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78" r:id="rId2"/>
    <p:sldId id="257" r:id="rId3"/>
    <p:sldId id="258" r:id="rId4"/>
    <p:sldId id="259" r:id="rId5"/>
    <p:sldId id="279" r:id="rId6"/>
    <p:sldId id="260" r:id="rId7"/>
    <p:sldId id="261" r:id="rId8"/>
    <p:sldId id="281" r:id="rId9"/>
    <p:sldId id="262" r:id="rId10"/>
    <p:sldId id="263" r:id="rId11"/>
    <p:sldId id="280" r:id="rId12"/>
    <p:sldId id="265" r:id="rId13"/>
    <p:sldId id="264" r:id="rId14"/>
    <p:sldId id="266" r:id="rId15"/>
    <p:sldId id="283" r:id="rId16"/>
    <p:sldId id="277" r:id="rId17"/>
    <p:sldId id="268" r:id="rId18"/>
    <p:sldId id="269" r:id="rId19"/>
    <p:sldId id="282" r:id="rId20"/>
    <p:sldId id="270" r:id="rId21"/>
    <p:sldId id="271" r:id="rId22"/>
    <p:sldId id="272" r:id="rId23"/>
    <p:sldId id="273" r:id="rId24"/>
    <p:sldId id="256" r:id="rId25"/>
    <p:sldId id="274" r:id="rId26"/>
    <p:sldId id="275" r:id="rId27"/>
    <p:sldId id="276" r:id="rId28"/>
    <p:sldId id="284" r:id="rId29"/>
    <p:sldId id="28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9AD8F7F-01DD-497B-AB5E-3D0921C61AC8}">
          <p14:sldIdLst>
            <p14:sldId id="278"/>
            <p14:sldId id="257"/>
            <p14:sldId id="258"/>
            <p14:sldId id="259"/>
            <p14:sldId id="279"/>
            <p14:sldId id="260"/>
            <p14:sldId id="261"/>
            <p14:sldId id="281"/>
            <p14:sldId id="262"/>
            <p14:sldId id="263"/>
            <p14:sldId id="280"/>
            <p14:sldId id="265"/>
            <p14:sldId id="264"/>
            <p14:sldId id="266"/>
            <p14:sldId id="283"/>
            <p14:sldId id="277"/>
            <p14:sldId id="268"/>
            <p14:sldId id="269"/>
            <p14:sldId id="282"/>
            <p14:sldId id="270"/>
            <p14:sldId id="271"/>
            <p14:sldId id="272"/>
            <p14:sldId id="273"/>
            <p14:sldId id="256"/>
            <p14:sldId id="274"/>
            <p14:sldId id="275"/>
            <p14:sldId id="276"/>
            <p14:sldId id="284"/>
            <p14:sldId id="28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2B4919-CE34-AE76-8E6C-6217D1B47570}" name="Project Manager" initials="PM" userId="Project Manag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17A"/>
    <a:srgbClr val="404040"/>
    <a:srgbClr val="FDB837"/>
    <a:srgbClr val="FFD32E"/>
    <a:srgbClr val="3F6F8D"/>
    <a:srgbClr val="018E89"/>
    <a:srgbClr val="FFFFFF"/>
    <a:srgbClr val="407290"/>
    <a:srgbClr val="243F50"/>
    <a:srgbClr val="F4F6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43" autoAdjust="0"/>
    <p:restoredTop sz="94660"/>
  </p:normalViewPr>
  <p:slideViewPr>
    <p:cSldViewPr snapToGrid="0" showGuides="1">
      <p:cViewPr varScale="1">
        <p:scale>
          <a:sx n="115" d="100"/>
          <a:sy n="115" d="100"/>
        </p:scale>
        <p:origin x="240" y="424"/>
      </p:cViewPr>
      <p:guideLst/>
    </p:cSldViewPr>
  </p:slideViewPr>
  <p:notesTextViewPr>
    <p:cViewPr>
      <p:scale>
        <a:sx n="1" d="1"/>
        <a:sy n="1" d="1"/>
      </p:scale>
      <p:origin x="0" y="0"/>
    </p:cViewPr>
  </p:notesTextViewPr>
  <p:notesViewPr>
    <p:cSldViewPr snapToGrid="0" showGuides="1">
      <p:cViewPr varScale="1">
        <p:scale>
          <a:sx n="80" d="100"/>
          <a:sy n="80" d="100"/>
        </p:scale>
        <p:origin x="391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koppph04\Dropbox\Blockchain%20Holoverse\tokenomic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koppph04\Dropbox\Blockchain%20Holoverse\tokenomic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koppph04\Dropbox\Blockchain%20Holoverse\tokenomic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104720773929972E-2"/>
          <c:y val="5.2079156307643006E-3"/>
          <c:w val="0.92871979465914867"/>
          <c:h val="0.97355441494907369"/>
        </c:manualLayout>
      </c:layout>
      <c:doughnutChart>
        <c:varyColors val="1"/>
        <c:ser>
          <c:idx val="0"/>
          <c:order val="0"/>
          <c:tx>
            <c:strRef>
              <c:f>Sheet1!$B$1</c:f>
              <c:strCache>
                <c:ptCount val="1"/>
                <c:pt idx="0">
                  <c:v>Use of Proceeds</c:v>
                </c:pt>
              </c:strCache>
            </c:strRef>
          </c:tx>
          <c:spPr>
            <a:ln>
              <a:noFill/>
            </a:ln>
            <a:scene3d>
              <a:camera prst="orthographicFront"/>
              <a:lightRig rig="threePt" dir="t"/>
            </a:scene3d>
          </c:spPr>
          <c:dPt>
            <c:idx val="0"/>
            <c:bubble3D val="0"/>
            <c:spPr>
              <a:solidFill>
                <a:srgbClr val="FDB837"/>
              </a:solidFill>
              <a:ln>
                <a:noFill/>
              </a:ln>
              <a:effectLst/>
              <a:scene3d>
                <a:camera prst="orthographicFront"/>
                <a:lightRig rig="threePt" dir="t"/>
              </a:scene3d>
              <a:sp3d prstMaterial="flat">
                <a:bevelT w="50800" h="101600" prst="angle"/>
                <a:contourClr>
                  <a:srgbClr val="000000"/>
                </a:contourClr>
              </a:sp3d>
            </c:spPr>
            <c:extLst>
              <c:ext xmlns:c16="http://schemas.microsoft.com/office/drawing/2014/chart" uri="{C3380CC4-5D6E-409C-BE32-E72D297353CC}">
                <c16:uniqueId val="{00000001-ED21-443F-BD54-8F7C51B3905B}"/>
              </c:ext>
            </c:extLst>
          </c:dPt>
          <c:dPt>
            <c:idx val="1"/>
            <c:bubble3D val="0"/>
            <c:spPr>
              <a:solidFill>
                <a:srgbClr val="018E89"/>
              </a:solidFill>
              <a:ln>
                <a:noFill/>
              </a:ln>
              <a:effectLst/>
              <a:scene3d>
                <a:camera prst="orthographicFront"/>
                <a:lightRig rig="threePt" dir="t"/>
              </a:scene3d>
              <a:sp3d prstMaterial="flat">
                <a:bevelT w="50800" h="101600" prst="angle"/>
                <a:contourClr>
                  <a:srgbClr val="000000"/>
                </a:contourClr>
              </a:sp3d>
            </c:spPr>
            <c:extLst>
              <c:ext xmlns:c16="http://schemas.microsoft.com/office/drawing/2014/chart" uri="{C3380CC4-5D6E-409C-BE32-E72D297353CC}">
                <c16:uniqueId val="{00000003-ED21-443F-BD54-8F7C51B3905B}"/>
              </c:ext>
            </c:extLst>
          </c:dPt>
          <c:dPt>
            <c:idx val="2"/>
            <c:bubble3D val="0"/>
            <c:spPr>
              <a:solidFill>
                <a:srgbClr val="37617A"/>
              </a:solidFill>
              <a:ln>
                <a:noFill/>
              </a:ln>
              <a:effectLst/>
              <a:scene3d>
                <a:camera prst="orthographicFront"/>
                <a:lightRig rig="threePt" dir="t"/>
              </a:scene3d>
              <a:sp3d prstMaterial="flat">
                <a:bevelT w="50800" h="101600" prst="angle"/>
                <a:contourClr>
                  <a:srgbClr val="000000"/>
                </a:contourClr>
              </a:sp3d>
            </c:spPr>
            <c:extLst>
              <c:ext xmlns:c16="http://schemas.microsoft.com/office/drawing/2014/chart" uri="{C3380CC4-5D6E-409C-BE32-E72D297353CC}">
                <c16:uniqueId val="{00000005-ED21-443F-BD54-8F7C51B3905B}"/>
              </c:ext>
            </c:extLst>
          </c:dPt>
          <c:dPt>
            <c:idx val="3"/>
            <c:bubble3D val="0"/>
            <c:spPr>
              <a:solidFill>
                <a:srgbClr val="094694"/>
              </a:solidFill>
              <a:ln>
                <a:noFill/>
              </a:ln>
              <a:effectLst/>
              <a:scene3d>
                <a:camera prst="orthographicFront"/>
                <a:lightRig rig="threePt" dir="t"/>
              </a:scene3d>
              <a:sp3d prstMaterial="flat">
                <a:bevelT w="50800" h="101600" prst="angle"/>
                <a:contourClr>
                  <a:srgbClr val="000000"/>
                </a:contourClr>
              </a:sp3d>
            </c:spPr>
            <c:extLst>
              <c:ext xmlns:c16="http://schemas.microsoft.com/office/drawing/2014/chart" uri="{C3380CC4-5D6E-409C-BE32-E72D297353CC}">
                <c16:uniqueId val="{00000007-ED21-443F-BD54-8F7C51B3905B}"/>
              </c:ext>
            </c:extLst>
          </c:dPt>
          <c:dPt>
            <c:idx val="4"/>
            <c:bubble3D val="0"/>
            <c:spPr>
              <a:solidFill>
                <a:srgbClr val="FFD32E"/>
              </a:solidFill>
              <a:ln>
                <a:noFill/>
              </a:ln>
              <a:effectLst/>
              <a:scene3d>
                <a:camera prst="orthographicFront"/>
                <a:lightRig rig="threePt" dir="t"/>
              </a:scene3d>
              <a:sp3d prstMaterial="flat">
                <a:bevelT w="50800" h="101600" prst="angle"/>
                <a:contourClr>
                  <a:srgbClr val="000000"/>
                </a:contourClr>
              </a:sp3d>
            </c:spPr>
            <c:extLst>
              <c:ext xmlns:c16="http://schemas.microsoft.com/office/drawing/2014/chart" uri="{C3380CC4-5D6E-409C-BE32-E72D297353CC}">
                <c16:uniqueId val="{00000009-ED21-443F-BD54-8F7C51B3905B}"/>
              </c:ext>
            </c:extLst>
          </c:dPt>
          <c:dLbls>
            <c:delete val="1"/>
          </c:dLbls>
          <c:cat>
            <c:strRef>
              <c:f>Sheet1!$A$2:$A$6</c:f>
              <c:strCache>
                <c:ptCount val="5"/>
                <c:pt idx="0">
                  <c:v>Admin Overhead</c:v>
                </c:pt>
                <c:pt idx="1">
                  <c:v>Payroll &amp; Ecosystem</c:v>
                </c:pt>
                <c:pt idx="2">
                  <c:v>R&amp;D</c:v>
                </c:pt>
                <c:pt idx="3">
                  <c:v>Legal and Accounting</c:v>
                </c:pt>
                <c:pt idx="4">
                  <c:v>Marketing</c:v>
                </c:pt>
              </c:strCache>
            </c:strRef>
          </c:cat>
          <c:val>
            <c:numRef>
              <c:f>Sheet1!$B$2:$B$6</c:f>
              <c:numCache>
                <c:formatCode>General</c:formatCode>
                <c:ptCount val="5"/>
                <c:pt idx="0">
                  <c:v>10</c:v>
                </c:pt>
                <c:pt idx="1">
                  <c:v>45</c:v>
                </c:pt>
                <c:pt idx="2">
                  <c:v>15</c:v>
                </c:pt>
                <c:pt idx="3">
                  <c:v>20</c:v>
                </c:pt>
                <c:pt idx="4">
                  <c:v>20</c:v>
                </c:pt>
              </c:numCache>
            </c:numRef>
          </c:val>
          <c:extLst>
            <c:ext xmlns:c16="http://schemas.microsoft.com/office/drawing/2014/chart" uri="{C3380CC4-5D6E-409C-BE32-E72D297353CC}">
              <c16:uniqueId val="{0000000A-ED21-443F-BD54-8F7C51B3905B}"/>
            </c:ext>
          </c:extLst>
        </c:ser>
        <c:dLbls>
          <c:showLegendKey val="0"/>
          <c:showVal val="0"/>
          <c:showCatName val="0"/>
          <c:showSerName val="0"/>
          <c:showPercent val="1"/>
          <c:showBubbleSize val="0"/>
          <c:showLeaderLines val="1"/>
        </c:dLbls>
        <c:firstSliceAng val="0"/>
        <c:holeSize val="7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652515246470572E-2"/>
          <c:y val="5.2082492370787775E-3"/>
          <c:w val="0.92871979465914867"/>
          <c:h val="0.97355441494907369"/>
        </c:manualLayout>
      </c:layout>
      <c:doughnutChart>
        <c:varyColors val="1"/>
        <c:ser>
          <c:idx val="0"/>
          <c:order val="0"/>
          <c:tx>
            <c:strRef>
              <c:f>Sheet1!$B$1</c:f>
              <c:strCache>
                <c:ptCount val="1"/>
                <c:pt idx="0">
                  <c:v>Token Design</c:v>
                </c:pt>
              </c:strCache>
            </c:strRef>
          </c:tx>
          <c:spPr>
            <a:ln>
              <a:noFill/>
            </a:ln>
          </c:spPr>
          <c:explosion val="3"/>
          <c:dPt>
            <c:idx val="0"/>
            <c:bubble3D val="0"/>
            <c:spPr>
              <a:solidFill>
                <a:srgbClr val="FFD32E"/>
              </a:solidFill>
              <a:ln w="19050">
                <a:noFill/>
              </a:ln>
              <a:effectLst/>
            </c:spPr>
            <c:extLst>
              <c:ext xmlns:c16="http://schemas.microsoft.com/office/drawing/2014/chart" uri="{C3380CC4-5D6E-409C-BE32-E72D297353CC}">
                <c16:uniqueId val="{00000001-35F7-4A7C-B81C-116B6F2392D5}"/>
              </c:ext>
            </c:extLst>
          </c:dPt>
          <c:dPt>
            <c:idx val="1"/>
            <c:bubble3D val="0"/>
            <c:spPr>
              <a:solidFill>
                <a:srgbClr val="FDB837"/>
              </a:solidFill>
              <a:ln w="19050">
                <a:noFill/>
              </a:ln>
              <a:effectLst/>
            </c:spPr>
            <c:extLst>
              <c:ext xmlns:c16="http://schemas.microsoft.com/office/drawing/2014/chart" uri="{C3380CC4-5D6E-409C-BE32-E72D297353CC}">
                <c16:uniqueId val="{00000003-35F7-4A7C-B81C-116B6F2392D5}"/>
              </c:ext>
            </c:extLst>
          </c:dPt>
          <c:dPt>
            <c:idx val="2"/>
            <c:bubble3D val="0"/>
            <c:spPr>
              <a:solidFill>
                <a:srgbClr val="018E89"/>
              </a:solidFill>
              <a:ln w="19050">
                <a:noFill/>
              </a:ln>
              <a:effectLst/>
            </c:spPr>
            <c:extLst>
              <c:ext xmlns:c16="http://schemas.microsoft.com/office/drawing/2014/chart" uri="{C3380CC4-5D6E-409C-BE32-E72D297353CC}">
                <c16:uniqueId val="{00000005-35F7-4A7C-B81C-116B6F2392D5}"/>
              </c:ext>
            </c:extLst>
          </c:dPt>
          <c:dPt>
            <c:idx val="3"/>
            <c:bubble3D val="0"/>
            <c:spPr>
              <a:solidFill>
                <a:srgbClr val="016765"/>
              </a:solidFill>
              <a:ln w="19050">
                <a:noFill/>
              </a:ln>
              <a:effectLst/>
            </c:spPr>
            <c:extLst>
              <c:ext xmlns:c16="http://schemas.microsoft.com/office/drawing/2014/chart" uri="{C3380CC4-5D6E-409C-BE32-E72D297353CC}">
                <c16:uniqueId val="{00000007-35F7-4A7C-B81C-116B6F2392D5}"/>
              </c:ext>
            </c:extLst>
          </c:dPt>
          <c:dPt>
            <c:idx val="4"/>
            <c:bubble3D val="0"/>
            <c:spPr>
              <a:solidFill>
                <a:srgbClr val="094694"/>
              </a:solidFill>
              <a:ln w="19050">
                <a:noFill/>
              </a:ln>
              <a:effectLst/>
            </c:spPr>
            <c:extLst>
              <c:ext xmlns:c16="http://schemas.microsoft.com/office/drawing/2014/chart" uri="{C3380CC4-5D6E-409C-BE32-E72D297353CC}">
                <c16:uniqueId val="{00000009-35F7-4A7C-B81C-116B6F2392D5}"/>
              </c:ext>
            </c:extLst>
          </c:dPt>
          <c:dPt>
            <c:idx val="5"/>
            <c:bubble3D val="0"/>
            <c:spPr>
              <a:solidFill>
                <a:srgbClr val="07346F"/>
              </a:solidFill>
              <a:ln w="19050">
                <a:noFill/>
              </a:ln>
              <a:effectLst/>
            </c:spPr>
            <c:extLst>
              <c:ext xmlns:c16="http://schemas.microsoft.com/office/drawing/2014/chart" uri="{C3380CC4-5D6E-409C-BE32-E72D297353CC}">
                <c16:uniqueId val="{0000000C-35F7-4A7C-B81C-116B6F2392D5}"/>
              </c:ext>
            </c:extLst>
          </c:dPt>
          <c:dPt>
            <c:idx val="6"/>
            <c:bubble3D val="0"/>
            <c:spPr>
              <a:solidFill>
                <a:srgbClr val="37617A"/>
              </a:solidFill>
              <a:ln w="19050">
                <a:noFill/>
              </a:ln>
              <a:effectLst/>
            </c:spPr>
            <c:extLst>
              <c:ext xmlns:c16="http://schemas.microsoft.com/office/drawing/2014/chart" uri="{C3380CC4-5D6E-409C-BE32-E72D297353CC}">
                <c16:uniqueId val="{0000000D-35F7-4A7C-B81C-116B6F2392D5}"/>
              </c:ext>
            </c:extLst>
          </c:dPt>
          <c:dPt>
            <c:idx val="7"/>
            <c:bubble3D val="0"/>
            <c:spPr>
              <a:solidFill>
                <a:srgbClr val="243F50"/>
              </a:solidFill>
              <a:ln w="19050">
                <a:noFill/>
              </a:ln>
              <a:effectLst/>
            </c:spPr>
            <c:extLst>
              <c:ext xmlns:c16="http://schemas.microsoft.com/office/drawing/2014/chart" uri="{C3380CC4-5D6E-409C-BE32-E72D297353CC}">
                <c16:uniqueId val="{0000000E-35F7-4A7C-B81C-116B6F2392D5}"/>
              </c:ext>
            </c:extLst>
          </c:dPt>
          <c:dPt>
            <c:idx val="8"/>
            <c:bubble3D val="0"/>
            <c:spPr>
              <a:solidFill>
                <a:schemeClr val="bg1">
                  <a:lumMod val="75000"/>
                </a:schemeClr>
              </a:solidFill>
              <a:ln w="19050">
                <a:noFill/>
              </a:ln>
              <a:effectLst/>
            </c:spPr>
            <c:extLst>
              <c:ext xmlns:c16="http://schemas.microsoft.com/office/drawing/2014/chart" uri="{C3380CC4-5D6E-409C-BE32-E72D297353CC}">
                <c16:uniqueId val="{0000000F-35F7-4A7C-B81C-116B6F2392D5}"/>
              </c:ext>
            </c:extLst>
          </c:dPt>
          <c:dPt>
            <c:idx val="9"/>
            <c:bubble3D val="0"/>
            <c:spPr>
              <a:solidFill>
                <a:schemeClr val="tx1">
                  <a:lumMod val="50000"/>
                  <a:lumOff val="50000"/>
                </a:schemeClr>
              </a:solidFill>
              <a:ln w="19050">
                <a:noFill/>
              </a:ln>
              <a:effectLst/>
            </c:spPr>
            <c:extLst>
              <c:ext xmlns:c16="http://schemas.microsoft.com/office/drawing/2014/chart" uri="{C3380CC4-5D6E-409C-BE32-E72D297353CC}">
                <c16:uniqueId val="{00000010-35F7-4A7C-B81C-116B6F2392D5}"/>
              </c:ext>
            </c:extLst>
          </c:dPt>
          <c:dPt>
            <c:idx val="10"/>
            <c:bubble3D val="0"/>
            <c:spPr>
              <a:solidFill>
                <a:schemeClr val="bg2">
                  <a:lumMod val="25000"/>
                </a:schemeClr>
              </a:solidFill>
              <a:ln w="19050">
                <a:noFill/>
              </a:ln>
              <a:effectLst/>
            </c:spPr>
            <c:extLst>
              <c:ext xmlns:c16="http://schemas.microsoft.com/office/drawing/2014/chart" uri="{C3380CC4-5D6E-409C-BE32-E72D297353CC}">
                <c16:uniqueId val="{00000011-35F7-4A7C-B81C-116B6F2392D5}"/>
              </c:ext>
            </c:extLst>
          </c:dPt>
          <c:dLbls>
            <c:delete val="1"/>
          </c:dLbls>
          <c:cat>
            <c:strRef>
              <c:f>Sheet1!$A$2:$A$12</c:f>
              <c:strCache>
                <c:ptCount val="11"/>
                <c:pt idx="0">
                  <c:v>Seed Investors</c:v>
                </c:pt>
                <c:pt idx="1">
                  <c:v>Strategic Investors</c:v>
                </c:pt>
                <c:pt idx="2">
                  <c:v>Private Investors</c:v>
                </c:pt>
                <c:pt idx="3">
                  <c:v>Public Sale</c:v>
                </c:pt>
                <c:pt idx="4">
                  <c:v>Network Pool (mined)</c:v>
                </c:pt>
                <c:pt idx="5">
                  <c:v>Miner Pool (mined)</c:v>
                </c:pt>
                <c:pt idx="6">
                  <c:v>Developer Pool</c:v>
                </c:pt>
                <c:pt idx="7">
                  <c:v>Airdrops </c:v>
                </c:pt>
                <c:pt idx="8">
                  <c:v>Marketing</c:v>
                </c:pt>
                <c:pt idx="9">
                  <c:v>Exchange Liquidity</c:v>
                </c:pt>
                <c:pt idx="10">
                  <c:v>Team &amp; Advisors</c:v>
                </c:pt>
              </c:strCache>
            </c:strRef>
          </c:cat>
          <c:val>
            <c:numRef>
              <c:f>Sheet1!$B$2:$B$12</c:f>
              <c:numCache>
                <c:formatCode>General</c:formatCode>
                <c:ptCount val="11"/>
                <c:pt idx="0">
                  <c:v>7</c:v>
                </c:pt>
                <c:pt idx="1">
                  <c:v>7</c:v>
                </c:pt>
                <c:pt idx="2">
                  <c:v>5.5</c:v>
                </c:pt>
                <c:pt idx="3">
                  <c:v>0.5</c:v>
                </c:pt>
                <c:pt idx="4">
                  <c:v>15</c:v>
                </c:pt>
                <c:pt idx="5">
                  <c:v>25</c:v>
                </c:pt>
                <c:pt idx="6">
                  <c:v>10</c:v>
                </c:pt>
                <c:pt idx="7">
                  <c:v>2</c:v>
                </c:pt>
                <c:pt idx="8">
                  <c:v>5</c:v>
                </c:pt>
                <c:pt idx="9">
                  <c:v>8</c:v>
                </c:pt>
                <c:pt idx="10">
                  <c:v>15</c:v>
                </c:pt>
              </c:numCache>
            </c:numRef>
          </c:val>
          <c:extLst>
            <c:ext xmlns:c16="http://schemas.microsoft.com/office/drawing/2014/chart" uri="{C3380CC4-5D6E-409C-BE32-E72D297353CC}">
              <c16:uniqueId val="{0000000A-35F7-4A7C-B81C-116B6F2392D5}"/>
            </c:ext>
          </c:extLst>
        </c:ser>
        <c:dLbls>
          <c:showLegendKey val="0"/>
          <c:showVal val="0"/>
          <c:showCatName val="0"/>
          <c:showSerName val="0"/>
          <c:showPercent val="1"/>
          <c:showBubbleSize val="0"/>
          <c:showLeaderLines val="1"/>
        </c:dLbls>
        <c:firstSliceAng val="0"/>
        <c:holeSize val="5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977614524154275"/>
          <c:y val="5.0922380367946093E-2"/>
          <c:w val="0.83078425451324667"/>
          <c:h val="0.77023253338660069"/>
        </c:manualLayout>
      </c:layout>
      <c:barChart>
        <c:barDir val="col"/>
        <c:grouping val="clustered"/>
        <c:varyColors val="0"/>
        <c:ser>
          <c:idx val="0"/>
          <c:order val="0"/>
          <c:tx>
            <c:strRef>
              <c:f>Graphs!$A$6</c:f>
              <c:strCache>
                <c:ptCount val="1"/>
                <c:pt idx="0">
                  <c:v>Cumulative GW Node</c:v>
                </c:pt>
              </c:strCache>
            </c:strRef>
          </c:tx>
          <c:spPr>
            <a:solidFill>
              <a:srgbClr val="016765"/>
            </a:solidFill>
            <a:ln>
              <a:noFill/>
            </a:ln>
            <a:effectLst/>
          </c:spPr>
          <c:invertIfNegative val="0"/>
          <c:cat>
            <c:strRef>
              <c:f>Graphs!$B$5:$M$5</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Graphs!$B$6:$M$6</c:f>
              <c:numCache>
                <c:formatCode>_(* #,##0_);_(* \(#,##0\);_(* "-"??_);_(@_)</c:formatCode>
                <c:ptCount val="12"/>
                <c:pt idx="0">
                  <c:v>306.35750000000002</c:v>
                </c:pt>
                <c:pt idx="1">
                  <c:v>1427.943992919922</c:v>
                </c:pt>
                <c:pt idx="2">
                  <c:v>6315.2096034955975</c:v>
                </c:pt>
                <c:pt idx="3">
                  <c:v>25408.742061017685</c:v>
                </c:pt>
                <c:pt idx="4">
                  <c:v>79321.086298259732</c:v>
                </c:pt>
                <c:pt idx="5">
                  <c:v>150081.07117807047</c:v>
                </c:pt>
                <c:pt idx="6">
                  <c:v>234572.1936261658</c:v>
                </c:pt>
                <c:pt idx="7">
                  <c:v>335459.01242162701</c:v>
                </c:pt>
                <c:pt idx="8">
                  <c:v>455923.1500938526</c:v>
                </c:pt>
                <c:pt idx="9">
                  <c:v>599763.6303307591</c:v>
                </c:pt>
                <c:pt idx="10">
                  <c:v>771516.6860914717</c:v>
                </c:pt>
                <c:pt idx="11">
                  <c:v>976598.81675842381</c:v>
                </c:pt>
              </c:numCache>
            </c:numRef>
          </c:val>
          <c:extLst>
            <c:ext xmlns:c16="http://schemas.microsoft.com/office/drawing/2014/chart" uri="{C3380CC4-5D6E-409C-BE32-E72D297353CC}">
              <c16:uniqueId val="{00000000-B8DA-4980-8F2F-7BCA37F7F2D7}"/>
            </c:ext>
          </c:extLst>
        </c:ser>
        <c:ser>
          <c:idx val="1"/>
          <c:order val="1"/>
          <c:tx>
            <c:strRef>
              <c:f>Graphs!$A$7</c:f>
              <c:strCache>
                <c:ptCount val="1"/>
                <c:pt idx="0">
                  <c:v>Cumulative GW Hub</c:v>
                </c:pt>
              </c:strCache>
            </c:strRef>
          </c:tx>
          <c:spPr>
            <a:solidFill>
              <a:srgbClr val="018E89"/>
            </a:solidFill>
            <a:ln>
              <a:noFill/>
            </a:ln>
            <a:effectLst/>
          </c:spPr>
          <c:invertIfNegative val="0"/>
          <c:cat>
            <c:strRef>
              <c:f>Graphs!$B$5:$M$5</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Graphs!$B$7:$M$7</c:f>
              <c:numCache>
                <c:formatCode>_(* #,##0_);_(* \(#,##0\);_(* "-"??_);_(@_)</c:formatCode>
                <c:ptCount val="12"/>
                <c:pt idx="0">
                  <c:v>157.5</c:v>
                </c:pt>
                <c:pt idx="1">
                  <c:v>1908.461953125</c:v>
                </c:pt>
                <c:pt idx="2">
                  <c:v>8864.5673570251456</c:v>
                </c:pt>
                <c:pt idx="3">
                  <c:v>38192.233211779072</c:v>
                </c:pt>
                <c:pt idx="4">
                  <c:v>145556.09034143464</c:v>
                </c:pt>
                <c:pt idx="5">
                  <c:v>339250.26173338742</c:v>
                </c:pt>
                <c:pt idx="6">
                  <c:v>571214.29972667014</c:v>
                </c:pt>
                <c:pt idx="7">
                  <c:v>848191.49200468964</c:v>
                </c:pt>
                <c:pt idx="8">
                  <c:v>1178916.7445304135</c:v>
                </c:pt>
                <c:pt idx="9">
                  <c:v>1573819.9918288875</c:v>
                </c:pt>
                <c:pt idx="10">
                  <c:v>2045355.1211723899</c:v>
                </c:pt>
                <c:pt idx="11">
                  <c:v>2608392.7252590978</c:v>
                </c:pt>
              </c:numCache>
            </c:numRef>
          </c:val>
          <c:extLst>
            <c:ext xmlns:c16="http://schemas.microsoft.com/office/drawing/2014/chart" uri="{C3380CC4-5D6E-409C-BE32-E72D297353CC}">
              <c16:uniqueId val="{00000001-B8DA-4980-8F2F-7BCA37F7F2D7}"/>
            </c:ext>
          </c:extLst>
        </c:ser>
        <c:ser>
          <c:idx val="2"/>
          <c:order val="2"/>
          <c:tx>
            <c:strRef>
              <c:f>Graphs!$A$8</c:f>
              <c:strCache>
                <c:ptCount val="1"/>
                <c:pt idx="0">
                  <c:v>Cumulative Router</c:v>
                </c:pt>
              </c:strCache>
            </c:strRef>
          </c:tx>
          <c:spPr>
            <a:solidFill>
              <a:srgbClr val="094694"/>
            </a:solidFill>
            <a:ln>
              <a:noFill/>
            </a:ln>
            <a:effectLst/>
          </c:spPr>
          <c:invertIfNegative val="0"/>
          <c:cat>
            <c:strRef>
              <c:f>Graphs!$B$5:$M$5</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Graphs!$B$8:$M$8</c:f>
              <c:numCache>
                <c:formatCode>_(* #,##0_);_(* \(#,##0\);_(* "-"??_);_(@_)</c:formatCode>
                <c:ptCount val="12"/>
                <c:pt idx="0">
                  <c:v>315</c:v>
                </c:pt>
                <c:pt idx="1">
                  <c:v>3816.9239062500001</c:v>
                </c:pt>
                <c:pt idx="2">
                  <c:v>17729.134714050291</c:v>
                </c:pt>
                <c:pt idx="3">
                  <c:v>76384.466423558144</c:v>
                </c:pt>
                <c:pt idx="4">
                  <c:v>291112.18068286928</c:v>
                </c:pt>
                <c:pt idx="5">
                  <c:v>678500.52346677484</c:v>
                </c:pt>
                <c:pt idx="6">
                  <c:v>1142428.5994533403</c:v>
                </c:pt>
                <c:pt idx="7">
                  <c:v>1696382.9840093793</c:v>
                </c:pt>
                <c:pt idx="8">
                  <c:v>2357833.4890608271</c:v>
                </c:pt>
                <c:pt idx="9">
                  <c:v>3147639.983657775</c:v>
                </c:pt>
                <c:pt idx="10">
                  <c:v>4090710.2423447799</c:v>
                </c:pt>
                <c:pt idx="11">
                  <c:v>5216785.4505181955</c:v>
                </c:pt>
              </c:numCache>
            </c:numRef>
          </c:val>
          <c:extLst>
            <c:ext xmlns:c16="http://schemas.microsoft.com/office/drawing/2014/chart" uri="{C3380CC4-5D6E-409C-BE32-E72D297353CC}">
              <c16:uniqueId val="{00000002-B8DA-4980-8F2F-7BCA37F7F2D7}"/>
            </c:ext>
          </c:extLst>
        </c:ser>
        <c:ser>
          <c:idx val="3"/>
          <c:order val="3"/>
          <c:tx>
            <c:strRef>
              <c:f>Graphs!$A$9</c:f>
              <c:strCache>
                <c:ptCount val="1"/>
                <c:pt idx="0">
                  <c:v>Cumulative Miner</c:v>
                </c:pt>
              </c:strCache>
            </c:strRef>
          </c:tx>
          <c:spPr>
            <a:solidFill>
              <a:schemeClr val="accent4"/>
            </a:solidFill>
            <a:ln>
              <a:noFill/>
            </a:ln>
            <a:effectLst/>
          </c:spPr>
          <c:invertIfNegative val="0"/>
          <c:cat>
            <c:strRef>
              <c:f>Graphs!$B$5:$M$5</c:f>
              <c:strCache>
                <c:ptCount val="12"/>
                <c:pt idx="0">
                  <c:v>S1</c:v>
                </c:pt>
                <c:pt idx="1">
                  <c:v>S2</c:v>
                </c:pt>
                <c:pt idx="2">
                  <c:v>S3</c:v>
                </c:pt>
                <c:pt idx="3">
                  <c:v>S4</c:v>
                </c:pt>
                <c:pt idx="4">
                  <c:v>S5</c:v>
                </c:pt>
                <c:pt idx="5">
                  <c:v>S6</c:v>
                </c:pt>
                <c:pt idx="6">
                  <c:v>S7</c:v>
                </c:pt>
                <c:pt idx="7">
                  <c:v>S8</c:v>
                </c:pt>
                <c:pt idx="8">
                  <c:v>S9</c:v>
                </c:pt>
                <c:pt idx="9">
                  <c:v>S10</c:v>
                </c:pt>
                <c:pt idx="10">
                  <c:v>S11</c:v>
                </c:pt>
                <c:pt idx="11">
                  <c:v>S12</c:v>
                </c:pt>
              </c:strCache>
            </c:strRef>
          </c:cat>
          <c:val>
            <c:numRef>
              <c:f>Graphs!$B$9:$M$9</c:f>
              <c:numCache>
                <c:formatCode>_(* #,##0_);_(* \(#,##0\);_(* "-"??_);_(@_)</c:formatCode>
                <c:ptCount val="12"/>
                <c:pt idx="0">
                  <c:v>630</c:v>
                </c:pt>
                <c:pt idx="1">
                  <c:v>7633.8478125000001</c:v>
                </c:pt>
                <c:pt idx="2">
                  <c:v>35458.269428100582</c:v>
                </c:pt>
                <c:pt idx="3">
                  <c:v>152768.93284711629</c:v>
                </c:pt>
                <c:pt idx="4">
                  <c:v>582224.36136573856</c:v>
                </c:pt>
                <c:pt idx="5">
                  <c:v>1357001.0469335497</c:v>
                </c:pt>
                <c:pt idx="6">
                  <c:v>2284857.1989066806</c:v>
                </c:pt>
                <c:pt idx="7">
                  <c:v>3392765.9680187586</c:v>
                </c:pt>
                <c:pt idx="8">
                  <c:v>4715666.9781216541</c:v>
                </c:pt>
                <c:pt idx="9">
                  <c:v>6295279.96731555</c:v>
                </c:pt>
                <c:pt idx="10">
                  <c:v>8181420.4846895598</c:v>
                </c:pt>
                <c:pt idx="11">
                  <c:v>10433570.901036391</c:v>
                </c:pt>
              </c:numCache>
            </c:numRef>
          </c:val>
          <c:extLst>
            <c:ext xmlns:c16="http://schemas.microsoft.com/office/drawing/2014/chart" uri="{C3380CC4-5D6E-409C-BE32-E72D297353CC}">
              <c16:uniqueId val="{00000003-B8DA-4980-8F2F-7BCA37F7F2D7}"/>
            </c:ext>
          </c:extLst>
        </c:ser>
        <c:dLbls>
          <c:showLegendKey val="0"/>
          <c:showVal val="0"/>
          <c:showCatName val="0"/>
          <c:showSerName val="0"/>
          <c:showPercent val="0"/>
          <c:showBubbleSize val="0"/>
        </c:dLbls>
        <c:gapWidth val="219"/>
        <c:overlap val="-27"/>
        <c:axId val="1597316399"/>
        <c:axId val="1597310623"/>
      </c:barChart>
      <c:catAx>
        <c:axId val="1597316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Arial" panose="020B0604020202020204" pitchFamily="34" charset="0"/>
              </a:defRPr>
            </a:pPr>
            <a:endParaRPr lang="en-US"/>
          </a:p>
        </c:txPr>
        <c:crossAx val="1597310623"/>
        <c:crosses val="autoZero"/>
        <c:auto val="1"/>
        <c:lblAlgn val="ctr"/>
        <c:lblOffset val="100"/>
        <c:noMultiLvlLbl val="0"/>
      </c:catAx>
      <c:valAx>
        <c:axId val="1597310623"/>
        <c:scaling>
          <c:orientation val="minMax"/>
        </c:scaling>
        <c:delete val="0"/>
        <c:axPos val="l"/>
        <c:majorGridlines>
          <c:spPr>
            <a:ln w="9525" cap="flat" cmpd="sng" algn="ctr">
              <a:solidFill>
                <a:schemeClr val="bg1">
                  <a:lumMod val="9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Arial" panose="020B0604020202020204" pitchFamily="34" charset="0"/>
              </a:defRPr>
            </a:pPr>
            <a:endParaRPr lang="en-US"/>
          </a:p>
        </c:txPr>
        <c:crossAx val="1597316399"/>
        <c:crosses val="autoZero"/>
        <c:crossBetween val="between"/>
        <c:majorUnit val="500000"/>
        <c:minorUnit val="100000"/>
      </c:valAx>
      <c:spPr>
        <a:noFill/>
        <a:ln>
          <a:noFill/>
        </a:ln>
        <a:effectLst/>
      </c:spPr>
    </c:plotArea>
    <c:legend>
      <c:legendPos val="b"/>
      <c:layout>
        <c:manualLayout>
          <c:xMode val="edge"/>
          <c:yMode val="edge"/>
          <c:x val="1.5396257651503818E-2"/>
          <c:y val="0.87780961590965345"/>
          <c:w val="0.95850196478248306"/>
          <c:h val="9.1365394141775622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mn-lt"/>
          <a:cs typeface="Arial" panose="020B06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136052377858868"/>
          <c:y val="6.5459103694779835E-2"/>
          <c:w val="0.72947092940739133"/>
          <c:h val="0.77693015015390621"/>
        </c:manualLayout>
      </c:layout>
      <c:lineChart>
        <c:grouping val="standard"/>
        <c:varyColors val="0"/>
        <c:ser>
          <c:idx val="1"/>
          <c:order val="0"/>
          <c:tx>
            <c:strRef>
              <c:f>Graphs!$A$12</c:f>
              <c:strCache>
                <c:ptCount val="1"/>
                <c:pt idx="0">
                  <c:v>KM2 coverage</c:v>
                </c:pt>
              </c:strCache>
            </c:strRef>
          </c:tx>
          <c:spPr>
            <a:ln w="19050" cap="rnd">
              <a:solidFill>
                <a:srgbClr val="018E89">
                  <a:alpha val="50000"/>
                </a:srgbClr>
              </a:solidFill>
              <a:round/>
            </a:ln>
            <a:effectLst/>
          </c:spPr>
          <c:marker>
            <c:symbol val="circle"/>
            <c:size val="5"/>
            <c:spPr>
              <a:solidFill>
                <a:srgbClr val="018E89"/>
              </a:solidFill>
              <a:ln w="9525">
                <a:noFill/>
              </a:ln>
              <a:effectLst/>
            </c:spPr>
          </c:marker>
          <c:val>
            <c:numRef>
              <c:f>Graphs!$B$12:$M$12</c:f>
              <c:numCache>
                <c:formatCode>_(* #,##0_);_(* \(#,##0\);_(* "-"??_);_(@_)</c:formatCode>
                <c:ptCount val="12"/>
                <c:pt idx="0">
                  <c:v>57.982187500000002</c:v>
                </c:pt>
                <c:pt idx="1">
                  <c:v>417.05074325561526</c:v>
                </c:pt>
                <c:pt idx="2">
                  <c:v>1897.4721200650929</c:v>
                </c:pt>
                <c:pt idx="3">
                  <c:v>7950.1219090995946</c:v>
                </c:pt>
                <c:pt idx="4">
                  <c:v>28109.647079961796</c:v>
                </c:pt>
                <c:pt idx="5">
                  <c:v>61166.416613932233</c:v>
                </c:pt>
                <c:pt idx="6">
                  <c:v>100723.3116691045</c:v>
                </c:pt>
                <c:pt idx="7">
                  <c:v>147956.31305328957</c:v>
                </c:pt>
                <c:pt idx="8">
                  <c:v>204354.98682803326</c:v>
                </c:pt>
                <c:pt idx="9">
                  <c:v>271697.95276995585</c:v>
                </c:pt>
                <c:pt idx="10">
                  <c:v>352108.97590798268</c:v>
                </c:pt>
                <c:pt idx="11">
                  <c:v>448123.94275219017</c:v>
                </c:pt>
              </c:numCache>
            </c:numRef>
          </c:val>
          <c:smooth val="0"/>
          <c:extLst>
            <c:ext xmlns:c16="http://schemas.microsoft.com/office/drawing/2014/chart" uri="{C3380CC4-5D6E-409C-BE32-E72D297353CC}">
              <c16:uniqueId val="{00000000-5880-4B74-8D56-1FDDB42AF219}"/>
            </c:ext>
          </c:extLst>
        </c:ser>
        <c:ser>
          <c:idx val="2"/>
          <c:order val="1"/>
          <c:tx>
            <c:strRef>
              <c:f>Graphs!$A$13</c:f>
              <c:strCache>
                <c:ptCount val="1"/>
                <c:pt idx="0">
                  <c:v>People coverage</c:v>
                </c:pt>
              </c:strCache>
            </c:strRef>
          </c:tx>
          <c:spPr>
            <a:ln w="19050" cap="rnd">
              <a:solidFill>
                <a:srgbClr val="094694">
                  <a:alpha val="50000"/>
                </a:srgbClr>
              </a:solidFill>
              <a:round/>
            </a:ln>
            <a:effectLst/>
          </c:spPr>
          <c:marker>
            <c:symbol val="circle"/>
            <c:size val="5"/>
            <c:spPr>
              <a:solidFill>
                <a:srgbClr val="094694"/>
              </a:solidFill>
              <a:ln w="9525">
                <a:noFill/>
              </a:ln>
              <a:effectLst/>
            </c:spPr>
          </c:marker>
          <c:val>
            <c:numRef>
              <c:f>Graphs!$B$13:$M$13</c:f>
              <c:numCache>
                <c:formatCode>_(* #,##0_);_(* \(#,##0\);_(* "-"??_);_(@_)</c:formatCode>
                <c:ptCount val="12"/>
                <c:pt idx="0">
                  <c:v>315</c:v>
                </c:pt>
                <c:pt idx="1">
                  <c:v>3816.9239062500001</c:v>
                </c:pt>
                <c:pt idx="2">
                  <c:v>17729.134714050291</c:v>
                </c:pt>
                <c:pt idx="3">
                  <c:v>76384.466423558144</c:v>
                </c:pt>
                <c:pt idx="4">
                  <c:v>291112.18068286928</c:v>
                </c:pt>
                <c:pt idx="5">
                  <c:v>678500.52346677484</c:v>
                </c:pt>
                <c:pt idx="6">
                  <c:v>1142428.5994533403</c:v>
                </c:pt>
                <c:pt idx="7">
                  <c:v>1696382.9840093793</c:v>
                </c:pt>
                <c:pt idx="8">
                  <c:v>2357833.4890608271</c:v>
                </c:pt>
                <c:pt idx="9">
                  <c:v>3147639.983657775</c:v>
                </c:pt>
                <c:pt idx="10">
                  <c:v>4090710.2423447799</c:v>
                </c:pt>
                <c:pt idx="11">
                  <c:v>5216785.4505181955</c:v>
                </c:pt>
              </c:numCache>
            </c:numRef>
          </c:val>
          <c:smooth val="0"/>
          <c:extLst>
            <c:ext xmlns:c16="http://schemas.microsoft.com/office/drawing/2014/chart" uri="{C3380CC4-5D6E-409C-BE32-E72D297353CC}">
              <c16:uniqueId val="{00000001-5880-4B74-8D56-1FDDB42AF219}"/>
            </c:ext>
          </c:extLst>
        </c:ser>
        <c:dLbls>
          <c:showLegendKey val="0"/>
          <c:showVal val="0"/>
          <c:showCatName val="0"/>
          <c:showSerName val="0"/>
          <c:showPercent val="0"/>
          <c:showBubbleSize val="0"/>
        </c:dLbls>
        <c:marker val="1"/>
        <c:smooth val="0"/>
        <c:axId val="1659163119"/>
        <c:axId val="1658445519"/>
      </c:lineChart>
      <c:lineChart>
        <c:grouping val="standard"/>
        <c:varyColors val="0"/>
        <c:ser>
          <c:idx val="3"/>
          <c:order val="2"/>
          <c:tx>
            <c:strRef>
              <c:f>Graphs!$A$14</c:f>
              <c:strCache>
                <c:ptCount val="1"/>
                <c:pt idx="0">
                  <c:v>Buildings coverage</c:v>
                </c:pt>
              </c:strCache>
            </c:strRef>
          </c:tx>
          <c:spPr>
            <a:ln w="19050" cap="rnd">
              <a:solidFill>
                <a:schemeClr val="accent4">
                  <a:alpha val="50000"/>
                </a:schemeClr>
              </a:solidFill>
              <a:round/>
            </a:ln>
            <a:effectLst/>
          </c:spPr>
          <c:marker>
            <c:symbol val="circle"/>
            <c:size val="5"/>
            <c:spPr>
              <a:solidFill>
                <a:schemeClr val="accent4"/>
              </a:solidFill>
              <a:ln w="9525">
                <a:solidFill>
                  <a:schemeClr val="accent4"/>
                </a:solidFill>
              </a:ln>
              <a:effectLst/>
            </c:spPr>
          </c:marker>
          <c:val>
            <c:numRef>
              <c:f>Graphs!$B$14:$M$14</c:f>
              <c:numCache>
                <c:formatCode>_(* #,##0_);_(* \(#,##0\);_(* "-"??_);_(@_)</c:formatCode>
                <c:ptCount val="12"/>
                <c:pt idx="0">
                  <c:v>17394.65625</c:v>
                </c:pt>
                <c:pt idx="1">
                  <c:v>125115.22297668458</c:v>
                </c:pt>
                <c:pt idx="2">
                  <c:v>569241.63601952791</c:v>
                </c:pt>
                <c:pt idx="3">
                  <c:v>2385036.5727298786</c:v>
                </c:pt>
                <c:pt idx="4">
                  <c:v>8432894.123988539</c:v>
                </c:pt>
                <c:pt idx="5">
                  <c:v>18349924.984179668</c:v>
                </c:pt>
                <c:pt idx="6">
                  <c:v>30216993.500731349</c:v>
                </c:pt>
                <c:pt idx="7">
                  <c:v>44386893.915986873</c:v>
                </c:pt>
                <c:pt idx="8">
                  <c:v>61306496.048409976</c:v>
                </c:pt>
                <c:pt idx="9">
                  <c:v>81509385.830986753</c:v>
                </c:pt>
                <c:pt idx="10">
                  <c:v>105632692.77239481</c:v>
                </c:pt>
                <c:pt idx="11">
                  <c:v>134437182.82565704</c:v>
                </c:pt>
              </c:numCache>
            </c:numRef>
          </c:val>
          <c:smooth val="0"/>
          <c:extLst>
            <c:ext xmlns:c16="http://schemas.microsoft.com/office/drawing/2014/chart" uri="{C3380CC4-5D6E-409C-BE32-E72D297353CC}">
              <c16:uniqueId val="{00000002-5880-4B74-8D56-1FDDB42AF219}"/>
            </c:ext>
          </c:extLst>
        </c:ser>
        <c:dLbls>
          <c:showLegendKey val="0"/>
          <c:showVal val="0"/>
          <c:showCatName val="0"/>
          <c:showSerName val="0"/>
          <c:showPercent val="0"/>
          <c:showBubbleSize val="0"/>
        </c:dLbls>
        <c:marker val="1"/>
        <c:smooth val="0"/>
        <c:axId val="1658997967"/>
        <c:axId val="1623688479"/>
      </c:lineChart>
      <c:catAx>
        <c:axId val="1659163119"/>
        <c:scaling>
          <c:orientation val="minMax"/>
        </c:scaling>
        <c:delete val="0"/>
        <c:axPos val="b"/>
        <c:majorGridlines>
          <c:spPr>
            <a:ln w="9525" cap="flat" cmpd="sng" algn="ctr">
              <a:solidFill>
                <a:schemeClr val="bg1">
                  <a:lumMod val="9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Arial" panose="020B0604020202020204" pitchFamily="34" charset="0"/>
              </a:defRPr>
            </a:pPr>
            <a:endParaRPr lang="en-US"/>
          </a:p>
        </c:txPr>
        <c:crossAx val="1658445519"/>
        <c:crosses val="autoZero"/>
        <c:auto val="1"/>
        <c:lblAlgn val="ctr"/>
        <c:lblOffset val="100"/>
        <c:noMultiLvlLbl val="0"/>
      </c:catAx>
      <c:valAx>
        <c:axId val="1658445519"/>
        <c:scaling>
          <c:orientation val="minMax"/>
        </c:scaling>
        <c:delete val="0"/>
        <c:axPos val="l"/>
        <c:majorGridlines>
          <c:spPr>
            <a:ln w="9525" cap="flat" cmpd="sng" algn="ctr">
              <a:solidFill>
                <a:schemeClr val="bg1">
                  <a:lumMod val="95000"/>
                </a:schemeClr>
              </a:solidFill>
              <a:round/>
            </a:ln>
            <a:effectLst/>
          </c:spPr>
        </c:majorGridlines>
        <c:numFmt formatCode="#,##0" sourceLinked="0"/>
        <c:majorTickMark val="none"/>
        <c:minorTickMark val="none"/>
        <c:tickLblPos val="nextTo"/>
        <c:spPr>
          <a:noFill/>
          <a:ln w="9525" cap="flat" cmpd="sng" algn="ctr">
            <a:solidFill>
              <a:schemeClr val="bg1">
                <a:lumMod val="9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Arial" panose="020B0604020202020204" pitchFamily="34" charset="0"/>
              </a:defRPr>
            </a:pPr>
            <a:endParaRPr lang="en-US"/>
          </a:p>
        </c:txPr>
        <c:crossAx val="1659163119"/>
        <c:crosses val="autoZero"/>
        <c:crossBetween val="between"/>
      </c:valAx>
      <c:valAx>
        <c:axId val="1623688479"/>
        <c:scaling>
          <c:orientation val="minMax"/>
        </c:scaling>
        <c:delete val="0"/>
        <c:axPos val="r"/>
        <c:numFmt formatCode="_(* #,##0_);_(* \(#,##0\);_(* &quot;-&quot;??_);_(@_)" sourceLinked="1"/>
        <c:majorTickMark val="out"/>
        <c:minorTickMark val="none"/>
        <c:tickLblPos val="nextTo"/>
        <c:spPr>
          <a:noFill/>
          <a:ln w="9525" cap="flat" cmpd="sng" algn="ctr">
            <a:solidFill>
              <a:schemeClr val="bg1">
                <a:lumMod val="9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Arial" panose="020B0604020202020204" pitchFamily="34" charset="0"/>
              </a:defRPr>
            </a:pPr>
            <a:endParaRPr lang="en-US"/>
          </a:p>
        </c:txPr>
        <c:crossAx val="1658997967"/>
        <c:crosses val="max"/>
        <c:crossBetween val="between"/>
      </c:valAx>
      <c:catAx>
        <c:axId val="1658997967"/>
        <c:scaling>
          <c:orientation val="minMax"/>
        </c:scaling>
        <c:delete val="1"/>
        <c:axPos val="b"/>
        <c:majorTickMark val="out"/>
        <c:minorTickMark val="none"/>
        <c:tickLblPos val="nextTo"/>
        <c:crossAx val="1623688479"/>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mn-lt"/>
          <a:cs typeface="Arial" panose="020B0604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Graphs!$A$16</c:f>
              <c:strCache>
                <c:ptCount val="1"/>
                <c:pt idx="0">
                  <c:v>Token Circulation</c:v>
                </c:pt>
              </c:strCache>
            </c:strRef>
          </c:tx>
          <c:spPr>
            <a:ln w="28575" cap="rnd">
              <a:solidFill>
                <a:srgbClr val="37617A"/>
              </a:solidFill>
              <a:round/>
            </a:ln>
            <a:effectLst/>
          </c:spPr>
          <c:marker>
            <c:symbol val="circle"/>
            <c:size val="5"/>
            <c:spPr>
              <a:solidFill>
                <a:srgbClr val="37617A"/>
              </a:solidFill>
              <a:ln w="9525">
                <a:noFill/>
              </a:ln>
              <a:effectLst/>
            </c:spPr>
          </c:marker>
          <c:val>
            <c:numRef>
              <c:f>Graphs!$B$16:$M$16</c:f>
              <c:numCache>
                <c:formatCode>_(* #,##0_);_(* \(#,##0\);_(* "-"??_);_(@_)</c:formatCode>
                <c:ptCount val="12"/>
                <c:pt idx="0">
                  <c:v>305867269.98491699</c:v>
                </c:pt>
                <c:pt idx="1">
                  <c:v>450754147.81297129</c:v>
                </c:pt>
                <c:pt idx="2">
                  <c:v>555641025.64102554</c:v>
                </c:pt>
                <c:pt idx="3">
                  <c:v>646410256.41025662</c:v>
                </c:pt>
                <c:pt idx="4">
                  <c:v>716346153.84615397</c:v>
                </c:pt>
                <c:pt idx="5">
                  <c:v>782115384.61538458</c:v>
                </c:pt>
                <c:pt idx="6">
                  <c:v>833782051.28205121</c:v>
                </c:pt>
                <c:pt idx="7">
                  <c:v>868782051.28205144</c:v>
                </c:pt>
                <c:pt idx="8">
                  <c:v>893365384.61538482</c:v>
                </c:pt>
                <c:pt idx="9">
                  <c:v>915865384.61538482</c:v>
                </c:pt>
                <c:pt idx="10">
                  <c:v>931698717.94871831</c:v>
                </c:pt>
                <c:pt idx="11">
                  <c:v>944198717.94871855</c:v>
                </c:pt>
              </c:numCache>
            </c:numRef>
          </c:val>
          <c:smooth val="0"/>
          <c:extLst>
            <c:ext xmlns:c16="http://schemas.microsoft.com/office/drawing/2014/chart" uri="{C3380CC4-5D6E-409C-BE32-E72D297353CC}">
              <c16:uniqueId val="{00000000-9831-44CE-BD5E-0BC977CFBC56}"/>
            </c:ext>
          </c:extLst>
        </c:ser>
        <c:dLbls>
          <c:showLegendKey val="0"/>
          <c:showVal val="0"/>
          <c:showCatName val="0"/>
          <c:showSerName val="0"/>
          <c:showPercent val="0"/>
          <c:showBubbleSize val="0"/>
        </c:dLbls>
        <c:marker val="1"/>
        <c:smooth val="0"/>
        <c:axId val="1659339871"/>
        <c:axId val="1659229423"/>
      </c:lineChart>
      <c:lineChart>
        <c:grouping val="standard"/>
        <c:varyColors val="0"/>
        <c:ser>
          <c:idx val="1"/>
          <c:order val="1"/>
          <c:tx>
            <c:strRef>
              <c:f>Graphs!$A$17</c:f>
              <c:strCache>
                <c:ptCount val="1"/>
                <c:pt idx="0">
                  <c:v>Token Price</c:v>
                </c:pt>
              </c:strCache>
            </c:strRef>
          </c:tx>
          <c:spPr>
            <a:ln w="28575" cap="rnd">
              <a:solidFill>
                <a:srgbClr val="FDB837"/>
              </a:solidFill>
              <a:round/>
            </a:ln>
            <a:effectLst/>
          </c:spPr>
          <c:marker>
            <c:symbol val="circle"/>
            <c:size val="5"/>
            <c:spPr>
              <a:solidFill>
                <a:srgbClr val="FDB837"/>
              </a:solidFill>
              <a:ln w="9525">
                <a:noFill/>
              </a:ln>
              <a:effectLst/>
            </c:spPr>
          </c:marker>
          <c:val>
            <c:numRef>
              <c:f>Graphs!$B$17:$M$17</c:f>
              <c:numCache>
                <c:formatCode>_("$"* #,##0.00_);_("$"* \(#,##0.00\);_("$"* "-"??_);_(@_)</c:formatCode>
                <c:ptCount val="12"/>
                <c:pt idx="0">
                  <c:v>3.2976321300000007E-2</c:v>
                </c:pt>
                <c:pt idx="1">
                  <c:v>0.15370389139790042</c:v>
                </c:pt>
                <c:pt idx="2">
                  <c:v>0.67976916172026625</c:v>
                </c:pt>
                <c:pt idx="3">
                  <c:v>2.7349969954479438</c:v>
                </c:pt>
                <c:pt idx="4">
                  <c:v>17.076243458289358</c:v>
                </c:pt>
                <c:pt idx="5">
                  <c:v>32.309453003215019</c:v>
                </c:pt>
                <c:pt idx="6">
                  <c:v>50.498701843840976</c:v>
                </c:pt>
                <c:pt idx="7">
                  <c:v>72.217616194127871</c:v>
                </c:pt>
                <c:pt idx="8">
                  <c:v>196.30227150440922</c:v>
                </c:pt>
                <c:pt idx="9">
                  <c:v>258.23422867521168</c:v>
                </c:pt>
                <c:pt idx="10">
                  <c:v>332.1842243635441</c:v>
                </c:pt>
                <c:pt idx="11">
                  <c:v>420.48438654350696</c:v>
                </c:pt>
              </c:numCache>
            </c:numRef>
          </c:val>
          <c:smooth val="0"/>
          <c:extLst>
            <c:ext xmlns:c16="http://schemas.microsoft.com/office/drawing/2014/chart" uri="{C3380CC4-5D6E-409C-BE32-E72D297353CC}">
              <c16:uniqueId val="{00000001-9831-44CE-BD5E-0BC977CFBC56}"/>
            </c:ext>
          </c:extLst>
        </c:ser>
        <c:dLbls>
          <c:showLegendKey val="0"/>
          <c:showVal val="0"/>
          <c:showCatName val="0"/>
          <c:showSerName val="0"/>
          <c:showPercent val="0"/>
          <c:showBubbleSize val="0"/>
        </c:dLbls>
        <c:marker val="1"/>
        <c:smooth val="0"/>
        <c:axId val="1668338447"/>
        <c:axId val="1668563967"/>
      </c:lineChart>
      <c:catAx>
        <c:axId val="165933987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Arial" panose="020B0604020202020204" pitchFamily="34" charset="0"/>
              </a:defRPr>
            </a:pPr>
            <a:endParaRPr lang="en-US"/>
          </a:p>
        </c:txPr>
        <c:crossAx val="1659229423"/>
        <c:crosses val="autoZero"/>
        <c:auto val="1"/>
        <c:lblAlgn val="ctr"/>
        <c:lblOffset val="100"/>
        <c:noMultiLvlLbl val="0"/>
      </c:catAx>
      <c:valAx>
        <c:axId val="1659229423"/>
        <c:scaling>
          <c:orientation val="minMax"/>
        </c:scaling>
        <c:delete val="0"/>
        <c:axPos val="l"/>
        <c:majorGridlines>
          <c:spPr>
            <a:ln w="9525" cap="flat" cmpd="sng" algn="ctr">
              <a:solidFill>
                <a:schemeClr val="bg1">
                  <a:lumMod val="9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Arial" panose="020B0604020202020204" pitchFamily="34" charset="0"/>
              </a:defRPr>
            </a:pPr>
            <a:endParaRPr lang="en-US"/>
          </a:p>
        </c:txPr>
        <c:crossAx val="1659339871"/>
        <c:crosses val="autoZero"/>
        <c:crossBetween val="between"/>
      </c:valAx>
      <c:valAx>
        <c:axId val="1668563967"/>
        <c:scaling>
          <c:orientation val="minMax"/>
        </c:scaling>
        <c:delete val="0"/>
        <c:axPos val="r"/>
        <c:numFmt formatCode="_(&quot;$&quot;* #,##0.00_);_(&quot;$&quot;* \(#,##0.00\);_(&quot;$&quot;* &quot;-&quot;??_);_(@_)" sourceLinked="1"/>
        <c:majorTickMark val="out"/>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Arial" panose="020B0604020202020204" pitchFamily="34" charset="0"/>
              </a:defRPr>
            </a:pPr>
            <a:endParaRPr lang="en-US"/>
          </a:p>
        </c:txPr>
        <c:crossAx val="1668338447"/>
        <c:crosses val="max"/>
        <c:crossBetween val="between"/>
      </c:valAx>
      <c:catAx>
        <c:axId val="1668338447"/>
        <c:scaling>
          <c:orientation val="minMax"/>
        </c:scaling>
        <c:delete val="1"/>
        <c:axPos val="b"/>
        <c:majorTickMark val="out"/>
        <c:minorTickMark val="none"/>
        <c:tickLblPos val="nextTo"/>
        <c:crossAx val="1668563967"/>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mn-lt"/>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A404B8-E079-41CF-33FE-C4CBFCCB03B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AB23DD3-E9FD-950E-A600-10DCCFC96D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885BA-33F4-439D-B7B3-1932C69914EF}" type="datetimeFigureOut">
              <a:rPr lang="en-US" smtClean="0"/>
              <a:t>6/1/22</a:t>
            </a:fld>
            <a:endParaRPr lang="en-US"/>
          </a:p>
        </p:txBody>
      </p:sp>
      <p:sp>
        <p:nvSpPr>
          <p:cNvPr id="4" name="Footer Placeholder 3">
            <a:extLst>
              <a:ext uri="{FF2B5EF4-FFF2-40B4-BE49-F238E27FC236}">
                <a16:creationId xmlns:a16="http://schemas.microsoft.com/office/drawing/2014/main" id="{74DBCAEE-5880-31C1-53E2-9A8A2FFC7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60C298D-DCF7-348F-A689-C6FD573114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3E6EF1-6E44-4490-97C0-4C537CE55C28}" type="slidenum">
              <a:rPr lang="en-US" smtClean="0"/>
              <a:t>‹#›</a:t>
            </a:fld>
            <a:endParaRPr lang="en-US"/>
          </a:p>
        </p:txBody>
      </p:sp>
    </p:spTree>
    <p:extLst>
      <p:ext uri="{BB962C8B-B14F-4D97-AF65-F5344CB8AC3E}">
        <p14:creationId xmlns:p14="http://schemas.microsoft.com/office/powerpoint/2010/main" val="32583424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0FC8F0-FD30-49E0-9E21-B9A1905759C6}" type="datetimeFigureOut">
              <a:rPr lang="en-US" smtClean="0"/>
              <a:t>6/1/22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9B00-5D87-4F29-90BB-EF59394B9812}" type="slidenum">
              <a:rPr lang="en-US" smtClean="0"/>
              <a:t>‹#›</a:t>
            </a:fld>
            <a:endParaRPr lang="en-US"/>
          </a:p>
        </p:txBody>
      </p:sp>
    </p:spTree>
    <p:extLst>
      <p:ext uri="{BB962C8B-B14F-4D97-AF65-F5344CB8AC3E}">
        <p14:creationId xmlns:p14="http://schemas.microsoft.com/office/powerpoint/2010/main" val="1863705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C9CFD-0EE7-B453-38FB-89364D9FDB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31988B-32ED-A8DD-E58E-90E5CCC7DF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BA7B98-2E4A-59DF-B9B7-C37F560C0E6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5DEB594-E121-E175-E7B2-86D6123C07A5}"/>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p>
        </p:txBody>
      </p:sp>
      <p:sp>
        <p:nvSpPr>
          <p:cNvPr id="6" name="Slide Number Placeholder 5">
            <a:extLst>
              <a:ext uri="{FF2B5EF4-FFF2-40B4-BE49-F238E27FC236}">
                <a16:creationId xmlns:a16="http://schemas.microsoft.com/office/drawing/2014/main" id="{19C8E19F-CD7B-A6A8-FF48-75654DAC06FB}"/>
              </a:ext>
            </a:extLst>
          </p:cNvPr>
          <p:cNvSpPr>
            <a:spLocks noGrp="1"/>
          </p:cNvSpPr>
          <p:nvPr>
            <p:ph type="sldNum" sz="quarter" idx="12"/>
          </p:nvPr>
        </p:nvSpPr>
        <p:spPr/>
        <p:txBody>
          <a:bodyPr/>
          <a:lstStyle/>
          <a:p>
            <a:fld id="{7A4098E9-92C9-477D-BEAF-BDB50A38DDA1}" type="slidenum">
              <a:rPr lang="en-US" smtClean="0"/>
              <a:t>‹#›</a:t>
            </a:fld>
            <a:endParaRPr lang="en-US"/>
          </a:p>
        </p:txBody>
      </p:sp>
    </p:spTree>
    <p:extLst>
      <p:ext uri="{BB962C8B-B14F-4D97-AF65-F5344CB8AC3E}">
        <p14:creationId xmlns:p14="http://schemas.microsoft.com/office/powerpoint/2010/main" val="2579883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D916C-0F0D-3A8E-068A-95869B006F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695961-C956-2AAE-A90A-86B8DCC504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147352-7A4C-DC91-B64E-AFE879E00DB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0404692-427C-C722-3E4E-058CD1C6F489}"/>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p>
        </p:txBody>
      </p:sp>
      <p:sp>
        <p:nvSpPr>
          <p:cNvPr id="6" name="Slide Number Placeholder 5">
            <a:extLst>
              <a:ext uri="{FF2B5EF4-FFF2-40B4-BE49-F238E27FC236}">
                <a16:creationId xmlns:a16="http://schemas.microsoft.com/office/drawing/2014/main" id="{A25E4F47-1B4C-82A8-9D3F-FA659439B8BC}"/>
              </a:ext>
            </a:extLst>
          </p:cNvPr>
          <p:cNvSpPr>
            <a:spLocks noGrp="1"/>
          </p:cNvSpPr>
          <p:nvPr>
            <p:ph type="sldNum" sz="quarter" idx="12"/>
          </p:nvPr>
        </p:nvSpPr>
        <p:spPr/>
        <p:txBody>
          <a:bodyPr/>
          <a:lstStyle/>
          <a:p>
            <a:fld id="{7A4098E9-92C9-477D-BEAF-BDB50A38DDA1}" type="slidenum">
              <a:rPr lang="en-US" smtClean="0"/>
              <a:t>‹#›</a:t>
            </a:fld>
            <a:endParaRPr lang="en-US"/>
          </a:p>
        </p:txBody>
      </p:sp>
    </p:spTree>
    <p:extLst>
      <p:ext uri="{BB962C8B-B14F-4D97-AF65-F5344CB8AC3E}">
        <p14:creationId xmlns:p14="http://schemas.microsoft.com/office/powerpoint/2010/main" val="3283704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BDD938-F806-3F44-E49F-1268CA19E9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A47604-A1A4-1C30-0BF9-75C3A61700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29A2D2-8E06-1EAF-41EC-F13790094DF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E64EA35-1808-5661-0134-9DDDB3CA1148}"/>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p>
        </p:txBody>
      </p:sp>
      <p:sp>
        <p:nvSpPr>
          <p:cNvPr id="6" name="Slide Number Placeholder 5">
            <a:extLst>
              <a:ext uri="{FF2B5EF4-FFF2-40B4-BE49-F238E27FC236}">
                <a16:creationId xmlns:a16="http://schemas.microsoft.com/office/drawing/2014/main" id="{0AB5FC41-E807-0E3B-8AE1-A6EA155D87F0}"/>
              </a:ext>
            </a:extLst>
          </p:cNvPr>
          <p:cNvSpPr>
            <a:spLocks noGrp="1"/>
          </p:cNvSpPr>
          <p:nvPr>
            <p:ph type="sldNum" sz="quarter" idx="12"/>
          </p:nvPr>
        </p:nvSpPr>
        <p:spPr/>
        <p:txBody>
          <a:bodyPr/>
          <a:lstStyle/>
          <a:p>
            <a:fld id="{7A4098E9-92C9-477D-BEAF-BDB50A38DDA1}" type="slidenum">
              <a:rPr lang="en-US" smtClean="0"/>
              <a:t>‹#›</a:t>
            </a:fld>
            <a:endParaRPr lang="en-US"/>
          </a:p>
        </p:txBody>
      </p:sp>
    </p:spTree>
    <p:extLst>
      <p:ext uri="{BB962C8B-B14F-4D97-AF65-F5344CB8AC3E}">
        <p14:creationId xmlns:p14="http://schemas.microsoft.com/office/powerpoint/2010/main" val="316306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7">
            <a:extLst>
              <a:ext uri="{FF2B5EF4-FFF2-40B4-BE49-F238E27FC236}">
                <a16:creationId xmlns:a16="http://schemas.microsoft.com/office/drawing/2014/main" id="{450FE43E-405E-D9E0-748C-3613BFD3438E}"/>
              </a:ext>
            </a:extLst>
          </p:cNvPr>
          <p:cNvSpPr>
            <a:spLocks/>
          </p:cNvSpPr>
          <p:nvPr userDrawn="1"/>
        </p:nvSpPr>
        <p:spPr bwMode="auto">
          <a:xfrm flipV="1">
            <a:off x="0" y="3465228"/>
            <a:ext cx="12202478" cy="3392772"/>
          </a:xfrm>
          <a:custGeom>
            <a:avLst/>
            <a:gdLst>
              <a:gd name="T0" fmla="*/ 2257 w 2257"/>
              <a:gd name="T1" fmla="*/ 441 h 628"/>
              <a:gd name="T2" fmla="*/ 1473 w 2257"/>
              <a:gd name="T3" fmla="*/ 511 h 628"/>
              <a:gd name="T4" fmla="*/ 789 w 2257"/>
              <a:gd name="T5" fmla="*/ 258 h 628"/>
              <a:gd name="T6" fmla="*/ 2 w 2257"/>
              <a:gd name="T7" fmla="*/ 323 h 628"/>
              <a:gd name="T8" fmla="*/ 0 w 2257"/>
              <a:gd name="T9" fmla="*/ 0 h 628"/>
              <a:gd name="T10" fmla="*/ 2257 w 2257"/>
              <a:gd name="T11" fmla="*/ 0 h 628"/>
              <a:gd name="T12" fmla="*/ 2257 w 2257"/>
              <a:gd name="T13" fmla="*/ 441 h 628"/>
            </a:gdLst>
            <a:ahLst/>
            <a:cxnLst>
              <a:cxn ang="0">
                <a:pos x="T0" y="T1"/>
              </a:cxn>
              <a:cxn ang="0">
                <a:pos x="T2" y="T3"/>
              </a:cxn>
              <a:cxn ang="0">
                <a:pos x="T4" y="T5"/>
              </a:cxn>
              <a:cxn ang="0">
                <a:pos x="T6" y="T7"/>
              </a:cxn>
              <a:cxn ang="0">
                <a:pos x="T8" y="T9"/>
              </a:cxn>
              <a:cxn ang="0">
                <a:pos x="T10" y="T11"/>
              </a:cxn>
              <a:cxn ang="0">
                <a:pos x="T12" y="T13"/>
              </a:cxn>
            </a:cxnLst>
            <a:rect l="0" t="0" r="r" b="b"/>
            <a:pathLst>
              <a:path w="2257" h="628">
                <a:moveTo>
                  <a:pt x="2257" y="441"/>
                </a:moveTo>
                <a:cubicBezTo>
                  <a:pt x="2257" y="441"/>
                  <a:pt x="1763" y="628"/>
                  <a:pt x="1473" y="511"/>
                </a:cubicBezTo>
                <a:cubicBezTo>
                  <a:pt x="1183" y="394"/>
                  <a:pt x="1018" y="181"/>
                  <a:pt x="789" y="258"/>
                </a:cubicBezTo>
                <a:cubicBezTo>
                  <a:pt x="561" y="336"/>
                  <a:pt x="195" y="489"/>
                  <a:pt x="2" y="323"/>
                </a:cubicBezTo>
                <a:cubicBezTo>
                  <a:pt x="0" y="0"/>
                  <a:pt x="0" y="0"/>
                  <a:pt x="0" y="0"/>
                </a:cubicBezTo>
                <a:cubicBezTo>
                  <a:pt x="2257" y="0"/>
                  <a:pt x="2257" y="0"/>
                  <a:pt x="2257" y="0"/>
                </a:cubicBezTo>
                <a:lnTo>
                  <a:pt x="2257" y="441"/>
                </a:lnTo>
                <a:close/>
              </a:path>
            </a:pathLst>
          </a:custGeom>
          <a:solidFill>
            <a:schemeClr val="tx2">
              <a:lumMod val="20000"/>
              <a:lumOff val="80000"/>
              <a:alpha val="27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340C2F8B-8892-058B-EB8A-CBB01C3A654D}"/>
              </a:ext>
            </a:extLst>
          </p:cNvPr>
          <p:cNvSpPr>
            <a:spLocks noGrp="1"/>
          </p:cNvSpPr>
          <p:nvPr>
            <p:ph type="title"/>
          </p:nvPr>
        </p:nvSpPr>
        <p:spPr>
          <a:xfrm>
            <a:off x="609600" y="457201"/>
            <a:ext cx="10972800" cy="608028"/>
          </a:xfrm>
        </p:spPr>
        <p:txBody>
          <a:bodyPr lIns="0" tIns="0" rIns="0" bIns="0" anchor="t" anchorCtr="0">
            <a:normAutofit/>
          </a:bodyPr>
          <a:lstStyle>
            <a:lvl1pPr>
              <a:defRPr sz="32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D5C44E1F-7393-5D03-72EA-8A95DB40556E}"/>
              </a:ext>
            </a:extLst>
          </p:cNvPr>
          <p:cNvSpPr>
            <a:spLocks noGrp="1"/>
          </p:cNvSpPr>
          <p:nvPr>
            <p:ph idx="1"/>
          </p:nvPr>
        </p:nvSpPr>
        <p:spPr>
          <a:xfrm>
            <a:off x="609600" y="1395306"/>
            <a:ext cx="10972800" cy="4630967"/>
          </a:xfrm>
        </p:spPr>
        <p:txBody>
          <a:bodyPr lIns="0" tIns="0" rIns="0" bIns="0"/>
          <a:lstStyle>
            <a:lvl1pPr>
              <a:defRPr b="0">
                <a:solidFill>
                  <a:schemeClr val="tx1">
                    <a:lumMod val="75000"/>
                    <a:lumOff val="25000"/>
                  </a:schemeClr>
                </a:solidFill>
                <a:latin typeface="Proxima Nova Rg" panose="02000506030000020004" pitchFamily="50" charset="0"/>
              </a:defRPr>
            </a:lvl1pPr>
            <a:lvl2pPr>
              <a:defRPr b="0">
                <a:solidFill>
                  <a:schemeClr val="tx1">
                    <a:lumMod val="75000"/>
                    <a:lumOff val="25000"/>
                  </a:schemeClr>
                </a:solidFill>
                <a:latin typeface="Proxima Nova Rg" panose="02000506030000020004" pitchFamily="50" charset="0"/>
              </a:defRPr>
            </a:lvl2pPr>
            <a:lvl3pPr>
              <a:defRPr b="0">
                <a:solidFill>
                  <a:schemeClr val="tx1">
                    <a:lumMod val="75000"/>
                    <a:lumOff val="25000"/>
                  </a:schemeClr>
                </a:solidFill>
                <a:latin typeface="Proxima Nova Rg" panose="02000506030000020004" pitchFamily="50" charset="0"/>
              </a:defRPr>
            </a:lvl3pPr>
            <a:lvl4pPr>
              <a:defRPr b="0">
                <a:solidFill>
                  <a:schemeClr val="tx1">
                    <a:lumMod val="75000"/>
                    <a:lumOff val="25000"/>
                  </a:schemeClr>
                </a:solidFill>
                <a:latin typeface="Proxima Nova Rg" panose="02000506030000020004" pitchFamily="50" charset="0"/>
              </a:defRPr>
            </a:lvl4pPr>
            <a:lvl5pPr>
              <a:defRPr b="0">
                <a:solidFill>
                  <a:schemeClr val="tx1">
                    <a:lumMod val="75000"/>
                    <a:lumOff val="25000"/>
                  </a:schemeClr>
                </a:solidFill>
                <a:latin typeface="Proxima Nova Rg" panose="02000506030000020004"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0CD978B-D2E6-B788-A483-F23E86F3CBC0}"/>
              </a:ext>
            </a:extLst>
          </p:cNvPr>
          <p:cNvSpPr>
            <a:spLocks noGrp="1"/>
          </p:cNvSpPr>
          <p:nvPr>
            <p:ph type="ftr" sz="quarter" idx="11"/>
          </p:nvPr>
        </p:nvSpPr>
        <p:spPr>
          <a:xfrm>
            <a:off x="3365500" y="6173787"/>
            <a:ext cx="7691355" cy="365125"/>
          </a:xfrm>
        </p:spPr>
        <p:txBody>
          <a:bodyPr lIns="0" tIns="0" rIns="0" bIns="0"/>
          <a:lstStyle>
            <a:lvl1pPr algn="r">
              <a:defRPr sz="800">
                <a:latin typeface="Proxima Nova Rg" panose="02000506030000020004" pitchFamily="50" charset="0"/>
              </a:defRPr>
            </a:lvl1pPr>
          </a:lstStyle>
          <a:p>
            <a:r>
              <a:rPr lang="en-US"/>
              <a:t>NZTWORK.com - This presentation is not an intent to sell or market securities, it is an informational presentation about a utility cryptocurrency platform</a:t>
            </a:r>
            <a:endParaRPr lang="en-US" dirty="0"/>
          </a:p>
        </p:txBody>
      </p:sp>
      <p:sp>
        <p:nvSpPr>
          <p:cNvPr id="6" name="Slide Number Placeholder 5">
            <a:extLst>
              <a:ext uri="{FF2B5EF4-FFF2-40B4-BE49-F238E27FC236}">
                <a16:creationId xmlns:a16="http://schemas.microsoft.com/office/drawing/2014/main" id="{0A68C96F-CF36-65E0-7C2A-A07B14E41EBB}"/>
              </a:ext>
            </a:extLst>
          </p:cNvPr>
          <p:cNvSpPr>
            <a:spLocks noGrp="1"/>
          </p:cNvSpPr>
          <p:nvPr>
            <p:ph type="sldNum" sz="quarter" idx="12"/>
          </p:nvPr>
        </p:nvSpPr>
        <p:spPr>
          <a:xfrm>
            <a:off x="11217896" y="6173787"/>
            <a:ext cx="364503" cy="365125"/>
          </a:xfrm>
        </p:spPr>
        <p:txBody>
          <a:bodyPr lIns="0" tIns="0" rIns="0" bIns="0"/>
          <a:lstStyle>
            <a:lvl1pPr algn="ctr">
              <a:defRPr/>
            </a:lvl1pPr>
          </a:lstStyle>
          <a:p>
            <a:fld id="{7A4098E9-92C9-477D-BEAF-BDB50A38DDA1}" type="slidenum">
              <a:rPr lang="en-US" smtClean="0"/>
              <a:pPr/>
              <a:t>‹#›</a:t>
            </a:fld>
            <a:endParaRPr lang="en-US" dirty="0"/>
          </a:p>
        </p:txBody>
      </p:sp>
      <p:sp>
        <p:nvSpPr>
          <p:cNvPr id="8" name="Rectangle 7">
            <a:extLst>
              <a:ext uri="{FF2B5EF4-FFF2-40B4-BE49-F238E27FC236}">
                <a16:creationId xmlns:a16="http://schemas.microsoft.com/office/drawing/2014/main" id="{B3A7AB0C-6657-1245-091E-1438D10BC33B}"/>
              </a:ext>
            </a:extLst>
          </p:cNvPr>
          <p:cNvSpPr/>
          <p:nvPr userDrawn="1"/>
        </p:nvSpPr>
        <p:spPr>
          <a:xfrm>
            <a:off x="1457325" y="-391886"/>
            <a:ext cx="203200" cy="203200"/>
          </a:xfrm>
          <a:prstGeom prst="rect">
            <a:avLst/>
          </a:prstGeom>
          <a:solidFill>
            <a:srgbClr val="FFD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A2BC94D-7517-DAA2-B52E-8029A35E8F94}"/>
              </a:ext>
            </a:extLst>
          </p:cNvPr>
          <p:cNvSpPr/>
          <p:nvPr userDrawn="1"/>
        </p:nvSpPr>
        <p:spPr>
          <a:xfrm>
            <a:off x="1757362" y="-391886"/>
            <a:ext cx="203200" cy="203200"/>
          </a:xfrm>
          <a:prstGeom prst="rect">
            <a:avLst/>
          </a:prstGeom>
          <a:solidFill>
            <a:srgbClr val="018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220408B-9211-7629-EDB1-DADEEE322257}"/>
              </a:ext>
            </a:extLst>
          </p:cNvPr>
          <p:cNvSpPr/>
          <p:nvPr userDrawn="1"/>
        </p:nvSpPr>
        <p:spPr>
          <a:xfrm>
            <a:off x="2057399" y="-391886"/>
            <a:ext cx="203200" cy="203200"/>
          </a:xfrm>
          <a:prstGeom prst="rect">
            <a:avLst/>
          </a:prstGeom>
          <a:solidFill>
            <a:srgbClr val="094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BCDA7C0-5CA1-9F3A-A1E4-8BAE0F6A423C}"/>
              </a:ext>
            </a:extLst>
          </p:cNvPr>
          <p:cNvSpPr/>
          <p:nvPr userDrawn="1"/>
        </p:nvSpPr>
        <p:spPr>
          <a:xfrm>
            <a:off x="609600" y="-391886"/>
            <a:ext cx="203200" cy="203200"/>
          </a:xfrm>
          <a:prstGeom prst="rect">
            <a:avLst/>
          </a:prstGeom>
          <a:solidFill>
            <a:srgbClr val="FDB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DCFA9D8-D8FF-B31C-0396-8A212E21A767}"/>
              </a:ext>
            </a:extLst>
          </p:cNvPr>
          <p:cNvSpPr/>
          <p:nvPr userDrawn="1"/>
        </p:nvSpPr>
        <p:spPr>
          <a:xfrm>
            <a:off x="909637" y="-391886"/>
            <a:ext cx="203200" cy="203200"/>
          </a:xfrm>
          <a:prstGeom prst="rect">
            <a:avLst/>
          </a:prstGeom>
          <a:solidFill>
            <a:srgbClr val="376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0157705"/>
      </p:ext>
    </p:extLst>
  </p:cSld>
  <p:clrMapOvr>
    <a:masterClrMapping/>
  </p:clrMapOvr>
  <p:extLst>
    <p:ext uri="{DCECCB84-F9BA-43D5-87BE-67443E8EF086}">
      <p15:sldGuideLst xmlns:p15="http://schemas.microsoft.com/office/powerpoint/2012/main">
        <p15:guide id="1" orient="horz" pos="288" userDrawn="1">
          <p15:clr>
            <a:srgbClr val="FBAE40"/>
          </p15:clr>
        </p15:guide>
        <p15:guide id="2" pos="384" userDrawn="1">
          <p15:clr>
            <a:srgbClr val="FBAE40"/>
          </p15:clr>
        </p15:guide>
        <p15:guide id="3" pos="729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59211-ED3D-9407-5DEE-8EF0D0D899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C8E7A1-3E3B-169E-0890-35456B9542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5302D4-C4C8-3366-7BCB-CE66ED398FD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22D6C8F-3784-B24E-5EF3-CD8E959D3471}"/>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p>
        </p:txBody>
      </p:sp>
      <p:sp>
        <p:nvSpPr>
          <p:cNvPr id="6" name="Slide Number Placeholder 5">
            <a:extLst>
              <a:ext uri="{FF2B5EF4-FFF2-40B4-BE49-F238E27FC236}">
                <a16:creationId xmlns:a16="http://schemas.microsoft.com/office/drawing/2014/main" id="{6C87B927-84D4-587B-2B35-F8F0530583B8}"/>
              </a:ext>
            </a:extLst>
          </p:cNvPr>
          <p:cNvSpPr>
            <a:spLocks noGrp="1"/>
          </p:cNvSpPr>
          <p:nvPr>
            <p:ph type="sldNum" sz="quarter" idx="12"/>
          </p:nvPr>
        </p:nvSpPr>
        <p:spPr/>
        <p:txBody>
          <a:bodyPr/>
          <a:lstStyle/>
          <a:p>
            <a:fld id="{7A4098E9-92C9-477D-BEAF-BDB50A38DDA1}" type="slidenum">
              <a:rPr lang="en-US" smtClean="0"/>
              <a:t>‹#›</a:t>
            </a:fld>
            <a:endParaRPr lang="en-US"/>
          </a:p>
        </p:txBody>
      </p:sp>
    </p:spTree>
    <p:extLst>
      <p:ext uri="{BB962C8B-B14F-4D97-AF65-F5344CB8AC3E}">
        <p14:creationId xmlns:p14="http://schemas.microsoft.com/office/powerpoint/2010/main" val="1569286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61362-B83D-11F5-93BD-76684F884C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FB1841-42E5-D146-A09F-D962000A6D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273ABA-E3B2-E5AE-8D22-298082E41D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6981B5-6FDB-D9E3-EA17-1E4B8B35D85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7893ACD-3F1A-A93B-EBD5-B35203E2E68F}"/>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p>
        </p:txBody>
      </p:sp>
      <p:sp>
        <p:nvSpPr>
          <p:cNvPr id="7" name="Slide Number Placeholder 6">
            <a:extLst>
              <a:ext uri="{FF2B5EF4-FFF2-40B4-BE49-F238E27FC236}">
                <a16:creationId xmlns:a16="http://schemas.microsoft.com/office/drawing/2014/main" id="{3F68436F-7AC1-F55A-E399-8DE73A7574B8}"/>
              </a:ext>
            </a:extLst>
          </p:cNvPr>
          <p:cNvSpPr>
            <a:spLocks noGrp="1"/>
          </p:cNvSpPr>
          <p:nvPr>
            <p:ph type="sldNum" sz="quarter" idx="12"/>
          </p:nvPr>
        </p:nvSpPr>
        <p:spPr/>
        <p:txBody>
          <a:bodyPr/>
          <a:lstStyle/>
          <a:p>
            <a:fld id="{7A4098E9-92C9-477D-BEAF-BDB50A38DDA1}" type="slidenum">
              <a:rPr lang="en-US" smtClean="0"/>
              <a:t>‹#›</a:t>
            </a:fld>
            <a:endParaRPr lang="en-US"/>
          </a:p>
        </p:txBody>
      </p:sp>
    </p:spTree>
    <p:extLst>
      <p:ext uri="{BB962C8B-B14F-4D97-AF65-F5344CB8AC3E}">
        <p14:creationId xmlns:p14="http://schemas.microsoft.com/office/powerpoint/2010/main" val="3066275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8ADEB-362D-2005-7661-57BE897FA6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2406A7-45C4-E5D2-8884-A4F8C69B3B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B706D4-107B-A7BD-8EBE-323D4F9CEB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BD3565-1A50-F6A5-7085-C436678F0C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DDF6D9-CE38-C571-D2B0-EA8B5C15192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428164-50B9-21E4-28C7-448E14E0EE3D}"/>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36EE189-2DEA-0890-270B-DED27C5806B1}"/>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p>
        </p:txBody>
      </p:sp>
      <p:sp>
        <p:nvSpPr>
          <p:cNvPr id="9" name="Slide Number Placeholder 8">
            <a:extLst>
              <a:ext uri="{FF2B5EF4-FFF2-40B4-BE49-F238E27FC236}">
                <a16:creationId xmlns:a16="http://schemas.microsoft.com/office/drawing/2014/main" id="{B833AE95-392C-E65A-D167-AFABE341DD3B}"/>
              </a:ext>
            </a:extLst>
          </p:cNvPr>
          <p:cNvSpPr>
            <a:spLocks noGrp="1"/>
          </p:cNvSpPr>
          <p:nvPr>
            <p:ph type="sldNum" sz="quarter" idx="12"/>
          </p:nvPr>
        </p:nvSpPr>
        <p:spPr/>
        <p:txBody>
          <a:bodyPr/>
          <a:lstStyle/>
          <a:p>
            <a:fld id="{7A4098E9-92C9-477D-BEAF-BDB50A38DDA1}" type="slidenum">
              <a:rPr lang="en-US" smtClean="0"/>
              <a:t>‹#›</a:t>
            </a:fld>
            <a:endParaRPr lang="en-US"/>
          </a:p>
        </p:txBody>
      </p:sp>
    </p:spTree>
    <p:extLst>
      <p:ext uri="{BB962C8B-B14F-4D97-AF65-F5344CB8AC3E}">
        <p14:creationId xmlns:p14="http://schemas.microsoft.com/office/powerpoint/2010/main" val="3004814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87C8F-4608-0A78-4397-375372127D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70A44F-36BF-1749-F5E8-35F65A81BC8C}"/>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AFA8328-C914-E929-DA8D-74D2C798A15B}"/>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p>
        </p:txBody>
      </p:sp>
      <p:sp>
        <p:nvSpPr>
          <p:cNvPr id="5" name="Slide Number Placeholder 4">
            <a:extLst>
              <a:ext uri="{FF2B5EF4-FFF2-40B4-BE49-F238E27FC236}">
                <a16:creationId xmlns:a16="http://schemas.microsoft.com/office/drawing/2014/main" id="{009022CB-49D4-6C7E-D148-90B619F238D9}"/>
              </a:ext>
            </a:extLst>
          </p:cNvPr>
          <p:cNvSpPr>
            <a:spLocks noGrp="1"/>
          </p:cNvSpPr>
          <p:nvPr>
            <p:ph type="sldNum" sz="quarter" idx="12"/>
          </p:nvPr>
        </p:nvSpPr>
        <p:spPr/>
        <p:txBody>
          <a:bodyPr/>
          <a:lstStyle/>
          <a:p>
            <a:fld id="{7A4098E9-92C9-477D-BEAF-BDB50A38DDA1}" type="slidenum">
              <a:rPr lang="en-US" smtClean="0"/>
              <a:t>‹#›</a:t>
            </a:fld>
            <a:endParaRPr lang="en-US"/>
          </a:p>
        </p:txBody>
      </p:sp>
    </p:spTree>
    <p:extLst>
      <p:ext uri="{BB962C8B-B14F-4D97-AF65-F5344CB8AC3E}">
        <p14:creationId xmlns:p14="http://schemas.microsoft.com/office/powerpoint/2010/main" val="3719705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D9547F-86AB-F26B-8074-856A1A0DDCEF}"/>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4FEE5F0-95FE-F512-3A46-168C27B91CA0}"/>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p>
        </p:txBody>
      </p:sp>
      <p:sp>
        <p:nvSpPr>
          <p:cNvPr id="4" name="Slide Number Placeholder 3">
            <a:extLst>
              <a:ext uri="{FF2B5EF4-FFF2-40B4-BE49-F238E27FC236}">
                <a16:creationId xmlns:a16="http://schemas.microsoft.com/office/drawing/2014/main" id="{A990E7FD-3843-A418-91A6-CC90E55E3763}"/>
              </a:ext>
            </a:extLst>
          </p:cNvPr>
          <p:cNvSpPr>
            <a:spLocks noGrp="1"/>
          </p:cNvSpPr>
          <p:nvPr>
            <p:ph type="sldNum" sz="quarter" idx="12"/>
          </p:nvPr>
        </p:nvSpPr>
        <p:spPr/>
        <p:txBody>
          <a:bodyPr/>
          <a:lstStyle/>
          <a:p>
            <a:fld id="{7A4098E9-92C9-477D-BEAF-BDB50A38DDA1}" type="slidenum">
              <a:rPr lang="en-US" smtClean="0"/>
              <a:t>‹#›</a:t>
            </a:fld>
            <a:endParaRPr lang="en-US"/>
          </a:p>
        </p:txBody>
      </p:sp>
    </p:spTree>
    <p:extLst>
      <p:ext uri="{BB962C8B-B14F-4D97-AF65-F5344CB8AC3E}">
        <p14:creationId xmlns:p14="http://schemas.microsoft.com/office/powerpoint/2010/main" val="2036718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DED9-484C-3EFB-0647-F09ED29250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28B061-D581-8235-BCAA-6A95BA1D66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02A721-A784-1656-47F8-71AC03A88E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1628A7-4E06-62E3-990A-B311233BE4D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BA553AE-36AE-315A-40F6-A29E8C7E5BBB}"/>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p>
        </p:txBody>
      </p:sp>
      <p:sp>
        <p:nvSpPr>
          <p:cNvPr id="7" name="Slide Number Placeholder 6">
            <a:extLst>
              <a:ext uri="{FF2B5EF4-FFF2-40B4-BE49-F238E27FC236}">
                <a16:creationId xmlns:a16="http://schemas.microsoft.com/office/drawing/2014/main" id="{70961CA9-0880-A12A-1C16-5CC5D74DB0DF}"/>
              </a:ext>
            </a:extLst>
          </p:cNvPr>
          <p:cNvSpPr>
            <a:spLocks noGrp="1"/>
          </p:cNvSpPr>
          <p:nvPr>
            <p:ph type="sldNum" sz="quarter" idx="12"/>
          </p:nvPr>
        </p:nvSpPr>
        <p:spPr/>
        <p:txBody>
          <a:bodyPr/>
          <a:lstStyle/>
          <a:p>
            <a:fld id="{7A4098E9-92C9-477D-BEAF-BDB50A38DDA1}" type="slidenum">
              <a:rPr lang="en-US" smtClean="0"/>
              <a:t>‹#›</a:t>
            </a:fld>
            <a:endParaRPr lang="en-US"/>
          </a:p>
        </p:txBody>
      </p:sp>
    </p:spTree>
    <p:extLst>
      <p:ext uri="{BB962C8B-B14F-4D97-AF65-F5344CB8AC3E}">
        <p14:creationId xmlns:p14="http://schemas.microsoft.com/office/powerpoint/2010/main" val="1345600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C30D0-8F21-F125-1ECA-5F1957F25D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0902A8-A0A4-719C-8A42-81EBF98063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0EBB81-3762-FA98-8009-5B135B0D8E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8F537D-F2E3-5DB9-90D2-5822B2F1BD5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ED58945-A51C-1D12-C5D4-26D113E9B4E3}"/>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p>
        </p:txBody>
      </p:sp>
      <p:sp>
        <p:nvSpPr>
          <p:cNvPr id="7" name="Slide Number Placeholder 6">
            <a:extLst>
              <a:ext uri="{FF2B5EF4-FFF2-40B4-BE49-F238E27FC236}">
                <a16:creationId xmlns:a16="http://schemas.microsoft.com/office/drawing/2014/main" id="{FA581B32-4458-2AFA-C3DF-CCDFB8256784}"/>
              </a:ext>
            </a:extLst>
          </p:cNvPr>
          <p:cNvSpPr>
            <a:spLocks noGrp="1"/>
          </p:cNvSpPr>
          <p:nvPr>
            <p:ph type="sldNum" sz="quarter" idx="12"/>
          </p:nvPr>
        </p:nvSpPr>
        <p:spPr/>
        <p:txBody>
          <a:bodyPr/>
          <a:lstStyle/>
          <a:p>
            <a:fld id="{7A4098E9-92C9-477D-BEAF-BDB50A38DDA1}" type="slidenum">
              <a:rPr lang="en-US" smtClean="0"/>
              <a:t>‹#›</a:t>
            </a:fld>
            <a:endParaRPr lang="en-US"/>
          </a:p>
        </p:txBody>
      </p:sp>
    </p:spTree>
    <p:extLst>
      <p:ext uri="{BB962C8B-B14F-4D97-AF65-F5344CB8AC3E}">
        <p14:creationId xmlns:p14="http://schemas.microsoft.com/office/powerpoint/2010/main" val="3425541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CD2438-FCD1-96BE-D323-1E5129A586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4BCA2F-CD27-A517-3398-4944202D02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F7082-1DEB-E78C-C9DF-A4489061C5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A503497-7628-BA30-1AFF-435C5E746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NZTWORK.com - This presentation is not an intent to sell or market securities, it is an informational presentation about a utility cryptocurrency platform</a:t>
            </a:r>
          </a:p>
        </p:txBody>
      </p:sp>
      <p:sp>
        <p:nvSpPr>
          <p:cNvPr id="6" name="Slide Number Placeholder 5">
            <a:extLst>
              <a:ext uri="{FF2B5EF4-FFF2-40B4-BE49-F238E27FC236}">
                <a16:creationId xmlns:a16="http://schemas.microsoft.com/office/drawing/2014/main" id="{626DD4BD-1C2E-BE6E-10D9-08FAD05C43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4098E9-92C9-477D-BEAF-BDB50A38DDA1}" type="slidenum">
              <a:rPr lang="en-US" smtClean="0"/>
              <a:t>‹#›</a:t>
            </a:fld>
            <a:endParaRPr lang="en-US"/>
          </a:p>
        </p:txBody>
      </p:sp>
    </p:spTree>
    <p:extLst>
      <p:ext uri="{BB962C8B-B14F-4D97-AF65-F5344CB8AC3E}">
        <p14:creationId xmlns:p14="http://schemas.microsoft.com/office/powerpoint/2010/main" val="3137442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hyperlink" Target="https://www.linkedin.com/in/phillipkopp/" TargetMode="External"/><Relationship Id="rId12" Type="http://schemas.openxmlformats.org/officeDocument/2006/relationships/hyperlink" Target="https://www.linkedin.com/in/vincebroyles/" TargetMode="Externa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hyperlink" Target="https://www.linkedin.com/in/nicholas-lee-8355778/" TargetMode="External"/><Relationship Id="rId5" Type="http://schemas.openxmlformats.org/officeDocument/2006/relationships/image" Target="../media/image12.png"/><Relationship Id="rId10" Type="http://schemas.openxmlformats.org/officeDocument/2006/relationships/hyperlink" Target="https://www.linkedin.com/in/xuezhihu/" TargetMode="External"/><Relationship Id="rId4" Type="http://schemas.openxmlformats.org/officeDocument/2006/relationships/image" Target="../media/image11.jpeg"/><Relationship Id="rId9" Type="http://schemas.openxmlformats.org/officeDocument/2006/relationships/hyperlink" Target="https://www.linkedin.com/in/nicolaswaern/"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linkedin.com/in/corbanlester/" TargetMode="External"/><Relationship Id="rId3" Type="http://schemas.openxmlformats.org/officeDocument/2006/relationships/image" Target="../media/image11.jpeg"/><Relationship Id="rId7"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hyperlink" Target="http://www.nztwork.com/" TargetMode="External"/><Relationship Id="rId11" Type="http://schemas.openxmlformats.org/officeDocument/2006/relationships/image" Target="../media/image20.svg"/><Relationship Id="rId5" Type="http://schemas.openxmlformats.org/officeDocument/2006/relationships/image" Target="../media/image17.jpeg"/><Relationship Id="rId10" Type="http://schemas.openxmlformats.org/officeDocument/2006/relationships/image" Target="../media/image19.png"/><Relationship Id="rId4" Type="http://schemas.openxmlformats.org/officeDocument/2006/relationships/image" Target="../media/image16.jpeg"/><Relationship Id="rId9"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3E709C7-7403-434E-8272-7E9D7C401654}"/>
              </a:ext>
            </a:extLst>
          </p:cNvPr>
          <p:cNvGrpSpPr/>
          <p:nvPr/>
        </p:nvGrpSpPr>
        <p:grpSpPr>
          <a:xfrm>
            <a:off x="662441" y="505731"/>
            <a:ext cx="6700833" cy="1108122"/>
            <a:chOff x="929142" y="696231"/>
            <a:chExt cx="3680921" cy="1108122"/>
          </a:xfrm>
        </p:grpSpPr>
        <p:sp>
          <p:nvSpPr>
            <p:cNvPr id="6" name="TextBox 5">
              <a:extLst>
                <a:ext uri="{FF2B5EF4-FFF2-40B4-BE49-F238E27FC236}">
                  <a16:creationId xmlns:a16="http://schemas.microsoft.com/office/drawing/2014/main" id="{DD4D4CA2-17E9-4841-95FE-72280622A548}"/>
                </a:ext>
              </a:extLst>
            </p:cNvPr>
            <p:cNvSpPr txBox="1"/>
            <p:nvPr/>
          </p:nvSpPr>
          <p:spPr>
            <a:xfrm>
              <a:off x="929142" y="696231"/>
              <a:ext cx="3309484"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i="0" u="none" strike="noStrike" kern="1200" cap="none" spc="0" normalizeH="0" baseline="0" noProof="0" dirty="0">
                  <a:ln>
                    <a:noFill/>
                  </a:ln>
                  <a:solidFill>
                    <a:srgbClr val="FDB837"/>
                  </a:solidFill>
                  <a:effectLst/>
                  <a:uLnTx/>
                  <a:uFillTx/>
                  <a:latin typeface="Proxima Nova"/>
                  <a:ea typeface="+mn-ea"/>
                  <a:cs typeface="+mn-cs"/>
                </a:rPr>
                <a:t>Welcome to the NZTwork DAO</a:t>
              </a:r>
            </a:p>
          </p:txBody>
        </p:sp>
        <p:sp>
          <p:nvSpPr>
            <p:cNvPr id="7" name="TextBox 6">
              <a:extLst>
                <a:ext uri="{FF2B5EF4-FFF2-40B4-BE49-F238E27FC236}">
                  <a16:creationId xmlns:a16="http://schemas.microsoft.com/office/drawing/2014/main" id="{3DBA57D5-3CA4-4AF3-8A8D-98DE61D4EA56}"/>
                </a:ext>
              </a:extLst>
            </p:cNvPr>
            <p:cNvSpPr txBox="1"/>
            <p:nvPr/>
          </p:nvSpPr>
          <p:spPr>
            <a:xfrm>
              <a:off x="948154" y="1219578"/>
              <a:ext cx="3661909"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FFD32E"/>
                </a:buClr>
                <a:buSzPct val="60000"/>
                <a:buFont typeface=".PingFang SC Regular"/>
                <a:buChar char="＞"/>
                <a:tabLst/>
                <a:defRPr/>
              </a:pPr>
              <a:r>
                <a:rPr kumimoji="0" lang="nl-NL" sz="1600" b="1" i="0" u="none" strike="noStrike" kern="1200" cap="none" spc="0" normalizeH="0" baseline="0" noProof="0" dirty="0">
                  <a:ln>
                    <a:noFill/>
                  </a:ln>
                  <a:solidFill>
                    <a:srgbClr val="37617A"/>
                  </a:solidFill>
                  <a:effectLst/>
                  <a:uLnTx/>
                  <a:uFillTx/>
                  <a:latin typeface="Proxima Nova"/>
                  <a:ea typeface="+mn-ea"/>
                  <a:cs typeface="+mn-cs"/>
                </a:rPr>
                <a:t>$NZT "Net Zero Token”</a:t>
              </a:r>
            </a:p>
            <a:p>
              <a:pPr marL="285750" marR="0" lvl="0" indent="-285750" algn="l" defTabSz="914400" rtl="0" eaLnBrk="1" fontAlgn="auto" latinLnBrk="0" hangingPunct="1">
                <a:lnSpc>
                  <a:spcPct val="100000"/>
                </a:lnSpc>
                <a:spcBef>
                  <a:spcPts val="0"/>
                </a:spcBef>
                <a:spcAft>
                  <a:spcPts val="0"/>
                </a:spcAft>
                <a:buClr>
                  <a:srgbClr val="FFD32E"/>
                </a:buClr>
                <a:buSzPct val="60000"/>
                <a:buFont typeface=".PingFang SC Regular"/>
                <a:buChar char="＞"/>
                <a:tabLst/>
                <a:defRPr/>
              </a:pPr>
              <a:r>
                <a:rPr kumimoji="0" lang="nl-NL" sz="1600" b="1" i="0" u="none" strike="noStrike" kern="1200" cap="none" spc="0" normalizeH="0" baseline="0" noProof="0" dirty="0">
                  <a:ln>
                    <a:noFill/>
                  </a:ln>
                  <a:solidFill>
                    <a:srgbClr val="37617A"/>
                  </a:solidFill>
                  <a:effectLst/>
                  <a:uLnTx/>
                  <a:uFillTx/>
                  <a:latin typeface="Proxima Nova"/>
                  <a:ea typeface="+mn-ea"/>
                  <a:cs typeface="+mn-cs"/>
                </a:rPr>
                <a:t>$CCT “Carbon Credit Token”</a:t>
              </a:r>
            </a:p>
          </p:txBody>
        </p:sp>
      </p:grpSp>
      <p:sp>
        <p:nvSpPr>
          <p:cNvPr id="9" name="TextBox 8">
            <a:extLst>
              <a:ext uri="{FF2B5EF4-FFF2-40B4-BE49-F238E27FC236}">
                <a16:creationId xmlns:a16="http://schemas.microsoft.com/office/drawing/2014/main" id="{B4CA64AE-6E46-4E4E-9EFB-AA76FD3EBEF6}"/>
              </a:ext>
            </a:extLst>
          </p:cNvPr>
          <p:cNvSpPr txBox="1"/>
          <p:nvPr/>
        </p:nvSpPr>
        <p:spPr>
          <a:xfrm>
            <a:off x="705504" y="3307845"/>
            <a:ext cx="566098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7617A">
                    <a:alpha val="62000"/>
                  </a:srgbClr>
                </a:solidFill>
                <a:latin typeface="Proxima Nova"/>
              </a:rPr>
              <a:t>An end-to-end Decentralized Carbon Credit Generation and Indoor Environmental Data Network</a:t>
            </a:r>
            <a:endParaRPr kumimoji="0" lang="en-US" i="0" u="none" strike="noStrike" kern="1200" cap="none" spc="0" normalizeH="0" baseline="0" noProof="0" dirty="0">
              <a:ln>
                <a:noFill/>
              </a:ln>
              <a:solidFill>
                <a:srgbClr val="37617A">
                  <a:alpha val="62000"/>
                </a:srgbClr>
              </a:solidFill>
              <a:effectLst/>
              <a:uLnTx/>
              <a:uFillTx/>
              <a:latin typeface="Proxima Nova"/>
              <a:ea typeface="+mn-ea"/>
              <a:cs typeface="+mn-cs"/>
            </a:endParaRPr>
          </a:p>
        </p:txBody>
      </p:sp>
      <p:sp>
        <p:nvSpPr>
          <p:cNvPr id="10" name="TextBox 9">
            <a:extLst>
              <a:ext uri="{FF2B5EF4-FFF2-40B4-BE49-F238E27FC236}">
                <a16:creationId xmlns:a16="http://schemas.microsoft.com/office/drawing/2014/main" id="{5E70787A-7702-4F00-AFA2-74B11D9C618C}"/>
              </a:ext>
            </a:extLst>
          </p:cNvPr>
          <p:cNvSpPr txBox="1"/>
          <p:nvPr/>
        </p:nvSpPr>
        <p:spPr>
          <a:xfrm>
            <a:off x="699943" y="2238803"/>
            <a:ext cx="587170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7617A"/>
                </a:solidFill>
                <a:effectLst/>
                <a:uLnTx/>
                <a:uFillTx/>
                <a:latin typeface="Proxima Nova"/>
                <a:ea typeface="+mn-ea"/>
                <a:cs typeface="+mn-cs"/>
              </a:rPr>
              <a:t>The Global Solution to Net Zero Decarbonization</a:t>
            </a:r>
          </a:p>
        </p:txBody>
      </p:sp>
      <p:sp>
        <p:nvSpPr>
          <p:cNvPr id="11" name="Rectangle: Rounded Corners 10">
            <a:extLst>
              <a:ext uri="{FF2B5EF4-FFF2-40B4-BE49-F238E27FC236}">
                <a16:creationId xmlns:a16="http://schemas.microsoft.com/office/drawing/2014/main" id="{FA453789-62FA-4DB8-9E97-679C13EF31A3}"/>
              </a:ext>
            </a:extLst>
          </p:cNvPr>
          <p:cNvSpPr/>
          <p:nvPr/>
        </p:nvSpPr>
        <p:spPr>
          <a:xfrm>
            <a:off x="662441" y="4863382"/>
            <a:ext cx="2744092" cy="584201"/>
          </a:xfrm>
          <a:prstGeom prst="roundRect">
            <a:avLst>
              <a:gd name="adj" fmla="val 50000"/>
            </a:avLst>
          </a:prstGeom>
          <a:solidFill>
            <a:srgbClr val="FDB837"/>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Info Deck May 2022</a:t>
            </a:r>
          </a:p>
        </p:txBody>
      </p:sp>
      <p:sp>
        <p:nvSpPr>
          <p:cNvPr id="12" name="Right Triangle 11">
            <a:extLst>
              <a:ext uri="{FF2B5EF4-FFF2-40B4-BE49-F238E27FC236}">
                <a16:creationId xmlns:a16="http://schemas.microsoft.com/office/drawing/2014/main" id="{D70CD4C0-1C20-4920-8133-20C8C2E7EF81}"/>
              </a:ext>
            </a:extLst>
          </p:cNvPr>
          <p:cNvSpPr/>
          <p:nvPr/>
        </p:nvSpPr>
        <p:spPr>
          <a:xfrm flipH="1">
            <a:off x="5591173" y="1"/>
            <a:ext cx="6600825" cy="6858000"/>
          </a:xfrm>
          <a:custGeom>
            <a:avLst/>
            <a:gdLst>
              <a:gd name="connsiteX0" fmla="*/ 0 w 6600825"/>
              <a:gd name="connsiteY0" fmla="*/ 6600825 h 6600825"/>
              <a:gd name="connsiteX1" fmla="*/ 0 w 6600825"/>
              <a:gd name="connsiteY1" fmla="*/ 0 h 6600825"/>
              <a:gd name="connsiteX2" fmla="*/ 6600825 w 6600825"/>
              <a:gd name="connsiteY2" fmla="*/ 6600825 h 6600825"/>
              <a:gd name="connsiteX3" fmla="*/ 0 w 6600825"/>
              <a:gd name="connsiteY3" fmla="*/ 6600825 h 6600825"/>
              <a:gd name="connsiteX0" fmla="*/ 0 w 6600825"/>
              <a:gd name="connsiteY0" fmla="*/ 6600825 h 6600825"/>
              <a:gd name="connsiteX1" fmla="*/ 0 w 6600825"/>
              <a:gd name="connsiteY1" fmla="*/ 0 h 6600825"/>
              <a:gd name="connsiteX2" fmla="*/ 6600825 w 6600825"/>
              <a:gd name="connsiteY2" fmla="*/ 6600825 h 6600825"/>
              <a:gd name="connsiteX3" fmla="*/ 0 w 6600825"/>
              <a:gd name="connsiteY3" fmla="*/ 6600825 h 6600825"/>
              <a:gd name="connsiteX0" fmla="*/ 0 w 6600825"/>
              <a:gd name="connsiteY0" fmla="*/ 6600825 h 6600825"/>
              <a:gd name="connsiteX1" fmla="*/ 0 w 6600825"/>
              <a:gd name="connsiteY1" fmla="*/ 0 h 6600825"/>
              <a:gd name="connsiteX2" fmla="*/ 6600825 w 6600825"/>
              <a:gd name="connsiteY2" fmla="*/ 6600825 h 6600825"/>
              <a:gd name="connsiteX3" fmla="*/ 0 w 6600825"/>
              <a:gd name="connsiteY3" fmla="*/ 6600825 h 6600825"/>
            </a:gdLst>
            <a:ahLst/>
            <a:cxnLst>
              <a:cxn ang="0">
                <a:pos x="connsiteX0" y="connsiteY0"/>
              </a:cxn>
              <a:cxn ang="0">
                <a:pos x="connsiteX1" y="connsiteY1"/>
              </a:cxn>
              <a:cxn ang="0">
                <a:pos x="connsiteX2" y="connsiteY2"/>
              </a:cxn>
              <a:cxn ang="0">
                <a:pos x="connsiteX3" y="connsiteY3"/>
              </a:cxn>
            </a:cxnLst>
            <a:rect l="l" t="t" r="r" b="b"/>
            <a:pathLst>
              <a:path w="6600825" h="6600825">
                <a:moveTo>
                  <a:pt x="0" y="6600825"/>
                </a:moveTo>
                <a:lnTo>
                  <a:pt x="0" y="0"/>
                </a:lnTo>
                <a:cubicBezTo>
                  <a:pt x="4724400" y="95250"/>
                  <a:pt x="2619375" y="5438775"/>
                  <a:pt x="6600825" y="6600825"/>
                </a:cubicBezTo>
                <a:lnTo>
                  <a:pt x="0" y="6600825"/>
                </a:lnTo>
                <a:close/>
              </a:path>
            </a:pathLst>
          </a:cu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aphic 13">
            <a:extLst>
              <a:ext uri="{FF2B5EF4-FFF2-40B4-BE49-F238E27FC236}">
                <a16:creationId xmlns:a16="http://schemas.microsoft.com/office/drawing/2014/main" id="{5E74FFFE-9E94-49BE-88A6-F2B48DD40FDB}"/>
              </a:ext>
            </a:extLst>
          </p:cNvPr>
          <p:cNvGrpSpPr/>
          <p:nvPr/>
        </p:nvGrpSpPr>
        <p:grpSpPr>
          <a:xfrm>
            <a:off x="6550285" y="911026"/>
            <a:ext cx="4910449" cy="4414480"/>
            <a:chOff x="6720853" y="1090503"/>
            <a:chExt cx="4910449" cy="4414480"/>
          </a:xfrm>
        </p:grpSpPr>
        <p:grpSp>
          <p:nvGrpSpPr>
            <p:cNvPr id="16" name="Graphic 13">
              <a:extLst>
                <a:ext uri="{FF2B5EF4-FFF2-40B4-BE49-F238E27FC236}">
                  <a16:creationId xmlns:a16="http://schemas.microsoft.com/office/drawing/2014/main" id="{673C70B6-339F-4E07-B6E1-B7477D1B8FFF}"/>
                </a:ext>
              </a:extLst>
            </p:cNvPr>
            <p:cNvGrpSpPr/>
            <p:nvPr/>
          </p:nvGrpSpPr>
          <p:grpSpPr>
            <a:xfrm>
              <a:off x="6931936" y="1299939"/>
              <a:ext cx="4487804" cy="3987558"/>
              <a:chOff x="6931936" y="1299939"/>
              <a:chExt cx="4487804" cy="3987558"/>
            </a:xfrm>
            <a:solidFill>
              <a:srgbClr val="BFC8D6"/>
            </a:solidFill>
          </p:grpSpPr>
          <p:grpSp>
            <p:nvGrpSpPr>
              <p:cNvPr id="17" name="Graphic 13">
                <a:extLst>
                  <a:ext uri="{FF2B5EF4-FFF2-40B4-BE49-F238E27FC236}">
                    <a16:creationId xmlns:a16="http://schemas.microsoft.com/office/drawing/2014/main" id="{25C6D057-2980-46A4-AD92-B9ECCD3C019C}"/>
                  </a:ext>
                </a:extLst>
              </p:cNvPr>
              <p:cNvGrpSpPr/>
              <p:nvPr/>
            </p:nvGrpSpPr>
            <p:grpSpPr>
              <a:xfrm>
                <a:off x="6931936" y="3087533"/>
                <a:ext cx="4487804" cy="272108"/>
                <a:chOff x="6931936" y="3087533"/>
                <a:chExt cx="4487804" cy="272108"/>
              </a:xfrm>
              <a:solidFill>
                <a:srgbClr val="BFC8D6"/>
              </a:solidFill>
            </p:grpSpPr>
            <p:sp>
              <p:nvSpPr>
                <p:cNvPr id="18" name="Freeform: Shape 17">
                  <a:extLst>
                    <a:ext uri="{FF2B5EF4-FFF2-40B4-BE49-F238E27FC236}">
                      <a16:creationId xmlns:a16="http://schemas.microsoft.com/office/drawing/2014/main" id="{DAC70466-E6DE-4FCF-84EE-1BBD9E6D7DA0}"/>
                    </a:ext>
                  </a:extLst>
                </p:cNvPr>
                <p:cNvSpPr/>
                <p:nvPr/>
              </p:nvSpPr>
              <p:spPr>
                <a:xfrm>
                  <a:off x="6931936" y="3087533"/>
                  <a:ext cx="65331" cy="19138"/>
                </a:xfrm>
                <a:custGeom>
                  <a:avLst/>
                  <a:gdLst>
                    <a:gd name="connsiteX0" fmla="*/ 57160 w 65331"/>
                    <a:gd name="connsiteY0" fmla="*/ 19139 h 19138"/>
                    <a:gd name="connsiteX1" fmla="*/ 56682 w 65331"/>
                    <a:gd name="connsiteY1" fmla="*/ 19139 h 19138"/>
                    <a:gd name="connsiteX2" fmla="*/ 7713 w 65331"/>
                    <a:gd name="connsiteY2" fmla="*/ 16346 h 19138"/>
                    <a:gd name="connsiteX3" fmla="*/ 13 w 65331"/>
                    <a:gd name="connsiteY3" fmla="*/ 7709 h 19138"/>
                    <a:gd name="connsiteX4" fmla="*/ 8650 w 65331"/>
                    <a:gd name="connsiteY4" fmla="*/ 10 h 19138"/>
                    <a:gd name="connsiteX5" fmla="*/ 57619 w 65331"/>
                    <a:gd name="connsiteY5" fmla="*/ 2803 h 19138"/>
                    <a:gd name="connsiteX6" fmla="*/ 65318 w 65331"/>
                    <a:gd name="connsiteY6" fmla="*/ 11440 h 19138"/>
                    <a:gd name="connsiteX7" fmla="*/ 57160 w 65331"/>
                    <a:gd name="connsiteY7" fmla="*/ 19139 h 1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31" h="19138">
                      <a:moveTo>
                        <a:pt x="57160" y="19139"/>
                      </a:moveTo>
                      <a:cubicBezTo>
                        <a:pt x="56995" y="19139"/>
                        <a:pt x="56848" y="19139"/>
                        <a:pt x="56682" y="19139"/>
                      </a:cubicBezTo>
                      <a:lnTo>
                        <a:pt x="7713" y="16346"/>
                      </a:lnTo>
                      <a:cubicBezTo>
                        <a:pt x="3211" y="16088"/>
                        <a:pt x="-244" y="12230"/>
                        <a:pt x="13" y="7709"/>
                      </a:cubicBezTo>
                      <a:cubicBezTo>
                        <a:pt x="271" y="3208"/>
                        <a:pt x="4240" y="-210"/>
                        <a:pt x="8650" y="10"/>
                      </a:cubicBezTo>
                      <a:lnTo>
                        <a:pt x="57619" y="2803"/>
                      </a:lnTo>
                      <a:cubicBezTo>
                        <a:pt x="62121" y="3060"/>
                        <a:pt x="65576" y="6919"/>
                        <a:pt x="65318" y="11440"/>
                      </a:cubicBezTo>
                      <a:cubicBezTo>
                        <a:pt x="65061" y="15794"/>
                        <a:pt x="61460" y="19139"/>
                        <a:pt x="57160" y="19139"/>
                      </a:cubicBezTo>
                      <a:close/>
                    </a:path>
                  </a:pathLst>
                </a:custGeom>
                <a:solidFill>
                  <a:srgbClr val="BFC8D6"/>
                </a:solidFill>
                <a:ln w="183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8DA603A-518C-4805-B899-8FEEA43BB878}"/>
                    </a:ext>
                  </a:extLst>
                </p:cNvPr>
                <p:cNvSpPr/>
                <p:nvPr/>
              </p:nvSpPr>
              <p:spPr>
                <a:xfrm>
                  <a:off x="7078165" y="3095909"/>
                  <a:ext cx="4195440" cy="255371"/>
                </a:xfrm>
                <a:custGeom>
                  <a:avLst/>
                  <a:gdLst>
                    <a:gd name="connsiteX0" fmla="*/ 4187286 w 4195440"/>
                    <a:gd name="connsiteY0" fmla="*/ 255372 h 255371"/>
                    <a:gd name="connsiteX1" fmla="*/ 4186808 w 4195440"/>
                    <a:gd name="connsiteY1" fmla="*/ 255372 h 255371"/>
                    <a:gd name="connsiteX2" fmla="*/ 4089622 w 4195440"/>
                    <a:gd name="connsiteY2" fmla="*/ 249804 h 255371"/>
                    <a:gd name="connsiteX3" fmla="*/ 4081923 w 4195440"/>
                    <a:gd name="connsiteY3" fmla="*/ 241168 h 255371"/>
                    <a:gd name="connsiteX4" fmla="*/ 4090541 w 4195440"/>
                    <a:gd name="connsiteY4" fmla="*/ 233469 h 255371"/>
                    <a:gd name="connsiteX5" fmla="*/ 4187745 w 4195440"/>
                    <a:gd name="connsiteY5" fmla="*/ 239036 h 255371"/>
                    <a:gd name="connsiteX6" fmla="*/ 4195426 w 4195440"/>
                    <a:gd name="connsiteY6" fmla="*/ 247673 h 255371"/>
                    <a:gd name="connsiteX7" fmla="*/ 4187267 w 4195440"/>
                    <a:gd name="connsiteY7" fmla="*/ 255372 h 255371"/>
                    <a:gd name="connsiteX8" fmla="*/ 3992896 w 4195440"/>
                    <a:gd name="connsiteY8" fmla="*/ 244255 h 255371"/>
                    <a:gd name="connsiteX9" fmla="*/ 3992418 w 4195440"/>
                    <a:gd name="connsiteY9" fmla="*/ 244255 h 255371"/>
                    <a:gd name="connsiteX10" fmla="*/ 3895232 w 4195440"/>
                    <a:gd name="connsiteY10" fmla="*/ 238687 h 255371"/>
                    <a:gd name="connsiteX11" fmla="*/ 3887533 w 4195440"/>
                    <a:gd name="connsiteY11" fmla="*/ 230051 h 255371"/>
                    <a:gd name="connsiteX12" fmla="*/ 3896151 w 4195440"/>
                    <a:gd name="connsiteY12" fmla="*/ 222352 h 255371"/>
                    <a:gd name="connsiteX13" fmla="*/ 3993337 w 4195440"/>
                    <a:gd name="connsiteY13" fmla="*/ 227919 h 255371"/>
                    <a:gd name="connsiteX14" fmla="*/ 4001036 w 4195440"/>
                    <a:gd name="connsiteY14" fmla="*/ 236556 h 255371"/>
                    <a:gd name="connsiteX15" fmla="*/ 3992877 w 4195440"/>
                    <a:gd name="connsiteY15" fmla="*/ 244255 h 255371"/>
                    <a:gd name="connsiteX16" fmla="*/ 3798524 w 4195440"/>
                    <a:gd name="connsiteY16" fmla="*/ 233138 h 255371"/>
                    <a:gd name="connsiteX17" fmla="*/ 3798046 w 4195440"/>
                    <a:gd name="connsiteY17" fmla="*/ 233138 h 255371"/>
                    <a:gd name="connsiteX18" fmla="*/ 3700861 w 4195440"/>
                    <a:gd name="connsiteY18" fmla="*/ 227570 h 255371"/>
                    <a:gd name="connsiteX19" fmla="*/ 3693162 w 4195440"/>
                    <a:gd name="connsiteY19" fmla="*/ 218934 h 255371"/>
                    <a:gd name="connsiteX20" fmla="*/ 3701780 w 4195440"/>
                    <a:gd name="connsiteY20" fmla="*/ 211235 h 255371"/>
                    <a:gd name="connsiteX21" fmla="*/ 3798965 w 4195440"/>
                    <a:gd name="connsiteY21" fmla="*/ 216802 h 255371"/>
                    <a:gd name="connsiteX22" fmla="*/ 3806665 w 4195440"/>
                    <a:gd name="connsiteY22" fmla="*/ 225439 h 255371"/>
                    <a:gd name="connsiteX23" fmla="*/ 3798506 w 4195440"/>
                    <a:gd name="connsiteY23" fmla="*/ 233138 h 255371"/>
                    <a:gd name="connsiteX24" fmla="*/ 3604134 w 4195440"/>
                    <a:gd name="connsiteY24" fmla="*/ 222021 h 255371"/>
                    <a:gd name="connsiteX25" fmla="*/ 3603657 w 4195440"/>
                    <a:gd name="connsiteY25" fmla="*/ 222021 h 255371"/>
                    <a:gd name="connsiteX26" fmla="*/ 3506471 w 4195440"/>
                    <a:gd name="connsiteY26" fmla="*/ 216453 h 255371"/>
                    <a:gd name="connsiteX27" fmla="*/ 3498772 w 4195440"/>
                    <a:gd name="connsiteY27" fmla="*/ 207817 h 255371"/>
                    <a:gd name="connsiteX28" fmla="*/ 3507390 w 4195440"/>
                    <a:gd name="connsiteY28" fmla="*/ 200118 h 255371"/>
                    <a:gd name="connsiteX29" fmla="*/ 3604575 w 4195440"/>
                    <a:gd name="connsiteY29" fmla="*/ 205686 h 255371"/>
                    <a:gd name="connsiteX30" fmla="*/ 3612275 w 4195440"/>
                    <a:gd name="connsiteY30" fmla="*/ 214322 h 255371"/>
                    <a:gd name="connsiteX31" fmla="*/ 3604116 w 4195440"/>
                    <a:gd name="connsiteY31" fmla="*/ 222021 h 255371"/>
                    <a:gd name="connsiteX32" fmla="*/ 3409763 w 4195440"/>
                    <a:gd name="connsiteY32" fmla="*/ 210904 h 255371"/>
                    <a:gd name="connsiteX33" fmla="*/ 3409286 w 4195440"/>
                    <a:gd name="connsiteY33" fmla="*/ 210904 h 255371"/>
                    <a:gd name="connsiteX34" fmla="*/ 3312100 w 4195440"/>
                    <a:gd name="connsiteY34" fmla="*/ 205336 h 255371"/>
                    <a:gd name="connsiteX35" fmla="*/ 3304401 w 4195440"/>
                    <a:gd name="connsiteY35" fmla="*/ 196700 h 255371"/>
                    <a:gd name="connsiteX36" fmla="*/ 3313018 w 4195440"/>
                    <a:gd name="connsiteY36" fmla="*/ 189001 h 255371"/>
                    <a:gd name="connsiteX37" fmla="*/ 3410204 w 4195440"/>
                    <a:gd name="connsiteY37" fmla="*/ 194569 h 255371"/>
                    <a:gd name="connsiteX38" fmla="*/ 3417903 w 4195440"/>
                    <a:gd name="connsiteY38" fmla="*/ 203205 h 255371"/>
                    <a:gd name="connsiteX39" fmla="*/ 3409745 w 4195440"/>
                    <a:gd name="connsiteY39" fmla="*/ 210904 h 255371"/>
                    <a:gd name="connsiteX40" fmla="*/ 3215373 w 4195440"/>
                    <a:gd name="connsiteY40" fmla="*/ 199787 h 255371"/>
                    <a:gd name="connsiteX41" fmla="*/ 3214896 w 4195440"/>
                    <a:gd name="connsiteY41" fmla="*/ 199787 h 255371"/>
                    <a:gd name="connsiteX42" fmla="*/ 3117710 w 4195440"/>
                    <a:gd name="connsiteY42" fmla="*/ 194219 h 255371"/>
                    <a:gd name="connsiteX43" fmla="*/ 3110011 w 4195440"/>
                    <a:gd name="connsiteY43" fmla="*/ 185583 h 255371"/>
                    <a:gd name="connsiteX44" fmla="*/ 3118629 w 4195440"/>
                    <a:gd name="connsiteY44" fmla="*/ 177884 h 255371"/>
                    <a:gd name="connsiteX45" fmla="*/ 3215815 w 4195440"/>
                    <a:gd name="connsiteY45" fmla="*/ 183452 h 255371"/>
                    <a:gd name="connsiteX46" fmla="*/ 3223514 w 4195440"/>
                    <a:gd name="connsiteY46" fmla="*/ 192088 h 255371"/>
                    <a:gd name="connsiteX47" fmla="*/ 3215355 w 4195440"/>
                    <a:gd name="connsiteY47" fmla="*/ 199787 h 255371"/>
                    <a:gd name="connsiteX48" fmla="*/ 3021002 w 4195440"/>
                    <a:gd name="connsiteY48" fmla="*/ 188670 h 255371"/>
                    <a:gd name="connsiteX49" fmla="*/ 3020524 w 4195440"/>
                    <a:gd name="connsiteY49" fmla="*/ 188670 h 255371"/>
                    <a:gd name="connsiteX50" fmla="*/ 2923339 w 4195440"/>
                    <a:gd name="connsiteY50" fmla="*/ 183103 h 255371"/>
                    <a:gd name="connsiteX51" fmla="*/ 2915639 w 4195440"/>
                    <a:gd name="connsiteY51" fmla="*/ 174466 h 255371"/>
                    <a:gd name="connsiteX52" fmla="*/ 2924257 w 4195440"/>
                    <a:gd name="connsiteY52" fmla="*/ 166767 h 255371"/>
                    <a:gd name="connsiteX53" fmla="*/ 3021443 w 4195440"/>
                    <a:gd name="connsiteY53" fmla="*/ 172335 h 255371"/>
                    <a:gd name="connsiteX54" fmla="*/ 3029142 w 4195440"/>
                    <a:gd name="connsiteY54" fmla="*/ 180971 h 255371"/>
                    <a:gd name="connsiteX55" fmla="*/ 3020984 w 4195440"/>
                    <a:gd name="connsiteY55" fmla="*/ 188670 h 255371"/>
                    <a:gd name="connsiteX56" fmla="*/ 2826612 w 4195440"/>
                    <a:gd name="connsiteY56" fmla="*/ 177553 h 255371"/>
                    <a:gd name="connsiteX57" fmla="*/ 2826135 w 4195440"/>
                    <a:gd name="connsiteY57" fmla="*/ 177553 h 255371"/>
                    <a:gd name="connsiteX58" fmla="*/ 2728949 w 4195440"/>
                    <a:gd name="connsiteY58" fmla="*/ 172004 h 255371"/>
                    <a:gd name="connsiteX59" fmla="*/ 2721250 w 4195440"/>
                    <a:gd name="connsiteY59" fmla="*/ 163368 h 255371"/>
                    <a:gd name="connsiteX60" fmla="*/ 2729868 w 4195440"/>
                    <a:gd name="connsiteY60" fmla="*/ 155669 h 255371"/>
                    <a:gd name="connsiteX61" fmla="*/ 2827053 w 4195440"/>
                    <a:gd name="connsiteY61" fmla="*/ 161236 h 255371"/>
                    <a:gd name="connsiteX62" fmla="*/ 2834753 w 4195440"/>
                    <a:gd name="connsiteY62" fmla="*/ 169872 h 255371"/>
                    <a:gd name="connsiteX63" fmla="*/ 2826594 w 4195440"/>
                    <a:gd name="connsiteY63" fmla="*/ 177572 h 255371"/>
                    <a:gd name="connsiteX64" fmla="*/ 2632241 w 4195440"/>
                    <a:gd name="connsiteY64" fmla="*/ 166436 h 255371"/>
                    <a:gd name="connsiteX65" fmla="*/ 2631763 w 4195440"/>
                    <a:gd name="connsiteY65" fmla="*/ 166436 h 255371"/>
                    <a:gd name="connsiteX66" fmla="*/ 2534577 w 4195440"/>
                    <a:gd name="connsiteY66" fmla="*/ 160869 h 255371"/>
                    <a:gd name="connsiteX67" fmla="*/ 2526878 w 4195440"/>
                    <a:gd name="connsiteY67" fmla="*/ 152232 h 255371"/>
                    <a:gd name="connsiteX68" fmla="*/ 2535496 w 4195440"/>
                    <a:gd name="connsiteY68" fmla="*/ 144533 h 255371"/>
                    <a:gd name="connsiteX69" fmla="*/ 2632700 w 4195440"/>
                    <a:gd name="connsiteY69" fmla="*/ 150101 h 255371"/>
                    <a:gd name="connsiteX70" fmla="*/ 2640381 w 4195440"/>
                    <a:gd name="connsiteY70" fmla="*/ 158737 h 255371"/>
                    <a:gd name="connsiteX71" fmla="*/ 2632222 w 4195440"/>
                    <a:gd name="connsiteY71" fmla="*/ 166436 h 255371"/>
                    <a:gd name="connsiteX72" fmla="*/ 2437851 w 4195440"/>
                    <a:gd name="connsiteY72" fmla="*/ 155320 h 255371"/>
                    <a:gd name="connsiteX73" fmla="*/ 2437374 w 4195440"/>
                    <a:gd name="connsiteY73" fmla="*/ 155320 h 255371"/>
                    <a:gd name="connsiteX74" fmla="*/ 2340188 w 4195440"/>
                    <a:gd name="connsiteY74" fmla="*/ 149752 h 255371"/>
                    <a:gd name="connsiteX75" fmla="*/ 2332489 w 4195440"/>
                    <a:gd name="connsiteY75" fmla="*/ 141116 h 255371"/>
                    <a:gd name="connsiteX76" fmla="*/ 2341107 w 4195440"/>
                    <a:gd name="connsiteY76" fmla="*/ 133416 h 255371"/>
                    <a:gd name="connsiteX77" fmla="*/ 2438292 w 4195440"/>
                    <a:gd name="connsiteY77" fmla="*/ 138984 h 255371"/>
                    <a:gd name="connsiteX78" fmla="*/ 2445991 w 4195440"/>
                    <a:gd name="connsiteY78" fmla="*/ 147620 h 255371"/>
                    <a:gd name="connsiteX79" fmla="*/ 2437833 w 4195440"/>
                    <a:gd name="connsiteY79" fmla="*/ 155320 h 255371"/>
                    <a:gd name="connsiteX80" fmla="*/ 2243480 w 4195440"/>
                    <a:gd name="connsiteY80" fmla="*/ 144203 h 255371"/>
                    <a:gd name="connsiteX81" fmla="*/ 2243002 w 4195440"/>
                    <a:gd name="connsiteY81" fmla="*/ 144203 h 255371"/>
                    <a:gd name="connsiteX82" fmla="*/ 2145798 w 4195440"/>
                    <a:gd name="connsiteY82" fmla="*/ 138635 h 255371"/>
                    <a:gd name="connsiteX83" fmla="*/ 2138117 w 4195440"/>
                    <a:gd name="connsiteY83" fmla="*/ 129999 h 255371"/>
                    <a:gd name="connsiteX84" fmla="*/ 2146753 w 4195440"/>
                    <a:gd name="connsiteY84" fmla="*/ 122300 h 255371"/>
                    <a:gd name="connsiteX85" fmla="*/ 2243939 w 4195440"/>
                    <a:gd name="connsiteY85" fmla="*/ 127867 h 255371"/>
                    <a:gd name="connsiteX86" fmla="*/ 2251638 w 4195440"/>
                    <a:gd name="connsiteY86" fmla="*/ 136503 h 255371"/>
                    <a:gd name="connsiteX87" fmla="*/ 2243480 w 4195440"/>
                    <a:gd name="connsiteY87" fmla="*/ 144203 h 255371"/>
                    <a:gd name="connsiteX88" fmla="*/ 2049090 w 4195440"/>
                    <a:gd name="connsiteY88" fmla="*/ 133086 h 255371"/>
                    <a:gd name="connsiteX89" fmla="*/ 2048612 w 4195440"/>
                    <a:gd name="connsiteY89" fmla="*/ 133086 h 255371"/>
                    <a:gd name="connsiteX90" fmla="*/ 1951426 w 4195440"/>
                    <a:gd name="connsiteY90" fmla="*/ 127518 h 255371"/>
                    <a:gd name="connsiteX91" fmla="*/ 1943727 w 4195440"/>
                    <a:gd name="connsiteY91" fmla="*/ 118882 h 255371"/>
                    <a:gd name="connsiteX92" fmla="*/ 1952364 w 4195440"/>
                    <a:gd name="connsiteY92" fmla="*/ 111183 h 255371"/>
                    <a:gd name="connsiteX93" fmla="*/ 2049549 w 4195440"/>
                    <a:gd name="connsiteY93" fmla="*/ 116750 h 255371"/>
                    <a:gd name="connsiteX94" fmla="*/ 2057249 w 4195440"/>
                    <a:gd name="connsiteY94" fmla="*/ 125386 h 255371"/>
                    <a:gd name="connsiteX95" fmla="*/ 2049090 w 4195440"/>
                    <a:gd name="connsiteY95" fmla="*/ 133086 h 255371"/>
                    <a:gd name="connsiteX96" fmla="*/ 1854719 w 4195440"/>
                    <a:gd name="connsiteY96" fmla="*/ 121969 h 255371"/>
                    <a:gd name="connsiteX97" fmla="*/ 1854241 w 4195440"/>
                    <a:gd name="connsiteY97" fmla="*/ 121969 h 255371"/>
                    <a:gd name="connsiteX98" fmla="*/ 1757055 w 4195440"/>
                    <a:gd name="connsiteY98" fmla="*/ 116401 h 255371"/>
                    <a:gd name="connsiteX99" fmla="*/ 1749356 w 4195440"/>
                    <a:gd name="connsiteY99" fmla="*/ 107765 h 255371"/>
                    <a:gd name="connsiteX100" fmla="*/ 1757992 w 4195440"/>
                    <a:gd name="connsiteY100" fmla="*/ 100066 h 255371"/>
                    <a:gd name="connsiteX101" fmla="*/ 1855178 w 4195440"/>
                    <a:gd name="connsiteY101" fmla="*/ 105633 h 255371"/>
                    <a:gd name="connsiteX102" fmla="*/ 1862877 w 4195440"/>
                    <a:gd name="connsiteY102" fmla="*/ 114270 h 255371"/>
                    <a:gd name="connsiteX103" fmla="*/ 1854719 w 4195440"/>
                    <a:gd name="connsiteY103" fmla="*/ 121969 h 255371"/>
                    <a:gd name="connsiteX104" fmla="*/ 1660347 w 4195440"/>
                    <a:gd name="connsiteY104" fmla="*/ 110852 h 255371"/>
                    <a:gd name="connsiteX105" fmla="*/ 1659870 w 4195440"/>
                    <a:gd name="connsiteY105" fmla="*/ 110852 h 255371"/>
                    <a:gd name="connsiteX106" fmla="*/ 1562684 w 4195440"/>
                    <a:gd name="connsiteY106" fmla="*/ 105284 h 255371"/>
                    <a:gd name="connsiteX107" fmla="*/ 1554985 w 4195440"/>
                    <a:gd name="connsiteY107" fmla="*/ 96648 h 255371"/>
                    <a:gd name="connsiteX108" fmla="*/ 1563621 w 4195440"/>
                    <a:gd name="connsiteY108" fmla="*/ 88949 h 255371"/>
                    <a:gd name="connsiteX109" fmla="*/ 1660807 w 4195440"/>
                    <a:gd name="connsiteY109" fmla="*/ 94517 h 255371"/>
                    <a:gd name="connsiteX110" fmla="*/ 1668506 w 4195440"/>
                    <a:gd name="connsiteY110" fmla="*/ 103153 h 255371"/>
                    <a:gd name="connsiteX111" fmla="*/ 1660347 w 4195440"/>
                    <a:gd name="connsiteY111" fmla="*/ 110852 h 255371"/>
                    <a:gd name="connsiteX112" fmla="*/ 1465976 w 4195440"/>
                    <a:gd name="connsiteY112" fmla="*/ 99735 h 255371"/>
                    <a:gd name="connsiteX113" fmla="*/ 1465498 w 4195440"/>
                    <a:gd name="connsiteY113" fmla="*/ 99735 h 255371"/>
                    <a:gd name="connsiteX114" fmla="*/ 1368312 w 4195440"/>
                    <a:gd name="connsiteY114" fmla="*/ 94167 h 255371"/>
                    <a:gd name="connsiteX115" fmla="*/ 1360613 w 4195440"/>
                    <a:gd name="connsiteY115" fmla="*/ 85531 h 255371"/>
                    <a:gd name="connsiteX116" fmla="*/ 1369250 w 4195440"/>
                    <a:gd name="connsiteY116" fmla="*/ 77832 h 255371"/>
                    <a:gd name="connsiteX117" fmla="*/ 1466435 w 4195440"/>
                    <a:gd name="connsiteY117" fmla="*/ 83400 h 255371"/>
                    <a:gd name="connsiteX118" fmla="*/ 1474134 w 4195440"/>
                    <a:gd name="connsiteY118" fmla="*/ 92036 h 255371"/>
                    <a:gd name="connsiteX119" fmla="*/ 1465976 w 4195440"/>
                    <a:gd name="connsiteY119" fmla="*/ 99735 h 255371"/>
                    <a:gd name="connsiteX120" fmla="*/ 1271604 w 4195440"/>
                    <a:gd name="connsiteY120" fmla="*/ 88618 h 255371"/>
                    <a:gd name="connsiteX121" fmla="*/ 1271127 w 4195440"/>
                    <a:gd name="connsiteY121" fmla="*/ 88618 h 255371"/>
                    <a:gd name="connsiteX122" fmla="*/ 1173941 w 4195440"/>
                    <a:gd name="connsiteY122" fmla="*/ 83050 h 255371"/>
                    <a:gd name="connsiteX123" fmla="*/ 1166242 w 4195440"/>
                    <a:gd name="connsiteY123" fmla="*/ 74414 h 255371"/>
                    <a:gd name="connsiteX124" fmla="*/ 1174878 w 4195440"/>
                    <a:gd name="connsiteY124" fmla="*/ 66715 h 255371"/>
                    <a:gd name="connsiteX125" fmla="*/ 1272064 w 4195440"/>
                    <a:gd name="connsiteY125" fmla="*/ 72283 h 255371"/>
                    <a:gd name="connsiteX126" fmla="*/ 1279763 w 4195440"/>
                    <a:gd name="connsiteY126" fmla="*/ 80919 h 255371"/>
                    <a:gd name="connsiteX127" fmla="*/ 1271604 w 4195440"/>
                    <a:gd name="connsiteY127" fmla="*/ 88618 h 255371"/>
                    <a:gd name="connsiteX128" fmla="*/ 1077233 w 4195440"/>
                    <a:gd name="connsiteY128" fmla="*/ 77501 h 255371"/>
                    <a:gd name="connsiteX129" fmla="*/ 1076755 w 4195440"/>
                    <a:gd name="connsiteY129" fmla="*/ 77501 h 255371"/>
                    <a:gd name="connsiteX130" fmla="*/ 979570 w 4195440"/>
                    <a:gd name="connsiteY130" fmla="*/ 71952 h 255371"/>
                    <a:gd name="connsiteX131" fmla="*/ 971870 w 4195440"/>
                    <a:gd name="connsiteY131" fmla="*/ 63315 h 255371"/>
                    <a:gd name="connsiteX132" fmla="*/ 980507 w 4195440"/>
                    <a:gd name="connsiteY132" fmla="*/ 55616 h 255371"/>
                    <a:gd name="connsiteX133" fmla="*/ 1077692 w 4195440"/>
                    <a:gd name="connsiteY133" fmla="*/ 61184 h 255371"/>
                    <a:gd name="connsiteX134" fmla="*/ 1085392 w 4195440"/>
                    <a:gd name="connsiteY134" fmla="*/ 69820 h 255371"/>
                    <a:gd name="connsiteX135" fmla="*/ 1077233 w 4195440"/>
                    <a:gd name="connsiteY135" fmla="*/ 77520 h 255371"/>
                    <a:gd name="connsiteX136" fmla="*/ 882862 w 4195440"/>
                    <a:gd name="connsiteY136" fmla="*/ 66384 h 255371"/>
                    <a:gd name="connsiteX137" fmla="*/ 882384 w 4195440"/>
                    <a:gd name="connsiteY137" fmla="*/ 66384 h 255371"/>
                    <a:gd name="connsiteX138" fmla="*/ 785198 w 4195440"/>
                    <a:gd name="connsiteY138" fmla="*/ 60816 h 255371"/>
                    <a:gd name="connsiteX139" fmla="*/ 777499 w 4195440"/>
                    <a:gd name="connsiteY139" fmla="*/ 52180 h 255371"/>
                    <a:gd name="connsiteX140" fmla="*/ 786135 w 4195440"/>
                    <a:gd name="connsiteY140" fmla="*/ 44481 h 255371"/>
                    <a:gd name="connsiteX141" fmla="*/ 883321 w 4195440"/>
                    <a:gd name="connsiteY141" fmla="*/ 50049 h 255371"/>
                    <a:gd name="connsiteX142" fmla="*/ 891020 w 4195440"/>
                    <a:gd name="connsiteY142" fmla="*/ 58685 h 255371"/>
                    <a:gd name="connsiteX143" fmla="*/ 882862 w 4195440"/>
                    <a:gd name="connsiteY143" fmla="*/ 66384 h 255371"/>
                    <a:gd name="connsiteX144" fmla="*/ 688490 w 4195440"/>
                    <a:gd name="connsiteY144" fmla="*/ 55267 h 255371"/>
                    <a:gd name="connsiteX145" fmla="*/ 688013 w 4195440"/>
                    <a:gd name="connsiteY145" fmla="*/ 55267 h 255371"/>
                    <a:gd name="connsiteX146" fmla="*/ 590827 w 4195440"/>
                    <a:gd name="connsiteY146" fmla="*/ 49700 h 255371"/>
                    <a:gd name="connsiteX147" fmla="*/ 583128 w 4195440"/>
                    <a:gd name="connsiteY147" fmla="*/ 41063 h 255371"/>
                    <a:gd name="connsiteX148" fmla="*/ 591764 w 4195440"/>
                    <a:gd name="connsiteY148" fmla="*/ 33364 h 255371"/>
                    <a:gd name="connsiteX149" fmla="*/ 688950 w 4195440"/>
                    <a:gd name="connsiteY149" fmla="*/ 38932 h 255371"/>
                    <a:gd name="connsiteX150" fmla="*/ 696649 w 4195440"/>
                    <a:gd name="connsiteY150" fmla="*/ 47568 h 255371"/>
                    <a:gd name="connsiteX151" fmla="*/ 688490 w 4195440"/>
                    <a:gd name="connsiteY151" fmla="*/ 55267 h 255371"/>
                    <a:gd name="connsiteX152" fmla="*/ 494119 w 4195440"/>
                    <a:gd name="connsiteY152" fmla="*/ 44150 h 255371"/>
                    <a:gd name="connsiteX153" fmla="*/ 493641 w 4195440"/>
                    <a:gd name="connsiteY153" fmla="*/ 44150 h 255371"/>
                    <a:gd name="connsiteX154" fmla="*/ 396455 w 4195440"/>
                    <a:gd name="connsiteY154" fmla="*/ 38583 h 255371"/>
                    <a:gd name="connsiteX155" fmla="*/ 388756 w 4195440"/>
                    <a:gd name="connsiteY155" fmla="*/ 29947 h 255371"/>
                    <a:gd name="connsiteX156" fmla="*/ 397393 w 4195440"/>
                    <a:gd name="connsiteY156" fmla="*/ 22247 h 255371"/>
                    <a:gd name="connsiteX157" fmla="*/ 494578 w 4195440"/>
                    <a:gd name="connsiteY157" fmla="*/ 27815 h 255371"/>
                    <a:gd name="connsiteX158" fmla="*/ 502277 w 4195440"/>
                    <a:gd name="connsiteY158" fmla="*/ 36451 h 255371"/>
                    <a:gd name="connsiteX159" fmla="*/ 494119 w 4195440"/>
                    <a:gd name="connsiteY159" fmla="*/ 44150 h 255371"/>
                    <a:gd name="connsiteX160" fmla="*/ 299747 w 4195440"/>
                    <a:gd name="connsiteY160" fmla="*/ 33033 h 255371"/>
                    <a:gd name="connsiteX161" fmla="*/ 299270 w 4195440"/>
                    <a:gd name="connsiteY161" fmla="*/ 33033 h 255371"/>
                    <a:gd name="connsiteX162" fmla="*/ 202084 w 4195440"/>
                    <a:gd name="connsiteY162" fmla="*/ 27466 h 255371"/>
                    <a:gd name="connsiteX163" fmla="*/ 194385 w 4195440"/>
                    <a:gd name="connsiteY163" fmla="*/ 18830 h 255371"/>
                    <a:gd name="connsiteX164" fmla="*/ 203021 w 4195440"/>
                    <a:gd name="connsiteY164" fmla="*/ 11130 h 255371"/>
                    <a:gd name="connsiteX165" fmla="*/ 300207 w 4195440"/>
                    <a:gd name="connsiteY165" fmla="*/ 16698 h 255371"/>
                    <a:gd name="connsiteX166" fmla="*/ 307906 w 4195440"/>
                    <a:gd name="connsiteY166" fmla="*/ 25334 h 255371"/>
                    <a:gd name="connsiteX167" fmla="*/ 299747 w 4195440"/>
                    <a:gd name="connsiteY167" fmla="*/ 33033 h 255371"/>
                    <a:gd name="connsiteX168" fmla="*/ 105376 w 4195440"/>
                    <a:gd name="connsiteY168" fmla="*/ 21917 h 255371"/>
                    <a:gd name="connsiteX169" fmla="*/ 104898 w 4195440"/>
                    <a:gd name="connsiteY169" fmla="*/ 21917 h 255371"/>
                    <a:gd name="connsiteX170" fmla="*/ 7713 w 4195440"/>
                    <a:gd name="connsiteY170" fmla="*/ 16349 h 255371"/>
                    <a:gd name="connsiteX171" fmla="*/ 13 w 4195440"/>
                    <a:gd name="connsiteY171" fmla="*/ 7713 h 255371"/>
                    <a:gd name="connsiteX172" fmla="*/ 8650 w 4195440"/>
                    <a:gd name="connsiteY172" fmla="*/ 13 h 255371"/>
                    <a:gd name="connsiteX173" fmla="*/ 105835 w 4195440"/>
                    <a:gd name="connsiteY173" fmla="*/ 5581 h 255371"/>
                    <a:gd name="connsiteX174" fmla="*/ 113535 w 4195440"/>
                    <a:gd name="connsiteY174" fmla="*/ 14217 h 255371"/>
                    <a:gd name="connsiteX175" fmla="*/ 105376 w 4195440"/>
                    <a:gd name="connsiteY175" fmla="*/ 21917 h 25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4195440" h="255371">
                      <a:moveTo>
                        <a:pt x="4187286" y="255372"/>
                      </a:moveTo>
                      <a:cubicBezTo>
                        <a:pt x="4187120" y="255372"/>
                        <a:pt x="4186973" y="255372"/>
                        <a:pt x="4186808" y="255372"/>
                      </a:cubicBezTo>
                      <a:lnTo>
                        <a:pt x="4089622" y="249804"/>
                      </a:lnTo>
                      <a:cubicBezTo>
                        <a:pt x="4085120" y="249547"/>
                        <a:pt x="4081666" y="245688"/>
                        <a:pt x="4081923" y="241168"/>
                      </a:cubicBezTo>
                      <a:cubicBezTo>
                        <a:pt x="4082180" y="236666"/>
                        <a:pt x="4086315" y="233230"/>
                        <a:pt x="4090541" y="233469"/>
                      </a:cubicBezTo>
                      <a:lnTo>
                        <a:pt x="4187745" y="239036"/>
                      </a:lnTo>
                      <a:cubicBezTo>
                        <a:pt x="4192247" y="239293"/>
                        <a:pt x="4195702" y="243152"/>
                        <a:pt x="4195426" y="247673"/>
                      </a:cubicBezTo>
                      <a:cubicBezTo>
                        <a:pt x="4195187" y="252027"/>
                        <a:pt x="4191585" y="255372"/>
                        <a:pt x="4187267" y="255372"/>
                      </a:cubicBezTo>
                      <a:close/>
                      <a:moveTo>
                        <a:pt x="3992896" y="244255"/>
                      </a:moveTo>
                      <a:cubicBezTo>
                        <a:pt x="3992731" y="244255"/>
                        <a:pt x="3992583" y="244255"/>
                        <a:pt x="3992418" y="244255"/>
                      </a:cubicBezTo>
                      <a:lnTo>
                        <a:pt x="3895232" y="238687"/>
                      </a:lnTo>
                      <a:cubicBezTo>
                        <a:pt x="3890731" y="238430"/>
                        <a:pt x="3887276" y="234571"/>
                        <a:pt x="3887533" y="230051"/>
                      </a:cubicBezTo>
                      <a:cubicBezTo>
                        <a:pt x="3887790" y="225549"/>
                        <a:pt x="3891870" y="222094"/>
                        <a:pt x="3896151" y="222352"/>
                      </a:cubicBezTo>
                      <a:lnTo>
                        <a:pt x="3993337" y="227919"/>
                      </a:lnTo>
                      <a:cubicBezTo>
                        <a:pt x="3997838" y="228177"/>
                        <a:pt x="4001293" y="232035"/>
                        <a:pt x="4001036" y="236556"/>
                      </a:cubicBezTo>
                      <a:cubicBezTo>
                        <a:pt x="4000797" y="240910"/>
                        <a:pt x="3997196" y="244255"/>
                        <a:pt x="3992877" y="244255"/>
                      </a:cubicBezTo>
                      <a:close/>
                      <a:moveTo>
                        <a:pt x="3798524" y="233138"/>
                      </a:moveTo>
                      <a:cubicBezTo>
                        <a:pt x="3798359" y="233138"/>
                        <a:pt x="3798212" y="233138"/>
                        <a:pt x="3798046" y="233138"/>
                      </a:cubicBezTo>
                      <a:lnTo>
                        <a:pt x="3700861" y="227570"/>
                      </a:lnTo>
                      <a:cubicBezTo>
                        <a:pt x="3696359" y="227313"/>
                        <a:pt x="3692904" y="223454"/>
                        <a:pt x="3693162" y="218934"/>
                      </a:cubicBezTo>
                      <a:cubicBezTo>
                        <a:pt x="3693419" y="214432"/>
                        <a:pt x="3697535" y="210996"/>
                        <a:pt x="3701780" y="211235"/>
                      </a:cubicBezTo>
                      <a:lnTo>
                        <a:pt x="3798965" y="216802"/>
                      </a:lnTo>
                      <a:cubicBezTo>
                        <a:pt x="3803467" y="217060"/>
                        <a:pt x="3806922" y="220918"/>
                        <a:pt x="3806665" y="225439"/>
                      </a:cubicBezTo>
                      <a:cubicBezTo>
                        <a:pt x="3806426" y="229794"/>
                        <a:pt x="3802824" y="233138"/>
                        <a:pt x="3798506" y="233138"/>
                      </a:cubicBezTo>
                      <a:close/>
                      <a:moveTo>
                        <a:pt x="3604134" y="222021"/>
                      </a:moveTo>
                      <a:cubicBezTo>
                        <a:pt x="3603969" y="222021"/>
                        <a:pt x="3603822" y="222021"/>
                        <a:pt x="3603657" y="222021"/>
                      </a:cubicBezTo>
                      <a:lnTo>
                        <a:pt x="3506471" y="216453"/>
                      </a:lnTo>
                      <a:cubicBezTo>
                        <a:pt x="3501969" y="216196"/>
                        <a:pt x="3498515" y="212337"/>
                        <a:pt x="3498772" y="207817"/>
                      </a:cubicBezTo>
                      <a:cubicBezTo>
                        <a:pt x="3499029" y="203315"/>
                        <a:pt x="3503182" y="199842"/>
                        <a:pt x="3507390" y="200118"/>
                      </a:cubicBezTo>
                      <a:lnTo>
                        <a:pt x="3604575" y="205686"/>
                      </a:lnTo>
                      <a:cubicBezTo>
                        <a:pt x="3609078" y="205943"/>
                        <a:pt x="3612532" y="209802"/>
                        <a:pt x="3612275" y="214322"/>
                      </a:cubicBezTo>
                      <a:cubicBezTo>
                        <a:pt x="3612036" y="218677"/>
                        <a:pt x="3608434" y="222021"/>
                        <a:pt x="3604116" y="222021"/>
                      </a:cubicBezTo>
                      <a:close/>
                      <a:moveTo>
                        <a:pt x="3409763" y="210904"/>
                      </a:moveTo>
                      <a:cubicBezTo>
                        <a:pt x="3409598" y="210904"/>
                        <a:pt x="3409451" y="210904"/>
                        <a:pt x="3409286" y="210904"/>
                      </a:cubicBezTo>
                      <a:lnTo>
                        <a:pt x="3312100" y="205336"/>
                      </a:lnTo>
                      <a:cubicBezTo>
                        <a:pt x="3307598" y="205079"/>
                        <a:pt x="3304143" y="201220"/>
                        <a:pt x="3304401" y="196700"/>
                      </a:cubicBezTo>
                      <a:cubicBezTo>
                        <a:pt x="3304658" y="192198"/>
                        <a:pt x="3308737" y="188744"/>
                        <a:pt x="3313018" y="189001"/>
                      </a:cubicBezTo>
                      <a:lnTo>
                        <a:pt x="3410204" y="194569"/>
                      </a:lnTo>
                      <a:cubicBezTo>
                        <a:pt x="3414706" y="194826"/>
                        <a:pt x="3418160" y="198685"/>
                        <a:pt x="3417903" y="203205"/>
                      </a:cubicBezTo>
                      <a:cubicBezTo>
                        <a:pt x="3417664" y="207560"/>
                        <a:pt x="3414063" y="210904"/>
                        <a:pt x="3409745" y="210904"/>
                      </a:cubicBezTo>
                      <a:close/>
                      <a:moveTo>
                        <a:pt x="3215373" y="199787"/>
                      </a:moveTo>
                      <a:cubicBezTo>
                        <a:pt x="3215208" y="199787"/>
                        <a:pt x="3215061" y="199787"/>
                        <a:pt x="3214896" y="199787"/>
                      </a:cubicBezTo>
                      <a:lnTo>
                        <a:pt x="3117710" y="194219"/>
                      </a:lnTo>
                      <a:cubicBezTo>
                        <a:pt x="3113208" y="193962"/>
                        <a:pt x="3109754" y="190103"/>
                        <a:pt x="3110011" y="185583"/>
                      </a:cubicBezTo>
                      <a:cubicBezTo>
                        <a:pt x="3110268" y="181081"/>
                        <a:pt x="3114402" y="177627"/>
                        <a:pt x="3118629" y="177884"/>
                      </a:cubicBezTo>
                      <a:lnTo>
                        <a:pt x="3215815" y="183452"/>
                      </a:lnTo>
                      <a:cubicBezTo>
                        <a:pt x="3220316" y="183709"/>
                        <a:pt x="3223771" y="187568"/>
                        <a:pt x="3223514" y="192088"/>
                      </a:cubicBezTo>
                      <a:cubicBezTo>
                        <a:pt x="3223275" y="196443"/>
                        <a:pt x="3219673" y="199787"/>
                        <a:pt x="3215355" y="199787"/>
                      </a:cubicBezTo>
                      <a:close/>
                      <a:moveTo>
                        <a:pt x="3021002" y="188670"/>
                      </a:moveTo>
                      <a:cubicBezTo>
                        <a:pt x="3020837" y="188670"/>
                        <a:pt x="3020690" y="188670"/>
                        <a:pt x="3020524" y="188670"/>
                      </a:cubicBezTo>
                      <a:lnTo>
                        <a:pt x="2923339" y="183103"/>
                      </a:lnTo>
                      <a:cubicBezTo>
                        <a:pt x="2918837" y="182845"/>
                        <a:pt x="2915382" y="178987"/>
                        <a:pt x="2915639" y="174466"/>
                      </a:cubicBezTo>
                      <a:cubicBezTo>
                        <a:pt x="2915897" y="169964"/>
                        <a:pt x="2920068" y="166528"/>
                        <a:pt x="2924257" y="166767"/>
                      </a:cubicBezTo>
                      <a:lnTo>
                        <a:pt x="3021443" y="172335"/>
                      </a:lnTo>
                      <a:cubicBezTo>
                        <a:pt x="3025945" y="172592"/>
                        <a:pt x="3029399" y="176451"/>
                        <a:pt x="3029142" y="180971"/>
                      </a:cubicBezTo>
                      <a:cubicBezTo>
                        <a:pt x="3028903" y="185326"/>
                        <a:pt x="3025302" y="188670"/>
                        <a:pt x="3020984" y="188670"/>
                      </a:cubicBezTo>
                      <a:close/>
                      <a:moveTo>
                        <a:pt x="2826612" y="177553"/>
                      </a:moveTo>
                      <a:cubicBezTo>
                        <a:pt x="2826447" y="177553"/>
                        <a:pt x="2826300" y="177553"/>
                        <a:pt x="2826135" y="177553"/>
                      </a:cubicBezTo>
                      <a:lnTo>
                        <a:pt x="2728949" y="172004"/>
                      </a:lnTo>
                      <a:cubicBezTo>
                        <a:pt x="2724447" y="171747"/>
                        <a:pt x="2720993" y="167888"/>
                        <a:pt x="2721250" y="163368"/>
                      </a:cubicBezTo>
                      <a:cubicBezTo>
                        <a:pt x="2721507" y="158866"/>
                        <a:pt x="2725586" y="155411"/>
                        <a:pt x="2729868" y="155669"/>
                      </a:cubicBezTo>
                      <a:lnTo>
                        <a:pt x="2827053" y="161236"/>
                      </a:lnTo>
                      <a:cubicBezTo>
                        <a:pt x="2831555" y="161494"/>
                        <a:pt x="2835010" y="165352"/>
                        <a:pt x="2834753" y="169872"/>
                      </a:cubicBezTo>
                      <a:cubicBezTo>
                        <a:pt x="2834514" y="174227"/>
                        <a:pt x="2830912" y="177572"/>
                        <a:pt x="2826594" y="177572"/>
                      </a:cubicBezTo>
                      <a:close/>
                      <a:moveTo>
                        <a:pt x="2632241" y="166436"/>
                      </a:moveTo>
                      <a:cubicBezTo>
                        <a:pt x="2632076" y="166436"/>
                        <a:pt x="2631929" y="166436"/>
                        <a:pt x="2631763" y="166436"/>
                      </a:cubicBezTo>
                      <a:lnTo>
                        <a:pt x="2534577" y="160869"/>
                      </a:lnTo>
                      <a:cubicBezTo>
                        <a:pt x="2530076" y="160612"/>
                        <a:pt x="2526621" y="156753"/>
                        <a:pt x="2526878" y="152232"/>
                      </a:cubicBezTo>
                      <a:cubicBezTo>
                        <a:pt x="2527136" y="147731"/>
                        <a:pt x="2531270" y="144294"/>
                        <a:pt x="2535496" y="144533"/>
                      </a:cubicBezTo>
                      <a:lnTo>
                        <a:pt x="2632700" y="150101"/>
                      </a:lnTo>
                      <a:cubicBezTo>
                        <a:pt x="2637202" y="150358"/>
                        <a:pt x="2640657" y="154217"/>
                        <a:pt x="2640381" y="158737"/>
                      </a:cubicBezTo>
                      <a:cubicBezTo>
                        <a:pt x="2640142" y="163092"/>
                        <a:pt x="2636541" y="166436"/>
                        <a:pt x="2632222" y="166436"/>
                      </a:cubicBezTo>
                      <a:close/>
                      <a:moveTo>
                        <a:pt x="2437851" y="155320"/>
                      </a:moveTo>
                      <a:cubicBezTo>
                        <a:pt x="2437686" y="155320"/>
                        <a:pt x="2437539" y="155320"/>
                        <a:pt x="2437374" y="155320"/>
                      </a:cubicBezTo>
                      <a:lnTo>
                        <a:pt x="2340188" y="149752"/>
                      </a:lnTo>
                      <a:cubicBezTo>
                        <a:pt x="2335686" y="149495"/>
                        <a:pt x="2332231" y="145636"/>
                        <a:pt x="2332489" y="141116"/>
                      </a:cubicBezTo>
                      <a:cubicBezTo>
                        <a:pt x="2332746" y="136614"/>
                        <a:pt x="2336917" y="133177"/>
                        <a:pt x="2341107" y="133416"/>
                      </a:cubicBezTo>
                      <a:lnTo>
                        <a:pt x="2438292" y="138984"/>
                      </a:lnTo>
                      <a:cubicBezTo>
                        <a:pt x="2442794" y="139241"/>
                        <a:pt x="2446249" y="143100"/>
                        <a:pt x="2445991" y="147620"/>
                      </a:cubicBezTo>
                      <a:cubicBezTo>
                        <a:pt x="2445752" y="151975"/>
                        <a:pt x="2442151" y="155320"/>
                        <a:pt x="2437833" y="155320"/>
                      </a:cubicBezTo>
                      <a:close/>
                      <a:moveTo>
                        <a:pt x="2243480" y="144203"/>
                      </a:moveTo>
                      <a:cubicBezTo>
                        <a:pt x="2243315" y="144203"/>
                        <a:pt x="2243167" y="144203"/>
                        <a:pt x="2243002" y="144203"/>
                      </a:cubicBezTo>
                      <a:lnTo>
                        <a:pt x="2145798" y="138635"/>
                      </a:lnTo>
                      <a:cubicBezTo>
                        <a:pt x="2141296" y="138378"/>
                        <a:pt x="2137842" y="134519"/>
                        <a:pt x="2138117" y="129999"/>
                      </a:cubicBezTo>
                      <a:cubicBezTo>
                        <a:pt x="2138374" y="125497"/>
                        <a:pt x="2142252" y="122042"/>
                        <a:pt x="2146753" y="122300"/>
                      </a:cubicBezTo>
                      <a:lnTo>
                        <a:pt x="2243939" y="127867"/>
                      </a:lnTo>
                      <a:cubicBezTo>
                        <a:pt x="2248441" y="128124"/>
                        <a:pt x="2251896" y="131983"/>
                        <a:pt x="2251638" y="136503"/>
                      </a:cubicBezTo>
                      <a:cubicBezTo>
                        <a:pt x="2251399" y="140858"/>
                        <a:pt x="2247798" y="144203"/>
                        <a:pt x="2243480" y="144203"/>
                      </a:cubicBezTo>
                      <a:close/>
                      <a:moveTo>
                        <a:pt x="2049090" y="133086"/>
                      </a:moveTo>
                      <a:cubicBezTo>
                        <a:pt x="2048925" y="133086"/>
                        <a:pt x="2048777" y="133086"/>
                        <a:pt x="2048612" y="133086"/>
                      </a:cubicBezTo>
                      <a:lnTo>
                        <a:pt x="1951426" y="127518"/>
                      </a:lnTo>
                      <a:cubicBezTo>
                        <a:pt x="1946925" y="127261"/>
                        <a:pt x="1943470" y="123402"/>
                        <a:pt x="1943727" y="118882"/>
                      </a:cubicBezTo>
                      <a:cubicBezTo>
                        <a:pt x="1943985" y="114380"/>
                        <a:pt x="1947899" y="110944"/>
                        <a:pt x="1952364" y="111183"/>
                      </a:cubicBezTo>
                      <a:lnTo>
                        <a:pt x="2049549" y="116750"/>
                      </a:lnTo>
                      <a:cubicBezTo>
                        <a:pt x="2054051" y="117008"/>
                        <a:pt x="2057506" y="120866"/>
                        <a:pt x="2057249" y="125386"/>
                      </a:cubicBezTo>
                      <a:cubicBezTo>
                        <a:pt x="2057010" y="129741"/>
                        <a:pt x="2053408" y="133086"/>
                        <a:pt x="2049090" y="133086"/>
                      </a:cubicBezTo>
                      <a:close/>
                      <a:moveTo>
                        <a:pt x="1854719" y="121969"/>
                      </a:moveTo>
                      <a:cubicBezTo>
                        <a:pt x="1854553" y="121969"/>
                        <a:pt x="1854406" y="121969"/>
                        <a:pt x="1854241" y="121969"/>
                      </a:cubicBezTo>
                      <a:lnTo>
                        <a:pt x="1757055" y="116401"/>
                      </a:lnTo>
                      <a:cubicBezTo>
                        <a:pt x="1752553" y="116144"/>
                        <a:pt x="1749099" y="112285"/>
                        <a:pt x="1749356" y="107765"/>
                      </a:cubicBezTo>
                      <a:cubicBezTo>
                        <a:pt x="1749613" y="103263"/>
                        <a:pt x="1753527" y="99808"/>
                        <a:pt x="1757992" y="100066"/>
                      </a:cubicBezTo>
                      <a:lnTo>
                        <a:pt x="1855178" y="105633"/>
                      </a:lnTo>
                      <a:cubicBezTo>
                        <a:pt x="1859680" y="105891"/>
                        <a:pt x="1863134" y="109749"/>
                        <a:pt x="1862877" y="114270"/>
                      </a:cubicBezTo>
                      <a:cubicBezTo>
                        <a:pt x="1862620" y="118625"/>
                        <a:pt x="1859018" y="121969"/>
                        <a:pt x="1854719" y="121969"/>
                      </a:cubicBezTo>
                      <a:close/>
                      <a:moveTo>
                        <a:pt x="1660347" y="110852"/>
                      </a:moveTo>
                      <a:cubicBezTo>
                        <a:pt x="1660182" y="110852"/>
                        <a:pt x="1660035" y="110852"/>
                        <a:pt x="1659870" y="110852"/>
                      </a:cubicBezTo>
                      <a:lnTo>
                        <a:pt x="1562684" y="105284"/>
                      </a:lnTo>
                      <a:cubicBezTo>
                        <a:pt x="1558182" y="105027"/>
                        <a:pt x="1554727" y="101168"/>
                        <a:pt x="1554985" y="96648"/>
                      </a:cubicBezTo>
                      <a:cubicBezTo>
                        <a:pt x="1555242" y="92146"/>
                        <a:pt x="1559137" y="88710"/>
                        <a:pt x="1563621" y="88949"/>
                      </a:cubicBezTo>
                      <a:lnTo>
                        <a:pt x="1660807" y="94517"/>
                      </a:lnTo>
                      <a:cubicBezTo>
                        <a:pt x="1665308" y="94774"/>
                        <a:pt x="1668763" y="98633"/>
                        <a:pt x="1668506" y="103153"/>
                      </a:cubicBezTo>
                      <a:cubicBezTo>
                        <a:pt x="1668248" y="107508"/>
                        <a:pt x="1664647" y="110852"/>
                        <a:pt x="1660347" y="110852"/>
                      </a:cubicBezTo>
                      <a:close/>
                      <a:moveTo>
                        <a:pt x="1465976" y="99735"/>
                      </a:moveTo>
                      <a:cubicBezTo>
                        <a:pt x="1465829" y="99735"/>
                        <a:pt x="1465663" y="99735"/>
                        <a:pt x="1465498" y="99735"/>
                      </a:cubicBezTo>
                      <a:lnTo>
                        <a:pt x="1368312" y="94167"/>
                      </a:lnTo>
                      <a:cubicBezTo>
                        <a:pt x="1363810" y="93910"/>
                        <a:pt x="1360356" y="90051"/>
                        <a:pt x="1360613" y="85531"/>
                      </a:cubicBezTo>
                      <a:cubicBezTo>
                        <a:pt x="1360870" y="81029"/>
                        <a:pt x="1364766" y="77575"/>
                        <a:pt x="1369250" y="77832"/>
                      </a:cubicBezTo>
                      <a:lnTo>
                        <a:pt x="1466435" y="83400"/>
                      </a:lnTo>
                      <a:cubicBezTo>
                        <a:pt x="1470937" y="83657"/>
                        <a:pt x="1474392" y="87516"/>
                        <a:pt x="1474134" y="92036"/>
                      </a:cubicBezTo>
                      <a:cubicBezTo>
                        <a:pt x="1473877" y="96391"/>
                        <a:pt x="1470276" y="99735"/>
                        <a:pt x="1465976" y="99735"/>
                      </a:cubicBezTo>
                      <a:close/>
                      <a:moveTo>
                        <a:pt x="1271604" y="88618"/>
                      </a:moveTo>
                      <a:cubicBezTo>
                        <a:pt x="1271439" y="88618"/>
                        <a:pt x="1271292" y="88618"/>
                        <a:pt x="1271127" y="88618"/>
                      </a:cubicBezTo>
                      <a:lnTo>
                        <a:pt x="1173941" y="83050"/>
                      </a:lnTo>
                      <a:cubicBezTo>
                        <a:pt x="1169439" y="82793"/>
                        <a:pt x="1165985" y="78934"/>
                        <a:pt x="1166242" y="74414"/>
                      </a:cubicBezTo>
                      <a:cubicBezTo>
                        <a:pt x="1166499" y="69912"/>
                        <a:pt x="1170376" y="66476"/>
                        <a:pt x="1174878" y="66715"/>
                      </a:cubicBezTo>
                      <a:lnTo>
                        <a:pt x="1272064" y="72283"/>
                      </a:lnTo>
                      <a:cubicBezTo>
                        <a:pt x="1276566" y="72540"/>
                        <a:pt x="1280020" y="76399"/>
                        <a:pt x="1279763" y="80919"/>
                      </a:cubicBezTo>
                      <a:cubicBezTo>
                        <a:pt x="1279506" y="85274"/>
                        <a:pt x="1275904" y="88618"/>
                        <a:pt x="1271604" y="88618"/>
                      </a:cubicBezTo>
                      <a:close/>
                      <a:moveTo>
                        <a:pt x="1077233" y="77501"/>
                      </a:moveTo>
                      <a:cubicBezTo>
                        <a:pt x="1077068" y="77501"/>
                        <a:pt x="1076921" y="77501"/>
                        <a:pt x="1076755" y="77501"/>
                      </a:cubicBezTo>
                      <a:lnTo>
                        <a:pt x="979570" y="71952"/>
                      </a:lnTo>
                      <a:cubicBezTo>
                        <a:pt x="975068" y="71695"/>
                        <a:pt x="971613" y="67836"/>
                        <a:pt x="971870" y="63315"/>
                      </a:cubicBezTo>
                      <a:cubicBezTo>
                        <a:pt x="972128" y="58814"/>
                        <a:pt x="976115" y="55378"/>
                        <a:pt x="980507" y="55616"/>
                      </a:cubicBezTo>
                      <a:lnTo>
                        <a:pt x="1077692" y="61184"/>
                      </a:lnTo>
                      <a:cubicBezTo>
                        <a:pt x="1082194" y="61441"/>
                        <a:pt x="1085649" y="65300"/>
                        <a:pt x="1085392" y="69820"/>
                      </a:cubicBezTo>
                      <a:cubicBezTo>
                        <a:pt x="1085134" y="74175"/>
                        <a:pt x="1081533" y="77520"/>
                        <a:pt x="1077233" y="77520"/>
                      </a:cubicBezTo>
                      <a:close/>
                      <a:moveTo>
                        <a:pt x="882862" y="66384"/>
                      </a:moveTo>
                      <a:cubicBezTo>
                        <a:pt x="882696" y="66384"/>
                        <a:pt x="882549" y="66384"/>
                        <a:pt x="882384" y="66384"/>
                      </a:cubicBezTo>
                      <a:lnTo>
                        <a:pt x="785198" y="60816"/>
                      </a:lnTo>
                      <a:cubicBezTo>
                        <a:pt x="780696" y="60559"/>
                        <a:pt x="777242" y="56700"/>
                        <a:pt x="777499" y="52180"/>
                      </a:cubicBezTo>
                      <a:cubicBezTo>
                        <a:pt x="777756" y="47678"/>
                        <a:pt x="781725" y="44242"/>
                        <a:pt x="786135" y="44481"/>
                      </a:cubicBezTo>
                      <a:lnTo>
                        <a:pt x="883321" y="50049"/>
                      </a:lnTo>
                      <a:cubicBezTo>
                        <a:pt x="887823" y="50306"/>
                        <a:pt x="891277" y="54165"/>
                        <a:pt x="891020" y="58685"/>
                      </a:cubicBezTo>
                      <a:cubicBezTo>
                        <a:pt x="890763" y="63040"/>
                        <a:pt x="887161" y="66384"/>
                        <a:pt x="882862" y="66384"/>
                      </a:cubicBezTo>
                      <a:close/>
                      <a:moveTo>
                        <a:pt x="688490" y="55267"/>
                      </a:moveTo>
                      <a:cubicBezTo>
                        <a:pt x="688325" y="55267"/>
                        <a:pt x="688178" y="55267"/>
                        <a:pt x="688013" y="55267"/>
                      </a:cubicBezTo>
                      <a:lnTo>
                        <a:pt x="590827" y="49700"/>
                      </a:lnTo>
                      <a:cubicBezTo>
                        <a:pt x="586325" y="49442"/>
                        <a:pt x="582870" y="45584"/>
                        <a:pt x="583128" y="41063"/>
                      </a:cubicBezTo>
                      <a:cubicBezTo>
                        <a:pt x="583385" y="36562"/>
                        <a:pt x="587354" y="33125"/>
                        <a:pt x="591764" y="33364"/>
                      </a:cubicBezTo>
                      <a:lnTo>
                        <a:pt x="688950" y="38932"/>
                      </a:lnTo>
                      <a:cubicBezTo>
                        <a:pt x="693451" y="39189"/>
                        <a:pt x="696906" y="43048"/>
                        <a:pt x="696649" y="47568"/>
                      </a:cubicBezTo>
                      <a:cubicBezTo>
                        <a:pt x="696392" y="51923"/>
                        <a:pt x="692790" y="55267"/>
                        <a:pt x="688490" y="55267"/>
                      </a:cubicBezTo>
                      <a:close/>
                      <a:moveTo>
                        <a:pt x="494119" y="44150"/>
                      </a:moveTo>
                      <a:cubicBezTo>
                        <a:pt x="493953" y="44150"/>
                        <a:pt x="493807" y="44150"/>
                        <a:pt x="493641" y="44150"/>
                      </a:cubicBezTo>
                      <a:lnTo>
                        <a:pt x="396455" y="38583"/>
                      </a:lnTo>
                      <a:cubicBezTo>
                        <a:pt x="391954" y="38325"/>
                        <a:pt x="388499" y="34467"/>
                        <a:pt x="388756" y="29947"/>
                      </a:cubicBezTo>
                      <a:cubicBezTo>
                        <a:pt x="389014" y="25445"/>
                        <a:pt x="392964" y="22008"/>
                        <a:pt x="397393" y="22247"/>
                      </a:cubicBezTo>
                      <a:lnTo>
                        <a:pt x="494578" y="27815"/>
                      </a:lnTo>
                      <a:cubicBezTo>
                        <a:pt x="499080" y="28072"/>
                        <a:pt x="502535" y="31931"/>
                        <a:pt x="502277" y="36451"/>
                      </a:cubicBezTo>
                      <a:cubicBezTo>
                        <a:pt x="502020" y="40806"/>
                        <a:pt x="498419" y="44150"/>
                        <a:pt x="494119" y="44150"/>
                      </a:cubicBezTo>
                      <a:close/>
                      <a:moveTo>
                        <a:pt x="299747" y="33033"/>
                      </a:moveTo>
                      <a:cubicBezTo>
                        <a:pt x="299582" y="33033"/>
                        <a:pt x="299435" y="33033"/>
                        <a:pt x="299270" y="33033"/>
                      </a:cubicBezTo>
                      <a:lnTo>
                        <a:pt x="202084" y="27466"/>
                      </a:lnTo>
                      <a:cubicBezTo>
                        <a:pt x="197582" y="27209"/>
                        <a:pt x="194128" y="23350"/>
                        <a:pt x="194385" y="18830"/>
                      </a:cubicBezTo>
                      <a:cubicBezTo>
                        <a:pt x="194642" y="14328"/>
                        <a:pt x="198593" y="10892"/>
                        <a:pt x="203021" y="11130"/>
                      </a:cubicBezTo>
                      <a:lnTo>
                        <a:pt x="300207" y="16698"/>
                      </a:lnTo>
                      <a:cubicBezTo>
                        <a:pt x="304709" y="16955"/>
                        <a:pt x="308163" y="20814"/>
                        <a:pt x="307906" y="25334"/>
                      </a:cubicBezTo>
                      <a:cubicBezTo>
                        <a:pt x="307649" y="29689"/>
                        <a:pt x="304047" y="33033"/>
                        <a:pt x="299747" y="33033"/>
                      </a:cubicBezTo>
                      <a:close/>
                      <a:moveTo>
                        <a:pt x="105376" y="21917"/>
                      </a:moveTo>
                      <a:cubicBezTo>
                        <a:pt x="105211" y="21917"/>
                        <a:pt x="105064" y="21917"/>
                        <a:pt x="104898" y="21917"/>
                      </a:cubicBezTo>
                      <a:lnTo>
                        <a:pt x="7713" y="16349"/>
                      </a:lnTo>
                      <a:cubicBezTo>
                        <a:pt x="3211" y="16092"/>
                        <a:pt x="-244" y="12233"/>
                        <a:pt x="13" y="7713"/>
                      </a:cubicBezTo>
                      <a:cubicBezTo>
                        <a:pt x="271" y="3211"/>
                        <a:pt x="4203" y="-244"/>
                        <a:pt x="8650" y="13"/>
                      </a:cubicBezTo>
                      <a:lnTo>
                        <a:pt x="105835" y="5581"/>
                      </a:lnTo>
                      <a:cubicBezTo>
                        <a:pt x="110337" y="5838"/>
                        <a:pt x="113792" y="9697"/>
                        <a:pt x="113535" y="14217"/>
                      </a:cubicBezTo>
                      <a:cubicBezTo>
                        <a:pt x="113277" y="18572"/>
                        <a:pt x="109676" y="21917"/>
                        <a:pt x="105376" y="21917"/>
                      </a:cubicBezTo>
                      <a:close/>
                    </a:path>
                  </a:pathLst>
                </a:custGeom>
                <a:solidFill>
                  <a:srgbClr val="BFC8D6"/>
                </a:solidFill>
                <a:ln w="183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DA157CF8-6C6B-49F5-92FB-A439744DA96D}"/>
                    </a:ext>
                  </a:extLst>
                </p:cNvPr>
                <p:cNvSpPr/>
                <p:nvPr/>
              </p:nvSpPr>
              <p:spPr>
                <a:xfrm>
                  <a:off x="11354427" y="3340500"/>
                  <a:ext cx="65313" cy="19141"/>
                </a:xfrm>
                <a:custGeom>
                  <a:avLst/>
                  <a:gdLst>
                    <a:gd name="connsiteX0" fmla="*/ 57160 w 65313"/>
                    <a:gd name="connsiteY0" fmla="*/ 19142 h 19141"/>
                    <a:gd name="connsiteX1" fmla="*/ 56682 w 65313"/>
                    <a:gd name="connsiteY1" fmla="*/ 19142 h 19141"/>
                    <a:gd name="connsiteX2" fmla="*/ 7713 w 65313"/>
                    <a:gd name="connsiteY2" fmla="*/ 16349 h 19141"/>
                    <a:gd name="connsiteX3" fmla="*/ 13 w 65313"/>
                    <a:gd name="connsiteY3" fmla="*/ 7713 h 19141"/>
                    <a:gd name="connsiteX4" fmla="*/ 8632 w 65313"/>
                    <a:gd name="connsiteY4" fmla="*/ 13 h 19141"/>
                    <a:gd name="connsiteX5" fmla="*/ 57601 w 65313"/>
                    <a:gd name="connsiteY5" fmla="*/ 2807 h 19141"/>
                    <a:gd name="connsiteX6" fmla="*/ 65300 w 65313"/>
                    <a:gd name="connsiteY6" fmla="*/ 11443 h 19141"/>
                    <a:gd name="connsiteX7" fmla="*/ 57142 w 65313"/>
                    <a:gd name="connsiteY7" fmla="*/ 19142 h 1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13" h="19141">
                      <a:moveTo>
                        <a:pt x="57160" y="19142"/>
                      </a:moveTo>
                      <a:cubicBezTo>
                        <a:pt x="56995" y="19142"/>
                        <a:pt x="56848" y="19142"/>
                        <a:pt x="56682" y="19142"/>
                      </a:cubicBezTo>
                      <a:lnTo>
                        <a:pt x="7713" y="16349"/>
                      </a:lnTo>
                      <a:cubicBezTo>
                        <a:pt x="3211" y="16092"/>
                        <a:pt x="-244" y="12233"/>
                        <a:pt x="13" y="7713"/>
                      </a:cubicBezTo>
                      <a:cubicBezTo>
                        <a:pt x="271" y="3211"/>
                        <a:pt x="4387" y="-244"/>
                        <a:pt x="8632" y="13"/>
                      </a:cubicBezTo>
                      <a:lnTo>
                        <a:pt x="57601" y="2807"/>
                      </a:lnTo>
                      <a:cubicBezTo>
                        <a:pt x="62103" y="3064"/>
                        <a:pt x="65558" y="6923"/>
                        <a:pt x="65300" y="11443"/>
                      </a:cubicBezTo>
                      <a:cubicBezTo>
                        <a:pt x="65061" y="15798"/>
                        <a:pt x="61460" y="19142"/>
                        <a:pt x="57142" y="19142"/>
                      </a:cubicBezTo>
                      <a:close/>
                    </a:path>
                  </a:pathLst>
                </a:custGeom>
                <a:solidFill>
                  <a:srgbClr val="BFC8D6"/>
                </a:solidFill>
                <a:ln w="1836" cap="flat">
                  <a:noFill/>
                  <a:prstDash val="solid"/>
                  <a:miter/>
                </a:ln>
              </p:spPr>
              <p:txBody>
                <a:bodyPr rtlCol="0" anchor="ctr"/>
                <a:lstStyle/>
                <a:p>
                  <a:endParaRPr lang="en-US"/>
                </a:p>
              </p:txBody>
            </p:sp>
          </p:grpSp>
          <p:grpSp>
            <p:nvGrpSpPr>
              <p:cNvPr id="21" name="Graphic 13">
                <a:extLst>
                  <a:ext uri="{FF2B5EF4-FFF2-40B4-BE49-F238E27FC236}">
                    <a16:creationId xmlns:a16="http://schemas.microsoft.com/office/drawing/2014/main" id="{B71BD33D-FF1F-44EA-87BC-56E94DF983A3}"/>
                  </a:ext>
                </a:extLst>
              </p:cNvPr>
              <p:cNvGrpSpPr/>
              <p:nvPr/>
            </p:nvGrpSpPr>
            <p:grpSpPr>
              <a:xfrm>
                <a:off x="7841217" y="1343847"/>
                <a:ext cx="3179666" cy="3412813"/>
                <a:chOff x="7841217" y="1343847"/>
                <a:chExt cx="3179666" cy="3412813"/>
              </a:xfrm>
              <a:solidFill>
                <a:srgbClr val="BFC8D6"/>
              </a:solidFill>
            </p:grpSpPr>
            <p:sp>
              <p:nvSpPr>
                <p:cNvPr id="22" name="Freeform: Shape 21">
                  <a:extLst>
                    <a:ext uri="{FF2B5EF4-FFF2-40B4-BE49-F238E27FC236}">
                      <a16:creationId xmlns:a16="http://schemas.microsoft.com/office/drawing/2014/main" id="{ECD446DD-0A02-4727-AB4A-01537B4EE0AD}"/>
                    </a:ext>
                  </a:extLst>
                </p:cNvPr>
                <p:cNvSpPr/>
                <p:nvPr/>
              </p:nvSpPr>
              <p:spPr>
                <a:xfrm>
                  <a:off x="7846012" y="1645592"/>
                  <a:ext cx="64727" cy="24444"/>
                </a:xfrm>
                <a:custGeom>
                  <a:avLst/>
                  <a:gdLst>
                    <a:gd name="connsiteX0" fmla="*/ 56564 w 64727"/>
                    <a:gd name="connsiteY0" fmla="*/ 24426 h 24444"/>
                    <a:gd name="connsiteX1" fmla="*/ 55204 w 64727"/>
                    <a:gd name="connsiteY1" fmla="*/ 24315 h 24444"/>
                    <a:gd name="connsiteX2" fmla="*/ 6822 w 64727"/>
                    <a:gd name="connsiteY2" fmla="*/ 16230 h 24444"/>
                    <a:gd name="connsiteX3" fmla="*/ 115 w 64727"/>
                    <a:gd name="connsiteY3" fmla="*/ 6822 h 24444"/>
                    <a:gd name="connsiteX4" fmla="*/ 9523 w 64727"/>
                    <a:gd name="connsiteY4" fmla="*/ 115 h 24444"/>
                    <a:gd name="connsiteX5" fmla="*/ 57905 w 64727"/>
                    <a:gd name="connsiteY5" fmla="*/ 8200 h 24444"/>
                    <a:gd name="connsiteX6" fmla="*/ 64612 w 64727"/>
                    <a:gd name="connsiteY6" fmla="*/ 17609 h 24444"/>
                    <a:gd name="connsiteX7" fmla="*/ 56564 w 64727"/>
                    <a:gd name="connsiteY7" fmla="*/ 24444 h 2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27" h="24444">
                      <a:moveTo>
                        <a:pt x="56564" y="24426"/>
                      </a:moveTo>
                      <a:cubicBezTo>
                        <a:pt x="56123" y="24426"/>
                        <a:pt x="55663" y="24389"/>
                        <a:pt x="55204" y="24315"/>
                      </a:cubicBezTo>
                      <a:lnTo>
                        <a:pt x="6822" y="16230"/>
                      </a:lnTo>
                      <a:cubicBezTo>
                        <a:pt x="2376" y="15477"/>
                        <a:pt x="-638" y="11269"/>
                        <a:pt x="115" y="6822"/>
                      </a:cubicBezTo>
                      <a:cubicBezTo>
                        <a:pt x="869" y="2376"/>
                        <a:pt x="5058" y="-638"/>
                        <a:pt x="9523" y="115"/>
                      </a:cubicBezTo>
                      <a:lnTo>
                        <a:pt x="57905" y="8200"/>
                      </a:lnTo>
                      <a:cubicBezTo>
                        <a:pt x="62352" y="8954"/>
                        <a:pt x="65365" y="13162"/>
                        <a:pt x="64612" y="17609"/>
                      </a:cubicBezTo>
                      <a:cubicBezTo>
                        <a:pt x="63950" y="21596"/>
                        <a:pt x="60478" y="24444"/>
                        <a:pt x="56564" y="24444"/>
                      </a:cubicBezTo>
                      <a:close/>
                    </a:path>
                  </a:pathLst>
                </a:custGeom>
                <a:solidFill>
                  <a:srgbClr val="BFC8D6"/>
                </a:solidFill>
                <a:ln w="183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E8E75A7-BBA5-4CE8-98FE-EA6B95C8D45B}"/>
                    </a:ext>
                  </a:extLst>
                </p:cNvPr>
                <p:cNvSpPr/>
                <p:nvPr/>
              </p:nvSpPr>
              <p:spPr>
                <a:xfrm>
                  <a:off x="7993178" y="1670160"/>
                  <a:ext cx="2880558" cy="495139"/>
                </a:xfrm>
                <a:custGeom>
                  <a:avLst/>
                  <a:gdLst>
                    <a:gd name="connsiteX0" fmla="*/ 2872394 w 2880558"/>
                    <a:gd name="connsiteY0" fmla="*/ 495121 h 495139"/>
                    <a:gd name="connsiteX1" fmla="*/ 2871035 w 2880558"/>
                    <a:gd name="connsiteY1" fmla="*/ 495011 h 495139"/>
                    <a:gd name="connsiteX2" fmla="*/ 2772269 w 2880558"/>
                    <a:gd name="connsiteY2" fmla="*/ 478510 h 495139"/>
                    <a:gd name="connsiteX3" fmla="*/ 2765562 w 2880558"/>
                    <a:gd name="connsiteY3" fmla="*/ 469102 h 495139"/>
                    <a:gd name="connsiteX4" fmla="*/ 2774970 w 2880558"/>
                    <a:gd name="connsiteY4" fmla="*/ 462395 h 495139"/>
                    <a:gd name="connsiteX5" fmla="*/ 2873736 w 2880558"/>
                    <a:gd name="connsiteY5" fmla="*/ 478896 h 495139"/>
                    <a:gd name="connsiteX6" fmla="*/ 2880443 w 2880558"/>
                    <a:gd name="connsiteY6" fmla="*/ 488304 h 495139"/>
                    <a:gd name="connsiteX7" fmla="*/ 2872394 w 2880558"/>
                    <a:gd name="connsiteY7" fmla="*/ 495140 h 495139"/>
                    <a:gd name="connsiteX8" fmla="*/ 2674863 w 2880558"/>
                    <a:gd name="connsiteY8" fmla="*/ 462101 h 495139"/>
                    <a:gd name="connsiteX9" fmla="*/ 2673503 w 2880558"/>
                    <a:gd name="connsiteY9" fmla="*/ 461991 h 495139"/>
                    <a:gd name="connsiteX10" fmla="*/ 2574737 w 2880558"/>
                    <a:gd name="connsiteY10" fmla="*/ 445490 h 495139"/>
                    <a:gd name="connsiteX11" fmla="*/ 2568030 w 2880558"/>
                    <a:gd name="connsiteY11" fmla="*/ 436082 h 495139"/>
                    <a:gd name="connsiteX12" fmla="*/ 2577438 w 2880558"/>
                    <a:gd name="connsiteY12" fmla="*/ 429375 h 495139"/>
                    <a:gd name="connsiteX13" fmla="*/ 2676204 w 2880558"/>
                    <a:gd name="connsiteY13" fmla="*/ 445876 h 495139"/>
                    <a:gd name="connsiteX14" fmla="*/ 2682911 w 2880558"/>
                    <a:gd name="connsiteY14" fmla="*/ 455284 h 495139"/>
                    <a:gd name="connsiteX15" fmla="*/ 2674863 w 2880558"/>
                    <a:gd name="connsiteY15" fmla="*/ 462120 h 495139"/>
                    <a:gd name="connsiteX16" fmla="*/ 2477331 w 2880558"/>
                    <a:gd name="connsiteY16" fmla="*/ 429081 h 495139"/>
                    <a:gd name="connsiteX17" fmla="*/ 2475971 w 2880558"/>
                    <a:gd name="connsiteY17" fmla="*/ 428971 h 495139"/>
                    <a:gd name="connsiteX18" fmla="*/ 2377205 w 2880558"/>
                    <a:gd name="connsiteY18" fmla="*/ 412470 h 495139"/>
                    <a:gd name="connsiteX19" fmla="*/ 2370498 w 2880558"/>
                    <a:gd name="connsiteY19" fmla="*/ 403062 h 495139"/>
                    <a:gd name="connsiteX20" fmla="*/ 2379906 w 2880558"/>
                    <a:gd name="connsiteY20" fmla="*/ 396355 h 495139"/>
                    <a:gd name="connsiteX21" fmla="*/ 2478672 w 2880558"/>
                    <a:gd name="connsiteY21" fmla="*/ 412856 h 495139"/>
                    <a:gd name="connsiteX22" fmla="*/ 2485379 w 2880558"/>
                    <a:gd name="connsiteY22" fmla="*/ 422264 h 495139"/>
                    <a:gd name="connsiteX23" fmla="*/ 2477331 w 2880558"/>
                    <a:gd name="connsiteY23" fmla="*/ 429100 h 495139"/>
                    <a:gd name="connsiteX24" fmla="*/ 2279799 w 2880558"/>
                    <a:gd name="connsiteY24" fmla="*/ 396061 h 495139"/>
                    <a:gd name="connsiteX25" fmla="*/ 2278439 w 2880558"/>
                    <a:gd name="connsiteY25" fmla="*/ 395951 h 495139"/>
                    <a:gd name="connsiteX26" fmla="*/ 2179673 w 2880558"/>
                    <a:gd name="connsiteY26" fmla="*/ 379450 h 495139"/>
                    <a:gd name="connsiteX27" fmla="*/ 2172966 w 2880558"/>
                    <a:gd name="connsiteY27" fmla="*/ 370042 h 495139"/>
                    <a:gd name="connsiteX28" fmla="*/ 2182374 w 2880558"/>
                    <a:gd name="connsiteY28" fmla="*/ 363335 h 495139"/>
                    <a:gd name="connsiteX29" fmla="*/ 2281140 w 2880558"/>
                    <a:gd name="connsiteY29" fmla="*/ 379836 h 495139"/>
                    <a:gd name="connsiteX30" fmla="*/ 2287847 w 2880558"/>
                    <a:gd name="connsiteY30" fmla="*/ 389244 h 495139"/>
                    <a:gd name="connsiteX31" fmla="*/ 2279799 w 2880558"/>
                    <a:gd name="connsiteY31" fmla="*/ 396080 h 495139"/>
                    <a:gd name="connsiteX32" fmla="*/ 2082267 w 2880558"/>
                    <a:gd name="connsiteY32" fmla="*/ 363041 h 495139"/>
                    <a:gd name="connsiteX33" fmla="*/ 2080907 w 2880558"/>
                    <a:gd name="connsiteY33" fmla="*/ 362931 h 495139"/>
                    <a:gd name="connsiteX34" fmla="*/ 1982141 w 2880558"/>
                    <a:gd name="connsiteY34" fmla="*/ 346430 h 495139"/>
                    <a:gd name="connsiteX35" fmla="*/ 1975434 w 2880558"/>
                    <a:gd name="connsiteY35" fmla="*/ 337022 h 495139"/>
                    <a:gd name="connsiteX36" fmla="*/ 1984842 w 2880558"/>
                    <a:gd name="connsiteY36" fmla="*/ 330315 h 495139"/>
                    <a:gd name="connsiteX37" fmla="*/ 2083608 w 2880558"/>
                    <a:gd name="connsiteY37" fmla="*/ 346816 h 495139"/>
                    <a:gd name="connsiteX38" fmla="*/ 2090315 w 2880558"/>
                    <a:gd name="connsiteY38" fmla="*/ 356224 h 495139"/>
                    <a:gd name="connsiteX39" fmla="*/ 2082267 w 2880558"/>
                    <a:gd name="connsiteY39" fmla="*/ 363060 h 495139"/>
                    <a:gd name="connsiteX40" fmla="*/ 1884735 w 2880558"/>
                    <a:gd name="connsiteY40" fmla="*/ 330021 h 495139"/>
                    <a:gd name="connsiteX41" fmla="*/ 1883375 w 2880558"/>
                    <a:gd name="connsiteY41" fmla="*/ 329911 h 495139"/>
                    <a:gd name="connsiteX42" fmla="*/ 1784609 w 2880558"/>
                    <a:gd name="connsiteY42" fmla="*/ 313410 h 495139"/>
                    <a:gd name="connsiteX43" fmla="*/ 1777903 w 2880558"/>
                    <a:gd name="connsiteY43" fmla="*/ 304002 h 495139"/>
                    <a:gd name="connsiteX44" fmla="*/ 1787311 w 2880558"/>
                    <a:gd name="connsiteY44" fmla="*/ 297295 h 495139"/>
                    <a:gd name="connsiteX45" fmla="*/ 1886077 w 2880558"/>
                    <a:gd name="connsiteY45" fmla="*/ 313796 h 495139"/>
                    <a:gd name="connsiteX46" fmla="*/ 1892783 w 2880558"/>
                    <a:gd name="connsiteY46" fmla="*/ 323204 h 495139"/>
                    <a:gd name="connsiteX47" fmla="*/ 1884735 w 2880558"/>
                    <a:gd name="connsiteY47" fmla="*/ 330040 h 495139"/>
                    <a:gd name="connsiteX48" fmla="*/ 1687203 w 2880558"/>
                    <a:gd name="connsiteY48" fmla="*/ 297001 h 495139"/>
                    <a:gd name="connsiteX49" fmla="*/ 1685844 w 2880558"/>
                    <a:gd name="connsiteY49" fmla="*/ 296891 h 495139"/>
                    <a:gd name="connsiteX50" fmla="*/ 1587078 w 2880558"/>
                    <a:gd name="connsiteY50" fmla="*/ 280390 h 495139"/>
                    <a:gd name="connsiteX51" fmla="*/ 1580371 w 2880558"/>
                    <a:gd name="connsiteY51" fmla="*/ 270982 h 495139"/>
                    <a:gd name="connsiteX52" fmla="*/ 1589779 w 2880558"/>
                    <a:gd name="connsiteY52" fmla="*/ 264275 h 495139"/>
                    <a:gd name="connsiteX53" fmla="*/ 1688545 w 2880558"/>
                    <a:gd name="connsiteY53" fmla="*/ 280776 h 495139"/>
                    <a:gd name="connsiteX54" fmla="*/ 1695252 w 2880558"/>
                    <a:gd name="connsiteY54" fmla="*/ 290184 h 495139"/>
                    <a:gd name="connsiteX55" fmla="*/ 1687203 w 2880558"/>
                    <a:gd name="connsiteY55" fmla="*/ 297020 h 495139"/>
                    <a:gd name="connsiteX56" fmla="*/ 1489671 w 2880558"/>
                    <a:gd name="connsiteY56" fmla="*/ 263981 h 495139"/>
                    <a:gd name="connsiteX57" fmla="*/ 1488312 w 2880558"/>
                    <a:gd name="connsiteY57" fmla="*/ 263871 h 495139"/>
                    <a:gd name="connsiteX58" fmla="*/ 1389546 w 2880558"/>
                    <a:gd name="connsiteY58" fmla="*/ 247370 h 495139"/>
                    <a:gd name="connsiteX59" fmla="*/ 1382839 w 2880558"/>
                    <a:gd name="connsiteY59" fmla="*/ 237962 h 495139"/>
                    <a:gd name="connsiteX60" fmla="*/ 1392247 w 2880558"/>
                    <a:gd name="connsiteY60" fmla="*/ 231255 h 495139"/>
                    <a:gd name="connsiteX61" fmla="*/ 1491013 w 2880558"/>
                    <a:gd name="connsiteY61" fmla="*/ 247756 h 495139"/>
                    <a:gd name="connsiteX62" fmla="*/ 1497720 w 2880558"/>
                    <a:gd name="connsiteY62" fmla="*/ 257164 h 495139"/>
                    <a:gd name="connsiteX63" fmla="*/ 1489671 w 2880558"/>
                    <a:gd name="connsiteY63" fmla="*/ 264000 h 495139"/>
                    <a:gd name="connsiteX64" fmla="*/ 1292139 w 2880558"/>
                    <a:gd name="connsiteY64" fmla="*/ 230961 h 495139"/>
                    <a:gd name="connsiteX65" fmla="*/ 1290780 w 2880558"/>
                    <a:gd name="connsiteY65" fmla="*/ 230851 h 495139"/>
                    <a:gd name="connsiteX66" fmla="*/ 1192014 w 2880558"/>
                    <a:gd name="connsiteY66" fmla="*/ 214350 h 495139"/>
                    <a:gd name="connsiteX67" fmla="*/ 1185307 w 2880558"/>
                    <a:gd name="connsiteY67" fmla="*/ 204942 h 495139"/>
                    <a:gd name="connsiteX68" fmla="*/ 1194715 w 2880558"/>
                    <a:gd name="connsiteY68" fmla="*/ 198235 h 495139"/>
                    <a:gd name="connsiteX69" fmla="*/ 1293481 w 2880558"/>
                    <a:gd name="connsiteY69" fmla="*/ 214736 h 495139"/>
                    <a:gd name="connsiteX70" fmla="*/ 1300188 w 2880558"/>
                    <a:gd name="connsiteY70" fmla="*/ 224144 h 495139"/>
                    <a:gd name="connsiteX71" fmla="*/ 1292139 w 2880558"/>
                    <a:gd name="connsiteY71" fmla="*/ 230980 h 495139"/>
                    <a:gd name="connsiteX72" fmla="*/ 1094608 w 2880558"/>
                    <a:gd name="connsiteY72" fmla="*/ 197941 h 495139"/>
                    <a:gd name="connsiteX73" fmla="*/ 1093248 w 2880558"/>
                    <a:gd name="connsiteY73" fmla="*/ 197831 h 495139"/>
                    <a:gd name="connsiteX74" fmla="*/ 994482 w 2880558"/>
                    <a:gd name="connsiteY74" fmla="*/ 181330 h 495139"/>
                    <a:gd name="connsiteX75" fmla="*/ 987775 w 2880558"/>
                    <a:gd name="connsiteY75" fmla="*/ 171922 h 495139"/>
                    <a:gd name="connsiteX76" fmla="*/ 997183 w 2880558"/>
                    <a:gd name="connsiteY76" fmla="*/ 165215 h 495139"/>
                    <a:gd name="connsiteX77" fmla="*/ 1095949 w 2880558"/>
                    <a:gd name="connsiteY77" fmla="*/ 181716 h 495139"/>
                    <a:gd name="connsiteX78" fmla="*/ 1102656 w 2880558"/>
                    <a:gd name="connsiteY78" fmla="*/ 191124 h 495139"/>
                    <a:gd name="connsiteX79" fmla="*/ 1094608 w 2880558"/>
                    <a:gd name="connsiteY79" fmla="*/ 197960 h 495139"/>
                    <a:gd name="connsiteX80" fmla="*/ 897076 w 2880558"/>
                    <a:gd name="connsiteY80" fmla="*/ 164921 h 495139"/>
                    <a:gd name="connsiteX81" fmla="*/ 895716 w 2880558"/>
                    <a:gd name="connsiteY81" fmla="*/ 164811 h 495139"/>
                    <a:gd name="connsiteX82" fmla="*/ 796950 w 2880558"/>
                    <a:gd name="connsiteY82" fmla="*/ 148310 h 495139"/>
                    <a:gd name="connsiteX83" fmla="*/ 790243 w 2880558"/>
                    <a:gd name="connsiteY83" fmla="*/ 138902 h 495139"/>
                    <a:gd name="connsiteX84" fmla="*/ 799651 w 2880558"/>
                    <a:gd name="connsiteY84" fmla="*/ 132195 h 495139"/>
                    <a:gd name="connsiteX85" fmla="*/ 898417 w 2880558"/>
                    <a:gd name="connsiteY85" fmla="*/ 148696 h 495139"/>
                    <a:gd name="connsiteX86" fmla="*/ 905124 w 2880558"/>
                    <a:gd name="connsiteY86" fmla="*/ 158104 h 495139"/>
                    <a:gd name="connsiteX87" fmla="*/ 897076 w 2880558"/>
                    <a:gd name="connsiteY87" fmla="*/ 164940 h 495139"/>
                    <a:gd name="connsiteX88" fmla="*/ 699544 w 2880558"/>
                    <a:gd name="connsiteY88" fmla="*/ 131901 h 495139"/>
                    <a:gd name="connsiteX89" fmla="*/ 698184 w 2880558"/>
                    <a:gd name="connsiteY89" fmla="*/ 131791 h 495139"/>
                    <a:gd name="connsiteX90" fmla="*/ 599418 w 2880558"/>
                    <a:gd name="connsiteY90" fmla="*/ 115290 h 495139"/>
                    <a:gd name="connsiteX91" fmla="*/ 592711 w 2880558"/>
                    <a:gd name="connsiteY91" fmla="*/ 105882 h 495139"/>
                    <a:gd name="connsiteX92" fmla="*/ 602119 w 2880558"/>
                    <a:gd name="connsiteY92" fmla="*/ 99175 h 495139"/>
                    <a:gd name="connsiteX93" fmla="*/ 700885 w 2880558"/>
                    <a:gd name="connsiteY93" fmla="*/ 115676 h 495139"/>
                    <a:gd name="connsiteX94" fmla="*/ 707592 w 2880558"/>
                    <a:gd name="connsiteY94" fmla="*/ 125084 h 495139"/>
                    <a:gd name="connsiteX95" fmla="*/ 699544 w 2880558"/>
                    <a:gd name="connsiteY95" fmla="*/ 131920 h 495139"/>
                    <a:gd name="connsiteX96" fmla="*/ 502012 w 2880558"/>
                    <a:gd name="connsiteY96" fmla="*/ 98881 h 495139"/>
                    <a:gd name="connsiteX97" fmla="*/ 500652 w 2880558"/>
                    <a:gd name="connsiteY97" fmla="*/ 98771 h 495139"/>
                    <a:gd name="connsiteX98" fmla="*/ 401886 w 2880558"/>
                    <a:gd name="connsiteY98" fmla="*/ 82270 h 495139"/>
                    <a:gd name="connsiteX99" fmla="*/ 395179 w 2880558"/>
                    <a:gd name="connsiteY99" fmla="*/ 72862 h 495139"/>
                    <a:gd name="connsiteX100" fmla="*/ 404587 w 2880558"/>
                    <a:gd name="connsiteY100" fmla="*/ 66155 h 495139"/>
                    <a:gd name="connsiteX101" fmla="*/ 503353 w 2880558"/>
                    <a:gd name="connsiteY101" fmla="*/ 82656 h 495139"/>
                    <a:gd name="connsiteX102" fmla="*/ 510060 w 2880558"/>
                    <a:gd name="connsiteY102" fmla="*/ 92064 h 495139"/>
                    <a:gd name="connsiteX103" fmla="*/ 502012 w 2880558"/>
                    <a:gd name="connsiteY103" fmla="*/ 98900 h 495139"/>
                    <a:gd name="connsiteX104" fmla="*/ 304480 w 2880558"/>
                    <a:gd name="connsiteY104" fmla="*/ 65861 h 495139"/>
                    <a:gd name="connsiteX105" fmla="*/ 303120 w 2880558"/>
                    <a:gd name="connsiteY105" fmla="*/ 65751 h 495139"/>
                    <a:gd name="connsiteX106" fmla="*/ 204354 w 2880558"/>
                    <a:gd name="connsiteY106" fmla="*/ 49250 h 495139"/>
                    <a:gd name="connsiteX107" fmla="*/ 197647 w 2880558"/>
                    <a:gd name="connsiteY107" fmla="*/ 39842 h 495139"/>
                    <a:gd name="connsiteX108" fmla="*/ 207055 w 2880558"/>
                    <a:gd name="connsiteY108" fmla="*/ 33135 h 495139"/>
                    <a:gd name="connsiteX109" fmla="*/ 305821 w 2880558"/>
                    <a:gd name="connsiteY109" fmla="*/ 49636 h 495139"/>
                    <a:gd name="connsiteX110" fmla="*/ 312528 w 2880558"/>
                    <a:gd name="connsiteY110" fmla="*/ 59044 h 495139"/>
                    <a:gd name="connsiteX111" fmla="*/ 304480 w 2880558"/>
                    <a:gd name="connsiteY111" fmla="*/ 65880 h 495139"/>
                    <a:gd name="connsiteX112" fmla="*/ 106948 w 2880558"/>
                    <a:gd name="connsiteY112" fmla="*/ 32841 h 495139"/>
                    <a:gd name="connsiteX113" fmla="*/ 105588 w 2880558"/>
                    <a:gd name="connsiteY113" fmla="*/ 32731 h 495139"/>
                    <a:gd name="connsiteX114" fmla="*/ 6822 w 2880558"/>
                    <a:gd name="connsiteY114" fmla="*/ 16230 h 495139"/>
                    <a:gd name="connsiteX115" fmla="*/ 115 w 2880558"/>
                    <a:gd name="connsiteY115" fmla="*/ 6822 h 495139"/>
                    <a:gd name="connsiteX116" fmla="*/ 9523 w 2880558"/>
                    <a:gd name="connsiteY116" fmla="*/ 115 h 495139"/>
                    <a:gd name="connsiteX117" fmla="*/ 108289 w 2880558"/>
                    <a:gd name="connsiteY117" fmla="*/ 16616 h 495139"/>
                    <a:gd name="connsiteX118" fmla="*/ 114996 w 2880558"/>
                    <a:gd name="connsiteY118" fmla="*/ 26024 h 495139"/>
                    <a:gd name="connsiteX119" fmla="*/ 106948 w 2880558"/>
                    <a:gd name="connsiteY119" fmla="*/ 32860 h 49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880558" h="495139">
                      <a:moveTo>
                        <a:pt x="2872394" y="495121"/>
                      </a:moveTo>
                      <a:cubicBezTo>
                        <a:pt x="2871953" y="495121"/>
                        <a:pt x="2871494" y="495084"/>
                        <a:pt x="2871035" y="495011"/>
                      </a:cubicBezTo>
                      <a:lnTo>
                        <a:pt x="2772269" y="478510"/>
                      </a:lnTo>
                      <a:cubicBezTo>
                        <a:pt x="2767822" y="477757"/>
                        <a:pt x="2764809" y="473549"/>
                        <a:pt x="2765562" y="469102"/>
                      </a:cubicBezTo>
                      <a:cubicBezTo>
                        <a:pt x="2766297" y="464655"/>
                        <a:pt x="2770505" y="461642"/>
                        <a:pt x="2774970" y="462395"/>
                      </a:cubicBezTo>
                      <a:lnTo>
                        <a:pt x="2873736" y="478896"/>
                      </a:lnTo>
                      <a:cubicBezTo>
                        <a:pt x="2878183" y="479649"/>
                        <a:pt x="2881196" y="483857"/>
                        <a:pt x="2880443" y="488304"/>
                      </a:cubicBezTo>
                      <a:cubicBezTo>
                        <a:pt x="2879781" y="492310"/>
                        <a:pt x="2876309" y="495140"/>
                        <a:pt x="2872394" y="495140"/>
                      </a:cubicBezTo>
                      <a:close/>
                      <a:moveTo>
                        <a:pt x="2674863" y="462101"/>
                      </a:moveTo>
                      <a:cubicBezTo>
                        <a:pt x="2674422" y="462101"/>
                        <a:pt x="2673962" y="462064"/>
                        <a:pt x="2673503" y="461991"/>
                      </a:cubicBezTo>
                      <a:lnTo>
                        <a:pt x="2574737" y="445490"/>
                      </a:lnTo>
                      <a:cubicBezTo>
                        <a:pt x="2570290" y="444737"/>
                        <a:pt x="2567277" y="440529"/>
                        <a:pt x="2568030" y="436082"/>
                      </a:cubicBezTo>
                      <a:cubicBezTo>
                        <a:pt x="2568783" y="431635"/>
                        <a:pt x="2572973" y="428622"/>
                        <a:pt x="2577438" y="429375"/>
                      </a:cubicBezTo>
                      <a:lnTo>
                        <a:pt x="2676204" y="445876"/>
                      </a:lnTo>
                      <a:cubicBezTo>
                        <a:pt x="2680651" y="446629"/>
                        <a:pt x="2683664" y="450837"/>
                        <a:pt x="2682911" y="455284"/>
                      </a:cubicBezTo>
                      <a:cubicBezTo>
                        <a:pt x="2682249" y="459271"/>
                        <a:pt x="2678777" y="462120"/>
                        <a:pt x="2674863" y="462120"/>
                      </a:cubicBezTo>
                      <a:close/>
                      <a:moveTo>
                        <a:pt x="2477331" y="429081"/>
                      </a:moveTo>
                      <a:cubicBezTo>
                        <a:pt x="2476890" y="429081"/>
                        <a:pt x="2476431" y="429045"/>
                        <a:pt x="2475971" y="428971"/>
                      </a:cubicBezTo>
                      <a:lnTo>
                        <a:pt x="2377205" y="412470"/>
                      </a:lnTo>
                      <a:cubicBezTo>
                        <a:pt x="2372758" y="411717"/>
                        <a:pt x="2369745" y="407509"/>
                        <a:pt x="2370498" y="403062"/>
                      </a:cubicBezTo>
                      <a:cubicBezTo>
                        <a:pt x="2371233" y="398615"/>
                        <a:pt x="2375459" y="395602"/>
                        <a:pt x="2379906" y="396355"/>
                      </a:cubicBezTo>
                      <a:lnTo>
                        <a:pt x="2478672" y="412856"/>
                      </a:lnTo>
                      <a:cubicBezTo>
                        <a:pt x="2483119" y="413609"/>
                        <a:pt x="2486133" y="417817"/>
                        <a:pt x="2485379" y="422264"/>
                      </a:cubicBezTo>
                      <a:cubicBezTo>
                        <a:pt x="2484718" y="426270"/>
                        <a:pt x="2481245" y="429100"/>
                        <a:pt x="2477331" y="429100"/>
                      </a:cubicBezTo>
                      <a:close/>
                      <a:moveTo>
                        <a:pt x="2279799" y="396061"/>
                      </a:moveTo>
                      <a:cubicBezTo>
                        <a:pt x="2279358" y="396061"/>
                        <a:pt x="2278899" y="396024"/>
                        <a:pt x="2278439" y="395951"/>
                      </a:cubicBezTo>
                      <a:lnTo>
                        <a:pt x="2179673" y="379450"/>
                      </a:lnTo>
                      <a:cubicBezTo>
                        <a:pt x="2175226" y="378697"/>
                        <a:pt x="2172213" y="374489"/>
                        <a:pt x="2172966" y="370042"/>
                      </a:cubicBezTo>
                      <a:cubicBezTo>
                        <a:pt x="2173701" y="365595"/>
                        <a:pt x="2177928" y="362582"/>
                        <a:pt x="2182374" y="363335"/>
                      </a:cubicBezTo>
                      <a:lnTo>
                        <a:pt x="2281140" y="379836"/>
                      </a:lnTo>
                      <a:cubicBezTo>
                        <a:pt x="2285587" y="380589"/>
                        <a:pt x="2288601" y="384797"/>
                        <a:pt x="2287847" y="389244"/>
                      </a:cubicBezTo>
                      <a:cubicBezTo>
                        <a:pt x="2287186" y="393232"/>
                        <a:pt x="2283713" y="396080"/>
                        <a:pt x="2279799" y="396080"/>
                      </a:cubicBezTo>
                      <a:close/>
                      <a:moveTo>
                        <a:pt x="2082267" y="363041"/>
                      </a:moveTo>
                      <a:cubicBezTo>
                        <a:pt x="2081826" y="363041"/>
                        <a:pt x="2081367" y="363005"/>
                        <a:pt x="2080907" y="362931"/>
                      </a:cubicBezTo>
                      <a:lnTo>
                        <a:pt x="1982141" y="346430"/>
                      </a:lnTo>
                      <a:cubicBezTo>
                        <a:pt x="1977695" y="345677"/>
                        <a:pt x="1974681" y="341469"/>
                        <a:pt x="1975434" y="337022"/>
                      </a:cubicBezTo>
                      <a:cubicBezTo>
                        <a:pt x="1976188" y="332575"/>
                        <a:pt x="1980377" y="329562"/>
                        <a:pt x="1984842" y="330315"/>
                      </a:cubicBezTo>
                      <a:lnTo>
                        <a:pt x="2083608" y="346816"/>
                      </a:lnTo>
                      <a:cubicBezTo>
                        <a:pt x="2088055" y="347569"/>
                        <a:pt x="2091069" y="351777"/>
                        <a:pt x="2090315" y="356224"/>
                      </a:cubicBezTo>
                      <a:cubicBezTo>
                        <a:pt x="2089654" y="360211"/>
                        <a:pt x="2086181" y="363060"/>
                        <a:pt x="2082267" y="363060"/>
                      </a:cubicBezTo>
                      <a:close/>
                      <a:moveTo>
                        <a:pt x="1884735" y="330021"/>
                      </a:moveTo>
                      <a:cubicBezTo>
                        <a:pt x="1884294" y="330021"/>
                        <a:pt x="1883835" y="329985"/>
                        <a:pt x="1883375" y="329911"/>
                      </a:cubicBezTo>
                      <a:lnTo>
                        <a:pt x="1784609" y="313410"/>
                      </a:lnTo>
                      <a:cubicBezTo>
                        <a:pt x="1780163" y="312657"/>
                        <a:pt x="1777149" y="308449"/>
                        <a:pt x="1777903" y="304002"/>
                      </a:cubicBezTo>
                      <a:cubicBezTo>
                        <a:pt x="1778656" y="299555"/>
                        <a:pt x="1782864" y="296542"/>
                        <a:pt x="1787311" y="297295"/>
                      </a:cubicBezTo>
                      <a:lnTo>
                        <a:pt x="1886077" y="313796"/>
                      </a:lnTo>
                      <a:cubicBezTo>
                        <a:pt x="1890523" y="314550"/>
                        <a:pt x="1893537" y="318757"/>
                        <a:pt x="1892783" y="323204"/>
                      </a:cubicBezTo>
                      <a:cubicBezTo>
                        <a:pt x="1892122" y="327192"/>
                        <a:pt x="1888649" y="330040"/>
                        <a:pt x="1884735" y="330040"/>
                      </a:cubicBezTo>
                      <a:close/>
                      <a:moveTo>
                        <a:pt x="1687203" y="297001"/>
                      </a:moveTo>
                      <a:cubicBezTo>
                        <a:pt x="1686762" y="297001"/>
                        <a:pt x="1686303" y="296965"/>
                        <a:pt x="1685844" y="296891"/>
                      </a:cubicBezTo>
                      <a:lnTo>
                        <a:pt x="1587078" y="280390"/>
                      </a:lnTo>
                      <a:cubicBezTo>
                        <a:pt x="1582631" y="279637"/>
                        <a:pt x="1579617" y="275429"/>
                        <a:pt x="1580371" y="270982"/>
                      </a:cubicBezTo>
                      <a:cubicBezTo>
                        <a:pt x="1581106" y="266535"/>
                        <a:pt x="1585332" y="263522"/>
                        <a:pt x="1589779" y="264275"/>
                      </a:cubicBezTo>
                      <a:lnTo>
                        <a:pt x="1688545" y="280776"/>
                      </a:lnTo>
                      <a:cubicBezTo>
                        <a:pt x="1692991" y="281530"/>
                        <a:pt x="1696005" y="285737"/>
                        <a:pt x="1695252" y="290184"/>
                      </a:cubicBezTo>
                      <a:cubicBezTo>
                        <a:pt x="1694590" y="294190"/>
                        <a:pt x="1691117" y="297020"/>
                        <a:pt x="1687203" y="297020"/>
                      </a:cubicBezTo>
                      <a:close/>
                      <a:moveTo>
                        <a:pt x="1489671" y="263981"/>
                      </a:moveTo>
                      <a:cubicBezTo>
                        <a:pt x="1489230" y="263981"/>
                        <a:pt x="1488771" y="263945"/>
                        <a:pt x="1488312" y="263871"/>
                      </a:cubicBezTo>
                      <a:lnTo>
                        <a:pt x="1389546" y="247370"/>
                      </a:lnTo>
                      <a:cubicBezTo>
                        <a:pt x="1385099" y="246617"/>
                        <a:pt x="1382085" y="242409"/>
                        <a:pt x="1382839" y="237962"/>
                      </a:cubicBezTo>
                      <a:cubicBezTo>
                        <a:pt x="1383592" y="233515"/>
                        <a:pt x="1387782" y="230502"/>
                        <a:pt x="1392247" y="231255"/>
                      </a:cubicBezTo>
                      <a:lnTo>
                        <a:pt x="1491013" y="247756"/>
                      </a:lnTo>
                      <a:cubicBezTo>
                        <a:pt x="1495460" y="248510"/>
                        <a:pt x="1498473" y="252717"/>
                        <a:pt x="1497720" y="257164"/>
                      </a:cubicBezTo>
                      <a:cubicBezTo>
                        <a:pt x="1497058" y="261152"/>
                        <a:pt x="1493585" y="264000"/>
                        <a:pt x="1489671" y="264000"/>
                      </a:cubicBezTo>
                      <a:close/>
                      <a:moveTo>
                        <a:pt x="1292139" y="230961"/>
                      </a:moveTo>
                      <a:cubicBezTo>
                        <a:pt x="1291699" y="230961"/>
                        <a:pt x="1291239" y="230925"/>
                        <a:pt x="1290780" y="230851"/>
                      </a:cubicBezTo>
                      <a:lnTo>
                        <a:pt x="1192014" y="214350"/>
                      </a:lnTo>
                      <a:cubicBezTo>
                        <a:pt x="1187567" y="213597"/>
                        <a:pt x="1184553" y="209389"/>
                        <a:pt x="1185307" y="204942"/>
                      </a:cubicBezTo>
                      <a:cubicBezTo>
                        <a:pt x="1186060" y="200496"/>
                        <a:pt x="1190250" y="197482"/>
                        <a:pt x="1194715" y="198235"/>
                      </a:cubicBezTo>
                      <a:lnTo>
                        <a:pt x="1293481" y="214736"/>
                      </a:lnTo>
                      <a:cubicBezTo>
                        <a:pt x="1297928" y="215490"/>
                        <a:pt x="1300941" y="219697"/>
                        <a:pt x="1300188" y="224144"/>
                      </a:cubicBezTo>
                      <a:cubicBezTo>
                        <a:pt x="1299526" y="228132"/>
                        <a:pt x="1296053" y="230980"/>
                        <a:pt x="1292139" y="230980"/>
                      </a:cubicBezTo>
                      <a:close/>
                      <a:moveTo>
                        <a:pt x="1094608" y="197941"/>
                      </a:moveTo>
                      <a:cubicBezTo>
                        <a:pt x="1094167" y="197941"/>
                        <a:pt x="1093707" y="197905"/>
                        <a:pt x="1093248" y="197831"/>
                      </a:cubicBezTo>
                      <a:lnTo>
                        <a:pt x="994482" y="181330"/>
                      </a:lnTo>
                      <a:cubicBezTo>
                        <a:pt x="990035" y="180577"/>
                        <a:pt x="987022" y="176369"/>
                        <a:pt x="987775" y="171922"/>
                      </a:cubicBezTo>
                      <a:cubicBezTo>
                        <a:pt x="988510" y="167476"/>
                        <a:pt x="992718" y="164462"/>
                        <a:pt x="997183" y="165215"/>
                      </a:cubicBezTo>
                      <a:lnTo>
                        <a:pt x="1095949" y="181716"/>
                      </a:lnTo>
                      <a:cubicBezTo>
                        <a:pt x="1100396" y="182470"/>
                        <a:pt x="1103409" y="186677"/>
                        <a:pt x="1102656" y="191124"/>
                      </a:cubicBezTo>
                      <a:cubicBezTo>
                        <a:pt x="1101994" y="195112"/>
                        <a:pt x="1098521" y="197960"/>
                        <a:pt x="1094608" y="197960"/>
                      </a:cubicBezTo>
                      <a:close/>
                      <a:moveTo>
                        <a:pt x="897076" y="164921"/>
                      </a:moveTo>
                      <a:cubicBezTo>
                        <a:pt x="896635" y="164921"/>
                        <a:pt x="896175" y="164885"/>
                        <a:pt x="895716" y="164811"/>
                      </a:cubicBezTo>
                      <a:lnTo>
                        <a:pt x="796950" y="148310"/>
                      </a:lnTo>
                      <a:cubicBezTo>
                        <a:pt x="792503" y="147557"/>
                        <a:pt x="789490" y="143349"/>
                        <a:pt x="790243" y="138902"/>
                      </a:cubicBezTo>
                      <a:cubicBezTo>
                        <a:pt x="790996" y="134456"/>
                        <a:pt x="795168" y="131442"/>
                        <a:pt x="799651" y="132195"/>
                      </a:cubicBezTo>
                      <a:lnTo>
                        <a:pt x="898417" y="148696"/>
                      </a:lnTo>
                      <a:cubicBezTo>
                        <a:pt x="902864" y="149450"/>
                        <a:pt x="905877" y="153657"/>
                        <a:pt x="905124" y="158104"/>
                      </a:cubicBezTo>
                      <a:cubicBezTo>
                        <a:pt x="904462" y="162110"/>
                        <a:pt x="900990" y="164940"/>
                        <a:pt x="897076" y="164940"/>
                      </a:cubicBezTo>
                      <a:close/>
                      <a:moveTo>
                        <a:pt x="699544" y="131901"/>
                      </a:moveTo>
                      <a:cubicBezTo>
                        <a:pt x="699103" y="131901"/>
                        <a:pt x="698643" y="131865"/>
                        <a:pt x="698184" y="131791"/>
                      </a:cubicBezTo>
                      <a:lnTo>
                        <a:pt x="599418" y="115290"/>
                      </a:lnTo>
                      <a:cubicBezTo>
                        <a:pt x="594971" y="114537"/>
                        <a:pt x="591958" y="110329"/>
                        <a:pt x="592711" y="105882"/>
                      </a:cubicBezTo>
                      <a:cubicBezTo>
                        <a:pt x="593446" y="101436"/>
                        <a:pt x="597636" y="98422"/>
                        <a:pt x="602119" y="99175"/>
                      </a:cubicBezTo>
                      <a:lnTo>
                        <a:pt x="700885" y="115676"/>
                      </a:lnTo>
                      <a:cubicBezTo>
                        <a:pt x="705332" y="116430"/>
                        <a:pt x="708346" y="120637"/>
                        <a:pt x="707592" y="125084"/>
                      </a:cubicBezTo>
                      <a:cubicBezTo>
                        <a:pt x="706931" y="129072"/>
                        <a:pt x="703458" y="131920"/>
                        <a:pt x="699544" y="131920"/>
                      </a:cubicBezTo>
                      <a:close/>
                      <a:moveTo>
                        <a:pt x="502012" y="98881"/>
                      </a:moveTo>
                      <a:cubicBezTo>
                        <a:pt x="501571" y="98881"/>
                        <a:pt x="501112" y="98845"/>
                        <a:pt x="500652" y="98771"/>
                      </a:cubicBezTo>
                      <a:lnTo>
                        <a:pt x="401886" y="82270"/>
                      </a:lnTo>
                      <a:cubicBezTo>
                        <a:pt x="397439" y="81517"/>
                        <a:pt x="394426" y="77309"/>
                        <a:pt x="395179" y="72862"/>
                      </a:cubicBezTo>
                      <a:cubicBezTo>
                        <a:pt x="395914" y="68397"/>
                        <a:pt x="400141" y="65402"/>
                        <a:pt x="404587" y="66155"/>
                      </a:cubicBezTo>
                      <a:lnTo>
                        <a:pt x="503353" y="82656"/>
                      </a:lnTo>
                      <a:cubicBezTo>
                        <a:pt x="507800" y="83410"/>
                        <a:pt x="510813" y="87618"/>
                        <a:pt x="510060" y="92064"/>
                      </a:cubicBezTo>
                      <a:cubicBezTo>
                        <a:pt x="509399" y="96070"/>
                        <a:pt x="505926" y="98900"/>
                        <a:pt x="502012" y="98900"/>
                      </a:cubicBezTo>
                      <a:close/>
                      <a:moveTo>
                        <a:pt x="304480" y="65861"/>
                      </a:moveTo>
                      <a:cubicBezTo>
                        <a:pt x="304039" y="65861"/>
                        <a:pt x="303580" y="65825"/>
                        <a:pt x="303120" y="65751"/>
                      </a:cubicBezTo>
                      <a:lnTo>
                        <a:pt x="204354" y="49250"/>
                      </a:lnTo>
                      <a:cubicBezTo>
                        <a:pt x="199907" y="48497"/>
                        <a:pt x="196894" y="44289"/>
                        <a:pt x="197647" y="39842"/>
                      </a:cubicBezTo>
                      <a:cubicBezTo>
                        <a:pt x="198382" y="35396"/>
                        <a:pt x="202572" y="32382"/>
                        <a:pt x="207055" y="33135"/>
                      </a:cubicBezTo>
                      <a:lnTo>
                        <a:pt x="305821" y="49636"/>
                      </a:lnTo>
                      <a:cubicBezTo>
                        <a:pt x="310268" y="50390"/>
                        <a:pt x="313282" y="54598"/>
                        <a:pt x="312528" y="59044"/>
                      </a:cubicBezTo>
                      <a:cubicBezTo>
                        <a:pt x="311867" y="63050"/>
                        <a:pt x="308394" y="65880"/>
                        <a:pt x="304480" y="65880"/>
                      </a:cubicBezTo>
                      <a:close/>
                      <a:moveTo>
                        <a:pt x="106948" y="32841"/>
                      </a:moveTo>
                      <a:cubicBezTo>
                        <a:pt x="106507" y="32841"/>
                        <a:pt x="106048" y="32805"/>
                        <a:pt x="105588" y="32731"/>
                      </a:cubicBezTo>
                      <a:lnTo>
                        <a:pt x="6822" y="16230"/>
                      </a:lnTo>
                      <a:cubicBezTo>
                        <a:pt x="2376" y="15477"/>
                        <a:pt x="-638" y="11269"/>
                        <a:pt x="115" y="6822"/>
                      </a:cubicBezTo>
                      <a:cubicBezTo>
                        <a:pt x="850" y="2376"/>
                        <a:pt x="5040" y="-638"/>
                        <a:pt x="9523" y="115"/>
                      </a:cubicBezTo>
                      <a:lnTo>
                        <a:pt x="108289" y="16616"/>
                      </a:lnTo>
                      <a:cubicBezTo>
                        <a:pt x="112736" y="17370"/>
                        <a:pt x="115750" y="21578"/>
                        <a:pt x="114996" y="26024"/>
                      </a:cubicBezTo>
                      <a:cubicBezTo>
                        <a:pt x="114335" y="30012"/>
                        <a:pt x="110862" y="32860"/>
                        <a:pt x="106948" y="32860"/>
                      </a:cubicBezTo>
                      <a:close/>
                    </a:path>
                  </a:pathLst>
                </a:custGeom>
                <a:solidFill>
                  <a:srgbClr val="BFC8D6"/>
                </a:solidFill>
                <a:ln w="183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872BA0B-38F5-49B6-9AD4-C6B4C755068E}"/>
                    </a:ext>
                  </a:extLst>
                </p:cNvPr>
                <p:cNvSpPr/>
                <p:nvPr/>
              </p:nvSpPr>
              <p:spPr>
                <a:xfrm>
                  <a:off x="10956156" y="2165460"/>
                  <a:ext cx="64728" cy="72568"/>
                </a:xfrm>
                <a:custGeom>
                  <a:avLst/>
                  <a:gdLst>
                    <a:gd name="connsiteX0" fmla="*/ 47211 w 64728"/>
                    <a:gd name="connsiteY0" fmla="*/ 72568 h 72568"/>
                    <a:gd name="connsiteX1" fmla="*/ 45649 w 64728"/>
                    <a:gd name="connsiteY1" fmla="*/ 72421 h 72568"/>
                    <a:gd name="connsiteX2" fmla="*/ 39181 w 64728"/>
                    <a:gd name="connsiteY2" fmla="*/ 62848 h 72568"/>
                    <a:gd name="connsiteX3" fmla="*/ 46917 w 64728"/>
                    <a:gd name="connsiteY3" fmla="*/ 22937 h 72568"/>
                    <a:gd name="connsiteX4" fmla="*/ 6822 w 64728"/>
                    <a:gd name="connsiteY4" fmla="*/ 16230 h 72568"/>
                    <a:gd name="connsiteX5" fmla="*/ 115 w 64728"/>
                    <a:gd name="connsiteY5" fmla="*/ 6822 h 72568"/>
                    <a:gd name="connsiteX6" fmla="*/ 9524 w 64728"/>
                    <a:gd name="connsiteY6" fmla="*/ 115 h 72568"/>
                    <a:gd name="connsiteX7" fmla="*/ 57905 w 64728"/>
                    <a:gd name="connsiteY7" fmla="*/ 8200 h 72568"/>
                    <a:gd name="connsiteX8" fmla="*/ 63271 w 64728"/>
                    <a:gd name="connsiteY8" fmla="*/ 11600 h 72568"/>
                    <a:gd name="connsiteX9" fmla="*/ 64575 w 64728"/>
                    <a:gd name="connsiteY9" fmla="*/ 17811 h 72568"/>
                    <a:gd name="connsiteX10" fmla="*/ 55222 w 64728"/>
                    <a:gd name="connsiteY10" fmla="*/ 65953 h 72568"/>
                    <a:gd name="connsiteX11" fmla="*/ 47211 w 64728"/>
                    <a:gd name="connsiteY11" fmla="*/ 72568 h 7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728" h="72568">
                      <a:moveTo>
                        <a:pt x="47211" y="72568"/>
                      </a:moveTo>
                      <a:cubicBezTo>
                        <a:pt x="46696" y="72568"/>
                        <a:pt x="46182" y="72513"/>
                        <a:pt x="45649" y="72421"/>
                      </a:cubicBezTo>
                      <a:cubicBezTo>
                        <a:pt x="41221" y="71558"/>
                        <a:pt x="38317" y="67276"/>
                        <a:pt x="39181" y="62848"/>
                      </a:cubicBezTo>
                      <a:lnTo>
                        <a:pt x="46917" y="22937"/>
                      </a:lnTo>
                      <a:lnTo>
                        <a:pt x="6822" y="16230"/>
                      </a:lnTo>
                      <a:cubicBezTo>
                        <a:pt x="2376" y="15477"/>
                        <a:pt x="-638" y="11269"/>
                        <a:pt x="115" y="6822"/>
                      </a:cubicBezTo>
                      <a:cubicBezTo>
                        <a:pt x="850" y="2376"/>
                        <a:pt x="5077" y="-638"/>
                        <a:pt x="9524" y="115"/>
                      </a:cubicBezTo>
                      <a:lnTo>
                        <a:pt x="57905" y="8200"/>
                      </a:lnTo>
                      <a:cubicBezTo>
                        <a:pt x="60073" y="8568"/>
                        <a:pt x="62021" y="9799"/>
                        <a:pt x="63271" y="11600"/>
                      </a:cubicBezTo>
                      <a:cubicBezTo>
                        <a:pt x="64538" y="13419"/>
                        <a:pt x="64998" y="15661"/>
                        <a:pt x="64575" y="17811"/>
                      </a:cubicBezTo>
                      <a:lnTo>
                        <a:pt x="55222" y="65953"/>
                      </a:lnTo>
                      <a:cubicBezTo>
                        <a:pt x="54469" y="69867"/>
                        <a:pt x="51051" y="72568"/>
                        <a:pt x="47211" y="72568"/>
                      </a:cubicBezTo>
                      <a:close/>
                    </a:path>
                  </a:pathLst>
                </a:custGeom>
                <a:solidFill>
                  <a:srgbClr val="BFC8D6"/>
                </a:solidFill>
                <a:ln w="183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575D64A-496D-4E98-9273-D5D4366B0308}"/>
                    </a:ext>
                  </a:extLst>
                </p:cNvPr>
                <p:cNvSpPr/>
                <p:nvPr/>
              </p:nvSpPr>
              <p:spPr>
                <a:xfrm>
                  <a:off x="10534981" y="2320458"/>
                  <a:ext cx="457365" cy="2289219"/>
                </a:xfrm>
                <a:custGeom>
                  <a:avLst/>
                  <a:gdLst>
                    <a:gd name="connsiteX0" fmla="*/ 8182 w 457365"/>
                    <a:gd name="connsiteY0" fmla="*/ 2289220 h 2289219"/>
                    <a:gd name="connsiteX1" fmla="*/ 6620 w 457365"/>
                    <a:gd name="connsiteY1" fmla="*/ 2289073 h 2289219"/>
                    <a:gd name="connsiteX2" fmla="*/ 152 w 457365"/>
                    <a:gd name="connsiteY2" fmla="*/ 2279500 h 2289219"/>
                    <a:gd name="connsiteX3" fmla="*/ 19336 w 457365"/>
                    <a:gd name="connsiteY3" fmla="*/ 2180679 h 2289219"/>
                    <a:gd name="connsiteX4" fmla="*/ 28909 w 457365"/>
                    <a:gd name="connsiteY4" fmla="*/ 2174210 h 2289219"/>
                    <a:gd name="connsiteX5" fmla="*/ 35377 w 457365"/>
                    <a:gd name="connsiteY5" fmla="*/ 2183784 h 2289219"/>
                    <a:gd name="connsiteX6" fmla="*/ 16193 w 457365"/>
                    <a:gd name="connsiteY6" fmla="*/ 2282605 h 2289219"/>
                    <a:gd name="connsiteX7" fmla="*/ 8182 w 457365"/>
                    <a:gd name="connsiteY7" fmla="*/ 2289220 h 2289219"/>
                    <a:gd name="connsiteX8" fmla="*/ 46531 w 457365"/>
                    <a:gd name="connsiteY8" fmla="*/ 2091578 h 2289219"/>
                    <a:gd name="connsiteX9" fmla="*/ 44969 w 457365"/>
                    <a:gd name="connsiteY9" fmla="*/ 2091431 h 2289219"/>
                    <a:gd name="connsiteX10" fmla="*/ 38501 w 457365"/>
                    <a:gd name="connsiteY10" fmla="*/ 2081857 h 2289219"/>
                    <a:gd name="connsiteX11" fmla="*/ 57684 w 457365"/>
                    <a:gd name="connsiteY11" fmla="*/ 1983036 h 2289219"/>
                    <a:gd name="connsiteX12" fmla="*/ 67258 w 457365"/>
                    <a:gd name="connsiteY12" fmla="*/ 1976568 h 2289219"/>
                    <a:gd name="connsiteX13" fmla="*/ 73726 w 457365"/>
                    <a:gd name="connsiteY13" fmla="*/ 1986142 h 2289219"/>
                    <a:gd name="connsiteX14" fmla="*/ 54542 w 457365"/>
                    <a:gd name="connsiteY14" fmla="*/ 2084963 h 2289219"/>
                    <a:gd name="connsiteX15" fmla="*/ 46531 w 457365"/>
                    <a:gd name="connsiteY15" fmla="*/ 2091578 h 2289219"/>
                    <a:gd name="connsiteX16" fmla="*/ 84879 w 457365"/>
                    <a:gd name="connsiteY16" fmla="*/ 1893936 h 2289219"/>
                    <a:gd name="connsiteX17" fmla="*/ 83318 w 457365"/>
                    <a:gd name="connsiteY17" fmla="*/ 1893789 h 2289219"/>
                    <a:gd name="connsiteX18" fmla="*/ 76850 w 457365"/>
                    <a:gd name="connsiteY18" fmla="*/ 1884215 h 2289219"/>
                    <a:gd name="connsiteX19" fmla="*/ 96033 w 457365"/>
                    <a:gd name="connsiteY19" fmla="*/ 1785394 h 2289219"/>
                    <a:gd name="connsiteX20" fmla="*/ 105606 w 457365"/>
                    <a:gd name="connsiteY20" fmla="*/ 1778926 h 2289219"/>
                    <a:gd name="connsiteX21" fmla="*/ 112074 w 457365"/>
                    <a:gd name="connsiteY21" fmla="*/ 1788500 h 2289219"/>
                    <a:gd name="connsiteX22" fmla="*/ 92891 w 457365"/>
                    <a:gd name="connsiteY22" fmla="*/ 1887321 h 2289219"/>
                    <a:gd name="connsiteX23" fmla="*/ 84879 w 457365"/>
                    <a:gd name="connsiteY23" fmla="*/ 1893936 h 2289219"/>
                    <a:gd name="connsiteX24" fmla="*/ 123228 w 457365"/>
                    <a:gd name="connsiteY24" fmla="*/ 1696294 h 2289219"/>
                    <a:gd name="connsiteX25" fmla="*/ 121666 w 457365"/>
                    <a:gd name="connsiteY25" fmla="*/ 1696147 h 2289219"/>
                    <a:gd name="connsiteX26" fmla="*/ 115198 w 457365"/>
                    <a:gd name="connsiteY26" fmla="*/ 1686573 h 2289219"/>
                    <a:gd name="connsiteX27" fmla="*/ 134382 w 457365"/>
                    <a:gd name="connsiteY27" fmla="*/ 1587752 h 2289219"/>
                    <a:gd name="connsiteX28" fmla="*/ 143955 w 457365"/>
                    <a:gd name="connsiteY28" fmla="*/ 1581284 h 2289219"/>
                    <a:gd name="connsiteX29" fmla="*/ 150423 w 457365"/>
                    <a:gd name="connsiteY29" fmla="*/ 1590858 h 2289219"/>
                    <a:gd name="connsiteX30" fmla="*/ 131239 w 457365"/>
                    <a:gd name="connsiteY30" fmla="*/ 1689679 h 2289219"/>
                    <a:gd name="connsiteX31" fmla="*/ 123228 w 457365"/>
                    <a:gd name="connsiteY31" fmla="*/ 1696294 h 2289219"/>
                    <a:gd name="connsiteX32" fmla="*/ 161577 w 457365"/>
                    <a:gd name="connsiteY32" fmla="*/ 1498651 h 2289219"/>
                    <a:gd name="connsiteX33" fmla="*/ 160015 w 457365"/>
                    <a:gd name="connsiteY33" fmla="*/ 1498504 h 2289219"/>
                    <a:gd name="connsiteX34" fmla="*/ 153547 w 457365"/>
                    <a:gd name="connsiteY34" fmla="*/ 1488931 h 2289219"/>
                    <a:gd name="connsiteX35" fmla="*/ 172730 w 457365"/>
                    <a:gd name="connsiteY35" fmla="*/ 1390110 h 2289219"/>
                    <a:gd name="connsiteX36" fmla="*/ 182304 w 457365"/>
                    <a:gd name="connsiteY36" fmla="*/ 1383642 h 2289219"/>
                    <a:gd name="connsiteX37" fmla="*/ 188772 w 457365"/>
                    <a:gd name="connsiteY37" fmla="*/ 1393215 h 2289219"/>
                    <a:gd name="connsiteX38" fmla="*/ 169588 w 457365"/>
                    <a:gd name="connsiteY38" fmla="*/ 1492036 h 2289219"/>
                    <a:gd name="connsiteX39" fmla="*/ 161577 w 457365"/>
                    <a:gd name="connsiteY39" fmla="*/ 1498651 h 2289219"/>
                    <a:gd name="connsiteX40" fmla="*/ 199926 w 457365"/>
                    <a:gd name="connsiteY40" fmla="*/ 1301009 h 2289219"/>
                    <a:gd name="connsiteX41" fmla="*/ 198364 w 457365"/>
                    <a:gd name="connsiteY41" fmla="*/ 1300862 h 2289219"/>
                    <a:gd name="connsiteX42" fmla="*/ 191896 w 457365"/>
                    <a:gd name="connsiteY42" fmla="*/ 1291289 h 2289219"/>
                    <a:gd name="connsiteX43" fmla="*/ 211079 w 457365"/>
                    <a:gd name="connsiteY43" fmla="*/ 1192468 h 2289219"/>
                    <a:gd name="connsiteX44" fmla="*/ 220653 w 457365"/>
                    <a:gd name="connsiteY44" fmla="*/ 1186000 h 2289219"/>
                    <a:gd name="connsiteX45" fmla="*/ 227121 w 457365"/>
                    <a:gd name="connsiteY45" fmla="*/ 1195573 h 2289219"/>
                    <a:gd name="connsiteX46" fmla="*/ 207937 w 457365"/>
                    <a:gd name="connsiteY46" fmla="*/ 1294394 h 2289219"/>
                    <a:gd name="connsiteX47" fmla="*/ 199926 w 457365"/>
                    <a:gd name="connsiteY47" fmla="*/ 1301009 h 2289219"/>
                    <a:gd name="connsiteX48" fmla="*/ 238274 w 457365"/>
                    <a:gd name="connsiteY48" fmla="*/ 1103367 h 2289219"/>
                    <a:gd name="connsiteX49" fmla="*/ 236713 w 457365"/>
                    <a:gd name="connsiteY49" fmla="*/ 1103220 h 2289219"/>
                    <a:gd name="connsiteX50" fmla="*/ 230245 w 457365"/>
                    <a:gd name="connsiteY50" fmla="*/ 1093647 h 2289219"/>
                    <a:gd name="connsiteX51" fmla="*/ 249428 w 457365"/>
                    <a:gd name="connsiteY51" fmla="*/ 994826 h 2289219"/>
                    <a:gd name="connsiteX52" fmla="*/ 259001 w 457365"/>
                    <a:gd name="connsiteY52" fmla="*/ 988358 h 2289219"/>
                    <a:gd name="connsiteX53" fmla="*/ 265469 w 457365"/>
                    <a:gd name="connsiteY53" fmla="*/ 997931 h 2289219"/>
                    <a:gd name="connsiteX54" fmla="*/ 246286 w 457365"/>
                    <a:gd name="connsiteY54" fmla="*/ 1096752 h 2289219"/>
                    <a:gd name="connsiteX55" fmla="*/ 238274 w 457365"/>
                    <a:gd name="connsiteY55" fmla="*/ 1103367 h 2289219"/>
                    <a:gd name="connsiteX56" fmla="*/ 276623 w 457365"/>
                    <a:gd name="connsiteY56" fmla="*/ 905725 h 2289219"/>
                    <a:gd name="connsiteX57" fmla="*/ 275061 w 457365"/>
                    <a:gd name="connsiteY57" fmla="*/ 905578 h 2289219"/>
                    <a:gd name="connsiteX58" fmla="*/ 268593 w 457365"/>
                    <a:gd name="connsiteY58" fmla="*/ 896005 h 2289219"/>
                    <a:gd name="connsiteX59" fmla="*/ 287777 w 457365"/>
                    <a:gd name="connsiteY59" fmla="*/ 797183 h 2289219"/>
                    <a:gd name="connsiteX60" fmla="*/ 297350 w 457365"/>
                    <a:gd name="connsiteY60" fmla="*/ 790716 h 2289219"/>
                    <a:gd name="connsiteX61" fmla="*/ 303818 w 457365"/>
                    <a:gd name="connsiteY61" fmla="*/ 800289 h 2289219"/>
                    <a:gd name="connsiteX62" fmla="*/ 284635 w 457365"/>
                    <a:gd name="connsiteY62" fmla="*/ 899110 h 2289219"/>
                    <a:gd name="connsiteX63" fmla="*/ 276623 w 457365"/>
                    <a:gd name="connsiteY63" fmla="*/ 905725 h 2289219"/>
                    <a:gd name="connsiteX64" fmla="*/ 314972 w 457365"/>
                    <a:gd name="connsiteY64" fmla="*/ 708083 h 2289219"/>
                    <a:gd name="connsiteX65" fmla="*/ 313410 w 457365"/>
                    <a:gd name="connsiteY65" fmla="*/ 707936 h 2289219"/>
                    <a:gd name="connsiteX66" fmla="*/ 306942 w 457365"/>
                    <a:gd name="connsiteY66" fmla="*/ 698363 h 2289219"/>
                    <a:gd name="connsiteX67" fmla="*/ 326125 w 457365"/>
                    <a:gd name="connsiteY67" fmla="*/ 599541 h 2289219"/>
                    <a:gd name="connsiteX68" fmla="*/ 335699 w 457365"/>
                    <a:gd name="connsiteY68" fmla="*/ 593073 h 2289219"/>
                    <a:gd name="connsiteX69" fmla="*/ 342167 w 457365"/>
                    <a:gd name="connsiteY69" fmla="*/ 602647 h 2289219"/>
                    <a:gd name="connsiteX70" fmla="*/ 322983 w 457365"/>
                    <a:gd name="connsiteY70" fmla="*/ 701468 h 2289219"/>
                    <a:gd name="connsiteX71" fmla="*/ 314972 w 457365"/>
                    <a:gd name="connsiteY71" fmla="*/ 708083 h 2289219"/>
                    <a:gd name="connsiteX72" fmla="*/ 353321 w 457365"/>
                    <a:gd name="connsiteY72" fmla="*/ 510441 h 2289219"/>
                    <a:gd name="connsiteX73" fmla="*/ 351759 w 457365"/>
                    <a:gd name="connsiteY73" fmla="*/ 510294 h 2289219"/>
                    <a:gd name="connsiteX74" fmla="*/ 345291 w 457365"/>
                    <a:gd name="connsiteY74" fmla="*/ 500720 h 2289219"/>
                    <a:gd name="connsiteX75" fmla="*/ 364474 w 457365"/>
                    <a:gd name="connsiteY75" fmla="*/ 401899 h 2289219"/>
                    <a:gd name="connsiteX76" fmla="*/ 374048 w 457365"/>
                    <a:gd name="connsiteY76" fmla="*/ 395431 h 2289219"/>
                    <a:gd name="connsiteX77" fmla="*/ 380516 w 457365"/>
                    <a:gd name="connsiteY77" fmla="*/ 405005 h 2289219"/>
                    <a:gd name="connsiteX78" fmla="*/ 361332 w 457365"/>
                    <a:gd name="connsiteY78" fmla="*/ 503826 h 2289219"/>
                    <a:gd name="connsiteX79" fmla="*/ 353321 w 457365"/>
                    <a:gd name="connsiteY79" fmla="*/ 510441 h 2289219"/>
                    <a:gd name="connsiteX80" fmla="*/ 391670 w 457365"/>
                    <a:gd name="connsiteY80" fmla="*/ 312799 h 2289219"/>
                    <a:gd name="connsiteX81" fmla="*/ 390108 w 457365"/>
                    <a:gd name="connsiteY81" fmla="*/ 312652 h 2289219"/>
                    <a:gd name="connsiteX82" fmla="*/ 383639 w 457365"/>
                    <a:gd name="connsiteY82" fmla="*/ 303078 h 2289219"/>
                    <a:gd name="connsiteX83" fmla="*/ 402823 w 457365"/>
                    <a:gd name="connsiteY83" fmla="*/ 204257 h 2289219"/>
                    <a:gd name="connsiteX84" fmla="*/ 412396 w 457365"/>
                    <a:gd name="connsiteY84" fmla="*/ 197789 h 2289219"/>
                    <a:gd name="connsiteX85" fmla="*/ 418864 w 457365"/>
                    <a:gd name="connsiteY85" fmla="*/ 207363 h 2289219"/>
                    <a:gd name="connsiteX86" fmla="*/ 399681 w 457365"/>
                    <a:gd name="connsiteY86" fmla="*/ 306184 h 2289219"/>
                    <a:gd name="connsiteX87" fmla="*/ 391670 w 457365"/>
                    <a:gd name="connsiteY87" fmla="*/ 312799 h 2289219"/>
                    <a:gd name="connsiteX88" fmla="*/ 430018 w 457365"/>
                    <a:gd name="connsiteY88" fmla="*/ 115157 h 2289219"/>
                    <a:gd name="connsiteX89" fmla="*/ 428456 w 457365"/>
                    <a:gd name="connsiteY89" fmla="*/ 115010 h 2289219"/>
                    <a:gd name="connsiteX90" fmla="*/ 421988 w 457365"/>
                    <a:gd name="connsiteY90" fmla="*/ 105436 h 2289219"/>
                    <a:gd name="connsiteX91" fmla="*/ 441172 w 457365"/>
                    <a:gd name="connsiteY91" fmla="*/ 6615 h 2289219"/>
                    <a:gd name="connsiteX92" fmla="*/ 450745 w 457365"/>
                    <a:gd name="connsiteY92" fmla="*/ 147 h 2289219"/>
                    <a:gd name="connsiteX93" fmla="*/ 457213 w 457365"/>
                    <a:gd name="connsiteY93" fmla="*/ 9720 h 2289219"/>
                    <a:gd name="connsiteX94" fmla="*/ 438030 w 457365"/>
                    <a:gd name="connsiteY94" fmla="*/ 108541 h 2289219"/>
                    <a:gd name="connsiteX95" fmla="*/ 430018 w 457365"/>
                    <a:gd name="connsiteY95" fmla="*/ 115157 h 228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57365" h="2289219">
                      <a:moveTo>
                        <a:pt x="8182" y="2289220"/>
                      </a:moveTo>
                      <a:cubicBezTo>
                        <a:pt x="7667" y="2289220"/>
                        <a:pt x="7153" y="2289165"/>
                        <a:pt x="6620" y="2289073"/>
                      </a:cubicBezTo>
                      <a:cubicBezTo>
                        <a:pt x="2191" y="2288209"/>
                        <a:pt x="-712" y="2283928"/>
                        <a:pt x="152" y="2279500"/>
                      </a:cubicBezTo>
                      <a:lnTo>
                        <a:pt x="19336" y="2180679"/>
                      </a:lnTo>
                      <a:cubicBezTo>
                        <a:pt x="20199" y="2176250"/>
                        <a:pt x="24481" y="2173347"/>
                        <a:pt x="28909" y="2174210"/>
                      </a:cubicBezTo>
                      <a:cubicBezTo>
                        <a:pt x="33338" y="2175074"/>
                        <a:pt x="36240" y="2179356"/>
                        <a:pt x="35377" y="2183784"/>
                      </a:cubicBezTo>
                      <a:lnTo>
                        <a:pt x="16193" y="2282605"/>
                      </a:lnTo>
                      <a:cubicBezTo>
                        <a:pt x="15440" y="2286519"/>
                        <a:pt x="12022" y="2289220"/>
                        <a:pt x="8182" y="2289220"/>
                      </a:cubicBezTo>
                      <a:close/>
                      <a:moveTo>
                        <a:pt x="46531" y="2091578"/>
                      </a:moveTo>
                      <a:cubicBezTo>
                        <a:pt x="46016" y="2091578"/>
                        <a:pt x="45502" y="2091523"/>
                        <a:pt x="44969" y="2091431"/>
                      </a:cubicBezTo>
                      <a:cubicBezTo>
                        <a:pt x="40540" y="2090567"/>
                        <a:pt x="37637" y="2086286"/>
                        <a:pt x="38501" y="2081857"/>
                      </a:cubicBezTo>
                      <a:lnTo>
                        <a:pt x="57684" y="1983036"/>
                      </a:lnTo>
                      <a:cubicBezTo>
                        <a:pt x="58548" y="1978608"/>
                        <a:pt x="62848" y="1975705"/>
                        <a:pt x="67258" y="1976568"/>
                      </a:cubicBezTo>
                      <a:cubicBezTo>
                        <a:pt x="71686" y="1977432"/>
                        <a:pt x="74589" y="1981713"/>
                        <a:pt x="73726" y="1986142"/>
                      </a:cubicBezTo>
                      <a:lnTo>
                        <a:pt x="54542" y="2084963"/>
                      </a:lnTo>
                      <a:cubicBezTo>
                        <a:pt x="53789" y="2088877"/>
                        <a:pt x="50371" y="2091578"/>
                        <a:pt x="46531" y="2091578"/>
                      </a:cubicBezTo>
                      <a:close/>
                      <a:moveTo>
                        <a:pt x="84879" y="1893936"/>
                      </a:moveTo>
                      <a:cubicBezTo>
                        <a:pt x="84365" y="1893936"/>
                        <a:pt x="83851" y="1893881"/>
                        <a:pt x="83318" y="1893789"/>
                      </a:cubicBezTo>
                      <a:cubicBezTo>
                        <a:pt x="78889" y="1892925"/>
                        <a:pt x="75986" y="1888644"/>
                        <a:pt x="76850" y="1884215"/>
                      </a:cubicBezTo>
                      <a:lnTo>
                        <a:pt x="96033" y="1785394"/>
                      </a:lnTo>
                      <a:cubicBezTo>
                        <a:pt x="96897" y="1780966"/>
                        <a:pt x="101196" y="1778063"/>
                        <a:pt x="105606" y="1778926"/>
                      </a:cubicBezTo>
                      <a:cubicBezTo>
                        <a:pt x="110035" y="1779790"/>
                        <a:pt x="112938" y="1784071"/>
                        <a:pt x="112074" y="1788500"/>
                      </a:cubicBezTo>
                      <a:lnTo>
                        <a:pt x="92891" y="1887321"/>
                      </a:lnTo>
                      <a:cubicBezTo>
                        <a:pt x="92138" y="1891235"/>
                        <a:pt x="88720" y="1893936"/>
                        <a:pt x="84879" y="1893936"/>
                      </a:cubicBezTo>
                      <a:close/>
                      <a:moveTo>
                        <a:pt x="123228" y="1696294"/>
                      </a:moveTo>
                      <a:cubicBezTo>
                        <a:pt x="122714" y="1696294"/>
                        <a:pt x="122199" y="1696238"/>
                        <a:pt x="121666" y="1696147"/>
                      </a:cubicBezTo>
                      <a:cubicBezTo>
                        <a:pt x="117238" y="1695283"/>
                        <a:pt x="114334" y="1691002"/>
                        <a:pt x="115198" y="1686573"/>
                      </a:cubicBezTo>
                      <a:lnTo>
                        <a:pt x="134382" y="1587752"/>
                      </a:lnTo>
                      <a:cubicBezTo>
                        <a:pt x="135246" y="1583324"/>
                        <a:pt x="139545" y="1580439"/>
                        <a:pt x="143955" y="1581284"/>
                      </a:cubicBezTo>
                      <a:cubicBezTo>
                        <a:pt x="148384" y="1582148"/>
                        <a:pt x="151287" y="1586429"/>
                        <a:pt x="150423" y="1590858"/>
                      </a:cubicBezTo>
                      <a:lnTo>
                        <a:pt x="131239" y="1689679"/>
                      </a:lnTo>
                      <a:cubicBezTo>
                        <a:pt x="130486" y="1693593"/>
                        <a:pt x="127069" y="1696294"/>
                        <a:pt x="123228" y="1696294"/>
                      </a:cubicBezTo>
                      <a:close/>
                      <a:moveTo>
                        <a:pt x="161577" y="1498651"/>
                      </a:moveTo>
                      <a:cubicBezTo>
                        <a:pt x="161063" y="1498651"/>
                        <a:pt x="160548" y="1498596"/>
                        <a:pt x="160015" y="1498504"/>
                      </a:cubicBezTo>
                      <a:cubicBezTo>
                        <a:pt x="155586" y="1497641"/>
                        <a:pt x="152683" y="1493359"/>
                        <a:pt x="153547" y="1488931"/>
                      </a:cubicBezTo>
                      <a:lnTo>
                        <a:pt x="172730" y="1390110"/>
                      </a:lnTo>
                      <a:cubicBezTo>
                        <a:pt x="173594" y="1385682"/>
                        <a:pt x="177894" y="1382797"/>
                        <a:pt x="182304" y="1383642"/>
                      </a:cubicBezTo>
                      <a:cubicBezTo>
                        <a:pt x="186732" y="1384506"/>
                        <a:pt x="189635" y="1388787"/>
                        <a:pt x="188772" y="1393215"/>
                      </a:cubicBezTo>
                      <a:lnTo>
                        <a:pt x="169588" y="1492036"/>
                      </a:lnTo>
                      <a:cubicBezTo>
                        <a:pt x="168835" y="1495950"/>
                        <a:pt x="165417" y="1498651"/>
                        <a:pt x="161577" y="1498651"/>
                      </a:cubicBezTo>
                      <a:close/>
                      <a:moveTo>
                        <a:pt x="199926" y="1301009"/>
                      </a:moveTo>
                      <a:cubicBezTo>
                        <a:pt x="199411" y="1301009"/>
                        <a:pt x="198897" y="1300954"/>
                        <a:pt x="198364" y="1300862"/>
                      </a:cubicBezTo>
                      <a:cubicBezTo>
                        <a:pt x="193935" y="1299999"/>
                        <a:pt x="191032" y="1295717"/>
                        <a:pt x="191896" y="1291289"/>
                      </a:cubicBezTo>
                      <a:lnTo>
                        <a:pt x="211079" y="1192468"/>
                      </a:lnTo>
                      <a:cubicBezTo>
                        <a:pt x="211943" y="1188040"/>
                        <a:pt x="216261" y="1185155"/>
                        <a:pt x="220653" y="1186000"/>
                      </a:cubicBezTo>
                      <a:cubicBezTo>
                        <a:pt x="225081" y="1186863"/>
                        <a:pt x="227984" y="1191145"/>
                        <a:pt x="227121" y="1195573"/>
                      </a:cubicBezTo>
                      <a:lnTo>
                        <a:pt x="207937" y="1294394"/>
                      </a:lnTo>
                      <a:cubicBezTo>
                        <a:pt x="207184" y="1298308"/>
                        <a:pt x="203766" y="1301009"/>
                        <a:pt x="199926" y="1301009"/>
                      </a:cubicBezTo>
                      <a:close/>
                      <a:moveTo>
                        <a:pt x="238274" y="1103367"/>
                      </a:moveTo>
                      <a:cubicBezTo>
                        <a:pt x="237760" y="1103367"/>
                        <a:pt x="237246" y="1103312"/>
                        <a:pt x="236713" y="1103220"/>
                      </a:cubicBezTo>
                      <a:cubicBezTo>
                        <a:pt x="232284" y="1102357"/>
                        <a:pt x="229381" y="1098075"/>
                        <a:pt x="230245" y="1093647"/>
                      </a:cubicBezTo>
                      <a:lnTo>
                        <a:pt x="249428" y="994826"/>
                      </a:lnTo>
                      <a:cubicBezTo>
                        <a:pt x="250292" y="990397"/>
                        <a:pt x="254610" y="987512"/>
                        <a:pt x="259001" y="988358"/>
                      </a:cubicBezTo>
                      <a:cubicBezTo>
                        <a:pt x="263430" y="989221"/>
                        <a:pt x="266333" y="993503"/>
                        <a:pt x="265469" y="997931"/>
                      </a:cubicBezTo>
                      <a:lnTo>
                        <a:pt x="246286" y="1096752"/>
                      </a:lnTo>
                      <a:cubicBezTo>
                        <a:pt x="245533" y="1100666"/>
                        <a:pt x="242115" y="1103367"/>
                        <a:pt x="238274" y="1103367"/>
                      </a:cubicBezTo>
                      <a:close/>
                      <a:moveTo>
                        <a:pt x="276623" y="905725"/>
                      </a:moveTo>
                      <a:cubicBezTo>
                        <a:pt x="276109" y="905725"/>
                        <a:pt x="275594" y="905670"/>
                        <a:pt x="275061" y="905578"/>
                      </a:cubicBezTo>
                      <a:cubicBezTo>
                        <a:pt x="270633" y="904714"/>
                        <a:pt x="267729" y="900433"/>
                        <a:pt x="268593" y="896005"/>
                      </a:cubicBezTo>
                      <a:lnTo>
                        <a:pt x="287777" y="797183"/>
                      </a:lnTo>
                      <a:cubicBezTo>
                        <a:pt x="288641" y="792755"/>
                        <a:pt x="292940" y="789870"/>
                        <a:pt x="297350" y="790716"/>
                      </a:cubicBezTo>
                      <a:cubicBezTo>
                        <a:pt x="301779" y="791579"/>
                        <a:pt x="304682" y="795861"/>
                        <a:pt x="303818" y="800289"/>
                      </a:cubicBezTo>
                      <a:lnTo>
                        <a:pt x="284635" y="899110"/>
                      </a:lnTo>
                      <a:cubicBezTo>
                        <a:pt x="283881" y="903024"/>
                        <a:pt x="280464" y="905725"/>
                        <a:pt x="276623" y="905725"/>
                      </a:cubicBezTo>
                      <a:close/>
                      <a:moveTo>
                        <a:pt x="314972" y="708083"/>
                      </a:moveTo>
                      <a:cubicBezTo>
                        <a:pt x="314458" y="708083"/>
                        <a:pt x="313943" y="708028"/>
                        <a:pt x="313410" y="707936"/>
                      </a:cubicBezTo>
                      <a:cubicBezTo>
                        <a:pt x="308982" y="707072"/>
                        <a:pt x="306078" y="702791"/>
                        <a:pt x="306942" y="698363"/>
                      </a:cubicBezTo>
                      <a:lnTo>
                        <a:pt x="326125" y="599541"/>
                      </a:lnTo>
                      <a:cubicBezTo>
                        <a:pt x="326989" y="595113"/>
                        <a:pt x="331289" y="592228"/>
                        <a:pt x="335699" y="593073"/>
                      </a:cubicBezTo>
                      <a:cubicBezTo>
                        <a:pt x="340127" y="593937"/>
                        <a:pt x="343030" y="598218"/>
                        <a:pt x="342167" y="602647"/>
                      </a:cubicBezTo>
                      <a:lnTo>
                        <a:pt x="322983" y="701468"/>
                      </a:lnTo>
                      <a:cubicBezTo>
                        <a:pt x="322230" y="705382"/>
                        <a:pt x="318812" y="708083"/>
                        <a:pt x="314972" y="708083"/>
                      </a:cubicBezTo>
                      <a:close/>
                      <a:moveTo>
                        <a:pt x="353321" y="510441"/>
                      </a:moveTo>
                      <a:cubicBezTo>
                        <a:pt x="352806" y="510441"/>
                        <a:pt x="352292" y="510386"/>
                        <a:pt x="351759" y="510294"/>
                      </a:cubicBezTo>
                      <a:cubicBezTo>
                        <a:pt x="347330" y="509430"/>
                        <a:pt x="344427" y="505149"/>
                        <a:pt x="345291" y="500720"/>
                      </a:cubicBezTo>
                      <a:lnTo>
                        <a:pt x="364474" y="401899"/>
                      </a:lnTo>
                      <a:cubicBezTo>
                        <a:pt x="365338" y="397471"/>
                        <a:pt x="369637" y="394586"/>
                        <a:pt x="374048" y="395431"/>
                      </a:cubicBezTo>
                      <a:cubicBezTo>
                        <a:pt x="378476" y="396295"/>
                        <a:pt x="381379" y="400576"/>
                        <a:pt x="380516" y="405005"/>
                      </a:cubicBezTo>
                      <a:lnTo>
                        <a:pt x="361332" y="503826"/>
                      </a:lnTo>
                      <a:cubicBezTo>
                        <a:pt x="360579" y="507740"/>
                        <a:pt x="357161" y="510441"/>
                        <a:pt x="353321" y="510441"/>
                      </a:cubicBezTo>
                      <a:close/>
                      <a:moveTo>
                        <a:pt x="391670" y="312799"/>
                      </a:moveTo>
                      <a:cubicBezTo>
                        <a:pt x="391155" y="312799"/>
                        <a:pt x="390640" y="312744"/>
                        <a:pt x="390108" y="312652"/>
                      </a:cubicBezTo>
                      <a:cubicBezTo>
                        <a:pt x="385679" y="311788"/>
                        <a:pt x="382776" y="307507"/>
                        <a:pt x="383639" y="303078"/>
                      </a:cubicBezTo>
                      <a:lnTo>
                        <a:pt x="402823" y="204257"/>
                      </a:lnTo>
                      <a:cubicBezTo>
                        <a:pt x="403687" y="199829"/>
                        <a:pt x="407986" y="196944"/>
                        <a:pt x="412396" y="197789"/>
                      </a:cubicBezTo>
                      <a:cubicBezTo>
                        <a:pt x="416825" y="198653"/>
                        <a:pt x="419728" y="202934"/>
                        <a:pt x="418864" y="207363"/>
                      </a:cubicBezTo>
                      <a:lnTo>
                        <a:pt x="399681" y="306184"/>
                      </a:lnTo>
                      <a:cubicBezTo>
                        <a:pt x="398928" y="310097"/>
                        <a:pt x="395510" y="312799"/>
                        <a:pt x="391670" y="312799"/>
                      </a:cubicBezTo>
                      <a:close/>
                      <a:moveTo>
                        <a:pt x="430018" y="115157"/>
                      </a:moveTo>
                      <a:cubicBezTo>
                        <a:pt x="429504" y="115157"/>
                        <a:pt x="428989" y="115101"/>
                        <a:pt x="428456" y="115010"/>
                      </a:cubicBezTo>
                      <a:cubicBezTo>
                        <a:pt x="424028" y="114146"/>
                        <a:pt x="421124" y="109865"/>
                        <a:pt x="421988" y="105436"/>
                      </a:cubicBezTo>
                      <a:lnTo>
                        <a:pt x="441172" y="6615"/>
                      </a:lnTo>
                      <a:cubicBezTo>
                        <a:pt x="442035" y="2187"/>
                        <a:pt x="446353" y="-698"/>
                        <a:pt x="450745" y="147"/>
                      </a:cubicBezTo>
                      <a:cubicBezTo>
                        <a:pt x="455173" y="1011"/>
                        <a:pt x="458077" y="5292"/>
                        <a:pt x="457213" y="9720"/>
                      </a:cubicBezTo>
                      <a:lnTo>
                        <a:pt x="438030" y="108541"/>
                      </a:lnTo>
                      <a:cubicBezTo>
                        <a:pt x="437276" y="112455"/>
                        <a:pt x="433859" y="115157"/>
                        <a:pt x="430018" y="115157"/>
                      </a:cubicBezTo>
                      <a:close/>
                    </a:path>
                  </a:pathLst>
                </a:custGeom>
                <a:solidFill>
                  <a:srgbClr val="BFC8D6"/>
                </a:solidFill>
                <a:ln w="183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B482E78-B290-402E-A70D-5F03A09AE4F7}"/>
                    </a:ext>
                  </a:extLst>
                </p:cNvPr>
                <p:cNvSpPr/>
                <p:nvPr/>
              </p:nvSpPr>
              <p:spPr>
                <a:xfrm>
                  <a:off x="10458143" y="4692182"/>
                  <a:ext cx="74000" cy="64478"/>
                </a:xfrm>
                <a:custGeom>
                  <a:avLst/>
                  <a:gdLst>
                    <a:gd name="connsiteX0" fmla="*/ 56483 w 74000"/>
                    <a:gd name="connsiteY0" fmla="*/ 64478 h 64478"/>
                    <a:gd name="connsiteX1" fmla="*/ 55069 w 74000"/>
                    <a:gd name="connsiteY1" fmla="*/ 64349 h 64478"/>
                    <a:gd name="connsiteX2" fmla="*/ 6760 w 74000"/>
                    <a:gd name="connsiteY2" fmla="*/ 55897 h 64478"/>
                    <a:gd name="connsiteX3" fmla="*/ 127 w 74000"/>
                    <a:gd name="connsiteY3" fmla="*/ 46434 h 64478"/>
                    <a:gd name="connsiteX4" fmla="*/ 9590 w 74000"/>
                    <a:gd name="connsiteY4" fmla="*/ 39800 h 64478"/>
                    <a:gd name="connsiteX5" fmla="*/ 49997 w 74000"/>
                    <a:gd name="connsiteY5" fmla="*/ 46875 h 64478"/>
                    <a:gd name="connsiteX6" fmla="*/ 57807 w 74000"/>
                    <a:gd name="connsiteY6" fmla="*/ 6615 h 64478"/>
                    <a:gd name="connsiteX7" fmla="*/ 67380 w 74000"/>
                    <a:gd name="connsiteY7" fmla="*/ 147 h 64478"/>
                    <a:gd name="connsiteX8" fmla="*/ 73848 w 74000"/>
                    <a:gd name="connsiteY8" fmla="*/ 9720 h 64478"/>
                    <a:gd name="connsiteX9" fmla="*/ 64513 w 74000"/>
                    <a:gd name="connsiteY9" fmla="*/ 57863 h 64478"/>
                    <a:gd name="connsiteX10" fmla="*/ 56502 w 74000"/>
                    <a:gd name="connsiteY10" fmla="*/ 64478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000" h="64478">
                      <a:moveTo>
                        <a:pt x="56483" y="64478"/>
                      </a:moveTo>
                      <a:cubicBezTo>
                        <a:pt x="56005" y="64478"/>
                        <a:pt x="55546" y="64441"/>
                        <a:pt x="55069" y="64349"/>
                      </a:cubicBezTo>
                      <a:lnTo>
                        <a:pt x="6760" y="55897"/>
                      </a:lnTo>
                      <a:cubicBezTo>
                        <a:pt x="2314" y="55125"/>
                        <a:pt x="-663" y="50881"/>
                        <a:pt x="127" y="46434"/>
                      </a:cubicBezTo>
                      <a:cubicBezTo>
                        <a:pt x="899" y="41987"/>
                        <a:pt x="5052" y="38992"/>
                        <a:pt x="9590" y="39800"/>
                      </a:cubicBezTo>
                      <a:lnTo>
                        <a:pt x="49997" y="46875"/>
                      </a:lnTo>
                      <a:lnTo>
                        <a:pt x="57807" y="6615"/>
                      </a:lnTo>
                      <a:cubicBezTo>
                        <a:pt x="58670" y="2187"/>
                        <a:pt x="62951" y="-698"/>
                        <a:pt x="67380" y="147"/>
                      </a:cubicBezTo>
                      <a:cubicBezTo>
                        <a:pt x="71808" y="1011"/>
                        <a:pt x="74712" y="5292"/>
                        <a:pt x="73848" y="9720"/>
                      </a:cubicBezTo>
                      <a:lnTo>
                        <a:pt x="64513" y="57863"/>
                      </a:lnTo>
                      <a:cubicBezTo>
                        <a:pt x="63760" y="61758"/>
                        <a:pt x="60342" y="64478"/>
                        <a:pt x="56502" y="64478"/>
                      </a:cubicBezTo>
                      <a:close/>
                    </a:path>
                  </a:pathLst>
                </a:custGeom>
                <a:solidFill>
                  <a:srgbClr val="BFC8D6"/>
                </a:solidFill>
                <a:ln w="183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4813ADE-F07D-4787-AA12-43FA987BB11B}"/>
                    </a:ext>
                  </a:extLst>
                </p:cNvPr>
                <p:cNvSpPr/>
                <p:nvPr/>
              </p:nvSpPr>
              <p:spPr>
                <a:xfrm>
                  <a:off x="7984640" y="4298756"/>
                  <a:ext cx="2394726" cy="432786"/>
                </a:xfrm>
                <a:custGeom>
                  <a:avLst/>
                  <a:gdLst>
                    <a:gd name="connsiteX0" fmla="*/ 2386551 w 2394726"/>
                    <a:gd name="connsiteY0" fmla="*/ 432786 h 432786"/>
                    <a:gd name="connsiteX1" fmla="*/ 2385137 w 2394726"/>
                    <a:gd name="connsiteY1" fmla="*/ 432657 h 432786"/>
                    <a:gd name="connsiteX2" fmla="*/ 2290009 w 2394726"/>
                    <a:gd name="connsiteY2" fmla="*/ 415991 h 432786"/>
                    <a:gd name="connsiteX3" fmla="*/ 2283376 w 2394726"/>
                    <a:gd name="connsiteY3" fmla="*/ 406528 h 432786"/>
                    <a:gd name="connsiteX4" fmla="*/ 2292839 w 2394726"/>
                    <a:gd name="connsiteY4" fmla="*/ 399895 h 432786"/>
                    <a:gd name="connsiteX5" fmla="*/ 2387966 w 2394726"/>
                    <a:gd name="connsiteY5" fmla="*/ 416561 h 432786"/>
                    <a:gd name="connsiteX6" fmla="*/ 2394600 w 2394726"/>
                    <a:gd name="connsiteY6" fmla="*/ 426024 h 432786"/>
                    <a:gd name="connsiteX7" fmla="*/ 2386551 w 2394726"/>
                    <a:gd name="connsiteY7" fmla="*/ 432786 h 432786"/>
                    <a:gd name="connsiteX8" fmla="*/ 2196278 w 2394726"/>
                    <a:gd name="connsiteY8" fmla="*/ 399472 h 432786"/>
                    <a:gd name="connsiteX9" fmla="*/ 2194863 w 2394726"/>
                    <a:gd name="connsiteY9" fmla="*/ 399344 h 432786"/>
                    <a:gd name="connsiteX10" fmla="*/ 2099735 w 2394726"/>
                    <a:gd name="connsiteY10" fmla="*/ 382677 h 432786"/>
                    <a:gd name="connsiteX11" fmla="*/ 2093102 w 2394726"/>
                    <a:gd name="connsiteY11" fmla="*/ 373214 h 432786"/>
                    <a:gd name="connsiteX12" fmla="*/ 2102565 w 2394726"/>
                    <a:gd name="connsiteY12" fmla="*/ 366581 h 432786"/>
                    <a:gd name="connsiteX13" fmla="*/ 2197693 w 2394726"/>
                    <a:gd name="connsiteY13" fmla="*/ 383247 h 432786"/>
                    <a:gd name="connsiteX14" fmla="*/ 2204326 w 2394726"/>
                    <a:gd name="connsiteY14" fmla="*/ 392710 h 432786"/>
                    <a:gd name="connsiteX15" fmla="*/ 2196278 w 2394726"/>
                    <a:gd name="connsiteY15" fmla="*/ 399472 h 432786"/>
                    <a:gd name="connsiteX16" fmla="*/ 2006022 w 2394726"/>
                    <a:gd name="connsiteY16" fmla="*/ 366158 h 432786"/>
                    <a:gd name="connsiteX17" fmla="*/ 2004607 w 2394726"/>
                    <a:gd name="connsiteY17" fmla="*/ 366030 h 432786"/>
                    <a:gd name="connsiteX18" fmla="*/ 1909461 w 2394726"/>
                    <a:gd name="connsiteY18" fmla="*/ 349363 h 432786"/>
                    <a:gd name="connsiteX19" fmla="*/ 1902828 w 2394726"/>
                    <a:gd name="connsiteY19" fmla="*/ 339900 h 432786"/>
                    <a:gd name="connsiteX20" fmla="*/ 1912291 w 2394726"/>
                    <a:gd name="connsiteY20" fmla="*/ 333267 h 432786"/>
                    <a:gd name="connsiteX21" fmla="*/ 2007437 w 2394726"/>
                    <a:gd name="connsiteY21" fmla="*/ 349933 h 432786"/>
                    <a:gd name="connsiteX22" fmla="*/ 2014070 w 2394726"/>
                    <a:gd name="connsiteY22" fmla="*/ 359396 h 432786"/>
                    <a:gd name="connsiteX23" fmla="*/ 2006022 w 2394726"/>
                    <a:gd name="connsiteY23" fmla="*/ 366158 h 432786"/>
                    <a:gd name="connsiteX24" fmla="*/ 1815748 w 2394726"/>
                    <a:gd name="connsiteY24" fmla="*/ 332844 h 432786"/>
                    <a:gd name="connsiteX25" fmla="*/ 1814334 w 2394726"/>
                    <a:gd name="connsiteY25" fmla="*/ 332716 h 432786"/>
                    <a:gd name="connsiteX26" fmla="*/ 1719206 w 2394726"/>
                    <a:gd name="connsiteY26" fmla="*/ 316049 h 432786"/>
                    <a:gd name="connsiteX27" fmla="*/ 1712573 w 2394726"/>
                    <a:gd name="connsiteY27" fmla="*/ 306586 h 432786"/>
                    <a:gd name="connsiteX28" fmla="*/ 1722036 w 2394726"/>
                    <a:gd name="connsiteY28" fmla="*/ 299953 h 432786"/>
                    <a:gd name="connsiteX29" fmla="*/ 1817163 w 2394726"/>
                    <a:gd name="connsiteY29" fmla="*/ 316619 h 432786"/>
                    <a:gd name="connsiteX30" fmla="*/ 1823797 w 2394726"/>
                    <a:gd name="connsiteY30" fmla="*/ 326082 h 432786"/>
                    <a:gd name="connsiteX31" fmla="*/ 1815748 w 2394726"/>
                    <a:gd name="connsiteY31" fmla="*/ 332844 h 432786"/>
                    <a:gd name="connsiteX32" fmla="*/ 1625493 w 2394726"/>
                    <a:gd name="connsiteY32" fmla="*/ 299530 h 432786"/>
                    <a:gd name="connsiteX33" fmla="*/ 1624078 w 2394726"/>
                    <a:gd name="connsiteY33" fmla="*/ 299402 h 432786"/>
                    <a:gd name="connsiteX34" fmla="*/ 1528932 w 2394726"/>
                    <a:gd name="connsiteY34" fmla="*/ 282735 h 432786"/>
                    <a:gd name="connsiteX35" fmla="*/ 1522299 w 2394726"/>
                    <a:gd name="connsiteY35" fmla="*/ 273272 h 432786"/>
                    <a:gd name="connsiteX36" fmla="*/ 1531762 w 2394726"/>
                    <a:gd name="connsiteY36" fmla="*/ 266639 h 432786"/>
                    <a:gd name="connsiteX37" fmla="*/ 1626908 w 2394726"/>
                    <a:gd name="connsiteY37" fmla="*/ 283305 h 432786"/>
                    <a:gd name="connsiteX38" fmla="*/ 1633541 w 2394726"/>
                    <a:gd name="connsiteY38" fmla="*/ 292768 h 432786"/>
                    <a:gd name="connsiteX39" fmla="*/ 1625493 w 2394726"/>
                    <a:gd name="connsiteY39" fmla="*/ 299530 h 432786"/>
                    <a:gd name="connsiteX40" fmla="*/ 1435219 w 2394726"/>
                    <a:gd name="connsiteY40" fmla="*/ 266216 h 432786"/>
                    <a:gd name="connsiteX41" fmla="*/ 1433804 w 2394726"/>
                    <a:gd name="connsiteY41" fmla="*/ 266088 h 432786"/>
                    <a:gd name="connsiteX42" fmla="*/ 1338677 w 2394726"/>
                    <a:gd name="connsiteY42" fmla="*/ 249421 h 432786"/>
                    <a:gd name="connsiteX43" fmla="*/ 1332043 w 2394726"/>
                    <a:gd name="connsiteY43" fmla="*/ 239958 h 432786"/>
                    <a:gd name="connsiteX44" fmla="*/ 1341507 w 2394726"/>
                    <a:gd name="connsiteY44" fmla="*/ 233325 h 432786"/>
                    <a:gd name="connsiteX45" fmla="*/ 1436634 w 2394726"/>
                    <a:gd name="connsiteY45" fmla="*/ 249991 h 432786"/>
                    <a:gd name="connsiteX46" fmla="*/ 1443268 w 2394726"/>
                    <a:gd name="connsiteY46" fmla="*/ 259454 h 432786"/>
                    <a:gd name="connsiteX47" fmla="*/ 1435219 w 2394726"/>
                    <a:gd name="connsiteY47" fmla="*/ 266216 h 432786"/>
                    <a:gd name="connsiteX48" fmla="*/ 1244946 w 2394726"/>
                    <a:gd name="connsiteY48" fmla="*/ 232902 h 432786"/>
                    <a:gd name="connsiteX49" fmla="*/ 1243531 w 2394726"/>
                    <a:gd name="connsiteY49" fmla="*/ 232774 h 432786"/>
                    <a:gd name="connsiteX50" fmla="*/ 1148403 w 2394726"/>
                    <a:gd name="connsiteY50" fmla="*/ 216107 h 432786"/>
                    <a:gd name="connsiteX51" fmla="*/ 1141770 w 2394726"/>
                    <a:gd name="connsiteY51" fmla="*/ 206644 h 432786"/>
                    <a:gd name="connsiteX52" fmla="*/ 1151233 w 2394726"/>
                    <a:gd name="connsiteY52" fmla="*/ 200011 h 432786"/>
                    <a:gd name="connsiteX53" fmla="*/ 1246360 w 2394726"/>
                    <a:gd name="connsiteY53" fmla="*/ 216677 h 432786"/>
                    <a:gd name="connsiteX54" fmla="*/ 1252994 w 2394726"/>
                    <a:gd name="connsiteY54" fmla="*/ 226140 h 432786"/>
                    <a:gd name="connsiteX55" fmla="*/ 1244946 w 2394726"/>
                    <a:gd name="connsiteY55" fmla="*/ 232902 h 432786"/>
                    <a:gd name="connsiteX56" fmla="*/ 1054672 w 2394726"/>
                    <a:gd name="connsiteY56" fmla="*/ 199588 h 432786"/>
                    <a:gd name="connsiteX57" fmla="*/ 1053257 w 2394726"/>
                    <a:gd name="connsiteY57" fmla="*/ 199460 h 432786"/>
                    <a:gd name="connsiteX58" fmla="*/ 958129 w 2394726"/>
                    <a:gd name="connsiteY58" fmla="*/ 182793 h 432786"/>
                    <a:gd name="connsiteX59" fmla="*/ 951496 w 2394726"/>
                    <a:gd name="connsiteY59" fmla="*/ 173330 h 432786"/>
                    <a:gd name="connsiteX60" fmla="*/ 960959 w 2394726"/>
                    <a:gd name="connsiteY60" fmla="*/ 166697 h 432786"/>
                    <a:gd name="connsiteX61" fmla="*/ 1056087 w 2394726"/>
                    <a:gd name="connsiteY61" fmla="*/ 183363 h 432786"/>
                    <a:gd name="connsiteX62" fmla="*/ 1062720 w 2394726"/>
                    <a:gd name="connsiteY62" fmla="*/ 192826 h 432786"/>
                    <a:gd name="connsiteX63" fmla="*/ 1054672 w 2394726"/>
                    <a:gd name="connsiteY63" fmla="*/ 199588 h 432786"/>
                    <a:gd name="connsiteX64" fmla="*/ 864398 w 2394726"/>
                    <a:gd name="connsiteY64" fmla="*/ 166274 h 432786"/>
                    <a:gd name="connsiteX65" fmla="*/ 862983 w 2394726"/>
                    <a:gd name="connsiteY65" fmla="*/ 166146 h 432786"/>
                    <a:gd name="connsiteX66" fmla="*/ 767856 w 2394726"/>
                    <a:gd name="connsiteY66" fmla="*/ 149479 h 432786"/>
                    <a:gd name="connsiteX67" fmla="*/ 761222 w 2394726"/>
                    <a:gd name="connsiteY67" fmla="*/ 140016 h 432786"/>
                    <a:gd name="connsiteX68" fmla="*/ 770685 w 2394726"/>
                    <a:gd name="connsiteY68" fmla="*/ 133383 h 432786"/>
                    <a:gd name="connsiteX69" fmla="*/ 865813 w 2394726"/>
                    <a:gd name="connsiteY69" fmla="*/ 150049 h 432786"/>
                    <a:gd name="connsiteX70" fmla="*/ 872446 w 2394726"/>
                    <a:gd name="connsiteY70" fmla="*/ 159512 h 432786"/>
                    <a:gd name="connsiteX71" fmla="*/ 864398 w 2394726"/>
                    <a:gd name="connsiteY71" fmla="*/ 166274 h 432786"/>
                    <a:gd name="connsiteX72" fmla="*/ 674124 w 2394726"/>
                    <a:gd name="connsiteY72" fmla="*/ 132960 h 432786"/>
                    <a:gd name="connsiteX73" fmla="*/ 672709 w 2394726"/>
                    <a:gd name="connsiteY73" fmla="*/ 132832 h 432786"/>
                    <a:gd name="connsiteX74" fmla="*/ 577582 w 2394726"/>
                    <a:gd name="connsiteY74" fmla="*/ 116165 h 432786"/>
                    <a:gd name="connsiteX75" fmla="*/ 570948 w 2394726"/>
                    <a:gd name="connsiteY75" fmla="*/ 106702 h 432786"/>
                    <a:gd name="connsiteX76" fmla="*/ 580412 w 2394726"/>
                    <a:gd name="connsiteY76" fmla="*/ 100069 h 432786"/>
                    <a:gd name="connsiteX77" fmla="*/ 675539 w 2394726"/>
                    <a:gd name="connsiteY77" fmla="*/ 116735 h 432786"/>
                    <a:gd name="connsiteX78" fmla="*/ 682173 w 2394726"/>
                    <a:gd name="connsiteY78" fmla="*/ 126198 h 432786"/>
                    <a:gd name="connsiteX79" fmla="*/ 674124 w 2394726"/>
                    <a:gd name="connsiteY79" fmla="*/ 132960 h 432786"/>
                    <a:gd name="connsiteX80" fmla="*/ 483851 w 2394726"/>
                    <a:gd name="connsiteY80" fmla="*/ 99646 h 432786"/>
                    <a:gd name="connsiteX81" fmla="*/ 482436 w 2394726"/>
                    <a:gd name="connsiteY81" fmla="*/ 99518 h 432786"/>
                    <a:gd name="connsiteX82" fmla="*/ 387308 w 2394726"/>
                    <a:gd name="connsiteY82" fmla="*/ 82851 h 432786"/>
                    <a:gd name="connsiteX83" fmla="*/ 380675 w 2394726"/>
                    <a:gd name="connsiteY83" fmla="*/ 73388 h 432786"/>
                    <a:gd name="connsiteX84" fmla="*/ 390138 w 2394726"/>
                    <a:gd name="connsiteY84" fmla="*/ 66755 h 432786"/>
                    <a:gd name="connsiteX85" fmla="*/ 485265 w 2394726"/>
                    <a:gd name="connsiteY85" fmla="*/ 83421 h 432786"/>
                    <a:gd name="connsiteX86" fmla="*/ 491899 w 2394726"/>
                    <a:gd name="connsiteY86" fmla="*/ 92884 h 432786"/>
                    <a:gd name="connsiteX87" fmla="*/ 483851 w 2394726"/>
                    <a:gd name="connsiteY87" fmla="*/ 99646 h 432786"/>
                    <a:gd name="connsiteX88" fmla="*/ 293577 w 2394726"/>
                    <a:gd name="connsiteY88" fmla="*/ 66332 h 432786"/>
                    <a:gd name="connsiteX89" fmla="*/ 292162 w 2394726"/>
                    <a:gd name="connsiteY89" fmla="*/ 66204 h 432786"/>
                    <a:gd name="connsiteX90" fmla="*/ 197034 w 2394726"/>
                    <a:gd name="connsiteY90" fmla="*/ 49537 h 432786"/>
                    <a:gd name="connsiteX91" fmla="*/ 190401 w 2394726"/>
                    <a:gd name="connsiteY91" fmla="*/ 40074 h 432786"/>
                    <a:gd name="connsiteX92" fmla="*/ 199864 w 2394726"/>
                    <a:gd name="connsiteY92" fmla="*/ 33441 h 432786"/>
                    <a:gd name="connsiteX93" fmla="*/ 294992 w 2394726"/>
                    <a:gd name="connsiteY93" fmla="*/ 50107 h 432786"/>
                    <a:gd name="connsiteX94" fmla="*/ 301625 w 2394726"/>
                    <a:gd name="connsiteY94" fmla="*/ 59570 h 432786"/>
                    <a:gd name="connsiteX95" fmla="*/ 293577 w 2394726"/>
                    <a:gd name="connsiteY95" fmla="*/ 66332 h 432786"/>
                    <a:gd name="connsiteX96" fmla="*/ 103303 w 2394726"/>
                    <a:gd name="connsiteY96" fmla="*/ 33018 h 432786"/>
                    <a:gd name="connsiteX97" fmla="*/ 101888 w 2394726"/>
                    <a:gd name="connsiteY97" fmla="*/ 32890 h 432786"/>
                    <a:gd name="connsiteX98" fmla="*/ 6761 w 2394726"/>
                    <a:gd name="connsiteY98" fmla="*/ 16224 h 432786"/>
                    <a:gd name="connsiteX99" fmla="*/ 127 w 2394726"/>
                    <a:gd name="connsiteY99" fmla="*/ 6760 h 432786"/>
                    <a:gd name="connsiteX100" fmla="*/ 9590 w 2394726"/>
                    <a:gd name="connsiteY100" fmla="*/ 127 h 432786"/>
                    <a:gd name="connsiteX101" fmla="*/ 104718 w 2394726"/>
                    <a:gd name="connsiteY101" fmla="*/ 16793 h 432786"/>
                    <a:gd name="connsiteX102" fmla="*/ 111351 w 2394726"/>
                    <a:gd name="connsiteY102" fmla="*/ 26256 h 432786"/>
                    <a:gd name="connsiteX103" fmla="*/ 103303 w 2394726"/>
                    <a:gd name="connsiteY103" fmla="*/ 33018 h 432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394726" h="432786">
                      <a:moveTo>
                        <a:pt x="2386551" y="432786"/>
                      </a:moveTo>
                      <a:cubicBezTo>
                        <a:pt x="2386092" y="432786"/>
                        <a:pt x="2385614" y="432749"/>
                        <a:pt x="2385137" y="432657"/>
                      </a:cubicBezTo>
                      <a:lnTo>
                        <a:pt x="2290009" y="415991"/>
                      </a:lnTo>
                      <a:cubicBezTo>
                        <a:pt x="2285562" y="415220"/>
                        <a:pt x="2282585" y="410975"/>
                        <a:pt x="2283376" y="406528"/>
                      </a:cubicBezTo>
                      <a:cubicBezTo>
                        <a:pt x="2284147" y="402082"/>
                        <a:pt x="2288337" y="399086"/>
                        <a:pt x="2292839" y="399895"/>
                      </a:cubicBezTo>
                      <a:lnTo>
                        <a:pt x="2387966" y="416561"/>
                      </a:lnTo>
                      <a:cubicBezTo>
                        <a:pt x="2392413" y="417333"/>
                        <a:pt x="2395390" y="421577"/>
                        <a:pt x="2394600" y="426024"/>
                      </a:cubicBezTo>
                      <a:cubicBezTo>
                        <a:pt x="2393901" y="429993"/>
                        <a:pt x="2390447" y="432786"/>
                        <a:pt x="2386551" y="432786"/>
                      </a:cubicBezTo>
                      <a:close/>
                      <a:moveTo>
                        <a:pt x="2196278" y="399472"/>
                      </a:moveTo>
                      <a:cubicBezTo>
                        <a:pt x="2195818" y="399472"/>
                        <a:pt x="2195341" y="399435"/>
                        <a:pt x="2194863" y="399344"/>
                      </a:cubicBezTo>
                      <a:lnTo>
                        <a:pt x="2099735" y="382677"/>
                      </a:lnTo>
                      <a:cubicBezTo>
                        <a:pt x="2095288" y="381906"/>
                        <a:pt x="2092311" y="377661"/>
                        <a:pt x="2093102" y="373214"/>
                      </a:cubicBezTo>
                      <a:cubicBezTo>
                        <a:pt x="2093873" y="368768"/>
                        <a:pt x="2098044" y="365772"/>
                        <a:pt x="2102565" y="366581"/>
                      </a:cubicBezTo>
                      <a:lnTo>
                        <a:pt x="2197693" y="383247"/>
                      </a:lnTo>
                      <a:cubicBezTo>
                        <a:pt x="2202139" y="384019"/>
                        <a:pt x="2205116" y="388263"/>
                        <a:pt x="2204326" y="392710"/>
                      </a:cubicBezTo>
                      <a:cubicBezTo>
                        <a:pt x="2203628" y="396679"/>
                        <a:pt x="2200173" y="399472"/>
                        <a:pt x="2196278" y="399472"/>
                      </a:cubicBezTo>
                      <a:close/>
                      <a:moveTo>
                        <a:pt x="2006022" y="366158"/>
                      </a:moveTo>
                      <a:cubicBezTo>
                        <a:pt x="2005563" y="366158"/>
                        <a:pt x="2005085" y="366121"/>
                        <a:pt x="2004607" y="366030"/>
                      </a:cubicBezTo>
                      <a:lnTo>
                        <a:pt x="1909461" y="349363"/>
                      </a:lnTo>
                      <a:cubicBezTo>
                        <a:pt x="1905015" y="348592"/>
                        <a:pt x="1902038" y="344347"/>
                        <a:pt x="1902828" y="339900"/>
                      </a:cubicBezTo>
                      <a:cubicBezTo>
                        <a:pt x="1903600" y="335454"/>
                        <a:pt x="1907771" y="332458"/>
                        <a:pt x="1912291" y="333267"/>
                      </a:cubicBezTo>
                      <a:lnTo>
                        <a:pt x="2007437" y="349933"/>
                      </a:lnTo>
                      <a:cubicBezTo>
                        <a:pt x="2011884" y="350705"/>
                        <a:pt x="2014861" y="354949"/>
                        <a:pt x="2014070" y="359396"/>
                      </a:cubicBezTo>
                      <a:cubicBezTo>
                        <a:pt x="2013372" y="363365"/>
                        <a:pt x="2009918" y="366158"/>
                        <a:pt x="2006022" y="366158"/>
                      </a:cubicBezTo>
                      <a:close/>
                      <a:moveTo>
                        <a:pt x="1815748" y="332844"/>
                      </a:moveTo>
                      <a:cubicBezTo>
                        <a:pt x="1815289" y="332844"/>
                        <a:pt x="1814811" y="332807"/>
                        <a:pt x="1814334" y="332716"/>
                      </a:cubicBezTo>
                      <a:lnTo>
                        <a:pt x="1719206" y="316049"/>
                      </a:lnTo>
                      <a:cubicBezTo>
                        <a:pt x="1714759" y="315278"/>
                        <a:pt x="1711782" y="311033"/>
                        <a:pt x="1712573" y="306586"/>
                      </a:cubicBezTo>
                      <a:cubicBezTo>
                        <a:pt x="1713344" y="302140"/>
                        <a:pt x="1717497" y="299144"/>
                        <a:pt x="1722036" y="299953"/>
                      </a:cubicBezTo>
                      <a:lnTo>
                        <a:pt x="1817163" y="316619"/>
                      </a:lnTo>
                      <a:cubicBezTo>
                        <a:pt x="1821610" y="317391"/>
                        <a:pt x="1824587" y="321635"/>
                        <a:pt x="1823797" y="326082"/>
                      </a:cubicBezTo>
                      <a:cubicBezTo>
                        <a:pt x="1823098" y="330051"/>
                        <a:pt x="1819644" y="332844"/>
                        <a:pt x="1815748" y="332844"/>
                      </a:cubicBezTo>
                      <a:close/>
                      <a:moveTo>
                        <a:pt x="1625493" y="299530"/>
                      </a:moveTo>
                      <a:cubicBezTo>
                        <a:pt x="1625034" y="299530"/>
                        <a:pt x="1624556" y="299493"/>
                        <a:pt x="1624078" y="299402"/>
                      </a:cubicBezTo>
                      <a:lnTo>
                        <a:pt x="1528932" y="282735"/>
                      </a:lnTo>
                      <a:cubicBezTo>
                        <a:pt x="1524486" y="281964"/>
                        <a:pt x="1521509" y="277719"/>
                        <a:pt x="1522299" y="273272"/>
                      </a:cubicBezTo>
                      <a:cubicBezTo>
                        <a:pt x="1523071" y="268826"/>
                        <a:pt x="1527260" y="265830"/>
                        <a:pt x="1531762" y="266639"/>
                      </a:cubicBezTo>
                      <a:lnTo>
                        <a:pt x="1626908" y="283305"/>
                      </a:lnTo>
                      <a:cubicBezTo>
                        <a:pt x="1631355" y="284077"/>
                        <a:pt x="1634331" y="288321"/>
                        <a:pt x="1633541" y="292768"/>
                      </a:cubicBezTo>
                      <a:cubicBezTo>
                        <a:pt x="1632843" y="296737"/>
                        <a:pt x="1629389" y="299530"/>
                        <a:pt x="1625493" y="299530"/>
                      </a:cubicBezTo>
                      <a:close/>
                      <a:moveTo>
                        <a:pt x="1435219" y="266216"/>
                      </a:moveTo>
                      <a:cubicBezTo>
                        <a:pt x="1434760" y="266216"/>
                        <a:pt x="1434282" y="266179"/>
                        <a:pt x="1433804" y="266088"/>
                      </a:cubicBezTo>
                      <a:lnTo>
                        <a:pt x="1338677" y="249421"/>
                      </a:lnTo>
                      <a:cubicBezTo>
                        <a:pt x="1334230" y="248650"/>
                        <a:pt x="1331253" y="244405"/>
                        <a:pt x="1332043" y="239958"/>
                      </a:cubicBezTo>
                      <a:cubicBezTo>
                        <a:pt x="1332815" y="235512"/>
                        <a:pt x="1336986" y="232516"/>
                        <a:pt x="1341507" y="233325"/>
                      </a:cubicBezTo>
                      <a:lnTo>
                        <a:pt x="1436634" y="249991"/>
                      </a:lnTo>
                      <a:cubicBezTo>
                        <a:pt x="1441081" y="250763"/>
                        <a:pt x="1444058" y="255007"/>
                        <a:pt x="1443268" y="259454"/>
                      </a:cubicBezTo>
                      <a:cubicBezTo>
                        <a:pt x="1442569" y="263423"/>
                        <a:pt x="1439115" y="266216"/>
                        <a:pt x="1435219" y="266216"/>
                      </a:cubicBezTo>
                      <a:close/>
                      <a:moveTo>
                        <a:pt x="1244946" y="232902"/>
                      </a:moveTo>
                      <a:cubicBezTo>
                        <a:pt x="1244486" y="232902"/>
                        <a:pt x="1244009" y="232865"/>
                        <a:pt x="1243531" y="232774"/>
                      </a:cubicBezTo>
                      <a:lnTo>
                        <a:pt x="1148403" y="216107"/>
                      </a:lnTo>
                      <a:cubicBezTo>
                        <a:pt x="1143956" y="215336"/>
                        <a:pt x="1140979" y="211091"/>
                        <a:pt x="1141770" y="206644"/>
                      </a:cubicBezTo>
                      <a:cubicBezTo>
                        <a:pt x="1142541" y="202198"/>
                        <a:pt x="1146712" y="199202"/>
                        <a:pt x="1151233" y="200011"/>
                      </a:cubicBezTo>
                      <a:lnTo>
                        <a:pt x="1246360" y="216677"/>
                      </a:lnTo>
                      <a:cubicBezTo>
                        <a:pt x="1250807" y="217449"/>
                        <a:pt x="1253784" y="221693"/>
                        <a:pt x="1252994" y="226140"/>
                      </a:cubicBezTo>
                      <a:cubicBezTo>
                        <a:pt x="1252296" y="230109"/>
                        <a:pt x="1248841" y="232902"/>
                        <a:pt x="1244946" y="232902"/>
                      </a:cubicBezTo>
                      <a:close/>
                      <a:moveTo>
                        <a:pt x="1054672" y="199588"/>
                      </a:moveTo>
                      <a:cubicBezTo>
                        <a:pt x="1054212" y="199588"/>
                        <a:pt x="1053735" y="199551"/>
                        <a:pt x="1053257" y="199460"/>
                      </a:cubicBezTo>
                      <a:lnTo>
                        <a:pt x="958129" y="182793"/>
                      </a:lnTo>
                      <a:cubicBezTo>
                        <a:pt x="953683" y="182022"/>
                        <a:pt x="950706" y="177777"/>
                        <a:pt x="951496" y="173330"/>
                      </a:cubicBezTo>
                      <a:cubicBezTo>
                        <a:pt x="952268" y="168884"/>
                        <a:pt x="956549" y="165907"/>
                        <a:pt x="960959" y="166697"/>
                      </a:cubicBezTo>
                      <a:lnTo>
                        <a:pt x="1056087" y="183363"/>
                      </a:lnTo>
                      <a:cubicBezTo>
                        <a:pt x="1060533" y="184135"/>
                        <a:pt x="1063510" y="188380"/>
                        <a:pt x="1062720" y="192826"/>
                      </a:cubicBezTo>
                      <a:cubicBezTo>
                        <a:pt x="1062022" y="196795"/>
                        <a:pt x="1058586" y="199588"/>
                        <a:pt x="1054672" y="199588"/>
                      </a:cubicBezTo>
                      <a:close/>
                      <a:moveTo>
                        <a:pt x="864398" y="166274"/>
                      </a:moveTo>
                      <a:cubicBezTo>
                        <a:pt x="863939" y="166274"/>
                        <a:pt x="863461" y="166237"/>
                        <a:pt x="862983" y="166146"/>
                      </a:cubicBezTo>
                      <a:lnTo>
                        <a:pt x="767856" y="149479"/>
                      </a:lnTo>
                      <a:cubicBezTo>
                        <a:pt x="763409" y="148708"/>
                        <a:pt x="760432" y="144463"/>
                        <a:pt x="761222" y="140016"/>
                      </a:cubicBezTo>
                      <a:cubicBezTo>
                        <a:pt x="762012" y="135570"/>
                        <a:pt x="766239" y="132593"/>
                        <a:pt x="770685" y="133383"/>
                      </a:cubicBezTo>
                      <a:lnTo>
                        <a:pt x="865813" y="150049"/>
                      </a:lnTo>
                      <a:cubicBezTo>
                        <a:pt x="870260" y="150821"/>
                        <a:pt x="873237" y="155066"/>
                        <a:pt x="872446" y="159512"/>
                      </a:cubicBezTo>
                      <a:cubicBezTo>
                        <a:pt x="871748" y="163481"/>
                        <a:pt x="868312" y="166274"/>
                        <a:pt x="864398" y="166274"/>
                      </a:cubicBezTo>
                      <a:close/>
                      <a:moveTo>
                        <a:pt x="674124" y="132960"/>
                      </a:moveTo>
                      <a:cubicBezTo>
                        <a:pt x="673665" y="132960"/>
                        <a:pt x="673187" y="132923"/>
                        <a:pt x="672709" y="132832"/>
                      </a:cubicBezTo>
                      <a:lnTo>
                        <a:pt x="577582" y="116165"/>
                      </a:lnTo>
                      <a:cubicBezTo>
                        <a:pt x="573135" y="115394"/>
                        <a:pt x="570158" y="111149"/>
                        <a:pt x="570948" y="106702"/>
                      </a:cubicBezTo>
                      <a:cubicBezTo>
                        <a:pt x="571739" y="102256"/>
                        <a:pt x="575983" y="99279"/>
                        <a:pt x="580412" y="100069"/>
                      </a:cubicBezTo>
                      <a:lnTo>
                        <a:pt x="675539" y="116735"/>
                      </a:lnTo>
                      <a:cubicBezTo>
                        <a:pt x="679986" y="117507"/>
                        <a:pt x="682963" y="121752"/>
                        <a:pt x="682173" y="126198"/>
                      </a:cubicBezTo>
                      <a:cubicBezTo>
                        <a:pt x="681474" y="130167"/>
                        <a:pt x="678038" y="132960"/>
                        <a:pt x="674124" y="132960"/>
                      </a:cubicBezTo>
                      <a:close/>
                      <a:moveTo>
                        <a:pt x="483851" y="99646"/>
                      </a:moveTo>
                      <a:cubicBezTo>
                        <a:pt x="483391" y="99646"/>
                        <a:pt x="482914" y="99609"/>
                        <a:pt x="482436" y="99518"/>
                      </a:cubicBezTo>
                      <a:lnTo>
                        <a:pt x="387308" y="82851"/>
                      </a:lnTo>
                      <a:cubicBezTo>
                        <a:pt x="382861" y="82080"/>
                        <a:pt x="379885" y="77835"/>
                        <a:pt x="380675" y="73388"/>
                      </a:cubicBezTo>
                      <a:cubicBezTo>
                        <a:pt x="381465" y="68942"/>
                        <a:pt x="385709" y="65965"/>
                        <a:pt x="390138" y="66755"/>
                      </a:cubicBezTo>
                      <a:lnTo>
                        <a:pt x="485265" y="83421"/>
                      </a:lnTo>
                      <a:cubicBezTo>
                        <a:pt x="489712" y="84193"/>
                        <a:pt x="492689" y="88438"/>
                        <a:pt x="491899" y="92884"/>
                      </a:cubicBezTo>
                      <a:cubicBezTo>
                        <a:pt x="491201" y="96853"/>
                        <a:pt x="487746" y="99646"/>
                        <a:pt x="483851" y="99646"/>
                      </a:cubicBezTo>
                      <a:close/>
                      <a:moveTo>
                        <a:pt x="293577" y="66332"/>
                      </a:moveTo>
                      <a:cubicBezTo>
                        <a:pt x="293117" y="66332"/>
                        <a:pt x="292640" y="66296"/>
                        <a:pt x="292162" y="66204"/>
                      </a:cubicBezTo>
                      <a:lnTo>
                        <a:pt x="197034" y="49537"/>
                      </a:lnTo>
                      <a:cubicBezTo>
                        <a:pt x="192588" y="48766"/>
                        <a:pt x="189611" y="44521"/>
                        <a:pt x="190401" y="40074"/>
                      </a:cubicBezTo>
                      <a:cubicBezTo>
                        <a:pt x="191191" y="35628"/>
                        <a:pt x="195436" y="32651"/>
                        <a:pt x="199864" y="33441"/>
                      </a:cubicBezTo>
                      <a:lnTo>
                        <a:pt x="294992" y="50107"/>
                      </a:lnTo>
                      <a:cubicBezTo>
                        <a:pt x="299438" y="50879"/>
                        <a:pt x="302415" y="55124"/>
                        <a:pt x="301625" y="59570"/>
                      </a:cubicBezTo>
                      <a:cubicBezTo>
                        <a:pt x="300927" y="63539"/>
                        <a:pt x="297472" y="66332"/>
                        <a:pt x="293577" y="66332"/>
                      </a:cubicBezTo>
                      <a:close/>
                      <a:moveTo>
                        <a:pt x="103303" y="33018"/>
                      </a:moveTo>
                      <a:cubicBezTo>
                        <a:pt x="102844" y="33018"/>
                        <a:pt x="102366" y="32982"/>
                        <a:pt x="101888" y="32890"/>
                      </a:cubicBezTo>
                      <a:lnTo>
                        <a:pt x="6761" y="16224"/>
                      </a:lnTo>
                      <a:cubicBezTo>
                        <a:pt x="2314" y="15452"/>
                        <a:pt x="-663" y="11207"/>
                        <a:pt x="127" y="6760"/>
                      </a:cubicBezTo>
                      <a:cubicBezTo>
                        <a:pt x="899" y="2314"/>
                        <a:pt x="5162" y="-663"/>
                        <a:pt x="9590" y="127"/>
                      </a:cubicBezTo>
                      <a:lnTo>
                        <a:pt x="104718" y="16793"/>
                      </a:lnTo>
                      <a:cubicBezTo>
                        <a:pt x="109165" y="17565"/>
                        <a:pt x="112141" y="21810"/>
                        <a:pt x="111351" y="26256"/>
                      </a:cubicBezTo>
                      <a:cubicBezTo>
                        <a:pt x="110653" y="30225"/>
                        <a:pt x="107217" y="33018"/>
                        <a:pt x="103303" y="33018"/>
                      </a:cubicBezTo>
                      <a:close/>
                    </a:path>
                  </a:pathLst>
                </a:custGeom>
                <a:solidFill>
                  <a:srgbClr val="BFC8D6"/>
                </a:solidFill>
                <a:ln w="183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846F373-18C2-4C8B-BA25-B6F91FDE24C2}"/>
                    </a:ext>
                  </a:extLst>
                </p:cNvPr>
                <p:cNvSpPr/>
                <p:nvPr/>
              </p:nvSpPr>
              <p:spPr>
                <a:xfrm>
                  <a:off x="7841217" y="4231539"/>
                  <a:ext cx="64645" cy="66866"/>
                </a:xfrm>
                <a:custGeom>
                  <a:avLst/>
                  <a:gdLst>
                    <a:gd name="connsiteX0" fmla="*/ 56489 w 64645"/>
                    <a:gd name="connsiteY0" fmla="*/ 66848 h 66866"/>
                    <a:gd name="connsiteX1" fmla="*/ 55074 w 64645"/>
                    <a:gd name="connsiteY1" fmla="*/ 66719 h 66866"/>
                    <a:gd name="connsiteX2" fmla="*/ 6766 w 64645"/>
                    <a:gd name="connsiteY2" fmla="*/ 58267 h 66866"/>
                    <a:gd name="connsiteX3" fmla="*/ 739 w 64645"/>
                    <a:gd name="connsiteY3" fmla="*/ 53618 h 66866"/>
                    <a:gd name="connsiteX4" fmla="*/ 1161 w 64645"/>
                    <a:gd name="connsiteY4" fmla="*/ 46010 h 66866"/>
                    <a:gd name="connsiteX5" fmla="*/ 26409 w 64645"/>
                    <a:gd name="connsiteY5" fmla="*/ 3968 h 66866"/>
                    <a:gd name="connsiteX6" fmla="*/ 37618 w 64645"/>
                    <a:gd name="connsiteY6" fmla="*/ 1175 h 66866"/>
                    <a:gd name="connsiteX7" fmla="*/ 40410 w 64645"/>
                    <a:gd name="connsiteY7" fmla="*/ 12384 h 66866"/>
                    <a:gd name="connsiteX8" fmla="*/ 21300 w 64645"/>
                    <a:gd name="connsiteY8" fmla="*/ 44228 h 66866"/>
                    <a:gd name="connsiteX9" fmla="*/ 57885 w 64645"/>
                    <a:gd name="connsiteY9" fmla="*/ 50641 h 66866"/>
                    <a:gd name="connsiteX10" fmla="*/ 64519 w 64645"/>
                    <a:gd name="connsiteY10" fmla="*/ 60104 h 66866"/>
                    <a:gd name="connsiteX11" fmla="*/ 56470 w 64645"/>
                    <a:gd name="connsiteY11" fmla="*/ 66866 h 6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645" h="66866">
                      <a:moveTo>
                        <a:pt x="56489" y="66848"/>
                      </a:moveTo>
                      <a:cubicBezTo>
                        <a:pt x="56029" y="66848"/>
                        <a:pt x="55552" y="66811"/>
                        <a:pt x="55074" y="66719"/>
                      </a:cubicBezTo>
                      <a:lnTo>
                        <a:pt x="6766" y="58267"/>
                      </a:lnTo>
                      <a:cubicBezTo>
                        <a:pt x="4120" y="57807"/>
                        <a:pt x="1860" y="56062"/>
                        <a:pt x="739" y="53618"/>
                      </a:cubicBezTo>
                      <a:cubicBezTo>
                        <a:pt x="-382" y="51174"/>
                        <a:pt x="-217" y="48326"/>
                        <a:pt x="1161" y="46010"/>
                      </a:cubicBezTo>
                      <a:lnTo>
                        <a:pt x="26409" y="3968"/>
                      </a:lnTo>
                      <a:cubicBezTo>
                        <a:pt x="28724" y="91"/>
                        <a:pt x="33740" y="-1158"/>
                        <a:pt x="37618" y="1175"/>
                      </a:cubicBezTo>
                      <a:cubicBezTo>
                        <a:pt x="41495" y="3491"/>
                        <a:pt x="42744" y="8525"/>
                        <a:pt x="40410" y="12384"/>
                      </a:cubicBezTo>
                      <a:lnTo>
                        <a:pt x="21300" y="44228"/>
                      </a:lnTo>
                      <a:lnTo>
                        <a:pt x="57885" y="50641"/>
                      </a:lnTo>
                      <a:cubicBezTo>
                        <a:pt x="62332" y="51413"/>
                        <a:pt x="65309" y="55657"/>
                        <a:pt x="64519" y="60104"/>
                      </a:cubicBezTo>
                      <a:cubicBezTo>
                        <a:pt x="63820" y="64073"/>
                        <a:pt x="60384" y="66866"/>
                        <a:pt x="56470" y="66866"/>
                      </a:cubicBezTo>
                      <a:close/>
                    </a:path>
                  </a:pathLst>
                </a:custGeom>
                <a:solidFill>
                  <a:srgbClr val="BFC8D6"/>
                </a:solidFill>
                <a:ln w="183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53CC39D-9FFC-4298-B7C6-95D78C3C8D05}"/>
                    </a:ext>
                  </a:extLst>
                </p:cNvPr>
                <p:cNvSpPr/>
                <p:nvPr/>
              </p:nvSpPr>
              <p:spPr>
                <a:xfrm>
                  <a:off x="7918213" y="1472032"/>
                  <a:ext cx="1621266" cy="2689607"/>
                </a:xfrm>
                <a:custGeom>
                  <a:avLst/>
                  <a:gdLst>
                    <a:gd name="connsiteX0" fmla="*/ 8176 w 1621266"/>
                    <a:gd name="connsiteY0" fmla="*/ 2689608 h 2689607"/>
                    <a:gd name="connsiteX1" fmla="*/ 3968 w 1621266"/>
                    <a:gd name="connsiteY1" fmla="*/ 2688431 h 2689607"/>
                    <a:gd name="connsiteX2" fmla="*/ 1175 w 1621266"/>
                    <a:gd name="connsiteY2" fmla="*/ 2677223 h 2689607"/>
                    <a:gd name="connsiteX3" fmla="*/ 52938 w 1621266"/>
                    <a:gd name="connsiteY3" fmla="*/ 2590989 h 2689607"/>
                    <a:gd name="connsiteX4" fmla="*/ 64147 w 1621266"/>
                    <a:gd name="connsiteY4" fmla="*/ 2588196 h 2689607"/>
                    <a:gd name="connsiteX5" fmla="*/ 66940 w 1621266"/>
                    <a:gd name="connsiteY5" fmla="*/ 2599404 h 2689607"/>
                    <a:gd name="connsiteX6" fmla="*/ 15177 w 1621266"/>
                    <a:gd name="connsiteY6" fmla="*/ 2685638 h 2689607"/>
                    <a:gd name="connsiteX7" fmla="*/ 8158 w 1621266"/>
                    <a:gd name="connsiteY7" fmla="*/ 2689608 h 2689607"/>
                    <a:gd name="connsiteX8" fmla="*/ 111720 w 1621266"/>
                    <a:gd name="connsiteY8" fmla="*/ 2517139 h 2689607"/>
                    <a:gd name="connsiteX9" fmla="*/ 107512 w 1621266"/>
                    <a:gd name="connsiteY9" fmla="*/ 2515963 h 2689607"/>
                    <a:gd name="connsiteX10" fmla="*/ 104719 w 1621266"/>
                    <a:gd name="connsiteY10" fmla="*/ 2504754 h 2689607"/>
                    <a:gd name="connsiteX11" fmla="*/ 156481 w 1621266"/>
                    <a:gd name="connsiteY11" fmla="*/ 2418520 h 2689607"/>
                    <a:gd name="connsiteX12" fmla="*/ 167690 w 1621266"/>
                    <a:gd name="connsiteY12" fmla="*/ 2415727 h 2689607"/>
                    <a:gd name="connsiteX13" fmla="*/ 170483 w 1621266"/>
                    <a:gd name="connsiteY13" fmla="*/ 2426936 h 2689607"/>
                    <a:gd name="connsiteX14" fmla="*/ 118720 w 1621266"/>
                    <a:gd name="connsiteY14" fmla="*/ 2513170 h 2689607"/>
                    <a:gd name="connsiteX15" fmla="*/ 111701 w 1621266"/>
                    <a:gd name="connsiteY15" fmla="*/ 2517139 h 2689607"/>
                    <a:gd name="connsiteX16" fmla="*/ 215263 w 1621266"/>
                    <a:gd name="connsiteY16" fmla="*/ 2344671 h 2689607"/>
                    <a:gd name="connsiteX17" fmla="*/ 211055 w 1621266"/>
                    <a:gd name="connsiteY17" fmla="*/ 2343513 h 2689607"/>
                    <a:gd name="connsiteX18" fmla="*/ 208262 w 1621266"/>
                    <a:gd name="connsiteY18" fmla="*/ 2332305 h 2689607"/>
                    <a:gd name="connsiteX19" fmla="*/ 260025 w 1621266"/>
                    <a:gd name="connsiteY19" fmla="*/ 2246070 h 2689607"/>
                    <a:gd name="connsiteX20" fmla="*/ 271233 w 1621266"/>
                    <a:gd name="connsiteY20" fmla="*/ 2243277 h 2689607"/>
                    <a:gd name="connsiteX21" fmla="*/ 274027 w 1621266"/>
                    <a:gd name="connsiteY21" fmla="*/ 2254486 h 2689607"/>
                    <a:gd name="connsiteX22" fmla="*/ 222264 w 1621266"/>
                    <a:gd name="connsiteY22" fmla="*/ 2340720 h 2689607"/>
                    <a:gd name="connsiteX23" fmla="*/ 215245 w 1621266"/>
                    <a:gd name="connsiteY23" fmla="*/ 2344689 h 2689607"/>
                    <a:gd name="connsiteX24" fmla="*/ 318807 w 1621266"/>
                    <a:gd name="connsiteY24" fmla="*/ 2172203 h 2689607"/>
                    <a:gd name="connsiteX25" fmla="*/ 314599 w 1621266"/>
                    <a:gd name="connsiteY25" fmla="*/ 2171027 h 2689607"/>
                    <a:gd name="connsiteX26" fmla="*/ 311806 w 1621266"/>
                    <a:gd name="connsiteY26" fmla="*/ 2159818 h 2689607"/>
                    <a:gd name="connsiteX27" fmla="*/ 363587 w 1621266"/>
                    <a:gd name="connsiteY27" fmla="*/ 2073584 h 2689607"/>
                    <a:gd name="connsiteX28" fmla="*/ 374795 w 1621266"/>
                    <a:gd name="connsiteY28" fmla="*/ 2070791 h 2689607"/>
                    <a:gd name="connsiteX29" fmla="*/ 377588 w 1621266"/>
                    <a:gd name="connsiteY29" fmla="*/ 2081999 h 2689607"/>
                    <a:gd name="connsiteX30" fmla="*/ 325807 w 1621266"/>
                    <a:gd name="connsiteY30" fmla="*/ 2168234 h 2689607"/>
                    <a:gd name="connsiteX31" fmla="*/ 318788 w 1621266"/>
                    <a:gd name="connsiteY31" fmla="*/ 2172203 h 2689607"/>
                    <a:gd name="connsiteX32" fmla="*/ 422350 w 1621266"/>
                    <a:gd name="connsiteY32" fmla="*/ 1999734 h 2689607"/>
                    <a:gd name="connsiteX33" fmla="*/ 418142 w 1621266"/>
                    <a:gd name="connsiteY33" fmla="*/ 1998558 h 2689607"/>
                    <a:gd name="connsiteX34" fmla="*/ 415349 w 1621266"/>
                    <a:gd name="connsiteY34" fmla="*/ 1987350 h 2689607"/>
                    <a:gd name="connsiteX35" fmla="*/ 467112 w 1621266"/>
                    <a:gd name="connsiteY35" fmla="*/ 1901115 h 2689607"/>
                    <a:gd name="connsiteX36" fmla="*/ 478320 w 1621266"/>
                    <a:gd name="connsiteY36" fmla="*/ 1898322 h 2689607"/>
                    <a:gd name="connsiteX37" fmla="*/ 481113 w 1621266"/>
                    <a:gd name="connsiteY37" fmla="*/ 1909531 h 2689607"/>
                    <a:gd name="connsiteX38" fmla="*/ 429351 w 1621266"/>
                    <a:gd name="connsiteY38" fmla="*/ 1995765 h 2689607"/>
                    <a:gd name="connsiteX39" fmla="*/ 422332 w 1621266"/>
                    <a:gd name="connsiteY39" fmla="*/ 1999734 h 2689607"/>
                    <a:gd name="connsiteX40" fmla="*/ 525894 w 1621266"/>
                    <a:gd name="connsiteY40" fmla="*/ 1827266 h 2689607"/>
                    <a:gd name="connsiteX41" fmla="*/ 521686 w 1621266"/>
                    <a:gd name="connsiteY41" fmla="*/ 1826108 h 2689607"/>
                    <a:gd name="connsiteX42" fmla="*/ 518893 w 1621266"/>
                    <a:gd name="connsiteY42" fmla="*/ 1814900 h 2689607"/>
                    <a:gd name="connsiteX43" fmla="*/ 570655 w 1621266"/>
                    <a:gd name="connsiteY43" fmla="*/ 1728665 h 2689607"/>
                    <a:gd name="connsiteX44" fmla="*/ 581864 w 1621266"/>
                    <a:gd name="connsiteY44" fmla="*/ 1725872 h 2689607"/>
                    <a:gd name="connsiteX45" fmla="*/ 584657 w 1621266"/>
                    <a:gd name="connsiteY45" fmla="*/ 1737081 h 2689607"/>
                    <a:gd name="connsiteX46" fmla="*/ 532894 w 1621266"/>
                    <a:gd name="connsiteY46" fmla="*/ 1823315 h 2689607"/>
                    <a:gd name="connsiteX47" fmla="*/ 525875 w 1621266"/>
                    <a:gd name="connsiteY47" fmla="*/ 1827284 h 2689607"/>
                    <a:gd name="connsiteX48" fmla="*/ 629437 w 1621266"/>
                    <a:gd name="connsiteY48" fmla="*/ 1654798 h 2689607"/>
                    <a:gd name="connsiteX49" fmla="*/ 625229 w 1621266"/>
                    <a:gd name="connsiteY49" fmla="*/ 1653622 h 2689607"/>
                    <a:gd name="connsiteX50" fmla="*/ 622436 w 1621266"/>
                    <a:gd name="connsiteY50" fmla="*/ 1642413 h 2689607"/>
                    <a:gd name="connsiteX51" fmla="*/ 674199 w 1621266"/>
                    <a:gd name="connsiteY51" fmla="*/ 1556179 h 2689607"/>
                    <a:gd name="connsiteX52" fmla="*/ 685407 w 1621266"/>
                    <a:gd name="connsiteY52" fmla="*/ 1553386 h 2689607"/>
                    <a:gd name="connsiteX53" fmla="*/ 688200 w 1621266"/>
                    <a:gd name="connsiteY53" fmla="*/ 1564595 h 2689607"/>
                    <a:gd name="connsiteX54" fmla="*/ 636438 w 1621266"/>
                    <a:gd name="connsiteY54" fmla="*/ 1650829 h 2689607"/>
                    <a:gd name="connsiteX55" fmla="*/ 629419 w 1621266"/>
                    <a:gd name="connsiteY55" fmla="*/ 1654798 h 2689607"/>
                    <a:gd name="connsiteX56" fmla="*/ 732980 w 1621266"/>
                    <a:gd name="connsiteY56" fmla="*/ 1482329 h 2689607"/>
                    <a:gd name="connsiteX57" fmla="*/ 728772 w 1621266"/>
                    <a:gd name="connsiteY57" fmla="*/ 1481153 h 2689607"/>
                    <a:gd name="connsiteX58" fmla="*/ 725979 w 1621266"/>
                    <a:gd name="connsiteY58" fmla="*/ 1469945 h 2689607"/>
                    <a:gd name="connsiteX59" fmla="*/ 777760 w 1621266"/>
                    <a:gd name="connsiteY59" fmla="*/ 1383710 h 2689607"/>
                    <a:gd name="connsiteX60" fmla="*/ 788969 w 1621266"/>
                    <a:gd name="connsiteY60" fmla="*/ 1380918 h 2689607"/>
                    <a:gd name="connsiteX61" fmla="*/ 791762 w 1621266"/>
                    <a:gd name="connsiteY61" fmla="*/ 1392126 h 2689607"/>
                    <a:gd name="connsiteX62" fmla="*/ 739981 w 1621266"/>
                    <a:gd name="connsiteY62" fmla="*/ 1478360 h 2689607"/>
                    <a:gd name="connsiteX63" fmla="*/ 732962 w 1621266"/>
                    <a:gd name="connsiteY63" fmla="*/ 1482329 h 2689607"/>
                    <a:gd name="connsiteX64" fmla="*/ 836524 w 1621266"/>
                    <a:gd name="connsiteY64" fmla="*/ 1309861 h 2689607"/>
                    <a:gd name="connsiteX65" fmla="*/ 832316 w 1621266"/>
                    <a:gd name="connsiteY65" fmla="*/ 1308703 h 2689607"/>
                    <a:gd name="connsiteX66" fmla="*/ 829523 w 1621266"/>
                    <a:gd name="connsiteY66" fmla="*/ 1297495 h 2689607"/>
                    <a:gd name="connsiteX67" fmla="*/ 881285 w 1621266"/>
                    <a:gd name="connsiteY67" fmla="*/ 1211261 h 2689607"/>
                    <a:gd name="connsiteX68" fmla="*/ 892494 w 1621266"/>
                    <a:gd name="connsiteY68" fmla="*/ 1208468 h 2689607"/>
                    <a:gd name="connsiteX69" fmla="*/ 895287 w 1621266"/>
                    <a:gd name="connsiteY69" fmla="*/ 1219676 h 2689607"/>
                    <a:gd name="connsiteX70" fmla="*/ 843525 w 1621266"/>
                    <a:gd name="connsiteY70" fmla="*/ 1305911 h 2689607"/>
                    <a:gd name="connsiteX71" fmla="*/ 836505 w 1621266"/>
                    <a:gd name="connsiteY71" fmla="*/ 1309879 h 2689607"/>
                    <a:gd name="connsiteX72" fmla="*/ 940067 w 1621266"/>
                    <a:gd name="connsiteY72" fmla="*/ 1137393 h 2689607"/>
                    <a:gd name="connsiteX73" fmla="*/ 935859 w 1621266"/>
                    <a:gd name="connsiteY73" fmla="*/ 1136217 h 2689607"/>
                    <a:gd name="connsiteX74" fmla="*/ 933067 w 1621266"/>
                    <a:gd name="connsiteY74" fmla="*/ 1125008 h 2689607"/>
                    <a:gd name="connsiteX75" fmla="*/ 984829 w 1621266"/>
                    <a:gd name="connsiteY75" fmla="*/ 1038774 h 2689607"/>
                    <a:gd name="connsiteX76" fmla="*/ 996038 w 1621266"/>
                    <a:gd name="connsiteY76" fmla="*/ 1035981 h 2689607"/>
                    <a:gd name="connsiteX77" fmla="*/ 998831 w 1621266"/>
                    <a:gd name="connsiteY77" fmla="*/ 1047190 h 2689607"/>
                    <a:gd name="connsiteX78" fmla="*/ 947068 w 1621266"/>
                    <a:gd name="connsiteY78" fmla="*/ 1133424 h 2689607"/>
                    <a:gd name="connsiteX79" fmla="*/ 940049 w 1621266"/>
                    <a:gd name="connsiteY79" fmla="*/ 1137393 h 2689607"/>
                    <a:gd name="connsiteX80" fmla="*/ 1043611 w 1621266"/>
                    <a:gd name="connsiteY80" fmla="*/ 964925 h 2689607"/>
                    <a:gd name="connsiteX81" fmla="*/ 1039403 w 1621266"/>
                    <a:gd name="connsiteY81" fmla="*/ 963748 h 2689607"/>
                    <a:gd name="connsiteX82" fmla="*/ 1036610 w 1621266"/>
                    <a:gd name="connsiteY82" fmla="*/ 952540 h 2689607"/>
                    <a:gd name="connsiteX83" fmla="*/ 1088372 w 1621266"/>
                    <a:gd name="connsiteY83" fmla="*/ 866306 h 2689607"/>
                    <a:gd name="connsiteX84" fmla="*/ 1099581 w 1621266"/>
                    <a:gd name="connsiteY84" fmla="*/ 863513 h 2689607"/>
                    <a:gd name="connsiteX85" fmla="*/ 1102374 w 1621266"/>
                    <a:gd name="connsiteY85" fmla="*/ 874721 h 2689607"/>
                    <a:gd name="connsiteX86" fmla="*/ 1050612 w 1621266"/>
                    <a:gd name="connsiteY86" fmla="*/ 960955 h 2689607"/>
                    <a:gd name="connsiteX87" fmla="*/ 1043592 w 1621266"/>
                    <a:gd name="connsiteY87" fmla="*/ 964925 h 2689607"/>
                    <a:gd name="connsiteX88" fmla="*/ 1147154 w 1621266"/>
                    <a:gd name="connsiteY88" fmla="*/ 792456 h 2689607"/>
                    <a:gd name="connsiteX89" fmla="*/ 1142946 w 1621266"/>
                    <a:gd name="connsiteY89" fmla="*/ 791280 h 2689607"/>
                    <a:gd name="connsiteX90" fmla="*/ 1140153 w 1621266"/>
                    <a:gd name="connsiteY90" fmla="*/ 780071 h 2689607"/>
                    <a:gd name="connsiteX91" fmla="*/ 1191934 w 1621266"/>
                    <a:gd name="connsiteY91" fmla="*/ 693837 h 2689607"/>
                    <a:gd name="connsiteX92" fmla="*/ 1203143 w 1621266"/>
                    <a:gd name="connsiteY92" fmla="*/ 691044 h 2689607"/>
                    <a:gd name="connsiteX93" fmla="*/ 1205936 w 1621266"/>
                    <a:gd name="connsiteY93" fmla="*/ 702253 h 2689607"/>
                    <a:gd name="connsiteX94" fmla="*/ 1154155 w 1621266"/>
                    <a:gd name="connsiteY94" fmla="*/ 788487 h 2689607"/>
                    <a:gd name="connsiteX95" fmla="*/ 1147136 w 1621266"/>
                    <a:gd name="connsiteY95" fmla="*/ 792456 h 2689607"/>
                    <a:gd name="connsiteX96" fmla="*/ 1250698 w 1621266"/>
                    <a:gd name="connsiteY96" fmla="*/ 619988 h 2689607"/>
                    <a:gd name="connsiteX97" fmla="*/ 1246490 w 1621266"/>
                    <a:gd name="connsiteY97" fmla="*/ 618812 h 2689607"/>
                    <a:gd name="connsiteX98" fmla="*/ 1243697 w 1621266"/>
                    <a:gd name="connsiteY98" fmla="*/ 607603 h 2689607"/>
                    <a:gd name="connsiteX99" fmla="*/ 1295459 w 1621266"/>
                    <a:gd name="connsiteY99" fmla="*/ 521369 h 2689607"/>
                    <a:gd name="connsiteX100" fmla="*/ 1306668 w 1621266"/>
                    <a:gd name="connsiteY100" fmla="*/ 518576 h 2689607"/>
                    <a:gd name="connsiteX101" fmla="*/ 1309461 w 1621266"/>
                    <a:gd name="connsiteY101" fmla="*/ 529785 h 2689607"/>
                    <a:gd name="connsiteX102" fmla="*/ 1257699 w 1621266"/>
                    <a:gd name="connsiteY102" fmla="*/ 616019 h 2689607"/>
                    <a:gd name="connsiteX103" fmla="*/ 1250679 w 1621266"/>
                    <a:gd name="connsiteY103" fmla="*/ 619988 h 2689607"/>
                    <a:gd name="connsiteX104" fmla="*/ 1354241 w 1621266"/>
                    <a:gd name="connsiteY104" fmla="*/ 447520 h 2689607"/>
                    <a:gd name="connsiteX105" fmla="*/ 1350033 w 1621266"/>
                    <a:gd name="connsiteY105" fmla="*/ 446344 h 2689607"/>
                    <a:gd name="connsiteX106" fmla="*/ 1347240 w 1621266"/>
                    <a:gd name="connsiteY106" fmla="*/ 435135 h 2689607"/>
                    <a:gd name="connsiteX107" fmla="*/ 1399021 w 1621266"/>
                    <a:gd name="connsiteY107" fmla="*/ 348901 h 2689607"/>
                    <a:gd name="connsiteX108" fmla="*/ 1410230 w 1621266"/>
                    <a:gd name="connsiteY108" fmla="*/ 346108 h 2689607"/>
                    <a:gd name="connsiteX109" fmla="*/ 1413023 w 1621266"/>
                    <a:gd name="connsiteY109" fmla="*/ 357316 h 2689607"/>
                    <a:gd name="connsiteX110" fmla="*/ 1361242 w 1621266"/>
                    <a:gd name="connsiteY110" fmla="*/ 443551 h 2689607"/>
                    <a:gd name="connsiteX111" fmla="*/ 1354223 w 1621266"/>
                    <a:gd name="connsiteY111" fmla="*/ 447520 h 2689607"/>
                    <a:gd name="connsiteX112" fmla="*/ 1457785 w 1621266"/>
                    <a:gd name="connsiteY112" fmla="*/ 275051 h 2689607"/>
                    <a:gd name="connsiteX113" fmla="*/ 1453577 w 1621266"/>
                    <a:gd name="connsiteY113" fmla="*/ 273875 h 2689607"/>
                    <a:gd name="connsiteX114" fmla="*/ 1450784 w 1621266"/>
                    <a:gd name="connsiteY114" fmla="*/ 262666 h 2689607"/>
                    <a:gd name="connsiteX115" fmla="*/ 1502546 w 1621266"/>
                    <a:gd name="connsiteY115" fmla="*/ 176432 h 2689607"/>
                    <a:gd name="connsiteX116" fmla="*/ 1513755 w 1621266"/>
                    <a:gd name="connsiteY116" fmla="*/ 173639 h 2689607"/>
                    <a:gd name="connsiteX117" fmla="*/ 1516548 w 1621266"/>
                    <a:gd name="connsiteY117" fmla="*/ 184848 h 2689607"/>
                    <a:gd name="connsiteX118" fmla="*/ 1464786 w 1621266"/>
                    <a:gd name="connsiteY118" fmla="*/ 271082 h 2689607"/>
                    <a:gd name="connsiteX119" fmla="*/ 1457766 w 1621266"/>
                    <a:gd name="connsiteY119" fmla="*/ 275051 h 2689607"/>
                    <a:gd name="connsiteX120" fmla="*/ 1561328 w 1621266"/>
                    <a:gd name="connsiteY120" fmla="*/ 102583 h 2689607"/>
                    <a:gd name="connsiteX121" fmla="*/ 1557120 w 1621266"/>
                    <a:gd name="connsiteY121" fmla="*/ 101407 h 2689607"/>
                    <a:gd name="connsiteX122" fmla="*/ 1554327 w 1621266"/>
                    <a:gd name="connsiteY122" fmla="*/ 90198 h 2689607"/>
                    <a:gd name="connsiteX123" fmla="*/ 1606090 w 1621266"/>
                    <a:gd name="connsiteY123" fmla="*/ 3964 h 2689607"/>
                    <a:gd name="connsiteX124" fmla="*/ 1617299 w 1621266"/>
                    <a:gd name="connsiteY124" fmla="*/ 1171 h 2689607"/>
                    <a:gd name="connsiteX125" fmla="*/ 1620092 w 1621266"/>
                    <a:gd name="connsiteY125" fmla="*/ 12380 h 2689607"/>
                    <a:gd name="connsiteX126" fmla="*/ 1568329 w 1621266"/>
                    <a:gd name="connsiteY126" fmla="*/ 98614 h 2689607"/>
                    <a:gd name="connsiteX127" fmla="*/ 1561310 w 1621266"/>
                    <a:gd name="connsiteY127" fmla="*/ 102583 h 268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1621266" h="2689607">
                      <a:moveTo>
                        <a:pt x="8176" y="2689608"/>
                      </a:moveTo>
                      <a:cubicBezTo>
                        <a:pt x="6743" y="2689608"/>
                        <a:pt x="5291" y="2689240"/>
                        <a:pt x="3968" y="2688431"/>
                      </a:cubicBezTo>
                      <a:cubicBezTo>
                        <a:pt x="91" y="2686116"/>
                        <a:pt x="-1158" y="2681081"/>
                        <a:pt x="1175" y="2677223"/>
                      </a:cubicBezTo>
                      <a:lnTo>
                        <a:pt x="52938" y="2590989"/>
                      </a:lnTo>
                      <a:cubicBezTo>
                        <a:pt x="55253" y="2587111"/>
                        <a:pt x="60269" y="2585862"/>
                        <a:pt x="64147" y="2588196"/>
                      </a:cubicBezTo>
                      <a:cubicBezTo>
                        <a:pt x="68024" y="2590511"/>
                        <a:pt x="69273" y="2595546"/>
                        <a:pt x="66940" y="2599404"/>
                      </a:cubicBezTo>
                      <a:lnTo>
                        <a:pt x="15177" y="2685638"/>
                      </a:lnTo>
                      <a:cubicBezTo>
                        <a:pt x="13652" y="2688193"/>
                        <a:pt x="10932" y="2689608"/>
                        <a:pt x="8158" y="2689608"/>
                      </a:cubicBezTo>
                      <a:close/>
                      <a:moveTo>
                        <a:pt x="111720" y="2517139"/>
                      </a:moveTo>
                      <a:cubicBezTo>
                        <a:pt x="110286" y="2517139"/>
                        <a:pt x="108835" y="2516772"/>
                        <a:pt x="107512" y="2515963"/>
                      </a:cubicBezTo>
                      <a:cubicBezTo>
                        <a:pt x="103635" y="2513648"/>
                        <a:pt x="102385" y="2508613"/>
                        <a:pt x="104719" y="2504754"/>
                      </a:cubicBezTo>
                      <a:lnTo>
                        <a:pt x="156481" y="2418520"/>
                      </a:lnTo>
                      <a:cubicBezTo>
                        <a:pt x="158796" y="2414643"/>
                        <a:pt x="163813" y="2413394"/>
                        <a:pt x="167690" y="2415727"/>
                      </a:cubicBezTo>
                      <a:cubicBezTo>
                        <a:pt x="171567" y="2418042"/>
                        <a:pt x="172817" y="2423077"/>
                        <a:pt x="170483" y="2426936"/>
                      </a:cubicBezTo>
                      <a:lnTo>
                        <a:pt x="118720" y="2513170"/>
                      </a:lnTo>
                      <a:cubicBezTo>
                        <a:pt x="117195" y="2515724"/>
                        <a:pt x="114476" y="2517139"/>
                        <a:pt x="111701" y="2517139"/>
                      </a:cubicBezTo>
                      <a:close/>
                      <a:moveTo>
                        <a:pt x="215263" y="2344671"/>
                      </a:moveTo>
                      <a:cubicBezTo>
                        <a:pt x="213830" y="2344671"/>
                        <a:pt x="212378" y="2344303"/>
                        <a:pt x="211055" y="2343513"/>
                      </a:cubicBezTo>
                      <a:cubicBezTo>
                        <a:pt x="207178" y="2341198"/>
                        <a:pt x="205929" y="2336163"/>
                        <a:pt x="208262" y="2332305"/>
                      </a:cubicBezTo>
                      <a:lnTo>
                        <a:pt x="260025" y="2246070"/>
                      </a:lnTo>
                      <a:cubicBezTo>
                        <a:pt x="262340" y="2242193"/>
                        <a:pt x="267375" y="2240944"/>
                        <a:pt x="271233" y="2243277"/>
                      </a:cubicBezTo>
                      <a:cubicBezTo>
                        <a:pt x="275111" y="2245593"/>
                        <a:pt x="276360" y="2250627"/>
                        <a:pt x="274027" y="2254486"/>
                      </a:cubicBezTo>
                      <a:lnTo>
                        <a:pt x="222264" y="2340720"/>
                      </a:lnTo>
                      <a:cubicBezTo>
                        <a:pt x="220739" y="2343274"/>
                        <a:pt x="218019" y="2344689"/>
                        <a:pt x="215245" y="2344689"/>
                      </a:cubicBezTo>
                      <a:close/>
                      <a:moveTo>
                        <a:pt x="318807" y="2172203"/>
                      </a:moveTo>
                      <a:cubicBezTo>
                        <a:pt x="317373" y="2172203"/>
                        <a:pt x="315922" y="2171835"/>
                        <a:pt x="314599" y="2171027"/>
                      </a:cubicBezTo>
                      <a:cubicBezTo>
                        <a:pt x="310721" y="2168711"/>
                        <a:pt x="309472" y="2163677"/>
                        <a:pt x="311806" y="2159818"/>
                      </a:cubicBezTo>
                      <a:lnTo>
                        <a:pt x="363587" y="2073584"/>
                      </a:lnTo>
                      <a:cubicBezTo>
                        <a:pt x="365902" y="2069707"/>
                        <a:pt x="370918" y="2068457"/>
                        <a:pt x="374795" y="2070791"/>
                      </a:cubicBezTo>
                      <a:cubicBezTo>
                        <a:pt x="378673" y="2073106"/>
                        <a:pt x="379922" y="2078141"/>
                        <a:pt x="377588" y="2081999"/>
                      </a:cubicBezTo>
                      <a:lnTo>
                        <a:pt x="325807" y="2168234"/>
                      </a:lnTo>
                      <a:cubicBezTo>
                        <a:pt x="324282" y="2170788"/>
                        <a:pt x="321563" y="2172203"/>
                        <a:pt x="318788" y="2172203"/>
                      </a:cubicBezTo>
                      <a:close/>
                      <a:moveTo>
                        <a:pt x="422350" y="1999734"/>
                      </a:moveTo>
                      <a:cubicBezTo>
                        <a:pt x="420917" y="1999734"/>
                        <a:pt x="419465" y="1999367"/>
                        <a:pt x="418142" y="1998558"/>
                      </a:cubicBezTo>
                      <a:cubicBezTo>
                        <a:pt x="414265" y="1996243"/>
                        <a:pt x="413016" y="1991208"/>
                        <a:pt x="415349" y="1987350"/>
                      </a:cubicBezTo>
                      <a:lnTo>
                        <a:pt x="467112" y="1901115"/>
                      </a:lnTo>
                      <a:cubicBezTo>
                        <a:pt x="469427" y="1897238"/>
                        <a:pt x="474443" y="1895989"/>
                        <a:pt x="478320" y="1898322"/>
                      </a:cubicBezTo>
                      <a:cubicBezTo>
                        <a:pt x="482198" y="1900638"/>
                        <a:pt x="483447" y="1905672"/>
                        <a:pt x="481113" y="1909531"/>
                      </a:cubicBezTo>
                      <a:lnTo>
                        <a:pt x="429351" y="1995765"/>
                      </a:lnTo>
                      <a:cubicBezTo>
                        <a:pt x="427826" y="1998319"/>
                        <a:pt x="425106" y="1999734"/>
                        <a:pt x="422332" y="1999734"/>
                      </a:cubicBezTo>
                      <a:close/>
                      <a:moveTo>
                        <a:pt x="525894" y="1827266"/>
                      </a:moveTo>
                      <a:cubicBezTo>
                        <a:pt x="524460" y="1827266"/>
                        <a:pt x="523009" y="1826898"/>
                        <a:pt x="521686" y="1826108"/>
                      </a:cubicBezTo>
                      <a:cubicBezTo>
                        <a:pt x="517808" y="1823793"/>
                        <a:pt x="516559" y="1818758"/>
                        <a:pt x="518893" y="1814900"/>
                      </a:cubicBezTo>
                      <a:lnTo>
                        <a:pt x="570655" y="1728665"/>
                      </a:lnTo>
                      <a:cubicBezTo>
                        <a:pt x="572970" y="1724788"/>
                        <a:pt x="577987" y="1723539"/>
                        <a:pt x="581864" y="1725872"/>
                      </a:cubicBezTo>
                      <a:cubicBezTo>
                        <a:pt x="585741" y="1728188"/>
                        <a:pt x="586991" y="1733222"/>
                        <a:pt x="584657" y="1737081"/>
                      </a:cubicBezTo>
                      <a:lnTo>
                        <a:pt x="532894" y="1823315"/>
                      </a:lnTo>
                      <a:cubicBezTo>
                        <a:pt x="531369" y="1825870"/>
                        <a:pt x="528650" y="1827284"/>
                        <a:pt x="525875" y="1827284"/>
                      </a:cubicBezTo>
                      <a:close/>
                      <a:moveTo>
                        <a:pt x="629437" y="1654798"/>
                      </a:moveTo>
                      <a:cubicBezTo>
                        <a:pt x="628004" y="1654798"/>
                        <a:pt x="626552" y="1654430"/>
                        <a:pt x="625229" y="1653622"/>
                      </a:cubicBezTo>
                      <a:cubicBezTo>
                        <a:pt x="621352" y="1651307"/>
                        <a:pt x="620102" y="1646272"/>
                        <a:pt x="622436" y="1642413"/>
                      </a:cubicBezTo>
                      <a:lnTo>
                        <a:pt x="674199" y="1556179"/>
                      </a:lnTo>
                      <a:cubicBezTo>
                        <a:pt x="676514" y="1552302"/>
                        <a:pt x="681549" y="1551052"/>
                        <a:pt x="685407" y="1553386"/>
                      </a:cubicBezTo>
                      <a:cubicBezTo>
                        <a:pt x="689285" y="1555701"/>
                        <a:pt x="690534" y="1560736"/>
                        <a:pt x="688200" y="1564595"/>
                      </a:cubicBezTo>
                      <a:lnTo>
                        <a:pt x="636438" y="1650829"/>
                      </a:lnTo>
                      <a:cubicBezTo>
                        <a:pt x="634913" y="1653383"/>
                        <a:pt x="632193" y="1654798"/>
                        <a:pt x="629419" y="1654798"/>
                      </a:cubicBezTo>
                      <a:close/>
                      <a:moveTo>
                        <a:pt x="732980" y="1482329"/>
                      </a:moveTo>
                      <a:cubicBezTo>
                        <a:pt x="731547" y="1482329"/>
                        <a:pt x="730095" y="1481962"/>
                        <a:pt x="728772" y="1481153"/>
                      </a:cubicBezTo>
                      <a:cubicBezTo>
                        <a:pt x="724895" y="1478838"/>
                        <a:pt x="723646" y="1473803"/>
                        <a:pt x="725979" y="1469945"/>
                      </a:cubicBezTo>
                      <a:lnTo>
                        <a:pt x="777760" y="1383710"/>
                      </a:lnTo>
                      <a:cubicBezTo>
                        <a:pt x="780094" y="1379833"/>
                        <a:pt x="785110" y="1378584"/>
                        <a:pt x="788969" y="1380918"/>
                      </a:cubicBezTo>
                      <a:cubicBezTo>
                        <a:pt x="792846" y="1383233"/>
                        <a:pt x="794096" y="1388268"/>
                        <a:pt x="791762" y="1392126"/>
                      </a:cubicBezTo>
                      <a:lnTo>
                        <a:pt x="739981" y="1478360"/>
                      </a:lnTo>
                      <a:cubicBezTo>
                        <a:pt x="738456" y="1480915"/>
                        <a:pt x="735737" y="1482329"/>
                        <a:pt x="732962" y="1482329"/>
                      </a:cubicBezTo>
                      <a:close/>
                      <a:moveTo>
                        <a:pt x="836524" y="1309861"/>
                      </a:moveTo>
                      <a:cubicBezTo>
                        <a:pt x="835091" y="1309861"/>
                        <a:pt x="833639" y="1309494"/>
                        <a:pt x="832316" y="1308703"/>
                      </a:cubicBezTo>
                      <a:cubicBezTo>
                        <a:pt x="828439" y="1306388"/>
                        <a:pt x="827189" y="1301353"/>
                        <a:pt x="829523" y="1297495"/>
                      </a:cubicBezTo>
                      <a:lnTo>
                        <a:pt x="881285" y="1211261"/>
                      </a:lnTo>
                      <a:cubicBezTo>
                        <a:pt x="883601" y="1207383"/>
                        <a:pt x="888617" y="1206134"/>
                        <a:pt x="892494" y="1208468"/>
                      </a:cubicBezTo>
                      <a:cubicBezTo>
                        <a:pt x="896371" y="1210783"/>
                        <a:pt x="897621" y="1215818"/>
                        <a:pt x="895287" y="1219676"/>
                      </a:cubicBezTo>
                      <a:lnTo>
                        <a:pt x="843525" y="1305911"/>
                      </a:lnTo>
                      <a:cubicBezTo>
                        <a:pt x="842000" y="1308465"/>
                        <a:pt x="839280" y="1309879"/>
                        <a:pt x="836505" y="1309879"/>
                      </a:cubicBezTo>
                      <a:close/>
                      <a:moveTo>
                        <a:pt x="940067" y="1137393"/>
                      </a:moveTo>
                      <a:cubicBezTo>
                        <a:pt x="938634" y="1137393"/>
                        <a:pt x="937183" y="1137025"/>
                        <a:pt x="935859" y="1136217"/>
                      </a:cubicBezTo>
                      <a:cubicBezTo>
                        <a:pt x="931982" y="1133901"/>
                        <a:pt x="930733" y="1128867"/>
                        <a:pt x="933067" y="1125008"/>
                      </a:cubicBezTo>
                      <a:lnTo>
                        <a:pt x="984829" y="1038774"/>
                      </a:lnTo>
                      <a:cubicBezTo>
                        <a:pt x="987144" y="1034897"/>
                        <a:pt x="992161" y="1033647"/>
                        <a:pt x="996038" y="1035981"/>
                      </a:cubicBezTo>
                      <a:cubicBezTo>
                        <a:pt x="999915" y="1038296"/>
                        <a:pt x="1001164" y="1043331"/>
                        <a:pt x="998831" y="1047190"/>
                      </a:cubicBezTo>
                      <a:lnTo>
                        <a:pt x="947068" y="1133424"/>
                      </a:lnTo>
                      <a:cubicBezTo>
                        <a:pt x="945543" y="1135978"/>
                        <a:pt x="942824" y="1137393"/>
                        <a:pt x="940049" y="1137393"/>
                      </a:cubicBezTo>
                      <a:close/>
                      <a:moveTo>
                        <a:pt x="1043611" y="964925"/>
                      </a:moveTo>
                      <a:cubicBezTo>
                        <a:pt x="1042178" y="964925"/>
                        <a:pt x="1040726" y="964557"/>
                        <a:pt x="1039403" y="963748"/>
                      </a:cubicBezTo>
                      <a:cubicBezTo>
                        <a:pt x="1035526" y="961433"/>
                        <a:pt x="1034276" y="956398"/>
                        <a:pt x="1036610" y="952540"/>
                      </a:cubicBezTo>
                      <a:lnTo>
                        <a:pt x="1088372" y="866306"/>
                      </a:lnTo>
                      <a:cubicBezTo>
                        <a:pt x="1090688" y="862428"/>
                        <a:pt x="1095722" y="861179"/>
                        <a:pt x="1099581" y="863513"/>
                      </a:cubicBezTo>
                      <a:cubicBezTo>
                        <a:pt x="1103458" y="865828"/>
                        <a:pt x="1104708" y="870863"/>
                        <a:pt x="1102374" y="874721"/>
                      </a:cubicBezTo>
                      <a:lnTo>
                        <a:pt x="1050612" y="960955"/>
                      </a:lnTo>
                      <a:cubicBezTo>
                        <a:pt x="1049087" y="963510"/>
                        <a:pt x="1046367" y="964925"/>
                        <a:pt x="1043592" y="964925"/>
                      </a:cubicBezTo>
                      <a:close/>
                      <a:moveTo>
                        <a:pt x="1147154" y="792456"/>
                      </a:moveTo>
                      <a:cubicBezTo>
                        <a:pt x="1145721" y="792456"/>
                        <a:pt x="1144269" y="792089"/>
                        <a:pt x="1142946" y="791280"/>
                      </a:cubicBezTo>
                      <a:cubicBezTo>
                        <a:pt x="1139069" y="788965"/>
                        <a:pt x="1137820" y="783930"/>
                        <a:pt x="1140153" y="780071"/>
                      </a:cubicBezTo>
                      <a:lnTo>
                        <a:pt x="1191934" y="693837"/>
                      </a:lnTo>
                      <a:cubicBezTo>
                        <a:pt x="1194250" y="689978"/>
                        <a:pt x="1199266" y="688711"/>
                        <a:pt x="1203143" y="691044"/>
                      </a:cubicBezTo>
                      <a:cubicBezTo>
                        <a:pt x="1207020" y="693359"/>
                        <a:pt x="1208270" y="698394"/>
                        <a:pt x="1205936" y="702253"/>
                      </a:cubicBezTo>
                      <a:lnTo>
                        <a:pt x="1154155" y="788487"/>
                      </a:lnTo>
                      <a:cubicBezTo>
                        <a:pt x="1152630" y="791041"/>
                        <a:pt x="1149911" y="792456"/>
                        <a:pt x="1147136" y="792456"/>
                      </a:cubicBezTo>
                      <a:close/>
                      <a:moveTo>
                        <a:pt x="1250698" y="619988"/>
                      </a:moveTo>
                      <a:cubicBezTo>
                        <a:pt x="1249264" y="619988"/>
                        <a:pt x="1247813" y="619620"/>
                        <a:pt x="1246490" y="618812"/>
                      </a:cubicBezTo>
                      <a:cubicBezTo>
                        <a:pt x="1242613" y="616497"/>
                        <a:pt x="1241363" y="611462"/>
                        <a:pt x="1243697" y="607603"/>
                      </a:cubicBezTo>
                      <a:lnTo>
                        <a:pt x="1295459" y="521369"/>
                      </a:lnTo>
                      <a:cubicBezTo>
                        <a:pt x="1297775" y="517510"/>
                        <a:pt x="1302791" y="516242"/>
                        <a:pt x="1306668" y="518576"/>
                      </a:cubicBezTo>
                      <a:cubicBezTo>
                        <a:pt x="1310545" y="520891"/>
                        <a:pt x="1311795" y="525926"/>
                        <a:pt x="1309461" y="529785"/>
                      </a:cubicBezTo>
                      <a:lnTo>
                        <a:pt x="1257699" y="616019"/>
                      </a:lnTo>
                      <a:cubicBezTo>
                        <a:pt x="1256174" y="618573"/>
                        <a:pt x="1253454" y="619988"/>
                        <a:pt x="1250679" y="619988"/>
                      </a:cubicBezTo>
                      <a:close/>
                      <a:moveTo>
                        <a:pt x="1354241" y="447520"/>
                      </a:moveTo>
                      <a:cubicBezTo>
                        <a:pt x="1352808" y="447520"/>
                        <a:pt x="1351356" y="447152"/>
                        <a:pt x="1350033" y="446344"/>
                      </a:cubicBezTo>
                      <a:cubicBezTo>
                        <a:pt x="1346156" y="444028"/>
                        <a:pt x="1344907" y="438994"/>
                        <a:pt x="1347240" y="435135"/>
                      </a:cubicBezTo>
                      <a:lnTo>
                        <a:pt x="1399021" y="348901"/>
                      </a:lnTo>
                      <a:cubicBezTo>
                        <a:pt x="1401337" y="345042"/>
                        <a:pt x="1406353" y="343774"/>
                        <a:pt x="1410230" y="346108"/>
                      </a:cubicBezTo>
                      <a:cubicBezTo>
                        <a:pt x="1414107" y="348423"/>
                        <a:pt x="1415357" y="353458"/>
                        <a:pt x="1413023" y="357316"/>
                      </a:cubicBezTo>
                      <a:lnTo>
                        <a:pt x="1361242" y="443551"/>
                      </a:lnTo>
                      <a:cubicBezTo>
                        <a:pt x="1359717" y="446105"/>
                        <a:pt x="1356997" y="447520"/>
                        <a:pt x="1354223" y="447520"/>
                      </a:cubicBezTo>
                      <a:close/>
                      <a:moveTo>
                        <a:pt x="1457785" y="275051"/>
                      </a:moveTo>
                      <a:cubicBezTo>
                        <a:pt x="1456351" y="275051"/>
                        <a:pt x="1454900" y="274684"/>
                        <a:pt x="1453577" y="273875"/>
                      </a:cubicBezTo>
                      <a:cubicBezTo>
                        <a:pt x="1449700" y="271560"/>
                        <a:pt x="1448450" y="266525"/>
                        <a:pt x="1450784" y="262666"/>
                      </a:cubicBezTo>
                      <a:lnTo>
                        <a:pt x="1502546" y="176432"/>
                      </a:lnTo>
                      <a:cubicBezTo>
                        <a:pt x="1504862" y="172574"/>
                        <a:pt x="1509878" y="171306"/>
                        <a:pt x="1513755" y="173639"/>
                      </a:cubicBezTo>
                      <a:cubicBezTo>
                        <a:pt x="1517632" y="175955"/>
                        <a:pt x="1518882" y="180989"/>
                        <a:pt x="1516548" y="184848"/>
                      </a:cubicBezTo>
                      <a:lnTo>
                        <a:pt x="1464786" y="271082"/>
                      </a:lnTo>
                      <a:cubicBezTo>
                        <a:pt x="1463260" y="273636"/>
                        <a:pt x="1460541" y="275051"/>
                        <a:pt x="1457766" y="275051"/>
                      </a:cubicBezTo>
                      <a:close/>
                      <a:moveTo>
                        <a:pt x="1561328" y="102583"/>
                      </a:moveTo>
                      <a:cubicBezTo>
                        <a:pt x="1559895" y="102583"/>
                        <a:pt x="1558443" y="102215"/>
                        <a:pt x="1557120" y="101407"/>
                      </a:cubicBezTo>
                      <a:cubicBezTo>
                        <a:pt x="1553243" y="99092"/>
                        <a:pt x="1551994" y="94057"/>
                        <a:pt x="1554327" y="90198"/>
                      </a:cubicBezTo>
                      <a:lnTo>
                        <a:pt x="1606090" y="3964"/>
                      </a:lnTo>
                      <a:cubicBezTo>
                        <a:pt x="1608405" y="105"/>
                        <a:pt x="1613422" y="-1163"/>
                        <a:pt x="1617299" y="1171"/>
                      </a:cubicBezTo>
                      <a:cubicBezTo>
                        <a:pt x="1621176" y="3486"/>
                        <a:pt x="1622425" y="8521"/>
                        <a:pt x="1620092" y="12380"/>
                      </a:cubicBezTo>
                      <a:lnTo>
                        <a:pt x="1568329" y="98614"/>
                      </a:lnTo>
                      <a:cubicBezTo>
                        <a:pt x="1566804" y="101168"/>
                        <a:pt x="1564084" y="102583"/>
                        <a:pt x="1561310" y="102583"/>
                      </a:cubicBezTo>
                      <a:close/>
                    </a:path>
                  </a:pathLst>
                </a:custGeom>
                <a:solidFill>
                  <a:srgbClr val="BFC8D6"/>
                </a:solidFill>
                <a:ln w="183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FD2FB32-27D0-4088-85C7-E5D43BB85FFA}"/>
                    </a:ext>
                  </a:extLst>
                </p:cNvPr>
                <p:cNvSpPr/>
                <p:nvPr/>
              </p:nvSpPr>
              <p:spPr>
                <a:xfrm>
                  <a:off x="9574853" y="1343847"/>
                  <a:ext cx="41599" cy="58390"/>
                </a:xfrm>
                <a:custGeom>
                  <a:avLst/>
                  <a:gdLst>
                    <a:gd name="connsiteX0" fmla="*/ 8176 w 41599"/>
                    <a:gd name="connsiteY0" fmla="*/ 58391 h 58390"/>
                    <a:gd name="connsiteX1" fmla="*/ 3968 w 41599"/>
                    <a:gd name="connsiteY1" fmla="*/ 57215 h 58390"/>
                    <a:gd name="connsiteX2" fmla="*/ 1175 w 41599"/>
                    <a:gd name="connsiteY2" fmla="*/ 46006 h 58390"/>
                    <a:gd name="connsiteX3" fmla="*/ 26423 w 41599"/>
                    <a:gd name="connsiteY3" fmla="*/ 3964 h 58390"/>
                    <a:gd name="connsiteX4" fmla="*/ 37632 w 41599"/>
                    <a:gd name="connsiteY4" fmla="*/ 1171 h 58390"/>
                    <a:gd name="connsiteX5" fmla="*/ 40424 w 41599"/>
                    <a:gd name="connsiteY5" fmla="*/ 12380 h 58390"/>
                    <a:gd name="connsiteX6" fmla="*/ 15177 w 41599"/>
                    <a:gd name="connsiteY6" fmla="*/ 54422 h 58390"/>
                    <a:gd name="connsiteX7" fmla="*/ 8158 w 41599"/>
                    <a:gd name="connsiteY7" fmla="*/ 58391 h 5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99" h="58390">
                      <a:moveTo>
                        <a:pt x="8176" y="58391"/>
                      </a:moveTo>
                      <a:cubicBezTo>
                        <a:pt x="6743" y="58391"/>
                        <a:pt x="5291" y="58023"/>
                        <a:pt x="3968" y="57215"/>
                      </a:cubicBezTo>
                      <a:cubicBezTo>
                        <a:pt x="91" y="54900"/>
                        <a:pt x="-1158" y="49865"/>
                        <a:pt x="1175" y="46006"/>
                      </a:cubicBezTo>
                      <a:lnTo>
                        <a:pt x="26423" y="3964"/>
                      </a:lnTo>
                      <a:cubicBezTo>
                        <a:pt x="28738" y="105"/>
                        <a:pt x="33754" y="-1163"/>
                        <a:pt x="37632" y="1171"/>
                      </a:cubicBezTo>
                      <a:cubicBezTo>
                        <a:pt x="41509" y="3486"/>
                        <a:pt x="42758" y="8521"/>
                        <a:pt x="40424" y="12380"/>
                      </a:cubicBezTo>
                      <a:lnTo>
                        <a:pt x="15177" y="54422"/>
                      </a:lnTo>
                      <a:cubicBezTo>
                        <a:pt x="13652" y="56976"/>
                        <a:pt x="10933" y="58391"/>
                        <a:pt x="8158" y="58391"/>
                      </a:cubicBezTo>
                      <a:close/>
                    </a:path>
                  </a:pathLst>
                </a:custGeom>
                <a:solidFill>
                  <a:srgbClr val="BFC8D6"/>
                </a:solidFill>
                <a:ln w="1836" cap="flat">
                  <a:noFill/>
                  <a:prstDash val="solid"/>
                  <a:miter/>
                </a:ln>
              </p:spPr>
              <p:txBody>
                <a:bodyPr rtlCol="0" anchor="ctr"/>
                <a:lstStyle/>
                <a:p>
                  <a:endParaRPr lang="en-US"/>
                </a:p>
              </p:txBody>
            </p:sp>
          </p:grpSp>
          <p:grpSp>
            <p:nvGrpSpPr>
              <p:cNvPr id="31" name="Graphic 13">
                <a:extLst>
                  <a:ext uri="{FF2B5EF4-FFF2-40B4-BE49-F238E27FC236}">
                    <a16:creationId xmlns:a16="http://schemas.microsoft.com/office/drawing/2014/main" id="{B05098FE-4829-47DF-BC29-0129A38BAF1B}"/>
                  </a:ext>
                </a:extLst>
              </p:cNvPr>
              <p:cNvGrpSpPr/>
              <p:nvPr/>
            </p:nvGrpSpPr>
            <p:grpSpPr>
              <a:xfrm>
                <a:off x="6941764" y="1299939"/>
                <a:ext cx="4449953" cy="3987558"/>
                <a:chOff x="6941764" y="1299939"/>
                <a:chExt cx="4449953" cy="3987558"/>
              </a:xfrm>
              <a:solidFill>
                <a:srgbClr val="BFC8D6"/>
              </a:solidFill>
            </p:grpSpPr>
            <p:sp>
              <p:nvSpPr>
                <p:cNvPr id="32" name="Freeform: Shape 31">
                  <a:extLst>
                    <a:ext uri="{FF2B5EF4-FFF2-40B4-BE49-F238E27FC236}">
                      <a16:creationId xmlns:a16="http://schemas.microsoft.com/office/drawing/2014/main" id="{8832CAE2-FB07-4C28-BF9D-361D3ECF257E}"/>
                    </a:ext>
                  </a:extLst>
                </p:cNvPr>
                <p:cNvSpPr/>
                <p:nvPr/>
              </p:nvSpPr>
              <p:spPr>
                <a:xfrm>
                  <a:off x="6941764" y="3045644"/>
                  <a:ext cx="44667" cy="98256"/>
                </a:xfrm>
                <a:custGeom>
                  <a:avLst/>
                  <a:gdLst>
                    <a:gd name="connsiteX0" fmla="*/ 36527 w 44667"/>
                    <a:gd name="connsiteY0" fmla="*/ 98256 h 98256"/>
                    <a:gd name="connsiteX1" fmla="*/ 29857 w 44667"/>
                    <a:gd name="connsiteY1" fmla="*/ 94802 h 98256"/>
                    <a:gd name="connsiteX2" fmla="*/ 1505 w 44667"/>
                    <a:gd name="connsiteY2" fmla="*/ 54781 h 98256"/>
                    <a:gd name="connsiteX3" fmla="*/ 1192 w 44667"/>
                    <a:gd name="connsiteY3" fmla="*/ 45795 h 98256"/>
                    <a:gd name="connsiteX4" fmla="*/ 26733 w 44667"/>
                    <a:gd name="connsiteY4" fmla="*/ 3919 h 98256"/>
                    <a:gd name="connsiteX5" fmla="*/ 37961 w 44667"/>
                    <a:gd name="connsiteY5" fmla="*/ 1199 h 98256"/>
                    <a:gd name="connsiteX6" fmla="*/ 40680 w 44667"/>
                    <a:gd name="connsiteY6" fmla="*/ 12426 h 98256"/>
                    <a:gd name="connsiteX7" fmla="*/ 17932 w 44667"/>
                    <a:gd name="connsiteY7" fmla="*/ 49709 h 98256"/>
                    <a:gd name="connsiteX8" fmla="*/ 43161 w 44667"/>
                    <a:gd name="connsiteY8" fmla="*/ 85338 h 98256"/>
                    <a:gd name="connsiteX9" fmla="*/ 41213 w 44667"/>
                    <a:gd name="connsiteY9" fmla="*/ 96731 h 98256"/>
                    <a:gd name="connsiteX10" fmla="*/ 36491 w 44667"/>
                    <a:gd name="connsiteY10" fmla="*/ 98238 h 9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67" h="98256">
                      <a:moveTo>
                        <a:pt x="36527" y="98256"/>
                      </a:moveTo>
                      <a:cubicBezTo>
                        <a:pt x="33973" y="98256"/>
                        <a:pt x="31438" y="97062"/>
                        <a:pt x="29857" y="94802"/>
                      </a:cubicBezTo>
                      <a:lnTo>
                        <a:pt x="1505" y="54781"/>
                      </a:lnTo>
                      <a:cubicBezTo>
                        <a:pt x="-388" y="52116"/>
                        <a:pt x="-498" y="48588"/>
                        <a:pt x="1192" y="45795"/>
                      </a:cubicBezTo>
                      <a:lnTo>
                        <a:pt x="26733" y="3919"/>
                      </a:lnTo>
                      <a:cubicBezTo>
                        <a:pt x="29086" y="60"/>
                        <a:pt x="34120" y="-1153"/>
                        <a:pt x="37961" y="1199"/>
                      </a:cubicBezTo>
                      <a:cubicBezTo>
                        <a:pt x="41819" y="3551"/>
                        <a:pt x="43032" y="8586"/>
                        <a:pt x="40680" y="12426"/>
                      </a:cubicBezTo>
                      <a:lnTo>
                        <a:pt x="17932" y="49709"/>
                      </a:lnTo>
                      <a:lnTo>
                        <a:pt x="43161" y="85338"/>
                      </a:lnTo>
                      <a:cubicBezTo>
                        <a:pt x="45770" y="89013"/>
                        <a:pt x="44906" y="94122"/>
                        <a:pt x="41213" y="96731"/>
                      </a:cubicBezTo>
                      <a:cubicBezTo>
                        <a:pt x="39780" y="97742"/>
                        <a:pt x="38126" y="98238"/>
                        <a:pt x="36491" y="98238"/>
                      </a:cubicBezTo>
                      <a:close/>
                    </a:path>
                  </a:pathLst>
                </a:custGeom>
                <a:solidFill>
                  <a:srgbClr val="BFC8D6"/>
                </a:solidFill>
                <a:ln w="1836"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DA8C9CD-D61D-4702-94EA-773819AFF735}"/>
                    </a:ext>
                  </a:extLst>
                </p:cNvPr>
                <p:cNvSpPr/>
                <p:nvPr/>
              </p:nvSpPr>
              <p:spPr>
                <a:xfrm>
                  <a:off x="7017793" y="1722088"/>
                  <a:ext cx="773415" cy="1257207"/>
                </a:xfrm>
                <a:custGeom>
                  <a:avLst/>
                  <a:gdLst>
                    <a:gd name="connsiteX0" fmla="*/ 8163 w 773415"/>
                    <a:gd name="connsiteY0" fmla="*/ 1257208 h 1257207"/>
                    <a:gd name="connsiteX1" fmla="*/ 3919 w 773415"/>
                    <a:gd name="connsiteY1" fmla="*/ 1256014 h 1257207"/>
                    <a:gd name="connsiteX2" fmla="*/ 1199 w 773415"/>
                    <a:gd name="connsiteY2" fmla="*/ 1244786 h 1257207"/>
                    <a:gd name="connsiteX3" fmla="*/ 51675 w 773415"/>
                    <a:gd name="connsiteY3" fmla="*/ 1162062 h 1257207"/>
                    <a:gd name="connsiteX4" fmla="*/ 62903 w 773415"/>
                    <a:gd name="connsiteY4" fmla="*/ 1159342 h 1257207"/>
                    <a:gd name="connsiteX5" fmla="*/ 65622 w 773415"/>
                    <a:gd name="connsiteY5" fmla="*/ 1170570 h 1257207"/>
                    <a:gd name="connsiteX6" fmla="*/ 15146 w 773415"/>
                    <a:gd name="connsiteY6" fmla="*/ 1253294 h 1257207"/>
                    <a:gd name="connsiteX7" fmla="*/ 8163 w 773415"/>
                    <a:gd name="connsiteY7" fmla="*/ 1257208 h 1257207"/>
                    <a:gd name="connsiteX8" fmla="*/ 109098 w 773415"/>
                    <a:gd name="connsiteY8" fmla="*/ 1091759 h 1257207"/>
                    <a:gd name="connsiteX9" fmla="*/ 104853 w 773415"/>
                    <a:gd name="connsiteY9" fmla="*/ 1090565 h 1257207"/>
                    <a:gd name="connsiteX10" fmla="*/ 102133 w 773415"/>
                    <a:gd name="connsiteY10" fmla="*/ 1079337 h 1257207"/>
                    <a:gd name="connsiteX11" fmla="*/ 152610 w 773415"/>
                    <a:gd name="connsiteY11" fmla="*/ 996613 h 1257207"/>
                    <a:gd name="connsiteX12" fmla="*/ 163837 w 773415"/>
                    <a:gd name="connsiteY12" fmla="*/ 993893 h 1257207"/>
                    <a:gd name="connsiteX13" fmla="*/ 166556 w 773415"/>
                    <a:gd name="connsiteY13" fmla="*/ 1005120 h 1257207"/>
                    <a:gd name="connsiteX14" fmla="*/ 116080 w 773415"/>
                    <a:gd name="connsiteY14" fmla="*/ 1087845 h 1257207"/>
                    <a:gd name="connsiteX15" fmla="*/ 109098 w 773415"/>
                    <a:gd name="connsiteY15" fmla="*/ 1091759 h 1257207"/>
                    <a:gd name="connsiteX16" fmla="*/ 210050 w 773415"/>
                    <a:gd name="connsiteY16" fmla="*/ 926310 h 1257207"/>
                    <a:gd name="connsiteX17" fmla="*/ 205805 w 773415"/>
                    <a:gd name="connsiteY17" fmla="*/ 925115 h 1257207"/>
                    <a:gd name="connsiteX18" fmla="*/ 203086 w 773415"/>
                    <a:gd name="connsiteY18" fmla="*/ 913888 h 1257207"/>
                    <a:gd name="connsiteX19" fmla="*/ 253562 w 773415"/>
                    <a:gd name="connsiteY19" fmla="*/ 831164 h 1257207"/>
                    <a:gd name="connsiteX20" fmla="*/ 264789 w 773415"/>
                    <a:gd name="connsiteY20" fmla="*/ 828444 h 1257207"/>
                    <a:gd name="connsiteX21" fmla="*/ 267509 w 773415"/>
                    <a:gd name="connsiteY21" fmla="*/ 839671 h 1257207"/>
                    <a:gd name="connsiteX22" fmla="*/ 217033 w 773415"/>
                    <a:gd name="connsiteY22" fmla="*/ 922396 h 1257207"/>
                    <a:gd name="connsiteX23" fmla="*/ 210050 w 773415"/>
                    <a:gd name="connsiteY23" fmla="*/ 926310 h 1257207"/>
                    <a:gd name="connsiteX24" fmla="*/ 310984 w 773415"/>
                    <a:gd name="connsiteY24" fmla="*/ 760861 h 1257207"/>
                    <a:gd name="connsiteX25" fmla="*/ 306740 w 773415"/>
                    <a:gd name="connsiteY25" fmla="*/ 759667 h 1257207"/>
                    <a:gd name="connsiteX26" fmla="*/ 304020 w 773415"/>
                    <a:gd name="connsiteY26" fmla="*/ 748439 h 1257207"/>
                    <a:gd name="connsiteX27" fmla="*/ 354496 w 773415"/>
                    <a:gd name="connsiteY27" fmla="*/ 665715 h 1257207"/>
                    <a:gd name="connsiteX28" fmla="*/ 365724 w 773415"/>
                    <a:gd name="connsiteY28" fmla="*/ 662995 h 1257207"/>
                    <a:gd name="connsiteX29" fmla="*/ 368443 w 773415"/>
                    <a:gd name="connsiteY29" fmla="*/ 674222 h 1257207"/>
                    <a:gd name="connsiteX30" fmla="*/ 317967 w 773415"/>
                    <a:gd name="connsiteY30" fmla="*/ 756947 h 1257207"/>
                    <a:gd name="connsiteX31" fmla="*/ 310984 w 773415"/>
                    <a:gd name="connsiteY31" fmla="*/ 760861 h 1257207"/>
                    <a:gd name="connsiteX32" fmla="*/ 411919 w 773415"/>
                    <a:gd name="connsiteY32" fmla="*/ 595412 h 1257207"/>
                    <a:gd name="connsiteX33" fmla="*/ 407674 w 773415"/>
                    <a:gd name="connsiteY33" fmla="*/ 594217 h 1257207"/>
                    <a:gd name="connsiteX34" fmla="*/ 404954 w 773415"/>
                    <a:gd name="connsiteY34" fmla="*/ 582990 h 1257207"/>
                    <a:gd name="connsiteX35" fmla="*/ 455431 w 773415"/>
                    <a:gd name="connsiteY35" fmla="*/ 500266 h 1257207"/>
                    <a:gd name="connsiteX36" fmla="*/ 466658 w 773415"/>
                    <a:gd name="connsiteY36" fmla="*/ 497546 h 1257207"/>
                    <a:gd name="connsiteX37" fmla="*/ 469377 w 773415"/>
                    <a:gd name="connsiteY37" fmla="*/ 508773 h 1257207"/>
                    <a:gd name="connsiteX38" fmla="*/ 418901 w 773415"/>
                    <a:gd name="connsiteY38" fmla="*/ 591498 h 1257207"/>
                    <a:gd name="connsiteX39" fmla="*/ 411919 w 773415"/>
                    <a:gd name="connsiteY39" fmla="*/ 595412 h 1257207"/>
                    <a:gd name="connsiteX40" fmla="*/ 512871 w 773415"/>
                    <a:gd name="connsiteY40" fmla="*/ 429963 h 1257207"/>
                    <a:gd name="connsiteX41" fmla="*/ 508626 w 773415"/>
                    <a:gd name="connsiteY41" fmla="*/ 428768 h 1257207"/>
                    <a:gd name="connsiteX42" fmla="*/ 505907 w 773415"/>
                    <a:gd name="connsiteY42" fmla="*/ 417541 h 1257207"/>
                    <a:gd name="connsiteX43" fmla="*/ 556383 w 773415"/>
                    <a:gd name="connsiteY43" fmla="*/ 334817 h 1257207"/>
                    <a:gd name="connsiteX44" fmla="*/ 567610 w 773415"/>
                    <a:gd name="connsiteY44" fmla="*/ 332097 h 1257207"/>
                    <a:gd name="connsiteX45" fmla="*/ 570330 w 773415"/>
                    <a:gd name="connsiteY45" fmla="*/ 343324 h 1257207"/>
                    <a:gd name="connsiteX46" fmla="*/ 519854 w 773415"/>
                    <a:gd name="connsiteY46" fmla="*/ 426049 h 1257207"/>
                    <a:gd name="connsiteX47" fmla="*/ 512871 w 773415"/>
                    <a:gd name="connsiteY47" fmla="*/ 429963 h 1257207"/>
                    <a:gd name="connsiteX48" fmla="*/ 613805 w 773415"/>
                    <a:gd name="connsiteY48" fmla="*/ 264514 h 1257207"/>
                    <a:gd name="connsiteX49" fmla="*/ 609561 w 773415"/>
                    <a:gd name="connsiteY49" fmla="*/ 263319 h 1257207"/>
                    <a:gd name="connsiteX50" fmla="*/ 606841 w 773415"/>
                    <a:gd name="connsiteY50" fmla="*/ 252092 h 1257207"/>
                    <a:gd name="connsiteX51" fmla="*/ 657318 w 773415"/>
                    <a:gd name="connsiteY51" fmla="*/ 169368 h 1257207"/>
                    <a:gd name="connsiteX52" fmla="*/ 668545 w 773415"/>
                    <a:gd name="connsiteY52" fmla="*/ 166648 h 1257207"/>
                    <a:gd name="connsiteX53" fmla="*/ 671264 w 773415"/>
                    <a:gd name="connsiteY53" fmla="*/ 177875 h 1257207"/>
                    <a:gd name="connsiteX54" fmla="*/ 620788 w 773415"/>
                    <a:gd name="connsiteY54" fmla="*/ 260600 h 1257207"/>
                    <a:gd name="connsiteX55" fmla="*/ 613805 w 773415"/>
                    <a:gd name="connsiteY55" fmla="*/ 264514 h 1257207"/>
                    <a:gd name="connsiteX56" fmla="*/ 714758 w 773415"/>
                    <a:gd name="connsiteY56" fmla="*/ 99065 h 1257207"/>
                    <a:gd name="connsiteX57" fmla="*/ 710513 w 773415"/>
                    <a:gd name="connsiteY57" fmla="*/ 97870 h 1257207"/>
                    <a:gd name="connsiteX58" fmla="*/ 707794 w 773415"/>
                    <a:gd name="connsiteY58" fmla="*/ 86643 h 1257207"/>
                    <a:gd name="connsiteX59" fmla="*/ 758270 w 773415"/>
                    <a:gd name="connsiteY59" fmla="*/ 3919 h 1257207"/>
                    <a:gd name="connsiteX60" fmla="*/ 769497 w 773415"/>
                    <a:gd name="connsiteY60" fmla="*/ 1199 h 1257207"/>
                    <a:gd name="connsiteX61" fmla="*/ 772217 w 773415"/>
                    <a:gd name="connsiteY61" fmla="*/ 12426 h 1257207"/>
                    <a:gd name="connsiteX62" fmla="*/ 721740 w 773415"/>
                    <a:gd name="connsiteY62" fmla="*/ 95151 h 1257207"/>
                    <a:gd name="connsiteX63" fmla="*/ 714758 w 773415"/>
                    <a:gd name="connsiteY63" fmla="*/ 99065 h 125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73415" h="1257207">
                      <a:moveTo>
                        <a:pt x="8163" y="1257208"/>
                      </a:moveTo>
                      <a:cubicBezTo>
                        <a:pt x="6712" y="1257208"/>
                        <a:pt x="5242" y="1256822"/>
                        <a:pt x="3919" y="1256014"/>
                      </a:cubicBezTo>
                      <a:cubicBezTo>
                        <a:pt x="60" y="1253662"/>
                        <a:pt x="-1153" y="1248627"/>
                        <a:pt x="1199" y="1244786"/>
                      </a:cubicBezTo>
                      <a:lnTo>
                        <a:pt x="51675" y="1162062"/>
                      </a:lnTo>
                      <a:cubicBezTo>
                        <a:pt x="54027" y="1158203"/>
                        <a:pt x="59062" y="1156990"/>
                        <a:pt x="62903" y="1159342"/>
                      </a:cubicBezTo>
                      <a:cubicBezTo>
                        <a:pt x="66761" y="1161694"/>
                        <a:pt x="67974" y="1166729"/>
                        <a:pt x="65622" y="1170570"/>
                      </a:cubicBezTo>
                      <a:lnTo>
                        <a:pt x="15146" y="1253294"/>
                      </a:lnTo>
                      <a:cubicBezTo>
                        <a:pt x="13602" y="1255812"/>
                        <a:pt x="10920" y="1257208"/>
                        <a:pt x="8163" y="1257208"/>
                      </a:cubicBezTo>
                      <a:close/>
                      <a:moveTo>
                        <a:pt x="109098" y="1091759"/>
                      </a:moveTo>
                      <a:cubicBezTo>
                        <a:pt x="107646" y="1091759"/>
                        <a:pt x="106176" y="1091373"/>
                        <a:pt x="104853" y="1090565"/>
                      </a:cubicBezTo>
                      <a:cubicBezTo>
                        <a:pt x="100994" y="1088213"/>
                        <a:pt x="99781" y="1083178"/>
                        <a:pt x="102133" y="1079337"/>
                      </a:cubicBezTo>
                      <a:lnTo>
                        <a:pt x="152610" y="996613"/>
                      </a:lnTo>
                      <a:cubicBezTo>
                        <a:pt x="154962" y="992754"/>
                        <a:pt x="159996" y="991541"/>
                        <a:pt x="163837" y="993893"/>
                      </a:cubicBezTo>
                      <a:cubicBezTo>
                        <a:pt x="167696" y="996245"/>
                        <a:pt x="168908" y="1001280"/>
                        <a:pt x="166556" y="1005120"/>
                      </a:cubicBezTo>
                      <a:lnTo>
                        <a:pt x="116080" y="1087845"/>
                      </a:lnTo>
                      <a:cubicBezTo>
                        <a:pt x="114537" y="1090362"/>
                        <a:pt x="111854" y="1091759"/>
                        <a:pt x="109098" y="1091759"/>
                      </a:cubicBezTo>
                      <a:close/>
                      <a:moveTo>
                        <a:pt x="210050" y="926310"/>
                      </a:moveTo>
                      <a:cubicBezTo>
                        <a:pt x="208598" y="926310"/>
                        <a:pt x="207128" y="925924"/>
                        <a:pt x="205805" y="925115"/>
                      </a:cubicBezTo>
                      <a:cubicBezTo>
                        <a:pt x="201947" y="922764"/>
                        <a:pt x="200734" y="917729"/>
                        <a:pt x="203086" y="913888"/>
                      </a:cubicBezTo>
                      <a:lnTo>
                        <a:pt x="253562" y="831164"/>
                      </a:lnTo>
                      <a:cubicBezTo>
                        <a:pt x="255914" y="827305"/>
                        <a:pt x="260949" y="826092"/>
                        <a:pt x="264789" y="828444"/>
                      </a:cubicBezTo>
                      <a:cubicBezTo>
                        <a:pt x="268648" y="830796"/>
                        <a:pt x="269861" y="835831"/>
                        <a:pt x="267509" y="839671"/>
                      </a:cubicBezTo>
                      <a:lnTo>
                        <a:pt x="217033" y="922396"/>
                      </a:lnTo>
                      <a:cubicBezTo>
                        <a:pt x="215489" y="924913"/>
                        <a:pt x="212806" y="926310"/>
                        <a:pt x="210050" y="926310"/>
                      </a:cubicBezTo>
                      <a:close/>
                      <a:moveTo>
                        <a:pt x="310984" y="760861"/>
                      </a:moveTo>
                      <a:cubicBezTo>
                        <a:pt x="309533" y="760861"/>
                        <a:pt x="308063" y="760475"/>
                        <a:pt x="306740" y="759667"/>
                      </a:cubicBezTo>
                      <a:cubicBezTo>
                        <a:pt x="302881" y="757314"/>
                        <a:pt x="301668" y="752280"/>
                        <a:pt x="304020" y="748439"/>
                      </a:cubicBezTo>
                      <a:lnTo>
                        <a:pt x="354496" y="665715"/>
                      </a:lnTo>
                      <a:cubicBezTo>
                        <a:pt x="356848" y="661856"/>
                        <a:pt x="361883" y="660643"/>
                        <a:pt x="365724" y="662995"/>
                      </a:cubicBezTo>
                      <a:cubicBezTo>
                        <a:pt x="369582" y="665347"/>
                        <a:pt x="370795" y="670382"/>
                        <a:pt x="368443" y="674222"/>
                      </a:cubicBezTo>
                      <a:lnTo>
                        <a:pt x="317967" y="756947"/>
                      </a:lnTo>
                      <a:cubicBezTo>
                        <a:pt x="316423" y="759464"/>
                        <a:pt x="313741" y="760861"/>
                        <a:pt x="310984" y="760861"/>
                      </a:cubicBezTo>
                      <a:close/>
                      <a:moveTo>
                        <a:pt x="411919" y="595412"/>
                      </a:moveTo>
                      <a:cubicBezTo>
                        <a:pt x="410467" y="595412"/>
                        <a:pt x="408997" y="595026"/>
                        <a:pt x="407674" y="594217"/>
                      </a:cubicBezTo>
                      <a:cubicBezTo>
                        <a:pt x="403815" y="591865"/>
                        <a:pt x="402602" y="586831"/>
                        <a:pt x="404954" y="582990"/>
                      </a:cubicBezTo>
                      <a:lnTo>
                        <a:pt x="455431" y="500266"/>
                      </a:lnTo>
                      <a:cubicBezTo>
                        <a:pt x="457783" y="496407"/>
                        <a:pt x="462817" y="495194"/>
                        <a:pt x="466658" y="497546"/>
                      </a:cubicBezTo>
                      <a:cubicBezTo>
                        <a:pt x="470517" y="499898"/>
                        <a:pt x="471729" y="504933"/>
                        <a:pt x="469377" y="508773"/>
                      </a:cubicBezTo>
                      <a:lnTo>
                        <a:pt x="418901" y="591498"/>
                      </a:lnTo>
                      <a:cubicBezTo>
                        <a:pt x="417358" y="594015"/>
                        <a:pt x="414675" y="595412"/>
                        <a:pt x="411919" y="595412"/>
                      </a:cubicBezTo>
                      <a:close/>
                      <a:moveTo>
                        <a:pt x="512871" y="429963"/>
                      </a:moveTo>
                      <a:cubicBezTo>
                        <a:pt x="511419" y="429963"/>
                        <a:pt x="509949" y="429577"/>
                        <a:pt x="508626" y="428768"/>
                      </a:cubicBezTo>
                      <a:cubicBezTo>
                        <a:pt x="504768" y="426416"/>
                        <a:pt x="503555" y="421382"/>
                        <a:pt x="505907" y="417541"/>
                      </a:cubicBezTo>
                      <a:lnTo>
                        <a:pt x="556383" y="334817"/>
                      </a:lnTo>
                      <a:cubicBezTo>
                        <a:pt x="558735" y="330958"/>
                        <a:pt x="563770" y="329745"/>
                        <a:pt x="567610" y="332097"/>
                      </a:cubicBezTo>
                      <a:cubicBezTo>
                        <a:pt x="571469" y="334449"/>
                        <a:pt x="572682" y="339484"/>
                        <a:pt x="570330" y="343324"/>
                      </a:cubicBezTo>
                      <a:lnTo>
                        <a:pt x="519854" y="426049"/>
                      </a:lnTo>
                      <a:cubicBezTo>
                        <a:pt x="518310" y="428566"/>
                        <a:pt x="515627" y="429963"/>
                        <a:pt x="512871" y="429963"/>
                      </a:cubicBezTo>
                      <a:close/>
                      <a:moveTo>
                        <a:pt x="613805" y="264514"/>
                      </a:moveTo>
                      <a:cubicBezTo>
                        <a:pt x="612354" y="264514"/>
                        <a:pt x="610884" y="264128"/>
                        <a:pt x="609561" y="263319"/>
                      </a:cubicBezTo>
                      <a:cubicBezTo>
                        <a:pt x="605702" y="260967"/>
                        <a:pt x="604489" y="255933"/>
                        <a:pt x="606841" y="252092"/>
                      </a:cubicBezTo>
                      <a:lnTo>
                        <a:pt x="657318" y="169368"/>
                      </a:lnTo>
                      <a:cubicBezTo>
                        <a:pt x="659669" y="165509"/>
                        <a:pt x="664704" y="164296"/>
                        <a:pt x="668545" y="166648"/>
                      </a:cubicBezTo>
                      <a:cubicBezTo>
                        <a:pt x="672403" y="169000"/>
                        <a:pt x="673616" y="174035"/>
                        <a:pt x="671264" y="177875"/>
                      </a:cubicBezTo>
                      <a:lnTo>
                        <a:pt x="620788" y="260600"/>
                      </a:lnTo>
                      <a:cubicBezTo>
                        <a:pt x="619244" y="263117"/>
                        <a:pt x="616562" y="264514"/>
                        <a:pt x="613805" y="264514"/>
                      </a:cubicBezTo>
                      <a:close/>
                      <a:moveTo>
                        <a:pt x="714758" y="99065"/>
                      </a:moveTo>
                      <a:cubicBezTo>
                        <a:pt x="713306" y="99065"/>
                        <a:pt x="711836" y="98679"/>
                        <a:pt x="710513" y="97870"/>
                      </a:cubicBezTo>
                      <a:cubicBezTo>
                        <a:pt x="706654" y="95518"/>
                        <a:pt x="705442" y="90484"/>
                        <a:pt x="707794" y="86643"/>
                      </a:cubicBezTo>
                      <a:lnTo>
                        <a:pt x="758270" y="3919"/>
                      </a:lnTo>
                      <a:cubicBezTo>
                        <a:pt x="760622" y="60"/>
                        <a:pt x="765657" y="-1153"/>
                        <a:pt x="769497" y="1199"/>
                      </a:cubicBezTo>
                      <a:cubicBezTo>
                        <a:pt x="773356" y="3551"/>
                        <a:pt x="774569" y="8586"/>
                        <a:pt x="772217" y="12426"/>
                      </a:cubicBezTo>
                      <a:lnTo>
                        <a:pt x="721740" y="95151"/>
                      </a:lnTo>
                      <a:cubicBezTo>
                        <a:pt x="720197" y="97668"/>
                        <a:pt x="717514" y="99065"/>
                        <a:pt x="714758" y="99065"/>
                      </a:cubicBezTo>
                      <a:close/>
                    </a:path>
                  </a:pathLst>
                </a:custGeom>
                <a:solidFill>
                  <a:srgbClr val="BFC8D6"/>
                </a:solidFill>
                <a:ln w="1836"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8C3FE86-F95F-415E-9B60-AD5325136B45}"/>
                    </a:ext>
                  </a:extLst>
                </p:cNvPr>
                <p:cNvSpPr/>
                <p:nvPr/>
              </p:nvSpPr>
              <p:spPr>
                <a:xfrm>
                  <a:off x="7825340" y="1589327"/>
                  <a:ext cx="90232" cy="66449"/>
                </a:xfrm>
                <a:custGeom>
                  <a:avLst/>
                  <a:gdLst>
                    <a:gd name="connsiteX0" fmla="*/ 8163 w 90232"/>
                    <a:gd name="connsiteY0" fmla="*/ 66432 h 66449"/>
                    <a:gd name="connsiteX1" fmla="*/ 3919 w 90232"/>
                    <a:gd name="connsiteY1" fmla="*/ 65237 h 66449"/>
                    <a:gd name="connsiteX2" fmla="*/ 1199 w 90232"/>
                    <a:gd name="connsiteY2" fmla="*/ 54010 h 66449"/>
                    <a:gd name="connsiteX3" fmla="*/ 26741 w 90232"/>
                    <a:gd name="connsiteY3" fmla="*/ 12152 h 66449"/>
                    <a:gd name="connsiteX4" fmla="*/ 32345 w 90232"/>
                    <a:gd name="connsiteY4" fmla="*/ 8348 h 66449"/>
                    <a:gd name="connsiteX5" fmla="*/ 80690 w 90232"/>
                    <a:gd name="connsiteY5" fmla="*/ 116 h 66449"/>
                    <a:gd name="connsiteX6" fmla="*/ 90116 w 90232"/>
                    <a:gd name="connsiteY6" fmla="*/ 6805 h 66449"/>
                    <a:gd name="connsiteX7" fmla="*/ 83428 w 90232"/>
                    <a:gd name="connsiteY7" fmla="*/ 16231 h 66449"/>
                    <a:gd name="connsiteX8" fmla="*/ 38739 w 90232"/>
                    <a:gd name="connsiteY8" fmla="*/ 23838 h 66449"/>
                    <a:gd name="connsiteX9" fmla="*/ 15127 w 90232"/>
                    <a:gd name="connsiteY9" fmla="*/ 62536 h 66449"/>
                    <a:gd name="connsiteX10" fmla="*/ 8145 w 90232"/>
                    <a:gd name="connsiteY10" fmla="*/ 66450 h 6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32" h="66449">
                      <a:moveTo>
                        <a:pt x="8163" y="66432"/>
                      </a:moveTo>
                      <a:cubicBezTo>
                        <a:pt x="6712" y="66432"/>
                        <a:pt x="5242" y="66046"/>
                        <a:pt x="3919" y="65237"/>
                      </a:cubicBezTo>
                      <a:cubicBezTo>
                        <a:pt x="60" y="62885"/>
                        <a:pt x="-1153" y="57850"/>
                        <a:pt x="1199" y="54010"/>
                      </a:cubicBezTo>
                      <a:lnTo>
                        <a:pt x="26741" y="12152"/>
                      </a:lnTo>
                      <a:cubicBezTo>
                        <a:pt x="27972" y="10130"/>
                        <a:pt x="30011" y="8752"/>
                        <a:pt x="32345" y="8348"/>
                      </a:cubicBezTo>
                      <a:lnTo>
                        <a:pt x="80690" y="116"/>
                      </a:lnTo>
                      <a:cubicBezTo>
                        <a:pt x="85155" y="-637"/>
                        <a:pt x="89363" y="2358"/>
                        <a:pt x="90116" y="6805"/>
                      </a:cubicBezTo>
                      <a:cubicBezTo>
                        <a:pt x="90869" y="11251"/>
                        <a:pt x="87874" y="15478"/>
                        <a:pt x="83428" y="16231"/>
                      </a:cubicBezTo>
                      <a:lnTo>
                        <a:pt x="38739" y="23838"/>
                      </a:lnTo>
                      <a:lnTo>
                        <a:pt x="15127" y="62536"/>
                      </a:lnTo>
                      <a:cubicBezTo>
                        <a:pt x="13584" y="65053"/>
                        <a:pt x="10901" y="66450"/>
                        <a:pt x="8145" y="66450"/>
                      </a:cubicBezTo>
                      <a:close/>
                    </a:path>
                  </a:pathLst>
                </a:custGeom>
                <a:solidFill>
                  <a:srgbClr val="BFC8D6"/>
                </a:solidFill>
                <a:ln w="1836"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C761025-FAEE-4CBA-9B76-3AEDC89EDC40}"/>
                    </a:ext>
                  </a:extLst>
                </p:cNvPr>
                <p:cNvSpPr/>
                <p:nvPr/>
              </p:nvSpPr>
              <p:spPr>
                <a:xfrm>
                  <a:off x="7994096" y="1299939"/>
                  <a:ext cx="3352607" cy="1881574"/>
                </a:xfrm>
                <a:custGeom>
                  <a:avLst/>
                  <a:gdLst>
                    <a:gd name="connsiteX0" fmla="*/ 3344432 w 3352607"/>
                    <a:gd name="connsiteY0" fmla="*/ 1881574 h 1881574"/>
                    <a:gd name="connsiteX1" fmla="*/ 3336660 w 3352607"/>
                    <a:gd name="connsiteY1" fmla="*/ 1875933 h 1881574"/>
                    <a:gd name="connsiteX2" fmla="*/ 3306837 w 3352607"/>
                    <a:gd name="connsiteY2" fmla="*/ 1784444 h 1881574"/>
                    <a:gd name="connsiteX3" fmla="*/ 3312074 w 3352607"/>
                    <a:gd name="connsiteY3" fmla="*/ 1774135 h 1881574"/>
                    <a:gd name="connsiteX4" fmla="*/ 3322382 w 3352607"/>
                    <a:gd name="connsiteY4" fmla="*/ 1779372 h 1881574"/>
                    <a:gd name="connsiteX5" fmla="*/ 3352205 w 3352607"/>
                    <a:gd name="connsiteY5" fmla="*/ 1870862 h 1881574"/>
                    <a:gd name="connsiteX6" fmla="*/ 3346968 w 3352607"/>
                    <a:gd name="connsiteY6" fmla="*/ 1881170 h 1881574"/>
                    <a:gd name="connsiteX7" fmla="*/ 3344432 w 3352607"/>
                    <a:gd name="connsiteY7" fmla="*/ 1881574 h 1881574"/>
                    <a:gd name="connsiteX8" fmla="*/ 3284787 w 3352607"/>
                    <a:gd name="connsiteY8" fmla="*/ 1698595 h 1881574"/>
                    <a:gd name="connsiteX9" fmla="*/ 3277014 w 3352607"/>
                    <a:gd name="connsiteY9" fmla="*/ 1692954 h 1881574"/>
                    <a:gd name="connsiteX10" fmla="*/ 3247192 w 3352607"/>
                    <a:gd name="connsiteY10" fmla="*/ 1601465 h 1881574"/>
                    <a:gd name="connsiteX11" fmla="*/ 3252428 w 3352607"/>
                    <a:gd name="connsiteY11" fmla="*/ 1591156 h 1881574"/>
                    <a:gd name="connsiteX12" fmla="*/ 3262737 w 3352607"/>
                    <a:gd name="connsiteY12" fmla="*/ 1596393 h 1881574"/>
                    <a:gd name="connsiteX13" fmla="*/ 3292559 w 3352607"/>
                    <a:gd name="connsiteY13" fmla="*/ 1687883 h 1881574"/>
                    <a:gd name="connsiteX14" fmla="*/ 3287322 w 3352607"/>
                    <a:gd name="connsiteY14" fmla="*/ 1698191 h 1881574"/>
                    <a:gd name="connsiteX15" fmla="*/ 3284787 w 3352607"/>
                    <a:gd name="connsiteY15" fmla="*/ 1698595 h 1881574"/>
                    <a:gd name="connsiteX16" fmla="*/ 3225141 w 3352607"/>
                    <a:gd name="connsiteY16" fmla="*/ 1515617 h 1881574"/>
                    <a:gd name="connsiteX17" fmla="*/ 3217369 w 3352607"/>
                    <a:gd name="connsiteY17" fmla="*/ 1509975 h 1881574"/>
                    <a:gd name="connsiteX18" fmla="*/ 3187546 w 3352607"/>
                    <a:gd name="connsiteY18" fmla="*/ 1418486 h 1881574"/>
                    <a:gd name="connsiteX19" fmla="*/ 3192783 w 3352607"/>
                    <a:gd name="connsiteY19" fmla="*/ 1408178 h 1881574"/>
                    <a:gd name="connsiteX20" fmla="*/ 3203091 w 3352607"/>
                    <a:gd name="connsiteY20" fmla="*/ 1413414 h 1881574"/>
                    <a:gd name="connsiteX21" fmla="*/ 3232914 w 3352607"/>
                    <a:gd name="connsiteY21" fmla="*/ 1504904 h 1881574"/>
                    <a:gd name="connsiteX22" fmla="*/ 3227677 w 3352607"/>
                    <a:gd name="connsiteY22" fmla="*/ 1515212 h 1881574"/>
                    <a:gd name="connsiteX23" fmla="*/ 3225141 w 3352607"/>
                    <a:gd name="connsiteY23" fmla="*/ 1515617 h 1881574"/>
                    <a:gd name="connsiteX24" fmla="*/ 3165496 w 3352607"/>
                    <a:gd name="connsiteY24" fmla="*/ 1332638 h 1881574"/>
                    <a:gd name="connsiteX25" fmla="*/ 3157723 w 3352607"/>
                    <a:gd name="connsiteY25" fmla="*/ 1326997 h 1881574"/>
                    <a:gd name="connsiteX26" fmla="*/ 3127900 w 3352607"/>
                    <a:gd name="connsiteY26" fmla="*/ 1235507 h 1881574"/>
                    <a:gd name="connsiteX27" fmla="*/ 3133137 w 3352607"/>
                    <a:gd name="connsiteY27" fmla="*/ 1225199 h 1881574"/>
                    <a:gd name="connsiteX28" fmla="*/ 3143446 w 3352607"/>
                    <a:gd name="connsiteY28" fmla="*/ 1230436 h 1881574"/>
                    <a:gd name="connsiteX29" fmla="*/ 3173269 w 3352607"/>
                    <a:gd name="connsiteY29" fmla="*/ 1321925 h 1881574"/>
                    <a:gd name="connsiteX30" fmla="*/ 3168032 w 3352607"/>
                    <a:gd name="connsiteY30" fmla="*/ 1332233 h 1881574"/>
                    <a:gd name="connsiteX31" fmla="*/ 3165496 w 3352607"/>
                    <a:gd name="connsiteY31" fmla="*/ 1332638 h 1881574"/>
                    <a:gd name="connsiteX32" fmla="*/ 3105850 w 3352607"/>
                    <a:gd name="connsiteY32" fmla="*/ 1149659 h 1881574"/>
                    <a:gd name="connsiteX33" fmla="*/ 3098078 w 3352607"/>
                    <a:gd name="connsiteY33" fmla="*/ 1144018 h 1881574"/>
                    <a:gd name="connsiteX34" fmla="*/ 3068255 w 3352607"/>
                    <a:gd name="connsiteY34" fmla="*/ 1052528 h 1881574"/>
                    <a:gd name="connsiteX35" fmla="*/ 3073492 w 3352607"/>
                    <a:gd name="connsiteY35" fmla="*/ 1042220 h 1881574"/>
                    <a:gd name="connsiteX36" fmla="*/ 3083800 w 3352607"/>
                    <a:gd name="connsiteY36" fmla="*/ 1047457 h 1881574"/>
                    <a:gd name="connsiteX37" fmla="*/ 3113623 w 3352607"/>
                    <a:gd name="connsiteY37" fmla="*/ 1138946 h 1881574"/>
                    <a:gd name="connsiteX38" fmla="*/ 3108386 w 3352607"/>
                    <a:gd name="connsiteY38" fmla="*/ 1149255 h 1881574"/>
                    <a:gd name="connsiteX39" fmla="*/ 3105850 w 3352607"/>
                    <a:gd name="connsiteY39" fmla="*/ 1149659 h 1881574"/>
                    <a:gd name="connsiteX40" fmla="*/ 3046205 w 3352607"/>
                    <a:gd name="connsiteY40" fmla="*/ 966680 h 1881574"/>
                    <a:gd name="connsiteX41" fmla="*/ 3038432 w 3352607"/>
                    <a:gd name="connsiteY41" fmla="*/ 961039 h 1881574"/>
                    <a:gd name="connsiteX42" fmla="*/ 3011752 w 3352607"/>
                    <a:gd name="connsiteY42" fmla="*/ 879160 h 1881574"/>
                    <a:gd name="connsiteX43" fmla="*/ 3008242 w 3352607"/>
                    <a:gd name="connsiteY43" fmla="*/ 876991 h 1881574"/>
                    <a:gd name="connsiteX44" fmla="*/ 3005559 w 3352607"/>
                    <a:gd name="connsiteY44" fmla="*/ 865746 h 1881574"/>
                    <a:gd name="connsiteX45" fmla="*/ 3016805 w 3352607"/>
                    <a:gd name="connsiteY45" fmla="*/ 863081 h 1881574"/>
                    <a:gd name="connsiteX46" fmla="*/ 3022869 w 3352607"/>
                    <a:gd name="connsiteY46" fmla="*/ 866812 h 1881574"/>
                    <a:gd name="connsiteX47" fmla="*/ 3026360 w 3352607"/>
                    <a:gd name="connsiteY47" fmla="*/ 871240 h 1881574"/>
                    <a:gd name="connsiteX48" fmla="*/ 3053977 w 3352607"/>
                    <a:gd name="connsiteY48" fmla="*/ 955967 h 1881574"/>
                    <a:gd name="connsiteX49" fmla="*/ 3048741 w 3352607"/>
                    <a:gd name="connsiteY49" fmla="*/ 966276 h 1881574"/>
                    <a:gd name="connsiteX50" fmla="*/ 3046205 w 3352607"/>
                    <a:gd name="connsiteY50" fmla="*/ 966680 h 1881574"/>
                    <a:gd name="connsiteX51" fmla="*/ 2930626 w 3352607"/>
                    <a:gd name="connsiteY51" fmla="*/ 827709 h 1881574"/>
                    <a:gd name="connsiteX52" fmla="*/ 2926344 w 3352607"/>
                    <a:gd name="connsiteY52" fmla="*/ 826497 h 1881574"/>
                    <a:gd name="connsiteX53" fmla="*/ 2844428 w 3352607"/>
                    <a:gd name="connsiteY53" fmla="*/ 775984 h 1881574"/>
                    <a:gd name="connsiteX54" fmla="*/ 2841746 w 3352607"/>
                    <a:gd name="connsiteY54" fmla="*/ 764738 h 1881574"/>
                    <a:gd name="connsiteX55" fmla="*/ 2852991 w 3352607"/>
                    <a:gd name="connsiteY55" fmla="*/ 762074 h 1881574"/>
                    <a:gd name="connsiteX56" fmla="*/ 2934907 w 3352607"/>
                    <a:gd name="connsiteY56" fmla="*/ 812587 h 1881574"/>
                    <a:gd name="connsiteX57" fmla="*/ 2937590 w 3352607"/>
                    <a:gd name="connsiteY57" fmla="*/ 823832 h 1881574"/>
                    <a:gd name="connsiteX58" fmla="*/ 2930626 w 3352607"/>
                    <a:gd name="connsiteY58" fmla="*/ 827709 h 1881574"/>
                    <a:gd name="connsiteX59" fmla="*/ 2766812 w 3352607"/>
                    <a:gd name="connsiteY59" fmla="*/ 726683 h 1881574"/>
                    <a:gd name="connsiteX60" fmla="*/ 2762531 w 3352607"/>
                    <a:gd name="connsiteY60" fmla="*/ 725471 h 1881574"/>
                    <a:gd name="connsiteX61" fmla="*/ 2680615 w 3352607"/>
                    <a:gd name="connsiteY61" fmla="*/ 674958 h 1881574"/>
                    <a:gd name="connsiteX62" fmla="*/ 2677932 w 3352607"/>
                    <a:gd name="connsiteY62" fmla="*/ 663712 h 1881574"/>
                    <a:gd name="connsiteX63" fmla="*/ 2689177 w 3352607"/>
                    <a:gd name="connsiteY63" fmla="*/ 661048 h 1881574"/>
                    <a:gd name="connsiteX64" fmla="*/ 2771094 w 3352607"/>
                    <a:gd name="connsiteY64" fmla="*/ 711561 h 1881574"/>
                    <a:gd name="connsiteX65" fmla="*/ 2773776 w 3352607"/>
                    <a:gd name="connsiteY65" fmla="*/ 722806 h 1881574"/>
                    <a:gd name="connsiteX66" fmla="*/ 2766812 w 3352607"/>
                    <a:gd name="connsiteY66" fmla="*/ 726683 h 1881574"/>
                    <a:gd name="connsiteX67" fmla="*/ 2602999 w 3352607"/>
                    <a:gd name="connsiteY67" fmla="*/ 625657 h 1881574"/>
                    <a:gd name="connsiteX68" fmla="*/ 2598717 w 3352607"/>
                    <a:gd name="connsiteY68" fmla="*/ 624445 h 1881574"/>
                    <a:gd name="connsiteX69" fmla="*/ 2516801 w 3352607"/>
                    <a:gd name="connsiteY69" fmla="*/ 573932 h 1881574"/>
                    <a:gd name="connsiteX70" fmla="*/ 2514118 w 3352607"/>
                    <a:gd name="connsiteY70" fmla="*/ 562686 h 1881574"/>
                    <a:gd name="connsiteX71" fmla="*/ 2525364 w 3352607"/>
                    <a:gd name="connsiteY71" fmla="*/ 560022 h 1881574"/>
                    <a:gd name="connsiteX72" fmla="*/ 2607280 w 3352607"/>
                    <a:gd name="connsiteY72" fmla="*/ 610535 h 1881574"/>
                    <a:gd name="connsiteX73" fmla="*/ 2609963 w 3352607"/>
                    <a:gd name="connsiteY73" fmla="*/ 621780 h 1881574"/>
                    <a:gd name="connsiteX74" fmla="*/ 2602999 w 3352607"/>
                    <a:gd name="connsiteY74" fmla="*/ 625657 h 1881574"/>
                    <a:gd name="connsiteX75" fmla="*/ 2439185 w 3352607"/>
                    <a:gd name="connsiteY75" fmla="*/ 524631 h 1881574"/>
                    <a:gd name="connsiteX76" fmla="*/ 2434904 w 3352607"/>
                    <a:gd name="connsiteY76" fmla="*/ 523418 h 1881574"/>
                    <a:gd name="connsiteX77" fmla="*/ 2352987 w 3352607"/>
                    <a:gd name="connsiteY77" fmla="*/ 472905 h 1881574"/>
                    <a:gd name="connsiteX78" fmla="*/ 2350305 w 3352607"/>
                    <a:gd name="connsiteY78" fmla="*/ 461660 h 1881574"/>
                    <a:gd name="connsiteX79" fmla="*/ 2361550 w 3352607"/>
                    <a:gd name="connsiteY79" fmla="*/ 458996 h 1881574"/>
                    <a:gd name="connsiteX80" fmla="*/ 2443466 w 3352607"/>
                    <a:gd name="connsiteY80" fmla="*/ 509509 h 1881574"/>
                    <a:gd name="connsiteX81" fmla="*/ 2446149 w 3352607"/>
                    <a:gd name="connsiteY81" fmla="*/ 520754 h 1881574"/>
                    <a:gd name="connsiteX82" fmla="*/ 2439185 w 3352607"/>
                    <a:gd name="connsiteY82" fmla="*/ 524631 h 1881574"/>
                    <a:gd name="connsiteX83" fmla="*/ 2275371 w 3352607"/>
                    <a:gd name="connsiteY83" fmla="*/ 423605 h 1881574"/>
                    <a:gd name="connsiteX84" fmla="*/ 2271090 w 3352607"/>
                    <a:gd name="connsiteY84" fmla="*/ 422392 h 1881574"/>
                    <a:gd name="connsiteX85" fmla="*/ 2189174 w 3352607"/>
                    <a:gd name="connsiteY85" fmla="*/ 371879 h 1881574"/>
                    <a:gd name="connsiteX86" fmla="*/ 2186491 w 3352607"/>
                    <a:gd name="connsiteY86" fmla="*/ 360634 h 1881574"/>
                    <a:gd name="connsiteX87" fmla="*/ 2197736 w 3352607"/>
                    <a:gd name="connsiteY87" fmla="*/ 357969 h 1881574"/>
                    <a:gd name="connsiteX88" fmla="*/ 2279653 w 3352607"/>
                    <a:gd name="connsiteY88" fmla="*/ 408482 h 1881574"/>
                    <a:gd name="connsiteX89" fmla="*/ 2282335 w 3352607"/>
                    <a:gd name="connsiteY89" fmla="*/ 419728 h 1881574"/>
                    <a:gd name="connsiteX90" fmla="*/ 2275371 w 3352607"/>
                    <a:gd name="connsiteY90" fmla="*/ 423605 h 1881574"/>
                    <a:gd name="connsiteX91" fmla="*/ 2111557 w 3352607"/>
                    <a:gd name="connsiteY91" fmla="*/ 322579 h 1881574"/>
                    <a:gd name="connsiteX92" fmla="*/ 2107276 w 3352607"/>
                    <a:gd name="connsiteY92" fmla="*/ 321366 h 1881574"/>
                    <a:gd name="connsiteX93" fmla="*/ 2025360 w 3352607"/>
                    <a:gd name="connsiteY93" fmla="*/ 270853 h 1881574"/>
                    <a:gd name="connsiteX94" fmla="*/ 2022677 w 3352607"/>
                    <a:gd name="connsiteY94" fmla="*/ 259608 h 1881574"/>
                    <a:gd name="connsiteX95" fmla="*/ 2033923 w 3352607"/>
                    <a:gd name="connsiteY95" fmla="*/ 256943 h 1881574"/>
                    <a:gd name="connsiteX96" fmla="*/ 2115839 w 3352607"/>
                    <a:gd name="connsiteY96" fmla="*/ 307456 h 1881574"/>
                    <a:gd name="connsiteX97" fmla="*/ 2118522 w 3352607"/>
                    <a:gd name="connsiteY97" fmla="*/ 318702 h 1881574"/>
                    <a:gd name="connsiteX98" fmla="*/ 2111557 w 3352607"/>
                    <a:gd name="connsiteY98" fmla="*/ 322579 h 1881574"/>
                    <a:gd name="connsiteX99" fmla="*/ 8164 w 3352607"/>
                    <a:gd name="connsiteY99" fmla="*/ 289596 h 1881574"/>
                    <a:gd name="connsiteX100" fmla="*/ 116 w 3352607"/>
                    <a:gd name="connsiteY100" fmla="*/ 282797 h 1881574"/>
                    <a:gd name="connsiteX101" fmla="*/ 6805 w 3352607"/>
                    <a:gd name="connsiteY101" fmla="*/ 273371 h 1881574"/>
                    <a:gd name="connsiteX102" fmla="*/ 101675 w 3352607"/>
                    <a:gd name="connsiteY102" fmla="*/ 257237 h 1881574"/>
                    <a:gd name="connsiteX103" fmla="*/ 111101 w 3352607"/>
                    <a:gd name="connsiteY103" fmla="*/ 263926 h 1881574"/>
                    <a:gd name="connsiteX104" fmla="*/ 104413 w 3352607"/>
                    <a:gd name="connsiteY104" fmla="*/ 273352 h 1881574"/>
                    <a:gd name="connsiteX105" fmla="*/ 9542 w 3352607"/>
                    <a:gd name="connsiteY105" fmla="*/ 289486 h 1881574"/>
                    <a:gd name="connsiteX106" fmla="*/ 8164 w 3352607"/>
                    <a:gd name="connsiteY106" fmla="*/ 289596 h 1881574"/>
                    <a:gd name="connsiteX107" fmla="*/ 197905 w 3352607"/>
                    <a:gd name="connsiteY107" fmla="*/ 257329 h 1881574"/>
                    <a:gd name="connsiteX108" fmla="*/ 189857 w 3352607"/>
                    <a:gd name="connsiteY108" fmla="*/ 250530 h 1881574"/>
                    <a:gd name="connsiteX109" fmla="*/ 196545 w 3352607"/>
                    <a:gd name="connsiteY109" fmla="*/ 241104 h 1881574"/>
                    <a:gd name="connsiteX110" fmla="*/ 291416 w 3352607"/>
                    <a:gd name="connsiteY110" fmla="*/ 224971 h 1881574"/>
                    <a:gd name="connsiteX111" fmla="*/ 300842 w 3352607"/>
                    <a:gd name="connsiteY111" fmla="*/ 231659 h 1881574"/>
                    <a:gd name="connsiteX112" fmla="*/ 294154 w 3352607"/>
                    <a:gd name="connsiteY112" fmla="*/ 241086 h 1881574"/>
                    <a:gd name="connsiteX113" fmla="*/ 199283 w 3352607"/>
                    <a:gd name="connsiteY113" fmla="*/ 257219 h 1881574"/>
                    <a:gd name="connsiteX114" fmla="*/ 197905 w 3352607"/>
                    <a:gd name="connsiteY114" fmla="*/ 257329 h 1881574"/>
                    <a:gd name="connsiteX115" fmla="*/ 387646 w 3352607"/>
                    <a:gd name="connsiteY115" fmla="*/ 225063 h 1881574"/>
                    <a:gd name="connsiteX116" fmla="*/ 379598 w 3352607"/>
                    <a:gd name="connsiteY116" fmla="*/ 218264 h 1881574"/>
                    <a:gd name="connsiteX117" fmla="*/ 386286 w 3352607"/>
                    <a:gd name="connsiteY117" fmla="*/ 208837 h 1881574"/>
                    <a:gd name="connsiteX118" fmla="*/ 481157 w 3352607"/>
                    <a:gd name="connsiteY118" fmla="*/ 192704 h 1881574"/>
                    <a:gd name="connsiteX119" fmla="*/ 490583 w 3352607"/>
                    <a:gd name="connsiteY119" fmla="*/ 199393 h 1881574"/>
                    <a:gd name="connsiteX120" fmla="*/ 483895 w 3352607"/>
                    <a:gd name="connsiteY120" fmla="*/ 208819 h 1881574"/>
                    <a:gd name="connsiteX121" fmla="*/ 389024 w 3352607"/>
                    <a:gd name="connsiteY121" fmla="*/ 224952 h 1881574"/>
                    <a:gd name="connsiteX122" fmla="*/ 387646 w 3352607"/>
                    <a:gd name="connsiteY122" fmla="*/ 225063 h 1881574"/>
                    <a:gd name="connsiteX123" fmla="*/ 1947744 w 3352607"/>
                    <a:gd name="connsiteY123" fmla="*/ 221553 h 1881574"/>
                    <a:gd name="connsiteX124" fmla="*/ 1943462 w 3352607"/>
                    <a:gd name="connsiteY124" fmla="*/ 220340 h 1881574"/>
                    <a:gd name="connsiteX125" fmla="*/ 1861546 w 3352607"/>
                    <a:gd name="connsiteY125" fmla="*/ 169827 h 1881574"/>
                    <a:gd name="connsiteX126" fmla="*/ 1858864 w 3352607"/>
                    <a:gd name="connsiteY126" fmla="*/ 158582 h 1881574"/>
                    <a:gd name="connsiteX127" fmla="*/ 1870109 w 3352607"/>
                    <a:gd name="connsiteY127" fmla="*/ 155917 h 1881574"/>
                    <a:gd name="connsiteX128" fmla="*/ 1952025 w 3352607"/>
                    <a:gd name="connsiteY128" fmla="*/ 206430 h 1881574"/>
                    <a:gd name="connsiteX129" fmla="*/ 1954708 w 3352607"/>
                    <a:gd name="connsiteY129" fmla="*/ 217676 h 1881574"/>
                    <a:gd name="connsiteX130" fmla="*/ 1947744 w 3352607"/>
                    <a:gd name="connsiteY130" fmla="*/ 221553 h 1881574"/>
                    <a:gd name="connsiteX131" fmla="*/ 577387 w 3352607"/>
                    <a:gd name="connsiteY131" fmla="*/ 192796 h 1881574"/>
                    <a:gd name="connsiteX132" fmla="*/ 569339 w 3352607"/>
                    <a:gd name="connsiteY132" fmla="*/ 185997 h 1881574"/>
                    <a:gd name="connsiteX133" fmla="*/ 576027 w 3352607"/>
                    <a:gd name="connsiteY133" fmla="*/ 176571 h 1881574"/>
                    <a:gd name="connsiteX134" fmla="*/ 670898 w 3352607"/>
                    <a:gd name="connsiteY134" fmla="*/ 160438 h 1881574"/>
                    <a:gd name="connsiteX135" fmla="*/ 680324 w 3352607"/>
                    <a:gd name="connsiteY135" fmla="*/ 167126 h 1881574"/>
                    <a:gd name="connsiteX136" fmla="*/ 673636 w 3352607"/>
                    <a:gd name="connsiteY136" fmla="*/ 176552 h 1881574"/>
                    <a:gd name="connsiteX137" fmla="*/ 578765 w 3352607"/>
                    <a:gd name="connsiteY137" fmla="*/ 192686 h 1881574"/>
                    <a:gd name="connsiteX138" fmla="*/ 577387 w 3352607"/>
                    <a:gd name="connsiteY138" fmla="*/ 192796 h 1881574"/>
                    <a:gd name="connsiteX139" fmla="*/ 767128 w 3352607"/>
                    <a:gd name="connsiteY139" fmla="*/ 160529 h 1881574"/>
                    <a:gd name="connsiteX140" fmla="*/ 759080 w 3352607"/>
                    <a:gd name="connsiteY140" fmla="*/ 153731 h 1881574"/>
                    <a:gd name="connsiteX141" fmla="*/ 765768 w 3352607"/>
                    <a:gd name="connsiteY141" fmla="*/ 144304 h 1881574"/>
                    <a:gd name="connsiteX142" fmla="*/ 860639 w 3352607"/>
                    <a:gd name="connsiteY142" fmla="*/ 128171 h 1881574"/>
                    <a:gd name="connsiteX143" fmla="*/ 870065 w 3352607"/>
                    <a:gd name="connsiteY143" fmla="*/ 134859 h 1881574"/>
                    <a:gd name="connsiteX144" fmla="*/ 863376 w 3352607"/>
                    <a:gd name="connsiteY144" fmla="*/ 144286 h 1881574"/>
                    <a:gd name="connsiteX145" fmla="*/ 768506 w 3352607"/>
                    <a:gd name="connsiteY145" fmla="*/ 160419 h 1881574"/>
                    <a:gd name="connsiteX146" fmla="*/ 767128 w 3352607"/>
                    <a:gd name="connsiteY146" fmla="*/ 160529 h 1881574"/>
                    <a:gd name="connsiteX147" fmla="*/ 956850 w 3352607"/>
                    <a:gd name="connsiteY147" fmla="*/ 128263 h 1881574"/>
                    <a:gd name="connsiteX148" fmla="*/ 948802 w 3352607"/>
                    <a:gd name="connsiteY148" fmla="*/ 121464 h 1881574"/>
                    <a:gd name="connsiteX149" fmla="*/ 955491 w 3352607"/>
                    <a:gd name="connsiteY149" fmla="*/ 112038 h 1881574"/>
                    <a:gd name="connsiteX150" fmla="*/ 1050361 w 3352607"/>
                    <a:gd name="connsiteY150" fmla="*/ 95904 h 1881574"/>
                    <a:gd name="connsiteX151" fmla="*/ 1059787 w 3352607"/>
                    <a:gd name="connsiteY151" fmla="*/ 102593 h 1881574"/>
                    <a:gd name="connsiteX152" fmla="*/ 1053099 w 3352607"/>
                    <a:gd name="connsiteY152" fmla="*/ 112019 h 1881574"/>
                    <a:gd name="connsiteX153" fmla="*/ 958228 w 3352607"/>
                    <a:gd name="connsiteY153" fmla="*/ 128153 h 1881574"/>
                    <a:gd name="connsiteX154" fmla="*/ 956850 w 3352607"/>
                    <a:gd name="connsiteY154" fmla="*/ 128263 h 1881574"/>
                    <a:gd name="connsiteX155" fmla="*/ 1783930 w 3352607"/>
                    <a:gd name="connsiteY155" fmla="*/ 120545 h 1881574"/>
                    <a:gd name="connsiteX156" fmla="*/ 1779649 w 3352607"/>
                    <a:gd name="connsiteY156" fmla="*/ 119333 h 1881574"/>
                    <a:gd name="connsiteX157" fmla="*/ 1697733 w 3352607"/>
                    <a:gd name="connsiteY157" fmla="*/ 68820 h 1881574"/>
                    <a:gd name="connsiteX158" fmla="*/ 1695050 w 3352607"/>
                    <a:gd name="connsiteY158" fmla="*/ 57574 h 1881574"/>
                    <a:gd name="connsiteX159" fmla="*/ 1706296 w 3352607"/>
                    <a:gd name="connsiteY159" fmla="*/ 54910 h 1881574"/>
                    <a:gd name="connsiteX160" fmla="*/ 1788211 w 3352607"/>
                    <a:gd name="connsiteY160" fmla="*/ 105423 h 1881574"/>
                    <a:gd name="connsiteX161" fmla="*/ 1790894 w 3352607"/>
                    <a:gd name="connsiteY161" fmla="*/ 116668 h 1881574"/>
                    <a:gd name="connsiteX162" fmla="*/ 1783930 w 3352607"/>
                    <a:gd name="connsiteY162" fmla="*/ 120545 h 1881574"/>
                    <a:gd name="connsiteX163" fmla="*/ 1146591 w 3352607"/>
                    <a:gd name="connsiteY163" fmla="*/ 95996 h 1881574"/>
                    <a:gd name="connsiteX164" fmla="*/ 1138543 w 3352607"/>
                    <a:gd name="connsiteY164" fmla="*/ 89197 h 1881574"/>
                    <a:gd name="connsiteX165" fmla="*/ 1145232 w 3352607"/>
                    <a:gd name="connsiteY165" fmla="*/ 79771 h 1881574"/>
                    <a:gd name="connsiteX166" fmla="*/ 1240084 w 3352607"/>
                    <a:gd name="connsiteY166" fmla="*/ 63638 h 1881574"/>
                    <a:gd name="connsiteX167" fmla="*/ 1249510 w 3352607"/>
                    <a:gd name="connsiteY167" fmla="*/ 70326 h 1881574"/>
                    <a:gd name="connsiteX168" fmla="*/ 1242821 w 3352607"/>
                    <a:gd name="connsiteY168" fmla="*/ 79753 h 1881574"/>
                    <a:gd name="connsiteX169" fmla="*/ 1147969 w 3352607"/>
                    <a:gd name="connsiteY169" fmla="*/ 95886 h 1881574"/>
                    <a:gd name="connsiteX170" fmla="*/ 1146591 w 3352607"/>
                    <a:gd name="connsiteY170" fmla="*/ 95996 h 1881574"/>
                    <a:gd name="connsiteX171" fmla="*/ 1336314 w 3352607"/>
                    <a:gd name="connsiteY171" fmla="*/ 63730 h 1881574"/>
                    <a:gd name="connsiteX172" fmla="*/ 1328265 w 3352607"/>
                    <a:gd name="connsiteY172" fmla="*/ 56931 h 1881574"/>
                    <a:gd name="connsiteX173" fmla="*/ 1334954 w 3352607"/>
                    <a:gd name="connsiteY173" fmla="*/ 47504 h 1881574"/>
                    <a:gd name="connsiteX174" fmla="*/ 1429824 w 3352607"/>
                    <a:gd name="connsiteY174" fmla="*/ 31371 h 1881574"/>
                    <a:gd name="connsiteX175" fmla="*/ 1439269 w 3352607"/>
                    <a:gd name="connsiteY175" fmla="*/ 38060 h 1881574"/>
                    <a:gd name="connsiteX176" fmla="*/ 1432581 w 3352607"/>
                    <a:gd name="connsiteY176" fmla="*/ 47486 h 1881574"/>
                    <a:gd name="connsiteX177" fmla="*/ 1337710 w 3352607"/>
                    <a:gd name="connsiteY177" fmla="*/ 63619 h 1881574"/>
                    <a:gd name="connsiteX178" fmla="*/ 1336332 w 3352607"/>
                    <a:gd name="connsiteY178" fmla="*/ 63730 h 1881574"/>
                    <a:gd name="connsiteX179" fmla="*/ 1526055 w 3352607"/>
                    <a:gd name="connsiteY179" fmla="*/ 31463 h 1881574"/>
                    <a:gd name="connsiteX180" fmla="*/ 1518006 w 3352607"/>
                    <a:gd name="connsiteY180" fmla="*/ 24664 h 1881574"/>
                    <a:gd name="connsiteX181" fmla="*/ 1524695 w 3352607"/>
                    <a:gd name="connsiteY181" fmla="*/ 15238 h 1881574"/>
                    <a:gd name="connsiteX182" fmla="*/ 1613593 w 3352607"/>
                    <a:gd name="connsiteY182" fmla="*/ 115 h 1881574"/>
                    <a:gd name="connsiteX183" fmla="*/ 1619253 w 3352607"/>
                    <a:gd name="connsiteY183" fmla="*/ 1218 h 1881574"/>
                    <a:gd name="connsiteX184" fmla="*/ 1624416 w 3352607"/>
                    <a:gd name="connsiteY184" fmla="*/ 4397 h 1881574"/>
                    <a:gd name="connsiteX185" fmla="*/ 1627099 w 3352607"/>
                    <a:gd name="connsiteY185" fmla="*/ 15642 h 1881574"/>
                    <a:gd name="connsiteX186" fmla="*/ 1615854 w 3352607"/>
                    <a:gd name="connsiteY186" fmla="*/ 18306 h 1881574"/>
                    <a:gd name="connsiteX187" fmla="*/ 1613318 w 3352607"/>
                    <a:gd name="connsiteY187" fmla="*/ 16745 h 1881574"/>
                    <a:gd name="connsiteX188" fmla="*/ 1527469 w 3352607"/>
                    <a:gd name="connsiteY188" fmla="*/ 31353 h 1881574"/>
                    <a:gd name="connsiteX189" fmla="*/ 1526091 w 3352607"/>
                    <a:gd name="connsiteY189" fmla="*/ 31463 h 188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3352607" h="1881574">
                      <a:moveTo>
                        <a:pt x="3344432" y="1881574"/>
                      </a:moveTo>
                      <a:cubicBezTo>
                        <a:pt x="3340977" y="1881574"/>
                        <a:pt x="3337780" y="1879388"/>
                        <a:pt x="3336660" y="1875933"/>
                      </a:cubicBezTo>
                      <a:lnTo>
                        <a:pt x="3306837" y="1784444"/>
                      </a:lnTo>
                      <a:cubicBezTo>
                        <a:pt x="3305440" y="1780144"/>
                        <a:pt x="3307792" y="1775532"/>
                        <a:pt x="3312074" y="1774135"/>
                      </a:cubicBezTo>
                      <a:cubicBezTo>
                        <a:pt x="3316373" y="1772739"/>
                        <a:pt x="3320986" y="1775091"/>
                        <a:pt x="3322382" y="1779372"/>
                      </a:cubicBezTo>
                      <a:lnTo>
                        <a:pt x="3352205" y="1870862"/>
                      </a:lnTo>
                      <a:cubicBezTo>
                        <a:pt x="3353601" y="1875161"/>
                        <a:pt x="3351249" y="1879773"/>
                        <a:pt x="3346968" y="1881170"/>
                      </a:cubicBezTo>
                      <a:cubicBezTo>
                        <a:pt x="3346123" y="1881446"/>
                        <a:pt x="3345277" y="1881574"/>
                        <a:pt x="3344432" y="1881574"/>
                      </a:cubicBezTo>
                      <a:close/>
                      <a:moveTo>
                        <a:pt x="3284787" y="1698595"/>
                      </a:moveTo>
                      <a:cubicBezTo>
                        <a:pt x="3281332" y="1698595"/>
                        <a:pt x="3278135" y="1696409"/>
                        <a:pt x="3277014" y="1692954"/>
                      </a:cubicBezTo>
                      <a:lnTo>
                        <a:pt x="3247192" y="1601465"/>
                      </a:lnTo>
                      <a:cubicBezTo>
                        <a:pt x="3245795" y="1597165"/>
                        <a:pt x="3248147" y="1592553"/>
                        <a:pt x="3252428" y="1591156"/>
                      </a:cubicBezTo>
                      <a:cubicBezTo>
                        <a:pt x="3256710" y="1589760"/>
                        <a:pt x="3261340" y="1592112"/>
                        <a:pt x="3262737" y="1596393"/>
                      </a:cubicBezTo>
                      <a:lnTo>
                        <a:pt x="3292559" y="1687883"/>
                      </a:lnTo>
                      <a:cubicBezTo>
                        <a:pt x="3293956" y="1692183"/>
                        <a:pt x="3291604" y="1696795"/>
                        <a:pt x="3287322" y="1698191"/>
                      </a:cubicBezTo>
                      <a:cubicBezTo>
                        <a:pt x="3286477" y="1698467"/>
                        <a:pt x="3285632" y="1698595"/>
                        <a:pt x="3284787" y="1698595"/>
                      </a:cubicBezTo>
                      <a:close/>
                      <a:moveTo>
                        <a:pt x="3225141" y="1515617"/>
                      </a:moveTo>
                      <a:cubicBezTo>
                        <a:pt x="3221687" y="1515617"/>
                        <a:pt x="3218489" y="1513430"/>
                        <a:pt x="3217369" y="1509975"/>
                      </a:cubicBezTo>
                      <a:lnTo>
                        <a:pt x="3187546" y="1418486"/>
                      </a:lnTo>
                      <a:cubicBezTo>
                        <a:pt x="3186149" y="1414186"/>
                        <a:pt x="3188501" y="1409574"/>
                        <a:pt x="3192783" y="1408178"/>
                      </a:cubicBezTo>
                      <a:cubicBezTo>
                        <a:pt x="3197064" y="1406781"/>
                        <a:pt x="3201676" y="1409133"/>
                        <a:pt x="3203091" y="1413414"/>
                      </a:cubicBezTo>
                      <a:lnTo>
                        <a:pt x="3232914" y="1504904"/>
                      </a:lnTo>
                      <a:cubicBezTo>
                        <a:pt x="3234311" y="1509204"/>
                        <a:pt x="3231959" y="1513816"/>
                        <a:pt x="3227677" y="1515212"/>
                      </a:cubicBezTo>
                      <a:cubicBezTo>
                        <a:pt x="3226832" y="1515488"/>
                        <a:pt x="3225987" y="1515617"/>
                        <a:pt x="3225141" y="1515617"/>
                      </a:cubicBezTo>
                      <a:close/>
                      <a:moveTo>
                        <a:pt x="3165496" y="1332638"/>
                      </a:moveTo>
                      <a:cubicBezTo>
                        <a:pt x="3162041" y="1332638"/>
                        <a:pt x="3158844" y="1330451"/>
                        <a:pt x="3157723" y="1326997"/>
                      </a:cubicBezTo>
                      <a:lnTo>
                        <a:pt x="3127900" y="1235507"/>
                      </a:lnTo>
                      <a:cubicBezTo>
                        <a:pt x="3126504" y="1231207"/>
                        <a:pt x="3128856" y="1226595"/>
                        <a:pt x="3133137" y="1225199"/>
                      </a:cubicBezTo>
                      <a:cubicBezTo>
                        <a:pt x="3137419" y="1223802"/>
                        <a:pt x="3142031" y="1226154"/>
                        <a:pt x="3143446" y="1230436"/>
                      </a:cubicBezTo>
                      <a:lnTo>
                        <a:pt x="3173269" y="1321925"/>
                      </a:lnTo>
                      <a:cubicBezTo>
                        <a:pt x="3174665" y="1326225"/>
                        <a:pt x="3172313" y="1330837"/>
                        <a:pt x="3168032" y="1332233"/>
                      </a:cubicBezTo>
                      <a:cubicBezTo>
                        <a:pt x="3167186" y="1332509"/>
                        <a:pt x="3166341" y="1332638"/>
                        <a:pt x="3165496" y="1332638"/>
                      </a:cubicBezTo>
                      <a:close/>
                      <a:moveTo>
                        <a:pt x="3105850" y="1149659"/>
                      </a:moveTo>
                      <a:cubicBezTo>
                        <a:pt x="3102396" y="1149659"/>
                        <a:pt x="3099199" y="1147472"/>
                        <a:pt x="3098078" y="1144018"/>
                      </a:cubicBezTo>
                      <a:lnTo>
                        <a:pt x="3068255" y="1052528"/>
                      </a:lnTo>
                      <a:cubicBezTo>
                        <a:pt x="3066858" y="1048229"/>
                        <a:pt x="3069210" y="1043616"/>
                        <a:pt x="3073492" y="1042220"/>
                      </a:cubicBezTo>
                      <a:cubicBezTo>
                        <a:pt x="3077773" y="1040823"/>
                        <a:pt x="3082404" y="1043175"/>
                        <a:pt x="3083800" y="1047457"/>
                      </a:cubicBezTo>
                      <a:lnTo>
                        <a:pt x="3113623" y="1138946"/>
                      </a:lnTo>
                      <a:cubicBezTo>
                        <a:pt x="3115019" y="1143246"/>
                        <a:pt x="3112667" y="1147858"/>
                        <a:pt x="3108386" y="1149255"/>
                      </a:cubicBezTo>
                      <a:cubicBezTo>
                        <a:pt x="3107541" y="1149530"/>
                        <a:pt x="3106695" y="1149659"/>
                        <a:pt x="3105850" y="1149659"/>
                      </a:cubicBezTo>
                      <a:close/>
                      <a:moveTo>
                        <a:pt x="3046205" y="966680"/>
                      </a:moveTo>
                      <a:cubicBezTo>
                        <a:pt x="3042751" y="966680"/>
                        <a:pt x="3039553" y="964493"/>
                        <a:pt x="3038432" y="961039"/>
                      </a:cubicBezTo>
                      <a:lnTo>
                        <a:pt x="3011752" y="879160"/>
                      </a:lnTo>
                      <a:lnTo>
                        <a:pt x="3008242" y="876991"/>
                      </a:lnTo>
                      <a:cubicBezTo>
                        <a:pt x="3004402" y="874621"/>
                        <a:pt x="3003207" y="869586"/>
                        <a:pt x="3005559" y="865746"/>
                      </a:cubicBezTo>
                      <a:cubicBezTo>
                        <a:pt x="3007929" y="861905"/>
                        <a:pt x="3012964" y="860693"/>
                        <a:pt x="3016805" y="863081"/>
                      </a:cubicBezTo>
                      <a:lnTo>
                        <a:pt x="3022869" y="866812"/>
                      </a:lnTo>
                      <a:cubicBezTo>
                        <a:pt x="3024522" y="867822"/>
                        <a:pt x="3025754" y="869402"/>
                        <a:pt x="3026360" y="871240"/>
                      </a:cubicBezTo>
                      <a:lnTo>
                        <a:pt x="3053977" y="955967"/>
                      </a:lnTo>
                      <a:cubicBezTo>
                        <a:pt x="3055374" y="960267"/>
                        <a:pt x="3053022" y="964879"/>
                        <a:pt x="3048741" y="966276"/>
                      </a:cubicBezTo>
                      <a:cubicBezTo>
                        <a:pt x="3047895" y="966551"/>
                        <a:pt x="3047050" y="966680"/>
                        <a:pt x="3046205" y="966680"/>
                      </a:cubicBezTo>
                      <a:close/>
                      <a:moveTo>
                        <a:pt x="2930626" y="827709"/>
                      </a:moveTo>
                      <a:cubicBezTo>
                        <a:pt x="2929156" y="827709"/>
                        <a:pt x="2927686" y="827324"/>
                        <a:pt x="2926344" y="826497"/>
                      </a:cubicBezTo>
                      <a:lnTo>
                        <a:pt x="2844428" y="775984"/>
                      </a:lnTo>
                      <a:cubicBezTo>
                        <a:pt x="2840588" y="773613"/>
                        <a:pt x="2839393" y="768579"/>
                        <a:pt x="2841746" y="764738"/>
                      </a:cubicBezTo>
                      <a:cubicBezTo>
                        <a:pt x="2844116" y="760898"/>
                        <a:pt x="2849151" y="759703"/>
                        <a:pt x="2852991" y="762074"/>
                      </a:cubicBezTo>
                      <a:lnTo>
                        <a:pt x="2934907" y="812587"/>
                      </a:lnTo>
                      <a:cubicBezTo>
                        <a:pt x="2938748" y="814957"/>
                        <a:pt x="2939942" y="819992"/>
                        <a:pt x="2937590" y="823832"/>
                      </a:cubicBezTo>
                      <a:cubicBezTo>
                        <a:pt x="2936046" y="826331"/>
                        <a:pt x="2933364" y="827709"/>
                        <a:pt x="2930626" y="827709"/>
                      </a:cubicBezTo>
                      <a:close/>
                      <a:moveTo>
                        <a:pt x="2766812" y="726683"/>
                      </a:moveTo>
                      <a:cubicBezTo>
                        <a:pt x="2765342" y="726683"/>
                        <a:pt x="2763872" y="726297"/>
                        <a:pt x="2762531" y="725471"/>
                      </a:cubicBezTo>
                      <a:lnTo>
                        <a:pt x="2680615" y="674958"/>
                      </a:lnTo>
                      <a:cubicBezTo>
                        <a:pt x="2676774" y="672587"/>
                        <a:pt x="2675580" y="667552"/>
                        <a:pt x="2677932" y="663712"/>
                      </a:cubicBezTo>
                      <a:cubicBezTo>
                        <a:pt x="2680303" y="659872"/>
                        <a:pt x="2685337" y="658677"/>
                        <a:pt x="2689177" y="661048"/>
                      </a:cubicBezTo>
                      <a:lnTo>
                        <a:pt x="2771094" y="711561"/>
                      </a:lnTo>
                      <a:cubicBezTo>
                        <a:pt x="2774934" y="713931"/>
                        <a:pt x="2776128" y="718966"/>
                        <a:pt x="2773776" y="722806"/>
                      </a:cubicBezTo>
                      <a:cubicBezTo>
                        <a:pt x="2772233" y="725305"/>
                        <a:pt x="2769550" y="726683"/>
                        <a:pt x="2766812" y="726683"/>
                      </a:cubicBezTo>
                      <a:close/>
                      <a:moveTo>
                        <a:pt x="2602999" y="625657"/>
                      </a:moveTo>
                      <a:cubicBezTo>
                        <a:pt x="2601528" y="625657"/>
                        <a:pt x="2600058" y="625271"/>
                        <a:pt x="2598717" y="624445"/>
                      </a:cubicBezTo>
                      <a:lnTo>
                        <a:pt x="2516801" y="573932"/>
                      </a:lnTo>
                      <a:cubicBezTo>
                        <a:pt x="2512961" y="571561"/>
                        <a:pt x="2511767" y="566526"/>
                        <a:pt x="2514118" y="562686"/>
                      </a:cubicBezTo>
                      <a:cubicBezTo>
                        <a:pt x="2516489" y="558846"/>
                        <a:pt x="2521523" y="557651"/>
                        <a:pt x="2525364" y="560022"/>
                      </a:cubicBezTo>
                      <a:lnTo>
                        <a:pt x="2607280" y="610535"/>
                      </a:lnTo>
                      <a:cubicBezTo>
                        <a:pt x="2611120" y="612905"/>
                        <a:pt x="2612315" y="617940"/>
                        <a:pt x="2609963" y="621780"/>
                      </a:cubicBezTo>
                      <a:cubicBezTo>
                        <a:pt x="2608419" y="624279"/>
                        <a:pt x="2605736" y="625657"/>
                        <a:pt x="2602999" y="625657"/>
                      </a:cubicBezTo>
                      <a:close/>
                      <a:moveTo>
                        <a:pt x="2439185" y="524631"/>
                      </a:moveTo>
                      <a:cubicBezTo>
                        <a:pt x="2437715" y="524631"/>
                        <a:pt x="2436245" y="524245"/>
                        <a:pt x="2434904" y="523418"/>
                      </a:cubicBezTo>
                      <a:lnTo>
                        <a:pt x="2352987" y="472905"/>
                      </a:lnTo>
                      <a:cubicBezTo>
                        <a:pt x="2349147" y="470535"/>
                        <a:pt x="2347953" y="465500"/>
                        <a:pt x="2350305" y="461660"/>
                      </a:cubicBezTo>
                      <a:cubicBezTo>
                        <a:pt x="2352675" y="457820"/>
                        <a:pt x="2357710" y="456625"/>
                        <a:pt x="2361550" y="458996"/>
                      </a:cubicBezTo>
                      <a:lnTo>
                        <a:pt x="2443466" y="509509"/>
                      </a:lnTo>
                      <a:cubicBezTo>
                        <a:pt x="2447307" y="511879"/>
                        <a:pt x="2448501" y="516914"/>
                        <a:pt x="2446149" y="520754"/>
                      </a:cubicBezTo>
                      <a:cubicBezTo>
                        <a:pt x="2444605" y="523253"/>
                        <a:pt x="2441923" y="524631"/>
                        <a:pt x="2439185" y="524631"/>
                      </a:cubicBezTo>
                      <a:close/>
                      <a:moveTo>
                        <a:pt x="2275371" y="423605"/>
                      </a:moveTo>
                      <a:cubicBezTo>
                        <a:pt x="2273901" y="423605"/>
                        <a:pt x="2272431" y="423219"/>
                        <a:pt x="2271090" y="422392"/>
                      </a:cubicBezTo>
                      <a:lnTo>
                        <a:pt x="2189174" y="371879"/>
                      </a:lnTo>
                      <a:cubicBezTo>
                        <a:pt x="2185333" y="369509"/>
                        <a:pt x="2184139" y="364474"/>
                        <a:pt x="2186491" y="360634"/>
                      </a:cubicBezTo>
                      <a:cubicBezTo>
                        <a:pt x="2188861" y="356793"/>
                        <a:pt x="2193896" y="355599"/>
                        <a:pt x="2197736" y="357969"/>
                      </a:cubicBezTo>
                      <a:lnTo>
                        <a:pt x="2279653" y="408482"/>
                      </a:lnTo>
                      <a:cubicBezTo>
                        <a:pt x="2283493" y="410853"/>
                        <a:pt x="2284687" y="415888"/>
                        <a:pt x="2282335" y="419728"/>
                      </a:cubicBezTo>
                      <a:cubicBezTo>
                        <a:pt x="2280792" y="422227"/>
                        <a:pt x="2278109" y="423605"/>
                        <a:pt x="2275371" y="423605"/>
                      </a:cubicBezTo>
                      <a:close/>
                      <a:moveTo>
                        <a:pt x="2111557" y="322579"/>
                      </a:moveTo>
                      <a:cubicBezTo>
                        <a:pt x="2110088" y="322579"/>
                        <a:pt x="2108617" y="322193"/>
                        <a:pt x="2107276" y="321366"/>
                      </a:cubicBezTo>
                      <a:lnTo>
                        <a:pt x="2025360" y="270853"/>
                      </a:lnTo>
                      <a:cubicBezTo>
                        <a:pt x="2021520" y="268483"/>
                        <a:pt x="2020325" y="263448"/>
                        <a:pt x="2022677" y="259608"/>
                      </a:cubicBezTo>
                      <a:cubicBezTo>
                        <a:pt x="2025048" y="255767"/>
                        <a:pt x="2030082" y="254573"/>
                        <a:pt x="2033923" y="256943"/>
                      </a:cubicBezTo>
                      <a:lnTo>
                        <a:pt x="2115839" y="307456"/>
                      </a:lnTo>
                      <a:cubicBezTo>
                        <a:pt x="2119679" y="309827"/>
                        <a:pt x="2120874" y="314862"/>
                        <a:pt x="2118522" y="318702"/>
                      </a:cubicBezTo>
                      <a:cubicBezTo>
                        <a:pt x="2116978" y="321201"/>
                        <a:pt x="2114296" y="322579"/>
                        <a:pt x="2111557" y="322579"/>
                      </a:cubicBezTo>
                      <a:close/>
                      <a:moveTo>
                        <a:pt x="8164" y="289596"/>
                      </a:moveTo>
                      <a:cubicBezTo>
                        <a:pt x="4250" y="289596"/>
                        <a:pt x="796" y="286784"/>
                        <a:pt x="116" y="282797"/>
                      </a:cubicBezTo>
                      <a:cubicBezTo>
                        <a:pt x="-637" y="278350"/>
                        <a:pt x="2358" y="274124"/>
                        <a:pt x="6805" y="273371"/>
                      </a:cubicBezTo>
                      <a:lnTo>
                        <a:pt x="101675" y="257237"/>
                      </a:lnTo>
                      <a:cubicBezTo>
                        <a:pt x="106085" y="256484"/>
                        <a:pt x="110348" y="259479"/>
                        <a:pt x="111101" y="263926"/>
                      </a:cubicBezTo>
                      <a:cubicBezTo>
                        <a:pt x="111855" y="268373"/>
                        <a:pt x="108860" y="272599"/>
                        <a:pt x="104413" y="273352"/>
                      </a:cubicBezTo>
                      <a:lnTo>
                        <a:pt x="9542" y="289486"/>
                      </a:lnTo>
                      <a:cubicBezTo>
                        <a:pt x="9083" y="289559"/>
                        <a:pt x="8624" y="289596"/>
                        <a:pt x="8164" y="289596"/>
                      </a:cubicBezTo>
                      <a:close/>
                      <a:moveTo>
                        <a:pt x="197905" y="257329"/>
                      </a:moveTo>
                      <a:cubicBezTo>
                        <a:pt x="193991" y="257329"/>
                        <a:pt x="190537" y="254518"/>
                        <a:pt x="189857" y="250530"/>
                      </a:cubicBezTo>
                      <a:cubicBezTo>
                        <a:pt x="189104" y="246084"/>
                        <a:pt x="192099" y="241857"/>
                        <a:pt x="196545" y="241104"/>
                      </a:cubicBezTo>
                      <a:lnTo>
                        <a:pt x="291416" y="224971"/>
                      </a:lnTo>
                      <a:cubicBezTo>
                        <a:pt x="295881" y="224217"/>
                        <a:pt x="300089" y="227213"/>
                        <a:pt x="300842" y="231659"/>
                      </a:cubicBezTo>
                      <a:cubicBezTo>
                        <a:pt x="301596" y="236106"/>
                        <a:pt x="298600" y="240332"/>
                        <a:pt x="294154" y="241086"/>
                      </a:cubicBezTo>
                      <a:lnTo>
                        <a:pt x="199283" y="257219"/>
                      </a:lnTo>
                      <a:cubicBezTo>
                        <a:pt x="198824" y="257292"/>
                        <a:pt x="198365" y="257329"/>
                        <a:pt x="197905" y="257329"/>
                      </a:cubicBezTo>
                      <a:close/>
                      <a:moveTo>
                        <a:pt x="387646" y="225063"/>
                      </a:moveTo>
                      <a:cubicBezTo>
                        <a:pt x="383732" y="225063"/>
                        <a:pt x="380278" y="222251"/>
                        <a:pt x="379598" y="218264"/>
                      </a:cubicBezTo>
                      <a:cubicBezTo>
                        <a:pt x="378844" y="213817"/>
                        <a:pt x="381839" y="209591"/>
                        <a:pt x="386286" y="208837"/>
                      </a:cubicBezTo>
                      <a:lnTo>
                        <a:pt x="481157" y="192704"/>
                      </a:lnTo>
                      <a:cubicBezTo>
                        <a:pt x="485604" y="191951"/>
                        <a:pt x="489830" y="194946"/>
                        <a:pt x="490583" y="199393"/>
                      </a:cubicBezTo>
                      <a:cubicBezTo>
                        <a:pt x="491337" y="203839"/>
                        <a:pt x="488341" y="208066"/>
                        <a:pt x="483895" y="208819"/>
                      </a:cubicBezTo>
                      <a:lnTo>
                        <a:pt x="389024" y="224952"/>
                      </a:lnTo>
                      <a:cubicBezTo>
                        <a:pt x="388565" y="225026"/>
                        <a:pt x="388105" y="225063"/>
                        <a:pt x="387646" y="225063"/>
                      </a:cubicBezTo>
                      <a:close/>
                      <a:moveTo>
                        <a:pt x="1947744" y="221553"/>
                      </a:moveTo>
                      <a:cubicBezTo>
                        <a:pt x="1946274" y="221553"/>
                        <a:pt x="1944804" y="221167"/>
                        <a:pt x="1943462" y="220340"/>
                      </a:cubicBezTo>
                      <a:lnTo>
                        <a:pt x="1861546" y="169827"/>
                      </a:lnTo>
                      <a:cubicBezTo>
                        <a:pt x="1857706" y="167457"/>
                        <a:pt x="1856512" y="162422"/>
                        <a:pt x="1858864" y="158582"/>
                      </a:cubicBezTo>
                      <a:cubicBezTo>
                        <a:pt x="1861234" y="154741"/>
                        <a:pt x="1866269" y="153547"/>
                        <a:pt x="1870109" y="155917"/>
                      </a:cubicBezTo>
                      <a:lnTo>
                        <a:pt x="1952025" y="206430"/>
                      </a:lnTo>
                      <a:cubicBezTo>
                        <a:pt x="1955866" y="208801"/>
                        <a:pt x="1957060" y="213835"/>
                        <a:pt x="1954708" y="217676"/>
                      </a:cubicBezTo>
                      <a:cubicBezTo>
                        <a:pt x="1953164" y="220175"/>
                        <a:pt x="1950482" y="221553"/>
                        <a:pt x="1947744" y="221553"/>
                      </a:cubicBezTo>
                      <a:close/>
                      <a:moveTo>
                        <a:pt x="577387" y="192796"/>
                      </a:moveTo>
                      <a:cubicBezTo>
                        <a:pt x="573473" y="192796"/>
                        <a:pt x="570019" y="189985"/>
                        <a:pt x="569339" y="185997"/>
                      </a:cubicBezTo>
                      <a:cubicBezTo>
                        <a:pt x="568585" y="181551"/>
                        <a:pt x="571580" y="177324"/>
                        <a:pt x="576027" y="176571"/>
                      </a:cubicBezTo>
                      <a:lnTo>
                        <a:pt x="670898" y="160438"/>
                      </a:lnTo>
                      <a:cubicBezTo>
                        <a:pt x="675326" y="159684"/>
                        <a:pt x="679571" y="162679"/>
                        <a:pt x="680324" y="167126"/>
                      </a:cubicBezTo>
                      <a:cubicBezTo>
                        <a:pt x="681077" y="171573"/>
                        <a:pt x="678082" y="175799"/>
                        <a:pt x="673636" y="176552"/>
                      </a:cubicBezTo>
                      <a:lnTo>
                        <a:pt x="578765" y="192686"/>
                      </a:lnTo>
                      <a:cubicBezTo>
                        <a:pt x="578306" y="192759"/>
                        <a:pt x="577846" y="192796"/>
                        <a:pt x="577387" y="192796"/>
                      </a:cubicBezTo>
                      <a:close/>
                      <a:moveTo>
                        <a:pt x="767128" y="160529"/>
                      </a:moveTo>
                      <a:cubicBezTo>
                        <a:pt x="763214" y="160529"/>
                        <a:pt x="759759" y="157718"/>
                        <a:pt x="759080" y="153731"/>
                      </a:cubicBezTo>
                      <a:cubicBezTo>
                        <a:pt x="758326" y="149284"/>
                        <a:pt x="761321" y="145058"/>
                        <a:pt x="765768" y="144304"/>
                      </a:cubicBezTo>
                      <a:lnTo>
                        <a:pt x="860639" y="128171"/>
                      </a:lnTo>
                      <a:cubicBezTo>
                        <a:pt x="865048" y="127418"/>
                        <a:pt x="869312" y="130413"/>
                        <a:pt x="870065" y="134859"/>
                      </a:cubicBezTo>
                      <a:cubicBezTo>
                        <a:pt x="870818" y="139306"/>
                        <a:pt x="867823" y="143533"/>
                        <a:pt x="863376" y="144286"/>
                      </a:cubicBezTo>
                      <a:lnTo>
                        <a:pt x="768506" y="160419"/>
                      </a:lnTo>
                      <a:cubicBezTo>
                        <a:pt x="768047" y="160493"/>
                        <a:pt x="767587" y="160529"/>
                        <a:pt x="767128" y="160529"/>
                      </a:cubicBezTo>
                      <a:close/>
                      <a:moveTo>
                        <a:pt x="956850" y="128263"/>
                      </a:moveTo>
                      <a:cubicBezTo>
                        <a:pt x="952936" y="128263"/>
                        <a:pt x="949482" y="125451"/>
                        <a:pt x="948802" y="121464"/>
                      </a:cubicBezTo>
                      <a:cubicBezTo>
                        <a:pt x="948049" y="117017"/>
                        <a:pt x="951044" y="112791"/>
                        <a:pt x="955491" y="112038"/>
                      </a:cubicBezTo>
                      <a:lnTo>
                        <a:pt x="1050361" y="95904"/>
                      </a:lnTo>
                      <a:cubicBezTo>
                        <a:pt x="1054808" y="95151"/>
                        <a:pt x="1059034" y="98146"/>
                        <a:pt x="1059787" y="102593"/>
                      </a:cubicBezTo>
                      <a:cubicBezTo>
                        <a:pt x="1060541" y="107040"/>
                        <a:pt x="1057546" y="111266"/>
                        <a:pt x="1053099" y="112019"/>
                      </a:cubicBezTo>
                      <a:lnTo>
                        <a:pt x="958228" y="128153"/>
                      </a:lnTo>
                      <a:cubicBezTo>
                        <a:pt x="957769" y="128226"/>
                        <a:pt x="957310" y="128263"/>
                        <a:pt x="956850" y="128263"/>
                      </a:cubicBezTo>
                      <a:close/>
                      <a:moveTo>
                        <a:pt x="1783930" y="120545"/>
                      </a:moveTo>
                      <a:cubicBezTo>
                        <a:pt x="1782460" y="120545"/>
                        <a:pt x="1780990" y="120159"/>
                        <a:pt x="1779649" y="119333"/>
                      </a:cubicBezTo>
                      <a:lnTo>
                        <a:pt x="1697733" y="68820"/>
                      </a:lnTo>
                      <a:cubicBezTo>
                        <a:pt x="1693892" y="66449"/>
                        <a:pt x="1692698" y="61414"/>
                        <a:pt x="1695050" y="57574"/>
                      </a:cubicBezTo>
                      <a:cubicBezTo>
                        <a:pt x="1697420" y="53734"/>
                        <a:pt x="1702455" y="52539"/>
                        <a:pt x="1706296" y="54910"/>
                      </a:cubicBezTo>
                      <a:lnTo>
                        <a:pt x="1788211" y="105423"/>
                      </a:lnTo>
                      <a:cubicBezTo>
                        <a:pt x="1792052" y="107793"/>
                        <a:pt x="1793246" y="112828"/>
                        <a:pt x="1790894" y="116668"/>
                      </a:cubicBezTo>
                      <a:cubicBezTo>
                        <a:pt x="1789351" y="119167"/>
                        <a:pt x="1786668" y="120545"/>
                        <a:pt x="1783930" y="120545"/>
                      </a:cubicBezTo>
                      <a:close/>
                      <a:moveTo>
                        <a:pt x="1146591" y="95996"/>
                      </a:moveTo>
                      <a:cubicBezTo>
                        <a:pt x="1142677" y="95996"/>
                        <a:pt x="1139223" y="93185"/>
                        <a:pt x="1138543" y="89197"/>
                      </a:cubicBezTo>
                      <a:cubicBezTo>
                        <a:pt x="1137790" y="84751"/>
                        <a:pt x="1140785" y="80524"/>
                        <a:pt x="1145232" y="79771"/>
                      </a:cubicBezTo>
                      <a:lnTo>
                        <a:pt x="1240084" y="63638"/>
                      </a:lnTo>
                      <a:cubicBezTo>
                        <a:pt x="1244549" y="62884"/>
                        <a:pt x="1248775" y="65880"/>
                        <a:pt x="1249510" y="70326"/>
                      </a:cubicBezTo>
                      <a:cubicBezTo>
                        <a:pt x="1250263" y="74773"/>
                        <a:pt x="1247268" y="78999"/>
                        <a:pt x="1242821" y="79753"/>
                      </a:cubicBezTo>
                      <a:lnTo>
                        <a:pt x="1147969" y="95886"/>
                      </a:lnTo>
                      <a:cubicBezTo>
                        <a:pt x="1147510" y="95959"/>
                        <a:pt x="1147051" y="95996"/>
                        <a:pt x="1146591" y="95996"/>
                      </a:cubicBezTo>
                      <a:close/>
                      <a:moveTo>
                        <a:pt x="1336314" y="63730"/>
                      </a:moveTo>
                      <a:cubicBezTo>
                        <a:pt x="1332400" y="63730"/>
                        <a:pt x="1328945" y="60918"/>
                        <a:pt x="1328265" y="56931"/>
                      </a:cubicBezTo>
                      <a:cubicBezTo>
                        <a:pt x="1327512" y="52484"/>
                        <a:pt x="1330507" y="48258"/>
                        <a:pt x="1334954" y="47504"/>
                      </a:cubicBezTo>
                      <a:lnTo>
                        <a:pt x="1429824" y="31371"/>
                      </a:lnTo>
                      <a:cubicBezTo>
                        <a:pt x="1434271" y="30618"/>
                        <a:pt x="1438497" y="33613"/>
                        <a:pt x="1439269" y="38060"/>
                      </a:cubicBezTo>
                      <a:cubicBezTo>
                        <a:pt x="1440022" y="42506"/>
                        <a:pt x="1437027" y="46733"/>
                        <a:pt x="1432581" y="47486"/>
                      </a:cubicBezTo>
                      <a:lnTo>
                        <a:pt x="1337710" y="63619"/>
                      </a:lnTo>
                      <a:cubicBezTo>
                        <a:pt x="1337251" y="63693"/>
                        <a:pt x="1336792" y="63730"/>
                        <a:pt x="1336332" y="63730"/>
                      </a:cubicBezTo>
                      <a:close/>
                      <a:moveTo>
                        <a:pt x="1526055" y="31463"/>
                      </a:moveTo>
                      <a:cubicBezTo>
                        <a:pt x="1522141" y="31463"/>
                        <a:pt x="1518686" y="28652"/>
                        <a:pt x="1518006" y="24664"/>
                      </a:cubicBezTo>
                      <a:cubicBezTo>
                        <a:pt x="1517253" y="20217"/>
                        <a:pt x="1520248" y="15991"/>
                        <a:pt x="1524695" y="15238"/>
                      </a:cubicBezTo>
                      <a:lnTo>
                        <a:pt x="1613593" y="115"/>
                      </a:lnTo>
                      <a:cubicBezTo>
                        <a:pt x="1615559" y="-216"/>
                        <a:pt x="1617562" y="170"/>
                        <a:pt x="1619253" y="1218"/>
                      </a:cubicBezTo>
                      <a:lnTo>
                        <a:pt x="1624416" y="4397"/>
                      </a:lnTo>
                      <a:cubicBezTo>
                        <a:pt x="1628257" y="6767"/>
                        <a:pt x="1629451" y="11802"/>
                        <a:pt x="1627099" y="15642"/>
                      </a:cubicBezTo>
                      <a:cubicBezTo>
                        <a:pt x="1624729" y="19482"/>
                        <a:pt x="1619675" y="20677"/>
                        <a:pt x="1615854" y="18306"/>
                      </a:cubicBezTo>
                      <a:lnTo>
                        <a:pt x="1613318" y="16745"/>
                      </a:lnTo>
                      <a:lnTo>
                        <a:pt x="1527469" y="31353"/>
                      </a:lnTo>
                      <a:cubicBezTo>
                        <a:pt x="1527010" y="31426"/>
                        <a:pt x="1526551" y="31463"/>
                        <a:pt x="1526091" y="31463"/>
                      </a:cubicBezTo>
                      <a:close/>
                    </a:path>
                  </a:pathLst>
                </a:custGeom>
                <a:solidFill>
                  <a:srgbClr val="BFC8D6"/>
                </a:solidFill>
                <a:ln w="1836"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431FE1C-03B6-431D-A530-E0F67F7034C1}"/>
                    </a:ext>
                  </a:extLst>
                </p:cNvPr>
                <p:cNvSpPr/>
                <p:nvPr/>
              </p:nvSpPr>
              <p:spPr>
                <a:xfrm>
                  <a:off x="11349962" y="3256651"/>
                  <a:ext cx="41754" cy="104938"/>
                </a:xfrm>
                <a:custGeom>
                  <a:avLst/>
                  <a:gdLst>
                    <a:gd name="connsiteX0" fmla="*/ 8171 w 41754"/>
                    <a:gd name="connsiteY0" fmla="*/ 104938 h 104938"/>
                    <a:gd name="connsiteX1" fmla="*/ 3945 w 41754"/>
                    <a:gd name="connsiteY1" fmla="*/ 103762 h 104938"/>
                    <a:gd name="connsiteX2" fmla="*/ 1189 w 41754"/>
                    <a:gd name="connsiteY2" fmla="*/ 92535 h 104938"/>
                    <a:gd name="connsiteX3" fmla="*/ 24654 w 41754"/>
                    <a:gd name="connsiteY3" fmla="*/ 53782 h 104938"/>
                    <a:gd name="connsiteX4" fmla="*/ 10616 w 41754"/>
                    <a:gd name="connsiteY4" fmla="*/ 10711 h 104938"/>
                    <a:gd name="connsiteX5" fmla="*/ 15853 w 41754"/>
                    <a:gd name="connsiteY5" fmla="*/ 403 h 104938"/>
                    <a:gd name="connsiteX6" fmla="*/ 26161 w 41754"/>
                    <a:gd name="connsiteY6" fmla="*/ 5640 h 104938"/>
                    <a:gd name="connsiteX7" fmla="*/ 41357 w 41754"/>
                    <a:gd name="connsiteY7" fmla="*/ 52276 h 104938"/>
                    <a:gd name="connsiteX8" fmla="*/ 40567 w 41754"/>
                    <a:gd name="connsiteY8" fmla="*/ 59038 h 104938"/>
                    <a:gd name="connsiteX9" fmla="*/ 15172 w 41754"/>
                    <a:gd name="connsiteY9" fmla="*/ 100988 h 104938"/>
                    <a:gd name="connsiteX10" fmla="*/ 8171 w 41754"/>
                    <a:gd name="connsiteY10" fmla="*/ 104938 h 104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54" h="104938">
                      <a:moveTo>
                        <a:pt x="8171" y="104938"/>
                      </a:moveTo>
                      <a:cubicBezTo>
                        <a:pt x="6720" y="104938"/>
                        <a:pt x="5269" y="104553"/>
                        <a:pt x="3945" y="103762"/>
                      </a:cubicBezTo>
                      <a:cubicBezTo>
                        <a:pt x="87" y="101429"/>
                        <a:pt x="-1163" y="96394"/>
                        <a:pt x="1189" y="92535"/>
                      </a:cubicBezTo>
                      <a:lnTo>
                        <a:pt x="24654" y="53782"/>
                      </a:lnTo>
                      <a:lnTo>
                        <a:pt x="10616" y="10711"/>
                      </a:lnTo>
                      <a:cubicBezTo>
                        <a:pt x="9219" y="6411"/>
                        <a:pt x="11571" y="1799"/>
                        <a:pt x="15853" y="403"/>
                      </a:cubicBezTo>
                      <a:cubicBezTo>
                        <a:pt x="20134" y="-994"/>
                        <a:pt x="24764" y="1358"/>
                        <a:pt x="26161" y="5640"/>
                      </a:cubicBezTo>
                      <a:lnTo>
                        <a:pt x="41357" y="52276"/>
                      </a:lnTo>
                      <a:cubicBezTo>
                        <a:pt x="42092" y="54536"/>
                        <a:pt x="41798" y="57016"/>
                        <a:pt x="40567" y="59038"/>
                      </a:cubicBezTo>
                      <a:lnTo>
                        <a:pt x="15172" y="100988"/>
                      </a:lnTo>
                      <a:cubicBezTo>
                        <a:pt x="13629" y="103524"/>
                        <a:pt x="10928" y="104938"/>
                        <a:pt x="8171" y="104938"/>
                      </a:cubicBezTo>
                      <a:close/>
                    </a:path>
                  </a:pathLst>
                </a:custGeom>
                <a:solidFill>
                  <a:srgbClr val="BFC8D6"/>
                </a:solidFill>
                <a:ln w="1836"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587FA790-E40B-475D-8EF2-69A46EB744EB}"/>
                    </a:ext>
                  </a:extLst>
                </p:cNvPr>
                <p:cNvSpPr/>
                <p:nvPr/>
              </p:nvSpPr>
              <p:spPr>
                <a:xfrm>
                  <a:off x="8955068" y="3427220"/>
                  <a:ext cx="2361643" cy="1816912"/>
                </a:xfrm>
                <a:custGeom>
                  <a:avLst/>
                  <a:gdLst>
                    <a:gd name="connsiteX0" fmla="*/ 8171 w 2361643"/>
                    <a:gd name="connsiteY0" fmla="*/ 1816912 h 1816912"/>
                    <a:gd name="connsiteX1" fmla="*/ 380 w 2361643"/>
                    <a:gd name="connsiteY1" fmla="*/ 1811180 h 1816912"/>
                    <a:gd name="connsiteX2" fmla="*/ 5727 w 2361643"/>
                    <a:gd name="connsiteY2" fmla="*/ 1800926 h 1816912"/>
                    <a:gd name="connsiteX3" fmla="*/ 97106 w 2361643"/>
                    <a:gd name="connsiteY3" fmla="*/ 1772242 h 1816912"/>
                    <a:gd name="connsiteX4" fmla="*/ 107359 w 2361643"/>
                    <a:gd name="connsiteY4" fmla="*/ 1777590 h 1816912"/>
                    <a:gd name="connsiteX5" fmla="*/ 102013 w 2361643"/>
                    <a:gd name="connsiteY5" fmla="*/ 1787843 h 1816912"/>
                    <a:gd name="connsiteX6" fmla="*/ 10633 w 2361643"/>
                    <a:gd name="connsiteY6" fmla="*/ 1816527 h 1816912"/>
                    <a:gd name="connsiteX7" fmla="*/ 8189 w 2361643"/>
                    <a:gd name="connsiteY7" fmla="*/ 1816912 h 1816912"/>
                    <a:gd name="connsiteX8" fmla="*/ 190929 w 2361643"/>
                    <a:gd name="connsiteY8" fmla="*/ 1759564 h 1816912"/>
                    <a:gd name="connsiteX9" fmla="*/ 183138 w 2361643"/>
                    <a:gd name="connsiteY9" fmla="*/ 1753831 h 1816912"/>
                    <a:gd name="connsiteX10" fmla="*/ 188485 w 2361643"/>
                    <a:gd name="connsiteY10" fmla="*/ 1743578 h 1816912"/>
                    <a:gd name="connsiteX11" fmla="*/ 279865 w 2361643"/>
                    <a:gd name="connsiteY11" fmla="*/ 1714894 h 1816912"/>
                    <a:gd name="connsiteX12" fmla="*/ 290118 w 2361643"/>
                    <a:gd name="connsiteY12" fmla="*/ 1720241 h 1816912"/>
                    <a:gd name="connsiteX13" fmla="*/ 284771 w 2361643"/>
                    <a:gd name="connsiteY13" fmla="*/ 1730494 h 1816912"/>
                    <a:gd name="connsiteX14" fmla="*/ 193392 w 2361643"/>
                    <a:gd name="connsiteY14" fmla="*/ 1759178 h 1816912"/>
                    <a:gd name="connsiteX15" fmla="*/ 190948 w 2361643"/>
                    <a:gd name="connsiteY15" fmla="*/ 1759564 h 1816912"/>
                    <a:gd name="connsiteX16" fmla="*/ 373706 w 2361643"/>
                    <a:gd name="connsiteY16" fmla="*/ 1702215 h 1816912"/>
                    <a:gd name="connsiteX17" fmla="*/ 365915 w 2361643"/>
                    <a:gd name="connsiteY17" fmla="*/ 1696482 h 1816912"/>
                    <a:gd name="connsiteX18" fmla="*/ 371262 w 2361643"/>
                    <a:gd name="connsiteY18" fmla="*/ 1686229 h 1816912"/>
                    <a:gd name="connsiteX19" fmla="*/ 462641 w 2361643"/>
                    <a:gd name="connsiteY19" fmla="*/ 1657546 h 1816912"/>
                    <a:gd name="connsiteX20" fmla="*/ 472895 w 2361643"/>
                    <a:gd name="connsiteY20" fmla="*/ 1662892 h 1816912"/>
                    <a:gd name="connsiteX21" fmla="*/ 467547 w 2361643"/>
                    <a:gd name="connsiteY21" fmla="*/ 1673146 h 1816912"/>
                    <a:gd name="connsiteX22" fmla="*/ 376168 w 2361643"/>
                    <a:gd name="connsiteY22" fmla="*/ 1701830 h 1816912"/>
                    <a:gd name="connsiteX23" fmla="*/ 373725 w 2361643"/>
                    <a:gd name="connsiteY23" fmla="*/ 1702215 h 1816912"/>
                    <a:gd name="connsiteX24" fmla="*/ 556464 w 2361643"/>
                    <a:gd name="connsiteY24" fmla="*/ 1644867 h 1816912"/>
                    <a:gd name="connsiteX25" fmla="*/ 548673 w 2361643"/>
                    <a:gd name="connsiteY25" fmla="*/ 1639134 h 1816912"/>
                    <a:gd name="connsiteX26" fmla="*/ 554021 w 2361643"/>
                    <a:gd name="connsiteY26" fmla="*/ 1628880 h 1816912"/>
                    <a:gd name="connsiteX27" fmla="*/ 645400 w 2361643"/>
                    <a:gd name="connsiteY27" fmla="*/ 1600197 h 1816912"/>
                    <a:gd name="connsiteX28" fmla="*/ 655653 w 2361643"/>
                    <a:gd name="connsiteY28" fmla="*/ 1605544 h 1816912"/>
                    <a:gd name="connsiteX29" fmla="*/ 650306 w 2361643"/>
                    <a:gd name="connsiteY29" fmla="*/ 1615797 h 1816912"/>
                    <a:gd name="connsiteX30" fmla="*/ 558927 w 2361643"/>
                    <a:gd name="connsiteY30" fmla="*/ 1644481 h 1816912"/>
                    <a:gd name="connsiteX31" fmla="*/ 556483 w 2361643"/>
                    <a:gd name="connsiteY31" fmla="*/ 1644867 h 1816912"/>
                    <a:gd name="connsiteX32" fmla="*/ 739223 w 2361643"/>
                    <a:gd name="connsiteY32" fmla="*/ 1587518 h 1816912"/>
                    <a:gd name="connsiteX33" fmla="*/ 731432 w 2361643"/>
                    <a:gd name="connsiteY33" fmla="*/ 1581785 h 1816912"/>
                    <a:gd name="connsiteX34" fmla="*/ 736779 w 2361643"/>
                    <a:gd name="connsiteY34" fmla="*/ 1571532 h 1816912"/>
                    <a:gd name="connsiteX35" fmla="*/ 828158 w 2361643"/>
                    <a:gd name="connsiteY35" fmla="*/ 1542849 h 1816912"/>
                    <a:gd name="connsiteX36" fmla="*/ 838411 w 2361643"/>
                    <a:gd name="connsiteY36" fmla="*/ 1548196 h 1816912"/>
                    <a:gd name="connsiteX37" fmla="*/ 833064 w 2361643"/>
                    <a:gd name="connsiteY37" fmla="*/ 1558449 h 1816912"/>
                    <a:gd name="connsiteX38" fmla="*/ 741685 w 2361643"/>
                    <a:gd name="connsiteY38" fmla="*/ 1587132 h 1816912"/>
                    <a:gd name="connsiteX39" fmla="*/ 739241 w 2361643"/>
                    <a:gd name="connsiteY39" fmla="*/ 1587518 h 1816912"/>
                    <a:gd name="connsiteX40" fmla="*/ 921981 w 2361643"/>
                    <a:gd name="connsiteY40" fmla="*/ 1530169 h 1816912"/>
                    <a:gd name="connsiteX41" fmla="*/ 914190 w 2361643"/>
                    <a:gd name="connsiteY41" fmla="*/ 1524437 h 1816912"/>
                    <a:gd name="connsiteX42" fmla="*/ 919537 w 2361643"/>
                    <a:gd name="connsiteY42" fmla="*/ 1514183 h 1816912"/>
                    <a:gd name="connsiteX43" fmla="*/ 1010917 w 2361643"/>
                    <a:gd name="connsiteY43" fmla="*/ 1485500 h 1816912"/>
                    <a:gd name="connsiteX44" fmla="*/ 1021170 w 2361643"/>
                    <a:gd name="connsiteY44" fmla="*/ 1490847 h 1816912"/>
                    <a:gd name="connsiteX45" fmla="*/ 1015823 w 2361643"/>
                    <a:gd name="connsiteY45" fmla="*/ 1501100 h 1816912"/>
                    <a:gd name="connsiteX46" fmla="*/ 924443 w 2361643"/>
                    <a:gd name="connsiteY46" fmla="*/ 1529784 h 1816912"/>
                    <a:gd name="connsiteX47" fmla="*/ 922000 w 2361643"/>
                    <a:gd name="connsiteY47" fmla="*/ 1530169 h 1816912"/>
                    <a:gd name="connsiteX48" fmla="*/ 1104758 w 2361643"/>
                    <a:gd name="connsiteY48" fmla="*/ 1472821 h 1816912"/>
                    <a:gd name="connsiteX49" fmla="*/ 1096967 w 2361643"/>
                    <a:gd name="connsiteY49" fmla="*/ 1467088 h 1816912"/>
                    <a:gd name="connsiteX50" fmla="*/ 1102314 w 2361643"/>
                    <a:gd name="connsiteY50" fmla="*/ 1456835 h 1816912"/>
                    <a:gd name="connsiteX51" fmla="*/ 1193693 w 2361643"/>
                    <a:gd name="connsiteY51" fmla="*/ 1428151 h 1816912"/>
                    <a:gd name="connsiteX52" fmla="*/ 1203946 w 2361643"/>
                    <a:gd name="connsiteY52" fmla="*/ 1433499 h 1816912"/>
                    <a:gd name="connsiteX53" fmla="*/ 1198599 w 2361643"/>
                    <a:gd name="connsiteY53" fmla="*/ 1443752 h 1816912"/>
                    <a:gd name="connsiteX54" fmla="*/ 1107220 w 2361643"/>
                    <a:gd name="connsiteY54" fmla="*/ 1472435 h 1816912"/>
                    <a:gd name="connsiteX55" fmla="*/ 1104776 w 2361643"/>
                    <a:gd name="connsiteY55" fmla="*/ 1472821 h 1816912"/>
                    <a:gd name="connsiteX56" fmla="*/ 1287516 w 2361643"/>
                    <a:gd name="connsiteY56" fmla="*/ 1415473 h 1816912"/>
                    <a:gd name="connsiteX57" fmla="*/ 1279725 w 2361643"/>
                    <a:gd name="connsiteY57" fmla="*/ 1409739 h 1816912"/>
                    <a:gd name="connsiteX58" fmla="*/ 1285072 w 2361643"/>
                    <a:gd name="connsiteY58" fmla="*/ 1399486 h 1816912"/>
                    <a:gd name="connsiteX59" fmla="*/ 1376452 w 2361643"/>
                    <a:gd name="connsiteY59" fmla="*/ 1370803 h 1816912"/>
                    <a:gd name="connsiteX60" fmla="*/ 1386705 w 2361643"/>
                    <a:gd name="connsiteY60" fmla="*/ 1376150 h 1816912"/>
                    <a:gd name="connsiteX61" fmla="*/ 1381358 w 2361643"/>
                    <a:gd name="connsiteY61" fmla="*/ 1386403 h 1816912"/>
                    <a:gd name="connsiteX62" fmla="*/ 1289979 w 2361643"/>
                    <a:gd name="connsiteY62" fmla="*/ 1415087 h 1816912"/>
                    <a:gd name="connsiteX63" fmla="*/ 1287535 w 2361643"/>
                    <a:gd name="connsiteY63" fmla="*/ 1415473 h 1816912"/>
                    <a:gd name="connsiteX64" fmla="*/ 1470275 w 2361643"/>
                    <a:gd name="connsiteY64" fmla="*/ 1358124 h 1816912"/>
                    <a:gd name="connsiteX65" fmla="*/ 1462484 w 2361643"/>
                    <a:gd name="connsiteY65" fmla="*/ 1352391 h 1816912"/>
                    <a:gd name="connsiteX66" fmla="*/ 1467831 w 2361643"/>
                    <a:gd name="connsiteY66" fmla="*/ 1342138 h 1816912"/>
                    <a:gd name="connsiteX67" fmla="*/ 1552558 w 2361643"/>
                    <a:gd name="connsiteY67" fmla="*/ 1315549 h 1816912"/>
                    <a:gd name="connsiteX68" fmla="*/ 1552981 w 2361643"/>
                    <a:gd name="connsiteY68" fmla="*/ 1314851 h 1816912"/>
                    <a:gd name="connsiteX69" fmla="*/ 1564208 w 2361643"/>
                    <a:gd name="connsiteY69" fmla="*/ 1312094 h 1816912"/>
                    <a:gd name="connsiteX70" fmla="*/ 1566964 w 2361643"/>
                    <a:gd name="connsiteY70" fmla="*/ 1323322 h 1816912"/>
                    <a:gd name="connsiteX71" fmla="*/ 1564943 w 2361643"/>
                    <a:gd name="connsiteY71" fmla="*/ 1326648 h 1816912"/>
                    <a:gd name="connsiteX72" fmla="*/ 1560404 w 2361643"/>
                    <a:gd name="connsiteY72" fmla="*/ 1330212 h 1816912"/>
                    <a:gd name="connsiteX73" fmla="*/ 1472737 w 2361643"/>
                    <a:gd name="connsiteY73" fmla="*/ 1357720 h 1816912"/>
                    <a:gd name="connsiteX74" fmla="*/ 1470293 w 2361643"/>
                    <a:gd name="connsiteY74" fmla="*/ 1358106 h 1816912"/>
                    <a:gd name="connsiteX75" fmla="*/ 1609539 w 2361643"/>
                    <a:gd name="connsiteY75" fmla="*/ 1245356 h 1816912"/>
                    <a:gd name="connsiteX76" fmla="*/ 1605313 w 2361643"/>
                    <a:gd name="connsiteY76" fmla="*/ 1244180 h 1816912"/>
                    <a:gd name="connsiteX77" fmla="*/ 1602557 w 2361643"/>
                    <a:gd name="connsiteY77" fmla="*/ 1232953 h 1816912"/>
                    <a:gd name="connsiteX78" fmla="*/ 1652151 w 2361643"/>
                    <a:gd name="connsiteY78" fmla="*/ 1151019 h 1816912"/>
                    <a:gd name="connsiteX79" fmla="*/ 1663378 w 2361643"/>
                    <a:gd name="connsiteY79" fmla="*/ 1148262 h 1816912"/>
                    <a:gd name="connsiteX80" fmla="*/ 1666134 w 2361643"/>
                    <a:gd name="connsiteY80" fmla="*/ 1159489 h 1816912"/>
                    <a:gd name="connsiteX81" fmla="*/ 1616540 w 2361643"/>
                    <a:gd name="connsiteY81" fmla="*/ 1241424 h 1816912"/>
                    <a:gd name="connsiteX82" fmla="*/ 1609539 w 2361643"/>
                    <a:gd name="connsiteY82" fmla="*/ 1245375 h 1816912"/>
                    <a:gd name="connsiteX83" fmla="*/ 1708728 w 2361643"/>
                    <a:gd name="connsiteY83" fmla="*/ 1081487 h 1816912"/>
                    <a:gd name="connsiteX84" fmla="*/ 1704502 w 2361643"/>
                    <a:gd name="connsiteY84" fmla="*/ 1080311 h 1816912"/>
                    <a:gd name="connsiteX85" fmla="*/ 1701745 w 2361643"/>
                    <a:gd name="connsiteY85" fmla="*/ 1069084 h 1816912"/>
                    <a:gd name="connsiteX86" fmla="*/ 1751340 w 2361643"/>
                    <a:gd name="connsiteY86" fmla="*/ 987150 h 1816912"/>
                    <a:gd name="connsiteX87" fmla="*/ 1762567 w 2361643"/>
                    <a:gd name="connsiteY87" fmla="*/ 984394 h 1816912"/>
                    <a:gd name="connsiteX88" fmla="*/ 1765323 w 2361643"/>
                    <a:gd name="connsiteY88" fmla="*/ 995621 h 1816912"/>
                    <a:gd name="connsiteX89" fmla="*/ 1715728 w 2361643"/>
                    <a:gd name="connsiteY89" fmla="*/ 1077555 h 1816912"/>
                    <a:gd name="connsiteX90" fmla="*/ 1708728 w 2361643"/>
                    <a:gd name="connsiteY90" fmla="*/ 1081506 h 1816912"/>
                    <a:gd name="connsiteX91" fmla="*/ 1807916 w 2361643"/>
                    <a:gd name="connsiteY91" fmla="*/ 917619 h 1816912"/>
                    <a:gd name="connsiteX92" fmla="*/ 1803690 w 2361643"/>
                    <a:gd name="connsiteY92" fmla="*/ 916443 h 1816912"/>
                    <a:gd name="connsiteX93" fmla="*/ 1800934 w 2361643"/>
                    <a:gd name="connsiteY93" fmla="*/ 905216 h 1816912"/>
                    <a:gd name="connsiteX94" fmla="*/ 1850528 w 2361643"/>
                    <a:gd name="connsiteY94" fmla="*/ 823281 h 1816912"/>
                    <a:gd name="connsiteX95" fmla="*/ 1861755 w 2361643"/>
                    <a:gd name="connsiteY95" fmla="*/ 820525 h 1816912"/>
                    <a:gd name="connsiteX96" fmla="*/ 1864512 w 2361643"/>
                    <a:gd name="connsiteY96" fmla="*/ 831752 h 1816912"/>
                    <a:gd name="connsiteX97" fmla="*/ 1814917 w 2361643"/>
                    <a:gd name="connsiteY97" fmla="*/ 913686 h 1816912"/>
                    <a:gd name="connsiteX98" fmla="*/ 1807916 w 2361643"/>
                    <a:gd name="connsiteY98" fmla="*/ 917637 h 1816912"/>
                    <a:gd name="connsiteX99" fmla="*/ 1907105 w 2361643"/>
                    <a:gd name="connsiteY99" fmla="*/ 753750 h 1816912"/>
                    <a:gd name="connsiteX100" fmla="*/ 1902879 w 2361643"/>
                    <a:gd name="connsiteY100" fmla="*/ 752574 h 1816912"/>
                    <a:gd name="connsiteX101" fmla="*/ 1900122 w 2361643"/>
                    <a:gd name="connsiteY101" fmla="*/ 741347 h 1816912"/>
                    <a:gd name="connsiteX102" fmla="*/ 1949717 w 2361643"/>
                    <a:gd name="connsiteY102" fmla="*/ 659412 h 1816912"/>
                    <a:gd name="connsiteX103" fmla="*/ 1960944 w 2361643"/>
                    <a:gd name="connsiteY103" fmla="*/ 656656 h 1816912"/>
                    <a:gd name="connsiteX104" fmla="*/ 1963700 w 2361643"/>
                    <a:gd name="connsiteY104" fmla="*/ 667883 h 1816912"/>
                    <a:gd name="connsiteX105" fmla="*/ 1914106 w 2361643"/>
                    <a:gd name="connsiteY105" fmla="*/ 749818 h 1816912"/>
                    <a:gd name="connsiteX106" fmla="*/ 1907105 w 2361643"/>
                    <a:gd name="connsiteY106" fmla="*/ 753768 h 1816912"/>
                    <a:gd name="connsiteX107" fmla="*/ 2006293 w 2361643"/>
                    <a:gd name="connsiteY107" fmla="*/ 589881 h 1816912"/>
                    <a:gd name="connsiteX108" fmla="*/ 2002067 w 2361643"/>
                    <a:gd name="connsiteY108" fmla="*/ 588705 h 1816912"/>
                    <a:gd name="connsiteX109" fmla="*/ 1999311 w 2361643"/>
                    <a:gd name="connsiteY109" fmla="*/ 577478 h 1816912"/>
                    <a:gd name="connsiteX110" fmla="*/ 2048905 w 2361643"/>
                    <a:gd name="connsiteY110" fmla="*/ 495544 h 1816912"/>
                    <a:gd name="connsiteX111" fmla="*/ 2060132 w 2361643"/>
                    <a:gd name="connsiteY111" fmla="*/ 492787 h 1816912"/>
                    <a:gd name="connsiteX112" fmla="*/ 2062889 w 2361643"/>
                    <a:gd name="connsiteY112" fmla="*/ 504014 h 1816912"/>
                    <a:gd name="connsiteX113" fmla="*/ 2013294 w 2361643"/>
                    <a:gd name="connsiteY113" fmla="*/ 585949 h 1816912"/>
                    <a:gd name="connsiteX114" fmla="*/ 2006293 w 2361643"/>
                    <a:gd name="connsiteY114" fmla="*/ 589899 h 1816912"/>
                    <a:gd name="connsiteX115" fmla="*/ 2105482 w 2361643"/>
                    <a:gd name="connsiteY115" fmla="*/ 426012 h 1816912"/>
                    <a:gd name="connsiteX116" fmla="*/ 2101256 w 2361643"/>
                    <a:gd name="connsiteY116" fmla="*/ 424836 h 1816912"/>
                    <a:gd name="connsiteX117" fmla="*/ 2098499 w 2361643"/>
                    <a:gd name="connsiteY117" fmla="*/ 413609 h 1816912"/>
                    <a:gd name="connsiteX118" fmla="*/ 2148094 w 2361643"/>
                    <a:gd name="connsiteY118" fmla="*/ 331675 h 1816912"/>
                    <a:gd name="connsiteX119" fmla="*/ 2159321 w 2361643"/>
                    <a:gd name="connsiteY119" fmla="*/ 328919 h 1816912"/>
                    <a:gd name="connsiteX120" fmla="*/ 2162077 w 2361643"/>
                    <a:gd name="connsiteY120" fmla="*/ 340146 h 1816912"/>
                    <a:gd name="connsiteX121" fmla="*/ 2112483 w 2361643"/>
                    <a:gd name="connsiteY121" fmla="*/ 422080 h 1816912"/>
                    <a:gd name="connsiteX122" fmla="*/ 2105482 w 2361643"/>
                    <a:gd name="connsiteY122" fmla="*/ 426031 h 1816912"/>
                    <a:gd name="connsiteX123" fmla="*/ 2204671 w 2361643"/>
                    <a:gd name="connsiteY123" fmla="*/ 262143 h 1816912"/>
                    <a:gd name="connsiteX124" fmla="*/ 2200444 w 2361643"/>
                    <a:gd name="connsiteY124" fmla="*/ 260967 h 1816912"/>
                    <a:gd name="connsiteX125" fmla="*/ 2197688 w 2361643"/>
                    <a:gd name="connsiteY125" fmla="*/ 249740 h 1816912"/>
                    <a:gd name="connsiteX126" fmla="*/ 2247282 w 2361643"/>
                    <a:gd name="connsiteY126" fmla="*/ 167806 h 1816912"/>
                    <a:gd name="connsiteX127" fmla="*/ 2258510 w 2361643"/>
                    <a:gd name="connsiteY127" fmla="*/ 165050 h 1816912"/>
                    <a:gd name="connsiteX128" fmla="*/ 2261266 w 2361643"/>
                    <a:gd name="connsiteY128" fmla="*/ 176277 h 1816912"/>
                    <a:gd name="connsiteX129" fmla="*/ 2211672 w 2361643"/>
                    <a:gd name="connsiteY129" fmla="*/ 258211 h 1816912"/>
                    <a:gd name="connsiteX130" fmla="*/ 2204671 w 2361643"/>
                    <a:gd name="connsiteY130" fmla="*/ 262162 h 1816912"/>
                    <a:gd name="connsiteX131" fmla="*/ 2303859 w 2361643"/>
                    <a:gd name="connsiteY131" fmla="*/ 98275 h 1816912"/>
                    <a:gd name="connsiteX132" fmla="*/ 2299633 w 2361643"/>
                    <a:gd name="connsiteY132" fmla="*/ 97099 h 1816912"/>
                    <a:gd name="connsiteX133" fmla="*/ 2296877 w 2361643"/>
                    <a:gd name="connsiteY133" fmla="*/ 85872 h 1816912"/>
                    <a:gd name="connsiteX134" fmla="*/ 2346471 w 2361643"/>
                    <a:gd name="connsiteY134" fmla="*/ 3937 h 1816912"/>
                    <a:gd name="connsiteX135" fmla="*/ 2357698 w 2361643"/>
                    <a:gd name="connsiteY135" fmla="*/ 1181 h 1816912"/>
                    <a:gd name="connsiteX136" fmla="*/ 2360454 w 2361643"/>
                    <a:gd name="connsiteY136" fmla="*/ 12408 h 1816912"/>
                    <a:gd name="connsiteX137" fmla="*/ 2310860 w 2361643"/>
                    <a:gd name="connsiteY137" fmla="*/ 94343 h 1816912"/>
                    <a:gd name="connsiteX138" fmla="*/ 2303859 w 2361643"/>
                    <a:gd name="connsiteY138" fmla="*/ 98293 h 181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361643" h="1816912">
                      <a:moveTo>
                        <a:pt x="8171" y="1816912"/>
                      </a:moveTo>
                      <a:cubicBezTo>
                        <a:pt x="4698" y="1816912"/>
                        <a:pt x="1482" y="1814671"/>
                        <a:pt x="380" y="1811180"/>
                      </a:cubicBezTo>
                      <a:cubicBezTo>
                        <a:pt x="-980" y="1806880"/>
                        <a:pt x="1427" y="1802286"/>
                        <a:pt x="5727" y="1800926"/>
                      </a:cubicBezTo>
                      <a:lnTo>
                        <a:pt x="97106" y="1772242"/>
                      </a:lnTo>
                      <a:cubicBezTo>
                        <a:pt x="101424" y="1770883"/>
                        <a:pt x="106000" y="1773290"/>
                        <a:pt x="107359" y="1777590"/>
                      </a:cubicBezTo>
                      <a:cubicBezTo>
                        <a:pt x="108719" y="1781889"/>
                        <a:pt x="106312" y="1786483"/>
                        <a:pt x="102013" y="1787843"/>
                      </a:cubicBezTo>
                      <a:lnTo>
                        <a:pt x="10633" y="1816527"/>
                      </a:lnTo>
                      <a:cubicBezTo>
                        <a:pt x="9825" y="1816784"/>
                        <a:pt x="8998" y="1816912"/>
                        <a:pt x="8189" y="1816912"/>
                      </a:cubicBezTo>
                      <a:close/>
                      <a:moveTo>
                        <a:pt x="190929" y="1759564"/>
                      </a:moveTo>
                      <a:cubicBezTo>
                        <a:pt x="187457" y="1759564"/>
                        <a:pt x="184223" y="1757322"/>
                        <a:pt x="183138" y="1753831"/>
                      </a:cubicBezTo>
                      <a:cubicBezTo>
                        <a:pt x="181797" y="1749531"/>
                        <a:pt x="184186" y="1744937"/>
                        <a:pt x="188485" y="1743578"/>
                      </a:cubicBezTo>
                      <a:lnTo>
                        <a:pt x="279865" y="1714894"/>
                      </a:lnTo>
                      <a:cubicBezTo>
                        <a:pt x="284201" y="1713534"/>
                        <a:pt x="288758" y="1715941"/>
                        <a:pt x="290118" y="1720241"/>
                      </a:cubicBezTo>
                      <a:cubicBezTo>
                        <a:pt x="291459" y="1724541"/>
                        <a:pt x="289071" y="1729135"/>
                        <a:pt x="284771" y="1730494"/>
                      </a:cubicBezTo>
                      <a:lnTo>
                        <a:pt x="193392" y="1759178"/>
                      </a:lnTo>
                      <a:cubicBezTo>
                        <a:pt x="192583" y="1759435"/>
                        <a:pt x="191756" y="1759564"/>
                        <a:pt x="190948" y="1759564"/>
                      </a:cubicBezTo>
                      <a:close/>
                      <a:moveTo>
                        <a:pt x="373706" y="1702215"/>
                      </a:moveTo>
                      <a:cubicBezTo>
                        <a:pt x="370233" y="1702215"/>
                        <a:pt x="366999" y="1699974"/>
                        <a:pt x="365915" y="1696482"/>
                      </a:cubicBezTo>
                      <a:cubicBezTo>
                        <a:pt x="364574" y="1692183"/>
                        <a:pt x="366962" y="1687589"/>
                        <a:pt x="371262" y="1686229"/>
                      </a:cubicBezTo>
                      <a:lnTo>
                        <a:pt x="462641" y="1657546"/>
                      </a:lnTo>
                      <a:cubicBezTo>
                        <a:pt x="466960" y="1656186"/>
                        <a:pt x="471535" y="1658593"/>
                        <a:pt x="472895" y="1662892"/>
                      </a:cubicBezTo>
                      <a:cubicBezTo>
                        <a:pt x="474236" y="1667192"/>
                        <a:pt x="471847" y="1671786"/>
                        <a:pt x="467547" y="1673146"/>
                      </a:cubicBezTo>
                      <a:lnTo>
                        <a:pt x="376168" y="1701830"/>
                      </a:lnTo>
                      <a:cubicBezTo>
                        <a:pt x="375360" y="1702087"/>
                        <a:pt x="374533" y="1702215"/>
                        <a:pt x="373725" y="1702215"/>
                      </a:cubicBezTo>
                      <a:close/>
                      <a:moveTo>
                        <a:pt x="556464" y="1644867"/>
                      </a:moveTo>
                      <a:cubicBezTo>
                        <a:pt x="552992" y="1644867"/>
                        <a:pt x="549757" y="1642625"/>
                        <a:pt x="548673" y="1639134"/>
                      </a:cubicBezTo>
                      <a:cubicBezTo>
                        <a:pt x="547332" y="1634834"/>
                        <a:pt x="549721" y="1630240"/>
                        <a:pt x="554021" y="1628880"/>
                      </a:cubicBezTo>
                      <a:lnTo>
                        <a:pt x="645400" y="1600197"/>
                      </a:lnTo>
                      <a:cubicBezTo>
                        <a:pt x="649718" y="1598837"/>
                        <a:pt x="654293" y="1601245"/>
                        <a:pt x="655653" y="1605544"/>
                      </a:cubicBezTo>
                      <a:cubicBezTo>
                        <a:pt x="656994" y="1609844"/>
                        <a:pt x="654606" y="1614438"/>
                        <a:pt x="650306" y="1615797"/>
                      </a:cubicBezTo>
                      <a:lnTo>
                        <a:pt x="558927" y="1644481"/>
                      </a:lnTo>
                      <a:cubicBezTo>
                        <a:pt x="558118" y="1644738"/>
                        <a:pt x="557291" y="1644867"/>
                        <a:pt x="556483" y="1644867"/>
                      </a:cubicBezTo>
                      <a:close/>
                      <a:moveTo>
                        <a:pt x="739223" y="1587518"/>
                      </a:moveTo>
                      <a:cubicBezTo>
                        <a:pt x="735750" y="1587518"/>
                        <a:pt x="732516" y="1585276"/>
                        <a:pt x="731432" y="1581785"/>
                      </a:cubicBezTo>
                      <a:cubicBezTo>
                        <a:pt x="730090" y="1577485"/>
                        <a:pt x="732479" y="1572891"/>
                        <a:pt x="736779" y="1571532"/>
                      </a:cubicBezTo>
                      <a:lnTo>
                        <a:pt x="828158" y="1542849"/>
                      </a:lnTo>
                      <a:cubicBezTo>
                        <a:pt x="832476" y="1541489"/>
                        <a:pt x="837051" y="1543896"/>
                        <a:pt x="838411" y="1548196"/>
                      </a:cubicBezTo>
                      <a:cubicBezTo>
                        <a:pt x="839753" y="1552495"/>
                        <a:pt x="837364" y="1557089"/>
                        <a:pt x="833064" y="1558449"/>
                      </a:cubicBezTo>
                      <a:lnTo>
                        <a:pt x="741685" y="1587132"/>
                      </a:lnTo>
                      <a:cubicBezTo>
                        <a:pt x="740876" y="1587390"/>
                        <a:pt x="740050" y="1587518"/>
                        <a:pt x="739241" y="1587518"/>
                      </a:cubicBezTo>
                      <a:close/>
                      <a:moveTo>
                        <a:pt x="921981" y="1530169"/>
                      </a:moveTo>
                      <a:cubicBezTo>
                        <a:pt x="918508" y="1530169"/>
                        <a:pt x="915274" y="1527928"/>
                        <a:pt x="914190" y="1524437"/>
                      </a:cubicBezTo>
                      <a:cubicBezTo>
                        <a:pt x="912849" y="1520137"/>
                        <a:pt x="915237" y="1515543"/>
                        <a:pt x="919537" y="1514183"/>
                      </a:cubicBezTo>
                      <a:lnTo>
                        <a:pt x="1010917" y="1485500"/>
                      </a:lnTo>
                      <a:cubicBezTo>
                        <a:pt x="1015253" y="1484140"/>
                        <a:pt x="1019810" y="1486547"/>
                        <a:pt x="1021170" y="1490847"/>
                      </a:cubicBezTo>
                      <a:cubicBezTo>
                        <a:pt x="1022511" y="1495147"/>
                        <a:pt x="1020122" y="1499741"/>
                        <a:pt x="1015823" y="1501100"/>
                      </a:cubicBezTo>
                      <a:lnTo>
                        <a:pt x="924443" y="1529784"/>
                      </a:lnTo>
                      <a:cubicBezTo>
                        <a:pt x="923635" y="1530041"/>
                        <a:pt x="922808" y="1530169"/>
                        <a:pt x="922000" y="1530169"/>
                      </a:cubicBezTo>
                      <a:close/>
                      <a:moveTo>
                        <a:pt x="1104758" y="1472821"/>
                      </a:moveTo>
                      <a:cubicBezTo>
                        <a:pt x="1101285" y="1472821"/>
                        <a:pt x="1098051" y="1470579"/>
                        <a:pt x="1096967" y="1467088"/>
                      </a:cubicBezTo>
                      <a:cubicBezTo>
                        <a:pt x="1095626" y="1462788"/>
                        <a:pt x="1098014" y="1458195"/>
                        <a:pt x="1102314" y="1456835"/>
                      </a:cubicBezTo>
                      <a:lnTo>
                        <a:pt x="1193693" y="1428151"/>
                      </a:lnTo>
                      <a:cubicBezTo>
                        <a:pt x="1198011" y="1426791"/>
                        <a:pt x="1202587" y="1429199"/>
                        <a:pt x="1203946" y="1433499"/>
                      </a:cubicBezTo>
                      <a:cubicBezTo>
                        <a:pt x="1205288" y="1437798"/>
                        <a:pt x="1202899" y="1442392"/>
                        <a:pt x="1198599" y="1443752"/>
                      </a:cubicBezTo>
                      <a:lnTo>
                        <a:pt x="1107220" y="1472435"/>
                      </a:lnTo>
                      <a:cubicBezTo>
                        <a:pt x="1106412" y="1472692"/>
                        <a:pt x="1105585" y="1472821"/>
                        <a:pt x="1104776" y="1472821"/>
                      </a:cubicBezTo>
                      <a:close/>
                      <a:moveTo>
                        <a:pt x="1287516" y="1415473"/>
                      </a:moveTo>
                      <a:cubicBezTo>
                        <a:pt x="1284043" y="1415473"/>
                        <a:pt x="1280809" y="1413231"/>
                        <a:pt x="1279725" y="1409739"/>
                      </a:cubicBezTo>
                      <a:cubicBezTo>
                        <a:pt x="1278384" y="1405440"/>
                        <a:pt x="1280773" y="1400846"/>
                        <a:pt x="1285072" y="1399486"/>
                      </a:cubicBezTo>
                      <a:lnTo>
                        <a:pt x="1376452" y="1370803"/>
                      </a:lnTo>
                      <a:cubicBezTo>
                        <a:pt x="1380770" y="1369443"/>
                        <a:pt x="1385345" y="1371850"/>
                        <a:pt x="1386705" y="1376150"/>
                      </a:cubicBezTo>
                      <a:cubicBezTo>
                        <a:pt x="1388046" y="1380450"/>
                        <a:pt x="1385657" y="1385043"/>
                        <a:pt x="1381358" y="1386403"/>
                      </a:cubicBezTo>
                      <a:lnTo>
                        <a:pt x="1289979" y="1415087"/>
                      </a:lnTo>
                      <a:cubicBezTo>
                        <a:pt x="1289170" y="1415344"/>
                        <a:pt x="1288343" y="1415473"/>
                        <a:pt x="1287535" y="1415473"/>
                      </a:cubicBezTo>
                      <a:close/>
                      <a:moveTo>
                        <a:pt x="1470275" y="1358124"/>
                      </a:moveTo>
                      <a:cubicBezTo>
                        <a:pt x="1466802" y="1358124"/>
                        <a:pt x="1463568" y="1355882"/>
                        <a:pt x="1462484" y="1352391"/>
                      </a:cubicBezTo>
                      <a:cubicBezTo>
                        <a:pt x="1461142" y="1348091"/>
                        <a:pt x="1463531" y="1343497"/>
                        <a:pt x="1467831" y="1342138"/>
                      </a:cubicBezTo>
                      <a:lnTo>
                        <a:pt x="1552558" y="1315549"/>
                      </a:lnTo>
                      <a:lnTo>
                        <a:pt x="1552981" y="1314851"/>
                      </a:lnTo>
                      <a:cubicBezTo>
                        <a:pt x="1555333" y="1310992"/>
                        <a:pt x="1560349" y="1309761"/>
                        <a:pt x="1564208" y="1312094"/>
                      </a:cubicBezTo>
                      <a:cubicBezTo>
                        <a:pt x="1568067" y="1314428"/>
                        <a:pt x="1569298" y="1319463"/>
                        <a:pt x="1566964" y="1323322"/>
                      </a:cubicBezTo>
                      <a:lnTo>
                        <a:pt x="1564943" y="1326648"/>
                      </a:lnTo>
                      <a:cubicBezTo>
                        <a:pt x="1563914" y="1328356"/>
                        <a:pt x="1562297" y="1329606"/>
                        <a:pt x="1560404" y="1330212"/>
                      </a:cubicBezTo>
                      <a:lnTo>
                        <a:pt x="1472737" y="1357720"/>
                      </a:lnTo>
                      <a:cubicBezTo>
                        <a:pt x="1471928" y="1357977"/>
                        <a:pt x="1471083" y="1358106"/>
                        <a:pt x="1470293" y="1358106"/>
                      </a:cubicBezTo>
                      <a:close/>
                      <a:moveTo>
                        <a:pt x="1609539" y="1245356"/>
                      </a:moveTo>
                      <a:cubicBezTo>
                        <a:pt x="1608088" y="1245356"/>
                        <a:pt x="1606636" y="1244970"/>
                        <a:pt x="1605313" y="1244180"/>
                      </a:cubicBezTo>
                      <a:cubicBezTo>
                        <a:pt x="1601454" y="1241847"/>
                        <a:pt x="1600205" y="1236812"/>
                        <a:pt x="1602557" y="1232953"/>
                      </a:cubicBezTo>
                      <a:lnTo>
                        <a:pt x="1652151" y="1151019"/>
                      </a:lnTo>
                      <a:cubicBezTo>
                        <a:pt x="1654503" y="1147160"/>
                        <a:pt x="1659519" y="1145929"/>
                        <a:pt x="1663378" y="1148262"/>
                      </a:cubicBezTo>
                      <a:cubicBezTo>
                        <a:pt x="1667237" y="1150596"/>
                        <a:pt x="1668486" y="1155631"/>
                        <a:pt x="1666134" y="1159489"/>
                      </a:cubicBezTo>
                      <a:lnTo>
                        <a:pt x="1616540" y="1241424"/>
                      </a:lnTo>
                      <a:cubicBezTo>
                        <a:pt x="1614997" y="1243960"/>
                        <a:pt x="1612296" y="1245375"/>
                        <a:pt x="1609539" y="1245375"/>
                      </a:cubicBezTo>
                      <a:close/>
                      <a:moveTo>
                        <a:pt x="1708728" y="1081487"/>
                      </a:moveTo>
                      <a:cubicBezTo>
                        <a:pt x="1707276" y="1081487"/>
                        <a:pt x="1705824" y="1081102"/>
                        <a:pt x="1704502" y="1080311"/>
                      </a:cubicBezTo>
                      <a:cubicBezTo>
                        <a:pt x="1700643" y="1077978"/>
                        <a:pt x="1699393" y="1072943"/>
                        <a:pt x="1701745" y="1069084"/>
                      </a:cubicBezTo>
                      <a:lnTo>
                        <a:pt x="1751340" y="987150"/>
                      </a:lnTo>
                      <a:cubicBezTo>
                        <a:pt x="1753673" y="983291"/>
                        <a:pt x="1758708" y="982060"/>
                        <a:pt x="1762567" y="984394"/>
                      </a:cubicBezTo>
                      <a:cubicBezTo>
                        <a:pt x="1766425" y="986727"/>
                        <a:pt x="1767675" y="991762"/>
                        <a:pt x="1765323" y="995621"/>
                      </a:cubicBezTo>
                      <a:lnTo>
                        <a:pt x="1715728" y="1077555"/>
                      </a:lnTo>
                      <a:cubicBezTo>
                        <a:pt x="1714204" y="1080091"/>
                        <a:pt x="1711503" y="1081506"/>
                        <a:pt x="1708728" y="1081506"/>
                      </a:cubicBezTo>
                      <a:close/>
                      <a:moveTo>
                        <a:pt x="1807916" y="917619"/>
                      </a:moveTo>
                      <a:cubicBezTo>
                        <a:pt x="1806465" y="917619"/>
                        <a:pt x="1805013" y="917233"/>
                        <a:pt x="1803690" y="916443"/>
                      </a:cubicBezTo>
                      <a:cubicBezTo>
                        <a:pt x="1799831" y="914109"/>
                        <a:pt x="1798582" y="909074"/>
                        <a:pt x="1800934" y="905216"/>
                      </a:cubicBezTo>
                      <a:lnTo>
                        <a:pt x="1850528" y="823281"/>
                      </a:lnTo>
                      <a:cubicBezTo>
                        <a:pt x="1852862" y="819422"/>
                        <a:pt x="1857896" y="818191"/>
                        <a:pt x="1861755" y="820525"/>
                      </a:cubicBezTo>
                      <a:cubicBezTo>
                        <a:pt x="1865614" y="822858"/>
                        <a:pt x="1866863" y="827893"/>
                        <a:pt x="1864512" y="831752"/>
                      </a:cubicBezTo>
                      <a:lnTo>
                        <a:pt x="1814917" y="913686"/>
                      </a:lnTo>
                      <a:cubicBezTo>
                        <a:pt x="1813392" y="916222"/>
                        <a:pt x="1810673" y="917637"/>
                        <a:pt x="1807916" y="917637"/>
                      </a:cubicBezTo>
                      <a:close/>
                      <a:moveTo>
                        <a:pt x="1907105" y="753750"/>
                      </a:moveTo>
                      <a:cubicBezTo>
                        <a:pt x="1905653" y="753750"/>
                        <a:pt x="1904202" y="753364"/>
                        <a:pt x="1902879" y="752574"/>
                      </a:cubicBezTo>
                      <a:cubicBezTo>
                        <a:pt x="1899020" y="750240"/>
                        <a:pt x="1897770" y="745205"/>
                        <a:pt x="1900122" y="741347"/>
                      </a:cubicBezTo>
                      <a:lnTo>
                        <a:pt x="1949717" y="659412"/>
                      </a:lnTo>
                      <a:cubicBezTo>
                        <a:pt x="1952050" y="655553"/>
                        <a:pt x="1957085" y="654322"/>
                        <a:pt x="1960944" y="656656"/>
                      </a:cubicBezTo>
                      <a:cubicBezTo>
                        <a:pt x="1964802" y="658990"/>
                        <a:pt x="1966052" y="664025"/>
                        <a:pt x="1963700" y="667883"/>
                      </a:cubicBezTo>
                      <a:lnTo>
                        <a:pt x="1914106" y="749818"/>
                      </a:lnTo>
                      <a:cubicBezTo>
                        <a:pt x="1912581" y="752353"/>
                        <a:pt x="1909861" y="753768"/>
                        <a:pt x="1907105" y="753768"/>
                      </a:cubicBezTo>
                      <a:close/>
                      <a:moveTo>
                        <a:pt x="2006293" y="589881"/>
                      </a:moveTo>
                      <a:cubicBezTo>
                        <a:pt x="2004842" y="589881"/>
                        <a:pt x="2003390" y="589495"/>
                        <a:pt x="2002067" y="588705"/>
                      </a:cubicBezTo>
                      <a:cubicBezTo>
                        <a:pt x="1998209" y="586372"/>
                        <a:pt x="1996959" y="581337"/>
                        <a:pt x="1999311" y="577478"/>
                      </a:cubicBezTo>
                      <a:lnTo>
                        <a:pt x="2048905" y="495544"/>
                      </a:lnTo>
                      <a:cubicBezTo>
                        <a:pt x="2051257" y="491685"/>
                        <a:pt x="2056274" y="490454"/>
                        <a:pt x="2060132" y="492787"/>
                      </a:cubicBezTo>
                      <a:cubicBezTo>
                        <a:pt x="2063991" y="495121"/>
                        <a:pt x="2065241" y="500156"/>
                        <a:pt x="2062889" y="504014"/>
                      </a:cubicBezTo>
                      <a:lnTo>
                        <a:pt x="2013294" y="585949"/>
                      </a:lnTo>
                      <a:cubicBezTo>
                        <a:pt x="2011751" y="588484"/>
                        <a:pt x="2009050" y="589899"/>
                        <a:pt x="2006293" y="589899"/>
                      </a:cubicBezTo>
                      <a:close/>
                      <a:moveTo>
                        <a:pt x="2105482" y="426012"/>
                      </a:moveTo>
                      <a:cubicBezTo>
                        <a:pt x="2104030" y="426012"/>
                        <a:pt x="2102579" y="425627"/>
                        <a:pt x="2101256" y="424836"/>
                      </a:cubicBezTo>
                      <a:cubicBezTo>
                        <a:pt x="2097397" y="422503"/>
                        <a:pt x="2096147" y="417468"/>
                        <a:pt x="2098499" y="413609"/>
                      </a:cubicBezTo>
                      <a:lnTo>
                        <a:pt x="2148094" y="331675"/>
                      </a:lnTo>
                      <a:cubicBezTo>
                        <a:pt x="2150446" y="327816"/>
                        <a:pt x="2155462" y="326585"/>
                        <a:pt x="2159321" y="328919"/>
                      </a:cubicBezTo>
                      <a:cubicBezTo>
                        <a:pt x="2163180" y="331252"/>
                        <a:pt x="2164429" y="336287"/>
                        <a:pt x="2162077" y="340146"/>
                      </a:cubicBezTo>
                      <a:lnTo>
                        <a:pt x="2112483" y="422080"/>
                      </a:lnTo>
                      <a:cubicBezTo>
                        <a:pt x="2110939" y="424616"/>
                        <a:pt x="2108238" y="426031"/>
                        <a:pt x="2105482" y="426031"/>
                      </a:cubicBezTo>
                      <a:close/>
                      <a:moveTo>
                        <a:pt x="2204671" y="262143"/>
                      </a:moveTo>
                      <a:cubicBezTo>
                        <a:pt x="2203219" y="262143"/>
                        <a:pt x="2201767" y="261758"/>
                        <a:pt x="2200444" y="260967"/>
                      </a:cubicBezTo>
                      <a:cubicBezTo>
                        <a:pt x="2196586" y="258634"/>
                        <a:pt x="2195336" y="253599"/>
                        <a:pt x="2197688" y="249740"/>
                      </a:cubicBezTo>
                      <a:lnTo>
                        <a:pt x="2247282" y="167806"/>
                      </a:lnTo>
                      <a:cubicBezTo>
                        <a:pt x="2249616" y="163947"/>
                        <a:pt x="2254651" y="162716"/>
                        <a:pt x="2258510" y="165050"/>
                      </a:cubicBezTo>
                      <a:cubicBezTo>
                        <a:pt x="2262369" y="167383"/>
                        <a:pt x="2263618" y="172418"/>
                        <a:pt x="2261266" y="176277"/>
                      </a:cubicBezTo>
                      <a:lnTo>
                        <a:pt x="2211672" y="258211"/>
                      </a:lnTo>
                      <a:cubicBezTo>
                        <a:pt x="2210146" y="260747"/>
                        <a:pt x="2207427" y="262162"/>
                        <a:pt x="2204671" y="262162"/>
                      </a:cubicBezTo>
                      <a:close/>
                      <a:moveTo>
                        <a:pt x="2303859" y="98275"/>
                      </a:moveTo>
                      <a:cubicBezTo>
                        <a:pt x="2302407" y="98275"/>
                        <a:pt x="2300956" y="97889"/>
                        <a:pt x="2299633" y="97099"/>
                      </a:cubicBezTo>
                      <a:cubicBezTo>
                        <a:pt x="2295774" y="94765"/>
                        <a:pt x="2294525" y="89730"/>
                        <a:pt x="2296877" y="85872"/>
                      </a:cubicBezTo>
                      <a:lnTo>
                        <a:pt x="2346471" y="3937"/>
                      </a:lnTo>
                      <a:cubicBezTo>
                        <a:pt x="2348804" y="78"/>
                        <a:pt x="2353839" y="-1153"/>
                        <a:pt x="2357698" y="1181"/>
                      </a:cubicBezTo>
                      <a:cubicBezTo>
                        <a:pt x="2361557" y="3515"/>
                        <a:pt x="2362806" y="8549"/>
                        <a:pt x="2360454" y="12408"/>
                      </a:cubicBezTo>
                      <a:lnTo>
                        <a:pt x="2310860" y="94343"/>
                      </a:lnTo>
                      <a:cubicBezTo>
                        <a:pt x="2309335" y="96878"/>
                        <a:pt x="2306615" y="98293"/>
                        <a:pt x="2303859" y="98293"/>
                      </a:cubicBezTo>
                      <a:close/>
                    </a:path>
                  </a:pathLst>
                </a:custGeom>
                <a:solidFill>
                  <a:srgbClr val="BFC8D6"/>
                </a:solidFill>
                <a:ln w="1836"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D280A93-BFB8-4ECE-A441-D980099B1F22}"/>
                    </a:ext>
                  </a:extLst>
                </p:cNvPr>
                <p:cNvSpPr/>
                <p:nvPr/>
              </p:nvSpPr>
              <p:spPr>
                <a:xfrm>
                  <a:off x="8781201" y="5237520"/>
                  <a:ext cx="98866" cy="49977"/>
                </a:xfrm>
                <a:custGeom>
                  <a:avLst/>
                  <a:gdLst>
                    <a:gd name="connsiteX0" fmla="*/ 43876 w 98866"/>
                    <a:gd name="connsiteY0" fmla="*/ 49977 h 49977"/>
                    <a:gd name="connsiteX1" fmla="*/ 38272 w 98866"/>
                    <a:gd name="connsiteY1" fmla="*/ 47754 h 49977"/>
                    <a:gd name="connsiteX2" fmla="*/ 2569 w 98866"/>
                    <a:gd name="connsiteY2" fmla="*/ 14127 h 49977"/>
                    <a:gd name="connsiteX3" fmla="*/ 2220 w 98866"/>
                    <a:gd name="connsiteY3" fmla="*/ 2569 h 49977"/>
                    <a:gd name="connsiteX4" fmla="*/ 13778 w 98866"/>
                    <a:gd name="connsiteY4" fmla="*/ 2220 h 49977"/>
                    <a:gd name="connsiteX5" fmla="*/ 46008 w 98866"/>
                    <a:gd name="connsiteY5" fmla="*/ 32558 h 49977"/>
                    <a:gd name="connsiteX6" fmla="*/ 88234 w 98866"/>
                    <a:gd name="connsiteY6" fmla="*/ 19309 h 49977"/>
                    <a:gd name="connsiteX7" fmla="*/ 98487 w 98866"/>
                    <a:gd name="connsiteY7" fmla="*/ 24656 h 49977"/>
                    <a:gd name="connsiteX8" fmla="*/ 93140 w 98866"/>
                    <a:gd name="connsiteY8" fmla="*/ 34910 h 49977"/>
                    <a:gd name="connsiteX9" fmla="*/ 46339 w 98866"/>
                    <a:gd name="connsiteY9" fmla="*/ 49591 h 49977"/>
                    <a:gd name="connsiteX10" fmla="*/ 43895 w 98866"/>
                    <a:gd name="connsiteY10" fmla="*/ 49959 h 4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866" h="49977">
                      <a:moveTo>
                        <a:pt x="43876" y="49977"/>
                      </a:moveTo>
                      <a:cubicBezTo>
                        <a:pt x="41818" y="49977"/>
                        <a:pt x="39815" y="49205"/>
                        <a:pt x="38272" y="47754"/>
                      </a:cubicBezTo>
                      <a:lnTo>
                        <a:pt x="2569" y="14127"/>
                      </a:lnTo>
                      <a:cubicBezTo>
                        <a:pt x="-720" y="11040"/>
                        <a:pt x="-867" y="5859"/>
                        <a:pt x="2220" y="2569"/>
                      </a:cubicBezTo>
                      <a:cubicBezTo>
                        <a:pt x="5326" y="-720"/>
                        <a:pt x="10489" y="-867"/>
                        <a:pt x="13778" y="2220"/>
                      </a:cubicBezTo>
                      <a:lnTo>
                        <a:pt x="46008" y="32558"/>
                      </a:lnTo>
                      <a:lnTo>
                        <a:pt x="88234" y="19309"/>
                      </a:lnTo>
                      <a:cubicBezTo>
                        <a:pt x="92515" y="17967"/>
                        <a:pt x="97127" y="20356"/>
                        <a:pt x="98487" y="24656"/>
                      </a:cubicBezTo>
                      <a:cubicBezTo>
                        <a:pt x="99847" y="28956"/>
                        <a:pt x="97440" y="33549"/>
                        <a:pt x="93140" y="34910"/>
                      </a:cubicBezTo>
                      <a:lnTo>
                        <a:pt x="46339" y="49591"/>
                      </a:lnTo>
                      <a:cubicBezTo>
                        <a:pt x="45530" y="49848"/>
                        <a:pt x="44703" y="49959"/>
                        <a:pt x="43895" y="49959"/>
                      </a:cubicBezTo>
                      <a:close/>
                    </a:path>
                  </a:pathLst>
                </a:custGeom>
                <a:solidFill>
                  <a:srgbClr val="BFC8D6"/>
                </a:solidFill>
                <a:ln w="1836"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BFB1D27-C306-4219-BC56-630A38B2B2D0}"/>
                    </a:ext>
                  </a:extLst>
                </p:cNvPr>
                <p:cNvSpPr/>
                <p:nvPr/>
              </p:nvSpPr>
              <p:spPr>
                <a:xfrm>
                  <a:off x="7025755" y="3206215"/>
                  <a:ext cx="1701637" cy="1981597"/>
                </a:xfrm>
                <a:custGeom>
                  <a:avLst/>
                  <a:gdLst>
                    <a:gd name="connsiteX0" fmla="*/ 1693464 w 1701637"/>
                    <a:gd name="connsiteY0" fmla="*/ 1981598 h 1981597"/>
                    <a:gd name="connsiteX1" fmla="*/ 1687859 w 1701637"/>
                    <a:gd name="connsiteY1" fmla="*/ 1979374 h 1981597"/>
                    <a:gd name="connsiteX2" fmla="*/ 1617703 w 1701637"/>
                    <a:gd name="connsiteY2" fmla="*/ 1913316 h 1981597"/>
                    <a:gd name="connsiteX3" fmla="*/ 1617354 w 1701637"/>
                    <a:gd name="connsiteY3" fmla="*/ 1901758 h 1981597"/>
                    <a:gd name="connsiteX4" fmla="*/ 1628912 w 1701637"/>
                    <a:gd name="connsiteY4" fmla="*/ 1901409 h 1981597"/>
                    <a:gd name="connsiteX5" fmla="*/ 1699068 w 1701637"/>
                    <a:gd name="connsiteY5" fmla="*/ 1967467 h 1981597"/>
                    <a:gd name="connsiteX6" fmla="*/ 1699417 w 1701637"/>
                    <a:gd name="connsiteY6" fmla="*/ 1979025 h 1981597"/>
                    <a:gd name="connsiteX7" fmla="*/ 1693464 w 1701637"/>
                    <a:gd name="connsiteY7" fmla="*/ 1981598 h 1981597"/>
                    <a:gd name="connsiteX8" fmla="*/ 1553152 w 1701637"/>
                    <a:gd name="connsiteY8" fmla="*/ 1849481 h 1981597"/>
                    <a:gd name="connsiteX9" fmla="*/ 1547547 w 1701637"/>
                    <a:gd name="connsiteY9" fmla="*/ 1847257 h 1981597"/>
                    <a:gd name="connsiteX10" fmla="*/ 1477391 w 1701637"/>
                    <a:gd name="connsiteY10" fmla="*/ 1781199 h 1981597"/>
                    <a:gd name="connsiteX11" fmla="*/ 1477042 w 1701637"/>
                    <a:gd name="connsiteY11" fmla="*/ 1769641 h 1981597"/>
                    <a:gd name="connsiteX12" fmla="*/ 1488600 w 1701637"/>
                    <a:gd name="connsiteY12" fmla="*/ 1769292 h 1981597"/>
                    <a:gd name="connsiteX13" fmla="*/ 1558756 w 1701637"/>
                    <a:gd name="connsiteY13" fmla="*/ 1835350 h 1981597"/>
                    <a:gd name="connsiteX14" fmla="*/ 1559105 w 1701637"/>
                    <a:gd name="connsiteY14" fmla="*/ 1846908 h 1981597"/>
                    <a:gd name="connsiteX15" fmla="*/ 1553152 w 1701637"/>
                    <a:gd name="connsiteY15" fmla="*/ 1849481 h 1981597"/>
                    <a:gd name="connsiteX16" fmla="*/ 1412858 w 1701637"/>
                    <a:gd name="connsiteY16" fmla="*/ 1717364 h 1981597"/>
                    <a:gd name="connsiteX17" fmla="*/ 1407254 w 1701637"/>
                    <a:gd name="connsiteY17" fmla="*/ 1715141 h 1981597"/>
                    <a:gd name="connsiteX18" fmla="*/ 1337098 w 1701637"/>
                    <a:gd name="connsiteY18" fmla="*/ 1649083 h 1981597"/>
                    <a:gd name="connsiteX19" fmla="*/ 1336748 w 1701637"/>
                    <a:gd name="connsiteY19" fmla="*/ 1637524 h 1981597"/>
                    <a:gd name="connsiteX20" fmla="*/ 1348306 w 1701637"/>
                    <a:gd name="connsiteY20" fmla="*/ 1637175 h 1981597"/>
                    <a:gd name="connsiteX21" fmla="*/ 1418462 w 1701637"/>
                    <a:gd name="connsiteY21" fmla="*/ 1703234 h 1981597"/>
                    <a:gd name="connsiteX22" fmla="*/ 1418812 w 1701637"/>
                    <a:gd name="connsiteY22" fmla="*/ 1714792 h 1981597"/>
                    <a:gd name="connsiteX23" fmla="*/ 1412858 w 1701637"/>
                    <a:gd name="connsiteY23" fmla="*/ 1717364 h 1981597"/>
                    <a:gd name="connsiteX24" fmla="*/ 1272546 w 1701637"/>
                    <a:gd name="connsiteY24" fmla="*/ 1585247 h 1981597"/>
                    <a:gd name="connsiteX25" fmla="*/ 1266942 w 1701637"/>
                    <a:gd name="connsiteY25" fmla="*/ 1583024 h 1981597"/>
                    <a:gd name="connsiteX26" fmla="*/ 1196786 w 1701637"/>
                    <a:gd name="connsiteY26" fmla="*/ 1516966 h 1981597"/>
                    <a:gd name="connsiteX27" fmla="*/ 1196437 w 1701637"/>
                    <a:gd name="connsiteY27" fmla="*/ 1505408 h 1981597"/>
                    <a:gd name="connsiteX28" fmla="*/ 1207994 w 1701637"/>
                    <a:gd name="connsiteY28" fmla="*/ 1505059 h 1981597"/>
                    <a:gd name="connsiteX29" fmla="*/ 1278150 w 1701637"/>
                    <a:gd name="connsiteY29" fmla="*/ 1571117 h 1981597"/>
                    <a:gd name="connsiteX30" fmla="*/ 1278499 w 1701637"/>
                    <a:gd name="connsiteY30" fmla="*/ 1582675 h 1981597"/>
                    <a:gd name="connsiteX31" fmla="*/ 1272546 w 1701637"/>
                    <a:gd name="connsiteY31" fmla="*/ 1585247 h 1981597"/>
                    <a:gd name="connsiteX32" fmla="*/ 1132234 w 1701637"/>
                    <a:gd name="connsiteY32" fmla="*/ 1453131 h 1981597"/>
                    <a:gd name="connsiteX33" fmla="*/ 1126630 w 1701637"/>
                    <a:gd name="connsiteY33" fmla="*/ 1450907 h 1981597"/>
                    <a:gd name="connsiteX34" fmla="*/ 1056474 w 1701637"/>
                    <a:gd name="connsiteY34" fmla="*/ 1384849 h 1981597"/>
                    <a:gd name="connsiteX35" fmla="*/ 1056125 w 1701637"/>
                    <a:gd name="connsiteY35" fmla="*/ 1373291 h 1981597"/>
                    <a:gd name="connsiteX36" fmla="*/ 1067682 w 1701637"/>
                    <a:gd name="connsiteY36" fmla="*/ 1372942 h 1981597"/>
                    <a:gd name="connsiteX37" fmla="*/ 1137838 w 1701637"/>
                    <a:gd name="connsiteY37" fmla="*/ 1439000 h 1981597"/>
                    <a:gd name="connsiteX38" fmla="*/ 1138188 w 1701637"/>
                    <a:gd name="connsiteY38" fmla="*/ 1450558 h 1981597"/>
                    <a:gd name="connsiteX39" fmla="*/ 1132234 w 1701637"/>
                    <a:gd name="connsiteY39" fmla="*/ 1453131 h 1981597"/>
                    <a:gd name="connsiteX40" fmla="*/ 991940 w 1701637"/>
                    <a:gd name="connsiteY40" fmla="*/ 1321014 h 1981597"/>
                    <a:gd name="connsiteX41" fmla="*/ 986336 w 1701637"/>
                    <a:gd name="connsiteY41" fmla="*/ 1318791 h 1981597"/>
                    <a:gd name="connsiteX42" fmla="*/ 916180 w 1701637"/>
                    <a:gd name="connsiteY42" fmla="*/ 1252733 h 1981597"/>
                    <a:gd name="connsiteX43" fmla="*/ 915831 w 1701637"/>
                    <a:gd name="connsiteY43" fmla="*/ 1241175 h 1981597"/>
                    <a:gd name="connsiteX44" fmla="*/ 927389 w 1701637"/>
                    <a:gd name="connsiteY44" fmla="*/ 1240826 h 1981597"/>
                    <a:gd name="connsiteX45" fmla="*/ 997545 w 1701637"/>
                    <a:gd name="connsiteY45" fmla="*/ 1306884 h 1981597"/>
                    <a:gd name="connsiteX46" fmla="*/ 997894 w 1701637"/>
                    <a:gd name="connsiteY46" fmla="*/ 1318442 h 1981597"/>
                    <a:gd name="connsiteX47" fmla="*/ 991940 w 1701637"/>
                    <a:gd name="connsiteY47" fmla="*/ 1321014 h 1981597"/>
                    <a:gd name="connsiteX48" fmla="*/ 851628 w 1701637"/>
                    <a:gd name="connsiteY48" fmla="*/ 1188898 h 1981597"/>
                    <a:gd name="connsiteX49" fmla="*/ 846024 w 1701637"/>
                    <a:gd name="connsiteY49" fmla="*/ 1186674 h 1981597"/>
                    <a:gd name="connsiteX50" fmla="*/ 807051 w 1701637"/>
                    <a:gd name="connsiteY50" fmla="*/ 1149961 h 1981597"/>
                    <a:gd name="connsiteX51" fmla="*/ 805985 w 1701637"/>
                    <a:gd name="connsiteY51" fmla="*/ 1148730 h 1981597"/>
                    <a:gd name="connsiteX52" fmla="*/ 781234 w 1701637"/>
                    <a:gd name="connsiteY52" fmla="*/ 1113799 h 1981597"/>
                    <a:gd name="connsiteX53" fmla="*/ 783181 w 1701637"/>
                    <a:gd name="connsiteY53" fmla="*/ 1102406 h 1981597"/>
                    <a:gd name="connsiteX54" fmla="*/ 794574 w 1701637"/>
                    <a:gd name="connsiteY54" fmla="*/ 1104354 h 1981597"/>
                    <a:gd name="connsiteX55" fmla="*/ 818847 w 1701637"/>
                    <a:gd name="connsiteY55" fmla="*/ 1138623 h 1981597"/>
                    <a:gd name="connsiteX56" fmla="*/ 857233 w 1701637"/>
                    <a:gd name="connsiteY56" fmla="*/ 1174767 h 1981597"/>
                    <a:gd name="connsiteX57" fmla="*/ 857582 w 1701637"/>
                    <a:gd name="connsiteY57" fmla="*/ 1186325 h 1981597"/>
                    <a:gd name="connsiteX58" fmla="*/ 851628 w 1701637"/>
                    <a:gd name="connsiteY58" fmla="*/ 1188898 h 1981597"/>
                    <a:gd name="connsiteX59" fmla="*/ 732209 w 1701637"/>
                    <a:gd name="connsiteY59" fmla="*/ 1038608 h 1981597"/>
                    <a:gd name="connsiteX60" fmla="*/ 725539 w 1701637"/>
                    <a:gd name="connsiteY60" fmla="*/ 1035153 h 1981597"/>
                    <a:gd name="connsiteX61" fmla="*/ 669844 w 1701637"/>
                    <a:gd name="connsiteY61" fmla="*/ 956526 h 1981597"/>
                    <a:gd name="connsiteX62" fmla="*/ 671792 w 1701637"/>
                    <a:gd name="connsiteY62" fmla="*/ 945134 h 1981597"/>
                    <a:gd name="connsiteX63" fmla="*/ 683184 w 1701637"/>
                    <a:gd name="connsiteY63" fmla="*/ 947082 h 1981597"/>
                    <a:gd name="connsiteX64" fmla="*/ 738879 w 1701637"/>
                    <a:gd name="connsiteY64" fmla="*/ 1025709 h 1981597"/>
                    <a:gd name="connsiteX65" fmla="*/ 736931 w 1701637"/>
                    <a:gd name="connsiteY65" fmla="*/ 1037101 h 1981597"/>
                    <a:gd name="connsiteX66" fmla="*/ 732209 w 1701637"/>
                    <a:gd name="connsiteY66" fmla="*/ 1038608 h 1981597"/>
                    <a:gd name="connsiteX67" fmla="*/ 620819 w 1701637"/>
                    <a:gd name="connsiteY67" fmla="*/ 881336 h 1981597"/>
                    <a:gd name="connsiteX68" fmla="*/ 614149 w 1701637"/>
                    <a:gd name="connsiteY68" fmla="*/ 877881 h 1981597"/>
                    <a:gd name="connsiteX69" fmla="*/ 558454 w 1701637"/>
                    <a:gd name="connsiteY69" fmla="*/ 799254 h 1981597"/>
                    <a:gd name="connsiteX70" fmla="*/ 560402 w 1701637"/>
                    <a:gd name="connsiteY70" fmla="*/ 787862 h 1981597"/>
                    <a:gd name="connsiteX71" fmla="*/ 571795 w 1701637"/>
                    <a:gd name="connsiteY71" fmla="*/ 789810 h 1981597"/>
                    <a:gd name="connsiteX72" fmla="*/ 627489 w 1701637"/>
                    <a:gd name="connsiteY72" fmla="*/ 868436 h 1981597"/>
                    <a:gd name="connsiteX73" fmla="*/ 625542 w 1701637"/>
                    <a:gd name="connsiteY73" fmla="*/ 879829 h 1981597"/>
                    <a:gd name="connsiteX74" fmla="*/ 620819 w 1701637"/>
                    <a:gd name="connsiteY74" fmla="*/ 881336 h 1981597"/>
                    <a:gd name="connsiteX75" fmla="*/ 509430 w 1701637"/>
                    <a:gd name="connsiteY75" fmla="*/ 724064 h 1981597"/>
                    <a:gd name="connsiteX76" fmla="*/ 502760 w 1701637"/>
                    <a:gd name="connsiteY76" fmla="*/ 720609 h 1981597"/>
                    <a:gd name="connsiteX77" fmla="*/ 447065 w 1701637"/>
                    <a:gd name="connsiteY77" fmla="*/ 641982 h 1981597"/>
                    <a:gd name="connsiteX78" fmla="*/ 449013 w 1701637"/>
                    <a:gd name="connsiteY78" fmla="*/ 630590 h 1981597"/>
                    <a:gd name="connsiteX79" fmla="*/ 460405 w 1701637"/>
                    <a:gd name="connsiteY79" fmla="*/ 632537 h 1981597"/>
                    <a:gd name="connsiteX80" fmla="*/ 516100 w 1701637"/>
                    <a:gd name="connsiteY80" fmla="*/ 711164 h 1981597"/>
                    <a:gd name="connsiteX81" fmla="*/ 514152 w 1701637"/>
                    <a:gd name="connsiteY81" fmla="*/ 722557 h 1981597"/>
                    <a:gd name="connsiteX82" fmla="*/ 509430 w 1701637"/>
                    <a:gd name="connsiteY82" fmla="*/ 724064 h 1981597"/>
                    <a:gd name="connsiteX83" fmla="*/ 398040 w 1701637"/>
                    <a:gd name="connsiteY83" fmla="*/ 566791 h 1981597"/>
                    <a:gd name="connsiteX84" fmla="*/ 391370 w 1701637"/>
                    <a:gd name="connsiteY84" fmla="*/ 563337 h 1981597"/>
                    <a:gd name="connsiteX85" fmla="*/ 335675 w 1701637"/>
                    <a:gd name="connsiteY85" fmla="*/ 484710 h 1981597"/>
                    <a:gd name="connsiteX86" fmla="*/ 337623 w 1701637"/>
                    <a:gd name="connsiteY86" fmla="*/ 473318 h 1981597"/>
                    <a:gd name="connsiteX87" fmla="*/ 349015 w 1701637"/>
                    <a:gd name="connsiteY87" fmla="*/ 475265 h 1981597"/>
                    <a:gd name="connsiteX88" fmla="*/ 404710 w 1701637"/>
                    <a:gd name="connsiteY88" fmla="*/ 553892 h 1981597"/>
                    <a:gd name="connsiteX89" fmla="*/ 402763 w 1701637"/>
                    <a:gd name="connsiteY89" fmla="*/ 565285 h 1981597"/>
                    <a:gd name="connsiteX90" fmla="*/ 398040 w 1701637"/>
                    <a:gd name="connsiteY90" fmla="*/ 566791 h 1981597"/>
                    <a:gd name="connsiteX91" fmla="*/ 286651 w 1701637"/>
                    <a:gd name="connsiteY91" fmla="*/ 409519 h 1981597"/>
                    <a:gd name="connsiteX92" fmla="*/ 279980 w 1701637"/>
                    <a:gd name="connsiteY92" fmla="*/ 406065 h 1981597"/>
                    <a:gd name="connsiteX93" fmla="*/ 224286 w 1701637"/>
                    <a:gd name="connsiteY93" fmla="*/ 327438 h 1981597"/>
                    <a:gd name="connsiteX94" fmla="*/ 226233 w 1701637"/>
                    <a:gd name="connsiteY94" fmla="*/ 316045 h 1981597"/>
                    <a:gd name="connsiteX95" fmla="*/ 237626 w 1701637"/>
                    <a:gd name="connsiteY95" fmla="*/ 317993 h 1981597"/>
                    <a:gd name="connsiteX96" fmla="*/ 293321 w 1701637"/>
                    <a:gd name="connsiteY96" fmla="*/ 396620 h 1981597"/>
                    <a:gd name="connsiteX97" fmla="*/ 291373 w 1701637"/>
                    <a:gd name="connsiteY97" fmla="*/ 408012 h 1981597"/>
                    <a:gd name="connsiteX98" fmla="*/ 286651 w 1701637"/>
                    <a:gd name="connsiteY98" fmla="*/ 409519 h 1981597"/>
                    <a:gd name="connsiteX99" fmla="*/ 175261 w 1701637"/>
                    <a:gd name="connsiteY99" fmla="*/ 252247 h 1981597"/>
                    <a:gd name="connsiteX100" fmla="*/ 168591 w 1701637"/>
                    <a:gd name="connsiteY100" fmla="*/ 248793 h 1981597"/>
                    <a:gd name="connsiteX101" fmla="*/ 112896 w 1701637"/>
                    <a:gd name="connsiteY101" fmla="*/ 170166 h 1981597"/>
                    <a:gd name="connsiteX102" fmla="*/ 114844 w 1701637"/>
                    <a:gd name="connsiteY102" fmla="*/ 158773 h 1981597"/>
                    <a:gd name="connsiteX103" fmla="*/ 126236 w 1701637"/>
                    <a:gd name="connsiteY103" fmla="*/ 160721 h 1981597"/>
                    <a:gd name="connsiteX104" fmla="*/ 181931 w 1701637"/>
                    <a:gd name="connsiteY104" fmla="*/ 239348 h 1981597"/>
                    <a:gd name="connsiteX105" fmla="*/ 179983 w 1701637"/>
                    <a:gd name="connsiteY105" fmla="*/ 250740 h 1981597"/>
                    <a:gd name="connsiteX106" fmla="*/ 175261 w 1701637"/>
                    <a:gd name="connsiteY106" fmla="*/ 252247 h 1981597"/>
                    <a:gd name="connsiteX107" fmla="*/ 63871 w 1701637"/>
                    <a:gd name="connsiteY107" fmla="*/ 94975 h 1981597"/>
                    <a:gd name="connsiteX108" fmla="*/ 57201 w 1701637"/>
                    <a:gd name="connsiteY108" fmla="*/ 91521 h 1981597"/>
                    <a:gd name="connsiteX109" fmla="*/ 1506 w 1701637"/>
                    <a:gd name="connsiteY109" fmla="*/ 12894 h 1981597"/>
                    <a:gd name="connsiteX110" fmla="*/ 3454 w 1701637"/>
                    <a:gd name="connsiteY110" fmla="*/ 1501 h 1981597"/>
                    <a:gd name="connsiteX111" fmla="*/ 14847 w 1701637"/>
                    <a:gd name="connsiteY111" fmla="*/ 3449 h 1981597"/>
                    <a:gd name="connsiteX112" fmla="*/ 70541 w 1701637"/>
                    <a:gd name="connsiteY112" fmla="*/ 82076 h 1981597"/>
                    <a:gd name="connsiteX113" fmla="*/ 68594 w 1701637"/>
                    <a:gd name="connsiteY113" fmla="*/ 93468 h 1981597"/>
                    <a:gd name="connsiteX114" fmla="*/ 63871 w 1701637"/>
                    <a:gd name="connsiteY114" fmla="*/ 94975 h 19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01637" h="1981597">
                      <a:moveTo>
                        <a:pt x="1693464" y="1981598"/>
                      </a:moveTo>
                      <a:cubicBezTo>
                        <a:pt x="1691461" y="1981598"/>
                        <a:pt x="1689439" y="1980862"/>
                        <a:pt x="1687859" y="1979374"/>
                      </a:cubicBezTo>
                      <a:lnTo>
                        <a:pt x="1617703" y="1913316"/>
                      </a:lnTo>
                      <a:cubicBezTo>
                        <a:pt x="1614414" y="1910229"/>
                        <a:pt x="1614267" y="1905047"/>
                        <a:pt x="1617354" y="1901758"/>
                      </a:cubicBezTo>
                      <a:cubicBezTo>
                        <a:pt x="1620459" y="1898469"/>
                        <a:pt x="1625641" y="1898322"/>
                        <a:pt x="1628912" y="1901409"/>
                      </a:cubicBezTo>
                      <a:lnTo>
                        <a:pt x="1699068" y="1967467"/>
                      </a:lnTo>
                      <a:cubicBezTo>
                        <a:pt x="1702357" y="1970554"/>
                        <a:pt x="1702504" y="1975736"/>
                        <a:pt x="1699417" y="1979025"/>
                      </a:cubicBezTo>
                      <a:cubicBezTo>
                        <a:pt x="1697800" y="1980734"/>
                        <a:pt x="1695632" y="1981598"/>
                        <a:pt x="1693464" y="1981598"/>
                      </a:cubicBezTo>
                      <a:close/>
                      <a:moveTo>
                        <a:pt x="1553152" y="1849481"/>
                      </a:moveTo>
                      <a:cubicBezTo>
                        <a:pt x="1551149" y="1849481"/>
                        <a:pt x="1549127" y="1848746"/>
                        <a:pt x="1547547" y="1847257"/>
                      </a:cubicBezTo>
                      <a:lnTo>
                        <a:pt x="1477391" y="1781199"/>
                      </a:lnTo>
                      <a:cubicBezTo>
                        <a:pt x="1474102" y="1778112"/>
                        <a:pt x="1473955" y="1772930"/>
                        <a:pt x="1477042" y="1769641"/>
                      </a:cubicBezTo>
                      <a:cubicBezTo>
                        <a:pt x="1480147" y="1766352"/>
                        <a:pt x="1485311" y="1766205"/>
                        <a:pt x="1488600" y="1769292"/>
                      </a:cubicBezTo>
                      <a:lnTo>
                        <a:pt x="1558756" y="1835350"/>
                      </a:lnTo>
                      <a:cubicBezTo>
                        <a:pt x="1562045" y="1838437"/>
                        <a:pt x="1562192" y="1843619"/>
                        <a:pt x="1559105" y="1846908"/>
                      </a:cubicBezTo>
                      <a:cubicBezTo>
                        <a:pt x="1557488" y="1848617"/>
                        <a:pt x="1555320" y="1849481"/>
                        <a:pt x="1553152" y="1849481"/>
                      </a:cubicBezTo>
                      <a:close/>
                      <a:moveTo>
                        <a:pt x="1412858" y="1717364"/>
                      </a:moveTo>
                      <a:cubicBezTo>
                        <a:pt x="1410855" y="1717364"/>
                        <a:pt x="1408834" y="1716629"/>
                        <a:pt x="1407254" y="1715141"/>
                      </a:cubicBezTo>
                      <a:lnTo>
                        <a:pt x="1337098" y="1649083"/>
                      </a:lnTo>
                      <a:cubicBezTo>
                        <a:pt x="1333808" y="1645996"/>
                        <a:pt x="1333661" y="1640814"/>
                        <a:pt x="1336748" y="1637524"/>
                      </a:cubicBezTo>
                      <a:cubicBezTo>
                        <a:pt x="1339835" y="1634235"/>
                        <a:pt x="1345017" y="1634088"/>
                        <a:pt x="1348306" y="1637175"/>
                      </a:cubicBezTo>
                      <a:lnTo>
                        <a:pt x="1418462" y="1703234"/>
                      </a:lnTo>
                      <a:cubicBezTo>
                        <a:pt x="1421751" y="1706321"/>
                        <a:pt x="1421899" y="1711503"/>
                        <a:pt x="1418812" y="1714792"/>
                      </a:cubicBezTo>
                      <a:cubicBezTo>
                        <a:pt x="1417195" y="1716501"/>
                        <a:pt x="1415026" y="1717364"/>
                        <a:pt x="1412858" y="1717364"/>
                      </a:cubicBezTo>
                      <a:close/>
                      <a:moveTo>
                        <a:pt x="1272546" y="1585247"/>
                      </a:moveTo>
                      <a:cubicBezTo>
                        <a:pt x="1270543" y="1585247"/>
                        <a:pt x="1268522" y="1584512"/>
                        <a:pt x="1266942" y="1583024"/>
                      </a:cubicBezTo>
                      <a:lnTo>
                        <a:pt x="1196786" y="1516966"/>
                      </a:lnTo>
                      <a:cubicBezTo>
                        <a:pt x="1193497" y="1513879"/>
                        <a:pt x="1193350" y="1508697"/>
                        <a:pt x="1196437" y="1505408"/>
                      </a:cubicBezTo>
                      <a:cubicBezTo>
                        <a:pt x="1199542" y="1502119"/>
                        <a:pt x="1204705" y="1501972"/>
                        <a:pt x="1207994" y="1505059"/>
                      </a:cubicBezTo>
                      <a:lnTo>
                        <a:pt x="1278150" y="1571117"/>
                      </a:lnTo>
                      <a:cubicBezTo>
                        <a:pt x="1281440" y="1574204"/>
                        <a:pt x="1281587" y="1579386"/>
                        <a:pt x="1278499" y="1582675"/>
                      </a:cubicBezTo>
                      <a:cubicBezTo>
                        <a:pt x="1276883" y="1584384"/>
                        <a:pt x="1274714" y="1585247"/>
                        <a:pt x="1272546" y="1585247"/>
                      </a:cubicBezTo>
                      <a:close/>
                      <a:moveTo>
                        <a:pt x="1132234" y="1453131"/>
                      </a:moveTo>
                      <a:cubicBezTo>
                        <a:pt x="1130231" y="1453131"/>
                        <a:pt x="1128210" y="1452396"/>
                        <a:pt x="1126630" y="1450907"/>
                      </a:cubicBezTo>
                      <a:lnTo>
                        <a:pt x="1056474" y="1384849"/>
                      </a:lnTo>
                      <a:cubicBezTo>
                        <a:pt x="1053185" y="1381762"/>
                        <a:pt x="1053038" y="1376580"/>
                        <a:pt x="1056125" y="1373291"/>
                      </a:cubicBezTo>
                      <a:cubicBezTo>
                        <a:pt x="1059212" y="1370002"/>
                        <a:pt x="1064412" y="1369855"/>
                        <a:pt x="1067682" y="1372942"/>
                      </a:cubicBezTo>
                      <a:lnTo>
                        <a:pt x="1137838" y="1439000"/>
                      </a:lnTo>
                      <a:cubicBezTo>
                        <a:pt x="1141128" y="1442087"/>
                        <a:pt x="1141275" y="1447269"/>
                        <a:pt x="1138188" y="1450558"/>
                      </a:cubicBezTo>
                      <a:cubicBezTo>
                        <a:pt x="1136571" y="1452267"/>
                        <a:pt x="1134402" y="1453131"/>
                        <a:pt x="1132234" y="1453131"/>
                      </a:cubicBezTo>
                      <a:close/>
                      <a:moveTo>
                        <a:pt x="991940" y="1321014"/>
                      </a:moveTo>
                      <a:cubicBezTo>
                        <a:pt x="989938" y="1321014"/>
                        <a:pt x="987916" y="1320279"/>
                        <a:pt x="986336" y="1318791"/>
                      </a:cubicBezTo>
                      <a:lnTo>
                        <a:pt x="916180" y="1252733"/>
                      </a:lnTo>
                      <a:cubicBezTo>
                        <a:pt x="912891" y="1249645"/>
                        <a:pt x="912744" y="1244464"/>
                        <a:pt x="915831" y="1241175"/>
                      </a:cubicBezTo>
                      <a:cubicBezTo>
                        <a:pt x="918918" y="1237885"/>
                        <a:pt x="924100" y="1237738"/>
                        <a:pt x="927389" y="1240826"/>
                      </a:cubicBezTo>
                      <a:lnTo>
                        <a:pt x="997545" y="1306884"/>
                      </a:lnTo>
                      <a:cubicBezTo>
                        <a:pt x="1000834" y="1309971"/>
                        <a:pt x="1000981" y="1315153"/>
                        <a:pt x="997894" y="1318442"/>
                      </a:cubicBezTo>
                      <a:cubicBezTo>
                        <a:pt x="996277" y="1320150"/>
                        <a:pt x="994109" y="1321014"/>
                        <a:pt x="991940" y="1321014"/>
                      </a:cubicBezTo>
                      <a:close/>
                      <a:moveTo>
                        <a:pt x="851628" y="1188898"/>
                      </a:moveTo>
                      <a:cubicBezTo>
                        <a:pt x="849626" y="1188898"/>
                        <a:pt x="847604" y="1188163"/>
                        <a:pt x="846024" y="1186674"/>
                      </a:cubicBezTo>
                      <a:lnTo>
                        <a:pt x="807051" y="1149961"/>
                      </a:lnTo>
                      <a:cubicBezTo>
                        <a:pt x="806646" y="1149593"/>
                        <a:pt x="806297" y="1149171"/>
                        <a:pt x="805985" y="1148730"/>
                      </a:cubicBezTo>
                      <a:lnTo>
                        <a:pt x="781234" y="1113799"/>
                      </a:lnTo>
                      <a:cubicBezTo>
                        <a:pt x="778624" y="1110105"/>
                        <a:pt x="779488" y="1105015"/>
                        <a:pt x="783181" y="1102406"/>
                      </a:cubicBezTo>
                      <a:cubicBezTo>
                        <a:pt x="786875" y="1099797"/>
                        <a:pt x="791965" y="1100679"/>
                        <a:pt x="794574" y="1104354"/>
                      </a:cubicBezTo>
                      <a:lnTo>
                        <a:pt x="818847" y="1138623"/>
                      </a:lnTo>
                      <a:lnTo>
                        <a:pt x="857233" y="1174767"/>
                      </a:lnTo>
                      <a:cubicBezTo>
                        <a:pt x="860522" y="1177854"/>
                        <a:pt x="860669" y="1183036"/>
                        <a:pt x="857582" y="1186325"/>
                      </a:cubicBezTo>
                      <a:cubicBezTo>
                        <a:pt x="855965" y="1188034"/>
                        <a:pt x="853797" y="1188898"/>
                        <a:pt x="851628" y="1188898"/>
                      </a:cubicBezTo>
                      <a:close/>
                      <a:moveTo>
                        <a:pt x="732209" y="1038608"/>
                      </a:moveTo>
                      <a:cubicBezTo>
                        <a:pt x="729655" y="1038608"/>
                        <a:pt x="727119" y="1037413"/>
                        <a:pt x="725539" y="1035153"/>
                      </a:cubicBezTo>
                      <a:lnTo>
                        <a:pt x="669844" y="956526"/>
                      </a:lnTo>
                      <a:cubicBezTo>
                        <a:pt x="667235" y="952851"/>
                        <a:pt x="668098" y="947743"/>
                        <a:pt x="671792" y="945134"/>
                      </a:cubicBezTo>
                      <a:cubicBezTo>
                        <a:pt x="675485" y="942525"/>
                        <a:pt x="680575" y="943407"/>
                        <a:pt x="683184" y="947082"/>
                      </a:cubicBezTo>
                      <a:lnTo>
                        <a:pt x="738879" y="1025709"/>
                      </a:lnTo>
                      <a:cubicBezTo>
                        <a:pt x="741488" y="1029384"/>
                        <a:pt x="740625" y="1034492"/>
                        <a:pt x="736931" y="1037101"/>
                      </a:cubicBezTo>
                      <a:cubicBezTo>
                        <a:pt x="735498" y="1038112"/>
                        <a:pt x="733844" y="1038608"/>
                        <a:pt x="732209" y="1038608"/>
                      </a:cubicBezTo>
                      <a:close/>
                      <a:moveTo>
                        <a:pt x="620819" y="881336"/>
                      </a:moveTo>
                      <a:cubicBezTo>
                        <a:pt x="618265" y="881336"/>
                        <a:pt x="615729" y="880141"/>
                        <a:pt x="614149" y="877881"/>
                      </a:cubicBezTo>
                      <a:lnTo>
                        <a:pt x="558454" y="799254"/>
                      </a:lnTo>
                      <a:cubicBezTo>
                        <a:pt x="555845" y="795579"/>
                        <a:pt x="556709" y="790471"/>
                        <a:pt x="560402" y="787862"/>
                      </a:cubicBezTo>
                      <a:cubicBezTo>
                        <a:pt x="564096" y="785253"/>
                        <a:pt x="569185" y="786135"/>
                        <a:pt x="571795" y="789810"/>
                      </a:cubicBezTo>
                      <a:lnTo>
                        <a:pt x="627489" y="868436"/>
                      </a:lnTo>
                      <a:cubicBezTo>
                        <a:pt x="630099" y="872130"/>
                        <a:pt x="629235" y="877220"/>
                        <a:pt x="625542" y="879829"/>
                      </a:cubicBezTo>
                      <a:cubicBezTo>
                        <a:pt x="624108" y="880840"/>
                        <a:pt x="622455" y="881336"/>
                        <a:pt x="620819" y="881336"/>
                      </a:cubicBezTo>
                      <a:close/>
                      <a:moveTo>
                        <a:pt x="509430" y="724064"/>
                      </a:moveTo>
                      <a:cubicBezTo>
                        <a:pt x="506876" y="724064"/>
                        <a:pt x="504340" y="722869"/>
                        <a:pt x="502760" y="720609"/>
                      </a:cubicBezTo>
                      <a:lnTo>
                        <a:pt x="447065" y="641982"/>
                      </a:lnTo>
                      <a:cubicBezTo>
                        <a:pt x="444456" y="638289"/>
                        <a:pt x="445319" y="633199"/>
                        <a:pt x="449013" y="630590"/>
                      </a:cubicBezTo>
                      <a:cubicBezTo>
                        <a:pt x="452706" y="627980"/>
                        <a:pt x="457796" y="628862"/>
                        <a:pt x="460405" y="632537"/>
                      </a:cubicBezTo>
                      <a:lnTo>
                        <a:pt x="516100" y="711164"/>
                      </a:lnTo>
                      <a:cubicBezTo>
                        <a:pt x="518709" y="714858"/>
                        <a:pt x="517846" y="719948"/>
                        <a:pt x="514152" y="722557"/>
                      </a:cubicBezTo>
                      <a:cubicBezTo>
                        <a:pt x="512719" y="723568"/>
                        <a:pt x="511065" y="724064"/>
                        <a:pt x="509430" y="724064"/>
                      </a:cubicBezTo>
                      <a:close/>
                      <a:moveTo>
                        <a:pt x="398040" y="566791"/>
                      </a:moveTo>
                      <a:cubicBezTo>
                        <a:pt x="395486" y="566791"/>
                        <a:pt x="392950" y="565597"/>
                        <a:pt x="391370" y="563337"/>
                      </a:cubicBezTo>
                      <a:lnTo>
                        <a:pt x="335675" y="484710"/>
                      </a:lnTo>
                      <a:cubicBezTo>
                        <a:pt x="333066" y="481035"/>
                        <a:pt x="333930" y="475927"/>
                        <a:pt x="337623" y="473318"/>
                      </a:cubicBezTo>
                      <a:cubicBezTo>
                        <a:pt x="341316" y="470708"/>
                        <a:pt x="346425" y="471590"/>
                        <a:pt x="349015" y="475265"/>
                      </a:cubicBezTo>
                      <a:lnTo>
                        <a:pt x="404710" y="553892"/>
                      </a:lnTo>
                      <a:cubicBezTo>
                        <a:pt x="407319" y="557567"/>
                        <a:pt x="406456" y="562675"/>
                        <a:pt x="402763" y="565285"/>
                      </a:cubicBezTo>
                      <a:cubicBezTo>
                        <a:pt x="401329" y="566295"/>
                        <a:pt x="399676" y="566791"/>
                        <a:pt x="398040" y="566791"/>
                      </a:cubicBezTo>
                      <a:close/>
                      <a:moveTo>
                        <a:pt x="286651" y="409519"/>
                      </a:moveTo>
                      <a:cubicBezTo>
                        <a:pt x="284096" y="409519"/>
                        <a:pt x="281561" y="408325"/>
                        <a:pt x="279980" y="406065"/>
                      </a:cubicBezTo>
                      <a:lnTo>
                        <a:pt x="224286" y="327438"/>
                      </a:lnTo>
                      <a:cubicBezTo>
                        <a:pt x="221676" y="323763"/>
                        <a:pt x="222540" y="318655"/>
                        <a:pt x="226233" y="316045"/>
                      </a:cubicBezTo>
                      <a:cubicBezTo>
                        <a:pt x="229927" y="313436"/>
                        <a:pt x="235017" y="314318"/>
                        <a:pt x="237626" y="317993"/>
                      </a:cubicBezTo>
                      <a:lnTo>
                        <a:pt x="293321" y="396620"/>
                      </a:lnTo>
                      <a:cubicBezTo>
                        <a:pt x="295930" y="400295"/>
                        <a:pt x="295066" y="405403"/>
                        <a:pt x="291373" y="408012"/>
                      </a:cubicBezTo>
                      <a:cubicBezTo>
                        <a:pt x="289940" y="409023"/>
                        <a:pt x="288286" y="409519"/>
                        <a:pt x="286651" y="409519"/>
                      </a:cubicBezTo>
                      <a:close/>
                      <a:moveTo>
                        <a:pt x="175261" y="252247"/>
                      </a:moveTo>
                      <a:cubicBezTo>
                        <a:pt x="172707" y="252247"/>
                        <a:pt x="170171" y="251053"/>
                        <a:pt x="168591" y="248793"/>
                      </a:cubicBezTo>
                      <a:lnTo>
                        <a:pt x="112896" y="170166"/>
                      </a:lnTo>
                      <a:cubicBezTo>
                        <a:pt x="110287" y="166472"/>
                        <a:pt x="111150" y="161383"/>
                        <a:pt x="114844" y="158773"/>
                      </a:cubicBezTo>
                      <a:cubicBezTo>
                        <a:pt x="118537" y="156164"/>
                        <a:pt x="123627" y="157046"/>
                        <a:pt x="126236" y="160721"/>
                      </a:cubicBezTo>
                      <a:lnTo>
                        <a:pt x="181931" y="239348"/>
                      </a:lnTo>
                      <a:cubicBezTo>
                        <a:pt x="184540" y="243041"/>
                        <a:pt x="183677" y="248131"/>
                        <a:pt x="179983" y="250740"/>
                      </a:cubicBezTo>
                      <a:cubicBezTo>
                        <a:pt x="178550" y="251751"/>
                        <a:pt x="176896" y="252247"/>
                        <a:pt x="175261" y="252247"/>
                      </a:cubicBezTo>
                      <a:close/>
                      <a:moveTo>
                        <a:pt x="63871" y="94975"/>
                      </a:moveTo>
                      <a:cubicBezTo>
                        <a:pt x="61317" y="94975"/>
                        <a:pt x="58781" y="93781"/>
                        <a:pt x="57201" y="91521"/>
                      </a:cubicBezTo>
                      <a:lnTo>
                        <a:pt x="1506" y="12894"/>
                      </a:lnTo>
                      <a:cubicBezTo>
                        <a:pt x="-1103" y="9219"/>
                        <a:pt x="-239" y="4110"/>
                        <a:pt x="3454" y="1501"/>
                      </a:cubicBezTo>
                      <a:cubicBezTo>
                        <a:pt x="7147" y="-1108"/>
                        <a:pt x="12237" y="-226"/>
                        <a:pt x="14847" y="3449"/>
                      </a:cubicBezTo>
                      <a:lnTo>
                        <a:pt x="70541" y="82076"/>
                      </a:lnTo>
                      <a:cubicBezTo>
                        <a:pt x="73151" y="85751"/>
                        <a:pt x="72287" y="90859"/>
                        <a:pt x="68594" y="93468"/>
                      </a:cubicBezTo>
                      <a:cubicBezTo>
                        <a:pt x="67160" y="94479"/>
                        <a:pt x="65507" y="94975"/>
                        <a:pt x="63871" y="94975"/>
                      </a:cubicBezTo>
                      <a:close/>
                    </a:path>
                  </a:pathLst>
                </a:custGeom>
                <a:solidFill>
                  <a:srgbClr val="BFC8D6"/>
                </a:solidFill>
                <a:ln w="1836" cap="flat">
                  <a:noFill/>
                  <a:prstDash val="solid"/>
                  <a:miter/>
                </a:ln>
              </p:spPr>
              <p:txBody>
                <a:bodyPr rtlCol="0" anchor="ctr"/>
                <a:lstStyle/>
                <a:p>
                  <a:endParaRPr lang="en-US"/>
                </a:p>
              </p:txBody>
            </p:sp>
          </p:grpSp>
          <p:grpSp>
            <p:nvGrpSpPr>
              <p:cNvPr id="40" name="Graphic 13">
                <a:extLst>
                  <a:ext uri="{FF2B5EF4-FFF2-40B4-BE49-F238E27FC236}">
                    <a16:creationId xmlns:a16="http://schemas.microsoft.com/office/drawing/2014/main" id="{6CFAD756-0EBD-49BA-BD51-FC2A9F1C025A}"/>
                  </a:ext>
                </a:extLst>
              </p:cNvPr>
              <p:cNvGrpSpPr/>
              <p:nvPr/>
            </p:nvGrpSpPr>
            <p:grpSpPr>
              <a:xfrm>
                <a:off x="9600120" y="1343844"/>
                <a:ext cx="930289" cy="3373585"/>
                <a:chOff x="9600120" y="1343844"/>
                <a:chExt cx="930289" cy="3373585"/>
              </a:xfrm>
              <a:solidFill>
                <a:srgbClr val="BFC8D6"/>
              </a:solidFill>
            </p:grpSpPr>
            <p:sp>
              <p:nvSpPr>
                <p:cNvPr id="41" name="Freeform: Shape 40">
                  <a:extLst>
                    <a:ext uri="{FF2B5EF4-FFF2-40B4-BE49-F238E27FC236}">
                      <a16:creationId xmlns:a16="http://schemas.microsoft.com/office/drawing/2014/main" id="{03D269BC-DED6-45A0-AA89-921A56184C58}"/>
                    </a:ext>
                  </a:extLst>
                </p:cNvPr>
                <p:cNvSpPr/>
                <p:nvPr/>
              </p:nvSpPr>
              <p:spPr>
                <a:xfrm>
                  <a:off x="9600120" y="1343844"/>
                  <a:ext cx="29231" cy="63668"/>
                </a:xfrm>
                <a:custGeom>
                  <a:avLst/>
                  <a:gdLst>
                    <a:gd name="connsiteX0" fmla="*/ 21056 w 29231"/>
                    <a:gd name="connsiteY0" fmla="*/ 63668 h 63668"/>
                    <a:gd name="connsiteX1" fmla="*/ 13173 w 29231"/>
                    <a:gd name="connsiteY1" fmla="*/ 57641 h 63668"/>
                    <a:gd name="connsiteX2" fmla="*/ 292 w 29231"/>
                    <a:gd name="connsiteY2" fmla="*/ 10325 h 63668"/>
                    <a:gd name="connsiteX3" fmla="*/ 6026 w 29231"/>
                    <a:gd name="connsiteY3" fmla="*/ 292 h 63668"/>
                    <a:gd name="connsiteX4" fmla="*/ 16058 w 29231"/>
                    <a:gd name="connsiteY4" fmla="*/ 6025 h 63668"/>
                    <a:gd name="connsiteX5" fmla="*/ 28939 w 29231"/>
                    <a:gd name="connsiteY5" fmla="*/ 53341 h 63668"/>
                    <a:gd name="connsiteX6" fmla="*/ 23206 w 29231"/>
                    <a:gd name="connsiteY6" fmla="*/ 63374 h 63668"/>
                    <a:gd name="connsiteX7" fmla="*/ 21056 w 29231"/>
                    <a:gd name="connsiteY7" fmla="*/ 63668 h 6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1" h="63668">
                      <a:moveTo>
                        <a:pt x="21056" y="63668"/>
                      </a:moveTo>
                      <a:cubicBezTo>
                        <a:pt x="17473" y="63668"/>
                        <a:pt x="14166" y="61279"/>
                        <a:pt x="13173" y="57641"/>
                      </a:cubicBezTo>
                      <a:lnTo>
                        <a:pt x="292" y="10325"/>
                      </a:lnTo>
                      <a:cubicBezTo>
                        <a:pt x="-902" y="5970"/>
                        <a:pt x="1671" y="1468"/>
                        <a:pt x="6026" y="292"/>
                      </a:cubicBezTo>
                      <a:cubicBezTo>
                        <a:pt x="10380" y="-902"/>
                        <a:pt x="14864" y="1671"/>
                        <a:pt x="16058" y="6025"/>
                      </a:cubicBezTo>
                      <a:lnTo>
                        <a:pt x="28939" y="53341"/>
                      </a:lnTo>
                      <a:cubicBezTo>
                        <a:pt x="30134" y="57696"/>
                        <a:pt x="27561" y="62198"/>
                        <a:pt x="23206" y="63374"/>
                      </a:cubicBezTo>
                      <a:cubicBezTo>
                        <a:pt x="22489" y="63576"/>
                        <a:pt x="21755" y="63668"/>
                        <a:pt x="21056" y="63668"/>
                      </a:cubicBezTo>
                      <a:close/>
                    </a:path>
                  </a:pathLst>
                </a:custGeom>
                <a:solidFill>
                  <a:srgbClr val="BFC8D6"/>
                </a:solidFill>
                <a:ln w="1836"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8AA4AE4-31B0-49D2-AFF5-5972F569DB74}"/>
                    </a:ext>
                  </a:extLst>
                </p:cNvPr>
                <p:cNvSpPr/>
                <p:nvPr/>
              </p:nvSpPr>
              <p:spPr>
                <a:xfrm>
                  <a:off x="9638395" y="1484401"/>
                  <a:ext cx="853757" cy="3092496"/>
                </a:xfrm>
                <a:custGeom>
                  <a:avLst/>
                  <a:gdLst>
                    <a:gd name="connsiteX0" fmla="*/ 845582 w 853757"/>
                    <a:gd name="connsiteY0" fmla="*/ 3092496 h 3092496"/>
                    <a:gd name="connsiteX1" fmla="*/ 837699 w 853757"/>
                    <a:gd name="connsiteY1" fmla="*/ 3086469 h 3092496"/>
                    <a:gd name="connsiteX2" fmla="*/ 812323 w 853757"/>
                    <a:gd name="connsiteY2" fmla="*/ 2993252 h 3092496"/>
                    <a:gd name="connsiteX3" fmla="*/ 818056 w 853757"/>
                    <a:gd name="connsiteY3" fmla="*/ 2983220 h 3092496"/>
                    <a:gd name="connsiteX4" fmla="*/ 828089 w 853757"/>
                    <a:gd name="connsiteY4" fmla="*/ 2988953 h 3092496"/>
                    <a:gd name="connsiteX5" fmla="*/ 853465 w 853757"/>
                    <a:gd name="connsiteY5" fmla="*/ 3082169 h 3092496"/>
                    <a:gd name="connsiteX6" fmla="*/ 847732 w 853757"/>
                    <a:gd name="connsiteY6" fmla="*/ 3092202 h 3092496"/>
                    <a:gd name="connsiteX7" fmla="*/ 845582 w 853757"/>
                    <a:gd name="connsiteY7" fmla="*/ 3092496 h 3092496"/>
                    <a:gd name="connsiteX8" fmla="*/ 794830 w 853757"/>
                    <a:gd name="connsiteY8" fmla="*/ 2906063 h 3092496"/>
                    <a:gd name="connsiteX9" fmla="*/ 786947 w 853757"/>
                    <a:gd name="connsiteY9" fmla="*/ 2900036 h 3092496"/>
                    <a:gd name="connsiteX10" fmla="*/ 761571 w 853757"/>
                    <a:gd name="connsiteY10" fmla="*/ 2806819 h 3092496"/>
                    <a:gd name="connsiteX11" fmla="*/ 767304 w 853757"/>
                    <a:gd name="connsiteY11" fmla="*/ 2796786 h 3092496"/>
                    <a:gd name="connsiteX12" fmla="*/ 777337 w 853757"/>
                    <a:gd name="connsiteY12" fmla="*/ 2802519 h 3092496"/>
                    <a:gd name="connsiteX13" fmla="*/ 802713 w 853757"/>
                    <a:gd name="connsiteY13" fmla="*/ 2895736 h 3092496"/>
                    <a:gd name="connsiteX14" fmla="*/ 796980 w 853757"/>
                    <a:gd name="connsiteY14" fmla="*/ 2905769 h 3092496"/>
                    <a:gd name="connsiteX15" fmla="*/ 794830 w 853757"/>
                    <a:gd name="connsiteY15" fmla="*/ 2906063 h 3092496"/>
                    <a:gd name="connsiteX16" fmla="*/ 744078 w 853757"/>
                    <a:gd name="connsiteY16" fmla="*/ 2719630 h 3092496"/>
                    <a:gd name="connsiteX17" fmla="*/ 736195 w 853757"/>
                    <a:gd name="connsiteY17" fmla="*/ 2713603 h 3092496"/>
                    <a:gd name="connsiteX18" fmla="*/ 710819 w 853757"/>
                    <a:gd name="connsiteY18" fmla="*/ 2620386 h 3092496"/>
                    <a:gd name="connsiteX19" fmla="*/ 716552 w 853757"/>
                    <a:gd name="connsiteY19" fmla="*/ 2610353 h 3092496"/>
                    <a:gd name="connsiteX20" fmla="*/ 726585 w 853757"/>
                    <a:gd name="connsiteY20" fmla="*/ 2616086 h 3092496"/>
                    <a:gd name="connsiteX21" fmla="*/ 751961 w 853757"/>
                    <a:gd name="connsiteY21" fmla="*/ 2709303 h 3092496"/>
                    <a:gd name="connsiteX22" fmla="*/ 746228 w 853757"/>
                    <a:gd name="connsiteY22" fmla="*/ 2719336 h 3092496"/>
                    <a:gd name="connsiteX23" fmla="*/ 744078 w 853757"/>
                    <a:gd name="connsiteY23" fmla="*/ 2719630 h 3092496"/>
                    <a:gd name="connsiteX24" fmla="*/ 693326 w 853757"/>
                    <a:gd name="connsiteY24" fmla="*/ 2533196 h 3092496"/>
                    <a:gd name="connsiteX25" fmla="*/ 685444 w 853757"/>
                    <a:gd name="connsiteY25" fmla="*/ 2527169 h 3092496"/>
                    <a:gd name="connsiteX26" fmla="*/ 660067 w 853757"/>
                    <a:gd name="connsiteY26" fmla="*/ 2433952 h 3092496"/>
                    <a:gd name="connsiteX27" fmla="*/ 665800 w 853757"/>
                    <a:gd name="connsiteY27" fmla="*/ 2423920 h 3092496"/>
                    <a:gd name="connsiteX28" fmla="*/ 675833 w 853757"/>
                    <a:gd name="connsiteY28" fmla="*/ 2429653 h 3092496"/>
                    <a:gd name="connsiteX29" fmla="*/ 701209 w 853757"/>
                    <a:gd name="connsiteY29" fmla="*/ 2522869 h 3092496"/>
                    <a:gd name="connsiteX30" fmla="*/ 695476 w 853757"/>
                    <a:gd name="connsiteY30" fmla="*/ 2532902 h 3092496"/>
                    <a:gd name="connsiteX31" fmla="*/ 693326 w 853757"/>
                    <a:gd name="connsiteY31" fmla="*/ 2533196 h 3092496"/>
                    <a:gd name="connsiteX32" fmla="*/ 642574 w 853757"/>
                    <a:gd name="connsiteY32" fmla="*/ 2346763 h 3092496"/>
                    <a:gd name="connsiteX33" fmla="*/ 634691 w 853757"/>
                    <a:gd name="connsiteY33" fmla="*/ 2340736 h 3092496"/>
                    <a:gd name="connsiteX34" fmla="*/ 609316 w 853757"/>
                    <a:gd name="connsiteY34" fmla="*/ 2247519 h 3092496"/>
                    <a:gd name="connsiteX35" fmla="*/ 615049 w 853757"/>
                    <a:gd name="connsiteY35" fmla="*/ 2237486 h 3092496"/>
                    <a:gd name="connsiteX36" fmla="*/ 625081 w 853757"/>
                    <a:gd name="connsiteY36" fmla="*/ 2243219 h 3092496"/>
                    <a:gd name="connsiteX37" fmla="*/ 650457 w 853757"/>
                    <a:gd name="connsiteY37" fmla="*/ 2336436 h 3092496"/>
                    <a:gd name="connsiteX38" fmla="*/ 644724 w 853757"/>
                    <a:gd name="connsiteY38" fmla="*/ 2346469 h 3092496"/>
                    <a:gd name="connsiteX39" fmla="*/ 642574 w 853757"/>
                    <a:gd name="connsiteY39" fmla="*/ 2346763 h 3092496"/>
                    <a:gd name="connsiteX40" fmla="*/ 591822 w 853757"/>
                    <a:gd name="connsiteY40" fmla="*/ 2160330 h 3092496"/>
                    <a:gd name="connsiteX41" fmla="*/ 583939 w 853757"/>
                    <a:gd name="connsiteY41" fmla="*/ 2154302 h 3092496"/>
                    <a:gd name="connsiteX42" fmla="*/ 558564 w 853757"/>
                    <a:gd name="connsiteY42" fmla="*/ 2061086 h 3092496"/>
                    <a:gd name="connsiteX43" fmla="*/ 564297 w 853757"/>
                    <a:gd name="connsiteY43" fmla="*/ 2051053 h 3092496"/>
                    <a:gd name="connsiteX44" fmla="*/ 574329 w 853757"/>
                    <a:gd name="connsiteY44" fmla="*/ 2056786 h 3092496"/>
                    <a:gd name="connsiteX45" fmla="*/ 599705 w 853757"/>
                    <a:gd name="connsiteY45" fmla="*/ 2150003 h 3092496"/>
                    <a:gd name="connsiteX46" fmla="*/ 593972 w 853757"/>
                    <a:gd name="connsiteY46" fmla="*/ 2160036 h 3092496"/>
                    <a:gd name="connsiteX47" fmla="*/ 591822 w 853757"/>
                    <a:gd name="connsiteY47" fmla="*/ 2160330 h 3092496"/>
                    <a:gd name="connsiteX48" fmla="*/ 541071 w 853757"/>
                    <a:gd name="connsiteY48" fmla="*/ 1973896 h 3092496"/>
                    <a:gd name="connsiteX49" fmla="*/ 533188 w 853757"/>
                    <a:gd name="connsiteY49" fmla="*/ 1967869 h 3092496"/>
                    <a:gd name="connsiteX50" fmla="*/ 507812 w 853757"/>
                    <a:gd name="connsiteY50" fmla="*/ 1874652 h 3092496"/>
                    <a:gd name="connsiteX51" fmla="*/ 513545 w 853757"/>
                    <a:gd name="connsiteY51" fmla="*/ 1864620 h 3092496"/>
                    <a:gd name="connsiteX52" fmla="*/ 523577 w 853757"/>
                    <a:gd name="connsiteY52" fmla="*/ 1870353 h 3092496"/>
                    <a:gd name="connsiteX53" fmla="*/ 548954 w 853757"/>
                    <a:gd name="connsiteY53" fmla="*/ 1963569 h 3092496"/>
                    <a:gd name="connsiteX54" fmla="*/ 543221 w 853757"/>
                    <a:gd name="connsiteY54" fmla="*/ 1973602 h 3092496"/>
                    <a:gd name="connsiteX55" fmla="*/ 541071 w 853757"/>
                    <a:gd name="connsiteY55" fmla="*/ 1973896 h 3092496"/>
                    <a:gd name="connsiteX56" fmla="*/ 490319 w 853757"/>
                    <a:gd name="connsiteY56" fmla="*/ 1787463 h 3092496"/>
                    <a:gd name="connsiteX57" fmla="*/ 482436 w 853757"/>
                    <a:gd name="connsiteY57" fmla="*/ 1781436 h 3092496"/>
                    <a:gd name="connsiteX58" fmla="*/ 457060 w 853757"/>
                    <a:gd name="connsiteY58" fmla="*/ 1688219 h 3092496"/>
                    <a:gd name="connsiteX59" fmla="*/ 462793 w 853757"/>
                    <a:gd name="connsiteY59" fmla="*/ 1678186 h 3092496"/>
                    <a:gd name="connsiteX60" fmla="*/ 472826 w 853757"/>
                    <a:gd name="connsiteY60" fmla="*/ 1683919 h 3092496"/>
                    <a:gd name="connsiteX61" fmla="*/ 498202 w 853757"/>
                    <a:gd name="connsiteY61" fmla="*/ 1777136 h 3092496"/>
                    <a:gd name="connsiteX62" fmla="*/ 492469 w 853757"/>
                    <a:gd name="connsiteY62" fmla="*/ 1787169 h 3092496"/>
                    <a:gd name="connsiteX63" fmla="*/ 490319 w 853757"/>
                    <a:gd name="connsiteY63" fmla="*/ 1787463 h 3092496"/>
                    <a:gd name="connsiteX64" fmla="*/ 439567 w 853757"/>
                    <a:gd name="connsiteY64" fmla="*/ 1601029 h 3092496"/>
                    <a:gd name="connsiteX65" fmla="*/ 431684 w 853757"/>
                    <a:gd name="connsiteY65" fmla="*/ 1595002 h 3092496"/>
                    <a:gd name="connsiteX66" fmla="*/ 406308 w 853757"/>
                    <a:gd name="connsiteY66" fmla="*/ 1501786 h 3092496"/>
                    <a:gd name="connsiteX67" fmla="*/ 412041 w 853757"/>
                    <a:gd name="connsiteY67" fmla="*/ 1491753 h 3092496"/>
                    <a:gd name="connsiteX68" fmla="*/ 422074 w 853757"/>
                    <a:gd name="connsiteY68" fmla="*/ 1497486 h 3092496"/>
                    <a:gd name="connsiteX69" fmla="*/ 447450 w 853757"/>
                    <a:gd name="connsiteY69" fmla="*/ 1590703 h 3092496"/>
                    <a:gd name="connsiteX70" fmla="*/ 441717 w 853757"/>
                    <a:gd name="connsiteY70" fmla="*/ 1600735 h 3092496"/>
                    <a:gd name="connsiteX71" fmla="*/ 439567 w 853757"/>
                    <a:gd name="connsiteY71" fmla="*/ 1601029 h 3092496"/>
                    <a:gd name="connsiteX72" fmla="*/ 388815 w 853757"/>
                    <a:gd name="connsiteY72" fmla="*/ 1414596 h 3092496"/>
                    <a:gd name="connsiteX73" fmla="*/ 380932 w 853757"/>
                    <a:gd name="connsiteY73" fmla="*/ 1408569 h 3092496"/>
                    <a:gd name="connsiteX74" fmla="*/ 355556 w 853757"/>
                    <a:gd name="connsiteY74" fmla="*/ 1315352 h 3092496"/>
                    <a:gd name="connsiteX75" fmla="*/ 361289 w 853757"/>
                    <a:gd name="connsiteY75" fmla="*/ 1305320 h 3092496"/>
                    <a:gd name="connsiteX76" fmla="*/ 371322 w 853757"/>
                    <a:gd name="connsiteY76" fmla="*/ 1311053 h 3092496"/>
                    <a:gd name="connsiteX77" fmla="*/ 396698 w 853757"/>
                    <a:gd name="connsiteY77" fmla="*/ 1404269 h 3092496"/>
                    <a:gd name="connsiteX78" fmla="*/ 390965 w 853757"/>
                    <a:gd name="connsiteY78" fmla="*/ 1414302 h 3092496"/>
                    <a:gd name="connsiteX79" fmla="*/ 388815 w 853757"/>
                    <a:gd name="connsiteY79" fmla="*/ 1414596 h 3092496"/>
                    <a:gd name="connsiteX80" fmla="*/ 338063 w 853757"/>
                    <a:gd name="connsiteY80" fmla="*/ 1228163 h 3092496"/>
                    <a:gd name="connsiteX81" fmla="*/ 330180 w 853757"/>
                    <a:gd name="connsiteY81" fmla="*/ 1222136 h 3092496"/>
                    <a:gd name="connsiteX82" fmla="*/ 304804 w 853757"/>
                    <a:gd name="connsiteY82" fmla="*/ 1128919 h 3092496"/>
                    <a:gd name="connsiteX83" fmla="*/ 310537 w 853757"/>
                    <a:gd name="connsiteY83" fmla="*/ 1118886 h 3092496"/>
                    <a:gd name="connsiteX84" fmla="*/ 320570 w 853757"/>
                    <a:gd name="connsiteY84" fmla="*/ 1124619 h 3092496"/>
                    <a:gd name="connsiteX85" fmla="*/ 345946 w 853757"/>
                    <a:gd name="connsiteY85" fmla="*/ 1217836 h 3092496"/>
                    <a:gd name="connsiteX86" fmla="*/ 340213 w 853757"/>
                    <a:gd name="connsiteY86" fmla="*/ 1227869 h 3092496"/>
                    <a:gd name="connsiteX87" fmla="*/ 338063 w 853757"/>
                    <a:gd name="connsiteY87" fmla="*/ 1228163 h 3092496"/>
                    <a:gd name="connsiteX88" fmla="*/ 287311 w 853757"/>
                    <a:gd name="connsiteY88" fmla="*/ 1041729 h 3092496"/>
                    <a:gd name="connsiteX89" fmla="*/ 279428 w 853757"/>
                    <a:gd name="connsiteY89" fmla="*/ 1035702 h 3092496"/>
                    <a:gd name="connsiteX90" fmla="*/ 254052 w 853757"/>
                    <a:gd name="connsiteY90" fmla="*/ 942486 h 3092496"/>
                    <a:gd name="connsiteX91" fmla="*/ 259785 w 853757"/>
                    <a:gd name="connsiteY91" fmla="*/ 932453 h 3092496"/>
                    <a:gd name="connsiteX92" fmla="*/ 269818 w 853757"/>
                    <a:gd name="connsiteY92" fmla="*/ 938186 h 3092496"/>
                    <a:gd name="connsiteX93" fmla="*/ 295194 w 853757"/>
                    <a:gd name="connsiteY93" fmla="*/ 1031403 h 3092496"/>
                    <a:gd name="connsiteX94" fmla="*/ 289461 w 853757"/>
                    <a:gd name="connsiteY94" fmla="*/ 1041435 h 3092496"/>
                    <a:gd name="connsiteX95" fmla="*/ 287311 w 853757"/>
                    <a:gd name="connsiteY95" fmla="*/ 1041729 h 3092496"/>
                    <a:gd name="connsiteX96" fmla="*/ 236559 w 853757"/>
                    <a:gd name="connsiteY96" fmla="*/ 855296 h 3092496"/>
                    <a:gd name="connsiteX97" fmla="*/ 228676 w 853757"/>
                    <a:gd name="connsiteY97" fmla="*/ 849269 h 3092496"/>
                    <a:gd name="connsiteX98" fmla="*/ 203300 w 853757"/>
                    <a:gd name="connsiteY98" fmla="*/ 756052 h 3092496"/>
                    <a:gd name="connsiteX99" fmla="*/ 209033 w 853757"/>
                    <a:gd name="connsiteY99" fmla="*/ 746019 h 3092496"/>
                    <a:gd name="connsiteX100" fmla="*/ 219066 w 853757"/>
                    <a:gd name="connsiteY100" fmla="*/ 751753 h 3092496"/>
                    <a:gd name="connsiteX101" fmla="*/ 244442 w 853757"/>
                    <a:gd name="connsiteY101" fmla="*/ 844969 h 3092496"/>
                    <a:gd name="connsiteX102" fmla="*/ 238709 w 853757"/>
                    <a:gd name="connsiteY102" fmla="*/ 855002 h 3092496"/>
                    <a:gd name="connsiteX103" fmla="*/ 236559 w 853757"/>
                    <a:gd name="connsiteY103" fmla="*/ 855296 h 3092496"/>
                    <a:gd name="connsiteX104" fmla="*/ 185807 w 853757"/>
                    <a:gd name="connsiteY104" fmla="*/ 668863 h 3092496"/>
                    <a:gd name="connsiteX105" fmla="*/ 177924 w 853757"/>
                    <a:gd name="connsiteY105" fmla="*/ 662836 h 3092496"/>
                    <a:gd name="connsiteX106" fmla="*/ 152548 w 853757"/>
                    <a:gd name="connsiteY106" fmla="*/ 569619 h 3092496"/>
                    <a:gd name="connsiteX107" fmla="*/ 158281 w 853757"/>
                    <a:gd name="connsiteY107" fmla="*/ 559586 h 3092496"/>
                    <a:gd name="connsiteX108" fmla="*/ 168314 w 853757"/>
                    <a:gd name="connsiteY108" fmla="*/ 565319 h 3092496"/>
                    <a:gd name="connsiteX109" fmla="*/ 193690 w 853757"/>
                    <a:gd name="connsiteY109" fmla="*/ 658536 h 3092496"/>
                    <a:gd name="connsiteX110" fmla="*/ 187957 w 853757"/>
                    <a:gd name="connsiteY110" fmla="*/ 668569 h 3092496"/>
                    <a:gd name="connsiteX111" fmla="*/ 185807 w 853757"/>
                    <a:gd name="connsiteY111" fmla="*/ 668863 h 3092496"/>
                    <a:gd name="connsiteX112" fmla="*/ 135055 w 853757"/>
                    <a:gd name="connsiteY112" fmla="*/ 482429 h 3092496"/>
                    <a:gd name="connsiteX113" fmla="*/ 127172 w 853757"/>
                    <a:gd name="connsiteY113" fmla="*/ 476402 h 3092496"/>
                    <a:gd name="connsiteX114" fmla="*/ 101796 w 853757"/>
                    <a:gd name="connsiteY114" fmla="*/ 383186 h 3092496"/>
                    <a:gd name="connsiteX115" fmla="*/ 107529 w 853757"/>
                    <a:gd name="connsiteY115" fmla="*/ 373153 h 3092496"/>
                    <a:gd name="connsiteX116" fmla="*/ 117562 w 853757"/>
                    <a:gd name="connsiteY116" fmla="*/ 378886 h 3092496"/>
                    <a:gd name="connsiteX117" fmla="*/ 142938 w 853757"/>
                    <a:gd name="connsiteY117" fmla="*/ 472103 h 3092496"/>
                    <a:gd name="connsiteX118" fmla="*/ 137205 w 853757"/>
                    <a:gd name="connsiteY118" fmla="*/ 482135 h 3092496"/>
                    <a:gd name="connsiteX119" fmla="*/ 135055 w 853757"/>
                    <a:gd name="connsiteY119" fmla="*/ 482429 h 3092496"/>
                    <a:gd name="connsiteX120" fmla="*/ 84303 w 853757"/>
                    <a:gd name="connsiteY120" fmla="*/ 295996 h 3092496"/>
                    <a:gd name="connsiteX121" fmla="*/ 76420 w 853757"/>
                    <a:gd name="connsiteY121" fmla="*/ 289969 h 3092496"/>
                    <a:gd name="connsiteX122" fmla="*/ 51045 w 853757"/>
                    <a:gd name="connsiteY122" fmla="*/ 196752 h 3092496"/>
                    <a:gd name="connsiteX123" fmla="*/ 56778 w 853757"/>
                    <a:gd name="connsiteY123" fmla="*/ 186719 h 3092496"/>
                    <a:gd name="connsiteX124" fmla="*/ 66810 w 853757"/>
                    <a:gd name="connsiteY124" fmla="*/ 192453 h 3092496"/>
                    <a:gd name="connsiteX125" fmla="*/ 92186 w 853757"/>
                    <a:gd name="connsiteY125" fmla="*/ 285669 h 3092496"/>
                    <a:gd name="connsiteX126" fmla="*/ 86453 w 853757"/>
                    <a:gd name="connsiteY126" fmla="*/ 295702 h 3092496"/>
                    <a:gd name="connsiteX127" fmla="*/ 84303 w 853757"/>
                    <a:gd name="connsiteY127" fmla="*/ 295996 h 3092496"/>
                    <a:gd name="connsiteX128" fmla="*/ 33551 w 853757"/>
                    <a:gd name="connsiteY128" fmla="*/ 109563 h 3092496"/>
                    <a:gd name="connsiteX129" fmla="*/ 25668 w 853757"/>
                    <a:gd name="connsiteY129" fmla="*/ 103536 h 3092496"/>
                    <a:gd name="connsiteX130" fmla="*/ 292 w 853757"/>
                    <a:gd name="connsiteY130" fmla="*/ 10319 h 3092496"/>
                    <a:gd name="connsiteX131" fmla="*/ 6026 w 853757"/>
                    <a:gd name="connsiteY131" fmla="*/ 286 h 3092496"/>
                    <a:gd name="connsiteX132" fmla="*/ 16058 w 853757"/>
                    <a:gd name="connsiteY132" fmla="*/ 6019 h 3092496"/>
                    <a:gd name="connsiteX133" fmla="*/ 41434 w 853757"/>
                    <a:gd name="connsiteY133" fmla="*/ 99236 h 3092496"/>
                    <a:gd name="connsiteX134" fmla="*/ 35701 w 853757"/>
                    <a:gd name="connsiteY134" fmla="*/ 109269 h 3092496"/>
                    <a:gd name="connsiteX135" fmla="*/ 33551 w 853757"/>
                    <a:gd name="connsiteY135" fmla="*/ 109563 h 309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53757" h="3092496">
                      <a:moveTo>
                        <a:pt x="845582" y="3092496"/>
                      </a:moveTo>
                      <a:cubicBezTo>
                        <a:pt x="841999" y="3092496"/>
                        <a:pt x="838691" y="3090108"/>
                        <a:pt x="837699" y="3086469"/>
                      </a:cubicBezTo>
                      <a:lnTo>
                        <a:pt x="812323" y="2993252"/>
                      </a:lnTo>
                      <a:cubicBezTo>
                        <a:pt x="811129" y="2988898"/>
                        <a:pt x="813701" y="2984396"/>
                        <a:pt x="818056" y="2983220"/>
                      </a:cubicBezTo>
                      <a:cubicBezTo>
                        <a:pt x="822411" y="2982025"/>
                        <a:pt x="826913" y="2984598"/>
                        <a:pt x="828089" y="2988953"/>
                      </a:cubicBezTo>
                      <a:lnTo>
                        <a:pt x="853465" y="3082169"/>
                      </a:lnTo>
                      <a:cubicBezTo>
                        <a:pt x="854659" y="3086524"/>
                        <a:pt x="852087" y="3091026"/>
                        <a:pt x="847732" y="3092202"/>
                      </a:cubicBezTo>
                      <a:cubicBezTo>
                        <a:pt x="847015" y="3092404"/>
                        <a:pt x="846280" y="3092496"/>
                        <a:pt x="845582" y="3092496"/>
                      </a:cubicBezTo>
                      <a:close/>
                      <a:moveTo>
                        <a:pt x="794830" y="2906063"/>
                      </a:moveTo>
                      <a:cubicBezTo>
                        <a:pt x="791247" y="2906063"/>
                        <a:pt x="787939" y="2903674"/>
                        <a:pt x="786947" y="2900036"/>
                      </a:cubicBezTo>
                      <a:lnTo>
                        <a:pt x="761571" y="2806819"/>
                      </a:lnTo>
                      <a:cubicBezTo>
                        <a:pt x="760377" y="2802464"/>
                        <a:pt x="762949" y="2797962"/>
                        <a:pt x="767304" y="2796786"/>
                      </a:cubicBezTo>
                      <a:cubicBezTo>
                        <a:pt x="771641" y="2795610"/>
                        <a:pt x="776143" y="2798165"/>
                        <a:pt x="777337" y="2802519"/>
                      </a:cubicBezTo>
                      <a:lnTo>
                        <a:pt x="802713" y="2895736"/>
                      </a:lnTo>
                      <a:cubicBezTo>
                        <a:pt x="803907" y="2900091"/>
                        <a:pt x="801335" y="2904593"/>
                        <a:pt x="796980" y="2905769"/>
                      </a:cubicBezTo>
                      <a:cubicBezTo>
                        <a:pt x="796263" y="2905971"/>
                        <a:pt x="795528" y="2906063"/>
                        <a:pt x="794830" y="2906063"/>
                      </a:cubicBezTo>
                      <a:close/>
                      <a:moveTo>
                        <a:pt x="744078" y="2719630"/>
                      </a:moveTo>
                      <a:cubicBezTo>
                        <a:pt x="740495" y="2719630"/>
                        <a:pt x="737188" y="2717241"/>
                        <a:pt x="736195" y="2713603"/>
                      </a:cubicBezTo>
                      <a:lnTo>
                        <a:pt x="710819" y="2620386"/>
                      </a:lnTo>
                      <a:cubicBezTo>
                        <a:pt x="709625" y="2616031"/>
                        <a:pt x="712197" y="2611529"/>
                        <a:pt x="716552" y="2610353"/>
                      </a:cubicBezTo>
                      <a:cubicBezTo>
                        <a:pt x="720907" y="2609177"/>
                        <a:pt x="725391" y="2611731"/>
                        <a:pt x="726585" y="2616086"/>
                      </a:cubicBezTo>
                      <a:lnTo>
                        <a:pt x="751961" y="2709303"/>
                      </a:lnTo>
                      <a:cubicBezTo>
                        <a:pt x="753156" y="2713658"/>
                        <a:pt x="750583" y="2718160"/>
                        <a:pt x="746228" y="2719336"/>
                      </a:cubicBezTo>
                      <a:cubicBezTo>
                        <a:pt x="745511" y="2719538"/>
                        <a:pt x="744776" y="2719630"/>
                        <a:pt x="744078" y="2719630"/>
                      </a:cubicBezTo>
                      <a:close/>
                      <a:moveTo>
                        <a:pt x="693326" y="2533196"/>
                      </a:moveTo>
                      <a:cubicBezTo>
                        <a:pt x="689743" y="2533196"/>
                        <a:pt x="686436" y="2530807"/>
                        <a:pt x="685444" y="2527169"/>
                      </a:cubicBezTo>
                      <a:lnTo>
                        <a:pt x="660067" y="2433952"/>
                      </a:lnTo>
                      <a:cubicBezTo>
                        <a:pt x="658873" y="2429598"/>
                        <a:pt x="661446" y="2425096"/>
                        <a:pt x="665800" y="2423920"/>
                      </a:cubicBezTo>
                      <a:cubicBezTo>
                        <a:pt x="670137" y="2422744"/>
                        <a:pt x="674657" y="2425298"/>
                        <a:pt x="675833" y="2429653"/>
                      </a:cubicBezTo>
                      <a:lnTo>
                        <a:pt x="701209" y="2522869"/>
                      </a:lnTo>
                      <a:cubicBezTo>
                        <a:pt x="702404" y="2527224"/>
                        <a:pt x="699831" y="2531726"/>
                        <a:pt x="695476" y="2532902"/>
                      </a:cubicBezTo>
                      <a:cubicBezTo>
                        <a:pt x="694760" y="2533104"/>
                        <a:pt x="694025" y="2533196"/>
                        <a:pt x="693326" y="2533196"/>
                      </a:cubicBezTo>
                      <a:close/>
                      <a:moveTo>
                        <a:pt x="642574" y="2346763"/>
                      </a:moveTo>
                      <a:cubicBezTo>
                        <a:pt x="638991" y="2346763"/>
                        <a:pt x="635684" y="2344374"/>
                        <a:pt x="634691" y="2340736"/>
                      </a:cubicBezTo>
                      <a:lnTo>
                        <a:pt x="609316" y="2247519"/>
                      </a:lnTo>
                      <a:cubicBezTo>
                        <a:pt x="608121" y="2243164"/>
                        <a:pt x="610694" y="2238662"/>
                        <a:pt x="615049" y="2237486"/>
                      </a:cubicBezTo>
                      <a:cubicBezTo>
                        <a:pt x="619403" y="2236292"/>
                        <a:pt x="623887" y="2238865"/>
                        <a:pt x="625081" y="2243219"/>
                      </a:cubicBezTo>
                      <a:lnTo>
                        <a:pt x="650457" y="2336436"/>
                      </a:lnTo>
                      <a:cubicBezTo>
                        <a:pt x="651652" y="2340791"/>
                        <a:pt x="649079" y="2345293"/>
                        <a:pt x="644724" y="2346469"/>
                      </a:cubicBezTo>
                      <a:cubicBezTo>
                        <a:pt x="644008" y="2346671"/>
                        <a:pt x="643273" y="2346763"/>
                        <a:pt x="642574" y="2346763"/>
                      </a:cubicBezTo>
                      <a:close/>
                      <a:moveTo>
                        <a:pt x="591822" y="2160330"/>
                      </a:moveTo>
                      <a:cubicBezTo>
                        <a:pt x="588239" y="2160330"/>
                        <a:pt x="584932" y="2157941"/>
                        <a:pt x="583939" y="2154302"/>
                      </a:cubicBezTo>
                      <a:lnTo>
                        <a:pt x="558564" y="2061086"/>
                      </a:lnTo>
                      <a:cubicBezTo>
                        <a:pt x="557369" y="2056731"/>
                        <a:pt x="559942" y="2052229"/>
                        <a:pt x="564297" y="2051053"/>
                      </a:cubicBezTo>
                      <a:cubicBezTo>
                        <a:pt x="568652" y="2049859"/>
                        <a:pt x="573153" y="2052431"/>
                        <a:pt x="574329" y="2056786"/>
                      </a:cubicBezTo>
                      <a:lnTo>
                        <a:pt x="599705" y="2150003"/>
                      </a:lnTo>
                      <a:cubicBezTo>
                        <a:pt x="600900" y="2154358"/>
                        <a:pt x="598327" y="2158859"/>
                        <a:pt x="593972" y="2160036"/>
                      </a:cubicBezTo>
                      <a:cubicBezTo>
                        <a:pt x="593256" y="2160238"/>
                        <a:pt x="592521" y="2160330"/>
                        <a:pt x="591822" y="2160330"/>
                      </a:cubicBezTo>
                      <a:close/>
                      <a:moveTo>
                        <a:pt x="541071" y="1973896"/>
                      </a:moveTo>
                      <a:cubicBezTo>
                        <a:pt x="537488" y="1973896"/>
                        <a:pt x="534180" y="1971507"/>
                        <a:pt x="533188" y="1967869"/>
                      </a:cubicBezTo>
                      <a:lnTo>
                        <a:pt x="507812" y="1874652"/>
                      </a:lnTo>
                      <a:cubicBezTo>
                        <a:pt x="506617" y="1870297"/>
                        <a:pt x="509190" y="1865796"/>
                        <a:pt x="513545" y="1864620"/>
                      </a:cubicBezTo>
                      <a:cubicBezTo>
                        <a:pt x="517881" y="1863444"/>
                        <a:pt x="522383" y="1865998"/>
                        <a:pt x="523577" y="1870353"/>
                      </a:cubicBezTo>
                      <a:lnTo>
                        <a:pt x="548954" y="1963569"/>
                      </a:lnTo>
                      <a:cubicBezTo>
                        <a:pt x="550148" y="1967924"/>
                        <a:pt x="547575" y="1972426"/>
                        <a:pt x="543221" y="1973602"/>
                      </a:cubicBezTo>
                      <a:cubicBezTo>
                        <a:pt x="542504" y="1973804"/>
                        <a:pt x="541769" y="1973896"/>
                        <a:pt x="541071" y="1973896"/>
                      </a:cubicBezTo>
                      <a:close/>
                      <a:moveTo>
                        <a:pt x="490319" y="1787463"/>
                      </a:moveTo>
                      <a:cubicBezTo>
                        <a:pt x="486736" y="1787463"/>
                        <a:pt x="483428" y="1785074"/>
                        <a:pt x="482436" y="1781436"/>
                      </a:cubicBezTo>
                      <a:lnTo>
                        <a:pt x="457060" y="1688219"/>
                      </a:lnTo>
                      <a:cubicBezTo>
                        <a:pt x="455865" y="1683864"/>
                        <a:pt x="458438" y="1679362"/>
                        <a:pt x="462793" y="1678186"/>
                      </a:cubicBezTo>
                      <a:cubicBezTo>
                        <a:pt x="467148" y="1677010"/>
                        <a:pt x="471650" y="1679564"/>
                        <a:pt x="472826" y="1683919"/>
                      </a:cubicBezTo>
                      <a:lnTo>
                        <a:pt x="498202" y="1777136"/>
                      </a:lnTo>
                      <a:cubicBezTo>
                        <a:pt x="499396" y="1781491"/>
                        <a:pt x="496823" y="1785993"/>
                        <a:pt x="492469" y="1787169"/>
                      </a:cubicBezTo>
                      <a:cubicBezTo>
                        <a:pt x="491752" y="1787371"/>
                        <a:pt x="491017" y="1787463"/>
                        <a:pt x="490319" y="1787463"/>
                      </a:cubicBezTo>
                      <a:close/>
                      <a:moveTo>
                        <a:pt x="439567" y="1601029"/>
                      </a:moveTo>
                      <a:cubicBezTo>
                        <a:pt x="435984" y="1601029"/>
                        <a:pt x="432676" y="1598641"/>
                        <a:pt x="431684" y="1595002"/>
                      </a:cubicBezTo>
                      <a:lnTo>
                        <a:pt x="406308" y="1501786"/>
                      </a:lnTo>
                      <a:cubicBezTo>
                        <a:pt x="405113" y="1497431"/>
                        <a:pt x="407686" y="1492929"/>
                        <a:pt x="412041" y="1491753"/>
                      </a:cubicBezTo>
                      <a:cubicBezTo>
                        <a:pt x="416377" y="1490577"/>
                        <a:pt x="420898" y="1493131"/>
                        <a:pt x="422074" y="1497486"/>
                      </a:cubicBezTo>
                      <a:lnTo>
                        <a:pt x="447450" y="1590703"/>
                      </a:lnTo>
                      <a:cubicBezTo>
                        <a:pt x="448644" y="1595058"/>
                        <a:pt x="446072" y="1599559"/>
                        <a:pt x="441717" y="1600735"/>
                      </a:cubicBezTo>
                      <a:cubicBezTo>
                        <a:pt x="441000" y="1600938"/>
                        <a:pt x="440265" y="1601029"/>
                        <a:pt x="439567" y="1601029"/>
                      </a:cubicBezTo>
                      <a:close/>
                      <a:moveTo>
                        <a:pt x="388815" y="1414596"/>
                      </a:moveTo>
                      <a:cubicBezTo>
                        <a:pt x="385232" y="1414596"/>
                        <a:pt x="381924" y="1412207"/>
                        <a:pt x="380932" y="1408569"/>
                      </a:cubicBezTo>
                      <a:lnTo>
                        <a:pt x="355556" y="1315352"/>
                      </a:lnTo>
                      <a:cubicBezTo>
                        <a:pt x="354362" y="1310997"/>
                        <a:pt x="356934" y="1306496"/>
                        <a:pt x="361289" y="1305320"/>
                      </a:cubicBezTo>
                      <a:cubicBezTo>
                        <a:pt x="365644" y="1304125"/>
                        <a:pt x="370127" y="1306698"/>
                        <a:pt x="371322" y="1311053"/>
                      </a:cubicBezTo>
                      <a:lnTo>
                        <a:pt x="396698" y="1404269"/>
                      </a:lnTo>
                      <a:cubicBezTo>
                        <a:pt x="397892" y="1408624"/>
                        <a:pt x="395320" y="1413126"/>
                        <a:pt x="390965" y="1414302"/>
                      </a:cubicBezTo>
                      <a:cubicBezTo>
                        <a:pt x="390248" y="1414504"/>
                        <a:pt x="389513" y="1414596"/>
                        <a:pt x="388815" y="1414596"/>
                      </a:cubicBezTo>
                      <a:close/>
                      <a:moveTo>
                        <a:pt x="338063" y="1228163"/>
                      </a:moveTo>
                      <a:cubicBezTo>
                        <a:pt x="334480" y="1228163"/>
                        <a:pt x="331172" y="1225774"/>
                        <a:pt x="330180" y="1222136"/>
                      </a:cubicBezTo>
                      <a:lnTo>
                        <a:pt x="304804" y="1128919"/>
                      </a:lnTo>
                      <a:cubicBezTo>
                        <a:pt x="303610" y="1124564"/>
                        <a:pt x="306182" y="1120062"/>
                        <a:pt x="310537" y="1118886"/>
                      </a:cubicBezTo>
                      <a:cubicBezTo>
                        <a:pt x="314892" y="1117710"/>
                        <a:pt x="319394" y="1120264"/>
                        <a:pt x="320570" y="1124619"/>
                      </a:cubicBezTo>
                      <a:lnTo>
                        <a:pt x="345946" y="1217836"/>
                      </a:lnTo>
                      <a:cubicBezTo>
                        <a:pt x="347140" y="1222191"/>
                        <a:pt x="344568" y="1226693"/>
                        <a:pt x="340213" y="1227869"/>
                      </a:cubicBezTo>
                      <a:cubicBezTo>
                        <a:pt x="339496" y="1228071"/>
                        <a:pt x="338761" y="1228163"/>
                        <a:pt x="338063" y="1228163"/>
                      </a:cubicBezTo>
                      <a:close/>
                      <a:moveTo>
                        <a:pt x="287311" y="1041729"/>
                      </a:moveTo>
                      <a:cubicBezTo>
                        <a:pt x="283728" y="1041729"/>
                        <a:pt x="280420" y="1039341"/>
                        <a:pt x="279428" y="1035702"/>
                      </a:cubicBezTo>
                      <a:lnTo>
                        <a:pt x="254052" y="942486"/>
                      </a:lnTo>
                      <a:cubicBezTo>
                        <a:pt x="252858" y="938131"/>
                        <a:pt x="255430" y="933629"/>
                        <a:pt x="259785" y="932453"/>
                      </a:cubicBezTo>
                      <a:cubicBezTo>
                        <a:pt x="264140" y="931277"/>
                        <a:pt x="268623" y="933831"/>
                        <a:pt x="269818" y="938186"/>
                      </a:cubicBezTo>
                      <a:lnTo>
                        <a:pt x="295194" y="1031403"/>
                      </a:lnTo>
                      <a:cubicBezTo>
                        <a:pt x="296388" y="1035757"/>
                        <a:pt x="293816" y="1040259"/>
                        <a:pt x="289461" y="1041435"/>
                      </a:cubicBezTo>
                      <a:cubicBezTo>
                        <a:pt x="288744" y="1041637"/>
                        <a:pt x="288009" y="1041729"/>
                        <a:pt x="287311" y="1041729"/>
                      </a:cubicBezTo>
                      <a:close/>
                      <a:moveTo>
                        <a:pt x="236559" y="855296"/>
                      </a:moveTo>
                      <a:cubicBezTo>
                        <a:pt x="232976" y="855296"/>
                        <a:pt x="229668" y="852907"/>
                        <a:pt x="228676" y="849269"/>
                      </a:cubicBezTo>
                      <a:lnTo>
                        <a:pt x="203300" y="756052"/>
                      </a:lnTo>
                      <a:cubicBezTo>
                        <a:pt x="202106" y="751697"/>
                        <a:pt x="204678" y="747196"/>
                        <a:pt x="209033" y="746019"/>
                      </a:cubicBezTo>
                      <a:cubicBezTo>
                        <a:pt x="213388" y="744843"/>
                        <a:pt x="217890" y="747398"/>
                        <a:pt x="219066" y="751753"/>
                      </a:cubicBezTo>
                      <a:lnTo>
                        <a:pt x="244442" y="844969"/>
                      </a:lnTo>
                      <a:cubicBezTo>
                        <a:pt x="245636" y="849324"/>
                        <a:pt x="243064" y="853826"/>
                        <a:pt x="238709" y="855002"/>
                      </a:cubicBezTo>
                      <a:cubicBezTo>
                        <a:pt x="237992" y="855204"/>
                        <a:pt x="237257" y="855296"/>
                        <a:pt x="236559" y="855296"/>
                      </a:cubicBezTo>
                      <a:close/>
                      <a:moveTo>
                        <a:pt x="185807" y="668863"/>
                      </a:moveTo>
                      <a:cubicBezTo>
                        <a:pt x="182224" y="668863"/>
                        <a:pt x="178917" y="666474"/>
                        <a:pt x="177924" y="662836"/>
                      </a:cubicBezTo>
                      <a:lnTo>
                        <a:pt x="152548" y="569619"/>
                      </a:lnTo>
                      <a:cubicBezTo>
                        <a:pt x="151354" y="565264"/>
                        <a:pt x="153926" y="560762"/>
                        <a:pt x="158281" y="559586"/>
                      </a:cubicBezTo>
                      <a:cubicBezTo>
                        <a:pt x="162618" y="558410"/>
                        <a:pt x="167138" y="560964"/>
                        <a:pt x="168314" y="565319"/>
                      </a:cubicBezTo>
                      <a:lnTo>
                        <a:pt x="193690" y="658536"/>
                      </a:lnTo>
                      <a:cubicBezTo>
                        <a:pt x="194884" y="662891"/>
                        <a:pt x="192312" y="667393"/>
                        <a:pt x="187957" y="668569"/>
                      </a:cubicBezTo>
                      <a:cubicBezTo>
                        <a:pt x="187240" y="668771"/>
                        <a:pt x="186505" y="668863"/>
                        <a:pt x="185807" y="668863"/>
                      </a:cubicBezTo>
                      <a:close/>
                      <a:moveTo>
                        <a:pt x="135055" y="482429"/>
                      </a:moveTo>
                      <a:cubicBezTo>
                        <a:pt x="131472" y="482429"/>
                        <a:pt x="128165" y="480041"/>
                        <a:pt x="127172" y="476402"/>
                      </a:cubicBezTo>
                      <a:lnTo>
                        <a:pt x="101796" y="383186"/>
                      </a:lnTo>
                      <a:cubicBezTo>
                        <a:pt x="100602" y="378831"/>
                        <a:pt x="103175" y="374329"/>
                        <a:pt x="107529" y="373153"/>
                      </a:cubicBezTo>
                      <a:cubicBezTo>
                        <a:pt x="111884" y="371977"/>
                        <a:pt x="116368" y="374531"/>
                        <a:pt x="117562" y="378886"/>
                      </a:cubicBezTo>
                      <a:lnTo>
                        <a:pt x="142938" y="472103"/>
                      </a:lnTo>
                      <a:cubicBezTo>
                        <a:pt x="144132" y="476457"/>
                        <a:pt x="141560" y="480959"/>
                        <a:pt x="137205" y="482135"/>
                      </a:cubicBezTo>
                      <a:cubicBezTo>
                        <a:pt x="136489" y="482337"/>
                        <a:pt x="135754" y="482429"/>
                        <a:pt x="135055" y="482429"/>
                      </a:cubicBezTo>
                      <a:close/>
                      <a:moveTo>
                        <a:pt x="84303" y="295996"/>
                      </a:moveTo>
                      <a:cubicBezTo>
                        <a:pt x="80720" y="295996"/>
                        <a:pt x="77413" y="293607"/>
                        <a:pt x="76420" y="289969"/>
                      </a:cubicBezTo>
                      <a:lnTo>
                        <a:pt x="51045" y="196752"/>
                      </a:lnTo>
                      <a:cubicBezTo>
                        <a:pt x="49850" y="192397"/>
                        <a:pt x="52423" y="187895"/>
                        <a:pt x="56778" y="186719"/>
                      </a:cubicBezTo>
                      <a:cubicBezTo>
                        <a:pt x="61114" y="185543"/>
                        <a:pt x="65616" y="188098"/>
                        <a:pt x="66810" y="192453"/>
                      </a:cubicBezTo>
                      <a:lnTo>
                        <a:pt x="92186" y="285669"/>
                      </a:lnTo>
                      <a:cubicBezTo>
                        <a:pt x="93381" y="290024"/>
                        <a:pt x="90808" y="294526"/>
                        <a:pt x="86453" y="295702"/>
                      </a:cubicBezTo>
                      <a:cubicBezTo>
                        <a:pt x="85736" y="295904"/>
                        <a:pt x="85002" y="295996"/>
                        <a:pt x="84303" y="295996"/>
                      </a:cubicBezTo>
                      <a:close/>
                      <a:moveTo>
                        <a:pt x="33551" y="109563"/>
                      </a:moveTo>
                      <a:cubicBezTo>
                        <a:pt x="29968" y="109563"/>
                        <a:pt x="26661" y="107174"/>
                        <a:pt x="25668" y="103536"/>
                      </a:cubicBezTo>
                      <a:lnTo>
                        <a:pt x="292" y="10319"/>
                      </a:lnTo>
                      <a:cubicBezTo>
                        <a:pt x="-902" y="5964"/>
                        <a:pt x="1671" y="1462"/>
                        <a:pt x="6026" y="286"/>
                      </a:cubicBezTo>
                      <a:cubicBezTo>
                        <a:pt x="10381" y="-890"/>
                        <a:pt x="14864" y="1664"/>
                        <a:pt x="16058" y="6019"/>
                      </a:cubicBezTo>
                      <a:lnTo>
                        <a:pt x="41434" y="99236"/>
                      </a:lnTo>
                      <a:cubicBezTo>
                        <a:pt x="42629" y="103591"/>
                        <a:pt x="40056" y="108093"/>
                        <a:pt x="35701" y="109269"/>
                      </a:cubicBezTo>
                      <a:cubicBezTo>
                        <a:pt x="34985" y="109471"/>
                        <a:pt x="34250" y="109563"/>
                        <a:pt x="33551" y="109563"/>
                      </a:cubicBezTo>
                      <a:close/>
                    </a:path>
                  </a:pathLst>
                </a:custGeom>
                <a:solidFill>
                  <a:srgbClr val="BFC8D6"/>
                </a:solidFill>
                <a:ln w="1836"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3DAF9DB-8EA8-4243-A504-6593982E1353}"/>
                    </a:ext>
                  </a:extLst>
                </p:cNvPr>
                <p:cNvSpPr/>
                <p:nvPr/>
              </p:nvSpPr>
              <p:spPr>
                <a:xfrm>
                  <a:off x="10501178" y="4653768"/>
                  <a:ext cx="29231" cy="63661"/>
                </a:xfrm>
                <a:custGeom>
                  <a:avLst/>
                  <a:gdLst>
                    <a:gd name="connsiteX0" fmla="*/ 21056 w 29231"/>
                    <a:gd name="connsiteY0" fmla="*/ 63662 h 63661"/>
                    <a:gd name="connsiteX1" fmla="*/ 13173 w 29231"/>
                    <a:gd name="connsiteY1" fmla="*/ 57635 h 63661"/>
                    <a:gd name="connsiteX2" fmla="*/ 292 w 29231"/>
                    <a:gd name="connsiteY2" fmla="*/ 10319 h 63661"/>
                    <a:gd name="connsiteX3" fmla="*/ 6026 w 29231"/>
                    <a:gd name="connsiteY3" fmla="*/ 286 h 63661"/>
                    <a:gd name="connsiteX4" fmla="*/ 16058 w 29231"/>
                    <a:gd name="connsiteY4" fmla="*/ 6019 h 63661"/>
                    <a:gd name="connsiteX5" fmla="*/ 28939 w 29231"/>
                    <a:gd name="connsiteY5" fmla="*/ 53335 h 63661"/>
                    <a:gd name="connsiteX6" fmla="*/ 23206 w 29231"/>
                    <a:gd name="connsiteY6" fmla="*/ 63368 h 63661"/>
                    <a:gd name="connsiteX7" fmla="*/ 21056 w 29231"/>
                    <a:gd name="connsiteY7" fmla="*/ 63662 h 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1" h="63661">
                      <a:moveTo>
                        <a:pt x="21056" y="63662"/>
                      </a:moveTo>
                      <a:cubicBezTo>
                        <a:pt x="17473" y="63662"/>
                        <a:pt x="14166" y="61273"/>
                        <a:pt x="13173" y="57635"/>
                      </a:cubicBezTo>
                      <a:lnTo>
                        <a:pt x="292" y="10319"/>
                      </a:lnTo>
                      <a:cubicBezTo>
                        <a:pt x="-902" y="5964"/>
                        <a:pt x="1671" y="1462"/>
                        <a:pt x="6026" y="286"/>
                      </a:cubicBezTo>
                      <a:cubicBezTo>
                        <a:pt x="10380" y="-890"/>
                        <a:pt x="14864" y="1664"/>
                        <a:pt x="16058" y="6019"/>
                      </a:cubicBezTo>
                      <a:lnTo>
                        <a:pt x="28939" y="53335"/>
                      </a:lnTo>
                      <a:cubicBezTo>
                        <a:pt x="30133" y="57690"/>
                        <a:pt x="27561" y="62192"/>
                        <a:pt x="23206" y="63368"/>
                      </a:cubicBezTo>
                      <a:cubicBezTo>
                        <a:pt x="22490" y="63570"/>
                        <a:pt x="21754" y="63662"/>
                        <a:pt x="21056" y="63662"/>
                      </a:cubicBezTo>
                      <a:close/>
                    </a:path>
                  </a:pathLst>
                </a:custGeom>
                <a:solidFill>
                  <a:srgbClr val="BFC8D6"/>
                </a:solidFill>
                <a:ln w="1836" cap="flat">
                  <a:noFill/>
                  <a:prstDash val="solid"/>
                  <a:miter/>
                </a:ln>
              </p:spPr>
              <p:txBody>
                <a:bodyPr rtlCol="0" anchor="ctr"/>
                <a:lstStyle/>
                <a:p>
                  <a:endParaRPr lang="en-US"/>
                </a:p>
              </p:txBody>
            </p:sp>
          </p:grpSp>
          <p:grpSp>
            <p:nvGrpSpPr>
              <p:cNvPr id="44" name="Graphic 13">
                <a:extLst>
                  <a:ext uri="{FF2B5EF4-FFF2-40B4-BE49-F238E27FC236}">
                    <a16:creationId xmlns:a16="http://schemas.microsoft.com/office/drawing/2014/main" id="{24E3755C-8145-42C4-8D18-9008E286CA5C}"/>
                  </a:ext>
                </a:extLst>
              </p:cNvPr>
              <p:cNvGrpSpPr/>
              <p:nvPr/>
            </p:nvGrpSpPr>
            <p:grpSpPr>
              <a:xfrm>
                <a:off x="7858567" y="1642180"/>
                <a:ext cx="13230" cy="2664879"/>
                <a:chOff x="7858567" y="1642180"/>
                <a:chExt cx="13230" cy="2664879"/>
              </a:xfrm>
              <a:solidFill>
                <a:srgbClr val="BFC8D6"/>
              </a:solidFill>
            </p:grpSpPr>
            <p:sp>
              <p:nvSpPr>
                <p:cNvPr id="45" name="Freeform: Shape 44">
                  <a:extLst>
                    <a:ext uri="{FF2B5EF4-FFF2-40B4-BE49-F238E27FC236}">
                      <a16:creationId xmlns:a16="http://schemas.microsoft.com/office/drawing/2014/main" id="{29088637-0339-4DF4-8C5C-DCFB4910A7D5}"/>
                    </a:ext>
                  </a:extLst>
                </p:cNvPr>
                <p:cNvSpPr/>
                <p:nvPr/>
              </p:nvSpPr>
              <p:spPr>
                <a:xfrm>
                  <a:off x="7858567" y="1642180"/>
                  <a:ext cx="13230" cy="65396"/>
                </a:xfrm>
                <a:custGeom>
                  <a:avLst/>
                  <a:gdLst>
                    <a:gd name="connsiteX0" fmla="*/ 6615 w 13230"/>
                    <a:gd name="connsiteY0" fmla="*/ 65397 h 65396"/>
                    <a:gd name="connsiteX1" fmla="*/ 0 w 13230"/>
                    <a:gd name="connsiteY1" fmla="*/ 57220 h 65396"/>
                    <a:gd name="connsiteX2" fmla="*/ 0 w 13230"/>
                    <a:gd name="connsiteY2" fmla="*/ 8177 h 65396"/>
                    <a:gd name="connsiteX3" fmla="*/ 6615 w 13230"/>
                    <a:gd name="connsiteY3" fmla="*/ 0 h 65396"/>
                    <a:gd name="connsiteX4" fmla="*/ 13230 w 13230"/>
                    <a:gd name="connsiteY4" fmla="*/ 8177 h 65396"/>
                    <a:gd name="connsiteX5" fmla="*/ 13230 w 13230"/>
                    <a:gd name="connsiteY5" fmla="*/ 57220 h 65396"/>
                    <a:gd name="connsiteX6" fmla="*/ 6615 w 13230"/>
                    <a:gd name="connsiteY6" fmla="*/ 65397 h 6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30" h="65396">
                      <a:moveTo>
                        <a:pt x="6615" y="65397"/>
                      </a:moveTo>
                      <a:cubicBezTo>
                        <a:pt x="2095" y="65397"/>
                        <a:pt x="0" y="61740"/>
                        <a:pt x="0" y="57220"/>
                      </a:cubicBezTo>
                      <a:lnTo>
                        <a:pt x="0" y="8177"/>
                      </a:lnTo>
                      <a:cubicBezTo>
                        <a:pt x="0" y="3657"/>
                        <a:pt x="2095" y="0"/>
                        <a:pt x="6615" y="0"/>
                      </a:cubicBezTo>
                      <a:cubicBezTo>
                        <a:pt x="11135" y="0"/>
                        <a:pt x="13230" y="3657"/>
                        <a:pt x="13230" y="8177"/>
                      </a:cubicBezTo>
                      <a:lnTo>
                        <a:pt x="13230" y="57220"/>
                      </a:lnTo>
                      <a:cubicBezTo>
                        <a:pt x="13230" y="61740"/>
                        <a:pt x="11135" y="65397"/>
                        <a:pt x="6615" y="65397"/>
                      </a:cubicBezTo>
                      <a:close/>
                    </a:path>
                  </a:pathLst>
                </a:custGeom>
                <a:solidFill>
                  <a:srgbClr val="BFC8D6"/>
                </a:solidFill>
                <a:ln w="1836"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2126BA3-1911-4C92-81E3-9D4A82C419D4}"/>
                    </a:ext>
                  </a:extLst>
                </p:cNvPr>
                <p:cNvSpPr/>
                <p:nvPr/>
              </p:nvSpPr>
              <p:spPr>
                <a:xfrm>
                  <a:off x="7858567" y="1789272"/>
                  <a:ext cx="13230" cy="2419682"/>
                </a:xfrm>
                <a:custGeom>
                  <a:avLst/>
                  <a:gdLst>
                    <a:gd name="connsiteX0" fmla="*/ 6615 w 13230"/>
                    <a:gd name="connsiteY0" fmla="*/ 2419683 h 2419682"/>
                    <a:gd name="connsiteX1" fmla="*/ 0 w 13230"/>
                    <a:gd name="connsiteY1" fmla="*/ 2411506 h 2419682"/>
                    <a:gd name="connsiteX2" fmla="*/ 0 w 13230"/>
                    <a:gd name="connsiteY2" fmla="*/ 2362463 h 2419682"/>
                    <a:gd name="connsiteX3" fmla="*/ 6615 w 13230"/>
                    <a:gd name="connsiteY3" fmla="*/ 2354286 h 2419682"/>
                    <a:gd name="connsiteX4" fmla="*/ 13230 w 13230"/>
                    <a:gd name="connsiteY4" fmla="*/ 2362463 h 2419682"/>
                    <a:gd name="connsiteX5" fmla="*/ 13230 w 13230"/>
                    <a:gd name="connsiteY5" fmla="*/ 2411506 h 2419682"/>
                    <a:gd name="connsiteX6" fmla="*/ 6615 w 13230"/>
                    <a:gd name="connsiteY6" fmla="*/ 2419683 h 2419682"/>
                    <a:gd name="connsiteX7" fmla="*/ 6615 w 13230"/>
                    <a:gd name="connsiteY7" fmla="*/ 2272536 h 2419682"/>
                    <a:gd name="connsiteX8" fmla="*/ 0 w 13230"/>
                    <a:gd name="connsiteY8" fmla="*/ 2264358 h 2419682"/>
                    <a:gd name="connsiteX9" fmla="*/ 0 w 13230"/>
                    <a:gd name="connsiteY9" fmla="*/ 2166272 h 2419682"/>
                    <a:gd name="connsiteX10" fmla="*/ 6615 w 13230"/>
                    <a:gd name="connsiteY10" fmla="*/ 2158096 h 2419682"/>
                    <a:gd name="connsiteX11" fmla="*/ 13230 w 13230"/>
                    <a:gd name="connsiteY11" fmla="*/ 2166272 h 2419682"/>
                    <a:gd name="connsiteX12" fmla="*/ 13230 w 13230"/>
                    <a:gd name="connsiteY12" fmla="*/ 2264358 h 2419682"/>
                    <a:gd name="connsiteX13" fmla="*/ 6615 w 13230"/>
                    <a:gd name="connsiteY13" fmla="*/ 2272536 h 2419682"/>
                    <a:gd name="connsiteX14" fmla="*/ 6615 w 13230"/>
                    <a:gd name="connsiteY14" fmla="*/ 2076345 h 2419682"/>
                    <a:gd name="connsiteX15" fmla="*/ 0 w 13230"/>
                    <a:gd name="connsiteY15" fmla="*/ 2068168 h 2419682"/>
                    <a:gd name="connsiteX16" fmla="*/ 0 w 13230"/>
                    <a:gd name="connsiteY16" fmla="*/ 1970082 h 2419682"/>
                    <a:gd name="connsiteX17" fmla="*/ 6615 w 13230"/>
                    <a:gd name="connsiteY17" fmla="*/ 1961905 h 2419682"/>
                    <a:gd name="connsiteX18" fmla="*/ 13230 w 13230"/>
                    <a:gd name="connsiteY18" fmla="*/ 1970082 h 2419682"/>
                    <a:gd name="connsiteX19" fmla="*/ 13230 w 13230"/>
                    <a:gd name="connsiteY19" fmla="*/ 2068168 h 2419682"/>
                    <a:gd name="connsiteX20" fmla="*/ 6615 w 13230"/>
                    <a:gd name="connsiteY20" fmla="*/ 2076345 h 2419682"/>
                    <a:gd name="connsiteX21" fmla="*/ 6615 w 13230"/>
                    <a:gd name="connsiteY21" fmla="*/ 1880154 h 2419682"/>
                    <a:gd name="connsiteX22" fmla="*/ 0 w 13230"/>
                    <a:gd name="connsiteY22" fmla="*/ 1871978 h 2419682"/>
                    <a:gd name="connsiteX23" fmla="*/ 0 w 13230"/>
                    <a:gd name="connsiteY23" fmla="*/ 1773892 h 2419682"/>
                    <a:gd name="connsiteX24" fmla="*/ 6615 w 13230"/>
                    <a:gd name="connsiteY24" fmla="*/ 1765714 h 2419682"/>
                    <a:gd name="connsiteX25" fmla="*/ 13230 w 13230"/>
                    <a:gd name="connsiteY25" fmla="*/ 1773892 h 2419682"/>
                    <a:gd name="connsiteX26" fmla="*/ 13230 w 13230"/>
                    <a:gd name="connsiteY26" fmla="*/ 1871978 h 2419682"/>
                    <a:gd name="connsiteX27" fmla="*/ 6615 w 13230"/>
                    <a:gd name="connsiteY27" fmla="*/ 1880154 h 2419682"/>
                    <a:gd name="connsiteX28" fmla="*/ 6615 w 13230"/>
                    <a:gd name="connsiteY28" fmla="*/ 1683964 h 2419682"/>
                    <a:gd name="connsiteX29" fmla="*/ 0 w 13230"/>
                    <a:gd name="connsiteY29" fmla="*/ 1675787 h 2419682"/>
                    <a:gd name="connsiteX30" fmla="*/ 0 w 13230"/>
                    <a:gd name="connsiteY30" fmla="*/ 1577701 h 2419682"/>
                    <a:gd name="connsiteX31" fmla="*/ 6615 w 13230"/>
                    <a:gd name="connsiteY31" fmla="*/ 1569524 h 2419682"/>
                    <a:gd name="connsiteX32" fmla="*/ 13230 w 13230"/>
                    <a:gd name="connsiteY32" fmla="*/ 1577701 h 2419682"/>
                    <a:gd name="connsiteX33" fmla="*/ 13230 w 13230"/>
                    <a:gd name="connsiteY33" fmla="*/ 1675787 h 2419682"/>
                    <a:gd name="connsiteX34" fmla="*/ 6615 w 13230"/>
                    <a:gd name="connsiteY34" fmla="*/ 1683964 h 2419682"/>
                    <a:gd name="connsiteX35" fmla="*/ 6615 w 13230"/>
                    <a:gd name="connsiteY35" fmla="*/ 1487773 h 2419682"/>
                    <a:gd name="connsiteX36" fmla="*/ 0 w 13230"/>
                    <a:gd name="connsiteY36" fmla="*/ 1479597 h 2419682"/>
                    <a:gd name="connsiteX37" fmla="*/ 0 w 13230"/>
                    <a:gd name="connsiteY37" fmla="*/ 1381510 h 2419682"/>
                    <a:gd name="connsiteX38" fmla="*/ 6615 w 13230"/>
                    <a:gd name="connsiteY38" fmla="*/ 1373334 h 2419682"/>
                    <a:gd name="connsiteX39" fmla="*/ 13230 w 13230"/>
                    <a:gd name="connsiteY39" fmla="*/ 1381510 h 2419682"/>
                    <a:gd name="connsiteX40" fmla="*/ 13230 w 13230"/>
                    <a:gd name="connsiteY40" fmla="*/ 1479597 h 2419682"/>
                    <a:gd name="connsiteX41" fmla="*/ 6615 w 13230"/>
                    <a:gd name="connsiteY41" fmla="*/ 1487773 h 2419682"/>
                    <a:gd name="connsiteX42" fmla="*/ 6615 w 13230"/>
                    <a:gd name="connsiteY42" fmla="*/ 1291583 h 2419682"/>
                    <a:gd name="connsiteX43" fmla="*/ 0 w 13230"/>
                    <a:gd name="connsiteY43" fmla="*/ 1283406 h 2419682"/>
                    <a:gd name="connsiteX44" fmla="*/ 0 w 13230"/>
                    <a:gd name="connsiteY44" fmla="*/ 1185320 h 2419682"/>
                    <a:gd name="connsiteX45" fmla="*/ 6615 w 13230"/>
                    <a:gd name="connsiteY45" fmla="*/ 1177143 h 2419682"/>
                    <a:gd name="connsiteX46" fmla="*/ 13230 w 13230"/>
                    <a:gd name="connsiteY46" fmla="*/ 1185320 h 2419682"/>
                    <a:gd name="connsiteX47" fmla="*/ 13230 w 13230"/>
                    <a:gd name="connsiteY47" fmla="*/ 1283406 h 2419682"/>
                    <a:gd name="connsiteX48" fmla="*/ 6615 w 13230"/>
                    <a:gd name="connsiteY48" fmla="*/ 1291583 h 2419682"/>
                    <a:gd name="connsiteX49" fmla="*/ 6615 w 13230"/>
                    <a:gd name="connsiteY49" fmla="*/ 1095392 h 2419682"/>
                    <a:gd name="connsiteX50" fmla="*/ 0 w 13230"/>
                    <a:gd name="connsiteY50" fmla="*/ 1087216 h 2419682"/>
                    <a:gd name="connsiteX51" fmla="*/ 0 w 13230"/>
                    <a:gd name="connsiteY51" fmla="*/ 989129 h 2419682"/>
                    <a:gd name="connsiteX52" fmla="*/ 6615 w 13230"/>
                    <a:gd name="connsiteY52" fmla="*/ 980953 h 2419682"/>
                    <a:gd name="connsiteX53" fmla="*/ 13230 w 13230"/>
                    <a:gd name="connsiteY53" fmla="*/ 989129 h 2419682"/>
                    <a:gd name="connsiteX54" fmla="*/ 13230 w 13230"/>
                    <a:gd name="connsiteY54" fmla="*/ 1087216 h 2419682"/>
                    <a:gd name="connsiteX55" fmla="*/ 6615 w 13230"/>
                    <a:gd name="connsiteY55" fmla="*/ 1095392 h 2419682"/>
                    <a:gd name="connsiteX56" fmla="*/ 6615 w 13230"/>
                    <a:gd name="connsiteY56" fmla="*/ 899202 h 2419682"/>
                    <a:gd name="connsiteX57" fmla="*/ 0 w 13230"/>
                    <a:gd name="connsiteY57" fmla="*/ 891025 h 2419682"/>
                    <a:gd name="connsiteX58" fmla="*/ 0 w 13230"/>
                    <a:gd name="connsiteY58" fmla="*/ 792939 h 2419682"/>
                    <a:gd name="connsiteX59" fmla="*/ 6615 w 13230"/>
                    <a:gd name="connsiteY59" fmla="*/ 784762 h 2419682"/>
                    <a:gd name="connsiteX60" fmla="*/ 13230 w 13230"/>
                    <a:gd name="connsiteY60" fmla="*/ 792939 h 2419682"/>
                    <a:gd name="connsiteX61" fmla="*/ 13230 w 13230"/>
                    <a:gd name="connsiteY61" fmla="*/ 891025 h 2419682"/>
                    <a:gd name="connsiteX62" fmla="*/ 6615 w 13230"/>
                    <a:gd name="connsiteY62" fmla="*/ 899202 h 2419682"/>
                    <a:gd name="connsiteX63" fmla="*/ 6615 w 13230"/>
                    <a:gd name="connsiteY63" fmla="*/ 703011 h 2419682"/>
                    <a:gd name="connsiteX64" fmla="*/ 0 w 13230"/>
                    <a:gd name="connsiteY64" fmla="*/ 694834 h 2419682"/>
                    <a:gd name="connsiteX65" fmla="*/ 0 w 13230"/>
                    <a:gd name="connsiteY65" fmla="*/ 596748 h 2419682"/>
                    <a:gd name="connsiteX66" fmla="*/ 6615 w 13230"/>
                    <a:gd name="connsiteY66" fmla="*/ 588572 h 2419682"/>
                    <a:gd name="connsiteX67" fmla="*/ 13230 w 13230"/>
                    <a:gd name="connsiteY67" fmla="*/ 596748 h 2419682"/>
                    <a:gd name="connsiteX68" fmla="*/ 13230 w 13230"/>
                    <a:gd name="connsiteY68" fmla="*/ 694834 h 2419682"/>
                    <a:gd name="connsiteX69" fmla="*/ 6615 w 13230"/>
                    <a:gd name="connsiteY69" fmla="*/ 703011 h 2419682"/>
                    <a:gd name="connsiteX70" fmla="*/ 6615 w 13230"/>
                    <a:gd name="connsiteY70" fmla="*/ 506821 h 2419682"/>
                    <a:gd name="connsiteX71" fmla="*/ 0 w 13230"/>
                    <a:gd name="connsiteY71" fmla="*/ 498644 h 2419682"/>
                    <a:gd name="connsiteX72" fmla="*/ 0 w 13230"/>
                    <a:gd name="connsiteY72" fmla="*/ 400558 h 2419682"/>
                    <a:gd name="connsiteX73" fmla="*/ 6615 w 13230"/>
                    <a:gd name="connsiteY73" fmla="*/ 392381 h 2419682"/>
                    <a:gd name="connsiteX74" fmla="*/ 13230 w 13230"/>
                    <a:gd name="connsiteY74" fmla="*/ 400558 h 2419682"/>
                    <a:gd name="connsiteX75" fmla="*/ 13230 w 13230"/>
                    <a:gd name="connsiteY75" fmla="*/ 498644 h 2419682"/>
                    <a:gd name="connsiteX76" fmla="*/ 6615 w 13230"/>
                    <a:gd name="connsiteY76" fmla="*/ 506821 h 2419682"/>
                    <a:gd name="connsiteX77" fmla="*/ 6615 w 13230"/>
                    <a:gd name="connsiteY77" fmla="*/ 310630 h 2419682"/>
                    <a:gd name="connsiteX78" fmla="*/ 0 w 13230"/>
                    <a:gd name="connsiteY78" fmla="*/ 302453 h 2419682"/>
                    <a:gd name="connsiteX79" fmla="*/ 0 w 13230"/>
                    <a:gd name="connsiteY79" fmla="*/ 204367 h 2419682"/>
                    <a:gd name="connsiteX80" fmla="*/ 6615 w 13230"/>
                    <a:gd name="connsiteY80" fmla="*/ 196190 h 2419682"/>
                    <a:gd name="connsiteX81" fmla="*/ 13230 w 13230"/>
                    <a:gd name="connsiteY81" fmla="*/ 204367 h 2419682"/>
                    <a:gd name="connsiteX82" fmla="*/ 13230 w 13230"/>
                    <a:gd name="connsiteY82" fmla="*/ 302453 h 2419682"/>
                    <a:gd name="connsiteX83" fmla="*/ 6615 w 13230"/>
                    <a:gd name="connsiteY83" fmla="*/ 310630 h 2419682"/>
                    <a:gd name="connsiteX84" fmla="*/ 6615 w 13230"/>
                    <a:gd name="connsiteY84" fmla="*/ 114440 h 2419682"/>
                    <a:gd name="connsiteX85" fmla="*/ 0 w 13230"/>
                    <a:gd name="connsiteY85" fmla="*/ 106263 h 2419682"/>
                    <a:gd name="connsiteX86" fmla="*/ 0 w 13230"/>
                    <a:gd name="connsiteY86" fmla="*/ 8177 h 2419682"/>
                    <a:gd name="connsiteX87" fmla="*/ 6615 w 13230"/>
                    <a:gd name="connsiteY87" fmla="*/ 0 h 2419682"/>
                    <a:gd name="connsiteX88" fmla="*/ 13230 w 13230"/>
                    <a:gd name="connsiteY88" fmla="*/ 8177 h 2419682"/>
                    <a:gd name="connsiteX89" fmla="*/ 13230 w 13230"/>
                    <a:gd name="connsiteY89" fmla="*/ 106263 h 2419682"/>
                    <a:gd name="connsiteX90" fmla="*/ 6615 w 13230"/>
                    <a:gd name="connsiteY90" fmla="*/ 114440 h 241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3230" h="2419682">
                      <a:moveTo>
                        <a:pt x="6615" y="2419683"/>
                      </a:moveTo>
                      <a:cubicBezTo>
                        <a:pt x="2095" y="2419683"/>
                        <a:pt x="0" y="2416026"/>
                        <a:pt x="0" y="2411506"/>
                      </a:cubicBezTo>
                      <a:lnTo>
                        <a:pt x="0" y="2362463"/>
                      </a:lnTo>
                      <a:cubicBezTo>
                        <a:pt x="0" y="2357943"/>
                        <a:pt x="2095" y="2354286"/>
                        <a:pt x="6615" y="2354286"/>
                      </a:cubicBezTo>
                      <a:cubicBezTo>
                        <a:pt x="11135" y="2354286"/>
                        <a:pt x="13230" y="2357943"/>
                        <a:pt x="13230" y="2362463"/>
                      </a:cubicBezTo>
                      <a:lnTo>
                        <a:pt x="13230" y="2411506"/>
                      </a:lnTo>
                      <a:cubicBezTo>
                        <a:pt x="13230" y="2416026"/>
                        <a:pt x="11135" y="2419683"/>
                        <a:pt x="6615" y="2419683"/>
                      </a:cubicBezTo>
                      <a:close/>
                      <a:moveTo>
                        <a:pt x="6615" y="2272536"/>
                      </a:moveTo>
                      <a:cubicBezTo>
                        <a:pt x="2095" y="2272536"/>
                        <a:pt x="0" y="2268879"/>
                        <a:pt x="0" y="2264358"/>
                      </a:cubicBezTo>
                      <a:lnTo>
                        <a:pt x="0" y="2166272"/>
                      </a:lnTo>
                      <a:cubicBezTo>
                        <a:pt x="0" y="2161752"/>
                        <a:pt x="2095" y="2158096"/>
                        <a:pt x="6615" y="2158096"/>
                      </a:cubicBezTo>
                      <a:cubicBezTo>
                        <a:pt x="11135" y="2158096"/>
                        <a:pt x="13230" y="2161752"/>
                        <a:pt x="13230" y="2166272"/>
                      </a:cubicBezTo>
                      <a:lnTo>
                        <a:pt x="13230" y="2264358"/>
                      </a:lnTo>
                      <a:cubicBezTo>
                        <a:pt x="13230" y="2268879"/>
                        <a:pt x="11135" y="2272536"/>
                        <a:pt x="6615" y="2272536"/>
                      </a:cubicBezTo>
                      <a:close/>
                      <a:moveTo>
                        <a:pt x="6615" y="2076345"/>
                      </a:moveTo>
                      <a:cubicBezTo>
                        <a:pt x="2095" y="2076345"/>
                        <a:pt x="0" y="2072688"/>
                        <a:pt x="0" y="2068168"/>
                      </a:cubicBezTo>
                      <a:lnTo>
                        <a:pt x="0" y="1970082"/>
                      </a:lnTo>
                      <a:cubicBezTo>
                        <a:pt x="0" y="1965562"/>
                        <a:pt x="2095" y="1961905"/>
                        <a:pt x="6615" y="1961905"/>
                      </a:cubicBezTo>
                      <a:cubicBezTo>
                        <a:pt x="11135" y="1961905"/>
                        <a:pt x="13230" y="1965562"/>
                        <a:pt x="13230" y="1970082"/>
                      </a:cubicBezTo>
                      <a:lnTo>
                        <a:pt x="13230" y="2068168"/>
                      </a:lnTo>
                      <a:cubicBezTo>
                        <a:pt x="13230" y="2072688"/>
                        <a:pt x="11135" y="2076345"/>
                        <a:pt x="6615" y="2076345"/>
                      </a:cubicBezTo>
                      <a:close/>
                      <a:moveTo>
                        <a:pt x="6615" y="1880154"/>
                      </a:moveTo>
                      <a:cubicBezTo>
                        <a:pt x="2095" y="1880154"/>
                        <a:pt x="0" y="1876498"/>
                        <a:pt x="0" y="1871978"/>
                      </a:cubicBezTo>
                      <a:lnTo>
                        <a:pt x="0" y="1773892"/>
                      </a:lnTo>
                      <a:cubicBezTo>
                        <a:pt x="0" y="1769371"/>
                        <a:pt x="2095" y="1765714"/>
                        <a:pt x="6615" y="1765714"/>
                      </a:cubicBezTo>
                      <a:cubicBezTo>
                        <a:pt x="11135" y="1765714"/>
                        <a:pt x="13230" y="1769371"/>
                        <a:pt x="13230" y="1773892"/>
                      </a:cubicBezTo>
                      <a:lnTo>
                        <a:pt x="13230" y="1871978"/>
                      </a:lnTo>
                      <a:cubicBezTo>
                        <a:pt x="13230" y="1876498"/>
                        <a:pt x="11135" y="1880154"/>
                        <a:pt x="6615" y="1880154"/>
                      </a:cubicBezTo>
                      <a:close/>
                      <a:moveTo>
                        <a:pt x="6615" y="1683964"/>
                      </a:moveTo>
                      <a:cubicBezTo>
                        <a:pt x="2095" y="1683964"/>
                        <a:pt x="0" y="1680307"/>
                        <a:pt x="0" y="1675787"/>
                      </a:cubicBezTo>
                      <a:lnTo>
                        <a:pt x="0" y="1577701"/>
                      </a:lnTo>
                      <a:cubicBezTo>
                        <a:pt x="0" y="1573181"/>
                        <a:pt x="2095" y="1569524"/>
                        <a:pt x="6615" y="1569524"/>
                      </a:cubicBezTo>
                      <a:cubicBezTo>
                        <a:pt x="11135" y="1569524"/>
                        <a:pt x="13230" y="1573181"/>
                        <a:pt x="13230" y="1577701"/>
                      </a:cubicBezTo>
                      <a:lnTo>
                        <a:pt x="13230" y="1675787"/>
                      </a:lnTo>
                      <a:cubicBezTo>
                        <a:pt x="13230" y="1680307"/>
                        <a:pt x="11135" y="1683964"/>
                        <a:pt x="6615" y="1683964"/>
                      </a:cubicBezTo>
                      <a:close/>
                      <a:moveTo>
                        <a:pt x="6615" y="1487773"/>
                      </a:moveTo>
                      <a:cubicBezTo>
                        <a:pt x="2095" y="1487773"/>
                        <a:pt x="0" y="1484117"/>
                        <a:pt x="0" y="1479597"/>
                      </a:cubicBezTo>
                      <a:lnTo>
                        <a:pt x="0" y="1381510"/>
                      </a:lnTo>
                      <a:cubicBezTo>
                        <a:pt x="0" y="1376990"/>
                        <a:pt x="2095" y="1373334"/>
                        <a:pt x="6615" y="1373334"/>
                      </a:cubicBezTo>
                      <a:cubicBezTo>
                        <a:pt x="11135" y="1373334"/>
                        <a:pt x="13230" y="1376990"/>
                        <a:pt x="13230" y="1381510"/>
                      </a:cubicBezTo>
                      <a:lnTo>
                        <a:pt x="13230" y="1479597"/>
                      </a:lnTo>
                      <a:cubicBezTo>
                        <a:pt x="13230" y="1484117"/>
                        <a:pt x="11135" y="1487773"/>
                        <a:pt x="6615" y="1487773"/>
                      </a:cubicBezTo>
                      <a:close/>
                      <a:moveTo>
                        <a:pt x="6615" y="1291583"/>
                      </a:moveTo>
                      <a:cubicBezTo>
                        <a:pt x="2095" y="1291583"/>
                        <a:pt x="0" y="1287926"/>
                        <a:pt x="0" y="1283406"/>
                      </a:cubicBezTo>
                      <a:lnTo>
                        <a:pt x="0" y="1185320"/>
                      </a:lnTo>
                      <a:cubicBezTo>
                        <a:pt x="0" y="1180800"/>
                        <a:pt x="2095" y="1177143"/>
                        <a:pt x="6615" y="1177143"/>
                      </a:cubicBezTo>
                      <a:cubicBezTo>
                        <a:pt x="11135" y="1177143"/>
                        <a:pt x="13230" y="1180800"/>
                        <a:pt x="13230" y="1185320"/>
                      </a:cubicBezTo>
                      <a:lnTo>
                        <a:pt x="13230" y="1283406"/>
                      </a:lnTo>
                      <a:cubicBezTo>
                        <a:pt x="13230" y="1287926"/>
                        <a:pt x="11135" y="1291583"/>
                        <a:pt x="6615" y="1291583"/>
                      </a:cubicBezTo>
                      <a:close/>
                      <a:moveTo>
                        <a:pt x="6615" y="1095392"/>
                      </a:moveTo>
                      <a:cubicBezTo>
                        <a:pt x="2095" y="1095392"/>
                        <a:pt x="0" y="1091736"/>
                        <a:pt x="0" y="1087216"/>
                      </a:cubicBezTo>
                      <a:lnTo>
                        <a:pt x="0" y="989129"/>
                      </a:lnTo>
                      <a:cubicBezTo>
                        <a:pt x="0" y="984609"/>
                        <a:pt x="2095" y="980953"/>
                        <a:pt x="6615" y="980953"/>
                      </a:cubicBezTo>
                      <a:cubicBezTo>
                        <a:pt x="11135" y="980953"/>
                        <a:pt x="13230" y="984609"/>
                        <a:pt x="13230" y="989129"/>
                      </a:cubicBezTo>
                      <a:lnTo>
                        <a:pt x="13230" y="1087216"/>
                      </a:lnTo>
                      <a:cubicBezTo>
                        <a:pt x="13230" y="1091736"/>
                        <a:pt x="11135" y="1095392"/>
                        <a:pt x="6615" y="1095392"/>
                      </a:cubicBezTo>
                      <a:close/>
                      <a:moveTo>
                        <a:pt x="6615" y="899202"/>
                      </a:moveTo>
                      <a:cubicBezTo>
                        <a:pt x="2095" y="899202"/>
                        <a:pt x="0" y="895545"/>
                        <a:pt x="0" y="891025"/>
                      </a:cubicBezTo>
                      <a:lnTo>
                        <a:pt x="0" y="792939"/>
                      </a:lnTo>
                      <a:cubicBezTo>
                        <a:pt x="0" y="788419"/>
                        <a:pt x="2095" y="784762"/>
                        <a:pt x="6615" y="784762"/>
                      </a:cubicBezTo>
                      <a:cubicBezTo>
                        <a:pt x="11135" y="784762"/>
                        <a:pt x="13230" y="788419"/>
                        <a:pt x="13230" y="792939"/>
                      </a:cubicBezTo>
                      <a:lnTo>
                        <a:pt x="13230" y="891025"/>
                      </a:lnTo>
                      <a:cubicBezTo>
                        <a:pt x="13230" y="895545"/>
                        <a:pt x="11135" y="899202"/>
                        <a:pt x="6615" y="899202"/>
                      </a:cubicBezTo>
                      <a:close/>
                      <a:moveTo>
                        <a:pt x="6615" y="703011"/>
                      </a:moveTo>
                      <a:cubicBezTo>
                        <a:pt x="2095" y="703011"/>
                        <a:pt x="0" y="699355"/>
                        <a:pt x="0" y="694834"/>
                      </a:cubicBezTo>
                      <a:lnTo>
                        <a:pt x="0" y="596748"/>
                      </a:lnTo>
                      <a:cubicBezTo>
                        <a:pt x="0" y="592228"/>
                        <a:pt x="2095" y="588572"/>
                        <a:pt x="6615" y="588572"/>
                      </a:cubicBezTo>
                      <a:cubicBezTo>
                        <a:pt x="11135" y="588572"/>
                        <a:pt x="13230" y="592228"/>
                        <a:pt x="13230" y="596748"/>
                      </a:cubicBezTo>
                      <a:lnTo>
                        <a:pt x="13230" y="694834"/>
                      </a:lnTo>
                      <a:cubicBezTo>
                        <a:pt x="13230" y="699355"/>
                        <a:pt x="11135" y="703011"/>
                        <a:pt x="6615" y="703011"/>
                      </a:cubicBezTo>
                      <a:close/>
                      <a:moveTo>
                        <a:pt x="6615" y="506821"/>
                      </a:moveTo>
                      <a:cubicBezTo>
                        <a:pt x="2095" y="506821"/>
                        <a:pt x="0" y="503164"/>
                        <a:pt x="0" y="498644"/>
                      </a:cubicBezTo>
                      <a:lnTo>
                        <a:pt x="0" y="400558"/>
                      </a:lnTo>
                      <a:cubicBezTo>
                        <a:pt x="0" y="396038"/>
                        <a:pt x="2095" y="392381"/>
                        <a:pt x="6615" y="392381"/>
                      </a:cubicBezTo>
                      <a:cubicBezTo>
                        <a:pt x="11135" y="392381"/>
                        <a:pt x="13230" y="396038"/>
                        <a:pt x="13230" y="400558"/>
                      </a:cubicBezTo>
                      <a:lnTo>
                        <a:pt x="13230" y="498644"/>
                      </a:lnTo>
                      <a:cubicBezTo>
                        <a:pt x="13230" y="503164"/>
                        <a:pt x="11135" y="506821"/>
                        <a:pt x="6615" y="506821"/>
                      </a:cubicBezTo>
                      <a:close/>
                      <a:moveTo>
                        <a:pt x="6615" y="310630"/>
                      </a:moveTo>
                      <a:cubicBezTo>
                        <a:pt x="2095" y="310630"/>
                        <a:pt x="0" y="306974"/>
                        <a:pt x="0" y="302453"/>
                      </a:cubicBezTo>
                      <a:lnTo>
                        <a:pt x="0" y="204367"/>
                      </a:lnTo>
                      <a:cubicBezTo>
                        <a:pt x="0" y="199847"/>
                        <a:pt x="2095" y="196190"/>
                        <a:pt x="6615" y="196190"/>
                      </a:cubicBezTo>
                      <a:cubicBezTo>
                        <a:pt x="11135" y="196190"/>
                        <a:pt x="13230" y="199847"/>
                        <a:pt x="13230" y="204367"/>
                      </a:cubicBezTo>
                      <a:lnTo>
                        <a:pt x="13230" y="302453"/>
                      </a:lnTo>
                      <a:cubicBezTo>
                        <a:pt x="13230" y="306974"/>
                        <a:pt x="11135" y="310630"/>
                        <a:pt x="6615" y="310630"/>
                      </a:cubicBezTo>
                      <a:close/>
                      <a:moveTo>
                        <a:pt x="6615" y="114440"/>
                      </a:moveTo>
                      <a:cubicBezTo>
                        <a:pt x="2095" y="114440"/>
                        <a:pt x="0" y="110783"/>
                        <a:pt x="0" y="106263"/>
                      </a:cubicBezTo>
                      <a:lnTo>
                        <a:pt x="0" y="8177"/>
                      </a:lnTo>
                      <a:cubicBezTo>
                        <a:pt x="0" y="3657"/>
                        <a:pt x="2095" y="0"/>
                        <a:pt x="6615" y="0"/>
                      </a:cubicBezTo>
                      <a:cubicBezTo>
                        <a:pt x="11135" y="0"/>
                        <a:pt x="13230" y="3657"/>
                        <a:pt x="13230" y="8177"/>
                      </a:cubicBezTo>
                      <a:lnTo>
                        <a:pt x="13230" y="106263"/>
                      </a:lnTo>
                      <a:cubicBezTo>
                        <a:pt x="13230" y="110783"/>
                        <a:pt x="11135" y="114440"/>
                        <a:pt x="6615" y="114440"/>
                      </a:cubicBezTo>
                      <a:close/>
                    </a:path>
                  </a:pathLst>
                </a:custGeom>
                <a:solidFill>
                  <a:srgbClr val="BFC8D6"/>
                </a:solidFill>
                <a:ln w="1836"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8E12AAC-1472-4D1C-ABDA-71FCE4C52A6D}"/>
                    </a:ext>
                  </a:extLst>
                </p:cNvPr>
                <p:cNvSpPr/>
                <p:nvPr/>
              </p:nvSpPr>
              <p:spPr>
                <a:xfrm>
                  <a:off x="7858567" y="4241663"/>
                  <a:ext cx="13230" cy="65396"/>
                </a:xfrm>
                <a:custGeom>
                  <a:avLst/>
                  <a:gdLst>
                    <a:gd name="connsiteX0" fmla="*/ 6615 w 13230"/>
                    <a:gd name="connsiteY0" fmla="*/ 65397 h 65396"/>
                    <a:gd name="connsiteX1" fmla="*/ 0 w 13230"/>
                    <a:gd name="connsiteY1" fmla="*/ 57220 h 65396"/>
                    <a:gd name="connsiteX2" fmla="*/ 0 w 13230"/>
                    <a:gd name="connsiteY2" fmla="*/ 8177 h 65396"/>
                    <a:gd name="connsiteX3" fmla="*/ 6615 w 13230"/>
                    <a:gd name="connsiteY3" fmla="*/ 0 h 65396"/>
                    <a:gd name="connsiteX4" fmla="*/ 13230 w 13230"/>
                    <a:gd name="connsiteY4" fmla="*/ 8177 h 65396"/>
                    <a:gd name="connsiteX5" fmla="*/ 13230 w 13230"/>
                    <a:gd name="connsiteY5" fmla="*/ 57220 h 65396"/>
                    <a:gd name="connsiteX6" fmla="*/ 6615 w 13230"/>
                    <a:gd name="connsiteY6" fmla="*/ 65397 h 6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30" h="65396">
                      <a:moveTo>
                        <a:pt x="6615" y="65397"/>
                      </a:moveTo>
                      <a:cubicBezTo>
                        <a:pt x="2095" y="65397"/>
                        <a:pt x="0" y="61740"/>
                        <a:pt x="0" y="57220"/>
                      </a:cubicBezTo>
                      <a:lnTo>
                        <a:pt x="0" y="8177"/>
                      </a:lnTo>
                      <a:cubicBezTo>
                        <a:pt x="0" y="3657"/>
                        <a:pt x="2095" y="0"/>
                        <a:pt x="6615" y="0"/>
                      </a:cubicBezTo>
                      <a:cubicBezTo>
                        <a:pt x="11135" y="0"/>
                        <a:pt x="13230" y="3657"/>
                        <a:pt x="13230" y="8177"/>
                      </a:cubicBezTo>
                      <a:lnTo>
                        <a:pt x="13230" y="57220"/>
                      </a:lnTo>
                      <a:cubicBezTo>
                        <a:pt x="13230" y="61740"/>
                        <a:pt x="11135" y="65397"/>
                        <a:pt x="6615" y="65397"/>
                      </a:cubicBezTo>
                      <a:close/>
                    </a:path>
                  </a:pathLst>
                </a:custGeom>
                <a:solidFill>
                  <a:srgbClr val="BFC8D6"/>
                </a:solidFill>
                <a:ln w="1836" cap="flat">
                  <a:noFill/>
                  <a:prstDash val="solid"/>
                  <a:miter/>
                </a:ln>
              </p:spPr>
              <p:txBody>
                <a:bodyPr rtlCol="0" anchor="ctr"/>
                <a:lstStyle/>
                <a:p>
                  <a:endParaRPr lang="en-US"/>
                </a:p>
              </p:txBody>
            </p:sp>
          </p:grpSp>
        </p:grpSp>
        <p:grpSp>
          <p:nvGrpSpPr>
            <p:cNvPr id="49" name="Graphic 13">
              <a:extLst>
                <a:ext uri="{FF2B5EF4-FFF2-40B4-BE49-F238E27FC236}">
                  <a16:creationId xmlns:a16="http://schemas.microsoft.com/office/drawing/2014/main" id="{45E32242-C338-4CA1-A544-E003CBE4CFBF}"/>
                </a:ext>
              </a:extLst>
            </p:cNvPr>
            <p:cNvGrpSpPr/>
            <p:nvPr/>
          </p:nvGrpSpPr>
          <p:grpSpPr>
            <a:xfrm>
              <a:off x="8327829" y="1937723"/>
              <a:ext cx="1949318" cy="2412480"/>
              <a:chOff x="8327829" y="1937723"/>
              <a:chExt cx="1949318" cy="2412480"/>
            </a:xfrm>
          </p:grpSpPr>
          <p:sp>
            <p:nvSpPr>
              <p:cNvPr id="50" name="Freeform: Shape 49">
                <a:extLst>
                  <a:ext uri="{FF2B5EF4-FFF2-40B4-BE49-F238E27FC236}">
                    <a16:creationId xmlns:a16="http://schemas.microsoft.com/office/drawing/2014/main" id="{E7E5599F-A072-46C6-BA47-F5A42DE13BD2}"/>
                  </a:ext>
                </a:extLst>
              </p:cNvPr>
              <p:cNvSpPr/>
              <p:nvPr/>
            </p:nvSpPr>
            <p:spPr>
              <a:xfrm>
                <a:off x="8327829" y="1937723"/>
                <a:ext cx="1913505" cy="2412480"/>
              </a:xfrm>
              <a:custGeom>
                <a:avLst/>
                <a:gdLst>
                  <a:gd name="connsiteX0" fmla="*/ 978711 w 1913505"/>
                  <a:gd name="connsiteY0" fmla="*/ 2412371 h 2412480"/>
                  <a:gd name="connsiteX1" fmla="*/ 841504 w 1913505"/>
                  <a:gd name="connsiteY1" fmla="*/ 2376889 h 2412480"/>
                  <a:gd name="connsiteX2" fmla="*/ 364745 w 1913505"/>
                  <a:gd name="connsiteY2" fmla="*/ 2015562 h 2412480"/>
                  <a:gd name="connsiteX3" fmla="*/ 5568 w 1913505"/>
                  <a:gd name="connsiteY3" fmla="*/ 1394760 h 2412480"/>
                  <a:gd name="connsiteX4" fmla="*/ 5145 w 1913505"/>
                  <a:gd name="connsiteY4" fmla="*/ 1391545 h 2412480"/>
                  <a:gd name="connsiteX5" fmla="*/ 0 w 1913505"/>
                  <a:gd name="connsiteY5" fmla="*/ 514466 h 2412480"/>
                  <a:gd name="connsiteX6" fmla="*/ 325330 w 1913505"/>
                  <a:gd name="connsiteY6" fmla="*/ 107973 h 2412480"/>
                  <a:gd name="connsiteX7" fmla="*/ 978711 w 1913505"/>
                  <a:gd name="connsiteY7" fmla="*/ 847 h 2412480"/>
                  <a:gd name="connsiteX8" fmla="*/ 1612228 w 1913505"/>
                  <a:gd name="connsiteY8" fmla="*/ 141398 h 2412480"/>
                  <a:gd name="connsiteX9" fmla="*/ 1913505 w 1913505"/>
                  <a:gd name="connsiteY9" fmla="*/ 545245 h 2412480"/>
                  <a:gd name="connsiteX10" fmla="*/ 1908801 w 1913505"/>
                  <a:gd name="connsiteY10" fmla="*/ 1383294 h 2412480"/>
                  <a:gd name="connsiteX11" fmla="*/ 1908415 w 1913505"/>
                  <a:gd name="connsiteY11" fmla="*/ 1386381 h 2412480"/>
                  <a:gd name="connsiteX12" fmla="*/ 1575110 w 1913505"/>
                  <a:gd name="connsiteY12" fmla="*/ 1992427 h 2412480"/>
                  <a:gd name="connsiteX13" fmla="*/ 1115035 w 1913505"/>
                  <a:gd name="connsiteY13" fmla="*/ 2369245 h 2412480"/>
                  <a:gd name="connsiteX14" fmla="*/ 978729 w 1913505"/>
                  <a:gd name="connsiteY14" fmla="*/ 2412390 h 241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13505" h="2412480">
                    <a:moveTo>
                      <a:pt x="978711" y="2412371"/>
                    </a:moveTo>
                    <a:cubicBezTo>
                      <a:pt x="930054" y="2413786"/>
                      <a:pt x="882609" y="2401511"/>
                      <a:pt x="841504" y="2376889"/>
                    </a:cubicBezTo>
                    <a:cubicBezTo>
                      <a:pt x="716278" y="2301827"/>
                      <a:pt x="531223" y="2177850"/>
                      <a:pt x="364745" y="2015562"/>
                    </a:cubicBezTo>
                    <a:cubicBezTo>
                      <a:pt x="153505" y="1809632"/>
                      <a:pt x="32138" y="1600304"/>
                      <a:pt x="5568" y="1394760"/>
                    </a:cubicBezTo>
                    <a:lnTo>
                      <a:pt x="5145" y="1391545"/>
                    </a:lnTo>
                    <a:lnTo>
                      <a:pt x="0" y="514466"/>
                    </a:lnTo>
                    <a:cubicBezTo>
                      <a:pt x="0" y="341134"/>
                      <a:pt x="113062" y="200418"/>
                      <a:pt x="325330" y="107973"/>
                    </a:cubicBezTo>
                    <a:cubicBezTo>
                      <a:pt x="500702" y="31588"/>
                      <a:pt x="733147" y="-6264"/>
                      <a:pt x="978711" y="847"/>
                    </a:cubicBezTo>
                    <a:cubicBezTo>
                      <a:pt x="1221409" y="7866"/>
                      <a:pt x="1445989" y="57956"/>
                      <a:pt x="1612228" y="141398"/>
                    </a:cubicBezTo>
                    <a:cubicBezTo>
                      <a:pt x="1809815" y="240586"/>
                      <a:pt x="1913505" y="379979"/>
                      <a:pt x="1913505" y="545245"/>
                    </a:cubicBezTo>
                    <a:lnTo>
                      <a:pt x="1908801" y="1383294"/>
                    </a:lnTo>
                    <a:lnTo>
                      <a:pt x="1908415" y="1386381"/>
                    </a:lnTo>
                    <a:cubicBezTo>
                      <a:pt x="1884142" y="1583215"/>
                      <a:pt x="1772477" y="1786682"/>
                      <a:pt x="1575110" y="1992427"/>
                    </a:cubicBezTo>
                    <a:cubicBezTo>
                      <a:pt x="1416791" y="2157454"/>
                      <a:pt x="1237891" y="2288229"/>
                      <a:pt x="1115035" y="2369245"/>
                    </a:cubicBezTo>
                    <a:cubicBezTo>
                      <a:pt x="1074390" y="2396054"/>
                      <a:pt x="1027258" y="2410993"/>
                      <a:pt x="978729" y="2412390"/>
                    </a:cubicBezTo>
                    <a:close/>
                  </a:path>
                </a:pathLst>
              </a:custGeom>
              <a:solidFill>
                <a:srgbClr val="243F50"/>
              </a:solidFill>
              <a:ln w="1836"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515D31A-8B69-40F5-B752-2FE576BD90C2}"/>
                  </a:ext>
                </a:extLst>
              </p:cNvPr>
              <p:cNvSpPr/>
              <p:nvPr/>
            </p:nvSpPr>
            <p:spPr>
              <a:xfrm>
                <a:off x="8388945" y="1937723"/>
                <a:ext cx="1888202" cy="2412480"/>
              </a:xfrm>
              <a:custGeom>
                <a:avLst/>
                <a:gdLst>
                  <a:gd name="connsiteX0" fmla="*/ 965756 w 1888202"/>
                  <a:gd name="connsiteY0" fmla="*/ 2412371 h 2412480"/>
                  <a:gd name="connsiteX1" fmla="*/ 830369 w 1888202"/>
                  <a:gd name="connsiteY1" fmla="*/ 2376889 h 2412480"/>
                  <a:gd name="connsiteX2" fmla="*/ 359912 w 1888202"/>
                  <a:gd name="connsiteY2" fmla="*/ 2015562 h 2412480"/>
                  <a:gd name="connsiteX3" fmla="*/ 5494 w 1888202"/>
                  <a:gd name="connsiteY3" fmla="*/ 1394760 h 2412480"/>
                  <a:gd name="connsiteX4" fmla="*/ 5090 w 1888202"/>
                  <a:gd name="connsiteY4" fmla="*/ 1391545 h 2412480"/>
                  <a:gd name="connsiteX5" fmla="*/ 0 w 1888202"/>
                  <a:gd name="connsiteY5" fmla="*/ 514466 h 2412480"/>
                  <a:gd name="connsiteX6" fmla="*/ 321031 w 1888202"/>
                  <a:gd name="connsiteY6" fmla="*/ 107973 h 2412480"/>
                  <a:gd name="connsiteX7" fmla="*/ 965775 w 1888202"/>
                  <a:gd name="connsiteY7" fmla="*/ 847 h 2412480"/>
                  <a:gd name="connsiteX8" fmla="*/ 1590913 w 1888202"/>
                  <a:gd name="connsiteY8" fmla="*/ 141398 h 2412480"/>
                  <a:gd name="connsiteX9" fmla="*/ 1888203 w 1888202"/>
                  <a:gd name="connsiteY9" fmla="*/ 545245 h 2412480"/>
                  <a:gd name="connsiteX10" fmla="*/ 1883572 w 1888202"/>
                  <a:gd name="connsiteY10" fmla="*/ 1383294 h 2412480"/>
                  <a:gd name="connsiteX11" fmla="*/ 1883205 w 1888202"/>
                  <a:gd name="connsiteY11" fmla="*/ 1386381 h 2412480"/>
                  <a:gd name="connsiteX12" fmla="*/ 1554291 w 1888202"/>
                  <a:gd name="connsiteY12" fmla="*/ 1992427 h 2412480"/>
                  <a:gd name="connsiteX13" fmla="*/ 1100299 w 1888202"/>
                  <a:gd name="connsiteY13" fmla="*/ 2369245 h 2412480"/>
                  <a:gd name="connsiteX14" fmla="*/ 965793 w 1888202"/>
                  <a:gd name="connsiteY14" fmla="*/ 2412390 h 241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202" h="2412480">
                    <a:moveTo>
                      <a:pt x="965756" y="2412371"/>
                    </a:moveTo>
                    <a:cubicBezTo>
                      <a:pt x="917742" y="2413786"/>
                      <a:pt x="870923" y="2401511"/>
                      <a:pt x="830369" y="2376889"/>
                    </a:cubicBezTo>
                    <a:cubicBezTo>
                      <a:pt x="706797" y="2301827"/>
                      <a:pt x="524185" y="2177850"/>
                      <a:pt x="359912" y="2015562"/>
                    </a:cubicBezTo>
                    <a:cubicBezTo>
                      <a:pt x="151466" y="1809632"/>
                      <a:pt x="31697" y="1600304"/>
                      <a:pt x="5494" y="1394760"/>
                    </a:cubicBezTo>
                    <a:lnTo>
                      <a:pt x="5090" y="1391545"/>
                    </a:lnTo>
                    <a:lnTo>
                      <a:pt x="0" y="514466"/>
                    </a:lnTo>
                    <a:cubicBezTo>
                      <a:pt x="0" y="341134"/>
                      <a:pt x="111573" y="200418"/>
                      <a:pt x="321031" y="107973"/>
                    </a:cubicBezTo>
                    <a:cubicBezTo>
                      <a:pt x="494087" y="31588"/>
                      <a:pt x="723463" y="-6264"/>
                      <a:pt x="965775" y="847"/>
                    </a:cubicBezTo>
                    <a:cubicBezTo>
                      <a:pt x="1205275" y="7866"/>
                      <a:pt x="1426879" y="57956"/>
                      <a:pt x="1590913" y="141398"/>
                    </a:cubicBezTo>
                    <a:cubicBezTo>
                      <a:pt x="1785909" y="240586"/>
                      <a:pt x="1888203" y="379979"/>
                      <a:pt x="1888203" y="545245"/>
                    </a:cubicBezTo>
                    <a:lnTo>
                      <a:pt x="1883572" y="1383294"/>
                    </a:lnTo>
                    <a:lnTo>
                      <a:pt x="1883205" y="1386381"/>
                    </a:lnTo>
                    <a:cubicBezTo>
                      <a:pt x="1859262" y="1583215"/>
                      <a:pt x="1749067" y="1786682"/>
                      <a:pt x="1554291" y="1992427"/>
                    </a:cubicBezTo>
                    <a:cubicBezTo>
                      <a:pt x="1398067" y="2157454"/>
                      <a:pt x="1221537" y="2288229"/>
                      <a:pt x="1100299" y="2369245"/>
                    </a:cubicBezTo>
                    <a:cubicBezTo>
                      <a:pt x="1060186" y="2396054"/>
                      <a:pt x="1013679" y="2410993"/>
                      <a:pt x="965793" y="2412390"/>
                    </a:cubicBezTo>
                    <a:close/>
                  </a:path>
                </a:pathLst>
              </a:custGeom>
              <a:solidFill>
                <a:srgbClr val="37617A"/>
              </a:solidFill>
              <a:ln w="1836"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680FC0FA-8355-443D-B38A-B21C9CD427C2}"/>
                  </a:ext>
                </a:extLst>
              </p:cNvPr>
              <p:cNvSpPr/>
              <p:nvPr/>
            </p:nvSpPr>
            <p:spPr>
              <a:xfrm>
                <a:off x="8446845" y="1991569"/>
                <a:ext cx="1802593" cy="2304482"/>
              </a:xfrm>
              <a:custGeom>
                <a:avLst/>
                <a:gdLst>
                  <a:gd name="connsiteX0" fmla="*/ 0 w 1802593"/>
                  <a:gd name="connsiteY0" fmla="*/ 461227 h 2304482"/>
                  <a:gd name="connsiteX1" fmla="*/ 5127 w 1802593"/>
                  <a:gd name="connsiteY1" fmla="*/ 1333877 h 2304482"/>
                  <a:gd name="connsiteX2" fmla="*/ 813740 w 1802593"/>
                  <a:gd name="connsiteY2" fmla="*/ 2276572 h 2304482"/>
                  <a:gd name="connsiteX3" fmla="*/ 1027313 w 1802593"/>
                  <a:gd name="connsiteY3" fmla="*/ 2270821 h 2304482"/>
                  <a:gd name="connsiteX4" fmla="*/ 1797908 w 1802593"/>
                  <a:gd name="connsiteY4" fmla="*/ 1326251 h 2304482"/>
                  <a:gd name="connsiteX5" fmla="*/ 1802593 w 1802593"/>
                  <a:gd name="connsiteY5" fmla="*/ 490498 h 2304482"/>
                  <a:gd name="connsiteX6" fmla="*/ 0 w 1802593"/>
                  <a:gd name="connsiteY6" fmla="*/ 461227 h 230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2593" h="2304482">
                    <a:moveTo>
                      <a:pt x="0" y="461227"/>
                    </a:moveTo>
                    <a:lnTo>
                      <a:pt x="5127" y="1333877"/>
                    </a:lnTo>
                    <a:cubicBezTo>
                      <a:pt x="62567" y="1779123"/>
                      <a:pt x="585834" y="2139605"/>
                      <a:pt x="813740" y="2276572"/>
                    </a:cubicBezTo>
                    <a:cubicBezTo>
                      <a:pt x="879026" y="2315803"/>
                      <a:pt x="962504" y="2313488"/>
                      <a:pt x="1027313" y="2270821"/>
                    </a:cubicBezTo>
                    <a:cubicBezTo>
                      <a:pt x="1250460" y="2123986"/>
                      <a:pt x="1745061" y="1754335"/>
                      <a:pt x="1797908" y="1326251"/>
                    </a:cubicBezTo>
                    <a:lnTo>
                      <a:pt x="1802593" y="490498"/>
                    </a:lnTo>
                    <a:cubicBezTo>
                      <a:pt x="1802593" y="-129550"/>
                      <a:pt x="0" y="-186237"/>
                      <a:pt x="0" y="461227"/>
                    </a:cubicBezTo>
                    <a:close/>
                  </a:path>
                </a:pathLst>
              </a:custGeom>
              <a:solidFill>
                <a:srgbClr val="37617A"/>
              </a:solidFill>
              <a:ln w="1836"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F507055-C9D6-464E-8626-2069677F3CE9}"/>
                  </a:ext>
                </a:extLst>
              </p:cNvPr>
              <p:cNvSpPr/>
              <p:nvPr/>
            </p:nvSpPr>
            <p:spPr>
              <a:xfrm>
                <a:off x="8619625" y="2154518"/>
                <a:ext cx="1470078" cy="1979136"/>
              </a:xfrm>
              <a:custGeom>
                <a:avLst/>
                <a:gdLst>
                  <a:gd name="connsiteX0" fmla="*/ 748012 w 1470078"/>
                  <a:gd name="connsiteY0" fmla="*/ 1979118 h 1979136"/>
                  <a:gd name="connsiteX1" fmla="*/ 731125 w 1470078"/>
                  <a:gd name="connsiteY1" fmla="*/ 1974653 h 1979136"/>
                  <a:gd name="connsiteX2" fmla="*/ 297143 w 1470078"/>
                  <a:gd name="connsiteY2" fmla="*/ 1643369 h 1979136"/>
                  <a:gd name="connsiteX3" fmla="*/ 5016 w 1470078"/>
                  <a:gd name="connsiteY3" fmla="*/ 1158910 h 1979136"/>
                  <a:gd name="connsiteX4" fmla="*/ 0 w 1470078"/>
                  <a:gd name="connsiteY4" fmla="*/ 300703 h 1979136"/>
                  <a:gd name="connsiteX5" fmla="*/ 193159 w 1470078"/>
                  <a:gd name="connsiteY5" fmla="*/ 91503 h 1979136"/>
                  <a:gd name="connsiteX6" fmla="*/ 747994 w 1470078"/>
                  <a:gd name="connsiteY6" fmla="*/ 491 h 1979136"/>
                  <a:gd name="connsiteX7" fmla="*/ 1288441 w 1470078"/>
                  <a:gd name="connsiteY7" fmla="*/ 114803 h 1979136"/>
                  <a:gd name="connsiteX8" fmla="*/ 1470078 w 1470078"/>
                  <a:gd name="connsiteY8" fmla="*/ 324591 h 1979136"/>
                  <a:gd name="connsiteX9" fmla="*/ 1465411 w 1470078"/>
                  <a:gd name="connsiteY9" fmla="*/ 1153085 h 1979136"/>
                  <a:gd name="connsiteX10" fmla="*/ 1189326 w 1470078"/>
                  <a:gd name="connsiteY10" fmla="*/ 1629532 h 1979136"/>
                  <a:gd name="connsiteX11" fmla="*/ 764880 w 1470078"/>
                  <a:gd name="connsiteY11" fmla="*/ 1973881 h 1979136"/>
                  <a:gd name="connsiteX12" fmla="*/ 748012 w 1470078"/>
                  <a:gd name="connsiteY12" fmla="*/ 1979136 h 197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0078" h="1979136">
                    <a:moveTo>
                      <a:pt x="748012" y="1979118"/>
                    </a:moveTo>
                    <a:cubicBezTo>
                      <a:pt x="743841" y="1979210"/>
                      <a:pt x="737520" y="1978530"/>
                      <a:pt x="731125" y="1974653"/>
                    </a:cubicBezTo>
                    <a:cubicBezTo>
                      <a:pt x="637284" y="1917837"/>
                      <a:pt x="455389" y="1798803"/>
                      <a:pt x="297143" y="1643369"/>
                    </a:cubicBezTo>
                    <a:cubicBezTo>
                      <a:pt x="126218" y="1475457"/>
                      <a:pt x="27636" y="1312232"/>
                      <a:pt x="5016" y="1158910"/>
                    </a:cubicBezTo>
                    <a:lnTo>
                      <a:pt x="0" y="300703"/>
                    </a:lnTo>
                    <a:cubicBezTo>
                      <a:pt x="202" y="218365"/>
                      <a:pt x="65397" y="147878"/>
                      <a:pt x="193159" y="91503"/>
                    </a:cubicBezTo>
                    <a:cubicBezTo>
                      <a:pt x="335804" y="28550"/>
                      <a:pt x="538352" y="-4488"/>
                      <a:pt x="747994" y="491"/>
                    </a:cubicBezTo>
                    <a:cubicBezTo>
                      <a:pt x="955540" y="5416"/>
                      <a:pt x="1152190" y="47201"/>
                      <a:pt x="1288441" y="114803"/>
                    </a:cubicBezTo>
                    <a:cubicBezTo>
                      <a:pt x="1408945" y="174595"/>
                      <a:pt x="1469876" y="245100"/>
                      <a:pt x="1470078" y="324591"/>
                    </a:cubicBezTo>
                    <a:lnTo>
                      <a:pt x="1465411" y="1153085"/>
                    </a:lnTo>
                    <a:cubicBezTo>
                      <a:pt x="1444317" y="1301446"/>
                      <a:pt x="1351780" y="1461401"/>
                      <a:pt x="1189326" y="1629532"/>
                    </a:cubicBezTo>
                    <a:cubicBezTo>
                      <a:pt x="1036574" y="1787613"/>
                      <a:pt x="858134" y="1912931"/>
                      <a:pt x="764880" y="1973881"/>
                    </a:cubicBezTo>
                    <a:cubicBezTo>
                      <a:pt x="758504" y="1978052"/>
                      <a:pt x="752183" y="1979044"/>
                      <a:pt x="748012" y="1979136"/>
                    </a:cubicBezTo>
                    <a:close/>
                  </a:path>
                </a:pathLst>
              </a:custGeom>
              <a:solidFill>
                <a:srgbClr val="26264F"/>
              </a:solidFill>
              <a:ln w="1836"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242FF45-6892-48A5-BAAC-93F918102849}"/>
                  </a:ext>
                </a:extLst>
              </p:cNvPr>
              <p:cNvSpPr/>
              <p:nvPr/>
            </p:nvSpPr>
            <p:spPr>
              <a:xfrm>
                <a:off x="8655493" y="2208679"/>
                <a:ext cx="1359258" cy="1866303"/>
              </a:xfrm>
              <a:custGeom>
                <a:avLst/>
                <a:gdLst>
                  <a:gd name="connsiteX0" fmla="*/ 690719 w 1359258"/>
                  <a:gd name="connsiteY0" fmla="*/ 1866285 h 1866303"/>
                  <a:gd name="connsiteX1" fmla="*/ 280422 w 1359258"/>
                  <a:gd name="connsiteY1" fmla="*/ 1550529 h 1866303"/>
                  <a:gd name="connsiteX2" fmla="*/ 4980 w 1359258"/>
                  <a:gd name="connsiteY2" fmla="*/ 1100358 h 1866303"/>
                  <a:gd name="connsiteX3" fmla="*/ 0 w 1359258"/>
                  <a:gd name="connsiteY3" fmla="*/ 247149 h 1866303"/>
                  <a:gd name="connsiteX4" fmla="*/ 160433 w 1359258"/>
                  <a:gd name="connsiteY4" fmla="*/ 87268 h 1866303"/>
                  <a:gd name="connsiteX5" fmla="*/ 690719 w 1359258"/>
                  <a:gd name="connsiteY5" fmla="*/ 427 h 1866303"/>
                  <a:gd name="connsiteX6" fmla="*/ 1207829 w 1359258"/>
                  <a:gd name="connsiteY6" fmla="*/ 108325 h 1866303"/>
                  <a:gd name="connsiteX7" fmla="*/ 1359258 w 1359258"/>
                  <a:gd name="connsiteY7" fmla="*/ 269677 h 1866303"/>
                  <a:gd name="connsiteX8" fmla="*/ 1354591 w 1359258"/>
                  <a:gd name="connsiteY8" fmla="*/ 1095121 h 1866303"/>
                  <a:gd name="connsiteX9" fmla="*/ 1093077 w 1359258"/>
                  <a:gd name="connsiteY9" fmla="*/ 1538658 h 1866303"/>
                  <a:gd name="connsiteX10" fmla="*/ 690700 w 1359258"/>
                  <a:gd name="connsiteY10" fmla="*/ 1866304 h 1866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9258" h="1866303">
                    <a:moveTo>
                      <a:pt x="690719" y="1866285"/>
                    </a:moveTo>
                    <a:cubicBezTo>
                      <a:pt x="595958" y="1807927"/>
                      <a:pt x="427441" y="1695214"/>
                      <a:pt x="280422" y="1550529"/>
                    </a:cubicBezTo>
                    <a:cubicBezTo>
                      <a:pt x="119787" y="1392448"/>
                      <a:pt x="26828" y="1240744"/>
                      <a:pt x="4980" y="1100358"/>
                    </a:cubicBezTo>
                    <a:lnTo>
                      <a:pt x="0" y="247149"/>
                    </a:lnTo>
                    <a:cubicBezTo>
                      <a:pt x="147" y="188275"/>
                      <a:pt x="54262" y="134271"/>
                      <a:pt x="160433" y="87268"/>
                    </a:cubicBezTo>
                    <a:cubicBezTo>
                      <a:pt x="295544" y="27438"/>
                      <a:pt x="489144" y="-4093"/>
                      <a:pt x="690719" y="427"/>
                    </a:cubicBezTo>
                    <a:cubicBezTo>
                      <a:pt x="890345" y="4911"/>
                      <a:pt x="1078524" y="44343"/>
                      <a:pt x="1207829" y="108325"/>
                    </a:cubicBezTo>
                    <a:cubicBezTo>
                      <a:pt x="1308304" y="158030"/>
                      <a:pt x="1359130" y="212255"/>
                      <a:pt x="1359258" y="269677"/>
                    </a:cubicBezTo>
                    <a:lnTo>
                      <a:pt x="1354591" y="1095121"/>
                    </a:lnTo>
                    <a:cubicBezTo>
                      <a:pt x="1334085" y="1231317"/>
                      <a:pt x="1246399" y="1380265"/>
                      <a:pt x="1093077" y="1538658"/>
                    </a:cubicBezTo>
                    <a:cubicBezTo>
                      <a:pt x="950726" y="1685714"/>
                      <a:pt x="785038" y="1803976"/>
                      <a:pt x="690700" y="1866304"/>
                    </a:cubicBezTo>
                    <a:close/>
                  </a:path>
                </a:pathLst>
              </a:custGeom>
              <a:solidFill>
                <a:srgbClr val="018E89"/>
              </a:solidFill>
              <a:ln w="1836" cap="flat">
                <a:noFill/>
                <a:prstDash val="solid"/>
                <a:miter/>
              </a:ln>
            </p:spPr>
            <p:txBody>
              <a:bodyPr rtlCol="0" anchor="ctr"/>
              <a:lstStyle/>
              <a:p>
                <a:endParaRPr lang="en-US" dirty="0"/>
              </a:p>
            </p:txBody>
          </p:sp>
        </p:grpSp>
        <p:grpSp>
          <p:nvGrpSpPr>
            <p:cNvPr id="56" name="Graphic 13">
              <a:extLst>
                <a:ext uri="{FF2B5EF4-FFF2-40B4-BE49-F238E27FC236}">
                  <a16:creationId xmlns:a16="http://schemas.microsoft.com/office/drawing/2014/main" id="{9AB71046-1327-43BE-BCE5-049E6122B257}"/>
                </a:ext>
              </a:extLst>
            </p:cNvPr>
            <p:cNvGrpSpPr/>
            <p:nvPr/>
          </p:nvGrpSpPr>
          <p:grpSpPr>
            <a:xfrm>
              <a:off x="6720853" y="1090503"/>
              <a:ext cx="4910449" cy="4414480"/>
              <a:chOff x="6720853" y="1090503"/>
              <a:chExt cx="4910449" cy="4414480"/>
            </a:xfrm>
          </p:grpSpPr>
          <p:grpSp>
            <p:nvGrpSpPr>
              <p:cNvPr id="57" name="Graphic 13">
                <a:extLst>
                  <a:ext uri="{FF2B5EF4-FFF2-40B4-BE49-F238E27FC236}">
                    <a16:creationId xmlns:a16="http://schemas.microsoft.com/office/drawing/2014/main" id="{4F3F4AEF-EFDB-4307-AC44-499CB2C205F3}"/>
                  </a:ext>
                </a:extLst>
              </p:cNvPr>
              <p:cNvGrpSpPr/>
              <p:nvPr/>
            </p:nvGrpSpPr>
            <p:grpSpPr>
              <a:xfrm>
                <a:off x="7507119" y="1305674"/>
                <a:ext cx="713755" cy="695283"/>
                <a:chOff x="7507119" y="1305674"/>
                <a:chExt cx="713755" cy="695283"/>
              </a:xfrm>
            </p:grpSpPr>
            <p:grpSp>
              <p:nvGrpSpPr>
                <p:cNvPr id="58" name="Graphic 13">
                  <a:extLst>
                    <a:ext uri="{FF2B5EF4-FFF2-40B4-BE49-F238E27FC236}">
                      <a16:creationId xmlns:a16="http://schemas.microsoft.com/office/drawing/2014/main" id="{B2F6B5D0-FCE4-4E64-98CA-E487C63659E5}"/>
                    </a:ext>
                  </a:extLst>
                </p:cNvPr>
                <p:cNvGrpSpPr/>
                <p:nvPr/>
              </p:nvGrpSpPr>
              <p:grpSpPr>
                <a:xfrm>
                  <a:off x="7507119" y="1305674"/>
                  <a:ext cx="713755" cy="695283"/>
                  <a:chOff x="7507119" y="1305674"/>
                  <a:chExt cx="713755" cy="695283"/>
                </a:xfrm>
              </p:grpSpPr>
              <p:sp>
                <p:nvSpPr>
                  <p:cNvPr id="59" name="Freeform: Shape 58">
                    <a:extLst>
                      <a:ext uri="{FF2B5EF4-FFF2-40B4-BE49-F238E27FC236}">
                        <a16:creationId xmlns:a16="http://schemas.microsoft.com/office/drawing/2014/main" id="{5C33FB1D-2738-49CC-AC12-EF4E85CF6FA2}"/>
                      </a:ext>
                    </a:extLst>
                  </p:cNvPr>
                  <p:cNvSpPr/>
                  <p:nvPr/>
                </p:nvSpPr>
                <p:spPr>
                  <a:xfrm>
                    <a:off x="7507119" y="1305674"/>
                    <a:ext cx="697493" cy="692066"/>
                  </a:xfrm>
                  <a:custGeom>
                    <a:avLst/>
                    <a:gdLst>
                      <a:gd name="connsiteX0" fmla="*/ 580989 w 697493"/>
                      <a:gd name="connsiteY0" fmla="*/ 692045 h 692066"/>
                      <a:gd name="connsiteX1" fmla="*/ 106766 w 697493"/>
                      <a:gd name="connsiteY1" fmla="*/ 682674 h 692066"/>
                      <a:gd name="connsiteX2" fmla="*/ 6 w 697493"/>
                      <a:gd name="connsiteY2" fmla="*/ 573232 h 692066"/>
                      <a:gd name="connsiteX3" fmla="*/ 5115 w 697493"/>
                      <a:gd name="connsiteY3" fmla="*/ 106450 h 692066"/>
                      <a:gd name="connsiteX4" fmla="*/ 114244 w 697493"/>
                      <a:gd name="connsiteY4" fmla="*/ 4 h 692066"/>
                      <a:gd name="connsiteX5" fmla="*/ 588541 w 697493"/>
                      <a:gd name="connsiteY5" fmla="*/ 3789 h 692066"/>
                      <a:gd name="connsiteX6" fmla="*/ 697487 w 697493"/>
                      <a:gd name="connsiteY6" fmla="*/ 113267 h 692066"/>
                      <a:gd name="connsiteX7" fmla="*/ 692305 w 697493"/>
                      <a:gd name="connsiteY7" fmla="*/ 585635 h 692066"/>
                      <a:gd name="connsiteX8" fmla="*/ 580989 w 697493"/>
                      <a:gd name="connsiteY8" fmla="*/ 692045 h 69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493" h="692066">
                        <a:moveTo>
                          <a:pt x="580989" y="692045"/>
                        </a:moveTo>
                        <a:lnTo>
                          <a:pt x="106766" y="682674"/>
                        </a:lnTo>
                        <a:cubicBezTo>
                          <a:pt x="47102" y="681498"/>
                          <a:pt x="-637" y="632491"/>
                          <a:pt x="6" y="573232"/>
                        </a:cubicBezTo>
                        <a:lnTo>
                          <a:pt x="5115" y="106450"/>
                        </a:lnTo>
                        <a:cubicBezTo>
                          <a:pt x="5758" y="47191"/>
                          <a:pt x="54562" y="-474"/>
                          <a:pt x="114244" y="4"/>
                        </a:cubicBezTo>
                        <a:lnTo>
                          <a:pt x="588541" y="3789"/>
                        </a:lnTo>
                        <a:cubicBezTo>
                          <a:pt x="649308" y="4267"/>
                          <a:pt x="698148" y="53291"/>
                          <a:pt x="697487" y="113267"/>
                        </a:cubicBezTo>
                        <a:lnTo>
                          <a:pt x="692305" y="585635"/>
                        </a:lnTo>
                        <a:cubicBezTo>
                          <a:pt x="691644" y="645611"/>
                          <a:pt x="641755" y="693239"/>
                          <a:pt x="580989" y="692045"/>
                        </a:cubicBezTo>
                        <a:close/>
                      </a:path>
                    </a:pathLst>
                  </a:custGeom>
                  <a:solidFill>
                    <a:srgbClr val="444B8C"/>
                  </a:solidFill>
                  <a:ln w="1836"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5F6D759-179E-4431-9E40-719CE26F6438}"/>
                      </a:ext>
                    </a:extLst>
                  </p:cNvPr>
                  <p:cNvSpPr/>
                  <p:nvPr/>
                </p:nvSpPr>
                <p:spPr>
                  <a:xfrm>
                    <a:off x="7522058" y="1308191"/>
                    <a:ext cx="698816" cy="692765"/>
                  </a:xfrm>
                  <a:custGeom>
                    <a:avLst/>
                    <a:gdLst>
                      <a:gd name="connsiteX0" fmla="*/ 582092 w 698816"/>
                      <a:gd name="connsiteY0" fmla="*/ 692743 h 692765"/>
                      <a:gd name="connsiteX1" fmla="*/ 106968 w 698816"/>
                      <a:gd name="connsiteY1" fmla="*/ 683298 h 692765"/>
                      <a:gd name="connsiteX2" fmla="*/ 6 w 698816"/>
                      <a:gd name="connsiteY2" fmla="*/ 573746 h 692765"/>
                      <a:gd name="connsiteX3" fmla="*/ 5115 w 698816"/>
                      <a:gd name="connsiteY3" fmla="*/ 106542 h 692765"/>
                      <a:gd name="connsiteX4" fmla="*/ 114446 w 698816"/>
                      <a:gd name="connsiteY4" fmla="*/ 4 h 692765"/>
                      <a:gd name="connsiteX5" fmla="*/ 589644 w 698816"/>
                      <a:gd name="connsiteY5" fmla="*/ 3826 h 692765"/>
                      <a:gd name="connsiteX6" fmla="*/ 698810 w 698816"/>
                      <a:gd name="connsiteY6" fmla="*/ 113414 h 692765"/>
                      <a:gd name="connsiteX7" fmla="*/ 693628 w 698816"/>
                      <a:gd name="connsiteY7" fmla="*/ 586241 h 692765"/>
                      <a:gd name="connsiteX8" fmla="*/ 582110 w 698816"/>
                      <a:gd name="connsiteY8" fmla="*/ 692743 h 69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8816" h="692765">
                        <a:moveTo>
                          <a:pt x="582092" y="692743"/>
                        </a:moveTo>
                        <a:lnTo>
                          <a:pt x="106968" y="683298"/>
                        </a:lnTo>
                        <a:cubicBezTo>
                          <a:pt x="47194" y="682104"/>
                          <a:pt x="-637" y="633061"/>
                          <a:pt x="6" y="573746"/>
                        </a:cubicBezTo>
                        <a:lnTo>
                          <a:pt x="5115" y="106542"/>
                        </a:lnTo>
                        <a:cubicBezTo>
                          <a:pt x="5758" y="47227"/>
                          <a:pt x="54654" y="-474"/>
                          <a:pt x="114446" y="4"/>
                        </a:cubicBezTo>
                        <a:lnTo>
                          <a:pt x="589644" y="3826"/>
                        </a:lnTo>
                        <a:cubicBezTo>
                          <a:pt x="650539" y="4322"/>
                          <a:pt x="699453" y="53383"/>
                          <a:pt x="698810" y="113414"/>
                        </a:cubicBezTo>
                        <a:lnTo>
                          <a:pt x="693628" y="586241"/>
                        </a:lnTo>
                        <a:cubicBezTo>
                          <a:pt x="692967" y="646273"/>
                          <a:pt x="642987" y="693956"/>
                          <a:pt x="582110" y="692743"/>
                        </a:cubicBezTo>
                        <a:close/>
                      </a:path>
                    </a:pathLst>
                  </a:custGeom>
                  <a:solidFill>
                    <a:srgbClr val="FDB837"/>
                  </a:solidFill>
                  <a:ln w="1836"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6AA8279-6D0D-4421-89BA-4651F1D30BD2}"/>
                      </a:ext>
                    </a:extLst>
                  </p:cNvPr>
                  <p:cNvSpPr/>
                  <p:nvPr/>
                </p:nvSpPr>
                <p:spPr>
                  <a:xfrm>
                    <a:off x="7522058" y="1320727"/>
                    <a:ext cx="687582" cy="680212"/>
                  </a:xfrm>
                  <a:custGeom>
                    <a:avLst/>
                    <a:gdLst>
                      <a:gd name="connsiteX0" fmla="*/ 373461 w 687582"/>
                      <a:gd name="connsiteY0" fmla="*/ 457925 h 680212"/>
                      <a:gd name="connsiteX1" fmla="*/ 314440 w 687582"/>
                      <a:gd name="connsiteY1" fmla="*/ 240566 h 680212"/>
                      <a:gd name="connsiteX2" fmla="*/ 77365 w 687582"/>
                      <a:gd name="connsiteY2" fmla="*/ 64166 h 680212"/>
                      <a:gd name="connsiteX3" fmla="*/ 62739 w 687582"/>
                      <a:gd name="connsiteY3" fmla="*/ 0 h 680212"/>
                      <a:gd name="connsiteX4" fmla="*/ 5115 w 687582"/>
                      <a:gd name="connsiteY4" fmla="*/ 93988 h 680212"/>
                      <a:gd name="connsiteX5" fmla="*/ 6 w 687582"/>
                      <a:gd name="connsiteY5" fmla="*/ 561193 h 680212"/>
                      <a:gd name="connsiteX6" fmla="*/ 106968 w 687582"/>
                      <a:gd name="connsiteY6" fmla="*/ 670745 h 680212"/>
                      <a:gd name="connsiteX7" fmla="*/ 582092 w 687582"/>
                      <a:gd name="connsiteY7" fmla="*/ 680190 h 680212"/>
                      <a:gd name="connsiteX8" fmla="*/ 687583 w 687582"/>
                      <a:gd name="connsiteY8" fmla="*/ 607773 h 680212"/>
                      <a:gd name="connsiteX9" fmla="*/ 373461 w 687582"/>
                      <a:gd name="connsiteY9" fmla="*/ 457925 h 68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7582" h="680212">
                        <a:moveTo>
                          <a:pt x="373461" y="457925"/>
                        </a:moveTo>
                        <a:cubicBezTo>
                          <a:pt x="316260" y="379886"/>
                          <a:pt x="375280" y="328675"/>
                          <a:pt x="314440" y="240566"/>
                        </a:cubicBezTo>
                        <a:cubicBezTo>
                          <a:pt x="241859" y="135443"/>
                          <a:pt x="122807" y="157842"/>
                          <a:pt x="77365" y="64166"/>
                        </a:cubicBezTo>
                        <a:cubicBezTo>
                          <a:pt x="67369" y="43567"/>
                          <a:pt x="63161" y="21793"/>
                          <a:pt x="62739" y="0"/>
                        </a:cubicBezTo>
                        <a:cubicBezTo>
                          <a:pt x="28818" y="17916"/>
                          <a:pt x="5556" y="53196"/>
                          <a:pt x="5115" y="93988"/>
                        </a:cubicBezTo>
                        <a:lnTo>
                          <a:pt x="6" y="561193"/>
                        </a:lnTo>
                        <a:cubicBezTo>
                          <a:pt x="-637" y="620507"/>
                          <a:pt x="47194" y="669550"/>
                          <a:pt x="106968" y="670745"/>
                        </a:cubicBezTo>
                        <a:lnTo>
                          <a:pt x="582092" y="680190"/>
                        </a:lnTo>
                        <a:cubicBezTo>
                          <a:pt x="630841" y="681163"/>
                          <a:pt x="672534" y="650753"/>
                          <a:pt x="687583" y="607773"/>
                        </a:cubicBezTo>
                        <a:cubicBezTo>
                          <a:pt x="602561" y="512370"/>
                          <a:pt x="453576" y="567201"/>
                          <a:pt x="373461" y="457925"/>
                        </a:cubicBezTo>
                        <a:close/>
                      </a:path>
                    </a:pathLst>
                  </a:custGeom>
                  <a:solidFill>
                    <a:srgbClr val="FFFFFF">
                      <a:alpha val="48000"/>
                    </a:srgbClr>
                  </a:solidFill>
                  <a:ln w="1836" cap="flat">
                    <a:noFill/>
                    <a:prstDash val="solid"/>
                    <a:miter/>
                  </a:ln>
                </p:spPr>
                <p:txBody>
                  <a:bodyPr rtlCol="0" anchor="ctr"/>
                  <a:lstStyle/>
                  <a:p>
                    <a:endParaRPr lang="en-US"/>
                  </a:p>
                </p:txBody>
              </p:sp>
            </p:grpSp>
            <p:grpSp>
              <p:nvGrpSpPr>
                <p:cNvPr id="62" name="Graphic 13">
                  <a:extLst>
                    <a:ext uri="{FF2B5EF4-FFF2-40B4-BE49-F238E27FC236}">
                      <a16:creationId xmlns:a16="http://schemas.microsoft.com/office/drawing/2014/main" id="{058B7C8E-4C62-419C-9B04-A6AEA516A1C9}"/>
                    </a:ext>
                  </a:extLst>
                </p:cNvPr>
                <p:cNvGrpSpPr/>
                <p:nvPr/>
              </p:nvGrpSpPr>
              <p:grpSpPr>
                <a:xfrm>
                  <a:off x="7630271" y="1429834"/>
                  <a:ext cx="465779" cy="456929"/>
                  <a:chOff x="7630271" y="1429834"/>
                  <a:chExt cx="465779" cy="456929"/>
                </a:xfrm>
              </p:grpSpPr>
              <p:sp>
                <p:nvSpPr>
                  <p:cNvPr id="63" name="Freeform: Shape 62">
                    <a:extLst>
                      <a:ext uri="{FF2B5EF4-FFF2-40B4-BE49-F238E27FC236}">
                        <a16:creationId xmlns:a16="http://schemas.microsoft.com/office/drawing/2014/main" id="{C50EC185-083B-4622-8AB5-C1570357ED28}"/>
                      </a:ext>
                    </a:extLst>
                  </p:cNvPr>
                  <p:cNvSpPr/>
                  <p:nvPr/>
                </p:nvSpPr>
                <p:spPr>
                  <a:xfrm>
                    <a:off x="7630271" y="1429834"/>
                    <a:ext cx="457584" cy="456929"/>
                  </a:xfrm>
                  <a:custGeom>
                    <a:avLst/>
                    <a:gdLst>
                      <a:gd name="connsiteX0" fmla="*/ 383933 w 457584"/>
                      <a:gd name="connsiteY0" fmla="*/ 456918 h 456929"/>
                      <a:gd name="connsiteX1" fmla="*/ 67734 w 457584"/>
                      <a:gd name="connsiteY1" fmla="*/ 451240 h 456929"/>
                      <a:gd name="connsiteX2" fmla="*/ 4 w 457584"/>
                      <a:gd name="connsiteY2" fmla="*/ 381580 h 456929"/>
                      <a:gd name="connsiteX3" fmla="*/ 3440 w 457584"/>
                      <a:gd name="connsiteY3" fmla="*/ 67752 h 456929"/>
                      <a:gd name="connsiteX4" fmla="*/ 72677 w 457584"/>
                      <a:gd name="connsiteY4" fmla="*/ 4 h 456929"/>
                      <a:gd name="connsiteX5" fmla="*/ 388912 w 457584"/>
                      <a:gd name="connsiteY5" fmla="*/ 3127 h 456929"/>
                      <a:gd name="connsiteX6" fmla="*/ 457580 w 457584"/>
                      <a:gd name="connsiteY6" fmla="*/ 72806 h 456929"/>
                      <a:gd name="connsiteX7" fmla="*/ 454107 w 457584"/>
                      <a:gd name="connsiteY7" fmla="*/ 389187 h 456929"/>
                      <a:gd name="connsiteX8" fmla="*/ 383933 w 457584"/>
                      <a:gd name="connsiteY8" fmla="*/ 456918 h 45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584" h="456929">
                        <a:moveTo>
                          <a:pt x="383933" y="456918"/>
                        </a:moveTo>
                        <a:lnTo>
                          <a:pt x="67734" y="451240"/>
                        </a:lnTo>
                        <a:cubicBezTo>
                          <a:pt x="29900" y="450560"/>
                          <a:pt x="-400" y="419378"/>
                          <a:pt x="4" y="381580"/>
                        </a:cubicBezTo>
                        <a:lnTo>
                          <a:pt x="3440" y="67752"/>
                        </a:lnTo>
                        <a:cubicBezTo>
                          <a:pt x="3844" y="29955"/>
                          <a:pt x="34825" y="-382"/>
                          <a:pt x="72677" y="4"/>
                        </a:cubicBezTo>
                        <a:lnTo>
                          <a:pt x="388912" y="3127"/>
                        </a:lnTo>
                        <a:cubicBezTo>
                          <a:pt x="427243" y="3513"/>
                          <a:pt x="458002" y="34696"/>
                          <a:pt x="457580" y="72806"/>
                        </a:cubicBezTo>
                        <a:lnTo>
                          <a:pt x="454107" y="389187"/>
                        </a:lnTo>
                        <a:cubicBezTo>
                          <a:pt x="453684" y="427279"/>
                          <a:pt x="422244" y="457616"/>
                          <a:pt x="383933" y="456918"/>
                        </a:cubicBezTo>
                        <a:close/>
                      </a:path>
                    </a:pathLst>
                  </a:custGeom>
                  <a:solidFill>
                    <a:srgbClr val="444B8C"/>
                  </a:solidFill>
                  <a:ln w="1836"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86F82E4A-4122-434E-8B63-B4DE8DE47DE7}"/>
                      </a:ext>
                    </a:extLst>
                  </p:cNvPr>
                  <p:cNvSpPr/>
                  <p:nvPr/>
                </p:nvSpPr>
                <p:spPr>
                  <a:xfrm>
                    <a:off x="7644402" y="1429871"/>
                    <a:ext cx="451648" cy="447777"/>
                  </a:xfrm>
                  <a:custGeom>
                    <a:avLst/>
                    <a:gdLst>
                      <a:gd name="connsiteX0" fmla="*/ 379026 w 451648"/>
                      <a:gd name="connsiteY0" fmla="*/ 447749 h 447777"/>
                      <a:gd name="connsiteX1" fmla="*/ 66889 w 451648"/>
                      <a:gd name="connsiteY1" fmla="*/ 442199 h 447777"/>
                      <a:gd name="connsiteX2" fmla="*/ 4 w 451648"/>
                      <a:gd name="connsiteY2" fmla="*/ 373936 h 447777"/>
                      <a:gd name="connsiteX3" fmla="*/ 3367 w 451648"/>
                      <a:gd name="connsiteY3" fmla="*/ 66374 h 447777"/>
                      <a:gd name="connsiteX4" fmla="*/ 71722 w 451648"/>
                      <a:gd name="connsiteY4" fmla="*/ 4 h 447777"/>
                      <a:gd name="connsiteX5" fmla="*/ 383878 w 451648"/>
                      <a:gd name="connsiteY5" fmla="*/ 3164 h 447777"/>
                      <a:gd name="connsiteX6" fmla="*/ 451645 w 451648"/>
                      <a:gd name="connsiteY6" fmla="*/ 71446 h 447777"/>
                      <a:gd name="connsiteX7" fmla="*/ 448245 w 451648"/>
                      <a:gd name="connsiteY7" fmla="*/ 381396 h 447777"/>
                      <a:gd name="connsiteX8" fmla="*/ 378990 w 451648"/>
                      <a:gd name="connsiteY8" fmla="*/ 447767 h 44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48" h="447777">
                        <a:moveTo>
                          <a:pt x="379026" y="447749"/>
                        </a:moveTo>
                        <a:lnTo>
                          <a:pt x="66889" y="442199"/>
                        </a:lnTo>
                        <a:cubicBezTo>
                          <a:pt x="29533" y="441538"/>
                          <a:pt x="-400" y="410980"/>
                          <a:pt x="4" y="373936"/>
                        </a:cubicBezTo>
                        <a:lnTo>
                          <a:pt x="3367" y="66374"/>
                        </a:lnTo>
                        <a:cubicBezTo>
                          <a:pt x="3771" y="29330"/>
                          <a:pt x="34347" y="-382"/>
                          <a:pt x="71722" y="4"/>
                        </a:cubicBezTo>
                        <a:lnTo>
                          <a:pt x="383878" y="3164"/>
                        </a:lnTo>
                        <a:cubicBezTo>
                          <a:pt x="421693" y="3550"/>
                          <a:pt x="452067" y="34126"/>
                          <a:pt x="451645" y="71446"/>
                        </a:cubicBezTo>
                        <a:lnTo>
                          <a:pt x="448245" y="381396"/>
                        </a:lnTo>
                        <a:cubicBezTo>
                          <a:pt x="447841" y="418716"/>
                          <a:pt x="416806" y="448429"/>
                          <a:pt x="378990" y="447767"/>
                        </a:cubicBezTo>
                        <a:close/>
                      </a:path>
                    </a:pathLst>
                  </a:custGeom>
                  <a:solidFill>
                    <a:srgbClr val="FFD32E"/>
                  </a:solidFill>
                  <a:ln w="1836"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EC980D40-4D20-4367-8C03-40691C91C8DA}"/>
                      </a:ext>
                    </a:extLst>
                  </p:cNvPr>
                  <p:cNvSpPr/>
                  <p:nvPr/>
                </p:nvSpPr>
                <p:spPr>
                  <a:xfrm>
                    <a:off x="7644420" y="1450050"/>
                    <a:ext cx="423512" cy="427561"/>
                  </a:xfrm>
                  <a:custGeom>
                    <a:avLst/>
                    <a:gdLst>
                      <a:gd name="connsiteX0" fmla="*/ 251099 w 423512"/>
                      <a:gd name="connsiteY0" fmla="*/ 328601 h 427561"/>
                      <a:gd name="connsiteX1" fmla="*/ 192078 w 423512"/>
                      <a:gd name="connsiteY1" fmla="*/ 111243 h 427561"/>
                      <a:gd name="connsiteX2" fmla="*/ 22716 w 423512"/>
                      <a:gd name="connsiteY2" fmla="*/ 0 h 427561"/>
                      <a:gd name="connsiteX3" fmla="*/ 3367 w 423512"/>
                      <a:gd name="connsiteY3" fmla="*/ 46177 h 427561"/>
                      <a:gd name="connsiteX4" fmla="*/ 4 w 423512"/>
                      <a:gd name="connsiteY4" fmla="*/ 353738 h 427561"/>
                      <a:gd name="connsiteX5" fmla="*/ 66889 w 423512"/>
                      <a:gd name="connsiteY5" fmla="*/ 422002 h 427561"/>
                      <a:gd name="connsiteX6" fmla="*/ 379026 w 423512"/>
                      <a:gd name="connsiteY6" fmla="*/ 427551 h 427561"/>
                      <a:gd name="connsiteX7" fmla="*/ 423512 w 423512"/>
                      <a:gd name="connsiteY7" fmla="*/ 412244 h 427561"/>
                      <a:gd name="connsiteX8" fmla="*/ 251118 w 423512"/>
                      <a:gd name="connsiteY8" fmla="*/ 328583 h 427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512" h="427561">
                        <a:moveTo>
                          <a:pt x="251099" y="328601"/>
                        </a:moveTo>
                        <a:cubicBezTo>
                          <a:pt x="193898" y="250562"/>
                          <a:pt x="252918" y="199351"/>
                          <a:pt x="192078" y="111243"/>
                        </a:cubicBezTo>
                        <a:cubicBezTo>
                          <a:pt x="144340" y="42097"/>
                          <a:pt x="76481" y="28114"/>
                          <a:pt x="22716" y="0"/>
                        </a:cubicBezTo>
                        <a:cubicBezTo>
                          <a:pt x="10937" y="11925"/>
                          <a:pt x="3569" y="28169"/>
                          <a:pt x="3367" y="46177"/>
                        </a:cubicBezTo>
                        <a:lnTo>
                          <a:pt x="4" y="353738"/>
                        </a:lnTo>
                        <a:cubicBezTo>
                          <a:pt x="-400" y="390782"/>
                          <a:pt x="29514" y="421340"/>
                          <a:pt x="66889" y="422002"/>
                        </a:cubicBezTo>
                        <a:lnTo>
                          <a:pt x="379026" y="427551"/>
                        </a:lnTo>
                        <a:cubicBezTo>
                          <a:pt x="395931" y="427845"/>
                          <a:pt x="411440" y="422057"/>
                          <a:pt x="423512" y="412244"/>
                        </a:cubicBezTo>
                        <a:cubicBezTo>
                          <a:pt x="359935" y="399143"/>
                          <a:pt x="295144" y="388651"/>
                          <a:pt x="251118" y="328583"/>
                        </a:cubicBezTo>
                        <a:close/>
                      </a:path>
                    </a:pathLst>
                  </a:custGeom>
                  <a:solidFill>
                    <a:srgbClr val="FFFFFF">
                      <a:alpha val="48000"/>
                    </a:srgbClr>
                  </a:solidFill>
                  <a:ln w="1836" cap="flat">
                    <a:noFill/>
                    <a:prstDash val="solid"/>
                    <a:miter/>
                  </a:ln>
                </p:spPr>
                <p:txBody>
                  <a:bodyPr rtlCol="0" anchor="ctr"/>
                  <a:lstStyle/>
                  <a:p>
                    <a:endParaRPr lang="en-US"/>
                  </a:p>
                </p:txBody>
              </p:sp>
            </p:grpSp>
          </p:grpSp>
          <p:grpSp>
            <p:nvGrpSpPr>
              <p:cNvPr id="66" name="Graphic 13">
                <a:extLst>
                  <a:ext uri="{FF2B5EF4-FFF2-40B4-BE49-F238E27FC236}">
                    <a16:creationId xmlns:a16="http://schemas.microsoft.com/office/drawing/2014/main" id="{82540284-98D5-4B01-9CBD-6F620AB275BA}"/>
                  </a:ext>
                </a:extLst>
              </p:cNvPr>
              <p:cNvGrpSpPr/>
              <p:nvPr/>
            </p:nvGrpSpPr>
            <p:grpSpPr>
              <a:xfrm>
                <a:off x="10034919" y="4263083"/>
                <a:ext cx="969614" cy="944477"/>
                <a:chOff x="10034919" y="4263083"/>
                <a:chExt cx="969614" cy="944477"/>
              </a:xfrm>
            </p:grpSpPr>
            <p:grpSp>
              <p:nvGrpSpPr>
                <p:cNvPr id="67" name="Graphic 13">
                  <a:extLst>
                    <a:ext uri="{FF2B5EF4-FFF2-40B4-BE49-F238E27FC236}">
                      <a16:creationId xmlns:a16="http://schemas.microsoft.com/office/drawing/2014/main" id="{2C66D092-AB5A-4195-8E03-4DEE6C007963}"/>
                    </a:ext>
                  </a:extLst>
                </p:cNvPr>
                <p:cNvGrpSpPr/>
                <p:nvPr/>
              </p:nvGrpSpPr>
              <p:grpSpPr>
                <a:xfrm>
                  <a:off x="10034919" y="4263083"/>
                  <a:ext cx="969614" cy="944477"/>
                  <a:chOff x="10034919" y="4263083"/>
                  <a:chExt cx="969614" cy="944477"/>
                </a:xfrm>
              </p:grpSpPr>
              <p:sp>
                <p:nvSpPr>
                  <p:cNvPr id="68" name="Freeform: Shape 67">
                    <a:extLst>
                      <a:ext uri="{FF2B5EF4-FFF2-40B4-BE49-F238E27FC236}">
                        <a16:creationId xmlns:a16="http://schemas.microsoft.com/office/drawing/2014/main" id="{51AE47E6-23C9-4AE5-8330-255B594FE789}"/>
                      </a:ext>
                    </a:extLst>
                  </p:cNvPr>
                  <p:cNvSpPr/>
                  <p:nvPr/>
                </p:nvSpPr>
                <p:spPr>
                  <a:xfrm>
                    <a:off x="10034919" y="4263083"/>
                    <a:ext cx="947472" cy="940103"/>
                  </a:xfrm>
                  <a:custGeom>
                    <a:avLst/>
                    <a:gdLst>
                      <a:gd name="connsiteX0" fmla="*/ 789236 w 947472"/>
                      <a:gd name="connsiteY0" fmla="*/ 940091 h 940103"/>
                      <a:gd name="connsiteX1" fmla="*/ 145025 w 947472"/>
                      <a:gd name="connsiteY1" fmla="*/ 927357 h 940103"/>
                      <a:gd name="connsiteX2" fmla="*/ 9 w 947472"/>
                      <a:gd name="connsiteY2" fmla="*/ 778703 h 940103"/>
                      <a:gd name="connsiteX3" fmla="*/ 6936 w 947472"/>
                      <a:gd name="connsiteY3" fmla="*/ 144617 h 940103"/>
                      <a:gd name="connsiteX4" fmla="*/ 155168 w 947472"/>
                      <a:gd name="connsiteY4" fmla="*/ 5 h 940103"/>
                      <a:gd name="connsiteX5" fmla="*/ 799471 w 947472"/>
                      <a:gd name="connsiteY5" fmla="*/ 5131 h 940103"/>
                      <a:gd name="connsiteX6" fmla="*/ 947464 w 947472"/>
                      <a:gd name="connsiteY6" fmla="*/ 153841 h 940103"/>
                      <a:gd name="connsiteX7" fmla="*/ 940426 w 947472"/>
                      <a:gd name="connsiteY7" fmla="*/ 795516 h 940103"/>
                      <a:gd name="connsiteX8" fmla="*/ 789218 w 947472"/>
                      <a:gd name="connsiteY8" fmla="*/ 940073 h 94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7472" h="940103">
                        <a:moveTo>
                          <a:pt x="789236" y="940091"/>
                        </a:moveTo>
                        <a:lnTo>
                          <a:pt x="145025" y="927357"/>
                        </a:lnTo>
                        <a:cubicBezTo>
                          <a:pt x="63991" y="925758"/>
                          <a:pt x="-873" y="859204"/>
                          <a:pt x="9" y="778703"/>
                        </a:cubicBezTo>
                        <a:lnTo>
                          <a:pt x="6936" y="144617"/>
                        </a:lnTo>
                        <a:cubicBezTo>
                          <a:pt x="7818" y="64115"/>
                          <a:pt x="74116" y="-638"/>
                          <a:pt x="155168" y="5"/>
                        </a:cubicBezTo>
                        <a:lnTo>
                          <a:pt x="799471" y="5131"/>
                        </a:lnTo>
                        <a:cubicBezTo>
                          <a:pt x="882030" y="5793"/>
                          <a:pt x="948364" y="72366"/>
                          <a:pt x="947464" y="153841"/>
                        </a:cubicBezTo>
                        <a:lnTo>
                          <a:pt x="940426" y="795516"/>
                        </a:lnTo>
                        <a:cubicBezTo>
                          <a:pt x="939526" y="876991"/>
                          <a:pt x="871759" y="941708"/>
                          <a:pt x="789218" y="940073"/>
                        </a:cubicBezTo>
                        <a:close/>
                      </a:path>
                    </a:pathLst>
                  </a:custGeom>
                  <a:solidFill>
                    <a:srgbClr val="444B8C"/>
                  </a:solidFill>
                  <a:ln w="1836"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A1CF7B2B-E4D2-41C0-8FC8-878C4F174195}"/>
                      </a:ext>
                    </a:extLst>
                  </p:cNvPr>
                  <p:cNvSpPr/>
                  <p:nvPr/>
                </p:nvSpPr>
                <p:spPr>
                  <a:xfrm>
                    <a:off x="10055242" y="4266482"/>
                    <a:ext cx="949291" cy="941077"/>
                  </a:xfrm>
                  <a:custGeom>
                    <a:avLst/>
                    <a:gdLst>
                      <a:gd name="connsiteX0" fmla="*/ 790724 w 949291"/>
                      <a:gd name="connsiteY0" fmla="*/ 941047 h 941077"/>
                      <a:gd name="connsiteX1" fmla="*/ 145300 w 949291"/>
                      <a:gd name="connsiteY1" fmla="*/ 928221 h 941077"/>
                      <a:gd name="connsiteX2" fmla="*/ 9 w 949291"/>
                      <a:gd name="connsiteY2" fmla="*/ 779402 h 941077"/>
                      <a:gd name="connsiteX3" fmla="*/ 6955 w 949291"/>
                      <a:gd name="connsiteY3" fmla="*/ 144727 h 941077"/>
                      <a:gd name="connsiteX4" fmla="*/ 155462 w 949291"/>
                      <a:gd name="connsiteY4" fmla="*/ 5 h 941077"/>
                      <a:gd name="connsiteX5" fmla="*/ 800996 w 949291"/>
                      <a:gd name="connsiteY5" fmla="*/ 5205 h 941077"/>
                      <a:gd name="connsiteX6" fmla="*/ 949283 w 949291"/>
                      <a:gd name="connsiteY6" fmla="*/ 154080 h 941077"/>
                      <a:gd name="connsiteX7" fmla="*/ 942227 w 949291"/>
                      <a:gd name="connsiteY7" fmla="*/ 796380 h 941077"/>
                      <a:gd name="connsiteX8" fmla="*/ 790724 w 949291"/>
                      <a:gd name="connsiteY8" fmla="*/ 941047 h 94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291" h="941077">
                        <a:moveTo>
                          <a:pt x="790724" y="941047"/>
                        </a:moveTo>
                        <a:lnTo>
                          <a:pt x="145300" y="928221"/>
                        </a:lnTo>
                        <a:cubicBezTo>
                          <a:pt x="64101" y="926604"/>
                          <a:pt x="-873" y="859976"/>
                          <a:pt x="9" y="779402"/>
                        </a:cubicBezTo>
                        <a:lnTo>
                          <a:pt x="6955" y="144727"/>
                        </a:lnTo>
                        <a:cubicBezTo>
                          <a:pt x="7837" y="64152"/>
                          <a:pt x="74263" y="-656"/>
                          <a:pt x="155462" y="5"/>
                        </a:cubicBezTo>
                        <a:lnTo>
                          <a:pt x="800996" y="5205"/>
                        </a:lnTo>
                        <a:cubicBezTo>
                          <a:pt x="883721" y="5867"/>
                          <a:pt x="950183" y="72531"/>
                          <a:pt x="949283" y="154080"/>
                        </a:cubicBezTo>
                        <a:lnTo>
                          <a:pt x="942227" y="796380"/>
                        </a:lnTo>
                        <a:cubicBezTo>
                          <a:pt x="941326" y="877928"/>
                          <a:pt x="873431" y="942700"/>
                          <a:pt x="790724" y="941047"/>
                        </a:cubicBezTo>
                        <a:close/>
                      </a:path>
                    </a:pathLst>
                  </a:custGeom>
                  <a:solidFill>
                    <a:srgbClr val="FDB837"/>
                  </a:solidFill>
                  <a:ln w="1836"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852CD66-1032-49D1-8C5A-3A2EF12E10B6}"/>
                      </a:ext>
                    </a:extLst>
                  </p:cNvPr>
                  <p:cNvSpPr/>
                  <p:nvPr/>
                </p:nvSpPr>
                <p:spPr>
                  <a:xfrm>
                    <a:off x="10055205" y="4283521"/>
                    <a:ext cx="934013" cy="924039"/>
                  </a:xfrm>
                  <a:custGeom>
                    <a:avLst/>
                    <a:gdLst>
                      <a:gd name="connsiteX0" fmla="*/ 507326 w 934013"/>
                      <a:gd name="connsiteY0" fmla="*/ 622069 h 924039"/>
                      <a:gd name="connsiteX1" fmla="*/ 427155 w 934013"/>
                      <a:gd name="connsiteY1" fmla="*/ 326801 h 924039"/>
                      <a:gd name="connsiteX2" fmla="*/ 105114 w 934013"/>
                      <a:gd name="connsiteY2" fmla="*/ 87171 h 924039"/>
                      <a:gd name="connsiteX3" fmla="*/ 85232 w 934013"/>
                      <a:gd name="connsiteY3" fmla="*/ 0 h 924039"/>
                      <a:gd name="connsiteX4" fmla="*/ 6955 w 934013"/>
                      <a:gd name="connsiteY4" fmla="*/ 127688 h 924039"/>
                      <a:gd name="connsiteX5" fmla="*/ 9 w 934013"/>
                      <a:gd name="connsiteY5" fmla="*/ 762363 h 924039"/>
                      <a:gd name="connsiteX6" fmla="*/ 145300 w 934013"/>
                      <a:gd name="connsiteY6" fmla="*/ 911183 h 924039"/>
                      <a:gd name="connsiteX7" fmla="*/ 790724 w 934013"/>
                      <a:gd name="connsiteY7" fmla="*/ 924008 h 924039"/>
                      <a:gd name="connsiteX8" fmla="*/ 934013 w 934013"/>
                      <a:gd name="connsiteY8" fmla="*/ 825628 h 924039"/>
                      <a:gd name="connsiteX9" fmla="*/ 507289 w 934013"/>
                      <a:gd name="connsiteY9" fmla="*/ 622069 h 92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4013" h="924039">
                        <a:moveTo>
                          <a:pt x="507326" y="622069"/>
                        </a:moveTo>
                        <a:cubicBezTo>
                          <a:pt x="429618" y="516064"/>
                          <a:pt x="509807" y="446496"/>
                          <a:pt x="427155" y="326801"/>
                        </a:cubicBezTo>
                        <a:cubicBezTo>
                          <a:pt x="328555" y="183989"/>
                          <a:pt x="166818" y="214419"/>
                          <a:pt x="105114" y="87171"/>
                        </a:cubicBezTo>
                        <a:cubicBezTo>
                          <a:pt x="91553" y="59186"/>
                          <a:pt x="85820" y="29621"/>
                          <a:pt x="85232" y="0"/>
                        </a:cubicBezTo>
                        <a:cubicBezTo>
                          <a:pt x="39166" y="24329"/>
                          <a:pt x="7561" y="72269"/>
                          <a:pt x="6955" y="127688"/>
                        </a:cubicBezTo>
                        <a:lnTo>
                          <a:pt x="9" y="762363"/>
                        </a:lnTo>
                        <a:cubicBezTo>
                          <a:pt x="-873" y="842937"/>
                          <a:pt x="64119" y="909565"/>
                          <a:pt x="145300" y="911183"/>
                        </a:cubicBezTo>
                        <a:lnTo>
                          <a:pt x="790724" y="924008"/>
                        </a:lnTo>
                        <a:cubicBezTo>
                          <a:pt x="856948" y="925331"/>
                          <a:pt x="913580" y="884006"/>
                          <a:pt x="934013" y="825628"/>
                        </a:cubicBezTo>
                        <a:cubicBezTo>
                          <a:pt x="818508" y="696029"/>
                          <a:pt x="616125" y="770521"/>
                          <a:pt x="507289" y="622069"/>
                        </a:cubicBezTo>
                        <a:close/>
                      </a:path>
                    </a:pathLst>
                  </a:custGeom>
                  <a:solidFill>
                    <a:srgbClr val="FFFFFF">
                      <a:alpha val="48000"/>
                    </a:srgbClr>
                  </a:solidFill>
                  <a:ln w="1836" cap="flat">
                    <a:noFill/>
                    <a:prstDash val="solid"/>
                    <a:miter/>
                  </a:ln>
                </p:spPr>
                <p:txBody>
                  <a:bodyPr rtlCol="0" anchor="ctr"/>
                  <a:lstStyle/>
                  <a:p>
                    <a:endParaRPr lang="en-US"/>
                  </a:p>
                </p:txBody>
              </p:sp>
            </p:grpSp>
            <p:grpSp>
              <p:nvGrpSpPr>
                <p:cNvPr id="71" name="Graphic 13">
                  <a:extLst>
                    <a:ext uri="{FF2B5EF4-FFF2-40B4-BE49-F238E27FC236}">
                      <a16:creationId xmlns:a16="http://schemas.microsoft.com/office/drawing/2014/main" id="{2889969D-AE2A-4FBD-8341-AD5CA45C0CFC}"/>
                    </a:ext>
                  </a:extLst>
                </p:cNvPr>
                <p:cNvGrpSpPr/>
                <p:nvPr/>
              </p:nvGrpSpPr>
              <p:grpSpPr>
                <a:xfrm>
                  <a:off x="10202209" y="4431730"/>
                  <a:ext cx="632793" cy="620710"/>
                  <a:chOff x="10202209" y="4431730"/>
                  <a:chExt cx="632793" cy="620710"/>
                </a:xfrm>
              </p:grpSpPr>
              <p:sp>
                <p:nvSpPr>
                  <p:cNvPr id="72" name="Freeform: Shape 71">
                    <a:extLst>
                      <a:ext uri="{FF2B5EF4-FFF2-40B4-BE49-F238E27FC236}">
                        <a16:creationId xmlns:a16="http://schemas.microsoft.com/office/drawing/2014/main" id="{29D070B4-1769-4F69-94AB-2DA12F4B78B1}"/>
                      </a:ext>
                    </a:extLst>
                  </p:cNvPr>
                  <p:cNvSpPr/>
                  <p:nvPr/>
                </p:nvSpPr>
                <p:spPr>
                  <a:xfrm>
                    <a:off x="10202209" y="4431730"/>
                    <a:ext cx="621602" cy="620710"/>
                  </a:xfrm>
                  <a:custGeom>
                    <a:avLst/>
                    <a:gdLst>
                      <a:gd name="connsiteX0" fmla="*/ 521545 w 621602"/>
                      <a:gd name="connsiteY0" fmla="*/ 620695 h 620710"/>
                      <a:gd name="connsiteX1" fmla="*/ 92009 w 621602"/>
                      <a:gd name="connsiteY1" fmla="*/ 612978 h 620710"/>
                      <a:gd name="connsiteX2" fmla="*/ 5 w 621602"/>
                      <a:gd name="connsiteY2" fmla="*/ 518346 h 620710"/>
                      <a:gd name="connsiteX3" fmla="*/ 4673 w 621602"/>
                      <a:gd name="connsiteY3" fmla="*/ 92045 h 620710"/>
                      <a:gd name="connsiteX4" fmla="*/ 98716 w 621602"/>
                      <a:gd name="connsiteY4" fmla="*/ 4 h 620710"/>
                      <a:gd name="connsiteX5" fmla="*/ 528307 w 621602"/>
                      <a:gd name="connsiteY5" fmla="*/ 4249 h 620710"/>
                      <a:gd name="connsiteX6" fmla="*/ 621597 w 621602"/>
                      <a:gd name="connsiteY6" fmla="*/ 98899 h 620710"/>
                      <a:gd name="connsiteX7" fmla="*/ 616893 w 621602"/>
                      <a:gd name="connsiteY7" fmla="*/ 528673 h 620710"/>
                      <a:gd name="connsiteX8" fmla="*/ 521563 w 621602"/>
                      <a:gd name="connsiteY8" fmla="*/ 620695 h 6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602" h="620710">
                        <a:moveTo>
                          <a:pt x="521545" y="620695"/>
                        </a:moveTo>
                        <a:lnTo>
                          <a:pt x="92009" y="612978"/>
                        </a:lnTo>
                        <a:cubicBezTo>
                          <a:pt x="40614" y="612059"/>
                          <a:pt x="-546" y="569686"/>
                          <a:pt x="5" y="518346"/>
                        </a:cubicBezTo>
                        <a:lnTo>
                          <a:pt x="4673" y="92045"/>
                        </a:lnTo>
                        <a:cubicBezTo>
                          <a:pt x="5242" y="40705"/>
                          <a:pt x="47321" y="-492"/>
                          <a:pt x="98716" y="4"/>
                        </a:cubicBezTo>
                        <a:lnTo>
                          <a:pt x="528307" y="4249"/>
                        </a:lnTo>
                        <a:cubicBezTo>
                          <a:pt x="580363" y="4764"/>
                          <a:pt x="622167" y="47137"/>
                          <a:pt x="621597" y="98899"/>
                        </a:cubicBezTo>
                        <a:lnTo>
                          <a:pt x="616893" y="528673"/>
                        </a:lnTo>
                        <a:cubicBezTo>
                          <a:pt x="616323" y="580436"/>
                          <a:pt x="573620" y="621614"/>
                          <a:pt x="521563" y="620695"/>
                        </a:cubicBezTo>
                        <a:close/>
                      </a:path>
                    </a:pathLst>
                  </a:custGeom>
                  <a:solidFill>
                    <a:srgbClr val="444B8C"/>
                  </a:solidFill>
                  <a:ln w="1836"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57195AEF-B861-434B-B934-5CC49D7BDC99}"/>
                      </a:ext>
                    </a:extLst>
                  </p:cNvPr>
                  <p:cNvSpPr/>
                  <p:nvPr/>
                </p:nvSpPr>
                <p:spPr>
                  <a:xfrm>
                    <a:off x="10221447" y="4431748"/>
                    <a:ext cx="613554" cy="608274"/>
                  </a:xfrm>
                  <a:custGeom>
                    <a:avLst/>
                    <a:gdLst>
                      <a:gd name="connsiteX0" fmla="*/ 514856 w 613554"/>
                      <a:gd name="connsiteY0" fmla="*/ 608274 h 608274"/>
                      <a:gd name="connsiteX1" fmla="*/ 90852 w 613554"/>
                      <a:gd name="connsiteY1" fmla="*/ 600722 h 608274"/>
                      <a:gd name="connsiteX2" fmla="*/ 6 w 613554"/>
                      <a:gd name="connsiteY2" fmla="*/ 507984 h 608274"/>
                      <a:gd name="connsiteX3" fmla="*/ 4581 w 613554"/>
                      <a:gd name="connsiteY3" fmla="*/ 90171 h 608274"/>
                      <a:gd name="connsiteX4" fmla="*/ 97430 w 613554"/>
                      <a:gd name="connsiteY4" fmla="*/ 5 h 608274"/>
                      <a:gd name="connsiteX5" fmla="*/ 521490 w 613554"/>
                      <a:gd name="connsiteY5" fmla="*/ 4305 h 608274"/>
                      <a:gd name="connsiteX6" fmla="*/ 613549 w 613554"/>
                      <a:gd name="connsiteY6" fmla="*/ 97062 h 608274"/>
                      <a:gd name="connsiteX7" fmla="*/ 608937 w 613554"/>
                      <a:gd name="connsiteY7" fmla="*/ 518108 h 608274"/>
                      <a:gd name="connsiteX8" fmla="*/ 514875 w 613554"/>
                      <a:gd name="connsiteY8" fmla="*/ 608256 h 60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554" h="608274">
                        <a:moveTo>
                          <a:pt x="514856" y="608274"/>
                        </a:moveTo>
                        <a:lnTo>
                          <a:pt x="90852" y="600722"/>
                        </a:lnTo>
                        <a:cubicBezTo>
                          <a:pt x="40100" y="599822"/>
                          <a:pt x="-546" y="558294"/>
                          <a:pt x="6" y="507984"/>
                        </a:cubicBezTo>
                        <a:lnTo>
                          <a:pt x="4581" y="90171"/>
                        </a:lnTo>
                        <a:cubicBezTo>
                          <a:pt x="5132" y="39860"/>
                          <a:pt x="46678" y="-510"/>
                          <a:pt x="97430" y="5"/>
                        </a:cubicBezTo>
                        <a:lnTo>
                          <a:pt x="521490" y="4305"/>
                        </a:lnTo>
                        <a:cubicBezTo>
                          <a:pt x="572867" y="4819"/>
                          <a:pt x="614119" y="46347"/>
                          <a:pt x="613549" y="97062"/>
                        </a:cubicBezTo>
                        <a:lnTo>
                          <a:pt x="608937" y="518108"/>
                        </a:lnTo>
                        <a:cubicBezTo>
                          <a:pt x="608385" y="568805"/>
                          <a:pt x="566233" y="609175"/>
                          <a:pt x="514875" y="608256"/>
                        </a:cubicBezTo>
                        <a:close/>
                      </a:path>
                    </a:pathLst>
                  </a:custGeom>
                  <a:solidFill>
                    <a:srgbClr val="FFD32E"/>
                  </a:solidFill>
                  <a:ln w="1836"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414DC1F1-7A2A-4B6C-887E-72104A08E79D}"/>
                      </a:ext>
                    </a:extLst>
                  </p:cNvPr>
                  <p:cNvSpPr/>
                  <p:nvPr/>
                </p:nvSpPr>
                <p:spPr>
                  <a:xfrm>
                    <a:off x="10221429" y="4459205"/>
                    <a:ext cx="575273" cy="580850"/>
                  </a:xfrm>
                  <a:custGeom>
                    <a:avLst/>
                    <a:gdLst>
                      <a:gd name="connsiteX0" fmla="*/ 341102 w 575273"/>
                      <a:gd name="connsiteY0" fmla="*/ 446385 h 580850"/>
                      <a:gd name="connsiteX1" fmla="*/ 260931 w 575273"/>
                      <a:gd name="connsiteY1" fmla="*/ 151116 h 580850"/>
                      <a:gd name="connsiteX2" fmla="*/ 30857 w 575273"/>
                      <a:gd name="connsiteY2" fmla="*/ 0 h 580850"/>
                      <a:gd name="connsiteX3" fmla="*/ 4581 w 575273"/>
                      <a:gd name="connsiteY3" fmla="*/ 62732 h 580850"/>
                      <a:gd name="connsiteX4" fmla="*/ 6 w 575273"/>
                      <a:gd name="connsiteY4" fmla="*/ 480545 h 580850"/>
                      <a:gd name="connsiteX5" fmla="*/ 90852 w 575273"/>
                      <a:gd name="connsiteY5" fmla="*/ 573283 h 580850"/>
                      <a:gd name="connsiteX6" fmla="*/ 514856 w 575273"/>
                      <a:gd name="connsiteY6" fmla="*/ 580835 h 580850"/>
                      <a:gd name="connsiteX7" fmla="*/ 575273 w 575273"/>
                      <a:gd name="connsiteY7" fmla="*/ 560054 h 580850"/>
                      <a:gd name="connsiteX8" fmla="*/ 341083 w 575273"/>
                      <a:gd name="connsiteY8" fmla="*/ 446404 h 5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273" h="580850">
                        <a:moveTo>
                          <a:pt x="341102" y="446385"/>
                        </a:moveTo>
                        <a:cubicBezTo>
                          <a:pt x="263394" y="340380"/>
                          <a:pt x="343583" y="270812"/>
                          <a:pt x="260931" y="151116"/>
                        </a:cubicBezTo>
                        <a:cubicBezTo>
                          <a:pt x="196086" y="57183"/>
                          <a:pt x="103880" y="38202"/>
                          <a:pt x="30857" y="0"/>
                        </a:cubicBezTo>
                        <a:cubicBezTo>
                          <a:pt x="14853" y="16207"/>
                          <a:pt x="4857" y="38275"/>
                          <a:pt x="4581" y="62732"/>
                        </a:cubicBezTo>
                        <a:lnTo>
                          <a:pt x="6" y="480545"/>
                        </a:lnTo>
                        <a:cubicBezTo>
                          <a:pt x="-546" y="530855"/>
                          <a:pt x="40100" y="572383"/>
                          <a:pt x="90852" y="573283"/>
                        </a:cubicBezTo>
                        <a:lnTo>
                          <a:pt x="514856" y="580835"/>
                        </a:lnTo>
                        <a:cubicBezTo>
                          <a:pt x="537807" y="581240"/>
                          <a:pt x="558883" y="573375"/>
                          <a:pt x="575273" y="560054"/>
                        </a:cubicBezTo>
                        <a:cubicBezTo>
                          <a:pt x="488911" y="542266"/>
                          <a:pt x="400894" y="527989"/>
                          <a:pt x="341083" y="446404"/>
                        </a:cubicBezTo>
                        <a:close/>
                      </a:path>
                    </a:pathLst>
                  </a:custGeom>
                  <a:solidFill>
                    <a:srgbClr val="FFFFFF">
                      <a:alpha val="48000"/>
                    </a:srgbClr>
                  </a:solidFill>
                  <a:ln w="1836" cap="flat">
                    <a:noFill/>
                    <a:prstDash val="solid"/>
                    <a:miter/>
                  </a:ln>
                </p:spPr>
                <p:txBody>
                  <a:bodyPr rtlCol="0" anchor="ctr"/>
                  <a:lstStyle/>
                  <a:p>
                    <a:endParaRPr lang="en-US"/>
                  </a:p>
                </p:txBody>
              </p:sp>
            </p:grpSp>
          </p:grpSp>
          <p:grpSp>
            <p:nvGrpSpPr>
              <p:cNvPr id="75" name="Graphic 13">
                <a:extLst>
                  <a:ext uri="{FF2B5EF4-FFF2-40B4-BE49-F238E27FC236}">
                    <a16:creationId xmlns:a16="http://schemas.microsoft.com/office/drawing/2014/main" id="{5EFBED2A-723D-40C9-9DF4-8AA4AD2E84B9}"/>
                  </a:ext>
                </a:extLst>
              </p:cNvPr>
              <p:cNvGrpSpPr/>
              <p:nvPr/>
            </p:nvGrpSpPr>
            <p:grpSpPr>
              <a:xfrm>
                <a:off x="10613165" y="1780908"/>
                <a:ext cx="782700" cy="762464"/>
                <a:chOff x="10613165" y="1780908"/>
                <a:chExt cx="782700" cy="762464"/>
              </a:xfrm>
            </p:grpSpPr>
            <p:grpSp>
              <p:nvGrpSpPr>
                <p:cNvPr id="76" name="Graphic 13">
                  <a:extLst>
                    <a:ext uri="{FF2B5EF4-FFF2-40B4-BE49-F238E27FC236}">
                      <a16:creationId xmlns:a16="http://schemas.microsoft.com/office/drawing/2014/main" id="{84393D8D-B9AE-497E-9878-1CD7C7AF74FD}"/>
                    </a:ext>
                  </a:extLst>
                </p:cNvPr>
                <p:cNvGrpSpPr/>
                <p:nvPr/>
              </p:nvGrpSpPr>
              <p:grpSpPr>
                <a:xfrm>
                  <a:off x="10613165" y="1780908"/>
                  <a:ext cx="782700" cy="762464"/>
                  <a:chOff x="10613165" y="1780908"/>
                  <a:chExt cx="782700" cy="762464"/>
                </a:xfrm>
              </p:grpSpPr>
              <p:sp>
                <p:nvSpPr>
                  <p:cNvPr id="77" name="Freeform: Shape 76">
                    <a:extLst>
                      <a:ext uri="{FF2B5EF4-FFF2-40B4-BE49-F238E27FC236}">
                        <a16:creationId xmlns:a16="http://schemas.microsoft.com/office/drawing/2014/main" id="{5DB9B3BE-D8AD-4612-BE8B-9F7E2DFE380C}"/>
                      </a:ext>
                    </a:extLst>
                  </p:cNvPr>
                  <p:cNvSpPr/>
                  <p:nvPr/>
                </p:nvSpPr>
                <p:spPr>
                  <a:xfrm>
                    <a:off x="10613165" y="1780908"/>
                    <a:ext cx="764876" cy="758917"/>
                  </a:xfrm>
                  <a:custGeom>
                    <a:avLst/>
                    <a:gdLst>
                      <a:gd name="connsiteX0" fmla="*/ 637107 w 764876"/>
                      <a:gd name="connsiteY0" fmla="*/ 758894 h 758917"/>
                      <a:gd name="connsiteX1" fmla="*/ 117075 w 764876"/>
                      <a:gd name="connsiteY1" fmla="*/ 748622 h 758917"/>
                      <a:gd name="connsiteX2" fmla="*/ 7 w 764876"/>
                      <a:gd name="connsiteY2" fmla="*/ 628615 h 758917"/>
                      <a:gd name="connsiteX3" fmla="*/ 5612 w 764876"/>
                      <a:gd name="connsiteY3" fmla="*/ 116741 h 758917"/>
                      <a:gd name="connsiteX4" fmla="*/ 125270 w 764876"/>
                      <a:gd name="connsiteY4" fmla="*/ 4 h 758917"/>
                      <a:gd name="connsiteX5" fmla="*/ 645394 w 764876"/>
                      <a:gd name="connsiteY5" fmla="*/ 4156 h 758917"/>
                      <a:gd name="connsiteX6" fmla="*/ 764869 w 764876"/>
                      <a:gd name="connsiteY6" fmla="*/ 124201 h 758917"/>
                      <a:gd name="connsiteX7" fmla="*/ 759191 w 764876"/>
                      <a:gd name="connsiteY7" fmla="*/ 642194 h 758917"/>
                      <a:gd name="connsiteX8" fmla="*/ 637126 w 764876"/>
                      <a:gd name="connsiteY8" fmla="*/ 758894 h 7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4876" h="758917">
                        <a:moveTo>
                          <a:pt x="637107" y="758894"/>
                        </a:moveTo>
                        <a:lnTo>
                          <a:pt x="117075" y="748622"/>
                        </a:lnTo>
                        <a:cubicBezTo>
                          <a:pt x="51659" y="747336"/>
                          <a:pt x="-710" y="693607"/>
                          <a:pt x="7" y="628615"/>
                        </a:cubicBezTo>
                        <a:lnTo>
                          <a:pt x="5612" y="116741"/>
                        </a:lnTo>
                        <a:cubicBezTo>
                          <a:pt x="6328" y="51748"/>
                          <a:pt x="59837" y="-511"/>
                          <a:pt x="125270" y="4"/>
                        </a:cubicBezTo>
                        <a:lnTo>
                          <a:pt x="645394" y="4156"/>
                        </a:lnTo>
                        <a:cubicBezTo>
                          <a:pt x="712041" y="4689"/>
                          <a:pt x="765586" y="58436"/>
                          <a:pt x="764869" y="124201"/>
                        </a:cubicBezTo>
                        <a:lnTo>
                          <a:pt x="759191" y="642194"/>
                        </a:lnTo>
                        <a:cubicBezTo>
                          <a:pt x="758475" y="707958"/>
                          <a:pt x="703772" y="760198"/>
                          <a:pt x="637126" y="758894"/>
                        </a:cubicBezTo>
                        <a:close/>
                      </a:path>
                    </a:pathLst>
                  </a:custGeom>
                  <a:solidFill>
                    <a:srgbClr val="444B8C"/>
                  </a:solidFill>
                  <a:ln w="183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C8FE8BF-2420-4E2E-94CE-0C2D15FC8513}"/>
                      </a:ext>
                    </a:extLst>
                  </p:cNvPr>
                  <p:cNvSpPr/>
                  <p:nvPr/>
                </p:nvSpPr>
                <p:spPr>
                  <a:xfrm>
                    <a:off x="10629556" y="1783645"/>
                    <a:ext cx="766309" cy="759690"/>
                  </a:xfrm>
                  <a:custGeom>
                    <a:avLst/>
                    <a:gdLst>
                      <a:gd name="connsiteX0" fmla="*/ 638320 w 766309"/>
                      <a:gd name="connsiteY0" fmla="*/ 759684 h 759690"/>
                      <a:gd name="connsiteX1" fmla="*/ 117295 w 766309"/>
                      <a:gd name="connsiteY1" fmla="*/ 749321 h 759690"/>
                      <a:gd name="connsiteX2" fmla="*/ 7 w 766309"/>
                      <a:gd name="connsiteY2" fmla="*/ 629184 h 759690"/>
                      <a:gd name="connsiteX3" fmla="*/ 5612 w 766309"/>
                      <a:gd name="connsiteY3" fmla="*/ 116833 h 759690"/>
                      <a:gd name="connsiteX4" fmla="*/ 125491 w 766309"/>
                      <a:gd name="connsiteY4" fmla="*/ 4 h 759690"/>
                      <a:gd name="connsiteX5" fmla="*/ 646608 w 766309"/>
                      <a:gd name="connsiteY5" fmla="*/ 4194 h 759690"/>
                      <a:gd name="connsiteX6" fmla="*/ 766302 w 766309"/>
                      <a:gd name="connsiteY6" fmla="*/ 124366 h 759690"/>
                      <a:gd name="connsiteX7" fmla="*/ 760606 w 766309"/>
                      <a:gd name="connsiteY7" fmla="*/ 642874 h 759690"/>
                      <a:gd name="connsiteX8" fmla="*/ 638302 w 766309"/>
                      <a:gd name="connsiteY8" fmla="*/ 759666 h 75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309" h="759690">
                        <a:moveTo>
                          <a:pt x="638320" y="759684"/>
                        </a:moveTo>
                        <a:lnTo>
                          <a:pt x="117295" y="749321"/>
                        </a:lnTo>
                        <a:cubicBezTo>
                          <a:pt x="51752" y="748016"/>
                          <a:pt x="-709" y="694232"/>
                          <a:pt x="7" y="629184"/>
                        </a:cubicBezTo>
                        <a:lnTo>
                          <a:pt x="5612" y="116833"/>
                        </a:lnTo>
                        <a:cubicBezTo>
                          <a:pt x="6328" y="51785"/>
                          <a:pt x="59947" y="-529"/>
                          <a:pt x="125491" y="4"/>
                        </a:cubicBezTo>
                        <a:lnTo>
                          <a:pt x="646608" y="4194"/>
                        </a:lnTo>
                        <a:cubicBezTo>
                          <a:pt x="713382" y="4726"/>
                          <a:pt x="767038" y="58529"/>
                          <a:pt x="766302" y="124366"/>
                        </a:cubicBezTo>
                        <a:lnTo>
                          <a:pt x="760606" y="642874"/>
                        </a:lnTo>
                        <a:cubicBezTo>
                          <a:pt x="759890" y="708712"/>
                          <a:pt x="705077" y="760989"/>
                          <a:pt x="638302" y="759666"/>
                        </a:cubicBezTo>
                        <a:close/>
                      </a:path>
                    </a:pathLst>
                  </a:custGeom>
                  <a:solidFill>
                    <a:srgbClr val="FDB837"/>
                  </a:solidFill>
                  <a:ln w="1836"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3BE1FA7-2022-401B-8A8F-31B94E2A90DB}"/>
                      </a:ext>
                    </a:extLst>
                  </p:cNvPr>
                  <p:cNvSpPr/>
                  <p:nvPr/>
                </p:nvSpPr>
                <p:spPr>
                  <a:xfrm>
                    <a:off x="10629537" y="1797412"/>
                    <a:ext cx="753991" cy="745960"/>
                  </a:xfrm>
                  <a:custGeom>
                    <a:avLst/>
                    <a:gdLst>
                      <a:gd name="connsiteX0" fmla="*/ 409532 w 753991"/>
                      <a:gd name="connsiteY0" fmla="*/ 502172 h 745960"/>
                      <a:gd name="connsiteX1" fmla="*/ 344816 w 753991"/>
                      <a:gd name="connsiteY1" fmla="*/ 263811 h 745960"/>
                      <a:gd name="connsiteX2" fmla="*/ 84845 w 753991"/>
                      <a:gd name="connsiteY2" fmla="*/ 70377 h 745960"/>
                      <a:gd name="connsiteX3" fmla="*/ 68804 w 753991"/>
                      <a:gd name="connsiteY3" fmla="*/ 0 h 745960"/>
                      <a:gd name="connsiteX4" fmla="*/ 5612 w 753991"/>
                      <a:gd name="connsiteY4" fmla="*/ 103084 h 745960"/>
                      <a:gd name="connsiteX5" fmla="*/ 7 w 753991"/>
                      <a:gd name="connsiteY5" fmla="*/ 615436 h 745960"/>
                      <a:gd name="connsiteX6" fmla="*/ 117295 w 753991"/>
                      <a:gd name="connsiteY6" fmla="*/ 735572 h 745960"/>
                      <a:gd name="connsiteX7" fmla="*/ 638320 w 753991"/>
                      <a:gd name="connsiteY7" fmla="*/ 745935 h 745960"/>
                      <a:gd name="connsiteX8" fmla="*/ 753991 w 753991"/>
                      <a:gd name="connsiteY8" fmla="*/ 666519 h 745960"/>
                      <a:gd name="connsiteX9" fmla="*/ 409514 w 753991"/>
                      <a:gd name="connsiteY9" fmla="*/ 502190 h 74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3991" h="745960">
                        <a:moveTo>
                          <a:pt x="409532" y="502172"/>
                        </a:moveTo>
                        <a:cubicBezTo>
                          <a:pt x="346800" y="416599"/>
                          <a:pt x="411535" y="360445"/>
                          <a:pt x="344816" y="263811"/>
                        </a:cubicBezTo>
                        <a:cubicBezTo>
                          <a:pt x="265215" y="148526"/>
                          <a:pt x="134660" y="173093"/>
                          <a:pt x="84845" y="70377"/>
                        </a:cubicBezTo>
                        <a:cubicBezTo>
                          <a:pt x="73893" y="47794"/>
                          <a:pt x="69281" y="23906"/>
                          <a:pt x="68804" y="0"/>
                        </a:cubicBezTo>
                        <a:cubicBezTo>
                          <a:pt x="31612" y="19643"/>
                          <a:pt x="6108" y="58341"/>
                          <a:pt x="5612" y="103084"/>
                        </a:cubicBezTo>
                        <a:lnTo>
                          <a:pt x="7" y="615436"/>
                        </a:lnTo>
                        <a:cubicBezTo>
                          <a:pt x="-709" y="680484"/>
                          <a:pt x="51752" y="734267"/>
                          <a:pt x="117295" y="735572"/>
                        </a:cubicBezTo>
                        <a:lnTo>
                          <a:pt x="638320" y="745935"/>
                        </a:lnTo>
                        <a:cubicBezTo>
                          <a:pt x="691773" y="747001"/>
                          <a:pt x="737490" y="713651"/>
                          <a:pt x="753991" y="666519"/>
                        </a:cubicBezTo>
                        <a:cubicBezTo>
                          <a:pt x="660756" y="561909"/>
                          <a:pt x="497365" y="622032"/>
                          <a:pt x="409514" y="502190"/>
                        </a:cubicBezTo>
                        <a:close/>
                      </a:path>
                    </a:pathLst>
                  </a:custGeom>
                  <a:solidFill>
                    <a:srgbClr val="FFFFFF">
                      <a:alpha val="48000"/>
                    </a:srgbClr>
                  </a:solidFill>
                  <a:ln w="1836" cap="flat">
                    <a:noFill/>
                    <a:prstDash val="solid"/>
                    <a:miter/>
                  </a:ln>
                </p:spPr>
                <p:txBody>
                  <a:bodyPr rtlCol="0" anchor="ctr"/>
                  <a:lstStyle/>
                  <a:p>
                    <a:endParaRPr lang="en-US"/>
                  </a:p>
                </p:txBody>
              </p:sp>
            </p:grpSp>
            <p:grpSp>
              <p:nvGrpSpPr>
                <p:cNvPr id="80" name="Graphic 13">
                  <a:extLst>
                    <a:ext uri="{FF2B5EF4-FFF2-40B4-BE49-F238E27FC236}">
                      <a16:creationId xmlns:a16="http://schemas.microsoft.com/office/drawing/2014/main" id="{D50D0429-2B48-4597-9719-740423A7A696}"/>
                    </a:ext>
                  </a:extLst>
                </p:cNvPr>
                <p:cNvGrpSpPr/>
                <p:nvPr/>
              </p:nvGrpSpPr>
              <p:grpSpPr>
                <a:xfrm>
                  <a:off x="10748188" y="1917067"/>
                  <a:ext cx="510835" cy="501067"/>
                  <a:chOff x="10748188" y="1917067"/>
                  <a:chExt cx="510835" cy="501067"/>
                </a:xfrm>
              </p:grpSpPr>
              <p:sp>
                <p:nvSpPr>
                  <p:cNvPr id="81" name="Freeform: Shape 80">
                    <a:extLst>
                      <a:ext uri="{FF2B5EF4-FFF2-40B4-BE49-F238E27FC236}">
                        <a16:creationId xmlns:a16="http://schemas.microsoft.com/office/drawing/2014/main" id="{5C111725-A237-4DFA-94BC-AF266BCB0148}"/>
                      </a:ext>
                    </a:extLst>
                  </p:cNvPr>
                  <p:cNvSpPr/>
                  <p:nvPr/>
                </p:nvSpPr>
                <p:spPr>
                  <a:xfrm>
                    <a:off x="10748188" y="1917067"/>
                    <a:ext cx="501795" cy="501067"/>
                  </a:xfrm>
                  <a:custGeom>
                    <a:avLst/>
                    <a:gdLst>
                      <a:gd name="connsiteX0" fmla="*/ 421032 w 501795"/>
                      <a:gd name="connsiteY0" fmla="*/ 501055 h 501067"/>
                      <a:gd name="connsiteX1" fmla="*/ 74276 w 501795"/>
                      <a:gd name="connsiteY1" fmla="*/ 494826 h 501067"/>
                      <a:gd name="connsiteX2" fmla="*/ 4 w 501795"/>
                      <a:gd name="connsiteY2" fmla="*/ 418441 h 501067"/>
                      <a:gd name="connsiteX3" fmla="*/ 3771 w 501795"/>
                      <a:gd name="connsiteY3" fmla="*/ 74294 h 501067"/>
                      <a:gd name="connsiteX4" fmla="*/ 79697 w 501795"/>
                      <a:gd name="connsiteY4" fmla="*/ 4 h 501067"/>
                      <a:gd name="connsiteX5" fmla="*/ 426490 w 501795"/>
                      <a:gd name="connsiteY5" fmla="*/ 3440 h 501067"/>
                      <a:gd name="connsiteX6" fmla="*/ 501791 w 501795"/>
                      <a:gd name="connsiteY6" fmla="*/ 79844 h 501067"/>
                      <a:gd name="connsiteX7" fmla="*/ 497987 w 501795"/>
                      <a:gd name="connsiteY7" fmla="*/ 426783 h 501067"/>
                      <a:gd name="connsiteX8" fmla="*/ 421032 w 501795"/>
                      <a:gd name="connsiteY8" fmla="*/ 501055 h 50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795" h="501067">
                        <a:moveTo>
                          <a:pt x="421032" y="501055"/>
                        </a:moveTo>
                        <a:lnTo>
                          <a:pt x="74276" y="494826"/>
                        </a:lnTo>
                        <a:cubicBezTo>
                          <a:pt x="32786" y="494073"/>
                          <a:pt x="-437" y="459877"/>
                          <a:pt x="4" y="418441"/>
                        </a:cubicBezTo>
                        <a:lnTo>
                          <a:pt x="3771" y="74294"/>
                        </a:lnTo>
                        <a:cubicBezTo>
                          <a:pt x="4231" y="32859"/>
                          <a:pt x="38188" y="-419"/>
                          <a:pt x="79697" y="4"/>
                        </a:cubicBezTo>
                        <a:lnTo>
                          <a:pt x="426490" y="3440"/>
                        </a:lnTo>
                        <a:cubicBezTo>
                          <a:pt x="468513" y="3863"/>
                          <a:pt x="502250" y="38059"/>
                          <a:pt x="501791" y="79844"/>
                        </a:cubicBezTo>
                        <a:lnTo>
                          <a:pt x="497987" y="426783"/>
                        </a:lnTo>
                        <a:cubicBezTo>
                          <a:pt x="497527" y="468568"/>
                          <a:pt x="463056" y="501808"/>
                          <a:pt x="421032" y="501055"/>
                        </a:cubicBezTo>
                        <a:close/>
                      </a:path>
                    </a:pathLst>
                  </a:custGeom>
                  <a:solidFill>
                    <a:srgbClr val="444B8C"/>
                  </a:solidFill>
                  <a:ln w="1836"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1A2AF263-0111-47D8-ABDE-761C3D380275}"/>
                      </a:ext>
                    </a:extLst>
                  </p:cNvPr>
                  <p:cNvSpPr/>
                  <p:nvPr/>
                </p:nvSpPr>
                <p:spPr>
                  <a:xfrm>
                    <a:off x="10763714" y="1917103"/>
                    <a:ext cx="495308" cy="491052"/>
                  </a:xfrm>
                  <a:custGeom>
                    <a:avLst/>
                    <a:gdLst>
                      <a:gd name="connsiteX0" fmla="*/ 415630 w 495308"/>
                      <a:gd name="connsiteY0" fmla="*/ 491004 h 491052"/>
                      <a:gd name="connsiteX1" fmla="*/ 73340 w 495308"/>
                      <a:gd name="connsiteY1" fmla="*/ 484922 h 491052"/>
                      <a:gd name="connsiteX2" fmla="*/ 5 w 495308"/>
                      <a:gd name="connsiteY2" fmla="*/ 410062 h 491052"/>
                      <a:gd name="connsiteX3" fmla="*/ 3698 w 495308"/>
                      <a:gd name="connsiteY3" fmla="*/ 72788 h 491052"/>
                      <a:gd name="connsiteX4" fmla="*/ 78650 w 495308"/>
                      <a:gd name="connsiteY4" fmla="*/ 4 h 491052"/>
                      <a:gd name="connsiteX5" fmla="*/ 420978 w 495308"/>
                      <a:gd name="connsiteY5" fmla="*/ 3477 h 491052"/>
                      <a:gd name="connsiteX6" fmla="*/ 495305 w 495308"/>
                      <a:gd name="connsiteY6" fmla="*/ 78355 h 491052"/>
                      <a:gd name="connsiteX7" fmla="*/ 491574 w 495308"/>
                      <a:gd name="connsiteY7" fmla="*/ 418257 h 491052"/>
                      <a:gd name="connsiteX8" fmla="*/ 415630 w 495308"/>
                      <a:gd name="connsiteY8" fmla="*/ 491041 h 49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8" h="491052">
                        <a:moveTo>
                          <a:pt x="415630" y="491004"/>
                        </a:moveTo>
                        <a:lnTo>
                          <a:pt x="73340" y="484922"/>
                        </a:lnTo>
                        <a:cubicBezTo>
                          <a:pt x="32363" y="484187"/>
                          <a:pt x="-455" y="450671"/>
                          <a:pt x="5" y="410062"/>
                        </a:cubicBezTo>
                        <a:lnTo>
                          <a:pt x="3698" y="72788"/>
                        </a:lnTo>
                        <a:cubicBezTo>
                          <a:pt x="4139" y="32179"/>
                          <a:pt x="37674" y="-419"/>
                          <a:pt x="78650" y="4"/>
                        </a:cubicBezTo>
                        <a:lnTo>
                          <a:pt x="420978" y="3477"/>
                        </a:lnTo>
                        <a:cubicBezTo>
                          <a:pt x="462450" y="3900"/>
                          <a:pt x="495746" y="37416"/>
                          <a:pt x="495305" y="78355"/>
                        </a:cubicBezTo>
                        <a:lnTo>
                          <a:pt x="491574" y="418257"/>
                        </a:lnTo>
                        <a:cubicBezTo>
                          <a:pt x="491133" y="459197"/>
                          <a:pt x="457103" y="491776"/>
                          <a:pt x="415630" y="491041"/>
                        </a:cubicBezTo>
                        <a:close/>
                      </a:path>
                    </a:pathLst>
                  </a:custGeom>
                  <a:solidFill>
                    <a:srgbClr val="FFD32E"/>
                  </a:solidFill>
                  <a:ln w="1836"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2D5A81A1-4ED5-4426-AA7B-2A0E8CD1B1AC}"/>
                      </a:ext>
                    </a:extLst>
                  </p:cNvPr>
                  <p:cNvSpPr/>
                  <p:nvPr/>
                </p:nvSpPr>
                <p:spPr>
                  <a:xfrm>
                    <a:off x="10763715" y="1939231"/>
                    <a:ext cx="464397" cy="468870"/>
                  </a:xfrm>
                  <a:custGeom>
                    <a:avLst/>
                    <a:gdLst>
                      <a:gd name="connsiteX0" fmla="*/ 275355 w 464397"/>
                      <a:gd name="connsiteY0" fmla="*/ 360353 h 468870"/>
                      <a:gd name="connsiteX1" fmla="*/ 210638 w 464397"/>
                      <a:gd name="connsiteY1" fmla="*/ 121992 h 468870"/>
                      <a:gd name="connsiteX2" fmla="*/ 24903 w 464397"/>
                      <a:gd name="connsiteY2" fmla="*/ 0 h 468870"/>
                      <a:gd name="connsiteX3" fmla="*/ 3698 w 464397"/>
                      <a:gd name="connsiteY3" fmla="*/ 50642 h 468870"/>
                      <a:gd name="connsiteX4" fmla="*/ 4 w 464397"/>
                      <a:gd name="connsiteY4" fmla="*/ 387916 h 468870"/>
                      <a:gd name="connsiteX5" fmla="*/ 73340 w 464397"/>
                      <a:gd name="connsiteY5" fmla="*/ 462776 h 468870"/>
                      <a:gd name="connsiteX6" fmla="*/ 415630 w 464397"/>
                      <a:gd name="connsiteY6" fmla="*/ 468858 h 468870"/>
                      <a:gd name="connsiteX7" fmla="*/ 464397 w 464397"/>
                      <a:gd name="connsiteY7" fmla="*/ 452082 h 468870"/>
                      <a:gd name="connsiteX8" fmla="*/ 275336 w 464397"/>
                      <a:gd name="connsiteY8" fmla="*/ 360335 h 46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397" h="468870">
                        <a:moveTo>
                          <a:pt x="275355" y="360353"/>
                        </a:moveTo>
                        <a:cubicBezTo>
                          <a:pt x="212622" y="274781"/>
                          <a:pt x="277357" y="218626"/>
                          <a:pt x="210638" y="121992"/>
                        </a:cubicBezTo>
                        <a:cubicBezTo>
                          <a:pt x="158287" y="46158"/>
                          <a:pt x="83868" y="30833"/>
                          <a:pt x="24903" y="0"/>
                        </a:cubicBezTo>
                        <a:cubicBezTo>
                          <a:pt x="11985" y="13083"/>
                          <a:pt x="3900" y="30888"/>
                          <a:pt x="3698" y="50642"/>
                        </a:cubicBezTo>
                        <a:lnTo>
                          <a:pt x="4" y="387916"/>
                        </a:lnTo>
                        <a:cubicBezTo>
                          <a:pt x="-437" y="428525"/>
                          <a:pt x="32381" y="462041"/>
                          <a:pt x="73340" y="462776"/>
                        </a:cubicBezTo>
                        <a:lnTo>
                          <a:pt x="415630" y="468858"/>
                        </a:lnTo>
                        <a:cubicBezTo>
                          <a:pt x="434152" y="469189"/>
                          <a:pt x="451186" y="462831"/>
                          <a:pt x="464397" y="452082"/>
                        </a:cubicBezTo>
                        <a:cubicBezTo>
                          <a:pt x="394682" y="437712"/>
                          <a:pt x="323626" y="426210"/>
                          <a:pt x="275336" y="360335"/>
                        </a:cubicBezTo>
                        <a:close/>
                      </a:path>
                    </a:pathLst>
                  </a:custGeom>
                  <a:solidFill>
                    <a:srgbClr val="FFFFFF">
                      <a:alpha val="48000"/>
                    </a:srgbClr>
                  </a:solidFill>
                  <a:ln w="1836" cap="flat">
                    <a:noFill/>
                    <a:prstDash val="solid"/>
                    <a:miter/>
                  </a:ln>
                </p:spPr>
                <p:txBody>
                  <a:bodyPr rtlCol="0" anchor="ctr"/>
                  <a:lstStyle/>
                  <a:p>
                    <a:endParaRPr lang="en-US"/>
                  </a:p>
                </p:txBody>
              </p:sp>
            </p:grpSp>
          </p:grpSp>
          <p:grpSp>
            <p:nvGrpSpPr>
              <p:cNvPr id="84" name="Graphic 13">
                <a:extLst>
                  <a:ext uri="{FF2B5EF4-FFF2-40B4-BE49-F238E27FC236}">
                    <a16:creationId xmlns:a16="http://schemas.microsoft.com/office/drawing/2014/main" id="{CB9E5ED6-D847-491F-99CD-A323C3D40BB7}"/>
                  </a:ext>
                </a:extLst>
              </p:cNvPr>
              <p:cNvGrpSpPr/>
              <p:nvPr/>
            </p:nvGrpSpPr>
            <p:grpSpPr>
              <a:xfrm>
                <a:off x="9379963" y="1090503"/>
                <a:ext cx="448800" cy="437213"/>
                <a:chOff x="9379963" y="1090503"/>
                <a:chExt cx="448800" cy="437213"/>
              </a:xfrm>
            </p:grpSpPr>
            <p:grpSp>
              <p:nvGrpSpPr>
                <p:cNvPr id="85" name="Graphic 13">
                  <a:extLst>
                    <a:ext uri="{FF2B5EF4-FFF2-40B4-BE49-F238E27FC236}">
                      <a16:creationId xmlns:a16="http://schemas.microsoft.com/office/drawing/2014/main" id="{A90B4697-7763-46EC-BBE6-DDCE73F7ABD6}"/>
                    </a:ext>
                  </a:extLst>
                </p:cNvPr>
                <p:cNvGrpSpPr/>
                <p:nvPr/>
              </p:nvGrpSpPr>
              <p:grpSpPr>
                <a:xfrm>
                  <a:off x="9379963" y="1090503"/>
                  <a:ext cx="448800" cy="437213"/>
                  <a:chOff x="9379963" y="1090503"/>
                  <a:chExt cx="448800" cy="437213"/>
                </a:xfrm>
              </p:grpSpPr>
              <p:sp>
                <p:nvSpPr>
                  <p:cNvPr id="86" name="Freeform: Shape 85">
                    <a:extLst>
                      <a:ext uri="{FF2B5EF4-FFF2-40B4-BE49-F238E27FC236}">
                        <a16:creationId xmlns:a16="http://schemas.microsoft.com/office/drawing/2014/main" id="{8C5848EB-3F12-40A4-990F-47D929AE7DCD}"/>
                      </a:ext>
                    </a:extLst>
                  </p:cNvPr>
                  <p:cNvSpPr/>
                  <p:nvPr/>
                </p:nvSpPr>
                <p:spPr>
                  <a:xfrm>
                    <a:off x="9379963" y="1090503"/>
                    <a:ext cx="438584" cy="435160"/>
                  </a:xfrm>
                  <a:custGeom>
                    <a:avLst/>
                    <a:gdLst>
                      <a:gd name="connsiteX0" fmla="*/ 365319 w 438584"/>
                      <a:gd name="connsiteY0" fmla="*/ 435160 h 435160"/>
                      <a:gd name="connsiteX1" fmla="*/ 67128 w 438584"/>
                      <a:gd name="connsiteY1" fmla="*/ 429262 h 435160"/>
                      <a:gd name="connsiteX2" fmla="*/ 4 w 438584"/>
                      <a:gd name="connsiteY2" fmla="*/ 360447 h 435160"/>
                      <a:gd name="connsiteX3" fmla="*/ 3220 w 438584"/>
                      <a:gd name="connsiteY3" fmla="*/ 66942 h 435160"/>
                      <a:gd name="connsiteX4" fmla="*/ 71832 w 438584"/>
                      <a:gd name="connsiteY4" fmla="*/ 2 h 435160"/>
                      <a:gd name="connsiteX5" fmla="*/ 370078 w 438584"/>
                      <a:gd name="connsiteY5" fmla="*/ 2373 h 435160"/>
                      <a:gd name="connsiteX6" fmla="*/ 438580 w 438584"/>
                      <a:gd name="connsiteY6" fmla="*/ 71205 h 435160"/>
                      <a:gd name="connsiteX7" fmla="*/ 435328 w 438584"/>
                      <a:gd name="connsiteY7" fmla="*/ 368238 h 435160"/>
                      <a:gd name="connsiteX8" fmla="*/ 365337 w 438584"/>
                      <a:gd name="connsiteY8" fmla="*/ 435142 h 43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584" h="435160">
                        <a:moveTo>
                          <a:pt x="365319" y="435160"/>
                        </a:moveTo>
                        <a:lnTo>
                          <a:pt x="67128" y="429262"/>
                        </a:lnTo>
                        <a:cubicBezTo>
                          <a:pt x="29606" y="428527"/>
                          <a:pt x="-400" y="397712"/>
                          <a:pt x="4" y="360447"/>
                        </a:cubicBezTo>
                        <a:lnTo>
                          <a:pt x="3220" y="66942"/>
                        </a:lnTo>
                        <a:cubicBezTo>
                          <a:pt x="3624" y="29678"/>
                          <a:pt x="34310" y="-292"/>
                          <a:pt x="71832" y="2"/>
                        </a:cubicBezTo>
                        <a:lnTo>
                          <a:pt x="370078" y="2373"/>
                        </a:lnTo>
                        <a:cubicBezTo>
                          <a:pt x="408298" y="2685"/>
                          <a:pt x="439003" y="33500"/>
                          <a:pt x="438580" y="71205"/>
                        </a:cubicBezTo>
                        <a:lnTo>
                          <a:pt x="435328" y="368238"/>
                        </a:lnTo>
                        <a:cubicBezTo>
                          <a:pt x="434905" y="405944"/>
                          <a:pt x="403539" y="435914"/>
                          <a:pt x="365337" y="435142"/>
                        </a:cubicBezTo>
                        <a:close/>
                      </a:path>
                    </a:pathLst>
                  </a:custGeom>
                  <a:solidFill>
                    <a:srgbClr val="444B8C"/>
                  </a:solidFill>
                  <a:ln w="1836"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287C9C2F-58D8-4D7E-84B7-DBA31BFE7A5E}"/>
                      </a:ext>
                    </a:extLst>
                  </p:cNvPr>
                  <p:cNvSpPr/>
                  <p:nvPr/>
                </p:nvSpPr>
                <p:spPr>
                  <a:xfrm>
                    <a:off x="9389353" y="1092084"/>
                    <a:ext cx="439411" cy="435633"/>
                  </a:xfrm>
                  <a:custGeom>
                    <a:avLst/>
                    <a:gdLst>
                      <a:gd name="connsiteX0" fmla="*/ 366017 w 439411"/>
                      <a:gd name="connsiteY0" fmla="*/ 435601 h 435633"/>
                      <a:gd name="connsiteX1" fmla="*/ 67257 w 439411"/>
                      <a:gd name="connsiteY1" fmla="*/ 429666 h 435633"/>
                      <a:gd name="connsiteX2" fmla="*/ 4 w 439411"/>
                      <a:gd name="connsiteY2" fmla="*/ 360778 h 435633"/>
                      <a:gd name="connsiteX3" fmla="*/ 3220 w 439411"/>
                      <a:gd name="connsiteY3" fmla="*/ 66998 h 435633"/>
                      <a:gd name="connsiteX4" fmla="*/ 71961 w 439411"/>
                      <a:gd name="connsiteY4" fmla="*/ 2 h 435633"/>
                      <a:gd name="connsiteX5" fmla="*/ 370776 w 439411"/>
                      <a:gd name="connsiteY5" fmla="*/ 2409 h 435633"/>
                      <a:gd name="connsiteX6" fmla="*/ 439407 w 439411"/>
                      <a:gd name="connsiteY6" fmla="*/ 71316 h 435633"/>
                      <a:gd name="connsiteX7" fmla="*/ 436136 w 439411"/>
                      <a:gd name="connsiteY7" fmla="*/ 368643 h 435633"/>
                      <a:gd name="connsiteX8" fmla="*/ 366017 w 439411"/>
                      <a:gd name="connsiteY8" fmla="*/ 435620 h 43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411" h="435633">
                        <a:moveTo>
                          <a:pt x="366017" y="435601"/>
                        </a:moveTo>
                        <a:lnTo>
                          <a:pt x="67257" y="429666"/>
                        </a:lnTo>
                        <a:cubicBezTo>
                          <a:pt x="29680" y="428913"/>
                          <a:pt x="-400" y="398079"/>
                          <a:pt x="4" y="360778"/>
                        </a:cubicBezTo>
                        <a:lnTo>
                          <a:pt x="3220" y="66998"/>
                        </a:lnTo>
                        <a:cubicBezTo>
                          <a:pt x="3624" y="29696"/>
                          <a:pt x="34365" y="-292"/>
                          <a:pt x="71961" y="2"/>
                        </a:cubicBezTo>
                        <a:lnTo>
                          <a:pt x="370776" y="2409"/>
                        </a:lnTo>
                        <a:cubicBezTo>
                          <a:pt x="409070" y="2722"/>
                          <a:pt x="439829" y="33573"/>
                          <a:pt x="439407" y="71316"/>
                        </a:cubicBezTo>
                        <a:lnTo>
                          <a:pt x="436136" y="368643"/>
                        </a:lnTo>
                        <a:cubicBezTo>
                          <a:pt x="435713" y="406385"/>
                          <a:pt x="404292" y="436373"/>
                          <a:pt x="366017" y="435620"/>
                        </a:cubicBezTo>
                        <a:close/>
                      </a:path>
                    </a:pathLst>
                  </a:custGeom>
                  <a:solidFill>
                    <a:srgbClr val="FDB837"/>
                  </a:solidFill>
                  <a:ln w="1836"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55D48CB-831D-4B1F-BB11-0B3822713BC1}"/>
                      </a:ext>
                    </a:extLst>
                  </p:cNvPr>
                  <p:cNvSpPr/>
                  <p:nvPr/>
                </p:nvSpPr>
                <p:spPr>
                  <a:xfrm>
                    <a:off x="9389334" y="1099950"/>
                    <a:ext cx="432350" cy="427730"/>
                  </a:xfrm>
                  <a:custGeom>
                    <a:avLst/>
                    <a:gdLst>
                      <a:gd name="connsiteX0" fmla="*/ 234837 w 432350"/>
                      <a:gd name="connsiteY0" fmla="*/ 287956 h 427730"/>
                      <a:gd name="connsiteX1" fmla="*/ 197738 w 432350"/>
                      <a:gd name="connsiteY1" fmla="*/ 151282 h 427730"/>
                      <a:gd name="connsiteX2" fmla="*/ 48661 w 432350"/>
                      <a:gd name="connsiteY2" fmla="*/ 40352 h 427730"/>
                      <a:gd name="connsiteX3" fmla="*/ 39455 w 432350"/>
                      <a:gd name="connsiteY3" fmla="*/ 0 h 427730"/>
                      <a:gd name="connsiteX4" fmla="*/ 3220 w 432350"/>
                      <a:gd name="connsiteY4" fmla="*/ 59113 h 427730"/>
                      <a:gd name="connsiteX5" fmla="*/ 4 w 432350"/>
                      <a:gd name="connsiteY5" fmla="*/ 352893 h 427730"/>
                      <a:gd name="connsiteX6" fmla="*/ 67257 w 432350"/>
                      <a:gd name="connsiteY6" fmla="*/ 421781 h 427730"/>
                      <a:gd name="connsiteX7" fmla="*/ 366017 w 432350"/>
                      <a:gd name="connsiteY7" fmla="*/ 427716 h 427730"/>
                      <a:gd name="connsiteX8" fmla="*/ 432351 w 432350"/>
                      <a:gd name="connsiteY8" fmla="*/ 382183 h 427730"/>
                      <a:gd name="connsiteX9" fmla="*/ 234819 w 432350"/>
                      <a:gd name="connsiteY9" fmla="*/ 287956 h 42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350" h="427730">
                        <a:moveTo>
                          <a:pt x="234837" y="287956"/>
                        </a:moveTo>
                        <a:cubicBezTo>
                          <a:pt x="198859" y="238894"/>
                          <a:pt x="235977" y="206683"/>
                          <a:pt x="197738" y="151282"/>
                        </a:cubicBezTo>
                        <a:cubicBezTo>
                          <a:pt x="152094" y="85168"/>
                          <a:pt x="77234" y="99262"/>
                          <a:pt x="48661" y="40352"/>
                        </a:cubicBezTo>
                        <a:cubicBezTo>
                          <a:pt x="42377" y="27397"/>
                          <a:pt x="39731" y="13708"/>
                          <a:pt x="39455" y="0"/>
                        </a:cubicBezTo>
                        <a:cubicBezTo>
                          <a:pt x="18122" y="11264"/>
                          <a:pt x="3495" y="33443"/>
                          <a:pt x="3220" y="59113"/>
                        </a:cubicBezTo>
                        <a:lnTo>
                          <a:pt x="4" y="352893"/>
                        </a:lnTo>
                        <a:cubicBezTo>
                          <a:pt x="-400" y="390194"/>
                          <a:pt x="29680" y="421028"/>
                          <a:pt x="67257" y="421781"/>
                        </a:cubicBezTo>
                        <a:lnTo>
                          <a:pt x="366017" y="427716"/>
                        </a:lnTo>
                        <a:cubicBezTo>
                          <a:pt x="396666" y="428323"/>
                          <a:pt x="422888" y="409194"/>
                          <a:pt x="432351" y="382183"/>
                        </a:cubicBezTo>
                        <a:cubicBezTo>
                          <a:pt x="378880" y="322188"/>
                          <a:pt x="285203" y="356678"/>
                          <a:pt x="234819" y="287956"/>
                        </a:cubicBezTo>
                        <a:close/>
                      </a:path>
                    </a:pathLst>
                  </a:custGeom>
                  <a:solidFill>
                    <a:srgbClr val="FFFFFF">
                      <a:alpha val="48000"/>
                    </a:srgbClr>
                  </a:solidFill>
                  <a:ln w="1836" cap="flat">
                    <a:noFill/>
                    <a:prstDash val="solid"/>
                    <a:miter/>
                  </a:ln>
                </p:spPr>
                <p:txBody>
                  <a:bodyPr rtlCol="0" anchor="ctr"/>
                  <a:lstStyle/>
                  <a:p>
                    <a:endParaRPr lang="en-US"/>
                  </a:p>
                </p:txBody>
              </p:sp>
            </p:grpSp>
            <p:grpSp>
              <p:nvGrpSpPr>
                <p:cNvPr id="89" name="Graphic 13">
                  <a:extLst>
                    <a:ext uri="{FF2B5EF4-FFF2-40B4-BE49-F238E27FC236}">
                      <a16:creationId xmlns:a16="http://schemas.microsoft.com/office/drawing/2014/main" id="{4826322A-D5BF-4C05-84E4-8FBC058A692B}"/>
                    </a:ext>
                  </a:extLst>
                </p:cNvPr>
                <p:cNvGrpSpPr/>
                <p:nvPr/>
              </p:nvGrpSpPr>
              <p:grpSpPr>
                <a:xfrm>
                  <a:off x="9457379" y="1168561"/>
                  <a:ext cx="292903" cy="287321"/>
                  <a:chOff x="9457379" y="1168561"/>
                  <a:chExt cx="292903" cy="287321"/>
                </a:xfrm>
              </p:grpSpPr>
              <p:sp>
                <p:nvSpPr>
                  <p:cNvPr id="90" name="Freeform: Shape 89">
                    <a:extLst>
                      <a:ext uri="{FF2B5EF4-FFF2-40B4-BE49-F238E27FC236}">
                        <a16:creationId xmlns:a16="http://schemas.microsoft.com/office/drawing/2014/main" id="{7324EB2E-7C49-40FA-82F8-1B144C517C61}"/>
                      </a:ext>
                    </a:extLst>
                  </p:cNvPr>
                  <p:cNvSpPr/>
                  <p:nvPr/>
                </p:nvSpPr>
                <p:spPr>
                  <a:xfrm>
                    <a:off x="9457379" y="1168561"/>
                    <a:ext cx="287740" cy="287321"/>
                  </a:xfrm>
                  <a:custGeom>
                    <a:avLst/>
                    <a:gdLst>
                      <a:gd name="connsiteX0" fmla="*/ 241433 w 287740"/>
                      <a:gd name="connsiteY0" fmla="*/ 287315 h 287321"/>
                      <a:gd name="connsiteX1" fmla="*/ 42596 w 287740"/>
                      <a:gd name="connsiteY1" fmla="*/ 283732 h 287321"/>
                      <a:gd name="connsiteX2" fmla="*/ 3 w 287740"/>
                      <a:gd name="connsiteY2" fmla="*/ 239925 h 287321"/>
                      <a:gd name="connsiteX3" fmla="*/ 2171 w 287740"/>
                      <a:gd name="connsiteY3" fmla="*/ 42596 h 287321"/>
                      <a:gd name="connsiteX4" fmla="*/ 45701 w 287740"/>
                      <a:gd name="connsiteY4" fmla="*/ 2 h 287321"/>
                      <a:gd name="connsiteX5" fmla="*/ 244556 w 287740"/>
                      <a:gd name="connsiteY5" fmla="*/ 1968 h 287321"/>
                      <a:gd name="connsiteX6" fmla="*/ 287738 w 287740"/>
                      <a:gd name="connsiteY6" fmla="*/ 45774 h 287321"/>
                      <a:gd name="connsiteX7" fmla="*/ 285551 w 287740"/>
                      <a:gd name="connsiteY7" fmla="*/ 244721 h 287321"/>
                      <a:gd name="connsiteX8" fmla="*/ 241414 w 287740"/>
                      <a:gd name="connsiteY8" fmla="*/ 287315 h 287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40" h="287321">
                        <a:moveTo>
                          <a:pt x="241433" y="287315"/>
                        </a:moveTo>
                        <a:lnTo>
                          <a:pt x="42596" y="283732"/>
                        </a:lnTo>
                        <a:cubicBezTo>
                          <a:pt x="18800" y="283309"/>
                          <a:pt x="-255" y="263703"/>
                          <a:pt x="3" y="239925"/>
                        </a:cubicBezTo>
                        <a:lnTo>
                          <a:pt x="2171" y="42596"/>
                        </a:lnTo>
                        <a:cubicBezTo>
                          <a:pt x="2428" y="18837"/>
                          <a:pt x="21906" y="-237"/>
                          <a:pt x="45701" y="2"/>
                        </a:cubicBezTo>
                        <a:lnTo>
                          <a:pt x="244556" y="1968"/>
                        </a:lnTo>
                        <a:cubicBezTo>
                          <a:pt x="268646" y="2207"/>
                          <a:pt x="287995" y="21813"/>
                          <a:pt x="287738" y="45774"/>
                        </a:cubicBezTo>
                        <a:lnTo>
                          <a:pt x="285551" y="244721"/>
                        </a:lnTo>
                        <a:cubicBezTo>
                          <a:pt x="285294" y="268682"/>
                          <a:pt x="265522" y="287737"/>
                          <a:pt x="241414" y="287315"/>
                        </a:cubicBezTo>
                        <a:close/>
                      </a:path>
                    </a:pathLst>
                  </a:custGeom>
                  <a:solidFill>
                    <a:srgbClr val="444B8C"/>
                  </a:solidFill>
                  <a:ln w="1836"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4CC1146-D14C-4377-87CF-3A5F696EAAB0}"/>
                      </a:ext>
                    </a:extLst>
                  </p:cNvPr>
                  <p:cNvSpPr/>
                  <p:nvPr/>
                </p:nvSpPr>
                <p:spPr>
                  <a:xfrm>
                    <a:off x="9466290" y="1168579"/>
                    <a:ext cx="283991" cy="281570"/>
                  </a:xfrm>
                  <a:custGeom>
                    <a:avLst/>
                    <a:gdLst>
                      <a:gd name="connsiteX0" fmla="*/ 238327 w 283991"/>
                      <a:gd name="connsiteY0" fmla="*/ 281563 h 281570"/>
                      <a:gd name="connsiteX1" fmla="*/ 42063 w 283991"/>
                      <a:gd name="connsiteY1" fmla="*/ 278072 h 281570"/>
                      <a:gd name="connsiteX2" fmla="*/ 3 w 283991"/>
                      <a:gd name="connsiteY2" fmla="*/ 235148 h 281570"/>
                      <a:gd name="connsiteX3" fmla="*/ 2116 w 283991"/>
                      <a:gd name="connsiteY3" fmla="*/ 41750 h 281570"/>
                      <a:gd name="connsiteX4" fmla="*/ 45095 w 283991"/>
                      <a:gd name="connsiteY4" fmla="*/ 2 h 281570"/>
                      <a:gd name="connsiteX5" fmla="*/ 241377 w 283991"/>
                      <a:gd name="connsiteY5" fmla="*/ 1987 h 281570"/>
                      <a:gd name="connsiteX6" fmla="*/ 283989 w 283991"/>
                      <a:gd name="connsiteY6" fmla="*/ 44929 h 281570"/>
                      <a:gd name="connsiteX7" fmla="*/ 281858 w 283991"/>
                      <a:gd name="connsiteY7" fmla="*/ 239834 h 281570"/>
                      <a:gd name="connsiteX8" fmla="*/ 238309 w 283991"/>
                      <a:gd name="connsiteY8" fmla="*/ 281563 h 28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991" h="281570">
                        <a:moveTo>
                          <a:pt x="238327" y="281563"/>
                        </a:moveTo>
                        <a:lnTo>
                          <a:pt x="42063" y="278072"/>
                        </a:lnTo>
                        <a:cubicBezTo>
                          <a:pt x="18561" y="277649"/>
                          <a:pt x="-255" y="258429"/>
                          <a:pt x="3" y="235148"/>
                        </a:cubicBezTo>
                        <a:lnTo>
                          <a:pt x="2116" y="41750"/>
                        </a:lnTo>
                        <a:cubicBezTo>
                          <a:pt x="2373" y="18451"/>
                          <a:pt x="21593" y="-237"/>
                          <a:pt x="45095" y="2"/>
                        </a:cubicBezTo>
                        <a:lnTo>
                          <a:pt x="241377" y="1987"/>
                        </a:lnTo>
                        <a:cubicBezTo>
                          <a:pt x="265155" y="2226"/>
                          <a:pt x="284247" y="21446"/>
                          <a:pt x="283989" y="44929"/>
                        </a:cubicBezTo>
                        <a:lnTo>
                          <a:pt x="281858" y="239834"/>
                        </a:lnTo>
                        <a:cubicBezTo>
                          <a:pt x="281600" y="263298"/>
                          <a:pt x="262086" y="281986"/>
                          <a:pt x="238309" y="281563"/>
                        </a:cubicBezTo>
                        <a:close/>
                      </a:path>
                    </a:pathLst>
                  </a:custGeom>
                  <a:solidFill>
                    <a:srgbClr val="FFD32E"/>
                  </a:solidFill>
                  <a:ln w="1836"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EB107D74-6638-4EBC-A7AA-D365A704C010}"/>
                      </a:ext>
                    </a:extLst>
                  </p:cNvPr>
                  <p:cNvSpPr/>
                  <p:nvPr/>
                </p:nvSpPr>
                <p:spPr>
                  <a:xfrm>
                    <a:off x="9466290" y="1181278"/>
                    <a:ext cx="266294" cy="268852"/>
                  </a:xfrm>
                  <a:custGeom>
                    <a:avLst/>
                    <a:gdLst>
                      <a:gd name="connsiteX0" fmla="*/ 157881 w 266294"/>
                      <a:gd name="connsiteY0" fmla="*/ 206628 h 268852"/>
                      <a:gd name="connsiteX1" fmla="*/ 120782 w 266294"/>
                      <a:gd name="connsiteY1" fmla="*/ 69954 h 268852"/>
                      <a:gd name="connsiteX2" fmla="*/ 14280 w 266294"/>
                      <a:gd name="connsiteY2" fmla="*/ 0 h 268852"/>
                      <a:gd name="connsiteX3" fmla="*/ 2116 w 266294"/>
                      <a:gd name="connsiteY3" fmla="*/ 29033 h 268852"/>
                      <a:gd name="connsiteX4" fmla="*/ 3 w 266294"/>
                      <a:gd name="connsiteY4" fmla="*/ 222430 h 268852"/>
                      <a:gd name="connsiteX5" fmla="*/ 42063 w 266294"/>
                      <a:gd name="connsiteY5" fmla="*/ 265354 h 268852"/>
                      <a:gd name="connsiteX6" fmla="*/ 238327 w 266294"/>
                      <a:gd name="connsiteY6" fmla="*/ 268846 h 268852"/>
                      <a:gd name="connsiteX7" fmla="*/ 266294 w 266294"/>
                      <a:gd name="connsiteY7" fmla="*/ 259217 h 268852"/>
                      <a:gd name="connsiteX8" fmla="*/ 157881 w 266294"/>
                      <a:gd name="connsiteY8" fmla="*/ 206609 h 26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294" h="268852">
                        <a:moveTo>
                          <a:pt x="157881" y="206628"/>
                        </a:moveTo>
                        <a:cubicBezTo>
                          <a:pt x="121903" y="157566"/>
                          <a:pt x="159020" y="125355"/>
                          <a:pt x="120782" y="69954"/>
                        </a:cubicBezTo>
                        <a:cubicBezTo>
                          <a:pt x="90757" y="26478"/>
                          <a:pt x="48090" y="17677"/>
                          <a:pt x="14280" y="0"/>
                        </a:cubicBezTo>
                        <a:cubicBezTo>
                          <a:pt x="6875" y="7497"/>
                          <a:pt x="2244" y="17714"/>
                          <a:pt x="2116" y="29033"/>
                        </a:cubicBezTo>
                        <a:lnTo>
                          <a:pt x="3" y="222430"/>
                        </a:lnTo>
                        <a:cubicBezTo>
                          <a:pt x="-255" y="245711"/>
                          <a:pt x="18561" y="264932"/>
                          <a:pt x="42063" y="265354"/>
                        </a:cubicBezTo>
                        <a:lnTo>
                          <a:pt x="238327" y="268846"/>
                        </a:lnTo>
                        <a:cubicBezTo>
                          <a:pt x="248948" y="269029"/>
                          <a:pt x="258705" y="265391"/>
                          <a:pt x="266294" y="259217"/>
                        </a:cubicBezTo>
                        <a:cubicBezTo>
                          <a:pt x="226310" y="250985"/>
                          <a:pt x="185572" y="244370"/>
                          <a:pt x="157881" y="206609"/>
                        </a:cubicBezTo>
                        <a:close/>
                      </a:path>
                    </a:pathLst>
                  </a:custGeom>
                  <a:solidFill>
                    <a:srgbClr val="FFFFFF">
                      <a:alpha val="48000"/>
                    </a:srgbClr>
                  </a:solidFill>
                  <a:ln w="1836" cap="flat">
                    <a:noFill/>
                    <a:prstDash val="solid"/>
                    <a:miter/>
                  </a:ln>
                </p:spPr>
                <p:txBody>
                  <a:bodyPr rtlCol="0" anchor="ctr"/>
                  <a:lstStyle/>
                  <a:p>
                    <a:endParaRPr lang="en-US"/>
                  </a:p>
                </p:txBody>
              </p:sp>
            </p:grpSp>
          </p:grpSp>
          <p:grpSp>
            <p:nvGrpSpPr>
              <p:cNvPr id="93" name="Graphic 13">
                <a:extLst>
                  <a:ext uri="{FF2B5EF4-FFF2-40B4-BE49-F238E27FC236}">
                    <a16:creationId xmlns:a16="http://schemas.microsoft.com/office/drawing/2014/main" id="{5275E9D3-C47E-468E-BEE9-56270BE10A57}"/>
                  </a:ext>
                </a:extLst>
              </p:cNvPr>
              <p:cNvGrpSpPr/>
              <p:nvPr/>
            </p:nvGrpSpPr>
            <p:grpSpPr>
              <a:xfrm>
                <a:off x="6720853" y="2867647"/>
                <a:ext cx="448801" cy="437213"/>
                <a:chOff x="6720853" y="2867647"/>
                <a:chExt cx="448801" cy="437213"/>
              </a:xfrm>
            </p:grpSpPr>
            <p:grpSp>
              <p:nvGrpSpPr>
                <p:cNvPr id="94" name="Graphic 13">
                  <a:extLst>
                    <a:ext uri="{FF2B5EF4-FFF2-40B4-BE49-F238E27FC236}">
                      <a16:creationId xmlns:a16="http://schemas.microsoft.com/office/drawing/2014/main" id="{2EECA915-F921-431C-AE8A-F38DBB0DE154}"/>
                    </a:ext>
                  </a:extLst>
                </p:cNvPr>
                <p:cNvGrpSpPr/>
                <p:nvPr/>
              </p:nvGrpSpPr>
              <p:grpSpPr>
                <a:xfrm>
                  <a:off x="6720853" y="2867647"/>
                  <a:ext cx="448801" cy="437213"/>
                  <a:chOff x="6720853" y="2867647"/>
                  <a:chExt cx="448801" cy="437213"/>
                </a:xfrm>
              </p:grpSpPr>
              <p:sp>
                <p:nvSpPr>
                  <p:cNvPr id="95" name="Freeform: Shape 94">
                    <a:extLst>
                      <a:ext uri="{FF2B5EF4-FFF2-40B4-BE49-F238E27FC236}">
                        <a16:creationId xmlns:a16="http://schemas.microsoft.com/office/drawing/2014/main" id="{2D1EE479-2252-49DB-ABE9-1F80F4BBBAEE}"/>
                      </a:ext>
                    </a:extLst>
                  </p:cNvPr>
                  <p:cNvSpPr/>
                  <p:nvPr/>
                </p:nvSpPr>
                <p:spPr>
                  <a:xfrm>
                    <a:off x="6720853" y="2867647"/>
                    <a:ext cx="438584" cy="435160"/>
                  </a:xfrm>
                  <a:custGeom>
                    <a:avLst/>
                    <a:gdLst>
                      <a:gd name="connsiteX0" fmla="*/ 365319 w 438584"/>
                      <a:gd name="connsiteY0" fmla="*/ 435160 h 435160"/>
                      <a:gd name="connsiteX1" fmla="*/ 67128 w 438584"/>
                      <a:gd name="connsiteY1" fmla="*/ 429262 h 435160"/>
                      <a:gd name="connsiteX2" fmla="*/ 4 w 438584"/>
                      <a:gd name="connsiteY2" fmla="*/ 360447 h 435160"/>
                      <a:gd name="connsiteX3" fmla="*/ 3220 w 438584"/>
                      <a:gd name="connsiteY3" fmla="*/ 66942 h 435160"/>
                      <a:gd name="connsiteX4" fmla="*/ 71832 w 438584"/>
                      <a:gd name="connsiteY4" fmla="*/ 2 h 435160"/>
                      <a:gd name="connsiteX5" fmla="*/ 370078 w 438584"/>
                      <a:gd name="connsiteY5" fmla="*/ 2372 h 435160"/>
                      <a:gd name="connsiteX6" fmla="*/ 438580 w 438584"/>
                      <a:gd name="connsiteY6" fmla="*/ 71206 h 435160"/>
                      <a:gd name="connsiteX7" fmla="*/ 435328 w 438584"/>
                      <a:gd name="connsiteY7" fmla="*/ 368238 h 435160"/>
                      <a:gd name="connsiteX8" fmla="*/ 365337 w 438584"/>
                      <a:gd name="connsiteY8" fmla="*/ 435142 h 43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584" h="435160">
                        <a:moveTo>
                          <a:pt x="365319" y="435160"/>
                        </a:moveTo>
                        <a:lnTo>
                          <a:pt x="67128" y="429262"/>
                        </a:lnTo>
                        <a:cubicBezTo>
                          <a:pt x="29606" y="428527"/>
                          <a:pt x="-400" y="397712"/>
                          <a:pt x="4" y="360447"/>
                        </a:cubicBezTo>
                        <a:lnTo>
                          <a:pt x="3220" y="66942"/>
                        </a:lnTo>
                        <a:cubicBezTo>
                          <a:pt x="3624" y="29678"/>
                          <a:pt x="34310" y="-292"/>
                          <a:pt x="71832" y="2"/>
                        </a:cubicBezTo>
                        <a:lnTo>
                          <a:pt x="370078" y="2372"/>
                        </a:lnTo>
                        <a:cubicBezTo>
                          <a:pt x="408298" y="2685"/>
                          <a:pt x="439003" y="33500"/>
                          <a:pt x="438580" y="71206"/>
                        </a:cubicBezTo>
                        <a:lnTo>
                          <a:pt x="435328" y="368238"/>
                        </a:lnTo>
                        <a:cubicBezTo>
                          <a:pt x="434905" y="405944"/>
                          <a:pt x="403539" y="435914"/>
                          <a:pt x="365337" y="435142"/>
                        </a:cubicBezTo>
                        <a:close/>
                      </a:path>
                    </a:pathLst>
                  </a:custGeom>
                  <a:solidFill>
                    <a:srgbClr val="444B8C"/>
                  </a:solidFill>
                  <a:ln w="1836"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20F1D75-1F42-48A7-8441-186F6D40D289}"/>
                      </a:ext>
                    </a:extLst>
                  </p:cNvPr>
                  <p:cNvSpPr/>
                  <p:nvPr/>
                </p:nvSpPr>
                <p:spPr>
                  <a:xfrm>
                    <a:off x="6730243" y="2869227"/>
                    <a:ext cx="439411" cy="435633"/>
                  </a:xfrm>
                  <a:custGeom>
                    <a:avLst/>
                    <a:gdLst>
                      <a:gd name="connsiteX0" fmla="*/ 366017 w 439411"/>
                      <a:gd name="connsiteY0" fmla="*/ 435601 h 435633"/>
                      <a:gd name="connsiteX1" fmla="*/ 67257 w 439411"/>
                      <a:gd name="connsiteY1" fmla="*/ 429666 h 435633"/>
                      <a:gd name="connsiteX2" fmla="*/ 4 w 439411"/>
                      <a:gd name="connsiteY2" fmla="*/ 360778 h 435633"/>
                      <a:gd name="connsiteX3" fmla="*/ 3220 w 439411"/>
                      <a:gd name="connsiteY3" fmla="*/ 66998 h 435633"/>
                      <a:gd name="connsiteX4" fmla="*/ 71961 w 439411"/>
                      <a:gd name="connsiteY4" fmla="*/ 2 h 435633"/>
                      <a:gd name="connsiteX5" fmla="*/ 370776 w 439411"/>
                      <a:gd name="connsiteY5" fmla="*/ 2409 h 435633"/>
                      <a:gd name="connsiteX6" fmla="*/ 439407 w 439411"/>
                      <a:gd name="connsiteY6" fmla="*/ 71316 h 435633"/>
                      <a:gd name="connsiteX7" fmla="*/ 436136 w 439411"/>
                      <a:gd name="connsiteY7" fmla="*/ 368643 h 435633"/>
                      <a:gd name="connsiteX8" fmla="*/ 366017 w 439411"/>
                      <a:gd name="connsiteY8" fmla="*/ 435620 h 43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411" h="435633">
                        <a:moveTo>
                          <a:pt x="366017" y="435601"/>
                        </a:moveTo>
                        <a:lnTo>
                          <a:pt x="67257" y="429666"/>
                        </a:lnTo>
                        <a:cubicBezTo>
                          <a:pt x="29680" y="428913"/>
                          <a:pt x="-400" y="398079"/>
                          <a:pt x="4" y="360778"/>
                        </a:cubicBezTo>
                        <a:lnTo>
                          <a:pt x="3220" y="66998"/>
                        </a:lnTo>
                        <a:cubicBezTo>
                          <a:pt x="3624" y="29696"/>
                          <a:pt x="34365" y="-292"/>
                          <a:pt x="71961" y="2"/>
                        </a:cubicBezTo>
                        <a:lnTo>
                          <a:pt x="370776" y="2409"/>
                        </a:lnTo>
                        <a:cubicBezTo>
                          <a:pt x="409070" y="2722"/>
                          <a:pt x="439829" y="33573"/>
                          <a:pt x="439407" y="71316"/>
                        </a:cubicBezTo>
                        <a:lnTo>
                          <a:pt x="436136" y="368643"/>
                        </a:lnTo>
                        <a:cubicBezTo>
                          <a:pt x="435713" y="406385"/>
                          <a:pt x="404292" y="436373"/>
                          <a:pt x="366017" y="435620"/>
                        </a:cubicBezTo>
                        <a:close/>
                      </a:path>
                    </a:pathLst>
                  </a:custGeom>
                  <a:solidFill>
                    <a:srgbClr val="FDB837"/>
                  </a:solidFill>
                  <a:ln w="1836"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940180C6-D1D7-498F-BA33-48795A306C2A}"/>
                      </a:ext>
                    </a:extLst>
                  </p:cNvPr>
                  <p:cNvSpPr/>
                  <p:nvPr/>
                </p:nvSpPr>
                <p:spPr>
                  <a:xfrm>
                    <a:off x="6730224" y="2877112"/>
                    <a:ext cx="432350" cy="427730"/>
                  </a:xfrm>
                  <a:custGeom>
                    <a:avLst/>
                    <a:gdLst>
                      <a:gd name="connsiteX0" fmla="*/ 234837 w 432350"/>
                      <a:gd name="connsiteY0" fmla="*/ 287956 h 427730"/>
                      <a:gd name="connsiteX1" fmla="*/ 197738 w 432350"/>
                      <a:gd name="connsiteY1" fmla="*/ 151282 h 427730"/>
                      <a:gd name="connsiteX2" fmla="*/ 48661 w 432350"/>
                      <a:gd name="connsiteY2" fmla="*/ 40352 h 427730"/>
                      <a:gd name="connsiteX3" fmla="*/ 39455 w 432350"/>
                      <a:gd name="connsiteY3" fmla="*/ 0 h 427730"/>
                      <a:gd name="connsiteX4" fmla="*/ 3220 w 432350"/>
                      <a:gd name="connsiteY4" fmla="*/ 59113 h 427730"/>
                      <a:gd name="connsiteX5" fmla="*/ 4 w 432350"/>
                      <a:gd name="connsiteY5" fmla="*/ 352893 h 427730"/>
                      <a:gd name="connsiteX6" fmla="*/ 67257 w 432350"/>
                      <a:gd name="connsiteY6" fmla="*/ 421781 h 427730"/>
                      <a:gd name="connsiteX7" fmla="*/ 366017 w 432350"/>
                      <a:gd name="connsiteY7" fmla="*/ 427716 h 427730"/>
                      <a:gd name="connsiteX8" fmla="*/ 432351 w 432350"/>
                      <a:gd name="connsiteY8" fmla="*/ 382183 h 427730"/>
                      <a:gd name="connsiteX9" fmla="*/ 234819 w 432350"/>
                      <a:gd name="connsiteY9" fmla="*/ 287956 h 42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350" h="427730">
                        <a:moveTo>
                          <a:pt x="234837" y="287956"/>
                        </a:moveTo>
                        <a:cubicBezTo>
                          <a:pt x="198859" y="238894"/>
                          <a:pt x="235977" y="206683"/>
                          <a:pt x="197738" y="151282"/>
                        </a:cubicBezTo>
                        <a:cubicBezTo>
                          <a:pt x="152094" y="85168"/>
                          <a:pt x="77234" y="99262"/>
                          <a:pt x="48661" y="40352"/>
                        </a:cubicBezTo>
                        <a:cubicBezTo>
                          <a:pt x="42377" y="27397"/>
                          <a:pt x="39731" y="13708"/>
                          <a:pt x="39455" y="0"/>
                        </a:cubicBezTo>
                        <a:cubicBezTo>
                          <a:pt x="18122" y="11264"/>
                          <a:pt x="3495" y="33443"/>
                          <a:pt x="3220" y="59113"/>
                        </a:cubicBezTo>
                        <a:lnTo>
                          <a:pt x="4" y="352893"/>
                        </a:lnTo>
                        <a:cubicBezTo>
                          <a:pt x="-400" y="390194"/>
                          <a:pt x="29680" y="421028"/>
                          <a:pt x="67257" y="421781"/>
                        </a:cubicBezTo>
                        <a:lnTo>
                          <a:pt x="366017" y="427716"/>
                        </a:lnTo>
                        <a:cubicBezTo>
                          <a:pt x="396666" y="428323"/>
                          <a:pt x="422888" y="409194"/>
                          <a:pt x="432351" y="382183"/>
                        </a:cubicBezTo>
                        <a:cubicBezTo>
                          <a:pt x="378879" y="322188"/>
                          <a:pt x="285203" y="356678"/>
                          <a:pt x="234819" y="287956"/>
                        </a:cubicBezTo>
                        <a:close/>
                      </a:path>
                    </a:pathLst>
                  </a:custGeom>
                  <a:solidFill>
                    <a:srgbClr val="FFFFFF">
                      <a:alpha val="48000"/>
                    </a:srgbClr>
                  </a:solidFill>
                  <a:ln w="1836" cap="flat">
                    <a:noFill/>
                    <a:prstDash val="solid"/>
                    <a:miter/>
                  </a:ln>
                </p:spPr>
                <p:txBody>
                  <a:bodyPr rtlCol="0" anchor="ctr"/>
                  <a:lstStyle/>
                  <a:p>
                    <a:endParaRPr lang="en-US"/>
                  </a:p>
                </p:txBody>
              </p:sp>
            </p:grpSp>
            <p:grpSp>
              <p:nvGrpSpPr>
                <p:cNvPr id="98" name="Graphic 13">
                  <a:extLst>
                    <a:ext uri="{FF2B5EF4-FFF2-40B4-BE49-F238E27FC236}">
                      <a16:creationId xmlns:a16="http://schemas.microsoft.com/office/drawing/2014/main" id="{28853166-DB9C-40EB-90C2-06C5EE8B9A1A}"/>
                    </a:ext>
                  </a:extLst>
                </p:cNvPr>
                <p:cNvGrpSpPr/>
                <p:nvPr/>
              </p:nvGrpSpPr>
              <p:grpSpPr>
                <a:xfrm>
                  <a:off x="6798250" y="2945723"/>
                  <a:ext cx="292903" cy="287321"/>
                  <a:chOff x="6798250" y="2945723"/>
                  <a:chExt cx="292903" cy="287321"/>
                </a:xfrm>
              </p:grpSpPr>
              <p:sp>
                <p:nvSpPr>
                  <p:cNvPr id="99" name="Freeform: Shape 98">
                    <a:extLst>
                      <a:ext uri="{FF2B5EF4-FFF2-40B4-BE49-F238E27FC236}">
                        <a16:creationId xmlns:a16="http://schemas.microsoft.com/office/drawing/2014/main" id="{D94A0B0A-ED29-45C6-86B4-31336D58DBC7}"/>
                      </a:ext>
                    </a:extLst>
                  </p:cNvPr>
                  <p:cNvSpPr/>
                  <p:nvPr/>
                </p:nvSpPr>
                <p:spPr>
                  <a:xfrm>
                    <a:off x="6798250" y="2945723"/>
                    <a:ext cx="287740" cy="287321"/>
                  </a:xfrm>
                  <a:custGeom>
                    <a:avLst/>
                    <a:gdLst>
                      <a:gd name="connsiteX0" fmla="*/ 241432 w 287740"/>
                      <a:gd name="connsiteY0" fmla="*/ 287315 h 287321"/>
                      <a:gd name="connsiteX1" fmla="*/ 42596 w 287740"/>
                      <a:gd name="connsiteY1" fmla="*/ 283732 h 287321"/>
                      <a:gd name="connsiteX2" fmla="*/ 3 w 287740"/>
                      <a:gd name="connsiteY2" fmla="*/ 239925 h 287321"/>
                      <a:gd name="connsiteX3" fmla="*/ 2171 w 287740"/>
                      <a:gd name="connsiteY3" fmla="*/ 42595 h 287321"/>
                      <a:gd name="connsiteX4" fmla="*/ 45701 w 287740"/>
                      <a:gd name="connsiteY4" fmla="*/ 2 h 287321"/>
                      <a:gd name="connsiteX5" fmla="*/ 244556 w 287740"/>
                      <a:gd name="connsiteY5" fmla="*/ 1968 h 287321"/>
                      <a:gd name="connsiteX6" fmla="*/ 287738 w 287740"/>
                      <a:gd name="connsiteY6" fmla="*/ 45775 h 287321"/>
                      <a:gd name="connsiteX7" fmla="*/ 285551 w 287740"/>
                      <a:gd name="connsiteY7" fmla="*/ 244721 h 287321"/>
                      <a:gd name="connsiteX8" fmla="*/ 241414 w 287740"/>
                      <a:gd name="connsiteY8" fmla="*/ 287315 h 287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40" h="287321">
                        <a:moveTo>
                          <a:pt x="241432" y="287315"/>
                        </a:moveTo>
                        <a:lnTo>
                          <a:pt x="42596" y="283732"/>
                        </a:lnTo>
                        <a:cubicBezTo>
                          <a:pt x="18800" y="283309"/>
                          <a:pt x="-255" y="263703"/>
                          <a:pt x="3" y="239925"/>
                        </a:cubicBezTo>
                        <a:lnTo>
                          <a:pt x="2171" y="42595"/>
                        </a:lnTo>
                        <a:cubicBezTo>
                          <a:pt x="2428" y="18837"/>
                          <a:pt x="21906" y="-237"/>
                          <a:pt x="45701" y="2"/>
                        </a:cubicBezTo>
                        <a:lnTo>
                          <a:pt x="244556" y="1968"/>
                        </a:lnTo>
                        <a:cubicBezTo>
                          <a:pt x="268646" y="2207"/>
                          <a:pt x="287995" y="21813"/>
                          <a:pt x="287738" y="45775"/>
                        </a:cubicBezTo>
                        <a:lnTo>
                          <a:pt x="285551" y="244721"/>
                        </a:lnTo>
                        <a:cubicBezTo>
                          <a:pt x="285294" y="268682"/>
                          <a:pt x="265522" y="287737"/>
                          <a:pt x="241414" y="287315"/>
                        </a:cubicBezTo>
                        <a:close/>
                      </a:path>
                    </a:pathLst>
                  </a:custGeom>
                  <a:solidFill>
                    <a:srgbClr val="444B8C"/>
                  </a:solidFill>
                  <a:ln w="1836"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12A81A4C-013F-4FFC-9192-9229F3BD5474}"/>
                      </a:ext>
                    </a:extLst>
                  </p:cNvPr>
                  <p:cNvSpPr/>
                  <p:nvPr/>
                </p:nvSpPr>
                <p:spPr>
                  <a:xfrm>
                    <a:off x="6807162" y="2945723"/>
                    <a:ext cx="283991" cy="281570"/>
                  </a:xfrm>
                  <a:custGeom>
                    <a:avLst/>
                    <a:gdLst>
                      <a:gd name="connsiteX0" fmla="*/ 238327 w 283991"/>
                      <a:gd name="connsiteY0" fmla="*/ 281563 h 281570"/>
                      <a:gd name="connsiteX1" fmla="*/ 42063 w 283991"/>
                      <a:gd name="connsiteY1" fmla="*/ 278072 h 281570"/>
                      <a:gd name="connsiteX2" fmla="*/ 3 w 283991"/>
                      <a:gd name="connsiteY2" fmla="*/ 235148 h 281570"/>
                      <a:gd name="connsiteX3" fmla="*/ 2116 w 283991"/>
                      <a:gd name="connsiteY3" fmla="*/ 41750 h 281570"/>
                      <a:gd name="connsiteX4" fmla="*/ 45095 w 283991"/>
                      <a:gd name="connsiteY4" fmla="*/ 2 h 281570"/>
                      <a:gd name="connsiteX5" fmla="*/ 241377 w 283991"/>
                      <a:gd name="connsiteY5" fmla="*/ 1987 h 281570"/>
                      <a:gd name="connsiteX6" fmla="*/ 283989 w 283991"/>
                      <a:gd name="connsiteY6" fmla="*/ 44929 h 281570"/>
                      <a:gd name="connsiteX7" fmla="*/ 281858 w 283991"/>
                      <a:gd name="connsiteY7" fmla="*/ 239834 h 281570"/>
                      <a:gd name="connsiteX8" fmla="*/ 238309 w 283991"/>
                      <a:gd name="connsiteY8" fmla="*/ 281563 h 28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991" h="281570">
                        <a:moveTo>
                          <a:pt x="238327" y="281563"/>
                        </a:moveTo>
                        <a:lnTo>
                          <a:pt x="42063" y="278072"/>
                        </a:lnTo>
                        <a:cubicBezTo>
                          <a:pt x="18561" y="277649"/>
                          <a:pt x="-255" y="258429"/>
                          <a:pt x="3" y="235148"/>
                        </a:cubicBezTo>
                        <a:lnTo>
                          <a:pt x="2116" y="41750"/>
                        </a:lnTo>
                        <a:cubicBezTo>
                          <a:pt x="2373" y="18451"/>
                          <a:pt x="21593" y="-237"/>
                          <a:pt x="45095" y="2"/>
                        </a:cubicBezTo>
                        <a:lnTo>
                          <a:pt x="241377" y="1987"/>
                        </a:lnTo>
                        <a:cubicBezTo>
                          <a:pt x="265155" y="2226"/>
                          <a:pt x="284246" y="21446"/>
                          <a:pt x="283989" y="44929"/>
                        </a:cubicBezTo>
                        <a:lnTo>
                          <a:pt x="281858" y="239834"/>
                        </a:lnTo>
                        <a:cubicBezTo>
                          <a:pt x="281600" y="263299"/>
                          <a:pt x="262086" y="281986"/>
                          <a:pt x="238309" y="281563"/>
                        </a:cubicBezTo>
                        <a:close/>
                      </a:path>
                    </a:pathLst>
                  </a:custGeom>
                  <a:solidFill>
                    <a:srgbClr val="FFD32E"/>
                  </a:solidFill>
                  <a:ln w="1836"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B28E513-C5A1-4C43-AA76-CBE436BDDFB3}"/>
                      </a:ext>
                    </a:extLst>
                  </p:cNvPr>
                  <p:cNvSpPr/>
                  <p:nvPr/>
                </p:nvSpPr>
                <p:spPr>
                  <a:xfrm>
                    <a:off x="6807180" y="2958440"/>
                    <a:ext cx="266293" cy="268852"/>
                  </a:xfrm>
                  <a:custGeom>
                    <a:avLst/>
                    <a:gdLst>
                      <a:gd name="connsiteX0" fmla="*/ 157881 w 266293"/>
                      <a:gd name="connsiteY0" fmla="*/ 206628 h 268852"/>
                      <a:gd name="connsiteX1" fmla="*/ 120782 w 266293"/>
                      <a:gd name="connsiteY1" fmla="*/ 69954 h 268852"/>
                      <a:gd name="connsiteX2" fmla="*/ 14280 w 266293"/>
                      <a:gd name="connsiteY2" fmla="*/ 0 h 268852"/>
                      <a:gd name="connsiteX3" fmla="*/ 2116 w 266293"/>
                      <a:gd name="connsiteY3" fmla="*/ 29033 h 268852"/>
                      <a:gd name="connsiteX4" fmla="*/ 3 w 266293"/>
                      <a:gd name="connsiteY4" fmla="*/ 222430 h 268852"/>
                      <a:gd name="connsiteX5" fmla="*/ 42063 w 266293"/>
                      <a:gd name="connsiteY5" fmla="*/ 265354 h 268852"/>
                      <a:gd name="connsiteX6" fmla="*/ 238327 w 266293"/>
                      <a:gd name="connsiteY6" fmla="*/ 268845 h 268852"/>
                      <a:gd name="connsiteX7" fmla="*/ 266294 w 266293"/>
                      <a:gd name="connsiteY7" fmla="*/ 259217 h 268852"/>
                      <a:gd name="connsiteX8" fmla="*/ 157881 w 266293"/>
                      <a:gd name="connsiteY8" fmla="*/ 206609 h 26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293" h="268852">
                        <a:moveTo>
                          <a:pt x="157881" y="206628"/>
                        </a:moveTo>
                        <a:cubicBezTo>
                          <a:pt x="121903" y="157566"/>
                          <a:pt x="159020" y="125355"/>
                          <a:pt x="120782" y="69954"/>
                        </a:cubicBezTo>
                        <a:cubicBezTo>
                          <a:pt x="90757" y="26478"/>
                          <a:pt x="48090" y="17677"/>
                          <a:pt x="14280" y="0"/>
                        </a:cubicBezTo>
                        <a:cubicBezTo>
                          <a:pt x="6875" y="7497"/>
                          <a:pt x="2244" y="17713"/>
                          <a:pt x="2116" y="29033"/>
                        </a:cubicBezTo>
                        <a:lnTo>
                          <a:pt x="3" y="222430"/>
                        </a:lnTo>
                        <a:cubicBezTo>
                          <a:pt x="-255" y="245711"/>
                          <a:pt x="18561" y="264932"/>
                          <a:pt x="42063" y="265354"/>
                        </a:cubicBezTo>
                        <a:lnTo>
                          <a:pt x="238327" y="268845"/>
                        </a:lnTo>
                        <a:cubicBezTo>
                          <a:pt x="248948" y="269029"/>
                          <a:pt x="258705" y="265391"/>
                          <a:pt x="266294" y="259217"/>
                        </a:cubicBezTo>
                        <a:cubicBezTo>
                          <a:pt x="226310" y="250985"/>
                          <a:pt x="185572" y="244370"/>
                          <a:pt x="157881" y="206609"/>
                        </a:cubicBezTo>
                        <a:close/>
                      </a:path>
                    </a:pathLst>
                  </a:custGeom>
                  <a:solidFill>
                    <a:srgbClr val="FFFFFF">
                      <a:alpha val="48000"/>
                    </a:srgbClr>
                  </a:solidFill>
                  <a:ln w="1836" cap="flat">
                    <a:noFill/>
                    <a:prstDash val="solid"/>
                    <a:miter/>
                  </a:ln>
                </p:spPr>
                <p:txBody>
                  <a:bodyPr rtlCol="0" anchor="ctr"/>
                  <a:lstStyle/>
                  <a:p>
                    <a:endParaRPr lang="en-US"/>
                  </a:p>
                </p:txBody>
              </p:sp>
            </p:grpSp>
          </p:grpSp>
          <p:grpSp>
            <p:nvGrpSpPr>
              <p:cNvPr id="102" name="Graphic 13">
                <a:extLst>
                  <a:ext uri="{FF2B5EF4-FFF2-40B4-BE49-F238E27FC236}">
                    <a16:creationId xmlns:a16="http://schemas.microsoft.com/office/drawing/2014/main" id="{3DACB4DE-FDA4-428C-A550-7C800D1C0B21}"/>
                  </a:ext>
                </a:extLst>
              </p:cNvPr>
              <p:cNvGrpSpPr/>
              <p:nvPr/>
            </p:nvGrpSpPr>
            <p:grpSpPr>
              <a:xfrm>
                <a:off x="8605472" y="4970047"/>
                <a:ext cx="549148" cy="534936"/>
                <a:chOff x="8605472" y="4970047"/>
                <a:chExt cx="549148" cy="534936"/>
              </a:xfrm>
            </p:grpSpPr>
            <p:grpSp>
              <p:nvGrpSpPr>
                <p:cNvPr id="103" name="Graphic 13">
                  <a:extLst>
                    <a:ext uri="{FF2B5EF4-FFF2-40B4-BE49-F238E27FC236}">
                      <a16:creationId xmlns:a16="http://schemas.microsoft.com/office/drawing/2014/main" id="{F3B68CB5-1AB8-4A26-B72B-65917CD057E2}"/>
                    </a:ext>
                  </a:extLst>
                </p:cNvPr>
                <p:cNvGrpSpPr/>
                <p:nvPr/>
              </p:nvGrpSpPr>
              <p:grpSpPr>
                <a:xfrm>
                  <a:off x="8605472" y="4970047"/>
                  <a:ext cx="549148" cy="534936"/>
                  <a:chOff x="8605472" y="4970047"/>
                  <a:chExt cx="549148" cy="534936"/>
                </a:xfrm>
              </p:grpSpPr>
              <p:sp>
                <p:nvSpPr>
                  <p:cNvPr id="104" name="Freeform: Shape 103">
                    <a:extLst>
                      <a:ext uri="{FF2B5EF4-FFF2-40B4-BE49-F238E27FC236}">
                        <a16:creationId xmlns:a16="http://schemas.microsoft.com/office/drawing/2014/main" id="{A42A98A6-5363-4530-A33F-1DBFB349E717}"/>
                      </a:ext>
                    </a:extLst>
                  </p:cNvPr>
                  <p:cNvSpPr/>
                  <p:nvPr/>
                </p:nvSpPr>
                <p:spPr>
                  <a:xfrm>
                    <a:off x="8605472" y="4970047"/>
                    <a:ext cx="536653" cy="532473"/>
                  </a:xfrm>
                  <a:custGeom>
                    <a:avLst/>
                    <a:gdLst>
                      <a:gd name="connsiteX0" fmla="*/ 447015 w 536653"/>
                      <a:gd name="connsiteY0" fmla="*/ 532457 h 532473"/>
                      <a:gd name="connsiteX1" fmla="*/ 82141 w 536653"/>
                      <a:gd name="connsiteY1" fmla="*/ 525235 h 532473"/>
                      <a:gd name="connsiteX2" fmla="*/ 5 w 536653"/>
                      <a:gd name="connsiteY2" fmla="*/ 441041 h 532473"/>
                      <a:gd name="connsiteX3" fmla="*/ 3937 w 536653"/>
                      <a:gd name="connsiteY3" fmla="*/ 81900 h 532473"/>
                      <a:gd name="connsiteX4" fmla="*/ 87893 w 536653"/>
                      <a:gd name="connsiteY4" fmla="*/ 3 h 532473"/>
                      <a:gd name="connsiteX5" fmla="*/ 452821 w 536653"/>
                      <a:gd name="connsiteY5" fmla="*/ 2906 h 532473"/>
                      <a:gd name="connsiteX6" fmla="*/ 536648 w 536653"/>
                      <a:gd name="connsiteY6" fmla="*/ 87137 h 532473"/>
                      <a:gd name="connsiteX7" fmla="*/ 532661 w 536653"/>
                      <a:gd name="connsiteY7" fmla="*/ 450577 h 532473"/>
                      <a:gd name="connsiteX8" fmla="*/ 447015 w 536653"/>
                      <a:gd name="connsiteY8" fmla="*/ 532457 h 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653" h="532473">
                        <a:moveTo>
                          <a:pt x="447015" y="532457"/>
                        </a:moveTo>
                        <a:lnTo>
                          <a:pt x="82141" y="525235"/>
                        </a:lnTo>
                        <a:cubicBezTo>
                          <a:pt x="36241" y="524335"/>
                          <a:pt x="-491" y="486629"/>
                          <a:pt x="5" y="441041"/>
                        </a:cubicBezTo>
                        <a:lnTo>
                          <a:pt x="3937" y="81900"/>
                        </a:lnTo>
                        <a:cubicBezTo>
                          <a:pt x="4433" y="36293"/>
                          <a:pt x="41992" y="-365"/>
                          <a:pt x="87893" y="3"/>
                        </a:cubicBezTo>
                        <a:lnTo>
                          <a:pt x="452821" y="2906"/>
                        </a:lnTo>
                        <a:cubicBezTo>
                          <a:pt x="499586" y="3274"/>
                          <a:pt x="537145" y="40998"/>
                          <a:pt x="536648" y="87137"/>
                        </a:cubicBezTo>
                        <a:lnTo>
                          <a:pt x="532661" y="450577"/>
                        </a:lnTo>
                        <a:cubicBezTo>
                          <a:pt x="532147" y="496717"/>
                          <a:pt x="493780" y="533376"/>
                          <a:pt x="447015" y="532457"/>
                        </a:cubicBezTo>
                        <a:close/>
                      </a:path>
                    </a:pathLst>
                  </a:custGeom>
                  <a:solidFill>
                    <a:srgbClr val="444B8C"/>
                  </a:solidFill>
                  <a:ln w="1836"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1155CA9-85A0-4BF4-A296-0D7A90B5A7F0}"/>
                      </a:ext>
                    </a:extLst>
                  </p:cNvPr>
                  <p:cNvSpPr/>
                  <p:nvPr/>
                </p:nvSpPr>
                <p:spPr>
                  <a:xfrm>
                    <a:off x="8616938" y="4971958"/>
                    <a:ext cx="537682" cy="533025"/>
                  </a:xfrm>
                  <a:custGeom>
                    <a:avLst/>
                    <a:gdLst>
                      <a:gd name="connsiteX0" fmla="*/ 447879 w 537682"/>
                      <a:gd name="connsiteY0" fmla="*/ 533008 h 533025"/>
                      <a:gd name="connsiteX1" fmla="*/ 82307 w 537682"/>
                      <a:gd name="connsiteY1" fmla="*/ 525731 h 533025"/>
                      <a:gd name="connsiteX2" fmla="*/ 5 w 537682"/>
                      <a:gd name="connsiteY2" fmla="*/ 441445 h 533025"/>
                      <a:gd name="connsiteX3" fmla="*/ 3937 w 537682"/>
                      <a:gd name="connsiteY3" fmla="*/ 81974 h 533025"/>
                      <a:gd name="connsiteX4" fmla="*/ 88058 w 537682"/>
                      <a:gd name="connsiteY4" fmla="*/ 3 h 533025"/>
                      <a:gd name="connsiteX5" fmla="*/ 453685 w 537682"/>
                      <a:gd name="connsiteY5" fmla="*/ 2942 h 533025"/>
                      <a:gd name="connsiteX6" fmla="*/ 537678 w 537682"/>
                      <a:gd name="connsiteY6" fmla="*/ 87266 h 533025"/>
                      <a:gd name="connsiteX7" fmla="*/ 533690 w 537682"/>
                      <a:gd name="connsiteY7" fmla="*/ 451074 h 533025"/>
                      <a:gd name="connsiteX8" fmla="*/ 447879 w 537682"/>
                      <a:gd name="connsiteY8" fmla="*/ 533008 h 53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7682" h="533025">
                        <a:moveTo>
                          <a:pt x="447879" y="533008"/>
                        </a:moveTo>
                        <a:lnTo>
                          <a:pt x="82307" y="525731"/>
                        </a:lnTo>
                        <a:cubicBezTo>
                          <a:pt x="36314" y="524813"/>
                          <a:pt x="-491" y="487070"/>
                          <a:pt x="5" y="441445"/>
                        </a:cubicBezTo>
                        <a:lnTo>
                          <a:pt x="3937" y="81974"/>
                        </a:lnTo>
                        <a:cubicBezTo>
                          <a:pt x="4433" y="36330"/>
                          <a:pt x="42065" y="-365"/>
                          <a:pt x="88058" y="3"/>
                        </a:cubicBezTo>
                        <a:lnTo>
                          <a:pt x="453685" y="2942"/>
                        </a:lnTo>
                        <a:cubicBezTo>
                          <a:pt x="500542" y="3328"/>
                          <a:pt x="538174" y="41071"/>
                          <a:pt x="537678" y="87266"/>
                        </a:cubicBezTo>
                        <a:lnTo>
                          <a:pt x="533690" y="451074"/>
                        </a:lnTo>
                        <a:cubicBezTo>
                          <a:pt x="533176" y="497268"/>
                          <a:pt x="494717" y="533945"/>
                          <a:pt x="447879" y="533008"/>
                        </a:cubicBezTo>
                        <a:close/>
                      </a:path>
                    </a:pathLst>
                  </a:custGeom>
                  <a:solidFill>
                    <a:srgbClr val="FDB837"/>
                  </a:solidFill>
                  <a:ln w="1836"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A4203DE-6E0E-46ED-86F8-8B5ED4946163}"/>
                      </a:ext>
                    </a:extLst>
                  </p:cNvPr>
                  <p:cNvSpPr/>
                  <p:nvPr/>
                </p:nvSpPr>
                <p:spPr>
                  <a:xfrm>
                    <a:off x="8616938" y="4981608"/>
                    <a:ext cx="529041" cy="523375"/>
                  </a:xfrm>
                  <a:custGeom>
                    <a:avLst/>
                    <a:gdLst>
                      <a:gd name="connsiteX0" fmla="*/ 287354 w 529041"/>
                      <a:gd name="connsiteY0" fmla="*/ 352342 h 523375"/>
                      <a:gd name="connsiteX1" fmla="*/ 241949 w 529041"/>
                      <a:gd name="connsiteY1" fmla="*/ 185092 h 523375"/>
                      <a:gd name="connsiteX2" fmla="*/ 59540 w 529041"/>
                      <a:gd name="connsiteY2" fmla="*/ 49374 h 523375"/>
                      <a:gd name="connsiteX3" fmla="*/ 48276 w 529041"/>
                      <a:gd name="connsiteY3" fmla="*/ 0 h 523375"/>
                      <a:gd name="connsiteX4" fmla="*/ 3937 w 529041"/>
                      <a:gd name="connsiteY4" fmla="*/ 72324 h 523375"/>
                      <a:gd name="connsiteX5" fmla="*/ 5 w 529041"/>
                      <a:gd name="connsiteY5" fmla="*/ 431795 h 523375"/>
                      <a:gd name="connsiteX6" fmla="*/ 82307 w 529041"/>
                      <a:gd name="connsiteY6" fmla="*/ 516082 h 523375"/>
                      <a:gd name="connsiteX7" fmla="*/ 447879 w 529041"/>
                      <a:gd name="connsiteY7" fmla="*/ 523358 h 523375"/>
                      <a:gd name="connsiteX8" fmla="*/ 529041 w 529041"/>
                      <a:gd name="connsiteY8" fmla="*/ 467645 h 523375"/>
                      <a:gd name="connsiteX9" fmla="*/ 287354 w 529041"/>
                      <a:gd name="connsiteY9" fmla="*/ 352342 h 5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041" h="523375">
                        <a:moveTo>
                          <a:pt x="287354" y="352342"/>
                        </a:moveTo>
                        <a:cubicBezTo>
                          <a:pt x="243346" y="292292"/>
                          <a:pt x="288751" y="252896"/>
                          <a:pt x="241949" y="185092"/>
                        </a:cubicBezTo>
                        <a:cubicBezTo>
                          <a:pt x="186108" y="104205"/>
                          <a:pt x="94508" y="121440"/>
                          <a:pt x="59540" y="49374"/>
                        </a:cubicBezTo>
                        <a:cubicBezTo>
                          <a:pt x="51859" y="33534"/>
                          <a:pt x="48625" y="16776"/>
                          <a:pt x="48276" y="0"/>
                        </a:cubicBezTo>
                        <a:cubicBezTo>
                          <a:pt x="22184" y="13781"/>
                          <a:pt x="4286" y="40921"/>
                          <a:pt x="3937" y="72324"/>
                        </a:cubicBezTo>
                        <a:lnTo>
                          <a:pt x="5" y="431795"/>
                        </a:lnTo>
                        <a:cubicBezTo>
                          <a:pt x="-491" y="477439"/>
                          <a:pt x="36314" y="515181"/>
                          <a:pt x="82307" y="516082"/>
                        </a:cubicBezTo>
                        <a:lnTo>
                          <a:pt x="447879" y="523358"/>
                        </a:lnTo>
                        <a:cubicBezTo>
                          <a:pt x="485382" y="524112"/>
                          <a:pt x="517465" y="500702"/>
                          <a:pt x="529041" y="467645"/>
                        </a:cubicBezTo>
                        <a:cubicBezTo>
                          <a:pt x="463626" y="394237"/>
                          <a:pt x="348984" y="436426"/>
                          <a:pt x="287354" y="352342"/>
                        </a:cubicBezTo>
                        <a:close/>
                      </a:path>
                    </a:pathLst>
                  </a:custGeom>
                  <a:solidFill>
                    <a:srgbClr val="FFFFFF">
                      <a:alpha val="48000"/>
                    </a:srgbClr>
                  </a:solidFill>
                  <a:ln w="1836" cap="flat">
                    <a:noFill/>
                    <a:prstDash val="solid"/>
                    <a:miter/>
                  </a:ln>
                </p:spPr>
                <p:txBody>
                  <a:bodyPr rtlCol="0" anchor="ctr"/>
                  <a:lstStyle/>
                  <a:p>
                    <a:endParaRPr lang="en-US"/>
                  </a:p>
                </p:txBody>
              </p:sp>
            </p:grpSp>
            <p:grpSp>
              <p:nvGrpSpPr>
                <p:cNvPr id="107" name="Graphic 13">
                  <a:extLst>
                    <a:ext uri="{FF2B5EF4-FFF2-40B4-BE49-F238E27FC236}">
                      <a16:creationId xmlns:a16="http://schemas.microsoft.com/office/drawing/2014/main" id="{7C30F492-A27E-4BC0-940B-49191B0898B4}"/>
                    </a:ext>
                  </a:extLst>
                </p:cNvPr>
                <p:cNvGrpSpPr/>
                <p:nvPr/>
              </p:nvGrpSpPr>
              <p:grpSpPr>
                <a:xfrm>
                  <a:off x="8700215" y="5065542"/>
                  <a:ext cx="358393" cy="351572"/>
                  <a:chOff x="8700215" y="5065542"/>
                  <a:chExt cx="358393" cy="351572"/>
                </a:xfrm>
              </p:grpSpPr>
              <p:sp>
                <p:nvSpPr>
                  <p:cNvPr id="108" name="Freeform: Shape 107">
                    <a:extLst>
                      <a:ext uri="{FF2B5EF4-FFF2-40B4-BE49-F238E27FC236}">
                        <a16:creationId xmlns:a16="http://schemas.microsoft.com/office/drawing/2014/main" id="{CF953F78-77BB-472E-B96A-CC725EB1656A}"/>
                      </a:ext>
                    </a:extLst>
                  </p:cNvPr>
                  <p:cNvSpPr/>
                  <p:nvPr/>
                </p:nvSpPr>
                <p:spPr>
                  <a:xfrm>
                    <a:off x="8700215" y="5065542"/>
                    <a:ext cx="352090" cy="351572"/>
                  </a:xfrm>
                  <a:custGeom>
                    <a:avLst/>
                    <a:gdLst>
                      <a:gd name="connsiteX0" fmla="*/ 295401 w 352090"/>
                      <a:gd name="connsiteY0" fmla="*/ 351573 h 351572"/>
                      <a:gd name="connsiteX1" fmla="*/ 52115 w 352090"/>
                      <a:gd name="connsiteY1" fmla="*/ 347199 h 351572"/>
                      <a:gd name="connsiteX2" fmla="*/ 3 w 352090"/>
                      <a:gd name="connsiteY2" fmla="*/ 293599 h 351572"/>
                      <a:gd name="connsiteX3" fmla="*/ 2649 w 352090"/>
                      <a:gd name="connsiteY3" fmla="*/ 52133 h 351572"/>
                      <a:gd name="connsiteX4" fmla="*/ 55919 w 352090"/>
                      <a:gd name="connsiteY4" fmla="*/ 3 h 351572"/>
                      <a:gd name="connsiteX5" fmla="*/ 299241 w 352090"/>
                      <a:gd name="connsiteY5" fmla="*/ 2410 h 351572"/>
                      <a:gd name="connsiteX6" fmla="*/ 352088 w 352090"/>
                      <a:gd name="connsiteY6" fmla="*/ 56010 h 351572"/>
                      <a:gd name="connsiteX7" fmla="*/ 349423 w 352090"/>
                      <a:gd name="connsiteY7" fmla="*/ 299443 h 351572"/>
                      <a:gd name="connsiteX8" fmla="*/ 295419 w 352090"/>
                      <a:gd name="connsiteY8" fmla="*/ 351554 h 35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090" h="351572">
                        <a:moveTo>
                          <a:pt x="295401" y="351573"/>
                        </a:moveTo>
                        <a:lnTo>
                          <a:pt x="52115" y="347199"/>
                        </a:lnTo>
                        <a:cubicBezTo>
                          <a:pt x="23009" y="346685"/>
                          <a:pt x="-309" y="322687"/>
                          <a:pt x="3" y="293599"/>
                        </a:cubicBezTo>
                        <a:lnTo>
                          <a:pt x="2649" y="52133"/>
                        </a:lnTo>
                        <a:cubicBezTo>
                          <a:pt x="2961" y="23064"/>
                          <a:pt x="26794" y="-291"/>
                          <a:pt x="55919" y="3"/>
                        </a:cubicBezTo>
                        <a:lnTo>
                          <a:pt x="299241" y="2410"/>
                        </a:lnTo>
                        <a:cubicBezTo>
                          <a:pt x="328733" y="2704"/>
                          <a:pt x="352400" y="26702"/>
                          <a:pt x="352088" y="56010"/>
                        </a:cubicBezTo>
                        <a:lnTo>
                          <a:pt x="349423" y="299443"/>
                        </a:lnTo>
                        <a:cubicBezTo>
                          <a:pt x="349111" y="328751"/>
                          <a:pt x="324911" y="352087"/>
                          <a:pt x="295419" y="351554"/>
                        </a:cubicBezTo>
                        <a:close/>
                      </a:path>
                    </a:pathLst>
                  </a:custGeom>
                  <a:solidFill>
                    <a:srgbClr val="444B8C"/>
                  </a:solidFill>
                  <a:ln w="1836"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37331FBF-8074-4B08-BDDB-BBA15A875C8C}"/>
                      </a:ext>
                    </a:extLst>
                  </p:cNvPr>
                  <p:cNvSpPr/>
                  <p:nvPr/>
                </p:nvSpPr>
                <p:spPr>
                  <a:xfrm>
                    <a:off x="8711093" y="5065579"/>
                    <a:ext cx="347515" cy="344543"/>
                  </a:xfrm>
                  <a:custGeom>
                    <a:avLst/>
                    <a:gdLst>
                      <a:gd name="connsiteX0" fmla="*/ 291615 w 347515"/>
                      <a:gd name="connsiteY0" fmla="*/ 344517 h 344543"/>
                      <a:gd name="connsiteX1" fmla="*/ 51453 w 347515"/>
                      <a:gd name="connsiteY1" fmla="*/ 340235 h 344543"/>
                      <a:gd name="connsiteX2" fmla="*/ 3 w 347515"/>
                      <a:gd name="connsiteY2" fmla="*/ 287719 h 344543"/>
                      <a:gd name="connsiteX3" fmla="*/ 2594 w 347515"/>
                      <a:gd name="connsiteY3" fmla="*/ 51067 h 344543"/>
                      <a:gd name="connsiteX4" fmla="*/ 55184 w 347515"/>
                      <a:gd name="connsiteY4" fmla="*/ 3 h 344543"/>
                      <a:gd name="connsiteX5" fmla="*/ 295364 w 347515"/>
                      <a:gd name="connsiteY5" fmla="*/ 2446 h 344543"/>
                      <a:gd name="connsiteX6" fmla="*/ 347512 w 347515"/>
                      <a:gd name="connsiteY6" fmla="*/ 54981 h 344543"/>
                      <a:gd name="connsiteX7" fmla="*/ 344903 w 347515"/>
                      <a:gd name="connsiteY7" fmla="*/ 293471 h 344543"/>
                      <a:gd name="connsiteX8" fmla="*/ 291615 w 347515"/>
                      <a:gd name="connsiteY8" fmla="*/ 344535 h 34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515" h="344543">
                        <a:moveTo>
                          <a:pt x="291615" y="344517"/>
                        </a:moveTo>
                        <a:lnTo>
                          <a:pt x="51453" y="340235"/>
                        </a:lnTo>
                        <a:cubicBezTo>
                          <a:pt x="22715" y="339721"/>
                          <a:pt x="-309" y="316201"/>
                          <a:pt x="3" y="287719"/>
                        </a:cubicBezTo>
                        <a:lnTo>
                          <a:pt x="2594" y="51067"/>
                        </a:lnTo>
                        <a:cubicBezTo>
                          <a:pt x="2906" y="22567"/>
                          <a:pt x="26445" y="-291"/>
                          <a:pt x="55184" y="3"/>
                        </a:cubicBezTo>
                        <a:lnTo>
                          <a:pt x="295364" y="2446"/>
                        </a:lnTo>
                        <a:cubicBezTo>
                          <a:pt x="324470" y="2741"/>
                          <a:pt x="347825" y="26261"/>
                          <a:pt x="347512" y="54981"/>
                        </a:cubicBezTo>
                        <a:lnTo>
                          <a:pt x="344903" y="293471"/>
                        </a:lnTo>
                        <a:cubicBezTo>
                          <a:pt x="344591" y="322191"/>
                          <a:pt x="320722" y="345050"/>
                          <a:pt x="291615" y="344535"/>
                        </a:cubicBezTo>
                        <a:close/>
                      </a:path>
                    </a:pathLst>
                  </a:custGeom>
                  <a:solidFill>
                    <a:srgbClr val="FFD32E"/>
                  </a:solidFill>
                  <a:ln w="1836"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5E064550-5F58-40DB-A426-2E64668840E2}"/>
                      </a:ext>
                    </a:extLst>
                  </p:cNvPr>
                  <p:cNvSpPr/>
                  <p:nvPr/>
                </p:nvSpPr>
                <p:spPr>
                  <a:xfrm>
                    <a:off x="8711093" y="5081109"/>
                    <a:ext cx="325829" cy="328996"/>
                  </a:xfrm>
                  <a:custGeom>
                    <a:avLst/>
                    <a:gdLst>
                      <a:gd name="connsiteX0" fmla="*/ 193199 w 325829"/>
                      <a:gd name="connsiteY0" fmla="*/ 252841 h 328996"/>
                      <a:gd name="connsiteX1" fmla="*/ 147794 w 325829"/>
                      <a:gd name="connsiteY1" fmla="*/ 85591 h 328996"/>
                      <a:gd name="connsiteX2" fmla="*/ 17478 w 325829"/>
                      <a:gd name="connsiteY2" fmla="*/ 0 h 328996"/>
                      <a:gd name="connsiteX3" fmla="*/ 2594 w 325829"/>
                      <a:gd name="connsiteY3" fmla="*/ 35538 h 328996"/>
                      <a:gd name="connsiteX4" fmla="*/ 3 w 325829"/>
                      <a:gd name="connsiteY4" fmla="*/ 272190 h 328996"/>
                      <a:gd name="connsiteX5" fmla="*/ 51453 w 325829"/>
                      <a:gd name="connsiteY5" fmla="*/ 324706 h 328996"/>
                      <a:gd name="connsiteX6" fmla="*/ 291615 w 325829"/>
                      <a:gd name="connsiteY6" fmla="*/ 328987 h 328996"/>
                      <a:gd name="connsiteX7" fmla="*/ 325830 w 325829"/>
                      <a:gd name="connsiteY7" fmla="*/ 317208 h 328996"/>
                      <a:gd name="connsiteX8" fmla="*/ 193180 w 325829"/>
                      <a:gd name="connsiteY8" fmla="*/ 252841 h 32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29" h="328996">
                        <a:moveTo>
                          <a:pt x="193199" y="252841"/>
                        </a:moveTo>
                        <a:cubicBezTo>
                          <a:pt x="149190" y="192791"/>
                          <a:pt x="194595" y="153395"/>
                          <a:pt x="147794" y="85591"/>
                        </a:cubicBezTo>
                        <a:cubicBezTo>
                          <a:pt x="111062" y="32395"/>
                          <a:pt x="58840" y="21627"/>
                          <a:pt x="17478" y="0"/>
                        </a:cubicBezTo>
                        <a:cubicBezTo>
                          <a:pt x="8419" y="9169"/>
                          <a:pt x="2741" y="21683"/>
                          <a:pt x="2594" y="35538"/>
                        </a:cubicBezTo>
                        <a:lnTo>
                          <a:pt x="3" y="272190"/>
                        </a:lnTo>
                        <a:cubicBezTo>
                          <a:pt x="-309" y="300689"/>
                          <a:pt x="22715" y="324209"/>
                          <a:pt x="51453" y="324706"/>
                        </a:cubicBezTo>
                        <a:lnTo>
                          <a:pt x="291615" y="328987"/>
                        </a:lnTo>
                        <a:cubicBezTo>
                          <a:pt x="304625" y="329226"/>
                          <a:pt x="316550" y="324761"/>
                          <a:pt x="325830" y="317208"/>
                        </a:cubicBezTo>
                        <a:cubicBezTo>
                          <a:pt x="276915" y="307139"/>
                          <a:pt x="227064" y="299054"/>
                          <a:pt x="193180" y="252841"/>
                        </a:cubicBezTo>
                        <a:close/>
                      </a:path>
                    </a:pathLst>
                  </a:custGeom>
                  <a:solidFill>
                    <a:srgbClr val="FFFFFF">
                      <a:alpha val="48000"/>
                    </a:srgbClr>
                  </a:solidFill>
                  <a:ln w="1836" cap="flat">
                    <a:noFill/>
                    <a:prstDash val="solid"/>
                    <a:miter/>
                  </a:ln>
                </p:spPr>
                <p:txBody>
                  <a:bodyPr rtlCol="0" anchor="ctr"/>
                  <a:lstStyle/>
                  <a:p>
                    <a:endParaRPr lang="en-US"/>
                  </a:p>
                </p:txBody>
              </p:sp>
            </p:grpSp>
          </p:grpSp>
          <p:grpSp>
            <p:nvGrpSpPr>
              <p:cNvPr id="111" name="Graphic 13">
                <a:extLst>
                  <a:ext uri="{FF2B5EF4-FFF2-40B4-BE49-F238E27FC236}">
                    <a16:creationId xmlns:a16="http://schemas.microsoft.com/office/drawing/2014/main" id="{901B7972-16C0-4E04-B38A-A3F38043893E}"/>
                  </a:ext>
                </a:extLst>
              </p:cNvPr>
              <p:cNvGrpSpPr/>
              <p:nvPr/>
            </p:nvGrpSpPr>
            <p:grpSpPr>
              <a:xfrm>
                <a:off x="11182483" y="3086237"/>
                <a:ext cx="448819" cy="437213"/>
                <a:chOff x="11182483" y="3086237"/>
                <a:chExt cx="448819" cy="437213"/>
              </a:xfrm>
            </p:grpSpPr>
            <p:grpSp>
              <p:nvGrpSpPr>
                <p:cNvPr id="112" name="Graphic 13">
                  <a:extLst>
                    <a:ext uri="{FF2B5EF4-FFF2-40B4-BE49-F238E27FC236}">
                      <a16:creationId xmlns:a16="http://schemas.microsoft.com/office/drawing/2014/main" id="{A40BB2BD-7040-4C3F-83DD-A0C922044102}"/>
                    </a:ext>
                  </a:extLst>
                </p:cNvPr>
                <p:cNvGrpSpPr/>
                <p:nvPr/>
              </p:nvGrpSpPr>
              <p:grpSpPr>
                <a:xfrm>
                  <a:off x="11182483" y="3086237"/>
                  <a:ext cx="448819" cy="437213"/>
                  <a:chOff x="11182483" y="3086237"/>
                  <a:chExt cx="448819" cy="437213"/>
                </a:xfrm>
              </p:grpSpPr>
              <p:sp>
                <p:nvSpPr>
                  <p:cNvPr id="113" name="Freeform: Shape 112">
                    <a:extLst>
                      <a:ext uri="{FF2B5EF4-FFF2-40B4-BE49-F238E27FC236}">
                        <a16:creationId xmlns:a16="http://schemas.microsoft.com/office/drawing/2014/main" id="{AF31D468-F5F5-4BD3-BE3A-30747FD5D348}"/>
                      </a:ext>
                    </a:extLst>
                  </p:cNvPr>
                  <p:cNvSpPr/>
                  <p:nvPr/>
                </p:nvSpPr>
                <p:spPr>
                  <a:xfrm>
                    <a:off x="11182483" y="3086237"/>
                    <a:ext cx="438584" cy="435174"/>
                  </a:xfrm>
                  <a:custGeom>
                    <a:avLst/>
                    <a:gdLst>
                      <a:gd name="connsiteX0" fmla="*/ 365318 w 438584"/>
                      <a:gd name="connsiteY0" fmla="*/ 435160 h 435174"/>
                      <a:gd name="connsiteX1" fmla="*/ 67128 w 438584"/>
                      <a:gd name="connsiteY1" fmla="*/ 429262 h 435174"/>
                      <a:gd name="connsiteX2" fmla="*/ 4 w 438584"/>
                      <a:gd name="connsiteY2" fmla="*/ 360447 h 435174"/>
                      <a:gd name="connsiteX3" fmla="*/ 3220 w 438584"/>
                      <a:gd name="connsiteY3" fmla="*/ 66943 h 435174"/>
                      <a:gd name="connsiteX4" fmla="*/ 71832 w 438584"/>
                      <a:gd name="connsiteY4" fmla="*/ 2 h 435174"/>
                      <a:gd name="connsiteX5" fmla="*/ 370078 w 438584"/>
                      <a:gd name="connsiteY5" fmla="*/ 2373 h 435174"/>
                      <a:gd name="connsiteX6" fmla="*/ 438580 w 438584"/>
                      <a:gd name="connsiteY6" fmla="*/ 71206 h 435174"/>
                      <a:gd name="connsiteX7" fmla="*/ 435327 w 438584"/>
                      <a:gd name="connsiteY7" fmla="*/ 368238 h 435174"/>
                      <a:gd name="connsiteX8" fmla="*/ 365337 w 438584"/>
                      <a:gd name="connsiteY8" fmla="*/ 435160 h 43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584" h="435174">
                        <a:moveTo>
                          <a:pt x="365318" y="435160"/>
                        </a:moveTo>
                        <a:lnTo>
                          <a:pt x="67128" y="429262"/>
                        </a:lnTo>
                        <a:cubicBezTo>
                          <a:pt x="29606" y="428527"/>
                          <a:pt x="-401" y="397712"/>
                          <a:pt x="4" y="360447"/>
                        </a:cubicBezTo>
                        <a:lnTo>
                          <a:pt x="3220" y="66943"/>
                        </a:lnTo>
                        <a:cubicBezTo>
                          <a:pt x="3624" y="29678"/>
                          <a:pt x="34310" y="-292"/>
                          <a:pt x="71832" y="2"/>
                        </a:cubicBezTo>
                        <a:lnTo>
                          <a:pt x="370078" y="2373"/>
                        </a:lnTo>
                        <a:cubicBezTo>
                          <a:pt x="408298" y="2685"/>
                          <a:pt x="439002" y="33500"/>
                          <a:pt x="438580" y="71206"/>
                        </a:cubicBezTo>
                        <a:lnTo>
                          <a:pt x="435327" y="368238"/>
                        </a:lnTo>
                        <a:cubicBezTo>
                          <a:pt x="434905" y="405944"/>
                          <a:pt x="403538" y="435914"/>
                          <a:pt x="365337" y="435160"/>
                        </a:cubicBezTo>
                        <a:close/>
                      </a:path>
                    </a:pathLst>
                  </a:custGeom>
                  <a:solidFill>
                    <a:srgbClr val="444B8C"/>
                  </a:solidFill>
                  <a:ln w="1836"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1D1F89B4-0779-430D-9B6D-C03665827DFB}"/>
                      </a:ext>
                    </a:extLst>
                  </p:cNvPr>
                  <p:cNvSpPr/>
                  <p:nvPr/>
                </p:nvSpPr>
                <p:spPr>
                  <a:xfrm>
                    <a:off x="11191891" y="3087817"/>
                    <a:ext cx="439411" cy="435633"/>
                  </a:xfrm>
                  <a:custGeom>
                    <a:avLst/>
                    <a:gdLst>
                      <a:gd name="connsiteX0" fmla="*/ 366017 w 439411"/>
                      <a:gd name="connsiteY0" fmla="*/ 435601 h 435633"/>
                      <a:gd name="connsiteX1" fmla="*/ 67257 w 439411"/>
                      <a:gd name="connsiteY1" fmla="*/ 429666 h 435633"/>
                      <a:gd name="connsiteX2" fmla="*/ 4 w 439411"/>
                      <a:gd name="connsiteY2" fmla="*/ 360778 h 435633"/>
                      <a:gd name="connsiteX3" fmla="*/ 3220 w 439411"/>
                      <a:gd name="connsiteY3" fmla="*/ 66998 h 435633"/>
                      <a:gd name="connsiteX4" fmla="*/ 71961 w 439411"/>
                      <a:gd name="connsiteY4" fmla="*/ 2 h 435633"/>
                      <a:gd name="connsiteX5" fmla="*/ 370776 w 439411"/>
                      <a:gd name="connsiteY5" fmla="*/ 2409 h 435633"/>
                      <a:gd name="connsiteX6" fmla="*/ 439407 w 439411"/>
                      <a:gd name="connsiteY6" fmla="*/ 71316 h 435633"/>
                      <a:gd name="connsiteX7" fmla="*/ 436136 w 439411"/>
                      <a:gd name="connsiteY7" fmla="*/ 368643 h 435633"/>
                      <a:gd name="connsiteX8" fmla="*/ 366017 w 439411"/>
                      <a:gd name="connsiteY8" fmla="*/ 435620 h 43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411" h="435633">
                        <a:moveTo>
                          <a:pt x="366017" y="435601"/>
                        </a:moveTo>
                        <a:lnTo>
                          <a:pt x="67257" y="429666"/>
                        </a:lnTo>
                        <a:cubicBezTo>
                          <a:pt x="29680" y="428913"/>
                          <a:pt x="-400" y="398079"/>
                          <a:pt x="4" y="360778"/>
                        </a:cubicBezTo>
                        <a:lnTo>
                          <a:pt x="3220" y="66998"/>
                        </a:lnTo>
                        <a:cubicBezTo>
                          <a:pt x="3624" y="29696"/>
                          <a:pt x="34365" y="-292"/>
                          <a:pt x="71961" y="2"/>
                        </a:cubicBezTo>
                        <a:lnTo>
                          <a:pt x="370776" y="2409"/>
                        </a:lnTo>
                        <a:cubicBezTo>
                          <a:pt x="409070" y="2722"/>
                          <a:pt x="439830" y="33573"/>
                          <a:pt x="439407" y="71316"/>
                        </a:cubicBezTo>
                        <a:lnTo>
                          <a:pt x="436136" y="368643"/>
                        </a:lnTo>
                        <a:cubicBezTo>
                          <a:pt x="435714" y="406385"/>
                          <a:pt x="404292" y="436373"/>
                          <a:pt x="366017" y="435620"/>
                        </a:cubicBezTo>
                        <a:close/>
                      </a:path>
                    </a:pathLst>
                  </a:custGeom>
                  <a:solidFill>
                    <a:srgbClr val="FDB837"/>
                  </a:solidFill>
                  <a:ln w="1836"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EEA46707-F0E6-40AB-8DB0-F0B16CBB5BFF}"/>
                      </a:ext>
                    </a:extLst>
                  </p:cNvPr>
                  <p:cNvSpPr/>
                  <p:nvPr/>
                </p:nvSpPr>
                <p:spPr>
                  <a:xfrm>
                    <a:off x="11191872" y="3095702"/>
                    <a:ext cx="432350" cy="427730"/>
                  </a:xfrm>
                  <a:custGeom>
                    <a:avLst/>
                    <a:gdLst>
                      <a:gd name="connsiteX0" fmla="*/ 234837 w 432350"/>
                      <a:gd name="connsiteY0" fmla="*/ 287955 h 427730"/>
                      <a:gd name="connsiteX1" fmla="*/ 197738 w 432350"/>
                      <a:gd name="connsiteY1" fmla="*/ 151282 h 427730"/>
                      <a:gd name="connsiteX2" fmla="*/ 48661 w 432350"/>
                      <a:gd name="connsiteY2" fmla="*/ 40352 h 427730"/>
                      <a:gd name="connsiteX3" fmla="*/ 39455 w 432350"/>
                      <a:gd name="connsiteY3" fmla="*/ 0 h 427730"/>
                      <a:gd name="connsiteX4" fmla="*/ 3220 w 432350"/>
                      <a:gd name="connsiteY4" fmla="*/ 59113 h 427730"/>
                      <a:gd name="connsiteX5" fmla="*/ 4 w 432350"/>
                      <a:gd name="connsiteY5" fmla="*/ 352893 h 427730"/>
                      <a:gd name="connsiteX6" fmla="*/ 67257 w 432350"/>
                      <a:gd name="connsiteY6" fmla="*/ 421781 h 427730"/>
                      <a:gd name="connsiteX7" fmla="*/ 366017 w 432350"/>
                      <a:gd name="connsiteY7" fmla="*/ 427716 h 427730"/>
                      <a:gd name="connsiteX8" fmla="*/ 432351 w 432350"/>
                      <a:gd name="connsiteY8" fmla="*/ 382183 h 427730"/>
                      <a:gd name="connsiteX9" fmla="*/ 234819 w 432350"/>
                      <a:gd name="connsiteY9" fmla="*/ 287955 h 42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350" h="427730">
                        <a:moveTo>
                          <a:pt x="234837" y="287955"/>
                        </a:moveTo>
                        <a:cubicBezTo>
                          <a:pt x="198859" y="238894"/>
                          <a:pt x="235976" y="206683"/>
                          <a:pt x="197738" y="151282"/>
                        </a:cubicBezTo>
                        <a:cubicBezTo>
                          <a:pt x="152094" y="85168"/>
                          <a:pt x="77234" y="99262"/>
                          <a:pt x="48661" y="40352"/>
                        </a:cubicBezTo>
                        <a:cubicBezTo>
                          <a:pt x="42377" y="27397"/>
                          <a:pt x="39731" y="13708"/>
                          <a:pt x="39455" y="0"/>
                        </a:cubicBezTo>
                        <a:cubicBezTo>
                          <a:pt x="18122" y="11264"/>
                          <a:pt x="3496" y="33443"/>
                          <a:pt x="3220" y="59113"/>
                        </a:cubicBezTo>
                        <a:lnTo>
                          <a:pt x="4" y="352893"/>
                        </a:lnTo>
                        <a:cubicBezTo>
                          <a:pt x="-400" y="390194"/>
                          <a:pt x="29680" y="421028"/>
                          <a:pt x="67257" y="421781"/>
                        </a:cubicBezTo>
                        <a:lnTo>
                          <a:pt x="366017" y="427716"/>
                        </a:lnTo>
                        <a:cubicBezTo>
                          <a:pt x="396667" y="428323"/>
                          <a:pt x="422888" y="409194"/>
                          <a:pt x="432351" y="382183"/>
                        </a:cubicBezTo>
                        <a:cubicBezTo>
                          <a:pt x="378879" y="322188"/>
                          <a:pt x="285203" y="356678"/>
                          <a:pt x="234819" y="287955"/>
                        </a:cubicBezTo>
                        <a:close/>
                      </a:path>
                    </a:pathLst>
                  </a:custGeom>
                  <a:solidFill>
                    <a:srgbClr val="FFFFFF">
                      <a:alpha val="48000"/>
                    </a:srgbClr>
                  </a:solidFill>
                  <a:ln w="1836" cap="flat">
                    <a:noFill/>
                    <a:prstDash val="solid"/>
                    <a:miter/>
                  </a:ln>
                </p:spPr>
                <p:txBody>
                  <a:bodyPr rtlCol="0" anchor="ctr"/>
                  <a:lstStyle/>
                  <a:p>
                    <a:endParaRPr lang="en-US"/>
                  </a:p>
                </p:txBody>
              </p:sp>
            </p:grpSp>
            <p:grpSp>
              <p:nvGrpSpPr>
                <p:cNvPr id="116" name="Graphic 13">
                  <a:extLst>
                    <a:ext uri="{FF2B5EF4-FFF2-40B4-BE49-F238E27FC236}">
                      <a16:creationId xmlns:a16="http://schemas.microsoft.com/office/drawing/2014/main" id="{DEC2F92A-8DC0-4BDC-A0A3-50E9CC6ED2C2}"/>
                    </a:ext>
                  </a:extLst>
                </p:cNvPr>
                <p:cNvGrpSpPr/>
                <p:nvPr/>
              </p:nvGrpSpPr>
              <p:grpSpPr>
                <a:xfrm>
                  <a:off x="11259898" y="3164312"/>
                  <a:ext cx="292903" cy="287321"/>
                  <a:chOff x="11259898" y="3164312"/>
                  <a:chExt cx="292903" cy="287321"/>
                </a:xfrm>
              </p:grpSpPr>
              <p:sp>
                <p:nvSpPr>
                  <p:cNvPr id="117" name="Freeform: Shape 116">
                    <a:extLst>
                      <a:ext uri="{FF2B5EF4-FFF2-40B4-BE49-F238E27FC236}">
                        <a16:creationId xmlns:a16="http://schemas.microsoft.com/office/drawing/2014/main" id="{18EB0CF6-D9FF-4090-964F-03EEDB141E22}"/>
                      </a:ext>
                    </a:extLst>
                  </p:cNvPr>
                  <p:cNvSpPr/>
                  <p:nvPr/>
                </p:nvSpPr>
                <p:spPr>
                  <a:xfrm>
                    <a:off x="11259898" y="3164312"/>
                    <a:ext cx="287740" cy="287321"/>
                  </a:xfrm>
                  <a:custGeom>
                    <a:avLst/>
                    <a:gdLst>
                      <a:gd name="connsiteX0" fmla="*/ 241433 w 287740"/>
                      <a:gd name="connsiteY0" fmla="*/ 287315 h 287321"/>
                      <a:gd name="connsiteX1" fmla="*/ 42596 w 287740"/>
                      <a:gd name="connsiteY1" fmla="*/ 283732 h 287321"/>
                      <a:gd name="connsiteX2" fmla="*/ 3 w 287740"/>
                      <a:gd name="connsiteY2" fmla="*/ 239925 h 287321"/>
                      <a:gd name="connsiteX3" fmla="*/ 2171 w 287740"/>
                      <a:gd name="connsiteY3" fmla="*/ 42596 h 287321"/>
                      <a:gd name="connsiteX4" fmla="*/ 45702 w 287740"/>
                      <a:gd name="connsiteY4" fmla="*/ 2 h 287321"/>
                      <a:gd name="connsiteX5" fmla="*/ 244556 w 287740"/>
                      <a:gd name="connsiteY5" fmla="*/ 1968 h 287321"/>
                      <a:gd name="connsiteX6" fmla="*/ 287738 w 287740"/>
                      <a:gd name="connsiteY6" fmla="*/ 45775 h 287321"/>
                      <a:gd name="connsiteX7" fmla="*/ 285551 w 287740"/>
                      <a:gd name="connsiteY7" fmla="*/ 244721 h 287321"/>
                      <a:gd name="connsiteX8" fmla="*/ 241414 w 287740"/>
                      <a:gd name="connsiteY8" fmla="*/ 287315 h 287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40" h="287321">
                        <a:moveTo>
                          <a:pt x="241433" y="287315"/>
                        </a:moveTo>
                        <a:lnTo>
                          <a:pt x="42596" y="283732"/>
                        </a:lnTo>
                        <a:cubicBezTo>
                          <a:pt x="18800" y="283309"/>
                          <a:pt x="-254" y="263703"/>
                          <a:pt x="3" y="239925"/>
                        </a:cubicBezTo>
                        <a:lnTo>
                          <a:pt x="2171" y="42596"/>
                        </a:lnTo>
                        <a:cubicBezTo>
                          <a:pt x="2428" y="18837"/>
                          <a:pt x="21905" y="-237"/>
                          <a:pt x="45702" y="2"/>
                        </a:cubicBezTo>
                        <a:lnTo>
                          <a:pt x="244556" y="1968"/>
                        </a:lnTo>
                        <a:cubicBezTo>
                          <a:pt x="268646" y="2207"/>
                          <a:pt x="287995" y="21813"/>
                          <a:pt x="287738" y="45775"/>
                        </a:cubicBezTo>
                        <a:lnTo>
                          <a:pt x="285551" y="244721"/>
                        </a:lnTo>
                        <a:cubicBezTo>
                          <a:pt x="285294" y="268682"/>
                          <a:pt x="265522" y="287737"/>
                          <a:pt x="241414" y="287315"/>
                        </a:cubicBezTo>
                        <a:close/>
                      </a:path>
                    </a:pathLst>
                  </a:custGeom>
                  <a:solidFill>
                    <a:srgbClr val="000000"/>
                  </a:solidFill>
                  <a:ln w="1836"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8665034-2CA9-4D0D-9B77-00B00928A217}"/>
                      </a:ext>
                    </a:extLst>
                  </p:cNvPr>
                  <p:cNvSpPr/>
                  <p:nvPr/>
                </p:nvSpPr>
                <p:spPr>
                  <a:xfrm>
                    <a:off x="11268810" y="3164331"/>
                    <a:ext cx="283991" cy="281570"/>
                  </a:xfrm>
                  <a:custGeom>
                    <a:avLst/>
                    <a:gdLst>
                      <a:gd name="connsiteX0" fmla="*/ 238327 w 283991"/>
                      <a:gd name="connsiteY0" fmla="*/ 281563 h 281570"/>
                      <a:gd name="connsiteX1" fmla="*/ 42063 w 283991"/>
                      <a:gd name="connsiteY1" fmla="*/ 278072 h 281570"/>
                      <a:gd name="connsiteX2" fmla="*/ 3 w 283991"/>
                      <a:gd name="connsiteY2" fmla="*/ 235148 h 281570"/>
                      <a:gd name="connsiteX3" fmla="*/ 2116 w 283991"/>
                      <a:gd name="connsiteY3" fmla="*/ 41750 h 281570"/>
                      <a:gd name="connsiteX4" fmla="*/ 45095 w 283991"/>
                      <a:gd name="connsiteY4" fmla="*/ 2 h 281570"/>
                      <a:gd name="connsiteX5" fmla="*/ 241377 w 283991"/>
                      <a:gd name="connsiteY5" fmla="*/ 1987 h 281570"/>
                      <a:gd name="connsiteX6" fmla="*/ 283989 w 283991"/>
                      <a:gd name="connsiteY6" fmla="*/ 44929 h 281570"/>
                      <a:gd name="connsiteX7" fmla="*/ 281857 w 283991"/>
                      <a:gd name="connsiteY7" fmla="*/ 239834 h 281570"/>
                      <a:gd name="connsiteX8" fmla="*/ 238309 w 283991"/>
                      <a:gd name="connsiteY8" fmla="*/ 281563 h 28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991" h="281570">
                        <a:moveTo>
                          <a:pt x="238327" y="281563"/>
                        </a:moveTo>
                        <a:lnTo>
                          <a:pt x="42063" y="278072"/>
                        </a:lnTo>
                        <a:cubicBezTo>
                          <a:pt x="18561" y="277649"/>
                          <a:pt x="-255" y="258429"/>
                          <a:pt x="3" y="235148"/>
                        </a:cubicBezTo>
                        <a:lnTo>
                          <a:pt x="2116" y="41750"/>
                        </a:lnTo>
                        <a:cubicBezTo>
                          <a:pt x="2373" y="18451"/>
                          <a:pt x="21593" y="-237"/>
                          <a:pt x="45095" y="2"/>
                        </a:cubicBezTo>
                        <a:lnTo>
                          <a:pt x="241377" y="1987"/>
                        </a:lnTo>
                        <a:cubicBezTo>
                          <a:pt x="265154" y="2226"/>
                          <a:pt x="284246" y="21446"/>
                          <a:pt x="283989" y="44929"/>
                        </a:cubicBezTo>
                        <a:lnTo>
                          <a:pt x="281857" y="239834"/>
                        </a:lnTo>
                        <a:cubicBezTo>
                          <a:pt x="281600" y="263299"/>
                          <a:pt x="262086" y="281986"/>
                          <a:pt x="238309" y="281563"/>
                        </a:cubicBezTo>
                        <a:close/>
                      </a:path>
                    </a:pathLst>
                  </a:custGeom>
                  <a:solidFill>
                    <a:srgbClr val="FFD32E"/>
                  </a:solidFill>
                  <a:ln w="1836"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5BB39C2-E3FB-4E61-9756-C840315B51DD}"/>
                      </a:ext>
                    </a:extLst>
                  </p:cNvPr>
                  <p:cNvSpPr/>
                  <p:nvPr/>
                </p:nvSpPr>
                <p:spPr>
                  <a:xfrm>
                    <a:off x="11268829" y="3177030"/>
                    <a:ext cx="266293" cy="268852"/>
                  </a:xfrm>
                  <a:custGeom>
                    <a:avLst/>
                    <a:gdLst>
                      <a:gd name="connsiteX0" fmla="*/ 157881 w 266293"/>
                      <a:gd name="connsiteY0" fmla="*/ 206627 h 268852"/>
                      <a:gd name="connsiteX1" fmla="*/ 120782 w 266293"/>
                      <a:gd name="connsiteY1" fmla="*/ 69954 h 268852"/>
                      <a:gd name="connsiteX2" fmla="*/ 14280 w 266293"/>
                      <a:gd name="connsiteY2" fmla="*/ 0 h 268852"/>
                      <a:gd name="connsiteX3" fmla="*/ 2116 w 266293"/>
                      <a:gd name="connsiteY3" fmla="*/ 29032 h 268852"/>
                      <a:gd name="connsiteX4" fmla="*/ 3 w 266293"/>
                      <a:gd name="connsiteY4" fmla="*/ 222430 h 268852"/>
                      <a:gd name="connsiteX5" fmla="*/ 42063 w 266293"/>
                      <a:gd name="connsiteY5" fmla="*/ 265354 h 268852"/>
                      <a:gd name="connsiteX6" fmla="*/ 238327 w 266293"/>
                      <a:gd name="connsiteY6" fmla="*/ 268845 h 268852"/>
                      <a:gd name="connsiteX7" fmla="*/ 266294 w 266293"/>
                      <a:gd name="connsiteY7" fmla="*/ 259217 h 268852"/>
                      <a:gd name="connsiteX8" fmla="*/ 157881 w 266293"/>
                      <a:gd name="connsiteY8" fmla="*/ 206609 h 26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293" h="268852">
                        <a:moveTo>
                          <a:pt x="157881" y="206627"/>
                        </a:moveTo>
                        <a:cubicBezTo>
                          <a:pt x="121902" y="157566"/>
                          <a:pt x="159020" y="125355"/>
                          <a:pt x="120782" y="69954"/>
                        </a:cubicBezTo>
                        <a:cubicBezTo>
                          <a:pt x="90757" y="26479"/>
                          <a:pt x="48090" y="17677"/>
                          <a:pt x="14280" y="0"/>
                        </a:cubicBezTo>
                        <a:cubicBezTo>
                          <a:pt x="6875" y="7497"/>
                          <a:pt x="2244" y="17714"/>
                          <a:pt x="2116" y="29032"/>
                        </a:cubicBezTo>
                        <a:lnTo>
                          <a:pt x="3" y="222430"/>
                        </a:lnTo>
                        <a:cubicBezTo>
                          <a:pt x="-255" y="245711"/>
                          <a:pt x="18561" y="264931"/>
                          <a:pt x="42063" y="265354"/>
                        </a:cubicBezTo>
                        <a:lnTo>
                          <a:pt x="238327" y="268845"/>
                        </a:lnTo>
                        <a:cubicBezTo>
                          <a:pt x="248948" y="269029"/>
                          <a:pt x="258705" y="265391"/>
                          <a:pt x="266294" y="259217"/>
                        </a:cubicBezTo>
                        <a:cubicBezTo>
                          <a:pt x="226310" y="250985"/>
                          <a:pt x="185572" y="244370"/>
                          <a:pt x="157881" y="206609"/>
                        </a:cubicBezTo>
                        <a:close/>
                      </a:path>
                    </a:pathLst>
                  </a:custGeom>
                  <a:solidFill>
                    <a:srgbClr val="FFFFFF">
                      <a:alpha val="48000"/>
                    </a:srgbClr>
                  </a:solidFill>
                  <a:ln w="1836" cap="flat">
                    <a:noFill/>
                    <a:prstDash val="solid"/>
                    <a:miter/>
                  </a:ln>
                </p:spPr>
                <p:txBody>
                  <a:bodyPr rtlCol="0" anchor="ctr"/>
                  <a:lstStyle/>
                  <a:p>
                    <a:endParaRPr lang="en-US"/>
                  </a:p>
                </p:txBody>
              </p:sp>
            </p:grpSp>
          </p:grpSp>
          <p:grpSp>
            <p:nvGrpSpPr>
              <p:cNvPr id="120" name="Graphic 13">
                <a:extLst>
                  <a:ext uri="{FF2B5EF4-FFF2-40B4-BE49-F238E27FC236}">
                    <a16:creationId xmlns:a16="http://schemas.microsoft.com/office/drawing/2014/main" id="{C17D0EDC-7AAE-4DFB-AB8D-C5B03BAAF7FE}"/>
                  </a:ext>
                </a:extLst>
              </p:cNvPr>
              <p:cNvGrpSpPr/>
              <p:nvPr/>
            </p:nvGrpSpPr>
            <p:grpSpPr>
              <a:xfrm>
                <a:off x="7455999" y="3902290"/>
                <a:ext cx="782700" cy="762464"/>
                <a:chOff x="7455999" y="3902290"/>
                <a:chExt cx="782700" cy="762464"/>
              </a:xfrm>
            </p:grpSpPr>
            <p:grpSp>
              <p:nvGrpSpPr>
                <p:cNvPr id="121" name="Graphic 13">
                  <a:extLst>
                    <a:ext uri="{FF2B5EF4-FFF2-40B4-BE49-F238E27FC236}">
                      <a16:creationId xmlns:a16="http://schemas.microsoft.com/office/drawing/2014/main" id="{01E98D61-BE1E-4CF9-B703-AD04C1662FAA}"/>
                    </a:ext>
                  </a:extLst>
                </p:cNvPr>
                <p:cNvGrpSpPr/>
                <p:nvPr/>
              </p:nvGrpSpPr>
              <p:grpSpPr>
                <a:xfrm>
                  <a:off x="7455999" y="3902290"/>
                  <a:ext cx="782700" cy="762464"/>
                  <a:chOff x="7455999" y="3902290"/>
                  <a:chExt cx="782700" cy="762464"/>
                </a:xfrm>
              </p:grpSpPr>
              <p:sp>
                <p:nvSpPr>
                  <p:cNvPr id="122" name="Freeform: Shape 121">
                    <a:extLst>
                      <a:ext uri="{FF2B5EF4-FFF2-40B4-BE49-F238E27FC236}">
                        <a16:creationId xmlns:a16="http://schemas.microsoft.com/office/drawing/2014/main" id="{C2102AE2-B9E3-4186-BCDB-E3518DBB378E}"/>
                      </a:ext>
                    </a:extLst>
                  </p:cNvPr>
                  <p:cNvSpPr/>
                  <p:nvPr/>
                </p:nvSpPr>
                <p:spPr>
                  <a:xfrm>
                    <a:off x="7455999" y="3902290"/>
                    <a:ext cx="764876" cy="758917"/>
                  </a:xfrm>
                  <a:custGeom>
                    <a:avLst/>
                    <a:gdLst>
                      <a:gd name="connsiteX0" fmla="*/ 637107 w 764876"/>
                      <a:gd name="connsiteY0" fmla="*/ 758894 h 758917"/>
                      <a:gd name="connsiteX1" fmla="*/ 117075 w 764876"/>
                      <a:gd name="connsiteY1" fmla="*/ 748622 h 758917"/>
                      <a:gd name="connsiteX2" fmla="*/ 7 w 764876"/>
                      <a:gd name="connsiteY2" fmla="*/ 628614 h 758917"/>
                      <a:gd name="connsiteX3" fmla="*/ 5612 w 764876"/>
                      <a:gd name="connsiteY3" fmla="*/ 116741 h 758917"/>
                      <a:gd name="connsiteX4" fmla="*/ 125270 w 764876"/>
                      <a:gd name="connsiteY4" fmla="*/ 4 h 758917"/>
                      <a:gd name="connsiteX5" fmla="*/ 645395 w 764876"/>
                      <a:gd name="connsiteY5" fmla="*/ 4157 h 758917"/>
                      <a:gd name="connsiteX6" fmla="*/ 764869 w 764876"/>
                      <a:gd name="connsiteY6" fmla="*/ 124201 h 758917"/>
                      <a:gd name="connsiteX7" fmla="*/ 759191 w 764876"/>
                      <a:gd name="connsiteY7" fmla="*/ 642194 h 758917"/>
                      <a:gd name="connsiteX8" fmla="*/ 637126 w 764876"/>
                      <a:gd name="connsiteY8" fmla="*/ 758894 h 7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4876" h="758917">
                        <a:moveTo>
                          <a:pt x="637107" y="758894"/>
                        </a:moveTo>
                        <a:lnTo>
                          <a:pt x="117075" y="748622"/>
                        </a:lnTo>
                        <a:cubicBezTo>
                          <a:pt x="51660" y="747336"/>
                          <a:pt x="-709" y="693607"/>
                          <a:pt x="7" y="628614"/>
                        </a:cubicBezTo>
                        <a:lnTo>
                          <a:pt x="5612" y="116741"/>
                        </a:lnTo>
                        <a:cubicBezTo>
                          <a:pt x="6328" y="51748"/>
                          <a:pt x="59836" y="-511"/>
                          <a:pt x="125270" y="4"/>
                        </a:cubicBezTo>
                        <a:lnTo>
                          <a:pt x="645395" y="4157"/>
                        </a:lnTo>
                        <a:cubicBezTo>
                          <a:pt x="712041" y="4689"/>
                          <a:pt x="765586" y="58437"/>
                          <a:pt x="764869" y="124201"/>
                        </a:cubicBezTo>
                        <a:lnTo>
                          <a:pt x="759191" y="642194"/>
                        </a:lnTo>
                        <a:cubicBezTo>
                          <a:pt x="758475" y="707958"/>
                          <a:pt x="703772" y="760198"/>
                          <a:pt x="637126" y="758894"/>
                        </a:cubicBezTo>
                        <a:close/>
                      </a:path>
                    </a:pathLst>
                  </a:custGeom>
                  <a:solidFill>
                    <a:srgbClr val="444B8C"/>
                  </a:solidFill>
                  <a:ln w="1836"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CBEC7AB-BB19-4524-80BF-49D6D7A952FC}"/>
                      </a:ext>
                    </a:extLst>
                  </p:cNvPr>
                  <p:cNvSpPr/>
                  <p:nvPr/>
                </p:nvSpPr>
                <p:spPr>
                  <a:xfrm>
                    <a:off x="7472390" y="3905009"/>
                    <a:ext cx="766309" cy="759690"/>
                  </a:xfrm>
                  <a:custGeom>
                    <a:avLst/>
                    <a:gdLst>
                      <a:gd name="connsiteX0" fmla="*/ 638320 w 766309"/>
                      <a:gd name="connsiteY0" fmla="*/ 759684 h 759690"/>
                      <a:gd name="connsiteX1" fmla="*/ 117295 w 766309"/>
                      <a:gd name="connsiteY1" fmla="*/ 749321 h 759690"/>
                      <a:gd name="connsiteX2" fmla="*/ 7 w 766309"/>
                      <a:gd name="connsiteY2" fmla="*/ 629184 h 759690"/>
                      <a:gd name="connsiteX3" fmla="*/ 5612 w 766309"/>
                      <a:gd name="connsiteY3" fmla="*/ 116833 h 759690"/>
                      <a:gd name="connsiteX4" fmla="*/ 125491 w 766309"/>
                      <a:gd name="connsiteY4" fmla="*/ 4 h 759690"/>
                      <a:gd name="connsiteX5" fmla="*/ 646607 w 766309"/>
                      <a:gd name="connsiteY5" fmla="*/ 4194 h 759690"/>
                      <a:gd name="connsiteX6" fmla="*/ 766302 w 766309"/>
                      <a:gd name="connsiteY6" fmla="*/ 124367 h 759690"/>
                      <a:gd name="connsiteX7" fmla="*/ 760606 w 766309"/>
                      <a:gd name="connsiteY7" fmla="*/ 642874 h 759690"/>
                      <a:gd name="connsiteX8" fmla="*/ 638302 w 766309"/>
                      <a:gd name="connsiteY8" fmla="*/ 759666 h 75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309" h="759690">
                        <a:moveTo>
                          <a:pt x="638320" y="759684"/>
                        </a:moveTo>
                        <a:lnTo>
                          <a:pt x="117295" y="749321"/>
                        </a:lnTo>
                        <a:cubicBezTo>
                          <a:pt x="51751" y="748016"/>
                          <a:pt x="-709" y="694232"/>
                          <a:pt x="7" y="629184"/>
                        </a:cubicBezTo>
                        <a:lnTo>
                          <a:pt x="5612" y="116833"/>
                        </a:lnTo>
                        <a:cubicBezTo>
                          <a:pt x="6328" y="51785"/>
                          <a:pt x="59947" y="-529"/>
                          <a:pt x="125491" y="4"/>
                        </a:cubicBezTo>
                        <a:lnTo>
                          <a:pt x="646607" y="4194"/>
                        </a:lnTo>
                        <a:cubicBezTo>
                          <a:pt x="713382" y="4727"/>
                          <a:pt x="767037" y="58529"/>
                          <a:pt x="766302" y="124367"/>
                        </a:cubicBezTo>
                        <a:lnTo>
                          <a:pt x="760606" y="642874"/>
                        </a:lnTo>
                        <a:cubicBezTo>
                          <a:pt x="759889" y="708712"/>
                          <a:pt x="705077" y="760989"/>
                          <a:pt x="638302" y="759666"/>
                        </a:cubicBezTo>
                        <a:close/>
                      </a:path>
                    </a:pathLst>
                  </a:custGeom>
                  <a:solidFill>
                    <a:srgbClr val="FFD32E"/>
                  </a:solidFill>
                  <a:ln w="1836"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8F0FD77F-9B91-40C1-B40B-030602F8CF6C}"/>
                      </a:ext>
                    </a:extLst>
                  </p:cNvPr>
                  <p:cNvSpPr/>
                  <p:nvPr/>
                </p:nvSpPr>
                <p:spPr>
                  <a:xfrm>
                    <a:off x="7472371" y="3918794"/>
                    <a:ext cx="753991" cy="745960"/>
                  </a:xfrm>
                  <a:custGeom>
                    <a:avLst/>
                    <a:gdLst>
                      <a:gd name="connsiteX0" fmla="*/ 409532 w 753991"/>
                      <a:gd name="connsiteY0" fmla="*/ 502172 h 745960"/>
                      <a:gd name="connsiteX1" fmla="*/ 344815 w 753991"/>
                      <a:gd name="connsiteY1" fmla="*/ 263811 h 745960"/>
                      <a:gd name="connsiteX2" fmla="*/ 84845 w 753991"/>
                      <a:gd name="connsiteY2" fmla="*/ 70377 h 745960"/>
                      <a:gd name="connsiteX3" fmla="*/ 68803 w 753991"/>
                      <a:gd name="connsiteY3" fmla="*/ 0 h 745960"/>
                      <a:gd name="connsiteX4" fmla="*/ 5612 w 753991"/>
                      <a:gd name="connsiteY4" fmla="*/ 103084 h 745960"/>
                      <a:gd name="connsiteX5" fmla="*/ 7 w 753991"/>
                      <a:gd name="connsiteY5" fmla="*/ 615436 h 745960"/>
                      <a:gd name="connsiteX6" fmla="*/ 117295 w 753991"/>
                      <a:gd name="connsiteY6" fmla="*/ 735572 h 745960"/>
                      <a:gd name="connsiteX7" fmla="*/ 638320 w 753991"/>
                      <a:gd name="connsiteY7" fmla="*/ 745936 h 745960"/>
                      <a:gd name="connsiteX8" fmla="*/ 753991 w 753991"/>
                      <a:gd name="connsiteY8" fmla="*/ 666519 h 745960"/>
                      <a:gd name="connsiteX9" fmla="*/ 409514 w 753991"/>
                      <a:gd name="connsiteY9" fmla="*/ 502190 h 74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3991" h="745960">
                        <a:moveTo>
                          <a:pt x="409532" y="502172"/>
                        </a:moveTo>
                        <a:cubicBezTo>
                          <a:pt x="346800" y="416600"/>
                          <a:pt x="411535" y="360445"/>
                          <a:pt x="344815" y="263811"/>
                        </a:cubicBezTo>
                        <a:cubicBezTo>
                          <a:pt x="265215" y="148526"/>
                          <a:pt x="134660" y="173093"/>
                          <a:pt x="84845" y="70377"/>
                        </a:cubicBezTo>
                        <a:cubicBezTo>
                          <a:pt x="73893" y="47794"/>
                          <a:pt x="69281" y="23906"/>
                          <a:pt x="68803" y="0"/>
                        </a:cubicBezTo>
                        <a:cubicBezTo>
                          <a:pt x="31612" y="19643"/>
                          <a:pt x="6108" y="58341"/>
                          <a:pt x="5612" y="103084"/>
                        </a:cubicBezTo>
                        <a:lnTo>
                          <a:pt x="7" y="615436"/>
                        </a:lnTo>
                        <a:cubicBezTo>
                          <a:pt x="-709" y="680484"/>
                          <a:pt x="51751" y="734268"/>
                          <a:pt x="117295" y="735572"/>
                        </a:cubicBezTo>
                        <a:lnTo>
                          <a:pt x="638320" y="745936"/>
                        </a:lnTo>
                        <a:cubicBezTo>
                          <a:pt x="691773" y="747001"/>
                          <a:pt x="737490" y="713651"/>
                          <a:pt x="753991" y="666519"/>
                        </a:cubicBezTo>
                        <a:cubicBezTo>
                          <a:pt x="660756" y="561909"/>
                          <a:pt x="497365" y="622033"/>
                          <a:pt x="409514" y="502190"/>
                        </a:cubicBezTo>
                        <a:close/>
                      </a:path>
                    </a:pathLst>
                  </a:custGeom>
                  <a:solidFill>
                    <a:srgbClr val="FFFFFF">
                      <a:alpha val="48000"/>
                    </a:srgbClr>
                  </a:solidFill>
                  <a:ln w="1836" cap="flat">
                    <a:noFill/>
                    <a:prstDash val="solid"/>
                    <a:miter/>
                  </a:ln>
                </p:spPr>
                <p:txBody>
                  <a:bodyPr rtlCol="0" anchor="ctr"/>
                  <a:lstStyle/>
                  <a:p>
                    <a:endParaRPr lang="en-US"/>
                  </a:p>
                </p:txBody>
              </p:sp>
            </p:grpSp>
            <p:grpSp>
              <p:nvGrpSpPr>
                <p:cNvPr id="125" name="Graphic 13">
                  <a:extLst>
                    <a:ext uri="{FF2B5EF4-FFF2-40B4-BE49-F238E27FC236}">
                      <a16:creationId xmlns:a16="http://schemas.microsoft.com/office/drawing/2014/main" id="{B0B37E28-C536-4635-8C01-AFE5EFBED76C}"/>
                    </a:ext>
                  </a:extLst>
                </p:cNvPr>
                <p:cNvGrpSpPr/>
                <p:nvPr/>
              </p:nvGrpSpPr>
              <p:grpSpPr>
                <a:xfrm>
                  <a:off x="7591022" y="4038449"/>
                  <a:ext cx="510835" cy="501067"/>
                  <a:chOff x="7591022" y="4038449"/>
                  <a:chExt cx="510835" cy="501067"/>
                </a:xfrm>
              </p:grpSpPr>
              <p:sp>
                <p:nvSpPr>
                  <p:cNvPr id="126" name="Freeform: Shape 125">
                    <a:extLst>
                      <a:ext uri="{FF2B5EF4-FFF2-40B4-BE49-F238E27FC236}">
                        <a16:creationId xmlns:a16="http://schemas.microsoft.com/office/drawing/2014/main" id="{497A63F6-A3E9-4FB8-815F-10F0897236A4}"/>
                      </a:ext>
                    </a:extLst>
                  </p:cNvPr>
                  <p:cNvSpPr/>
                  <p:nvPr/>
                </p:nvSpPr>
                <p:spPr>
                  <a:xfrm>
                    <a:off x="7591022" y="4038449"/>
                    <a:ext cx="501795" cy="501067"/>
                  </a:xfrm>
                  <a:custGeom>
                    <a:avLst/>
                    <a:gdLst>
                      <a:gd name="connsiteX0" fmla="*/ 421032 w 501795"/>
                      <a:gd name="connsiteY0" fmla="*/ 501055 h 501067"/>
                      <a:gd name="connsiteX1" fmla="*/ 74276 w 501795"/>
                      <a:gd name="connsiteY1" fmla="*/ 494826 h 501067"/>
                      <a:gd name="connsiteX2" fmla="*/ 4 w 501795"/>
                      <a:gd name="connsiteY2" fmla="*/ 418441 h 501067"/>
                      <a:gd name="connsiteX3" fmla="*/ 3771 w 501795"/>
                      <a:gd name="connsiteY3" fmla="*/ 74294 h 501067"/>
                      <a:gd name="connsiteX4" fmla="*/ 79697 w 501795"/>
                      <a:gd name="connsiteY4" fmla="*/ 4 h 501067"/>
                      <a:gd name="connsiteX5" fmla="*/ 426489 w 501795"/>
                      <a:gd name="connsiteY5" fmla="*/ 3440 h 501067"/>
                      <a:gd name="connsiteX6" fmla="*/ 501791 w 501795"/>
                      <a:gd name="connsiteY6" fmla="*/ 79844 h 501067"/>
                      <a:gd name="connsiteX7" fmla="*/ 497987 w 501795"/>
                      <a:gd name="connsiteY7" fmla="*/ 426783 h 501067"/>
                      <a:gd name="connsiteX8" fmla="*/ 421032 w 501795"/>
                      <a:gd name="connsiteY8" fmla="*/ 501055 h 50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795" h="501067">
                        <a:moveTo>
                          <a:pt x="421032" y="501055"/>
                        </a:moveTo>
                        <a:lnTo>
                          <a:pt x="74276" y="494826"/>
                        </a:lnTo>
                        <a:cubicBezTo>
                          <a:pt x="32785" y="494073"/>
                          <a:pt x="-437" y="459877"/>
                          <a:pt x="4" y="418441"/>
                        </a:cubicBezTo>
                        <a:lnTo>
                          <a:pt x="3771" y="74294"/>
                        </a:lnTo>
                        <a:cubicBezTo>
                          <a:pt x="4231" y="32859"/>
                          <a:pt x="38188" y="-419"/>
                          <a:pt x="79697" y="4"/>
                        </a:cubicBezTo>
                        <a:lnTo>
                          <a:pt x="426489" y="3440"/>
                        </a:lnTo>
                        <a:cubicBezTo>
                          <a:pt x="468513" y="3863"/>
                          <a:pt x="502250" y="38059"/>
                          <a:pt x="501791" y="79844"/>
                        </a:cubicBezTo>
                        <a:lnTo>
                          <a:pt x="497987" y="426783"/>
                        </a:lnTo>
                        <a:cubicBezTo>
                          <a:pt x="497527" y="468568"/>
                          <a:pt x="463056" y="501809"/>
                          <a:pt x="421032" y="501055"/>
                        </a:cubicBezTo>
                        <a:close/>
                      </a:path>
                    </a:pathLst>
                  </a:custGeom>
                  <a:solidFill>
                    <a:srgbClr val="444B8C"/>
                  </a:solidFill>
                  <a:ln w="1836"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AF3711C-BDFA-459A-9281-37D49E25F3BD}"/>
                      </a:ext>
                    </a:extLst>
                  </p:cNvPr>
                  <p:cNvSpPr/>
                  <p:nvPr/>
                </p:nvSpPr>
                <p:spPr>
                  <a:xfrm>
                    <a:off x="7606548" y="4038485"/>
                    <a:ext cx="495308" cy="491052"/>
                  </a:xfrm>
                  <a:custGeom>
                    <a:avLst/>
                    <a:gdLst>
                      <a:gd name="connsiteX0" fmla="*/ 415630 w 495308"/>
                      <a:gd name="connsiteY0" fmla="*/ 491004 h 491052"/>
                      <a:gd name="connsiteX1" fmla="*/ 73340 w 495308"/>
                      <a:gd name="connsiteY1" fmla="*/ 484922 h 491052"/>
                      <a:gd name="connsiteX2" fmla="*/ 5 w 495308"/>
                      <a:gd name="connsiteY2" fmla="*/ 410062 h 491052"/>
                      <a:gd name="connsiteX3" fmla="*/ 3698 w 495308"/>
                      <a:gd name="connsiteY3" fmla="*/ 72788 h 491052"/>
                      <a:gd name="connsiteX4" fmla="*/ 78650 w 495308"/>
                      <a:gd name="connsiteY4" fmla="*/ 4 h 491052"/>
                      <a:gd name="connsiteX5" fmla="*/ 420977 w 495308"/>
                      <a:gd name="connsiteY5" fmla="*/ 3477 h 491052"/>
                      <a:gd name="connsiteX6" fmla="*/ 495305 w 495308"/>
                      <a:gd name="connsiteY6" fmla="*/ 78355 h 491052"/>
                      <a:gd name="connsiteX7" fmla="*/ 491574 w 495308"/>
                      <a:gd name="connsiteY7" fmla="*/ 418257 h 491052"/>
                      <a:gd name="connsiteX8" fmla="*/ 415630 w 495308"/>
                      <a:gd name="connsiteY8" fmla="*/ 491041 h 49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8" h="491052">
                        <a:moveTo>
                          <a:pt x="415630" y="491004"/>
                        </a:moveTo>
                        <a:lnTo>
                          <a:pt x="73340" y="484922"/>
                        </a:lnTo>
                        <a:cubicBezTo>
                          <a:pt x="32363" y="484187"/>
                          <a:pt x="-455" y="450671"/>
                          <a:pt x="5" y="410062"/>
                        </a:cubicBezTo>
                        <a:lnTo>
                          <a:pt x="3698" y="72788"/>
                        </a:lnTo>
                        <a:cubicBezTo>
                          <a:pt x="4139" y="32179"/>
                          <a:pt x="37674" y="-419"/>
                          <a:pt x="78650" y="4"/>
                        </a:cubicBezTo>
                        <a:lnTo>
                          <a:pt x="420977" y="3477"/>
                        </a:lnTo>
                        <a:cubicBezTo>
                          <a:pt x="462450" y="3900"/>
                          <a:pt x="495746" y="37416"/>
                          <a:pt x="495305" y="78355"/>
                        </a:cubicBezTo>
                        <a:lnTo>
                          <a:pt x="491574" y="418257"/>
                        </a:lnTo>
                        <a:cubicBezTo>
                          <a:pt x="491133" y="459197"/>
                          <a:pt x="457103" y="491776"/>
                          <a:pt x="415630" y="491041"/>
                        </a:cubicBezTo>
                        <a:close/>
                      </a:path>
                    </a:pathLst>
                  </a:custGeom>
                  <a:solidFill>
                    <a:srgbClr val="FDB837"/>
                  </a:solidFill>
                  <a:ln w="1836"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7FA7DA93-97E1-47B7-AEFE-72F38F6FB47F}"/>
                      </a:ext>
                    </a:extLst>
                  </p:cNvPr>
                  <p:cNvSpPr/>
                  <p:nvPr/>
                </p:nvSpPr>
                <p:spPr>
                  <a:xfrm>
                    <a:off x="7606549" y="4060613"/>
                    <a:ext cx="464397" cy="468870"/>
                  </a:xfrm>
                  <a:custGeom>
                    <a:avLst/>
                    <a:gdLst>
                      <a:gd name="connsiteX0" fmla="*/ 275355 w 464397"/>
                      <a:gd name="connsiteY0" fmla="*/ 360353 h 468870"/>
                      <a:gd name="connsiteX1" fmla="*/ 210638 w 464397"/>
                      <a:gd name="connsiteY1" fmla="*/ 121992 h 468870"/>
                      <a:gd name="connsiteX2" fmla="*/ 24903 w 464397"/>
                      <a:gd name="connsiteY2" fmla="*/ 0 h 468870"/>
                      <a:gd name="connsiteX3" fmla="*/ 3698 w 464397"/>
                      <a:gd name="connsiteY3" fmla="*/ 50642 h 468870"/>
                      <a:gd name="connsiteX4" fmla="*/ 4 w 464397"/>
                      <a:gd name="connsiteY4" fmla="*/ 387916 h 468870"/>
                      <a:gd name="connsiteX5" fmla="*/ 73339 w 464397"/>
                      <a:gd name="connsiteY5" fmla="*/ 462776 h 468870"/>
                      <a:gd name="connsiteX6" fmla="*/ 415630 w 464397"/>
                      <a:gd name="connsiteY6" fmla="*/ 468858 h 468870"/>
                      <a:gd name="connsiteX7" fmla="*/ 464397 w 464397"/>
                      <a:gd name="connsiteY7" fmla="*/ 452082 h 468870"/>
                      <a:gd name="connsiteX8" fmla="*/ 275336 w 464397"/>
                      <a:gd name="connsiteY8" fmla="*/ 360335 h 46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397" h="468870">
                        <a:moveTo>
                          <a:pt x="275355" y="360353"/>
                        </a:moveTo>
                        <a:cubicBezTo>
                          <a:pt x="212622" y="274781"/>
                          <a:pt x="277358" y="218626"/>
                          <a:pt x="210638" y="121992"/>
                        </a:cubicBezTo>
                        <a:cubicBezTo>
                          <a:pt x="158287" y="46158"/>
                          <a:pt x="83868" y="30833"/>
                          <a:pt x="24903" y="0"/>
                        </a:cubicBezTo>
                        <a:cubicBezTo>
                          <a:pt x="11985" y="13083"/>
                          <a:pt x="3900" y="30888"/>
                          <a:pt x="3698" y="50642"/>
                        </a:cubicBezTo>
                        <a:lnTo>
                          <a:pt x="4" y="387916"/>
                        </a:lnTo>
                        <a:cubicBezTo>
                          <a:pt x="-437" y="428525"/>
                          <a:pt x="32381" y="462041"/>
                          <a:pt x="73339" y="462776"/>
                        </a:cubicBezTo>
                        <a:lnTo>
                          <a:pt x="415630" y="468858"/>
                        </a:lnTo>
                        <a:cubicBezTo>
                          <a:pt x="434152" y="469189"/>
                          <a:pt x="451167" y="462831"/>
                          <a:pt x="464397" y="452082"/>
                        </a:cubicBezTo>
                        <a:cubicBezTo>
                          <a:pt x="394682" y="437712"/>
                          <a:pt x="323626" y="426209"/>
                          <a:pt x="275336" y="360335"/>
                        </a:cubicBezTo>
                        <a:close/>
                      </a:path>
                    </a:pathLst>
                  </a:custGeom>
                  <a:solidFill>
                    <a:srgbClr val="FFFFFF">
                      <a:alpha val="48000"/>
                    </a:srgbClr>
                  </a:solidFill>
                  <a:ln w="1836" cap="flat">
                    <a:noFill/>
                    <a:prstDash val="solid"/>
                    <a:miter/>
                  </a:ln>
                </p:spPr>
                <p:txBody>
                  <a:bodyPr rtlCol="0" anchor="ctr"/>
                  <a:lstStyle/>
                  <a:p>
                    <a:endParaRPr lang="en-US"/>
                  </a:p>
                </p:txBody>
              </p:sp>
            </p:grpSp>
          </p:grpSp>
        </p:grpSp>
      </p:grpSp>
      <p:sp>
        <p:nvSpPr>
          <p:cNvPr id="129" name="Footer Placeholder 3">
            <a:extLst>
              <a:ext uri="{FF2B5EF4-FFF2-40B4-BE49-F238E27FC236}">
                <a16:creationId xmlns:a16="http://schemas.microsoft.com/office/drawing/2014/main" id="{69B0E459-9D30-47D6-A392-208F3400F381}"/>
              </a:ext>
            </a:extLst>
          </p:cNvPr>
          <p:cNvSpPr>
            <a:spLocks noGrp="1"/>
          </p:cNvSpPr>
          <p:nvPr>
            <p:ph type="ftr" sz="quarter" idx="11"/>
          </p:nvPr>
        </p:nvSpPr>
        <p:spPr>
          <a:xfrm>
            <a:off x="3406533" y="6216866"/>
            <a:ext cx="829153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black">
                    <a:tint val="75000"/>
                  </a:prstClr>
                </a:solidFill>
                <a:effectLst/>
                <a:uLnTx/>
                <a:uFillTx/>
                <a:latin typeface="Proxima Nova Rg" panose="02000506030000020004" pitchFamily="50" charset="0"/>
                <a:ea typeface="+mn-ea"/>
                <a:cs typeface="+mn-cs"/>
              </a:rPr>
              <a:t>NZTWORK.com</a:t>
            </a:r>
            <a:r>
              <a:rPr kumimoji="0" lang="en-US" sz="800" b="0" i="0" u="none" strike="noStrike" kern="1200" cap="none" spc="0" normalizeH="0" baseline="0" noProof="0" dirty="0">
                <a:ln>
                  <a:noFill/>
                </a:ln>
                <a:solidFill>
                  <a:prstClr val="black">
                    <a:tint val="75000"/>
                  </a:prstClr>
                </a:solidFill>
                <a:effectLst/>
                <a:uLnTx/>
                <a:uFillTx/>
                <a:latin typeface="Proxima Nova Rg" panose="02000506030000020004" pitchFamily="50" charset="0"/>
                <a:ea typeface="+mn-ea"/>
                <a:cs typeface="+mn-cs"/>
              </a:rPr>
              <a:t> - This presentation is not an intent to sell or market securities, it is an informational presentation about a utility cryptocurrency platform</a:t>
            </a:r>
          </a:p>
        </p:txBody>
      </p:sp>
      <p:grpSp>
        <p:nvGrpSpPr>
          <p:cNvPr id="131" name="Group 130">
            <a:extLst>
              <a:ext uri="{FF2B5EF4-FFF2-40B4-BE49-F238E27FC236}">
                <a16:creationId xmlns:a16="http://schemas.microsoft.com/office/drawing/2014/main" id="{3DAD2989-460F-EFEA-3F53-B4DFD8F26504}"/>
              </a:ext>
            </a:extLst>
          </p:cNvPr>
          <p:cNvGrpSpPr/>
          <p:nvPr/>
        </p:nvGrpSpPr>
        <p:grpSpPr>
          <a:xfrm>
            <a:off x="8690502" y="2189260"/>
            <a:ext cx="939628" cy="1376302"/>
            <a:chOff x="9566987" y="2754089"/>
            <a:chExt cx="565784" cy="817245"/>
          </a:xfrm>
          <a:effectLst>
            <a:outerShdw blurRad="50800" dist="38100" dir="8100000" algn="tr" rotWithShape="0">
              <a:prstClr val="black">
                <a:alpha val="40000"/>
              </a:prstClr>
            </a:outerShdw>
          </a:effectLst>
        </p:grpSpPr>
        <p:sp>
          <p:nvSpPr>
            <p:cNvPr id="48" name="Freeform: Shape 47">
              <a:extLst>
                <a:ext uri="{FF2B5EF4-FFF2-40B4-BE49-F238E27FC236}">
                  <a16:creationId xmlns:a16="http://schemas.microsoft.com/office/drawing/2014/main" id="{175604F9-690E-CDB2-15AA-CD9B7EFEE9D1}"/>
                </a:ext>
              </a:extLst>
            </p:cNvPr>
            <p:cNvSpPr/>
            <p:nvPr/>
          </p:nvSpPr>
          <p:spPr>
            <a:xfrm>
              <a:off x="9566987" y="3277965"/>
              <a:ext cx="263842" cy="293369"/>
            </a:xfrm>
            <a:custGeom>
              <a:avLst/>
              <a:gdLst>
                <a:gd name="connsiteX0" fmla="*/ 205740 w 263842"/>
                <a:gd name="connsiteY0" fmla="*/ 48578 h 293369"/>
                <a:gd name="connsiteX1" fmla="*/ 167640 w 263842"/>
                <a:gd name="connsiteY1" fmla="*/ 40957 h 293369"/>
                <a:gd name="connsiteX2" fmla="*/ 118110 w 263842"/>
                <a:gd name="connsiteY2" fmla="*/ 952 h 293369"/>
                <a:gd name="connsiteX3" fmla="*/ 114300 w 263842"/>
                <a:gd name="connsiteY3" fmla="*/ 0 h 293369"/>
                <a:gd name="connsiteX4" fmla="*/ 0 w 263842"/>
                <a:gd name="connsiteY4" fmla="*/ 224790 h 293369"/>
                <a:gd name="connsiteX5" fmla="*/ 96203 w 263842"/>
                <a:gd name="connsiteY5" fmla="*/ 202883 h 293369"/>
                <a:gd name="connsiteX6" fmla="*/ 144780 w 263842"/>
                <a:gd name="connsiteY6" fmla="*/ 293370 h 293369"/>
                <a:gd name="connsiteX7" fmla="*/ 263843 w 263842"/>
                <a:gd name="connsiteY7" fmla="*/ 60960 h 293369"/>
                <a:gd name="connsiteX8" fmla="*/ 225742 w 263842"/>
                <a:gd name="connsiteY8" fmla="*/ 46672 h 293369"/>
                <a:gd name="connsiteX9" fmla="*/ 205740 w 263842"/>
                <a:gd name="connsiteY9" fmla="*/ 48578 h 29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842" h="293369">
                  <a:moveTo>
                    <a:pt x="205740" y="48578"/>
                  </a:moveTo>
                  <a:cubicBezTo>
                    <a:pt x="192405" y="48578"/>
                    <a:pt x="180023" y="45720"/>
                    <a:pt x="167640" y="40957"/>
                  </a:cubicBezTo>
                  <a:cubicBezTo>
                    <a:pt x="147637" y="33338"/>
                    <a:pt x="130492" y="19050"/>
                    <a:pt x="118110" y="952"/>
                  </a:cubicBezTo>
                  <a:cubicBezTo>
                    <a:pt x="117157" y="952"/>
                    <a:pt x="115253" y="0"/>
                    <a:pt x="114300" y="0"/>
                  </a:cubicBezTo>
                  <a:lnTo>
                    <a:pt x="0" y="224790"/>
                  </a:lnTo>
                  <a:lnTo>
                    <a:pt x="96203" y="202883"/>
                  </a:lnTo>
                  <a:lnTo>
                    <a:pt x="144780" y="293370"/>
                  </a:lnTo>
                  <a:lnTo>
                    <a:pt x="263843" y="60960"/>
                  </a:lnTo>
                  <a:cubicBezTo>
                    <a:pt x="250508" y="59055"/>
                    <a:pt x="237173" y="53340"/>
                    <a:pt x="225742" y="46672"/>
                  </a:cubicBezTo>
                  <a:cubicBezTo>
                    <a:pt x="219075" y="47625"/>
                    <a:pt x="212408" y="48578"/>
                    <a:pt x="205740" y="48578"/>
                  </a:cubicBezTo>
                  <a:close/>
                </a:path>
              </a:pathLst>
            </a:custGeom>
            <a:gradFill>
              <a:gsLst>
                <a:gs pos="0">
                  <a:schemeClr val="bg1"/>
                </a:gs>
                <a:gs pos="100000">
                  <a:schemeClr val="bg1">
                    <a:lumMod val="85000"/>
                  </a:schemeClr>
                </a:gs>
              </a:gsLst>
              <a:lin ang="2700000" scaled="1"/>
            </a:gradFill>
            <a:ln w="11509"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BC3E4431-BDEF-96E8-DC04-FDC0EDE2A446}"/>
                </a:ext>
              </a:extLst>
            </p:cNvPr>
            <p:cNvSpPr/>
            <p:nvPr/>
          </p:nvSpPr>
          <p:spPr>
            <a:xfrm>
              <a:off x="9860357" y="3283679"/>
              <a:ext cx="272414" cy="281940"/>
            </a:xfrm>
            <a:custGeom>
              <a:avLst/>
              <a:gdLst>
                <a:gd name="connsiteX0" fmla="*/ 111442 w 272414"/>
                <a:gd name="connsiteY0" fmla="*/ 30480 h 281940"/>
                <a:gd name="connsiteX1" fmla="*/ 69532 w 272414"/>
                <a:gd name="connsiteY1" fmla="*/ 39053 h 281940"/>
                <a:gd name="connsiteX2" fmla="*/ 47625 w 272414"/>
                <a:gd name="connsiteY2" fmla="*/ 37147 h 281940"/>
                <a:gd name="connsiteX3" fmla="*/ 0 w 272414"/>
                <a:gd name="connsiteY3" fmla="*/ 55245 h 281940"/>
                <a:gd name="connsiteX4" fmla="*/ 125730 w 272414"/>
                <a:gd name="connsiteY4" fmla="*/ 281940 h 281940"/>
                <a:gd name="connsiteX5" fmla="*/ 175260 w 272414"/>
                <a:gd name="connsiteY5" fmla="*/ 200978 h 281940"/>
                <a:gd name="connsiteX6" fmla="*/ 272415 w 272414"/>
                <a:gd name="connsiteY6" fmla="*/ 217170 h 281940"/>
                <a:gd name="connsiteX7" fmla="*/ 151448 w 272414"/>
                <a:gd name="connsiteY7" fmla="*/ 0 h 281940"/>
                <a:gd name="connsiteX8" fmla="*/ 111442 w 272414"/>
                <a:gd name="connsiteY8" fmla="*/ 30480 h 28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414" h="281940">
                  <a:moveTo>
                    <a:pt x="111442" y="30480"/>
                  </a:moveTo>
                  <a:cubicBezTo>
                    <a:pt x="98107" y="36195"/>
                    <a:pt x="83820" y="39053"/>
                    <a:pt x="69532" y="39053"/>
                  </a:cubicBezTo>
                  <a:cubicBezTo>
                    <a:pt x="61913" y="39053"/>
                    <a:pt x="55245" y="38100"/>
                    <a:pt x="47625" y="37147"/>
                  </a:cubicBezTo>
                  <a:cubicBezTo>
                    <a:pt x="33338" y="46672"/>
                    <a:pt x="17145" y="53340"/>
                    <a:pt x="0" y="55245"/>
                  </a:cubicBezTo>
                  <a:lnTo>
                    <a:pt x="125730" y="281940"/>
                  </a:lnTo>
                  <a:lnTo>
                    <a:pt x="175260" y="200978"/>
                  </a:lnTo>
                  <a:lnTo>
                    <a:pt x="272415" y="217170"/>
                  </a:lnTo>
                  <a:lnTo>
                    <a:pt x="151448" y="0"/>
                  </a:lnTo>
                  <a:cubicBezTo>
                    <a:pt x="140970" y="13335"/>
                    <a:pt x="127635" y="23813"/>
                    <a:pt x="111442" y="30480"/>
                  </a:cubicBezTo>
                  <a:close/>
                </a:path>
              </a:pathLst>
            </a:custGeom>
            <a:gradFill>
              <a:gsLst>
                <a:gs pos="0">
                  <a:schemeClr val="bg1"/>
                </a:gs>
                <a:gs pos="100000">
                  <a:schemeClr val="bg1">
                    <a:lumMod val="85000"/>
                  </a:schemeClr>
                </a:gs>
              </a:gsLst>
              <a:lin ang="2700000" scaled="1"/>
            </a:gradFill>
            <a:ln w="11509"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009E04B1-3AB1-6C8D-1206-3B8100DD89CE}"/>
                </a:ext>
              </a:extLst>
            </p:cNvPr>
            <p:cNvSpPr/>
            <p:nvPr/>
          </p:nvSpPr>
          <p:spPr>
            <a:xfrm>
              <a:off x="9570797" y="2754089"/>
              <a:ext cx="554354" cy="554355"/>
            </a:xfrm>
            <a:custGeom>
              <a:avLst/>
              <a:gdLst>
                <a:gd name="connsiteX0" fmla="*/ 273368 w 554354"/>
                <a:gd name="connsiteY0" fmla="*/ 441960 h 554355"/>
                <a:gd name="connsiteX1" fmla="*/ 108585 w 554354"/>
                <a:gd name="connsiteY1" fmla="*/ 277178 h 554355"/>
                <a:gd name="connsiteX2" fmla="*/ 273368 w 554354"/>
                <a:gd name="connsiteY2" fmla="*/ 112395 h 554355"/>
                <a:gd name="connsiteX3" fmla="*/ 438150 w 554354"/>
                <a:gd name="connsiteY3" fmla="*/ 277178 h 554355"/>
                <a:gd name="connsiteX4" fmla="*/ 273368 w 554354"/>
                <a:gd name="connsiteY4" fmla="*/ 441960 h 554355"/>
                <a:gd name="connsiteX5" fmla="*/ 554355 w 554354"/>
                <a:gd name="connsiteY5" fmla="*/ 277178 h 554355"/>
                <a:gd name="connsiteX6" fmla="*/ 531495 w 554354"/>
                <a:gd name="connsiteY6" fmla="*/ 223838 h 554355"/>
                <a:gd name="connsiteX7" fmla="*/ 531495 w 554354"/>
                <a:gd name="connsiteY7" fmla="*/ 165735 h 554355"/>
                <a:gd name="connsiteX8" fmla="*/ 494348 w 554354"/>
                <a:gd name="connsiteY8" fmla="*/ 128588 h 554355"/>
                <a:gd name="connsiteX9" fmla="*/ 473392 w 554354"/>
                <a:gd name="connsiteY9" fmla="*/ 80963 h 554355"/>
                <a:gd name="connsiteX10" fmla="*/ 419100 w 554354"/>
                <a:gd name="connsiteY10" fmla="*/ 60008 h 554355"/>
                <a:gd name="connsiteX11" fmla="*/ 378143 w 554354"/>
                <a:gd name="connsiteY11" fmla="*/ 19050 h 554355"/>
                <a:gd name="connsiteX12" fmla="*/ 325755 w 554354"/>
                <a:gd name="connsiteY12" fmla="*/ 19050 h 554355"/>
                <a:gd name="connsiteX13" fmla="*/ 277178 w 554354"/>
                <a:gd name="connsiteY13" fmla="*/ 0 h 554355"/>
                <a:gd name="connsiteX14" fmla="*/ 223838 w 554354"/>
                <a:gd name="connsiteY14" fmla="*/ 22860 h 554355"/>
                <a:gd name="connsiteX15" fmla="*/ 165735 w 554354"/>
                <a:gd name="connsiteY15" fmla="*/ 22860 h 554355"/>
                <a:gd name="connsiteX16" fmla="*/ 128588 w 554354"/>
                <a:gd name="connsiteY16" fmla="*/ 60008 h 554355"/>
                <a:gd name="connsiteX17" fmla="*/ 80963 w 554354"/>
                <a:gd name="connsiteY17" fmla="*/ 80963 h 554355"/>
                <a:gd name="connsiteX18" fmla="*/ 60007 w 554354"/>
                <a:gd name="connsiteY18" fmla="*/ 135255 h 554355"/>
                <a:gd name="connsiteX19" fmla="*/ 19050 w 554354"/>
                <a:gd name="connsiteY19" fmla="*/ 176213 h 554355"/>
                <a:gd name="connsiteX20" fmla="*/ 19050 w 554354"/>
                <a:gd name="connsiteY20" fmla="*/ 228600 h 554355"/>
                <a:gd name="connsiteX21" fmla="*/ 0 w 554354"/>
                <a:gd name="connsiteY21" fmla="*/ 277178 h 554355"/>
                <a:gd name="connsiteX22" fmla="*/ 22860 w 554354"/>
                <a:gd name="connsiteY22" fmla="*/ 330518 h 554355"/>
                <a:gd name="connsiteX23" fmla="*/ 22860 w 554354"/>
                <a:gd name="connsiteY23" fmla="*/ 388620 h 554355"/>
                <a:gd name="connsiteX24" fmla="*/ 60007 w 554354"/>
                <a:gd name="connsiteY24" fmla="*/ 425768 h 554355"/>
                <a:gd name="connsiteX25" fmla="*/ 80963 w 554354"/>
                <a:gd name="connsiteY25" fmla="*/ 473393 h 554355"/>
                <a:gd name="connsiteX26" fmla="*/ 135255 w 554354"/>
                <a:gd name="connsiteY26" fmla="*/ 494348 h 554355"/>
                <a:gd name="connsiteX27" fmla="*/ 176213 w 554354"/>
                <a:gd name="connsiteY27" fmla="*/ 535305 h 554355"/>
                <a:gd name="connsiteX28" fmla="*/ 228600 w 554354"/>
                <a:gd name="connsiteY28" fmla="*/ 535305 h 554355"/>
                <a:gd name="connsiteX29" fmla="*/ 277178 w 554354"/>
                <a:gd name="connsiteY29" fmla="*/ 554355 h 554355"/>
                <a:gd name="connsiteX30" fmla="*/ 330518 w 554354"/>
                <a:gd name="connsiteY30" fmla="*/ 531495 h 554355"/>
                <a:gd name="connsiteX31" fmla="*/ 388620 w 554354"/>
                <a:gd name="connsiteY31" fmla="*/ 531495 h 554355"/>
                <a:gd name="connsiteX32" fmla="*/ 425768 w 554354"/>
                <a:gd name="connsiteY32" fmla="*/ 494348 h 554355"/>
                <a:gd name="connsiteX33" fmla="*/ 473392 w 554354"/>
                <a:gd name="connsiteY33" fmla="*/ 473393 h 554355"/>
                <a:gd name="connsiteX34" fmla="*/ 494348 w 554354"/>
                <a:gd name="connsiteY34" fmla="*/ 419100 h 554355"/>
                <a:gd name="connsiteX35" fmla="*/ 535305 w 554354"/>
                <a:gd name="connsiteY35" fmla="*/ 378143 h 554355"/>
                <a:gd name="connsiteX36" fmla="*/ 535305 w 554354"/>
                <a:gd name="connsiteY36" fmla="*/ 325755 h 554355"/>
                <a:gd name="connsiteX37" fmla="*/ 554355 w 554354"/>
                <a:gd name="connsiteY37" fmla="*/ 277178 h 55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354" h="554355">
                  <a:moveTo>
                    <a:pt x="273368" y="441960"/>
                  </a:moveTo>
                  <a:cubicBezTo>
                    <a:pt x="182880" y="441960"/>
                    <a:pt x="108585" y="368618"/>
                    <a:pt x="108585" y="277178"/>
                  </a:cubicBezTo>
                  <a:cubicBezTo>
                    <a:pt x="108585" y="185738"/>
                    <a:pt x="182880" y="112395"/>
                    <a:pt x="273368" y="112395"/>
                  </a:cubicBezTo>
                  <a:cubicBezTo>
                    <a:pt x="363855" y="112395"/>
                    <a:pt x="438150" y="185738"/>
                    <a:pt x="438150" y="277178"/>
                  </a:cubicBezTo>
                  <a:cubicBezTo>
                    <a:pt x="438150" y="368618"/>
                    <a:pt x="363855" y="441960"/>
                    <a:pt x="273368" y="441960"/>
                  </a:cubicBezTo>
                  <a:close/>
                  <a:moveTo>
                    <a:pt x="554355" y="277178"/>
                  </a:moveTo>
                  <a:cubicBezTo>
                    <a:pt x="554355" y="256222"/>
                    <a:pt x="545783" y="237173"/>
                    <a:pt x="531495" y="223838"/>
                  </a:cubicBezTo>
                  <a:cubicBezTo>
                    <a:pt x="539115" y="205740"/>
                    <a:pt x="540068" y="184785"/>
                    <a:pt x="531495" y="165735"/>
                  </a:cubicBezTo>
                  <a:cubicBezTo>
                    <a:pt x="523875" y="148590"/>
                    <a:pt x="510540" y="135255"/>
                    <a:pt x="494348" y="128588"/>
                  </a:cubicBezTo>
                  <a:cubicBezTo>
                    <a:pt x="493395" y="111443"/>
                    <a:pt x="486728" y="94298"/>
                    <a:pt x="473392" y="80963"/>
                  </a:cubicBezTo>
                  <a:cubicBezTo>
                    <a:pt x="458153" y="65723"/>
                    <a:pt x="439103" y="59055"/>
                    <a:pt x="419100" y="60008"/>
                  </a:cubicBezTo>
                  <a:cubicBezTo>
                    <a:pt x="412433" y="41910"/>
                    <a:pt x="398145" y="26670"/>
                    <a:pt x="378143" y="19050"/>
                  </a:cubicBezTo>
                  <a:cubicBezTo>
                    <a:pt x="360998" y="12383"/>
                    <a:pt x="341948" y="12383"/>
                    <a:pt x="325755" y="19050"/>
                  </a:cubicBezTo>
                  <a:cubicBezTo>
                    <a:pt x="312420" y="7620"/>
                    <a:pt x="296228" y="0"/>
                    <a:pt x="277178" y="0"/>
                  </a:cubicBezTo>
                  <a:cubicBezTo>
                    <a:pt x="256223" y="0"/>
                    <a:pt x="237173" y="8573"/>
                    <a:pt x="223838" y="22860"/>
                  </a:cubicBezTo>
                  <a:cubicBezTo>
                    <a:pt x="205740" y="15240"/>
                    <a:pt x="184785" y="14288"/>
                    <a:pt x="165735" y="22860"/>
                  </a:cubicBezTo>
                  <a:cubicBezTo>
                    <a:pt x="148590" y="30480"/>
                    <a:pt x="135255" y="43815"/>
                    <a:pt x="128588" y="60008"/>
                  </a:cubicBezTo>
                  <a:cubicBezTo>
                    <a:pt x="111443" y="60960"/>
                    <a:pt x="94298" y="67628"/>
                    <a:pt x="80963" y="80963"/>
                  </a:cubicBezTo>
                  <a:cubicBezTo>
                    <a:pt x="65723" y="96203"/>
                    <a:pt x="59055" y="115252"/>
                    <a:pt x="60007" y="135255"/>
                  </a:cubicBezTo>
                  <a:cubicBezTo>
                    <a:pt x="41910" y="141923"/>
                    <a:pt x="26670" y="156210"/>
                    <a:pt x="19050" y="176213"/>
                  </a:cubicBezTo>
                  <a:cubicBezTo>
                    <a:pt x="12382" y="193358"/>
                    <a:pt x="12382" y="212408"/>
                    <a:pt x="19050" y="228600"/>
                  </a:cubicBezTo>
                  <a:cubicBezTo>
                    <a:pt x="7620" y="241935"/>
                    <a:pt x="0" y="258128"/>
                    <a:pt x="0" y="277178"/>
                  </a:cubicBezTo>
                  <a:cubicBezTo>
                    <a:pt x="0" y="298133"/>
                    <a:pt x="8572" y="317183"/>
                    <a:pt x="22860" y="330518"/>
                  </a:cubicBezTo>
                  <a:cubicBezTo>
                    <a:pt x="15240" y="348615"/>
                    <a:pt x="14288" y="369570"/>
                    <a:pt x="22860" y="388620"/>
                  </a:cubicBezTo>
                  <a:cubicBezTo>
                    <a:pt x="30480" y="405765"/>
                    <a:pt x="43815" y="419100"/>
                    <a:pt x="60007" y="425768"/>
                  </a:cubicBezTo>
                  <a:cubicBezTo>
                    <a:pt x="60960" y="442913"/>
                    <a:pt x="67628" y="460058"/>
                    <a:pt x="80963" y="473393"/>
                  </a:cubicBezTo>
                  <a:cubicBezTo>
                    <a:pt x="96203" y="488633"/>
                    <a:pt x="115253" y="495300"/>
                    <a:pt x="135255" y="494348"/>
                  </a:cubicBezTo>
                  <a:cubicBezTo>
                    <a:pt x="141923" y="512445"/>
                    <a:pt x="156210" y="527685"/>
                    <a:pt x="176213" y="535305"/>
                  </a:cubicBezTo>
                  <a:cubicBezTo>
                    <a:pt x="193358" y="541973"/>
                    <a:pt x="212408" y="541973"/>
                    <a:pt x="228600" y="535305"/>
                  </a:cubicBezTo>
                  <a:cubicBezTo>
                    <a:pt x="241935" y="546735"/>
                    <a:pt x="258127" y="554355"/>
                    <a:pt x="277178" y="554355"/>
                  </a:cubicBezTo>
                  <a:cubicBezTo>
                    <a:pt x="298133" y="554355"/>
                    <a:pt x="317183" y="545783"/>
                    <a:pt x="330518" y="531495"/>
                  </a:cubicBezTo>
                  <a:cubicBezTo>
                    <a:pt x="348615" y="539115"/>
                    <a:pt x="369570" y="540068"/>
                    <a:pt x="388620" y="531495"/>
                  </a:cubicBezTo>
                  <a:cubicBezTo>
                    <a:pt x="405765" y="523875"/>
                    <a:pt x="419100" y="510540"/>
                    <a:pt x="425768" y="494348"/>
                  </a:cubicBezTo>
                  <a:cubicBezTo>
                    <a:pt x="442913" y="493395"/>
                    <a:pt x="460058" y="486728"/>
                    <a:pt x="473392" y="473393"/>
                  </a:cubicBezTo>
                  <a:cubicBezTo>
                    <a:pt x="488633" y="458153"/>
                    <a:pt x="495300" y="439103"/>
                    <a:pt x="494348" y="419100"/>
                  </a:cubicBezTo>
                  <a:cubicBezTo>
                    <a:pt x="512445" y="412433"/>
                    <a:pt x="527685" y="398145"/>
                    <a:pt x="535305" y="378143"/>
                  </a:cubicBezTo>
                  <a:cubicBezTo>
                    <a:pt x="541973" y="360998"/>
                    <a:pt x="541973" y="341948"/>
                    <a:pt x="535305" y="325755"/>
                  </a:cubicBezTo>
                  <a:cubicBezTo>
                    <a:pt x="546735" y="313373"/>
                    <a:pt x="554355" y="296228"/>
                    <a:pt x="554355" y="277178"/>
                  </a:cubicBezTo>
                  <a:close/>
                </a:path>
              </a:pathLst>
            </a:custGeom>
            <a:gradFill flip="none" rotWithShape="1">
              <a:gsLst>
                <a:gs pos="0">
                  <a:srgbClr val="FDB837"/>
                </a:gs>
                <a:gs pos="100000">
                  <a:srgbClr val="FFD32E"/>
                </a:gs>
              </a:gsLst>
              <a:lin ang="2700000" scaled="1"/>
              <a:tileRect/>
            </a:gradFill>
            <a:ln w="11509" cap="flat">
              <a:noFill/>
              <a:prstDash val="solid"/>
              <a:miter/>
            </a:ln>
          </p:spPr>
          <p:txBody>
            <a:bodyPr rtlCol="0" anchor="ctr"/>
            <a:lstStyle/>
            <a:p>
              <a:endParaRPr lang="en-ID"/>
            </a:p>
          </p:txBody>
        </p:sp>
      </p:grpSp>
      <p:sp>
        <p:nvSpPr>
          <p:cNvPr id="132" name="TextBox 131">
            <a:extLst>
              <a:ext uri="{FF2B5EF4-FFF2-40B4-BE49-F238E27FC236}">
                <a16:creationId xmlns:a16="http://schemas.microsoft.com/office/drawing/2014/main" id="{9895F1C1-C2CF-8B5D-8BA4-E9C72E7E2E53}"/>
              </a:ext>
            </a:extLst>
          </p:cNvPr>
          <p:cNvSpPr txBox="1"/>
          <p:nvPr/>
        </p:nvSpPr>
        <p:spPr>
          <a:xfrm>
            <a:off x="8730281" y="2511859"/>
            <a:ext cx="8374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Proxima Nova"/>
                <a:ea typeface="+mn-ea"/>
                <a:cs typeface="+mn-cs"/>
              </a:rPr>
              <a:t>$CCT</a:t>
            </a:r>
          </a:p>
        </p:txBody>
      </p:sp>
      <p:sp>
        <p:nvSpPr>
          <p:cNvPr id="133" name="TextBox 132">
            <a:extLst>
              <a:ext uri="{FF2B5EF4-FFF2-40B4-BE49-F238E27FC236}">
                <a16:creationId xmlns:a16="http://schemas.microsoft.com/office/drawing/2014/main" id="{83A671B9-8686-6125-1F43-D83FBC4EA4C5}"/>
              </a:ext>
            </a:extLst>
          </p:cNvPr>
          <p:cNvSpPr txBox="1"/>
          <p:nvPr/>
        </p:nvSpPr>
        <p:spPr>
          <a:xfrm>
            <a:off x="9943895" y="4405803"/>
            <a:ext cx="8374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Proxima Nova"/>
                <a:ea typeface="+mn-ea"/>
                <a:cs typeface="+mn-cs"/>
              </a:rPr>
              <a:t>$NZT</a:t>
            </a:r>
          </a:p>
        </p:txBody>
      </p:sp>
      <p:sp>
        <p:nvSpPr>
          <p:cNvPr id="134" name="TextBox 133">
            <a:extLst>
              <a:ext uri="{FF2B5EF4-FFF2-40B4-BE49-F238E27FC236}">
                <a16:creationId xmlns:a16="http://schemas.microsoft.com/office/drawing/2014/main" id="{54FC4A47-23FE-DCE2-C501-2A2C581E333E}"/>
              </a:ext>
            </a:extLst>
          </p:cNvPr>
          <p:cNvSpPr txBox="1"/>
          <p:nvPr/>
        </p:nvSpPr>
        <p:spPr>
          <a:xfrm>
            <a:off x="7263978" y="3968924"/>
            <a:ext cx="8374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Proxima Nova"/>
                <a:ea typeface="+mn-ea"/>
                <a:cs typeface="+mn-cs"/>
              </a:rPr>
              <a:t>$NZT</a:t>
            </a:r>
          </a:p>
        </p:txBody>
      </p:sp>
      <p:sp>
        <p:nvSpPr>
          <p:cNvPr id="135" name="TextBox 134">
            <a:extLst>
              <a:ext uri="{FF2B5EF4-FFF2-40B4-BE49-F238E27FC236}">
                <a16:creationId xmlns:a16="http://schemas.microsoft.com/office/drawing/2014/main" id="{B450AB38-E459-16C1-EA7D-C2248F64B971}"/>
              </a:ext>
            </a:extLst>
          </p:cNvPr>
          <p:cNvSpPr txBox="1"/>
          <p:nvPr/>
        </p:nvSpPr>
        <p:spPr>
          <a:xfrm>
            <a:off x="10509382" y="1829543"/>
            <a:ext cx="68312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Proxima Nova"/>
                <a:ea typeface="+mn-ea"/>
                <a:cs typeface="+mn-cs"/>
              </a:rPr>
              <a:t>$NZT</a:t>
            </a:r>
          </a:p>
        </p:txBody>
      </p:sp>
      <p:sp>
        <p:nvSpPr>
          <p:cNvPr id="136" name="TextBox 135">
            <a:extLst>
              <a:ext uri="{FF2B5EF4-FFF2-40B4-BE49-F238E27FC236}">
                <a16:creationId xmlns:a16="http://schemas.microsoft.com/office/drawing/2014/main" id="{89BD648F-8B80-1716-640B-F6E30B2FF9FD}"/>
              </a:ext>
            </a:extLst>
          </p:cNvPr>
          <p:cNvSpPr txBox="1"/>
          <p:nvPr/>
        </p:nvSpPr>
        <p:spPr>
          <a:xfrm>
            <a:off x="7281714" y="1357236"/>
            <a:ext cx="83746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Proxima Nova"/>
                <a:ea typeface="+mn-ea"/>
                <a:cs typeface="+mn-cs"/>
              </a:rPr>
              <a:t>$NZT</a:t>
            </a:r>
          </a:p>
        </p:txBody>
      </p:sp>
      <p:sp>
        <p:nvSpPr>
          <p:cNvPr id="137" name="TextBox 136">
            <a:extLst>
              <a:ext uri="{FF2B5EF4-FFF2-40B4-BE49-F238E27FC236}">
                <a16:creationId xmlns:a16="http://schemas.microsoft.com/office/drawing/2014/main" id="{44F429CF-4BFD-2834-D2C9-B903271E8115}"/>
              </a:ext>
            </a:extLst>
          </p:cNvPr>
          <p:cNvSpPr txBox="1"/>
          <p:nvPr/>
        </p:nvSpPr>
        <p:spPr>
          <a:xfrm>
            <a:off x="8294515" y="4928691"/>
            <a:ext cx="83746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Proxima Nova"/>
                <a:ea typeface="+mn-ea"/>
                <a:cs typeface="+mn-cs"/>
              </a:rPr>
              <a:t>$NZT</a:t>
            </a:r>
          </a:p>
        </p:txBody>
      </p:sp>
      <p:sp>
        <p:nvSpPr>
          <p:cNvPr id="138" name="TextBox 137">
            <a:extLst>
              <a:ext uri="{FF2B5EF4-FFF2-40B4-BE49-F238E27FC236}">
                <a16:creationId xmlns:a16="http://schemas.microsoft.com/office/drawing/2014/main" id="{D7F5531E-9200-48D8-1FFE-E2E7DE4A1CBF}"/>
              </a:ext>
            </a:extLst>
          </p:cNvPr>
          <p:cNvSpPr txBox="1"/>
          <p:nvPr/>
        </p:nvSpPr>
        <p:spPr>
          <a:xfrm>
            <a:off x="6367722" y="2780791"/>
            <a:ext cx="837468"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effectLst/>
                <a:uLnTx/>
                <a:uFillTx/>
                <a:latin typeface="Proxima Nova"/>
                <a:ea typeface="+mn-ea"/>
                <a:cs typeface="+mn-cs"/>
              </a:rPr>
              <a:t>$NZT</a:t>
            </a:r>
          </a:p>
        </p:txBody>
      </p:sp>
      <p:sp>
        <p:nvSpPr>
          <p:cNvPr id="139" name="TextBox 138">
            <a:extLst>
              <a:ext uri="{FF2B5EF4-FFF2-40B4-BE49-F238E27FC236}">
                <a16:creationId xmlns:a16="http://schemas.microsoft.com/office/drawing/2014/main" id="{003F2C3E-4ABB-35A1-69D3-3AFBF41B7261}"/>
              </a:ext>
            </a:extLst>
          </p:cNvPr>
          <p:cNvSpPr txBox="1"/>
          <p:nvPr/>
        </p:nvSpPr>
        <p:spPr>
          <a:xfrm>
            <a:off x="10833965" y="3000807"/>
            <a:ext cx="837468"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Proxima Nova"/>
                <a:ea typeface="+mn-ea"/>
                <a:cs typeface="+mn-cs"/>
              </a:rPr>
              <a:t>$NZT</a:t>
            </a:r>
          </a:p>
        </p:txBody>
      </p:sp>
      <p:sp>
        <p:nvSpPr>
          <p:cNvPr id="140" name="TextBox 139">
            <a:extLst>
              <a:ext uri="{FF2B5EF4-FFF2-40B4-BE49-F238E27FC236}">
                <a16:creationId xmlns:a16="http://schemas.microsoft.com/office/drawing/2014/main" id="{56B1C4C6-8CEF-798D-3705-9CCE2C023B7A}"/>
              </a:ext>
            </a:extLst>
          </p:cNvPr>
          <p:cNvSpPr txBox="1"/>
          <p:nvPr/>
        </p:nvSpPr>
        <p:spPr>
          <a:xfrm>
            <a:off x="9040049" y="1010624"/>
            <a:ext cx="837468"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Proxima Nova"/>
                <a:ea typeface="+mn-ea"/>
                <a:cs typeface="+mn-cs"/>
              </a:rPr>
              <a:t>$NZT</a:t>
            </a:r>
          </a:p>
        </p:txBody>
      </p:sp>
      <p:sp>
        <p:nvSpPr>
          <p:cNvPr id="141" name="Footer Placeholder 3">
            <a:extLst>
              <a:ext uri="{FF2B5EF4-FFF2-40B4-BE49-F238E27FC236}">
                <a16:creationId xmlns:a16="http://schemas.microsoft.com/office/drawing/2014/main" id="{302400C5-F2AA-9E84-3E40-DE2B0E483B94}"/>
              </a:ext>
            </a:extLst>
          </p:cNvPr>
          <p:cNvSpPr txBox="1">
            <a:spLocks/>
          </p:cNvSpPr>
          <p:nvPr/>
        </p:nvSpPr>
        <p:spPr>
          <a:xfrm>
            <a:off x="3406533" y="5870494"/>
            <a:ext cx="8291538"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r>
              <a:rPr lang="en-US" sz="1050" b="1" dirty="0">
                <a:solidFill>
                  <a:srgbClr val="404040"/>
                </a:solidFill>
                <a:latin typeface="Proxima Nova Rg" panose="02000506030000020004" pitchFamily="50" charset="0"/>
              </a:rPr>
              <a:t>Glossary of Industry Terms and Acronyms located on Final Glossary Slide</a:t>
            </a:r>
          </a:p>
        </p:txBody>
      </p:sp>
    </p:spTree>
    <p:extLst>
      <p:ext uri="{BB962C8B-B14F-4D97-AF65-F5344CB8AC3E}">
        <p14:creationId xmlns:p14="http://schemas.microsoft.com/office/powerpoint/2010/main" val="3473315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Rounded Corners 103">
            <a:extLst>
              <a:ext uri="{FF2B5EF4-FFF2-40B4-BE49-F238E27FC236}">
                <a16:creationId xmlns:a16="http://schemas.microsoft.com/office/drawing/2014/main" id="{2C2ECEBB-92B7-AEA0-DB18-66C8F6054ED2}"/>
              </a:ext>
            </a:extLst>
          </p:cNvPr>
          <p:cNvSpPr/>
          <p:nvPr/>
        </p:nvSpPr>
        <p:spPr>
          <a:xfrm>
            <a:off x="572650" y="1852337"/>
            <a:ext cx="10998499" cy="4316373"/>
          </a:xfrm>
          <a:prstGeom prst="roundRect">
            <a:avLst>
              <a:gd name="adj" fmla="val 3168"/>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pic>
        <p:nvPicPr>
          <p:cNvPr id="50" name="Picture 49" descr="Graphical user interface, website&#10;&#10;Description automatically generated">
            <a:extLst>
              <a:ext uri="{FF2B5EF4-FFF2-40B4-BE49-F238E27FC236}">
                <a16:creationId xmlns:a16="http://schemas.microsoft.com/office/drawing/2014/main" id="{DDE2ED95-97B7-9E52-43CC-3201DE50B350}"/>
              </a:ext>
            </a:extLst>
          </p:cNvPr>
          <p:cNvPicPr>
            <a:picLocks noChangeAspect="1"/>
          </p:cNvPicPr>
          <p:nvPr/>
        </p:nvPicPr>
        <p:blipFill rotWithShape="1">
          <a:blip r:embed="rId2">
            <a:extLst>
              <a:ext uri="{28A0092B-C50C-407E-A947-70E740481C1C}">
                <a14:useLocalDpi xmlns:a14="http://schemas.microsoft.com/office/drawing/2010/main" val="0"/>
              </a:ext>
            </a:extLst>
          </a:blip>
          <a:srcRect l="7472" r="19468"/>
          <a:stretch/>
        </p:blipFill>
        <p:spPr>
          <a:xfrm>
            <a:off x="8471598" y="2870302"/>
            <a:ext cx="2990897" cy="2070001"/>
          </a:xfrm>
          <a:prstGeom prst="rect">
            <a:avLst/>
          </a:prstGeom>
        </p:spPr>
      </p:pic>
      <p:sp>
        <p:nvSpPr>
          <p:cNvPr id="23" name="Rectangle: Rounded Corners 22">
            <a:extLst>
              <a:ext uri="{FF2B5EF4-FFF2-40B4-BE49-F238E27FC236}">
                <a16:creationId xmlns:a16="http://schemas.microsoft.com/office/drawing/2014/main" id="{238F1650-EA29-4877-BA1C-6BC0282EE7D1}"/>
              </a:ext>
            </a:extLst>
          </p:cNvPr>
          <p:cNvSpPr/>
          <p:nvPr/>
        </p:nvSpPr>
        <p:spPr>
          <a:xfrm>
            <a:off x="3256385" y="1979906"/>
            <a:ext cx="4152089" cy="2264101"/>
          </a:xfrm>
          <a:prstGeom prst="roundRect">
            <a:avLst>
              <a:gd name="adj" fmla="val 7697"/>
            </a:avLst>
          </a:prstGeom>
          <a:solidFill>
            <a:srgbClr val="F4F6F8">
              <a:alpha val="42000"/>
            </a:srgbClr>
          </a:solidFill>
          <a:ln>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A260D2-3369-E926-8730-A72BD854B2DE}"/>
              </a:ext>
            </a:extLst>
          </p:cNvPr>
          <p:cNvSpPr>
            <a:spLocks noGrp="1"/>
          </p:cNvSpPr>
          <p:nvPr>
            <p:ph type="title"/>
          </p:nvPr>
        </p:nvSpPr>
        <p:spPr/>
        <p:txBody>
          <a:bodyPr/>
          <a:lstStyle/>
          <a:p>
            <a:r>
              <a:rPr lang="en-US" dirty="0"/>
              <a:t>Unique Carbon Reduction Incentives</a:t>
            </a:r>
          </a:p>
        </p:txBody>
      </p:sp>
      <p:sp>
        <p:nvSpPr>
          <p:cNvPr id="4" name="Footer Placeholder 3">
            <a:extLst>
              <a:ext uri="{FF2B5EF4-FFF2-40B4-BE49-F238E27FC236}">
                <a16:creationId xmlns:a16="http://schemas.microsoft.com/office/drawing/2014/main" id="{0D0BAB31-73E3-622A-90A9-9E9F39792F73}"/>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tint val="75000"/>
                  </a:prstClr>
                </a:solidFill>
                <a:effectLst/>
                <a:uLnTx/>
                <a:uFillTx/>
                <a:latin typeface="Proxima Nova Rg" panose="02000506030000020004" pitchFamily="50" charset="0"/>
                <a:ea typeface="+mn-ea"/>
                <a:cs typeface="+mn-cs"/>
              </a:rPr>
              <a:t>NZTWORK.com - This presentation is not an intent to sell or market securities, it is an informational presentation about a utility cryptocurrency platform</a:t>
            </a:r>
            <a:endParaRPr kumimoji="0" lang="en-US" sz="800" b="0" i="0" u="none" strike="noStrike" kern="1200" cap="none" spc="0" normalizeH="0" baseline="0" noProof="0" dirty="0">
              <a:ln>
                <a:noFill/>
              </a:ln>
              <a:solidFill>
                <a:prstClr val="black">
                  <a:tint val="75000"/>
                </a:prstClr>
              </a:solidFill>
              <a:effectLst/>
              <a:uLnTx/>
              <a:uFillTx/>
              <a:latin typeface="Proxima Nova Rg" panose="02000506030000020004" pitchFamily="50" charset="0"/>
              <a:ea typeface="+mn-ea"/>
              <a:cs typeface="+mn-cs"/>
            </a:endParaRPr>
          </a:p>
        </p:txBody>
      </p:sp>
      <p:sp>
        <p:nvSpPr>
          <p:cNvPr id="5" name="Slide Number Placeholder 4">
            <a:extLst>
              <a:ext uri="{FF2B5EF4-FFF2-40B4-BE49-F238E27FC236}">
                <a16:creationId xmlns:a16="http://schemas.microsoft.com/office/drawing/2014/main" id="{CE944B57-E8EA-2044-DEBD-6BBB6A29136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A4098E9-92C9-477D-BEAF-BDB50A38DDA1}" type="slidenum">
              <a:rPr kumimoji="0" lang="en-US" sz="1200" b="0" i="0" u="none" strike="noStrike" kern="1200" cap="none" spc="0" normalizeH="0" baseline="0" noProof="0" smtClean="0">
                <a:ln>
                  <a:noFill/>
                </a:ln>
                <a:solidFill>
                  <a:prstClr val="black">
                    <a:tint val="75000"/>
                  </a:prstClr>
                </a:solidFill>
                <a:effectLst/>
                <a:uLnTx/>
                <a:uFillTx/>
                <a:latin typeface="Proxima Nova Rg"/>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Proxima Nova Rg"/>
              <a:ea typeface="+mn-ea"/>
              <a:cs typeface="+mn-cs"/>
            </a:endParaRPr>
          </a:p>
        </p:txBody>
      </p:sp>
      <p:sp>
        <p:nvSpPr>
          <p:cNvPr id="6" name="TextBox 5">
            <a:extLst>
              <a:ext uri="{FF2B5EF4-FFF2-40B4-BE49-F238E27FC236}">
                <a16:creationId xmlns:a16="http://schemas.microsoft.com/office/drawing/2014/main" id="{D4AC9CD4-629E-A938-9FEC-424F224B23CD}"/>
              </a:ext>
            </a:extLst>
          </p:cNvPr>
          <p:cNvSpPr txBox="1"/>
          <p:nvPr/>
        </p:nvSpPr>
        <p:spPr>
          <a:xfrm>
            <a:off x="609600" y="1003722"/>
            <a:ext cx="11103429" cy="64633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Participants are incentivized by an increase in the value of $CCT Carbon Credit Tokens (estimated to </a:t>
            </a:r>
            <a:r>
              <a:rPr lang="en-US" sz="1400" dirty="0">
                <a:solidFill>
                  <a:prstClr val="black">
                    <a:lumMod val="75000"/>
                    <a:lumOff val="25000"/>
                  </a:prstClr>
                </a:solidFill>
                <a:latin typeface="Proxima Nova Rg"/>
              </a:rPr>
              <a:t>increase up to 30x value over the next 5 years</a:t>
            </a:r>
            <a:r>
              <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 or $NZT. This provides strong economic reasons to participate and save more! Initial target will be to sell credits to blockchain ecosystem projects, which want to go “net zero” and can pay for $CCT in crypto tokens. $CCT will also be sold through compliance markets.</a:t>
            </a:r>
          </a:p>
        </p:txBody>
      </p:sp>
      <p:sp>
        <p:nvSpPr>
          <p:cNvPr id="7" name="Oval 6">
            <a:extLst>
              <a:ext uri="{FF2B5EF4-FFF2-40B4-BE49-F238E27FC236}">
                <a16:creationId xmlns:a16="http://schemas.microsoft.com/office/drawing/2014/main" id="{23BE1D79-514C-AB9A-A2E1-21AA87095433}"/>
              </a:ext>
            </a:extLst>
          </p:cNvPr>
          <p:cNvSpPr/>
          <p:nvPr/>
        </p:nvSpPr>
        <p:spPr>
          <a:xfrm>
            <a:off x="818964" y="2415533"/>
            <a:ext cx="446998" cy="446998"/>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sp>
        <p:nvSpPr>
          <p:cNvPr id="8" name="TextBox 7">
            <a:extLst>
              <a:ext uri="{FF2B5EF4-FFF2-40B4-BE49-F238E27FC236}">
                <a16:creationId xmlns:a16="http://schemas.microsoft.com/office/drawing/2014/main" id="{1D008F74-9EE4-A7F5-A920-3A4F5FB1DCB1}"/>
              </a:ext>
            </a:extLst>
          </p:cNvPr>
          <p:cNvSpPr txBox="1"/>
          <p:nvPr/>
        </p:nvSpPr>
        <p:spPr>
          <a:xfrm>
            <a:off x="818964" y="3012113"/>
            <a:ext cx="2307771" cy="553998"/>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lumMod val="75000"/>
                    <a:lumOff val="25000"/>
                  </a:prstClr>
                </a:solidFill>
                <a:effectLst/>
                <a:uLnTx/>
                <a:uFillTx/>
                <a:latin typeface="Proxima Nova Rg"/>
                <a:ea typeface="+mn-ea"/>
                <a:cs typeface="+mn-cs"/>
              </a:rPr>
              <a:t>NZTwork</a:t>
            </a: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 participants issued $CCT for reducing carbon use, generating a carbon credit</a:t>
            </a:r>
          </a:p>
        </p:txBody>
      </p:sp>
      <p:grpSp>
        <p:nvGrpSpPr>
          <p:cNvPr id="9" name="Group 8">
            <a:extLst>
              <a:ext uri="{FF2B5EF4-FFF2-40B4-BE49-F238E27FC236}">
                <a16:creationId xmlns:a16="http://schemas.microsoft.com/office/drawing/2014/main" id="{AE899E58-84D1-1B72-E74E-F6719E3BE553}"/>
              </a:ext>
            </a:extLst>
          </p:cNvPr>
          <p:cNvGrpSpPr/>
          <p:nvPr/>
        </p:nvGrpSpPr>
        <p:grpSpPr>
          <a:xfrm>
            <a:off x="975290" y="2523514"/>
            <a:ext cx="134347" cy="231037"/>
            <a:chOff x="2752725" y="2165350"/>
            <a:chExt cx="209550" cy="360363"/>
          </a:xfrm>
          <a:solidFill>
            <a:srgbClr val="37617A"/>
          </a:solidFill>
        </p:grpSpPr>
        <p:sp>
          <p:nvSpPr>
            <p:cNvPr id="10" name="Freeform 254">
              <a:extLst>
                <a:ext uri="{FF2B5EF4-FFF2-40B4-BE49-F238E27FC236}">
                  <a16:creationId xmlns:a16="http://schemas.microsoft.com/office/drawing/2014/main" id="{FB510434-C8B8-F99D-CEF7-C9AD1F71E4DE}"/>
                </a:ext>
              </a:extLst>
            </p:cNvPr>
            <p:cNvSpPr>
              <a:spLocks noEditPoints="1"/>
            </p:cNvSpPr>
            <p:nvPr/>
          </p:nvSpPr>
          <p:spPr bwMode="auto">
            <a:xfrm>
              <a:off x="2752725" y="2165350"/>
              <a:ext cx="209550" cy="360363"/>
            </a:xfrm>
            <a:custGeom>
              <a:avLst/>
              <a:gdLst>
                <a:gd name="T0" fmla="*/ 142 w 796"/>
                <a:gd name="T1" fmla="*/ 1364 h 1364"/>
                <a:gd name="T2" fmla="*/ 100 w 796"/>
                <a:gd name="T3" fmla="*/ 1358 h 1364"/>
                <a:gd name="T4" fmla="*/ 62 w 796"/>
                <a:gd name="T5" fmla="*/ 1340 h 1364"/>
                <a:gd name="T6" fmla="*/ 32 w 796"/>
                <a:gd name="T7" fmla="*/ 1313 h 1364"/>
                <a:gd name="T8" fmla="*/ 11 w 796"/>
                <a:gd name="T9" fmla="*/ 1278 h 1364"/>
                <a:gd name="T10" fmla="*/ 1 w 796"/>
                <a:gd name="T11" fmla="*/ 1237 h 1364"/>
                <a:gd name="T12" fmla="*/ 0 w 796"/>
                <a:gd name="T13" fmla="*/ 142 h 1364"/>
                <a:gd name="T14" fmla="*/ 6 w 796"/>
                <a:gd name="T15" fmla="*/ 100 h 1364"/>
                <a:gd name="T16" fmla="*/ 24 w 796"/>
                <a:gd name="T17" fmla="*/ 63 h 1364"/>
                <a:gd name="T18" fmla="*/ 51 w 796"/>
                <a:gd name="T19" fmla="*/ 32 h 1364"/>
                <a:gd name="T20" fmla="*/ 87 w 796"/>
                <a:gd name="T21" fmla="*/ 11 h 1364"/>
                <a:gd name="T22" fmla="*/ 127 w 796"/>
                <a:gd name="T23" fmla="*/ 1 h 1364"/>
                <a:gd name="T24" fmla="*/ 653 w 796"/>
                <a:gd name="T25" fmla="*/ 0 h 1364"/>
                <a:gd name="T26" fmla="*/ 696 w 796"/>
                <a:gd name="T27" fmla="*/ 6 h 1364"/>
                <a:gd name="T28" fmla="*/ 733 w 796"/>
                <a:gd name="T29" fmla="*/ 24 h 1364"/>
                <a:gd name="T30" fmla="*/ 763 w 796"/>
                <a:gd name="T31" fmla="*/ 52 h 1364"/>
                <a:gd name="T32" fmla="*/ 785 w 796"/>
                <a:gd name="T33" fmla="*/ 87 h 1364"/>
                <a:gd name="T34" fmla="*/ 795 w 796"/>
                <a:gd name="T35" fmla="*/ 127 h 1364"/>
                <a:gd name="T36" fmla="*/ 796 w 796"/>
                <a:gd name="T37" fmla="*/ 1222 h 1364"/>
                <a:gd name="T38" fmla="*/ 790 w 796"/>
                <a:gd name="T39" fmla="*/ 1264 h 1364"/>
                <a:gd name="T40" fmla="*/ 772 w 796"/>
                <a:gd name="T41" fmla="*/ 1302 h 1364"/>
                <a:gd name="T42" fmla="*/ 744 w 796"/>
                <a:gd name="T43" fmla="*/ 1332 h 1364"/>
                <a:gd name="T44" fmla="*/ 709 w 796"/>
                <a:gd name="T45" fmla="*/ 1353 h 1364"/>
                <a:gd name="T46" fmla="*/ 669 w 796"/>
                <a:gd name="T47" fmla="*/ 1363 h 1364"/>
                <a:gd name="T48" fmla="*/ 142 w 796"/>
                <a:gd name="T49" fmla="*/ 57 h 1364"/>
                <a:gd name="T50" fmla="*/ 125 w 796"/>
                <a:gd name="T51" fmla="*/ 59 h 1364"/>
                <a:gd name="T52" fmla="*/ 101 w 796"/>
                <a:gd name="T53" fmla="*/ 67 h 1364"/>
                <a:gd name="T54" fmla="*/ 82 w 796"/>
                <a:gd name="T55" fmla="*/ 82 h 1364"/>
                <a:gd name="T56" fmla="*/ 67 w 796"/>
                <a:gd name="T57" fmla="*/ 101 h 1364"/>
                <a:gd name="T58" fmla="*/ 58 w 796"/>
                <a:gd name="T59" fmla="*/ 125 h 1364"/>
                <a:gd name="T60" fmla="*/ 56 w 796"/>
                <a:gd name="T61" fmla="*/ 1222 h 1364"/>
                <a:gd name="T62" fmla="*/ 58 w 796"/>
                <a:gd name="T63" fmla="*/ 1239 h 1364"/>
                <a:gd name="T64" fmla="*/ 67 w 796"/>
                <a:gd name="T65" fmla="*/ 1262 h 1364"/>
                <a:gd name="T66" fmla="*/ 82 w 796"/>
                <a:gd name="T67" fmla="*/ 1283 h 1364"/>
                <a:gd name="T68" fmla="*/ 101 w 796"/>
                <a:gd name="T69" fmla="*/ 1298 h 1364"/>
                <a:gd name="T70" fmla="*/ 125 w 796"/>
                <a:gd name="T71" fmla="*/ 1306 h 1364"/>
                <a:gd name="T72" fmla="*/ 653 w 796"/>
                <a:gd name="T73" fmla="*/ 1308 h 1364"/>
                <a:gd name="T74" fmla="*/ 671 w 796"/>
                <a:gd name="T75" fmla="*/ 1306 h 1364"/>
                <a:gd name="T76" fmla="*/ 695 w 796"/>
                <a:gd name="T77" fmla="*/ 1298 h 1364"/>
                <a:gd name="T78" fmla="*/ 714 w 796"/>
                <a:gd name="T79" fmla="*/ 1283 h 1364"/>
                <a:gd name="T80" fmla="*/ 729 w 796"/>
                <a:gd name="T81" fmla="*/ 1262 h 1364"/>
                <a:gd name="T82" fmla="*/ 737 w 796"/>
                <a:gd name="T83" fmla="*/ 1239 h 1364"/>
                <a:gd name="T84" fmla="*/ 739 w 796"/>
                <a:gd name="T85" fmla="*/ 142 h 1364"/>
                <a:gd name="T86" fmla="*/ 737 w 796"/>
                <a:gd name="T87" fmla="*/ 125 h 1364"/>
                <a:gd name="T88" fmla="*/ 729 w 796"/>
                <a:gd name="T89" fmla="*/ 101 h 1364"/>
                <a:gd name="T90" fmla="*/ 714 w 796"/>
                <a:gd name="T91" fmla="*/ 82 h 1364"/>
                <a:gd name="T92" fmla="*/ 695 w 796"/>
                <a:gd name="T93" fmla="*/ 67 h 1364"/>
                <a:gd name="T94" fmla="*/ 671 w 796"/>
                <a:gd name="T95" fmla="*/ 59 h 1364"/>
                <a:gd name="T96" fmla="*/ 142 w 796"/>
                <a:gd name="T97" fmla="*/ 57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96" h="1364">
                  <a:moveTo>
                    <a:pt x="653" y="1364"/>
                  </a:moveTo>
                  <a:lnTo>
                    <a:pt x="142" y="1364"/>
                  </a:lnTo>
                  <a:lnTo>
                    <a:pt x="142" y="1364"/>
                  </a:lnTo>
                  <a:lnTo>
                    <a:pt x="127" y="1363"/>
                  </a:lnTo>
                  <a:lnTo>
                    <a:pt x="113" y="1361"/>
                  </a:lnTo>
                  <a:lnTo>
                    <a:pt x="100" y="1358"/>
                  </a:lnTo>
                  <a:lnTo>
                    <a:pt x="87" y="1353"/>
                  </a:lnTo>
                  <a:lnTo>
                    <a:pt x="75" y="1347"/>
                  </a:lnTo>
                  <a:lnTo>
                    <a:pt x="62" y="1340"/>
                  </a:lnTo>
                  <a:lnTo>
                    <a:pt x="51" y="1332"/>
                  </a:lnTo>
                  <a:lnTo>
                    <a:pt x="41" y="1323"/>
                  </a:lnTo>
                  <a:lnTo>
                    <a:pt x="32" y="1313"/>
                  </a:lnTo>
                  <a:lnTo>
                    <a:pt x="24" y="1302"/>
                  </a:lnTo>
                  <a:lnTo>
                    <a:pt x="17" y="1290"/>
                  </a:lnTo>
                  <a:lnTo>
                    <a:pt x="11" y="1278"/>
                  </a:lnTo>
                  <a:lnTo>
                    <a:pt x="6" y="1264"/>
                  </a:lnTo>
                  <a:lnTo>
                    <a:pt x="3" y="1251"/>
                  </a:lnTo>
                  <a:lnTo>
                    <a:pt x="1" y="1237"/>
                  </a:lnTo>
                  <a:lnTo>
                    <a:pt x="0" y="1222"/>
                  </a:lnTo>
                  <a:lnTo>
                    <a:pt x="0" y="142"/>
                  </a:lnTo>
                  <a:lnTo>
                    <a:pt x="0" y="142"/>
                  </a:lnTo>
                  <a:lnTo>
                    <a:pt x="1" y="127"/>
                  </a:lnTo>
                  <a:lnTo>
                    <a:pt x="3" y="113"/>
                  </a:lnTo>
                  <a:lnTo>
                    <a:pt x="6" y="100"/>
                  </a:lnTo>
                  <a:lnTo>
                    <a:pt x="11" y="87"/>
                  </a:lnTo>
                  <a:lnTo>
                    <a:pt x="17" y="75"/>
                  </a:lnTo>
                  <a:lnTo>
                    <a:pt x="24" y="63"/>
                  </a:lnTo>
                  <a:lnTo>
                    <a:pt x="32" y="52"/>
                  </a:lnTo>
                  <a:lnTo>
                    <a:pt x="41" y="41"/>
                  </a:lnTo>
                  <a:lnTo>
                    <a:pt x="51" y="32"/>
                  </a:lnTo>
                  <a:lnTo>
                    <a:pt x="62" y="24"/>
                  </a:lnTo>
                  <a:lnTo>
                    <a:pt x="75" y="17"/>
                  </a:lnTo>
                  <a:lnTo>
                    <a:pt x="87" y="11"/>
                  </a:lnTo>
                  <a:lnTo>
                    <a:pt x="100" y="6"/>
                  </a:lnTo>
                  <a:lnTo>
                    <a:pt x="113" y="3"/>
                  </a:lnTo>
                  <a:lnTo>
                    <a:pt x="127" y="1"/>
                  </a:lnTo>
                  <a:lnTo>
                    <a:pt x="142" y="0"/>
                  </a:lnTo>
                  <a:lnTo>
                    <a:pt x="653" y="0"/>
                  </a:lnTo>
                  <a:lnTo>
                    <a:pt x="653" y="0"/>
                  </a:lnTo>
                  <a:lnTo>
                    <a:pt x="669" y="1"/>
                  </a:lnTo>
                  <a:lnTo>
                    <a:pt x="683" y="3"/>
                  </a:lnTo>
                  <a:lnTo>
                    <a:pt x="696" y="6"/>
                  </a:lnTo>
                  <a:lnTo>
                    <a:pt x="709" y="11"/>
                  </a:lnTo>
                  <a:lnTo>
                    <a:pt x="721" y="17"/>
                  </a:lnTo>
                  <a:lnTo>
                    <a:pt x="733" y="24"/>
                  </a:lnTo>
                  <a:lnTo>
                    <a:pt x="744" y="32"/>
                  </a:lnTo>
                  <a:lnTo>
                    <a:pt x="754" y="41"/>
                  </a:lnTo>
                  <a:lnTo>
                    <a:pt x="763" y="52"/>
                  </a:lnTo>
                  <a:lnTo>
                    <a:pt x="772" y="63"/>
                  </a:lnTo>
                  <a:lnTo>
                    <a:pt x="779" y="75"/>
                  </a:lnTo>
                  <a:lnTo>
                    <a:pt x="785" y="87"/>
                  </a:lnTo>
                  <a:lnTo>
                    <a:pt x="790" y="100"/>
                  </a:lnTo>
                  <a:lnTo>
                    <a:pt x="793" y="113"/>
                  </a:lnTo>
                  <a:lnTo>
                    <a:pt x="795" y="127"/>
                  </a:lnTo>
                  <a:lnTo>
                    <a:pt x="796" y="142"/>
                  </a:lnTo>
                  <a:lnTo>
                    <a:pt x="796" y="1222"/>
                  </a:lnTo>
                  <a:lnTo>
                    <a:pt x="796" y="1222"/>
                  </a:lnTo>
                  <a:lnTo>
                    <a:pt x="795" y="1237"/>
                  </a:lnTo>
                  <a:lnTo>
                    <a:pt x="793" y="1251"/>
                  </a:lnTo>
                  <a:lnTo>
                    <a:pt x="790" y="1264"/>
                  </a:lnTo>
                  <a:lnTo>
                    <a:pt x="785" y="1278"/>
                  </a:lnTo>
                  <a:lnTo>
                    <a:pt x="779" y="1290"/>
                  </a:lnTo>
                  <a:lnTo>
                    <a:pt x="772" y="1302"/>
                  </a:lnTo>
                  <a:lnTo>
                    <a:pt x="763" y="1313"/>
                  </a:lnTo>
                  <a:lnTo>
                    <a:pt x="754" y="1323"/>
                  </a:lnTo>
                  <a:lnTo>
                    <a:pt x="744" y="1332"/>
                  </a:lnTo>
                  <a:lnTo>
                    <a:pt x="733" y="1340"/>
                  </a:lnTo>
                  <a:lnTo>
                    <a:pt x="721" y="1347"/>
                  </a:lnTo>
                  <a:lnTo>
                    <a:pt x="709" y="1353"/>
                  </a:lnTo>
                  <a:lnTo>
                    <a:pt x="696" y="1358"/>
                  </a:lnTo>
                  <a:lnTo>
                    <a:pt x="683" y="1361"/>
                  </a:lnTo>
                  <a:lnTo>
                    <a:pt x="669" y="1363"/>
                  </a:lnTo>
                  <a:lnTo>
                    <a:pt x="653" y="1364"/>
                  </a:lnTo>
                  <a:lnTo>
                    <a:pt x="653" y="1364"/>
                  </a:lnTo>
                  <a:close/>
                  <a:moveTo>
                    <a:pt x="142" y="57"/>
                  </a:moveTo>
                  <a:lnTo>
                    <a:pt x="142" y="57"/>
                  </a:lnTo>
                  <a:lnTo>
                    <a:pt x="133" y="58"/>
                  </a:lnTo>
                  <a:lnTo>
                    <a:pt x="125" y="59"/>
                  </a:lnTo>
                  <a:lnTo>
                    <a:pt x="117" y="61"/>
                  </a:lnTo>
                  <a:lnTo>
                    <a:pt x="109" y="64"/>
                  </a:lnTo>
                  <a:lnTo>
                    <a:pt x="101" y="67"/>
                  </a:lnTo>
                  <a:lnTo>
                    <a:pt x="94" y="72"/>
                  </a:lnTo>
                  <a:lnTo>
                    <a:pt x="88" y="76"/>
                  </a:lnTo>
                  <a:lnTo>
                    <a:pt x="82" y="82"/>
                  </a:lnTo>
                  <a:lnTo>
                    <a:pt x="77" y="88"/>
                  </a:lnTo>
                  <a:lnTo>
                    <a:pt x="72" y="94"/>
                  </a:lnTo>
                  <a:lnTo>
                    <a:pt x="67" y="101"/>
                  </a:lnTo>
                  <a:lnTo>
                    <a:pt x="63" y="109"/>
                  </a:lnTo>
                  <a:lnTo>
                    <a:pt x="60" y="116"/>
                  </a:lnTo>
                  <a:lnTo>
                    <a:pt x="58" y="125"/>
                  </a:lnTo>
                  <a:lnTo>
                    <a:pt x="57" y="133"/>
                  </a:lnTo>
                  <a:lnTo>
                    <a:pt x="56" y="142"/>
                  </a:lnTo>
                  <a:lnTo>
                    <a:pt x="56" y="1222"/>
                  </a:lnTo>
                  <a:lnTo>
                    <a:pt x="56" y="1222"/>
                  </a:lnTo>
                  <a:lnTo>
                    <a:pt x="57" y="1231"/>
                  </a:lnTo>
                  <a:lnTo>
                    <a:pt x="58" y="1239"/>
                  </a:lnTo>
                  <a:lnTo>
                    <a:pt x="60" y="1247"/>
                  </a:lnTo>
                  <a:lnTo>
                    <a:pt x="63" y="1255"/>
                  </a:lnTo>
                  <a:lnTo>
                    <a:pt x="67" y="1262"/>
                  </a:lnTo>
                  <a:lnTo>
                    <a:pt x="72" y="1269"/>
                  </a:lnTo>
                  <a:lnTo>
                    <a:pt x="77" y="1277"/>
                  </a:lnTo>
                  <a:lnTo>
                    <a:pt x="82" y="1283"/>
                  </a:lnTo>
                  <a:lnTo>
                    <a:pt x="88" y="1288"/>
                  </a:lnTo>
                  <a:lnTo>
                    <a:pt x="94" y="1293"/>
                  </a:lnTo>
                  <a:lnTo>
                    <a:pt x="101" y="1298"/>
                  </a:lnTo>
                  <a:lnTo>
                    <a:pt x="109" y="1301"/>
                  </a:lnTo>
                  <a:lnTo>
                    <a:pt x="117" y="1304"/>
                  </a:lnTo>
                  <a:lnTo>
                    <a:pt x="125" y="1306"/>
                  </a:lnTo>
                  <a:lnTo>
                    <a:pt x="133" y="1307"/>
                  </a:lnTo>
                  <a:lnTo>
                    <a:pt x="142" y="1308"/>
                  </a:lnTo>
                  <a:lnTo>
                    <a:pt x="653" y="1308"/>
                  </a:lnTo>
                  <a:lnTo>
                    <a:pt x="653" y="1308"/>
                  </a:lnTo>
                  <a:lnTo>
                    <a:pt x="662" y="1307"/>
                  </a:lnTo>
                  <a:lnTo>
                    <a:pt x="671" y="1306"/>
                  </a:lnTo>
                  <a:lnTo>
                    <a:pt x="679" y="1304"/>
                  </a:lnTo>
                  <a:lnTo>
                    <a:pt x="687" y="1301"/>
                  </a:lnTo>
                  <a:lnTo>
                    <a:pt x="695" y="1298"/>
                  </a:lnTo>
                  <a:lnTo>
                    <a:pt x="702" y="1293"/>
                  </a:lnTo>
                  <a:lnTo>
                    <a:pt x="708" y="1288"/>
                  </a:lnTo>
                  <a:lnTo>
                    <a:pt x="714" y="1283"/>
                  </a:lnTo>
                  <a:lnTo>
                    <a:pt x="720" y="1277"/>
                  </a:lnTo>
                  <a:lnTo>
                    <a:pt x="724" y="1269"/>
                  </a:lnTo>
                  <a:lnTo>
                    <a:pt x="729" y="1262"/>
                  </a:lnTo>
                  <a:lnTo>
                    <a:pt x="732" y="1255"/>
                  </a:lnTo>
                  <a:lnTo>
                    <a:pt x="735" y="1247"/>
                  </a:lnTo>
                  <a:lnTo>
                    <a:pt x="737" y="1239"/>
                  </a:lnTo>
                  <a:lnTo>
                    <a:pt x="738" y="1231"/>
                  </a:lnTo>
                  <a:lnTo>
                    <a:pt x="739" y="1222"/>
                  </a:lnTo>
                  <a:lnTo>
                    <a:pt x="739" y="142"/>
                  </a:lnTo>
                  <a:lnTo>
                    <a:pt x="739" y="142"/>
                  </a:lnTo>
                  <a:lnTo>
                    <a:pt x="738" y="133"/>
                  </a:lnTo>
                  <a:lnTo>
                    <a:pt x="737" y="125"/>
                  </a:lnTo>
                  <a:lnTo>
                    <a:pt x="735" y="116"/>
                  </a:lnTo>
                  <a:lnTo>
                    <a:pt x="732" y="109"/>
                  </a:lnTo>
                  <a:lnTo>
                    <a:pt x="729" y="101"/>
                  </a:lnTo>
                  <a:lnTo>
                    <a:pt x="724" y="94"/>
                  </a:lnTo>
                  <a:lnTo>
                    <a:pt x="720" y="88"/>
                  </a:lnTo>
                  <a:lnTo>
                    <a:pt x="714" y="82"/>
                  </a:lnTo>
                  <a:lnTo>
                    <a:pt x="708" y="76"/>
                  </a:lnTo>
                  <a:lnTo>
                    <a:pt x="702" y="72"/>
                  </a:lnTo>
                  <a:lnTo>
                    <a:pt x="695" y="67"/>
                  </a:lnTo>
                  <a:lnTo>
                    <a:pt x="687" y="64"/>
                  </a:lnTo>
                  <a:lnTo>
                    <a:pt x="679" y="61"/>
                  </a:lnTo>
                  <a:lnTo>
                    <a:pt x="671" y="59"/>
                  </a:lnTo>
                  <a:lnTo>
                    <a:pt x="662" y="58"/>
                  </a:lnTo>
                  <a:lnTo>
                    <a:pt x="653" y="57"/>
                  </a:lnTo>
                  <a:lnTo>
                    <a:pt x="142"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1" name="Freeform 255">
              <a:extLst>
                <a:ext uri="{FF2B5EF4-FFF2-40B4-BE49-F238E27FC236}">
                  <a16:creationId xmlns:a16="http://schemas.microsoft.com/office/drawing/2014/main" id="{2CB8202A-F1E1-B3FF-E2FB-D220692239F0}"/>
                </a:ext>
              </a:extLst>
            </p:cNvPr>
            <p:cNvSpPr>
              <a:spLocks/>
            </p:cNvSpPr>
            <p:nvPr/>
          </p:nvSpPr>
          <p:spPr bwMode="auto">
            <a:xfrm>
              <a:off x="2752725" y="2225675"/>
              <a:ext cx="209550" cy="14288"/>
            </a:xfrm>
            <a:custGeom>
              <a:avLst/>
              <a:gdLst>
                <a:gd name="T0" fmla="*/ 767 w 796"/>
                <a:gd name="T1" fmla="*/ 57 h 57"/>
                <a:gd name="T2" fmla="*/ 28 w 796"/>
                <a:gd name="T3" fmla="*/ 57 h 57"/>
                <a:gd name="T4" fmla="*/ 28 w 796"/>
                <a:gd name="T5" fmla="*/ 57 h 57"/>
                <a:gd name="T6" fmla="*/ 22 w 796"/>
                <a:gd name="T7" fmla="*/ 57 h 57"/>
                <a:gd name="T8" fmla="*/ 17 w 796"/>
                <a:gd name="T9" fmla="*/ 55 h 57"/>
                <a:gd name="T10" fmla="*/ 12 w 796"/>
                <a:gd name="T11" fmla="*/ 52 h 57"/>
                <a:gd name="T12" fmla="*/ 8 w 796"/>
                <a:gd name="T13" fmla="*/ 49 h 57"/>
                <a:gd name="T14" fmla="*/ 5 w 796"/>
                <a:gd name="T15" fmla="*/ 45 h 57"/>
                <a:gd name="T16" fmla="*/ 2 w 796"/>
                <a:gd name="T17" fmla="*/ 40 h 57"/>
                <a:gd name="T18" fmla="*/ 0 w 796"/>
                <a:gd name="T19" fmla="*/ 35 h 57"/>
                <a:gd name="T20" fmla="*/ 0 w 796"/>
                <a:gd name="T21" fmla="*/ 29 h 57"/>
                <a:gd name="T22" fmla="*/ 0 w 796"/>
                <a:gd name="T23" fmla="*/ 29 h 57"/>
                <a:gd name="T24" fmla="*/ 0 w 796"/>
                <a:gd name="T25" fmla="*/ 22 h 57"/>
                <a:gd name="T26" fmla="*/ 2 w 796"/>
                <a:gd name="T27" fmla="*/ 17 h 57"/>
                <a:gd name="T28" fmla="*/ 5 w 796"/>
                <a:gd name="T29" fmla="*/ 12 h 57"/>
                <a:gd name="T30" fmla="*/ 8 w 796"/>
                <a:gd name="T31" fmla="*/ 8 h 57"/>
                <a:gd name="T32" fmla="*/ 12 w 796"/>
                <a:gd name="T33" fmla="*/ 5 h 57"/>
                <a:gd name="T34" fmla="*/ 17 w 796"/>
                <a:gd name="T35" fmla="*/ 2 h 57"/>
                <a:gd name="T36" fmla="*/ 22 w 796"/>
                <a:gd name="T37" fmla="*/ 1 h 57"/>
                <a:gd name="T38" fmla="*/ 28 w 796"/>
                <a:gd name="T39" fmla="*/ 0 h 57"/>
                <a:gd name="T40" fmla="*/ 767 w 796"/>
                <a:gd name="T41" fmla="*/ 0 h 57"/>
                <a:gd name="T42" fmla="*/ 767 w 796"/>
                <a:gd name="T43" fmla="*/ 0 h 57"/>
                <a:gd name="T44" fmla="*/ 774 w 796"/>
                <a:gd name="T45" fmla="*/ 1 h 57"/>
                <a:gd name="T46" fmla="*/ 779 w 796"/>
                <a:gd name="T47" fmla="*/ 2 h 57"/>
                <a:gd name="T48" fmla="*/ 784 w 796"/>
                <a:gd name="T49" fmla="*/ 5 h 57"/>
                <a:gd name="T50" fmla="*/ 788 w 796"/>
                <a:gd name="T51" fmla="*/ 8 h 57"/>
                <a:gd name="T52" fmla="*/ 791 w 796"/>
                <a:gd name="T53" fmla="*/ 12 h 57"/>
                <a:gd name="T54" fmla="*/ 794 w 796"/>
                <a:gd name="T55" fmla="*/ 17 h 57"/>
                <a:gd name="T56" fmla="*/ 796 w 796"/>
                <a:gd name="T57" fmla="*/ 22 h 57"/>
                <a:gd name="T58" fmla="*/ 796 w 796"/>
                <a:gd name="T59" fmla="*/ 29 h 57"/>
                <a:gd name="T60" fmla="*/ 796 w 796"/>
                <a:gd name="T61" fmla="*/ 29 h 57"/>
                <a:gd name="T62" fmla="*/ 796 w 796"/>
                <a:gd name="T63" fmla="*/ 35 h 57"/>
                <a:gd name="T64" fmla="*/ 794 w 796"/>
                <a:gd name="T65" fmla="*/ 40 h 57"/>
                <a:gd name="T66" fmla="*/ 791 w 796"/>
                <a:gd name="T67" fmla="*/ 45 h 57"/>
                <a:gd name="T68" fmla="*/ 788 w 796"/>
                <a:gd name="T69" fmla="*/ 49 h 57"/>
                <a:gd name="T70" fmla="*/ 784 w 796"/>
                <a:gd name="T71" fmla="*/ 52 h 57"/>
                <a:gd name="T72" fmla="*/ 779 w 796"/>
                <a:gd name="T73" fmla="*/ 55 h 57"/>
                <a:gd name="T74" fmla="*/ 774 w 796"/>
                <a:gd name="T75" fmla="*/ 57 h 57"/>
                <a:gd name="T76" fmla="*/ 767 w 796"/>
                <a:gd name="T77" fmla="*/ 57 h 57"/>
                <a:gd name="T78" fmla="*/ 767 w 796"/>
                <a:gd name="T7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 h="57">
                  <a:moveTo>
                    <a:pt x="767" y="57"/>
                  </a:moveTo>
                  <a:lnTo>
                    <a:pt x="28" y="57"/>
                  </a:lnTo>
                  <a:lnTo>
                    <a:pt x="28" y="57"/>
                  </a:lnTo>
                  <a:lnTo>
                    <a:pt x="22" y="57"/>
                  </a:lnTo>
                  <a:lnTo>
                    <a:pt x="17" y="55"/>
                  </a:lnTo>
                  <a:lnTo>
                    <a:pt x="12" y="52"/>
                  </a:lnTo>
                  <a:lnTo>
                    <a:pt x="8" y="49"/>
                  </a:lnTo>
                  <a:lnTo>
                    <a:pt x="5" y="45"/>
                  </a:lnTo>
                  <a:lnTo>
                    <a:pt x="2" y="40"/>
                  </a:lnTo>
                  <a:lnTo>
                    <a:pt x="0" y="35"/>
                  </a:lnTo>
                  <a:lnTo>
                    <a:pt x="0" y="29"/>
                  </a:lnTo>
                  <a:lnTo>
                    <a:pt x="0" y="29"/>
                  </a:lnTo>
                  <a:lnTo>
                    <a:pt x="0" y="22"/>
                  </a:lnTo>
                  <a:lnTo>
                    <a:pt x="2" y="17"/>
                  </a:lnTo>
                  <a:lnTo>
                    <a:pt x="5" y="12"/>
                  </a:lnTo>
                  <a:lnTo>
                    <a:pt x="8" y="8"/>
                  </a:lnTo>
                  <a:lnTo>
                    <a:pt x="12" y="5"/>
                  </a:lnTo>
                  <a:lnTo>
                    <a:pt x="17" y="2"/>
                  </a:lnTo>
                  <a:lnTo>
                    <a:pt x="22" y="1"/>
                  </a:lnTo>
                  <a:lnTo>
                    <a:pt x="28" y="0"/>
                  </a:lnTo>
                  <a:lnTo>
                    <a:pt x="767" y="0"/>
                  </a:lnTo>
                  <a:lnTo>
                    <a:pt x="767" y="0"/>
                  </a:lnTo>
                  <a:lnTo>
                    <a:pt x="774" y="1"/>
                  </a:lnTo>
                  <a:lnTo>
                    <a:pt x="779" y="2"/>
                  </a:lnTo>
                  <a:lnTo>
                    <a:pt x="784" y="5"/>
                  </a:lnTo>
                  <a:lnTo>
                    <a:pt x="788" y="8"/>
                  </a:lnTo>
                  <a:lnTo>
                    <a:pt x="791" y="12"/>
                  </a:lnTo>
                  <a:lnTo>
                    <a:pt x="794" y="17"/>
                  </a:lnTo>
                  <a:lnTo>
                    <a:pt x="796" y="22"/>
                  </a:lnTo>
                  <a:lnTo>
                    <a:pt x="796" y="29"/>
                  </a:lnTo>
                  <a:lnTo>
                    <a:pt x="796" y="29"/>
                  </a:lnTo>
                  <a:lnTo>
                    <a:pt x="796" y="35"/>
                  </a:lnTo>
                  <a:lnTo>
                    <a:pt x="794" y="40"/>
                  </a:lnTo>
                  <a:lnTo>
                    <a:pt x="791" y="45"/>
                  </a:lnTo>
                  <a:lnTo>
                    <a:pt x="788" y="49"/>
                  </a:lnTo>
                  <a:lnTo>
                    <a:pt x="784" y="52"/>
                  </a:lnTo>
                  <a:lnTo>
                    <a:pt x="779" y="55"/>
                  </a:lnTo>
                  <a:lnTo>
                    <a:pt x="774" y="57"/>
                  </a:lnTo>
                  <a:lnTo>
                    <a:pt x="767" y="57"/>
                  </a:lnTo>
                  <a:lnTo>
                    <a:pt x="76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2" name="Freeform 256">
              <a:extLst>
                <a:ext uri="{FF2B5EF4-FFF2-40B4-BE49-F238E27FC236}">
                  <a16:creationId xmlns:a16="http://schemas.microsoft.com/office/drawing/2014/main" id="{CDD25AB7-0199-8AF1-7E37-75F9442881B7}"/>
                </a:ext>
              </a:extLst>
            </p:cNvPr>
            <p:cNvSpPr>
              <a:spLocks/>
            </p:cNvSpPr>
            <p:nvPr/>
          </p:nvSpPr>
          <p:spPr bwMode="auto">
            <a:xfrm>
              <a:off x="2752725" y="2451100"/>
              <a:ext cx="209550" cy="15875"/>
            </a:xfrm>
            <a:custGeom>
              <a:avLst/>
              <a:gdLst>
                <a:gd name="T0" fmla="*/ 767 w 796"/>
                <a:gd name="T1" fmla="*/ 56 h 56"/>
                <a:gd name="T2" fmla="*/ 28 w 796"/>
                <a:gd name="T3" fmla="*/ 56 h 56"/>
                <a:gd name="T4" fmla="*/ 28 w 796"/>
                <a:gd name="T5" fmla="*/ 56 h 56"/>
                <a:gd name="T6" fmla="*/ 22 w 796"/>
                <a:gd name="T7" fmla="*/ 55 h 56"/>
                <a:gd name="T8" fmla="*/ 17 w 796"/>
                <a:gd name="T9" fmla="*/ 54 h 56"/>
                <a:gd name="T10" fmla="*/ 12 w 796"/>
                <a:gd name="T11" fmla="*/ 51 h 56"/>
                <a:gd name="T12" fmla="*/ 8 w 796"/>
                <a:gd name="T13" fmla="*/ 48 h 56"/>
                <a:gd name="T14" fmla="*/ 5 w 796"/>
                <a:gd name="T15" fmla="*/ 43 h 56"/>
                <a:gd name="T16" fmla="*/ 2 w 796"/>
                <a:gd name="T17" fmla="*/ 39 h 56"/>
                <a:gd name="T18" fmla="*/ 0 w 796"/>
                <a:gd name="T19" fmla="*/ 33 h 56"/>
                <a:gd name="T20" fmla="*/ 0 w 796"/>
                <a:gd name="T21" fmla="*/ 28 h 56"/>
                <a:gd name="T22" fmla="*/ 0 w 796"/>
                <a:gd name="T23" fmla="*/ 28 h 56"/>
                <a:gd name="T24" fmla="*/ 0 w 796"/>
                <a:gd name="T25" fmla="*/ 22 h 56"/>
                <a:gd name="T26" fmla="*/ 2 w 796"/>
                <a:gd name="T27" fmla="*/ 17 h 56"/>
                <a:gd name="T28" fmla="*/ 5 w 796"/>
                <a:gd name="T29" fmla="*/ 12 h 56"/>
                <a:gd name="T30" fmla="*/ 8 w 796"/>
                <a:gd name="T31" fmla="*/ 8 h 56"/>
                <a:gd name="T32" fmla="*/ 12 w 796"/>
                <a:gd name="T33" fmla="*/ 4 h 56"/>
                <a:gd name="T34" fmla="*/ 17 w 796"/>
                <a:gd name="T35" fmla="*/ 2 h 56"/>
                <a:gd name="T36" fmla="*/ 22 w 796"/>
                <a:gd name="T37" fmla="*/ 0 h 56"/>
                <a:gd name="T38" fmla="*/ 28 w 796"/>
                <a:gd name="T39" fmla="*/ 0 h 56"/>
                <a:gd name="T40" fmla="*/ 767 w 796"/>
                <a:gd name="T41" fmla="*/ 0 h 56"/>
                <a:gd name="T42" fmla="*/ 767 w 796"/>
                <a:gd name="T43" fmla="*/ 0 h 56"/>
                <a:gd name="T44" fmla="*/ 774 w 796"/>
                <a:gd name="T45" fmla="*/ 0 h 56"/>
                <a:gd name="T46" fmla="*/ 779 w 796"/>
                <a:gd name="T47" fmla="*/ 2 h 56"/>
                <a:gd name="T48" fmla="*/ 784 w 796"/>
                <a:gd name="T49" fmla="*/ 4 h 56"/>
                <a:gd name="T50" fmla="*/ 788 w 796"/>
                <a:gd name="T51" fmla="*/ 8 h 56"/>
                <a:gd name="T52" fmla="*/ 791 w 796"/>
                <a:gd name="T53" fmla="*/ 12 h 56"/>
                <a:gd name="T54" fmla="*/ 794 w 796"/>
                <a:gd name="T55" fmla="*/ 17 h 56"/>
                <a:gd name="T56" fmla="*/ 796 w 796"/>
                <a:gd name="T57" fmla="*/ 22 h 56"/>
                <a:gd name="T58" fmla="*/ 796 w 796"/>
                <a:gd name="T59" fmla="*/ 28 h 56"/>
                <a:gd name="T60" fmla="*/ 796 w 796"/>
                <a:gd name="T61" fmla="*/ 28 h 56"/>
                <a:gd name="T62" fmla="*/ 796 w 796"/>
                <a:gd name="T63" fmla="*/ 33 h 56"/>
                <a:gd name="T64" fmla="*/ 794 w 796"/>
                <a:gd name="T65" fmla="*/ 39 h 56"/>
                <a:gd name="T66" fmla="*/ 791 w 796"/>
                <a:gd name="T67" fmla="*/ 43 h 56"/>
                <a:gd name="T68" fmla="*/ 788 w 796"/>
                <a:gd name="T69" fmla="*/ 48 h 56"/>
                <a:gd name="T70" fmla="*/ 784 w 796"/>
                <a:gd name="T71" fmla="*/ 51 h 56"/>
                <a:gd name="T72" fmla="*/ 779 w 796"/>
                <a:gd name="T73" fmla="*/ 54 h 56"/>
                <a:gd name="T74" fmla="*/ 774 w 796"/>
                <a:gd name="T75" fmla="*/ 55 h 56"/>
                <a:gd name="T76" fmla="*/ 767 w 796"/>
                <a:gd name="T77" fmla="*/ 56 h 56"/>
                <a:gd name="T78" fmla="*/ 767 w 796"/>
                <a:gd name="T7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 h="56">
                  <a:moveTo>
                    <a:pt x="767" y="56"/>
                  </a:moveTo>
                  <a:lnTo>
                    <a:pt x="28" y="56"/>
                  </a:lnTo>
                  <a:lnTo>
                    <a:pt x="28" y="56"/>
                  </a:lnTo>
                  <a:lnTo>
                    <a:pt x="22" y="55"/>
                  </a:lnTo>
                  <a:lnTo>
                    <a:pt x="17" y="54"/>
                  </a:lnTo>
                  <a:lnTo>
                    <a:pt x="12" y="51"/>
                  </a:lnTo>
                  <a:lnTo>
                    <a:pt x="8" y="48"/>
                  </a:lnTo>
                  <a:lnTo>
                    <a:pt x="5" y="43"/>
                  </a:lnTo>
                  <a:lnTo>
                    <a:pt x="2" y="39"/>
                  </a:lnTo>
                  <a:lnTo>
                    <a:pt x="0" y="33"/>
                  </a:lnTo>
                  <a:lnTo>
                    <a:pt x="0" y="28"/>
                  </a:lnTo>
                  <a:lnTo>
                    <a:pt x="0" y="28"/>
                  </a:lnTo>
                  <a:lnTo>
                    <a:pt x="0" y="22"/>
                  </a:lnTo>
                  <a:lnTo>
                    <a:pt x="2" y="17"/>
                  </a:lnTo>
                  <a:lnTo>
                    <a:pt x="5" y="12"/>
                  </a:lnTo>
                  <a:lnTo>
                    <a:pt x="8" y="8"/>
                  </a:lnTo>
                  <a:lnTo>
                    <a:pt x="12" y="4"/>
                  </a:lnTo>
                  <a:lnTo>
                    <a:pt x="17" y="2"/>
                  </a:lnTo>
                  <a:lnTo>
                    <a:pt x="22" y="0"/>
                  </a:lnTo>
                  <a:lnTo>
                    <a:pt x="28" y="0"/>
                  </a:lnTo>
                  <a:lnTo>
                    <a:pt x="767" y="0"/>
                  </a:lnTo>
                  <a:lnTo>
                    <a:pt x="767" y="0"/>
                  </a:lnTo>
                  <a:lnTo>
                    <a:pt x="774" y="0"/>
                  </a:lnTo>
                  <a:lnTo>
                    <a:pt x="779" y="2"/>
                  </a:lnTo>
                  <a:lnTo>
                    <a:pt x="784" y="4"/>
                  </a:lnTo>
                  <a:lnTo>
                    <a:pt x="788" y="8"/>
                  </a:lnTo>
                  <a:lnTo>
                    <a:pt x="791" y="12"/>
                  </a:lnTo>
                  <a:lnTo>
                    <a:pt x="794" y="17"/>
                  </a:lnTo>
                  <a:lnTo>
                    <a:pt x="796" y="22"/>
                  </a:lnTo>
                  <a:lnTo>
                    <a:pt x="796" y="28"/>
                  </a:lnTo>
                  <a:lnTo>
                    <a:pt x="796" y="28"/>
                  </a:lnTo>
                  <a:lnTo>
                    <a:pt x="796" y="33"/>
                  </a:lnTo>
                  <a:lnTo>
                    <a:pt x="794" y="39"/>
                  </a:lnTo>
                  <a:lnTo>
                    <a:pt x="791" y="43"/>
                  </a:lnTo>
                  <a:lnTo>
                    <a:pt x="788" y="48"/>
                  </a:lnTo>
                  <a:lnTo>
                    <a:pt x="784" y="51"/>
                  </a:lnTo>
                  <a:lnTo>
                    <a:pt x="779" y="54"/>
                  </a:lnTo>
                  <a:lnTo>
                    <a:pt x="774" y="55"/>
                  </a:lnTo>
                  <a:lnTo>
                    <a:pt x="767" y="56"/>
                  </a:lnTo>
                  <a:lnTo>
                    <a:pt x="76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3" name="Freeform 257">
              <a:extLst>
                <a:ext uri="{FF2B5EF4-FFF2-40B4-BE49-F238E27FC236}">
                  <a16:creationId xmlns:a16="http://schemas.microsoft.com/office/drawing/2014/main" id="{40BF0CA9-2F4C-806D-E459-360304CCA1CA}"/>
                </a:ext>
              </a:extLst>
            </p:cNvPr>
            <p:cNvSpPr>
              <a:spLocks/>
            </p:cNvSpPr>
            <p:nvPr/>
          </p:nvSpPr>
          <p:spPr bwMode="auto">
            <a:xfrm>
              <a:off x="2813050" y="2481263"/>
              <a:ext cx="90488" cy="14288"/>
            </a:xfrm>
            <a:custGeom>
              <a:avLst/>
              <a:gdLst>
                <a:gd name="T0" fmla="*/ 313 w 342"/>
                <a:gd name="T1" fmla="*/ 56 h 56"/>
                <a:gd name="T2" fmla="*/ 28 w 342"/>
                <a:gd name="T3" fmla="*/ 56 h 56"/>
                <a:gd name="T4" fmla="*/ 28 w 342"/>
                <a:gd name="T5" fmla="*/ 56 h 56"/>
                <a:gd name="T6" fmla="*/ 23 w 342"/>
                <a:gd name="T7" fmla="*/ 56 h 56"/>
                <a:gd name="T8" fmla="*/ 17 w 342"/>
                <a:gd name="T9" fmla="*/ 54 h 56"/>
                <a:gd name="T10" fmla="*/ 13 w 342"/>
                <a:gd name="T11" fmla="*/ 52 h 56"/>
                <a:gd name="T12" fmla="*/ 8 w 342"/>
                <a:gd name="T13" fmla="*/ 48 h 56"/>
                <a:gd name="T14" fmla="*/ 5 w 342"/>
                <a:gd name="T15" fmla="*/ 44 h 56"/>
                <a:gd name="T16" fmla="*/ 2 w 342"/>
                <a:gd name="T17" fmla="*/ 39 h 56"/>
                <a:gd name="T18" fmla="*/ 1 w 342"/>
                <a:gd name="T19" fmla="*/ 34 h 56"/>
                <a:gd name="T20" fmla="*/ 0 w 342"/>
                <a:gd name="T21" fmla="*/ 28 h 56"/>
                <a:gd name="T22" fmla="*/ 0 w 342"/>
                <a:gd name="T23" fmla="*/ 28 h 56"/>
                <a:gd name="T24" fmla="*/ 1 w 342"/>
                <a:gd name="T25" fmla="*/ 23 h 56"/>
                <a:gd name="T26" fmla="*/ 2 w 342"/>
                <a:gd name="T27" fmla="*/ 17 h 56"/>
                <a:gd name="T28" fmla="*/ 5 w 342"/>
                <a:gd name="T29" fmla="*/ 13 h 56"/>
                <a:gd name="T30" fmla="*/ 8 w 342"/>
                <a:gd name="T31" fmla="*/ 8 h 56"/>
                <a:gd name="T32" fmla="*/ 13 w 342"/>
                <a:gd name="T33" fmla="*/ 5 h 56"/>
                <a:gd name="T34" fmla="*/ 17 w 342"/>
                <a:gd name="T35" fmla="*/ 2 h 56"/>
                <a:gd name="T36" fmla="*/ 23 w 342"/>
                <a:gd name="T37" fmla="*/ 1 h 56"/>
                <a:gd name="T38" fmla="*/ 28 w 342"/>
                <a:gd name="T39" fmla="*/ 0 h 56"/>
                <a:gd name="T40" fmla="*/ 313 w 342"/>
                <a:gd name="T41" fmla="*/ 0 h 56"/>
                <a:gd name="T42" fmla="*/ 313 w 342"/>
                <a:gd name="T43" fmla="*/ 0 h 56"/>
                <a:gd name="T44" fmla="*/ 318 w 342"/>
                <a:gd name="T45" fmla="*/ 1 h 56"/>
                <a:gd name="T46" fmla="*/ 324 w 342"/>
                <a:gd name="T47" fmla="*/ 2 h 56"/>
                <a:gd name="T48" fmla="*/ 329 w 342"/>
                <a:gd name="T49" fmla="*/ 5 h 56"/>
                <a:gd name="T50" fmla="*/ 333 w 342"/>
                <a:gd name="T51" fmla="*/ 8 h 56"/>
                <a:gd name="T52" fmla="*/ 336 w 342"/>
                <a:gd name="T53" fmla="*/ 13 h 56"/>
                <a:gd name="T54" fmla="*/ 339 w 342"/>
                <a:gd name="T55" fmla="*/ 17 h 56"/>
                <a:gd name="T56" fmla="*/ 340 w 342"/>
                <a:gd name="T57" fmla="*/ 23 h 56"/>
                <a:gd name="T58" fmla="*/ 342 w 342"/>
                <a:gd name="T59" fmla="*/ 28 h 56"/>
                <a:gd name="T60" fmla="*/ 342 w 342"/>
                <a:gd name="T61" fmla="*/ 28 h 56"/>
                <a:gd name="T62" fmla="*/ 340 w 342"/>
                <a:gd name="T63" fmla="*/ 34 h 56"/>
                <a:gd name="T64" fmla="*/ 339 w 342"/>
                <a:gd name="T65" fmla="*/ 39 h 56"/>
                <a:gd name="T66" fmla="*/ 336 w 342"/>
                <a:gd name="T67" fmla="*/ 44 h 56"/>
                <a:gd name="T68" fmla="*/ 333 w 342"/>
                <a:gd name="T69" fmla="*/ 48 h 56"/>
                <a:gd name="T70" fmla="*/ 329 w 342"/>
                <a:gd name="T71" fmla="*/ 52 h 56"/>
                <a:gd name="T72" fmla="*/ 324 w 342"/>
                <a:gd name="T73" fmla="*/ 54 h 56"/>
                <a:gd name="T74" fmla="*/ 318 w 342"/>
                <a:gd name="T75" fmla="*/ 56 h 56"/>
                <a:gd name="T76" fmla="*/ 313 w 342"/>
                <a:gd name="T77" fmla="*/ 56 h 56"/>
                <a:gd name="T78" fmla="*/ 313 w 342"/>
                <a:gd name="T7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 h="56">
                  <a:moveTo>
                    <a:pt x="313" y="56"/>
                  </a:moveTo>
                  <a:lnTo>
                    <a:pt x="28" y="56"/>
                  </a:lnTo>
                  <a:lnTo>
                    <a:pt x="28" y="56"/>
                  </a:lnTo>
                  <a:lnTo>
                    <a:pt x="23" y="56"/>
                  </a:lnTo>
                  <a:lnTo>
                    <a:pt x="17" y="54"/>
                  </a:lnTo>
                  <a:lnTo>
                    <a:pt x="13" y="52"/>
                  </a:lnTo>
                  <a:lnTo>
                    <a:pt x="8" y="48"/>
                  </a:lnTo>
                  <a:lnTo>
                    <a:pt x="5" y="44"/>
                  </a:lnTo>
                  <a:lnTo>
                    <a:pt x="2" y="39"/>
                  </a:lnTo>
                  <a:lnTo>
                    <a:pt x="1" y="34"/>
                  </a:lnTo>
                  <a:lnTo>
                    <a:pt x="0" y="28"/>
                  </a:lnTo>
                  <a:lnTo>
                    <a:pt x="0" y="28"/>
                  </a:lnTo>
                  <a:lnTo>
                    <a:pt x="1" y="23"/>
                  </a:lnTo>
                  <a:lnTo>
                    <a:pt x="2" y="17"/>
                  </a:lnTo>
                  <a:lnTo>
                    <a:pt x="5" y="13"/>
                  </a:lnTo>
                  <a:lnTo>
                    <a:pt x="8" y="8"/>
                  </a:lnTo>
                  <a:lnTo>
                    <a:pt x="13" y="5"/>
                  </a:lnTo>
                  <a:lnTo>
                    <a:pt x="17" y="2"/>
                  </a:lnTo>
                  <a:lnTo>
                    <a:pt x="23" y="1"/>
                  </a:lnTo>
                  <a:lnTo>
                    <a:pt x="28" y="0"/>
                  </a:lnTo>
                  <a:lnTo>
                    <a:pt x="313" y="0"/>
                  </a:lnTo>
                  <a:lnTo>
                    <a:pt x="313" y="0"/>
                  </a:lnTo>
                  <a:lnTo>
                    <a:pt x="318" y="1"/>
                  </a:lnTo>
                  <a:lnTo>
                    <a:pt x="324" y="2"/>
                  </a:lnTo>
                  <a:lnTo>
                    <a:pt x="329" y="5"/>
                  </a:lnTo>
                  <a:lnTo>
                    <a:pt x="333" y="8"/>
                  </a:lnTo>
                  <a:lnTo>
                    <a:pt x="336" y="13"/>
                  </a:lnTo>
                  <a:lnTo>
                    <a:pt x="339" y="17"/>
                  </a:lnTo>
                  <a:lnTo>
                    <a:pt x="340" y="23"/>
                  </a:lnTo>
                  <a:lnTo>
                    <a:pt x="342" y="28"/>
                  </a:lnTo>
                  <a:lnTo>
                    <a:pt x="342" y="28"/>
                  </a:lnTo>
                  <a:lnTo>
                    <a:pt x="340" y="34"/>
                  </a:lnTo>
                  <a:lnTo>
                    <a:pt x="339" y="39"/>
                  </a:lnTo>
                  <a:lnTo>
                    <a:pt x="336" y="44"/>
                  </a:lnTo>
                  <a:lnTo>
                    <a:pt x="333" y="48"/>
                  </a:lnTo>
                  <a:lnTo>
                    <a:pt x="329" y="52"/>
                  </a:lnTo>
                  <a:lnTo>
                    <a:pt x="324" y="54"/>
                  </a:lnTo>
                  <a:lnTo>
                    <a:pt x="318" y="56"/>
                  </a:lnTo>
                  <a:lnTo>
                    <a:pt x="313" y="56"/>
                  </a:lnTo>
                  <a:lnTo>
                    <a:pt x="313" y="5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 name="Freeform 258">
              <a:extLst>
                <a:ext uri="{FF2B5EF4-FFF2-40B4-BE49-F238E27FC236}">
                  <a16:creationId xmlns:a16="http://schemas.microsoft.com/office/drawing/2014/main" id="{F07F6F15-69D0-E5DB-312A-6334958033E0}"/>
                </a:ext>
              </a:extLst>
            </p:cNvPr>
            <p:cNvSpPr>
              <a:spLocks/>
            </p:cNvSpPr>
            <p:nvPr/>
          </p:nvSpPr>
          <p:spPr bwMode="auto">
            <a:xfrm>
              <a:off x="2843213" y="2187575"/>
              <a:ext cx="30163" cy="30163"/>
            </a:xfrm>
            <a:custGeom>
              <a:avLst/>
              <a:gdLst>
                <a:gd name="T0" fmla="*/ 57 w 113"/>
                <a:gd name="T1" fmla="*/ 114 h 114"/>
                <a:gd name="T2" fmla="*/ 57 w 113"/>
                <a:gd name="T3" fmla="*/ 114 h 114"/>
                <a:gd name="T4" fmla="*/ 46 w 113"/>
                <a:gd name="T5" fmla="*/ 113 h 114"/>
                <a:gd name="T6" fmla="*/ 35 w 113"/>
                <a:gd name="T7" fmla="*/ 109 h 114"/>
                <a:gd name="T8" fmla="*/ 25 w 113"/>
                <a:gd name="T9" fmla="*/ 104 h 114"/>
                <a:gd name="T10" fmla="*/ 16 w 113"/>
                <a:gd name="T11" fmla="*/ 97 h 114"/>
                <a:gd name="T12" fmla="*/ 9 w 113"/>
                <a:gd name="T13" fmla="*/ 89 h 114"/>
                <a:gd name="T14" fmla="*/ 4 w 113"/>
                <a:gd name="T15" fmla="*/ 79 h 114"/>
                <a:gd name="T16" fmla="*/ 1 w 113"/>
                <a:gd name="T17" fmla="*/ 69 h 114"/>
                <a:gd name="T18" fmla="*/ 0 w 113"/>
                <a:gd name="T19" fmla="*/ 57 h 114"/>
                <a:gd name="T20" fmla="*/ 0 w 113"/>
                <a:gd name="T21" fmla="*/ 57 h 114"/>
                <a:gd name="T22" fmla="*/ 1 w 113"/>
                <a:gd name="T23" fmla="*/ 45 h 114"/>
                <a:gd name="T24" fmla="*/ 4 w 113"/>
                <a:gd name="T25" fmla="*/ 35 h 114"/>
                <a:gd name="T26" fmla="*/ 9 w 113"/>
                <a:gd name="T27" fmla="*/ 25 h 114"/>
                <a:gd name="T28" fmla="*/ 16 w 113"/>
                <a:gd name="T29" fmla="*/ 17 h 114"/>
                <a:gd name="T30" fmla="*/ 25 w 113"/>
                <a:gd name="T31" fmla="*/ 10 h 114"/>
                <a:gd name="T32" fmla="*/ 35 w 113"/>
                <a:gd name="T33" fmla="*/ 5 h 114"/>
                <a:gd name="T34" fmla="*/ 46 w 113"/>
                <a:gd name="T35" fmla="*/ 1 h 114"/>
                <a:gd name="T36" fmla="*/ 57 w 113"/>
                <a:gd name="T37" fmla="*/ 0 h 114"/>
                <a:gd name="T38" fmla="*/ 57 w 113"/>
                <a:gd name="T39" fmla="*/ 0 h 114"/>
                <a:gd name="T40" fmla="*/ 68 w 113"/>
                <a:gd name="T41" fmla="*/ 1 h 114"/>
                <a:gd name="T42" fmla="*/ 79 w 113"/>
                <a:gd name="T43" fmla="*/ 5 h 114"/>
                <a:gd name="T44" fmla="*/ 88 w 113"/>
                <a:gd name="T45" fmla="*/ 10 h 114"/>
                <a:gd name="T46" fmla="*/ 97 w 113"/>
                <a:gd name="T47" fmla="*/ 17 h 114"/>
                <a:gd name="T48" fmla="*/ 104 w 113"/>
                <a:gd name="T49" fmla="*/ 25 h 114"/>
                <a:gd name="T50" fmla="*/ 109 w 113"/>
                <a:gd name="T51" fmla="*/ 35 h 114"/>
                <a:gd name="T52" fmla="*/ 112 w 113"/>
                <a:gd name="T53" fmla="*/ 45 h 114"/>
                <a:gd name="T54" fmla="*/ 113 w 113"/>
                <a:gd name="T55" fmla="*/ 57 h 114"/>
                <a:gd name="T56" fmla="*/ 113 w 113"/>
                <a:gd name="T57" fmla="*/ 57 h 114"/>
                <a:gd name="T58" fmla="*/ 112 w 113"/>
                <a:gd name="T59" fmla="*/ 69 h 114"/>
                <a:gd name="T60" fmla="*/ 109 w 113"/>
                <a:gd name="T61" fmla="*/ 79 h 114"/>
                <a:gd name="T62" fmla="*/ 104 w 113"/>
                <a:gd name="T63" fmla="*/ 89 h 114"/>
                <a:gd name="T64" fmla="*/ 97 w 113"/>
                <a:gd name="T65" fmla="*/ 97 h 114"/>
                <a:gd name="T66" fmla="*/ 88 w 113"/>
                <a:gd name="T67" fmla="*/ 104 h 114"/>
                <a:gd name="T68" fmla="*/ 79 w 113"/>
                <a:gd name="T69" fmla="*/ 109 h 114"/>
                <a:gd name="T70" fmla="*/ 68 w 113"/>
                <a:gd name="T71" fmla="*/ 113 h 114"/>
                <a:gd name="T72" fmla="*/ 57 w 113"/>
                <a:gd name="T73" fmla="*/ 114 h 114"/>
                <a:gd name="T74" fmla="*/ 57 w 113"/>
                <a:gd name="T7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4">
                  <a:moveTo>
                    <a:pt x="57" y="114"/>
                  </a:moveTo>
                  <a:lnTo>
                    <a:pt x="57" y="114"/>
                  </a:lnTo>
                  <a:lnTo>
                    <a:pt x="46" y="113"/>
                  </a:lnTo>
                  <a:lnTo>
                    <a:pt x="35" y="109"/>
                  </a:lnTo>
                  <a:lnTo>
                    <a:pt x="25" y="104"/>
                  </a:lnTo>
                  <a:lnTo>
                    <a:pt x="16" y="97"/>
                  </a:lnTo>
                  <a:lnTo>
                    <a:pt x="9" y="89"/>
                  </a:lnTo>
                  <a:lnTo>
                    <a:pt x="4" y="79"/>
                  </a:lnTo>
                  <a:lnTo>
                    <a:pt x="1" y="69"/>
                  </a:lnTo>
                  <a:lnTo>
                    <a:pt x="0" y="57"/>
                  </a:lnTo>
                  <a:lnTo>
                    <a:pt x="0" y="57"/>
                  </a:lnTo>
                  <a:lnTo>
                    <a:pt x="1" y="45"/>
                  </a:lnTo>
                  <a:lnTo>
                    <a:pt x="4" y="35"/>
                  </a:lnTo>
                  <a:lnTo>
                    <a:pt x="9" y="25"/>
                  </a:lnTo>
                  <a:lnTo>
                    <a:pt x="16" y="17"/>
                  </a:lnTo>
                  <a:lnTo>
                    <a:pt x="25" y="10"/>
                  </a:lnTo>
                  <a:lnTo>
                    <a:pt x="35" y="5"/>
                  </a:lnTo>
                  <a:lnTo>
                    <a:pt x="46" y="1"/>
                  </a:lnTo>
                  <a:lnTo>
                    <a:pt x="57" y="0"/>
                  </a:lnTo>
                  <a:lnTo>
                    <a:pt x="57" y="0"/>
                  </a:lnTo>
                  <a:lnTo>
                    <a:pt x="68" y="1"/>
                  </a:lnTo>
                  <a:lnTo>
                    <a:pt x="79" y="5"/>
                  </a:lnTo>
                  <a:lnTo>
                    <a:pt x="88" y="10"/>
                  </a:lnTo>
                  <a:lnTo>
                    <a:pt x="97" y="17"/>
                  </a:lnTo>
                  <a:lnTo>
                    <a:pt x="104" y="25"/>
                  </a:lnTo>
                  <a:lnTo>
                    <a:pt x="109" y="35"/>
                  </a:lnTo>
                  <a:lnTo>
                    <a:pt x="112" y="45"/>
                  </a:lnTo>
                  <a:lnTo>
                    <a:pt x="113" y="57"/>
                  </a:lnTo>
                  <a:lnTo>
                    <a:pt x="113" y="57"/>
                  </a:lnTo>
                  <a:lnTo>
                    <a:pt x="112" y="69"/>
                  </a:lnTo>
                  <a:lnTo>
                    <a:pt x="109" y="79"/>
                  </a:lnTo>
                  <a:lnTo>
                    <a:pt x="104" y="89"/>
                  </a:lnTo>
                  <a:lnTo>
                    <a:pt x="97" y="97"/>
                  </a:lnTo>
                  <a:lnTo>
                    <a:pt x="88" y="104"/>
                  </a:lnTo>
                  <a:lnTo>
                    <a:pt x="79" y="109"/>
                  </a:lnTo>
                  <a:lnTo>
                    <a:pt x="68" y="113"/>
                  </a:lnTo>
                  <a:lnTo>
                    <a:pt x="57" y="114"/>
                  </a:lnTo>
                  <a:lnTo>
                    <a:pt x="57" y="1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sp>
        <p:nvSpPr>
          <p:cNvPr id="17" name="Oval 16">
            <a:extLst>
              <a:ext uri="{FF2B5EF4-FFF2-40B4-BE49-F238E27FC236}">
                <a16:creationId xmlns:a16="http://schemas.microsoft.com/office/drawing/2014/main" id="{67CFD49C-F1C5-66EA-EAA2-41703BF8B027}"/>
              </a:ext>
            </a:extLst>
          </p:cNvPr>
          <p:cNvSpPr/>
          <p:nvPr/>
        </p:nvSpPr>
        <p:spPr>
          <a:xfrm>
            <a:off x="818964" y="3764514"/>
            <a:ext cx="446998" cy="446998"/>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bg1"/>
                </a:solidFill>
                <a:effectLst/>
                <a:uLnTx/>
                <a:uFillTx/>
                <a:latin typeface="Proxima Nova Rg"/>
                <a:ea typeface="+mn-ea"/>
                <a:cs typeface="+mn-cs"/>
              </a:rPr>
              <a:t>$NZT</a:t>
            </a:r>
          </a:p>
        </p:txBody>
      </p:sp>
      <p:sp>
        <p:nvSpPr>
          <p:cNvPr id="18" name="TextBox 17">
            <a:extLst>
              <a:ext uri="{FF2B5EF4-FFF2-40B4-BE49-F238E27FC236}">
                <a16:creationId xmlns:a16="http://schemas.microsoft.com/office/drawing/2014/main" id="{CDF83AE4-4CD5-396C-DAF8-285310B862E7}"/>
              </a:ext>
            </a:extLst>
          </p:cNvPr>
          <p:cNvSpPr txBox="1"/>
          <p:nvPr/>
        </p:nvSpPr>
        <p:spPr>
          <a:xfrm>
            <a:off x="818964" y="4353050"/>
            <a:ext cx="2307771" cy="1107996"/>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$CCT holders may exchange for $NZT, creating demand for $NZT and providing them financial rewards. $NZT holders may exchange for $CCT creating demand for carbon credits</a:t>
            </a:r>
          </a:p>
        </p:txBody>
      </p:sp>
      <p:sp>
        <p:nvSpPr>
          <p:cNvPr id="25" name="Can 5">
            <a:extLst>
              <a:ext uri="{FF2B5EF4-FFF2-40B4-BE49-F238E27FC236}">
                <a16:creationId xmlns:a16="http://schemas.microsoft.com/office/drawing/2014/main" id="{4F41D89C-CF10-A9AA-6048-E9A8F2FE863D}"/>
              </a:ext>
            </a:extLst>
          </p:cNvPr>
          <p:cNvSpPr/>
          <p:nvPr/>
        </p:nvSpPr>
        <p:spPr>
          <a:xfrm>
            <a:off x="892002" y="3868201"/>
            <a:ext cx="300923" cy="239625"/>
          </a:xfrm>
          <a:prstGeom prst="can">
            <a:avLst>
              <a:gd name="adj" fmla="val 14069"/>
            </a:avLst>
          </a:prstGeom>
          <a:noFill/>
          <a:ln>
            <a:solidFill>
              <a:srgbClr val="376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6" name="Oval 25">
            <a:extLst>
              <a:ext uri="{FF2B5EF4-FFF2-40B4-BE49-F238E27FC236}">
                <a16:creationId xmlns:a16="http://schemas.microsoft.com/office/drawing/2014/main" id="{C622AEA7-0A85-BF1B-799C-A6612E4CD998}"/>
              </a:ext>
            </a:extLst>
          </p:cNvPr>
          <p:cNvSpPr/>
          <p:nvPr/>
        </p:nvSpPr>
        <p:spPr>
          <a:xfrm>
            <a:off x="4627174" y="2402351"/>
            <a:ext cx="1159401" cy="1159401"/>
          </a:xfrm>
          <a:prstGeom prst="ellipse">
            <a:avLst/>
          </a:prstGeom>
          <a:solidFill>
            <a:schemeClr val="tx1">
              <a:lumMod val="85000"/>
              <a:lumOff val="15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Proxima Nova Rg"/>
                <a:ea typeface="+mn-ea"/>
                <a:cs typeface="+mn-cs"/>
              </a:rPr>
              <a:t>Carbon Credit</a:t>
            </a:r>
          </a:p>
        </p:txBody>
      </p:sp>
      <p:sp>
        <p:nvSpPr>
          <p:cNvPr id="27" name="Can 5">
            <a:extLst>
              <a:ext uri="{FF2B5EF4-FFF2-40B4-BE49-F238E27FC236}">
                <a16:creationId xmlns:a16="http://schemas.microsoft.com/office/drawing/2014/main" id="{A389DB48-910A-27C1-BFE6-440BAB1CCED7}"/>
              </a:ext>
            </a:extLst>
          </p:cNvPr>
          <p:cNvSpPr/>
          <p:nvPr/>
        </p:nvSpPr>
        <p:spPr>
          <a:xfrm>
            <a:off x="3547116" y="2479561"/>
            <a:ext cx="925824" cy="318942"/>
          </a:xfrm>
          <a:prstGeom prst="can">
            <a:avLst>
              <a:gd name="adj" fmla="val 14069"/>
            </a:avLst>
          </a:prstGeom>
          <a:noFill/>
          <a:ln>
            <a:solidFill>
              <a:srgbClr val="376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$CCT</a:t>
            </a:r>
          </a:p>
        </p:txBody>
      </p:sp>
      <p:sp>
        <p:nvSpPr>
          <p:cNvPr id="28" name="Can 5">
            <a:extLst>
              <a:ext uri="{FF2B5EF4-FFF2-40B4-BE49-F238E27FC236}">
                <a16:creationId xmlns:a16="http://schemas.microsoft.com/office/drawing/2014/main" id="{69D4E3B2-C26B-F6F4-1F27-BBE6B8AD2697}"/>
              </a:ext>
            </a:extLst>
          </p:cNvPr>
          <p:cNvSpPr/>
          <p:nvPr/>
        </p:nvSpPr>
        <p:spPr>
          <a:xfrm>
            <a:off x="3547116" y="3827717"/>
            <a:ext cx="925824" cy="318942"/>
          </a:xfrm>
          <a:prstGeom prst="can">
            <a:avLst>
              <a:gd name="adj" fmla="val 14069"/>
            </a:avLst>
          </a:prstGeom>
          <a:noFill/>
          <a:ln>
            <a:solidFill>
              <a:srgbClr val="376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$CCT</a:t>
            </a:r>
          </a:p>
        </p:txBody>
      </p:sp>
      <p:sp>
        <p:nvSpPr>
          <p:cNvPr id="29" name="Rectangle: Rounded Corners 28">
            <a:extLst>
              <a:ext uri="{FF2B5EF4-FFF2-40B4-BE49-F238E27FC236}">
                <a16:creationId xmlns:a16="http://schemas.microsoft.com/office/drawing/2014/main" id="{CCF3E366-936D-88E4-A8A2-374DE0508520}"/>
              </a:ext>
            </a:extLst>
          </p:cNvPr>
          <p:cNvSpPr/>
          <p:nvPr/>
        </p:nvSpPr>
        <p:spPr>
          <a:xfrm>
            <a:off x="3365500" y="4760428"/>
            <a:ext cx="2959100" cy="1064130"/>
          </a:xfrm>
          <a:prstGeom prst="roundRect">
            <a:avLst>
              <a:gd name="adj" fmla="val 3168"/>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30" name="TextBox 29">
            <a:extLst>
              <a:ext uri="{FF2B5EF4-FFF2-40B4-BE49-F238E27FC236}">
                <a16:creationId xmlns:a16="http://schemas.microsoft.com/office/drawing/2014/main" id="{BD79A51D-421E-B36B-F088-476E2D6D6DE4}"/>
              </a:ext>
            </a:extLst>
          </p:cNvPr>
          <p:cNvSpPr txBox="1"/>
          <p:nvPr/>
        </p:nvSpPr>
        <p:spPr>
          <a:xfrm>
            <a:off x="3570608" y="4923161"/>
            <a:ext cx="2548884" cy="738664"/>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A small transaction fee from $NZT exchanges will be used to build up treasury reserves for the purchase of additional credits and liquidity</a:t>
            </a:r>
          </a:p>
        </p:txBody>
      </p:sp>
      <p:sp>
        <p:nvSpPr>
          <p:cNvPr id="31" name="Oval 30">
            <a:extLst>
              <a:ext uri="{FF2B5EF4-FFF2-40B4-BE49-F238E27FC236}">
                <a16:creationId xmlns:a16="http://schemas.microsoft.com/office/drawing/2014/main" id="{42CDA3EB-566E-FA19-D156-87AD09588CD2}"/>
              </a:ext>
            </a:extLst>
          </p:cNvPr>
          <p:cNvSpPr/>
          <p:nvPr/>
        </p:nvSpPr>
        <p:spPr>
          <a:xfrm>
            <a:off x="7552937" y="1942182"/>
            <a:ext cx="967392" cy="967391"/>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sp>
        <p:nvSpPr>
          <p:cNvPr id="32" name="TextBox 31">
            <a:extLst>
              <a:ext uri="{FF2B5EF4-FFF2-40B4-BE49-F238E27FC236}">
                <a16:creationId xmlns:a16="http://schemas.microsoft.com/office/drawing/2014/main" id="{399B6038-8B25-4332-7FD6-A935E6596108}"/>
              </a:ext>
            </a:extLst>
          </p:cNvPr>
          <p:cNvSpPr txBox="1"/>
          <p:nvPr/>
        </p:nvSpPr>
        <p:spPr>
          <a:xfrm>
            <a:off x="8580942" y="2219559"/>
            <a:ext cx="2991450" cy="369332"/>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Blockchain projects buy credits to go Net Zero, creating demand for credits and $CCT </a:t>
            </a:r>
          </a:p>
        </p:txBody>
      </p:sp>
      <p:grpSp>
        <p:nvGrpSpPr>
          <p:cNvPr id="33" name="Group 32">
            <a:extLst>
              <a:ext uri="{FF2B5EF4-FFF2-40B4-BE49-F238E27FC236}">
                <a16:creationId xmlns:a16="http://schemas.microsoft.com/office/drawing/2014/main" id="{FB905D6E-C6A3-654A-69FD-12F669B427AB}"/>
              </a:ext>
            </a:extLst>
          </p:cNvPr>
          <p:cNvGrpSpPr/>
          <p:nvPr/>
        </p:nvGrpSpPr>
        <p:grpSpPr>
          <a:xfrm>
            <a:off x="7753262" y="2183355"/>
            <a:ext cx="564260" cy="533538"/>
            <a:chOff x="3395663" y="2889251"/>
            <a:chExt cx="360363" cy="360362"/>
          </a:xfrm>
          <a:solidFill>
            <a:srgbClr val="37617A"/>
          </a:solidFill>
        </p:grpSpPr>
        <p:sp>
          <p:nvSpPr>
            <p:cNvPr id="34" name="Freeform 49">
              <a:extLst>
                <a:ext uri="{FF2B5EF4-FFF2-40B4-BE49-F238E27FC236}">
                  <a16:creationId xmlns:a16="http://schemas.microsoft.com/office/drawing/2014/main" id="{932EB94B-0F50-C94E-F7A4-ED7AD9D8413D}"/>
                </a:ext>
              </a:extLst>
            </p:cNvPr>
            <p:cNvSpPr>
              <a:spLocks/>
            </p:cNvSpPr>
            <p:nvPr/>
          </p:nvSpPr>
          <p:spPr bwMode="auto">
            <a:xfrm>
              <a:off x="3395663" y="2987676"/>
              <a:ext cx="90488" cy="66675"/>
            </a:xfrm>
            <a:custGeom>
              <a:avLst/>
              <a:gdLst>
                <a:gd name="T0" fmla="*/ 340 w 340"/>
                <a:gd name="T1" fmla="*/ 250 h 250"/>
                <a:gd name="T2" fmla="*/ 28 w 340"/>
                <a:gd name="T3" fmla="*/ 250 h 250"/>
                <a:gd name="T4" fmla="*/ 28 w 340"/>
                <a:gd name="T5" fmla="*/ 250 h 250"/>
                <a:gd name="T6" fmla="*/ 22 w 340"/>
                <a:gd name="T7" fmla="*/ 249 h 250"/>
                <a:gd name="T8" fmla="*/ 17 w 340"/>
                <a:gd name="T9" fmla="*/ 247 h 250"/>
                <a:gd name="T10" fmla="*/ 12 w 340"/>
                <a:gd name="T11" fmla="*/ 245 h 250"/>
                <a:gd name="T12" fmla="*/ 8 w 340"/>
                <a:gd name="T13" fmla="*/ 240 h 250"/>
                <a:gd name="T14" fmla="*/ 5 w 340"/>
                <a:gd name="T15" fmla="*/ 236 h 250"/>
                <a:gd name="T16" fmla="*/ 2 w 340"/>
                <a:gd name="T17" fmla="*/ 231 h 250"/>
                <a:gd name="T18" fmla="*/ 1 w 340"/>
                <a:gd name="T19" fmla="*/ 226 h 250"/>
                <a:gd name="T20" fmla="*/ 0 w 340"/>
                <a:gd name="T21" fmla="*/ 220 h 250"/>
                <a:gd name="T22" fmla="*/ 0 w 340"/>
                <a:gd name="T23" fmla="*/ 192 h 250"/>
                <a:gd name="T24" fmla="*/ 0 w 340"/>
                <a:gd name="T25" fmla="*/ 192 h 250"/>
                <a:gd name="T26" fmla="*/ 0 w 340"/>
                <a:gd name="T27" fmla="*/ 184 h 250"/>
                <a:gd name="T28" fmla="*/ 1 w 340"/>
                <a:gd name="T29" fmla="*/ 176 h 250"/>
                <a:gd name="T30" fmla="*/ 3 w 340"/>
                <a:gd name="T31" fmla="*/ 168 h 250"/>
                <a:gd name="T32" fmla="*/ 6 w 340"/>
                <a:gd name="T33" fmla="*/ 160 h 250"/>
                <a:gd name="T34" fmla="*/ 9 w 340"/>
                <a:gd name="T35" fmla="*/ 153 h 250"/>
                <a:gd name="T36" fmla="*/ 12 w 340"/>
                <a:gd name="T37" fmla="*/ 145 h 250"/>
                <a:gd name="T38" fmla="*/ 17 w 340"/>
                <a:gd name="T39" fmla="*/ 137 h 250"/>
                <a:gd name="T40" fmla="*/ 21 w 340"/>
                <a:gd name="T41" fmla="*/ 130 h 250"/>
                <a:gd name="T42" fmla="*/ 27 w 340"/>
                <a:gd name="T43" fmla="*/ 124 h 250"/>
                <a:gd name="T44" fmla="*/ 32 w 340"/>
                <a:gd name="T45" fmla="*/ 118 h 250"/>
                <a:gd name="T46" fmla="*/ 39 w 340"/>
                <a:gd name="T47" fmla="*/ 112 h 250"/>
                <a:gd name="T48" fmla="*/ 45 w 340"/>
                <a:gd name="T49" fmla="*/ 107 h 250"/>
                <a:gd name="T50" fmla="*/ 52 w 340"/>
                <a:gd name="T51" fmla="*/ 103 h 250"/>
                <a:gd name="T52" fmla="*/ 59 w 340"/>
                <a:gd name="T53" fmla="*/ 99 h 250"/>
                <a:gd name="T54" fmla="*/ 68 w 340"/>
                <a:gd name="T55" fmla="*/ 96 h 250"/>
                <a:gd name="T56" fmla="*/ 75 w 340"/>
                <a:gd name="T57" fmla="*/ 93 h 250"/>
                <a:gd name="T58" fmla="*/ 198 w 340"/>
                <a:gd name="T59" fmla="*/ 58 h 250"/>
                <a:gd name="T60" fmla="*/ 198 w 340"/>
                <a:gd name="T61" fmla="*/ 0 h 250"/>
                <a:gd name="T62" fmla="*/ 255 w 340"/>
                <a:gd name="T63" fmla="*/ 0 h 250"/>
                <a:gd name="T64" fmla="*/ 255 w 340"/>
                <a:gd name="T65" fmla="*/ 79 h 250"/>
                <a:gd name="T66" fmla="*/ 255 w 340"/>
                <a:gd name="T67" fmla="*/ 79 h 250"/>
                <a:gd name="T68" fmla="*/ 254 w 340"/>
                <a:gd name="T69" fmla="*/ 84 h 250"/>
                <a:gd name="T70" fmla="*/ 253 w 340"/>
                <a:gd name="T71" fmla="*/ 88 h 250"/>
                <a:gd name="T72" fmla="*/ 251 w 340"/>
                <a:gd name="T73" fmla="*/ 92 h 250"/>
                <a:gd name="T74" fmla="*/ 249 w 340"/>
                <a:gd name="T75" fmla="*/ 96 h 250"/>
                <a:gd name="T76" fmla="*/ 246 w 340"/>
                <a:gd name="T77" fmla="*/ 99 h 250"/>
                <a:gd name="T78" fmla="*/ 242 w 340"/>
                <a:gd name="T79" fmla="*/ 102 h 250"/>
                <a:gd name="T80" fmla="*/ 239 w 340"/>
                <a:gd name="T81" fmla="*/ 105 h 250"/>
                <a:gd name="T82" fmla="*/ 234 w 340"/>
                <a:gd name="T83" fmla="*/ 106 h 250"/>
                <a:gd name="T84" fmla="*/ 91 w 340"/>
                <a:gd name="T85" fmla="*/ 148 h 250"/>
                <a:gd name="T86" fmla="*/ 91 w 340"/>
                <a:gd name="T87" fmla="*/ 148 h 250"/>
                <a:gd name="T88" fmla="*/ 84 w 340"/>
                <a:gd name="T89" fmla="*/ 150 h 250"/>
                <a:gd name="T90" fmla="*/ 78 w 340"/>
                <a:gd name="T91" fmla="*/ 154 h 250"/>
                <a:gd name="T92" fmla="*/ 72 w 340"/>
                <a:gd name="T93" fmla="*/ 159 h 250"/>
                <a:gd name="T94" fmla="*/ 66 w 340"/>
                <a:gd name="T95" fmla="*/ 165 h 250"/>
                <a:gd name="T96" fmla="*/ 62 w 340"/>
                <a:gd name="T97" fmla="*/ 172 h 250"/>
                <a:gd name="T98" fmla="*/ 59 w 340"/>
                <a:gd name="T99" fmla="*/ 178 h 250"/>
                <a:gd name="T100" fmla="*/ 57 w 340"/>
                <a:gd name="T101" fmla="*/ 185 h 250"/>
                <a:gd name="T102" fmla="*/ 56 w 340"/>
                <a:gd name="T103" fmla="*/ 192 h 250"/>
                <a:gd name="T104" fmla="*/ 340 w 340"/>
                <a:gd name="T105" fmla="*/ 192 h 250"/>
                <a:gd name="T106" fmla="*/ 340 w 340"/>
                <a:gd name="T107"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0" h="250">
                  <a:moveTo>
                    <a:pt x="340" y="250"/>
                  </a:moveTo>
                  <a:lnTo>
                    <a:pt x="28" y="250"/>
                  </a:lnTo>
                  <a:lnTo>
                    <a:pt x="28" y="250"/>
                  </a:lnTo>
                  <a:lnTo>
                    <a:pt x="22" y="249"/>
                  </a:lnTo>
                  <a:lnTo>
                    <a:pt x="17" y="247"/>
                  </a:lnTo>
                  <a:lnTo>
                    <a:pt x="12" y="245"/>
                  </a:lnTo>
                  <a:lnTo>
                    <a:pt x="8" y="240"/>
                  </a:lnTo>
                  <a:lnTo>
                    <a:pt x="5" y="236"/>
                  </a:lnTo>
                  <a:lnTo>
                    <a:pt x="2" y="231"/>
                  </a:lnTo>
                  <a:lnTo>
                    <a:pt x="1" y="226"/>
                  </a:lnTo>
                  <a:lnTo>
                    <a:pt x="0" y="220"/>
                  </a:lnTo>
                  <a:lnTo>
                    <a:pt x="0" y="192"/>
                  </a:lnTo>
                  <a:lnTo>
                    <a:pt x="0" y="192"/>
                  </a:lnTo>
                  <a:lnTo>
                    <a:pt x="0" y="184"/>
                  </a:lnTo>
                  <a:lnTo>
                    <a:pt x="1" y="176"/>
                  </a:lnTo>
                  <a:lnTo>
                    <a:pt x="3" y="168"/>
                  </a:lnTo>
                  <a:lnTo>
                    <a:pt x="6" y="160"/>
                  </a:lnTo>
                  <a:lnTo>
                    <a:pt x="9" y="153"/>
                  </a:lnTo>
                  <a:lnTo>
                    <a:pt x="12" y="145"/>
                  </a:lnTo>
                  <a:lnTo>
                    <a:pt x="17" y="137"/>
                  </a:lnTo>
                  <a:lnTo>
                    <a:pt x="21" y="130"/>
                  </a:lnTo>
                  <a:lnTo>
                    <a:pt x="27" y="124"/>
                  </a:lnTo>
                  <a:lnTo>
                    <a:pt x="32" y="118"/>
                  </a:lnTo>
                  <a:lnTo>
                    <a:pt x="39" y="112"/>
                  </a:lnTo>
                  <a:lnTo>
                    <a:pt x="45" y="107"/>
                  </a:lnTo>
                  <a:lnTo>
                    <a:pt x="52" y="103"/>
                  </a:lnTo>
                  <a:lnTo>
                    <a:pt x="59" y="99"/>
                  </a:lnTo>
                  <a:lnTo>
                    <a:pt x="68" y="96"/>
                  </a:lnTo>
                  <a:lnTo>
                    <a:pt x="75" y="93"/>
                  </a:lnTo>
                  <a:lnTo>
                    <a:pt x="198" y="58"/>
                  </a:lnTo>
                  <a:lnTo>
                    <a:pt x="198" y="0"/>
                  </a:lnTo>
                  <a:lnTo>
                    <a:pt x="255" y="0"/>
                  </a:lnTo>
                  <a:lnTo>
                    <a:pt x="255" y="79"/>
                  </a:lnTo>
                  <a:lnTo>
                    <a:pt x="255" y="79"/>
                  </a:lnTo>
                  <a:lnTo>
                    <a:pt x="254" y="84"/>
                  </a:lnTo>
                  <a:lnTo>
                    <a:pt x="253" y="88"/>
                  </a:lnTo>
                  <a:lnTo>
                    <a:pt x="251" y="92"/>
                  </a:lnTo>
                  <a:lnTo>
                    <a:pt x="249" y="96"/>
                  </a:lnTo>
                  <a:lnTo>
                    <a:pt x="246" y="99"/>
                  </a:lnTo>
                  <a:lnTo>
                    <a:pt x="242" y="102"/>
                  </a:lnTo>
                  <a:lnTo>
                    <a:pt x="239" y="105"/>
                  </a:lnTo>
                  <a:lnTo>
                    <a:pt x="234" y="106"/>
                  </a:lnTo>
                  <a:lnTo>
                    <a:pt x="91" y="148"/>
                  </a:lnTo>
                  <a:lnTo>
                    <a:pt x="91" y="148"/>
                  </a:lnTo>
                  <a:lnTo>
                    <a:pt x="84" y="150"/>
                  </a:lnTo>
                  <a:lnTo>
                    <a:pt x="78" y="154"/>
                  </a:lnTo>
                  <a:lnTo>
                    <a:pt x="72" y="159"/>
                  </a:lnTo>
                  <a:lnTo>
                    <a:pt x="66" y="165"/>
                  </a:lnTo>
                  <a:lnTo>
                    <a:pt x="62" y="172"/>
                  </a:lnTo>
                  <a:lnTo>
                    <a:pt x="59" y="178"/>
                  </a:lnTo>
                  <a:lnTo>
                    <a:pt x="57" y="185"/>
                  </a:lnTo>
                  <a:lnTo>
                    <a:pt x="56" y="192"/>
                  </a:lnTo>
                  <a:lnTo>
                    <a:pt x="340" y="192"/>
                  </a:lnTo>
                  <a:lnTo>
                    <a:pt x="340"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5" name="Freeform 50">
              <a:extLst>
                <a:ext uri="{FF2B5EF4-FFF2-40B4-BE49-F238E27FC236}">
                  <a16:creationId xmlns:a16="http://schemas.microsoft.com/office/drawing/2014/main" id="{F0473273-058C-17B9-E5A8-4BF1079A7838}"/>
                </a:ext>
              </a:extLst>
            </p:cNvPr>
            <p:cNvSpPr>
              <a:spLocks/>
            </p:cNvSpPr>
            <p:nvPr/>
          </p:nvSpPr>
          <p:spPr bwMode="auto">
            <a:xfrm>
              <a:off x="3471863" y="2987676"/>
              <a:ext cx="88900" cy="66675"/>
            </a:xfrm>
            <a:custGeom>
              <a:avLst/>
              <a:gdLst>
                <a:gd name="T0" fmla="*/ 311 w 339"/>
                <a:gd name="T1" fmla="*/ 252 h 252"/>
                <a:gd name="T2" fmla="*/ 0 w 339"/>
                <a:gd name="T3" fmla="*/ 252 h 252"/>
                <a:gd name="T4" fmla="*/ 0 w 339"/>
                <a:gd name="T5" fmla="*/ 194 h 252"/>
                <a:gd name="T6" fmla="*/ 282 w 339"/>
                <a:gd name="T7" fmla="*/ 194 h 252"/>
                <a:gd name="T8" fmla="*/ 282 w 339"/>
                <a:gd name="T9" fmla="*/ 194 h 252"/>
                <a:gd name="T10" fmla="*/ 281 w 339"/>
                <a:gd name="T11" fmla="*/ 187 h 252"/>
                <a:gd name="T12" fmla="*/ 279 w 339"/>
                <a:gd name="T13" fmla="*/ 180 h 252"/>
                <a:gd name="T14" fmla="*/ 276 w 339"/>
                <a:gd name="T15" fmla="*/ 174 h 252"/>
                <a:gd name="T16" fmla="*/ 272 w 339"/>
                <a:gd name="T17" fmla="*/ 167 h 252"/>
                <a:gd name="T18" fmla="*/ 267 w 339"/>
                <a:gd name="T19" fmla="*/ 161 h 252"/>
                <a:gd name="T20" fmla="*/ 261 w 339"/>
                <a:gd name="T21" fmla="*/ 156 h 252"/>
                <a:gd name="T22" fmla="*/ 255 w 339"/>
                <a:gd name="T23" fmla="*/ 152 h 252"/>
                <a:gd name="T24" fmla="*/ 249 w 339"/>
                <a:gd name="T25" fmla="*/ 150 h 252"/>
                <a:gd name="T26" fmla="*/ 105 w 339"/>
                <a:gd name="T27" fmla="*/ 108 h 252"/>
                <a:gd name="T28" fmla="*/ 105 w 339"/>
                <a:gd name="T29" fmla="*/ 108 h 252"/>
                <a:gd name="T30" fmla="*/ 101 w 339"/>
                <a:gd name="T31" fmla="*/ 107 h 252"/>
                <a:gd name="T32" fmla="*/ 97 w 339"/>
                <a:gd name="T33" fmla="*/ 104 h 252"/>
                <a:gd name="T34" fmla="*/ 93 w 339"/>
                <a:gd name="T35" fmla="*/ 101 h 252"/>
                <a:gd name="T36" fmla="*/ 90 w 339"/>
                <a:gd name="T37" fmla="*/ 98 h 252"/>
                <a:gd name="T38" fmla="*/ 88 w 339"/>
                <a:gd name="T39" fmla="*/ 94 h 252"/>
                <a:gd name="T40" fmla="*/ 85 w 339"/>
                <a:gd name="T41" fmla="*/ 90 h 252"/>
                <a:gd name="T42" fmla="*/ 84 w 339"/>
                <a:gd name="T43" fmla="*/ 86 h 252"/>
                <a:gd name="T44" fmla="*/ 84 w 339"/>
                <a:gd name="T45" fmla="*/ 81 h 252"/>
                <a:gd name="T46" fmla="*/ 84 w 339"/>
                <a:gd name="T47" fmla="*/ 0 h 252"/>
                <a:gd name="T48" fmla="*/ 141 w 339"/>
                <a:gd name="T49" fmla="*/ 0 h 252"/>
                <a:gd name="T50" fmla="*/ 141 w 339"/>
                <a:gd name="T51" fmla="*/ 60 h 252"/>
                <a:gd name="T52" fmla="*/ 264 w 339"/>
                <a:gd name="T53" fmla="*/ 95 h 252"/>
                <a:gd name="T54" fmla="*/ 264 w 339"/>
                <a:gd name="T55" fmla="*/ 95 h 252"/>
                <a:gd name="T56" fmla="*/ 272 w 339"/>
                <a:gd name="T57" fmla="*/ 97 h 252"/>
                <a:gd name="T58" fmla="*/ 279 w 339"/>
                <a:gd name="T59" fmla="*/ 101 h 252"/>
                <a:gd name="T60" fmla="*/ 286 w 339"/>
                <a:gd name="T61" fmla="*/ 105 h 252"/>
                <a:gd name="T62" fmla="*/ 294 w 339"/>
                <a:gd name="T63" fmla="*/ 109 h 252"/>
                <a:gd name="T64" fmla="*/ 301 w 339"/>
                <a:gd name="T65" fmla="*/ 114 h 252"/>
                <a:gd name="T66" fmla="*/ 307 w 339"/>
                <a:gd name="T67" fmla="*/ 120 h 252"/>
                <a:gd name="T68" fmla="*/ 313 w 339"/>
                <a:gd name="T69" fmla="*/ 126 h 252"/>
                <a:gd name="T70" fmla="*/ 318 w 339"/>
                <a:gd name="T71" fmla="*/ 132 h 252"/>
                <a:gd name="T72" fmla="*/ 323 w 339"/>
                <a:gd name="T73" fmla="*/ 139 h 252"/>
                <a:gd name="T74" fmla="*/ 327 w 339"/>
                <a:gd name="T75" fmla="*/ 147 h 252"/>
                <a:gd name="T76" fmla="*/ 331 w 339"/>
                <a:gd name="T77" fmla="*/ 155 h 252"/>
                <a:gd name="T78" fmla="*/ 334 w 339"/>
                <a:gd name="T79" fmla="*/ 162 h 252"/>
                <a:gd name="T80" fmla="*/ 336 w 339"/>
                <a:gd name="T81" fmla="*/ 170 h 252"/>
                <a:gd name="T82" fmla="*/ 338 w 339"/>
                <a:gd name="T83" fmla="*/ 178 h 252"/>
                <a:gd name="T84" fmla="*/ 339 w 339"/>
                <a:gd name="T85" fmla="*/ 186 h 252"/>
                <a:gd name="T86" fmla="*/ 339 w 339"/>
                <a:gd name="T87" fmla="*/ 194 h 252"/>
                <a:gd name="T88" fmla="*/ 339 w 339"/>
                <a:gd name="T89" fmla="*/ 222 h 252"/>
                <a:gd name="T90" fmla="*/ 339 w 339"/>
                <a:gd name="T91" fmla="*/ 222 h 252"/>
                <a:gd name="T92" fmla="*/ 339 w 339"/>
                <a:gd name="T93" fmla="*/ 228 h 252"/>
                <a:gd name="T94" fmla="*/ 337 w 339"/>
                <a:gd name="T95" fmla="*/ 233 h 252"/>
                <a:gd name="T96" fmla="*/ 335 w 339"/>
                <a:gd name="T97" fmla="*/ 238 h 252"/>
                <a:gd name="T98" fmla="*/ 331 w 339"/>
                <a:gd name="T99" fmla="*/ 242 h 252"/>
                <a:gd name="T100" fmla="*/ 327 w 339"/>
                <a:gd name="T101" fmla="*/ 247 h 252"/>
                <a:gd name="T102" fmla="*/ 322 w 339"/>
                <a:gd name="T103" fmla="*/ 249 h 252"/>
                <a:gd name="T104" fmla="*/ 317 w 339"/>
                <a:gd name="T105" fmla="*/ 251 h 252"/>
                <a:gd name="T106" fmla="*/ 311 w 339"/>
                <a:gd name="T107" fmla="*/ 252 h 252"/>
                <a:gd name="T108" fmla="*/ 311 w 339"/>
                <a:gd name="T109"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9" h="252">
                  <a:moveTo>
                    <a:pt x="311" y="252"/>
                  </a:moveTo>
                  <a:lnTo>
                    <a:pt x="0" y="252"/>
                  </a:lnTo>
                  <a:lnTo>
                    <a:pt x="0" y="194"/>
                  </a:lnTo>
                  <a:lnTo>
                    <a:pt x="282" y="194"/>
                  </a:lnTo>
                  <a:lnTo>
                    <a:pt x="282" y="194"/>
                  </a:lnTo>
                  <a:lnTo>
                    <a:pt x="281" y="187"/>
                  </a:lnTo>
                  <a:lnTo>
                    <a:pt x="279" y="180"/>
                  </a:lnTo>
                  <a:lnTo>
                    <a:pt x="276" y="174"/>
                  </a:lnTo>
                  <a:lnTo>
                    <a:pt x="272" y="167"/>
                  </a:lnTo>
                  <a:lnTo>
                    <a:pt x="267" y="161"/>
                  </a:lnTo>
                  <a:lnTo>
                    <a:pt x="261" y="156"/>
                  </a:lnTo>
                  <a:lnTo>
                    <a:pt x="255" y="152"/>
                  </a:lnTo>
                  <a:lnTo>
                    <a:pt x="249" y="150"/>
                  </a:lnTo>
                  <a:lnTo>
                    <a:pt x="105" y="108"/>
                  </a:lnTo>
                  <a:lnTo>
                    <a:pt x="105" y="108"/>
                  </a:lnTo>
                  <a:lnTo>
                    <a:pt x="101" y="107"/>
                  </a:lnTo>
                  <a:lnTo>
                    <a:pt x="97" y="104"/>
                  </a:lnTo>
                  <a:lnTo>
                    <a:pt x="93" y="101"/>
                  </a:lnTo>
                  <a:lnTo>
                    <a:pt x="90" y="98"/>
                  </a:lnTo>
                  <a:lnTo>
                    <a:pt x="88" y="94"/>
                  </a:lnTo>
                  <a:lnTo>
                    <a:pt x="85" y="90"/>
                  </a:lnTo>
                  <a:lnTo>
                    <a:pt x="84" y="86"/>
                  </a:lnTo>
                  <a:lnTo>
                    <a:pt x="84" y="81"/>
                  </a:lnTo>
                  <a:lnTo>
                    <a:pt x="84" y="0"/>
                  </a:lnTo>
                  <a:lnTo>
                    <a:pt x="141" y="0"/>
                  </a:lnTo>
                  <a:lnTo>
                    <a:pt x="141" y="60"/>
                  </a:lnTo>
                  <a:lnTo>
                    <a:pt x="264" y="95"/>
                  </a:lnTo>
                  <a:lnTo>
                    <a:pt x="264" y="95"/>
                  </a:lnTo>
                  <a:lnTo>
                    <a:pt x="272" y="97"/>
                  </a:lnTo>
                  <a:lnTo>
                    <a:pt x="279" y="101"/>
                  </a:lnTo>
                  <a:lnTo>
                    <a:pt x="286" y="105"/>
                  </a:lnTo>
                  <a:lnTo>
                    <a:pt x="294" y="109"/>
                  </a:lnTo>
                  <a:lnTo>
                    <a:pt x="301" y="114"/>
                  </a:lnTo>
                  <a:lnTo>
                    <a:pt x="307" y="120"/>
                  </a:lnTo>
                  <a:lnTo>
                    <a:pt x="313" y="126"/>
                  </a:lnTo>
                  <a:lnTo>
                    <a:pt x="318" y="132"/>
                  </a:lnTo>
                  <a:lnTo>
                    <a:pt x="323" y="139"/>
                  </a:lnTo>
                  <a:lnTo>
                    <a:pt x="327" y="147"/>
                  </a:lnTo>
                  <a:lnTo>
                    <a:pt x="331" y="155"/>
                  </a:lnTo>
                  <a:lnTo>
                    <a:pt x="334" y="162"/>
                  </a:lnTo>
                  <a:lnTo>
                    <a:pt x="336" y="170"/>
                  </a:lnTo>
                  <a:lnTo>
                    <a:pt x="338" y="178"/>
                  </a:lnTo>
                  <a:lnTo>
                    <a:pt x="339" y="186"/>
                  </a:lnTo>
                  <a:lnTo>
                    <a:pt x="339" y="194"/>
                  </a:lnTo>
                  <a:lnTo>
                    <a:pt x="339" y="222"/>
                  </a:lnTo>
                  <a:lnTo>
                    <a:pt x="339" y="222"/>
                  </a:lnTo>
                  <a:lnTo>
                    <a:pt x="339" y="228"/>
                  </a:lnTo>
                  <a:lnTo>
                    <a:pt x="337" y="233"/>
                  </a:lnTo>
                  <a:lnTo>
                    <a:pt x="335" y="238"/>
                  </a:lnTo>
                  <a:lnTo>
                    <a:pt x="331" y="242"/>
                  </a:lnTo>
                  <a:lnTo>
                    <a:pt x="327" y="247"/>
                  </a:lnTo>
                  <a:lnTo>
                    <a:pt x="322" y="249"/>
                  </a:lnTo>
                  <a:lnTo>
                    <a:pt x="317" y="251"/>
                  </a:lnTo>
                  <a:lnTo>
                    <a:pt x="311" y="252"/>
                  </a:lnTo>
                  <a:lnTo>
                    <a:pt x="311"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6" name="Freeform 51">
              <a:extLst>
                <a:ext uri="{FF2B5EF4-FFF2-40B4-BE49-F238E27FC236}">
                  <a16:creationId xmlns:a16="http://schemas.microsoft.com/office/drawing/2014/main" id="{DB7E33C6-7A4A-1C92-F950-4E9BC687F4B4}"/>
                </a:ext>
              </a:extLst>
            </p:cNvPr>
            <p:cNvSpPr>
              <a:spLocks noEditPoints="1"/>
            </p:cNvSpPr>
            <p:nvPr/>
          </p:nvSpPr>
          <p:spPr bwMode="auto">
            <a:xfrm>
              <a:off x="3425825" y="2889251"/>
              <a:ext cx="104775" cy="112713"/>
            </a:xfrm>
            <a:custGeom>
              <a:avLst/>
              <a:gdLst>
                <a:gd name="T0" fmla="*/ 179 w 397"/>
                <a:gd name="T1" fmla="*/ 427 h 429"/>
                <a:gd name="T2" fmla="*/ 121 w 397"/>
                <a:gd name="T3" fmla="*/ 411 h 429"/>
                <a:gd name="T4" fmla="*/ 73 w 397"/>
                <a:gd name="T5" fmla="*/ 379 h 429"/>
                <a:gd name="T6" fmla="*/ 34 w 397"/>
                <a:gd name="T7" fmla="*/ 334 h 429"/>
                <a:gd name="T8" fmla="*/ 9 w 397"/>
                <a:gd name="T9" fmla="*/ 278 h 429"/>
                <a:gd name="T10" fmla="*/ 0 w 397"/>
                <a:gd name="T11" fmla="*/ 215 h 429"/>
                <a:gd name="T12" fmla="*/ 4 w 397"/>
                <a:gd name="T13" fmla="*/ 171 h 429"/>
                <a:gd name="T14" fmla="*/ 24 w 397"/>
                <a:gd name="T15" fmla="*/ 113 h 429"/>
                <a:gd name="T16" fmla="*/ 59 w 397"/>
                <a:gd name="T17" fmla="*/ 63 h 429"/>
                <a:gd name="T18" fmla="*/ 104 w 397"/>
                <a:gd name="T19" fmla="*/ 27 h 429"/>
                <a:gd name="T20" fmla="*/ 159 w 397"/>
                <a:gd name="T21" fmla="*/ 4 h 429"/>
                <a:gd name="T22" fmla="*/ 199 w 397"/>
                <a:gd name="T23" fmla="*/ 0 h 429"/>
                <a:gd name="T24" fmla="*/ 257 w 397"/>
                <a:gd name="T25" fmla="*/ 11 h 429"/>
                <a:gd name="T26" fmla="*/ 309 w 397"/>
                <a:gd name="T27" fmla="*/ 37 h 429"/>
                <a:gd name="T28" fmla="*/ 351 w 397"/>
                <a:gd name="T29" fmla="*/ 78 h 429"/>
                <a:gd name="T30" fmla="*/ 382 w 397"/>
                <a:gd name="T31" fmla="*/ 132 h 429"/>
                <a:gd name="T32" fmla="*/ 396 w 397"/>
                <a:gd name="T33" fmla="*/ 192 h 429"/>
                <a:gd name="T34" fmla="*/ 396 w 397"/>
                <a:gd name="T35" fmla="*/ 236 h 429"/>
                <a:gd name="T36" fmla="*/ 382 w 397"/>
                <a:gd name="T37" fmla="*/ 297 h 429"/>
                <a:gd name="T38" fmla="*/ 351 w 397"/>
                <a:gd name="T39" fmla="*/ 350 h 429"/>
                <a:gd name="T40" fmla="*/ 309 w 397"/>
                <a:gd name="T41" fmla="*/ 391 h 429"/>
                <a:gd name="T42" fmla="*/ 257 w 397"/>
                <a:gd name="T43" fmla="*/ 419 h 429"/>
                <a:gd name="T44" fmla="*/ 199 w 397"/>
                <a:gd name="T45" fmla="*/ 429 h 429"/>
                <a:gd name="T46" fmla="*/ 199 w 397"/>
                <a:gd name="T47" fmla="*/ 57 h 429"/>
                <a:gd name="T48" fmla="*/ 157 w 397"/>
                <a:gd name="T49" fmla="*/ 64 h 429"/>
                <a:gd name="T50" fmla="*/ 119 w 397"/>
                <a:gd name="T51" fmla="*/ 84 h 429"/>
                <a:gd name="T52" fmla="*/ 89 w 397"/>
                <a:gd name="T53" fmla="*/ 115 h 429"/>
                <a:gd name="T54" fmla="*/ 68 w 397"/>
                <a:gd name="T55" fmla="*/ 153 h 429"/>
                <a:gd name="T56" fmla="*/ 58 w 397"/>
                <a:gd name="T57" fmla="*/ 198 h 429"/>
                <a:gd name="T58" fmla="*/ 58 w 397"/>
                <a:gd name="T59" fmla="*/ 231 h 429"/>
                <a:gd name="T60" fmla="*/ 68 w 397"/>
                <a:gd name="T61" fmla="*/ 275 h 429"/>
                <a:gd name="T62" fmla="*/ 89 w 397"/>
                <a:gd name="T63" fmla="*/ 315 h 429"/>
                <a:gd name="T64" fmla="*/ 119 w 397"/>
                <a:gd name="T65" fmla="*/ 345 h 429"/>
                <a:gd name="T66" fmla="*/ 157 w 397"/>
                <a:gd name="T67" fmla="*/ 364 h 429"/>
                <a:gd name="T68" fmla="*/ 199 w 397"/>
                <a:gd name="T69" fmla="*/ 371 h 429"/>
                <a:gd name="T70" fmla="*/ 227 w 397"/>
                <a:gd name="T71" fmla="*/ 368 h 429"/>
                <a:gd name="T72" fmla="*/ 266 w 397"/>
                <a:gd name="T73" fmla="*/ 353 h 429"/>
                <a:gd name="T74" fmla="*/ 299 w 397"/>
                <a:gd name="T75" fmla="*/ 326 h 429"/>
                <a:gd name="T76" fmla="*/ 323 w 397"/>
                <a:gd name="T77" fmla="*/ 289 h 429"/>
                <a:gd name="T78" fmla="*/ 337 w 397"/>
                <a:gd name="T79" fmla="*/ 246 h 429"/>
                <a:gd name="T80" fmla="*/ 340 w 397"/>
                <a:gd name="T81" fmla="*/ 215 h 429"/>
                <a:gd name="T82" fmla="*/ 334 w 397"/>
                <a:gd name="T83" fmla="*/ 168 h 429"/>
                <a:gd name="T84" fmla="*/ 316 w 397"/>
                <a:gd name="T85" fmla="*/ 127 h 429"/>
                <a:gd name="T86" fmla="*/ 289 w 397"/>
                <a:gd name="T87" fmla="*/ 93 h 429"/>
                <a:gd name="T88" fmla="*/ 253 w 397"/>
                <a:gd name="T89" fmla="*/ 70 h 429"/>
                <a:gd name="T90" fmla="*/ 213 w 397"/>
                <a:gd name="T91" fmla="*/ 5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7" h="429">
                  <a:moveTo>
                    <a:pt x="199" y="429"/>
                  </a:moveTo>
                  <a:lnTo>
                    <a:pt x="199" y="429"/>
                  </a:lnTo>
                  <a:lnTo>
                    <a:pt x="179" y="427"/>
                  </a:lnTo>
                  <a:lnTo>
                    <a:pt x="159" y="424"/>
                  </a:lnTo>
                  <a:lnTo>
                    <a:pt x="139" y="419"/>
                  </a:lnTo>
                  <a:lnTo>
                    <a:pt x="121" y="411"/>
                  </a:lnTo>
                  <a:lnTo>
                    <a:pt x="104" y="402"/>
                  </a:lnTo>
                  <a:lnTo>
                    <a:pt x="88" y="391"/>
                  </a:lnTo>
                  <a:lnTo>
                    <a:pt x="73" y="379"/>
                  </a:lnTo>
                  <a:lnTo>
                    <a:pt x="59" y="365"/>
                  </a:lnTo>
                  <a:lnTo>
                    <a:pt x="45" y="350"/>
                  </a:lnTo>
                  <a:lnTo>
                    <a:pt x="34" y="334"/>
                  </a:lnTo>
                  <a:lnTo>
                    <a:pt x="24" y="317"/>
                  </a:lnTo>
                  <a:lnTo>
                    <a:pt x="16" y="297"/>
                  </a:lnTo>
                  <a:lnTo>
                    <a:pt x="9" y="278"/>
                  </a:lnTo>
                  <a:lnTo>
                    <a:pt x="4" y="257"/>
                  </a:lnTo>
                  <a:lnTo>
                    <a:pt x="1" y="236"/>
                  </a:lnTo>
                  <a:lnTo>
                    <a:pt x="0" y="215"/>
                  </a:lnTo>
                  <a:lnTo>
                    <a:pt x="0" y="215"/>
                  </a:lnTo>
                  <a:lnTo>
                    <a:pt x="1" y="192"/>
                  </a:lnTo>
                  <a:lnTo>
                    <a:pt x="4" y="171"/>
                  </a:lnTo>
                  <a:lnTo>
                    <a:pt x="9" y="151"/>
                  </a:lnTo>
                  <a:lnTo>
                    <a:pt x="16" y="132"/>
                  </a:lnTo>
                  <a:lnTo>
                    <a:pt x="24" y="113"/>
                  </a:lnTo>
                  <a:lnTo>
                    <a:pt x="34" y="95"/>
                  </a:lnTo>
                  <a:lnTo>
                    <a:pt x="45" y="78"/>
                  </a:lnTo>
                  <a:lnTo>
                    <a:pt x="59" y="63"/>
                  </a:lnTo>
                  <a:lnTo>
                    <a:pt x="73" y="50"/>
                  </a:lnTo>
                  <a:lnTo>
                    <a:pt x="88" y="37"/>
                  </a:lnTo>
                  <a:lnTo>
                    <a:pt x="104" y="27"/>
                  </a:lnTo>
                  <a:lnTo>
                    <a:pt x="121" y="18"/>
                  </a:lnTo>
                  <a:lnTo>
                    <a:pt x="139" y="11"/>
                  </a:lnTo>
                  <a:lnTo>
                    <a:pt x="159" y="4"/>
                  </a:lnTo>
                  <a:lnTo>
                    <a:pt x="179" y="1"/>
                  </a:lnTo>
                  <a:lnTo>
                    <a:pt x="199" y="0"/>
                  </a:lnTo>
                  <a:lnTo>
                    <a:pt x="199" y="0"/>
                  </a:lnTo>
                  <a:lnTo>
                    <a:pt x="219" y="1"/>
                  </a:lnTo>
                  <a:lnTo>
                    <a:pt x="238" y="4"/>
                  </a:lnTo>
                  <a:lnTo>
                    <a:pt x="257" y="11"/>
                  </a:lnTo>
                  <a:lnTo>
                    <a:pt x="276" y="18"/>
                  </a:lnTo>
                  <a:lnTo>
                    <a:pt x="293" y="27"/>
                  </a:lnTo>
                  <a:lnTo>
                    <a:pt x="309" y="37"/>
                  </a:lnTo>
                  <a:lnTo>
                    <a:pt x="325" y="50"/>
                  </a:lnTo>
                  <a:lnTo>
                    <a:pt x="338" y="63"/>
                  </a:lnTo>
                  <a:lnTo>
                    <a:pt x="351" y="78"/>
                  </a:lnTo>
                  <a:lnTo>
                    <a:pt x="364" y="95"/>
                  </a:lnTo>
                  <a:lnTo>
                    <a:pt x="373" y="113"/>
                  </a:lnTo>
                  <a:lnTo>
                    <a:pt x="382" y="132"/>
                  </a:lnTo>
                  <a:lnTo>
                    <a:pt x="388" y="151"/>
                  </a:lnTo>
                  <a:lnTo>
                    <a:pt x="393" y="171"/>
                  </a:lnTo>
                  <a:lnTo>
                    <a:pt x="396" y="192"/>
                  </a:lnTo>
                  <a:lnTo>
                    <a:pt x="397" y="215"/>
                  </a:lnTo>
                  <a:lnTo>
                    <a:pt x="397" y="215"/>
                  </a:lnTo>
                  <a:lnTo>
                    <a:pt x="396" y="236"/>
                  </a:lnTo>
                  <a:lnTo>
                    <a:pt x="393" y="257"/>
                  </a:lnTo>
                  <a:lnTo>
                    <a:pt x="388" y="278"/>
                  </a:lnTo>
                  <a:lnTo>
                    <a:pt x="382" y="297"/>
                  </a:lnTo>
                  <a:lnTo>
                    <a:pt x="373" y="317"/>
                  </a:lnTo>
                  <a:lnTo>
                    <a:pt x="364" y="334"/>
                  </a:lnTo>
                  <a:lnTo>
                    <a:pt x="351" y="350"/>
                  </a:lnTo>
                  <a:lnTo>
                    <a:pt x="338" y="365"/>
                  </a:lnTo>
                  <a:lnTo>
                    <a:pt x="325" y="379"/>
                  </a:lnTo>
                  <a:lnTo>
                    <a:pt x="309" y="391"/>
                  </a:lnTo>
                  <a:lnTo>
                    <a:pt x="293" y="402"/>
                  </a:lnTo>
                  <a:lnTo>
                    <a:pt x="276" y="411"/>
                  </a:lnTo>
                  <a:lnTo>
                    <a:pt x="257" y="419"/>
                  </a:lnTo>
                  <a:lnTo>
                    <a:pt x="238" y="424"/>
                  </a:lnTo>
                  <a:lnTo>
                    <a:pt x="219" y="427"/>
                  </a:lnTo>
                  <a:lnTo>
                    <a:pt x="199" y="429"/>
                  </a:lnTo>
                  <a:lnTo>
                    <a:pt x="199" y="429"/>
                  </a:lnTo>
                  <a:close/>
                  <a:moveTo>
                    <a:pt x="199" y="57"/>
                  </a:moveTo>
                  <a:lnTo>
                    <a:pt x="199" y="57"/>
                  </a:lnTo>
                  <a:lnTo>
                    <a:pt x="184" y="58"/>
                  </a:lnTo>
                  <a:lnTo>
                    <a:pt x="170" y="60"/>
                  </a:lnTo>
                  <a:lnTo>
                    <a:pt x="157" y="64"/>
                  </a:lnTo>
                  <a:lnTo>
                    <a:pt x="143" y="70"/>
                  </a:lnTo>
                  <a:lnTo>
                    <a:pt x="131" y="76"/>
                  </a:lnTo>
                  <a:lnTo>
                    <a:pt x="119" y="84"/>
                  </a:lnTo>
                  <a:lnTo>
                    <a:pt x="108" y="93"/>
                  </a:lnTo>
                  <a:lnTo>
                    <a:pt x="98" y="103"/>
                  </a:lnTo>
                  <a:lnTo>
                    <a:pt x="89" y="115"/>
                  </a:lnTo>
                  <a:lnTo>
                    <a:pt x="81" y="127"/>
                  </a:lnTo>
                  <a:lnTo>
                    <a:pt x="74" y="140"/>
                  </a:lnTo>
                  <a:lnTo>
                    <a:pt x="68" y="153"/>
                  </a:lnTo>
                  <a:lnTo>
                    <a:pt x="64" y="168"/>
                  </a:lnTo>
                  <a:lnTo>
                    <a:pt x="60" y="183"/>
                  </a:lnTo>
                  <a:lnTo>
                    <a:pt x="58" y="198"/>
                  </a:lnTo>
                  <a:lnTo>
                    <a:pt x="57" y="215"/>
                  </a:lnTo>
                  <a:lnTo>
                    <a:pt x="57" y="215"/>
                  </a:lnTo>
                  <a:lnTo>
                    <a:pt x="58" y="231"/>
                  </a:lnTo>
                  <a:lnTo>
                    <a:pt x="60" y="246"/>
                  </a:lnTo>
                  <a:lnTo>
                    <a:pt x="64" y="261"/>
                  </a:lnTo>
                  <a:lnTo>
                    <a:pt x="68" y="275"/>
                  </a:lnTo>
                  <a:lnTo>
                    <a:pt x="74" y="289"/>
                  </a:lnTo>
                  <a:lnTo>
                    <a:pt x="81" y="302"/>
                  </a:lnTo>
                  <a:lnTo>
                    <a:pt x="89" y="315"/>
                  </a:lnTo>
                  <a:lnTo>
                    <a:pt x="98" y="326"/>
                  </a:lnTo>
                  <a:lnTo>
                    <a:pt x="108" y="336"/>
                  </a:lnTo>
                  <a:lnTo>
                    <a:pt x="119" y="345"/>
                  </a:lnTo>
                  <a:lnTo>
                    <a:pt x="131" y="353"/>
                  </a:lnTo>
                  <a:lnTo>
                    <a:pt x="143" y="359"/>
                  </a:lnTo>
                  <a:lnTo>
                    <a:pt x="157" y="364"/>
                  </a:lnTo>
                  <a:lnTo>
                    <a:pt x="170" y="368"/>
                  </a:lnTo>
                  <a:lnTo>
                    <a:pt x="184" y="371"/>
                  </a:lnTo>
                  <a:lnTo>
                    <a:pt x="199" y="371"/>
                  </a:lnTo>
                  <a:lnTo>
                    <a:pt x="199" y="371"/>
                  </a:lnTo>
                  <a:lnTo>
                    <a:pt x="213" y="371"/>
                  </a:lnTo>
                  <a:lnTo>
                    <a:pt x="227" y="368"/>
                  </a:lnTo>
                  <a:lnTo>
                    <a:pt x="240" y="364"/>
                  </a:lnTo>
                  <a:lnTo>
                    <a:pt x="253" y="359"/>
                  </a:lnTo>
                  <a:lnTo>
                    <a:pt x="266" y="353"/>
                  </a:lnTo>
                  <a:lnTo>
                    <a:pt x="278" y="345"/>
                  </a:lnTo>
                  <a:lnTo>
                    <a:pt x="289" y="336"/>
                  </a:lnTo>
                  <a:lnTo>
                    <a:pt x="299" y="326"/>
                  </a:lnTo>
                  <a:lnTo>
                    <a:pt x="308" y="315"/>
                  </a:lnTo>
                  <a:lnTo>
                    <a:pt x="316" y="302"/>
                  </a:lnTo>
                  <a:lnTo>
                    <a:pt x="323" y="289"/>
                  </a:lnTo>
                  <a:lnTo>
                    <a:pt x="329" y="275"/>
                  </a:lnTo>
                  <a:lnTo>
                    <a:pt x="334" y="261"/>
                  </a:lnTo>
                  <a:lnTo>
                    <a:pt x="337" y="246"/>
                  </a:lnTo>
                  <a:lnTo>
                    <a:pt x="339" y="231"/>
                  </a:lnTo>
                  <a:lnTo>
                    <a:pt x="340" y="215"/>
                  </a:lnTo>
                  <a:lnTo>
                    <a:pt x="340" y="215"/>
                  </a:lnTo>
                  <a:lnTo>
                    <a:pt x="339" y="198"/>
                  </a:lnTo>
                  <a:lnTo>
                    <a:pt x="337" y="183"/>
                  </a:lnTo>
                  <a:lnTo>
                    <a:pt x="334" y="168"/>
                  </a:lnTo>
                  <a:lnTo>
                    <a:pt x="329" y="153"/>
                  </a:lnTo>
                  <a:lnTo>
                    <a:pt x="323" y="140"/>
                  </a:lnTo>
                  <a:lnTo>
                    <a:pt x="316" y="127"/>
                  </a:lnTo>
                  <a:lnTo>
                    <a:pt x="308" y="115"/>
                  </a:lnTo>
                  <a:lnTo>
                    <a:pt x="299" y="103"/>
                  </a:lnTo>
                  <a:lnTo>
                    <a:pt x="289" y="93"/>
                  </a:lnTo>
                  <a:lnTo>
                    <a:pt x="278" y="84"/>
                  </a:lnTo>
                  <a:lnTo>
                    <a:pt x="266" y="76"/>
                  </a:lnTo>
                  <a:lnTo>
                    <a:pt x="253" y="70"/>
                  </a:lnTo>
                  <a:lnTo>
                    <a:pt x="240" y="64"/>
                  </a:lnTo>
                  <a:lnTo>
                    <a:pt x="227" y="60"/>
                  </a:lnTo>
                  <a:lnTo>
                    <a:pt x="213" y="58"/>
                  </a:lnTo>
                  <a:lnTo>
                    <a:pt x="199" y="57"/>
                  </a:lnTo>
                  <a:lnTo>
                    <a:pt x="19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7" name="Freeform 52">
              <a:extLst>
                <a:ext uri="{FF2B5EF4-FFF2-40B4-BE49-F238E27FC236}">
                  <a16:creationId xmlns:a16="http://schemas.microsoft.com/office/drawing/2014/main" id="{0EF7D3D7-657D-EBE7-0B1A-8AD36069AA11}"/>
                </a:ext>
              </a:extLst>
            </p:cNvPr>
            <p:cNvSpPr>
              <a:spLocks/>
            </p:cNvSpPr>
            <p:nvPr/>
          </p:nvSpPr>
          <p:spPr bwMode="auto">
            <a:xfrm>
              <a:off x="3430588" y="2921001"/>
              <a:ext cx="98425" cy="28575"/>
            </a:xfrm>
            <a:custGeom>
              <a:avLst/>
              <a:gdLst>
                <a:gd name="T0" fmla="*/ 297 w 371"/>
                <a:gd name="T1" fmla="*/ 105 h 105"/>
                <a:gd name="T2" fmla="*/ 277 w 371"/>
                <a:gd name="T3" fmla="*/ 103 h 105"/>
                <a:gd name="T4" fmla="*/ 267 w 371"/>
                <a:gd name="T5" fmla="*/ 101 h 105"/>
                <a:gd name="T6" fmla="*/ 248 w 371"/>
                <a:gd name="T7" fmla="*/ 95 h 105"/>
                <a:gd name="T8" fmla="*/ 229 w 371"/>
                <a:gd name="T9" fmla="*/ 87 h 105"/>
                <a:gd name="T10" fmla="*/ 213 w 371"/>
                <a:gd name="T11" fmla="*/ 75 h 105"/>
                <a:gd name="T12" fmla="*/ 206 w 371"/>
                <a:gd name="T13" fmla="*/ 68 h 105"/>
                <a:gd name="T14" fmla="*/ 181 w 371"/>
                <a:gd name="T15" fmla="*/ 83 h 105"/>
                <a:gd name="T16" fmla="*/ 154 w 371"/>
                <a:gd name="T17" fmla="*/ 95 h 105"/>
                <a:gd name="T18" fmla="*/ 125 w 371"/>
                <a:gd name="T19" fmla="*/ 101 h 105"/>
                <a:gd name="T20" fmla="*/ 97 w 371"/>
                <a:gd name="T21" fmla="*/ 103 h 105"/>
                <a:gd name="T22" fmla="*/ 70 w 371"/>
                <a:gd name="T23" fmla="*/ 102 h 105"/>
                <a:gd name="T24" fmla="*/ 45 w 371"/>
                <a:gd name="T25" fmla="*/ 96 h 105"/>
                <a:gd name="T26" fmla="*/ 20 w 371"/>
                <a:gd name="T27" fmla="*/ 88 h 105"/>
                <a:gd name="T28" fmla="*/ 0 w 371"/>
                <a:gd name="T29" fmla="*/ 75 h 105"/>
                <a:gd name="T30" fmla="*/ 32 w 371"/>
                <a:gd name="T31" fmla="*/ 29 h 105"/>
                <a:gd name="T32" fmla="*/ 48 w 371"/>
                <a:gd name="T33" fmla="*/ 37 h 105"/>
                <a:gd name="T34" fmla="*/ 65 w 371"/>
                <a:gd name="T35" fmla="*/ 43 h 105"/>
                <a:gd name="T36" fmla="*/ 85 w 371"/>
                <a:gd name="T37" fmla="*/ 45 h 105"/>
                <a:gd name="T38" fmla="*/ 106 w 371"/>
                <a:gd name="T39" fmla="*/ 45 h 105"/>
                <a:gd name="T40" fmla="*/ 128 w 371"/>
                <a:gd name="T41" fmla="*/ 42 h 105"/>
                <a:gd name="T42" fmla="*/ 151 w 371"/>
                <a:gd name="T43" fmla="*/ 35 h 105"/>
                <a:gd name="T44" fmla="*/ 172 w 371"/>
                <a:gd name="T45" fmla="*/ 24 h 105"/>
                <a:gd name="T46" fmla="*/ 191 w 371"/>
                <a:gd name="T47" fmla="*/ 8 h 105"/>
                <a:gd name="T48" fmla="*/ 196 w 371"/>
                <a:gd name="T49" fmla="*/ 4 h 105"/>
                <a:gd name="T50" fmla="*/ 208 w 371"/>
                <a:gd name="T51" fmla="*/ 0 h 105"/>
                <a:gd name="T52" fmla="*/ 215 w 371"/>
                <a:gd name="T53" fmla="*/ 0 h 105"/>
                <a:gd name="T54" fmla="*/ 227 w 371"/>
                <a:gd name="T55" fmla="*/ 5 h 105"/>
                <a:gd name="T56" fmla="*/ 235 w 371"/>
                <a:gd name="T57" fmla="*/ 15 h 105"/>
                <a:gd name="T58" fmla="*/ 241 w 371"/>
                <a:gd name="T59" fmla="*/ 23 h 105"/>
                <a:gd name="T60" fmla="*/ 254 w 371"/>
                <a:gd name="T61" fmla="*/ 35 h 105"/>
                <a:gd name="T62" fmla="*/ 268 w 371"/>
                <a:gd name="T63" fmla="*/ 42 h 105"/>
                <a:gd name="T64" fmla="*/ 285 w 371"/>
                <a:gd name="T65" fmla="*/ 47 h 105"/>
                <a:gd name="T66" fmla="*/ 293 w 371"/>
                <a:gd name="T67" fmla="*/ 47 h 105"/>
                <a:gd name="T68" fmla="*/ 307 w 371"/>
                <a:gd name="T69" fmla="*/ 47 h 105"/>
                <a:gd name="T70" fmla="*/ 319 w 371"/>
                <a:gd name="T71" fmla="*/ 44 h 105"/>
                <a:gd name="T72" fmla="*/ 327 w 371"/>
                <a:gd name="T73" fmla="*/ 40 h 105"/>
                <a:gd name="T74" fmla="*/ 371 w 371"/>
                <a:gd name="T75" fmla="*/ 78 h 105"/>
                <a:gd name="T76" fmla="*/ 364 w 371"/>
                <a:gd name="T77" fmla="*/ 83 h 105"/>
                <a:gd name="T78" fmla="*/ 348 w 371"/>
                <a:gd name="T79" fmla="*/ 94 h 105"/>
                <a:gd name="T80" fmla="*/ 329 w 371"/>
                <a:gd name="T81" fmla="*/ 101 h 105"/>
                <a:gd name="T82" fmla="*/ 308 w 371"/>
                <a:gd name="T83" fmla="*/ 104 h 105"/>
                <a:gd name="T84" fmla="*/ 297 w 371"/>
                <a:gd name="T85"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1" h="105">
                  <a:moveTo>
                    <a:pt x="297" y="105"/>
                  </a:moveTo>
                  <a:lnTo>
                    <a:pt x="297" y="105"/>
                  </a:lnTo>
                  <a:lnTo>
                    <a:pt x="287" y="104"/>
                  </a:lnTo>
                  <a:lnTo>
                    <a:pt x="277" y="103"/>
                  </a:lnTo>
                  <a:lnTo>
                    <a:pt x="277" y="103"/>
                  </a:lnTo>
                  <a:lnTo>
                    <a:pt x="267" y="101"/>
                  </a:lnTo>
                  <a:lnTo>
                    <a:pt x="257" y="99"/>
                  </a:lnTo>
                  <a:lnTo>
                    <a:pt x="248" y="95"/>
                  </a:lnTo>
                  <a:lnTo>
                    <a:pt x="238" y="91"/>
                  </a:lnTo>
                  <a:lnTo>
                    <a:pt x="229" y="87"/>
                  </a:lnTo>
                  <a:lnTo>
                    <a:pt x="221" y="81"/>
                  </a:lnTo>
                  <a:lnTo>
                    <a:pt x="213" y="75"/>
                  </a:lnTo>
                  <a:lnTo>
                    <a:pt x="206" y="68"/>
                  </a:lnTo>
                  <a:lnTo>
                    <a:pt x="206" y="68"/>
                  </a:lnTo>
                  <a:lnTo>
                    <a:pt x="194" y="76"/>
                  </a:lnTo>
                  <a:lnTo>
                    <a:pt x="181" y="83"/>
                  </a:lnTo>
                  <a:lnTo>
                    <a:pt x="167" y="90"/>
                  </a:lnTo>
                  <a:lnTo>
                    <a:pt x="154" y="95"/>
                  </a:lnTo>
                  <a:lnTo>
                    <a:pt x="139" y="98"/>
                  </a:lnTo>
                  <a:lnTo>
                    <a:pt x="125" y="101"/>
                  </a:lnTo>
                  <a:lnTo>
                    <a:pt x="111" y="102"/>
                  </a:lnTo>
                  <a:lnTo>
                    <a:pt x="97" y="103"/>
                  </a:lnTo>
                  <a:lnTo>
                    <a:pt x="84" y="103"/>
                  </a:lnTo>
                  <a:lnTo>
                    <a:pt x="70" y="102"/>
                  </a:lnTo>
                  <a:lnTo>
                    <a:pt x="57" y="99"/>
                  </a:lnTo>
                  <a:lnTo>
                    <a:pt x="45" y="96"/>
                  </a:lnTo>
                  <a:lnTo>
                    <a:pt x="32" y="93"/>
                  </a:lnTo>
                  <a:lnTo>
                    <a:pt x="20" y="88"/>
                  </a:lnTo>
                  <a:lnTo>
                    <a:pt x="10" y="81"/>
                  </a:lnTo>
                  <a:lnTo>
                    <a:pt x="0" y="75"/>
                  </a:lnTo>
                  <a:lnTo>
                    <a:pt x="32" y="29"/>
                  </a:lnTo>
                  <a:lnTo>
                    <a:pt x="32" y="29"/>
                  </a:lnTo>
                  <a:lnTo>
                    <a:pt x="40" y="33"/>
                  </a:lnTo>
                  <a:lnTo>
                    <a:pt x="48" y="37"/>
                  </a:lnTo>
                  <a:lnTo>
                    <a:pt x="56" y="40"/>
                  </a:lnTo>
                  <a:lnTo>
                    <a:pt x="65" y="43"/>
                  </a:lnTo>
                  <a:lnTo>
                    <a:pt x="75" y="44"/>
                  </a:lnTo>
                  <a:lnTo>
                    <a:pt x="85" y="45"/>
                  </a:lnTo>
                  <a:lnTo>
                    <a:pt x="95" y="46"/>
                  </a:lnTo>
                  <a:lnTo>
                    <a:pt x="106" y="45"/>
                  </a:lnTo>
                  <a:lnTo>
                    <a:pt x="117" y="44"/>
                  </a:lnTo>
                  <a:lnTo>
                    <a:pt x="128" y="42"/>
                  </a:lnTo>
                  <a:lnTo>
                    <a:pt x="139" y="39"/>
                  </a:lnTo>
                  <a:lnTo>
                    <a:pt x="151" y="35"/>
                  </a:lnTo>
                  <a:lnTo>
                    <a:pt x="162" y="30"/>
                  </a:lnTo>
                  <a:lnTo>
                    <a:pt x="172" y="24"/>
                  </a:lnTo>
                  <a:lnTo>
                    <a:pt x="182" y="17"/>
                  </a:lnTo>
                  <a:lnTo>
                    <a:pt x="191" y="8"/>
                  </a:lnTo>
                  <a:lnTo>
                    <a:pt x="191" y="8"/>
                  </a:lnTo>
                  <a:lnTo>
                    <a:pt x="196" y="4"/>
                  </a:lnTo>
                  <a:lnTo>
                    <a:pt x="202" y="1"/>
                  </a:lnTo>
                  <a:lnTo>
                    <a:pt x="208" y="0"/>
                  </a:lnTo>
                  <a:lnTo>
                    <a:pt x="215" y="0"/>
                  </a:lnTo>
                  <a:lnTo>
                    <a:pt x="215" y="0"/>
                  </a:lnTo>
                  <a:lnTo>
                    <a:pt x="221" y="2"/>
                  </a:lnTo>
                  <a:lnTo>
                    <a:pt x="227" y="5"/>
                  </a:lnTo>
                  <a:lnTo>
                    <a:pt x="232" y="9"/>
                  </a:lnTo>
                  <a:lnTo>
                    <a:pt x="235" y="15"/>
                  </a:lnTo>
                  <a:lnTo>
                    <a:pt x="235" y="15"/>
                  </a:lnTo>
                  <a:lnTo>
                    <a:pt x="241" y="23"/>
                  </a:lnTo>
                  <a:lnTo>
                    <a:pt x="248" y="29"/>
                  </a:lnTo>
                  <a:lnTo>
                    <a:pt x="254" y="35"/>
                  </a:lnTo>
                  <a:lnTo>
                    <a:pt x="261" y="39"/>
                  </a:lnTo>
                  <a:lnTo>
                    <a:pt x="268" y="42"/>
                  </a:lnTo>
                  <a:lnTo>
                    <a:pt x="274" y="44"/>
                  </a:lnTo>
                  <a:lnTo>
                    <a:pt x="285" y="47"/>
                  </a:lnTo>
                  <a:lnTo>
                    <a:pt x="285" y="47"/>
                  </a:lnTo>
                  <a:lnTo>
                    <a:pt x="293" y="47"/>
                  </a:lnTo>
                  <a:lnTo>
                    <a:pt x="300" y="47"/>
                  </a:lnTo>
                  <a:lnTo>
                    <a:pt x="307" y="47"/>
                  </a:lnTo>
                  <a:lnTo>
                    <a:pt x="313" y="46"/>
                  </a:lnTo>
                  <a:lnTo>
                    <a:pt x="319" y="44"/>
                  </a:lnTo>
                  <a:lnTo>
                    <a:pt x="324" y="42"/>
                  </a:lnTo>
                  <a:lnTo>
                    <a:pt x="327" y="40"/>
                  </a:lnTo>
                  <a:lnTo>
                    <a:pt x="330" y="38"/>
                  </a:lnTo>
                  <a:lnTo>
                    <a:pt x="371" y="78"/>
                  </a:lnTo>
                  <a:lnTo>
                    <a:pt x="371" y="78"/>
                  </a:lnTo>
                  <a:lnTo>
                    <a:pt x="364" y="83"/>
                  </a:lnTo>
                  <a:lnTo>
                    <a:pt x="357" y="90"/>
                  </a:lnTo>
                  <a:lnTo>
                    <a:pt x="348" y="94"/>
                  </a:lnTo>
                  <a:lnTo>
                    <a:pt x="338" y="98"/>
                  </a:lnTo>
                  <a:lnTo>
                    <a:pt x="329" y="101"/>
                  </a:lnTo>
                  <a:lnTo>
                    <a:pt x="319" y="103"/>
                  </a:lnTo>
                  <a:lnTo>
                    <a:pt x="308" y="104"/>
                  </a:lnTo>
                  <a:lnTo>
                    <a:pt x="297" y="105"/>
                  </a:lnTo>
                  <a:lnTo>
                    <a:pt x="297"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8" name="Freeform 53">
              <a:extLst>
                <a:ext uri="{FF2B5EF4-FFF2-40B4-BE49-F238E27FC236}">
                  <a16:creationId xmlns:a16="http://schemas.microsoft.com/office/drawing/2014/main" id="{F1EF759B-33EF-5F2B-A074-945979A357ED}"/>
                </a:ext>
              </a:extLst>
            </p:cNvPr>
            <p:cNvSpPr>
              <a:spLocks/>
            </p:cNvSpPr>
            <p:nvPr/>
          </p:nvSpPr>
          <p:spPr bwMode="auto">
            <a:xfrm>
              <a:off x="3590925" y="2987676"/>
              <a:ext cx="90488" cy="66675"/>
            </a:xfrm>
            <a:custGeom>
              <a:avLst/>
              <a:gdLst>
                <a:gd name="T0" fmla="*/ 339 w 339"/>
                <a:gd name="T1" fmla="*/ 250 h 250"/>
                <a:gd name="T2" fmla="*/ 28 w 339"/>
                <a:gd name="T3" fmla="*/ 250 h 250"/>
                <a:gd name="T4" fmla="*/ 28 w 339"/>
                <a:gd name="T5" fmla="*/ 250 h 250"/>
                <a:gd name="T6" fmla="*/ 22 w 339"/>
                <a:gd name="T7" fmla="*/ 249 h 250"/>
                <a:gd name="T8" fmla="*/ 17 w 339"/>
                <a:gd name="T9" fmla="*/ 247 h 250"/>
                <a:gd name="T10" fmla="*/ 12 w 339"/>
                <a:gd name="T11" fmla="*/ 245 h 250"/>
                <a:gd name="T12" fmla="*/ 8 w 339"/>
                <a:gd name="T13" fmla="*/ 240 h 250"/>
                <a:gd name="T14" fmla="*/ 4 w 339"/>
                <a:gd name="T15" fmla="*/ 236 h 250"/>
                <a:gd name="T16" fmla="*/ 2 w 339"/>
                <a:gd name="T17" fmla="*/ 231 h 250"/>
                <a:gd name="T18" fmla="*/ 0 w 339"/>
                <a:gd name="T19" fmla="*/ 226 h 250"/>
                <a:gd name="T20" fmla="*/ 0 w 339"/>
                <a:gd name="T21" fmla="*/ 220 h 250"/>
                <a:gd name="T22" fmla="*/ 0 w 339"/>
                <a:gd name="T23" fmla="*/ 192 h 250"/>
                <a:gd name="T24" fmla="*/ 0 w 339"/>
                <a:gd name="T25" fmla="*/ 192 h 250"/>
                <a:gd name="T26" fmla="*/ 0 w 339"/>
                <a:gd name="T27" fmla="*/ 184 h 250"/>
                <a:gd name="T28" fmla="*/ 1 w 339"/>
                <a:gd name="T29" fmla="*/ 176 h 250"/>
                <a:gd name="T30" fmla="*/ 3 w 339"/>
                <a:gd name="T31" fmla="*/ 168 h 250"/>
                <a:gd name="T32" fmla="*/ 5 w 339"/>
                <a:gd name="T33" fmla="*/ 160 h 250"/>
                <a:gd name="T34" fmla="*/ 8 w 339"/>
                <a:gd name="T35" fmla="*/ 153 h 250"/>
                <a:gd name="T36" fmla="*/ 12 w 339"/>
                <a:gd name="T37" fmla="*/ 145 h 250"/>
                <a:gd name="T38" fmla="*/ 16 w 339"/>
                <a:gd name="T39" fmla="*/ 137 h 250"/>
                <a:gd name="T40" fmla="*/ 21 w 339"/>
                <a:gd name="T41" fmla="*/ 130 h 250"/>
                <a:gd name="T42" fmla="*/ 26 w 339"/>
                <a:gd name="T43" fmla="*/ 124 h 250"/>
                <a:gd name="T44" fmla="*/ 32 w 339"/>
                <a:gd name="T45" fmla="*/ 118 h 250"/>
                <a:gd name="T46" fmla="*/ 38 w 339"/>
                <a:gd name="T47" fmla="*/ 112 h 250"/>
                <a:gd name="T48" fmla="*/ 46 w 339"/>
                <a:gd name="T49" fmla="*/ 107 h 250"/>
                <a:gd name="T50" fmla="*/ 53 w 339"/>
                <a:gd name="T51" fmla="*/ 103 h 250"/>
                <a:gd name="T52" fmla="*/ 60 w 339"/>
                <a:gd name="T53" fmla="*/ 99 h 250"/>
                <a:gd name="T54" fmla="*/ 67 w 339"/>
                <a:gd name="T55" fmla="*/ 96 h 250"/>
                <a:gd name="T56" fmla="*/ 75 w 339"/>
                <a:gd name="T57" fmla="*/ 93 h 250"/>
                <a:gd name="T58" fmla="*/ 198 w 339"/>
                <a:gd name="T59" fmla="*/ 58 h 250"/>
                <a:gd name="T60" fmla="*/ 198 w 339"/>
                <a:gd name="T61" fmla="*/ 0 h 250"/>
                <a:gd name="T62" fmla="*/ 255 w 339"/>
                <a:gd name="T63" fmla="*/ 0 h 250"/>
                <a:gd name="T64" fmla="*/ 255 w 339"/>
                <a:gd name="T65" fmla="*/ 79 h 250"/>
                <a:gd name="T66" fmla="*/ 255 w 339"/>
                <a:gd name="T67" fmla="*/ 79 h 250"/>
                <a:gd name="T68" fmla="*/ 255 w 339"/>
                <a:gd name="T69" fmla="*/ 84 h 250"/>
                <a:gd name="T70" fmla="*/ 254 w 339"/>
                <a:gd name="T71" fmla="*/ 88 h 250"/>
                <a:gd name="T72" fmla="*/ 252 w 339"/>
                <a:gd name="T73" fmla="*/ 92 h 250"/>
                <a:gd name="T74" fmla="*/ 249 w 339"/>
                <a:gd name="T75" fmla="*/ 96 h 250"/>
                <a:gd name="T76" fmla="*/ 247 w 339"/>
                <a:gd name="T77" fmla="*/ 99 h 250"/>
                <a:gd name="T78" fmla="*/ 243 w 339"/>
                <a:gd name="T79" fmla="*/ 102 h 250"/>
                <a:gd name="T80" fmla="*/ 238 w 339"/>
                <a:gd name="T81" fmla="*/ 105 h 250"/>
                <a:gd name="T82" fmla="*/ 234 w 339"/>
                <a:gd name="T83" fmla="*/ 106 h 250"/>
                <a:gd name="T84" fmla="*/ 90 w 339"/>
                <a:gd name="T85" fmla="*/ 148 h 250"/>
                <a:gd name="T86" fmla="*/ 90 w 339"/>
                <a:gd name="T87" fmla="*/ 148 h 250"/>
                <a:gd name="T88" fmla="*/ 84 w 339"/>
                <a:gd name="T89" fmla="*/ 150 h 250"/>
                <a:gd name="T90" fmla="*/ 78 w 339"/>
                <a:gd name="T91" fmla="*/ 154 h 250"/>
                <a:gd name="T92" fmla="*/ 72 w 339"/>
                <a:gd name="T93" fmla="*/ 159 h 250"/>
                <a:gd name="T94" fmla="*/ 67 w 339"/>
                <a:gd name="T95" fmla="*/ 165 h 250"/>
                <a:gd name="T96" fmla="*/ 63 w 339"/>
                <a:gd name="T97" fmla="*/ 172 h 250"/>
                <a:gd name="T98" fmla="*/ 59 w 339"/>
                <a:gd name="T99" fmla="*/ 178 h 250"/>
                <a:gd name="T100" fmla="*/ 57 w 339"/>
                <a:gd name="T101" fmla="*/ 185 h 250"/>
                <a:gd name="T102" fmla="*/ 57 w 339"/>
                <a:gd name="T103" fmla="*/ 192 h 250"/>
                <a:gd name="T104" fmla="*/ 339 w 339"/>
                <a:gd name="T105" fmla="*/ 192 h 250"/>
                <a:gd name="T106" fmla="*/ 339 w 339"/>
                <a:gd name="T107"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9" h="250">
                  <a:moveTo>
                    <a:pt x="339" y="250"/>
                  </a:moveTo>
                  <a:lnTo>
                    <a:pt x="28" y="250"/>
                  </a:lnTo>
                  <a:lnTo>
                    <a:pt x="28" y="250"/>
                  </a:lnTo>
                  <a:lnTo>
                    <a:pt x="22" y="249"/>
                  </a:lnTo>
                  <a:lnTo>
                    <a:pt x="17" y="247"/>
                  </a:lnTo>
                  <a:lnTo>
                    <a:pt x="12" y="245"/>
                  </a:lnTo>
                  <a:lnTo>
                    <a:pt x="8" y="240"/>
                  </a:lnTo>
                  <a:lnTo>
                    <a:pt x="4" y="236"/>
                  </a:lnTo>
                  <a:lnTo>
                    <a:pt x="2" y="231"/>
                  </a:lnTo>
                  <a:lnTo>
                    <a:pt x="0" y="226"/>
                  </a:lnTo>
                  <a:lnTo>
                    <a:pt x="0" y="220"/>
                  </a:lnTo>
                  <a:lnTo>
                    <a:pt x="0" y="192"/>
                  </a:lnTo>
                  <a:lnTo>
                    <a:pt x="0" y="192"/>
                  </a:lnTo>
                  <a:lnTo>
                    <a:pt x="0" y="184"/>
                  </a:lnTo>
                  <a:lnTo>
                    <a:pt x="1" y="176"/>
                  </a:lnTo>
                  <a:lnTo>
                    <a:pt x="3" y="168"/>
                  </a:lnTo>
                  <a:lnTo>
                    <a:pt x="5" y="160"/>
                  </a:lnTo>
                  <a:lnTo>
                    <a:pt x="8" y="153"/>
                  </a:lnTo>
                  <a:lnTo>
                    <a:pt x="12" y="145"/>
                  </a:lnTo>
                  <a:lnTo>
                    <a:pt x="16" y="137"/>
                  </a:lnTo>
                  <a:lnTo>
                    <a:pt x="21" y="130"/>
                  </a:lnTo>
                  <a:lnTo>
                    <a:pt x="26" y="124"/>
                  </a:lnTo>
                  <a:lnTo>
                    <a:pt x="32" y="118"/>
                  </a:lnTo>
                  <a:lnTo>
                    <a:pt x="38" y="112"/>
                  </a:lnTo>
                  <a:lnTo>
                    <a:pt x="46" y="107"/>
                  </a:lnTo>
                  <a:lnTo>
                    <a:pt x="53" y="103"/>
                  </a:lnTo>
                  <a:lnTo>
                    <a:pt x="60" y="99"/>
                  </a:lnTo>
                  <a:lnTo>
                    <a:pt x="67" y="96"/>
                  </a:lnTo>
                  <a:lnTo>
                    <a:pt x="75" y="93"/>
                  </a:lnTo>
                  <a:lnTo>
                    <a:pt x="198" y="58"/>
                  </a:lnTo>
                  <a:lnTo>
                    <a:pt x="198" y="0"/>
                  </a:lnTo>
                  <a:lnTo>
                    <a:pt x="255" y="0"/>
                  </a:lnTo>
                  <a:lnTo>
                    <a:pt x="255" y="79"/>
                  </a:lnTo>
                  <a:lnTo>
                    <a:pt x="255" y="79"/>
                  </a:lnTo>
                  <a:lnTo>
                    <a:pt x="255" y="84"/>
                  </a:lnTo>
                  <a:lnTo>
                    <a:pt x="254" y="88"/>
                  </a:lnTo>
                  <a:lnTo>
                    <a:pt x="252" y="92"/>
                  </a:lnTo>
                  <a:lnTo>
                    <a:pt x="249" y="96"/>
                  </a:lnTo>
                  <a:lnTo>
                    <a:pt x="247" y="99"/>
                  </a:lnTo>
                  <a:lnTo>
                    <a:pt x="243" y="102"/>
                  </a:lnTo>
                  <a:lnTo>
                    <a:pt x="238" y="105"/>
                  </a:lnTo>
                  <a:lnTo>
                    <a:pt x="234" y="106"/>
                  </a:lnTo>
                  <a:lnTo>
                    <a:pt x="90" y="148"/>
                  </a:lnTo>
                  <a:lnTo>
                    <a:pt x="90" y="148"/>
                  </a:lnTo>
                  <a:lnTo>
                    <a:pt x="84" y="150"/>
                  </a:lnTo>
                  <a:lnTo>
                    <a:pt x="78" y="154"/>
                  </a:lnTo>
                  <a:lnTo>
                    <a:pt x="72" y="159"/>
                  </a:lnTo>
                  <a:lnTo>
                    <a:pt x="67" y="165"/>
                  </a:lnTo>
                  <a:lnTo>
                    <a:pt x="63" y="172"/>
                  </a:lnTo>
                  <a:lnTo>
                    <a:pt x="59" y="178"/>
                  </a:lnTo>
                  <a:lnTo>
                    <a:pt x="57" y="185"/>
                  </a:lnTo>
                  <a:lnTo>
                    <a:pt x="57" y="192"/>
                  </a:lnTo>
                  <a:lnTo>
                    <a:pt x="339" y="192"/>
                  </a:lnTo>
                  <a:lnTo>
                    <a:pt x="339"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sp>
          <p:nvSpPr>
            <p:cNvPr id="39" name="Freeform 54">
              <a:extLst>
                <a:ext uri="{FF2B5EF4-FFF2-40B4-BE49-F238E27FC236}">
                  <a16:creationId xmlns:a16="http://schemas.microsoft.com/office/drawing/2014/main" id="{BF205E66-AF30-56DC-2BB7-33551DB15C56}"/>
                </a:ext>
              </a:extLst>
            </p:cNvPr>
            <p:cNvSpPr>
              <a:spLocks/>
            </p:cNvSpPr>
            <p:nvPr/>
          </p:nvSpPr>
          <p:spPr bwMode="auto">
            <a:xfrm>
              <a:off x="3665538" y="2987676"/>
              <a:ext cx="90488" cy="66675"/>
            </a:xfrm>
            <a:custGeom>
              <a:avLst/>
              <a:gdLst>
                <a:gd name="T0" fmla="*/ 312 w 340"/>
                <a:gd name="T1" fmla="*/ 251 h 251"/>
                <a:gd name="T2" fmla="*/ 0 w 340"/>
                <a:gd name="T3" fmla="*/ 251 h 251"/>
                <a:gd name="T4" fmla="*/ 0 w 340"/>
                <a:gd name="T5" fmla="*/ 193 h 251"/>
                <a:gd name="T6" fmla="*/ 284 w 340"/>
                <a:gd name="T7" fmla="*/ 193 h 251"/>
                <a:gd name="T8" fmla="*/ 284 w 340"/>
                <a:gd name="T9" fmla="*/ 193 h 251"/>
                <a:gd name="T10" fmla="*/ 283 w 340"/>
                <a:gd name="T11" fmla="*/ 186 h 251"/>
                <a:gd name="T12" fmla="*/ 281 w 340"/>
                <a:gd name="T13" fmla="*/ 179 h 251"/>
                <a:gd name="T14" fmla="*/ 278 w 340"/>
                <a:gd name="T15" fmla="*/ 173 h 251"/>
                <a:gd name="T16" fmla="*/ 274 w 340"/>
                <a:gd name="T17" fmla="*/ 166 h 251"/>
                <a:gd name="T18" fmla="*/ 269 w 340"/>
                <a:gd name="T19" fmla="*/ 160 h 251"/>
                <a:gd name="T20" fmla="*/ 262 w 340"/>
                <a:gd name="T21" fmla="*/ 155 h 251"/>
                <a:gd name="T22" fmla="*/ 256 w 340"/>
                <a:gd name="T23" fmla="*/ 151 h 251"/>
                <a:gd name="T24" fmla="*/ 249 w 340"/>
                <a:gd name="T25" fmla="*/ 149 h 251"/>
                <a:gd name="T26" fmla="*/ 106 w 340"/>
                <a:gd name="T27" fmla="*/ 107 h 251"/>
                <a:gd name="T28" fmla="*/ 106 w 340"/>
                <a:gd name="T29" fmla="*/ 107 h 251"/>
                <a:gd name="T30" fmla="*/ 101 w 340"/>
                <a:gd name="T31" fmla="*/ 106 h 251"/>
                <a:gd name="T32" fmla="*/ 97 w 340"/>
                <a:gd name="T33" fmla="*/ 103 h 251"/>
                <a:gd name="T34" fmla="*/ 94 w 340"/>
                <a:gd name="T35" fmla="*/ 100 h 251"/>
                <a:gd name="T36" fmla="*/ 91 w 340"/>
                <a:gd name="T37" fmla="*/ 97 h 251"/>
                <a:gd name="T38" fmla="*/ 89 w 340"/>
                <a:gd name="T39" fmla="*/ 93 h 251"/>
                <a:gd name="T40" fmla="*/ 87 w 340"/>
                <a:gd name="T41" fmla="*/ 89 h 251"/>
                <a:gd name="T42" fmla="*/ 86 w 340"/>
                <a:gd name="T43" fmla="*/ 85 h 251"/>
                <a:gd name="T44" fmla="*/ 85 w 340"/>
                <a:gd name="T45" fmla="*/ 80 h 251"/>
                <a:gd name="T46" fmla="*/ 85 w 340"/>
                <a:gd name="T47" fmla="*/ 0 h 251"/>
                <a:gd name="T48" fmla="*/ 142 w 340"/>
                <a:gd name="T49" fmla="*/ 0 h 251"/>
                <a:gd name="T50" fmla="*/ 142 w 340"/>
                <a:gd name="T51" fmla="*/ 59 h 251"/>
                <a:gd name="T52" fmla="*/ 266 w 340"/>
                <a:gd name="T53" fmla="*/ 94 h 251"/>
                <a:gd name="T54" fmla="*/ 266 w 340"/>
                <a:gd name="T55" fmla="*/ 94 h 251"/>
                <a:gd name="T56" fmla="*/ 273 w 340"/>
                <a:gd name="T57" fmla="*/ 96 h 251"/>
                <a:gd name="T58" fmla="*/ 281 w 340"/>
                <a:gd name="T59" fmla="*/ 100 h 251"/>
                <a:gd name="T60" fmla="*/ 288 w 340"/>
                <a:gd name="T61" fmla="*/ 104 h 251"/>
                <a:gd name="T62" fmla="*/ 295 w 340"/>
                <a:gd name="T63" fmla="*/ 108 h 251"/>
                <a:gd name="T64" fmla="*/ 301 w 340"/>
                <a:gd name="T65" fmla="*/ 113 h 251"/>
                <a:gd name="T66" fmla="*/ 307 w 340"/>
                <a:gd name="T67" fmla="*/ 119 h 251"/>
                <a:gd name="T68" fmla="*/ 313 w 340"/>
                <a:gd name="T69" fmla="*/ 125 h 251"/>
                <a:gd name="T70" fmla="*/ 318 w 340"/>
                <a:gd name="T71" fmla="*/ 131 h 251"/>
                <a:gd name="T72" fmla="*/ 323 w 340"/>
                <a:gd name="T73" fmla="*/ 138 h 251"/>
                <a:gd name="T74" fmla="*/ 327 w 340"/>
                <a:gd name="T75" fmla="*/ 146 h 251"/>
                <a:gd name="T76" fmla="*/ 331 w 340"/>
                <a:gd name="T77" fmla="*/ 154 h 251"/>
                <a:gd name="T78" fmla="*/ 334 w 340"/>
                <a:gd name="T79" fmla="*/ 161 h 251"/>
                <a:gd name="T80" fmla="*/ 337 w 340"/>
                <a:gd name="T81" fmla="*/ 169 h 251"/>
                <a:gd name="T82" fmla="*/ 338 w 340"/>
                <a:gd name="T83" fmla="*/ 177 h 251"/>
                <a:gd name="T84" fmla="*/ 340 w 340"/>
                <a:gd name="T85" fmla="*/ 185 h 251"/>
                <a:gd name="T86" fmla="*/ 340 w 340"/>
                <a:gd name="T87" fmla="*/ 193 h 251"/>
                <a:gd name="T88" fmla="*/ 340 w 340"/>
                <a:gd name="T89" fmla="*/ 221 h 251"/>
                <a:gd name="T90" fmla="*/ 340 w 340"/>
                <a:gd name="T91" fmla="*/ 221 h 251"/>
                <a:gd name="T92" fmla="*/ 339 w 340"/>
                <a:gd name="T93" fmla="*/ 227 h 251"/>
                <a:gd name="T94" fmla="*/ 338 w 340"/>
                <a:gd name="T95" fmla="*/ 232 h 251"/>
                <a:gd name="T96" fmla="*/ 335 w 340"/>
                <a:gd name="T97" fmla="*/ 237 h 251"/>
                <a:gd name="T98" fmla="*/ 332 w 340"/>
                <a:gd name="T99" fmla="*/ 241 h 251"/>
                <a:gd name="T100" fmla="*/ 328 w 340"/>
                <a:gd name="T101" fmla="*/ 246 h 251"/>
                <a:gd name="T102" fmla="*/ 323 w 340"/>
                <a:gd name="T103" fmla="*/ 248 h 251"/>
                <a:gd name="T104" fmla="*/ 318 w 340"/>
                <a:gd name="T105" fmla="*/ 250 h 251"/>
                <a:gd name="T106" fmla="*/ 312 w 340"/>
                <a:gd name="T107" fmla="*/ 251 h 251"/>
                <a:gd name="T108" fmla="*/ 312 w 340"/>
                <a:gd name="T10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0" h="251">
                  <a:moveTo>
                    <a:pt x="312" y="251"/>
                  </a:moveTo>
                  <a:lnTo>
                    <a:pt x="0" y="251"/>
                  </a:lnTo>
                  <a:lnTo>
                    <a:pt x="0" y="193"/>
                  </a:lnTo>
                  <a:lnTo>
                    <a:pt x="284" y="193"/>
                  </a:lnTo>
                  <a:lnTo>
                    <a:pt x="284" y="193"/>
                  </a:lnTo>
                  <a:lnTo>
                    <a:pt x="283" y="186"/>
                  </a:lnTo>
                  <a:lnTo>
                    <a:pt x="281" y="179"/>
                  </a:lnTo>
                  <a:lnTo>
                    <a:pt x="278" y="173"/>
                  </a:lnTo>
                  <a:lnTo>
                    <a:pt x="274" y="166"/>
                  </a:lnTo>
                  <a:lnTo>
                    <a:pt x="269" y="160"/>
                  </a:lnTo>
                  <a:lnTo>
                    <a:pt x="262" y="155"/>
                  </a:lnTo>
                  <a:lnTo>
                    <a:pt x="256" y="151"/>
                  </a:lnTo>
                  <a:lnTo>
                    <a:pt x="249" y="149"/>
                  </a:lnTo>
                  <a:lnTo>
                    <a:pt x="106" y="107"/>
                  </a:lnTo>
                  <a:lnTo>
                    <a:pt x="106" y="107"/>
                  </a:lnTo>
                  <a:lnTo>
                    <a:pt x="101" y="106"/>
                  </a:lnTo>
                  <a:lnTo>
                    <a:pt x="97" y="103"/>
                  </a:lnTo>
                  <a:lnTo>
                    <a:pt x="94" y="100"/>
                  </a:lnTo>
                  <a:lnTo>
                    <a:pt x="91" y="97"/>
                  </a:lnTo>
                  <a:lnTo>
                    <a:pt x="89" y="93"/>
                  </a:lnTo>
                  <a:lnTo>
                    <a:pt x="87" y="89"/>
                  </a:lnTo>
                  <a:lnTo>
                    <a:pt x="86" y="85"/>
                  </a:lnTo>
                  <a:lnTo>
                    <a:pt x="85" y="80"/>
                  </a:lnTo>
                  <a:lnTo>
                    <a:pt x="85" y="0"/>
                  </a:lnTo>
                  <a:lnTo>
                    <a:pt x="142" y="0"/>
                  </a:lnTo>
                  <a:lnTo>
                    <a:pt x="142" y="59"/>
                  </a:lnTo>
                  <a:lnTo>
                    <a:pt x="266" y="94"/>
                  </a:lnTo>
                  <a:lnTo>
                    <a:pt x="266" y="94"/>
                  </a:lnTo>
                  <a:lnTo>
                    <a:pt x="273" y="96"/>
                  </a:lnTo>
                  <a:lnTo>
                    <a:pt x="281" y="100"/>
                  </a:lnTo>
                  <a:lnTo>
                    <a:pt x="288" y="104"/>
                  </a:lnTo>
                  <a:lnTo>
                    <a:pt x="295" y="108"/>
                  </a:lnTo>
                  <a:lnTo>
                    <a:pt x="301" y="113"/>
                  </a:lnTo>
                  <a:lnTo>
                    <a:pt x="307" y="119"/>
                  </a:lnTo>
                  <a:lnTo>
                    <a:pt x="313" y="125"/>
                  </a:lnTo>
                  <a:lnTo>
                    <a:pt x="318" y="131"/>
                  </a:lnTo>
                  <a:lnTo>
                    <a:pt x="323" y="138"/>
                  </a:lnTo>
                  <a:lnTo>
                    <a:pt x="327" y="146"/>
                  </a:lnTo>
                  <a:lnTo>
                    <a:pt x="331" y="154"/>
                  </a:lnTo>
                  <a:lnTo>
                    <a:pt x="334" y="161"/>
                  </a:lnTo>
                  <a:lnTo>
                    <a:pt x="337" y="169"/>
                  </a:lnTo>
                  <a:lnTo>
                    <a:pt x="338" y="177"/>
                  </a:lnTo>
                  <a:lnTo>
                    <a:pt x="340" y="185"/>
                  </a:lnTo>
                  <a:lnTo>
                    <a:pt x="340" y="193"/>
                  </a:lnTo>
                  <a:lnTo>
                    <a:pt x="340" y="221"/>
                  </a:lnTo>
                  <a:lnTo>
                    <a:pt x="340" y="221"/>
                  </a:lnTo>
                  <a:lnTo>
                    <a:pt x="339" y="227"/>
                  </a:lnTo>
                  <a:lnTo>
                    <a:pt x="338" y="232"/>
                  </a:lnTo>
                  <a:lnTo>
                    <a:pt x="335" y="237"/>
                  </a:lnTo>
                  <a:lnTo>
                    <a:pt x="332" y="241"/>
                  </a:lnTo>
                  <a:lnTo>
                    <a:pt x="328" y="246"/>
                  </a:lnTo>
                  <a:lnTo>
                    <a:pt x="323" y="248"/>
                  </a:lnTo>
                  <a:lnTo>
                    <a:pt x="318" y="250"/>
                  </a:lnTo>
                  <a:lnTo>
                    <a:pt x="312" y="251"/>
                  </a:lnTo>
                  <a:lnTo>
                    <a:pt x="312"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0" name="Freeform 55">
              <a:extLst>
                <a:ext uri="{FF2B5EF4-FFF2-40B4-BE49-F238E27FC236}">
                  <a16:creationId xmlns:a16="http://schemas.microsoft.com/office/drawing/2014/main" id="{0C58657A-5B5B-15FF-BF28-C39D3104558D}"/>
                </a:ext>
              </a:extLst>
            </p:cNvPr>
            <p:cNvSpPr>
              <a:spLocks noEditPoints="1"/>
            </p:cNvSpPr>
            <p:nvPr/>
          </p:nvSpPr>
          <p:spPr bwMode="auto">
            <a:xfrm>
              <a:off x="3621088" y="2889251"/>
              <a:ext cx="104775" cy="112713"/>
            </a:xfrm>
            <a:custGeom>
              <a:avLst/>
              <a:gdLst>
                <a:gd name="T0" fmla="*/ 178 w 397"/>
                <a:gd name="T1" fmla="*/ 427 h 429"/>
                <a:gd name="T2" fmla="*/ 121 w 397"/>
                <a:gd name="T3" fmla="*/ 411 h 429"/>
                <a:gd name="T4" fmla="*/ 72 w 397"/>
                <a:gd name="T5" fmla="*/ 379 h 429"/>
                <a:gd name="T6" fmla="*/ 34 w 397"/>
                <a:gd name="T7" fmla="*/ 334 h 429"/>
                <a:gd name="T8" fmla="*/ 9 w 397"/>
                <a:gd name="T9" fmla="*/ 278 h 429"/>
                <a:gd name="T10" fmla="*/ 0 w 397"/>
                <a:gd name="T11" fmla="*/ 215 h 429"/>
                <a:gd name="T12" fmla="*/ 4 w 397"/>
                <a:gd name="T13" fmla="*/ 171 h 429"/>
                <a:gd name="T14" fmla="*/ 24 w 397"/>
                <a:gd name="T15" fmla="*/ 113 h 429"/>
                <a:gd name="T16" fmla="*/ 58 w 397"/>
                <a:gd name="T17" fmla="*/ 63 h 429"/>
                <a:gd name="T18" fmla="*/ 104 w 397"/>
                <a:gd name="T19" fmla="*/ 27 h 429"/>
                <a:gd name="T20" fmla="*/ 159 w 397"/>
                <a:gd name="T21" fmla="*/ 4 h 429"/>
                <a:gd name="T22" fmla="*/ 198 w 397"/>
                <a:gd name="T23" fmla="*/ 0 h 429"/>
                <a:gd name="T24" fmla="*/ 258 w 397"/>
                <a:gd name="T25" fmla="*/ 11 h 429"/>
                <a:gd name="T26" fmla="*/ 309 w 397"/>
                <a:gd name="T27" fmla="*/ 37 h 429"/>
                <a:gd name="T28" fmla="*/ 352 w 397"/>
                <a:gd name="T29" fmla="*/ 78 h 429"/>
                <a:gd name="T30" fmla="*/ 381 w 397"/>
                <a:gd name="T31" fmla="*/ 132 h 429"/>
                <a:gd name="T32" fmla="*/ 396 w 397"/>
                <a:gd name="T33" fmla="*/ 192 h 429"/>
                <a:gd name="T34" fmla="*/ 396 w 397"/>
                <a:gd name="T35" fmla="*/ 236 h 429"/>
                <a:gd name="T36" fmla="*/ 381 w 397"/>
                <a:gd name="T37" fmla="*/ 297 h 429"/>
                <a:gd name="T38" fmla="*/ 352 w 397"/>
                <a:gd name="T39" fmla="*/ 350 h 429"/>
                <a:gd name="T40" fmla="*/ 309 w 397"/>
                <a:gd name="T41" fmla="*/ 391 h 429"/>
                <a:gd name="T42" fmla="*/ 258 w 397"/>
                <a:gd name="T43" fmla="*/ 419 h 429"/>
                <a:gd name="T44" fmla="*/ 198 w 397"/>
                <a:gd name="T45" fmla="*/ 429 h 429"/>
                <a:gd name="T46" fmla="*/ 198 w 397"/>
                <a:gd name="T47" fmla="*/ 57 h 429"/>
                <a:gd name="T48" fmla="*/ 157 w 397"/>
                <a:gd name="T49" fmla="*/ 64 h 429"/>
                <a:gd name="T50" fmla="*/ 119 w 397"/>
                <a:gd name="T51" fmla="*/ 84 h 429"/>
                <a:gd name="T52" fmla="*/ 89 w 397"/>
                <a:gd name="T53" fmla="*/ 115 h 429"/>
                <a:gd name="T54" fmla="*/ 68 w 397"/>
                <a:gd name="T55" fmla="*/ 153 h 429"/>
                <a:gd name="T56" fmla="*/ 58 w 397"/>
                <a:gd name="T57" fmla="*/ 198 h 429"/>
                <a:gd name="T58" fmla="*/ 58 w 397"/>
                <a:gd name="T59" fmla="*/ 231 h 429"/>
                <a:gd name="T60" fmla="*/ 68 w 397"/>
                <a:gd name="T61" fmla="*/ 275 h 429"/>
                <a:gd name="T62" fmla="*/ 89 w 397"/>
                <a:gd name="T63" fmla="*/ 315 h 429"/>
                <a:gd name="T64" fmla="*/ 119 w 397"/>
                <a:gd name="T65" fmla="*/ 345 h 429"/>
                <a:gd name="T66" fmla="*/ 157 w 397"/>
                <a:gd name="T67" fmla="*/ 364 h 429"/>
                <a:gd name="T68" fmla="*/ 198 w 397"/>
                <a:gd name="T69" fmla="*/ 371 h 429"/>
                <a:gd name="T70" fmla="*/ 227 w 397"/>
                <a:gd name="T71" fmla="*/ 368 h 429"/>
                <a:gd name="T72" fmla="*/ 266 w 397"/>
                <a:gd name="T73" fmla="*/ 353 h 429"/>
                <a:gd name="T74" fmla="*/ 298 w 397"/>
                <a:gd name="T75" fmla="*/ 326 h 429"/>
                <a:gd name="T76" fmla="*/ 323 w 397"/>
                <a:gd name="T77" fmla="*/ 289 h 429"/>
                <a:gd name="T78" fmla="*/ 338 w 397"/>
                <a:gd name="T79" fmla="*/ 246 h 429"/>
                <a:gd name="T80" fmla="*/ 341 w 397"/>
                <a:gd name="T81" fmla="*/ 215 h 429"/>
                <a:gd name="T82" fmla="*/ 334 w 397"/>
                <a:gd name="T83" fmla="*/ 168 h 429"/>
                <a:gd name="T84" fmla="*/ 316 w 397"/>
                <a:gd name="T85" fmla="*/ 127 h 429"/>
                <a:gd name="T86" fmla="*/ 288 w 397"/>
                <a:gd name="T87" fmla="*/ 93 h 429"/>
                <a:gd name="T88" fmla="*/ 254 w 397"/>
                <a:gd name="T89" fmla="*/ 70 h 429"/>
                <a:gd name="T90" fmla="*/ 213 w 397"/>
                <a:gd name="T91" fmla="*/ 5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7" h="429">
                  <a:moveTo>
                    <a:pt x="198" y="429"/>
                  </a:moveTo>
                  <a:lnTo>
                    <a:pt x="198" y="429"/>
                  </a:lnTo>
                  <a:lnTo>
                    <a:pt x="178" y="427"/>
                  </a:lnTo>
                  <a:lnTo>
                    <a:pt x="159" y="424"/>
                  </a:lnTo>
                  <a:lnTo>
                    <a:pt x="140" y="419"/>
                  </a:lnTo>
                  <a:lnTo>
                    <a:pt x="121" y="411"/>
                  </a:lnTo>
                  <a:lnTo>
                    <a:pt x="104" y="402"/>
                  </a:lnTo>
                  <a:lnTo>
                    <a:pt x="88" y="391"/>
                  </a:lnTo>
                  <a:lnTo>
                    <a:pt x="72" y="379"/>
                  </a:lnTo>
                  <a:lnTo>
                    <a:pt x="58" y="365"/>
                  </a:lnTo>
                  <a:lnTo>
                    <a:pt x="46" y="350"/>
                  </a:lnTo>
                  <a:lnTo>
                    <a:pt x="34" y="334"/>
                  </a:lnTo>
                  <a:lnTo>
                    <a:pt x="24" y="317"/>
                  </a:lnTo>
                  <a:lnTo>
                    <a:pt x="15" y="297"/>
                  </a:lnTo>
                  <a:lnTo>
                    <a:pt x="9" y="278"/>
                  </a:lnTo>
                  <a:lnTo>
                    <a:pt x="4" y="257"/>
                  </a:lnTo>
                  <a:lnTo>
                    <a:pt x="1" y="236"/>
                  </a:lnTo>
                  <a:lnTo>
                    <a:pt x="0" y="215"/>
                  </a:lnTo>
                  <a:lnTo>
                    <a:pt x="0" y="215"/>
                  </a:lnTo>
                  <a:lnTo>
                    <a:pt x="1" y="192"/>
                  </a:lnTo>
                  <a:lnTo>
                    <a:pt x="4" y="171"/>
                  </a:lnTo>
                  <a:lnTo>
                    <a:pt x="9" y="151"/>
                  </a:lnTo>
                  <a:lnTo>
                    <a:pt x="15" y="132"/>
                  </a:lnTo>
                  <a:lnTo>
                    <a:pt x="24" y="113"/>
                  </a:lnTo>
                  <a:lnTo>
                    <a:pt x="34" y="95"/>
                  </a:lnTo>
                  <a:lnTo>
                    <a:pt x="46" y="78"/>
                  </a:lnTo>
                  <a:lnTo>
                    <a:pt x="58" y="63"/>
                  </a:lnTo>
                  <a:lnTo>
                    <a:pt x="72" y="50"/>
                  </a:lnTo>
                  <a:lnTo>
                    <a:pt x="88" y="37"/>
                  </a:lnTo>
                  <a:lnTo>
                    <a:pt x="104" y="27"/>
                  </a:lnTo>
                  <a:lnTo>
                    <a:pt x="121" y="18"/>
                  </a:lnTo>
                  <a:lnTo>
                    <a:pt x="140" y="11"/>
                  </a:lnTo>
                  <a:lnTo>
                    <a:pt x="159" y="4"/>
                  </a:lnTo>
                  <a:lnTo>
                    <a:pt x="178" y="1"/>
                  </a:lnTo>
                  <a:lnTo>
                    <a:pt x="198" y="0"/>
                  </a:lnTo>
                  <a:lnTo>
                    <a:pt x="198" y="0"/>
                  </a:lnTo>
                  <a:lnTo>
                    <a:pt x="218" y="1"/>
                  </a:lnTo>
                  <a:lnTo>
                    <a:pt x="239" y="4"/>
                  </a:lnTo>
                  <a:lnTo>
                    <a:pt x="258" y="11"/>
                  </a:lnTo>
                  <a:lnTo>
                    <a:pt x="276" y="18"/>
                  </a:lnTo>
                  <a:lnTo>
                    <a:pt x="293" y="27"/>
                  </a:lnTo>
                  <a:lnTo>
                    <a:pt x="309" y="37"/>
                  </a:lnTo>
                  <a:lnTo>
                    <a:pt x="324" y="50"/>
                  </a:lnTo>
                  <a:lnTo>
                    <a:pt x="339" y="63"/>
                  </a:lnTo>
                  <a:lnTo>
                    <a:pt x="352" y="78"/>
                  </a:lnTo>
                  <a:lnTo>
                    <a:pt x="363" y="95"/>
                  </a:lnTo>
                  <a:lnTo>
                    <a:pt x="373" y="113"/>
                  </a:lnTo>
                  <a:lnTo>
                    <a:pt x="381" y="132"/>
                  </a:lnTo>
                  <a:lnTo>
                    <a:pt x="388" y="151"/>
                  </a:lnTo>
                  <a:lnTo>
                    <a:pt x="393" y="171"/>
                  </a:lnTo>
                  <a:lnTo>
                    <a:pt x="396" y="192"/>
                  </a:lnTo>
                  <a:lnTo>
                    <a:pt x="397" y="215"/>
                  </a:lnTo>
                  <a:lnTo>
                    <a:pt x="397" y="215"/>
                  </a:lnTo>
                  <a:lnTo>
                    <a:pt x="396" y="236"/>
                  </a:lnTo>
                  <a:lnTo>
                    <a:pt x="393" y="257"/>
                  </a:lnTo>
                  <a:lnTo>
                    <a:pt x="388" y="278"/>
                  </a:lnTo>
                  <a:lnTo>
                    <a:pt x="381" y="297"/>
                  </a:lnTo>
                  <a:lnTo>
                    <a:pt x="373" y="317"/>
                  </a:lnTo>
                  <a:lnTo>
                    <a:pt x="363" y="334"/>
                  </a:lnTo>
                  <a:lnTo>
                    <a:pt x="352" y="350"/>
                  </a:lnTo>
                  <a:lnTo>
                    <a:pt x="339" y="365"/>
                  </a:lnTo>
                  <a:lnTo>
                    <a:pt x="324" y="379"/>
                  </a:lnTo>
                  <a:lnTo>
                    <a:pt x="309" y="391"/>
                  </a:lnTo>
                  <a:lnTo>
                    <a:pt x="293" y="402"/>
                  </a:lnTo>
                  <a:lnTo>
                    <a:pt x="276" y="411"/>
                  </a:lnTo>
                  <a:lnTo>
                    <a:pt x="258" y="419"/>
                  </a:lnTo>
                  <a:lnTo>
                    <a:pt x="239" y="424"/>
                  </a:lnTo>
                  <a:lnTo>
                    <a:pt x="218" y="427"/>
                  </a:lnTo>
                  <a:lnTo>
                    <a:pt x="198" y="429"/>
                  </a:lnTo>
                  <a:lnTo>
                    <a:pt x="198" y="429"/>
                  </a:lnTo>
                  <a:close/>
                  <a:moveTo>
                    <a:pt x="198" y="57"/>
                  </a:moveTo>
                  <a:lnTo>
                    <a:pt x="198" y="57"/>
                  </a:lnTo>
                  <a:lnTo>
                    <a:pt x="184" y="58"/>
                  </a:lnTo>
                  <a:lnTo>
                    <a:pt x="170" y="60"/>
                  </a:lnTo>
                  <a:lnTo>
                    <a:pt x="157" y="64"/>
                  </a:lnTo>
                  <a:lnTo>
                    <a:pt x="144" y="70"/>
                  </a:lnTo>
                  <a:lnTo>
                    <a:pt x="131" y="76"/>
                  </a:lnTo>
                  <a:lnTo>
                    <a:pt x="119" y="84"/>
                  </a:lnTo>
                  <a:lnTo>
                    <a:pt x="108" y="93"/>
                  </a:lnTo>
                  <a:lnTo>
                    <a:pt x="98" y="103"/>
                  </a:lnTo>
                  <a:lnTo>
                    <a:pt x="89" y="115"/>
                  </a:lnTo>
                  <a:lnTo>
                    <a:pt x="81" y="127"/>
                  </a:lnTo>
                  <a:lnTo>
                    <a:pt x="74" y="140"/>
                  </a:lnTo>
                  <a:lnTo>
                    <a:pt x="68" y="153"/>
                  </a:lnTo>
                  <a:lnTo>
                    <a:pt x="63" y="168"/>
                  </a:lnTo>
                  <a:lnTo>
                    <a:pt x="60" y="183"/>
                  </a:lnTo>
                  <a:lnTo>
                    <a:pt x="58" y="198"/>
                  </a:lnTo>
                  <a:lnTo>
                    <a:pt x="57" y="215"/>
                  </a:lnTo>
                  <a:lnTo>
                    <a:pt x="57" y="215"/>
                  </a:lnTo>
                  <a:lnTo>
                    <a:pt x="58" y="231"/>
                  </a:lnTo>
                  <a:lnTo>
                    <a:pt x="60" y="246"/>
                  </a:lnTo>
                  <a:lnTo>
                    <a:pt x="63" y="261"/>
                  </a:lnTo>
                  <a:lnTo>
                    <a:pt x="68" y="275"/>
                  </a:lnTo>
                  <a:lnTo>
                    <a:pt x="74" y="289"/>
                  </a:lnTo>
                  <a:lnTo>
                    <a:pt x="81" y="302"/>
                  </a:lnTo>
                  <a:lnTo>
                    <a:pt x="89" y="315"/>
                  </a:lnTo>
                  <a:lnTo>
                    <a:pt x="98" y="326"/>
                  </a:lnTo>
                  <a:lnTo>
                    <a:pt x="108" y="336"/>
                  </a:lnTo>
                  <a:lnTo>
                    <a:pt x="119" y="345"/>
                  </a:lnTo>
                  <a:lnTo>
                    <a:pt x="131" y="353"/>
                  </a:lnTo>
                  <a:lnTo>
                    <a:pt x="144" y="359"/>
                  </a:lnTo>
                  <a:lnTo>
                    <a:pt x="157" y="364"/>
                  </a:lnTo>
                  <a:lnTo>
                    <a:pt x="170" y="368"/>
                  </a:lnTo>
                  <a:lnTo>
                    <a:pt x="184" y="371"/>
                  </a:lnTo>
                  <a:lnTo>
                    <a:pt x="198" y="371"/>
                  </a:lnTo>
                  <a:lnTo>
                    <a:pt x="198" y="371"/>
                  </a:lnTo>
                  <a:lnTo>
                    <a:pt x="213" y="371"/>
                  </a:lnTo>
                  <a:lnTo>
                    <a:pt x="227" y="368"/>
                  </a:lnTo>
                  <a:lnTo>
                    <a:pt x="241" y="364"/>
                  </a:lnTo>
                  <a:lnTo>
                    <a:pt x="254" y="359"/>
                  </a:lnTo>
                  <a:lnTo>
                    <a:pt x="266" y="353"/>
                  </a:lnTo>
                  <a:lnTo>
                    <a:pt x="278" y="345"/>
                  </a:lnTo>
                  <a:lnTo>
                    <a:pt x="288" y="336"/>
                  </a:lnTo>
                  <a:lnTo>
                    <a:pt x="298" y="326"/>
                  </a:lnTo>
                  <a:lnTo>
                    <a:pt x="308" y="315"/>
                  </a:lnTo>
                  <a:lnTo>
                    <a:pt x="316" y="302"/>
                  </a:lnTo>
                  <a:lnTo>
                    <a:pt x="323" y="289"/>
                  </a:lnTo>
                  <a:lnTo>
                    <a:pt x="329" y="275"/>
                  </a:lnTo>
                  <a:lnTo>
                    <a:pt x="334" y="261"/>
                  </a:lnTo>
                  <a:lnTo>
                    <a:pt x="338" y="246"/>
                  </a:lnTo>
                  <a:lnTo>
                    <a:pt x="340" y="231"/>
                  </a:lnTo>
                  <a:lnTo>
                    <a:pt x="341" y="215"/>
                  </a:lnTo>
                  <a:lnTo>
                    <a:pt x="341" y="215"/>
                  </a:lnTo>
                  <a:lnTo>
                    <a:pt x="340" y="198"/>
                  </a:lnTo>
                  <a:lnTo>
                    <a:pt x="338" y="183"/>
                  </a:lnTo>
                  <a:lnTo>
                    <a:pt x="334" y="168"/>
                  </a:lnTo>
                  <a:lnTo>
                    <a:pt x="329" y="153"/>
                  </a:lnTo>
                  <a:lnTo>
                    <a:pt x="323" y="140"/>
                  </a:lnTo>
                  <a:lnTo>
                    <a:pt x="316" y="127"/>
                  </a:lnTo>
                  <a:lnTo>
                    <a:pt x="308" y="115"/>
                  </a:lnTo>
                  <a:lnTo>
                    <a:pt x="298" y="103"/>
                  </a:lnTo>
                  <a:lnTo>
                    <a:pt x="288" y="93"/>
                  </a:lnTo>
                  <a:lnTo>
                    <a:pt x="278" y="84"/>
                  </a:lnTo>
                  <a:lnTo>
                    <a:pt x="266" y="76"/>
                  </a:lnTo>
                  <a:lnTo>
                    <a:pt x="254" y="70"/>
                  </a:lnTo>
                  <a:lnTo>
                    <a:pt x="241" y="64"/>
                  </a:lnTo>
                  <a:lnTo>
                    <a:pt x="227" y="60"/>
                  </a:lnTo>
                  <a:lnTo>
                    <a:pt x="213" y="58"/>
                  </a:lnTo>
                  <a:lnTo>
                    <a:pt x="198" y="57"/>
                  </a:lnTo>
                  <a:lnTo>
                    <a:pt x="19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1" name="Freeform 56">
              <a:extLst>
                <a:ext uri="{FF2B5EF4-FFF2-40B4-BE49-F238E27FC236}">
                  <a16:creationId xmlns:a16="http://schemas.microsoft.com/office/drawing/2014/main" id="{BBE45E0A-A439-D7B9-268A-2233990CEBFC}"/>
                </a:ext>
              </a:extLst>
            </p:cNvPr>
            <p:cNvSpPr>
              <a:spLocks/>
            </p:cNvSpPr>
            <p:nvPr/>
          </p:nvSpPr>
          <p:spPr bwMode="auto">
            <a:xfrm>
              <a:off x="3625850" y="2921001"/>
              <a:ext cx="98425" cy="28575"/>
            </a:xfrm>
            <a:custGeom>
              <a:avLst/>
              <a:gdLst>
                <a:gd name="T0" fmla="*/ 297 w 371"/>
                <a:gd name="T1" fmla="*/ 105 h 105"/>
                <a:gd name="T2" fmla="*/ 277 w 371"/>
                <a:gd name="T3" fmla="*/ 103 h 105"/>
                <a:gd name="T4" fmla="*/ 267 w 371"/>
                <a:gd name="T5" fmla="*/ 101 h 105"/>
                <a:gd name="T6" fmla="*/ 248 w 371"/>
                <a:gd name="T7" fmla="*/ 95 h 105"/>
                <a:gd name="T8" fmla="*/ 231 w 371"/>
                <a:gd name="T9" fmla="*/ 87 h 105"/>
                <a:gd name="T10" fmla="*/ 214 w 371"/>
                <a:gd name="T11" fmla="*/ 75 h 105"/>
                <a:gd name="T12" fmla="*/ 207 w 371"/>
                <a:gd name="T13" fmla="*/ 68 h 105"/>
                <a:gd name="T14" fmla="*/ 181 w 371"/>
                <a:gd name="T15" fmla="*/ 83 h 105"/>
                <a:gd name="T16" fmla="*/ 154 w 371"/>
                <a:gd name="T17" fmla="*/ 95 h 105"/>
                <a:gd name="T18" fmla="*/ 127 w 371"/>
                <a:gd name="T19" fmla="*/ 101 h 105"/>
                <a:gd name="T20" fmla="*/ 98 w 371"/>
                <a:gd name="T21" fmla="*/ 103 h 105"/>
                <a:gd name="T22" fmla="*/ 71 w 371"/>
                <a:gd name="T23" fmla="*/ 102 h 105"/>
                <a:gd name="T24" fmla="*/ 45 w 371"/>
                <a:gd name="T25" fmla="*/ 96 h 105"/>
                <a:gd name="T26" fmla="*/ 22 w 371"/>
                <a:gd name="T27" fmla="*/ 88 h 105"/>
                <a:gd name="T28" fmla="*/ 0 w 371"/>
                <a:gd name="T29" fmla="*/ 75 h 105"/>
                <a:gd name="T30" fmla="*/ 34 w 371"/>
                <a:gd name="T31" fmla="*/ 29 h 105"/>
                <a:gd name="T32" fmla="*/ 48 w 371"/>
                <a:gd name="T33" fmla="*/ 37 h 105"/>
                <a:gd name="T34" fmla="*/ 66 w 371"/>
                <a:gd name="T35" fmla="*/ 43 h 105"/>
                <a:gd name="T36" fmla="*/ 85 w 371"/>
                <a:gd name="T37" fmla="*/ 45 h 105"/>
                <a:gd name="T38" fmla="*/ 107 w 371"/>
                <a:gd name="T39" fmla="*/ 45 h 105"/>
                <a:gd name="T40" fmla="*/ 130 w 371"/>
                <a:gd name="T41" fmla="*/ 42 h 105"/>
                <a:gd name="T42" fmla="*/ 152 w 371"/>
                <a:gd name="T43" fmla="*/ 35 h 105"/>
                <a:gd name="T44" fmla="*/ 172 w 371"/>
                <a:gd name="T45" fmla="*/ 24 h 105"/>
                <a:gd name="T46" fmla="*/ 191 w 371"/>
                <a:gd name="T47" fmla="*/ 8 h 105"/>
                <a:gd name="T48" fmla="*/ 197 w 371"/>
                <a:gd name="T49" fmla="*/ 4 h 105"/>
                <a:gd name="T50" fmla="*/ 209 w 371"/>
                <a:gd name="T51" fmla="*/ 0 h 105"/>
                <a:gd name="T52" fmla="*/ 216 w 371"/>
                <a:gd name="T53" fmla="*/ 0 h 105"/>
                <a:gd name="T54" fmla="*/ 228 w 371"/>
                <a:gd name="T55" fmla="*/ 5 h 105"/>
                <a:gd name="T56" fmla="*/ 237 w 371"/>
                <a:gd name="T57" fmla="*/ 15 h 105"/>
                <a:gd name="T58" fmla="*/ 242 w 371"/>
                <a:gd name="T59" fmla="*/ 23 h 105"/>
                <a:gd name="T60" fmla="*/ 255 w 371"/>
                <a:gd name="T61" fmla="*/ 35 h 105"/>
                <a:gd name="T62" fmla="*/ 268 w 371"/>
                <a:gd name="T63" fmla="*/ 42 h 105"/>
                <a:gd name="T64" fmla="*/ 285 w 371"/>
                <a:gd name="T65" fmla="*/ 47 h 105"/>
                <a:gd name="T66" fmla="*/ 293 w 371"/>
                <a:gd name="T67" fmla="*/ 47 h 105"/>
                <a:gd name="T68" fmla="*/ 307 w 371"/>
                <a:gd name="T69" fmla="*/ 47 h 105"/>
                <a:gd name="T70" fmla="*/ 324 w 371"/>
                <a:gd name="T71" fmla="*/ 42 h 105"/>
                <a:gd name="T72" fmla="*/ 331 w 371"/>
                <a:gd name="T73" fmla="*/ 38 h 105"/>
                <a:gd name="T74" fmla="*/ 371 w 371"/>
                <a:gd name="T75" fmla="*/ 77 h 105"/>
                <a:gd name="T76" fmla="*/ 357 w 371"/>
                <a:gd name="T77" fmla="*/ 90 h 105"/>
                <a:gd name="T78" fmla="*/ 339 w 371"/>
                <a:gd name="T79" fmla="*/ 98 h 105"/>
                <a:gd name="T80" fmla="*/ 320 w 371"/>
                <a:gd name="T81" fmla="*/ 103 h 105"/>
                <a:gd name="T82" fmla="*/ 297 w 371"/>
                <a:gd name="T8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1" h="105">
                  <a:moveTo>
                    <a:pt x="297" y="105"/>
                  </a:moveTo>
                  <a:lnTo>
                    <a:pt x="297" y="105"/>
                  </a:lnTo>
                  <a:lnTo>
                    <a:pt x="287" y="104"/>
                  </a:lnTo>
                  <a:lnTo>
                    <a:pt x="277" y="103"/>
                  </a:lnTo>
                  <a:lnTo>
                    <a:pt x="277" y="103"/>
                  </a:lnTo>
                  <a:lnTo>
                    <a:pt x="267" y="101"/>
                  </a:lnTo>
                  <a:lnTo>
                    <a:pt x="257" y="99"/>
                  </a:lnTo>
                  <a:lnTo>
                    <a:pt x="248" y="95"/>
                  </a:lnTo>
                  <a:lnTo>
                    <a:pt x="239" y="91"/>
                  </a:lnTo>
                  <a:lnTo>
                    <a:pt x="231" y="87"/>
                  </a:lnTo>
                  <a:lnTo>
                    <a:pt x="222" y="81"/>
                  </a:lnTo>
                  <a:lnTo>
                    <a:pt x="214" y="75"/>
                  </a:lnTo>
                  <a:lnTo>
                    <a:pt x="207" y="68"/>
                  </a:lnTo>
                  <a:lnTo>
                    <a:pt x="207" y="68"/>
                  </a:lnTo>
                  <a:lnTo>
                    <a:pt x="194" y="76"/>
                  </a:lnTo>
                  <a:lnTo>
                    <a:pt x="181" y="83"/>
                  </a:lnTo>
                  <a:lnTo>
                    <a:pt x="168" y="90"/>
                  </a:lnTo>
                  <a:lnTo>
                    <a:pt x="154" y="95"/>
                  </a:lnTo>
                  <a:lnTo>
                    <a:pt x="140" y="98"/>
                  </a:lnTo>
                  <a:lnTo>
                    <a:pt x="127" y="101"/>
                  </a:lnTo>
                  <a:lnTo>
                    <a:pt x="112" y="102"/>
                  </a:lnTo>
                  <a:lnTo>
                    <a:pt x="98" y="103"/>
                  </a:lnTo>
                  <a:lnTo>
                    <a:pt x="84" y="103"/>
                  </a:lnTo>
                  <a:lnTo>
                    <a:pt x="71" y="102"/>
                  </a:lnTo>
                  <a:lnTo>
                    <a:pt x="58" y="99"/>
                  </a:lnTo>
                  <a:lnTo>
                    <a:pt x="45" y="96"/>
                  </a:lnTo>
                  <a:lnTo>
                    <a:pt x="33" y="93"/>
                  </a:lnTo>
                  <a:lnTo>
                    <a:pt x="22" y="88"/>
                  </a:lnTo>
                  <a:lnTo>
                    <a:pt x="10" y="81"/>
                  </a:lnTo>
                  <a:lnTo>
                    <a:pt x="0" y="75"/>
                  </a:lnTo>
                  <a:lnTo>
                    <a:pt x="34" y="29"/>
                  </a:lnTo>
                  <a:lnTo>
                    <a:pt x="34" y="29"/>
                  </a:lnTo>
                  <a:lnTo>
                    <a:pt x="41" y="33"/>
                  </a:lnTo>
                  <a:lnTo>
                    <a:pt x="48" y="37"/>
                  </a:lnTo>
                  <a:lnTo>
                    <a:pt x="57" y="40"/>
                  </a:lnTo>
                  <a:lnTo>
                    <a:pt x="66" y="43"/>
                  </a:lnTo>
                  <a:lnTo>
                    <a:pt x="75" y="44"/>
                  </a:lnTo>
                  <a:lnTo>
                    <a:pt x="85" y="45"/>
                  </a:lnTo>
                  <a:lnTo>
                    <a:pt x="96" y="46"/>
                  </a:lnTo>
                  <a:lnTo>
                    <a:pt x="107" y="45"/>
                  </a:lnTo>
                  <a:lnTo>
                    <a:pt x="119" y="44"/>
                  </a:lnTo>
                  <a:lnTo>
                    <a:pt x="130" y="42"/>
                  </a:lnTo>
                  <a:lnTo>
                    <a:pt x="141" y="39"/>
                  </a:lnTo>
                  <a:lnTo>
                    <a:pt x="152" y="35"/>
                  </a:lnTo>
                  <a:lnTo>
                    <a:pt x="162" y="30"/>
                  </a:lnTo>
                  <a:lnTo>
                    <a:pt x="172" y="24"/>
                  </a:lnTo>
                  <a:lnTo>
                    <a:pt x="182" y="17"/>
                  </a:lnTo>
                  <a:lnTo>
                    <a:pt x="191" y="8"/>
                  </a:lnTo>
                  <a:lnTo>
                    <a:pt x="191" y="8"/>
                  </a:lnTo>
                  <a:lnTo>
                    <a:pt x="197" y="4"/>
                  </a:lnTo>
                  <a:lnTo>
                    <a:pt x="203" y="1"/>
                  </a:lnTo>
                  <a:lnTo>
                    <a:pt x="209" y="0"/>
                  </a:lnTo>
                  <a:lnTo>
                    <a:pt x="216" y="0"/>
                  </a:lnTo>
                  <a:lnTo>
                    <a:pt x="216" y="0"/>
                  </a:lnTo>
                  <a:lnTo>
                    <a:pt x="223" y="2"/>
                  </a:lnTo>
                  <a:lnTo>
                    <a:pt x="228" y="5"/>
                  </a:lnTo>
                  <a:lnTo>
                    <a:pt x="233" y="9"/>
                  </a:lnTo>
                  <a:lnTo>
                    <a:pt x="237" y="15"/>
                  </a:lnTo>
                  <a:lnTo>
                    <a:pt x="237" y="15"/>
                  </a:lnTo>
                  <a:lnTo>
                    <a:pt x="242" y="23"/>
                  </a:lnTo>
                  <a:lnTo>
                    <a:pt x="248" y="29"/>
                  </a:lnTo>
                  <a:lnTo>
                    <a:pt x="255" y="35"/>
                  </a:lnTo>
                  <a:lnTo>
                    <a:pt x="261" y="39"/>
                  </a:lnTo>
                  <a:lnTo>
                    <a:pt x="268" y="42"/>
                  </a:lnTo>
                  <a:lnTo>
                    <a:pt x="274" y="44"/>
                  </a:lnTo>
                  <a:lnTo>
                    <a:pt x="285" y="47"/>
                  </a:lnTo>
                  <a:lnTo>
                    <a:pt x="285" y="47"/>
                  </a:lnTo>
                  <a:lnTo>
                    <a:pt x="293" y="47"/>
                  </a:lnTo>
                  <a:lnTo>
                    <a:pt x="300" y="47"/>
                  </a:lnTo>
                  <a:lnTo>
                    <a:pt x="307" y="47"/>
                  </a:lnTo>
                  <a:lnTo>
                    <a:pt x="313" y="46"/>
                  </a:lnTo>
                  <a:lnTo>
                    <a:pt x="324" y="42"/>
                  </a:lnTo>
                  <a:lnTo>
                    <a:pt x="328" y="40"/>
                  </a:lnTo>
                  <a:lnTo>
                    <a:pt x="331" y="38"/>
                  </a:lnTo>
                  <a:lnTo>
                    <a:pt x="371" y="77"/>
                  </a:lnTo>
                  <a:lnTo>
                    <a:pt x="371" y="77"/>
                  </a:lnTo>
                  <a:lnTo>
                    <a:pt x="364" y="83"/>
                  </a:lnTo>
                  <a:lnTo>
                    <a:pt x="357" y="90"/>
                  </a:lnTo>
                  <a:lnTo>
                    <a:pt x="348" y="94"/>
                  </a:lnTo>
                  <a:lnTo>
                    <a:pt x="339" y="98"/>
                  </a:lnTo>
                  <a:lnTo>
                    <a:pt x="330" y="101"/>
                  </a:lnTo>
                  <a:lnTo>
                    <a:pt x="320" y="103"/>
                  </a:lnTo>
                  <a:lnTo>
                    <a:pt x="308" y="104"/>
                  </a:lnTo>
                  <a:lnTo>
                    <a:pt x="297" y="105"/>
                  </a:lnTo>
                  <a:lnTo>
                    <a:pt x="297"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sp>
          <p:nvSpPr>
            <p:cNvPr id="42" name="Freeform 57">
              <a:extLst>
                <a:ext uri="{FF2B5EF4-FFF2-40B4-BE49-F238E27FC236}">
                  <a16:creationId xmlns:a16="http://schemas.microsoft.com/office/drawing/2014/main" id="{846AEA67-4BFD-5158-5765-11204FAEFFE8}"/>
                </a:ext>
              </a:extLst>
            </p:cNvPr>
            <p:cNvSpPr>
              <a:spLocks/>
            </p:cNvSpPr>
            <p:nvPr/>
          </p:nvSpPr>
          <p:spPr bwMode="auto">
            <a:xfrm>
              <a:off x="3494088" y="3182938"/>
              <a:ext cx="90488" cy="66675"/>
            </a:xfrm>
            <a:custGeom>
              <a:avLst/>
              <a:gdLst>
                <a:gd name="T0" fmla="*/ 341 w 341"/>
                <a:gd name="T1" fmla="*/ 249 h 249"/>
                <a:gd name="T2" fmla="*/ 29 w 341"/>
                <a:gd name="T3" fmla="*/ 249 h 249"/>
                <a:gd name="T4" fmla="*/ 29 w 341"/>
                <a:gd name="T5" fmla="*/ 249 h 249"/>
                <a:gd name="T6" fmla="*/ 23 w 341"/>
                <a:gd name="T7" fmla="*/ 249 h 249"/>
                <a:gd name="T8" fmla="*/ 18 w 341"/>
                <a:gd name="T9" fmla="*/ 247 h 249"/>
                <a:gd name="T10" fmla="*/ 13 w 341"/>
                <a:gd name="T11" fmla="*/ 244 h 249"/>
                <a:gd name="T12" fmla="*/ 9 w 341"/>
                <a:gd name="T13" fmla="*/ 241 h 249"/>
                <a:gd name="T14" fmla="*/ 6 w 341"/>
                <a:gd name="T15" fmla="*/ 237 h 249"/>
                <a:gd name="T16" fmla="*/ 2 w 341"/>
                <a:gd name="T17" fmla="*/ 232 h 249"/>
                <a:gd name="T18" fmla="*/ 0 w 341"/>
                <a:gd name="T19" fmla="*/ 227 h 249"/>
                <a:gd name="T20" fmla="*/ 0 w 341"/>
                <a:gd name="T21" fmla="*/ 221 h 249"/>
                <a:gd name="T22" fmla="*/ 0 w 341"/>
                <a:gd name="T23" fmla="*/ 192 h 249"/>
                <a:gd name="T24" fmla="*/ 0 w 341"/>
                <a:gd name="T25" fmla="*/ 192 h 249"/>
                <a:gd name="T26" fmla="*/ 0 w 341"/>
                <a:gd name="T27" fmla="*/ 184 h 249"/>
                <a:gd name="T28" fmla="*/ 1 w 341"/>
                <a:gd name="T29" fmla="*/ 176 h 249"/>
                <a:gd name="T30" fmla="*/ 4 w 341"/>
                <a:gd name="T31" fmla="*/ 168 h 249"/>
                <a:gd name="T32" fmla="*/ 7 w 341"/>
                <a:gd name="T33" fmla="*/ 160 h 249"/>
                <a:gd name="T34" fmla="*/ 10 w 341"/>
                <a:gd name="T35" fmla="*/ 152 h 249"/>
                <a:gd name="T36" fmla="*/ 13 w 341"/>
                <a:gd name="T37" fmla="*/ 145 h 249"/>
                <a:gd name="T38" fmla="*/ 18 w 341"/>
                <a:gd name="T39" fmla="*/ 138 h 249"/>
                <a:gd name="T40" fmla="*/ 22 w 341"/>
                <a:gd name="T41" fmla="*/ 131 h 249"/>
                <a:gd name="T42" fmla="*/ 28 w 341"/>
                <a:gd name="T43" fmla="*/ 125 h 249"/>
                <a:gd name="T44" fmla="*/ 33 w 341"/>
                <a:gd name="T45" fmla="*/ 119 h 249"/>
                <a:gd name="T46" fmla="*/ 39 w 341"/>
                <a:gd name="T47" fmla="*/ 112 h 249"/>
                <a:gd name="T48" fmla="*/ 46 w 341"/>
                <a:gd name="T49" fmla="*/ 107 h 249"/>
                <a:gd name="T50" fmla="*/ 53 w 341"/>
                <a:gd name="T51" fmla="*/ 102 h 249"/>
                <a:gd name="T52" fmla="*/ 60 w 341"/>
                <a:gd name="T53" fmla="*/ 98 h 249"/>
                <a:gd name="T54" fmla="*/ 67 w 341"/>
                <a:gd name="T55" fmla="*/ 95 h 249"/>
                <a:gd name="T56" fmla="*/ 75 w 341"/>
                <a:gd name="T57" fmla="*/ 93 h 249"/>
                <a:gd name="T58" fmla="*/ 198 w 341"/>
                <a:gd name="T59" fmla="*/ 58 h 249"/>
                <a:gd name="T60" fmla="*/ 198 w 341"/>
                <a:gd name="T61" fmla="*/ 0 h 249"/>
                <a:gd name="T62" fmla="*/ 255 w 341"/>
                <a:gd name="T63" fmla="*/ 0 h 249"/>
                <a:gd name="T64" fmla="*/ 255 w 341"/>
                <a:gd name="T65" fmla="*/ 79 h 249"/>
                <a:gd name="T66" fmla="*/ 255 w 341"/>
                <a:gd name="T67" fmla="*/ 79 h 249"/>
                <a:gd name="T68" fmla="*/ 255 w 341"/>
                <a:gd name="T69" fmla="*/ 83 h 249"/>
                <a:gd name="T70" fmla="*/ 254 w 341"/>
                <a:gd name="T71" fmla="*/ 88 h 249"/>
                <a:gd name="T72" fmla="*/ 252 w 341"/>
                <a:gd name="T73" fmla="*/ 92 h 249"/>
                <a:gd name="T74" fmla="*/ 250 w 341"/>
                <a:gd name="T75" fmla="*/ 96 h 249"/>
                <a:gd name="T76" fmla="*/ 247 w 341"/>
                <a:gd name="T77" fmla="*/ 99 h 249"/>
                <a:gd name="T78" fmla="*/ 243 w 341"/>
                <a:gd name="T79" fmla="*/ 102 h 249"/>
                <a:gd name="T80" fmla="*/ 239 w 341"/>
                <a:gd name="T81" fmla="*/ 104 h 249"/>
                <a:gd name="T82" fmla="*/ 235 w 341"/>
                <a:gd name="T83" fmla="*/ 106 h 249"/>
                <a:gd name="T84" fmla="*/ 90 w 341"/>
                <a:gd name="T85" fmla="*/ 147 h 249"/>
                <a:gd name="T86" fmla="*/ 90 w 341"/>
                <a:gd name="T87" fmla="*/ 147 h 249"/>
                <a:gd name="T88" fmla="*/ 84 w 341"/>
                <a:gd name="T89" fmla="*/ 150 h 249"/>
                <a:gd name="T90" fmla="*/ 78 w 341"/>
                <a:gd name="T91" fmla="*/ 154 h 249"/>
                <a:gd name="T92" fmla="*/ 72 w 341"/>
                <a:gd name="T93" fmla="*/ 159 h 249"/>
                <a:gd name="T94" fmla="*/ 67 w 341"/>
                <a:gd name="T95" fmla="*/ 165 h 249"/>
                <a:gd name="T96" fmla="*/ 63 w 341"/>
                <a:gd name="T97" fmla="*/ 171 h 249"/>
                <a:gd name="T98" fmla="*/ 60 w 341"/>
                <a:gd name="T99" fmla="*/ 178 h 249"/>
                <a:gd name="T100" fmla="*/ 58 w 341"/>
                <a:gd name="T101" fmla="*/ 185 h 249"/>
                <a:gd name="T102" fmla="*/ 57 w 341"/>
                <a:gd name="T103" fmla="*/ 192 h 249"/>
                <a:gd name="T104" fmla="*/ 341 w 341"/>
                <a:gd name="T105" fmla="*/ 192 h 249"/>
                <a:gd name="T106" fmla="*/ 341 w 341"/>
                <a:gd name="T10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1" h="249">
                  <a:moveTo>
                    <a:pt x="341" y="249"/>
                  </a:moveTo>
                  <a:lnTo>
                    <a:pt x="29" y="249"/>
                  </a:lnTo>
                  <a:lnTo>
                    <a:pt x="29" y="249"/>
                  </a:lnTo>
                  <a:lnTo>
                    <a:pt x="23" y="249"/>
                  </a:lnTo>
                  <a:lnTo>
                    <a:pt x="18" y="247"/>
                  </a:lnTo>
                  <a:lnTo>
                    <a:pt x="13" y="244"/>
                  </a:lnTo>
                  <a:lnTo>
                    <a:pt x="9" y="241"/>
                  </a:lnTo>
                  <a:lnTo>
                    <a:pt x="6" y="237"/>
                  </a:lnTo>
                  <a:lnTo>
                    <a:pt x="2" y="232"/>
                  </a:lnTo>
                  <a:lnTo>
                    <a:pt x="0" y="227"/>
                  </a:lnTo>
                  <a:lnTo>
                    <a:pt x="0" y="221"/>
                  </a:lnTo>
                  <a:lnTo>
                    <a:pt x="0" y="192"/>
                  </a:lnTo>
                  <a:lnTo>
                    <a:pt x="0" y="192"/>
                  </a:lnTo>
                  <a:lnTo>
                    <a:pt x="0" y="184"/>
                  </a:lnTo>
                  <a:lnTo>
                    <a:pt x="1" y="176"/>
                  </a:lnTo>
                  <a:lnTo>
                    <a:pt x="4" y="168"/>
                  </a:lnTo>
                  <a:lnTo>
                    <a:pt x="7" y="160"/>
                  </a:lnTo>
                  <a:lnTo>
                    <a:pt x="10" y="152"/>
                  </a:lnTo>
                  <a:lnTo>
                    <a:pt x="13" y="145"/>
                  </a:lnTo>
                  <a:lnTo>
                    <a:pt x="18" y="138"/>
                  </a:lnTo>
                  <a:lnTo>
                    <a:pt x="22" y="131"/>
                  </a:lnTo>
                  <a:lnTo>
                    <a:pt x="28" y="125"/>
                  </a:lnTo>
                  <a:lnTo>
                    <a:pt x="33" y="119"/>
                  </a:lnTo>
                  <a:lnTo>
                    <a:pt x="39" y="112"/>
                  </a:lnTo>
                  <a:lnTo>
                    <a:pt x="46" y="107"/>
                  </a:lnTo>
                  <a:lnTo>
                    <a:pt x="53" y="102"/>
                  </a:lnTo>
                  <a:lnTo>
                    <a:pt x="60" y="98"/>
                  </a:lnTo>
                  <a:lnTo>
                    <a:pt x="67" y="95"/>
                  </a:lnTo>
                  <a:lnTo>
                    <a:pt x="75" y="93"/>
                  </a:lnTo>
                  <a:lnTo>
                    <a:pt x="198" y="58"/>
                  </a:lnTo>
                  <a:lnTo>
                    <a:pt x="198" y="0"/>
                  </a:lnTo>
                  <a:lnTo>
                    <a:pt x="255" y="0"/>
                  </a:lnTo>
                  <a:lnTo>
                    <a:pt x="255" y="79"/>
                  </a:lnTo>
                  <a:lnTo>
                    <a:pt x="255" y="79"/>
                  </a:lnTo>
                  <a:lnTo>
                    <a:pt x="255" y="83"/>
                  </a:lnTo>
                  <a:lnTo>
                    <a:pt x="254" y="88"/>
                  </a:lnTo>
                  <a:lnTo>
                    <a:pt x="252" y="92"/>
                  </a:lnTo>
                  <a:lnTo>
                    <a:pt x="250" y="96"/>
                  </a:lnTo>
                  <a:lnTo>
                    <a:pt x="247" y="99"/>
                  </a:lnTo>
                  <a:lnTo>
                    <a:pt x="243" y="102"/>
                  </a:lnTo>
                  <a:lnTo>
                    <a:pt x="239" y="104"/>
                  </a:lnTo>
                  <a:lnTo>
                    <a:pt x="235" y="106"/>
                  </a:lnTo>
                  <a:lnTo>
                    <a:pt x="90" y="147"/>
                  </a:lnTo>
                  <a:lnTo>
                    <a:pt x="90" y="147"/>
                  </a:lnTo>
                  <a:lnTo>
                    <a:pt x="84" y="150"/>
                  </a:lnTo>
                  <a:lnTo>
                    <a:pt x="78" y="154"/>
                  </a:lnTo>
                  <a:lnTo>
                    <a:pt x="72" y="159"/>
                  </a:lnTo>
                  <a:lnTo>
                    <a:pt x="67" y="165"/>
                  </a:lnTo>
                  <a:lnTo>
                    <a:pt x="63" y="171"/>
                  </a:lnTo>
                  <a:lnTo>
                    <a:pt x="60" y="178"/>
                  </a:lnTo>
                  <a:lnTo>
                    <a:pt x="58" y="185"/>
                  </a:lnTo>
                  <a:lnTo>
                    <a:pt x="57" y="192"/>
                  </a:lnTo>
                  <a:lnTo>
                    <a:pt x="341" y="192"/>
                  </a:lnTo>
                  <a:lnTo>
                    <a:pt x="341"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3" name="Freeform 58">
              <a:extLst>
                <a:ext uri="{FF2B5EF4-FFF2-40B4-BE49-F238E27FC236}">
                  <a16:creationId xmlns:a16="http://schemas.microsoft.com/office/drawing/2014/main" id="{25ACED5E-02E6-63B3-255D-8F7CDC6A476B}"/>
                </a:ext>
              </a:extLst>
            </p:cNvPr>
            <p:cNvSpPr>
              <a:spLocks/>
            </p:cNvSpPr>
            <p:nvPr/>
          </p:nvSpPr>
          <p:spPr bwMode="auto">
            <a:xfrm>
              <a:off x="3568700" y="3182938"/>
              <a:ext cx="90488" cy="66675"/>
            </a:xfrm>
            <a:custGeom>
              <a:avLst/>
              <a:gdLst>
                <a:gd name="T0" fmla="*/ 312 w 341"/>
                <a:gd name="T1" fmla="*/ 249 h 249"/>
                <a:gd name="T2" fmla="*/ 0 w 341"/>
                <a:gd name="T3" fmla="*/ 249 h 249"/>
                <a:gd name="T4" fmla="*/ 0 w 341"/>
                <a:gd name="T5" fmla="*/ 192 h 249"/>
                <a:gd name="T6" fmla="*/ 284 w 341"/>
                <a:gd name="T7" fmla="*/ 192 h 249"/>
                <a:gd name="T8" fmla="*/ 284 w 341"/>
                <a:gd name="T9" fmla="*/ 192 h 249"/>
                <a:gd name="T10" fmla="*/ 283 w 341"/>
                <a:gd name="T11" fmla="*/ 185 h 249"/>
                <a:gd name="T12" fmla="*/ 281 w 341"/>
                <a:gd name="T13" fmla="*/ 178 h 249"/>
                <a:gd name="T14" fmla="*/ 278 w 341"/>
                <a:gd name="T15" fmla="*/ 171 h 249"/>
                <a:gd name="T16" fmla="*/ 274 w 341"/>
                <a:gd name="T17" fmla="*/ 165 h 249"/>
                <a:gd name="T18" fmla="*/ 269 w 341"/>
                <a:gd name="T19" fmla="*/ 159 h 249"/>
                <a:gd name="T20" fmla="*/ 263 w 341"/>
                <a:gd name="T21" fmla="*/ 154 h 249"/>
                <a:gd name="T22" fmla="*/ 257 w 341"/>
                <a:gd name="T23" fmla="*/ 150 h 249"/>
                <a:gd name="T24" fmla="*/ 250 w 341"/>
                <a:gd name="T25" fmla="*/ 147 h 249"/>
                <a:gd name="T26" fmla="*/ 106 w 341"/>
                <a:gd name="T27" fmla="*/ 106 h 249"/>
                <a:gd name="T28" fmla="*/ 106 w 341"/>
                <a:gd name="T29" fmla="*/ 106 h 249"/>
                <a:gd name="T30" fmla="*/ 102 w 341"/>
                <a:gd name="T31" fmla="*/ 104 h 249"/>
                <a:gd name="T32" fmla="*/ 98 w 341"/>
                <a:gd name="T33" fmla="*/ 102 h 249"/>
                <a:gd name="T34" fmla="*/ 94 w 341"/>
                <a:gd name="T35" fmla="*/ 99 h 249"/>
                <a:gd name="T36" fmla="*/ 91 w 341"/>
                <a:gd name="T37" fmla="*/ 96 h 249"/>
                <a:gd name="T38" fmla="*/ 89 w 341"/>
                <a:gd name="T39" fmla="*/ 92 h 249"/>
                <a:gd name="T40" fmla="*/ 87 w 341"/>
                <a:gd name="T41" fmla="*/ 88 h 249"/>
                <a:gd name="T42" fmla="*/ 86 w 341"/>
                <a:gd name="T43" fmla="*/ 83 h 249"/>
                <a:gd name="T44" fmla="*/ 86 w 341"/>
                <a:gd name="T45" fmla="*/ 79 h 249"/>
                <a:gd name="T46" fmla="*/ 86 w 341"/>
                <a:gd name="T47" fmla="*/ 0 h 249"/>
                <a:gd name="T48" fmla="*/ 143 w 341"/>
                <a:gd name="T49" fmla="*/ 0 h 249"/>
                <a:gd name="T50" fmla="*/ 143 w 341"/>
                <a:gd name="T51" fmla="*/ 58 h 249"/>
                <a:gd name="T52" fmla="*/ 266 w 341"/>
                <a:gd name="T53" fmla="*/ 92 h 249"/>
                <a:gd name="T54" fmla="*/ 266 w 341"/>
                <a:gd name="T55" fmla="*/ 92 h 249"/>
                <a:gd name="T56" fmla="*/ 274 w 341"/>
                <a:gd name="T57" fmla="*/ 95 h 249"/>
                <a:gd name="T58" fmla="*/ 281 w 341"/>
                <a:gd name="T59" fmla="*/ 98 h 249"/>
                <a:gd name="T60" fmla="*/ 288 w 341"/>
                <a:gd name="T61" fmla="*/ 102 h 249"/>
                <a:gd name="T62" fmla="*/ 295 w 341"/>
                <a:gd name="T63" fmla="*/ 107 h 249"/>
                <a:gd name="T64" fmla="*/ 302 w 341"/>
                <a:gd name="T65" fmla="*/ 112 h 249"/>
                <a:gd name="T66" fmla="*/ 308 w 341"/>
                <a:gd name="T67" fmla="*/ 118 h 249"/>
                <a:gd name="T68" fmla="*/ 313 w 341"/>
                <a:gd name="T69" fmla="*/ 125 h 249"/>
                <a:gd name="T70" fmla="*/ 319 w 341"/>
                <a:gd name="T71" fmla="*/ 131 h 249"/>
                <a:gd name="T72" fmla="*/ 323 w 341"/>
                <a:gd name="T73" fmla="*/ 138 h 249"/>
                <a:gd name="T74" fmla="*/ 329 w 341"/>
                <a:gd name="T75" fmla="*/ 145 h 249"/>
                <a:gd name="T76" fmla="*/ 332 w 341"/>
                <a:gd name="T77" fmla="*/ 152 h 249"/>
                <a:gd name="T78" fmla="*/ 335 w 341"/>
                <a:gd name="T79" fmla="*/ 160 h 249"/>
                <a:gd name="T80" fmla="*/ 338 w 341"/>
                <a:gd name="T81" fmla="*/ 168 h 249"/>
                <a:gd name="T82" fmla="*/ 340 w 341"/>
                <a:gd name="T83" fmla="*/ 176 h 249"/>
                <a:gd name="T84" fmla="*/ 341 w 341"/>
                <a:gd name="T85" fmla="*/ 184 h 249"/>
                <a:gd name="T86" fmla="*/ 341 w 341"/>
                <a:gd name="T87" fmla="*/ 192 h 249"/>
                <a:gd name="T88" fmla="*/ 341 w 341"/>
                <a:gd name="T89" fmla="*/ 221 h 249"/>
                <a:gd name="T90" fmla="*/ 341 w 341"/>
                <a:gd name="T91" fmla="*/ 221 h 249"/>
                <a:gd name="T92" fmla="*/ 341 w 341"/>
                <a:gd name="T93" fmla="*/ 227 h 249"/>
                <a:gd name="T94" fmla="*/ 339 w 341"/>
                <a:gd name="T95" fmla="*/ 232 h 249"/>
                <a:gd name="T96" fmla="*/ 336 w 341"/>
                <a:gd name="T97" fmla="*/ 237 h 249"/>
                <a:gd name="T98" fmla="*/ 333 w 341"/>
                <a:gd name="T99" fmla="*/ 241 h 249"/>
                <a:gd name="T100" fmla="*/ 329 w 341"/>
                <a:gd name="T101" fmla="*/ 244 h 249"/>
                <a:gd name="T102" fmla="*/ 323 w 341"/>
                <a:gd name="T103" fmla="*/ 247 h 249"/>
                <a:gd name="T104" fmla="*/ 318 w 341"/>
                <a:gd name="T105" fmla="*/ 249 h 249"/>
                <a:gd name="T106" fmla="*/ 312 w 341"/>
                <a:gd name="T107" fmla="*/ 249 h 249"/>
                <a:gd name="T108" fmla="*/ 312 w 341"/>
                <a:gd name="T10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1" h="249">
                  <a:moveTo>
                    <a:pt x="312" y="249"/>
                  </a:moveTo>
                  <a:lnTo>
                    <a:pt x="0" y="249"/>
                  </a:lnTo>
                  <a:lnTo>
                    <a:pt x="0" y="192"/>
                  </a:lnTo>
                  <a:lnTo>
                    <a:pt x="284" y="192"/>
                  </a:lnTo>
                  <a:lnTo>
                    <a:pt x="284" y="192"/>
                  </a:lnTo>
                  <a:lnTo>
                    <a:pt x="283" y="185"/>
                  </a:lnTo>
                  <a:lnTo>
                    <a:pt x="281" y="178"/>
                  </a:lnTo>
                  <a:lnTo>
                    <a:pt x="278" y="171"/>
                  </a:lnTo>
                  <a:lnTo>
                    <a:pt x="274" y="165"/>
                  </a:lnTo>
                  <a:lnTo>
                    <a:pt x="269" y="159"/>
                  </a:lnTo>
                  <a:lnTo>
                    <a:pt x="263" y="154"/>
                  </a:lnTo>
                  <a:lnTo>
                    <a:pt x="257" y="150"/>
                  </a:lnTo>
                  <a:lnTo>
                    <a:pt x="250" y="147"/>
                  </a:lnTo>
                  <a:lnTo>
                    <a:pt x="106" y="106"/>
                  </a:lnTo>
                  <a:lnTo>
                    <a:pt x="106" y="106"/>
                  </a:lnTo>
                  <a:lnTo>
                    <a:pt x="102" y="104"/>
                  </a:lnTo>
                  <a:lnTo>
                    <a:pt x="98" y="102"/>
                  </a:lnTo>
                  <a:lnTo>
                    <a:pt x="94" y="99"/>
                  </a:lnTo>
                  <a:lnTo>
                    <a:pt x="91" y="96"/>
                  </a:lnTo>
                  <a:lnTo>
                    <a:pt x="89" y="92"/>
                  </a:lnTo>
                  <a:lnTo>
                    <a:pt x="87" y="88"/>
                  </a:lnTo>
                  <a:lnTo>
                    <a:pt x="86" y="83"/>
                  </a:lnTo>
                  <a:lnTo>
                    <a:pt x="86" y="79"/>
                  </a:lnTo>
                  <a:lnTo>
                    <a:pt x="86" y="0"/>
                  </a:lnTo>
                  <a:lnTo>
                    <a:pt x="143" y="0"/>
                  </a:lnTo>
                  <a:lnTo>
                    <a:pt x="143" y="58"/>
                  </a:lnTo>
                  <a:lnTo>
                    <a:pt x="266" y="92"/>
                  </a:lnTo>
                  <a:lnTo>
                    <a:pt x="266" y="92"/>
                  </a:lnTo>
                  <a:lnTo>
                    <a:pt x="274" y="95"/>
                  </a:lnTo>
                  <a:lnTo>
                    <a:pt x="281" y="98"/>
                  </a:lnTo>
                  <a:lnTo>
                    <a:pt x="288" y="102"/>
                  </a:lnTo>
                  <a:lnTo>
                    <a:pt x="295" y="107"/>
                  </a:lnTo>
                  <a:lnTo>
                    <a:pt x="302" y="112"/>
                  </a:lnTo>
                  <a:lnTo>
                    <a:pt x="308" y="118"/>
                  </a:lnTo>
                  <a:lnTo>
                    <a:pt x="313" y="125"/>
                  </a:lnTo>
                  <a:lnTo>
                    <a:pt x="319" y="131"/>
                  </a:lnTo>
                  <a:lnTo>
                    <a:pt x="323" y="138"/>
                  </a:lnTo>
                  <a:lnTo>
                    <a:pt x="329" y="145"/>
                  </a:lnTo>
                  <a:lnTo>
                    <a:pt x="332" y="152"/>
                  </a:lnTo>
                  <a:lnTo>
                    <a:pt x="335" y="160"/>
                  </a:lnTo>
                  <a:lnTo>
                    <a:pt x="338" y="168"/>
                  </a:lnTo>
                  <a:lnTo>
                    <a:pt x="340" y="176"/>
                  </a:lnTo>
                  <a:lnTo>
                    <a:pt x="341" y="184"/>
                  </a:lnTo>
                  <a:lnTo>
                    <a:pt x="341" y="192"/>
                  </a:lnTo>
                  <a:lnTo>
                    <a:pt x="341" y="221"/>
                  </a:lnTo>
                  <a:lnTo>
                    <a:pt x="341" y="221"/>
                  </a:lnTo>
                  <a:lnTo>
                    <a:pt x="341" y="227"/>
                  </a:lnTo>
                  <a:lnTo>
                    <a:pt x="339" y="232"/>
                  </a:lnTo>
                  <a:lnTo>
                    <a:pt x="336" y="237"/>
                  </a:lnTo>
                  <a:lnTo>
                    <a:pt x="333" y="241"/>
                  </a:lnTo>
                  <a:lnTo>
                    <a:pt x="329" y="244"/>
                  </a:lnTo>
                  <a:lnTo>
                    <a:pt x="323" y="247"/>
                  </a:lnTo>
                  <a:lnTo>
                    <a:pt x="318" y="249"/>
                  </a:lnTo>
                  <a:lnTo>
                    <a:pt x="312" y="249"/>
                  </a:lnTo>
                  <a:lnTo>
                    <a:pt x="312"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4" name="Freeform 59">
              <a:extLst>
                <a:ext uri="{FF2B5EF4-FFF2-40B4-BE49-F238E27FC236}">
                  <a16:creationId xmlns:a16="http://schemas.microsoft.com/office/drawing/2014/main" id="{85E4FA7E-86BC-B8B2-FAD4-F131365A3B72}"/>
                </a:ext>
              </a:extLst>
            </p:cNvPr>
            <p:cNvSpPr>
              <a:spLocks noEditPoints="1"/>
            </p:cNvSpPr>
            <p:nvPr/>
          </p:nvSpPr>
          <p:spPr bwMode="auto">
            <a:xfrm>
              <a:off x="3524250" y="3084513"/>
              <a:ext cx="104775" cy="112713"/>
            </a:xfrm>
            <a:custGeom>
              <a:avLst/>
              <a:gdLst>
                <a:gd name="T0" fmla="*/ 177 w 397"/>
                <a:gd name="T1" fmla="*/ 426 h 427"/>
                <a:gd name="T2" fmla="*/ 121 w 397"/>
                <a:gd name="T3" fmla="*/ 410 h 427"/>
                <a:gd name="T4" fmla="*/ 72 w 397"/>
                <a:gd name="T5" fmla="*/ 378 h 427"/>
                <a:gd name="T6" fmla="*/ 34 w 397"/>
                <a:gd name="T7" fmla="*/ 333 h 427"/>
                <a:gd name="T8" fmla="*/ 9 w 397"/>
                <a:gd name="T9" fmla="*/ 276 h 427"/>
                <a:gd name="T10" fmla="*/ 0 w 397"/>
                <a:gd name="T11" fmla="*/ 213 h 427"/>
                <a:gd name="T12" fmla="*/ 4 w 397"/>
                <a:gd name="T13" fmla="*/ 170 h 427"/>
                <a:gd name="T14" fmla="*/ 24 w 397"/>
                <a:gd name="T15" fmla="*/ 112 h 427"/>
                <a:gd name="T16" fmla="*/ 58 w 397"/>
                <a:gd name="T17" fmla="*/ 62 h 427"/>
                <a:gd name="T18" fmla="*/ 104 w 397"/>
                <a:gd name="T19" fmla="*/ 25 h 427"/>
                <a:gd name="T20" fmla="*/ 158 w 397"/>
                <a:gd name="T21" fmla="*/ 4 h 427"/>
                <a:gd name="T22" fmla="*/ 198 w 397"/>
                <a:gd name="T23" fmla="*/ 0 h 427"/>
                <a:gd name="T24" fmla="*/ 257 w 397"/>
                <a:gd name="T25" fmla="*/ 9 h 427"/>
                <a:gd name="T26" fmla="*/ 309 w 397"/>
                <a:gd name="T27" fmla="*/ 36 h 427"/>
                <a:gd name="T28" fmla="*/ 351 w 397"/>
                <a:gd name="T29" fmla="*/ 77 h 427"/>
                <a:gd name="T30" fmla="*/ 380 w 397"/>
                <a:gd name="T31" fmla="*/ 130 h 427"/>
                <a:gd name="T32" fmla="*/ 396 w 397"/>
                <a:gd name="T33" fmla="*/ 192 h 427"/>
                <a:gd name="T34" fmla="*/ 396 w 397"/>
                <a:gd name="T35" fmla="*/ 235 h 427"/>
                <a:gd name="T36" fmla="*/ 380 w 397"/>
                <a:gd name="T37" fmla="*/ 297 h 427"/>
                <a:gd name="T38" fmla="*/ 351 w 397"/>
                <a:gd name="T39" fmla="*/ 349 h 427"/>
                <a:gd name="T40" fmla="*/ 309 w 397"/>
                <a:gd name="T41" fmla="*/ 391 h 427"/>
                <a:gd name="T42" fmla="*/ 257 w 397"/>
                <a:gd name="T43" fmla="*/ 418 h 427"/>
                <a:gd name="T44" fmla="*/ 198 w 397"/>
                <a:gd name="T45" fmla="*/ 427 h 427"/>
                <a:gd name="T46" fmla="*/ 198 w 397"/>
                <a:gd name="T47" fmla="*/ 56 h 427"/>
                <a:gd name="T48" fmla="*/ 156 w 397"/>
                <a:gd name="T49" fmla="*/ 63 h 427"/>
                <a:gd name="T50" fmla="*/ 119 w 397"/>
                <a:gd name="T51" fmla="*/ 83 h 427"/>
                <a:gd name="T52" fmla="*/ 88 w 397"/>
                <a:gd name="T53" fmla="*/ 114 h 427"/>
                <a:gd name="T54" fmla="*/ 67 w 397"/>
                <a:gd name="T55" fmla="*/ 152 h 427"/>
                <a:gd name="T56" fmla="*/ 57 w 397"/>
                <a:gd name="T57" fmla="*/ 198 h 427"/>
                <a:gd name="T58" fmla="*/ 57 w 397"/>
                <a:gd name="T59" fmla="*/ 229 h 427"/>
                <a:gd name="T60" fmla="*/ 67 w 397"/>
                <a:gd name="T61" fmla="*/ 274 h 427"/>
                <a:gd name="T62" fmla="*/ 88 w 397"/>
                <a:gd name="T63" fmla="*/ 313 h 427"/>
                <a:gd name="T64" fmla="*/ 119 w 397"/>
                <a:gd name="T65" fmla="*/ 343 h 427"/>
                <a:gd name="T66" fmla="*/ 156 w 397"/>
                <a:gd name="T67" fmla="*/ 363 h 427"/>
                <a:gd name="T68" fmla="*/ 198 w 397"/>
                <a:gd name="T69" fmla="*/ 370 h 427"/>
                <a:gd name="T70" fmla="*/ 227 w 397"/>
                <a:gd name="T71" fmla="*/ 367 h 427"/>
                <a:gd name="T72" fmla="*/ 265 w 397"/>
                <a:gd name="T73" fmla="*/ 351 h 427"/>
                <a:gd name="T74" fmla="*/ 299 w 397"/>
                <a:gd name="T75" fmla="*/ 324 h 427"/>
                <a:gd name="T76" fmla="*/ 323 w 397"/>
                <a:gd name="T77" fmla="*/ 289 h 427"/>
                <a:gd name="T78" fmla="*/ 337 w 397"/>
                <a:gd name="T79" fmla="*/ 245 h 427"/>
                <a:gd name="T80" fmla="*/ 340 w 397"/>
                <a:gd name="T81" fmla="*/ 213 h 427"/>
                <a:gd name="T82" fmla="*/ 333 w 397"/>
                <a:gd name="T83" fmla="*/ 166 h 427"/>
                <a:gd name="T84" fmla="*/ 316 w 397"/>
                <a:gd name="T85" fmla="*/ 126 h 427"/>
                <a:gd name="T86" fmla="*/ 288 w 397"/>
                <a:gd name="T87" fmla="*/ 92 h 427"/>
                <a:gd name="T88" fmla="*/ 253 w 397"/>
                <a:gd name="T89" fmla="*/ 68 h 427"/>
                <a:gd name="T90" fmla="*/ 213 w 397"/>
                <a:gd name="T91" fmla="*/ 5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7" h="427">
                  <a:moveTo>
                    <a:pt x="198" y="427"/>
                  </a:moveTo>
                  <a:lnTo>
                    <a:pt x="198" y="427"/>
                  </a:lnTo>
                  <a:lnTo>
                    <a:pt x="177" y="426"/>
                  </a:lnTo>
                  <a:lnTo>
                    <a:pt x="158" y="423"/>
                  </a:lnTo>
                  <a:lnTo>
                    <a:pt x="139" y="418"/>
                  </a:lnTo>
                  <a:lnTo>
                    <a:pt x="121" y="410"/>
                  </a:lnTo>
                  <a:lnTo>
                    <a:pt x="104" y="402"/>
                  </a:lnTo>
                  <a:lnTo>
                    <a:pt x="87" y="391"/>
                  </a:lnTo>
                  <a:lnTo>
                    <a:pt x="72" y="378"/>
                  </a:lnTo>
                  <a:lnTo>
                    <a:pt x="58" y="364"/>
                  </a:lnTo>
                  <a:lnTo>
                    <a:pt x="45" y="349"/>
                  </a:lnTo>
                  <a:lnTo>
                    <a:pt x="34" y="333"/>
                  </a:lnTo>
                  <a:lnTo>
                    <a:pt x="24" y="315"/>
                  </a:lnTo>
                  <a:lnTo>
                    <a:pt x="15" y="297"/>
                  </a:lnTo>
                  <a:lnTo>
                    <a:pt x="9" y="276"/>
                  </a:lnTo>
                  <a:lnTo>
                    <a:pt x="4" y="256"/>
                  </a:lnTo>
                  <a:lnTo>
                    <a:pt x="1" y="235"/>
                  </a:lnTo>
                  <a:lnTo>
                    <a:pt x="0" y="213"/>
                  </a:lnTo>
                  <a:lnTo>
                    <a:pt x="0" y="213"/>
                  </a:lnTo>
                  <a:lnTo>
                    <a:pt x="1" y="192"/>
                  </a:lnTo>
                  <a:lnTo>
                    <a:pt x="4" y="170"/>
                  </a:lnTo>
                  <a:lnTo>
                    <a:pt x="9" y="150"/>
                  </a:lnTo>
                  <a:lnTo>
                    <a:pt x="15" y="130"/>
                  </a:lnTo>
                  <a:lnTo>
                    <a:pt x="24" y="112"/>
                  </a:lnTo>
                  <a:lnTo>
                    <a:pt x="34" y="94"/>
                  </a:lnTo>
                  <a:lnTo>
                    <a:pt x="45" y="77"/>
                  </a:lnTo>
                  <a:lnTo>
                    <a:pt x="58" y="62"/>
                  </a:lnTo>
                  <a:lnTo>
                    <a:pt x="72" y="48"/>
                  </a:lnTo>
                  <a:lnTo>
                    <a:pt x="87" y="36"/>
                  </a:lnTo>
                  <a:lnTo>
                    <a:pt x="104" y="25"/>
                  </a:lnTo>
                  <a:lnTo>
                    <a:pt x="121" y="16"/>
                  </a:lnTo>
                  <a:lnTo>
                    <a:pt x="139" y="9"/>
                  </a:lnTo>
                  <a:lnTo>
                    <a:pt x="158" y="4"/>
                  </a:lnTo>
                  <a:lnTo>
                    <a:pt x="177" y="1"/>
                  </a:lnTo>
                  <a:lnTo>
                    <a:pt x="198" y="0"/>
                  </a:lnTo>
                  <a:lnTo>
                    <a:pt x="198" y="0"/>
                  </a:lnTo>
                  <a:lnTo>
                    <a:pt x="219" y="1"/>
                  </a:lnTo>
                  <a:lnTo>
                    <a:pt x="238" y="4"/>
                  </a:lnTo>
                  <a:lnTo>
                    <a:pt x="257" y="9"/>
                  </a:lnTo>
                  <a:lnTo>
                    <a:pt x="275" y="16"/>
                  </a:lnTo>
                  <a:lnTo>
                    <a:pt x="292" y="25"/>
                  </a:lnTo>
                  <a:lnTo>
                    <a:pt x="309" y="36"/>
                  </a:lnTo>
                  <a:lnTo>
                    <a:pt x="324" y="48"/>
                  </a:lnTo>
                  <a:lnTo>
                    <a:pt x="338" y="62"/>
                  </a:lnTo>
                  <a:lnTo>
                    <a:pt x="351" y="77"/>
                  </a:lnTo>
                  <a:lnTo>
                    <a:pt x="362" y="94"/>
                  </a:lnTo>
                  <a:lnTo>
                    <a:pt x="372" y="112"/>
                  </a:lnTo>
                  <a:lnTo>
                    <a:pt x="380" y="130"/>
                  </a:lnTo>
                  <a:lnTo>
                    <a:pt x="387" y="150"/>
                  </a:lnTo>
                  <a:lnTo>
                    <a:pt x="392" y="170"/>
                  </a:lnTo>
                  <a:lnTo>
                    <a:pt x="396" y="192"/>
                  </a:lnTo>
                  <a:lnTo>
                    <a:pt x="397" y="213"/>
                  </a:lnTo>
                  <a:lnTo>
                    <a:pt x="397" y="213"/>
                  </a:lnTo>
                  <a:lnTo>
                    <a:pt x="396" y="235"/>
                  </a:lnTo>
                  <a:lnTo>
                    <a:pt x="392" y="256"/>
                  </a:lnTo>
                  <a:lnTo>
                    <a:pt x="387" y="276"/>
                  </a:lnTo>
                  <a:lnTo>
                    <a:pt x="380" y="297"/>
                  </a:lnTo>
                  <a:lnTo>
                    <a:pt x="372" y="315"/>
                  </a:lnTo>
                  <a:lnTo>
                    <a:pt x="362" y="333"/>
                  </a:lnTo>
                  <a:lnTo>
                    <a:pt x="351" y="349"/>
                  </a:lnTo>
                  <a:lnTo>
                    <a:pt x="338" y="364"/>
                  </a:lnTo>
                  <a:lnTo>
                    <a:pt x="324" y="378"/>
                  </a:lnTo>
                  <a:lnTo>
                    <a:pt x="309" y="391"/>
                  </a:lnTo>
                  <a:lnTo>
                    <a:pt x="292" y="402"/>
                  </a:lnTo>
                  <a:lnTo>
                    <a:pt x="275" y="410"/>
                  </a:lnTo>
                  <a:lnTo>
                    <a:pt x="257" y="418"/>
                  </a:lnTo>
                  <a:lnTo>
                    <a:pt x="238" y="423"/>
                  </a:lnTo>
                  <a:lnTo>
                    <a:pt x="219" y="426"/>
                  </a:lnTo>
                  <a:lnTo>
                    <a:pt x="198" y="427"/>
                  </a:lnTo>
                  <a:lnTo>
                    <a:pt x="198" y="427"/>
                  </a:lnTo>
                  <a:close/>
                  <a:moveTo>
                    <a:pt x="198" y="56"/>
                  </a:moveTo>
                  <a:lnTo>
                    <a:pt x="198" y="56"/>
                  </a:lnTo>
                  <a:lnTo>
                    <a:pt x="183" y="57"/>
                  </a:lnTo>
                  <a:lnTo>
                    <a:pt x="169" y="59"/>
                  </a:lnTo>
                  <a:lnTo>
                    <a:pt x="156" y="63"/>
                  </a:lnTo>
                  <a:lnTo>
                    <a:pt x="143" y="68"/>
                  </a:lnTo>
                  <a:lnTo>
                    <a:pt x="131" y="75"/>
                  </a:lnTo>
                  <a:lnTo>
                    <a:pt x="119" y="83"/>
                  </a:lnTo>
                  <a:lnTo>
                    <a:pt x="108" y="92"/>
                  </a:lnTo>
                  <a:lnTo>
                    <a:pt x="98" y="103"/>
                  </a:lnTo>
                  <a:lnTo>
                    <a:pt x="88" y="114"/>
                  </a:lnTo>
                  <a:lnTo>
                    <a:pt x="80" y="126"/>
                  </a:lnTo>
                  <a:lnTo>
                    <a:pt x="73" y="138"/>
                  </a:lnTo>
                  <a:lnTo>
                    <a:pt x="67" y="152"/>
                  </a:lnTo>
                  <a:lnTo>
                    <a:pt x="62" y="166"/>
                  </a:lnTo>
                  <a:lnTo>
                    <a:pt x="59" y="181"/>
                  </a:lnTo>
                  <a:lnTo>
                    <a:pt x="57" y="198"/>
                  </a:lnTo>
                  <a:lnTo>
                    <a:pt x="56" y="213"/>
                  </a:lnTo>
                  <a:lnTo>
                    <a:pt x="56" y="213"/>
                  </a:lnTo>
                  <a:lnTo>
                    <a:pt x="57" y="229"/>
                  </a:lnTo>
                  <a:lnTo>
                    <a:pt x="59" y="245"/>
                  </a:lnTo>
                  <a:lnTo>
                    <a:pt x="62" y="260"/>
                  </a:lnTo>
                  <a:lnTo>
                    <a:pt x="67" y="274"/>
                  </a:lnTo>
                  <a:lnTo>
                    <a:pt x="73" y="289"/>
                  </a:lnTo>
                  <a:lnTo>
                    <a:pt x="80" y="301"/>
                  </a:lnTo>
                  <a:lnTo>
                    <a:pt x="88" y="313"/>
                  </a:lnTo>
                  <a:lnTo>
                    <a:pt x="98" y="324"/>
                  </a:lnTo>
                  <a:lnTo>
                    <a:pt x="108" y="334"/>
                  </a:lnTo>
                  <a:lnTo>
                    <a:pt x="119" y="343"/>
                  </a:lnTo>
                  <a:lnTo>
                    <a:pt x="131" y="351"/>
                  </a:lnTo>
                  <a:lnTo>
                    <a:pt x="143" y="358"/>
                  </a:lnTo>
                  <a:lnTo>
                    <a:pt x="156" y="363"/>
                  </a:lnTo>
                  <a:lnTo>
                    <a:pt x="169" y="367"/>
                  </a:lnTo>
                  <a:lnTo>
                    <a:pt x="183" y="369"/>
                  </a:lnTo>
                  <a:lnTo>
                    <a:pt x="198" y="370"/>
                  </a:lnTo>
                  <a:lnTo>
                    <a:pt x="198" y="370"/>
                  </a:lnTo>
                  <a:lnTo>
                    <a:pt x="213" y="369"/>
                  </a:lnTo>
                  <a:lnTo>
                    <a:pt x="227" y="367"/>
                  </a:lnTo>
                  <a:lnTo>
                    <a:pt x="240" y="363"/>
                  </a:lnTo>
                  <a:lnTo>
                    <a:pt x="253" y="358"/>
                  </a:lnTo>
                  <a:lnTo>
                    <a:pt x="265" y="351"/>
                  </a:lnTo>
                  <a:lnTo>
                    <a:pt x="277" y="343"/>
                  </a:lnTo>
                  <a:lnTo>
                    <a:pt x="288" y="334"/>
                  </a:lnTo>
                  <a:lnTo>
                    <a:pt x="299" y="324"/>
                  </a:lnTo>
                  <a:lnTo>
                    <a:pt x="308" y="313"/>
                  </a:lnTo>
                  <a:lnTo>
                    <a:pt x="316" y="301"/>
                  </a:lnTo>
                  <a:lnTo>
                    <a:pt x="323" y="289"/>
                  </a:lnTo>
                  <a:lnTo>
                    <a:pt x="329" y="274"/>
                  </a:lnTo>
                  <a:lnTo>
                    <a:pt x="333" y="260"/>
                  </a:lnTo>
                  <a:lnTo>
                    <a:pt x="337" y="245"/>
                  </a:lnTo>
                  <a:lnTo>
                    <a:pt x="339" y="229"/>
                  </a:lnTo>
                  <a:lnTo>
                    <a:pt x="340" y="213"/>
                  </a:lnTo>
                  <a:lnTo>
                    <a:pt x="340" y="213"/>
                  </a:lnTo>
                  <a:lnTo>
                    <a:pt x="339" y="198"/>
                  </a:lnTo>
                  <a:lnTo>
                    <a:pt x="337" y="181"/>
                  </a:lnTo>
                  <a:lnTo>
                    <a:pt x="333" y="166"/>
                  </a:lnTo>
                  <a:lnTo>
                    <a:pt x="329" y="152"/>
                  </a:lnTo>
                  <a:lnTo>
                    <a:pt x="323" y="138"/>
                  </a:lnTo>
                  <a:lnTo>
                    <a:pt x="316" y="126"/>
                  </a:lnTo>
                  <a:lnTo>
                    <a:pt x="308" y="114"/>
                  </a:lnTo>
                  <a:lnTo>
                    <a:pt x="299" y="103"/>
                  </a:lnTo>
                  <a:lnTo>
                    <a:pt x="288" y="92"/>
                  </a:lnTo>
                  <a:lnTo>
                    <a:pt x="277" y="83"/>
                  </a:lnTo>
                  <a:lnTo>
                    <a:pt x="265" y="75"/>
                  </a:lnTo>
                  <a:lnTo>
                    <a:pt x="253" y="68"/>
                  </a:lnTo>
                  <a:lnTo>
                    <a:pt x="240" y="63"/>
                  </a:lnTo>
                  <a:lnTo>
                    <a:pt x="227" y="59"/>
                  </a:lnTo>
                  <a:lnTo>
                    <a:pt x="213" y="57"/>
                  </a:lnTo>
                  <a:lnTo>
                    <a:pt x="198" y="56"/>
                  </a:lnTo>
                  <a:lnTo>
                    <a:pt x="19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5" name="Freeform 60">
              <a:extLst>
                <a:ext uri="{FF2B5EF4-FFF2-40B4-BE49-F238E27FC236}">
                  <a16:creationId xmlns:a16="http://schemas.microsoft.com/office/drawing/2014/main" id="{40265D84-E723-DE25-6E57-57C8A82D26BB}"/>
                </a:ext>
              </a:extLst>
            </p:cNvPr>
            <p:cNvSpPr>
              <a:spLocks/>
            </p:cNvSpPr>
            <p:nvPr/>
          </p:nvSpPr>
          <p:spPr bwMode="auto">
            <a:xfrm>
              <a:off x="3527425" y="3116263"/>
              <a:ext cx="98425" cy="26988"/>
            </a:xfrm>
            <a:custGeom>
              <a:avLst/>
              <a:gdLst>
                <a:gd name="T0" fmla="*/ 295 w 369"/>
                <a:gd name="T1" fmla="*/ 103 h 103"/>
                <a:gd name="T2" fmla="*/ 274 w 369"/>
                <a:gd name="T3" fmla="*/ 102 h 103"/>
                <a:gd name="T4" fmla="*/ 264 w 369"/>
                <a:gd name="T5" fmla="*/ 100 h 103"/>
                <a:gd name="T6" fmla="*/ 246 w 369"/>
                <a:gd name="T7" fmla="*/ 94 h 103"/>
                <a:gd name="T8" fmla="*/ 228 w 369"/>
                <a:gd name="T9" fmla="*/ 86 h 103"/>
                <a:gd name="T10" fmla="*/ 213 w 369"/>
                <a:gd name="T11" fmla="*/ 75 h 103"/>
                <a:gd name="T12" fmla="*/ 206 w 369"/>
                <a:gd name="T13" fmla="*/ 69 h 103"/>
                <a:gd name="T14" fmla="*/ 181 w 369"/>
                <a:gd name="T15" fmla="*/ 84 h 103"/>
                <a:gd name="T16" fmla="*/ 153 w 369"/>
                <a:gd name="T17" fmla="*/ 94 h 103"/>
                <a:gd name="T18" fmla="*/ 125 w 369"/>
                <a:gd name="T19" fmla="*/ 100 h 103"/>
                <a:gd name="T20" fmla="*/ 97 w 369"/>
                <a:gd name="T21" fmla="*/ 103 h 103"/>
                <a:gd name="T22" fmla="*/ 69 w 369"/>
                <a:gd name="T23" fmla="*/ 101 h 103"/>
                <a:gd name="T24" fmla="*/ 44 w 369"/>
                <a:gd name="T25" fmla="*/ 96 h 103"/>
                <a:gd name="T26" fmla="*/ 20 w 369"/>
                <a:gd name="T27" fmla="*/ 87 h 103"/>
                <a:gd name="T28" fmla="*/ 0 w 369"/>
                <a:gd name="T29" fmla="*/ 76 h 103"/>
                <a:gd name="T30" fmla="*/ 32 w 369"/>
                <a:gd name="T31" fmla="*/ 29 h 103"/>
                <a:gd name="T32" fmla="*/ 46 w 369"/>
                <a:gd name="T33" fmla="*/ 37 h 103"/>
                <a:gd name="T34" fmla="*/ 64 w 369"/>
                <a:gd name="T35" fmla="*/ 42 h 103"/>
                <a:gd name="T36" fmla="*/ 85 w 369"/>
                <a:gd name="T37" fmla="*/ 45 h 103"/>
                <a:gd name="T38" fmla="*/ 106 w 369"/>
                <a:gd name="T39" fmla="*/ 45 h 103"/>
                <a:gd name="T40" fmla="*/ 128 w 369"/>
                <a:gd name="T41" fmla="*/ 42 h 103"/>
                <a:gd name="T42" fmla="*/ 150 w 369"/>
                <a:gd name="T43" fmla="*/ 35 h 103"/>
                <a:gd name="T44" fmla="*/ 171 w 369"/>
                <a:gd name="T45" fmla="*/ 23 h 103"/>
                <a:gd name="T46" fmla="*/ 191 w 369"/>
                <a:gd name="T47" fmla="*/ 8 h 103"/>
                <a:gd name="T48" fmla="*/ 196 w 369"/>
                <a:gd name="T49" fmla="*/ 4 h 103"/>
                <a:gd name="T50" fmla="*/ 208 w 369"/>
                <a:gd name="T51" fmla="*/ 0 h 103"/>
                <a:gd name="T52" fmla="*/ 215 w 369"/>
                <a:gd name="T53" fmla="*/ 0 h 103"/>
                <a:gd name="T54" fmla="*/ 227 w 369"/>
                <a:gd name="T55" fmla="*/ 5 h 103"/>
                <a:gd name="T56" fmla="*/ 235 w 369"/>
                <a:gd name="T57" fmla="*/ 14 h 103"/>
                <a:gd name="T58" fmla="*/ 240 w 369"/>
                <a:gd name="T59" fmla="*/ 22 h 103"/>
                <a:gd name="T60" fmla="*/ 252 w 369"/>
                <a:gd name="T61" fmla="*/ 34 h 103"/>
                <a:gd name="T62" fmla="*/ 265 w 369"/>
                <a:gd name="T63" fmla="*/ 41 h 103"/>
                <a:gd name="T64" fmla="*/ 283 w 369"/>
                <a:gd name="T65" fmla="*/ 45 h 103"/>
                <a:gd name="T66" fmla="*/ 291 w 369"/>
                <a:gd name="T67" fmla="*/ 46 h 103"/>
                <a:gd name="T68" fmla="*/ 305 w 369"/>
                <a:gd name="T69" fmla="*/ 45 h 103"/>
                <a:gd name="T70" fmla="*/ 317 w 369"/>
                <a:gd name="T71" fmla="*/ 43 h 103"/>
                <a:gd name="T72" fmla="*/ 326 w 369"/>
                <a:gd name="T73" fmla="*/ 38 h 103"/>
                <a:gd name="T74" fmla="*/ 369 w 369"/>
                <a:gd name="T75" fmla="*/ 77 h 103"/>
                <a:gd name="T76" fmla="*/ 362 w 369"/>
                <a:gd name="T77" fmla="*/ 83 h 103"/>
                <a:gd name="T78" fmla="*/ 346 w 369"/>
                <a:gd name="T79" fmla="*/ 92 h 103"/>
                <a:gd name="T80" fmla="*/ 327 w 369"/>
                <a:gd name="T81" fmla="*/ 99 h 103"/>
                <a:gd name="T82" fmla="*/ 306 w 369"/>
                <a:gd name="T83" fmla="*/ 103 h 103"/>
                <a:gd name="T84" fmla="*/ 295 w 369"/>
                <a:gd name="T85"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9" h="103">
                  <a:moveTo>
                    <a:pt x="295" y="103"/>
                  </a:moveTo>
                  <a:lnTo>
                    <a:pt x="295" y="103"/>
                  </a:lnTo>
                  <a:lnTo>
                    <a:pt x="285" y="103"/>
                  </a:lnTo>
                  <a:lnTo>
                    <a:pt x="274" y="102"/>
                  </a:lnTo>
                  <a:lnTo>
                    <a:pt x="274" y="102"/>
                  </a:lnTo>
                  <a:lnTo>
                    <a:pt x="264" y="100"/>
                  </a:lnTo>
                  <a:lnTo>
                    <a:pt x="255" y="97"/>
                  </a:lnTo>
                  <a:lnTo>
                    <a:pt x="246" y="94"/>
                  </a:lnTo>
                  <a:lnTo>
                    <a:pt x="237" y="90"/>
                  </a:lnTo>
                  <a:lnTo>
                    <a:pt x="228" y="86"/>
                  </a:lnTo>
                  <a:lnTo>
                    <a:pt x="220" y="81"/>
                  </a:lnTo>
                  <a:lnTo>
                    <a:pt x="213" y="75"/>
                  </a:lnTo>
                  <a:lnTo>
                    <a:pt x="206" y="69"/>
                  </a:lnTo>
                  <a:lnTo>
                    <a:pt x="206" y="69"/>
                  </a:lnTo>
                  <a:lnTo>
                    <a:pt x="193" y="77"/>
                  </a:lnTo>
                  <a:lnTo>
                    <a:pt x="181" y="84"/>
                  </a:lnTo>
                  <a:lnTo>
                    <a:pt x="166" y="89"/>
                  </a:lnTo>
                  <a:lnTo>
                    <a:pt x="153" y="94"/>
                  </a:lnTo>
                  <a:lnTo>
                    <a:pt x="139" y="98"/>
                  </a:lnTo>
                  <a:lnTo>
                    <a:pt x="125" y="100"/>
                  </a:lnTo>
                  <a:lnTo>
                    <a:pt x="111" y="102"/>
                  </a:lnTo>
                  <a:lnTo>
                    <a:pt x="97" y="103"/>
                  </a:lnTo>
                  <a:lnTo>
                    <a:pt x="84" y="102"/>
                  </a:lnTo>
                  <a:lnTo>
                    <a:pt x="69" y="101"/>
                  </a:lnTo>
                  <a:lnTo>
                    <a:pt x="56" y="99"/>
                  </a:lnTo>
                  <a:lnTo>
                    <a:pt x="44" y="96"/>
                  </a:lnTo>
                  <a:lnTo>
                    <a:pt x="32" y="92"/>
                  </a:lnTo>
                  <a:lnTo>
                    <a:pt x="20" y="87"/>
                  </a:lnTo>
                  <a:lnTo>
                    <a:pt x="10" y="82"/>
                  </a:lnTo>
                  <a:lnTo>
                    <a:pt x="0" y="76"/>
                  </a:lnTo>
                  <a:lnTo>
                    <a:pt x="32" y="29"/>
                  </a:lnTo>
                  <a:lnTo>
                    <a:pt x="32" y="29"/>
                  </a:lnTo>
                  <a:lnTo>
                    <a:pt x="39" y="33"/>
                  </a:lnTo>
                  <a:lnTo>
                    <a:pt x="46" y="37"/>
                  </a:lnTo>
                  <a:lnTo>
                    <a:pt x="55" y="40"/>
                  </a:lnTo>
                  <a:lnTo>
                    <a:pt x="64" y="42"/>
                  </a:lnTo>
                  <a:lnTo>
                    <a:pt x="73" y="44"/>
                  </a:lnTo>
                  <a:lnTo>
                    <a:pt x="85" y="45"/>
                  </a:lnTo>
                  <a:lnTo>
                    <a:pt x="95" y="45"/>
                  </a:lnTo>
                  <a:lnTo>
                    <a:pt x="106" y="45"/>
                  </a:lnTo>
                  <a:lnTo>
                    <a:pt x="117" y="44"/>
                  </a:lnTo>
                  <a:lnTo>
                    <a:pt x="128" y="42"/>
                  </a:lnTo>
                  <a:lnTo>
                    <a:pt x="139" y="39"/>
                  </a:lnTo>
                  <a:lnTo>
                    <a:pt x="150" y="35"/>
                  </a:lnTo>
                  <a:lnTo>
                    <a:pt x="160" y="30"/>
                  </a:lnTo>
                  <a:lnTo>
                    <a:pt x="171" y="23"/>
                  </a:lnTo>
                  <a:lnTo>
                    <a:pt x="181" y="16"/>
                  </a:lnTo>
                  <a:lnTo>
                    <a:pt x="191" y="8"/>
                  </a:lnTo>
                  <a:lnTo>
                    <a:pt x="191" y="8"/>
                  </a:lnTo>
                  <a:lnTo>
                    <a:pt x="196" y="4"/>
                  </a:lnTo>
                  <a:lnTo>
                    <a:pt x="202" y="1"/>
                  </a:lnTo>
                  <a:lnTo>
                    <a:pt x="208" y="0"/>
                  </a:lnTo>
                  <a:lnTo>
                    <a:pt x="215" y="0"/>
                  </a:lnTo>
                  <a:lnTo>
                    <a:pt x="215" y="0"/>
                  </a:lnTo>
                  <a:lnTo>
                    <a:pt x="221" y="2"/>
                  </a:lnTo>
                  <a:lnTo>
                    <a:pt x="227" y="5"/>
                  </a:lnTo>
                  <a:lnTo>
                    <a:pt x="231" y="9"/>
                  </a:lnTo>
                  <a:lnTo>
                    <a:pt x="235" y="14"/>
                  </a:lnTo>
                  <a:lnTo>
                    <a:pt x="235" y="14"/>
                  </a:lnTo>
                  <a:lnTo>
                    <a:pt x="240" y="22"/>
                  </a:lnTo>
                  <a:lnTo>
                    <a:pt x="246" y="28"/>
                  </a:lnTo>
                  <a:lnTo>
                    <a:pt x="252" y="34"/>
                  </a:lnTo>
                  <a:lnTo>
                    <a:pt x="259" y="38"/>
                  </a:lnTo>
                  <a:lnTo>
                    <a:pt x="265" y="41"/>
                  </a:lnTo>
                  <a:lnTo>
                    <a:pt x="271" y="43"/>
                  </a:lnTo>
                  <a:lnTo>
                    <a:pt x="283" y="45"/>
                  </a:lnTo>
                  <a:lnTo>
                    <a:pt x="283" y="45"/>
                  </a:lnTo>
                  <a:lnTo>
                    <a:pt x="291" y="46"/>
                  </a:lnTo>
                  <a:lnTo>
                    <a:pt x="298" y="46"/>
                  </a:lnTo>
                  <a:lnTo>
                    <a:pt x="305" y="45"/>
                  </a:lnTo>
                  <a:lnTo>
                    <a:pt x="312" y="44"/>
                  </a:lnTo>
                  <a:lnTo>
                    <a:pt x="317" y="43"/>
                  </a:lnTo>
                  <a:lnTo>
                    <a:pt x="322" y="41"/>
                  </a:lnTo>
                  <a:lnTo>
                    <a:pt x="326" y="38"/>
                  </a:lnTo>
                  <a:lnTo>
                    <a:pt x="329" y="36"/>
                  </a:lnTo>
                  <a:lnTo>
                    <a:pt x="369" y="77"/>
                  </a:lnTo>
                  <a:lnTo>
                    <a:pt x="369" y="77"/>
                  </a:lnTo>
                  <a:lnTo>
                    <a:pt x="362" y="83"/>
                  </a:lnTo>
                  <a:lnTo>
                    <a:pt x="354" y="88"/>
                  </a:lnTo>
                  <a:lnTo>
                    <a:pt x="346" y="92"/>
                  </a:lnTo>
                  <a:lnTo>
                    <a:pt x="337" y="96"/>
                  </a:lnTo>
                  <a:lnTo>
                    <a:pt x="327" y="99"/>
                  </a:lnTo>
                  <a:lnTo>
                    <a:pt x="316" y="101"/>
                  </a:lnTo>
                  <a:lnTo>
                    <a:pt x="306" y="103"/>
                  </a:lnTo>
                  <a:lnTo>
                    <a:pt x="295" y="103"/>
                  </a:lnTo>
                  <a:lnTo>
                    <a:pt x="295"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6" name="Freeform 61">
              <a:extLst>
                <a:ext uri="{FF2B5EF4-FFF2-40B4-BE49-F238E27FC236}">
                  <a16:creationId xmlns:a16="http://schemas.microsoft.com/office/drawing/2014/main" id="{3C6FCFC2-5BFC-6AB9-91BF-44D493ABBBC3}"/>
                </a:ext>
              </a:extLst>
            </p:cNvPr>
            <p:cNvSpPr>
              <a:spLocks/>
            </p:cNvSpPr>
            <p:nvPr/>
          </p:nvSpPr>
          <p:spPr bwMode="auto">
            <a:xfrm>
              <a:off x="3448050" y="3068638"/>
              <a:ext cx="53975" cy="52388"/>
            </a:xfrm>
            <a:custGeom>
              <a:avLst/>
              <a:gdLst>
                <a:gd name="T0" fmla="*/ 170 w 199"/>
                <a:gd name="T1" fmla="*/ 198 h 198"/>
                <a:gd name="T2" fmla="*/ 170 w 199"/>
                <a:gd name="T3" fmla="*/ 198 h 198"/>
                <a:gd name="T4" fmla="*/ 164 w 199"/>
                <a:gd name="T5" fmla="*/ 198 h 198"/>
                <a:gd name="T6" fmla="*/ 159 w 199"/>
                <a:gd name="T7" fmla="*/ 196 h 198"/>
                <a:gd name="T8" fmla="*/ 154 w 199"/>
                <a:gd name="T9" fmla="*/ 193 h 198"/>
                <a:gd name="T10" fmla="*/ 150 w 199"/>
                <a:gd name="T11" fmla="*/ 190 h 198"/>
                <a:gd name="T12" fmla="*/ 9 w 199"/>
                <a:gd name="T13" fmla="*/ 49 h 198"/>
                <a:gd name="T14" fmla="*/ 9 w 199"/>
                <a:gd name="T15" fmla="*/ 49 h 198"/>
                <a:gd name="T16" fmla="*/ 5 w 199"/>
                <a:gd name="T17" fmla="*/ 44 h 198"/>
                <a:gd name="T18" fmla="*/ 2 w 199"/>
                <a:gd name="T19" fmla="*/ 39 h 198"/>
                <a:gd name="T20" fmla="*/ 1 w 199"/>
                <a:gd name="T21" fmla="*/ 33 h 198"/>
                <a:gd name="T22" fmla="*/ 0 w 199"/>
                <a:gd name="T23" fmla="*/ 28 h 198"/>
                <a:gd name="T24" fmla="*/ 1 w 199"/>
                <a:gd name="T25" fmla="*/ 22 h 198"/>
                <a:gd name="T26" fmla="*/ 2 w 199"/>
                <a:gd name="T27" fmla="*/ 17 h 198"/>
                <a:gd name="T28" fmla="*/ 5 w 199"/>
                <a:gd name="T29" fmla="*/ 12 h 198"/>
                <a:gd name="T30" fmla="*/ 9 w 199"/>
                <a:gd name="T31" fmla="*/ 8 h 198"/>
                <a:gd name="T32" fmla="*/ 9 w 199"/>
                <a:gd name="T33" fmla="*/ 8 h 198"/>
                <a:gd name="T34" fmla="*/ 13 w 199"/>
                <a:gd name="T35" fmla="*/ 4 h 198"/>
                <a:gd name="T36" fmla="*/ 18 w 199"/>
                <a:gd name="T37" fmla="*/ 2 h 198"/>
                <a:gd name="T38" fmla="*/ 23 w 199"/>
                <a:gd name="T39" fmla="*/ 0 h 198"/>
                <a:gd name="T40" fmla="*/ 28 w 199"/>
                <a:gd name="T41" fmla="*/ 0 h 198"/>
                <a:gd name="T42" fmla="*/ 34 w 199"/>
                <a:gd name="T43" fmla="*/ 0 h 198"/>
                <a:gd name="T44" fmla="*/ 39 w 199"/>
                <a:gd name="T45" fmla="*/ 2 h 198"/>
                <a:gd name="T46" fmla="*/ 44 w 199"/>
                <a:gd name="T47" fmla="*/ 4 h 198"/>
                <a:gd name="T48" fmla="*/ 48 w 199"/>
                <a:gd name="T49" fmla="*/ 8 h 198"/>
                <a:gd name="T50" fmla="*/ 191 w 199"/>
                <a:gd name="T51" fmla="*/ 150 h 198"/>
                <a:gd name="T52" fmla="*/ 191 w 199"/>
                <a:gd name="T53" fmla="*/ 150 h 198"/>
                <a:gd name="T54" fmla="*/ 194 w 199"/>
                <a:gd name="T55" fmla="*/ 155 h 198"/>
                <a:gd name="T56" fmla="*/ 197 w 199"/>
                <a:gd name="T57" fmla="*/ 159 h 198"/>
                <a:gd name="T58" fmla="*/ 198 w 199"/>
                <a:gd name="T59" fmla="*/ 165 h 198"/>
                <a:gd name="T60" fmla="*/ 199 w 199"/>
                <a:gd name="T61" fmla="*/ 170 h 198"/>
                <a:gd name="T62" fmla="*/ 198 w 199"/>
                <a:gd name="T63" fmla="*/ 175 h 198"/>
                <a:gd name="T64" fmla="*/ 197 w 199"/>
                <a:gd name="T65" fmla="*/ 181 h 198"/>
                <a:gd name="T66" fmla="*/ 194 w 199"/>
                <a:gd name="T67" fmla="*/ 185 h 198"/>
                <a:gd name="T68" fmla="*/ 191 w 199"/>
                <a:gd name="T69" fmla="*/ 190 h 198"/>
                <a:gd name="T70" fmla="*/ 191 w 199"/>
                <a:gd name="T71" fmla="*/ 190 h 198"/>
                <a:gd name="T72" fmla="*/ 186 w 199"/>
                <a:gd name="T73" fmla="*/ 193 h 198"/>
                <a:gd name="T74" fmla="*/ 181 w 199"/>
                <a:gd name="T75" fmla="*/ 196 h 198"/>
                <a:gd name="T76" fmla="*/ 176 w 199"/>
                <a:gd name="T77" fmla="*/ 198 h 198"/>
                <a:gd name="T78" fmla="*/ 170 w 199"/>
                <a:gd name="T79" fmla="*/ 198 h 198"/>
                <a:gd name="T80" fmla="*/ 170 w 199"/>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9" h="198">
                  <a:moveTo>
                    <a:pt x="170" y="198"/>
                  </a:moveTo>
                  <a:lnTo>
                    <a:pt x="170" y="198"/>
                  </a:lnTo>
                  <a:lnTo>
                    <a:pt x="164" y="198"/>
                  </a:lnTo>
                  <a:lnTo>
                    <a:pt x="159" y="196"/>
                  </a:lnTo>
                  <a:lnTo>
                    <a:pt x="154" y="193"/>
                  </a:lnTo>
                  <a:lnTo>
                    <a:pt x="150" y="190"/>
                  </a:lnTo>
                  <a:lnTo>
                    <a:pt x="9" y="49"/>
                  </a:lnTo>
                  <a:lnTo>
                    <a:pt x="9" y="49"/>
                  </a:lnTo>
                  <a:lnTo>
                    <a:pt x="5" y="44"/>
                  </a:lnTo>
                  <a:lnTo>
                    <a:pt x="2" y="39"/>
                  </a:lnTo>
                  <a:lnTo>
                    <a:pt x="1" y="33"/>
                  </a:lnTo>
                  <a:lnTo>
                    <a:pt x="0" y="28"/>
                  </a:lnTo>
                  <a:lnTo>
                    <a:pt x="1" y="22"/>
                  </a:lnTo>
                  <a:lnTo>
                    <a:pt x="2" y="17"/>
                  </a:lnTo>
                  <a:lnTo>
                    <a:pt x="5" y="12"/>
                  </a:lnTo>
                  <a:lnTo>
                    <a:pt x="9" y="8"/>
                  </a:lnTo>
                  <a:lnTo>
                    <a:pt x="9" y="8"/>
                  </a:lnTo>
                  <a:lnTo>
                    <a:pt x="13" y="4"/>
                  </a:lnTo>
                  <a:lnTo>
                    <a:pt x="18" y="2"/>
                  </a:lnTo>
                  <a:lnTo>
                    <a:pt x="23" y="0"/>
                  </a:lnTo>
                  <a:lnTo>
                    <a:pt x="28" y="0"/>
                  </a:lnTo>
                  <a:lnTo>
                    <a:pt x="34" y="0"/>
                  </a:lnTo>
                  <a:lnTo>
                    <a:pt x="39" y="2"/>
                  </a:lnTo>
                  <a:lnTo>
                    <a:pt x="44" y="4"/>
                  </a:lnTo>
                  <a:lnTo>
                    <a:pt x="48" y="8"/>
                  </a:lnTo>
                  <a:lnTo>
                    <a:pt x="191" y="150"/>
                  </a:lnTo>
                  <a:lnTo>
                    <a:pt x="191" y="150"/>
                  </a:lnTo>
                  <a:lnTo>
                    <a:pt x="194" y="155"/>
                  </a:lnTo>
                  <a:lnTo>
                    <a:pt x="197" y="159"/>
                  </a:lnTo>
                  <a:lnTo>
                    <a:pt x="198" y="165"/>
                  </a:lnTo>
                  <a:lnTo>
                    <a:pt x="199" y="170"/>
                  </a:lnTo>
                  <a:lnTo>
                    <a:pt x="198" y="175"/>
                  </a:lnTo>
                  <a:lnTo>
                    <a:pt x="197" y="181"/>
                  </a:lnTo>
                  <a:lnTo>
                    <a:pt x="194" y="185"/>
                  </a:lnTo>
                  <a:lnTo>
                    <a:pt x="191" y="190"/>
                  </a:lnTo>
                  <a:lnTo>
                    <a:pt x="191" y="190"/>
                  </a:lnTo>
                  <a:lnTo>
                    <a:pt x="186" y="193"/>
                  </a:lnTo>
                  <a:lnTo>
                    <a:pt x="181" y="196"/>
                  </a:lnTo>
                  <a:lnTo>
                    <a:pt x="176" y="198"/>
                  </a:lnTo>
                  <a:lnTo>
                    <a:pt x="170" y="198"/>
                  </a:lnTo>
                  <a:lnTo>
                    <a:pt x="170" y="1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7" name="Freeform 62">
              <a:extLst>
                <a:ext uri="{FF2B5EF4-FFF2-40B4-BE49-F238E27FC236}">
                  <a16:creationId xmlns:a16="http://schemas.microsoft.com/office/drawing/2014/main" id="{AB393053-D6B0-BBE6-FC9E-4F83E7AEA50F}"/>
                </a:ext>
              </a:extLst>
            </p:cNvPr>
            <p:cNvSpPr>
              <a:spLocks/>
            </p:cNvSpPr>
            <p:nvPr/>
          </p:nvSpPr>
          <p:spPr bwMode="auto">
            <a:xfrm>
              <a:off x="3651250" y="3068638"/>
              <a:ext cx="52388" cy="52388"/>
            </a:xfrm>
            <a:custGeom>
              <a:avLst/>
              <a:gdLst>
                <a:gd name="T0" fmla="*/ 29 w 199"/>
                <a:gd name="T1" fmla="*/ 198 h 198"/>
                <a:gd name="T2" fmla="*/ 29 w 199"/>
                <a:gd name="T3" fmla="*/ 198 h 198"/>
                <a:gd name="T4" fmla="*/ 24 w 199"/>
                <a:gd name="T5" fmla="*/ 198 h 198"/>
                <a:gd name="T6" fmla="*/ 19 w 199"/>
                <a:gd name="T7" fmla="*/ 196 h 198"/>
                <a:gd name="T8" fmla="*/ 13 w 199"/>
                <a:gd name="T9" fmla="*/ 193 h 198"/>
                <a:gd name="T10" fmla="*/ 8 w 199"/>
                <a:gd name="T11" fmla="*/ 190 h 198"/>
                <a:gd name="T12" fmla="*/ 8 w 199"/>
                <a:gd name="T13" fmla="*/ 190 h 198"/>
                <a:gd name="T14" fmla="*/ 5 w 199"/>
                <a:gd name="T15" fmla="*/ 185 h 198"/>
                <a:gd name="T16" fmla="*/ 2 w 199"/>
                <a:gd name="T17" fmla="*/ 181 h 198"/>
                <a:gd name="T18" fmla="*/ 1 w 199"/>
                <a:gd name="T19" fmla="*/ 175 h 198"/>
                <a:gd name="T20" fmla="*/ 0 w 199"/>
                <a:gd name="T21" fmla="*/ 170 h 198"/>
                <a:gd name="T22" fmla="*/ 1 w 199"/>
                <a:gd name="T23" fmla="*/ 165 h 198"/>
                <a:gd name="T24" fmla="*/ 2 w 199"/>
                <a:gd name="T25" fmla="*/ 159 h 198"/>
                <a:gd name="T26" fmla="*/ 5 w 199"/>
                <a:gd name="T27" fmla="*/ 155 h 198"/>
                <a:gd name="T28" fmla="*/ 8 w 199"/>
                <a:gd name="T29" fmla="*/ 150 h 198"/>
                <a:gd name="T30" fmla="*/ 151 w 199"/>
                <a:gd name="T31" fmla="*/ 8 h 198"/>
                <a:gd name="T32" fmla="*/ 151 w 199"/>
                <a:gd name="T33" fmla="*/ 8 h 198"/>
                <a:gd name="T34" fmla="*/ 155 w 199"/>
                <a:gd name="T35" fmla="*/ 4 h 198"/>
                <a:gd name="T36" fmla="*/ 160 w 199"/>
                <a:gd name="T37" fmla="*/ 2 h 198"/>
                <a:gd name="T38" fmla="*/ 165 w 199"/>
                <a:gd name="T39" fmla="*/ 0 h 198"/>
                <a:gd name="T40" fmla="*/ 170 w 199"/>
                <a:gd name="T41" fmla="*/ 0 h 198"/>
                <a:gd name="T42" fmla="*/ 176 w 199"/>
                <a:gd name="T43" fmla="*/ 0 h 198"/>
                <a:gd name="T44" fmla="*/ 181 w 199"/>
                <a:gd name="T45" fmla="*/ 2 h 198"/>
                <a:gd name="T46" fmla="*/ 186 w 199"/>
                <a:gd name="T47" fmla="*/ 4 h 198"/>
                <a:gd name="T48" fmla="*/ 190 w 199"/>
                <a:gd name="T49" fmla="*/ 8 h 198"/>
                <a:gd name="T50" fmla="*/ 190 w 199"/>
                <a:gd name="T51" fmla="*/ 8 h 198"/>
                <a:gd name="T52" fmla="*/ 194 w 199"/>
                <a:gd name="T53" fmla="*/ 12 h 198"/>
                <a:gd name="T54" fmla="*/ 196 w 199"/>
                <a:gd name="T55" fmla="*/ 17 h 198"/>
                <a:gd name="T56" fmla="*/ 198 w 199"/>
                <a:gd name="T57" fmla="*/ 22 h 198"/>
                <a:gd name="T58" fmla="*/ 199 w 199"/>
                <a:gd name="T59" fmla="*/ 28 h 198"/>
                <a:gd name="T60" fmla="*/ 198 w 199"/>
                <a:gd name="T61" fmla="*/ 33 h 198"/>
                <a:gd name="T62" fmla="*/ 196 w 199"/>
                <a:gd name="T63" fmla="*/ 39 h 198"/>
                <a:gd name="T64" fmla="*/ 194 w 199"/>
                <a:gd name="T65" fmla="*/ 44 h 198"/>
                <a:gd name="T66" fmla="*/ 190 w 199"/>
                <a:gd name="T67" fmla="*/ 49 h 198"/>
                <a:gd name="T68" fmla="*/ 49 w 199"/>
                <a:gd name="T69" fmla="*/ 190 h 198"/>
                <a:gd name="T70" fmla="*/ 49 w 199"/>
                <a:gd name="T71" fmla="*/ 190 h 198"/>
                <a:gd name="T72" fmla="*/ 45 w 199"/>
                <a:gd name="T73" fmla="*/ 193 h 198"/>
                <a:gd name="T74" fmla="*/ 40 w 199"/>
                <a:gd name="T75" fmla="*/ 196 h 198"/>
                <a:gd name="T76" fmla="*/ 35 w 199"/>
                <a:gd name="T77" fmla="*/ 198 h 198"/>
                <a:gd name="T78" fmla="*/ 29 w 199"/>
                <a:gd name="T79" fmla="*/ 198 h 198"/>
                <a:gd name="T80" fmla="*/ 29 w 199"/>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9" h="198">
                  <a:moveTo>
                    <a:pt x="29" y="198"/>
                  </a:moveTo>
                  <a:lnTo>
                    <a:pt x="29" y="198"/>
                  </a:lnTo>
                  <a:lnTo>
                    <a:pt x="24" y="198"/>
                  </a:lnTo>
                  <a:lnTo>
                    <a:pt x="19" y="196"/>
                  </a:lnTo>
                  <a:lnTo>
                    <a:pt x="13" y="193"/>
                  </a:lnTo>
                  <a:lnTo>
                    <a:pt x="8" y="190"/>
                  </a:lnTo>
                  <a:lnTo>
                    <a:pt x="8" y="190"/>
                  </a:lnTo>
                  <a:lnTo>
                    <a:pt x="5" y="185"/>
                  </a:lnTo>
                  <a:lnTo>
                    <a:pt x="2" y="181"/>
                  </a:lnTo>
                  <a:lnTo>
                    <a:pt x="1" y="175"/>
                  </a:lnTo>
                  <a:lnTo>
                    <a:pt x="0" y="170"/>
                  </a:lnTo>
                  <a:lnTo>
                    <a:pt x="1" y="165"/>
                  </a:lnTo>
                  <a:lnTo>
                    <a:pt x="2" y="159"/>
                  </a:lnTo>
                  <a:lnTo>
                    <a:pt x="5" y="155"/>
                  </a:lnTo>
                  <a:lnTo>
                    <a:pt x="8" y="150"/>
                  </a:lnTo>
                  <a:lnTo>
                    <a:pt x="151" y="8"/>
                  </a:lnTo>
                  <a:lnTo>
                    <a:pt x="151" y="8"/>
                  </a:lnTo>
                  <a:lnTo>
                    <a:pt x="155" y="4"/>
                  </a:lnTo>
                  <a:lnTo>
                    <a:pt x="160" y="2"/>
                  </a:lnTo>
                  <a:lnTo>
                    <a:pt x="165" y="0"/>
                  </a:lnTo>
                  <a:lnTo>
                    <a:pt x="170" y="0"/>
                  </a:lnTo>
                  <a:lnTo>
                    <a:pt x="176" y="0"/>
                  </a:lnTo>
                  <a:lnTo>
                    <a:pt x="181" y="2"/>
                  </a:lnTo>
                  <a:lnTo>
                    <a:pt x="186" y="4"/>
                  </a:lnTo>
                  <a:lnTo>
                    <a:pt x="190" y="8"/>
                  </a:lnTo>
                  <a:lnTo>
                    <a:pt x="190" y="8"/>
                  </a:lnTo>
                  <a:lnTo>
                    <a:pt x="194" y="12"/>
                  </a:lnTo>
                  <a:lnTo>
                    <a:pt x="196" y="17"/>
                  </a:lnTo>
                  <a:lnTo>
                    <a:pt x="198" y="22"/>
                  </a:lnTo>
                  <a:lnTo>
                    <a:pt x="199" y="28"/>
                  </a:lnTo>
                  <a:lnTo>
                    <a:pt x="198" y="33"/>
                  </a:lnTo>
                  <a:lnTo>
                    <a:pt x="196" y="39"/>
                  </a:lnTo>
                  <a:lnTo>
                    <a:pt x="194" y="44"/>
                  </a:lnTo>
                  <a:lnTo>
                    <a:pt x="190" y="49"/>
                  </a:lnTo>
                  <a:lnTo>
                    <a:pt x="49" y="190"/>
                  </a:lnTo>
                  <a:lnTo>
                    <a:pt x="49" y="190"/>
                  </a:lnTo>
                  <a:lnTo>
                    <a:pt x="45" y="193"/>
                  </a:lnTo>
                  <a:lnTo>
                    <a:pt x="40" y="196"/>
                  </a:lnTo>
                  <a:lnTo>
                    <a:pt x="35" y="198"/>
                  </a:lnTo>
                  <a:lnTo>
                    <a:pt x="29" y="198"/>
                  </a:lnTo>
                  <a:lnTo>
                    <a:pt x="29" y="1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sp>
        <p:nvSpPr>
          <p:cNvPr id="48" name="TextBox 47">
            <a:extLst>
              <a:ext uri="{FF2B5EF4-FFF2-40B4-BE49-F238E27FC236}">
                <a16:creationId xmlns:a16="http://schemas.microsoft.com/office/drawing/2014/main" id="{A1E1EE0A-F263-40C1-CB9B-248FA108CF67}"/>
              </a:ext>
            </a:extLst>
          </p:cNvPr>
          <p:cNvSpPr txBox="1"/>
          <p:nvPr/>
        </p:nvSpPr>
        <p:spPr>
          <a:xfrm>
            <a:off x="9261865" y="5284336"/>
            <a:ext cx="2309284" cy="738664"/>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Industrial Users and Smart Cities buy credits to offset emissions creating demand for credits and $CCT </a:t>
            </a:r>
          </a:p>
        </p:txBody>
      </p:sp>
      <p:grpSp>
        <p:nvGrpSpPr>
          <p:cNvPr id="51" name="Group 50">
            <a:extLst>
              <a:ext uri="{FF2B5EF4-FFF2-40B4-BE49-F238E27FC236}">
                <a16:creationId xmlns:a16="http://schemas.microsoft.com/office/drawing/2014/main" id="{9F099EA3-BD3D-4F01-A05B-888BC49D743C}"/>
              </a:ext>
            </a:extLst>
          </p:cNvPr>
          <p:cNvGrpSpPr/>
          <p:nvPr/>
        </p:nvGrpSpPr>
        <p:grpSpPr>
          <a:xfrm>
            <a:off x="8076655" y="4010524"/>
            <a:ext cx="967391" cy="967391"/>
            <a:chOff x="10084633" y="4708394"/>
            <a:chExt cx="1170543" cy="1170543"/>
          </a:xfrm>
        </p:grpSpPr>
        <p:sp>
          <p:nvSpPr>
            <p:cNvPr id="54" name="Oval 53">
              <a:extLst>
                <a:ext uri="{FF2B5EF4-FFF2-40B4-BE49-F238E27FC236}">
                  <a16:creationId xmlns:a16="http://schemas.microsoft.com/office/drawing/2014/main" id="{B321B217-E97A-9292-3711-022949B94FC4}"/>
                </a:ext>
              </a:extLst>
            </p:cNvPr>
            <p:cNvSpPr/>
            <p:nvPr/>
          </p:nvSpPr>
          <p:spPr>
            <a:xfrm>
              <a:off x="10084633" y="4708394"/>
              <a:ext cx="1170543" cy="1170543"/>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grpSp>
          <p:nvGrpSpPr>
            <p:cNvPr id="80" name="Group 79">
              <a:extLst>
                <a:ext uri="{FF2B5EF4-FFF2-40B4-BE49-F238E27FC236}">
                  <a16:creationId xmlns:a16="http://schemas.microsoft.com/office/drawing/2014/main" id="{70CCEA6D-028C-F108-6B0A-2A63167A1414}"/>
                </a:ext>
              </a:extLst>
            </p:cNvPr>
            <p:cNvGrpSpPr/>
            <p:nvPr/>
          </p:nvGrpSpPr>
          <p:grpSpPr>
            <a:xfrm>
              <a:off x="10470227" y="5054780"/>
              <a:ext cx="479642" cy="475419"/>
              <a:chOff x="2676524" y="3971926"/>
              <a:chExt cx="360362" cy="357189"/>
            </a:xfrm>
            <a:solidFill>
              <a:srgbClr val="37617A"/>
            </a:solidFill>
          </p:grpSpPr>
          <p:sp>
            <p:nvSpPr>
              <p:cNvPr id="81" name="Freeform 269">
                <a:extLst>
                  <a:ext uri="{FF2B5EF4-FFF2-40B4-BE49-F238E27FC236}">
                    <a16:creationId xmlns:a16="http://schemas.microsoft.com/office/drawing/2014/main" id="{7383079D-AE10-C6DD-D292-2F949C353082}"/>
                  </a:ext>
                </a:extLst>
              </p:cNvPr>
              <p:cNvSpPr>
                <a:spLocks noEditPoints="1"/>
              </p:cNvSpPr>
              <p:nvPr/>
            </p:nvSpPr>
            <p:spPr bwMode="auto">
              <a:xfrm>
                <a:off x="2706688" y="3971926"/>
                <a:ext cx="217488" cy="69850"/>
              </a:xfrm>
              <a:custGeom>
                <a:avLst/>
                <a:gdLst>
                  <a:gd name="T0" fmla="*/ 571 w 959"/>
                  <a:gd name="T1" fmla="*/ 304 h 304"/>
                  <a:gd name="T2" fmla="*/ 521 w 959"/>
                  <a:gd name="T3" fmla="*/ 298 h 304"/>
                  <a:gd name="T4" fmla="*/ 427 w 959"/>
                  <a:gd name="T5" fmla="*/ 273 h 304"/>
                  <a:gd name="T6" fmla="*/ 340 w 959"/>
                  <a:gd name="T7" fmla="*/ 239 h 304"/>
                  <a:gd name="T8" fmla="*/ 244 w 959"/>
                  <a:gd name="T9" fmla="*/ 203 h 304"/>
                  <a:gd name="T10" fmla="*/ 189 w 959"/>
                  <a:gd name="T11" fmla="*/ 189 h 304"/>
                  <a:gd name="T12" fmla="*/ 136 w 959"/>
                  <a:gd name="T13" fmla="*/ 186 h 304"/>
                  <a:gd name="T14" fmla="*/ 84 w 959"/>
                  <a:gd name="T15" fmla="*/ 198 h 304"/>
                  <a:gd name="T16" fmla="*/ 51 w 959"/>
                  <a:gd name="T17" fmla="*/ 214 h 304"/>
                  <a:gd name="T18" fmla="*/ 35 w 959"/>
                  <a:gd name="T19" fmla="*/ 219 h 304"/>
                  <a:gd name="T20" fmla="*/ 18 w 959"/>
                  <a:gd name="T21" fmla="*/ 215 h 304"/>
                  <a:gd name="T22" fmla="*/ 9 w 959"/>
                  <a:gd name="T23" fmla="*/ 208 h 304"/>
                  <a:gd name="T24" fmla="*/ 0 w 959"/>
                  <a:gd name="T25" fmla="*/ 193 h 304"/>
                  <a:gd name="T26" fmla="*/ 1 w 959"/>
                  <a:gd name="T27" fmla="*/ 177 h 304"/>
                  <a:gd name="T28" fmla="*/ 7 w 959"/>
                  <a:gd name="T29" fmla="*/ 166 h 304"/>
                  <a:gd name="T30" fmla="*/ 56 w 959"/>
                  <a:gd name="T31" fmla="*/ 109 h 304"/>
                  <a:gd name="T32" fmla="*/ 106 w 959"/>
                  <a:gd name="T33" fmla="*/ 64 h 304"/>
                  <a:gd name="T34" fmla="*/ 156 w 959"/>
                  <a:gd name="T35" fmla="*/ 33 h 304"/>
                  <a:gd name="T36" fmla="*/ 205 w 959"/>
                  <a:gd name="T37" fmla="*/ 12 h 304"/>
                  <a:gd name="T38" fmla="*/ 254 w 959"/>
                  <a:gd name="T39" fmla="*/ 2 h 304"/>
                  <a:gd name="T40" fmla="*/ 304 w 959"/>
                  <a:gd name="T41" fmla="*/ 0 h 304"/>
                  <a:gd name="T42" fmla="*/ 368 w 959"/>
                  <a:gd name="T43" fmla="*/ 6 h 304"/>
                  <a:gd name="T44" fmla="*/ 463 w 959"/>
                  <a:gd name="T45" fmla="*/ 30 h 304"/>
                  <a:gd name="T46" fmla="*/ 576 w 959"/>
                  <a:gd name="T47" fmla="*/ 67 h 304"/>
                  <a:gd name="T48" fmla="*/ 649 w 959"/>
                  <a:gd name="T49" fmla="*/ 88 h 304"/>
                  <a:gd name="T50" fmla="*/ 720 w 959"/>
                  <a:gd name="T51" fmla="*/ 98 h 304"/>
                  <a:gd name="T52" fmla="*/ 789 w 959"/>
                  <a:gd name="T53" fmla="*/ 92 h 304"/>
                  <a:gd name="T54" fmla="*/ 823 w 959"/>
                  <a:gd name="T55" fmla="*/ 81 h 304"/>
                  <a:gd name="T56" fmla="*/ 858 w 959"/>
                  <a:gd name="T57" fmla="*/ 63 h 304"/>
                  <a:gd name="T58" fmla="*/ 893 w 959"/>
                  <a:gd name="T59" fmla="*/ 39 h 304"/>
                  <a:gd name="T60" fmla="*/ 909 w 959"/>
                  <a:gd name="T61" fmla="*/ 25 h 304"/>
                  <a:gd name="T62" fmla="*/ 926 w 959"/>
                  <a:gd name="T63" fmla="*/ 21 h 304"/>
                  <a:gd name="T64" fmla="*/ 943 w 959"/>
                  <a:gd name="T65" fmla="*/ 26 h 304"/>
                  <a:gd name="T66" fmla="*/ 953 w 959"/>
                  <a:gd name="T67" fmla="*/ 34 h 304"/>
                  <a:gd name="T68" fmla="*/ 959 w 959"/>
                  <a:gd name="T69" fmla="*/ 51 h 304"/>
                  <a:gd name="T70" fmla="*/ 956 w 959"/>
                  <a:gd name="T71" fmla="*/ 68 h 304"/>
                  <a:gd name="T72" fmla="*/ 928 w 959"/>
                  <a:gd name="T73" fmla="*/ 105 h 304"/>
                  <a:gd name="T74" fmla="*/ 856 w 959"/>
                  <a:gd name="T75" fmla="*/ 184 h 304"/>
                  <a:gd name="T76" fmla="*/ 786 w 959"/>
                  <a:gd name="T77" fmla="*/ 241 h 304"/>
                  <a:gd name="T78" fmla="*/ 718 w 959"/>
                  <a:gd name="T79" fmla="*/ 278 h 304"/>
                  <a:gd name="T80" fmla="*/ 651 w 959"/>
                  <a:gd name="T81" fmla="*/ 298 h 304"/>
                  <a:gd name="T82" fmla="*/ 587 w 959"/>
                  <a:gd name="T83" fmla="*/ 304 h 304"/>
                  <a:gd name="T84" fmla="*/ 148 w 959"/>
                  <a:gd name="T85" fmla="*/ 119 h 304"/>
                  <a:gd name="T86" fmla="*/ 203 w 959"/>
                  <a:gd name="T87" fmla="*/ 124 h 304"/>
                  <a:gd name="T88" fmla="*/ 284 w 959"/>
                  <a:gd name="T89" fmla="*/ 147 h 304"/>
                  <a:gd name="T90" fmla="*/ 365 w 959"/>
                  <a:gd name="T91" fmla="*/ 178 h 304"/>
                  <a:gd name="T92" fmla="*/ 467 w 959"/>
                  <a:gd name="T93" fmla="*/ 217 h 304"/>
                  <a:gd name="T94" fmla="*/ 543 w 959"/>
                  <a:gd name="T95" fmla="*/ 236 h 304"/>
                  <a:gd name="T96" fmla="*/ 608 w 959"/>
                  <a:gd name="T97" fmla="*/ 238 h 304"/>
                  <a:gd name="T98" fmla="*/ 647 w 959"/>
                  <a:gd name="T99" fmla="*/ 232 h 304"/>
                  <a:gd name="T100" fmla="*/ 688 w 959"/>
                  <a:gd name="T101" fmla="*/ 219 h 304"/>
                  <a:gd name="T102" fmla="*/ 729 w 959"/>
                  <a:gd name="T103" fmla="*/ 200 h 304"/>
                  <a:gd name="T104" fmla="*/ 771 w 959"/>
                  <a:gd name="T105" fmla="*/ 171 h 304"/>
                  <a:gd name="T106" fmla="*/ 767 w 959"/>
                  <a:gd name="T107" fmla="*/ 162 h 304"/>
                  <a:gd name="T108" fmla="*/ 712 w 959"/>
                  <a:gd name="T109" fmla="*/ 163 h 304"/>
                  <a:gd name="T110" fmla="*/ 659 w 959"/>
                  <a:gd name="T111" fmla="*/ 157 h 304"/>
                  <a:gd name="T112" fmla="*/ 571 w 959"/>
                  <a:gd name="T113" fmla="*/ 135 h 304"/>
                  <a:gd name="T114" fmla="*/ 503 w 959"/>
                  <a:gd name="T115" fmla="*/ 113 h 304"/>
                  <a:gd name="T116" fmla="*/ 385 w 959"/>
                  <a:gd name="T117" fmla="*/ 76 h 304"/>
                  <a:gd name="T118" fmla="*/ 318 w 959"/>
                  <a:gd name="T119" fmla="*/ 66 h 304"/>
                  <a:gd name="T120" fmla="*/ 251 w 959"/>
                  <a:gd name="T121" fmla="*/ 69 h 304"/>
                  <a:gd name="T122" fmla="*/ 186 w 959"/>
                  <a:gd name="T123" fmla="*/ 92 h 304"/>
                  <a:gd name="T124" fmla="*/ 142 w 959"/>
                  <a:gd name="T125" fmla="*/ 12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9" h="304">
                    <a:moveTo>
                      <a:pt x="587" y="304"/>
                    </a:moveTo>
                    <a:lnTo>
                      <a:pt x="587" y="304"/>
                    </a:lnTo>
                    <a:lnTo>
                      <a:pt x="571" y="304"/>
                    </a:lnTo>
                    <a:lnTo>
                      <a:pt x="554" y="303"/>
                    </a:lnTo>
                    <a:lnTo>
                      <a:pt x="538" y="301"/>
                    </a:lnTo>
                    <a:lnTo>
                      <a:pt x="521" y="298"/>
                    </a:lnTo>
                    <a:lnTo>
                      <a:pt x="489" y="292"/>
                    </a:lnTo>
                    <a:lnTo>
                      <a:pt x="458" y="283"/>
                    </a:lnTo>
                    <a:lnTo>
                      <a:pt x="427" y="273"/>
                    </a:lnTo>
                    <a:lnTo>
                      <a:pt x="398" y="263"/>
                    </a:lnTo>
                    <a:lnTo>
                      <a:pt x="340" y="239"/>
                    </a:lnTo>
                    <a:lnTo>
                      <a:pt x="340" y="239"/>
                    </a:lnTo>
                    <a:lnTo>
                      <a:pt x="301" y="223"/>
                    </a:lnTo>
                    <a:lnTo>
                      <a:pt x="262" y="209"/>
                    </a:lnTo>
                    <a:lnTo>
                      <a:pt x="244" y="203"/>
                    </a:lnTo>
                    <a:lnTo>
                      <a:pt x="225" y="198"/>
                    </a:lnTo>
                    <a:lnTo>
                      <a:pt x="206" y="192"/>
                    </a:lnTo>
                    <a:lnTo>
                      <a:pt x="189" y="189"/>
                    </a:lnTo>
                    <a:lnTo>
                      <a:pt x="171" y="187"/>
                    </a:lnTo>
                    <a:lnTo>
                      <a:pt x="154" y="186"/>
                    </a:lnTo>
                    <a:lnTo>
                      <a:pt x="136" y="186"/>
                    </a:lnTo>
                    <a:lnTo>
                      <a:pt x="118" y="188"/>
                    </a:lnTo>
                    <a:lnTo>
                      <a:pt x="102" y="191"/>
                    </a:lnTo>
                    <a:lnTo>
                      <a:pt x="84" y="198"/>
                    </a:lnTo>
                    <a:lnTo>
                      <a:pt x="68" y="205"/>
                    </a:lnTo>
                    <a:lnTo>
                      <a:pt x="51" y="214"/>
                    </a:lnTo>
                    <a:lnTo>
                      <a:pt x="51" y="214"/>
                    </a:lnTo>
                    <a:lnTo>
                      <a:pt x="45" y="216"/>
                    </a:lnTo>
                    <a:lnTo>
                      <a:pt x="40" y="218"/>
                    </a:lnTo>
                    <a:lnTo>
                      <a:pt x="35" y="219"/>
                    </a:lnTo>
                    <a:lnTo>
                      <a:pt x="28" y="218"/>
                    </a:lnTo>
                    <a:lnTo>
                      <a:pt x="23" y="217"/>
                    </a:lnTo>
                    <a:lnTo>
                      <a:pt x="18" y="215"/>
                    </a:lnTo>
                    <a:lnTo>
                      <a:pt x="13" y="212"/>
                    </a:lnTo>
                    <a:lnTo>
                      <a:pt x="9" y="208"/>
                    </a:lnTo>
                    <a:lnTo>
                      <a:pt x="9" y="208"/>
                    </a:lnTo>
                    <a:lnTo>
                      <a:pt x="6" y="204"/>
                    </a:lnTo>
                    <a:lnTo>
                      <a:pt x="3" y="199"/>
                    </a:lnTo>
                    <a:lnTo>
                      <a:pt x="0" y="193"/>
                    </a:lnTo>
                    <a:lnTo>
                      <a:pt x="0" y="187"/>
                    </a:lnTo>
                    <a:lnTo>
                      <a:pt x="0" y="182"/>
                    </a:lnTo>
                    <a:lnTo>
                      <a:pt x="1" y="177"/>
                    </a:lnTo>
                    <a:lnTo>
                      <a:pt x="4" y="171"/>
                    </a:lnTo>
                    <a:lnTo>
                      <a:pt x="7" y="166"/>
                    </a:lnTo>
                    <a:lnTo>
                      <a:pt x="7" y="166"/>
                    </a:lnTo>
                    <a:lnTo>
                      <a:pt x="23" y="145"/>
                    </a:lnTo>
                    <a:lnTo>
                      <a:pt x="40" y="126"/>
                    </a:lnTo>
                    <a:lnTo>
                      <a:pt x="56" y="109"/>
                    </a:lnTo>
                    <a:lnTo>
                      <a:pt x="73" y="92"/>
                    </a:lnTo>
                    <a:lnTo>
                      <a:pt x="89" y="77"/>
                    </a:lnTo>
                    <a:lnTo>
                      <a:pt x="106" y="64"/>
                    </a:lnTo>
                    <a:lnTo>
                      <a:pt x="123" y="53"/>
                    </a:lnTo>
                    <a:lnTo>
                      <a:pt x="139" y="42"/>
                    </a:lnTo>
                    <a:lnTo>
                      <a:pt x="156" y="33"/>
                    </a:lnTo>
                    <a:lnTo>
                      <a:pt x="172" y="25"/>
                    </a:lnTo>
                    <a:lnTo>
                      <a:pt x="189" y="18"/>
                    </a:lnTo>
                    <a:lnTo>
                      <a:pt x="205" y="12"/>
                    </a:lnTo>
                    <a:lnTo>
                      <a:pt x="221" y="8"/>
                    </a:lnTo>
                    <a:lnTo>
                      <a:pt x="237" y="5"/>
                    </a:lnTo>
                    <a:lnTo>
                      <a:pt x="254" y="2"/>
                    </a:lnTo>
                    <a:lnTo>
                      <a:pt x="271" y="0"/>
                    </a:lnTo>
                    <a:lnTo>
                      <a:pt x="287" y="0"/>
                    </a:lnTo>
                    <a:lnTo>
                      <a:pt x="304" y="0"/>
                    </a:lnTo>
                    <a:lnTo>
                      <a:pt x="320" y="0"/>
                    </a:lnTo>
                    <a:lnTo>
                      <a:pt x="336" y="2"/>
                    </a:lnTo>
                    <a:lnTo>
                      <a:pt x="368" y="6"/>
                    </a:lnTo>
                    <a:lnTo>
                      <a:pt x="400" y="12"/>
                    </a:lnTo>
                    <a:lnTo>
                      <a:pt x="432" y="21"/>
                    </a:lnTo>
                    <a:lnTo>
                      <a:pt x="463" y="30"/>
                    </a:lnTo>
                    <a:lnTo>
                      <a:pt x="524" y="51"/>
                    </a:lnTo>
                    <a:lnTo>
                      <a:pt x="524" y="51"/>
                    </a:lnTo>
                    <a:lnTo>
                      <a:pt x="576" y="67"/>
                    </a:lnTo>
                    <a:lnTo>
                      <a:pt x="601" y="75"/>
                    </a:lnTo>
                    <a:lnTo>
                      <a:pt x="624" y="83"/>
                    </a:lnTo>
                    <a:lnTo>
                      <a:pt x="649" y="88"/>
                    </a:lnTo>
                    <a:lnTo>
                      <a:pt x="673" y="93"/>
                    </a:lnTo>
                    <a:lnTo>
                      <a:pt x="696" y="96"/>
                    </a:lnTo>
                    <a:lnTo>
                      <a:pt x="720" y="98"/>
                    </a:lnTo>
                    <a:lnTo>
                      <a:pt x="743" y="98"/>
                    </a:lnTo>
                    <a:lnTo>
                      <a:pt x="766" y="96"/>
                    </a:lnTo>
                    <a:lnTo>
                      <a:pt x="789" y="92"/>
                    </a:lnTo>
                    <a:lnTo>
                      <a:pt x="800" y="89"/>
                    </a:lnTo>
                    <a:lnTo>
                      <a:pt x="812" y="85"/>
                    </a:lnTo>
                    <a:lnTo>
                      <a:pt x="823" y="81"/>
                    </a:lnTo>
                    <a:lnTo>
                      <a:pt x="836" y="75"/>
                    </a:lnTo>
                    <a:lnTo>
                      <a:pt x="847" y="69"/>
                    </a:lnTo>
                    <a:lnTo>
                      <a:pt x="858" y="63"/>
                    </a:lnTo>
                    <a:lnTo>
                      <a:pt x="870" y="56"/>
                    </a:lnTo>
                    <a:lnTo>
                      <a:pt x="881" y="47"/>
                    </a:lnTo>
                    <a:lnTo>
                      <a:pt x="893" y="39"/>
                    </a:lnTo>
                    <a:lnTo>
                      <a:pt x="904" y="29"/>
                    </a:lnTo>
                    <a:lnTo>
                      <a:pt x="904" y="29"/>
                    </a:lnTo>
                    <a:lnTo>
                      <a:pt x="909" y="25"/>
                    </a:lnTo>
                    <a:lnTo>
                      <a:pt x="914" y="23"/>
                    </a:lnTo>
                    <a:lnTo>
                      <a:pt x="920" y="21"/>
                    </a:lnTo>
                    <a:lnTo>
                      <a:pt x="926" y="21"/>
                    </a:lnTo>
                    <a:lnTo>
                      <a:pt x="932" y="21"/>
                    </a:lnTo>
                    <a:lnTo>
                      <a:pt x="938" y="23"/>
                    </a:lnTo>
                    <a:lnTo>
                      <a:pt x="943" y="26"/>
                    </a:lnTo>
                    <a:lnTo>
                      <a:pt x="948" y="29"/>
                    </a:lnTo>
                    <a:lnTo>
                      <a:pt x="948" y="29"/>
                    </a:lnTo>
                    <a:lnTo>
                      <a:pt x="953" y="34"/>
                    </a:lnTo>
                    <a:lnTo>
                      <a:pt x="956" y="39"/>
                    </a:lnTo>
                    <a:lnTo>
                      <a:pt x="958" y="44"/>
                    </a:lnTo>
                    <a:lnTo>
                      <a:pt x="959" y="51"/>
                    </a:lnTo>
                    <a:lnTo>
                      <a:pt x="959" y="56"/>
                    </a:lnTo>
                    <a:lnTo>
                      <a:pt x="958" y="62"/>
                    </a:lnTo>
                    <a:lnTo>
                      <a:pt x="956" y="68"/>
                    </a:lnTo>
                    <a:lnTo>
                      <a:pt x="953" y="73"/>
                    </a:lnTo>
                    <a:lnTo>
                      <a:pt x="953" y="73"/>
                    </a:lnTo>
                    <a:lnTo>
                      <a:pt x="928" y="105"/>
                    </a:lnTo>
                    <a:lnTo>
                      <a:pt x="904" y="134"/>
                    </a:lnTo>
                    <a:lnTo>
                      <a:pt x="880" y="160"/>
                    </a:lnTo>
                    <a:lnTo>
                      <a:pt x="856" y="184"/>
                    </a:lnTo>
                    <a:lnTo>
                      <a:pt x="832" y="206"/>
                    </a:lnTo>
                    <a:lnTo>
                      <a:pt x="809" y="224"/>
                    </a:lnTo>
                    <a:lnTo>
                      <a:pt x="786" y="241"/>
                    </a:lnTo>
                    <a:lnTo>
                      <a:pt x="763" y="256"/>
                    </a:lnTo>
                    <a:lnTo>
                      <a:pt x="740" y="268"/>
                    </a:lnTo>
                    <a:lnTo>
                      <a:pt x="718" y="278"/>
                    </a:lnTo>
                    <a:lnTo>
                      <a:pt x="696" y="287"/>
                    </a:lnTo>
                    <a:lnTo>
                      <a:pt x="673" y="293"/>
                    </a:lnTo>
                    <a:lnTo>
                      <a:pt x="651" y="298"/>
                    </a:lnTo>
                    <a:lnTo>
                      <a:pt x="630" y="302"/>
                    </a:lnTo>
                    <a:lnTo>
                      <a:pt x="609" y="303"/>
                    </a:lnTo>
                    <a:lnTo>
                      <a:pt x="587" y="304"/>
                    </a:lnTo>
                    <a:lnTo>
                      <a:pt x="587" y="304"/>
                    </a:lnTo>
                    <a:close/>
                    <a:moveTo>
                      <a:pt x="148" y="119"/>
                    </a:moveTo>
                    <a:lnTo>
                      <a:pt x="148" y="119"/>
                    </a:lnTo>
                    <a:lnTo>
                      <a:pt x="162" y="120"/>
                    </a:lnTo>
                    <a:lnTo>
                      <a:pt x="175" y="121"/>
                    </a:lnTo>
                    <a:lnTo>
                      <a:pt x="203" y="124"/>
                    </a:lnTo>
                    <a:lnTo>
                      <a:pt x="230" y="130"/>
                    </a:lnTo>
                    <a:lnTo>
                      <a:pt x="257" y="137"/>
                    </a:lnTo>
                    <a:lnTo>
                      <a:pt x="284" y="147"/>
                    </a:lnTo>
                    <a:lnTo>
                      <a:pt x="311" y="157"/>
                    </a:lnTo>
                    <a:lnTo>
                      <a:pt x="365" y="178"/>
                    </a:lnTo>
                    <a:lnTo>
                      <a:pt x="365" y="178"/>
                    </a:lnTo>
                    <a:lnTo>
                      <a:pt x="415" y="199"/>
                    </a:lnTo>
                    <a:lnTo>
                      <a:pt x="441" y="208"/>
                    </a:lnTo>
                    <a:lnTo>
                      <a:pt x="467" y="217"/>
                    </a:lnTo>
                    <a:lnTo>
                      <a:pt x="492" y="224"/>
                    </a:lnTo>
                    <a:lnTo>
                      <a:pt x="518" y="231"/>
                    </a:lnTo>
                    <a:lnTo>
                      <a:pt x="543" y="236"/>
                    </a:lnTo>
                    <a:lnTo>
                      <a:pt x="569" y="238"/>
                    </a:lnTo>
                    <a:lnTo>
                      <a:pt x="594" y="239"/>
                    </a:lnTo>
                    <a:lnTo>
                      <a:pt x="608" y="238"/>
                    </a:lnTo>
                    <a:lnTo>
                      <a:pt x="621" y="237"/>
                    </a:lnTo>
                    <a:lnTo>
                      <a:pt x="634" y="235"/>
                    </a:lnTo>
                    <a:lnTo>
                      <a:pt x="647" y="232"/>
                    </a:lnTo>
                    <a:lnTo>
                      <a:pt x="661" y="229"/>
                    </a:lnTo>
                    <a:lnTo>
                      <a:pt x="674" y="224"/>
                    </a:lnTo>
                    <a:lnTo>
                      <a:pt x="688" y="219"/>
                    </a:lnTo>
                    <a:lnTo>
                      <a:pt x="701" y="214"/>
                    </a:lnTo>
                    <a:lnTo>
                      <a:pt x="716" y="207"/>
                    </a:lnTo>
                    <a:lnTo>
                      <a:pt x="729" y="200"/>
                    </a:lnTo>
                    <a:lnTo>
                      <a:pt x="742" y="191"/>
                    </a:lnTo>
                    <a:lnTo>
                      <a:pt x="757" y="182"/>
                    </a:lnTo>
                    <a:lnTo>
                      <a:pt x="771" y="171"/>
                    </a:lnTo>
                    <a:lnTo>
                      <a:pt x="785" y="159"/>
                    </a:lnTo>
                    <a:lnTo>
                      <a:pt x="785" y="159"/>
                    </a:lnTo>
                    <a:lnTo>
                      <a:pt x="767" y="162"/>
                    </a:lnTo>
                    <a:lnTo>
                      <a:pt x="749" y="163"/>
                    </a:lnTo>
                    <a:lnTo>
                      <a:pt x="731" y="164"/>
                    </a:lnTo>
                    <a:lnTo>
                      <a:pt x="712" y="163"/>
                    </a:lnTo>
                    <a:lnTo>
                      <a:pt x="695" y="162"/>
                    </a:lnTo>
                    <a:lnTo>
                      <a:pt x="676" y="160"/>
                    </a:lnTo>
                    <a:lnTo>
                      <a:pt x="659" y="157"/>
                    </a:lnTo>
                    <a:lnTo>
                      <a:pt x="641" y="154"/>
                    </a:lnTo>
                    <a:lnTo>
                      <a:pt x="606" y="146"/>
                    </a:lnTo>
                    <a:lnTo>
                      <a:pt x="571" y="135"/>
                    </a:lnTo>
                    <a:lnTo>
                      <a:pt x="537" y="124"/>
                    </a:lnTo>
                    <a:lnTo>
                      <a:pt x="503" y="113"/>
                    </a:lnTo>
                    <a:lnTo>
                      <a:pt x="503" y="113"/>
                    </a:lnTo>
                    <a:lnTo>
                      <a:pt x="456" y="97"/>
                    </a:lnTo>
                    <a:lnTo>
                      <a:pt x="408" y="83"/>
                    </a:lnTo>
                    <a:lnTo>
                      <a:pt x="385" y="76"/>
                    </a:lnTo>
                    <a:lnTo>
                      <a:pt x="363" y="72"/>
                    </a:lnTo>
                    <a:lnTo>
                      <a:pt x="340" y="68"/>
                    </a:lnTo>
                    <a:lnTo>
                      <a:pt x="318" y="66"/>
                    </a:lnTo>
                    <a:lnTo>
                      <a:pt x="295" y="65"/>
                    </a:lnTo>
                    <a:lnTo>
                      <a:pt x="274" y="66"/>
                    </a:lnTo>
                    <a:lnTo>
                      <a:pt x="251" y="69"/>
                    </a:lnTo>
                    <a:lnTo>
                      <a:pt x="229" y="74"/>
                    </a:lnTo>
                    <a:lnTo>
                      <a:pt x="207" y="82"/>
                    </a:lnTo>
                    <a:lnTo>
                      <a:pt x="186" y="92"/>
                    </a:lnTo>
                    <a:lnTo>
                      <a:pt x="164" y="104"/>
                    </a:lnTo>
                    <a:lnTo>
                      <a:pt x="142" y="120"/>
                    </a:lnTo>
                    <a:lnTo>
                      <a:pt x="142" y="120"/>
                    </a:lnTo>
                    <a:lnTo>
                      <a:pt x="148" y="119"/>
                    </a:lnTo>
                    <a:lnTo>
                      <a:pt x="148" y="119"/>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82" name="Freeform 270">
                <a:extLst>
                  <a:ext uri="{FF2B5EF4-FFF2-40B4-BE49-F238E27FC236}">
                    <a16:creationId xmlns:a16="http://schemas.microsoft.com/office/drawing/2014/main" id="{FDEAAFDB-CBAE-D866-D279-933F55B586D0}"/>
                  </a:ext>
                </a:extLst>
              </p:cNvPr>
              <p:cNvSpPr>
                <a:spLocks/>
              </p:cNvSpPr>
              <p:nvPr/>
            </p:nvSpPr>
            <p:spPr bwMode="auto">
              <a:xfrm>
                <a:off x="2781300" y="4224339"/>
                <a:ext cx="38100" cy="15875"/>
              </a:xfrm>
              <a:custGeom>
                <a:avLst/>
                <a:gdLst>
                  <a:gd name="T0" fmla="*/ 132 w 165"/>
                  <a:gd name="T1" fmla="*/ 66 h 66"/>
                  <a:gd name="T2" fmla="*/ 33 w 165"/>
                  <a:gd name="T3" fmla="*/ 66 h 66"/>
                  <a:gd name="T4" fmla="*/ 33 w 165"/>
                  <a:gd name="T5" fmla="*/ 66 h 66"/>
                  <a:gd name="T6" fmla="*/ 26 w 165"/>
                  <a:gd name="T7" fmla="*/ 66 h 66"/>
                  <a:gd name="T8" fmla="*/ 20 w 165"/>
                  <a:gd name="T9" fmla="*/ 64 h 66"/>
                  <a:gd name="T10" fmla="*/ 14 w 165"/>
                  <a:gd name="T11" fmla="*/ 61 h 66"/>
                  <a:gd name="T12" fmla="*/ 10 w 165"/>
                  <a:gd name="T13" fmla="*/ 56 h 66"/>
                  <a:gd name="T14" fmla="*/ 6 w 165"/>
                  <a:gd name="T15" fmla="*/ 51 h 66"/>
                  <a:gd name="T16" fmla="*/ 3 w 165"/>
                  <a:gd name="T17" fmla="*/ 46 h 66"/>
                  <a:gd name="T18" fmla="*/ 1 w 165"/>
                  <a:gd name="T19" fmla="*/ 40 h 66"/>
                  <a:gd name="T20" fmla="*/ 0 w 165"/>
                  <a:gd name="T21" fmla="*/ 33 h 66"/>
                  <a:gd name="T22" fmla="*/ 0 w 165"/>
                  <a:gd name="T23" fmla="*/ 33 h 66"/>
                  <a:gd name="T24" fmla="*/ 1 w 165"/>
                  <a:gd name="T25" fmla="*/ 26 h 66"/>
                  <a:gd name="T26" fmla="*/ 3 w 165"/>
                  <a:gd name="T27" fmla="*/ 20 h 66"/>
                  <a:gd name="T28" fmla="*/ 6 w 165"/>
                  <a:gd name="T29" fmla="*/ 14 h 66"/>
                  <a:gd name="T30" fmla="*/ 10 w 165"/>
                  <a:gd name="T31" fmla="*/ 10 h 66"/>
                  <a:gd name="T32" fmla="*/ 14 w 165"/>
                  <a:gd name="T33" fmla="*/ 6 h 66"/>
                  <a:gd name="T34" fmla="*/ 20 w 165"/>
                  <a:gd name="T35" fmla="*/ 3 h 66"/>
                  <a:gd name="T36" fmla="*/ 26 w 165"/>
                  <a:gd name="T37" fmla="*/ 1 h 66"/>
                  <a:gd name="T38" fmla="*/ 33 w 165"/>
                  <a:gd name="T39" fmla="*/ 0 h 66"/>
                  <a:gd name="T40" fmla="*/ 132 w 165"/>
                  <a:gd name="T41" fmla="*/ 0 h 66"/>
                  <a:gd name="T42" fmla="*/ 132 w 165"/>
                  <a:gd name="T43" fmla="*/ 0 h 66"/>
                  <a:gd name="T44" fmla="*/ 138 w 165"/>
                  <a:gd name="T45" fmla="*/ 1 h 66"/>
                  <a:gd name="T46" fmla="*/ 144 w 165"/>
                  <a:gd name="T47" fmla="*/ 3 h 66"/>
                  <a:gd name="T48" fmla="*/ 151 w 165"/>
                  <a:gd name="T49" fmla="*/ 6 h 66"/>
                  <a:gd name="T50" fmla="*/ 156 w 165"/>
                  <a:gd name="T51" fmla="*/ 10 h 66"/>
                  <a:gd name="T52" fmla="*/ 159 w 165"/>
                  <a:gd name="T53" fmla="*/ 14 h 66"/>
                  <a:gd name="T54" fmla="*/ 162 w 165"/>
                  <a:gd name="T55" fmla="*/ 20 h 66"/>
                  <a:gd name="T56" fmla="*/ 164 w 165"/>
                  <a:gd name="T57" fmla="*/ 26 h 66"/>
                  <a:gd name="T58" fmla="*/ 165 w 165"/>
                  <a:gd name="T59" fmla="*/ 33 h 66"/>
                  <a:gd name="T60" fmla="*/ 165 w 165"/>
                  <a:gd name="T61" fmla="*/ 33 h 66"/>
                  <a:gd name="T62" fmla="*/ 164 w 165"/>
                  <a:gd name="T63" fmla="*/ 40 h 66"/>
                  <a:gd name="T64" fmla="*/ 162 w 165"/>
                  <a:gd name="T65" fmla="*/ 46 h 66"/>
                  <a:gd name="T66" fmla="*/ 159 w 165"/>
                  <a:gd name="T67" fmla="*/ 51 h 66"/>
                  <a:gd name="T68" fmla="*/ 156 w 165"/>
                  <a:gd name="T69" fmla="*/ 56 h 66"/>
                  <a:gd name="T70" fmla="*/ 151 w 165"/>
                  <a:gd name="T71" fmla="*/ 61 h 66"/>
                  <a:gd name="T72" fmla="*/ 144 w 165"/>
                  <a:gd name="T73" fmla="*/ 64 h 66"/>
                  <a:gd name="T74" fmla="*/ 138 w 165"/>
                  <a:gd name="T75" fmla="*/ 66 h 66"/>
                  <a:gd name="T76" fmla="*/ 132 w 165"/>
                  <a:gd name="T77" fmla="*/ 66 h 66"/>
                  <a:gd name="T78" fmla="*/ 132 w 165"/>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66">
                    <a:moveTo>
                      <a:pt x="132" y="66"/>
                    </a:moveTo>
                    <a:lnTo>
                      <a:pt x="33" y="66"/>
                    </a:lnTo>
                    <a:lnTo>
                      <a:pt x="33" y="66"/>
                    </a:lnTo>
                    <a:lnTo>
                      <a:pt x="26" y="66"/>
                    </a:lnTo>
                    <a:lnTo>
                      <a:pt x="20" y="64"/>
                    </a:lnTo>
                    <a:lnTo>
                      <a:pt x="14" y="61"/>
                    </a:lnTo>
                    <a:lnTo>
                      <a:pt x="10" y="56"/>
                    </a:lnTo>
                    <a:lnTo>
                      <a:pt x="6" y="51"/>
                    </a:lnTo>
                    <a:lnTo>
                      <a:pt x="3" y="46"/>
                    </a:lnTo>
                    <a:lnTo>
                      <a:pt x="1" y="40"/>
                    </a:lnTo>
                    <a:lnTo>
                      <a:pt x="0" y="33"/>
                    </a:lnTo>
                    <a:lnTo>
                      <a:pt x="0" y="33"/>
                    </a:lnTo>
                    <a:lnTo>
                      <a:pt x="1" y="26"/>
                    </a:lnTo>
                    <a:lnTo>
                      <a:pt x="3" y="20"/>
                    </a:lnTo>
                    <a:lnTo>
                      <a:pt x="6" y="14"/>
                    </a:lnTo>
                    <a:lnTo>
                      <a:pt x="10" y="10"/>
                    </a:lnTo>
                    <a:lnTo>
                      <a:pt x="14" y="6"/>
                    </a:lnTo>
                    <a:lnTo>
                      <a:pt x="20" y="3"/>
                    </a:lnTo>
                    <a:lnTo>
                      <a:pt x="26" y="1"/>
                    </a:lnTo>
                    <a:lnTo>
                      <a:pt x="33" y="0"/>
                    </a:lnTo>
                    <a:lnTo>
                      <a:pt x="132" y="0"/>
                    </a:lnTo>
                    <a:lnTo>
                      <a:pt x="132" y="0"/>
                    </a:lnTo>
                    <a:lnTo>
                      <a:pt x="138" y="1"/>
                    </a:lnTo>
                    <a:lnTo>
                      <a:pt x="144" y="3"/>
                    </a:lnTo>
                    <a:lnTo>
                      <a:pt x="151" y="6"/>
                    </a:lnTo>
                    <a:lnTo>
                      <a:pt x="156" y="10"/>
                    </a:lnTo>
                    <a:lnTo>
                      <a:pt x="159" y="14"/>
                    </a:lnTo>
                    <a:lnTo>
                      <a:pt x="162" y="20"/>
                    </a:lnTo>
                    <a:lnTo>
                      <a:pt x="164" y="26"/>
                    </a:lnTo>
                    <a:lnTo>
                      <a:pt x="165" y="33"/>
                    </a:lnTo>
                    <a:lnTo>
                      <a:pt x="165" y="33"/>
                    </a:lnTo>
                    <a:lnTo>
                      <a:pt x="164" y="40"/>
                    </a:lnTo>
                    <a:lnTo>
                      <a:pt x="162" y="46"/>
                    </a:lnTo>
                    <a:lnTo>
                      <a:pt x="159" y="51"/>
                    </a:lnTo>
                    <a:lnTo>
                      <a:pt x="156" y="56"/>
                    </a:lnTo>
                    <a:lnTo>
                      <a:pt x="151" y="61"/>
                    </a:lnTo>
                    <a:lnTo>
                      <a:pt x="144" y="64"/>
                    </a:lnTo>
                    <a:lnTo>
                      <a:pt x="138" y="66"/>
                    </a:lnTo>
                    <a:lnTo>
                      <a:pt x="132" y="66"/>
                    </a:lnTo>
                    <a:lnTo>
                      <a:pt x="132" y="66"/>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83" name="Freeform 271">
                <a:extLst>
                  <a:ext uri="{FF2B5EF4-FFF2-40B4-BE49-F238E27FC236}">
                    <a16:creationId xmlns:a16="http://schemas.microsoft.com/office/drawing/2014/main" id="{9FD17AA1-0546-16EB-D844-37F7EC3272E8}"/>
                  </a:ext>
                </a:extLst>
              </p:cNvPr>
              <p:cNvSpPr>
                <a:spLocks/>
              </p:cNvSpPr>
              <p:nvPr/>
            </p:nvSpPr>
            <p:spPr bwMode="auto">
              <a:xfrm>
                <a:off x="2781300" y="4270376"/>
                <a:ext cx="38100" cy="14288"/>
              </a:xfrm>
              <a:custGeom>
                <a:avLst/>
                <a:gdLst>
                  <a:gd name="T0" fmla="*/ 132 w 165"/>
                  <a:gd name="T1" fmla="*/ 67 h 67"/>
                  <a:gd name="T2" fmla="*/ 33 w 165"/>
                  <a:gd name="T3" fmla="*/ 67 h 67"/>
                  <a:gd name="T4" fmla="*/ 33 w 165"/>
                  <a:gd name="T5" fmla="*/ 67 h 67"/>
                  <a:gd name="T6" fmla="*/ 26 w 165"/>
                  <a:gd name="T7" fmla="*/ 66 h 67"/>
                  <a:gd name="T8" fmla="*/ 20 w 165"/>
                  <a:gd name="T9" fmla="*/ 63 h 67"/>
                  <a:gd name="T10" fmla="*/ 14 w 165"/>
                  <a:gd name="T11" fmla="*/ 61 h 67"/>
                  <a:gd name="T12" fmla="*/ 10 w 165"/>
                  <a:gd name="T13" fmla="*/ 57 h 67"/>
                  <a:gd name="T14" fmla="*/ 6 w 165"/>
                  <a:gd name="T15" fmla="*/ 52 h 67"/>
                  <a:gd name="T16" fmla="*/ 3 w 165"/>
                  <a:gd name="T17" fmla="*/ 46 h 67"/>
                  <a:gd name="T18" fmla="*/ 1 w 165"/>
                  <a:gd name="T19" fmla="*/ 40 h 67"/>
                  <a:gd name="T20" fmla="*/ 0 w 165"/>
                  <a:gd name="T21" fmla="*/ 33 h 67"/>
                  <a:gd name="T22" fmla="*/ 0 w 165"/>
                  <a:gd name="T23" fmla="*/ 33 h 67"/>
                  <a:gd name="T24" fmla="*/ 1 w 165"/>
                  <a:gd name="T25" fmla="*/ 27 h 67"/>
                  <a:gd name="T26" fmla="*/ 3 w 165"/>
                  <a:gd name="T27" fmla="*/ 21 h 67"/>
                  <a:gd name="T28" fmla="*/ 6 w 165"/>
                  <a:gd name="T29" fmla="*/ 15 h 67"/>
                  <a:gd name="T30" fmla="*/ 10 w 165"/>
                  <a:gd name="T31" fmla="*/ 10 h 67"/>
                  <a:gd name="T32" fmla="*/ 14 w 165"/>
                  <a:gd name="T33" fmla="*/ 7 h 67"/>
                  <a:gd name="T34" fmla="*/ 20 w 165"/>
                  <a:gd name="T35" fmla="*/ 3 h 67"/>
                  <a:gd name="T36" fmla="*/ 26 w 165"/>
                  <a:gd name="T37" fmla="*/ 1 h 67"/>
                  <a:gd name="T38" fmla="*/ 33 w 165"/>
                  <a:gd name="T39" fmla="*/ 0 h 67"/>
                  <a:gd name="T40" fmla="*/ 132 w 165"/>
                  <a:gd name="T41" fmla="*/ 0 h 67"/>
                  <a:gd name="T42" fmla="*/ 132 w 165"/>
                  <a:gd name="T43" fmla="*/ 0 h 67"/>
                  <a:gd name="T44" fmla="*/ 138 w 165"/>
                  <a:gd name="T45" fmla="*/ 1 h 67"/>
                  <a:gd name="T46" fmla="*/ 144 w 165"/>
                  <a:gd name="T47" fmla="*/ 3 h 67"/>
                  <a:gd name="T48" fmla="*/ 151 w 165"/>
                  <a:gd name="T49" fmla="*/ 7 h 67"/>
                  <a:gd name="T50" fmla="*/ 156 w 165"/>
                  <a:gd name="T51" fmla="*/ 10 h 67"/>
                  <a:gd name="T52" fmla="*/ 159 w 165"/>
                  <a:gd name="T53" fmla="*/ 15 h 67"/>
                  <a:gd name="T54" fmla="*/ 162 w 165"/>
                  <a:gd name="T55" fmla="*/ 21 h 67"/>
                  <a:gd name="T56" fmla="*/ 164 w 165"/>
                  <a:gd name="T57" fmla="*/ 27 h 67"/>
                  <a:gd name="T58" fmla="*/ 165 w 165"/>
                  <a:gd name="T59" fmla="*/ 33 h 67"/>
                  <a:gd name="T60" fmla="*/ 165 w 165"/>
                  <a:gd name="T61" fmla="*/ 33 h 67"/>
                  <a:gd name="T62" fmla="*/ 164 w 165"/>
                  <a:gd name="T63" fmla="*/ 40 h 67"/>
                  <a:gd name="T64" fmla="*/ 162 w 165"/>
                  <a:gd name="T65" fmla="*/ 46 h 67"/>
                  <a:gd name="T66" fmla="*/ 159 w 165"/>
                  <a:gd name="T67" fmla="*/ 52 h 67"/>
                  <a:gd name="T68" fmla="*/ 156 w 165"/>
                  <a:gd name="T69" fmla="*/ 57 h 67"/>
                  <a:gd name="T70" fmla="*/ 151 w 165"/>
                  <a:gd name="T71" fmla="*/ 61 h 67"/>
                  <a:gd name="T72" fmla="*/ 144 w 165"/>
                  <a:gd name="T73" fmla="*/ 63 h 67"/>
                  <a:gd name="T74" fmla="*/ 138 w 165"/>
                  <a:gd name="T75" fmla="*/ 66 h 67"/>
                  <a:gd name="T76" fmla="*/ 132 w 165"/>
                  <a:gd name="T77" fmla="*/ 67 h 67"/>
                  <a:gd name="T78" fmla="*/ 132 w 165"/>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67">
                    <a:moveTo>
                      <a:pt x="132" y="67"/>
                    </a:moveTo>
                    <a:lnTo>
                      <a:pt x="33" y="67"/>
                    </a:lnTo>
                    <a:lnTo>
                      <a:pt x="33" y="67"/>
                    </a:lnTo>
                    <a:lnTo>
                      <a:pt x="26" y="66"/>
                    </a:lnTo>
                    <a:lnTo>
                      <a:pt x="20" y="63"/>
                    </a:lnTo>
                    <a:lnTo>
                      <a:pt x="14" y="61"/>
                    </a:lnTo>
                    <a:lnTo>
                      <a:pt x="10" y="57"/>
                    </a:lnTo>
                    <a:lnTo>
                      <a:pt x="6" y="52"/>
                    </a:lnTo>
                    <a:lnTo>
                      <a:pt x="3" y="46"/>
                    </a:lnTo>
                    <a:lnTo>
                      <a:pt x="1" y="40"/>
                    </a:lnTo>
                    <a:lnTo>
                      <a:pt x="0" y="33"/>
                    </a:lnTo>
                    <a:lnTo>
                      <a:pt x="0" y="33"/>
                    </a:lnTo>
                    <a:lnTo>
                      <a:pt x="1" y="27"/>
                    </a:lnTo>
                    <a:lnTo>
                      <a:pt x="3" y="21"/>
                    </a:lnTo>
                    <a:lnTo>
                      <a:pt x="6" y="15"/>
                    </a:lnTo>
                    <a:lnTo>
                      <a:pt x="10" y="10"/>
                    </a:lnTo>
                    <a:lnTo>
                      <a:pt x="14" y="7"/>
                    </a:lnTo>
                    <a:lnTo>
                      <a:pt x="20" y="3"/>
                    </a:lnTo>
                    <a:lnTo>
                      <a:pt x="26" y="1"/>
                    </a:lnTo>
                    <a:lnTo>
                      <a:pt x="33" y="0"/>
                    </a:lnTo>
                    <a:lnTo>
                      <a:pt x="132" y="0"/>
                    </a:lnTo>
                    <a:lnTo>
                      <a:pt x="132" y="0"/>
                    </a:lnTo>
                    <a:lnTo>
                      <a:pt x="138" y="1"/>
                    </a:lnTo>
                    <a:lnTo>
                      <a:pt x="144" y="3"/>
                    </a:lnTo>
                    <a:lnTo>
                      <a:pt x="151" y="7"/>
                    </a:lnTo>
                    <a:lnTo>
                      <a:pt x="156" y="10"/>
                    </a:lnTo>
                    <a:lnTo>
                      <a:pt x="159" y="15"/>
                    </a:lnTo>
                    <a:lnTo>
                      <a:pt x="162" y="21"/>
                    </a:lnTo>
                    <a:lnTo>
                      <a:pt x="164" y="27"/>
                    </a:lnTo>
                    <a:lnTo>
                      <a:pt x="165" y="33"/>
                    </a:lnTo>
                    <a:lnTo>
                      <a:pt x="165" y="33"/>
                    </a:lnTo>
                    <a:lnTo>
                      <a:pt x="164" y="40"/>
                    </a:lnTo>
                    <a:lnTo>
                      <a:pt x="162" y="46"/>
                    </a:lnTo>
                    <a:lnTo>
                      <a:pt x="159" y="52"/>
                    </a:lnTo>
                    <a:lnTo>
                      <a:pt x="156" y="57"/>
                    </a:lnTo>
                    <a:lnTo>
                      <a:pt x="151" y="61"/>
                    </a:lnTo>
                    <a:lnTo>
                      <a:pt x="144" y="63"/>
                    </a:lnTo>
                    <a:lnTo>
                      <a:pt x="138" y="66"/>
                    </a:lnTo>
                    <a:lnTo>
                      <a:pt x="132" y="67"/>
                    </a:lnTo>
                    <a:lnTo>
                      <a:pt x="13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84" name="Freeform 272">
                <a:extLst>
                  <a:ext uri="{FF2B5EF4-FFF2-40B4-BE49-F238E27FC236}">
                    <a16:creationId xmlns:a16="http://schemas.microsoft.com/office/drawing/2014/main" id="{1AF2B5B8-4A4F-809D-684B-1B6AB0C985E8}"/>
                  </a:ext>
                </a:extLst>
              </p:cNvPr>
              <p:cNvSpPr>
                <a:spLocks/>
              </p:cNvSpPr>
              <p:nvPr/>
            </p:nvSpPr>
            <p:spPr bwMode="auto">
              <a:xfrm>
                <a:off x="2871788" y="4224339"/>
                <a:ext cx="36513" cy="15875"/>
              </a:xfrm>
              <a:custGeom>
                <a:avLst/>
                <a:gdLst>
                  <a:gd name="T0" fmla="*/ 131 w 165"/>
                  <a:gd name="T1" fmla="*/ 66 h 66"/>
                  <a:gd name="T2" fmla="*/ 33 w 165"/>
                  <a:gd name="T3" fmla="*/ 66 h 66"/>
                  <a:gd name="T4" fmla="*/ 33 w 165"/>
                  <a:gd name="T5" fmla="*/ 66 h 66"/>
                  <a:gd name="T6" fmla="*/ 26 w 165"/>
                  <a:gd name="T7" fmla="*/ 66 h 66"/>
                  <a:gd name="T8" fmla="*/ 20 w 165"/>
                  <a:gd name="T9" fmla="*/ 64 h 66"/>
                  <a:gd name="T10" fmla="*/ 14 w 165"/>
                  <a:gd name="T11" fmla="*/ 61 h 66"/>
                  <a:gd name="T12" fmla="*/ 9 w 165"/>
                  <a:gd name="T13" fmla="*/ 56 h 66"/>
                  <a:gd name="T14" fmla="*/ 5 w 165"/>
                  <a:gd name="T15" fmla="*/ 51 h 66"/>
                  <a:gd name="T16" fmla="*/ 2 w 165"/>
                  <a:gd name="T17" fmla="*/ 46 h 66"/>
                  <a:gd name="T18" fmla="*/ 0 w 165"/>
                  <a:gd name="T19" fmla="*/ 40 h 66"/>
                  <a:gd name="T20" fmla="*/ 0 w 165"/>
                  <a:gd name="T21" fmla="*/ 33 h 66"/>
                  <a:gd name="T22" fmla="*/ 0 w 165"/>
                  <a:gd name="T23" fmla="*/ 33 h 66"/>
                  <a:gd name="T24" fmla="*/ 0 w 165"/>
                  <a:gd name="T25" fmla="*/ 26 h 66"/>
                  <a:gd name="T26" fmla="*/ 2 w 165"/>
                  <a:gd name="T27" fmla="*/ 20 h 66"/>
                  <a:gd name="T28" fmla="*/ 5 w 165"/>
                  <a:gd name="T29" fmla="*/ 14 h 66"/>
                  <a:gd name="T30" fmla="*/ 9 w 165"/>
                  <a:gd name="T31" fmla="*/ 10 h 66"/>
                  <a:gd name="T32" fmla="*/ 14 w 165"/>
                  <a:gd name="T33" fmla="*/ 6 h 66"/>
                  <a:gd name="T34" fmla="*/ 20 w 165"/>
                  <a:gd name="T35" fmla="*/ 3 h 66"/>
                  <a:gd name="T36" fmla="*/ 26 w 165"/>
                  <a:gd name="T37" fmla="*/ 1 h 66"/>
                  <a:gd name="T38" fmla="*/ 33 w 165"/>
                  <a:gd name="T39" fmla="*/ 0 h 66"/>
                  <a:gd name="T40" fmla="*/ 131 w 165"/>
                  <a:gd name="T41" fmla="*/ 0 h 66"/>
                  <a:gd name="T42" fmla="*/ 131 w 165"/>
                  <a:gd name="T43" fmla="*/ 0 h 66"/>
                  <a:gd name="T44" fmla="*/ 139 w 165"/>
                  <a:gd name="T45" fmla="*/ 1 h 66"/>
                  <a:gd name="T46" fmla="*/ 145 w 165"/>
                  <a:gd name="T47" fmla="*/ 3 h 66"/>
                  <a:gd name="T48" fmla="*/ 150 w 165"/>
                  <a:gd name="T49" fmla="*/ 6 h 66"/>
                  <a:gd name="T50" fmla="*/ 155 w 165"/>
                  <a:gd name="T51" fmla="*/ 10 h 66"/>
                  <a:gd name="T52" fmla="*/ 159 w 165"/>
                  <a:gd name="T53" fmla="*/ 14 h 66"/>
                  <a:gd name="T54" fmla="*/ 162 w 165"/>
                  <a:gd name="T55" fmla="*/ 20 h 66"/>
                  <a:gd name="T56" fmla="*/ 165 w 165"/>
                  <a:gd name="T57" fmla="*/ 26 h 66"/>
                  <a:gd name="T58" fmla="*/ 165 w 165"/>
                  <a:gd name="T59" fmla="*/ 33 h 66"/>
                  <a:gd name="T60" fmla="*/ 165 w 165"/>
                  <a:gd name="T61" fmla="*/ 33 h 66"/>
                  <a:gd name="T62" fmla="*/ 165 w 165"/>
                  <a:gd name="T63" fmla="*/ 40 h 66"/>
                  <a:gd name="T64" fmla="*/ 162 w 165"/>
                  <a:gd name="T65" fmla="*/ 46 h 66"/>
                  <a:gd name="T66" fmla="*/ 159 w 165"/>
                  <a:gd name="T67" fmla="*/ 51 h 66"/>
                  <a:gd name="T68" fmla="*/ 155 w 165"/>
                  <a:gd name="T69" fmla="*/ 56 h 66"/>
                  <a:gd name="T70" fmla="*/ 150 w 165"/>
                  <a:gd name="T71" fmla="*/ 61 h 66"/>
                  <a:gd name="T72" fmla="*/ 145 w 165"/>
                  <a:gd name="T73" fmla="*/ 64 h 66"/>
                  <a:gd name="T74" fmla="*/ 139 w 165"/>
                  <a:gd name="T75" fmla="*/ 66 h 66"/>
                  <a:gd name="T76" fmla="*/ 131 w 165"/>
                  <a:gd name="T77" fmla="*/ 66 h 66"/>
                  <a:gd name="T78" fmla="*/ 131 w 165"/>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66">
                    <a:moveTo>
                      <a:pt x="131" y="66"/>
                    </a:moveTo>
                    <a:lnTo>
                      <a:pt x="33" y="66"/>
                    </a:lnTo>
                    <a:lnTo>
                      <a:pt x="33" y="66"/>
                    </a:lnTo>
                    <a:lnTo>
                      <a:pt x="26" y="66"/>
                    </a:lnTo>
                    <a:lnTo>
                      <a:pt x="20" y="64"/>
                    </a:lnTo>
                    <a:lnTo>
                      <a:pt x="14" y="61"/>
                    </a:lnTo>
                    <a:lnTo>
                      <a:pt x="9" y="56"/>
                    </a:lnTo>
                    <a:lnTo>
                      <a:pt x="5" y="51"/>
                    </a:lnTo>
                    <a:lnTo>
                      <a:pt x="2" y="46"/>
                    </a:lnTo>
                    <a:lnTo>
                      <a:pt x="0" y="40"/>
                    </a:lnTo>
                    <a:lnTo>
                      <a:pt x="0" y="33"/>
                    </a:lnTo>
                    <a:lnTo>
                      <a:pt x="0" y="33"/>
                    </a:lnTo>
                    <a:lnTo>
                      <a:pt x="0" y="26"/>
                    </a:lnTo>
                    <a:lnTo>
                      <a:pt x="2" y="20"/>
                    </a:lnTo>
                    <a:lnTo>
                      <a:pt x="5" y="14"/>
                    </a:lnTo>
                    <a:lnTo>
                      <a:pt x="9" y="10"/>
                    </a:lnTo>
                    <a:lnTo>
                      <a:pt x="14" y="6"/>
                    </a:lnTo>
                    <a:lnTo>
                      <a:pt x="20" y="3"/>
                    </a:lnTo>
                    <a:lnTo>
                      <a:pt x="26" y="1"/>
                    </a:lnTo>
                    <a:lnTo>
                      <a:pt x="33" y="0"/>
                    </a:lnTo>
                    <a:lnTo>
                      <a:pt x="131" y="0"/>
                    </a:lnTo>
                    <a:lnTo>
                      <a:pt x="131" y="0"/>
                    </a:lnTo>
                    <a:lnTo>
                      <a:pt x="139" y="1"/>
                    </a:lnTo>
                    <a:lnTo>
                      <a:pt x="145" y="3"/>
                    </a:lnTo>
                    <a:lnTo>
                      <a:pt x="150" y="6"/>
                    </a:lnTo>
                    <a:lnTo>
                      <a:pt x="155" y="10"/>
                    </a:lnTo>
                    <a:lnTo>
                      <a:pt x="159" y="14"/>
                    </a:lnTo>
                    <a:lnTo>
                      <a:pt x="162" y="20"/>
                    </a:lnTo>
                    <a:lnTo>
                      <a:pt x="165" y="26"/>
                    </a:lnTo>
                    <a:lnTo>
                      <a:pt x="165" y="33"/>
                    </a:lnTo>
                    <a:lnTo>
                      <a:pt x="165" y="33"/>
                    </a:lnTo>
                    <a:lnTo>
                      <a:pt x="165" y="40"/>
                    </a:lnTo>
                    <a:lnTo>
                      <a:pt x="162" y="46"/>
                    </a:lnTo>
                    <a:lnTo>
                      <a:pt x="159" y="51"/>
                    </a:lnTo>
                    <a:lnTo>
                      <a:pt x="155" y="56"/>
                    </a:lnTo>
                    <a:lnTo>
                      <a:pt x="150" y="61"/>
                    </a:lnTo>
                    <a:lnTo>
                      <a:pt x="145" y="64"/>
                    </a:lnTo>
                    <a:lnTo>
                      <a:pt x="139" y="66"/>
                    </a:lnTo>
                    <a:lnTo>
                      <a:pt x="131" y="66"/>
                    </a:lnTo>
                    <a:lnTo>
                      <a:pt x="131" y="66"/>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85" name="Freeform 273">
                <a:extLst>
                  <a:ext uri="{FF2B5EF4-FFF2-40B4-BE49-F238E27FC236}">
                    <a16:creationId xmlns:a16="http://schemas.microsoft.com/office/drawing/2014/main" id="{C820A530-F554-8987-2CBC-3C742A48404C}"/>
                  </a:ext>
                </a:extLst>
              </p:cNvPr>
              <p:cNvSpPr>
                <a:spLocks/>
              </p:cNvSpPr>
              <p:nvPr/>
            </p:nvSpPr>
            <p:spPr bwMode="auto">
              <a:xfrm>
                <a:off x="2871788" y="4270376"/>
                <a:ext cx="36513" cy="14288"/>
              </a:xfrm>
              <a:custGeom>
                <a:avLst/>
                <a:gdLst>
                  <a:gd name="T0" fmla="*/ 131 w 165"/>
                  <a:gd name="T1" fmla="*/ 67 h 67"/>
                  <a:gd name="T2" fmla="*/ 33 w 165"/>
                  <a:gd name="T3" fmla="*/ 67 h 67"/>
                  <a:gd name="T4" fmla="*/ 33 w 165"/>
                  <a:gd name="T5" fmla="*/ 67 h 67"/>
                  <a:gd name="T6" fmla="*/ 26 w 165"/>
                  <a:gd name="T7" fmla="*/ 66 h 67"/>
                  <a:gd name="T8" fmla="*/ 20 w 165"/>
                  <a:gd name="T9" fmla="*/ 63 h 67"/>
                  <a:gd name="T10" fmla="*/ 14 w 165"/>
                  <a:gd name="T11" fmla="*/ 61 h 67"/>
                  <a:gd name="T12" fmla="*/ 9 w 165"/>
                  <a:gd name="T13" fmla="*/ 57 h 67"/>
                  <a:gd name="T14" fmla="*/ 5 w 165"/>
                  <a:gd name="T15" fmla="*/ 52 h 67"/>
                  <a:gd name="T16" fmla="*/ 2 w 165"/>
                  <a:gd name="T17" fmla="*/ 46 h 67"/>
                  <a:gd name="T18" fmla="*/ 0 w 165"/>
                  <a:gd name="T19" fmla="*/ 40 h 67"/>
                  <a:gd name="T20" fmla="*/ 0 w 165"/>
                  <a:gd name="T21" fmla="*/ 33 h 67"/>
                  <a:gd name="T22" fmla="*/ 0 w 165"/>
                  <a:gd name="T23" fmla="*/ 33 h 67"/>
                  <a:gd name="T24" fmla="*/ 0 w 165"/>
                  <a:gd name="T25" fmla="*/ 27 h 67"/>
                  <a:gd name="T26" fmla="*/ 2 w 165"/>
                  <a:gd name="T27" fmla="*/ 21 h 67"/>
                  <a:gd name="T28" fmla="*/ 5 w 165"/>
                  <a:gd name="T29" fmla="*/ 15 h 67"/>
                  <a:gd name="T30" fmla="*/ 9 w 165"/>
                  <a:gd name="T31" fmla="*/ 10 h 67"/>
                  <a:gd name="T32" fmla="*/ 14 w 165"/>
                  <a:gd name="T33" fmla="*/ 7 h 67"/>
                  <a:gd name="T34" fmla="*/ 20 w 165"/>
                  <a:gd name="T35" fmla="*/ 3 h 67"/>
                  <a:gd name="T36" fmla="*/ 26 w 165"/>
                  <a:gd name="T37" fmla="*/ 1 h 67"/>
                  <a:gd name="T38" fmla="*/ 33 w 165"/>
                  <a:gd name="T39" fmla="*/ 0 h 67"/>
                  <a:gd name="T40" fmla="*/ 131 w 165"/>
                  <a:gd name="T41" fmla="*/ 0 h 67"/>
                  <a:gd name="T42" fmla="*/ 131 w 165"/>
                  <a:gd name="T43" fmla="*/ 0 h 67"/>
                  <a:gd name="T44" fmla="*/ 139 w 165"/>
                  <a:gd name="T45" fmla="*/ 1 h 67"/>
                  <a:gd name="T46" fmla="*/ 145 w 165"/>
                  <a:gd name="T47" fmla="*/ 3 h 67"/>
                  <a:gd name="T48" fmla="*/ 150 w 165"/>
                  <a:gd name="T49" fmla="*/ 7 h 67"/>
                  <a:gd name="T50" fmla="*/ 155 w 165"/>
                  <a:gd name="T51" fmla="*/ 10 h 67"/>
                  <a:gd name="T52" fmla="*/ 159 w 165"/>
                  <a:gd name="T53" fmla="*/ 15 h 67"/>
                  <a:gd name="T54" fmla="*/ 162 w 165"/>
                  <a:gd name="T55" fmla="*/ 21 h 67"/>
                  <a:gd name="T56" fmla="*/ 165 w 165"/>
                  <a:gd name="T57" fmla="*/ 27 h 67"/>
                  <a:gd name="T58" fmla="*/ 165 w 165"/>
                  <a:gd name="T59" fmla="*/ 33 h 67"/>
                  <a:gd name="T60" fmla="*/ 165 w 165"/>
                  <a:gd name="T61" fmla="*/ 33 h 67"/>
                  <a:gd name="T62" fmla="*/ 165 w 165"/>
                  <a:gd name="T63" fmla="*/ 40 h 67"/>
                  <a:gd name="T64" fmla="*/ 162 w 165"/>
                  <a:gd name="T65" fmla="*/ 46 h 67"/>
                  <a:gd name="T66" fmla="*/ 159 w 165"/>
                  <a:gd name="T67" fmla="*/ 52 h 67"/>
                  <a:gd name="T68" fmla="*/ 155 w 165"/>
                  <a:gd name="T69" fmla="*/ 57 h 67"/>
                  <a:gd name="T70" fmla="*/ 150 w 165"/>
                  <a:gd name="T71" fmla="*/ 61 h 67"/>
                  <a:gd name="T72" fmla="*/ 145 w 165"/>
                  <a:gd name="T73" fmla="*/ 63 h 67"/>
                  <a:gd name="T74" fmla="*/ 139 w 165"/>
                  <a:gd name="T75" fmla="*/ 66 h 67"/>
                  <a:gd name="T76" fmla="*/ 131 w 165"/>
                  <a:gd name="T77" fmla="*/ 67 h 67"/>
                  <a:gd name="T78" fmla="*/ 131 w 165"/>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67">
                    <a:moveTo>
                      <a:pt x="131" y="67"/>
                    </a:moveTo>
                    <a:lnTo>
                      <a:pt x="33" y="67"/>
                    </a:lnTo>
                    <a:lnTo>
                      <a:pt x="33" y="67"/>
                    </a:lnTo>
                    <a:lnTo>
                      <a:pt x="26" y="66"/>
                    </a:lnTo>
                    <a:lnTo>
                      <a:pt x="20" y="63"/>
                    </a:lnTo>
                    <a:lnTo>
                      <a:pt x="14" y="61"/>
                    </a:lnTo>
                    <a:lnTo>
                      <a:pt x="9" y="57"/>
                    </a:lnTo>
                    <a:lnTo>
                      <a:pt x="5" y="52"/>
                    </a:lnTo>
                    <a:lnTo>
                      <a:pt x="2" y="46"/>
                    </a:lnTo>
                    <a:lnTo>
                      <a:pt x="0" y="40"/>
                    </a:lnTo>
                    <a:lnTo>
                      <a:pt x="0" y="33"/>
                    </a:lnTo>
                    <a:lnTo>
                      <a:pt x="0" y="33"/>
                    </a:lnTo>
                    <a:lnTo>
                      <a:pt x="0" y="27"/>
                    </a:lnTo>
                    <a:lnTo>
                      <a:pt x="2" y="21"/>
                    </a:lnTo>
                    <a:lnTo>
                      <a:pt x="5" y="15"/>
                    </a:lnTo>
                    <a:lnTo>
                      <a:pt x="9" y="10"/>
                    </a:lnTo>
                    <a:lnTo>
                      <a:pt x="14" y="7"/>
                    </a:lnTo>
                    <a:lnTo>
                      <a:pt x="20" y="3"/>
                    </a:lnTo>
                    <a:lnTo>
                      <a:pt x="26" y="1"/>
                    </a:lnTo>
                    <a:lnTo>
                      <a:pt x="33" y="0"/>
                    </a:lnTo>
                    <a:lnTo>
                      <a:pt x="131" y="0"/>
                    </a:lnTo>
                    <a:lnTo>
                      <a:pt x="131" y="0"/>
                    </a:lnTo>
                    <a:lnTo>
                      <a:pt x="139" y="1"/>
                    </a:lnTo>
                    <a:lnTo>
                      <a:pt x="145" y="3"/>
                    </a:lnTo>
                    <a:lnTo>
                      <a:pt x="150" y="7"/>
                    </a:lnTo>
                    <a:lnTo>
                      <a:pt x="155" y="10"/>
                    </a:lnTo>
                    <a:lnTo>
                      <a:pt x="159" y="15"/>
                    </a:lnTo>
                    <a:lnTo>
                      <a:pt x="162" y="21"/>
                    </a:lnTo>
                    <a:lnTo>
                      <a:pt x="165" y="27"/>
                    </a:lnTo>
                    <a:lnTo>
                      <a:pt x="165" y="33"/>
                    </a:lnTo>
                    <a:lnTo>
                      <a:pt x="165" y="33"/>
                    </a:lnTo>
                    <a:lnTo>
                      <a:pt x="165" y="40"/>
                    </a:lnTo>
                    <a:lnTo>
                      <a:pt x="162" y="46"/>
                    </a:lnTo>
                    <a:lnTo>
                      <a:pt x="159" y="52"/>
                    </a:lnTo>
                    <a:lnTo>
                      <a:pt x="155" y="57"/>
                    </a:lnTo>
                    <a:lnTo>
                      <a:pt x="150" y="61"/>
                    </a:lnTo>
                    <a:lnTo>
                      <a:pt x="145" y="63"/>
                    </a:lnTo>
                    <a:lnTo>
                      <a:pt x="139" y="66"/>
                    </a:lnTo>
                    <a:lnTo>
                      <a:pt x="131" y="67"/>
                    </a:lnTo>
                    <a:lnTo>
                      <a:pt x="131"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86" name="Freeform 274">
                <a:extLst>
                  <a:ext uri="{FF2B5EF4-FFF2-40B4-BE49-F238E27FC236}">
                    <a16:creationId xmlns:a16="http://schemas.microsoft.com/office/drawing/2014/main" id="{E66362BC-78D3-186C-2E46-FD71D9B0D254}"/>
                  </a:ext>
                </a:extLst>
              </p:cNvPr>
              <p:cNvSpPr>
                <a:spLocks/>
              </p:cNvSpPr>
              <p:nvPr/>
            </p:nvSpPr>
            <p:spPr bwMode="auto">
              <a:xfrm>
                <a:off x="2960688" y="4224339"/>
                <a:ext cx="38100" cy="15875"/>
              </a:xfrm>
              <a:custGeom>
                <a:avLst/>
                <a:gdLst>
                  <a:gd name="T0" fmla="*/ 133 w 166"/>
                  <a:gd name="T1" fmla="*/ 66 h 66"/>
                  <a:gd name="T2" fmla="*/ 33 w 166"/>
                  <a:gd name="T3" fmla="*/ 66 h 66"/>
                  <a:gd name="T4" fmla="*/ 33 w 166"/>
                  <a:gd name="T5" fmla="*/ 66 h 66"/>
                  <a:gd name="T6" fmla="*/ 27 w 166"/>
                  <a:gd name="T7" fmla="*/ 66 h 66"/>
                  <a:gd name="T8" fmla="*/ 21 w 166"/>
                  <a:gd name="T9" fmla="*/ 64 h 66"/>
                  <a:gd name="T10" fmla="*/ 15 w 166"/>
                  <a:gd name="T11" fmla="*/ 61 h 66"/>
                  <a:gd name="T12" fmla="*/ 10 w 166"/>
                  <a:gd name="T13" fmla="*/ 56 h 66"/>
                  <a:gd name="T14" fmla="*/ 6 w 166"/>
                  <a:gd name="T15" fmla="*/ 51 h 66"/>
                  <a:gd name="T16" fmla="*/ 3 w 166"/>
                  <a:gd name="T17" fmla="*/ 46 h 66"/>
                  <a:gd name="T18" fmla="*/ 1 w 166"/>
                  <a:gd name="T19" fmla="*/ 40 h 66"/>
                  <a:gd name="T20" fmla="*/ 0 w 166"/>
                  <a:gd name="T21" fmla="*/ 33 h 66"/>
                  <a:gd name="T22" fmla="*/ 0 w 166"/>
                  <a:gd name="T23" fmla="*/ 33 h 66"/>
                  <a:gd name="T24" fmla="*/ 1 w 166"/>
                  <a:gd name="T25" fmla="*/ 26 h 66"/>
                  <a:gd name="T26" fmla="*/ 3 w 166"/>
                  <a:gd name="T27" fmla="*/ 20 h 66"/>
                  <a:gd name="T28" fmla="*/ 6 w 166"/>
                  <a:gd name="T29" fmla="*/ 14 h 66"/>
                  <a:gd name="T30" fmla="*/ 10 w 166"/>
                  <a:gd name="T31" fmla="*/ 10 h 66"/>
                  <a:gd name="T32" fmla="*/ 15 w 166"/>
                  <a:gd name="T33" fmla="*/ 6 h 66"/>
                  <a:gd name="T34" fmla="*/ 21 w 166"/>
                  <a:gd name="T35" fmla="*/ 3 h 66"/>
                  <a:gd name="T36" fmla="*/ 27 w 166"/>
                  <a:gd name="T37" fmla="*/ 1 h 66"/>
                  <a:gd name="T38" fmla="*/ 33 w 166"/>
                  <a:gd name="T39" fmla="*/ 0 h 66"/>
                  <a:gd name="T40" fmla="*/ 133 w 166"/>
                  <a:gd name="T41" fmla="*/ 0 h 66"/>
                  <a:gd name="T42" fmla="*/ 133 w 166"/>
                  <a:gd name="T43" fmla="*/ 0 h 66"/>
                  <a:gd name="T44" fmla="*/ 139 w 166"/>
                  <a:gd name="T45" fmla="*/ 1 h 66"/>
                  <a:gd name="T46" fmla="*/ 145 w 166"/>
                  <a:gd name="T47" fmla="*/ 3 h 66"/>
                  <a:gd name="T48" fmla="*/ 151 w 166"/>
                  <a:gd name="T49" fmla="*/ 6 h 66"/>
                  <a:gd name="T50" fmla="*/ 156 w 166"/>
                  <a:gd name="T51" fmla="*/ 10 h 66"/>
                  <a:gd name="T52" fmla="*/ 160 w 166"/>
                  <a:gd name="T53" fmla="*/ 14 h 66"/>
                  <a:gd name="T54" fmla="*/ 163 w 166"/>
                  <a:gd name="T55" fmla="*/ 20 h 66"/>
                  <a:gd name="T56" fmla="*/ 165 w 166"/>
                  <a:gd name="T57" fmla="*/ 26 h 66"/>
                  <a:gd name="T58" fmla="*/ 166 w 166"/>
                  <a:gd name="T59" fmla="*/ 33 h 66"/>
                  <a:gd name="T60" fmla="*/ 166 w 166"/>
                  <a:gd name="T61" fmla="*/ 33 h 66"/>
                  <a:gd name="T62" fmla="*/ 165 w 166"/>
                  <a:gd name="T63" fmla="*/ 40 h 66"/>
                  <a:gd name="T64" fmla="*/ 163 w 166"/>
                  <a:gd name="T65" fmla="*/ 46 h 66"/>
                  <a:gd name="T66" fmla="*/ 160 w 166"/>
                  <a:gd name="T67" fmla="*/ 51 h 66"/>
                  <a:gd name="T68" fmla="*/ 156 w 166"/>
                  <a:gd name="T69" fmla="*/ 56 h 66"/>
                  <a:gd name="T70" fmla="*/ 151 w 166"/>
                  <a:gd name="T71" fmla="*/ 61 h 66"/>
                  <a:gd name="T72" fmla="*/ 145 w 166"/>
                  <a:gd name="T73" fmla="*/ 64 h 66"/>
                  <a:gd name="T74" fmla="*/ 139 w 166"/>
                  <a:gd name="T75" fmla="*/ 66 h 66"/>
                  <a:gd name="T76" fmla="*/ 133 w 166"/>
                  <a:gd name="T77" fmla="*/ 66 h 66"/>
                  <a:gd name="T78" fmla="*/ 133 w 166"/>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66">
                    <a:moveTo>
                      <a:pt x="133" y="66"/>
                    </a:moveTo>
                    <a:lnTo>
                      <a:pt x="33" y="66"/>
                    </a:lnTo>
                    <a:lnTo>
                      <a:pt x="33" y="66"/>
                    </a:lnTo>
                    <a:lnTo>
                      <a:pt x="27" y="66"/>
                    </a:lnTo>
                    <a:lnTo>
                      <a:pt x="21" y="64"/>
                    </a:lnTo>
                    <a:lnTo>
                      <a:pt x="15" y="61"/>
                    </a:lnTo>
                    <a:lnTo>
                      <a:pt x="10" y="56"/>
                    </a:lnTo>
                    <a:lnTo>
                      <a:pt x="6" y="51"/>
                    </a:lnTo>
                    <a:lnTo>
                      <a:pt x="3" y="46"/>
                    </a:lnTo>
                    <a:lnTo>
                      <a:pt x="1" y="40"/>
                    </a:lnTo>
                    <a:lnTo>
                      <a:pt x="0" y="33"/>
                    </a:lnTo>
                    <a:lnTo>
                      <a:pt x="0" y="33"/>
                    </a:lnTo>
                    <a:lnTo>
                      <a:pt x="1" y="26"/>
                    </a:lnTo>
                    <a:lnTo>
                      <a:pt x="3" y="20"/>
                    </a:lnTo>
                    <a:lnTo>
                      <a:pt x="6" y="14"/>
                    </a:lnTo>
                    <a:lnTo>
                      <a:pt x="10" y="10"/>
                    </a:lnTo>
                    <a:lnTo>
                      <a:pt x="15" y="6"/>
                    </a:lnTo>
                    <a:lnTo>
                      <a:pt x="21" y="3"/>
                    </a:lnTo>
                    <a:lnTo>
                      <a:pt x="27" y="1"/>
                    </a:lnTo>
                    <a:lnTo>
                      <a:pt x="33" y="0"/>
                    </a:lnTo>
                    <a:lnTo>
                      <a:pt x="133" y="0"/>
                    </a:lnTo>
                    <a:lnTo>
                      <a:pt x="133" y="0"/>
                    </a:lnTo>
                    <a:lnTo>
                      <a:pt x="139" y="1"/>
                    </a:lnTo>
                    <a:lnTo>
                      <a:pt x="145" y="3"/>
                    </a:lnTo>
                    <a:lnTo>
                      <a:pt x="151" y="6"/>
                    </a:lnTo>
                    <a:lnTo>
                      <a:pt x="156" y="10"/>
                    </a:lnTo>
                    <a:lnTo>
                      <a:pt x="160" y="14"/>
                    </a:lnTo>
                    <a:lnTo>
                      <a:pt x="163" y="20"/>
                    </a:lnTo>
                    <a:lnTo>
                      <a:pt x="165" y="26"/>
                    </a:lnTo>
                    <a:lnTo>
                      <a:pt x="166" y="33"/>
                    </a:lnTo>
                    <a:lnTo>
                      <a:pt x="166" y="33"/>
                    </a:lnTo>
                    <a:lnTo>
                      <a:pt x="165" y="40"/>
                    </a:lnTo>
                    <a:lnTo>
                      <a:pt x="163" y="46"/>
                    </a:lnTo>
                    <a:lnTo>
                      <a:pt x="160" y="51"/>
                    </a:lnTo>
                    <a:lnTo>
                      <a:pt x="156" y="56"/>
                    </a:lnTo>
                    <a:lnTo>
                      <a:pt x="151" y="61"/>
                    </a:lnTo>
                    <a:lnTo>
                      <a:pt x="145" y="64"/>
                    </a:lnTo>
                    <a:lnTo>
                      <a:pt x="139" y="66"/>
                    </a:lnTo>
                    <a:lnTo>
                      <a:pt x="133" y="66"/>
                    </a:lnTo>
                    <a:lnTo>
                      <a:pt x="13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87" name="Freeform 275">
                <a:extLst>
                  <a:ext uri="{FF2B5EF4-FFF2-40B4-BE49-F238E27FC236}">
                    <a16:creationId xmlns:a16="http://schemas.microsoft.com/office/drawing/2014/main" id="{671D8EBA-F0D7-17B6-C5A6-897968901A52}"/>
                  </a:ext>
                </a:extLst>
              </p:cNvPr>
              <p:cNvSpPr>
                <a:spLocks/>
              </p:cNvSpPr>
              <p:nvPr/>
            </p:nvSpPr>
            <p:spPr bwMode="auto">
              <a:xfrm>
                <a:off x="2960688" y="4270376"/>
                <a:ext cx="38100" cy="14288"/>
              </a:xfrm>
              <a:custGeom>
                <a:avLst/>
                <a:gdLst>
                  <a:gd name="T0" fmla="*/ 133 w 166"/>
                  <a:gd name="T1" fmla="*/ 67 h 67"/>
                  <a:gd name="T2" fmla="*/ 33 w 166"/>
                  <a:gd name="T3" fmla="*/ 67 h 67"/>
                  <a:gd name="T4" fmla="*/ 33 w 166"/>
                  <a:gd name="T5" fmla="*/ 67 h 67"/>
                  <a:gd name="T6" fmla="*/ 27 w 166"/>
                  <a:gd name="T7" fmla="*/ 66 h 67"/>
                  <a:gd name="T8" fmla="*/ 21 w 166"/>
                  <a:gd name="T9" fmla="*/ 63 h 67"/>
                  <a:gd name="T10" fmla="*/ 15 w 166"/>
                  <a:gd name="T11" fmla="*/ 61 h 67"/>
                  <a:gd name="T12" fmla="*/ 10 w 166"/>
                  <a:gd name="T13" fmla="*/ 57 h 67"/>
                  <a:gd name="T14" fmla="*/ 6 w 166"/>
                  <a:gd name="T15" fmla="*/ 52 h 67"/>
                  <a:gd name="T16" fmla="*/ 3 w 166"/>
                  <a:gd name="T17" fmla="*/ 46 h 67"/>
                  <a:gd name="T18" fmla="*/ 1 w 166"/>
                  <a:gd name="T19" fmla="*/ 40 h 67"/>
                  <a:gd name="T20" fmla="*/ 0 w 166"/>
                  <a:gd name="T21" fmla="*/ 33 h 67"/>
                  <a:gd name="T22" fmla="*/ 0 w 166"/>
                  <a:gd name="T23" fmla="*/ 33 h 67"/>
                  <a:gd name="T24" fmla="*/ 1 w 166"/>
                  <a:gd name="T25" fmla="*/ 27 h 67"/>
                  <a:gd name="T26" fmla="*/ 3 w 166"/>
                  <a:gd name="T27" fmla="*/ 21 h 67"/>
                  <a:gd name="T28" fmla="*/ 6 w 166"/>
                  <a:gd name="T29" fmla="*/ 15 h 67"/>
                  <a:gd name="T30" fmla="*/ 10 w 166"/>
                  <a:gd name="T31" fmla="*/ 10 h 67"/>
                  <a:gd name="T32" fmla="*/ 15 w 166"/>
                  <a:gd name="T33" fmla="*/ 7 h 67"/>
                  <a:gd name="T34" fmla="*/ 21 w 166"/>
                  <a:gd name="T35" fmla="*/ 3 h 67"/>
                  <a:gd name="T36" fmla="*/ 27 w 166"/>
                  <a:gd name="T37" fmla="*/ 1 h 67"/>
                  <a:gd name="T38" fmla="*/ 33 w 166"/>
                  <a:gd name="T39" fmla="*/ 0 h 67"/>
                  <a:gd name="T40" fmla="*/ 133 w 166"/>
                  <a:gd name="T41" fmla="*/ 0 h 67"/>
                  <a:gd name="T42" fmla="*/ 133 w 166"/>
                  <a:gd name="T43" fmla="*/ 0 h 67"/>
                  <a:gd name="T44" fmla="*/ 139 w 166"/>
                  <a:gd name="T45" fmla="*/ 1 h 67"/>
                  <a:gd name="T46" fmla="*/ 145 w 166"/>
                  <a:gd name="T47" fmla="*/ 3 h 67"/>
                  <a:gd name="T48" fmla="*/ 151 w 166"/>
                  <a:gd name="T49" fmla="*/ 7 h 67"/>
                  <a:gd name="T50" fmla="*/ 156 w 166"/>
                  <a:gd name="T51" fmla="*/ 10 h 67"/>
                  <a:gd name="T52" fmla="*/ 160 w 166"/>
                  <a:gd name="T53" fmla="*/ 15 h 67"/>
                  <a:gd name="T54" fmla="*/ 163 w 166"/>
                  <a:gd name="T55" fmla="*/ 21 h 67"/>
                  <a:gd name="T56" fmla="*/ 165 w 166"/>
                  <a:gd name="T57" fmla="*/ 27 h 67"/>
                  <a:gd name="T58" fmla="*/ 166 w 166"/>
                  <a:gd name="T59" fmla="*/ 33 h 67"/>
                  <a:gd name="T60" fmla="*/ 166 w 166"/>
                  <a:gd name="T61" fmla="*/ 33 h 67"/>
                  <a:gd name="T62" fmla="*/ 165 w 166"/>
                  <a:gd name="T63" fmla="*/ 40 h 67"/>
                  <a:gd name="T64" fmla="*/ 163 w 166"/>
                  <a:gd name="T65" fmla="*/ 46 h 67"/>
                  <a:gd name="T66" fmla="*/ 160 w 166"/>
                  <a:gd name="T67" fmla="*/ 52 h 67"/>
                  <a:gd name="T68" fmla="*/ 156 w 166"/>
                  <a:gd name="T69" fmla="*/ 57 h 67"/>
                  <a:gd name="T70" fmla="*/ 151 w 166"/>
                  <a:gd name="T71" fmla="*/ 61 h 67"/>
                  <a:gd name="T72" fmla="*/ 145 w 166"/>
                  <a:gd name="T73" fmla="*/ 63 h 67"/>
                  <a:gd name="T74" fmla="*/ 139 w 166"/>
                  <a:gd name="T75" fmla="*/ 66 h 67"/>
                  <a:gd name="T76" fmla="*/ 133 w 166"/>
                  <a:gd name="T77" fmla="*/ 67 h 67"/>
                  <a:gd name="T78" fmla="*/ 133 w 166"/>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67">
                    <a:moveTo>
                      <a:pt x="133" y="67"/>
                    </a:moveTo>
                    <a:lnTo>
                      <a:pt x="33" y="67"/>
                    </a:lnTo>
                    <a:lnTo>
                      <a:pt x="33" y="67"/>
                    </a:lnTo>
                    <a:lnTo>
                      <a:pt x="27" y="66"/>
                    </a:lnTo>
                    <a:lnTo>
                      <a:pt x="21" y="63"/>
                    </a:lnTo>
                    <a:lnTo>
                      <a:pt x="15" y="61"/>
                    </a:lnTo>
                    <a:lnTo>
                      <a:pt x="10" y="57"/>
                    </a:lnTo>
                    <a:lnTo>
                      <a:pt x="6" y="52"/>
                    </a:lnTo>
                    <a:lnTo>
                      <a:pt x="3" y="46"/>
                    </a:lnTo>
                    <a:lnTo>
                      <a:pt x="1" y="40"/>
                    </a:lnTo>
                    <a:lnTo>
                      <a:pt x="0" y="33"/>
                    </a:lnTo>
                    <a:lnTo>
                      <a:pt x="0" y="33"/>
                    </a:lnTo>
                    <a:lnTo>
                      <a:pt x="1" y="27"/>
                    </a:lnTo>
                    <a:lnTo>
                      <a:pt x="3" y="21"/>
                    </a:lnTo>
                    <a:lnTo>
                      <a:pt x="6" y="15"/>
                    </a:lnTo>
                    <a:lnTo>
                      <a:pt x="10" y="10"/>
                    </a:lnTo>
                    <a:lnTo>
                      <a:pt x="15" y="7"/>
                    </a:lnTo>
                    <a:lnTo>
                      <a:pt x="21" y="3"/>
                    </a:lnTo>
                    <a:lnTo>
                      <a:pt x="27" y="1"/>
                    </a:lnTo>
                    <a:lnTo>
                      <a:pt x="33" y="0"/>
                    </a:lnTo>
                    <a:lnTo>
                      <a:pt x="133" y="0"/>
                    </a:lnTo>
                    <a:lnTo>
                      <a:pt x="133" y="0"/>
                    </a:lnTo>
                    <a:lnTo>
                      <a:pt x="139" y="1"/>
                    </a:lnTo>
                    <a:lnTo>
                      <a:pt x="145" y="3"/>
                    </a:lnTo>
                    <a:lnTo>
                      <a:pt x="151" y="7"/>
                    </a:lnTo>
                    <a:lnTo>
                      <a:pt x="156" y="10"/>
                    </a:lnTo>
                    <a:lnTo>
                      <a:pt x="160" y="15"/>
                    </a:lnTo>
                    <a:lnTo>
                      <a:pt x="163" y="21"/>
                    </a:lnTo>
                    <a:lnTo>
                      <a:pt x="165" y="27"/>
                    </a:lnTo>
                    <a:lnTo>
                      <a:pt x="166" y="33"/>
                    </a:lnTo>
                    <a:lnTo>
                      <a:pt x="166" y="33"/>
                    </a:lnTo>
                    <a:lnTo>
                      <a:pt x="165" y="40"/>
                    </a:lnTo>
                    <a:lnTo>
                      <a:pt x="163" y="46"/>
                    </a:lnTo>
                    <a:lnTo>
                      <a:pt x="160" y="52"/>
                    </a:lnTo>
                    <a:lnTo>
                      <a:pt x="156" y="57"/>
                    </a:lnTo>
                    <a:lnTo>
                      <a:pt x="151" y="61"/>
                    </a:lnTo>
                    <a:lnTo>
                      <a:pt x="145" y="63"/>
                    </a:lnTo>
                    <a:lnTo>
                      <a:pt x="139" y="66"/>
                    </a:lnTo>
                    <a:lnTo>
                      <a:pt x="133" y="67"/>
                    </a:lnTo>
                    <a:lnTo>
                      <a:pt x="133" y="67"/>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88" name="Freeform 276">
                <a:extLst>
                  <a:ext uri="{FF2B5EF4-FFF2-40B4-BE49-F238E27FC236}">
                    <a16:creationId xmlns:a16="http://schemas.microsoft.com/office/drawing/2014/main" id="{51D2BE79-89C9-C544-A06E-869FFF92A5A5}"/>
                  </a:ext>
                </a:extLst>
              </p:cNvPr>
              <p:cNvSpPr>
                <a:spLocks noEditPoints="1"/>
              </p:cNvSpPr>
              <p:nvPr/>
            </p:nvSpPr>
            <p:spPr bwMode="auto">
              <a:xfrm>
                <a:off x="2676524" y="4044952"/>
                <a:ext cx="360362" cy="284163"/>
              </a:xfrm>
              <a:custGeom>
                <a:avLst/>
                <a:gdLst>
                  <a:gd name="T0" fmla="*/ 33 w 1587"/>
                  <a:gd name="T1" fmla="*/ 1256 h 1256"/>
                  <a:gd name="T2" fmla="*/ 26 w 1587"/>
                  <a:gd name="T3" fmla="*/ 1255 h 1256"/>
                  <a:gd name="T4" fmla="*/ 14 w 1587"/>
                  <a:gd name="T5" fmla="*/ 1250 h 1256"/>
                  <a:gd name="T6" fmla="*/ 5 w 1587"/>
                  <a:gd name="T7" fmla="*/ 1242 h 1256"/>
                  <a:gd name="T8" fmla="*/ 0 w 1587"/>
                  <a:gd name="T9" fmla="*/ 1229 h 1256"/>
                  <a:gd name="T10" fmla="*/ 0 w 1587"/>
                  <a:gd name="T11" fmla="*/ 708 h 1256"/>
                  <a:gd name="T12" fmla="*/ 95 w 1587"/>
                  <a:gd name="T13" fmla="*/ 28 h 1256"/>
                  <a:gd name="T14" fmla="*/ 99 w 1587"/>
                  <a:gd name="T15" fmla="*/ 16 h 1256"/>
                  <a:gd name="T16" fmla="*/ 107 w 1587"/>
                  <a:gd name="T17" fmla="*/ 7 h 1256"/>
                  <a:gd name="T18" fmla="*/ 116 w 1587"/>
                  <a:gd name="T19" fmla="*/ 2 h 1256"/>
                  <a:gd name="T20" fmla="*/ 128 w 1587"/>
                  <a:gd name="T21" fmla="*/ 0 h 1256"/>
                  <a:gd name="T22" fmla="*/ 287 w 1587"/>
                  <a:gd name="T23" fmla="*/ 0 h 1256"/>
                  <a:gd name="T24" fmla="*/ 298 w 1587"/>
                  <a:gd name="T25" fmla="*/ 1 h 1256"/>
                  <a:gd name="T26" fmla="*/ 307 w 1587"/>
                  <a:gd name="T27" fmla="*/ 7 h 1256"/>
                  <a:gd name="T28" fmla="*/ 315 w 1587"/>
                  <a:gd name="T29" fmla="*/ 15 h 1256"/>
                  <a:gd name="T30" fmla="*/ 319 w 1587"/>
                  <a:gd name="T31" fmla="*/ 26 h 1256"/>
                  <a:gd name="T32" fmla="*/ 742 w 1587"/>
                  <a:gd name="T33" fmla="*/ 390 h 1256"/>
                  <a:gd name="T34" fmla="*/ 750 w 1587"/>
                  <a:gd name="T35" fmla="*/ 386 h 1256"/>
                  <a:gd name="T36" fmla="*/ 768 w 1587"/>
                  <a:gd name="T37" fmla="*/ 385 h 1256"/>
                  <a:gd name="T38" fmla="*/ 776 w 1587"/>
                  <a:gd name="T39" fmla="*/ 388 h 1256"/>
                  <a:gd name="T40" fmla="*/ 789 w 1587"/>
                  <a:gd name="T41" fmla="*/ 400 h 1256"/>
                  <a:gd name="T42" fmla="*/ 794 w 1587"/>
                  <a:gd name="T43" fmla="*/ 417 h 1256"/>
                  <a:gd name="T44" fmla="*/ 1142 w 1587"/>
                  <a:gd name="T45" fmla="*/ 390 h 1256"/>
                  <a:gd name="T46" fmla="*/ 1150 w 1587"/>
                  <a:gd name="T47" fmla="*/ 387 h 1256"/>
                  <a:gd name="T48" fmla="*/ 1167 w 1587"/>
                  <a:gd name="T49" fmla="*/ 387 h 1256"/>
                  <a:gd name="T50" fmla="*/ 1175 w 1587"/>
                  <a:gd name="T51" fmla="*/ 390 h 1256"/>
                  <a:gd name="T52" fmla="*/ 1187 w 1587"/>
                  <a:gd name="T53" fmla="*/ 402 h 1256"/>
                  <a:gd name="T54" fmla="*/ 1191 w 1587"/>
                  <a:gd name="T55" fmla="*/ 419 h 1256"/>
                  <a:gd name="T56" fmla="*/ 1538 w 1587"/>
                  <a:gd name="T57" fmla="*/ 389 h 1256"/>
                  <a:gd name="T58" fmla="*/ 1545 w 1587"/>
                  <a:gd name="T59" fmla="*/ 385 h 1256"/>
                  <a:gd name="T60" fmla="*/ 1563 w 1587"/>
                  <a:gd name="T61" fmla="*/ 385 h 1256"/>
                  <a:gd name="T62" fmla="*/ 1571 w 1587"/>
                  <a:gd name="T63" fmla="*/ 389 h 1256"/>
                  <a:gd name="T64" fmla="*/ 1582 w 1587"/>
                  <a:gd name="T65" fmla="*/ 400 h 1256"/>
                  <a:gd name="T66" fmla="*/ 1587 w 1587"/>
                  <a:gd name="T67" fmla="*/ 417 h 1256"/>
                  <a:gd name="T68" fmla="*/ 1587 w 1587"/>
                  <a:gd name="T69" fmla="*/ 1223 h 1256"/>
                  <a:gd name="T70" fmla="*/ 1584 w 1587"/>
                  <a:gd name="T71" fmla="*/ 1236 h 1256"/>
                  <a:gd name="T72" fmla="*/ 1577 w 1587"/>
                  <a:gd name="T73" fmla="*/ 1246 h 1256"/>
                  <a:gd name="T74" fmla="*/ 1567 w 1587"/>
                  <a:gd name="T75" fmla="*/ 1253 h 1256"/>
                  <a:gd name="T76" fmla="*/ 1554 w 1587"/>
                  <a:gd name="T77" fmla="*/ 1256 h 1256"/>
                  <a:gd name="T78" fmla="*/ 66 w 1587"/>
                  <a:gd name="T79" fmla="*/ 1190 h 1256"/>
                  <a:gd name="T80" fmla="*/ 1521 w 1587"/>
                  <a:gd name="T81" fmla="*/ 475 h 1256"/>
                  <a:gd name="T82" fmla="*/ 1175 w 1587"/>
                  <a:gd name="T83" fmla="*/ 674 h 1256"/>
                  <a:gd name="T84" fmla="*/ 1158 w 1587"/>
                  <a:gd name="T85" fmla="*/ 678 h 1256"/>
                  <a:gd name="T86" fmla="*/ 1141 w 1587"/>
                  <a:gd name="T87" fmla="*/ 672 h 1256"/>
                  <a:gd name="T88" fmla="*/ 1135 w 1587"/>
                  <a:gd name="T89" fmla="*/ 667 h 1256"/>
                  <a:gd name="T90" fmla="*/ 1126 w 1587"/>
                  <a:gd name="T91" fmla="*/ 653 h 1256"/>
                  <a:gd name="T92" fmla="*/ 1125 w 1587"/>
                  <a:gd name="T93" fmla="*/ 475 h 1256"/>
                  <a:gd name="T94" fmla="*/ 776 w 1587"/>
                  <a:gd name="T95" fmla="*/ 671 h 1256"/>
                  <a:gd name="T96" fmla="*/ 760 w 1587"/>
                  <a:gd name="T97" fmla="*/ 676 h 1256"/>
                  <a:gd name="T98" fmla="*/ 744 w 1587"/>
                  <a:gd name="T99" fmla="*/ 671 h 1256"/>
                  <a:gd name="T100" fmla="*/ 737 w 1587"/>
                  <a:gd name="T101" fmla="*/ 666 h 1256"/>
                  <a:gd name="T102" fmla="*/ 729 w 1587"/>
                  <a:gd name="T103" fmla="*/ 652 h 1256"/>
                  <a:gd name="T104" fmla="*/ 728 w 1587"/>
                  <a:gd name="T105" fmla="*/ 478 h 1256"/>
                  <a:gd name="T106" fmla="*/ 432 w 1587"/>
                  <a:gd name="T107" fmla="*/ 670 h 1256"/>
                  <a:gd name="T108" fmla="*/ 416 w 1587"/>
                  <a:gd name="T109" fmla="*/ 676 h 1256"/>
                  <a:gd name="T110" fmla="*/ 400 w 1587"/>
                  <a:gd name="T111" fmla="*/ 674 h 1256"/>
                  <a:gd name="T112" fmla="*/ 393 w 1587"/>
                  <a:gd name="T113" fmla="*/ 669 h 1256"/>
                  <a:gd name="T114" fmla="*/ 383 w 1587"/>
                  <a:gd name="T115" fmla="*/ 657 h 1256"/>
                  <a:gd name="T116" fmla="*/ 260 w 1587"/>
                  <a:gd name="T117" fmla="*/ 65 h 1256"/>
                  <a:gd name="T118" fmla="*/ 65 w 1587"/>
                  <a:gd name="T119" fmla="*/ 71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87" h="1256">
                    <a:moveTo>
                      <a:pt x="1554" y="1256"/>
                    </a:moveTo>
                    <a:lnTo>
                      <a:pt x="33" y="1256"/>
                    </a:lnTo>
                    <a:lnTo>
                      <a:pt x="33" y="1256"/>
                    </a:lnTo>
                    <a:lnTo>
                      <a:pt x="26" y="1255"/>
                    </a:lnTo>
                    <a:lnTo>
                      <a:pt x="20" y="1253"/>
                    </a:lnTo>
                    <a:lnTo>
                      <a:pt x="14" y="1250"/>
                    </a:lnTo>
                    <a:lnTo>
                      <a:pt x="9" y="1246"/>
                    </a:lnTo>
                    <a:lnTo>
                      <a:pt x="5" y="1242"/>
                    </a:lnTo>
                    <a:lnTo>
                      <a:pt x="2" y="1236"/>
                    </a:lnTo>
                    <a:lnTo>
                      <a:pt x="0" y="1229"/>
                    </a:lnTo>
                    <a:lnTo>
                      <a:pt x="0" y="1223"/>
                    </a:lnTo>
                    <a:lnTo>
                      <a:pt x="0" y="708"/>
                    </a:lnTo>
                    <a:lnTo>
                      <a:pt x="95" y="28"/>
                    </a:lnTo>
                    <a:lnTo>
                      <a:pt x="95" y="28"/>
                    </a:lnTo>
                    <a:lnTo>
                      <a:pt x="96" y="21"/>
                    </a:lnTo>
                    <a:lnTo>
                      <a:pt x="99" y="16"/>
                    </a:lnTo>
                    <a:lnTo>
                      <a:pt x="102" y="11"/>
                    </a:lnTo>
                    <a:lnTo>
                      <a:pt x="107" y="7"/>
                    </a:lnTo>
                    <a:lnTo>
                      <a:pt x="111" y="4"/>
                    </a:lnTo>
                    <a:lnTo>
                      <a:pt x="116" y="2"/>
                    </a:lnTo>
                    <a:lnTo>
                      <a:pt x="122" y="0"/>
                    </a:lnTo>
                    <a:lnTo>
                      <a:pt x="128" y="0"/>
                    </a:lnTo>
                    <a:lnTo>
                      <a:pt x="287" y="0"/>
                    </a:lnTo>
                    <a:lnTo>
                      <a:pt x="287" y="0"/>
                    </a:lnTo>
                    <a:lnTo>
                      <a:pt x="292" y="0"/>
                    </a:lnTo>
                    <a:lnTo>
                      <a:pt x="298" y="1"/>
                    </a:lnTo>
                    <a:lnTo>
                      <a:pt x="302" y="4"/>
                    </a:lnTo>
                    <a:lnTo>
                      <a:pt x="307" y="7"/>
                    </a:lnTo>
                    <a:lnTo>
                      <a:pt x="311" y="10"/>
                    </a:lnTo>
                    <a:lnTo>
                      <a:pt x="315" y="15"/>
                    </a:lnTo>
                    <a:lnTo>
                      <a:pt x="317" y="20"/>
                    </a:lnTo>
                    <a:lnTo>
                      <a:pt x="319" y="26"/>
                    </a:lnTo>
                    <a:lnTo>
                      <a:pt x="436" y="589"/>
                    </a:lnTo>
                    <a:lnTo>
                      <a:pt x="742" y="390"/>
                    </a:lnTo>
                    <a:lnTo>
                      <a:pt x="742" y="390"/>
                    </a:lnTo>
                    <a:lnTo>
                      <a:pt x="750" y="386"/>
                    </a:lnTo>
                    <a:lnTo>
                      <a:pt x="759" y="384"/>
                    </a:lnTo>
                    <a:lnTo>
                      <a:pt x="768" y="385"/>
                    </a:lnTo>
                    <a:lnTo>
                      <a:pt x="776" y="388"/>
                    </a:lnTo>
                    <a:lnTo>
                      <a:pt x="776" y="388"/>
                    </a:lnTo>
                    <a:lnTo>
                      <a:pt x="783" y="393"/>
                    </a:lnTo>
                    <a:lnTo>
                      <a:pt x="789" y="400"/>
                    </a:lnTo>
                    <a:lnTo>
                      <a:pt x="793" y="409"/>
                    </a:lnTo>
                    <a:lnTo>
                      <a:pt x="794" y="417"/>
                    </a:lnTo>
                    <a:lnTo>
                      <a:pt x="794" y="587"/>
                    </a:lnTo>
                    <a:lnTo>
                      <a:pt x="1142" y="390"/>
                    </a:lnTo>
                    <a:lnTo>
                      <a:pt x="1142" y="390"/>
                    </a:lnTo>
                    <a:lnTo>
                      <a:pt x="1150" y="387"/>
                    </a:lnTo>
                    <a:lnTo>
                      <a:pt x="1159" y="386"/>
                    </a:lnTo>
                    <a:lnTo>
                      <a:pt x="1167" y="387"/>
                    </a:lnTo>
                    <a:lnTo>
                      <a:pt x="1175" y="390"/>
                    </a:lnTo>
                    <a:lnTo>
                      <a:pt x="1175" y="390"/>
                    </a:lnTo>
                    <a:lnTo>
                      <a:pt x="1182" y="395"/>
                    </a:lnTo>
                    <a:lnTo>
                      <a:pt x="1187" y="402"/>
                    </a:lnTo>
                    <a:lnTo>
                      <a:pt x="1190" y="411"/>
                    </a:lnTo>
                    <a:lnTo>
                      <a:pt x="1191" y="419"/>
                    </a:lnTo>
                    <a:lnTo>
                      <a:pt x="1191" y="588"/>
                    </a:lnTo>
                    <a:lnTo>
                      <a:pt x="1538" y="389"/>
                    </a:lnTo>
                    <a:lnTo>
                      <a:pt x="1538" y="389"/>
                    </a:lnTo>
                    <a:lnTo>
                      <a:pt x="1545" y="385"/>
                    </a:lnTo>
                    <a:lnTo>
                      <a:pt x="1554" y="384"/>
                    </a:lnTo>
                    <a:lnTo>
                      <a:pt x="1563" y="385"/>
                    </a:lnTo>
                    <a:lnTo>
                      <a:pt x="1571" y="389"/>
                    </a:lnTo>
                    <a:lnTo>
                      <a:pt x="1571" y="389"/>
                    </a:lnTo>
                    <a:lnTo>
                      <a:pt x="1577" y="394"/>
                    </a:lnTo>
                    <a:lnTo>
                      <a:pt x="1582" y="400"/>
                    </a:lnTo>
                    <a:lnTo>
                      <a:pt x="1585" y="409"/>
                    </a:lnTo>
                    <a:lnTo>
                      <a:pt x="1587" y="417"/>
                    </a:lnTo>
                    <a:lnTo>
                      <a:pt x="1587" y="1223"/>
                    </a:lnTo>
                    <a:lnTo>
                      <a:pt x="1587" y="1223"/>
                    </a:lnTo>
                    <a:lnTo>
                      <a:pt x="1586" y="1229"/>
                    </a:lnTo>
                    <a:lnTo>
                      <a:pt x="1584" y="1236"/>
                    </a:lnTo>
                    <a:lnTo>
                      <a:pt x="1581" y="1242"/>
                    </a:lnTo>
                    <a:lnTo>
                      <a:pt x="1577" y="1246"/>
                    </a:lnTo>
                    <a:lnTo>
                      <a:pt x="1572" y="1250"/>
                    </a:lnTo>
                    <a:lnTo>
                      <a:pt x="1567" y="1253"/>
                    </a:lnTo>
                    <a:lnTo>
                      <a:pt x="1561" y="1255"/>
                    </a:lnTo>
                    <a:lnTo>
                      <a:pt x="1554" y="1256"/>
                    </a:lnTo>
                    <a:lnTo>
                      <a:pt x="1554" y="1256"/>
                    </a:lnTo>
                    <a:close/>
                    <a:moveTo>
                      <a:pt x="66" y="1190"/>
                    </a:moveTo>
                    <a:lnTo>
                      <a:pt x="1521" y="1190"/>
                    </a:lnTo>
                    <a:lnTo>
                      <a:pt x="1521" y="475"/>
                    </a:lnTo>
                    <a:lnTo>
                      <a:pt x="1175" y="674"/>
                    </a:lnTo>
                    <a:lnTo>
                      <a:pt x="1175" y="674"/>
                    </a:lnTo>
                    <a:lnTo>
                      <a:pt x="1166" y="677"/>
                    </a:lnTo>
                    <a:lnTo>
                      <a:pt x="1158" y="678"/>
                    </a:lnTo>
                    <a:lnTo>
                      <a:pt x="1150" y="677"/>
                    </a:lnTo>
                    <a:lnTo>
                      <a:pt x="1141" y="672"/>
                    </a:lnTo>
                    <a:lnTo>
                      <a:pt x="1141" y="672"/>
                    </a:lnTo>
                    <a:lnTo>
                      <a:pt x="1135" y="667"/>
                    </a:lnTo>
                    <a:lnTo>
                      <a:pt x="1130" y="661"/>
                    </a:lnTo>
                    <a:lnTo>
                      <a:pt x="1126" y="653"/>
                    </a:lnTo>
                    <a:lnTo>
                      <a:pt x="1125" y="645"/>
                    </a:lnTo>
                    <a:lnTo>
                      <a:pt x="1125" y="475"/>
                    </a:lnTo>
                    <a:lnTo>
                      <a:pt x="776" y="671"/>
                    </a:lnTo>
                    <a:lnTo>
                      <a:pt x="776" y="671"/>
                    </a:lnTo>
                    <a:lnTo>
                      <a:pt x="769" y="675"/>
                    </a:lnTo>
                    <a:lnTo>
                      <a:pt x="760" y="676"/>
                    </a:lnTo>
                    <a:lnTo>
                      <a:pt x="751" y="675"/>
                    </a:lnTo>
                    <a:lnTo>
                      <a:pt x="744" y="671"/>
                    </a:lnTo>
                    <a:lnTo>
                      <a:pt x="744" y="671"/>
                    </a:lnTo>
                    <a:lnTo>
                      <a:pt x="737" y="666"/>
                    </a:lnTo>
                    <a:lnTo>
                      <a:pt x="732" y="659"/>
                    </a:lnTo>
                    <a:lnTo>
                      <a:pt x="729" y="652"/>
                    </a:lnTo>
                    <a:lnTo>
                      <a:pt x="728" y="642"/>
                    </a:lnTo>
                    <a:lnTo>
                      <a:pt x="728" y="478"/>
                    </a:lnTo>
                    <a:lnTo>
                      <a:pt x="432" y="670"/>
                    </a:lnTo>
                    <a:lnTo>
                      <a:pt x="432" y="670"/>
                    </a:lnTo>
                    <a:lnTo>
                      <a:pt x="424" y="674"/>
                    </a:lnTo>
                    <a:lnTo>
                      <a:pt x="416" y="676"/>
                    </a:lnTo>
                    <a:lnTo>
                      <a:pt x="408" y="676"/>
                    </a:lnTo>
                    <a:lnTo>
                      <a:pt x="400" y="674"/>
                    </a:lnTo>
                    <a:lnTo>
                      <a:pt x="400" y="674"/>
                    </a:lnTo>
                    <a:lnTo>
                      <a:pt x="393" y="669"/>
                    </a:lnTo>
                    <a:lnTo>
                      <a:pt x="388" y="664"/>
                    </a:lnTo>
                    <a:lnTo>
                      <a:pt x="383" y="657"/>
                    </a:lnTo>
                    <a:lnTo>
                      <a:pt x="381" y="650"/>
                    </a:lnTo>
                    <a:lnTo>
                      <a:pt x="260" y="65"/>
                    </a:lnTo>
                    <a:lnTo>
                      <a:pt x="156" y="65"/>
                    </a:lnTo>
                    <a:lnTo>
                      <a:pt x="65" y="712"/>
                    </a:lnTo>
                    <a:lnTo>
                      <a:pt x="66" y="1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sp>
        <p:nvSpPr>
          <p:cNvPr id="90" name="TextBox 89">
            <a:extLst>
              <a:ext uri="{FF2B5EF4-FFF2-40B4-BE49-F238E27FC236}">
                <a16:creationId xmlns:a16="http://schemas.microsoft.com/office/drawing/2014/main" id="{036525F5-7822-DB75-171A-B0CFE45C42AC}"/>
              </a:ext>
            </a:extLst>
          </p:cNvPr>
          <p:cNvSpPr txBox="1"/>
          <p:nvPr/>
        </p:nvSpPr>
        <p:spPr>
          <a:xfrm>
            <a:off x="5736505" y="3166639"/>
            <a:ext cx="1671969" cy="738664"/>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Proxima Nova Rg"/>
                <a:ea typeface="+mn-ea"/>
                <a:cs typeface="+mn-cs"/>
              </a:rPr>
              <a:t>Carbon credits issued for reduced carbon use based on NZTwork blockchain data</a:t>
            </a:r>
          </a:p>
        </p:txBody>
      </p:sp>
      <p:grpSp>
        <p:nvGrpSpPr>
          <p:cNvPr id="122" name="Group 121">
            <a:extLst>
              <a:ext uri="{FF2B5EF4-FFF2-40B4-BE49-F238E27FC236}">
                <a16:creationId xmlns:a16="http://schemas.microsoft.com/office/drawing/2014/main" id="{126E3B61-8CF2-46DD-9971-433BC9397B02}"/>
              </a:ext>
            </a:extLst>
          </p:cNvPr>
          <p:cNvGrpSpPr/>
          <p:nvPr/>
        </p:nvGrpSpPr>
        <p:grpSpPr>
          <a:xfrm>
            <a:off x="6438167" y="4708867"/>
            <a:ext cx="1170543" cy="1170543"/>
            <a:chOff x="6619577" y="4707222"/>
            <a:chExt cx="1170543" cy="1170543"/>
          </a:xfrm>
        </p:grpSpPr>
        <p:sp>
          <p:nvSpPr>
            <p:cNvPr id="52" name="Oval 51">
              <a:extLst>
                <a:ext uri="{FF2B5EF4-FFF2-40B4-BE49-F238E27FC236}">
                  <a16:creationId xmlns:a16="http://schemas.microsoft.com/office/drawing/2014/main" id="{F22F427D-9B75-296C-EB72-D6977AD252D3}"/>
                </a:ext>
              </a:extLst>
            </p:cNvPr>
            <p:cNvSpPr/>
            <p:nvPr/>
          </p:nvSpPr>
          <p:spPr>
            <a:xfrm>
              <a:off x="6619577" y="4707222"/>
              <a:ext cx="1170543" cy="1170543"/>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grpSp>
          <p:nvGrpSpPr>
            <p:cNvPr id="92" name="Group 91">
              <a:extLst>
                <a:ext uri="{FF2B5EF4-FFF2-40B4-BE49-F238E27FC236}">
                  <a16:creationId xmlns:a16="http://schemas.microsoft.com/office/drawing/2014/main" id="{768B2121-2E07-2D5B-FBFA-E0279807A161}"/>
                </a:ext>
              </a:extLst>
            </p:cNvPr>
            <p:cNvGrpSpPr/>
            <p:nvPr/>
          </p:nvGrpSpPr>
          <p:grpSpPr>
            <a:xfrm>
              <a:off x="6965027" y="5061124"/>
              <a:ext cx="479643" cy="462739"/>
              <a:chOff x="4116388" y="735013"/>
              <a:chExt cx="360363" cy="347663"/>
            </a:xfrm>
            <a:solidFill>
              <a:srgbClr val="37617A"/>
            </a:solidFill>
          </p:grpSpPr>
          <p:sp>
            <p:nvSpPr>
              <p:cNvPr id="93" name="Freeform 1344">
                <a:extLst>
                  <a:ext uri="{FF2B5EF4-FFF2-40B4-BE49-F238E27FC236}">
                    <a16:creationId xmlns:a16="http://schemas.microsoft.com/office/drawing/2014/main" id="{FBFF8F90-5A43-EF20-1C19-E7C585CC90E7}"/>
                  </a:ext>
                </a:extLst>
              </p:cNvPr>
              <p:cNvSpPr>
                <a:spLocks/>
              </p:cNvSpPr>
              <p:nvPr/>
            </p:nvSpPr>
            <p:spPr bwMode="auto">
              <a:xfrm>
                <a:off x="4279900" y="735013"/>
                <a:ext cx="46038" cy="92075"/>
              </a:xfrm>
              <a:custGeom>
                <a:avLst/>
                <a:gdLst>
                  <a:gd name="T0" fmla="*/ 33 w 203"/>
                  <a:gd name="T1" fmla="*/ 407 h 407"/>
                  <a:gd name="T2" fmla="*/ 33 w 203"/>
                  <a:gd name="T3" fmla="*/ 407 h 407"/>
                  <a:gd name="T4" fmla="*/ 28 w 203"/>
                  <a:gd name="T5" fmla="*/ 407 h 407"/>
                  <a:gd name="T6" fmla="*/ 23 w 203"/>
                  <a:gd name="T7" fmla="*/ 405 h 407"/>
                  <a:gd name="T8" fmla="*/ 18 w 203"/>
                  <a:gd name="T9" fmla="*/ 403 h 407"/>
                  <a:gd name="T10" fmla="*/ 13 w 203"/>
                  <a:gd name="T11" fmla="*/ 400 h 407"/>
                  <a:gd name="T12" fmla="*/ 13 w 203"/>
                  <a:gd name="T13" fmla="*/ 400 h 407"/>
                  <a:gd name="T14" fmla="*/ 8 w 203"/>
                  <a:gd name="T15" fmla="*/ 395 h 407"/>
                  <a:gd name="T16" fmla="*/ 4 w 203"/>
                  <a:gd name="T17" fmla="*/ 389 h 407"/>
                  <a:gd name="T18" fmla="*/ 2 w 203"/>
                  <a:gd name="T19" fmla="*/ 384 h 407"/>
                  <a:gd name="T20" fmla="*/ 0 w 203"/>
                  <a:gd name="T21" fmla="*/ 378 h 407"/>
                  <a:gd name="T22" fmla="*/ 0 w 203"/>
                  <a:gd name="T23" fmla="*/ 372 h 407"/>
                  <a:gd name="T24" fmla="*/ 1 w 203"/>
                  <a:gd name="T25" fmla="*/ 365 h 407"/>
                  <a:gd name="T26" fmla="*/ 4 w 203"/>
                  <a:gd name="T27" fmla="*/ 359 h 407"/>
                  <a:gd name="T28" fmla="*/ 7 w 203"/>
                  <a:gd name="T29" fmla="*/ 353 h 407"/>
                  <a:gd name="T30" fmla="*/ 127 w 203"/>
                  <a:gd name="T31" fmla="*/ 204 h 407"/>
                  <a:gd name="T32" fmla="*/ 7 w 203"/>
                  <a:gd name="T33" fmla="*/ 54 h 407"/>
                  <a:gd name="T34" fmla="*/ 7 w 203"/>
                  <a:gd name="T35" fmla="*/ 54 h 407"/>
                  <a:gd name="T36" fmla="*/ 4 w 203"/>
                  <a:gd name="T37" fmla="*/ 48 h 407"/>
                  <a:gd name="T38" fmla="*/ 1 w 203"/>
                  <a:gd name="T39" fmla="*/ 41 h 407"/>
                  <a:gd name="T40" fmla="*/ 0 w 203"/>
                  <a:gd name="T41" fmla="*/ 35 h 407"/>
                  <a:gd name="T42" fmla="*/ 0 w 203"/>
                  <a:gd name="T43" fmla="*/ 29 h 407"/>
                  <a:gd name="T44" fmla="*/ 2 w 203"/>
                  <a:gd name="T45" fmla="*/ 23 h 407"/>
                  <a:gd name="T46" fmla="*/ 4 w 203"/>
                  <a:gd name="T47" fmla="*/ 17 h 407"/>
                  <a:gd name="T48" fmla="*/ 8 w 203"/>
                  <a:gd name="T49" fmla="*/ 11 h 407"/>
                  <a:gd name="T50" fmla="*/ 13 w 203"/>
                  <a:gd name="T51" fmla="*/ 7 h 407"/>
                  <a:gd name="T52" fmla="*/ 13 w 203"/>
                  <a:gd name="T53" fmla="*/ 7 h 407"/>
                  <a:gd name="T54" fmla="*/ 19 w 203"/>
                  <a:gd name="T55" fmla="*/ 3 h 407"/>
                  <a:gd name="T56" fmla="*/ 25 w 203"/>
                  <a:gd name="T57" fmla="*/ 1 h 407"/>
                  <a:gd name="T58" fmla="*/ 31 w 203"/>
                  <a:gd name="T59" fmla="*/ 0 h 407"/>
                  <a:gd name="T60" fmla="*/ 37 w 203"/>
                  <a:gd name="T61" fmla="*/ 0 h 407"/>
                  <a:gd name="T62" fmla="*/ 44 w 203"/>
                  <a:gd name="T63" fmla="*/ 1 h 407"/>
                  <a:gd name="T64" fmla="*/ 49 w 203"/>
                  <a:gd name="T65" fmla="*/ 4 h 407"/>
                  <a:gd name="T66" fmla="*/ 55 w 203"/>
                  <a:gd name="T67" fmla="*/ 7 h 407"/>
                  <a:gd name="T68" fmla="*/ 59 w 203"/>
                  <a:gd name="T69" fmla="*/ 12 h 407"/>
                  <a:gd name="T70" fmla="*/ 196 w 203"/>
                  <a:gd name="T71" fmla="*/ 183 h 407"/>
                  <a:gd name="T72" fmla="*/ 196 w 203"/>
                  <a:gd name="T73" fmla="*/ 183 h 407"/>
                  <a:gd name="T74" fmla="*/ 199 w 203"/>
                  <a:gd name="T75" fmla="*/ 187 h 407"/>
                  <a:gd name="T76" fmla="*/ 201 w 203"/>
                  <a:gd name="T77" fmla="*/ 192 h 407"/>
                  <a:gd name="T78" fmla="*/ 203 w 203"/>
                  <a:gd name="T79" fmla="*/ 198 h 407"/>
                  <a:gd name="T80" fmla="*/ 203 w 203"/>
                  <a:gd name="T81" fmla="*/ 204 h 407"/>
                  <a:gd name="T82" fmla="*/ 203 w 203"/>
                  <a:gd name="T83" fmla="*/ 209 h 407"/>
                  <a:gd name="T84" fmla="*/ 201 w 203"/>
                  <a:gd name="T85" fmla="*/ 214 h 407"/>
                  <a:gd name="T86" fmla="*/ 199 w 203"/>
                  <a:gd name="T87" fmla="*/ 219 h 407"/>
                  <a:gd name="T88" fmla="*/ 196 w 203"/>
                  <a:gd name="T89" fmla="*/ 224 h 407"/>
                  <a:gd name="T90" fmla="*/ 59 w 203"/>
                  <a:gd name="T91" fmla="*/ 394 h 407"/>
                  <a:gd name="T92" fmla="*/ 59 w 203"/>
                  <a:gd name="T93" fmla="*/ 394 h 407"/>
                  <a:gd name="T94" fmla="*/ 54 w 203"/>
                  <a:gd name="T95" fmla="*/ 400 h 407"/>
                  <a:gd name="T96" fmla="*/ 48 w 203"/>
                  <a:gd name="T97" fmla="*/ 404 h 407"/>
                  <a:gd name="T98" fmla="*/ 41 w 203"/>
                  <a:gd name="T99" fmla="*/ 406 h 407"/>
                  <a:gd name="T100" fmla="*/ 33 w 203"/>
                  <a:gd name="T101" fmla="*/ 407 h 407"/>
                  <a:gd name="T102" fmla="*/ 33 w 203"/>
                  <a:gd name="T103" fmla="*/ 407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3" h="407">
                    <a:moveTo>
                      <a:pt x="33" y="407"/>
                    </a:moveTo>
                    <a:lnTo>
                      <a:pt x="33" y="407"/>
                    </a:lnTo>
                    <a:lnTo>
                      <a:pt x="28" y="407"/>
                    </a:lnTo>
                    <a:lnTo>
                      <a:pt x="23" y="405"/>
                    </a:lnTo>
                    <a:lnTo>
                      <a:pt x="18" y="403"/>
                    </a:lnTo>
                    <a:lnTo>
                      <a:pt x="13" y="400"/>
                    </a:lnTo>
                    <a:lnTo>
                      <a:pt x="13" y="400"/>
                    </a:lnTo>
                    <a:lnTo>
                      <a:pt x="8" y="395"/>
                    </a:lnTo>
                    <a:lnTo>
                      <a:pt x="4" y="389"/>
                    </a:lnTo>
                    <a:lnTo>
                      <a:pt x="2" y="384"/>
                    </a:lnTo>
                    <a:lnTo>
                      <a:pt x="0" y="378"/>
                    </a:lnTo>
                    <a:lnTo>
                      <a:pt x="0" y="372"/>
                    </a:lnTo>
                    <a:lnTo>
                      <a:pt x="1" y="365"/>
                    </a:lnTo>
                    <a:lnTo>
                      <a:pt x="4" y="359"/>
                    </a:lnTo>
                    <a:lnTo>
                      <a:pt x="7" y="353"/>
                    </a:lnTo>
                    <a:lnTo>
                      <a:pt x="127" y="204"/>
                    </a:lnTo>
                    <a:lnTo>
                      <a:pt x="7" y="54"/>
                    </a:lnTo>
                    <a:lnTo>
                      <a:pt x="7" y="54"/>
                    </a:lnTo>
                    <a:lnTo>
                      <a:pt x="4" y="48"/>
                    </a:lnTo>
                    <a:lnTo>
                      <a:pt x="1" y="41"/>
                    </a:lnTo>
                    <a:lnTo>
                      <a:pt x="0" y="35"/>
                    </a:lnTo>
                    <a:lnTo>
                      <a:pt x="0" y="29"/>
                    </a:lnTo>
                    <a:lnTo>
                      <a:pt x="2" y="23"/>
                    </a:lnTo>
                    <a:lnTo>
                      <a:pt x="4" y="17"/>
                    </a:lnTo>
                    <a:lnTo>
                      <a:pt x="8" y="11"/>
                    </a:lnTo>
                    <a:lnTo>
                      <a:pt x="13" y="7"/>
                    </a:lnTo>
                    <a:lnTo>
                      <a:pt x="13" y="7"/>
                    </a:lnTo>
                    <a:lnTo>
                      <a:pt x="19" y="3"/>
                    </a:lnTo>
                    <a:lnTo>
                      <a:pt x="25" y="1"/>
                    </a:lnTo>
                    <a:lnTo>
                      <a:pt x="31" y="0"/>
                    </a:lnTo>
                    <a:lnTo>
                      <a:pt x="37" y="0"/>
                    </a:lnTo>
                    <a:lnTo>
                      <a:pt x="44" y="1"/>
                    </a:lnTo>
                    <a:lnTo>
                      <a:pt x="49" y="4"/>
                    </a:lnTo>
                    <a:lnTo>
                      <a:pt x="55" y="7"/>
                    </a:lnTo>
                    <a:lnTo>
                      <a:pt x="59" y="12"/>
                    </a:lnTo>
                    <a:lnTo>
                      <a:pt x="196" y="183"/>
                    </a:lnTo>
                    <a:lnTo>
                      <a:pt x="196" y="183"/>
                    </a:lnTo>
                    <a:lnTo>
                      <a:pt x="199" y="187"/>
                    </a:lnTo>
                    <a:lnTo>
                      <a:pt x="201" y="192"/>
                    </a:lnTo>
                    <a:lnTo>
                      <a:pt x="203" y="198"/>
                    </a:lnTo>
                    <a:lnTo>
                      <a:pt x="203" y="204"/>
                    </a:lnTo>
                    <a:lnTo>
                      <a:pt x="203" y="209"/>
                    </a:lnTo>
                    <a:lnTo>
                      <a:pt x="201" y="214"/>
                    </a:lnTo>
                    <a:lnTo>
                      <a:pt x="199" y="219"/>
                    </a:lnTo>
                    <a:lnTo>
                      <a:pt x="196" y="224"/>
                    </a:lnTo>
                    <a:lnTo>
                      <a:pt x="59" y="394"/>
                    </a:lnTo>
                    <a:lnTo>
                      <a:pt x="59" y="394"/>
                    </a:lnTo>
                    <a:lnTo>
                      <a:pt x="54" y="400"/>
                    </a:lnTo>
                    <a:lnTo>
                      <a:pt x="48" y="404"/>
                    </a:lnTo>
                    <a:lnTo>
                      <a:pt x="41" y="406"/>
                    </a:lnTo>
                    <a:lnTo>
                      <a:pt x="33" y="407"/>
                    </a:lnTo>
                    <a:lnTo>
                      <a:pt x="33" y="407"/>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4" name="Freeform 1345">
                <a:extLst>
                  <a:ext uri="{FF2B5EF4-FFF2-40B4-BE49-F238E27FC236}">
                    <a16:creationId xmlns:a16="http://schemas.microsoft.com/office/drawing/2014/main" id="{B4ED3192-B191-69C7-8D6C-BC1E089977AD}"/>
                  </a:ext>
                </a:extLst>
              </p:cNvPr>
              <p:cNvSpPr>
                <a:spLocks/>
              </p:cNvSpPr>
              <p:nvPr/>
            </p:nvSpPr>
            <p:spPr bwMode="auto">
              <a:xfrm>
                <a:off x="4251325" y="773113"/>
                <a:ext cx="74613" cy="15875"/>
              </a:xfrm>
              <a:custGeom>
                <a:avLst/>
                <a:gdLst>
                  <a:gd name="T0" fmla="*/ 298 w 331"/>
                  <a:gd name="T1" fmla="*/ 65 h 65"/>
                  <a:gd name="T2" fmla="*/ 33 w 331"/>
                  <a:gd name="T3" fmla="*/ 65 h 65"/>
                  <a:gd name="T4" fmla="*/ 33 w 331"/>
                  <a:gd name="T5" fmla="*/ 65 h 65"/>
                  <a:gd name="T6" fmla="*/ 26 w 331"/>
                  <a:gd name="T7" fmla="*/ 65 h 65"/>
                  <a:gd name="T8" fmla="*/ 20 w 331"/>
                  <a:gd name="T9" fmla="*/ 63 h 65"/>
                  <a:gd name="T10" fmla="*/ 14 w 331"/>
                  <a:gd name="T11" fmla="*/ 60 h 65"/>
                  <a:gd name="T12" fmla="*/ 9 w 331"/>
                  <a:gd name="T13" fmla="*/ 56 h 65"/>
                  <a:gd name="T14" fmla="*/ 5 w 331"/>
                  <a:gd name="T15" fmla="*/ 50 h 65"/>
                  <a:gd name="T16" fmla="*/ 2 w 331"/>
                  <a:gd name="T17" fmla="*/ 45 h 65"/>
                  <a:gd name="T18" fmla="*/ 0 w 331"/>
                  <a:gd name="T19" fmla="*/ 39 h 65"/>
                  <a:gd name="T20" fmla="*/ 0 w 331"/>
                  <a:gd name="T21" fmla="*/ 33 h 65"/>
                  <a:gd name="T22" fmla="*/ 0 w 331"/>
                  <a:gd name="T23" fmla="*/ 33 h 65"/>
                  <a:gd name="T24" fmla="*/ 0 w 331"/>
                  <a:gd name="T25" fmla="*/ 26 h 65"/>
                  <a:gd name="T26" fmla="*/ 2 w 331"/>
                  <a:gd name="T27" fmla="*/ 19 h 65"/>
                  <a:gd name="T28" fmla="*/ 5 w 331"/>
                  <a:gd name="T29" fmla="*/ 14 h 65"/>
                  <a:gd name="T30" fmla="*/ 9 w 331"/>
                  <a:gd name="T31" fmla="*/ 9 h 65"/>
                  <a:gd name="T32" fmla="*/ 14 w 331"/>
                  <a:gd name="T33" fmla="*/ 5 h 65"/>
                  <a:gd name="T34" fmla="*/ 20 w 331"/>
                  <a:gd name="T35" fmla="*/ 2 h 65"/>
                  <a:gd name="T36" fmla="*/ 26 w 331"/>
                  <a:gd name="T37" fmla="*/ 0 h 65"/>
                  <a:gd name="T38" fmla="*/ 33 w 331"/>
                  <a:gd name="T39" fmla="*/ 0 h 65"/>
                  <a:gd name="T40" fmla="*/ 298 w 331"/>
                  <a:gd name="T41" fmla="*/ 0 h 65"/>
                  <a:gd name="T42" fmla="*/ 298 w 331"/>
                  <a:gd name="T43" fmla="*/ 0 h 65"/>
                  <a:gd name="T44" fmla="*/ 304 w 331"/>
                  <a:gd name="T45" fmla="*/ 0 h 65"/>
                  <a:gd name="T46" fmla="*/ 310 w 331"/>
                  <a:gd name="T47" fmla="*/ 2 h 65"/>
                  <a:gd name="T48" fmla="*/ 317 w 331"/>
                  <a:gd name="T49" fmla="*/ 5 h 65"/>
                  <a:gd name="T50" fmla="*/ 322 w 331"/>
                  <a:gd name="T51" fmla="*/ 9 h 65"/>
                  <a:gd name="T52" fmla="*/ 326 w 331"/>
                  <a:gd name="T53" fmla="*/ 14 h 65"/>
                  <a:gd name="T54" fmla="*/ 328 w 331"/>
                  <a:gd name="T55" fmla="*/ 19 h 65"/>
                  <a:gd name="T56" fmla="*/ 330 w 331"/>
                  <a:gd name="T57" fmla="*/ 26 h 65"/>
                  <a:gd name="T58" fmla="*/ 331 w 331"/>
                  <a:gd name="T59" fmla="*/ 33 h 65"/>
                  <a:gd name="T60" fmla="*/ 331 w 331"/>
                  <a:gd name="T61" fmla="*/ 33 h 65"/>
                  <a:gd name="T62" fmla="*/ 330 w 331"/>
                  <a:gd name="T63" fmla="*/ 39 h 65"/>
                  <a:gd name="T64" fmla="*/ 328 w 331"/>
                  <a:gd name="T65" fmla="*/ 45 h 65"/>
                  <a:gd name="T66" fmla="*/ 326 w 331"/>
                  <a:gd name="T67" fmla="*/ 50 h 65"/>
                  <a:gd name="T68" fmla="*/ 322 w 331"/>
                  <a:gd name="T69" fmla="*/ 56 h 65"/>
                  <a:gd name="T70" fmla="*/ 317 w 331"/>
                  <a:gd name="T71" fmla="*/ 60 h 65"/>
                  <a:gd name="T72" fmla="*/ 310 w 331"/>
                  <a:gd name="T73" fmla="*/ 63 h 65"/>
                  <a:gd name="T74" fmla="*/ 304 w 331"/>
                  <a:gd name="T75" fmla="*/ 65 h 65"/>
                  <a:gd name="T76" fmla="*/ 298 w 331"/>
                  <a:gd name="T77" fmla="*/ 65 h 65"/>
                  <a:gd name="T78" fmla="*/ 298 w 331"/>
                  <a:gd name="T7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1" h="65">
                    <a:moveTo>
                      <a:pt x="298" y="65"/>
                    </a:moveTo>
                    <a:lnTo>
                      <a:pt x="33" y="65"/>
                    </a:lnTo>
                    <a:lnTo>
                      <a:pt x="33" y="65"/>
                    </a:lnTo>
                    <a:lnTo>
                      <a:pt x="26" y="65"/>
                    </a:lnTo>
                    <a:lnTo>
                      <a:pt x="20" y="63"/>
                    </a:lnTo>
                    <a:lnTo>
                      <a:pt x="14" y="60"/>
                    </a:lnTo>
                    <a:lnTo>
                      <a:pt x="9" y="56"/>
                    </a:lnTo>
                    <a:lnTo>
                      <a:pt x="5" y="50"/>
                    </a:lnTo>
                    <a:lnTo>
                      <a:pt x="2" y="45"/>
                    </a:lnTo>
                    <a:lnTo>
                      <a:pt x="0" y="39"/>
                    </a:lnTo>
                    <a:lnTo>
                      <a:pt x="0" y="33"/>
                    </a:lnTo>
                    <a:lnTo>
                      <a:pt x="0" y="33"/>
                    </a:lnTo>
                    <a:lnTo>
                      <a:pt x="0" y="26"/>
                    </a:lnTo>
                    <a:lnTo>
                      <a:pt x="2" y="19"/>
                    </a:lnTo>
                    <a:lnTo>
                      <a:pt x="5" y="14"/>
                    </a:lnTo>
                    <a:lnTo>
                      <a:pt x="9" y="9"/>
                    </a:lnTo>
                    <a:lnTo>
                      <a:pt x="14" y="5"/>
                    </a:lnTo>
                    <a:lnTo>
                      <a:pt x="20" y="2"/>
                    </a:lnTo>
                    <a:lnTo>
                      <a:pt x="26" y="0"/>
                    </a:lnTo>
                    <a:lnTo>
                      <a:pt x="33" y="0"/>
                    </a:lnTo>
                    <a:lnTo>
                      <a:pt x="298" y="0"/>
                    </a:lnTo>
                    <a:lnTo>
                      <a:pt x="298" y="0"/>
                    </a:lnTo>
                    <a:lnTo>
                      <a:pt x="304" y="0"/>
                    </a:lnTo>
                    <a:lnTo>
                      <a:pt x="310" y="2"/>
                    </a:lnTo>
                    <a:lnTo>
                      <a:pt x="317" y="5"/>
                    </a:lnTo>
                    <a:lnTo>
                      <a:pt x="322" y="9"/>
                    </a:lnTo>
                    <a:lnTo>
                      <a:pt x="326" y="14"/>
                    </a:lnTo>
                    <a:lnTo>
                      <a:pt x="328" y="19"/>
                    </a:lnTo>
                    <a:lnTo>
                      <a:pt x="330" y="26"/>
                    </a:lnTo>
                    <a:lnTo>
                      <a:pt x="331" y="33"/>
                    </a:lnTo>
                    <a:lnTo>
                      <a:pt x="331" y="33"/>
                    </a:lnTo>
                    <a:lnTo>
                      <a:pt x="330" y="39"/>
                    </a:lnTo>
                    <a:lnTo>
                      <a:pt x="328" y="45"/>
                    </a:lnTo>
                    <a:lnTo>
                      <a:pt x="326" y="50"/>
                    </a:lnTo>
                    <a:lnTo>
                      <a:pt x="322" y="56"/>
                    </a:lnTo>
                    <a:lnTo>
                      <a:pt x="317" y="60"/>
                    </a:lnTo>
                    <a:lnTo>
                      <a:pt x="310" y="63"/>
                    </a:lnTo>
                    <a:lnTo>
                      <a:pt x="304" y="65"/>
                    </a:lnTo>
                    <a:lnTo>
                      <a:pt x="298" y="65"/>
                    </a:lnTo>
                    <a:lnTo>
                      <a:pt x="298" y="65"/>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5" name="Freeform 1346">
                <a:extLst>
                  <a:ext uri="{FF2B5EF4-FFF2-40B4-BE49-F238E27FC236}">
                    <a16:creationId xmlns:a16="http://schemas.microsoft.com/office/drawing/2014/main" id="{434FFE5E-1695-D9BC-177B-44160AC84E49}"/>
                  </a:ext>
                </a:extLst>
              </p:cNvPr>
              <p:cNvSpPr>
                <a:spLocks/>
              </p:cNvSpPr>
              <p:nvPr/>
            </p:nvSpPr>
            <p:spPr bwMode="auto">
              <a:xfrm>
                <a:off x="4251325" y="990601"/>
                <a:ext cx="46038" cy="92075"/>
              </a:xfrm>
              <a:custGeom>
                <a:avLst/>
                <a:gdLst>
                  <a:gd name="T0" fmla="*/ 170 w 202"/>
                  <a:gd name="T1" fmla="*/ 408 h 408"/>
                  <a:gd name="T2" fmla="*/ 170 w 202"/>
                  <a:gd name="T3" fmla="*/ 408 h 408"/>
                  <a:gd name="T4" fmla="*/ 162 w 202"/>
                  <a:gd name="T5" fmla="*/ 407 h 408"/>
                  <a:gd name="T6" fmla="*/ 155 w 202"/>
                  <a:gd name="T7" fmla="*/ 404 h 408"/>
                  <a:gd name="T8" fmla="*/ 149 w 202"/>
                  <a:gd name="T9" fmla="*/ 401 h 408"/>
                  <a:gd name="T10" fmla="*/ 144 w 202"/>
                  <a:gd name="T11" fmla="*/ 396 h 408"/>
                  <a:gd name="T12" fmla="*/ 7 w 202"/>
                  <a:gd name="T13" fmla="*/ 225 h 408"/>
                  <a:gd name="T14" fmla="*/ 7 w 202"/>
                  <a:gd name="T15" fmla="*/ 225 h 408"/>
                  <a:gd name="T16" fmla="*/ 4 w 202"/>
                  <a:gd name="T17" fmla="*/ 220 h 408"/>
                  <a:gd name="T18" fmla="*/ 2 w 202"/>
                  <a:gd name="T19" fmla="*/ 214 h 408"/>
                  <a:gd name="T20" fmla="*/ 0 w 202"/>
                  <a:gd name="T21" fmla="*/ 209 h 408"/>
                  <a:gd name="T22" fmla="*/ 0 w 202"/>
                  <a:gd name="T23" fmla="*/ 204 h 408"/>
                  <a:gd name="T24" fmla="*/ 0 w 202"/>
                  <a:gd name="T25" fmla="*/ 199 h 408"/>
                  <a:gd name="T26" fmla="*/ 1 w 202"/>
                  <a:gd name="T27" fmla="*/ 193 h 408"/>
                  <a:gd name="T28" fmla="*/ 4 w 202"/>
                  <a:gd name="T29" fmla="*/ 188 h 408"/>
                  <a:gd name="T30" fmla="*/ 7 w 202"/>
                  <a:gd name="T31" fmla="*/ 183 h 408"/>
                  <a:gd name="T32" fmla="*/ 144 w 202"/>
                  <a:gd name="T33" fmla="*/ 13 h 408"/>
                  <a:gd name="T34" fmla="*/ 144 w 202"/>
                  <a:gd name="T35" fmla="*/ 13 h 408"/>
                  <a:gd name="T36" fmla="*/ 148 w 202"/>
                  <a:gd name="T37" fmla="*/ 7 h 408"/>
                  <a:gd name="T38" fmla="*/ 153 w 202"/>
                  <a:gd name="T39" fmla="*/ 4 h 408"/>
                  <a:gd name="T40" fmla="*/ 159 w 202"/>
                  <a:gd name="T41" fmla="*/ 2 h 408"/>
                  <a:gd name="T42" fmla="*/ 165 w 202"/>
                  <a:gd name="T43" fmla="*/ 0 h 408"/>
                  <a:gd name="T44" fmla="*/ 172 w 202"/>
                  <a:gd name="T45" fmla="*/ 0 h 408"/>
                  <a:gd name="T46" fmla="*/ 178 w 202"/>
                  <a:gd name="T47" fmla="*/ 1 h 408"/>
                  <a:gd name="T48" fmla="*/ 184 w 202"/>
                  <a:gd name="T49" fmla="*/ 4 h 408"/>
                  <a:gd name="T50" fmla="*/ 189 w 202"/>
                  <a:gd name="T51" fmla="*/ 7 h 408"/>
                  <a:gd name="T52" fmla="*/ 189 w 202"/>
                  <a:gd name="T53" fmla="*/ 7 h 408"/>
                  <a:gd name="T54" fmla="*/ 194 w 202"/>
                  <a:gd name="T55" fmla="*/ 13 h 408"/>
                  <a:gd name="T56" fmla="*/ 199 w 202"/>
                  <a:gd name="T57" fmla="*/ 18 h 408"/>
                  <a:gd name="T58" fmla="*/ 201 w 202"/>
                  <a:gd name="T59" fmla="*/ 24 h 408"/>
                  <a:gd name="T60" fmla="*/ 202 w 202"/>
                  <a:gd name="T61" fmla="*/ 30 h 408"/>
                  <a:gd name="T62" fmla="*/ 202 w 202"/>
                  <a:gd name="T63" fmla="*/ 36 h 408"/>
                  <a:gd name="T64" fmla="*/ 201 w 202"/>
                  <a:gd name="T65" fmla="*/ 43 h 408"/>
                  <a:gd name="T66" fmla="*/ 199 w 202"/>
                  <a:gd name="T67" fmla="*/ 49 h 408"/>
                  <a:gd name="T68" fmla="*/ 194 w 202"/>
                  <a:gd name="T69" fmla="*/ 54 h 408"/>
                  <a:gd name="T70" fmla="*/ 75 w 202"/>
                  <a:gd name="T71" fmla="*/ 204 h 408"/>
                  <a:gd name="T72" fmla="*/ 194 w 202"/>
                  <a:gd name="T73" fmla="*/ 354 h 408"/>
                  <a:gd name="T74" fmla="*/ 194 w 202"/>
                  <a:gd name="T75" fmla="*/ 354 h 408"/>
                  <a:gd name="T76" fmla="*/ 199 w 202"/>
                  <a:gd name="T77" fmla="*/ 359 h 408"/>
                  <a:gd name="T78" fmla="*/ 201 w 202"/>
                  <a:gd name="T79" fmla="*/ 366 h 408"/>
                  <a:gd name="T80" fmla="*/ 202 w 202"/>
                  <a:gd name="T81" fmla="*/ 372 h 408"/>
                  <a:gd name="T82" fmla="*/ 202 w 202"/>
                  <a:gd name="T83" fmla="*/ 378 h 408"/>
                  <a:gd name="T84" fmla="*/ 201 w 202"/>
                  <a:gd name="T85" fmla="*/ 384 h 408"/>
                  <a:gd name="T86" fmla="*/ 199 w 202"/>
                  <a:gd name="T87" fmla="*/ 390 h 408"/>
                  <a:gd name="T88" fmla="*/ 194 w 202"/>
                  <a:gd name="T89" fmla="*/ 396 h 408"/>
                  <a:gd name="T90" fmla="*/ 189 w 202"/>
                  <a:gd name="T91" fmla="*/ 400 h 408"/>
                  <a:gd name="T92" fmla="*/ 189 w 202"/>
                  <a:gd name="T93" fmla="*/ 400 h 408"/>
                  <a:gd name="T94" fmla="*/ 185 w 202"/>
                  <a:gd name="T95" fmla="*/ 404 h 408"/>
                  <a:gd name="T96" fmla="*/ 180 w 202"/>
                  <a:gd name="T97" fmla="*/ 406 h 408"/>
                  <a:gd name="T98" fmla="*/ 175 w 202"/>
                  <a:gd name="T99" fmla="*/ 407 h 408"/>
                  <a:gd name="T100" fmla="*/ 170 w 202"/>
                  <a:gd name="T101" fmla="*/ 408 h 408"/>
                  <a:gd name="T102" fmla="*/ 170 w 202"/>
                  <a:gd name="T103" fmla="*/ 408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 h="408">
                    <a:moveTo>
                      <a:pt x="170" y="408"/>
                    </a:moveTo>
                    <a:lnTo>
                      <a:pt x="170" y="408"/>
                    </a:lnTo>
                    <a:lnTo>
                      <a:pt x="162" y="407"/>
                    </a:lnTo>
                    <a:lnTo>
                      <a:pt x="155" y="404"/>
                    </a:lnTo>
                    <a:lnTo>
                      <a:pt x="149" y="401"/>
                    </a:lnTo>
                    <a:lnTo>
                      <a:pt x="144" y="396"/>
                    </a:lnTo>
                    <a:lnTo>
                      <a:pt x="7" y="225"/>
                    </a:lnTo>
                    <a:lnTo>
                      <a:pt x="7" y="225"/>
                    </a:lnTo>
                    <a:lnTo>
                      <a:pt x="4" y="220"/>
                    </a:lnTo>
                    <a:lnTo>
                      <a:pt x="2" y="214"/>
                    </a:lnTo>
                    <a:lnTo>
                      <a:pt x="0" y="209"/>
                    </a:lnTo>
                    <a:lnTo>
                      <a:pt x="0" y="204"/>
                    </a:lnTo>
                    <a:lnTo>
                      <a:pt x="0" y="199"/>
                    </a:lnTo>
                    <a:lnTo>
                      <a:pt x="1" y="193"/>
                    </a:lnTo>
                    <a:lnTo>
                      <a:pt x="4" y="188"/>
                    </a:lnTo>
                    <a:lnTo>
                      <a:pt x="7" y="183"/>
                    </a:lnTo>
                    <a:lnTo>
                      <a:pt x="144" y="13"/>
                    </a:lnTo>
                    <a:lnTo>
                      <a:pt x="144" y="13"/>
                    </a:lnTo>
                    <a:lnTo>
                      <a:pt x="148" y="7"/>
                    </a:lnTo>
                    <a:lnTo>
                      <a:pt x="153" y="4"/>
                    </a:lnTo>
                    <a:lnTo>
                      <a:pt x="159" y="2"/>
                    </a:lnTo>
                    <a:lnTo>
                      <a:pt x="165" y="0"/>
                    </a:lnTo>
                    <a:lnTo>
                      <a:pt x="172" y="0"/>
                    </a:lnTo>
                    <a:lnTo>
                      <a:pt x="178" y="1"/>
                    </a:lnTo>
                    <a:lnTo>
                      <a:pt x="184" y="4"/>
                    </a:lnTo>
                    <a:lnTo>
                      <a:pt x="189" y="7"/>
                    </a:lnTo>
                    <a:lnTo>
                      <a:pt x="189" y="7"/>
                    </a:lnTo>
                    <a:lnTo>
                      <a:pt x="194" y="13"/>
                    </a:lnTo>
                    <a:lnTo>
                      <a:pt x="199" y="18"/>
                    </a:lnTo>
                    <a:lnTo>
                      <a:pt x="201" y="24"/>
                    </a:lnTo>
                    <a:lnTo>
                      <a:pt x="202" y="30"/>
                    </a:lnTo>
                    <a:lnTo>
                      <a:pt x="202" y="36"/>
                    </a:lnTo>
                    <a:lnTo>
                      <a:pt x="201" y="43"/>
                    </a:lnTo>
                    <a:lnTo>
                      <a:pt x="199" y="49"/>
                    </a:lnTo>
                    <a:lnTo>
                      <a:pt x="194" y="54"/>
                    </a:lnTo>
                    <a:lnTo>
                      <a:pt x="75" y="204"/>
                    </a:lnTo>
                    <a:lnTo>
                      <a:pt x="194" y="354"/>
                    </a:lnTo>
                    <a:lnTo>
                      <a:pt x="194" y="354"/>
                    </a:lnTo>
                    <a:lnTo>
                      <a:pt x="199" y="359"/>
                    </a:lnTo>
                    <a:lnTo>
                      <a:pt x="201" y="366"/>
                    </a:lnTo>
                    <a:lnTo>
                      <a:pt x="202" y="372"/>
                    </a:lnTo>
                    <a:lnTo>
                      <a:pt x="202" y="378"/>
                    </a:lnTo>
                    <a:lnTo>
                      <a:pt x="201" y="384"/>
                    </a:lnTo>
                    <a:lnTo>
                      <a:pt x="199" y="390"/>
                    </a:lnTo>
                    <a:lnTo>
                      <a:pt x="194" y="396"/>
                    </a:lnTo>
                    <a:lnTo>
                      <a:pt x="189" y="400"/>
                    </a:lnTo>
                    <a:lnTo>
                      <a:pt x="189" y="400"/>
                    </a:lnTo>
                    <a:lnTo>
                      <a:pt x="185" y="404"/>
                    </a:lnTo>
                    <a:lnTo>
                      <a:pt x="180" y="406"/>
                    </a:lnTo>
                    <a:lnTo>
                      <a:pt x="175" y="407"/>
                    </a:lnTo>
                    <a:lnTo>
                      <a:pt x="170" y="408"/>
                    </a:lnTo>
                    <a:lnTo>
                      <a:pt x="170" y="408"/>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6" name="Freeform 1347">
                <a:extLst>
                  <a:ext uri="{FF2B5EF4-FFF2-40B4-BE49-F238E27FC236}">
                    <a16:creationId xmlns:a16="http://schemas.microsoft.com/office/drawing/2014/main" id="{EF7471C1-B27B-B876-68B4-1C7350A4C186}"/>
                  </a:ext>
                </a:extLst>
              </p:cNvPr>
              <p:cNvSpPr>
                <a:spLocks/>
              </p:cNvSpPr>
              <p:nvPr/>
            </p:nvSpPr>
            <p:spPr bwMode="auto">
              <a:xfrm>
                <a:off x="4251325" y="1028701"/>
                <a:ext cx="74613" cy="14288"/>
              </a:xfrm>
              <a:custGeom>
                <a:avLst/>
                <a:gdLst>
                  <a:gd name="T0" fmla="*/ 298 w 331"/>
                  <a:gd name="T1" fmla="*/ 66 h 66"/>
                  <a:gd name="T2" fmla="*/ 33 w 331"/>
                  <a:gd name="T3" fmla="*/ 66 h 66"/>
                  <a:gd name="T4" fmla="*/ 33 w 331"/>
                  <a:gd name="T5" fmla="*/ 66 h 66"/>
                  <a:gd name="T6" fmla="*/ 26 w 331"/>
                  <a:gd name="T7" fmla="*/ 65 h 66"/>
                  <a:gd name="T8" fmla="*/ 20 w 331"/>
                  <a:gd name="T9" fmla="*/ 63 h 66"/>
                  <a:gd name="T10" fmla="*/ 14 w 331"/>
                  <a:gd name="T11" fmla="*/ 60 h 66"/>
                  <a:gd name="T12" fmla="*/ 9 w 331"/>
                  <a:gd name="T13" fmla="*/ 56 h 66"/>
                  <a:gd name="T14" fmla="*/ 5 w 331"/>
                  <a:gd name="T15" fmla="*/ 52 h 66"/>
                  <a:gd name="T16" fmla="*/ 2 w 331"/>
                  <a:gd name="T17" fmla="*/ 45 h 66"/>
                  <a:gd name="T18" fmla="*/ 0 w 331"/>
                  <a:gd name="T19" fmla="*/ 39 h 66"/>
                  <a:gd name="T20" fmla="*/ 0 w 331"/>
                  <a:gd name="T21" fmla="*/ 33 h 66"/>
                  <a:gd name="T22" fmla="*/ 0 w 331"/>
                  <a:gd name="T23" fmla="*/ 33 h 66"/>
                  <a:gd name="T24" fmla="*/ 0 w 331"/>
                  <a:gd name="T25" fmla="*/ 26 h 66"/>
                  <a:gd name="T26" fmla="*/ 2 w 331"/>
                  <a:gd name="T27" fmla="*/ 20 h 66"/>
                  <a:gd name="T28" fmla="*/ 5 w 331"/>
                  <a:gd name="T29" fmla="*/ 14 h 66"/>
                  <a:gd name="T30" fmla="*/ 9 w 331"/>
                  <a:gd name="T31" fmla="*/ 9 h 66"/>
                  <a:gd name="T32" fmla="*/ 14 w 331"/>
                  <a:gd name="T33" fmla="*/ 5 h 66"/>
                  <a:gd name="T34" fmla="*/ 20 w 331"/>
                  <a:gd name="T35" fmla="*/ 2 h 66"/>
                  <a:gd name="T36" fmla="*/ 26 w 331"/>
                  <a:gd name="T37" fmla="*/ 1 h 66"/>
                  <a:gd name="T38" fmla="*/ 33 w 331"/>
                  <a:gd name="T39" fmla="*/ 0 h 66"/>
                  <a:gd name="T40" fmla="*/ 298 w 331"/>
                  <a:gd name="T41" fmla="*/ 0 h 66"/>
                  <a:gd name="T42" fmla="*/ 298 w 331"/>
                  <a:gd name="T43" fmla="*/ 0 h 66"/>
                  <a:gd name="T44" fmla="*/ 304 w 331"/>
                  <a:gd name="T45" fmla="*/ 1 h 66"/>
                  <a:gd name="T46" fmla="*/ 310 w 331"/>
                  <a:gd name="T47" fmla="*/ 2 h 66"/>
                  <a:gd name="T48" fmla="*/ 317 w 331"/>
                  <a:gd name="T49" fmla="*/ 5 h 66"/>
                  <a:gd name="T50" fmla="*/ 322 w 331"/>
                  <a:gd name="T51" fmla="*/ 9 h 66"/>
                  <a:gd name="T52" fmla="*/ 326 w 331"/>
                  <a:gd name="T53" fmla="*/ 14 h 66"/>
                  <a:gd name="T54" fmla="*/ 328 w 331"/>
                  <a:gd name="T55" fmla="*/ 20 h 66"/>
                  <a:gd name="T56" fmla="*/ 330 w 331"/>
                  <a:gd name="T57" fmla="*/ 26 h 66"/>
                  <a:gd name="T58" fmla="*/ 331 w 331"/>
                  <a:gd name="T59" fmla="*/ 33 h 66"/>
                  <a:gd name="T60" fmla="*/ 331 w 331"/>
                  <a:gd name="T61" fmla="*/ 33 h 66"/>
                  <a:gd name="T62" fmla="*/ 330 w 331"/>
                  <a:gd name="T63" fmla="*/ 39 h 66"/>
                  <a:gd name="T64" fmla="*/ 328 w 331"/>
                  <a:gd name="T65" fmla="*/ 45 h 66"/>
                  <a:gd name="T66" fmla="*/ 326 w 331"/>
                  <a:gd name="T67" fmla="*/ 52 h 66"/>
                  <a:gd name="T68" fmla="*/ 322 w 331"/>
                  <a:gd name="T69" fmla="*/ 56 h 66"/>
                  <a:gd name="T70" fmla="*/ 317 w 331"/>
                  <a:gd name="T71" fmla="*/ 60 h 66"/>
                  <a:gd name="T72" fmla="*/ 310 w 331"/>
                  <a:gd name="T73" fmla="*/ 63 h 66"/>
                  <a:gd name="T74" fmla="*/ 304 w 331"/>
                  <a:gd name="T75" fmla="*/ 65 h 66"/>
                  <a:gd name="T76" fmla="*/ 298 w 331"/>
                  <a:gd name="T77" fmla="*/ 66 h 66"/>
                  <a:gd name="T78" fmla="*/ 298 w 331"/>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1" h="66">
                    <a:moveTo>
                      <a:pt x="298" y="66"/>
                    </a:moveTo>
                    <a:lnTo>
                      <a:pt x="33" y="66"/>
                    </a:lnTo>
                    <a:lnTo>
                      <a:pt x="33" y="66"/>
                    </a:lnTo>
                    <a:lnTo>
                      <a:pt x="26" y="65"/>
                    </a:lnTo>
                    <a:lnTo>
                      <a:pt x="20" y="63"/>
                    </a:lnTo>
                    <a:lnTo>
                      <a:pt x="14" y="60"/>
                    </a:lnTo>
                    <a:lnTo>
                      <a:pt x="9" y="56"/>
                    </a:lnTo>
                    <a:lnTo>
                      <a:pt x="5" y="52"/>
                    </a:lnTo>
                    <a:lnTo>
                      <a:pt x="2" y="45"/>
                    </a:lnTo>
                    <a:lnTo>
                      <a:pt x="0" y="39"/>
                    </a:lnTo>
                    <a:lnTo>
                      <a:pt x="0" y="33"/>
                    </a:lnTo>
                    <a:lnTo>
                      <a:pt x="0" y="33"/>
                    </a:lnTo>
                    <a:lnTo>
                      <a:pt x="0" y="26"/>
                    </a:lnTo>
                    <a:lnTo>
                      <a:pt x="2" y="20"/>
                    </a:lnTo>
                    <a:lnTo>
                      <a:pt x="5" y="14"/>
                    </a:lnTo>
                    <a:lnTo>
                      <a:pt x="9" y="9"/>
                    </a:lnTo>
                    <a:lnTo>
                      <a:pt x="14" y="5"/>
                    </a:lnTo>
                    <a:lnTo>
                      <a:pt x="20" y="2"/>
                    </a:lnTo>
                    <a:lnTo>
                      <a:pt x="26" y="1"/>
                    </a:lnTo>
                    <a:lnTo>
                      <a:pt x="33" y="0"/>
                    </a:lnTo>
                    <a:lnTo>
                      <a:pt x="298" y="0"/>
                    </a:lnTo>
                    <a:lnTo>
                      <a:pt x="298" y="0"/>
                    </a:lnTo>
                    <a:lnTo>
                      <a:pt x="304" y="1"/>
                    </a:lnTo>
                    <a:lnTo>
                      <a:pt x="310" y="2"/>
                    </a:lnTo>
                    <a:lnTo>
                      <a:pt x="317" y="5"/>
                    </a:lnTo>
                    <a:lnTo>
                      <a:pt x="322" y="9"/>
                    </a:lnTo>
                    <a:lnTo>
                      <a:pt x="326" y="14"/>
                    </a:lnTo>
                    <a:lnTo>
                      <a:pt x="328" y="20"/>
                    </a:lnTo>
                    <a:lnTo>
                      <a:pt x="330" y="26"/>
                    </a:lnTo>
                    <a:lnTo>
                      <a:pt x="331" y="33"/>
                    </a:lnTo>
                    <a:lnTo>
                      <a:pt x="331" y="33"/>
                    </a:lnTo>
                    <a:lnTo>
                      <a:pt x="330" y="39"/>
                    </a:lnTo>
                    <a:lnTo>
                      <a:pt x="328" y="45"/>
                    </a:lnTo>
                    <a:lnTo>
                      <a:pt x="326" y="52"/>
                    </a:lnTo>
                    <a:lnTo>
                      <a:pt x="322" y="56"/>
                    </a:lnTo>
                    <a:lnTo>
                      <a:pt x="317" y="60"/>
                    </a:lnTo>
                    <a:lnTo>
                      <a:pt x="310" y="63"/>
                    </a:lnTo>
                    <a:lnTo>
                      <a:pt x="304" y="65"/>
                    </a:lnTo>
                    <a:lnTo>
                      <a:pt x="298" y="66"/>
                    </a:lnTo>
                    <a:lnTo>
                      <a:pt x="298" y="66"/>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8" name="Freeform 1349">
                <a:extLst>
                  <a:ext uri="{FF2B5EF4-FFF2-40B4-BE49-F238E27FC236}">
                    <a16:creationId xmlns:a16="http://schemas.microsoft.com/office/drawing/2014/main" id="{76022BF1-D184-9D73-B78C-F1EBAD844711}"/>
                  </a:ext>
                </a:extLst>
              </p:cNvPr>
              <p:cNvSpPr>
                <a:spLocks/>
              </p:cNvSpPr>
              <p:nvPr/>
            </p:nvSpPr>
            <p:spPr bwMode="auto">
              <a:xfrm>
                <a:off x="4289425" y="849313"/>
                <a:ext cx="14288" cy="30163"/>
              </a:xfrm>
              <a:custGeom>
                <a:avLst/>
                <a:gdLst>
                  <a:gd name="T0" fmla="*/ 33 w 66"/>
                  <a:gd name="T1" fmla="*/ 136 h 136"/>
                  <a:gd name="T2" fmla="*/ 33 w 66"/>
                  <a:gd name="T3" fmla="*/ 136 h 136"/>
                  <a:gd name="T4" fmla="*/ 26 w 66"/>
                  <a:gd name="T5" fmla="*/ 135 h 136"/>
                  <a:gd name="T6" fmla="*/ 20 w 66"/>
                  <a:gd name="T7" fmla="*/ 132 h 136"/>
                  <a:gd name="T8" fmla="*/ 14 w 66"/>
                  <a:gd name="T9" fmla="*/ 129 h 136"/>
                  <a:gd name="T10" fmla="*/ 9 w 66"/>
                  <a:gd name="T11" fmla="*/ 125 h 136"/>
                  <a:gd name="T12" fmla="*/ 5 w 66"/>
                  <a:gd name="T13" fmla="*/ 121 h 136"/>
                  <a:gd name="T14" fmla="*/ 3 w 66"/>
                  <a:gd name="T15" fmla="*/ 115 h 136"/>
                  <a:gd name="T16" fmla="*/ 1 w 66"/>
                  <a:gd name="T17" fmla="*/ 109 h 136"/>
                  <a:gd name="T18" fmla="*/ 0 w 66"/>
                  <a:gd name="T19" fmla="*/ 102 h 136"/>
                  <a:gd name="T20" fmla="*/ 0 w 66"/>
                  <a:gd name="T21" fmla="*/ 33 h 136"/>
                  <a:gd name="T22" fmla="*/ 0 w 66"/>
                  <a:gd name="T23" fmla="*/ 33 h 136"/>
                  <a:gd name="T24" fmla="*/ 1 w 66"/>
                  <a:gd name="T25" fmla="*/ 27 h 136"/>
                  <a:gd name="T26" fmla="*/ 3 w 66"/>
                  <a:gd name="T27" fmla="*/ 21 h 136"/>
                  <a:gd name="T28" fmla="*/ 5 w 66"/>
                  <a:gd name="T29" fmla="*/ 14 h 136"/>
                  <a:gd name="T30" fmla="*/ 9 w 66"/>
                  <a:gd name="T31" fmla="*/ 9 h 136"/>
                  <a:gd name="T32" fmla="*/ 14 w 66"/>
                  <a:gd name="T33" fmla="*/ 6 h 136"/>
                  <a:gd name="T34" fmla="*/ 20 w 66"/>
                  <a:gd name="T35" fmla="*/ 3 h 136"/>
                  <a:gd name="T36" fmla="*/ 26 w 66"/>
                  <a:gd name="T37" fmla="*/ 1 h 136"/>
                  <a:gd name="T38" fmla="*/ 33 w 66"/>
                  <a:gd name="T39" fmla="*/ 0 h 136"/>
                  <a:gd name="T40" fmla="*/ 33 w 66"/>
                  <a:gd name="T41" fmla="*/ 0 h 136"/>
                  <a:gd name="T42" fmla="*/ 39 w 66"/>
                  <a:gd name="T43" fmla="*/ 1 h 136"/>
                  <a:gd name="T44" fmla="*/ 45 w 66"/>
                  <a:gd name="T45" fmla="*/ 3 h 136"/>
                  <a:gd name="T46" fmla="*/ 51 w 66"/>
                  <a:gd name="T47" fmla="*/ 6 h 136"/>
                  <a:gd name="T48" fmla="*/ 56 w 66"/>
                  <a:gd name="T49" fmla="*/ 9 h 136"/>
                  <a:gd name="T50" fmla="*/ 60 w 66"/>
                  <a:gd name="T51" fmla="*/ 14 h 136"/>
                  <a:gd name="T52" fmla="*/ 63 w 66"/>
                  <a:gd name="T53" fmla="*/ 21 h 136"/>
                  <a:gd name="T54" fmla="*/ 65 w 66"/>
                  <a:gd name="T55" fmla="*/ 27 h 136"/>
                  <a:gd name="T56" fmla="*/ 66 w 66"/>
                  <a:gd name="T57" fmla="*/ 33 h 136"/>
                  <a:gd name="T58" fmla="*/ 66 w 66"/>
                  <a:gd name="T59" fmla="*/ 102 h 136"/>
                  <a:gd name="T60" fmla="*/ 66 w 66"/>
                  <a:gd name="T61" fmla="*/ 102 h 136"/>
                  <a:gd name="T62" fmla="*/ 65 w 66"/>
                  <a:gd name="T63" fmla="*/ 109 h 136"/>
                  <a:gd name="T64" fmla="*/ 63 w 66"/>
                  <a:gd name="T65" fmla="*/ 115 h 136"/>
                  <a:gd name="T66" fmla="*/ 60 w 66"/>
                  <a:gd name="T67" fmla="*/ 121 h 136"/>
                  <a:gd name="T68" fmla="*/ 56 w 66"/>
                  <a:gd name="T69" fmla="*/ 125 h 136"/>
                  <a:gd name="T70" fmla="*/ 51 w 66"/>
                  <a:gd name="T71" fmla="*/ 129 h 136"/>
                  <a:gd name="T72" fmla="*/ 45 w 66"/>
                  <a:gd name="T73" fmla="*/ 132 h 136"/>
                  <a:gd name="T74" fmla="*/ 39 w 66"/>
                  <a:gd name="T75" fmla="*/ 135 h 136"/>
                  <a:gd name="T76" fmla="*/ 33 w 66"/>
                  <a:gd name="T77" fmla="*/ 136 h 136"/>
                  <a:gd name="T78" fmla="*/ 33 w 66"/>
                  <a:gd name="T79" fmla="*/ 13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36">
                    <a:moveTo>
                      <a:pt x="33" y="136"/>
                    </a:moveTo>
                    <a:lnTo>
                      <a:pt x="33" y="136"/>
                    </a:lnTo>
                    <a:lnTo>
                      <a:pt x="26" y="135"/>
                    </a:lnTo>
                    <a:lnTo>
                      <a:pt x="20" y="132"/>
                    </a:lnTo>
                    <a:lnTo>
                      <a:pt x="14" y="129"/>
                    </a:lnTo>
                    <a:lnTo>
                      <a:pt x="9" y="125"/>
                    </a:lnTo>
                    <a:lnTo>
                      <a:pt x="5" y="121"/>
                    </a:lnTo>
                    <a:lnTo>
                      <a:pt x="3" y="115"/>
                    </a:lnTo>
                    <a:lnTo>
                      <a:pt x="1" y="109"/>
                    </a:lnTo>
                    <a:lnTo>
                      <a:pt x="0" y="102"/>
                    </a:lnTo>
                    <a:lnTo>
                      <a:pt x="0" y="33"/>
                    </a:lnTo>
                    <a:lnTo>
                      <a:pt x="0" y="33"/>
                    </a:lnTo>
                    <a:lnTo>
                      <a:pt x="1" y="27"/>
                    </a:lnTo>
                    <a:lnTo>
                      <a:pt x="3" y="21"/>
                    </a:lnTo>
                    <a:lnTo>
                      <a:pt x="5" y="14"/>
                    </a:lnTo>
                    <a:lnTo>
                      <a:pt x="9" y="9"/>
                    </a:lnTo>
                    <a:lnTo>
                      <a:pt x="14" y="6"/>
                    </a:lnTo>
                    <a:lnTo>
                      <a:pt x="20" y="3"/>
                    </a:lnTo>
                    <a:lnTo>
                      <a:pt x="26" y="1"/>
                    </a:lnTo>
                    <a:lnTo>
                      <a:pt x="33" y="0"/>
                    </a:lnTo>
                    <a:lnTo>
                      <a:pt x="33" y="0"/>
                    </a:lnTo>
                    <a:lnTo>
                      <a:pt x="39" y="1"/>
                    </a:lnTo>
                    <a:lnTo>
                      <a:pt x="45" y="3"/>
                    </a:lnTo>
                    <a:lnTo>
                      <a:pt x="51" y="6"/>
                    </a:lnTo>
                    <a:lnTo>
                      <a:pt x="56" y="9"/>
                    </a:lnTo>
                    <a:lnTo>
                      <a:pt x="60" y="14"/>
                    </a:lnTo>
                    <a:lnTo>
                      <a:pt x="63" y="21"/>
                    </a:lnTo>
                    <a:lnTo>
                      <a:pt x="65" y="27"/>
                    </a:lnTo>
                    <a:lnTo>
                      <a:pt x="66" y="33"/>
                    </a:lnTo>
                    <a:lnTo>
                      <a:pt x="66" y="102"/>
                    </a:lnTo>
                    <a:lnTo>
                      <a:pt x="66" y="102"/>
                    </a:lnTo>
                    <a:lnTo>
                      <a:pt x="65" y="109"/>
                    </a:lnTo>
                    <a:lnTo>
                      <a:pt x="63" y="115"/>
                    </a:lnTo>
                    <a:lnTo>
                      <a:pt x="60" y="121"/>
                    </a:lnTo>
                    <a:lnTo>
                      <a:pt x="56" y="125"/>
                    </a:lnTo>
                    <a:lnTo>
                      <a:pt x="51" y="129"/>
                    </a:lnTo>
                    <a:lnTo>
                      <a:pt x="45" y="132"/>
                    </a:lnTo>
                    <a:lnTo>
                      <a:pt x="39" y="135"/>
                    </a:lnTo>
                    <a:lnTo>
                      <a:pt x="33" y="136"/>
                    </a:lnTo>
                    <a:lnTo>
                      <a:pt x="33"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9" name="Freeform 1350">
                <a:extLst>
                  <a:ext uri="{FF2B5EF4-FFF2-40B4-BE49-F238E27FC236}">
                    <a16:creationId xmlns:a16="http://schemas.microsoft.com/office/drawing/2014/main" id="{94AFD91E-471E-98F8-41BA-43CD536D0A7A}"/>
                  </a:ext>
                </a:extLst>
              </p:cNvPr>
              <p:cNvSpPr>
                <a:spLocks/>
              </p:cNvSpPr>
              <p:nvPr/>
            </p:nvSpPr>
            <p:spPr bwMode="auto">
              <a:xfrm>
                <a:off x="4289425" y="941388"/>
                <a:ext cx="14288" cy="31750"/>
              </a:xfrm>
              <a:custGeom>
                <a:avLst/>
                <a:gdLst>
                  <a:gd name="T0" fmla="*/ 33 w 66"/>
                  <a:gd name="T1" fmla="*/ 135 h 135"/>
                  <a:gd name="T2" fmla="*/ 33 w 66"/>
                  <a:gd name="T3" fmla="*/ 135 h 135"/>
                  <a:gd name="T4" fmla="*/ 26 w 66"/>
                  <a:gd name="T5" fmla="*/ 133 h 135"/>
                  <a:gd name="T6" fmla="*/ 20 w 66"/>
                  <a:gd name="T7" fmla="*/ 132 h 135"/>
                  <a:gd name="T8" fmla="*/ 14 w 66"/>
                  <a:gd name="T9" fmla="*/ 129 h 135"/>
                  <a:gd name="T10" fmla="*/ 9 w 66"/>
                  <a:gd name="T11" fmla="*/ 125 h 135"/>
                  <a:gd name="T12" fmla="*/ 5 w 66"/>
                  <a:gd name="T13" fmla="*/ 120 h 135"/>
                  <a:gd name="T14" fmla="*/ 3 w 66"/>
                  <a:gd name="T15" fmla="*/ 115 h 135"/>
                  <a:gd name="T16" fmla="*/ 1 w 66"/>
                  <a:gd name="T17" fmla="*/ 109 h 135"/>
                  <a:gd name="T18" fmla="*/ 0 w 66"/>
                  <a:gd name="T19" fmla="*/ 101 h 135"/>
                  <a:gd name="T20" fmla="*/ 0 w 66"/>
                  <a:gd name="T21" fmla="*/ 32 h 135"/>
                  <a:gd name="T22" fmla="*/ 0 w 66"/>
                  <a:gd name="T23" fmla="*/ 32 h 135"/>
                  <a:gd name="T24" fmla="*/ 1 w 66"/>
                  <a:gd name="T25" fmla="*/ 26 h 135"/>
                  <a:gd name="T26" fmla="*/ 3 w 66"/>
                  <a:gd name="T27" fmla="*/ 20 h 135"/>
                  <a:gd name="T28" fmla="*/ 5 w 66"/>
                  <a:gd name="T29" fmla="*/ 14 h 135"/>
                  <a:gd name="T30" fmla="*/ 9 w 66"/>
                  <a:gd name="T31" fmla="*/ 9 h 135"/>
                  <a:gd name="T32" fmla="*/ 14 w 66"/>
                  <a:gd name="T33" fmla="*/ 5 h 135"/>
                  <a:gd name="T34" fmla="*/ 20 w 66"/>
                  <a:gd name="T35" fmla="*/ 2 h 135"/>
                  <a:gd name="T36" fmla="*/ 26 w 66"/>
                  <a:gd name="T37" fmla="*/ 0 h 135"/>
                  <a:gd name="T38" fmla="*/ 33 w 66"/>
                  <a:gd name="T39" fmla="*/ 0 h 135"/>
                  <a:gd name="T40" fmla="*/ 33 w 66"/>
                  <a:gd name="T41" fmla="*/ 0 h 135"/>
                  <a:gd name="T42" fmla="*/ 39 w 66"/>
                  <a:gd name="T43" fmla="*/ 0 h 135"/>
                  <a:gd name="T44" fmla="*/ 45 w 66"/>
                  <a:gd name="T45" fmla="*/ 2 h 135"/>
                  <a:gd name="T46" fmla="*/ 51 w 66"/>
                  <a:gd name="T47" fmla="*/ 5 h 135"/>
                  <a:gd name="T48" fmla="*/ 56 w 66"/>
                  <a:gd name="T49" fmla="*/ 9 h 135"/>
                  <a:gd name="T50" fmla="*/ 60 w 66"/>
                  <a:gd name="T51" fmla="*/ 14 h 135"/>
                  <a:gd name="T52" fmla="*/ 63 w 66"/>
                  <a:gd name="T53" fmla="*/ 20 h 135"/>
                  <a:gd name="T54" fmla="*/ 65 w 66"/>
                  <a:gd name="T55" fmla="*/ 26 h 135"/>
                  <a:gd name="T56" fmla="*/ 66 w 66"/>
                  <a:gd name="T57" fmla="*/ 32 h 135"/>
                  <a:gd name="T58" fmla="*/ 66 w 66"/>
                  <a:gd name="T59" fmla="*/ 101 h 135"/>
                  <a:gd name="T60" fmla="*/ 66 w 66"/>
                  <a:gd name="T61" fmla="*/ 101 h 135"/>
                  <a:gd name="T62" fmla="*/ 65 w 66"/>
                  <a:gd name="T63" fmla="*/ 109 h 135"/>
                  <a:gd name="T64" fmla="*/ 63 w 66"/>
                  <a:gd name="T65" fmla="*/ 115 h 135"/>
                  <a:gd name="T66" fmla="*/ 60 w 66"/>
                  <a:gd name="T67" fmla="*/ 120 h 135"/>
                  <a:gd name="T68" fmla="*/ 56 w 66"/>
                  <a:gd name="T69" fmla="*/ 125 h 135"/>
                  <a:gd name="T70" fmla="*/ 51 w 66"/>
                  <a:gd name="T71" fmla="*/ 129 h 135"/>
                  <a:gd name="T72" fmla="*/ 45 w 66"/>
                  <a:gd name="T73" fmla="*/ 132 h 135"/>
                  <a:gd name="T74" fmla="*/ 39 w 66"/>
                  <a:gd name="T75" fmla="*/ 133 h 135"/>
                  <a:gd name="T76" fmla="*/ 33 w 66"/>
                  <a:gd name="T77" fmla="*/ 135 h 135"/>
                  <a:gd name="T78" fmla="*/ 33 w 66"/>
                  <a:gd name="T7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135">
                    <a:moveTo>
                      <a:pt x="33" y="135"/>
                    </a:moveTo>
                    <a:lnTo>
                      <a:pt x="33" y="135"/>
                    </a:lnTo>
                    <a:lnTo>
                      <a:pt x="26" y="133"/>
                    </a:lnTo>
                    <a:lnTo>
                      <a:pt x="20" y="132"/>
                    </a:lnTo>
                    <a:lnTo>
                      <a:pt x="14" y="129"/>
                    </a:lnTo>
                    <a:lnTo>
                      <a:pt x="9" y="125"/>
                    </a:lnTo>
                    <a:lnTo>
                      <a:pt x="5" y="120"/>
                    </a:lnTo>
                    <a:lnTo>
                      <a:pt x="3" y="115"/>
                    </a:lnTo>
                    <a:lnTo>
                      <a:pt x="1" y="109"/>
                    </a:lnTo>
                    <a:lnTo>
                      <a:pt x="0" y="101"/>
                    </a:lnTo>
                    <a:lnTo>
                      <a:pt x="0" y="32"/>
                    </a:lnTo>
                    <a:lnTo>
                      <a:pt x="0" y="32"/>
                    </a:lnTo>
                    <a:lnTo>
                      <a:pt x="1" y="26"/>
                    </a:lnTo>
                    <a:lnTo>
                      <a:pt x="3" y="20"/>
                    </a:lnTo>
                    <a:lnTo>
                      <a:pt x="5" y="14"/>
                    </a:lnTo>
                    <a:lnTo>
                      <a:pt x="9" y="9"/>
                    </a:lnTo>
                    <a:lnTo>
                      <a:pt x="14" y="5"/>
                    </a:lnTo>
                    <a:lnTo>
                      <a:pt x="20" y="2"/>
                    </a:lnTo>
                    <a:lnTo>
                      <a:pt x="26" y="0"/>
                    </a:lnTo>
                    <a:lnTo>
                      <a:pt x="33" y="0"/>
                    </a:lnTo>
                    <a:lnTo>
                      <a:pt x="33" y="0"/>
                    </a:lnTo>
                    <a:lnTo>
                      <a:pt x="39" y="0"/>
                    </a:lnTo>
                    <a:lnTo>
                      <a:pt x="45" y="2"/>
                    </a:lnTo>
                    <a:lnTo>
                      <a:pt x="51" y="5"/>
                    </a:lnTo>
                    <a:lnTo>
                      <a:pt x="56" y="9"/>
                    </a:lnTo>
                    <a:lnTo>
                      <a:pt x="60" y="14"/>
                    </a:lnTo>
                    <a:lnTo>
                      <a:pt x="63" y="20"/>
                    </a:lnTo>
                    <a:lnTo>
                      <a:pt x="65" y="26"/>
                    </a:lnTo>
                    <a:lnTo>
                      <a:pt x="66" y="32"/>
                    </a:lnTo>
                    <a:lnTo>
                      <a:pt x="66" y="101"/>
                    </a:lnTo>
                    <a:lnTo>
                      <a:pt x="66" y="101"/>
                    </a:lnTo>
                    <a:lnTo>
                      <a:pt x="65" y="109"/>
                    </a:lnTo>
                    <a:lnTo>
                      <a:pt x="63" y="115"/>
                    </a:lnTo>
                    <a:lnTo>
                      <a:pt x="60" y="120"/>
                    </a:lnTo>
                    <a:lnTo>
                      <a:pt x="56" y="125"/>
                    </a:lnTo>
                    <a:lnTo>
                      <a:pt x="51" y="129"/>
                    </a:lnTo>
                    <a:lnTo>
                      <a:pt x="45" y="132"/>
                    </a:lnTo>
                    <a:lnTo>
                      <a:pt x="39" y="133"/>
                    </a:lnTo>
                    <a:lnTo>
                      <a:pt x="33" y="135"/>
                    </a:lnTo>
                    <a:lnTo>
                      <a:pt x="33"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00" name="Freeform 1351">
                <a:extLst>
                  <a:ext uri="{FF2B5EF4-FFF2-40B4-BE49-F238E27FC236}">
                    <a16:creationId xmlns:a16="http://schemas.microsoft.com/office/drawing/2014/main" id="{FF15D49F-D86F-2A4E-E0D2-D0DF7FA28536}"/>
                  </a:ext>
                </a:extLst>
              </p:cNvPr>
              <p:cNvSpPr>
                <a:spLocks noEditPoints="1"/>
              </p:cNvSpPr>
              <p:nvPr/>
            </p:nvSpPr>
            <p:spPr bwMode="auto">
              <a:xfrm>
                <a:off x="4116388" y="803276"/>
                <a:ext cx="90488" cy="90488"/>
              </a:xfrm>
              <a:custGeom>
                <a:avLst/>
                <a:gdLst>
                  <a:gd name="T0" fmla="*/ 178 w 396"/>
                  <a:gd name="T1" fmla="*/ 397 h 398"/>
                  <a:gd name="T2" fmla="*/ 121 w 396"/>
                  <a:gd name="T3" fmla="*/ 382 h 398"/>
                  <a:gd name="T4" fmla="*/ 71 w 396"/>
                  <a:gd name="T5" fmla="*/ 352 h 398"/>
                  <a:gd name="T6" fmla="*/ 33 w 396"/>
                  <a:gd name="T7" fmla="*/ 310 h 398"/>
                  <a:gd name="T8" fmla="*/ 8 w 396"/>
                  <a:gd name="T9" fmla="*/ 258 h 398"/>
                  <a:gd name="T10" fmla="*/ 0 w 396"/>
                  <a:gd name="T11" fmla="*/ 199 h 398"/>
                  <a:gd name="T12" fmla="*/ 4 w 396"/>
                  <a:gd name="T13" fmla="*/ 159 h 398"/>
                  <a:gd name="T14" fmla="*/ 24 w 396"/>
                  <a:gd name="T15" fmla="*/ 105 h 398"/>
                  <a:gd name="T16" fmla="*/ 58 w 396"/>
                  <a:gd name="T17" fmla="*/ 59 h 398"/>
                  <a:gd name="T18" fmla="*/ 103 w 396"/>
                  <a:gd name="T19" fmla="*/ 25 h 398"/>
                  <a:gd name="T20" fmla="*/ 158 w 396"/>
                  <a:gd name="T21" fmla="*/ 4 h 398"/>
                  <a:gd name="T22" fmla="*/ 198 w 396"/>
                  <a:gd name="T23" fmla="*/ 0 h 398"/>
                  <a:gd name="T24" fmla="*/ 257 w 396"/>
                  <a:gd name="T25" fmla="*/ 10 h 398"/>
                  <a:gd name="T26" fmla="*/ 308 w 396"/>
                  <a:gd name="T27" fmla="*/ 34 h 398"/>
                  <a:gd name="T28" fmla="*/ 351 w 396"/>
                  <a:gd name="T29" fmla="*/ 73 h 398"/>
                  <a:gd name="T30" fmla="*/ 381 w 396"/>
                  <a:gd name="T31" fmla="*/ 122 h 398"/>
                  <a:gd name="T32" fmla="*/ 395 w 396"/>
                  <a:gd name="T33" fmla="*/ 179 h 398"/>
                  <a:gd name="T34" fmla="*/ 395 w 396"/>
                  <a:gd name="T35" fmla="*/ 220 h 398"/>
                  <a:gd name="T36" fmla="*/ 381 w 396"/>
                  <a:gd name="T37" fmla="*/ 277 h 398"/>
                  <a:gd name="T38" fmla="*/ 351 w 396"/>
                  <a:gd name="T39" fmla="*/ 325 h 398"/>
                  <a:gd name="T40" fmla="*/ 308 w 396"/>
                  <a:gd name="T41" fmla="*/ 364 h 398"/>
                  <a:gd name="T42" fmla="*/ 257 w 396"/>
                  <a:gd name="T43" fmla="*/ 388 h 398"/>
                  <a:gd name="T44" fmla="*/ 198 w 396"/>
                  <a:gd name="T45" fmla="*/ 398 h 398"/>
                  <a:gd name="T46" fmla="*/ 198 w 396"/>
                  <a:gd name="T47" fmla="*/ 66 h 398"/>
                  <a:gd name="T48" fmla="*/ 158 w 396"/>
                  <a:gd name="T49" fmla="*/ 73 h 398"/>
                  <a:gd name="T50" fmla="*/ 124 w 396"/>
                  <a:gd name="T51" fmla="*/ 89 h 398"/>
                  <a:gd name="T52" fmla="*/ 96 w 396"/>
                  <a:gd name="T53" fmla="*/ 115 h 398"/>
                  <a:gd name="T54" fmla="*/ 76 w 396"/>
                  <a:gd name="T55" fmla="*/ 147 h 398"/>
                  <a:gd name="T56" fmla="*/ 66 w 396"/>
                  <a:gd name="T57" fmla="*/ 186 h 398"/>
                  <a:gd name="T58" fmla="*/ 66 w 396"/>
                  <a:gd name="T59" fmla="*/ 212 h 398"/>
                  <a:gd name="T60" fmla="*/ 76 w 396"/>
                  <a:gd name="T61" fmla="*/ 251 h 398"/>
                  <a:gd name="T62" fmla="*/ 96 w 396"/>
                  <a:gd name="T63" fmla="*/ 283 h 398"/>
                  <a:gd name="T64" fmla="*/ 124 w 396"/>
                  <a:gd name="T65" fmla="*/ 309 h 398"/>
                  <a:gd name="T66" fmla="*/ 158 w 396"/>
                  <a:gd name="T67" fmla="*/ 325 h 398"/>
                  <a:gd name="T68" fmla="*/ 198 w 396"/>
                  <a:gd name="T69" fmla="*/ 331 h 398"/>
                  <a:gd name="T70" fmla="*/ 224 w 396"/>
                  <a:gd name="T71" fmla="*/ 328 h 398"/>
                  <a:gd name="T72" fmla="*/ 261 w 396"/>
                  <a:gd name="T73" fmla="*/ 315 h 398"/>
                  <a:gd name="T74" fmla="*/ 292 w 396"/>
                  <a:gd name="T75" fmla="*/ 292 h 398"/>
                  <a:gd name="T76" fmla="*/ 315 w 396"/>
                  <a:gd name="T77" fmla="*/ 262 h 398"/>
                  <a:gd name="T78" fmla="*/ 328 w 396"/>
                  <a:gd name="T79" fmla="*/ 226 h 398"/>
                  <a:gd name="T80" fmla="*/ 330 w 396"/>
                  <a:gd name="T81" fmla="*/ 199 h 398"/>
                  <a:gd name="T82" fmla="*/ 324 w 396"/>
                  <a:gd name="T83" fmla="*/ 160 h 398"/>
                  <a:gd name="T84" fmla="*/ 307 w 396"/>
                  <a:gd name="T85" fmla="*/ 125 h 398"/>
                  <a:gd name="T86" fmla="*/ 282 w 396"/>
                  <a:gd name="T87" fmla="*/ 96 h 398"/>
                  <a:gd name="T88" fmla="*/ 249 w 396"/>
                  <a:gd name="T89" fmla="*/ 77 h 398"/>
                  <a:gd name="T90" fmla="*/ 211 w 396"/>
                  <a:gd name="T91" fmla="*/ 6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6" h="398">
                    <a:moveTo>
                      <a:pt x="198" y="398"/>
                    </a:moveTo>
                    <a:lnTo>
                      <a:pt x="198" y="398"/>
                    </a:lnTo>
                    <a:lnTo>
                      <a:pt x="178" y="397"/>
                    </a:lnTo>
                    <a:lnTo>
                      <a:pt x="158" y="394"/>
                    </a:lnTo>
                    <a:lnTo>
                      <a:pt x="139" y="388"/>
                    </a:lnTo>
                    <a:lnTo>
                      <a:pt x="121" y="382"/>
                    </a:lnTo>
                    <a:lnTo>
                      <a:pt x="103" y="374"/>
                    </a:lnTo>
                    <a:lnTo>
                      <a:pt x="87" y="364"/>
                    </a:lnTo>
                    <a:lnTo>
                      <a:pt x="71" y="352"/>
                    </a:lnTo>
                    <a:lnTo>
                      <a:pt x="58" y="340"/>
                    </a:lnTo>
                    <a:lnTo>
                      <a:pt x="44" y="325"/>
                    </a:lnTo>
                    <a:lnTo>
                      <a:pt x="33" y="310"/>
                    </a:lnTo>
                    <a:lnTo>
                      <a:pt x="24" y="293"/>
                    </a:lnTo>
                    <a:lnTo>
                      <a:pt x="15" y="277"/>
                    </a:lnTo>
                    <a:lnTo>
                      <a:pt x="8" y="258"/>
                    </a:lnTo>
                    <a:lnTo>
                      <a:pt x="4" y="239"/>
                    </a:lnTo>
                    <a:lnTo>
                      <a:pt x="1" y="220"/>
                    </a:lnTo>
                    <a:lnTo>
                      <a:pt x="0" y="199"/>
                    </a:lnTo>
                    <a:lnTo>
                      <a:pt x="0" y="199"/>
                    </a:lnTo>
                    <a:lnTo>
                      <a:pt x="1" y="179"/>
                    </a:lnTo>
                    <a:lnTo>
                      <a:pt x="4" y="159"/>
                    </a:lnTo>
                    <a:lnTo>
                      <a:pt x="8" y="140"/>
                    </a:lnTo>
                    <a:lnTo>
                      <a:pt x="15" y="122"/>
                    </a:lnTo>
                    <a:lnTo>
                      <a:pt x="24" y="105"/>
                    </a:lnTo>
                    <a:lnTo>
                      <a:pt x="33" y="88"/>
                    </a:lnTo>
                    <a:lnTo>
                      <a:pt x="44" y="73"/>
                    </a:lnTo>
                    <a:lnTo>
                      <a:pt x="58" y="59"/>
                    </a:lnTo>
                    <a:lnTo>
                      <a:pt x="71" y="46"/>
                    </a:lnTo>
                    <a:lnTo>
                      <a:pt x="87" y="34"/>
                    </a:lnTo>
                    <a:lnTo>
                      <a:pt x="103" y="25"/>
                    </a:lnTo>
                    <a:lnTo>
                      <a:pt x="121" y="16"/>
                    </a:lnTo>
                    <a:lnTo>
                      <a:pt x="139" y="10"/>
                    </a:lnTo>
                    <a:lnTo>
                      <a:pt x="158" y="4"/>
                    </a:lnTo>
                    <a:lnTo>
                      <a:pt x="178" y="1"/>
                    </a:lnTo>
                    <a:lnTo>
                      <a:pt x="198" y="0"/>
                    </a:lnTo>
                    <a:lnTo>
                      <a:pt x="198" y="0"/>
                    </a:lnTo>
                    <a:lnTo>
                      <a:pt x="218" y="1"/>
                    </a:lnTo>
                    <a:lnTo>
                      <a:pt x="238" y="4"/>
                    </a:lnTo>
                    <a:lnTo>
                      <a:pt x="257" y="10"/>
                    </a:lnTo>
                    <a:lnTo>
                      <a:pt x="275" y="16"/>
                    </a:lnTo>
                    <a:lnTo>
                      <a:pt x="293" y="25"/>
                    </a:lnTo>
                    <a:lnTo>
                      <a:pt x="308" y="34"/>
                    </a:lnTo>
                    <a:lnTo>
                      <a:pt x="324" y="46"/>
                    </a:lnTo>
                    <a:lnTo>
                      <a:pt x="338" y="59"/>
                    </a:lnTo>
                    <a:lnTo>
                      <a:pt x="351" y="73"/>
                    </a:lnTo>
                    <a:lnTo>
                      <a:pt x="362" y="88"/>
                    </a:lnTo>
                    <a:lnTo>
                      <a:pt x="372" y="105"/>
                    </a:lnTo>
                    <a:lnTo>
                      <a:pt x="381" y="122"/>
                    </a:lnTo>
                    <a:lnTo>
                      <a:pt x="387" y="140"/>
                    </a:lnTo>
                    <a:lnTo>
                      <a:pt x="392" y="159"/>
                    </a:lnTo>
                    <a:lnTo>
                      <a:pt x="395" y="179"/>
                    </a:lnTo>
                    <a:lnTo>
                      <a:pt x="396" y="199"/>
                    </a:lnTo>
                    <a:lnTo>
                      <a:pt x="396" y="199"/>
                    </a:lnTo>
                    <a:lnTo>
                      <a:pt x="395" y="220"/>
                    </a:lnTo>
                    <a:lnTo>
                      <a:pt x="392" y="239"/>
                    </a:lnTo>
                    <a:lnTo>
                      <a:pt x="387" y="258"/>
                    </a:lnTo>
                    <a:lnTo>
                      <a:pt x="381" y="277"/>
                    </a:lnTo>
                    <a:lnTo>
                      <a:pt x="372" y="293"/>
                    </a:lnTo>
                    <a:lnTo>
                      <a:pt x="362" y="310"/>
                    </a:lnTo>
                    <a:lnTo>
                      <a:pt x="351" y="325"/>
                    </a:lnTo>
                    <a:lnTo>
                      <a:pt x="338" y="340"/>
                    </a:lnTo>
                    <a:lnTo>
                      <a:pt x="324" y="352"/>
                    </a:lnTo>
                    <a:lnTo>
                      <a:pt x="308" y="364"/>
                    </a:lnTo>
                    <a:lnTo>
                      <a:pt x="293" y="374"/>
                    </a:lnTo>
                    <a:lnTo>
                      <a:pt x="275" y="382"/>
                    </a:lnTo>
                    <a:lnTo>
                      <a:pt x="257" y="388"/>
                    </a:lnTo>
                    <a:lnTo>
                      <a:pt x="238" y="394"/>
                    </a:lnTo>
                    <a:lnTo>
                      <a:pt x="218" y="397"/>
                    </a:lnTo>
                    <a:lnTo>
                      <a:pt x="198" y="398"/>
                    </a:lnTo>
                    <a:lnTo>
                      <a:pt x="198" y="398"/>
                    </a:lnTo>
                    <a:close/>
                    <a:moveTo>
                      <a:pt x="198" y="66"/>
                    </a:moveTo>
                    <a:lnTo>
                      <a:pt x="198" y="66"/>
                    </a:lnTo>
                    <a:lnTo>
                      <a:pt x="184" y="68"/>
                    </a:lnTo>
                    <a:lnTo>
                      <a:pt x="172" y="70"/>
                    </a:lnTo>
                    <a:lnTo>
                      <a:pt x="158" y="73"/>
                    </a:lnTo>
                    <a:lnTo>
                      <a:pt x="147" y="77"/>
                    </a:lnTo>
                    <a:lnTo>
                      <a:pt x="134" y="83"/>
                    </a:lnTo>
                    <a:lnTo>
                      <a:pt x="124" y="89"/>
                    </a:lnTo>
                    <a:lnTo>
                      <a:pt x="114" y="96"/>
                    </a:lnTo>
                    <a:lnTo>
                      <a:pt x="104" y="106"/>
                    </a:lnTo>
                    <a:lnTo>
                      <a:pt x="96" y="115"/>
                    </a:lnTo>
                    <a:lnTo>
                      <a:pt x="88" y="125"/>
                    </a:lnTo>
                    <a:lnTo>
                      <a:pt x="82" y="136"/>
                    </a:lnTo>
                    <a:lnTo>
                      <a:pt x="76" y="147"/>
                    </a:lnTo>
                    <a:lnTo>
                      <a:pt x="71" y="160"/>
                    </a:lnTo>
                    <a:lnTo>
                      <a:pt x="68" y="172"/>
                    </a:lnTo>
                    <a:lnTo>
                      <a:pt x="66" y="186"/>
                    </a:lnTo>
                    <a:lnTo>
                      <a:pt x="66" y="199"/>
                    </a:lnTo>
                    <a:lnTo>
                      <a:pt x="66" y="199"/>
                    </a:lnTo>
                    <a:lnTo>
                      <a:pt x="66" y="212"/>
                    </a:lnTo>
                    <a:lnTo>
                      <a:pt x="68" y="226"/>
                    </a:lnTo>
                    <a:lnTo>
                      <a:pt x="71" y="238"/>
                    </a:lnTo>
                    <a:lnTo>
                      <a:pt x="76" y="251"/>
                    </a:lnTo>
                    <a:lnTo>
                      <a:pt x="82" y="262"/>
                    </a:lnTo>
                    <a:lnTo>
                      <a:pt x="88" y="272"/>
                    </a:lnTo>
                    <a:lnTo>
                      <a:pt x="96" y="283"/>
                    </a:lnTo>
                    <a:lnTo>
                      <a:pt x="104" y="292"/>
                    </a:lnTo>
                    <a:lnTo>
                      <a:pt x="114" y="301"/>
                    </a:lnTo>
                    <a:lnTo>
                      <a:pt x="124" y="309"/>
                    </a:lnTo>
                    <a:lnTo>
                      <a:pt x="134" y="315"/>
                    </a:lnTo>
                    <a:lnTo>
                      <a:pt x="147" y="321"/>
                    </a:lnTo>
                    <a:lnTo>
                      <a:pt x="158" y="325"/>
                    </a:lnTo>
                    <a:lnTo>
                      <a:pt x="172" y="328"/>
                    </a:lnTo>
                    <a:lnTo>
                      <a:pt x="184" y="330"/>
                    </a:lnTo>
                    <a:lnTo>
                      <a:pt x="198" y="331"/>
                    </a:lnTo>
                    <a:lnTo>
                      <a:pt x="198" y="331"/>
                    </a:lnTo>
                    <a:lnTo>
                      <a:pt x="211" y="330"/>
                    </a:lnTo>
                    <a:lnTo>
                      <a:pt x="224" y="328"/>
                    </a:lnTo>
                    <a:lnTo>
                      <a:pt x="237" y="325"/>
                    </a:lnTo>
                    <a:lnTo>
                      <a:pt x="249" y="321"/>
                    </a:lnTo>
                    <a:lnTo>
                      <a:pt x="261" y="315"/>
                    </a:lnTo>
                    <a:lnTo>
                      <a:pt x="272" y="309"/>
                    </a:lnTo>
                    <a:lnTo>
                      <a:pt x="282" y="301"/>
                    </a:lnTo>
                    <a:lnTo>
                      <a:pt x="292" y="292"/>
                    </a:lnTo>
                    <a:lnTo>
                      <a:pt x="300" y="283"/>
                    </a:lnTo>
                    <a:lnTo>
                      <a:pt x="307" y="272"/>
                    </a:lnTo>
                    <a:lnTo>
                      <a:pt x="315" y="262"/>
                    </a:lnTo>
                    <a:lnTo>
                      <a:pt x="320" y="251"/>
                    </a:lnTo>
                    <a:lnTo>
                      <a:pt x="324" y="238"/>
                    </a:lnTo>
                    <a:lnTo>
                      <a:pt x="328" y="226"/>
                    </a:lnTo>
                    <a:lnTo>
                      <a:pt x="329" y="212"/>
                    </a:lnTo>
                    <a:lnTo>
                      <a:pt x="330" y="199"/>
                    </a:lnTo>
                    <a:lnTo>
                      <a:pt x="330" y="199"/>
                    </a:lnTo>
                    <a:lnTo>
                      <a:pt x="329" y="186"/>
                    </a:lnTo>
                    <a:lnTo>
                      <a:pt x="328" y="172"/>
                    </a:lnTo>
                    <a:lnTo>
                      <a:pt x="324" y="160"/>
                    </a:lnTo>
                    <a:lnTo>
                      <a:pt x="320" y="147"/>
                    </a:lnTo>
                    <a:lnTo>
                      <a:pt x="315" y="136"/>
                    </a:lnTo>
                    <a:lnTo>
                      <a:pt x="307" y="125"/>
                    </a:lnTo>
                    <a:lnTo>
                      <a:pt x="300" y="115"/>
                    </a:lnTo>
                    <a:lnTo>
                      <a:pt x="292" y="106"/>
                    </a:lnTo>
                    <a:lnTo>
                      <a:pt x="282" y="96"/>
                    </a:lnTo>
                    <a:lnTo>
                      <a:pt x="272" y="89"/>
                    </a:lnTo>
                    <a:lnTo>
                      <a:pt x="261" y="83"/>
                    </a:lnTo>
                    <a:lnTo>
                      <a:pt x="249" y="77"/>
                    </a:lnTo>
                    <a:lnTo>
                      <a:pt x="237" y="73"/>
                    </a:lnTo>
                    <a:lnTo>
                      <a:pt x="224" y="70"/>
                    </a:lnTo>
                    <a:lnTo>
                      <a:pt x="211" y="68"/>
                    </a:lnTo>
                    <a:lnTo>
                      <a:pt x="198" y="66"/>
                    </a:lnTo>
                    <a:lnTo>
                      <a:pt x="198"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01" name="Freeform 1352">
                <a:extLst>
                  <a:ext uri="{FF2B5EF4-FFF2-40B4-BE49-F238E27FC236}">
                    <a16:creationId xmlns:a16="http://schemas.microsoft.com/office/drawing/2014/main" id="{BC6E264E-7349-6890-615B-F4446C563FDC}"/>
                  </a:ext>
                </a:extLst>
              </p:cNvPr>
              <p:cNvSpPr>
                <a:spLocks noEditPoints="1"/>
              </p:cNvSpPr>
              <p:nvPr/>
            </p:nvSpPr>
            <p:spPr bwMode="auto">
              <a:xfrm>
                <a:off x="4116388" y="908051"/>
                <a:ext cx="90488" cy="150813"/>
              </a:xfrm>
              <a:custGeom>
                <a:avLst/>
                <a:gdLst>
                  <a:gd name="T0" fmla="*/ 33 w 396"/>
                  <a:gd name="T1" fmla="*/ 661 h 661"/>
                  <a:gd name="T2" fmla="*/ 26 w 396"/>
                  <a:gd name="T3" fmla="*/ 660 h 661"/>
                  <a:gd name="T4" fmla="*/ 14 w 396"/>
                  <a:gd name="T5" fmla="*/ 655 h 661"/>
                  <a:gd name="T6" fmla="*/ 5 w 396"/>
                  <a:gd name="T7" fmla="*/ 647 h 661"/>
                  <a:gd name="T8" fmla="*/ 0 w 396"/>
                  <a:gd name="T9" fmla="*/ 635 h 661"/>
                  <a:gd name="T10" fmla="*/ 0 w 396"/>
                  <a:gd name="T11" fmla="*/ 198 h 661"/>
                  <a:gd name="T12" fmla="*/ 1 w 396"/>
                  <a:gd name="T13" fmla="*/ 178 h 661"/>
                  <a:gd name="T14" fmla="*/ 8 w 396"/>
                  <a:gd name="T15" fmla="*/ 139 h 661"/>
                  <a:gd name="T16" fmla="*/ 24 w 396"/>
                  <a:gd name="T17" fmla="*/ 103 h 661"/>
                  <a:gd name="T18" fmla="*/ 44 w 396"/>
                  <a:gd name="T19" fmla="*/ 72 h 661"/>
                  <a:gd name="T20" fmla="*/ 71 w 396"/>
                  <a:gd name="T21" fmla="*/ 46 h 661"/>
                  <a:gd name="T22" fmla="*/ 103 w 396"/>
                  <a:gd name="T23" fmla="*/ 24 h 661"/>
                  <a:gd name="T24" fmla="*/ 139 w 396"/>
                  <a:gd name="T25" fmla="*/ 8 h 661"/>
                  <a:gd name="T26" fmla="*/ 178 w 396"/>
                  <a:gd name="T27" fmla="*/ 1 h 661"/>
                  <a:gd name="T28" fmla="*/ 198 w 396"/>
                  <a:gd name="T29" fmla="*/ 0 h 661"/>
                  <a:gd name="T30" fmla="*/ 238 w 396"/>
                  <a:gd name="T31" fmla="*/ 4 h 661"/>
                  <a:gd name="T32" fmla="*/ 275 w 396"/>
                  <a:gd name="T33" fmla="*/ 16 h 661"/>
                  <a:gd name="T34" fmla="*/ 308 w 396"/>
                  <a:gd name="T35" fmla="*/ 33 h 661"/>
                  <a:gd name="T36" fmla="*/ 338 w 396"/>
                  <a:gd name="T37" fmla="*/ 58 h 661"/>
                  <a:gd name="T38" fmla="*/ 362 w 396"/>
                  <a:gd name="T39" fmla="*/ 87 h 661"/>
                  <a:gd name="T40" fmla="*/ 381 w 396"/>
                  <a:gd name="T41" fmla="*/ 121 h 661"/>
                  <a:gd name="T42" fmla="*/ 392 w 396"/>
                  <a:gd name="T43" fmla="*/ 158 h 661"/>
                  <a:gd name="T44" fmla="*/ 396 w 396"/>
                  <a:gd name="T45" fmla="*/ 198 h 661"/>
                  <a:gd name="T46" fmla="*/ 396 w 396"/>
                  <a:gd name="T47" fmla="*/ 628 h 661"/>
                  <a:gd name="T48" fmla="*/ 394 w 396"/>
                  <a:gd name="T49" fmla="*/ 641 h 661"/>
                  <a:gd name="T50" fmla="*/ 387 w 396"/>
                  <a:gd name="T51" fmla="*/ 651 h 661"/>
                  <a:gd name="T52" fmla="*/ 377 w 396"/>
                  <a:gd name="T53" fmla="*/ 658 h 661"/>
                  <a:gd name="T54" fmla="*/ 363 w 396"/>
                  <a:gd name="T55" fmla="*/ 661 h 661"/>
                  <a:gd name="T56" fmla="*/ 66 w 396"/>
                  <a:gd name="T57" fmla="*/ 595 h 661"/>
                  <a:gd name="T58" fmla="*/ 330 w 396"/>
                  <a:gd name="T59" fmla="*/ 198 h 661"/>
                  <a:gd name="T60" fmla="*/ 329 w 396"/>
                  <a:gd name="T61" fmla="*/ 184 h 661"/>
                  <a:gd name="T62" fmla="*/ 324 w 396"/>
                  <a:gd name="T63" fmla="*/ 158 h 661"/>
                  <a:gd name="T64" fmla="*/ 315 w 396"/>
                  <a:gd name="T65" fmla="*/ 136 h 661"/>
                  <a:gd name="T66" fmla="*/ 300 w 396"/>
                  <a:gd name="T67" fmla="*/ 114 h 661"/>
                  <a:gd name="T68" fmla="*/ 282 w 396"/>
                  <a:gd name="T69" fmla="*/ 96 h 661"/>
                  <a:gd name="T70" fmla="*/ 261 w 396"/>
                  <a:gd name="T71" fmla="*/ 82 h 661"/>
                  <a:gd name="T72" fmla="*/ 237 w 396"/>
                  <a:gd name="T73" fmla="*/ 71 h 661"/>
                  <a:gd name="T74" fmla="*/ 211 w 396"/>
                  <a:gd name="T75" fmla="*/ 66 h 661"/>
                  <a:gd name="T76" fmla="*/ 198 w 396"/>
                  <a:gd name="T77" fmla="*/ 66 h 661"/>
                  <a:gd name="T78" fmla="*/ 172 w 396"/>
                  <a:gd name="T79" fmla="*/ 68 h 661"/>
                  <a:gd name="T80" fmla="*/ 147 w 396"/>
                  <a:gd name="T81" fmla="*/ 77 h 661"/>
                  <a:gd name="T82" fmla="*/ 124 w 396"/>
                  <a:gd name="T83" fmla="*/ 88 h 661"/>
                  <a:gd name="T84" fmla="*/ 104 w 396"/>
                  <a:gd name="T85" fmla="*/ 105 h 661"/>
                  <a:gd name="T86" fmla="*/ 88 w 396"/>
                  <a:gd name="T87" fmla="*/ 124 h 661"/>
                  <a:gd name="T88" fmla="*/ 76 w 396"/>
                  <a:gd name="T89" fmla="*/ 147 h 661"/>
                  <a:gd name="T90" fmla="*/ 68 w 396"/>
                  <a:gd name="T91" fmla="*/ 172 h 661"/>
                  <a:gd name="T92" fmla="*/ 66 w 396"/>
                  <a:gd name="T93" fmla="*/ 198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61">
                    <a:moveTo>
                      <a:pt x="363" y="661"/>
                    </a:moveTo>
                    <a:lnTo>
                      <a:pt x="33" y="661"/>
                    </a:lnTo>
                    <a:lnTo>
                      <a:pt x="33" y="661"/>
                    </a:lnTo>
                    <a:lnTo>
                      <a:pt x="26" y="660"/>
                    </a:lnTo>
                    <a:lnTo>
                      <a:pt x="20" y="658"/>
                    </a:lnTo>
                    <a:lnTo>
                      <a:pt x="14" y="655"/>
                    </a:lnTo>
                    <a:lnTo>
                      <a:pt x="9" y="651"/>
                    </a:lnTo>
                    <a:lnTo>
                      <a:pt x="5" y="647"/>
                    </a:lnTo>
                    <a:lnTo>
                      <a:pt x="2" y="641"/>
                    </a:lnTo>
                    <a:lnTo>
                      <a:pt x="0" y="635"/>
                    </a:lnTo>
                    <a:lnTo>
                      <a:pt x="0" y="628"/>
                    </a:lnTo>
                    <a:lnTo>
                      <a:pt x="0" y="198"/>
                    </a:lnTo>
                    <a:lnTo>
                      <a:pt x="0" y="198"/>
                    </a:lnTo>
                    <a:lnTo>
                      <a:pt x="1" y="178"/>
                    </a:lnTo>
                    <a:lnTo>
                      <a:pt x="4" y="158"/>
                    </a:lnTo>
                    <a:lnTo>
                      <a:pt x="8" y="139"/>
                    </a:lnTo>
                    <a:lnTo>
                      <a:pt x="15" y="121"/>
                    </a:lnTo>
                    <a:lnTo>
                      <a:pt x="24" y="103"/>
                    </a:lnTo>
                    <a:lnTo>
                      <a:pt x="33" y="87"/>
                    </a:lnTo>
                    <a:lnTo>
                      <a:pt x="44" y="72"/>
                    </a:lnTo>
                    <a:lnTo>
                      <a:pt x="58" y="58"/>
                    </a:lnTo>
                    <a:lnTo>
                      <a:pt x="71" y="46"/>
                    </a:lnTo>
                    <a:lnTo>
                      <a:pt x="87" y="33"/>
                    </a:lnTo>
                    <a:lnTo>
                      <a:pt x="103" y="24"/>
                    </a:lnTo>
                    <a:lnTo>
                      <a:pt x="121" y="16"/>
                    </a:lnTo>
                    <a:lnTo>
                      <a:pt x="139" y="8"/>
                    </a:lnTo>
                    <a:lnTo>
                      <a:pt x="158" y="4"/>
                    </a:lnTo>
                    <a:lnTo>
                      <a:pt x="178" y="1"/>
                    </a:lnTo>
                    <a:lnTo>
                      <a:pt x="198" y="0"/>
                    </a:lnTo>
                    <a:lnTo>
                      <a:pt x="198" y="0"/>
                    </a:lnTo>
                    <a:lnTo>
                      <a:pt x="218" y="1"/>
                    </a:lnTo>
                    <a:lnTo>
                      <a:pt x="238" y="4"/>
                    </a:lnTo>
                    <a:lnTo>
                      <a:pt x="257" y="8"/>
                    </a:lnTo>
                    <a:lnTo>
                      <a:pt x="275" y="16"/>
                    </a:lnTo>
                    <a:lnTo>
                      <a:pt x="293" y="24"/>
                    </a:lnTo>
                    <a:lnTo>
                      <a:pt x="308" y="33"/>
                    </a:lnTo>
                    <a:lnTo>
                      <a:pt x="324" y="46"/>
                    </a:lnTo>
                    <a:lnTo>
                      <a:pt x="338" y="58"/>
                    </a:lnTo>
                    <a:lnTo>
                      <a:pt x="351" y="72"/>
                    </a:lnTo>
                    <a:lnTo>
                      <a:pt x="362" y="87"/>
                    </a:lnTo>
                    <a:lnTo>
                      <a:pt x="372" y="103"/>
                    </a:lnTo>
                    <a:lnTo>
                      <a:pt x="381" y="121"/>
                    </a:lnTo>
                    <a:lnTo>
                      <a:pt x="387" y="139"/>
                    </a:lnTo>
                    <a:lnTo>
                      <a:pt x="392" y="158"/>
                    </a:lnTo>
                    <a:lnTo>
                      <a:pt x="395" y="178"/>
                    </a:lnTo>
                    <a:lnTo>
                      <a:pt x="396" y="198"/>
                    </a:lnTo>
                    <a:lnTo>
                      <a:pt x="396" y="628"/>
                    </a:lnTo>
                    <a:lnTo>
                      <a:pt x="396" y="628"/>
                    </a:lnTo>
                    <a:lnTo>
                      <a:pt x="395" y="635"/>
                    </a:lnTo>
                    <a:lnTo>
                      <a:pt x="394" y="641"/>
                    </a:lnTo>
                    <a:lnTo>
                      <a:pt x="391" y="647"/>
                    </a:lnTo>
                    <a:lnTo>
                      <a:pt x="387" y="651"/>
                    </a:lnTo>
                    <a:lnTo>
                      <a:pt x="382" y="655"/>
                    </a:lnTo>
                    <a:lnTo>
                      <a:pt x="377" y="658"/>
                    </a:lnTo>
                    <a:lnTo>
                      <a:pt x="370" y="660"/>
                    </a:lnTo>
                    <a:lnTo>
                      <a:pt x="363" y="661"/>
                    </a:lnTo>
                    <a:lnTo>
                      <a:pt x="363" y="661"/>
                    </a:lnTo>
                    <a:close/>
                    <a:moveTo>
                      <a:pt x="66" y="595"/>
                    </a:moveTo>
                    <a:lnTo>
                      <a:pt x="330" y="595"/>
                    </a:lnTo>
                    <a:lnTo>
                      <a:pt x="330" y="198"/>
                    </a:lnTo>
                    <a:lnTo>
                      <a:pt x="330" y="198"/>
                    </a:lnTo>
                    <a:lnTo>
                      <a:pt x="329" y="184"/>
                    </a:lnTo>
                    <a:lnTo>
                      <a:pt x="328" y="172"/>
                    </a:lnTo>
                    <a:lnTo>
                      <a:pt x="324" y="158"/>
                    </a:lnTo>
                    <a:lnTo>
                      <a:pt x="320" y="147"/>
                    </a:lnTo>
                    <a:lnTo>
                      <a:pt x="315" y="136"/>
                    </a:lnTo>
                    <a:lnTo>
                      <a:pt x="307" y="124"/>
                    </a:lnTo>
                    <a:lnTo>
                      <a:pt x="300" y="114"/>
                    </a:lnTo>
                    <a:lnTo>
                      <a:pt x="292" y="105"/>
                    </a:lnTo>
                    <a:lnTo>
                      <a:pt x="282" y="96"/>
                    </a:lnTo>
                    <a:lnTo>
                      <a:pt x="272" y="88"/>
                    </a:lnTo>
                    <a:lnTo>
                      <a:pt x="261" y="82"/>
                    </a:lnTo>
                    <a:lnTo>
                      <a:pt x="249" y="77"/>
                    </a:lnTo>
                    <a:lnTo>
                      <a:pt x="237" y="71"/>
                    </a:lnTo>
                    <a:lnTo>
                      <a:pt x="224" y="68"/>
                    </a:lnTo>
                    <a:lnTo>
                      <a:pt x="211" y="66"/>
                    </a:lnTo>
                    <a:lnTo>
                      <a:pt x="198" y="66"/>
                    </a:lnTo>
                    <a:lnTo>
                      <a:pt x="198" y="66"/>
                    </a:lnTo>
                    <a:lnTo>
                      <a:pt x="184" y="66"/>
                    </a:lnTo>
                    <a:lnTo>
                      <a:pt x="172" y="68"/>
                    </a:lnTo>
                    <a:lnTo>
                      <a:pt x="158" y="71"/>
                    </a:lnTo>
                    <a:lnTo>
                      <a:pt x="147" y="77"/>
                    </a:lnTo>
                    <a:lnTo>
                      <a:pt x="134" y="82"/>
                    </a:lnTo>
                    <a:lnTo>
                      <a:pt x="124" y="88"/>
                    </a:lnTo>
                    <a:lnTo>
                      <a:pt x="114" y="96"/>
                    </a:lnTo>
                    <a:lnTo>
                      <a:pt x="104" y="105"/>
                    </a:lnTo>
                    <a:lnTo>
                      <a:pt x="96" y="114"/>
                    </a:lnTo>
                    <a:lnTo>
                      <a:pt x="88" y="124"/>
                    </a:lnTo>
                    <a:lnTo>
                      <a:pt x="82" y="136"/>
                    </a:lnTo>
                    <a:lnTo>
                      <a:pt x="76" y="147"/>
                    </a:lnTo>
                    <a:lnTo>
                      <a:pt x="71" y="158"/>
                    </a:lnTo>
                    <a:lnTo>
                      <a:pt x="68" y="172"/>
                    </a:lnTo>
                    <a:lnTo>
                      <a:pt x="66" y="184"/>
                    </a:lnTo>
                    <a:lnTo>
                      <a:pt x="66" y="198"/>
                    </a:lnTo>
                    <a:lnTo>
                      <a:pt x="66" y="5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02" name="Freeform 1353">
                <a:extLst>
                  <a:ext uri="{FF2B5EF4-FFF2-40B4-BE49-F238E27FC236}">
                    <a16:creationId xmlns:a16="http://schemas.microsoft.com/office/drawing/2014/main" id="{35484F4C-E735-4138-D37E-916FF232DD8C}"/>
                  </a:ext>
                </a:extLst>
              </p:cNvPr>
              <p:cNvSpPr>
                <a:spLocks noEditPoints="1"/>
              </p:cNvSpPr>
              <p:nvPr/>
            </p:nvSpPr>
            <p:spPr bwMode="auto">
              <a:xfrm>
                <a:off x="4386263" y="803276"/>
                <a:ext cx="90488" cy="90488"/>
              </a:xfrm>
              <a:custGeom>
                <a:avLst/>
                <a:gdLst>
                  <a:gd name="T0" fmla="*/ 178 w 396"/>
                  <a:gd name="T1" fmla="*/ 397 h 398"/>
                  <a:gd name="T2" fmla="*/ 121 w 396"/>
                  <a:gd name="T3" fmla="*/ 382 h 398"/>
                  <a:gd name="T4" fmla="*/ 72 w 396"/>
                  <a:gd name="T5" fmla="*/ 352 h 398"/>
                  <a:gd name="T6" fmla="*/ 34 w 396"/>
                  <a:gd name="T7" fmla="*/ 310 h 398"/>
                  <a:gd name="T8" fmla="*/ 9 w 396"/>
                  <a:gd name="T9" fmla="*/ 258 h 398"/>
                  <a:gd name="T10" fmla="*/ 0 w 396"/>
                  <a:gd name="T11" fmla="*/ 199 h 398"/>
                  <a:gd name="T12" fmla="*/ 4 w 396"/>
                  <a:gd name="T13" fmla="*/ 159 h 398"/>
                  <a:gd name="T14" fmla="*/ 24 w 396"/>
                  <a:gd name="T15" fmla="*/ 105 h 398"/>
                  <a:gd name="T16" fmla="*/ 58 w 396"/>
                  <a:gd name="T17" fmla="*/ 59 h 398"/>
                  <a:gd name="T18" fmla="*/ 103 w 396"/>
                  <a:gd name="T19" fmla="*/ 25 h 398"/>
                  <a:gd name="T20" fmla="*/ 158 w 396"/>
                  <a:gd name="T21" fmla="*/ 4 h 398"/>
                  <a:gd name="T22" fmla="*/ 199 w 396"/>
                  <a:gd name="T23" fmla="*/ 0 h 398"/>
                  <a:gd name="T24" fmla="*/ 258 w 396"/>
                  <a:gd name="T25" fmla="*/ 10 h 398"/>
                  <a:gd name="T26" fmla="*/ 309 w 396"/>
                  <a:gd name="T27" fmla="*/ 34 h 398"/>
                  <a:gd name="T28" fmla="*/ 351 w 396"/>
                  <a:gd name="T29" fmla="*/ 73 h 398"/>
                  <a:gd name="T30" fmla="*/ 381 w 396"/>
                  <a:gd name="T31" fmla="*/ 122 h 398"/>
                  <a:gd name="T32" fmla="*/ 395 w 396"/>
                  <a:gd name="T33" fmla="*/ 179 h 398"/>
                  <a:gd name="T34" fmla="*/ 395 w 396"/>
                  <a:gd name="T35" fmla="*/ 220 h 398"/>
                  <a:gd name="T36" fmla="*/ 381 w 396"/>
                  <a:gd name="T37" fmla="*/ 277 h 398"/>
                  <a:gd name="T38" fmla="*/ 351 w 396"/>
                  <a:gd name="T39" fmla="*/ 325 h 398"/>
                  <a:gd name="T40" fmla="*/ 309 w 396"/>
                  <a:gd name="T41" fmla="*/ 364 h 398"/>
                  <a:gd name="T42" fmla="*/ 258 w 396"/>
                  <a:gd name="T43" fmla="*/ 388 h 398"/>
                  <a:gd name="T44" fmla="*/ 199 w 396"/>
                  <a:gd name="T45" fmla="*/ 398 h 398"/>
                  <a:gd name="T46" fmla="*/ 199 w 396"/>
                  <a:gd name="T47" fmla="*/ 66 h 398"/>
                  <a:gd name="T48" fmla="*/ 159 w 396"/>
                  <a:gd name="T49" fmla="*/ 73 h 398"/>
                  <a:gd name="T50" fmla="*/ 124 w 396"/>
                  <a:gd name="T51" fmla="*/ 89 h 398"/>
                  <a:gd name="T52" fmla="*/ 96 w 396"/>
                  <a:gd name="T53" fmla="*/ 115 h 398"/>
                  <a:gd name="T54" fmla="*/ 77 w 396"/>
                  <a:gd name="T55" fmla="*/ 147 h 398"/>
                  <a:gd name="T56" fmla="*/ 66 w 396"/>
                  <a:gd name="T57" fmla="*/ 186 h 398"/>
                  <a:gd name="T58" fmla="*/ 66 w 396"/>
                  <a:gd name="T59" fmla="*/ 212 h 398"/>
                  <a:gd name="T60" fmla="*/ 77 w 396"/>
                  <a:gd name="T61" fmla="*/ 251 h 398"/>
                  <a:gd name="T62" fmla="*/ 96 w 396"/>
                  <a:gd name="T63" fmla="*/ 283 h 398"/>
                  <a:gd name="T64" fmla="*/ 124 w 396"/>
                  <a:gd name="T65" fmla="*/ 309 h 398"/>
                  <a:gd name="T66" fmla="*/ 159 w 396"/>
                  <a:gd name="T67" fmla="*/ 325 h 398"/>
                  <a:gd name="T68" fmla="*/ 199 w 396"/>
                  <a:gd name="T69" fmla="*/ 331 h 398"/>
                  <a:gd name="T70" fmla="*/ 225 w 396"/>
                  <a:gd name="T71" fmla="*/ 328 h 398"/>
                  <a:gd name="T72" fmla="*/ 261 w 396"/>
                  <a:gd name="T73" fmla="*/ 315 h 398"/>
                  <a:gd name="T74" fmla="*/ 292 w 396"/>
                  <a:gd name="T75" fmla="*/ 292 h 398"/>
                  <a:gd name="T76" fmla="*/ 315 w 396"/>
                  <a:gd name="T77" fmla="*/ 262 h 398"/>
                  <a:gd name="T78" fmla="*/ 328 w 396"/>
                  <a:gd name="T79" fmla="*/ 226 h 398"/>
                  <a:gd name="T80" fmla="*/ 330 w 396"/>
                  <a:gd name="T81" fmla="*/ 199 h 398"/>
                  <a:gd name="T82" fmla="*/ 325 w 396"/>
                  <a:gd name="T83" fmla="*/ 160 h 398"/>
                  <a:gd name="T84" fmla="*/ 308 w 396"/>
                  <a:gd name="T85" fmla="*/ 125 h 398"/>
                  <a:gd name="T86" fmla="*/ 283 w 396"/>
                  <a:gd name="T87" fmla="*/ 96 h 398"/>
                  <a:gd name="T88" fmla="*/ 249 w 396"/>
                  <a:gd name="T89" fmla="*/ 77 h 398"/>
                  <a:gd name="T90" fmla="*/ 212 w 396"/>
                  <a:gd name="T91" fmla="*/ 68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6" h="398">
                    <a:moveTo>
                      <a:pt x="199" y="398"/>
                    </a:moveTo>
                    <a:lnTo>
                      <a:pt x="199" y="398"/>
                    </a:lnTo>
                    <a:lnTo>
                      <a:pt x="178" y="397"/>
                    </a:lnTo>
                    <a:lnTo>
                      <a:pt x="158" y="394"/>
                    </a:lnTo>
                    <a:lnTo>
                      <a:pt x="140" y="388"/>
                    </a:lnTo>
                    <a:lnTo>
                      <a:pt x="121" y="382"/>
                    </a:lnTo>
                    <a:lnTo>
                      <a:pt x="103" y="374"/>
                    </a:lnTo>
                    <a:lnTo>
                      <a:pt x="87" y="364"/>
                    </a:lnTo>
                    <a:lnTo>
                      <a:pt x="72" y="352"/>
                    </a:lnTo>
                    <a:lnTo>
                      <a:pt x="58" y="340"/>
                    </a:lnTo>
                    <a:lnTo>
                      <a:pt x="46" y="325"/>
                    </a:lnTo>
                    <a:lnTo>
                      <a:pt x="34" y="310"/>
                    </a:lnTo>
                    <a:lnTo>
                      <a:pt x="24" y="293"/>
                    </a:lnTo>
                    <a:lnTo>
                      <a:pt x="16" y="277"/>
                    </a:lnTo>
                    <a:lnTo>
                      <a:pt x="9" y="258"/>
                    </a:lnTo>
                    <a:lnTo>
                      <a:pt x="4" y="239"/>
                    </a:lnTo>
                    <a:lnTo>
                      <a:pt x="1" y="220"/>
                    </a:lnTo>
                    <a:lnTo>
                      <a:pt x="0" y="199"/>
                    </a:lnTo>
                    <a:lnTo>
                      <a:pt x="0" y="199"/>
                    </a:lnTo>
                    <a:lnTo>
                      <a:pt x="1" y="179"/>
                    </a:lnTo>
                    <a:lnTo>
                      <a:pt x="4" y="159"/>
                    </a:lnTo>
                    <a:lnTo>
                      <a:pt x="9" y="140"/>
                    </a:lnTo>
                    <a:lnTo>
                      <a:pt x="16" y="122"/>
                    </a:lnTo>
                    <a:lnTo>
                      <a:pt x="24" y="105"/>
                    </a:lnTo>
                    <a:lnTo>
                      <a:pt x="34" y="88"/>
                    </a:lnTo>
                    <a:lnTo>
                      <a:pt x="46" y="73"/>
                    </a:lnTo>
                    <a:lnTo>
                      <a:pt x="58" y="59"/>
                    </a:lnTo>
                    <a:lnTo>
                      <a:pt x="72" y="46"/>
                    </a:lnTo>
                    <a:lnTo>
                      <a:pt x="87" y="34"/>
                    </a:lnTo>
                    <a:lnTo>
                      <a:pt x="103" y="25"/>
                    </a:lnTo>
                    <a:lnTo>
                      <a:pt x="121" y="16"/>
                    </a:lnTo>
                    <a:lnTo>
                      <a:pt x="140" y="10"/>
                    </a:lnTo>
                    <a:lnTo>
                      <a:pt x="158" y="4"/>
                    </a:lnTo>
                    <a:lnTo>
                      <a:pt x="178" y="1"/>
                    </a:lnTo>
                    <a:lnTo>
                      <a:pt x="199" y="0"/>
                    </a:lnTo>
                    <a:lnTo>
                      <a:pt x="199" y="0"/>
                    </a:lnTo>
                    <a:lnTo>
                      <a:pt x="218" y="1"/>
                    </a:lnTo>
                    <a:lnTo>
                      <a:pt x="238" y="4"/>
                    </a:lnTo>
                    <a:lnTo>
                      <a:pt x="258" y="10"/>
                    </a:lnTo>
                    <a:lnTo>
                      <a:pt x="275" y="16"/>
                    </a:lnTo>
                    <a:lnTo>
                      <a:pt x="293" y="25"/>
                    </a:lnTo>
                    <a:lnTo>
                      <a:pt x="309" y="34"/>
                    </a:lnTo>
                    <a:lnTo>
                      <a:pt x="324" y="46"/>
                    </a:lnTo>
                    <a:lnTo>
                      <a:pt x="338" y="59"/>
                    </a:lnTo>
                    <a:lnTo>
                      <a:pt x="351" y="73"/>
                    </a:lnTo>
                    <a:lnTo>
                      <a:pt x="363" y="88"/>
                    </a:lnTo>
                    <a:lnTo>
                      <a:pt x="373" y="105"/>
                    </a:lnTo>
                    <a:lnTo>
                      <a:pt x="381" y="122"/>
                    </a:lnTo>
                    <a:lnTo>
                      <a:pt x="388" y="140"/>
                    </a:lnTo>
                    <a:lnTo>
                      <a:pt x="392" y="159"/>
                    </a:lnTo>
                    <a:lnTo>
                      <a:pt x="395" y="179"/>
                    </a:lnTo>
                    <a:lnTo>
                      <a:pt x="396" y="199"/>
                    </a:lnTo>
                    <a:lnTo>
                      <a:pt x="396" y="199"/>
                    </a:lnTo>
                    <a:lnTo>
                      <a:pt x="395" y="220"/>
                    </a:lnTo>
                    <a:lnTo>
                      <a:pt x="392" y="239"/>
                    </a:lnTo>
                    <a:lnTo>
                      <a:pt x="388" y="258"/>
                    </a:lnTo>
                    <a:lnTo>
                      <a:pt x="381" y="277"/>
                    </a:lnTo>
                    <a:lnTo>
                      <a:pt x="373" y="293"/>
                    </a:lnTo>
                    <a:lnTo>
                      <a:pt x="363" y="310"/>
                    </a:lnTo>
                    <a:lnTo>
                      <a:pt x="351" y="325"/>
                    </a:lnTo>
                    <a:lnTo>
                      <a:pt x="338" y="340"/>
                    </a:lnTo>
                    <a:lnTo>
                      <a:pt x="324" y="352"/>
                    </a:lnTo>
                    <a:lnTo>
                      <a:pt x="309" y="364"/>
                    </a:lnTo>
                    <a:lnTo>
                      <a:pt x="293" y="374"/>
                    </a:lnTo>
                    <a:lnTo>
                      <a:pt x="275" y="382"/>
                    </a:lnTo>
                    <a:lnTo>
                      <a:pt x="258" y="388"/>
                    </a:lnTo>
                    <a:lnTo>
                      <a:pt x="238" y="394"/>
                    </a:lnTo>
                    <a:lnTo>
                      <a:pt x="218" y="397"/>
                    </a:lnTo>
                    <a:lnTo>
                      <a:pt x="199" y="398"/>
                    </a:lnTo>
                    <a:lnTo>
                      <a:pt x="199" y="398"/>
                    </a:lnTo>
                    <a:close/>
                    <a:moveTo>
                      <a:pt x="199" y="66"/>
                    </a:moveTo>
                    <a:lnTo>
                      <a:pt x="199" y="66"/>
                    </a:lnTo>
                    <a:lnTo>
                      <a:pt x="185" y="68"/>
                    </a:lnTo>
                    <a:lnTo>
                      <a:pt x="172" y="70"/>
                    </a:lnTo>
                    <a:lnTo>
                      <a:pt x="159" y="73"/>
                    </a:lnTo>
                    <a:lnTo>
                      <a:pt x="147" y="77"/>
                    </a:lnTo>
                    <a:lnTo>
                      <a:pt x="136" y="83"/>
                    </a:lnTo>
                    <a:lnTo>
                      <a:pt x="124" y="89"/>
                    </a:lnTo>
                    <a:lnTo>
                      <a:pt x="114" y="96"/>
                    </a:lnTo>
                    <a:lnTo>
                      <a:pt x="105" y="106"/>
                    </a:lnTo>
                    <a:lnTo>
                      <a:pt x="96" y="115"/>
                    </a:lnTo>
                    <a:lnTo>
                      <a:pt x="89" y="125"/>
                    </a:lnTo>
                    <a:lnTo>
                      <a:pt x="82" y="136"/>
                    </a:lnTo>
                    <a:lnTo>
                      <a:pt x="77" y="147"/>
                    </a:lnTo>
                    <a:lnTo>
                      <a:pt x="72" y="160"/>
                    </a:lnTo>
                    <a:lnTo>
                      <a:pt x="68" y="172"/>
                    </a:lnTo>
                    <a:lnTo>
                      <a:pt x="66" y="186"/>
                    </a:lnTo>
                    <a:lnTo>
                      <a:pt x="66" y="199"/>
                    </a:lnTo>
                    <a:lnTo>
                      <a:pt x="66" y="199"/>
                    </a:lnTo>
                    <a:lnTo>
                      <a:pt x="66" y="212"/>
                    </a:lnTo>
                    <a:lnTo>
                      <a:pt x="68" y="226"/>
                    </a:lnTo>
                    <a:lnTo>
                      <a:pt x="72" y="238"/>
                    </a:lnTo>
                    <a:lnTo>
                      <a:pt x="77" y="251"/>
                    </a:lnTo>
                    <a:lnTo>
                      <a:pt x="82" y="262"/>
                    </a:lnTo>
                    <a:lnTo>
                      <a:pt x="89" y="272"/>
                    </a:lnTo>
                    <a:lnTo>
                      <a:pt x="96" y="283"/>
                    </a:lnTo>
                    <a:lnTo>
                      <a:pt x="105" y="292"/>
                    </a:lnTo>
                    <a:lnTo>
                      <a:pt x="114" y="301"/>
                    </a:lnTo>
                    <a:lnTo>
                      <a:pt x="124" y="309"/>
                    </a:lnTo>
                    <a:lnTo>
                      <a:pt x="136" y="315"/>
                    </a:lnTo>
                    <a:lnTo>
                      <a:pt x="147" y="321"/>
                    </a:lnTo>
                    <a:lnTo>
                      <a:pt x="159" y="325"/>
                    </a:lnTo>
                    <a:lnTo>
                      <a:pt x="172" y="328"/>
                    </a:lnTo>
                    <a:lnTo>
                      <a:pt x="185" y="330"/>
                    </a:lnTo>
                    <a:lnTo>
                      <a:pt x="199" y="331"/>
                    </a:lnTo>
                    <a:lnTo>
                      <a:pt x="199" y="331"/>
                    </a:lnTo>
                    <a:lnTo>
                      <a:pt x="212" y="330"/>
                    </a:lnTo>
                    <a:lnTo>
                      <a:pt x="225" y="328"/>
                    </a:lnTo>
                    <a:lnTo>
                      <a:pt x="238" y="325"/>
                    </a:lnTo>
                    <a:lnTo>
                      <a:pt x="249" y="321"/>
                    </a:lnTo>
                    <a:lnTo>
                      <a:pt x="261" y="315"/>
                    </a:lnTo>
                    <a:lnTo>
                      <a:pt x="272" y="309"/>
                    </a:lnTo>
                    <a:lnTo>
                      <a:pt x="283" y="301"/>
                    </a:lnTo>
                    <a:lnTo>
                      <a:pt x="292" y="292"/>
                    </a:lnTo>
                    <a:lnTo>
                      <a:pt x="300" y="283"/>
                    </a:lnTo>
                    <a:lnTo>
                      <a:pt x="308" y="272"/>
                    </a:lnTo>
                    <a:lnTo>
                      <a:pt x="315" y="262"/>
                    </a:lnTo>
                    <a:lnTo>
                      <a:pt x="320" y="251"/>
                    </a:lnTo>
                    <a:lnTo>
                      <a:pt x="325" y="238"/>
                    </a:lnTo>
                    <a:lnTo>
                      <a:pt x="328" y="226"/>
                    </a:lnTo>
                    <a:lnTo>
                      <a:pt x="330" y="212"/>
                    </a:lnTo>
                    <a:lnTo>
                      <a:pt x="330" y="199"/>
                    </a:lnTo>
                    <a:lnTo>
                      <a:pt x="330" y="199"/>
                    </a:lnTo>
                    <a:lnTo>
                      <a:pt x="330" y="186"/>
                    </a:lnTo>
                    <a:lnTo>
                      <a:pt x="328" y="172"/>
                    </a:lnTo>
                    <a:lnTo>
                      <a:pt x="325" y="160"/>
                    </a:lnTo>
                    <a:lnTo>
                      <a:pt x="320" y="147"/>
                    </a:lnTo>
                    <a:lnTo>
                      <a:pt x="315" y="136"/>
                    </a:lnTo>
                    <a:lnTo>
                      <a:pt x="308" y="125"/>
                    </a:lnTo>
                    <a:lnTo>
                      <a:pt x="300" y="115"/>
                    </a:lnTo>
                    <a:lnTo>
                      <a:pt x="292" y="106"/>
                    </a:lnTo>
                    <a:lnTo>
                      <a:pt x="283" y="96"/>
                    </a:lnTo>
                    <a:lnTo>
                      <a:pt x="272" y="89"/>
                    </a:lnTo>
                    <a:lnTo>
                      <a:pt x="261" y="83"/>
                    </a:lnTo>
                    <a:lnTo>
                      <a:pt x="249" y="77"/>
                    </a:lnTo>
                    <a:lnTo>
                      <a:pt x="238" y="73"/>
                    </a:lnTo>
                    <a:lnTo>
                      <a:pt x="225" y="70"/>
                    </a:lnTo>
                    <a:lnTo>
                      <a:pt x="212" y="68"/>
                    </a:lnTo>
                    <a:lnTo>
                      <a:pt x="199" y="66"/>
                    </a:lnTo>
                    <a:lnTo>
                      <a:pt x="199"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03" name="Freeform 1354">
                <a:extLst>
                  <a:ext uri="{FF2B5EF4-FFF2-40B4-BE49-F238E27FC236}">
                    <a16:creationId xmlns:a16="http://schemas.microsoft.com/office/drawing/2014/main" id="{914883B1-3979-67D6-1BB4-0D4860E66E25}"/>
                  </a:ext>
                </a:extLst>
              </p:cNvPr>
              <p:cNvSpPr>
                <a:spLocks noEditPoints="1"/>
              </p:cNvSpPr>
              <p:nvPr/>
            </p:nvSpPr>
            <p:spPr bwMode="auto">
              <a:xfrm>
                <a:off x="4386263" y="908051"/>
                <a:ext cx="90488" cy="150813"/>
              </a:xfrm>
              <a:custGeom>
                <a:avLst/>
                <a:gdLst>
                  <a:gd name="T0" fmla="*/ 33 w 396"/>
                  <a:gd name="T1" fmla="*/ 661 h 661"/>
                  <a:gd name="T2" fmla="*/ 26 w 396"/>
                  <a:gd name="T3" fmla="*/ 660 h 661"/>
                  <a:gd name="T4" fmla="*/ 14 w 396"/>
                  <a:gd name="T5" fmla="*/ 655 h 661"/>
                  <a:gd name="T6" fmla="*/ 5 w 396"/>
                  <a:gd name="T7" fmla="*/ 647 h 661"/>
                  <a:gd name="T8" fmla="*/ 1 w 396"/>
                  <a:gd name="T9" fmla="*/ 635 h 661"/>
                  <a:gd name="T10" fmla="*/ 0 w 396"/>
                  <a:gd name="T11" fmla="*/ 198 h 661"/>
                  <a:gd name="T12" fmla="*/ 1 w 396"/>
                  <a:gd name="T13" fmla="*/ 178 h 661"/>
                  <a:gd name="T14" fmla="*/ 9 w 396"/>
                  <a:gd name="T15" fmla="*/ 139 h 661"/>
                  <a:gd name="T16" fmla="*/ 24 w 396"/>
                  <a:gd name="T17" fmla="*/ 103 h 661"/>
                  <a:gd name="T18" fmla="*/ 46 w 396"/>
                  <a:gd name="T19" fmla="*/ 72 h 661"/>
                  <a:gd name="T20" fmla="*/ 72 w 396"/>
                  <a:gd name="T21" fmla="*/ 46 h 661"/>
                  <a:gd name="T22" fmla="*/ 103 w 396"/>
                  <a:gd name="T23" fmla="*/ 24 h 661"/>
                  <a:gd name="T24" fmla="*/ 140 w 396"/>
                  <a:gd name="T25" fmla="*/ 8 h 661"/>
                  <a:gd name="T26" fmla="*/ 178 w 396"/>
                  <a:gd name="T27" fmla="*/ 1 h 661"/>
                  <a:gd name="T28" fmla="*/ 199 w 396"/>
                  <a:gd name="T29" fmla="*/ 0 h 661"/>
                  <a:gd name="T30" fmla="*/ 238 w 396"/>
                  <a:gd name="T31" fmla="*/ 4 h 661"/>
                  <a:gd name="T32" fmla="*/ 275 w 396"/>
                  <a:gd name="T33" fmla="*/ 16 h 661"/>
                  <a:gd name="T34" fmla="*/ 309 w 396"/>
                  <a:gd name="T35" fmla="*/ 33 h 661"/>
                  <a:gd name="T36" fmla="*/ 338 w 396"/>
                  <a:gd name="T37" fmla="*/ 58 h 661"/>
                  <a:gd name="T38" fmla="*/ 363 w 396"/>
                  <a:gd name="T39" fmla="*/ 87 h 661"/>
                  <a:gd name="T40" fmla="*/ 381 w 396"/>
                  <a:gd name="T41" fmla="*/ 121 h 661"/>
                  <a:gd name="T42" fmla="*/ 392 w 396"/>
                  <a:gd name="T43" fmla="*/ 158 h 661"/>
                  <a:gd name="T44" fmla="*/ 396 w 396"/>
                  <a:gd name="T45" fmla="*/ 198 h 661"/>
                  <a:gd name="T46" fmla="*/ 396 w 396"/>
                  <a:gd name="T47" fmla="*/ 628 h 661"/>
                  <a:gd name="T48" fmla="*/ 394 w 396"/>
                  <a:gd name="T49" fmla="*/ 641 h 661"/>
                  <a:gd name="T50" fmla="*/ 387 w 396"/>
                  <a:gd name="T51" fmla="*/ 651 h 661"/>
                  <a:gd name="T52" fmla="*/ 377 w 396"/>
                  <a:gd name="T53" fmla="*/ 658 h 661"/>
                  <a:gd name="T54" fmla="*/ 363 w 396"/>
                  <a:gd name="T55" fmla="*/ 661 h 661"/>
                  <a:gd name="T56" fmla="*/ 66 w 396"/>
                  <a:gd name="T57" fmla="*/ 595 h 661"/>
                  <a:gd name="T58" fmla="*/ 330 w 396"/>
                  <a:gd name="T59" fmla="*/ 198 h 661"/>
                  <a:gd name="T60" fmla="*/ 330 w 396"/>
                  <a:gd name="T61" fmla="*/ 184 h 661"/>
                  <a:gd name="T62" fmla="*/ 325 w 396"/>
                  <a:gd name="T63" fmla="*/ 158 h 661"/>
                  <a:gd name="T64" fmla="*/ 315 w 396"/>
                  <a:gd name="T65" fmla="*/ 136 h 661"/>
                  <a:gd name="T66" fmla="*/ 300 w 396"/>
                  <a:gd name="T67" fmla="*/ 114 h 661"/>
                  <a:gd name="T68" fmla="*/ 283 w 396"/>
                  <a:gd name="T69" fmla="*/ 96 h 661"/>
                  <a:gd name="T70" fmla="*/ 261 w 396"/>
                  <a:gd name="T71" fmla="*/ 82 h 661"/>
                  <a:gd name="T72" fmla="*/ 238 w 396"/>
                  <a:gd name="T73" fmla="*/ 71 h 661"/>
                  <a:gd name="T74" fmla="*/ 212 w 396"/>
                  <a:gd name="T75" fmla="*/ 66 h 661"/>
                  <a:gd name="T76" fmla="*/ 199 w 396"/>
                  <a:gd name="T77" fmla="*/ 66 h 661"/>
                  <a:gd name="T78" fmla="*/ 172 w 396"/>
                  <a:gd name="T79" fmla="*/ 68 h 661"/>
                  <a:gd name="T80" fmla="*/ 147 w 396"/>
                  <a:gd name="T81" fmla="*/ 77 h 661"/>
                  <a:gd name="T82" fmla="*/ 124 w 396"/>
                  <a:gd name="T83" fmla="*/ 88 h 661"/>
                  <a:gd name="T84" fmla="*/ 105 w 396"/>
                  <a:gd name="T85" fmla="*/ 105 h 661"/>
                  <a:gd name="T86" fmla="*/ 89 w 396"/>
                  <a:gd name="T87" fmla="*/ 124 h 661"/>
                  <a:gd name="T88" fmla="*/ 77 w 396"/>
                  <a:gd name="T89" fmla="*/ 147 h 661"/>
                  <a:gd name="T90" fmla="*/ 68 w 396"/>
                  <a:gd name="T91" fmla="*/ 172 h 661"/>
                  <a:gd name="T92" fmla="*/ 66 w 396"/>
                  <a:gd name="T93" fmla="*/ 198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661">
                    <a:moveTo>
                      <a:pt x="363" y="661"/>
                    </a:moveTo>
                    <a:lnTo>
                      <a:pt x="33" y="661"/>
                    </a:lnTo>
                    <a:lnTo>
                      <a:pt x="33" y="661"/>
                    </a:lnTo>
                    <a:lnTo>
                      <a:pt x="26" y="660"/>
                    </a:lnTo>
                    <a:lnTo>
                      <a:pt x="20" y="658"/>
                    </a:lnTo>
                    <a:lnTo>
                      <a:pt x="14" y="655"/>
                    </a:lnTo>
                    <a:lnTo>
                      <a:pt x="9" y="651"/>
                    </a:lnTo>
                    <a:lnTo>
                      <a:pt x="5" y="647"/>
                    </a:lnTo>
                    <a:lnTo>
                      <a:pt x="2" y="641"/>
                    </a:lnTo>
                    <a:lnTo>
                      <a:pt x="1" y="635"/>
                    </a:lnTo>
                    <a:lnTo>
                      <a:pt x="0" y="628"/>
                    </a:lnTo>
                    <a:lnTo>
                      <a:pt x="0" y="198"/>
                    </a:lnTo>
                    <a:lnTo>
                      <a:pt x="0" y="198"/>
                    </a:lnTo>
                    <a:lnTo>
                      <a:pt x="1" y="178"/>
                    </a:lnTo>
                    <a:lnTo>
                      <a:pt x="4" y="158"/>
                    </a:lnTo>
                    <a:lnTo>
                      <a:pt x="9" y="139"/>
                    </a:lnTo>
                    <a:lnTo>
                      <a:pt x="16" y="121"/>
                    </a:lnTo>
                    <a:lnTo>
                      <a:pt x="24" y="103"/>
                    </a:lnTo>
                    <a:lnTo>
                      <a:pt x="34" y="87"/>
                    </a:lnTo>
                    <a:lnTo>
                      <a:pt x="46" y="72"/>
                    </a:lnTo>
                    <a:lnTo>
                      <a:pt x="58" y="58"/>
                    </a:lnTo>
                    <a:lnTo>
                      <a:pt x="72" y="46"/>
                    </a:lnTo>
                    <a:lnTo>
                      <a:pt x="87" y="33"/>
                    </a:lnTo>
                    <a:lnTo>
                      <a:pt x="103" y="24"/>
                    </a:lnTo>
                    <a:lnTo>
                      <a:pt x="121" y="16"/>
                    </a:lnTo>
                    <a:lnTo>
                      <a:pt x="140" y="8"/>
                    </a:lnTo>
                    <a:lnTo>
                      <a:pt x="158" y="4"/>
                    </a:lnTo>
                    <a:lnTo>
                      <a:pt x="178" y="1"/>
                    </a:lnTo>
                    <a:lnTo>
                      <a:pt x="199" y="0"/>
                    </a:lnTo>
                    <a:lnTo>
                      <a:pt x="199" y="0"/>
                    </a:lnTo>
                    <a:lnTo>
                      <a:pt x="218" y="1"/>
                    </a:lnTo>
                    <a:lnTo>
                      <a:pt x="238" y="4"/>
                    </a:lnTo>
                    <a:lnTo>
                      <a:pt x="258" y="8"/>
                    </a:lnTo>
                    <a:lnTo>
                      <a:pt x="275" y="16"/>
                    </a:lnTo>
                    <a:lnTo>
                      <a:pt x="293" y="24"/>
                    </a:lnTo>
                    <a:lnTo>
                      <a:pt x="309" y="33"/>
                    </a:lnTo>
                    <a:lnTo>
                      <a:pt x="324" y="46"/>
                    </a:lnTo>
                    <a:lnTo>
                      <a:pt x="338" y="58"/>
                    </a:lnTo>
                    <a:lnTo>
                      <a:pt x="351" y="72"/>
                    </a:lnTo>
                    <a:lnTo>
                      <a:pt x="363" y="87"/>
                    </a:lnTo>
                    <a:lnTo>
                      <a:pt x="373" y="103"/>
                    </a:lnTo>
                    <a:lnTo>
                      <a:pt x="381" y="121"/>
                    </a:lnTo>
                    <a:lnTo>
                      <a:pt x="388" y="139"/>
                    </a:lnTo>
                    <a:lnTo>
                      <a:pt x="392" y="158"/>
                    </a:lnTo>
                    <a:lnTo>
                      <a:pt x="395" y="178"/>
                    </a:lnTo>
                    <a:lnTo>
                      <a:pt x="396" y="198"/>
                    </a:lnTo>
                    <a:lnTo>
                      <a:pt x="396" y="628"/>
                    </a:lnTo>
                    <a:lnTo>
                      <a:pt x="396" y="628"/>
                    </a:lnTo>
                    <a:lnTo>
                      <a:pt x="396" y="635"/>
                    </a:lnTo>
                    <a:lnTo>
                      <a:pt x="394" y="641"/>
                    </a:lnTo>
                    <a:lnTo>
                      <a:pt x="391" y="647"/>
                    </a:lnTo>
                    <a:lnTo>
                      <a:pt x="387" y="651"/>
                    </a:lnTo>
                    <a:lnTo>
                      <a:pt x="382" y="655"/>
                    </a:lnTo>
                    <a:lnTo>
                      <a:pt x="377" y="658"/>
                    </a:lnTo>
                    <a:lnTo>
                      <a:pt x="370" y="660"/>
                    </a:lnTo>
                    <a:lnTo>
                      <a:pt x="363" y="661"/>
                    </a:lnTo>
                    <a:lnTo>
                      <a:pt x="363" y="661"/>
                    </a:lnTo>
                    <a:close/>
                    <a:moveTo>
                      <a:pt x="66" y="595"/>
                    </a:moveTo>
                    <a:lnTo>
                      <a:pt x="330" y="595"/>
                    </a:lnTo>
                    <a:lnTo>
                      <a:pt x="330" y="198"/>
                    </a:lnTo>
                    <a:lnTo>
                      <a:pt x="330" y="198"/>
                    </a:lnTo>
                    <a:lnTo>
                      <a:pt x="330" y="184"/>
                    </a:lnTo>
                    <a:lnTo>
                      <a:pt x="328" y="172"/>
                    </a:lnTo>
                    <a:lnTo>
                      <a:pt x="325" y="158"/>
                    </a:lnTo>
                    <a:lnTo>
                      <a:pt x="320" y="147"/>
                    </a:lnTo>
                    <a:lnTo>
                      <a:pt x="315" y="136"/>
                    </a:lnTo>
                    <a:lnTo>
                      <a:pt x="308" y="124"/>
                    </a:lnTo>
                    <a:lnTo>
                      <a:pt x="300" y="114"/>
                    </a:lnTo>
                    <a:lnTo>
                      <a:pt x="292" y="105"/>
                    </a:lnTo>
                    <a:lnTo>
                      <a:pt x="283" y="96"/>
                    </a:lnTo>
                    <a:lnTo>
                      <a:pt x="272" y="88"/>
                    </a:lnTo>
                    <a:lnTo>
                      <a:pt x="261" y="82"/>
                    </a:lnTo>
                    <a:lnTo>
                      <a:pt x="249" y="77"/>
                    </a:lnTo>
                    <a:lnTo>
                      <a:pt x="238" y="71"/>
                    </a:lnTo>
                    <a:lnTo>
                      <a:pt x="225" y="68"/>
                    </a:lnTo>
                    <a:lnTo>
                      <a:pt x="212" y="66"/>
                    </a:lnTo>
                    <a:lnTo>
                      <a:pt x="199" y="66"/>
                    </a:lnTo>
                    <a:lnTo>
                      <a:pt x="199" y="66"/>
                    </a:lnTo>
                    <a:lnTo>
                      <a:pt x="185" y="66"/>
                    </a:lnTo>
                    <a:lnTo>
                      <a:pt x="172" y="68"/>
                    </a:lnTo>
                    <a:lnTo>
                      <a:pt x="159" y="71"/>
                    </a:lnTo>
                    <a:lnTo>
                      <a:pt x="147" y="77"/>
                    </a:lnTo>
                    <a:lnTo>
                      <a:pt x="136" y="82"/>
                    </a:lnTo>
                    <a:lnTo>
                      <a:pt x="124" y="88"/>
                    </a:lnTo>
                    <a:lnTo>
                      <a:pt x="114" y="96"/>
                    </a:lnTo>
                    <a:lnTo>
                      <a:pt x="105" y="105"/>
                    </a:lnTo>
                    <a:lnTo>
                      <a:pt x="96" y="114"/>
                    </a:lnTo>
                    <a:lnTo>
                      <a:pt x="89" y="124"/>
                    </a:lnTo>
                    <a:lnTo>
                      <a:pt x="82" y="136"/>
                    </a:lnTo>
                    <a:lnTo>
                      <a:pt x="77" y="147"/>
                    </a:lnTo>
                    <a:lnTo>
                      <a:pt x="72" y="158"/>
                    </a:lnTo>
                    <a:lnTo>
                      <a:pt x="68" y="172"/>
                    </a:lnTo>
                    <a:lnTo>
                      <a:pt x="66" y="184"/>
                    </a:lnTo>
                    <a:lnTo>
                      <a:pt x="66" y="198"/>
                    </a:lnTo>
                    <a:lnTo>
                      <a:pt x="66" y="5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cxnSp>
        <p:nvCxnSpPr>
          <p:cNvPr id="107" name="Straight Arrow Connector 106">
            <a:extLst>
              <a:ext uri="{FF2B5EF4-FFF2-40B4-BE49-F238E27FC236}">
                <a16:creationId xmlns:a16="http://schemas.microsoft.com/office/drawing/2014/main" id="{30A05196-DBD8-5E07-1F02-94F29B149EEA}"/>
              </a:ext>
            </a:extLst>
          </p:cNvPr>
          <p:cNvCxnSpPr>
            <a:cxnSpLocks/>
          </p:cNvCxnSpPr>
          <p:nvPr/>
        </p:nvCxnSpPr>
        <p:spPr>
          <a:xfrm>
            <a:off x="1521670" y="2639032"/>
            <a:ext cx="1843830" cy="0"/>
          </a:xfrm>
          <a:prstGeom prst="straightConnector1">
            <a:avLst/>
          </a:prstGeom>
          <a:ln>
            <a:solidFill>
              <a:srgbClr val="37617A"/>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C0F6830C-6DC3-7F4A-3D0D-2F007D37A8D4}"/>
              </a:ext>
            </a:extLst>
          </p:cNvPr>
          <p:cNvCxnSpPr>
            <a:cxnSpLocks/>
          </p:cNvCxnSpPr>
          <p:nvPr/>
        </p:nvCxnSpPr>
        <p:spPr>
          <a:xfrm>
            <a:off x="1521670" y="3976924"/>
            <a:ext cx="1843830" cy="0"/>
          </a:xfrm>
          <a:prstGeom prst="straightConnector1">
            <a:avLst/>
          </a:prstGeom>
          <a:ln>
            <a:solidFill>
              <a:srgbClr val="37617A"/>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14366CB-4B86-92C2-9117-1205F8132121}"/>
              </a:ext>
            </a:extLst>
          </p:cNvPr>
          <p:cNvCxnSpPr>
            <a:cxnSpLocks/>
          </p:cNvCxnSpPr>
          <p:nvPr/>
        </p:nvCxnSpPr>
        <p:spPr>
          <a:xfrm flipV="1">
            <a:off x="4010028" y="2965777"/>
            <a:ext cx="0" cy="765197"/>
          </a:xfrm>
          <a:prstGeom prst="straightConnector1">
            <a:avLst/>
          </a:prstGeom>
          <a:ln>
            <a:solidFill>
              <a:srgbClr val="37617A"/>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DC18D34-E17A-4EC4-9E06-A93C0DE85B42}"/>
              </a:ext>
            </a:extLst>
          </p:cNvPr>
          <p:cNvCxnSpPr>
            <a:cxnSpLocks/>
            <a:endCxn id="28" idx="3"/>
          </p:cNvCxnSpPr>
          <p:nvPr/>
        </p:nvCxnSpPr>
        <p:spPr>
          <a:xfrm flipV="1">
            <a:off x="4010028" y="4146659"/>
            <a:ext cx="0" cy="608218"/>
          </a:xfrm>
          <a:prstGeom prst="straightConnector1">
            <a:avLst/>
          </a:prstGeom>
          <a:ln>
            <a:solidFill>
              <a:srgbClr val="37617A"/>
            </a:solidFill>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9D05AF86-0295-4971-943B-FF6BEE9DDC0E}"/>
              </a:ext>
            </a:extLst>
          </p:cNvPr>
          <p:cNvCxnSpPr>
            <a:stCxn id="26" idx="4"/>
            <a:endCxn id="52" idx="0"/>
          </p:cNvCxnSpPr>
          <p:nvPr/>
        </p:nvCxnSpPr>
        <p:spPr>
          <a:xfrm rot="16200000" flipH="1">
            <a:off x="5541600" y="3227027"/>
            <a:ext cx="1147115" cy="1816564"/>
          </a:xfrm>
          <a:prstGeom prst="bentConnector3">
            <a:avLst/>
          </a:prstGeom>
          <a:ln>
            <a:solidFill>
              <a:srgbClr val="37617A"/>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E3442087-9A60-4225-A852-253630E03264}"/>
              </a:ext>
            </a:extLst>
          </p:cNvPr>
          <p:cNvCxnSpPr>
            <a:cxnSpLocks/>
            <a:stCxn id="26" idx="6"/>
            <a:endCxn id="31" idx="2"/>
          </p:cNvCxnSpPr>
          <p:nvPr/>
        </p:nvCxnSpPr>
        <p:spPr>
          <a:xfrm flipV="1">
            <a:off x="5786575" y="2425878"/>
            <a:ext cx="1766362" cy="556174"/>
          </a:xfrm>
          <a:prstGeom prst="bentConnector3">
            <a:avLst>
              <a:gd name="adj1" fmla="val 50000"/>
            </a:avLst>
          </a:prstGeom>
          <a:ln>
            <a:solidFill>
              <a:srgbClr val="37617A"/>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C2A88328-8DEB-4FB6-9D28-1FB5AE44664C}"/>
              </a:ext>
            </a:extLst>
          </p:cNvPr>
          <p:cNvSpPr/>
          <p:nvPr/>
        </p:nvSpPr>
        <p:spPr>
          <a:xfrm>
            <a:off x="8578157" y="1951366"/>
            <a:ext cx="200952" cy="20095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1</a:t>
            </a:r>
          </a:p>
        </p:txBody>
      </p:sp>
      <p:sp>
        <p:nvSpPr>
          <p:cNvPr id="111" name="Oval 110">
            <a:extLst>
              <a:ext uri="{FF2B5EF4-FFF2-40B4-BE49-F238E27FC236}">
                <a16:creationId xmlns:a16="http://schemas.microsoft.com/office/drawing/2014/main" id="{948AB79F-1FE2-47FF-B1C0-EF728950DE9F}"/>
              </a:ext>
            </a:extLst>
          </p:cNvPr>
          <p:cNvSpPr/>
          <p:nvPr/>
        </p:nvSpPr>
        <p:spPr>
          <a:xfrm>
            <a:off x="9210458" y="5060391"/>
            <a:ext cx="200952" cy="20095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2</a:t>
            </a:r>
          </a:p>
        </p:txBody>
      </p:sp>
      <p:cxnSp>
        <p:nvCxnSpPr>
          <p:cNvPr id="97" name="Connector: Elbow 96">
            <a:extLst>
              <a:ext uri="{FF2B5EF4-FFF2-40B4-BE49-F238E27FC236}">
                <a16:creationId xmlns:a16="http://schemas.microsoft.com/office/drawing/2014/main" id="{2F0B7D85-BA6F-4A4C-BD49-6FF47AB049E7}"/>
              </a:ext>
            </a:extLst>
          </p:cNvPr>
          <p:cNvCxnSpPr>
            <a:cxnSpLocks/>
            <a:stCxn id="52" idx="6"/>
            <a:endCxn id="53" idx="2"/>
          </p:cNvCxnSpPr>
          <p:nvPr/>
        </p:nvCxnSpPr>
        <p:spPr>
          <a:xfrm>
            <a:off x="7608710" y="5294139"/>
            <a:ext cx="468409" cy="302691"/>
          </a:xfrm>
          <a:prstGeom prst="bentConnector3">
            <a:avLst>
              <a:gd name="adj1" fmla="val 50000"/>
            </a:avLst>
          </a:prstGeom>
          <a:ln>
            <a:solidFill>
              <a:srgbClr val="37617A"/>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57445AC-2905-4182-A038-C1AABB1B136E}"/>
              </a:ext>
            </a:extLst>
          </p:cNvPr>
          <p:cNvCxnSpPr>
            <a:stCxn id="52" idx="6"/>
            <a:endCxn id="54" idx="2"/>
          </p:cNvCxnSpPr>
          <p:nvPr/>
        </p:nvCxnSpPr>
        <p:spPr>
          <a:xfrm flipV="1">
            <a:off x="7608710" y="4494220"/>
            <a:ext cx="467945" cy="799919"/>
          </a:xfrm>
          <a:prstGeom prst="bentConnector3">
            <a:avLst>
              <a:gd name="adj1" fmla="val 50000"/>
            </a:avLst>
          </a:prstGeom>
          <a:ln>
            <a:solidFill>
              <a:srgbClr val="37617A"/>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B592DB59-4891-4A3B-93F1-C90F15D7C588}"/>
              </a:ext>
            </a:extLst>
          </p:cNvPr>
          <p:cNvSpPr txBox="1"/>
          <p:nvPr/>
        </p:nvSpPr>
        <p:spPr>
          <a:xfrm>
            <a:off x="3547115" y="2080398"/>
            <a:ext cx="3466813"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7617A"/>
                </a:solidFill>
                <a:effectLst/>
                <a:uLnTx/>
                <a:uFillTx/>
                <a:latin typeface="Proxima Nova Rg"/>
                <a:ea typeface="+mn-ea"/>
                <a:cs typeface="+mn-cs"/>
              </a:rPr>
              <a:t>“Stablecoin” Pool of $CCT and Carbon Credits</a:t>
            </a:r>
          </a:p>
        </p:txBody>
      </p:sp>
      <p:grpSp>
        <p:nvGrpSpPr>
          <p:cNvPr id="49" name="Group 48">
            <a:extLst>
              <a:ext uri="{FF2B5EF4-FFF2-40B4-BE49-F238E27FC236}">
                <a16:creationId xmlns:a16="http://schemas.microsoft.com/office/drawing/2014/main" id="{BA526517-1C27-4D4F-A015-3B638D5DCE56}"/>
              </a:ext>
            </a:extLst>
          </p:cNvPr>
          <p:cNvGrpSpPr/>
          <p:nvPr/>
        </p:nvGrpSpPr>
        <p:grpSpPr>
          <a:xfrm>
            <a:off x="8077119" y="5113134"/>
            <a:ext cx="967391" cy="967391"/>
            <a:chOff x="8372177" y="4707222"/>
            <a:chExt cx="1170543" cy="1170543"/>
          </a:xfrm>
        </p:grpSpPr>
        <p:sp>
          <p:nvSpPr>
            <p:cNvPr id="53" name="Oval 52">
              <a:extLst>
                <a:ext uri="{FF2B5EF4-FFF2-40B4-BE49-F238E27FC236}">
                  <a16:creationId xmlns:a16="http://schemas.microsoft.com/office/drawing/2014/main" id="{BADE8A62-7B66-4BCB-6883-446ADE94B799}"/>
                </a:ext>
              </a:extLst>
            </p:cNvPr>
            <p:cNvSpPr/>
            <p:nvPr/>
          </p:nvSpPr>
          <p:spPr>
            <a:xfrm>
              <a:off x="8372177" y="4707222"/>
              <a:ext cx="1170543" cy="1170543"/>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grpSp>
          <p:nvGrpSpPr>
            <p:cNvPr id="55" name="Group 54">
              <a:extLst>
                <a:ext uri="{FF2B5EF4-FFF2-40B4-BE49-F238E27FC236}">
                  <a16:creationId xmlns:a16="http://schemas.microsoft.com/office/drawing/2014/main" id="{EC625FFB-EE63-667C-A4AF-A8E24313130F}"/>
                </a:ext>
              </a:extLst>
            </p:cNvPr>
            <p:cNvGrpSpPr/>
            <p:nvPr/>
          </p:nvGrpSpPr>
          <p:grpSpPr>
            <a:xfrm>
              <a:off x="8717627" y="5052672"/>
              <a:ext cx="479642" cy="479643"/>
              <a:chOff x="9308187" y="4740885"/>
              <a:chExt cx="297820" cy="297821"/>
            </a:xfrm>
          </p:grpSpPr>
          <p:sp>
            <p:nvSpPr>
              <p:cNvPr id="56" name="Freeform 88">
                <a:extLst>
                  <a:ext uri="{FF2B5EF4-FFF2-40B4-BE49-F238E27FC236}">
                    <a16:creationId xmlns:a16="http://schemas.microsoft.com/office/drawing/2014/main" id="{2475281E-EC8C-35C3-C234-F92C478B1E92}"/>
                  </a:ext>
                </a:extLst>
              </p:cNvPr>
              <p:cNvSpPr>
                <a:spLocks noEditPoints="1"/>
              </p:cNvSpPr>
              <p:nvPr/>
            </p:nvSpPr>
            <p:spPr bwMode="auto">
              <a:xfrm>
                <a:off x="9308187" y="4827476"/>
                <a:ext cx="123327" cy="211230"/>
              </a:xfrm>
              <a:custGeom>
                <a:avLst/>
                <a:gdLst>
                  <a:gd name="T0" fmla="*/ 628 w 661"/>
                  <a:gd name="T1" fmla="*/ 1125 h 1125"/>
                  <a:gd name="T2" fmla="*/ 33 w 661"/>
                  <a:gd name="T3" fmla="*/ 1125 h 1125"/>
                  <a:gd name="T4" fmla="*/ 33 w 661"/>
                  <a:gd name="T5" fmla="*/ 1125 h 1125"/>
                  <a:gd name="T6" fmla="*/ 26 w 661"/>
                  <a:gd name="T7" fmla="*/ 1125 h 1125"/>
                  <a:gd name="T8" fmla="*/ 20 w 661"/>
                  <a:gd name="T9" fmla="*/ 1122 h 1125"/>
                  <a:gd name="T10" fmla="*/ 14 w 661"/>
                  <a:gd name="T11" fmla="*/ 1119 h 1125"/>
                  <a:gd name="T12" fmla="*/ 9 w 661"/>
                  <a:gd name="T13" fmla="*/ 1115 h 1125"/>
                  <a:gd name="T14" fmla="*/ 5 w 661"/>
                  <a:gd name="T15" fmla="*/ 1110 h 1125"/>
                  <a:gd name="T16" fmla="*/ 2 w 661"/>
                  <a:gd name="T17" fmla="*/ 1105 h 1125"/>
                  <a:gd name="T18" fmla="*/ 0 w 661"/>
                  <a:gd name="T19" fmla="*/ 1099 h 1125"/>
                  <a:gd name="T20" fmla="*/ 0 w 661"/>
                  <a:gd name="T21" fmla="*/ 1091 h 1125"/>
                  <a:gd name="T22" fmla="*/ 0 w 661"/>
                  <a:gd name="T23" fmla="*/ 34 h 1125"/>
                  <a:gd name="T24" fmla="*/ 0 w 661"/>
                  <a:gd name="T25" fmla="*/ 34 h 1125"/>
                  <a:gd name="T26" fmla="*/ 0 w 661"/>
                  <a:gd name="T27" fmla="*/ 26 h 1125"/>
                  <a:gd name="T28" fmla="*/ 2 w 661"/>
                  <a:gd name="T29" fmla="*/ 20 h 1125"/>
                  <a:gd name="T30" fmla="*/ 5 w 661"/>
                  <a:gd name="T31" fmla="*/ 15 h 1125"/>
                  <a:gd name="T32" fmla="*/ 9 w 661"/>
                  <a:gd name="T33" fmla="*/ 10 h 1125"/>
                  <a:gd name="T34" fmla="*/ 14 w 661"/>
                  <a:gd name="T35" fmla="*/ 6 h 1125"/>
                  <a:gd name="T36" fmla="*/ 20 w 661"/>
                  <a:gd name="T37" fmla="*/ 2 h 1125"/>
                  <a:gd name="T38" fmla="*/ 26 w 661"/>
                  <a:gd name="T39" fmla="*/ 1 h 1125"/>
                  <a:gd name="T40" fmla="*/ 33 w 661"/>
                  <a:gd name="T41" fmla="*/ 0 h 1125"/>
                  <a:gd name="T42" fmla="*/ 628 w 661"/>
                  <a:gd name="T43" fmla="*/ 0 h 1125"/>
                  <a:gd name="T44" fmla="*/ 628 w 661"/>
                  <a:gd name="T45" fmla="*/ 0 h 1125"/>
                  <a:gd name="T46" fmla="*/ 634 w 661"/>
                  <a:gd name="T47" fmla="*/ 1 h 1125"/>
                  <a:gd name="T48" fmla="*/ 640 w 661"/>
                  <a:gd name="T49" fmla="*/ 2 h 1125"/>
                  <a:gd name="T50" fmla="*/ 647 w 661"/>
                  <a:gd name="T51" fmla="*/ 6 h 1125"/>
                  <a:gd name="T52" fmla="*/ 651 w 661"/>
                  <a:gd name="T53" fmla="*/ 10 h 1125"/>
                  <a:gd name="T54" fmla="*/ 655 w 661"/>
                  <a:gd name="T55" fmla="*/ 15 h 1125"/>
                  <a:gd name="T56" fmla="*/ 658 w 661"/>
                  <a:gd name="T57" fmla="*/ 20 h 1125"/>
                  <a:gd name="T58" fmla="*/ 660 w 661"/>
                  <a:gd name="T59" fmla="*/ 26 h 1125"/>
                  <a:gd name="T60" fmla="*/ 661 w 661"/>
                  <a:gd name="T61" fmla="*/ 34 h 1125"/>
                  <a:gd name="T62" fmla="*/ 661 w 661"/>
                  <a:gd name="T63" fmla="*/ 1091 h 1125"/>
                  <a:gd name="T64" fmla="*/ 661 w 661"/>
                  <a:gd name="T65" fmla="*/ 1091 h 1125"/>
                  <a:gd name="T66" fmla="*/ 660 w 661"/>
                  <a:gd name="T67" fmla="*/ 1099 h 1125"/>
                  <a:gd name="T68" fmla="*/ 658 w 661"/>
                  <a:gd name="T69" fmla="*/ 1105 h 1125"/>
                  <a:gd name="T70" fmla="*/ 655 w 661"/>
                  <a:gd name="T71" fmla="*/ 1110 h 1125"/>
                  <a:gd name="T72" fmla="*/ 651 w 661"/>
                  <a:gd name="T73" fmla="*/ 1115 h 1125"/>
                  <a:gd name="T74" fmla="*/ 647 w 661"/>
                  <a:gd name="T75" fmla="*/ 1119 h 1125"/>
                  <a:gd name="T76" fmla="*/ 640 w 661"/>
                  <a:gd name="T77" fmla="*/ 1122 h 1125"/>
                  <a:gd name="T78" fmla="*/ 634 w 661"/>
                  <a:gd name="T79" fmla="*/ 1125 h 1125"/>
                  <a:gd name="T80" fmla="*/ 628 w 661"/>
                  <a:gd name="T81" fmla="*/ 1125 h 1125"/>
                  <a:gd name="T82" fmla="*/ 628 w 661"/>
                  <a:gd name="T83" fmla="*/ 1125 h 1125"/>
                  <a:gd name="T84" fmla="*/ 66 w 661"/>
                  <a:gd name="T85" fmla="*/ 1058 h 1125"/>
                  <a:gd name="T86" fmla="*/ 595 w 661"/>
                  <a:gd name="T87" fmla="*/ 1058 h 1125"/>
                  <a:gd name="T88" fmla="*/ 595 w 661"/>
                  <a:gd name="T89" fmla="*/ 67 h 1125"/>
                  <a:gd name="T90" fmla="*/ 66 w 661"/>
                  <a:gd name="T91" fmla="*/ 67 h 1125"/>
                  <a:gd name="T92" fmla="*/ 66 w 661"/>
                  <a:gd name="T93" fmla="*/ 1058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1" h="1125">
                    <a:moveTo>
                      <a:pt x="628" y="1125"/>
                    </a:moveTo>
                    <a:lnTo>
                      <a:pt x="33" y="1125"/>
                    </a:lnTo>
                    <a:lnTo>
                      <a:pt x="33" y="1125"/>
                    </a:lnTo>
                    <a:lnTo>
                      <a:pt x="26" y="1125"/>
                    </a:lnTo>
                    <a:lnTo>
                      <a:pt x="20" y="1122"/>
                    </a:lnTo>
                    <a:lnTo>
                      <a:pt x="14" y="1119"/>
                    </a:lnTo>
                    <a:lnTo>
                      <a:pt x="9" y="1115"/>
                    </a:lnTo>
                    <a:lnTo>
                      <a:pt x="5" y="1110"/>
                    </a:lnTo>
                    <a:lnTo>
                      <a:pt x="2" y="1105"/>
                    </a:lnTo>
                    <a:lnTo>
                      <a:pt x="0" y="1099"/>
                    </a:lnTo>
                    <a:lnTo>
                      <a:pt x="0" y="1091"/>
                    </a:lnTo>
                    <a:lnTo>
                      <a:pt x="0" y="34"/>
                    </a:lnTo>
                    <a:lnTo>
                      <a:pt x="0" y="34"/>
                    </a:lnTo>
                    <a:lnTo>
                      <a:pt x="0" y="26"/>
                    </a:lnTo>
                    <a:lnTo>
                      <a:pt x="2" y="20"/>
                    </a:lnTo>
                    <a:lnTo>
                      <a:pt x="5" y="15"/>
                    </a:lnTo>
                    <a:lnTo>
                      <a:pt x="9" y="10"/>
                    </a:lnTo>
                    <a:lnTo>
                      <a:pt x="14" y="6"/>
                    </a:lnTo>
                    <a:lnTo>
                      <a:pt x="20" y="2"/>
                    </a:lnTo>
                    <a:lnTo>
                      <a:pt x="26" y="1"/>
                    </a:lnTo>
                    <a:lnTo>
                      <a:pt x="33" y="0"/>
                    </a:lnTo>
                    <a:lnTo>
                      <a:pt x="628" y="0"/>
                    </a:lnTo>
                    <a:lnTo>
                      <a:pt x="628" y="0"/>
                    </a:lnTo>
                    <a:lnTo>
                      <a:pt x="634" y="1"/>
                    </a:lnTo>
                    <a:lnTo>
                      <a:pt x="640" y="2"/>
                    </a:lnTo>
                    <a:lnTo>
                      <a:pt x="647" y="6"/>
                    </a:lnTo>
                    <a:lnTo>
                      <a:pt x="651" y="10"/>
                    </a:lnTo>
                    <a:lnTo>
                      <a:pt x="655" y="15"/>
                    </a:lnTo>
                    <a:lnTo>
                      <a:pt x="658" y="20"/>
                    </a:lnTo>
                    <a:lnTo>
                      <a:pt x="660" y="26"/>
                    </a:lnTo>
                    <a:lnTo>
                      <a:pt x="661" y="34"/>
                    </a:lnTo>
                    <a:lnTo>
                      <a:pt x="661" y="1091"/>
                    </a:lnTo>
                    <a:lnTo>
                      <a:pt x="661" y="1091"/>
                    </a:lnTo>
                    <a:lnTo>
                      <a:pt x="660" y="1099"/>
                    </a:lnTo>
                    <a:lnTo>
                      <a:pt x="658" y="1105"/>
                    </a:lnTo>
                    <a:lnTo>
                      <a:pt x="655" y="1110"/>
                    </a:lnTo>
                    <a:lnTo>
                      <a:pt x="651" y="1115"/>
                    </a:lnTo>
                    <a:lnTo>
                      <a:pt x="647" y="1119"/>
                    </a:lnTo>
                    <a:lnTo>
                      <a:pt x="640" y="1122"/>
                    </a:lnTo>
                    <a:lnTo>
                      <a:pt x="634" y="1125"/>
                    </a:lnTo>
                    <a:lnTo>
                      <a:pt x="628" y="1125"/>
                    </a:lnTo>
                    <a:lnTo>
                      <a:pt x="628" y="1125"/>
                    </a:lnTo>
                    <a:close/>
                    <a:moveTo>
                      <a:pt x="66" y="1058"/>
                    </a:moveTo>
                    <a:lnTo>
                      <a:pt x="595" y="1058"/>
                    </a:lnTo>
                    <a:lnTo>
                      <a:pt x="595" y="67"/>
                    </a:lnTo>
                    <a:lnTo>
                      <a:pt x="66" y="67"/>
                    </a:lnTo>
                    <a:lnTo>
                      <a:pt x="66" y="1058"/>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57" name="Freeform 89">
                <a:extLst>
                  <a:ext uri="{FF2B5EF4-FFF2-40B4-BE49-F238E27FC236}">
                    <a16:creationId xmlns:a16="http://schemas.microsoft.com/office/drawing/2014/main" id="{5CD1FB78-D7E2-F02F-B201-0A26737A05D7}"/>
                  </a:ext>
                </a:extLst>
              </p:cNvPr>
              <p:cNvSpPr>
                <a:spLocks noEditPoints="1"/>
              </p:cNvSpPr>
              <p:nvPr/>
            </p:nvSpPr>
            <p:spPr bwMode="auto">
              <a:xfrm>
                <a:off x="9319994" y="4777621"/>
                <a:ext cx="99711" cy="62975"/>
              </a:xfrm>
              <a:custGeom>
                <a:avLst/>
                <a:gdLst>
                  <a:gd name="T0" fmla="*/ 496 w 529"/>
                  <a:gd name="T1" fmla="*/ 332 h 332"/>
                  <a:gd name="T2" fmla="*/ 32 w 529"/>
                  <a:gd name="T3" fmla="*/ 332 h 332"/>
                  <a:gd name="T4" fmla="*/ 32 w 529"/>
                  <a:gd name="T5" fmla="*/ 332 h 332"/>
                  <a:gd name="T6" fmla="*/ 26 w 529"/>
                  <a:gd name="T7" fmla="*/ 331 h 332"/>
                  <a:gd name="T8" fmla="*/ 20 w 529"/>
                  <a:gd name="T9" fmla="*/ 329 h 332"/>
                  <a:gd name="T10" fmla="*/ 15 w 529"/>
                  <a:gd name="T11" fmla="*/ 325 h 332"/>
                  <a:gd name="T12" fmla="*/ 9 w 529"/>
                  <a:gd name="T13" fmla="*/ 321 h 332"/>
                  <a:gd name="T14" fmla="*/ 5 w 529"/>
                  <a:gd name="T15" fmla="*/ 317 h 332"/>
                  <a:gd name="T16" fmla="*/ 2 w 529"/>
                  <a:gd name="T17" fmla="*/ 311 h 332"/>
                  <a:gd name="T18" fmla="*/ 0 w 529"/>
                  <a:gd name="T19" fmla="*/ 305 h 332"/>
                  <a:gd name="T20" fmla="*/ 0 w 529"/>
                  <a:gd name="T21" fmla="*/ 299 h 332"/>
                  <a:gd name="T22" fmla="*/ 0 w 529"/>
                  <a:gd name="T23" fmla="*/ 34 h 332"/>
                  <a:gd name="T24" fmla="*/ 0 w 529"/>
                  <a:gd name="T25" fmla="*/ 34 h 332"/>
                  <a:gd name="T26" fmla="*/ 0 w 529"/>
                  <a:gd name="T27" fmla="*/ 27 h 332"/>
                  <a:gd name="T28" fmla="*/ 2 w 529"/>
                  <a:gd name="T29" fmla="*/ 21 h 332"/>
                  <a:gd name="T30" fmla="*/ 5 w 529"/>
                  <a:gd name="T31" fmla="*/ 15 h 332"/>
                  <a:gd name="T32" fmla="*/ 9 w 529"/>
                  <a:gd name="T33" fmla="*/ 11 h 332"/>
                  <a:gd name="T34" fmla="*/ 15 w 529"/>
                  <a:gd name="T35" fmla="*/ 7 h 332"/>
                  <a:gd name="T36" fmla="*/ 20 w 529"/>
                  <a:gd name="T37" fmla="*/ 3 h 332"/>
                  <a:gd name="T38" fmla="*/ 26 w 529"/>
                  <a:gd name="T39" fmla="*/ 1 h 332"/>
                  <a:gd name="T40" fmla="*/ 32 w 529"/>
                  <a:gd name="T41" fmla="*/ 0 h 332"/>
                  <a:gd name="T42" fmla="*/ 496 w 529"/>
                  <a:gd name="T43" fmla="*/ 0 h 332"/>
                  <a:gd name="T44" fmla="*/ 496 w 529"/>
                  <a:gd name="T45" fmla="*/ 0 h 332"/>
                  <a:gd name="T46" fmla="*/ 502 w 529"/>
                  <a:gd name="T47" fmla="*/ 1 h 332"/>
                  <a:gd name="T48" fmla="*/ 508 w 529"/>
                  <a:gd name="T49" fmla="*/ 3 h 332"/>
                  <a:gd name="T50" fmla="*/ 514 w 529"/>
                  <a:gd name="T51" fmla="*/ 7 h 332"/>
                  <a:gd name="T52" fmla="*/ 519 w 529"/>
                  <a:gd name="T53" fmla="*/ 11 h 332"/>
                  <a:gd name="T54" fmla="*/ 523 w 529"/>
                  <a:gd name="T55" fmla="*/ 15 h 332"/>
                  <a:gd name="T56" fmla="*/ 526 w 529"/>
                  <a:gd name="T57" fmla="*/ 21 h 332"/>
                  <a:gd name="T58" fmla="*/ 528 w 529"/>
                  <a:gd name="T59" fmla="*/ 27 h 332"/>
                  <a:gd name="T60" fmla="*/ 529 w 529"/>
                  <a:gd name="T61" fmla="*/ 34 h 332"/>
                  <a:gd name="T62" fmla="*/ 529 w 529"/>
                  <a:gd name="T63" fmla="*/ 299 h 332"/>
                  <a:gd name="T64" fmla="*/ 529 w 529"/>
                  <a:gd name="T65" fmla="*/ 299 h 332"/>
                  <a:gd name="T66" fmla="*/ 528 w 529"/>
                  <a:gd name="T67" fmla="*/ 305 h 332"/>
                  <a:gd name="T68" fmla="*/ 526 w 529"/>
                  <a:gd name="T69" fmla="*/ 311 h 332"/>
                  <a:gd name="T70" fmla="*/ 523 w 529"/>
                  <a:gd name="T71" fmla="*/ 317 h 332"/>
                  <a:gd name="T72" fmla="*/ 519 w 529"/>
                  <a:gd name="T73" fmla="*/ 321 h 332"/>
                  <a:gd name="T74" fmla="*/ 514 w 529"/>
                  <a:gd name="T75" fmla="*/ 325 h 332"/>
                  <a:gd name="T76" fmla="*/ 508 w 529"/>
                  <a:gd name="T77" fmla="*/ 329 h 332"/>
                  <a:gd name="T78" fmla="*/ 502 w 529"/>
                  <a:gd name="T79" fmla="*/ 331 h 332"/>
                  <a:gd name="T80" fmla="*/ 496 w 529"/>
                  <a:gd name="T81" fmla="*/ 332 h 332"/>
                  <a:gd name="T82" fmla="*/ 496 w 529"/>
                  <a:gd name="T83" fmla="*/ 332 h 332"/>
                  <a:gd name="T84" fmla="*/ 65 w 529"/>
                  <a:gd name="T85" fmla="*/ 265 h 332"/>
                  <a:gd name="T86" fmla="*/ 463 w 529"/>
                  <a:gd name="T87" fmla="*/ 265 h 332"/>
                  <a:gd name="T88" fmla="*/ 463 w 529"/>
                  <a:gd name="T89" fmla="*/ 67 h 332"/>
                  <a:gd name="T90" fmla="*/ 65 w 529"/>
                  <a:gd name="T91" fmla="*/ 67 h 332"/>
                  <a:gd name="T92" fmla="*/ 65 w 529"/>
                  <a:gd name="T93" fmla="*/ 26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332">
                    <a:moveTo>
                      <a:pt x="496" y="332"/>
                    </a:moveTo>
                    <a:lnTo>
                      <a:pt x="32" y="332"/>
                    </a:lnTo>
                    <a:lnTo>
                      <a:pt x="32" y="332"/>
                    </a:lnTo>
                    <a:lnTo>
                      <a:pt x="26" y="331"/>
                    </a:lnTo>
                    <a:lnTo>
                      <a:pt x="20" y="329"/>
                    </a:lnTo>
                    <a:lnTo>
                      <a:pt x="15" y="325"/>
                    </a:lnTo>
                    <a:lnTo>
                      <a:pt x="9" y="321"/>
                    </a:lnTo>
                    <a:lnTo>
                      <a:pt x="5" y="317"/>
                    </a:lnTo>
                    <a:lnTo>
                      <a:pt x="2" y="311"/>
                    </a:lnTo>
                    <a:lnTo>
                      <a:pt x="0" y="305"/>
                    </a:lnTo>
                    <a:lnTo>
                      <a:pt x="0" y="299"/>
                    </a:lnTo>
                    <a:lnTo>
                      <a:pt x="0" y="34"/>
                    </a:lnTo>
                    <a:lnTo>
                      <a:pt x="0" y="34"/>
                    </a:lnTo>
                    <a:lnTo>
                      <a:pt x="0" y="27"/>
                    </a:lnTo>
                    <a:lnTo>
                      <a:pt x="2" y="21"/>
                    </a:lnTo>
                    <a:lnTo>
                      <a:pt x="5" y="15"/>
                    </a:lnTo>
                    <a:lnTo>
                      <a:pt x="9" y="11"/>
                    </a:lnTo>
                    <a:lnTo>
                      <a:pt x="15" y="7"/>
                    </a:lnTo>
                    <a:lnTo>
                      <a:pt x="20" y="3"/>
                    </a:lnTo>
                    <a:lnTo>
                      <a:pt x="26" y="1"/>
                    </a:lnTo>
                    <a:lnTo>
                      <a:pt x="32" y="0"/>
                    </a:lnTo>
                    <a:lnTo>
                      <a:pt x="496" y="0"/>
                    </a:lnTo>
                    <a:lnTo>
                      <a:pt x="496" y="0"/>
                    </a:lnTo>
                    <a:lnTo>
                      <a:pt x="502" y="1"/>
                    </a:lnTo>
                    <a:lnTo>
                      <a:pt x="508" y="3"/>
                    </a:lnTo>
                    <a:lnTo>
                      <a:pt x="514" y="7"/>
                    </a:lnTo>
                    <a:lnTo>
                      <a:pt x="519" y="11"/>
                    </a:lnTo>
                    <a:lnTo>
                      <a:pt x="523" y="15"/>
                    </a:lnTo>
                    <a:lnTo>
                      <a:pt x="526" y="21"/>
                    </a:lnTo>
                    <a:lnTo>
                      <a:pt x="528" y="27"/>
                    </a:lnTo>
                    <a:lnTo>
                      <a:pt x="529" y="34"/>
                    </a:lnTo>
                    <a:lnTo>
                      <a:pt x="529" y="299"/>
                    </a:lnTo>
                    <a:lnTo>
                      <a:pt x="529" y="299"/>
                    </a:lnTo>
                    <a:lnTo>
                      <a:pt x="528" y="305"/>
                    </a:lnTo>
                    <a:lnTo>
                      <a:pt x="526" y="311"/>
                    </a:lnTo>
                    <a:lnTo>
                      <a:pt x="523" y="317"/>
                    </a:lnTo>
                    <a:lnTo>
                      <a:pt x="519" y="321"/>
                    </a:lnTo>
                    <a:lnTo>
                      <a:pt x="514" y="325"/>
                    </a:lnTo>
                    <a:lnTo>
                      <a:pt x="508" y="329"/>
                    </a:lnTo>
                    <a:lnTo>
                      <a:pt x="502" y="331"/>
                    </a:lnTo>
                    <a:lnTo>
                      <a:pt x="496" y="332"/>
                    </a:lnTo>
                    <a:lnTo>
                      <a:pt x="496" y="332"/>
                    </a:lnTo>
                    <a:close/>
                    <a:moveTo>
                      <a:pt x="65" y="265"/>
                    </a:moveTo>
                    <a:lnTo>
                      <a:pt x="463" y="265"/>
                    </a:lnTo>
                    <a:lnTo>
                      <a:pt x="463" y="67"/>
                    </a:lnTo>
                    <a:lnTo>
                      <a:pt x="65" y="67"/>
                    </a:lnTo>
                    <a:lnTo>
                      <a:pt x="65" y="265"/>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58" name="Freeform 90">
                <a:extLst>
                  <a:ext uri="{FF2B5EF4-FFF2-40B4-BE49-F238E27FC236}">
                    <a16:creationId xmlns:a16="http://schemas.microsoft.com/office/drawing/2014/main" id="{9769BE89-0668-5B2D-509F-5F0F1E29CEE5}"/>
                  </a:ext>
                </a:extLst>
              </p:cNvPr>
              <p:cNvSpPr>
                <a:spLocks/>
              </p:cNvSpPr>
              <p:nvPr/>
            </p:nvSpPr>
            <p:spPr bwMode="auto">
              <a:xfrm>
                <a:off x="9358042" y="4740885"/>
                <a:ext cx="11808" cy="49855"/>
              </a:xfrm>
              <a:custGeom>
                <a:avLst/>
                <a:gdLst>
                  <a:gd name="T0" fmla="*/ 33 w 66"/>
                  <a:gd name="T1" fmla="*/ 264 h 264"/>
                  <a:gd name="T2" fmla="*/ 33 w 66"/>
                  <a:gd name="T3" fmla="*/ 264 h 264"/>
                  <a:gd name="T4" fmla="*/ 27 w 66"/>
                  <a:gd name="T5" fmla="*/ 264 h 264"/>
                  <a:gd name="T6" fmla="*/ 20 w 66"/>
                  <a:gd name="T7" fmla="*/ 262 h 264"/>
                  <a:gd name="T8" fmla="*/ 14 w 66"/>
                  <a:gd name="T9" fmla="*/ 258 h 264"/>
                  <a:gd name="T10" fmla="*/ 10 w 66"/>
                  <a:gd name="T11" fmla="*/ 254 h 264"/>
                  <a:gd name="T12" fmla="*/ 6 w 66"/>
                  <a:gd name="T13" fmla="*/ 249 h 264"/>
                  <a:gd name="T14" fmla="*/ 3 w 66"/>
                  <a:gd name="T15" fmla="*/ 244 h 264"/>
                  <a:gd name="T16" fmla="*/ 1 w 66"/>
                  <a:gd name="T17" fmla="*/ 238 h 264"/>
                  <a:gd name="T18" fmla="*/ 0 w 66"/>
                  <a:gd name="T19" fmla="*/ 231 h 264"/>
                  <a:gd name="T20" fmla="*/ 0 w 66"/>
                  <a:gd name="T21" fmla="*/ 33 h 264"/>
                  <a:gd name="T22" fmla="*/ 0 w 66"/>
                  <a:gd name="T23" fmla="*/ 33 h 264"/>
                  <a:gd name="T24" fmla="*/ 1 w 66"/>
                  <a:gd name="T25" fmla="*/ 26 h 264"/>
                  <a:gd name="T26" fmla="*/ 3 w 66"/>
                  <a:gd name="T27" fmla="*/ 19 h 264"/>
                  <a:gd name="T28" fmla="*/ 6 w 66"/>
                  <a:gd name="T29" fmla="*/ 14 h 264"/>
                  <a:gd name="T30" fmla="*/ 10 w 66"/>
                  <a:gd name="T31" fmla="*/ 9 h 264"/>
                  <a:gd name="T32" fmla="*/ 14 w 66"/>
                  <a:gd name="T33" fmla="*/ 5 h 264"/>
                  <a:gd name="T34" fmla="*/ 20 w 66"/>
                  <a:gd name="T35" fmla="*/ 2 h 264"/>
                  <a:gd name="T36" fmla="*/ 27 w 66"/>
                  <a:gd name="T37" fmla="*/ 0 h 264"/>
                  <a:gd name="T38" fmla="*/ 33 w 66"/>
                  <a:gd name="T39" fmla="*/ 0 h 264"/>
                  <a:gd name="T40" fmla="*/ 33 w 66"/>
                  <a:gd name="T41" fmla="*/ 0 h 264"/>
                  <a:gd name="T42" fmla="*/ 40 w 66"/>
                  <a:gd name="T43" fmla="*/ 0 h 264"/>
                  <a:gd name="T44" fmla="*/ 46 w 66"/>
                  <a:gd name="T45" fmla="*/ 2 h 264"/>
                  <a:gd name="T46" fmla="*/ 52 w 66"/>
                  <a:gd name="T47" fmla="*/ 5 h 264"/>
                  <a:gd name="T48" fmla="*/ 57 w 66"/>
                  <a:gd name="T49" fmla="*/ 9 h 264"/>
                  <a:gd name="T50" fmla="*/ 61 w 66"/>
                  <a:gd name="T51" fmla="*/ 14 h 264"/>
                  <a:gd name="T52" fmla="*/ 64 w 66"/>
                  <a:gd name="T53" fmla="*/ 19 h 264"/>
                  <a:gd name="T54" fmla="*/ 65 w 66"/>
                  <a:gd name="T55" fmla="*/ 26 h 264"/>
                  <a:gd name="T56" fmla="*/ 66 w 66"/>
                  <a:gd name="T57" fmla="*/ 33 h 264"/>
                  <a:gd name="T58" fmla="*/ 66 w 66"/>
                  <a:gd name="T59" fmla="*/ 231 h 264"/>
                  <a:gd name="T60" fmla="*/ 66 w 66"/>
                  <a:gd name="T61" fmla="*/ 231 h 264"/>
                  <a:gd name="T62" fmla="*/ 65 w 66"/>
                  <a:gd name="T63" fmla="*/ 238 h 264"/>
                  <a:gd name="T64" fmla="*/ 64 w 66"/>
                  <a:gd name="T65" fmla="*/ 244 h 264"/>
                  <a:gd name="T66" fmla="*/ 61 w 66"/>
                  <a:gd name="T67" fmla="*/ 249 h 264"/>
                  <a:gd name="T68" fmla="*/ 57 w 66"/>
                  <a:gd name="T69" fmla="*/ 254 h 264"/>
                  <a:gd name="T70" fmla="*/ 52 w 66"/>
                  <a:gd name="T71" fmla="*/ 258 h 264"/>
                  <a:gd name="T72" fmla="*/ 46 w 66"/>
                  <a:gd name="T73" fmla="*/ 262 h 264"/>
                  <a:gd name="T74" fmla="*/ 40 w 66"/>
                  <a:gd name="T75" fmla="*/ 264 h 264"/>
                  <a:gd name="T76" fmla="*/ 33 w 66"/>
                  <a:gd name="T77" fmla="*/ 264 h 264"/>
                  <a:gd name="T78" fmla="*/ 33 w 66"/>
                  <a:gd name="T79"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4">
                    <a:moveTo>
                      <a:pt x="33" y="264"/>
                    </a:moveTo>
                    <a:lnTo>
                      <a:pt x="33" y="264"/>
                    </a:lnTo>
                    <a:lnTo>
                      <a:pt x="27" y="264"/>
                    </a:lnTo>
                    <a:lnTo>
                      <a:pt x="20" y="262"/>
                    </a:lnTo>
                    <a:lnTo>
                      <a:pt x="14" y="258"/>
                    </a:lnTo>
                    <a:lnTo>
                      <a:pt x="10" y="254"/>
                    </a:lnTo>
                    <a:lnTo>
                      <a:pt x="6" y="249"/>
                    </a:lnTo>
                    <a:lnTo>
                      <a:pt x="3" y="244"/>
                    </a:lnTo>
                    <a:lnTo>
                      <a:pt x="1" y="238"/>
                    </a:lnTo>
                    <a:lnTo>
                      <a:pt x="0" y="231"/>
                    </a:lnTo>
                    <a:lnTo>
                      <a:pt x="0" y="33"/>
                    </a:lnTo>
                    <a:lnTo>
                      <a:pt x="0" y="33"/>
                    </a:lnTo>
                    <a:lnTo>
                      <a:pt x="1" y="26"/>
                    </a:lnTo>
                    <a:lnTo>
                      <a:pt x="3" y="19"/>
                    </a:lnTo>
                    <a:lnTo>
                      <a:pt x="6" y="14"/>
                    </a:lnTo>
                    <a:lnTo>
                      <a:pt x="10" y="9"/>
                    </a:lnTo>
                    <a:lnTo>
                      <a:pt x="14" y="5"/>
                    </a:lnTo>
                    <a:lnTo>
                      <a:pt x="20" y="2"/>
                    </a:lnTo>
                    <a:lnTo>
                      <a:pt x="27" y="0"/>
                    </a:lnTo>
                    <a:lnTo>
                      <a:pt x="33" y="0"/>
                    </a:lnTo>
                    <a:lnTo>
                      <a:pt x="33" y="0"/>
                    </a:lnTo>
                    <a:lnTo>
                      <a:pt x="40" y="0"/>
                    </a:lnTo>
                    <a:lnTo>
                      <a:pt x="46" y="2"/>
                    </a:lnTo>
                    <a:lnTo>
                      <a:pt x="52" y="5"/>
                    </a:lnTo>
                    <a:lnTo>
                      <a:pt x="57" y="9"/>
                    </a:lnTo>
                    <a:lnTo>
                      <a:pt x="61" y="14"/>
                    </a:lnTo>
                    <a:lnTo>
                      <a:pt x="64" y="19"/>
                    </a:lnTo>
                    <a:lnTo>
                      <a:pt x="65" y="26"/>
                    </a:lnTo>
                    <a:lnTo>
                      <a:pt x="66" y="33"/>
                    </a:lnTo>
                    <a:lnTo>
                      <a:pt x="66" y="231"/>
                    </a:lnTo>
                    <a:lnTo>
                      <a:pt x="66" y="231"/>
                    </a:lnTo>
                    <a:lnTo>
                      <a:pt x="65" y="238"/>
                    </a:lnTo>
                    <a:lnTo>
                      <a:pt x="64" y="244"/>
                    </a:lnTo>
                    <a:lnTo>
                      <a:pt x="61" y="249"/>
                    </a:lnTo>
                    <a:lnTo>
                      <a:pt x="57" y="254"/>
                    </a:lnTo>
                    <a:lnTo>
                      <a:pt x="52" y="258"/>
                    </a:lnTo>
                    <a:lnTo>
                      <a:pt x="46" y="262"/>
                    </a:lnTo>
                    <a:lnTo>
                      <a:pt x="40" y="264"/>
                    </a:lnTo>
                    <a:lnTo>
                      <a:pt x="33" y="264"/>
                    </a:lnTo>
                    <a:lnTo>
                      <a:pt x="33" y="264"/>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59" name="Freeform 91">
                <a:extLst>
                  <a:ext uri="{FF2B5EF4-FFF2-40B4-BE49-F238E27FC236}">
                    <a16:creationId xmlns:a16="http://schemas.microsoft.com/office/drawing/2014/main" id="{F0D6883A-AF5E-C039-5AA2-A22D96136234}"/>
                  </a:ext>
                </a:extLst>
              </p:cNvPr>
              <p:cNvSpPr>
                <a:spLocks noEditPoints="1"/>
              </p:cNvSpPr>
              <p:nvPr/>
            </p:nvSpPr>
            <p:spPr bwMode="auto">
              <a:xfrm>
                <a:off x="9506296" y="4852403"/>
                <a:ext cx="99711" cy="186302"/>
              </a:xfrm>
              <a:custGeom>
                <a:avLst/>
                <a:gdLst>
                  <a:gd name="T0" fmla="*/ 495 w 528"/>
                  <a:gd name="T1" fmla="*/ 992 h 992"/>
                  <a:gd name="T2" fmla="*/ 33 w 528"/>
                  <a:gd name="T3" fmla="*/ 992 h 992"/>
                  <a:gd name="T4" fmla="*/ 33 w 528"/>
                  <a:gd name="T5" fmla="*/ 992 h 992"/>
                  <a:gd name="T6" fmla="*/ 26 w 528"/>
                  <a:gd name="T7" fmla="*/ 992 h 992"/>
                  <a:gd name="T8" fmla="*/ 20 w 528"/>
                  <a:gd name="T9" fmla="*/ 989 h 992"/>
                  <a:gd name="T10" fmla="*/ 14 w 528"/>
                  <a:gd name="T11" fmla="*/ 986 h 992"/>
                  <a:gd name="T12" fmla="*/ 9 w 528"/>
                  <a:gd name="T13" fmla="*/ 982 h 992"/>
                  <a:gd name="T14" fmla="*/ 6 w 528"/>
                  <a:gd name="T15" fmla="*/ 977 h 992"/>
                  <a:gd name="T16" fmla="*/ 3 w 528"/>
                  <a:gd name="T17" fmla="*/ 972 h 992"/>
                  <a:gd name="T18" fmla="*/ 1 w 528"/>
                  <a:gd name="T19" fmla="*/ 966 h 992"/>
                  <a:gd name="T20" fmla="*/ 0 w 528"/>
                  <a:gd name="T21" fmla="*/ 958 h 992"/>
                  <a:gd name="T22" fmla="*/ 0 w 528"/>
                  <a:gd name="T23" fmla="*/ 33 h 992"/>
                  <a:gd name="T24" fmla="*/ 0 w 528"/>
                  <a:gd name="T25" fmla="*/ 33 h 992"/>
                  <a:gd name="T26" fmla="*/ 1 w 528"/>
                  <a:gd name="T27" fmla="*/ 26 h 992"/>
                  <a:gd name="T28" fmla="*/ 3 w 528"/>
                  <a:gd name="T29" fmla="*/ 20 h 992"/>
                  <a:gd name="T30" fmla="*/ 6 w 528"/>
                  <a:gd name="T31" fmla="*/ 14 h 992"/>
                  <a:gd name="T32" fmla="*/ 9 w 528"/>
                  <a:gd name="T33" fmla="*/ 9 h 992"/>
                  <a:gd name="T34" fmla="*/ 14 w 528"/>
                  <a:gd name="T35" fmla="*/ 5 h 992"/>
                  <a:gd name="T36" fmla="*/ 20 w 528"/>
                  <a:gd name="T37" fmla="*/ 2 h 992"/>
                  <a:gd name="T38" fmla="*/ 26 w 528"/>
                  <a:gd name="T39" fmla="*/ 0 h 992"/>
                  <a:gd name="T40" fmla="*/ 33 w 528"/>
                  <a:gd name="T41" fmla="*/ 0 h 992"/>
                  <a:gd name="T42" fmla="*/ 495 w 528"/>
                  <a:gd name="T43" fmla="*/ 0 h 992"/>
                  <a:gd name="T44" fmla="*/ 495 w 528"/>
                  <a:gd name="T45" fmla="*/ 0 h 992"/>
                  <a:gd name="T46" fmla="*/ 502 w 528"/>
                  <a:gd name="T47" fmla="*/ 0 h 992"/>
                  <a:gd name="T48" fmla="*/ 509 w 528"/>
                  <a:gd name="T49" fmla="*/ 2 h 992"/>
                  <a:gd name="T50" fmla="*/ 514 w 528"/>
                  <a:gd name="T51" fmla="*/ 5 h 992"/>
                  <a:gd name="T52" fmla="*/ 519 w 528"/>
                  <a:gd name="T53" fmla="*/ 9 h 992"/>
                  <a:gd name="T54" fmla="*/ 523 w 528"/>
                  <a:gd name="T55" fmla="*/ 14 h 992"/>
                  <a:gd name="T56" fmla="*/ 526 w 528"/>
                  <a:gd name="T57" fmla="*/ 20 h 992"/>
                  <a:gd name="T58" fmla="*/ 528 w 528"/>
                  <a:gd name="T59" fmla="*/ 26 h 992"/>
                  <a:gd name="T60" fmla="*/ 528 w 528"/>
                  <a:gd name="T61" fmla="*/ 33 h 992"/>
                  <a:gd name="T62" fmla="*/ 528 w 528"/>
                  <a:gd name="T63" fmla="*/ 958 h 992"/>
                  <a:gd name="T64" fmla="*/ 528 w 528"/>
                  <a:gd name="T65" fmla="*/ 958 h 992"/>
                  <a:gd name="T66" fmla="*/ 528 w 528"/>
                  <a:gd name="T67" fmla="*/ 966 h 992"/>
                  <a:gd name="T68" fmla="*/ 526 w 528"/>
                  <a:gd name="T69" fmla="*/ 972 h 992"/>
                  <a:gd name="T70" fmla="*/ 523 w 528"/>
                  <a:gd name="T71" fmla="*/ 977 h 992"/>
                  <a:gd name="T72" fmla="*/ 519 w 528"/>
                  <a:gd name="T73" fmla="*/ 982 h 992"/>
                  <a:gd name="T74" fmla="*/ 514 w 528"/>
                  <a:gd name="T75" fmla="*/ 986 h 992"/>
                  <a:gd name="T76" fmla="*/ 509 w 528"/>
                  <a:gd name="T77" fmla="*/ 989 h 992"/>
                  <a:gd name="T78" fmla="*/ 502 w 528"/>
                  <a:gd name="T79" fmla="*/ 992 h 992"/>
                  <a:gd name="T80" fmla="*/ 495 w 528"/>
                  <a:gd name="T81" fmla="*/ 992 h 992"/>
                  <a:gd name="T82" fmla="*/ 495 w 528"/>
                  <a:gd name="T83" fmla="*/ 992 h 992"/>
                  <a:gd name="T84" fmla="*/ 66 w 528"/>
                  <a:gd name="T85" fmla="*/ 925 h 992"/>
                  <a:gd name="T86" fmla="*/ 462 w 528"/>
                  <a:gd name="T87" fmla="*/ 925 h 992"/>
                  <a:gd name="T88" fmla="*/ 462 w 528"/>
                  <a:gd name="T89" fmla="*/ 66 h 992"/>
                  <a:gd name="T90" fmla="*/ 66 w 528"/>
                  <a:gd name="T91" fmla="*/ 66 h 992"/>
                  <a:gd name="T92" fmla="*/ 66 w 528"/>
                  <a:gd name="T93" fmla="*/ 925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8" h="992">
                    <a:moveTo>
                      <a:pt x="495" y="992"/>
                    </a:moveTo>
                    <a:lnTo>
                      <a:pt x="33" y="992"/>
                    </a:lnTo>
                    <a:lnTo>
                      <a:pt x="33" y="992"/>
                    </a:lnTo>
                    <a:lnTo>
                      <a:pt x="26" y="992"/>
                    </a:lnTo>
                    <a:lnTo>
                      <a:pt x="20" y="989"/>
                    </a:lnTo>
                    <a:lnTo>
                      <a:pt x="14" y="986"/>
                    </a:lnTo>
                    <a:lnTo>
                      <a:pt x="9" y="982"/>
                    </a:lnTo>
                    <a:lnTo>
                      <a:pt x="6" y="977"/>
                    </a:lnTo>
                    <a:lnTo>
                      <a:pt x="3" y="972"/>
                    </a:lnTo>
                    <a:lnTo>
                      <a:pt x="1" y="966"/>
                    </a:lnTo>
                    <a:lnTo>
                      <a:pt x="0" y="958"/>
                    </a:lnTo>
                    <a:lnTo>
                      <a:pt x="0" y="33"/>
                    </a:lnTo>
                    <a:lnTo>
                      <a:pt x="0" y="33"/>
                    </a:lnTo>
                    <a:lnTo>
                      <a:pt x="1" y="26"/>
                    </a:lnTo>
                    <a:lnTo>
                      <a:pt x="3" y="20"/>
                    </a:lnTo>
                    <a:lnTo>
                      <a:pt x="6" y="14"/>
                    </a:lnTo>
                    <a:lnTo>
                      <a:pt x="9" y="9"/>
                    </a:lnTo>
                    <a:lnTo>
                      <a:pt x="14" y="5"/>
                    </a:lnTo>
                    <a:lnTo>
                      <a:pt x="20" y="2"/>
                    </a:lnTo>
                    <a:lnTo>
                      <a:pt x="26" y="0"/>
                    </a:lnTo>
                    <a:lnTo>
                      <a:pt x="33" y="0"/>
                    </a:lnTo>
                    <a:lnTo>
                      <a:pt x="495" y="0"/>
                    </a:lnTo>
                    <a:lnTo>
                      <a:pt x="495" y="0"/>
                    </a:lnTo>
                    <a:lnTo>
                      <a:pt x="502" y="0"/>
                    </a:lnTo>
                    <a:lnTo>
                      <a:pt x="509" y="2"/>
                    </a:lnTo>
                    <a:lnTo>
                      <a:pt x="514" y="5"/>
                    </a:lnTo>
                    <a:lnTo>
                      <a:pt x="519" y="9"/>
                    </a:lnTo>
                    <a:lnTo>
                      <a:pt x="523" y="14"/>
                    </a:lnTo>
                    <a:lnTo>
                      <a:pt x="526" y="20"/>
                    </a:lnTo>
                    <a:lnTo>
                      <a:pt x="528" y="26"/>
                    </a:lnTo>
                    <a:lnTo>
                      <a:pt x="528" y="33"/>
                    </a:lnTo>
                    <a:lnTo>
                      <a:pt x="528" y="958"/>
                    </a:lnTo>
                    <a:lnTo>
                      <a:pt x="528" y="958"/>
                    </a:lnTo>
                    <a:lnTo>
                      <a:pt x="528" y="966"/>
                    </a:lnTo>
                    <a:lnTo>
                      <a:pt x="526" y="972"/>
                    </a:lnTo>
                    <a:lnTo>
                      <a:pt x="523" y="977"/>
                    </a:lnTo>
                    <a:lnTo>
                      <a:pt x="519" y="982"/>
                    </a:lnTo>
                    <a:lnTo>
                      <a:pt x="514" y="986"/>
                    </a:lnTo>
                    <a:lnTo>
                      <a:pt x="509" y="989"/>
                    </a:lnTo>
                    <a:lnTo>
                      <a:pt x="502" y="992"/>
                    </a:lnTo>
                    <a:lnTo>
                      <a:pt x="495" y="992"/>
                    </a:lnTo>
                    <a:lnTo>
                      <a:pt x="495" y="992"/>
                    </a:lnTo>
                    <a:close/>
                    <a:moveTo>
                      <a:pt x="66" y="925"/>
                    </a:moveTo>
                    <a:lnTo>
                      <a:pt x="462" y="925"/>
                    </a:lnTo>
                    <a:lnTo>
                      <a:pt x="462" y="66"/>
                    </a:lnTo>
                    <a:lnTo>
                      <a:pt x="66" y="66"/>
                    </a:lnTo>
                    <a:lnTo>
                      <a:pt x="66" y="925"/>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60" name="Freeform 92">
                <a:extLst>
                  <a:ext uri="{FF2B5EF4-FFF2-40B4-BE49-F238E27FC236}">
                    <a16:creationId xmlns:a16="http://schemas.microsoft.com/office/drawing/2014/main" id="{2D445F1D-9C59-117D-A67D-85A9434E0D21}"/>
                  </a:ext>
                </a:extLst>
              </p:cNvPr>
              <p:cNvSpPr>
                <a:spLocks noEditPoints="1"/>
              </p:cNvSpPr>
              <p:nvPr/>
            </p:nvSpPr>
            <p:spPr bwMode="auto">
              <a:xfrm>
                <a:off x="9519416" y="4815668"/>
                <a:ext cx="73471" cy="49855"/>
              </a:xfrm>
              <a:custGeom>
                <a:avLst/>
                <a:gdLst>
                  <a:gd name="T0" fmla="*/ 363 w 396"/>
                  <a:gd name="T1" fmla="*/ 265 h 265"/>
                  <a:gd name="T2" fmla="*/ 33 w 396"/>
                  <a:gd name="T3" fmla="*/ 265 h 265"/>
                  <a:gd name="T4" fmla="*/ 33 w 396"/>
                  <a:gd name="T5" fmla="*/ 265 h 265"/>
                  <a:gd name="T6" fmla="*/ 26 w 396"/>
                  <a:gd name="T7" fmla="*/ 264 h 265"/>
                  <a:gd name="T8" fmla="*/ 19 w 396"/>
                  <a:gd name="T9" fmla="*/ 262 h 265"/>
                  <a:gd name="T10" fmla="*/ 14 w 396"/>
                  <a:gd name="T11" fmla="*/ 259 h 265"/>
                  <a:gd name="T12" fmla="*/ 9 w 396"/>
                  <a:gd name="T13" fmla="*/ 255 h 265"/>
                  <a:gd name="T14" fmla="*/ 5 w 396"/>
                  <a:gd name="T15" fmla="*/ 251 h 265"/>
                  <a:gd name="T16" fmla="*/ 2 w 396"/>
                  <a:gd name="T17" fmla="*/ 244 h 265"/>
                  <a:gd name="T18" fmla="*/ 1 w 396"/>
                  <a:gd name="T19" fmla="*/ 238 h 265"/>
                  <a:gd name="T20" fmla="*/ 0 w 396"/>
                  <a:gd name="T21" fmla="*/ 232 h 265"/>
                  <a:gd name="T22" fmla="*/ 0 w 396"/>
                  <a:gd name="T23" fmla="*/ 33 h 265"/>
                  <a:gd name="T24" fmla="*/ 0 w 396"/>
                  <a:gd name="T25" fmla="*/ 33 h 265"/>
                  <a:gd name="T26" fmla="*/ 1 w 396"/>
                  <a:gd name="T27" fmla="*/ 27 h 265"/>
                  <a:gd name="T28" fmla="*/ 2 w 396"/>
                  <a:gd name="T29" fmla="*/ 21 h 265"/>
                  <a:gd name="T30" fmla="*/ 5 w 396"/>
                  <a:gd name="T31" fmla="*/ 15 h 265"/>
                  <a:gd name="T32" fmla="*/ 9 w 396"/>
                  <a:gd name="T33" fmla="*/ 9 h 265"/>
                  <a:gd name="T34" fmla="*/ 14 w 396"/>
                  <a:gd name="T35" fmla="*/ 5 h 265"/>
                  <a:gd name="T36" fmla="*/ 19 w 396"/>
                  <a:gd name="T37" fmla="*/ 3 h 265"/>
                  <a:gd name="T38" fmla="*/ 26 w 396"/>
                  <a:gd name="T39" fmla="*/ 1 h 265"/>
                  <a:gd name="T40" fmla="*/ 33 w 396"/>
                  <a:gd name="T41" fmla="*/ 0 h 265"/>
                  <a:gd name="T42" fmla="*/ 363 w 396"/>
                  <a:gd name="T43" fmla="*/ 0 h 265"/>
                  <a:gd name="T44" fmla="*/ 363 w 396"/>
                  <a:gd name="T45" fmla="*/ 0 h 265"/>
                  <a:gd name="T46" fmla="*/ 370 w 396"/>
                  <a:gd name="T47" fmla="*/ 1 h 265"/>
                  <a:gd name="T48" fmla="*/ 376 w 396"/>
                  <a:gd name="T49" fmla="*/ 3 h 265"/>
                  <a:gd name="T50" fmla="*/ 382 w 396"/>
                  <a:gd name="T51" fmla="*/ 5 h 265"/>
                  <a:gd name="T52" fmla="*/ 387 w 396"/>
                  <a:gd name="T53" fmla="*/ 9 h 265"/>
                  <a:gd name="T54" fmla="*/ 391 w 396"/>
                  <a:gd name="T55" fmla="*/ 15 h 265"/>
                  <a:gd name="T56" fmla="*/ 394 w 396"/>
                  <a:gd name="T57" fmla="*/ 21 h 265"/>
                  <a:gd name="T58" fmla="*/ 396 w 396"/>
                  <a:gd name="T59" fmla="*/ 27 h 265"/>
                  <a:gd name="T60" fmla="*/ 396 w 396"/>
                  <a:gd name="T61" fmla="*/ 33 h 265"/>
                  <a:gd name="T62" fmla="*/ 396 w 396"/>
                  <a:gd name="T63" fmla="*/ 232 h 265"/>
                  <a:gd name="T64" fmla="*/ 396 w 396"/>
                  <a:gd name="T65" fmla="*/ 232 h 265"/>
                  <a:gd name="T66" fmla="*/ 396 w 396"/>
                  <a:gd name="T67" fmla="*/ 238 h 265"/>
                  <a:gd name="T68" fmla="*/ 394 w 396"/>
                  <a:gd name="T69" fmla="*/ 244 h 265"/>
                  <a:gd name="T70" fmla="*/ 391 w 396"/>
                  <a:gd name="T71" fmla="*/ 251 h 265"/>
                  <a:gd name="T72" fmla="*/ 387 w 396"/>
                  <a:gd name="T73" fmla="*/ 255 h 265"/>
                  <a:gd name="T74" fmla="*/ 382 w 396"/>
                  <a:gd name="T75" fmla="*/ 259 h 265"/>
                  <a:gd name="T76" fmla="*/ 376 w 396"/>
                  <a:gd name="T77" fmla="*/ 262 h 265"/>
                  <a:gd name="T78" fmla="*/ 370 w 396"/>
                  <a:gd name="T79" fmla="*/ 264 h 265"/>
                  <a:gd name="T80" fmla="*/ 363 w 396"/>
                  <a:gd name="T81" fmla="*/ 265 h 265"/>
                  <a:gd name="T82" fmla="*/ 363 w 396"/>
                  <a:gd name="T83" fmla="*/ 265 h 265"/>
                  <a:gd name="T84" fmla="*/ 66 w 396"/>
                  <a:gd name="T85" fmla="*/ 199 h 265"/>
                  <a:gd name="T86" fmla="*/ 330 w 396"/>
                  <a:gd name="T87" fmla="*/ 199 h 265"/>
                  <a:gd name="T88" fmla="*/ 330 w 396"/>
                  <a:gd name="T89" fmla="*/ 66 h 265"/>
                  <a:gd name="T90" fmla="*/ 66 w 396"/>
                  <a:gd name="T91" fmla="*/ 66 h 265"/>
                  <a:gd name="T92" fmla="*/ 66 w 396"/>
                  <a:gd name="T93" fmla="*/ 19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265">
                    <a:moveTo>
                      <a:pt x="363" y="265"/>
                    </a:moveTo>
                    <a:lnTo>
                      <a:pt x="33" y="265"/>
                    </a:lnTo>
                    <a:lnTo>
                      <a:pt x="33" y="265"/>
                    </a:lnTo>
                    <a:lnTo>
                      <a:pt x="26" y="264"/>
                    </a:lnTo>
                    <a:lnTo>
                      <a:pt x="19" y="262"/>
                    </a:lnTo>
                    <a:lnTo>
                      <a:pt x="14" y="259"/>
                    </a:lnTo>
                    <a:lnTo>
                      <a:pt x="9" y="255"/>
                    </a:lnTo>
                    <a:lnTo>
                      <a:pt x="5" y="251"/>
                    </a:lnTo>
                    <a:lnTo>
                      <a:pt x="2" y="244"/>
                    </a:lnTo>
                    <a:lnTo>
                      <a:pt x="1" y="238"/>
                    </a:lnTo>
                    <a:lnTo>
                      <a:pt x="0" y="232"/>
                    </a:lnTo>
                    <a:lnTo>
                      <a:pt x="0" y="33"/>
                    </a:lnTo>
                    <a:lnTo>
                      <a:pt x="0" y="33"/>
                    </a:lnTo>
                    <a:lnTo>
                      <a:pt x="1" y="27"/>
                    </a:lnTo>
                    <a:lnTo>
                      <a:pt x="2" y="21"/>
                    </a:lnTo>
                    <a:lnTo>
                      <a:pt x="5" y="15"/>
                    </a:lnTo>
                    <a:lnTo>
                      <a:pt x="9" y="9"/>
                    </a:lnTo>
                    <a:lnTo>
                      <a:pt x="14" y="5"/>
                    </a:lnTo>
                    <a:lnTo>
                      <a:pt x="19" y="3"/>
                    </a:lnTo>
                    <a:lnTo>
                      <a:pt x="26" y="1"/>
                    </a:lnTo>
                    <a:lnTo>
                      <a:pt x="33" y="0"/>
                    </a:lnTo>
                    <a:lnTo>
                      <a:pt x="363" y="0"/>
                    </a:lnTo>
                    <a:lnTo>
                      <a:pt x="363" y="0"/>
                    </a:lnTo>
                    <a:lnTo>
                      <a:pt x="370" y="1"/>
                    </a:lnTo>
                    <a:lnTo>
                      <a:pt x="376" y="3"/>
                    </a:lnTo>
                    <a:lnTo>
                      <a:pt x="382" y="5"/>
                    </a:lnTo>
                    <a:lnTo>
                      <a:pt x="387" y="9"/>
                    </a:lnTo>
                    <a:lnTo>
                      <a:pt x="391" y="15"/>
                    </a:lnTo>
                    <a:lnTo>
                      <a:pt x="394" y="21"/>
                    </a:lnTo>
                    <a:lnTo>
                      <a:pt x="396" y="27"/>
                    </a:lnTo>
                    <a:lnTo>
                      <a:pt x="396" y="33"/>
                    </a:lnTo>
                    <a:lnTo>
                      <a:pt x="396" y="232"/>
                    </a:lnTo>
                    <a:lnTo>
                      <a:pt x="396" y="232"/>
                    </a:lnTo>
                    <a:lnTo>
                      <a:pt x="396" y="238"/>
                    </a:lnTo>
                    <a:lnTo>
                      <a:pt x="394" y="244"/>
                    </a:lnTo>
                    <a:lnTo>
                      <a:pt x="391" y="251"/>
                    </a:lnTo>
                    <a:lnTo>
                      <a:pt x="387" y="255"/>
                    </a:lnTo>
                    <a:lnTo>
                      <a:pt x="382" y="259"/>
                    </a:lnTo>
                    <a:lnTo>
                      <a:pt x="376" y="262"/>
                    </a:lnTo>
                    <a:lnTo>
                      <a:pt x="370" y="264"/>
                    </a:lnTo>
                    <a:lnTo>
                      <a:pt x="363" y="265"/>
                    </a:lnTo>
                    <a:lnTo>
                      <a:pt x="363" y="265"/>
                    </a:lnTo>
                    <a:close/>
                    <a:moveTo>
                      <a:pt x="66" y="199"/>
                    </a:moveTo>
                    <a:lnTo>
                      <a:pt x="330" y="199"/>
                    </a:lnTo>
                    <a:lnTo>
                      <a:pt x="330" y="66"/>
                    </a:lnTo>
                    <a:lnTo>
                      <a:pt x="66" y="66"/>
                    </a:lnTo>
                    <a:lnTo>
                      <a:pt x="66" y="199"/>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61" name="Freeform 93">
                <a:extLst>
                  <a:ext uri="{FF2B5EF4-FFF2-40B4-BE49-F238E27FC236}">
                    <a16:creationId xmlns:a16="http://schemas.microsoft.com/office/drawing/2014/main" id="{3E1239FA-97B5-12B5-8FA8-529B325B0128}"/>
                  </a:ext>
                </a:extLst>
              </p:cNvPr>
              <p:cNvSpPr>
                <a:spLocks/>
              </p:cNvSpPr>
              <p:nvPr/>
            </p:nvSpPr>
            <p:spPr bwMode="auto">
              <a:xfrm>
                <a:off x="9419705" y="4902259"/>
                <a:ext cx="99711" cy="11808"/>
              </a:xfrm>
              <a:custGeom>
                <a:avLst/>
                <a:gdLst>
                  <a:gd name="T0" fmla="*/ 496 w 529"/>
                  <a:gd name="T1" fmla="*/ 66 h 66"/>
                  <a:gd name="T2" fmla="*/ 33 w 529"/>
                  <a:gd name="T3" fmla="*/ 66 h 66"/>
                  <a:gd name="T4" fmla="*/ 33 w 529"/>
                  <a:gd name="T5" fmla="*/ 66 h 66"/>
                  <a:gd name="T6" fmla="*/ 26 w 529"/>
                  <a:gd name="T7" fmla="*/ 66 h 66"/>
                  <a:gd name="T8" fmla="*/ 20 w 529"/>
                  <a:gd name="T9" fmla="*/ 64 h 66"/>
                  <a:gd name="T10" fmla="*/ 14 w 529"/>
                  <a:gd name="T11" fmla="*/ 61 h 66"/>
                  <a:gd name="T12" fmla="*/ 9 w 529"/>
                  <a:gd name="T13" fmla="*/ 57 h 66"/>
                  <a:gd name="T14" fmla="*/ 5 w 529"/>
                  <a:gd name="T15" fmla="*/ 52 h 66"/>
                  <a:gd name="T16" fmla="*/ 2 w 529"/>
                  <a:gd name="T17" fmla="*/ 46 h 66"/>
                  <a:gd name="T18" fmla="*/ 0 w 529"/>
                  <a:gd name="T19" fmla="*/ 40 h 66"/>
                  <a:gd name="T20" fmla="*/ 0 w 529"/>
                  <a:gd name="T21" fmla="*/ 33 h 66"/>
                  <a:gd name="T22" fmla="*/ 0 w 529"/>
                  <a:gd name="T23" fmla="*/ 33 h 66"/>
                  <a:gd name="T24" fmla="*/ 0 w 529"/>
                  <a:gd name="T25" fmla="*/ 27 h 66"/>
                  <a:gd name="T26" fmla="*/ 2 w 529"/>
                  <a:gd name="T27" fmla="*/ 21 h 66"/>
                  <a:gd name="T28" fmla="*/ 5 w 529"/>
                  <a:gd name="T29" fmla="*/ 14 h 66"/>
                  <a:gd name="T30" fmla="*/ 9 w 529"/>
                  <a:gd name="T31" fmla="*/ 10 h 66"/>
                  <a:gd name="T32" fmla="*/ 14 w 529"/>
                  <a:gd name="T33" fmla="*/ 6 h 66"/>
                  <a:gd name="T34" fmla="*/ 20 w 529"/>
                  <a:gd name="T35" fmla="*/ 3 h 66"/>
                  <a:gd name="T36" fmla="*/ 26 w 529"/>
                  <a:gd name="T37" fmla="*/ 1 h 66"/>
                  <a:gd name="T38" fmla="*/ 33 w 529"/>
                  <a:gd name="T39" fmla="*/ 0 h 66"/>
                  <a:gd name="T40" fmla="*/ 496 w 529"/>
                  <a:gd name="T41" fmla="*/ 0 h 66"/>
                  <a:gd name="T42" fmla="*/ 496 w 529"/>
                  <a:gd name="T43" fmla="*/ 0 h 66"/>
                  <a:gd name="T44" fmla="*/ 502 w 529"/>
                  <a:gd name="T45" fmla="*/ 1 h 66"/>
                  <a:gd name="T46" fmla="*/ 508 w 529"/>
                  <a:gd name="T47" fmla="*/ 3 h 66"/>
                  <a:gd name="T48" fmla="*/ 514 w 529"/>
                  <a:gd name="T49" fmla="*/ 6 h 66"/>
                  <a:gd name="T50" fmla="*/ 519 w 529"/>
                  <a:gd name="T51" fmla="*/ 10 h 66"/>
                  <a:gd name="T52" fmla="*/ 524 w 529"/>
                  <a:gd name="T53" fmla="*/ 14 h 66"/>
                  <a:gd name="T54" fmla="*/ 526 w 529"/>
                  <a:gd name="T55" fmla="*/ 21 h 66"/>
                  <a:gd name="T56" fmla="*/ 528 w 529"/>
                  <a:gd name="T57" fmla="*/ 27 h 66"/>
                  <a:gd name="T58" fmla="*/ 529 w 529"/>
                  <a:gd name="T59" fmla="*/ 33 h 66"/>
                  <a:gd name="T60" fmla="*/ 529 w 529"/>
                  <a:gd name="T61" fmla="*/ 33 h 66"/>
                  <a:gd name="T62" fmla="*/ 528 w 529"/>
                  <a:gd name="T63" fmla="*/ 40 h 66"/>
                  <a:gd name="T64" fmla="*/ 526 w 529"/>
                  <a:gd name="T65" fmla="*/ 46 h 66"/>
                  <a:gd name="T66" fmla="*/ 524 w 529"/>
                  <a:gd name="T67" fmla="*/ 52 h 66"/>
                  <a:gd name="T68" fmla="*/ 519 w 529"/>
                  <a:gd name="T69" fmla="*/ 57 h 66"/>
                  <a:gd name="T70" fmla="*/ 514 w 529"/>
                  <a:gd name="T71" fmla="*/ 61 h 66"/>
                  <a:gd name="T72" fmla="*/ 508 w 529"/>
                  <a:gd name="T73" fmla="*/ 64 h 66"/>
                  <a:gd name="T74" fmla="*/ 502 w 529"/>
                  <a:gd name="T75" fmla="*/ 66 h 66"/>
                  <a:gd name="T76" fmla="*/ 496 w 529"/>
                  <a:gd name="T77" fmla="*/ 66 h 66"/>
                  <a:gd name="T78" fmla="*/ 496 w 529"/>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9" h="66">
                    <a:moveTo>
                      <a:pt x="496" y="66"/>
                    </a:moveTo>
                    <a:lnTo>
                      <a:pt x="33" y="66"/>
                    </a:lnTo>
                    <a:lnTo>
                      <a:pt x="33" y="66"/>
                    </a:lnTo>
                    <a:lnTo>
                      <a:pt x="26" y="66"/>
                    </a:lnTo>
                    <a:lnTo>
                      <a:pt x="20" y="64"/>
                    </a:lnTo>
                    <a:lnTo>
                      <a:pt x="14" y="61"/>
                    </a:lnTo>
                    <a:lnTo>
                      <a:pt x="9" y="57"/>
                    </a:lnTo>
                    <a:lnTo>
                      <a:pt x="5" y="52"/>
                    </a:lnTo>
                    <a:lnTo>
                      <a:pt x="2" y="46"/>
                    </a:lnTo>
                    <a:lnTo>
                      <a:pt x="0" y="40"/>
                    </a:lnTo>
                    <a:lnTo>
                      <a:pt x="0" y="33"/>
                    </a:lnTo>
                    <a:lnTo>
                      <a:pt x="0" y="33"/>
                    </a:lnTo>
                    <a:lnTo>
                      <a:pt x="0" y="27"/>
                    </a:lnTo>
                    <a:lnTo>
                      <a:pt x="2" y="21"/>
                    </a:lnTo>
                    <a:lnTo>
                      <a:pt x="5" y="14"/>
                    </a:lnTo>
                    <a:lnTo>
                      <a:pt x="9" y="10"/>
                    </a:lnTo>
                    <a:lnTo>
                      <a:pt x="14" y="6"/>
                    </a:lnTo>
                    <a:lnTo>
                      <a:pt x="20" y="3"/>
                    </a:lnTo>
                    <a:lnTo>
                      <a:pt x="26" y="1"/>
                    </a:lnTo>
                    <a:lnTo>
                      <a:pt x="33" y="0"/>
                    </a:lnTo>
                    <a:lnTo>
                      <a:pt x="496" y="0"/>
                    </a:lnTo>
                    <a:lnTo>
                      <a:pt x="496" y="0"/>
                    </a:lnTo>
                    <a:lnTo>
                      <a:pt x="502" y="1"/>
                    </a:lnTo>
                    <a:lnTo>
                      <a:pt x="508" y="3"/>
                    </a:lnTo>
                    <a:lnTo>
                      <a:pt x="514" y="6"/>
                    </a:lnTo>
                    <a:lnTo>
                      <a:pt x="519" y="10"/>
                    </a:lnTo>
                    <a:lnTo>
                      <a:pt x="524" y="14"/>
                    </a:lnTo>
                    <a:lnTo>
                      <a:pt x="526" y="21"/>
                    </a:lnTo>
                    <a:lnTo>
                      <a:pt x="528" y="27"/>
                    </a:lnTo>
                    <a:lnTo>
                      <a:pt x="529" y="33"/>
                    </a:lnTo>
                    <a:lnTo>
                      <a:pt x="529" y="33"/>
                    </a:lnTo>
                    <a:lnTo>
                      <a:pt x="528" y="40"/>
                    </a:lnTo>
                    <a:lnTo>
                      <a:pt x="526" y="46"/>
                    </a:lnTo>
                    <a:lnTo>
                      <a:pt x="524" y="52"/>
                    </a:lnTo>
                    <a:lnTo>
                      <a:pt x="519" y="57"/>
                    </a:lnTo>
                    <a:lnTo>
                      <a:pt x="514" y="61"/>
                    </a:lnTo>
                    <a:lnTo>
                      <a:pt x="508" y="64"/>
                    </a:lnTo>
                    <a:lnTo>
                      <a:pt x="502" y="66"/>
                    </a:lnTo>
                    <a:lnTo>
                      <a:pt x="496" y="66"/>
                    </a:lnTo>
                    <a:lnTo>
                      <a:pt x="496" y="66"/>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62" name="Freeform 94">
                <a:extLst>
                  <a:ext uri="{FF2B5EF4-FFF2-40B4-BE49-F238E27FC236}">
                    <a16:creationId xmlns:a16="http://schemas.microsoft.com/office/drawing/2014/main" id="{11E1018F-EFD6-D915-BE77-13743E1A97C2}"/>
                  </a:ext>
                </a:extLst>
              </p:cNvPr>
              <p:cNvSpPr>
                <a:spLocks/>
              </p:cNvSpPr>
              <p:nvPr/>
            </p:nvSpPr>
            <p:spPr bwMode="auto">
              <a:xfrm>
                <a:off x="9419705" y="5025585"/>
                <a:ext cx="99711" cy="13120"/>
              </a:xfrm>
              <a:custGeom>
                <a:avLst/>
                <a:gdLst>
                  <a:gd name="T0" fmla="*/ 496 w 529"/>
                  <a:gd name="T1" fmla="*/ 67 h 67"/>
                  <a:gd name="T2" fmla="*/ 33 w 529"/>
                  <a:gd name="T3" fmla="*/ 67 h 67"/>
                  <a:gd name="T4" fmla="*/ 33 w 529"/>
                  <a:gd name="T5" fmla="*/ 67 h 67"/>
                  <a:gd name="T6" fmla="*/ 26 w 529"/>
                  <a:gd name="T7" fmla="*/ 67 h 67"/>
                  <a:gd name="T8" fmla="*/ 20 w 529"/>
                  <a:gd name="T9" fmla="*/ 64 h 67"/>
                  <a:gd name="T10" fmla="*/ 14 w 529"/>
                  <a:gd name="T11" fmla="*/ 61 h 67"/>
                  <a:gd name="T12" fmla="*/ 9 w 529"/>
                  <a:gd name="T13" fmla="*/ 57 h 67"/>
                  <a:gd name="T14" fmla="*/ 5 w 529"/>
                  <a:gd name="T15" fmla="*/ 52 h 67"/>
                  <a:gd name="T16" fmla="*/ 2 w 529"/>
                  <a:gd name="T17" fmla="*/ 47 h 67"/>
                  <a:gd name="T18" fmla="*/ 0 w 529"/>
                  <a:gd name="T19" fmla="*/ 41 h 67"/>
                  <a:gd name="T20" fmla="*/ 0 w 529"/>
                  <a:gd name="T21" fmla="*/ 33 h 67"/>
                  <a:gd name="T22" fmla="*/ 0 w 529"/>
                  <a:gd name="T23" fmla="*/ 33 h 67"/>
                  <a:gd name="T24" fmla="*/ 0 w 529"/>
                  <a:gd name="T25" fmla="*/ 27 h 67"/>
                  <a:gd name="T26" fmla="*/ 2 w 529"/>
                  <a:gd name="T27" fmla="*/ 21 h 67"/>
                  <a:gd name="T28" fmla="*/ 5 w 529"/>
                  <a:gd name="T29" fmla="*/ 15 h 67"/>
                  <a:gd name="T30" fmla="*/ 9 w 529"/>
                  <a:gd name="T31" fmla="*/ 11 h 67"/>
                  <a:gd name="T32" fmla="*/ 14 w 529"/>
                  <a:gd name="T33" fmla="*/ 6 h 67"/>
                  <a:gd name="T34" fmla="*/ 20 w 529"/>
                  <a:gd name="T35" fmla="*/ 3 h 67"/>
                  <a:gd name="T36" fmla="*/ 26 w 529"/>
                  <a:gd name="T37" fmla="*/ 1 h 67"/>
                  <a:gd name="T38" fmla="*/ 33 w 529"/>
                  <a:gd name="T39" fmla="*/ 0 h 67"/>
                  <a:gd name="T40" fmla="*/ 496 w 529"/>
                  <a:gd name="T41" fmla="*/ 0 h 67"/>
                  <a:gd name="T42" fmla="*/ 496 w 529"/>
                  <a:gd name="T43" fmla="*/ 0 h 67"/>
                  <a:gd name="T44" fmla="*/ 502 w 529"/>
                  <a:gd name="T45" fmla="*/ 1 h 67"/>
                  <a:gd name="T46" fmla="*/ 508 w 529"/>
                  <a:gd name="T47" fmla="*/ 3 h 67"/>
                  <a:gd name="T48" fmla="*/ 514 w 529"/>
                  <a:gd name="T49" fmla="*/ 6 h 67"/>
                  <a:gd name="T50" fmla="*/ 519 w 529"/>
                  <a:gd name="T51" fmla="*/ 11 h 67"/>
                  <a:gd name="T52" fmla="*/ 524 w 529"/>
                  <a:gd name="T53" fmla="*/ 15 h 67"/>
                  <a:gd name="T54" fmla="*/ 526 w 529"/>
                  <a:gd name="T55" fmla="*/ 21 h 67"/>
                  <a:gd name="T56" fmla="*/ 528 w 529"/>
                  <a:gd name="T57" fmla="*/ 27 h 67"/>
                  <a:gd name="T58" fmla="*/ 529 w 529"/>
                  <a:gd name="T59" fmla="*/ 33 h 67"/>
                  <a:gd name="T60" fmla="*/ 529 w 529"/>
                  <a:gd name="T61" fmla="*/ 33 h 67"/>
                  <a:gd name="T62" fmla="*/ 528 w 529"/>
                  <a:gd name="T63" fmla="*/ 41 h 67"/>
                  <a:gd name="T64" fmla="*/ 526 w 529"/>
                  <a:gd name="T65" fmla="*/ 47 h 67"/>
                  <a:gd name="T66" fmla="*/ 524 w 529"/>
                  <a:gd name="T67" fmla="*/ 52 h 67"/>
                  <a:gd name="T68" fmla="*/ 519 w 529"/>
                  <a:gd name="T69" fmla="*/ 57 h 67"/>
                  <a:gd name="T70" fmla="*/ 514 w 529"/>
                  <a:gd name="T71" fmla="*/ 61 h 67"/>
                  <a:gd name="T72" fmla="*/ 508 w 529"/>
                  <a:gd name="T73" fmla="*/ 64 h 67"/>
                  <a:gd name="T74" fmla="*/ 502 w 529"/>
                  <a:gd name="T75" fmla="*/ 67 h 67"/>
                  <a:gd name="T76" fmla="*/ 496 w 529"/>
                  <a:gd name="T77" fmla="*/ 67 h 67"/>
                  <a:gd name="T78" fmla="*/ 496 w 529"/>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9" h="67">
                    <a:moveTo>
                      <a:pt x="496" y="67"/>
                    </a:moveTo>
                    <a:lnTo>
                      <a:pt x="33" y="67"/>
                    </a:lnTo>
                    <a:lnTo>
                      <a:pt x="33" y="67"/>
                    </a:lnTo>
                    <a:lnTo>
                      <a:pt x="26" y="67"/>
                    </a:lnTo>
                    <a:lnTo>
                      <a:pt x="20" y="64"/>
                    </a:lnTo>
                    <a:lnTo>
                      <a:pt x="14" y="61"/>
                    </a:lnTo>
                    <a:lnTo>
                      <a:pt x="9" y="57"/>
                    </a:lnTo>
                    <a:lnTo>
                      <a:pt x="5" y="52"/>
                    </a:lnTo>
                    <a:lnTo>
                      <a:pt x="2" y="47"/>
                    </a:lnTo>
                    <a:lnTo>
                      <a:pt x="0" y="41"/>
                    </a:lnTo>
                    <a:lnTo>
                      <a:pt x="0" y="33"/>
                    </a:lnTo>
                    <a:lnTo>
                      <a:pt x="0" y="33"/>
                    </a:lnTo>
                    <a:lnTo>
                      <a:pt x="0" y="27"/>
                    </a:lnTo>
                    <a:lnTo>
                      <a:pt x="2" y="21"/>
                    </a:lnTo>
                    <a:lnTo>
                      <a:pt x="5" y="15"/>
                    </a:lnTo>
                    <a:lnTo>
                      <a:pt x="9" y="11"/>
                    </a:lnTo>
                    <a:lnTo>
                      <a:pt x="14" y="6"/>
                    </a:lnTo>
                    <a:lnTo>
                      <a:pt x="20" y="3"/>
                    </a:lnTo>
                    <a:lnTo>
                      <a:pt x="26" y="1"/>
                    </a:lnTo>
                    <a:lnTo>
                      <a:pt x="33" y="0"/>
                    </a:lnTo>
                    <a:lnTo>
                      <a:pt x="496" y="0"/>
                    </a:lnTo>
                    <a:lnTo>
                      <a:pt x="496" y="0"/>
                    </a:lnTo>
                    <a:lnTo>
                      <a:pt x="502" y="1"/>
                    </a:lnTo>
                    <a:lnTo>
                      <a:pt x="508" y="3"/>
                    </a:lnTo>
                    <a:lnTo>
                      <a:pt x="514" y="6"/>
                    </a:lnTo>
                    <a:lnTo>
                      <a:pt x="519" y="11"/>
                    </a:lnTo>
                    <a:lnTo>
                      <a:pt x="524" y="15"/>
                    </a:lnTo>
                    <a:lnTo>
                      <a:pt x="526" y="21"/>
                    </a:lnTo>
                    <a:lnTo>
                      <a:pt x="528" y="27"/>
                    </a:lnTo>
                    <a:lnTo>
                      <a:pt x="529" y="33"/>
                    </a:lnTo>
                    <a:lnTo>
                      <a:pt x="529" y="33"/>
                    </a:lnTo>
                    <a:lnTo>
                      <a:pt x="528" y="41"/>
                    </a:lnTo>
                    <a:lnTo>
                      <a:pt x="526" y="47"/>
                    </a:lnTo>
                    <a:lnTo>
                      <a:pt x="524" y="52"/>
                    </a:lnTo>
                    <a:lnTo>
                      <a:pt x="519" y="57"/>
                    </a:lnTo>
                    <a:lnTo>
                      <a:pt x="514" y="61"/>
                    </a:lnTo>
                    <a:lnTo>
                      <a:pt x="508" y="64"/>
                    </a:lnTo>
                    <a:lnTo>
                      <a:pt x="502" y="67"/>
                    </a:lnTo>
                    <a:lnTo>
                      <a:pt x="496" y="67"/>
                    </a:lnTo>
                    <a:lnTo>
                      <a:pt x="496" y="67"/>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63" name="Freeform 95">
                <a:extLst>
                  <a:ext uri="{FF2B5EF4-FFF2-40B4-BE49-F238E27FC236}">
                    <a16:creationId xmlns:a16="http://schemas.microsoft.com/office/drawing/2014/main" id="{1A21BF6D-B6A5-CA27-F5A6-6E951ECE8182}"/>
                  </a:ext>
                </a:extLst>
              </p:cNvPr>
              <p:cNvSpPr>
                <a:spLocks/>
              </p:cNvSpPr>
              <p:nvPr/>
            </p:nvSpPr>
            <p:spPr bwMode="auto">
              <a:xfrm>
                <a:off x="9344923" y="4802548"/>
                <a:ext cx="49855" cy="13120"/>
              </a:xfrm>
              <a:custGeom>
                <a:avLst/>
                <a:gdLst>
                  <a:gd name="T0" fmla="*/ 231 w 264"/>
                  <a:gd name="T1" fmla="*/ 66 h 66"/>
                  <a:gd name="T2" fmla="*/ 33 w 264"/>
                  <a:gd name="T3" fmla="*/ 66 h 66"/>
                  <a:gd name="T4" fmla="*/ 33 w 264"/>
                  <a:gd name="T5" fmla="*/ 66 h 66"/>
                  <a:gd name="T6" fmla="*/ 26 w 264"/>
                  <a:gd name="T7" fmla="*/ 65 h 66"/>
                  <a:gd name="T8" fmla="*/ 20 w 264"/>
                  <a:gd name="T9" fmla="*/ 64 h 66"/>
                  <a:gd name="T10" fmla="*/ 14 w 264"/>
                  <a:gd name="T11" fmla="*/ 61 h 66"/>
                  <a:gd name="T12" fmla="*/ 10 w 264"/>
                  <a:gd name="T13" fmla="*/ 57 h 66"/>
                  <a:gd name="T14" fmla="*/ 6 w 264"/>
                  <a:gd name="T15" fmla="*/ 52 h 66"/>
                  <a:gd name="T16" fmla="*/ 3 w 264"/>
                  <a:gd name="T17" fmla="*/ 46 h 66"/>
                  <a:gd name="T18" fmla="*/ 1 w 264"/>
                  <a:gd name="T19" fmla="*/ 40 h 66"/>
                  <a:gd name="T20" fmla="*/ 0 w 264"/>
                  <a:gd name="T21" fmla="*/ 33 h 66"/>
                  <a:gd name="T22" fmla="*/ 0 w 264"/>
                  <a:gd name="T23" fmla="*/ 33 h 66"/>
                  <a:gd name="T24" fmla="*/ 1 w 264"/>
                  <a:gd name="T25" fmla="*/ 27 h 66"/>
                  <a:gd name="T26" fmla="*/ 3 w 264"/>
                  <a:gd name="T27" fmla="*/ 21 h 66"/>
                  <a:gd name="T28" fmla="*/ 6 w 264"/>
                  <a:gd name="T29" fmla="*/ 14 h 66"/>
                  <a:gd name="T30" fmla="*/ 10 w 264"/>
                  <a:gd name="T31" fmla="*/ 9 h 66"/>
                  <a:gd name="T32" fmla="*/ 14 w 264"/>
                  <a:gd name="T33" fmla="*/ 6 h 66"/>
                  <a:gd name="T34" fmla="*/ 20 w 264"/>
                  <a:gd name="T35" fmla="*/ 3 h 66"/>
                  <a:gd name="T36" fmla="*/ 26 w 264"/>
                  <a:gd name="T37" fmla="*/ 1 h 66"/>
                  <a:gd name="T38" fmla="*/ 33 w 264"/>
                  <a:gd name="T39" fmla="*/ 0 h 66"/>
                  <a:gd name="T40" fmla="*/ 231 w 264"/>
                  <a:gd name="T41" fmla="*/ 0 h 66"/>
                  <a:gd name="T42" fmla="*/ 231 w 264"/>
                  <a:gd name="T43" fmla="*/ 0 h 66"/>
                  <a:gd name="T44" fmla="*/ 238 w 264"/>
                  <a:gd name="T45" fmla="*/ 1 h 66"/>
                  <a:gd name="T46" fmla="*/ 244 w 264"/>
                  <a:gd name="T47" fmla="*/ 3 h 66"/>
                  <a:gd name="T48" fmla="*/ 250 w 264"/>
                  <a:gd name="T49" fmla="*/ 6 h 66"/>
                  <a:gd name="T50" fmla="*/ 255 w 264"/>
                  <a:gd name="T51" fmla="*/ 9 h 66"/>
                  <a:gd name="T52" fmla="*/ 258 w 264"/>
                  <a:gd name="T53" fmla="*/ 14 h 66"/>
                  <a:gd name="T54" fmla="*/ 261 w 264"/>
                  <a:gd name="T55" fmla="*/ 21 h 66"/>
                  <a:gd name="T56" fmla="*/ 263 w 264"/>
                  <a:gd name="T57" fmla="*/ 27 h 66"/>
                  <a:gd name="T58" fmla="*/ 264 w 264"/>
                  <a:gd name="T59" fmla="*/ 33 h 66"/>
                  <a:gd name="T60" fmla="*/ 264 w 264"/>
                  <a:gd name="T61" fmla="*/ 33 h 66"/>
                  <a:gd name="T62" fmla="*/ 263 w 264"/>
                  <a:gd name="T63" fmla="*/ 40 h 66"/>
                  <a:gd name="T64" fmla="*/ 261 w 264"/>
                  <a:gd name="T65" fmla="*/ 46 h 66"/>
                  <a:gd name="T66" fmla="*/ 258 w 264"/>
                  <a:gd name="T67" fmla="*/ 52 h 66"/>
                  <a:gd name="T68" fmla="*/ 255 w 264"/>
                  <a:gd name="T69" fmla="*/ 57 h 66"/>
                  <a:gd name="T70" fmla="*/ 250 w 264"/>
                  <a:gd name="T71" fmla="*/ 61 h 66"/>
                  <a:gd name="T72" fmla="*/ 244 w 264"/>
                  <a:gd name="T73" fmla="*/ 64 h 66"/>
                  <a:gd name="T74" fmla="*/ 238 w 264"/>
                  <a:gd name="T75" fmla="*/ 65 h 66"/>
                  <a:gd name="T76" fmla="*/ 231 w 264"/>
                  <a:gd name="T77" fmla="*/ 66 h 66"/>
                  <a:gd name="T78" fmla="*/ 231 w 264"/>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6">
                    <a:moveTo>
                      <a:pt x="231" y="66"/>
                    </a:moveTo>
                    <a:lnTo>
                      <a:pt x="33" y="66"/>
                    </a:lnTo>
                    <a:lnTo>
                      <a:pt x="33" y="66"/>
                    </a:lnTo>
                    <a:lnTo>
                      <a:pt x="26" y="65"/>
                    </a:lnTo>
                    <a:lnTo>
                      <a:pt x="20" y="64"/>
                    </a:lnTo>
                    <a:lnTo>
                      <a:pt x="14" y="61"/>
                    </a:lnTo>
                    <a:lnTo>
                      <a:pt x="10" y="57"/>
                    </a:lnTo>
                    <a:lnTo>
                      <a:pt x="6" y="52"/>
                    </a:lnTo>
                    <a:lnTo>
                      <a:pt x="3" y="46"/>
                    </a:lnTo>
                    <a:lnTo>
                      <a:pt x="1" y="40"/>
                    </a:lnTo>
                    <a:lnTo>
                      <a:pt x="0" y="33"/>
                    </a:lnTo>
                    <a:lnTo>
                      <a:pt x="0" y="33"/>
                    </a:lnTo>
                    <a:lnTo>
                      <a:pt x="1" y="27"/>
                    </a:lnTo>
                    <a:lnTo>
                      <a:pt x="3" y="21"/>
                    </a:lnTo>
                    <a:lnTo>
                      <a:pt x="6" y="14"/>
                    </a:lnTo>
                    <a:lnTo>
                      <a:pt x="10" y="9"/>
                    </a:lnTo>
                    <a:lnTo>
                      <a:pt x="14" y="6"/>
                    </a:lnTo>
                    <a:lnTo>
                      <a:pt x="20" y="3"/>
                    </a:lnTo>
                    <a:lnTo>
                      <a:pt x="26" y="1"/>
                    </a:lnTo>
                    <a:lnTo>
                      <a:pt x="33" y="0"/>
                    </a:lnTo>
                    <a:lnTo>
                      <a:pt x="231" y="0"/>
                    </a:lnTo>
                    <a:lnTo>
                      <a:pt x="231" y="0"/>
                    </a:lnTo>
                    <a:lnTo>
                      <a:pt x="238" y="1"/>
                    </a:lnTo>
                    <a:lnTo>
                      <a:pt x="244" y="3"/>
                    </a:lnTo>
                    <a:lnTo>
                      <a:pt x="250" y="6"/>
                    </a:lnTo>
                    <a:lnTo>
                      <a:pt x="255" y="9"/>
                    </a:lnTo>
                    <a:lnTo>
                      <a:pt x="258" y="14"/>
                    </a:lnTo>
                    <a:lnTo>
                      <a:pt x="261" y="21"/>
                    </a:lnTo>
                    <a:lnTo>
                      <a:pt x="263" y="27"/>
                    </a:lnTo>
                    <a:lnTo>
                      <a:pt x="264" y="33"/>
                    </a:lnTo>
                    <a:lnTo>
                      <a:pt x="264" y="33"/>
                    </a:lnTo>
                    <a:lnTo>
                      <a:pt x="263" y="40"/>
                    </a:lnTo>
                    <a:lnTo>
                      <a:pt x="261" y="46"/>
                    </a:lnTo>
                    <a:lnTo>
                      <a:pt x="258" y="52"/>
                    </a:lnTo>
                    <a:lnTo>
                      <a:pt x="255" y="57"/>
                    </a:lnTo>
                    <a:lnTo>
                      <a:pt x="250" y="61"/>
                    </a:lnTo>
                    <a:lnTo>
                      <a:pt x="244" y="64"/>
                    </a:lnTo>
                    <a:lnTo>
                      <a:pt x="238" y="65"/>
                    </a:lnTo>
                    <a:lnTo>
                      <a:pt x="231" y="66"/>
                    </a:lnTo>
                    <a:lnTo>
                      <a:pt x="231"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64" name="Freeform 96">
                <a:extLst>
                  <a:ext uri="{FF2B5EF4-FFF2-40B4-BE49-F238E27FC236}">
                    <a16:creationId xmlns:a16="http://schemas.microsoft.com/office/drawing/2014/main" id="{0FEE4E98-152D-A398-3C82-B3C241B83EAD}"/>
                  </a:ext>
                </a:extLst>
              </p:cNvPr>
              <p:cNvSpPr>
                <a:spLocks/>
              </p:cNvSpPr>
              <p:nvPr/>
            </p:nvSpPr>
            <p:spPr bwMode="auto">
              <a:xfrm>
                <a:off x="9333114" y="4852403"/>
                <a:ext cx="74784" cy="13120"/>
              </a:xfrm>
              <a:custGeom>
                <a:avLst/>
                <a:gdLst>
                  <a:gd name="T0" fmla="*/ 365 w 398"/>
                  <a:gd name="T1" fmla="*/ 66 h 66"/>
                  <a:gd name="T2" fmla="*/ 33 w 398"/>
                  <a:gd name="T3" fmla="*/ 66 h 66"/>
                  <a:gd name="T4" fmla="*/ 33 w 398"/>
                  <a:gd name="T5" fmla="*/ 66 h 66"/>
                  <a:gd name="T6" fmla="*/ 27 w 398"/>
                  <a:gd name="T7" fmla="*/ 65 h 66"/>
                  <a:gd name="T8" fmla="*/ 21 w 398"/>
                  <a:gd name="T9" fmla="*/ 63 h 66"/>
                  <a:gd name="T10" fmla="*/ 16 w 398"/>
                  <a:gd name="T11" fmla="*/ 60 h 66"/>
                  <a:gd name="T12" fmla="*/ 11 w 398"/>
                  <a:gd name="T13" fmla="*/ 56 h 66"/>
                  <a:gd name="T14" fmla="*/ 7 w 398"/>
                  <a:gd name="T15" fmla="*/ 52 h 66"/>
                  <a:gd name="T16" fmla="*/ 3 w 398"/>
                  <a:gd name="T17" fmla="*/ 45 h 66"/>
                  <a:gd name="T18" fmla="*/ 1 w 398"/>
                  <a:gd name="T19" fmla="*/ 39 h 66"/>
                  <a:gd name="T20" fmla="*/ 0 w 398"/>
                  <a:gd name="T21" fmla="*/ 33 h 66"/>
                  <a:gd name="T22" fmla="*/ 0 w 398"/>
                  <a:gd name="T23" fmla="*/ 33 h 66"/>
                  <a:gd name="T24" fmla="*/ 1 w 398"/>
                  <a:gd name="T25" fmla="*/ 26 h 66"/>
                  <a:gd name="T26" fmla="*/ 3 w 398"/>
                  <a:gd name="T27" fmla="*/ 20 h 66"/>
                  <a:gd name="T28" fmla="*/ 7 w 398"/>
                  <a:gd name="T29" fmla="*/ 14 h 66"/>
                  <a:gd name="T30" fmla="*/ 11 w 398"/>
                  <a:gd name="T31" fmla="*/ 9 h 66"/>
                  <a:gd name="T32" fmla="*/ 16 w 398"/>
                  <a:gd name="T33" fmla="*/ 5 h 66"/>
                  <a:gd name="T34" fmla="*/ 21 w 398"/>
                  <a:gd name="T35" fmla="*/ 2 h 66"/>
                  <a:gd name="T36" fmla="*/ 27 w 398"/>
                  <a:gd name="T37" fmla="*/ 0 h 66"/>
                  <a:gd name="T38" fmla="*/ 33 w 398"/>
                  <a:gd name="T39" fmla="*/ 0 h 66"/>
                  <a:gd name="T40" fmla="*/ 365 w 398"/>
                  <a:gd name="T41" fmla="*/ 0 h 66"/>
                  <a:gd name="T42" fmla="*/ 365 w 398"/>
                  <a:gd name="T43" fmla="*/ 0 h 66"/>
                  <a:gd name="T44" fmla="*/ 371 w 398"/>
                  <a:gd name="T45" fmla="*/ 0 h 66"/>
                  <a:gd name="T46" fmla="*/ 377 w 398"/>
                  <a:gd name="T47" fmla="*/ 2 h 66"/>
                  <a:gd name="T48" fmla="*/ 383 w 398"/>
                  <a:gd name="T49" fmla="*/ 5 h 66"/>
                  <a:gd name="T50" fmla="*/ 387 w 398"/>
                  <a:gd name="T51" fmla="*/ 9 h 66"/>
                  <a:gd name="T52" fmla="*/ 392 w 398"/>
                  <a:gd name="T53" fmla="*/ 14 h 66"/>
                  <a:gd name="T54" fmla="*/ 395 w 398"/>
                  <a:gd name="T55" fmla="*/ 20 h 66"/>
                  <a:gd name="T56" fmla="*/ 397 w 398"/>
                  <a:gd name="T57" fmla="*/ 26 h 66"/>
                  <a:gd name="T58" fmla="*/ 398 w 398"/>
                  <a:gd name="T59" fmla="*/ 33 h 66"/>
                  <a:gd name="T60" fmla="*/ 398 w 398"/>
                  <a:gd name="T61" fmla="*/ 33 h 66"/>
                  <a:gd name="T62" fmla="*/ 397 w 398"/>
                  <a:gd name="T63" fmla="*/ 39 h 66"/>
                  <a:gd name="T64" fmla="*/ 395 w 398"/>
                  <a:gd name="T65" fmla="*/ 45 h 66"/>
                  <a:gd name="T66" fmla="*/ 392 w 398"/>
                  <a:gd name="T67" fmla="*/ 52 h 66"/>
                  <a:gd name="T68" fmla="*/ 387 w 398"/>
                  <a:gd name="T69" fmla="*/ 56 h 66"/>
                  <a:gd name="T70" fmla="*/ 383 w 398"/>
                  <a:gd name="T71" fmla="*/ 60 h 66"/>
                  <a:gd name="T72" fmla="*/ 377 w 398"/>
                  <a:gd name="T73" fmla="*/ 63 h 66"/>
                  <a:gd name="T74" fmla="*/ 371 w 398"/>
                  <a:gd name="T75" fmla="*/ 65 h 66"/>
                  <a:gd name="T76" fmla="*/ 365 w 398"/>
                  <a:gd name="T77" fmla="*/ 66 h 66"/>
                  <a:gd name="T78" fmla="*/ 365 w 398"/>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6">
                    <a:moveTo>
                      <a:pt x="365" y="66"/>
                    </a:moveTo>
                    <a:lnTo>
                      <a:pt x="33" y="66"/>
                    </a:lnTo>
                    <a:lnTo>
                      <a:pt x="33" y="66"/>
                    </a:lnTo>
                    <a:lnTo>
                      <a:pt x="27" y="65"/>
                    </a:lnTo>
                    <a:lnTo>
                      <a:pt x="21" y="63"/>
                    </a:lnTo>
                    <a:lnTo>
                      <a:pt x="16" y="60"/>
                    </a:lnTo>
                    <a:lnTo>
                      <a:pt x="11" y="56"/>
                    </a:lnTo>
                    <a:lnTo>
                      <a:pt x="7" y="52"/>
                    </a:lnTo>
                    <a:lnTo>
                      <a:pt x="3" y="45"/>
                    </a:lnTo>
                    <a:lnTo>
                      <a:pt x="1" y="39"/>
                    </a:lnTo>
                    <a:lnTo>
                      <a:pt x="0" y="33"/>
                    </a:lnTo>
                    <a:lnTo>
                      <a:pt x="0" y="33"/>
                    </a:lnTo>
                    <a:lnTo>
                      <a:pt x="1" y="26"/>
                    </a:lnTo>
                    <a:lnTo>
                      <a:pt x="3" y="20"/>
                    </a:lnTo>
                    <a:lnTo>
                      <a:pt x="7" y="14"/>
                    </a:lnTo>
                    <a:lnTo>
                      <a:pt x="11" y="9"/>
                    </a:lnTo>
                    <a:lnTo>
                      <a:pt x="16" y="5"/>
                    </a:lnTo>
                    <a:lnTo>
                      <a:pt x="21" y="2"/>
                    </a:lnTo>
                    <a:lnTo>
                      <a:pt x="27" y="0"/>
                    </a:lnTo>
                    <a:lnTo>
                      <a:pt x="33" y="0"/>
                    </a:lnTo>
                    <a:lnTo>
                      <a:pt x="365" y="0"/>
                    </a:lnTo>
                    <a:lnTo>
                      <a:pt x="365" y="0"/>
                    </a:lnTo>
                    <a:lnTo>
                      <a:pt x="371" y="0"/>
                    </a:lnTo>
                    <a:lnTo>
                      <a:pt x="377" y="2"/>
                    </a:lnTo>
                    <a:lnTo>
                      <a:pt x="383" y="5"/>
                    </a:lnTo>
                    <a:lnTo>
                      <a:pt x="387" y="9"/>
                    </a:lnTo>
                    <a:lnTo>
                      <a:pt x="392" y="14"/>
                    </a:lnTo>
                    <a:lnTo>
                      <a:pt x="395" y="20"/>
                    </a:lnTo>
                    <a:lnTo>
                      <a:pt x="397" y="26"/>
                    </a:lnTo>
                    <a:lnTo>
                      <a:pt x="398" y="33"/>
                    </a:lnTo>
                    <a:lnTo>
                      <a:pt x="398" y="33"/>
                    </a:lnTo>
                    <a:lnTo>
                      <a:pt x="397" y="39"/>
                    </a:lnTo>
                    <a:lnTo>
                      <a:pt x="395" y="45"/>
                    </a:lnTo>
                    <a:lnTo>
                      <a:pt x="392" y="52"/>
                    </a:lnTo>
                    <a:lnTo>
                      <a:pt x="387" y="56"/>
                    </a:lnTo>
                    <a:lnTo>
                      <a:pt x="383" y="60"/>
                    </a:lnTo>
                    <a:lnTo>
                      <a:pt x="377" y="63"/>
                    </a:lnTo>
                    <a:lnTo>
                      <a:pt x="371" y="65"/>
                    </a:lnTo>
                    <a:lnTo>
                      <a:pt x="365" y="66"/>
                    </a:lnTo>
                    <a:lnTo>
                      <a:pt x="365"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65" name="Freeform 97">
                <a:extLst>
                  <a:ext uri="{FF2B5EF4-FFF2-40B4-BE49-F238E27FC236}">
                    <a16:creationId xmlns:a16="http://schemas.microsoft.com/office/drawing/2014/main" id="{23ECCF9D-D569-5A08-D643-DCD07719934A}"/>
                  </a:ext>
                </a:extLst>
              </p:cNvPr>
              <p:cNvSpPr>
                <a:spLocks/>
              </p:cNvSpPr>
              <p:nvPr/>
            </p:nvSpPr>
            <p:spPr bwMode="auto">
              <a:xfrm>
                <a:off x="9333114" y="4877331"/>
                <a:ext cx="74784" cy="11808"/>
              </a:xfrm>
              <a:custGeom>
                <a:avLst/>
                <a:gdLst>
                  <a:gd name="T0" fmla="*/ 365 w 398"/>
                  <a:gd name="T1" fmla="*/ 66 h 66"/>
                  <a:gd name="T2" fmla="*/ 33 w 398"/>
                  <a:gd name="T3" fmla="*/ 66 h 66"/>
                  <a:gd name="T4" fmla="*/ 33 w 398"/>
                  <a:gd name="T5" fmla="*/ 66 h 66"/>
                  <a:gd name="T6" fmla="*/ 27 w 398"/>
                  <a:gd name="T7" fmla="*/ 66 h 66"/>
                  <a:gd name="T8" fmla="*/ 21 w 398"/>
                  <a:gd name="T9" fmla="*/ 64 h 66"/>
                  <a:gd name="T10" fmla="*/ 16 w 398"/>
                  <a:gd name="T11" fmla="*/ 60 h 66"/>
                  <a:gd name="T12" fmla="*/ 11 w 398"/>
                  <a:gd name="T13" fmla="*/ 56 h 66"/>
                  <a:gd name="T14" fmla="*/ 7 w 398"/>
                  <a:gd name="T15" fmla="*/ 51 h 66"/>
                  <a:gd name="T16" fmla="*/ 3 w 398"/>
                  <a:gd name="T17" fmla="*/ 46 h 66"/>
                  <a:gd name="T18" fmla="*/ 1 w 398"/>
                  <a:gd name="T19" fmla="*/ 40 h 66"/>
                  <a:gd name="T20" fmla="*/ 0 w 398"/>
                  <a:gd name="T21" fmla="*/ 33 h 66"/>
                  <a:gd name="T22" fmla="*/ 0 w 398"/>
                  <a:gd name="T23" fmla="*/ 33 h 66"/>
                  <a:gd name="T24" fmla="*/ 1 w 398"/>
                  <a:gd name="T25" fmla="*/ 26 h 66"/>
                  <a:gd name="T26" fmla="*/ 3 w 398"/>
                  <a:gd name="T27" fmla="*/ 20 h 66"/>
                  <a:gd name="T28" fmla="*/ 7 w 398"/>
                  <a:gd name="T29" fmla="*/ 15 h 66"/>
                  <a:gd name="T30" fmla="*/ 11 w 398"/>
                  <a:gd name="T31" fmla="*/ 10 h 66"/>
                  <a:gd name="T32" fmla="*/ 16 w 398"/>
                  <a:gd name="T33" fmla="*/ 6 h 66"/>
                  <a:gd name="T34" fmla="*/ 21 w 398"/>
                  <a:gd name="T35" fmla="*/ 2 h 66"/>
                  <a:gd name="T36" fmla="*/ 27 w 398"/>
                  <a:gd name="T37" fmla="*/ 0 h 66"/>
                  <a:gd name="T38" fmla="*/ 33 w 398"/>
                  <a:gd name="T39" fmla="*/ 0 h 66"/>
                  <a:gd name="T40" fmla="*/ 365 w 398"/>
                  <a:gd name="T41" fmla="*/ 0 h 66"/>
                  <a:gd name="T42" fmla="*/ 365 w 398"/>
                  <a:gd name="T43" fmla="*/ 0 h 66"/>
                  <a:gd name="T44" fmla="*/ 371 w 398"/>
                  <a:gd name="T45" fmla="*/ 0 h 66"/>
                  <a:gd name="T46" fmla="*/ 377 w 398"/>
                  <a:gd name="T47" fmla="*/ 2 h 66"/>
                  <a:gd name="T48" fmla="*/ 383 w 398"/>
                  <a:gd name="T49" fmla="*/ 6 h 66"/>
                  <a:gd name="T50" fmla="*/ 387 w 398"/>
                  <a:gd name="T51" fmla="*/ 10 h 66"/>
                  <a:gd name="T52" fmla="*/ 392 w 398"/>
                  <a:gd name="T53" fmla="*/ 15 h 66"/>
                  <a:gd name="T54" fmla="*/ 395 w 398"/>
                  <a:gd name="T55" fmla="*/ 20 h 66"/>
                  <a:gd name="T56" fmla="*/ 397 w 398"/>
                  <a:gd name="T57" fmla="*/ 26 h 66"/>
                  <a:gd name="T58" fmla="*/ 398 w 398"/>
                  <a:gd name="T59" fmla="*/ 33 h 66"/>
                  <a:gd name="T60" fmla="*/ 398 w 398"/>
                  <a:gd name="T61" fmla="*/ 33 h 66"/>
                  <a:gd name="T62" fmla="*/ 397 w 398"/>
                  <a:gd name="T63" fmla="*/ 40 h 66"/>
                  <a:gd name="T64" fmla="*/ 395 w 398"/>
                  <a:gd name="T65" fmla="*/ 46 h 66"/>
                  <a:gd name="T66" fmla="*/ 392 w 398"/>
                  <a:gd name="T67" fmla="*/ 51 h 66"/>
                  <a:gd name="T68" fmla="*/ 387 w 398"/>
                  <a:gd name="T69" fmla="*/ 56 h 66"/>
                  <a:gd name="T70" fmla="*/ 383 w 398"/>
                  <a:gd name="T71" fmla="*/ 60 h 66"/>
                  <a:gd name="T72" fmla="*/ 377 w 398"/>
                  <a:gd name="T73" fmla="*/ 64 h 66"/>
                  <a:gd name="T74" fmla="*/ 371 w 398"/>
                  <a:gd name="T75" fmla="*/ 66 h 66"/>
                  <a:gd name="T76" fmla="*/ 365 w 398"/>
                  <a:gd name="T77" fmla="*/ 66 h 66"/>
                  <a:gd name="T78" fmla="*/ 365 w 398"/>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6">
                    <a:moveTo>
                      <a:pt x="365" y="66"/>
                    </a:moveTo>
                    <a:lnTo>
                      <a:pt x="33" y="66"/>
                    </a:lnTo>
                    <a:lnTo>
                      <a:pt x="33" y="66"/>
                    </a:lnTo>
                    <a:lnTo>
                      <a:pt x="27" y="66"/>
                    </a:lnTo>
                    <a:lnTo>
                      <a:pt x="21" y="64"/>
                    </a:lnTo>
                    <a:lnTo>
                      <a:pt x="16" y="60"/>
                    </a:lnTo>
                    <a:lnTo>
                      <a:pt x="11" y="56"/>
                    </a:lnTo>
                    <a:lnTo>
                      <a:pt x="7" y="51"/>
                    </a:lnTo>
                    <a:lnTo>
                      <a:pt x="3" y="46"/>
                    </a:lnTo>
                    <a:lnTo>
                      <a:pt x="1" y="40"/>
                    </a:lnTo>
                    <a:lnTo>
                      <a:pt x="0" y="33"/>
                    </a:lnTo>
                    <a:lnTo>
                      <a:pt x="0" y="33"/>
                    </a:lnTo>
                    <a:lnTo>
                      <a:pt x="1" y="26"/>
                    </a:lnTo>
                    <a:lnTo>
                      <a:pt x="3" y="20"/>
                    </a:lnTo>
                    <a:lnTo>
                      <a:pt x="7" y="15"/>
                    </a:lnTo>
                    <a:lnTo>
                      <a:pt x="11" y="10"/>
                    </a:lnTo>
                    <a:lnTo>
                      <a:pt x="16" y="6"/>
                    </a:lnTo>
                    <a:lnTo>
                      <a:pt x="21" y="2"/>
                    </a:lnTo>
                    <a:lnTo>
                      <a:pt x="27" y="0"/>
                    </a:lnTo>
                    <a:lnTo>
                      <a:pt x="33" y="0"/>
                    </a:lnTo>
                    <a:lnTo>
                      <a:pt x="365" y="0"/>
                    </a:lnTo>
                    <a:lnTo>
                      <a:pt x="365" y="0"/>
                    </a:lnTo>
                    <a:lnTo>
                      <a:pt x="371" y="0"/>
                    </a:lnTo>
                    <a:lnTo>
                      <a:pt x="377" y="2"/>
                    </a:lnTo>
                    <a:lnTo>
                      <a:pt x="383" y="6"/>
                    </a:lnTo>
                    <a:lnTo>
                      <a:pt x="387" y="10"/>
                    </a:lnTo>
                    <a:lnTo>
                      <a:pt x="392" y="15"/>
                    </a:lnTo>
                    <a:lnTo>
                      <a:pt x="395" y="20"/>
                    </a:lnTo>
                    <a:lnTo>
                      <a:pt x="397" y="26"/>
                    </a:lnTo>
                    <a:lnTo>
                      <a:pt x="398" y="33"/>
                    </a:lnTo>
                    <a:lnTo>
                      <a:pt x="398" y="33"/>
                    </a:lnTo>
                    <a:lnTo>
                      <a:pt x="397" y="40"/>
                    </a:lnTo>
                    <a:lnTo>
                      <a:pt x="395" y="46"/>
                    </a:lnTo>
                    <a:lnTo>
                      <a:pt x="392" y="51"/>
                    </a:lnTo>
                    <a:lnTo>
                      <a:pt x="387" y="56"/>
                    </a:lnTo>
                    <a:lnTo>
                      <a:pt x="383" y="60"/>
                    </a:lnTo>
                    <a:lnTo>
                      <a:pt x="377" y="64"/>
                    </a:lnTo>
                    <a:lnTo>
                      <a:pt x="371" y="66"/>
                    </a:lnTo>
                    <a:lnTo>
                      <a:pt x="365" y="66"/>
                    </a:lnTo>
                    <a:lnTo>
                      <a:pt x="365"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66" name="Freeform 98">
                <a:extLst>
                  <a:ext uri="{FF2B5EF4-FFF2-40B4-BE49-F238E27FC236}">
                    <a16:creationId xmlns:a16="http://schemas.microsoft.com/office/drawing/2014/main" id="{6DB78F0E-7381-5151-1E0A-8B78D87155CD}"/>
                  </a:ext>
                </a:extLst>
              </p:cNvPr>
              <p:cNvSpPr>
                <a:spLocks/>
              </p:cNvSpPr>
              <p:nvPr/>
            </p:nvSpPr>
            <p:spPr bwMode="auto">
              <a:xfrm>
                <a:off x="9333114" y="4902259"/>
                <a:ext cx="74784" cy="11808"/>
              </a:xfrm>
              <a:custGeom>
                <a:avLst/>
                <a:gdLst>
                  <a:gd name="T0" fmla="*/ 365 w 398"/>
                  <a:gd name="T1" fmla="*/ 66 h 66"/>
                  <a:gd name="T2" fmla="*/ 33 w 398"/>
                  <a:gd name="T3" fmla="*/ 66 h 66"/>
                  <a:gd name="T4" fmla="*/ 33 w 398"/>
                  <a:gd name="T5" fmla="*/ 66 h 66"/>
                  <a:gd name="T6" fmla="*/ 27 w 398"/>
                  <a:gd name="T7" fmla="*/ 66 h 66"/>
                  <a:gd name="T8" fmla="*/ 21 w 398"/>
                  <a:gd name="T9" fmla="*/ 64 h 66"/>
                  <a:gd name="T10" fmla="*/ 16 w 398"/>
                  <a:gd name="T11" fmla="*/ 61 h 66"/>
                  <a:gd name="T12" fmla="*/ 11 w 398"/>
                  <a:gd name="T13" fmla="*/ 57 h 66"/>
                  <a:gd name="T14" fmla="*/ 7 w 398"/>
                  <a:gd name="T15" fmla="*/ 52 h 66"/>
                  <a:gd name="T16" fmla="*/ 3 w 398"/>
                  <a:gd name="T17" fmla="*/ 46 h 66"/>
                  <a:gd name="T18" fmla="*/ 1 w 398"/>
                  <a:gd name="T19" fmla="*/ 40 h 66"/>
                  <a:gd name="T20" fmla="*/ 0 w 398"/>
                  <a:gd name="T21" fmla="*/ 33 h 66"/>
                  <a:gd name="T22" fmla="*/ 0 w 398"/>
                  <a:gd name="T23" fmla="*/ 33 h 66"/>
                  <a:gd name="T24" fmla="*/ 1 w 398"/>
                  <a:gd name="T25" fmla="*/ 27 h 66"/>
                  <a:gd name="T26" fmla="*/ 3 w 398"/>
                  <a:gd name="T27" fmla="*/ 21 h 66"/>
                  <a:gd name="T28" fmla="*/ 7 w 398"/>
                  <a:gd name="T29" fmla="*/ 14 h 66"/>
                  <a:gd name="T30" fmla="*/ 11 w 398"/>
                  <a:gd name="T31" fmla="*/ 10 h 66"/>
                  <a:gd name="T32" fmla="*/ 16 w 398"/>
                  <a:gd name="T33" fmla="*/ 6 h 66"/>
                  <a:gd name="T34" fmla="*/ 21 w 398"/>
                  <a:gd name="T35" fmla="*/ 3 h 66"/>
                  <a:gd name="T36" fmla="*/ 27 w 398"/>
                  <a:gd name="T37" fmla="*/ 1 h 66"/>
                  <a:gd name="T38" fmla="*/ 33 w 398"/>
                  <a:gd name="T39" fmla="*/ 0 h 66"/>
                  <a:gd name="T40" fmla="*/ 365 w 398"/>
                  <a:gd name="T41" fmla="*/ 0 h 66"/>
                  <a:gd name="T42" fmla="*/ 365 w 398"/>
                  <a:gd name="T43" fmla="*/ 0 h 66"/>
                  <a:gd name="T44" fmla="*/ 371 w 398"/>
                  <a:gd name="T45" fmla="*/ 1 h 66"/>
                  <a:gd name="T46" fmla="*/ 377 w 398"/>
                  <a:gd name="T47" fmla="*/ 3 h 66"/>
                  <a:gd name="T48" fmla="*/ 383 w 398"/>
                  <a:gd name="T49" fmla="*/ 6 h 66"/>
                  <a:gd name="T50" fmla="*/ 387 w 398"/>
                  <a:gd name="T51" fmla="*/ 10 h 66"/>
                  <a:gd name="T52" fmla="*/ 392 w 398"/>
                  <a:gd name="T53" fmla="*/ 14 h 66"/>
                  <a:gd name="T54" fmla="*/ 395 w 398"/>
                  <a:gd name="T55" fmla="*/ 21 h 66"/>
                  <a:gd name="T56" fmla="*/ 397 w 398"/>
                  <a:gd name="T57" fmla="*/ 27 h 66"/>
                  <a:gd name="T58" fmla="*/ 398 w 398"/>
                  <a:gd name="T59" fmla="*/ 33 h 66"/>
                  <a:gd name="T60" fmla="*/ 398 w 398"/>
                  <a:gd name="T61" fmla="*/ 33 h 66"/>
                  <a:gd name="T62" fmla="*/ 397 w 398"/>
                  <a:gd name="T63" fmla="*/ 40 h 66"/>
                  <a:gd name="T64" fmla="*/ 395 w 398"/>
                  <a:gd name="T65" fmla="*/ 46 h 66"/>
                  <a:gd name="T66" fmla="*/ 392 w 398"/>
                  <a:gd name="T67" fmla="*/ 52 h 66"/>
                  <a:gd name="T68" fmla="*/ 387 w 398"/>
                  <a:gd name="T69" fmla="*/ 57 h 66"/>
                  <a:gd name="T70" fmla="*/ 383 w 398"/>
                  <a:gd name="T71" fmla="*/ 61 h 66"/>
                  <a:gd name="T72" fmla="*/ 377 w 398"/>
                  <a:gd name="T73" fmla="*/ 64 h 66"/>
                  <a:gd name="T74" fmla="*/ 371 w 398"/>
                  <a:gd name="T75" fmla="*/ 66 h 66"/>
                  <a:gd name="T76" fmla="*/ 365 w 398"/>
                  <a:gd name="T77" fmla="*/ 66 h 66"/>
                  <a:gd name="T78" fmla="*/ 365 w 398"/>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6">
                    <a:moveTo>
                      <a:pt x="365" y="66"/>
                    </a:moveTo>
                    <a:lnTo>
                      <a:pt x="33" y="66"/>
                    </a:lnTo>
                    <a:lnTo>
                      <a:pt x="33" y="66"/>
                    </a:lnTo>
                    <a:lnTo>
                      <a:pt x="27" y="66"/>
                    </a:lnTo>
                    <a:lnTo>
                      <a:pt x="21" y="64"/>
                    </a:lnTo>
                    <a:lnTo>
                      <a:pt x="16" y="61"/>
                    </a:lnTo>
                    <a:lnTo>
                      <a:pt x="11" y="57"/>
                    </a:lnTo>
                    <a:lnTo>
                      <a:pt x="7" y="52"/>
                    </a:lnTo>
                    <a:lnTo>
                      <a:pt x="3" y="46"/>
                    </a:lnTo>
                    <a:lnTo>
                      <a:pt x="1" y="40"/>
                    </a:lnTo>
                    <a:lnTo>
                      <a:pt x="0" y="33"/>
                    </a:lnTo>
                    <a:lnTo>
                      <a:pt x="0" y="33"/>
                    </a:lnTo>
                    <a:lnTo>
                      <a:pt x="1" y="27"/>
                    </a:lnTo>
                    <a:lnTo>
                      <a:pt x="3" y="21"/>
                    </a:lnTo>
                    <a:lnTo>
                      <a:pt x="7" y="14"/>
                    </a:lnTo>
                    <a:lnTo>
                      <a:pt x="11" y="10"/>
                    </a:lnTo>
                    <a:lnTo>
                      <a:pt x="16" y="6"/>
                    </a:lnTo>
                    <a:lnTo>
                      <a:pt x="21" y="3"/>
                    </a:lnTo>
                    <a:lnTo>
                      <a:pt x="27" y="1"/>
                    </a:lnTo>
                    <a:lnTo>
                      <a:pt x="33" y="0"/>
                    </a:lnTo>
                    <a:lnTo>
                      <a:pt x="365" y="0"/>
                    </a:lnTo>
                    <a:lnTo>
                      <a:pt x="365" y="0"/>
                    </a:lnTo>
                    <a:lnTo>
                      <a:pt x="371" y="1"/>
                    </a:lnTo>
                    <a:lnTo>
                      <a:pt x="377" y="3"/>
                    </a:lnTo>
                    <a:lnTo>
                      <a:pt x="383" y="6"/>
                    </a:lnTo>
                    <a:lnTo>
                      <a:pt x="387" y="10"/>
                    </a:lnTo>
                    <a:lnTo>
                      <a:pt x="392" y="14"/>
                    </a:lnTo>
                    <a:lnTo>
                      <a:pt x="395" y="21"/>
                    </a:lnTo>
                    <a:lnTo>
                      <a:pt x="397" y="27"/>
                    </a:lnTo>
                    <a:lnTo>
                      <a:pt x="398" y="33"/>
                    </a:lnTo>
                    <a:lnTo>
                      <a:pt x="398" y="33"/>
                    </a:lnTo>
                    <a:lnTo>
                      <a:pt x="397" y="40"/>
                    </a:lnTo>
                    <a:lnTo>
                      <a:pt x="395" y="46"/>
                    </a:lnTo>
                    <a:lnTo>
                      <a:pt x="392" y="52"/>
                    </a:lnTo>
                    <a:lnTo>
                      <a:pt x="387" y="57"/>
                    </a:lnTo>
                    <a:lnTo>
                      <a:pt x="383" y="61"/>
                    </a:lnTo>
                    <a:lnTo>
                      <a:pt x="377" y="64"/>
                    </a:lnTo>
                    <a:lnTo>
                      <a:pt x="371" y="66"/>
                    </a:lnTo>
                    <a:lnTo>
                      <a:pt x="365" y="66"/>
                    </a:lnTo>
                    <a:lnTo>
                      <a:pt x="365"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67" name="Freeform 99">
                <a:extLst>
                  <a:ext uri="{FF2B5EF4-FFF2-40B4-BE49-F238E27FC236}">
                    <a16:creationId xmlns:a16="http://schemas.microsoft.com/office/drawing/2014/main" id="{F678E2D2-D822-70C7-02B3-AAC240D86186}"/>
                  </a:ext>
                </a:extLst>
              </p:cNvPr>
              <p:cNvSpPr>
                <a:spLocks/>
              </p:cNvSpPr>
              <p:nvPr/>
            </p:nvSpPr>
            <p:spPr bwMode="auto">
              <a:xfrm>
                <a:off x="9333114" y="4927187"/>
                <a:ext cx="74784" cy="11808"/>
              </a:xfrm>
              <a:custGeom>
                <a:avLst/>
                <a:gdLst>
                  <a:gd name="T0" fmla="*/ 365 w 398"/>
                  <a:gd name="T1" fmla="*/ 67 h 67"/>
                  <a:gd name="T2" fmla="*/ 33 w 398"/>
                  <a:gd name="T3" fmla="*/ 67 h 67"/>
                  <a:gd name="T4" fmla="*/ 33 w 398"/>
                  <a:gd name="T5" fmla="*/ 67 h 67"/>
                  <a:gd name="T6" fmla="*/ 27 w 398"/>
                  <a:gd name="T7" fmla="*/ 66 h 67"/>
                  <a:gd name="T8" fmla="*/ 21 w 398"/>
                  <a:gd name="T9" fmla="*/ 65 h 67"/>
                  <a:gd name="T10" fmla="*/ 16 w 398"/>
                  <a:gd name="T11" fmla="*/ 61 h 67"/>
                  <a:gd name="T12" fmla="*/ 11 w 398"/>
                  <a:gd name="T13" fmla="*/ 57 h 67"/>
                  <a:gd name="T14" fmla="*/ 7 w 398"/>
                  <a:gd name="T15" fmla="*/ 52 h 67"/>
                  <a:gd name="T16" fmla="*/ 3 w 398"/>
                  <a:gd name="T17" fmla="*/ 47 h 67"/>
                  <a:gd name="T18" fmla="*/ 1 w 398"/>
                  <a:gd name="T19" fmla="*/ 41 h 67"/>
                  <a:gd name="T20" fmla="*/ 0 w 398"/>
                  <a:gd name="T21" fmla="*/ 33 h 67"/>
                  <a:gd name="T22" fmla="*/ 0 w 398"/>
                  <a:gd name="T23" fmla="*/ 33 h 67"/>
                  <a:gd name="T24" fmla="*/ 1 w 398"/>
                  <a:gd name="T25" fmla="*/ 27 h 67"/>
                  <a:gd name="T26" fmla="*/ 3 w 398"/>
                  <a:gd name="T27" fmla="*/ 21 h 67"/>
                  <a:gd name="T28" fmla="*/ 7 w 398"/>
                  <a:gd name="T29" fmla="*/ 15 h 67"/>
                  <a:gd name="T30" fmla="*/ 11 w 398"/>
                  <a:gd name="T31" fmla="*/ 11 h 67"/>
                  <a:gd name="T32" fmla="*/ 16 w 398"/>
                  <a:gd name="T33" fmla="*/ 7 h 67"/>
                  <a:gd name="T34" fmla="*/ 21 w 398"/>
                  <a:gd name="T35" fmla="*/ 3 h 67"/>
                  <a:gd name="T36" fmla="*/ 27 w 398"/>
                  <a:gd name="T37" fmla="*/ 1 h 67"/>
                  <a:gd name="T38" fmla="*/ 33 w 398"/>
                  <a:gd name="T39" fmla="*/ 0 h 67"/>
                  <a:gd name="T40" fmla="*/ 365 w 398"/>
                  <a:gd name="T41" fmla="*/ 0 h 67"/>
                  <a:gd name="T42" fmla="*/ 365 w 398"/>
                  <a:gd name="T43" fmla="*/ 0 h 67"/>
                  <a:gd name="T44" fmla="*/ 371 w 398"/>
                  <a:gd name="T45" fmla="*/ 1 h 67"/>
                  <a:gd name="T46" fmla="*/ 377 w 398"/>
                  <a:gd name="T47" fmla="*/ 3 h 67"/>
                  <a:gd name="T48" fmla="*/ 383 w 398"/>
                  <a:gd name="T49" fmla="*/ 7 h 67"/>
                  <a:gd name="T50" fmla="*/ 387 w 398"/>
                  <a:gd name="T51" fmla="*/ 11 h 67"/>
                  <a:gd name="T52" fmla="*/ 392 w 398"/>
                  <a:gd name="T53" fmla="*/ 15 h 67"/>
                  <a:gd name="T54" fmla="*/ 395 w 398"/>
                  <a:gd name="T55" fmla="*/ 21 h 67"/>
                  <a:gd name="T56" fmla="*/ 397 w 398"/>
                  <a:gd name="T57" fmla="*/ 27 h 67"/>
                  <a:gd name="T58" fmla="*/ 398 w 398"/>
                  <a:gd name="T59" fmla="*/ 33 h 67"/>
                  <a:gd name="T60" fmla="*/ 398 w 398"/>
                  <a:gd name="T61" fmla="*/ 33 h 67"/>
                  <a:gd name="T62" fmla="*/ 397 w 398"/>
                  <a:gd name="T63" fmla="*/ 41 h 67"/>
                  <a:gd name="T64" fmla="*/ 395 w 398"/>
                  <a:gd name="T65" fmla="*/ 47 h 67"/>
                  <a:gd name="T66" fmla="*/ 392 w 398"/>
                  <a:gd name="T67" fmla="*/ 52 h 67"/>
                  <a:gd name="T68" fmla="*/ 387 w 398"/>
                  <a:gd name="T69" fmla="*/ 57 h 67"/>
                  <a:gd name="T70" fmla="*/ 383 w 398"/>
                  <a:gd name="T71" fmla="*/ 61 h 67"/>
                  <a:gd name="T72" fmla="*/ 377 w 398"/>
                  <a:gd name="T73" fmla="*/ 65 h 67"/>
                  <a:gd name="T74" fmla="*/ 371 w 398"/>
                  <a:gd name="T75" fmla="*/ 66 h 67"/>
                  <a:gd name="T76" fmla="*/ 365 w 398"/>
                  <a:gd name="T77" fmla="*/ 67 h 67"/>
                  <a:gd name="T78" fmla="*/ 365 w 39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7">
                    <a:moveTo>
                      <a:pt x="365" y="67"/>
                    </a:moveTo>
                    <a:lnTo>
                      <a:pt x="33" y="67"/>
                    </a:lnTo>
                    <a:lnTo>
                      <a:pt x="33" y="67"/>
                    </a:lnTo>
                    <a:lnTo>
                      <a:pt x="27" y="66"/>
                    </a:lnTo>
                    <a:lnTo>
                      <a:pt x="21" y="65"/>
                    </a:lnTo>
                    <a:lnTo>
                      <a:pt x="16" y="61"/>
                    </a:lnTo>
                    <a:lnTo>
                      <a:pt x="11" y="57"/>
                    </a:lnTo>
                    <a:lnTo>
                      <a:pt x="7" y="52"/>
                    </a:lnTo>
                    <a:lnTo>
                      <a:pt x="3" y="47"/>
                    </a:lnTo>
                    <a:lnTo>
                      <a:pt x="1" y="41"/>
                    </a:lnTo>
                    <a:lnTo>
                      <a:pt x="0" y="33"/>
                    </a:lnTo>
                    <a:lnTo>
                      <a:pt x="0" y="33"/>
                    </a:lnTo>
                    <a:lnTo>
                      <a:pt x="1" y="27"/>
                    </a:lnTo>
                    <a:lnTo>
                      <a:pt x="3" y="21"/>
                    </a:lnTo>
                    <a:lnTo>
                      <a:pt x="7" y="15"/>
                    </a:lnTo>
                    <a:lnTo>
                      <a:pt x="11" y="11"/>
                    </a:lnTo>
                    <a:lnTo>
                      <a:pt x="16" y="7"/>
                    </a:lnTo>
                    <a:lnTo>
                      <a:pt x="21" y="3"/>
                    </a:lnTo>
                    <a:lnTo>
                      <a:pt x="27" y="1"/>
                    </a:lnTo>
                    <a:lnTo>
                      <a:pt x="33" y="0"/>
                    </a:lnTo>
                    <a:lnTo>
                      <a:pt x="365" y="0"/>
                    </a:lnTo>
                    <a:lnTo>
                      <a:pt x="365" y="0"/>
                    </a:lnTo>
                    <a:lnTo>
                      <a:pt x="371" y="1"/>
                    </a:lnTo>
                    <a:lnTo>
                      <a:pt x="377" y="3"/>
                    </a:lnTo>
                    <a:lnTo>
                      <a:pt x="383" y="7"/>
                    </a:lnTo>
                    <a:lnTo>
                      <a:pt x="387" y="11"/>
                    </a:lnTo>
                    <a:lnTo>
                      <a:pt x="392" y="15"/>
                    </a:lnTo>
                    <a:lnTo>
                      <a:pt x="395" y="21"/>
                    </a:lnTo>
                    <a:lnTo>
                      <a:pt x="397" y="27"/>
                    </a:lnTo>
                    <a:lnTo>
                      <a:pt x="398" y="33"/>
                    </a:lnTo>
                    <a:lnTo>
                      <a:pt x="398" y="33"/>
                    </a:lnTo>
                    <a:lnTo>
                      <a:pt x="397" y="41"/>
                    </a:lnTo>
                    <a:lnTo>
                      <a:pt x="395" y="47"/>
                    </a:lnTo>
                    <a:lnTo>
                      <a:pt x="392" y="52"/>
                    </a:lnTo>
                    <a:lnTo>
                      <a:pt x="387" y="57"/>
                    </a:lnTo>
                    <a:lnTo>
                      <a:pt x="383" y="61"/>
                    </a:lnTo>
                    <a:lnTo>
                      <a:pt x="377" y="65"/>
                    </a:lnTo>
                    <a:lnTo>
                      <a:pt x="371" y="66"/>
                    </a:lnTo>
                    <a:lnTo>
                      <a:pt x="365" y="67"/>
                    </a:lnTo>
                    <a:lnTo>
                      <a:pt x="365" y="67"/>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68" name="Freeform 100">
                <a:extLst>
                  <a:ext uri="{FF2B5EF4-FFF2-40B4-BE49-F238E27FC236}">
                    <a16:creationId xmlns:a16="http://schemas.microsoft.com/office/drawing/2014/main" id="{56FAF87D-4326-12B3-80DA-3E682DF2924A}"/>
                  </a:ext>
                </a:extLst>
              </p:cNvPr>
              <p:cNvSpPr>
                <a:spLocks/>
              </p:cNvSpPr>
              <p:nvPr/>
            </p:nvSpPr>
            <p:spPr bwMode="auto">
              <a:xfrm>
                <a:off x="9333114" y="4952114"/>
                <a:ext cx="74784" cy="11808"/>
              </a:xfrm>
              <a:custGeom>
                <a:avLst/>
                <a:gdLst>
                  <a:gd name="T0" fmla="*/ 365 w 398"/>
                  <a:gd name="T1" fmla="*/ 66 h 66"/>
                  <a:gd name="T2" fmla="*/ 33 w 398"/>
                  <a:gd name="T3" fmla="*/ 66 h 66"/>
                  <a:gd name="T4" fmla="*/ 33 w 398"/>
                  <a:gd name="T5" fmla="*/ 66 h 66"/>
                  <a:gd name="T6" fmla="*/ 27 w 398"/>
                  <a:gd name="T7" fmla="*/ 65 h 66"/>
                  <a:gd name="T8" fmla="*/ 21 w 398"/>
                  <a:gd name="T9" fmla="*/ 63 h 66"/>
                  <a:gd name="T10" fmla="*/ 16 w 398"/>
                  <a:gd name="T11" fmla="*/ 60 h 66"/>
                  <a:gd name="T12" fmla="*/ 11 w 398"/>
                  <a:gd name="T13" fmla="*/ 57 h 66"/>
                  <a:gd name="T14" fmla="*/ 7 w 398"/>
                  <a:gd name="T15" fmla="*/ 52 h 66"/>
                  <a:gd name="T16" fmla="*/ 3 w 398"/>
                  <a:gd name="T17" fmla="*/ 45 h 66"/>
                  <a:gd name="T18" fmla="*/ 1 w 398"/>
                  <a:gd name="T19" fmla="*/ 39 h 66"/>
                  <a:gd name="T20" fmla="*/ 0 w 398"/>
                  <a:gd name="T21" fmla="*/ 33 h 66"/>
                  <a:gd name="T22" fmla="*/ 0 w 398"/>
                  <a:gd name="T23" fmla="*/ 33 h 66"/>
                  <a:gd name="T24" fmla="*/ 1 w 398"/>
                  <a:gd name="T25" fmla="*/ 26 h 66"/>
                  <a:gd name="T26" fmla="*/ 3 w 398"/>
                  <a:gd name="T27" fmla="*/ 19 h 66"/>
                  <a:gd name="T28" fmla="*/ 7 w 398"/>
                  <a:gd name="T29" fmla="*/ 14 h 66"/>
                  <a:gd name="T30" fmla="*/ 11 w 398"/>
                  <a:gd name="T31" fmla="*/ 9 h 66"/>
                  <a:gd name="T32" fmla="*/ 16 w 398"/>
                  <a:gd name="T33" fmla="*/ 5 h 66"/>
                  <a:gd name="T34" fmla="*/ 21 w 398"/>
                  <a:gd name="T35" fmla="*/ 2 h 66"/>
                  <a:gd name="T36" fmla="*/ 27 w 398"/>
                  <a:gd name="T37" fmla="*/ 1 h 66"/>
                  <a:gd name="T38" fmla="*/ 33 w 398"/>
                  <a:gd name="T39" fmla="*/ 0 h 66"/>
                  <a:gd name="T40" fmla="*/ 365 w 398"/>
                  <a:gd name="T41" fmla="*/ 0 h 66"/>
                  <a:gd name="T42" fmla="*/ 365 w 398"/>
                  <a:gd name="T43" fmla="*/ 0 h 66"/>
                  <a:gd name="T44" fmla="*/ 371 w 398"/>
                  <a:gd name="T45" fmla="*/ 1 h 66"/>
                  <a:gd name="T46" fmla="*/ 377 w 398"/>
                  <a:gd name="T47" fmla="*/ 2 h 66"/>
                  <a:gd name="T48" fmla="*/ 383 w 398"/>
                  <a:gd name="T49" fmla="*/ 5 h 66"/>
                  <a:gd name="T50" fmla="*/ 387 w 398"/>
                  <a:gd name="T51" fmla="*/ 9 h 66"/>
                  <a:gd name="T52" fmla="*/ 392 w 398"/>
                  <a:gd name="T53" fmla="*/ 14 h 66"/>
                  <a:gd name="T54" fmla="*/ 395 w 398"/>
                  <a:gd name="T55" fmla="*/ 19 h 66"/>
                  <a:gd name="T56" fmla="*/ 397 w 398"/>
                  <a:gd name="T57" fmla="*/ 26 h 66"/>
                  <a:gd name="T58" fmla="*/ 398 w 398"/>
                  <a:gd name="T59" fmla="*/ 33 h 66"/>
                  <a:gd name="T60" fmla="*/ 398 w 398"/>
                  <a:gd name="T61" fmla="*/ 33 h 66"/>
                  <a:gd name="T62" fmla="*/ 397 w 398"/>
                  <a:gd name="T63" fmla="*/ 39 h 66"/>
                  <a:gd name="T64" fmla="*/ 395 w 398"/>
                  <a:gd name="T65" fmla="*/ 45 h 66"/>
                  <a:gd name="T66" fmla="*/ 392 w 398"/>
                  <a:gd name="T67" fmla="*/ 52 h 66"/>
                  <a:gd name="T68" fmla="*/ 387 w 398"/>
                  <a:gd name="T69" fmla="*/ 57 h 66"/>
                  <a:gd name="T70" fmla="*/ 383 w 398"/>
                  <a:gd name="T71" fmla="*/ 60 h 66"/>
                  <a:gd name="T72" fmla="*/ 377 w 398"/>
                  <a:gd name="T73" fmla="*/ 63 h 66"/>
                  <a:gd name="T74" fmla="*/ 371 w 398"/>
                  <a:gd name="T75" fmla="*/ 65 h 66"/>
                  <a:gd name="T76" fmla="*/ 365 w 398"/>
                  <a:gd name="T77" fmla="*/ 66 h 66"/>
                  <a:gd name="T78" fmla="*/ 365 w 398"/>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6">
                    <a:moveTo>
                      <a:pt x="365" y="66"/>
                    </a:moveTo>
                    <a:lnTo>
                      <a:pt x="33" y="66"/>
                    </a:lnTo>
                    <a:lnTo>
                      <a:pt x="33" y="66"/>
                    </a:lnTo>
                    <a:lnTo>
                      <a:pt x="27" y="65"/>
                    </a:lnTo>
                    <a:lnTo>
                      <a:pt x="21" y="63"/>
                    </a:lnTo>
                    <a:lnTo>
                      <a:pt x="16" y="60"/>
                    </a:lnTo>
                    <a:lnTo>
                      <a:pt x="11" y="57"/>
                    </a:lnTo>
                    <a:lnTo>
                      <a:pt x="7" y="52"/>
                    </a:lnTo>
                    <a:lnTo>
                      <a:pt x="3" y="45"/>
                    </a:lnTo>
                    <a:lnTo>
                      <a:pt x="1" y="39"/>
                    </a:lnTo>
                    <a:lnTo>
                      <a:pt x="0" y="33"/>
                    </a:lnTo>
                    <a:lnTo>
                      <a:pt x="0" y="33"/>
                    </a:lnTo>
                    <a:lnTo>
                      <a:pt x="1" y="26"/>
                    </a:lnTo>
                    <a:lnTo>
                      <a:pt x="3" y="19"/>
                    </a:lnTo>
                    <a:lnTo>
                      <a:pt x="7" y="14"/>
                    </a:lnTo>
                    <a:lnTo>
                      <a:pt x="11" y="9"/>
                    </a:lnTo>
                    <a:lnTo>
                      <a:pt x="16" y="5"/>
                    </a:lnTo>
                    <a:lnTo>
                      <a:pt x="21" y="2"/>
                    </a:lnTo>
                    <a:lnTo>
                      <a:pt x="27" y="1"/>
                    </a:lnTo>
                    <a:lnTo>
                      <a:pt x="33" y="0"/>
                    </a:lnTo>
                    <a:lnTo>
                      <a:pt x="365" y="0"/>
                    </a:lnTo>
                    <a:lnTo>
                      <a:pt x="365" y="0"/>
                    </a:lnTo>
                    <a:lnTo>
                      <a:pt x="371" y="1"/>
                    </a:lnTo>
                    <a:lnTo>
                      <a:pt x="377" y="2"/>
                    </a:lnTo>
                    <a:lnTo>
                      <a:pt x="383" y="5"/>
                    </a:lnTo>
                    <a:lnTo>
                      <a:pt x="387" y="9"/>
                    </a:lnTo>
                    <a:lnTo>
                      <a:pt x="392" y="14"/>
                    </a:lnTo>
                    <a:lnTo>
                      <a:pt x="395" y="19"/>
                    </a:lnTo>
                    <a:lnTo>
                      <a:pt x="397" y="26"/>
                    </a:lnTo>
                    <a:lnTo>
                      <a:pt x="398" y="33"/>
                    </a:lnTo>
                    <a:lnTo>
                      <a:pt x="398" y="33"/>
                    </a:lnTo>
                    <a:lnTo>
                      <a:pt x="397" y="39"/>
                    </a:lnTo>
                    <a:lnTo>
                      <a:pt x="395" y="45"/>
                    </a:lnTo>
                    <a:lnTo>
                      <a:pt x="392" y="52"/>
                    </a:lnTo>
                    <a:lnTo>
                      <a:pt x="387" y="57"/>
                    </a:lnTo>
                    <a:lnTo>
                      <a:pt x="383" y="60"/>
                    </a:lnTo>
                    <a:lnTo>
                      <a:pt x="377" y="63"/>
                    </a:lnTo>
                    <a:lnTo>
                      <a:pt x="371" y="65"/>
                    </a:lnTo>
                    <a:lnTo>
                      <a:pt x="365" y="66"/>
                    </a:lnTo>
                    <a:lnTo>
                      <a:pt x="365"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69" name="Freeform 101">
                <a:extLst>
                  <a:ext uri="{FF2B5EF4-FFF2-40B4-BE49-F238E27FC236}">
                    <a16:creationId xmlns:a16="http://schemas.microsoft.com/office/drawing/2014/main" id="{B2C7DE98-9A99-ECC3-A2D0-07D8D0C4C012}"/>
                  </a:ext>
                </a:extLst>
              </p:cNvPr>
              <p:cNvSpPr>
                <a:spLocks/>
              </p:cNvSpPr>
              <p:nvPr/>
            </p:nvSpPr>
            <p:spPr bwMode="auto">
              <a:xfrm>
                <a:off x="9333114" y="4977042"/>
                <a:ext cx="74784" cy="11808"/>
              </a:xfrm>
              <a:custGeom>
                <a:avLst/>
                <a:gdLst>
                  <a:gd name="T0" fmla="*/ 365 w 398"/>
                  <a:gd name="T1" fmla="*/ 67 h 67"/>
                  <a:gd name="T2" fmla="*/ 33 w 398"/>
                  <a:gd name="T3" fmla="*/ 67 h 67"/>
                  <a:gd name="T4" fmla="*/ 33 w 398"/>
                  <a:gd name="T5" fmla="*/ 67 h 67"/>
                  <a:gd name="T6" fmla="*/ 27 w 398"/>
                  <a:gd name="T7" fmla="*/ 66 h 67"/>
                  <a:gd name="T8" fmla="*/ 21 w 398"/>
                  <a:gd name="T9" fmla="*/ 63 h 67"/>
                  <a:gd name="T10" fmla="*/ 16 w 398"/>
                  <a:gd name="T11" fmla="*/ 60 h 67"/>
                  <a:gd name="T12" fmla="*/ 11 w 398"/>
                  <a:gd name="T13" fmla="*/ 56 h 67"/>
                  <a:gd name="T14" fmla="*/ 7 w 398"/>
                  <a:gd name="T15" fmla="*/ 52 h 67"/>
                  <a:gd name="T16" fmla="*/ 3 w 398"/>
                  <a:gd name="T17" fmla="*/ 46 h 67"/>
                  <a:gd name="T18" fmla="*/ 1 w 398"/>
                  <a:gd name="T19" fmla="*/ 40 h 67"/>
                  <a:gd name="T20" fmla="*/ 0 w 398"/>
                  <a:gd name="T21" fmla="*/ 33 h 67"/>
                  <a:gd name="T22" fmla="*/ 0 w 398"/>
                  <a:gd name="T23" fmla="*/ 33 h 67"/>
                  <a:gd name="T24" fmla="*/ 1 w 398"/>
                  <a:gd name="T25" fmla="*/ 26 h 67"/>
                  <a:gd name="T26" fmla="*/ 3 w 398"/>
                  <a:gd name="T27" fmla="*/ 20 h 67"/>
                  <a:gd name="T28" fmla="*/ 7 w 398"/>
                  <a:gd name="T29" fmla="*/ 15 h 67"/>
                  <a:gd name="T30" fmla="*/ 11 w 398"/>
                  <a:gd name="T31" fmla="*/ 10 h 67"/>
                  <a:gd name="T32" fmla="*/ 16 w 398"/>
                  <a:gd name="T33" fmla="*/ 5 h 67"/>
                  <a:gd name="T34" fmla="*/ 21 w 398"/>
                  <a:gd name="T35" fmla="*/ 2 h 67"/>
                  <a:gd name="T36" fmla="*/ 27 w 398"/>
                  <a:gd name="T37" fmla="*/ 0 h 67"/>
                  <a:gd name="T38" fmla="*/ 33 w 398"/>
                  <a:gd name="T39" fmla="*/ 0 h 67"/>
                  <a:gd name="T40" fmla="*/ 365 w 398"/>
                  <a:gd name="T41" fmla="*/ 0 h 67"/>
                  <a:gd name="T42" fmla="*/ 365 w 398"/>
                  <a:gd name="T43" fmla="*/ 0 h 67"/>
                  <a:gd name="T44" fmla="*/ 371 w 398"/>
                  <a:gd name="T45" fmla="*/ 0 h 67"/>
                  <a:gd name="T46" fmla="*/ 377 w 398"/>
                  <a:gd name="T47" fmla="*/ 2 h 67"/>
                  <a:gd name="T48" fmla="*/ 383 w 398"/>
                  <a:gd name="T49" fmla="*/ 5 h 67"/>
                  <a:gd name="T50" fmla="*/ 387 w 398"/>
                  <a:gd name="T51" fmla="*/ 10 h 67"/>
                  <a:gd name="T52" fmla="*/ 392 w 398"/>
                  <a:gd name="T53" fmla="*/ 15 h 67"/>
                  <a:gd name="T54" fmla="*/ 395 w 398"/>
                  <a:gd name="T55" fmla="*/ 20 h 67"/>
                  <a:gd name="T56" fmla="*/ 397 w 398"/>
                  <a:gd name="T57" fmla="*/ 26 h 67"/>
                  <a:gd name="T58" fmla="*/ 398 w 398"/>
                  <a:gd name="T59" fmla="*/ 33 h 67"/>
                  <a:gd name="T60" fmla="*/ 398 w 398"/>
                  <a:gd name="T61" fmla="*/ 33 h 67"/>
                  <a:gd name="T62" fmla="*/ 397 w 398"/>
                  <a:gd name="T63" fmla="*/ 40 h 67"/>
                  <a:gd name="T64" fmla="*/ 395 w 398"/>
                  <a:gd name="T65" fmla="*/ 46 h 67"/>
                  <a:gd name="T66" fmla="*/ 392 w 398"/>
                  <a:gd name="T67" fmla="*/ 52 h 67"/>
                  <a:gd name="T68" fmla="*/ 387 w 398"/>
                  <a:gd name="T69" fmla="*/ 56 h 67"/>
                  <a:gd name="T70" fmla="*/ 383 w 398"/>
                  <a:gd name="T71" fmla="*/ 60 h 67"/>
                  <a:gd name="T72" fmla="*/ 377 w 398"/>
                  <a:gd name="T73" fmla="*/ 63 h 67"/>
                  <a:gd name="T74" fmla="*/ 371 w 398"/>
                  <a:gd name="T75" fmla="*/ 66 h 67"/>
                  <a:gd name="T76" fmla="*/ 365 w 398"/>
                  <a:gd name="T77" fmla="*/ 67 h 67"/>
                  <a:gd name="T78" fmla="*/ 365 w 39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7">
                    <a:moveTo>
                      <a:pt x="365" y="67"/>
                    </a:moveTo>
                    <a:lnTo>
                      <a:pt x="33" y="67"/>
                    </a:lnTo>
                    <a:lnTo>
                      <a:pt x="33" y="67"/>
                    </a:lnTo>
                    <a:lnTo>
                      <a:pt x="27" y="66"/>
                    </a:lnTo>
                    <a:lnTo>
                      <a:pt x="21" y="63"/>
                    </a:lnTo>
                    <a:lnTo>
                      <a:pt x="16" y="60"/>
                    </a:lnTo>
                    <a:lnTo>
                      <a:pt x="11" y="56"/>
                    </a:lnTo>
                    <a:lnTo>
                      <a:pt x="7" y="52"/>
                    </a:lnTo>
                    <a:lnTo>
                      <a:pt x="3" y="46"/>
                    </a:lnTo>
                    <a:lnTo>
                      <a:pt x="1" y="40"/>
                    </a:lnTo>
                    <a:lnTo>
                      <a:pt x="0" y="33"/>
                    </a:lnTo>
                    <a:lnTo>
                      <a:pt x="0" y="33"/>
                    </a:lnTo>
                    <a:lnTo>
                      <a:pt x="1" y="26"/>
                    </a:lnTo>
                    <a:lnTo>
                      <a:pt x="3" y="20"/>
                    </a:lnTo>
                    <a:lnTo>
                      <a:pt x="7" y="15"/>
                    </a:lnTo>
                    <a:lnTo>
                      <a:pt x="11" y="10"/>
                    </a:lnTo>
                    <a:lnTo>
                      <a:pt x="16" y="5"/>
                    </a:lnTo>
                    <a:lnTo>
                      <a:pt x="21" y="2"/>
                    </a:lnTo>
                    <a:lnTo>
                      <a:pt x="27" y="0"/>
                    </a:lnTo>
                    <a:lnTo>
                      <a:pt x="33" y="0"/>
                    </a:lnTo>
                    <a:lnTo>
                      <a:pt x="365" y="0"/>
                    </a:lnTo>
                    <a:lnTo>
                      <a:pt x="365" y="0"/>
                    </a:lnTo>
                    <a:lnTo>
                      <a:pt x="371" y="0"/>
                    </a:lnTo>
                    <a:lnTo>
                      <a:pt x="377" y="2"/>
                    </a:lnTo>
                    <a:lnTo>
                      <a:pt x="383" y="5"/>
                    </a:lnTo>
                    <a:lnTo>
                      <a:pt x="387" y="10"/>
                    </a:lnTo>
                    <a:lnTo>
                      <a:pt x="392" y="15"/>
                    </a:lnTo>
                    <a:lnTo>
                      <a:pt x="395" y="20"/>
                    </a:lnTo>
                    <a:lnTo>
                      <a:pt x="397" y="26"/>
                    </a:lnTo>
                    <a:lnTo>
                      <a:pt x="398" y="33"/>
                    </a:lnTo>
                    <a:lnTo>
                      <a:pt x="398" y="33"/>
                    </a:lnTo>
                    <a:lnTo>
                      <a:pt x="397" y="40"/>
                    </a:lnTo>
                    <a:lnTo>
                      <a:pt x="395" y="46"/>
                    </a:lnTo>
                    <a:lnTo>
                      <a:pt x="392" y="52"/>
                    </a:lnTo>
                    <a:lnTo>
                      <a:pt x="387" y="56"/>
                    </a:lnTo>
                    <a:lnTo>
                      <a:pt x="383" y="60"/>
                    </a:lnTo>
                    <a:lnTo>
                      <a:pt x="377" y="63"/>
                    </a:lnTo>
                    <a:lnTo>
                      <a:pt x="371" y="66"/>
                    </a:lnTo>
                    <a:lnTo>
                      <a:pt x="365" y="67"/>
                    </a:lnTo>
                    <a:lnTo>
                      <a:pt x="365" y="67"/>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70" name="Freeform 102">
                <a:extLst>
                  <a:ext uri="{FF2B5EF4-FFF2-40B4-BE49-F238E27FC236}">
                    <a16:creationId xmlns:a16="http://schemas.microsoft.com/office/drawing/2014/main" id="{87C9D92E-D0E7-6DDA-CC83-7EF051BFF06D}"/>
                  </a:ext>
                </a:extLst>
              </p:cNvPr>
              <p:cNvSpPr>
                <a:spLocks/>
              </p:cNvSpPr>
              <p:nvPr/>
            </p:nvSpPr>
            <p:spPr bwMode="auto">
              <a:xfrm>
                <a:off x="9531224" y="4877331"/>
                <a:ext cx="49855" cy="11808"/>
              </a:xfrm>
              <a:custGeom>
                <a:avLst/>
                <a:gdLst>
                  <a:gd name="T0" fmla="*/ 232 w 264"/>
                  <a:gd name="T1" fmla="*/ 66 h 66"/>
                  <a:gd name="T2" fmla="*/ 33 w 264"/>
                  <a:gd name="T3" fmla="*/ 66 h 66"/>
                  <a:gd name="T4" fmla="*/ 33 w 264"/>
                  <a:gd name="T5" fmla="*/ 66 h 66"/>
                  <a:gd name="T6" fmla="*/ 26 w 264"/>
                  <a:gd name="T7" fmla="*/ 66 h 66"/>
                  <a:gd name="T8" fmla="*/ 20 w 264"/>
                  <a:gd name="T9" fmla="*/ 64 h 66"/>
                  <a:gd name="T10" fmla="*/ 14 w 264"/>
                  <a:gd name="T11" fmla="*/ 60 h 66"/>
                  <a:gd name="T12" fmla="*/ 9 w 264"/>
                  <a:gd name="T13" fmla="*/ 56 h 66"/>
                  <a:gd name="T14" fmla="*/ 5 w 264"/>
                  <a:gd name="T15" fmla="*/ 51 h 66"/>
                  <a:gd name="T16" fmla="*/ 2 w 264"/>
                  <a:gd name="T17" fmla="*/ 46 h 66"/>
                  <a:gd name="T18" fmla="*/ 1 w 264"/>
                  <a:gd name="T19" fmla="*/ 40 h 66"/>
                  <a:gd name="T20" fmla="*/ 0 w 264"/>
                  <a:gd name="T21" fmla="*/ 33 h 66"/>
                  <a:gd name="T22" fmla="*/ 0 w 264"/>
                  <a:gd name="T23" fmla="*/ 33 h 66"/>
                  <a:gd name="T24" fmla="*/ 1 w 264"/>
                  <a:gd name="T25" fmla="*/ 26 h 66"/>
                  <a:gd name="T26" fmla="*/ 2 w 264"/>
                  <a:gd name="T27" fmla="*/ 20 h 66"/>
                  <a:gd name="T28" fmla="*/ 5 w 264"/>
                  <a:gd name="T29" fmla="*/ 15 h 66"/>
                  <a:gd name="T30" fmla="*/ 9 w 264"/>
                  <a:gd name="T31" fmla="*/ 10 h 66"/>
                  <a:gd name="T32" fmla="*/ 14 w 264"/>
                  <a:gd name="T33" fmla="*/ 6 h 66"/>
                  <a:gd name="T34" fmla="*/ 20 w 264"/>
                  <a:gd name="T35" fmla="*/ 2 h 66"/>
                  <a:gd name="T36" fmla="*/ 26 w 264"/>
                  <a:gd name="T37" fmla="*/ 0 h 66"/>
                  <a:gd name="T38" fmla="*/ 33 w 264"/>
                  <a:gd name="T39" fmla="*/ 0 h 66"/>
                  <a:gd name="T40" fmla="*/ 232 w 264"/>
                  <a:gd name="T41" fmla="*/ 0 h 66"/>
                  <a:gd name="T42" fmla="*/ 232 w 264"/>
                  <a:gd name="T43" fmla="*/ 0 h 66"/>
                  <a:gd name="T44" fmla="*/ 238 w 264"/>
                  <a:gd name="T45" fmla="*/ 0 h 66"/>
                  <a:gd name="T46" fmla="*/ 244 w 264"/>
                  <a:gd name="T47" fmla="*/ 2 h 66"/>
                  <a:gd name="T48" fmla="*/ 249 w 264"/>
                  <a:gd name="T49" fmla="*/ 6 h 66"/>
                  <a:gd name="T50" fmla="*/ 255 w 264"/>
                  <a:gd name="T51" fmla="*/ 10 h 66"/>
                  <a:gd name="T52" fmla="*/ 259 w 264"/>
                  <a:gd name="T53" fmla="*/ 15 h 66"/>
                  <a:gd name="T54" fmla="*/ 262 w 264"/>
                  <a:gd name="T55" fmla="*/ 20 h 66"/>
                  <a:gd name="T56" fmla="*/ 264 w 264"/>
                  <a:gd name="T57" fmla="*/ 26 h 66"/>
                  <a:gd name="T58" fmla="*/ 264 w 264"/>
                  <a:gd name="T59" fmla="*/ 33 h 66"/>
                  <a:gd name="T60" fmla="*/ 264 w 264"/>
                  <a:gd name="T61" fmla="*/ 33 h 66"/>
                  <a:gd name="T62" fmla="*/ 264 w 264"/>
                  <a:gd name="T63" fmla="*/ 40 h 66"/>
                  <a:gd name="T64" fmla="*/ 262 w 264"/>
                  <a:gd name="T65" fmla="*/ 46 h 66"/>
                  <a:gd name="T66" fmla="*/ 259 w 264"/>
                  <a:gd name="T67" fmla="*/ 51 h 66"/>
                  <a:gd name="T68" fmla="*/ 255 w 264"/>
                  <a:gd name="T69" fmla="*/ 56 h 66"/>
                  <a:gd name="T70" fmla="*/ 249 w 264"/>
                  <a:gd name="T71" fmla="*/ 60 h 66"/>
                  <a:gd name="T72" fmla="*/ 244 w 264"/>
                  <a:gd name="T73" fmla="*/ 64 h 66"/>
                  <a:gd name="T74" fmla="*/ 238 w 264"/>
                  <a:gd name="T75" fmla="*/ 66 h 66"/>
                  <a:gd name="T76" fmla="*/ 232 w 264"/>
                  <a:gd name="T77" fmla="*/ 66 h 66"/>
                  <a:gd name="T78" fmla="*/ 232 w 264"/>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6">
                    <a:moveTo>
                      <a:pt x="232" y="66"/>
                    </a:moveTo>
                    <a:lnTo>
                      <a:pt x="33" y="66"/>
                    </a:lnTo>
                    <a:lnTo>
                      <a:pt x="33" y="66"/>
                    </a:lnTo>
                    <a:lnTo>
                      <a:pt x="26" y="66"/>
                    </a:lnTo>
                    <a:lnTo>
                      <a:pt x="20" y="64"/>
                    </a:lnTo>
                    <a:lnTo>
                      <a:pt x="14" y="60"/>
                    </a:lnTo>
                    <a:lnTo>
                      <a:pt x="9" y="56"/>
                    </a:lnTo>
                    <a:lnTo>
                      <a:pt x="5" y="51"/>
                    </a:lnTo>
                    <a:lnTo>
                      <a:pt x="2" y="46"/>
                    </a:lnTo>
                    <a:lnTo>
                      <a:pt x="1" y="40"/>
                    </a:lnTo>
                    <a:lnTo>
                      <a:pt x="0" y="33"/>
                    </a:lnTo>
                    <a:lnTo>
                      <a:pt x="0" y="33"/>
                    </a:lnTo>
                    <a:lnTo>
                      <a:pt x="1" y="26"/>
                    </a:lnTo>
                    <a:lnTo>
                      <a:pt x="2" y="20"/>
                    </a:lnTo>
                    <a:lnTo>
                      <a:pt x="5" y="15"/>
                    </a:lnTo>
                    <a:lnTo>
                      <a:pt x="9" y="10"/>
                    </a:lnTo>
                    <a:lnTo>
                      <a:pt x="14" y="6"/>
                    </a:lnTo>
                    <a:lnTo>
                      <a:pt x="20" y="2"/>
                    </a:lnTo>
                    <a:lnTo>
                      <a:pt x="26" y="0"/>
                    </a:lnTo>
                    <a:lnTo>
                      <a:pt x="33" y="0"/>
                    </a:lnTo>
                    <a:lnTo>
                      <a:pt x="232" y="0"/>
                    </a:lnTo>
                    <a:lnTo>
                      <a:pt x="232" y="0"/>
                    </a:lnTo>
                    <a:lnTo>
                      <a:pt x="238" y="0"/>
                    </a:lnTo>
                    <a:lnTo>
                      <a:pt x="244" y="2"/>
                    </a:lnTo>
                    <a:lnTo>
                      <a:pt x="249" y="6"/>
                    </a:lnTo>
                    <a:lnTo>
                      <a:pt x="255" y="10"/>
                    </a:lnTo>
                    <a:lnTo>
                      <a:pt x="259" y="15"/>
                    </a:lnTo>
                    <a:lnTo>
                      <a:pt x="262" y="20"/>
                    </a:lnTo>
                    <a:lnTo>
                      <a:pt x="264" y="26"/>
                    </a:lnTo>
                    <a:lnTo>
                      <a:pt x="264" y="33"/>
                    </a:lnTo>
                    <a:lnTo>
                      <a:pt x="264" y="33"/>
                    </a:lnTo>
                    <a:lnTo>
                      <a:pt x="264" y="40"/>
                    </a:lnTo>
                    <a:lnTo>
                      <a:pt x="262" y="46"/>
                    </a:lnTo>
                    <a:lnTo>
                      <a:pt x="259" y="51"/>
                    </a:lnTo>
                    <a:lnTo>
                      <a:pt x="255" y="56"/>
                    </a:lnTo>
                    <a:lnTo>
                      <a:pt x="249" y="60"/>
                    </a:lnTo>
                    <a:lnTo>
                      <a:pt x="244" y="64"/>
                    </a:lnTo>
                    <a:lnTo>
                      <a:pt x="238" y="66"/>
                    </a:lnTo>
                    <a:lnTo>
                      <a:pt x="232" y="66"/>
                    </a:lnTo>
                    <a:lnTo>
                      <a:pt x="232"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71" name="Freeform 103">
                <a:extLst>
                  <a:ext uri="{FF2B5EF4-FFF2-40B4-BE49-F238E27FC236}">
                    <a16:creationId xmlns:a16="http://schemas.microsoft.com/office/drawing/2014/main" id="{1520B4E5-A797-CA66-3871-879BE60D729F}"/>
                  </a:ext>
                </a:extLst>
              </p:cNvPr>
              <p:cNvSpPr>
                <a:spLocks/>
              </p:cNvSpPr>
              <p:nvPr/>
            </p:nvSpPr>
            <p:spPr bwMode="auto">
              <a:xfrm>
                <a:off x="9531224" y="4902259"/>
                <a:ext cx="49855" cy="11808"/>
              </a:xfrm>
              <a:custGeom>
                <a:avLst/>
                <a:gdLst>
                  <a:gd name="T0" fmla="*/ 232 w 264"/>
                  <a:gd name="T1" fmla="*/ 66 h 66"/>
                  <a:gd name="T2" fmla="*/ 33 w 264"/>
                  <a:gd name="T3" fmla="*/ 66 h 66"/>
                  <a:gd name="T4" fmla="*/ 33 w 264"/>
                  <a:gd name="T5" fmla="*/ 66 h 66"/>
                  <a:gd name="T6" fmla="*/ 26 w 264"/>
                  <a:gd name="T7" fmla="*/ 66 h 66"/>
                  <a:gd name="T8" fmla="*/ 20 w 264"/>
                  <a:gd name="T9" fmla="*/ 64 h 66"/>
                  <a:gd name="T10" fmla="*/ 14 w 264"/>
                  <a:gd name="T11" fmla="*/ 61 h 66"/>
                  <a:gd name="T12" fmla="*/ 9 w 264"/>
                  <a:gd name="T13" fmla="*/ 57 h 66"/>
                  <a:gd name="T14" fmla="*/ 5 w 264"/>
                  <a:gd name="T15" fmla="*/ 52 h 66"/>
                  <a:gd name="T16" fmla="*/ 2 w 264"/>
                  <a:gd name="T17" fmla="*/ 46 h 66"/>
                  <a:gd name="T18" fmla="*/ 1 w 264"/>
                  <a:gd name="T19" fmla="*/ 40 h 66"/>
                  <a:gd name="T20" fmla="*/ 0 w 264"/>
                  <a:gd name="T21" fmla="*/ 33 h 66"/>
                  <a:gd name="T22" fmla="*/ 0 w 264"/>
                  <a:gd name="T23" fmla="*/ 33 h 66"/>
                  <a:gd name="T24" fmla="*/ 1 w 264"/>
                  <a:gd name="T25" fmla="*/ 27 h 66"/>
                  <a:gd name="T26" fmla="*/ 2 w 264"/>
                  <a:gd name="T27" fmla="*/ 21 h 66"/>
                  <a:gd name="T28" fmla="*/ 5 w 264"/>
                  <a:gd name="T29" fmla="*/ 14 h 66"/>
                  <a:gd name="T30" fmla="*/ 9 w 264"/>
                  <a:gd name="T31" fmla="*/ 10 h 66"/>
                  <a:gd name="T32" fmla="*/ 14 w 264"/>
                  <a:gd name="T33" fmla="*/ 6 h 66"/>
                  <a:gd name="T34" fmla="*/ 20 w 264"/>
                  <a:gd name="T35" fmla="*/ 3 h 66"/>
                  <a:gd name="T36" fmla="*/ 26 w 264"/>
                  <a:gd name="T37" fmla="*/ 1 h 66"/>
                  <a:gd name="T38" fmla="*/ 33 w 264"/>
                  <a:gd name="T39" fmla="*/ 0 h 66"/>
                  <a:gd name="T40" fmla="*/ 232 w 264"/>
                  <a:gd name="T41" fmla="*/ 0 h 66"/>
                  <a:gd name="T42" fmla="*/ 232 w 264"/>
                  <a:gd name="T43" fmla="*/ 0 h 66"/>
                  <a:gd name="T44" fmla="*/ 238 w 264"/>
                  <a:gd name="T45" fmla="*/ 1 h 66"/>
                  <a:gd name="T46" fmla="*/ 244 w 264"/>
                  <a:gd name="T47" fmla="*/ 3 h 66"/>
                  <a:gd name="T48" fmla="*/ 249 w 264"/>
                  <a:gd name="T49" fmla="*/ 6 h 66"/>
                  <a:gd name="T50" fmla="*/ 255 w 264"/>
                  <a:gd name="T51" fmla="*/ 10 h 66"/>
                  <a:gd name="T52" fmla="*/ 259 w 264"/>
                  <a:gd name="T53" fmla="*/ 14 h 66"/>
                  <a:gd name="T54" fmla="*/ 262 w 264"/>
                  <a:gd name="T55" fmla="*/ 21 h 66"/>
                  <a:gd name="T56" fmla="*/ 264 w 264"/>
                  <a:gd name="T57" fmla="*/ 27 h 66"/>
                  <a:gd name="T58" fmla="*/ 264 w 264"/>
                  <a:gd name="T59" fmla="*/ 33 h 66"/>
                  <a:gd name="T60" fmla="*/ 264 w 264"/>
                  <a:gd name="T61" fmla="*/ 33 h 66"/>
                  <a:gd name="T62" fmla="*/ 264 w 264"/>
                  <a:gd name="T63" fmla="*/ 40 h 66"/>
                  <a:gd name="T64" fmla="*/ 262 w 264"/>
                  <a:gd name="T65" fmla="*/ 46 h 66"/>
                  <a:gd name="T66" fmla="*/ 259 w 264"/>
                  <a:gd name="T67" fmla="*/ 52 h 66"/>
                  <a:gd name="T68" fmla="*/ 255 w 264"/>
                  <a:gd name="T69" fmla="*/ 57 h 66"/>
                  <a:gd name="T70" fmla="*/ 249 w 264"/>
                  <a:gd name="T71" fmla="*/ 61 h 66"/>
                  <a:gd name="T72" fmla="*/ 244 w 264"/>
                  <a:gd name="T73" fmla="*/ 64 h 66"/>
                  <a:gd name="T74" fmla="*/ 238 w 264"/>
                  <a:gd name="T75" fmla="*/ 66 h 66"/>
                  <a:gd name="T76" fmla="*/ 232 w 264"/>
                  <a:gd name="T77" fmla="*/ 66 h 66"/>
                  <a:gd name="T78" fmla="*/ 232 w 264"/>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6">
                    <a:moveTo>
                      <a:pt x="232" y="66"/>
                    </a:moveTo>
                    <a:lnTo>
                      <a:pt x="33" y="66"/>
                    </a:lnTo>
                    <a:lnTo>
                      <a:pt x="33" y="66"/>
                    </a:lnTo>
                    <a:lnTo>
                      <a:pt x="26" y="66"/>
                    </a:lnTo>
                    <a:lnTo>
                      <a:pt x="20" y="64"/>
                    </a:lnTo>
                    <a:lnTo>
                      <a:pt x="14" y="61"/>
                    </a:lnTo>
                    <a:lnTo>
                      <a:pt x="9" y="57"/>
                    </a:lnTo>
                    <a:lnTo>
                      <a:pt x="5" y="52"/>
                    </a:lnTo>
                    <a:lnTo>
                      <a:pt x="2" y="46"/>
                    </a:lnTo>
                    <a:lnTo>
                      <a:pt x="1" y="40"/>
                    </a:lnTo>
                    <a:lnTo>
                      <a:pt x="0" y="33"/>
                    </a:lnTo>
                    <a:lnTo>
                      <a:pt x="0" y="33"/>
                    </a:lnTo>
                    <a:lnTo>
                      <a:pt x="1" y="27"/>
                    </a:lnTo>
                    <a:lnTo>
                      <a:pt x="2" y="21"/>
                    </a:lnTo>
                    <a:lnTo>
                      <a:pt x="5" y="14"/>
                    </a:lnTo>
                    <a:lnTo>
                      <a:pt x="9" y="10"/>
                    </a:lnTo>
                    <a:lnTo>
                      <a:pt x="14" y="6"/>
                    </a:lnTo>
                    <a:lnTo>
                      <a:pt x="20" y="3"/>
                    </a:lnTo>
                    <a:lnTo>
                      <a:pt x="26" y="1"/>
                    </a:lnTo>
                    <a:lnTo>
                      <a:pt x="33" y="0"/>
                    </a:lnTo>
                    <a:lnTo>
                      <a:pt x="232" y="0"/>
                    </a:lnTo>
                    <a:lnTo>
                      <a:pt x="232" y="0"/>
                    </a:lnTo>
                    <a:lnTo>
                      <a:pt x="238" y="1"/>
                    </a:lnTo>
                    <a:lnTo>
                      <a:pt x="244" y="3"/>
                    </a:lnTo>
                    <a:lnTo>
                      <a:pt x="249" y="6"/>
                    </a:lnTo>
                    <a:lnTo>
                      <a:pt x="255" y="10"/>
                    </a:lnTo>
                    <a:lnTo>
                      <a:pt x="259" y="14"/>
                    </a:lnTo>
                    <a:lnTo>
                      <a:pt x="262" y="21"/>
                    </a:lnTo>
                    <a:lnTo>
                      <a:pt x="264" y="27"/>
                    </a:lnTo>
                    <a:lnTo>
                      <a:pt x="264" y="33"/>
                    </a:lnTo>
                    <a:lnTo>
                      <a:pt x="264" y="33"/>
                    </a:lnTo>
                    <a:lnTo>
                      <a:pt x="264" y="40"/>
                    </a:lnTo>
                    <a:lnTo>
                      <a:pt x="262" y="46"/>
                    </a:lnTo>
                    <a:lnTo>
                      <a:pt x="259" y="52"/>
                    </a:lnTo>
                    <a:lnTo>
                      <a:pt x="255" y="57"/>
                    </a:lnTo>
                    <a:lnTo>
                      <a:pt x="249" y="61"/>
                    </a:lnTo>
                    <a:lnTo>
                      <a:pt x="244" y="64"/>
                    </a:lnTo>
                    <a:lnTo>
                      <a:pt x="238" y="66"/>
                    </a:lnTo>
                    <a:lnTo>
                      <a:pt x="232" y="66"/>
                    </a:lnTo>
                    <a:lnTo>
                      <a:pt x="232"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72" name="Freeform 104">
                <a:extLst>
                  <a:ext uri="{FF2B5EF4-FFF2-40B4-BE49-F238E27FC236}">
                    <a16:creationId xmlns:a16="http://schemas.microsoft.com/office/drawing/2014/main" id="{90775651-11B8-93EA-353C-4012F33F2685}"/>
                  </a:ext>
                </a:extLst>
              </p:cNvPr>
              <p:cNvSpPr>
                <a:spLocks/>
              </p:cNvSpPr>
              <p:nvPr/>
            </p:nvSpPr>
            <p:spPr bwMode="auto">
              <a:xfrm>
                <a:off x="9531224" y="4927187"/>
                <a:ext cx="49855" cy="11808"/>
              </a:xfrm>
              <a:custGeom>
                <a:avLst/>
                <a:gdLst>
                  <a:gd name="T0" fmla="*/ 232 w 264"/>
                  <a:gd name="T1" fmla="*/ 67 h 67"/>
                  <a:gd name="T2" fmla="*/ 33 w 264"/>
                  <a:gd name="T3" fmla="*/ 67 h 67"/>
                  <a:gd name="T4" fmla="*/ 33 w 264"/>
                  <a:gd name="T5" fmla="*/ 67 h 67"/>
                  <a:gd name="T6" fmla="*/ 26 w 264"/>
                  <a:gd name="T7" fmla="*/ 66 h 67"/>
                  <a:gd name="T8" fmla="*/ 20 w 264"/>
                  <a:gd name="T9" fmla="*/ 65 h 67"/>
                  <a:gd name="T10" fmla="*/ 14 w 264"/>
                  <a:gd name="T11" fmla="*/ 61 h 67"/>
                  <a:gd name="T12" fmla="*/ 9 w 264"/>
                  <a:gd name="T13" fmla="*/ 57 h 67"/>
                  <a:gd name="T14" fmla="*/ 5 w 264"/>
                  <a:gd name="T15" fmla="*/ 52 h 67"/>
                  <a:gd name="T16" fmla="*/ 2 w 264"/>
                  <a:gd name="T17" fmla="*/ 47 h 67"/>
                  <a:gd name="T18" fmla="*/ 1 w 264"/>
                  <a:gd name="T19" fmla="*/ 41 h 67"/>
                  <a:gd name="T20" fmla="*/ 0 w 264"/>
                  <a:gd name="T21" fmla="*/ 33 h 67"/>
                  <a:gd name="T22" fmla="*/ 0 w 264"/>
                  <a:gd name="T23" fmla="*/ 33 h 67"/>
                  <a:gd name="T24" fmla="*/ 1 w 264"/>
                  <a:gd name="T25" fmla="*/ 27 h 67"/>
                  <a:gd name="T26" fmla="*/ 2 w 264"/>
                  <a:gd name="T27" fmla="*/ 21 h 67"/>
                  <a:gd name="T28" fmla="*/ 5 w 264"/>
                  <a:gd name="T29" fmla="*/ 15 h 67"/>
                  <a:gd name="T30" fmla="*/ 9 w 264"/>
                  <a:gd name="T31" fmla="*/ 11 h 67"/>
                  <a:gd name="T32" fmla="*/ 14 w 264"/>
                  <a:gd name="T33" fmla="*/ 7 h 67"/>
                  <a:gd name="T34" fmla="*/ 20 w 264"/>
                  <a:gd name="T35" fmla="*/ 3 h 67"/>
                  <a:gd name="T36" fmla="*/ 26 w 264"/>
                  <a:gd name="T37" fmla="*/ 1 h 67"/>
                  <a:gd name="T38" fmla="*/ 33 w 264"/>
                  <a:gd name="T39" fmla="*/ 0 h 67"/>
                  <a:gd name="T40" fmla="*/ 232 w 264"/>
                  <a:gd name="T41" fmla="*/ 0 h 67"/>
                  <a:gd name="T42" fmla="*/ 232 w 264"/>
                  <a:gd name="T43" fmla="*/ 0 h 67"/>
                  <a:gd name="T44" fmla="*/ 238 w 264"/>
                  <a:gd name="T45" fmla="*/ 1 h 67"/>
                  <a:gd name="T46" fmla="*/ 244 w 264"/>
                  <a:gd name="T47" fmla="*/ 3 h 67"/>
                  <a:gd name="T48" fmla="*/ 249 w 264"/>
                  <a:gd name="T49" fmla="*/ 7 h 67"/>
                  <a:gd name="T50" fmla="*/ 255 w 264"/>
                  <a:gd name="T51" fmla="*/ 11 h 67"/>
                  <a:gd name="T52" fmla="*/ 259 w 264"/>
                  <a:gd name="T53" fmla="*/ 15 h 67"/>
                  <a:gd name="T54" fmla="*/ 262 w 264"/>
                  <a:gd name="T55" fmla="*/ 21 h 67"/>
                  <a:gd name="T56" fmla="*/ 264 w 264"/>
                  <a:gd name="T57" fmla="*/ 27 h 67"/>
                  <a:gd name="T58" fmla="*/ 264 w 264"/>
                  <a:gd name="T59" fmla="*/ 33 h 67"/>
                  <a:gd name="T60" fmla="*/ 264 w 264"/>
                  <a:gd name="T61" fmla="*/ 33 h 67"/>
                  <a:gd name="T62" fmla="*/ 264 w 264"/>
                  <a:gd name="T63" fmla="*/ 41 h 67"/>
                  <a:gd name="T64" fmla="*/ 262 w 264"/>
                  <a:gd name="T65" fmla="*/ 47 h 67"/>
                  <a:gd name="T66" fmla="*/ 259 w 264"/>
                  <a:gd name="T67" fmla="*/ 52 h 67"/>
                  <a:gd name="T68" fmla="*/ 255 w 264"/>
                  <a:gd name="T69" fmla="*/ 57 h 67"/>
                  <a:gd name="T70" fmla="*/ 249 w 264"/>
                  <a:gd name="T71" fmla="*/ 61 h 67"/>
                  <a:gd name="T72" fmla="*/ 244 w 264"/>
                  <a:gd name="T73" fmla="*/ 65 h 67"/>
                  <a:gd name="T74" fmla="*/ 238 w 264"/>
                  <a:gd name="T75" fmla="*/ 66 h 67"/>
                  <a:gd name="T76" fmla="*/ 232 w 264"/>
                  <a:gd name="T77" fmla="*/ 67 h 67"/>
                  <a:gd name="T78" fmla="*/ 232 w 264"/>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7">
                    <a:moveTo>
                      <a:pt x="232" y="67"/>
                    </a:moveTo>
                    <a:lnTo>
                      <a:pt x="33" y="67"/>
                    </a:lnTo>
                    <a:lnTo>
                      <a:pt x="33" y="67"/>
                    </a:lnTo>
                    <a:lnTo>
                      <a:pt x="26" y="66"/>
                    </a:lnTo>
                    <a:lnTo>
                      <a:pt x="20" y="65"/>
                    </a:lnTo>
                    <a:lnTo>
                      <a:pt x="14" y="61"/>
                    </a:lnTo>
                    <a:lnTo>
                      <a:pt x="9" y="57"/>
                    </a:lnTo>
                    <a:lnTo>
                      <a:pt x="5" y="52"/>
                    </a:lnTo>
                    <a:lnTo>
                      <a:pt x="2" y="47"/>
                    </a:lnTo>
                    <a:lnTo>
                      <a:pt x="1" y="41"/>
                    </a:lnTo>
                    <a:lnTo>
                      <a:pt x="0" y="33"/>
                    </a:lnTo>
                    <a:lnTo>
                      <a:pt x="0" y="33"/>
                    </a:lnTo>
                    <a:lnTo>
                      <a:pt x="1" y="27"/>
                    </a:lnTo>
                    <a:lnTo>
                      <a:pt x="2" y="21"/>
                    </a:lnTo>
                    <a:lnTo>
                      <a:pt x="5" y="15"/>
                    </a:lnTo>
                    <a:lnTo>
                      <a:pt x="9" y="11"/>
                    </a:lnTo>
                    <a:lnTo>
                      <a:pt x="14" y="7"/>
                    </a:lnTo>
                    <a:lnTo>
                      <a:pt x="20" y="3"/>
                    </a:lnTo>
                    <a:lnTo>
                      <a:pt x="26" y="1"/>
                    </a:lnTo>
                    <a:lnTo>
                      <a:pt x="33" y="0"/>
                    </a:lnTo>
                    <a:lnTo>
                      <a:pt x="232" y="0"/>
                    </a:lnTo>
                    <a:lnTo>
                      <a:pt x="232" y="0"/>
                    </a:lnTo>
                    <a:lnTo>
                      <a:pt x="238" y="1"/>
                    </a:lnTo>
                    <a:lnTo>
                      <a:pt x="244" y="3"/>
                    </a:lnTo>
                    <a:lnTo>
                      <a:pt x="249" y="7"/>
                    </a:lnTo>
                    <a:lnTo>
                      <a:pt x="255" y="11"/>
                    </a:lnTo>
                    <a:lnTo>
                      <a:pt x="259" y="15"/>
                    </a:lnTo>
                    <a:lnTo>
                      <a:pt x="262" y="21"/>
                    </a:lnTo>
                    <a:lnTo>
                      <a:pt x="264" y="27"/>
                    </a:lnTo>
                    <a:lnTo>
                      <a:pt x="264" y="33"/>
                    </a:lnTo>
                    <a:lnTo>
                      <a:pt x="264" y="33"/>
                    </a:lnTo>
                    <a:lnTo>
                      <a:pt x="264" y="41"/>
                    </a:lnTo>
                    <a:lnTo>
                      <a:pt x="262" y="47"/>
                    </a:lnTo>
                    <a:lnTo>
                      <a:pt x="259" y="52"/>
                    </a:lnTo>
                    <a:lnTo>
                      <a:pt x="255" y="57"/>
                    </a:lnTo>
                    <a:lnTo>
                      <a:pt x="249" y="61"/>
                    </a:lnTo>
                    <a:lnTo>
                      <a:pt x="244" y="65"/>
                    </a:lnTo>
                    <a:lnTo>
                      <a:pt x="238" y="66"/>
                    </a:lnTo>
                    <a:lnTo>
                      <a:pt x="232" y="67"/>
                    </a:lnTo>
                    <a:lnTo>
                      <a:pt x="232" y="67"/>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73" name="Freeform 105">
                <a:extLst>
                  <a:ext uri="{FF2B5EF4-FFF2-40B4-BE49-F238E27FC236}">
                    <a16:creationId xmlns:a16="http://schemas.microsoft.com/office/drawing/2014/main" id="{CE4058CF-1FC4-14A1-6984-0B480BA3F1FA}"/>
                  </a:ext>
                </a:extLst>
              </p:cNvPr>
              <p:cNvSpPr>
                <a:spLocks/>
              </p:cNvSpPr>
              <p:nvPr/>
            </p:nvSpPr>
            <p:spPr bwMode="auto">
              <a:xfrm>
                <a:off x="9531224" y="4952114"/>
                <a:ext cx="49855" cy="11808"/>
              </a:xfrm>
              <a:custGeom>
                <a:avLst/>
                <a:gdLst>
                  <a:gd name="T0" fmla="*/ 232 w 264"/>
                  <a:gd name="T1" fmla="*/ 66 h 66"/>
                  <a:gd name="T2" fmla="*/ 33 w 264"/>
                  <a:gd name="T3" fmla="*/ 66 h 66"/>
                  <a:gd name="T4" fmla="*/ 33 w 264"/>
                  <a:gd name="T5" fmla="*/ 66 h 66"/>
                  <a:gd name="T6" fmla="*/ 26 w 264"/>
                  <a:gd name="T7" fmla="*/ 65 h 66"/>
                  <a:gd name="T8" fmla="*/ 20 w 264"/>
                  <a:gd name="T9" fmla="*/ 63 h 66"/>
                  <a:gd name="T10" fmla="*/ 14 w 264"/>
                  <a:gd name="T11" fmla="*/ 60 h 66"/>
                  <a:gd name="T12" fmla="*/ 9 w 264"/>
                  <a:gd name="T13" fmla="*/ 57 h 66"/>
                  <a:gd name="T14" fmla="*/ 5 w 264"/>
                  <a:gd name="T15" fmla="*/ 52 h 66"/>
                  <a:gd name="T16" fmla="*/ 2 w 264"/>
                  <a:gd name="T17" fmla="*/ 45 h 66"/>
                  <a:gd name="T18" fmla="*/ 1 w 264"/>
                  <a:gd name="T19" fmla="*/ 39 h 66"/>
                  <a:gd name="T20" fmla="*/ 0 w 264"/>
                  <a:gd name="T21" fmla="*/ 33 h 66"/>
                  <a:gd name="T22" fmla="*/ 0 w 264"/>
                  <a:gd name="T23" fmla="*/ 33 h 66"/>
                  <a:gd name="T24" fmla="*/ 1 w 264"/>
                  <a:gd name="T25" fmla="*/ 26 h 66"/>
                  <a:gd name="T26" fmla="*/ 2 w 264"/>
                  <a:gd name="T27" fmla="*/ 19 h 66"/>
                  <a:gd name="T28" fmla="*/ 5 w 264"/>
                  <a:gd name="T29" fmla="*/ 14 h 66"/>
                  <a:gd name="T30" fmla="*/ 9 w 264"/>
                  <a:gd name="T31" fmla="*/ 9 h 66"/>
                  <a:gd name="T32" fmla="*/ 14 w 264"/>
                  <a:gd name="T33" fmla="*/ 5 h 66"/>
                  <a:gd name="T34" fmla="*/ 20 w 264"/>
                  <a:gd name="T35" fmla="*/ 2 h 66"/>
                  <a:gd name="T36" fmla="*/ 26 w 264"/>
                  <a:gd name="T37" fmla="*/ 1 h 66"/>
                  <a:gd name="T38" fmla="*/ 33 w 264"/>
                  <a:gd name="T39" fmla="*/ 0 h 66"/>
                  <a:gd name="T40" fmla="*/ 232 w 264"/>
                  <a:gd name="T41" fmla="*/ 0 h 66"/>
                  <a:gd name="T42" fmla="*/ 232 w 264"/>
                  <a:gd name="T43" fmla="*/ 0 h 66"/>
                  <a:gd name="T44" fmla="*/ 238 w 264"/>
                  <a:gd name="T45" fmla="*/ 1 h 66"/>
                  <a:gd name="T46" fmla="*/ 244 w 264"/>
                  <a:gd name="T47" fmla="*/ 2 h 66"/>
                  <a:gd name="T48" fmla="*/ 249 w 264"/>
                  <a:gd name="T49" fmla="*/ 5 h 66"/>
                  <a:gd name="T50" fmla="*/ 255 w 264"/>
                  <a:gd name="T51" fmla="*/ 9 h 66"/>
                  <a:gd name="T52" fmla="*/ 259 w 264"/>
                  <a:gd name="T53" fmla="*/ 14 h 66"/>
                  <a:gd name="T54" fmla="*/ 262 w 264"/>
                  <a:gd name="T55" fmla="*/ 19 h 66"/>
                  <a:gd name="T56" fmla="*/ 264 w 264"/>
                  <a:gd name="T57" fmla="*/ 26 h 66"/>
                  <a:gd name="T58" fmla="*/ 264 w 264"/>
                  <a:gd name="T59" fmla="*/ 33 h 66"/>
                  <a:gd name="T60" fmla="*/ 264 w 264"/>
                  <a:gd name="T61" fmla="*/ 33 h 66"/>
                  <a:gd name="T62" fmla="*/ 264 w 264"/>
                  <a:gd name="T63" fmla="*/ 39 h 66"/>
                  <a:gd name="T64" fmla="*/ 262 w 264"/>
                  <a:gd name="T65" fmla="*/ 45 h 66"/>
                  <a:gd name="T66" fmla="*/ 259 w 264"/>
                  <a:gd name="T67" fmla="*/ 52 h 66"/>
                  <a:gd name="T68" fmla="*/ 255 w 264"/>
                  <a:gd name="T69" fmla="*/ 57 h 66"/>
                  <a:gd name="T70" fmla="*/ 249 w 264"/>
                  <a:gd name="T71" fmla="*/ 60 h 66"/>
                  <a:gd name="T72" fmla="*/ 244 w 264"/>
                  <a:gd name="T73" fmla="*/ 63 h 66"/>
                  <a:gd name="T74" fmla="*/ 238 w 264"/>
                  <a:gd name="T75" fmla="*/ 65 h 66"/>
                  <a:gd name="T76" fmla="*/ 232 w 264"/>
                  <a:gd name="T77" fmla="*/ 66 h 66"/>
                  <a:gd name="T78" fmla="*/ 232 w 264"/>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6">
                    <a:moveTo>
                      <a:pt x="232" y="66"/>
                    </a:moveTo>
                    <a:lnTo>
                      <a:pt x="33" y="66"/>
                    </a:lnTo>
                    <a:lnTo>
                      <a:pt x="33" y="66"/>
                    </a:lnTo>
                    <a:lnTo>
                      <a:pt x="26" y="65"/>
                    </a:lnTo>
                    <a:lnTo>
                      <a:pt x="20" y="63"/>
                    </a:lnTo>
                    <a:lnTo>
                      <a:pt x="14" y="60"/>
                    </a:lnTo>
                    <a:lnTo>
                      <a:pt x="9" y="57"/>
                    </a:lnTo>
                    <a:lnTo>
                      <a:pt x="5" y="52"/>
                    </a:lnTo>
                    <a:lnTo>
                      <a:pt x="2" y="45"/>
                    </a:lnTo>
                    <a:lnTo>
                      <a:pt x="1" y="39"/>
                    </a:lnTo>
                    <a:lnTo>
                      <a:pt x="0" y="33"/>
                    </a:lnTo>
                    <a:lnTo>
                      <a:pt x="0" y="33"/>
                    </a:lnTo>
                    <a:lnTo>
                      <a:pt x="1" y="26"/>
                    </a:lnTo>
                    <a:lnTo>
                      <a:pt x="2" y="19"/>
                    </a:lnTo>
                    <a:lnTo>
                      <a:pt x="5" y="14"/>
                    </a:lnTo>
                    <a:lnTo>
                      <a:pt x="9" y="9"/>
                    </a:lnTo>
                    <a:lnTo>
                      <a:pt x="14" y="5"/>
                    </a:lnTo>
                    <a:lnTo>
                      <a:pt x="20" y="2"/>
                    </a:lnTo>
                    <a:lnTo>
                      <a:pt x="26" y="1"/>
                    </a:lnTo>
                    <a:lnTo>
                      <a:pt x="33" y="0"/>
                    </a:lnTo>
                    <a:lnTo>
                      <a:pt x="232" y="0"/>
                    </a:lnTo>
                    <a:lnTo>
                      <a:pt x="232" y="0"/>
                    </a:lnTo>
                    <a:lnTo>
                      <a:pt x="238" y="1"/>
                    </a:lnTo>
                    <a:lnTo>
                      <a:pt x="244" y="2"/>
                    </a:lnTo>
                    <a:lnTo>
                      <a:pt x="249" y="5"/>
                    </a:lnTo>
                    <a:lnTo>
                      <a:pt x="255" y="9"/>
                    </a:lnTo>
                    <a:lnTo>
                      <a:pt x="259" y="14"/>
                    </a:lnTo>
                    <a:lnTo>
                      <a:pt x="262" y="19"/>
                    </a:lnTo>
                    <a:lnTo>
                      <a:pt x="264" y="26"/>
                    </a:lnTo>
                    <a:lnTo>
                      <a:pt x="264" y="33"/>
                    </a:lnTo>
                    <a:lnTo>
                      <a:pt x="264" y="33"/>
                    </a:lnTo>
                    <a:lnTo>
                      <a:pt x="264" y="39"/>
                    </a:lnTo>
                    <a:lnTo>
                      <a:pt x="262" y="45"/>
                    </a:lnTo>
                    <a:lnTo>
                      <a:pt x="259" y="52"/>
                    </a:lnTo>
                    <a:lnTo>
                      <a:pt x="255" y="57"/>
                    </a:lnTo>
                    <a:lnTo>
                      <a:pt x="249" y="60"/>
                    </a:lnTo>
                    <a:lnTo>
                      <a:pt x="244" y="63"/>
                    </a:lnTo>
                    <a:lnTo>
                      <a:pt x="238" y="65"/>
                    </a:lnTo>
                    <a:lnTo>
                      <a:pt x="232" y="66"/>
                    </a:lnTo>
                    <a:lnTo>
                      <a:pt x="232"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74" name="Freeform 106">
                <a:extLst>
                  <a:ext uri="{FF2B5EF4-FFF2-40B4-BE49-F238E27FC236}">
                    <a16:creationId xmlns:a16="http://schemas.microsoft.com/office/drawing/2014/main" id="{D838616D-24B9-9B03-46F6-C4EBB970E257}"/>
                  </a:ext>
                </a:extLst>
              </p:cNvPr>
              <p:cNvSpPr>
                <a:spLocks/>
              </p:cNvSpPr>
              <p:nvPr/>
            </p:nvSpPr>
            <p:spPr bwMode="auto">
              <a:xfrm>
                <a:off x="9531224" y="4977042"/>
                <a:ext cx="49855" cy="11808"/>
              </a:xfrm>
              <a:custGeom>
                <a:avLst/>
                <a:gdLst>
                  <a:gd name="T0" fmla="*/ 232 w 264"/>
                  <a:gd name="T1" fmla="*/ 67 h 67"/>
                  <a:gd name="T2" fmla="*/ 33 w 264"/>
                  <a:gd name="T3" fmla="*/ 67 h 67"/>
                  <a:gd name="T4" fmla="*/ 33 w 264"/>
                  <a:gd name="T5" fmla="*/ 67 h 67"/>
                  <a:gd name="T6" fmla="*/ 26 w 264"/>
                  <a:gd name="T7" fmla="*/ 66 h 67"/>
                  <a:gd name="T8" fmla="*/ 20 w 264"/>
                  <a:gd name="T9" fmla="*/ 63 h 67"/>
                  <a:gd name="T10" fmla="*/ 14 w 264"/>
                  <a:gd name="T11" fmla="*/ 60 h 67"/>
                  <a:gd name="T12" fmla="*/ 9 w 264"/>
                  <a:gd name="T13" fmla="*/ 56 h 67"/>
                  <a:gd name="T14" fmla="*/ 5 w 264"/>
                  <a:gd name="T15" fmla="*/ 52 h 67"/>
                  <a:gd name="T16" fmla="*/ 2 w 264"/>
                  <a:gd name="T17" fmla="*/ 46 h 67"/>
                  <a:gd name="T18" fmla="*/ 1 w 264"/>
                  <a:gd name="T19" fmla="*/ 40 h 67"/>
                  <a:gd name="T20" fmla="*/ 0 w 264"/>
                  <a:gd name="T21" fmla="*/ 33 h 67"/>
                  <a:gd name="T22" fmla="*/ 0 w 264"/>
                  <a:gd name="T23" fmla="*/ 33 h 67"/>
                  <a:gd name="T24" fmla="*/ 1 w 264"/>
                  <a:gd name="T25" fmla="*/ 26 h 67"/>
                  <a:gd name="T26" fmla="*/ 2 w 264"/>
                  <a:gd name="T27" fmla="*/ 20 h 67"/>
                  <a:gd name="T28" fmla="*/ 5 w 264"/>
                  <a:gd name="T29" fmla="*/ 15 h 67"/>
                  <a:gd name="T30" fmla="*/ 9 w 264"/>
                  <a:gd name="T31" fmla="*/ 10 h 67"/>
                  <a:gd name="T32" fmla="*/ 14 w 264"/>
                  <a:gd name="T33" fmla="*/ 5 h 67"/>
                  <a:gd name="T34" fmla="*/ 20 w 264"/>
                  <a:gd name="T35" fmla="*/ 2 h 67"/>
                  <a:gd name="T36" fmla="*/ 26 w 264"/>
                  <a:gd name="T37" fmla="*/ 0 h 67"/>
                  <a:gd name="T38" fmla="*/ 33 w 264"/>
                  <a:gd name="T39" fmla="*/ 0 h 67"/>
                  <a:gd name="T40" fmla="*/ 232 w 264"/>
                  <a:gd name="T41" fmla="*/ 0 h 67"/>
                  <a:gd name="T42" fmla="*/ 232 w 264"/>
                  <a:gd name="T43" fmla="*/ 0 h 67"/>
                  <a:gd name="T44" fmla="*/ 238 w 264"/>
                  <a:gd name="T45" fmla="*/ 0 h 67"/>
                  <a:gd name="T46" fmla="*/ 244 w 264"/>
                  <a:gd name="T47" fmla="*/ 2 h 67"/>
                  <a:gd name="T48" fmla="*/ 249 w 264"/>
                  <a:gd name="T49" fmla="*/ 5 h 67"/>
                  <a:gd name="T50" fmla="*/ 255 w 264"/>
                  <a:gd name="T51" fmla="*/ 10 h 67"/>
                  <a:gd name="T52" fmla="*/ 259 w 264"/>
                  <a:gd name="T53" fmla="*/ 15 h 67"/>
                  <a:gd name="T54" fmla="*/ 262 w 264"/>
                  <a:gd name="T55" fmla="*/ 20 h 67"/>
                  <a:gd name="T56" fmla="*/ 264 w 264"/>
                  <a:gd name="T57" fmla="*/ 26 h 67"/>
                  <a:gd name="T58" fmla="*/ 264 w 264"/>
                  <a:gd name="T59" fmla="*/ 33 h 67"/>
                  <a:gd name="T60" fmla="*/ 264 w 264"/>
                  <a:gd name="T61" fmla="*/ 33 h 67"/>
                  <a:gd name="T62" fmla="*/ 264 w 264"/>
                  <a:gd name="T63" fmla="*/ 40 h 67"/>
                  <a:gd name="T64" fmla="*/ 262 w 264"/>
                  <a:gd name="T65" fmla="*/ 46 h 67"/>
                  <a:gd name="T66" fmla="*/ 259 w 264"/>
                  <a:gd name="T67" fmla="*/ 52 h 67"/>
                  <a:gd name="T68" fmla="*/ 255 w 264"/>
                  <a:gd name="T69" fmla="*/ 56 h 67"/>
                  <a:gd name="T70" fmla="*/ 249 w 264"/>
                  <a:gd name="T71" fmla="*/ 60 h 67"/>
                  <a:gd name="T72" fmla="*/ 244 w 264"/>
                  <a:gd name="T73" fmla="*/ 63 h 67"/>
                  <a:gd name="T74" fmla="*/ 238 w 264"/>
                  <a:gd name="T75" fmla="*/ 66 h 67"/>
                  <a:gd name="T76" fmla="*/ 232 w 264"/>
                  <a:gd name="T77" fmla="*/ 67 h 67"/>
                  <a:gd name="T78" fmla="*/ 232 w 264"/>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7">
                    <a:moveTo>
                      <a:pt x="232" y="67"/>
                    </a:moveTo>
                    <a:lnTo>
                      <a:pt x="33" y="67"/>
                    </a:lnTo>
                    <a:lnTo>
                      <a:pt x="33" y="67"/>
                    </a:lnTo>
                    <a:lnTo>
                      <a:pt x="26" y="66"/>
                    </a:lnTo>
                    <a:lnTo>
                      <a:pt x="20" y="63"/>
                    </a:lnTo>
                    <a:lnTo>
                      <a:pt x="14" y="60"/>
                    </a:lnTo>
                    <a:lnTo>
                      <a:pt x="9" y="56"/>
                    </a:lnTo>
                    <a:lnTo>
                      <a:pt x="5" y="52"/>
                    </a:lnTo>
                    <a:lnTo>
                      <a:pt x="2" y="46"/>
                    </a:lnTo>
                    <a:lnTo>
                      <a:pt x="1" y="40"/>
                    </a:lnTo>
                    <a:lnTo>
                      <a:pt x="0" y="33"/>
                    </a:lnTo>
                    <a:lnTo>
                      <a:pt x="0" y="33"/>
                    </a:lnTo>
                    <a:lnTo>
                      <a:pt x="1" y="26"/>
                    </a:lnTo>
                    <a:lnTo>
                      <a:pt x="2" y="20"/>
                    </a:lnTo>
                    <a:lnTo>
                      <a:pt x="5" y="15"/>
                    </a:lnTo>
                    <a:lnTo>
                      <a:pt x="9" y="10"/>
                    </a:lnTo>
                    <a:lnTo>
                      <a:pt x="14" y="5"/>
                    </a:lnTo>
                    <a:lnTo>
                      <a:pt x="20" y="2"/>
                    </a:lnTo>
                    <a:lnTo>
                      <a:pt x="26" y="0"/>
                    </a:lnTo>
                    <a:lnTo>
                      <a:pt x="33" y="0"/>
                    </a:lnTo>
                    <a:lnTo>
                      <a:pt x="232" y="0"/>
                    </a:lnTo>
                    <a:lnTo>
                      <a:pt x="232" y="0"/>
                    </a:lnTo>
                    <a:lnTo>
                      <a:pt x="238" y="0"/>
                    </a:lnTo>
                    <a:lnTo>
                      <a:pt x="244" y="2"/>
                    </a:lnTo>
                    <a:lnTo>
                      <a:pt x="249" y="5"/>
                    </a:lnTo>
                    <a:lnTo>
                      <a:pt x="255" y="10"/>
                    </a:lnTo>
                    <a:lnTo>
                      <a:pt x="259" y="15"/>
                    </a:lnTo>
                    <a:lnTo>
                      <a:pt x="262" y="20"/>
                    </a:lnTo>
                    <a:lnTo>
                      <a:pt x="264" y="26"/>
                    </a:lnTo>
                    <a:lnTo>
                      <a:pt x="264" y="33"/>
                    </a:lnTo>
                    <a:lnTo>
                      <a:pt x="264" y="33"/>
                    </a:lnTo>
                    <a:lnTo>
                      <a:pt x="264" y="40"/>
                    </a:lnTo>
                    <a:lnTo>
                      <a:pt x="262" y="46"/>
                    </a:lnTo>
                    <a:lnTo>
                      <a:pt x="259" y="52"/>
                    </a:lnTo>
                    <a:lnTo>
                      <a:pt x="255" y="56"/>
                    </a:lnTo>
                    <a:lnTo>
                      <a:pt x="249" y="60"/>
                    </a:lnTo>
                    <a:lnTo>
                      <a:pt x="244" y="63"/>
                    </a:lnTo>
                    <a:lnTo>
                      <a:pt x="238" y="66"/>
                    </a:lnTo>
                    <a:lnTo>
                      <a:pt x="232" y="67"/>
                    </a:lnTo>
                    <a:lnTo>
                      <a:pt x="232" y="67"/>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75" name="Freeform 107">
                <a:extLst>
                  <a:ext uri="{FF2B5EF4-FFF2-40B4-BE49-F238E27FC236}">
                    <a16:creationId xmlns:a16="http://schemas.microsoft.com/office/drawing/2014/main" id="{7B5FF04D-F596-8232-1CE0-69346091EA45}"/>
                  </a:ext>
                </a:extLst>
              </p:cNvPr>
              <p:cNvSpPr>
                <a:spLocks/>
              </p:cNvSpPr>
              <p:nvPr/>
            </p:nvSpPr>
            <p:spPr bwMode="auto">
              <a:xfrm>
                <a:off x="9444633" y="4927187"/>
                <a:ext cx="49855" cy="11808"/>
              </a:xfrm>
              <a:custGeom>
                <a:avLst/>
                <a:gdLst>
                  <a:gd name="T0" fmla="*/ 231 w 264"/>
                  <a:gd name="T1" fmla="*/ 67 h 67"/>
                  <a:gd name="T2" fmla="*/ 34 w 264"/>
                  <a:gd name="T3" fmla="*/ 67 h 67"/>
                  <a:gd name="T4" fmla="*/ 34 w 264"/>
                  <a:gd name="T5" fmla="*/ 67 h 67"/>
                  <a:gd name="T6" fmla="*/ 26 w 264"/>
                  <a:gd name="T7" fmla="*/ 66 h 67"/>
                  <a:gd name="T8" fmla="*/ 20 w 264"/>
                  <a:gd name="T9" fmla="*/ 65 h 67"/>
                  <a:gd name="T10" fmla="*/ 15 w 264"/>
                  <a:gd name="T11" fmla="*/ 61 h 67"/>
                  <a:gd name="T12" fmla="*/ 10 w 264"/>
                  <a:gd name="T13" fmla="*/ 57 h 67"/>
                  <a:gd name="T14" fmla="*/ 6 w 264"/>
                  <a:gd name="T15" fmla="*/ 52 h 67"/>
                  <a:gd name="T16" fmla="*/ 2 w 264"/>
                  <a:gd name="T17" fmla="*/ 47 h 67"/>
                  <a:gd name="T18" fmla="*/ 0 w 264"/>
                  <a:gd name="T19" fmla="*/ 41 h 67"/>
                  <a:gd name="T20" fmla="*/ 0 w 264"/>
                  <a:gd name="T21" fmla="*/ 33 h 67"/>
                  <a:gd name="T22" fmla="*/ 0 w 264"/>
                  <a:gd name="T23" fmla="*/ 33 h 67"/>
                  <a:gd name="T24" fmla="*/ 0 w 264"/>
                  <a:gd name="T25" fmla="*/ 27 h 67"/>
                  <a:gd name="T26" fmla="*/ 2 w 264"/>
                  <a:gd name="T27" fmla="*/ 21 h 67"/>
                  <a:gd name="T28" fmla="*/ 6 w 264"/>
                  <a:gd name="T29" fmla="*/ 15 h 67"/>
                  <a:gd name="T30" fmla="*/ 10 w 264"/>
                  <a:gd name="T31" fmla="*/ 11 h 67"/>
                  <a:gd name="T32" fmla="*/ 15 w 264"/>
                  <a:gd name="T33" fmla="*/ 7 h 67"/>
                  <a:gd name="T34" fmla="*/ 20 w 264"/>
                  <a:gd name="T35" fmla="*/ 3 h 67"/>
                  <a:gd name="T36" fmla="*/ 26 w 264"/>
                  <a:gd name="T37" fmla="*/ 1 h 67"/>
                  <a:gd name="T38" fmla="*/ 34 w 264"/>
                  <a:gd name="T39" fmla="*/ 0 h 67"/>
                  <a:gd name="T40" fmla="*/ 231 w 264"/>
                  <a:gd name="T41" fmla="*/ 0 h 67"/>
                  <a:gd name="T42" fmla="*/ 231 w 264"/>
                  <a:gd name="T43" fmla="*/ 0 h 67"/>
                  <a:gd name="T44" fmla="*/ 238 w 264"/>
                  <a:gd name="T45" fmla="*/ 1 h 67"/>
                  <a:gd name="T46" fmla="*/ 245 w 264"/>
                  <a:gd name="T47" fmla="*/ 3 h 67"/>
                  <a:gd name="T48" fmla="*/ 250 w 264"/>
                  <a:gd name="T49" fmla="*/ 7 h 67"/>
                  <a:gd name="T50" fmla="*/ 255 w 264"/>
                  <a:gd name="T51" fmla="*/ 11 h 67"/>
                  <a:gd name="T52" fmla="*/ 259 w 264"/>
                  <a:gd name="T53" fmla="*/ 15 h 67"/>
                  <a:gd name="T54" fmla="*/ 262 w 264"/>
                  <a:gd name="T55" fmla="*/ 21 h 67"/>
                  <a:gd name="T56" fmla="*/ 264 w 264"/>
                  <a:gd name="T57" fmla="*/ 27 h 67"/>
                  <a:gd name="T58" fmla="*/ 264 w 264"/>
                  <a:gd name="T59" fmla="*/ 33 h 67"/>
                  <a:gd name="T60" fmla="*/ 264 w 264"/>
                  <a:gd name="T61" fmla="*/ 33 h 67"/>
                  <a:gd name="T62" fmla="*/ 264 w 264"/>
                  <a:gd name="T63" fmla="*/ 41 h 67"/>
                  <a:gd name="T64" fmla="*/ 262 w 264"/>
                  <a:gd name="T65" fmla="*/ 47 h 67"/>
                  <a:gd name="T66" fmla="*/ 259 w 264"/>
                  <a:gd name="T67" fmla="*/ 52 h 67"/>
                  <a:gd name="T68" fmla="*/ 255 w 264"/>
                  <a:gd name="T69" fmla="*/ 57 h 67"/>
                  <a:gd name="T70" fmla="*/ 250 w 264"/>
                  <a:gd name="T71" fmla="*/ 61 h 67"/>
                  <a:gd name="T72" fmla="*/ 245 w 264"/>
                  <a:gd name="T73" fmla="*/ 65 h 67"/>
                  <a:gd name="T74" fmla="*/ 238 w 264"/>
                  <a:gd name="T75" fmla="*/ 66 h 67"/>
                  <a:gd name="T76" fmla="*/ 231 w 264"/>
                  <a:gd name="T77" fmla="*/ 67 h 67"/>
                  <a:gd name="T78" fmla="*/ 231 w 264"/>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7">
                    <a:moveTo>
                      <a:pt x="231" y="67"/>
                    </a:moveTo>
                    <a:lnTo>
                      <a:pt x="34" y="67"/>
                    </a:lnTo>
                    <a:lnTo>
                      <a:pt x="34" y="67"/>
                    </a:lnTo>
                    <a:lnTo>
                      <a:pt x="26" y="66"/>
                    </a:lnTo>
                    <a:lnTo>
                      <a:pt x="20" y="65"/>
                    </a:lnTo>
                    <a:lnTo>
                      <a:pt x="15" y="61"/>
                    </a:lnTo>
                    <a:lnTo>
                      <a:pt x="10" y="57"/>
                    </a:lnTo>
                    <a:lnTo>
                      <a:pt x="6" y="52"/>
                    </a:lnTo>
                    <a:lnTo>
                      <a:pt x="2" y="47"/>
                    </a:lnTo>
                    <a:lnTo>
                      <a:pt x="0" y="41"/>
                    </a:lnTo>
                    <a:lnTo>
                      <a:pt x="0" y="33"/>
                    </a:lnTo>
                    <a:lnTo>
                      <a:pt x="0" y="33"/>
                    </a:lnTo>
                    <a:lnTo>
                      <a:pt x="0" y="27"/>
                    </a:lnTo>
                    <a:lnTo>
                      <a:pt x="2" y="21"/>
                    </a:lnTo>
                    <a:lnTo>
                      <a:pt x="6" y="15"/>
                    </a:lnTo>
                    <a:lnTo>
                      <a:pt x="10" y="11"/>
                    </a:lnTo>
                    <a:lnTo>
                      <a:pt x="15" y="7"/>
                    </a:lnTo>
                    <a:lnTo>
                      <a:pt x="20" y="3"/>
                    </a:lnTo>
                    <a:lnTo>
                      <a:pt x="26" y="1"/>
                    </a:lnTo>
                    <a:lnTo>
                      <a:pt x="34" y="0"/>
                    </a:lnTo>
                    <a:lnTo>
                      <a:pt x="231" y="0"/>
                    </a:lnTo>
                    <a:lnTo>
                      <a:pt x="231" y="0"/>
                    </a:lnTo>
                    <a:lnTo>
                      <a:pt x="238" y="1"/>
                    </a:lnTo>
                    <a:lnTo>
                      <a:pt x="245" y="3"/>
                    </a:lnTo>
                    <a:lnTo>
                      <a:pt x="250" y="7"/>
                    </a:lnTo>
                    <a:lnTo>
                      <a:pt x="255" y="11"/>
                    </a:lnTo>
                    <a:lnTo>
                      <a:pt x="259" y="15"/>
                    </a:lnTo>
                    <a:lnTo>
                      <a:pt x="262" y="21"/>
                    </a:lnTo>
                    <a:lnTo>
                      <a:pt x="264" y="27"/>
                    </a:lnTo>
                    <a:lnTo>
                      <a:pt x="264" y="33"/>
                    </a:lnTo>
                    <a:lnTo>
                      <a:pt x="264" y="33"/>
                    </a:lnTo>
                    <a:lnTo>
                      <a:pt x="264" y="41"/>
                    </a:lnTo>
                    <a:lnTo>
                      <a:pt x="262" y="47"/>
                    </a:lnTo>
                    <a:lnTo>
                      <a:pt x="259" y="52"/>
                    </a:lnTo>
                    <a:lnTo>
                      <a:pt x="255" y="57"/>
                    </a:lnTo>
                    <a:lnTo>
                      <a:pt x="250" y="61"/>
                    </a:lnTo>
                    <a:lnTo>
                      <a:pt x="245" y="65"/>
                    </a:lnTo>
                    <a:lnTo>
                      <a:pt x="238" y="66"/>
                    </a:lnTo>
                    <a:lnTo>
                      <a:pt x="231" y="67"/>
                    </a:lnTo>
                    <a:lnTo>
                      <a:pt x="231" y="67"/>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76" name="Freeform 108">
                <a:extLst>
                  <a:ext uri="{FF2B5EF4-FFF2-40B4-BE49-F238E27FC236}">
                    <a16:creationId xmlns:a16="http://schemas.microsoft.com/office/drawing/2014/main" id="{33DA2C67-B7A5-D789-D5EA-69C2257325C1}"/>
                  </a:ext>
                </a:extLst>
              </p:cNvPr>
              <p:cNvSpPr>
                <a:spLocks/>
              </p:cNvSpPr>
              <p:nvPr/>
            </p:nvSpPr>
            <p:spPr bwMode="auto">
              <a:xfrm>
                <a:off x="9444633" y="4952114"/>
                <a:ext cx="49855" cy="11808"/>
              </a:xfrm>
              <a:custGeom>
                <a:avLst/>
                <a:gdLst>
                  <a:gd name="T0" fmla="*/ 231 w 264"/>
                  <a:gd name="T1" fmla="*/ 66 h 66"/>
                  <a:gd name="T2" fmla="*/ 34 w 264"/>
                  <a:gd name="T3" fmla="*/ 66 h 66"/>
                  <a:gd name="T4" fmla="*/ 34 w 264"/>
                  <a:gd name="T5" fmla="*/ 66 h 66"/>
                  <a:gd name="T6" fmla="*/ 26 w 264"/>
                  <a:gd name="T7" fmla="*/ 65 h 66"/>
                  <a:gd name="T8" fmla="*/ 20 w 264"/>
                  <a:gd name="T9" fmla="*/ 63 h 66"/>
                  <a:gd name="T10" fmla="*/ 15 w 264"/>
                  <a:gd name="T11" fmla="*/ 60 h 66"/>
                  <a:gd name="T12" fmla="*/ 10 w 264"/>
                  <a:gd name="T13" fmla="*/ 57 h 66"/>
                  <a:gd name="T14" fmla="*/ 6 w 264"/>
                  <a:gd name="T15" fmla="*/ 52 h 66"/>
                  <a:gd name="T16" fmla="*/ 2 w 264"/>
                  <a:gd name="T17" fmla="*/ 45 h 66"/>
                  <a:gd name="T18" fmla="*/ 0 w 264"/>
                  <a:gd name="T19" fmla="*/ 39 h 66"/>
                  <a:gd name="T20" fmla="*/ 0 w 264"/>
                  <a:gd name="T21" fmla="*/ 33 h 66"/>
                  <a:gd name="T22" fmla="*/ 0 w 264"/>
                  <a:gd name="T23" fmla="*/ 33 h 66"/>
                  <a:gd name="T24" fmla="*/ 0 w 264"/>
                  <a:gd name="T25" fmla="*/ 26 h 66"/>
                  <a:gd name="T26" fmla="*/ 2 w 264"/>
                  <a:gd name="T27" fmla="*/ 19 h 66"/>
                  <a:gd name="T28" fmla="*/ 6 w 264"/>
                  <a:gd name="T29" fmla="*/ 14 h 66"/>
                  <a:gd name="T30" fmla="*/ 10 w 264"/>
                  <a:gd name="T31" fmla="*/ 9 h 66"/>
                  <a:gd name="T32" fmla="*/ 15 w 264"/>
                  <a:gd name="T33" fmla="*/ 5 h 66"/>
                  <a:gd name="T34" fmla="*/ 20 w 264"/>
                  <a:gd name="T35" fmla="*/ 2 h 66"/>
                  <a:gd name="T36" fmla="*/ 26 w 264"/>
                  <a:gd name="T37" fmla="*/ 1 h 66"/>
                  <a:gd name="T38" fmla="*/ 34 w 264"/>
                  <a:gd name="T39" fmla="*/ 0 h 66"/>
                  <a:gd name="T40" fmla="*/ 231 w 264"/>
                  <a:gd name="T41" fmla="*/ 0 h 66"/>
                  <a:gd name="T42" fmla="*/ 231 w 264"/>
                  <a:gd name="T43" fmla="*/ 0 h 66"/>
                  <a:gd name="T44" fmla="*/ 238 w 264"/>
                  <a:gd name="T45" fmla="*/ 1 h 66"/>
                  <a:gd name="T46" fmla="*/ 245 w 264"/>
                  <a:gd name="T47" fmla="*/ 2 h 66"/>
                  <a:gd name="T48" fmla="*/ 250 w 264"/>
                  <a:gd name="T49" fmla="*/ 5 h 66"/>
                  <a:gd name="T50" fmla="*/ 255 w 264"/>
                  <a:gd name="T51" fmla="*/ 9 h 66"/>
                  <a:gd name="T52" fmla="*/ 259 w 264"/>
                  <a:gd name="T53" fmla="*/ 14 h 66"/>
                  <a:gd name="T54" fmla="*/ 262 w 264"/>
                  <a:gd name="T55" fmla="*/ 19 h 66"/>
                  <a:gd name="T56" fmla="*/ 264 w 264"/>
                  <a:gd name="T57" fmla="*/ 26 h 66"/>
                  <a:gd name="T58" fmla="*/ 264 w 264"/>
                  <a:gd name="T59" fmla="*/ 33 h 66"/>
                  <a:gd name="T60" fmla="*/ 264 w 264"/>
                  <a:gd name="T61" fmla="*/ 33 h 66"/>
                  <a:gd name="T62" fmla="*/ 264 w 264"/>
                  <a:gd name="T63" fmla="*/ 39 h 66"/>
                  <a:gd name="T64" fmla="*/ 262 w 264"/>
                  <a:gd name="T65" fmla="*/ 45 h 66"/>
                  <a:gd name="T66" fmla="*/ 259 w 264"/>
                  <a:gd name="T67" fmla="*/ 52 h 66"/>
                  <a:gd name="T68" fmla="*/ 255 w 264"/>
                  <a:gd name="T69" fmla="*/ 57 h 66"/>
                  <a:gd name="T70" fmla="*/ 250 w 264"/>
                  <a:gd name="T71" fmla="*/ 60 h 66"/>
                  <a:gd name="T72" fmla="*/ 245 w 264"/>
                  <a:gd name="T73" fmla="*/ 63 h 66"/>
                  <a:gd name="T74" fmla="*/ 238 w 264"/>
                  <a:gd name="T75" fmla="*/ 65 h 66"/>
                  <a:gd name="T76" fmla="*/ 231 w 264"/>
                  <a:gd name="T77" fmla="*/ 66 h 66"/>
                  <a:gd name="T78" fmla="*/ 231 w 264"/>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6">
                    <a:moveTo>
                      <a:pt x="231" y="66"/>
                    </a:moveTo>
                    <a:lnTo>
                      <a:pt x="34" y="66"/>
                    </a:lnTo>
                    <a:lnTo>
                      <a:pt x="34" y="66"/>
                    </a:lnTo>
                    <a:lnTo>
                      <a:pt x="26" y="65"/>
                    </a:lnTo>
                    <a:lnTo>
                      <a:pt x="20" y="63"/>
                    </a:lnTo>
                    <a:lnTo>
                      <a:pt x="15" y="60"/>
                    </a:lnTo>
                    <a:lnTo>
                      <a:pt x="10" y="57"/>
                    </a:lnTo>
                    <a:lnTo>
                      <a:pt x="6" y="52"/>
                    </a:lnTo>
                    <a:lnTo>
                      <a:pt x="2" y="45"/>
                    </a:lnTo>
                    <a:lnTo>
                      <a:pt x="0" y="39"/>
                    </a:lnTo>
                    <a:lnTo>
                      <a:pt x="0" y="33"/>
                    </a:lnTo>
                    <a:lnTo>
                      <a:pt x="0" y="33"/>
                    </a:lnTo>
                    <a:lnTo>
                      <a:pt x="0" y="26"/>
                    </a:lnTo>
                    <a:lnTo>
                      <a:pt x="2" y="19"/>
                    </a:lnTo>
                    <a:lnTo>
                      <a:pt x="6" y="14"/>
                    </a:lnTo>
                    <a:lnTo>
                      <a:pt x="10" y="9"/>
                    </a:lnTo>
                    <a:lnTo>
                      <a:pt x="15" y="5"/>
                    </a:lnTo>
                    <a:lnTo>
                      <a:pt x="20" y="2"/>
                    </a:lnTo>
                    <a:lnTo>
                      <a:pt x="26" y="1"/>
                    </a:lnTo>
                    <a:lnTo>
                      <a:pt x="34" y="0"/>
                    </a:lnTo>
                    <a:lnTo>
                      <a:pt x="231" y="0"/>
                    </a:lnTo>
                    <a:lnTo>
                      <a:pt x="231" y="0"/>
                    </a:lnTo>
                    <a:lnTo>
                      <a:pt x="238" y="1"/>
                    </a:lnTo>
                    <a:lnTo>
                      <a:pt x="245" y="2"/>
                    </a:lnTo>
                    <a:lnTo>
                      <a:pt x="250" y="5"/>
                    </a:lnTo>
                    <a:lnTo>
                      <a:pt x="255" y="9"/>
                    </a:lnTo>
                    <a:lnTo>
                      <a:pt x="259" y="14"/>
                    </a:lnTo>
                    <a:lnTo>
                      <a:pt x="262" y="19"/>
                    </a:lnTo>
                    <a:lnTo>
                      <a:pt x="264" y="26"/>
                    </a:lnTo>
                    <a:lnTo>
                      <a:pt x="264" y="33"/>
                    </a:lnTo>
                    <a:lnTo>
                      <a:pt x="264" y="33"/>
                    </a:lnTo>
                    <a:lnTo>
                      <a:pt x="264" y="39"/>
                    </a:lnTo>
                    <a:lnTo>
                      <a:pt x="262" y="45"/>
                    </a:lnTo>
                    <a:lnTo>
                      <a:pt x="259" y="52"/>
                    </a:lnTo>
                    <a:lnTo>
                      <a:pt x="255" y="57"/>
                    </a:lnTo>
                    <a:lnTo>
                      <a:pt x="250" y="60"/>
                    </a:lnTo>
                    <a:lnTo>
                      <a:pt x="245" y="63"/>
                    </a:lnTo>
                    <a:lnTo>
                      <a:pt x="238" y="65"/>
                    </a:lnTo>
                    <a:lnTo>
                      <a:pt x="231" y="66"/>
                    </a:lnTo>
                    <a:lnTo>
                      <a:pt x="231" y="66"/>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77" name="Freeform 109">
                <a:extLst>
                  <a:ext uri="{FF2B5EF4-FFF2-40B4-BE49-F238E27FC236}">
                    <a16:creationId xmlns:a16="http://schemas.microsoft.com/office/drawing/2014/main" id="{F74C1D37-F99C-73BF-3E3E-87F444E9BACA}"/>
                  </a:ext>
                </a:extLst>
              </p:cNvPr>
              <p:cNvSpPr>
                <a:spLocks/>
              </p:cNvSpPr>
              <p:nvPr/>
            </p:nvSpPr>
            <p:spPr bwMode="auto">
              <a:xfrm>
                <a:off x="9444633" y="4977042"/>
                <a:ext cx="49855" cy="11808"/>
              </a:xfrm>
              <a:custGeom>
                <a:avLst/>
                <a:gdLst>
                  <a:gd name="T0" fmla="*/ 231 w 264"/>
                  <a:gd name="T1" fmla="*/ 67 h 67"/>
                  <a:gd name="T2" fmla="*/ 34 w 264"/>
                  <a:gd name="T3" fmla="*/ 67 h 67"/>
                  <a:gd name="T4" fmla="*/ 34 w 264"/>
                  <a:gd name="T5" fmla="*/ 67 h 67"/>
                  <a:gd name="T6" fmla="*/ 26 w 264"/>
                  <a:gd name="T7" fmla="*/ 66 h 67"/>
                  <a:gd name="T8" fmla="*/ 20 w 264"/>
                  <a:gd name="T9" fmla="*/ 63 h 67"/>
                  <a:gd name="T10" fmla="*/ 15 w 264"/>
                  <a:gd name="T11" fmla="*/ 60 h 67"/>
                  <a:gd name="T12" fmla="*/ 10 w 264"/>
                  <a:gd name="T13" fmla="*/ 56 h 67"/>
                  <a:gd name="T14" fmla="*/ 6 w 264"/>
                  <a:gd name="T15" fmla="*/ 52 h 67"/>
                  <a:gd name="T16" fmla="*/ 2 w 264"/>
                  <a:gd name="T17" fmla="*/ 46 h 67"/>
                  <a:gd name="T18" fmla="*/ 0 w 264"/>
                  <a:gd name="T19" fmla="*/ 40 h 67"/>
                  <a:gd name="T20" fmla="*/ 0 w 264"/>
                  <a:gd name="T21" fmla="*/ 33 h 67"/>
                  <a:gd name="T22" fmla="*/ 0 w 264"/>
                  <a:gd name="T23" fmla="*/ 33 h 67"/>
                  <a:gd name="T24" fmla="*/ 0 w 264"/>
                  <a:gd name="T25" fmla="*/ 26 h 67"/>
                  <a:gd name="T26" fmla="*/ 2 w 264"/>
                  <a:gd name="T27" fmla="*/ 20 h 67"/>
                  <a:gd name="T28" fmla="*/ 6 w 264"/>
                  <a:gd name="T29" fmla="*/ 15 h 67"/>
                  <a:gd name="T30" fmla="*/ 10 w 264"/>
                  <a:gd name="T31" fmla="*/ 10 h 67"/>
                  <a:gd name="T32" fmla="*/ 15 w 264"/>
                  <a:gd name="T33" fmla="*/ 5 h 67"/>
                  <a:gd name="T34" fmla="*/ 20 w 264"/>
                  <a:gd name="T35" fmla="*/ 2 h 67"/>
                  <a:gd name="T36" fmla="*/ 26 w 264"/>
                  <a:gd name="T37" fmla="*/ 0 h 67"/>
                  <a:gd name="T38" fmla="*/ 34 w 264"/>
                  <a:gd name="T39" fmla="*/ 0 h 67"/>
                  <a:gd name="T40" fmla="*/ 231 w 264"/>
                  <a:gd name="T41" fmla="*/ 0 h 67"/>
                  <a:gd name="T42" fmla="*/ 231 w 264"/>
                  <a:gd name="T43" fmla="*/ 0 h 67"/>
                  <a:gd name="T44" fmla="*/ 238 w 264"/>
                  <a:gd name="T45" fmla="*/ 0 h 67"/>
                  <a:gd name="T46" fmla="*/ 245 w 264"/>
                  <a:gd name="T47" fmla="*/ 2 h 67"/>
                  <a:gd name="T48" fmla="*/ 250 w 264"/>
                  <a:gd name="T49" fmla="*/ 5 h 67"/>
                  <a:gd name="T50" fmla="*/ 255 w 264"/>
                  <a:gd name="T51" fmla="*/ 10 h 67"/>
                  <a:gd name="T52" fmla="*/ 259 w 264"/>
                  <a:gd name="T53" fmla="*/ 15 h 67"/>
                  <a:gd name="T54" fmla="*/ 262 w 264"/>
                  <a:gd name="T55" fmla="*/ 20 h 67"/>
                  <a:gd name="T56" fmla="*/ 264 w 264"/>
                  <a:gd name="T57" fmla="*/ 26 h 67"/>
                  <a:gd name="T58" fmla="*/ 264 w 264"/>
                  <a:gd name="T59" fmla="*/ 33 h 67"/>
                  <a:gd name="T60" fmla="*/ 264 w 264"/>
                  <a:gd name="T61" fmla="*/ 33 h 67"/>
                  <a:gd name="T62" fmla="*/ 264 w 264"/>
                  <a:gd name="T63" fmla="*/ 40 h 67"/>
                  <a:gd name="T64" fmla="*/ 262 w 264"/>
                  <a:gd name="T65" fmla="*/ 46 h 67"/>
                  <a:gd name="T66" fmla="*/ 259 w 264"/>
                  <a:gd name="T67" fmla="*/ 52 h 67"/>
                  <a:gd name="T68" fmla="*/ 255 w 264"/>
                  <a:gd name="T69" fmla="*/ 56 h 67"/>
                  <a:gd name="T70" fmla="*/ 250 w 264"/>
                  <a:gd name="T71" fmla="*/ 60 h 67"/>
                  <a:gd name="T72" fmla="*/ 245 w 264"/>
                  <a:gd name="T73" fmla="*/ 63 h 67"/>
                  <a:gd name="T74" fmla="*/ 238 w 264"/>
                  <a:gd name="T75" fmla="*/ 66 h 67"/>
                  <a:gd name="T76" fmla="*/ 231 w 264"/>
                  <a:gd name="T77" fmla="*/ 67 h 67"/>
                  <a:gd name="T78" fmla="*/ 231 w 264"/>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7">
                    <a:moveTo>
                      <a:pt x="231" y="67"/>
                    </a:moveTo>
                    <a:lnTo>
                      <a:pt x="34" y="67"/>
                    </a:lnTo>
                    <a:lnTo>
                      <a:pt x="34" y="67"/>
                    </a:lnTo>
                    <a:lnTo>
                      <a:pt x="26" y="66"/>
                    </a:lnTo>
                    <a:lnTo>
                      <a:pt x="20" y="63"/>
                    </a:lnTo>
                    <a:lnTo>
                      <a:pt x="15" y="60"/>
                    </a:lnTo>
                    <a:lnTo>
                      <a:pt x="10" y="56"/>
                    </a:lnTo>
                    <a:lnTo>
                      <a:pt x="6" y="52"/>
                    </a:lnTo>
                    <a:lnTo>
                      <a:pt x="2" y="46"/>
                    </a:lnTo>
                    <a:lnTo>
                      <a:pt x="0" y="40"/>
                    </a:lnTo>
                    <a:lnTo>
                      <a:pt x="0" y="33"/>
                    </a:lnTo>
                    <a:lnTo>
                      <a:pt x="0" y="33"/>
                    </a:lnTo>
                    <a:lnTo>
                      <a:pt x="0" y="26"/>
                    </a:lnTo>
                    <a:lnTo>
                      <a:pt x="2" y="20"/>
                    </a:lnTo>
                    <a:lnTo>
                      <a:pt x="6" y="15"/>
                    </a:lnTo>
                    <a:lnTo>
                      <a:pt x="10" y="10"/>
                    </a:lnTo>
                    <a:lnTo>
                      <a:pt x="15" y="5"/>
                    </a:lnTo>
                    <a:lnTo>
                      <a:pt x="20" y="2"/>
                    </a:lnTo>
                    <a:lnTo>
                      <a:pt x="26" y="0"/>
                    </a:lnTo>
                    <a:lnTo>
                      <a:pt x="34" y="0"/>
                    </a:lnTo>
                    <a:lnTo>
                      <a:pt x="231" y="0"/>
                    </a:lnTo>
                    <a:lnTo>
                      <a:pt x="231" y="0"/>
                    </a:lnTo>
                    <a:lnTo>
                      <a:pt x="238" y="0"/>
                    </a:lnTo>
                    <a:lnTo>
                      <a:pt x="245" y="2"/>
                    </a:lnTo>
                    <a:lnTo>
                      <a:pt x="250" y="5"/>
                    </a:lnTo>
                    <a:lnTo>
                      <a:pt x="255" y="10"/>
                    </a:lnTo>
                    <a:lnTo>
                      <a:pt x="259" y="15"/>
                    </a:lnTo>
                    <a:lnTo>
                      <a:pt x="262" y="20"/>
                    </a:lnTo>
                    <a:lnTo>
                      <a:pt x="264" y="26"/>
                    </a:lnTo>
                    <a:lnTo>
                      <a:pt x="264" y="33"/>
                    </a:lnTo>
                    <a:lnTo>
                      <a:pt x="264" y="33"/>
                    </a:lnTo>
                    <a:lnTo>
                      <a:pt x="264" y="40"/>
                    </a:lnTo>
                    <a:lnTo>
                      <a:pt x="262" y="46"/>
                    </a:lnTo>
                    <a:lnTo>
                      <a:pt x="259" y="52"/>
                    </a:lnTo>
                    <a:lnTo>
                      <a:pt x="255" y="56"/>
                    </a:lnTo>
                    <a:lnTo>
                      <a:pt x="250" y="60"/>
                    </a:lnTo>
                    <a:lnTo>
                      <a:pt x="245" y="63"/>
                    </a:lnTo>
                    <a:lnTo>
                      <a:pt x="238" y="66"/>
                    </a:lnTo>
                    <a:lnTo>
                      <a:pt x="231" y="67"/>
                    </a:lnTo>
                    <a:lnTo>
                      <a:pt x="231" y="67"/>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78" name="Freeform 110">
                <a:extLst>
                  <a:ext uri="{FF2B5EF4-FFF2-40B4-BE49-F238E27FC236}">
                    <a16:creationId xmlns:a16="http://schemas.microsoft.com/office/drawing/2014/main" id="{100EE3A8-80FA-DE92-C360-580AA51EAA2B}"/>
                  </a:ext>
                </a:extLst>
              </p:cNvPr>
              <p:cNvSpPr>
                <a:spLocks noEditPoints="1"/>
              </p:cNvSpPr>
              <p:nvPr/>
            </p:nvSpPr>
            <p:spPr bwMode="auto">
              <a:xfrm>
                <a:off x="9344923" y="5001970"/>
                <a:ext cx="38048" cy="36736"/>
              </a:xfrm>
              <a:custGeom>
                <a:avLst/>
                <a:gdLst>
                  <a:gd name="T0" fmla="*/ 165 w 198"/>
                  <a:gd name="T1" fmla="*/ 198 h 198"/>
                  <a:gd name="T2" fmla="*/ 33 w 198"/>
                  <a:gd name="T3" fmla="*/ 198 h 198"/>
                  <a:gd name="T4" fmla="*/ 33 w 198"/>
                  <a:gd name="T5" fmla="*/ 198 h 198"/>
                  <a:gd name="T6" fmla="*/ 26 w 198"/>
                  <a:gd name="T7" fmla="*/ 198 h 198"/>
                  <a:gd name="T8" fmla="*/ 20 w 198"/>
                  <a:gd name="T9" fmla="*/ 195 h 198"/>
                  <a:gd name="T10" fmla="*/ 14 w 198"/>
                  <a:gd name="T11" fmla="*/ 192 h 198"/>
                  <a:gd name="T12" fmla="*/ 10 w 198"/>
                  <a:gd name="T13" fmla="*/ 188 h 198"/>
                  <a:gd name="T14" fmla="*/ 6 w 198"/>
                  <a:gd name="T15" fmla="*/ 183 h 198"/>
                  <a:gd name="T16" fmla="*/ 3 w 198"/>
                  <a:gd name="T17" fmla="*/ 178 h 198"/>
                  <a:gd name="T18" fmla="*/ 1 w 198"/>
                  <a:gd name="T19" fmla="*/ 172 h 198"/>
                  <a:gd name="T20" fmla="*/ 0 w 198"/>
                  <a:gd name="T21" fmla="*/ 164 h 198"/>
                  <a:gd name="T22" fmla="*/ 0 w 198"/>
                  <a:gd name="T23" fmla="*/ 33 h 198"/>
                  <a:gd name="T24" fmla="*/ 0 w 198"/>
                  <a:gd name="T25" fmla="*/ 33 h 198"/>
                  <a:gd name="T26" fmla="*/ 1 w 198"/>
                  <a:gd name="T27" fmla="*/ 26 h 198"/>
                  <a:gd name="T28" fmla="*/ 3 w 198"/>
                  <a:gd name="T29" fmla="*/ 19 h 198"/>
                  <a:gd name="T30" fmla="*/ 6 w 198"/>
                  <a:gd name="T31" fmla="*/ 14 h 198"/>
                  <a:gd name="T32" fmla="*/ 10 w 198"/>
                  <a:gd name="T33" fmla="*/ 9 h 198"/>
                  <a:gd name="T34" fmla="*/ 14 w 198"/>
                  <a:gd name="T35" fmla="*/ 5 h 198"/>
                  <a:gd name="T36" fmla="*/ 20 w 198"/>
                  <a:gd name="T37" fmla="*/ 2 h 198"/>
                  <a:gd name="T38" fmla="*/ 26 w 198"/>
                  <a:gd name="T39" fmla="*/ 0 h 198"/>
                  <a:gd name="T40" fmla="*/ 33 w 198"/>
                  <a:gd name="T41" fmla="*/ 0 h 198"/>
                  <a:gd name="T42" fmla="*/ 165 w 198"/>
                  <a:gd name="T43" fmla="*/ 0 h 198"/>
                  <a:gd name="T44" fmla="*/ 165 w 198"/>
                  <a:gd name="T45" fmla="*/ 0 h 198"/>
                  <a:gd name="T46" fmla="*/ 172 w 198"/>
                  <a:gd name="T47" fmla="*/ 0 h 198"/>
                  <a:gd name="T48" fmla="*/ 179 w 198"/>
                  <a:gd name="T49" fmla="*/ 2 h 198"/>
                  <a:gd name="T50" fmla="*/ 184 w 198"/>
                  <a:gd name="T51" fmla="*/ 5 h 198"/>
                  <a:gd name="T52" fmla="*/ 189 w 198"/>
                  <a:gd name="T53" fmla="*/ 9 h 198"/>
                  <a:gd name="T54" fmla="*/ 193 w 198"/>
                  <a:gd name="T55" fmla="*/ 14 h 198"/>
                  <a:gd name="T56" fmla="*/ 196 w 198"/>
                  <a:gd name="T57" fmla="*/ 19 h 198"/>
                  <a:gd name="T58" fmla="*/ 197 w 198"/>
                  <a:gd name="T59" fmla="*/ 26 h 198"/>
                  <a:gd name="T60" fmla="*/ 198 w 198"/>
                  <a:gd name="T61" fmla="*/ 33 h 198"/>
                  <a:gd name="T62" fmla="*/ 198 w 198"/>
                  <a:gd name="T63" fmla="*/ 164 h 198"/>
                  <a:gd name="T64" fmla="*/ 198 w 198"/>
                  <a:gd name="T65" fmla="*/ 164 h 198"/>
                  <a:gd name="T66" fmla="*/ 197 w 198"/>
                  <a:gd name="T67" fmla="*/ 172 h 198"/>
                  <a:gd name="T68" fmla="*/ 196 w 198"/>
                  <a:gd name="T69" fmla="*/ 178 h 198"/>
                  <a:gd name="T70" fmla="*/ 193 w 198"/>
                  <a:gd name="T71" fmla="*/ 183 h 198"/>
                  <a:gd name="T72" fmla="*/ 189 w 198"/>
                  <a:gd name="T73" fmla="*/ 188 h 198"/>
                  <a:gd name="T74" fmla="*/ 184 w 198"/>
                  <a:gd name="T75" fmla="*/ 192 h 198"/>
                  <a:gd name="T76" fmla="*/ 179 w 198"/>
                  <a:gd name="T77" fmla="*/ 195 h 198"/>
                  <a:gd name="T78" fmla="*/ 172 w 198"/>
                  <a:gd name="T79" fmla="*/ 198 h 198"/>
                  <a:gd name="T80" fmla="*/ 165 w 198"/>
                  <a:gd name="T81" fmla="*/ 198 h 198"/>
                  <a:gd name="T82" fmla="*/ 165 w 198"/>
                  <a:gd name="T83" fmla="*/ 198 h 198"/>
                  <a:gd name="T84" fmla="*/ 66 w 198"/>
                  <a:gd name="T85" fmla="*/ 131 h 198"/>
                  <a:gd name="T86" fmla="*/ 132 w 198"/>
                  <a:gd name="T87" fmla="*/ 131 h 198"/>
                  <a:gd name="T88" fmla="*/ 132 w 198"/>
                  <a:gd name="T89" fmla="*/ 65 h 198"/>
                  <a:gd name="T90" fmla="*/ 66 w 198"/>
                  <a:gd name="T91" fmla="*/ 65 h 198"/>
                  <a:gd name="T92" fmla="*/ 66 w 198"/>
                  <a:gd name="T93" fmla="*/ 13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198">
                    <a:moveTo>
                      <a:pt x="165" y="198"/>
                    </a:moveTo>
                    <a:lnTo>
                      <a:pt x="33" y="198"/>
                    </a:lnTo>
                    <a:lnTo>
                      <a:pt x="33" y="198"/>
                    </a:lnTo>
                    <a:lnTo>
                      <a:pt x="26" y="198"/>
                    </a:lnTo>
                    <a:lnTo>
                      <a:pt x="20" y="195"/>
                    </a:lnTo>
                    <a:lnTo>
                      <a:pt x="14" y="192"/>
                    </a:lnTo>
                    <a:lnTo>
                      <a:pt x="10" y="188"/>
                    </a:lnTo>
                    <a:lnTo>
                      <a:pt x="6" y="183"/>
                    </a:lnTo>
                    <a:lnTo>
                      <a:pt x="3" y="178"/>
                    </a:lnTo>
                    <a:lnTo>
                      <a:pt x="1" y="172"/>
                    </a:lnTo>
                    <a:lnTo>
                      <a:pt x="0" y="164"/>
                    </a:lnTo>
                    <a:lnTo>
                      <a:pt x="0" y="33"/>
                    </a:lnTo>
                    <a:lnTo>
                      <a:pt x="0" y="33"/>
                    </a:lnTo>
                    <a:lnTo>
                      <a:pt x="1" y="26"/>
                    </a:lnTo>
                    <a:lnTo>
                      <a:pt x="3" y="19"/>
                    </a:lnTo>
                    <a:lnTo>
                      <a:pt x="6" y="14"/>
                    </a:lnTo>
                    <a:lnTo>
                      <a:pt x="10" y="9"/>
                    </a:lnTo>
                    <a:lnTo>
                      <a:pt x="14" y="5"/>
                    </a:lnTo>
                    <a:lnTo>
                      <a:pt x="20" y="2"/>
                    </a:lnTo>
                    <a:lnTo>
                      <a:pt x="26" y="0"/>
                    </a:lnTo>
                    <a:lnTo>
                      <a:pt x="33" y="0"/>
                    </a:lnTo>
                    <a:lnTo>
                      <a:pt x="165" y="0"/>
                    </a:lnTo>
                    <a:lnTo>
                      <a:pt x="165" y="0"/>
                    </a:lnTo>
                    <a:lnTo>
                      <a:pt x="172" y="0"/>
                    </a:lnTo>
                    <a:lnTo>
                      <a:pt x="179" y="2"/>
                    </a:lnTo>
                    <a:lnTo>
                      <a:pt x="184" y="5"/>
                    </a:lnTo>
                    <a:lnTo>
                      <a:pt x="189" y="9"/>
                    </a:lnTo>
                    <a:lnTo>
                      <a:pt x="193" y="14"/>
                    </a:lnTo>
                    <a:lnTo>
                      <a:pt x="196" y="19"/>
                    </a:lnTo>
                    <a:lnTo>
                      <a:pt x="197" y="26"/>
                    </a:lnTo>
                    <a:lnTo>
                      <a:pt x="198" y="33"/>
                    </a:lnTo>
                    <a:lnTo>
                      <a:pt x="198" y="164"/>
                    </a:lnTo>
                    <a:lnTo>
                      <a:pt x="198" y="164"/>
                    </a:lnTo>
                    <a:lnTo>
                      <a:pt x="197" y="172"/>
                    </a:lnTo>
                    <a:lnTo>
                      <a:pt x="196" y="178"/>
                    </a:lnTo>
                    <a:lnTo>
                      <a:pt x="193" y="183"/>
                    </a:lnTo>
                    <a:lnTo>
                      <a:pt x="189" y="188"/>
                    </a:lnTo>
                    <a:lnTo>
                      <a:pt x="184" y="192"/>
                    </a:lnTo>
                    <a:lnTo>
                      <a:pt x="179" y="195"/>
                    </a:lnTo>
                    <a:lnTo>
                      <a:pt x="172" y="198"/>
                    </a:lnTo>
                    <a:lnTo>
                      <a:pt x="165" y="198"/>
                    </a:lnTo>
                    <a:lnTo>
                      <a:pt x="165" y="198"/>
                    </a:lnTo>
                    <a:close/>
                    <a:moveTo>
                      <a:pt x="66" y="131"/>
                    </a:moveTo>
                    <a:lnTo>
                      <a:pt x="132" y="131"/>
                    </a:lnTo>
                    <a:lnTo>
                      <a:pt x="132" y="65"/>
                    </a:lnTo>
                    <a:lnTo>
                      <a:pt x="66" y="65"/>
                    </a:lnTo>
                    <a:lnTo>
                      <a:pt x="66" y="131"/>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79" name="Freeform 111">
                <a:extLst>
                  <a:ext uri="{FF2B5EF4-FFF2-40B4-BE49-F238E27FC236}">
                    <a16:creationId xmlns:a16="http://schemas.microsoft.com/office/drawing/2014/main" id="{9BE8AA84-0B76-7E33-8495-C74A9B88C3DD}"/>
                  </a:ext>
                </a:extLst>
              </p:cNvPr>
              <p:cNvSpPr>
                <a:spLocks noEditPoints="1"/>
              </p:cNvSpPr>
              <p:nvPr/>
            </p:nvSpPr>
            <p:spPr bwMode="auto">
              <a:xfrm>
                <a:off x="9543032" y="5001970"/>
                <a:ext cx="38048" cy="36736"/>
              </a:xfrm>
              <a:custGeom>
                <a:avLst/>
                <a:gdLst>
                  <a:gd name="T0" fmla="*/ 166 w 198"/>
                  <a:gd name="T1" fmla="*/ 198 h 198"/>
                  <a:gd name="T2" fmla="*/ 33 w 198"/>
                  <a:gd name="T3" fmla="*/ 198 h 198"/>
                  <a:gd name="T4" fmla="*/ 33 w 198"/>
                  <a:gd name="T5" fmla="*/ 198 h 198"/>
                  <a:gd name="T6" fmla="*/ 26 w 198"/>
                  <a:gd name="T7" fmla="*/ 198 h 198"/>
                  <a:gd name="T8" fmla="*/ 20 w 198"/>
                  <a:gd name="T9" fmla="*/ 195 h 198"/>
                  <a:gd name="T10" fmla="*/ 15 w 198"/>
                  <a:gd name="T11" fmla="*/ 192 h 198"/>
                  <a:gd name="T12" fmla="*/ 10 w 198"/>
                  <a:gd name="T13" fmla="*/ 188 h 198"/>
                  <a:gd name="T14" fmla="*/ 5 w 198"/>
                  <a:gd name="T15" fmla="*/ 183 h 198"/>
                  <a:gd name="T16" fmla="*/ 2 w 198"/>
                  <a:gd name="T17" fmla="*/ 178 h 198"/>
                  <a:gd name="T18" fmla="*/ 0 w 198"/>
                  <a:gd name="T19" fmla="*/ 172 h 198"/>
                  <a:gd name="T20" fmla="*/ 0 w 198"/>
                  <a:gd name="T21" fmla="*/ 164 h 198"/>
                  <a:gd name="T22" fmla="*/ 0 w 198"/>
                  <a:gd name="T23" fmla="*/ 33 h 198"/>
                  <a:gd name="T24" fmla="*/ 0 w 198"/>
                  <a:gd name="T25" fmla="*/ 33 h 198"/>
                  <a:gd name="T26" fmla="*/ 0 w 198"/>
                  <a:gd name="T27" fmla="*/ 26 h 198"/>
                  <a:gd name="T28" fmla="*/ 2 w 198"/>
                  <a:gd name="T29" fmla="*/ 19 h 198"/>
                  <a:gd name="T30" fmla="*/ 5 w 198"/>
                  <a:gd name="T31" fmla="*/ 14 h 198"/>
                  <a:gd name="T32" fmla="*/ 10 w 198"/>
                  <a:gd name="T33" fmla="*/ 9 h 198"/>
                  <a:gd name="T34" fmla="*/ 15 w 198"/>
                  <a:gd name="T35" fmla="*/ 5 h 198"/>
                  <a:gd name="T36" fmla="*/ 20 w 198"/>
                  <a:gd name="T37" fmla="*/ 2 h 198"/>
                  <a:gd name="T38" fmla="*/ 26 w 198"/>
                  <a:gd name="T39" fmla="*/ 0 h 198"/>
                  <a:gd name="T40" fmla="*/ 33 w 198"/>
                  <a:gd name="T41" fmla="*/ 0 h 198"/>
                  <a:gd name="T42" fmla="*/ 166 w 198"/>
                  <a:gd name="T43" fmla="*/ 0 h 198"/>
                  <a:gd name="T44" fmla="*/ 166 w 198"/>
                  <a:gd name="T45" fmla="*/ 0 h 198"/>
                  <a:gd name="T46" fmla="*/ 172 w 198"/>
                  <a:gd name="T47" fmla="*/ 0 h 198"/>
                  <a:gd name="T48" fmla="*/ 178 w 198"/>
                  <a:gd name="T49" fmla="*/ 2 h 198"/>
                  <a:gd name="T50" fmla="*/ 183 w 198"/>
                  <a:gd name="T51" fmla="*/ 5 h 198"/>
                  <a:gd name="T52" fmla="*/ 189 w 198"/>
                  <a:gd name="T53" fmla="*/ 9 h 198"/>
                  <a:gd name="T54" fmla="*/ 193 w 198"/>
                  <a:gd name="T55" fmla="*/ 14 h 198"/>
                  <a:gd name="T56" fmla="*/ 196 w 198"/>
                  <a:gd name="T57" fmla="*/ 19 h 198"/>
                  <a:gd name="T58" fmla="*/ 198 w 198"/>
                  <a:gd name="T59" fmla="*/ 26 h 198"/>
                  <a:gd name="T60" fmla="*/ 198 w 198"/>
                  <a:gd name="T61" fmla="*/ 33 h 198"/>
                  <a:gd name="T62" fmla="*/ 198 w 198"/>
                  <a:gd name="T63" fmla="*/ 164 h 198"/>
                  <a:gd name="T64" fmla="*/ 198 w 198"/>
                  <a:gd name="T65" fmla="*/ 164 h 198"/>
                  <a:gd name="T66" fmla="*/ 198 w 198"/>
                  <a:gd name="T67" fmla="*/ 172 h 198"/>
                  <a:gd name="T68" fmla="*/ 196 w 198"/>
                  <a:gd name="T69" fmla="*/ 178 h 198"/>
                  <a:gd name="T70" fmla="*/ 193 w 198"/>
                  <a:gd name="T71" fmla="*/ 183 h 198"/>
                  <a:gd name="T72" fmla="*/ 189 w 198"/>
                  <a:gd name="T73" fmla="*/ 188 h 198"/>
                  <a:gd name="T74" fmla="*/ 183 w 198"/>
                  <a:gd name="T75" fmla="*/ 192 h 198"/>
                  <a:gd name="T76" fmla="*/ 178 w 198"/>
                  <a:gd name="T77" fmla="*/ 195 h 198"/>
                  <a:gd name="T78" fmla="*/ 172 w 198"/>
                  <a:gd name="T79" fmla="*/ 198 h 198"/>
                  <a:gd name="T80" fmla="*/ 166 w 198"/>
                  <a:gd name="T81" fmla="*/ 198 h 198"/>
                  <a:gd name="T82" fmla="*/ 166 w 198"/>
                  <a:gd name="T83" fmla="*/ 198 h 198"/>
                  <a:gd name="T84" fmla="*/ 66 w 198"/>
                  <a:gd name="T85" fmla="*/ 131 h 198"/>
                  <a:gd name="T86" fmla="*/ 133 w 198"/>
                  <a:gd name="T87" fmla="*/ 131 h 198"/>
                  <a:gd name="T88" fmla="*/ 133 w 198"/>
                  <a:gd name="T89" fmla="*/ 65 h 198"/>
                  <a:gd name="T90" fmla="*/ 66 w 198"/>
                  <a:gd name="T91" fmla="*/ 65 h 198"/>
                  <a:gd name="T92" fmla="*/ 66 w 198"/>
                  <a:gd name="T93" fmla="*/ 13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198">
                    <a:moveTo>
                      <a:pt x="166" y="198"/>
                    </a:moveTo>
                    <a:lnTo>
                      <a:pt x="33" y="198"/>
                    </a:lnTo>
                    <a:lnTo>
                      <a:pt x="33" y="198"/>
                    </a:lnTo>
                    <a:lnTo>
                      <a:pt x="26" y="198"/>
                    </a:lnTo>
                    <a:lnTo>
                      <a:pt x="20" y="195"/>
                    </a:lnTo>
                    <a:lnTo>
                      <a:pt x="15" y="192"/>
                    </a:lnTo>
                    <a:lnTo>
                      <a:pt x="10" y="188"/>
                    </a:lnTo>
                    <a:lnTo>
                      <a:pt x="5" y="183"/>
                    </a:lnTo>
                    <a:lnTo>
                      <a:pt x="2" y="178"/>
                    </a:lnTo>
                    <a:lnTo>
                      <a:pt x="0" y="172"/>
                    </a:lnTo>
                    <a:lnTo>
                      <a:pt x="0" y="164"/>
                    </a:lnTo>
                    <a:lnTo>
                      <a:pt x="0" y="33"/>
                    </a:lnTo>
                    <a:lnTo>
                      <a:pt x="0" y="33"/>
                    </a:lnTo>
                    <a:lnTo>
                      <a:pt x="0" y="26"/>
                    </a:lnTo>
                    <a:lnTo>
                      <a:pt x="2" y="19"/>
                    </a:lnTo>
                    <a:lnTo>
                      <a:pt x="5" y="14"/>
                    </a:lnTo>
                    <a:lnTo>
                      <a:pt x="10" y="9"/>
                    </a:lnTo>
                    <a:lnTo>
                      <a:pt x="15" y="5"/>
                    </a:lnTo>
                    <a:lnTo>
                      <a:pt x="20" y="2"/>
                    </a:lnTo>
                    <a:lnTo>
                      <a:pt x="26" y="0"/>
                    </a:lnTo>
                    <a:lnTo>
                      <a:pt x="33" y="0"/>
                    </a:lnTo>
                    <a:lnTo>
                      <a:pt x="166" y="0"/>
                    </a:lnTo>
                    <a:lnTo>
                      <a:pt x="166" y="0"/>
                    </a:lnTo>
                    <a:lnTo>
                      <a:pt x="172" y="0"/>
                    </a:lnTo>
                    <a:lnTo>
                      <a:pt x="178" y="2"/>
                    </a:lnTo>
                    <a:lnTo>
                      <a:pt x="183" y="5"/>
                    </a:lnTo>
                    <a:lnTo>
                      <a:pt x="189" y="9"/>
                    </a:lnTo>
                    <a:lnTo>
                      <a:pt x="193" y="14"/>
                    </a:lnTo>
                    <a:lnTo>
                      <a:pt x="196" y="19"/>
                    </a:lnTo>
                    <a:lnTo>
                      <a:pt x="198" y="26"/>
                    </a:lnTo>
                    <a:lnTo>
                      <a:pt x="198" y="33"/>
                    </a:lnTo>
                    <a:lnTo>
                      <a:pt x="198" y="164"/>
                    </a:lnTo>
                    <a:lnTo>
                      <a:pt x="198" y="164"/>
                    </a:lnTo>
                    <a:lnTo>
                      <a:pt x="198" y="172"/>
                    </a:lnTo>
                    <a:lnTo>
                      <a:pt x="196" y="178"/>
                    </a:lnTo>
                    <a:lnTo>
                      <a:pt x="193" y="183"/>
                    </a:lnTo>
                    <a:lnTo>
                      <a:pt x="189" y="188"/>
                    </a:lnTo>
                    <a:lnTo>
                      <a:pt x="183" y="192"/>
                    </a:lnTo>
                    <a:lnTo>
                      <a:pt x="178" y="195"/>
                    </a:lnTo>
                    <a:lnTo>
                      <a:pt x="172" y="198"/>
                    </a:lnTo>
                    <a:lnTo>
                      <a:pt x="166" y="198"/>
                    </a:lnTo>
                    <a:lnTo>
                      <a:pt x="166" y="198"/>
                    </a:lnTo>
                    <a:close/>
                    <a:moveTo>
                      <a:pt x="66" y="131"/>
                    </a:moveTo>
                    <a:lnTo>
                      <a:pt x="133" y="131"/>
                    </a:lnTo>
                    <a:lnTo>
                      <a:pt x="133" y="65"/>
                    </a:lnTo>
                    <a:lnTo>
                      <a:pt x="66" y="65"/>
                    </a:lnTo>
                    <a:lnTo>
                      <a:pt x="66" y="131"/>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spTree>
    <p:extLst>
      <p:ext uri="{BB962C8B-B14F-4D97-AF65-F5344CB8AC3E}">
        <p14:creationId xmlns:p14="http://schemas.microsoft.com/office/powerpoint/2010/main" val="1609166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DCB89-4632-481A-AE87-920860FDCFB6}"/>
              </a:ext>
            </a:extLst>
          </p:cNvPr>
          <p:cNvSpPr>
            <a:spLocks noGrp="1"/>
          </p:cNvSpPr>
          <p:nvPr>
            <p:ph type="title"/>
          </p:nvPr>
        </p:nvSpPr>
        <p:spPr/>
        <p:txBody>
          <a:bodyPr>
            <a:normAutofit/>
          </a:bodyPr>
          <a:lstStyle/>
          <a:p>
            <a:r>
              <a:rPr lang="en-US" dirty="0"/>
              <a:t>Mining and Minting a Certified Carbon Credit</a:t>
            </a:r>
          </a:p>
        </p:txBody>
      </p:sp>
      <p:sp>
        <p:nvSpPr>
          <p:cNvPr id="4" name="Footer Placeholder 3">
            <a:extLst>
              <a:ext uri="{FF2B5EF4-FFF2-40B4-BE49-F238E27FC236}">
                <a16:creationId xmlns:a16="http://schemas.microsoft.com/office/drawing/2014/main" id="{46B570BF-1CA2-4502-B18C-01F04F781707}"/>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endParaRPr lang="en-US" dirty="0"/>
          </a:p>
        </p:txBody>
      </p:sp>
      <p:sp>
        <p:nvSpPr>
          <p:cNvPr id="5" name="Slide Number Placeholder 4">
            <a:extLst>
              <a:ext uri="{FF2B5EF4-FFF2-40B4-BE49-F238E27FC236}">
                <a16:creationId xmlns:a16="http://schemas.microsoft.com/office/drawing/2014/main" id="{45A44576-4E72-4CAA-981F-5859DD0FA0F8}"/>
              </a:ext>
            </a:extLst>
          </p:cNvPr>
          <p:cNvSpPr>
            <a:spLocks noGrp="1"/>
          </p:cNvSpPr>
          <p:nvPr>
            <p:ph type="sldNum" sz="quarter" idx="12"/>
          </p:nvPr>
        </p:nvSpPr>
        <p:spPr/>
        <p:txBody>
          <a:bodyPr/>
          <a:lstStyle/>
          <a:p>
            <a:fld id="{7A4098E9-92C9-477D-BEAF-BDB50A38DDA1}" type="slidenum">
              <a:rPr lang="en-US" smtClean="0"/>
              <a:pPr/>
              <a:t>11</a:t>
            </a:fld>
            <a:endParaRPr lang="en-US" dirty="0"/>
          </a:p>
        </p:txBody>
      </p:sp>
      <p:sp>
        <p:nvSpPr>
          <p:cNvPr id="80" name="TextBox 79">
            <a:extLst>
              <a:ext uri="{FF2B5EF4-FFF2-40B4-BE49-F238E27FC236}">
                <a16:creationId xmlns:a16="http://schemas.microsoft.com/office/drawing/2014/main" id="{25B1D067-E1C2-FB8A-5936-4C0647D7F868}"/>
              </a:ext>
            </a:extLst>
          </p:cNvPr>
          <p:cNvSpPr txBox="1"/>
          <p:nvPr/>
        </p:nvSpPr>
        <p:spPr>
          <a:xfrm>
            <a:off x="1811656" y="1409688"/>
            <a:ext cx="3157625" cy="646331"/>
          </a:xfrm>
          <a:prstGeom prst="rect">
            <a:avLst/>
          </a:prstGeom>
          <a:noFill/>
        </p:spPr>
        <p:txBody>
          <a:bodyPr wrap="square" lIns="0" rtlCol="0">
            <a:spAutoFit/>
          </a:bodyPr>
          <a:lstStyle/>
          <a:p>
            <a:r>
              <a:rPr lang="en-US" sz="1200" dirty="0">
                <a:latin typeface="+mj-lt"/>
                <a:cs typeface="Arial" panose="020B0604020202020204" pitchFamily="34" charset="0"/>
              </a:rPr>
              <a:t>NZTwork consumer App users are guided how to save energy use with real-time data from their IoT sensors.</a:t>
            </a:r>
          </a:p>
        </p:txBody>
      </p:sp>
      <p:sp>
        <p:nvSpPr>
          <p:cNvPr id="81" name="TextBox 80">
            <a:extLst>
              <a:ext uri="{FF2B5EF4-FFF2-40B4-BE49-F238E27FC236}">
                <a16:creationId xmlns:a16="http://schemas.microsoft.com/office/drawing/2014/main" id="{38A7DD60-891B-F1F7-FA7A-6D2AF311C695}"/>
              </a:ext>
            </a:extLst>
          </p:cNvPr>
          <p:cNvSpPr txBox="1"/>
          <p:nvPr/>
        </p:nvSpPr>
        <p:spPr>
          <a:xfrm>
            <a:off x="1821513" y="2386681"/>
            <a:ext cx="4142721" cy="461665"/>
          </a:xfrm>
          <a:prstGeom prst="rect">
            <a:avLst/>
          </a:prstGeom>
          <a:noFill/>
        </p:spPr>
        <p:txBody>
          <a:bodyPr wrap="square" lIns="0" rtlCol="0">
            <a:spAutoFit/>
          </a:bodyPr>
          <a:lstStyle/>
          <a:p>
            <a:r>
              <a:rPr lang="en-US" sz="1200" dirty="0">
                <a:latin typeface="+mj-lt"/>
                <a:cs typeface="Arial" panose="020B0604020202020204" pitchFamily="34" charset="0"/>
              </a:rPr>
              <a:t>Certified “Trade Ally” install contractors and ESCO’s (“channels”) install NZTwork sensors (w/self-install option)</a:t>
            </a:r>
          </a:p>
        </p:txBody>
      </p:sp>
      <p:sp>
        <p:nvSpPr>
          <p:cNvPr id="82" name="TextBox 81">
            <a:extLst>
              <a:ext uri="{FF2B5EF4-FFF2-40B4-BE49-F238E27FC236}">
                <a16:creationId xmlns:a16="http://schemas.microsoft.com/office/drawing/2014/main" id="{80A25A72-C95C-7332-6F8A-615A03E3E40D}"/>
              </a:ext>
            </a:extLst>
          </p:cNvPr>
          <p:cNvSpPr txBox="1"/>
          <p:nvPr/>
        </p:nvSpPr>
        <p:spPr>
          <a:xfrm>
            <a:off x="7253724" y="1348670"/>
            <a:ext cx="3770932" cy="646331"/>
          </a:xfrm>
          <a:prstGeom prst="rect">
            <a:avLst/>
          </a:prstGeom>
          <a:noFill/>
        </p:spPr>
        <p:txBody>
          <a:bodyPr wrap="square" lIns="0" rtlCol="0">
            <a:spAutoFit/>
          </a:bodyPr>
          <a:lstStyle/>
          <a:p>
            <a:r>
              <a:rPr lang="en-US" sz="1200" b="1" i="1" dirty="0">
                <a:solidFill>
                  <a:srgbClr val="37617A"/>
                </a:solidFill>
                <a:latin typeface="+mj-lt"/>
                <a:cs typeface="Arial" panose="020B0604020202020204" pitchFamily="34" charset="0"/>
              </a:rPr>
              <a:t>Regulator and utility approved </a:t>
            </a:r>
            <a:r>
              <a:rPr lang="en-US" sz="1200" b="1" dirty="0">
                <a:solidFill>
                  <a:srgbClr val="37617A"/>
                </a:solidFill>
                <a:latin typeface="+mj-lt"/>
                <a:cs typeface="Arial" panose="020B0604020202020204" pitchFamily="34" charset="0"/>
              </a:rPr>
              <a:t>“metered savings” </a:t>
            </a:r>
            <a:r>
              <a:rPr lang="en-US" sz="1200" dirty="0">
                <a:latin typeface="+mj-lt"/>
                <a:cs typeface="Arial" panose="020B0604020202020204" pitchFamily="34" charset="0"/>
              </a:rPr>
              <a:t>provides real-time Measurement and Verification (M&amp;V) of savings using 3</a:t>
            </a:r>
            <a:r>
              <a:rPr lang="en-US" sz="1200" baseline="30000" dirty="0">
                <a:latin typeface="+mj-lt"/>
                <a:cs typeface="Arial" panose="020B0604020202020204" pitchFamily="34" charset="0"/>
              </a:rPr>
              <a:t>rd</a:t>
            </a:r>
            <a:r>
              <a:rPr lang="en-US" sz="1200" dirty="0">
                <a:latin typeface="+mj-lt"/>
                <a:cs typeface="Arial" panose="020B0604020202020204" pitchFamily="34" charset="0"/>
              </a:rPr>
              <a:t> party software</a:t>
            </a:r>
            <a:endParaRPr lang="en-US" sz="1200" b="1" dirty="0">
              <a:solidFill>
                <a:srgbClr val="37617A"/>
              </a:solidFill>
              <a:latin typeface="+mj-lt"/>
              <a:cs typeface="Arial" panose="020B0604020202020204" pitchFamily="34" charset="0"/>
            </a:endParaRPr>
          </a:p>
        </p:txBody>
      </p:sp>
      <p:sp>
        <p:nvSpPr>
          <p:cNvPr id="83" name="Rectangle 82">
            <a:extLst>
              <a:ext uri="{FF2B5EF4-FFF2-40B4-BE49-F238E27FC236}">
                <a16:creationId xmlns:a16="http://schemas.microsoft.com/office/drawing/2014/main" id="{EBF82513-968C-55DD-756A-2A214815759D}"/>
              </a:ext>
            </a:extLst>
          </p:cNvPr>
          <p:cNvSpPr/>
          <p:nvPr/>
        </p:nvSpPr>
        <p:spPr>
          <a:xfrm>
            <a:off x="7258392" y="2384501"/>
            <a:ext cx="3766263" cy="461665"/>
          </a:xfrm>
          <a:prstGeom prst="rect">
            <a:avLst/>
          </a:prstGeom>
        </p:spPr>
        <p:txBody>
          <a:bodyPr wrap="square" lIns="0">
            <a:spAutoFit/>
          </a:bodyPr>
          <a:lstStyle/>
          <a:p>
            <a:r>
              <a:rPr lang="en-US" sz="1200" dirty="0">
                <a:latin typeface="+mj-lt"/>
                <a:cs typeface="Arial" panose="020B0604020202020204" pitchFamily="34" charset="0"/>
              </a:rPr>
              <a:t>Metered Savings/Production are converted to Carbon value based on current grid energy conditions</a:t>
            </a:r>
            <a:endParaRPr lang="en-US" sz="1200" dirty="0">
              <a:latin typeface="+mj-lt"/>
            </a:endParaRPr>
          </a:p>
        </p:txBody>
      </p:sp>
      <p:sp>
        <p:nvSpPr>
          <p:cNvPr id="84" name="Rectangle 83">
            <a:extLst>
              <a:ext uri="{FF2B5EF4-FFF2-40B4-BE49-F238E27FC236}">
                <a16:creationId xmlns:a16="http://schemas.microsoft.com/office/drawing/2014/main" id="{9802134F-C230-26C5-E573-C55E6F36C21C}"/>
              </a:ext>
            </a:extLst>
          </p:cNvPr>
          <p:cNvSpPr/>
          <p:nvPr/>
        </p:nvSpPr>
        <p:spPr>
          <a:xfrm>
            <a:off x="1808135" y="4195135"/>
            <a:ext cx="3905903" cy="461665"/>
          </a:xfrm>
          <a:prstGeom prst="rect">
            <a:avLst/>
          </a:prstGeom>
        </p:spPr>
        <p:txBody>
          <a:bodyPr wrap="square" lIns="0">
            <a:spAutoFit/>
          </a:bodyPr>
          <a:lstStyle/>
          <a:p>
            <a:r>
              <a:rPr lang="en-US" sz="1200" dirty="0">
                <a:latin typeface="+mj-lt"/>
                <a:cs typeface="Arial" panose="020B0604020202020204" pitchFamily="34" charset="0"/>
              </a:rPr>
              <a:t>Sensors installed on ECM’s including Variable Frequency Drives (VFD’s), Heat Pumps, or whole buildings</a:t>
            </a:r>
            <a:endParaRPr lang="en-US" sz="1200" dirty="0">
              <a:latin typeface="+mj-lt"/>
            </a:endParaRPr>
          </a:p>
        </p:txBody>
      </p:sp>
      <p:sp>
        <p:nvSpPr>
          <p:cNvPr id="85" name="TextBox 84">
            <a:extLst>
              <a:ext uri="{FF2B5EF4-FFF2-40B4-BE49-F238E27FC236}">
                <a16:creationId xmlns:a16="http://schemas.microsoft.com/office/drawing/2014/main" id="{115E7763-D51C-D7CE-BE5C-EC09454BF9BE}"/>
              </a:ext>
            </a:extLst>
          </p:cNvPr>
          <p:cNvSpPr txBox="1"/>
          <p:nvPr/>
        </p:nvSpPr>
        <p:spPr>
          <a:xfrm>
            <a:off x="1785590" y="5186993"/>
            <a:ext cx="4067563" cy="461665"/>
          </a:xfrm>
          <a:prstGeom prst="rect">
            <a:avLst/>
          </a:prstGeom>
          <a:noFill/>
        </p:spPr>
        <p:txBody>
          <a:bodyPr wrap="square" lIns="0" rtlCol="0">
            <a:spAutoFit/>
          </a:bodyPr>
          <a:lstStyle/>
          <a:p>
            <a:r>
              <a:rPr lang="en-US" sz="1200" dirty="0">
                <a:latin typeface="+mj-lt"/>
                <a:cs typeface="Arial" panose="020B0604020202020204" pitchFamily="34" charset="0"/>
              </a:rPr>
              <a:t>Additional environmental sensors &amp; controls installed to provide AI based automation/2-way control</a:t>
            </a:r>
          </a:p>
        </p:txBody>
      </p:sp>
      <p:sp>
        <p:nvSpPr>
          <p:cNvPr id="86" name="Rectangle 85">
            <a:extLst>
              <a:ext uri="{FF2B5EF4-FFF2-40B4-BE49-F238E27FC236}">
                <a16:creationId xmlns:a16="http://schemas.microsoft.com/office/drawing/2014/main" id="{5C91EF1A-DAF2-B2F5-23E2-A7B550C50586}"/>
              </a:ext>
            </a:extLst>
          </p:cNvPr>
          <p:cNvSpPr/>
          <p:nvPr/>
        </p:nvSpPr>
        <p:spPr>
          <a:xfrm>
            <a:off x="1815465" y="3322122"/>
            <a:ext cx="3642334" cy="461665"/>
          </a:xfrm>
          <a:prstGeom prst="rect">
            <a:avLst/>
          </a:prstGeom>
        </p:spPr>
        <p:txBody>
          <a:bodyPr wrap="square" lIns="0">
            <a:spAutoFit/>
          </a:bodyPr>
          <a:lstStyle/>
          <a:p>
            <a:r>
              <a:rPr lang="en-US" sz="1200" dirty="0">
                <a:latin typeface="+mj-lt"/>
                <a:cs typeface="Arial" panose="020B0604020202020204" pitchFamily="34" charset="0"/>
              </a:rPr>
              <a:t>Users connect new or existing PV solar panels to track production and carbon mitigation</a:t>
            </a:r>
            <a:endParaRPr lang="en-US" sz="1200" dirty="0">
              <a:latin typeface="+mj-lt"/>
            </a:endParaRPr>
          </a:p>
        </p:txBody>
      </p:sp>
      <p:sp>
        <p:nvSpPr>
          <p:cNvPr id="87" name="Rectangle 86">
            <a:extLst>
              <a:ext uri="{FF2B5EF4-FFF2-40B4-BE49-F238E27FC236}">
                <a16:creationId xmlns:a16="http://schemas.microsoft.com/office/drawing/2014/main" id="{FF8CE0AF-C9BE-12F9-0F64-3BB0F6C4558A}"/>
              </a:ext>
            </a:extLst>
          </p:cNvPr>
          <p:cNvSpPr/>
          <p:nvPr/>
        </p:nvSpPr>
        <p:spPr>
          <a:xfrm>
            <a:off x="7285737" y="3208031"/>
            <a:ext cx="4067564" cy="646331"/>
          </a:xfrm>
          <a:prstGeom prst="rect">
            <a:avLst/>
          </a:prstGeom>
        </p:spPr>
        <p:txBody>
          <a:bodyPr wrap="square" lIns="0">
            <a:spAutoFit/>
          </a:bodyPr>
          <a:lstStyle/>
          <a:p>
            <a:r>
              <a:rPr lang="en-US" sz="1200" dirty="0">
                <a:latin typeface="+mj-lt"/>
                <a:cs typeface="Arial" panose="020B0604020202020204" pitchFamily="34" charset="0"/>
              </a:rPr>
              <a:t>When metered Carbon reduction is recorded, </a:t>
            </a:r>
            <a:r>
              <a:rPr lang="en-US" sz="1200" b="1" dirty="0">
                <a:solidFill>
                  <a:srgbClr val="37617A"/>
                </a:solidFill>
                <a:latin typeface="+mj-lt"/>
                <a:cs typeface="Arial" panose="020B0604020202020204" pitchFamily="34" charset="0"/>
              </a:rPr>
              <a:t>$CCT is automatically minted</a:t>
            </a:r>
            <a:r>
              <a:rPr lang="en-US" sz="1200" dirty="0">
                <a:latin typeface="+mj-lt"/>
                <a:cs typeface="Arial" panose="020B0604020202020204" pitchFamily="34" charset="0"/>
              </a:rPr>
              <a:t>, and deposited into the user or service providers wallet</a:t>
            </a:r>
            <a:endParaRPr lang="en-US" sz="1200" dirty="0">
              <a:latin typeface="+mj-lt"/>
            </a:endParaRPr>
          </a:p>
        </p:txBody>
      </p:sp>
      <p:sp>
        <p:nvSpPr>
          <p:cNvPr id="88" name="Rectangle 87">
            <a:extLst>
              <a:ext uri="{FF2B5EF4-FFF2-40B4-BE49-F238E27FC236}">
                <a16:creationId xmlns:a16="http://schemas.microsoft.com/office/drawing/2014/main" id="{E75E45D4-FAD1-30F2-8F12-430F971DBD87}"/>
              </a:ext>
            </a:extLst>
          </p:cNvPr>
          <p:cNvSpPr/>
          <p:nvPr/>
        </p:nvSpPr>
        <p:spPr>
          <a:xfrm>
            <a:off x="7280942" y="4232542"/>
            <a:ext cx="4447398" cy="461665"/>
          </a:xfrm>
          <a:prstGeom prst="rect">
            <a:avLst/>
          </a:prstGeom>
        </p:spPr>
        <p:txBody>
          <a:bodyPr wrap="square" lIns="0">
            <a:spAutoFit/>
          </a:bodyPr>
          <a:lstStyle/>
          <a:p>
            <a:r>
              <a:rPr lang="en-US" sz="1200" dirty="0">
                <a:latin typeface="+mj-lt"/>
                <a:cs typeface="Arial" panose="020B0604020202020204" pitchFamily="34" charset="0"/>
              </a:rPr>
              <a:t>$CCT can be audited automatically by 3</a:t>
            </a:r>
            <a:r>
              <a:rPr lang="en-US" sz="1200" baseline="30000" dirty="0">
                <a:latin typeface="+mj-lt"/>
                <a:cs typeface="Arial" panose="020B0604020202020204" pitchFamily="34" charset="0"/>
              </a:rPr>
              <a:t>rd</a:t>
            </a:r>
            <a:r>
              <a:rPr lang="en-US" sz="1200" dirty="0">
                <a:latin typeface="+mj-lt"/>
                <a:cs typeface="Arial" panose="020B0604020202020204" pitchFamily="34" charset="0"/>
              </a:rPr>
              <a:t> parties as it is on-chain, will be the </a:t>
            </a:r>
            <a:r>
              <a:rPr lang="en-US" sz="1200" b="1" dirty="0">
                <a:solidFill>
                  <a:srgbClr val="37617A"/>
                </a:solidFill>
                <a:latin typeface="+mj-lt"/>
                <a:cs typeface="Arial" panose="020B0604020202020204" pitchFamily="34" charset="0"/>
              </a:rPr>
              <a:t>highest value Carbon Credit available</a:t>
            </a:r>
            <a:endParaRPr lang="en-US" sz="1200" dirty="0">
              <a:latin typeface="+mj-lt"/>
            </a:endParaRPr>
          </a:p>
        </p:txBody>
      </p:sp>
      <p:sp>
        <p:nvSpPr>
          <p:cNvPr id="89" name="Rectangle 88">
            <a:extLst>
              <a:ext uri="{FF2B5EF4-FFF2-40B4-BE49-F238E27FC236}">
                <a16:creationId xmlns:a16="http://schemas.microsoft.com/office/drawing/2014/main" id="{C8BF114F-4E7D-C7C0-05F5-A874A4567001}"/>
              </a:ext>
            </a:extLst>
          </p:cNvPr>
          <p:cNvSpPr/>
          <p:nvPr/>
        </p:nvSpPr>
        <p:spPr>
          <a:xfrm>
            <a:off x="7280942" y="5141791"/>
            <a:ext cx="4865260" cy="646331"/>
          </a:xfrm>
          <a:prstGeom prst="rect">
            <a:avLst/>
          </a:prstGeom>
        </p:spPr>
        <p:txBody>
          <a:bodyPr wrap="square" lIns="0">
            <a:spAutoFit/>
          </a:bodyPr>
          <a:lstStyle/>
          <a:p>
            <a:r>
              <a:rPr lang="en-US" sz="1200" dirty="0">
                <a:latin typeface="+mj-lt"/>
                <a:cs typeface="Arial" panose="020B0604020202020204" pitchFamily="34" charset="0"/>
              </a:rPr>
              <a:t>Carbon Credits can be shared by aggregators and channels with commercial and industrial customers, without exposing them to cryptocurrency or having to invest anything into carbon credit mining!  </a:t>
            </a:r>
            <a:endParaRPr lang="en-US" sz="1200" dirty="0">
              <a:latin typeface="+mj-lt"/>
            </a:endParaRPr>
          </a:p>
        </p:txBody>
      </p:sp>
      <p:grpSp>
        <p:nvGrpSpPr>
          <p:cNvPr id="13" name="Group 12">
            <a:extLst>
              <a:ext uri="{FF2B5EF4-FFF2-40B4-BE49-F238E27FC236}">
                <a16:creationId xmlns:a16="http://schemas.microsoft.com/office/drawing/2014/main" id="{095B60E7-02FA-8E3C-D918-6F90AB3CB90D}"/>
              </a:ext>
            </a:extLst>
          </p:cNvPr>
          <p:cNvGrpSpPr/>
          <p:nvPr/>
        </p:nvGrpSpPr>
        <p:grpSpPr>
          <a:xfrm>
            <a:off x="591300" y="1462836"/>
            <a:ext cx="4224540" cy="4328364"/>
            <a:chOff x="591300" y="1462836"/>
            <a:chExt cx="4224540" cy="4328364"/>
          </a:xfrm>
        </p:grpSpPr>
        <p:grpSp>
          <p:nvGrpSpPr>
            <p:cNvPr id="6" name="Group 5">
              <a:extLst>
                <a:ext uri="{FF2B5EF4-FFF2-40B4-BE49-F238E27FC236}">
                  <a16:creationId xmlns:a16="http://schemas.microsoft.com/office/drawing/2014/main" id="{3F54EA3D-5528-EE46-162B-BC1139A65140}"/>
                </a:ext>
              </a:extLst>
            </p:cNvPr>
            <p:cNvGrpSpPr/>
            <p:nvPr/>
          </p:nvGrpSpPr>
          <p:grpSpPr>
            <a:xfrm>
              <a:off x="591300" y="1462836"/>
              <a:ext cx="402584" cy="4328364"/>
              <a:chOff x="591300" y="1462836"/>
              <a:chExt cx="402584" cy="4328364"/>
            </a:xfrm>
          </p:grpSpPr>
          <p:cxnSp>
            <p:nvCxnSpPr>
              <p:cNvPr id="29" name="Straight Connector 28">
                <a:extLst>
                  <a:ext uri="{FF2B5EF4-FFF2-40B4-BE49-F238E27FC236}">
                    <a16:creationId xmlns:a16="http://schemas.microsoft.com/office/drawing/2014/main" id="{DB56C01F-0FC1-4D70-8371-9EC2F8E80844}"/>
                  </a:ext>
                </a:extLst>
              </p:cNvPr>
              <p:cNvCxnSpPr>
                <a:cxnSpLocks/>
                <a:stCxn id="9" idx="4"/>
              </p:cNvCxnSpPr>
              <p:nvPr/>
            </p:nvCxnSpPr>
            <p:spPr>
              <a:xfrm>
                <a:off x="792592" y="1865420"/>
                <a:ext cx="15266" cy="39257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A7B42BD-1256-4D97-9DFD-F68C8C7EF36C}"/>
                  </a:ext>
                </a:extLst>
              </p:cNvPr>
              <p:cNvGrpSpPr/>
              <p:nvPr/>
            </p:nvGrpSpPr>
            <p:grpSpPr>
              <a:xfrm>
                <a:off x="591300" y="1462836"/>
                <a:ext cx="402584" cy="402584"/>
                <a:chOff x="498841" y="3879540"/>
                <a:chExt cx="788009" cy="788009"/>
              </a:xfrm>
            </p:grpSpPr>
            <p:sp>
              <p:nvSpPr>
                <p:cNvPr id="9" name="Oval 8">
                  <a:extLst>
                    <a:ext uri="{FF2B5EF4-FFF2-40B4-BE49-F238E27FC236}">
                      <a16:creationId xmlns:a16="http://schemas.microsoft.com/office/drawing/2014/main" id="{139F01B5-27E5-49AA-8440-5654912E38FB}"/>
                    </a:ext>
                  </a:extLst>
                </p:cNvPr>
                <p:cNvSpPr/>
                <p:nvPr/>
              </p:nvSpPr>
              <p:spPr>
                <a:xfrm>
                  <a:off x="498841" y="3879540"/>
                  <a:ext cx="788009" cy="788009"/>
                </a:xfrm>
                <a:prstGeom prst="ellipse">
                  <a:avLst/>
                </a:prstGeom>
                <a:solidFill>
                  <a:schemeClr val="bg1"/>
                </a:solidFill>
                <a:ln w="6350">
                  <a:solidFill>
                    <a:schemeClr val="bg1">
                      <a:lumMod val="85000"/>
                    </a:schemeClr>
                  </a:solidFill>
                </a:ln>
                <a:effectLst>
                  <a:outerShdw blurRad="2286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Oval 9">
                  <a:extLst>
                    <a:ext uri="{FF2B5EF4-FFF2-40B4-BE49-F238E27FC236}">
                      <a16:creationId xmlns:a16="http://schemas.microsoft.com/office/drawing/2014/main" id="{8E959DE2-80C3-4722-A926-2B07CA338CD2}"/>
                    </a:ext>
                  </a:extLst>
                </p:cNvPr>
                <p:cNvSpPr/>
                <p:nvPr/>
              </p:nvSpPr>
              <p:spPr>
                <a:xfrm>
                  <a:off x="615943" y="3996642"/>
                  <a:ext cx="553804" cy="553804"/>
                </a:xfrm>
                <a:prstGeom prst="ellipse">
                  <a:avLst/>
                </a:prstGeom>
                <a:solidFill>
                  <a:srgbClr val="FDB83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t>1</a:t>
                  </a:r>
                  <a:endParaRPr lang="en-US" sz="1050" b="1" dirty="0"/>
                </a:p>
              </p:txBody>
            </p:sp>
          </p:grpSp>
          <p:grpSp>
            <p:nvGrpSpPr>
              <p:cNvPr id="25" name="Group 24">
                <a:extLst>
                  <a:ext uri="{FF2B5EF4-FFF2-40B4-BE49-F238E27FC236}">
                    <a16:creationId xmlns:a16="http://schemas.microsoft.com/office/drawing/2014/main" id="{FDE93A76-6EC9-41F4-90A8-492738203226}"/>
                  </a:ext>
                </a:extLst>
              </p:cNvPr>
              <p:cNvGrpSpPr/>
              <p:nvPr/>
            </p:nvGrpSpPr>
            <p:grpSpPr>
              <a:xfrm>
                <a:off x="591300" y="2389449"/>
                <a:ext cx="402584" cy="402584"/>
                <a:chOff x="498841" y="3879540"/>
                <a:chExt cx="788009" cy="788009"/>
              </a:xfrm>
            </p:grpSpPr>
            <p:sp>
              <p:nvSpPr>
                <p:cNvPr id="26" name="Oval 25">
                  <a:extLst>
                    <a:ext uri="{FF2B5EF4-FFF2-40B4-BE49-F238E27FC236}">
                      <a16:creationId xmlns:a16="http://schemas.microsoft.com/office/drawing/2014/main" id="{0A41A294-6AC3-46A6-9297-25D23532068D}"/>
                    </a:ext>
                  </a:extLst>
                </p:cNvPr>
                <p:cNvSpPr/>
                <p:nvPr/>
              </p:nvSpPr>
              <p:spPr>
                <a:xfrm>
                  <a:off x="498841" y="3879540"/>
                  <a:ext cx="788009" cy="788009"/>
                </a:xfrm>
                <a:prstGeom prst="ellipse">
                  <a:avLst/>
                </a:prstGeom>
                <a:solidFill>
                  <a:schemeClr val="bg1"/>
                </a:solidFill>
                <a:ln w="6350">
                  <a:solidFill>
                    <a:schemeClr val="bg1">
                      <a:lumMod val="85000"/>
                    </a:schemeClr>
                  </a:solidFill>
                </a:ln>
                <a:effectLst>
                  <a:outerShdw blurRad="2286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Oval 26">
                  <a:extLst>
                    <a:ext uri="{FF2B5EF4-FFF2-40B4-BE49-F238E27FC236}">
                      <a16:creationId xmlns:a16="http://schemas.microsoft.com/office/drawing/2014/main" id="{91CE0ADE-2864-4E7E-819E-DF6C215F3AD8}"/>
                    </a:ext>
                  </a:extLst>
                </p:cNvPr>
                <p:cNvSpPr/>
                <p:nvPr/>
              </p:nvSpPr>
              <p:spPr>
                <a:xfrm>
                  <a:off x="615943" y="3996642"/>
                  <a:ext cx="553804" cy="553804"/>
                </a:xfrm>
                <a:prstGeom prst="ellipse">
                  <a:avLst/>
                </a:prstGeom>
                <a:solidFill>
                  <a:srgbClr val="FDB83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t>2</a:t>
                  </a:r>
                  <a:endParaRPr lang="en-US" sz="1050" b="1" dirty="0"/>
                </a:p>
              </p:txBody>
            </p:sp>
          </p:grpSp>
          <p:grpSp>
            <p:nvGrpSpPr>
              <p:cNvPr id="90" name="Group 89">
                <a:extLst>
                  <a:ext uri="{FF2B5EF4-FFF2-40B4-BE49-F238E27FC236}">
                    <a16:creationId xmlns:a16="http://schemas.microsoft.com/office/drawing/2014/main" id="{464C6672-F495-1F87-B26B-E46001D10C05}"/>
                  </a:ext>
                </a:extLst>
              </p:cNvPr>
              <p:cNvGrpSpPr/>
              <p:nvPr/>
            </p:nvGrpSpPr>
            <p:grpSpPr>
              <a:xfrm>
                <a:off x="591300" y="3316062"/>
                <a:ext cx="402584" cy="402584"/>
                <a:chOff x="498841" y="3879540"/>
                <a:chExt cx="788009" cy="788009"/>
              </a:xfrm>
            </p:grpSpPr>
            <p:sp>
              <p:nvSpPr>
                <p:cNvPr id="91" name="Oval 90">
                  <a:extLst>
                    <a:ext uri="{FF2B5EF4-FFF2-40B4-BE49-F238E27FC236}">
                      <a16:creationId xmlns:a16="http://schemas.microsoft.com/office/drawing/2014/main" id="{7DF6D3AF-D240-5A58-5E63-59D33CC3D72C}"/>
                    </a:ext>
                  </a:extLst>
                </p:cNvPr>
                <p:cNvSpPr/>
                <p:nvPr/>
              </p:nvSpPr>
              <p:spPr>
                <a:xfrm>
                  <a:off x="498841" y="3879540"/>
                  <a:ext cx="788009" cy="788009"/>
                </a:xfrm>
                <a:prstGeom prst="ellipse">
                  <a:avLst/>
                </a:prstGeom>
                <a:solidFill>
                  <a:schemeClr val="bg1"/>
                </a:solidFill>
                <a:ln w="6350">
                  <a:solidFill>
                    <a:schemeClr val="bg1">
                      <a:lumMod val="85000"/>
                    </a:schemeClr>
                  </a:solidFill>
                </a:ln>
                <a:effectLst>
                  <a:outerShdw blurRad="2286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2" name="Oval 91">
                  <a:extLst>
                    <a:ext uri="{FF2B5EF4-FFF2-40B4-BE49-F238E27FC236}">
                      <a16:creationId xmlns:a16="http://schemas.microsoft.com/office/drawing/2014/main" id="{53750EBB-3EB3-F3B2-96A9-072AA75E67A5}"/>
                    </a:ext>
                  </a:extLst>
                </p:cNvPr>
                <p:cNvSpPr/>
                <p:nvPr/>
              </p:nvSpPr>
              <p:spPr>
                <a:xfrm>
                  <a:off x="615943" y="3996642"/>
                  <a:ext cx="553804" cy="553804"/>
                </a:xfrm>
                <a:prstGeom prst="ellipse">
                  <a:avLst/>
                </a:prstGeom>
                <a:solidFill>
                  <a:srgbClr val="FDB83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50" b="1"/>
                    <a:t>3</a:t>
                  </a:r>
                  <a:endParaRPr lang="en-US" sz="1050" b="1" dirty="0"/>
                </a:p>
              </p:txBody>
            </p:sp>
          </p:grpSp>
          <p:grpSp>
            <p:nvGrpSpPr>
              <p:cNvPr id="93" name="Group 92">
                <a:extLst>
                  <a:ext uri="{FF2B5EF4-FFF2-40B4-BE49-F238E27FC236}">
                    <a16:creationId xmlns:a16="http://schemas.microsoft.com/office/drawing/2014/main" id="{88F6F30D-B12B-62DF-E30C-3E338FE83EF1}"/>
                  </a:ext>
                </a:extLst>
              </p:cNvPr>
              <p:cNvGrpSpPr/>
              <p:nvPr/>
            </p:nvGrpSpPr>
            <p:grpSpPr>
              <a:xfrm>
                <a:off x="591300" y="4242675"/>
                <a:ext cx="402584" cy="402584"/>
                <a:chOff x="498841" y="3879540"/>
                <a:chExt cx="788009" cy="788009"/>
              </a:xfrm>
            </p:grpSpPr>
            <p:sp>
              <p:nvSpPr>
                <p:cNvPr id="94" name="Oval 93">
                  <a:extLst>
                    <a:ext uri="{FF2B5EF4-FFF2-40B4-BE49-F238E27FC236}">
                      <a16:creationId xmlns:a16="http://schemas.microsoft.com/office/drawing/2014/main" id="{F0541DA4-0CE3-4FF6-B85C-0EBF6252C894}"/>
                    </a:ext>
                  </a:extLst>
                </p:cNvPr>
                <p:cNvSpPr/>
                <p:nvPr/>
              </p:nvSpPr>
              <p:spPr>
                <a:xfrm>
                  <a:off x="498841" y="3879540"/>
                  <a:ext cx="788009" cy="788009"/>
                </a:xfrm>
                <a:prstGeom prst="ellipse">
                  <a:avLst/>
                </a:prstGeom>
                <a:solidFill>
                  <a:schemeClr val="bg1"/>
                </a:solidFill>
                <a:ln w="6350">
                  <a:solidFill>
                    <a:schemeClr val="bg1">
                      <a:lumMod val="85000"/>
                    </a:schemeClr>
                  </a:solidFill>
                </a:ln>
                <a:effectLst>
                  <a:outerShdw blurRad="2286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5" name="Oval 94">
                  <a:extLst>
                    <a:ext uri="{FF2B5EF4-FFF2-40B4-BE49-F238E27FC236}">
                      <a16:creationId xmlns:a16="http://schemas.microsoft.com/office/drawing/2014/main" id="{36C5B00C-2DF5-7C05-0CBD-C184AC1EDAD0}"/>
                    </a:ext>
                  </a:extLst>
                </p:cNvPr>
                <p:cNvSpPr/>
                <p:nvPr/>
              </p:nvSpPr>
              <p:spPr>
                <a:xfrm>
                  <a:off x="615943" y="3996642"/>
                  <a:ext cx="553804" cy="553804"/>
                </a:xfrm>
                <a:prstGeom prst="ellipse">
                  <a:avLst/>
                </a:prstGeom>
                <a:solidFill>
                  <a:srgbClr val="FDB83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50" b="1"/>
                    <a:t>4</a:t>
                  </a:r>
                  <a:endParaRPr lang="en-US" sz="1050" b="1" dirty="0"/>
                </a:p>
              </p:txBody>
            </p:sp>
          </p:grpSp>
          <p:grpSp>
            <p:nvGrpSpPr>
              <p:cNvPr id="96" name="Group 95">
                <a:extLst>
                  <a:ext uri="{FF2B5EF4-FFF2-40B4-BE49-F238E27FC236}">
                    <a16:creationId xmlns:a16="http://schemas.microsoft.com/office/drawing/2014/main" id="{53894947-CFF2-B68F-26BB-C5212456CA7B}"/>
                  </a:ext>
                </a:extLst>
              </p:cNvPr>
              <p:cNvGrpSpPr/>
              <p:nvPr/>
            </p:nvGrpSpPr>
            <p:grpSpPr>
              <a:xfrm>
                <a:off x="591300" y="5169289"/>
                <a:ext cx="402584" cy="402584"/>
                <a:chOff x="498841" y="3879540"/>
                <a:chExt cx="788009" cy="788009"/>
              </a:xfrm>
            </p:grpSpPr>
            <p:sp>
              <p:nvSpPr>
                <p:cNvPr id="97" name="Oval 96">
                  <a:extLst>
                    <a:ext uri="{FF2B5EF4-FFF2-40B4-BE49-F238E27FC236}">
                      <a16:creationId xmlns:a16="http://schemas.microsoft.com/office/drawing/2014/main" id="{E8FA7F0A-9AAB-11DE-4A28-FEEFB8B7B7B3}"/>
                    </a:ext>
                  </a:extLst>
                </p:cNvPr>
                <p:cNvSpPr/>
                <p:nvPr/>
              </p:nvSpPr>
              <p:spPr>
                <a:xfrm>
                  <a:off x="498841" y="3879540"/>
                  <a:ext cx="788009" cy="788009"/>
                </a:xfrm>
                <a:prstGeom prst="ellipse">
                  <a:avLst/>
                </a:prstGeom>
                <a:solidFill>
                  <a:schemeClr val="bg1"/>
                </a:solidFill>
                <a:ln w="6350">
                  <a:solidFill>
                    <a:schemeClr val="bg1">
                      <a:lumMod val="85000"/>
                    </a:schemeClr>
                  </a:solidFill>
                </a:ln>
                <a:effectLst>
                  <a:outerShdw blurRad="2286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8" name="Oval 97">
                  <a:extLst>
                    <a:ext uri="{FF2B5EF4-FFF2-40B4-BE49-F238E27FC236}">
                      <a16:creationId xmlns:a16="http://schemas.microsoft.com/office/drawing/2014/main" id="{2DEB9112-F2DF-13FE-63C8-AE0538317A23}"/>
                    </a:ext>
                  </a:extLst>
                </p:cNvPr>
                <p:cNvSpPr/>
                <p:nvPr/>
              </p:nvSpPr>
              <p:spPr>
                <a:xfrm>
                  <a:off x="615943" y="3996642"/>
                  <a:ext cx="553804" cy="553804"/>
                </a:xfrm>
                <a:prstGeom prst="ellipse">
                  <a:avLst/>
                </a:prstGeom>
                <a:solidFill>
                  <a:srgbClr val="FDB83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50" b="1"/>
                    <a:t>5</a:t>
                  </a:r>
                  <a:endParaRPr lang="en-US" sz="1050" b="1" dirty="0"/>
                </a:p>
              </p:txBody>
            </p:sp>
          </p:grpSp>
        </p:grpSp>
        <p:cxnSp>
          <p:nvCxnSpPr>
            <p:cNvPr id="12" name="Straight Connector 11">
              <a:extLst>
                <a:ext uri="{FF2B5EF4-FFF2-40B4-BE49-F238E27FC236}">
                  <a16:creationId xmlns:a16="http://schemas.microsoft.com/office/drawing/2014/main" id="{D290767D-DD79-E7B0-9372-F6FE27011285}"/>
                </a:ext>
              </a:extLst>
            </p:cNvPr>
            <p:cNvCxnSpPr/>
            <p:nvPr/>
          </p:nvCxnSpPr>
          <p:spPr>
            <a:xfrm>
              <a:off x="1158240" y="2127435"/>
              <a:ext cx="3657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AC336FC-0A3D-1ED5-613A-632978DEB6FA}"/>
                </a:ext>
              </a:extLst>
            </p:cNvPr>
            <p:cNvCxnSpPr/>
            <p:nvPr/>
          </p:nvCxnSpPr>
          <p:spPr>
            <a:xfrm>
              <a:off x="1158240" y="3054049"/>
              <a:ext cx="3657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96FAE0B-7D30-AF97-8C24-C97F82573858}"/>
                </a:ext>
              </a:extLst>
            </p:cNvPr>
            <p:cNvCxnSpPr/>
            <p:nvPr/>
          </p:nvCxnSpPr>
          <p:spPr>
            <a:xfrm>
              <a:off x="1158240" y="3980663"/>
              <a:ext cx="3657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4248BA3-E50E-E20A-CC86-99AA6148DDDB}"/>
                </a:ext>
              </a:extLst>
            </p:cNvPr>
            <p:cNvCxnSpPr/>
            <p:nvPr/>
          </p:nvCxnSpPr>
          <p:spPr>
            <a:xfrm>
              <a:off x="1158240" y="4907277"/>
              <a:ext cx="3657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2A45C2B5-3812-EF7F-6214-05BF85A3D563}"/>
              </a:ext>
            </a:extLst>
          </p:cNvPr>
          <p:cNvGrpSpPr/>
          <p:nvPr/>
        </p:nvGrpSpPr>
        <p:grpSpPr>
          <a:xfrm>
            <a:off x="6061572" y="1462836"/>
            <a:ext cx="4224540" cy="4328364"/>
            <a:chOff x="591300" y="1462836"/>
            <a:chExt cx="4224540" cy="4328364"/>
          </a:xfrm>
        </p:grpSpPr>
        <p:grpSp>
          <p:nvGrpSpPr>
            <p:cNvPr id="118" name="Group 117">
              <a:extLst>
                <a:ext uri="{FF2B5EF4-FFF2-40B4-BE49-F238E27FC236}">
                  <a16:creationId xmlns:a16="http://schemas.microsoft.com/office/drawing/2014/main" id="{8B6E01D0-9211-E4C8-FCF6-8722DF9F9F76}"/>
                </a:ext>
              </a:extLst>
            </p:cNvPr>
            <p:cNvGrpSpPr/>
            <p:nvPr/>
          </p:nvGrpSpPr>
          <p:grpSpPr>
            <a:xfrm>
              <a:off x="591300" y="1462836"/>
              <a:ext cx="402584" cy="4328364"/>
              <a:chOff x="591300" y="1462836"/>
              <a:chExt cx="402584" cy="4328364"/>
            </a:xfrm>
          </p:grpSpPr>
          <p:cxnSp>
            <p:nvCxnSpPr>
              <p:cNvPr id="123" name="Straight Connector 122">
                <a:extLst>
                  <a:ext uri="{FF2B5EF4-FFF2-40B4-BE49-F238E27FC236}">
                    <a16:creationId xmlns:a16="http://schemas.microsoft.com/office/drawing/2014/main" id="{35C75202-A123-2A04-CB08-188B8ED7F5D8}"/>
                  </a:ext>
                </a:extLst>
              </p:cNvPr>
              <p:cNvCxnSpPr>
                <a:cxnSpLocks/>
                <a:stCxn id="137" idx="4"/>
              </p:cNvCxnSpPr>
              <p:nvPr/>
            </p:nvCxnSpPr>
            <p:spPr>
              <a:xfrm>
                <a:off x="792592" y="1865420"/>
                <a:ext cx="15266" cy="39257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4" name="Group 123">
                <a:extLst>
                  <a:ext uri="{FF2B5EF4-FFF2-40B4-BE49-F238E27FC236}">
                    <a16:creationId xmlns:a16="http://schemas.microsoft.com/office/drawing/2014/main" id="{3E0EAB74-3717-4D3A-3B50-2BD6F5C4D925}"/>
                  </a:ext>
                </a:extLst>
              </p:cNvPr>
              <p:cNvGrpSpPr/>
              <p:nvPr/>
            </p:nvGrpSpPr>
            <p:grpSpPr>
              <a:xfrm>
                <a:off x="591300" y="1462836"/>
                <a:ext cx="402584" cy="402584"/>
                <a:chOff x="498841" y="3879540"/>
                <a:chExt cx="788009" cy="788009"/>
              </a:xfrm>
            </p:grpSpPr>
            <p:sp>
              <p:nvSpPr>
                <p:cNvPr id="137" name="Oval 136">
                  <a:extLst>
                    <a:ext uri="{FF2B5EF4-FFF2-40B4-BE49-F238E27FC236}">
                      <a16:creationId xmlns:a16="http://schemas.microsoft.com/office/drawing/2014/main" id="{FA943EE4-9577-D3F1-5F3D-905F38989719}"/>
                    </a:ext>
                  </a:extLst>
                </p:cNvPr>
                <p:cNvSpPr/>
                <p:nvPr/>
              </p:nvSpPr>
              <p:spPr>
                <a:xfrm>
                  <a:off x="498841" y="3879540"/>
                  <a:ext cx="788009" cy="788009"/>
                </a:xfrm>
                <a:prstGeom prst="ellipse">
                  <a:avLst/>
                </a:prstGeom>
                <a:solidFill>
                  <a:schemeClr val="bg1"/>
                </a:solidFill>
                <a:ln w="6350">
                  <a:solidFill>
                    <a:schemeClr val="bg1">
                      <a:lumMod val="85000"/>
                    </a:schemeClr>
                  </a:solidFill>
                </a:ln>
                <a:effectLst>
                  <a:outerShdw blurRad="2286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8" name="Oval 137">
                  <a:extLst>
                    <a:ext uri="{FF2B5EF4-FFF2-40B4-BE49-F238E27FC236}">
                      <a16:creationId xmlns:a16="http://schemas.microsoft.com/office/drawing/2014/main" id="{E232DEE3-EBCC-98D7-DE85-EC2CF2D0DF45}"/>
                    </a:ext>
                  </a:extLst>
                </p:cNvPr>
                <p:cNvSpPr/>
                <p:nvPr/>
              </p:nvSpPr>
              <p:spPr>
                <a:xfrm>
                  <a:off x="615943" y="3996642"/>
                  <a:ext cx="553804" cy="553804"/>
                </a:xfrm>
                <a:prstGeom prst="ellipse">
                  <a:avLst/>
                </a:prstGeom>
                <a:solidFill>
                  <a:srgbClr val="FDB83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50" b="1"/>
                    <a:t>6</a:t>
                  </a:r>
                  <a:endParaRPr lang="en-US" sz="1050" b="1" dirty="0"/>
                </a:p>
              </p:txBody>
            </p:sp>
          </p:grpSp>
          <p:grpSp>
            <p:nvGrpSpPr>
              <p:cNvPr id="125" name="Group 124">
                <a:extLst>
                  <a:ext uri="{FF2B5EF4-FFF2-40B4-BE49-F238E27FC236}">
                    <a16:creationId xmlns:a16="http://schemas.microsoft.com/office/drawing/2014/main" id="{19053B8F-CE3C-97AA-DCC1-C7DBDD1D8540}"/>
                  </a:ext>
                </a:extLst>
              </p:cNvPr>
              <p:cNvGrpSpPr/>
              <p:nvPr/>
            </p:nvGrpSpPr>
            <p:grpSpPr>
              <a:xfrm>
                <a:off x="591300" y="2389449"/>
                <a:ext cx="402584" cy="402584"/>
                <a:chOff x="498841" y="3879540"/>
                <a:chExt cx="788009" cy="788009"/>
              </a:xfrm>
            </p:grpSpPr>
            <p:sp>
              <p:nvSpPr>
                <p:cNvPr id="135" name="Oval 134">
                  <a:extLst>
                    <a:ext uri="{FF2B5EF4-FFF2-40B4-BE49-F238E27FC236}">
                      <a16:creationId xmlns:a16="http://schemas.microsoft.com/office/drawing/2014/main" id="{CEEE9BD2-56DC-918B-634A-6D63C0BFF714}"/>
                    </a:ext>
                  </a:extLst>
                </p:cNvPr>
                <p:cNvSpPr/>
                <p:nvPr/>
              </p:nvSpPr>
              <p:spPr>
                <a:xfrm>
                  <a:off x="498841" y="3879540"/>
                  <a:ext cx="788009" cy="788009"/>
                </a:xfrm>
                <a:prstGeom prst="ellipse">
                  <a:avLst/>
                </a:prstGeom>
                <a:solidFill>
                  <a:schemeClr val="bg1"/>
                </a:solidFill>
                <a:ln w="6350">
                  <a:solidFill>
                    <a:schemeClr val="bg1">
                      <a:lumMod val="85000"/>
                    </a:schemeClr>
                  </a:solidFill>
                </a:ln>
                <a:effectLst>
                  <a:outerShdw blurRad="2286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6" name="Oval 135">
                  <a:extLst>
                    <a:ext uri="{FF2B5EF4-FFF2-40B4-BE49-F238E27FC236}">
                      <a16:creationId xmlns:a16="http://schemas.microsoft.com/office/drawing/2014/main" id="{DBE4448A-8165-4E00-81C9-87DA465E324A}"/>
                    </a:ext>
                  </a:extLst>
                </p:cNvPr>
                <p:cNvSpPr/>
                <p:nvPr/>
              </p:nvSpPr>
              <p:spPr>
                <a:xfrm>
                  <a:off x="615943" y="3996642"/>
                  <a:ext cx="553804" cy="553804"/>
                </a:xfrm>
                <a:prstGeom prst="ellipse">
                  <a:avLst/>
                </a:prstGeom>
                <a:solidFill>
                  <a:srgbClr val="FDB83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50" b="1"/>
                    <a:t>7</a:t>
                  </a:r>
                  <a:endParaRPr lang="en-US" sz="1050" b="1" dirty="0"/>
                </a:p>
              </p:txBody>
            </p:sp>
          </p:grpSp>
          <p:grpSp>
            <p:nvGrpSpPr>
              <p:cNvPr id="126" name="Group 125">
                <a:extLst>
                  <a:ext uri="{FF2B5EF4-FFF2-40B4-BE49-F238E27FC236}">
                    <a16:creationId xmlns:a16="http://schemas.microsoft.com/office/drawing/2014/main" id="{63030096-A13F-45BA-23F9-F5655BF448DD}"/>
                  </a:ext>
                </a:extLst>
              </p:cNvPr>
              <p:cNvGrpSpPr/>
              <p:nvPr/>
            </p:nvGrpSpPr>
            <p:grpSpPr>
              <a:xfrm>
                <a:off x="591300" y="3316062"/>
                <a:ext cx="402584" cy="402584"/>
                <a:chOff x="498841" y="3879540"/>
                <a:chExt cx="788009" cy="788009"/>
              </a:xfrm>
            </p:grpSpPr>
            <p:sp>
              <p:nvSpPr>
                <p:cNvPr id="133" name="Oval 132">
                  <a:extLst>
                    <a:ext uri="{FF2B5EF4-FFF2-40B4-BE49-F238E27FC236}">
                      <a16:creationId xmlns:a16="http://schemas.microsoft.com/office/drawing/2014/main" id="{E3FE1945-218A-2427-5C9D-8DF4BF8AA7B2}"/>
                    </a:ext>
                  </a:extLst>
                </p:cNvPr>
                <p:cNvSpPr/>
                <p:nvPr/>
              </p:nvSpPr>
              <p:spPr>
                <a:xfrm>
                  <a:off x="498841" y="3879540"/>
                  <a:ext cx="788009" cy="788009"/>
                </a:xfrm>
                <a:prstGeom prst="ellipse">
                  <a:avLst/>
                </a:prstGeom>
                <a:solidFill>
                  <a:schemeClr val="bg1"/>
                </a:solidFill>
                <a:ln w="6350">
                  <a:solidFill>
                    <a:schemeClr val="bg1">
                      <a:lumMod val="85000"/>
                    </a:schemeClr>
                  </a:solidFill>
                </a:ln>
                <a:effectLst>
                  <a:outerShdw blurRad="2286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4" name="Oval 133">
                  <a:extLst>
                    <a:ext uri="{FF2B5EF4-FFF2-40B4-BE49-F238E27FC236}">
                      <a16:creationId xmlns:a16="http://schemas.microsoft.com/office/drawing/2014/main" id="{1C5BD95B-8866-2528-F572-107A9370935C}"/>
                    </a:ext>
                  </a:extLst>
                </p:cNvPr>
                <p:cNvSpPr/>
                <p:nvPr/>
              </p:nvSpPr>
              <p:spPr>
                <a:xfrm>
                  <a:off x="615943" y="3996642"/>
                  <a:ext cx="553804" cy="553804"/>
                </a:xfrm>
                <a:prstGeom prst="ellipse">
                  <a:avLst/>
                </a:prstGeom>
                <a:solidFill>
                  <a:srgbClr val="FDB83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50" b="1"/>
                    <a:t>8</a:t>
                  </a:r>
                  <a:endParaRPr lang="en-US" sz="1050" b="1" dirty="0"/>
                </a:p>
              </p:txBody>
            </p:sp>
          </p:grpSp>
          <p:grpSp>
            <p:nvGrpSpPr>
              <p:cNvPr id="127" name="Group 126">
                <a:extLst>
                  <a:ext uri="{FF2B5EF4-FFF2-40B4-BE49-F238E27FC236}">
                    <a16:creationId xmlns:a16="http://schemas.microsoft.com/office/drawing/2014/main" id="{BD5F9CEA-73B3-5AC1-64B9-1F80E9DCAB26}"/>
                  </a:ext>
                </a:extLst>
              </p:cNvPr>
              <p:cNvGrpSpPr/>
              <p:nvPr/>
            </p:nvGrpSpPr>
            <p:grpSpPr>
              <a:xfrm>
                <a:off x="591300" y="4242675"/>
                <a:ext cx="402584" cy="402584"/>
                <a:chOff x="498841" y="3879540"/>
                <a:chExt cx="788009" cy="788009"/>
              </a:xfrm>
            </p:grpSpPr>
            <p:sp>
              <p:nvSpPr>
                <p:cNvPr id="131" name="Oval 130">
                  <a:extLst>
                    <a:ext uri="{FF2B5EF4-FFF2-40B4-BE49-F238E27FC236}">
                      <a16:creationId xmlns:a16="http://schemas.microsoft.com/office/drawing/2014/main" id="{701E3D16-D61A-2C6F-D814-259A1DDDB7B0}"/>
                    </a:ext>
                  </a:extLst>
                </p:cNvPr>
                <p:cNvSpPr/>
                <p:nvPr/>
              </p:nvSpPr>
              <p:spPr>
                <a:xfrm>
                  <a:off x="498841" y="3879540"/>
                  <a:ext cx="788009" cy="788009"/>
                </a:xfrm>
                <a:prstGeom prst="ellipse">
                  <a:avLst/>
                </a:prstGeom>
                <a:solidFill>
                  <a:schemeClr val="bg1"/>
                </a:solidFill>
                <a:ln w="6350">
                  <a:solidFill>
                    <a:schemeClr val="bg1">
                      <a:lumMod val="85000"/>
                    </a:schemeClr>
                  </a:solidFill>
                </a:ln>
                <a:effectLst>
                  <a:outerShdw blurRad="2286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2" name="Oval 131">
                  <a:extLst>
                    <a:ext uri="{FF2B5EF4-FFF2-40B4-BE49-F238E27FC236}">
                      <a16:creationId xmlns:a16="http://schemas.microsoft.com/office/drawing/2014/main" id="{DE6FA43F-1705-2BA4-1AF3-9EE76DDDCE53}"/>
                    </a:ext>
                  </a:extLst>
                </p:cNvPr>
                <p:cNvSpPr/>
                <p:nvPr/>
              </p:nvSpPr>
              <p:spPr>
                <a:xfrm>
                  <a:off x="615943" y="3996642"/>
                  <a:ext cx="553804" cy="553804"/>
                </a:xfrm>
                <a:prstGeom prst="ellipse">
                  <a:avLst/>
                </a:prstGeom>
                <a:solidFill>
                  <a:srgbClr val="FDB83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50" b="1"/>
                    <a:t>9</a:t>
                  </a:r>
                  <a:endParaRPr lang="en-US" sz="1050" b="1" dirty="0"/>
                </a:p>
              </p:txBody>
            </p:sp>
          </p:grpSp>
          <p:grpSp>
            <p:nvGrpSpPr>
              <p:cNvPr id="128" name="Group 127">
                <a:extLst>
                  <a:ext uri="{FF2B5EF4-FFF2-40B4-BE49-F238E27FC236}">
                    <a16:creationId xmlns:a16="http://schemas.microsoft.com/office/drawing/2014/main" id="{A51997A2-CB8B-819D-B367-C261C32A9080}"/>
                  </a:ext>
                </a:extLst>
              </p:cNvPr>
              <p:cNvGrpSpPr/>
              <p:nvPr/>
            </p:nvGrpSpPr>
            <p:grpSpPr>
              <a:xfrm>
                <a:off x="591300" y="5169289"/>
                <a:ext cx="402584" cy="402584"/>
                <a:chOff x="498841" y="3879540"/>
                <a:chExt cx="788009" cy="788009"/>
              </a:xfrm>
            </p:grpSpPr>
            <p:sp>
              <p:nvSpPr>
                <p:cNvPr id="129" name="Oval 128">
                  <a:extLst>
                    <a:ext uri="{FF2B5EF4-FFF2-40B4-BE49-F238E27FC236}">
                      <a16:creationId xmlns:a16="http://schemas.microsoft.com/office/drawing/2014/main" id="{06748602-5D00-27C9-F6ED-7D9909C87DA3}"/>
                    </a:ext>
                  </a:extLst>
                </p:cNvPr>
                <p:cNvSpPr/>
                <p:nvPr/>
              </p:nvSpPr>
              <p:spPr>
                <a:xfrm>
                  <a:off x="498841" y="3879540"/>
                  <a:ext cx="788009" cy="788009"/>
                </a:xfrm>
                <a:prstGeom prst="ellipse">
                  <a:avLst/>
                </a:prstGeom>
                <a:solidFill>
                  <a:schemeClr val="bg1"/>
                </a:solidFill>
                <a:ln w="6350">
                  <a:solidFill>
                    <a:schemeClr val="bg1">
                      <a:lumMod val="85000"/>
                    </a:schemeClr>
                  </a:solidFill>
                </a:ln>
                <a:effectLst>
                  <a:outerShdw blurRad="2286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0" name="Oval 129">
                  <a:extLst>
                    <a:ext uri="{FF2B5EF4-FFF2-40B4-BE49-F238E27FC236}">
                      <a16:creationId xmlns:a16="http://schemas.microsoft.com/office/drawing/2014/main" id="{C32BB01C-B3AF-00B3-D982-F1644B19D97C}"/>
                    </a:ext>
                  </a:extLst>
                </p:cNvPr>
                <p:cNvSpPr/>
                <p:nvPr/>
              </p:nvSpPr>
              <p:spPr>
                <a:xfrm>
                  <a:off x="615943" y="3996642"/>
                  <a:ext cx="553804" cy="553804"/>
                </a:xfrm>
                <a:prstGeom prst="ellipse">
                  <a:avLst/>
                </a:prstGeom>
                <a:solidFill>
                  <a:srgbClr val="FDB83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d-ID" sz="1050" b="1" dirty="0"/>
                    <a:t>10</a:t>
                  </a:r>
                  <a:endParaRPr lang="en-US" sz="1050" b="1" dirty="0"/>
                </a:p>
              </p:txBody>
            </p:sp>
          </p:grpSp>
        </p:grpSp>
        <p:cxnSp>
          <p:nvCxnSpPr>
            <p:cNvPr id="119" name="Straight Connector 118">
              <a:extLst>
                <a:ext uri="{FF2B5EF4-FFF2-40B4-BE49-F238E27FC236}">
                  <a16:creationId xmlns:a16="http://schemas.microsoft.com/office/drawing/2014/main" id="{65586047-34FF-083F-9895-EB5C4819A3D3}"/>
                </a:ext>
              </a:extLst>
            </p:cNvPr>
            <p:cNvCxnSpPr/>
            <p:nvPr/>
          </p:nvCxnSpPr>
          <p:spPr>
            <a:xfrm>
              <a:off x="1158240" y="2127435"/>
              <a:ext cx="3657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9274F18-A878-37EA-272A-B676B9439B0A}"/>
                </a:ext>
              </a:extLst>
            </p:cNvPr>
            <p:cNvCxnSpPr/>
            <p:nvPr/>
          </p:nvCxnSpPr>
          <p:spPr>
            <a:xfrm>
              <a:off x="1158240" y="3054049"/>
              <a:ext cx="3657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E902C80-A5CE-A661-E82F-7375B71EA138}"/>
                </a:ext>
              </a:extLst>
            </p:cNvPr>
            <p:cNvCxnSpPr/>
            <p:nvPr/>
          </p:nvCxnSpPr>
          <p:spPr>
            <a:xfrm>
              <a:off x="1158240" y="3980663"/>
              <a:ext cx="3657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99F982D-B932-8E8F-95E7-017D1E17A9DB}"/>
                </a:ext>
              </a:extLst>
            </p:cNvPr>
            <p:cNvCxnSpPr/>
            <p:nvPr/>
          </p:nvCxnSpPr>
          <p:spPr>
            <a:xfrm>
              <a:off x="1158240" y="4907277"/>
              <a:ext cx="3657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ECA89854-DB83-0461-88EE-81737E34CC81}"/>
              </a:ext>
            </a:extLst>
          </p:cNvPr>
          <p:cNvGrpSpPr/>
          <p:nvPr/>
        </p:nvGrpSpPr>
        <p:grpSpPr>
          <a:xfrm>
            <a:off x="1323394" y="1528186"/>
            <a:ext cx="162560" cy="279555"/>
            <a:chOff x="2752725" y="2165350"/>
            <a:chExt cx="209550" cy="360363"/>
          </a:xfrm>
          <a:solidFill>
            <a:srgbClr val="37617A"/>
          </a:solidFill>
        </p:grpSpPr>
        <p:sp>
          <p:nvSpPr>
            <p:cNvPr id="140" name="Freeform 254">
              <a:extLst>
                <a:ext uri="{FF2B5EF4-FFF2-40B4-BE49-F238E27FC236}">
                  <a16:creationId xmlns:a16="http://schemas.microsoft.com/office/drawing/2014/main" id="{F60E468E-D09D-29C8-A6FD-6CE8AAB32620}"/>
                </a:ext>
              </a:extLst>
            </p:cNvPr>
            <p:cNvSpPr>
              <a:spLocks noEditPoints="1"/>
            </p:cNvSpPr>
            <p:nvPr/>
          </p:nvSpPr>
          <p:spPr bwMode="auto">
            <a:xfrm>
              <a:off x="2752725" y="2165350"/>
              <a:ext cx="209550" cy="360363"/>
            </a:xfrm>
            <a:custGeom>
              <a:avLst/>
              <a:gdLst>
                <a:gd name="T0" fmla="*/ 142 w 796"/>
                <a:gd name="T1" fmla="*/ 1364 h 1364"/>
                <a:gd name="T2" fmla="*/ 100 w 796"/>
                <a:gd name="T3" fmla="*/ 1358 h 1364"/>
                <a:gd name="T4" fmla="*/ 62 w 796"/>
                <a:gd name="T5" fmla="*/ 1340 h 1364"/>
                <a:gd name="T6" fmla="*/ 32 w 796"/>
                <a:gd name="T7" fmla="*/ 1313 h 1364"/>
                <a:gd name="T8" fmla="*/ 11 w 796"/>
                <a:gd name="T9" fmla="*/ 1278 h 1364"/>
                <a:gd name="T10" fmla="*/ 1 w 796"/>
                <a:gd name="T11" fmla="*/ 1237 h 1364"/>
                <a:gd name="T12" fmla="*/ 0 w 796"/>
                <a:gd name="T13" fmla="*/ 142 h 1364"/>
                <a:gd name="T14" fmla="*/ 6 w 796"/>
                <a:gd name="T15" fmla="*/ 100 h 1364"/>
                <a:gd name="T16" fmla="*/ 24 w 796"/>
                <a:gd name="T17" fmla="*/ 63 h 1364"/>
                <a:gd name="T18" fmla="*/ 51 w 796"/>
                <a:gd name="T19" fmla="*/ 32 h 1364"/>
                <a:gd name="T20" fmla="*/ 87 w 796"/>
                <a:gd name="T21" fmla="*/ 11 h 1364"/>
                <a:gd name="T22" fmla="*/ 127 w 796"/>
                <a:gd name="T23" fmla="*/ 1 h 1364"/>
                <a:gd name="T24" fmla="*/ 653 w 796"/>
                <a:gd name="T25" fmla="*/ 0 h 1364"/>
                <a:gd name="T26" fmla="*/ 696 w 796"/>
                <a:gd name="T27" fmla="*/ 6 h 1364"/>
                <a:gd name="T28" fmla="*/ 733 w 796"/>
                <a:gd name="T29" fmla="*/ 24 h 1364"/>
                <a:gd name="T30" fmla="*/ 763 w 796"/>
                <a:gd name="T31" fmla="*/ 52 h 1364"/>
                <a:gd name="T32" fmla="*/ 785 w 796"/>
                <a:gd name="T33" fmla="*/ 87 h 1364"/>
                <a:gd name="T34" fmla="*/ 795 w 796"/>
                <a:gd name="T35" fmla="*/ 127 h 1364"/>
                <a:gd name="T36" fmla="*/ 796 w 796"/>
                <a:gd name="T37" fmla="*/ 1222 h 1364"/>
                <a:gd name="T38" fmla="*/ 790 w 796"/>
                <a:gd name="T39" fmla="*/ 1264 h 1364"/>
                <a:gd name="T40" fmla="*/ 772 w 796"/>
                <a:gd name="T41" fmla="*/ 1302 h 1364"/>
                <a:gd name="T42" fmla="*/ 744 w 796"/>
                <a:gd name="T43" fmla="*/ 1332 h 1364"/>
                <a:gd name="T44" fmla="*/ 709 w 796"/>
                <a:gd name="T45" fmla="*/ 1353 h 1364"/>
                <a:gd name="T46" fmla="*/ 669 w 796"/>
                <a:gd name="T47" fmla="*/ 1363 h 1364"/>
                <a:gd name="T48" fmla="*/ 142 w 796"/>
                <a:gd name="T49" fmla="*/ 57 h 1364"/>
                <a:gd name="T50" fmla="*/ 125 w 796"/>
                <a:gd name="T51" fmla="*/ 59 h 1364"/>
                <a:gd name="T52" fmla="*/ 101 w 796"/>
                <a:gd name="T53" fmla="*/ 67 h 1364"/>
                <a:gd name="T54" fmla="*/ 82 w 796"/>
                <a:gd name="T55" fmla="*/ 82 h 1364"/>
                <a:gd name="T56" fmla="*/ 67 w 796"/>
                <a:gd name="T57" fmla="*/ 101 h 1364"/>
                <a:gd name="T58" fmla="*/ 58 w 796"/>
                <a:gd name="T59" fmla="*/ 125 h 1364"/>
                <a:gd name="T60" fmla="*/ 56 w 796"/>
                <a:gd name="T61" fmla="*/ 1222 h 1364"/>
                <a:gd name="T62" fmla="*/ 58 w 796"/>
                <a:gd name="T63" fmla="*/ 1239 h 1364"/>
                <a:gd name="T64" fmla="*/ 67 w 796"/>
                <a:gd name="T65" fmla="*/ 1262 h 1364"/>
                <a:gd name="T66" fmla="*/ 82 w 796"/>
                <a:gd name="T67" fmla="*/ 1283 h 1364"/>
                <a:gd name="T68" fmla="*/ 101 w 796"/>
                <a:gd name="T69" fmla="*/ 1298 h 1364"/>
                <a:gd name="T70" fmla="*/ 125 w 796"/>
                <a:gd name="T71" fmla="*/ 1306 h 1364"/>
                <a:gd name="T72" fmla="*/ 653 w 796"/>
                <a:gd name="T73" fmla="*/ 1308 h 1364"/>
                <a:gd name="T74" fmla="*/ 671 w 796"/>
                <a:gd name="T75" fmla="*/ 1306 h 1364"/>
                <a:gd name="T76" fmla="*/ 695 w 796"/>
                <a:gd name="T77" fmla="*/ 1298 h 1364"/>
                <a:gd name="T78" fmla="*/ 714 w 796"/>
                <a:gd name="T79" fmla="*/ 1283 h 1364"/>
                <a:gd name="T80" fmla="*/ 729 w 796"/>
                <a:gd name="T81" fmla="*/ 1262 h 1364"/>
                <a:gd name="T82" fmla="*/ 737 w 796"/>
                <a:gd name="T83" fmla="*/ 1239 h 1364"/>
                <a:gd name="T84" fmla="*/ 739 w 796"/>
                <a:gd name="T85" fmla="*/ 142 h 1364"/>
                <a:gd name="T86" fmla="*/ 737 w 796"/>
                <a:gd name="T87" fmla="*/ 125 h 1364"/>
                <a:gd name="T88" fmla="*/ 729 w 796"/>
                <a:gd name="T89" fmla="*/ 101 h 1364"/>
                <a:gd name="T90" fmla="*/ 714 w 796"/>
                <a:gd name="T91" fmla="*/ 82 h 1364"/>
                <a:gd name="T92" fmla="*/ 695 w 796"/>
                <a:gd name="T93" fmla="*/ 67 h 1364"/>
                <a:gd name="T94" fmla="*/ 671 w 796"/>
                <a:gd name="T95" fmla="*/ 59 h 1364"/>
                <a:gd name="T96" fmla="*/ 142 w 796"/>
                <a:gd name="T97" fmla="*/ 57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96" h="1364">
                  <a:moveTo>
                    <a:pt x="653" y="1364"/>
                  </a:moveTo>
                  <a:lnTo>
                    <a:pt x="142" y="1364"/>
                  </a:lnTo>
                  <a:lnTo>
                    <a:pt x="142" y="1364"/>
                  </a:lnTo>
                  <a:lnTo>
                    <a:pt x="127" y="1363"/>
                  </a:lnTo>
                  <a:lnTo>
                    <a:pt x="113" y="1361"/>
                  </a:lnTo>
                  <a:lnTo>
                    <a:pt x="100" y="1358"/>
                  </a:lnTo>
                  <a:lnTo>
                    <a:pt x="87" y="1353"/>
                  </a:lnTo>
                  <a:lnTo>
                    <a:pt x="75" y="1347"/>
                  </a:lnTo>
                  <a:lnTo>
                    <a:pt x="62" y="1340"/>
                  </a:lnTo>
                  <a:lnTo>
                    <a:pt x="51" y="1332"/>
                  </a:lnTo>
                  <a:lnTo>
                    <a:pt x="41" y="1323"/>
                  </a:lnTo>
                  <a:lnTo>
                    <a:pt x="32" y="1313"/>
                  </a:lnTo>
                  <a:lnTo>
                    <a:pt x="24" y="1302"/>
                  </a:lnTo>
                  <a:lnTo>
                    <a:pt x="17" y="1290"/>
                  </a:lnTo>
                  <a:lnTo>
                    <a:pt x="11" y="1278"/>
                  </a:lnTo>
                  <a:lnTo>
                    <a:pt x="6" y="1264"/>
                  </a:lnTo>
                  <a:lnTo>
                    <a:pt x="3" y="1251"/>
                  </a:lnTo>
                  <a:lnTo>
                    <a:pt x="1" y="1237"/>
                  </a:lnTo>
                  <a:lnTo>
                    <a:pt x="0" y="1222"/>
                  </a:lnTo>
                  <a:lnTo>
                    <a:pt x="0" y="142"/>
                  </a:lnTo>
                  <a:lnTo>
                    <a:pt x="0" y="142"/>
                  </a:lnTo>
                  <a:lnTo>
                    <a:pt x="1" y="127"/>
                  </a:lnTo>
                  <a:lnTo>
                    <a:pt x="3" y="113"/>
                  </a:lnTo>
                  <a:lnTo>
                    <a:pt x="6" y="100"/>
                  </a:lnTo>
                  <a:lnTo>
                    <a:pt x="11" y="87"/>
                  </a:lnTo>
                  <a:lnTo>
                    <a:pt x="17" y="75"/>
                  </a:lnTo>
                  <a:lnTo>
                    <a:pt x="24" y="63"/>
                  </a:lnTo>
                  <a:lnTo>
                    <a:pt x="32" y="52"/>
                  </a:lnTo>
                  <a:lnTo>
                    <a:pt x="41" y="41"/>
                  </a:lnTo>
                  <a:lnTo>
                    <a:pt x="51" y="32"/>
                  </a:lnTo>
                  <a:lnTo>
                    <a:pt x="62" y="24"/>
                  </a:lnTo>
                  <a:lnTo>
                    <a:pt x="75" y="17"/>
                  </a:lnTo>
                  <a:lnTo>
                    <a:pt x="87" y="11"/>
                  </a:lnTo>
                  <a:lnTo>
                    <a:pt x="100" y="6"/>
                  </a:lnTo>
                  <a:lnTo>
                    <a:pt x="113" y="3"/>
                  </a:lnTo>
                  <a:lnTo>
                    <a:pt x="127" y="1"/>
                  </a:lnTo>
                  <a:lnTo>
                    <a:pt x="142" y="0"/>
                  </a:lnTo>
                  <a:lnTo>
                    <a:pt x="653" y="0"/>
                  </a:lnTo>
                  <a:lnTo>
                    <a:pt x="653" y="0"/>
                  </a:lnTo>
                  <a:lnTo>
                    <a:pt x="669" y="1"/>
                  </a:lnTo>
                  <a:lnTo>
                    <a:pt x="683" y="3"/>
                  </a:lnTo>
                  <a:lnTo>
                    <a:pt x="696" y="6"/>
                  </a:lnTo>
                  <a:lnTo>
                    <a:pt x="709" y="11"/>
                  </a:lnTo>
                  <a:lnTo>
                    <a:pt x="721" y="17"/>
                  </a:lnTo>
                  <a:lnTo>
                    <a:pt x="733" y="24"/>
                  </a:lnTo>
                  <a:lnTo>
                    <a:pt x="744" y="32"/>
                  </a:lnTo>
                  <a:lnTo>
                    <a:pt x="754" y="41"/>
                  </a:lnTo>
                  <a:lnTo>
                    <a:pt x="763" y="52"/>
                  </a:lnTo>
                  <a:lnTo>
                    <a:pt x="772" y="63"/>
                  </a:lnTo>
                  <a:lnTo>
                    <a:pt x="779" y="75"/>
                  </a:lnTo>
                  <a:lnTo>
                    <a:pt x="785" y="87"/>
                  </a:lnTo>
                  <a:lnTo>
                    <a:pt x="790" y="100"/>
                  </a:lnTo>
                  <a:lnTo>
                    <a:pt x="793" y="113"/>
                  </a:lnTo>
                  <a:lnTo>
                    <a:pt x="795" y="127"/>
                  </a:lnTo>
                  <a:lnTo>
                    <a:pt x="796" y="142"/>
                  </a:lnTo>
                  <a:lnTo>
                    <a:pt x="796" y="1222"/>
                  </a:lnTo>
                  <a:lnTo>
                    <a:pt x="796" y="1222"/>
                  </a:lnTo>
                  <a:lnTo>
                    <a:pt x="795" y="1237"/>
                  </a:lnTo>
                  <a:lnTo>
                    <a:pt x="793" y="1251"/>
                  </a:lnTo>
                  <a:lnTo>
                    <a:pt x="790" y="1264"/>
                  </a:lnTo>
                  <a:lnTo>
                    <a:pt x="785" y="1278"/>
                  </a:lnTo>
                  <a:lnTo>
                    <a:pt x="779" y="1290"/>
                  </a:lnTo>
                  <a:lnTo>
                    <a:pt x="772" y="1302"/>
                  </a:lnTo>
                  <a:lnTo>
                    <a:pt x="763" y="1313"/>
                  </a:lnTo>
                  <a:lnTo>
                    <a:pt x="754" y="1323"/>
                  </a:lnTo>
                  <a:lnTo>
                    <a:pt x="744" y="1332"/>
                  </a:lnTo>
                  <a:lnTo>
                    <a:pt x="733" y="1340"/>
                  </a:lnTo>
                  <a:lnTo>
                    <a:pt x="721" y="1347"/>
                  </a:lnTo>
                  <a:lnTo>
                    <a:pt x="709" y="1353"/>
                  </a:lnTo>
                  <a:lnTo>
                    <a:pt x="696" y="1358"/>
                  </a:lnTo>
                  <a:lnTo>
                    <a:pt x="683" y="1361"/>
                  </a:lnTo>
                  <a:lnTo>
                    <a:pt x="669" y="1363"/>
                  </a:lnTo>
                  <a:lnTo>
                    <a:pt x="653" y="1364"/>
                  </a:lnTo>
                  <a:lnTo>
                    <a:pt x="653" y="1364"/>
                  </a:lnTo>
                  <a:close/>
                  <a:moveTo>
                    <a:pt x="142" y="57"/>
                  </a:moveTo>
                  <a:lnTo>
                    <a:pt x="142" y="57"/>
                  </a:lnTo>
                  <a:lnTo>
                    <a:pt x="133" y="58"/>
                  </a:lnTo>
                  <a:lnTo>
                    <a:pt x="125" y="59"/>
                  </a:lnTo>
                  <a:lnTo>
                    <a:pt x="117" y="61"/>
                  </a:lnTo>
                  <a:lnTo>
                    <a:pt x="109" y="64"/>
                  </a:lnTo>
                  <a:lnTo>
                    <a:pt x="101" y="67"/>
                  </a:lnTo>
                  <a:lnTo>
                    <a:pt x="94" y="72"/>
                  </a:lnTo>
                  <a:lnTo>
                    <a:pt x="88" y="76"/>
                  </a:lnTo>
                  <a:lnTo>
                    <a:pt x="82" y="82"/>
                  </a:lnTo>
                  <a:lnTo>
                    <a:pt x="77" y="88"/>
                  </a:lnTo>
                  <a:lnTo>
                    <a:pt x="72" y="94"/>
                  </a:lnTo>
                  <a:lnTo>
                    <a:pt x="67" y="101"/>
                  </a:lnTo>
                  <a:lnTo>
                    <a:pt x="63" y="109"/>
                  </a:lnTo>
                  <a:lnTo>
                    <a:pt x="60" y="116"/>
                  </a:lnTo>
                  <a:lnTo>
                    <a:pt x="58" y="125"/>
                  </a:lnTo>
                  <a:lnTo>
                    <a:pt x="57" y="133"/>
                  </a:lnTo>
                  <a:lnTo>
                    <a:pt x="56" y="142"/>
                  </a:lnTo>
                  <a:lnTo>
                    <a:pt x="56" y="1222"/>
                  </a:lnTo>
                  <a:lnTo>
                    <a:pt x="56" y="1222"/>
                  </a:lnTo>
                  <a:lnTo>
                    <a:pt x="57" y="1231"/>
                  </a:lnTo>
                  <a:lnTo>
                    <a:pt x="58" y="1239"/>
                  </a:lnTo>
                  <a:lnTo>
                    <a:pt x="60" y="1247"/>
                  </a:lnTo>
                  <a:lnTo>
                    <a:pt x="63" y="1255"/>
                  </a:lnTo>
                  <a:lnTo>
                    <a:pt x="67" y="1262"/>
                  </a:lnTo>
                  <a:lnTo>
                    <a:pt x="72" y="1269"/>
                  </a:lnTo>
                  <a:lnTo>
                    <a:pt x="77" y="1277"/>
                  </a:lnTo>
                  <a:lnTo>
                    <a:pt x="82" y="1283"/>
                  </a:lnTo>
                  <a:lnTo>
                    <a:pt x="88" y="1288"/>
                  </a:lnTo>
                  <a:lnTo>
                    <a:pt x="94" y="1293"/>
                  </a:lnTo>
                  <a:lnTo>
                    <a:pt x="101" y="1298"/>
                  </a:lnTo>
                  <a:lnTo>
                    <a:pt x="109" y="1301"/>
                  </a:lnTo>
                  <a:lnTo>
                    <a:pt x="117" y="1304"/>
                  </a:lnTo>
                  <a:lnTo>
                    <a:pt x="125" y="1306"/>
                  </a:lnTo>
                  <a:lnTo>
                    <a:pt x="133" y="1307"/>
                  </a:lnTo>
                  <a:lnTo>
                    <a:pt x="142" y="1308"/>
                  </a:lnTo>
                  <a:lnTo>
                    <a:pt x="653" y="1308"/>
                  </a:lnTo>
                  <a:lnTo>
                    <a:pt x="653" y="1308"/>
                  </a:lnTo>
                  <a:lnTo>
                    <a:pt x="662" y="1307"/>
                  </a:lnTo>
                  <a:lnTo>
                    <a:pt x="671" y="1306"/>
                  </a:lnTo>
                  <a:lnTo>
                    <a:pt x="679" y="1304"/>
                  </a:lnTo>
                  <a:lnTo>
                    <a:pt x="687" y="1301"/>
                  </a:lnTo>
                  <a:lnTo>
                    <a:pt x="695" y="1298"/>
                  </a:lnTo>
                  <a:lnTo>
                    <a:pt x="702" y="1293"/>
                  </a:lnTo>
                  <a:lnTo>
                    <a:pt x="708" y="1288"/>
                  </a:lnTo>
                  <a:lnTo>
                    <a:pt x="714" y="1283"/>
                  </a:lnTo>
                  <a:lnTo>
                    <a:pt x="720" y="1277"/>
                  </a:lnTo>
                  <a:lnTo>
                    <a:pt x="724" y="1269"/>
                  </a:lnTo>
                  <a:lnTo>
                    <a:pt x="729" y="1262"/>
                  </a:lnTo>
                  <a:lnTo>
                    <a:pt x="732" y="1255"/>
                  </a:lnTo>
                  <a:lnTo>
                    <a:pt x="735" y="1247"/>
                  </a:lnTo>
                  <a:lnTo>
                    <a:pt x="737" y="1239"/>
                  </a:lnTo>
                  <a:lnTo>
                    <a:pt x="738" y="1231"/>
                  </a:lnTo>
                  <a:lnTo>
                    <a:pt x="739" y="1222"/>
                  </a:lnTo>
                  <a:lnTo>
                    <a:pt x="739" y="142"/>
                  </a:lnTo>
                  <a:lnTo>
                    <a:pt x="739" y="142"/>
                  </a:lnTo>
                  <a:lnTo>
                    <a:pt x="738" y="133"/>
                  </a:lnTo>
                  <a:lnTo>
                    <a:pt x="737" y="125"/>
                  </a:lnTo>
                  <a:lnTo>
                    <a:pt x="735" y="116"/>
                  </a:lnTo>
                  <a:lnTo>
                    <a:pt x="732" y="109"/>
                  </a:lnTo>
                  <a:lnTo>
                    <a:pt x="729" y="101"/>
                  </a:lnTo>
                  <a:lnTo>
                    <a:pt x="724" y="94"/>
                  </a:lnTo>
                  <a:lnTo>
                    <a:pt x="720" y="88"/>
                  </a:lnTo>
                  <a:lnTo>
                    <a:pt x="714" y="82"/>
                  </a:lnTo>
                  <a:lnTo>
                    <a:pt x="708" y="76"/>
                  </a:lnTo>
                  <a:lnTo>
                    <a:pt x="702" y="72"/>
                  </a:lnTo>
                  <a:lnTo>
                    <a:pt x="695" y="67"/>
                  </a:lnTo>
                  <a:lnTo>
                    <a:pt x="687" y="64"/>
                  </a:lnTo>
                  <a:lnTo>
                    <a:pt x="679" y="61"/>
                  </a:lnTo>
                  <a:lnTo>
                    <a:pt x="671" y="59"/>
                  </a:lnTo>
                  <a:lnTo>
                    <a:pt x="662" y="58"/>
                  </a:lnTo>
                  <a:lnTo>
                    <a:pt x="653" y="57"/>
                  </a:lnTo>
                  <a:lnTo>
                    <a:pt x="142"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1" name="Freeform 255">
              <a:extLst>
                <a:ext uri="{FF2B5EF4-FFF2-40B4-BE49-F238E27FC236}">
                  <a16:creationId xmlns:a16="http://schemas.microsoft.com/office/drawing/2014/main" id="{766BC91B-EFDC-D219-CF99-DEE67525DA27}"/>
                </a:ext>
              </a:extLst>
            </p:cNvPr>
            <p:cNvSpPr>
              <a:spLocks/>
            </p:cNvSpPr>
            <p:nvPr/>
          </p:nvSpPr>
          <p:spPr bwMode="auto">
            <a:xfrm>
              <a:off x="2752725" y="2225675"/>
              <a:ext cx="209550" cy="14288"/>
            </a:xfrm>
            <a:custGeom>
              <a:avLst/>
              <a:gdLst>
                <a:gd name="T0" fmla="*/ 767 w 796"/>
                <a:gd name="T1" fmla="*/ 57 h 57"/>
                <a:gd name="T2" fmla="*/ 28 w 796"/>
                <a:gd name="T3" fmla="*/ 57 h 57"/>
                <a:gd name="T4" fmla="*/ 28 w 796"/>
                <a:gd name="T5" fmla="*/ 57 h 57"/>
                <a:gd name="T6" fmla="*/ 22 w 796"/>
                <a:gd name="T7" fmla="*/ 57 h 57"/>
                <a:gd name="T8" fmla="*/ 17 w 796"/>
                <a:gd name="T9" fmla="*/ 55 h 57"/>
                <a:gd name="T10" fmla="*/ 12 w 796"/>
                <a:gd name="T11" fmla="*/ 52 h 57"/>
                <a:gd name="T12" fmla="*/ 8 w 796"/>
                <a:gd name="T13" fmla="*/ 49 h 57"/>
                <a:gd name="T14" fmla="*/ 5 w 796"/>
                <a:gd name="T15" fmla="*/ 45 h 57"/>
                <a:gd name="T16" fmla="*/ 2 w 796"/>
                <a:gd name="T17" fmla="*/ 40 h 57"/>
                <a:gd name="T18" fmla="*/ 0 w 796"/>
                <a:gd name="T19" fmla="*/ 35 h 57"/>
                <a:gd name="T20" fmla="*/ 0 w 796"/>
                <a:gd name="T21" fmla="*/ 29 h 57"/>
                <a:gd name="T22" fmla="*/ 0 w 796"/>
                <a:gd name="T23" fmla="*/ 29 h 57"/>
                <a:gd name="T24" fmla="*/ 0 w 796"/>
                <a:gd name="T25" fmla="*/ 22 h 57"/>
                <a:gd name="T26" fmla="*/ 2 w 796"/>
                <a:gd name="T27" fmla="*/ 17 h 57"/>
                <a:gd name="T28" fmla="*/ 5 w 796"/>
                <a:gd name="T29" fmla="*/ 12 h 57"/>
                <a:gd name="T30" fmla="*/ 8 w 796"/>
                <a:gd name="T31" fmla="*/ 8 h 57"/>
                <a:gd name="T32" fmla="*/ 12 w 796"/>
                <a:gd name="T33" fmla="*/ 5 h 57"/>
                <a:gd name="T34" fmla="*/ 17 w 796"/>
                <a:gd name="T35" fmla="*/ 2 h 57"/>
                <a:gd name="T36" fmla="*/ 22 w 796"/>
                <a:gd name="T37" fmla="*/ 1 h 57"/>
                <a:gd name="T38" fmla="*/ 28 w 796"/>
                <a:gd name="T39" fmla="*/ 0 h 57"/>
                <a:gd name="T40" fmla="*/ 767 w 796"/>
                <a:gd name="T41" fmla="*/ 0 h 57"/>
                <a:gd name="T42" fmla="*/ 767 w 796"/>
                <a:gd name="T43" fmla="*/ 0 h 57"/>
                <a:gd name="T44" fmla="*/ 774 w 796"/>
                <a:gd name="T45" fmla="*/ 1 h 57"/>
                <a:gd name="T46" fmla="*/ 779 w 796"/>
                <a:gd name="T47" fmla="*/ 2 h 57"/>
                <a:gd name="T48" fmla="*/ 784 w 796"/>
                <a:gd name="T49" fmla="*/ 5 h 57"/>
                <a:gd name="T50" fmla="*/ 788 w 796"/>
                <a:gd name="T51" fmla="*/ 8 h 57"/>
                <a:gd name="T52" fmla="*/ 791 w 796"/>
                <a:gd name="T53" fmla="*/ 12 h 57"/>
                <a:gd name="T54" fmla="*/ 794 w 796"/>
                <a:gd name="T55" fmla="*/ 17 h 57"/>
                <a:gd name="T56" fmla="*/ 796 w 796"/>
                <a:gd name="T57" fmla="*/ 22 h 57"/>
                <a:gd name="T58" fmla="*/ 796 w 796"/>
                <a:gd name="T59" fmla="*/ 29 h 57"/>
                <a:gd name="T60" fmla="*/ 796 w 796"/>
                <a:gd name="T61" fmla="*/ 29 h 57"/>
                <a:gd name="T62" fmla="*/ 796 w 796"/>
                <a:gd name="T63" fmla="*/ 35 h 57"/>
                <a:gd name="T64" fmla="*/ 794 w 796"/>
                <a:gd name="T65" fmla="*/ 40 h 57"/>
                <a:gd name="T66" fmla="*/ 791 w 796"/>
                <a:gd name="T67" fmla="*/ 45 h 57"/>
                <a:gd name="T68" fmla="*/ 788 w 796"/>
                <a:gd name="T69" fmla="*/ 49 h 57"/>
                <a:gd name="T70" fmla="*/ 784 w 796"/>
                <a:gd name="T71" fmla="*/ 52 h 57"/>
                <a:gd name="T72" fmla="*/ 779 w 796"/>
                <a:gd name="T73" fmla="*/ 55 h 57"/>
                <a:gd name="T74" fmla="*/ 774 w 796"/>
                <a:gd name="T75" fmla="*/ 57 h 57"/>
                <a:gd name="T76" fmla="*/ 767 w 796"/>
                <a:gd name="T77" fmla="*/ 57 h 57"/>
                <a:gd name="T78" fmla="*/ 767 w 796"/>
                <a:gd name="T7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 h="57">
                  <a:moveTo>
                    <a:pt x="767" y="57"/>
                  </a:moveTo>
                  <a:lnTo>
                    <a:pt x="28" y="57"/>
                  </a:lnTo>
                  <a:lnTo>
                    <a:pt x="28" y="57"/>
                  </a:lnTo>
                  <a:lnTo>
                    <a:pt x="22" y="57"/>
                  </a:lnTo>
                  <a:lnTo>
                    <a:pt x="17" y="55"/>
                  </a:lnTo>
                  <a:lnTo>
                    <a:pt x="12" y="52"/>
                  </a:lnTo>
                  <a:lnTo>
                    <a:pt x="8" y="49"/>
                  </a:lnTo>
                  <a:lnTo>
                    <a:pt x="5" y="45"/>
                  </a:lnTo>
                  <a:lnTo>
                    <a:pt x="2" y="40"/>
                  </a:lnTo>
                  <a:lnTo>
                    <a:pt x="0" y="35"/>
                  </a:lnTo>
                  <a:lnTo>
                    <a:pt x="0" y="29"/>
                  </a:lnTo>
                  <a:lnTo>
                    <a:pt x="0" y="29"/>
                  </a:lnTo>
                  <a:lnTo>
                    <a:pt x="0" y="22"/>
                  </a:lnTo>
                  <a:lnTo>
                    <a:pt x="2" y="17"/>
                  </a:lnTo>
                  <a:lnTo>
                    <a:pt x="5" y="12"/>
                  </a:lnTo>
                  <a:lnTo>
                    <a:pt x="8" y="8"/>
                  </a:lnTo>
                  <a:lnTo>
                    <a:pt x="12" y="5"/>
                  </a:lnTo>
                  <a:lnTo>
                    <a:pt x="17" y="2"/>
                  </a:lnTo>
                  <a:lnTo>
                    <a:pt x="22" y="1"/>
                  </a:lnTo>
                  <a:lnTo>
                    <a:pt x="28" y="0"/>
                  </a:lnTo>
                  <a:lnTo>
                    <a:pt x="767" y="0"/>
                  </a:lnTo>
                  <a:lnTo>
                    <a:pt x="767" y="0"/>
                  </a:lnTo>
                  <a:lnTo>
                    <a:pt x="774" y="1"/>
                  </a:lnTo>
                  <a:lnTo>
                    <a:pt x="779" y="2"/>
                  </a:lnTo>
                  <a:lnTo>
                    <a:pt x="784" y="5"/>
                  </a:lnTo>
                  <a:lnTo>
                    <a:pt x="788" y="8"/>
                  </a:lnTo>
                  <a:lnTo>
                    <a:pt x="791" y="12"/>
                  </a:lnTo>
                  <a:lnTo>
                    <a:pt x="794" y="17"/>
                  </a:lnTo>
                  <a:lnTo>
                    <a:pt x="796" y="22"/>
                  </a:lnTo>
                  <a:lnTo>
                    <a:pt x="796" y="29"/>
                  </a:lnTo>
                  <a:lnTo>
                    <a:pt x="796" y="29"/>
                  </a:lnTo>
                  <a:lnTo>
                    <a:pt x="796" y="35"/>
                  </a:lnTo>
                  <a:lnTo>
                    <a:pt x="794" y="40"/>
                  </a:lnTo>
                  <a:lnTo>
                    <a:pt x="791" y="45"/>
                  </a:lnTo>
                  <a:lnTo>
                    <a:pt x="788" y="49"/>
                  </a:lnTo>
                  <a:lnTo>
                    <a:pt x="784" y="52"/>
                  </a:lnTo>
                  <a:lnTo>
                    <a:pt x="779" y="55"/>
                  </a:lnTo>
                  <a:lnTo>
                    <a:pt x="774" y="57"/>
                  </a:lnTo>
                  <a:lnTo>
                    <a:pt x="767" y="57"/>
                  </a:lnTo>
                  <a:lnTo>
                    <a:pt x="76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2" name="Freeform 256">
              <a:extLst>
                <a:ext uri="{FF2B5EF4-FFF2-40B4-BE49-F238E27FC236}">
                  <a16:creationId xmlns:a16="http://schemas.microsoft.com/office/drawing/2014/main" id="{3638C135-2B04-3F25-3FCA-EF4C90883995}"/>
                </a:ext>
              </a:extLst>
            </p:cNvPr>
            <p:cNvSpPr>
              <a:spLocks/>
            </p:cNvSpPr>
            <p:nvPr/>
          </p:nvSpPr>
          <p:spPr bwMode="auto">
            <a:xfrm>
              <a:off x="2752725" y="2451100"/>
              <a:ext cx="209550" cy="15875"/>
            </a:xfrm>
            <a:custGeom>
              <a:avLst/>
              <a:gdLst>
                <a:gd name="T0" fmla="*/ 767 w 796"/>
                <a:gd name="T1" fmla="*/ 56 h 56"/>
                <a:gd name="T2" fmla="*/ 28 w 796"/>
                <a:gd name="T3" fmla="*/ 56 h 56"/>
                <a:gd name="T4" fmla="*/ 28 w 796"/>
                <a:gd name="T5" fmla="*/ 56 h 56"/>
                <a:gd name="T6" fmla="*/ 22 w 796"/>
                <a:gd name="T7" fmla="*/ 55 h 56"/>
                <a:gd name="T8" fmla="*/ 17 w 796"/>
                <a:gd name="T9" fmla="*/ 54 h 56"/>
                <a:gd name="T10" fmla="*/ 12 w 796"/>
                <a:gd name="T11" fmla="*/ 51 h 56"/>
                <a:gd name="T12" fmla="*/ 8 w 796"/>
                <a:gd name="T13" fmla="*/ 48 h 56"/>
                <a:gd name="T14" fmla="*/ 5 w 796"/>
                <a:gd name="T15" fmla="*/ 43 h 56"/>
                <a:gd name="T16" fmla="*/ 2 w 796"/>
                <a:gd name="T17" fmla="*/ 39 h 56"/>
                <a:gd name="T18" fmla="*/ 0 w 796"/>
                <a:gd name="T19" fmla="*/ 33 h 56"/>
                <a:gd name="T20" fmla="*/ 0 w 796"/>
                <a:gd name="T21" fmla="*/ 28 h 56"/>
                <a:gd name="T22" fmla="*/ 0 w 796"/>
                <a:gd name="T23" fmla="*/ 28 h 56"/>
                <a:gd name="T24" fmla="*/ 0 w 796"/>
                <a:gd name="T25" fmla="*/ 22 h 56"/>
                <a:gd name="T26" fmla="*/ 2 w 796"/>
                <a:gd name="T27" fmla="*/ 17 h 56"/>
                <a:gd name="T28" fmla="*/ 5 w 796"/>
                <a:gd name="T29" fmla="*/ 12 h 56"/>
                <a:gd name="T30" fmla="*/ 8 w 796"/>
                <a:gd name="T31" fmla="*/ 8 h 56"/>
                <a:gd name="T32" fmla="*/ 12 w 796"/>
                <a:gd name="T33" fmla="*/ 4 h 56"/>
                <a:gd name="T34" fmla="*/ 17 w 796"/>
                <a:gd name="T35" fmla="*/ 2 h 56"/>
                <a:gd name="T36" fmla="*/ 22 w 796"/>
                <a:gd name="T37" fmla="*/ 0 h 56"/>
                <a:gd name="T38" fmla="*/ 28 w 796"/>
                <a:gd name="T39" fmla="*/ 0 h 56"/>
                <a:gd name="T40" fmla="*/ 767 w 796"/>
                <a:gd name="T41" fmla="*/ 0 h 56"/>
                <a:gd name="T42" fmla="*/ 767 w 796"/>
                <a:gd name="T43" fmla="*/ 0 h 56"/>
                <a:gd name="T44" fmla="*/ 774 w 796"/>
                <a:gd name="T45" fmla="*/ 0 h 56"/>
                <a:gd name="T46" fmla="*/ 779 w 796"/>
                <a:gd name="T47" fmla="*/ 2 h 56"/>
                <a:gd name="T48" fmla="*/ 784 w 796"/>
                <a:gd name="T49" fmla="*/ 4 h 56"/>
                <a:gd name="T50" fmla="*/ 788 w 796"/>
                <a:gd name="T51" fmla="*/ 8 h 56"/>
                <a:gd name="T52" fmla="*/ 791 w 796"/>
                <a:gd name="T53" fmla="*/ 12 h 56"/>
                <a:gd name="T54" fmla="*/ 794 w 796"/>
                <a:gd name="T55" fmla="*/ 17 h 56"/>
                <a:gd name="T56" fmla="*/ 796 w 796"/>
                <a:gd name="T57" fmla="*/ 22 h 56"/>
                <a:gd name="T58" fmla="*/ 796 w 796"/>
                <a:gd name="T59" fmla="*/ 28 h 56"/>
                <a:gd name="T60" fmla="*/ 796 w 796"/>
                <a:gd name="T61" fmla="*/ 28 h 56"/>
                <a:gd name="T62" fmla="*/ 796 w 796"/>
                <a:gd name="T63" fmla="*/ 33 h 56"/>
                <a:gd name="T64" fmla="*/ 794 w 796"/>
                <a:gd name="T65" fmla="*/ 39 h 56"/>
                <a:gd name="T66" fmla="*/ 791 w 796"/>
                <a:gd name="T67" fmla="*/ 43 h 56"/>
                <a:gd name="T68" fmla="*/ 788 w 796"/>
                <a:gd name="T69" fmla="*/ 48 h 56"/>
                <a:gd name="T70" fmla="*/ 784 w 796"/>
                <a:gd name="T71" fmla="*/ 51 h 56"/>
                <a:gd name="T72" fmla="*/ 779 w 796"/>
                <a:gd name="T73" fmla="*/ 54 h 56"/>
                <a:gd name="T74" fmla="*/ 774 w 796"/>
                <a:gd name="T75" fmla="*/ 55 h 56"/>
                <a:gd name="T76" fmla="*/ 767 w 796"/>
                <a:gd name="T77" fmla="*/ 56 h 56"/>
                <a:gd name="T78" fmla="*/ 767 w 796"/>
                <a:gd name="T7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 h="56">
                  <a:moveTo>
                    <a:pt x="767" y="56"/>
                  </a:moveTo>
                  <a:lnTo>
                    <a:pt x="28" y="56"/>
                  </a:lnTo>
                  <a:lnTo>
                    <a:pt x="28" y="56"/>
                  </a:lnTo>
                  <a:lnTo>
                    <a:pt x="22" y="55"/>
                  </a:lnTo>
                  <a:lnTo>
                    <a:pt x="17" y="54"/>
                  </a:lnTo>
                  <a:lnTo>
                    <a:pt x="12" y="51"/>
                  </a:lnTo>
                  <a:lnTo>
                    <a:pt x="8" y="48"/>
                  </a:lnTo>
                  <a:lnTo>
                    <a:pt x="5" y="43"/>
                  </a:lnTo>
                  <a:lnTo>
                    <a:pt x="2" y="39"/>
                  </a:lnTo>
                  <a:lnTo>
                    <a:pt x="0" y="33"/>
                  </a:lnTo>
                  <a:lnTo>
                    <a:pt x="0" y="28"/>
                  </a:lnTo>
                  <a:lnTo>
                    <a:pt x="0" y="28"/>
                  </a:lnTo>
                  <a:lnTo>
                    <a:pt x="0" y="22"/>
                  </a:lnTo>
                  <a:lnTo>
                    <a:pt x="2" y="17"/>
                  </a:lnTo>
                  <a:lnTo>
                    <a:pt x="5" y="12"/>
                  </a:lnTo>
                  <a:lnTo>
                    <a:pt x="8" y="8"/>
                  </a:lnTo>
                  <a:lnTo>
                    <a:pt x="12" y="4"/>
                  </a:lnTo>
                  <a:lnTo>
                    <a:pt x="17" y="2"/>
                  </a:lnTo>
                  <a:lnTo>
                    <a:pt x="22" y="0"/>
                  </a:lnTo>
                  <a:lnTo>
                    <a:pt x="28" y="0"/>
                  </a:lnTo>
                  <a:lnTo>
                    <a:pt x="767" y="0"/>
                  </a:lnTo>
                  <a:lnTo>
                    <a:pt x="767" y="0"/>
                  </a:lnTo>
                  <a:lnTo>
                    <a:pt x="774" y="0"/>
                  </a:lnTo>
                  <a:lnTo>
                    <a:pt x="779" y="2"/>
                  </a:lnTo>
                  <a:lnTo>
                    <a:pt x="784" y="4"/>
                  </a:lnTo>
                  <a:lnTo>
                    <a:pt x="788" y="8"/>
                  </a:lnTo>
                  <a:lnTo>
                    <a:pt x="791" y="12"/>
                  </a:lnTo>
                  <a:lnTo>
                    <a:pt x="794" y="17"/>
                  </a:lnTo>
                  <a:lnTo>
                    <a:pt x="796" y="22"/>
                  </a:lnTo>
                  <a:lnTo>
                    <a:pt x="796" y="28"/>
                  </a:lnTo>
                  <a:lnTo>
                    <a:pt x="796" y="28"/>
                  </a:lnTo>
                  <a:lnTo>
                    <a:pt x="796" y="33"/>
                  </a:lnTo>
                  <a:lnTo>
                    <a:pt x="794" y="39"/>
                  </a:lnTo>
                  <a:lnTo>
                    <a:pt x="791" y="43"/>
                  </a:lnTo>
                  <a:lnTo>
                    <a:pt x="788" y="48"/>
                  </a:lnTo>
                  <a:lnTo>
                    <a:pt x="784" y="51"/>
                  </a:lnTo>
                  <a:lnTo>
                    <a:pt x="779" y="54"/>
                  </a:lnTo>
                  <a:lnTo>
                    <a:pt x="774" y="55"/>
                  </a:lnTo>
                  <a:lnTo>
                    <a:pt x="767" y="56"/>
                  </a:lnTo>
                  <a:lnTo>
                    <a:pt x="76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3" name="Freeform 257">
              <a:extLst>
                <a:ext uri="{FF2B5EF4-FFF2-40B4-BE49-F238E27FC236}">
                  <a16:creationId xmlns:a16="http://schemas.microsoft.com/office/drawing/2014/main" id="{0AD980B5-267F-A104-0E6C-F21B280D9C27}"/>
                </a:ext>
              </a:extLst>
            </p:cNvPr>
            <p:cNvSpPr>
              <a:spLocks/>
            </p:cNvSpPr>
            <p:nvPr/>
          </p:nvSpPr>
          <p:spPr bwMode="auto">
            <a:xfrm>
              <a:off x="2813050" y="2481263"/>
              <a:ext cx="90488" cy="14288"/>
            </a:xfrm>
            <a:custGeom>
              <a:avLst/>
              <a:gdLst>
                <a:gd name="T0" fmla="*/ 313 w 342"/>
                <a:gd name="T1" fmla="*/ 56 h 56"/>
                <a:gd name="T2" fmla="*/ 28 w 342"/>
                <a:gd name="T3" fmla="*/ 56 h 56"/>
                <a:gd name="T4" fmla="*/ 28 w 342"/>
                <a:gd name="T5" fmla="*/ 56 h 56"/>
                <a:gd name="T6" fmla="*/ 23 w 342"/>
                <a:gd name="T7" fmla="*/ 56 h 56"/>
                <a:gd name="T8" fmla="*/ 17 w 342"/>
                <a:gd name="T9" fmla="*/ 54 h 56"/>
                <a:gd name="T10" fmla="*/ 13 w 342"/>
                <a:gd name="T11" fmla="*/ 52 h 56"/>
                <a:gd name="T12" fmla="*/ 8 w 342"/>
                <a:gd name="T13" fmla="*/ 48 h 56"/>
                <a:gd name="T14" fmla="*/ 5 w 342"/>
                <a:gd name="T15" fmla="*/ 44 h 56"/>
                <a:gd name="T16" fmla="*/ 2 w 342"/>
                <a:gd name="T17" fmla="*/ 39 h 56"/>
                <a:gd name="T18" fmla="*/ 1 w 342"/>
                <a:gd name="T19" fmla="*/ 34 h 56"/>
                <a:gd name="T20" fmla="*/ 0 w 342"/>
                <a:gd name="T21" fmla="*/ 28 h 56"/>
                <a:gd name="T22" fmla="*/ 0 w 342"/>
                <a:gd name="T23" fmla="*/ 28 h 56"/>
                <a:gd name="T24" fmla="*/ 1 w 342"/>
                <a:gd name="T25" fmla="*/ 23 h 56"/>
                <a:gd name="T26" fmla="*/ 2 w 342"/>
                <a:gd name="T27" fmla="*/ 17 h 56"/>
                <a:gd name="T28" fmla="*/ 5 w 342"/>
                <a:gd name="T29" fmla="*/ 13 h 56"/>
                <a:gd name="T30" fmla="*/ 8 w 342"/>
                <a:gd name="T31" fmla="*/ 8 h 56"/>
                <a:gd name="T32" fmla="*/ 13 w 342"/>
                <a:gd name="T33" fmla="*/ 5 h 56"/>
                <a:gd name="T34" fmla="*/ 17 w 342"/>
                <a:gd name="T35" fmla="*/ 2 h 56"/>
                <a:gd name="T36" fmla="*/ 23 w 342"/>
                <a:gd name="T37" fmla="*/ 1 h 56"/>
                <a:gd name="T38" fmla="*/ 28 w 342"/>
                <a:gd name="T39" fmla="*/ 0 h 56"/>
                <a:gd name="T40" fmla="*/ 313 w 342"/>
                <a:gd name="T41" fmla="*/ 0 h 56"/>
                <a:gd name="T42" fmla="*/ 313 w 342"/>
                <a:gd name="T43" fmla="*/ 0 h 56"/>
                <a:gd name="T44" fmla="*/ 318 w 342"/>
                <a:gd name="T45" fmla="*/ 1 h 56"/>
                <a:gd name="T46" fmla="*/ 324 w 342"/>
                <a:gd name="T47" fmla="*/ 2 h 56"/>
                <a:gd name="T48" fmla="*/ 329 w 342"/>
                <a:gd name="T49" fmla="*/ 5 h 56"/>
                <a:gd name="T50" fmla="*/ 333 w 342"/>
                <a:gd name="T51" fmla="*/ 8 h 56"/>
                <a:gd name="T52" fmla="*/ 336 w 342"/>
                <a:gd name="T53" fmla="*/ 13 h 56"/>
                <a:gd name="T54" fmla="*/ 339 w 342"/>
                <a:gd name="T55" fmla="*/ 17 h 56"/>
                <a:gd name="T56" fmla="*/ 340 w 342"/>
                <a:gd name="T57" fmla="*/ 23 h 56"/>
                <a:gd name="T58" fmla="*/ 342 w 342"/>
                <a:gd name="T59" fmla="*/ 28 h 56"/>
                <a:gd name="T60" fmla="*/ 342 w 342"/>
                <a:gd name="T61" fmla="*/ 28 h 56"/>
                <a:gd name="T62" fmla="*/ 340 w 342"/>
                <a:gd name="T63" fmla="*/ 34 h 56"/>
                <a:gd name="T64" fmla="*/ 339 w 342"/>
                <a:gd name="T65" fmla="*/ 39 h 56"/>
                <a:gd name="T66" fmla="*/ 336 w 342"/>
                <a:gd name="T67" fmla="*/ 44 h 56"/>
                <a:gd name="T68" fmla="*/ 333 w 342"/>
                <a:gd name="T69" fmla="*/ 48 h 56"/>
                <a:gd name="T70" fmla="*/ 329 w 342"/>
                <a:gd name="T71" fmla="*/ 52 h 56"/>
                <a:gd name="T72" fmla="*/ 324 w 342"/>
                <a:gd name="T73" fmla="*/ 54 h 56"/>
                <a:gd name="T74" fmla="*/ 318 w 342"/>
                <a:gd name="T75" fmla="*/ 56 h 56"/>
                <a:gd name="T76" fmla="*/ 313 w 342"/>
                <a:gd name="T77" fmla="*/ 56 h 56"/>
                <a:gd name="T78" fmla="*/ 313 w 342"/>
                <a:gd name="T7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 h="56">
                  <a:moveTo>
                    <a:pt x="313" y="56"/>
                  </a:moveTo>
                  <a:lnTo>
                    <a:pt x="28" y="56"/>
                  </a:lnTo>
                  <a:lnTo>
                    <a:pt x="28" y="56"/>
                  </a:lnTo>
                  <a:lnTo>
                    <a:pt x="23" y="56"/>
                  </a:lnTo>
                  <a:lnTo>
                    <a:pt x="17" y="54"/>
                  </a:lnTo>
                  <a:lnTo>
                    <a:pt x="13" y="52"/>
                  </a:lnTo>
                  <a:lnTo>
                    <a:pt x="8" y="48"/>
                  </a:lnTo>
                  <a:lnTo>
                    <a:pt x="5" y="44"/>
                  </a:lnTo>
                  <a:lnTo>
                    <a:pt x="2" y="39"/>
                  </a:lnTo>
                  <a:lnTo>
                    <a:pt x="1" y="34"/>
                  </a:lnTo>
                  <a:lnTo>
                    <a:pt x="0" y="28"/>
                  </a:lnTo>
                  <a:lnTo>
                    <a:pt x="0" y="28"/>
                  </a:lnTo>
                  <a:lnTo>
                    <a:pt x="1" y="23"/>
                  </a:lnTo>
                  <a:lnTo>
                    <a:pt x="2" y="17"/>
                  </a:lnTo>
                  <a:lnTo>
                    <a:pt x="5" y="13"/>
                  </a:lnTo>
                  <a:lnTo>
                    <a:pt x="8" y="8"/>
                  </a:lnTo>
                  <a:lnTo>
                    <a:pt x="13" y="5"/>
                  </a:lnTo>
                  <a:lnTo>
                    <a:pt x="17" y="2"/>
                  </a:lnTo>
                  <a:lnTo>
                    <a:pt x="23" y="1"/>
                  </a:lnTo>
                  <a:lnTo>
                    <a:pt x="28" y="0"/>
                  </a:lnTo>
                  <a:lnTo>
                    <a:pt x="313" y="0"/>
                  </a:lnTo>
                  <a:lnTo>
                    <a:pt x="313" y="0"/>
                  </a:lnTo>
                  <a:lnTo>
                    <a:pt x="318" y="1"/>
                  </a:lnTo>
                  <a:lnTo>
                    <a:pt x="324" y="2"/>
                  </a:lnTo>
                  <a:lnTo>
                    <a:pt x="329" y="5"/>
                  </a:lnTo>
                  <a:lnTo>
                    <a:pt x="333" y="8"/>
                  </a:lnTo>
                  <a:lnTo>
                    <a:pt x="336" y="13"/>
                  </a:lnTo>
                  <a:lnTo>
                    <a:pt x="339" y="17"/>
                  </a:lnTo>
                  <a:lnTo>
                    <a:pt x="340" y="23"/>
                  </a:lnTo>
                  <a:lnTo>
                    <a:pt x="342" y="28"/>
                  </a:lnTo>
                  <a:lnTo>
                    <a:pt x="342" y="28"/>
                  </a:lnTo>
                  <a:lnTo>
                    <a:pt x="340" y="34"/>
                  </a:lnTo>
                  <a:lnTo>
                    <a:pt x="339" y="39"/>
                  </a:lnTo>
                  <a:lnTo>
                    <a:pt x="336" y="44"/>
                  </a:lnTo>
                  <a:lnTo>
                    <a:pt x="333" y="48"/>
                  </a:lnTo>
                  <a:lnTo>
                    <a:pt x="329" y="52"/>
                  </a:lnTo>
                  <a:lnTo>
                    <a:pt x="324" y="54"/>
                  </a:lnTo>
                  <a:lnTo>
                    <a:pt x="318" y="56"/>
                  </a:lnTo>
                  <a:lnTo>
                    <a:pt x="313" y="56"/>
                  </a:lnTo>
                  <a:lnTo>
                    <a:pt x="313" y="56"/>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4" name="Freeform 258">
              <a:extLst>
                <a:ext uri="{FF2B5EF4-FFF2-40B4-BE49-F238E27FC236}">
                  <a16:creationId xmlns:a16="http://schemas.microsoft.com/office/drawing/2014/main" id="{BFFA1D06-3026-D371-3EDC-937FF252DF4A}"/>
                </a:ext>
              </a:extLst>
            </p:cNvPr>
            <p:cNvSpPr>
              <a:spLocks/>
            </p:cNvSpPr>
            <p:nvPr/>
          </p:nvSpPr>
          <p:spPr bwMode="auto">
            <a:xfrm>
              <a:off x="2843213" y="2187575"/>
              <a:ext cx="30163" cy="30163"/>
            </a:xfrm>
            <a:custGeom>
              <a:avLst/>
              <a:gdLst>
                <a:gd name="T0" fmla="*/ 57 w 113"/>
                <a:gd name="T1" fmla="*/ 114 h 114"/>
                <a:gd name="T2" fmla="*/ 57 w 113"/>
                <a:gd name="T3" fmla="*/ 114 h 114"/>
                <a:gd name="T4" fmla="*/ 46 w 113"/>
                <a:gd name="T5" fmla="*/ 113 h 114"/>
                <a:gd name="T6" fmla="*/ 35 w 113"/>
                <a:gd name="T7" fmla="*/ 109 h 114"/>
                <a:gd name="T8" fmla="*/ 25 w 113"/>
                <a:gd name="T9" fmla="*/ 104 h 114"/>
                <a:gd name="T10" fmla="*/ 16 w 113"/>
                <a:gd name="T11" fmla="*/ 97 h 114"/>
                <a:gd name="T12" fmla="*/ 9 w 113"/>
                <a:gd name="T13" fmla="*/ 89 h 114"/>
                <a:gd name="T14" fmla="*/ 4 w 113"/>
                <a:gd name="T15" fmla="*/ 79 h 114"/>
                <a:gd name="T16" fmla="*/ 1 w 113"/>
                <a:gd name="T17" fmla="*/ 69 h 114"/>
                <a:gd name="T18" fmla="*/ 0 w 113"/>
                <a:gd name="T19" fmla="*/ 57 h 114"/>
                <a:gd name="T20" fmla="*/ 0 w 113"/>
                <a:gd name="T21" fmla="*/ 57 h 114"/>
                <a:gd name="T22" fmla="*/ 1 w 113"/>
                <a:gd name="T23" fmla="*/ 45 h 114"/>
                <a:gd name="T24" fmla="*/ 4 w 113"/>
                <a:gd name="T25" fmla="*/ 35 h 114"/>
                <a:gd name="T26" fmla="*/ 9 w 113"/>
                <a:gd name="T27" fmla="*/ 25 h 114"/>
                <a:gd name="T28" fmla="*/ 16 w 113"/>
                <a:gd name="T29" fmla="*/ 17 h 114"/>
                <a:gd name="T30" fmla="*/ 25 w 113"/>
                <a:gd name="T31" fmla="*/ 10 h 114"/>
                <a:gd name="T32" fmla="*/ 35 w 113"/>
                <a:gd name="T33" fmla="*/ 5 h 114"/>
                <a:gd name="T34" fmla="*/ 46 w 113"/>
                <a:gd name="T35" fmla="*/ 1 h 114"/>
                <a:gd name="T36" fmla="*/ 57 w 113"/>
                <a:gd name="T37" fmla="*/ 0 h 114"/>
                <a:gd name="T38" fmla="*/ 57 w 113"/>
                <a:gd name="T39" fmla="*/ 0 h 114"/>
                <a:gd name="T40" fmla="*/ 68 w 113"/>
                <a:gd name="T41" fmla="*/ 1 h 114"/>
                <a:gd name="T42" fmla="*/ 79 w 113"/>
                <a:gd name="T43" fmla="*/ 5 h 114"/>
                <a:gd name="T44" fmla="*/ 88 w 113"/>
                <a:gd name="T45" fmla="*/ 10 h 114"/>
                <a:gd name="T46" fmla="*/ 97 w 113"/>
                <a:gd name="T47" fmla="*/ 17 h 114"/>
                <a:gd name="T48" fmla="*/ 104 w 113"/>
                <a:gd name="T49" fmla="*/ 25 h 114"/>
                <a:gd name="T50" fmla="*/ 109 w 113"/>
                <a:gd name="T51" fmla="*/ 35 h 114"/>
                <a:gd name="T52" fmla="*/ 112 w 113"/>
                <a:gd name="T53" fmla="*/ 45 h 114"/>
                <a:gd name="T54" fmla="*/ 113 w 113"/>
                <a:gd name="T55" fmla="*/ 57 h 114"/>
                <a:gd name="T56" fmla="*/ 113 w 113"/>
                <a:gd name="T57" fmla="*/ 57 h 114"/>
                <a:gd name="T58" fmla="*/ 112 w 113"/>
                <a:gd name="T59" fmla="*/ 69 h 114"/>
                <a:gd name="T60" fmla="*/ 109 w 113"/>
                <a:gd name="T61" fmla="*/ 79 h 114"/>
                <a:gd name="T62" fmla="*/ 104 w 113"/>
                <a:gd name="T63" fmla="*/ 89 h 114"/>
                <a:gd name="T64" fmla="*/ 97 w 113"/>
                <a:gd name="T65" fmla="*/ 97 h 114"/>
                <a:gd name="T66" fmla="*/ 88 w 113"/>
                <a:gd name="T67" fmla="*/ 104 h 114"/>
                <a:gd name="T68" fmla="*/ 79 w 113"/>
                <a:gd name="T69" fmla="*/ 109 h 114"/>
                <a:gd name="T70" fmla="*/ 68 w 113"/>
                <a:gd name="T71" fmla="*/ 113 h 114"/>
                <a:gd name="T72" fmla="*/ 57 w 113"/>
                <a:gd name="T73" fmla="*/ 114 h 114"/>
                <a:gd name="T74" fmla="*/ 57 w 113"/>
                <a:gd name="T7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4">
                  <a:moveTo>
                    <a:pt x="57" y="114"/>
                  </a:moveTo>
                  <a:lnTo>
                    <a:pt x="57" y="114"/>
                  </a:lnTo>
                  <a:lnTo>
                    <a:pt x="46" y="113"/>
                  </a:lnTo>
                  <a:lnTo>
                    <a:pt x="35" y="109"/>
                  </a:lnTo>
                  <a:lnTo>
                    <a:pt x="25" y="104"/>
                  </a:lnTo>
                  <a:lnTo>
                    <a:pt x="16" y="97"/>
                  </a:lnTo>
                  <a:lnTo>
                    <a:pt x="9" y="89"/>
                  </a:lnTo>
                  <a:lnTo>
                    <a:pt x="4" y="79"/>
                  </a:lnTo>
                  <a:lnTo>
                    <a:pt x="1" y="69"/>
                  </a:lnTo>
                  <a:lnTo>
                    <a:pt x="0" y="57"/>
                  </a:lnTo>
                  <a:lnTo>
                    <a:pt x="0" y="57"/>
                  </a:lnTo>
                  <a:lnTo>
                    <a:pt x="1" y="45"/>
                  </a:lnTo>
                  <a:lnTo>
                    <a:pt x="4" y="35"/>
                  </a:lnTo>
                  <a:lnTo>
                    <a:pt x="9" y="25"/>
                  </a:lnTo>
                  <a:lnTo>
                    <a:pt x="16" y="17"/>
                  </a:lnTo>
                  <a:lnTo>
                    <a:pt x="25" y="10"/>
                  </a:lnTo>
                  <a:lnTo>
                    <a:pt x="35" y="5"/>
                  </a:lnTo>
                  <a:lnTo>
                    <a:pt x="46" y="1"/>
                  </a:lnTo>
                  <a:lnTo>
                    <a:pt x="57" y="0"/>
                  </a:lnTo>
                  <a:lnTo>
                    <a:pt x="57" y="0"/>
                  </a:lnTo>
                  <a:lnTo>
                    <a:pt x="68" y="1"/>
                  </a:lnTo>
                  <a:lnTo>
                    <a:pt x="79" y="5"/>
                  </a:lnTo>
                  <a:lnTo>
                    <a:pt x="88" y="10"/>
                  </a:lnTo>
                  <a:lnTo>
                    <a:pt x="97" y="17"/>
                  </a:lnTo>
                  <a:lnTo>
                    <a:pt x="104" y="25"/>
                  </a:lnTo>
                  <a:lnTo>
                    <a:pt x="109" y="35"/>
                  </a:lnTo>
                  <a:lnTo>
                    <a:pt x="112" y="45"/>
                  </a:lnTo>
                  <a:lnTo>
                    <a:pt x="113" y="57"/>
                  </a:lnTo>
                  <a:lnTo>
                    <a:pt x="113" y="57"/>
                  </a:lnTo>
                  <a:lnTo>
                    <a:pt x="112" y="69"/>
                  </a:lnTo>
                  <a:lnTo>
                    <a:pt x="109" y="79"/>
                  </a:lnTo>
                  <a:lnTo>
                    <a:pt x="104" y="89"/>
                  </a:lnTo>
                  <a:lnTo>
                    <a:pt x="97" y="97"/>
                  </a:lnTo>
                  <a:lnTo>
                    <a:pt x="88" y="104"/>
                  </a:lnTo>
                  <a:lnTo>
                    <a:pt x="79" y="109"/>
                  </a:lnTo>
                  <a:lnTo>
                    <a:pt x="68" y="113"/>
                  </a:lnTo>
                  <a:lnTo>
                    <a:pt x="57" y="114"/>
                  </a:lnTo>
                  <a:lnTo>
                    <a:pt x="57" y="114"/>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nvGrpSpPr>
          <p:cNvPr id="151" name="Group 150">
            <a:extLst>
              <a:ext uri="{FF2B5EF4-FFF2-40B4-BE49-F238E27FC236}">
                <a16:creationId xmlns:a16="http://schemas.microsoft.com/office/drawing/2014/main" id="{D8C32A49-CA68-EA38-BA7B-2D648ED99016}"/>
              </a:ext>
            </a:extLst>
          </p:cNvPr>
          <p:cNvGrpSpPr/>
          <p:nvPr/>
        </p:nvGrpSpPr>
        <p:grpSpPr>
          <a:xfrm>
            <a:off x="6685824" y="4313638"/>
            <a:ext cx="369470" cy="342172"/>
            <a:chOff x="4814039" y="2413831"/>
            <a:chExt cx="277588" cy="257078"/>
          </a:xfrm>
          <a:solidFill>
            <a:srgbClr val="37617A"/>
          </a:solidFill>
        </p:grpSpPr>
        <p:sp>
          <p:nvSpPr>
            <p:cNvPr id="152" name="Freeform: Shape 151">
              <a:extLst>
                <a:ext uri="{FF2B5EF4-FFF2-40B4-BE49-F238E27FC236}">
                  <a16:creationId xmlns:a16="http://schemas.microsoft.com/office/drawing/2014/main" id="{330B5BBE-27FE-AD22-87D1-2F1BDC08E994}"/>
                </a:ext>
              </a:extLst>
            </p:cNvPr>
            <p:cNvSpPr/>
            <p:nvPr/>
          </p:nvSpPr>
          <p:spPr>
            <a:xfrm>
              <a:off x="4908072" y="2568997"/>
              <a:ext cx="89522" cy="101912"/>
            </a:xfrm>
            <a:custGeom>
              <a:avLst/>
              <a:gdLst>
                <a:gd name="connsiteX0" fmla="*/ 87353 w 89522"/>
                <a:gd name="connsiteY0" fmla="*/ 23922 h 101912"/>
                <a:gd name="connsiteX1" fmla="*/ 46930 w 89522"/>
                <a:gd name="connsiteY1" fmla="*/ 581 h 101912"/>
                <a:gd name="connsiteX2" fmla="*/ 42592 w 89522"/>
                <a:gd name="connsiteY2" fmla="*/ 581 h 101912"/>
                <a:gd name="connsiteX3" fmla="*/ 2169 w 89522"/>
                <a:gd name="connsiteY3" fmla="*/ 23922 h 101912"/>
                <a:gd name="connsiteX4" fmla="*/ 0 w 89522"/>
                <a:gd name="connsiteY4" fmla="*/ 27675 h 101912"/>
                <a:gd name="connsiteX5" fmla="*/ 0 w 89522"/>
                <a:gd name="connsiteY5" fmla="*/ 74235 h 101912"/>
                <a:gd name="connsiteX6" fmla="*/ 2169 w 89522"/>
                <a:gd name="connsiteY6" fmla="*/ 77994 h 101912"/>
                <a:gd name="connsiteX7" fmla="*/ 42592 w 89522"/>
                <a:gd name="connsiteY7" fmla="*/ 101328 h 101912"/>
                <a:gd name="connsiteX8" fmla="*/ 46930 w 89522"/>
                <a:gd name="connsiteY8" fmla="*/ 101328 h 101912"/>
                <a:gd name="connsiteX9" fmla="*/ 87353 w 89522"/>
                <a:gd name="connsiteY9" fmla="*/ 77994 h 101912"/>
                <a:gd name="connsiteX10" fmla="*/ 89522 w 89522"/>
                <a:gd name="connsiteY10" fmla="*/ 74235 h 101912"/>
                <a:gd name="connsiteX11" fmla="*/ 89522 w 89522"/>
                <a:gd name="connsiteY11" fmla="*/ 27675 h 101912"/>
                <a:gd name="connsiteX12" fmla="*/ 87353 w 89522"/>
                <a:gd name="connsiteY12" fmla="*/ 23922 h 101912"/>
                <a:gd name="connsiteX13" fmla="*/ 44761 w 89522"/>
                <a:gd name="connsiteY13" fmla="*/ 9348 h 101912"/>
                <a:gd name="connsiteX14" fmla="*/ 76510 w 89522"/>
                <a:gd name="connsiteY14" fmla="*/ 27675 h 101912"/>
                <a:gd name="connsiteX15" fmla="*/ 44761 w 89522"/>
                <a:gd name="connsiteY15" fmla="*/ 46007 h 101912"/>
                <a:gd name="connsiteX16" fmla="*/ 13012 w 89522"/>
                <a:gd name="connsiteY16" fmla="*/ 27675 h 101912"/>
                <a:gd name="connsiteX17" fmla="*/ 8675 w 89522"/>
                <a:gd name="connsiteY17" fmla="*/ 35187 h 101912"/>
                <a:gd name="connsiteX18" fmla="*/ 40424 w 89522"/>
                <a:gd name="connsiteY18" fmla="*/ 53520 h 101912"/>
                <a:gd name="connsiteX19" fmla="*/ 40424 w 89522"/>
                <a:gd name="connsiteY19" fmla="*/ 90063 h 101912"/>
                <a:gd name="connsiteX20" fmla="*/ 8675 w 89522"/>
                <a:gd name="connsiteY20" fmla="*/ 71730 h 101912"/>
                <a:gd name="connsiteX21" fmla="*/ 80848 w 89522"/>
                <a:gd name="connsiteY21" fmla="*/ 71730 h 101912"/>
                <a:gd name="connsiteX22" fmla="*/ 49098 w 89522"/>
                <a:gd name="connsiteY22" fmla="*/ 90063 h 101912"/>
                <a:gd name="connsiteX23" fmla="*/ 49098 w 89522"/>
                <a:gd name="connsiteY23" fmla="*/ 53520 h 101912"/>
                <a:gd name="connsiteX24" fmla="*/ 80848 w 89522"/>
                <a:gd name="connsiteY24" fmla="*/ 35187 h 10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522" h="101912">
                  <a:moveTo>
                    <a:pt x="87353" y="23922"/>
                  </a:moveTo>
                  <a:lnTo>
                    <a:pt x="46930" y="581"/>
                  </a:lnTo>
                  <a:cubicBezTo>
                    <a:pt x="45588" y="-194"/>
                    <a:pt x="43934" y="-194"/>
                    <a:pt x="42592" y="581"/>
                  </a:cubicBezTo>
                  <a:lnTo>
                    <a:pt x="2169" y="23922"/>
                  </a:lnTo>
                  <a:cubicBezTo>
                    <a:pt x="827" y="24695"/>
                    <a:pt x="0" y="26126"/>
                    <a:pt x="0" y="27675"/>
                  </a:cubicBezTo>
                  <a:lnTo>
                    <a:pt x="0" y="74235"/>
                  </a:lnTo>
                  <a:cubicBezTo>
                    <a:pt x="0" y="75785"/>
                    <a:pt x="827" y="77217"/>
                    <a:pt x="2169" y="77994"/>
                  </a:cubicBezTo>
                  <a:lnTo>
                    <a:pt x="42592" y="101328"/>
                  </a:lnTo>
                  <a:cubicBezTo>
                    <a:pt x="43934" y="102107"/>
                    <a:pt x="45589" y="102107"/>
                    <a:pt x="46930" y="101328"/>
                  </a:cubicBezTo>
                  <a:lnTo>
                    <a:pt x="87353" y="77994"/>
                  </a:lnTo>
                  <a:cubicBezTo>
                    <a:pt x="88695" y="77217"/>
                    <a:pt x="89522" y="75785"/>
                    <a:pt x="89522" y="74235"/>
                  </a:cubicBezTo>
                  <a:lnTo>
                    <a:pt x="89522" y="27675"/>
                  </a:lnTo>
                  <a:cubicBezTo>
                    <a:pt x="89522" y="26126"/>
                    <a:pt x="88695" y="24695"/>
                    <a:pt x="87353" y="23922"/>
                  </a:cubicBezTo>
                  <a:close/>
                  <a:moveTo>
                    <a:pt x="44761" y="9348"/>
                  </a:moveTo>
                  <a:lnTo>
                    <a:pt x="76510" y="27675"/>
                  </a:lnTo>
                  <a:lnTo>
                    <a:pt x="44761" y="46007"/>
                  </a:lnTo>
                  <a:lnTo>
                    <a:pt x="13012" y="27675"/>
                  </a:lnTo>
                  <a:close/>
                  <a:moveTo>
                    <a:pt x="8675" y="35187"/>
                  </a:moveTo>
                  <a:lnTo>
                    <a:pt x="40424" y="53520"/>
                  </a:lnTo>
                  <a:lnTo>
                    <a:pt x="40424" y="90063"/>
                  </a:lnTo>
                  <a:lnTo>
                    <a:pt x="8675" y="71730"/>
                  </a:lnTo>
                  <a:close/>
                  <a:moveTo>
                    <a:pt x="80848" y="71730"/>
                  </a:moveTo>
                  <a:lnTo>
                    <a:pt x="49098" y="90063"/>
                  </a:lnTo>
                  <a:lnTo>
                    <a:pt x="49098" y="53520"/>
                  </a:lnTo>
                  <a:lnTo>
                    <a:pt x="80848" y="35187"/>
                  </a:lnTo>
                  <a:close/>
                </a:path>
              </a:pathLst>
            </a:custGeom>
            <a:solidFill>
              <a:srgbClr val="FDB837"/>
            </a:solidFill>
            <a:ln w="575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15C99CE0-3817-9A78-FE90-0DBC67CF2B2D}"/>
                </a:ext>
              </a:extLst>
            </p:cNvPr>
            <p:cNvSpPr/>
            <p:nvPr/>
          </p:nvSpPr>
          <p:spPr>
            <a:xfrm>
              <a:off x="4887525" y="2413831"/>
              <a:ext cx="130615" cy="101940"/>
            </a:xfrm>
            <a:custGeom>
              <a:avLst/>
              <a:gdLst>
                <a:gd name="connsiteX0" fmla="*/ 4349 w 130615"/>
                <a:gd name="connsiteY0" fmla="*/ 90485 h 101940"/>
                <a:gd name="connsiteX1" fmla="*/ 6512 w 130615"/>
                <a:gd name="connsiteY1" fmla="*/ 89907 h 101940"/>
                <a:gd name="connsiteX2" fmla="*/ 24931 w 130615"/>
                <a:gd name="connsiteY2" fmla="*/ 79277 h 101940"/>
                <a:gd name="connsiteX3" fmla="*/ 63139 w 130615"/>
                <a:gd name="connsiteY3" fmla="*/ 101357 h 101940"/>
                <a:gd name="connsiteX4" fmla="*/ 67477 w 130615"/>
                <a:gd name="connsiteY4" fmla="*/ 101357 h 101940"/>
                <a:gd name="connsiteX5" fmla="*/ 105686 w 130615"/>
                <a:gd name="connsiteY5" fmla="*/ 79300 h 101940"/>
                <a:gd name="connsiteX6" fmla="*/ 124105 w 130615"/>
                <a:gd name="connsiteY6" fmla="*/ 89930 h 101940"/>
                <a:gd name="connsiteX7" fmla="*/ 126268 w 130615"/>
                <a:gd name="connsiteY7" fmla="*/ 90508 h 101940"/>
                <a:gd name="connsiteX8" fmla="*/ 130615 w 130615"/>
                <a:gd name="connsiteY8" fmla="*/ 86181 h 101940"/>
                <a:gd name="connsiteX9" fmla="*/ 128442 w 130615"/>
                <a:gd name="connsiteY9" fmla="*/ 82412 h 101940"/>
                <a:gd name="connsiteX10" fmla="*/ 110069 w 130615"/>
                <a:gd name="connsiteY10" fmla="*/ 71788 h 101940"/>
                <a:gd name="connsiteX11" fmla="*/ 110069 w 130615"/>
                <a:gd name="connsiteY11" fmla="*/ 27675 h 101940"/>
                <a:gd name="connsiteX12" fmla="*/ 107901 w 130615"/>
                <a:gd name="connsiteY12" fmla="*/ 23916 h 101940"/>
                <a:gd name="connsiteX13" fmla="*/ 67477 w 130615"/>
                <a:gd name="connsiteY13" fmla="*/ 581 h 101940"/>
                <a:gd name="connsiteX14" fmla="*/ 63139 w 130615"/>
                <a:gd name="connsiteY14" fmla="*/ 581 h 101940"/>
                <a:gd name="connsiteX15" fmla="*/ 22716 w 130615"/>
                <a:gd name="connsiteY15" fmla="*/ 23916 h 101940"/>
                <a:gd name="connsiteX16" fmla="*/ 20547 w 130615"/>
                <a:gd name="connsiteY16" fmla="*/ 27675 h 101940"/>
                <a:gd name="connsiteX17" fmla="*/ 20547 w 130615"/>
                <a:gd name="connsiteY17" fmla="*/ 71788 h 101940"/>
                <a:gd name="connsiteX18" fmla="*/ 2174 w 130615"/>
                <a:gd name="connsiteY18" fmla="*/ 82394 h 101940"/>
                <a:gd name="connsiteX19" fmla="*/ 579 w 130615"/>
                <a:gd name="connsiteY19" fmla="*/ 88317 h 101940"/>
                <a:gd name="connsiteX20" fmla="*/ 4349 w 130615"/>
                <a:gd name="connsiteY20" fmla="*/ 90491 h 101940"/>
                <a:gd name="connsiteX21" fmla="*/ 88782 w 130615"/>
                <a:gd name="connsiteY21" fmla="*/ 59482 h 101940"/>
                <a:gd name="connsiteX22" fmla="*/ 82854 w 130615"/>
                <a:gd name="connsiteY22" fmla="*/ 61072 h 101940"/>
                <a:gd name="connsiteX23" fmla="*/ 84444 w 130615"/>
                <a:gd name="connsiteY23" fmla="*/ 67000 h 101940"/>
                <a:gd name="connsiteX24" fmla="*/ 97028 w 130615"/>
                <a:gd name="connsiteY24" fmla="*/ 74269 h 101940"/>
                <a:gd name="connsiteX25" fmla="*/ 69645 w 130615"/>
                <a:gd name="connsiteY25" fmla="*/ 90063 h 101940"/>
                <a:gd name="connsiteX26" fmla="*/ 69645 w 130615"/>
                <a:gd name="connsiteY26" fmla="*/ 53514 h 101940"/>
                <a:gd name="connsiteX27" fmla="*/ 92130 w 130615"/>
                <a:gd name="connsiteY27" fmla="*/ 40536 h 101940"/>
                <a:gd name="connsiteX28" fmla="*/ 101383 w 130615"/>
                <a:gd name="connsiteY28" fmla="*/ 35181 h 101940"/>
                <a:gd name="connsiteX29" fmla="*/ 101383 w 130615"/>
                <a:gd name="connsiteY29" fmla="*/ 66774 h 101940"/>
                <a:gd name="connsiteX30" fmla="*/ 65308 w 130615"/>
                <a:gd name="connsiteY30" fmla="*/ 9342 h 101940"/>
                <a:gd name="connsiteX31" fmla="*/ 97057 w 130615"/>
                <a:gd name="connsiteY31" fmla="*/ 27675 h 101940"/>
                <a:gd name="connsiteX32" fmla="*/ 65308 w 130615"/>
                <a:gd name="connsiteY32" fmla="*/ 46001 h 101940"/>
                <a:gd name="connsiteX33" fmla="*/ 33559 w 130615"/>
                <a:gd name="connsiteY33" fmla="*/ 27675 h 101940"/>
                <a:gd name="connsiteX34" fmla="*/ 29222 w 130615"/>
                <a:gd name="connsiteY34" fmla="*/ 35181 h 101940"/>
                <a:gd name="connsiteX35" fmla="*/ 38475 w 130615"/>
                <a:gd name="connsiteY35" fmla="*/ 40536 h 101940"/>
                <a:gd name="connsiteX36" fmla="*/ 60959 w 130615"/>
                <a:gd name="connsiteY36" fmla="*/ 53514 h 101940"/>
                <a:gd name="connsiteX37" fmla="*/ 60959 w 130615"/>
                <a:gd name="connsiteY37" fmla="*/ 90063 h 101940"/>
                <a:gd name="connsiteX38" fmla="*/ 33594 w 130615"/>
                <a:gd name="connsiteY38" fmla="*/ 74263 h 101940"/>
                <a:gd name="connsiteX39" fmla="*/ 46178 w 130615"/>
                <a:gd name="connsiteY39" fmla="*/ 66994 h 101940"/>
                <a:gd name="connsiteX40" fmla="*/ 47768 w 130615"/>
                <a:gd name="connsiteY40" fmla="*/ 61066 h 101940"/>
                <a:gd name="connsiteX41" fmla="*/ 41840 w 130615"/>
                <a:gd name="connsiteY41" fmla="*/ 59476 h 101940"/>
                <a:gd name="connsiteX42" fmla="*/ 29222 w 130615"/>
                <a:gd name="connsiteY42" fmla="*/ 66774 h 10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0615" h="101940">
                  <a:moveTo>
                    <a:pt x="4349" y="90485"/>
                  </a:moveTo>
                  <a:cubicBezTo>
                    <a:pt x="5108" y="90488"/>
                    <a:pt x="5855" y="90288"/>
                    <a:pt x="6512" y="89907"/>
                  </a:cubicBezTo>
                  <a:lnTo>
                    <a:pt x="24931" y="79277"/>
                  </a:lnTo>
                  <a:lnTo>
                    <a:pt x="63139" y="101357"/>
                  </a:lnTo>
                  <a:cubicBezTo>
                    <a:pt x="64481" y="102135"/>
                    <a:pt x="66136" y="102135"/>
                    <a:pt x="67477" y="101357"/>
                  </a:cubicBezTo>
                  <a:lnTo>
                    <a:pt x="105686" y="79300"/>
                  </a:lnTo>
                  <a:lnTo>
                    <a:pt x="124105" y="89930"/>
                  </a:lnTo>
                  <a:cubicBezTo>
                    <a:pt x="124761" y="90311"/>
                    <a:pt x="125508" y="90511"/>
                    <a:pt x="126268" y="90508"/>
                  </a:cubicBezTo>
                  <a:cubicBezTo>
                    <a:pt x="128663" y="90514"/>
                    <a:pt x="130610" y="88577"/>
                    <a:pt x="130615" y="86181"/>
                  </a:cubicBezTo>
                  <a:cubicBezTo>
                    <a:pt x="130619" y="84626"/>
                    <a:pt x="129790" y="83188"/>
                    <a:pt x="128442" y="82412"/>
                  </a:cubicBezTo>
                  <a:lnTo>
                    <a:pt x="110069" y="71788"/>
                  </a:lnTo>
                  <a:lnTo>
                    <a:pt x="110069" y="27675"/>
                  </a:lnTo>
                  <a:cubicBezTo>
                    <a:pt x="110069" y="26125"/>
                    <a:pt x="109242" y="24692"/>
                    <a:pt x="107901" y="23916"/>
                  </a:cubicBezTo>
                  <a:lnTo>
                    <a:pt x="67477" y="581"/>
                  </a:lnTo>
                  <a:cubicBezTo>
                    <a:pt x="66135" y="-194"/>
                    <a:pt x="64481" y="-194"/>
                    <a:pt x="63139" y="581"/>
                  </a:cubicBezTo>
                  <a:lnTo>
                    <a:pt x="22716" y="23916"/>
                  </a:lnTo>
                  <a:cubicBezTo>
                    <a:pt x="21374" y="24692"/>
                    <a:pt x="20547" y="26125"/>
                    <a:pt x="20547" y="27675"/>
                  </a:cubicBezTo>
                  <a:lnTo>
                    <a:pt x="20547" y="71788"/>
                  </a:lnTo>
                  <a:lnTo>
                    <a:pt x="2174" y="82394"/>
                  </a:lnTo>
                  <a:cubicBezTo>
                    <a:pt x="98" y="83589"/>
                    <a:pt x="-616" y="86241"/>
                    <a:pt x="579" y="88317"/>
                  </a:cubicBezTo>
                  <a:cubicBezTo>
                    <a:pt x="1355" y="89665"/>
                    <a:pt x="2793" y="90495"/>
                    <a:pt x="4349" y="90491"/>
                  </a:cubicBezTo>
                  <a:close/>
                  <a:moveTo>
                    <a:pt x="88782" y="59482"/>
                  </a:moveTo>
                  <a:cubicBezTo>
                    <a:pt x="86706" y="58284"/>
                    <a:pt x="84052" y="58996"/>
                    <a:pt x="82854" y="61072"/>
                  </a:cubicBezTo>
                  <a:cubicBezTo>
                    <a:pt x="81656" y="63148"/>
                    <a:pt x="82368" y="65802"/>
                    <a:pt x="84444" y="67000"/>
                  </a:cubicBezTo>
                  <a:lnTo>
                    <a:pt x="97028" y="74269"/>
                  </a:lnTo>
                  <a:lnTo>
                    <a:pt x="69645" y="90063"/>
                  </a:lnTo>
                  <a:lnTo>
                    <a:pt x="69645" y="53514"/>
                  </a:lnTo>
                  <a:lnTo>
                    <a:pt x="92130" y="40536"/>
                  </a:lnTo>
                  <a:lnTo>
                    <a:pt x="101383" y="35181"/>
                  </a:lnTo>
                  <a:lnTo>
                    <a:pt x="101383" y="66774"/>
                  </a:lnTo>
                  <a:close/>
                  <a:moveTo>
                    <a:pt x="65308" y="9342"/>
                  </a:moveTo>
                  <a:lnTo>
                    <a:pt x="97057" y="27675"/>
                  </a:lnTo>
                  <a:lnTo>
                    <a:pt x="65308" y="46001"/>
                  </a:lnTo>
                  <a:lnTo>
                    <a:pt x="33559" y="27675"/>
                  </a:lnTo>
                  <a:close/>
                  <a:moveTo>
                    <a:pt x="29222" y="35181"/>
                  </a:moveTo>
                  <a:lnTo>
                    <a:pt x="38475" y="40536"/>
                  </a:lnTo>
                  <a:lnTo>
                    <a:pt x="60959" y="53514"/>
                  </a:lnTo>
                  <a:lnTo>
                    <a:pt x="60959" y="90063"/>
                  </a:lnTo>
                  <a:lnTo>
                    <a:pt x="33594" y="74263"/>
                  </a:lnTo>
                  <a:lnTo>
                    <a:pt x="46178" y="66994"/>
                  </a:lnTo>
                  <a:cubicBezTo>
                    <a:pt x="48254" y="65796"/>
                    <a:pt x="48966" y="63142"/>
                    <a:pt x="47768" y="61066"/>
                  </a:cubicBezTo>
                  <a:cubicBezTo>
                    <a:pt x="46570" y="58990"/>
                    <a:pt x="43917" y="58278"/>
                    <a:pt x="41840" y="59476"/>
                  </a:cubicBezTo>
                  <a:lnTo>
                    <a:pt x="29222" y="66774"/>
                  </a:lnTo>
                  <a:close/>
                </a:path>
              </a:pathLst>
            </a:custGeom>
            <a:grpFill/>
            <a:ln w="575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CEF76C62-AC25-0481-966F-FB7FFE6C9891}"/>
                </a:ext>
              </a:extLst>
            </p:cNvPr>
            <p:cNvSpPr/>
            <p:nvPr/>
          </p:nvSpPr>
          <p:spPr>
            <a:xfrm>
              <a:off x="4814039" y="2492712"/>
              <a:ext cx="108183" cy="101917"/>
            </a:xfrm>
            <a:custGeom>
              <a:avLst/>
              <a:gdLst>
                <a:gd name="connsiteX0" fmla="*/ 101672 w 108183"/>
                <a:gd name="connsiteY0" fmla="*/ 88698 h 101917"/>
                <a:gd name="connsiteX1" fmla="*/ 103835 w 108183"/>
                <a:gd name="connsiteY1" fmla="*/ 89276 h 101917"/>
                <a:gd name="connsiteX2" fmla="*/ 108183 w 108183"/>
                <a:gd name="connsiteY2" fmla="*/ 84949 h 101917"/>
                <a:gd name="connsiteX3" fmla="*/ 106010 w 108183"/>
                <a:gd name="connsiteY3" fmla="*/ 81180 h 101917"/>
                <a:gd name="connsiteX4" fmla="*/ 89522 w 108183"/>
                <a:gd name="connsiteY4" fmla="*/ 71673 h 101917"/>
                <a:gd name="connsiteX5" fmla="*/ 89522 w 108183"/>
                <a:gd name="connsiteY5" fmla="*/ 27681 h 101917"/>
                <a:gd name="connsiteX6" fmla="*/ 87354 w 108183"/>
                <a:gd name="connsiteY6" fmla="*/ 23922 h 101917"/>
                <a:gd name="connsiteX7" fmla="*/ 46930 w 108183"/>
                <a:gd name="connsiteY7" fmla="*/ 581 h 101917"/>
                <a:gd name="connsiteX8" fmla="*/ 42593 w 108183"/>
                <a:gd name="connsiteY8" fmla="*/ 581 h 101917"/>
                <a:gd name="connsiteX9" fmla="*/ 2169 w 108183"/>
                <a:gd name="connsiteY9" fmla="*/ 23893 h 101917"/>
                <a:gd name="connsiteX10" fmla="*/ 0 w 108183"/>
                <a:gd name="connsiteY10" fmla="*/ 27681 h 101917"/>
                <a:gd name="connsiteX11" fmla="*/ 0 w 108183"/>
                <a:gd name="connsiteY11" fmla="*/ 74240 h 101917"/>
                <a:gd name="connsiteX12" fmla="*/ 2169 w 108183"/>
                <a:gd name="connsiteY12" fmla="*/ 77994 h 101917"/>
                <a:gd name="connsiteX13" fmla="*/ 42593 w 108183"/>
                <a:gd name="connsiteY13" fmla="*/ 101334 h 101917"/>
                <a:gd name="connsiteX14" fmla="*/ 46930 w 108183"/>
                <a:gd name="connsiteY14" fmla="*/ 101334 h 101917"/>
                <a:gd name="connsiteX15" fmla="*/ 85214 w 108183"/>
                <a:gd name="connsiteY15" fmla="*/ 79231 h 101917"/>
                <a:gd name="connsiteX16" fmla="*/ 44761 w 108183"/>
                <a:gd name="connsiteY16" fmla="*/ 9319 h 101917"/>
                <a:gd name="connsiteX17" fmla="*/ 76510 w 108183"/>
                <a:gd name="connsiteY17" fmla="*/ 27652 h 101917"/>
                <a:gd name="connsiteX18" fmla="*/ 44761 w 108183"/>
                <a:gd name="connsiteY18" fmla="*/ 45978 h 101917"/>
                <a:gd name="connsiteX19" fmla="*/ 13012 w 108183"/>
                <a:gd name="connsiteY19" fmla="*/ 27681 h 101917"/>
                <a:gd name="connsiteX20" fmla="*/ 8675 w 108183"/>
                <a:gd name="connsiteY20" fmla="*/ 35164 h 101917"/>
                <a:gd name="connsiteX21" fmla="*/ 17928 w 108183"/>
                <a:gd name="connsiteY21" fmla="*/ 40513 h 101917"/>
                <a:gd name="connsiteX22" fmla="*/ 40424 w 108183"/>
                <a:gd name="connsiteY22" fmla="*/ 53496 h 101917"/>
                <a:gd name="connsiteX23" fmla="*/ 40424 w 108183"/>
                <a:gd name="connsiteY23" fmla="*/ 90034 h 101917"/>
                <a:gd name="connsiteX24" fmla="*/ 8675 w 108183"/>
                <a:gd name="connsiteY24" fmla="*/ 71702 h 101917"/>
                <a:gd name="connsiteX25" fmla="*/ 49098 w 108183"/>
                <a:gd name="connsiteY25" fmla="*/ 90034 h 101917"/>
                <a:gd name="connsiteX26" fmla="*/ 49098 w 108183"/>
                <a:gd name="connsiteY26" fmla="*/ 53496 h 101917"/>
                <a:gd name="connsiteX27" fmla="*/ 71583 w 108183"/>
                <a:gd name="connsiteY27" fmla="*/ 40513 h 101917"/>
                <a:gd name="connsiteX28" fmla="*/ 80836 w 108183"/>
                <a:gd name="connsiteY28" fmla="*/ 35164 h 101917"/>
                <a:gd name="connsiteX29" fmla="*/ 80836 w 108183"/>
                <a:gd name="connsiteY29" fmla="*/ 66664 h 101917"/>
                <a:gd name="connsiteX30" fmla="*/ 66037 w 108183"/>
                <a:gd name="connsiteY30" fmla="*/ 58123 h 101917"/>
                <a:gd name="connsiteX31" fmla="*/ 60109 w 108183"/>
                <a:gd name="connsiteY31" fmla="*/ 59713 h 101917"/>
                <a:gd name="connsiteX32" fmla="*/ 61700 w 108183"/>
                <a:gd name="connsiteY32" fmla="*/ 65641 h 101917"/>
                <a:gd name="connsiteX33" fmla="*/ 76528 w 108183"/>
                <a:gd name="connsiteY33" fmla="*/ 74200 h 10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8183" h="101917">
                  <a:moveTo>
                    <a:pt x="101672" y="88698"/>
                  </a:moveTo>
                  <a:cubicBezTo>
                    <a:pt x="102329" y="89080"/>
                    <a:pt x="103076" y="89279"/>
                    <a:pt x="103835" y="89276"/>
                  </a:cubicBezTo>
                  <a:cubicBezTo>
                    <a:pt x="106231" y="89282"/>
                    <a:pt x="108177" y="87345"/>
                    <a:pt x="108183" y="84949"/>
                  </a:cubicBezTo>
                  <a:cubicBezTo>
                    <a:pt x="108187" y="83394"/>
                    <a:pt x="107358" y="81956"/>
                    <a:pt x="106010" y="81180"/>
                  </a:cubicBezTo>
                  <a:lnTo>
                    <a:pt x="89522" y="71673"/>
                  </a:lnTo>
                  <a:lnTo>
                    <a:pt x="89522" y="27681"/>
                  </a:lnTo>
                  <a:cubicBezTo>
                    <a:pt x="89522" y="26130"/>
                    <a:pt x="88695" y="24698"/>
                    <a:pt x="87354" y="23922"/>
                  </a:cubicBezTo>
                  <a:lnTo>
                    <a:pt x="46930" y="581"/>
                  </a:lnTo>
                  <a:cubicBezTo>
                    <a:pt x="45588" y="-194"/>
                    <a:pt x="43934" y="-194"/>
                    <a:pt x="42593" y="581"/>
                  </a:cubicBezTo>
                  <a:lnTo>
                    <a:pt x="2169" y="23893"/>
                  </a:lnTo>
                  <a:cubicBezTo>
                    <a:pt x="818" y="24674"/>
                    <a:pt x="-10" y="26120"/>
                    <a:pt x="0" y="27681"/>
                  </a:cubicBezTo>
                  <a:lnTo>
                    <a:pt x="0" y="74240"/>
                  </a:lnTo>
                  <a:cubicBezTo>
                    <a:pt x="0" y="75789"/>
                    <a:pt x="827" y="77220"/>
                    <a:pt x="2169" y="77994"/>
                  </a:cubicBezTo>
                  <a:lnTo>
                    <a:pt x="42593" y="101334"/>
                  </a:lnTo>
                  <a:cubicBezTo>
                    <a:pt x="43933" y="102112"/>
                    <a:pt x="45589" y="102112"/>
                    <a:pt x="46930" y="101334"/>
                  </a:cubicBezTo>
                  <a:lnTo>
                    <a:pt x="85214" y="79231"/>
                  </a:lnTo>
                  <a:close/>
                  <a:moveTo>
                    <a:pt x="44761" y="9319"/>
                  </a:moveTo>
                  <a:lnTo>
                    <a:pt x="76510" y="27652"/>
                  </a:lnTo>
                  <a:lnTo>
                    <a:pt x="44761" y="45978"/>
                  </a:lnTo>
                  <a:lnTo>
                    <a:pt x="13012" y="27681"/>
                  </a:lnTo>
                  <a:close/>
                  <a:moveTo>
                    <a:pt x="8675" y="35164"/>
                  </a:moveTo>
                  <a:lnTo>
                    <a:pt x="17928" y="40513"/>
                  </a:lnTo>
                  <a:lnTo>
                    <a:pt x="40424" y="53496"/>
                  </a:lnTo>
                  <a:lnTo>
                    <a:pt x="40424" y="90034"/>
                  </a:lnTo>
                  <a:lnTo>
                    <a:pt x="8675" y="71702"/>
                  </a:lnTo>
                  <a:close/>
                  <a:moveTo>
                    <a:pt x="49098" y="90034"/>
                  </a:moveTo>
                  <a:lnTo>
                    <a:pt x="49098" y="53496"/>
                  </a:lnTo>
                  <a:lnTo>
                    <a:pt x="71583" y="40513"/>
                  </a:lnTo>
                  <a:lnTo>
                    <a:pt x="80836" y="35164"/>
                  </a:lnTo>
                  <a:lnTo>
                    <a:pt x="80836" y="66664"/>
                  </a:lnTo>
                  <a:lnTo>
                    <a:pt x="66037" y="58123"/>
                  </a:lnTo>
                  <a:cubicBezTo>
                    <a:pt x="63961" y="56925"/>
                    <a:pt x="61307" y="57637"/>
                    <a:pt x="60109" y="59713"/>
                  </a:cubicBezTo>
                  <a:cubicBezTo>
                    <a:pt x="58912" y="61789"/>
                    <a:pt x="59624" y="64443"/>
                    <a:pt x="61700" y="65641"/>
                  </a:cubicBezTo>
                  <a:lnTo>
                    <a:pt x="76528" y="74200"/>
                  </a:lnTo>
                  <a:close/>
                </a:path>
              </a:pathLst>
            </a:custGeom>
            <a:grpFill/>
            <a:ln w="575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DB7E0C81-4573-9798-F48E-99235CA846EB}"/>
                </a:ext>
              </a:extLst>
            </p:cNvPr>
            <p:cNvSpPr/>
            <p:nvPr/>
          </p:nvSpPr>
          <p:spPr>
            <a:xfrm>
              <a:off x="4983472" y="2492683"/>
              <a:ext cx="108155" cy="101929"/>
            </a:xfrm>
            <a:custGeom>
              <a:avLst/>
              <a:gdLst>
                <a:gd name="connsiteX0" fmla="*/ 105986 w 108155"/>
                <a:gd name="connsiteY0" fmla="*/ 23922 h 101929"/>
                <a:gd name="connsiteX1" fmla="*/ 65563 w 108155"/>
                <a:gd name="connsiteY1" fmla="*/ 581 h 101929"/>
                <a:gd name="connsiteX2" fmla="*/ 61225 w 108155"/>
                <a:gd name="connsiteY2" fmla="*/ 581 h 101929"/>
                <a:gd name="connsiteX3" fmla="*/ 20830 w 108155"/>
                <a:gd name="connsiteY3" fmla="*/ 23922 h 101929"/>
                <a:gd name="connsiteX4" fmla="*/ 18662 w 108155"/>
                <a:gd name="connsiteY4" fmla="*/ 27681 h 101929"/>
                <a:gd name="connsiteX5" fmla="*/ 18662 w 108155"/>
                <a:gd name="connsiteY5" fmla="*/ 71702 h 101929"/>
                <a:gd name="connsiteX6" fmla="*/ 2174 w 108155"/>
                <a:gd name="connsiteY6" fmla="*/ 81221 h 101929"/>
                <a:gd name="connsiteX7" fmla="*/ 579 w 108155"/>
                <a:gd name="connsiteY7" fmla="*/ 87144 h 101929"/>
                <a:gd name="connsiteX8" fmla="*/ 4349 w 108155"/>
                <a:gd name="connsiteY8" fmla="*/ 89317 h 101929"/>
                <a:gd name="connsiteX9" fmla="*/ 6512 w 108155"/>
                <a:gd name="connsiteY9" fmla="*/ 88739 h 101929"/>
                <a:gd name="connsiteX10" fmla="*/ 22970 w 108155"/>
                <a:gd name="connsiteY10" fmla="*/ 79243 h 101929"/>
                <a:gd name="connsiteX11" fmla="*/ 61254 w 108155"/>
                <a:gd name="connsiteY11" fmla="*/ 101346 h 101929"/>
                <a:gd name="connsiteX12" fmla="*/ 65592 w 108155"/>
                <a:gd name="connsiteY12" fmla="*/ 101346 h 101929"/>
                <a:gd name="connsiteX13" fmla="*/ 106015 w 108155"/>
                <a:gd name="connsiteY13" fmla="*/ 78005 h 101929"/>
                <a:gd name="connsiteX14" fmla="*/ 108155 w 108155"/>
                <a:gd name="connsiteY14" fmla="*/ 74240 h 101929"/>
                <a:gd name="connsiteX15" fmla="*/ 108155 w 108155"/>
                <a:gd name="connsiteY15" fmla="*/ 27710 h 101929"/>
                <a:gd name="connsiteX16" fmla="*/ 105986 w 108155"/>
                <a:gd name="connsiteY16" fmla="*/ 23922 h 101929"/>
                <a:gd name="connsiteX17" fmla="*/ 63394 w 108155"/>
                <a:gd name="connsiteY17" fmla="*/ 9348 h 101929"/>
                <a:gd name="connsiteX18" fmla="*/ 95143 w 108155"/>
                <a:gd name="connsiteY18" fmla="*/ 27681 h 101929"/>
                <a:gd name="connsiteX19" fmla="*/ 63394 w 108155"/>
                <a:gd name="connsiteY19" fmla="*/ 46007 h 101929"/>
                <a:gd name="connsiteX20" fmla="*/ 31645 w 108155"/>
                <a:gd name="connsiteY20" fmla="*/ 27710 h 101929"/>
                <a:gd name="connsiteX21" fmla="*/ 48011 w 108155"/>
                <a:gd name="connsiteY21" fmla="*/ 59736 h 101929"/>
                <a:gd name="connsiteX22" fmla="*/ 42095 w 108155"/>
                <a:gd name="connsiteY22" fmla="*/ 58148 h 101929"/>
                <a:gd name="connsiteX23" fmla="*/ 42089 w 108155"/>
                <a:gd name="connsiteY23" fmla="*/ 58152 h 101929"/>
                <a:gd name="connsiteX24" fmla="*/ 27308 w 108155"/>
                <a:gd name="connsiteY24" fmla="*/ 66693 h 101929"/>
                <a:gd name="connsiteX25" fmla="*/ 27308 w 108155"/>
                <a:gd name="connsiteY25" fmla="*/ 35193 h 101929"/>
                <a:gd name="connsiteX26" fmla="*/ 36560 w 108155"/>
                <a:gd name="connsiteY26" fmla="*/ 40542 h 101929"/>
                <a:gd name="connsiteX27" fmla="*/ 59045 w 108155"/>
                <a:gd name="connsiteY27" fmla="*/ 53525 h 101929"/>
                <a:gd name="connsiteX28" fmla="*/ 59045 w 108155"/>
                <a:gd name="connsiteY28" fmla="*/ 90063 h 101929"/>
                <a:gd name="connsiteX29" fmla="*/ 31604 w 108155"/>
                <a:gd name="connsiteY29" fmla="*/ 74223 h 101929"/>
                <a:gd name="connsiteX30" fmla="*/ 46432 w 108155"/>
                <a:gd name="connsiteY30" fmla="*/ 65664 h 101929"/>
                <a:gd name="connsiteX31" fmla="*/ 48012 w 108155"/>
                <a:gd name="connsiteY31" fmla="*/ 59737 h 101929"/>
                <a:gd name="connsiteX32" fmla="*/ 48011 w 108155"/>
                <a:gd name="connsiteY32" fmla="*/ 59736 h 101929"/>
                <a:gd name="connsiteX33" fmla="*/ 67714 w 108155"/>
                <a:gd name="connsiteY33" fmla="*/ 90063 h 101929"/>
                <a:gd name="connsiteX34" fmla="*/ 67714 w 108155"/>
                <a:gd name="connsiteY34" fmla="*/ 53525 h 101929"/>
                <a:gd name="connsiteX35" fmla="*/ 90227 w 108155"/>
                <a:gd name="connsiteY35" fmla="*/ 40542 h 101929"/>
                <a:gd name="connsiteX36" fmla="*/ 99480 w 108155"/>
                <a:gd name="connsiteY36" fmla="*/ 35193 h 101929"/>
                <a:gd name="connsiteX37" fmla="*/ 99480 w 108155"/>
                <a:gd name="connsiteY37" fmla="*/ 71730 h 10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8155" h="101929">
                  <a:moveTo>
                    <a:pt x="105986" y="23922"/>
                  </a:moveTo>
                  <a:lnTo>
                    <a:pt x="65563" y="581"/>
                  </a:lnTo>
                  <a:cubicBezTo>
                    <a:pt x="64220" y="-194"/>
                    <a:pt x="62568" y="-194"/>
                    <a:pt x="61225" y="581"/>
                  </a:cubicBezTo>
                  <a:lnTo>
                    <a:pt x="20830" y="23922"/>
                  </a:lnTo>
                  <a:cubicBezTo>
                    <a:pt x="19489" y="24698"/>
                    <a:pt x="18662" y="26130"/>
                    <a:pt x="18662" y="27681"/>
                  </a:cubicBezTo>
                  <a:lnTo>
                    <a:pt x="18662" y="71702"/>
                  </a:lnTo>
                  <a:lnTo>
                    <a:pt x="2174" y="81221"/>
                  </a:lnTo>
                  <a:cubicBezTo>
                    <a:pt x="98" y="82415"/>
                    <a:pt x="-616" y="85067"/>
                    <a:pt x="579" y="87144"/>
                  </a:cubicBezTo>
                  <a:cubicBezTo>
                    <a:pt x="1355" y="88492"/>
                    <a:pt x="2793" y="89321"/>
                    <a:pt x="4349" y="89317"/>
                  </a:cubicBezTo>
                  <a:cubicBezTo>
                    <a:pt x="5108" y="89320"/>
                    <a:pt x="5855" y="89120"/>
                    <a:pt x="6512" y="88739"/>
                  </a:cubicBezTo>
                  <a:lnTo>
                    <a:pt x="22970" y="79243"/>
                  </a:lnTo>
                  <a:lnTo>
                    <a:pt x="61254" y="101346"/>
                  </a:lnTo>
                  <a:cubicBezTo>
                    <a:pt x="62595" y="102124"/>
                    <a:pt x="64250" y="102124"/>
                    <a:pt x="65592" y="101346"/>
                  </a:cubicBezTo>
                  <a:lnTo>
                    <a:pt x="106015" y="78005"/>
                  </a:lnTo>
                  <a:cubicBezTo>
                    <a:pt x="107349" y="77222"/>
                    <a:pt x="108165" y="75787"/>
                    <a:pt x="108155" y="74240"/>
                  </a:cubicBezTo>
                  <a:lnTo>
                    <a:pt x="108155" y="27710"/>
                  </a:lnTo>
                  <a:cubicBezTo>
                    <a:pt x="108165" y="26149"/>
                    <a:pt x="107337" y="24703"/>
                    <a:pt x="105986" y="23922"/>
                  </a:cubicBezTo>
                  <a:close/>
                  <a:moveTo>
                    <a:pt x="63394" y="9348"/>
                  </a:moveTo>
                  <a:lnTo>
                    <a:pt x="95143" y="27681"/>
                  </a:lnTo>
                  <a:lnTo>
                    <a:pt x="63394" y="46007"/>
                  </a:lnTo>
                  <a:lnTo>
                    <a:pt x="31645" y="27710"/>
                  </a:lnTo>
                  <a:close/>
                  <a:moveTo>
                    <a:pt x="48011" y="59736"/>
                  </a:moveTo>
                  <a:cubicBezTo>
                    <a:pt x="46816" y="57664"/>
                    <a:pt x="44167" y="56954"/>
                    <a:pt x="42095" y="58148"/>
                  </a:cubicBezTo>
                  <a:cubicBezTo>
                    <a:pt x="42093" y="58149"/>
                    <a:pt x="42091" y="58151"/>
                    <a:pt x="42089" y="58152"/>
                  </a:cubicBezTo>
                  <a:lnTo>
                    <a:pt x="27308" y="66693"/>
                  </a:lnTo>
                  <a:lnTo>
                    <a:pt x="27308" y="35193"/>
                  </a:lnTo>
                  <a:lnTo>
                    <a:pt x="36560" y="40542"/>
                  </a:lnTo>
                  <a:lnTo>
                    <a:pt x="59045" y="53525"/>
                  </a:lnTo>
                  <a:lnTo>
                    <a:pt x="59045" y="90063"/>
                  </a:lnTo>
                  <a:lnTo>
                    <a:pt x="31604" y="74223"/>
                  </a:lnTo>
                  <a:lnTo>
                    <a:pt x="46432" y="65664"/>
                  </a:lnTo>
                  <a:cubicBezTo>
                    <a:pt x="48505" y="64463"/>
                    <a:pt x="49212" y="61810"/>
                    <a:pt x="48012" y="59737"/>
                  </a:cubicBezTo>
                  <a:cubicBezTo>
                    <a:pt x="48011" y="59737"/>
                    <a:pt x="48011" y="59736"/>
                    <a:pt x="48011" y="59736"/>
                  </a:cubicBezTo>
                  <a:close/>
                  <a:moveTo>
                    <a:pt x="67714" y="90063"/>
                  </a:moveTo>
                  <a:lnTo>
                    <a:pt x="67714" y="53525"/>
                  </a:lnTo>
                  <a:lnTo>
                    <a:pt x="90227" y="40542"/>
                  </a:lnTo>
                  <a:lnTo>
                    <a:pt x="99480" y="35193"/>
                  </a:lnTo>
                  <a:lnTo>
                    <a:pt x="99480" y="71730"/>
                  </a:lnTo>
                  <a:close/>
                </a:path>
              </a:pathLst>
            </a:custGeom>
            <a:grpFill/>
            <a:ln w="5755" cap="flat">
              <a:noFill/>
              <a:prstDash val="solid"/>
              <a:miter/>
            </a:ln>
          </p:spPr>
          <p:txBody>
            <a:bodyPr rtlCol="0" anchor="ctr"/>
            <a:lstStyle/>
            <a:p>
              <a:endParaRPr lang="en-US"/>
            </a:p>
          </p:txBody>
        </p:sp>
      </p:grpSp>
      <p:grpSp>
        <p:nvGrpSpPr>
          <p:cNvPr id="163" name="Group 162">
            <a:extLst>
              <a:ext uri="{FF2B5EF4-FFF2-40B4-BE49-F238E27FC236}">
                <a16:creationId xmlns:a16="http://schemas.microsoft.com/office/drawing/2014/main" id="{4E03A1D9-AFC0-B190-9802-ABEDC741E982}"/>
              </a:ext>
            </a:extLst>
          </p:cNvPr>
          <p:cNvGrpSpPr/>
          <p:nvPr/>
        </p:nvGrpSpPr>
        <p:grpSpPr>
          <a:xfrm>
            <a:off x="6730185" y="3365002"/>
            <a:ext cx="297821" cy="297821"/>
            <a:chOff x="4835525" y="3249613"/>
            <a:chExt cx="360363" cy="360363"/>
          </a:xfrm>
          <a:solidFill>
            <a:srgbClr val="37617A"/>
          </a:solidFill>
        </p:grpSpPr>
        <p:sp>
          <p:nvSpPr>
            <p:cNvPr id="164" name="Freeform 334">
              <a:extLst>
                <a:ext uri="{FF2B5EF4-FFF2-40B4-BE49-F238E27FC236}">
                  <a16:creationId xmlns:a16="http://schemas.microsoft.com/office/drawing/2014/main" id="{2867BA54-EF19-6F8D-92E3-EF76DD0E9C35}"/>
                </a:ext>
              </a:extLst>
            </p:cNvPr>
            <p:cNvSpPr>
              <a:spLocks noEditPoints="1"/>
            </p:cNvSpPr>
            <p:nvPr/>
          </p:nvSpPr>
          <p:spPr bwMode="auto">
            <a:xfrm>
              <a:off x="4835525" y="3249613"/>
              <a:ext cx="300038" cy="134938"/>
            </a:xfrm>
            <a:custGeom>
              <a:avLst/>
              <a:gdLst>
                <a:gd name="T0" fmla="*/ 509 w 1134"/>
                <a:gd name="T1" fmla="*/ 508 h 510"/>
                <a:gd name="T2" fmla="*/ 397 w 1134"/>
                <a:gd name="T3" fmla="*/ 499 h 510"/>
                <a:gd name="T4" fmla="*/ 295 w 1134"/>
                <a:gd name="T5" fmla="*/ 480 h 510"/>
                <a:gd name="T6" fmla="*/ 205 w 1134"/>
                <a:gd name="T7" fmla="*/ 453 h 510"/>
                <a:gd name="T8" fmla="*/ 128 w 1134"/>
                <a:gd name="T9" fmla="*/ 418 h 510"/>
                <a:gd name="T10" fmla="*/ 68 w 1134"/>
                <a:gd name="T11" fmla="*/ 378 h 510"/>
                <a:gd name="T12" fmla="*/ 25 w 1134"/>
                <a:gd name="T13" fmla="*/ 332 h 510"/>
                <a:gd name="T14" fmla="*/ 3 w 1134"/>
                <a:gd name="T15" fmla="*/ 281 h 510"/>
                <a:gd name="T16" fmla="*/ 1 w 1134"/>
                <a:gd name="T17" fmla="*/ 242 h 510"/>
                <a:gd name="T18" fmla="*/ 18 w 1134"/>
                <a:gd name="T19" fmla="*/ 190 h 510"/>
                <a:gd name="T20" fmla="*/ 56 w 1134"/>
                <a:gd name="T21" fmla="*/ 144 h 510"/>
                <a:gd name="T22" fmla="*/ 112 w 1134"/>
                <a:gd name="T23" fmla="*/ 101 h 510"/>
                <a:gd name="T24" fmla="*/ 184 w 1134"/>
                <a:gd name="T25" fmla="*/ 65 h 510"/>
                <a:gd name="T26" fmla="*/ 272 w 1134"/>
                <a:gd name="T27" fmla="*/ 37 h 510"/>
                <a:gd name="T28" fmla="*/ 371 w 1134"/>
                <a:gd name="T29" fmla="*/ 16 h 510"/>
                <a:gd name="T30" fmla="*/ 480 w 1134"/>
                <a:gd name="T31" fmla="*/ 2 h 510"/>
                <a:gd name="T32" fmla="*/ 568 w 1134"/>
                <a:gd name="T33" fmla="*/ 0 h 510"/>
                <a:gd name="T34" fmla="*/ 683 w 1134"/>
                <a:gd name="T35" fmla="*/ 5 h 510"/>
                <a:gd name="T36" fmla="*/ 790 w 1134"/>
                <a:gd name="T37" fmla="*/ 20 h 510"/>
                <a:gd name="T38" fmla="*/ 887 w 1134"/>
                <a:gd name="T39" fmla="*/ 43 h 510"/>
                <a:gd name="T40" fmla="*/ 970 w 1134"/>
                <a:gd name="T41" fmla="*/ 74 h 510"/>
                <a:gd name="T42" fmla="*/ 1038 w 1134"/>
                <a:gd name="T43" fmla="*/ 112 h 510"/>
                <a:gd name="T44" fmla="*/ 1090 w 1134"/>
                <a:gd name="T45" fmla="*/ 155 h 510"/>
                <a:gd name="T46" fmla="*/ 1123 w 1134"/>
                <a:gd name="T47" fmla="*/ 203 h 510"/>
                <a:gd name="T48" fmla="*/ 1134 w 1134"/>
                <a:gd name="T49" fmla="*/ 255 h 510"/>
                <a:gd name="T50" fmla="*/ 1128 w 1134"/>
                <a:gd name="T51" fmla="*/ 294 h 510"/>
                <a:gd name="T52" fmla="*/ 1100 w 1134"/>
                <a:gd name="T53" fmla="*/ 344 h 510"/>
                <a:gd name="T54" fmla="*/ 1054 w 1134"/>
                <a:gd name="T55" fmla="*/ 388 h 510"/>
                <a:gd name="T56" fmla="*/ 989 w 1134"/>
                <a:gd name="T57" fmla="*/ 428 h 510"/>
                <a:gd name="T58" fmla="*/ 908 w 1134"/>
                <a:gd name="T59" fmla="*/ 460 h 510"/>
                <a:gd name="T60" fmla="*/ 815 w 1134"/>
                <a:gd name="T61" fmla="*/ 485 h 510"/>
                <a:gd name="T62" fmla="*/ 711 w 1134"/>
                <a:gd name="T63" fmla="*/ 502 h 510"/>
                <a:gd name="T64" fmla="*/ 597 w 1134"/>
                <a:gd name="T65" fmla="*/ 509 h 510"/>
                <a:gd name="T66" fmla="*/ 568 w 1134"/>
                <a:gd name="T67" fmla="*/ 57 h 510"/>
                <a:gd name="T68" fmla="*/ 409 w 1134"/>
                <a:gd name="T69" fmla="*/ 67 h 510"/>
                <a:gd name="T70" fmla="*/ 235 w 1134"/>
                <a:gd name="T71" fmla="*/ 107 h 510"/>
                <a:gd name="T72" fmla="*/ 153 w 1134"/>
                <a:gd name="T73" fmla="*/ 143 h 510"/>
                <a:gd name="T74" fmla="*/ 104 w 1134"/>
                <a:gd name="T75" fmla="*/ 176 h 510"/>
                <a:gd name="T76" fmla="*/ 72 w 1134"/>
                <a:gd name="T77" fmla="*/ 210 h 510"/>
                <a:gd name="T78" fmla="*/ 58 w 1134"/>
                <a:gd name="T79" fmla="*/ 246 h 510"/>
                <a:gd name="T80" fmla="*/ 60 w 1134"/>
                <a:gd name="T81" fmla="*/ 273 h 510"/>
                <a:gd name="T82" fmla="*/ 79 w 1134"/>
                <a:gd name="T83" fmla="*/ 308 h 510"/>
                <a:gd name="T84" fmla="*/ 115 w 1134"/>
                <a:gd name="T85" fmla="*/ 343 h 510"/>
                <a:gd name="T86" fmla="*/ 168 w 1134"/>
                <a:gd name="T87" fmla="*/ 375 h 510"/>
                <a:gd name="T88" fmla="*/ 274 w 1134"/>
                <a:gd name="T89" fmla="*/ 415 h 510"/>
                <a:gd name="T90" fmla="*/ 460 w 1134"/>
                <a:gd name="T91" fmla="*/ 449 h 510"/>
                <a:gd name="T92" fmla="*/ 568 w 1134"/>
                <a:gd name="T93" fmla="*/ 454 h 510"/>
                <a:gd name="T94" fmla="*/ 726 w 1134"/>
                <a:gd name="T95" fmla="*/ 443 h 510"/>
                <a:gd name="T96" fmla="*/ 900 w 1134"/>
                <a:gd name="T97" fmla="*/ 403 h 510"/>
                <a:gd name="T98" fmla="*/ 982 w 1134"/>
                <a:gd name="T99" fmla="*/ 367 h 510"/>
                <a:gd name="T100" fmla="*/ 1030 w 1134"/>
                <a:gd name="T101" fmla="*/ 335 h 510"/>
                <a:gd name="T102" fmla="*/ 1063 w 1134"/>
                <a:gd name="T103" fmla="*/ 299 h 510"/>
                <a:gd name="T104" fmla="*/ 1077 w 1134"/>
                <a:gd name="T105" fmla="*/ 264 h 510"/>
                <a:gd name="T106" fmla="*/ 1075 w 1134"/>
                <a:gd name="T107" fmla="*/ 238 h 510"/>
                <a:gd name="T108" fmla="*/ 1057 w 1134"/>
                <a:gd name="T109" fmla="*/ 202 h 510"/>
                <a:gd name="T110" fmla="*/ 1020 w 1134"/>
                <a:gd name="T111" fmla="*/ 167 h 510"/>
                <a:gd name="T112" fmla="*/ 967 w 1134"/>
                <a:gd name="T113" fmla="*/ 136 h 510"/>
                <a:gd name="T114" fmla="*/ 861 w 1134"/>
                <a:gd name="T115" fmla="*/ 94 h 510"/>
                <a:gd name="T116" fmla="*/ 676 w 1134"/>
                <a:gd name="T117" fmla="*/ 61 h 510"/>
                <a:gd name="T118" fmla="*/ 568 w 1134"/>
                <a:gd name="T119" fmla="*/ 57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4" h="510">
                  <a:moveTo>
                    <a:pt x="568" y="510"/>
                  </a:moveTo>
                  <a:lnTo>
                    <a:pt x="568" y="510"/>
                  </a:lnTo>
                  <a:lnTo>
                    <a:pt x="537" y="509"/>
                  </a:lnTo>
                  <a:lnTo>
                    <a:pt x="509" y="508"/>
                  </a:lnTo>
                  <a:lnTo>
                    <a:pt x="480" y="507"/>
                  </a:lnTo>
                  <a:lnTo>
                    <a:pt x="452" y="505"/>
                  </a:lnTo>
                  <a:lnTo>
                    <a:pt x="424" y="502"/>
                  </a:lnTo>
                  <a:lnTo>
                    <a:pt x="397" y="499"/>
                  </a:lnTo>
                  <a:lnTo>
                    <a:pt x="371" y="495"/>
                  </a:lnTo>
                  <a:lnTo>
                    <a:pt x="345" y="490"/>
                  </a:lnTo>
                  <a:lnTo>
                    <a:pt x="319" y="485"/>
                  </a:lnTo>
                  <a:lnTo>
                    <a:pt x="295" y="480"/>
                  </a:lnTo>
                  <a:lnTo>
                    <a:pt x="272" y="474"/>
                  </a:lnTo>
                  <a:lnTo>
                    <a:pt x="249" y="467"/>
                  </a:lnTo>
                  <a:lnTo>
                    <a:pt x="226" y="460"/>
                  </a:lnTo>
                  <a:lnTo>
                    <a:pt x="205" y="453"/>
                  </a:lnTo>
                  <a:lnTo>
                    <a:pt x="184" y="445"/>
                  </a:lnTo>
                  <a:lnTo>
                    <a:pt x="165" y="437"/>
                  </a:lnTo>
                  <a:lnTo>
                    <a:pt x="147" y="428"/>
                  </a:lnTo>
                  <a:lnTo>
                    <a:pt x="128" y="418"/>
                  </a:lnTo>
                  <a:lnTo>
                    <a:pt x="112" y="408"/>
                  </a:lnTo>
                  <a:lnTo>
                    <a:pt x="96" y="398"/>
                  </a:lnTo>
                  <a:lnTo>
                    <a:pt x="82" y="388"/>
                  </a:lnTo>
                  <a:lnTo>
                    <a:pt x="68" y="378"/>
                  </a:lnTo>
                  <a:lnTo>
                    <a:pt x="56" y="367"/>
                  </a:lnTo>
                  <a:lnTo>
                    <a:pt x="45" y="355"/>
                  </a:lnTo>
                  <a:lnTo>
                    <a:pt x="34" y="344"/>
                  </a:lnTo>
                  <a:lnTo>
                    <a:pt x="25" y="332"/>
                  </a:lnTo>
                  <a:lnTo>
                    <a:pt x="18" y="320"/>
                  </a:lnTo>
                  <a:lnTo>
                    <a:pt x="12" y="307"/>
                  </a:lnTo>
                  <a:lnTo>
                    <a:pt x="7" y="294"/>
                  </a:lnTo>
                  <a:lnTo>
                    <a:pt x="3" y="281"/>
                  </a:lnTo>
                  <a:lnTo>
                    <a:pt x="1" y="268"/>
                  </a:lnTo>
                  <a:lnTo>
                    <a:pt x="0" y="255"/>
                  </a:lnTo>
                  <a:lnTo>
                    <a:pt x="0" y="255"/>
                  </a:lnTo>
                  <a:lnTo>
                    <a:pt x="1" y="242"/>
                  </a:lnTo>
                  <a:lnTo>
                    <a:pt x="3" y="229"/>
                  </a:lnTo>
                  <a:lnTo>
                    <a:pt x="7" y="216"/>
                  </a:lnTo>
                  <a:lnTo>
                    <a:pt x="12" y="203"/>
                  </a:lnTo>
                  <a:lnTo>
                    <a:pt x="18" y="190"/>
                  </a:lnTo>
                  <a:lnTo>
                    <a:pt x="25" y="178"/>
                  </a:lnTo>
                  <a:lnTo>
                    <a:pt x="34" y="166"/>
                  </a:lnTo>
                  <a:lnTo>
                    <a:pt x="45" y="155"/>
                  </a:lnTo>
                  <a:lnTo>
                    <a:pt x="56" y="144"/>
                  </a:lnTo>
                  <a:lnTo>
                    <a:pt x="68" y="133"/>
                  </a:lnTo>
                  <a:lnTo>
                    <a:pt x="82" y="122"/>
                  </a:lnTo>
                  <a:lnTo>
                    <a:pt x="96" y="112"/>
                  </a:lnTo>
                  <a:lnTo>
                    <a:pt x="112" y="101"/>
                  </a:lnTo>
                  <a:lnTo>
                    <a:pt x="128" y="92"/>
                  </a:lnTo>
                  <a:lnTo>
                    <a:pt x="147" y="83"/>
                  </a:lnTo>
                  <a:lnTo>
                    <a:pt x="165" y="74"/>
                  </a:lnTo>
                  <a:lnTo>
                    <a:pt x="184" y="65"/>
                  </a:lnTo>
                  <a:lnTo>
                    <a:pt x="205" y="58"/>
                  </a:lnTo>
                  <a:lnTo>
                    <a:pt x="226" y="50"/>
                  </a:lnTo>
                  <a:lnTo>
                    <a:pt x="249" y="43"/>
                  </a:lnTo>
                  <a:lnTo>
                    <a:pt x="272" y="37"/>
                  </a:lnTo>
                  <a:lnTo>
                    <a:pt x="295" y="31"/>
                  </a:lnTo>
                  <a:lnTo>
                    <a:pt x="319" y="25"/>
                  </a:lnTo>
                  <a:lnTo>
                    <a:pt x="345" y="20"/>
                  </a:lnTo>
                  <a:lnTo>
                    <a:pt x="371" y="16"/>
                  </a:lnTo>
                  <a:lnTo>
                    <a:pt x="397" y="12"/>
                  </a:lnTo>
                  <a:lnTo>
                    <a:pt x="424" y="8"/>
                  </a:lnTo>
                  <a:lnTo>
                    <a:pt x="452" y="5"/>
                  </a:lnTo>
                  <a:lnTo>
                    <a:pt x="480" y="2"/>
                  </a:lnTo>
                  <a:lnTo>
                    <a:pt x="509" y="1"/>
                  </a:lnTo>
                  <a:lnTo>
                    <a:pt x="537" y="0"/>
                  </a:lnTo>
                  <a:lnTo>
                    <a:pt x="568" y="0"/>
                  </a:lnTo>
                  <a:lnTo>
                    <a:pt x="568" y="0"/>
                  </a:lnTo>
                  <a:lnTo>
                    <a:pt x="597" y="0"/>
                  </a:lnTo>
                  <a:lnTo>
                    <a:pt x="626" y="1"/>
                  </a:lnTo>
                  <a:lnTo>
                    <a:pt x="655" y="2"/>
                  </a:lnTo>
                  <a:lnTo>
                    <a:pt x="683" y="5"/>
                  </a:lnTo>
                  <a:lnTo>
                    <a:pt x="711" y="8"/>
                  </a:lnTo>
                  <a:lnTo>
                    <a:pt x="737" y="12"/>
                  </a:lnTo>
                  <a:lnTo>
                    <a:pt x="765" y="16"/>
                  </a:lnTo>
                  <a:lnTo>
                    <a:pt x="790" y="20"/>
                  </a:lnTo>
                  <a:lnTo>
                    <a:pt x="815" y="25"/>
                  </a:lnTo>
                  <a:lnTo>
                    <a:pt x="839" y="31"/>
                  </a:lnTo>
                  <a:lnTo>
                    <a:pt x="864" y="37"/>
                  </a:lnTo>
                  <a:lnTo>
                    <a:pt x="887" y="43"/>
                  </a:lnTo>
                  <a:lnTo>
                    <a:pt x="908" y="50"/>
                  </a:lnTo>
                  <a:lnTo>
                    <a:pt x="930" y="58"/>
                  </a:lnTo>
                  <a:lnTo>
                    <a:pt x="951" y="65"/>
                  </a:lnTo>
                  <a:lnTo>
                    <a:pt x="970" y="74"/>
                  </a:lnTo>
                  <a:lnTo>
                    <a:pt x="989" y="83"/>
                  </a:lnTo>
                  <a:lnTo>
                    <a:pt x="1006" y="92"/>
                  </a:lnTo>
                  <a:lnTo>
                    <a:pt x="1023" y="101"/>
                  </a:lnTo>
                  <a:lnTo>
                    <a:pt x="1038" y="112"/>
                  </a:lnTo>
                  <a:lnTo>
                    <a:pt x="1054" y="122"/>
                  </a:lnTo>
                  <a:lnTo>
                    <a:pt x="1067" y="133"/>
                  </a:lnTo>
                  <a:lnTo>
                    <a:pt x="1079" y="144"/>
                  </a:lnTo>
                  <a:lnTo>
                    <a:pt x="1090" y="155"/>
                  </a:lnTo>
                  <a:lnTo>
                    <a:pt x="1100" y="166"/>
                  </a:lnTo>
                  <a:lnTo>
                    <a:pt x="1109" y="178"/>
                  </a:lnTo>
                  <a:lnTo>
                    <a:pt x="1117" y="190"/>
                  </a:lnTo>
                  <a:lnTo>
                    <a:pt x="1123" y="203"/>
                  </a:lnTo>
                  <a:lnTo>
                    <a:pt x="1128" y="216"/>
                  </a:lnTo>
                  <a:lnTo>
                    <a:pt x="1131" y="229"/>
                  </a:lnTo>
                  <a:lnTo>
                    <a:pt x="1133" y="242"/>
                  </a:lnTo>
                  <a:lnTo>
                    <a:pt x="1134" y="255"/>
                  </a:lnTo>
                  <a:lnTo>
                    <a:pt x="1134" y="255"/>
                  </a:lnTo>
                  <a:lnTo>
                    <a:pt x="1133" y="268"/>
                  </a:lnTo>
                  <a:lnTo>
                    <a:pt x="1131" y="281"/>
                  </a:lnTo>
                  <a:lnTo>
                    <a:pt x="1128" y="294"/>
                  </a:lnTo>
                  <a:lnTo>
                    <a:pt x="1123" y="307"/>
                  </a:lnTo>
                  <a:lnTo>
                    <a:pt x="1117" y="320"/>
                  </a:lnTo>
                  <a:lnTo>
                    <a:pt x="1109" y="332"/>
                  </a:lnTo>
                  <a:lnTo>
                    <a:pt x="1100" y="344"/>
                  </a:lnTo>
                  <a:lnTo>
                    <a:pt x="1090" y="355"/>
                  </a:lnTo>
                  <a:lnTo>
                    <a:pt x="1079" y="367"/>
                  </a:lnTo>
                  <a:lnTo>
                    <a:pt x="1067" y="378"/>
                  </a:lnTo>
                  <a:lnTo>
                    <a:pt x="1054" y="388"/>
                  </a:lnTo>
                  <a:lnTo>
                    <a:pt x="1038" y="398"/>
                  </a:lnTo>
                  <a:lnTo>
                    <a:pt x="1023" y="408"/>
                  </a:lnTo>
                  <a:lnTo>
                    <a:pt x="1006" y="418"/>
                  </a:lnTo>
                  <a:lnTo>
                    <a:pt x="989" y="428"/>
                  </a:lnTo>
                  <a:lnTo>
                    <a:pt x="970" y="437"/>
                  </a:lnTo>
                  <a:lnTo>
                    <a:pt x="951" y="445"/>
                  </a:lnTo>
                  <a:lnTo>
                    <a:pt x="930" y="453"/>
                  </a:lnTo>
                  <a:lnTo>
                    <a:pt x="908" y="460"/>
                  </a:lnTo>
                  <a:lnTo>
                    <a:pt x="887" y="467"/>
                  </a:lnTo>
                  <a:lnTo>
                    <a:pt x="864" y="474"/>
                  </a:lnTo>
                  <a:lnTo>
                    <a:pt x="839" y="480"/>
                  </a:lnTo>
                  <a:lnTo>
                    <a:pt x="815" y="485"/>
                  </a:lnTo>
                  <a:lnTo>
                    <a:pt x="790" y="490"/>
                  </a:lnTo>
                  <a:lnTo>
                    <a:pt x="765" y="495"/>
                  </a:lnTo>
                  <a:lnTo>
                    <a:pt x="737" y="499"/>
                  </a:lnTo>
                  <a:lnTo>
                    <a:pt x="711" y="502"/>
                  </a:lnTo>
                  <a:lnTo>
                    <a:pt x="683" y="505"/>
                  </a:lnTo>
                  <a:lnTo>
                    <a:pt x="655" y="507"/>
                  </a:lnTo>
                  <a:lnTo>
                    <a:pt x="626" y="508"/>
                  </a:lnTo>
                  <a:lnTo>
                    <a:pt x="597" y="509"/>
                  </a:lnTo>
                  <a:lnTo>
                    <a:pt x="568" y="510"/>
                  </a:lnTo>
                  <a:lnTo>
                    <a:pt x="568" y="510"/>
                  </a:lnTo>
                  <a:close/>
                  <a:moveTo>
                    <a:pt x="568" y="57"/>
                  </a:moveTo>
                  <a:lnTo>
                    <a:pt x="568" y="57"/>
                  </a:lnTo>
                  <a:lnTo>
                    <a:pt x="540" y="57"/>
                  </a:lnTo>
                  <a:lnTo>
                    <a:pt x="512" y="58"/>
                  </a:lnTo>
                  <a:lnTo>
                    <a:pt x="460" y="61"/>
                  </a:lnTo>
                  <a:lnTo>
                    <a:pt x="409" y="67"/>
                  </a:lnTo>
                  <a:lnTo>
                    <a:pt x="361" y="74"/>
                  </a:lnTo>
                  <a:lnTo>
                    <a:pt x="316" y="84"/>
                  </a:lnTo>
                  <a:lnTo>
                    <a:pt x="274" y="94"/>
                  </a:lnTo>
                  <a:lnTo>
                    <a:pt x="235" y="107"/>
                  </a:lnTo>
                  <a:lnTo>
                    <a:pt x="200" y="121"/>
                  </a:lnTo>
                  <a:lnTo>
                    <a:pt x="183" y="128"/>
                  </a:lnTo>
                  <a:lnTo>
                    <a:pt x="168" y="136"/>
                  </a:lnTo>
                  <a:lnTo>
                    <a:pt x="153" y="143"/>
                  </a:lnTo>
                  <a:lnTo>
                    <a:pt x="140" y="151"/>
                  </a:lnTo>
                  <a:lnTo>
                    <a:pt x="126" y="159"/>
                  </a:lnTo>
                  <a:lnTo>
                    <a:pt x="115" y="167"/>
                  </a:lnTo>
                  <a:lnTo>
                    <a:pt x="104" y="176"/>
                  </a:lnTo>
                  <a:lnTo>
                    <a:pt x="95" y="184"/>
                  </a:lnTo>
                  <a:lnTo>
                    <a:pt x="86" y="193"/>
                  </a:lnTo>
                  <a:lnTo>
                    <a:pt x="79" y="202"/>
                  </a:lnTo>
                  <a:lnTo>
                    <a:pt x="72" y="210"/>
                  </a:lnTo>
                  <a:lnTo>
                    <a:pt x="67" y="220"/>
                  </a:lnTo>
                  <a:lnTo>
                    <a:pt x="63" y="229"/>
                  </a:lnTo>
                  <a:lnTo>
                    <a:pt x="60" y="238"/>
                  </a:lnTo>
                  <a:lnTo>
                    <a:pt x="58" y="246"/>
                  </a:lnTo>
                  <a:lnTo>
                    <a:pt x="58" y="255"/>
                  </a:lnTo>
                  <a:lnTo>
                    <a:pt x="58" y="255"/>
                  </a:lnTo>
                  <a:lnTo>
                    <a:pt x="58" y="264"/>
                  </a:lnTo>
                  <a:lnTo>
                    <a:pt x="60" y="273"/>
                  </a:lnTo>
                  <a:lnTo>
                    <a:pt x="63" y="281"/>
                  </a:lnTo>
                  <a:lnTo>
                    <a:pt x="67" y="290"/>
                  </a:lnTo>
                  <a:lnTo>
                    <a:pt x="72" y="299"/>
                  </a:lnTo>
                  <a:lnTo>
                    <a:pt x="79" y="308"/>
                  </a:lnTo>
                  <a:lnTo>
                    <a:pt x="86" y="316"/>
                  </a:lnTo>
                  <a:lnTo>
                    <a:pt x="95" y="326"/>
                  </a:lnTo>
                  <a:lnTo>
                    <a:pt x="104" y="335"/>
                  </a:lnTo>
                  <a:lnTo>
                    <a:pt x="115" y="343"/>
                  </a:lnTo>
                  <a:lnTo>
                    <a:pt x="126" y="351"/>
                  </a:lnTo>
                  <a:lnTo>
                    <a:pt x="140" y="359"/>
                  </a:lnTo>
                  <a:lnTo>
                    <a:pt x="153" y="367"/>
                  </a:lnTo>
                  <a:lnTo>
                    <a:pt x="168" y="375"/>
                  </a:lnTo>
                  <a:lnTo>
                    <a:pt x="183" y="382"/>
                  </a:lnTo>
                  <a:lnTo>
                    <a:pt x="200" y="389"/>
                  </a:lnTo>
                  <a:lnTo>
                    <a:pt x="235" y="403"/>
                  </a:lnTo>
                  <a:lnTo>
                    <a:pt x="274" y="415"/>
                  </a:lnTo>
                  <a:lnTo>
                    <a:pt x="316" y="427"/>
                  </a:lnTo>
                  <a:lnTo>
                    <a:pt x="361" y="436"/>
                  </a:lnTo>
                  <a:lnTo>
                    <a:pt x="409" y="443"/>
                  </a:lnTo>
                  <a:lnTo>
                    <a:pt x="460" y="449"/>
                  </a:lnTo>
                  <a:lnTo>
                    <a:pt x="512" y="452"/>
                  </a:lnTo>
                  <a:lnTo>
                    <a:pt x="540" y="453"/>
                  </a:lnTo>
                  <a:lnTo>
                    <a:pt x="568" y="454"/>
                  </a:lnTo>
                  <a:lnTo>
                    <a:pt x="568" y="454"/>
                  </a:lnTo>
                  <a:lnTo>
                    <a:pt x="595" y="453"/>
                  </a:lnTo>
                  <a:lnTo>
                    <a:pt x="622" y="452"/>
                  </a:lnTo>
                  <a:lnTo>
                    <a:pt x="676" y="449"/>
                  </a:lnTo>
                  <a:lnTo>
                    <a:pt x="726" y="443"/>
                  </a:lnTo>
                  <a:lnTo>
                    <a:pt x="774" y="436"/>
                  </a:lnTo>
                  <a:lnTo>
                    <a:pt x="819" y="427"/>
                  </a:lnTo>
                  <a:lnTo>
                    <a:pt x="861" y="415"/>
                  </a:lnTo>
                  <a:lnTo>
                    <a:pt x="900" y="403"/>
                  </a:lnTo>
                  <a:lnTo>
                    <a:pt x="935" y="389"/>
                  </a:lnTo>
                  <a:lnTo>
                    <a:pt x="952" y="382"/>
                  </a:lnTo>
                  <a:lnTo>
                    <a:pt x="967" y="375"/>
                  </a:lnTo>
                  <a:lnTo>
                    <a:pt x="982" y="367"/>
                  </a:lnTo>
                  <a:lnTo>
                    <a:pt x="995" y="359"/>
                  </a:lnTo>
                  <a:lnTo>
                    <a:pt x="1008" y="351"/>
                  </a:lnTo>
                  <a:lnTo>
                    <a:pt x="1020" y="343"/>
                  </a:lnTo>
                  <a:lnTo>
                    <a:pt x="1030" y="335"/>
                  </a:lnTo>
                  <a:lnTo>
                    <a:pt x="1040" y="326"/>
                  </a:lnTo>
                  <a:lnTo>
                    <a:pt x="1049" y="316"/>
                  </a:lnTo>
                  <a:lnTo>
                    <a:pt x="1057" y="308"/>
                  </a:lnTo>
                  <a:lnTo>
                    <a:pt x="1063" y="299"/>
                  </a:lnTo>
                  <a:lnTo>
                    <a:pt x="1068" y="290"/>
                  </a:lnTo>
                  <a:lnTo>
                    <a:pt x="1072" y="281"/>
                  </a:lnTo>
                  <a:lnTo>
                    <a:pt x="1075" y="273"/>
                  </a:lnTo>
                  <a:lnTo>
                    <a:pt x="1077" y="264"/>
                  </a:lnTo>
                  <a:lnTo>
                    <a:pt x="1078" y="255"/>
                  </a:lnTo>
                  <a:lnTo>
                    <a:pt x="1078" y="255"/>
                  </a:lnTo>
                  <a:lnTo>
                    <a:pt x="1077" y="246"/>
                  </a:lnTo>
                  <a:lnTo>
                    <a:pt x="1075" y="238"/>
                  </a:lnTo>
                  <a:lnTo>
                    <a:pt x="1072" y="229"/>
                  </a:lnTo>
                  <a:lnTo>
                    <a:pt x="1068" y="220"/>
                  </a:lnTo>
                  <a:lnTo>
                    <a:pt x="1063" y="210"/>
                  </a:lnTo>
                  <a:lnTo>
                    <a:pt x="1057" y="202"/>
                  </a:lnTo>
                  <a:lnTo>
                    <a:pt x="1049" y="193"/>
                  </a:lnTo>
                  <a:lnTo>
                    <a:pt x="1040" y="184"/>
                  </a:lnTo>
                  <a:lnTo>
                    <a:pt x="1030" y="176"/>
                  </a:lnTo>
                  <a:lnTo>
                    <a:pt x="1020" y="167"/>
                  </a:lnTo>
                  <a:lnTo>
                    <a:pt x="1008" y="159"/>
                  </a:lnTo>
                  <a:lnTo>
                    <a:pt x="995" y="151"/>
                  </a:lnTo>
                  <a:lnTo>
                    <a:pt x="982" y="143"/>
                  </a:lnTo>
                  <a:lnTo>
                    <a:pt x="967" y="136"/>
                  </a:lnTo>
                  <a:lnTo>
                    <a:pt x="952" y="128"/>
                  </a:lnTo>
                  <a:lnTo>
                    <a:pt x="935" y="121"/>
                  </a:lnTo>
                  <a:lnTo>
                    <a:pt x="900" y="107"/>
                  </a:lnTo>
                  <a:lnTo>
                    <a:pt x="861" y="94"/>
                  </a:lnTo>
                  <a:lnTo>
                    <a:pt x="819" y="84"/>
                  </a:lnTo>
                  <a:lnTo>
                    <a:pt x="774" y="74"/>
                  </a:lnTo>
                  <a:lnTo>
                    <a:pt x="726" y="67"/>
                  </a:lnTo>
                  <a:lnTo>
                    <a:pt x="676" y="61"/>
                  </a:lnTo>
                  <a:lnTo>
                    <a:pt x="622" y="58"/>
                  </a:lnTo>
                  <a:lnTo>
                    <a:pt x="595" y="57"/>
                  </a:lnTo>
                  <a:lnTo>
                    <a:pt x="568" y="57"/>
                  </a:lnTo>
                  <a:lnTo>
                    <a:pt x="56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65" name="Freeform 335">
              <a:extLst>
                <a:ext uri="{FF2B5EF4-FFF2-40B4-BE49-F238E27FC236}">
                  <a16:creationId xmlns:a16="http://schemas.microsoft.com/office/drawing/2014/main" id="{1CA3931F-7581-7F00-5E02-174F3D014B7D}"/>
                </a:ext>
              </a:extLst>
            </p:cNvPr>
            <p:cNvSpPr>
              <a:spLocks/>
            </p:cNvSpPr>
            <p:nvPr/>
          </p:nvSpPr>
          <p:spPr bwMode="auto">
            <a:xfrm>
              <a:off x="4835525" y="3368675"/>
              <a:ext cx="158750" cy="74613"/>
            </a:xfrm>
            <a:custGeom>
              <a:avLst/>
              <a:gdLst>
                <a:gd name="T0" fmla="*/ 568 w 596"/>
                <a:gd name="T1" fmla="*/ 283 h 283"/>
                <a:gd name="T2" fmla="*/ 509 w 596"/>
                <a:gd name="T3" fmla="*/ 282 h 283"/>
                <a:gd name="T4" fmla="*/ 452 w 596"/>
                <a:gd name="T5" fmla="*/ 277 h 283"/>
                <a:gd name="T6" fmla="*/ 397 w 596"/>
                <a:gd name="T7" fmla="*/ 271 h 283"/>
                <a:gd name="T8" fmla="*/ 345 w 596"/>
                <a:gd name="T9" fmla="*/ 263 h 283"/>
                <a:gd name="T10" fmla="*/ 295 w 596"/>
                <a:gd name="T11" fmla="*/ 252 h 283"/>
                <a:gd name="T12" fmla="*/ 249 w 596"/>
                <a:gd name="T13" fmla="*/ 240 h 283"/>
                <a:gd name="T14" fmla="*/ 205 w 596"/>
                <a:gd name="T15" fmla="*/ 225 h 283"/>
                <a:gd name="T16" fmla="*/ 165 w 596"/>
                <a:gd name="T17" fmla="*/ 209 h 283"/>
                <a:gd name="T18" fmla="*/ 128 w 596"/>
                <a:gd name="T19" fmla="*/ 191 h 283"/>
                <a:gd name="T20" fmla="*/ 96 w 596"/>
                <a:gd name="T21" fmla="*/ 171 h 283"/>
                <a:gd name="T22" fmla="*/ 68 w 596"/>
                <a:gd name="T23" fmla="*/ 150 h 283"/>
                <a:gd name="T24" fmla="*/ 45 w 596"/>
                <a:gd name="T25" fmla="*/ 128 h 283"/>
                <a:gd name="T26" fmla="*/ 25 w 596"/>
                <a:gd name="T27" fmla="*/ 105 h 283"/>
                <a:gd name="T28" fmla="*/ 12 w 596"/>
                <a:gd name="T29" fmla="*/ 80 h 283"/>
                <a:gd name="T30" fmla="*/ 3 w 596"/>
                <a:gd name="T31" fmla="*/ 54 h 283"/>
                <a:gd name="T32" fmla="*/ 0 w 596"/>
                <a:gd name="T33" fmla="*/ 28 h 283"/>
                <a:gd name="T34" fmla="*/ 1 w 596"/>
                <a:gd name="T35" fmla="*/ 22 h 283"/>
                <a:gd name="T36" fmla="*/ 5 w 596"/>
                <a:gd name="T37" fmla="*/ 12 h 283"/>
                <a:gd name="T38" fmla="*/ 13 w 596"/>
                <a:gd name="T39" fmla="*/ 4 h 283"/>
                <a:gd name="T40" fmla="*/ 23 w 596"/>
                <a:gd name="T41" fmla="*/ 0 h 283"/>
                <a:gd name="T42" fmla="*/ 29 w 596"/>
                <a:gd name="T43" fmla="*/ 0 h 283"/>
                <a:gd name="T44" fmla="*/ 40 w 596"/>
                <a:gd name="T45" fmla="*/ 2 h 283"/>
                <a:gd name="T46" fmla="*/ 49 w 596"/>
                <a:gd name="T47" fmla="*/ 8 h 283"/>
                <a:gd name="T48" fmla="*/ 55 w 596"/>
                <a:gd name="T49" fmla="*/ 17 h 283"/>
                <a:gd name="T50" fmla="*/ 58 w 596"/>
                <a:gd name="T51" fmla="*/ 28 h 283"/>
                <a:gd name="T52" fmla="*/ 58 w 596"/>
                <a:gd name="T53" fmla="*/ 36 h 283"/>
                <a:gd name="T54" fmla="*/ 63 w 596"/>
                <a:gd name="T55" fmla="*/ 54 h 283"/>
                <a:gd name="T56" fmla="*/ 72 w 596"/>
                <a:gd name="T57" fmla="*/ 73 h 283"/>
                <a:gd name="T58" fmla="*/ 86 w 596"/>
                <a:gd name="T59" fmla="*/ 90 h 283"/>
                <a:gd name="T60" fmla="*/ 104 w 596"/>
                <a:gd name="T61" fmla="*/ 107 h 283"/>
                <a:gd name="T62" fmla="*/ 126 w 596"/>
                <a:gd name="T63" fmla="*/ 124 h 283"/>
                <a:gd name="T64" fmla="*/ 153 w 596"/>
                <a:gd name="T65" fmla="*/ 139 h 283"/>
                <a:gd name="T66" fmla="*/ 183 w 596"/>
                <a:gd name="T67" fmla="*/ 155 h 283"/>
                <a:gd name="T68" fmla="*/ 235 w 596"/>
                <a:gd name="T69" fmla="*/ 176 h 283"/>
                <a:gd name="T70" fmla="*/ 316 w 596"/>
                <a:gd name="T71" fmla="*/ 199 h 283"/>
                <a:gd name="T72" fmla="*/ 409 w 596"/>
                <a:gd name="T73" fmla="*/ 216 h 283"/>
                <a:gd name="T74" fmla="*/ 512 w 596"/>
                <a:gd name="T75" fmla="*/ 225 h 283"/>
                <a:gd name="T76" fmla="*/ 568 w 596"/>
                <a:gd name="T77" fmla="*/ 226 h 283"/>
                <a:gd name="T78" fmla="*/ 573 w 596"/>
                <a:gd name="T79" fmla="*/ 227 h 283"/>
                <a:gd name="T80" fmla="*/ 583 w 596"/>
                <a:gd name="T81" fmla="*/ 231 h 283"/>
                <a:gd name="T82" fmla="*/ 591 w 596"/>
                <a:gd name="T83" fmla="*/ 238 h 283"/>
                <a:gd name="T84" fmla="*/ 595 w 596"/>
                <a:gd name="T85" fmla="*/ 248 h 283"/>
                <a:gd name="T86" fmla="*/ 596 w 596"/>
                <a:gd name="T87" fmla="*/ 254 h 283"/>
                <a:gd name="T88" fmla="*/ 594 w 596"/>
                <a:gd name="T89" fmla="*/ 265 h 283"/>
                <a:gd name="T90" fmla="*/ 588 w 596"/>
                <a:gd name="T91" fmla="*/ 274 h 283"/>
                <a:gd name="T92" fmla="*/ 579 w 596"/>
                <a:gd name="T93" fmla="*/ 281 h 283"/>
                <a:gd name="T94" fmla="*/ 568 w 596"/>
                <a:gd name="T95"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6" h="283">
                  <a:moveTo>
                    <a:pt x="568" y="283"/>
                  </a:moveTo>
                  <a:lnTo>
                    <a:pt x="568" y="283"/>
                  </a:lnTo>
                  <a:lnTo>
                    <a:pt x="537" y="283"/>
                  </a:lnTo>
                  <a:lnTo>
                    <a:pt x="509" y="282"/>
                  </a:lnTo>
                  <a:lnTo>
                    <a:pt x="480" y="280"/>
                  </a:lnTo>
                  <a:lnTo>
                    <a:pt x="452" y="277"/>
                  </a:lnTo>
                  <a:lnTo>
                    <a:pt x="424" y="274"/>
                  </a:lnTo>
                  <a:lnTo>
                    <a:pt x="397" y="271"/>
                  </a:lnTo>
                  <a:lnTo>
                    <a:pt x="371" y="267"/>
                  </a:lnTo>
                  <a:lnTo>
                    <a:pt x="345" y="263"/>
                  </a:lnTo>
                  <a:lnTo>
                    <a:pt x="319" y="258"/>
                  </a:lnTo>
                  <a:lnTo>
                    <a:pt x="295" y="252"/>
                  </a:lnTo>
                  <a:lnTo>
                    <a:pt x="272" y="246"/>
                  </a:lnTo>
                  <a:lnTo>
                    <a:pt x="249" y="240"/>
                  </a:lnTo>
                  <a:lnTo>
                    <a:pt x="226" y="233"/>
                  </a:lnTo>
                  <a:lnTo>
                    <a:pt x="205" y="225"/>
                  </a:lnTo>
                  <a:lnTo>
                    <a:pt x="184" y="217"/>
                  </a:lnTo>
                  <a:lnTo>
                    <a:pt x="165" y="209"/>
                  </a:lnTo>
                  <a:lnTo>
                    <a:pt x="147" y="200"/>
                  </a:lnTo>
                  <a:lnTo>
                    <a:pt x="128" y="191"/>
                  </a:lnTo>
                  <a:lnTo>
                    <a:pt x="112" y="182"/>
                  </a:lnTo>
                  <a:lnTo>
                    <a:pt x="96" y="171"/>
                  </a:lnTo>
                  <a:lnTo>
                    <a:pt x="82" y="161"/>
                  </a:lnTo>
                  <a:lnTo>
                    <a:pt x="68" y="150"/>
                  </a:lnTo>
                  <a:lnTo>
                    <a:pt x="56" y="139"/>
                  </a:lnTo>
                  <a:lnTo>
                    <a:pt x="45" y="128"/>
                  </a:lnTo>
                  <a:lnTo>
                    <a:pt x="34" y="116"/>
                  </a:lnTo>
                  <a:lnTo>
                    <a:pt x="25" y="105"/>
                  </a:lnTo>
                  <a:lnTo>
                    <a:pt x="18" y="92"/>
                  </a:lnTo>
                  <a:lnTo>
                    <a:pt x="12" y="80"/>
                  </a:lnTo>
                  <a:lnTo>
                    <a:pt x="7" y="67"/>
                  </a:lnTo>
                  <a:lnTo>
                    <a:pt x="3" y="54"/>
                  </a:lnTo>
                  <a:lnTo>
                    <a:pt x="1" y="41"/>
                  </a:lnTo>
                  <a:lnTo>
                    <a:pt x="0" y="28"/>
                  </a:lnTo>
                  <a:lnTo>
                    <a:pt x="0" y="28"/>
                  </a:lnTo>
                  <a:lnTo>
                    <a:pt x="1" y="22"/>
                  </a:lnTo>
                  <a:lnTo>
                    <a:pt x="3" y="17"/>
                  </a:lnTo>
                  <a:lnTo>
                    <a:pt x="5" y="12"/>
                  </a:lnTo>
                  <a:lnTo>
                    <a:pt x="9" y="8"/>
                  </a:lnTo>
                  <a:lnTo>
                    <a:pt x="13" y="4"/>
                  </a:lnTo>
                  <a:lnTo>
                    <a:pt x="18" y="2"/>
                  </a:lnTo>
                  <a:lnTo>
                    <a:pt x="23" y="0"/>
                  </a:lnTo>
                  <a:lnTo>
                    <a:pt x="29" y="0"/>
                  </a:lnTo>
                  <a:lnTo>
                    <a:pt x="29" y="0"/>
                  </a:lnTo>
                  <a:lnTo>
                    <a:pt x="34" y="0"/>
                  </a:lnTo>
                  <a:lnTo>
                    <a:pt x="40" y="2"/>
                  </a:lnTo>
                  <a:lnTo>
                    <a:pt x="45" y="4"/>
                  </a:lnTo>
                  <a:lnTo>
                    <a:pt x="49" y="8"/>
                  </a:lnTo>
                  <a:lnTo>
                    <a:pt x="53" y="12"/>
                  </a:lnTo>
                  <a:lnTo>
                    <a:pt x="55" y="17"/>
                  </a:lnTo>
                  <a:lnTo>
                    <a:pt x="57" y="22"/>
                  </a:lnTo>
                  <a:lnTo>
                    <a:pt x="58" y="28"/>
                  </a:lnTo>
                  <a:lnTo>
                    <a:pt x="58" y="28"/>
                  </a:lnTo>
                  <a:lnTo>
                    <a:pt x="58" y="36"/>
                  </a:lnTo>
                  <a:lnTo>
                    <a:pt x="60" y="45"/>
                  </a:lnTo>
                  <a:lnTo>
                    <a:pt x="63" y="54"/>
                  </a:lnTo>
                  <a:lnTo>
                    <a:pt x="67" y="63"/>
                  </a:lnTo>
                  <a:lnTo>
                    <a:pt x="72" y="73"/>
                  </a:lnTo>
                  <a:lnTo>
                    <a:pt x="79" y="81"/>
                  </a:lnTo>
                  <a:lnTo>
                    <a:pt x="86" y="90"/>
                  </a:lnTo>
                  <a:lnTo>
                    <a:pt x="95" y="99"/>
                  </a:lnTo>
                  <a:lnTo>
                    <a:pt x="104" y="107"/>
                  </a:lnTo>
                  <a:lnTo>
                    <a:pt x="115" y="115"/>
                  </a:lnTo>
                  <a:lnTo>
                    <a:pt x="126" y="124"/>
                  </a:lnTo>
                  <a:lnTo>
                    <a:pt x="140" y="132"/>
                  </a:lnTo>
                  <a:lnTo>
                    <a:pt x="153" y="139"/>
                  </a:lnTo>
                  <a:lnTo>
                    <a:pt x="168" y="147"/>
                  </a:lnTo>
                  <a:lnTo>
                    <a:pt x="183" y="155"/>
                  </a:lnTo>
                  <a:lnTo>
                    <a:pt x="200" y="162"/>
                  </a:lnTo>
                  <a:lnTo>
                    <a:pt x="235" y="176"/>
                  </a:lnTo>
                  <a:lnTo>
                    <a:pt x="274" y="188"/>
                  </a:lnTo>
                  <a:lnTo>
                    <a:pt x="316" y="199"/>
                  </a:lnTo>
                  <a:lnTo>
                    <a:pt x="361" y="208"/>
                  </a:lnTo>
                  <a:lnTo>
                    <a:pt x="409" y="216"/>
                  </a:lnTo>
                  <a:lnTo>
                    <a:pt x="460" y="221"/>
                  </a:lnTo>
                  <a:lnTo>
                    <a:pt x="512" y="225"/>
                  </a:lnTo>
                  <a:lnTo>
                    <a:pt x="540" y="226"/>
                  </a:lnTo>
                  <a:lnTo>
                    <a:pt x="568" y="226"/>
                  </a:lnTo>
                  <a:lnTo>
                    <a:pt x="568" y="226"/>
                  </a:lnTo>
                  <a:lnTo>
                    <a:pt x="573" y="227"/>
                  </a:lnTo>
                  <a:lnTo>
                    <a:pt x="579" y="228"/>
                  </a:lnTo>
                  <a:lnTo>
                    <a:pt x="583" y="231"/>
                  </a:lnTo>
                  <a:lnTo>
                    <a:pt x="588" y="234"/>
                  </a:lnTo>
                  <a:lnTo>
                    <a:pt x="591" y="238"/>
                  </a:lnTo>
                  <a:lnTo>
                    <a:pt x="594" y="243"/>
                  </a:lnTo>
                  <a:lnTo>
                    <a:pt x="595" y="248"/>
                  </a:lnTo>
                  <a:lnTo>
                    <a:pt x="596" y="254"/>
                  </a:lnTo>
                  <a:lnTo>
                    <a:pt x="596" y="254"/>
                  </a:lnTo>
                  <a:lnTo>
                    <a:pt x="595" y="260"/>
                  </a:lnTo>
                  <a:lnTo>
                    <a:pt x="594" y="265"/>
                  </a:lnTo>
                  <a:lnTo>
                    <a:pt x="591" y="270"/>
                  </a:lnTo>
                  <a:lnTo>
                    <a:pt x="588" y="274"/>
                  </a:lnTo>
                  <a:lnTo>
                    <a:pt x="583" y="277"/>
                  </a:lnTo>
                  <a:lnTo>
                    <a:pt x="579" y="281"/>
                  </a:lnTo>
                  <a:lnTo>
                    <a:pt x="573" y="283"/>
                  </a:lnTo>
                  <a:lnTo>
                    <a:pt x="568" y="283"/>
                  </a:lnTo>
                  <a:lnTo>
                    <a:pt x="568"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66" name="Freeform 336">
              <a:extLst>
                <a:ext uri="{FF2B5EF4-FFF2-40B4-BE49-F238E27FC236}">
                  <a16:creationId xmlns:a16="http://schemas.microsoft.com/office/drawing/2014/main" id="{44CAC59F-27A7-7160-E7C6-3D1F11C34ED1}"/>
                </a:ext>
              </a:extLst>
            </p:cNvPr>
            <p:cNvSpPr>
              <a:spLocks/>
            </p:cNvSpPr>
            <p:nvPr/>
          </p:nvSpPr>
          <p:spPr bwMode="auto">
            <a:xfrm>
              <a:off x="4835525" y="3436938"/>
              <a:ext cx="134938" cy="73025"/>
            </a:xfrm>
            <a:custGeom>
              <a:avLst/>
              <a:gdLst>
                <a:gd name="T0" fmla="*/ 483 w 510"/>
                <a:gd name="T1" fmla="*/ 281 h 281"/>
                <a:gd name="T2" fmla="*/ 481 w 510"/>
                <a:gd name="T3" fmla="*/ 281 h 281"/>
                <a:gd name="T4" fmla="*/ 379 w 510"/>
                <a:gd name="T5" fmla="*/ 270 h 281"/>
                <a:gd name="T6" fmla="*/ 286 w 510"/>
                <a:gd name="T7" fmla="*/ 252 h 281"/>
                <a:gd name="T8" fmla="*/ 204 w 510"/>
                <a:gd name="T9" fmla="*/ 226 h 281"/>
                <a:gd name="T10" fmla="*/ 168 w 510"/>
                <a:gd name="T11" fmla="*/ 212 h 281"/>
                <a:gd name="T12" fmla="*/ 134 w 510"/>
                <a:gd name="T13" fmla="*/ 196 h 281"/>
                <a:gd name="T14" fmla="*/ 104 w 510"/>
                <a:gd name="T15" fmla="*/ 179 h 281"/>
                <a:gd name="T16" fmla="*/ 78 w 510"/>
                <a:gd name="T17" fmla="*/ 161 h 281"/>
                <a:gd name="T18" fmla="*/ 55 w 510"/>
                <a:gd name="T19" fmla="*/ 141 h 281"/>
                <a:gd name="T20" fmla="*/ 36 w 510"/>
                <a:gd name="T21" fmla="*/ 120 h 281"/>
                <a:gd name="T22" fmla="*/ 20 w 510"/>
                <a:gd name="T23" fmla="*/ 98 h 281"/>
                <a:gd name="T24" fmla="*/ 9 w 510"/>
                <a:gd name="T25" fmla="*/ 76 h 281"/>
                <a:gd name="T26" fmla="*/ 3 w 510"/>
                <a:gd name="T27" fmla="*/ 53 h 281"/>
                <a:gd name="T28" fmla="*/ 0 w 510"/>
                <a:gd name="T29" fmla="*/ 29 h 281"/>
                <a:gd name="T30" fmla="*/ 1 w 510"/>
                <a:gd name="T31" fmla="*/ 23 h 281"/>
                <a:gd name="T32" fmla="*/ 5 w 510"/>
                <a:gd name="T33" fmla="*/ 13 h 281"/>
                <a:gd name="T34" fmla="*/ 13 w 510"/>
                <a:gd name="T35" fmla="*/ 5 h 281"/>
                <a:gd name="T36" fmla="*/ 23 w 510"/>
                <a:gd name="T37" fmla="*/ 1 h 281"/>
                <a:gd name="T38" fmla="*/ 29 w 510"/>
                <a:gd name="T39" fmla="*/ 0 h 281"/>
                <a:gd name="T40" fmla="*/ 40 w 510"/>
                <a:gd name="T41" fmla="*/ 2 h 281"/>
                <a:gd name="T42" fmla="*/ 49 w 510"/>
                <a:gd name="T43" fmla="*/ 8 h 281"/>
                <a:gd name="T44" fmla="*/ 55 w 510"/>
                <a:gd name="T45" fmla="*/ 17 h 281"/>
                <a:gd name="T46" fmla="*/ 58 w 510"/>
                <a:gd name="T47" fmla="*/ 29 h 281"/>
                <a:gd name="T48" fmla="*/ 58 w 510"/>
                <a:gd name="T49" fmla="*/ 38 h 281"/>
                <a:gd name="T50" fmla="*/ 62 w 510"/>
                <a:gd name="T51" fmla="*/ 55 h 281"/>
                <a:gd name="T52" fmla="*/ 71 w 510"/>
                <a:gd name="T53" fmla="*/ 72 h 281"/>
                <a:gd name="T54" fmla="*/ 83 w 510"/>
                <a:gd name="T55" fmla="*/ 88 h 281"/>
                <a:gd name="T56" fmla="*/ 99 w 510"/>
                <a:gd name="T57" fmla="*/ 104 h 281"/>
                <a:gd name="T58" fmla="*/ 118 w 510"/>
                <a:gd name="T59" fmla="*/ 120 h 281"/>
                <a:gd name="T60" fmla="*/ 154 w 510"/>
                <a:gd name="T61" fmla="*/ 142 h 281"/>
                <a:gd name="T62" fmla="*/ 211 w 510"/>
                <a:gd name="T63" fmla="*/ 168 h 281"/>
                <a:gd name="T64" fmla="*/ 279 w 510"/>
                <a:gd name="T65" fmla="*/ 191 h 281"/>
                <a:gd name="T66" fmla="*/ 356 w 510"/>
                <a:gd name="T67" fmla="*/ 208 h 281"/>
                <a:gd name="T68" fmla="*/ 441 w 510"/>
                <a:gd name="T69" fmla="*/ 220 h 281"/>
                <a:gd name="T70" fmla="*/ 484 w 510"/>
                <a:gd name="T71" fmla="*/ 224 h 281"/>
                <a:gd name="T72" fmla="*/ 495 w 510"/>
                <a:gd name="T73" fmla="*/ 227 h 281"/>
                <a:gd name="T74" fmla="*/ 504 w 510"/>
                <a:gd name="T75" fmla="*/ 234 h 281"/>
                <a:gd name="T76" fmla="*/ 509 w 510"/>
                <a:gd name="T77" fmla="*/ 244 h 281"/>
                <a:gd name="T78" fmla="*/ 510 w 510"/>
                <a:gd name="T79" fmla="*/ 255 h 281"/>
                <a:gd name="T80" fmla="*/ 510 w 510"/>
                <a:gd name="T81" fmla="*/ 260 h 281"/>
                <a:gd name="T82" fmla="*/ 505 w 510"/>
                <a:gd name="T83" fmla="*/ 270 h 281"/>
                <a:gd name="T84" fmla="*/ 498 w 510"/>
                <a:gd name="T85" fmla="*/ 277 h 281"/>
                <a:gd name="T86" fmla="*/ 488 w 510"/>
                <a:gd name="T87" fmla="*/ 280 h 281"/>
                <a:gd name="T88" fmla="*/ 483 w 510"/>
                <a:gd name="T8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0" h="281">
                  <a:moveTo>
                    <a:pt x="483" y="281"/>
                  </a:moveTo>
                  <a:lnTo>
                    <a:pt x="483" y="281"/>
                  </a:lnTo>
                  <a:lnTo>
                    <a:pt x="481" y="281"/>
                  </a:lnTo>
                  <a:lnTo>
                    <a:pt x="481" y="281"/>
                  </a:lnTo>
                  <a:lnTo>
                    <a:pt x="428" y="276"/>
                  </a:lnTo>
                  <a:lnTo>
                    <a:pt x="379" y="270"/>
                  </a:lnTo>
                  <a:lnTo>
                    <a:pt x="331" y="262"/>
                  </a:lnTo>
                  <a:lnTo>
                    <a:pt x="286" y="252"/>
                  </a:lnTo>
                  <a:lnTo>
                    <a:pt x="244" y="241"/>
                  </a:lnTo>
                  <a:lnTo>
                    <a:pt x="204" y="226"/>
                  </a:lnTo>
                  <a:lnTo>
                    <a:pt x="186" y="219"/>
                  </a:lnTo>
                  <a:lnTo>
                    <a:pt x="168" y="212"/>
                  </a:lnTo>
                  <a:lnTo>
                    <a:pt x="151" y="204"/>
                  </a:lnTo>
                  <a:lnTo>
                    <a:pt x="134" y="196"/>
                  </a:lnTo>
                  <a:lnTo>
                    <a:pt x="119" y="188"/>
                  </a:lnTo>
                  <a:lnTo>
                    <a:pt x="104" y="179"/>
                  </a:lnTo>
                  <a:lnTo>
                    <a:pt x="91" y="170"/>
                  </a:lnTo>
                  <a:lnTo>
                    <a:pt x="78" y="161"/>
                  </a:lnTo>
                  <a:lnTo>
                    <a:pt x="66" y="151"/>
                  </a:lnTo>
                  <a:lnTo>
                    <a:pt x="55" y="141"/>
                  </a:lnTo>
                  <a:lnTo>
                    <a:pt x="45" y="131"/>
                  </a:lnTo>
                  <a:lnTo>
                    <a:pt x="36" y="120"/>
                  </a:lnTo>
                  <a:lnTo>
                    <a:pt x="27" y="109"/>
                  </a:lnTo>
                  <a:lnTo>
                    <a:pt x="20" y="98"/>
                  </a:lnTo>
                  <a:lnTo>
                    <a:pt x="14" y="87"/>
                  </a:lnTo>
                  <a:lnTo>
                    <a:pt x="9" y="76"/>
                  </a:lnTo>
                  <a:lnTo>
                    <a:pt x="6" y="65"/>
                  </a:lnTo>
                  <a:lnTo>
                    <a:pt x="3" y="53"/>
                  </a:lnTo>
                  <a:lnTo>
                    <a:pt x="1" y="41"/>
                  </a:lnTo>
                  <a:lnTo>
                    <a:pt x="0" y="29"/>
                  </a:lnTo>
                  <a:lnTo>
                    <a:pt x="0" y="29"/>
                  </a:lnTo>
                  <a:lnTo>
                    <a:pt x="1" y="23"/>
                  </a:lnTo>
                  <a:lnTo>
                    <a:pt x="3" y="17"/>
                  </a:lnTo>
                  <a:lnTo>
                    <a:pt x="5" y="13"/>
                  </a:lnTo>
                  <a:lnTo>
                    <a:pt x="9" y="8"/>
                  </a:lnTo>
                  <a:lnTo>
                    <a:pt x="13" y="5"/>
                  </a:lnTo>
                  <a:lnTo>
                    <a:pt x="18" y="2"/>
                  </a:lnTo>
                  <a:lnTo>
                    <a:pt x="23" y="1"/>
                  </a:lnTo>
                  <a:lnTo>
                    <a:pt x="29" y="0"/>
                  </a:lnTo>
                  <a:lnTo>
                    <a:pt x="29" y="0"/>
                  </a:lnTo>
                  <a:lnTo>
                    <a:pt x="34" y="1"/>
                  </a:lnTo>
                  <a:lnTo>
                    <a:pt x="40" y="2"/>
                  </a:lnTo>
                  <a:lnTo>
                    <a:pt x="45" y="5"/>
                  </a:lnTo>
                  <a:lnTo>
                    <a:pt x="49" y="8"/>
                  </a:lnTo>
                  <a:lnTo>
                    <a:pt x="53" y="13"/>
                  </a:lnTo>
                  <a:lnTo>
                    <a:pt x="55" y="17"/>
                  </a:lnTo>
                  <a:lnTo>
                    <a:pt x="57" y="23"/>
                  </a:lnTo>
                  <a:lnTo>
                    <a:pt x="58" y="29"/>
                  </a:lnTo>
                  <a:lnTo>
                    <a:pt x="58" y="29"/>
                  </a:lnTo>
                  <a:lnTo>
                    <a:pt x="58" y="38"/>
                  </a:lnTo>
                  <a:lnTo>
                    <a:pt x="60" y="46"/>
                  </a:lnTo>
                  <a:lnTo>
                    <a:pt x="62" y="55"/>
                  </a:lnTo>
                  <a:lnTo>
                    <a:pt x="66" y="63"/>
                  </a:lnTo>
                  <a:lnTo>
                    <a:pt x="71" y="72"/>
                  </a:lnTo>
                  <a:lnTo>
                    <a:pt x="76" y="80"/>
                  </a:lnTo>
                  <a:lnTo>
                    <a:pt x="83" y="88"/>
                  </a:lnTo>
                  <a:lnTo>
                    <a:pt x="90" y="96"/>
                  </a:lnTo>
                  <a:lnTo>
                    <a:pt x="99" y="104"/>
                  </a:lnTo>
                  <a:lnTo>
                    <a:pt x="108" y="112"/>
                  </a:lnTo>
                  <a:lnTo>
                    <a:pt x="118" y="120"/>
                  </a:lnTo>
                  <a:lnTo>
                    <a:pt x="129" y="127"/>
                  </a:lnTo>
                  <a:lnTo>
                    <a:pt x="154" y="142"/>
                  </a:lnTo>
                  <a:lnTo>
                    <a:pt x="181" y="156"/>
                  </a:lnTo>
                  <a:lnTo>
                    <a:pt x="211" y="168"/>
                  </a:lnTo>
                  <a:lnTo>
                    <a:pt x="244" y="180"/>
                  </a:lnTo>
                  <a:lnTo>
                    <a:pt x="279" y="191"/>
                  </a:lnTo>
                  <a:lnTo>
                    <a:pt x="316" y="200"/>
                  </a:lnTo>
                  <a:lnTo>
                    <a:pt x="356" y="208"/>
                  </a:lnTo>
                  <a:lnTo>
                    <a:pt x="397" y="215"/>
                  </a:lnTo>
                  <a:lnTo>
                    <a:pt x="441" y="220"/>
                  </a:lnTo>
                  <a:lnTo>
                    <a:pt x="484" y="224"/>
                  </a:lnTo>
                  <a:lnTo>
                    <a:pt x="484" y="224"/>
                  </a:lnTo>
                  <a:lnTo>
                    <a:pt x="490" y="225"/>
                  </a:lnTo>
                  <a:lnTo>
                    <a:pt x="495" y="227"/>
                  </a:lnTo>
                  <a:lnTo>
                    <a:pt x="500" y="230"/>
                  </a:lnTo>
                  <a:lnTo>
                    <a:pt x="504" y="234"/>
                  </a:lnTo>
                  <a:lnTo>
                    <a:pt x="507" y="239"/>
                  </a:lnTo>
                  <a:lnTo>
                    <a:pt x="509" y="244"/>
                  </a:lnTo>
                  <a:lnTo>
                    <a:pt x="510" y="249"/>
                  </a:lnTo>
                  <a:lnTo>
                    <a:pt x="510" y="255"/>
                  </a:lnTo>
                  <a:lnTo>
                    <a:pt x="510" y="255"/>
                  </a:lnTo>
                  <a:lnTo>
                    <a:pt x="510" y="260"/>
                  </a:lnTo>
                  <a:lnTo>
                    <a:pt x="508" y="265"/>
                  </a:lnTo>
                  <a:lnTo>
                    <a:pt x="505" y="270"/>
                  </a:lnTo>
                  <a:lnTo>
                    <a:pt x="502" y="273"/>
                  </a:lnTo>
                  <a:lnTo>
                    <a:pt x="498" y="277"/>
                  </a:lnTo>
                  <a:lnTo>
                    <a:pt x="493" y="279"/>
                  </a:lnTo>
                  <a:lnTo>
                    <a:pt x="488" y="280"/>
                  </a:lnTo>
                  <a:lnTo>
                    <a:pt x="483" y="281"/>
                  </a:lnTo>
                  <a:lnTo>
                    <a:pt x="483" y="2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67" name="Freeform 337">
              <a:extLst>
                <a:ext uri="{FF2B5EF4-FFF2-40B4-BE49-F238E27FC236}">
                  <a16:creationId xmlns:a16="http://schemas.microsoft.com/office/drawing/2014/main" id="{BE992320-ACDE-31AD-3651-D3B6BE480CB3}"/>
                </a:ext>
              </a:extLst>
            </p:cNvPr>
            <p:cNvSpPr>
              <a:spLocks/>
            </p:cNvSpPr>
            <p:nvPr/>
          </p:nvSpPr>
          <p:spPr bwMode="auto">
            <a:xfrm>
              <a:off x="4835525" y="3308350"/>
              <a:ext cx="142875" cy="269875"/>
            </a:xfrm>
            <a:custGeom>
              <a:avLst/>
              <a:gdLst>
                <a:gd name="T0" fmla="*/ 511 w 540"/>
                <a:gd name="T1" fmla="*/ 1018 h 1018"/>
                <a:gd name="T2" fmla="*/ 509 w 540"/>
                <a:gd name="T3" fmla="*/ 1018 h 1018"/>
                <a:gd name="T4" fmla="*/ 403 w 540"/>
                <a:gd name="T5" fmla="*/ 1009 h 1018"/>
                <a:gd name="T6" fmla="*/ 305 w 540"/>
                <a:gd name="T7" fmla="*/ 992 h 1018"/>
                <a:gd name="T8" fmla="*/ 240 w 540"/>
                <a:gd name="T9" fmla="*/ 975 h 1018"/>
                <a:gd name="T10" fmla="*/ 199 w 540"/>
                <a:gd name="T11" fmla="*/ 961 h 1018"/>
                <a:gd name="T12" fmla="*/ 162 w 540"/>
                <a:gd name="T13" fmla="*/ 946 h 1018"/>
                <a:gd name="T14" fmla="*/ 128 w 540"/>
                <a:gd name="T15" fmla="*/ 929 h 1018"/>
                <a:gd name="T16" fmla="*/ 98 w 540"/>
                <a:gd name="T17" fmla="*/ 910 h 1018"/>
                <a:gd name="T18" fmla="*/ 71 w 540"/>
                <a:gd name="T19" fmla="*/ 890 h 1018"/>
                <a:gd name="T20" fmla="*/ 49 w 540"/>
                <a:gd name="T21" fmla="*/ 870 h 1018"/>
                <a:gd name="T22" fmla="*/ 29 w 540"/>
                <a:gd name="T23" fmla="*/ 848 h 1018"/>
                <a:gd name="T24" fmla="*/ 15 w 540"/>
                <a:gd name="T25" fmla="*/ 826 h 1018"/>
                <a:gd name="T26" fmla="*/ 6 w 540"/>
                <a:gd name="T27" fmla="*/ 801 h 1018"/>
                <a:gd name="T28" fmla="*/ 1 w 540"/>
                <a:gd name="T29" fmla="*/ 777 h 1018"/>
                <a:gd name="T30" fmla="*/ 0 w 540"/>
                <a:gd name="T31" fmla="*/ 28 h 1018"/>
                <a:gd name="T32" fmla="*/ 1 w 540"/>
                <a:gd name="T33" fmla="*/ 23 h 1018"/>
                <a:gd name="T34" fmla="*/ 5 w 540"/>
                <a:gd name="T35" fmla="*/ 12 h 1018"/>
                <a:gd name="T36" fmla="*/ 13 w 540"/>
                <a:gd name="T37" fmla="*/ 5 h 1018"/>
                <a:gd name="T38" fmla="*/ 23 w 540"/>
                <a:gd name="T39" fmla="*/ 1 h 1018"/>
                <a:gd name="T40" fmla="*/ 29 w 540"/>
                <a:gd name="T41" fmla="*/ 0 h 1018"/>
                <a:gd name="T42" fmla="*/ 40 w 540"/>
                <a:gd name="T43" fmla="*/ 2 h 1018"/>
                <a:gd name="T44" fmla="*/ 49 w 540"/>
                <a:gd name="T45" fmla="*/ 8 h 1018"/>
                <a:gd name="T46" fmla="*/ 55 w 540"/>
                <a:gd name="T47" fmla="*/ 17 h 1018"/>
                <a:gd name="T48" fmla="*/ 58 w 540"/>
                <a:gd name="T49" fmla="*/ 28 h 1018"/>
                <a:gd name="T50" fmla="*/ 58 w 540"/>
                <a:gd name="T51" fmla="*/ 765 h 1018"/>
                <a:gd name="T52" fmla="*/ 60 w 540"/>
                <a:gd name="T53" fmla="*/ 781 h 1018"/>
                <a:gd name="T54" fmla="*/ 66 w 540"/>
                <a:gd name="T55" fmla="*/ 797 h 1018"/>
                <a:gd name="T56" fmla="*/ 75 w 540"/>
                <a:gd name="T57" fmla="*/ 813 h 1018"/>
                <a:gd name="T58" fmla="*/ 89 w 540"/>
                <a:gd name="T59" fmla="*/ 830 h 1018"/>
                <a:gd name="T60" fmla="*/ 106 w 540"/>
                <a:gd name="T61" fmla="*/ 846 h 1018"/>
                <a:gd name="T62" fmla="*/ 127 w 540"/>
                <a:gd name="T63" fmla="*/ 861 h 1018"/>
                <a:gd name="T64" fmla="*/ 179 w 540"/>
                <a:gd name="T65" fmla="*/ 890 h 1018"/>
                <a:gd name="T66" fmla="*/ 245 w 540"/>
                <a:gd name="T67" fmla="*/ 916 h 1018"/>
                <a:gd name="T68" fmla="*/ 322 w 540"/>
                <a:gd name="T69" fmla="*/ 938 h 1018"/>
                <a:gd name="T70" fmla="*/ 412 w 540"/>
                <a:gd name="T71" fmla="*/ 954 h 1018"/>
                <a:gd name="T72" fmla="*/ 512 w 540"/>
                <a:gd name="T73" fmla="*/ 962 h 1018"/>
                <a:gd name="T74" fmla="*/ 517 w 540"/>
                <a:gd name="T75" fmla="*/ 963 h 1018"/>
                <a:gd name="T76" fmla="*/ 527 w 540"/>
                <a:gd name="T77" fmla="*/ 967 h 1018"/>
                <a:gd name="T78" fmla="*/ 534 w 540"/>
                <a:gd name="T79" fmla="*/ 975 h 1018"/>
                <a:gd name="T80" fmla="*/ 539 w 540"/>
                <a:gd name="T81" fmla="*/ 986 h 1018"/>
                <a:gd name="T82" fmla="*/ 540 w 540"/>
                <a:gd name="T83" fmla="*/ 991 h 1018"/>
                <a:gd name="T84" fmla="*/ 536 w 540"/>
                <a:gd name="T85" fmla="*/ 1002 h 1018"/>
                <a:gd name="T86" fmla="*/ 530 w 540"/>
                <a:gd name="T87" fmla="*/ 1010 h 1018"/>
                <a:gd name="T88" fmla="*/ 521 w 540"/>
                <a:gd name="T89" fmla="*/ 1016 h 1018"/>
                <a:gd name="T90" fmla="*/ 511 w 540"/>
                <a:gd name="T91" fmla="*/ 101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0" h="1018">
                  <a:moveTo>
                    <a:pt x="511" y="1018"/>
                  </a:moveTo>
                  <a:lnTo>
                    <a:pt x="511" y="1018"/>
                  </a:lnTo>
                  <a:lnTo>
                    <a:pt x="509" y="1018"/>
                  </a:lnTo>
                  <a:lnTo>
                    <a:pt x="509" y="1018"/>
                  </a:lnTo>
                  <a:lnTo>
                    <a:pt x="456" y="1015"/>
                  </a:lnTo>
                  <a:lnTo>
                    <a:pt x="403" y="1009"/>
                  </a:lnTo>
                  <a:lnTo>
                    <a:pt x="353" y="1001"/>
                  </a:lnTo>
                  <a:lnTo>
                    <a:pt x="305" y="992"/>
                  </a:lnTo>
                  <a:lnTo>
                    <a:pt x="261" y="981"/>
                  </a:lnTo>
                  <a:lnTo>
                    <a:pt x="240" y="975"/>
                  </a:lnTo>
                  <a:lnTo>
                    <a:pt x="219" y="968"/>
                  </a:lnTo>
                  <a:lnTo>
                    <a:pt x="199" y="961"/>
                  </a:lnTo>
                  <a:lnTo>
                    <a:pt x="180" y="953"/>
                  </a:lnTo>
                  <a:lnTo>
                    <a:pt x="162" y="946"/>
                  </a:lnTo>
                  <a:lnTo>
                    <a:pt x="145" y="937"/>
                  </a:lnTo>
                  <a:lnTo>
                    <a:pt x="128" y="929"/>
                  </a:lnTo>
                  <a:lnTo>
                    <a:pt x="112" y="919"/>
                  </a:lnTo>
                  <a:lnTo>
                    <a:pt x="98" y="910"/>
                  </a:lnTo>
                  <a:lnTo>
                    <a:pt x="84" y="900"/>
                  </a:lnTo>
                  <a:lnTo>
                    <a:pt x="71" y="890"/>
                  </a:lnTo>
                  <a:lnTo>
                    <a:pt x="60" y="880"/>
                  </a:lnTo>
                  <a:lnTo>
                    <a:pt x="49" y="870"/>
                  </a:lnTo>
                  <a:lnTo>
                    <a:pt x="39" y="859"/>
                  </a:lnTo>
                  <a:lnTo>
                    <a:pt x="29" y="848"/>
                  </a:lnTo>
                  <a:lnTo>
                    <a:pt x="22" y="837"/>
                  </a:lnTo>
                  <a:lnTo>
                    <a:pt x="15" y="826"/>
                  </a:lnTo>
                  <a:lnTo>
                    <a:pt x="10" y="813"/>
                  </a:lnTo>
                  <a:lnTo>
                    <a:pt x="6" y="801"/>
                  </a:lnTo>
                  <a:lnTo>
                    <a:pt x="3" y="789"/>
                  </a:lnTo>
                  <a:lnTo>
                    <a:pt x="1" y="777"/>
                  </a:lnTo>
                  <a:lnTo>
                    <a:pt x="0" y="765"/>
                  </a:lnTo>
                  <a:lnTo>
                    <a:pt x="0" y="28"/>
                  </a:lnTo>
                  <a:lnTo>
                    <a:pt x="0" y="28"/>
                  </a:lnTo>
                  <a:lnTo>
                    <a:pt x="1" y="23"/>
                  </a:lnTo>
                  <a:lnTo>
                    <a:pt x="3" y="17"/>
                  </a:lnTo>
                  <a:lnTo>
                    <a:pt x="5" y="12"/>
                  </a:lnTo>
                  <a:lnTo>
                    <a:pt x="9" y="8"/>
                  </a:lnTo>
                  <a:lnTo>
                    <a:pt x="13" y="5"/>
                  </a:lnTo>
                  <a:lnTo>
                    <a:pt x="18" y="2"/>
                  </a:lnTo>
                  <a:lnTo>
                    <a:pt x="23" y="1"/>
                  </a:lnTo>
                  <a:lnTo>
                    <a:pt x="29" y="0"/>
                  </a:lnTo>
                  <a:lnTo>
                    <a:pt x="29" y="0"/>
                  </a:lnTo>
                  <a:lnTo>
                    <a:pt x="34" y="1"/>
                  </a:lnTo>
                  <a:lnTo>
                    <a:pt x="40" y="2"/>
                  </a:lnTo>
                  <a:lnTo>
                    <a:pt x="45" y="5"/>
                  </a:lnTo>
                  <a:lnTo>
                    <a:pt x="49" y="8"/>
                  </a:lnTo>
                  <a:lnTo>
                    <a:pt x="53" y="12"/>
                  </a:lnTo>
                  <a:lnTo>
                    <a:pt x="55" y="17"/>
                  </a:lnTo>
                  <a:lnTo>
                    <a:pt x="57" y="23"/>
                  </a:lnTo>
                  <a:lnTo>
                    <a:pt x="58" y="28"/>
                  </a:lnTo>
                  <a:lnTo>
                    <a:pt x="58" y="765"/>
                  </a:lnTo>
                  <a:lnTo>
                    <a:pt x="58" y="765"/>
                  </a:lnTo>
                  <a:lnTo>
                    <a:pt x="58" y="773"/>
                  </a:lnTo>
                  <a:lnTo>
                    <a:pt x="60" y="781"/>
                  </a:lnTo>
                  <a:lnTo>
                    <a:pt x="62" y="789"/>
                  </a:lnTo>
                  <a:lnTo>
                    <a:pt x="66" y="797"/>
                  </a:lnTo>
                  <a:lnTo>
                    <a:pt x="70" y="805"/>
                  </a:lnTo>
                  <a:lnTo>
                    <a:pt x="75" y="813"/>
                  </a:lnTo>
                  <a:lnTo>
                    <a:pt x="82" y="822"/>
                  </a:lnTo>
                  <a:lnTo>
                    <a:pt x="89" y="830"/>
                  </a:lnTo>
                  <a:lnTo>
                    <a:pt x="97" y="838"/>
                  </a:lnTo>
                  <a:lnTo>
                    <a:pt x="106" y="846"/>
                  </a:lnTo>
                  <a:lnTo>
                    <a:pt x="116" y="854"/>
                  </a:lnTo>
                  <a:lnTo>
                    <a:pt x="127" y="861"/>
                  </a:lnTo>
                  <a:lnTo>
                    <a:pt x="152" y="876"/>
                  </a:lnTo>
                  <a:lnTo>
                    <a:pt x="179" y="890"/>
                  </a:lnTo>
                  <a:lnTo>
                    <a:pt x="210" y="904"/>
                  </a:lnTo>
                  <a:lnTo>
                    <a:pt x="245" y="916"/>
                  </a:lnTo>
                  <a:lnTo>
                    <a:pt x="282" y="928"/>
                  </a:lnTo>
                  <a:lnTo>
                    <a:pt x="322" y="938"/>
                  </a:lnTo>
                  <a:lnTo>
                    <a:pt x="366" y="947"/>
                  </a:lnTo>
                  <a:lnTo>
                    <a:pt x="412" y="954"/>
                  </a:lnTo>
                  <a:lnTo>
                    <a:pt x="461" y="959"/>
                  </a:lnTo>
                  <a:lnTo>
                    <a:pt x="512" y="962"/>
                  </a:lnTo>
                  <a:lnTo>
                    <a:pt x="512" y="962"/>
                  </a:lnTo>
                  <a:lnTo>
                    <a:pt x="517" y="963"/>
                  </a:lnTo>
                  <a:lnTo>
                    <a:pt x="523" y="965"/>
                  </a:lnTo>
                  <a:lnTo>
                    <a:pt x="527" y="967"/>
                  </a:lnTo>
                  <a:lnTo>
                    <a:pt x="531" y="971"/>
                  </a:lnTo>
                  <a:lnTo>
                    <a:pt x="534" y="975"/>
                  </a:lnTo>
                  <a:lnTo>
                    <a:pt x="537" y="980"/>
                  </a:lnTo>
                  <a:lnTo>
                    <a:pt x="539" y="986"/>
                  </a:lnTo>
                  <a:lnTo>
                    <a:pt x="540" y="991"/>
                  </a:lnTo>
                  <a:lnTo>
                    <a:pt x="540" y="991"/>
                  </a:lnTo>
                  <a:lnTo>
                    <a:pt x="539" y="997"/>
                  </a:lnTo>
                  <a:lnTo>
                    <a:pt x="536" y="1002"/>
                  </a:lnTo>
                  <a:lnTo>
                    <a:pt x="533" y="1006"/>
                  </a:lnTo>
                  <a:lnTo>
                    <a:pt x="530" y="1010"/>
                  </a:lnTo>
                  <a:lnTo>
                    <a:pt x="526" y="1014"/>
                  </a:lnTo>
                  <a:lnTo>
                    <a:pt x="521" y="1016"/>
                  </a:lnTo>
                  <a:lnTo>
                    <a:pt x="516" y="1018"/>
                  </a:lnTo>
                  <a:lnTo>
                    <a:pt x="511" y="1018"/>
                  </a:lnTo>
                  <a:lnTo>
                    <a:pt x="511" y="10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68" name="Freeform 338">
              <a:extLst>
                <a:ext uri="{FF2B5EF4-FFF2-40B4-BE49-F238E27FC236}">
                  <a16:creationId xmlns:a16="http://schemas.microsoft.com/office/drawing/2014/main" id="{1DDCE075-BEA6-ADFC-2DD6-8D32523BEC71}"/>
                </a:ext>
              </a:extLst>
            </p:cNvPr>
            <p:cNvSpPr>
              <a:spLocks/>
            </p:cNvSpPr>
            <p:nvPr/>
          </p:nvSpPr>
          <p:spPr bwMode="auto">
            <a:xfrm>
              <a:off x="5121275" y="3308350"/>
              <a:ext cx="14288" cy="82550"/>
            </a:xfrm>
            <a:custGeom>
              <a:avLst/>
              <a:gdLst>
                <a:gd name="T0" fmla="*/ 28 w 56"/>
                <a:gd name="T1" fmla="*/ 312 h 312"/>
                <a:gd name="T2" fmla="*/ 28 w 56"/>
                <a:gd name="T3" fmla="*/ 312 h 312"/>
                <a:gd name="T4" fmla="*/ 22 w 56"/>
                <a:gd name="T5" fmla="*/ 311 h 312"/>
                <a:gd name="T6" fmla="*/ 17 w 56"/>
                <a:gd name="T7" fmla="*/ 310 h 312"/>
                <a:gd name="T8" fmla="*/ 12 w 56"/>
                <a:gd name="T9" fmla="*/ 307 h 312"/>
                <a:gd name="T10" fmla="*/ 8 w 56"/>
                <a:gd name="T11" fmla="*/ 304 h 312"/>
                <a:gd name="T12" fmla="*/ 5 w 56"/>
                <a:gd name="T13" fmla="*/ 299 h 312"/>
                <a:gd name="T14" fmla="*/ 2 w 56"/>
                <a:gd name="T15" fmla="*/ 294 h 312"/>
                <a:gd name="T16" fmla="*/ 0 w 56"/>
                <a:gd name="T17" fmla="*/ 288 h 312"/>
                <a:gd name="T18" fmla="*/ 0 w 56"/>
                <a:gd name="T19" fmla="*/ 283 h 312"/>
                <a:gd name="T20" fmla="*/ 0 w 56"/>
                <a:gd name="T21" fmla="*/ 28 h 312"/>
                <a:gd name="T22" fmla="*/ 0 w 56"/>
                <a:gd name="T23" fmla="*/ 28 h 312"/>
                <a:gd name="T24" fmla="*/ 0 w 56"/>
                <a:gd name="T25" fmla="*/ 23 h 312"/>
                <a:gd name="T26" fmla="*/ 2 w 56"/>
                <a:gd name="T27" fmla="*/ 17 h 312"/>
                <a:gd name="T28" fmla="*/ 5 w 56"/>
                <a:gd name="T29" fmla="*/ 12 h 312"/>
                <a:gd name="T30" fmla="*/ 8 w 56"/>
                <a:gd name="T31" fmla="*/ 8 h 312"/>
                <a:gd name="T32" fmla="*/ 12 w 56"/>
                <a:gd name="T33" fmla="*/ 5 h 312"/>
                <a:gd name="T34" fmla="*/ 17 w 56"/>
                <a:gd name="T35" fmla="*/ 2 h 312"/>
                <a:gd name="T36" fmla="*/ 22 w 56"/>
                <a:gd name="T37" fmla="*/ 1 h 312"/>
                <a:gd name="T38" fmla="*/ 28 w 56"/>
                <a:gd name="T39" fmla="*/ 0 h 312"/>
                <a:gd name="T40" fmla="*/ 28 w 56"/>
                <a:gd name="T41" fmla="*/ 0 h 312"/>
                <a:gd name="T42" fmla="*/ 33 w 56"/>
                <a:gd name="T43" fmla="*/ 1 h 312"/>
                <a:gd name="T44" fmla="*/ 39 w 56"/>
                <a:gd name="T45" fmla="*/ 2 h 312"/>
                <a:gd name="T46" fmla="*/ 44 w 56"/>
                <a:gd name="T47" fmla="*/ 5 h 312"/>
                <a:gd name="T48" fmla="*/ 48 w 56"/>
                <a:gd name="T49" fmla="*/ 8 h 312"/>
                <a:gd name="T50" fmla="*/ 51 w 56"/>
                <a:gd name="T51" fmla="*/ 12 h 312"/>
                <a:gd name="T52" fmla="*/ 54 w 56"/>
                <a:gd name="T53" fmla="*/ 17 h 312"/>
                <a:gd name="T54" fmla="*/ 55 w 56"/>
                <a:gd name="T55" fmla="*/ 23 h 312"/>
                <a:gd name="T56" fmla="*/ 56 w 56"/>
                <a:gd name="T57" fmla="*/ 28 h 312"/>
                <a:gd name="T58" fmla="*/ 56 w 56"/>
                <a:gd name="T59" fmla="*/ 283 h 312"/>
                <a:gd name="T60" fmla="*/ 56 w 56"/>
                <a:gd name="T61" fmla="*/ 283 h 312"/>
                <a:gd name="T62" fmla="*/ 55 w 56"/>
                <a:gd name="T63" fmla="*/ 288 h 312"/>
                <a:gd name="T64" fmla="*/ 54 w 56"/>
                <a:gd name="T65" fmla="*/ 294 h 312"/>
                <a:gd name="T66" fmla="*/ 51 w 56"/>
                <a:gd name="T67" fmla="*/ 299 h 312"/>
                <a:gd name="T68" fmla="*/ 48 w 56"/>
                <a:gd name="T69" fmla="*/ 304 h 312"/>
                <a:gd name="T70" fmla="*/ 44 w 56"/>
                <a:gd name="T71" fmla="*/ 307 h 312"/>
                <a:gd name="T72" fmla="*/ 39 w 56"/>
                <a:gd name="T73" fmla="*/ 310 h 312"/>
                <a:gd name="T74" fmla="*/ 33 w 56"/>
                <a:gd name="T75" fmla="*/ 311 h 312"/>
                <a:gd name="T76" fmla="*/ 28 w 56"/>
                <a:gd name="T77" fmla="*/ 312 h 312"/>
                <a:gd name="T78" fmla="*/ 28 w 56"/>
                <a:gd name="T79"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312">
                  <a:moveTo>
                    <a:pt x="28" y="312"/>
                  </a:moveTo>
                  <a:lnTo>
                    <a:pt x="28" y="312"/>
                  </a:lnTo>
                  <a:lnTo>
                    <a:pt x="22" y="311"/>
                  </a:lnTo>
                  <a:lnTo>
                    <a:pt x="17" y="310"/>
                  </a:lnTo>
                  <a:lnTo>
                    <a:pt x="12" y="307"/>
                  </a:lnTo>
                  <a:lnTo>
                    <a:pt x="8" y="304"/>
                  </a:lnTo>
                  <a:lnTo>
                    <a:pt x="5" y="299"/>
                  </a:lnTo>
                  <a:lnTo>
                    <a:pt x="2" y="294"/>
                  </a:lnTo>
                  <a:lnTo>
                    <a:pt x="0" y="288"/>
                  </a:lnTo>
                  <a:lnTo>
                    <a:pt x="0" y="283"/>
                  </a:lnTo>
                  <a:lnTo>
                    <a:pt x="0" y="28"/>
                  </a:lnTo>
                  <a:lnTo>
                    <a:pt x="0" y="28"/>
                  </a:lnTo>
                  <a:lnTo>
                    <a:pt x="0" y="23"/>
                  </a:lnTo>
                  <a:lnTo>
                    <a:pt x="2" y="17"/>
                  </a:lnTo>
                  <a:lnTo>
                    <a:pt x="5" y="12"/>
                  </a:lnTo>
                  <a:lnTo>
                    <a:pt x="8" y="8"/>
                  </a:lnTo>
                  <a:lnTo>
                    <a:pt x="12" y="5"/>
                  </a:lnTo>
                  <a:lnTo>
                    <a:pt x="17" y="2"/>
                  </a:lnTo>
                  <a:lnTo>
                    <a:pt x="22" y="1"/>
                  </a:lnTo>
                  <a:lnTo>
                    <a:pt x="28" y="0"/>
                  </a:lnTo>
                  <a:lnTo>
                    <a:pt x="28" y="0"/>
                  </a:lnTo>
                  <a:lnTo>
                    <a:pt x="33" y="1"/>
                  </a:lnTo>
                  <a:lnTo>
                    <a:pt x="39" y="2"/>
                  </a:lnTo>
                  <a:lnTo>
                    <a:pt x="44" y="5"/>
                  </a:lnTo>
                  <a:lnTo>
                    <a:pt x="48" y="8"/>
                  </a:lnTo>
                  <a:lnTo>
                    <a:pt x="51" y="12"/>
                  </a:lnTo>
                  <a:lnTo>
                    <a:pt x="54" y="17"/>
                  </a:lnTo>
                  <a:lnTo>
                    <a:pt x="55" y="23"/>
                  </a:lnTo>
                  <a:lnTo>
                    <a:pt x="56" y="28"/>
                  </a:lnTo>
                  <a:lnTo>
                    <a:pt x="56" y="283"/>
                  </a:lnTo>
                  <a:lnTo>
                    <a:pt x="56" y="283"/>
                  </a:lnTo>
                  <a:lnTo>
                    <a:pt x="55" y="288"/>
                  </a:lnTo>
                  <a:lnTo>
                    <a:pt x="54" y="294"/>
                  </a:lnTo>
                  <a:lnTo>
                    <a:pt x="51" y="299"/>
                  </a:lnTo>
                  <a:lnTo>
                    <a:pt x="48" y="304"/>
                  </a:lnTo>
                  <a:lnTo>
                    <a:pt x="44" y="307"/>
                  </a:lnTo>
                  <a:lnTo>
                    <a:pt x="39" y="310"/>
                  </a:lnTo>
                  <a:lnTo>
                    <a:pt x="33" y="311"/>
                  </a:lnTo>
                  <a:lnTo>
                    <a:pt x="28" y="312"/>
                  </a:lnTo>
                  <a:lnTo>
                    <a:pt x="28"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69" name="Freeform 339">
              <a:extLst>
                <a:ext uri="{FF2B5EF4-FFF2-40B4-BE49-F238E27FC236}">
                  <a16:creationId xmlns:a16="http://schemas.microsoft.com/office/drawing/2014/main" id="{BFE5FBB5-2D8F-F6C5-B754-F639D81168B0}"/>
                </a:ext>
              </a:extLst>
            </p:cNvPr>
            <p:cNvSpPr>
              <a:spLocks noEditPoints="1"/>
            </p:cNvSpPr>
            <p:nvPr/>
          </p:nvSpPr>
          <p:spPr bwMode="auto">
            <a:xfrm>
              <a:off x="5000625" y="3414713"/>
              <a:ext cx="195263" cy="195263"/>
            </a:xfrm>
            <a:custGeom>
              <a:avLst/>
              <a:gdLst>
                <a:gd name="T0" fmla="*/ 312 w 737"/>
                <a:gd name="T1" fmla="*/ 733 h 738"/>
                <a:gd name="T2" fmla="*/ 226 w 737"/>
                <a:gd name="T3" fmla="*/ 708 h 738"/>
                <a:gd name="T4" fmla="*/ 148 w 737"/>
                <a:gd name="T5" fmla="*/ 664 h 738"/>
                <a:gd name="T6" fmla="*/ 84 w 737"/>
                <a:gd name="T7" fmla="*/ 603 h 738"/>
                <a:gd name="T8" fmla="*/ 37 w 737"/>
                <a:gd name="T9" fmla="*/ 529 h 738"/>
                <a:gd name="T10" fmla="*/ 7 w 737"/>
                <a:gd name="T11" fmla="*/ 443 h 738"/>
                <a:gd name="T12" fmla="*/ 0 w 737"/>
                <a:gd name="T13" fmla="*/ 369 h 738"/>
                <a:gd name="T14" fmla="*/ 11 w 737"/>
                <a:gd name="T15" fmla="*/ 277 h 738"/>
                <a:gd name="T16" fmla="*/ 45 w 737"/>
                <a:gd name="T17" fmla="*/ 193 h 738"/>
                <a:gd name="T18" fmla="*/ 96 w 737"/>
                <a:gd name="T19" fmla="*/ 122 h 738"/>
                <a:gd name="T20" fmla="*/ 163 w 737"/>
                <a:gd name="T21" fmla="*/ 63 h 738"/>
                <a:gd name="T22" fmla="*/ 242 w 737"/>
                <a:gd name="T23" fmla="*/ 23 h 738"/>
                <a:gd name="T24" fmla="*/ 331 w 737"/>
                <a:gd name="T25" fmla="*/ 2 h 738"/>
                <a:gd name="T26" fmla="*/ 406 w 737"/>
                <a:gd name="T27" fmla="*/ 2 h 738"/>
                <a:gd name="T28" fmla="*/ 495 w 737"/>
                <a:gd name="T29" fmla="*/ 23 h 738"/>
                <a:gd name="T30" fmla="*/ 574 w 737"/>
                <a:gd name="T31" fmla="*/ 63 h 738"/>
                <a:gd name="T32" fmla="*/ 641 w 737"/>
                <a:gd name="T33" fmla="*/ 122 h 738"/>
                <a:gd name="T34" fmla="*/ 692 w 737"/>
                <a:gd name="T35" fmla="*/ 193 h 738"/>
                <a:gd name="T36" fmla="*/ 726 w 737"/>
                <a:gd name="T37" fmla="*/ 277 h 738"/>
                <a:gd name="T38" fmla="*/ 737 w 737"/>
                <a:gd name="T39" fmla="*/ 369 h 738"/>
                <a:gd name="T40" fmla="*/ 730 w 737"/>
                <a:gd name="T41" fmla="*/ 443 h 738"/>
                <a:gd name="T42" fmla="*/ 700 w 737"/>
                <a:gd name="T43" fmla="*/ 529 h 738"/>
                <a:gd name="T44" fmla="*/ 653 w 737"/>
                <a:gd name="T45" fmla="*/ 603 h 738"/>
                <a:gd name="T46" fmla="*/ 589 w 737"/>
                <a:gd name="T47" fmla="*/ 664 h 738"/>
                <a:gd name="T48" fmla="*/ 511 w 737"/>
                <a:gd name="T49" fmla="*/ 708 h 738"/>
                <a:gd name="T50" fmla="*/ 425 w 737"/>
                <a:gd name="T51" fmla="*/ 733 h 738"/>
                <a:gd name="T52" fmla="*/ 369 w 737"/>
                <a:gd name="T53" fmla="*/ 57 h 738"/>
                <a:gd name="T54" fmla="*/ 305 w 737"/>
                <a:gd name="T55" fmla="*/ 63 h 738"/>
                <a:gd name="T56" fmla="*/ 234 w 737"/>
                <a:gd name="T57" fmla="*/ 88 h 738"/>
                <a:gd name="T58" fmla="*/ 170 w 737"/>
                <a:gd name="T59" fmla="*/ 129 h 738"/>
                <a:gd name="T60" fmla="*/ 119 w 737"/>
                <a:gd name="T61" fmla="*/ 182 h 738"/>
                <a:gd name="T62" fmla="*/ 81 w 737"/>
                <a:gd name="T63" fmla="*/ 248 h 738"/>
                <a:gd name="T64" fmla="*/ 60 w 737"/>
                <a:gd name="T65" fmla="*/ 322 h 738"/>
                <a:gd name="T66" fmla="*/ 57 w 737"/>
                <a:gd name="T67" fmla="*/ 385 h 738"/>
                <a:gd name="T68" fmla="*/ 71 w 737"/>
                <a:gd name="T69" fmla="*/ 461 h 738"/>
                <a:gd name="T70" fmla="*/ 102 w 737"/>
                <a:gd name="T71" fmla="*/ 531 h 738"/>
                <a:gd name="T72" fmla="*/ 148 w 737"/>
                <a:gd name="T73" fmla="*/ 589 h 738"/>
                <a:gd name="T74" fmla="*/ 207 w 737"/>
                <a:gd name="T75" fmla="*/ 636 h 738"/>
                <a:gd name="T76" fmla="*/ 276 w 737"/>
                <a:gd name="T77" fmla="*/ 666 h 738"/>
                <a:gd name="T78" fmla="*/ 353 w 737"/>
                <a:gd name="T79" fmla="*/ 680 h 738"/>
                <a:gd name="T80" fmla="*/ 416 w 737"/>
                <a:gd name="T81" fmla="*/ 677 h 738"/>
                <a:gd name="T82" fmla="*/ 490 w 737"/>
                <a:gd name="T83" fmla="*/ 656 h 738"/>
                <a:gd name="T84" fmla="*/ 555 w 737"/>
                <a:gd name="T85" fmla="*/ 618 h 738"/>
                <a:gd name="T86" fmla="*/ 609 w 737"/>
                <a:gd name="T87" fmla="*/ 567 h 738"/>
                <a:gd name="T88" fmla="*/ 650 w 737"/>
                <a:gd name="T89" fmla="*/ 503 h 738"/>
                <a:gd name="T90" fmla="*/ 674 w 737"/>
                <a:gd name="T91" fmla="*/ 432 h 738"/>
                <a:gd name="T92" fmla="*/ 680 w 737"/>
                <a:gd name="T93" fmla="*/ 369 h 738"/>
                <a:gd name="T94" fmla="*/ 671 w 737"/>
                <a:gd name="T95" fmla="*/ 291 h 738"/>
                <a:gd name="T96" fmla="*/ 643 w 737"/>
                <a:gd name="T97" fmla="*/ 221 h 738"/>
                <a:gd name="T98" fmla="*/ 599 w 737"/>
                <a:gd name="T99" fmla="*/ 159 h 738"/>
                <a:gd name="T100" fmla="*/ 543 w 737"/>
                <a:gd name="T101" fmla="*/ 111 h 738"/>
                <a:gd name="T102" fmla="*/ 476 w 737"/>
                <a:gd name="T103" fmla="*/ 76 h 738"/>
                <a:gd name="T104" fmla="*/ 400 w 737"/>
                <a:gd name="T105" fmla="*/ 59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7" h="738">
                  <a:moveTo>
                    <a:pt x="369" y="738"/>
                  </a:moveTo>
                  <a:lnTo>
                    <a:pt x="369" y="738"/>
                  </a:lnTo>
                  <a:lnTo>
                    <a:pt x="350" y="737"/>
                  </a:lnTo>
                  <a:lnTo>
                    <a:pt x="331" y="736"/>
                  </a:lnTo>
                  <a:lnTo>
                    <a:pt x="312" y="733"/>
                  </a:lnTo>
                  <a:lnTo>
                    <a:pt x="294" y="730"/>
                  </a:lnTo>
                  <a:lnTo>
                    <a:pt x="277" y="725"/>
                  </a:lnTo>
                  <a:lnTo>
                    <a:pt x="259" y="720"/>
                  </a:lnTo>
                  <a:lnTo>
                    <a:pt x="242" y="714"/>
                  </a:lnTo>
                  <a:lnTo>
                    <a:pt x="226" y="708"/>
                  </a:lnTo>
                  <a:lnTo>
                    <a:pt x="209" y="700"/>
                  </a:lnTo>
                  <a:lnTo>
                    <a:pt x="193" y="692"/>
                  </a:lnTo>
                  <a:lnTo>
                    <a:pt x="178" y="684"/>
                  </a:lnTo>
                  <a:lnTo>
                    <a:pt x="163" y="674"/>
                  </a:lnTo>
                  <a:lnTo>
                    <a:pt x="148" y="664"/>
                  </a:lnTo>
                  <a:lnTo>
                    <a:pt x="135" y="653"/>
                  </a:lnTo>
                  <a:lnTo>
                    <a:pt x="121" y="642"/>
                  </a:lnTo>
                  <a:lnTo>
                    <a:pt x="108" y="630"/>
                  </a:lnTo>
                  <a:lnTo>
                    <a:pt x="96" y="616"/>
                  </a:lnTo>
                  <a:lnTo>
                    <a:pt x="84" y="603"/>
                  </a:lnTo>
                  <a:lnTo>
                    <a:pt x="73" y="589"/>
                  </a:lnTo>
                  <a:lnTo>
                    <a:pt x="63" y="575"/>
                  </a:lnTo>
                  <a:lnTo>
                    <a:pt x="54" y="560"/>
                  </a:lnTo>
                  <a:lnTo>
                    <a:pt x="45" y="544"/>
                  </a:lnTo>
                  <a:lnTo>
                    <a:pt x="37" y="529"/>
                  </a:lnTo>
                  <a:lnTo>
                    <a:pt x="29" y="512"/>
                  </a:lnTo>
                  <a:lnTo>
                    <a:pt x="23" y="495"/>
                  </a:lnTo>
                  <a:lnTo>
                    <a:pt x="17" y="478"/>
                  </a:lnTo>
                  <a:lnTo>
                    <a:pt x="11" y="461"/>
                  </a:lnTo>
                  <a:lnTo>
                    <a:pt x="7" y="443"/>
                  </a:lnTo>
                  <a:lnTo>
                    <a:pt x="4" y="425"/>
                  </a:lnTo>
                  <a:lnTo>
                    <a:pt x="2" y="406"/>
                  </a:lnTo>
                  <a:lnTo>
                    <a:pt x="0" y="387"/>
                  </a:lnTo>
                  <a:lnTo>
                    <a:pt x="0" y="369"/>
                  </a:lnTo>
                  <a:lnTo>
                    <a:pt x="0" y="369"/>
                  </a:lnTo>
                  <a:lnTo>
                    <a:pt x="0" y="350"/>
                  </a:lnTo>
                  <a:lnTo>
                    <a:pt x="2" y="331"/>
                  </a:lnTo>
                  <a:lnTo>
                    <a:pt x="4" y="312"/>
                  </a:lnTo>
                  <a:lnTo>
                    <a:pt x="7" y="294"/>
                  </a:lnTo>
                  <a:lnTo>
                    <a:pt x="11" y="277"/>
                  </a:lnTo>
                  <a:lnTo>
                    <a:pt x="17" y="259"/>
                  </a:lnTo>
                  <a:lnTo>
                    <a:pt x="23" y="242"/>
                  </a:lnTo>
                  <a:lnTo>
                    <a:pt x="29" y="226"/>
                  </a:lnTo>
                  <a:lnTo>
                    <a:pt x="37" y="209"/>
                  </a:lnTo>
                  <a:lnTo>
                    <a:pt x="45" y="193"/>
                  </a:lnTo>
                  <a:lnTo>
                    <a:pt x="54" y="178"/>
                  </a:lnTo>
                  <a:lnTo>
                    <a:pt x="63" y="163"/>
                  </a:lnTo>
                  <a:lnTo>
                    <a:pt x="73" y="149"/>
                  </a:lnTo>
                  <a:lnTo>
                    <a:pt x="84" y="135"/>
                  </a:lnTo>
                  <a:lnTo>
                    <a:pt x="96" y="122"/>
                  </a:lnTo>
                  <a:lnTo>
                    <a:pt x="108" y="109"/>
                  </a:lnTo>
                  <a:lnTo>
                    <a:pt x="121" y="96"/>
                  </a:lnTo>
                  <a:lnTo>
                    <a:pt x="135" y="84"/>
                  </a:lnTo>
                  <a:lnTo>
                    <a:pt x="148" y="74"/>
                  </a:lnTo>
                  <a:lnTo>
                    <a:pt x="163" y="63"/>
                  </a:lnTo>
                  <a:lnTo>
                    <a:pt x="178" y="54"/>
                  </a:lnTo>
                  <a:lnTo>
                    <a:pt x="193" y="45"/>
                  </a:lnTo>
                  <a:lnTo>
                    <a:pt x="209" y="37"/>
                  </a:lnTo>
                  <a:lnTo>
                    <a:pt x="226" y="30"/>
                  </a:lnTo>
                  <a:lnTo>
                    <a:pt x="242" y="23"/>
                  </a:lnTo>
                  <a:lnTo>
                    <a:pt x="259" y="17"/>
                  </a:lnTo>
                  <a:lnTo>
                    <a:pt x="277" y="12"/>
                  </a:lnTo>
                  <a:lnTo>
                    <a:pt x="294" y="8"/>
                  </a:lnTo>
                  <a:lnTo>
                    <a:pt x="312" y="5"/>
                  </a:lnTo>
                  <a:lnTo>
                    <a:pt x="331" y="2"/>
                  </a:lnTo>
                  <a:lnTo>
                    <a:pt x="350" y="0"/>
                  </a:lnTo>
                  <a:lnTo>
                    <a:pt x="369" y="0"/>
                  </a:lnTo>
                  <a:lnTo>
                    <a:pt x="369" y="0"/>
                  </a:lnTo>
                  <a:lnTo>
                    <a:pt x="387" y="0"/>
                  </a:lnTo>
                  <a:lnTo>
                    <a:pt x="406" y="2"/>
                  </a:lnTo>
                  <a:lnTo>
                    <a:pt x="425" y="5"/>
                  </a:lnTo>
                  <a:lnTo>
                    <a:pt x="443" y="8"/>
                  </a:lnTo>
                  <a:lnTo>
                    <a:pt x="461" y="12"/>
                  </a:lnTo>
                  <a:lnTo>
                    <a:pt x="478" y="17"/>
                  </a:lnTo>
                  <a:lnTo>
                    <a:pt x="495" y="23"/>
                  </a:lnTo>
                  <a:lnTo>
                    <a:pt x="511" y="30"/>
                  </a:lnTo>
                  <a:lnTo>
                    <a:pt x="529" y="37"/>
                  </a:lnTo>
                  <a:lnTo>
                    <a:pt x="544" y="45"/>
                  </a:lnTo>
                  <a:lnTo>
                    <a:pt x="560" y="54"/>
                  </a:lnTo>
                  <a:lnTo>
                    <a:pt x="574" y="63"/>
                  </a:lnTo>
                  <a:lnTo>
                    <a:pt x="589" y="74"/>
                  </a:lnTo>
                  <a:lnTo>
                    <a:pt x="602" y="84"/>
                  </a:lnTo>
                  <a:lnTo>
                    <a:pt x="616" y="96"/>
                  </a:lnTo>
                  <a:lnTo>
                    <a:pt x="629" y="109"/>
                  </a:lnTo>
                  <a:lnTo>
                    <a:pt x="641" y="122"/>
                  </a:lnTo>
                  <a:lnTo>
                    <a:pt x="653" y="135"/>
                  </a:lnTo>
                  <a:lnTo>
                    <a:pt x="664" y="149"/>
                  </a:lnTo>
                  <a:lnTo>
                    <a:pt x="674" y="163"/>
                  </a:lnTo>
                  <a:lnTo>
                    <a:pt x="683" y="178"/>
                  </a:lnTo>
                  <a:lnTo>
                    <a:pt x="692" y="193"/>
                  </a:lnTo>
                  <a:lnTo>
                    <a:pt x="700" y="209"/>
                  </a:lnTo>
                  <a:lnTo>
                    <a:pt x="708" y="226"/>
                  </a:lnTo>
                  <a:lnTo>
                    <a:pt x="714" y="242"/>
                  </a:lnTo>
                  <a:lnTo>
                    <a:pt x="721" y="259"/>
                  </a:lnTo>
                  <a:lnTo>
                    <a:pt x="726" y="277"/>
                  </a:lnTo>
                  <a:lnTo>
                    <a:pt x="730" y="294"/>
                  </a:lnTo>
                  <a:lnTo>
                    <a:pt x="733" y="312"/>
                  </a:lnTo>
                  <a:lnTo>
                    <a:pt x="735" y="331"/>
                  </a:lnTo>
                  <a:lnTo>
                    <a:pt x="737" y="350"/>
                  </a:lnTo>
                  <a:lnTo>
                    <a:pt x="737" y="369"/>
                  </a:lnTo>
                  <a:lnTo>
                    <a:pt x="737" y="369"/>
                  </a:lnTo>
                  <a:lnTo>
                    <a:pt x="737" y="387"/>
                  </a:lnTo>
                  <a:lnTo>
                    <a:pt x="735" y="406"/>
                  </a:lnTo>
                  <a:lnTo>
                    <a:pt x="733" y="425"/>
                  </a:lnTo>
                  <a:lnTo>
                    <a:pt x="730" y="443"/>
                  </a:lnTo>
                  <a:lnTo>
                    <a:pt x="726" y="461"/>
                  </a:lnTo>
                  <a:lnTo>
                    <a:pt x="721" y="478"/>
                  </a:lnTo>
                  <a:lnTo>
                    <a:pt x="714" y="495"/>
                  </a:lnTo>
                  <a:lnTo>
                    <a:pt x="708" y="512"/>
                  </a:lnTo>
                  <a:lnTo>
                    <a:pt x="700" y="529"/>
                  </a:lnTo>
                  <a:lnTo>
                    <a:pt x="692" y="544"/>
                  </a:lnTo>
                  <a:lnTo>
                    <a:pt x="683" y="560"/>
                  </a:lnTo>
                  <a:lnTo>
                    <a:pt x="674" y="575"/>
                  </a:lnTo>
                  <a:lnTo>
                    <a:pt x="664" y="589"/>
                  </a:lnTo>
                  <a:lnTo>
                    <a:pt x="653" y="603"/>
                  </a:lnTo>
                  <a:lnTo>
                    <a:pt x="641" y="616"/>
                  </a:lnTo>
                  <a:lnTo>
                    <a:pt x="629" y="630"/>
                  </a:lnTo>
                  <a:lnTo>
                    <a:pt x="616" y="642"/>
                  </a:lnTo>
                  <a:lnTo>
                    <a:pt x="602" y="653"/>
                  </a:lnTo>
                  <a:lnTo>
                    <a:pt x="589" y="664"/>
                  </a:lnTo>
                  <a:lnTo>
                    <a:pt x="574" y="674"/>
                  </a:lnTo>
                  <a:lnTo>
                    <a:pt x="560" y="684"/>
                  </a:lnTo>
                  <a:lnTo>
                    <a:pt x="544" y="692"/>
                  </a:lnTo>
                  <a:lnTo>
                    <a:pt x="529" y="700"/>
                  </a:lnTo>
                  <a:lnTo>
                    <a:pt x="511" y="708"/>
                  </a:lnTo>
                  <a:lnTo>
                    <a:pt x="495" y="714"/>
                  </a:lnTo>
                  <a:lnTo>
                    <a:pt x="478" y="720"/>
                  </a:lnTo>
                  <a:lnTo>
                    <a:pt x="461" y="725"/>
                  </a:lnTo>
                  <a:lnTo>
                    <a:pt x="443" y="730"/>
                  </a:lnTo>
                  <a:lnTo>
                    <a:pt x="425" y="733"/>
                  </a:lnTo>
                  <a:lnTo>
                    <a:pt x="406" y="736"/>
                  </a:lnTo>
                  <a:lnTo>
                    <a:pt x="387" y="737"/>
                  </a:lnTo>
                  <a:lnTo>
                    <a:pt x="369" y="738"/>
                  </a:lnTo>
                  <a:lnTo>
                    <a:pt x="369" y="738"/>
                  </a:lnTo>
                  <a:close/>
                  <a:moveTo>
                    <a:pt x="369" y="57"/>
                  </a:moveTo>
                  <a:lnTo>
                    <a:pt x="369" y="57"/>
                  </a:lnTo>
                  <a:lnTo>
                    <a:pt x="353" y="57"/>
                  </a:lnTo>
                  <a:lnTo>
                    <a:pt x="337" y="59"/>
                  </a:lnTo>
                  <a:lnTo>
                    <a:pt x="322" y="61"/>
                  </a:lnTo>
                  <a:lnTo>
                    <a:pt x="305" y="63"/>
                  </a:lnTo>
                  <a:lnTo>
                    <a:pt x="291" y="67"/>
                  </a:lnTo>
                  <a:lnTo>
                    <a:pt x="276" y="71"/>
                  </a:lnTo>
                  <a:lnTo>
                    <a:pt x="262" y="76"/>
                  </a:lnTo>
                  <a:lnTo>
                    <a:pt x="248" y="81"/>
                  </a:lnTo>
                  <a:lnTo>
                    <a:pt x="234" y="88"/>
                  </a:lnTo>
                  <a:lnTo>
                    <a:pt x="221" y="94"/>
                  </a:lnTo>
                  <a:lnTo>
                    <a:pt x="207" y="102"/>
                  </a:lnTo>
                  <a:lnTo>
                    <a:pt x="194" y="111"/>
                  </a:lnTo>
                  <a:lnTo>
                    <a:pt x="182" y="119"/>
                  </a:lnTo>
                  <a:lnTo>
                    <a:pt x="170" y="129"/>
                  </a:lnTo>
                  <a:lnTo>
                    <a:pt x="159" y="138"/>
                  </a:lnTo>
                  <a:lnTo>
                    <a:pt x="148" y="149"/>
                  </a:lnTo>
                  <a:lnTo>
                    <a:pt x="138" y="159"/>
                  </a:lnTo>
                  <a:lnTo>
                    <a:pt x="128" y="171"/>
                  </a:lnTo>
                  <a:lnTo>
                    <a:pt x="119" y="182"/>
                  </a:lnTo>
                  <a:lnTo>
                    <a:pt x="110" y="194"/>
                  </a:lnTo>
                  <a:lnTo>
                    <a:pt x="102" y="207"/>
                  </a:lnTo>
                  <a:lnTo>
                    <a:pt x="94" y="221"/>
                  </a:lnTo>
                  <a:lnTo>
                    <a:pt x="87" y="234"/>
                  </a:lnTo>
                  <a:lnTo>
                    <a:pt x="81" y="248"/>
                  </a:lnTo>
                  <a:lnTo>
                    <a:pt x="76" y="262"/>
                  </a:lnTo>
                  <a:lnTo>
                    <a:pt x="71" y="276"/>
                  </a:lnTo>
                  <a:lnTo>
                    <a:pt x="67" y="291"/>
                  </a:lnTo>
                  <a:lnTo>
                    <a:pt x="63" y="306"/>
                  </a:lnTo>
                  <a:lnTo>
                    <a:pt x="60" y="322"/>
                  </a:lnTo>
                  <a:lnTo>
                    <a:pt x="59" y="337"/>
                  </a:lnTo>
                  <a:lnTo>
                    <a:pt x="57" y="353"/>
                  </a:lnTo>
                  <a:lnTo>
                    <a:pt x="57" y="369"/>
                  </a:lnTo>
                  <a:lnTo>
                    <a:pt x="57" y="369"/>
                  </a:lnTo>
                  <a:lnTo>
                    <a:pt x="57" y="385"/>
                  </a:lnTo>
                  <a:lnTo>
                    <a:pt x="59" y="400"/>
                  </a:lnTo>
                  <a:lnTo>
                    <a:pt x="60" y="416"/>
                  </a:lnTo>
                  <a:lnTo>
                    <a:pt x="63" y="432"/>
                  </a:lnTo>
                  <a:lnTo>
                    <a:pt x="67" y="447"/>
                  </a:lnTo>
                  <a:lnTo>
                    <a:pt x="71" y="461"/>
                  </a:lnTo>
                  <a:lnTo>
                    <a:pt x="76" y="476"/>
                  </a:lnTo>
                  <a:lnTo>
                    <a:pt x="81" y="490"/>
                  </a:lnTo>
                  <a:lnTo>
                    <a:pt x="87" y="503"/>
                  </a:lnTo>
                  <a:lnTo>
                    <a:pt x="94" y="517"/>
                  </a:lnTo>
                  <a:lnTo>
                    <a:pt x="102" y="531"/>
                  </a:lnTo>
                  <a:lnTo>
                    <a:pt x="110" y="543"/>
                  </a:lnTo>
                  <a:lnTo>
                    <a:pt x="119" y="555"/>
                  </a:lnTo>
                  <a:lnTo>
                    <a:pt x="128" y="567"/>
                  </a:lnTo>
                  <a:lnTo>
                    <a:pt x="138" y="578"/>
                  </a:lnTo>
                  <a:lnTo>
                    <a:pt x="148" y="589"/>
                  </a:lnTo>
                  <a:lnTo>
                    <a:pt x="159" y="599"/>
                  </a:lnTo>
                  <a:lnTo>
                    <a:pt x="170" y="609"/>
                  </a:lnTo>
                  <a:lnTo>
                    <a:pt x="182" y="618"/>
                  </a:lnTo>
                  <a:lnTo>
                    <a:pt x="194" y="628"/>
                  </a:lnTo>
                  <a:lnTo>
                    <a:pt x="207" y="636"/>
                  </a:lnTo>
                  <a:lnTo>
                    <a:pt x="221" y="643"/>
                  </a:lnTo>
                  <a:lnTo>
                    <a:pt x="234" y="650"/>
                  </a:lnTo>
                  <a:lnTo>
                    <a:pt x="248" y="656"/>
                  </a:lnTo>
                  <a:lnTo>
                    <a:pt x="262" y="662"/>
                  </a:lnTo>
                  <a:lnTo>
                    <a:pt x="276" y="666"/>
                  </a:lnTo>
                  <a:lnTo>
                    <a:pt x="291" y="671"/>
                  </a:lnTo>
                  <a:lnTo>
                    <a:pt x="305" y="674"/>
                  </a:lnTo>
                  <a:lnTo>
                    <a:pt x="322" y="677"/>
                  </a:lnTo>
                  <a:lnTo>
                    <a:pt x="337" y="679"/>
                  </a:lnTo>
                  <a:lnTo>
                    <a:pt x="353" y="680"/>
                  </a:lnTo>
                  <a:lnTo>
                    <a:pt x="369" y="680"/>
                  </a:lnTo>
                  <a:lnTo>
                    <a:pt x="369" y="680"/>
                  </a:lnTo>
                  <a:lnTo>
                    <a:pt x="384" y="680"/>
                  </a:lnTo>
                  <a:lnTo>
                    <a:pt x="400" y="679"/>
                  </a:lnTo>
                  <a:lnTo>
                    <a:pt x="416" y="677"/>
                  </a:lnTo>
                  <a:lnTo>
                    <a:pt x="432" y="674"/>
                  </a:lnTo>
                  <a:lnTo>
                    <a:pt x="447" y="671"/>
                  </a:lnTo>
                  <a:lnTo>
                    <a:pt x="461" y="666"/>
                  </a:lnTo>
                  <a:lnTo>
                    <a:pt x="476" y="662"/>
                  </a:lnTo>
                  <a:lnTo>
                    <a:pt x="490" y="656"/>
                  </a:lnTo>
                  <a:lnTo>
                    <a:pt x="503" y="650"/>
                  </a:lnTo>
                  <a:lnTo>
                    <a:pt x="518" y="643"/>
                  </a:lnTo>
                  <a:lnTo>
                    <a:pt x="530" y="636"/>
                  </a:lnTo>
                  <a:lnTo>
                    <a:pt x="543" y="628"/>
                  </a:lnTo>
                  <a:lnTo>
                    <a:pt x="555" y="618"/>
                  </a:lnTo>
                  <a:lnTo>
                    <a:pt x="567" y="609"/>
                  </a:lnTo>
                  <a:lnTo>
                    <a:pt x="578" y="599"/>
                  </a:lnTo>
                  <a:lnTo>
                    <a:pt x="589" y="589"/>
                  </a:lnTo>
                  <a:lnTo>
                    <a:pt x="599" y="578"/>
                  </a:lnTo>
                  <a:lnTo>
                    <a:pt x="609" y="567"/>
                  </a:lnTo>
                  <a:lnTo>
                    <a:pt x="619" y="555"/>
                  </a:lnTo>
                  <a:lnTo>
                    <a:pt x="627" y="543"/>
                  </a:lnTo>
                  <a:lnTo>
                    <a:pt x="635" y="531"/>
                  </a:lnTo>
                  <a:lnTo>
                    <a:pt x="643" y="517"/>
                  </a:lnTo>
                  <a:lnTo>
                    <a:pt x="650" y="503"/>
                  </a:lnTo>
                  <a:lnTo>
                    <a:pt x="656" y="490"/>
                  </a:lnTo>
                  <a:lnTo>
                    <a:pt x="661" y="476"/>
                  </a:lnTo>
                  <a:lnTo>
                    <a:pt x="666" y="461"/>
                  </a:lnTo>
                  <a:lnTo>
                    <a:pt x="671" y="447"/>
                  </a:lnTo>
                  <a:lnTo>
                    <a:pt x="674" y="432"/>
                  </a:lnTo>
                  <a:lnTo>
                    <a:pt x="677" y="416"/>
                  </a:lnTo>
                  <a:lnTo>
                    <a:pt x="679" y="400"/>
                  </a:lnTo>
                  <a:lnTo>
                    <a:pt x="680" y="385"/>
                  </a:lnTo>
                  <a:lnTo>
                    <a:pt x="680" y="369"/>
                  </a:lnTo>
                  <a:lnTo>
                    <a:pt x="680" y="369"/>
                  </a:lnTo>
                  <a:lnTo>
                    <a:pt x="680" y="353"/>
                  </a:lnTo>
                  <a:lnTo>
                    <a:pt x="679" y="337"/>
                  </a:lnTo>
                  <a:lnTo>
                    <a:pt x="677" y="322"/>
                  </a:lnTo>
                  <a:lnTo>
                    <a:pt x="674" y="306"/>
                  </a:lnTo>
                  <a:lnTo>
                    <a:pt x="671" y="291"/>
                  </a:lnTo>
                  <a:lnTo>
                    <a:pt x="666" y="276"/>
                  </a:lnTo>
                  <a:lnTo>
                    <a:pt x="661" y="262"/>
                  </a:lnTo>
                  <a:lnTo>
                    <a:pt x="656" y="248"/>
                  </a:lnTo>
                  <a:lnTo>
                    <a:pt x="650" y="234"/>
                  </a:lnTo>
                  <a:lnTo>
                    <a:pt x="643" y="221"/>
                  </a:lnTo>
                  <a:lnTo>
                    <a:pt x="635" y="207"/>
                  </a:lnTo>
                  <a:lnTo>
                    <a:pt x="627" y="194"/>
                  </a:lnTo>
                  <a:lnTo>
                    <a:pt x="619" y="182"/>
                  </a:lnTo>
                  <a:lnTo>
                    <a:pt x="609" y="171"/>
                  </a:lnTo>
                  <a:lnTo>
                    <a:pt x="599" y="159"/>
                  </a:lnTo>
                  <a:lnTo>
                    <a:pt x="589" y="149"/>
                  </a:lnTo>
                  <a:lnTo>
                    <a:pt x="578" y="138"/>
                  </a:lnTo>
                  <a:lnTo>
                    <a:pt x="567" y="129"/>
                  </a:lnTo>
                  <a:lnTo>
                    <a:pt x="555" y="119"/>
                  </a:lnTo>
                  <a:lnTo>
                    <a:pt x="543" y="111"/>
                  </a:lnTo>
                  <a:lnTo>
                    <a:pt x="530" y="102"/>
                  </a:lnTo>
                  <a:lnTo>
                    <a:pt x="518" y="94"/>
                  </a:lnTo>
                  <a:lnTo>
                    <a:pt x="503" y="88"/>
                  </a:lnTo>
                  <a:lnTo>
                    <a:pt x="490" y="81"/>
                  </a:lnTo>
                  <a:lnTo>
                    <a:pt x="476" y="76"/>
                  </a:lnTo>
                  <a:lnTo>
                    <a:pt x="461" y="71"/>
                  </a:lnTo>
                  <a:lnTo>
                    <a:pt x="447" y="67"/>
                  </a:lnTo>
                  <a:lnTo>
                    <a:pt x="432" y="63"/>
                  </a:lnTo>
                  <a:lnTo>
                    <a:pt x="416" y="61"/>
                  </a:lnTo>
                  <a:lnTo>
                    <a:pt x="400" y="59"/>
                  </a:lnTo>
                  <a:lnTo>
                    <a:pt x="384" y="57"/>
                  </a:lnTo>
                  <a:lnTo>
                    <a:pt x="369" y="57"/>
                  </a:lnTo>
                  <a:lnTo>
                    <a:pt x="369" y="57"/>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70" name="Freeform 340">
              <a:extLst>
                <a:ext uri="{FF2B5EF4-FFF2-40B4-BE49-F238E27FC236}">
                  <a16:creationId xmlns:a16="http://schemas.microsoft.com/office/drawing/2014/main" id="{EF34A352-0BF0-09EA-6377-3C4EDBC4D42A}"/>
                </a:ext>
              </a:extLst>
            </p:cNvPr>
            <p:cNvSpPr>
              <a:spLocks/>
            </p:cNvSpPr>
            <p:nvPr/>
          </p:nvSpPr>
          <p:spPr bwMode="auto">
            <a:xfrm>
              <a:off x="5070475" y="3462338"/>
              <a:ext cx="57150" cy="98425"/>
            </a:xfrm>
            <a:custGeom>
              <a:avLst/>
              <a:gdLst>
                <a:gd name="T0" fmla="*/ 86 w 215"/>
                <a:gd name="T1" fmla="*/ 370 h 372"/>
                <a:gd name="T2" fmla="*/ 47 w 215"/>
                <a:gd name="T3" fmla="*/ 354 h 372"/>
                <a:gd name="T4" fmla="*/ 19 w 215"/>
                <a:gd name="T5" fmla="*/ 324 h 372"/>
                <a:gd name="T6" fmla="*/ 3 w 215"/>
                <a:gd name="T7" fmla="*/ 286 h 372"/>
                <a:gd name="T8" fmla="*/ 1 w 215"/>
                <a:gd name="T9" fmla="*/ 259 h 372"/>
                <a:gd name="T10" fmla="*/ 13 w 215"/>
                <a:gd name="T11" fmla="*/ 242 h 372"/>
                <a:gd name="T12" fmla="*/ 29 w 215"/>
                <a:gd name="T13" fmla="*/ 236 h 372"/>
                <a:gd name="T14" fmla="*/ 48 w 215"/>
                <a:gd name="T15" fmla="*/ 245 h 372"/>
                <a:gd name="T16" fmla="*/ 58 w 215"/>
                <a:gd name="T17" fmla="*/ 265 h 372"/>
                <a:gd name="T18" fmla="*/ 66 w 215"/>
                <a:gd name="T19" fmla="*/ 293 h 372"/>
                <a:gd name="T20" fmla="*/ 98 w 215"/>
                <a:gd name="T21" fmla="*/ 314 h 372"/>
                <a:gd name="T22" fmla="*/ 127 w 215"/>
                <a:gd name="T23" fmla="*/ 311 h 372"/>
                <a:gd name="T24" fmla="*/ 154 w 215"/>
                <a:gd name="T25" fmla="*/ 284 h 372"/>
                <a:gd name="T26" fmla="*/ 158 w 215"/>
                <a:gd name="T27" fmla="*/ 255 h 372"/>
                <a:gd name="T28" fmla="*/ 136 w 215"/>
                <a:gd name="T29" fmla="*/ 222 h 372"/>
                <a:gd name="T30" fmla="*/ 108 w 215"/>
                <a:gd name="T31" fmla="*/ 214 h 372"/>
                <a:gd name="T32" fmla="*/ 66 w 215"/>
                <a:gd name="T33" fmla="*/ 205 h 372"/>
                <a:gd name="T34" fmla="*/ 32 w 215"/>
                <a:gd name="T35" fmla="*/ 183 h 372"/>
                <a:gd name="T36" fmla="*/ 9 w 215"/>
                <a:gd name="T37" fmla="*/ 149 h 372"/>
                <a:gd name="T38" fmla="*/ 0 w 215"/>
                <a:gd name="T39" fmla="*/ 107 h 372"/>
                <a:gd name="T40" fmla="*/ 5 w 215"/>
                <a:gd name="T41" fmla="*/ 75 h 372"/>
                <a:gd name="T42" fmla="*/ 25 w 215"/>
                <a:gd name="T43" fmla="*/ 39 h 372"/>
                <a:gd name="T44" fmla="*/ 57 w 215"/>
                <a:gd name="T45" fmla="*/ 12 h 372"/>
                <a:gd name="T46" fmla="*/ 97 w 215"/>
                <a:gd name="T47" fmla="*/ 0 h 372"/>
                <a:gd name="T48" fmla="*/ 129 w 215"/>
                <a:gd name="T49" fmla="*/ 2 h 372"/>
                <a:gd name="T50" fmla="*/ 168 w 215"/>
                <a:gd name="T51" fmla="*/ 18 h 372"/>
                <a:gd name="T52" fmla="*/ 197 w 215"/>
                <a:gd name="T53" fmla="*/ 47 h 372"/>
                <a:gd name="T54" fmla="*/ 213 w 215"/>
                <a:gd name="T55" fmla="*/ 85 h 372"/>
                <a:gd name="T56" fmla="*/ 214 w 215"/>
                <a:gd name="T57" fmla="*/ 112 h 372"/>
                <a:gd name="T58" fmla="*/ 202 w 215"/>
                <a:gd name="T59" fmla="*/ 130 h 372"/>
                <a:gd name="T60" fmla="*/ 187 w 215"/>
                <a:gd name="T61" fmla="*/ 136 h 372"/>
                <a:gd name="T62" fmla="*/ 167 w 215"/>
                <a:gd name="T63" fmla="*/ 126 h 372"/>
                <a:gd name="T64" fmla="*/ 159 w 215"/>
                <a:gd name="T65" fmla="*/ 107 h 372"/>
                <a:gd name="T66" fmla="*/ 149 w 215"/>
                <a:gd name="T67" fmla="*/ 79 h 372"/>
                <a:gd name="T68" fmla="*/ 118 w 215"/>
                <a:gd name="T69" fmla="*/ 58 h 372"/>
                <a:gd name="T70" fmla="*/ 88 w 215"/>
                <a:gd name="T71" fmla="*/ 61 h 372"/>
                <a:gd name="T72" fmla="*/ 62 w 215"/>
                <a:gd name="T73" fmla="*/ 87 h 372"/>
                <a:gd name="T74" fmla="*/ 59 w 215"/>
                <a:gd name="T75" fmla="*/ 117 h 372"/>
                <a:gd name="T76" fmla="*/ 80 w 215"/>
                <a:gd name="T77" fmla="*/ 149 h 372"/>
                <a:gd name="T78" fmla="*/ 108 w 215"/>
                <a:gd name="T79" fmla="*/ 158 h 372"/>
                <a:gd name="T80" fmla="*/ 149 w 215"/>
                <a:gd name="T81" fmla="*/ 166 h 372"/>
                <a:gd name="T82" fmla="*/ 184 w 215"/>
                <a:gd name="T83" fmla="*/ 189 h 372"/>
                <a:gd name="T84" fmla="*/ 206 w 215"/>
                <a:gd name="T85" fmla="*/ 223 h 372"/>
                <a:gd name="T86" fmla="*/ 215 w 215"/>
                <a:gd name="T87" fmla="*/ 265 h 372"/>
                <a:gd name="T88" fmla="*/ 210 w 215"/>
                <a:gd name="T89" fmla="*/ 296 h 372"/>
                <a:gd name="T90" fmla="*/ 190 w 215"/>
                <a:gd name="T91" fmla="*/ 332 h 372"/>
                <a:gd name="T92" fmla="*/ 159 w 215"/>
                <a:gd name="T93" fmla="*/ 359 h 372"/>
                <a:gd name="T94" fmla="*/ 118 w 215"/>
                <a:gd name="T95" fmla="*/ 371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372">
                  <a:moveTo>
                    <a:pt x="108" y="372"/>
                  </a:moveTo>
                  <a:lnTo>
                    <a:pt x="108" y="372"/>
                  </a:lnTo>
                  <a:lnTo>
                    <a:pt x="97" y="371"/>
                  </a:lnTo>
                  <a:lnTo>
                    <a:pt x="86" y="370"/>
                  </a:lnTo>
                  <a:lnTo>
                    <a:pt x="76" y="367"/>
                  </a:lnTo>
                  <a:lnTo>
                    <a:pt x="66" y="364"/>
                  </a:lnTo>
                  <a:lnTo>
                    <a:pt x="57" y="359"/>
                  </a:lnTo>
                  <a:lnTo>
                    <a:pt x="47" y="354"/>
                  </a:lnTo>
                  <a:lnTo>
                    <a:pt x="39" y="348"/>
                  </a:lnTo>
                  <a:lnTo>
                    <a:pt x="32" y="340"/>
                  </a:lnTo>
                  <a:lnTo>
                    <a:pt x="25" y="332"/>
                  </a:lnTo>
                  <a:lnTo>
                    <a:pt x="19" y="324"/>
                  </a:lnTo>
                  <a:lnTo>
                    <a:pt x="13" y="315"/>
                  </a:lnTo>
                  <a:lnTo>
                    <a:pt x="9" y="306"/>
                  </a:lnTo>
                  <a:lnTo>
                    <a:pt x="5" y="296"/>
                  </a:lnTo>
                  <a:lnTo>
                    <a:pt x="3" y="286"/>
                  </a:lnTo>
                  <a:lnTo>
                    <a:pt x="1" y="276"/>
                  </a:lnTo>
                  <a:lnTo>
                    <a:pt x="0" y="265"/>
                  </a:lnTo>
                  <a:lnTo>
                    <a:pt x="0" y="265"/>
                  </a:lnTo>
                  <a:lnTo>
                    <a:pt x="1" y="259"/>
                  </a:lnTo>
                  <a:lnTo>
                    <a:pt x="3" y="254"/>
                  </a:lnTo>
                  <a:lnTo>
                    <a:pt x="5" y="249"/>
                  </a:lnTo>
                  <a:lnTo>
                    <a:pt x="9" y="245"/>
                  </a:lnTo>
                  <a:lnTo>
                    <a:pt x="13" y="242"/>
                  </a:lnTo>
                  <a:lnTo>
                    <a:pt x="18" y="238"/>
                  </a:lnTo>
                  <a:lnTo>
                    <a:pt x="23" y="236"/>
                  </a:lnTo>
                  <a:lnTo>
                    <a:pt x="29" y="236"/>
                  </a:lnTo>
                  <a:lnTo>
                    <a:pt x="29" y="236"/>
                  </a:lnTo>
                  <a:lnTo>
                    <a:pt x="34" y="236"/>
                  </a:lnTo>
                  <a:lnTo>
                    <a:pt x="39" y="238"/>
                  </a:lnTo>
                  <a:lnTo>
                    <a:pt x="44" y="242"/>
                  </a:lnTo>
                  <a:lnTo>
                    <a:pt x="48" y="245"/>
                  </a:lnTo>
                  <a:lnTo>
                    <a:pt x="52" y="249"/>
                  </a:lnTo>
                  <a:lnTo>
                    <a:pt x="54" y="254"/>
                  </a:lnTo>
                  <a:lnTo>
                    <a:pt x="57" y="259"/>
                  </a:lnTo>
                  <a:lnTo>
                    <a:pt x="58" y="265"/>
                  </a:lnTo>
                  <a:lnTo>
                    <a:pt x="58" y="265"/>
                  </a:lnTo>
                  <a:lnTo>
                    <a:pt x="59" y="275"/>
                  </a:lnTo>
                  <a:lnTo>
                    <a:pt x="62" y="284"/>
                  </a:lnTo>
                  <a:lnTo>
                    <a:pt x="66" y="293"/>
                  </a:lnTo>
                  <a:lnTo>
                    <a:pt x="72" y="300"/>
                  </a:lnTo>
                  <a:lnTo>
                    <a:pt x="80" y="306"/>
                  </a:lnTo>
                  <a:lnTo>
                    <a:pt x="88" y="311"/>
                  </a:lnTo>
                  <a:lnTo>
                    <a:pt x="98" y="314"/>
                  </a:lnTo>
                  <a:lnTo>
                    <a:pt x="108" y="315"/>
                  </a:lnTo>
                  <a:lnTo>
                    <a:pt x="108" y="315"/>
                  </a:lnTo>
                  <a:lnTo>
                    <a:pt x="118" y="314"/>
                  </a:lnTo>
                  <a:lnTo>
                    <a:pt x="127" y="311"/>
                  </a:lnTo>
                  <a:lnTo>
                    <a:pt x="136" y="306"/>
                  </a:lnTo>
                  <a:lnTo>
                    <a:pt x="143" y="300"/>
                  </a:lnTo>
                  <a:lnTo>
                    <a:pt x="149" y="293"/>
                  </a:lnTo>
                  <a:lnTo>
                    <a:pt x="154" y="284"/>
                  </a:lnTo>
                  <a:lnTo>
                    <a:pt x="158" y="275"/>
                  </a:lnTo>
                  <a:lnTo>
                    <a:pt x="159" y="265"/>
                  </a:lnTo>
                  <a:lnTo>
                    <a:pt x="159" y="265"/>
                  </a:lnTo>
                  <a:lnTo>
                    <a:pt x="158" y="255"/>
                  </a:lnTo>
                  <a:lnTo>
                    <a:pt x="154" y="245"/>
                  </a:lnTo>
                  <a:lnTo>
                    <a:pt x="149" y="236"/>
                  </a:lnTo>
                  <a:lnTo>
                    <a:pt x="143" y="228"/>
                  </a:lnTo>
                  <a:lnTo>
                    <a:pt x="136" y="222"/>
                  </a:lnTo>
                  <a:lnTo>
                    <a:pt x="127" y="218"/>
                  </a:lnTo>
                  <a:lnTo>
                    <a:pt x="118" y="215"/>
                  </a:lnTo>
                  <a:lnTo>
                    <a:pt x="108" y="214"/>
                  </a:lnTo>
                  <a:lnTo>
                    <a:pt x="108" y="214"/>
                  </a:lnTo>
                  <a:lnTo>
                    <a:pt x="97" y="213"/>
                  </a:lnTo>
                  <a:lnTo>
                    <a:pt x="86" y="212"/>
                  </a:lnTo>
                  <a:lnTo>
                    <a:pt x="76" y="209"/>
                  </a:lnTo>
                  <a:lnTo>
                    <a:pt x="66" y="205"/>
                  </a:lnTo>
                  <a:lnTo>
                    <a:pt x="57" y="201"/>
                  </a:lnTo>
                  <a:lnTo>
                    <a:pt x="47" y="196"/>
                  </a:lnTo>
                  <a:lnTo>
                    <a:pt x="39" y="189"/>
                  </a:lnTo>
                  <a:lnTo>
                    <a:pt x="32" y="183"/>
                  </a:lnTo>
                  <a:lnTo>
                    <a:pt x="25" y="175"/>
                  </a:lnTo>
                  <a:lnTo>
                    <a:pt x="19" y="167"/>
                  </a:lnTo>
                  <a:lnTo>
                    <a:pt x="13" y="158"/>
                  </a:lnTo>
                  <a:lnTo>
                    <a:pt x="9" y="149"/>
                  </a:lnTo>
                  <a:lnTo>
                    <a:pt x="5" y="139"/>
                  </a:lnTo>
                  <a:lnTo>
                    <a:pt x="3" y="128"/>
                  </a:lnTo>
                  <a:lnTo>
                    <a:pt x="1" y="117"/>
                  </a:lnTo>
                  <a:lnTo>
                    <a:pt x="0" y="107"/>
                  </a:lnTo>
                  <a:lnTo>
                    <a:pt x="0" y="107"/>
                  </a:lnTo>
                  <a:lnTo>
                    <a:pt x="1" y="96"/>
                  </a:lnTo>
                  <a:lnTo>
                    <a:pt x="3" y="85"/>
                  </a:lnTo>
                  <a:lnTo>
                    <a:pt x="5" y="75"/>
                  </a:lnTo>
                  <a:lnTo>
                    <a:pt x="9" y="65"/>
                  </a:lnTo>
                  <a:lnTo>
                    <a:pt x="13" y="56"/>
                  </a:lnTo>
                  <a:lnTo>
                    <a:pt x="19" y="47"/>
                  </a:lnTo>
                  <a:lnTo>
                    <a:pt x="25" y="39"/>
                  </a:lnTo>
                  <a:lnTo>
                    <a:pt x="32" y="31"/>
                  </a:lnTo>
                  <a:lnTo>
                    <a:pt x="39" y="24"/>
                  </a:lnTo>
                  <a:lnTo>
                    <a:pt x="47" y="18"/>
                  </a:lnTo>
                  <a:lnTo>
                    <a:pt x="57" y="12"/>
                  </a:lnTo>
                  <a:lnTo>
                    <a:pt x="66" y="8"/>
                  </a:lnTo>
                  <a:lnTo>
                    <a:pt x="76" y="4"/>
                  </a:lnTo>
                  <a:lnTo>
                    <a:pt x="86" y="2"/>
                  </a:lnTo>
                  <a:lnTo>
                    <a:pt x="97" y="0"/>
                  </a:lnTo>
                  <a:lnTo>
                    <a:pt x="108" y="0"/>
                  </a:lnTo>
                  <a:lnTo>
                    <a:pt x="108" y="0"/>
                  </a:lnTo>
                  <a:lnTo>
                    <a:pt x="118" y="0"/>
                  </a:lnTo>
                  <a:lnTo>
                    <a:pt x="129" y="2"/>
                  </a:lnTo>
                  <a:lnTo>
                    <a:pt x="139" y="4"/>
                  </a:lnTo>
                  <a:lnTo>
                    <a:pt x="149" y="8"/>
                  </a:lnTo>
                  <a:lnTo>
                    <a:pt x="159" y="12"/>
                  </a:lnTo>
                  <a:lnTo>
                    <a:pt x="168" y="18"/>
                  </a:lnTo>
                  <a:lnTo>
                    <a:pt x="176" y="24"/>
                  </a:lnTo>
                  <a:lnTo>
                    <a:pt x="184" y="31"/>
                  </a:lnTo>
                  <a:lnTo>
                    <a:pt x="190" y="39"/>
                  </a:lnTo>
                  <a:lnTo>
                    <a:pt x="197" y="47"/>
                  </a:lnTo>
                  <a:lnTo>
                    <a:pt x="202" y="56"/>
                  </a:lnTo>
                  <a:lnTo>
                    <a:pt x="206" y="65"/>
                  </a:lnTo>
                  <a:lnTo>
                    <a:pt x="210" y="75"/>
                  </a:lnTo>
                  <a:lnTo>
                    <a:pt x="213" y="85"/>
                  </a:lnTo>
                  <a:lnTo>
                    <a:pt x="214" y="96"/>
                  </a:lnTo>
                  <a:lnTo>
                    <a:pt x="215" y="107"/>
                  </a:lnTo>
                  <a:lnTo>
                    <a:pt x="215" y="107"/>
                  </a:lnTo>
                  <a:lnTo>
                    <a:pt x="214" y="112"/>
                  </a:lnTo>
                  <a:lnTo>
                    <a:pt x="212" y="118"/>
                  </a:lnTo>
                  <a:lnTo>
                    <a:pt x="210" y="122"/>
                  </a:lnTo>
                  <a:lnTo>
                    <a:pt x="206" y="126"/>
                  </a:lnTo>
                  <a:lnTo>
                    <a:pt x="202" y="130"/>
                  </a:lnTo>
                  <a:lnTo>
                    <a:pt x="198" y="132"/>
                  </a:lnTo>
                  <a:lnTo>
                    <a:pt x="192" y="134"/>
                  </a:lnTo>
                  <a:lnTo>
                    <a:pt x="187" y="136"/>
                  </a:lnTo>
                  <a:lnTo>
                    <a:pt x="187" y="136"/>
                  </a:lnTo>
                  <a:lnTo>
                    <a:pt x="181" y="134"/>
                  </a:lnTo>
                  <a:lnTo>
                    <a:pt x="176" y="132"/>
                  </a:lnTo>
                  <a:lnTo>
                    <a:pt x="171" y="130"/>
                  </a:lnTo>
                  <a:lnTo>
                    <a:pt x="167" y="126"/>
                  </a:lnTo>
                  <a:lnTo>
                    <a:pt x="163" y="122"/>
                  </a:lnTo>
                  <a:lnTo>
                    <a:pt x="161" y="118"/>
                  </a:lnTo>
                  <a:lnTo>
                    <a:pt x="159" y="112"/>
                  </a:lnTo>
                  <a:lnTo>
                    <a:pt x="159" y="107"/>
                  </a:lnTo>
                  <a:lnTo>
                    <a:pt x="159" y="107"/>
                  </a:lnTo>
                  <a:lnTo>
                    <a:pt x="158" y="97"/>
                  </a:lnTo>
                  <a:lnTo>
                    <a:pt x="154" y="87"/>
                  </a:lnTo>
                  <a:lnTo>
                    <a:pt x="149" y="79"/>
                  </a:lnTo>
                  <a:lnTo>
                    <a:pt x="143" y="71"/>
                  </a:lnTo>
                  <a:lnTo>
                    <a:pt x="136" y="65"/>
                  </a:lnTo>
                  <a:lnTo>
                    <a:pt x="127" y="61"/>
                  </a:lnTo>
                  <a:lnTo>
                    <a:pt x="118" y="58"/>
                  </a:lnTo>
                  <a:lnTo>
                    <a:pt x="108" y="57"/>
                  </a:lnTo>
                  <a:lnTo>
                    <a:pt x="108" y="57"/>
                  </a:lnTo>
                  <a:lnTo>
                    <a:pt x="98" y="58"/>
                  </a:lnTo>
                  <a:lnTo>
                    <a:pt x="88" y="61"/>
                  </a:lnTo>
                  <a:lnTo>
                    <a:pt x="80" y="65"/>
                  </a:lnTo>
                  <a:lnTo>
                    <a:pt x="72" y="71"/>
                  </a:lnTo>
                  <a:lnTo>
                    <a:pt x="66" y="79"/>
                  </a:lnTo>
                  <a:lnTo>
                    <a:pt x="62" y="87"/>
                  </a:lnTo>
                  <a:lnTo>
                    <a:pt x="59" y="97"/>
                  </a:lnTo>
                  <a:lnTo>
                    <a:pt x="58" y="107"/>
                  </a:lnTo>
                  <a:lnTo>
                    <a:pt x="58" y="107"/>
                  </a:lnTo>
                  <a:lnTo>
                    <a:pt x="59" y="117"/>
                  </a:lnTo>
                  <a:lnTo>
                    <a:pt x="62" y="126"/>
                  </a:lnTo>
                  <a:lnTo>
                    <a:pt x="66" y="136"/>
                  </a:lnTo>
                  <a:lnTo>
                    <a:pt x="72" y="143"/>
                  </a:lnTo>
                  <a:lnTo>
                    <a:pt x="80" y="149"/>
                  </a:lnTo>
                  <a:lnTo>
                    <a:pt x="88" y="154"/>
                  </a:lnTo>
                  <a:lnTo>
                    <a:pt x="98" y="157"/>
                  </a:lnTo>
                  <a:lnTo>
                    <a:pt x="108" y="158"/>
                  </a:lnTo>
                  <a:lnTo>
                    <a:pt x="108" y="158"/>
                  </a:lnTo>
                  <a:lnTo>
                    <a:pt x="118" y="158"/>
                  </a:lnTo>
                  <a:lnTo>
                    <a:pt x="129" y="160"/>
                  </a:lnTo>
                  <a:lnTo>
                    <a:pt x="139" y="162"/>
                  </a:lnTo>
                  <a:lnTo>
                    <a:pt x="149" y="166"/>
                  </a:lnTo>
                  <a:lnTo>
                    <a:pt x="159" y="170"/>
                  </a:lnTo>
                  <a:lnTo>
                    <a:pt x="168" y="176"/>
                  </a:lnTo>
                  <a:lnTo>
                    <a:pt x="176" y="182"/>
                  </a:lnTo>
                  <a:lnTo>
                    <a:pt x="184" y="189"/>
                  </a:lnTo>
                  <a:lnTo>
                    <a:pt x="190" y="196"/>
                  </a:lnTo>
                  <a:lnTo>
                    <a:pt x="197" y="204"/>
                  </a:lnTo>
                  <a:lnTo>
                    <a:pt x="202" y="213"/>
                  </a:lnTo>
                  <a:lnTo>
                    <a:pt x="206" y="223"/>
                  </a:lnTo>
                  <a:lnTo>
                    <a:pt x="210" y="232"/>
                  </a:lnTo>
                  <a:lnTo>
                    <a:pt x="213" y="243"/>
                  </a:lnTo>
                  <a:lnTo>
                    <a:pt x="214" y="254"/>
                  </a:lnTo>
                  <a:lnTo>
                    <a:pt x="215" y="265"/>
                  </a:lnTo>
                  <a:lnTo>
                    <a:pt x="215" y="265"/>
                  </a:lnTo>
                  <a:lnTo>
                    <a:pt x="214" y="276"/>
                  </a:lnTo>
                  <a:lnTo>
                    <a:pt x="213" y="286"/>
                  </a:lnTo>
                  <a:lnTo>
                    <a:pt x="210" y="296"/>
                  </a:lnTo>
                  <a:lnTo>
                    <a:pt x="206" y="306"/>
                  </a:lnTo>
                  <a:lnTo>
                    <a:pt x="202" y="315"/>
                  </a:lnTo>
                  <a:lnTo>
                    <a:pt x="197" y="324"/>
                  </a:lnTo>
                  <a:lnTo>
                    <a:pt x="190" y="332"/>
                  </a:lnTo>
                  <a:lnTo>
                    <a:pt x="184" y="340"/>
                  </a:lnTo>
                  <a:lnTo>
                    <a:pt x="176" y="348"/>
                  </a:lnTo>
                  <a:lnTo>
                    <a:pt x="168" y="354"/>
                  </a:lnTo>
                  <a:lnTo>
                    <a:pt x="159" y="359"/>
                  </a:lnTo>
                  <a:lnTo>
                    <a:pt x="149" y="364"/>
                  </a:lnTo>
                  <a:lnTo>
                    <a:pt x="139" y="367"/>
                  </a:lnTo>
                  <a:lnTo>
                    <a:pt x="129" y="370"/>
                  </a:lnTo>
                  <a:lnTo>
                    <a:pt x="118" y="371"/>
                  </a:lnTo>
                  <a:lnTo>
                    <a:pt x="108" y="372"/>
                  </a:lnTo>
                  <a:lnTo>
                    <a:pt x="108" y="372"/>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71" name="Freeform 341">
              <a:extLst>
                <a:ext uri="{FF2B5EF4-FFF2-40B4-BE49-F238E27FC236}">
                  <a16:creationId xmlns:a16="http://schemas.microsoft.com/office/drawing/2014/main" id="{A38A43B1-EEEB-340C-A1D4-C994B903D672}"/>
                </a:ext>
              </a:extLst>
            </p:cNvPr>
            <p:cNvSpPr>
              <a:spLocks/>
            </p:cNvSpPr>
            <p:nvPr/>
          </p:nvSpPr>
          <p:spPr bwMode="auto">
            <a:xfrm>
              <a:off x="5091113" y="3544888"/>
              <a:ext cx="15875" cy="28575"/>
            </a:xfrm>
            <a:custGeom>
              <a:avLst/>
              <a:gdLst>
                <a:gd name="T0" fmla="*/ 28 w 56"/>
                <a:gd name="T1" fmla="*/ 109 h 109"/>
                <a:gd name="T2" fmla="*/ 28 w 56"/>
                <a:gd name="T3" fmla="*/ 109 h 109"/>
                <a:gd name="T4" fmla="*/ 22 w 56"/>
                <a:gd name="T5" fmla="*/ 108 h 109"/>
                <a:gd name="T6" fmla="*/ 17 w 56"/>
                <a:gd name="T7" fmla="*/ 107 h 109"/>
                <a:gd name="T8" fmla="*/ 12 w 56"/>
                <a:gd name="T9" fmla="*/ 104 h 109"/>
                <a:gd name="T10" fmla="*/ 8 w 56"/>
                <a:gd name="T11" fmla="*/ 101 h 109"/>
                <a:gd name="T12" fmla="*/ 4 w 56"/>
                <a:gd name="T13" fmla="*/ 97 h 109"/>
                <a:gd name="T14" fmla="*/ 2 w 56"/>
                <a:gd name="T15" fmla="*/ 92 h 109"/>
                <a:gd name="T16" fmla="*/ 0 w 56"/>
                <a:gd name="T17" fmla="*/ 86 h 109"/>
                <a:gd name="T18" fmla="*/ 0 w 56"/>
                <a:gd name="T19" fmla="*/ 81 h 109"/>
                <a:gd name="T20" fmla="*/ 0 w 56"/>
                <a:gd name="T21" fmla="*/ 29 h 109"/>
                <a:gd name="T22" fmla="*/ 0 w 56"/>
                <a:gd name="T23" fmla="*/ 29 h 109"/>
                <a:gd name="T24" fmla="*/ 0 w 56"/>
                <a:gd name="T25" fmla="*/ 22 h 109"/>
                <a:gd name="T26" fmla="*/ 2 w 56"/>
                <a:gd name="T27" fmla="*/ 17 h 109"/>
                <a:gd name="T28" fmla="*/ 4 w 56"/>
                <a:gd name="T29" fmla="*/ 12 h 109"/>
                <a:gd name="T30" fmla="*/ 8 w 56"/>
                <a:gd name="T31" fmla="*/ 8 h 109"/>
                <a:gd name="T32" fmla="*/ 12 w 56"/>
                <a:gd name="T33" fmla="*/ 5 h 109"/>
                <a:gd name="T34" fmla="*/ 17 w 56"/>
                <a:gd name="T35" fmla="*/ 2 h 109"/>
                <a:gd name="T36" fmla="*/ 22 w 56"/>
                <a:gd name="T37" fmla="*/ 0 h 109"/>
                <a:gd name="T38" fmla="*/ 28 w 56"/>
                <a:gd name="T39" fmla="*/ 0 h 109"/>
                <a:gd name="T40" fmla="*/ 28 w 56"/>
                <a:gd name="T41" fmla="*/ 0 h 109"/>
                <a:gd name="T42" fmla="*/ 33 w 56"/>
                <a:gd name="T43" fmla="*/ 0 h 109"/>
                <a:gd name="T44" fmla="*/ 39 w 56"/>
                <a:gd name="T45" fmla="*/ 2 h 109"/>
                <a:gd name="T46" fmla="*/ 43 w 56"/>
                <a:gd name="T47" fmla="*/ 5 h 109"/>
                <a:gd name="T48" fmla="*/ 47 w 56"/>
                <a:gd name="T49" fmla="*/ 8 h 109"/>
                <a:gd name="T50" fmla="*/ 51 w 56"/>
                <a:gd name="T51" fmla="*/ 12 h 109"/>
                <a:gd name="T52" fmla="*/ 53 w 56"/>
                <a:gd name="T53" fmla="*/ 17 h 109"/>
                <a:gd name="T54" fmla="*/ 55 w 56"/>
                <a:gd name="T55" fmla="*/ 22 h 109"/>
                <a:gd name="T56" fmla="*/ 56 w 56"/>
                <a:gd name="T57" fmla="*/ 29 h 109"/>
                <a:gd name="T58" fmla="*/ 56 w 56"/>
                <a:gd name="T59" fmla="*/ 81 h 109"/>
                <a:gd name="T60" fmla="*/ 56 w 56"/>
                <a:gd name="T61" fmla="*/ 81 h 109"/>
                <a:gd name="T62" fmla="*/ 55 w 56"/>
                <a:gd name="T63" fmla="*/ 86 h 109"/>
                <a:gd name="T64" fmla="*/ 53 w 56"/>
                <a:gd name="T65" fmla="*/ 92 h 109"/>
                <a:gd name="T66" fmla="*/ 51 w 56"/>
                <a:gd name="T67" fmla="*/ 97 h 109"/>
                <a:gd name="T68" fmla="*/ 47 w 56"/>
                <a:gd name="T69" fmla="*/ 101 h 109"/>
                <a:gd name="T70" fmla="*/ 43 w 56"/>
                <a:gd name="T71" fmla="*/ 104 h 109"/>
                <a:gd name="T72" fmla="*/ 39 w 56"/>
                <a:gd name="T73" fmla="*/ 107 h 109"/>
                <a:gd name="T74" fmla="*/ 33 w 56"/>
                <a:gd name="T75" fmla="*/ 108 h 109"/>
                <a:gd name="T76" fmla="*/ 28 w 56"/>
                <a:gd name="T77" fmla="*/ 109 h 109"/>
                <a:gd name="T78" fmla="*/ 28 w 56"/>
                <a:gd name="T7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109">
                  <a:moveTo>
                    <a:pt x="28" y="109"/>
                  </a:moveTo>
                  <a:lnTo>
                    <a:pt x="28" y="109"/>
                  </a:lnTo>
                  <a:lnTo>
                    <a:pt x="22" y="108"/>
                  </a:lnTo>
                  <a:lnTo>
                    <a:pt x="17" y="107"/>
                  </a:lnTo>
                  <a:lnTo>
                    <a:pt x="12" y="104"/>
                  </a:lnTo>
                  <a:lnTo>
                    <a:pt x="8" y="101"/>
                  </a:lnTo>
                  <a:lnTo>
                    <a:pt x="4" y="97"/>
                  </a:lnTo>
                  <a:lnTo>
                    <a:pt x="2" y="92"/>
                  </a:lnTo>
                  <a:lnTo>
                    <a:pt x="0" y="86"/>
                  </a:lnTo>
                  <a:lnTo>
                    <a:pt x="0" y="81"/>
                  </a:lnTo>
                  <a:lnTo>
                    <a:pt x="0" y="29"/>
                  </a:lnTo>
                  <a:lnTo>
                    <a:pt x="0" y="29"/>
                  </a:lnTo>
                  <a:lnTo>
                    <a:pt x="0" y="22"/>
                  </a:lnTo>
                  <a:lnTo>
                    <a:pt x="2" y="17"/>
                  </a:lnTo>
                  <a:lnTo>
                    <a:pt x="4" y="12"/>
                  </a:lnTo>
                  <a:lnTo>
                    <a:pt x="8" y="8"/>
                  </a:lnTo>
                  <a:lnTo>
                    <a:pt x="12" y="5"/>
                  </a:lnTo>
                  <a:lnTo>
                    <a:pt x="17" y="2"/>
                  </a:lnTo>
                  <a:lnTo>
                    <a:pt x="22" y="0"/>
                  </a:lnTo>
                  <a:lnTo>
                    <a:pt x="28" y="0"/>
                  </a:lnTo>
                  <a:lnTo>
                    <a:pt x="28" y="0"/>
                  </a:lnTo>
                  <a:lnTo>
                    <a:pt x="33" y="0"/>
                  </a:lnTo>
                  <a:lnTo>
                    <a:pt x="39" y="2"/>
                  </a:lnTo>
                  <a:lnTo>
                    <a:pt x="43" y="5"/>
                  </a:lnTo>
                  <a:lnTo>
                    <a:pt x="47" y="8"/>
                  </a:lnTo>
                  <a:lnTo>
                    <a:pt x="51" y="12"/>
                  </a:lnTo>
                  <a:lnTo>
                    <a:pt x="53" y="17"/>
                  </a:lnTo>
                  <a:lnTo>
                    <a:pt x="55" y="22"/>
                  </a:lnTo>
                  <a:lnTo>
                    <a:pt x="56" y="29"/>
                  </a:lnTo>
                  <a:lnTo>
                    <a:pt x="56" y="81"/>
                  </a:lnTo>
                  <a:lnTo>
                    <a:pt x="56" y="81"/>
                  </a:lnTo>
                  <a:lnTo>
                    <a:pt x="55" y="86"/>
                  </a:lnTo>
                  <a:lnTo>
                    <a:pt x="53" y="92"/>
                  </a:lnTo>
                  <a:lnTo>
                    <a:pt x="51" y="97"/>
                  </a:lnTo>
                  <a:lnTo>
                    <a:pt x="47" y="101"/>
                  </a:lnTo>
                  <a:lnTo>
                    <a:pt x="43" y="104"/>
                  </a:lnTo>
                  <a:lnTo>
                    <a:pt x="39" y="107"/>
                  </a:lnTo>
                  <a:lnTo>
                    <a:pt x="33" y="108"/>
                  </a:lnTo>
                  <a:lnTo>
                    <a:pt x="28" y="109"/>
                  </a:lnTo>
                  <a:lnTo>
                    <a:pt x="28" y="109"/>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72" name="Freeform 342">
              <a:extLst>
                <a:ext uri="{FF2B5EF4-FFF2-40B4-BE49-F238E27FC236}">
                  <a16:creationId xmlns:a16="http://schemas.microsoft.com/office/drawing/2014/main" id="{A5783486-D9DD-E9DA-9955-DD07B1AF5046}"/>
                </a:ext>
              </a:extLst>
            </p:cNvPr>
            <p:cNvSpPr>
              <a:spLocks/>
            </p:cNvSpPr>
            <p:nvPr/>
          </p:nvSpPr>
          <p:spPr bwMode="auto">
            <a:xfrm>
              <a:off x="5091113" y="3448050"/>
              <a:ext cx="15875" cy="28575"/>
            </a:xfrm>
            <a:custGeom>
              <a:avLst/>
              <a:gdLst>
                <a:gd name="T0" fmla="*/ 28 w 56"/>
                <a:gd name="T1" fmla="*/ 110 h 110"/>
                <a:gd name="T2" fmla="*/ 28 w 56"/>
                <a:gd name="T3" fmla="*/ 110 h 110"/>
                <a:gd name="T4" fmla="*/ 22 w 56"/>
                <a:gd name="T5" fmla="*/ 109 h 110"/>
                <a:gd name="T6" fmla="*/ 17 w 56"/>
                <a:gd name="T7" fmla="*/ 107 h 110"/>
                <a:gd name="T8" fmla="*/ 12 w 56"/>
                <a:gd name="T9" fmla="*/ 105 h 110"/>
                <a:gd name="T10" fmla="*/ 8 w 56"/>
                <a:gd name="T11" fmla="*/ 101 h 110"/>
                <a:gd name="T12" fmla="*/ 4 w 56"/>
                <a:gd name="T13" fmla="*/ 97 h 110"/>
                <a:gd name="T14" fmla="*/ 2 w 56"/>
                <a:gd name="T15" fmla="*/ 93 h 110"/>
                <a:gd name="T16" fmla="*/ 0 w 56"/>
                <a:gd name="T17" fmla="*/ 87 h 110"/>
                <a:gd name="T18" fmla="*/ 0 w 56"/>
                <a:gd name="T19" fmla="*/ 81 h 110"/>
                <a:gd name="T20" fmla="*/ 0 w 56"/>
                <a:gd name="T21" fmla="*/ 29 h 110"/>
                <a:gd name="T22" fmla="*/ 0 w 56"/>
                <a:gd name="T23" fmla="*/ 29 h 110"/>
                <a:gd name="T24" fmla="*/ 0 w 56"/>
                <a:gd name="T25" fmla="*/ 23 h 110"/>
                <a:gd name="T26" fmla="*/ 2 w 56"/>
                <a:gd name="T27" fmla="*/ 18 h 110"/>
                <a:gd name="T28" fmla="*/ 4 w 56"/>
                <a:gd name="T29" fmla="*/ 13 h 110"/>
                <a:gd name="T30" fmla="*/ 8 w 56"/>
                <a:gd name="T31" fmla="*/ 9 h 110"/>
                <a:gd name="T32" fmla="*/ 12 w 56"/>
                <a:gd name="T33" fmla="*/ 5 h 110"/>
                <a:gd name="T34" fmla="*/ 17 w 56"/>
                <a:gd name="T35" fmla="*/ 3 h 110"/>
                <a:gd name="T36" fmla="*/ 22 w 56"/>
                <a:gd name="T37" fmla="*/ 1 h 110"/>
                <a:gd name="T38" fmla="*/ 28 w 56"/>
                <a:gd name="T39" fmla="*/ 0 h 110"/>
                <a:gd name="T40" fmla="*/ 28 w 56"/>
                <a:gd name="T41" fmla="*/ 0 h 110"/>
                <a:gd name="T42" fmla="*/ 33 w 56"/>
                <a:gd name="T43" fmla="*/ 1 h 110"/>
                <a:gd name="T44" fmla="*/ 39 w 56"/>
                <a:gd name="T45" fmla="*/ 3 h 110"/>
                <a:gd name="T46" fmla="*/ 43 w 56"/>
                <a:gd name="T47" fmla="*/ 5 h 110"/>
                <a:gd name="T48" fmla="*/ 47 w 56"/>
                <a:gd name="T49" fmla="*/ 9 h 110"/>
                <a:gd name="T50" fmla="*/ 51 w 56"/>
                <a:gd name="T51" fmla="*/ 13 h 110"/>
                <a:gd name="T52" fmla="*/ 53 w 56"/>
                <a:gd name="T53" fmla="*/ 18 h 110"/>
                <a:gd name="T54" fmla="*/ 55 w 56"/>
                <a:gd name="T55" fmla="*/ 23 h 110"/>
                <a:gd name="T56" fmla="*/ 56 w 56"/>
                <a:gd name="T57" fmla="*/ 29 h 110"/>
                <a:gd name="T58" fmla="*/ 56 w 56"/>
                <a:gd name="T59" fmla="*/ 81 h 110"/>
                <a:gd name="T60" fmla="*/ 56 w 56"/>
                <a:gd name="T61" fmla="*/ 81 h 110"/>
                <a:gd name="T62" fmla="*/ 55 w 56"/>
                <a:gd name="T63" fmla="*/ 87 h 110"/>
                <a:gd name="T64" fmla="*/ 53 w 56"/>
                <a:gd name="T65" fmla="*/ 93 h 110"/>
                <a:gd name="T66" fmla="*/ 51 w 56"/>
                <a:gd name="T67" fmla="*/ 97 h 110"/>
                <a:gd name="T68" fmla="*/ 47 w 56"/>
                <a:gd name="T69" fmla="*/ 101 h 110"/>
                <a:gd name="T70" fmla="*/ 43 w 56"/>
                <a:gd name="T71" fmla="*/ 105 h 110"/>
                <a:gd name="T72" fmla="*/ 39 w 56"/>
                <a:gd name="T73" fmla="*/ 107 h 110"/>
                <a:gd name="T74" fmla="*/ 33 w 56"/>
                <a:gd name="T75" fmla="*/ 109 h 110"/>
                <a:gd name="T76" fmla="*/ 28 w 56"/>
                <a:gd name="T77" fmla="*/ 110 h 110"/>
                <a:gd name="T78" fmla="*/ 28 w 56"/>
                <a:gd name="T7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110">
                  <a:moveTo>
                    <a:pt x="28" y="110"/>
                  </a:moveTo>
                  <a:lnTo>
                    <a:pt x="28" y="110"/>
                  </a:lnTo>
                  <a:lnTo>
                    <a:pt x="22" y="109"/>
                  </a:lnTo>
                  <a:lnTo>
                    <a:pt x="17" y="107"/>
                  </a:lnTo>
                  <a:lnTo>
                    <a:pt x="12" y="105"/>
                  </a:lnTo>
                  <a:lnTo>
                    <a:pt x="8" y="101"/>
                  </a:lnTo>
                  <a:lnTo>
                    <a:pt x="4" y="97"/>
                  </a:lnTo>
                  <a:lnTo>
                    <a:pt x="2" y="93"/>
                  </a:lnTo>
                  <a:lnTo>
                    <a:pt x="0" y="87"/>
                  </a:lnTo>
                  <a:lnTo>
                    <a:pt x="0" y="81"/>
                  </a:lnTo>
                  <a:lnTo>
                    <a:pt x="0" y="29"/>
                  </a:lnTo>
                  <a:lnTo>
                    <a:pt x="0" y="29"/>
                  </a:lnTo>
                  <a:lnTo>
                    <a:pt x="0" y="23"/>
                  </a:lnTo>
                  <a:lnTo>
                    <a:pt x="2" y="18"/>
                  </a:lnTo>
                  <a:lnTo>
                    <a:pt x="4" y="13"/>
                  </a:lnTo>
                  <a:lnTo>
                    <a:pt x="8" y="9"/>
                  </a:lnTo>
                  <a:lnTo>
                    <a:pt x="12" y="5"/>
                  </a:lnTo>
                  <a:lnTo>
                    <a:pt x="17" y="3"/>
                  </a:lnTo>
                  <a:lnTo>
                    <a:pt x="22" y="1"/>
                  </a:lnTo>
                  <a:lnTo>
                    <a:pt x="28" y="0"/>
                  </a:lnTo>
                  <a:lnTo>
                    <a:pt x="28" y="0"/>
                  </a:lnTo>
                  <a:lnTo>
                    <a:pt x="33" y="1"/>
                  </a:lnTo>
                  <a:lnTo>
                    <a:pt x="39" y="3"/>
                  </a:lnTo>
                  <a:lnTo>
                    <a:pt x="43" y="5"/>
                  </a:lnTo>
                  <a:lnTo>
                    <a:pt x="47" y="9"/>
                  </a:lnTo>
                  <a:lnTo>
                    <a:pt x="51" y="13"/>
                  </a:lnTo>
                  <a:lnTo>
                    <a:pt x="53" y="18"/>
                  </a:lnTo>
                  <a:lnTo>
                    <a:pt x="55" y="23"/>
                  </a:lnTo>
                  <a:lnTo>
                    <a:pt x="56" y="29"/>
                  </a:lnTo>
                  <a:lnTo>
                    <a:pt x="56" y="81"/>
                  </a:lnTo>
                  <a:lnTo>
                    <a:pt x="56" y="81"/>
                  </a:lnTo>
                  <a:lnTo>
                    <a:pt x="55" y="87"/>
                  </a:lnTo>
                  <a:lnTo>
                    <a:pt x="53" y="93"/>
                  </a:lnTo>
                  <a:lnTo>
                    <a:pt x="51" y="97"/>
                  </a:lnTo>
                  <a:lnTo>
                    <a:pt x="47" y="101"/>
                  </a:lnTo>
                  <a:lnTo>
                    <a:pt x="43" y="105"/>
                  </a:lnTo>
                  <a:lnTo>
                    <a:pt x="39" y="107"/>
                  </a:lnTo>
                  <a:lnTo>
                    <a:pt x="33" y="109"/>
                  </a:lnTo>
                  <a:lnTo>
                    <a:pt x="28" y="110"/>
                  </a:lnTo>
                  <a:lnTo>
                    <a:pt x="28" y="110"/>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nvGrpSpPr>
          <p:cNvPr id="176" name="Group 175">
            <a:extLst>
              <a:ext uri="{FF2B5EF4-FFF2-40B4-BE49-F238E27FC236}">
                <a16:creationId xmlns:a16="http://schemas.microsoft.com/office/drawing/2014/main" id="{AD40D092-90F0-B683-8F49-9C2F6CE92439}"/>
              </a:ext>
            </a:extLst>
          </p:cNvPr>
          <p:cNvGrpSpPr/>
          <p:nvPr/>
        </p:nvGrpSpPr>
        <p:grpSpPr>
          <a:xfrm>
            <a:off x="6623382" y="5153468"/>
            <a:ext cx="536918" cy="637731"/>
            <a:chOff x="6678679" y="4820487"/>
            <a:chExt cx="724236" cy="991438"/>
          </a:xfrm>
        </p:grpSpPr>
        <p:sp>
          <p:nvSpPr>
            <p:cNvPr id="174" name="Freeform: Shape 173">
              <a:extLst>
                <a:ext uri="{FF2B5EF4-FFF2-40B4-BE49-F238E27FC236}">
                  <a16:creationId xmlns:a16="http://schemas.microsoft.com/office/drawing/2014/main" id="{0AD49C54-DCEC-3CCA-A9E7-B0A46D1F76DB}"/>
                </a:ext>
              </a:extLst>
            </p:cNvPr>
            <p:cNvSpPr/>
            <p:nvPr/>
          </p:nvSpPr>
          <p:spPr>
            <a:xfrm>
              <a:off x="6678679" y="4820487"/>
              <a:ext cx="724236" cy="991438"/>
            </a:xfrm>
            <a:custGeom>
              <a:avLst/>
              <a:gdLst>
                <a:gd name="connsiteX0" fmla="*/ 565025 w 724235"/>
                <a:gd name="connsiteY0" fmla="*/ 593909 h 991438"/>
                <a:gd name="connsiteX1" fmla="*/ 599544 w 724235"/>
                <a:gd name="connsiteY1" fmla="*/ 572818 h 991438"/>
                <a:gd name="connsiteX2" fmla="*/ 624899 w 724235"/>
                <a:gd name="connsiteY2" fmla="*/ 507124 h 991438"/>
                <a:gd name="connsiteX3" fmla="*/ 674458 w 724235"/>
                <a:gd name="connsiteY3" fmla="*/ 457566 h 991438"/>
                <a:gd name="connsiteX4" fmla="*/ 674458 w 724235"/>
                <a:gd name="connsiteY4" fmla="*/ 394177 h 991438"/>
                <a:gd name="connsiteX5" fmla="*/ 697508 w 724235"/>
                <a:gd name="connsiteY5" fmla="*/ 335398 h 991438"/>
                <a:gd name="connsiteX6" fmla="*/ 669848 w 724235"/>
                <a:gd name="connsiteY6" fmla="*/ 270857 h 991438"/>
                <a:gd name="connsiteX7" fmla="*/ 669848 w 724235"/>
                <a:gd name="connsiteY7" fmla="*/ 200553 h 991438"/>
                <a:gd name="connsiteX8" fmla="*/ 624899 w 724235"/>
                <a:gd name="connsiteY8" fmla="*/ 155604 h 991438"/>
                <a:gd name="connsiteX9" fmla="*/ 599544 w 724235"/>
                <a:gd name="connsiteY9" fmla="*/ 97978 h 991438"/>
                <a:gd name="connsiteX10" fmla="*/ 538356 w 724235"/>
                <a:gd name="connsiteY10" fmla="*/ 72507 h 991438"/>
                <a:gd name="connsiteX11" fmla="*/ 533850 w 724235"/>
                <a:gd name="connsiteY11" fmla="*/ 72611 h 991438"/>
                <a:gd name="connsiteX12" fmla="*/ 484291 w 724235"/>
                <a:gd name="connsiteY12" fmla="*/ 23052 h 991438"/>
                <a:gd name="connsiteX13" fmla="*/ 452159 w 724235"/>
                <a:gd name="connsiteY13" fmla="*/ 17002 h 991438"/>
                <a:gd name="connsiteX14" fmla="*/ 420891 w 724235"/>
                <a:gd name="connsiteY14" fmla="*/ 23052 h 991438"/>
                <a:gd name="connsiteX15" fmla="*/ 362112 w 724235"/>
                <a:gd name="connsiteY15" fmla="*/ 2 h 991438"/>
                <a:gd name="connsiteX16" fmla="*/ 297570 w 724235"/>
                <a:gd name="connsiteY16" fmla="*/ 27662 h 991438"/>
                <a:gd name="connsiteX17" fmla="*/ 261842 w 724235"/>
                <a:gd name="connsiteY17" fmla="*/ 20309 h 991438"/>
                <a:gd name="connsiteX18" fmla="*/ 227266 w 724235"/>
                <a:gd name="connsiteY18" fmla="*/ 27662 h 991438"/>
                <a:gd name="connsiteX19" fmla="*/ 182318 w 724235"/>
                <a:gd name="connsiteY19" fmla="*/ 72611 h 991438"/>
                <a:gd name="connsiteX20" fmla="*/ 124692 w 724235"/>
                <a:gd name="connsiteY20" fmla="*/ 97966 h 991438"/>
                <a:gd name="connsiteX21" fmla="*/ 99336 w 724235"/>
                <a:gd name="connsiteY21" fmla="*/ 163660 h 991438"/>
                <a:gd name="connsiteX22" fmla="*/ 49778 w 724235"/>
                <a:gd name="connsiteY22" fmla="*/ 213219 h 991438"/>
                <a:gd name="connsiteX23" fmla="*/ 49778 w 724235"/>
                <a:gd name="connsiteY23" fmla="*/ 276608 h 991438"/>
                <a:gd name="connsiteX24" fmla="*/ 26727 w 724235"/>
                <a:gd name="connsiteY24" fmla="*/ 335387 h 991438"/>
                <a:gd name="connsiteX25" fmla="*/ 54388 w 724235"/>
                <a:gd name="connsiteY25" fmla="*/ 399928 h 991438"/>
                <a:gd name="connsiteX26" fmla="*/ 54388 w 724235"/>
                <a:gd name="connsiteY26" fmla="*/ 470232 h 991438"/>
                <a:gd name="connsiteX27" fmla="*/ 99336 w 724235"/>
                <a:gd name="connsiteY27" fmla="*/ 515180 h 991438"/>
                <a:gd name="connsiteX28" fmla="*/ 124692 w 724235"/>
                <a:gd name="connsiteY28" fmla="*/ 572807 h 991438"/>
                <a:gd name="connsiteX29" fmla="*/ 159129 w 724235"/>
                <a:gd name="connsiteY29" fmla="*/ 594071 h 991438"/>
                <a:gd name="connsiteX30" fmla="*/ 0 w 724235"/>
                <a:gd name="connsiteY30" fmla="*/ 894062 h 991438"/>
                <a:gd name="connsiteX31" fmla="*/ 128080 w 724235"/>
                <a:gd name="connsiteY31" fmla="*/ 874065 h 991438"/>
                <a:gd name="connsiteX32" fmla="*/ 183148 w 724235"/>
                <a:gd name="connsiteY32" fmla="*/ 991438 h 991438"/>
                <a:gd name="connsiteX33" fmla="*/ 353814 w 724235"/>
                <a:gd name="connsiteY33" fmla="*/ 670403 h 991438"/>
                <a:gd name="connsiteX34" fmla="*/ 362112 w 724235"/>
                <a:gd name="connsiteY34" fmla="*/ 670817 h 991438"/>
                <a:gd name="connsiteX35" fmla="*/ 370410 w 724235"/>
                <a:gd name="connsiteY35" fmla="*/ 670391 h 991438"/>
                <a:gd name="connsiteX36" fmla="*/ 541076 w 724235"/>
                <a:gd name="connsiteY36" fmla="*/ 991438 h 991438"/>
                <a:gd name="connsiteX37" fmla="*/ 596155 w 724235"/>
                <a:gd name="connsiteY37" fmla="*/ 874065 h 991438"/>
                <a:gd name="connsiteX38" fmla="*/ 724235 w 724235"/>
                <a:gd name="connsiteY38" fmla="*/ 894062 h 991438"/>
                <a:gd name="connsiteX39" fmla="*/ 184439 w 724235"/>
                <a:gd name="connsiteY39" fmla="*/ 939920 h 991438"/>
                <a:gd name="connsiteX40" fmla="*/ 141599 w 724235"/>
                <a:gd name="connsiteY40" fmla="*/ 848629 h 991438"/>
                <a:gd name="connsiteX41" fmla="*/ 41929 w 724235"/>
                <a:gd name="connsiteY41" fmla="*/ 864177 h 991438"/>
                <a:gd name="connsiteX42" fmla="*/ 183044 w 724235"/>
                <a:gd name="connsiteY42" fmla="*/ 598162 h 991438"/>
                <a:gd name="connsiteX43" fmla="*/ 185879 w 724235"/>
                <a:gd name="connsiteY43" fmla="*/ 598289 h 991438"/>
                <a:gd name="connsiteX44" fmla="*/ 190374 w 724235"/>
                <a:gd name="connsiteY44" fmla="*/ 598185 h 991438"/>
                <a:gd name="connsiteX45" fmla="*/ 239933 w 724235"/>
                <a:gd name="connsiteY45" fmla="*/ 647744 h 991438"/>
                <a:gd name="connsiteX46" fmla="*/ 272054 w 724235"/>
                <a:gd name="connsiteY46" fmla="*/ 653795 h 991438"/>
                <a:gd name="connsiteX47" fmla="*/ 303322 w 724235"/>
                <a:gd name="connsiteY47" fmla="*/ 647744 h 991438"/>
                <a:gd name="connsiteX48" fmla="*/ 330740 w 724235"/>
                <a:gd name="connsiteY48" fmla="*/ 664686 h 991438"/>
                <a:gd name="connsiteX49" fmla="*/ 318339 w 724235"/>
                <a:gd name="connsiteY49" fmla="*/ 630272 h 991438"/>
                <a:gd name="connsiteX50" fmla="*/ 307609 w 724235"/>
                <a:gd name="connsiteY50" fmla="*/ 621051 h 991438"/>
                <a:gd name="connsiteX51" fmla="*/ 294551 w 724235"/>
                <a:gd name="connsiteY51" fmla="*/ 626434 h 991438"/>
                <a:gd name="connsiteX52" fmla="*/ 272065 w 724235"/>
                <a:gd name="connsiteY52" fmla="*/ 630744 h 991438"/>
                <a:gd name="connsiteX53" fmla="*/ 248150 w 724235"/>
                <a:gd name="connsiteY53" fmla="*/ 626203 h 991438"/>
                <a:gd name="connsiteX54" fmla="*/ 212007 w 724235"/>
                <a:gd name="connsiteY54" fmla="*/ 590210 h 991438"/>
                <a:gd name="connsiteX55" fmla="*/ 206164 w 724235"/>
                <a:gd name="connsiteY55" fmla="*/ 574340 h 991438"/>
                <a:gd name="connsiteX56" fmla="*/ 189279 w 724235"/>
                <a:gd name="connsiteY56" fmla="*/ 575146 h 991438"/>
                <a:gd name="connsiteX57" fmla="*/ 185822 w 724235"/>
                <a:gd name="connsiteY57" fmla="*/ 575227 h 991438"/>
                <a:gd name="connsiteX58" fmla="*/ 140988 w 724235"/>
                <a:gd name="connsiteY58" fmla="*/ 556510 h 991438"/>
                <a:gd name="connsiteX59" fmla="*/ 122341 w 724235"/>
                <a:gd name="connsiteY59" fmla="*/ 513867 h 991438"/>
                <a:gd name="connsiteX60" fmla="*/ 121534 w 724235"/>
                <a:gd name="connsiteY60" fmla="*/ 499368 h 991438"/>
                <a:gd name="connsiteX61" fmla="*/ 108107 w 724235"/>
                <a:gd name="connsiteY61" fmla="*/ 493836 h 991438"/>
                <a:gd name="connsiteX62" fmla="*/ 75398 w 724235"/>
                <a:gd name="connsiteY62" fmla="*/ 460724 h 991438"/>
                <a:gd name="connsiteX63" fmla="*/ 75617 w 724235"/>
                <a:gd name="connsiteY63" fmla="*/ 408802 h 991438"/>
                <a:gd name="connsiteX64" fmla="*/ 81864 w 724235"/>
                <a:gd name="connsiteY64" fmla="*/ 393981 h 991438"/>
                <a:gd name="connsiteX65" fmla="*/ 70108 w 724235"/>
                <a:gd name="connsiteY65" fmla="*/ 383009 h 991438"/>
                <a:gd name="connsiteX66" fmla="*/ 49766 w 724235"/>
                <a:gd name="connsiteY66" fmla="*/ 335306 h 991438"/>
                <a:gd name="connsiteX67" fmla="*/ 67273 w 724235"/>
                <a:gd name="connsiteY67" fmla="*/ 291510 h 991438"/>
                <a:gd name="connsiteX68" fmla="*/ 76493 w 724235"/>
                <a:gd name="connsiteY68" fmla="*/ 280780 h 991438"/>
                <a:gd name="connsiteX69" fmla="*/ 71134 w 724235"/>
                <a:gd name="connsiteY69" fmla="*/ 267768 h 991438"/>
                <a:gd name="connsiteX70" fmla="*/ 71364 w 724235"/>
                <a:gd name="connsiteY70" fmla="*/ 221333 h 991438"/>
                <a:gd name="connsiteX71" fmla="*/ 107358 w 724235"/>
                <a:gd name="connsiteY71" fmla="*/ 185189 h 991438"/>
                <a:gd name="connsiteX72" fmla="*/ 123216 w 724235"/>
                <a:gd name="connsiteY72" fmla="*/ 179346 h 991438"/>
                <a:gd name="connsiteX73" fmla="*/ 122410 w 724235"/>
                <a:gd name="connsiteY73" fmla="*/ 162462 h 991438"/>
                <a:gd name="connsiteX74" fmla="*/ 141046 w 724235"/>
                <a:gd name="connsiteY74" fmla="*/ 114148 h 991438"/>
                <a:gd name="connsiteX75" fmla="*/ 183689 w 724235"/>
                <a:gd name="connsiteY75" fmla="*/ 95500 h 991438"/>
                <a:gd name="connsiteX76" fmla="*/ 198200 w 724235"/>
                <a:gd name="connsiteY76" fmla="*/ 94693 h 991438"/>
                <a:gd name="connsiteX77" fmla="*/ 203732 w 724235"/>
                <a:gd name="connsiteY77" fmla="*/ 81266 h 991438"/>
                <a:gd name="connsiteX78" fmla="*/ 236832 w 724235"/>
                <a:gd name="connsiteY78" fmla="*/ 48546 h 991438"/>
                <a:gd name="connsiteX79" fmla="*/ 261900 w 724235"/>
                <a:gd name="connsiteY79" fmla="*/ 43221 h 991438"/>
                <a:gd name="connsiteX80" fmla="*/ 288731 w 724235"/>
                <a:gd name="connsiteY80" fmla="*/ 48765 h 991438"/>
                <a:gd name="connsiteX81" fmla="*/ 303552 w 724235"/>
                <a:gd name="connsiteY81" fmla="*/ 55012 h 991438"/>
                <a:gd name="connsiteX82" fmla="*/ 314524 w 724235"/>
                <a:gd name="connsiteY82" fmla="*/ 43256 h 991438"/>
                <a:gd name="connsiteX83" fmla="*/ 362112 w 724235"/>
                <a:gd name="connsiteY83" fmla="*/ 22891 h 991438"/>
                <a:gd name="connsiteX84" fmla="*/ 405908 w 724235"/>
                <a:gd name="connsiteY84" fmla="*/ 40398 h 991438"/>
                <a:gd name="connsiteX85" fmla="*/ 416626 w 724235"/>
                <a:gd name="connsiteY85" fmla="*/ 49618 h 991438"/>
                <a:gd name="connsiteX86" fmla="*/ 429684 w 724235"/>
                <a:gd name="connsiteY86" fmla="*/ 44236 h 991438"/>
                <a:gd name="connsiteX87" fmla="*/ 452170 w 724235"/>
                <a:gd name="connsiteY87" fmla="*/ 39925 h 991438"/>
                <a:gd name="connsiteX88" fmla="*/ 476097 w 724235"/>
                <a:gd name="connsiteY88" fmla="*/ 44466 h 991438"/>
                <a:gd name="connsiteX89" fmla="*/ 512228 w 724235"/>
                <a:gd name="connsiteY89" fmla="*/ 80460 h 991438"/>
                <a:gd name="connsiteX90" fmla="*/ 518072 w 724235"/>
                <a:gd name="connsiteY90" fmla="*/ 96330 h 991438"/>
                <a:gd name="connsiteX91" fmla="*/ 534956 w 724235"/>
                <a:gd name="connsiteY91" fmla="*/ 95523 h 991438"/>
                <a:gd name="connsiteX92" fmla="*/ 538414 w 724235"/>
                <a:gd name="connsiteY92" fmla="*/ 95442 h 991438"/>
                <a:gd name="connsiteX93" fmla="*/ 583304 w 724235"/>
                <a:gd name="connsiteY93" fmla="*/ 114159 h 991438"/>
                <a:gd name="connsiteX94" fmla="*/ 601941 w 724235"/>
                <a:gd name="connsiteY94" fmla="*/ 156803 h 991438"/>
                <a:gd name="connsiteX95" fmla="*/ 602748 w 724235"/>
                <a:gd name="connsiteY95" fmla="*/ 171313 h 991438"/>
                <a:gd name="connsiteX96" fmla="*/ 616186 w 724235"/>
                <a:gd name="connsiteY96" fmla="*/ 176845 h 991438"/>
                <a:gd name="connsiteX97" fmla="*/ 648895 w 724235"/>
                <a:gd name="connsiteY97" fmla="*/ 209946 h 991438"/>
                <a:gd name="connsiteX98" fmla="*/ 648664 w 724235"/>
                <a:gd name="connsiteY98" fmla="*/ 261809 h 991438"/>
                <a:gd name="connsiteX99" fmla="*/ 642429 w 724235"/>
                <a:gd name="connsiteY99" fmla="*/ 276631 h 991438"/>
                <a:gd name="connsiteX100" fmla="*/ 654185 w 724235"/>
                <a:gd name="connsiteY100" fmla="*/ 287603 h 991438"/>
                <a:gd name="connsiteX101" fmla="*/ 674527 w 724235"/>
                <a:gd name="connsiteY101" fmla="*/ 335317 h 991438"/>
                <a:gd name="connsiteX102" fmla="*/ 657585 w 724235"/>
                <a:gd name="connsiteY102" fmla="*/ 378479 h 991438"/>
                <a:gd name="connsiteX103" fmla="*/ 647604 w 724235"/>
                <a:gd name="connsiteY103" fmla="*/ 389279 h 991438"/>
                <a:gd name="connsiteX104" fmla="*/ 653205 w 724235"/>
                <a:gd name="connsiteY104" fmla="*/ 402878 h 991438"/>
                <a:gd name="connsiteX105" fmla="*/ 652928 w 724235"/>
                <a:gd name="connsiteY105" fmla="*/ 449325 h 991438"/>
                <a:gd name="connsiteX106" fmla="*/ 616935 w 724235"/>
                <a:gd name="connsiteY106" fmla="*/ 485468 h 991438"/>
                <a:gd name="connsiteX107" fmla="*/ 601076 w 724235"/>
                <a:gd name="connsiteY107" fmla="*/ 491312 h 991438"/>
                <a:gd name="connsiteX108" fmla="*/ 601883 w 724235"/>
                <a:gd name="connsiteY108" fmla="*/ 508196 h 991438"/>
                <a:gd name="connsiteX109" fmla="*/ 583247 w 724235"/>
                <a:gd name="connsiteY109" fmla="*/ 556510 h 991438"/>
                <a:gd name="connsiteX110" fmla="*/ 540603 w 724235"/>
                <a:gd name="connsiteY110" fmla="*/ 575158 h 991438"/>
                <a:gd name="connsiteX111" fmla="*/ 526093 w 724235"/>
                <a:gd name="connsiteY111" fmla="*/ 575965 h 991438"/>
                <a:gd name="connsiteX112" fmla="*/ 520619 w 724235"/>
                <a:gd name="connsiteY112" fmla="*/ 589415 h 991438"/>
                <a:gd name="connsiteX113" fmla="*/ 487518 w 724235"/>
                <a:gd name="connsiteY113" fmla="*/ 622123 h 991438"/>
                <a:gd name="connsiteX114" fmla="*/ 462439 w 724235"/>
                <a:gd name="connsiteY114" fmla="*/ 627448 h 991438"/>
                <a:gd name="connsiteX115" fmla="*/ 435620 w 724235"/>
                <a:gd name="connsiteY115" fmla="*/ 621904 h 991438"/>
                <a:gd name="connsiteX116" fmla="*/ 420787 w 724235"/>
                <a:gd name="connsiteY116" fmla="*/ 615658 h 991438"/>
                <a:gd name="connsiteX117" fmla="*/ 409815 w 724235"/>
                <a:gd name="connsiteY117" fmla="*/ 627425 h 991438"/>
                <a:gd name="connsiteX118" fmla="*/ 362123 w 724235"/>
                <a:gd name="connsiteY118" fmla="*/ 647767 h 991438"/>
                <a:gd name="connsiteX119" fmla="*/ 318339 w 724235"/>
                <a:gd name="connsiteY119" fmla="*/ 630272 h 991438"/>
                <a:gd name="connsiteX120" fmla="*/ 582624 w 724235"/>
                <a:gd name="connsiteY120" fmla="*/ 848629 h 991438"/>
                <a:gd name="connsiteX121" fmla="*/ 539797 w 724235"/>
                <a:gd name="connsiteY121" fmla="*/ 939920 h 991438"/>
                <a:gd name="connsiteX122" fmla="*/ 393656 w 724235"/>
                <a:gd name="connsiteY122" fmla="*/ 665032 h 991438"/>
                <a:gd name="connsiteX123" fmla="*/ 426665 w 724235"/>
                <a:gd name="connsiteY123" fmla="*/ 643134 h 991438"/>
                <a:gd name="connsiteX124" fmla="*/ 462393 w 724235"/>
                <a:gd name="connsiteY124" fmla="*/ 650487 h 991438"/>
                <a:gd name="connsiteX125" fmla="*/ 496969 w 724235"/>
                <a:gd name="connsiteY125" fmla="*/ 643134 h 991438"/>
                <a:gd name="connsiteX126" fmla="*/ 541491 w 724235"/>
                <a:gd name="connsiteY126" fmla="*/ 599153 h 991438"/>
                <a:gd name="connsiteX127" fmla="*/ 541623 w 724235"/>
                <a:gd name="connsiteY127" fmla="*/ 599090 h 991438"/>
                <a:gd name="connsiteX128" fmla="*/ 541687 w 724235"/>
                <a:gd name="connsiteY128" fmla="*/ 599153 h 991438"/>
                <a:gd name="connsiteX129" fmla="*/ 682295 w 724235"/>
                <a:gd name="connsiteY129" fmla="*/ 864234 h 99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24235" h="991438">
                  <a:moveTo>
                    <a:pt x="565025" y="593909"/>
                  </a:moveTo>
                  <a:cubicBezTo>
                    <a:pt x="578042" y="589719"/>
                    <a:pt x="589875" y="582489"/>
                    <a:pt x="599544" y="572818"/>
                  </a:cubicBezTo>
                  <a:cubicBezTo>
                    <a:pt x="617093" y="555613"/>
                    <a:pt x="626339" y="531658"/>
                    <a:pt x="624899" y="507124"/>
                  </a:cubicBezTo>
                  <a:cubicBezTo>
                    <a:pt x="647840" y="498599"/>
                    <a:pt x="665932" y="480507"/>
                    <a:pt x="674458" y="457566"/>
                  </a:cubicBezTo>
                  <a:cubicBezTo>
                    <a:pt x="682521" y="437205"/>
                    <a:pt x="682521" y="414537"/>
                    <a:pt x="674458" y="394177"/>
                  </a:cubicBezTo>
                  <a:cubicBezTo>
                    <a:pt x="689238" y="378166"/>
                    <a:pt x="697464" y="357188"/>
                    <a:pt x="697508" y="335398"/>
                  </a:cubicBezTo>
                  <a:cubicBezTo>
                    <a:pt x="697660" y="310975"/>
                    <a:pt x="687638" y="287590"/>
                    <a:pt x="669848" y="270857"/>
                  </a:cubicBezTo>
                  <a:cubicBezTo>
                    <a:pt x="679638" y="248445"/>
                    <a:pt x="679638" y="222965"/>
                    <a:pt x="669848" y="200553"/>
                  </a:cubicBezTo>
                  <a:cubicBezTo>
                    <a:pt x="661177" y="180365"/>
                    <a:pt x="645087" y="164275"/>
                    <a:pt x="624899" y="155604"/>
                  </a:cubicBezTo>
                  <a:cubicBezTo>
                    <a:pt x="623865" y="133921"/>
                    <a:pt x="614832" y="113389"/>
                    <a:pt x="599544" y="97978"/>
                  </a:cubicBezTo>
                  <a:cubicBezTo>
                    <a:pt x="583453" y="81530"/>
                    <a:pt x="561365" y="72335"/>
                    <a:pt x="538356" y="72507"/>
                  </a:cubicBezTo>
                  <a:cubicBezTo>
                    <a:pt x="536858" y="72507"/>
                    <a:pt x="535359" y="72507"/>
                    <a:pt x="533850" y="72611"/>
                  </a:cubicBezTo>
                  <a:cubicBezTo>
                    <a:pt x="525324" y="49669"/>
                    <a:pt x="507232" y="31577"/>
                    <a:pt x="484291" y="23052"/>
                  </a:cubicBezTo>
                  <a:cubicBezTo>
                    <a:pt x="474047" y="19065"/>
                    <a:pt x="463151" y="17013"/>
                    <a:pt x="452159" y="17002"/>
                  </a:cubicBezTo>
                  <a:cubicBezTo>
                    <a:pt x="441441" y="16962"/>
                    <a:pt x="430820" y="19017"/>
                    <a:pt x="420891" y="23052"/>
                  </a:cubicBezTo>
                  <a:cubicBezTo>
                    <a:pt x="404766" y="8457"/>
                    <a:pt x="383860" y="259"/>
                    <a:pt x="362112" y="2"/>
                  </a:cubicBezTo>
                  <a:cubicBezTo>
                    <a:pt x="337688" y="-153"/>
                    <a:pt x="314303" y="9870"/>
                    <a:pt x="297570" y="27662"/>
                  </a:cubicBezTo>
                  <a:cubicBezTo>
                    <a:pt x="286269" y="22860"/>
                    <a:pt x="274122" y="20361"/>
                    <a:pt x="261842" y="20309"/>
                  </a:cubicBezTo>
                  <a:cubicBezTo>
                    <a:pt x="249925" y="20272"/>
                    <a:pt x="238137" y="22779"/>
                    <a:pt x="227266" y="27662"/>
                  </a:cubicBezTo>
                  <a:cubicBezTo>
                    <a:pt x="207075" y="36329"/>
                    <a:pt x="190985" y="52420"/>
                    <a:pt x="182318" y="72611"/>
                  </a:cubicBezTo>
                  <a:cubicBezTo>
                    <a:pt x="160633" y="73639"/>
                    <a:pt x="140100" y="82674"/>
                    <a:pt x="124692" y="97966"/>
                  </a:cubicBezTo>
                  <a:cubicBezTo>
                    <a:pt x="107142" y="115170"/>
                    <a:pt x="97897" y="139127"/>
                    <a:pt x="99336" y="163660"/>
                  </a:cubicBezTo>
                  <a:cubicBezTo>
                    <a:pt x="76395" y="172186"/>
                    <a:pt x="58303" y="190278"/>
                    <a:pt x="49778" y="213219"/>
                  </a:cubicBezTo>
                  <a:cubicBezTo>
                    <a:pt x="41711" y="233578"/>
                    <a:pt x="41711" y="256248"/>
                    <a:pt x="49778" y="276608"/>
                  </a:cubicBezTo>
                  <a:cubicBezTo>
                    <a:pt x="35185" y="292735"/>
                    <a:pt x="26989" y="313638"/>
                    <a:pt x="26727" y="335387"/>
                  </a:cubicBezTo>
                  <a:cubicBezTo>
                    <a:pt x="26575" y="359810"/>
                    <a:pt x="36597" y="383194"/>
                    <a:pt x="54388" y="399928"/>
                  </a:cubicBezTo>
                  <a:cubicBezTo>
                    <a:pt x="44597" y="422340"/>
                    <a:pt x="44597" y="447820"/>
                    <a:pt x="54388" y="470232"/>
                  </a:cubicBezTo>
                  <a:cubicBezTo>
                    <a:pt x="63053" y="490423"/>
                    <a:pt x="79145" y="506515"/>
                    <a:pt x="99336" y="515180"/>
                  </a:cubicBezTo>
                  <a:cubicBezTo>
                    <a:pt x="100370" y="536864"/>
                    <a:pt x="109403" y="557395"/>
                    <a:pt x="124692" y="572807"/>
                  </a:cubicBezTo>
                  <a:cubicBezTo>
                    <a:pt x="134305" y="582548"/>
                    <a:pt x="146114" y="589840"/>
                    <a:pt x="159129" y="594071"/>
                  </a:cubicBezTo>
                  <a:lnTo>
                    <a:pt x="0" y="894062"/>
                  </a:lnTo>
                  <a:lnTo>
                    <a:pt x="128080" y="874065"/>
                  </a:lnTo>
                  <a:lnTo>
                    <a:pt x="183148" y="991438"/>
                  </a:lnTo>
                  <a:lnTo>
                    <a:pt x="353814" y="670403"/>
                  </a:lnTo>
                  <a:cubicBezTo>
                    <a:pt x="356534" y="670668"/>
                    <a:pt x="359300" y="670817"/>
                    <a:pt x="362112" y="670817"/>
                  </a:cubicBezTo>
                  <a:cubicBezTo>
                    <a:pt x="364924" y="670817"/>
                    <a:pt x="367679" y="670645"/>
                    <a:pt x="370410" y="670391"/>
                  </a:cubicBezTo>
                  <a:lnTo>
                    <a:pt x="541076" y="991438"/>
                  </a:lnTo>
                  <a:lnTo>
                    <a:pt x="596155" y="874065"/>
                  </a:lnTo>
                  <a:lnTo>
                    <a:pt x="724235" y="894062"/>
                  </a:lnTo>
                  <a:close/>
                  <a:moveTo>
                    <a:pt x="184439" y="939920"/>
                  </a:moveTo>
                  <a:lnTo>
                    <a:pt x="141599" y="848629"/>
                  </a:lnTo>
                  <a:lnTo>
                    <a:pt x="41929" y="864177"/>
                  </a:lnTo>
                  <a:lnTo>
                    <a:pt x="183044" y="598162"/>
                  </a:lnTo>
                  <a:cubicBezTo>
                    <a:pt x="183989" y="598162"/>
                    <a:pt x="184923" y="598289"/>
                    <a:pt x="185879" y="598289"/>
                  </a:cubicBezTo>
                  <a:cubicBezTo>
                    <a:pt x="187366" y="598289"/>
                    <a:pt x="188876" y="598289"/>
                    <a:pt x="190374" y="598185"/>
                  </a:cubicBezTo>
                  <a:cubicBezTo>
                    <a:pt x="198907" y="621122"/>
                    <a:pt x="216996" y="639211"/>
                    <a:pt x="239933" y="647744"/>
                  </a:cubicBezTo>
                  <a:cubicBezTo>
                    <a:pt x="250173" y="651730"/>
                    <a:pt x="261064" y="653782"/>
                    <a:pt x="272054" y="653795"/>
                  </a:cubicBezTo>
                  <a:cubicBezTo>
                    <a:pt x="282771" y="653836"/>
                    <a:pt x="293393" y="651780"/>
                    <a:pt x="303322" y="647744"/>
                  </a:cubicBezTo>
                  <a:cubicBezTo>
                    <a:pt x="311475" y="654850"/>
                    <a:pt x="320737" y="660574"/>
                    <a:pt x="330740" y="664686"/>
                  </a:cubicBezTo>
                  <a:close/>
                  <a:moveTo>
                    <a:pt x="318339" y="630272"/>
                  </a:moveTo>
                  <a:lnTo>
                    <a:pt x="307609" y="621051"/>
                  </a:lnTo>
                  <a:lnTo>
                    <a:pt x="294551" y="626434"/>
                  </a:lnTo>
                  <a:cubicBezTo>
                    <a:pt x="287411" y="629330"/>
                    <a:pt x="279771" y="630795"/>
                    <a:pt x="272065" y="630744"/>
                  </a:cubicBezTo>
                  <a:cubicBezTo>
                    <a:pt x="263880" y="630736"/>
                    <a:pt x="255768" y="629196"/>
                    <a:pt x="248150" y="626203"/>
                  </a:cubicBezTo>
                  <a:cubicBezTo>
                    <a:pt x="231406" y="620087"/>
                    <a:pt x="218193" y="606927"/>
                    <a:pt x="212007" y="590210"/>
                  </a:cubicBezTo>
                  <a:lnTo>
                    <a:pt x="206164" y="574340"/>
                  </a:lnTo>
                  <a:lnTo>
                    <a:pt x="189279" y="575146"/>
                  </a:lnTo>
                  <a:cubicBezTo>
                    <a:pt x="188127" y="575146"/>
                    <a:pt x="186974" y="575227"/>
                    <a:pt x="185822" y="575227"/>
                  </a:cubicBezTo>
                  <a:cubicBezTo>
                    <a:pt x="168941" y="575413"/>
                    <a:pt x="152727" y="568644"/>
                    <a:pt x="140988" y="556510"/>
                  </a:cubicBezTo>
                  <a:cubicBezTo>
                    <a:pt x="129728" y="545080"/>
                    <a:pt x="123087" y="529894"/>
                    <a:pt x="122341" y="513867"/>
                  </a:cubicBezTo>
                  <a:lnTo>
                    <a:pt x="121534" y="499368"/>
                  </a:lnTo>
                  <a:lnTo>
                    <a:pt x="108107" y="493836"/>
                  </a:lnTo>
                  <a:cubicBezTo>
                    <a:pt x="93340" y="487432"/>
                    <a:pt x="81621" y="475568"/>
                    <a:pt x="75398" y="460724"/>
                  </a:cubicBezTo>
                  <a:cubicBezTo>
                    <a:pt x="68183" y="444153"/>
                    <a:pt x="68263" y="425312"/>
                    <a:pt x="75617" y="408802"/>
                  </a:cubicBezTo>
                  <a:lnTo>
                    <a:pt x="81864" y="393981"/>
                  </a:lnTo>
                  <a:lnTo>
                    <a:pt x="70108" y="383009"/>
                  </a:lnTo>
                  <a:cubicBezTo>
                    <a:pt x="56945" y="370660"/>
                    <a:pt x="49565" y="353354"/>
                    <a:pt x="49766" y="335306"/>
                  </a:cubicBezTo>
                  <a:cubicBezTo>
                    <a:pt x="50052" y="319058"/>
                    <a:pt x="56280" y="303478"/>
                    <a:pt x="67273" y="291510"/>
                  </a:cubicBezTo>
                  <a:lnTo>
                    <a:pt x="76493" y="280780"/>
                  </a:lnTo>
                  <a:lnTo>
                    <a:pt x="71134" y="267768"/>
                  </a:lnTo>
                  <a:cubicBezTo>
                    <a:pt x="65302" y="252823"/>
                    <a:pt x="65385" y="236219"/>
                    <a:pt x="71364" y="221333"/>
                  </a:cubicBezTo>
                  <a:cubicBezTo>
                    <a:pt x="77481" y="204589"/>
                    <a:pt x="90640" y="191375"/>
                    <a:pt x="107358" y="185189"/>
                  </a:cubicBezTo>
                  <a:lnTo>
                    <a:pt x="123216" y="179346"/>
                  </a:lnTo>
                  <a:lnTo>
                    <a:pt x="122410" y="162462"/>
                  </a:lnTo>
                  <a:cubicBezTo>
                    <a:pt x="121227" y="144402"/>
                    <a:pt x="128042" y="126736"/>
                    <a:pt x="141046" y="114148"/>
                  </a:cubicBezTo>
                  <a:cubicBezTo>
                    <a:pt x="152477" y="102890"/>
                    <a:pt x="167662" y="96249"/>
                    <a:pt x="183689" y="95500"/>
                  </a:cubicBezTo>
                  <a:lnTo>
                    <a:pt x="198200" y="94693"/>
                  </a:lnTo>
                  <a:lnTo>
                    <a:pt x="203732" y="81266"/>
                  </a:lnTo>
                  <a:cubicBezTo>
                    <a:pt x="210126" y="66494"/>
                    <a:pt x="221988" y="54770"/>
                    <a:pt x="236832" y="48546"/>
                  </a:cubicBezTo>
                  <a:cubicBezTo>
                    <a:pt x="244713" y="45004"/>
                    <a:pt x="253260" y="43188"/>
                    <a:pt x="261900" y="43221"/>
                  </a:cubicBezTo>
                  <a:cubicBezTo>
                    <a:pt x="271122" y="43279"/>
                    <a:pt x="280241" y="45163"/>
                    <a:pt x="288731" y="48765"/>
                  </a:cubicBezTo>
                  <a:lnTo>
                    <a:pt x="303552" y="55012"/>
                  </a:lnTo>
                  <a:lnTo>
                    <a:pt x="314524" y="43256"/>
                  </a:lnTo>
                  <a:cubicBezTo>
                    <a:pt x="326839" y="30109"/>
                    <a:pt x="344099" y="22723"/>
                    <a:pt x="362112" y="22891"/>
                  </a:cubicBezTo>
                  <a:cubicBezTo>
                    <a:pt x="378360" y="23175"/>
                    <a:pt x="393941" y="29404"/>
                    <a:pt x="405908" y="40398"/>
                  </a:cubicBezTo>
                  <a:lnTo>
                    <a:pt x="416626" y="49618"/>
                  </a:lnTo>
                  <a:lnTo>
                    <a:pt x="429684" y="44236"/>
                  </a:lnTo>
                  <a:cubicBezTo>
                    <a:pt x="436824" y="41339"/>
                    <a:pt x="444464" y="39874"/>
                    <a:pt x="452170" y="39925"/>
                  </a:cubicBezTo>
                  <a:cubicBezTo>
                    <a:pt x="460359" y="39934"/>
                    <a:pt x="468474" y="41475"/>
                    <a:pt x="476097" y="44466"/>
                  </a:cubicBezTo>
                  <a:cubicBezTo>
                    <a:pt x="492835" y="50587"/>
                    <a:pt x="506044" y="63744"/>
                    <a:pt x="512228" y="80460"/>
                  </a:cubicBezTo>
                  <a:lnTo>
                    <a:pt x="518072" y="96330"/>
                  </a:lnTo>
                  <a:lnTo>
                    <a:pt x="534956" y="95523"/>
                  </a:lnTo>
                  <a:cubicBezTo>
                    <a:pt x="536109" y="95523"/>
                    <a:pt x="537261" y="95442"/>
                    <a:pt x="538414" y="95442"/>
                  </a:cubicBezTo>
                  <a:cubicBezTo>
                    <a:pt x="555314" y="95245"/>
                    <a:pt x="571550" y="102015"/>
                    <a:pt x="583304" y="114159"/>
                  </a:cubicBezTo>
                  <a:cubicBezTo>
                    <a:pt x="594561" y="125590"/>
                    <a:pt x="601197" y="140777"/>
                    <a:pt x="601941" y="156803"/>
                  </a:cubicBezTo>
                  <a:lnTo>
                    <a:pt x="602748" y="171313"/>
                  </a:lnTo>
                  <a:lnTo>
                    <a:pt x="616186" y="176845"/>
                  </a:lnTo>
                  <a:cubicBezTo>
                    <a:pt x="630952" y="183244"/>
                    <a:pt x="642672" y="195105"/>
                    <a:pt x="648895" y="209946"/>
                  </a:cubicBezTo>
                  <a:cubicBezTo>
                    <a:pt x="656083" y="226503"/>
                    <a:pt x="655999" y="245317"/>
                    <a:pt x="648664" y="261809"/>
                  </a:cubicBezTo>
                  <a:lnTo>
                    <a:pt x="642429" y="276631"/>
                  </a:lnTo>
                  <a:lnTo>
                    <a:pt x="654185" y="287603"/>
                  </a:lnTo>
                  <a:cubicBezTo>
                    <a:pt x="667349" y="299957"/>
                    <a:pt x="674729" y="317265"/>
                    <a:pt x="674527" y="335317"/>
                  </a:cubicBezTo>
                  <a:cubicBezTo>
                    <a:pt x="674522" y="351326"/>
                    <a:pt x="668471" y="366742"/>
                    <a:pt x="657585" y="378479"/>
                  </a:cubicBezTo>
                  <a:lnTo>
                    <a:pt x="647604" y="389279"/>
                  </a:lnTo>
                  <a:lnTo>
                    <a:pt x="653205" y="402878"/>
                  </a:lnTo>
                  <a:cubicBezTo>
                    <a:pt x="659025" y="417832"/>
                    <a:pt x="658926" y="434441"/>
                    <a:pt x="652928" y="449325"/>
                  </a:cubicBezTo>
                  <a:cubicBezTo>
                    <a:pt x="646805" y="466064"/>
                    <a:pt x="633649" y="479276"/>
                    <a:pt x="616935" y="485468"/>
                  </a:cubicBezTo>
                  <a:lnTo>
                    <a:pt x="601076" y="491312"/>
                  </a:lnTo>
                  <a:lnTo>
                    <a:pt x="601883" y="508196"/>
                  </a:lnTo>
                  <a:cubicBezTo>
                    <a:pt x="603058" y="526255"/>
                    <a:pt x="596244" y="543918"/>
                    <a:pt x="583247" y="556510"/>
                  </a:cubicBezTo>
                  <a:cubicBezTo>
                    <a:pt x="571818" y="567772"/>
                    <a:pt x="556632" y="574415"/>
                    <a:pt x="540603" y="575158"/>
                  </a:cubicBezTo>
                  <a:lnTo>
                    <a:pt x="526093" y="575965"/>
                  </a:lnTo>
                  <a:lnTo>
                    <a:pt x="520619" y="589415"/>
                  </a:lnTo>
                  <a:cubicBezTo>
                    <a:pt x="514216" y="604178"/>
                    <a:pt x="502357" y="615897"/>
                    <a:pt x="487518" y="622123"/>
                  </a:cubicBezTo>
                  <a:cubicBezTo>
                    <a:pt x="479634" y="625667"/>
                    <a:pt x="471083" y="627483"/>
                    <a:pt x="462439" y="627448"/>
                  </a:cubicBezTo>
                  <a:cubicBezTo>
                    <a:pt x="453221" y="627390"/>
                    <a:pt x="444106" y="625506"/>
                    <a:pt x="435620" y="621904"/>
                  </a:cubicBezTo>
                  <a:lnTo>
                    <a:pt x="420787" y="615658"/>
                  </a:lnTo>
                  <a:lnTo>
                    <a:pt x="409815" y="627425"/>
                  </a:lnTo>
                  <a:cubicBezTo>
                    <a:pt x="397469" y="640587"/>
                    <a:pt x="380168" y="647966"/>
                    <a:pt x="362123" y="647767"/>
                  </a:cubicBezTo>
                  <a:cubicBezTo>
                    <a:pt x="345880" y="647487"/>
                    <a:pt x="330302" y="641263"/>
                    <a:pt x="318339" y="630272"/>
                  </a:cubicBezTo>
                  <a:close/>
                  <a:moveTo>
                    <a:pt x="582624" y="848629"/>
                  </a:moveTo>
                  <a:lnTo>
                    <a:pt x="539797" y="939920"/>
                  </a:lnTo>
                  <a:lnTo>
                    <a:pt x="393656" y="665032"/>
                  </a:lnTo>
                  <a:cubicBezTo>
                    <a:pt x="406203" y="660380"/>
                    <a:pt x="417501" y="652885"/>
                    <a:pt x="426665" y="643134"/>
                  </a:cubicBezTo>
                  <a:cubicBezTo>
                    <a:pt x="437966" y="647938"/>
                    <a:pt x="450113" y="650437"/>
                    <a:pt x="462393" y="650487"/>
                  </a:cubicBezTo>
                  <a:cubicBezTo>
                    <a:pt x="474310" y="650521"/>
                    <a:pt x="486097" y="648015"/>
                    <a:pt x="496969" y="643134"/>
                  </a:cubicBezTo>
                  <a:cubicBezTo>
                    <a:pt x="516819" y="634603"/>
                    <a:pt x="532718" y="618897"/>
                    <a:pt x="541491" y="599153"/>
                  </a:cubicBezTo>
                  <a:cubicBezTo>
                    <a:pt x="541509" y="599099"/>
                    <a:pt x="541569" y="599070"/>
                    <a:pt x="541623" y="599090"/>
                  </a:cubicBezTo>
                  <a:cubicBezTo>
                    <a:pt x="541653" y="599100"/>
                    <a:pt x="541676" y="599123"/>
                    <a:pt x="541687" y="599153"/>
                  </a:cubicBezTo>
                  <a:lnTo>
                    <a:pt x="682295" y="864234"/>
                  </a:lnTo>
                  <a:close/>
                </a:path>
              </a:pathLst>
            </a:custGeom>
            <a:solidFill>
              <a:srgbClr val="37617A"/>
            </a:solidFill>
            <a:ln w="11509"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872070B8-50B8-0049-CA54-224D28763311}"/>
                </a:ext>
              </a:extLst>
            </p:cNvPr>
            <p:cNvSpPr/>
            <p:nvPr/>
          </p:nvSpPr>
          <p:spPr>
            <a:xfrm>
              <a:off x="6841410" y="4956441"/>
              <a:ext cx="398773" cy="398773"/>
            </a:xfrm>
            <a:custGeom>
              <a:avLst/>
              <a:gdLst>
                <a:gd name="connsiteX0" fmla="*/ 398774 w 398773"/>
                <a:gd name="connsiteY0" fmla="*/ 199387 h 398773"/>
                <a:gd name="connsiteX1" fmla="*/ 199387 w 398773"/>
                <a:gd name="connsiteY1" fmla="*/ 0 h 398773"/>
                <a:gd name="connsiteX2" fmla="*/ 0 w 398773"/>
                <a:gd name="connsiteY2" fmla="*/ 199387 h 398773"/>
                <a:gd name="connsiteX3" fmla="*/ 199387 w 398773"/>
                <a:gd name="connsiteY3" fmla="*/ 398774 h 398773"/>
                <a:gd name="connsiteX4" fmla="*/ 398774 w 398773"/>
                <a:gd name="connsiteY4" fmla="*/ 199387 h 398773"/>
                <a:gd name="connsiteX5" fmla="*/ 199387 w 398773"/>
                <a:gd name="connsiteY5" fmla="*/ 375723 h 398773"/>
                <a:gd name="connsiteX6" fmla="*/ 23051 w 398773"/>
                <a:gd name="connsiteY6" fmla="*/ 199387 h 398773"/>
                <a:gd name="connsiteX7" fmla="*/ 199387 w 398773"/>
                <a:gd name="connsiteY7" fmla="*/ 23051 h 398773"/>
                <a:gd name="connsiteX8" fmla="*/ 375723 w 398773"/>
                <a:gd name="connsiteY8" fmla="*/ 199387 h 398773"/>
                <a:gd name="connsiteX9" fmla="*/ 199375 w 398773"/>
                <a:gd name="connsiteY9" fmla="*/ 375769 h 39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773" h="398773">
                  <a:moveTo>
                    <a:pt x="398774" y="199387"/>
                  </a:moveTo>
                  <a:cubicBezTo>
                    <a:pt x="398774" y="89269"/>
                    <a:pt x="309505" y="0"/>
                    <a:pt x="199387" y="0"/>
                  </a:cubicBezTo>
                  <a:cubicBezTo>
                    <a:pt x="89269" y="0"/>
                    <a:pt x="0" y="89269"/>
                    <a:pt x="0" y="199387"/>
                  </a:cubicBezTo>
                  <a:cubicBezTo>
                    <a:pt x="0" y="309505"/>
                    <a:pt x="89269" y="398774"/>
                    <a:pt x="199387" y="398774"/>
                  </a:cubicBezTo>
                  <a:cubicBezTo>
                    <a:pt x="309484" y="398723"/>
                    <a:pt x="398723" y="309484"/>
                    <a:pt x="398774" y="199387"/>
                  </a:cubicBezTo>
                  <a:close/>
                  <a:moveTo>
                    <a:pt x="199387" y="375723"/>
                  </a:moveTo>
                  <a:cubicBezTo>
                    <a:pt x="101998" y="375723"/>
                    <a:pt x="23051" y="296775"/>
                    <a:pt x="23051" y="199387"/>
                  </a:cubicBezTo>
                  <a:cubicBezTo>
                    <a:pt x="23051" y="101998"/>
                    <a:pt x="101998" y="23051"/>
                    <a:pt x="199387" y="23051"/>
                  </a:cubicBezTo>
                  <a:cubicBezTo>
                    <a:pt x="296775" y="23051"/>
                    <a:pt x="375723" y="101998"/>
                    <a:pt x="375723" y="199387"/>
                  </a:cubicBezTo>
                  <a:cubicBezTo>
                    <a:pt x="375622" y="296744"/>
                    <a:pt x="296733" y="375648"/>
                    <a:pt x="199375" y="375769"/>
                  </a:cubicBezTo>
                  <a:close/>
                </a:path>
              </a:pathLst>
            </a:custGeom>
            <a:solidFill>
              <a:srgbClr val="FDB837"/>
            </a:solidFill>
            <a:ln w="11509" cap="flat">
              <a:noFill/>
              <a:prstDash val="solid"/>
              <a:miter/>
            </a:ln>
          </p:spPr>
          <p:txBody>
            <a:bodyPr rtlCol="0" anchor="ctr"/>
            <a:lstStyle/>
            <a:p>
              <a:endParaRPr lang="en-ID"/>
            </a:p>
          </p:txBody>
        </p:sp>
      </p:grpSp>
      <p:grpSp>
        <p:nvGrpSpPr>
          <p:cNvPr id="179" name="Group 178">
            <a:extLst>
              <a:ext uri="{FF2B5EF4-FFF2-40B4-BE49-F238E27FC236}">
                <a16:creationId xmlns:a16="http://schemas.microsoft.com/office/drawing/2014/main" id="{5EFED62A-D7B4-E8C8-DFB5-0665972FCB5A}"/>
              </a:ext>
            </a:extLst>
          </p:cNvPr>
          <p:cNvGrpSpPr/>
          <p:nvPr/>
        </p:nvGrpSpPr>
        <p:grpSpPr>
          <a:xfrm>
            <a:off x="6677675" y="1515578"/>
            <a:ext cx="327603" cy="327603"/>
            <a:chOff x="8435975" y="4329113"/>
            <a:chExt cx="360363" cy="360363"/>
          </a:xfrm>
          <a:solidFill>
            <a:srgbClr val="37617A"/>
          </a:solidFill>
        </p:grpSpPr>
        <p:sp>
          <p:nvSpPr>
            <p:cNvPr id="180" name="Freeform 914">
              <a:extLst>
                <a:ext uri="{FF2B5EF4-FFF2-40B4-BE49-F238E27FC236}">
                  <a16:creationId xmlns:a16="http://schemas.microsoft.com/office/drawing/2014/main" id="{9136147C-CB0D-0CD0-1A8D-65BC69B36A79}"/>
                </a:ext>
              </a:extLst>
            </p:cNvPr>
            <p:cNvSpPr>
              <a:spLocks noEditPoints="1"/>
            </p:cNvSpPr>
            <p:nvPr/>
          </p:nvSpPr>
          <p:spPr bwMode="auto">
            <a:xfrm>
              <a:off x="8435975" y="4329113"/>
              <a:ext cx="360363" cy="239713"/>
            </a:xfrm>
            <a:custGeom>
              <a:avLst/>
              <a:gdLst>
                <a:gd name="T0" fmla="*/ 1554 w 1587"/>
                <a:gd name="T1" fmla="*/ 1058 h 1058"/>
                <a:gd name="T2" fmla="*/ 33 w 1587"/>
                <a:gd name="T3" fmla="*/ 1058 h 1058"/>
                <a:gd name="T4" fmla="*/ 33 w 1587"/>
                <a:gd name="T5" fmla="*/ 1058 h 1058"/>
                <a:gd name="T6" fmla="*/ 25 w 1587"/>
                <a:gd name="T7" fmla="*/ 1058 h 1058"/>
                <a:gd name="T8" fmla="*/ 19 w 1587"/>
                <a:gd name="T9" fmla="*/ 1056 h 1058"/>
                <a:gd name="T10" fmla="*/ 14 w 1587"/>
                <a:gd name="T11" fmla="*/ 1053 h 1058"/>
                <a:gd name="T12" fmla="*/ 9 w 1587"/>
                <a:gd name="T13" fmla="*/ 1049 h 1058"/>
                <a:gd name="T14" fmla="*/ 5 w 1587"/>
                <a:gd name="T15" fmla="*/ 1044 h 1058"/>
                <a:gd name="T16" fmla="*/ 2 w 1587"/>
                <a:gd name="T17" fmla="*/ 1039 h 1058"/>
                <a:gd name="T18" fmla="*/ 1 w 1587"/>
                <a:gd name="T19" fmla="*/ 1032 h 1058"/>
                <a:gd name="T20" fmla="*/ 0 w 1587"/>
                <a:gd name="T21" fmla="*/ 1025 h 1058"/>
                <a:gd name="T22" fmla="*/ 0 w 1587"/>
                <a:gd name="T23" fmla="*/ 33 h 1058"/>
                <a:gd name="T24" fmla="*/ 0 w 1587"/>
                <a:gd name="T25" fmla="*/ 33 h 1058"/>
                <a:gd name="T26" fmla="*/ 1 w 1587"/>
                <a:gd name="T27" fmla="*/ 26 h 1058"/>
                <a:gd name="T28" fmla="*/ 2 w 1587"/>
                <a:gd name="T29" fmla="*/ 20 h 1058"/>
                <a:gd name="T30" fmla="*/ 5 w 1587"/>
                <a:gd name="T31" fmla="*/ 15 h 1058"/>
                <a:gd name="T32" fmla="*/ 9 w 1587"/>
                <a:gd name="T33" fmla="*/ 10 h 1058"/>
                <a:gd name="T34" fmla="*/ 14 w 1587"/>
                <a:gd name="T35" fmla="*/ 6 h 1058"/>
                <a:gd name="T36" fmla="*/ 19 w 1587"/>
                <a:gd name="T37" fmla="*/ 2 h 1058"/>
                <a:gd name="T38" fmla="*/ 25 w 1587"/>
                <a:gd name="T39" fmla="*/ 0 h 1058"/>
                <a:gd name="T40" fmla="*/ 33 w 1587"/>
                <a:gd name="T41" fmla="*/ 0 h 1058"/>
                <a:gd name="T42" fmla="*/ 1554 w 1587"/>
                <a:gd name="T43" fmla="*/ 0 h 1058"/>
                <a:gd name="T44" fmla="*/ 1554 w 1587"/>
                <a:gd name="T45" fmla="*/ 0 h 1058"/>
                <a:gd name="T46" fmla="*/ 1560 w 1587"/>
                <a:gd name="T47" fmla="*/ 0 h 1058"/>
                <a:gd name="T48" fmla="*/ 1566 w 1587"/>
                <a:gd name="T49" fmla="*/ 2 h 1058"/>
                <a:gd name="T50" fmla="*/ 1573 w 1587"/>
                <a:gd name="T51" fmla="*/ 6 h 1058"/>
                <a:gd name="T52" fmla="*/ 1577 w 1587"/>
                <a:gd name="T53" fmla="*/ 10 h 1058"/>
                <a:gd name="T54" fmla="*/ 1581 w 1587"/>
                <a:gd name="T55" fmla="*/ 15 h 1058"/>
                <a:gd name="T56" fmla="*/ 1584 w 1587"/>
                <a:gd name="T57" fmla="*/ 20 h 1058"/>
                <a:gd name="T58" fmla="*/ 1586 w 1587"/>
                <a:gd name="T59" fmla="*/ 26 h 1058"/>
                <a:gd name="T60" fmla="*/ 1587 w 1587"/>
                <a:gd name="T61" fmla="*/ 33 h 1058"/>
                <a:gd name="T62" fmla="*/ 1587 w 1587"/>
                <a:gd name="T63" fmla="*/ 1025 h 1058"/>
                <a:gd name="T64" fmla="*/ 1587 w 1587"/>
                <a:gd name="T65" fmla="*/ 1025 h 1058"/>
                <a:gd name="T66" fmla="*/ 1586 w 1587"/>
                <a:gd name="T67" fmla="*/ 1032 h 1058"/>
                <a:gd name="T68" fmla="*/ 1584 w 1587"/>
                <a:gd name="T69" fmla="*/ 1039 h 1058"/>
                <a:gd name="T70" fmla="*/ 1581 w 1587"/>
                <a:gd name="T71" fmla="*/ 1044 h 1058"/>
                <a:gd name="T72" fmla="*/ 1577 w 1587"/>
                <a:gd name="T73" fmla="*/ 1049 h 1058"/>
                <a:gd name="T74" fmla="*/ 1573 w 1587"/>
                <a:gd name="T75" fmla="*/ 1053 h 1058"/>
                <a:gd name="T76" fmla="*/ 1566 w 1587"/>
                <a:gd name="T77" fmla="*/ 1056 h 1058"/>
                <a:gd name="T78" fmla="*/ 1560 w 1587"/>
                <a:gd name="T79" fmla="*/ 1058 h 1058"/>
                <a:gd name="T80" fmla="*/ 1554 w 1587"/>
                <a:gd name="T81" fmla="*/ 1058 h 1058"/>
                <a:gd name="T82" fmla="*/ 1554 w 1587"/>
                <a:gd name="T83" fmla="*/ 1058 h 1058"/>
                <a:gd name="T84" fmla="*/ 66 w 1587"/>
                <a:gd name="T85" fmla="*/ 992 h 1058"/>
                <a:gd name="T86" fmla="*/ 1521 w 1587"/>
                <a:gd name="T87" fmla="*/ 992 h 1058"/>
                <a:gd name="T88" fmla="*/ 1521 w 1587"/>
                <a:gd name="T89" fmla="*/ 67 h 1058"/>
                <a:gd name="T90" fmla="*/ 66 w 1587"/>
                <a:gd name="T91" fmla="*/ 67 h 1058"/>
                <a:gd name="T92" fmla="*/ 66 w 1587"/>
                <a:gd name="T93" fmla="*/ 99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87" h="1058">
                  <a:moveTo>
                    <a:pt x="1554" y="1058"/>
                  </a:moveTo>
                  <a:lnTo>
                    <a:pt x="33" y="1058"/>
                  </a:lnTo>
                  <a:lnTo>
                    <a:pt x="33" y="1058"/>
                  </a:lnTo>
                  <a:lnTo>
                    <a:pt x="25" y="1058"/>
                  </a:lnTo>
                  <a:lnTo>
                    <a:pt x="19" y="1056"/>
                  </a:lnTo>
                  <a:lnTo>
                    <a:pt x="14" y="1053"/>
                  </a:lnTo>
                  <a:lnTo>
                    <a:pt x="9" y="1049"/>
                  </a:lnTo>
                  <a:lnTo>
                    <a:pt x="5" y="1044"/>
                  </a:lnTo>
                  <a:lnTo>
                    <a:pt x="2" y="1039"/>
                  </a:lnTo>
                  <a:lnTo>
                    <a:pt x="1" y="1032"/>
                  </a:lnTo>
                  <a:lnTo>
                    <a:pt x="0" y="1025"/>
                  </a:lnTo>
                  <a:lnTo>
                    <a:pt x="0" y="33"/>
                  </a:lnTo>
                  <a:lnTo>
                    <a:pt x="0" y="33"/>
                  </a:lnTo>
                  <a:lnTo>
                    <a:pt x="1" y="26"/>
                  </a:lnTo>
                  <a:lnTo>
                    <a:pt x="2" y="20"/>
                  </a:lnTo>
                  <a:lnTo>
                    <a:pt x="5" y="15"/>
                  </a:lnTo>
                  <a:lnTo>
                    <a:pt x="9" y="10"/>
                  </a:lnTo>
                  <a:lnTo>
                    <a:pt x="14" y="6"/>
                  </a:lnTo>
                  <a:lnTo>
                    <a:pt x="19" y="2"/>
                  </a:lnTo>
                  <a:lnTo>
                    <a:pt x="25" y="0"/>
                  </a:lnTo>
                  <a:lnTo>
                    <a:pt x="33" y="0"/>
                  </a:lnTo>
                  <a:lnTo>
                    <a:pt x="1554" y="0"/>
                  </a:lnTo>
                  <a:lnTo>
                    <a:pt x="1554" y="0"/>
                  </a:lnTo>
                  <a:lnTo>
                    <a:pt x="1560" y="0"/>
                  </a:lnTo>
                  <a:lnTo>
                    <a:pt x="1566" y="2"/>
                  </a:lnTo>
                  <a:lnTo>
                    <a:pt x="1573" y="6"/>
                  </a:lnTo>
                  <a:lnTo>
                    <a:pt x="1577" y="10"/>
                  </a:lnTo>
                  <a:lnTo>
                    <a:pt x="1581" y="15"/>
                  </a:lnTo>
                  <a:lnTo>
                    <a:pt x="1584" y="20"/>
                  </a:lnTo>
                  <a:lnTo>
                    <a:pt x="1586" y="26"/>
                  </a:lnTo>
                  <a:lnTo>
                    <a:pt x="1587" y="33"/>
                  </a:lnTo>
                  <a:lnTo>
                    <a:pt x="1587" y="1025"/>
                  </a:lnTo>
                  <a:lnTo>
                    <a:pt x="1587" y="1025"/>
                  </a:lnTo>
                  <a:lnTo>
                    <a:pt x="1586" y="1032"/>
                  </a:lnTo>
                  <a:lnTo>
                    <a:pt x="1584" y="1039"/>
                  </a:lnTo>
                  <a:lnTo>
                    <a:pt x="1581" y="1044"/>
                  </a:lnTo>
                  <a:lnTo>
                    <a:pt x="1577" y="1049"/>
                  </a:lnTo>
                  <a:lnTo>
                    <a:pt x="1573" y="1053"/>
                  </a:lnTo>
                  <a:lnTo>
                    <a:pt x="1566" y="1056"/>
                  </a:lnTo>
                  <a:lnTo>
                    <a:pt x="1560" y="1058"/>
                  </a:lnTo>
                  <a:lnTo>
                    <a:pt x="1554" y="1058"/>
                  </a:lnTo>
                  <a:lnTo>
                    <a:pt x="1554" y="1058"/>
                  </a:lnTo>
                  <a:close/>
                  <a:moveTo>
                    <a:pt x="66" y="992"/>
                  </a:moveTo>
                  <a:lnTo>
                    <a:pt x="1521" y="992"/>
                  </a:lnTo>
                  <a:lnTo>
                    <a:pt x="1521" y="67"/>
                  </a:lnTo>
                  <a:lnTo>
                    <a:pt x="66" y="67"/>
                  </a:lnTo>
                  <a:lnTo>
                    <a:pt x="66" y="992"/>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sp>
          <p:nvSpPr>
            <p:cNvPr id="181" name="Freeform 915">
              <a:extLst>
                <a:ext uri="{FF2B5EF4-FFF2-40B4-BE49-F238E27FC236}">
                  <a16:creationId xmlns:a16="http://schemas.microsoft.com/office/drawing/2014/main" id="{ADC81D37-D657-3831-1389-CE721C4FD257}"/>
                </a:ext>
              </a:extLst>
            </p:cNvPr>
            <p:cNvSpPr>
              <a:spLocks/>
            </p:cNvSpPr>
            <p:nvPr/>
          </p:nvSpPr>
          <p:spPr bwMode="auto">
            <a:xfrm>
              <a:off x="8601075" y="4554538"/>
              <a:ext cx="14288" cy="60325"/>
            </a:xfrm>
            <a:custGeom>
              <a:avLst/>
              <a:gdLst>
                <a:gd name="T0" fmla="*/ 33 w 66"/>
                <a:gd name="T1" fmla="*/ 265 h 265"/>
                <a:gd name="T2" fmla="*/ 33 w 66"/>
                <a:gd name="T3" fmla="*/ 265 h 265"/>
                <a:gd name="T4" fmla="*/ 26 w 66"/>
                <a:gd name="T5" fmla="*/ 264 h 265"/>
                <a:gd name="T6" fmla="*/ 20 w 66"/>
                <a:gd name="T7" fmla="*/ 262 h 265"/>
                <a:gd name="T8" fmla="*/ 15 w 66"/>
                <a:gd name="T9" fmla="*/ 260 h 265"/>
                <a:gd name="T10" fmla="*/ 9 w 66"/>
                <a:gd name="T11" fmla="*/ 256 h 265"/>
                <a:gd name="T12" fmla="*/ 5 w 66"/>
                <a:gd name="T13" fmla="*/ 251 h 265"/>
                <a:gd name="T14" fmla="*/ 2 w 66"/>
                <a:gd name="T15" fmla="*/ 244 h 265"/>
                <a:gd name="T16" fmla="*/ 1 w 66"/>
                <a:gd name="T17" fmla="*/ 238 h 265"/>
                <a:gd name="T18" fmla="*/ 0 w 66"/>
                <a:gd name="T19" fmla="*/ 232 h 265"/>
                <a:gd name="T20" fmla="*/ 0 w 66"/>
                <a:gd name="T21" fmla="*/ 33 h 265"/>
                <a:gd name="T22" fmla="*/ 0 w 66"/>
                <a:gd name="T23" fmla="*/ 33 h 265"/>
                <a:gd name="T24" fmla="*/ 1 w 66"/>
                <a:gd name="T25" fmla="*/ 27 h 265"/>
                <a:gd name="T26" fmla="*/ 2 w 66"/>
                <a:gd name="T27" fmla="*/ 21 h 265"/>
                <a:gd name="T28" fmla="*/ 5 w 66"/>
                <a:gd name="T29" fmla="*/ 15 h 265"/>
                <a:gd name="T30" fmla="*/ 9 w 66"/>
                <a:gd name="T31" fmla="*/ 10 h 265"/>
                <a:gd name="T32" fmla="*/ 15 w 66"/>
                <a:gd name="T33" fmla="*/ 6 h 265"/>
                <a:gd name="T34" fmla="*/ 20 w 66"/>
                <a:gd name="T35" fmla="*/ 3 h 265"/>
                <a:gd name="T36" fmla="*/ 26 w 66"/>
                <a:gd name="T37" fmla="*/ 1 h 265"/>
                <a:gd name="T38" fmla="*/ 33 w 66"/>
                <a:gd name="T39" fmla="*/ 0 h 265"/>
                <a:gd name="T40" fmla="*/ 33 w 66"/>
                <a:gd name="T41" fmla="*/ 0 h 265"/>
                <a:gd name="T42" fmla="*/ 39 w 66"/>
                <a:gd name="T43" fmla="*/ 1 h 265"/>
                <a:gd name="T44" fmla="*/ 46 w 66"/>
                <a:gd name="T45" fmla="*/ 3 h 265"/>
                <a:gd name="T46" fmla="*/ 52 w 66"/>
                <a:gd name="T47" fmla="*/ 6 h 265"/>
                <a:gd name="T48" fmla="*/ 56 w 66"/>
                <a:gd name="T49" fmla="*/ 10 h 265"/>
                <a:gd name="T50" fmla="*/ 60 w 66"/>
                <a:gd name="T51" fmla="*/ 15 h 265"/>
                <a:gd name="T52" fmla="*/ 63 w 66"/>
                <a:gd name="T53" fmla="*/ 21 h 265"/>
                <a:gd name="T54" fmla="*/ 65 w 66"/>
                <a:gd name="T55" fmla="*/ 27 h 265"/>
                <a:gd name="T56" fmla="*/ 66 w 66"/>
                <a:gd name="T57" fmla="*/ 33 h 265"/>
                <a:gd name="T58" fmla="*/ 66 w 66"/>
                <a:gd name="T59" fmla="*/ 232 h 265"/>
                <a:gd name="T60" fmla="*/ 66 w 66"/>
                <a:gd name="T61" fmla="*/ 232 h 265"/>
                <a:gd name="T62" fmla="*/ 65 w 66"/>
                <a:gd name="T63" fmla="*/ 238 h 265"/>
                <a:gd name="T64" fmla="*/ 63 w 66"/>
                <a:gd name="T65" fmla="*/ 244 h 265"/>
                <a:gd name="T66" fmla="*/ 60 w 66"/>
                <a:gd name="T67" fmla="*/ 251 h 265"/>
                <a:gd name="T68" fmla="*/ 56 w 66"/>
                <a:gd name="T69" fmla="*/ 256 h 265"/>
                <a:gd name="T70" fmla="*/ 52 w 66"/>
                <a:gd name="T71" fmla="*/ 260 h 265"/>
                <a:gd name="T72" fmla="*/ 46 w 66"/>
                <a:gd name="T73" fmla="*/ 262 h 265"/>
                <a:gd name="T74" fmla="*/ 39 w 66"/>
                <a:gd name="T75" fmla="*/ 264 h 265"/>
                <a:gd name="T76" fmla="*/ 33 w 66"/>
                <a:gd name="T77" fmla="*/ 265 h 265"/>
                <a:gd name="T78" fmla="*/ 33 w 66"/>
                <a:gd name="T7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5">
                  <a:moveTo>
                    <a:pt x="33" y="265"/>
                  </a:moveTo>
                  <a:lnTo>
                    <a:pt x="33" y="265"/>
                  </a:lnTo>
                  <a:lnTo>
                    <a:pt x="26" y="264"/>
                  </a:lnTo>
                  <a:lnTo>
                    <a:pt x="20" y="262"/>
                  </a:lnTo>
                  <a:lnTo>
                    <a:pt x="15" y="260"/>
                  </a:lnTo>
                  <a:lnTo>
                    <a:pt x="9" y="256"/>
                  </a:lnTo>
                  <a:lnTo>
                    <a:pt x="5" y="251"/>
                  </a:lnTo>
                  <a:lnTo>
                    <a:pt x="2" y="244"/>
                  </a:lnTo>
                  <a:lnTo>
                    <a:pt x="1" y="238"/>
                  </a:lnTo>
                  <a:lnTo>
                    <a:pt x="0" y="232"/>
                  </a:lnTo>
                  <a:lnTo>
                    <a:pt x="0" y="33"/>
                  </a:lnTo>
                  <a:lnTo>
                    <a:pt x="0" y="33"/>
                  </a:lnTo>
                  <a:lnTo>
                    <a:pt x="1" y="27"/>
                  </a:lnTo>
                  <a:lnTo>
                    <a:pt x="2" y="21"/>
                  </a:lnTo>
                  <a:lnTo>
                    <a:pt x="5" y="15"/>
                  </a:lnTo>
                  <a:lnTo>
                    <a:pt x="9" y="10"/>
                  </a:lnTo>
                  <a:lnTo>
                    <a:pt x="15" y="6"/>
                  </a:lnTo>
                  <a:lnTo>
                    <a:pt x="20" y="3"/>
                  </a:lnTo>
                  <a:lnTo>
                    <a:pt x="26" y="1"/>
                  </a:lnTo>
                  <a:lnTo>
                    <a:pt x="33" y="0"/>
                  </a:lnTo>
                  <a:lnTo>
                    <a:pt x="33" y="0"/>
                  </a:lnTo>
                  <a:lnTo>
                    <a:pt x="39" y="1"/>
                  </a:lnTo>
                  <a:lnTo>
                    <a:pt x="46" y="3"/>
                  </a:lnTo>
                  <a:lnTo>
                    <a:pt x="52" y="6"/>
                  </a:lnTo>
                  <a:lnTo>
                    <a:pt x="56" y="10"/>
                  </a:lnTo>
                  <a:lnTo>
                    <a:pt x="60" y="15"/>
                  </a:lnTo>
                  <a:lnTo>
                    <a:pt x="63" y="21"/>
                  </a:lnTo>
                  <a:lnTo>
                    <a:pt x="65" y="27"/>
                  </a:lnTo>
                  <a:lnTo>
                    <a:pt x="66" y="33"/>
                  </a:lnTo>
                  <a:lnTo>
                    <a:pt x="66" y="232"/>
                  </a:lnTo>
                  <a:lnTo>
                    <a:pt x="66" y="232"/>
                  </a:lnTo>
                  <a:lnTo>
                    <a:pt x="65" y="238"/>
                  </a:lnTo>
                  <a:lnTo>
                    <a:pt x="63" y="244"/>
                  </a:lnTo>
                  <a:lnTo>
                    <a:pt x="60" y="251"/>
                  </a:lnTo>
                  <a:lnTo>
                    <a:pt x="56" y="256"/>
                  </a:lnTo>
                  <a:lnTo>
                    <a:pt x="52" y="260"/>
                  </a:lnTo>
                  <a:lnTo>
                    <a:pt x="46" y="262"/>
                  </a:lnTo>
                  <a:lnTo>
                    <a:pt x="39" y="264"/>
                  </a:lnTo>
                  <a:lnTo>
                    <a:pt x="33" y="265"/>
                  </a:lnTo>
                  <a:lnTo>
                    <a:pt x="33"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82" name="Freeform 916">
              <a:extLst>
                <a:ext uri="{FF2B5EF4-FFF2-40B4-BE49-F238E27FC236}">
                  <a16:creationId xmlns:a16="http://schemas.microsoft.com/office/drawing/2014/main" id="{659F024C-21F4-8752-887D-1512ED4BCE4D}"/>
                </a:ext>
              </a:extLst>
            </p:cNvPr>
            <p:cNvSpPr>
              <a:spLocks/>
            </p:cNvSpPr>
            <p:nvPr/>
          </p:nvSpPr>
          <p:spPr bwMode="auto">
            <a:xfrm>
              <a:off x="8524875" y="4598988"/>
              <a:ext cx="165100" cy="90488"/>
            </a:xfrm>
            <a:custGeom>
              <a:avLst/>
              <a:gdLst>
                <a:gd name="T0" fmla="*/ 694 w 727"/>
                <a:gd name="T1" fmla="*/ 396 h 396"/>
                <a:gd name="T2" fmla="*/ 694 w 727"/>
                <a:gd name="T3" fmla="*/ 396 h 396"/>
                <a:gd name="T4" fmla="*/ 688 w 727"/>
                <a:gd name="T5" fmla="*/ 396 h 396"/>
                <a:gd name="T6" fmla="*/ 682 w 727"/>
                <a:gd name="T7" fmla="*/ 394 h 396"/>
                <a:gd name="T8" fmla="*/ 677 w 727"/>
                <a:gd name="T9" fmla="*/ 391 h 396"/>
                <a:gd name="T10" fmla="*/ 672 w 727"/>
                <a:gd name="T11" fmla="*/ 387 h 396"/>
                <a:gd name="T12" fmla="*/ 364 w 727"/>
                <a:gd name="T13" fmla="*/ 79 h 396"/>
                <a:gd name="T14" fmla="*/ 57 w 727"/>
                <a:gd name="T15" fmla="*/ 387 h 396"/>
                <a:gd name="T16" fmla="*/ 57 w 727"/>
                <a:gd name="T17" fmla="*/ 387 h 396"/>
                <a:gd name="T18" fmla="*/ 52 w 727"/>
                <a:gd name="T19" fmla="*/ 391 h 396"/>
                <a:gd name="T20" fmla="*/ 45 w 727"/>
                <a:gd name="T21" fmla="*/ 394 h 396"/>
                <a:gd name="T22" fmla="*/ 39 w 727"/>
                <a:gd name="T23" fmla="*/ 396 h 396"/>
                <a:gd name="T24" fmla="*/ 33 w 727"/>
                <a:gd name="T25" fmla="*/ 396 h 396"/>
                <a:gd name="T26" fmla="*/ 27 w 727"/>
                <a:gd name="T27" fmla="*/ 396 h 396"/>
                <a:gd name="T28" fmla="*/ 21 w 727"/>
                <a:gd name="T29" fmla="*/ 394 h 396"/>
                <a:gd name="T30" fmla="*/ 15 w 727"/>
                <a:gd name="T31" fmla="*/ 391 h 396"/>
                <a:gd name="T32" fmla="*/ 10 w 727"/>
                <a:gd name="T33" fmla="*/ 387 h 396"/>
                <a:gd name="T34" fmla="*/ 10 w 727"/>
                <a:gd name="T35" fmla="*/ 387 h 396"/>
                <a:gd name="T36" fmla="*/ 6 w 727"/>
                <a:gd name="T37" fmla="*/ 382 h 396"/>
                <a:gd name="T38" fmla="*/ 3 w 727"/>
                <a:gd name="T39" fmla="*/ 377 h 396"/>
                <a:gd name="T40" fmla="*/ 1 w 727"/>
                <a:gd name="T41" fmla="*/ 370 h 396"/>
                <a:gd name="T42" fmla="*/ 0 w 727"/>
                <a:gd name="T43" fmla="*/ 364 h 396"/>
                <a:gd name="T44" fmla="*/ 1 w 727"/>
                <a:gd name="T45" fmla="*/ 357 h 396"/>
                <a:gd name="T46" fmla="*/ 3 w 727"/>
                <a:gd name="T47" fmla="*/ 352 h 396"/>
                <a:gd name="T48" fmla="*/ 6 w 727"/>
                <a:gd name="T49" fmla="*/ 346 h 396"/>
                <a:gd name="T50" fmla="*/ 10 w 727"/>
                <a:gd name="T51" fmla="*/ 340 h 396"/>
                <a:gd name="T52" fmla="*/ 340 w 727"/>
                <a:gd name="T53" fmla="*/ 9 h 396"/>
                <a:gd name="T54" fmla="*/ 340 w 727"/>
                <a:gd name="T55" fmla="*/ 9 h 396"/>
                <a:gd name="T56" fmla="*/ 346 w 727"/>
                <a:gd name="T57" fmla="*/ 5 h 396"/>
                <a:gd name="T58" fmla="*/ 352 w 727"/>
                <a:gd name="T59" fmla="*/ 2 h 396"/>
                <a:gd name="T60" fmla="*/ 358 w 727"/>
                <a:gd name="T61" fmla="*/ 1 h 396"/>
                <a:gd name="T62" fmla="*/ 364 w 727"/>
                <a:gd name="T63" fmla="*/ 0 h 396"/>
                <a:gd name="T64" fmla="*/ 370 w 727"/>
                <a:gd name="T65" fmla="*/ 1 h 396"/>
                <a:gd name="T66" fmla="*/ 377 w 727"/>
                <a:gd name="T67" fmla="*/ 2 h 396"/>
                <a:gd name="T68" fmla="*/ 382 w 727"/>
                <a:gd name="T69" fmla="*/ 5 h 396"/>
                <a:gd name="T70" fmla="*/ 387 w 727"/>
                <a:gd name="T71" fmla="*/ 9 h 396"/>
                <a:gd name="T72" fmla="*/ 718 w 727"/>
                <a:gd name="T73" fmla="*/ 340 h 396"/>
                <a:gd name="T74" fmla="*/ 718 w 727"/>
                <a:gd name="T75" fmla="*/ 340 h 396"/>
                <a:gd name="T76" fmla="*/ 722 w 727"/>
                <a:gd name="T77" fmla="*/ 346 h 396"/>
                <a:gd name="T78" fmla="*/ 725 w 727"/>
                <a:gd name="T79" fmla="*/ 352 h 396"/>
                <a:gd name="T80" fmla="*/ 727 w 727"/>
                <a:gd name="T81" fmla="*/ 357 h 396"/>
                <a:gd name="T82" fmla="*/ 727 w 727"/>
                <a:gd name="T83" fmla="*/ 364 h 396"/>
                <a:gd name="T84" fmla="*/ 727 w 727"/>
                <a:gd name="T85" fmla="*/ 370 h 396"/>
                <a:gd name="T86" fmla="*/ 725 w 727"/>
                <a:gd name="T87" fmla="*/ 377 h 396"/>
                <a:gd name="T88" fmla="*/ 722 w 727"/>
                <a:gd name="T89" fmla="*/ 382 h 396"/>
                <a:gd name="T90" fmla="*/ 718 w 727"/>
                <a:gd name="T91" fmla="*/ 387 h 396"/>
                <a:gd name="T92" fmla="*/ 718 w 727"/>
                <a:gd name="T93" fmla="*/ 387 h 396"/>
                <a:gd name="T94" fmla="*/ 713 w 727"/>
                <a:gd name="T95" fmla="*/ 391 h 396"/>
                <a:gd name="T96" fmla="*/ 707 w 727"/>
                <a:gd name="T97" fmla="*/ 394 h 396"/>
                <a:gd name="T98" fmla="*/ 701 w 727"/>
                <a:gd name="T99" fmla="*/ 396 h 396"/>
                <a:gd name="T100" fmla="*/ 694 w 727"/>
                <a:gd name="T101" fmla="*/ 396 h 396"/>
                <a:gd name="T102" fmla="*/ 694 w 727"/>
                <a:gd name="T103"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396">
                  <a:moveTo>
                    <a:pt x="694" y="396"/>
                  </a:moveTo>
                  <a:lnTo>
                    <a:pt x="694" y="396"/>
                  </a:lnTo>
                  <a:lnTo>
                    <a:pt x="688" y="396"/>
                  </a:lnTo>
                  <a:lnTo>
                    <a:pt x="682" y="394"/>
                  </a:lnTo>
                  <a:lnTo>
                    <a:pt x="677" y="391"/>
                  </a:lnTo>
                  <a:lnTo>
                    <a:pt x="672" y="387"/>
                  </a:lnTo>
                  <a:lnTo>
                    <a:pt x="364" y="79"/>
                  </a:lnTo>
                  <a:lnTo>
                    <a:pt x="57" y="387"/>
                  </a:lnTo>
                  <a:lnTo>
                    <a:pt x="57" y="387"/>
                  </a:lnTo>
                  <a:lnTo>
                    <a:pt x="52" y="391"/>
                  </a:lnTo>
                  <a:lnTo>
                    <a:pt x="45" y="394"/>
                  </a:lnTo>
                  <a:lnTo>
                    <a:pt x="39" y="396"/>
                  </a:lnTo>
                  <a:lnTo>
                    <a:pt x="33" y="396"/>
                  </a:lnTo>
                  <a:lnTo>
                    <a:pt x="27" y="396"/>
                  </a:lnTo>
                  <a:lnTo>
                    <a:pt x="21" y="394"/>
                  </a:lnTo>
                  <a:lnTo>
                    <a:pt x="15" y="391"/>
                  </a:lnTo>
                  <a:lnTo>
                    <a:pt x="10" y="387"/>
                  </a:lnTo>
                  <a:lnTo>
                    <a:pt x="10" y="387"/>
                  </a:lnTo>
                  <a:lnTo>
                    <a:pt x="6" y="382"/>
                  </a:lnTo>
                  <a:lnTo>
                    <a:pt x="3" y="377"/>
                  </a:lnTo>
                  <a:lnTo>
                    <a:pt x="1" y="370"/>
                  </a:lnTo>
                  <a:lnTo>
                    <a:pt x="0" y="364"/>
                  </a:lnTo>
                  <a:lnTo>
                    <a:pt x="1" y="357"/>
                  </a:lnTo>
                  <a:lnTo>
                    <a:pt x="3" y="352"/>
                  </a:lnTo>
                  <a:lnTo>
                    <a:pt x="6" y="346"/>
                  </a:lnTo>
                  <a:lnTo>
                    <a:pt x="10" y="340"/>
                  </a:lnTo>
                  <a:lnTo>
                    <a:pt x="340" y="9"/>
                  </a:lnTo>
                  <a:lnTo>
                    <a:pt x="340" y="9"/>
                  </a:lnTo>
                  <a:lnTo>
                    <a:pt x="346" y="5"/>
                  </a:lnTo>
                  <a:lnTo>
                    <a:pt x="352" y="2"/>
                  </a:lnTo>
                  <a:lnTo>
                    <a:pt x="358" y="1"/>
                  </a:lnTo>
                  <a:lnTo>
                    <a:pt x="364" y="0"/>
                  </a:lnTo>
                  <a:lnTo>
                    <a:pt x="370" y="1"/>
                  </a:lnTo>
                  <a:lnTo>
                    <a:pt x="377" y="2"/>
                  </a:lnTo>
                  <a:lnTo>
                    <a:pt x="382" y="5"/>
                  </a:lnTo>
                  <a:lnTo>
                    <a:pt x="387" y="9"/>
                  </a:lnTo>
                  <a:lnTo>
                    <a:pt x="718" y="340"/>
                  </a:lnTo>
                  <a:lnTo>
                    <a:pt x="718" y="340"/>
                  </a:lnTo>
                  <a:lnTo>
                    <a:pt x="722" y="346"/>
                  </a:lnTo>
                  <a:lnTo>
                    <a:pt x="725" y="352"/>
                  </a:lnTo>
                  <a:lnTo>
                    <a:pt x="727" y="357"/>
                  </a:lnTo>
                  <a:lnTo>
                    <a:pt x="727" y="364"/>
                  </a:lnTo>
                  <a:lnTo>
                    <a:pt x="727" y="370"/>
                  </a:lnTo>
                  <a:lnTo>
                    <a:pt x="725" y="377"/>
                  </a:lnTo>
                  <a:lnTo>
                    <a:pt x="722" y="382"/>
                  </a:lnTo>
                  <a:lnTo>
                    <a:pt x="718" y="387"/>
                  </a:lnTo>
                  <a:lnTo>
                    <a:pt x="718" y="387"/>
                  </a:lnTo>
                  <a:lnTo>
                    <a:pt x="713" y="391"/>
                  </a:lnTo>
                  <a:lnTo>
                    <a:pt x="707" y="394"/>
                  </a:lnTo>
                  <a:lnTo>
                    <a:pt x="701" y="396"/>
                  </a:lnTo>
                  <a:lnTo>
                    <a:pt x="694" y="396"/>
                  </a:lnTo>
                  <a:lnTo>
                    <a:pt x="694" y="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83" name="Freeform 917">
              <a:extLst>
                <a:ext uri="{FF2B5EF4-FFF2-40B4-BE49-F238E27FC236}">
                  <a16:creationId xmlns:a16="http://schemas.microsoft.com/office/drawing/2014/main" id="{DB266CA9-206A-30FA-1013-C254F37F0345}"/>
                </a:ext>
              </a:extLst>
            </p:cNvPr>
            <p:cNvSpPr>
              <a:spLocks/>
            </p:cNvSpPr>
            <p:nvPr/>
          </p:nvSpPr>
          <p:spPr bwMode="auto">
            <a:xfrm>
              <a:off x="8466138" y="4389438"/>
              <a:ext cx="254000" cy="104775"/>
            </a:xfrm>
            <a:custGeom>
              <a:avLst/>
              <a:gdLst>
                <a:gd name="T0" fmla="*/ 562 w 1124"/>
                <a:gd name="T1" fmla="*/ 464 h 464"/>
                <a:gd name="T2" fmla="*/ 557 w 1124"/>
                <a:gd name="T3" fmla="*/ 463 h 464"/>
                <a:gd name="T4" fmla="*/ 542 w 1124"/>
                <a:gd name="T5" fmla="*/ 457 h 464"/>
                <a:gd name="T6" fmla="*/ 532 w 1124"/>
                <a:gd name="T7" fmla="*/ 444 h 464"/>
                <a:gd name="T8" fmla="*/ 323 w 1124"/>
                <a:gd name="T9" fmla="*/ 319 h 464"/>
                <a:gd name="T10" fmla="*/ 318 w 1124"/>
                <a:gd name="T11" fmla="*/ 324 h 464"/>
                <a:gd name="T12" fmla="*/ 304 w 1124"/>
                <a:gd name="T13" fmla="*/ 331 h 464"/>
                <a:gd name="T14" fmla="*/ 33 w 1124"/>
                <a:gd name="T15" fmla="*/ 332 h 464"/>
                <a:gd name="T16" fmla="*/ 26 w 1124"/>
                <a:gd name="T17" fmla="*/ 331 h 464"/>
                <a:gd name="T18" fmla="*/ 15 w 1124"/>
                <a:gd name="T19" fmla="*/ 325 h 464"/>
                <a:gd name="T20" fmla="*/ 5 w 1124"/>
                <a:gd name="T21" fmla="*/ 317 h 464"/>
                <a:gd name="T22" fmla="*/ 0 w 1124"/>
                <a:gd name="T23" fmla="*/ 305 h 464"/>
                <a:gd name="T24" fmla="*/ 0 w 1124"/>
                <a:gd name="T25" fmla="*/ 298 h 464"/>
                <a:gd name="T26" fmla="*/ 2 w 1124"/>
                <a:gd name="T27" fmla="*/ 286 h 464"/>
                <a:gd name="T28" fmla="*/ 9 w 1124"/>
                <a:gd name="T29" fmla="*/ 275 h 464"/>
                <a:gd name="T30" fmla="*/ 20 w 1124"/>
                <a:gd name="T31" fmla="*/ 268 h 464"/>
                <a:gd name="T32" fmla="*/ 33 w 1124"/>
                <a:gd name="T33" fmla="*/ 265 h 464"/>
                <a:gd name="T34" fmla="*/ 404 w 1124"/>
                <a:gd name="T35" fmla="*/ 112 h 464"/>
                <a:gd name="T36" fmla="*/ 410 w 1124"/>
                <a:gd name="T37" fmla="*/ 107 h 464"/>
                <a:gd name="T38" fmla="*/ 425 w 1124"/>
                <a:gd name="T39" fmla="*/ 101 h 464"/>
                <a:gd name="T40" fmla="*/ 434 w 1124"/>
                <a:gd name="T41" fmla="*/ 100 h 464"/>
                <a:gd name="T42" fmla="*/ 449 w 1124"/>
                <a:gd name="T43" fmla="*/ 107 h 464"/>
                <a:gd name="T44" fmla="*/ 460 w 1124"/>
                <a:gd name="T45" fmla="*/ 119 h 464"/>
                <a:gd name="T46" fmla="*/ 702 w 1124"/>
                <a:gd name="T47" fmla="*/ 211 h 464"/>
                <a:gd name="T48" fmla="*/ 707 w 1124"/>
                <a:gd name="T49" fmla="*/ 206 h 464"/>
                <a:gd name="T50" fmla="*/ 719 w 1124"/>
                <a:gd name="T51" fmla="*/ 200 h 464"/>
                <a:gd name="T52" fmla="*/ 725 w 1124"/>
                <a:gd name="T53" fmla="*/ 199 h 464"/>
                <a:gd name="T54" fmla="*/ 739 w 1124"/>
                <a:gd name="T55" fmla="*/ 201 h 464"/>
                <a:gd name="T56" fmla="*/ 750 w 1124"/>
                <a:gd name="T57" fmla="*/ 208 h 464"/>
                <a:gd name="T58" fmla="*/ 1064 w 1124"/>
                <a:gd name="T59" fmla="*/ 15 h 464"/>
                <a:gd name="T60" fmla="*/ 1068 w 1124"/>
                <a:gd name="T61" fmla="*/ 10 h 464"/>
                <a:gd name="T62" fmla="*/ 1079 w 1124"/>
                <a:gd name="T63" fmla="*/ 2 h 464"/>
                <a:gd name="T64" fmla="*/ 1092 w 1124"/>
                <a:gd name="T65" fmla="*/ 0 h 464"/>
                <a:gd name="T66" fmla="*/ 1104 w 1124"/>
                <a:gd name="T67" fmla="*/ 3 h 464"/>
                <a:gd name="T68" fmla="*/ 1109 w 1124"/>
                <a:gd name="T69" fmla="*/ 7 h 464"/>
                <a:gd name="T70" fmla="*/ 1119 w 1124"/>
                <a:gd name="T71" fmla="*/ 16 h 464"/>
                <a:gd name="T72" fmla="*/ 1124 w 1124"/>
                <a:gd name="T73" fmla="*/ 28 h 464"/>
                <a:gd name="T74" fmla="*/ 1123 w 1124"/>
                <a:gd name="T75" fmla="*/ 41 h 464"/>
                <a:gd name="T76" fmla="*/ 1118 w 1124"/>
                <a:gd name="T77" fmla="*/ 53 h 464"/>
                <a:gd name="T78" fmla="*/ 887 w 1124"/>
                <a:gd name="T79" fmla="*/ 383 h 464"/>
                <a:gd name="T80" fmla="*/ 876 w 1124"/>
                <a:gd name="T81" fmla="*/ 394 h 464"/>
                <a:gd name="T82" fmla="*/ 862 w 1124"/>
                <a:gd name="T83" fmla="*/ 398 h 464"/>
                <a:gd name="T84" fmla="*/ 855 w 1124"/>
                <a:gd name="T85" fmla="*/ 398 h 464"/>
                <a:gd name="T86" fmla="*/ 841 w 1124"/>
                <a:gd name="T87" fmla="*/ 393 h 464"/>
                <a:gd name="T88" fmla="*/ 730 w 1124"/>
                <a:gd name="T89" fmla="*/ 281 h 464"/>
                <a:gd name="T90" fmla="*/ 587 w 1124"/>
                <a:gd name="T91" fmla="*/ 452 h 464"/>
                <a:gd name="T92" fmla="*/ 575 w 1124"/>
                <a:gd name="T93" fmla="*/ 461 h 464"/>
                <a:gd name="T94" fmla="*/ 562 w 1124"/>
                <a:gd name="T95" fmla="*/ 46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4" h="464">
                  <a:moveTo>
                    <a:pt x="562" y="464"/>
                  </a:moveTo>
                  <a:lnTo>
                    <a:pt x="562" y="464"/>
                  </a:lnTo>
                  <a:lnTo>
                    <a:pt x="557" y="463"/>
                  </a:lnTo>
                  <a:lnTo>
                    <a:pt x="557" y="463"/>
                  </a:lnTo>
                  <a:lnTo>
                    <a:pt x="550" y="461"/>
                  </a:lnTo>
                  <a:lnTo>
                    <a:pt x="542" y="457"/>
                  </a:lnTo>
                  <a:lnTo>
                    <a:pt x="536" y="452"/>
                  </a:lnTo>
                  <a:lnTo>
                    <a:pt x="532" y="444"/>
                  </a:lnTo>
                  <a:lnTo>
                    <a:pt x="421" y="196"/>
                  </a:lnTo>
                  <a:lnTo>
                    <a:pt x="323" y="319"/>
                  </a:lnTo>
                  <a:lnTo>
                    <a:pt x="323" y="319"/>
                  </a:lnTo>
                  <a:lnTo>
                    <a:pt x="318" y="324"/>
                  </a:lnTo>
                  <a:lnTo>
                    <a:pt x="312" y="328"/>
                  </a:lnTo>
                  <a:lnTo>
                    <a:pt x="304" y="331"/>
                  </a:lnTo>
                  <a:lnTo>
                    <a:pt x="297" y="332"/>
                  </a:lnTo>
                  <a:lnTo>
                    <a:pt x="33" y="332"/>
                  </a:lnTo>
                  <a:lnTo>
                    <a:pt x="33" y="332"/>
                  </a:lnTo>
                  <a:lnTo>
                    <a:pt x="26" y="331"/>
                  </a:lnTo>
                  <a:lnTo>
                    <a:pt x="20" y="328"/>
                  </a:lnTo>
                  <a:lnTo>
                    <a:pt x="15" y="325"/>
                  </a:lnTo>
                  <a:lnTo>
                    <a:pt x="9" y="322"/>
                  </a:lnTo>
                  <a:lnTo>
                    <a:pt x="5" y="317"/>
                  </a:lnTo>
                  <a:lnTo>
                    <a:pt x="2" y="311"/>
                  </a:lnTo>
                  <a:lnTo>
                    <a:pt x="0" y="305"/>
                  </a:lnTo>
                  <a:lnTo>
                    <a:pt x="0" y="298"/>
                  </a:lnTo>
                  <a:lnTo>
                    <a:pt x="0" y="298"/>
                  </a:lnTo>
                  <a:lnTo>
                    <a:pt x="0" y="292"/>
                  </a:lnTo>
                  <a:lnTo>
                    <a:pt x="2" y="286"/>
                  </a:lnTo>
                  <a:lnTo>
                    <a:pt x="5" y="280"/>
                  </a:lnTo>
                  <a:lnTo>
                    <a:pt x="9" y="275"/>
                  </a:lnTo>
                  <a:lnTo>
                    <a:pt x="15" y="270"/>
                  </a:lnTo>
                  <a:lnTo>
                    <a:pt x="20" y="268"/>
                  </a:lnTo>
                  <a:lnTo>
                    <a:pt x="26" y="266"/>
                  </a:lnTo>
                  <a:lnTo>
                    <a:pt x="33" y="265"/>
                  </a:lnTo>
                  <a:lnTo>
                    <a:pt x="282" y="265"/>
                  </a:lnTo>
                  <a:lnTo>
                    <a:pt x="404" y="112"/>
                  </a:lnTo>
                  <a:lnTo>
                    <a:pt x="404" y="112"/>
                  </a:lnTo>
                  <a:lnTo>
                    <a:pt x="410" y="107"/>
                  </a:lnTo>
                  <a:lnTo>
                    <a:pt x="417" y="103"/>
                  </a:lnTo>
                  <a:lnTo>
                    <a:pt x="425" y="101"/>
                  </a:lnTo>
                  <a:lnTo>
                    <a:pt x="434" y="100"/>
                  </a:lnTo>
                  <a:lnTo>
                    <a:pt x="434" y="100"/>
                  </a:lnTo>
                  <a:lnTo>
                    <a:pt x="442" y="103"/>
                  </a:lnTo>
                  <a:lnTo>
                    <a:pt x="449" y="107"/>
                  </a:lnTo>
                  <a:lnTo>
                    <a:pt x="455" y="112"/>
                  </a:lnTo>
                  <a:lnTo>
                    <a:pt x="460" y="119"/>
                  </a:lnTo>
                  <a:lnTo>
                    <a:pt x="570" y="369"/>
                  </a:lnTo>
                  <a:lnTo>
                    <a:pt x="702" y="211"/>
                  </a:lnTo>
                  <a:lnTo>
                    <a:pt x="702" y="211"/>
                  </a:lnTo>
                  <a:lnTo>
                    <a:pt x="707" y="206"/>
                  </a:lnTo>
                  <a:lnTo>
                    <a:pt x="712" y="202"/>
                  </a:lnTo>
                  <a:lnTo>
                    <a:pt x="719" y="200"/>
                  </a:lnTo>
                  <a:lnTo>
                    <a:pt x="725" y="199"/>
                  </a:lnTo>
                  <a:lnTo>
                    <a:pt x="725" y="199"/>
                  </a:lnTo>
                  <a:lnTo>
                    <a:pt x="733" y="200"/>
                  </a:lnTo>
                  <a:lnTo>
                    <a:pt x="739" y="201"/>
                  </a:lnTo>
                  <a:lnTo>
                    <a:pt x="745" y="204"/>
                  </a:lnTo>
                  <a:lnTo>
                    <a:pt x="750" y="208"/>
                  </a:lnTo>
                  <a:lnTo>
                    <a:pt x="855" y="313"/>
                  </a:lnTo>
                  <a:lnTo>
                    <a:pt x="1064" y="15"/>
                  </a:lnTo>
                  <a:lnTo>
                    <a:pt x="1064" y="15"/>
                  </a:lnTo>
                  <a:lnTo>
                    <a:pt x="1068" y="10"/>
                  </a:lnTo>
                  <a:lnTo>
                    <a:pt x="1073" y="5"/>
                  </a:lnTo>
                  <a:lnTo>
                    <a:pt x="1079" y="2"/>
                  </a:lnTo>
                  <a:lnTo>
                    <a:pt x="1086" y="1"/>
                  </a:lnTo>
                  <a:lnTo>
                    <a:pt x="1092" y="0"/>
                  </a:lnTo>
                  <a:lnTo>
                    <a:pt x="1098" y="1"/>
                  </a:lnTo>
                  <a:lnTo>
                    <a:pt x="1104" y="3"/>
                  </a:lnTo>
                  <a:lnTo>
                    <a:pt x="1109" y="7"/>
                  </a:lnTo>
                  <a:lnTo>
                    <a:pt x="1109" y="7"/>
                  </a:lnTo>
                  <a:lnTo>
                    <a:pt x="1115" y="11"/>
                  </a:lnTo>
                  <a:lnTo>
                    <a:pt x="1119" y="16"/>
                  </a:lnTo>
                  <a:lnTo>
                    <a:pt x="1122" y="22"/>
                  </a:lnTo>
                  <a:lnTo>
                    <a:pt x="1124" y="28"/>
                  </a:lnTo>
                  <a:lnTo>
                    <a:pt x="1124" y="34"/>
                  </a:lnTo>
                  <a:lnTo>
                    <a:pt x="1123" y="41"/>
                  </a:lnTo>
                  <a:lnTo>
                    <a:pt x="1121" y="47"/>
                  </a:lnTo>
                  <a:lnTo>
                    <a:pt x="1118" y="53"/>
                  </a:lnTo>
                  <a:lnTo>
                    <a:pt x="887" y="383"/>
                  </a:lnTo>
                  <a:lnTo>
                    <a:pt x="887" y="383"/>
                  </a:lnTo>
                  <a:lnTo>
                    <a:pt x="882" y="388"/>
                  </a:lnTo>
                  <a:lnTo>
                    <a:pt x="876" y="394"/>
                  </a:lnTo>
                  <a:lnTo>
                    <a:pt x="869" y="396"/>
                  </a:lnTo>
                  <a:lnTo>
                    <a:pt x="862" y="398"/>
                  </a:lnTo>
                  <a:lnTo>
                    <a:pt x="862" y="398"/>
                  </a:lnTo>
                  <a:lnTo>
                    <a:pt x="855" y="398"/>
                  </a:lnTo>
                  <a:lnTo>
                    <a:pt x="849" y="396"/>
                  </a:lnTo>
                  <a:lnTo>
                    <a:pt x="841" y="393"/>
                  </a:lnTo>
                  <a:lnTo>
                    <a:pt x="836" y="387"/>
                  </a:lnTo>
                  <a:lnTo>
                    <a:pt x="730" y="281"/>
                  </a:lnTo>
                  <a:lnTo>
                    <a:pt x="587" y="452"/>
                  </a:lnTo>
                  <a:lnTo>
                    <a:pt x="587" y="452"/>
                  </a:lnTo>
                  <a:lnTo>
                    <a:pt x="582" y="457"/>
                  </a:lnTo>
                  <a:lnTo>
                    <a:pt x="575" y="461"/>
                  </a:lnTo>
                  <a:lnTo>
                    <a:pt x="569" y="463"/>
                  </a:lnTo>
                  <a:lnTo>
                    <a:pt x="562" y="464"/>
                  </a:lnTo>
                  <a:lnTo>
                    <a:pt x="562" y="464"/>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sp>
          <p:nvSpPr>
            <p:cNvPr id="184" name="Freeform 918">
              <a:extLst>
                <a:ext uri="{FF2B5EF4-FFF2-40B4-BE49-F238E27FC236}">
                  <a16:creationId xmlns:a16="http://schemas.microsoft.com/office/drawing/2014/main" id="{6F00E277-5E7C-07F2-54B0-5FD19B5CC4FA}"/>
                </a:ext>
              </a:extLst>
            </p:cNvPr>
            <p:cNvSpPr>
              <a:spLocks noEditPoints="1"/>
            </p:cNvSpPr>
            <p:nvPr/>
          </p:nvSpPr>
          <p:spPr bwMode="auto">
            <a:xfrm>
              <a:off x="8466138" y="4359276"/>
              <a:ext cx="300038" cy="179388"/>
            </a:xfrm>
            <a:custGeom>
              <a:avLst/>
              <a:gdLst>
                <a:gd name="T0" fmla="*/ 1289 w 1323"/>
                <a:gd name="T1" fmla="*/ 793 h 793"/>
                <a:gd name="T2" fmla="*/ 33 w 1323"/>
                <a:gd name="T3" fmla="*/ 793 h 793"/>
                <a:gd name="T4" fmla="*/ 33 w 1323"/>
                <a:gd name="T5" fmla="*/ 793 h 793"/>
                <a:gd name="T6" fmla="*/ 26 w 1323"/>
                <a:gd name="T7" fmla="*/ 793 h 793"/>
                <a:gd name="T8" fmla="*/ 20 w 1323"/>
                <a:gd name="T9" fmla="*/ 791 h 793"/>
                <a:gd name="T10" fmla="*/ 15 w 1323"/>
                <a:gd name="T11" fmla="*/ 788 h 793"/>
                <a:gd name="T12" fmla="*/ 9 w 1323"/>
                <a:gd name="T13" fmla="*/ 783 h 793"/>
                <a:gd name="T14" fmla="*/ 5 w 1323"/>
                <a:gd name="T15" fmla="*/ 778 h 793"/>
                <a:gd name="T16" fmla="*/ 2 w 1323"/>
                <a:gd name="T17" fmla="*/ 773 h 793"/>
                <a:gd name="T18" fmla="*/ 0 w 1323"/>
                <a:gd name="T19" fmla="*/ 767 h 793"/>
                <a:gd name="T20" fmla="*/ 0 w 1323"/>
                <a:gd name="T21" fmla="*/ 760 h 793"/>
                <a:gd name="T22" fmla="*/ 0 w 1323"/>
                <a:gd name="T23" fmla="*/ 33 h 793"/>
                <a:gd name="T24" fmla="*/ 0 w 1323"/>
                <a:gd name="T25" fmla="*/ 33 h 793"/>
                <a:gd name="T26" fmla="*/ 0 w 1323"/>
                <a:gd name="T27" fmla="*/ 26 h 793"/>
                <a:gd name="T28" fmla="*/ 2 w 1323"/>
                <a:gd name="T29" fmla="*/ 20 h 793"/>
                <a:gd name="T30" fmla="*/ 5 w 1323"/>
                <a:gd name="T31" fmla="*/ 14 h 793"/>
                <a:gd name="T32" fmla="*/ 9 w 1323"/>
                <a:gd name="T33" fmla="*/ 9 h 793"/>
                <a:gd name="T34" fmla="*/ 15 w 1323"/>
                <a:gd name="T35" fmla="*/ 5 h 793"/>
                <a:gd name="T36" fmla="*/ 20 w 1323"/>
                <a:gd name="T37" fmla="*/ 2 h 793"/>
                <a:gd name="T38" fmla="*/ 26 w 1323"/>
                <a:gd name="T39" fmla="*/ 0 h 793"/>
                <a:gd name="T40" fmla="*/ 33 w 1323"/>
                <a:gd name="T41" fmla="*/ 0 h 793"/>
                <a:gd name="T42" fmla="*/ 1289 w 1323"/>
                <a:gd name="T43" fmla="*/ 0 h 793"/>
                <a:gd name="T44" fmla="*/ 1289 w 1323"/>
                <a:gd name="T45" fmla="*/ 0 h 793"/>
                <a:gd name="T46" fmla="*/ 1296 w 1323"/>
                <a:gd name="T47" fmla="*/ 0 h 793"/>
                <a:gd name="T48" fmla="*/ 1302 w 1323"/>
                <a:gd name="T49" fmla="*/ 2 h 793"/>
                <a:gd name="T50" fmla="*/ 1308 w 1323"/>
                <a:gd name="T51" fmla="*/ 5 h 793"/>
                <a:gd name="T52" fmla="*/ 1312 w 1323"/>
                <a:gd name="T53" fmla="*/ 9 h 793"/>
                <a:gd name="T54" fmla="*/ 1316 w 1323"/>
                <a:gd name="T55" fmla="*/ 14 h 793"/>
                <a:gd name="T56" fmla="*/ 1319 w 1323"/>
                <a:gd name="T57" fmla="*/ 20 h 793"/>
                <a:gd name="T58" fmla="*/ 1322 w 1323"/>
                <a:gd name="T59" fmla="*/ 26 h 793"/>
                <a:gd name="T60" fmla="*/ 1323 w 1323"/>
                <a:gd name="T61" fmla="*/ 33 h 793"/>
                <a:gd name="T62" fmla="*/ 1323 w 1323"/>
                <a:gd name="T63" fmla="*/ 760 h 793"/>
                <a:gd name="T64" fmla="*/ 1323 w 1323"/>
                <a:gd name="T65" fmla="*/ 760 h 793"/>
                <a:gd name="T66" fmla="*/ 1322 w 1323"/>
                <a:gd name="T67" fmla="*/ 767 h 793"/>
                <a:gd name="T68" fmla="*/ 1319 w 1323"/>
                <a:gd name="T69" fmla="*/ 773 h 793"/>
                <a:gd name="T70" fmla="*/ 1316 w 1323"/>
                <a:gd name="T71" fmla="*/ 778 h 793"/>
                <a:gd name="T72" fmla="*/ 1312 w 1323"/>
                <a:gd name="T73" fmla="*/ 783 h 793"/>
                <a:gd name="T74" fmla="*/ 1308 w 1323"/>
                <a:gd name="T75" fmla="*/ 788 h 793"/>
                <a:gd name="T76" fmla="*/ 1302 w 1323"/>
                <a:gd name="T77" fmla="*/ 791 h 793"/>
                <a:gd name="T78" fmla="*/ 1296 w 1323"/>
                <a:gd name="T79" fmla="*/ 793 h 793"/>
                <a:gd name="T80" fmla="*/ 1289 w 1323"/>
                <a:gd name="T81" fmla="*/ 793 h 793"/>
                <a:gd name="T82" fmla="*/ 1289 w 1323"/>
                <a:gd name="T83" fmla="*/ 793 h 793"/>
                <a:gd name="T84" fmla="*/ 66 w 1323"/>
                <a:gd name="T85" fmla="*/ 728 h 793"/>
                <a:gd name="T86" fmla="*/ 1256 w 1323"/>
                <a:gd name="T87" fmla="*/ 728 h 793"/>
                <a:gd name="T88" fmla="*/ 1256 w 1323"/>
                <a:gd name="T89" fmla="*/ 65 h 793"/>
                <a:gd name="T90" fmla="*/ 66 w 1323"/>
                <a:gd name="T91" fmla="*/ 65 h 793"/>
                <a:gd name="T92" fmla="*/ 66 w 1323"/>
                <a:gd name="T93" fmla="*/ 72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3" h="793">
                  <a:moveTo>
                    <a:pt x="1289" y="793"/>
                  </a:moveTo>
                  <a:lnTo>
                    <a:pt x="33" y="793"/>
                  </a:lnTo>
                  <a:lnTo>
                    <a:pt x="33" y="793"/>
                  </a:lnTo>
                  <a:lnTo>
                    <a:pt x="26" y="793"/>
                  </a:lnTo>
                  <a:lnTo>
                    <a:pt x="20" y="791"/>
                  </a:lnTo>
                  <a:lnTo>
                    <a:pt x="15" y="788"/>
                  </a:lnTo>
                  <a:lnTo>
                    <a:pt x="9" y="783"/>
                  </a:lnTo>
                  <a:lnTo>
                    <a:pt x="5" y="778"/>
                  </a:lnTo>
                  <a:lnTo>
                    <a:pt x="2" y="773"/>
                  </a:lnTo>
                  <a:lnTo>
                    <a:pt x="0" y="767"/>
                  </a:lnTo>
                  <a:lnTo>
                    <a:pt x="0" y="760"/>
                  </a:lnTo>
                  <a:lnTo>
                    <a:pt x="0" y="33"/>
                  </a:lnTo>
                  <a:lnTo>
                    <a:pt x="0" y="33"/>
                  </a:lnTo>
                  <a:lnTo>
                    <a:pt x="0" y="26"/>
                  </a:lnTo>
                  <a:lnTo>
                    <a:pt x="2" y="20"/>
                  </a:lnTo>
                  <a:lnTo>
                    <a:pt x="5" y="14"/>
                  </a:lnTo>
                  <a:lnTo>
                    <a:pt x="9" y="9"/>
                  </a:lnTo>
                  <a:lnTo>
                    <a:pt x="15" y="5"/>
                  </a:lnTo>
                  <a:lnTo>
                    <a:pt x="20" y="2"/>
                  </a:lnTo>
                  <a:lnTo>
                    <a:pt x="26" y="0"/>
                  </a:lnTo>
                  <a:lnTo>
                    <a:pt x="33" y="0"/>
                  </a:lnTo>
                  <a:lnTo>
                    <a:pt x="1289" y="0"/>
                  </a:lnTo>
                  <a:lnTo>
                    <a:pt x="1289" y="0"/>
                  </a:lnTo>
                  <a:lnTo>
                    <a:pt x="1296" y="0"/>
                  </a:lnTo>
                  <a:lnTo>
                    <a:pt x="1302" y="2"/>
                  </a:lnTo>
                  <a:lnTo>
                    <a:pt x="1308" y="5"/>
                  </a:lnTo>
                  <a:lnTo>
                    <a:pt x="1312" y="9"/>
                  </a:lnTo>
                  <a:lnTo>
                    <a:pt x="1316" y="14"/>
                  </a:lnTo>
                  <a:lnTo>
                    <a:pt x="1319" y="20"/>
                  </a:lnTo>
                  <a:lnTo>
                    <a:pt x="1322" y="26"/>
                  </a:lnTo>
                  <a:lnTo>
                    <a:pt x="1323" y="33"/>
                  </a:lnTo>
                  <a:lnTo>
                    <a:pt x="1323" y="760"/>
                  </a:lnTo>
                  <a:lnTo>
                    <a:pt x="1323" y="760"/>
                  </a:lnTo>
                  <a:lnTo>
                    <a:pt x="1322" y="767"/>
                  </a:lnTo>
                  <a:lnTo>
                    <a:pt x="1319" y="773"/>
                  </a:lnTo>
                  <a:lnTo>
                    <a:pt x="1316" y="778"/>
                  </a:lnTo>
                  <a:lnTo>
                    <a:pt x="1312" y="783"/>
                  </a:lnTo>
                  <a:lnTo>
                    <a:pt x="1308" y="788"/>
                  </a:lnTo>
                  <a:lnTo>
                    <a:pt x="1302" y="791"/>
                  </a:lnTo>
                  <a:lnTo>
                    <a:pt x="1296" y="793"/>
                  </a:lnTo>
                  <a:lnTo>
                    <a:pt x="1289" y="793"/>
                  </a:lnTo>
                  <a:lnTo>
                    <a:pt x="1289" y="793"/>
                  </a:lnTo>
                  <a:close/>
                  <a:moveTo>
                    <a:pt x="66" y="728"/>
                  </a:moveTo>
                  <a:lnTo>
                    <a:pt x="1256" y="728"/>
                  </a:lnTo>
                  <a:lnTo>
                    <a:pt x="1256" y="65"/>
                  </a:lnTo>
                  <a:lnTo>
                    <a:pt x="66" y="65"/>
                  </a:lnTo>
                  <a:lnTo>
                    <a:pt x="66" y="7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nvGrpSpPr>
          <p:cNvPr id="8" name="Group 7">
            <a:extLst>
              <a:ext uri="{FF2B5EF4-FFF2-40B4-BE49-F238E27FC236}">
                <a16:creationId xmlns:a16="http://schemas.microsoft.com/office/drawing/2014/main" id="{A77A2192-4D5B-82DB-7565-23B3DB8E0733}"/>
              </a:ext>
            </a:extLst>
          </p:cNvPr>
          <p:cNvGrpSpPr/>
          <p:nvPr/>
        </p:nvGrpSpPr>
        <p:grpSpPr>
          <a:xfrm>
            <a:off x="1210511" y="4232640"/>
            <a:ext cx="377925" cy="391419"/>
            <a:chOff x="1252105" y="3370732"/>
            <a:chExt cx="377925" cy="391419"/>
          </a:xfrm>
        </p:grpSpPr>
        <p:sp>
          <p:nvSpPr>
            <p:cNvPr id="111" name="Freeform: Shape 76">
              <a:extLst>
                <a:ext uri="{FF2B5EF4-FFF2-40B4-BE49-F238E27FC236}">
                  <a16:creationId xmlns:a16="http://schemas.microsoft.com/office/drawing/2014/main" id="{00D45EFC-4D89-3CEB-C8EB-8B9BC87BF9D4}"/>
                </a:ext>
              </a:extLst>
            </p:cNvPr>
            <p:cNvSpPr/>
            <p:nvPr/>
          </p:nvSpPr>
          <p:spPr>
            <a:xfrm>
              <a:off x="1326349" y="3451730"/>
              <a:ext cx="229441" cy="229453"/>
            </a:xfrm>
            <a:custGeom>
              <a:avLst/>
              <a:gdLst>
                <a:gd name="connsiteX0" fmla="*/ 114721 w 229441"/>
                <a:gd name="connsiteY0" fmla="*/ 0 h 229453"/>
                <a:gd name="connsiteX1" fmla="*/ 0 w 229441"/>
                <a:gd name="connsiteY1" fmla="*/ 114721 h 229453"/>
                <a:gd name="connsiteX2" fmla="*/ 114721 w 229441"/>
                <a:gd name="connsiteY2" fmla="*/ 229454 h 229453"/>
                <a:gd name="connsiteX3" fmla="*/ 229442 w 229441"/>
                <a:gd name="connsiteY3" fmla="*/ 114721 h 229453"/>
                <a:gd name="connsiteX4" fmla="*/ 114721 w 229441"/>
                <a:gd name="connsiteY4" fmla="*/ 0 h 229453"/>
                <a:gd name="connsiteX5" fmla="*/ 114721 w 229441"/>
                <a:gd name="connsiteY5" fmla="*/ 13497 h 229453"/>
                <a:gd name="connsiteX6" fmla="*/ 215945 w 229441"/>
                <a:gd name="connsiteY6" fmla="*/ 114721 h 229453"/>
                <a:gd name="connsiteX7" fmla="*/ 114721 w 229441"/>
                <a:gd name="connsiteY7" fmla="*/ 215957 h 229453"/>
                <a:gd name="connsiteX8" fmla="*/ 13498 w 229441"/>
                <a:gd name="connsiteY8" fmla="*/ 114721 h 229453"/>
                <a:gd name="connsiteX9" fmla="*/ 114721 w 229441"/>
                <a:gd name="connsiteY9" fmla="*/ 13497 h 229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441" h="229453">
                  <a:moveTo>
                    <a:pt x="114721" y="0"/>
                  </a:moveTo>
                  <a:cubicBezTo>
                    <a:pt x="51398" y="0"/>
                    <a:pt x="0" y="51398"/>
                    <a:pt x="0" y="114721"/>
                  </a:cubicBezTo>
                  <a:cubicBezTo>
                    <a:pt x="0" y="178044"/>
                    <a:pt x="51398" y="229454"/>
                    <a:pt x="114721" y="229454"/>
                  </a:cubicBezTo>
                  <a:cubicBezTo>
                    <a:pt x="178044" y="229454"/>
                    <a:pt x="229442" y="178044"/>
                    <a:pt x="229442" y="114721"/>
                  </a:cubicBezTo>
                  <a:cubicBezTo>
                    <a:pt x="229442" y="51398"/>
                    <a:pt x="178044" y="0"/>
                    <a:pt x="114721" y="0"/>
                  </a:cubicBezTo>
                  <a:close/>
                  <a:moveTo>
                    <a:pt x="114721" y="13497"/>
                  </a:moveTo>
                  <a:cubicBezTo>
                    <a:pt x="170594" y="13497"/>
                    <a:pt x="215945" y="58848"/>
                    <a:pt x="215945" y="114721"/>
                  </a:cubicBezTo>
                  <a:cubicBezTo>
                    <a:pt x="215945" y="170594"/>
                    <a:pt x="170594" y="215957"/>
                    <a:pt x="114721" y="215957"/>
                  </a:cubicBezTo>
                  <a:cubicBezTo>
                    <a:pt x="58849" y="215957"/>
                    <a:pt x="13498" y="170594"/>
                    <a:pt x="13498" y="114721"/>
                  </a:cubicBezTo>
                  <a:cubicBezTo>
                    <a:pt x="13498" y="58848"/>
                    <a:pt x="58849" y="13497"/>
                    <a:pt x="114721" y="13497"/>
                  </a:cubicBezTo>
                  <a:close/>
                </a:path>
              </a:pathLst>
            </a:custGeom>
            <a:solidFill>
              <a:srgbClr val="37617A"/>
            </a:solidFill>
            <a:ln w="11908" cap="flat">
              <a:noFill/>
              <a:prstDash val="solid"/>
              <a:round/>
            </a:ln>
          </p:spPr>
          <p:txBody>
            <a:bodyPr rtlCol="0" anchor="ctr"/>
            <a:lstStyle/>
            <a:p>
              <a:endParaRPr lang="en-ID"/>
            </a:p>
          </p:txBody>
        </p:sp>
        <p:sp>
          <p:nvSpPr>
            <p:cNvPr id="112" name="Freeform: Shape 77">
              <a:extLst>
                <a:ext uri="{FF2B5EF4-FFF2-40B4-BE49-F238E27FC236}">
                  <a16:creationId xmlns:a16="http://schemas.microsoft.com/office/drawing/2014/main" id="{E51A2667-262B-8DC1-01F8-1E843BD413CD}"/>
                </a:ext>
              </a:extLst>
            </p:cNvPr>
            <p:cNvSpPr/>
            <p:nvPr/>
          </p:nvSpPr>
          <p:spPr>
            <a:xfrm>
              <a:off x="1373570" y="3424713"/>
              <a:ext cx="209213" cy="209213"/>
            </a:xfrm>
            <a:custGeom>
              <a:avLst/>
              <a:gdLst>
                <a:gd name="connsiteX0" fmla="*/ 9799 w 209213"/>
                <a:gd name="connsiteY0" fmla="*/ 27204 h 209213"/>
                <a:gd name="connsiteX1" fmla="*/ 67492 w 209213"/>
                <a:gd name="connsiteY1" fmla="*/ 13497 h 209213"/>
                <a:gd name="connsiteX2" fmla="*/ 195716 w 209213"/>
                <a:gd name="connsiteY2" fmla="*/ 141720 h 209213"/>
                <a:gd name="connsiteX3" fmla="*/ 182009 w 209213"/>
                <a:gd name="connsiteY3" fmla="*/ 199414 h 209213"/>
                <a:gd name="connsiteX4" fmla="*/ 184993 w 209213"/>
                <a:gd name="connsiteY4" fmla="*/ 208487 h 209213"/>
                <a:gd name="connsiteX5" fmla="*/ 194066 w 209213"/>
                <a:gd name="connsiteY5" fmla="*/ 205502 h 209213"/>
                <a:gd name="connsiteX6" fmla="*/ 209213 w 209213"/>
                <a:gd name="connsiteY6" fmla="*/ 141720 h 209213"/>
                <a:gd name="connsiteX7" fmla="*/ 67492 w 209213"/>
                <a:gd name="connsiteY7" fmla="*/ 0 h 209213"/>
                <a:gd name="connsiteX8" fmla="*/ 3710 w 209213"/>
                <a:gd name="connsiteY8" fmla="*/ 15147 h 209213"/>
                <a:gd name="connsiteX9" fmla="*/ 726 w 209213"/>
                <a:gd name="connsiteY9" fmla="*/ 24219 h 209213"/>
                <a:gd name="connsiteX10" fmla="*/ 9799 w 209213"/>
                <a:gd name="connsiteY10" fmla="*/ 27204 h 20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213" h="209213">
                  <a:moveTo>
                    <a:pt x="9799" y="27204"/>
                  </a:moveTo>
                  <a:cubicBezTo>
                    <a:pt x="27150" y="18431"/>
                    <a:pt x="46751" y="13497"/>
                    <a:pt x="67492" y="13497"/>
                  </a:cubicBezTo>
                  <a:cubicBezTo>
                    <a:pt x="138262" y="13497"/>
                    <a:pt x="195716" y="70950"/>
                    <a:pt x="195716" y="141720"/>
                  </a:cubicBezTo>
                  <a:cubicBezTo>
                    <a:pt x="195716" y="162462"/>
                    <a:pt x="190782" y="182062"/>
                    <a:pt x="182009" y="199414"/>
                  </a:cubicBezTo>
                  <a:cubicBezTo>
                    <a:pt x="180329" y="202744"/>
                    <a:pt x="181663" y="206808"/>
                    <a:pt x="184993" y="208487"/>
                  </a:cubicBezTo>
                  <a:cubicBezTo>
                    <a:pt x="188322" y="210167"/>
                    <a:pt x="192386" y="208832"/>
                    <a:pt x="194066" y="205502"/>
                  </a:cubicBezTo>
                  <a:cubicBezTo>
                    <a:pt x="203754" y="186321"/>
                    <a:pt x="209213" y="164651"/>
                    <a:pt x="209213" y="141720"/>
                  </a:cubicBezTo>
                  <a:cubicBezTo>
                    <a:pt x="209213" y="63496"/>
                    <a:pt x="145716" y="0"/>
                    <a:pt x="67492" y="0"/>
                  </a:cubicBezTo>
                  <a:cubicBezTo>
                    <a:pt x="44562" y="0"/>
                    <a:pt x="22891" y="5458"/>
                    <a:pt x="3710" y="15147"/>
                  </a:cubicBezTo>
                  <a:cubicBezTo>
                    <a:pt x="380" y="16826"/>
                    <a:pt x="-954" y="20890"/>
                    <a:pt x="726" y="24219"/>
                  </a:cubicBezTo>
                  <a:cubicBezTo>
                    <a:pt x="2405" y="27549"/>
                    <a:pt x="6470" y="28884"/>
                    <a:pt x="9799" y="27204"/>
                  </a:cubicBezTo>
                  <a:close/>
                </a:path>
              </a:pathLst>
            </a:custGeom>
            <a:solidFill>
              <a:srgbClr val="37617A"/>
            </a:solidFill>
            <a:ln w="14881" cap="flat">
              <a:noFill/>
              <a:prstDash val="solid"/>
              <a:round/>
            </a:ln>
          </p:spPr>
          <p:txBody>
            <a:bodyPr rtlCol="0" anchor="ctr"/>
            <a:lstStyle/>
            <a:p>
              <a:endParaRPr lang="en-ID"/>
            </a:p>
          </p:txBody>
        </p:sp>
        <p:sp>
          <p:nvSpPr>
            <p:cNvPr id="113" name="Freeform: Shape 78">
              <a:extLst>
                <a:ext uri="{FF2B5EF4-FFF2-40B4-BE49-F238E27FC236}">
                  <a16:creationId xmlns:a16="http://schemas.microsoft.com/office/drawing/2014/main" id="{AC88D3C6-FFA2-050B-C156-72968A11C267}"/>
                </a:ext>
              </a:extLst>
            </p:cNvPr>
            <p:cNvSpPr/>
            <p:nvPr/>
          </p:nvSpPr>
          <p:spPr>
            <a:xfrm>
              <a:off x="1299341" y="3512451"/>
              <a:ext cx="209213" cy="195704"/>
            </a:xfrm>
            <a:custGeom>
              <a:avLst/>
              <a:gdLst>
                <a:gd name="connsiteX0" fmla="*/ 199414 w 209213"/>
                <a:gd name="connsiteY0" fmla="*/ 168500 h 195704"/>
                <a:gd name="connsiteX1" fmla="*/ 141721 w 209213"/>
                <a:gd name="connsiteY1" fmla="*/ 182207 h 195704"/>
                <a:gd name="connsiteX2" fmla="*/ 13497 w 209213"/>
                <a:gd name="connsiteY2" fmla="*/ 53983 h 195704"/>
                <a:gd name="connsiteX3" fmla="*/ 21581 w 209213"/>
                <a:gd name="connsiteY3" fmla="*/ 9113 h 195704"/>
                <a:gd name="connsiteX4" fmla="*/ 17621 w 209213"/>
                <a:gd name="connsiteY4" fmla="*/ 429 h 195704"/>
                <a:gd name="connsiteX5" fmla="*/ 8938 w 209213"/>
                <a:gd name="connsiteY5" fmla="*/ 4373 h 195704"/>
                <a:gd name="connsiteX6" fmla="*/ 0 w 209213"/>
                <a:gd name="connsiteY6" fmla="*/ 53983 h 195704"/>
                <a:gd name="connsiteX7" fmla="*/ 141721 w 209213"/>
                <a:gd name="connsiteY7" fmla="*/ 195704 h 195704"/>
                <a:gd name="connsiteX8" fmla="*/ 205503 w 209213"/>
                <a:gd name="connsiteY8" fmla="*/ 180557 h 195704"/>
                <a:gd name="connsiteX9" fmla="*/ 208487 w 209213"/>
                <a:gd name="connsiteY9" fmla="*/ 171484 h 195704"/>
                <a:gd name="connsiteX10" fmla="*/ 199414 w 209213"/>
                <a:gd name="connsiteY10" fmla="*/ 168500 h 19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213" h="195704">
                  <a:moveTo>
                    <a:pt x="199414" y="168500"/>
                  </a:moveTo>
                  <a:cubicBezTo>
                    <a:pt x="182063" y="177273"/>
                    <a:pt x="162462" y="182207"/>
                    <a:pt x="141721" y="182207"/>
                  </a:cubicBezTo>
                  <a:cubicBezTo>
                    <a:pt x="70950" y="182207"/>
                    <a:pt x="13497" y="124754"/>
                    <a:pt x="13497" y="53983"/>
                  </a:cubicBezTo>
                  <a:cubicBezTo>
                    <a:pt x="13497" y="38207"/>
                    <a:pt x="16347" y="23074"/>
                    <a:pt x="21581" y="9113"/>
                  </a:cubicBezTo>
                  <a:cubicBezTo>
                    <a:pt x="22885" y="5618"/>
                    <a:pt x="21116" y="1734"/>
                    <a:pt x="17621" y="429"/>
                  </a:cubicBezTo>
                  <a:cubicBezTo>
                    <a:pt x="14142" y="-875"/>
                    <a:pt x="10243" y="894"/>
                    <a:pt x="8938" y="4373"/>
                  </a:cubicBezTo>
                  <a:cubicBezTo>
                    <a:pt x="3164" y="19820"/>
                    <a:pt x="0" y="36542"/>
                    <a:pt x="0" y="53983"/>
                  </a:cubicBezTo>
                  <a:cubicBezTo>
                    <a:pt x="0" y="132207"/>
                    <a:pt x="63497" y="195704"/>
                    <a:pt x="141721" y="195704"/>
                  </a:cubicBezTo>
                  <a:cubicBezTo>
                    <a:pt x="164652" y="195704"/>
                    <a:pt x="186322" y="190245"/>
                    <a:pt x="205503" y="180557"/>
                  </a:cubicBezTo>
                  <a:cubicBezTo>
                    <a:pt x="208832" y="178878"/>
                    <a:pt x="210167" y="174814"/>
                    <a:pt x="208487" y="171484"/>
                  </a:cubicBezTo>
                  <a:cubicBezTo>
                    <a:pt x="206808" y="168155"/>
                    <a:pt x="202744" y="166820"/>
                    <a:pt x="199414" y="168500"/>
                  </a:cubicBezTo>
                  <a:close/>
                </a:path>
              </a:pathLst>
            </a:custGeom>
            <a:solidFill>
              <a:srgbClr val="37617A"/>
            </a:solidFill>
            <a:ln w="14881" cap="flat">
              <a:noFill/>
              <a:prstDash val="solid"/>
              <a:round/>
            </a:ln>
          </p:spPr>
          <p:txBody>
            <a:bodyPr rtlCol="0" anchor="ctr"/>
            <a:lstStyle/>
            <a:p>
              <a:endParaRPr lang="en-ID"/>
            </a:p>
          </p:txBody>
        </p:sp>
        <p:sp>
          <p:nvSpPr>
            <p:cNvPr id="173" name="Freeform: Shape 79">
              <a:extLst>
                <a:ext uri="{FF2B5EF4-FFF2-40B4-BE49-F238E27FC236}">
                  <a16:creationId xmlns:a16="http://schemas.microsoft.com/office/drawing/2014/main" id="{693F2CB8-FD87-2BEE-FBB7-B0C3BA071EF3}"/>
                </a:ext>
              </a:extLst>
            </p:cNvPr>
            <p:cNvSpPr/>
            <p:nvPr/>
          </p:nvSpPr>
          <p:spPr>
            <a:xfrm>
              <a:off x="1522048" y="3654179"/>
              <a:ext cx="107982" cy="107972"/>
            </a:xfrm>
            <a:custGeom>
              <a:avLst/>
              <a:gdLst>
                <a:gd name="connsiteX0" fmla="*/ 33745 w 107982"/>
                <a:gd name="connsiteY0" fmla="*/ 18619 h 107972"/>
                <a:gd name="connsiteX1" fmla="*/ 33745 w 107982"/>
                <a:gd name="connsiteY1" fmla="*/ 6744 h 107972"/>
                <a:gd name="connsiteX2" fmla="*/ 40494 w 107982"/>
                <a:gd name="connsiteY2" fmla="*/ 0 h 107972"/>
                <a:gd name="connsiteX3" fmla="*/ 67488 w 107982"/>
                <a:gd name="connsiteY3" fmla="*/ 0 h 107972"/>
                <a:gd name="connsiteX4" fmla="*/ 74237 w 107982"/>
                <a:gd name="connsiteY4" fmla="*/ 6744 h 107972"/>
                <a:gd name="connsiteX5" fmla="*/ 74237 w 107982"/>
                <a:gd name="connsiteY5" fmla="*/ 18619 h 107972"/>
                <a:gd name="connsiteX6" fmla="*/ 84333 w 107982"/>
                <a:gd name="connsiteY6" fmla="*/ 12728 h 107972"/>
                <a:gd name="connsiteX7" fmla="*/ 89482 w 107982"/>
                <a:gd name="connsiteY7" fmla="*/ 12040 h 107972"/>
                <a:gd name="connsiteX8" fmla="*/ 93592 w 107982"/>
                <a:gd name="connsiteY8" fmla="*/ 15207 h 107972"/>
                <a:gd name="connsiteX9" fmla="*/ 107089 w 107982"/>
                <a:gd name="connsiteY9" fmla="*/ 38825 h 107972"/>
                <a:gd name="connsiteX10" fmla="*/ 104633 w 107982"/>
                <a:gd name="connsiteY10" fmla="*/ 48002 h 107972"/>
                <a:gd name="connsiteX11" fmla="*/ 94382 w 107982"/>
                <a:gd name="connsiteY11" fmla="*/ 53986 h 107972"/>
                <a:gd name="connsiteX12" fmla="*/ 104633 w 107982"/>
                <a:gd name="connsiteY12" fmla="*/ 59970 h 107972"/>
                <a:gd name="connsiteX13" fmla="*/ 107089 w 107982"/>
                <a:gd name="connsiteY13" fmla="*/ 69148 h 107972"/>
                <a:gd name="connsiteX14" fmla="*/ 93592 w 107982"/>
                <a:gd name="connsiteY14" fmla="*/ 92765 h 107972"/>
                <a:gd name="connsiteX15" fmla="*/ 89482 w 107982"/>
                <a:gd name="connsiteY15" fmla="*/ 95932 h 107972"/>
                <a:gd name="connsiteX16" fmla="*/ 84333 w 107982"/>
                <a:gd name="connsiteY16" fmla="*/ 95245 h 107972"/>
                <a:gd name="connsiteX17" fmla="*/ 74237 w 107982"/>
                <a:gd name="connsiteY17" fmla="*/ 89354 h 107972"/>
                <a:gd name="connsiteX18" fmla="*/ 74237 w 107982"/>
                <a:gd name="connsiteY18" fmla="*/ 101229 h 107972"/>
                <a:gd name="connsiteX19" fmla="*/ 67488 w 107982"/>
                <a:gd name="connsiteY19" fmla="*/ 107973 h 107972"/>
                <a:gd name="connsiteX20" fmla="*/ 40494 w 107982"/>
                <a:gd name="connsiteY20" fmla="*/ 107973 h 107972"/>
                <a:gd name="connsiteX21" fmla="*/ 33745 w 107982"/>
                <a:gd name="connsiteY21" fmla="*/ 101229 h 107972"/>
                <a:gd name="connsiteX22" fmla="*/ 33745 w 107982"/>
                <a:gd name="connsiteY22" fmla="*/ 89354 h 107972"/>
                <a:gd name="connsiteX23" fmla="*/ 23649 w 107982"/>
                <a:gd name="connsiteY23" fmla="*/ 95245 h 107972"/>
                <a:gd name="connsiteX24" fmla="*/ 18500 w 107982"/>
                <a:gd name="connsiteY24" fmla="*/ 95932 h 107972"/>
                <a:gd name="connsiteX25" fmla="*/ 14390 w 107982"/>
                <a:gd name="connsiteY25" fmla="*/ 92765 h 107972"/>
                <a:gd name="connsiteX26" fmla="*/ 893 w 107982"/>
                <a:gd name="connsiteY26" fmla="*/ 69148 h 107972"/>
                <a:gd name="connsiteX27" fmla="*/ 3350 w 107982"/>
                <a:gd name="connsiteY27" fmla="*/ 59970 h 107972"/>
                <a:gd name="connsiteX28" fmla="*/ 13601 w 107982"/>
                <a:gd name="connsiteY28" fmla="*/ 53986 h 107972"/>
                <a:gd name="connsiteX29" fmla="*/ 3350 w 107982"/>
                <a:gd name="connsiteY29" fmla="*/ 48002 h 107972"/>
                <a:gd name="connsiteX30" fmla="*/ 893 w 107982"/>
                <a:gd name="connsiteY30" fmla="*/ 38825 h 107972"/>
                <a:gd name="connsiteX31" fmla="*/ 14390 w 107982"/>
                <a:gd name="connsiteY31" fmla="*/ 15207 h 107972"/>
                <a:gd name="connsiteX32" fmla="*/ 18500 w 107982"/>
                <a:gd name="connsiteY32" fmla="*/ 12040 h 107972"/>
                <a:gd name="connsiteX33" fmla="*/ 23649 w 107982"/>
                <a:gd name="connsiteY33" fmla="*/ 12728 h 107972"/>
                <a:gd name="connsiteX34" fmla="*/ 60740 w 107982"/>
                <a:gd name="connsiteY34" fmla="*/ 13495 h 107972"/>
                <a:gd name="connsiteX35" fmla="*/ 47243 w 107982"/>
                <a:gd name="connsiteY35" fmla="*/ 13495 h 107972"/>
                <a:gd name="connsiteX36" fmla="*/ 47243 w 107982"/>
                <a:gd name="connsiteY36" fmla="*/ 30369 h 107972"/>
                <a:gd name="connsiteX37" fmla="*/ 43855 w 107982"/>
                <a:gd name="connsiteY37" fmla="*/ 36220 h 107972"/>
                <a:gd name="connsiteX38" fmla="*/ 37093 w 107982"/>
                <a:gd name="connsiteY38" fmla="*/ 36194 h 107972"/>
                <a:gd name="connsiteX39" fmla="*/ 22732 w 107982"/>
                <a:gd name="connsiteY39" fmla="*/ 27816 h 107972"/>
                <a:gd name="connsiteX40" fmla="*/ 15929 w 107982"/>
                <a:gd name="connsiteY40" fmla="*/ 39718 h 107972"/>
                <a:gd name="connsiteX41" fmla="*/ 30398 w 107982"/>
                <a:gd name="connsiteY41" fmla="*/ 48155 h 107972"/>
                <a:gd name="connsiteX42" fmla="*/ 33745 w 107982"/>
                <a:gd name="connsiteY42" fmla="*/ 53986 h 107972"/>
                <a:gd name="connsiteX43" fmla="*/ 30398 w 107982"/>
                <a:gd name="connsiteY43" fmla="*/ 59818 h 107972"/>
                <a:gd name="connsiteX44" fmla="*/ 15929 w 107982"/>
                <a:gd name="connsiteY44" fmla="*/ 68255 h 107972"/>
                <a:gd name="connsiteX45" fmla="*/ 22732 w 107982"/>
                <a:gd name="connsiteY45" fmla="*/ 80157 h 107972"/>
                <a:gd name="connsiteX46" fmla="*/ 37093 w 107982"/>
                <a:gd name="connsiteY46" fmla="*/ 71779 h 107972"/>
                <a:gd name="connsiteX47" fmla="*/ 43855 w 107982"/>
                <a:gd name="connsiteY47" fmla="*/ 71753 h 107972"/>
                <a:gd name="connsiteX48" fmla="*/ 47243 w 107982"/>
                <a:gd name="connsiteY48" fmla="*/ 77604 h 107972"/>
                <a:gd name="connsiteX49" fmla="*/ 47243 w 107982"/>
                <a:gd name="connsiteY49" fmla="*/ 94478 h 107972"/>
                <a:gd name="connsiteX50" fmla="*/ 60740 w 107982"/>
                <a:gd name="connsiteY50" fmla="*/ 94478 h 107972"/>
                <a:gd name="connsiteX51" fmla="*/ 60740 w 107982"/>
                <a:gd name="connsiteY51" fmla="*/ 77604 h 107972"/>
                <a:gd name="connsiteX52" fmla="*/ 64128 w 107982"/>
                <a:gd name="connsiteY52" fmla="*/ 71753 h 107972"/>
                <a:gd name="connsiteX53" fmla="*/ 70890 w 107982"/>
                <a:gd name="connsiteY53" fmla="*/ 71779 h 107972"/>
                <a:gd name="connsiteX54" fmla="*/ 85251 w 107982"/>
                <a:gd name="connsiteY54" fmla="*/ 80157 h 107972"/>
                <a:gd name="connsiteX55" fmla="*/ 92053 w 107982"/>
                <a:gd name="connsiteY55" fmla="*/ 68255 h 107972"/>
                <a:gd name="connsiteX56" fmla="*/ 77584 w 107982"/>
                <a:gd name="connsiteY56" fmla="*/ 59818 h 107972"/>
                <a:gd name="connsiteX57" fmla="*/ 74237 w 107982"/>
                <a:gd name="connsiteY57" fmla="*/ 53986 h 107972"/>
                <a:gd name="connsiteX58" fmla="*/ 77584 w 107982"/>
                <a:gd name="connsiteY58" fmla="*/ 48155 h 107972"/>
                <a:gd name="connsiteX59" fmla="*/ 92053 w 107982"/>
                <a:gd name="connsiteY59" fmla="*/ 39718 h 107972"/>
                <a:gd name="connsiteX60" fmla="*/ 85251 w 107982"/>
                <a:gd name="connsiteY60" fmla="*/ 27816 h 107972"/>
                <a:gd name="connsiteX61" fmla="*/ 70890 w 107982"/>
                <a:gd name="connsiteY61" fmla="*/ 36194 h 107972"/>
                <a:gd name="connsiteX62" fmla="*/ 64128 w 107982"/>
                <a:gd name="connsiteY62" fmla="*/ 36220 h 107972"/>
                <a:gd name="connsiteX63" fmla="*/ 60740 w 107982"/>
                <a:gd name="connsiteY63" fmla="*/ 30369 h 10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07982" h="107972">
                  <a:moveTo>
                    <a:pt x="33745" y="18619"/>
                  </a:moveTo>
                  <a:lnTo>
                    <a:pt x="33745" y="6744"/>
                  </a:lnTo>
                  <a:cubicBezTo>
                    <a:pt x="33745" y="3021"/>
                    <a:pt x="36769" y="0"/>
                    <a:pt x="40494" y="0"/>
                  </a:cubicBezTo>
                  <a:lnTo>
                    <a:pt x="67488" y="0"/>
                  </a:lnTo>
                  <a:cubicBezTo>
                    <a:pt x="71214" y="0"/>
                    <a:pt x="74237" y="3021"/>
                    <a:pt x="74237" y="6744"/>
                  </a:cubicBezTo>
                  <a:lnTo>
                    <a:pt x="74237" y="18619"/>
                  </a:lnTo>
                  <a:lnTo>
                    <a:pt x="84333" y="12728"/>
                  </a:lnTo>
                  <a:cubicBezTo>
                    <a:pt x="85892" y="11822"/>
                    <a:pt x="87741" y="11571"/>
                    <a:pt x="89482" y="12040"/>
                  </a:cubicBezTo>
                  <a:cubicBezTo>
                    <a:pt x="91217" y="12503"/>
                    <a:pt x="92701" y="13647"/>
                    <a:pt x="93592" y="15207"/>
                  </a:cubicBezTo>
                  <a:lnTo>
                    <a:pt x="107089" y="38825"/>
                  </a:lnTo>
                  <a:cubicBezTo>
                    <a:pt x="108932" y="42045"/>
                    <a:pt x="107832" y="46138"/>
                    <a:pt x="104633" y="48002"/>
                  </a:cubicBezTo>
                  <a:lnTo>
                    <a:pt x="94382" y="53986"/>
                  </a:lnTo>
                  <a:lnTo>
                    <a:pt x="104633" y="59970"/>
                  </a:lnTo>
                  <a:cubicBezTo>
                    <a:pt x="107832" y="61835"/>
                    <a:pt x="108932" y="65927"/>
                    <a:pt x="107089" y="69148"/>
                  </a:cubicBezTo>
                  <a:lnTo>
                    <a:pt x="93592" y="92765"/>
                  </a:lnTo>
                  <a:cubicBezTo>
                    <a:pt x="92701" y="94326"/>
                    <a:pt x="91217" y="95469"/>
                    <a:pt x="89482" y="95932"/>
                  </a:cubicBezTo>
                  <a:cubicBezTo>
                    <a:pt x="87741" y="96402"/>
                    <a:pt x="85892" y="96150"/>
                    <a:pt x="84333" y="95245"/>
                  </a:cubicBezTo>
                  <a:lnTo>
                    <a:pt x="74237" y="89354"/>
                  </a:lnTo>
                  <a:lnTo>
                    <a:pt x="74237" y="101229"/>
                  </a:lnTo>
                  <a:cubicBezTo>
                    <a:pt x="74237" y="104951"/>
                    <a:pt x="71214" y="107973"/>
                    <a:pt x="67488" y="107973"/>
                  </a:cubicBezTo>
                  <a:lnTo>
                    <a:pt x="40494" y="107973"/>
                  </a:lnTo>
                  <a:cubicBezTo>
                    <a:pt x="36769" y="107973"/>
                    <a:pt x="33745" y="104951"/>
                    <a:pt x="33745" y="101229"/>
                  </a:cubicBezTo>
                  <a:lnTo>
                    <a:pt x="33745" y="89354"/>
                  </a:lnTo>
                  <a:lnTo>
                    <a:pt x="23649" y="95245"/>
                  </a:lnTo>
                  <a:cubicBezTo>
                    <a:pt x="22090" y="96150"/>
                    <a:pt x="20241" y="96402"/>
                    <a:pt x="18500" y="95932"/>
                  </a:cubicBezTo>
                  <a:cubicBezTo>
                    <a:pt x="16766" y="95469"/>
                    <a:pt x="15281" y="94326"/>
                    <a:pt x="14390" y="92765"/>
                  </a:cubicBezTo>
                  <a:lnTo>
                    <a:pt x="893" y="69148"/>
                  </a:lnTo>
                  <a:cubicBezTo>
                    <a:pt x="-949" y="65927"/>
                    <a:pt x="151" y="61835"/>
                    <a:pt x="3350" y="59970"/>
                  </a:cubicBezTo>
                  <a:lnTo>
                    <a:pt x="13601" y="53986"/>
                  </a:lnTo>
                  <a:lnTo>
                    <a:pt x="3350" y="48002"/>
                  </a:lnTo>
                  <a:cubicBezTo>
                    <a:pt x="151" y="46138"/>
                    <a:pt x="-949" y="42045"/>
                    <a:pt x="893" y="38825"/>
                  </a:cubicBezTo>
                  <a:lnTo>
                    <a:pt x="14390" y="15207"/>
                  </a:lnTo>
                  <a:cubicBezTo>
                    <a:pt x="15281" y="13647"/>
                    <a:pt x="16766" y="12503"/>
                    <a:pt x="18500" y="12040"/>
                  </a:cubicBezTo>
                  <a:cubicBezTo>
                    <a:pt x="20241" y="11571"/>
                    <a:pt x="22090" y="11822"/>
                    <a:pt x="23649" y="12728"/>
                  </a:cubicBezTo>
                  <a:close/>
                  <a:moveTo>
                    <a:pt x="60740" y="13495"/>
                  </a:moveTo>
                  <a:lnTo>
                    <a:pt x="47243" y="13495"/>
                  </a:lnTo>
                  <a:lnTo>
                    <a:pt x="47243" y="30369"/>
                  </a:lnTo>
                  <a:cubicBezTo>
                    <a:pt x="47243" y="32782"/>
                    <a:pt x="45954" y="35017"/>
                    <a:pt x="43855" y="36220"/>
                  </a:cubicBezTo>
                  <a:cubicBezTo>
                    <a:pt x="41763" y="37423"/>
                    <a:pt x="39178" y="37410"/>
                    <a:pt x="37093" y="36194"/>
                  </a:cubicBezTo>
                  <a:lnTo>
                    <a:pt x="22732" y="27816"/>
                  </a:lnTo>
                  <a:lnTo>
                    <a:pt x="15929" y="39718"/>
                  </a:lnTo>
                  <a:lnTo>
                    <a:pt x="30398" y="48155"/>
                  </a:lnTo>
                  <a:cubicBezTo>
                    <a:pt x="32470" y="49365"/>
                    <a:pt x="33745" y="51586"/>
                    <a:pt x="33745" y="53986"/>
                  </a:cubicBezTo>
                  <a:cubicBezTo>
                    <a:pt x="33745" y="56387"/>
                    <a:pt x="32470" y="58608"/>
                    <a:pt x="30398" y="59818"/>
                  </a:cubicBezTo>
                  <a:lnTo>
                    <a:pt x="15929" y="68255"/>
                  </a:lnTo>
                  <a:lnTo>
                    <a:pt x="22732" y="80157"/>
                  </a:lnTo>
                  <a:lnTo>
                    <a:pt x="37093" y="71779"/>
                  </a:lnTo>
                  <a:cubicBezTo>
                    <a:pt x="39178" y="70562"/>
                    <a:pt x="41763" y="70549"/>
                    <a:pt x="43855" y="71753"/>
                  </a:cubicBezTo>
                  <a:cubicBezTo>
                    <a:pt x="45954" y="72956"/>
                    <a:pt x="47243" y="75191"/>
                    <a:pt x="47243" y="77604"/>
                  </a:cubicBezTo>
                  <a:lnTo>
                    <a:pt x="47243" y="94478"/>
                  </a:lnTo>
                  <a:lnTo>
                    <a:pt x="60740" y="94478"/>
                  </a:lnTo>
                  <a:lnTo>
                    <a:pt x="60740" y="77604"/>
                  </a:lnTo>
                  <a:cubicBezTo>
                    <a:pt x="60740" y="75191"/>
                    <a:pt x="62029" y="72956"/>
                    <a:pt x="64128" y="71753"/>
                  </a:cubicBezTo>
                  <a:cubicBezTo>
                    <a:pt x="66220" y="70549"/>
                    <a:pt x="68804" y="70563"/>
                    <a:pt x="70890" y="71779"/>
                  </a:cubicBezTo>
                  <a:lnTo>
                    <a:pt x="85251" y="80157"/>
                  </a:lnTo>
                  <a:lnTo>
                    <a:pt x="92053" y="68255"/>
                  </a:lnTo>
                  <a:lnTo>
                    <a:pt x="77584" y="59818"/>
                  </a:lnTo>
                  <a:cubicBezTo>
                    <a:pt x="75513" y="58608"/>
                    <a:pt x="74237" y="56387"/>
                    <a:pt x="74237" y="53986"/>
                  </a:cubicBezTo>
                  <a:cubicBezTo>
                    <a:pt x="74237" y="51586"/>
                    <a:pt x="75513" y="49365"/>
                    <a:pt x="77584" y="48155"/>
                  </a:cubicBezTo>
                  <a:lnTo>
                    <a:pt x="92053" y="39718"/>
                  </a:lnTo>
                  <a:lnTo>
                    <a:pt x="85251" y="27816"/>
                  </a:lnTo>
                  <a:lnTo>
                    <a:pt x="70890" y="36194"/>
                  </a:lnTo>
                  <a:cubicBezTo>
                    <a:pt x="68804" y="37410"/>
                    <a:pt x="66220" y="37424"/>
                    <a:pt x="64128" y="36220"/>
                  </a:cubicBezTo>
                  <a:cubicBezTo>
                    <a:pt x="62029" y="35017"/>
                    <a:pt x="60740" y="32782"/>
                    <a:pt x="60740" y="30369"/>
                  </a:cubicBezTo>
                  <a:close/>
                </a:path>
              </a:pathLst>
            </a:custGeom>
            <a:solidFill>
              <a:srgbClr val="FDB837"/>
            </a:solidFill>
            <a:ln w="6630" cap="flat">
              <a:noFill/>
              <a:prstDash val="solid"/>
              <a:round/>
            </a:ln>
          </p:spPr>
          <p:txBody>
            <a:bodyPr rtlCol="0" anchor="ctr"/>
            <a:lstStyle/>
            <a:p>
              <a:endParaRPr lang="en-ID"/>
            </a:p>
          </p:txBody>
        </p:sp>
        <p:sp>
          <p:nvSpPr>
            <p:cNvPr id="177" name="Freeform: Shape 80">
              <a:extLst>
                <a:ext uri="{FF2B5EF4-FFF2-40B4-BE49-F238E27FC236}">
                  <a16:creationId xmlns:a16="http://schemas.microsoft.com/office/drawing/2014/main" id="{1CCE322B-543C-50AF-3A07-38B9B9E32657}"/>
                </a:ext>
              </a:extLst>
            </p:cNvPr>
            <p:cNvSpPr/>
            <p:nvPr/>
          </p:nvSpPr>
          <p:spPr>
            <a:xfrm>
              <a:off x="1360659" y="3478710"/>
              <a:ext cx="160815" cy="148332"/>
            </a:xfrm>
            <a:custGeom>
              <a:avLst/>
              <a:gdLst>
                <a:gd name="connsiteX0" fmla="*/ 59224 w 160815"/>
                <a:gd name="connsiteY0" fmla="*/ 71002 h 148332"/>
                <a:gd name="connsiteX1" fmla="*/ 57847 w 160815"/>
                <a:gd name="connsiteY1" fmla="*/ 60630 h 148332"/>
                <a:gd name="connsiteX2" fmla="*/ 51490 w 160815"/>
                <a:gd name="connsiteY2" fmla="*/ 49130 h 148332"/>
                <a:gd name="connsiteX3" fmla="*/ 47353 w 160815"/>
                <a:gd name="connsiteY3" fmla="*/ 33095 h 148332"/>
                <a:gd name="connsiteX4" fmla="*/ 80408 w 160815"/>
                <a:gd name="connsiteY4" fmla="*/ 0 h 148332"/>
                <a:gd name="connsiteX5" fmla="*/ 113463 w 160815"/>
                <a:gd name="connsiteY5" fmla="*/ 33095 h 148332"/>
                <a:gd name="connsiteX6" fmla="*/ 109326 w 160815"/>
                <a:gd name="connsiteY6" fmla="*/ 49130 h 148332"/>
                <a:gd name="connsiteX7" fmla="*/ 102969 w 160815"/>
                <a:gd name="connsiteY7" fmla="*/ 60630 h 148332"/>
                <a:gd name="connsiteX8" fmla="*/ 101592 w 160815"/>
                <a:gd name="connsiteY8" fmla="*/ 71002 h 148332"/>
                <a:gd name="connsiteX9" fmla="*/ 105553 w 160815"/>
                <a:gd name="connsiteY9" fmla="*/ 77899 h 148332"/>
                <a:gd name="connsiteX10" fmla="*/ 115217 w 160815"/>
                <a:gd name="connsiteY10" fmla="*/ 81908 h 148332"/>
                <a:gd name="connsiteX11" fmla="*/ 128343 w 160815"/>
                <a:gd name="connsiteY11" fmla="*/ 82144 h 148332"/>
                <a:gd name="connsiteX12" fmla="*/ 144290 w 160815"/>
                <a:gd name="connsiteY12" fmla="*/ 86571 h 148332"/>
                <a:gd name="connsiteX13" fmla="*/ 156391 w 160815"/>
                <a:gd name="connsiteY13" fmla="*/ 131780 h 148332"/>
                <a:gd name="connsiteX14" fmla="*/ 111222 w 160815"/>
                <a:gd name="connsiteY14" fmla="*/ 143894 h 148332"/>
                <a:gd name="connsiteX15" fmla="*/ 99425 w 160815"/>
                <a:gd name="connsiteY15" fmla="*/ 132287 h 148332"/>
                <a:gd name="connsiteX16" fmla="*/ 92657 w 160815"/>
                <a:gd name="connsiteY16" fmla="*/ 121023 h 148332"/>
                <a:gd name="connsiteX17" fmla="*/ 83870 w 160815"/>
                <a:gd name="connsiteY17" fmla="*/ 114504 h 148332"/>
                <a:gd name="connsiteX18" fmla="*/ 80408 w 160815"/>
                <a:gd name="connsiteY18" fmla="*/ 114727 h 148332"/>
                <a:gd name="connsiteX19" fmla="*/ 76946 w 160815"/>
                <a:gd name="connsiteY19" fmla="*/ 114504 h 148332"/>
                <a:gd name="connsiteX20" fmla="*/ 68159 w 160815"/>
                <a:gd name="connsiteY20" fmla="*/ 121023 h 148332"/>
                <a:gd name="connsiteX21" fmla="*/ 61390 w 160815"/>
                <a:gd name="connsiteY21" fmla="*/ 132287 h 148332"/>
                <a:gd name="connsiteX22" fmla="*/ 49594 w 160815"/>
                <a:gd name="connsiteY22" fmla="*/ 143894 h 148332"/>
                <a:gd name="connsiteX23" fmla="*/ 4425 w 160815"/>
                <a:gd name="connsiteY23" fmla="*/ 131780 h 148332"/>
                <a:gd name="connsiteX24" fmla="*/ 16525 w 160815"/>
                <a:gd name="connsiteY24" fmla="*/ 86571 h 148332"/>
                <a:gd name="connsiteX25" fmla="*/ 32472 w 160815"/>
                <a:gd name="connsiteY25" fmla="*/ 82144 h 148332"/>
                <a:gd name="connsiteX26" fmla="*/ 45598 w 160815"/>
                <a:gd name="connsiteY26" fmla="*/ 81908 h 148332"/>
                <a:gd name="connsiteX27" fmla="*/ 55262 w 160815"/>
                <a:gd name="connsiteY27" fmla="*/ 77899 h 148332"/>
                <a:gd name="connsiteX28" fmla="*/ 59224 w 160815"/>
                <a:gd name="connsiteY28" fmla="*/ 71002 h 148332"/>
                <a:gd name="connsiteX29" fmla="*/ 106674 w 160815"/>
                <a:gd name="connsiteY29" fmla="*/ 93975 h 148332"/>
                <a:gd name="connsiteX30" fmla="*/ 98764 w 160815"/>
                <a:gd name="connsiteY30" fmla="*/ 107512 h 148332"/>
                <a:gd name="connsiteX31" fmla="*/ 104231 w 160815"/>
                <a:gd name="connsiteY31" fmla="*/ 114072 h 148332"/>
                <a:gd name="connsiteX32" fmla="*/ 110999 w 160815"/>
                <a:gd name="connsiteY32" fmla="*/ 125342 h 148332"/>
                <a:gd name="connsiteX33" fmla="*/ 117977 w 160815"/>
                <a:gd name="connsiteY33" fmla="*/ 132212 h 148332"/>
                <a:gd name="connsiteX34" fmla="*/ 144695 w 160815"/>
                <a:gd name="connsiteY34" fmla="*/ 125039 h 148332"/>
                <a:gd name="connsiteX35" fmla="*/ 137535 w 160815"/>
                <a:gd name="connsiteY35" fmla="*/ 98260 h 148332"/>
                <a:gd name="connsiteX36" fmla="*/ 128107 w 160815"/>
                <a:gd name="connsiteY36" fmla="*/ 95635 h 148332"/>
                <a:gd name="connsiteX37" fmla="*/ 114981 w 160815"/>
                <a:gd name="connsiteY37" fmla="*/ 95405 h 148332"/>
                <a:gd name="connsiteX38" fmla="*/ 106674 w 160815"/>
                <a:gd name="connsiteY38" fmla="*/ 93975 h 148332"/>
                <a:gd name="connsiteX39" fmla="*/ 54142 w 160815"/>
                <a:gd name="connsiteY39" fmla="*/ 93975 h 148332"/>
                <a:gd name="connsiteX40" fmla="*/ 45835 w 160815"/>
                <a:gd name="connsiteY40" fmla="*/ 95405 h 148332"/>
                <a:gd name="connsiteX41" fmla="*/ 32709 w 160815"/>
                <a:gd name="connsiteY41" fmla="*/ 95635 h 148332"/>
                <a:gd name="connsiteX42" fmla="*/ 23281 w 160815"/>
                <a:gd name="connsiteY42" fmla="*/ 98260 h 148332"/>
                <a:gd name="connsiteX43" fmla="*/ 16120 w 160815"/>
                <a:gd name="connsiteY43" fmla="*/ 125039 h 148332"/>
                <a:gd name="connsiteX44" fmla="*/ 42838 w 160815"/>
                <a:gd name="connsiteY44" fmla="*/ 132212 h 148332"/>
                <a:gd name="connsiteX45" fmla="*/ 49816 w 160815"/>
                <a:gd name="connsiteY45" fmla="*/ 125342 h 148332"/>
                <a:gd name="connsiteX46" fmla="*/ 56585 w 160815"/>
                <a:gd name="connsiteY46" fmla="*/ 114072 h 148332"/>
                <a:gd name="connsiteX47" fmla="*/ 62052 w 160815"/>
                <a:gd name="connsiteY47" fmla="*/ 107512 h 148332"/>
                <a:gd name="connsiteX48" fmla="*/ 54142 w 160815"/>
                <a:gd name="connsiteY48" fmla="*/ 93975 h 148332"/>
                <a:gd name="connsiteX49" fmla="*/ 80408 w 160815"/>
                <a:gd name="connsiteY49" fmla="*/ 74235 h 148332"/>
                <a:gd name="connsiteX50" fmla="*/ 93905 w 160815"/>
                <a:gd name="connsiteY50" fmla="*/ 87732 h 148332"/>
                <a:gd name="connsiteX51" fmla="*/ 80408 w 160815"/>
                <a:gd name="connsiteY51" fmla="*/ 101229 h 148332"/>
                <a:gd name="connsiteX52" fmla="*/ 66911 w 160815"/>
                <a:gd name="connsiteY52" fmla="*/ 87732 h 148332"/>
                <a:gd name="connsiteX53" fmla="*/ 80408 w 160815"/>
                <a:gd name="connsiteY53" fmla="*/ 74235 h 148332"/>
                <a:gd name="connsiteX54" fmla="*/ 88263 w 160815"/>
                <a:gd name="connsiteY54" fmla="*/ 61898 h 148332"/>
                <a:gd name="connsiteX55" fmla="*/ 91158 w 160815"/>
                <a:gd name="connsiteY55" fmla="*/ 54104 h 148332"/>
                <a:gd name="connsiteX56" fmla="*/ 97516 w 160815"/>
                <a:gd name="connsiteY56" fmla="*/ 42597 h 148332"/>
                <a:gd name="connsiteX57" fmla="*/ 99965 w 160815"/>
                <a:gd name="connsiteY57" fmla="*/ 33095 h 148332"/>
                <a:gd name="connsiteX58" fmla="*/ 80408 w 160815"/>
                <a:gd name="connsiteY58" fmla="*/ 13497 h 148332"/>
                <a:gd name="connsiteX59" fmla="*/ 60850 w 160815"/>
                <a:gd name="connsiteY59" fmla="*/ 33095 h 148332"/>
                <a:gd name="connsiteX60" fmla="*/ 63300 w 160815"/>
                <a:gd name="connsiteY60" fmla="*/ 42597 h 148332"/>
                <a:gd name="connsiteX61" fmla="*/ 69657 w 160815"/>
                <a:gd name="connsiteY61" fmla="*/ 54104 h 148332"/>
                <a:gd name="connsiteX62" fmla="*/ 72552 w 160815"/>
                <a:gd name="connsiteY62" fmla="*/ 61898 h 148332"/>
                <a:gd name="connsiteX63" fmla="*/ 80408 w 160815"/>
                <a:gd name="connsiteY63" fmla="*/ 60738 h 148332"/>
                <a:gd name="connsiteX64" fmla="*/ 88263 w 160815"/>
                <a:gd name="connsiteY64" fmla="*/ 61898 h 14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60815" h="148332">
                  <a:moveTo>
                    <a:pt x="59224" y="71002"/>
                  </a:moveTo>
                  <a:cubicBezTo>
                    <a:pt x="60074" y="67547"/>
                    <a:pt x="59615" y="63835"/>
                    <a:pt x="57847" y="60630"/>
                  </a:cubicBezTo>
                  <a:lnTo>
                    <a:pt x="51490" y="49130"/>
                  </a:lnTo>
                  <a:cubicBezTo>
                    <a:pt x="48770" y="44224"/>
                    <a:pt x="47353" y="38710"/>
                    <a:pt x="47353" y="33095"/>
                  </a:cubicBezTo>
                  <a:cubicBezTo>
                    <a:pt x="47353" y="14827"/>
                    <a:pt x="62166" y="0"/>
                    <a:pt x="80408" y="0"/>
                  </a:cubicBezTo>
                  <a:cubicBezTo>
                    <a:pt x="98649" y="0"/>
                    <a:pt x="113463" y="14827"/>
                    <a:pt x="113463" y="33095"/>
                  </a:cubicBezTo>
                  <a:cubicBezTo>
                    <a:pt x="113463" y="38710"/>
                    <a:pt x="112045" y="44224"/>
                    <a:pt x="109326" y="49130"/>
                  </a:cubicBezTo>
                  <a:cubicBezTo>
                    <a:pt x="109326" y="49130"/>
                    <a:pt x="102969" y="60630"/>
                    <a:pt x="102969" y="60630"/>
                  </a:cubicBezTo>
                  <a:cubicBezTo>
                    <a:pt x="101200" y="63835"/>
                    <a:pt x="100741" y="67547"/>
                    <a:pt x="101592" y="71002"/>
                  </a:cubicBezTo>
                  <a:cubicBezTo>
                    <a:pt x="103232" y="73081"/>
                    <a:pt x="104575" y="75396"/>
                    <a:pt x="105553" y="77899"/>
                  </a:cubicBezTo>
                  <a:cubicBezTo>
                    <a:pt x="108118" y="80376"/>
                    <a:pt x="111560" y="81841"/>
                    <a:pt x="115217" y="81908"/>
                  </a:cubicBezTo>
                  <a:cubicBezTo>
                    <a:pt x="115217" y="81908"/>
                    <a:pt x="128343" y="82144"/>
                    <a:pt x="128343" y="82144"/>
                  </a:cubicBezTo>
                  <a:cubicBezTo>
                    <a:pt x="133951" y="82245"/>
                    <a:pt x="139438" y="83771"/>
                    <a:pt x="144290" y="86571"/>
                  </a:cubicBezTo>
                  <a:cubicBezTo>
                    <a:pt x="160082" y="95709"/>
                    <a:pt x="165508" y="115962"/>
                    <a:pt x="156391" y="131780"/>
                  </a:cubicBezTo>
                  <a:cubicBezTo>
                    <a:pt x="147266" y="147606"/>
                    <a:pt x="127027" y="153032"/>
                    <a:pt x="111222" y="143894"/>
                  </a:cubicBezTo>
                  <a:cubicBezTo>
                    <a:pt x="106370" y="141094"/>
                    <a:pt x="102314" y="137098"/>
                    <a:pt x="99425" y="132287"/>
                  </a:cubicBezTo>
                  <a:cubicBezTo>
                    <a:pt x="99425" y="132287"/>
                    <a:pt x="92657" y="121023"/>
                    <a:pt x="92657" y="121023"/>
                  </a:cubicBezTo>
                  <a:cubicBezTo>
                    <a:pt x="90686" y="117730"/>
                    <a:pt x="87501" y="115415"/>
                    <a:pt x="83870" y="114504"/>
                  </a:cubicBezTo>
                  <a:cubicBezTo>
                    <a:pt x="82736" y="114652"/>
                    <a:pt x="81582" y="114727"/>
                    <a:pt x="80408" y="114727"/>
                  </a:cubicBezTo>
                  <a:cubicBezTo>
                    <a:pt x="79234" y="114727"/>
                    <a:pt x="78080" y="114652"/>
                    <a:pt x="76946" y="114504"/>
                  </a:cubicBezTo>
                  <a:cubicBezTo>
                    <a:pt x="73315" y="115415"/>
                    <a:pt x="70130" y="117730"/>
                    <a:pt x="68159" y="121023"/>
                  </a:cubicBezTo>
                  <a:cubicBezTo>
                    <a:pt x="68159" y="121023"/>
                    <a:pt x="61390" y="132287"/>
                    <a:pt x="61390" y="132287"/>
                  </a:cubicBezTo>
                  <a:cubicBezTo>
                    <a:pt x="58502" y="137098"/>
                    <a:pt x="54446" y="141094"/>
                    <a:pt x="49594" y="143894"/>
                  </a:cubicBezTo>
                  <a:cubicBezTo>
                    <a:pt x="33788" y="153032"/>
                    <a:pt x="13549" y="147606"/>
                    <a:pt x="4425" y="131780"/>
                  </a:cubicBezTo>
                  <a:cubicBezTo>
                    <a:pt x="-4692" y="115962"/>
                    <a:pt x="734" y="95709"/>
                    <a:pt x="16525" y="86571"/>
                  </a:cubicBezTo>
                  <a:cubicBezTo>
                    <a:pt x="21378" y="83771"/>
                    <a:pt x="26864" y="82245"/>
                    <a:pt x="32472" y="82144"/>
                  </a:cubicBezTo>
                  <a:cubicBezTo>
                    <a:pt x="32472" y="82144"/>
                    <a:pt x="45598" y="81908"/>
                    <a:pt x="45598" y="81908"/>
                  </a:cubicBezTo>
                  <a:cubicBezTo>
                    <a:pt x="49256" y="81841"/>
                    <a:pt x="52698" y="80376"/>
                    <a:pt x="55262" y="77899"/>
                  </a:cubicBezTo>
                  <a:cubicBezTo>
                    <a:pt x="56241" y="75396"/>
                    <a:pt x="57584" y="73081"/>
                    <a:pt x="59224" y="71002"/>
                  </a:cubicBezTo>
                  <a:close/>
                  <a:moveTo>
                    <a:pt x="106674" y="93975"/>
                  </a:moveTo>
                  <a:cubicBezTo>
                    <a:pt x="105425" y="99259"/>
                    <a:pt x="102618" y="103942"/>
                    <a:pt x="98764" y="107512"/>
                  </a:cubicBezTo>
                  <a:cubicBezTo>
                    <a:pt x="100883" y="109382"/>
                    <a:pt x="102732" y="111582"/>
                    <a:pt x="104231" y="114072"/>
                  </a:cubicBezTo>
                  <a:cubicBezTo>
                    <a:pt x="104231" y="114072"/>
                    <a:pt x="110999" y="125342"/>
                    <a:pt x="110999" y="125342"/>
                  </a:cubicBezTo>
                  <a:cubicBezTo>
                    <a:pt x="112707" y="128190"/>
                    <a:pt x="115109" y="130552"/>
                    <a:pt x="117977" y="132212"/>
                  </a:cubicBezTo>
                  <a:cubicBezTo>
                    <a:pt x="127331" y="137618"/>
                    <a:pt x="139296" y="134399"/>
                    <a:pt x="144695" y="125039"/>
                  </a:cubicBezTo>
                  <a:cubicBezTo>
                    <a:pt x="150094" y="115671"/>
                    <a:pt x="146889" y="103666"/>
                    <a:pt x="137535" y="98260"/>
                  </a:cubicBezTo>
                  <a:cubicBezTo>
                    <a:pt x="134667" y="96600"/>
                    <a:pt x="131421" y="95696"/>
                    <a:pt x="128107" y="95635"/>
                  </a:cubicBezTo>
                  <a:cubicBezTo>
                    <a:pt x="128107" y="95635"/>
                    <a:pt x="114981" y="95405"/>
                    <a:pt x="114981" y="95405"/>
                  </a:cubicBezTo>
                  <a:cubicBezTo>
                    <a:pt x="112113" y="95351"/>
                    <a:pt x="109319" y="94859"/>
                    <a:pt x="106674" y="93975"/>
                  </a:cubicBezTo>
                  <a:close/>
                  <a:moveTo>
                    <a:pt x="54142" y="93975"/>
                  </a:moveTo>
                  <a:cubicBezTo>
                    <a:pt x="51497" y="94859"/>
                    <a:pt x="48703" y="95351"/>
                    <a:pt x="45835" y="95405"/>
                  </a:cubicBezTo>
                  <a:cubicBezTo>
                    <a:pt x="45835" y="95405"/>
                    <a:pt x="32709" y="95635"/>
                    <a:pt x="32709" y="95635"/>
                  </a:cubicBezTo>
                  <a:cubicBezTo>
                    <a:pt x="29395" y="95696"/>
                    <a:pt x="26149" y="96600"/>
                    <a:pt x="23281" y="98260"/>
                  </a:cubicBezTo>
                  <a:cubicBezTo>
                    <a:pt x="13927" y="103666"/>
                    <a:pt x="10722" y="115671"/>
                    <a:pt x="16120" y="125039"/>
                  </a:cubicBezTo>
                  <a:cubicBezTo>
                    <a:pt x="21519" y="134399"/>
                    <a:pt x="33485" y="137618"/>
                    <a:pt x="42838" y="132212"/>
                  </a:cubicBezTo>
                  <a:cubicBezTo>
                    <a:pt x="45706" y="130552"/>
                    <a:pt x="48109" y="128190"/>
                    <a:pt x="49816" y="125342"/>
                  </a:cubicBezTo>
                  <a:cubicBezTo>
                    <a:pt x="49816" y="125342"/>
                    <a:pt x="56585" y="114072"/>
                    <a:pt x="56585" y="114072"/>
                  </a:cubicBezTo>
                  <a:cubicBezTo>
                    <a:pt x="58083" y="111582"/>
                    <a:pt x="59933" y="109382"/>
                    <a:pt x="62052" y="107512"/>
                  </a:cubicBezTo>
                  <a:cubicBezTo>
                    <a:pt x="58198" y="103942"/>
                    <a:pt x="55391" y="99259"/>
                    <a:pt x="54142" y="93975"/>
                  </a:cubicBezTo>
                  <a:close/>
                  <a:moveTo>
                    <a:pt x="80408" y="74235"/>
                  </a:moveTo>
                  <a:cubicBezTo>
                    <a:pt x="87858" y="74235"/>
                    <a:pt x="93905" y="80282"/>
                    <a:pt x="93905" y="87732"/>
                  </a:cubicBezTo>
                  <a:cubicBezTo>
                    <a:pt x="93905" y="95183"/>
                    <a:pt x="87858" y="101229"/>
                    <a:pt x="80408" y="101229"/>
                  </a:cubicBezTo>
                  <a:cubicBezTo>
                    <a:pt x="72957" y="101229"/>
                    <a:pt x="66911" y="95183"/>
                    <a:pt x="66911" y="87732"/>
                  </a:cubicBezTo>
                  <a:cubicBezTo>
                    <a:pt x="66911" y="80282"/>
                    <a:pt x="72957" y="74235"/>
                    <a:pt x="80408" y="74235"/>
                  </a:cubicBezTo>
                  <a:close/>
                  <a:moveTo>
                    <a:pt x="88263" y="61898"/>
                  </a:moveTo>
                  <a:cubicBezTo>
                    <a:pt x="88823" y="59206"/>
                    <a:pt x="89788" y="56574"/>
                    <a:pt x="91158" y="54104"/>
                  </a:cubicBezTo>
                  <a:cubicBezTo>
                    <a:pt x="91158" y="54104"/>
                    <a:pt x="97516" y="42597"/>
                    <a:pt x="97516" y="42597"/>
                  </a:cubicBezTo>
                  <a:cubicBezTo>
                    <a:pt x="99122" y="39689"/>
                    <a:pt x="99965" y="36422"/>
                    <a:pt x="99965" y="33095"/>
                  </a:cubicBezTo>
                  <a:cubicBezTo>
                    <a:pt x="99965" y="22284"/>
                    <a:pt x="91206" y="13497"/>
                    <a:pt x="80408" y="13497"/>
                  </a:cubicBezTo>
                  <a:cubicBezTo>
                    <a:pt x="69610" y="13497"/>
                    <a:pt x="60850" y="22284"/>
                    <a:pt x="60850" y="33095"/>
                  </a:cubicBezTo>
                  <a:cubicBezTo>
                    <a:pt x="60850" y="36422"/>
                    <a:pt x="61694" y="39689"/>
                    <a:pt x="63300" y="42597"/>
                  </a:cubicBezTo>
                  <a:cubicBezTo>
                    <a:pt x="63300" y="42597"/>
                    <a:pt x="69657" y="54104"/>
                    <a:pt x="69657" y="54104"/>
                  </a:cubicBezTo>
                  <a:cubicBezTo>
                    <a:pt x="71027" y="56574"/>
                    <a:pt x="71992" y="59206"/>
                    <a:pt x="72552" y="61898"/>
                  </a:cubicBezTo>
                  <a:cubicBezTo>
                    <a:pt x="75036" y="61143"/>
                    <a:pt x="77675" y="60738"/>
                    <a:pt x="80408" y="60738"/>
                  </a:cubicBezTo>
                  <a:cubicBezTo>
                    <a:pt x="83141" y="60738"/>
                    <a:pt x="85780" y="61143"/>
                    <a:pt x="88263" y="61898"/>
                  </a:cubicBezTo>
                  <a:close/>
                </a:path>
              </a:pathLst>
            </a:custGeom>
            <a:solidFill>
              <a:srgbClr val="37617A"/>
            </a:solidFill>
            <a:ln w="6697" cap="flat">
              <a:noFill/>
              <a:prstDash val="solid"/>
              <a:round/>
            </a:ln>
          </p:spPr>
          <p:txBody>
            <a:bodyPr rtlCol="0" anchor="ctr"/>
            <a:lstStyle/>
            <a:p>
              <a:endParaRPr lang="en-ID"/>
            </a:p>
          </p:txBody>
        </p:sp>
        <p:sp>
          <p:nvSpPr>
            <p:cNvPr id="178" name="Freeform: Shape 81">
              <a:extLst>
                <a:ext uri="{FF2B5EF4-FFF2-40B4-BE49-F238E27FC236}">
                  <a16:creationId xmlns:a16="http://schemas.microsoft.com/office/drawing/2014/main" id="{4FFD1A0C-002D-5CD3-3CB5-B3516510640C}"/>
                </a:ext>
              </a:extLst>
            </p:cNvPr>
            <p:cNvSpPr/>
            <p:nvPr/>
          </p:nvSpPr>
          <p:spPr>
            <a:xfrm>
              <a:off x="1461312" y="3721661"/>
              <a:ext cx="13497" cy="13497"/>
            </a:xfrm>
            <a:custGeom>
              <a:avLst/>
              <a:gdLst>
                <a:gd name="connsiteX0" fmla="*/ 13497 w 13497"/>
                <a:gd name="connsiteY0" fmla="*/ 6749 h 13497"/>
                <a:gd name="connsiteX1" fmla="*/ 6749 w 13497"/>
                <a:gd name="connsiteY1" fmla="*/ 13497 h 13497"/>
                <a:gd name="connsiteX2" fmla="*/ 0 w 13497"/>
                <a:gd name="connsiteY2" fmla="*/ 6749 h 13497"/>
                <a:gd name="connsiteX3" fmla="*/ 6749 w 13497"/>
                <a:gd name="connsiteY3" fmla="*/ 0 h 13497"/>
                <a:gd name="connsiteX4" fmla="*/ 13497 w 13497"/>
                <a:gd name="connsiteY4" fmla="*/ 6749 h 13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7" h="13497">
                  <a:moveTo>
                    <a:pt x="13497" y="6749"/>
                  </a:moveTo>
                  <a:cubicBezTo>
                    <a:pt x="13497" y="10476"/>
                    <a:pt x="10476" y="13497"/>
                    <a:pt x="6749" y="13497"/>
                  </a:cubicBezTo>
                  <a:cubicBezTo>
                    <a:pt x="3021" y="13497"/>
                    <a:pt x="0" y="10476"/>
                    <a:pt x="0" y="6749"/>
                  </a:cubicBezTo>
                  <a:cubicBezTo>
                    <a:pt x="0" y="3021"/>
                    <a:pt x="3021" y="0"/>
                    <a:pt x="6749" y="0"/>
                  </a:cubicBezTo>
                  <a:cubicBezTo>
                    <a:pt x="10476" y="0"/>
                    <a:pt x="13497" y="3021"/>
                    <a:pt x="13497" y="6749"/>
                  </a:cubicBezTo>
                  <a:close/>
                </a:path>
              </a:pathLst>
            </a:custGeom>
            <a:solidFill>
              <a:srgbClr val="37617A"/>
            </a:solidFill>
            <a:ln w="1339" cap="flat">
              <a:noFill/>
              <a:prstDash val="solid"/>
              <a:round/>
            </a:ln>
          </p:spPr>
          <p:txBody>
            <a:bodyPr rtlCol="0" anchor="ctr"/>
            <a:lstStyle/>
            <a:p>
              <a:endParaRPr lang="en-ID"/>
            </a:p>
          </p:txBody>
        </p:sp>
        <p:sp>
          <p:nvSpPr>
            <p:cNvPr id="185" name="Freeform: Shape 82">
              <a:extLst>
                <a:ext uri="{FF2B5EF4-FFF2-40B4-BE49-F238E27FC236}">
                  <a16:creationId xmlns:a16="http://schemas.microsoft.com/office/drawing/2014/main" id="{EC255D8C-2C74-10EA-0F35-CD51D69BD418}"/>
                </a:ext>
              </a:extLst>
            </p:cNvPr>
            <p:cNvSpPr/>
            <p:nvPr/>
          </p:nvSpPr>
          <p:spPr>
            <a:xfrm rot="10800000" flipV="1">
              <a:off x="1407323" y="3397727"/>
              <a:ext cx="13497" cy="13497"/>
            </a:xfrm>
            <a:custGeom>
              <a:avLst/>
              <a:gdLst>
                <a:gd name="connsiteX0" fmla="*/ 13553 w 13497"/>
                <a:gd name="connsiteY0" fmla="*/ 6749 h 13497"/>
                <a:gd name="connsiteX1" fmla="*/ 6805 w 13497"/>
                <a:gd name="connsiteY1" fmla="*/ 13497 h 13497"/>
                <a:gd name="connsiteX2" fmla="*/ 56 w 13497"/>
                <a:gd name="connsiteY2" fmla="*/ 6749 h 13497"/>
                <a:gd name="connsiteX3" fmla="*/ 6805 w 13497"/>
                <a:gd name="connsiteY3" fmla="*/ 0 h 13497"/>
                <a:gd name="connsiteX4" fmla="*/ 13553 w 13497"/>
                <a:gd name="connsiteY4" fmla="*/ 6749 h 13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7" h="13497">
                  <a:moveTo>
                    <a:pt x="13553" y="6749"/>
                  </a:moveTo>
                  <a:cubicBezTo>
                    <a:pt x="13553" y="10476"/>
                    <a:pt x="10532" y="13497"/>
                    <a:pt x="6805" y="13497"/>
                  </a:cubicBezTo>
                  <a:cubicBezTo>
                    <a:pt x="3077" y="13497"/>
                    <a:pt x="56" y="10476"/>
                    <a:pt x="56" y="6749"/>
                  </a:cubicBezTo>
                  <a:cubicBezTo>
                    <a:pt x="56" y="3021"/>
                    <a:pt x="3077" y="0"/>
                    <a:pt x="6805" y="0"/>
                  </a:cubicBezTo>
                  <a:cubicBezTo>
                    <a:pt x="10532" y="0"/>
                    <a:pt x="13553" y="3021"/>
                    <a:pt x="13553" y="6749"/>
                  </a:cubicBezTo>
                  <a:close/>
                </a:path>
              </a:pathLst>
            </a:custGeom>
            <a:solidFill>
              <a:srgbClr val="37617A"/>
            </a:solidFill>
            <a:ln w="1339" cap="flat">
              <a:noFill/>
              <a:prstDash val="solid"/>
              <a:round/>
            </a:ln>
          </p:spPr>
          <p:txBody>
            <a:bodyPr rtlCol="0" anchor="ctr"/>
            <a:lstStyle/>
            <a:p>
              <a:endParaRPr lang="en-ID"/>
            </a:p>
          </p:txBody>
        </p:sp>
        <p:sp>
          <p:nvSpPr>
            <p:cNvPr id="186" name="Freeform: Shape 83">
              <a:extLst>
                <a:ext uri="{FF2B5EF4-FFF2-40B4-BE49-F238E27FC236}">
                  <a16:creationId xmlns:a16="http://schemas.microsoft.com/office/drawing/2014/main" id="{EC6B485F-1FAA-BAB4-D3F8-7EE19B45B0EC}"/>
                </a:ext>
              </a:extLst>
            </p:cNvPr>
            <p:cNvSpPr/>
            <p:nvPr/>
          </p:nvSpPr>
          <p:spPr>
            <a:xfrm>
              <a:off x="1407321" y="3721654"/>
              <a:ext cx="40491" cy="13497"/>
            </a:xfrm>
            <a:custGeom>
              <a:avLst/>
              <a:gdLst>
                <a:gd name="connsiteX0" fmla="*/ 6748 w 40491"/>
                <a:gd name="connsiteY0" fmla="*/ 13497 h 13497"/>
                <a:gd name="connsiteX1" fmla="*/ 33743 w 40491"/>
                <a:gd name="connsiteY1" fmla="*/ 13497 h 13497"/>
                <a:gd name="connsiteX2" fmla="*/ 40491 w 40491"/>
                <a:gd name="connsiteY2" fmla="*/ 6749 h 13497"/>
                <a:gd name="connsiteX3" fmla="*/ 33743 w 40491"/>
                <a:gd name="connsiteY3" fmla="*/ 0 h 13497"/>
                <a:gd name="connsiteX4" fmla="*/ 6748 w 40491"/>
                <a:gd name="connsiteY4" fmla="*/ 0 h 13497"/>
                <a:gd name="connsiteX5" fmla="*/ 0 w 40491"/>
                <a:gd name="connsiteY5" fmla="*/ 6749 h 13497"/>
                <a:gd name="connsiteX6" fmla="*/ 6748 w 40491"/>
                <a:gd name="connsiteY6" fmla="*/ 13497 h 1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91" h="13497">
                  <a:moveTo>
                    <a:pt x="6748" y="13497"/>
                  </a:moveTo>
                  <a:lnTo>
                    <a:pt x="33743" y="13497"/>
                  </a:lnTo>
                  <a:cubicBezTo>
                    <a:pt x="37467" y="13497"/>
                    <a:pt x="40491" y="10474"/>
                    <a:pt x="40491" y="6749"/>
                  </a:cubicBezTo>
                  <a:cubicBezTo>
                    <a:pt x="40491" y="3023"/>
                    <a:pt x="37467" y="0"/>
                    <a:pt x="33743" y="0"/>
                  </a:cubicBezTo>
                  <a:lnTo>
                    <a:pt x="6748" y="0"/>
                  </a:lnTo>
                  <a:cubicBezTo>
                    <a:pt x="3023" y="0"/>
                    <a:pt x="0" y="3023"/>
                    <a:pt x="0" y="6749"/>
                  </a:cubicBezTo>
                  <a:cubicBezTo>
                    <a:pt x="0" y="10474"/>
                    <a:pt x="3023" y="13497"/>
                    <a:pt x="6748" y="13497"/>
                  </a:cubicBezTo>
                  <a:close/>
                </a:path>
              </a:pathLst>
            </a:custGeom>
            <a:solidFill>
              <a:srgbClr val="37617A"/>
            </a:solidFill>
            <a:ln w="2371" cap="flat">
              <a:noFill/>
              <a:prstDash val="solid"/>
              <a:round/>
            </a:ln>
          </p:spPr>
          <p:txBody>
            <a:bodyPr rtlCol="0" anchor="ctr"/>
            <a:lstStyle/>
            <a:p>
              <a:endParaRPr lang="en-ID"/>
            </a:p>
          </p:txBody>
        </p:sp>
        <p:sp>
          <p:nvSpPr>
            <p:cNvPr id="187" name="Freeform: Shape 84">
              <a:extLst>
                <a:ext uri="{FF2B5EF4-FFF2-40B4-BE49-F238E27FC236}">
                  <a16:creationId xmlns:a16="http://schemas.microsoft.com/office/drawing/2014/main" id="{7B21BCF8-7561-AF14-0BB2-9A0A4452E5ED}"/>
                </a:ext>
              </a:extLst>
            </p:cNvPr>
            <p:cNvSpPr/>
            <p:nvPr/>
          </p:nvSpPr>
          <p:spPr>
            <a:xfrm>
              <a:off x="1434321" y="3397719"/>
              <a:ext cx="40491" cy="13497"/>
            </a:xfrm>
            <a:custGeom>
              <a:avLst/>
              <a:gdLst>
                <a:gd name="connsiteX0" fmla="*/ 33743 w 40491"/>
                <a:gd name="connsiteY0" fmla="*/ 0 h 13497"/>
                <a:gd name="connsiteX1" fmla="*/ 6749 w 40491"/>
                <a:gd name="connsiteY1" fmla="*/ 0 h 13497"/>
                <a:gd name="connsiteX2" fmla="*/ 0 w 40491"/>
                <a:gd name="connsiteY2" fmla="*/ 6749 h 13497"/>
                <a:gd name="connsiteX3" fmla="*/ 6749 w 40491"/>
                <a:gd name="connsiteY3" fmla="*/ 13497 h 13497"/>
                <a:gd name="connsiteX4" fmla="*/ 33743 w 40491"/>
                <a:gd name="connsiteY4" fmla="*/ 13497 h 13497"/>
                <a:gd name="connsiteX5" fmla="*/ 40492 w 40491"/>
                <a:gd name="connsiteY5" fmla="*/ 6749 h 13497"/>
                <a:gd name="connsiteX6" fmla="*/ 33743 w 40491"/>
                <a:gd name="connsiteY6" fmla="*/ 0 h 1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91" h="13497">
                  <a:moveTo>
                    <a:pt x="33743" y="0"/>
                  </a:moveTo>
                  <a:lnTo>
                    <a:pt x="6749" y="0"/>
                  </a:lnTo>
                  <a:cubicBezTo>
                    <a:pt x="3025" y="0"/>
                    <a:pt x="0" y="3023"/>
                    <a:pt x="0" y="6749"/>
                  </a:cubicBezTo>
                  <a:cubicBezTo>
                    <a:pt x="0" y="10474"/>
                    <a:pt x="3025" y="13497"/>
                    <a:pt x="6749" y="13497"/>
                  </a:cubicBezTo>
                  <a:lnTo>
                    <a:pt x="33743" y="13497"/>
                  </a:lnTo>
                  <a:cubicBezTo>
                    <a:pt x="37468" y="13497"/>
                    <a:pt x="40492" y="10474"/>
                    <a:pt x="40492" y="6749"/>
                  </a:cubicBezTo>
                  <a:cubicBezTo>
                    <a:pt x="40492" y="3023"/>
                    <a:pt x="37468" y="0"/>
                    <a:pt x="33743" y="0"/>
                  </a:cubicBezTo>
                  <a:close/>
                </a:path>
              </a:pathLst>
            </a:custGeom>
            <a:solidFill>
              <a:srgbClr val="37617A"/>
            </a:solidFill>
            <a:ln w="2371" cap="flat">
              <a:noFill/>
              <a:prstDash val="solid"/>
              <a:round/>
            </a:ln>
          </p:spPr>
          <p:txBody>
            <a:bodyPr rtlCol="0" anchor="ctr"/>
            <a:lstStyle/>
            <a:p>
              <a:endParaRPr lang="en-ID"/>
            </a:p>
          </p:txBody>
        </p:sp>
        <p:sp>
          <p:nvSpPr>
            <p:cNvPr id="188" name="Freeform: Shape 85">
              <a:extLst>
                <a:ext uri="{FF2B5EF4-FFF2-40B4-BE49-F238E27FC236}">
                  <a16:creationId xmlns:a16="http://schemas.microsoft.com/office/drawing/2014/main" id="{612C8134-CA28-84D9-46DD-D2ACF946DEC7}"/>
                </a:ext>
              </a:extLst>
            </p:cNvPr>
            <p:cNvSpPr/>
            <p:nvPr/>
          </p:nvSpPr>
          <p:spPr>
            <a:xfrm>
              <a:off x="1252105" y="3370732"/>
              <a:ext cx="94480" cy="128223"/>
            </a:xfrm>
            <a:custGeom>
              <a:avLst/>
              <a:gdLst>
                <a:gd name="connsiteX0" fmla="*/ 52565 w 94480"/>
                <a:gd name="connsiteY0" fmla="*/ 2598 h 128223"/>
                <a:gd name="connsiteX1" fmla="*/ 47241 w 94480"/>
                <a:gd name="connsiteY1" fmla="*/ 0 h 128223"/>
                <a:gd name="connsiteX2" fmla="*/ 41916 w 94480"/>
                <a:gd name="connsiteY2" fmla="*/ 2598 h 128223"/>
                <a:gd name="connsiteX3" fmla="*/ 9509 w 94480"/>
                <a:gd name="connsiteY3" fmla="*/ 52018 h 128223"/>
                <a:gd name="connsiteX4" fmla="*/ 0 w 94480"/>
                <a:gd name="connsiteY4" fmla="*/ 80984 h 128223"/>
                <a:gd name="connsiteX5" fmla="*/ 47241 w 94480"/>
                <a:gd name="connsiteY5" fmla="*/ 128224 h 128223"/>
                <a:gd name="connsiteX6" fmla="*/ 94481 w 94480"/>
                <a:gd name="connsiteY6" fmla="*/ 80984 h 128223"/>
                <a:gd name="connsiteX7" fmla="*/ 84972 w 94480"/>
                <a:gd name="connsiteY7" fmla="*/ 52018 h 128223"/>
                <a:gd name="connsiteX8" fmla="*/ 52565 w 94480"/>
                <a:gd name="connsiteY8" fmla="*/ 2598 h 128223"/>
                <a:gd name="connsiteX9" fmla="*/ 47241 w 94480"/>
                <a:gd name="connsiteY9" fmla="*/ 78223 h 128223"/>
                <a:gd name="connsiteX10" fmla="*/ 37225 w 94480"/>
                <a:gd name="connsiteY10" fmla="*/ 92827 h 128223"/>
                <a:gd name="connsiteX11" fmla="*/ 33743 w 94480"/>
                <a:gd name="connsiteY11" fmla="*/ 101229 h 128223"/>
                <a:gd name="connsiteX12" fmla="*/ 47241 w 94480"/>
                <a:gd name="connsiteY12" fmla="*/ 114727 h 128223"/>
                <a:gd name="connsiteX13" fmla="*/ 60738 w 94480"/>
                <a:gd name="connsiteY13" fmla="*/ 101229 h 128223"/>
                <a:gd name="connsiteX14" fmla="*/ 57255 w 94480"/>
                <a:gd name="connsiteY14" fmla="*/ 92827 h 128223"/>
                <a:gd name="connsiteX15" fmla="*/ 47241 w 94480"/>
                <a:gd name="connsiteY15" fmla="*/ 78223 h 128223"/>
                <a:gd name="connsiteX16" fmla="*/ 74235 w 94480"/>
                <a:gd name="connsiteY16" fmla="*/ 101223 h 128223"/>
                <a:gd name="connsiteX17" fmla="*/ 80984 w 94480"/>
                <a:gd name="connsiteY17" fmla="*/ 80984 h 128223"/>
                <a:gd name="connsiteX18" fmla="*/ 73000 w 94480"/>
                <a:gd name="connsiteY18" fmla="*/ 58241 h 128223"/>
                <a:gd name="connsiteX19" fmla="*/ 47241 w 94480"/>
                <a:gd name="connsiteY19" fmla="*/ 17992 h 128223"/>
                <a:gd name="connsiteX20" fmla="*/ 21481 w 94480"/>
                <a:gd name="connsiteY20" fmla="*/ 58241 h 128223"/>
                <a:gd name="connsiteX21" fmla="*/ 13497 w 94480"/>
                <a:gd name="connsiteY21" fmla="*/ 80984 h 128223"/>
                <a:gd name="connsiteX22" fmla="*/ 20246 w 94480"/>
                <a:gd name="connsiteY22" fmla="*/ 101223 h 128223"/>
                <a:gd name="connsiteX23" fmla="*/ 25510 w 94480"/>
                <a:gd name="connsiteY23" fmla="*/ 86126 h 128223"/>
                <a:gd name="connsiteX24" fmla="*/ 42118 w 94480"/>
                <a:gd name="connsiteY24" fmla="*/ 63093 h 128223"/>
                <a:gd name="connsiteX25" fmla="*/ 47241 w 94480"/>
                <a:gd name="connsiteY25" fmla="*/ 60738 h 128223"/>
                <a:gd name="connsiteX26" fmla="*/ 52363 w 94480"/>
                <a:gd name="connsiteY26" fmla="*/ 63093 h 128223"/>
                <a:gd name="connsiteX27" fmla="*/ 68971 w 94480"/>
                <a:gd name="connsiteY27" fmla="*/ 86126 h 128223"/>
                <a:gd name="connsiteX28" fmla="*/ 74235 w 94480"/>
                <a:gd name="connsiteY28" fmla="*/ 101223 h 12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480" h="128223">
                  <a:moveTo>
                    <a:pt x="52565" y="2598"/>
                  </a:moveTo>
                  <a:cubicBezTo>
                    <a:pt x="51283" y="958"/>
                    <a:pt x="49319" y="0"/>
                    <a:pt x="47241" y="0"/>
                  </a:cubicBezTo>
                  <a:cubicBezTo>
                    <a:pt x="45162" y="0"/>
                    <a:pt x="43198" y="958"/>
                    <a:pt x="41916" y="2598"/>
                  </a:cubicBezTo>
                  <a:cubicBezTo>
                    <a:pt x="41916" y="2598"/>
                    <a:pt x="21663" y="28614"/>
                    <a:pt x="9509" y="52018"/>
                  </a:cubicBezTo>
                  <a:cubicBezTo>
                    <a:pt x="3806" y="62985"/>
                    <a:pt x="0" y="73520"/>
                    <a:pt x="0" y="80984"/>
                  </a:cubicBezTo>
                  <a:cubicBezTo>
                    <a:pt x="0" y="107053"/>
                    <a:pt x="21170" y="128224"/>
                    <a:pt x="47241" y="128224"/>
                  </a:cubicBezTo>
                  <a:cubicBezTo>
                    <a:pt x="73310" y="128224"/>
                    <a:pt x="94481" y="107053"/>
                    <a:pt x="94481" y="80984"/>
                  </a:cubicBezTo>
                  <a:cubicBezTo>
                    <a:pt x="94481" y="73520"/>
                    <a:pt x="90675" y="62985"/>
                    <a:pt x="84972" y="52018"/>
                  </a:cubicBezTo>
                  <a:cubicBezTo>
                    <a:pt x="72818" y="28614"/>
                    <a:pt x="52565" y="2598"/>
                    <a:pt x="52565" y="2598"/>
                  </a:cubicBezTo>
                  <a:close/>
                  <a:moveTo>
                    <a:pt x="47241" y="78223"/>
                  </a:moveTo>
                  <a:cubicBezTo>
                    <a:pt x="44109" y="82266"/>
                    <a:pt x="40161" y="87692"/>
                    <a:pt x="37225" y="92827"/>
                  </a:cubicBezTo>
                  <a:cubicBezTo>
                    <a:pt x="35376" y="96067"/>
                    <a:pt x="33743" y="99029"/>
                    <a:pt x="33743" y="101229"/>
                  </a:cubicBezTo>
                  <a:cubicBezTo>
                    <a:pt x="33743" y="108680"/>
                    <a:pt x="39790" y="114727"/>
                    <a:pt x="47241" y="114727"/>
                  </a:cubicBezTo>
                  <a:cubicBezTo>
                    <a:pt x="54691" y="114727"/>
                    <a:pt x="60738" y="108680"/>
                    <a:pt x="60738" y="101229"/>
                  </a:cubicBezTo>
                  <a:cubicBezTo>
                    <a:pt x="60738" y="99029"/>
                    <a:pt x="59105" y="96067"/>
                    <a:pt x="57255" y="92827"/>
                  </a:cubicBezTo>
                  <a:cubicBezTo>
                    <a:pt x="54320" y="87692"/>
                    <a:pt x="50372" y="82266"/>
                    <a:pt x="47241" y="78223"/>
                  </a:cubicBezTo>
                  <a:close/>
                  <a:moveTo>
                    <a:pt x="74235" y="101223"/>
                  </a:moveTo>
                  <a:cubicBezTo>
                    <a:pt x="78473" y="95581"/>
                    <a:pt x="80984" y="88576"/>
                    <a:pt x="80984" y="80984"/>
                  </a:cubicBezTo>
                  <a:cubicBezTo>
                    <a:pt x="80984" y="75085"/>
                    <a:pt x="77501" y="66913"/>
                    <a:pt x="73000" y="58241"/>
                  </a:cubicBezTo>
                  <a:cubicBezTo>
                    <a:pt x="65172" y="43178"/>
                    <a:pt x="53841" y="26995"/>
                    <a:pt x="47241" y="17992"/>
                  </a:cubicBezTo>
                  <a:cubicBezTo>
                    <a:pt x="40640" y="26995"/>
                    <a:pt x="29309" y="43178"/>
                    <a:pt x="21481" y="58241"/>
                  </a:cubicBezTo>
                  <a:cubicBezTo>
                    <a:pt x="16980" y="66913"/>
                    <a:pt x="13497" y="75085"/>
                    <a:pt x="13497" y="80984"/>
                  </a:cubicBezTo>
                  <a:cubicBezTo>
                    <a:pt x="13497" y="88576"/>
                    <a:pt x="16008" y="95581"/>
                    <a:pt x="20246" y="101223"/>
                  </a:cubicBezTo>
                  <a:cubicBezTo>
                    <a:pt x="20246" y="97349"/>
                    <a:pt x="22257" y="91815"/>
                    <a:pt x="25510" y="86126"/>
                  </a:cubicBezTo>
                  <a:cubicBezTo>
                    <a:pt x="31739" y="75220"/>
                    <a:pt x="42118" y="63093"/>
                    <a:pt x="42118" y="63093"/>
                  </a:cubicBezTo>
                  <a:cubicBezTo>
                    <a:pt x="43401" y="61601"/>
                    <a:pt x="45270" y="60738"/>
                    <a:pt x="47241" y="60738"/>
                  </a:cubicBezTo>
                  <a:cubicBezTo>
                    <a:pt x="49211" y="60738"/>
                    <a:pt x="51080" y="61601"/>
                    <a:pt x="52363" y="63093"/>
                  </a:cubicBezTo>
                  <a:cubicBezTo>
                    <a:pt x="52363" y="63093"/>
                    <a:pt x="62742" y="75220"/>
                    <a:pt x="68971" y="86126"/>
                  </a:cubicBezTo>
                  <a:cubicBezTo>
                    <a:pt x="72224" y="91815"/>
                    <a:pt x="74235" y="97349"/>
                    <a:pt x="74235" y="101223"/>
                  </a:cubicBezTo>
                  <a:close/>
                </a:path>
              </a:pathLst>
            </a:custGeom>
            <a:solidFill>
              <a:srgbClr val="FDB837"/>
            </a:solidFill>
            <a:ln w="6697" cap="flat">
              <a:noFill/>
              <a:prstDash val="solid"/>
              <a:round/>
            </a:ln>
          </p:spPr>
          <p:txBody>
            <a:bodyPr rtlCol="0" anchor="ctr"/>
            <a:lstStyle/>
            <a:p>
              <a:endParaRPr lang="en-ID"/>
            </a:p>
          </p:txBody>
        </p:sp>
        <p:grpSp>
          <p:nvGrpSpPr>
            <p:cNvPr id="189" name="Graphic 13">
              <a:extLst>
                <a:ext uri="{FF2B5EF4-FFF2-40B4-BE49-F238E27FC236}">
                  <a16:creationId xmlns:a16="http://schemas.microsoft.com/office/drawing/2014/main" id="{C1F7C2D7-7C30-DA57-8684-33549B9C1E04}"/>
                </a:ext>
              </a:extLst>
            </p:cNvPr>
            <p:cNvGrpSpPr/>
            <p:nvPr/>
          </p:nvGrpSpPr>
          <p:grpSpPr>
            <a:xfrm>
              <a:off x="1252105" y="3377481"/>
              <a:ext cx="94480" cy="13497"/>
              <a:chOff x="8918607" y="2838774"/>
              <a:chExt cx="94480" cy="13497"/>
            </a:xfrm>
            <a:solidFill>
              <a:srgbClr val="37617A"/>
            </a:solidFill>
          </p:grpSpPr>
          <p:sp>
            <p:nvSpPr>
              <p:cNvPr id="190" name="Freeform: Shape 87">
                <a:extLst>
                  <a:ext uri="{FF2B5EF4-FFF2-40B4-BE49-F238E27FC236}">
                    <a16:creationId xmlns:a16="http://schemas.microsoft.com/office/drawing/2014/main" id="{86DE4D09-9162-9776-27F0-D0EF2B5A27B6}"/>
                  </a:ext>
                </a:extLst>
              </p:cNvPr>
              <p:cNvSpPr/>
              <p:nvPr/>
            </p:nvSpPr>
            <p:spPr>
              <a:xfrm>
                <a:off x="8918607" y="2838774"/>
                <a:ext cx="13497" cy="13497"/>
              </a:xfrm>
              <a:custGeom>
                <a:avLst/>
                <a:gdLst>
                  <a:gd name="connsiteX0" fmla="*/ 13497 w 13497"/>
                  <a:gd name="connsiteY0" fmla="*/ 6749 h 13497"/>
                  <a:gd name="connsiteX1" fmla="*/ 6749 w 13497"/>
                  <a:gd name="connsiteY1" fmla="*/ 13497 h 13497"/>
                  <a:gd name="connsiteX2" fmla="*/ 0 w 13497"/>
                  <a:gd name="connsiteY2" fmla="*/ 6749 h 13497"/>
                  <a:gd name="connsiteX3" fmla="*/ 6749 w 13497"/>
                  <a:gd name="connsiteY3" fmla="*/ 0 h 13497"/>
                  <a:gd name="connsiteX4" fmla="*/ 13497 w 13497"/>
                  <a:gd name="connsiteY4" fmla="*/ 6749 h 13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7" h="13497">
                    <a:moveTo>
                      <a:pt x="13497" y="6749"/>
                    </a:moveTo>
                    <a:cubicBezTo>
                      <a:pt x="13497" y="10476"/>
                      <a:pt x="10476" y="13497"/>
                      <a:pt x="6749" y="13497"/>
                    </a:cubicBezTo>
                    <a:cubicBezTo>
                      <a:pt x="3021" y="13497"/>
                      <a:pt x="0" y="10476"/>
                      <a:pt x="0" y="6749"/>
                    </a:cubicBezTo>
                    <a:cubicBezTo>
                      <a:pt x="0" y="3021"/>
                      <a:pt x="3021" y="0"/>
                      <a:pt x="6749" y="0"/>
                    </a:cubicBezTo>
                    <a:cubicBezTo>
                      <a:pt x="10476" y="0"/>
                      <a:pt x="13497" y="3021"/>
                      <a:pt x="13497" y="6749"/>
                    </a:cubicBezTo>
                    <a:close/>
                  </a:path>
                </a:pathLst>
              </a:custGeom>
              <a:solidFill>
                <a:srgbClr val="37617A"/>
              </a:solidFill>
              <a:ln w="1339" cap="flat">
                <a:noFill/>
                <a:prstDash val="solid"/>
                <a:round/>
              </a:ln>
            </p:spPr>
            <p:txBody>
              <a:bodyPr rtlCol="0" anchor="ctr"/>
              <a:lstStyle/>
              <a:p>
                <a:endParaRPr lang="en-ID"/>
              </a:p>
            </p:txBody>
          </p:sp>
          <p:sp>
            <p:nvSpPr>
              <p:cNvPr id="191" name="Freeform: Shape 88">
                <a:extLst>
                  <a:ext uri="{FF2B5EF4-FFF2-40B4-BE49-F238E27FC236}">
                    <a16:creationId xmlns:a16="http://schemas.microsoft.com/office/drawing/2014/main" id="{BE9C72CE-125E-4832-EAF0-CFF758C1BB39}"/>
                  </a:ext>
                </a:extLst>
              </p:cNvPr>
              <p:cNvSpPr/>
              <p:nvPr/>
            </p:nvSpPr>
            <p:spPr>
              <a:xfrm>
                <a:off x="8999590" y="2838774"/>
                <a:ext cx="13497" cy="13497"/>
              </a:xfrm>
              <a:custGeom>
                <a:avLst/>
                <a:gdLst>
                  <a:gd name="connsiteX0" fmla="*/ 13497 w 13497"/>
                  <a:gd name="connsiteY0" fmla="*/ 6749 h 13497"/>
                  <a:gd name="connsiteX1" fmla="*/ 6749 w 13497"/>
                  <a:gd name="connsiteY1" fmla="*/ 13497 h 13497"/>
                  <a:gd name="connsiteX2" fmla="*/ 0 w 13497"/>
                  <a:gd name="connsiteY2" fmla="*/ 6749 h 13497"/>
                  <a:gd name="connsiteX3" fmla="*/ 6749 w 13497"/>
                  <a:gd name="connsiteY3" fmla="*/ 0 h 13497"/>
                  <a:gd name="connsiteX4" fmla="*/ 13497 w 13497"/>
                  <a:gd name="connsiteY4" fmla="*/ 6749 h 13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7" h="13497">
                    <a:moveTo>
                      <a:pt x="13497" y="6749"/>
                    </a:moveTo>
                    <a:cubicBezTo>
                      <a:pt x="13497" y="10476"/>
                      <a:pt x="10476" y="13497"/>
                      <a:pt x="6749" y="13497"/>
                    </a:cubicBezTo>
                    <a:cubicBezTo>
                      <a:pt x="3021" y="13497"/>
                      <a:pt x="0" y="10476"/>
                      <a:pt x="0" y="6749"/>
                    </a:cubicBezTo>
                    <a:cubicBezTo>
                      <a:pt x="0" y="3021"/>
                      <a:pt x="3021" y="0"/>
                      <a:pt x="6749" y="0"/>
                    </a:cubicBezTo>
                    <a:cubicBezTo>
                      <a:pt x="10476" y="0"/>
                      <a:pt x="13497" y="3021"/>
                      <a:pt x="13497" y="6749"/>
                    </a:cubicBezTo>
                    <a:close/>
                  </a:path>
                </a:pathLst>
              </a:custGeom>
              <a:solidFill>
                <a:srgbClr val="37617A"/>
              </a:solidFill>
              <a:ln w="1339" cap="flat">
                <a:noFill/>
                <a:prstDash val="solid"/>
                <a:round/>
              </a:ln>
            </p:spPr>
            <p:txBody>
              <a:bodyPr rtlCol="0" anchor="ctr"/>
              <a:lstStyle/>
              <a:p>
                <a:endParaRPr lang="en-ID"/>
              </a:p>
            </p:txBody>
          </p:sp>
        </p:grpSp>
      </p:grpSp>
      <p:grpSp>
        <p:nvGrpSpPr>
          <p:cNvPr id="193" name="Group 192">
            <a:extLst>
              <a:ext uri="{FF2B5EF4-FFF2-40B4-BE49-F238E27FC236}">
                <a16:creationId xmlns:a16="http://schemas.microsoft.com/office/drawing/2014/main" id="{D167D591-6651-0715-66BC-146D495A39D8}"/>
              </a:ext>
            </a:extLst>
          </p:cNvPr>
          <p:cNvGrpSpPr/>
          <p:nvPr/>
        </p:nvGrpSpPr>
        <p:grpSpPr>
          <a:xfrm>
            <a:off x="1254036" y="2461542"/>
            <a:ext cx="375402" cy="362838"/>
            <a:chOff x="5628691" y="2818528"/>
            <a:chExt cx="418414" cy="418415"/>
          </a:xfrm>
        </p:grpSpPr>
        <p:sp>
          <p:nvSpPr>
            <p:cNvPr id="194" name="Freeform: Shape 90">
              <a:extLst>
                <a:ext uri="{FF2B5EF4-FFF2-40B4-BE49-F238E27FC236}">
                  <a16:creationId xmlns:a16="http://schemas.microsoft.com/office/drawing/2014/main" id="{BD6C596E-95C0-131F-5221-EB53E69DCA5B}"/>
                </a:ext>
              </a:extLst>
            </p:cNvPr>
            <p:cNvSpPr/>
            <p:nvPr/>
          </p:nvSpPr>
          <p:spPr>
            <a:xfrm>
              <a:off x="5628691" y="3007490"/>
              <a:ext cx="418414" cy="229453"/>
            </a:xfrm>
            <a:custGeom>
              <a:avLst/>
              <a:gdLst>
                <a:gd name="connsiteX0" fmla="*/ 411666 w 418414"/>
                <a:gd name="connsiteY0" fmla="*/ 94481 h 229453"/>
                <a:gd name="connsiteX1" fmla="*/ 384672 w 418414"/>
                <a:gd name="connsiteY1" fmla="*/ 94481 h 229453"/>
                <a:gd name="connsiteX2" fmla="*/ 384672 w 418414"/>
                <a:gd name="connsiteY2" fmla="*/ 74235 h 229453"/>
                <a:gd name="connsiteX3" fmla="*/ 377923 w 418414"/>
                <a:gd name="connsiteY3" fmla="*/ 67486 h 229453"/>
                <a:gd name="connsiteX4" fmla="*/ 310437 w 418414"/>
                <a:gd name="connsiteY4" fmla="*/ 67486 h 229453"/>
                <a:gd name="connsiteX5" fmla="*/ 303688 w 418414"/>
                <a:gd name="connsiteY5" fmla="*/ 74235 h 229453"/>
                <a:gd name="connsiteX6" fmla="*/ 303688 w 418414"/>
                <a:gd name="connsiteY6" fmla="*/ 94481 h 229453"/>
                <a:gd name="connsiteX7" fmla="*/ 276019 w 418414"/>
                <a:gd name="connsiteY7" fmla="*/ 94481 h 229453"/>
                <a:gd name="connsiteX8" fmla="*/ 242951 w 418414"/>
                <a:gd name="connsiteY8" fmla="*/ 67486 h 229453"/>
                <a:gd name="connsiteX9" fmla="*/ 242060 w 418414"/>
                <a:gd name="connsiteY9" fmla="*/ 67486 h 229453"/>
                <a:gd name="connsiteX10" fmla="*/ 248565 w 418414"/>
                <a:gd name="connsiteY10" fmla="*/ 57728 h 229453"/>
                <a:gd name="connsiteX11" fmla="*/ 249699 w 418414"/>
                <a:gd name="connsiteY11" fmla="*/ 53989 h 229453"/>
                <a:gd name="connsiteX12" fmla="*/ 249699 w 418414"/>
                <a:gd name="connsiteY12" fmla="*/ 40492 h 229453"/>
                <a:gd name="connsiteX13" fmla="*/ 209207 w 418414"/>
                <a:gd name="connsiteY13" fmla="*/ 0 h 229453"/>
                <a:gd name="connsiteX14" fmla="*/ 168716 w 418414"/>
                <a:gd name="connsiteY14" fmla="*/ 40492 h 229453"/>
                <a:gd name="connsiteX15" fmla="*/ 168716 w 418414"/>
                <a:gd name="connsiteY15" fmla="*/ 53989 h 229453"/>
                <a:gd name="connsiteX16" fmla="*/ 169849 w 418414"/>
                <a:gd name="connsiteY16" fmla="*/ 57734 h 229453"/>
                <a:gd name="connsiteX17" fmla="*/ 176355 w 418414"/>
                <a:gd name="connsiteY17" fmla="*/ 67486 h 229453"/>
                <a:gd name="connsiteX18" fmla="*/ 175464 w 418414"/>
                <a:gd name="connsiteY18" fmla="*/ 67486 h 229453"/>
                <a:gd name="connsiteX19" fmla="*/ 142396 w 418414"/>
                <a:gd name="connsiteY19" fmla="*/ 94481 h 229453"/>
                <a:gd name="connsiteX20" fmla="*/ 134973 w 418414"/>
                <a:gd name="connsiteY20" fmla="*/ 94481 h 229453"/>
                <a:gd name="connsiteX21" fmla="*/ 134973 w 418414"/>
                <a:gd name="connsiteY21" fmla="*/ 60738 h 229453"/>
                <a:gd name="connsiteX22" fmla="*/ 128224 w 418414"/>
                <a:gd name="connsiteY22" fmla="*/ 53989 h 229453"/>
                <a:gd name="connsiteX23" fmla="*/ 128224 w 418414"/>
                <a:gd name="connsiteY23" fmla="*/ 40492 h 229453"/>
                <a:gd name="connsiteX24" fmla="*/ 114727 w 418414"/>
                <a:gd name="connsiteY24" fmla="*/ 40492 h 229453"/>
                <a:gd name="connsiteX25" fmla="*/ 114727 w 418414"/>
                <a:gd name="connsiteY25" fmla="*/ 53989 h 229453"/>
                <a:gd name="connsiteX26" fmla="*/ 101229 w 418414"/>
                <a:gd name="connsiteY26" fmla="*/ 53989 h 229453"/>
                <a:gd name="connsiteX27" fmla="*/ 94481 w 418414"/>
                <a:gd name="connsiteY27" fmla="*/ 60738 h 229453"/>
                <a:gd name="connsiteX28" fmla="*/ 94481 w 418414"/>
                <a:gd name="connsiteY28" fmla="*/ 94481 h 229453"/>
                <a:gd name="connsiteX29" fmla="*/ 80984 w 418414"/>
                <a:gd name="connsiteY29" fmla="*/ 94481 h 229453"/>
                <a:gd name="connsiteX30" fmla="*/ 80984 w 418414"/>
                <a:gd name="connsiteY30" fmla="*/ 60738 h 229453"/>
                <a:gd name="connsiteX31" fmla="*/ 74235 w 418414"/>
                <a:gd name="connsiteY31" fmla="*/ 53989 h 229453"/>
                <a:gd name="connsiteX32" fmla="*/ 74235 w 418414"/>
                <a:gd name="connsiteY32" fmla="*/ 40492 h 229453"/>
                <a:gd name="connsiteX33" fmla="*/ 60738 w 418414"/>
                <a:gd name="connsiteY33" fmla="*/ 40492 h 229453"/>
                <a:gd name="connsiteX34" fmla="*/ 60738 w 418414"/>
                <a:gd name="connsiteY34" fmla="*/ 53989 h 229453"/>
                <a:gd name="connsiteX35" fmla="*/ 47240 w 418414"/>
                <a:gd name="connsiteY35" fmla="*/ 53989 h 229453"/>
                <a:gd name="connsiteX36" fmla="*/ 40492 w 418414"/>
                <a:gd name="connsiteY36" fmla="*/ 60738 h 229453"/>
                <a:gd name="connsiteX37" fmla="*/ 40492 w 418414"/>
                <a:gd name="connsiteY37" fmla="*/ 94481 h 229453"/>
                <a:gd name="connsiteX38" fmla="*/ 6749 w 418414"/>
                <a:gd name="connsiteY38" fmla="*/ 94481 h 229453"/>
                <a:gd name="connsiteX39" fmla="*/ 0 w 418414"/>
                <a:gd name="connsiteY39" fmla="*/ 101229 h 229453"/>
                <a:gd name="connsiteX40" fmla="*/ 0 w 418414"/>
                <a:gd name="connsiteY40" fmla="*/ 128224 h 229453"/>
                <a:gd name="connsiteX41" fmla="*/ 6749 w 418414"/>
                <a:gd name="connsiteY41" fmla="*/ 134973 h 229453"/>
                <a:gd name="connsiteX42" fmla="*/ 13497 w 418414"/>
                <a:gd name="connsiteY42" fmla="*/ 134973 h 229453"/>
                <a:gd name="connsiteX43" fmla="*/ 13497 w 418414"/>
                <a:gd name="connsiteY43" fmla="*/ 222705 h 229453"/>
                <a:gd name="connsiteX44" fmla="*/ 26995 w 418414"/>
                <a:gd name="connsiteY44" fmla="*/ 222705 h 229453"/>
                <a:gd name="connsiteX45" fmla="*/ 26995 w 418414"/>
                <a:gd name="connsiteY45" fmla="*/ 134973 h 229453"/>
                <a:gd name="connsiteX46" fmla="*/ 141721 w 418414"/>
                <a:gd name="connsiteY46" fmla="*/ 134973 h 229453"/>
                <a:gd name="connsiteX47" fmla="*/ 141721 w 418414"/>
                <a:gd name="connsiteY47" fmla="*/ 190203 h 229453"/>
                <a:gd name="connsiteX48" fmla="*/ 129380 w 418414"/>
                <a:gd name="connsiteY48" fmla="*/ 215965 h 229453"/>
                <a:gd name="connsiteX49" fmla="*/ 148470 w 418414"/>
                <a:gd name="connsiteY49" fmla="*/ 229453 h 229453"/>
                <a:gd name="connsiteX50" fmla="*/ 269945 w 418414"/>
                <a:gd name="connsiteY50" fmla="*/ 229453 h 229453"/>
                <a:gd name="connsiteX51" fmla="*/ 290182 w 418414"/>
                <a:gd name="connsiteY51" fmla="*/ 209293 h 229453"/>
                <a:gd name="connsiteX52" fmla="*/ 276694 w 418414"/>
                <a:gd name="connsiteY52" fmla="*/ 190203 h 229453"/>
                <a:gd name="connsiteX53" fmla="*/ 276694 w 418414"/>
                <a:gd name="connsiteY53" fmla="*/ 134973 h 229453"/>
                <a:gd name="connsiteX54" fmla="*/ 391420 w 418414"/>
                <a:gd name="connsiteY54" fmla="*/ 134973 h 229453"/>
                <a:gd name="connsiteX55" fmla="*/ 391420 w 418414"/>
                <a:gd name="connsiteY55" fmla="*/ 222705 h 229453"/>
                <a:gd name="connsiteX56" fmla="*/ 404918 w 418414"/>
                <a:gd name="connsiteY56" fmla="*/ 222705 h 229453"/>
                <a:gd name="connsiteX57" fmla="*/ 404918 w 418414"/>
                <a:gd name="connsiteY57" fmla="*/ 134973 h 229453"/>
                <a:gd name="connsiteX58" fmla="*/ 411666 w 418414"/>
                <a:gd name="connsiteY58" fmla="*/ 134973 h 229453"/>
                <a:gd name="connsiteX59" fmla="*/ 418415 w 418414"/>
                <a:gd name="connsiteY59" fmla="*/ 128224 h 229453"/>
                <a:gd name="connsiteX60" fmla="*/ 418415 w 418414"/>
                <a:gd name="connsiteY60" fmla="*/ 101229 h 229453"/>
                <a:gd name="connsiteX61" fmla="*/ 411666 w 418414"/>
                <a:gd name="connsiteY61" fmla="*/ 94481 h 229453"/>
                <a:gd name="connsiteX62" fmla="*/ 317185 w 418414"/>
                <a:gd name="connsiteY62" fmla="*/ 80984 h 229453"/>
                <a:gd name="connsiteX63" fmla="*/ 371174 w 418414"/>
                <a:gd name="connsiteY63" fmla="*/ 80984 h 229453"/>
                <a:gd name="connsiteX64" fmla="*/ 371174 w 418414"/>
                <a:gd name="connsiteY64" fmla="*/ 94481 h 229453"/>
                <a:gd name="connsiteX65" fmla="*/ 317185 w 418414"/>
                <a:gd name="connsiteY65" fmla="*/ 94481 h 229453"/>
                <a:gd name="connsiteX66" fmla="*/ 182213 w 418414"/>
                <a:gd name="connsiteY66" fmla="*/ 51964 h 229453"/>
                <a:gd name="connsiteX67" fmla="*/ 182213 w 418414"/>
                <a:gd name="connsiteY67" fmla="*/ 40492 h 229453"/>
                <a:gd name="connsiteX68" fmla="*/ 209207 w 418414"/>
                <a:gd name="connsiteY68" fmla="*/ 13497 h 229453"/>
                <a:gd name="connsiteX69" fmla="*/ 236202 w 418414"/>
                <a:gd name="connsiteY69" fmla="*/ 40492 h 229453"/>
                <a:gd name="connsiteX70" fmla="*/ 236202 w 418414"/>
                <a:gd name="connsiteY70" fmla="*/ 51964 h 229453"/>
                <a:gd name="connsiteX71" fmla="*/ 225843 w 418414"/>
                <a:gd name="connsiteY71" fmla="*/ 67486 h 229453"/>
                <a:gd name="connsiteX72" fmla="*/ 192572 w 418414"/>
                <a:gd name="connsiteY72" fmla="*/ 67486 h 229453"/>
                <a:gd name="connsiteX73" fmla="*/ 175464 w 418414"/>
                <a:gd name="connsiteY73" fmla="*/ 80984 h 229453"/>
                <a:gd name="connsiteX74" fmla="*/ 242951 w 418414"/>
                <a:gd name="connsiteY74" fmla="*/ 80984 h 229453"/>
                <a:gd name="connsiteX75" fmla="*/ 263196 w 418414"/>
                <a:gd name="connsiteY75" fmla="*/ 101229 h 229453"/>
                <a:gd name="connsiteX76" fmla="*/ 263196 w 418414"/>
                <a:gd name="connsiteY76" fmla="*/ 188962 h 229453"/>
                <a:gd name="connsiteX77" fmla="*/ 155218 w 418414"/>
                <a:gd name="connsiteY77" fmla="*/ 188962 h 229453"/>
                <a:gd name="connsiteX78" fmla="*/ 155218 w 418414"/>
                <a:gd name="connsiteY78" fmla="*/ 101229 h 229453"/>
                <a:gd name="connsiteX79" fmla="*/ 175464 w 418414"/>
                <a:gd name="connsiteY79" fmla="*/ 80984 h 229453"/>
                <a:gd name="connsiteX80" fmla="*/ 107978 w 418414"/>
                <a:gd name="connsiteY80" fmla="*/ 67486 h 229453"/>
                <a:gd name="connsiteX81" fmla="*/ 121475 w 418414"/>
                <a:gd name="connsiteY81" fmla="*/ 67486 h 229453"/>
                <a:gd name="connsiteX82" fmla="*/ 121475 w 418414"/>
                <a:gd name="connsiteY82" fmla="*/ 94481 h 229453"/>
                <a:gd name="connsiteX83" fmla="*/ 107978 w 418414"/>
                <a:gd name="connsiteY83" fmla="*/ 94481 h 229453"/>
                <a:gd name="connsiteX84" fmla="*/ 53989 w 418414"/>
                <a:gd name="connsiteY84" fmla="*/ 67486 h 229453"/>
                <a:gd name="connsiteX85" fmla="*/ 67486 w 418414"/>
                <a:gd name="connsiteY85" fmla="*/ 67486 h 229453"/>
                <a:gd name="connsiteX86" fmla="*/ 67486 w 418414"/>
                <a:gd name="connsiteY86" fmla="*/ 94481 h 229453"/>
                <a:gd name="connsiteX87" fmla="*/ 53989 w 418414"/>
                <a:gd name="connsiteY87" fmla="*/ 94481 h 229453"/>
                <a:gd name="connsiteX88" fmla="*/ 13497 w 418414"/>
                <a:gd name="connsiteY88" fmla="*/ 121475 h 229453"/>
                <a:gd name="connsiteX89" fmla="*/ 13497 w 418414"/>
                <a:gd name="connsiteY89" fmla="*/ 107978 h 229453"/>
                <a:gd name="connsiteX90" fmla="*/ 141721 w 418414"/>
                <a:gd name="connsiteY90" fmla="*/ 107978 h 229453"/>
                <a:gd name="connsiteX91" fmla="*/ 141721 w 418414"/>
                <a:gd name="connsiteY91" fmla="*/ 121475 h 229453"/>
                <a:gd name="connsiteX92" fmla="*/ 269945 w 418414"/>
                <a:gd name="connsiteY92" fmla="*/ 215956 h 229453"/>
                <a:gd name="connsiteX93" fmla="*/ 148470 w 418414"/>
                <a:gd name="connsiteY93" fmla="*/ 215956 h 229453"/>
                <a:gd name="connsiteX94" fmla="*/ 141721 w 418414"/>
                <a:gd name="connsiteY94" fmla="*/ 209207 h 229453"/>
                <a:gd name="connsiteX95" fmla="*/ 148470 w 418414"/>
                <a:gd name="connsiteY95" fmla="*/ 202459 h 229453"/>
                <a:gd name="connsiteX96" fmla="*/ 269945 w 418414"/>
                <a:gd name="connsiteY96" fmla="*/ 202459 h 229453"/>
                <a:gd name="connsiteX97" fmla="*/ 276694 w 418414"/>
                <a:gd name="connsiteY97" fmla="*/ 209207 h 229453"/>
                <a:gd name="connsiteX98" fmla="*/ 269945 w 418414"/>
                <a:gd name="connsiteY98" fmla="*/ 215956 h 229453"/>
                <a:gd name="connsiteX99" fmla="*/ 404918 w 418414"/>
                <a:gd name="connsiteY99" fmla="*/ 121475 h 229453"/>
                <a:gd name="connsiteX100" fmla="*/ 276694 w 418414"/>
                <a:gd name="connsiteY100" fmla="*/ 121475 h 229453"/>
                <a:gd name="connsiteX101" fmla="*/ 276694 w 418414"/>
                <a:gd name="connsiteY101" fmla="*/ 107978 h 229453"/>
                <a:gd name="connsiteX102" fmla="*/ 404918 w 418414"/>
                <a:gd name="connsiteY102" fmla="*/ 107978 h 229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18414" h="229453">
                  <a:moveTo>
                    <a:pt x="411666" y="94481"/>
                  </a:moveTo>
                  <a:lnTo>
                    <a:pt x="384672" y="94481"/>
                  </a:lnTo>
                  <a:lnTo>
                    <a:pt x="384672" y="74235"/>
                  </a:lnTo>
                  <a:cubicBezTo>
                    <a:pt x="384672" y="70508"/>
                    <a:pt x="381650" y="67486"/>
                    <a:pt x="377923" y="67486"/>
                  </a:cubicBezTo>
                  <a:lnTo>
                    <a:pt x="310437" y="67486"/>
                  </a:lnTo>
                  <a:cubicBezTo>
                    <a:pt x="306710" y="67486"/>
                    <a:pt x="303688" y="70508"/>
                    <a:pt x="303688" y="74235"/>
                  </a:cubicBezTo>
                  <a:lnTo>
                    <a:pt x="303688" y="94481"/>
                  </a:lnTo>
                  <a:lnTo>
                    <a:pt x="276019" y="94481"/>
                  </a:lnTo>
                  <a:cubicBezTo>
                    <a:pt x="272790" y="78781"/>
                    <a:pt x="258979" y="67506"/>
                    <a:pt x="242951" y="67486"/>
                  </a:cubicBezTo>
                  <a:lnTo>
                    <a:pt x="242060" y="67486"/>
                  </a:lnTo>
                  <a:lnTo>
                    <a:pt x="248565" y="57728"/>
                  </a:lnTo>
                  <a:cubicBezTo>
                    <a:pt x="249302" y="56620"/>
                    <a:pt x="249696" y="55319"/>
                    <a:pt x="249699" y="53989"/>
                  </a:cubicBezTo>
                  <a:lnTo>
                    <a:pt x="249699" y="40492"/>
                  </a:lnTo>
                  <a:cubicBezTo>
                    <a:pt x="249699" y="18129"/>
                    <a:pt x="231570" y="0"/>
                    <a:pt x="209207" y="0"/>
                  </a:cubicBezTo>
                  <a:cubicBezTo>
                    <a:pt x="186844" y="0"/>
                    <a:pt x="168716" y="18129"/>
                    <a:pt x="168716" y="40492"/>
                  </a:cubicBezTo>
                  <a:lnTo>
                    <a:pt x="168716" y="53989"/>
                  </a:lnTo>
                  <a:cubicBezTo>
                    <a:pt x="168718" y="55322"/>
                    <a:pt x="169112" y="56624"/>
                    <a:pt x="169849" y="57734"/>
                  </a:cubicBezTo>
                  <a:lnTo>
                    <a:pt x="176355" y="67486"/>
                  </a:lnTo>
                  <a:lnTo>
                    <a:pt x="175464" y="67486"/>
                  </a:lnTo>
                  <a:cubicBezTo>
                    <a:pt x="159436" y="67506"/>
                    <a:pt x="145625" y="78781"/>
                    <a:pt x="142396" y="94481"/>
                  </a:cubicBezTo>
                  <a:lnTo>
                    <a:pt x="134973" y="94481"/>
                  </a:lnTo>
                  <a:lnTo>
                    <a:pt x="134973" y="60738"/>
                  </a:lnTo>
                  <a:cubicBezTo>
                    <a:pt x="134973" y="57010"/>
                    <a:pt x="131951" y="53989"/>
                    <a:pt x="128224" y="53989"/>
                  </a:cubicBezTo>
                  <a:lnTo>
                    <a:pt x="128224" y="40492"/>
                  </a:lnTo>
                  <a:lnTo>
                    <a:pt x="114727" y="40492"/>
                  </a:lnTo>
                  <a:lnTo>
                    <a:pt x="114727" y="53989"/>
                  </a:lnTo>
                  <a:lnTo>
                    <a:pt x="101229" y="53989"/>
                  </a:lnTo>
                  <a:cubicBezTo>
                    <a:pt x="97502" y="53989"/>
                    <a:pt x="94481" y="57010"/>
                    <a:pt x="94481" y="60738"/>
                  </a:cubicBezTo>
                  <a:lnTo>
                    <a:pt x="94481" y="94481"/>
                  </a:lnTo>
                  <a:lnTo>
                    <a:pt x="80984" y="94481"/>
                  </a:lnTo>
                  <a:lnTo>
                    <a:pt x="80984" y="60738"/>
                  </a:lnTo>
                  <a:cubicBezTo>
                    <a:pt x="80984" y="57010"/>
                    <a:pt x="77962" y="53989"/>
                    <a:pt x="74235" y="53989"/>
                  </a:cubicBezTo>
                  <a:lnTo>
                    <a:pt x="74235" y="40492"/>
                  </a:lnTo>
                  <a:lnTo>
                    <a:pt x="60738" y="40492"/>
                  </a:lnTo>
                  <a:lnTo>
                    <a:pt x="60738" y="53989"/>
                  </a:lnTo>
                  <a:lnTo>
                    <a:pt x="47240" y="53989"/>
                  </a:lnTo>
                  <a:cubicBezTo>
                    <a:pt x="43513" y="53989"/>
                    <a:pt x="40492" y="57010"/>
                    <a:pt x="40492" y="60738"/>
                  </a:cubicBezTo>
                  <a:lnTo>
                    <a:pt x="40492" y="94481"/>
                  </a:lnTo>
                  <a:lnTo>
                    <a:pt x="6749" y="94481"/>
                  </a:lnTo>
                  <a:cubicBezTo>
                    <a:pt x="3021" y="94481"/>
                    <a:pt x="0" y="97502"/>
                    <a:pt x="0" y="101229"/>
                  </a:cubicBezTo>
                  <a:lnTo>
                    <a:pt x="0" y="128224"/>
                  </a:lnTo>
                  <a:cubicBezTo>
                    <a:pt x="0" y="131951"/>
                    <a:pt x="3021" y="134973"/>
                    <a:pt x="6749" y="134973"/>
                  </a:cubicBezTo>
                  <a:lnTo>
                    <a:pt x="13497" y="134973"/>
                  </a:lnTo>
                  <a:lnTo>
                    <a:pt x="13497" y="222705"/>
                  </a:lnTo>
                  <a:lnTo>
                    <a:pt x="26995" y="222705"/>
                  </a:lnTo>
                  <a:lnTo>
                    <a:pt x="26995" y="134973"/>
                  </a:lnTo>
                  <a:lnTo>
                    <a:pt x="141721" y="134973"/>
                  </a:lnTo>
                  <a:lnTo>
                    <a:pt x="141721" y="190203"/>
                  </a:lnTo>
                  <a:cubicBezTo>
                    <a:pt x="131199" y="193910"/>
                    <a:pt x="125674" y="205443"/>
                    <a:pt x="129380" y="215965"/>
                  </a:cubicBezTo>
                  <a:cubicBezTo>
                    <a:pt x="132231" y="224060"/>
                    <a:pt x="139887" y="229469"/>
                    <a:pt x="148470" y="229453"/>
                  </a:cubicBezTo>
                  <a:lnTo>
                    <a:pt x="269945" y="229453"/>
                  </a:lnTo>
                  <a:cubicBezTo>
                    <a:pt x="281100" y="229474"/>
                    <a:pt x="290161" y="220449"/>
                    <a:pt x="290182" y="209293"/>
                  </a:cubicBezTo>
                  <a:cubicBezTo>
                    <a:pt x="290198" y="200710"/>
                    <a:pt x="284789" y="193055"/>
                    <a:pt x="276694" y="190203"/>
                  </a:cubicBezTo>
                  <a:lnTo>
                    <a:pt x="276694" y="134973"/>
                  </a:lnTo>
                  <a:lnTo>
                    <a:pt x="391420" y="134973"/>
                  </a:lnTo>
                  <a:lnTo>
                    <a:pt x="391420" y="222705"/>
                  </a:lnTo>
                  <a:lnTo>
                    <a:pt x="404918" y="222705"/>
                  </a:lnTo>
                  <a:lnTo>
                    <a:pt x="404918" y="134973"/>
                  </a:lnTo>
                  <a:lnTo>
                    <a:pt x="411666" y="134973"/>
                  </a:lnTo>
                  <a:cubicBezTo>
                    <a:pt x="415393" y="134973"/>
                    <a:pt x="418415" y="131951"/>
                    <a:pt x="418415" y="128224"/>
                  </a:cubicBezTo>
                  <a:lnTo>
                    <a:pt x="418415" y="101229"/>
                  </a:lnTo>
                  <a:cubicBezTo>
                    <a:pt x="418415" y="97502"/>
                    <a:pt x="415393" y="94481"/>
                    <a:pt x="411666" y="94481"/>
                  </a:cubicBezTo>
                  <a:close/>
                  <a:moveTo>
                    <a:pt x="317185" y="80984"/>
                  </a:moveTo>
                  <a:lnTo>
                    <a:pt x="371174" y="80984"/>
                  </a:lnTo>
                  <a:lnTo>
                    <a:pt x="371174" y="94481"/>
                  </a:lnTo>
                  <a:lnTo>
                    <a:pt x="317185" y="94481"/>
                  </a:lnTo>
                  <a:close/>
                  <a:moveTo>
                    <a:pt x="182213" y="51964"/>
                  </a:moveTo>
                  <a:lnTo>
                    <a:pt x="182213" y="40492"/>
                  </a:lnTo>
                  <a:cubicBezTo>
                    <a:pt x="182213" y="25583"/>
                    <a:pt x="194299" y="13497"/>
                    <a:pt x="209207" y="13497"/>
                  </a:cubicBezTo>
                  <a:cubicBezTo>
                    <a:pt x="224116" y="13497"/>
                    <a:pt x="236202" y="25583"/>
                    <a:pt x="236202" y="40492"/>
                  </a:cubicBezTo>
                  <a:lnTo>
                    <a:pt x="236202" y="51964"/>
                  </a:lnTo>
                  <a:lnTo>
                    <a:pt x="225843" y="67486"/>
                  </a:lnTo>
                  <a:lnTo>
                    <a:pt x="192572" y="67486"/>
                  </a:lnTo>
                  <a:close/>
                  <a:moveTo>
                    <a:pt x="175464" y="80984"/>
                  </a:moveTo>
                  <a:lnTo>
                    <a:pt x="242951" y="80984"/>
                  </a:lnTo>
                  <a:cubicBezTo>
                    <a:pt x="254132" y="80984"/>
                    <a:pt x="263196" y="90048"/>
                    <a:pt x="263196" y="101229"/>
                  </a:cubicBezTo>
                  <a:lnTo>
                    <a:pt x="263196" y="188962"/>
                  </a:lnTo>
                  <a:lnTo>
                    <a:pt x="155218" y="188962"/>
                  </a:lnTo>
                  <a:lnTo>
                    <a:pt x="155218" y="101229"/>
                  </a:lnTo>
                  <a:cubicBezTo>
                    <a:pt x="155218" y="90048"/>
                    <a:pt x="164282" y="80984"/>
                    <a:pt x="175464" y="80984"/>
                  </a:cubicBezTo>
                  <a:close/>
                  <a:moveTo>
                    <a:pt x="107978" y="67486"/>
                  </a:moveTo>
                  <a:lnTo>
                    <a:pt x="121475" y="67486"/>
                  </a:lnTo>
                  <a:lnTo>
                    <a:pt x="121475" y="94481"/>
                  </a:lnTo>
                  <a:lnTo>
                    <a:pt x="107978" y="94481"/>
                  </a:lnTo>
                  <a:close/>
                  <a:moveTo>
                    <a:pt x="53989" y="67486"/>
                  </a:moveTo>
                  <a:lnTo>
                    <a:pt x="67486" y="67486"/>
                  </a:lnTo>
                  <a:lnTo>
                    <a:pt x="67486" y="94481"/>
                  </a:lnTo>
                  <a:lnTo>
                    <a:pt x="53989" y="94481"/>
                  </a:lnTo>
                  <a:close/>
                  <a:moveTo>
                    <a:pt x="13497" y="121475"/>
                  </a:moveTo>
                  <a:lnTo>
                    <a:pt x="13497" y="107978"/>
                  </a:lnTo>
                  <a:lnTo>
                    <a:pt x="141721" y="107978"/>
                  </a:lnTo>
                  <a:lnTo>
                    <a:pt x="141721" y="121475"/>
                  </a:lnTo>
                  <a:close/>
                  <a:moveTo>
                    <a:pt x="269945" y="215956"/>
                  </a:moveTo>
                  <a:lnTo>
                    <a:pt x="148470" y="215956"/>
                  </a:lnTo>
                  <a:cubicBezTo>
                    <a:pt x="144742" y="215956"/>
                    <a:pt x="141721" y="212935"/>
                    <a:pt x="141721" y="209207"/>
                  </a:cubicBezTo>
                  <a:cubicBezTo>
                    <a:pt x="141721" y="205480"/>
                    <a:pt x="144742" y="202459"/>
                    <a:pt x="148470" y="202459"/>
                  </a:cubicBezTo>
                  <a:lnTo>
                    <a:pt x="269945" y="202459"/>
                  </a:lnTo>
                  <a:cubicBezTo>
                    <a:pt x="273672" y="202459"/>
                    <a:pt x="276694" y="205480"/>
                    <a:pt x="276694" y="209207"/>
                  </a:cubicBezTo>
                  <a:cubicBezTo>
                    <a:pt x="276694" y="212935"/>
                    <a:pt x="273672" y="215956"/>
                    <a:pt x="269945" y="215956"/>
                  </a:cubicBezTo>
                  <a:close/>
                  <a:moveTo>
                    <a:pt x="404918" y="121475"/>
                  </a:moveTo>
                  <a:lnTo>
                    <a:pt x="276694" y="121475"/>
                  </a:lnTo>
                  <a:lnTo>
                    <a:pt x="276694" y="107978"/>
                  </a:lnTo>
                  <a:lnTo>
                    <a:pt x="404918" y="107978"/>
                  </a:lnTo>
                  <a:close/>
                </a:path>
              </a:pathLst>
            </a:custGeom>
            <a:solidFill>
              <a:srgbClr val="37617A"/>
            </a:solidFill>
            <a:ln w="6697" cap="flat">
              <a:noFill/>
              <a:prstDash val="solid"/>
              <a:miter/>
            </a:ln>
          </p:spPr>
          <p:txBody>
            <a:bodyPr rtlCol="0" anchor="ctr"/>
            <a:lstStyle/>
            <a:p>
              <a:endParaRPr lang="en-ID"/>
            </a:p>
          </p:txBody>
        </p:sp>
        <p:sp>
          <p:nvSpPr>
            <p:cNvPr id="195" name="Freeform: Shape 91">
              <a:extLst>
                <a:ext uri="{FF2B5EF4-FFF2-40B4-BE49-F238E27FC236}">
                  <a16:creationId xmlns:a16="http://schemas.microsoft.com/office/drawing/2014/main" id="{3E31F5C2-C040-3E7F-1DE7-4375AEBA3876}"/>
                </a:ext>
              </a:extLst>
            </p:cNvPr>
            <p:cNvSpPr/>
            <p:nvPr/>
          </p:nvSpPr>
          <p:spPr>
            <a:xfrm>
              <a:off x="5642188" y="2818528"/>
              <a:ext cx="121475" cy="94480"/>
            </a:xfrm>
            <a:custGeom>
              <a:avLst/>
              <a:gdLst>
                <a:gd name="connsiteX0" fmla="*/ 6749 w 121475"/>
                <a:gd name="connsiteY0" fmla="*/ 94481 h 94480"/>
                <a:gd name="connsiteX1" fmla="*/ 114727 w 121475"/>
                <a:gd name="connsiteY1" fmla="*/ 94481 h 94480"/>
                <a:gd name="connsiteX2" fmla="*/ 121475 w 121475"/>
                <a:gd name="connsiteY2" fmla="*/ 87732 h 94480"/>
                <a:gd name="connsiteX3" fmla="*/ 121475 w 121475"/>
                <a:gd name="connsiteY3" fmla="*/ 6749 h 94480"/>
                <a:gd name="connsiteX4" fmla="*/ 114727 w 121475"/>
                <a:gd name="connsiteY4" fmla="*/ 0 h 94480"/>
                <a:gd name="connsiteX5" fmla="*/ 6749 w 121475"/>
                <a:gd name="connsiteY5" fmla="*/ 0 h 94480"/>
                <a:gd name="connsiteX6" fmla="*/ 0 w 121475"/>
                <a:gd name="connsiteY6" fmla="*/ 6749 h 94480"/>
                <a:gd name="connsiteX7" fmla="*/ 0 w 121475"/>
                <a:gd name="connsiteY7" fmla="*/ 87732 h 94480"/>
                <a:gd name="connsiteX8" fmla="*/ 6749 w 121475"/>
                <a:gd name="connsiteY8" fmla="*/ 94481 h 94480"/>
                <a:gd name="connsiteX9" fmla="*/ 13497 w 121475"/>
                <a:gd name="connsiteY9" fmla="*/ 13497 h 94480"/>
                <a:gd name="connsiteX10" fmla="*/ 107978 w 121475"/>
                <a:gd name="connsiteY10" fmla="*/ 13497 h 94480"/>
                <a:gd name="connsiteX11" fmla="*/ 107978 w 121475"/>
                <a:gd name="connsiteY11" fmla="*/ 80984 h 94480"/>
                <a:gd name="connsiteX12" fmla="*/ 13497 w 121475"/>
                <a:gd name="connsiteY12" fmla="*/ 80984 h 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475" h="94480">
                  <a:moveTo>
                    <a:pt x="6749" y="94481"/>
                  </a:moveTo>
                  <a:lnTo>
                    <a:pt x="114727" y="94481"/>
                  </a:lnTo>
                  <a:cubicBezTo>
                    <a:pt x="118454" y="94481"/>
                    <a:pt x="121475" y="91459"/>
                    <a:pt x="121475" y="87732"/>
                  </a:cubicBezTo>
                  <a:lnTo>
                    <a:pt x="121475" y="6749"/>
                  </a:lnTo>
                  <a:cubicBezTo>
                    <a:pt x="121475" y="3021"/>
                    <a:pt x="118454" y="0"/>
                    <a:pt x="114727" y="0"/>
                  </a:cubicBezTo>
                  <a:lnTo>
                    <a:pt x="6749" y="0"/>
                  </a:lnTo>
                  <a:cubicBezTo>
                    <a:pt x="3021" y="0"/>
                    <a:pt x="0" y="3021"/>
                    <a:pt x="0" y="6749"/>
                  </a:cubicBezTo>
                  <a:lnTo>
                    <a:pt x="0" y="87732"/>
                  </a:lnTo>
                  <a:cubicBezTo>
                    <a:pt x="0" y="91459"/>
                    <a:pt x="3021" y="94481"/>
                    <a:pt x="6749" y="94481"/>
                  </a:cubicBezTo>
                  <a:close/>
                  <a:moveTo>
                    <a:pt x="13497" y="13497"/>
                  </a:moveTo>
                  <a:lnTo>
                    <a:pt x="107978" y="13497"/>
                  </a:lnTo>
                  <a:lnTo>
                    <a:pt x="107978" y="80984"/>
                  </a:lnTo>
                  <a:lnTo>
                    <a:pt x="13497" y="80984"/>
                  </a:lnTo>
                  <a:close/>
                </a:path>
              </a:pathLst>
            </a:custGeom>
            <a:solidFill>
              <a:srgbClr val="FDB837"/>
            </a:solidFill>
            <a:ln w="6697" cap="flat">
              <a:noFill/>
              <a:prstDash val="solid"/>
              <a:miter/>
            </a:ln>
          </p:spPr>
          <p:txBody>
            <a:bodyPr rtlCol="0" anchor="ctr"/>
            <a:lstStyle/>
            <a:p>
              <a:endParaRPr lang="en-ID"/>
            </a:p>
          </p:txBody>
        </p:sp>
        <p:sp>
          <p:nvSpPr>
            <p:cNvPr id="196" name="Freeform: Shape 92">
              <a:extLst>
                <a:ext uri="{FF2B5EF4-FFF2-40B4-BE49-F238E27FC236}">
                  <a16:creationId xmlns:a16="http://schemas.microsoft.com/office/drawing/2014/main" id="{479E7ADF-4E30-4C04-1677-E46938924AFA}"/>
                </a:ext>
              </a:extLst>
            </p:cNvPr>
            <p:cNvSpPr/>
            <p:nvPr/>
          </p:nvSpPr>
          <p:spPr>
            <a:xfrm>
              <a:off x="5777161" y="2818528"/>
              <a:ext cx="121475" cy="94480"/>
            </a:xfrm>
            <a:custGeom>
              <a:avLst/>
              <a:gdLst>
                <a:gd name="connsiteX0" fmla="*/ 6749 w 121475"/>
                <a:gd name="connsiteY0" fmla="*/ 94481 h 94480"/>
                <a:gd name="connsiteX1" fmla="*/ 114727 w 121475"/>
                <a:gd name="connsiteY1" fmla="*/ 94481 h 94480"/>
                <a:gd name="connsiteX2" fmla="*/ 121475 w 121475"/>
                <a:gd name="connsiteY2" fmla="*/ 87732 h 94480"/>
                <a:gd name="connsiteX3" fmla="*/ 121475 w 121475"/>
                <a:gd name="connsiteY3" fmla="*/ 6749 h 94480"/>
                <a:gd name="connsiteX4" fmla="*/ 114727 w 121475"/>
                <a:gd name="connsiteY4" fmla="*/ 0 h 94480"/>
                <a:gd name="connsiteX5" fmla="*/ 6749 w 121475"/>
                <a:gd name="connsiteY5" fmla="*/ 0 h 94480"/>
                <a:gd name="connsiteX6" fmla="*/ 0 w 121475"/>
                <a:gd name="connsiteY6" fmla="*/ 6749 h 94480"/>
                <a:gd name="connsiteX7" fmla="*/ 0 w 121475"/>
                <a:gd name="connsiteY7" fmla="*/ 87732 h 94480"/>
                <a:gd name="connsiteX8" fmla="*/ 6749 w 121475"/>
                <a:gd name="connsiteY8" fmla="*/ 94481 h 94480"/>
                <a:gd name="connsiteX9" fmla="*/ 13497 w 121475"/>
                <a:gd name="connsiteY9" fmla="*/ 13497 h 94480"/>
                <a:gd name="connsiteX10" fmla="*/ 107978 w 121475"/>
                <a:gd name="connsiteY10" fmla="*/ 13497 h 94480"/>
                <a:gd name="connsiteX11" fmla="*/ 107978 w 121475"/>
                <a:gd name="connsiteY11" fmla="*/ 80984 h 94480"/>
                <a:gd name="connsiteX12" fmla="*/ 13497 w 121475"/>
                <a:gd name="connsiteY12" fmla="*/ 80984 h 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475" h="94480">
                  <a:moveTo>
                    <a:pt x="6749" y="94481"/>
                  </a:moveTo>
                  <a:lnTo>
                    <a:pt x="114727" y="94481"/>
                  </a:lnTo>
                  <a:cubicBezTo>
                    <a:pt x="118454" y="94481"/>
                    <a:pt x="121475" y="91459"/>
                    <a:pt x="121475" y="87732"/>
                  </a:cubicBezTo>
                  <a:lnTo>
                    <a:pt x="121475" y="6749"/>
                  </a:lnTo>
                  <a:cubicBezTo>
                    <a:pt x="121475" y="3021"/>
                    <a:pt x="118454" y="0"/>
                    <a:pt x="114727" y="0"/>
                  </a:cubicBezTo>
                  <a:lnTo>
                    <a:pt x="6749" y="0"/>
                  </a:lnTo>
                  <a:cubicBezTo>
                    <a:pt x="3021" y="0"/>
                    <a:pt x="0" y="3021"/>
                    <a:pt x="0" y="6749"/>
                  </a:cubicBezTo>
                  <a:lnTo>
                    <a:pt x="0" y="87732"/>
                  </a:lnTo>
                  <a:cubicBezTo>
                    <a:pt x="0" y="91459"/>
                    <a:pt x="3021" y="94481"/>
                    <a:pt x="6749" y="94481"/>
                  </a:cubicBezTo>
                  <a:close/>
                  <a:moveTo>
                    <a:pt x="13497" y="13497"/>
                  </a:moveTo>
                  <a:lnTo>
                    <a:pt x="107978" y="13497"/>
                  </a:lnTo>
                  <a:lnTo>
                    <a:pt x="107978" y="80984"/>
                  </a:lnTo>
                  <a:lnTo>
                    <a:pt x="13497" y="80984"/>
                  </a:lnTo>
                  <a:close/>
                </a:path>
              </a:pathLst>
            </a:custGeom>
            <a:solidFill>
              <a:srgbClr val="37617A"/>
            </a:solidFill>
            <a:ln w="6697" cap="flat">
              <a:noFill/>
              <a:prstDash val="solid"/>
              <a:miter/>
            </a:ln>
          </p:spPr>
          <p:txBody>
            <a:bodyPr rtlCol="0" anchor="ctr"/>
            <a:lstStyle/>
            <a:p>
              <a:endParaRPr lang="en-ID"/>
            </a:p>
          </p:txBody>
        </p:sp>
        <p:sp>
          <p:nvSpPr>
            <p:cNvPr id="197" name="Freeform: Shape 93">
              <a:extLst>
                <a:ext uri="{FF2B5EF4-FFF2-40B4-BE49-F238E27FC236}">
                  <a16:creationId xmlns:a16="http://schemas.microsoft.com/office/drawing/2014/main" id="{60364DC0-7216-84D1-0F36-554B698055E0}"/>
                </a:ext>
              </a:extLst>
            </p:cNvPr>
            <p:cNvSpPr/>
            <p:nvPr/>
          </p:nvSpPr>
          <p:spPr>
            <a:xfrm>
              <a:off x="5912133" y="2818528"/>
              <a:ext cx="121475" cy="94480"/>
            </a:xfrm>
            <a:custGeom>
              <a:avLst/>
              <a:gdLst>
                <a:gd name="connsiteX0" fmla="*/ 6749 w 121475"/>
                <a:gd name="connsiteY0" fmla="*/ 94481 h 94480"/>
                <a:gd name="connsiteX1" fmla="*/ 114727 w 121475"/>
                <a:gd name="connsiteY1" fmla="*/ 94481 h 94480"/>
                <a:gd name="connsiteX2" fmla="*/ 121475 w 121475"/>
                <a:gd name="connsiteY2" fmla="*/ 87732 h 94480"/>
                <a:gd name="connsiteX3" fmla="*/ 121475 w 121475"/>
                <a:gd name="connsiteY3" fmla="*/ 6749 h 94480"/>
                <a:gd name="connsiteX4" fmla="*/ 114727 w 121475"/>
                <a:gd name="connsiteY4" fmla="*/ 0 h 94480"/>
                <a:gd name="connsiteX5" fmla="*/ 6749 w 121475"/>
                <a:gd name="connsiteY5" fmla="*/ 0 h 94480"/>
                <a:gd name="connsiteX6" fmla="*/ 0 w 121475"/>
                <a:gd name="connsiteY6" fmla="*/ 6749 h 94480"/>
                <a:gd name="connsiteX7" fmla="*/ 0 w 121475"/>
                <a:gd name="connsiteY7" fmla="*/ 87732 h 94480"/>
                <a:gd name="connsiteX8" fmla="*/ 6749 w 121475"/>
                <a:gd name="connsiteY8" fmla="*/ 94481 h 94480"/>
                <a:gd name="connsiteX9" fmla="*/ 13497 w 121475"/>
                <a:gd name="connsiteY9" fmla="*/ 13497 h 94480"/>
                <a:gd name="connsiteX10" fmla="*/ 107978 w 121475"/>
                <a:gd name="connsiteY10" fmla="*/ 13497 h 94480"/>
                <a:gd name="connsiteX11" fmla="*/ 107978 w 121475"/>
                <a:gd name="connsiteY11" fmla="*/ 80984 h 94480"/>
                <a:gd name="connsiteX12" fmla="*/ 13497 w 121475"/>
                <a:gd name="connsiteY12" fmla="*/ 80984 h 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475" h="94480">
                  <a:moveTo>
                    <a:pt x="6749" y="94481"/>
                  </a:moveTo>
                  <a:lnTo>
                    <a:pt x="114727" y="94481"/>
                  </a:lnTo>
                  <a:cubicBezTo>
                    <a:pt x="118454" y="94481"/>
                    <a:pt x="121475" y="91459"/>
                    <a:pt x="121475" y="87732"/>
                  </a:cubicBezTo>
                  <a:lnTo>
                    <a:pt x="121475" y="6749"/>
                  </a:lnTo>
                  <a:cubicBezTo>
                    <a:pt x="121475" y="3021"/>
                    <a:pt x="118454" y="0"/>
                    <a:pt x="114727" y="0"/>
                  </a:cubicBezTo>
                  <a:lnTo>
                    <a:pt x="6749" y="0"/>
                  </a:lnTo>
                  <a:cubicBezTo>
                    <a:pt x="3021" y="0"/>
                    <a:pt x="0" y="3021"/>
                    <a:pt x="0" y="6749"/>
                  </a:cubicBezTo>
                  <a:lnTo>
                    <a:pt x="0" y="87732"/>
                  </a:lnTo>
                  <a:cubicBezTo>
                    <a:pt x="0" y="91459"/>
                    <a:pt x="3021" y="94481"/>
                    <a:pt x="6749" y="94481"/>
                  </a:cubicBezTo>
                  <a:close/>
                  <a:moveTo>
                    <a:pt x="13497" y="13497"/>
                  </a:moveTo>
                  <a:lnTo>
                    <a:pt x="107978" y="13497"/>
                  </a:lnTo>
                  <a:lnTo>
                    <a:pt x="107978" y="80984"/>
                  </a:lnTo>
                  <a:lnTo>
                    <a:pt x="13497" y="80984"/>
                  </a:lnTo>
                  <a:close/>
                </a:path>
              </a:pathLst>
            </a:custGeom>
            <a:solidFill>
              <a:srgbClr val="37617A"/>
            </a:solidFill>
            <a:ln w="6697" cap="flat">
              <a:noFill/>
              <a:prstDash val="solid"/>
              <a:miter/>
            </a:ln>
          </p:spPr>
          <p:txBody>
            <a:bodyPr rtlCol="0" anchor="ctr"/>
            <a:lstStyle/>
            <a:p>
              <a:endParaRPr lang="en-ID"/>
            </a:p>
          </p:txBody>
        </p:sp>
        <p:sp>
          <p:nvSpPr>
            <p:cNvPr id="198" name="Freeform: Shape 94">
              <a:extLst>
                <a:ext uri="{FF2B5EF4-FFF2-40B4-BE49-F238E27FC236}">
                  <a16:creationId xmlns:a16="http://schemas.microsoft.com/office/drawing/2014/main" id="{17098749-B256-9E19-8C8B-51D980E0A87A}"/>
                </a:ext>
              </a:extLst>
            </p:cNvPr>
            <p:cNvSpPr/>
            <p:nvPr/>
          </p:nvSpPr>
          <p:spPr>
            <a:xfrm>
              <a:off x="5642188" y="2926506"/>
              <a:ext cx="121475" cy="94480"/>
            </a:xfrm>
            <a:custGeom>
              <a:avLst/>
              <a:gdLst>
                <a:gd name="connsiteX0" fmla="*/ 6749 w 121475"/>
                <a:gd name="connsiteY0" fmla="*/ 94481 h 94480"/>
                <a:gd name="connsiteX1" fmla="*/ 114727 w 121475"/>
                <a:gd name="connsiteY1" fmla="*/ 94481 h 94480"/>
                <a:gd name="connsiteX2" fmla="*/ 121475 w 121475"/>
                <a:gd name="connsiteY2" fmla="*/ 87732 h 94480"/>
                <a:gd name="connsiteX3" fmla="*/ 121475 w 121475"/>
                <a:gd name="connsiteY3" fmla="*/ 6749 h 94480"/>
                <a:gd name="connsiteX4" fmla="*/ 114727 w 121475"/>
                <a:gd name="connsiteY4" fmla="*/ 0 h 94480"/>
                <a:gd name="connsiteX5" fmla="*/ 6749 w 121475"/>
                <a:gd name="connsiteY5" fmla="*/ 0 h 94480"/>
                <a:gd name="connsiteX6" fmla="*/ 0 w 121475"/>
                <a:gd name="connsiteY6" fmla="*/ 6749 h 94480"/>
                <a:gd name="connsiteX7" fmla="*/ 0 w 121475"/>
                <a:gd name="connsiteY7" fmla="*/ 87732 h 94480"/>
                <a:gd name="connsiteX8" fmla="*/ 6749 w 121475"/>
                <a:gd name="connsiteY8" fmla="*/ 94481 h 94480"/>
                <a:gd name="connsiteX9" fmla="*/ 13497 w 121475"/>
                <a:gd name="connsiteY9" fmla="*/ 13497 h 94480"/>
                <a:gd name="connsiteX10" fmla="*/ 107978 w 121475"/>
                <a:gd name="connsiteY10" fmla="*/ 13497 h 94480"/>
                <a:gd name="connsiteX11" fmla="*/ 107978 w 121475"/>
                <a:gd name="connsiteY11" fmla="*/ 80984 h 94480"/>
                <a:gd name="connsiteX12" fmla="*/ 13497 w 121475"/>
                <a:gd name="connsiteY12" fmla="*/ 80984 h 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475" h="94480">
                  <a:moveTo>
                    <a:pt x="6749" y="94481"/>
                  </a:moveTo>
                  <a:lnTo>
                    <a:pt x="114727" y="94481"/>
                  </a:lnTo>
                  <a:cubicBezTo>
                    <a:pt x="118454" y="94481"/>
                    <a:pt x="121475" y="91459"/>
                    <a:pt x="121475" y="87732"/>
                  </a:cubicBezTo>
                  <a:lnTo>
                    <a:pt x="121475" y="6749"/>
                  </a:lnTo>
                  <a:cubicBezTo>
                    <a:pt x="121475" y="3021"/>
                    <a:pt x="118454" y="0"/>
                    <a:pt x="114727" y="0"/>
                  </a:cubicBezTo>
                  <a:lnTo>
                    <a:pt x="6749" y="0"/>
                  </a:lnTo>
                  <a:cubicBezTo>
                    <a:pt x="3021" y="0"/>
                    <a:pt x="0" y="3021"/>
                    <a:pt x="0" y="6749"/>
                  </a:cubicBezTo>
                  <a:lnTo>
                    <a:pt x="0" y="87732"/>
                  </a:lnTo>
                  <a:cubicBezTo>
                    <a:pt x="0" y="91459"/>
                    <a:pt x="3021" y="94481"/>
                    <a:pt x="6749" y="94481"/>
                  </a:cubicBezTo>
                  <a:close/>
                  <a:moveTo>
                    <a:pt x="13497" y="13497"/>
                  </a:moveTo>
                  <a:lnTo>
                    <a:pt x="107978" y="13497"/>
                  </a:lnTo>
                  <a:lnTo>
                    <a:pt x="107978" y="80984"/>
                  </a:lnTo>
                  <a:lnTo>
                    <a:pt x="13497" y="80984"/>
                  </a:lnTo>
                  <a:close/>
                </a:path>
              </a:pathLst>
            </a:custGeom>
            <a:solidFill>
              <a:srgbClr val="37617A"/>
            </a:solidFill>
            <a:ln w="6697" cap="flat">
              <a:noFill/>
              <a:prstDash val="solid"/>
              <a:miter/>
            </a:ln>
          </p:spPr>
          <p:txBody>
            <a:bodyPr rtlCol="0" anchor="ctr"/>
            <a:lstStyle/>
            <a:p>
              <a:endParaRPr lang="en-ID"/>
            </a:p>
          </p:txBody>
        </p:sp>
        <p:sp>
          <p:nvSpPr>
            <p:cNvPr id="199" name="Freeform: Shape 95">
              <a:extLst>
                <a:ext uri="{FF2B5EF4-FFF2-40B4-BE49-F238E27FC236}">
                  <a16:creationId xmlns:a16="http://schemas.microsoft.com/office/drawing/2014/main" id="{62097F11-D91C-DACB-4324-80D5500F5A06}"/>
                </a:ext>
              </a:extLst>
            </p:cNvPr>
            <p:cNvSpPr/>
            <p:nvPr/>
          </p:nvSpPr>
          <p:spPr>
            <a:xfrm>
              <a:off x="5777161" y="2926506"/>
              <a:ext cx="121475" cy="94480"/>
            </a:xfrm>
            <a:custGeom>
              <a:avLst/>
              <a:gdLst>
                <a:gd name="connsiteX0" fmla="*/ 6749 w 121475"/>
                <a:gd name="connsiteY0" fmla="*/ 94481 h 94480"/>
                <a:gd name="connsiteX1" fmla="*/ 20246 w 121475"/>
                <a:gd name="connsiteY1" fmla="*/ 94481 h 94480"/>
                <a:gd name="connsiteX2" fmla="*/ 20246 w 121475"/>
                <a:gd name="connsiteY2" fmla="*/ 80984 h 94480"/>
                <a:gd name="connsiteX3" fmla="*/ 13497 w 121475"/>
                <a:gd name="connsiteY3" fmla="*/ 80984 h 94480"/>
                <a:gd name="connsiteX4" fmla="*/ 13497 w 121475"/>
                <a:gd name="connsiteY4" fmla="*/ 13497 h 94480"/>
                <a:gd name="connsiteX5" fmla="*/ 107978 w 121475"/>
                <a:gd name="connsiteY5" fmla="*/ 13497 h 94480"/>
                <a:gd name="connsiteX6" fmla="*/ 107978 w 121475"/>
                <a:gd name="connsiteY6" fmla="*/ 80984 h 94480"/>
                <a:gd name="connsiteX7" fmla="*/ 101229 w 121475"/>
                <a:gd name="connsiteY7" fmla="*/ 80984 h 94480"/>
                <a:gd name="connsiteX8" fmla="*/ 101229 w 121475"/>
                <a:gd name="connsiteY8" fmla="*/ 94481 h 94480"/>
                <a:gd name="connsiteX9" fmla="*/ 114727 w 121475"/>
                <a:gd name="connsiteY9" fmla="*/ 94481 h 94480"/>
                <a:gd name="connsiteX10" fmla="*/ 121475 w 121475"/>
                <a:gd name="connsiteY10" fmla="*/ 87732 h 94480"/>
                <a:gd name="connsiteX11" fmla="*/ 121475 w 121475"/>
                <a:gd name="connsiteY11" fmla="*/ 6749 h 94480"/>
                <a:gd name="connsiteX12" fmla="*/ 114727 w 121475"/>
                <a:gd name="connsiteY12" fmla="*/ 0 h 94480"/>
                <a:gd name="connsiteX13" fmla="*/ 6749 w 121475"/>
                <a:gd name="connsiteY13" fmla="*/ 0 h 94480"/>
                <a:gd name="connsiteX14" fmla="*/ 0 w 121475"/>
                <a:gd name="connsiteY14" fmla="*/ 6749 h 94480"/>
                <a:gd name="connsiteX15" fmla="*/ 0 w 121475"/>
                <a:gd name="connsiteY15" fmla="*/ 87732 h 94480"/>
                <a:gd name="connsiteX16" fmla="*/ 6749 w 121475"/>
                <a:gd name="connsiteY16" fmla="*/ 94481 h 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475" h="94480">
                  <a:moveTo>
                    <a:pt x="6749" y="94481"/>
                  </a:moveTo>
                  <a:lnTo>
                    <a:pt x="20246" y="94481"/>
                  </a:lnTo>
                  <a:lnTo>
                    <a:pt x="20246" y="80984"/>
                  </a:lnTo>
                  <a:lnTo>
                    <a:pt x="13497" y="80984"/>
                  </a:lnTo>
                  <a:lnTo>
                    <a:pt x="13497" y="13497"/>
                  </a:lnTo>
                  <a:lnTo>
                    <a:pt x="107978" y="13497"/>
                  </a:lnTo>
                  <a:lnTo>
                    <a:pt x="107978" y="80984"/>
                  </a:lnTo>
                  <a:lnTo>
                    <a:pt x="101229" y="80984"/>
                  </a:lnTo>
                  <a:lnTo>
                    <a:pt x="101229" y="94481"/>
                  </a:lnTo>
                  <a:lnTo>
                    <a:pt x="114727" y="94481"/>
                  </a:lnTo>
                  <a:cubicBezTo>
                    <a:pt x="118454" y="94481"/>
                    <a:pt x="121475" y="91459"/>
                    <a:pt x="121475" y="87732"/>
                  </a:cubicBezTo>
                  <a:lnTo>
                    <a:pt x="121475" y="6749"/>
                  </a:lnTo>
                  <a:cubicBezTo>
                    <a:pt x="121475" y="3021"/>
                    <a:pt x="118454" y="0"/>
                    <a:pt x="114727" y="0"/>
                  </a:cubicBezTo>
                  <a:lnTo>
                    <a:pt x="6749" y="0"/>
                  </a:lnTo>
                  <a:cubicBezTo>
                    <a:pt x="3021" y="0"/>
                    <a:pt x="0" y="3021"/>
                    <a:pt x="0" y="6749"/>
                  </a:cubicBezTo>
                  <a:lnTo>
                    <a:pt x="0" y="87732"/>
                  </a:lnTo>
                  <a:cubicBezTo>
                    <a:pt x="0" y="91459"/>
                    <a:pt x="3021" y="94481"/>
                    <a:pt x="6749" y="94481"/>
                  </a:cubicBezTo>
                  <a:close/>
                </a:path>
              </a:pathLst>
            </a:custGeom>
            <a:solidFill>
              <a:srgbClr val="37617A"/>
            </a:solidFill>
            <a:ln w="6697" cap="flat">
              <a:noFill/>
              <a:prstDash val="solid"/>
              <a:miter/>
            </a:ln>
          </p:spPr>
          <p:txBody>
            <a:bodyPr rtlCol="0" anchor="ctr"/>
            <a:lstStyle/>
            <a:p>
              <a:endParaRPr lang="en-ID"/>
            </a:p>
          </p:txBody>
        </p:sp>
        <p:sp>
          <p:nvSpPr>
            <p:cNvPr id="200" name="Freeform: Shape 96">
              <a:extLst>
                <a:ext uri="{FF2B5EF4-FFF2-40B4-BE49-F238E27FC236}">
                  <a16:creationId xmlns:a16="http://schemas.microsoft.com/office/drawing/2014/main" id="{B23720ED-AD3B-D1D5-F7D5-EF00A41133AE}"/>
                </a:ext>
              </a:extLst>
            </p:cNvPr>
            <p:cNvSpPr/>
            <p:nvPr/>
          </p:nvSpPr>
          <p:spPr>
            <a:xfrm>
              <a:off x="5912133" y="2926506"/>
              <a:ext cx="121475" cy="94480"/>
            </a:xfrm>
            <a:custGeom>
              <a:avLst/>
              <a:gdLst>
                <a:gd name="connsiteX0" fmla="*/ 6749 w 121475"/>
                <a:gd name="connsiteY0" fmla="*/ 94481 h 94480"/>
                <a:gd name="connsiteX1" fmla="*/ 114727 w 121475"/>
                <a:gd name="connsiteY1" fmla="*/ 94481 h 94480"/>
                <a:gd name="connsiteX2" fmla="*/ 121475 w 121475"/>
                <a:gd name="connsiteY2" fmla="*/ 87732 h 94480"/>
                <a:gd name="connsiteX3" fmla="*/ 121475 w 121475"/>
                <a:gd name="connsiteY3" fmla="*/ 6749 h 94480"/>
                <a:gd name="connsiteX4" fmla="*/ 114727 w 121475"/>
                <a:gd name="connsiteY4" fmla="*/ 0 h 94480"/>
                <a:gd name="connsiteX5" fmla="*/ 6749 w 121475"/>
                <a:gd name="connsiteY5" fmla="*/ 0 h 94480"/>
                <a:gd name="connsiteX6" fmla="*/ 0 w 121475"/>
                <a:gd name="connsiteY6" fmla="*/ 6749 h 94480"/>
                <a:gd name="connsiteX7" fmla="*/ 0 w 121475"/>
                <a:gd name="connsiteY7" fmla="*/ 87732 h 94480"/>
                <a:gd name="connsiteX8" fmla="*/ 6749 w 121475"/>
                <a:gd name="connsiteY8" fmla="*/ 94481 h 94480"/>
                <a:gd name="connsiteX9" fmla="*/ 13497 w 121475"/>
                <a:gd name="connsiteY9" fmla="*/ 13497 h 94480"/>
                <a:gd name="connsiteX10" fmla="*/ 107978 w 121475"/>
                <a:gd name="connsiteY10" fmla="*/ 13497 h 94480"/>
                <a:gd name="connsiteX11" fmla="*/ 107978 w 121475"/>
                <a:gd name="connsiteY11" fmla="*/ 80984 h 94480"/>
                <a:gd name="connsiteX12" fmla="*/ 13497 w 121475"/>
                <a:gd name="connsiteY12" fmla="*/ 80984 h 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475" h="94480">
                  <a:moveTo>
                    <a:pt x="6749" y="94481"/>
                  </a:moveTo>
                  <a:lnTo>
                    <a:pt x="114727" y="94481"/>
                  </a:lnTo>
                  <a:cubicBezTo>
                    <a:pt x="118454" y="94481"/>
                    <a:pt x="121475" y="91459"/>
                    <a:pt x="121475" y="87732"/>
                  </a:cubicBezTo>
                  <a:lnTo>
                    <a:pt x="121475" y="6749"/>
                  </a:lnTo>
                  <a:cubicBezTo>
                    <a:pt x="121475" y="3021"/>
                    <a:pt x="118454" y="0"/>
                    <a:pt x="114727" y="0"/>
                  </a:cubicBezTo>
                  <a:lnTo>
                    <a:pt x="6749" y="0"/>
                  </a:lnTo>
                  <a:cubicBezTo>
                    <a:pt x="3021" y="0"/>
                    <a:pt x="0" y="3021"/>
                    <a:pt x="0" y="6749"/>
                  </a:cubicBezTo>
                  <a:lnTo>
                    <a:pt x="0" y="87732"/>
                  </a:lnTo>
                  <a:cubicBezTo>
                    <a:pt x="0" y="91459"/>
                    <a:pt x="3021" y="94481"/>
                    <a:pt x="6749" y="94481"/>
                  </a:cubicBezTo>
                  <a:close/>
                  <a:moveTo>
                    <a:pt x="13497" y="13497"/>
                  </a:moveTo>
                  <a:lnTo>
                    <a:pt x="107978" y="13497"/>
                  </a:lnTo>
                  <a:lnTo>
                    <a:pt x="107978" y="80984"/>
                  </a:lnTo>
                  <a:lnTo>
                    <a:pt x="13497" y="80984"/>
                  </a:lnTo>
                  <a:close/>
                </a:path>
              </a:pathLst>
            </a:custGeom>
            <a:solidFill>
              <a:srgbClr val="FDB837"/>
            </a:solidFill>
            <a:ln w="6697" cap="flat">
              <a:noFill/>
              <a:prstDash val="solid"/>
              <a:miter/>
            </a:ln>
          </p:spPr>
          <p:txBody>
            <a:bodyPr rtlCol="0" anchor="ctr"/>
            <a:lstStyle/>
            <a:p>
              <a:endParaRPr lang="en-ID" dirty="0"/>
            </a:p>
          </p:txBody>
        </p:sp>
        <p:sp>
          <p:nvSpPr>
            <p:cNvPr id="201" name="Freeform: Shape 97">
              <a:extLst>
                <a:ext uri="{FF2B5EF4-FFF2-40B4-BE49-F238E27FC236}">
                  <a16:creationId xmlns:a16="http://schemas.microsoft.com/office/drawing/2014/main" id="{CA65F8DA-34E7-423B-62B5-E6500086DBC2}"/>
                </a:ext>
              </a:extLst>
            </p:cNvPr>
            <p:cNvSpPr/>
            <p:nvPr/>
          </p:nvSpPr>
          <p:spPr>
            <a:xfrm rot="18900000">
              <a:off x="5663583" y="2859019"/>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FDB837"/>
            </a:solidFill>
            <a:ln w="6696" cap="flat">
              <a:noFill/>
              <a:prstDash val="solid"/>
              <a:miter/>
            </a:ln>
          </p:spPr>
          <p:txBody>
            <a:bodyPr rtlCol="0" anchor="ctr"/>
            <a:lstStyle/>
            <a:p>
              <a:endParaRPr lang="en-ID"/>
            </a:p>
          </p:txBody>
        </p:sp>
        <p:sp>
          <p:nvSpPr>
            <p:cNvPr id="202" name="Freeform: Shape 98">
              <a:extLst>
                <a:ext uri="{FF2B5EF4-FFF2-40B4-BE49-F238E27FC236}">
                  <a16:creationId xmlns:a16="http://schemas.microsoft.com/office/drawing/2014/main" id="{D3FFF433-F41A-5F23-3EDB-C30998DCBC23}"/>
                </a:ext>
              </a:extLst>
            </p:cNvPr>
            <p:cNvSpPr/>
            <p:nvPr/>
          </p:nvSpPr>
          <p:spPr>
            <a:xfrm rot="18900000">
              <a:off x="5704075" y="2859025"/>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FDB837"/>
            </a:solidFill>
            <a:ln w="6696" cap="flat">
              <a:noFill/>
              <a:prstDash val="solid"/>
              <a:miter/>
            </a:ln>
          </p:spPr>
          <p:txBody>
            <a:bodyPr rtlCol="0" anchor="ctr"/>
            <a:lstStyle/>
            <a:p>
              <a:endParaRPr lang="en-ID"/>
            </a:p>
          </p:txBody>
        </p:sp>
        <p:sp>
          <p:nvSpPr>
            <p:cNvPr id="203" name="Freeform: Shape 99">
              <a:extLst>
                <a:ext uri="{FF2B5EF4-FFF2-40B4-BE49-F238E27FC236}">
                  <a16:creationId xmlns:a16="http://schemas.microsoft.com/office/drawing/2014/main" id="{0A9EA8C1-90EE-A778-C1D4-A8F1BECC34D0}"/>
                </a:ext>
              </a:extLst>
            </p:cNvPr>
            <p:cNvSpPr/>
            <p:nvPr/>
          </p:nvSpPr>
          <p:spPr>
            <a:xfrm rot="18900000">
              <a:off x="5798542" y="2859032"/>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sp>
          <p:nvSpPr>
            <p:cNvPr id="204" name="Freeform: Shape 100">
              <a:extLst>
                <a:ext uri="{FF2B5EF4-FFF2-40B4-BE49-F238E27FC236}">
                  <a16:creationId xmlns:a16="http://schemas.microsoft.com/office/drawing/2014/main" id="{466883A3-51BA-3AE0-3F65-818E8F799DBE}"/>
                </a:ext>
              </a:extLst>
            </p:cNvPr>
            <p:cNvSpPr/>
            <p:nvPr/>
          </p:nvSpPr>
          <p:spPr>
            <a:xfrm rot="18900000">
              <a:off x="5839027" y="2859039"/>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sp>
          <p:nvSpPr>
            <p:cNvPr id="205" name="Freeform: Shape 101">
              <a:extLst>
                <a:ext uri="{FF2B5EF4-FFF2-40B4-BE49-F238E27FC236}">
                  <a16:creationId xmlns:a16="http://schemas.microsoft.com/office/drawing/2014/main" id="{EF99C1DB-B00C-3FD6-0565-8530C263547C}"/>
                </a:ext>
              </a:extLst>
            </p:cNvPr>
            <p:cNvSpPr/>
            <p:nvPr/>
          </p:nvSpPr>
          <p:spPr>
            <a:xfrm rot="18900000">
              <a:off x="5933501" y="2859046"/>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sp>
          <p:nvSpPr>
            <p:cNvPr id="206" name="Freeform: Shape 102">
              <a:extLst>
                <a:ext uri="{FF2B5EF4-FFF2-40B4-BE49-F238E27FC236}">
                  <a16:creationId xmlns:a16="http://schemas.microsoft.com/office/drawing/2014/main" id="{9C2A8EE9-990E-BB6C-D46F-E180E78B35F2}"/>
                </a:ext>
              </a:extLst>
            </p:cNvPr>
            <p:cNvSpPr/>
            <p:nvPr/>
          </p:nvSpPr>
          <p:spPr>
            <a:xfrm rot="18900000">
              <a:off x="5973986" y="2859052"/>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sp>
          <p:nvSpPr>
            <p:cNvPr id="207" name="Freeform: Shape 103">
              <a:extLst>
                <a:ext uri="{FF2B5EF4-FFF2-40B4-BE49-F238E27FC236}">
                  <a16:creationId xmlns:a16="http://schemas.microsoft.com/office/drawing/2014/main" id="{CD04E5CD-126E-96FD-5DE5-4C87FDE9C665}"/>
                </a:ext>
              </a:extLst>
            </p:cNvPr>
            <p:cNvSpPr/>
            <p:nvPr/>
          </p:nvSpPr>
          <p:spPr>
            <a:xfrm rot="18900000">
              <a:off x="5933488" y="2967017"/>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FDB837"/>
            </a:solidFill>
            <a:ln w="6696" cap="flat">
              <a:noFill/>
              <a:prstDash val="solid"/>
              <a:miter/>
            </a:ln>
          </p:spPr>
          <p:txBody>
            <a:bodyPr rtlCol="0" anchor="ctr"/>
            <a:lstStyle/>
            <a:p>
              <a:endParaRPr lang="en-ID"/>
            </a:p>
          </p:txBody>
        </p:sp>
        <p:sp>
          <p:nvSpPr>
            <p:cNvPr id="208" name="Freeform: Shape 104">
              <a:extLst>
                <a:ext uri="{FF2B5EF4-FFF2-40B4-BE49-F238E27FC236}">
                  <a16:creationId xmlns:a16="http://schemas.microsoft.com/office/drawing/2014/main" id="{D73E9BDA-1384-4604-FD4B-4915D9FF4CA0}"/>
                </a:ext>
              </a:extLst>
            </p:cNvPr>
            <p:cNvSpPr/>
            <p:nvPr/>
          </p:nvSpPr>
          <p:spPr>
            <a:xfrm rot="18900000">
              <a:off x="5973980" y="2967017"/>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FDB837"/>
            </a:solidFill>
            <a:ln w="6696" cap="flat">
              <a:noFill/>
              <a:prstDash val="solid"/>
              <a:miter/>
            </a:ln>
          </p:spPr>
          <p:txBody>
            <a:bodyPr rtlCol="0" anchor="ctr"/>
            <a:lstStyle/>
            <a:p>
              <a:endParaRPr lang="en-ID"/>
            </a:p>
          </p:txBody>
        </p:sp>
        <p:sp>
          <p:nvSpPr>
            <p:cNvPr id="209" name="Freeform: Shape 105">
              <a:extLst>
                <a:ext uri="{FF2B5EF4-FFF2-40B4-BE49-F238E27FC236}">
                  <a16:creationId xmlns:a16="http://schemas.microsoft.com/office/drawing/2014/main" id="{6DE58357-3A13-EAD8-1419-04D0B0C57D17}"/>
                </a:ext>
              </a:extLst>
            </p:cNvPr>
            <p:cNvSpPr/>
            <p:nvPr/>
          </p:nvSpPr>
          <p:spPr>
            <a:xfrm rot="18900000">
              <a:off x="5798529" y="2967003"/>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sp>
          <p:nvSpPr>
            <p:cNvPr id="210" name="Freeform: Shape 106">
              <a:extLst>
                <a:ext uri="{FF2B5EF4-FFF2-40B4-BE49-F238E27FC236}">
                  <a16:creationId xmlns:a16="http://schemas.microsoft.com/office/drawing/2014/main" id="{79FE821F-63C8-E2CC-9F02-ADDC7902CCC3}"/>
                </a:ext>
              </a:extLst>
            </p:cNvPr>
            <p:cNvSpPr/>
            <p:nvPr/>
          </p:nvSpPr>
          <p:spPr>
            <a:xfrm rot="18900000">
              <a:off x="5839021" y="2967003"/>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sp>
          <p:nvSpPr>
            <p:cNvPr id="211" name="Freeform: Shape 107">
              <a:extLst>
                <a:ext uri="{FF2B5EF4-FFF2-40B4-BE49-F238E27FC236}">
                  <a16:creationId xmlns:a16="http://schemas.microsoft.com/office/drawing/2014/main" id="{1D65ED8F-EFAE-B9D5-5AC0-0EE2D21B8D73}"/>
                </a:ext>
              </a:extLst>
            </p:cNvPr>
            <p:cNvSpPr/>
            <p:nvPr/>
          </p:nvSpPr>
          <p:spPr>
            <a:xfrm rot="18900000">
              <a:off x="5663570" y="2966983"/>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sp>
          <p:nvSpPr>
            <p:cNvPr id="212" name="Freeform: Shape 108">
              <a:extLst>
                <a:ext uri="{FF2B5EF4-FFF2-40B4-BE49-F238E27FC236}">
                  <a16:creationId xmlns:a16="http://schemas.microsoft.com/office/drawing/2014/main" id="{29688F90-6662-9D26-92D7-7C3CFCFB8AC4}"/>
                </a:ext>
              </a:extLst>
            </p:cNvPr>
            <p:cNvSpPr/>
            <p:nvPr/>
          </p:nvSpPr>
          <p:spPr>
            <a:xfrm rot="18900000">
              <a:off x="5704062" y="2966990"/>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grpSp>
      <p:grpSp>
        <p:nvGrpSpPr>
          <p:cNvPr id="215" name="Group 214">
            <a:extLst>
              <a:ext uri="{FF2B5EF4-FFF2-40B4-BE49-F238E27FC236}">
                <a16:creationId xmlns:a16="http://schemas.microsoft.com/office/drawing/2014/main" id="{CE9DE1AB-2AAA-AEEB-CE00-BD25F6B31CE7}"/>
              </a:ext>
            </a:extLst>
          </p:cNvPr>
          <p:cNvGrpSpPr/>
          <p:nvPr/>
        </p:nvGrpSpPr>
        <p:grpSpPr>
          <a:xfrm>
            <a:off x="6677675" y="2411187"/>
            <a:ext cx="343200" cy="395998"/>
            <a:chOff x="742014" y="2903790"/>
            <a:chExt cx="343200" cy="395998"/>
          </a:xfrm>
        </p:grpSpPr>
        <p:sp>
          <p:nvSpPr>
            <p:cNvPr id="216" name="Freeform: Shape 30">
              <a:extLst>
                <a:ext uri="{FF2B5EF4-FFF2-40B4-BE49-F238E27FC236}">
                  <a16:creationId xmlns:a16="http://schemas.microsoft.com/office/drawing/2014/main" id="{08FEAFE5-6D7D-D10B-DA2E-F31EE6246658}"/>
                </a:ext>
              </a:extLst>
            </p:cNvPr>
            <p:cNvSpPr/>
            <p:nvPr/>
          </p:nvSpPr>
          <p:spPr>
            <a:xfrm>
              <a:off x="748598" y="2956577"/>
              <a:ext cx="330021" cy="250812"/>
            </a:xfrm>
            <a:custGeom>
              <a:avLst/>
              <a:gdLst>
                <a:gd name="connsiteX0" fmla="*/ 269480 w 330021"/>
                <a:gd name="connsiteY0" fmla="*/ 53829 h 250812"/>
                <a:gd name="connsiteX1" fmla="*/ 192601 w 330021"/>
                <a:gd name="connsiteY1" fmla="*/ 1130 h 250812"/>
                <a:gd name="connsiteX2" fmla="*/ 165015 w 330021"/>
                <a:gd name="connsiteY2" fmla="*/ 13292 h 250812"/>
                <a:gd name="connsiteX3" fmla="*/ 72712 w 330021"/>
                <a:gd name="connsiteY3" fmla="*/ 26244 h 250812"/>
                <a:gd name="connsiteX4" fmla="*/ 60550 w 330021"/>
                <a:gd name="connsiteY4" fmla="*/ 53829 h 250812"/>
                <a:gd name="connsiteX5" fmla="*/ 1014 w 330021"/>
                <a:gd name="connsiteY5" fmla="*/ 137408 h 250812"/>
                <a:gd name="connsiteX6" fmla="*/ 26415 w 330021"/>
                <a:gd name="connsiteY6" fmla="*/ 181374 h 250812"/>
                <a:gd name="connsiteX7" fmla="*/ 26415 w 330021"/>
                <a:gd name="connsiteY7" fmla="*/ 204613 h 250812"/>
                <a:gd name="connsiteX8" fmla="*/ 33015 w 330021"/>
                <a:gd name="connsiteY8" fmla="*/ 211213 h 250812"/>
                <a:gd name="connsiteX9" fmla="*/ 39615 w 330021"/>
                <a:gd name="connsiteY9" fmla="*/ 204613 h 250812"/>
                <a:gd name="connsiteX10" fmla="*/ 39615 w 330021"/>
                <a:gd name="connsiteY10" fmla="*/ 190000 h 250812"/>
                <a:gd name="connsiteX11" fmla="*/ 94884 w 330021"/>
                <a:gd name="connsiteY11" fmla="*/ 194501 h 250812"/>
                <a:gd name="connsiteX12" fmla="*/ 158415 w 330021"/>
                <a:gd name="connsiteY12" fmla="*/ 230617 h 250812"/>
                <a:gd name="connsiteX13" fmla="*/ 158415 w 330021"/>
                <a:gd name="connsiteY13" fmla="*/ 244213 h 250812"/>
                <a:gd name="connsiteX14" fmla="*/ 165015 w 330021"/>
                <a:gd name="connsiteY14" fmla="*/ 250813 h 250812"/>
                <a:gd name="connsiteX15" fmla="*/ 171615 w 330021"/>
                <a:gd name="connsiteY15" fmla="*/ 244213 h 250812"/>
                <a:gd name="connsiteX16" fmla="*/ 171615 w 330021"/>
                <a:gd name="connsiteY16" fmla="*/ 230617 h 250812"/>
                <a:gd name="connsiteX17" fmla="*/ 235147 w 330021"/>
                <a:gd name="connsiteY17" fmla="*/ 194501 h 250812"/>
                <a:gd name="connsiteX18" fmla="*/ 290415 w 330021"/>
                <a:gd name="connsiteY18" fmla="*/ 190000 h 250812"/>
                <a:gd name="connsiteX19" fmla="*/ 290415 w 330021"/>
                <a:gd name="connsiteY19" fmla="*/ 204613 h 250812"/>
                <a:gd name="connsiteX20" fmla="*/ 297015 w 330021"/>
                <a:gd name="connsiteY20" fmla="*/ 211213 h 250812"/>
                <a:gd name="connsiteX21" fmla="*/ 303615 w 330021"/>
                <a:gd name="connsiteY21" fmla="*/ 204613 h 250812"/>
                <a:gd name="connsiteX22" fmla="*/ 303615 w 330021"/>
                <a:gd name="connsiteY22" fmla="*/ 181374 h 250812"/>
                <a:gd name="connsiteX23" fmla="*/ 313446 w 330021"/>
                <a:gd name="connsiteY23" fmla="*/ 79230 h 250812"/>
                <a:gd name="connsiteX24" fmla="*/ 269480 w 330021"/>
                <a:gd name="connsiteY24" fmla="*/ 53829 h 250812"/>
                <a:gd name="connsiteX25" fmla="*/ 257415 w 330021"/>
                <a:gd name="connsiteY25" fmla="*/ 184813 h 250812"/>
                <a:gd name="connsiteX26" fmla="*/ 234975 w 330021"/>
                <a:gd name="connsiteY26" fmla="*/ 180397 h 250812"/>
                <a:gd name="connsiteX27" fmla="*/ 226851 w 330021"/>
                <a:gd name="connsiteY27" fmla="*/ 183037 h 250812"/>
                <a:gd name="connsiteX28" fmla="*/ 127307 w 330021"/>
                <a:gd name="connsiteY28" fmla="*/ 207217 h 250812"/>
                <a:gd name="connsiteX29" fmla="*/ 103127 w 330021"/>
                <a:gd name="connsiteY29" fmla="*/ 183037 h 250812"/>
                <a:gd name="connsiteX30" fmla="*/ 95002 w 330021"/>
                <a:gd name="connsiteY30" fmla="*/ 180397 h 250812"/>
                <a:gd name="connsiteX31" fmla="*/ 17504 w 330021"/>
                <a:gd name="connsiteY31" fmla="*/ 147982 h 250812"/>
                <a:gd name="connsiteX32" fmla="*/ 49920 w 330021"/>
                <a:gd name="connsiteY32" fmla="*/ 70483 h 250812"/>
                <a:gd name="connsiteX33" fmla="*/ 66952 w 330021"/>
                <a:gd name="connsiteY33" fmla="*/ 66296 h 250812"/>
                <a:gd name="connsiteX34" fmla="*/ 72892 w 330021"/>
                <a:gd name="connsiteY34" fmla="*/ 60416 h 250812"/>
                <a:gd name="connsiteX35" fmla="*/ 130839 w 330021"/>
                <a:gd name="connsiteY35" fmla="*/ 13514 h 250812"/>
                <a:gd name="connsiteX36" fmla="*/ 160580 w 330021"/>
                <a:gd name="connsiteY36" fmla="*/ 26756 h 250812"/>
                <a:gd name="connsiteX37" fmla="*/ 169398 w 330021"/>
                <a:gd name="connsiteY37" fmla="*/ 26756 h 250812"/>
                <a:gd name="connsiteX38" fmla="*/ 243844 w 330021"/>
                <a:gd name="connsiteY38" fmla="*/ 30675 h 250812"/>
                <a:gd name="connsiteX39" fmla="*/ 257085 w 330021"/>
                <a:gd name="connsiteY39" fmla="*/ 60416 h 250812"/>
                <a:gd name="connsiteX40" fmla="*/ 263025 w 330021"/>
                <a:gd name="connsiteY40" fmla="*/ 66296 h 250812"/>
                <a:gd name="connsiteX41" fmla="*/ 316345 w 330021"/>
                <a:gd name="connsiteY41" fmla="*/ 131209 h 250812"/>
                <a:gd name="connsiteX42" fmla="*/ 257415 w 330021"/>
                <a:gd name="connsiteY42" fmla="*/ 184813 h 250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30021" h="250812">
                  <a:moveTo>
                    <a:pt x="269480" y="53829"/>
                  </a:moveTo>
                  <a:cubicBezTo>
                    <a:pt x="262803" y="18047"/>
                    <a:pt x="228383" y="-5547"/>
                    <a:pt x="192601" y="1130"/>
                  </a:cubicBezTo>
                  <a:cubicBezTo>
                    <a:pt x="182589" y="2998"/>
                    <a:pt x="173147" y="7161"/>
                    <a:pt x="165015" y="13292"/>
                  </a:cubicBezTo>
                  <a:cubicBezTo>
                    <a:pt x="135950" y="-8620"/>
                    <a:pt x="94624" y="-2822"/>
                    <a:pt x="72712" y="26244"/>
                  </a:cubicBezTo>
                  <a:cubicBezTo>
                    <a:pt x="66582" y="34376"/>
                    <a:pt x="62419" y="43818"/>
                    <a:pt x="60550" y="53829"/>
                  </a:cubicBezTo>
                  <a:cubicBezTo>
                    <a:pt x="21030" y="60468"/>
                    <a:pt x="-5625" y="97888"/>
                    <a:pt x="1014" y="137408"/>
                  </a:cubicBezTo>
                  <a:cubicBezTo>
                    <a:pt x="3910" y="154644"/>
                    <a:pt x="12929" y="170256"/>
                    <a:pt x="26415" y="181374"/>
                  </a:cubicBezTo>
                  <a:lnTo>
                    <a:pt x="26415" y="204613"/>
                  </a:lnTo>
                  <a:cubicBezTo>
                    <a:pt x="26415" y="208258"/>
                    <a:pt x="29370" y="211213"/>
                    <a:pt x="33015" y="211213"/>
                  </a:cubicBezTo>
                  <a:cubicBezTo>
                    <a:pt x="36660" y="211213"/>
                    <a:pt x="39615" y="208258"/>
                    <a:pt x="39615" y="204613"/>
                  </a:cubicBezTo>
                  <a:lnTo>
                    <a:pt x="39615" y="190000"/>
                  </a:lnTo>
                  <a:cubicBezTo>
                    <a:pt x="56702" y="198805"/>
                    <a:pt x="76597" y="200426"/>
                    <a:pt x="94884" y="194501"/>
                  </a:cubicBezTo>
                  <a:cubicBezTo>
                    <a:pt x="109539" y="215495"/>
                    <a:pt x="132879" y="228763"/>
                    <a:pt x="158415" y="230617"/>
                  </a:cubicBezTo>
                  <a:lnTo>
                    <a:pt x="158415" y="244213"/>
                  </a:lnTo>
                  <a:cubicBezTo>
                    <a:pt x="158415" y="247858"/>
                    <a:pt x="161370" y="250813"/>
                    <a:pt x="165015" y="250813"/>
                  </a:cubicBezTo>
                  <a:cubicBezTo>
                    <a:pt x="168660" y="250813"/>
                    <a:pt x="171615" y="247858"/>
                    <a:pt x="171615" y="244213"/>
                  </a:cubicBezTo>
                  <a:lnTo>
                    <a:pt x="171615" y="230617"/>
                  </a:lnTo>
                  <a:cubicBezTo>
                    <a:pt x="197151" y="228763"/>
                    <a:pt x="220492" y="215495"/>
                    <a:pt x="235147" y="194501"/>
                  </a:cubicBezTo>
                  <a:cubicBezTo>
                    <a:pt x="253434" y="200426"/>
                    <a:pt x="273329" y="198805"/>
                    <a:pt x="290415" y="190000"/>
                  </a:cubicBezTo>
                  <a:lnTo>
                    <a:pt x="290415" y="204613"/>
                  </a:lnTo>
                  <a:cubicBezTo>
                    <a:pt x="290415" y="208258"/>
                    <a:pt x="293370" y="211213"/>
                    <a:pt x="297015" y="211213"/>
                  </a:cubicBezTo>
                  <a:cubicBezTo>
                    <a:pt x="300660" y="211213"/>
                    <a:pt x="303615" y="208258"/>
                    <a:pt x="303615" y="204613"/>
                  </a:cubicBezTo>
                  <a:lnTo>
                    <a:pt x="303615" y="181374"/>
                  </a:lnTo>
                  <a:cubicBezTo>
                    <a:pt x="334536" y="155882"/>
                    <a:pt x="338938" y="110151"/>
                    <a:pt x="313446" y="79230"/>
                  </a:cubicBezTo>
                  <a:cubicBezTo>
                    <a:pt x="302328" y="65744"/>
                    <a:pt x="286716" y="56724"/>
                    <a:pt x="269480" y="53829"/>
                  </a:cubicBezTo>
                  <a:close/>
                  <a:moveTo>
                    <a:pt x="257415" y="184813"/>
                  </a:moveTo>
                  <a:cubicBezTo>
                    <a:pt x="249718" y="184821"/>
                    <a:pt x="242095" y="183322"/>
                    <a:pt x="234975" y="180397"/>
                  </a:cubicBezTo>
                  <a:cubicBezTo>
                    <a:pt x="231986" y="179170"/>
                    <a:pt x="228548" y="180287"/>
                    <a:pt x="226851" y="183037"/>
                  </a:cubicBezTo>
                  <a:cubicBezTo>
                    <a:pt x="206040" y="217203"/>
                    <a:pt x="161472" y="228028"/>
                    <a:pt x="127307" y="207217"/>
                  </a:cubicBezTo>
                  <a:cubicBezTo>
                    <a:pt x="117433" y="201202"/>
                    <a:pt x="109142" y="192912"/>
                    <a:pt x="103127" y="183037"/>
                  </a:cubicBezTo>
                  <a:cubicBezTo>
                    <a:pt x="101430" y="180287"/>
                    <a:pt x="97992" y="179170"/>
                    <a:pt x="95002" y="180397"/>
                  </a:cubicBezTo>
                  <a:cubicBezTo>
                    <a:pt x="64650" y="192847"/>
                    <a:pt x="29954" y="178333"/>
                    <a:pt x="17504" y="147982"/>
                  </a:cubicBezTo>
                  <a:cubicBezTo>
                    <a:pt x="5055" y="117630"/>
                    <a:pt x="19568" y="82933"/>
                    <a:pt x="49920" y="70483"/>
                  </a:cubicBezTo>
                  <a:cubicBezTo>
                    <a:pt x="55359" y="68253"/>
                    <a:pt x="61099" y="66842"/>
                    <a:pt x="66952" y="66296"/>
                  </a:cubicBezTo>
                  <a:cubicBezTo>
                    <a:pt x="70080" y="65999"/>
                    <a:pt x="72564" y="63540"/>
                    <a:pt x="72892" y="60416"/>
                  </a:cubicBezTo>
                  <a:cubicBezTo>
                    <a:pt x="75942" y="31463"/>
                    <a:pt x="101886" y="10464"/>
                    <a:pt x="130839" y="13514"/>
                  </a:cubicBezTo>
                  <a:cubicBezTo>
                    <a:pt x="141901" y="14680"/>
                    <a:pt x="152312" y="19314"/>
                    <a:pt x="160580" y="26756"/>
                  </a:cubicBezTo>
                  <a:cubicBezTo>
                    <a:pt x="163088" y="29007"/>
                    <a:pt x="166890" y="29007"/>
                    <a:pt x="169398" y="26756"/>
                  </a:cubicBezTo>
                  <a:cubicBezTo>
                    <a:pt x="191038" y="7280"/>
                    <a:pt x="224368" y="9035"/>
                    <a:pt x="243844" y="30675"/>
                  </a:cubicBezTo>
                  <a:cubicBezTo>
                    <a:pt x="251285" y="38943"/>
                    <a:pt x="255920" y="49354"/>
                    <a:pt x="257085" y="60416"/>
                  </a:cubicBezTo>
                  <a:cubicBezTo>
                    <a:pt x="257413" y="63540"/>
                    <a:pt x="259898" y="65999"/>
                    <a:pt x="263025" y="66296"/>
                  </a:cubicBezTo>
                  <a:cubicBezTo>
                    <a:pt x="295674" y="69498"/>
                    <a:pt x="319546" y="98561"/>
                    <a:pt x="316345" y="131209"/>
                  </a:cubicBezTo>
                  <a:cubicBezTo>
                    <a:pt x="313370" y="161553"/>
                    <a:pt x="287905" y="184717"/>
                    <a:pt x="257415" y="184813"/>
                  </a:cubicBezTo>
                  <a:close/>
                </a:path>
              </a:pathLst>
            </a:custGeom>
            <a:solidFill>
              <a:srgbClr val="37617A"/>
            </a:solidFill>
            <a:ln w="6509" cap="flat">
              <a:noFill/>
              <a:prstDash val="solid"/>
              <a:miter/>
            </a:ln>
          </p:spPr>
          <p:txBody>
            <a:bodyPr rtlCol="0" anchor="ctr"/>
            <a:lstStyle/>
            <a:p>
              <a:endParaRPr lang="en-ID"/>
            </a:p>
          </p:txBody>
        </p:sp>
        <p:sp>
          <p:nvSpPr>
            <p:cNvPr id="217" name="Freeform: Shape 31">
              <a:extLst>
                <a:ext uri="{FF2B5EF4-FFF2-40B4-BE49-F238E27FC236}">
                  <a16:creationId xmlns:a16="http://schemas.microsoft.com/office/drawing/2014/main" id="{3DA4C001-C1FB-D724-FCBD-D0E23F484305}"/>
                </a:ext>
              </a:extLst>
            </p:cNvPr>
            <p:cNvSpPr/>
            <p:nvPr/>
          </p:nvSpPr>
          <p:spPr>
            <a:xfrm>
              <a:off x="742014" y="2956590"/>
              <a:ext cx="46200" cy="46200"/>
            </a:xfrm>
            <a:custGeom>
              <a:avLst/>
              <a:gdLst>
                <a:gd name="connsiteX0" fmla="*/ 23100 w 46200"/>
                <a:gd name="connsiteY0" fmla="*/ 46200 h 46200"/>
                <a:gd name="connsiteX1" fmla="*/ 46200 w 46200"/>
                <a:gd name="connsiteY1" fmla="*/ 23100 h 46200"/>
                <a:gd name="connsiteX2" fmla="*/ 23100 w 46200"/>
                <a:gd name="connsiteY2" fmla="*/ 0 h 46200"/>
                <a:gd name="connsiteX3" fmla="*/ 0 w 46200"/>
                <a:gd name="connsiteY3" fmla="*/ 23100 h 46200"/>
                <a:gd name="connsiteX4" fmla="*/ 23100 w 46200"/>
                <a:gd name="connsiteY4" fmla="*/ 46200 h 46200"/>
                <a:gd name="connsiteX5" fmla="*/ 23100 w 46200"/>
                <a:gd name="connsiteY5" fmla="*/ 13200 h 46200"/>
                <a:gd name="connsiteX6" fmla="*/ 33000 w 46200"/>
                <a:gd name="connsiteY6" fmla="*/ 23100 h 46200"/>
                <a:gd name="connsiteX7" fmla="*/ 23100 w 46200"/>
                <a:gd name="connsiteY7" fmla="*/ 33000 h 46200"/>
                <a:gd name="connsiteX8" fmla="*/ 13200 w 46200"/>
                <a:gd name="connsiteY8" fmla="*/ 23100 h 46200"/>
                <a:gd name="connsiteX9" fmla="*/ 23100 w 46200"/>
                <a:gd name="connsiteY9" fmla="*/ 13200 h 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00" h="46200">
                  <a:moveTo>
                    <a:pt x="23100" y="46200"/>
                  </a:moveTo>
                  <a:cubicBezTo>
                    <a:pt x="35858" y="46200"/>
                    <a:pt x="46200" y="35858"/>
                    <a:pt x="46200" y="23100"/>
                  </a:cubicBezTo>
                  <a:cubicBezTo>
                    <a:pt x="46200" y="10342"/>
                    <a:pt x="35858" y="0"/>
                    <a:pt x="23100" y="0"/>
                  </a:cubicBezTo>
                  <a:cubicBezTo>
                    <a:pt x="10342" y="0"/>
                    <a:pt x="0" y="10342"/>
                    <a:pt x="0" y="23100"/>
                  </a:cubicBezTo>
                  <a:cubicBezTo>
                    <a:pt x="0" y="35858"/>
                    <a:pt x="10342" y="46200"/>
                    <a:pt x="23100" y="46200"/>
                  </a:cubicBezTo>
                  <a:close/>
                  <a:moveTo>
                    <a:pt x="23100" y="13200"/>
                  </a:moveTo>
                  <a:cubicBezTo>
                    <a:pt x="28568" y="13200"/>
                    <a:pt x="33000" y="17633"/>
                    <a:pt x="33000" y="23100"/>
                  </a:cubicBezTo>
                  <a:cubicBezTo>
                    <a:pt x="33000" y="28567"/>
                    <a:pt x="28568" y="33000"/>
                    <a:pt x="23100" y="33000"/>
                  </a:cubicBezTo>
                  <a:cubicBezTo>
                    <a:pt x="17632" y="33000"/>
                    <a:pt x="13200" y="28567"/>
                    <a:pt x="13200" y="23100"/>
                  </a:cubicBezTo>
                  <a:cubicBezTo>
                    <a:pt x="13200" y="17633"/>
                    <a:pt x="17632" y="13200"/>
                    <a:pt x="23100" y="13200"/>
                  </a:cubicBezTo>
                  <a:close/>
                </a:path>
              </a:pathLst>
            </a:custGeom>
            <a:solidFill>
              <a:srgbClr val="37617A"/>
            </a:solidFill>
            <a:ln w="6509" cap="flat">
              <a:noFill/>
              <a:prstDash val="solid"/>
              <a:miter/>
            </a:ln>
          </p:spPr>
          <p:txBody>
            <a:bodyPr rtlCol="0" anchor="ctr"/>
            <a:lstStyle/>
            <a:p>
              <a:endParaRPr lang="en-ID"/>
            </a:p>
          </p:txBody>
        </p:sp>
        <p:sp>
          <p:nvSpPr>
            <p:cNvPr id="218" name="Freeform: Shape 32">
              <a:extLst>
                <a:ext uri="{FF2B5EF4-FFF2-40B4-BE49-F238E27FC236}">
                  <a16:creationId xmlns:a16="http://schemas.microsoft.com/office/drawing/2014/main" id="{AD0A1A94-5511-5C1C-AE3D-ACE92F7D3173}"/>
                </a:ext>
              </a:extLst>
            </p:cNvPr>
            <p:cNvSpPr/>
            <p:nvPr/>
          </p:nvSpPr>
          <p:spPr>
            <a:xfrm>
              <a:off x="801414" y="2903790"/>
              <a:ext cx="39600" cy="39600"/>
            </a:xfrm>
            <a:custGeom>
              <a:avLst/>
              <a:gdLst>
                <a:gd name="connsiteX0" fmla="*/ 39600 w 39600"/>
                <a:gd name="connsiteY0" fmla="*/ 19800 h 39600"/>
                <a:gd name="connsiteX1" fmla="*/ 19800 w 39600"/>
                <a:gd name="connsiteY1" fmla="*/ 0 h 39600"/>
                <a:gd name="connsiteX2" fmla="*/ 0 w 39600"/>
                <a:gd name="connsiteY2" fmla="*/ 19800 h 39600"/>
                <a:gd name="connsiteX3" fmla="*/ 19800 w 39600"/>
                <a:gd name="connsiteY3" fmla="*/ 39600 h 39600"/>
                <a:gd name="connsiteX4" fmla="*/ 39600 w 39600"/>
                <a:gd name="connsiteY4" fmla="*/ 19800 h 39600"/>
                <a:gd name="connsiteX5" fmla="*/ 13200 w 39600"/>
                <a:gd name="connsiteY5" fmla="*/ 19800 h 39600"/>
                <a:gd name="connsiteX6" fmla="*/ 19800 w 39600"/>
                <a:gd name="connsiteY6" fmla="*/ 13200 h 39600"/>
                <a:gd name="connsiteX7" fmla="*/ 26400 w 39600"/>
                <a:gd name="connsiteY7" fmla="*/ 19800 h 39600"/>
                <a:gd name="connsiteX8" fmla="*/ 19800 w 39600"/>
                <a:gd name="connsiteY8" fmla="*/ 26400 h 39600"/>
                <a:gd name="connsiteX9" fmla="*/ 13200 w 39600"/>
                <a:gd name="connsiteY9" fmla="*/ 19800 h 3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00" h="39600">
                  <a:moveTo>
                    <a:pt x="39600" y="19800"/>
                  </a:moveTo>
                  <a:cubicBezTo>
                    <a:pt x="39600" y="8865"/>
                    <a:pt x="30736" y="0"/>
                    <a:pt x="19800" y="0"/>
                  </a:cubicBezTo>
                  <a:cubicBezTo>
                    <a:pt x="8864" y="0"/>
                    <a:pt x="0" y="8865"/>
                    <a:pt x="0" y="19800"/>
                  </a:cubicBezTo>
                  <a:cubicBezTo>
                    <a:pt x="0" y="30735"/>
                    <a:pt x="8864" y="39600"/>
                    <a:pt x="19800" y="39600"/>
                  </a:cubicBezTo>
                  <a:cubicBezTo>
                    <a:pt x="30736" y="39600"/>
                    <a:pt x="39600" y="30735"/>
                    <a:pt x="39600" y="19800"/>
                  </a:cubicBezTo>
                  <a:close/>
                  <a:moveTo>
                    <a:pt x="13200" y="19800"/>
                  </a:moveTo>
                  <a:cubicBezTo>
                    <a:pt x="13200" y="16155"/>
                    <a:pt x="16155" y="13200"/>
                    <a:pt x="19800" y="13200"/>
                  </a:cubicBezTo>
                  <a:cubicBezTo>
                    <a:pt x="23445" y="13200"/>
                    <a:pt x="26400" y="16155"/>
                    <a:pt x="26400" y="19800"/>
                  </a:cubicBezTo>
                  <a:cubicBezTo>
                    <a:pt x="26400" y="23445"/>
                    <a:pt x="23445" y="26400"/>
                    <a:pt x="19800" y="26400"/>
                  </a:cubicBezTo>
                  <a:cubicBezTo>
                    <a:pt x="16155" y="26400"/>
                    <a:pt x="13200" y="23445"/>
                    <a:pt x="13200" y="19800"/>
                  </a:cubicBezTo>
                  <a:close/>
                </a:path>
              </a:pathLst>
            </a:custGeom>
            <a:solidFill>
              <a:srgbClr val="37617A"/>
            </a:solidFill>
            <a:ln w="6509" cap="flat">
              <a:noFill/>
              <a:prstDash val="solid"/>
              <a:miter/>
            </a:ln>
          </p:spPr>
          <p:txBody>
            <a:bodyPr rtlCol="0" anchor="ctr"/>
            <a:lstStyle/>
            <a:p>
              <a:endParaRPr lang="en-ID"/>
            </a:p>
          </p:txBody>
        </p:sp>
        <p:sp>
          <p:nvSpPr>
            <p:cNvPr id="219" name="Freeform: Shape 61">
              <a:extLst>
                <a:ext uri="{FF2B5EF4-FFF2-40B4-BE49-F238E27FC236}">
                  <a16:creationId xmlns:a16="http://schemas.microsoft.com/office/drawing/2014/main" id="{13D86FCA-E0A0-A5CA-E4F5-6E28A10C6834}"/>
                </a:ext>
              </a:extLst>
            </p:cNvPr>
            <p:cNvSpPr/>
            <p:nvPr/>
          </p:nvSpPr>
          <p:spPr>
            <a:xfrm>
              <a:off x="1039014" y="2956590"/>
              <a:ext cx="46200" cy="46200"/>
            </a:xfrm>
            <a:custGeom>
              <a:avLst/>
              <a:gdLst>
                <a:gd name="connsiteX0" fmla="*/ 23100 w 46200"/>
                <a:gd name="connsiteY0" fmla="*/ 0 h 46200"/>
                <a:gd name="connsiteX1" fmla="*/ 0 w 46200"/>
                <a:gd name="connsiteY1" fmla="*/ 23100 h 46200"/>
                <a:gd name="connsiteX2" fmla="*/ 23100 w 46200"/>
                <a:gd name="connsiteY2" fmla="*/ 46200 h 46200"/>
                <a:gd name="connsiteX3" fmla="*/ 46200 w 46200"/>
                <a:gd name="connsiteY3" fmla="*/ 23100 h 46200"/>
                <a:gd name="connsiteX4" fmla="*/ 23100 w 46200"/>
                <a:gd name="connsiteY4" fmla="*/ 0 h 46200"/>
                <a:gd name="connsiteX5" fmla="*/ 23100 w 46200"/>
                <a:gd name="connsiteY5" fmla="*/ 33000 h 46200"/>
                <a:gd name="connsiteX6" fmla="*/ 13200 w 46200"/>
                <a:gd name="connsiteY6" fmla="*/ 23100 h 46200"/>
                <a:gd name="connsiteX7" fmla="*/ 23100 w 46200"/>
                <a:gd name="connsiteY7" fmla="*/ 13200 h 46200"/>
                <a:gd name="connsiteX8" fmla="*/ 33000 w 46200"/>
                <a:gd name="connsiteY8" fmla="*/ 23100 h 46200"/>
                <a:gd name="connsiteX9" fmla="*/ 23100 w 46200"/>
                <a:gd name="connsiteY9" fmla="*/ 33000 h 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00" h="46200">
                  <a:moveTo>
                    <a:pt x="23100" y="0"/>
                  </a:moveTo>
                  <a:cubicBezTo>
                    <a:pt x="10342" y="0"/>
                    <a:pt x="0" y="10342"/>
                    <a:pt x="0" y="23100"/>
                  </a:cubicBezTo>
                  <a:cubicBezTo>
                    <a:pt x="0" y="35858"/>
                    <a:pt x="10342" y="46200"/>
                    <a:pt x="23100" y="46200"/>
                  </a:cubicBezTo>
                  <a:cubicBezTo>
                    <a:pt x="35858" y="46200"/>
                    <a:pt x="46200" y="35858"/>
                    <a:pt x="46200" y="23100"/>
                  </a:cubicBezTo>
                  <a:cubicBezTo>
                    <a:pt x="46200" y="10342"/>
                    <a:pt x="35858" y="0"/>
                    <a:pt x="23100" y="0"/>
                  </a:cubicBezTo>
                  <a:close/>
                  <a:moveTo>
                    <a:pt x="23100" y="33000"/>
                  </a:moveTo>
                  <a:cubicBezTo>
                    <a:pt x="17633" y="33000"/>
                    <a:pt x="13200" y="28567"/>
                    <a:pt x="13200" y="23100"/>
                  </a:cubicBezTo>
                  <a:cubicBezTo>
                    <a:pt x="13200" y="17633"/>
                    <a:pt x="17633" y="13200"/>
                    <a:pt x="23100" y="13200"/>
                  </a:cubicBezTo>
                  <a:cubicBezTo>
                    <a:pt x="28567" y="13200"/>
                    <a:pt x="33000" y="17633"/>
                    <a:pt x="33000" y="23100"/>
                  </a:cubicBezTo>
                  <a:cubicBezTo>
                    <a:pt x="33000" y="28567"/>
                    <a:pt x="28567" y="33000"/>
                    <a:pt x="23100" y="33000"/>
                  </a:cubicBezTo>
                  <a:close/>
                </a:path>
              </a:pathLst>
            </a:custGeom>
            <a:solidFill>
              <a:srgbClr val="37617A"/>
            </a:solidFill>
            <a:ln w="6509" cap="flat">
              <a:noFill/>
              <a:prstDash val="solid"/>
              <a:miter/>
            </a:ln>
          </p:spPr>
          <p:txBody>
            <a:bodyPr rtlCol="0" anchor="ctr"/>
            <a:lstStyle/>
            <a:p>
              <a:endParaRPr lang="en-ID"/>
            </a:p>
          </p:txBody>
        </p:sp>
        <p:sp>
          <p:nvSpPr>
            <p:cNvPr id="220" name="Freeform: Shape 62">
              <a:extLst>
                <a:ext uri="{FF2B5EF4-FFF2-40B4-BE49-F238E27FC236}">
                  <a16:creationId xmlns:a16="http://schemas.microsoft.com/office/drawing/2014/main" id="{CA56E308-94F1-B121-541D-2762AB68077D}"/>
                </a:ext>
              </a:extLst>
            </p:cNvPr>
            <p:cNvSpPr/>
            <p:nvPr/>
          </p:nvSpPr>
          <p:spPr>
            <a:xfrm>
              <a:off x="986214" y="2903790"/>
              <a:ext cx="39600" cy="39600"/>
            </a:xfrm>
            <a:custGeom>
              <a:avLst/>
              <a:gdLst>
                <a:gd name="connsiteX0" fmla="*/ 39600 w 39600"/>
                <a:gd name="connsiteY0" fmla="*/ 19800 h 39600"/>
                <a:gd name="connsiteX1" fmla="*/ 19800 w 39600"/>
                <a:gd name="connsiteY1" fmla="*/ 0 h 39600"/>
                <a:gd name="connsiteX2" fmla="*/ 0 w 39600"/>
                <a:gd name="connsiteY2" fmla="*/ 19800 h 39600"/>
                <a:gd name="connsiteX3" fmla="*/ 19800 w 39600"/>
                <a:gd name="connsiteY3" fmla="*/ 39600 h 39600"/>
                <a:gd name="connsiteX4" fmla="*/ 39600 w 39600"/>
                <a:gd name="connsiteY4" fmla="*/ 19800 h 39600"/>
                <a:gd name="connsiteX5" fmla="*/ 13200 w 39600"/>
                <a:gd name="connsiteY5" fmla="*/ 19800 h 39600"/>
                <a:gd name="connsiteX6" fmla="*/ 19800 w 39600"/>
                <a:gd name="connsiteY6" fmla="*/ 13200 h 39600"/>
                <a:gd name="connsiteX7" fmla="*/ 26400 w 39600"/>
                <a:gd name="connsiteY7" fmla="*/ 19800 h 39600"/>
                <a:gd name="connsiteX8" fmla="*/ 19800 w 39600"/>
                <a:gd name="connsiteY8" fmla="*/ 26400 h 39600"/>
                <a:gd name="connsiteX9" fmla="*/ 13200 w 39600"/>
                <a:gd name="connsiteY9" fmla="*/ 19800 h 3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00" h="39600">
                  <a:moveTo>
                    <a:pt x="39600" y="19800"/>
                  </a:moveTo>
                  <a:cubicBezTo>
                    <a:pt x="39600" y="8865"/>
                    <a:pt x="30736" y="0"/>
                    <a:pt x="19800" y="0"/>
                  </a:cubicBezTo>
                  <a:cubicBezTo>
                    <a:pt x="8864" y="0"/>
                    <a:pt x="0" y="8865"/>
                    <a:pt x="0" y="19800"/>
                  </a:cubicBezTo>
                  <a:cubicBezTo>
                    <a:pt x="0" y="30735"/>
                    <a:pt x="8864" y="39600"/>
                    <a:pt x="19800" y="39600"/>
                  </a:cubicBezTo>
                  <a:cubicBezTo>
                    <a:pt x="30736" y="39600"/>
                    <a:pt x="39600" y="30735"/>
                    <a:pt x="39600" y="19800"/>
                  </a:cubicBezTo>
                  <a:close/>
                  <a:moveTo>
                    <a:pt x="13200" y="19800"/>
                  </a:moveTo>
                  <a:cubicBezTo>
                    <a:pt x="13200" y="16155"/>
                    <a:pt x="16155" y="13200"/>
                    <a:pt x="19800" y="13200"/>
                  </a:cubicBezTo>
                  <a:cubicBezTo>
                    <a:pt x="23445" y="13200"/>
                    <a:pt x="26400" y="16155"/>
                    <a:pt x="26400" y="19800"/>
                  </a:cubicBezTo>
                  <a:cubicBezTo>
                    <a:pt x="26400" y="23445"/>
                    <a:pt x="23445" y="26400"/>
                    <a:pt x="19800" y="26400"/>
                  </a:cubicBezTo>
                  <a:cubicBezTo>
                    <a:pt x="16155" y="26400"/>
                    <a:pt x="13200" y="23445"/>
                    <a:pt x="13200" y="19800"/>
                  </a:cubicBezTo>
                  <a:close/>
                </a:path>
              </a:pathLst>
            </a:custGeom>
            <a:solidFill>
              <a:srgbClr val="37617A"/>
            </a:solidFill>
            <a:ln w="6509" cap="flat">
              <a:noFill/>
              <a:prstDash val="solid"/>
              <a:miter/>
            </a:ln>
          </p:spPr>
          <p:txBody>
            <a:bodyPr rtlCol="0" anchor="ctr"/>
            <a:lstStyle/>
            <a:p>
              <a:endParaRPr lang="en-ID"/>
            </a:p>
          </p:txBody>
        </p:sp>
        <p:sp>
          <p:nvSpPr>
            <p:cNvPr id="221" name="Freeform: Shape 63">
              <a:extLst>
                <a:ext uri="{FF2B5EF4-FFF2-40B4-BE49-F238E27FC236}">
                  <a16:creationId xmlns:a16="http://schemas.microsoft.com/office/drawing/2014/main" id="{E0C5DB10-3C9F-CDD7-39AD-E821A4321369}"/>
                </a:ext>
              </a:extLst>
            </p:cNvPr>
            <p:cNvSpPr/>
            <p:nvPr/>
          </p:nvSpPr>
          <p:spPr>
            <a:xfrm>
              <a:off x="893814" y="2910390"/>
              <a:ext cx="39600" cy="39600"/>
            </a:xfrm>
            <a:custGeom>
              <a:avLst/>
              <a:gdLst>
                <a:gd name="connsiteX0" fmla="*/ 39600 w 39600"/>
                <a:gd name="connsiteY0" fmla="*/ 19800 h 39600"/>
                <a:gd name="connsiteX1" fmla="*/ 19800 w 39600"/>
                <a:gd name="connsiteY1" fmla="*/ 0 h 39600"/>
                <a:gd name="connsiteX2" fmla="*/ 0 w 39600"/>
                <a:gd name="connsiteY2" fmla="*/ 19800 h 39600"/>
                <a:gd name="connsiteX3" fmla="*/ 19800 w 39600"/>
                <a:gd name="connsiteY3" fmla="*/ 39600 h 39600"/>
                <a:gd name="connsiteX4" fmla="*/ 39600 w 39600"/>
                <a:gd name="connsiteY4" fmla="*/ 19800 h 39600"/>
                <a:gd name="connsiteX5" fmla="*/ 13200 w 39600"/>
                <a:gd name="connsiteY5" fmla="*/ 19800 h 39600"/>
                <a:gd name="connsiteX6" fmla="*/ 19800 w 39600"/>
                <a:gd name="connsiteY6" fmla="*/ 13200 h 39600"/>
                <a:gd name="connsiteX7" fmla="*/ 26400 w 39600"/>
                <a:gd name="connsiteY7" fmla="*/ 19800 h 39600"/>
                <a:gd name="connsiteX8" fmla="*/ 19800 w 39600"/>
                <a:gd name="connsiteY8" fmla="*/ 26400 h 39600"/>
                <a:gd name="connsiteX9" fmla="*/ 13200 w 39600"/>
                <a:gd name="connsiteY9" fmla="*/ 19800 h 3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00" h="39600">
                  <a:moveTo>
                    <a:pt x="39600" y="19800"/>
                  </a:moveTo>
                  <a:cubicBezTo>
                    <a:pt x="39600" y="8865"/>
                    <a:pt x="30736" y="0"/>
                    <a:pt x="19800" y="0"/>
                  </a:cubicBezTo>
                  <a:cubicBezTo>
                    <a:pt x="8864" y="0"/>
                    <a:pt x="0" y="8865"/>
                    <a:pt x="0" y="19800"/>
                  </a:cubicBezTo>
                  <a:cubicBezTo>
                    <a:pt x="0" y="30735"/>
                    <a:pt x="8864" y="39600"/>
                    <a:pt x="19800" y="39600"/>
                  </a:cubicBezTo>
                  <a:cubicBezTo>
                    <a:pt x="30736" y="39600"/>
                    <a:pt x="39600" y="30735"/>
                    <a:pt x="39600" y="19800"/>
                  </a:cubicBezTo>
                  <a:close/>
                  <a:moveTo>
                    <a:pt x="13200" y="19800"/>
                  </a:moveTo>
                  <a:cubicBezTo>
                    <a:pt x="13200" y="16155"/>
                    <a:pt x="16155" y="13200"/>
                    <a:pt x="19800" y="13200"/>
                  </a:cubicBezTo>
                  <a:cubicBezTo>
                    <a:pt x="23445" y="13200"/>
                    <a:pt x="26400" y="16155"/>
                    <a:pt x="26400" y="19800"/>
                  </a:cubicBezTo>
                  <a:cubicBezTo>
                    <a:pt x="26400" y="23445"/>
                    <a:pt x="23445" y="26400"/>
                    <a:pt x="19800" y="26400"/>
                  </a:cubicBezTo>
                  <a:cubicBezTo>
                    <a:pt x="16155" y="26400"/>
                    <a:pt x="13200" y="23445"/>
                    <a:pt x="13200" y="19800"/>
                  </a:cubicBezTo>
                  <a:close/>
                </a:path>
              </a:pathLst>
            </a:custGeom>
            <a:solidFill>
              <a:srgbClr val="37617A"/>
            </a:solidFill>
            <a:ln w="6509" cap="flat">
              <a:noFill/>
              <a:prstDash val="solid"/>
              <a:miter/>
            </a:ln>
          </p:spPr>
          <p:txBody>
            <a:bodyPr rtlCol="0" anchor="ctr"/>
            <a:lstStyle/>
            <a:p>
              <a:endParaRPr lang="en-ID"/>
            </a:p>
          </p:txBody>
        </p:sp>
        <p:sp>
          <p:nvSpPr>
            <p:cNvPr id="222" name="Freeform: Shape 64">
              <a:extLst>
                <a:ext uri="{FF2B5EF4-FFF2-40B4-BE49-F238E27FC236}">
                  <a16:creationId xmlns:a16="http://schemas.microsoft.com/office/drawing/2014/main" id="{D8944009-29B5-9F28-57E6-27588D87909B}"/>
                </a:ext>
              </a:extLst>
            </p:cNvPr>
            <p:cNvSpPr/>
            <p:nvPr/>
          </p:nvSpPr>
          <p:spPr>
            <a:xfrm>
              <a:off x="887214" y="3035790"/>
              <a:ext cx="52800" cy="79200"/>
            </a:xfrm>
            <a:custGeom>
              <a:avLst/>
              <a:gdLst>
                <a:gd name="connsiteX0" fmla="*/ 26400 w 52800"/>
                <a:gd name="connsiteY0" fmla="*/ 0 h 79200"/>
                <a:gd name="connsiteX1" fmla="*/ 0 w 52800"/>
                <a:gd name="connsiteY1" fmla="*/ 26400 h 79200"/>
                <a:gd name="connsiteX2" fmla="*/ 0 w 52800"/>
                <a:gd name="connsiteY2" fmla="*/ 52800 h 79200"/>
                <a:gd name="connsiteX3" fmla="*/ 26400 w 52800"/>
                <a:gd name="connsiteY3" fmla="*/ 79200 h 79200"/>
                <a:gd name="connsiteX4" fmla="*/ 52800 w 52800"/>
                <a:gd name="connsiteY4" fmla="*/ 52800 h 79200"/>
                <a:gd name="connsiteX5" fmla="*/ 52800 w 52800"/>
                <a:gd name="connsiteY5" fmla="*/ 26400 h 79200"/>
                <a:gd name="connsiteX6" fmla="*/ 26400 w 52800"/>
                <a:gd name="connsiteY6" fmla="*/ 0 h 79200"/>
                <a:gd name="connsiteX7" fmla="*/ 39600 w 52800"/>
                <a:gd name="connsiteY7" fmla="*/ 52800 h 79200"/>
                <a:gd name="connsiteX8" fmla="*/ 26400 w 52800"/>
                <a:gd name="connsiteY8" fmla="*/ 66000 h 79200"/>
                <a:gd name="connsiteX9" fmla="*/ 13200 w 52800"/>
                <a:gd name="connsiteY9" fmla="*/ 52800 h 79200"/>
                <a:gd name="connsiteX10" fmla="*/ 13200 w 52800"/>
                <a:gd name="connsiteY10" fmla="*/ 26400 h 79200"/>
                <a:gd name="connsiteX11" fmla="*/ 26400 w 52800"/>
                <a:gd name="connsiteY11" fmla="*/ 13200 h 79200"/>
                <a:gd name="connsiteX12" fmla="*/ 39600 w 52800"/>
                <a:gd name="connsiteY12" fmla="*/ 26400 h 7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00" h="79200">
                  <a:moveTo>
                    <a:pt x="26400" y="0"/>
                  </a:moveTo>
                  <a:cubicBezTo>
                    <a:pt x="11820" y="0"/>
                    <a:pt x="0" y="11820"/>
                    <a:pt x="0" y="26400"/>
                  </a:cubicBezTo>
                  <a:lnTo>
                    <a:pt x="0" y="52800"/>
                  </a:lnTo>
                  <a:cubicBezTo>
                    <a:pt x="0" y="67380"/>
                    <a:pt x="11820" y="79200"/>
                    <a:pt x="26400" y="79200"/>
                  </a:cubicBezTo>
                  <a:cubicBezTo>
                    <a:pt x="40980" y="79200"/>
                    <a:pt x="52800" y="67380"/>
                    <a:pt x="52800" y="52800"/>
                  </a:cubicBezTo>
                  <a:lnTo>
                    <a:pt x="52800" y="26400"/>
                  </a:lnTo>
                  <a:cubicBezTo>
                    <a:pt x="52800" y="11820"/>
                    <a:pt x="40980" y="0"/>
                    <a:pt x="26400" y="0"/>
                  </a:cubicBezTo>
                  <a:close/>
                  <a:moveTo>
                    <a:pt x="39600" y="52800"/>
                  </a:moveTo>
                  <a:cubicBezTo>
                    <a:pt x="39600" y="60090"/>
                    <a:pt x="33690" y="66000"/>
                    <a:pt x="26400" y="66000"/>
                  </a:cubicBezTo>
                  <a:cubicBezTo>
                    <a:pt x="19110" y="66000"/>
                    <a:pt x="13200" y="60090"/>
                    <a:pt x="13200" y="52800"/>
                  </a:cubicBezTo>
                  <a:lnTo>
                    <a:pt x="13200" y="26400"/>
                  </a:lnTo>
                  <a:cubicBezTo>
                    <a:pt x="13200" y="19110"/>
                    <a:pt x="19110" y="13200"/>
                    <a:pt x="26400" y="13200"/>
                  </a:cubicBezTo>
                  <a:cubicBezTo>
                    <a:pt x="33690" y="13200"/>
                    <a:pt x="39600" y="19110"/>
                    <a:pt x="39600" y="26400"/>
                  </a:cubicBezTo>
                  <a:close/>
                </a:path>
              </a:pathLst>
            </a:custGeom>
            <a:solidFill>
              <a:srgbClr val="FDB837"/>
            </a:solidFill>
            <a:ln w="6509" cap="flat">
              <a:noFill/>
              <a:prstDash val="solid"/>
              <a:miter/>
            </a:ln>
          </p:spPr>
          <p:txBody>
            <a:bodyPr rtlCol="0" anchor="ctr"/>
            <a:lstStyle/>
            <a:p>
              <a:endParaRPr lang="en-ID"/>
            </a:p>
          </p:txBody>
        </p:sp>
        <p:sp>
          <p:nvSpPr>
            <p:cNvPr id="223" name="Freeform: Shape 65">
              <a:extLst>
                <a:ext uri="{FF2B5EF4-FFF2-40B4-BE49-F238E27FC236}">
                  <a16:creationId xmlns:a16="http://schemas.microsoft.com/office/drawing/2014/main" id="{27EAEC7F-785A-18BD-7D2D-3612BBCD3338}"/>
                </a:ext>
              </a:extLst>
            </p:cNvPr>
            <p:cNvSpPr/>
            <p:nvPr/>
          </p:nvSpPr>
          <p:spPr>
            <a:xfrm>
              <a:off x="821214" y="3035790"/>
              <a:ext cx="52800" cy="79200"/>
            </a:xfrm>
            <a:custGeom>
              <a:avLst/>
              <a:gdLst>
                <a:gd name="connsiteX0" fmla="*/ 26400 w 52800"/>
                <a:gd name="connsiteY0" fmla="*/ 13200 h 79200"/>
                <a:gd name="connsiteX1" fmla="*/ 39600 w 52800"/>
                <a:gd name="connsiteY1" fmla="*/ 26400 h 79200"/>
                <a:gd name="connsiteX2" fmla="*/ 46200 w 52800"/>
                <a:gd name="connsiteY2" fmla="*/ 33000 h 79200"/>
                <a:gd name="connsiteX3" fmla="*/ 52800 w 52800"/>
                <a:gd name="connsiteY3" fmla="*/ 26400 h 79200"/>
                <a:gd name="connsiteX4" fmla="*/ 26400 w 52800"/>
                <a:gd name="connsiteY4" fmla="*/ 0 h 79200"/>
                <a:gd name="connsiteX5" fmla="*/ 0 w 52800"/>
                <a:gd name="connsiteY5" fmla="*/ 26400 h 79200"/>
                <a:gd name="connsiteX6" fmla="*/ 0 w 52800"/>
                <a:gd name="connsiteY6" fmla="*/ 52800 h 79200"/>
                <a:gd name="connsiteX7" fmla="*/ 26400 w 52800"/>
                <a:gd name="connsiteY7" fmla="*/ 79200 h 79200"/>
                <a:gd name="connsiteX8" fmla="*/ 52800 w 52800"/>
                <a:gd name="connsiteY8" fmla="*/ 52800 h 79200"/>
                <a:gd name="connsiteX9" fmla="*/ 46200 w 52800"/>
                <a:gd name="connsiteY9" fmla="*/ 46200 h 79200"/>
                <a:gd name="connsiteX10" fmla="*/ 39600 w 52800"/>
                <a:gd name="connsiteY10" fmla="*/ 52800 h 79200"/>
                <a:gd name="connsiteX11" fmla="*/ 26400 w 52800"/>
                <a:gd name="connsiteY11" fmla="*/ 66000 h 79200"/>
                <a:gd name="connsiteX12" fmla="*/ 13200 w 52800"/>
                <a:gd name="connsiteY12" fmla="*/ 52800 h 79200"/>
                <a:gd name="connsiteX13" fmla="*/ 13200 w 52800"/>
                <a:gd name="connsiteY13" fmla="*/ 26400 h 79200"/>
                <a:gd name="connsiteX14" fmla="*/ 26400 w 52800"/>
                <a:gd name="connsiteY14" fmla="*/ 13200 h 7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00" h="79200">
                  <a:moveTo>
                    <a:pt x="26400" y="13200"/>
                  </a:moveTo>
                  <a:cubicBezTo>
                    <a:pt x="33690" y="13200"/>
                    <a:pt x="39600" y="19110"/>
                    <a:pt x="39600" y="26400"/>
                  </a:cubicBezTo>
                  <a:cubicBezTo>
                    <a:pt x="39600" y="30045"/>
                    <a:pt x="42555" y="33000"/>
                    <a:pt x="46200" y="33000"/>
                  </a:cubicBezTo>
                  <a:cubicBezTo>
                    <a:pt x="49845" y="33000"/>
                    <a:pt x="52800" y="30045"/>
                    <a:pt x="52800" y="26400"/>
                  </a:cubicBezTo>
                  <a:cubicBezTo>
                    <a:pt x="52800" y="11820"/>
                    <a:pt x="40980" y="0"/>
                    <a:pt x="26400" y="0"/>
                  </a:cubicBezTo>
                  <a:cubicBezTo>
                    <a:pt x="11820" y="0"/>
                    <a:pt x="0" y="11820"/>
                    <a:pt x="0" y="26400"/>
                  </a:cubicBezTo>
                  <a:lnTo>
                    <a:pt x="0" y="52800"/>
                  </a:lnTo>
                  <a:cubicBezTo>
                    <a:pt x="0" y="67380"/>
                    <a:pt x="11820" y="79200"/>
                    <a:pt x="26400" y="79200"/>
                  </a:cubicBezTo>
                  <a:cubicBezTo>
                    <a:pt x="40980" y="79200"/>
                    <a:pt x="52800" y="67380"/>
                    <a:pt x="52800" y="52800"/>
                  </a:cubicBezTo>
                  <a:cubicBezTo>
                    <a:pt x="52800" y="49155"/>
                    <a:pt x="49845" y="46200"/>
                    <a:pt x="46200" y="46200"/>
                  </a:cubicBezTo>
                  <a:cubicBezTo>
                    <a:pt x="42555" y="46200"/>
                    <a:pt x="39600" y="49155"/>
                    <a:pt x="39600" y="52800"/>
                  </a:cubicBezTo>
                  <a:cubicBezTo>
                    <a:pt x="39600" y="60090"/>
                    <a:pt x="33690" y="66000"/>
                    <a:pt x="26400" y="66000"/>
                  </a:cubicBezTo>
                  <a:cubicBezTo>
                    <a:pt x="19110" y="66000"/>
                    <a:pt x="13200" y="60090"/>
                    <a:pt x="13200" y="52800"/>
                  </a:cubicBezTo>
                  <a:lnTo>
                    <a:pt x="13200" y="26400"/>
                  </a:lnTo>
                  <a:cubicBezTo>
                    <a:pt x="13200" y="19110"/>
                    <a:pt x="19110" y="13200"/>
                    <a:pt x="26400" y="13200"/>
                  </a:cubicBezTo>
                  <a:close/>
                </a:path>
              </a:pathLst>
            </a:custGeom>
            <a:solidFill>
              <a:srgbClr val="FDB837"/>
            </a:solidFill>
            <a:ln w="6509" cap="flat">
              <a:noFill/>
              <a:prstDash val="solid"/>
              <a:miter/>
            </a:ln>
          </p:spPr>
          <p:txBody>
            <a:bodyPr rtlCol="0" anchor="ctr"/>
            <a:lstStyle/>
            <a:p>
              <a:endParaRPr lang="en-ID"/>
            </a:p>
          </p:txBody>
        </p:sp>
        <p:sp>
          <p:nvSpPr>
            <p:cNvPr id="224" name="Freeform: Shape 66">
              <a:extLst>
                <a:ext uri="{FF2B5EF4-FFF2-40B4-BE49-F238E27FC236}">
                  <a16:creationId xmlns:a16="http://schemas.microsoft.com/office/drawing/2014/main" id="{271DFCBB-4C43-3E99-5E82-5899AAF3C9CB}"/>
                </a:ext>
              </a:extLst>
            </p:cNvPr>
            <p:cNvSpPr/>
            <p:nvPr/>
          </p:nvSpPr>
          <p:spPr>
            <a:xfrm>
              <a:off x="953206" y="3035790"/>
              <a:ext cx="59407" cy="79200"/>
            </a:xfrm>
            <a:custGeom>
              <a:avLst/>
              <a:gdLst>
                <a:gd name="connsiteX0" fmla="*/ 52808 w 59407"/>
                <a:gd name="connsiteY0" fmla="*/ 66000 h 79200"/>
                <a:gd name="connsiteX1" fmla="*/ 29160 w 59407"/>
                <a:gd name="connsiteY1" fmla="*/ 66000 h 79200"/>
                <a:gd name="connsiteX2" fmla="*/ 52808 w 59407"/>
                <a:gd name="connsiteY2" fmla="*/ 26400 h 79200"/>
                <a:gd name="connsiteX3" fmla="*/ 26408 w 59407"/>
                <a:gd name="connsiteY3" fmla="*/ 0 h 79200"/>
                <a:gd name="connsiteX4" fmla="*/ 8 w 59407"/>
                <a:gd name="connsiteY4" fmla="*/ 26400 h 79200"/>
                <a:gd name="connsiteX5" fmla="*/ 6608 w 59407"/>
                <a:gd name="connsiteY5" fmla="*/ 33000 h 79200"/>
                <a:gd name="connsiteX6" fmla="*/ 13208 w 59407"/>
                <a:gd name="connsiteY6" fmla="*/ 26400 h 79200"/>
                <a:gd name="connsiteX7" fmla="*/ 26408 w 59407"/>
                <a:gd name="connsiteY7" fmla="*/ 13200 h 79200"/>
                <a:gd name="connsiteX8" fmla="*/ 39608 w 59407"/>
                <a:gd name="connsiteY8" fmla="*/ 26400 h 79200"/>
                <a:gd name="connsiteX9" fmla="*/ 3657 w 59407"/>
                <a:gd name="connsiteY9" fmla="*/ 66693 h 79200"/>
                <a:gd name="connsiteX10" fmla="*/ 695 w 59407"/>
                <a:gd name="connsiteY10" fmla="*/ 75544 h 79200"/>
                <a:gd name="connsiteX11" fmla="*/ 6608 w 59407"/>
                <a:gd name="connsiteY11" fmla="*/ 79200 h 79200"/>
                <a:gd name="connsiteX12" fmla="*/ 52808 w 59407"/>
                <a:gd name="connsiteY12" fmla="*/ 79200 h 79200"/>
                <a:gd name="connsiteX13" fmla="*/ 59408 w 59407"/>
                <a:gd name="connsiteY13" fmla="*/ 72600 h 79200"/>
                <a:gd name="connsiteX14" fmla="*/ 52808 w 59407"/>
                <a:gd name="connsiteY14" fmla="*/ 66000 h 7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407" h="79200">
                  <a:moveTo>
                    <a:pt x="52808" y="66000"/>
                  </a:moveTo>
                  <a:lnTo>
                    <a:pt x="29160" y="66000"/>
                  </a:lnTo>
                  <a:cubicBezTo>
                    <a:pt x="45356" y="52846"/>
                    <a:pt x="52808" y="37726"/>
                    <a:pt x="52808" y="26400"/>
                  </a:cubicBezTo>
                  <a:cubicBezTo>
                    <a:pt x="52808" y="11820"/>
                    <a:pt x="40988" y="0"/>
                    <a:pt x="26408" y="0"/>
                  </a:cubicBezTo>
                  <a:cubicBezTo>
                    <a:pt x="11828" y="0"/>
                    <a:pt x="8" y="11820"/>
                    <a:pt x="8" y="26400"/>
                  </a:cubicBezTo>
                  <a:cubicBezTo>
                    <a:pt x="8" y="30045"/>
                    <a:pt x="2962" y="33000"/>
                    <a:pt x="6608" y="33000"/>
                  </a:cubicBezTo>
                  <a:cubicBezTo>
                    <a:pt x="10253" y="33000"/>
                    <a:pt x="13208" y="30045"/>
                    <a:pt x="13208" y="26400"/>
                  </a:cubicBezTo>
                  <a:cubicBezTo>
                    <a:pt x="13208" y="19110"/>
                    <a:pt x="19117" y="13200"/>
                    <a:pt x="26408" y="13200"/>
                  </a:cubicBezTo>
                  <a:cubicBezTo>
                    <a:pt x="33698" y="13200"/>
                    <a:pt x="39608" y="19110"/>
                    <a:pt x="39608" y="26400"/>
                  </a:cubicBezTo>
                  <a:cubicBezTo>
                    <a:pt x="39608" y="35369"/>
                    <a:pt x="30038" y="53506"/>
                    <a:pt x="3657" y="66693"/>
                  </a:cubicBezTo>
                  <a:cubicBezTo>
                    <a:pt x="395" y="68319"/>
                    <a:pt x="-932" y="72282"/>
                    <a:pt x="695" y="75544"/>
                  </a:cubicBezTo>
                  <a:cubicBezTo>
                    <a:pt x="1812" y="77786"/>
                    <a:pt x="4102" y="79203"/>
                    <a:pt x="6608" y="79200"/>
                  </a:cubicBezTo>
                  <a:lnTo>
                    <a:pt x="52808" y="79200"/>
                  </a:lnTo>
                  <a:cubicBezTo>
                    <a:pt x="56453" y="79200"/>
                    <a:pt x="59408" y="76245"/>
                    <a:pt x="59408" y="72600"/>
                  </a:cubicBezTo>
                  <a:cubicBezTo>
                    <a:pt x="59408" y="68955"/>
                    <a:pt x="56453" y="66000"/>
                    <a:pt x="52808" y="66000"/>
                  </a:cubicBezTo>
                  <a:close/>
                </a:path>
              </a:pathLst>
            </a:custGeom>
            <a:solidFill>
              <a:srgbClr val="FDB837"/>
            </a:solidFill>
            <a:ln w="6509" cap="flat">
              <a:noFill/>
              <a:prstDash val="solid"/>
              <a:miter/>
            </a:ln>
          </p:spPr>
          <p:txBody>
            <a:bodyPr rtlCol="0" anchor="ctr"/>
            <a:lstStyle/>
            <a:p>
              <a:endParaRPr lang="en-ID"/>
            </a:p>
          </p:txBody>
        </p:sp>
        <p:sp>
          <p:nvSpPr>
            <p:cNvPr id="225" name="Freeform: Shape 67">
              <a:extLst>
                <a:ext uri="{FF2B5EF4-FFF2-40B4-BE49-F238E27FC236}">
                  <a16:creationId xmlns:a16="http://schemas.microsoft.com/office/drawing/2014/main" id="{5853DE80-2430-A380-065B-74B11E51421A}"/>
                </a:ext>
              </a:extLst>
            </p:cNvPr>
            <p:cNvSpPr/>
            <p:nvPr/>
          </p:nvSpPr>
          <p:spPr>
            <a:xfrm>
              <a:off x="775015" y="3041027"/>
              <a:ext cx="32980" cy="80530"/>
            </a:xfrm>
            <a:custGeom>
              <a:avLst/>
              <a:gdLst>
                <a:gd name="connsiteX0" fmla="*/ 23098 w 32980"/>
                <a:gd name="connsiteY0" fmla="*/ 887 h 80530"/>
                <a:gd name="connsiteX1" fmla="*/ 6220 w 32980"/>
                <a:gd name="connsiteY1" fmla="*/ 64064 h 80530"/>
                <a:gd name="connsiteX2" fmla="*/ 20656 w 32980"/>
                <a:gd name="connsiteY2" fmla="*/ 79427 h 80530"/>
                <a:gd name="connsiteX3" fmla="*/ 29807 w 32980"/>
                <a:gd name="connsiteY3" fmla="*/ 77582 h 80530"/>
                <a:gd name="connsiteX4" fmla="*/ 27962 w 32980"/>
                <a:gd name="connsiteY4" fmla="*/ 68431 h 80530"/>
                <a:gd name="connsiteX5" fmla="*/ 18641 w 32980"/>
                <a:gd name="connsiteY5" fmla="*/ 22703 h 80530"/>
                <a:gd name="connsiteX6" fmla="*/ 29659 w 32980"/>
                <a:gd name="connsiteY6" fmla="*/ 12331 h 80530"/>
                <a:gd name="connsiteX7" fmla="*/ 32107 w 32980"/>
                <a:gd name="connsiteY7" fmla="*/ 3322 h 80530"/>
                <a:gd name="connsiteX8" fmla="*/ 23098 w 32980"/>
                <a:gd name="connsiteY8" fmla="*/ 874 h 8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80" h="80530">
                  <a:moveTo>
                    <a:pt x="23098" y="887"/>
                  </a:moveTo>
                  <a:cubicBezTo>
                    <a:pt x="991" y="13672"/>
                    <a:pt x="-6565" y="41957"/>
                    <a:pt x="6220" y="64064"/>
                  </a:cubicBezTo>
                  <a:cubicBezTo>
                    <a:pt x="9785" y="70228"/>
                    <a:pt x="14725" y="75486"/>
                    <a:pt x="20656" y="79427"/>
                  </a:cubicBezTo>
                  <a:cubicBezTo>
                    <a:pt x="23693" y="81445"/>
                    <a:pt x="27789" y="80619"/>
                    <a:pt x="29807" y="77582"/>
                  </a:cubicBezTo>
                  <a:cubicBezTo>
                    <a:pt x="31825" y="74546"/>
                    <a:pt x="30999" y="70449"/>
                    <a:pt x="27962" y="68431"/>
                  </a:cubicBezTo>
                  <a:cubicBezTo>
                    <a:pt x="12761" y="58378"/>
                    <a:pt x="8587" y="37904"/>
                    <a:pt x="18641" y="22703"/>
                  </a:cubicBezTo>
                  <a:cubicBezTo>
                    <a:pt x="21460" y="18439"/>
                    <a:pt x="25232" y="14888"/>
                    <a:pt x="29659" y="12331"/>
                  </a:cubicBezTo>
                  <a:cubicBezTo>
                    <a:pt x="32823" y="10520"/>
                    <a:pt x="33919" y="6486"/>
                    <a:pt x="32107" y="3322"/>
                  </a:cubicBezTo>
                  <a:cubicBezTo>
                    <a:pt x="30295" y="158"/>
                    <a:pt x="26262" y="-938"/>
                    <a:pt x="23098" y="874"/>
                  </a:cubicBezTo>
                  <a:close/>
                </a:path>
              </a:pathLst>
            </a:custGeom>
            <a:solidFill>
              <a:srgbClr val="37617A"/>
            </a:solidFill>
            <a:ln w="6509" cap="flat">
              <a:noFill/>
              <a:prstDash val="solid"/>
              <a:miter/>
            </a:ln>
          </p:spPr>
          <p:txBody>
            <a:bodyPr rtlCol="0" anchor="ctr"/>
            <a:lstStyle/>
            <a:p>
              <a:endParaRPr lang="en-ID"/>
            </a:p>
          </p:txBody>
        </p:sp>
        <p:sp>
          <p:nvSpPr>
            <p:cNvPr id="226" name="Freeform: Shape 68">
              <a:extLst>
                <a:ext uri="{FF2B5EF4-FFF2-40B4-BE49-F238E27FC236}">
                  <a16:creationId xmlns:a16="http://schemas.microsoft.com/office/drawing/2014/main" id="{B5EB19B0-D411-BB4F-693A-C1253B7C1C24}"/>
                </a:ext>
              </a:extLst>
            </p:cNvPr>
            <p:cNvSpPr/>
            <p:nvPr/>
          </p:nvSpPr>
          <p:spPr>
            <a:xfrm>
              <a:off x="834614" y="2982989"/>
              <a:ext cx="45999" cy="42682"/>
            </a:xfrm>
            <a:custGeom>
              <a:avLst/>
              <a:gdLst>
                <a:gd name="connsiteX0" fmla="*/ 39400 w 45999"/>
                <a:gd name="connsiteY0" fmla="*/ 0 h 42682"/>
                <a:gd name="connsiteX1" fmla="*/ 37 w 45999"/>
                <a:gd name="connsiteY1" fmla="*/ 35383 h 42682"/>
                <a:gd name="connsiteX2" fmla="*/ 5905 w 45999"/>
                <a:gd name="connsiteY2" fmla="*/ 42642 h 42682"/>
                <a:gd name="connsiteX3" fmla="*/ 5911 w 45999"/>
                <a:gd name="connsiteY3" fmla="*/ 42643 h 42682"/>
                <a:gd name="connsiteX4" fmla="*/ 6604 w 45999"/>
                <a:gd name="connsiteY4" fmla="*/ 42682 h 42682"/>
                <a:gd name="connsiteX5" fmla="*/ 13158 w 45999"/>
                <a:gd name="connsiteY5" fmla="*/ 36742 h 42682"/>
                <a:gd name="connsiteX6" fmla="*/ 39400 w 45999"/>
                <a:gd name="connsiteY6" fmla="*/ 13200 h 42682"/>
                <a:gd name="connsiteX7" fmla="*/ 46000 w 45999"/>
                <a:gd name="connsiteY7" fmla="*/ 6600 h 42682"/>
                <a:gd name="connsiteX8" fmla="*/ 39400 w 45999"/>
                <a:gd name="connsiteY8" fmla="*/ 0 h 4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99" h="42682">
                  <a:moveTo>
                    <a:pt x="39400" y="0"/>
                  </a:moveTo>
                  <a:cubicBezTo>
                    <a:pt x="19142" y="-57"/>
                    <a:pt x="2131" y="15234"/>
                    <a:pt x="37" y="35383"/>
                  </a:cubicBezTo>
                  <a:cubicBezTo>
                    <a:pt x="-347" y="39007"/>
                    <a:pt x="2280" y="42257"/>
                    <a:pt x="5905" y="42642"/>
                  </a:cubicBezTo>
                  <a:cubicBezTo>
                    <a:pt x="5907" y="42642"/>
                    <a:pt x="5909" y="42643"/>
                    <a:pt x="5911" y="42643"/>
                  </a:cubicBezTo>
                  <a:cubicBezTo>
                    <a:pt x="6142" y="42669"/>
                    <a:pt x="6373" y="42682"/>
                    <a:pt x="6604" y="42682"/>
                  </a:cubicBezTo>
                  <a:cubicBezTo>
                    <a:pt x="9989" y="42676"/>
                    <a:pt x="12820" y="40110"/>
                    <a:pt x="13158" y="36742"/>
                  </a:cubicBezTo>
                  <a:cubicBezTo>
                    <a:pt x="14570" y="23325"/>
                    <a:pt x="25908" y="13153"/>
                    <a:pt x="39400" y="13200"/>
                  </a:cubicBezTo>
                  <a:cubicBezTo>
                    <a:pt x="43045" y="13200"/>
                    <a:pt x="46000" y="10245"/>
                    <a:pt x="46000" y="6600"/>
                  </a:cubicBezTo>
                  <a:cubicBezTo>
                    <a:pt x="46000" y="2955"/>
                    <a:pt x="43045" y="0"/>
                    <a:pt x="39400" y="0"/>
                  </a:cubicBezTo>
                  <a:close/>
                </a:path>
              </a:pathLst>
            </a:custGeom>
            <a:solidFill>
              <a:srgbClr val="37617A"/>
            </a:solidFill>
            <a:ln w="6509" cap="flat">
              <a:noFill/>
              <a:prstDash val="solid"/>
              <a:miter/>
            </a:ln>
          </p:spPr>
          <p:txBody>
            <a:bodyPr rtlCol="0" anchor="ctr"/>
            <a:lstStyle/>
            <a:p>
              <a:endParaRPr lang="en-ID"/>
            </a:p>
          </p:txBody>
        </p:sp>
        <p:sp>
          <p:nvSpPr>
            <p:cNvPr id="227" name="Freeform: Shape 69">
              <a:extLst>
                <a:ext uri="{FF2B5EF4-FFF2-40B4-BE49-F238E27FC236}">
                  <a16:creationId xmlns:a16="http://schemas.microsoft.com/office/drawing/2014/main" id="{C796B90A-2BB3-3DEB-3569-76C2231A3E92}"/>
                </a:ext>
              </a:extLst>
            </p:cNvPr>
            <p:cNvSpPr/>
            <p:nvPr/>
          </p:nvSpPr>
          <p:spPr>
            <a:xfrm>
              <a:off x="887295" y="3220590"/>
              <a:ext cx="52637" cy="79198"/>
            </a:xfrm>
            <a:custGeom>
              <a:avLst/>
              <a:gdLst>
                <a:gd name="connsiteX0" fmla="*/ 26319 w 52637"/>
                <a:gd name="connsiteY0" fmla="*/ 0 h 79198"/>
                <a:gd name="connsiteX1" fmla="*/ 19719 w 52637"/>
                <a:gd name="connsiteY1" fmla="*/ 6600 h 79198"/>
                <a:gd name="connsiteX2" fmla="*/ 19719 w 52637"/>
                <a:gd name="connsiteY2" fmla="*/ 56668 h 79198"/>
                <a:gd name="connsiteX3" fmla="*/ 11185 w 52637"/>
                <a:gd name="connsiteY3" fmla="*/ 48134 h 79198"/>
                <a:gd name="connsiteX4" fmla="*/ 1853 w 52637"/>
                <a:gd name="connsiteY4" fmla="*/ 48296 h 79198"/>
                <a:gd name="connsiteX5" fmla="*/ 1853 w 52637"/>
                <a:gd name="connsiteY5" fmla="*/ 57466 h 79198"/>
                <a:gd name="connsiteX6" fmla="*/ 21653 w 52637"/>
                <a:gd name="connsiteY6" fmla="*/ 77266 h 79198"/>
                <a:gd name="connsiteX7" fmla="*/ 30985 w 52637"/>
                <a:gd name="connsiteY7" fmla="*/ 77266 h 79198"/>
                <a:gd name="connsiteX8" fmla="*/ 50785 w 52637"/>
                <a:gd name="connsiteY8" fmla="*/ 57466 h 79198"/>
                <a:gd name="connsiteX9" fmla="*/ 50623 w 52637"/>
                <a:gd name="connsiteY9" fmla="*/ 48134 h 79198"/>
                <a:gd name="connsiteX10" fmla="*/ 41453 w 52637"/>
                <a:gd name="connsiteY10" fmla="*/ 48134 h 79198"/>
                <a:gd name="connsiteX11" fmla="*/ 32919 w 52637"/>
                <a:gd name="connsiteY11" fmla="*/ 56668 h 79198"/>
                <a:gd name="connsiteX12" fmla="*/ 32919 w 52637"/>
                <a:gd name="connsiteY12" fmla="*/ 6600 h 79198"/>
                <a:gd name="connsiteX13" fmla="*/ 26319 w 52637"/>
                <a:gd name="connsiteY13" fmla="*/ 0 h 7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637" h="79198">
                  <a:moveTo>
                    <a:pt x="26319" y="0"/>
                  </a:moveTo>
                  <a:cubicBezTo>
                    <a:pt x="22674" y="0"/>
                    <a:pt x="19719" y="2955"/>
                    <a:pt x="19719" y="6600"/>
                  </a:cubicBezTo>
                  <a:lnTo>
                    <a:pt x="19719" y="56668"/>
                  </a:lnTo>
                  <a:lnTo>
                    <a:pt x="11185" y="48134"/>
                  </a:lnTo>
                  <a:cubicBezTo>
                    <a:pt x="8563" y="45601"/>
                    <a:pt x="4385" y="45674"/>
                    <a:pt x="1853" y="48296"/>
                  </a:cubicBezTo>
                  <a:cubicBezTo>
                    <a:pt x="-618" y="50854"/>
                    <a:pt x="-618" y="54909"/>
                    <a:pt x="1853" y="57466"/>
                  </a:cubicBezTo>
                  <a:lnTo>
                    <a:pt x="21653" y="77266"/>
                  </a:lnTo>
                  <a:cubicBezTo>
                    <a:pt x="24230" y="79843"/>
                    <a:pt x="28408" y="79843"/>
                    <a:pt x="30985" y="77266"/>
                  </a:cubicBezTo>
                  <a:lnTo>
                    <a:pt x="50785" y="57466"/>
                  </a:lnTo>
                  <a:cubicBezTo>
                    <a:pt x="53318" y="54844"/>
                    <a:pt x="53245" y="50666"/>
                    <a:pt x="50623" y="48134"/>
                  </a:cubicBezTo>
                  <a:cubicBezTo>
                    <a:pt x="48065" y="45663"/>
                    <a:pt x="44010" y="45663"/>
                    <a:pt x="41453" y="48134"/>
                  </a:cubicBezTo>
                  <a:lnTo>
                    <a:pt x="32919" y="56668"/>
                  </a:lnTo>
                  <a:lnTo>
                    <a:pt x="32919" y="6600"/>
                  </a:lnTo>
                  <a:cubicBezTo>
                    <a:pt x="32919" y="2955"/>
                    <a:pt x="29964" y="0"/>
                    <a:pt x="26319" y="0"/>
                  </a:cubicBezTo>
                  <a:close/>
                </a:path>
              </a:pathLst>
            </a:custGeom>
            <a:solidFill>
              <a:srgbClr val="37617A"/>
            </a:solidFill>
            <a:ln w="6509" cap="flat">
              <a:noFill/>
              <a:prstDash val="solid"/>
              <a:miter/>
            </a:ln>
          </p:spPr>
          <p:txBody>
            <a:bodyPr rtlCol="0" anchor="ctr"/>
            <a:lstStyle/>
            <a:p>
              <a:endParaRPr lang="en-ID" dirty="0"/>
            </a:p>
          </p:txBody>
        </p:sp>
        <p:sp>
          <p:nvSpPr>
            <p:cNvPr id="228" name="Freeform: Shape 70">
              <a:extLst>
                <a:ext uri="{FF2B5EF4-FFF2-40B4-BE49-F238E27FC236}">
                  <a16:creationId xmlns:a16="http://schemas.microsoft.com/office/drawing/2014/main" id="{93FB1D21-6A3A-0302-1F5E-8ED40364B407}"/>
                </a:ext>
              </a:extLst>
            </p:cNvPr>
            <p:cNvSpPr/>
            <p:nvPr/>
          </p:nvSpPr>
          <p:spPr>
            <a:xfrm>
              <a:off x="755295" y="3180990"/>
              <a:ext cx="52637" cy="98998"/>
            </a:xfrm>
            <a:custGeom>
              <a:avLst/>
              <a:gdLst>
                <a:gd name="connsiteX0" fmla="*/ 30985 w 52637"/>
                <a:gd name="connsiteY0" fmla="*/ 97066 h 98998"/>
                <a:gd name="connsiteX1" fmla="*/ 50785 w 52637"/>
                <a:gd name="connsiteY1" fmla="*/ 77266 h 98998"/>
                <a:gd name="connsiteX2" fmla="*/ 50623 w 52637"/>
                <a:gd name="connsiteY2" fmla="*/ 67934 h 98998"/>
                <a:gd name="connsiteX3" fmla="*/ 41453 w 52637"/>
                <a:gd name="connsiteY3" fmla="*/ 67934 h 98998"/>
                <a:gd name="connsiteX4" fmla="*/ 32919 w 52637"/>
                <a:gd name="connsiteY4" fmla="*/ 76468 h 98998"/>
                <a:gd name="connsiteX5" fmla="*/ 32919 w 52637"/>
                <a:gd name="connsiteY5" fmla="*/ 6600 h 98998"/>
                <a:gd name="connsiteX6" fmla="*/ 26319 w 52637"/>
                <a:gd name="connsiteY6" fmla="*/ 0 h 98998"/>
                <a:gd name="connsiteX7" fmla="*/ 19719 w 52637"/>
                <a:gd name="connsiteY7" fmla="*/ 6600 h 98998"/>
                <a:gd name="connsiteX8" fmla="*/ 19719 w 52637"/>
                <a:gd name="connsiteY8" fmla="*/ 76468 h 98998"/>
                <a:gd name="connsiteX9" fmla="*/ 11185 w 52637"/>
                <a:gd name="connsiteY9" fmla="*/ 67934 h 98998"/>
                <a:gd name="connsiteX10" fmla="*/ 1853 w 52637"/>
                <a:gd name="connsiteY10" fmla="*/ 68096 h 98998"/>
                <a:gd name="connsiteX11" fmla="*/ 1853 w 52637"/>
                <a:gd name="connsiteY11" fmla="*/ 77266 h 98998"/>
                <a:gd name="connsiteX12" fmla="*/ 21653 w 52637"/>
                <a:gd name="connsiteY12" fmla="*/ 97066 h 98998"/>
                <a:gd name="connsiteX13" fmla="*/ 30985 w 52637"/>
                <a:gd name="connsiteY13" fmla="*/ 97066 h 9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637" h="98998">
                  <a:moveTo>
                    <a:pt x="30985" y="97066"/>
                  </a:moveTo>
                  <a:lnTo>
                    <a:pt x="50785" y="77266"/>
                  </a:lnTo>
                  <a:cubicBezTo>
                    <a:pt x="53318" y="74644"/>
                    <a:pt x="53245" y="70466"/>
                    <a:pt x="50623" y="67934"/>
                  </a:cubicBezTo>
                  <a:cubicBezTo>
                    <a:pt x="48065" y="65463"/>
                    <a:pt x="44010" y="65463"/>
                    <a:pt x="41453" y="67934"/>
                  </a:cubicBezTo>
                  <a:lnTo>
                    <a:pt x="32919" y="76468"/>
                  </a:lnTo>
                  <a:lnTo>
                    <a:pt x="32919" y="6600"/>
                  </a:lnTo>
                  <a:cubicBezTo>
                    <a:pt x="32919" y="2955"/>
                    <a:pt x="29964" y="0"/>
                    <a:pt x="26319" y="0"/>
                  </a:cubicBezTo>
                  <a:cubicBezTo>
                    <a:pt x="22674" y="0"/>
                    <a:pt x="19719" y="2955"/>
                    <a:pt x="19719" y="6600"/>
                  </a:cubicBezTo>
                  <a:lnTo>
                    <a:pt x="19719" y="76468"/>
                  </a:lnTo>
                  <a:lnTo>
                    <a:pt x="11185" y="67934"/>
                  </a:lnTo>
                  <a:cubicBezTo>
                    <a:pt x="8563" y="65401"/>
                    <a:pt x="4385" y="65474"/>
                    <a:pt x="1853" y="68096"/>
                  </a:cubicBezTo>
                  <a:cubicBezTo>
                    <a:pt x="-618" y="70654"/>
                    <a:pt x="-618" y="74709"/>
                    <a:pt x="1853" y="77266"/>
                  </a:cubicBezTo>
                  <a:lnTo>
                    <a:pt x="21653" y="97066"/>
                  </a:lnTo>
                  <a:cubicBezTo>
                    <a:pt x="24230" y="99643"/>
                    <a:pt x="28408" y="99643"/>
                    <a:pt x="30985" y="97066"/>
                  </a:cubicBezTo>
                  <a:close/>
                </a:path>
              </a:pathLst>
            </a:custGeom>
            <a:solidFill>
              <a:srgbClr val="37617A"/>
            </a:solidFill>
            <a:ln w="6509" cap="flat">
              <a:noFill/>
              <a:prstDash val="solid"/>
              <a:miter/>
            </a:ln>
          </p:spPr>
          <p:txBody>
            <a:bodyPr rtlCol="0" anchor="ctr"/>
            <a:lstStyle/>
            <a:p>
              <a:endParaRPr lang="en-ID"/>
            </a:p>
          </p:txBody>
        </p:sp>
        <p:sp>
          <p:nvSpPr>
            <p:cNvPr id="229" name="Freeform: Shape 71">
              <a:extLst>
                <a:ext uri="{FF2B5EF4-FFF2-40B4-BE49-F238E27FC236}">
                  <a16:creationId xmlns:a16="http://schemas.microsoft.com/office/drawing/2014/main" id="{EAA6B61E-C4FD-D4D8-765B-F0F9B1FF413B}"/>
                </a:ext>
              </a:extLst>
            </p:cNvPr>
            <p:cNvSpPr/>
            <p:nvPr/>
          </p:nvSpPr>
          <p:spPr>
            <a:xfrm>
              <a:off x="1019295" y="3180990"/>
              <a:ext cx="52637" cy="98998"/>
            </a:xfrm>
            <a:custGeom>
              <a:avLst/>
              <a:gdLst>
                <a:gd name="connsiteX0" fmla="*/ 41453 w 52637"/>
                <a:gd name="connsiteY0" fmla="*/ 67934 h 98998"/>
                <a:gd name="connsiteX1" fmla="*/ 32919 w 52637"/>
                <a:gd name="connsiteY1" fmla="*/ 76468 h 98998"/>
                <a:gd name="connsiteX2" fmla="*/ 32919 w 52637"/>
                <a:gd name="connsiteY2" fmla="*/ 6600 h 98998"/>
                <a:gd name="connsiteX3" fmla="*/ 26319 w 52637"/>
                <a:gd name="connsiteY3" fmla="*/ 0 h 98998"/>
                <a:gd name="connsiteX4" fmla="*/ 19719 w 52637"/>
                <a:gd name="connsiteY4" fmla="*/ 6600 h 98998"/>
                <a:gd name="connsiteX5" fmla="*/ 19719 w 52637"/>
                <a:gd name="connsiteY5" fmla="*/ 76468 h 98998"/>
                <a:gd name="connsiteX6" fmla="*/ 11185 w 52637"/>
                <a:gd name="connsiteY6" fmla="*/ 67934 h 98998"/>
                <a:gd name="connsiteX7" fmla="*/ 1853 w 52637"/>
                <a:gd name="connsiteY7" fmla="*/ 68096 h 98998"/>
                <a:gd name="connsiteX8" fmla="*/ 1853 w 52637"/>
                <a:gd name="connsiteY8" fmla="*/ 77266 h 98998"/>
                <a:gd name="connsiteX9" fmla="*/ 21653 w 52637"/>
                <a:gd name="connsiteY9" fmla="*/ 97066 h 98998"/>
                <a:gd name="connsiteX10" fmla="*/ 30985 w 52637"/>
                <a:gd name="connsiteY10" fmla="*/ 97066 h 98998"/>
                <a:gd name="connsiteX11" fmla="*/ 50785 w 52637"/>
                <a:gd name="connsiteY11" fmla="*/ 77266 h 98998"/>
                <a:gd name="connsiteX12" fmla="*/ 50623 w 52637"/>
                <a:gd name="connsiteY12" fmla="*/ 67934 h 98998"/>
                <a:gd name="connsiteX13" fmla="*/ 41453 w 52637"/>
                <a:gd name="connsiteY13" fmla="*/ 67934 h 9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637" h="98998">
                  <a:moveTo>
                    <a:pt x="41453" y="67934"/>
                  </a:moveTo>
                  <a:lnTo>
                    <a:pt x="32919" y="76468"/>
                  </a:lnTo>
                  <a:lnTo>
                    <a:pt x="32919" y="6600"/>
                  </a:lnTo>
                  <a:cubicBezTo>
                    <a:pt x="32919" y="2955"/>
                    <a:pt x="29964" y="0"/>
                    <a:pt x="26319" y="0"/>
                  </a:cubicBezTo>
                  <a:cubicBezTo>
                    <a:pt x="22674" y="0"/>
                    <a:pt x="19719" y="2955"/>
                    <a:pt x="19719" y="6600"/>
                  </a:cubicBezTo>
                  <a:lnTo>
                    <a:pt x="19719" y="76468"/>
                  </a:lnTo>
                  <a:lnTo>
                    <a:pt x="11185" y="67934"/>
                  </a:lnTo>
                  <a:cubicBezTo>
                    <a:pt x="8563" y="65401"/>
                    <a:pt x="4385" y="65474"/>
                    <a:pt x="1853" y="68096"/>
                  </a:cubicBezTo>
                  <a:cubicBezTo>
                    <a:pt x="-618" y="70654"/>
                    <a:pt x="-618" y="74709"/>
                    <a:pt x="1853" y="77266"/>
                  </a:cubicBezTo>
                  <a:lnTo>
                    <a:pt x="21653" y="97066"/>
                  </a:lnTo>
                  <a:cubicBezTo>
                    <a:pt x="24230" y="99643"/>
                    <a:pt x="28408" y="99643"/>
                    <a:pt x="30985" y="97066"/>
                  </a:cubicBezTo>
                  <a:lnTo>
                    <a:pt x="50785" y="77266"/>
                  </a:lnTo>
                  <a:cubicBezTo>
                    <a:pt x="53318" y="74644"/>
                    <a:pt x="53245" y="70466"/>
                    <a:pt x="50623" y="67934"/>
                  </a:cubicBezTo>
                  <a:cubicBezTo>
                    <a:pt x="48065" y="65463"/>
                    <a:pt x="44010" y="65463"/>
                    <a:pt x="41453" y="67934"/>
                  </a:cubicBezTo>
                  <a:close/>
                </a:path>
              </a:pathLst>
            </a:custGeom>
            <a:solidFill>
              <a:srgbClr val="37617A"/>
            </a:solidFill>
            <a:ln w="6509" cap="flat">
              <a:noFill/>
              <a:prstDash val="solid"/>
              <a:miter/>
            </a:ln>
          </p:spPr>
          <p:txBody>
            <a:bodyPr rtlCol="0" anchor="ctr"/>
            <a:lstStyle/>
            <a:p>
              <a:endParaRPr lang="en-ID"/>
            </a:p>
          </p:txBody>
        </p:sp>
      </p:grpSp>
      <p:grpSp>
        <p:nvGrpSpPr>
          <p:cNvPr id="230" name="Graphic 23">
            <a:extLst>
              <a:ext uri="{FF2B5EF4-FFF2-40B4-BE49-F238E27FC236}">
                <a16:creationId xmlns:a16="http://schemas.microsoft.com/office/drawing/2014/main" id="{6ED605E0-E26E-8600-2C41-669E72DB7C33}"/>
              </a:ext>
            </a:extLst>
          </p:cNvPr>
          <p:cNvGrpSpPr/>
          <p:nvPr/>
        </p:nvGrpSpPr>
        <p:grpSpPr>
          <a:xfrm>
            <a:off x="1176527" y="5131064"/>
            <a:ext cx="431912" cy="431870"/>
            <a:chOff x="5621943" y="1017921"/>
            <a:chExt cx="431912" cy="431870"/>
          </a:xfrm>
          <a:solidFill>
            <a:srgbClr val="37617A"/>
          </a:solidFill>
        </p:grpSpPr>
        <p:sp>
          <p:nvSpPr>
            <p:cNvPr id="231" name="Freeform: Shape 53">
              <a:extLst>
                <a:ext uri="{FF2B5EF4-FFF2-40B4-BE49-F238E27FC236}">
                  <a16:creationId xmlns:a16="http://schemas.microsoft.com/office/drawing/2014/main" id="{7383128C-E8A8-0351-8E70-DF54782CDC2B}"/>
                </a:ext>
              </a:extLst>
            </p:cNvPr>
            <p:cNvSpPr/>
            <p:nvPr/>
          </p:nvSpPr>
          <p:spPr>
            <a:xfrm>
              <a:off x="5766544" y="1017921"/>
              <a:ext cx="142378" cy="39746"/>
            </a:xfrm>
            <a:custGeom>
              <a:avLst/>
              <a:gdLst>
                <a:gd name="connsiteX0" fmla="*/ 136074 w 142378"/>
                <a:gd name="connsiteY0" fmla="*/ 39421 h 39746"/>
                <a:gd name="connsiteX1" fmla="*/ 131603 w 142378"/>
                <a:gd name="connsiteY1" fmla="*/ 37566 h 39746"/>
                <a:gd name="connsiteX2" fmla="*/ 11110 w 142378"/>
                <a:gd name="connsiteY2" fmla="*/ 37562 h 39746"/>
                <a:gd name="connsiteX3" fmla="*/ 11106 w 142378"/>
                <a:gd name="connsiteY3" fmla="*/ 37566 h 39746"/>
                <a:gd name="connsiteX4" fmla="*/ 2181 w 142378"/>
                <a:gd name="connsiteY4" fmla="*/ 38199 h 39746"/>
                <a:gd name="connsiteX5" fmla="*/ 1548 w 142378"/>
                <a:gd name="connsiteY5" fmla="*/ 29274 h 39746"/>
                <a:gd name="connsiteX6" fmla="*/ 2181 w 142378"/>
                <a:gd name="connsiteY6" fmla="*/ 28641 h 39746"/>
                <a:gd name="connsiteX7" fmla="*/ 140528 w 142378"/>
                <a:gd name="connsiteY7" fmla="*/ 28641 h 39746"/>
                <a:gd name="connsiteX8" fmla="*/ 140522 w 142378"/>
                <a:gd name="connsiteY8" fmla="*/ 37588 h 39746"/>
                <a:gd name="connsiteX9" fmla="*/ 136057 w 142378"/>
                <a:gd name="connsiteY9" fmla="*/ 39438 h 3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378" h="39746">
                  <a:moveTo>
                    <a:pt x="136074" y="39421"/>
                  </a:moveTo>
                  <a:cubicBezTo>
                    <a:pt x="134395" y="39426"/>
                    <a:pt x="132785" y="38757"/>
                    <a:pt x="131603" y="37566"/>
                  </a:cubicBezTo>
                  <a:cubicBezTo>
                    <a:pt x="98330" y="4291"/>
                    <a:pt x="44384" y="4290"/>
                    <a:pt x="11110" y="37562"/>
                  </a:cubicBezTo>
                  <a:cubicBezTo>
                    <a:pt x="11109" y="37563"/>
                    <a:pt x="11107" y="37564"/>
                    <a:pt x="11106" y="37566"/>
                  </a:cubicBezTo>
                  <a:cubicBezTo>
                    <a:pt x="8817" y="40205"/>
                    <a:pt x="4821" y="40489"/>
                    <a:pt x="2181" y="38199"/>
                  </a:cubicBezTo>
                  <a:cubicBezTo>
                    <a:pt x="-458" y="35909"/>
                    <a:pt x="-742" y="31913"/>
                    <a:pt x="1548" y="29274"/>
                  </a:cubicBezTo>
                  <a:cubicBezTo>
                    <a:pt x="1743" y="29048"/>
                    <a:pt x="1955" y="28836"/>
                    <a:pt x="2181" y="28641"/>
                  </a:cubicBezTo>
                  <a:cubicBezTo>
                    <a:pt x="40391" y="-9547"/>
                    <a:pt x="102318" y="-9547"/>
                    <a:pt x="140528" y="28641"/>
                  </a:cubicBezTo>
                  <a:cubicBezTo>
                    <a:pt x="142997" y="31113"/>
                    <a:pt x="142995" y="35119"/>
                    <a:pt x="140522" y="37588"/>
                  </a:cubicBezTo>
                  <a:cubicBezTo>
                    <a:pt x="139338" y="38771"/>
                    <a:pt x="137731" y="39437"/>
                    <a:pt x="136057" y="39438"/>
                  </a:cubicBezTo>
                  <a:close/>
                </a:path>
              </a:pathLst>
            </a:custGeom>
            <a:solidFill>
              <a:srgbClr val="FDB837"/>
            </a:solidFill>
            <a:ln w="837" cap="flat">
              <a:noFill/>
              <a:prstDash val="solid"/>
              <a:miter/>
            </a:ln>
          </p:spPr>
          <p:txBody>
            <a:bodyPr rtlCol="0" anchor="ctr"/>
            <a:lstStyle/>
            <a:p>
              <a:endParaRPr lang="en-ID"/>
            </a:p>
          </p:txBody>
        </p:sp>
        <p:sp>
          <p:nvSpPr>
            <p:cNvPr id="232" name="Freeform: Shape 54">
              <a:extLst>
                <a:ext uri="{FF2B5EF4-FFF2-40B4-BE49-F238E27FC236}">
                  <a16:creationId xmlns:a16="http://schemas.microsoft.com/office/drawing/2014/main" id="{6FF79D57-DA8E-789D-7D1A-C18EE68F6F27}"/>
                </a:ext>
              </a:extLst>
            </p:cNvPr>
            <p:cNvSpPr/>
            <p:nvPr/>
          </p:nvSpPr>
          <p:spPr>
            <a:xfrm>
              <a:off x="5787750" y="1047436"/>
              <a:ext cx="100340" cy="30784"/>
            </a:xfrm>
            <a:custGeom>
              <a:avLst/>
              <a:gdLst>
                <a:gd name="connsiteX0" fmla="*/ 94015 w 100340"/>
                <a:gd name="connsiteY0" fmla="*/ 30785 h 30784"/>
                <a:gd name="connsiteX1" fmla="*/ 89544 w 100340"/>
                <a:gd name="connsiteY1" fmla="*/ 28929 h 30784"/>
                <a:gd name="connsiteX2" fmla="*/ 10804 w 100340"/>
                <a:gd name="connsiteY2" fmla="*/ 28929 h 30784"/>
                <a:gd name="connsiteX3" fmla="*/ 1854 w 100340"/>
                <a:gd name="connsiteY3" fmla="*/ 28929 h 30784"/>
                <a:gd name="connsiteX4" fmla="*/ 1854 w 100340"/>
                <a:gd name="connsiteY4" fmla="*/ 19979 h 30784"/>
                <a:gd name="connsiteX5" fmla="*/ 98494 w 100340"/>
                <a:gd name="connsiteY5" fmla="*/ 19979 h 30784"/>
                <a:gd name="connsiteX6" fmla="*/ 98476 w 100340"/>
                <a:gd name="connsiteY6" fmla="*/ 28938 h 30784"/>
                <a:gd name="connsiteX7" fmla="*/ 94015 w 100340"/>
                <a:gd name="connsiteY7" fmla="*/ 30785 h 3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40" h="30784">
                  <a:moveTo>
                    <a:pt x="94015" y="30785"/>
                  </a:moveTo>
                  <a:cubicBezTo>
                    <a:pt x="92336" y="30789"/>
                    <a:pt x="90726" y="30121"/>
                    <a:pt x="89544" y="28929"/>
                  </a:cubicBezTo>
                  <a:cubicBezTo>
                    <a:pt x="67785" y="7222"/>
                    <a:pt x="32563" y="7222"/>
                    <a:pt x="10804" y="28929"/>
                  </a:cubicBezTo>
                  <a:cubicBezTo>
                    <a:pt x="8332" y="31401"/>
                    <a:pt x="4325" y="31401"/>
                    <a:pt x="1854" y="28929"/>
                  </a:cubicBezTo>
                  <a:cubicBezTo>
                    <a:pt x="-618" y="26457"/>
                    <a:pt x="-618" y="22450"/>
                    <a:pt x="1854" y="19979"/>
                  </a:cubicBezTo>
                  <a:cubicBezTo>
                    <a:pt x="28561" y="-6660"/>
                    <a:pt x="71787" y="-6660"/>
                    <a:pt x="98494" y="19979"/>
                  </a:cubicBezTo>
                  <a:cubicBezTo>
                    <a:pt x="100963" y="22458"/>
                    <a:pt x="100956" y="26469"/>
                    <a:pt x="98476" y="28938"/>
                  </a:cubicBezTo>
                  <a:cubicBezTo>
                    <a:pt x="97291" y="30119"/>
                    <a:pt x="95687" y="30783"/>
                    <a:pt x="94015" y="30785"/>
                  </a:cubicBezTo>
                  <a:close/>
                </a:path>
              </a:pathLst>
            </a:custGeom>
            <a:solidFill>
              <a:srgbClr val="FDB837"/>
            </a:solidFill>
            <a:ln w="837" cap="flat">
              <a:noFill/>
              <a:prstDash val="solid"/>
              <a:miter/>
            </a:ln>
          </p:spPr>
          <p:txBody>
            <a:bodyPr rtlCol="0" anchor="ctr"/>
            <a:lstStyle/>
            <a:p>
              <a:endParaRPr lang="en-ID"/>
            </a:p>
          </p:txBody>
        </p:sp>
        <p:sp>
          <p:nvSpPr>
            <p:cNvPr id="233" name="Freeform: Shape 55">
              <a:extLst>
                <a:ext uri="{FF2B5EF4-FFF2-40B4-BE49-F238E27FC236}">
                  <a16:creationId xmlns:a16="http://schemas.microsoft.com/office/drawing/2014/main" id="{103D8BA7-83D0-804F-5D37-1E48F54423BC}"/>
                </a:ext>
              </a:extLst>
            </p:cNvPr>
            <p:cNvSpPr/>
            <p:nvPr/>
          </p:nvSpPr>
          <p:spPr>
            <a:xfrm>
              <a:off x="5811060" y="1076947"/>
              <a:ext cx="54080" cy="21282"/>
            </a:xfrm>
            <a:custGeom>
              <a:avLst/>
              <a:gdLst>
                <a:gd name="connsiteX0" fmla="*/ 47717 w 54080"/>
                <a:gd name="connsiteY0" fmla="*/ 21283 h 21282"/>
                <a:gd name="connsiteX1" fmla="*/ 43246 w 54080"/>
                <a:gd name="connsiteY1" fmla="*/ 19427 h 21282"/>
                <a:gd name="connsiteX2" fmla="*/ 10431 w 54080"/>
                <a:gd name="connsiteY2" fmla="*/ 19427 h 21282"/>
                <a:gd name="connsiteX3" fmla="*/ 1512 w 54080"/>
                <a:gd name="connsiteY3" fmla="*/ 18716 h 21282"/>
                <a:gd name="connsiteX4" fmla="*/ 1531 w 54080"/>
                <a:gd name="connsiteY4" fmla="*/ 10485 h 21282"/>
                <a:gd name="connsiteX5" fmla="*/ 52230 w 54080"/>
                <a:gd name="connsiteY5" fmla="*/ 10485 h 21282"/>
                <a:gd name="connsiteX6" fmla="*/ 52224 w 54080"/>
                <a:gd name="connsiteY6" fmla="*/ 19433 h 21282"/>
                <a:gd name="connsiteX7" fmla="*/ 47759 w 54080"/>
                <a:gd name="connsiteY7" fmla="*/ 21283 h 21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0" h="21282">
                  <a:moveTo>
                    <a:pt x="47717" y="21283"/>
                  </a:moveTo>
                  <a:cubicBezTo>
                    <a:pt x="46038" y="21287"/>
                    <a:pt x="44428" y="20619"/>
                    <a:pt x="43246" y="19427"/>
                  </a:cubicBezTo>
                  <a:cubicBezTo>
                    <a:pt x="34176" y="10386"/>
                    <a:pt x="19501" y="10386"/>
                    <a:pt x="10431" y="19427"/>
                  </a:cubicBezTo>
                  <a:cubicBezTo>
                    <a:pt x="7772" y="21694"/>
                    <a:pt x="3778" y="21375"/>
                    <a:pt x="1512" y="18716"/>
                  </a:cubicBezTo>
                  <a:cubicBezTo>
                    <a:pt x="-511" y="16343"/>
                    <a:pt x="-503" y="12849"/>
                    <a:pt x="1531" y="10485"/>
                  </a:cubicBezTo>
                  <a:cubicBezTo>
                    <a:pt x="15539" y="-3495"/>
                    <a:pt x="38222" y="-3495"/>
                    <a:pt x="52230" y="10485"/>
                  </a:cubicBezTo>
                  <a:cubicBezTo>
                    <a:pt x="54699" y="12958"/>
                    <a:pt x="54697" y="16963"/>
                    <a:pt x="52224" y="19433"/>
                  </a:cubicBezTo>
                  <a:cubicBezTo>
                    <a:pt x="51040" y="20616"/>
                    <a:pt x="49434" y="21282"/>
                    <a:pt x="47759" y="21283"/>
                  </a:cubicBezTo>
                  <a:close/>
                </a:path>
              </a:pathLst>
            </a:custGeom>
            <a:solidFill>
              <a:srgbClr val="FDB837"/>
            </a:solidFill>
            <a:ln w="837" cap="flat">
              <a:noFill/>
              <a:prstDash val="solid"/>
              <a:miter/>
            </a:ln>
          </p:spPr>
          <p:txBody>
            <a:bodyPr rtlCol="0" anchor="ctr"/>
            <a:lstStyle/>
            <a:p>
              <a:endParaRPr lang="en-ID"/>
            </a:p>
          </p:txBody>
        </p:sp>
        <p:sp>
          <p:nvSpPr>
            <p:cNvPr id="234" name="Freeform: Shape 56">
              <a:extLst>
                <a:ext uri="{FF2B5EF4-FFF2-40B4-BE49-F238E27FC236}">
                  <a16:creationId xmlns:a16="http://schemas.microsoft.com/office/drawing/2014/main" id="{E3551B15-5420-6B81-2103-F303F8C57BFC}"/>
                </a:ext>
              </a:extLst>
            </p:cNvPr>
            <p:cNvSpPr/>
            <p:nvPr/>
          </p:nvSpPr>
          <p:spPr>
            <a:xfrm>
              <a:off x="5816809" y="1106455"/>
              <a:ext cx="42178" cy="42178"/>
            </a:xfrm>
            <a:custGeom>
              <a:avLst/>
              <a:gdLst>
                <a:gd name="connsiteX0" fmla="*/ 21089 w 42178"/>
                <a:gd name="connsiteY0" fmla="*/ 42179 h 42178"/>
                <a:gd name="connsiteX1" fmla="*/ 0 w 42178"/>
                <a:gd name="connsiteY1" fmla="*/ 21089 h 42178"/>
                <a:gd name="connsiteX2" fmla="*/ 21089 w 42178"/>
                <a:gd name="connsiteY2" fmla="*/ 0 h 42178"/>
                <a:gd name="connsiteX3" fmla="*/ 42179 w 42178"/>
                <a:gd name="connsiteY3" fmla="*/ 21089 h 42178"/>
                <a:gd name="connsiteX4" fmla="*/ 21089 w 42178"/>
                <a:gd name="connsiteY4" fmla="*/ 42179 h 42178"/>
                <a:gd name="connsiteX5" fmla="*/ 21089 w 42178"/>
                <a:gd name="connsiteY5" fmla="*/ 12654 h 42178"/>
                <a:gd name="connsiteX6" fmla="*/ 12654 w 42178"/>
                <a:gd name="connsiteY6" fmla="*/ 21089 h 42178"/>
                <a:gd name="connsiteX7" fmla="*/ 21089 w 42178"/>
                <a:gd name="connsiteY7" fmla="*/ 29525 h 42178"/>
                <a:gd name="connsiteX8" fmla="*/ 29525 w 42178"/>
                <a:gd name="connsiteY8" fmla="*/ 21089 h 42178"/>
                <a:gd name="connsiteX9" fmla="*/ 21089 w 42178"/>
                <a:gd name="connsiteY9" fmla="*/ 12654 h 4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178" h="42178">
                  <a:moveTo>
                    <a:pt x="21089" y="42179"/>
                  </a:moveTo>
                  <a:cubicBezTo>
                    <a:pt x="9442" y="42179"/>
                    <a:pt x="0" y="32737"/>
                    <a:pt x="0" y="21089"/>
                  </a:cubicBezTo>
                  <a:cubicBezTo>
                    <a:pt x="0" y="9442"/>
                    <a:pt x="9442" y="0"/>
                    <a:pt x="21089" y="0"/>
                  </a:cubicBezTo>
                  <a:cubicBezTo>
                    <a:pt x="32737" y="0"/>
                    <a:pt x="42179" y="9442"/>
                    <a:pt x="42179" y="21089"/>
                  </a:cubicBezTo>
                  <a:cubicBezTo>
                    <a:pt x="42179" y="32737"/>
                    <a:pt x="32737" y="42179"/>
                    <a:pt x="21089" y="42179"/>
                  </a:cubicBezTo>
                  <a:close/>
                  <a:moveTo>
                    <a:pt x="21089" y="12654"/>
                  </a:moveTo>
                  <a:cubicBezTo>
                    <a:pt x="16430" y="12654"/>
                    <a:pt x="12654" y="16430"/>
                    <a:pt x="12654" y="21089"/>
                  </a:cubicBezTo>
                  <a:cubicBezTo>
                    <a:pt x="12654" y="25749"/>
                    <a:pt x="16430" y="29525"/>
                    <a:pt x="21089" y="29525"/>
                  </a:cubicBezTo>
                  <a:cubicBezTo>
                    <a:pt x="25749" y="29525"/>
                    <a:pt x="29525" y="25749"/>
                    <a:pt x="29525" y="21089"/>
                  </a:cubicBezTo>
                  <a:cubicBezTo>
                    <a:pt x="29525" y="16430"/>
                    <a:pt x="25749" y="12654"/>
                    <a:pt x="21089" y="12654"/>
                  </a:cubicBezTo>
                  <a:close/>
                </a:path>
              </a:pathLst>
            </a:custGeom>
            <a:solidFill>
              <a:srgbClr val="FDB837"/>
            </a:solidFill>
            <a:ln w="837" cap="flat">
              <a:noFill/>
              <a:prstDash val="solid"/>
              <a:miter/>
            </a:ln>
          </p:spPr>
          <p:txBody>
            <a:bodyPr rtlCol="0" anchor="ctr"/>
            <a:lstStyle/>
            <a:p>
              <a:endParaRPr lang="en-ID"/>
            </a:p>
          </p:txBody>
        </p:sp>
        <p:sp>
          <p:nvSpPr>
            <p:cNvPr id="235" name="Freeform: Shape 57">
              <a:extLst>
                <a:ext uri="{FF2B5EF4-FFF2-40B4-BE49-F238E27FC236}">
                  <a16:creationId xmlns:a16="http://schemas.microsoft.com/office/drawing/2014/main" id="{3D6F2CD3-98A7-15A1-982D-C59A41B5E3CA}"/>
                </a:ext>
              </a:extLst>
            </p:cNvPr>
            <p:cNvSpPr/>
            <p:nvPr/>
          </p:nvSpPr>
          <p:spPr>
            <a:xfrm>
              <a:off x="5643159" y="1106452"/>
              <a:ext cx="100038" cy="30819"/>
            </a:xfrm>
            <a:custGeom>
              <a:avLst/>
              <a:gdLst>
                <a:gd name="connsiteX0" fmla="*/ 93670 w 100038"/>
                <a:gd name="connsiteY0" fmla="*/ 30819 h 30819"/>
                <a:gd name="connsiteX1" fmla="*/ 89199 w 100038"/>
                <a:gd name="connsiteY1" fmla="*/ 28963 h 30819"/>
                <a:gd name="connsiteX2" fmla="*/ 10461 w 100038"/>
                <a:gd name="connsiteY2" fmla="*/ 28961 h 30819"/>
                <a:gd name="connsiteX3" fmla="*/ 10459 w 100038"/>
                <a:gd name="connsiteY3" fmla="*/ 28963 h 30819"/>
                <a:gd name="connsiteX4" fmla="*/ 1536 w 100038"/>
                <a:gd name="connsiteY4" fmla="*/ 28305 h 30819"/>
                <a:gd name="connsiteX5" fmla="*/ 1560 w 100038"/>
                <a:gd name="connsiteY5" fmla="*/ 20013 h 30819"/>
                <a:gd name="connsiteX6" fmla="*/ 98192 w 100038"/>
                <a:gd name="connsiteY6" fmla="*/ 20013 h 30819"/>
                <a:gd name="connsiteX7" fmla="*/ 98174 w 100038"/>
                <a:gd name="connsiteY7" fmla="*/ 28972 h 30819"/>
                <a:gd name="connsiteX8" fmla="*/ 93712 w 100038"/>
                <a:gd name="connsiteY8" fmla="*/ 30819 h 3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8" h="30819">
                  <a:moveTo>
                    <a:pt x="93670" y="30819"/>
                  </a:moveTo>
                  <a:cubicBezTo>
                    <a:pt x="91991" y="30823"/>
                    <a:pt x="90381" y="30155"/>
                    <a:pt x="89199" y="28963"/>
                  </a:cubicBezTo>
                  <a:cubicBezTo>
                    <a:pt x="67457" y="7220"/>
                    <a:pt x="32204" y="7219"/>
                    <a:pt x="10461" y="28961"/>
                  </a:cubicBezTo>
                  <a:cubicBezTo>
                    <a:pt x="10461" y="28962"/>
                    <a:pt x="10460" y="28962"/>
                    <a:pt x="10459" y="28963"/>
                  </a:cubicBezTo>
                  <a:cubicBezTo>
                    <a:pt x="7814" y="31246"/>
                    <a:pt x="3819" y="30951"/>
                    <a:pt x="1536" y="28305"/>
                  </a:cubicBezTo>
                  <a:cubicBezTo>
                    <a:pt x="-521" y="25920"/>
                    <a:pt x="-511" y="22386"/>
                    <a:pt x="1560" y="20013"/>
                  </a:cubicBezTo>
                  <a:cubicBezTo>
                    <a:pt x="28244" y="-6671"/>
                    <a:pt x="71507" y="-6671"/>
                    <a:pt x="98192" y="20013"/>
                  </a:cubicBezTo>
                  <a:cubicBezTo>
                    <a:pt x="100661" y="22492"/>
                    <a:pt x="100653" y="26503"/>
                    <a:pt x="98174" y="28972"/>
                  </a:cubicBezTo>
                  <a:cubicBezTo>
                    <a:pt x="96989" y="30153"/>
                    <a:pt x="95385" y="30816"/>
                    <a:pt x="93712" y="30819"/>
                  </a:cubicBezTo>
                  <a:close/>
                </a:path>
              </a:pathLst>
            </a:custGeom>
            <a:solidFill>
              <a:srgbClr val="37617A"/>
            </a:solidFill>
            <a:ln w="837" cap="flat">
              <a:noFill/>
              <a:prstDash val="solid"/>
              <a:miter/>
            </a:ln>
          </p:spPr>
          <p:txBody>
            <a:bodyPr rtlCol="0" anchor="ctr"/>
            <a:lstStyle/>
            <a:p>
              <a:endParaRPr lang="en-ID"/>
            </a:p>
          </p:txBody>
        </p:sp>
        <p:sp>
          <p:nvSpPr>
            <p:cNvPr id="236" name="Freeform: Shape 58">
              <a:extLst>
                <a:ext uri="{FF2B5EF4-FFF2-40B4-BE49-F238E27FC236}">
                  <a16:creationId xmlns:a16="http://schemas.microsoft.com/office/drawing/2014/main" id="{73EF2CE7-F086-E76B-2CD8-8150629F0D21}"/>
                </a:ext>
              </a:extLst>
            </p:cNvPr>
            <p:cNvSpPr/>
            <p:nvPr/>
          </p:nvSpPr>
          <p:spPr>
            <a:xfrm>
              <a:off x="5665890" y="1135980"/>
              <a:ext cx="54323" cy="21300"/>
            </a:xfrm>
            <a:custGeom>
              <a:avLst/>
              <a:gdLst>
                <a:gd name="connsiteX0" fmla="*/ 48002 w 54323"/>
                <a:gd name="connsiteY0" fmla="*/ 21300 h 21300"/>
                <a:gd name="connsiteX1" fmla="*/ 43531 w 54323"/>
                <a:gd name="connsiteY1" fmla="*/ 19445 h 21300"/>
                <a:gd name="connsiteX2" fmla="*/ 10724 w 54323"/>
                <a:gd name="connsiteY2" fmla="*/ 19445 h 21300"/>
                <a:gd name="connsiteX3" fmla="*/ 1778 w 54323"/>
                <a:gd name="connsiteY3" fmla="*/ 19294 h 21300"/>
                <a:gd name="connsiteX4" fmla="*/ 1774 w 54323"/>
                <a:gd name="connsiteY4" fmla="*/ 10503 h 21300"/>
                <a:gd name="connsiteX5" fmla="*/ 52465 w 54323"/>
                <a:gd name="connsiteY5" fmla="*/ 10494 h 21300"/>
                <a:gd name="connsiteX6" fmla="*/ 52473 w 54323"/>
                <a:gd name="connsiteY6" fmla="*/ 10503 h 21300"/>
                <a:gd name="connsiteX7" fmla="*/ 52467 w 54323"/>
                <a:gd name="connsiteY7" fmla="*/ 19450 h 21300"/>
                <a:gd name="connsiteX8" fmla="*/ 48002 w 54323"/>
                <a:gd name="connsiteY8" fmla="*/ 21300 h 2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23" h="21300">
                  <a:moveTo>
                    <a:pt x="48002" y="21300"/>
                  </a:moveTo>
                  <a:cubicBezTo>
                    <a:pt x="46323" y="21305"/>
                    <a:pt x="44713" y="20637"/>
                    <a:pt x="43531" y="19445"/>
                  </a:cubicBezTo>
                  <a:cubicBezTo>
                    <a:pt x="34470" y="10390"/>
                    <a:pt x="19786" y="10390"/>
                    <a:pt x="10724" y="19445"/>
                  </a:cubicBezTo>
                  <a:cubicBezTo>
                    <a:pt x="8212" y="21873"/>
                    <a:pt x="4207" y="21806"/>
                    <a:pt x="1778" y="19294"/>
                  </a:cubicBezTo>
                  <a:cubicBezTo>
                    <a:pt x="-591" y="16843"/>
                    <a:pt x="-593" y="12956"/>
                    <a:pt x="1774" y="10503"/>
                  </a:cubicBezTo>
                  <a:cubicBezTo>
                    <a:pt x="15769" y="-3497"/>
                    <a:pt x="38464" y="-3502"/>
                    <a:pt x="52465" y="10494"/>
                  </a:cubicBezTo>
                  <a:cubicBezTo>
                    <a:pt x="52467" y="10497"/>
                    <a:pt x="52470" y="10500"/>
                    <a:pt x="52473" y="10503"/>
                  </a:cubicBezTo>
                  <a:cubicBezTo>
                    <a:pt x="54942" y="12975"/>
                    <a:pt x="54940" y="16980"/>
                    <a:pt x="52467" y="19450"/>
                  </a:cubicBezTo>
                  <a:cubicBezTo>
                    <a:pt x="51283" y="20633"/>
                    <a:pt x="49677" y="21299"/>
                    <a:pt x="48002" y="21300"/>
                  </a:cubicBezTo>
                  <a:close/>
                </a:path>
              </a:pathLst>
            </a:custGeom>
            <a:solidFill>
              <a:srgbClr val="37617A"/>
            </a:solidFill>
            <a:ln w="837" cap="flat">
              <a:noFill/>
              <a:prstDash val="solid"/>
              <a:miter/>
            </a:ln>
          </p:spPr>
          <p:txBody>
            <a:bodyPr rtlCol="0" anchor="ctr"/>
            <a:lstStyle/>
            <a:p>
              <a:endParaRPr lang="en-ID"/>
            </a:p>
          </p:txBody>
        </p:sp>
        <p:sp>
          <p:nvSpPr>
            <p:cNvPr id="237" name="Freeform: Shape 59">
              <a:extLst>
                <a:ext uri="{FF2B5EF4-FFF2-40B4-BE49-F238E27FC236}">
                  <a16:creationId xmlns:a16="http://schemas.microsoft.com/office/drawing/2014/main" id="{AA7172A4-8D0F-4F8E-FC24-36508A226249}"/>
                </a:ext>
              </a:extLst>
            </p:cNvPr>
            <p:cNvSpPr/>
            <p:nvPr/>
          </p:nvSpPr>
          <p:spPr>
            <a:xfrm>
              <a:off x="5938303" y="1076961"/>
              <a:ext cx="100340" cy="30784"/>
            </a:xfrm>
            <a:custGeom>
              <a:avLst/>
              <a:gdLst>
                <a:gd name="connsiteX0" fmla="*/ 94015 w 100340"/>
                <a:gd name="connsiteY0" fmla="*/ 30785 h 30784"/>
                <a:gd name="connsiteX1" fmla="*/ 89544 w 100340"/>
                <a:gd name="connsiteY1" fmla="*/ 28929 h 30784"/>
                <a:gd name="connsiteX2" fmla="*/ 10804 w 100340"/>
                <a:gd name="connsiteY2" fmla="*/ 28929 h 30784"/>
                <a:gd name="connsiteX3" fmla="*/ 1854 w 100340"/>
                <a:gd name="connsiteY3" fmla="*/ 28929 h 30784"/>
                <a:gd name="connsiteX4" fmla="*/ 1854 w 100340"/>
                <a:gd name="connsiteY4" fmla="*/ 19979 h 30784"/>
                <a:gd name="connsiteX5" fmla="*/ 98494 w 100340"/>
                <a:gd name="connsiteY5" fmla="*/ 19979 h 30784"/>
                <a:gd name="connsiteX6" fmla="*/ 98476 w 100340"/>
                <a:gd name="connsiteY6" fmla="*/ 28938 h 30784"/>
                <a:gd name="connsiteX7" fmla="*/ 94015 w 100340"/>
                <a:gd name="connsiteY7" fmla="*/ 30785 h 3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40" h="30784">
                  <a:moveTo>
                    <a:pt x="94015" y="30785"/>
                  </a:moveTo>
                  <a:cubicBezTo>
                    <a:pt x="92336" y="30789"/>
                    <a:pt x="90726" y="30121"/>
                    <a:pt x="89544" y="28929"/>
                  </a:cubicBezTo>
                  <a:cubicBezTo>
                    <a:pt x="67785" y="7222"/>
                    <a:pt x="32563" y="7222"/>
                    <a:pt x="10804" y="28929"/>
                  </a:cubicBezTo>
                  <a:cubicBezTo>
                    <a:pt x="8332" y="31401"/>
                    <a:pt x="4325" y="31401"/>
                    <a:pt x="1854" y="28929"/>
                  </a:cubicBezTo>
                  <a:cubicBezTo>
                    <a:pt x="-618" y="26457"/>
                    <a:pt x="-618" y="22450"/>
                    <a:pt x="1854" y="19979"/>
                  </a:cubicBezTo>
                  <a:cubicBezTo>
                    <a:pt x="28561" y="-6660"/>
                    <a:pt x="71787" y="-6660"/>
                    <a:pt x="98494" y="19979"/>
                  </a:cubicBezTo>
                  <a:cubicBezTo>
                    <a:pt x="100963" y="22458"/>
                    <a:pt x="100956" y="26469"/>
                    <a:pt x="98476" y="28938"/>
                  </a:cubicBezTo>
                  <a:cubicBezTo>
                    <a:pt x="97291" y="30118"/>
                    <a:pt x="95687" y="30782"/>
                    <a:pt x="94015" y="30785"/>
                  </a:cubicBezTo>
                  <a:close/>
                </a:path>
              </a:pathLst>
            </a:custGeom>
            <a:solidFill>
              <a:srgbClr val="37617A"/>
            </a:solidFill>
            <a:ln w="837" cap="flat">
              <a:noFill/>
              <a:prstDash val="solid"/>
              <a:miter/>
            </a:ln>
          </p:spPr>
          <p:txBody>
            <a:bodyPr rtlCol="0" anchor="ctr"/>
            <a:lstStyle/>
            <a:p>
              <a:endParaRPr lang="en-ID"/>
            </a:p>
          </p:txBody>
        </p:sp>
        <p:sp>
          <p:nvSpPr>
            <p:cNvPr id="238" name="Freeform: Shape 60">
              <a:extLst>
                <a:ext uri="{FF2B5EF4-FFF2-40B4-BE49-F238E27FC236}">
                  <a16:creationId xmlns:a16="http://schemas.microsoft.com/office/drawing/2014/main" id="{ACAE7472-0A41-0898-32D1-F624CC957192}"/>
                </a:ext>
              </a:extLst>
            </p:cNvPr>
            <p:cNvSpPr/>
            <p:nvPr/>
          </p:nvSpPr>
          <p:spPr>
            <a:xfrm>
              <a:off x="5961430" y="1106472"/>
              <a:ext cx="54247" cy="21283"/>
            </a:xfrm>
            <a:custGeom>
              <a:avLst/>
              <a:gdLst>
                <a:gd name="connsiteX0" fmla="*/ 47926 w 54247"/>
                <a:gd name="connsiteY0" fmla="*/ 21283 h 21283"/>
                <a:gd name="connsiteX1" fmla="*/ 43455 w 54247"/>
                <a:gd name="connsiteY1" fmla="*/ 19427 h 21283"/>
                <a:gd name="connsiteX2" fmla="*/ 10640 w 54247"/>
                <a:gd name="connsiteY2" fmla="*/ 19427 h 21283"/>
                <a:gd name="connsiteX3" fmla="*/ 1698 w 54247"/>
                <a:gd name="connsiteY3" fmla="*/ 19112 h 21283"/>
                <a:gd name="connsiteX4" fmla="*/ 1698 w 54247"/>
                <a:gd name="connsiteY4" fmla="*/ 10485 h 21283"/>
                <a:gd name="connsiteX5" fmla="*/ 52397 w 54247"/>
                <a:gd name="connsiteY5" fmla="*/ 10485 h 21283"/>
                <a:gd name="connsiteX6" fmla="*/ 52391 w 54247"/>
                <a:gd name="connsiteY6" fmla="*/ 19433 h 21283"/>
                <a:gd name="connsiteX7" fmla="*/ 47926 w 54247"/>
                <a:gd name="connsiteY7" fmla="*/ 21283 h 2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47" h="21283">
                  <a:moveTo>
                    <a:pt x="47926" y="21283"/>
                  </a:moveTo>
                  <a:cubicBezTo>
                    <a:pt x="46247" y="21287"/>
                    <a:pt x="44637" y="20619"/>
                    <a:pt x="43455" y="19427"/>
                  </a:cubicBezTo>
                  <a:cubicBezTo>
                    <a:pt x="34385" y="10386"/>
                    <a:pt x="19710" y="10386"/>
                    <a:pt x="10640" y="19427"/>
                  </a:cubicBezTo>
                  <a:cubicBezTo>
                    <a:pt x="8084" y="21810"/>
                    <a:pt x="4080" y="21668"/>
                    <a:pt x="1698" y="19112"/>
                  </a:cubicBezTo>
                  <a:cubicBezTo>
                    <a:pt x="-566" y="16682"/>
                    <a:pt x="-566" y="12915"/>
                    <a:pt x="1698" y="10485"/>
                  </a:cubicBezTo>
                  <a:cubicBezTo>
                    <a:pt x="15707" y="-3495"/>
                    <a:pt x="38389" y="-3495"/>
                    <a:pt x="52397" y="10485"/>
                  </a:cubicBezTo>
                  <a:cubicBezTo>
                    <a:pt x="54866" y="12958"/>
                    <a:pt x="54864" y="16963"/>
                    <a:pt x="52391" y="19433"/>
                  </a:cubicBezTo>
                  <a:cubicBezTo>
                    <a:pt x="51207" y="20616"/>
                    <a:pt x="49601" y="21282"/>
                    <a:pt x="47926" y="21283"/>
                  </a:cubicBezTo>
                  <a:close/>
                </a:path>
              </a:pathLst>
            </a:custGeom>
            <a:solidFill>
              <a:srgbClr val="37617A"/>
            </a:solidFill>
            <a:ln w="837" cap="flat">
              <a:noFill/>
              <a:prstDash val="solid"/>
              <a:miter/>
            </a:ln>
          </p:spPr>
          <p:txBody>
            <a:bodyPr rtlCol="0" anchor="ctr"/>
            <a:lstStyle/>
            <a:p>
              <a:endParaRPr lang="en-ID"/>
            </a:p>
          </p:txBody>
        </p:sp>
        <p:sp>
          <p:nvSpPr>
            <p:cNvPr id="239" name="Freeform: Shape 61">
              <a:extLst>
                <a:ext uri="{FF2B5EF4-FFF2-40B4-BE49-F238E27FC236}">
                  <a16:creationId xmlns:a16="http://schemas.microsoft.com/office/drawing/2014/main" id="{81D0CFE5-8B56-C72F-4AA1-C206432D088D}"/>
                </a:ext>
              </a:extLst>
            </p:cNvPr>
            <p:cNvSpPr/>
            <p:nvPr/>
          </p:nvSpPr>
          <p:spPr>
            <a:xfrm>
              <a:off x="5831572" y="1249863"/>
              <a:ext cx="12653" cy="42178"/>
            </a:xfrm>
            <a:custGeom>
              <a:avLst/>
              <a:gdLst>
                <a:gd name="connsiteX0" fmla="*/ 6327 w 12653"/>
                <a:gd name="connsiteY0" fmla="*/ 42179 h 42178"/>
                <a:gd name="connsiteX1" fmla="*/ 12654 w 12653"/>
                <a:gd name="connsiteY1" fmla="*/ 35852 h 42178"/>
                <a:gd name="connsiteX2" fmla="*/ 12654 w 12653"/>
                <a:gd name="connsiteY2" fmla="*/ 6327 h 42178"/>
                <a:gd name="connsiteX3" fmla="*/ 6327 w 12653"/>
                <a:gd name="connsiteY3" fmla="*/ 0 h 42178"/>
                <a:gd name="connsiteX4" fmla="*/ 0 w 12653"/>
                <a:gd name="connsiteY4" fmla="*/ 6327 h 42178"/>
                <a:gd name="connsiteX5" fmla="*/ 0 w 12653"/>
                <a:gd name="connsiteY5" fmla="*/ 35852 h 42178"/>
                <a:gd name="connsiteX6" fmla="*/ 6327 w 12653"/>
                <a:gd name="connsiteY6" fmla="*/ 42179 h 4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53" h="42178">
                  <a:moveTo>
                    <a:pt x="6327" y="42179"/>
                  </a:moveTo>
                  <a:cubicBezTo>
                    <a:pt x="9821" y="42179"/>
                    <a:pt x="12654" y="39346"/>
                    <a:pt x="12654" y="35852"/>
                  </a:cubicBezTo>
                  <a:lnTo>
                    <a:pt x="12654" y="6327"/>
                  </a:lnTo>
                  <a:cubicBezTo>
                    <a:pt x="12654" y="2833"/>
                    <a:pt x="9821" y="0"/>
                    <a:pt x="6327" y="0"/>
                  </a:cubicBezTo>
                  <a:cubicBezTo>
                    <a:pt x="2833" y="0"/>
                    <a:pt x="0" y="2833"/>
                    <a:pt x="0" y="6327"/>
                  </a:cubicBezTo>
                  <a:lnTo>
                    <a:pt x="0" y="35852"/>
                  </a:lnTo>
                  <a:cubicBezTo>
                    <a:pt x="0" y="39346"/>
                    <a:pt x="2833" y="42179"/>
                    <a:pt x="6327" y="42179"/>
                  </a:cubicBezTo>
                  <a:close/>
                </a:path>
              </a:pathLst>
            </a:custGeom>
            <a:solidFill>
              <a:srgbClr val="37617A"/>
            </a:solidFill>
            <a:ln w="837" cap="flat">
              <a:noFill/>
              <a:prstDash val="solid"/>
              <a:miter/>
            </a:ln>
          </p:spPr>
          <p:txBody>
            <a:bodyPr rtlCol="0" anchor="ctr"/>
            <a:lstStyle/>
            <a:p>
              <a:endParaRPr lang="en-ID"/>
            </a:p>
          </p:txBody>
        </p:sp>
        <p:sp>
          <p:nvSpPr>
            <p:cNvPr id="240" name="Freeform: Shape 62">
              <a:extLst>
                <a:ext uri="{FF2B5EF4-FFF2-40B4-BE49-F238E27FC236}">
                  <a16:creationId xmlns:a16="http://schemas.microsoft.com/office/drawing/2014/main" id="{EE0C1791-BB88-055E-579B-7B7A3BC6D741}"/>
                </a:ext>
              </a:extLst>
            </p:cNvPr>
            <p:cNvSpPr/>
            <p:nvPr/>
          </p:nvSpPr>
          <p:spPr>
            <a:xfrm>
              <a:off x="5799094" y="1249863"/>
              <a:ext cx="12653" cy="42178"/>
            </a:xfrm>
            <a:custGeom>
              <a:avLst/>
              <a:gdLst>
                <a:gd name="connsiteX0" fmla="*/ 6327 w 12653"/>
                <a:gd name="connsiteY0" fmla="*/ 42179 h 42178"/>
                <a:gd name="connsiteX1" fmla="*/ 12654 w 12653"/>
                <a:gd name="connsiteY1" fmla="*/ 35852 h 42178"/>
                <a:gd name="connsiteX2" fmla="*/ 12654 w 12653"/>
                <a:gd name="connsiteY2" fmla="*/ 6327 h 42178"/>
                <a:gd name="connsiteX3" fmla="*/ 6327 w 12653"/>
                <a:gd name="connsiteY3" fmla="*/ 0 h 42178"/>
                <a:gd name="connsiteX4" fmla="*/ 0 w 12653"/>
                <a:gd name="connsiteY4" fmla="*/ 6327 h 42178"/>
                <a:gd name="connsiteX5" fmla="*/ 0 w 12653"/>
                <a:gd name="connsiteY5" fmla="*/ 35852 h 42178"/>
                <a:gd name="connsiteX6" fmla="*/ 6327 w 12653"/>
                <a:gd name="connsiteY6" fmla="*/ 42179 h 4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53" h="42178">
                  <a:moveTo>
                    <a:pt x="6327" y="42179"/>
                  </a:moveTo>
                  <a:cubicBezTo>
                    <a:pt x="9821" y="42179"/>
                    <a:pt x="12654" y="39346"/>
                    <a:pt x="12654" y="35852"/>
                  </a:cubicBezTo>
                  <a:lnTo>
                    <a:pt x="12654" y="6327"/>
                  </a:lnTo>
                  <a:cubicBezTo>
                    <a:pt x="12654" y="2833"/>
                    <a:pt x="9821" y="0"/>
                    <a:pt x="6327" y="0"/>
                  </a:cubicBezTo>
                  <a:cubicBezTo>
                    <a:pt x="2833" y="0"/>
                    <a:pt x="0" y="2833"/>
                    <a:pt x="0" y="6327"/>
                  </a:cubicBezTo>
                  <a:lnTo>
                    <a:pt x="0" y="35852"/>
                  </a:lnTo>
                  <a:cubicBezTo>
                    <a:pt x="0" y="39346"/>
                    <a:pt x="2833" y="42179"/>
                    <a:pt x="6327" y="42179"/>
                  </a:cubicBezTo>
                  <a:close/>
                </a:path>
              </a:pathLst>
            </a:custGeom>
            <a:solidFill>
              <a:srgbClr val="37617A"/>
            </a:solidFill>
            <a:ln w="837" cap="flat">
              <a:noFill/>
              <a:prstDash val="solid"/>
              <a:miter/>
            </a:ln>
          </p:spPr>
          <p:txBody>
            <a:bodyPr rtlCol="0" anchor="ctr"/>
            <a:lstStyle/>
            <a:p>
              <a:endParaRPr lang="en-ID"/>
            </a:p>
          </p:txBody>
        </p:sp>
        <p:sp>
          <p:nvSpPr>
            <p:cNvPr id="241" name="Freeform: Shape 63">
              <a:extLst>
                <a:ext uri="{FF2B5EF4-FFF2-40B4-BE49-F238E27FC236}">
                  <a16:creationId xmlns:a16="http://schemas.microsoft.com/office/drawing/2014/main" id="{3CF371EB-8276-575A-3CBC-C1CFDEDA2C82}"/>
                </a:ext>
              </a:extLst>
            </p:cNvPr>
            <p:cNvSpPr/>
            <p:nvPr/>
          </p:nvSpPr>
          <p:spPr>
            <a:xfrm>
              <a:off x="5831572" y="1308914"/>
              <a:ext cx="12653" cy="42178"/>
            </a:xfrm>
            <a:custGeom>
              <a:avLst/>
              <a:gdLst>
                <a:gd name="connsiteX0" fmla="*/ 0 w 12653"/>
                <a:gd name="connsiteY0" fmla="*/ 35852 h 42178"/>
                <a:gd name="connsiteX1" fmla="*/ 6327 w 12653"/>
                <a:gd name="connsiteY1" fmla="*/ 42179 h 42178"/>
                <a:gd name="connsiteX2" fmla="*/ 12654 w 12653"/>
                <a:gd name="connsiteY2" fmla="*/ 35852 h 42178"/>
                <a:gd name="connsiteX3" fmla="*/ 12654 w 12653"/>
                <a:gd name="connsiteY3" fmla="*/ 6327 h 42178"/>
                <a:gd name="connsiteX4" fmla="*/ 6327 w 12653"/>
                <a:gd name="connsiteY4" fmla="*/ 0 h 42178"/>
                <a:gd name="connsiteX5" fmla="*/ 0 w 12653"/>
                <a:gd name="connsiteY5" fmla="*/ 6327 h 4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3" h="42178">
                  <a:moveTo>
                    <a:pt x="0" y="35852"/>
                  </a:moveTo>
                  <a:cubicBezTo>
                    <a:pt x="0" y="39346"/>
                    <a:pt x="2833" y="42179"/>
                    <a:pt x="6327" y="42179"/>
                  </a:cubicBezTo>
                  <a:cubicBezTo>
                    <a:pt x="9821" y="42179"/>
                    <a:pt x="12654" y="39346"/>
                    <a:pt x="12654" y="35852"/>
                  </a:cubicBezTo>
                  <a:lnTo>
                    <a:pt x="12654" y="6327"/>
                  </a:lnTo>
                  <a:cubicBezTo>
                    <a:pt x="12654" y="2833"/>
                    <a:pt x="9821" y="0"/>
                    <a:pt x="6327" y="0"/>
                  </a:cubicBezTo>
                  <a:cubicBezTo>
                    <a:pt x="2833" y="0"/>
                    <a:pt x="0" y="2833"/>
                    <a:pt x="0" y="6327"/>
                  </a:cubicBezTo>
                  <a:close/>
                </a:path>
              </a:pathLst>
            </a:custGeom>
            <a:solidFill>
              <a:srgbClr val="37617A"/>
            </a:solidFill>
            <a:ln w="837" cap="flat">
              <a:noFill/>
              <a:prstDash val="solid"/>
              <a:miter/>
            </a:ln>
          </p:spPr>
          <p:txBody>
            <a:bodyPr rtlCol="0" anchor="ctr"/>
            <a:lstStyle/>
            <a:p>
              <a:endParaRPr lang="en-ID"/>
            </a:p>
          </p:txBody>
        </p:sp>
        <p:sp>
          <p:nvSpPr>
            <p:cNvPr id="242" name="Freeform: Shape 64">
              <a:extLst>
                <a:ext uri="{FF2B5EF4-FFF2-40B4-BE49-F238E27FC236}">
                  <a16:creationId xmlns:a16="http://schemas.microsoft.com/office/drawing/2014/main" id="{D2C9668F-37C8-CE06-7ABB-B0DCBD2B6617}"/>
                </a:ext>
              </a:extLst>
            </p:cNvPr>
            <p:cNvSpPr/>
            <p:nvPr/>
          </p:nvSpPr>
          <p:spPr>
            <a:xfrm>
              <a:off x="5799094" y="1308914"/>
              <a:ext cx="12653" cy="42178"/>
            </a:xfrm>
            <a:custGeom>
              <a:avLst/>
              <a:gdLst>
                <a:gd name="connsiteX0" fmla="*/ 6327 w 12653"/>
                <a:gd name="connsiteY0" fmla="*/ 42179 h 42178"/>
                <a:gd name="connsiteX1" fmla="*/ 12654 w 12653"/>
                <a:gd name="connsiteY1" fmla="*/ 35852 h 42178"/>
                <a:gd name="connsiteX2" fmla="*/ 12654 w 12653"/>
                <a:gd name="connsiteY2" fmla="*/ 6327 h 42178"/>
                <a:gd name="connsiteX3" fmla="*/ 6327 w 12653"/>
                <a:gd name="connsiteY3" fmla="*/ 0 h 42178"/>
                <a:gd name="connsiteX4" fmla="*/ 0 w 12653"/>
                <a:gd name="connsiteY4" fmla="*/ 6327 h 42178"/>
                <a:gd name="connsiteX5" fmla="*/ 0 w 12653"/>
                <a:gd name="connsiteY5" fmla="*/ 35852 h 42178"/>
                <a:gd name="connsiteX6" fmla="*/ 6327 w 12653"/>
                <a:gd name="connsiteY6" fmla="*/ 42179 h 4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53" h="42178">
                  <a:moveTo>
                    <a:pt x="6327" y="42179"/>
                  </a:moveTo>
                  <a:cubicBezTo>
                    <a:pt x="9821" y="42179"/>
                    <a:pt x="12654" y="39346"/>
                    <a:pt x="12654" y="35852"/>
                  </a:cubicBezTo>
                  <a:lnTo>
                    <a:pt x="12654" y="6327"/>
                  </a:lnTo>
                  <a:cubicBezTo>
                    <a:pt x="12654" y="2833"/>
                    <a:pt x="9821" y="0"/>
                    <a:pt x="6327" y="0"/>
                  </a:cubicBezTo>
                  <a:cubicBezTo>
                    <a:pt x="2833" y="0"/>
                    <a:pt x="0" y="2833"/>
                    <a:pt x="0" y="6327"/>
                  </a:cubicBezTo>
                  <a:lnTo>
                    <a:pt x="0" y="35852"/>
                  </a:lnTo>
                  <a:cubicBezTo>
                    <a:pt x="0" y="39346"/>
                    <a:pt x="2833" y="42179"/>
                    <a:pt x="6327" y="42179"/>
                  </a:cubicBezTo>
                  <a:close/>
                </a:path>
              </a:pathLst>
            </a:custGeom>
            <a:solidFill>
              <a:srgbClr val="37617A"/>
            </a:solidFill>
            <a:ln w="837" cap="flat">
              <a:noFill/>
              <a:prstDash val="solid"/>
              <a:miter/>
            </a:ln>
          </p:spPr>
          <p:txBody>
            <a:bodyPr rtlCol="0" anchor="ctr"/>
            <a:lstStyle/>
            <a:p>
              <a:endParaRPr lang="en-ID"/>
            </a:p>
          </p:txBody>
        </p:sp>
        <p:sp>
          <p:nvSpPr>
            <p:cNvPr id="243" name="Freeform: Shape 65">
              <a:extLst>
                <a:ext uri="{FF2B5EF4-FFF2-40B4-BE49-F238E27FC236}">
                  <a16:creationId xmlns:a16="http://schemas.microsoft.com/office/drawing/2014/main" id="{BF1EB903-7E8A-0FE4-312D-2CD02F2EA2BA}"/>
                </a:ext>
              </a:extLst>
            </p:cNvPr>
            <p:cNvSpPr/>
            <p:nvPr/>
          </p:nvSpPr>
          <p:spPr>
            <a:xfrm>
              <a:off x="5651468" y="1235944"/>
              <a:ext cx="12653" cy="33743"/>
            </a:xfrm>
            <a:custGeom>
              <a:avLst/>
              <a:gdLst>
                <a:gd name="connsiteX0" fmla="*/ 6327 w 12653"/>
                <a:gd name="connsiteY0" fmla="*/ 33743 h 33743"/>
                <a:gd name="connsiteX1" fmla="*/ 12654 w 12653"/>
                <a:gd name="connsiteY1" fmla="*/ 27416 h 33743"/>
                <a:gd name="connsiteX2" fmla="*/ 12654 w 12653"/>
                <a:gd name="connsiteY2" fmla="*/ 6327 h 33743"/>
                <a:gd name="connsiteX3" fmla="*/ 6327 w 12653"/>
                <a:gd name="connsiteY3" fmla="*/ 0 h 33743"/>
                <a:gd name="connsiteX4" fmla="*/ 0 w 12653"/>
                <a:gd name="connsiteY4" fmla="*/ 6327 h 33743"/>
                <a:gd name="connsiteX5" fmla="*/ 0 w 12653"/>
                <a:gd name="connsiteY5" fmla="*/ 27416 h 33743"/>
                <a:gd name="connsiteX6" fmla="*/ 6327 w 12653"/>
                <a:gd name="connsiteY6" fmla="*/ 33743 h 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53" h="33743">
                  <a:moveTo>
                    <a:pt x="6327" y="33743"/>
                  </a:moveTo>
                  <a:cubicBezTo>
                    <a:pt x="9821" y="33743"/>
                    <a:pt x="12654" y="30910"/>
                    <a:pt x="12654" y="27416"/>
                  </a:cubicBezTo>
                  <a:lnTo>
                    <a:pt x="12654" y="6327"/>
                  </a:lnTo>
                  <a:cubicBezTo>
                    <a:pt x="12654" y="2833"/>
                    <a:pt x="9821" y="0"/>
                    <a:pt x="6327" y="0"/>
                  </a:cubicBezTo>
                  <a:cubicBezTo>
                    <a:pt x="2833" y="0"/>
                    <a:pt x="0" y="2833"/>
                    <a:pt x="0" y="6327"/>
                  </a:cubicBezTo>
                  <a:lnTo>
                    <a:pt x="0" y="27416"/>
                  </a:lnTo>
                  <a:cubicBezTo>
                    <a:pt x="0" y="30910"/>
                    <a:pt x="2833" y="33743"/>
                    <a:pt x="6327" y="33743"/>
                  </a:cubicBezTo>
                  <a:close/>
                </a:path>
              </a:pathLst>
            </a:custGeom>
            <a:solidFill>
              <a:srgbClr val="37617A"/>
            </a:solidFill>
            <a:ln w="837" cap="flat">
              <a:noFill/>
              <a:prstDash val="solid"/>
              <a:miter/>
            </a:ln>
          </p:spPr>
          <p:txBody>
            <a:bodyPr rtlCol="0" anchor="ctr"/>
            <a:lstStyle/>
            <a:p>
              <a:endParaRPr lang="en-ID"/>
            </a:p>
          </p:txBody>
        </p:sp>
        <p:sp>
          <p:nvSpPr>
            <p:cNvPr id="244" name="Freeform: Shape 66">
              <a:extLst>
                <a:ext uri="{FF2B5EF4-FFF2-40B4-BE49-F238E27FC236}">
                  <a16:creationId xmlns:a16="http://schemas.microsoft.com/office/drawing/2014/main" id="{B6842F3C-E232-B0F1-A4E1-A31803AD431F}"/>
                </a:ext>
              </a:extLst>
            </p:cNvPr>
            <p:cNvSpPr/>
            <p:nvPr/>
          </p:nvSpPr>
          <p:spPr>
            <a:xfrm>
              <a:off x="5680993" y="1235944"/>
              <a:ext cx="12653" cy="33743"/>
            </a:xfrm>
            <a:custGeom>
              <a:avLst/>
              <a:gdLst>
                <a:gd name="connsiteX0" fmla="*/ 6327 w 12653"/>
                <a:gd name="connsiteY0" fmla="*/ 33743 h 33743"/>
                <a:gd name="connsiteX1" fmla="*/ 12654 w 12653"/>
                <a:gd name="connsiteY1" fmla="*/ 27416 h 33743"/>
                <a:gd name="connsiteX2" fmla="*/ 12654 w 12653"/>
                <a:gd name="connsiteY2" fmla="*/ 6327 h 33743"/>
                <a:gd name="connsiteX3" fmla="*/ 6327 w 12653"/>
                <a:gd name="connsiteY3" fmla="*/ 0 h 33743"/>
                <a:gd name="connsiteX4" fmla="*/ 0 w 12653"/>
                <a:gd name="connsiteY4" fmla="*/ 6327 h 33743"/>
                <a:gd name="connsiteX5" fmla="*/ 0 w 12653"/>
                <a:gd name="connsiteY5" fmla="*/ 27416 h 33743"/>
                <a:gd name="connsiteX6" fmla="*/ 6327 w 12653"/>
                <a:gd name="connsiteY6" fmla="*/ 33743 h 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53" h="33743">
                  <a:moveTo>
                    <a:pt x="6327" y="33743"/>
                  </a:moveTo>
                  <a:cubicBezTo>
                    <a:pt x="9821" y="33743"/>
                    <a:pt x="12654" y="30910"/>
                    <a:pt x="12654" y="27416"/>
                  </a:cubicBezTo>
                  <a:lnTo>
                    <a:pt x="12654" y="6327"/>
                  </a:lnTo>
                  <a:cubicBezTo>
                    <a:pt x="12654" y="2833"/>
                    <a:pt x="9821" y="0"/>
                    <a:pt x="6327" y="0"/>
                  </a:cubicBezTo>
                  <a:cubicBezTo>
                    <a:pt x="2833" y="0"/>
                    <a:pt x="0" y="2833"/>
                    <a:pt x="0" y="6327"/>
                  </a:cubicBezTo>
                  <a:lnTo>
                    <a:pt x="0" y="27416"/>
                  </a:lnTo>
                  <a:cubicBezTo>
                    <a:pt x="0" y="30910"/>
                    <a:pt x="2833" y="33743"/>
                    <a:pt x="6327" y="33743"/>
                  </a:cubicBezTo>
                  <a:close/>
                </a:path>
              </a:pathLst>
            </a:custGeom>
            <a:solidFill>
              <a:srgbClr val="37617A"/>
            </a:solidFill>
            <a:ln w="837" cap="flat">
              <a:noFill/>
              <a:prstDash val="solid"/>
              <a:miter/>
            </a:ln>
          </p:spPr>
          <p:txBody>
            <a:bodyPr rtlCol="0" anchor="ctr"/>
            <a:lstStyle/>
            <a:p>
              <a:endParaRPr lang="en-ID"/>
            </a:p>
          </p:txBody>
        </p:sp>
        <p:sp>
          <p:nvSpPr>
            <p:cNvPr id="245" name="Freeform: Shape 67">
              <a:extLst>
                <a:ext uri="{FF2B5EF4-FFF2-40B4-BE49-F238E27FC236}">
                  <a16:creationId xmlns:a16="http://schemas.microsoft.com/office/drawing/2014/main" id="{8EACC7DB-DDBD-4202-A047-B9AF390F469E}"/>
                </a:ext>
              </a:extLst>
            </p:cNvPr>
            <p:cNvSpPr/>
            <p:nvPr/>
          </p:nvSpPr>
          <p:spPr>
            <a:xfrm>
              <a:off x="5923100" y="1289512"/>
              <a:ext cx="12653" cy="25307"/>
            </a:xfrm>
            <a:custGeom>
              <a:avLst/>
              <a:gdLst>
                <a:gd name="connsiteX0" fmla="*/ 6327 w 12653"/>
                <a:gd name="connsiteY0" fmla="*/ 0 h 25307"/>
                <a:gd name="connsiteX1" fmla="*/ 0 w 12653"/>
                <a:gd name="connsiteY1" fmla="*/ 6327 h 25307"/>
                <a:gd name="connsiteX2" fmla="*/ 0 w 12653"/>
                <a:gd name="connsiteY2" fmla="*/ 18981 h 25307"/>
                <a:gd name="connsiteX3" fmla="*/ 6327 w 12653"/>
                <a:gd name="connsiteY3" fmla="*/ 25307 h 25307"/>
                <a:gd name="connsiteX4" fmla="*/ 12654 w 12653"/>
                <a:gd name="connsiteY4" fmla="*/ 18981 h 25307"/>
                <a:gd name="connsiteX5" fmla="*/ 12654 w 12653"/>
                <a:gd name="connsiteY5" fmla="*/ 6327 h 25307"/>
                <a:gd name="connsiteX6" fmla="*/ 6327 w 12653"/>
                <a:gd name="connsiteY6" fmla="*/ 0 h 2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53" h="25307">
                  <a:moveTo>
                    <a:pt x="6327" y="0"/>
                  </a:moveTo>
                  <a:cubicBezTo>
                    <a:pt x="2833" y="0"/>
                    <a:pt x="0" y="2833"/>
                    <a:pt x="0" y="6327"/>
                  </a:cubicBezTo>
                  <a:lnTo>
                    <a:pt x="0" y="18981"/>
                  </a:lnTo>
                  <a:cubicBezTo>
                    <a:pt x="0" y="22475"/>
                    <a:pt x="2833" y="25307"/>
                    <a:pt x="6327" y="25307"/>
                  </a:cubicBezTo>
                  <a:cubicBezTo>
                    <a:pt x="9821" y="25307"/>
                    <a:pt x="12654" y="22475"/>
                    <a:pt x="12654" y="18981"/>
                  </a:cubicBezTo>
                  <a:lnTo>
                    <a:pt x="12654" y="6327"/>
                  </a:lnTo>
                  <a:cubicBezTo>
                    <a:pt x="12654" y="2833"/>
                    <a:pt x="9821" y="0"/>
                    <a:pt x="6327" y="0"/>
                  </a:cubicBezTo>
                  <a:close/>
                </a:path>
              </a:pathLst>
            </a:custGeom>
            <a:solidFill>
              <a:srgbClr val="37617A"/>
            </a:solidFill>
            <a:ln w="837" cap="flat">
              <a:noFill/>
              <a:prstDash val="solid"/>
              <a:miter/>
            </a:ln>
          </p:spPr>
          <p:txBody>
            <a:bodyPr rtlCol="0" anchor="ctr"/>
            <a:lstStyle/>
            <a:p>
              <a:endParaRPr lang="en-ID"/>
            </a:p>
          </p:txBody>
        </p:sp>
        <p:sp>
          <p:nvSpPr>
            <p:cNvPr id="246" name="Freeform: Shape 68">
              <a:extLst>
                <a:ext uri="{FF2B5EF4-FFF2-40B4-BE49-F238E27FC236}">
                  <a16:creationId xmlns:a16="http://schemas.microsoft.com/office/drawing/2014/main" id="{4565C3E4-BB0F-C8B0-70CA-8409D08ADDAA}"/>
                </a:ext>
              </a:extLst>
            </p:cNvPr>
            <p:cNvSpPr/>
            <p:nvPr/>
          </p:nvSpPr>
          <p:spPr>
            <a:xfrm>
              <a:off x="5952625" y="1289512"/>
              <a:ext cx="12653" cy="25307"/>
            </a:xfrm>
            <a:custGeom>
              <a:avLst/>
              <a:gdLst>
                <a:gd name="connsiteX0" fmla="*/ 6327 w 12653"/>
                <a:gd name="connsiteY0" fmla="*/ 25307 h 25307"/>
                <a:gd name="connsiteX1" fmla="*/ 12654 w 12653"/>
                <a:gd name="connsiteY1" fmla="*/ 18981 h 25307"/>
                <a:gd name="connsiteX2" fmla="*/ 12654 w 12653"/>
                <a:gd name="connsiteY2" fmla="*/ 6327 h 25307"/>
                <a:gd name="connsiteX3" fmla="*/ 6327 w 12653"/>
                <a:gd name="connsiteY3" fmla="*/ 0 h 25307"/>
                <a:gd name="connsiteX4" fmla="*/ 0 w 12653"/>
                <a:gd name="connsiteY4" fmla="*/ 6327 h 25307"/>
                <a:gd name="connsiteX5" fmla="*/ 0 w 12653"/>
                <a:gd name="connsiteY5" fmla="*/ 18981 h 25307"/>
                <a:gd name="connsiteX6" fmla="*/ 6327 w 12653"/>
                <a:gd name="connsiteY6" fmla="*/ 25307 h 2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53" h="25307">
                  <a:moveTo>
                    <a:pt x="6327" y="25307"/>
                  </a:moveTo>
                  <a:cubicBezTo>
                    <a:pt x="9821" y="25307"/>
                    <a:pt x="12654" y="22475"/>
                    <a:pt x="12654" y="18981"/>
                  </a:cubicBezTo>
                  <a:lnTo>
                    <a:pt x="12654" y="6327"/>
                  </a:lnTo>
                  <a:cubicBezTo>
                    <a:pt x="12654" y="2833"/>
                    <a:pt x="9821" y="0"/>
                    <a:pt x="6327" y="0"/>
                  </a:cubicBezTo>
                  <a:cubicBezTo>
                    <a:pt x="2833" y="0"/>
                    <a:pt x="0" y="2833"/>
                    <a:pt x="0" y="6327"/>
                  </a:cubicBezTo>
                  <a:lnTo>
                    <a:pt x="0" y="18981"/>
                  </a:lnTo>
                  <a:cubicBezTo>
                    <a:pt x="0" y="22475"/>
                    <a:pt x="2833" y="25307"/>
                    <a:pt x="6327" y="25307"/>
                  </a:cubicBezTo>
                  <a:close/>
                </a:path>
              </a:pathLst>
            </a:custGeom>
            <a:solidFill>
              <a:srgbClr val="37617A"/>
            </a:solidFill>
            <a:ln w="837" cap="flat">
              <a:noFill/>
              <a:prstDash val="solid"/>
              <a:miter/>
            </a:ln>
          </p:spPr>
          <p:txBody>
            <a:bodyPr rtlCol="0" anchor="ctr"/>
            <a:lstStyle/>
            <a:p>
              <a:endParaRPr lang="en-ID"/>
            </a:p>
          </p:txBody>
        </p:sp>
        <p:sp>
          <p:nvSpPr>
            <p:cNvPr id="247" name="Freeform: Shape 69">
              <a:extLst>
                <a:ext uri="{FF2B5EF4-FFF2-40B4-BE49-F238E27FC236}">
                  <a16:creationId xmlns:a16="http://schemas.microsoft.com/office/drawing/2014/main" id="{C99DA375-9AAB-7E3B-F262-7AC152AD9D49}"/>
                </a:ext>
              </a:extLst>
            </p:cNvPr>
            <p:cNvSpPr/>
            <p:nvPr/>
          </p:nvSpPr>
          <p:spPr>
            <a:xfrm>
              <a:off x="5923100" y="1335908"/>
              <a:ext cx="12653" cy="25307"/>
            </a:xfrm>
            <a:custGeom>
              <a:avLst/>
              <a:gdLst>
                <a:gd name="connsiteX0" fmla="*/ 6327 w 12653"/>
                <a:gd name="connsiteY0" fmla="*/ 0 h 25307"/>
                <a:gd name="connsiteX1" fmla="*/ 0 w 12653"/>
                <a:gd name="connsiteY1" fmla="*/ 6327 h 25307"/>
                <a:gd name="connsiteX2" fmla="*/ 0 w 12653"/>
                <a:gd name="connsiteY2" fmla="*/ 18981 h 25307"/>
                <a:gd name="connsiteX3" fmla="*/ 6327 w 12653"/>
                <a:gd name="connsiteY3" fmla="*/ 25307 h 25307"/>
                <a:gd name="connsiteX4" fmla="*/ 12654 w 12653"/>
                <a:gd name="connsiteY4" fmla="*/ 18981 h 25307"/>
                <a:gd name="connsiteX5" fmla="*/ 12654 w 12653"/>
                <a:gd name="connsiteY5" fmla="*/ 6327 h 25307"/>
                <a:gd name="connsiteX6" fmla="*/ 6327 w 12653"/>
                <a:gd name="connsiteY6" fmla="*/ 0 h 2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53" h="25307">
                  <a:moveTo>
                    <a:pt x="6327" y="0"/>
                  </a:moveTo>
                  <a:cubicBezTo>
                    <a:pt x="2833" y="0"/>
                    <a:pt x="0" y="2833"/>
                    <a:pt x="0" y="6327"/>
                  </a:cubicBezTo>
                  <a:lnTo>
                    <a:pt x="0" y="18981"/>
                  </a:lnTo>
                  <a:cubicBezTo>
                    <a:pt x="0" y="22475"/>
                    <a:pt x="2833" y="25307"/>
                    <a:pt x="6327" y="25307"/>
                  </a:cubicBezTo>
                  <a:cubicBezTo>
                    <a:pt x="9821" y="25307"/>
                    <a:pt x="12654" y="22475"/>
                    <a:pt x="12654" y="18981"/>
                  </a:cubicBezTo>
                  <a:lnTo>
                    <a:pt x="12654" y="6327"/>
                  </a:lnTo>
                  <a:cubicBezTo>
                    <a:pt x="12654" y="2833"/>
                    <a:pt x="9821" y="0"/>
                    <a:pt x="6327" y="0"/>
                  </a:cubicBezTo>
                  <a:close/>
                </a:path>
              </a:pathLst>
            </a:custGeom>
            <a:solidFill>
              <a:srgbClr val="37617A"/>
            </a:solidFill>
            <a:ln w="837" cap="flat">
              <a:noFill/>
              <a:prstDash val="solid"/>
              <a:miter/>
            </a:ln>
          </p:spPr>
          <p:txBody>
            <a:bodyPr rtlCol="0" anchor="ctr"/>
            <a:lstStyle/>
            <a:p>
              <a:endParaRPr lang="en-ID"/>
            </a:p>
          </p:txBody>
        </p:sp>
        <p:sp>
          <p:nvSpPr>
            <p:cNvPr id="248" name="Freeform: Shape 70">
              <a:extLst>
                <a:ext uri="{FF2B5EF4-FFF2-40B4-BE49-F238E27FC236}">
                  <a16:creationId xmlns:a16="http://schemas.microsoft.com/office/drawing/2014/main" id="{8B7B8DA9-D9EB-7CF8-E28C-2728AF5ACBA8}"/>
                </a:ext>
              </a:extLst>
            </p:cNvPr>
            <p:cNvSpPr/>
            <p:nvPr/>
          </p:nvSpPr>
          <p:spPr>
            <a:xfrm>
              <a:off x="5952625" y="1335908"/>
              <a:ext cx="12653" cy="25307"/>
            </a:xfrm>
            <a:custGeom>
              <a:avLst/>
              <a:gdLst>
                <a:gd name="connsiteX0" fmla="*/ 6327 w 12653"/>
                <a:gd name="connsiteY0" fmla="*/ 25307 h 25307"/>
                <a:gd name="connsiteX1" fmla="*/ 12654 w 12653"/>
                <a:gd name="connsiteY1" fmla="*/ 18981 h 25307"/>
                <a:gd name="connsiteX2" fmla="*/ 12654 w 12653"/>
                <a:gd name="connsiteY2" fmla="*/ 6327 h 25307"/>
                <a:gd name="connsiteX3" fmla="*/ 6327 w 12653"/>
                <a:gd name="connsiteY3" fmla="*/ 0 h 25307"/>
                <a:gd name="connsiteX4" fmla="*/ 0 w 12653"/>
                <a:gd name="connsiteY4" fmla="*/ 6327 h 25307"/>
                <a:gd name="connsiteX5" fmla="*/ 0 w 12653"/>
                <a:gd name="connsiteY5" fmla="*/ 18981 h 25307"/>
                <a:gd name="connsiteX6" fmla="*/ 6327 w 12653"/>
                <a:gd name="connsiteY6" fmla="*/ 25307 h 2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53" h="25307">
                  <a:moveTo>
                    <a:pt x="6327" y="25307"/>
                  </a:moveTo>
                  <a:cubicBezTo>
                    <a:pt x="9821" y="25307"/>
                    <a:pt x="12654" y="22475"/>
                    <a:pt x="12654" y="18981"/>
                  </a:cubicBezTo>
                  <a:lnTo>
                    <a:pt x="12654" y="6327"/>
                  </a:lnTo>
                  <a:cubicBezTo>
                    <a:pt x="12654" y="2833"/>
                    <a:pt x="9821" y="0"/>
                    <a:pt x="6327" y="0"/>
                  </a:cubicBezTo>
                  <a:cubicBezTo>
                    <a:pt x="2833" y="0"/>
                    <a:pt x="0" y="2833"/>
                    <a:pt x="0" y="6327"/>
                  </a:cubicBezTo>
                  <a:lnTo>
                    <a:pt x="0" y="18981"/>
                  </a:lnTo>
                  <a:cubicBezTo>
                    <a:pt x="0" y="22475"/>
                    <a:pt x="2833" y="25307"/>
                    <a:pt x="6327" y="25307"/>
                  </a:cubicBezTo>
                  <a:close/>
                </a:path>
              </a:pathLst>
            </a:custGeom>
            <a:solidFill>
              <a:srgbClr val="37617A"/>
            </a:solidFill>
            <a:ln w="837" cap="flat">
              <a:noFill/>
              <a:prstDash val="solid"/>
              <a:miter/>
            </a:ln>
          </p:spPr>
          <p:txBody>
            <a:bodyPr rtlCol="0" anchor="ctr"/>
            <a:lstStyle/>
            <a:p>
              <a:endParaRPr lang="en-ID"/>
            </a:p>
          </p:txBody>
        </p:sp>
        <p:sp>
          <p:nvSpPr>
            <p:cNvPr id="249" name="Freeform: Shape 71">
              <a:extLst>
                <a:ext uri="{FF2B5EF4-FFF2-40B4-BE49-F238E27FC236}">
                  <a16:creationId xmlns:a16="http://schemas.microsoft.com/office/drawing/2014/main" id="{A3719B1B-3BD1-E4AA-0DF5-C7AE87421287}"/>
                </a:ext>
              </a:extLst>
            </p:cNvPr>
            <p:cNvSpPr/>
            <p:nvPr/>
          </p:nvSpPr>
          <p:spPr>
            <a:xfrm>
              <a:off x="5864049" y="1249863"/>
              <a:ext cx="12653" cy="42178"/>
            </a:xfrm>
            <a:custGeom>
              <a:avLst/>
              <a:gdLst>
                <a:gd name="connsiteX0" fmla="*/ 6327 w 12653"/>
                <a:gd name="connsiteY0" fmla="*/ 42179 h 42178"/>
                <a:gd name="connsiteX1" fmla="*/ 12654 w 12653"/>
                <a:gd name="connsiteY1" fmla="*/ 35852 h 42178"/>
                <a:gd name="connsiteX2" fmla="*/ 12654 w 12653"/>
                <a:gd name="connsiteY2" fmla="*/ 6327 h 42178"/>
                <a:gd name="connsiteX3" fmla="*/ 6327 w 12653"/>
                <a:gd name="connsiteY3" fmla="*/ 0 h 42178"/>
                <a:gd name="connsiteX4" fmla="*/ 0 w 12653"/>
                <a:gd name="connsiteY4" fmla="*/ 6327 h 42178"/>
                <a:gd name="connsiteX5" fmla="*/ 0 w 12653"/>
                <a:gd name="connsiteY5" fmla="*/ 35852 h 42178"/>
                <a:gd name="connsiteX6" fmla="*/ 6327 w 12653"/>
                <a:gd name="connsiteY6" fmla="*/ 42179 h 4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53" h="42178">
                  <a:moveTo>
                    <a:pt x="6327" y="42179"/>
                  </a:moveTo>
                  <a:cubicBezTo>
                    <a:pt x="9821" y="42179"/>
                    <a:pt x="12654" y="39346"/>
                    <a:pt x="12654" y="35852"/>
                  </a:cubicBezTo>
                  <a:lnTo>
                    <a:pt x="12654" y="6327"/>
                  </a:lnTo>
                  <a:cubicBezTo>
                    <a:pt x="12654" y="2833"/>
                    <a:pt x="9821" y="0"/>
                    <a:pt x="6327" y="0"/>
                  </a:cubicBezTo>
                  <a:cubicBezTo>
                    <a:pt x="2833" y="0"/>
                    <a:pt x="0" y="2833"/>
                    <a:pt x="0" y="6327"/>
                  </a:cubicBezTo>
                  <a:lnTo>
                    <a:pt x="0" y="35852"/>
                  </a:lnTo>
                  <a:cubicBezTo>
                    <a:pt x="0" y="39346"/>
                    <a:pt x="2833" y="42179"/>
                    <a:pt x="6327" y="42179"/>
                  </a:cubicBezTo>
                  <a:close/>
                </a:path>
              </a:pathLst>
            </a:custGeom>
            <a:solidFill>
              <a:srgbClr val="37617A"/>
            </a:solidFill>
            <a:ln w="837" cap="flat">
              <a:noFill/>
              <a:prstDash val="solid"/>
              <a:miter/>
            </a:ln>
          </p:spPr>
          <p:txBody>
            <a:bodyPr rtlCol="0" anchor="ctr"/>
            <a:lstStyle/>
            <a:p>
              <a:endParaRPr lang="en-ID"/>
            </a:p>
          </p:txBody>
        </p:sp>
        <p:sp>
          <p:nvSpPr>
            <p:cNvPr id="250" name="Freeform: Shape 72">
              <a:extLst>
                <a:ext uri="{FF2B5EF4-FFF2-40B4-BE49-F238E27FC236}">
                  <a16:creationId xmlns:a16="http://schemas.microsoft.com/office/drawing/2014/main" id="{0172FE14-197E-08FD-9324-A7729D07453C}"/>
                </a:ext>
              </a:extLst>
            </p:cNvPr>
            <p:cNvSpPr/>
            <p:nvPr/>
          </p:nvSpPr>
          <p:spPr>
            <a:xfrm>
              <a:off x="5864049" y="1308914"/>
              <a:ext cx="12653" cy="42178"/>
            </a:xfrm>
            <a:custGeom>
              <a:avLst/>
              <a:gdLst>
                <a:gd name="connsiteX0" fmla="*/ 0 w 12653"/>
                <a:gd name="connsiteY0" fmla="*/ 35852 h 42178"/>
                <a:gd name="connsiteX1" fmla="*/ 6327 w 12653"/>
                <a:gd name="connsiteY1" fmla="*/ 42179 h 42178"/>
                <a:gd name="connsiteX2" fmla="*/ 12654 w 12653"/>
                <a:gd name="connsiteY2" fmla="*/ 35852 h 42178"/>
                <a:gd name="connsiteX3" fmla="*/ 12654 w 12653"/>
                <a:gd name="connsiteY3" fmla="*/ 6327 h 42178"/>
                <a:gd name="connsiteX4" fmla="*/ 6327 w 12653"/>
                <a:gd name="connsiteY4" fmla="*/ 0 h 42178"/>
                <a:gd name="connsiteX5" fmla="*/ 0 w 12653"/>
                <a:gd name="connsiteY5" fmla="*/ 6327 h 4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3" h="42178">
                  <a:moveTo>
                    <a:pt x="0" y="35852"/>
                  </a:moveTo>
                  <a:cubicBezTo>
                    <a:pt x="0" y="39346"/>
                    <a:pt x="2833" y="42179"/>
                    <a:pt x="6327" y="42179"/>
                  </a:cubicBezTo>
                  <a:cubicBezTo>
                    <a:pt x="9821" y="42179"/>
                    <a:pt x="12654" y="39346"/>
                    <a:pt x="12654" y="35852"/>
                  </a:cubicBezTo>
                  <a:lnTo>
                    <a:pt x="12654" y="6327"/>
                  </a:lnTo>
                  <a:cubicBezTo>
                    <a:pt x="12654" y="2833"/>
                    <a:pt x="9821" y="0"/>
                    <a:pt x="6327" y="0"/>
                  </a:cubicBezTo>
                  <a:cubicBezTo>
                    <a:pt x="2833" y="0"/>
                    <a:pt x="0" y="2833"/>
                    <a:pt x="0" y="6327"/>
                  </a:cubicBezTo>
                  <a:close/>
                </a:path>
              </a:pathLst>
            </a:custGeom>
            <a:solidFill>
              <a:srgbClr val="37617A"/>
            </a:solidFill>
            <a:ln w="837" cap="flat">
              <a:noFill/>
              <a:prstDash val="solid"/>
              <a:miter/>
            </a:ln>
          </p:spPr>
          <p:txBody>
            <a:bodyPr rtlCol="0" anchor="ctr"/>
            <a:lstStyle/>
            <a:p>
              <a:endParaRPr lang="en-ID"/>
            </a:p>
          </p:txBody>
        </p:sp>
        <p:sp>
          <p:nvSpPr>
            <p:cNvPr id="251" name="Freeform: Shape 73">
              <a:extLst>
                <a:ext uri="{FF2B5EF4-FFF2-40B4-BE49-F238E27FC236}">
                  <a16:creationId xmlns:a16="http://schemas.microsoft.com/office/drawing/2014/main" id="{DEBEE253-1ABB-89B2-5F82-B4674B3D5C55}"/>
                </a:ext>
              </a:extLst>
            </p:cNvPr>
            <p:cNvSpPr/>
            <p:nvPr/>
          </p:nvSpPr>
          <p:spPr>
            <a:xfrm>
              <a:off x="5621943" y="1165505"/>
              <a:ext cx="431912" cy="284286"/>
            </a:xfrm>
            <a:custGeom>
              <a:avLst/>
              <a:gdLst>
                <a:gd name="connsiteX0" fmla="*/ 428411 w 431912"/>
                <a:gd name="connsiteY0" fmla="*/ 30193 h 284286"/>
                <a:gd name="connsiteX1" fmla="*/ 369361 w 431912"/>
                <a:gd name="connsiteY1" fmla="*/ 668 h 284286"/>
                <a:gd name="connsiteX2" fmla="*/ 360874 w 431912"/>
                <a:gd name="connsiteY2" fmla="*/ 3502 h 284286"/>
                <a:gd name="connsiteX3" fmla="*/ 360208 w 431912"/>
                <a:gd name="connsiteY3" fmla="*/ 6328 h 284286"/>
                <a:gd name="connsiteX4" fmla="*/ 360208 w 431912"/>
                <a:gd name="connsiteY4" fmla="*/ 91529 h 284286"/>
                <a:gd name="connsiteX5" fmla="*/ 284286 w 431912"/>
                <a:gd name="connsiteY5" fmla="*/ 91529 h 284286"/>
                <a:gd name="connsiteX6" fmla="*/ 284286 w 431912"/>
                <a:gd name="connsiteY6" fmla="*/ 70145 h 284286"/>
                <a:gd name="connsiteX7" fmla="*/ 281021 w 431912"/>
                <a:gd name="connsiteY7" fmla="*/ 64602 h 284286"/>
                <a:gd name="connsiteX8" fmla="*/ 219018 w 431912"/>
                <a:gd name="connsiteY8" fmla="*/ 30319 h 284286"/>
                <a:gd name="connsiteX9" fmla="*/ 212894 w 431912"/>
                <a:gd name="connsiteY9" fmla="*/ 30319 h 284286"/>
                <a:gd name="connsiteX10" fmla="*/ 191357 w 431912"/>
                <a:gd name="connsiteY10" fmla="*/ 42231 h 284286"/>
                <a:gd name="connsiteX11" fmla="*/ 188658 w 431912"/>
                <a:gd name="connsiteY11" fmla="*/ 50761 h 284286"/>
                <a:gd name="connsiteX12" fmla="*/ 197188 w 431912"/>
                <a:gd name="connsiteY12" fmla="*/ 53460 h 284286"/>
                <a:gd name="connsiteX13" fmla="*/ 197482 w 431912"/>
                <a:gd name="connsiteY13" fmla="*/ 53298 h 284286"/>
                <a:gd name="connsiteX14" fmla="*/ 215956 w 431912"/>
                <a:gd name="connsiteY14" fmla="*/ 43083 h 284286"/>
                <a:gd name="connsiteX15" fmla="*/ 271632 w 431912"/>
                <a:gd name="connsiteY15" fmla="*/ 73873 h 284286"/>
                <a:gd name="connsiteX16" fmla="*/ 271632 w 431912"/>
                <a:gd name="connsiteY16" fmla="*/ 242108 h 284286"/>
                <a:gd name="connsiteX17" fmla="*/ 237045 w 431912"/>
                <a:gd name="connsiteY17" fmla="*/ 242108 h 284286"/>
                <a:gd name="connsiteX18" fmla="*/ 237045 w 431912"/>
                <a:gd name="connsiteY18" fmla="*/ 225237 h 284286"/>
                <a:gd name="connsiteX19" fmla="*/ 215956 w 431912"/>
                <a:gd name="connsiteY19" fmla="*/ 204147 h 284286"/>
                <a:gd name="connsiteX20" fmla="*/ 194867 w 431912"/>
                <a:gd name="connsiteY20" fmla="*/ 225237 h 284286"/>
                <a:gd name="connsiteX21" fmla="*/ 194867 w 431912"/>
                <a:gd name="connsiteY21" fmla="*/ 242108 h 284286"/>
                <a:gd name="connsiteX22" fmla="*/ 160280 w 431912"/>
                <a:gd name="connsiteY22" fmla="*/ 242108 h 284286"/>
                <a:gd name="connsiteX23" fmla="*/ 160280 w 431912"/>
                <a:gd name="connsiteY23" fmla="*/ 73873 h 284286"/>
                <a:gd name="connsiteX24" fmla="*/ 171685 w 431912"/>
                <a:gd name="connsiteY24" fmla="*/ 67563 h 284286"/>
                <a:gd name="connsiteX25" fmla="*/ 173586 w 431912"/>
                <a:gd name="connsiteY25" fmla="*/ 58820 h 284286"/>
                <a:gd name="connsiteX26" fmla="*/ 165561 w 431912"/>
                <a:gd name="connsiteY26" fmla="*/ 56521 h 284286"/>
                <a:gd name="connsiteX27" fmla="*/ 150891 w 431912"/>
                <a:gd name="connsiteY27" fmla="*/ 64628 h 284286"/>
                <a:gd name="connsiteX28" fmla="*/ 147626 w 431912"/>
                <a:gd name="connsiteY28" fmla="*/ 70170 h 284286"/>
                <a:gd name="connsiteX29" fmla="*/ 147626 w 431912"/>
                <a:gd name="connsiteY29" fmla="*/ 118102 h 284286"/>
                <a:gd name="connsiteX30" fmla="*/ 101229 w 431912"/>
                <a:gd name="connsiteY30" fmla="*/ 118102 h 284286"/>
                <a:gd name="connsiteX31" fmla="*/ 101229 w 431912"/>
                <a:gd name="connsiteY31" fmla="*/ 40071 h 284286"/>
                <a:gd name="connsiteX32" fmla="*/ 94903 w 431912"/>
                <a:gd name="connsiteY32" fmla="*/ 33744 h 284286"/>
                <a:gd name="connsiteX33" fmla="*/ 6327 w 431912"/>
                <a:gd name="connsiteY33" fmla="*/ 33744 h 284286"/>
                <a:gd name="connsiteX34" fmla="*/ 0 w 431912"/>
                <a:gd name="connsiteY34" fmla="*/ 40071 h 284286"/>
                <a:gd name="connsiteX35" fmla="*/ 0 w 431912"/>
                <a:gd name="connsiteY35" fmla="*/ 277960 h 284286"/>
                <a:gd name="connsiteX36" fmla="*/ 6327 w 431912"/>
                <a:gd name="connsiteY36" fmla="*/ 284287 h 284286"/>
                <a:gd name="connsiteX37" fmla="*/ 425585 w 431912"/>
                <a:gd name="connsiteY37" fmla="*/ 284287 h 284286"/>
                <a:gd name="connsiteX38" fmla="*/ 431912 w 431912"/>
                <a:gd name="connsiteY38" fmla="*/ 277960 h 284286"/>
                <a:gd name="connsiteX39" fmla="*/ 431912 w 431912"/>
                <a:gd name="connsiteY39" fmla="*/ 35853 h 284286"/>
                <a:gd name="connsiteX40" fmla="*/ 428411 w 431912"/>
                <a:gd name="connsiteY40" fmla="*/ 30193 h 284286"/>
                <a:gd name="connsiteX41" fmla="*/ 207520 w 431912"/>
                <a:gd name="connsiteY41" fmla="*/ 225237 h 284286"/>
                <a:gd name="connsiteX42" fmla="*/ 215956 w 431912"/>
                <a:gd name="connsiteY42" fmla="*/ 216801 h 284286"/>
                <a:gd name="connsiteX43" fmla="*/ 224392 w 431912"/>
                <a:gd name="connsiteY43" fmla="*/ 225237 h 284286"/>
                <a:gd name="connsiteX44" fmla="*/ 224392 w 431912"/>
                <a:gd name="connsiteY44" fmla="*/ 242108 h 284286"/>
                <a:gd name="connsiteX45" fmla="*/ 207520 w 431912"/>
                <a:gd name="connsiteY45" fmla="*/ 242108 h 284286"/>
                <a:gd name="connsiteX46" fmla="*/ 147626 w 431912"/>
                <a:gd name="connsiteY46" fmla="*/ 130756 h 284286"/>
                <a:gd name="connsiteX47" fmla="*/ 147626 w 431912"/>
                <a:gd name="connsiteY47" fmla="*/ 153532 h 284286"/>
                <a:gd name="connsiteX48" fmla="*/ 42179 w 431912"/>
                <a:gd name="connsiteY48" fmla="*/ 153532 h 284286"/>
                <a:gd name="connsiteX49" fmla="*/ 42179 w 431912"/>
                <a:gd name="connsiteY49" fmla="*/ 130756 h 284286"/>
                <a:gd name="connsiteX50" fmla="*/ 94903 w 431912"/>
                <a:gd name="connsiteY50" fmla="*/ 195711 h 284286"/>
                <a:gd name="connsiteX51" fmla="*/ 147626 w 431912"/>
                <a:gd name="connsiteY51" fmla="*/ 195711 h 284286"/>
                <a:gd name="connsiteX52" fmla="*/ 147626 w 431912"/>
                <a:gd name="connsiteY52" fmla="*/ 212583 h 284286"/>
                <a:gd name="connsiteX53" fmla="*/ 42179 w 431912"/>
                <a:gd name="connsiteY53" fmla="*/ 212583 h 284286"/>
                <a:gd name="connsiteX54" fmla="*/ 42179 w 431912"/>
                <a:gd name="connsiteY54" fmla="*/ 195711 h 284286"/>
                <a:gd name="connsiteX55" fmla="*/ 65377 w 431912"/>
                <a:gd name="connsiteY55" fmla="*/ 195711 h 284286"/>
                <a:gd name="connsiteX56" fmla="*/ 71704 w 431912"/>
                <a:gd name="connsiteY56" fmla="*/ 189384 h 284286"/>
                <a:gd name="connsiteX57" fmla="*/ 65377 w 431912"/>
                <a:gd name="connsiteY57" fmla="*/ 183058 h 284286"/>
                <a:gd name="connsiteX58" fmla="*/ 42179 w 431912"/>
                <a:gd name="connsiteY58" fmla="*/ 183058 h 284286"/>
                <a:gd name="connsiteX59" fmla="*/ 42179 w 431912"/>
                <a:gd name="connsiteY59" fmla="*/ 166186 h 284286"/>
                <a:gd name="connsiteX60" fmla="*/ 147626 w 431912"/>
                <a:gd name="connsiteY60" fmla="*/ 166186 h 284286"/>
                <a:gd name="connsiteX61" fmla="*/ 147626 w 431912"/>
                <a:gd name="connsiteY61" fmla="*/ 183058 h 284286"/>
                <a:gd name="connsiteX62" fmla="*/ 94903 w 431912"/>
                <a:gd name="connsiteY62" fmla="*/ 183058 h 284286"/>
                <a:gd name="connsiteX63" fmla="*/ 88576 w 431912"/>
                <a:gd name="connsiteY63" fmla="*/ 189384 h 284286"/>
                <a:gd name="connsiteX64" fmla="*/ 94903 w 431912"/>
                <a:gd name="connsiteY64" fmla="*/ 195711 h 284286"/>
                <a:gd name="connsiteX65" fmla="*/ 147626 w 431912"/>
                <a:gd name="connsiteY65" fmla="*/ 225237 h 284286"/>
                <a:gd name="connsiteX66" fmla="*/ 147626 w 431912"/>
                <a:gd name="connsiteY66" fmla="*/ 242108 h 284286"/>
                <a:gd name="connsiteX67" fmla="*/ 42179 w 431912"/>
                <a:gd name="connsiteY67" fmla="*/ 242108 h 284286"/>
                <a:gd name="connsiteX68" fmla="*/ 42179 w 431912"/>
                <a:gd name="connsiteY68" fmla="*/ 225237 h 284286"/>
                <a:gd name="connsiteX69" fmla="*/ 12654 w 431912"/>
                <a:gd name="connsiteY69" fmla="*/ 46398 h 284286"/>
                <a:gd name="connsiteX70" fmla="*/ 88576 w 431912"/>
                <a:gd name="connsiteY70" fmla="*/ 46398 h 284286"/>
                <a:gd name="connsiteX71" fmla="*/ 88576 w 431912"/>
                <a:gd name="connsiteY71" fmla="*/ 118102 h 284286"/>
                <a:gd name="connsiteX72" fmla="*/ 35852 w 431912"/>
                <a:gd name="connsiteY72" fmla="*/ 118102 h 284286"/>
                <a:gd name="connsiteX73" fmla="*/ 29525 w 431912"/>
                <a:gd name="connsiteY73" fmla="*/ 124429 h 284286"/>
                <a:gd name="connsiteX74" fmla="*/ 29525 w 431912"/>
                <a:gd name="connsiteY74" fmla="*/ 242108 h 284286"/>
                <a:gd name="connsiteX75" fmla="*/ 12654 w 431912"/>
                <a:gd name="connsiteY75" fmla="*/ 242108 h 284286"/>
                <a:gd name="connsiteX76" fmla="*/ 419258 w 431912"/>
                <a:gd name="connsiteY76" fmla="*/ 271633 h 284286"/>
                <a:gd name="connsiteX77" fmla="*/ 12654 w 431912"/>
                <a:gd name="connsiteY77" fmla="*/ 271633 h 284286"/>
                <a:gd name="connsiteX78" fmla="*/ 12654 w 431912"/>
                <a:gd name="connsiteY78" fmla="*/ 254762 h 284286"/>
                <a:gd name="connsiteX79" fmla="*/ 307484 w 431912"/>
                <a:gd name="connsiteY79" fmla="*/ 254762 h 284286"/>
                <a:gd name="connsiteX80" fmla="*/ 313811 w 431912"/>
                <a:gd name="connsiteY80" fmla="*/ 248435 h 284286"/>
                <a:gd name="connsiteX81" fmla="*/ 307484 w 431912"/>
                <a:gd name="connsiteY81" fmla="*/ 242108 h 284286"/>
                <a:gd name="connsiteX82" fmla="*/ 284286 w 431912"/>
                <a:gd name="connsiteY82" fmla="*/ 242108 h 284286"/>
                <a:gd name="connsiteX83" fmla="*/ 284286 w 431912"/>
                <a:gd name="connsiteY83" fmla="*/ 104183 h 284286"/>
                <a:gd name="connsiteX84" fmla="*/ 360208 w 431912"/>
                <a:gd name="connsiteY84" fmla="*/ 104183 h 284286"/>
                <a:gd name="connsiteX85" fmla="*/ 360208 w 431912"/>
                <a:gd name="connsiteY85" fmla="*/ 242108 h 284286"/>
                <a:gd name="connsiteX86" fmla="*/ 337009 w 431912"/>
                <a:gd name="connsiteY86" fmla="*/ 242108 h 284286"/>
                <a:gd name="connsiteX87" fmla="*/ 330683 w 431912"/>
                <a:gd name="connsiteY87" fmla="*/ 248435 h 284286"/>
                <a:gd name="connsiteX88" fmla="*/ 337009 w 431912"/>
                <a:gd name="connsiteY88" fmla="*/ 254762 h 284286"/>
                <a:gd name="connsiteX89" fmla="*/ 419258 w 431912"/>
                <a:gd name="connsiteY89" fmla="*/ 254762 h 284286"/>
                <a:gd name="connsiteX90" fmla="*/ 419258 w 431912"/>
                <a:gd name="connsiteY90" fmla="*/ 242108 h 284286"/>
                <a:gd name="connsiteX91" fmla="*/ 372862 w 431912"/>
                <a:gd name="connsiteY91" fmla="*/ 242108 h 284286"/>
                <a:gd name="connsiteX92" fmla="*/ 372862 w 431912"/>
                <a:gd name="connsiteY92" fmla="*/ 225237 h 284286"/>
                <a:gd name="connsiteX93" fmla="*/ 419258 w 431912"/>
                <a:gd name="connsiteY93" fmla="*/ 225237 h 284286"/>
                <a:gd name="connsiteX94" fmla="*/ 419258 w 431912"/>
                <a:gd name="connsiteY94" fmla="*/ 212583 h 284286"/>
                <a:gd name="connsiteX95" fmla="*/ 372862 w 431912"/>
                <a:gd name="connsiteY95" fmla="*/ 212583 h 284286"/>
                <a:gd name="connsiteX96" fmla="*/ 372862 w 431912"/>
                <a:gd name="connsiteY96" fmla="*/ 195711 h 284286"/>
                <a:gd name="connsiteX97" fmla="*/ 419258 w 431912"/>
                <a:gd name="connsiteY97" fmla="*/ 195711 h 284286"/>
                <a:gd name="connsiteX98" fmla="*/ 419258 w 431912"/>
                <a:gd name="connsiteY98" fmla="*/ 183058 h 284286"/>
                <a:gd name="connsiteX99" fmla="*/ 372862 w 431912"/>
                <a:gd name="connsiteY99" fmla="*/ 183058 h 284286"/>
                <a:gd name="connsiteX100" fmla="*/ 372862 w 431912"/>
                <a:gd name="connsiteY100" fmla="*/ 166186 h 284286"/>
                <a:gd name="connsiteX101" fmla="*/ 419258 w 431912"/>
                <a:gd name="connsiteY101" fmla="*/ 166186 h 284286"/>
                <a:gd name="connsiteX102" fmla="*/ 419258 w 431912"/>
                <a:gd name="connsiteY102" fmla="*/ 153532 h 284286"/>
                <a:gd name="connsiteX103" fmla="*/ 372862 w 431912"/>
                <a:gd name="connsiteY103" fmla="*/ 153532 h 284286"/>
                <a:gd name="connsiteX104" fmla="*/ 372862 w 431912"/>
                <a:gd name="connsiteY104" fmla="*/ 136661 h 284286"/>
                <a:gd name="connsiteX105" fmla="*/ 419258 w 431912"/>
                <a:gd name="connsiteY105" fmla="*/ 136661 h 284286"/>
                <a:gd name="connsiteX106" fmla="*/ 419258 w 431912"/>
                <a:gd name="connsiteY106" fmla="*/ 124007 h 284286"/>
                <a:gd name="connsiteX107" fmla="*/ 372862 w 431912"/>
                <a:gd name="connsiteY107" fmla="*/ 124007 h 284286"/>
                <a:gd name="connsiteX108" fmla="*/ 372862 w 431912"/>
                <a:gd name="connsiteY108" fmla="*/ 104183 h 284286"/>
                <a:gd name="connsiteX109" fmla="*/ 419258 w 431912"/>
                <a:gd name="connsiteY109" fmla="*/ 104183 h 284286"/>
                <a:gd name="connsiteX110" fmla="*/ 419258 w 431912"/>
                <a:gd name="connsiteY110" fmla="*/ 91529 h 284286"/>
                <a:gd name="connsiteX111" fmla="*/ 372862 w 431912"/>
                <a:gd name="connsiteY111" fmla="*/ 91529 h 284286"/>
                <a:gd name="connsiteX112" fmla="*/ 372862 w 431912"/>
                <a:gd name="connsiteY112" fmla="*/ 74658 h 284286"/>
                <a:gd name="connsiteX113" fmla="*/ 419258 w 431912"/>
                <a:gd name="connsiteY113" fmla="*/ 74658 h 284286"/>
                <a:gd name="connsiteX114" fmla="*/ 419258 w 431912"/>
                <a:gd name="connsiteY114" fmla="*/ 62004 h 284286"/>
                <a:gd name="connsiteX115" fmla="*/ 372862 w 431912"/>
                <a:gd name="connsiteY115" fmla="*/ 62004 h 284286"/>
                <a:gd name="connsiteX116" fmla="*/ 372862 w 431912"/>
                <a:gd name="connsiteY116" fmla="*/ 16569 h 284286"/>
                <a:gd name="connsiteX117" fmla="*/ 419258 w 431912"/>
                <a:gd name="connsiteY117" fmla="*/ 39767 h 2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31912" h="284286">
                  <a:moveTo>
                    <a:pt x="428411" y="30193"/>
                  </a:moveTo>
                  <a:lnTo>
                    <a:pt x="369361" y="668"/>
                  </a:lnTo>
                  <a:cubicBezTo>
                    <a:pt x="366234" y="-893"/>
                    <a:pt x="362435" y="376"/>
                    <a:pt x="360874" y="3502"/>
                  </a:cubicBezTo>
                  <a:cubicBezTo>
                    <a:pt x="360436" y="4380"/>
                    <a:pt x="360208" y="5347"/>
                    <a:pt x="360208" y="6328"/>
                  </a:cubicBezTo>
                  <a:lnTo>
                    <a:pt x="360208" y="91529"/>
                  </a:lnTo>
                  <a:lnTo>
                    <a:pt x="284286" y="91529"/>
                  </a:lnTo>
                  <a:lnTo>
                    <a:pt x="284286" y="70145"/>
                  </a:lnTo>
                  <a:cubicBezTo>
                    <a:pt x="284288" y="67841"/>
                    <a:pt x="283037" y="65718"/>
                    <a:pt x="281021" y="64602"/>
                  </a:cubicBezTo>
                  <a:lnTo>
                    <a:pt x="219018" y="30319"/>
                  </a:lnTo>
                  <a:cubicBezTo>
                    <a:pt x="217113" y="29266"/>
                    <a:pt x="214799" y="29266"/>
                    <a:pt x="212894" y="30319"/>
                  </a:cubicBezTo>
                  <a:lnTo>
                    <a:pt x="191357" y="42231"/>
                  </a:lnTo>
                  <a:cubicBezTo>
                    <a:pt x="188256" y="43841"/>
                    <a:pt x="187047" y="47660"/>
                    <a:pt x="188658" y="50761"/>
                  </a:cubicBezTo>
                  <a:cubicBezTo>
                    <a:pt x="190268" y="53862"/>
                    <a:pt x="194087" y="55071"/>
                    <a:pt x="197188" y="53460"/>
                  </a:cubicBezTo>
                  <a:cubicBezTo>
                    <a:pt x="197288" y="53409"/>
                    <a:pt x="197385" y="53355"/>
                    <a:pt x="197482" y="53298"/>
                  </a:cubicBezTo>
                  <a:lnTo>
                    <a:pt x="215956" y="43083"/>
                  </a:lnTo>
                  <a:lnTo>
                    <a:pt x="271632" y="73873"/>
                  </a:lnTo>
                  <a:lnTo>
                    <a:pt x="271632" y="242108"/>
                  </a:lnTo>
                  <a:lnTo>
                    <a:pt x="237045" y="242108"/>
                  </a:lnTo>
                  <a:lnTo>
                    <a:pt x="237045" y="225237"/>
                  </a:lnTo>
                  <a:cubicBezTo>
                    <a:pt x="237045" y="213589"/>
                    <a:pt x="227603" y="204147"/>
                    <a:pt x="215956" y="204147"/>
                  </a:cubicBezTo>
                  <a:cubicBezTo>
                    <a:pt x="204309" y="204147"/>
                    <a:pt x="194867" y="213589"/>
                    <a:pt x="194867" y="225237"/>
                  </a:cubicBezTo>
                  <a:lnTo>
                    <a:pt x="194867" y="242108"/>
                  </a:lnTo>
                  <a:lnTo>
                    <a:pt x="160280" y="242108"/>
                  </a:lnTo>
                  <a:lnTo>
                    <a:pt x="160280" y="73873"/>
                  </a:lnTo>
                  <a:lnTo>
                    <a:pt x="171685" y="67563"/>
                  </a:lnTo>
                  <a:cubicBezTo>
                    <a:pt x="174625" y="65675"/>
                    <a:pt x="175476" y="61760"/>
                    <a:pt x="173586" y="58820"/>
                  </a:cubicBezTo>
                  <a:cubicBezTo>
                    <a:pt x="171869" y="56147"/>
                    <a:pt x="168434" y="55163"/>
                    <a:pt x="165561" y="56521"/>
                  </a:cubicBezTo>
                  <a:lnTo>
                    <a:pt x="150891" y="64628"/>
                  </a:lnTo>
                  <a:cubicBezTo>
                    <a:pt x="148875" y="65743"/>
                    <a:pt x="147624" y="67866"/>
                    <a:pt x="147626" y="70170"/>
                  </a:cubicBezTo>
                  <a:lnTo>
                    <a:pt x="147626" y="118102"/>
                  </a:lnTo>
                  <a:lnTo>
                    <a:pt x="101229" y="118102"/>
                  </a:lnTo>
                  <a:lnTo>
                    <a:pt x="101229" y="40071"/>
                  </a:lnTo>
                  <a:cubicBezTo>
                    <a:pt x="101229" y="36577"/>
                    <a:pt x="98397" y="33744"/>
                    <a:pt x="94903" y="33744"/>
                  </a:cubicBezTo>
                  <a:lnTo>
                    <a:pt x="6327" y="33744"/>
                  </a:lnTo>
                  <a:cubicBezTo>
                    <a:pt x="2833" y="33744"/>
                    <a:pt x="0" y="36577"/>
                    <a:pt x="0" y="40071"/>
                  </a:cubicBezTo>
                  <a:lnTo>
                    <a:pt x="0" y="277960"/>
                  </a:lnTo>
                  <a:cubicBezTo>
                    <a:pt x="0" y="281454"/>
                    <a:pt x="2833" y="284287"/>
                    <a:pt x="6327" y="284287"/>
                  </a:cubicBezTo>
                  <a:lnTo>
                    <a:pt x="425585" y="284287"/>
                  </a:lnTo>
                  <a:cubicBezTo>
                    <a:pt x="429079" y="284287"/>
                    <a:pt x="431912" y="281454"/>
                    <a:pt x="431912" y="277960"/>
                  </a:cubicBezTo>
                  <a:lnTo>
                    <a:pt x="431912" y="35853"/>
                  </a:lnTo>
                  <a:cubicBezTo>
                    <a:pt x="431910" y="33456"/>
                    <a:pt x="430555" y="31265"/>
                    <a:pt x="428411" y="30193"/>
                  </a:cubicBezTo>
                  <a:close/>
                  <a:moveTo>
                    <a:pt x="207520" y="225237"/>
                  </a:moveTo>
                  <a:cubicBezTo>
                    <a:pt x="207520" y="220577"/>
                    <a:pt x="211297" y="216801"/>
                    <a:pt x="215956" y="216801"/>
                  </a:cubicBezTo>
                  <a:cubicBezTo>
                    <a:pt x="220615" y="216801"/>
                    <a:pt x="224392" y="220577"/>
                    <a:pt x="224392" y="225237"/>
                  </a:cubicBezTo>
                  <a:lnTo>
                    <a:pt x="224392" y="242108"/>
                  </a:lnTo>
                  <a:lnTo>
                    <a:pt x="207520" y="242108"/>
                  </a:lnTo>
                  <a:close/>
                  <a:moveTo>
                    <a:pt x="147626" y="130756"/>
                  </a:moveTo>
                  <a:lnTo>
                    <a:pt x="147626" y="153532"/>
                  </a:lnTo>
                  <a:lnTo>
                    <a:pt x="42179" y="153532"/>
                  </a:lnTo>
                  <a:lnTo>
                    <a:pt x="42179" y="130756"/>
                  </a:lnTo>
                  <a:close/>
                  <a:moveTo>
                    <a:pt x="94903" y="195711"/>
                  </a:moveTo>
                  <a:lnTo>
                    <a:pt x="147626" y="195711"/>
                  </a:lnTo>
                  <a:lnTo>
                    <a:pt x="147626" y="212583"/>
                  </a:lnTo>
                  <a:lnTo>
                    <a:pt x="42179" y="212583"/>
                  </a:lnTo>
                  <a:lnTo>
                    <a:pt x="42179" y="195711"/>
                  </a:lnTo>
                  <a:lnTo>
                    <a:pt x="65377" y="195711"/>
                  </a:lnTo>
                  <a:cubicBezTo>
                    <a:pt x="68871" y="195711"/>
                    <a:pt x="71704" y="192879"/>
                    <a:pt x="71704" y="189384"/>
                  </a:cubicBezTo>
                  <a:cubicBezTo>
                    <a:pt x="71704" y="185890"/>
                    <a:pt x="68871" y="183058"/>
                    <a:pt x="65377" y="183058"/>
                  </a:cubicBezTo>
                  <a:lnTo>
                    <a:pt x="42179" y="183058"/>
                  </a:lnTo>
                  <a:lnTo>
                    <a:pt x="42179" y="166186"/>
                  </a:lnTo>
                  <a:lnTo>
                    <a:pt x="147626" y="166186"/>
                  </a:lnTo>
                  <a:lnTo>
                    <a:pt x="147626" y="183058"/>
                  </a:lnTo>
                  <a:lnTo>
                    <a:pt x="94903" y="183058"/>
                  </a:lnTo>
                  <a:cubicBezTo>
                    <a:pt x="91408" y="183058"/>
                    <a:pt x="88576" y="185890"/>
                    <a:pt x="88576" y="189384"/>
                  </a:cubicBezTo>
                  <a:cubicBezTo>
                    <a:pt x="88576" y="192879"/>
                    <a:pt x="91408" y="195711"/>
                    <a:pt x="94903" y="195711"/>
                  </a:cubicBezTo>
                  <a:close/>
                  <a:moveTo>
                    <a:pt x="147626" y="225237"/>
                  </a:moveTo>
                  <a:lnTo>
                    <a:pt x="147626" y="242108"/>
                  </a:lnTo>
                  <a:lnTo>
                    <a:pt x="42179" y="242108"/>
                  </a:lnTo>
                  <a:lnTo>
                    <a:pt x="42179" y="225237"/>
                  </a:lnTo>
                  <a:close/>
                  <a:moveTo>
                    <a:pt x="12654" y="46398"/>
                  </a:moveTo>
                  <a:lnTo>
                    <a:pt x="88576" y="46398"/>
                  </a:lnTo>
                  <a:lnTo>
                    <a:pt x="88576" y="118102"/>
                  </a:lnTo>
                  <a:lnTo>
                    <a:pt x="35852" y="118102"/>
                  </a:lnTo>
                  <a:cubicBezTo>
                    <a:pt x="32358" y="118102"/>
                    <a:pt x="29525" y="120935"/>
                    <a:pt x="29525" y="124429"/>
                  </a:cubicBezTo>
                  <a:lnTo>
                    <a:pt x="29525" y="242108"/>
                  </a:lnTo>
                  <a:lnTo>
                    <a:pt x="12654" y="242108"/>
                  </a:lnTo>
                  <a:close/>
                  <a:moveTo>
                    <a:pt x="419258" y="271633"/>
                  </a:moveTo>
                  <a:lnTo>
                    <a:pt x="12654" y="271633"/>
                  </a:lnTo>
                  <a:lnTo>
                    <a:pt x="12654" y="254762"/>
                  </a:lnTo>
                  <a:lnTo>
                    <a:pt x="307484" y="254762"/>
                  </a:lnTo>
                  <a:cubicBezTo>
                    <a:pt x="310978" y="254762"/>
                    <a:pt x="313811" y="251929"/>
                    <a:pt x="313811" y="248435"/>
                  </a:cubicBezTo>
                  <a:cubicBezTo>
                    <a:pt x="313811" y="244941"/>
                    <a:pt x="310978" y="242108"/>
                    <a:pt x="307484" y="242108"/>
                  </a:cubicBezTo>
                  <a:lnTo>
                    <a:pt x="284286" y="242108"/>
                  </a:lnTo>
                  <a:lnTo>
                    <a:pt x="284286" y="104183"/>
                  </a:lnTo>
                  <a:lnTo>
                    <a:pt x="360208" y="104183"/>
                  </a:lnTo>
                  <a:lnTo>
                    <a:pt x="360208" y="242108"/>
                  </a:lnTo>
                  <a:lnTo>
                    <a:pt x="337009" y="242108"/>
                  </a:lnTo>
                  <a:cubicBezTo>
                    <a:pt x="333515" y="242108"/>
                    <a:pt x="330683" y="244941"/>
                    <a:pt x="330683" y="248435"/>
                  </a:cubicBezTo>
                  <a:cubicBezTo>
                    <a:pt x="330683" y="251929"/>
                    <a:pt x="333515" y="254762"/>
                    <a:pt x="337009" y="254762"/>
                  </a:cubicBezTo>
                  <a:lnTo>
                    <a:pt x="419258" y="254762"/>
                  </a:lnTo>
                  <a:close/>
                  <a:moveTo>
                    <a:pt x="419258" y="242108"/>
                  </a:moveTo>
                  <a:lnTo>
                    <a:pt x="372862" y="242108"/>
                  </a:lnTo>
                  <a:lnTo>
                    <a:pt x="372862" y="225237"/>
                  </a:lnTo>
                  <a:lnTo>
                    <a:pt x="419258" y="225237"/>
                  </a:lnTo>
                  <a:close/>
                  <a:moveTo>
                    <a:pt x="419258" y="212583"/>
                  </a:moveTo>
                  <a:lnTo>
                    <a:pt x="372862" y="212583"/>
                  </a:lnTo>
                  <a:lnTo>
                    <a:pt x="372862" y="195711"/>
                  </a:lnTo>
                  <a:lnTo>
                    <a:pt x="419258" y="195711"/>
                  </a:lnTo>
                  <a:close/>
                  <a:moveTo>
                    <a:pt x="419258" y="183058"/>
                  </a:moveTo>
                  <a:lnTo>
                    <a:pt x="372862" y="183058"/>
                  </a:lnTo>
                  <a:lnTo>
                    <a:pt x="372862" y="166186"/>
                  </a:lnTo>
                  <a:lnTo>
                    <a:pt x="419258" y="166186"/>
                  </a:lnTo>
                  <a:close/>
                  <a:moveTo>
                    <a:pt x="419258" y="153532"/>
                  </a:moveTo>
                  <a:lnTo>
                    <a:pt x="372862" y="153532"/>
                  </a:lnTo>
                  <a:lnTo>
                    <a:pt x="372862" y="136661"/>
                  </a:lnTo>
                  <a:lnTo>
                    <a:pt x="419258" y="136661"/>
                  </a:lnTo>
                  <a:close/>
                  <a:moveTo>
                    <a:pt x="419258" y="124007"/>
                  </a:moveTo>
                  <a:lnTo>
                    <a:pt x="372862" y="124007"/>
                  </a:lnTo>
                  <a:lnTo>
                    <a:pt x="372862" y="104183"/>
                  </a:lnTo>
                  <a:lnTo>
                    <a:pt x="419258" y="104183"/>
                  </a:lnTo>
                  <a:close/>
                  <a:moveTo>
                    <a:pt x="419258" y="91529"/>
                  </a:moveTo>
                  <a:lnTo>
                    <a:pt x="372862" y="91529"/>
                  </a:lnTo>
                  <a:lnTo>
                    <a:pt x="372862" y="74658"/>
                  </a:lnTo>
                  <a:lnTo>
                    <a:pt x="419258" y="74658"/>
                  </a:lnTo>
                  <a:close/>
                  <a:moveTo>
                    <a:pt x="419258" y="62004"/>
                  </a:moveTo>
                  <a:lnTo>
                    <a:pt x="372862" y="62004"/>
                  </a:lnTo>
                  <a:lnTo>
                    <a:pt x="372862" y="16569"/>
                  </a:lnTo>
                  <a:lnTo>
                    <a:pt x="419258" y="39767"/>
                  </a:lnTo>
                  <a:close/>
                </a:path>
              </a:pathLst>
            </a:custGeom>
            <a:solidFill>
              <a:srgbClr val="37617A"/>
            </a:solidFill>
            <a:ln w="837" cap="flat">
              <a:noFill/>
              <a:prstDash val="solid"/>
              <a:miter/>
            </a:ln>
          </p:spPr>
          <p:txBody>
            <a:bodyPr rtlCol="0" anchor="ctr"/>
            <a:lstStyle/>
            <a:p>
              <a:endParaRPr lang="en-ID"/>
            </a:p>
          </p:txBody>
        </p:sp>
      </p:grpSp>
      <p:grpSp>
        <p:nvGrpSpPr>
          <p:cNvPr id="15" name="Graphic 13" descr="Solar Panels outline">
            <a:extLst>
              <a:ext uri="{FF2B5EF4-FFF2-40B4-BE49-F238E27FC236}">
                <a16:creationId xmlns:a16="http://schemas.microsoft.com/office/drawing/2014/main" id="{3F71A3C0-DE3F-BAD5-262E-67E51FB42AE5}"/>
              </a:ext>
            </a:extLst>
          </p:cNvPr>
          <p:cNvGrpSpPr/>
          <p:nvPr/>
        </p:nvGrpSpPr>
        <p:grpSpPr>
          <a:xfrm>
            <a:off x="1167047" y="3263126"/>
            <a:ext cx="451359" cy="448972"/>
            <a:chOff x="6646374" y="2436972"/>
            <a:chExt cx="361987" cy="326943"/>
          </a:xfrm>
          <a:solidFill>
            <a:srgbClr val="000000"/>
          </a:solidFill>
        </p:grpSpPr>
        <p:sp>
          <p:nvSpPr>
            <p:cNvPr id="16" name="Freeform 15">
              <a:extLst>
                <a:ext uri="{FF2B5EF4-FFF2-40B4-BE49-F238E27FC236}">
                  <a16:creationId xmlns:a16="http://schemas.microsoft.com/office/drawing/2014/main" id="{BC1CA81E-462E-B529-DB1E-34FA99B14AB0}"/>
                </a:ext>
              </a:extLst>
            </p:cNvPr>
            <p:cNvSpPr/>
            <p:nvPr/>
          </p:nvSpPr>
          <p:spPr>
            <a:xfrm>
              <a:off x="6692048" y="2519975"/>
              <a:ext cx="316313" cy="243940"/>
            </a:xfrm>
            <a:custGeom>
              <a:avLst/>
              <a:gdLst>
                <a:gd name="connsiteX0" fmla="*/ 316314 w 316313"/>
                <a:gd name="connsiteY0" fmla="*/ 190812 h 243940"/>
                <a:gd name="connsiteX1" fmla="*/ 316314 w 316313"/>
                <a:gd name="connsiteY1" fmla="*/ 152997 h 243940"/>
                <a:gd name="connsiteX2" fmla="*/ 247463 w 316313"/>
                <a:gd name="connsiteY2" fmla="*/ 0 h 243940"/>
                <a:gd name="connsiteX3" fmla="*/ 68871 w 316313"/>
                <a:gd name="connsiteY3" fmla="*/ 0 h 243940"/>
                <a:gd name="connsiteX4" fmla="*/ 0 w 316313"/>
                <a:gd name="connsiteY4" fmla="*/ 152997 h 243940"/>
                <a:gd name="connsiteX5" fmla="*/ 0 w 316313"/>
                <a:gd name="connsiteY5" fmla="*/ 190812 h 243940"/>
                <a:gd name="connsiteX6" fmla="*/ 154072 w 316313"/>
                <a:gd name="connsiteY6" fmla="*/ 190812 h 243940"/>
                <a:gd name="connsiteX7" fmla="*/ 154072 w 316313"/>
                <a:gd name="connsiteY7" fmla="*/ 235767 h 243940"/>
                <a:gd name="connsiteX8" fmla="*/ 102521 w 316313"/>
                <a:gd name="connsiteY8" fmla="*/ 235767 h 243940"/>
                <a:gd name="connsiteX9" fmla="*/ 102521 w 316313"/>
                <a:gd name="connsiteY9" fmla="*/ 243941 h 243940"/>
                <a:gd name="connsiteX10" fmla="*/ 213792 w 316313"/>
                <a:gd name="connsiteY10" fmla="*/ 243941 h 243940"/>
                <a:gd name="connsiteX11" fmla="*/ 213792 w 316313"/>
                <a:gd name="connsiteY11" fmla="*/ 235767 h 243940"/>
                <a:gd name="connsiteX12" fmla="*/ 162246 w 316313"/>
                <a:gd name="connsiteY12" fmla="*/ 235767 h 243940"/>
                <a:gd name="connsiteX13" fmla="*/ 162246 w 316313"/>
                <a:gd name="connsiteY13" fmla="*/ 190812 h 243940"/>
                <a:gd name="connsiteX14" fmla="*/ 191666 w 316313"/>
                <a:gd name="connsiteY14" fmla="*/ 50966 h 243940"/>
                <a:gd name="connsiteX15" fmla="*/ 197739 w 316313"/>
                <a:gd name="connsiteY15" fmla="*/ 98451 h 243940"/>
                <a:gd name="connsiteX16" fmla="*/ 118578 w 316313"/>
                <a:gd name="connsiteY16" fmla="*/ 98451 h 243940"/>
                <a:gd name="connsiteX17" fmla="*/ 124663 w 316313"/>
                <a:gd name="connsiteY17" fmla="*/ 50966 h 243940"/>
                <a:gd name="connsiteX18" fmla="*/ 125722 w 316313"/>
                <a:gd name="connsiteY18" fmla="*/ 42793 h 243940"/>
                <a:gd name="connsiteX19" fmla="*/ 130160 w 316313"/>
                <a:gd name="connsiteY19" fmla="*/ 8174 h 243940"/>
                <a:gd name="connsiteX20" fmla="*/ 186166 w 316313"/>
                <a:gd name="connsiteY20" fmla="*/ 8174 h 243940"/>
                <a:gd name="connsiteX21" fmla="*/ 190604 w 316313"/>
                <a:gd name="connsiteY21" fmla="*/ 42793 h 243940"/>
                <a:gd name="connsiteX22" fmla="*/ 282798 w 316313"/>
                <a:gd name="connsiteY22" fmla="*/ 98451 h 243940"/>
                <a:gd name="connsiteX23" fmla="*/ 205966 w 316313"/>
                <a:gd name="connsiteY23" fmla="*/ 98451 h 243940"/>
                <a:gd name="connsiteX24" fmla="*/ 199893 w 316313"/>
                <a:gd name="connsiteY24" fmla="*/ 50966 h 243940"/>
                <a:gd name="connsiteX25" fmla="*/ 261436 w 316313"/>
                <a:gd name="connsiteY25" fmla="*/ 50966 h 243940"/>
                <a:gd name="connsiteX26" fmla="*/ 110335 w 316313"/>
                <a:gd name="connsiteY26" fmla="*/ 98451 h 243940"/>
                <a:gd name="connsiteX27" fmla="*/ 33504 w 316313"/>
                <a:gd name="connsiteY27" fmla="*/ 98451 h 243940"/>
                <a:gd name="connsiteX28" fmla="*/ 54865 w 316313"/>
                <a:gd name="connsiteY28" fmla="*/ 50983 h 243940"/>
                <a:gd name="connsiteX29" fmla="*/ 116425 w 316313"/>
                <a:gd name="connsiteY29" fmla="*/ 50983 h 243940"/>
                <a:gd name="connsiteX30" fmla="*/ 109285 w 316313"/>
                <a:gd name="connsiteY30" fmla="*/ 106624 h 243940"/>
                <a:gd name="connsiteX31" fmla="*/ 103751 w 316313"/>
                <a:gd name="connsiteY31" fmla="*/ 149789 h 243940"/>
                <a:gd name="connsiteX32" fmla="*/ 10409 w 316313"/>
                <a:gd name="connsiteY32" fmla="*/ 149789 h 243940"/>
                <a:gd name="connsiteX33" fmla="*/ 29842 w 316313"/>
                <a:gd name="connsiteY33" fmla="*/ 106624 h 243940"/>
                <a:gd name="connsiteX34" fmla="*/ 117524 w 316313"/>
                <a:gd name="connsiteY34" fmla="*/ 106624 h 243940"/>
                <a:gd name="connsiteX35" fmla="*/ 198786 w 316313"/>
                <a:gd name="connsiteY35" fmla="*/ 106624 h 243940"/>
                <a:gd name="connsiteX36" fmla="*/ 204323 w 316313"/>
                <a:gd name="connsiteY36" fmla="*/ 149805 h 243940"/>
                <a:gd name="connsiteX37" fmla="*/ 111990 w 316313"/>
                <a:gd name="connsiteY37" fmla="*/ 149805 h 243940"/>
                <a:gd name="connsiteX38" fmla="*/ 212562 w 316313"/>
                <a:gd name="connsiteY38" fmla="*/ 149789 h 243940"/>
                <a:gd name="connsiteX39" fmla="*/ 207025 w 316313"/>
                <a:gd name="connsiteY39" fmla="*/ 106624 h 243940"/>
                <a:gd name="connsiteX40" fmla="*/ 286476 w 316313"/>
                <a:gd name="connsiteY40" fmla="*/ 106624 h 243940"/>
                <a:gd name="connsiteX41" fmla="*/ 305909 w 316313"/>
                <a:gd name="connsiteY41" fmla="*/ 149805 h 243940"/>
                <a:gd name="connsiteX42" fmla="*/ 257758 w 316313"/>
                <a:gd name="connsiteY42" fmla="*/ 42793 h 243940"/>
                <a:gd name="connsiteX43" fmla="*/ 198843 w 316313"/>
                <a:gd name="connsiteY43" fmla="*/ 42793 h 243940"/>
                <a:gd name="connsiteX44" fmla="*/ 194405 w 316313"/>
                <a:gd name="connsiteY44" fmla="*/ 8174 h 243940"/>
                <a:gd name="connsiteX45" fmla="*/ 242179 w 316313"/>
                <a:gd name="connsiteY45" fmla="*/ 8174 h 243940"/>
                <a:gd name="connsiteX46" fmla="*/ 74138 w 316313"/>
                <a:gd name="connsiteY46" fmla="*/ 8174 h 243940"/>
                <a:gd name="connsiteX47" fmla="*/ 121909 w 316313"/>
                <a:gd name="connsiteY47" fmla="*/ 8174 h 243940"/>
                <a:gd name="connsiteX48" fmla="*/ 117471 w 316313"/>
                <a:gd name="connsiteY48" fmla="*/ 42793 h 243940"/>
                <a:gd name="connsiteX49" fmla="*/ 58560 w 316313"/>
                <a:gd name="connsiteY49" fmla="*/ 42793 h 243940"/>
                <a:gd name="connsiteX50" fmla="*/ 8174 w 316313"/>
                <a:gd name="connsiteY50" fmla="*/ 157963 h 243940"/>
                <a:gd name="connsiteX51" fmla="*/ 308144 w 316313"/>
                <a:gd name="connsiteY51" fmla="*/ 157963 h 243940"/>
                <a:gd name="connsiteX52" fmla="*/ 308144 w 316313"/>
                <a:gd name="connsiteY52" fmla="*/ 182639 h 243940"/>
                <a:gd name="connsiteX53" fmla="*/ 8174 w 316313"/>
                <a:gd name="connsiteY53" fmla="*/ 182639 h 24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16313" h="243940">
                  <a:moveTo>
                    <a:pt x="316314" y="190812"/>
                  </a:moveTo>
                  <a:lnTo>
                    <a:pt x="316314" y="152997"/>
                  </a:lnTo>
                  <a:lnTo>
                    <a:pt x="247463" y="0"/>
                  </a:lnTo>
                  <a:lnTo>
                    <a:pt x="68871" y="0"/>
                  </a:lnTo>
                  <a:lnTo>
                    <a:pt x="0" y="152997"/>
                  </a:lnTo>
                  <a:lnTo>
                    <a:pt x="0" y="190812"/>
                  </a:lnTo>
                  <a:lnTo>
                    <a:pt x="154072" y="190812"/>
                  </a:lnTo>
                  <a:lnTo>
                    <a:pt x="154072" y="235767"/>
                  </a:lnTo>
                  <a:lnTo>
                    <a:pt x="102521" y="235767"/>
                  </a:lnTo>
                  <a:lnTo>
                    <a:pt x="102521" y="243941"/>
                  </a:lnTo>
                  <a:lnTo>
                    <a:pt x="213792" y="243941"/>
                  </a:lnTo>
                  <a:lnTo>
                    <a:pt x="213792" y="235767"/>
                  </a:lnTo>
                  <a:lnTo>
                    <a:pt x="162246" y="235767"/>
                  </a:lnTo>
                  <a:lnTo>
                    <a:pt x="162246" y="190812"/>
                  </a:lnTo>
                  <a:close/>
                  <a:moveTo>
                    <a:pt x="191666" y="50966"/>
                  </a:moveTo>
                  <a:lnTo>
                    <a:pt x="197739" y="98451"/>
                  </a:lnTo>
                  <a:lnTo>
                    <a:pt x="118578" y="98451"/>
                  </a:lnTo>
                  <a:lnTo>
                    <a:pt x="124663" y="50966"/>
                  </a:lnTo>
                  <a:close/>
                  <a:moveTo>
                    <a:pt x="125722" y="42793"/>
                  </a:moveTo>
                  <a:lnTo>
                    <a:pt x="130160" y="8174"/>
                  </a:lnTo>
                  <a:lnTo>
                    <a:pt x="186166" y="8174"/>
                  </a:lnTo>
                  <a:lnTo>
                    <a:pt x="190604" y="42793"/>
                  </a:lnTo>
                  <a:close/>
                  <a:moveTo>
                    <a:pt x="282798" y="98451"/>
                  </a:moveTo>
                  <a:lnTo>
                    <a:pt x="205966" y="98451"/>
                  </a:lnTo>
                  <a:lnTo>
                    <a:pt x="199893" y="50966"/>
                  </a:lnTo>
                  <a:lnTo>
                    <a:pt x="261436" y="50966"/>
                  </a:lnTo>
                  <a:close/>
                  <a:moveTo>
                    <a:pt x="110335" y="98451"/>
                  </a:moveTo>
                  <a:lnTo>
                    <a:pt x="33504" y="98451"/>
                  </a:lnTo>
                  <a:lnTo>
                    <a:pt x="54865" y="50983"/>
                  </a:lnTo>
                  <a:lnTo>
                    <a:pt x="116425" y="50983"/>
                  </a:lnTo>
                  <a:close/>
                  <a:moveTo>
                    <a:pt x="109285" y="106624"/>
                  </a:moveTo>
                  <a:lnTo>
                    <a:pt x="103751" y="149789"/>
                  </a:lnTo>
                  <a:lnTo>
                    <a:pt x="10409" y="149789"/>
                  </a:lnTo>
                  <a:lnTo>
                    <a:pt x="29842" y="106624"/>
                  </a:lnTo>
                  <a:close/>
                  <a:moveTo>
                    <a:pt x="117524" y="106624"/>
                  </a:moveTo>
                  <a:lnTo>
                    <a:pt x="198786" y="106624"/>
                  </a:lnTo>
                  <a:lnTo>
                    <a:pt x="204323" y="149805"/>
                  </a:lnTo>
                  <a:lnTo>
                    <a:pt x="111990" y="149805"/>
                  </a:lnTo>
                  <a:close/>
                  <a:moveTo>
                    <a:pt x="212562" y="149789"/>
                  </a:moveTo>
                  <a:lnTo>
                    <a:pt x="207025" y="106624"/>
                  </a:lnTo>
                  <a:lnTo>
                    <a:pt x="286476" y="106624"/>
                  </a:lnTo>
                  <a:lnTo>
                    <a:pt x="305909" y="149805"/>
                  </a:lnTo>
                  <a:close/>
                  <a:moveTo>
                    <a:pt x="257758" y="42793"/>
                  </a:moveTo>
                  <a:lnTo>
                    <a:pt x="198843" y="42793"/>
                  </a:lnTo>
                  <a:lnTo>
                    <a:pt x="194405" y="8174"/>
                  </a:lnTo>
                  <a:lnTo>
                    <a:pt x="242179" y="8174"/>
                  </a:lnTo>
                  <a:close/>
                  <a:moveTo>
                    <a:pt x="74138" y="8174"/>
                  </a:moveTo>
                  <a:lnTo>
                    <a:pt x="121909" y="8174"/>
                  </a:lnTo>
                  <a:lnTo>
                    <a:pt x="117471" y="42793"/>
                  </a:lnTo>
                  <a:lnTo>
                    <a:pt x="58560" y="42793"/>
                  </a:lnTo>
                  <a:close/>
                  <a:moveTo>
                    <a:pt x="8174" y="157963"/>
                  </a:moveTo>
                  <a:lnTo>
                    <a:pt x="308144" y="157963"/>
                  </a:lnTo>
                  <a:lnTo>
                    <a:pt x="308144" y="182639"/>
                  </a:lnTo>
                  <a:lnTo>
                    <a:pt x="8174" y="182639"/>
                  </a:lnTo>
                  <a:close/>
                </a:path>
              </a:pathLst>
            </a:custGeom>
            <a:solidFill>
              <a:srgbClr val="37617A"/>
            </a:solidFill>
            <a:ln w="4068" cap="flat">
              <a:noFill/>
              <a:prstDash val="solid"/>
              <a:miter/>
            </a:ln>
          </p:spPr>
          <p:txBody>
            <a:bodyPr rtlCol="0" anchor="ctr"/>
            <a:lstStyle/>
            <a:p>
              <a:endParaRPr lang="en-US" dirty="0">
                <a:solidFill>
                  <a:srgbClr val="37617A"/>
                </a:solidFill>
              </a:endParaRPr>
            </a:p>
          </p:txBody>
        </p:sp>
        <p:sp>
          <p:nvSpPr>
            <p:cNvPr id="17" name="Freeform 16">
              <a:extLst>
                <a:ext uri="{FF2B5EF4-FFF2-40B4-BE49-F238E27FC236}">
                  <a16:creationId xmlns:a16="http://schemas.microsoft.com/office/drawing/2014/main" id="{4C87066A-FE7C-1AF0-3514-D42B5E521F81}"/>
                </a:ext>
              </a:extLst>
            </p:cNvPr>
            <p:cNvSpPr/>
            <p:nvPr/>
          </p:nvSpPr>
          <p:spPr>
            <a:xfrm>
              <a:off x="6695415" y="2436972"/>
              <a:ext cx="8173" cy="20433"/>
            </a:xfrm>
            <a:custGeom>
              <a:avLst/>
              <a:gdLst>
                <a:gd name="connsiteX0" fmla="*/ 0 w 8173"/>
                <a:gd name="connsiteY0" fmla="*/ 0 h 20433"/>
                <a:gd name="connsiteX1" fmla="*/ 8174 w 8173"/>
                <a:gd name="connsiteY1" fmla="*/ 0 h 20433"/>
                <a:gd name="connsiteX2" fmla="*/ 8174 w 8173"/>
                <a:gd name="connsiteY2" fmla="*/ 20434 h 20433"/>
                <a:gd name="connsiteX3" fmla="*/ 0 w 8173"/>
                <a:gd name="connsiteY3" fmla="*/ 20434 h 20433"/>
              </a:gdLst>
              <a:ahLst/>
              <a:cxnLst>
                <a:cxn ang="0">
                  <a:pos x="connsiteX0" y="connsiteY0"/>
                </a:cxn>
                <a:cxn ang="0">
                  <a:pos x="connsiteX1" y="connsiteY1"/>
                </a:cxn>
                <a:cxn ang="0">
                  <a:pos x="connsiteX2" y="connsiteY2"/>
                </a:cxn>
                <a:cxn ang="0">
                  <a:pos x="connsiteX3" y="connsiteY3"/>
                </a:cxn>
              </a:cxnLst>
              <a:rect l="l" t="t" r="r" b="b"/>
              <a:pathLst>
                <a:path w="8173" h="20433">
                  <a:moveTo>
                    <a:pt x="0" y="0"/>
                  </a:moveTo>
                  <a:lnTo>
                    <a:pt x="8174" y="0"/>
                  </a:lnTo>
                  <a:lnTo>
                    <a:pt x="8174" y="20434"/>
                  </a:lnTo>
                  <a:lnTo>
                    <a:pt x="0" y="20434"/>
                  </a:lnTo>
                  <a:close/>
                </a:path>
              </a:pathLst>
            </a:custGeom>
            <a:solidFill>
              <a:srgbClr val="FDB837"/>
            </a:solidFill>
            <a:ln w="4068" cap="flat">
              <a:solidFill>
                <a:srgbClr val="FDB837"/>
              </a:solid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37116477-411E-68C0-B9EC-E2EFA356625F}"/>
                </a:ext>
              </a:extLst>
            </p:cNvPr>
            <p:cNvSpPr/>
            <p:nvPr/>
          </p:nvSpPr>
          <p:spPr>
            <a:xfrm>
              <a:off x="6695415" y="2522795"/>
              <a:ext cx="8173" cy="20433"/>
            </a:xfrm>
            <a:custGeom>
              <a:avLst/>
              <a:gdLst>
                <a:gd name="connsiteX0" fmla="*/ 0 w 8173"/>
                <a:gd name="connsiteY0" fmla="*/ 0 h 20433"/>
                <a:gd name="connsiteX1" fmla="*/ 8174 w 8173"/>
                <a:gd name="connsiteY1" fmla="*/ 0 h 20433"/>
                <a:gd name="connsiteX2" fmla="*/ 8174 w 8173"/>
                <a:gd name="connsiteY2" fmla="*/ 20434 h 20433"/>
                <a:gd name="connsiteX3" fmla="*/ 0 w 8173"/>
                <a:gd name="connsiteY3" fmla="*/ 20434 h 20433"/>
              </a:gdLst>
              <a:ahLst/>
              <a:cxnLst>
                <a:cxn ang="0">
                  <a:pos x="connsiteX0" y="connsiteY0"/>
                </a:cxn>
                <a:cxn ang="0">
                  <a:pos x="connsiteX1" y="connsiteY1"/>
                </a:cxn>
                <a:cxn ang="0">
                  <a:pos x="connsiteX2" y="connsiteY2"/>
                </a:cxn>
                <a:cxn ang="0">
                  <a:pos x="connsiteX3" y="connsiteY3"/>
                </a:cxn>
              </a:cxnLst>
              <a:rect l="l" t="t" r="r" b="b"/>
              <a:pathLst>
                <a:path w="8173" h="20433">
                  <a:moveTo>
                    <a:pt x="0" y="0"/>
                  </a:moveTo>
                  <a:lnTo>
                    <a:pt x="8174" y="0"/>
                  </a:lnTo>
                  <a:lnTo>
                    <a:pt x="8174" y="20434"/>
                  </a:lnTo>
                  <a:lnTo>
                    <a:pt x="0" y="20434"/>
                  </a:lnTo>
                  <a:close/>
                </a:path>
              </a:pathLst>
            </a:custGeom>
            <a:solidFill>
              <a:srgbClr val="FDB837"/>
            </a:solidFill>
            <a:ln w="4068" cap="flat">
              <a:solidFill>
                <a:srgbClr val="FDB837"/>
              </a:solid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AD956401-40CB-6EC5-5B05-C5CD76B8C1AA}"/>
                </a:ext>
              </a:extLst>
            </p:cNvPr>
            <p:cNvSpPr/>
            <p:nvPr/>
          </p:nvSpPr>
          <p:spPr>
            <a:xfrm>
              <a:off x="6732196" y="2486014"/>
              <a:ext cx="20433" cy="8173"/>
            </a:xfrm>
            <a:custGeom>
              <a:avLst/>
              <a:gdLst>
                <a:gd name="connsiteX0" fmla="*/ 0 w 20433"/>
                <a:gd name="connsiteY0" fmla="*/ 0 h 8173"/>
                <a:gd name="connsiteX1" fmla="*/ 20434 w 20433"/>
                <a:gd name="connsiteY1" fmla="*/ 0 h 8173"/>
                <a:gd name="connsiteX2" fmla="*/ 20434 w 20433"/>
                <a:gd name="connsiteY2" fmla="*/ 8174 h 8173"/>
                <a:gd name="connsiteX3" fmla="*/ 0 w 20433"/>
                <a:gd name="connsiteY3" fmla="*/ 8174 h 8173"/>
              </a:gdLst>
              <a:ahLst/>
              <a:cxnLst>
                <a:cxn ang="0">
                  <a:pos x="connsiteX0" y="connsiteY0"/>
                </a:cxn>
                <a:cxn ang="0">
                  <a:pos x="connsiteX1" y="connsiteY1"/>
                </a:cxn>
                <a:cxn ang="0">
                  <a:pos x="connsiteX2" y="connsiteY2"/>
                </a:cxn>
                <a:cxn ang="0">
                  <a:pos x="connsiteX3" y="connsiteY3"/>
                </a:cxn>
              </a:cxnLst>
              <a:rect l="l" t="t" r="r" b="b"/>
              <a:pathLst>
                <a:path w="20433" h="8173">
                  <a:moveTo>
                    <a:pt x="0" y="0"/>
                  </a:moveTo>
                  <a:lnTo>
                    <a:pt x="20434" y="0"/>
                  </a:lnTo>
                  <a:lnTo>
                    <a:pt x="20434" y="8174"/>
                  </a:lnTo>
                  <a:lnTo>
                    <a:pt x="0" y="8174"/>
                  </a:lnTo>
                  <a:close/>
                </a:path>
              </a:pathLst>
            </a:custGeom>
            <a:solidFill>
              <a:srgbClr val="FDB837"/>
            </a:solidFill>
            <a:ln w="4068" cap="flat">
              <a:solidFill>
                <a:srgbClr val="FDB837"/>
              </a:solid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454E83BF-5885-E317-CBA6-0B6DEE7A9748}"/>
                </a:ext>
              </a:extLst>
            </p:cNvPr>
            <p:cNvSpPr/>
            <p:nvPr/>
          </p:nvSpPr>
          <p:spPr>
            <a:xfrm>
              <a:off x="6646374" y="2486014"/>
              <a:ext cx="20433" cy="8173"/>
            </a:xfrm>
            <a:custGeom>
              <a:avLst/>
              <a:gdLst>
                <a:gd name="connsiteX0" fmla="*/ 0 w 20433"/>
                <a:gd name="connsiteY0" fmla="*/ 0 h 8173"/>
                <a:gd name="connsiteX1" fmla="*/ 20434 w 20433"/>
                <a:gd name="connsiteY1" fmla="*/ 0 h 8173"/>
                <a:gd name="connsiteX2" fmla="*/ 20434 w 20433"/>
                <a:gd name="connsiteY2" fmla="*/ 8174 h 8173"/>
                <a:gd name="connsiteX3" fmla="*/ 0 w 20433"/>
                <a:gd name="connsiteY3" fmla="*/ 8174 h 8173"/>
              </a:gdLst>
              <a:ahLst/>
              <a:cxnLst>
                <a:cxn ang="0">
                  <a:pos x="connsiteX0" y="connsiteY0"/>
                </a:cxn>
                <a:cxn ang="0">
                  <a:pos x="connsiteX1" y="connsiteY1"/>
                </a:cxn>
                <a:cxn ang="0">
                  <a:pos x="connsiteX2" y="connsiteY2"/>
                </a:cxn>
                <a:cxn ang="0">
                  <a:pos x="connsiteX3" y="connsiteY3"/>
                </a:cxn>
              </a:cxnLst>
              <a:rect l="l" t="t" r="r" b="b"/>
              <a:pathLst>
                <a:path w="20433" h="8173">
                  <a:moveTo>
                    <a:pt x="0" y="0"/>
                  </a:moveTo>
                  <a:lnTo>
                    <a:pt x="20434" y="0"/>
                  </a:lnTo>
                  <a:lnTo>
                    <a:pt x="20434" y="8174"/>
                  </a:lnTo>
                  <a:lnTo>
                    <a:pt x="0" y="8174"/>
                  </a:lnTo>
                  <a:close/>
                </a:path>
              </a:pathLst>
            </a:custGeom>
            <a:solidFill>
              <a:srgbClr val="FDB837"/>
            </a:solidFill>
            <a:ln w="4068" cap="flat">
              <a:solidFill>
                <a:srgbClr val="FDB837"/>
              </a:solid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8E8BFA7B-9DD9-53C8-B204-6BC07031E1B1}"/>
                </a:ext>
              </a:extLst>
            </p:cNvPr>
            <p:cNvSpPr/>
            <p:nvPr/>
          </p:nvSpPr>
          <p:spPr>
            <a:xfrm rot="-2700000">
              <a:off x="6719629" y="2455668"/>
              <a:ext cx="20433" cy="8173"/>
            </a:xfrm>
            <a:custGeom>
              <a:avLst/>
              <a:gdLst>
                <a:gd name="connsiteX0" fmla="*/ 0 w 20433"/>
                <a:gd name="connsiteY0" fmla="*/ 0 h 8173"/>
                <a:gd name="connsiteX1" fmla="*/ 20434 w 20433"/>
                <a:gd name="connsiteY1" fmla="*/ 0 h 8173"/>
                <a:gd name="connsiteX2" fmla="*/ 20434 w 20433"/>
                <a:gd name="connsiteY2" fmla="*/ 8174 h 8173"/>
                <a:gd name="connsiteX3" fmla="*/ 0 w 20433"/>
                <a:gd name="connsiteY3" fmla="*/ 8174 h 8173"/>
              </a:gdLst>
              <a:ahLst/>
              <a:cxnLst>
                <a:cxn ang="0">
                  <a:pos x="connsiteX0" y="connsiteY0"/>
                </a:cxn>
                <a:cxn ang="0">
                  <a:pos x="connsiteX1" y="connsiteY1"/>
                </a:cxn>
                <a:cxn ang="0">
                  <a:pos x="connsiteX2" y="connsiteY2"/>
                </a:cxn>
                <a:cxn ang="0">
                  <a:pos x="connsiteX3" y="connsiteY3"/>
                </a:cxn>
              </a:cxnLst>
              <a:rect l="l" t="t" r="r" b="b"/>
              <a:pathLst>
                <a:path w="20433" h="8173">
                  <a:moveTo>
                    <a:pt x="0" y="0"/>
                  </a:moveTo>
                  <a:lnTo>
                    <a:pt x="20434" y="0"/>
                  </a:lnTo>
                  <a:lnTo>
                    <a:pt x="20434" y="8174"/>
                  </a:lnTo>
                  <a:lnTo>
                    <a:pt x="0" y="8174"/>
                  </a:lnTo>
                  <a:close/>
                </a:path>
              </a:pathLst>
            </a:custGeom>
            <a:solidFill>
              <a:srgbClr val="FDB837"/>
            </a:solidFill>
            <a:ln w="4068" cap="flat">
              <a:solidFill>
                <a:srgbClr val="FDB837"/>
              </a:solid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B037564A-1992-9BB4-83C7-60BD65A31C88}"/>
                </a:ext>
              </a:extLst>
            </p:cNvPr>
            <p:cNvSpPr/>
            <p:nvPr/>
          </p:nvSpPr>
          <p:spPr>
            <a:xfrm rot="-2700000">
              <a:off x="6658943" y="2516358"/>
              <a:ext cx="20433" cy="8173"/>
            </a:xfrm>
            <a:custGeom>
              <a:avLst/>
              <a:gdLst>
                <a:gd name="connsiteX0" fmla="*/ 0 w 20433"/>
                <a:gd name="connsiteY0" fmla="*/ 0 h 8173"/>
                <a:gd name="connsiteX1" fmla="*/ 20434 w 20433"/>
                <a:gd name="connsiteY1" fmla="*/ 0 h 8173"/>
                <a:gd name="connsiteX2" fmla="*/ 20434 w 20433"/>
                <a:gd name="connsiteY2" fmla="*/ 8174 h 8173"/>
                <a:gd name="connsiteX3" fmla="*/ 0 w 20433"/>
                <a:gd name="connsiteY3" fmla="*/ 8174 h 8173"/>
              </a:gdLst>
              <a:ahLst/>
              <a:cxnLst>
                <a:cxn ang="0">
                  <a:pos x="connsiteX0" y="connsiteY0"/>
                </a:cxn>
                <a:cxn ang="0">
                  <a:pos x="connsiteX1" y="connsiteY1"/>
                </a:cxn>
                <a:cxn ang="0">
                  <a:pos x="connsiteX2" y="connsiteY2"/>
                </a:cxn>
                <a:cxn ang="0">
                  <a:pos x="connsiteX3" y="connsiteY3"/>
                </a:cxn>
              </a:cxnLst>
              <a:rect l="l" t="t" r="r" b="b"/>
              <a:pathLst>
                <a:path w="20433" h="8173">
                  <a:moveTo>
                    <a:pt x="0" y="0"/>
                  </a:moveTo>
                  <a:lnTo>
                    <a:pt x="20434" y="0"/>
                  </a:lnTo>
                  <a:lnTo>
                    <a:pt x="20434" y="8174"/>
                  </a:lnTo>
                  <a:lnTo>
                    <a:pt x="0" y="8174"/>
                  </a:lnTo>
                  <a:close/>
                </a:path>
              </a:pathLst>
            </a:custGeom>
            <a:solidFill>
              <a:srgbClr val="FDB837"/>
            </a:solidFill>
            <a:ln w="4068" cap="flat">
              <a:solidFill>
                <a:srgbClr val="FDB837"/>
              </a:solid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E630649D-5CC5-D7A4-848C-311D5E134348}"/>
                </a:ext>
              </a:extLst>
            </p:cNvPr>
            <p:cNvSpPr/>
            <p:nvPr/>
          </p:nvSpPr>
          <p:spPr>
            <a:xfrm rot="-2700241">
              <a:off x="6665075" y="2449537"/>
              <a:ext cx="8173" cy="20433"/>
            </a:xfrm>
            <a:custGeom>
              <a:avLst/>
              <a:gdLst>
                <a:gd name="connsiteX0" fmla="*/ 0 w 8173"/>
                <a:gd name="connsiteY0" fmla="*/ 0 h 20433"/>
                <a:gd name="connsiteX1" fmla="*/ 8174 w 8173"/>
                <a:gd name="connsiteY1" fmla="*/ 0 h 20433"/>
                <a:gd name="connsiteX2" fmla="*/ 8174 w 8173"/>
                <a:gd name="connsiteY2" fmla="*/ 20434 h 20433"/>
                <a:gd name="connsiteX3" fmla="*/ 0 w 8173"/>
                <a:gd name="connsiteY3" fmla="*/ 20434 h 20433"/>
              </a:gdLst>
              <a:ahLst/>
              <a:cxnLst>
                <a:cxn ang="0">
                  <a:pos x="connsiteX0" y="connsiteY0"/>
                </a:cxn>
                <a:cxn ang="0">
                  <a:pos x="connsiteX1" y="connsiteY1"/>
                </a:cxn>
                <a:cxn ang="0">
                  <a:pos x="connsiteX2" y="connsiteY2"/>
                </a:cxn>
                <a:cxn ang="0">
                  <a:pos x="connsiteX3" y="connsiteY3"/>
                </a:cxn>
              </a:cxnLst>
              <a:rect l="l" t="t" r="r" b="b"/>
              <a:pathLst>
                <a:path w="8173" h="20433">
                  <a:moveTo>
                    <a:pt x="0" y="0"/>
                  </a:moveTo>
                  <a:lnTo>
                    <a:pt x="8174" y="0"/>
                  </a:lnTo>
                  <a:lnTo>
                    <a:pt x="8174" y="20434"/>
                  </a:lnTo>
                  <a:lnTo>
                    <a:pt x="0" y="20434"/>
                  </a:lnTo>
                  <a:close/>
                </a:path>
              </a:pathLst>
            </a:custGeom>
            <a:solidFill>
              <a:srgbClr val="FDB837"/>
            </a:solidFill>
            <a:ln w="4068" cap="flat">
              <a:solidFill>
                <a:srgbClr val="FDB837"/>
              </a:solid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A7CC344E-E75F-A0F7-A830-410FA8192B62}"/>
                </a:ext>
              </a:extLst>
            </p:cNvPr>
            <p:cNvSpPr/>
            <p:nvPr/>
          </p:nvSpPr>
          <p:spPr>
            <a:xfrm rot="-2700241">
              <a:off x="6725761" y="2510227"/>
              <a:ext cx="8173" cy="20433"/>
            </a:xfrm>
            <a:custGeom>
              <a:avLst/>
              <a:gdLst>
                <a:gd name="connsiteX0" fmla="*/ 0 w 8173"/>
                <a:gd name="connsiteY0" fmla="*/ 0 h 20433"/>
                <a:gd name="connsiteX1" fmla="*/ 8174 w 8173"/>
                <a:gd name="connsiteY1" fmla="*/ 0 h 20433"/>
                <a:gd name="connsiteX2" fmla="*/ 8174 w 8173"/>
                <a:gd name="connsiteY2" fmla="*/ 20434 h 20433"/>
                <a:gd name="connsiteX3" fmla="*/ 0 w 8173"/>
                <a:gd name="connsiteY3" fmla="*/ 20434 h 20433"/>
              </a:gdLst>
              <a:ahLst/>
              <a:cxnLst>
                <a:cxn ang="0">
                  <a:pos x="connsiteX0" y="connsiteY0"/>
                </a:cxn>
                <a:cxn ang="0">
                  <a:pos x="connsiteX1" y="connsiteY1"/>
                </a:cxn>
                <a:cxn ang="0">
                  <a:pos x="connsiteX2" y="connsiteY2"/>
                </a:cxn>
                <a:cxn ang="0">
                  <a:pos x="connsiteX3" y="connsiteY3"/>
                </a:cxn>
              </a:cxnLst>
              <a:rect l="l" t="t" r="r" b="b"/>
              <a:pathLst>
                <a:path w="8173" h="20433">
                  <a:moveTo>
                    <a:pt x="0" y="0"/>
                  </a:moveTo>
                  <a:lnTo>
                    <a:pt x="8174" y="0"/>
                  </a:lnTo>
                  <a:lnTo>
                    <a:pt x="8174" y="20434"/>
                  </a:lnTo>
                  <a:lnTo>
                    <a:pt x="0" y="20434"/>
                  </a:lnTo>
                  <a:close/>
                </a:path>
              </a:pathLst>
            </a:custGeom>
            <a:solidFill>
              <a:srgbClr val="FDB837"/>
            </a:solidFill>
            <a:ln w="4068" cap="flat">
              <a:solidFill>
                <a:srgbClr val="FDB837"/>
              </a:solid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84EE9B63-0D60-1297-BF2C-0F4355767F10}"/>
                </a:ext>
              </a:extLst>
            </p:cNvPr>
            <p:cNvSpPr/>
            <p:nvPr/>
          </p:nvSpPr>
          <p:spPr>
            <a:xfrm>
              <a:off x="6674981" y="2465580"/>
              <a:ext cx="49041" cy="49041"/>
            </a:xfrm>
            <a:custGeom>
              <a:avLst/>
              <a:gdLst>
                <a:gd name="connsiteX0" fmla="*/ 49042 w 49041"/>
                <a:gd name="connsiteY0" fmla="*/ 24521 h 49041"/>
                <a:gd name="connsiteX1" fmla="*/ 24521 w 49041"/>
                <a:gd name="connsiteY1" fmla="*/ 0 h 49041"/>
                <a:gd name="connsiteX2" fmla="*/ 0 w 49041"/>
                <a:gd name="connsiteY2" fmla="*/ 24521 h 49041"/>
                <a:gd name="connsiteX3" fmla="*/ 24521 w 49041"/>
                <a:gd name="connsiteY3" fmla="*/ 49042 h 49041"/>
                <a:gd name="connsiteX4" fmla="*/ 49042 w 49041"/>
                <a:gd name="connsiteY4" fmla="*/ 24521 h 49041"/>
                <a:gd name="connsiteX5" fmla="*/ 8174 w 49041"/>
                <a:gd name="connsiteY5" fmla="*/ 24521 h 49041"/>
                <a:gd name="connsiteX6" fmla="*/ 24521 w 49041"/>
                <a:gd name="connsiteY6" fmla="*/ 8174 h 49041"/>
                <a:gd name="connsiteX7" fmla="*/ 40868 w 49041"/>
                <a:gd name="connsiteY7" fmla="*/ 24521 h 49041"/>
                <a:gd name="connsiteX8" fmla="*/ 24521 w 49041"/>
                <a:gd name="connsiteY8" fmla="*/ 40868 h 49041"/>
                <a:gd name="connsiteX9" fmla="*/ 8174 w 49041"/>
                <a:gd name="connsiteY9" fmla="*/ 24521 h 4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041" h="49041">
                  <a:moveTo>
                    <a:pt x="49042" y="24521"/>
                  </a:moveTo>
                  <a:cubicBezTo>
                    <a:pt x="49042" y="10978"/>
                    <a:pt x="38063" y="0"/>
                    <a:pt x="24521" y="0"/>
                  </a:cubicBezTo>
                  <a:cubicBezTo>
                    <a:pt x="10978" y="0"/>
                    <a:pt x="0" y="10978"/>
                    <a:pt x="0" y="24521"/>
                  </a:cubicBezTo>
                  <a:cubicBezTo>
                    <a:pt x="0" y="38063"/>
                    <a:pt x="10978" y="49042"/>
                    <a:pt x="24521" y="49042"/>
                  </a:cubicBezTo>
                  <a:cubicBezTo>
                    <a:pt x="38057" y="49028"/>
                    <a:pt x="49028" y="38057"/>
                    <a:pt x="49042" y="24521"/>
                  </a:cubicBezTo>
                  <a:close/>
                  <a:moveTo>
                    <a:pt x="8174" y="24521"/>
                  </a:moveTo>
                  <a:cubicBezTo>
                    <a:pt x="8174" y="15493"/>
                    <a:pt x="15493" y="8174"/>
                    <a:pt x="24521" y="8174"/>
                  </a:cubicBezTo>
                  <a:cubicBezTo>
                    <a:pt x="33549" y="8174"/>
                    <a:pt x="40868" y="15493"/>
                    <a:pt x="40868" y="24521"/>
                  </a:cubicBezTo>
                  <a:cubicBezTo>
                    <a:pt x="40868" y="33549"/>
                    <a:pt x="33549" y="40868"/>
                    <a:pt x="24521" y="40868"/>
                  </a:cubicBezTo>
                  <a:cubicBezTo>
                    <a:pt x="15493" y="40868"/>
                    <a:pt x="8174" y="33549"/>
                    <a:pt x="8174" y="24521"/>
                  </a:cubicBezTo>
                  <a:close/>
                </a:path>
              </a:pathLst>
            </a:custGeom>
            <a:solidFill>
              <a:srgbClr val="FDB837"/>
            </a:solidFill>
            <a:ln w="4068" cap="flat">
              <a:solidFill>
                <a:srgbClr val="FDB837"/>
              </a:solidFill>
              <a:prstDash val="solid"/>
              <a:miter/>
            </a:ln>
          </p:spPr>
          <p:txBody>
            <a:bodyPr rtlCol="0" anchor="ctr"/>
            <a:lstStyle/>
            <a:p>
              <a:endParaRPr lang="en-US"/>
            </a:p>
          </p:txBody>
        </p:sp>
      </p:grpSp>
    </p:spTree>
    <p:extLst>
      <p:ext uri="{BB962C8B-B14F-4D97-AF65-F5344CB8AC3E}">
        <p14:creationId xmlns:p14="http://schemas.microsoft.com/office/powerpoint/2010/main" val="4149339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3915E69D-D0E7-FC80-95BE-A036902A8A49}"/>
              </a:ext>
            </a:extLst>
          </p:cNvPr>
          <p:cNvSpPr/>
          <p:nvPr/>
        </p:nvSpPr>
        <p:spPr>
          <a:xfrm>
            <a:off x="4201565" y="1366926"/>
            <a:ext cx="7380834" cy="4169716"/>
          </a:xfrm>
          <a:prstGeom prst="roundRect">
            <a:avLst>
              <a:gd name="adj" fmla="val 3624"/>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2" name="Title 1">
            <a:extLst>
              <a:ext uri="{FF2B5EF4-FFF2-40B4-BE49-F238E27FC236}">
                <a16:creationId xmlns:a16="http://schemas.microsoft.com/office/drawing/2014/main" id="{ACB1B8E9-3E0C-1897-2150-578E920AA778}"/>
              </a:ext>
            </a:extLst>
          </p:cNvPr>
          <p:cNvSpPr>
            <a:spLocks noGrp="1"/>
          </p:cNvSpPr>
          <p:nvPr>
            <p:ph type="title"/>
          </p:nvPr>
        </p:nvSpPr>
        <p:spPr/>
        <p:txBody>
          <a:bodyPr/>
          <a:lstStyle/>
          <a:p>
            <a:r>
              <a:rPr lang="en-US" dirty="0"/>
              <a:t>The NZT Components Stack</a:t>
            </a:r>
          </a:p>
        </p:txBody>
      </p:sp>
      <p:sp>
        <p:nvSpPr>
          <p:cNvPr id="4" name="Footer Placeholder 3">
            <a:extLst>
              <a:ext uri="{FF2B5EF4-FFF2-40B4-BE49-F238E27FC236}">
                <a16:creationId xmlns:a16="http://schemas.microsoft.com/office/drawing/2014/main" id="{9FCE1B69-91D3-1FFE-5617-3E03A106EC66}"/>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tint val="75000"/>
                  </a:prstClr>
                </a:solidFill>
                <a:effectLst/>
                <a:uLnTx/>
                <a:uFillTx/>
                <a:latin typeface="Proxima Nova Rg" panose="02000506030000020004" pitchFamily="50" charset="0"/>
                <a:ea typeface="+mn-ea"/>
                <a:cs typeface="+mn-cs"/>
              </a:rPr>
              <a:t>NZTWORK.com - This presentation is not an intent to sell or market securities, it is an informational presentation about a utility cryptocurrency platform</a:t>
            </a:r>
            <a:endParaRPr kumimoji="0" lang="en-US" sz="800" b="0" i="0" u="none" strike="noStrike" kern="1200" cap="none" spc="0" normalizeH="0" baseline="0" noProof="0" dirty="0">
              <a:ln>
                <a:noFill/>
              </a:ln>
              <a:solidFill>
                <a:prstClr val="black">
                  <a:tint val="75000"/>
                </a:prstClr>
              </a:solidFill>
              <a:effectLst/>
              <a:uLnTx/>
              <a:uFillTx/>
              <a:latin typeface="Proxima Nova Rg" panose="02000506030000020004" pitchFamily="50" charset="0"/>
              <a:ea typeface="+mn-ea"/>
              <a:cs typeface="+mn-cs"/>
            </a:endParaRPr>
          </a:p>
        </p:txBody>
      </p:sp>
      <p:sp>
        <p:nvSpPr>
          <p:cNvPr id="5" name="Slide Number Placeholder 4">
            <a:extLst>
              <a:ext uri="{FF2B5EF4-FFF2-40B4-BE49-F238E27FC236}">
                <a16:creationId xmlns:a16="http://schemas.microsoft.com/office/drawing/2014/main" id="{8EC145DE-35C5-66EF-0781-470D4A5F524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A4098E9-92C9-477D-BEAF-BDB50A38DDA1}" type="slidenum">
              <a:rPr kumimoji="0" lang="en-US" sz="1200" b="0" i="0" u="none" strike="noStrike" kern="1200" cap="none" spc="0" normalizeH="0" baseline="0" noProof="0" smtClean="0">
                <a:ln>
                  <a:noFill/>
                </a:ln>
                <a:solidFill>
                  <a:prstClr val="black">
                    <a:tint val="75000"/>
                  </a:prstClr>
                </a:solidFill>
                <a:effectLst/>
                <a:uLnTx/>
                <a:uFillTx/>
                <a:latin typeface="Proxima Nova Rg"/>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tint val="75000"/>
                </a:prstClr>
              </a:solidFill>
              <a:effectLst/>
              <a:uLnTx/>
              <a:uFillTx/>
              <a:latin typeface="Proxima Nova Rg"/>
              <a:ea typeface="+mn-ea"/>
              <a:cs typeface="+mn-cs"/>
            </a:endParaRPr>
          </a:p>
        </p:txBody>
      </p:sp>
      <p:sp>
        <p:nvSpPr>
          <p:cNvPr id="6" name="Rectangle: Rounded Corners 5">
            <a:extLst>
              <a:ext uri="{FF2B5EF4-FFF2-40B4-BE49-F238E27FC236}">
                <a16:creationId xmlns:a16="http://schemas.microsoft.com/office/drawing/2014/main" id="{E1DF8240-EFA5-307B-E89E-E9DC2AFE99F9}"/>
              </a:ext>
            </a:extLst>
          </p:cNvPr>
          <p:cNvSpPr/>
          <p:nvPr/>
        </p:nvSpPr>
        <p:spPr>
          <a:xfrm>
            <a:off x="609600" y="1366926"/>
            <a:ext cx="3284220" cy="4169716"/>
          </a:xfrm>
          <a:prstGeom prst="roundRect">
            <a:avLst>
              <a:gd name="adj" fmla="val 3624"/>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grpSp>
        <p:nvGrpSpPr>
          <p:cNvPr id="63" name="Group 62">
            <a:extLst>
              <a:ext uri="{FF2B5EF4-FFF2-40B4-BE49-F238E27FC236}">
                <a16:creationId xmlns:a16="http://schemas.microsoft.com/office/drawing/2014/main" id="{EDA7B18E-A893-5F68-610A-3AB3419F92CA}"/>
              </a:ext>
            </a:extLst>
          </p:cNvPr>
          <p:cNvGrpSpPr/>
          <p:nvPr/>
        </p:nvGrpSpPr>
        <p:grpSpPr>
          <a:xfrm>
            <a:off x="922066" y="1258598"/>
            <a:ext cx="2659289" cy="674977"/>
            <a:chOff x="958147" y="1258598"/>
            <a:chExt cx="2659289" cy="674977"/>
          </a:xfrm>
        </p:grpSpPr>
        <p:sp>
          <p:nvSpPr>
            <p:cNvPr id="7" name="Rectangle: Top Corners Rounded 6">
              <a:extLst>
                <a:ext uri="{FF2B5EF4-FFF2-40B4-BE49-F238E27FC236}">
                  <a16:creationId xmlns:a16="http://schemas.microsoft.com/office/drawing/2014/main" id="{A436B88E-505C-030E-BA45-B82BD83618FF}"/>
                </a:ext>
              </a:extLst>
            </p:cNvPr>
            <p:cNvSpPr/>
            <p:nvPr/>
          </p:nvSpPr>
          <p:spPr>
            <a:xfrm flipH="1">
              <a:off x="958147" y="1258599"/>
              <a:ext cx="2659289" cy="108326"/>
            </a:xfrm>
            <a:prstGeom prst="round2SameRect">
              <a:avLst>
                <a:gd name="adj1" fmla="val 50000"/>
                <a:gd name="adj2" fmla="val 0"/>
              </a:avLst>
            </a:prstGeom>
            <a:solidFill>
              <a:schemeClr val="tx1">
                <a:lumMod val="50000"/>
                <a:lumOff val="50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8" name="Rectangle: Top Corners Rounded 7">
              <a:extLst>
                <a:ext uri="{FF2B5EF4-FFF2-40B4-BE49-F238E27FC236}">
                  <a16:creationId xmlns:a16="http://schemas.microsoft.com/office/drawing/2014/main" id="{7E8867C0-556D-E4C0-B5F5-0C02B3E52430}"/>
                </a:ext>
              </a:extLst>
            </p:cNvPr>
            <p:cNvSpPr/>
            <p:nvPr/>
          </p:nvSpPr>
          <p:spPr>
            <a:xfrm rot="10800000">
              <a:off x="1044030" y="1258598"/>
              <a:ext cx="2465456" cy="674977"/>
            </a:xfrm>
            <a:prstGeom prst="round2SameRect">
              <a:avLst>
                <a:gd name="adj1" fmla="val 7049"/>
                <a:gd name="adj2" fmla="val 0"/>
              </a:avLst>
            </a:prstGeom>
            <a:solidFill>
              <a:schemeClr val="tx1">
                <a:lumMod val="85000"/>
                <a:lumOff val="15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grpSp>
          <p:nvGrpSpPr>
            <p:cNvPr id="9" name="Group 8">
              <a:extLst>
                <a:ext uri="{FF2B5EF4-FFF2-40B4-BE49-F238E27FC236}">
                  <a16:creationId xmlns:a16="http://schemas.microsoft.com/office/drawing/2014/main" id="{6063E3FD-95B1-7A80-7929-1DBAE64D308D}"/>
                </a:ext>
              </a:extLst>
            </p:cNvPr>
            <p:cNvGrpSpPr/>
            <p:nvPr/>
          </p:nvGrpSpPr>
          <p:grpSpPr>
            <a:xfrm>
              <a:off x="1311296" y="1421056"/>
              <a:ext cx="2132319" cy="385460"/>
              <a:chOff x="1066799" y="1421056"/>
              <a:chExt cx="2132319" cy="385460"/>
            </a:xfrm>
          </p:grpSpPr>
          <p:sp>
            <p:nvSpPr>
              <p:cNvPr id="10" name="TextBox 9">
                <a:extLst>
                  <a:ext uri="{FF2B5EF4-FFF2-40B4-BE49-F238E27FC236}">
                    <a16:creationId xmlns:a16="http://schemas.microsoft.com/office/drawing/2014/main" id="{2D5175F6-1D80-D26B-6822-4C77BB1197C0}"/>
                  </a:ext>
                </a:extLst>
              </p:cNvPr>
              <p:cNvSpPr txBox="1"/>
              <p:nvPr/>
            </p:nvSpPr>
            <p:spPr>
              <a:xfrm>
                <a:off x="1066800" y="1560295"/>
                <a:ext cx="2132318" cy="246221"/>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Proxima Nova Rg"/>
                    <a:ea typeface="+mn-ea"/>
                    <a:cs typeface="+mn-cs"/>
                  </a:rPr>
                  <a:t>NZT Platform</a:t>
                </a:r>
              </a:p>
            </p:txBody>
          </p:sp>
          <p:sp>
            <p:nvSpPr>
              <p:cNvPr id="11" name="Rectangle: Rounded Corners 10">
                <a:extLst>
                  <a:ext uri="{FF2B5EF4-FFF2-40B4-BE49-F238E27FC236}">
                    <a16:creationId xmlns:a16="http://schemas.microsoft.com/office/drawing/2014/main" id="{B1A57B7E-78FA-C25B-529B-DC0C3C555E64}"/>
                  </a:ext>
                </a:extLst>
              </p:cNvPr>
              <p:cNvSpPr/>
              <p:nvPr/>
            </p:nvSpPr>
            <p:spPr>
              <a:xfrm>
                <a:off x="1066799" y="1421056"/>
                <a:ext cx="173230" cy="31227"/>
              </a:xfrm>
              <a:prstGeom prst="roundRect">
                <a:avLst>
                  <a:gd name="adj" fmla="val 50000"/>
                </a:avLst>
              </a:prstGeom>
              <a:solidFill>
                <a:srgbClr val="FDB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roxima Nova Rg"/>
                  <a:ea typeface="+mn-ea"/>
                  <a:cs typeface="+mn-cs"/>
                </a:endParaRPr>
              </a:p>
            </p:txBody>
          </p:sp>
        </p:grpSp>
      </p:grpSp>
      <p:grpSp>
        <p:nvGrpSpPr>
          <p:cNvPr id="150" name="Group 149">
            <a:extLst>
              <a:ext uri="{FF2B5EF4-FFF2-40B4-BE49-F238E27FC236}">
                <a16:creationId xmlns:a16="http://schemas.microsoft.com/office/drawing/2014/main" id="{DD4C7525-DA0D-07FA-FF5F-DDE88DDED537}"/>
              </a:ext>
            </a:extLst>
          </p:cNvPr>
          <p:cNvGrpSpPr/>
          <p:nvPr/>
        </p:nvGrpSpPr>
        <p:grpSpPr>
          <a:xfrm>
            <a:off x="1007949" y="2329388"/>
            <a:ext cx="2501538" cy="2616517"/>
            <a:chOff x="1798773" y="2329387"/>
            <a:chExt cx="1710713" cy="2721302"/>
          </a:xfrm>
        </p:grpSpPr>
        <p:sp>
          <p:nvSpPr>
            <p:cNvPr id="16" name="TextBox 15">
              <a:extLst>
                <a:ext uri="{FF2B5EF4-FFF2-40B4-BE49-F238E27FC236}">
                  <a16:creationId xmlns:a16="http://schemas.microsoft.com/office/drawing/2014/main" id="{E38FF9B3-054E-4D47-A70D-E05B0C3490C1}"/>
                </a:ext>
              </a:extLst>
            </p:cNvPr>
            <p:cNvSpPr txBox="1"/>
            <p:nvPr/>
          </p:nvSpPr>
          <p:spPr>
            <a:xfrm>
              <a:off x="1798773" y="2329387"/>
              <a:ext cx="1710713" cy="256082"/>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Hybrid Blockchain Ledger</a:t>
              </a:r>
            </a:p>
          </p:txBody>
        </p:sp>
        <p:sp>
          <p:nvSpPr>
            <p:cNvPr id="19" name="TextBox 18">
              <a:extLst>
                <a:ext uri="{FF2B5EF4-FFF2-40B4-BE49-F238E27FC236}">
                  <a16:creationId xmlns:a16="http://schemas.microsoft.com/office/drawing/2014/main" id="{B563EBE4-DF38-0420-F18E-729E59B62501}"/>
                </a:ext>
              </a:extLst>
            </p:cNvPr>
            <p:cNvSpPr txBox="1"/>
            <p:nvPr/>
          </p:nvSpPr>
          <p:spPr>
            <a:xfrm>
              <a:off x="1798773" y="3151127"/>
              <a:ext cx="1710713" cy="246221"/>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Token Wallet</a:t>
              </a:r>
            </a:p>
          </p:txBody>
        </p:sp>
        <p:sp>
          <p:nvSpPr>
            <p:cNvPr id="22" name="TextBox 21">
              <a:extLst>
                <a:ext uri="{FF2B5EF4-FFF2-40B4-BE49-F238E27FC236}">
                  <a16:creationId xmlns:a16="http://schemas.microsoft.com/office/drawing/2014/main" id="{FB1EB859-0E68-7BF9-8B73-74A2CE5DCFB8}"/>
                </a:ext>
              </a:extLst>
            </p:cNvPr>
            <p:cNvSpPr txBox="1"/>
            <p:nvPr/>
          </p:nvSpPr>
          <p:spPr>
            <a:xfrm>
              <a:off x="1798773" y="3972867"/>
              <a:ext cx="1710713" cy="256082"/>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Data Mint (NFT)</a:t>
              </a:r>
            </a:p>
          </p:txBody>
        </p:sp>
        <p:sp>
          <p:nvSpPr>
            <p:cNvPr id="25" name="TextBox 24">
              <a:extLst>
                <a:ext uri="{FF2B5EF4-FFF2-40B4-BE49-F238E27FC236}">
                  <a16:creationId xmlns:a16="http://schemas.microsoft.com/office/drawing/2014/main" id="{363C7EEB-0C6A-4FFF-5D6C-56010EA1732E}"/>
                </a:ext>
              </a:extLst>
            </p:cNvPr>
            <p:cNvSpPr txBox="1"/>
            <p:nvPr/>
          </p:nvSpPr>
          <p:spPr>
            <a:xfrm>
              <a:off x="1798773" y="4794607"/>
              <a:ext cx="1710713" cy="256082"/>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DEX Data Exchange/API</a:t>
              </a:r>
            </a:p>
          </p:txBody>
        </p:sp>
        <p:cxnSp>
          <p:nvCxnSpPr>
            <p:cNvPr id="26" name="Straight Connector 25">
              <a:extLst>
                <a:ext uri="{FF2B5EF4-FFF2-40B4-BE49-F238E27FC236}">
                  <a16:creationId xmlns:a16="http://schemas.microsoft.com/office/drawing/2014/main" id="{B55235EB-622C-91B2-72B8-264687E93E63}"/>
                </a:ext>
              </a:extLst>
            </p:cNvPr>
            <p:cNvCxnSpPr>
              <a:cxnSpLocks/>
            </p:cNvCxnSpPr>
            <p:nvPr/>
          </p:nvCxnSpPr>
          <p:spPr>
            <a:xfrm>
              <a:off x="1798773" y="2863367"/>
              <a:ext cx="171071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37644C-104C-0B03-AE85-80286F4737EF}"/>
                </a:ext>
              </a:extLst>
            </p:cNvPr>
            <p:cNvCxnSpPr>
              <a:cxnSpLocks/>
            </p:cNvCxnSpPr>
            <p:nvPr/>
          </p:nvCxnSpPr>
          <p:spPr>
            <a:xfrm>
              <a:off x="1798773" y="3685107"/>
              <a:ext cx="171071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F45D7ED-47EB-D2FE-3865-F7AAEA65C3D6}"/>
                </a:ext>
              </a:extLst>
            </p:cNvPr>
            <p:cNvCxnSpPr>
              <a:cxnSpLocks/>
            </p:cNvCxnSpPr>
            <p:nvPr/>
          </p:nvCxnSpPr>
          <p:spPr>
            <a:xfrm>
              <a:off x="1798773" y="4506847"/>
              <a:ext cx="171071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4" name="Rectangle: Top Corners Rounded 33">
            <a:extLst>
              <a:ext uri="{FF2B5EF4-FFF2-40B4-BE49-F238E27FC236}">
                <a16:creationId xmlns:a16="http://schemas.microsoft.com/office/drawing/2014/main" id="{563B1058-B221-9A49-A653-5794C376A152}"/>
              </a:ext>
            </a:extLst>
          </p:cNvPr>
          <p:cNvSpPr/>
          <p:nvPr/>
        </p:nvSpPr>
        <p:spPr>
          <a:xfrm flipH="1">
            <a:off x="4453276" y="1258599"/>
            <a:ext cx="2659289" cy="108326"/>
          </a:xfrm>
          <a:prstGeom prst="round2SameRect">
            <a:avLst>
              <a:gd name="adj1" fmla="val 50000"/>
              <a:gd name="adj2" fmla="val 0"/>
            </a:avLst>
          </a:prstGeom>
          <a:solidFill>
            <a:schemeClr val="tx1">
              <a:lumMod val="50000"/>
              <a:lumOff val="50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35" name="Rectangle: Top Corners Rounded 34">
            <a:extLst>
              <a:ext uri="{FF2B5EF4-FFF2-40B4-BE49-F238E27FC236}">
                <a16:creationId xmlns:a16="http://schemas.microsoft.com/office/drawing/2014/main" id="{D7546B79-BD27-7CB0-36BF-0B497FF6BF30}"/>
              </a:ext>
            </a:extLst>
          </p:cNvPr>
          <p:cNvSpPr/>
          <p:nvPr/>
        </p:nvSpPr>
        <p:spPr>
          <a:xfrm rot="10800000">
            <a:off x="4539159" y="1258598"/>
            <a:ext cx="2465456" cy="674977"/>
          </a:xfrm>
          <a:prstGeom prst="round2SameRect">
            <a:avLst>
              <a:gd name="adj1" fmla="val 7049"/>
              <a:gd name="adj2" fmla="val 0"/>
            </a:avLst>
          </a:prstGeom>
          <a:solidFill>
            <a:schemeClr val="tx1">
              <a:lumMod val="85000"/>
              <a:lumOff val="15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grpSp>
        <p:nvGrpSpPr>
          <p:cNvPr id="36" name="Group 35">
            <a:extLst>
              <a:ext uri="{FF2B5EF4-FFF2-40B4-BE49-F238E27FC236}">
                <a16:creationId xmlns:a16="http://schemas.microsoft.com/office/drawing/2014/main" id="{2E0804E6-358B-5147-FE6D-9CA50D2086E0}"/>
              </a:ext>
            </a:extLst>
          </p:cNvPr>
          <p:cNvGrpSpPr/>
          <p:nvPr/>
        </p:nvGrpSpPr>
        <p:grpSpPr>
          <a:xfrm>
            <a:off x="4806425" y="1421056"/>
            <a:ext cx="2132319" cy="381498"/>
            <a:chOff x="1066799" y="1421056"/>
            <a:chExt cx="2132319" cy="381498"/>
          </a:xfrm>
        </p:grpSpPr>
        <p:sp>
          <p:nvSpPr>
            <p:cNvPr id="37" name="TextBox 36">
              <a:extLst>
                <a:ext uri="{FF2B5EF4-FFF2-40B4-BE49-F238E27FC236}">
                  <a16:creationId xmlns:a16="http://schemas.microsoft.com/office/drawing/2014/main" id="{7EAFE97E-AD0D-6A66-32E8-B46B7D34B21E}"/>
                </a:ext>
              </a:extLst>
            </p:cNvPr>
            <p:cNvSpPr txBox="1"/>
            <p:nvPr/>
          </p:nvSpPr>
          <p:spPr>
            <a:xfrm>
              <a:off x="1066800" y="1556333"/>
              <a:ext cx="2132318" cy="246221"/>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Proxima Nova Rg"/>
                  <a:ea typeface="+mn-ea"/>
                  <a:cs typeface="+mn-cs"/>
                </a:rPr>
                <a:t>IoT Platform &amp; HW</a:t>
              </a:r>
            </a:p>
          </p:txBody>
        </p:sp>
        <p:sp>
          <p:nvSpPr>
            <p:cNvPr id="38" name="Rectangle: Rounded Corners 37">
              <a:extLst>
                <a:ext uri="{FF2B5EF4-FFF2-40B4-BE49-F238E27FC236}">
                  <a16:creationId xmlns:a16="http://schemas.microsoft.com/office/drawing/2014/main" id="{00B26102-F9EA-9573-7FD8-CC9BA702BBA8}"/>
                </a:ext>
              </a:extLst>
            </p:cNvPr>
            <p:cNvSpPr/>
            <p:nvPr/>
          </p:nvSpPr>
          <p:spPr>
            <a:xfrm>
              <a:off x="1066799" y="1421056"/>
              <a:ext cx="173230" cy="31227"/>
            </a:xfrm>
            <a:prstGeom prst="roundRect">
              <a:avLst>
                <a:gd name="adj" fmla="val 50000"/>
              </a:avLst>
            </a:prstGeom>
            <a:solidFill>
              <a:srgbClr val="FDB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roxima Nova Rg"/>
                <a:ea typeface="+mn-ea"/>
                <a:cs typeface="+mn-cs"/>
              </a:endParaRPr>
            </a:p>
          </p:txBody>
        </p:sp>
      </p:grpSp>
      <p:sp>
        <p:nvSpPr>
          <p:cNvPr id="40" name="Oval 39">
            <a:extLst>
              <a:ext uri="{FF2B5EF4-FFF2-40B4-BE49-F238E27FC236}">
                <a16:creationId xmlns:a16="http://schemas.microsoft.com/office/drawing/2014/main" id="{2B95886F-A651-5B79-0A59-141A6E2C29D3}"/>
              </a:ext>
            </a:extLst>
          </p:cNvPr>
          <p:cNvSpPr/>
          <p:nvPr/>
        </p:nvSpPr>
        <p:spPr>
          <a:xfrm>
            <a:off x="4539159" y="2158662"/>
            <a:ext cx="446998" cy="446998"/>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sp>
        <p:nvSpPr>
          <p:cNvPr id="41" name="TextBox 40">
            <a:extLst>
              <a:ext uri="{FF2B5EF4-FFF2-40B4-BE49-F238E27FC236}">
                <a16:creationId xmlns:a16="http://schemas.microsoft.com/office/drawing/2014/main" id="{BCC34626-5518-D51B-58E1-A7E2723AE250}"/>
              </a:ext>
            </a:extLst>
          </p:cNvPr>
          <p:cNvSpPr txBox="1"/>
          <p:nvPr/>
        </p:nvSpPr>
        <p:spPr>
          <a:xfrm>
            <a:off x="4539159" y="2755242"/>
            <a:ext cx="2128341"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7617A"/>
                </a:solidFill>
                <a:effectLst/>
                <a:uLnTx/>
                <a:uFillTx/>
                <a:latin typeface="Proxima Nova Rg"/>
                <a:ea typeface="+mn-ea"/>
                <a:cs typeface="+mn-cs"/>
              </a:rPr>
              <a:t>Edge </a:t>
            </a:r>
            <a:r>
              <a:rPr lang="en-US" sz="1100" b="1" dirty="0">
                <a:solidFill>
                  <a:srgbClr val="37617A"/>
                </a:solidFill>
                <a:latin typeface="Proxima Nova Rg"/>
              </a:rPr>
              <a:t>Node</a:t>
            </a:r>
            <a:r>
              <a:rPr kumimoji="0" lang="en-US" sz="1100" b="1" i="0" u="none" strike="noStrike" kern="1200" cap="none" spc="0" normalizeH="0" baseline="0" noProof="0" dirty="0">
                <a:ln>
                  <a:noFill/>
                </a:ln>
                <a:solidFill>
                  <a:srgbClr val="37617A"/>
                </a:solidFill>
                <a:effectLst/>
                <a:uLnTx/>
                <a:uFillTx/>
                <a:latin typeface="Proxima Nova Rg"/>
                <a:ea typeface="+mn-ea"/>
                <a:cs typeface="+mn-cs"/>
              </a:rPr>
              <a:t> Graph Database</a:t>
            </a:r>
          </a:p>
        </p:txBody>
      </p:sp>
      <p:sp>
        <p:nvSpPr>
          <p:cNvPr id="44" name="TextBox 43">
            <a:extLst>
              <a:ext uri="{FF2B5EF4-FFF2-40B4-BE49-F238E27FC236}">
                <a16:creationId xmlns:a16="http://schemas.microsoft.com/office/drawing/2014/main" id="{EC77FA5B-2BF1-9C16-D204-01370AC3B0F7}"/>
              </a:ext>
            </a:extLst>
          </p:cNvPr>
          <p:cNvSpPr txBox="1"/>
          <p:nvPr/>
        </p:nvSpPr>
        <p:spPr>
          <a:xfrm>
            <a:off x="4539159" y="3064486"/>
            <a:ext cx="1993405" cy="677108"/>
          </a:xfrm>
          <a:prstGeom prst="rect">
            <a:avLst/>
          </a:prstGeom>
          <a:noFill/>
        </p:spPr>
        <p:txBody>
          <a:bodyPr wrap="square" lIns="0" tIns="0" rIns="0" bIns="0" rtlCol="0" anchor="t" anchorCtr="0">
            <a:spAutoFit/>
          </a:bodyPr>
          <a:lstStyle/>
          <a:p>
            <a:pPr marL="171450" marR="0" lvl="0" indent="-171450" algn="l" defTabSz="914400" rtl="0" eaLnBrk="1" fontAlgn="auto" latinLnBrk="0" hangingPunct="1">
              <a:lnSpc>
                <a:spcPct val="100000"/>
              </a:lnSpc>
              <a:spcBef>
                <a:spcPts val="0"/>
              </a:spcBef>
              <a:spcAft>
                <a:spcPts val="0"/>
              </a:spcAft>
              <a:buClr>
                <a:srgbClr val="FDB837"/>
              </a:buClr>
              <a:buSzTx/>
              <a:buFont typeface="Baghdad Regular" pitchFamily="2" charset="-78"/>
              <a:buChar char="&gt;"/>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Syncs local/remote data</a:t>
            </a:r>
          </a:p>
          <a:p>
            <a:pPr marL="171450" marR="0" lvl="0" indent="-171450" algn="l" defTabSz="914400" rtl="0" eaLnBrk="1" fontAlgn="auto" latinLnBrk="0" hangingPunct="1">
              <a:lnSpc>
                <a:spcPct val="100000"/>
              </a:lnSpc>
              <a:spcBef>
                <a:spcPts val="0"/>
              </a:spcBef>
              <a:spcAft>
                <a:spcPts val="0"/>
              </a:spcAft>
              <a:buClr>
                <a:srgbClr val="FDB837"/>
              </a:buClr>
              <a:buSzTx/>
              <a:buFont typeface="Baghdad Regular" pitchFamily="2" charset="-78"/>
              <a:buChar char="&gt;"/>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LTE/5G Cellular backhaul</a:t>
            </a:r>
          </a:p>
          <a:p>
            <a:pPr marL="171450" marR="0" lvl="0" indent="-171450" algn="l" defTabSz="914400" rtl="0" eaLnBrk="1" fontAlgn="auto" latinLnBrk="0" hangingPunct="1">
              <a:lnSpc>
                <a:spcPct val="100000"/>
              </a:lnSpc>
              <a:spcBef>
                <a:spcPts val="0"/>
              </a:spcBef>
              <a:spcAft>
                <a:spcPts val="0"/>
              </a:spcAft>
              <a:buClr>
                <a:srgbClr val="FDB837"/>
              </a:buClr>
              <a:buSzTx/>
              <a:buFont typeface="Baghdad Regular" pitchFamily="2" charset="-78"/>
              <a:buChar char="&gt;"/>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Source for data package minting</a:t>
            </a:r>
          </a:p>
        </p:txBody>
      </p:sp>
      <p:grpSp>
        <p:nvGrpSpPr>
          <p:cNvPr id="12" name="Group 11">
            <a:extLst>
              <a:ext uri="{FF2B5EF4-FFF2-40B4-BE49-F238E27FC236}">
                <a16:creationId xmlns:a16="http://schemas.microsoft.com/office/drawing/2014/main" id="{F167665C-C643-06A4-4744-0F53B2DFE5F6}"/>
              </a:ext>
            </a:extLst>
          </p:cNvPr>
          <p:cNvGrpSpPr/>
          <p:nvPr/>
        </p:nvGrpSpPr>
        <p:grpSpPr>
          <a:xfrm>
            <a:off x="6950834" y="2158662"/>
            <a:ext cx="1993405" cy="1686108"/>
            <a:chOff x="9226443" y="2228998"/>
            <a:chExt cx="1993405" cy="1686108"/>
          </a:xfrm>
        </p:grpSpPr>
        <p:sp>
          <p:nvSpPr>
            <p:cNvPr id="58" name="Oval 57">
              <a:extLst>
                <a:ext uri="{FF2B5EF4-FFF2-40B4-BE49-F238E27FC236}">
                  <a16:creationId xmlns:a16="http://schemas.microsoft.com/office/drawing/2014/main" id="{4A073E6A-4432-E51C-B7E2-027243E1CDED}"/>
                </a:ext>
              </a:extLst>
            </p:cNvPr>
            <p:cNvSpPr/>
            <p:nvPr/>
          </p:nvSpPr>
          <p:spPr>
            <a:xfrm>
              <a:off x="9226443" y="2228998"/>
              <a:ext cx="446998" cy="446998"/>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sp>
          <p:nvSpPr>
            <p:cNvPr id="59" name="TextBox 58">
              <a:extLst>
                <a:ext uri="{FF2B5EF4-FFF2-40B4-BE49-F238E27FC236}">
                  <a16:creationId xmlns:a16="http://schemas.microsoft.com/office/drawing/2014/main" id="{CD009B90-C3EF-D0FD-1C12-CEAE608DA40A}"/>
                </a:ext>
              </a:extLst>
            </p:cNvPr>
            <p:cNvSpPr txBox="1"/>
            <p:nvPr/>
          </p:nvSpPr>
          <p:spPr>
            <a:xfrm>
              <a:off x="9226443" y="2825578"/>
              <a:ext cx="1993405"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7617A"/>
                  </a:solidFill>
                  <a:effectLst/>
                  <a:uLnTx/>
                  <a:uFillTx/>
                  <a:latin typeface="Proxima Nova Rg"/>
                  <a:ea typeface="+mn-ea"/>
                  <a:cs typeface="+mn-cs"/>
                </a:rPr>
                <a:t>Hubs</a:t>
              </a:r>
            </a:p>
          </p:txBody>
        </p:sp>
        <p:sp>
          <p:nvSpPr>
            <p:cNvPr id="60" name="TextBox 59">
              <a:extLst>
                <a:ext uri="{FF2B5EF4-FFF2-40B4-BE49-F238E27FC236}">
                  <a16:creationId xmlns:a16="http://schemas.microsoft.com/office/drawing/2014/main" id="{EE5CE7EB-B1D2-4476-91AA-DCB3661C0520}"/>
                </a:ext>
              </a:extLst>
            </p:cNvPr>
            <p:cNvSpPr txBox="1"/>
            <p:nvPr/>
          </p:nvSpPr>
          <p:spPr>
            <a:xfrm>
              <a:off x="9226443" y="3068720"/>
              <a:ext cx="1993405" cy="846386"/>
            </a:xfrm>
            <a:prstGeom prst="rect">
              <a:avLst/>
            </a:prstGeom>
            <a:noFill/>
          </p:spPr>
          <p:txBody>
            <a:bodyPr wrap="square" lIns="0" tIns="0" rIns="0" bIns="0" rtlCol="0" anchor="t" anchorCtr="0">
              <a:spAutoFit/>
            </a:bodyPr>
            <a:lstStyle/>
            <a:p>
              <a:pPr marL="171450" marR="0" lvl="0" indent="-171450" algn="l" defTabSz="914400" rtl="0" eaLnBrk="1" fontAlgn="auto" latinLnBrk="0" hangingPunct="1">
                <a:lnSpc>
                  <a:spcPct val="100000"/>
                </a:lnSpc>
                <a:spcBef>
                  <a:spcPts val="0"/>
                </a:spcBef>
                <a:spcAft>
                  <a:spcPts val="0"/>
                </a:spcAft>
                <a:buClr>
                  <a:srgbClr val="FDB837"/>
                </a:buClr>
                <a:buSzTx/>
                <a:buFont typeface="Al Tarikh Regular" pitchFamily="2" charset="-78"/>
                <a:buChar char="&gt;"/>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Wi-Fi/LAN Access Point</a:t>
              </a:r>
            </a:p>
            <a:p>
              <a:pPr marL="171450" marR="0" lvl="0" indent="-171450" algn="l" defTabSz="914400" rtl="0" eaLnBrk="1" fontAlgn="auto" latinLnBrk="0" hangingPunct="1">
                <a:lnSpc>
                  <a:spcPct val="100000"/>
                </a:lnSpc>
                <a:spcBef>
                  <a:spcPts val="0"/>
                </a:spcBef>
                <a:spcAft>
                  <a:spcPts val="0"/>
                </a:spcAft>
                <a:buClr>
                  <a:srgbClr val="FDB837"/>
                </a:buClr>
                <a:buSzTx/>
                <a:buFont typeface="Al Tarikh Regular" pitchFamily="2" charset="-78"/>
                <a:buChar char="&gt;"/>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Bluetooth AP for P2P</a:t>
              </a:r>
            </a:p>
            <a:p>
              <a:pPr marL="171450" marR="0" lvl="0" indent="-171450" algn="l" defTabSz="914400" rtl="0" eaLnBrk="1" fontAlgn="auto" latinLnBrk="0" hangingPunct="1">
                <a:lnSpc>
                  <a:spcPct val="100000"/>
                </a:lnSpc>
                <a:spcBef>
                  <a:spcPts val="0"/>
                </a:spcBef>
                <a:spcAft>
                  <a:spcPts val="0"/>
                </a:spcAft>
                <a:buClr>
                  <a:srgbClr val="FDB837"/>
                </a:buClr>
                <a:buSzTx/>
                <a:buFont typeface="Al Tarikh Regular" pitchFamily="2" charset="-78"/>
                <a:buChar char="&gt;"/>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NZT Wireless Mesh</a:t>
              </a:r>
            </a:p>
            <a:p>
              <a:pPr marL="171450" marR="0" lvl="0" indent="-171450" algn="l" defTabSz="914400" rtl="0" eaLnBrk="1" fontAlgn="auto" latinLnBrk="0" hangingPunct="1">
                <a:lnSpc>
                  <a:spcPct val="100000"/>
                </a:lnSpc>
                <a:spcBef>
                  <a:spcPts val="0"/>
                </a:spcBef>
                <a:spcAft>
                  <a:spcPts val="0"/>
                </a:spcAft>
                <a:buClr>
                  <a:srgbClr val="FDB837"/>
                </a:buClr>
                <a:buSzTx/>
                <a:buFont typeface="Al Tarikh Regular" pitchFamily="2" charset="-78"/>
                <a:buChar char="&gt;"/>
                <a:tabLst/>
                <a:defRPr/>
              </a:pPr>
              <a:r>
                <a:rPr lang="en-US" sz="1100" dirty="0">
                  <a:solidFill>
                    <a:prstClr val="black">
                      <a:lumMod val="75000"/>
                      <a:lumOff val="25000"/>
                    </a:prstClr>
                  </a:solidFill>
                  <a:latin typeface="Proxima Nova Rg"/>
                </a:rPr>
                <a:t>LTE/5G Cellular</a:t>
              </a:r>
              <a:endPar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a:p>
              <a:pPr marL="171450" marR="0" lvl="0" indent="-171450" algn="l" defTabSz="914400" rtl="0" eaLnBrk="1" fontAlgn="auto" latinLnBrk="0" hangingPunct="1">
                <a:lnSpc>
                  <a:spcPct val="100000"/>
                </a:lnSpc>
                <a:spcBef>
                  <a:spcPts val="0"/>
                </a:spcBef>
                <a:spcAft>
                  <a:spcPts val="0"/>
                </a:spcAft>
                <a:buClr>
                  <a:srgbClr val="FDB837"/>
                </a:buClr>
                <a:buSzTx/>
                <a:buFont typeface="Al Tarikh Regular" pitchFamily="2" charset="-78"/>
                <a:buChar char="&gt;"/>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RPi Platform</a:t>
              </a:r>
            </a:p>
          </p:txBody>
        </p:sp>
        <p:grpSp>
          <p:nvGrpSpPr>
            <p:cNvPr id="85" name="Group 84">
              <a:extLst>
                <a:ext uri="{FF2B5EF4-FFF2-40B4-BE49-F238E27FC236}">
                  <a16:creationId xmlns:a16="http://schemas.microsoft.com/office/drawing/2014/main" id="{CC1AC0ED-6CFA-928C-5463-249C3A3AE29B}"/>
                </a:ext>
              </a:extLst>
            </p:cNvPr>
            <p:cNvGrpSpPr/>
            <p:nvPr/>
          </p:nvGrpSpPr>
          <p:grpSpPr>
            <a:xfrm>
              <a:off x="9345771" y="2348326"/>
              <a:ext cx="208342" cy="208342"/>
              <a:chOff x="3395663" y="2889251"/>
              <a:chExt cx="360363" cy="360362"/>
            </a:xfrm>
            <a:solidFill>
              <a:srgbClr val="37617A"/>
            </a:solidFill>
          </p:grpSpPr>
          <p:sp>
            <p:nvSpPr>
              <p:cNvPr id="86" name="Freeform 49">
                <a:extLst>
                  <a:ext uri="{FF2B5EF4-FFF2-40B4-BE49-F238E27FC236}">
                    <a16:creationId xmlns:a16="http://schemas.microsoft.com/office/drawing/2014/main" id="{9C36A276-93D8-3173-A2B5-11CE9C770BFC}"/>
                  </a:ext>
                </a:extLst>
              </p:cNvPr>
              <p:cNvSpPr>
                <a:spLocks/>
              </p:cNvSpPr>
              <p:nvPr/>
            </p:nvSpPr>
            <p:spPr bwMode="auto">
              <a:xfrm>
                <a:off x="3395663" y="2987676"/>
                <a:ext cx="90488" cy="66675"/>
              </a:xfrm>
              <a:custGeom>
                <a:avLst/>
                <a:gdLst>
                  <a:gd name="T0" fmla="*/ 340 w 340"/>
                  <a:gd name="T1" fmla="*/ 250 h 250"/>
                  <a:gd name="T2" fmla="*/ 28 w 340"/>
                  <a:gd name="T3" fmla="*/ 250 h 250"/>
                  <a:gd name="T4" fmla="*/ 28 w 340"/>
                  <a:gd name="T5" fmla="*/ 250 h 250"/>
                  <a:gd name="T6" fmla="*/ 22 w 340"/>
                  <a:gd name="T7" fmla="*/ 249 h 250"/>
                  <a:gd name="T8" fmla="*/ 17 w 340"/>
                  <a:gd name="T9" fmla="*/ 247 h 250"/>
                  <a:gd name="T10" fmla="*/ 12 w 340"/>
                  <a:gd name="T11" fmla="*/ 245 h 250"/>
                  <a:gd name="T12" fmla="*/ 8 w 340"/>
                  <a:gd name="T13" fmla="*/ 240 h 250"/>
                  <a:gd name="T14" fmla="*/ 5 w 340"/>
                  <a:gd name="T15" fmla="*/ 236 h 250"/>
                  <a:gd name="T16" fmla="*/ 2 w 340"/>
                  <a:gd name="T17" fmla="*/ 231 h 250"/>
                  <a:gd name="T18" fmla="*/ 1 w 340"/>
                  <a:gd name="T19" fmla="*/ 226 h 250"/>
                  <a:gd name="T20" fmla="*/ 0 w 340"/>
                  <a:gd name="T21" fmla="*/ 220 h 250"/>
                  <a:gd name="T22" fmla="*/ 0 w 340"/>
                  <a:gd name="T23" fmla="*/ 192 h 250"/>
                  <a:gd name="T24" fmla="*/ 0 w 340"/>
                  <a:gd name="T25" fmla="*/ 192 h 250"/>
                  <a:gd name="T26" fmla="*/ 0 w 340"/>
                  <a:gd name="T27" fmla="*/ 184 h 250"/>
                  <a:gd name="T28" fmla="*/ 1 w 340"/>
                  <a:gd name="T29" fmla="*/ 176 h 250"/>
                  <a:gd name="T30" fmla="*/ 3 w 340"/>
                  <a:gd name="T31" fmla="*/ 168 h 250"/>
                  <a:gd name="T32" fmla="*/ 6 w 340"/>
                  <a:gd name="T33" fmla="*/ 160 h 250"/>
                  <a:gd name="T34" fmla="*/ 9 w 340"/>
                  <a:gd name="T35" fmla="*/ 153 h 250"/>
                  <a:gd name="T36" fmla="*/ 12 w 340"/>
                  <a:gd name="T37" fmla="*/ 145 h 250"/>
                  <a:gd name="T38" fmla="*/ 17 w 340"/>
                  <a:gd name="T39" fmla="*/ 137 h 250"/>
                  <a:gd name="T40" fmla="*/ 21 w 340"/>
                  <a:gd name="T41" fmla="*/ 130 h 250"/>
                  <a:gd name="T42" fmla="*/ 27 w 340"/>
                  <a:gd name="T43" fmla="*/ 124 h 250"/>
                  <a:gd name="T44" fmla="*/ 32 w 340"/>
                  <a:gd name="T45" fmla="*/ 118 h 250"/>
                  <a:gd name="T46" fmla="*/ 39 w 340"/>
                  <a:gd name="T47" fmla="*/ 112 h 250"/>
                  <a:gd name="T48" fmla="*/ 45 w 340"/>
                  <a:gd name="T49" fmla="*/ 107 h 250"/>
                  <a:gd name="T50" fmla="*/ 52 w 340"/>
                  <a:gd name="T51" fmla="*/ 103 h 250"/>
                  <a:gd name="T52" fmla="*/ 59 w 340"/>
                  <a:gd name="T53" fmla="*/ 99 h 250"/>
                  <a:gd name="T54" fmla="*/ 68 w 340"/>
                  <a:gd name="T55" fmla="*/ 96 h 250"/>
                  <a:gd name="T56" fmla="*/ 75 w 340"/>
                  <a:gd name="T57" fmla="*/ 93 h 250"/>
                  <a:gd name="T58" fmla="*/ 198 w 340"/>
                  <a:gd name="T59" fmla="*/ 58 h 250"/>
                  <a:gd name="T60" fmla="*/ 198 w 340"/>
                  <a:gd name="T61" fmla="*/ 0 h 250"/>
                  <a:gd name="T62" fmla="*/ 255 w 340"/>
                  <a:gd name="T63" fmla="*/ 0 h 250"/>
                  <a:gd name="T64" fmla="*/ 255 w 340"/>
                  <a:gd name="T65" fmla="*/ 79 h 250"/>
                  <a:gd name="T66" fmla="*/ 255 w 340"/>
                  <a:gd name="T67" fmla="*/ 79 h 250"/>
                  <a:gd name="T68" fmla="*/ 254 w 340"/>
                  <a:gd name="T69" fmla="*/ 84 h 250"/>
                  <a:gd name="T70" fmla="*/ 253 w 340"/>
                  <a:gd name="T71" fmla="*/ 88 h 250"/>
                  <a:gd name="T72" fmla="*/ 251 w 340"/>
                  <a:gd name="T73" fmla="*/ 92 h 250"/>
                  <a:gd name="T74" fmla="*/ 249 w 340"/>
                  <a:gd name="T75" fmla="*/ 96 h 250"/>
                  <a:gd name="T76" fmla="*/ 246 w 340"/>
                  <a:gd name="T77" fmla="*/ 99 h 250"/>
                  <a:gd name="T78" fmla="*/ 242 w 340"/>
                  <a:gd name="T79" fmla="*/ 102 h 250"/>
                  <a:gd name="T80" fmla="*/ 239 w 340"/>
                  <a:gd name="T81" fmla="*/ 105 h 250"/>
                  <a:gd name="T82" fmla="*/ 234 w 340"/>
                  <a:gd name="T83" fmla="*/ 106 h 250"/>
                  <a:gd name="T84" fmla="*/ 91 w 340"/>
                  <a:gd name="T85" fmla="*/ 148 h 250"/>
                  <a:gd name="T86" fmla="*/ 91 w 340"/>
                  <a:gd name="T87" fmla="*/ 148 h 250"/>
                  <a:gd name="T88" fmla="*/ 84 w 340"/>
                  <a:gd name="T89" fmla="*/ 150 h 250"/>
                  <a:gd name="T90" fmla="*/ 78 w 340"/>
                  <a:gd name="T91" fmla="*/ 154 h 250"/>
                  <a:gd name="T92" fmla="*/ 72 w 340"/>
                  <a:gd name="T93" fmla="*/ 159 h 250"/>
                  <a:gd name="T94" fmla="*/ 66 w 340"/>
                  <a:gd name="T95" fmla="*/ 165 h 250"/>
                  <a:gd name="T96" fmla="*/ 62 w 340"/>
                  <a:gd name="T97" fmla="*/ 172 h 250"/>
                  <a:gd name="T98" fmla="*/ 59 w 340"/>
                  <a:gd name="T99" fmla="*/ 178 h 250"/>
                  <a:gd name="T100" fmla="*/ 57 w 340"/>
                  <a:gd name="T101" fmla="*/ 185 h 250"/>
                  <a:gd name="T102" fmla="*/ 56 w 340"/>
                  <a:gd name="T103" fmla="*/ 192 h 250"/>
                  <a:gd name="T104" fmla="*/ 340 w 340"/>
                  <a:gd name="T105" fmla="*/ 192 h 250"/>
                  <a:gd name="T106" fmla="*/ 340 w 340"/>
                  <a:gd name="T107"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0" h="250">
                    <a:moveTo>
                      <a:pt x="340" y="250"/>
                    </a:moveTo>
                    <a:lnTo>
                      <a:pt x="28" y="250"/>
                    </a:lnTo>
                    <a:lnTo>
                      <a:pt x="28" y="250"/>
                    </a:lnTo>
                    <a:lnTo>
                      <a:pt x="22" y="249"/>
                    </a:lnTo>
                    <a:lnTo>
                      <a:pt x="17" y="247"/>
                    </a:lnTo>
                    <a:lnTo>
                      <a:pt x="12" y="245"/>
                    </a:lnTo>
                    <a:lnTo>
                      <a:pt x="8" y="240"/>
                    </a:lnTo>
                    <a:lnTo>
                      <a:pt x="5" y="236"/>
                    </a:lnTo>
                    <a:lnTo>
                      <a:pt x="2" y="231"/>
                    </a:lnTo>
                    <a:lnTo>
                      <a:pt x="1" y="226"/>
                    </a:lnTo>
                    <a:lnTo>
                      <a:pt x="0" y="220"/>
                    </a:lnTo>
                    <a:lnTo>
                      <a:pt x="0" y="192"/>
                    </a:lnTo>
                    <a:lnTo>
                      <a:pt x="0" y="192"/>
                    </a:lnTo>
                    <a:lnTo>
                      <a:pt x="0" y="184"/>
                    </a:lnTo>
                    <a:lnTo>
                      <a:pt x="1" y="176"/>
                    </a:lnTo>
                    <a:lnTo>
                      <a:pt x="3" y="168"/>
                    </a:lnTo>
                    <a:lnTo>
                      <a:pt x="6" y="160"/>
                    </a:lnTo>
                    <a:lnTo>
                      <a:pt x="9" y="153"/>
                    </a:lnTo>
                    <a:lnTo>
                      <a:pt x="12" y="145"/>
                    </a:lnTo>
                    <a:lnTo>
                      <a:pt x="17" y="137"/>
                    </a:lnTo>
                    <a:lnTo>
                      <a:pt x="21" y="130"/>
                    </a:lnTo>
                    <a:lnTo>
                      <a:pt x="27" y="124"/>
                    </a:lnTo>
                    <a:lnTo>
                      <a:pt x="32" y="118"/>
                    </a:lnTo>
                    <a:lnTo>
                      <a:pt x="39" y="112"/>
                    </a:lnTo>
                    <a:lnTo>
                      <a:pt x="45" y="107"/>
                    </a:lnTo>
                    <a:lnTo>
                      <a:pt x="52" y="103"/>
                    </a:lnTo>
                    <a:lnTo>
                      <a:pt x="59" y="99"/>
                    </a:lnTo>
                    <a:lnTo>
                      <a:pt x="68" y="96"/>
                    </a:lnTo>
                    <a:lnTo>
                      <a:pt x="75" y="93"/>
                    </a:lnTo>
                    <a:lnTo>
                      <a:pt x="198" y="58"/>
                    </a:lnTo>
                    <a:lnTo>
                      <a:pt x="198" y="0"/>
                    </a:lnTo>
                    <a:lnTo>
                      <a:pt x="255" y="0"/>
                    </a:lnTo>
                    <a:lnTo>
                      <a:pt x="255" y="79"/>
                    </a:lnTo>
                    <a:lnTo>
                      <a:pt x="255" y="79"/>
                    </a:lnTo>
                    <a:lnTo>
                      <a:pt x="254" y="84"/>
                    </a:lnTo>
                    <a:lnTo>
                      <a:pt x="253" y="88"/>
                    </a:lnTo>
                    <a:lnTo>
                      <a:pt x="251" y="92"/>
                    </a:lnTo>
                    <a:lnTo>
                      <a:pt x="249" y="96"/>
                    </a:lnTo>
                    <a:lnTo>
                      <a:pt x="246" y="99"/>
                    </a:lnTo>
                    <a:lnTo>
                      <a:pt x="242" y="102"/>
                    </a:lnTo>
                    <a:lnTo>
                      <a:pt x="239" y="105"/>
                    </a:lnTo>
                    <a:lnTo>
                      <a:pt x="234" y="106"/>
                    </a:lnTo>
                    <a:lnTo>
                      <a:pt x="91" y="148"/>
                    </a:lnTo>
                    <a:lnTo>
                      <a:pt x="91" y="148"/>
                    </a:lnTo>
                    <a:lnTo>
                      <a:pt x="84" y="150"/>
                    </a:lnTo>
                    <a:lnTo>
                      <a:pt x="78" y="154"/>
                    </a:lnTo>
                    <a:lnTo>
                      <a:pt x="72" y="159"/>
                    </a:lnTo>
                    <a:lnTo>
                      <a:pt x="66" y="165"/>
                    </a:lnTo>
                    <a:lnTo>
                      <a:pt x="62" y="172"/>
                    </a:lnTo>
                    <a:lnTo>
                      <a:pt x="59" y="178"/>
                    </a:lnTo>
                    <a:lnTo>
                      <a:pt x="57" y="185"/>
                    </a:lnTo>
                    <a:lnTo>
                      <a:pt x="56" y="192"/>
                    </a:lnTo>
                    <a:lnTo>
                      <a:pt x="340" y="192"/>
                    </a:lnTo>
                    <a:lnTo>
                      <a:pt x="340"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87" name="Freeform 50">
                <a:extLst>
                  <a:ext uri="{FF2B5EF4-FFF2-40B4-BE49-F238E27FC236}">
                    <a16:creationId xmlns:a16="http://schemas.microsoft.com/office/drawing/2014/main" id="{155665BE-FB79-B4DA-ACE6-147ABFB59069}"/>
                  </a:ext>
                </a:extLst>
              </p:cNvPr>
              <p:cNvSpPr>
                <a:spLocks/>
              </p:cNvSpPr>
              <p:nvPr/>
            </p:nvSpPr>
            <p:spPr bwMode="auto">
              <a:xfrm>
                <a:off x="3471863" y="2987676"/>
                <a:ext cx="88900" cy="66675"/>
              </a:xfrm>
              <a:custGeom>
                <a:avLst/>
                <a:gdLst>
                  <a:gd name="T0" fmla="*/ 311 w 339"/>
                  <a:gd name="T1" fmla="*/ 252 h 252"/>
                  <a:gd name="T2" fmla="*/ 0 w 339"/>
                  <a:gd name="T3" fmla="*/ 252 h 252"/>
                  <a:gd name="T4" fmla="*/ 0 w 339"/>
                  <a:gd name="T5" fmla="*/ 194 h 252"/>
                  <a:gd name="T6" fmla="*/ 282 w 339"/>
                  <a:gd name="T7" fmla="*/ 194 h 252"/>
                  <a:gd name="T8" fmla="*/ 282 w 339"/>
                  <a:gd name="T9" fmla="*/ 194 h 252"/>
                  <a:gd name="T10" fmla="*/ 281 w 339"/>
                  <a:gd name="T11" fmla="*/ 187 h 252"/>
                  <a:gd name="T12" fmla="*/ 279 w 339"/>
                  <a:gd name="T13" fmla="*/ 180 h 252"/>
                  <a:gd name="T14" fmla="*/ 276 w 339"/>
                  <a:gd name="T15" fmla="*/ 174 h 252"/>
                  <a:gd name="T16" fmla="*/ 272 w 339"/>
                  <a:gd name="T17" fmla="*/ 167 h 252"/>
                  <a:gd name="T18" fmla="*/ 267 w 339"/>
                  <a:gd name="T19" fmla="*/ 161 h 252"/>
                  <a:gd name="T20" fmla="*/ 261 w 339"/>
                  <a:gd name="T21" fmla="*/ 156 h 252"/>
                  <a:gd name="T22" fmla="*/ 255 w 339"/>
                  <a:gd name="T23" fmla="*/ 152 h 252"/>
                  <a:gd name="T24" fmla="*/ 249 w 339"/>
                  <a:gd name="T25" fmla="*/ 150 h 252"/>
                  <a:gd name="T26" fmla="*/ 105 w 339"/>
                  <a:gd name="T27" fmla="*/ 108 h 252"/>
                  <a:gd name="T28" fmla="*/ 105 w 339"/>
                  <a:gd name="T29" fmla="*/ 108 h 252"/>
                  <a:gd name="T30" fmla="*/ 101 w 339"/>
                  <a:gd name="T31" fmla="*/ 107 h 252"/>
                  <a:gd name="T32" fmla="*/ 97 w 339"/>
                  <a:gd name="T33" fmla="*/ 104 h 252"/>
                  <a:gd name="T34" fmla="*/ 93 w 339"/>
                  <a:gd name="T35" fmla="*/ 101 h 252"/>
                  <a:gd name="T36" fmla="*/ 90 w 339"/>
                  <a:gd name="T37" fmla="*/ 98 h 252"/>
                  <a:gd name="T38" fmla="*/ 88 w 339"/>
                  <a:gd name="T39" fmla="*/ 94 h 252"/>
                  <a:gd name="T40" fmla="*/ 85 w 339"/>
                  <a:gd name="T41" fmla="*/ 90 h 252"/>
                  <a:gd name="T42" fmla="*/ 84 w 339"/>
                  <a:gd name="T43" fmla="*/ 86 h 252"/>
                  <a:gd name="T44" fmla="*/ 84 w 339"/>
                  <a:gd name="T45" fmla="*/ 81 h 252"/>
                  <a:gd name="T46" fmla="*/ 84 w 339"/>
                  <a:gd name="T47" fmla="*/ 0 h 252"/>
                  <a:gd name="T48" fmla="*/ 141 w 339"/>
                  <a:gd name="T49" fmla="*/ 0 h 252"/>
                  <a:gd name="T50" fmla="*/ 141 w 339"/>
                  <a:gd name="T51" fmla="*/ 60 h 252"/>
                  <a:gd name="T52" fmla="*/ 264 w 339"/>
                  <a:gd name="T53" fmla="*/ 95 h 252"/>
                  <a:gd name="T54" fmla="*/ 264 w 339"/>
                  <a:gd name="T55" fmla="*/ 95 h 252"/>
                  <a:gd name="T56" fmla="*/ 272 w 339"/>
                  <a:gd name="T57" fmla="*/ 97 h 252"/>
                  <a:gd name="T58" fmla="*/ 279 w 339"/>
                  <a:gd name="T59" fmla="*/ 101 h 252"/>
                  <a:gd name="T60" fmla="*/ 286 w 339"/>
                  <a:gd name="T61" fmla="*/ 105 h 252"/>
                  <a:gd name="T62" fmla="*/ 294 w 339"/>
                  <a:gd name="T63" fmla="*/ 109 h 252"/>
                  <a:gd name="T64" fmla="*/ 301 w 339"/>
                  <a:gd name="T65" fmla="*/ 114 h 252"/>
                  <a:gd name="T66" fmla="*/ 307 w 339"/>
                  <a:gd name="T67" fmla="*/ 120 h 252"/>
                  <a:gd name="T68" fmla="*/ 313 w 339"/>
                  <a:gd name="T69" fmla="*/ 126 h 252"/>
                  <a:gd name="T70" fmla="*/ 318 w 339"/>
                  <a:gd name="T71" fmla="*/ 132 h 252"/>
                  <a:gd name="T72" fmla="*/ 323 w 339"/>
                  <a:gd name="T73" fmla="*/ 139 h 252"/>
                  <a:gd name="T74" fmla="*/ 327 w 339"/>
                  <a:gd name="T75" fmla="*/ 147 h 252"/>
                  <a:gd name="T76" fmla="*/ 331 w 339"/>
                  <a:gd name="T77" fmla="*/ 155 h 252"/>
                  <a:gd name="T78" fmla="*/ 334 w 339"/>
                  <a:gd name="T79" fmla="*/ 162 h 252"/>
                  <a:gd name="T80" fmla="*/ 336 w 339"/>
                  <a:gd name="T81" fmla="*/ 170 h 252"/>
                  <a:gd name="T82" fmla="*/ 338 w 339"/>
                  <a:gd name="T83" fmla="*/ 178 h 252"/>
                  <a:gd name="T84" fmla="*/ 339 w 339"/>
                  <a:gd name="T85" fmla="*/ 186 h 252"/>
                  <a:gd name="T86" fmla="*/ 339 w 339"/>
                  <a:gd name="T87" fmla="*/ 194 h 252"/>
                  <a:gd name="T88" fmla="*/ 339 w 339"/>
                  <a:gd name="T89" fmla="*/ 222 h 252"/>
                  <a:gd name="T90" fmla="*/ 339 w 339"/>
                  <a:gd name="T91" fmla="*/ 222 h 252"/>
                  <a:gd name="T92" fmla="*/ 339 w 339"/>
                  <a:gd name="T93" fmla="*/ 228 h 252"/>
                  <a:gd name="T94" fmla="*/ 337 w 339"/>
                  <a:gd name="T95" fmla="*/ 233 h 252"/>
                  <a:gd name="T96" fmla="*/ 335 w 339"/>
                  <a:gd name="T97" fmla="*/ 238 h 252"/>
                  <a:gd name="T98" fmla="*/ 331 w 339"/>
                  <a:gd name="T99" fmla="*/ 242 h 252"/>
                  <a:gd name="T100" fmla="*/ 327 w 339"/>
                  <a:gd name="T101" fmla="*/ 247 h 252"/>
                  <a:gd name="T102" fmla="*/ 322 w 339"/>
                  <a:gd name="T103" fmla="*/ 249 h 252"/>
                  <a:gd name="T104" fmla="*/ 317 w 339"/>
                  <a:gd name="T105" fmla="*/ 251 h 252"/>
                  <a:gd name="T106" fmla="*/ 311 w 339"/>
                  <a:gd name="T107" fmla="*/ 252 h 252"/>
                  <a:gd name="T108" fmla="*/ 311 w 339"/>
                  <a:gd name="T109"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9" h="252">
                    <a:moveTo>
                      <a:pt x="311" y="252"/>
                    </a:moveTo>
                    <a:lnTo>
                      <a:pt x="0" y="252"/>
                    </a:lnTo>
                    <a:lnTo>
                      <a:pt x="0" y="194"/>
                    </a:lnTo>
                    <a:lnTo>
                      <a:pt x="282" y="194"/>
                    </a:lnTo>
                    <a:lnTo>
                      <a:pt x="282" y="194"/>
                    </a:lnTo>
                    <a:lnTo>
                      <a:pt x="281" y="187"/>
                    </a:lnTo>
                    <a:lnTo>
                      <a:pt x="279" y="180"/>
                    </a:lnTo>
                    <a:lnTo>
                      <a:pt x="276" y="174"/>
                    </a:lnTo>
                    <a:lnTo>
                      <a:pt x="272" y="167"/>
                    </a:lnTo>
                    <a:lnTo>
                      <a:pt x="267" y="161"/>
                    </a:lnTo>
                    <a:lnTo>
                      <a:pt x="261" y="156"/>
                    </a:lnTo>
                    <a:lnTo>
                      <a:pt x="255" y="152"/>
                    </a:lnTo>
                    <a:lnTo>
                      <a:pt x="249" y="150"/>
                    </a:lnTo>
                    <a:lnTo>
                      <a:pt x="105" y="108"/>
                    </a:lnTo>
                    <a:lnTo>
                      <a:pt x="105" y="108"/>
                    </a:lnTo>
                    <a:lnTo>
                      <a:pt x="101" y="107"/>
                    </a:lnTo>
                    <a:lnTo>
                      <a:pt x="97" y="104"/>
                    </a:lnTo>
                    <a:lnTo>
                      <a:pt x="93" y="101"/>
                    </a:lnTo>
                    <a:lnTo>
                      <a:pt x="90" y="98"/>
                    </a:lnTo>
                    <a:lnTo>
                      <a:pt x="88" y="94"/>
                    </a:lnTo>
                    <a:lnTo>
                      <a:pt x="85" y="90"/>
                    </a:lnTo>
                    <a:lnTo>
                      <a:pt x="84" y="86"/>
                    </a:lnTo>
                    <a:lnTo>
                      <a:pt x="84" y="81"/>
                    </a:lnTo>
                    <a:lnTo>
                      <a:pt x="84" y="0"/>
                    </a:lnTo>
                    <a:lnTo>
                      <a:pt x="141" y="0"/>
                    </a:lnTo>
                    <a:lnTo>
                      <a:pt x="141" y="60"/>
                    </a:lnTo>
                    <a:lnTo>
                      <a:pt x="264" y="95"/>
                    </a:lnTo>
                    <a:lnTo>
                      <a:pt x="264" y="95"/>
                    </a:lnTo>
                    <a:lnTo>
                      <a:pt x="272" y="97"/>
                    </a:lnTo>
                    <a:lnTo>
                      <a:pt x="279" y="101"/>
                    </a:lnTo>
                    <a:lnTo>
                      <a:pt x="286" y="105"/>
                    </a:lnTo>
                    <a:lnTo>
                      <a:pt x="294" y="109"/>
                    </a:lnTo>
                    <a:lnTo>
                      <a:pt x="301" y="114"/>
                    </a:lnTo>
                    <a:lnTo>
                      <a:pt x="307" y="120"/>
                    </a:lnTo>
                    <a:lnTo>
                      <a:pt x="313" y="126"/>
                    </a:lnTo>
                    <a:lnTo>
                      <a:pt x="318" y="132"/>
                    </a:lnTo>
                    <a:lnTo>
                      <a:pt x="323" y="139"/>
                    </a:lnTo>
                    <a:lnTo>
                      <a:pt x="327" y="147"/>
                    </a:lnTo>
                    <a:lnTo>
                      <a:pt x="331" y="155"/>
                    </a:lnTo>
                    <a:lnTo>
                      <a:pt x="334" y="162"/>
                    </a:lnTo>
                    <a:lnTo>
                      <a:pt x="336" y="170"/>
                    </a:lnTo>
                    <a:lnTo>
                      <a:pt x="338" y="178"/>
                    </a:lnTo>
                    <a:lnTo>
                      <a:pt x="339" y="186"/>
                    </a:lnTo>
                    <a:lnTo>
                      <a:pt x="339" y="194"/>
                    </a:lnTo>
                    <a:lnTo>
                      <a:pt x="339" y="222"/>
                    </a:lnTo>
                    <a:lnTo>
                      <a:pt x="339" y="222"/>
                    </a:lnTo>
                    <a:lnTo>
                      <a:pt x="339" y="228"/>
                    </a:lnTo>
                    <a:lnTo>
                      <a:pt x="337" y="233"/>
                    </a:lnTo>
                    <a:lnTo>
                      <a:pt x="335" y="238"/>
                    </a:lnTo>
                    <a:lnTo>
                      <a:pt x="331" y="242"/>
                    </a:lnTo>
                    <a:lnTo>
                      <a:pt x="327" y="247"/>
                    </a:lnTo>
                    <a:lnTo>
                      <a:pt x="322" y="249"/>
                    </a:lnTo>
                    <a:lnTo>
                      <a:pt x="317" y="251"/>
                    </a:lnTo>
                    <a:lnTo>
                      <a:pt x="311" y="252"/>
                    </a:lnTo>
                    <a:lnTo>
                      <a:pt x="311"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88" name="Freeform 51">
                <a:extLst>
                  <a:ext uri="{FF2B5EF4-FFF2-40B4-BE49-F238E27FC236}">
                    <a16:creationId xmlns:a16="http://schemas.microsoft.com/office/drawing/2014/main" id="{6E606B27-9DFC-6FDA-EB06-D64EB3714072}"/>
                  </a:ext>
                </a:extLst>
              </p:cNvPr>
              <p:cNvSpPr>
                <a:spLocks noEditPoints="1"/>
              </p:cNvSpPr>
              <p:nvPr/>
            </p:nvSpPr>
            <p:spPr bwMode="auto">
              <a:xfrm>
                <a:off x="3425825" y="2889251"/>
                <a:ext cx="104775" cy="112713"/>
              </a:xfrm>
              <a:custGeom>
                <a:avLst/>
                <a:gdLst>
                  <a:gd name="T0" fmla="*/ 179 w 397"/>
                  <a:gd name="T1" fmla="*/ 427 h 429"/>
                  <a:gd name="T2" fmla="*/ 121 w 397"/>
                  <a:gd name="T3" fmla="*/ 411 h 429"/>
                  <a:gd name="T4" fmla="*/ 73 w 397"/>
                  <a:gd name="T5" fmla="*/ 379 h 429"/>
                  <a:gd name="T6" fmla="*/ 34 w 397"/>
                  <a:gd name="T7" fmla="*/ 334 h 429"/>
                  <a:gd name="T8" fmla="*/ 9 w 397"/>
                  <a:gd name="T9" fmla="*/ 278 h 429"/>
                  <a:gd name="T10" fmla="*/ 0 w 397"/>
                  <a:gd name="T11" fmla="*/ 215 h 429"/>
                  <a:gd name="T12" fmla="*/ 4 w 397"/>
                  <a:gd name="T13" fmla="*/ 171 h 429"/>
                  <a:gd name="T14" fmla="*/ 24 w 397"/>
                  <a:gd name="T15" fmla="*/ 113 h 429"/>
                  <a:gd name="T16" fmla="*/ 59 w 397"/>
                  <a:gd name="T17" fmla="*/ 63 h 429"/>
                  <a:gd name="T18" fmla="*/ 104 w 397"/>
                  <a:gd name="T19" fmla="*/ 27 h 429"/>
                  <a:gd name="T20" fmla="*/ 159 w 397"/>
                  <a:gd name="T21" fmla="*/ 4 h 429"/>
                  <a:gd name="T22" fmla="*/ 199 w 397"/>
                  <a:gd name="T23" fmla="*/ 0 h 429"/>
                  <a:gd name="T24" fmla="*/ 257 w 397"/>
                  <a:gd name="T25" fmla="*/ 11 h 429"/>
                  <a:gd name="T26" fmla="*/ 309 w 397"/>
                  <a:gd name="T27" fmla="*/ 37 h 429"/>
                  <a:gd name="T28" fmla="*/ 351 w 397"/>
                  <a:gd name="T29" fmla="*/ 78 h 429"/>
                  <a:gd name="T30" fmla="*/ 382 w 397"/>
                  <a:gd name="T31" fmla="*/ 132 h 429"/>
                  <a:gd name="T32" fmla="*/ 396 w 397"/>
                  <a:gd name="T33" fmla="*/ 192 h 429"/>
                  <a:gd name="T34" fmla="*/ 396 w 397"/>
                  <a:gd name="T35" fmla="*/ 236 h 429"/>
                  <a:gd name="T36" fmla="*/ 382 w 397"/>
                  <a:gd name="T37" fmla="*/ 297 h 429"/>
                  <a:gd name="T38" fmla="*/ 351 w 397"/>
                  <a:gd name="T39" fmla="*/ 350 h 429"/>
                  <a:gd name="T40" fmla="*/ 309 w 397"/>
                  <a:gd name="T41" fmla="*/ 391 h 429"/>
                  <a:gd name="T42" fmla="*/ 257 w 397"/>
                  <a:gd name="T43" fmla="*/ 419 h 429"/>
                  <a:gd name="T44" fmla="*/ 199 w 397"/>
                  <a:gd name="T45" fmla="*/ 429 h 429"/>
                  <a:gd name="T46" fmla="*/ 199 w 397"/>
                  <a:gd name="T47" fmla="*/ 57 h 429"/>
                  <a:gd name="T48" fmla="*/ 157 w 397"/>
                  <a:gd name="T49" fmla="*/ 64 h 429"/>
                  <a:gd name="T50" fmla="*/ 119 w 397"/>
                  <a:gd name="T51" fmla="*/ 84 h 429"/>
                  <a:gd name="T52" fmla="*/ 89 w 397"/>
                  <a:gd name="T53" fmla="*/ 115 h 429"/>
                  <a:gd name="T54" fmla="*/ 68 w 397"/>
                  <a:gd name="T55" fmla="*/ 153 h 429"/>
                  <a:gd name="T56" fmla="*/ 58 w 397"/>
                  <a:gd name="T57" fmla="*/ 198 h 429"/>
                  <a:gd name="T58" fmla="*/ 58 w 397"/>
                  <a:gd name="T59" fmla="*/ 231 h 429"/>
                  <a:gd name="T60" fmla="*/ 68 w 397"/>
                  <a:gd name="T61" fmla="*/ 275 h 429"/>
                  <a:gd name="T62" fmla="*/ 89 w 397"/>
                  <a:gd name="T63" fmla="*/ 315 h 429"/>
                  <a:gd name="T64" fmla="*/ 119 w 397"/>
                  <a:gd name="T65" fmla="*/ 345 h 429"/>
                  <a:gd name="T66" fmla="*/ 157 w 397"/>
                  <a:gd name="T67" fmla="*/ 364 h 429"/>
                  <a:gd name="T68" fmla="*/ 199 w 397"/>
                  <a:gd name="T69" fmla="*/ 371 h 429"/>
                  <a:gd name="T70" fmla="*/ 227 w 397"/>
                  <a:gd name="T71" fmla="*/ 368 h 429"/>
                  <a:gd name="T72" fmla="*/ 266 w 397"/>
                  <a:gd name="T73" fmla="*/ 353 h 429"/>
                  <a:gd name="T74" fmla="*/ 299 w 397"/>
                  <a:gd name="T75" fmla="*/ 326 h 429"/>
                  <a:gd name="T76" fmla="*/ 323 w 397"/>
                  <a:gd name="T77" fmla="*/ 289 h 429"/>
                  <a:gd name="T78" fmla="*/ 337 w 397"/>
                  <a:gd name="T79" fmla="*/ 246 h 429"/>
                  <a:gd name="T80" fmla="*/ 340 w 397"/>
                  <a:gd name="T81" fmla="*/ 215 h 429"/>
                  <a:gd name="T82" fmla="*/ 334 w 397"/>
                  <a:gd name="T83" fmla="*/ 168 h 429"/>
                  <a:gd name="T84" fmla="*/ 316 w 397"/>
                  <a:gd name="T85" fmla="*/ 127 h 429"/>
                  <a:gd name="T86" fmla="*/ 289 w 397"/>
                  <a:gd name="T87" fmla="*/ 93 h 429"/>
                  <a:gd name="T88" fmla="*/ 253 w 397"/>
                  <a:gd name="T89" fmla="*/ 70 h 429"/>
                  <a:gd name="T90" fmla="*/ 213 w 397"/>
                  <a:gd name="T91" fmla="*/ 5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7" h="429">
                    <a:moveTo>
                      <a:pt x="199" y="429"/>
                    </a:moveTo>
                    <a:lnTo>
                      <a:pt x="199" y="429"/>
                    </a:lnTo>
                    <a:lnTo>
                      <a:pt x="179" y="427"/>
                    </a:lnTo>
                    <a:lnTo>
                      <a:pt x="159" y="424"/>
                    </a:lnTo>
                    <a:lnTo>
                      <a:pt x="139" y="419"/>
                    </a:lnTo>
                    <a:lnTo>
                      <a:pt x="121" y="411"/>
                    </a:lnTo>
                    <a:lnTo>
                      <a:pt x="104" y="402"/>
                    </a:lnTo>
                    <a:lnTo>
                      <a:pt x="88" y="391"/>
                    </a:lnTo>
                    <a:lnTo>
                      <a:pt x="73" y="379"/>
                    </a:lnTo>
                    <a:lnTo>
                      <a:pt x="59" y="365"/>
                    </a:lnTo>
                    <a:lnTo>
                      <a:pt x="45" y="350"/>
                    </a:lnTo>
                    <a:lnTo>
                      <a:pt x="34" y="334"/>
                    </a:lnTo>
                    <a:lnTo>
                      <a:pt x="24" y="317"/>
                    </a:lnTo>
                    <a:lnTo>
                      <a:pt x="16" y="297"/>
                    </a:lnTo>
                    <a:lnTo>
                      <a:pt x="9" y="278"/>
                    </a:lnTo>
                    <a:lnTo>
                      <a:pt x="4" y="257"/>
                    </a:lnTo>
                    <a:lnTo>
                      <a:pt x="1" y="236"/>
                    </a:lnTo>
                    <a:lnTo>
                      <a:pt x="0" y="215"/>
                    </a:lnTo>
                    <a:lnTo>
                      <a:pt x="0" y="215"/>
                    </a:lnTo>
                    <a:lnTo>
                      <a:pt x="1" y="192"/>
                    </a:lnTo>
                    <a:lnTo>
                      <a:pt x="4" y="171"/>
                    </a:lnTo>
                    <a:lnTo>
                      <a:pt x="9" y="151"/>
                    </a:lnTo>
                    <a:lnTo>
                      <a:pt x="16" y="132"/>
                    </a:lnTo>
                    <a:lnTo>
                      <a:pt x="24" y="113"/>
                    </a:lnTo>
                    <a:lnTo>
                      <a:pt x="34" y="95"/>
                    </a:lnTo>
                    <a:lnTo>
                      <a:pt x="45" y="78"/>
                    </a:lnTo>
                    <a:lnTo>
                      <a:pt x="59" y="63"/>
                    </a:lnTo>
                    <a:lnTo>
                      <a:pt x="73" y="50"/>
                    </a:lnTo>
                    <a:lnTo>
                      <a:pt x="88" y="37"/>
                    </a:lnTo>
                    <a:lnTo>
                      <a:pt x="104" y="27"/>
                    </a:lnTo>
                    <a:lnTo>
                      <a:pt x="121" y="18"/>
                    </a:lnTo>
                    <a:lnTo>
                      <a:pt x="139" y="11"/>
                    </a:lnTo>
                    <a:lnTo>
                      <a:pt x="159" y="4"/>
                    </a:lnTo>
                    <a:lnTo>
                      <a:pt x="179" y="1"/>
                    </a:lnTo>
                    <a:lnTo>
                      <a:pt x="199" y="0"/>
                    </a:lnTo>
                    <a:lnTo>
                      <a:pt x="199" y="0"/>
                    </a:lnTo>
                    <a:lnTo>
                      <a:pt x="219" y="1"/>
                    </a:lnTo>
                    <a:lnTo>
                      <a:pt x="238" y="4"/>
                    </a:lnTo>
                    <a:lnTo>
                      <a:pt x="257" y="11"/>
                    </a:lnTo>
                    <a:lnTo>
                      <a:pt x="276" y="18"/>
                    </a:lnTo>
                    <a:lnTo>
                      <a:pt x="293" y="27"/>
                    </a:lnTo>
                    <a:lnTo>
                      <a:pt x="309" y="37"/>
                    </a:lnTo>
                    <a:lnTo>
                      <a:pt x="325" y="50"/>
                    </a:lnTo>
                    <a:lnTo>
                      <a:pt x="338" y="63"/>
                    </a:lnTo>
                    <a:lnTo>
                      <a:pt x="351" y="78"/>
                    </a:lnTo>
                    <a:lnTo>
                      <a:pt x="364" y="95"/>
                    </a:lnTo>
                    <a:lnTo>
                      <a:pt x="373" y="113"/>
                    </a:lnTo>
                    <a:lnTo>
                      <a:pt x="382" y="132"/>
                    </a:lnTo>
                    <a:lnTo>
                      <a:pt x="388" y="151"/>
                    </a:lnTo>
                    <a:lnTo>
                      <a:pt x="393" y="171"/>
                    </a:lnTo>
                    <a:lnTo>
                      <a:pt x="396" y="192"/>
                    </a:lnTo>
                    <a:lnTo>
                      <a:pt x="397" y="215"/>
                    </a:lnTo>
                    <a:lnTo>
                      <a:pt x="397" y="215"/>
                    </a:lnTo>
                    <a:lnTo>
                      <a:pt x="396" y="236"/>
                    </a:lnTo>
                    <a:lnTo>
                      <a:pt x="393" y="257"/>
                    </a:lnTo>
                    <a:lnTo>
                      <a:pt x="388" y="278"/>
                    </a:lnTo>
                    <a:lnTo>
                      <a:pt x="382" y="297"/>
                    </a:lnTo>
                    <a:lnTo>
                      <a:pt x="373" y="317"/>
                    </a:lnTo>
                    <a:lnTo>
                      <a:pt x="364" y="334"/>
                    </a:lnTo>
                    <a:lnTo>
                      <a:pt x="351" y="350"/>
                    </a:lnTo>
                    <a:lnTo>
                      <a:pt x="338" y="365"/>
                    </a:lnTo>
                    <a:lnTo>
                      <a:pt x="325" y="379"/>
                    </a:lnTo>
                    <a:lnTo>
                      <a:pt x="309" y="391"/>
                    </a:lnTo>
                    <a:lnTo>
                      <a:pt x="293" y="402"/>
                    </a:lnTo>
                    <a:lnTo>
                      <a:pt x="276" y="411"/>
                    </a:lnTo>
                    <a:lnTo>
                      <a:pt x="257" y="419"/>
                    </a:lnTo>
                    <a:lnTo>
                      <a:pt x="238" y="424"/>
                    </a:lnTo>
                    <a:lnTo>
                      <a:pt x="219" y="427"/>
                    </a:lnTo>
                    <a:lnTo>
                      <a:pt x="199" y="429"/>
                    </a:lnTo>
                    <a:lnTo>
                      <a:pt x="199" y="429"/>
                    </a:lnTo>
                    <a:close/>
                    <a:moveTo>
                      <a:pt x="199" y="57"/>
                    </a:moveTo>
                    <a:lnTo>
                      <a:pt x="199" y="57"/>
                    </a:lnTo>
                    <a:lnTo>
                      <a:pt x="184" y="58"/>
                    </a:lnTo>
                    <a:lnTo>
                      <a:pt x="170" y="60"/>
                    </a:lnTo>
                    <a:lnTo>
                      <a:pt x="157" y="64"/>
                    </a:lnTo>
                    <a:lnTo>
                      <a:pt x="143" y="70"/>
                    </a:lnTo>
                    <a:lnTo>
                      <a:pt x="131" y="76"/>
                    </a:lnTo>
                    <a:lnTo>
                      <a:pt x="119" y="84"/>
                    </a:lnTo>
                    <a:lnTo>
                      <a:pt x="108" y="93"/>
                    </a:lnTo>
                    <a:lnTo>
                      <a:pt x="98" y="103"/>
                    </a:lnTo>
                    <a:lnTo>
                      <a:pt x="89" y="115"/>
                    </a:lnTo>
                    <a:lnTo>
                      <a:pt x="81" y="127"/>
                    </a:lnTo>
                    <a:lnTo>
                      <a:pt x="74" y="140"/>
                    </a:lnTo>
                    <a:lnTo>
                      <a:pt x="68" y="153"/>
                    </a:lnTo>
                    <a:lnTo>
                      <a:pt x="64" y="168"/>
                    </a:lnTo>
                    <a:lnTo>
                      <a:pt x="60" y="183"/>
                    </a:lnTo>
                    <a:lnTo>
                      <a:pt x="58" y="198"/>
                    </a:lnTo>
                    <a:lnTo>
                      <a:pt x="57" y="215"/>
                    </a:lnTo>
                    <a:lnTo>
                      <a:pt x="57" y="215"/>
                    </a:lnTo>
                    <a:lnTo>
                      <a:pt x="58" y="231"/>
                    </a:lnTo>
                    <a:lnTo>
                      <a:pt x="60" y="246"/>
                    </a:lnTo>
                    <a:lnTo>
                      <a:pt x="64" y="261"/>
                    </a:lnTo>
                    <a:lnTo>
                      <a:pt x="68" y="275"/>
                    </a:lnTo>
                    <a:lnTo>
                      <a:pt x="74" y="289"/>
                    </a:lnTo>
                    <a:lnTo>
                      <a:pt x="81" y="302"/>
                    </a:lnTo>
                    <a:lnTo>
                      <a:pt x="89" y="315"/>
                    </a:lnTo>
                    <a:lnTo>
                      <a:pt x="98" y="326"/>
                    </a:lnTo>
                    <a:lnTo>
                      <a:pt x="108" y="336"/>
                    </a:lnTo>
                    <a:lnTo>
                      <a:pt x="119" y="345"/>
                    </a:lnTo>
                    <a:lnTo>
                      <a:pt x="131" y="353"/>
                    </a:lnTo>
                    <a:lnTo>
                      <a:pt x="143" y="359"/>
                    </a:lnTo>
                    <a:lnTo>
                      <a:pt x="157" y="364"/>
                    </a:lnTo>
                    <a:lnTo>
                      <a:pt x="170" y="368"/>
                    </a:lnTo>
                    <a:lnTo>
                      <a:pt x="184" y="371"/>
                    </a:lnTo>
                    <a:lnTo>
                      <a:pt x="199" y="371"/>
                    </a:lnTo>
                    <a:lnTo>
                      <a:pt x="199" y="371"/>
                    </a:lnTo>
                    <a:lnTo>
                      <a:pt x="213" y="371"/>
                    </a:lnTo>
                    <a:lnTo>
                      <a:pt x="227" y="368"/>
                    </a:lnTo>
                    <a:lnTo>
                      <a:pt x="240" y="364"/>
                    </a:lnTo>
                    <a:lnTo>
                      <a:pt x="253" y="359"/>
                    </a:lnTo>
                    <a:lnTo>
                      <a:pt x="266" y="353"/>
                    </a:lnTo>
                    <a:lnTo>
                      <a:pt x="278" y="345"/>
                    </a:lnTo>
                    <a:lnTo>
                      <a:pt x="289" y="336"/>
                    </a:lnTo>
                    <a:lnTo>
                      <a:pt x="299" y="326"/>
                    </a:lnTo>
                    <a:lnTo>
                      <a:pt x="308" y="315"/>
                    </a:lnTo>
                    <a:lnTo>
                      <a:pt x="316" y="302"/>
                    </a:lnTo>
                    <a:lnTo>
                      <a:pt x="323" y="289"/>
                    </a:lnTo>
                    <a:lnTo>
                      <a:pt x="329" y="275"/>
                    </a:lnTo>
                    <a:lnTo>
                      <a:pt x="334" y="261"/>
                    </a:lnTo>
                    <a:lnTo>
                      <a:pt x="337" y="246"/>
                    </a:lnTo>
                    <a:lnTo>
                      <a:pt x="339" y="231"/>
                    </a:lnTo>
                    <a:lnTo>
                      <a:pt x="340" y="215"/>
                    </a:lnTo>
                    <a:lnTo>
                      <a:pt x="340" y="215"/>
                    </a:lnTo>
                    <a:lnTo>
                      <a:pt x="339" y="198"/>
                    </a:lnTo>
                    <a:lnTo>
                      <a:pt x="337" y="183"/>
                    </a:lnTo>
                    <a:lnTo>
                      <a:pt x="334" y="168"/>
                    </a:lnTo>
                    <a:lnTo>
                      <a:pt x="329" y="153"/>
                    </a:lnTo>
                    <a:lnTo>
                      <a:pt x="323" y="140"/>
                    </a:lnTo>
                    <a:lnTo>
                      <a:pt x="316" y="127"/>
                    </a:lnTo>
                    <a:lnTo>
                      <a:pt x="308" y="115"/>
                    </a:lnTo>
                    <a:lnTo>
                      <a:pt x="299" y="103"/>
                    </a:lnTo>
                    <a:lnTo>
                      <a:pt x="289" y="93"/>
                    </a:lnTo>
                    <a:lnTo>
                      <a:pt x="278" y="84"/>
                    </a:lnTo>
                    <a:lnTo>
                      <a:pt x="266" y="76"/>
                    </a:lnTo>
                    <a:lnTo>
                      <a:pt x="253" y="70"/>
                    </a:lnTo>
                    <a:lnTo>
                      <a:pt x="240" y="64"/>
                    </a:lnTo>
                    <a:lnTo>
                      <a:pt x="227" y="60"/>
                    </a:lnTo>
                    <a:lnTo>
                      <a:pt x="213" y="58"/>
                    </a:lnTo>
                    <a:lnTo>
                      <a:pt x="199" y="57"/>
                    </a:lnTo>
                    <a:lnTo>
                      <a:pt x="19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89" name="Freeform 52">
                <a:extLst>
                  <a:ext uri="{FF2B5EF4-FFF2-40B4-BE49-F238E27FC236}">
                    <a16:creationId xmlns:a16="http://schemas.microsoft.com/office/drawing/2014/main" id="{4AD9C777-2E89-E8B4-EADA-A522DDFEB584}"/>
                  </a:ext>
                </a:extLst>
              </p:cNvPr>
              <p:cNvSpPr>
                <a:spLocks/>
              </p:cNvSpPr>
              <p:nvPr/>
            </p:nvSpPr>
            <p:spPr bwMode="auto">
              <a:xfrm>
                <a:off x="3430588" y="2921001"/>
                <a:ext cx="98425" cy="28575"/>
              </a:xfrm>
              <a:custGeom>
                <a:avLst/>
                <a:gdLst>
                  <a:gd name="T0" fmla="*/ 297 w 371"/>
                  <a:gd name="T1" fmla="*/ 105 h 105"/>
                  <a:gd name="T2" fmla="*/ 277 w 371"/>
                  <a:gd name="T3" fmla="*/ 103 h 105"/>
                  <a:gd name="T4" fmla="*/ 267 w 371"/>
                  <a:gd name="T5" fmla="*/ 101 h 105"/>
                  <a:gd name="T6" fmla="*/ 248 w 371"/>
                  <a:gd name="T7" fmla="*/ 95 h 105"/>
                  <a:gd name="T8" fmla="*/ 229 w 371"/>
                  <a:gd name="T9" fmla="*/ 87 h 105"/>
                  <a:gd name="T10" fmla="*/ 213 w 371"/>
                  <a:gd name="T11" fmla="*/ 75 h 105"/>
                  <a:gd name="T12" fmla="*/ 206 w 371"/>
                  <a:gd name="T13" fmla="*/ 68 h 105"/>
                  <a:gd name="T14" fmla="*/ 181 w 371"/>
                  <a:gd name="T15" fmla="*/ 83 h 105"/>
                  <a:gd name="T16" fmla="*/ 154 w 371"/>
                  <a:gd name="T17" fmla="*/ 95 h 105"/>
                  <a:gd name="T18" fmla="*/ 125 w 371"/>
                  <a:gd name="T19" fmla="*/ 101 h 105"/>
                  <a:gd name="T20" fmla="*/ 97 w 371"/>
                  <a:gd name="T21" fmla="*/ 103 h 105"/>
                  <a:gd name="T22" fmla="*/ 70 w 371"/>
                  <a:gd name="T23" fmla="*/ 102 h 105"/>
                  <a:gd name="T24" fmla="*/ 45 w 371"/>
                  <a:gd name="T25" fmla="*/ 96 h 105"/>
                  <a:gd name="T26" fmla="*/ 20 w 371"/>
                  <a:gd name="T27" fmla="*/ 88 h 105"/>
                  <a:gd name="T28" fmla="*/ 0 w 371"/>
                  <a:gd name="T29" fmla="*/ 75 h 105"/>
                  <a:gd name="T30" fmla="*/ 32 w 371"/>
                  <a:gd name="T31" fmla="*/ 29 h 105"/>
                  <a:gd name="T32" fmla="*/ 48 w 371"/>
                  <a:gd name="T33" fmla="*/ 37 h 105"/>
                  <a:gd name="T34" fmla="*/ 65 w 371"/>
                  <a:gd name="T35" fmla="*/ 43 h 105"/>
                  <a:gd name="T36" fmla="*/ 85 w 371"/>
                  <a:gd name="T37" fmla="*/ 45 h 105"/>
                  <a:gd name="T38" fmla="*/ 106 w 371"/>
                  <a:gd name="T39" fmla="*/ 45 h 105"/>
                  <a:gd name="T40" fmla="*/ 128 w 371"/>
                  <a:gd name="T41" fmla="*/ 42 h 105"/>
                  <a:gd name="T42" fmla="*/ 151 w 371"/>
                  <a:gd name="T43" fmla="*/ 35 h 105"/>
                  <a:gd name="T44" fmla="*/ 172 w 371"/>
                  <a:gd name="T45" fmla="*/ 24 h 105"/>
                  <a:gd name="T46" fmla="*/ 191 w 371"/>
                  <a:gd name="T47" fmla="*/ 8 h 105"/>
                  <a:gd name="T48" fmla="*/ 196 w 371"/>
                  <a:gd name="T49" fmla="*/ 4 h 105"/>
                  <a:gd name="T50" fmla="*/ 208 w 371"/>
                  <a:gd name="T51" fmla="*/ 0 h 105"/>
                  <a:gd name="T52" fmla="*/ 215 w 371"/>
                  <a:gd name="T53" fmla="*/ 0 h 105"/>
                  <a:gd name="T54" fmla="*/ 227 w 371"/>
                  <a:gd name="T55" fmla="*/ 5 h 105"/>
                  <a:gd name="T56" fmla="*/ 235 w 371"/>
                  <a:gd name="T57" fmla="*/ 15 h 105"/>
                  <a:gd name="T58" fmla="*/ 241 w 371"/>
                  <a:gd name="T59" fmla="*/ 23 h 105"/>
                  <a:gd name="T60" fmla="*/ 254 w 371"/>
                  <a:gd name="T61" fmla="*/ 35 h 105"/>
                  <a:gd name="T62" fmla="*/ 268 w 371"/>
                  <a:gd name="T63" fmla="*/ 42 h 105"/>
                  <a:gd name="T64" fmla="*/ 285 w 371"/>
                  <a:gd name="T65" fmla="*/ 47 h 105"/>
                  <a:gd name="T66" fmla="*/ 293 w 371"/>
                  <a:gd name="T67" fmla="*/ 47 h 105"/>
                  <a:gd name="T68" fmla="*/ 307 w 371"/>
                  <a:gd name="T69" fmla="*/ 47 h 105"/>
                  <a:gd name="T70" fmla="*/ 319 w 371"/>
                  <a:gd name="T71" fmla="*/ 44 h 105"/>
                  <a:gd name="T72" fmla="*/ 327 w 371"/>
                  <a:gd name="T73" fmla="*/ 40 h 105"/>
                  <a:gd name="T74" fmla="*/ 371 w 371"/>
                  <a:gd name="T75" fmla="*/ 78 h 105"/>
                  <a:gd name="T76" fmla="*/ 364 w 371"/>
                  <a:gd name="T77" fmla="*/ 83 h 105"/>
                  <a:gd name="T78" fmla="*/ 348 w 371"/>
                  <a:gd name="T79" fmla="*/ 94 h 105"/>
                  <a:gd name="T80" fmla="*/ 329 w 371"/>
                  <a:gd name="T81" fmla="*/ 101 h 105"/>
                  <a:gd name="T82" fmla="*/ 308 w 371"/>
                  <a:gd name="T83" fmla="*/ 104 h 105"/>
                  <a:gd name="T84" fmla="*/ 297 w 371"/>
                  <a:gd name="T85"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1" h="105">
                    <a:moveTo>
                      <a:pt x="297" y="105"/>
                    </a:moveTo>
                    <a:lnTo>
                      <a:pt x="297" y="105"/>
                    </a:lnTo>
                    <a:lnTo>
                      <a:pt x="287" y="104"/>
                    </a:lnTo>
                    <a:lnTo>
                      <a:pt x="277" y="103"/>
                    </a:lnTo>
                    <a:lnTo>
                      <a:pt x="277" y="103"/>
                    </a:lnTo>
                    <a:lnTo>
                      <a:pt x="267" y="101"/>
                    </a:lnTo>
                    <a:lnTo>
                      <a:pt x="257" y="99"/>
                    </a:lnTo>
                    <a:lnTo>
                      <a:pt x="248" y="95"/>
                    </a:lnTo>
                    <a:lnTo>
                      <a:pt x="238" y="91"/>
                    </a:lnTo>
                    <a:lnTo>
                      <a:pt x="229" y="87"/>
                    </a:lnTo>
                    <a:lnTo>
                      <a:pt x="221" y="81"/>
                    </a:lnTo>
                    <a:lnTo>
                      <a:pt x="213" y="75"/>
                    </a:lnTo>
                    <a:lnTo>
                      <a:pt x="206" y="68"/>
                    </a:lnTo>
                    <a:lnTo>
                      <a:pt x="206" y="68"/>
                    </a:lnTo>
                    <a:lnTo>
                      <a:pt x="194" y="76"/>
                    </a:lnTo>
                    <a:lnTo>
                      <a:pt x="181" y="83"/>
                    </a:lnTo>
                    <a:lnTo>
                      <a:pt x="167" y="90"/>
                    </a:lnTo>
                    <a:lnTo>
                      <a:pt x="154" y="95"/>
                    </a:lnTo>
                    <a:lnTo>
                      <a:pt x="139" y="98"/>
                    </a:lnTo>
                    <a:lnTo>
                      <a:pt x="125" y="101"/>
                    </a:lnTo>
                    <a:lnTo>
                      <a:pt x="111" y="102"/>
                    </a:lnTo>
                    <a:lnTo>
                      <a:pt x="97" y="103"/>
                    </a:lnTo>
                    <a:lnTo>
                      <a:pt x="84" y="103"/>
                    </a:lnTo>
                    <a:lnTo>
                      <a:pt x="70" y="102"/>
                    </a:lnTo>
                    <a:lnTo>
                      <a:pt x="57" y="99"/>
                    </a:lnTo>
                    <a:lnTo>
                      <a:pt x="45" y="96"/>
                    </a:lnTo>
                    <a:lnTo>
                      <a:pt x="32" y="93"/>
                    </a:lnTo>
                    <a:lnTo>
                      <a:pt x="20" y="88"/>
                    </a:lnTo>
                    <a:lnTo>
                      <a:pt x="10" y="81"/>
                    </a:lnTo>
                    <a:lnTo>
                      <a:pt x="0" y="75"/>
                    </a:lnTo>
                    <a:lnTo>
                      <a:pt x="32" y="29"/>
                    </a:lnTo>
                    <a:lnTo>
                      <a:pt x="32" y="29"/>
                    </a:lnTo>
                    <a:lnTo>
                      <a:pt x="40" y="33"/>
                    </a:lnTo>
                    <a:lnTo>
                      <a:pt x="48" y="37"/>
                    </a:lnTo>
                    <a:lnTo>
                      <a:pt x="56" y="40"/>
                    </a:lnTo>
                    <a:lnTo>
                      <a:pt x="65" y="43"/>
                    </a:lnTo>
                    <a:lnTo>
                      <a:pt x="75" y="44"/>
                    </a:lnTo>
                    <a:lnTo>
                      <a:pt x="85" y="45"/>
                    </a:lnTo>
                    <a:lnTo>
                      <a:pt x="95" y="46"/>
                    </a:lnTo>
                    <a:lnTo>
                      <a:pt x="106" y="45"/>
                    </a:lnTo>
                    <a:lnTo>
                      <a:pt x="117" y="44"/>
                    </a:lnTo>
                    <a:lnTo>
                      <a:pt x="128" y="42"/>
                    </a:lnTo>
                    <a:lnTo>
                      <a:pt x="139" y="39"/>
                    </a:lnTo>
                    <a:lnTo>
                      <a:pt x="151" y="35"/>
                    </a:lnTo>
                    <a:lnTo>
                      <a:pt x="162" y="30"/>
                    </a:lnTo>
                    <a:lnTo>
                      <a:pt x="172" y="24"/>
                    </a:lnTo>
                    <a:lnTo>
                      <a:pt x="182" y="17"/>
                    </a:lnTo>
                    <a:lnTo>
                      <a:pt x="191" y="8"/>
                    </a:lnTo>
                    <a:lnTo>
                      <a:pt x="191" y="8"/>
                    </a:lnTo>
                    <a:lnTo>
                      <a:pt x="196" y="4"/>
                    </a:lnTo>
                    <a:lnTo>
                      <a:pt x="202" y="1"/>
                    </a:lnTo>
                    <a:lnTo>
                      <a:pt x="208" y="0"/>
                    </a:lnTo>
                    <a:lnTo>
                      <a:pt x="215" y="0"/>
                    </a:lnTo>
                    <a:lnTo>
                      <a:pt x="215" y="0"/>
                    </a:lnTo>
                    <a:lnTo>
                      <a:pt x="221" y="2"/>
                    </a:lnTo>
                    <a:lnTo>
                      <a:pt x="227" y="5"/>
                    </a:lnTo>
                    <a:lnTo>
                      <a:pt x="232" y="9"/>
                    </a:lnTo>
                    <a:lnTo>
                      <a:pt x="235" y="15"/>
                    </a:lnTo>
                    <a:lnTo>
                      <a:pt x="235" y="15"/>
                    </a:lnTo>
                    <a:lnTo>
                      <a:pt x="241" y="23"/>
                    </a:lnTo>
                    <a:lnTo>
                      <a:pt x="248" y="29"/>
                    </a:lnTo>
                    <a:lnTo>
                      <a:pt x="254" y="35"/>
                    </a:lnTo>
                    <a:lnTo>
                      <a:pt x="261" y="39"/>
                    </a:lnTo>
                    <a:lnTo>
                      <a:pt x="268" y="42"/>
                    </a:lnTo>
                    <a:lnTo>
                      <a:pt x="274" y="44"/>
                    </a:lnTo>
                    <a:lnTo>
                      <a:pt x="285" y="47"/>
                    </a:lnTo>
                    <a:lnTo>
                      <a:pt x="285" y="47"/>
                    </a:lnTo>
                    <a:lnTo>
                      <a:pt x="293" y="47"/>
                    </a:lnTo>
                    <a:lnTo>
                      <a:pt x="300" y="47"/>
                    </a:lnTo>
                    <a:lnTo>
                      <a:pt x="307" y="47"/>
                    </a:lnTo>
                    <a:lnTo>
                      <a:pt x="313" y="46"/>
                    </a:lnTo>
                    <a:lnTo>
                      <a:pt x="319" y="44"/>
                    </a:lnTo>
                    <a:lnTo>
                      <a:pt x="324" y="42"/>
                    </a:lnTo>
                    <a:lnTo>
                      <a:pt x="327" y="40"/>
                    </a:lnTo>
                    <a:lnTo>
                      <a:pt x="330" y="38"/>
                    </a:lnTo>
                    <a:lnTo>
                      <a:pt x="371" y="78"/>
                    </a:lnTo>
                    <a:lnTo>
                      <a:pt x="371" y="78"/>
                    </a:lnTo>
                    <a:lnTo>
                      <a:pt x="364" y="83"/>
                    </a:lnTo>
                    <a:lnTo>
                      <a:pt x="357" y="90"/>
                    </a:lnTo>
                    <a:lnTo>
                      <a:pt x="348" y="94"/>
                    </a:lnTo>
                    <a:lnTo>
                      <a:pt x="338" y="98"/>
                    </a:lnTo>
                    <a:lnTo>
                      <a:pt x="329" y="101"/>
                    </a:lnTo>
                    <a:lnTo>
                      <a:pt x="319" y="103"/>
                    </a:lnTo>
                    <a:lnTo>
                      <a:pt x="308" y="104"/>
                    </a:lnTo>
                    <a:lnTo>
                      <a:pt x="297" y="105"/>
                    </a:lnTo>
                    <a:lnTo>
                      <a:pt x="297"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0" name="Freeform 53">
                <a:extLst>
                  <a:ext uri="{FF2B5EF4-FFF2-40B4-BE49-F238E27FC236}">
                    <a16:creationId xmlns:a16="http://schemas.microsoft.com/office/drawing/2014/main" id="{CAE3BF2E-1A6C-B6BC-6FD3-9333BCF6D9E8}"/>
                  </a:ext>
                </a:extLst>
              </p:cNvPr>
              <p:cNvSpPr>
                <a:spLocks/>
              </p:cNvSpPr>
              <p:nvPr/>
            </p:nvSpPr>
            <p:spPr bwMode="auto">
              <a:xfrm>
                <a:off x="3590925" y="2987676"/>
                <a:ext cx="90488" cy="66675"/>
              </a:xfrm>
              <a:custGeom>
                <a:avLst/>
                <a:gdLst>
                  <a:gd name="T0" fmla="*/ 339 w 339"/>
                  <a:gd name="T1" fmla="*/ 250 h 250"/>
                  <a:gd name="T2" fmla="*/ 28 w 339"/>
                  <a:gd name="T3" fmla="*/ 250 h 250"/>
                  <a:gd name="T4" fmla="*/ 28 w 339"/>
                  <a:gd name="T5" fmla="*/ 250 h 250"/>
                  <a:gd name="T6" fmla="*/ 22 w 339"/>
                  <a:gd name="T7" fmla="*/ 249 h 250"/>
                  <a:gd name="T8" fmla="*/ 17 w 339"/>
                  <a:gd name="T9" fmla="*/ 247 h 250"/>
                  <a:gd name="T10" fmla="*/ 12 w 339"/>
                  <a:gd name="T11" fmla="*/ 245 h 250"/>
                  <a:gd name="T12" fmla="*/ 8 w 339"/>
                  <a:gd name="T13" fmla="*/ 240 h 250"/>
                  <a:gd name="T14" fmla="*/ 4 w 339"/>
                  <a:gd name="T15" fmla="*/ 236 h 250"/>
                  <a:gd name="T16" fmla="*/ 2 w 339"/>
                  <a:gd name="T17" fmla="*/ 231 h 250"/>
                  <a:gd name="T18" fmla="*/ 0 w 339"/>
                  <a:gd name="T19" fmla="*/ 226 h 250"/>
                  <a:gd name="T20" fmla="*/ 0 w 339"/>
                  <a:gd name="T21" fmla="*/ 220 h 250"/>
                  <a:gd name="T22" fmla="*/ 0 w 339"/>
                  <a:gd name="T23" fmla="*/ 192 h 250"/>
                  <a:gd name="T24" fmla="*/ 0 w 339"/>
                  <a:gd name="T25" fmla="*/ 192 h 250"/>
                  <a:gd name="T26" fmla="*/ 0 w 339"/>
                  <a:gd name="T27" fmla="*/ 184 h 250"/>
                  <a:gd name="T28" fmla="*/ 1 w 339"/>
                  <a:gd name="T29" fmla="*/ 176 h 250"/>
                  <a:gd name="T30" fmla="*/ 3 w 339"/>
                  <a:gd name="T31" fmla="*/ 168 h 250"/>
                  <a:gd name="T32" fmla="*/ 5 w 339"/>
                  <a:gd name="T33" fmla="*/ 160 h 250"/>
                  <a:gd name="T34" fmla="*/ 8 w 339"/>
                  <a:gd name="T35" fmla="*/ 153 h 250"/>
                  <a:gd name="T36" fmla="*/ 12 w 339"/>
                  <a:gd name="T37" fmla="*/ 145 h 250"/>
                  <a:gd name="T38" fmla="*/ 16 w 339"/>
                  <a:gd name="T39" fmla="*/ 137 h 250"/>
                  <a:gd name="T40" fmla="*/ 21 w 339"/>
                  <a:gd name="T41" fmla="*/ 130 h 250"/>
                  <a:gd name="T42" fmla="*/ 26 w 339"/>
                  <a:gd name="T43" fmla="*/ 124 h 250"/>
                  <a:gd name="T44" fmla="*/ 32 w 339"/>
                  <a:gd name="T45" fmla="*/ 118 h 250"/>
                  <a:gd name="T46" fmla="*/ 38 w 339"/>
                  <a:gd name="T47" fmla="*/ 112 h 250"/>
                  <a:gd name="T48" fmla="*/ 46 w 339"/>
                  <a:gd name="T49" fmla="*/ 107 h 250"/>
                  <a:gd name="T50" fmla="*/ 53 w 339"/>
                  <a:gd name="T51" fmla="*/ 103 h 250"/>
                  <a:gd name="T52" fmla="*/ 60 w 339"/>
                  <a:gd name="T53" fmla="*/ 99 h 250"/>
                  <a:gd name="T54" fmla="*/ 67 w 339"/>
                  <a:gd name="T55" fmla="*/ 96 h 250"/>
                  <a:gd name="T56" fmla="*/ 75 w 339"/>
                  <a:gd name="T57" fmla="*/ 93 h 250"/>
                  <a:gd name="T58" fmla="*/ 198 w 339"/>
                  <a:gd name="T59" fmla="*/ 58 h 250"/>
                  <a:gd name="T60" fmla="*/ 198 w 339"/>
                  <a:gd name="T61" fmla="*/ 0 h 250"/>
                  <a:gd name="T62" fmla="*/ 255 w 339"/>
                  <a:gd name="T63" fmla="*/ 0 h 250"/>
                  <a:gd name="T64" fmla="*/ 255 w 339"/>
                  <a:gd name="T65" fmla="*/ 79 h 250"/>
                  <a:gd name="T66" fmla="*/ 255 w 339"/>
                  <a:gd name="T67" fmla="*/ 79 h 250"/>
                  <a:gd name="T68" fmla="*/ 255 w 339"/>
                  <a:gd name="T69" fmla="*/ 84 h 250"/>
                  <a:gd name="T70" fmla="*/ 254 w 339"/>
                  <a:gd name="T71" fmla="*/ 88 h 250"/>
                  <a:gd name="T72" fmla="*/ 252 w 339"/>
                  <a:gd name="T73" fmla="*/ 92 h 250"/>
                  <a:gd name="T74" fmla="*/ 249 w 339"/>
                  <a:gd name="T75" fmla="*/ 96 h 250"/>
                  <a:gd name="T76" fmla="*/ 247 w 339"/>
                  <a:gd name="T77" fmla="*/ 99 h 250"/>
                  <a:gd name="T78" fmla="*/ 243 w 339"/>
                  <a:gd name="T79" fmla="*/ 102 h 250"/>
                  <a:gd name="T80" fmla="*/ 238 w 339"/>
                  <a:gd name="T81" fmla="*/ 105 h 250"/>
                  <a:gd name="T82" fmla="*/ 234 w 339"/>
                  <a:gd name="T83" fmla="*/ 106 h 250"/>
                  <a:gd name="T84" fmla="*/ 90 w 339"/>
                  <a:gd name="T85" fmla="*/ 148 h 250"/>
                  <a:gd name="T86" fmla="*/ 90 w 339"/>
                  <a:gd name="T87" fmla="*/ 148 h 250"/>
                  <a:gd name="T88" fmla="*/ 84 w 339"/>
                  <a:gd name="T89" fmla="*/ 150 h 250"/>
                  <a:gd name="T90" fmla="*/ 78 w 339"/>
                  <a:gd name="T91" fmla="*/ 154 h 250"/>
                  <a:gd name="T92" fmla="*/ 72 w 339"/>
                  <a:gd name="T93" fmla="*/ 159 h 250"/>
                  <a:gd name="T94" fmla="*/ 67 w 339"/>
                  <a:gd name="T95" fmla="*/ 165 h 250"/>
                  <a:gd name="T96" fmla="*/ 63 w 339"/>
                  <a:gd name="T97" fmla="*/ 172 h 250"/>
                  <a:gd name="T98" fmla="*/ 59 w 339"/>
                  <a:gd name="T99" fmla="*/ 178 h 250"/>
                  <a:gd name="T100" fmla="*/ 57 w 339"/>
                  <a:gd name="T101" fmla="*/ 185 h 250"/>
                  <a:gd name="T102" fmla="*/ 57 w 339"/>
                  <a:gd name="T103" fmla="*/ 192 h 250"/>
                  <a:gd name="T104" fmla="*/ 339 w 339"/>
                  <a:gd name="T105" fmla="*/ 192 h 250"/>
                  <a:gd name="T106" fmla="*/ 339 w 339"/>
                  <a:gd name="T107"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9" h="250">
                    <a:moveTo>
                      <a:pt x="339" y="250"/>
                    </a:moveTo>
                    <a:lnTo>
                      <a:pt x="28" y="250"/>
                    </a:lnTo>
                    <a:lnTo>
                      <a:pt x="28" y="250"/>
                    </a:lnTo>
                    <a:lnTo>
                      <a:pt x="22" y="249"/>
                    </a:lnTo>
                    <a:lnTo>
                      <a:pt x="17" y="247"/>
                    </a:lnTo>
                    <a:lnTo>
                      <a:pt x="12" y="245"/>
                    </a:lnTo>
                    <a:lnTo>
                      <a:pt x="8" y="240"/>
                    </a:lnTo>
                    <a:lnTo>
                      <a:pt x="4" y="236"/>
                    </a:lnTo>
                    <a:lnTo>
                      <a:pt x="2" y="231"/>
                    </a:lnTo>
                    <a:lnTo>
                      <a:pt x="0" y="226"/>
                    </a:lnTo>
                    <a:lnTo>
                      <a:pt x="0" y="220"/>
                    </a:lnTo>
                    <a:lnTo>
                      <a:pt x="0" y="192"/>
                    </a:lnTo>
                    <a:lnTo>
                      <a:pt x="0" y="192"/>
                    </a:lnTo>
                    <a:lnTo>
                      <a:pt x="0" y="184"/>
                    </a:lnTo>
                    <a:lnTo>
                      <a:pt x="1" y="176"/>
                    </a:lnTo>
                    <a:lnTo>
                      <a:pt x="3" y="168"/>
                    </a:lnTo>
                    <a:lnTo>
                      <a:pt x="5" y="160"/>
                    </a:lnTo>
                    <a:lnTo>
                      <a:pt x="8" y="153"/>
                    </a:lnTo>
                    <a:lnTo>
                      <a:pt x="12" y="145"/>
                    </a:lnTo>
                    <a:lnTo>
                      <a:pt x="16" y="137"/>
                    </a:lnTo>
                    <a:lnTo>
                      <a:pt x="21" y="130"/>
                    </a:lnTo>
                    <a:lnTo>
                      <a:pt x="26" y="124"/>
                    </a:lnTo>
                    <a:lnTo>
                      <a:pt x="32" y="118"/>
                    </a:lnTo>
                    <a:lnTo>
                      <a:pt x="38" y="112"/>
                    </a:lnTo>
                    <a:lnTo>
                      <a:pt x="46" y="107"/>
                    </a:lnTo>
                    <a:lnTo>
                      <a:pt x="53" y="103"/>
                    </a:lnTo>
                    <a:lnTo>
                      <a:pt x="60" y="99"/>
                    </a:lnTo>
                    <a:lnTo>
                      <a:pt x="67" y="96"/>
                    </a:lnTo>
                    <a:lnTo>
                      <a:pt x="75" y="93"/>
                    </a:lnTo>
                    <a:lnTo>
                      <a:pt x="198" y="58"/>
                    </a:lnTo>
                    <a:lnTo>
                      <a:pt x="198" y="0"/>
                    </a:lnTo>
                    <a:lnTo>
                      <a:pt x="255" y="0"/>
                    </a:lnTo>
                    <a:lnTo>
                      <a:pt x="255" y="79"/>
                    </a:lnTo>
                    <a:lnTo>
                      <a:pt x="255" y="79"/>
                    </a:lnTo>
                    <a:lnTo>
                      <a:pt x="255" y="84"/>
                    </a:lnTo>
                    <a:lnTo>
                      <a:pt x="254" y="88"/>
                    </a:lnTo>
                    <a:lnTo>
                      <a:pt x="252" y="92"/>
                    </a:lnTo>
                    <a:lnTo>
                      <a:pt x="249" y="96"/>
                    </a:lnTo>
                    <a:lnTo>
                      <a:pt x="247" y="99"/>
                    </a:lnTo>
                    <a:lnTo>
                      <a:pt x="243" y="102"/>
                    </a:lnTo>
                    <a:lnTo>
                      <a:pt x="238" y="105"/>
                    </a:lnTo>
                    <a:lnTo>
                      <a:pt x="234" y="106"/>
                    </a:lnTo>
                    <a:lnTo>
                      <a:pt x="90" y="148"/>
                    </a:lnTo>
                    <a:lnTo>
                      <a:pt x="90" y="148"/>
                    </a:lnTo>
                    <a:lnTo>
                      <a:pt x="84" y="150"/>
                    </a:lnTo>
                    <a:lnTo>
                      <a:pt x="78" y="154"/>
                    </a:lnTo>
                    <a:lnTo>
                      <a:pt x="72" y="159"/>
                    </a:lnTo>
                    <a:lnTo>
                      <a:pt x="67" y="165"/>
                    </a:lnTo>
                    <a:lnTo>
                      <a:pt x="63" y="172"/>
                    </a:lnTo>
                    <a:lnTo>
                      <a:pt x="59" y="178"/>
                    </a:lnTo>
                    <a:lnTo>
                      <a:pt x="57" y="185"/>
                    </a:lnTo>
                    <a:lnTo>
                      <a:pt x="57" y="192"/>
                    </a:lnTo>
                    <a:lnTo>
                      <a:pt x="339" y="192"/>
                    </a:lnTo>
                    <a:lnTo>
                      <a:pt x="339"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1" name="Freeform 54">
                <a:extLst>
                  <a:ext uri="{FF2B5EF4-FFF2-40B4-BE49-F238E27FC236}">
                    <a16:creationId xmlns:a16="http://schemas.microsoft.com/office/drawing/2014/main" id="{5F0C8060-93D3-DBAB-8F3E-AAD8DB01FB00}"/>
                  </a:ext>
                </a:extLst>
              </p:cNvPr>
              <p:cNvSpPr>
                <a:spLocks/>
              </p:cNvSpPr>
              <p:nvPr/>
            </p:nvSpPr>
            <p:spPr bwMode="auto">
              <a:xfrm>
                <a:off x="3665538" y="2987676"/>
                <a:ext cx="90488" cy="66675"/>
              </a:xfrm>
              <a:custGeom>
                <a:avLst/>
                <a:gdLst>
                  <a:gd name="T0" fmla="*/ 312 w 340"/>
                  <a:gd name="T1" fmla="*/ 251 h 251"/>
                  <a:gd name="T2" fmla="*/ 0 w 340"/>
                  <a:gd name="T3" fmla="*/ 251 h 251"/>
                  <a:gd name="T4" fmla="*/ 0 w 340"/>
                  <a:gd name="T5" fmla="*/ 193 h 251"/>
                  <a:gd name="T6" fmla="*/ 284 w 340"/>
                  <a:gd name="T7" fmla="*/ 193 h 251"/>
                  <a:gd name="T8" fmla="*/ 284 w 340"/>
                  <a:gd name="T9" fmla="*/ 193 h 251"/>
                  <a:gd name="T10" fmla="*/ 283 w 340"/>
                  <a:gd name="T11" fmla="*/ 186 h 251"/>
                  <a:gd name="T12" fmla="*/ 281 w 340"/>
                  <a:gd name="T13" fmla="*/ 179 h 251"/>
                  <a:gd name="T14" fmla="*/ 278 w 340"/>
                  <a:gd name="T15" fmla="*/ 173 h 251"/>
                  <a:gd name="T16" fmla="*/ 274 w 340"/>
                  <a:gd name="T17" fmla="*/ 166 h 251"/>
                  <a:gd name="T18" fmla="*/ 269 w 340"/>
                  <a:gd name="T19" fmla="*/ 160 h 251"/>
                  <a:gd name="T20" fmla="*/ 262 w 340"/>
                  <a:gd name="T21" fmla="*/ 155 h 251"/>
                  <a:gd name="T22" fmla="*/ 256 w 340"/>
                  <a:gd name="T23" fmla="*/ 151 h 251"/>
                  <a:gd name="T24" fmla="*/ 249 w 340"/>
                  <a:gd name="T25" fmla="*/ 149 h 251"/>
                  <a:gd name="T26" fmla="*/ 106 w 340"/>
                  <a:gd name="T27" fmla="*/ 107 h 251"/>
                  <a:gd name="T28" fmla="*/ 106 w 340"/>
                  <a:gd name="T29" fmla="*/ 107 h 251"/>
                  <a:gd name="T30" fmla="*/ 101 w 340"/>
                  <a:gd name="T31" fmla="*/ 106 h 251"/>
                  <a:gd name="T32" fmla="*/ 97 w 340"/>
                  <a:gd name="T33" fmla="*/ 103 h 251"/>
                  <a:gd name="T34" fmla="*/ 94 w 340"/>
                  <a:gd name="T35" fmla="*/ 100 h 251"/>
                  <a:gd name="T36" fmla="*/ 91 w 340"/>
                  <a:gd name="T37" fmla="*/ 97 h 251"/>
                  <a:gd name="T38" fmla="*/ 89 w 340"/>
                  <a:gd name="T39" fmla="*/ 93 h 251"/>
                  <a:gd name="T40" fmla="*/ 87 w 340"/>
                  <a:gd name="T41" fmla="*/ 89 h 251"/>
                  <a:gd name="T42" fmla="*/ 86 w 340"/>
                  <a:gd name="T43" fmla="*/ 85 h 251"/>
                  <a:gd name="T44" fmla="*/ 85 w 340"/>
                  <a:gd name="T45" fmla="*/ 80 h 251"/>
                  <a:gd name="T46" fmla="*/ 85 w 340"/>
                  <a:gd name="T47" fmla="*/ 0 h 251"/>
                  <a:gd name="T48" fmla="*/ 142 w 340"/>
                  <a:gd name="T49" fmla="*/ 0 h 251"/>
                  <a:gd name="T50" fmla="*/ 142 w 340"/>
                  <a:gd name="T51" fmla="*/ 59 h 251"/>
                  <a:gd name="T52" fmla="*/ 266 w 340"/>
                  <a:gd name="T53" fmla="*/ 94 h 251"/>
                  <a:gd name="T54" fmla="*/ 266 w 340"/>
                  <a:gd name="T55" fmla="*/ 94 h 251"/>
                  <a:gd name="T56" fmla="*/ 273 w 340"/>
                  <a:gd name="T57" fmla="*/ 96 h 251"/>
                  <a:gd name="T58" fmla="*/ 281 w 340"/>
                  <a:gd name="T59" fmla="*/ 100 h 251"/>
                  <a:gd name="T60" fmla="*/ 288 w 340"/>
                  <a:gd name="T61" fmla="*/ 104 h 251"/>
                  <a:gd name="T62" fmla="*/ 295 w 340"/>
                  <a:gd name="T63" fmla="*/ 108 h 251"/>
                  <a:gd name="T64" fmla="*/ 301 w 340"/>
                  <a:gd name="T65" fmla="*/ 113 h 251"/>
                  <a:gd name="T66" fmla="*/ 307 w 340"/>
                  <a:gd name="T67" fmla="*/ 119 h 251"/>
                  <a:gd name="T68" fmla="*/ 313 w 340"/>
                  <a:gd name="T69" fmla="*/ 125 h 251"/>
                  <a:gd name="T70" fmla="*/ 318 w 340"/>
                  <a:gd name="T71" fmla="*/ 131 h 251"/>
                  <a:gd name="T72" fmla="*/ 323 w 340"/>
                  <a:gd name="T73" fmla="*/ 138 h 251"/>
                  <a:gd name="T74" fmla="*/ 327 w 340"/>
                  <a:gd name="T75" fmla="*/ 146 h 251"/>
                  <a:gd name="T76" fmla="*/ 331 w 340"/>
                  <a:gd name="T77" fmla="*/ 154 h 251"/>
                  <a:gd name="T78" fmla="*/ 334 w 340"/>
                  <a:gd name="T79" fmla="*/ 161 h 251"/>
                  <a:gd name="T80" fmla="*/ 337 w 340"/>
                  <a:gd name="T81" fmla="*/ 169 h 251"/>
                  <a:gd name="T82" fmla="*/ 338 w 340"/>
                  <a:gd name="T83" fmla="*/ 177 h 251"/>
                  <a:gd name="T84" fmla="*/ 340 w 340"/>
                  <a:gd name="T85" fmla="*/ 185 h 251"/>
                  <a:gd name="T86" fmla="*/ 340 w 340"/>
                  <a:gd name="T87" fmla="*/ 193 h 251"/>
                  <a:gd name="T88" fmla="*/ 340 w 340"/>
                  <a:gd name="T89" fmla="*/ 221 h 251"/>
                  <a:gd name="T90" fmla="*/ 340 w 340"/>
                  <a:gd name="T91" fmla="*/ 221 h 251"/>
                  <a:gd name="T92" fmla="*/ 339 w 340"/>
                  <a:gd name="T93" fmla="*/ 227 h 251"/>
                  <a:gd name="T94" fmla="*/ 338 w 340"/>
                  <a:gd name="T95" fmla="*/ 232 h 251"/>
                  <a:gd name="T96" fmla="*/ 335 w 340"/>
                  <a:gd name="T97" fmla="*/ 237 h 251"/>
                  <a:gd name="T98" fmla="*/ 332 w 340"/>
                  <a:gd name="T99" fmla="*/ 241 h 251"/>
                  <a:gd name="T100" fmla="*/ 328 w 340"/>
                  <a:gd name="T101" fmla="*/ 246 h 251"/>
                  <a:gd name="T102" fmla="*/ 323 w 340"/>
                  <a:gd name="T103" fmla="*/ 248 h 251"/>
                  <a:gd name="T104" fmla="*/ 318 w 340"/>
                  <a:gd name="T105" fmla="*/ 250 h 251"/>
                  <a:gd name="T106" fmla="*/ 312 w 340"/>
                  <a:gd name="T107" fmla="*/ 251 h 251"/>
                  <a:gd name="T108" fmla="*/ 312 w 340"/>
                  <a:gd name="T10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0" h="251">
                    <a:moveTo>
                      <a:pt x="312" y="251"/>
                    </a:moveTo>
                    <a:lnTo>
                      <a:pt x="0" y="251"/>
                    </a:lnTo>
                    <a:lnTo>
                      <a:pt x="0" y="193"/>
                    </a:lnTo>
                    <a:lnTo>
                      <a:pt x="284" y="193"/>
                    </a:lnTo>
                    <a:lnTo>
                      <a:pt x="284" y="193"/>
                    </a:lnTo>
                    <a:lnTo>
                      <a:pt x="283" y="186"/>
                    </a:lnTo>
                    <a:lnTo>
                      <a:pt x="281" y="179"/>
                    </a:lnTo>
                    <a:lnTo>
                      <a:pt x="278" y="173"/>
                    </a:lnTo>
                    <a:lnTo>
                      <a:pt x="274" y="166"/>
                    </a:lnTo>
                    <a:lnTo>
                      <a:pt x="269" y="160"/>
                    </a:lnTo>
                    <a:lnTo>
                      <a:pt x="262" y="155"/>
                    </a:lnTo>
                    <a:lnTo>
                      <a:pt x="256" y="151"/>
                    </a:lnTo>
                    <a:lnTo>
                      <a:pt x="249" y="149"/>
                    </a:lnTo>
                    <a:lnTo>
                      <a:pt x="106" y="107"/>
                    </a:lnTo>
                    <a:lnTo>
                      <a:pt x="106" y="107"/>
                    </a:lnTo>
                    <a:lnTo>
                      <a:pt x="101" y="106"/>
                    </a:lnTo>
                    <a:lnTo>
                      <a:pt x="97" y="103"/>
                    </a:lnTo>
                    <a:lnTo>
                      <a:pt x="94" y="100"/>
                    </a:lnTo>
                    <a:lnTo>
                      <a:pt x="91" y="97"/>
                    </a:lnTo>
                    <a:lnTo>
                      <a:pt x="89" y="93"/>
                    </a:lnTo>
                    <a:lnTo>
                      <a:pt x="87" y="89"/>
                    </a:lnTo>
                    <a:lnTo>
                      <a:pt x="86" y="85"/>
                    </a:lnTo>
                    <a:lnTo>
                      <a:pt x="85" y="80"/>
                    </a:lnTo>
                    <a:lnTo>
                      <a:pt x="85" y="0"/>
                    </a:lnTo>
                    <a:lnTo>
                      <a:pt x="142" y="0"/>
                    </a:lnTo>
                    <a:lnTo>
                      <a:pt x="142" y="59"/>
                    </a:lnTo>
                    <a:lnTo>
                      <a:pt x="266" y="94"/>
                    </a:lnTo>
                    <a:lnTo>
                      <a:pt x="266" y="94"/>
                    </a:lnTo>
                    <a:lnTo>
                      <a:pt x="273" y="96"/>
                    </a:lnTo>
                    <a:lnTo>
                      <a:pt x="281" y="100"/>
                    </a:lnTo>
                    <a:lnTo>
                      <a:pt x="288" y="104"/>
                    </a:lnTo>
                    <a:lnTo>
                      <a:pt x="295" y="108"/>
                    </a:lnTo>
                    <a:lnTo>
                      <a:pt x="301" y="113"/>
                    </a:lnTo>
                    <a:lnTo>
                      <a:pt x="307" y="119"/>
                    </a:lnTo>
                    <a:lnTo>
                      <a:pt x="313" y="125"/>
                    </a:lnTo>
                    <a:lnTo>
                      <a:pt x="318" y="131"/>
                    </a:lnTo>
                    <a:lnTo>
                      <a:pt x="323" y="138"/>
                    </a:lnTo>
                    <a:lnTo>
                      <a:pt x="327" y="146"/>
                    </a:lnTo>
                    <a:lnTo>
                      <a:pt x="331" y="154"/>
                    </a:lnTo>
                    <a:lnTo>
                      <a:pt x="334" y="161"/>
                    </a:lnTo>
                    <a:lnTo>
                      <a:pt x="337" y="169"/>
                    </a:lnTo>
                    <a:lnTo>
                      <a:pt x="338" y="177"/>
                    </a:lnTo>
                    <a:lnTo>
                      <a:pt x="340" y="185"/>
                    </a:lnTo>
                    <a:lnTo>
                      <a:pt x="340" y="193"/>
                    </a:lnTo>
                    <a:lnTo>
                      <a:pt x="340" y="221"/>
                    </a:lnTo>
                    <a:lnTo>
                      <a:pt x="340" y="221"/>
                    </a:lnTo>
                    <a:lnTo>
                      <a:pt x="339" y="227"/>
                    </a:lnTo>
                    <a:lnTo>
                      <a:pt x="338" y="232"/>
                    </a:lnTo>
                    <a:lnTo>
                      <a:pt x="335" y="237"/>
                    </a:lnTo>
                    <a:lnTo>
                      <a:pt x="332" y="241"/>
                    </a:lnTo>
                    <a:lnTo>
                      <a:pt x="328" y="246"/>
                    </a:lnTo>
                    <a:lnTo>
                      <a:pt x="323" y="248"/>
                    </a:lnTo>
                    <a:lnTo>
                      <a:pt x="318" y="250"/>
                    </a:lnTo>
                    <a:lnTo>
                      <a:pt x="312" y="251"/>
                    </a:lnTo>
                    <a:lnTo>
                      <a:pt x="312"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2" name="Freeform 55">
                <a:extLst>
                  <a:ext uri="{FF2B5EF4-FFF2-40B4-BE49-F238E27FC236}">
                    <a16:creationId xmlns:a16="http://schemas.microsoft.com/office/drawing/2014/main" id="{76A98BEB-2F3D-B44B-17E1-B169EB5FDCC4}"/>
                  </a:ext>
                </a:extLst>
              </p:cNvPr>
              <p:cNvSpPr>
                <a:spLocks noEditPoints="1"/>
              </p:cNvSpPr>
              <p:nvPr/>
            </p:nvSpPr>
            <p:spPr bwMode="auto">
              <a:xfrm>
                <a:off x="3621088" y="2889251"/>
                <a:ext cx="104775" cy="112713"/>
              </a:xfrm>
              <a:custGeom>
                <a:avLst/>
                <a:gdLst>
                  <a:gd name="T0" fmla="*/ 178 w 397"/>
                  <a:gd name="T1" fmla="*/ 427 h 429"/>
                  <a:gd name="T2" fmla="*/ 121 w 397"/>
                  <a:gd name="T3" fmla="*/ 411 h 429"/>
                  <a:gd name="T4" fmla="*/ 72 w 397"/>
                  <a:gd name="T5" fmla="*/ 379 h 429"/>
                  <a:gd name="T6" fmla="*/ 34 w 397"/>
                  <a:gd name="T7" fmla="*/ 334 h 429"/>
                  <a:gd name="T8" fmla="*/ 9 w 397"/>
                  <a:gd name="T9" fmla="*/ 278 h 429"/>
                  <a:gd name="T10" fmla="*/ 0 w 397"/>
                  <a:gd name="T11" fmla="*/ 215 h 429"/>
                  <a:gd name="T12" fmla="*/ 4 w 397"/>
                  <a:gd name="T13" fmla="*/ 171 h 429"/>
                  <a:gd name="T14" fmla="*/ 24 w 397"/>
                  <a:gd name="T15" fmla="*/ 113 h 429"/>
                  <a:gd name="T16" fmla="*/ 58 w 397"/>
                  <a:gd name="T17" fmla="*/ 63 h 429"/>
                  <a:gd name="T18" fmla="*/ 104 w 397"/>
                  <a:gd name="T19" fmla="*/ 27 h 429"/>
                  <a:gd name="T20" fmla="*/ 159 w 397"/>
                  <a:gd name="T21" fmla="*/ 4 h 429"/>
                  <a:gd name="T22" fmla="*/ 198 w 397"/>
                  <a:gd name="T23" fmla="*/ 0 h 429"/>
                  <a:gd name="T24" fmla="*/ 258 w 397"/>
                  <a:gd name="T25" fmla="*/ 11 h 429"/>
                  <a:gd name="T26" fmla="*/ 309 w 397"/>
                  <a:gd name="T27" fmla="*/ 37 h 429"/>
                  <a:gd name="T28" fmla="*/ 352 w 397"/>
                  <a:gd name="T29" fmla="*/ 78 h 429"/>
                  <a:gd name="T30" fmla="*/ 381 w 397"/>
                  <a:gd name="T31" fmla="*/ 132 h 429"/>
                  <a:gd name="T32" fmla="*/ 396 w 397"/>
                  <a:gd name="T33" fmla="*/ 192 h 429"/>
                  <a:gd name="T34" fmla="*/ 396 w 397"/>
                  <a:gd name="T35" fmla="*/ 236 h 429"/>
                  <a:gd name="T36" fmla="*/ 381 w 397"/>
                  <a:gd name="T37" fmla="*/ 297 h 429"/>
                  <a:gd name="T38" fmla="*/ 352 w 397"/>
                  <a:gd name="T39" fmla="*/ 350 h 429"/>
                  <a:gd name="T40" fmla="*/ 309 w 397"/>
                  <a:gd name="T41" fmla="*/ 391 h 429"/>
                  <a:gd name="T42" fmla="*/ 258 w 397"/>
                  <a:gd name="T43" fmla="*/ 419 h 429"/>
                  <a:gd name="T44" fmla="*/ 198 w 397"/>
                  <a:gd name="T45" fmla="*/ 429 h 429"/>
                  <a:gd name="T46" fmla="*/ 198 w 397"/>
                  <a:gd name="T47" fmla="*/ 57 h 429"/>
                  <a:gd name="T48" fmla="*/ 157 w 397"/>
                  <a:gd name="T49" fmla="*/ 64 h 429"/>
                  <a:gd name="T50" fmla="*/ 119 w 397"/>
                  <a:gd name="T51" fmla="*/ 84 h 429"/>
                  <a:gd name="T52" fmla="*/ 89 w 397"/>
                  <a:gd name="T53" fmla="*/ 115 h 429"/>
                  <a:gd name="T54" fmla="*/ 68 w 397"/>
                  <a:gd name="T55" fmla="*/ 153 h 429"/>
                  <a:gd name="T56" fmla="*/ 58 w 397"/>
                  <a:gd name="T57" fmla="*/ 198 h 429"/>
                  <a:gd name="T58" fmla="*/ 58 w 397"/>
                  <a:gd name="T59" fmla="*/ 231 h 429"/>
                  <a:gd name="T60" fmla="*/ 68 w 397"/>
                  <a:gd name="T61" fmla="*/ 275 h 429"/>
                  <a:gd name="T62" fmla="*/ 89 w 397"/>
                  <a:gd name="T63" fmla="*/ 315 h 429"/>
                  <a:gd name="T64" fmla="*/ 119 w 397"/>
                  <a:gd name="T65" fmla="*/ 345 h 429"/>
                  <a:gd name="T66" fmla="*/ 157 w 397"/>
                  <a:gd name="T67" fmla="*/ 364 h 429"/>
                  <a:gd name="T68" fmla="*/ 198 w 397"/>
                  <a:gd name="T69" fmla="*/ 371 h 429"/>
                  <a:gd name="T70" fmla="*/ 227 w 397"/>
                  <a:gd name="T71" fmla="*/ 368 h 429"/>
                  <a:gd name="T72" fmla="*/ 266 w 397"/>
                  <a:gd name="T73" fmla="*/ 353 h 429"/>
                  <a:gd name="T74" fmla="*/ 298 w 397"/>
                  <a:gd name="T75" fmla="*/ 326 h 429"/>
                  <a:gd name="T76" fmla="*/ 323 w 397"/>
                  <a:gd name="T77" fmla="*/ 289 h 429"/>
                  <a:gd name="T78" fmla="*/ 338 w 397"/>
                  <a:gd name="T79" fmla="*/ 246 h 429"/>
                  <a:gd name="T80" fmla="*/ 341 w 397"/>
                  <a:gd name="T81" fmla="*/ 215 h 429"/>
                  <a:gd name="T82" fmla="*/ 334 w 397"/>
                  <a:gd name="T83" fmla="*/ 168 h 429"/>
                  <a:gd name="T84" fmla="*/ 316 w 397"/>
                  <a:gd name="T85" fmla="*/ 127 h 429"/>
                  <a:gd name="T86" fmla="*/ 288 w 397"/>
                  <a:gd name="T87" fmla="*/ 93 h 429"/>
                  <a:gd name="T88" fmla="*/ 254 w 397"/>
                  <a:gd name="T89" fmla="*/ 70 h 429"/>
                  <a:gd name="T90" fmla="*/ 213 w 397"/>
                  <a:gd name="T91" fmla="*/ 5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7" h="429">
                    <a:moveTo>
                      <a:pt x="198" y="429"/>
                    </a:moveTo>
                    <a:lnTo>
                      <a:pt x="198" y="429"/>
                    </a:lnTo>
                    <a:lnTo>
                      <a:pt x="178" y="427"/>
                    </a:lnTo>
                    <a:lnTo>
                      <a:pt x="159" y="424"/>
                    </a:lnTo>
                    <a:lnTo>
                      <a:pt x="140" y="419"/>
                    </a:lnTo>
                    <a:lnTo>
                      <a:pt x="121" y="411"/>
                    </a:lnTo>
                    <a:lnTo>
                      <a:pt x="104" y="402"/>
                    </a:lnTo>
                    <a:lnTo>
                      <a:pt x="88" y="391"/>
                    </a:lnTo>
                    <a:lnTo>
                      <a:pt x="72" y="379"/>
                    </a:lnTo>
                    <a:lnTo>
                      <a:pt x="58" y="365"/>
                    </a:lnTo>
                    <a:lnTo>
                      <a:pt x="46" y="350"/>
                    </a:lnTo>
                    <a:lnTo>
                      <a:pt x="34" y="334"/>
                    </a:lnTo>
                    <a:lnTo>
                      <a:pt x="24" y="317"/>
                    </a:lnTo>
                    <a:lnTo>
                      <a:pt x="15" y="297"/>
                    </a:lnTo>
                    <a:lnTo>
                      <a:pt x="9" y="278"/>
                    </a:lnTo>
                    <a:lnTo>
                      <a:pt x="4" y="257"/>
                    </a:lnTo>
                    <a:lnTo>
                      <a:pt x="1" y="236"/>
                    </a:lnTo>
                    <a:lnTo>
                      <a:pt x="0" y="215"/>
                    </a:lnTo>
                    <a:lnTo>
                      <a:pt x="0" y="215"/>
                    </a:lnTo>
                    <a:lnTo>
                      <a:pt x="1" y="192"/>
                    </a:lnTo>
                    <a:lnTo>
                      <a:pt x="4" y="171"/>
                    </a:lnTo>
                    <a:lnTo>
                      <a:pt x="9" y="151"/>
                    </a:lnTo>
                    <a:lnTo>
                      <a:pt x="15" y="132"/>
                    </a:lnTo>
                    <a:lnTo>
                      <a:pt x="24" y="113"/>
                    </a:lnTo>
                    <a:lnTo>
                      <a:pt x="34" y="95"/>
                    </a:lnTo>
                    <a:lnTo>
                      <a:pt x="46" y="78"/>
                    </a:lnTo>
                    <a:lnTo>
                      <a:pt x="58" y="63"/>
                    </a:lnTo>
                    <a:lnTo>
                      <a:pt x="72" y="50"/>
                    </a:lnTo>
                    <a:lnTo>
                      <a:pt x="88" y="37"/>
                    </a:lnTo>
                    <a:lnTo>
                      <a:pt x="104" y="27"/>
                    </a:lnTo>
                    <a:lnTo>
                      <a:pt x="121" y="18"/>
                    </a:lnTo>
                    <a:lnTo>
                      <a:pt x="140" y="11"/>
                    </a:lnTo>
                    <a:lnTo>
                      <a:pt x="159" y="4"/>
                    </a:lnTo>
                    <a:lnTo>
                      <a:pt x="178" y="1"/>
                    </a:lnTo>
                    <a:lnTo>
                      <a:pt x="198" y="0"/>
                    </a:lnTo>
                    <a:lnTo>
                      <a:pt x="198" y="0"/>
                    </a:lnTo>
                    <a:lnTo>
                      <a:pt x="218" y="1"/>
                    </a:lnTo>
                    <a:lnTo>
                      <a:pt x="239" y="4"/>
                    </a:lnTo>
                    <a:lnTo>
                      <a:pt x="258" y="11"/>
                    </a:lnTo>
                    <a:lnTo>
                      <a:pt x="276" y="18"/>
                    </a:lnTo>
                    <a:lnTo>
                      <a:pt x="293" y="27"/>
                    </a:lnTo>
                    <a:lnTo>
                      <a:pt x="309" y="37"/>
                    </a:lnTo>
                    <a:lnTo>
                      <a:pt x="324" y="50"/>
                    </a:lnTo>
                    <a:lnTo>
                      <a:pt x="339" y="63"/>
                    </a:lnTo>
                    <a:lnTo>
                      <a:pt x="352" y="78"/>
                    </a:lnTo>
                    <a:lnTo>
                      <a:pt x="363" y="95"/>
                    </a:lnTo>
                    <a:lnTo>
                      <a:pt x="373" y="113"/>
                    </a:lnTo>
                    <a:lnTo>
                      <a:pt x="381" y="132"/>
                    </a:lnTo>
                    <a:lnTo>
                      <a:pt x="388" y="151"/>
                    </a:lnTo>
                    <a:lnTo>
                      <a:pt x="393" y="171"/>
                    </a:lnTo>
                    <a:lnTo>
                      <a:pt x="396" y="192"/>
                    </a:lnTo>
                    <a:lnTo>
                      <a:pt x="397" y="215"/>
                    </a:lnTo>
                    <a:lnTo>
                      <a:pt x="397" y="215"/>
                    </a:lnTo>
                    <a:lnTo>
                      <a:pt x="396" y="236"/>
                    </a:lnTo>
                    <a:lnTo>
                      <a:pt x="393" y="257"/>
                    </a:lnTo>
                    <a:lnTo>
                      <a:pt x="388" y="278"/>
                    </a:lnTo>
                    <a:lnTo>
                      <a:pt x="381" y="297"/>
                    </a:lnTo>
                    <a:lnTo>
                      <a:pt x="373" y="317"/>
                    </a:lnTo>
                    <a:lnTo>
                      <a:pt x="363" y="334"/>
                    </a:lnTo>
                    <a:lnTo>
                      <a:pt x="352" y="350"/>
                    </a:lnTo>
                    <a:lnTo>
                      <a:pt x="339" y="365"/>
                    </a:lnTo>
                    <a:lnTo>
                      <a:pt x="324" y="379"/>
                    </a:lnTo>
                    <a:lnTo>
                      <a:pt x="309" y="391"/>
                    </a:lnTo>
                    <a:lnTo>
                      <a:pt x="293" y="402"/>
                    </a:lnTo>
                    <a:lnTo>
                      <a:pt x="276" y="411"/>
                    </a:lnTo>
                    <a:lnTo>
                      <a:pt x="258" y="419"/>
                    </a:lnTo>
                    <a:lnTo>
                      <a:pt x="239" y="424"/>
                    </a:lnTo>
                    <a:lnTo>
                      <a:pt x="218" y="427"/>
                    </a:lnTo>
                    <a:lnTo>
                      <a:pt x="198" y="429"/>
                    </a:lnTo>
                    <a:lnTo>
                      <a:pt x="198" y="429"/>
                    </a:lnTo>
                    <a:close/>
                    <a:moveTo>
                      <a:pt x="198" y="57"/>
                    </a:moveTo>
                    <a:lnTo>
                      <a:pt x="198" y="57"/>
                    </a:lnTo>
                    <a:lnTo>
                      <a:pt x="184" y="58"/>
                    </a:lnTo>
                    <a:lnTo>
                      <a:pt x="170" y="60"/>
                    </a:lnTo>
                    <a:lnTo>
                      <a:pt x="157" y="64"/>
                    </a:lnTo>
                    <a:lnTo>
                      <a:pt x="144" y="70"/>
                    </a:lnTo>
                    <a:lnTo>
                      <a:pt x="131" y="76"/>
                    </a:lnTo>
                    <a:lnTo>
                      <a:pt x="119" y="84"/>
                    </a:lnTo>
                    <a:lnTo>
                      <a:pt x="108" y="93"/>
                    </a:lnTo>
                    <a:lnTo>
                      <a:pt x="98" y="103"/>
                    </a:lnTo>
                    <a:lnTo>
                      <a:pt x="89" y="115"/>
                    </a:lnTo>
                    <a:lnTo>
                      <a:pt x="81" y="127"/>
                    </a:lnTo>
                    <a:lnTo>
                      <a:pt x="74" y="140"/>
                    </a:lnTo>
                    <a:lnTo>
                      <a:pt x="68" y="153"/>
                    </a:lnTo>
                    <a:lnTo>
                      <a:pt x="63" y="168"/>
                    </a:lnTo>
                    <a:lnTo>
                      <a:pt x="60" y="183"/>
                    </a:lnTo>
                    <a:lnTo>
                      <a:pt x="58" y="198"/>
                    </a:lnTo>
                    <a:lnTo>
                      <a:pt x="57" y="215"/>
                    </a:lnTo>
                    <a:lnTo>
                      <a:pt x="57" y="215"/>
                    </a:lnTo>
                    <a:lnTo>
                      <a:pt x="58" y="231"/>
                    </a:lnTo>
                    <a:lnTo>
                      <a:pt x="60" y="246"/>
                    </a:lnTo>
                    <a:lnTo>
                      <a:pt x="63" y="261"/>
                    </a:lnTo>
                    <a:lnTo>
                      <a:pt x="68" y="275"/>
                    </a:lnTo>
                    <a:lnTo>
                      <a:pt x="74" y="289"/>
                    </a:lnTo>
                    <a:lnTo>
                      <a:pt x="81" y="302"/>
                    </a:lnTo>
                    <a:lnTo>
                      <a:pt x="89" y="315"/>
                    </a:lnTo>
                    <a:lnTo>
                      <a:pt x="98" y="326"/>
                    </a:lnTo>
                    <a:lnTo>
                      <a:pt x="108" y="336"/>
                    </a:lnTo>
                    <a:lnTo>
                      <a:pt x="119" y="345"/>
                    </a:lnTo>
                    <a:lnTo>
                      <a:pt x="131" y="353"/>
                    </a:lnTo>
                    <a:lnTo>
                      <a:pt x="144" y="359"/>
                    </a:lnTo>
                    <a:lnTo>
                      <a:pt x="157" y="364"/>
                    </a:lnTo>
                    <a:lnTo>
                      <a:pt x="170" y="368"/>
                    </a:lnTo>
                    <a:lnTo>
                      <a:pt x="184" y="371"/>
                    </a:lnTo>
                    <a:lnTo>
                      <a:pt x="198" y="371"/>
                    </a:lnTo>
                    <a:lnTo>
                      <a:pt x="198" y="371"/>
                    </a:lnTo>
                    <a:lnTo>
                      <a:pt x="213" y="371"/>
                    </a:lnTo>
                    <a:lnTo>
                      <a:pt x="227" y="368"/>
                    </a:lnTo>
                    <a:lnTo>
                      <a:pt x="241" y="364"/>
                    </a:lnTo>
                    <a:lnTo>
                      <a:pt x="254" y="359"/>
                    </a:lnTo>
                    <a:lnTo>
                      <a:pt x="266" y="353"/>
                    </a:lnTo>
                    <a:lnTo>
                      <a:pt x="278" y="345"/>
                    </a:lnTo>
                    <a:lnTo>
                      <a:pt x="288" y="336"/>
                    </a:lnTo>
                    <a:lnTo>
                      <a:pt x="298" y="326"/>
                    </a:lnTo>
                    <a:lnTo>
                      <a:pt x="308" y="315"/>
                    </a:lnTo>
                    <a:lnTo>
                      <a:pt x="316" y="302"/>
                    </a:lnTo>
                    <a:lnTo>
                      <a:pt x="323" y="289"/>
                    </a:lnTo>
                    <a:lnTo>
                      <a:pt x="329" y="275"/>
                    </a:lnTo>
                    <a:lnTo>
                      <a:pt x="334" y="261"/>
                    </a:lnTo>
                    <a:lnTo>
                      <a:pt x="338" y="246"/>
                    </a:lnTo>
                    <a:lnTo>
                      <a:pt x="340" y="231"/>
                    </a:lnTo>
                    <a:lnTo>
                      <a:pt x="341" y="215"/>
                    </a:lnTo>
                    <a:lnTo>
                      <a:pt x="341" y="215"/>
                    </a:lnTo>
                    <a:lnTo>
                      <a:pt x="340" y="198"/>
                    </a:lnTo>
                    <a:lnTo>
                      <a:pt x="338" y="183"/>
                    </a:lnTo>
                    <a:lnTo>
                      <a:pt x="334" y="168"/>
                    </a:lnTo>
                    <a:lnTo>
                      <a:pt x="329" y="153"/>
                    </a:lnTo>
                    <a:lnTo>
                      <a:pt x="323" y="140"/>
                    </a:lnTo>
                    <a:lnTo>
                      <a:pt x="316" y="127"/>
                    </a:lnTo>
                    <a:lnTo>
                      <a:pt x="308" y="115"/>
                    </a:lnTo>
                    <a:lnTo>
                      <a:pt x="298" y="103"/>
                    </a:lnTo>
                    <a:lnTo>
                      <a:pt x="288" y="93"/>
                    </a:lnTo>
                    <a:lnTo>
                      <a:pt x="278" y="84"/>
                    </a:lnTo>
                    <a:lnTo>
                      <a:pt x="266" y="76"/>
                    </a:lnTo>
                    <a:lnTo>
                      <a:pt x="254" y="70"/>
                    </a:lnTo>
                    <a:lnTo>
                      <a:pt x="241" y="64"/>
                    </a:lnTo>
                    <a:lnTo>
                      <a:pt x="227" y="60"/>
                    </a:lnTo>
                    <a:lnTo>
                      <a:pt x="213" y="58"/>
                    </a:lnTo>
                    <a:lnTo>
                      <a:pt x="198" y="57"/>
                    </a:lnTo>
                    <a:lnTo>
                      <a:pt x="19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3" name="Freeform 56">
                <a:extLst>
                  <a:ext uri="{FF2B5EF4-FFF2-40B4-BE49-F238E27FC236}">
                    <a16:creationId xmlns:a16="http://schemas.microsoft.com/office/drawing/2014/main" id="{AE4373FA-B1AF-DD9D-9F19-DF7648FF0117}"/>
                  </a:ext>
                </a:extLst>
              </p:cNvPr>
              <p:cNvSpPr>
                <a:spLocks/>
              </p:cNvSpPr>
              <p:nvPr/>
            </p:nvSpPr>
            <p:spPr bwMode="auto">
              <a:xfrm>
                <a:off x="3625850" y="2921001"/>
                <a:ext cx="98425" cy="28575"/>
              </a:xfrm>
              <a:custGeom>
                <a:avLst/>
                <a:gdLst>
                  <a:gd name="T0" fmla="*/ 297 w 371"/>
                  <a:gd name="T1" fmla="*/ 105 h 105"/>
                  <a:gd name="T2" fmla="*/ 277 w 371"/>
                  <a:gd name="T3" fmla="*/ 103 h 105"/>
                  <a:gd name="T4" fmla="*/ 267 w 371"/>
                  <a:gd name="T5" fmla="*/ 101 h 105"/>
                  <a:gd name="T6" fmla="*/ 248 w 371"/>
                  <a:gd name="T7" fmla="*/ 95 h 105"/>
                  <a:gd name="T8" fmla="*/ 231 w 371"/>
                  <a:gd name="T9" fmla="*/ 87 h 105"/>
                  <a:gd name="T10" fmla="*/ 214 w 371"/>
                  <a:gd name="T11" fmla="*/ 75 h 105"/>
                  <a:gd name="T12" fmla="*/ 207 w 371"/>
                  <a:gd name="T13" fmla="*/ 68 h 105"/>
                  <a:gd name="T14" fmla="*/ 181 w 371"/>
                  <a:gd name="T15" fmla="*/ 83 h 105"/>
                  <a:gd name="T16" fmla="*/ 154 w 371"/>
                  <a:gd name="T17" fmla="*/ 95 h 105"/>
                  <a:gd name="T18" fmla="*/ 127 w 371"/>
                  <a:gd name="T19" fmla="*/ 101 h 105"/>
                  <a:gd name="T20" fmla="*/ 98 w 371"/>
                  <a:gd name="T21" fmla="*/ 103 h 105"/>
                  <a:gd name="T22" fmla="*/ 71 w 371"/>
                  <a:gd name="T23" fmla="*/ 102 h 105"/>
                  <a:gd name="T24" fmla="*/ 45 w 371"/>
                  <a:gd name="T25" fmla="*/ 96 h 105"/>
                  <a:gd name="T26" fmla="*/ 22 w 371"/>
                  <a:gd name="T27" fmla="*/ 88 h 105"/>
                  <a:gd name="T28" fmla="*/ 0 w 371"/>
                  <a:gd name="T29" fmla="*/ 75 h 105"/>
                  <a:gd name="T30" fmla="*/ 34 w 371"/>
                  <a:gd name="T31" fmla="*/ 29 h 105"/>
                  <a:gd name="T32" fmla="*/ 48 w 371"/>
                  <a:gd name="T33" fmla="*/ 37 h 105"/>
                  <a:gd name="T34" fmla="*/ 66 w 371"/>
                  <a:gd name="T35" fmla="*/ 43 h 105"/>
                  <a:gd name="T36" fmla="*/ 85 w 371"/>
                  <a:gd name="T37" fmla="*/ 45 h 105"/>
                  <a:gd name="T38" fmla="*/ 107 w 371"/>
                  <a:gd name="T39" fmla="*/ 45 h 105"/>
                  <a:gd name="T40" fmla="*/ 130 w 371"/>
                  <a:gd name="T41" fmla="*/ 42 h 105"/>
                  <a:gd name="T42" fmla="*/ 152 w 371"/>
                  <a:gd name="T43" fmla="*/ 35 h 105"/>
                  <a:gd name="T44" fmla="*/ 172 w 371"/>
                  <a:gd name="T45" fmla="*/ 24 h 105"/>
                  <a:gd name="T46" fmla="*/ 191 w 371"/>
                  <a:gd name="T47" fmla="*/ 8 h 105"/>
                  <a:gd name="T48" fmla="*/ 197 w 371"/>
                  <a:gd name="T49" fmla="*/ 4 h 105"/>
                  <a:gd name="T50" fmla="*/ 209 w 371"/>
                  <a:gd name="T51" fmla="*/ 0 h 105"/>
                  <a:gd name="T52" fmla="*/ 216 w 371"/>
                  <a:gd name="T53" fmla="*/ 0 h 105"/>
                  <a:gd name="T54" fmla="*/ 228 w 371"/>
                  <a:gd name="T55" fmla="*/ 5 h 105"/>
                  <a:gd name="T56" fmla="*/ 237 w 371"/>
                  <a:gd name="T57" fmla="*/ 15 h 105"/>
                  <a:gd name="T58" fmla="*/ 242 w 371"/>
                  <a:gd name="T59" fmla="*/ 23 h 105"/>
                  <a:gd name="T60" fmla="*/ 255 w 371"/>
                  <a:gd name="T61" fmla="*/ 35 h 105"/>
                  <a:gd name="T62" fmla="*/ 268 w 371"/>
                  <a:gd name="T63" fmla="*/ 42 h 105"/>
                  <a:gd name="T64" fmla="*/ 285 w 371"/>
                  <a:gd name="T65" fmla="*/ 47 h 105"/>
                  <a:gd name="T66" fmla="*/ 293 w 371"/>
                  <a:gd name="T67" fmla="*/ 47 h 105"/>
                  <a:gd name="T68" fmla="*/ 307 w 371"/>
                  <a:gd name="T69" fmla="*/ 47 h 105"/>
                  <a:gd name="T70" fmla="*/ 324 w 371"/>
                  <a:gd name="T71" fmla="*/ 42 h 105"/>
                  <a:gd name="T72" fmla="*/ 331 w 371"/>
                  <a:gd name="T73" fmla="*/ 38 h 105"/>
                  <a:gd name="T74" fmla="*/ 371 w 371"/>
                  <a:gd name="T75" fmla="*/ 77 h 105"/>
                  <a:gd name="T76" fmla="*/ 357 w 371"/>
                  <a:gd name="T77" fmla="*/ 90 h 105"/>
                  <a:gd name="T78" fmla="*/ 339 w 371"/>
                  <a:gd name="T79" fmla="*/ 98 h 105"/>
                  <a:gd name="T80" fmla="*/ 320 w 371"/>
                  <a:gd name="T81" fmla="*/ 103 h 105"/>
                  <a:gd name="T82" fmla="*/ 297 w 371"/>
                  <a:gd name="T8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1" h="105">
                    <a:moveTo>
                      <a:pt x="297" y="105"/>
                    </a:moveTo>
                    <a:lnTo>
                      <a:pt x="297" y="105"/>
                    </a:lnTo>
                    <a:lnTo>
                      <a:pt x="287" y="104"/>
                    </a:lnTo>
                    <a:lnTo>
                      <a:pt x="277" y="103"/>
                    </a:lnTo>
                    <a:lnTo>
                      <a:pt x="277" y="103"/>
                    </a:lnTo>
                    <a:lnTo>
                      <a:pt x="267" y="101"/>
                    </a:lnTo>
                    <a:lnTo>
                      <a:pt x="257" y="99"/>
                    </a:lnTo>
                    <a:lnTo>
                      <a:pt x="248" y="95"/>
                    </a:lnTo>
                    <a:lnTo>
                      <a:pt x="239" y="91"/>
                    </a:lnTo>
                    <a:lnTo>
                      <a:pt x="231" y="87"/>
                    </a:lnTo>
                    <a:lnTo>
                      <a:pt x="222" y="81"/>
                    </a:lnTo>
                    <a:lnTo>
                      <a:pt x="214" y="75"/>
                    </a:lnTo>
                    <a:lnTo>
                      <a:pt x="207" y="68"/>
                    </a:lnTo>
                    <a:lnTo>
                      <a:pt x="207" y="68"/>
                    </a:lnTo>
                    <a:lnTo>
                      <a:pt x="194" y="76"/>
                    </a:lnTo>
                    <a:lnTo>
                      <a:pt x="181" y="83"/>
                    </a:lnTo>
                    <a:lnTo>
                      <a:pt x="168" y="90"/>
                    </a:lnTo>
                    <a:lnTo>
                      <a:pt x="154" y="95"/>
                    </a:lnTo>
                    <a:lnTo>
                      <a:pt x="140" y="98"/>
                    </a:lnTo>
                    <a:lnTo>
                      <a:pt x="127" y="101"/>
                    </a:lnTo>
                    <a:lnTo>
                      <a:pt x="112" y="102"/>
                    </a:lnTo>
                    <a:lnTo>
                      <a:pt x="98" y="103"/>
                    </a:lnTo>
                    <a:lnTo>
                      <a:pt x="84" y="103"/>
                    </a:lnTo>
                    <a:lnTo>
                      <a:pt x="71" y="102"/>
                    </a:lnTo>
                    <a:lnTo>
                      <a:pt x="58" y="99"/>
                    </a:lnTo>
                    <a:lnTo>
                      <a:pt x="45" y="96"/>
                    </a:lnTo>
                    <a:lnTo>
                      <a:pt x="33" y="93"/>
                    </a:lnTo>
                    <a:lnTo>
                      <a:pt x="22" y="88"/>
                    </a:lnTo>
                    <a:lnTo>
                      <a:pt x="10" y="81"/>
                    </a:lnTo>
                    <a:lnTo>
                      <a:pt x="0" y="75"/>
                    </a:lnTo>
                    <a:lnTo>
                      <a:pt x="34" y="29"/>
                    </a:lnTo>
                    <a:lnTo>
                      <a:pt x="34" y="29"/>
                    </a:lnTo>
                    <a:lnTo>
                      <a:pt x="41" y="33"/>
                    </a:lnTo>
                    <a:lnTo>
                      <a:pt x="48" y="37"/>
                    </a:lnTo>
                    <a:lnTo>
                      <a:pt x="57" y="40"/>
                    </a:lnTo>
                    <a:lnTo>
                      <a:pt x="66" y="43"/>
                    </a:lnTo>
                    <a:lnTo>
                      <a:pt x="75" y="44"/>
                    </a:lnTo>
                    <a:lnTo>
                      <a:pt x="85" y="45"/>
                    </a:lnTo>
                    <a:lnTo>
                      <a:pt x="96" y="46"/>
                    </a:lnTo>
                    <a:lnTo>
                      <a:pt x="107" y="45"/>
                    </a:lnTo>
                    <a:lnTo>
                      <a:pt x="119" y="44"/>
                    </a:lnTo>
                    <a:lnTo>
                      <a:pt x="130" y="42"/>
                    </a:lnTo>
                    <a:lnTo>
                      <a:pt x="141" y="39"/>
                    </a:lnTo>
                    <a:lnTo>
                      <a:pt x="152" y="35"/>
                    </a:lnTo>
                    <a:lnTo>
                      <a:pt x="162" y="30"/>
                    </a:lnTo>
                    <a:lnTo>
                      <a:pt x="172" y="24"/>
                    </a:lnTo>
                    <a:lnTo>
                      <a:pt x="182" y="17"/>
                    </a:lnTo>
                    <a:lnTo>
                      <a:pt x="191" y="8"/>
                    </a:lnTo>
                    <a:lnTo>
                      <a:pt x="191" y="8"/>
                    </a:lnTo>
                    <a:lnTo>
                      <a:pt x="197" y="4"/>
                    </a:lnTo>
                    <a:lnTo>
                      <a:pt x="203" y="1"/>
                    </a:lnTo>
                    <a:lnTo>
                      <a:pt x="209" y="0"/>
                    </a:lnTo>
                    <a:lnTo>
                      <a:pt x="216" y="0"/>
                    </a:lnTo>
                    <a:lnTo>
                      <a:pt x="216" y="0"/>
                    </a:lnTo>
                    <a:lnTo>
                      <a:pt x="223" y="2"/>
                    </a:lnTo>
                    <a:lnTo>
                      <a:pt x="228" y="5"/>
                    </a:lnTo>
                    <a:lnTo>
                      <a:pt x="233" y="9"/>
                    </a:lnTo>
                    <a:lnTo>
                      <a:pt x="237" y="15"/>
                    </a:lnTo>
                    <a:lnTo>
                      <a:pt x="237" y="15"/>
                    </a:lnTo>
                    <a:lnTo>
                      <a:pt x="242" y="23"/>
                    </a:lnTo>
                    <a:lnTo>
                      <a:pt x="248" y="29"/>
                    </a:lnTo>
                    <a:lnTo>
                      <a:pt x="255" y="35"/>
                    </a:lnTo>
                    <a:lnTo>
                      <a:pt x="261" y="39"/>
                    </a:lnTo>
                    <a:lnTo>
                      <a:pt x="268" y="42"/>
                    </a:lnTo>
                    <a:lnTo>
                      <a:pt x="274" y="44"/>
                    </a:lnTo>
                    <a:lnTo>
                      <a:pt x="285" y="47"/>
                    </a:lnTo>
                    <a:lnTo>
                      <a:pt x="285" y="47"/>
                    </a:lnTo>
                    <a:lnTo>
                      <a:pt x="293" y="47"/>
                    </a:lnTo>
                    <a:lnTo>
                      <a:pt x="300" y="47"/>
                    </a:lnTo>
                    <a:lnTo>
                      <a:pt x="307" y="47"/>
                    </a:lnTo>
                    <a:lnTo>
                      <a:pt x="313" y="46"/>
                    </a:lnTo>
                    <a:lnTo>
                      <a:pt x="324" y="42"/>
                    </a:lnTo>
                    <a:lnTo>
                      <a:pt x="328" y="40"/>
                    </a:lnTo>
                    <a:lnTo>
                      <a:pt x="331" y="38"/>
                    </a:lnTo>
                    <a:lnTo>
                      <a:pt x="371" y="77"/>
                    </a:lnTo>
                    <a:lnTo>
                      <a:pt x="371" y="77"/>
                    </a:lnTo>
                    <a:lnTo>
                      <a:pt x="364" y="83"/>
                    </a:lnTo>
                    <a:lnTo>
                      <a:pt x="357" y="90"/>
                    </a:lnTo>
                    <a:lnTo>
                      <a:pt x="348" y="94"/>
                    </a:lnTo>
                    <a:lnTo>
                      <a:pt x="339" y="98"/>
                    </a:lnTo>
                    <a:lnTo>
                      <a:pt x="330" y="101"/>
                    </a:lnTo>
                    <a:lnTo>
                      <a:pt x="320" y="103"/>
                    </a:lnTo>
                    <a:lnTo>
                      <a:pt x="308" y="104"/>
                    </a:lnTo>
                    <a:lnTo>
                      <a:pt x="297" y="105"/>
                    </a:lnTo>
                    <a:lnTo>
                      <a:pt x="297"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4" name="Freeform 57">
                <a:extLst>
                  <a:ext uri="{FF2B5EF4-FFF2-40B4-BE49-F238E27FC236}">
                    <a16:creationId xmlns:a16="http://schemas.microsoft.com/office/drawing/2014/main" id="{3DEFECC0-4888-2E7A-953C-48C3A4A0A329}"/>
                  </a:ext>
                </a:extLst>
              </p:cNvPr>
              <p:cNvSpPr>
                <a:spLocks/>
              </p:cNvSpPr>
              <p:nvPr/>
            </p:nvSpPr>
            <p:spPr bwMode="auto">
              <a:xfrm>
                <a:off x="3494088" y="3182938"/>
                <a:ext cx="90488" cy="66675"/>
              </a:xfrm>
              <a:custGeom>
                <a:avLst/>
                <a:gdLst>
                  <a:gd name="T0" fmla="*/ 341 w 341"/>
                  <a:gd name="T1" fmla="*/ 249 h 249"/>
                  <a:gd name="T2" fmla="*/ 29 w 341"/>
                  <a:gd name="T3" fmla="*/ 249 h 249"/>
                  <a:gd name="T4" fmla="*/ 29 w 341"/>
                  <a:gd name="T5" fmla="*/ 249 h 249"/>
                  <a:gd name="T6" fmla="*/ 23 w 341"/>
                  <a:gd name="T7" fmla="*/ 249 h 249"/>
                  <a:gd name="T8" fmla="*/ 18 w 341"/>
                  <a:gd name="T9" fmla="*/ 247 h 249"/>
                  <a:gd name="T10" fmla="*/ 13 w 341"/>
                  <a:gd name="T11" fmla="*/ 244 h 249"/>
                  <a:gd name="T12" fmla="*/ 9 w 341"/>
                  <a:gd name="T13" fmla="*/ 241 h 249"/>
                  <a:gd name="T14" fmla="*/ 6 w 341"/>
                  <a:gd name="T15" fmla="*/ 237 h 249"/>
                  <a:gd name="T16" fmla="*/ 2 w 341"/>
                  <a:gd name="T17" fmla="*/ 232 h 249"/>
                  <a:gd name="T18" fmla="*/ 0 w 341"/>
                  <a:gd name="T19" fmla="*/ 227 h 249"/>
                  <a:gd name="T20" fmla="*/ 0 w 341"/>
                  <a:gd name="T21" fmla="*/ 221 h 249"/>
                  <a:gd name="T22" fmla="*/ 0 w 341"/>
                  <a:gd name="T23" fmla="*/ 192 h 249"/>
                  <a:gd name="T24" fmla="*/ 0 w 341"/>
                  <a:gd name="T25" fmla="*/ 192 h 249"/>
                  <a:gd name="T26" fmla="*/ 0 w 341"/>
                  <a:gd name="T27" fmla="*/ 184 h 249"/>
                  <a:gd name="T28" fmla="*/ 1 w 341"/>
                  <a:gd name="T29" fmla="*/ 176 h 249"/>
                  <a:gd name="T30" fmla="*/ 4 w 341"/>
                  <a:gd name="T31" fmla="*/ 168 h 249"/>
                  <a:gd name="T32" fmla="*/ 7 w 341"/>
                  <a:gd name="T33" fmla="*/ 160 h 249"/>
                  <a:gd name="T34" fmla="*/ 10 w 341"/>
                  <a:gd name="T35" fmla="*/ 152 h 249"/>
                  <a:gd name="T36" fmla="*/ 13 w 341"/>
                  <a:gd name="T37" fmla="*/ 145 h 249"/>
                  <a:gd name="T38" fmla="*/ 18 w 341"/>
                  <a:gd name="T39" fmla="*/ 138 h 249"/>
                  <a:gd name="T40" fmla="*/ 22 w 341"/>
                  <a:gd name="T41" fmla="*/ 131 h 249"/>
                  <a:gd name="T42" fmla="*/ 28 w 341"/>
                  <a:gd name="T43" fmla="*/ 125 h 249"/>
                  <a:gd name="T44" fmla="*/ 33 w 341"/>
                  <a:gd name="T45" fmla="*/ 119 h 249"/>
                  <a:gd name="T46" fmla="*/ 39 w 341"/>
                  <a:gd name="T47" fmla="*/ 112 h 249"/>
                  <a:gd name="T48" fmla="*/ 46 w 341"/>
                  <a:gd name="T49" fmla="*/ 107 h 249"/>
                  <a:gd name="T50" fmla="*/ 53 w 341"/>
                  <a:gd name="T51" fmla="*/ 102 h 249"/>
                  <a:gd name="T52" fmla="*/ 60 w 341"/>
                  <a:gd name="T53" fmla="*/ 98 h 249"/>
                  <a:gd name="T54" fmla="*/ 67 w 341"/>
                  <a:gd name="T55" fmla="*/ 95 h 249"/>
                  <a:gd name="T56" fmla="*/ 75 w 341"/>
                  <a:gd name="T57" fmla="*/ 93 h 249"/>
                  <a:gd name="T58" fmla="*/ 198 w 341"/>
                  <a:gd name="T59" fmla="*/ 58 h 249"/>
                  <a:gd name="T60" fmla="*/ 198 w 341"/>
                  <a:gd name="T61" fmla="*/ 0 h 249"/>
                  <a:gd name="T62" fmla="*/ 255 w 341"/>
                  <a:gd name="T63" fmla="*/ 0 h 249"/>
                  <a:gd name="T64" fmla="*/ 255 w 341"/>
                  <a:gd name="T65" fmla="*/ 79 h 249"/>
                  <a:gd name="T66" fmla="*/ 255 w 341"/>
                  <a:gd name="T67" fmla="*/ 79 h 249"/>
                  <a:gd name="T68" fmla="*/ 255 w 341"/>
                  <a:gd name="T69" fmla="*/ 83 h 249"/>
                  <a:gd name="T70" fmla="*/ 254 w 341"/>
                  <a:gd name="T71" fmla="*/ 88 h 249"/>
                  <a:gd name="T72" fmla="*/ 252 w 341"/>
                  <a:gd name="T73" fmla="*/ 92 h 249"/>
                  <a:gd name="T74" fmla="*/ 250 w 341"/>
                  <a:gd name="T75" fmla="*/ 96 h 249"/>
                  <a:gd name="T76" fmla="*/ 247 w 341"/>
                  <a:gd name="T77" fmla="*/ 99 h 249"/>
                  <a:gd name="T78" fmla="*/ 243 w 341"/>
                  <a:gd name="T79" fmla="*/ 102 h 249"/>
                  <a:gd name="T80" fmla="*/ 239 w 341"/>
                  <a:gd name="T81" fmla="*/ 104 h 249"/>
                  <a:gd name="T82" fmla="*/ 235 w 341"/>
                  <a:gd name="T83" fmla="*/ 106 h 249"/>
                  <a:gd name="T84" fmla="*/ 90 w 341"/>
                  <a:gd name="T85" fmla="*/ 147 h 249"/>
                  <a:gd name="T86" fmla="*/ 90 w 341"/>
                  <a:gd name="T87" fmla="*/ 147 h 249"/>
                  <a:gd name="T88" fmla="*/ 84 w 341"/>
                  <a:gd name="T89" fmla="*/ 150 h 249"/>
                  <a:gd name="T90" fmla="*/ 78 w 341"/>
                  <a:gd name="T91" fmla="*/ 154 h 249"/>
                  <a:gd name="T92" fmla="*/ 72 w 341"/>
                  <a:gd name="T93" fmla="*/ 159 h 249"/>
                  <a:gd name="T94" fmla="*/ 67 w 341"/>
                  <a:gd name="T95" fmla="*/ 165 h 249"/>
                  <a:gd name="T96" fmla="*/ 63 w 341"/>
                  <a:gd name="T97" fmla="*/ 171 h 249"/>
                  <a:gd name="T98" fmla="*/ 60 w 341"/>
                  <a:gd name="T99" fmla="*/ 178 h 249"/>
                  <a:gd name="T100" fmla="*/ 58 w 341"/>
                  <a:gd name="T101" fmla="*/ 185 h 249"/>
                  <a:gd name="T102" fmla="*/ 57 w 341"/>
                  <a:gd name="T103" fmla="*/ 192 h 249"/>
                  <a:gd name="T104" fmla="*/ 341 w 341"/>
                  <a:gd name="T105" fmla="*/ 192 h 249"/>
                  <a:gd name="T106" fmla="*/ 341 w 341"/>
                  <a:gd name="T10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1" h="249">
                    <a:moveTo>
                      <a:pt x="341" y="249"/>
                    </a:moveTo>
                    <a:lnTo>
                      <a:pt x="29" y="249"/>
                    </a:lnTo>
                    <a:lnTo>
                      <a:pt x="29" y="249"/>
                    </a:lnTo>
                    <a:lnTo>
                      <a:pt x="23" y="249"/>
                    </a:lnTo>
                    <a:lnTo>
                      <a:pt x="18" y="247"/>
                    </a:lnTo>
                    <a:lnTo>
                      <a:pt x="13" y="244"/>
                    </a:lnTo>
                    <a:lnTo>
                      <a:pt x="9" y="241"/>
                    </a:lnTo>
                    <a:lnTo>
                      <a:pt x="6" y="237"/>
                    </a:lnTo>
                    <a:lnTo>
                      <a:pt x="2" y="232"/>
                    </a:lnTo>
                    <a:lnTo>
                      <a:pt x="0" y="227"/>
                    </a:lnTo>
                    <a:lnTo>
                      <a:pt x="0" y="221"/>
                    </a:lnTo>
                    <a:lnTo>
                      <a:pt x="0" y="192"/>
                    </a:lnTo>
                    <a:lnTo>
                      <a:pt x="0" y="192"/>
                    </a:lnTo>
                    <a:lnTo>
                      <a:pt x="0" y="184"/>
                    </a:lnTo>
                    <a:lnTo>
                      <a:pt x="1" y="176"/>
                    </a:lnTo>
                    <a:lnTo>
                      <a:pt x="4" y="168"/>
                    </a:lnTo>
                    <a:lnTo>
                      <a:pt x="7" y="160"/>
                    </a:lnTo>
                    <a:lnTo>
                      <a:pt x="10" y="152"/>
                    </a:lnTo>
                    <a:lnTo>
                      <a:pt x="13" y="145"/>
                    </a:lnTo>
                    <a:lnTo>
                      <a:pt x="18" y="138"/>
                    </a:lnTo>
                    <a:lnTo>
                      <a:pt x="22" y="131"/>
                    </a:lnTo>
                    <a:lnTo>
                      <a:pt x="28" y="125"/>
                    </a:lnTo>
                    <a:lnTo>
                      <a:pt x="33" y="119"/>
                    </a:lnTo>
                    <a:lnTo>
                      <a:pt x="39" y="112"/>
                    </a:lnTo>
                    <a:lnTo>
                      <a:pt x="46" y="107"/>
                    </a:lnTo>
                    <a:lnTo>
                      <a:pt x="53" y="102"/>
                    </a:lnTo>
                    <a:lnTo>
                      <a:pt x="60" y="98"/>
                    </a:lnTo>
                    <a:lnTo>
                      <a:pt x="67" y="95"/>
                    </a:lnTo>
                    <a:lnTo>
                      <a:pt x="75" y="93"/>
                    </a:lnTo>
                    <a:lnTo>
                      <a:pt x="198" y="58"/>
                    </a:lnTo>
                    <a:lnTo>
                      <a:pt x="198" y="0"/>
                    </a:lnTo>
                    <a:lnTo>
                      <a:pt x="255" y="0"/>
                    </a:lnTo>
                    <a:lnTo>
                      <a:pt x="255" y="79"/>
                    </a:lnTo>
                    <a:lnTo>
                      <a:pt x="255" y="79"/>
                    </a:lnTo>
                    <a:lnTo>
                      <a:pt x="255" y="83"/>
                    </a:lnTo>
                    <a:lnTo>
                      <a:pt x="254" y="88"/>
                    </a:lnTo>
                    <a:lnTo>
                      <a:pt x="252" y="92"/>
                    </a:lnTo>
                    <a:lnTo>
                      <a:pt x="250" y="96"/>
                    </a:lnTo>
                    <a:lnTo>
                      <a:pt x="247" y="99"/>
                    </a:lnTo>
                    <a:lnTo>
                      <a:pt x="243" y="102"/>
                    </a:lnTo>
                    <a:lnTo>
                      <a:pt x="239" y="104"/>
                    </a:lnTo>
                    <a:lnTo>
                      <a:pt x="235" y="106"/>
                    </a:lnTo>
                    <a:lnTo>
                      <a:pt x="90" y="147"/>
                    </a:lnTo>
                    <a:lnTo>
                      <a:pt x="90" y="147"/>
                    </a:lnTo>
                    <a:lnTo>
                      <a:pt x="84" y="150"/>
                    </a:lnTo>
                    <a:lnTo>
                      <a:pt x="78" y="154"/>
                    </a:lnTo>
                    <a:lnTo>
                      <a:pt x="72" y="159"/>
                    </a:lnTo>
                    <a:lnTo>
                      <a:pt x="67" y="165"/>
                    </a:lnTo>
                    <a:lnTo>
                      <a:pt x="63" y="171"/>
                    </a:lnTo>
                    <a:lnTo>
                      <a:pt x="60" y="178"/>
                    </a:lnTo>
                    <a:lnTo>
                      <a:pt x="58" y="185"/>
                    </a:lnTo>
                    <a:lnTo>
                      <a:pt x="57" y="192"/>
                    </a:lnTo>
                    <a:lnTo>
                      <a:pt x="341" y="192"/>
                    </a:lnTo>
                    <a:lnTo>
                      <a:pt x="341"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5" name="Freeform 58">
                <a:extLst>
                  <a:ext uri="{FF2B5EF4-FFF2-40B4-BE49-F238E27FC236}">
                    <a16:creationId xmlns:a16="http://schemas.microsoft.com/office/drawing/2014/main" id="{16DBF673-7415-231F-B95D-59387B79D41F}"/>
                  </a:ext>
                </a:extLst>
              </p:cNvPr>
              <p:cNvSpPr>
                <a:spLocks/>
              </p:cNvSpPr>
              <p:nvPr/>
            </p:nvSpPr>
            <p:spPr bwMode="auto">
              <a:xfrm>
                <a:off x="3568700" y="3182938"/>
                <a:ext cx="90488" cy="66675"/>
              </a:xfrm>
              <a:custGeom>
                <a:avLst/>
                <a:gdLst>
                  <a:gd name="T0" fmla="*/ 312 w 341"/>
                  <a:gd name="T1" fmla="*/ 249 h 249"/>
                  <a:gd name="T2" fmla="*/ 0 w 341"/>
                  <a:gd name="T3" fmla="*/ 249 h 249"/>
                  <a:gd name="T4" fmla="*/ 0 w 341"/>
                  <a:gd name="T5" fmla="*/ 192 h 249"/>
                  <a:gd name="T6" fmla="*/ 284 w 341"/>
                  <a:gd name="T7" fmla="*/ 192 h 249"/>
                  <a:gd name="T8" fmla="*/ 284 w 341"/>
                  <a:gd name="T9" fmla="*/ 192 h 249"/>
                  <a:gd name="T10" fmla="*/ 283 w 341"/>
                  <a:gd name="T11" fmla="*/ 185 h 249"/>
                  <a:gd name="T12" fmla="*/ 281 w 341"/>
                  <a:gd name="T13" fmla="*/ 178 h 249"/>
                  <a:gd name="T14" fmla="*/ 278 w 341"/>
                  <a:gd name="T15" fmla="*/ 171 h 249"/>
                  <a:gd name="T16" fmla="*/ 274 w 341"/>
                  <a:gd name="T17" fmla="*/ 165 h 249"/>
                  <a:gd name="T18" fmla="*/ 269 w 341"/>
                  <a:gd name="T19" fmla="*/ 159 h 249"/>
                  <a:gd name="T20" fmla="*/ 263 w 341"/>
                  <a:gd name="T21" fmla="*/ 154 h 249"/>
                  <a:gd name="T22" fmla="*/ 257 w 341"/>
                  <a:gd name="T23" fmla="*/ 150 h 249"/>
                  <a:gd name="T24" fmla="*/ 250 w 341"/>
                  <a:gd name="T25" fmla="*/ 147 h 249"/>
                  <a:gd name="T26" fmla="*/ 106 w 341"/>
                  <a:gd name="T27" fmla="*/ 106 h 249"/>
                  <a:gd name="T28" fmla="*/ 106 w 341"/>
                  <a:gd name="T29" fmla="*/ 106 h 249"/>
                  <a:gd name="T30" fmla="*/ 102 w 341"/>
                  <a:gd name="T31" fmla="*/ 104 h 249"/>
                  <a:gd name="T32" fmla="*/ 98 w 341"/>
                  <a:gd name="T33" fmla="*/ 102 h 249"/>
                  <a:gd name="T34" fmla="*/ 94 w 341"/>
                  <a:gd name="T35" fmla="*/ 99 h 249"/>
                  <a:gd name="T36" fmla="*/ 91 w 341"/>
                  <a:gd name="T37" fmla="*/ 96 h 249"/>
                  <a:gd name="T38" fmla="*/ 89 w 341"/>
                  <a:gd name="T39" fmla="*/ 92 h 249"/>
                  <a:gd name="T40" fmla="*/ 87 w 341"/>
                  <a:gd name="T41" fmla="*/ 88 h 249"/>
                  <a:gd name="T42" fmla="*/ 86 w 341"/>
                  <a:gd name="T43" fmla="*/ 83 h 249"/>
                  <a:gd name="T44" fmla="*/ 86 w 341"/>
                  <a:gd name="T45" fmla="*/ 79 h 249"/>
                  <a:gd name="T46" fmla="*/ 86 w 341"/>
                  <a:gd name="T47" fmla="*/ 0 h 249"/>
                  <a:gd name="T48" fmla="*/ 143 w 341"/>
                  <a:gd name="T49" fmla="*/ 0 h 249"/>
                  <a:gd name="T50" fmla="*/ 143 w 341"/>
                  <a:gd name="T51" fmla="*/ 58 h 249"/>
                  <a:gd name="T52" fmla="*/ 266 w 341"/>
                  <a:gd name="T53" fmla="*/ 92 h 249"/>
                  <a:gd name="T54" fmla="*/ 266 w 341"/>
                  <a:gd name="T55" fmla="*/ 92 h 249"/>
                  <a:gd name="T56" fmla="*/ 274 w 341"/>
                  <a:gd name="T57" fmla="*/ 95 h 249"/>
                  <a:gd name="T58" fmla="*/ 281 w 341"/>
                  <a:gd name="T59" fmla="*/ 98 h 249"/>
                  <a:gd name="T60" fmla="*/ 288 w 341"/>
                  <a:gd name="T61" fmla="*/ 102 h 249"/>
                  <a:gd name="T62" fmla="*/ 295 w 341"/>
                  <a:gd name="T63" fmla="*/ 107 h 249"/>
                  <a:gd name="T64" fmla="*/ 302 w 341"/>
                  <a:gd name="T65" fmla="*/ 112 h 249"/>
                  <a:gd name="T66" fmla="*/ 308 w 341"/>
                  <a:gd name="T67" fmla="*/ 118 h 249"/>
                  <a:gd name="T68" fmla="*/ 313 w 341"/>
                  <a:gd name="T69" fmla="*/ 125 h 249"/>
                  <a:gd name="T70" fmla="*/ 319 w 341"/>
                  <a:gd name="T71" fmla="*/ 131 h 249"/>
                  <a:gd name="T72" fmla="*/ 323 w 341"/>
                  <a:gd name="T73" fmla="*/ 138 h 249"/>
                  <a:gd name="T74" fmla="*/ 329 w 341"/>
                  <a:gd name="T75" fmla="*/ 145 h 249"/>
                  <a:gd name="T76" fmla="*/ 332 w 341"/>
                  <a:gd name="T77" fmla="*/ 152 h 249"/>
                  <a:gd name="T78" fmla="*/ 335 w 341"/>
                  <a:gd name="T79" fmla="*/ 160 h 249"/>
                  <a:gd name="T80" fmla="*/ 338 w 341"/>
                  <a:gd name="T81" fmla="*/ 168 h 249"/>
                  <a:gd name="T82" fmla="*/ 340 w 341"/>
                  <a:gd name="T83" fmla="*/ 176 h 249"/>
                  <a:gd name="T84" fmla="*/ 341 w 341"/>
                  <a:gd name="T85" fmla="*/ 184 h 249"/>
                  <a:gd name="T86" fmla="*/ 341 w 341"/>
                  <a:gd name="T87" fmla="*/ 192 h 249"/>
                  <a:gd name="T88" fmla="*/ 341 w 341"/>
                  <a:gd name="T89" fmla="*/ 221 h 249"/>
                  <a:gd name="T90" fmla="*/ 341 w 341"/>
                  <a:gd name="T91" fmla="*/ 221 h 249"/>
                  <a:gd name="T92" fmla="*/ 341 w 341"/>
                  <a:gd name="T93" fmla="*/ 227 h 249"/>
                  <a:gd name="T94" fmla="*/ 339 w 341"/>
                  <a:gd name="T95" fmla="*/ 232 h 249"/>
                  <a:gd name="T96" fmla="*/ 336 w 341"/>
                  <a:gd name="T97" fmla="*/ 237 h 249"/>
                  <a:gd name="T98" fmla="*/ 333 w 341"/>
                  <a:gd name="T99" fmla="*/ 241 h 249"/>
                  <a:gd name="T100" fmla="*/ 329 w 341"/>
                  <a:gd name="T101" fmla="*/ 244 h 249"/>
                  <a:gd name="T102" fmla="*/ 323 w 341"/>
                  <a:gd name="T103" fmla="*/ 247 h 249"/>
                  <a:gd name="T104" fmla="*/ 318 w 341"/>
                  <a:gd name="T105" fmla="*/ 249 h 249"/>
                  <a:gd name="T106" fmla="*/ 312 w 341"/>
                  <a:gd name="T107" fmla="*/ 249 h 249"/>
                  <a:gd name="T108" fmla="*/ 312 w 341"/>
                  <a:gd name="T10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1" h="249">
                    <a:moveTo>
                      <a:pt x="312" y="249"/>
                    </a:moveTo>
                    <a:lnTo>
                      <a:pt x="0" y="249"/>
                    </a:lnTo>
                    <a:lnTo>
                      <a:pt x="0" y="192"/>
                    </a:lnTo>
                    <a:lnTo>
                      <a:pt x="284" y="192"/>
                    </a:lnTo>
                    <a:lnTo>
                      <a:pt x="284" y="192"/>
                    </a:lnTo>
                    <a:lnTo>
                      <a:pt x="283" y="185"/>
                    </a:lnTo>
                    <a:lnTo>
                      <a:pt x="281" y="178"/>
                    </a:lnTo>
                    <a:lnTo>
                      <a:pt x="278" y="171"/>
                    </a:lnTo>
                    <a:lnTo>
                      <a:pt x="274" y="165"/>
                    </a:lnTo>
                    <a:lnTo>
                      <a:pt x="269" y="159"/>
                    </a:lnTo>
                    <a:lnTo>
                      <a:pt x="263" y="154"/>
                    </a:lnTo>
                    <a:lnTo>
                      <a:pt x="257" y="150"/>
                    </a:lnTo>
                    <a:lnTo>
                      <a:pt x="250" y="147"/>
                    </a:lnTo>
                    <a:lnTo>
                      <a:pt x="106" y="106"/>
                    </a:lnTo>
                    <a:lnTo>
                      <a:pt x="106" y="106"/>
                    </a:lnTo>
                    <a:lnTo>
                      <a:pt x="102" y="104"/>
                    </a:lnTo>
                    <a:lnTo>
                      <a:pt x="98" y="102"/>
                    </a:lnTo>
                    <a:lnTo>
                      <a:pt x="94" y="99"/>
                    </a:lnTo>
                    <a:lnTo>
                      <a:pt x="91" y="96"/>
                    </a:lnTo>
                    <a:lnTo>
                      <a:pt x="89" y="92"/>
                    </a:lnTo>
                    <a:lnTo>
                      <a:pt x="87" y="88"/>
                    </a:lnTo>
                    <a:lnTo>
                      <a:pt x="86" y="83"/>
                    </a:lnTo>
                    <a:lnTo>
                      <a:pt x="86" y="79"/>
                    </a:lnTo>
                    <a:lnTo>
                      <a:pt x="86" y="0"/>
                    </a:lnTo>
                    <a:lnTo>
                      <a:pt x="143" y="0"/>
                    </a:lnTo>
                    <a:lnTo>
                      <a:pt x="143" y="58"/>
                    </a:lnTo>
                    <a:lnTo>
                      <a:pt x="266" y="92"/>
                    </a:lnTo>
                    <a:lnTo>
                      <a:pt x="266" y="92"/>
                    </a:lnTo>
                    <a:lnTo>
                      <a:pt x="274" y="95"/>
                    </a:lnTo>
                    <a:lnTo>
                      <a:pt x="281" y="98"/>
                    </a:lnTo>
                    <a:lnTo>
                      <a:pt x="288" y="102"/>
                    </a:lnTo>
                    <a:lnTo>
                      <a:pt x="295" y="107"/>
                    </a:lnTo>
                    <a:lnTo>
                      <a:pt x="302" y="112"/>
                    </a:lnTo>
                    <a:lnTo>
                      <a:pt x="308" y="118"/>
                    </a:lnTo>
                    <a:lnTo>
                      <a:pt x="313" y="125"/>
                    </a:lnTo>
                    <a:lnTo>
                      <a:pt x="319" y="131"/>
                    </a:lnTo>
                    <a:lnTo>
                      <a:pt x="323" y="138"/>
                    </a:lnTo>
                    <a:lnTo>
                      <a:pt x="329" y="145"/>
                    </a:lnTo>
                    <a:lnTo>
                      <a:pt x="332" y="152"/>
                    </a:lnTo>
                    <a:lnTo>
                      <a:pt x="335" y="160"/>
                    </a:lnTo>
                    <a:lnTo>
                      <a:pt x="338" y="168"/>
                    </a:lnTo>
                    <a:lnTo>
                      <a:pt x="340" y="176"/>
                    </a:lnTo>
                    <a:lnTo>
                      <a:pt x="341" y="184"/>
                    </a:lnTo>
                    <a:lnTo>
                      <a:pt x="341" y="192"/>
                    </a:lnTo>
                    <a:lnTo>
                      <a:pt x="341" y="221"/>
                    </a:lnTo>
                    <a:lnTo>
                      <a:pt x="341" y="221"/>
                    </a:lnTo>
                    <a:lnTo>
                      <a:pt x="341" y="227"/>
                    </a:lnTo>
                    <a:lnTo>
                      <a:pt x="339" y="232"/>
                    </a:lnTo>
                    <a:lnTo>
                      <a:pt x="336" y="237"/>
                    </a:lnTo>
                    <a:lnTo>
                      <a:pt x="333" y="241"/>
                    </a:lnTo>
                    <a:lnTo>
                      <a:pt x="329" y="244"/>
                    </a:lnTo>
                    <a:lnTo>
                      <a:pt x="323" y="247"/>
                    </a:lnTo>
                    <a:lnTo>
                      <a:pt x="318" y="249"/>
                    </a:lnTo>
                    <a:lnTo>
                      <a:pt x="312" y="249"/>
                    </a:lnTo>
                    <a:lnTo>
                      <a:pt x="312"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6" name="Freeform 59">
                <a:extLst>
                  <a:ext uri="{FF2B5EF4-FFF2-40B4-BE49-F238E27FC236}">
                    <a16:creationId xmlns:a16="http://schemas.microsoft.com/office/drawing/2014/main" id="{CA74E2A8-F3AD-B2C6-4E70-D705991BBE4F}"/>
                  </a:ext>
                </a:extLst>
              </p:cNvPr>
              <p:cNvSpPr>
                <a:spLocks noEditPoints="1"/>
              </p:cNvSpPr>
              <p:nvPr/>
            </p:nvSpPr>
            <p:spPr bwMode="auto">
              <a:xfrm>
                <a:off x="3524250" y="3084513"/>
                <a:ext cx="104775" cy="112713"/>
              </a:xfrm>
              <a:custGeom>
                <a:avLst/>
                <a:gdLst>
                  <a:gd name="T0" fmla="*/ 177 w 397"/>
                  <a:gd name="T1" fmla="*/ 426 h 427"/>
                  <a:gd name="T2" fmla="*/ 121 w 397"/>
                  <a:gd name="T3" fmla="*/ 410 h 427"/>
                  <a:gd name="T4" fmla="*/ 72 w 397"/>
                  <a:gd name="T5" fmla="*/ 378 h 427"/>
                  <a:gd name="T6" fmla="*/ 34 w 397"/>
                  <a:gd name="T7" fmla="*/ 333 h 427"/>
                  <a:gd name="T8" fmla="*/ 9 w 397"/>
                  <a:gd name="T9" fmla="*/ 276 h 427"/>
                  <a:gd name="T10" fmla="*/ 0 w 397"/>
                  <a:gd name="T11" fmla="*/ 213 h 427"/>
                  <a:gd name="T12" fmla="*/ 4 w 397"/>
                  <a:gd name="T13" fmla="*/ 170 h 427"/>
                  <a:gd name="T14" fmla="*/ 24 w 397"/>
                  <a:gd name="T15" fmla="*/ 112 h 427"/>
                  <a:gd name="T16" fmla="*/ 58 w 397"/>
                  <a:gd name="T17" fmla="*/ 62 h 427"/>
                  <a:gd name="T18" fmla="*/ 104 w 397"/>
                  <a:gd name="T19" fmla="*/ 25 h 427"/>
                  <a:gd name="T20" fmla="*/ 158 w 397"/>
                  <a:gd name="T21" fmla="*/ 4 h 427"/>
                  <a:gd name="T22" fmla="*/ 198 w 397"/>
                  <a:gd name="T23" fmla="*/ 0 h 427"/>
                  <a:gd name="T24" fmla="*/ 257 w 397"/>
                  <a:gd name="T25" fmla="*/ 9 h 427"/>
                  <a:gd name="T26" fmla="*/ 309 w 397"/>
                  <a:gd name="T27" fmla="*/ 36 h 427"/>
                  <a:gd name="T28" fmla="*/ 351 w 397"/>
                  <a:gd name="T29" fmla="*/ 77 h 427"/>
                  <a:gd name="T30" fmla="*/ 380 w 397"/>
                  <a:gd name="T31" fmla="*/ 130 h 427"/>
                  <a:gd name="T32" fmla="*/ 396 w 397"/>
                  <a:gd name="T33" fmla="*/ 192 h 427"/>
                  <a:gd name="T34" fmla="*/ 396 w 397"/>
                  <a:gd name="T35" fmla="*/ 235 h 427"/>
                  <a:gd name="T36" fmla="*/ 380 w 397"/>
                  <a:gd name="T37" fmla="*/ 297 h 427"/>
                  <a:gd name="T38" fmla="*/ 351 w 397"/>
                  <a:gd name="T39" fmla="*/ 349 h 427"/>
                  <a:gd name="T40" fmla="*/ 309 w 397"/>
                  <a:gd name="T41" fmla="*/ 391 h 427"/>
                  <a:gd name="T42" fmla="*/ 257 w 397"/>
                  <a:gd name="T43" fmla="*/ 418 h 427"/>
                  <a:gd name="T44" fmla="*/ 198 w 397"/>
                  <a:gd name="T45" fmla="*/ 427 h 427"/>
                  <a:gd name="T46" fmla="*/ 198 w 397"/>
                  <a:gd name="T47" fmla="*/ 56 h 427"/>
                  <a:gd name="T48" fmla="*/ 156 w 397"/>
                  <a:gd name="T49" fmla="*/ 63 h 427"/>
                  <a:gd name="T50" fmla="*/ 119 w 397"/>
                  <a:gd name="T51" fmla="*/ 83 h 427"/>
                  <a:gd name="T52" fmla="*/ 88 w 397"/>
                  <a:gd name="T53" fmla="*/ 114 h 427"/>
                  <a:gd name="T54" fmla="*/ 67 w 397"/>
                  <a:gd name="T55" fmla="*/ 152 h 427"/>
                  <a:gd name="T56" fmla="*/ 57 w 397"/>
                  <a:gd name="T57" fmla="*/ 198 h 427"/>
                  <a:gd name="T58" fmla="*/ 57 w 397"/>
                  <a:gd name="T59" fmla="*/ 229 h 427"/>
                  <a:gd name="T60" fmla="*/ 67 w 397"/>
                  <a:gd name="T61" fmla="*/ 274 h 427"/>
                  <a:gd name="T62" fmla="*/ 88 w 397"/>
                  <a:gd name="T63" fmla="*/ 313 h 427"/>
                  <a:gd name="T64" fmla="*/ 119 w 397"/>
                  <a:gd name="T65" fmla="*/ 343 h 427"/>
                  <a:gd name="T66" fmla="*/ 156 w 397"/>
                  <a:gd name="T67" fmla="*/ 363 h 427"/>
                  <a:gd name="T68" fmla="*/ 198 w 397"/>
                  <a:gd name="T69" fmla="*/ 370 h 427"/>
                  <a:gd name="T70" fmla="*/ 227 w 397"/>
                  <a:gd name="T71" fmla="*/ 367 h 427"/>
                  <a:gd name="T72" fmla="*/ 265 w 397"/>
                  <a:gd name="T73" fmla="*/ 351 h 427"/>
                  <a:gd name="T74" fmla="*/ 299 w 397"/>
                  <a:gd name="T75" fmla="*/ 324 h 427"/>
                  <a:gd name="T76" fmla="*/ 323 w 397"/>
                  <a:gd name="T77" fmla="*/ 289 h 427"/>
                  <a:gd name="T78" fmla="*/ 337 w 397"/>
                  <a:gd name="T79" fmla="*/ 245 h 427"/>
                  <a:gd name="T80" fmla="*/ 340 w 397"/>
                  <a:gd name="T81" fmla="*/ 213 h 427"/>
                  <a:gd name="T82" fmla="*/ 333 w 397"/>
                  <a:gd name="T83" fmla="*/ 166 h 427"/>
                  <a:gd name="T84" fmla="*/ 316 w 397"/>
                  <a:gd name="T85" fmla="*/ 126 h 427"/>
                  <a:gd name="T86" fmla="*/ 288 w 397"/>
                  <a:gd name="T87" fmla="*/ 92 h 427"/>
                  <a:gd name="T88" fmla="*/ 253 w 397"/>
                  <a:gd name="T89" fmla="*/ 68 h 427"/>
                  <a:gd name="T90" fmla="*/ 213 w 397"/>
                  <a:gd name="T91" fmla="*/ 5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7" h="427">
                    <a:moveTo>
                      <a:pt x="198" y="427"/>
                    </a:moveTo>
                    <a:lnTo>
                      <a:pt x="198" y="427"/>
                    </a:lnTo>
                    <a:lnTo>
                      <a:pt x="177" y="426"/>
                    </a:lnTo>
                    <a:lnTo>
                      <a:pt x="158" y="423"/>
                    </a:lnTo>
                    <a:lnTo>
                      <a:pt x="139" y="418"/>
                    </a:lnTo>
                    <a:lnTo>
                      <a:pt x="121" y="410"/>
                    </a:lnTo>
                    <a:lnTo>
                      <a:pt x="104" y="402"/>
                    </a:lnTo>
                    <a:lnTo>
                      <a:pt x="87" y="391"/>
                    </a:lnTo>
                    <a:lnTo>
                      <a:pt x="72" y="378"/>
                    </a:lnTo>
                    <a:lnTo>
                      <a:pt x="58" y="364"/>
                    </a:lnTo>
                    <a:lnTo>
                      <a:pt x="45" y="349"/>
                    </a:lnTo>
                    <a:lnTo>
                      <a:pt x="34" y="333"/>
                    </a:lnTo>
                    <a:lnTo>
                      <a:pt x="24" y="315"/>
                    </a:lnTo>
                    <a:lnTo>
                      <a:pt x="15" y="297"/>
                    </a:lnTo>
                    <a:lnTo>
                      <a:pt x="9" y="276"/>
                    </a:lnTo>
                    <a:lnTo>
                      <a:pt x="4" y="256"/>
                    </a:lnTo>
                    <a:lnTo>
                      <a:pt x="1" y="235"/>
                    </a:lnTo>
                    <a:lnTo>
                      <a:pt x="0" y="213"/>
                    </a:lnTo>
                    <a:lnTo>
                      <a:pt x="0" y="213"/>
                    </a:lnTo>
                    <a:lnTo>
                      <a:pt x="1" y="192"/>
                    </a:lnTo>
                    <a:lnTo>
                      <a:pt x="4" y="170"/>
                    </a:lnTo>
                    <a:lnTo>
                      <a:pt x="9" y="150"/>
                    </a:lnTo>
                    <a:lnTo>
                      <a:pt x="15" y="130"/>
                    </a:lnTo>
                    <a:lnTo>
                      <a:pt x="24" y="112"/>
                    </a:lnTo>
                    <a:lnTo>
                      <a:pt x="34" y="94"/>
                    </a:lnTo>
                    <a:lnTo>
                      <a:pt x="45" y="77"/>
                    </a:lnTo>
                    <a:lnTo>
                      <a:pt x="58" y="62"/>
                    </a:lnTo>
                    <a:lnTo>
                      <a:pt x="72" y="48"/>
                    </a:lnTo>
                    <a:lnTo>
                      <a:pt x="87" y="36"/>
                    </a:lnTo>
                    <a:lnTo>
                      <a:pt x="104" y="25"/>
                    </a:lnTo>
                    <a:lnTo>
                      <a:pt x="121" y="16"/>
                    </a:lnTo>
                    <a:lnTo>
                      <a:pt x="139" y="9"/>
                    </a:lnTo>
                    <a:lnTo>
                      <a:pt x="158" y="4"/>
                    </a:lnTo>
                    <a:lnTo>
                      <a:pt x="177" y="1"/>
                    </a:lnTo>
                    <a:lnTo>
                      <a:pt x="198" y="0"/>
                    </a:lnTo>
                    <a:lnTo>
                      <a:pt x="198" y="0"/>
                    </a:lnTo>
                    <a:lnTo>
                      <a:pt x="219" y="1"/>
                    </a:lnTo>
                    <a:lnTo>
                      <a:pt x="238" y="4"/>
                    </a:lnTo>
                    <a:lnTo>
                      <a:pt x="257" y="9"/>
                    </a:lnTo>
                    <a:lnTo>
                      <a:pt x="275" y="16"/>
                    </a:lnTo>
                    <a:lnTo>
                      <a:pt x="292" y="25"/>
                    </a:lnTo>
                    <a:lnTo>
                      <a:pt x="309" y="36"/>
                    </a:lnTo>
                    <a:lnTo>
                      <a:pt x="324" y="48"/>
                    </a:lnTo>
                    <a:lnTo>
                      <a:pt x="338" y="62"/>
                    </a:lnTo>
                    <a:lnTo>
                      <a:pt x="351" y="77"/>
                    </a:lnTo>
                    <a:lnTo>
                      <a:pt x="362" y="94"/>
                    </a:lnTo>
                    <a:lnTo>
                      <a:pt x="372" y="112"/>
                    </a:lnTo>
                    <a:lnTo>
                      <a:pt x="380" y="130"/>
                    </a:lnTo>
                    <a:lnTo>
                      <a:pt x="387" y="150"/>
                    </a:lnTo>
                    <a:lnTo>
                      <a:pt x="392" y="170"/>
                    </a:lnTo>
                    <a:lnTo>
                      <a:pt x="396" y="192"/>
                    </a:lnTo>
                    <a:lnTo>
                      <a:pt x="397" y="213"/>
                    </a:lnTo>
                    <a:lnTo>
                      <a:pt x="397" y="213"/>
                    </a:lnTo>
                    <a:lnTo>
                      <a:pt x="396" y="235"/>
                    </a:lnTo>
                    <a:lnTo>
                      <a:pt x="392" y="256"/>
                    </a:lnTo>
                    <a:lnTo>
                      <a:pt x="387" y="276"/>
                    </a:lnTo>
                    <a:lnTo>
                      <a:pt x="380" y="297"/>
                    </a:lnTo>
                    <a:lnTo>
                      <a:pt x="372" y="315"/>
                    </a:lnTo>
                    <a:lnTo>
                      <a:pt x="362" y="333"/>
                    </a:lnTo>
                    <a:lnTo>
                      <a:pt x="351" y="349"/>
                    </a:lnTo>
                    <a:lnTo>
                      <a:pt x="338" y="364"/>
                    </a:lnTo>
                    <a:lnTo>
                      <a:pt x="324" y="378"/>
                    </a:lnTo>
                    <a:lnTo>
                      <a:pt x="309" y="391"/>
                    </a:lnTo>
                    <a:lnTo>
                      <a:pt x="292" y="402"/>
                    </a:lnTo>
                    <a:lnTo>
                      <a:pt x="275" y="410"/>
                    </a:lnTo>
                    <a:lnTo>
                      <a:pt x="257" y="418"/>
                    </a:lnTo>
                    <a:lnTo>
                      <a:pt x="238" y="423"/>
                    </a:lnTo>
                    <a:lnTo>
                      <a:pt x="219" y="426"/>
                    </a:lnTo>
                    <a:lnTo>
                      <a:pt x="198" y="427"/>
                    </a:lnTo>
                    <a:lnTo>
                      <a:pt x="198" y="427"/>
                    </a:lnTo>
                    <a:close/>
                    <a:moveTo>
                      <a:pt x="198" y="56"/>
                    </a:moveTo>
                    <a:lnTo>
                      <a:pt x="198" y="56"/>
                    </a:lnTo>
                    <a:lnTo>
                      <a:pt x="183" y="57"/>
                    </a:lnTo>
                    <a:lnTo>
                      <a:pt x="169" y="59"/>
                    </a:lnTo>
                    <a:lnTo>
                      <a:pt x="156" y="63"/>
                    </a:lnTo>
                    <a:lnTo>
                      <a:pt x="143" y="68"/>
                    </a:lnTo>
                    <a:lnTo>
                      <a:pt x="131" y="75"/>
                    </a:lnTo>
                    <a:lnTo>
                      <a:pt x="119" y="83"/>
                    </a:lnTo>
                    <a:lnTo>
                      <a:pt x="108" y="92"/>
                    </a:lnTo>
                    <a:lnTo>
                      <a:pt x="98" y="103"/>
                    </a:lnTo>
                    <a:lnTo>
                      <a:pt x="88" y="114"/>
                    </a:lnTo>
                    <a:lnTo>
                      <a:pt x="80" y="126"/>
                    </a:lnTo>
                    <a:lnTo>
                      <a:pt x="73" y="138"/>
                    </a:lnTo>
                    <a:lnTo>
                      <a:pt x="67" y="152"/>
                    </a:lnTo>
                    <a:lnTo>
                      <a:pt x="62" y="166"/>
                    </a:lnTo>
                    <a:lnTo>
                      <a:pt x="59" y="181"/>
                    </a:lnTo>
                    <a:lnTo>
                      <a:pt x="57" y="198"/>
                    </a:lnTo>
                    <a:lnTo>
                      <a:pt x="56" y="213"/>
                    </a:lnTo>
                    <a:lnTo>
                      <a:pt x="56" y="213"/>
                    </a:lnTo>
                    <a:lnTo>
                      <a:pt x="57" y="229"/>
                    </a:lnTo>
                    <a:lnTo>
                      <a:pt x="59" y="245"/>
                    </a:lnTo>
                    <a:lnTo>
                      <a:pt x="62" y="260"/>
                    </a:lnTo>
                    <a:lnTo>
                      <a:pt x="67" y="274"/>
                    </a:lnTo>
                    <a:lnTo>
                      <a:pt x="73" y="289"/>
                    </a:lnTo>
                    <a:lnTo>
                      <a:pt x="80" y="301"/>
                    </a:lnTo>
                    <a:lnTo>
                      <a:pt x="88" y="313"/>
                    </a:lnTo>
                    <a:lnTo>
                      <a:pt x="98" y="324"/>
                    </a:lnTo>
                    <a:lnTo>
                      <a:pt x="108" y="334"/>
                    </a:lnTo>
                    <a:lnTo>
                      <a:pt x="119" y="343"/>
                    </a:lnTo>
                    <a:lnTo>
                      <a:pt x="131" y="351"/>
                    </a:lnTo>
                    <a:lnTo>
                      <a:pt x="143" y="358"/>
                    </a:lnTo>
                    <a:lnTo>
                      <a:pt x="156" y="363"/>
                    </a:lnTo>
                    <a:lnTo>
                      <a:pt x="169" y="367"/>
                    </a:lnTo>
                    <a:lnTo>
                      <a:pt x="183" y="369"/>
                    </a:lnTo>
                    <a:lnTo>
                      <a:pt x="198" y="370"/>
                    </a:lnTo>
                    <a:lnTo>
                      <a:pt x="198" y="370"/>
                    </a:lnTo>
                    <a:lnTo>
                      <a:pt x="213" y="369"/>
                    </a:lnTo>
                    <a:lnTo>
                      <a:pt x="227" y="367"/>
                    </a:lnTo>
                    <a:lnTo>
                      <a:pt x="240" y="363"/>
                    </a:lnTo>
                    <a:lnTo>
                      <a:pt x="253" y="358"/>
                    </a:lnTo>
                    <a:lnTo>
                      <a:pt x="265" y="351"/>
                    </a:lnTo>
                    <a:lnTo>
                      <a:pt x="277" y="343"/>
                    </a:lnTo>
                    <a:lnTo>
                      <a:pt x="288" y="334"/>
                    </a:lnTo>
                    <a:lnTo>
                      <a:pt x="299" y="324"/>
                    </a:lnTo>
                    <a:lnTo>
                      <a:pt x="308" y="313"/>
                    </a:lnTo>
                    <a:lnTo>
                      <a:pt x="316" y="301"/>
                    </a:lnTo>
                    <a:lnTo>
                      <a:pt x="323" y="289"/>
                    </a:lnTo>
                    <a:lnTo>
                      <a:pt x="329" y="274"/>
                    </a:lnTo>
                    <a:lnTo>
                      <a:pt x="333" y="260"/>
                    </a:lnTo>
                    <a:lnTo>
                      <a:pt x="337" y="245"/>
                    </a:lnTo>
                    <a:lnTo>
                      <a:pt x="339" y="229"/>
                    </a:lnTo>
                    <a:lnTo>
                      <a:pt x="340" y="213"/>
                    </a:lnTo>
                    <a:lnTo>
                      <a:pt x="340" y="213"/>
                    </a:lnTo>
                    <a:lnTo>
                      <a:pt x="339" y="198"/>
                    </a:lnTo>
                    <a:lnTo>
                      <a:pt x="337" y="181"/>
                    </a:lnTo>
                    <a:lnTo>
                      <a:pt x="333" y="166"/>
                    </a:lnTo>
                    <a:lnTo>
                      <a:pt x="329" y="152"/>
                    </a:lnTo>
                    <a:lnTo>
                      <a:pt x="323" y="138"/>
                    </a:lnTo>
                    <a:lnTo>
                      <a:pt x="316" y="126"/>
                    </a:lnTo>
                    <a:lnTo>
                      <a:pt x="308" y="114"/>
                    </a:lnTo>
                    <a:lnTo>
                      <a:pt x="299" y="103"/>
                    </a:lnTo>
                    <a:lnTo>
                      <a:pt x="288" y="92"/>
                    </a:lnTo>
                    <a:lnTo>
                      <a:pt x="277" y="83"/>
                    </a:lnTo>
                    <a:lnTo>
                      <a:pt x="265" y="75"/>
                    </a:lnTo>
                    <a:lnTo>
                      <a:pt x="253" y="68"/>
                    </a:lnTo>
                    <a:lnTo>
                      <a:pt x="240" y="63"/>
                    </a:lnTo>
                    <a:lnTo>
                      <a:pt x="227" y="59"/>
                    </a:lnTo>
                    <a:lnTo>
                      <a:pt x="213" y="57"/>
                    </a:lnTo>
                    <a:lnTo>
                      <a:pt x="198" y="56"/>
                    </a:lnTo>
                    <a:lnTo>
                      <a:pt x="19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7" name="Freeform 60">
                <a:extLst>
                  <a:ext uri="{FF2B5EF4-FFF2-40B4-BE49-F238E27FC236}">
                    <a16:creationId xmlns:a16="http://schemas.microsoft.com/office/drawing/2014/main" id="{10D1A943-8A37-F394-CD03-E4B9D491C942}"/>
                  </a:ext>
                </a:extLst>
              </p:cNvPr>
              <p:cNvSpPr>
                <a:spLocks/>
              </p:cNvSpPr>
              <p:nvPr/>
            </p:nvSpPr>
            <p:spPr bwMode="auto">
              <a:xfrm>
                <a:off x="3527425" y="3116263"/>
                <a:ext cx="98425" cy="26988"/>
              </a:xfrm>
              <a:custGeom>
                <a:avLst/>
                <a:gdLst>
                  <a:gd name="T0" fmla="*/ 295 w 369"/>
                  <a:gd name="T1" fmla="*/ 103 h 103"/>
                  <a:gd name="T2" fmla="*/ 274 w 369"/>
                  <a:gd name="T3" fmla="*/ 102 h 103"/>
                  <a:gd name="T4" fmla="*/ 264 w 369"/>
                  <a:gd name="T5" fmla="*/ 100 h 103"/>
                  <a:gd name="T6" fmla="*/ 246 w 369"/>
                  <a:gd name="T7" fmla="*/ 94 h 103"/>
                  <a:gd name="T8" fmla="*/ 228 w 369"/>
                  <a:gd name="T9" fmla="*/ 86 h 103"/>
                  <a:gd name="T10" fmla="*/ 213 w 369"/>
                  <a:gd name="T11" fmla="*/ 75 h 103"/>
                  <a:gd name="T12" fmla="*/ 206 w 369"/>
                  <a:gd name="T13" fmla="*/ 69 h 103"/>
                  <a:gd name="T14" fmla="*/ 181 w 369"/>
                  <a:gd name="T15" fmla="*/ 84 h 103"/>
                  <a:gd name="T16" fmla="*/ 153 w 369"/>
                  <a:gd name="T17" fmla="*/ 94 h 103"/>
                  <a:gd name="T18" fmla="*/ 125 w 369"/>
                  <a:gd name="T19" fmla="*/ 100 h 103"/>
                  <a:gd name="T20" fmla="*/ 97 w 369"/>
                  <a:gd name="T21" fmla="*/ 103 h 103"/>
                  <a:gd name="T22" fmla="*/ 69 w 369"/>
                  <a:gd name="T23" fmla="*/ 101 h 103"/>
                  <a:gd name="T24" fmla="*/ 44 w 369"/>
                  <a:gd name="T25" fmla="*/ 96 h 103"/>
                  <a:gd name="T26" fmla="*/ 20 w 369"/>
                  <a:gd name="T27" fmla="*/ 87 h 103"/>
                  <a:gd name="T28" fmla="*/ 0 w 369"/>
                  <a:gd name="T29" fmla="*/ 76 h 103"/>
                  <a:gd name="T30" fmla="*/ 32 w 369"/>
                  <a:gd name="T31" fmla="*/ 29 h 103"/>
                  <a:gd name="T32" fmla="*/ 46 w 369"/>
                  <a:gd name="T33" fmla="*/ 37 h 103"/>
                  <a:gd name="T34" fmla="*/ 64 w 369"/>
                  <a:gd name="T35" fmla="*/ 42 h 103"/>
                  <a:gd name="T36" fmla="*/ 85 w 369"/>
                  <a:gd name="T37" fmla="*/ 45 h 103"/>
                  <a:gd name="T38" fmla="*/ 106 w 369"/>
                  <a:gd name="T39" fmla="*/ 45 h 103"/>
                  <a:gd name="T40" fmla="*/ 128 w 369"/>
                  <a:gd name="T41" fmla="*/ 42 h 103"/>
                  <a:gd name="T42" fmla="*/ 150 w 369"/>
                  <a:gd name="T43" fmla="*/ 35 h 103"/>
                  <a:gd name="T44" fmla="*/ 171 w 369"/>
                  <a:gd name="T45" fmla="*/ 23 h 103"/>
                  <a:gd name="T46" fmla="*/ 191 w 369"/>
                  <a:gd name="T47" fmla="*/ 8 h 103"/>
                  <a:gd name="T48" fmla="*/ 196 w 369"/>
                  <a:gd name="T49" fmla="*/ 4 h 103"/>
                  <a:gd name="T50" fmla="*/ 208 w 369"/>
                  <a:gd name="T51" fmla="*/ 0 h 103"/>
                  <a:gd name="T52" fmla="*/ 215 w 369"/>
                  <a:gd name="T53" fmla="*/ 0 h 103"/>
                  <a:gd name="T54" fmla="*/ 227 w 369"/>
                  <a:gd name="T55" fmla="*/ 5 h 103"/>
                  <a:gd name="T56" fmla="*/ 235 w 369"/>
                  <a:gd name="T57" fmla="*/ 14 h 103"/>
                  <a:gd name="T58" fmla="*/ 240 w 369"/>
                  <a:gd name="T59" fmla="*/ 22 h 103"/>
                  <a:gd name="T60" fmla="*/ 252 w 369"/>
                  <a:gd name="T61" fmla="*/ 34 h 103"/>
                  <a:gd name="T62" fmla="*/ 265 w 369"/>
                  <a:gd name="T63" fmla="*/ 41 h 103"/>
                  <a:gd name="T64" fmla="*/ 283 w 369"/>
                  <a:gd name="T65" fmla="*/ 45 h 103"/>
                  <a:gd name="T66" fmla="*/ 291 w 369"/>
                  <a:gd name="T67" fmla="*/ 46 h 103"/>
                  <a:gd name="T68" fmla="*/ 305 w 369"/>
                  <a:gd name="T69" fmla="*/ 45 h 103"/>
                  <a:gd name="T70" fmla="*/ 317 w 369"/>
                  <a:gd name="T71" fmla="*/ 43 h 103"/>
                  <a:gd name="T72" fmla="*/ 326 w 369"/>
                  <a:gd name="T73" fmla="*/ 38 h 103"/>
                  <a:gd name="T74" fmla="*/ 369 w 369"/>
                  <a:gd name="T75" fmla="*/ 77 h 103"/>
                  <a:gd name="T76" fmla="*/ 362 w 369"/>
                  <a:gd name="T77" fmla="*/ 83 h 103"/>
                  <a:gd name="T78" fmla="*/ 346 w 369"/>
                  <a:gd name="T79" fmla="*/ 92 h 103"/>
                  <a:gd name="T80" fmla="*/ 327 w 369"/>
                  <a:gd name="T81" fmla="*/ 99 h 103"/>
                  <a:gd name="T82" fmla="*/ 306 w 369"/>
                  <a:gd name="T83" fmla="*/ 103 h 103"/>
                  <a:gd name="T84" fmla="*/ 295 w 369"/>
                  <a:gd name="T85"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9" h="103">
                    <a:moveTo>
                      <a:pt x="295" y="103"/>
                    </a:moveTo>
                    <a:lnTo>
                      <a:pt x="295" y="103"/>
                    </a:lnTo>
                    <a:lnTo>
                      <a:pt x="285" y="103"/>
                    </a:lnTo>
                    <a:lnTo>
                      <a:pt x="274" y="102"/>
                    </a:lnTo>
                    <a:lnTo>
                      <a:pt x="274" y="102"/>
                    </a:lnTo>
                    <a:lnTo>
                      <a:pt x="264" y="100"/>
                    </a:lnTo>
                    <a:lnTo>
                      <a:pt x="255" y="97"/>
                    </a:lnTo>
                    <a:lnTo>
                      <a:pt x="246" y="94"/>
                    </a:lnTo>
                    <a:lnTo>
                      <a:pt x="237" y="90"/>
                    </a:lnTo>
                    <a:lnTo>
                      <a:pt x="228" y="86"/>
                    </a:lnTo>
                    <a:lnTo>
                      <a:pt x="220" y="81"/>
                    </a:lnTo>
                    <a:lnTo>
                      <a:pt x="213" y="75"/>
                    </a:lnTo>
                    <a:lnTo>
                      <a:pt x="206" y="69"/>
                    </a:lnTo>
                    <a:lnTo>
                      <a:pt x="206" y="69"/>
                    </a:lnTo>
                    <a:lnTo>
                      <a:pt x="193" y="77"/>
                    </a:lnTo>
                    <a:lnTo>
                      <a:pt x="181" y="84"/>
                    </a:lnTo>
                    <a:lnTo>
                      <a:pt x="166" y="89"/>
                    </a:lnTo>
                    <a:lnTo>
                      <a:pt x="153" y="94"/>
                    </a:lnTo>
                    <a:lnTo>
                      <a:pt x="139" y="98"/>
                    </a:lnTo>
                    <a:lnTo>
                      <a:pt x="125" y="100"/>
                    </a:lnTo>
                    <a:lnTo>
                      <a:pt x="111" y="102"/>
                    </a:lnTo>
                    <a:lnTo>
                      <a:pt x="97" y="103"/>
                    </a:lnTo>
                    <a:lnTo>
                      <a:pt x="84" y="102"/>
                    </a:lnTo>
                    <a:lnTo>
                      <a:pt x="69" y="101"/>
                    </a:lnTo>
                    <a:lnTo>
                      <a:pt x="56" y="99"/>
                    </a:lnTo>
                    <a:lnTo>
                      <a:pt x="44" y="96"/>
                    </a:lnTo>
                    <a:lnTo>
                      <a:pt x="32" y="92"/>
                    </a:lnTo>
                    <a:lnTo>
                      <a:pt x="20" y="87"/>
                    </a:lnTo>
                    <a:lnTo>
                      <a:pt x="10" y="82"/>
                    </a:lnTo>
                    <a:lnTo>
                      <a:pt x="0" y="76"/>
                    </a:lnTo>
                    <a:lnTo>
                      <a:pt x="32" y="29"/>
                    </a:lnTo>
                    <a:lnTo>
                      <a:pt x="32" y="29"/>
                    </a:lnTo>
                    <a:lnTo>
                      <a:pt x="39" y="33"/>
                    </a:lnTo>
                    <a:lnTo>
                      <a:pt x="46" y="37"/>
                    </a:lnTo>
                    <a:lnTo>
                      <a:pt x="55" y="40"/>
                    </a:lnTo>
                    <a:lnTo>
                      <a:pt x="64" y="42"/>
                    </a:lnTo>
                    <a:lnTo>
                      <a:pt x="73" y="44"/>
                    </a:lnTo>
                    <a:lnTo>
                      <a:pt x="85" y="45"/>
                    </a:lnTo>
                    <a:lnTo>
                      <a:pt x="95" y="45"/>
                    </a:lnTo>
                    <a:lnTo>
                      <a:pt x="106" y="45"/>
                    </a:lnTo>
                    <a:lnTo>
                      <a:pt x="117" y="44"/>
                    </a:lnTo>
                    <a:lnTo>
                      <a:pt x="128" y="42"/>
                    </a:lnTo>
                    <a:lnTo>
                      <a:pt x="139" y="39"/>
                    </a:lnTo>
                    <a:lnTo>
                      <a:pt x="150" y="35"/>
                    </a:lnTo>
                    <a:lnTo>
                      <a:pt x="160" y="30"/>
                    </a:lnTo>
                    <a:lnTo>
                      <a:pt x="171" y="23"/>
                    </a:lnTo>
                    <a:lnTo>
                      <a:pt x="181" y="16"/>
                    </a:lnTo>
                    <a:lnTo>
                      <a:pt x="191" y="8"/>
                    </a:lnTo>
                    <a:lnTo>
                      <a:pt x="191" y="8"/>
                    </a:lnTo>
                    <a:lnTo>
                      <a:pt x="196" y="4"/>
                    </a:lnTo>
                    <a:lnTo>
                      <a:pt x="202" y="1"/>
                    </a:lnTo>
                    <a:lnTo>
                      <a:pt x="208" y="0"/>
                    </a:lnTo>
                    <a:lnTo>
                      <a:pt x="215" y="0"/>
                    </a:lnTo>
                    <a:lnTo>
                      <a:pt x="215" y="0"/>
                    </a:lnTo>
                    <a:lnTo>
                      <a:pt x="221" y="2"/>
                    </a:lnTo>
                    <a:lnTo>
                      <a:pt x="227" y="5"/>
                    </a:lnTo>
                    <a:lnTo>
                      <a:pt x="231" y="9"/>
                    </a:lnTo>
                    <a:lnTo>
                      <a:pt x="235" y="14"/>
                    </a:lnTo>
                    <a:lnTo>
                      <a:pt x="235" y="14"/>
                    </a:lnTo>
                    <a:lnTo>
                      <a:pt x="240" y="22"/>
                    </a:lnTo>
                    <a:lnTo>
                      <a:pt x="246" y="28"/>
                    </a:lnTo>
                    <a:lnTo>
                      <a:pt x="252" y="34"/>
                    </a:lnTo>
                    <a:lnTo>
                      <a:pt x="259" y="38"/>
                    </a:lnTo>
                    <a:lnTo>
                      <a:pt x="265" y="41"/>
                    </a:lnTo>
                    <a:lnTo>
                      <a:pt x="271" y="43"/>
                    </a:lnTo>
                    <a:lnTo>
                      <a:pt x="283" y="45"/>
                    </a:lnTo>
                    <a:lnTo>
                      <a:pt x="283" y="45"/>
                    </a:lnTo>
                    <a:lnTo>
                      <a:pt x="291" y="46"/>
                    </a:lnTo>
                    <a:lnTo>
                      <a:pt x="298" y="46"/>
                    </a:lnTo>
                    <a:lnTo>
                      <a:pt x="305" y="45"/>
                    </a:lnTo>
                    <a:lnTo>
                      <a:pt x="312" y="44"/>
                    </a:lnTo>
                    <a:lnTo>
                      <a:pt x="317" y="43"/>
                    </a:lnTo>
                    <a:lnTo>
                      <a:pt x="322" y="41"/>
                    </a:lnTo>
                    <a:lnTo>
                      <a:pt x="326" y="38"/>
                    </a:lnTo>
                    <a:lnTo>
                      <a:pt x="329" y="36"/>
                    </a:lnTo>
                    <a:lnTo>
                      <a:pt x="369" y="77"/>
                    </a:lnTo>
                    <a:lnTo>
                      <a:pt x="369" y="77"/>
                    </a:lnTo>
                    <a:lnTo>
                      <a:pt x="362" y="83"/>
                    </a:lnTo>
                    <a:lnTo>
                      <a:pt x="354" y="88"/>
                    </a:lnTo>
                    <a:lnTo>
                      <a:pt x="346" y="92"/>
                    </a:lnTo>
                    <a:lnTo>
                      <a:pt x="337" y="96"/>
                    </a:lnTo>
                    <a:lnTo>
                      <a:pt x="327" y="99"/>
                    </a:lnTo>
                    <a:lnTo>
                      <a:pt x="316" y="101"/>
                    </a:lnTo>
                    <a:lnTo>
                      <a:pt x="306" y="103"/>
                    </a:lnTo>
                    <a:lnTo>
                      <a:pt x="295" y="103"/>
                    </a:lnTo>
                    <a:lnTo>
                      <a:pt x="295"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8" name="Freeform 61">
                <a:extLst>
                  <a:ext uri="{FF2B5EF4-FFF2-40B4-BE49-F238E27FC236}">
                    <a16:creationId xmlns:a16="http://schemas.microsoft.com/office/drawing/2014/main" id="{A532E10D-C5E7-BD28-6F64-8BB9F1E523C6}"/>
                  </a:ext>
                </a:extLst>
              </p:cNvPr>
              <p:cNvSpPr>
                <a:spLocks/>
              </p:cNvSpPr>
              <p:nvPr/>
            </p:nvSpPr>
            <p:spPr bwMode="auto">
              <a:xfrm>
                <a:off x="3448050" y="3068638"/>
                <a:ext cx="53975" cy="52388"/>
              </a:xfrm>
              <a:custGeom>
                <a:avLst/>
                <a:gdLst>
                  <a:gd name="T0" fmla="*/ 170 w 199"/>
                  <a:gd name="T1" fmla="*/ 198 h 198"/>
                  <a:gd name="T2" fmla="*/ 170 w 199"/>
                  <a:gd name="T3" fmla="*/ 198 h 198"/>
                  <a:gd name="T4" fmla="*/ 164 w 199"/>
                  <a:gd name="T5" fmla="*/ 198 h 198"/>
                  <a:gd name="T6" fmla="*/ 159 w 199"/>
                  <a:gd name="T7" fmla="*/ 196 h 198"/>
                  <a:gd name="T8" fmla="*/ 154 w 199"/>
                  <a:gd name="T9" fmla="*/ 193 h 198"/>
                  <a:gd name="T10" fmla="*/ 150 w 199"/>
                  <a:gd name="T11" fmla="*/ 190 h 198"/>
                  <a:gd name="T12" fmla="*/ 9 w 199"/>
                  <a:gd name="T13" fmla="*/ 49 h 198"/>
                  <a:gd name="T14" fmla="*/ 9 w 199"/>
                  <a:gd name="T15" fmla="*/ 49 h 198"/>
                  <a:gd name="T16" fmla="*/ 5 w 199"/>
                  <a:gd name="T17" fmla="*/ 44 h 198"/>
                  <a:gd name="T18" fmla="*/ 2 w 199"/>
                  <a:gd name="T19" fmla="*/ 39 h 198"/>
                  <a:gd name="T20" fmla="*/ 1 w 199"/>
                  <a:gd name="T21" fmla="*/ 33 h 198"/>
                  <a:gd name="T22" fmla="*/ 0 w 199"/>
                  <a:gd name="T23" fmla="*/ 28 h 198"/>
                  <a:gd name="T24" fmla="*/ 1 w 199"/>
                  <a:gd name="T25" fmla="*/ 22 h 198"/>
                  <a:gd name="T26" fmla="*/ 2 w 199"/>
                  <a:gd name="T27" fmla="*/ 17 h 198"/>
                  <a:gd name="T28" fmla="*/ 5 w 199"/>
                  <a:gd name="T29" fmla="*/ 12 h 198"/>
                  <a:gd name="T30" fmla="*/ 9 w 199"/>
                  <a:gd name="T31" fmla="*/ 8 h 198"/>
                  <a:gd name="T32" fmla="*/ 9 w 199"/>
                  <a:gd name="T33" fmla="*/ 8 h 198"/>
                  <a:gd name="T34" fmla="*/ 13 w 199"/>
                  <a:gd name="T35" fmla="*/ 4 h 198"/>
                  <a:gd name="T36" fmla="*/ 18 w 199"/>
                  <a:gd name="T37" fmla="*/ 2 h 198"/>
                  <a:gd name="T38" fmla="*/ 23 w 199"/>
                  <a:gd name="T39" fmla="*/ 0 h 198"/>
                  <a:gd name="T40" fmla="*/ 28 w 199"/>
                  <a:gd name="T41" fmla="*/ 0 h 198"/>
                  <a:gd name="T42" fmla="*/ 34 w 199"/>
                  <a:gd name="T43" fmla="*/ 0 h 198"/>
                  <a:gd name="T44" fmla="*/ 39 w 199"/>
                  <a:gd name="T45" fmla="*/ 2 h 198"/>
                  <a:gd name="T46" fmla="*/ 44 w 199"/>
                  <a:gd name="T47" fmla="*/ 4 h 198"/>
                  <a:gd name="T48" fmla="*/ 48 w 199"/>
                  <a:gd name="T49" fmla="*/ 8 h 198"/>
                  <a:gd name="T50" fmla="*/ 191 w 199"/>
                  <a:gd name="T51" fmla="*/ 150 h 198"/>
                  <a:gd name="T52" fmla="*/ 191 w 199"/>
                  <a:gd name="T53" fmla="*/ 150 h 198"/>
                  <a:gd name="T54" fmla="*/ 194 w 199"/>
                  <a:gd name="T55" fmla="*/ 155 h 198"/>
                  <a:gd name="T56" fmla="*/ 197 w 199"/>
                  <a:gd name="T57" fmla="*/ 159 h 198"/>
                  <a:gd name="T58" fmla="*/ 198 w 199"/>
                  <a:gd name="T59" fmla="*/ 165 h 198"/>
                  <a:gd name="T60" fmla="*/ 199 w 199"/>
                  <a:gd name="T61" fmla="*/ 170 h 198"/>
                  <a:gd name="T62" fmla="*/ 198 w 199"/>
                  <a:gd name="T63" fmla="*/ 175 h 198"/>
                  <a:gd name="T64" fmla="*/ 197 w 199"/>
                  <a:gd name="T65" fmla="*/ 181 h 198"/>
                  <a:gd name="T66" fmla="*/ 194 w 199"/>
                  <a:gd name="T67" fmla="*/ 185 h 198"/>
                  <a:gd name="T68" fmla="*/ 191 w 199"/>
                  <a:gd name="T69" fmla="*/ 190 h 198"/>
                  <a:gd name="T70" fmla="*/ 191 w 199"/>
                  <a:gd name="T71" fmla="*/ 190 h 198"/>
                  <a:gd name="T72" fmla="*/ 186 w 199"/>
                  <a:gd name="T73" fmla="*/ 193 h 198"/>
                  <a:gd name="T74" fmla="*/ 181 w 199"/>
                  <a:gd name="T75" fmla="*/ 196 h 198"/>
                  <a:gd name="T76" fmla="*/ 176 w 199"/>
                  <a:gd name="T77" fmla="*/ 198 h 198"/>
                  <a:gd name="T78" fmla="*/ 170 w 199"/>
                  <a:gd name="T79" fmla="*/ 198 h 198"/>
                  <a:gd name="T80" fmla="*/ 170 w 199"/>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9" h="198">
                    <a:moveTo>
                      <a:pt x="170" y="198"/>
                    </a:moveTo>
                    <a:lnTo>
                      <a:pt x="170" y="198"/>
                    </a:lnTo>
                    <a:lnTo>
                      <a:pt x="164" y="198"/>
                    </a:lnTo>
                    <a:lnTo>
                      <a:pt x="159" y="196"/>
                    </a:lnTo>
                    <a:lnTo>
                      <a:pt x="154" y="193"/>
                    </a:lnTo>
                    <a:lnTo>
                      <a:pt x="150" y="190"/>
                    </a:lnTo>
                    <a:lnTo>
                      <a:pt x="9" y="49"/>
                    </a:lnTo>
                    <a:lnTo>
                      <a:pt x="9" y="49"/>
                    </a:lnTo>
                    <a:lnTo>
                      <a:pt x="5" y="44"/>
                    </a:lnTo>
                    <a:lnTo>
                      <a:pt x="2" y="39"/>
                    </a:lnTo>
                    <a:lnTo>
                      <a:pt x="1" y="33"/>
                    </a:lnTo>
                    <a:lnTo>
                      <a:pt x="0" y="28"/>
                    </a:lnTo>
                    <a:lnTo>
                      <a:pt x="1" y="22"/>
                    </a:lnTo>
                    <a:lnTo>
                      <a:pt x="2" y="17"/>
                    </a:lnTo>
                    <a:lnTo>
                      <a:pt x="5" y="12"/>
                    </a:lnTo>
                    <a:lnTo>
                      <a:pt x="9" y="8"/>
                    </a:lnTo>
                    <a:lnTo>
                      <a:pt x="9" y="8"/>
                    </a:lnTo>
                    <a:lnTo>
                      <a:pt x="13" y="4"/>
                    </a:lnTo>
                    <a:lnTo>
                      <a:pt x="18" y="2"/>
                    </a:lnTo>
                    <a:lnTo>
                      <a:pt x="23" y="0"/>
                    </a:lnTo>
                    <a:lnTo>
                      <a:pt x="28" y="0"/>
                    </a:lnTo>
                    <a:lnTo>
                      <a:pt x="34" y="0"/>
                    </a:lnTo>
                    <a:lnTo>
                      <a:pt x="39" y="2"/>
                    </a:lnTo>
                    <a:lnTo>
                      <a:pt x="44" y="4"/>
                    </a:lnTo>
                    <a:lnTo>
                      <a:pt x="48" y="8"/>
                    </a:lnTo>
                    <a:lnTo>
                      <a:pt x="191" y="150"/>
                    </a:lnTo>
                    <a:lnTo>
                      <a:pt x="191" y="150"/>
                    </a:lnTo>
                    <a:lnTo>
                      <a:pt x="194" y="155"/>
                    </a:lnTo>
                    <a:lnTo>
                      <a:pt x="197" y="159"/>
                    </a:lnTo>
                    <a:lnTo>
                      <a:pt x="198" y="165"/>
                    </a:lnTo>
                    <a:lnTo>
                      <a:pt x="199" y="170"/>
                    </a:lnTo>
                    <a:lnTo>
                      <a:pt x="198" y="175"/>
                    </a:lnTo>
                    <a:lnTo>
                      <a:pt x="197" y="181"/>
                    </a:lnTo>
                    <a:lnTo>
                      <a:pt x="194" y="185"/>
                    </a:lnTo>
                    <a:lnTo>
                      <a:pt x="191" y="190"/>
                    </a:lnTo>
                    <a:lnTo>
                      <a:pt x="191" y="190"/>
                    </a:lnTo>
                    <a:lnTo>
                      <a:pt x="186" y="193"/>
                    </a:lnTo>
                    <a:lnTo>
                      <a:pt x="181" y="196"/>
                    </a:lnTo>
                    <a:lnTo>
                      <a:pt x="176" y="198"/>
                    </a:lnTo>
                    <a:lnTo>
                      <a:pt x="170" y="198"/>
                    </a:lnTo>
                    <a:lnTo>
                      <a:pt x="170" y="1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9" name="Freeform 62">
                <a:extLst>
                  <a:ext uri="{FF2B5EF4-FFF2-40B4-BE49-F238E27FC236}">
                    <a16:creationId xmlns:a16="http://schemas.microsoft.com/office/drawing/2014/main" id="{A5AFFE3F-1390-E953-DDAF-1F38E9D075FD}"/>
                  </a:ext>
                </a:extLst>
              </p:cNvPr>
              <p:cNvSpPr>
                <a:spLocks/>
              </p:cNvSpPr>
              <p:nvPr/>
            </p:nvSpPr>
            <p:spPr bwMode="auto">
              <a:xfrm>
                <a:off x="3651250" y="3068638"/>
                <a:ext cx="52388" cy="52388"/>
              </a:xfrm>
              <a:custGeom>
                <a:avLst/>
                <a:gdLst>
                  <a:gd name="T0" fmla="*/ 29 w 199"/>
                  <a:gd name="T1" fmla="*/ 198 h 198"/>
                  <a:gd name="T2" fmla="*/ 29 w 199"/>
                  <a:gd name="T3" fmla="*/ 198 h 198"/>
                  <a:gd name="T4" fmla="*/ 24 w 199"/>
                  <a:gd name="T5" fmla="*/ 198 h 198"/>
                  <a:gd name="T6" fmla="*/ 19 w 199"/>
                  <a:gd name="T7" fmla="*/ 196 h 198"/>
                  <a:gd name="T8" fmla="*/ 13 w 199"/>
                  <a:gd name="T9" fmla="*/ 193 h 198"/>
                  <a:gd name="T10" fmla="*/ 8 w 199"/>
                  <a:gd name="T11" fmla="*/ 190 h 198"/>
                  <a:gd name="T12" fmla="*/ 8 w 199"/>
                  <a:gd name="T13" fmla="*/ 190 h 198"/>
                  <a:gd name="T14" fmla="*/ 5 w 199"/>
                  <a:gd name="T15" fmla="*/ 185 h 198"/>
                  <a:gd name="T16" fmla="*/ 2 w 199"/>
                  <a:gd name="T17" fmla="*/ 181 h 198"/>
                  <a:gd name="T18" fmla="*/ 1 w 199"/>
                  <a:gd name="T19" fmla="*/ 175 h 198"/>
                  <a:gd name="T20" fmla="*/ 0 w 199"/>
                  <a:gd name="T21" fmla="*/ 170 h 198"/>
                  <a:gd name="T22" fmla="*/ 1 w 199"/>
                  <a:gd name="T23" fmla="*/ 165 h 198"/>
                  <a:gd name="T24" fmla="*/ 2 w 199"/>
                  <a:gd name="T25" fmla="*/ 159 h 198"/>
                  <a:gd name="T26" fmla="*/ 5 w 199"/>
                  <a:gd name="T27" fmla="*/ 155 h 198"/>
                  <a:gd name="T28" fmla="*/ 8 w 199"/>
                  <a:gd name="T29" fmla="*/ 150 h 198"/>
                  <a:gd name="T30" fmla="*/ 151 w 199"/>
                  <a:gd name="T31" fmla="*/ 8 h 198"/>
                  <a:gd name="T32" fmla="*/ 151 w 199"/>
                  <a:gd name="T33" fmla="*/ 8 h 198"/>
                  <a:gd name="T34" fmla="*/ 155 w 199"/>
                  <a:gd name="T35" fmla="*/ 4 h 198"/>
                  <a:gd name="T36" fmla="*/ 160 w 199"/>
                  <a:gd name="T37" fmla="*/ 2 h 198"/>
                  <a:gd name="T38" fmla="*/ 165 w 199"/>
                  <a:gd name="T39" fmla="*/ 0 h 198"/>
                  <a:gd name="T40" fmla="*/ 170 w 199"/>
                  <a:gd name="T41" fmla="*/ 0 h 198"/>
                  <a:gd name="T42" fmla="*/ 176 w 199"/>
                  <a:gd name="T43" fmla="*/ 0 h 198"/>
                  <a:gd name="T44" fmla="*/ 181 w 199"/>
                  <a:gd name="T45" fmla="*/ 2 h 198"/>
                  <a:gd name="T46" fmla="*/ 186 w 199"/>
                  <a:gd name="T47" fmla="*/ 4 h 198"/>
                  <a:gd name="T48" fmla="*/ 190 w 199"/>
                  <a:gd name="T49" fmla="*/ 8 h 198"/>
                  <a:gd name="T50" fmla="*/ 190 w 199"/>
                  <a:gd name="T51" fmla="*/ 8 h 198"/>
                  <a:gd name="T52" fmla="*/ 194 w 199"/>
                  <a:gd name="T53" fmla="*/ 12 h 198"/>
                  <a:gd name="T54" fmla="*/ 196 w 199"/>
                  <a:gd name="T55" fmla="*/ 17 h 198"/>
                  <a:gd name="T56" fmla="*/ 198 w 199"/>
                  <a:gd name="T57" fmla="*/ 22 h 198"/>
                  <a:gd name="T58" fmla="*/ 199 w 199"/>
                  <a:gd name="T59" fmla="*/ 28 h 198"/>
                  <a:gd name="T60" fmla="*/ 198 w 199"/>
                  <a:gd name="T61" fmla="*/ 33 h 198"/>
                  <a:gd name="T62" fmla="*/ 196 w 199"/>
                  <a:gd name="T63" fmla="*/ 39 h 198"/>
                  <a:gd name="T64" fmla="*/ 194 w 199"/>
                  <a:gd name="T65" fmla="*/ 44 h 198"/>
                  <a:gd name="T66" fmla="*/ 190 w 199"/>
                  <a:gd name="T67" fmla="*/ 49 h 198"/>
                  <a:gd name="T68" fmla="*/ 49 w 199"/>
                  <a:gd name="T69" fmla="*/ 190 h 198"/>
                  <a:gd name="T70" fmla="*/ 49 w 199"/>
                  <a:gd name="T71" fmla="*/ 190 h 198"/>
                  <a:gd name="T72" fmla="*/ 45 w 199"/>
                  <a:gd name="T73" fmla="*/ 193 h 198"/>
                  <a:gd name="T74" fmla="*/ 40 w 199"/>
                  <a:gd name="T75" fmla="*/ 196 h 198"/>
                  <a:gd name="T76" fmla="*/ 35 w 199"/>
                  <a:gd name="T77" fmla="*/ 198 h 198"/>
                  <a:gd name="T78" fmla="*/ 29 w 199"/>
                  <a:gd name="T79" fmla="*/ 198 h 198"/>
                  <a:gd name="T80" fmla="*/ 29 w 199"/>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9" h="198">
                    <a:moveTo>
                      <a:pt x="29" y="198"/>
                    </a:moveTo>
                    <a:lnTo>
                      <a:pt x="29" y="198"/>
                    </a:lnTo>
                    <a:lnTo>
                      <a:pt x="24" y="198"/>
                    </a:lnTo>
                    <a:lnTo>
                      <a:pt x="19" y="196"/>
                    </a:lnTo>
                    <a:lnTo>
                      <a:pt x="13" y="193"/>
                    </a:lnTo>
                    <a:lnTo>
                      <a:pt x="8" y="190"/>
                    </a:lnTo>
                    <a:lnTo>
                      <a:pt x="8" y="190"/>
                    </a:lnTo>
                    <a:lnTo>
                      <a:pt x="5" y="185"/>
                    </a:lnTo>
                    <a:lnTo>
                      <a:pt x="2" y="181"/>
                    </a:lnTo>
                    <a:lnTo>
                      <a:pt x="1" y="175"/>
                    </a:lnTo>
                    <a:lnTo>
                      <a:pt x="0" y="170"/>
                    </a:lnTo>
                    <a:lnTo>
                      <a:pt x="1" y="165"/>
                    </a:lnTo>
                    <a:lnTo>
                      <a:pt x="2" y="159"/>
                    </a:lnTo>
                    <a:lnTo>
                      <a:pt x="5" y="155"/>
                    </a:lnTo>
                    <a:lnTo>
                      <a:pt x="8" y="150"/>
                    </a:lnTo>
                    <a:lnTo>
                      <a:pt x="151" y="8"/>
                    </a:lnTo>
                    <a:lnTo>
                      <a:pt x="151" y="8"/>
                    </a:lnTo>
                    <a:lnTo>
                      <a:pt x="155" y="4"/>
                    </a:lnTo>
                    <a:lnTo>
                      <a:pt x="160" y="2"/>
                    </a:lnTo>
                    <a:lnTo>
                      <a:pt x="165" y="0"/>
                    </a:lnTo>
                    <a:lnTo>
                      <a:pt x="170" y="0"/>
                    </a:lnTo>
                    <a:lnTo>
                      <a:pt x="176" y="0"/>
                    </a:lnTo>
                    <a:lnTo>
                      <a:pt x="181" y="2"/>
                    </a:lnTo>
                    <a:lnTo>
                      <a:pt x="186" y="4"/>
                    </a:lnTo>
                    <a:lnTo>
                      <a:pt x="190" y="8"/>
                    </a:lnTo>
                    <a:lnTo>
                      <a:pt x="190" y="8"/>
                    </a:lnTo>
                    <a:lnTo>
                      <a:pt x="194" y="12"/>
                    </a:lnTo>
                    <a:lnTo>
                      <a:pt x="196" y="17"/>
                    </a:lnTo>
                    <a:lnTo>
                      <a:pt x="198" y="22"/>
                    </a:lnTo>
                    <a:lnTo>
                      <a:pt x="199" y="28"/>
                    </a:lnTo>
                    <a:lnTo>
                      <a:pt x="198" y="33"/>
                    </a:lnTo>
                    <a:lnTo>
                      <a:pt x="196" y="39"/>
                    </a:lnTo>
                    <a:lnTo>
                      <a:pt x="194" y="44"/>
                    </a:lnTo>
                    <a:lnTo>
                      <a:pt x="190" y="49"/>
                    </a:lnTo>
                    <a:lnTo>
                      <a:pt x="49" y="190"/>
                    </a:lnTo>
                    <a:lnTo>
                      <a:pt x="49" y="190"/>
                    </a:lnTo>
                    <a:lnTo>
                      <a:pt x="45" y="193"/>
                    </a:lnTo>
                    <a:lnTo>
                      <a:pt x="40" y="196"/>
                    </a:lnTo>
                    <a:lnTo>
                      <a:pt x="35" y="198"/>
                    </a:lnTo>
                    <a:lnTo>
                      <a:pt x="29" y="198"/>
                    </a:lnTo>
                    <a:lnTo>
                      <a:pt x="29" y="1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grpSp>
        <p:nvGrpSpPr>
          <p:cNvPr id="100" name="Group 99">
            <a:extLst>
              <a:ext uri="{FF2B5EF4-FFF2-40B4-BE49-F238E27FC236}">
                <a16:creationId xmlns:a16="http://schemas.microsoft.com/office/drawing/2014/main" id="{3694B51B-58F7-E8AA-1649-55F634CC3D31}"/>
              </a:ext>
            </a:extLst>
          </p:cNvPr>
          <p:cNvGrpSpPr/>
          <p:nvPr/>
        </p:nvGrpSpPr>
        <p:grpSpPr>
          <a:xfrm>
            <a:off x="4667370" y="2307022"/>
            <a:ext cx="190576" cy="150278"/>
            <a:chOff x="4116388" y="1809750"/>
            <a:chExt cx="360363" cy="284163"/>
          </a:xfrm>
          <a:solidFill>
            <a:srgbClr val="37617A"/>
          </a:solidFill>
        </p:grpSpPr>
        <p:sp>
          <p:nvSpPr>
            <p:cNvPr id="101" name="Freeform 486">
              <a:extLst>
                <a:ext uri="{FF2B5EF4-FFF2-40B4-BE49-F238E27FC236}">
                  <a16:creationId xmlns:a16="http://schemas.microsoft.com/office/drawing/2014/main" id="{507B89D8-8500-2F09-11E9-379EF0C59B88}"/>
                </a:ext>
              </a:extLst>
            </p:cNvPr>
            <p:cNvSpPr>
              <a:spLocks noEditPoints="1"/>
            </p:cNvSpPr>
            <p:nvPr/>
          </p:nvSpPr>
          <p:spPr bwMode="auto">
            <a:xfrm>
              <a:off x="4116388" y="1809750"/>
              <a:ext cx="360363" cy="104775"/>
            </a:xfrm>
            <a:custGeom>
              <a:avLst/>
              <a:gdLst>
                <a:gd name="T0" fmla="*/ 1331 w 1361"/>
                <a:gd name="T1" fmla="*/ 397 h 397"/>
                <a:gd name="T2" fmla="*/ 28 w 1361"/>
                <a:gd name="T3" fmla="*/ 397 h 397"/>
                <a:gd name="T4" fmla="*/ 28 w 1361"/>
                <a:gd name="T5" fmla="*/ 397 h 397"/>
                <a:gd name="T6" fmla="*/ 22 w 1361"/>
                <a:gd name="T7" fmla="*/ 396 h 397"/>
                <a:gd name="T8" fmla="*/ 17 w 1361"/>
                <a:gd name="T9" fmla="*/ 395 h 397"/>
                <a:gd name="T10" fmla="*/ 12 w 1361"/>
                <a:gd name="T11" fmla="*/ 392 h 397"/>
                <a:gd name="T12" fmla="*/ 8 w 1361"/>
                <a:gd name="T13" fmla="*/ 389 h 397"/>
                <a:gd name="T14" fmla="*/ 4 w 1361"/>
                <a:gd name="T15" fmla="*/ 384 h 397"/>
                <a:gd name="T16" fmla="*/ 2 w 1361"/>
                <a:gd name="T17" fmla="*/ 380 h 397"/>
                <a:gd name="T18" fmla="*/ 0 w 1361"/>
                <a:gd name="T19" fmla="*/ 374 h 397"/>
                <a:gd name="T20" fmla="*/ 0 w 1361"/>
                <a:gd name="T21" fmla="*/ 369 h 397"/>
                <a:gd name="T22" fmla="*/ 0 w 1361"/>
                <a:gd name="T23" fmla="*/ 28 h 397"/>
                <a:gd name="T24" fmla="*/ 0 w 1361"/>
                <a:gd name="T25" fmla="*/ 28 h 397"/>
                <a:gd name="T26" fmla="*/ 0 w 1361"/>
                <a:gd name="T27" fmla="*/ 22 h 397"/>
                <a:gd name="T28" fmla="*/ 2 w 1361"/>
                <a:gd name="T29" fmla="*/ 17 h 397"/>
                <a:gd name="T30" fmla="*/ 4 w 1361"/>
                <a:gd name="T31" fmla="*/ 12 h 397"/>
                <a:gd name="T32" fmla="*/ 8 w 1361"/>
                <a:gd name="T33" fmla="*/ 8 h 397"/>
                <a:gd name="T34" fmla="*/ 12 w 1361"/>
                <a:gd name="T35" fmla="*/ 5 h 397"/>
                <a:gd name="T36" fmla="*/ 17 w 1361"/>
                <a:gd name="T37" fmla="*/ 2 h 397"/>
                <a:gd name="T38" fmla="*/ 22 w 1361"/>
                <a:gd name="T39" fmla="*/ 1 h 397"/>
                <a:gd name="T40" fmla="*/ 28 w 1361"/>
                <a:gd name="T41" fmla="*/ 0 h 397"/>
                <a:gd name="T42" fmla="*/ 1331 w 1361"/>
                <a:gd name="T43" fmla="*/ 0 h 397"/>
                <a:gd name="T44" fmla="*/ 1331 w 1361"/>
                <a:gd name="T45" fmla="*/ 0 h 397"/>
                <a:gd name="T46" fmla="*/ 1337 w 1361"/>
                <a:gd name="T47" fmla="*/ 1 h 397"/>
                <a:gd name="T48" fmla="*/ 1342 w 1361"/>
                <a:gd name="T49" fmla="*/ 2 h 397"/>
                <a:gd name="T50" fmla="*/ 1348 w 1361"/>
                <a:gd name="T51" fmla="*/ 5 h 397"/>
                <a:gd name="T52" fmla="*/ 1352 w 1361"/>
                <a:gd name="T53" fmla="*/ 8 h 397"/>
                <a:gd name="T54" fmla="*/ 1356 w 1361"/>
                <a:gd name="T55" fmla="*/ 12 h 397"/>
                <a:gd name="T56" fmla="*/ 1358 w 1361"/>
                <a:gd name="T57" fmla="*/ 17 h 397"/>
                <a:gd name="T58" fmla="*/ 1360 w 1361"/>
                <a:gd name="T59" fmla="*/ 22 h 397"/>
                <a:gd name="T60" fmla="*/ 1361 w 1361"/>
                <a:gd name="T61" fmla="*/ 28 h 397"/>
                <a:gd name="T62" fmla="*/ 1361 w 1361"/>
                <a:gd name="T63" fmla="*/ 369 h 397"/>
                <a:gd name="T64" fmla="*/ 1361 w 1361"/>
                <a:gd name="T65" fmla="*/ 369 h 397"/>
                <a:gd name="T66" fmla="*/ 1360 w 1361"/>
                <a:gd name="T67" fmla="*/ 374 h 397"/>
                <a:gd name="T68" fmla="*/ 1358 w 1361"/>
                <a:gd name="T69" fmla="*/ 380 h 397"/>
                <a:gd name="T70" fmla="*/ 1356 w 1361"/>
                <a:gd name="T71" fmla="*/ 384 h 397"/>
                <a:gd name="T72" fmla="*/ 1352 w 1361"/>
                <a:gd name="T73" fmla="*/ 389 h 397"/>
                <a:gd name="T74" fmla="*/ 1348 w 1361"/>
                <a:gd name="T75" fmla="*/ 392 h 397"/>
                <a:gd name="T76" fmla="*/ 1342 w 1361"/>
                <a:gd name="T77" fmla="*/ 395 h 397"/>
                <a:gd name="T78" fmla="*/ 1337 w 1361"/>
                <a:gd name="T79" fmla="*/ 396 h 397"/>
                <a:gd name="T80" fmla="*/ 1331 w 1361"/>
                <a:gd name="T81" fmla="*/ 397 h 397"/>
                <a:gd name="T82" fmla="*/ 1331 w 1361"/>
                <a:gd name="T83" fmla="*/ 397 h 397"/>
                <a:gd name="T84" fmla="*/ 57 w 1361"/>
                <a:gd name="T85" fmla="*/ 340 h 397"/>
                <a:gd name="T86" fmla="*/ 1303 w 1361"/>
                <a:gd name="T87" fmla="*/ 340 h 397"/>
                <a:gd name="T88" fmla="*/ 1303 w 1361"/>
                <a:gd name="T89" fmla="*/ 57 h 397"/>
                <a:gd name="T90" fmla="*/ 57 w 1361"/>
                <a:gd name="T91" fmla="*/ 57 h 397"/>
                <a:gd name="T92" fmla="*/ 57 w 1361"/>
                <a:gd name="T93" fmla="*/ 34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61" h="397">
                  <a:moveTo>
                    <a:pt x="1331" y="397"/>
                  </a:moveTo>
                  <a:lnTo>
                    <a:pt x="28" y="397"/>
                  </a:lnTo>
                  <a:lnTo>
                    <a:pt x="28" y="397"/>
                  </a:lnTo>
                  <a:lnTo>
                    <a:pt x="22" y="396"/>
                  </a:lnTo>
                  <a:lnTo>
                    <a:pt x="17" y="395"/>
                  </a:lnTo>
                  <a:lnTo>
                    <a:pt x="12" y="392"/>
                  </a:lnTo>
                  <a:lnTo>
                    <a:pt x="8" y="389"/>
                  </a:lnTo>
                  <a:lnTo>
                    <a:pt x="4" y="384"/>
                  </a:lnTo>
                  <a:lnTo>
                    <a:pt x="2" y="380"/>
                  </a:lnTo>
                  <a:lnTo>
                    <a:pt x="0" y="374"/>
                  </a:lnTo>
                  <a:lnTo>
                    <a:pt x="0" y="369"/>
                  </a:lnTo>
                  <a:lnTo>
                    <a:pt x="0" y="28"/>
                  </a:lnTo>
                  <a:lnTo>
                    <a:pt x="0" y="28"/>
                  </a:lnTo>
                  <a:lnTo>
                    <a:pt x="0" y="22"/>
                  </a:lnTo>
                  <a:lnTo>
                    <a:pt x="2" y="17"/>
                  </a:lnTo>
                  <a:lnTo>
                    <a:pt x="4" y="12"/>
                  </a:lnTo>
                  <a:lnTo>
                    <a:pt x="8" y="8"/>
                  </a:lnTo>
                  <a:lnTo>
                    <a:pt x="12" y="5"/>
                  </a:lnTo>
                  <a:lnTo>
                    <a:pt x="17" y="2"/>
                  </a:lnTo>
                  <a:lnTo>
                    <a:pt x="22" y="1"/>
                  </a:lnTo>
                  <a:lnTo>
                    <a:pt x="28" y="0"/>
                  </a:lnTo>
                  <a:lnTo>
                    <a:pt x="1331" y="0"/>
                  </a:lnTo>
                  <a:lnTo>
                    <a:pt x="1331" y="0"/>
                  </a:lnTo>
                  <a:lnTo>
                    <a:pt x="1337" y="1"/>
                  </a:lnTo>
                  <a:lnTo>
                    <a:pt x="1342" y="2"/>
                  </a:lnTo>
                  <a:lnTo>
                    <a:pt x="1348" y="5"/>
                  </a:lnTo>
                  <a:lnTo>
                    <a:pt x="1352" y="8"/>
                  </a:lnTo>
                  <a:lnTo>
                    <a:pt x="1356" y="12"/>
                  </a:lnTo>
                  <a:lnTo>
                    <a:pt x="1358" y="17"/>
                  </a:lnTo>
                  <a:lnTo>
                    <a:pt x="1360" y="22"/>
                  </a:lnTo>
                  <a:lnTo>
                    <a:pt x="1361" y="28"/>
                  </a:lnTo>
                  <a:lnTo>
                    <a:pt x="1361" y="369"/>
                  </a:lnTo>
                  <a:lnTo>
                    <a:pt x="1361" y="369"/>
                  </a:lnTo>
                  <a:lnTo>
                    <a:pt x="1360" y="374"/>
                  </a:lnTo>
                  <a:lnTo>
                    <a:pt x="1358" y="380"/>
                  </a:lnTo>
                  <a:lnTo>
                    <a:pt x="1356" y="384"/>
                  </a:lnTo>
                  <a:lnTo>
                    <a:pt x="1352" y="389"/>
                  </a:lnTo>
                  <a:lnTo>
                    <a:pt x="1348" y="392"/>
                  </a:lnTo>
                  <a:lnTo>
                    <a:pt x="1342" y="395"/>
                  </a:lnTo>
                  <a:lnTo>
                    <a:pt x="1337" y="396"/>
                  </a:lnTo>
                  <a:lnTo>
                    <a:pt x="1331" y="397"/>
                  </a:lnTo>
                  <a:lnTo>
                    <a:pt x="1331" y="397"/>
                  </a:lnTo>
                  <a:close/>
                  <a:moveTo>
                    <a:pt x="57" y="340"/>
                  </a:moveTo>
                  <a:lnTo>
                    <a:pt x="1303" y="340"/>
                  </a:lnTo>
                  <a:lnTo>
                    <a:pt x="1303" y="57"/>
                  </a:lnTo>
                  <a:lnTo>
                    <a:pt x="57" y="57"/>
                  </a:lnTo>
                  <a:lnTo>
                    <a:pt x="57"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02" name="Freeform 487">
              <a:extLst>
                <a:ext uri="{FF2B5EF4-FFF2-40B4-BE49-F238E27FC236}">
                  <a16:creationId xmlns:a16="http://schemas.microsoft.com/office/drawing/2014/main" id="{CF550B9B-F776-BA10-4FBC-9E0677FD5EE0}"/>
                </a:ext>
              </a:extLst>
            </p:cNvPr>
            <p:cNvSpPr>
              <a:spLocks/>
            </p:cNvSpPr>
            <p:nvPr/>
          </p:nvSpPr>
          <p:spPr bwMode="auto">
            <a:xfrm>
              <a:off x="4311650" y="1847850"/>
              <a:ext cx="30163" cy="30163"/>
            </a:xfrm>
            <a:custGeom>
              <a:avLst/>
              <a:gdLst>
                <a:gd name="T0" fmla="*/ 57 w 114"/>
                <a:gd name="T1" fmla="*/ 114 h 114"/>
                <a:gd name="T2" fmla="*/ 57 w 114"/>
                <a:gd name="T3" fmla="*/ 114 h 114"/>
                <a:gd name="T4" fmla="*/ 46 w 114"/>
                <a:gd name="T5" fmla="*/ 112 h 114"/>
                <a:gd name="T6" fmla="*/ 36 w 114"/>
                <a:gd name="T7" fmla="*/ 109 h 114"/>
                <a:gd name="T8" fmla="*/ 26 w 114"/>
                <a:gd name="T9" fmla="*/ 104 h 114"/>
                <a:gd name="T10" fmla="*/ 18 w 114"/>
                <a:gd name="T11" fmla="*/ 97 h 114"/>
                <a:gd name="T12" fmla="*/ 11 w 114"/>
                <a:gd name="T13" fmla="*/ 89 h 114"/>
                <a:gd name="T14" fmla="*/ 5 w 114"/>
                <a:gd name="T15" fmla="*/ 79 h 114"/>
                <a:gd name="T16" fmla="*/ 1 w 114"/>
                <a:gd name="T17" fmla="*/ 69 h 114"/>
                <a:gd name="T18" fmla="*/ 0 w 114"/>
                <a:gd name="T19" fmla="*/ 57 h 114"/>
                <a:gd name="T20" fmla="*/ 0 w 114"/>
                <a:gd name="T21" fmla="*/ 57 h 114"/>
                <a:gd name="T22" fmla="*/ 1 w 114"/>
                <a:gd name="T23" fmla="*/ 46 h 114"/>
                <a:gd name="T24" fmla="*/ 5 w 114"/>
                <a:gd name="T25" fmla="*/ 36 h 114"/>
                <a:gd name="T26" fmla="*/ 11 w 114"/>
                <a:gd name="T27" fmla="*/ 26 h 114"/>
                <a:gd name="T28" fmla="*/ 18 w 114"/>
                <a:gd name="T29" fmla="*/ 18 h 114"/>
                <a:gd name="T30" fmla="*/ 26 w 114"/>
                <a:gd name="T31" fmla="*/ 10 h 114"/>
                <a:gd name="T32" fmla="*/ 36 w 114"/>
                <a:gd name="T33" fmla="*/ 5 h 114"/>
                <a:gd name="T34" fmla="*/ 46 w 114"/>
                <a:gd name="T35" fmla="*/ 1 h 114"/>
                <a:gd name="T36" fmla="*/ 57 w 114"/>
                <a:gd name="T37" fmla="*/ 0 h 114"/>
                <a:gd name="T38" fmla="*/ 57 w 114"/>
                <a:gd name="T39" fmla="*/ 0 h 114"/>
                <a:gd name="T40" fmla="*/ 69 w 114"/>
                <a:gd name="T41" fmla="*/ 1 h 114"/>
                <a:gd name="T42" fmla="*/ 79 w 114"/>
                <a:gd name="T43" fmla="*/ 5 h 114"/>
                <a:gd name="T44" fmla="*/ 89 w 114"/>
                <a:gd name="T45" fmla="*/ 10 h 114"/>
                <a:gd name="T46" fmla="*/ 97 w 114"/>
                <a:gd name="T47" fmla="*/ 18 h 114"/>
                <a:gd name="T48" fmla="*/ 104 w 114"/>
                <a:gd name="T49" fmla="*/ 26 h 114"/>
                <a:gd name="T50" fmla="*/ 110 w 114"/>
                <a:gd name="T51" fmla="*/ 36 h 114"/>
                <a:gd name="T52" fmla="*/ 113 w 114"/>
                <a:gd name="T53" fmla="*/ 46 h 114"/>
                <a:gd name="T54" fmla="*/ 114 w 114"/>
                <a:gd name="T55" fmla="*/ 57 h 114"/>
                <a:gd name="T56" fmla="*/ 114 w 114"/>
                <a:gd name="T57" fmla="*/ 57 h 114"/>
                <a:gd name="T58" fmla="*/ 113 w 114"/>
                <a:gd name="T59" fmla="*/ 69 h 114"/>
                <a:gd name="T60" fmla="*/ 110 w 114"/>
                <a:gd name="T61" fmla="*/ 79 h 114"/>
                <a:gd name="T62" fmla="*/ 104 w 114"/>
                <a:gd name="T63" fmla="*/ 89 h 114"/>
                <a:gd name="T64" fmla="*/ 97 w 114"/>
                <a:gd name="T65" fmla="*/ 97 h 114"/>
                <a:gd name="T66" fmla="*/ 89 w 114"/>
                <a:gd name="T67" fmla="*/ 104 h 114"/>
                <a:gd name="T68" fmla="*/ 79 w 114"/>
                <a:gd name="T69" fmla="*/ 109 h 114"/>
                <a:gd name="T70" fmla="*/ 69 w 114"/>
                <a:gd name="T71" fmla="*/ 112 h 114"/>
                <a:gd name="T72" fmla="*/ 57 w 114"/>
                <a:gd name="T73" fmla="*/ 114 h 114"/>
                <a:gd name="T74" fmla="*/ 57 w 114"/>
                <a:gd name="T7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14">
                  <a:moveTo>
                    <a:pt x="57" y="114"/>
                  </a:moveTo>
                  <a:lnTo>
                    <a:pt x="57" y="114"/>
                  </a:lnTo>
                  <a:lnTo>
                    <a:pt x="46" y="112"/>
                  </a:lnTo>
                  <a:lnTo>
                    <a:pt x="36" y="109"/>
                  </a:lnTo>
                  <a:lnTo>
                    <a:pt x="26" y="104"/>
                  </a:lnTo>
                  <a:lnTo>
                    <a:pt x="18" y="97"/>
                  </a:lnTo>
                  <a:lnTo>
                    <a:pt x="11" y="89"/>
                  </a:lnTo>
                  <a:lnTo>
                    <a:pt x="5" y="79"/>
                  </a:lnTo>
                  <a:lnTo>
                    <a:pt x="1" y="69"/>
                  </a:lnTo>
                  <a:lnTo>
                    <a:pt x="0" y="57"/>
                  </a:lnTo>
                  <a:lnTo>
                    <a:pt x="0" y="57"/>
                  </a:lnTo>
                  <a:lnTo>
                    <a:pt x="1" y="46"/>
                  </a:lnTo>
                  <a:lnTo>
                    <a:pt x="5" y="36"/>
                  </a:lnTo>
                  <a:lnTo>
                    <a:pt x="11" y="26"/>
                  </a:lnTo>
                  <a:lnTo>
                    <a:pt x="18" y="18"/>
                  </a:lnTo>
                  <a:lnTo>
                    <a:pt x="26" y="10"/>
                  </a:lnTo>
                  <a:lnTo>
                    <a:pt x="36" y="5"/>
                  </a:lnTo>
                  <a:lnTo>
                    <a:pt x="46" y="1"/>
                  </a:lnTo>
                  <a:lnTo>
                    <a:pt x="57" y="0"/>
                  </a:lnTo>
                  <a:lnTo>
                    <a:pt x="57" y="0"/>
                  </a:lnTo>
                  <a:lnTo>
                    <a:pt x="69" y="1"/>
                  </a:lnTo>
                  <a:lnTo>
                    <a:pt x="79" y="5"/>
                  </a:lnTo>
                  <a:lnTo>
                    <a:pt x="89" y="10"/>
                  </a:lnTo>
                  <a:lnTo>
                    <a:pt x="97" y="18"/>
                  </a:lnTo>
                  <a:lnTo>
                    <a:pt x="104" y="26"/>
                  </a:lnTo>
                  <a:lnTo>
                    <a:pt x="110" y="36"/>
                  </a:lnTo>
                  <a:lnTo>
                    <a:pt x="113" y="46"/>
                  </a:lnTo>
                  <a:lnTo>
                    <a:pt x="114" y="57"/>
                  </a:lnTo>
                  <a:lnTo>
                    <a:pt x="114" y="57"/>
                  </a:lnTo>
                  <a:lnTo>
                    <a:pt x="113" y="69"/>
                  </a:lnTo>
                  <a:lnTo>
                    <a:pt x="110" y="79"/>
                  </a:lnTo>
                  <a:lnTo>
                    <a:pt x="104" y="89"/>
                  </a:lnTo>
                  <a:lnTo>
                    <a:pt x="97" y="97"/>
                  </a:lnTo>
                  <a:lnTo>
                    <a:pt x="89" y="104"/>
                  </a:lnTo>
                  <a:lnTo>
                    <a:pt x="79" y="109"/>
                  </a:lnTo>
                  <a:lnTo>
                    <a:pt x="69" y="112"/>
                  </a:lnTo>
                  <a:lnTo>
                    <a:pt x="57" y="114"/>
                  </a:lnTo>
                  <a:lnTo>
                    <a:pt x="57"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03" name="Freeform 488">
              <a:extLst>
                <a:ext uri="{FF2B5EF4-FFF2-40B4-BE49-F238E27FC236}">
                  <a16:creationId xmlns:a16="http://schemas.microsoft.com/office/drawing/2014/main" id="{3D9A4E6E-C2A1-4650-B63C-F5E05F44C33D}"/>
                </a:ext>
              </a:extLst>
            </p:cNvPr>
            <p:cNvSpPr>
              <a:spLocks/>
            </p:cNvSpPr>
            <p:nvPr/>
          </p:nvSpPr>
          <p:spPr bwMode="auto">
            <a:xfrm>
              <a:off x="4356100" y="1847850"/>
              <a:ext cx="30163" cy="30163"/>
            </a:xfrm>
            <a:custGeom>
              <a:avLst/>
              <a:gdLst>
                <a:gd name="T0" fmla="*/ 57 w 113"/>
                <a:gd name="T1" fmla="*/ 114 h 114"/>
                <a:gd name="T2" fmla="*/ 57 w 113"/>
                <a:gd name="T3" fmla="*/ 114 h 114"/>
                <a:gd name="T4" fmla="*/ 45 w 113"/>
                <a:gd name="T5" fmla="*/ 112 h 114"/>
                <a:gd name="T6" fmla="*/ 34 w 113"/>
                <a:gd name="T7" fmla="*/ 109 h 114"/>
                <a:gd name="T8" fmla="*/ 24 w 113"/>
                <a:gd name="T9" fmla="*/ 104 h 114"/>
                <a:gd name="T10" fmla="*/ 16 w 113"/>
                <a:gd name="T11" fmla="*/ 97 h 114"/>
                <a:gd name="T12" fmla="*/ 9 w 113"/>
                <a:gd name="T13" fmla="*/ 89 h 114"/>
                <a:gd name="T14" fmla="*/ 4 w 113"/>
                <a:gd name="T15" fmla="*/ 79 h 114"/>
                <a:gd name="T16" fmla="*/ 1 w 113"/>
                <a:gd name="T17" fmla="*/ 69 h 114"/>
                <a:gd name="T18" fmla="*/ 0 w 113"/>
                <a:gd name="T19" fmla="*/ 57 h 114"/>
                <a:gd name="T20" fmla="*/ 0 w 113"/>
                <a:gd name="T21" fmla="*/ 57 h 114"/>
                <a:gd name="T22" fmla="*/ 1 w 113"/>
                <a:gd name="T23" fmla="*/ 46 h 114"/>
                <a:gd name="T24" fmla="*/ 4 w 113"/>
                <a:gd name="T25" fmla="*/ 36 h 114"/>
                <a:gd name="T26" fmla="*/ 9 w 113"/>
                <a:gd name="T27" fmla="*/ 26 h 114"/>
                <a:gd name="T28" fmla="*/ 16 w 113"/>
                <a:gd name="T29" fmla="*/ 18 h 114"/>
                <a:gd name="T30" fmla="*/ 24 w 113"/>
                <a:gd name="T31" fmla="*/ 10 h 114"/>
                <a:gd name="T32" fmla="*/ 34 w 113"/>
                <a:gd name="T33" fmla="*/ 5 h 114"/>
                <a:gd name="T34" fmla="*/ 45 w 113"/>
                <a:gd name="T35" fmla="*/ 1 h 114"/>
                <a:gd name="T36" fmla="*/ 57 w 113"/>
                <a:gd name="T37" fmla="*/ 0 h 114"/>
                <a:gd name="T38" fmla="*/ 57 w 113"/>
                <a:gd name="T39" fmla="*/ 0 h 114"/>
                <a:gd name="T40" fmla="*/ 68 w 113"/>
                <a:gd name="T41" fmla="*/ 1 h 114"/>
                <a:gd name="T42" fmla="*/ 79 w 113"/>
                <a:gd name="T43" fmla="*/ 5 h 114"/>
                <a:gd name="T44" fmla="*/ 88 w 113"/>
                <a:gd name="T45" fmla="*/ 10 h 114"/>
                <a:gd name="T46" fmla="*/ 96 w 113"/>
                <a:gd name="T47" fmla="*/ 18 h 114"/>
                <a:gd name="T48" fmla="*/ 103 w 113"/>
                <a:gd name="T49" fmla="*/ 26 h 114"/>
                <a:gd name="T50" fmla="*/ 108 w 113"/>
                <a:gd name="T51" fmla="*/ 36 h 114"/>
                <a:gd name="T52" fmla="*/ 112 w 113"/>
                <a:gd name="T53" fmla="*/ 46 h 114"/>
                <a:gd name="T54" fmla="*/ 113 w 113"/>
                <a:gd name="T55" fmla="*/ 57 h 114"/>
                <a:gd name="T56" fmla="*/ 113 w 113"/>
                <a:gd name="T57" fmla="*/ 57 h 114"/>
                <a:gd name="T58" fmla="*/ 112 w 113"/>
                <a:gd name="T59" fmla="*/ 69 h 114"/>
                <a:gd name="T60" fmla="*/ 108 w 113"/>
                <a:gd name="T61" fmla="*/ 79 h 114"/>
                <a:gd name="T62" fmla="*/ 103 w 113"/>
                <a:gd name="T63" fmla="*/ 89 h 114"/>
                <a:gd name="T64" fmla="*/ 96 w 113"/>
                <a:gd name="T65" fmla="*/ 97 h 114"/>
                <a:gd name="T66" fmla="*/ 88 w 113"/>
                <a:gd name="T67" fmla="*/ 104 h 114"/>
                <a:gd name="T68" fmla="*/ 79 w 113"/>
                <a:gd name="T69" fmla="*/ 109 h 114"/>
                <a:gd name="T70" fmla="*/ 68 w 113"/>
                <a:gd name="T71" fmla="*/ 112 h 114"/>
                <a:gd name="T72" fmla="*/ 57 w 113"/>
                <a:gd name="T73" fmla="*/ 114 h 114"/>
                <a:gd name="T74" fmla="*/ 57 w 113"/>
                <a:gd name="T7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4">
                  <a:moveTo>
                    <a:pt x="57" y="114"/>
                  </a:moveTo>
                  <a:lnTo>
                    <a:pt x="57" y="114"/>
                  </a:lnTo>
                  <a:lnTo>
                    <a:pt x="45" y="112"/>
                  </a:lnTo>
                  <a:lnTo>
                    <a:pt x="34" y="109"/>
                  </a:lnTo>
                  <a:lnTo>
                    <a:pt x="24" y="104"/>
                  </a:lnTo>
                  <a:lnTo>
                    <a:pt x="16" y="97"/>
                  </a:lnTo>
                  <a:lnTo>
                    <a:pt x="9" y="89"/>
                  </a:lnTo>
                  <a:lnTo>
                    <a:pt x="4" y="79"/>
                  </a:lnTo>
                  <a:lnTo>
                    <a:pt x="1" y="69"/>
                  </a:lnTo>
                  <a:lnTo>
                    <a:pt x="0" y="57"/>
                  </a:lnTo>
                  <a:lnTo>
                    <a:pt x="0" y="57"/>
                  </a:lnTo>
                  <a:lnTo>
                    <a:pt x="1" y="46"/>
                  </a:lnTo>
                  <a:lnTo>
                    <a:pt x="4" y="36"/>
                  </a:lnTo>
                  <a:lnTo>
                    <a:pt x="9" y="26"/>
                  </a:lnTo>
                  <a:lnTo>
                    <a:pt x="16" y="18"/>
                  </a:lnTo>
                  <a:lnTo>
                    <a:pt x="24" y="10"/>
                  </a:lnTo>
                  <a:lnTo>
                    <a:pt x="34" y="5"/>
                  </a:lnTo>
                  <a:lnTo>
                    <a:pt x="45" y="1"/>
                  </a:lnTo>
                  <a:lnTo>
                    <a:pt x="57" y="0"/>
                  </a:lnTo>
                  <a:lnTo>
                    <a:pt x="57" y="0"/>
                  </a:lnTo>
                  <a:lnTo>
                    <a:pt x="68" y="1"/>
                  </a:lnTo>
                  <a:lnTo>
                    <a:pt x="79" y="5"/>
                  </a:lnTo>
                  <a:lnTo>
                    <a:pt x="88" y="10"/>
                  </a:lnTo>
                  <a:lnTo>
                    <a:pt x="96" y="18"/>
                  </a:lnTo>
                  <a:lnTo>
                    <a:pt x="103" y="26"/>
                  </a:lnTo>
                  <a:lnTo>
                    <a:pt x="108" y="36"/>
                  </a:lnTo>
                  <a:lnTo>
                    <a:pt x="112" y="46"/>
                  </a:lnTo>
                  <a:lnTo>
                    <a:pt x="113" y="57"/>
                  </a:lnTo>
                  <a:lnTo>
                    <a:pt x="113" y="57"/>
                  </a:lnTo>
                  <a:lnTo>
                    <a:pt x="112" y="69"/>
                  </a:lnTo>
                  <a:lnTo>
                    <a:pt x="108" y="79"/>
                  </a:lnTo>
                  <a:lnTo>
                    <a:pt x="103" y="89"/>
                  </a:lnTo>
                  <a:lnTo>
                    <a:pt x="96" y="97"/>
                  </a:lnTo>
                  <a:lnTo>
                    <a:pt x="88" y="104"/>
                  </a:lnTo>
                  <a:lnTo>
                    <a:pt x="79" y="109"/>
                  </a:lnTo>
                  <a:lnTo>
                    <a:pt x="68" y="112"/>
                  </a:lnTo>
                  <a:lnTo>
                    <a:pt x="57" y="114"/>
                  </a:lnTo>
                  <a:lnTo>
                    <a:pt x="57"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04" name="Freeform 489">
              <a:extLst>
                <a:ext uri="{FF2B5EF4-FFF2-40B4-BE49-F238E27FC236}">
                  <a16:creationId xmlns:a16="http://schemas.microsoft.com/office/drawing/2014/main" id="{2009C071-8C8A-3640-BA96-462E745115B3}"/>
                </a:ext>
              </a:extLst>
            </p:cNvPr>
            <p:cNvSpPr>
              <a:spLocks/>
            </p:cNvSpPr>
            <p:nvPr/>
          </p:nvSpPr>
          <p:spPr bwMode="auto">
            <a:xfrm>
              <a:off x="4400550" y="1847850"/>
              <a:ext cx="30163" cy="30163"/>
            </a:xfrm>
            <a:custGeom>
              <a:avLst/>
              <a:gdLst>
                <a:gd name="T0" fmla="*/ 56 w 113"/>
                <a:gd name="T1" fmla="*/ 114 h 114"/>
                <a:gd name="T2" fmla="*/ 56 w 113"/>
                <a:gd name="T3" fmla="*/ 114 h 114"/>
                <a:gd name="T4" fmla="*/ 45 w 113"/>
                <a:gd name="T5" fmla="*/ 112 h 114"/>
                <a:gd name="T6" fmla="*/ 34 w 113"/>
                <a:gd name="T7" fmla="*/ 109 h 114"/>
                <a:gd name="T8" fmla="*/ 25 w 113"/>
                <a:gd name="T9" fmla="*/ 104 h 114"/>
                <a:gd name="T10" fmla="*/ 16 w 113"/>
                <a:gd name="T11" fmla="*/ 97 h 114"/>
                <a:gd name="T12" fmla="*/ 10 w 113"/>
                <a:gd name="T13" fmla="*/ 89 h 114"/>
                <a:gd name="T14" fmla="*/ 4 w 113"/>
                <a:gd name="T15" fmla="*/ 79 h 114"/>
                <a:gd name="T16" fmla="*/ 1 w 113"/>
                <a:gd name="T17" fmla="*/ 69 h 114"/>
                <a:gd name="T18" fmla="*/ 0 w 113"/>
                <a:gd name="T19" fmla="*/ 57 h 114"/>
                <a:gd name="T20" fmla="*/ 0 w 113"/>
                <a:gd name="T21" fmla="*/ 57 h 114"/>
                <a:gd name="T22" fmla="*/ 1 w 113"/>
                <a:gd name="T23" fmla="*/ 46 h 114"/>
                <a:gd name="T24" fmla="*/ 4 w 113"/>
                <a:gd name="T25" fmla="*/ 36 h 114"/>
                <a:gd name="T26" fmla="*/ 10 w 113"/>
                <a:gd name="T27" fmla="*/ 26 h 114"/>
                <a:gd name="T28" fmla="*/ 16 w 113"/>
                <a:gd name="T29" fmla="*/ 18 h 114"/>
                <a:gd name="T30" fmla="*/ 25 w 113"/>
                <a:gd name="T31" fmla="*/ 10 h 114"/>
                <a:gd name="T32" fmla="*/ 34 w 113"/>
                <a:gd name="T33" fmla="*/ 5 h 114"/>
                <a:gd name="T34" fmla="*/ 45 w 113"/>
                <a:gd name="T35" fmla="*/ 1 h 114"/>
                <a:gd name="T36" fmla="*/ 56 w 113"/>
                <a:gd name="T37" fmla="*/ 0 h 114"/>
                <a:gd name="T38" fmla="*/ 56 w 113"/>
                <a:gd name="T39" fmla="*/ 0 h 114"/>
                <a:gd name="T40" fmla="*/ 67 w 113"/>
                <a:gd name="T41" fmla="*/ 1 h 114"/>
                <a:gd name="T42" fmla="*/ 79 w 113"/>
                <a:gd name="T43" fmla="*/ 5 h 114"/>
                <a:gd name="T44" fmla="*/ 88 w 113"/>
                <a:gd name="T45" fmla="*/ 10 h 114"/>
                <a:gd name="T46" fmla="*/ 97 w 113"/>
                <a:gd name="T47" fmla="*/ 18 h 114"/>
                <a:gd name="T48" fmla="*/ 104 w 113"/>
                <a:gd name="T49" fmla="*/ 26 h 114"/>
                <a:gd name="T50" fmla="*/ 109 w 113"/>
                <a:gd name="T51" fmla="*/ 36 h 114"/>
                <a:gd name="T52" fmla="*/ 112 w 113"/>
                <a:gd name="T53" fmla="*/ 46 h 114"/>
                <a:gd name="T54" fmla="*/ 113 w 113"/>
                <a:gd name="T55" fmla="*/ 57 h 114"/>
                <a:gd name="T56" fmla="*/ 113 w 113"/>
                <a:gd name="T57" fmla="*/ 57 h 114"/>
                <a:gd name="T58" fmla="*/ 112 w 113"/>
                <a:gd name="T59" fmla="*/ 69 h 114"/>
                <a:gd name="T60" fmla="*/ 109 w 113"/>
                <a:gd name="T61" fmla="*/ 79 h 114"/>
                <a:gd name="T62" fmla="*/ 104 w 113"/>
                <a:gd name="T63" fmla="*/ 89 h 114"/>
                <a:gd name="T64" fmla="*/ 97 w 113"/>
                <a:gd name="T65" fmla="*/ 97 h 114"/>
                <a:gd name="T66" fmla="*/ 88 w 113"/>
                <a:gd name="T67" fmla="*/ 104 h 114"/>
                <a:gd name="T68" fmla="*/ 79 w 113"/>
                <a:gd name="T69" fmla="*/ 109 h 114"/>
                <a:gd name="T70" fmla="*/ 67 w 113"/>
                <a:gd name="T71" fmla="*/ 112 h 114"/>
                <a:gd name="T72" fmla="*/ 56 w 113"/>
                <a:gd name="T73" fmla="*/ 114 h 114"/>
                <a:gd name="T74" fmla="*/ 56 w 113"/>
                <a:gd name="T7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4">
                  <a:moveTo>
                    <a:pt x="56" y="114"/>
                  </a:moveTo>
                  <a:lnTo>
                    <a:pt x="56" y="114"/>
                  </a:lnTo>
                  <a:lnTo>
                    <a:pt x="45" y="112"/>
                  </a:lnTo>
                  <a:lnTo>
                    <a:pt x="34" y="109"/>
                  </a:lnTo>
                  <a:lnTo>
                    <a:pt x="25" y="104"/>
                  </a:lnTo>
                  <a:lnTo>
                    <a:pt x="16" y="97"/>
                  </a:lnTo>
                  <a:lnTo>
                    <a:pt x="10" y="89"/>
                  </a:lnTo>
                  <a:lnTo>
                    <a:pt x="4" y="79"/>
                  </a:lnTo>
                  <a:lnTo>
                    <a:pt x="1" y="69"/>
                  </a:lnTo>
                  <a:lnTo>
                    <a:pt x="0" y="57"/>
                  </a:lnTo>
                  <a:lnTo>
                    <a:pt x="0" y="57"/>
                  </a:lnTo>
                  <a:lnTo>
                    <a:pt x="1" y="46"/>
                  </a:lnTo>
                  <a:lnTo>
                    <a:pt x="4" y="36"/>
                  </a:lnTo>
                  <a:lnTo>
                    <a:pt x="10" y="26"/>
                  </a:lnTo>
                  <a:lnTo>
                    <a:pt x="16" y="18"/>
                  </a:lnTo>
                  <a:lnTo>
                    <a:pt x="25" y="10"/>
                  </a:lnTo>
                  <a:lnTo>
                    <a:pt x="34" y="5"/>
                  </a:lnTo>
                  <a:lnTo>
                    <a:pt x="45" y="1"/>
                  </a:lnTo>
                  <a:lnTo>
                    <a:pt x="56" y="0"/>
                  </a:lnTo>
                  <a:lnTo>
                    <a:pt x="56" y="0"/>
                  </a:lnTo>
                  <a:lnTo>
                    <a:pt x="67" y="1"/>
                  </a:lnTo>
                  <a:lnTo>
                    <a:pt x="79" y="5"/>
                  </a:lnTo>
                  <a:lnTo>
                    <a:pt x="88" y="10"/>
                  </a:lnTo>
                  <a:lnTo>
                    <a:pt x="97" y="18"/>
                  </a:lnTo>
                  <a:lnTo>
                    <a:pt x="104" y="26"/>
                  </a:lnTo>
                  <a:lnTo>
                    <a:pt x="109" y="36"/>
                  </a:lnTo>
                  <a:lnTo>
                    <a:pt x="112" y="46"/>
                  </a:lnTo>
                  <a:lnTo>
                    <a:pt x="113" y="57"/>
                  </a:lnTo>
                  <a:lnTo>
                    <a:pt x="113" y="57"/>
                  </a:lnTo>
                  <a:lnTo>
                    <a:pt x="112" y="69"/>
                  </a:lnTo>
                  <a:lnTo>
                    <a:pt x="109" y="79"/>
                  </a:lnTo>
                  <a:lnTo>
                    <a:pt x="104" y="89"/>
                  </a:lnTo>
                  <a:lnTo>
                    <a:pt x="97" y="97"/>
                  </a:lnTo>
                  <a:lnTo>
                    <a:pt x="88" y="104"/>
                  </a:lnTo>
                  <a:lnTo>
                    <a:pt x="79" y="109"/>
                  </a:lnTo>
                  <a:lnTo>
                    <a:pt x="67" y="112"/>
                  </a:lnTo>
                  <a:lnTo>
                    <a:pt x="56" y="114"/>
                  </a:lnTo>
                  <a:lnTo>
                    <a:pt x="5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05" name="Freeform 490">
              <a:extLst>
                <a:ext uri="{FF2B5EF4-FFF2-40B4-BE49-F238E27FC236}">
                  <a16:creationId xmlns:a16="http://schemas.microsoft.com/office/drawing/2014/main" id="{0D755DF4-8477-58B0-4989-9873D38F9C17}"/>
                </a:ext>
              </a:extLst>
            </p:cNvPr>
            <p:cNvSpPr>
              <a:spLocks noEditPoints="1"/>
            </p:cNvSpPr>
            <p:nvPr/>
          </p:nvSpPr>
          <p:spPr bwMode="auto">
            <a:xfrm>
              <a:off x="4146550" y="1839913"/>
              <a:ext cx="44450" cy="44450"/>
            </a:xfrm>
            <a:custGeom>
              <a:avLst/>
              <a:gdLst>
                <a:gd name="T0" fmla="*/ 85 w 170"/>
                <a:gd name="T1" fmla="*/ 171 h 171"/>
                <a:gd name="T2" fmla="*/ 68 w 170"/>
                <a:gd name="T3" fmla="*/ 169 h 171"/>
                <a:gd name="T4" fmla="*/ 52 w 170"/>
                <a:gd name="T5" fmla="*/ 164 h 171"/>
                <a:gd name="T6" fmla="*/ 38 w 170"/>
                <a:gd name="T7" fmla="*/ 156 h 171"/>
                <a:gd name="T8" fmla="*/ 25 w 170"/>
                <a:gd name="T9" fmla="*/ 145 h 171"/>
                <a:gd name="T10" fmla="*/ 14 w 170"/>
                <a:gd name="T11" fmla="*/ 132 h 171"/>
                <a:gd name="T12" fmla="*/ 7 w 170"/>
                <a:gd name="T13" fmla="*/ 118 h 171"/>
                <a:gd name="T14" fmla="*/ 2 w 170"/>
                <a:gd name="T15" fmla="*/ 102 h 171"/>
                <a:gd name="T16" fmla="*/ 0 w 170"/>
                <a:gd name="T17" fmla="*/ 85 h 171"/>
                <a:gd name="T18" fmla="*/ 0 w 170"/>
                <a:gd name="T19" fmla="*/ 77 h 171"/>
                <a:gd name="T20" fmla="*/ 4 w 170"/>
                <a:gd name="T21" fmla="*/ 60 h 171"/>
                <a:gd name="T22" fmla="*/ 10 w 170"/>
                <a:gd name="T23" fmla="*/ 45 h 171"/>
                <a:gd name="T24" fmla="*/ 19 w 170"/>
                <a:gd name="T25" fmla="*/ 31 h 171"/>
                <a:gd name="T26" fmla="*/ 32 w 170"/>
                <a:gd name="T27" fmla="*/ 20 h 171"/>
                <a:gd name="T28" fmla="*/ 45 w 170"/>
                <a:gd name="T29" fmla="*/ 10 h 171"/>
                <a:gd name="T30" fmla="*/ 60 w 170"/>
                <a:gd name="T31" fmla="*/ 4 h 171"/>
                <a:gd name="T32" fmla="*/ 76 w 170"/>
                <a:gd name="T33" fmla="*/ 1 h 171"/>
                <a:gd name="T34" fmla="*/ 85 w 170"/>
                <a:gd name="T35" fmla="*/ 0 h 171"/>
                <a:gd name="T36" fmla="*/ 102 w 170"/>
                <a:gd name="T37" fmla="*/ 2 h 171"/>
                <a:gd name="T38" fmla="*/ 118 w 170"/>
                <a:gd name="T39" fmla="*/ 7 h 171"/>
                <a:gd name="T40" fmla="*/ 133 w 170"/>
                <a:gd name="T41" fmla="*/ 15 h 171"/>
                <a:gd name="T42" fmla="*/ 146 w 170"/>
                <a:gd name="T43" fmla="*/ 25 h 171"/>
                <a:gd name="T44" fmla="*/ 156 w 170"/>
                <a:gd name="T45" fmla="*/ 37 h 171"/>
                <a:gd name="T46" fmla="*/ 164 w 170"/>
                <a:gd name="T47" fmla="*/ 53 h 171"/>
                <a:gd name="T48" fmla="*/ 169 w 170"/>
                <a:gd name="T49" fmla="*/ 68 h 171"/>
                <a:gd name="T50" fmla="*/ 170 w 170"/>
                <a:gd name="T51" fmla="*/ 85 h 171"/>
                <a:gd name="T52" fmla="*/ 170 w 170"/>
                <a:gd name="T53" fmla="*/ 94 h 171"/>
                <a:gd name="T54" fmla="*/ 166 w 170"/>
                <a:gd name="T55" fmla="*/ 110 h 171"/>
                <a:gd name="T56" fmla="*/ 160 w 170"/>
                <a:gd name="T57" fmla="*/ 126 h 171"/>
                <a:gd name="T58" fmla="*/ 151 w 170"/>
                <a:gd name="T59" fmla="*/ 139 h 171"/>
                <a:gd name="T60" fmla="*/ 140 w 170"/>
                <a:gd name="T61" fmla="*/ 151 h 171"/>
                <a:gd name="T62" fmla="*/ 125 w 170"/>
                <a:gd name="T63" fmla="*/ 160 h 171"/>
                <a:gd name="T64" fmla="*/ 110 w 170"/>
                <a:gd name="T65" fmla="*/ 167 h 171"/>
                <a:gd name="T66" fmla="*/ 94 w 170"/>
                <a:gd name="T67" fmla="*/ 170 h 171"/>
                <a:gd name="T68" fmla="*/ 85 w 170"/>
                <a:gd name="T69" fmla="*/ 171 h 171"/>
                <a:gd name="T70" fmla="*/ 85 w 170"/>
                <a:gd name="T71" fmla="*/ 57 h 171"/>
                <a:gd name="T72" fmla="*/ 74 w 170"/>
                <a:gd name="T73" fmla="*/ 60 h 171"/>
                <a:gd name="T74" fmla="*/ 65 w 170"/>
                <a:gd name="T75" fmla="*/ 66 h 171"/>
                <a:gd name="T76" fmla="*/ 59 w 170"/>
                <a:gd name="T77" fmla="*/ 75 h 171"/>
                <a:gd name="T78" fmla="*/ 57 w 170"/>
                <a:gd name="T79" fmla="*/ 85 h 171"/>
                <a:gd name="T80" fmla="*/ 58 w 170"/>
                <a:gd name="T81" fmla="*/ 91 h 171"/>
                <a:gd name="T82" fmla="*/ 62 w 170"/>
                <a:gd name="T83" fmla="*/ 101 h 171"/>
                <a:gd name="T84" fmla="*/ 69 w 170"/>
                <a:gd name="T85" fmla="*/ 109 h 171"/>
                <a:gd name="T86" fmla="*/ 79 w 170"/>
                <a:gd name="T87" fmla="*/ 113 h 171"/>
                <a:gd name="T88" fmla="*/ 85 w 170"/>
                <a:gd name="T89" fmla="*/ 113 h 171"/>
                <a:gd name="T90" fmla="*/ 96 w 170"/>
                <a:gd name="T91" fmla="*/ 111 h 171"/>
                <a:gd name="T92" fmla="*/ 105 w 170"/>
                <a:gd name="T93" fmla="*/ 105 h 171"/>
                <a:gd name="T94" fmla="*/ 111 w 170"/>
                <a:gd name="T95" fmla="*/ 96 h 171"/>
                <a:gd name="T96" fmla="*/ 113 w 170"/>
                <a:gd name="T97" fmla="*/ 85 h 171"/>
                <a:gd name="T98" fmla="*/ 113 w 170"/>
                <a:gd name="T99" fmla="*/ 80 h 171"/>
                <a:gd name="T100" fmla="*/ 108 w 170"/>
                <a:gd name="T101" fmla="*/ 70 h 171"/>
                <a:gd name="T102" fmla="*/ 101 w 170"/>
                <a:gd name="T103" fmla="*/ 62 h 171"/>
                <a:gd name="T104" fmla="*/ 91 w 170"/>
                <a:gd name="T105" fmla="*/ 58 h 171"/>
                <a:gd name="T106" fmla="*/ 85 w 170"/>
                <a:gd name="T107" fmla="*/ 5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171">
                  <a:moveTo>
                    <a:pt x="85" y="171"/>
                  </a:moveTo>
                  <a:lnTo>
                    <a:pt x="85" y="171"/>
                  </a:lnTo>
                  <a:lnTo>
                    <a:pt x="76" y="170"/>
                  </a:lnTo>
                  <a:lnTo>
                    <a:pt x="68" y="169"/>
                  </a:lnTo>
                  <a:lnTo>
                    <a:pt x="60" y="167"/>
                  </a:lnTo>
                  <a:lnTo>
                    <a:pt x="52" y="164"/>
                  </a:lnTo>
                  <a:lnTo>
                    <a:pt x="45" y="160"/>
                  </a:lnTo>
                  <a:lnTo>
                    <a:pt x="38" y="156"/>
                  </a:lnTo>
                  <a:lnTo>
                    <a:pt x="32" y="151"/>
                  </a:lnTo>
                  <a:lnTo>
                    <a:pt x="25" y="145"/>
                  </a:lnTo>
                  <a:lnTo>
                    <a:pt x="19" y="139"/>
                  </a:lnTo>
                  <a:lnTo>
                    <a:pt x="14" y="132"/>
                  </a:lnTo>
                  <a:lnTo>
                    <a:pt x="10" y="126"/>
                  </a:lnTo>
                  <a:lnTo>
                    <a:pt x="7" y="118"/>
                  </a:lnTo>
                  <a:lnTo>
                    <a:pt x="4" y="110"/>
                  </a:lnTo>
                  <a:lnTo>
                    <a:pt x="2" y="102"/>
                  </a:lnTo>
                  <a:lnTo>
                    <a:pt x="0" y="94"/>
                  </a:lnTo>
                  <a:lnTo>
                    <a:pt x="0" y="85"/>
                  </a:lnTo>
                  <a:lnTo>
                    <a:pt x="0" y="85"/>
                  </a:lnTo>
                  <a:lnTo>
                    <a:pt x="0" y="77"/>
                  </a:lnTo>
                  <a:lnTo>
                    <a:pt x="2" y="68"/>
                  </a:lnTo>
                  <a:lnTo>
                    <a:pt x="4" y="60"/>
                  </a:lnTo>
                  <a:lnTo>
                    <a:pt x="7" y="53"/>
                  </a:lnTo>
                  <a:lnTo>
                    <a:pt x="10" y="45"/>
                  </a:lnTo>
                  <a:lnTo>
                    <a:pt x="14" y="37"/>
                  </a:lnTo>
                  <a:lnTo>
                    <a:pt x="19" y="31"/>
                  </a:lnTo>
                  <a:lnTo>
                    <a:pt x="25" y="25"/>
                  </a:lnTo>
                  <a:lnTo>
                    <a:pt x="32" y="20"/>
                  </a:lnTo>
                  <a:lnTo>
                    <a:pt x="38" y="15"/>
                  </a:lnTo>
                  <a:lnTo>
                    <a:pt x="45" y="10"/>
                  </a:lnTo>
                  <a:lnTo>
                    <a:pt x="52" y="7"/>
                  </a:lnTo>
                  <a:lnTo>
                    <a:pt x="60" y="4"/>
                  </a:lnTo>
                  <a:lnTo>
                    <a:pt x="68" y="2"/>
                  </a:lnTo>
                  <a:lnTo>
                    <a:pt x="76" y="1"/>
                  </a:lnTo>
                  <a:lnTo>
                    <a:pt x="85" y="0"/>
                  </a:lnTo>
                  <a:lnTo>
                    <a:pt x="85" y="0"/>
                  </a:lnTo>
                  <a:lnTo>
                    <a:pt x="94" y="1"/>
                  </a:lnTo>
                  <a:lnTo>
                    <a:pt x="102" y="2"/>
                  </a:lnTo>
                  <a:lnTo>
                    <a:pt x="110" y="4"/>
                  </a:lnTo>
                  <a:lnTo>
                    <a:pt x="118" y="7"/>
                  </a:lnTo>
                  <a:lnTo>
                    <a:pt x="125" y="10"/>
                  </a:lnTo>
                  <a:lnTo>
                    <a:pt x="133" y="15"/>
                  </a:lnTo>
                  <a:lnTo>
                    <a:pt x="140" y="20"/>
                  </a:lnTo>
                  <a:lnTo>
                    <a:pt x="146" y="25"/>
                  </a:lnTo>
                  <a:lnTo>
                    <a:pt x="151" y="31"/>
                  </a:lnTo>
                  <a:lnTo>
                    <a:pt x="156" y="37"/>
                  </a:lnTo>
                  <a:lnTo>
                    <a:pt x="160" y="45"/>
                  </a:lnTo>
                  <a:lnTo>
                    <a:pt x="164" y="53"/>
                  </a:lnTo>
                  <a:lnTo>
                    <a:pt x="166" y="60"/>
                  </a:lnTo>
                  <a:lnTo>
                    <a:pt x="169" y="68"/>
                  </a:lnTo>
                  <a:lnTo>
                    <a:pt x="170" y="77"/>
                  </a:lnTo>
                  <a:lnTo>
                    <a:pt x="170" y="85"/>
                  </a:lnTo>
                  <a:lnTo>
                    <a:pt x="170" y="85"/>
                  </a:lnTo>
                  <a:lnTo>
                    <a:pt x="170" y="94"/>
                  </a:lnTo>
                  <a:lnTo>
                    <a:pt x="169" y="102"/>
                  </a:lnTo>
                  <a:lnTo>
                    <a:pt x="166" y="110"/>
                  </a:lnTo>
                  <a:lnTo>
                    <a:pt x="164" y="118"/>
                  </a:lnTo>
                  <a:lnTo>
                    <a:pt x="160" y="126"/>
                  </a:lnTo>
                  <a:lnTo>
                    <a:pt x="156" y="132"/>
                  </a:lnTo>
                  <a:lnTo>
                    <a:pt x="151" y="139"/>
                  </a:lnTo>
                  <a:lnTo>
                    <a:pt x="146" y="145"/>
                  </a:lnTo>
                  <a:lnTo>
                    <a:pt x="140" y="151"/>
                  </a:lnTo>
                  <a:lnTo>
                    <a:pt x="133" y="156"/>
                  </a:lnTo>
                  <a:lnTo>
                    <a:pt x="125" y="160"/>
                  </a:lnTo>
                  <a:lnTo>
                    <a:pt x="118" y="164"/>
                  </a:lnTo>
                  <a:lnTo>
                    <a:pt x="110" y="167"/>
                  </a:lnTo>
                  <a:lnTo>
                    <a:pt x="102" y="169"/>
                  </a:lnTo>
                  <a:lnTo>
                    <a:pt x="94" y="170"/>
                  </a:lnTo>
                  <a:lnTo>
                    <a:pt x="85" y="171"/>
                  </a:lnTo>
                  <a:lnTo>
                    <a:pt x="85" y="171"/>
                  </a:lnTo>
                  <a:close/>
                  <a:moveTo>
                    <a:pt x="85" y="57"/>
                  </a:moveTo>
                  <a:lnTo>
                    <a:pt x="85" y="57"/>
                  </a:lnTo>
                  <a:lnTo>
                    <a:pt x="79" y="58"/>
                  </a:lnTo>
                  <a:lnTo>
                    <a:pt x="74" y="60"/>
                  </a:lnTo>
                  <a:lnTo>
                    <a:pt x="69" y="62"/>
                  </a:lnTo>
                  <a:lnTo>
                    <a:pt x="65" y="66"/>
                  </a:lnTo>
                  <a:lnTo>
                    <a:pt x="62" y="70"/>
                  </a:lnTo>
                  <a:lnTo>
                    <a:pt x="59" y="75"/>
                  </a:lnTo>
                  <a:lnTo>
                    <a:pt x="58" y="80"/>
                  </a:lnTo>
                  <a:lnTo>
                    <a:pt x="57" y="85"/>
                  </a:lnTo>
                  <a:lnTo>
                    <a:pt x="57" y="85"/>
                  </a:lnTo>
                  <a:lnTo>
                    <a:pt x="58" y="91"/>
                  </a:lnTo>
                  <a:lnTo>
                    <a:pt x="59" y="96"/>
                  </a:lnTo>
                  <a:lnTo>
                    <a:pt x="62" y="101"/>
                  </a:lnTo>
                  <a:lnTo>
                    <a:pt x="65" y="105"/>
                  </a:lnTo>
                  <a:lnTo>
                    <a:pt x="69" y="109"/>
                  </a:lnTo>
                  <a:lnTo>
                    <a:pt x="74" y="111"/>
                  </a:lnTo>
                  <a:lnTo>
                    <a:pt x="79" y="113"/>
                  </a:lnTo>
                  <a:lnTo>
                    <a:pt x="85" y="113"/>
                  </a:lnTo>
                  <a:lnTo>
                    <a:pt x="85" y="113"/>
                  </a:lnTo>
                  <a:lnTo>
                    <a:pt x="91" y="113"/>
                  </a:lnTo>
                  <a:lnTo>
                    <a:pt x="96" y="111"/>
                  </a:lnTo>
                  <a:lnTo>
                    <a:pt x="101" y="109"/>
                  </a:lnTo>
                  <a:lnTo>
                    <a:pt x="105" y="105"/>
                  </a:lnTo>
                  <a:lnTo>
                    <a:pt x="108" y="101"/>
                  </a:lnTo>
                  <a:lnTo>
                    <a:pt x="111" y="96"/>
                  </a:lnTo>
                  <a:lnTo>
                    <a:pt x="113" y="91"/>
                  </a:lnTo>
                  <a:lnTo>
                    <a:pt x="113" y="85"/>
                  </a:lnTo>
                  <a:lnTo>
                    <a:pt x="113" y="85"/>
                  </a:lnTo>
                  <a:lnTo>
                    <a:pt x="113" y="80"/>
                  </a:lnTo>
                  <a:lnTo>
                    <a:pt x="111" y="75"/>
                  </a:lnTo>
                  <a:lnTo>
                    <a:pt x="108" y="70"/>
                  </a:lnTo>
                  <a:lnTo>
                    <a:pt x="105" y="66"/>
                  </a:lnTo>
                  <a:lnTo>
                    <a:pt x="101" y="62"/>
                  </a:lnTo>
                  <a:lnTo>
                    <a:pt x="96" y="60"/>
                  </a:lnTo>
                  <a:lnTo>
                    <a:pt x="91" y="58"/>
                  </a:lnTo>
                  <a:lnTo>
                    <a:pt x="85" y="57"/>
                  </a:lnTo>
                  <a:lnTo>
                    <a:pt x="85"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sp>
          <p:nvSpPr>
            <p:cNvPr id="106" name="Freeform 491">
              <a:extLst>
                <a:ext uri="{FF2B5EF4-FFF2-40B4-BE49-F238E27FC236}">
                  <a16:creationId xmlns:a16="http://schemas.microsoft.com/office/drawing/2014/main" id="{432BCAFD-FA97-C086-D895-B3024DCF1AA1}"/>
                </a:ext>
              </a:extLst>
            </p:cNvPr>
            <p:cNvSpPr>
              <a:spLocks/>
            </p:cNvSpPr>
            <p:nvPr/>
          </p:nvSpPr>
          <p:spPr bwMode="auto">
            <a:xfrm>
              <a:off x="4116388" y="1900238"/>
              <a:ext cx="360363" cy="104775"/>
            </a:xfrm>
            <a:custGeom>
              <a:avLst/>
              <a:gdLst>
                <a:gd name="T0" fmla="*/ 1331 w 1361"/>
                <a:gd name="T1" fmla="*/ 397 h 397"/>
                <a:gd name="T2" fmla="*/ 28 w 1361"/>
                <a:gd name="T3" fmla="*/ 397 h 397"/>
                <a:gd name="T4" fmla="*/ 28 w 1361"/>
                <a:gd name="T5" fmla="*/ 397 h 397"/>
                <a:gd name="T6" fmla="*/ 22 w 1361"/>
                <a:gd name="T7" fmla="*/ 396 h 397"/>
                <a:gd name="T8" fmla="*/ 17 w 1361"/>
                <a:gd name="T9" fmla="*/ 394 h 397"/>
                <a:gd name="T10" fmla="*/ 12 w 1361"/>
                <a:gd name="T11" fmla="*/ 392 h 397"/>
                <a:gd name="T12" fmla="*/ 8 w 1361"/>
                <a:gd name="T13" fmla="*/ 388 h 397"/>
                <a:gd name="T14" fmla="*/ 4 w 1361"/>
                <a:gd name="T15" fmla="*/ 384 h 397"/>
                <a:gd name="T16" fmla="*/ 2 w 1361"/>
                <a:gd name="T17" fmla="*/ 379 h 397"/>
                <a:gd name="T18" fmla="*/ 0 w 1361"/>
                <a:gd name="T19" fmla="*/ 374 h 397"/>
                <a:gd name="T20" fmla="*/ 0 w 1361"/>
                <a:gd name="T21" fmla="*/ 369 h 397"/>
                <a:gd name="T22" fmla="*/ 0 w 1361"/>
                <a:gd name="T23" fmla="*/ 29 h 397"/>
                <a:gd name="T24" fmla="*/ 0 w 1361"/>
                <a:gd name="T25" fmla="*/ 29 h 397"/>
                <a:gd name="T26" fmla="*/ 0 w 1361"/>
                <a:gd name="T27" fmla="*/ 22 h 397"/>
                <a:gd name="T28" fmla="*/ 2 w 1361"/>
                <a:gd name="T29" fmla="*/ 17 h 397"/>
                <a:gd name="T30" fmla="*/ 4 w 1361"/>
                <a:gd name="T31" fmla="*/ 12 h 397"/>
                <a:gd name="T32" fmla="*/ 8 w 1361"/>
                <a:gd name="T33" fmla="*/ 8 h 397"/>
                <a:gd name="T34" fmla="*/ 12 w 1361"/>
                <a:gd name="T35" fmla="*/ 5 h 397"/>
                <a:gd name="T36" fmla="*/ 17 w 1361"/>
                <a:gd name="T37" fmla="*/ 2 h 397"/>
                <a:gd name="T38" fmla="*/ 22 w 1361"/>
                <a:gd name="T39" fmla="*/ 0 h 397"/>
                <a:gd name="T40" fmla="*/ 28 w 1361"/>
                <a:gd name="T41" fmla="*/ 0 h 397"/>
                <a:gd name="T42" fmla="*/ 28 w 1361"/>
                <a:gd name="T43" fmla="*/ 0 h 397"/>
                <a:gd name="T44" fmla="*/ 33 w 1361"/>
                <a:gd name="T45" fmla="*/ 0 h 397"/>
                <a:gd name="T46" fmla="*/ 40 w 1361"/>
                <a:gd name="T47" fmla="*/ 2 h 397"/>
                <a:gd name="T48" fmla="*/ 44 w 1361"/>
                <a:gd name="T49" fmla="*/ 5 h 397"/>
                <a:gd name="T50" fmla="*/ 49 w 1361"/>
                <a:gd name="T51" fmla="*/ 8 h 397"/>
                <a:gd name="T52" fmla="*/ 52 w 1361"/>
                <a:gd name="T53" fmla="*/ 12 h 397"/>
                <a:gd name="T54" fmla="*/ 55 w 1361"/>
                <a:gd name="T55" fmla="*/ 17 h 397"/>
                <a:gd name="T56" fmla="*/ 56 w 1361"/>
                <a:gd name="T57" fmla="*/ 22 h 397"/>
                <a:gd name="T58" fmla="*/ 57 w 1361"/>
                <a:gd name="T59" fmla="*/ 29 h 397"/>
                <a:gd name="T60" fmla="*/ 57 w 1361"/>
                <a:gd name="T61" fmla="*/ 340 h 397"/>
                <a:gd name="T62" fmla="*/ 1303 w 1361"/>
                <a:gd name="T63" fmla="*/ 340 h 397"/>
                <a:gd name="T64" fmla="*/ 1303 w 1361"/>
                <a:gd name="T65" fmla="*/ 29 h 397"/>
                <a:gd name="T66" fmla="*/ 1303 w 1361"/>
                <a:gd name="T67" fmla="*/ 29 h 397"/>
                <a:gd name="T68" fmla="*/ 1304 w 1361"/>
                <a:gd name="T69" fmla="*/ 22 h 397"/>
                <a:gd name="T70" fmla="*/ 1306 w 1361"/>
                <a:gd name="T71" fmla="*/ 17 h 397"/>
                <a:gd name="T72" fmla="*/ 1308 w 1361"/>
                <a:gd name="T73" fmla="*/ 12 h 397"/>
                <a:gd name="T74" fmla="*/ 1312 w 1361"/>
                <a:gd name="T75" fmla="*/ 8 h 397"/>
                <a:gd name="T76" fmla="*/ 1316 w 1361"/>
                <a:gd name="T77" fmla="*/ 5 h 397"/>
                <a:gd name="T78" fmla="*/ 1321 w 1361"/>
                <a:gd name="T79" fmla="*/ 2 h 397"/>
                <a:gd name="T80" fmla="*/ 1326 w 1361"/>
                <a:gd name="T81" fmla="*/ 0 h 397"/>
                <a:gd name="T82" fmla="*/ 1331 w 1361"/>
                <a:gd name="T83" fmla="*/ 0 h 397"/>
                <a:gd name="T84" fmla="*/ 1331 w 1361"/>
                <a:gd name="T85" fmla="*/ 0 h 397"/>
                <a:gd name="T86" fmla="*/ 1337 w 1361"/>
                <a:gd name="T87" fmla="*/ 0 h 397"/>
                <a:gd name="T88" fmla="*/ 1342 w 1361"/>
                <a:gd name="T89" fmla="*/ 2 h 397"/>
                <a:gd name="T90" fmla="*/ 1348 w 1361"/>
                <a:gd name="T91" fmla="*/ 5 h 397"/>
                <a:gd name="T92" fmla="*/ 1352 w 1361"/>
                <a:gd name="T93" fmla="*/ 8 h 397"/>
                <a:gd name="T94" fmla="*/ 1356 w 1361"/>
                <a:gd name="T95" fmla="*/ 12 h 397"/>
                <a:gd name="T96" fmla="*/ 1358 w 1361"/>
                <a:gd name="T97" fmla="*/ 17 h 397"/>
                <a:gd name="T98" fmla="*/ 1360 w 1361"/>
                <a:gd name="T99" fmla="*/ 22 h 397"/>
                <a:gd name="T100" fmla="*/ 1361 w 1361"/>
                <a:gd name="T101" fmla="*/ 29 h 397"/>
                <a:gd name="T102" fmla="*/ 1361 w 1361"/>
                <a:gd name="T103" fmla="*/ 369 h 397"/>
                <a:gd name="T104" fmla="*/ 1361 w 1361"/>
                <a:gd name="T105" fmla="*/ 369 h 397"/>
                <a:gd name="T106" fmla="*/ 1360 w 1361"/>
                <a:gd name="T107" fmla="*/ 374 h 397"/>
                <a:gd name="T108" fmla="*/ 1358 w 1361"/>
                <a:gd name="T109" fmla="*/ 379 h 397"/>
                <a:gd name="T110" fmla="*/ 1356 w 1361"/>
                <a:gd name="T111" fmla="*/ 384 h 397"/>
                <a:gd name="T112" fmla="*/ 1352 w 1361"/>
                <a:gd name="T113" fmla="*/ 388 h 397"/>
                <a:gd name="T114" fmla="*/ 1348 w 1361"/>
                <a:gd name="T115" fmla="*/ 392 h 397"/>
                <a:gd name="T116" fmla="*/ 1342 w 1361"/>
                <a:gd name="T117" fmla="*/ 394 h 397"/>
                <a:gd name="T118" fmla="*/ 1337 w 1361"/>
                <a:gd name="T119" fmla="*/ 396 h 397"/>
                <a:gd name="T120" fmla="*/ 1331 w 1361"/>
                <a:gd name="T121" fmla="*/ 397 h 397"/>
                <a:gd name="T122" fmla="*/ 1331 w 1361"/>
                <a:gd name="T123"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1" h="397">
                  <a:moveTo>
                    <a:pt x="1331" y="397"/>
                  </a:moveTo>
                  <a:lnTo>
                    <a:pt x="28" y="397"/>
                  </a:lnTo>
                  <a:lnTo>
                    <a:pt x="28" y="397"/>
                  </a:lnTo>
                  <a:lnTo>
                    <a:pt x="22" y="396"/>
                  </a:lnTo>
                  <a:lnTo>
                    <a:pt x="17" y="394"/>
                  </a:lnTo>
                  <a:lnTo>
                    <a:pt x="12" y="392"/>
                  </a:lnTo>
                  <a:lnTo>
                    <a:pt x="8" y="388"/>
                  </a:lnTo>
                  <a:lnTo>
                    <a:pt x="4" y="384"/>
                  </a:lnTo>
                  <a:lnTo>
                    <a:pt x="2" y="379"/>
                  </a:lnTo>
                  <a:lnTo>
                    <a:pt x="0" y="374"/>
                  </a:lnTo>
                  <a:lnTo>
                    <a:pt x="0" y="369"/>
                  </a:lnTo>
                  <a:lnTo>
                    <a:pt x="0" y="29"/>
                  </a:lnTo>
                  <a:lnTo>
                    <a:pt x="0" y="29"/>
                  </a:lnTo>
                  <a:lnTo>
                    <a:pt x="0" y="22"/>
                  </a:lnTo>
                  <a:lnTo>
                    <a:pt x="2" y="17"/>
                  </a:lnTo>
                  <a:lnTo>
                    <a:pt x="4" y="12"/>
                  </a:lnTo>
                  <a:lnTo>
                    <a:pt x="8" y="8"/>
                  </a:lnTo>
                  <a:lnTo>
                    <a:pt x="12" y="5"/>
                  </a:lnTo>
                  <a:lnTo>
                    <a:pt x="17" y="2"/>
                  </a:lnTo>
                  <a:lnTo>
                    <a:pt x="22" y="0"/>
                  </a:lnTo>
                  <a:lnTo>
                    <a:pt x="28" y="0"/>
                  </a:lnTo>
                  <a:lnTo>
                    <a:pt x="28" y="0"/>
                  </a:lnTo>
                  <a:lnTo>
                    <a:pt x="33" y="0"/>
                  </a:lnTo>
                  <a:lnTo>
                    <a:pt x="40" y="2"/>
                  </a:lnTo>
                  <a:lnTo>
                    <a:pt x="44" y="5"/>
                  </a:lnTo>
                  <a:lnTo>
                    <a:pt x="49" y="8"/>
                  </a:lnTo>
                  <a:lnTo>
                    <a:pt x="52" y="12"/>
                  </a:lnTo>
                  <a:lnTo>
                    <a:pt x="55" y="17"/>
                  </a:lnTo>
                  <a:lnTo>
                    <a:pt x="56" y="22"/>
                  </a:lnTo>
                  <a:lnTo>
                    <a:pt x="57" y="29"/>
                  </a:lnTo>
                  <a:lnTo>
                    <a:pt x="57" y="340"/>
                  </a:lnTo>
                  <a:lnTo>
                    <a:pt x="1303" y="340"/>
                  </a:lnTo>
                  <a:lnTo>
                    <a:pt x="1303" y="29"/>
                  </a:lnTo>
                  <a:lnTo>
                    <a:pt x="1303" y="29"/>
                  </a:lnTo>
                  <a:lnTo>
                    <a:pt x="1304" y="22"/>
                  </a:lnTo>
                  <a:lnTo>
                    <a:pt x="1306" y="17"/>
                  </a:lnTo>
                  <a:lnTo>
                    <a:pt x="1308" y="12"/>
                  </a:lnTo>
                  <a:lnTo>
                    <a:pt x="1312" y="8"/>
                  </a:lnTo>
                  <a:lnTo>
                    <a:pt x="1316" y="5"/>
                  </a:lnTo>
                  <a:lnTo>
                    <a:pt x="1321" y="2"/>
                  </a:lnTo>
                  <a:lnTo>
                    <a:pt x="1326" y="0"/>
                  </a:lnTo>
                  <a:lnTo>
                    <a:pt x="1331" y="0"/>
                  </a:lnTo>
                  <a:lnTo>
                    <a:pt x="1331" y="0"/>
                  </a:lnTo>
                  <a:lnTo>
                    <a:pt x="1337" y="0"/>
                  </a:lnTo>
                  <a:lnTo>
                    <a:pt x="1342" y="2"/>
                  </a:lnTo>
                  <a:lnTo>
                    <a:pt x="1348" y="5"/>
                  </a:lnTo>
                  <a:lnTo>
                    <a:pt x="1352" y="8"/>
                  </a:lnTo>
                  <a:lnTo>
                    <a:pt x="1356" y="12"/>
                  </a:lnTo>
                  <a:lnTo>
                    <a:pt x="1358" y="17"/>
                  </a:lnTo>
                  <a:lnTo>
                    <a:pt x="1360" y="22"/>
                  </a:lnTo>
                  <a:lnTo>
                    <a:pt x="1361" y="29"/>
                  </a:lnTo>
                  <a:lnTo>
                    <a:pt x="1361" y="369"/>
                  </a:lnTo>
                  <a:lnTo>
                    <a:pt x="1361" y="369"/>
                  </a:lnTo>
                  <a:lnTo>
                    <a:pt x="1360" y="374"/>
                  </a:lnTo>
                  <a:lnTo>
                    <a:pt x="1358" y="379"/>
                  </a:lnTo>
                  <a:lnTo>
                    <a:pt x="1356" y="384"/>
                  </a:lnTo>
                  <a:lnTo>
                    <a:pt x="1352" y="388"/>
                  </a:lnTo>
                  <a:lnTo>
                    <a:pt x="1348" y="392"/>
                  </a:lnTo>
                  <a:lnTo>
                    <a:pt x="1342" y="394"/>
                  </a:lnTo>
                  <a:lnTo>
                    <a:pt x="1337" y="396"/>
                  </a:lnTo>
                  <a:lnTo>
                    <a:pt x="1331" y="397"/>
                  </a:lnTo>
                  <a:lnTo>
                    <a:pt x="1331" y="3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07" name="Freeform 492">
              <a:extLst>
                <a:ext uri="{FF2B5EF4-FFF2-40B4-BE49-F238E27FC236}">
                  <a16:creationId xmlns:a16="http://schemas.microsoft.com/office/drawing/2014/main" id="{FF1F085E-FF5A-3456-1F15-BB0E1F22E6A5}"/>
                </a:ext>
              </a:extLst>
            </p:cNvPr>
            <p:cNvSpPr>
              <a:spLocks/>
            </p:cNvSpPr>
            <p:nvPr/>
          </p:nvSpPr>
          <p:spPr bwMode="auto">
            <a:xfrm>
              <a:off x="4311650" y="1936750"/>
              <a:ext cx="30163" cy="30163"/>
            </a:xfrm>
            <a:custGeom>
              <a:avLst/>
              <a:gdLst>
                <a:gd name="T0" fmla="*/ 57 w 114"/>
                <a:gd name="T1" fmla="*/ 113 h 113"/>
                <a:gd name="T2" fmla="*/ 57 w 114"/>
                <a:gd name="T3" fmla="*/ 113 h 113"/>
                <a:gd name="T4" fmla="*/ 46 w 114"/>
                <a:gd name="T5" fmla="*/ 112 h 113"/>
                <a:gd name="T6" fmla="*/ 36 w 114"/>
                <a:gd name="T7" fmla="*/ 109 h 113"/>
                <a:gd name="T8" fmla="*/ 26 w 114"/>
                <a:gd name="T9" fmla="*/ 104 h 113"/>
                <a:gd name="T10" fmla="*/ 18 w 114"/>
                <a:gd name="T11" fmla="*/ 97 h 113"/>
                <a:gd name="T12" fmla="*/ 11 w 114"/>
                <a:gd name="T13" fmla="*/ 88 h 113"/>
                <a:gd name="T14" fmla="*/ 5 w 114"/>
                <a:gd name="T15" fmla="*/ 78 h 113"/>
                <a:gd name="T16" fmla="*/ 1 w 114"/>
                <a:gd name="T17" fmla="*/ 67 h 113"/>
                <a:gd name="T18" fmla="*/ 0 w 114"/>
                <a:gd name="T19" fmla="*/ 56 h 113"/>
                <a:gd name="T20" fmla="*/ 0 w 114"/>
                <a:gd name="T21" fmla="*/ 56 h 113"/>
                <a:gd name="T22" fmla="*/ 1 w 114"/>
                <a:gd name="T23" fmla="*/ 45 h 113"/>
                <a:gd name="T24" fmla="*/ 5 w 114"/>
                <a:gd name="T25" fmla="*/ 34 h 113"/>
                <a:gd name="T26" fmla="*/ 11 w 114"/>
                <a:gd name="T27" fmla="*/ 25 h 113"/>
                <a:gd name="T28" fmla="*/ 18 w 114"/>
                <a:gd name="T29" fmla="*/ 16 h 113"/>
                <a:gd name="T30" fmla="*/ 26 w 114"/>
                <a:gd name="T31" fmla="*/ 10 h 113"/>
                <a:gd name="T32" fmla="*/ 36 w 114"/>
                <a:gd name="T33" fmla="*/ 4 h 113"/>
                <a:gd name="T34" fmla="*/ 46 w 114"/>
                <a:gd name="T35" fmla="*/ 1 h 113"/>
                <a:gd name="T36" fmla="*/ 57 w 114"/>
                <a:gd name="T37" fmla="*/ 0 h 113"/>
                <a:gd name="T38" fmla="*/ 57 w 114"/>
                <a:gd name="T39" fmla="*/ 0 h 113"/>
                <a:gd name="T40" fmla="*/ 69 w 114"/>
                <a:gd name="T41" fmla="*/ 1 h 113"/>
                <a:gd name="T42" fmla="*/ 79 w 114"/>
                <a:gd name="T43" fmla="*/ 4 h 113"/>
                <a:gd name="T44" fmla="*/ 89 w 114"/>
                <a:gd name="T45" fmla="*/ 10 h 113"/>
                <a:gd name="T46" fmla="*/ 97 w 114"/>
                <a:gd name="T47" fmla="*/ 16 h 113"/>
                <a:gd name="T48" fmla="*/ 104 w 114"/>
                <a:gd name="T49" fmla="*/ 25 h 113"/>
                <a:gd name="T50" fmla="*/ 110 w 114"/>
                <a:gd name="T51" fmla="*/ 34 h 113"/>
                <a:gd name="T52" fmla="*/ 113 w 114"/>
                <a:gd name="T53" fmla="*/ 45 h 113"/>
                <a:gd name="T54" fmla="*/ 114 w 114"/>
                <a:gd name="T55" fmla="*/ 56 h 113"/>
                <a:gd name="T56" fmla="*/ 114 w 114"/>
                <a:gd name="T57" fmla="*/ 56 h 113"/>
                <a:gd name="T58" fmla="*/ 113 w 114"/>
                <a:gd name="T59" fmla="*/ 67 h 113"/>
                <a:gd name="T60" fmla="*/ 110 w 114"/>
                <a:gd name="T61" fmla="*/ 78 h 113"/>
                <a:gd name="T62" fmla="*/ 104 w 114"/>
                <a:gd name="T63" fmla="*/ 88 h 113"/>
                <a:gd name="T64" fmla="*/ 97 w 114"/>
                <a:gd name="T65" fmla="*/ 97 h 113"/>
                <a:gd name="T66" fmla="*/ 89 w 114"/>
                <a:gd name="T67" fmla="*/ 104 h 113"/>
                <a:gd name="T68" fmla="*/ 79 w 114"/>
                <a:gd name="T69" fmla="*/ 109 h 113"/>
                <a:gd name="T70" fmla="*/ 69 w 114"/>
                <a:gd name="T71" fmla="*/ 112 h 113"/>
                <a:gd name="T72" fmla="*/ 57 w 114"/>
                <a:gd name="T73" fmla="*/ 113 h 113"/>
                <a:gd name="T74" fmla="*/ 57 w 114"/>
                <a:gd name="T75"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13">
                  <a:moveTo>
                    <a:pt x="57" y="113"/>
                  </a:moveTo>
                  <a:lnTo>
                    <a:pt x="57" y="113"/>
                  </a:lnTo>
                  <a:lnTo>
                    <a:pt x="46" y="112"/>
                  </a:lnTo>
                  <a:lnTo>
                    <a:pt x="36" y="109"/>
                  </a:lnTo>
                  <a:lnTo>
                    <a:pt x="26" y="104"/>
                  </a:lnTo>
                  <a:lnTo>
                    <a:pt x="18" y="97"/>
                  </a:lnTo>
                  <a:lnTo>
                    <a:pt x="11" y="88"/>
                  </a:lnTo>
                  <a:lnTo>
                    <a:pt x="5" y="78"/>
                  </a:lnTo>
                  <a:lnTo>
                    <a:pt x="1" y="67"/>
                  </a:lnTo>
                  <a:lnTo>
                    <a:pt x="0" y="56"/>
                  </a:lnTo>
                  <a:lnTo>
                    <a:pt x="0" y="56"/>
                  </a:lnTo>
                  <a:lnTo>
                    <a:pt x="1" y="45"/>
                  </a:lnTo>
                  <a:lnTo>
                    <a:pt x="5" y="34"/>
                  </a:lnTo>
                  <a:lnTo>
                    <a:pt x="11" y="25"/>
                  </a:lnTo>
                  <a:lnTo>
                    <a:pt x="18" y="16"/>
                  </a:lnTo>
                  <a:lnTo>
                    <a:pt x="26" y="10"/>
                  </a:lnTo>
                  <a:lnTo>
                    <a:pt x="36" y="4"/>
                  </a:lnTo>
                  <a:lnTo>
                    <a:pt x="46" y="1"/>
                  </a:lnTo>
                  <a:lnTo>
                    <a:pt x="57" y="0"/>
                  </a:lnTo>
                  <a:lnTo>
                    <a:pt x="57" y="0"/>
                  </a:lnTo>
                  <a:lnTo>
                    <a:pt x="69" y="1"/>
                  </a:lnTo>
                  <a:lnTo>
                    <a:pt x="79" y="4"/>
                  </a:lnTo>
                  <a:lnTo>
                    <a:pt x="89" y="10"/>
                  </a:lnTo>
                  <a:lnTo>
                    <a:pt x="97" y="16"/>
                  </a:lnTo>
                  <a:lnTo>
                    <a:pt x="104" y="25"/>
                  </a:lnTo>
                  <a:lnTo>
                    <a:pt x="110" y="34"/>
                  </a:lnTo>
                  <a:lnTo>
                    <a:pt x="113" y="45"/>
                  </a:lnTo>
                  <a:lnTo>
                    <a:pt x="114" y="56"/>
                  </a:lnTo>
                  <a:lnTo>
                    <a:pt x="114" y="56"/>
                  </a:lnTo>
                  <a:lnTo>
                    <a:pt x="113" y="67"/>
                  </a:lnTo>
                  <a:lnTo>
                    <a:pt x="110" y="78"/>
                  </a:lnTo>
                  <a:lnTo>
                    <a:pt x="104" y="88"/>
                  </a:lnTo>
                  <a:lnTo>
                    <a:pt x="97" y="97"/>
                  </a:lnTo>
                  <a:lnTo>
                    <a:pt x="89" y="104"/>
                  </a:lnTo>
                  <a:lnTo>
                    <a:pt x="79" y="109"/>
                  </a:lnTo>
                  <a:lnTo>
                    <a:pt x="69" y="112"/>
                  </a:lnTo>
                  <a:lnTo>
                    <a:pt x="57" y="113"/>
                  </a:lnTo>
                  <a:lnTo>
                    <a:pt x="57"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08" name="Freeform 493">
              <a:extLst>
                <a:ext uri="{FF2B5EF4-FFF2-40B4-BE49-F238E27FC236}">
                  <a16:creationId xmlns:a16="http://schemas.microsoft.com/office/drawing/2014/main" id="{31C0D033-B6B7-1F93-9E16-3092C7A53681}"/>
                </a:ext>
              </a:extLst>
            </p:cNvPr>
            <p:cNvSpPr>
              <a:spLocks/>
            </p:cNvSpPr>
            <p:nvPr/>
          </p:nvSpPr>
          <p:spPr bwMode="auto">
            <a:xfrm>
              <a:off x="4356100" y="1936750"/>
              <a:ext cx="30163" cy="30163"/>
            </a:xfrm>
            <a:custGeom>
              <a:avLst/>
              <a:gdLst>
                <a:gd name="T0" fmla="*/ 57 w 113"/>
                <a:gd name="T1" fmla="*/ 113 h 113"/>
                <a:gd name="T2" fmla="*/ 57 w 113"/>
                <a:gd name="T3" fmla="*/ 113 h 113"/>
                <a:gd name="T4" fmla="*/ 45 w 113"/>
                <a:gd name="T5" fmla="*/ 112 h 113"/>
                <a:gd name="T6" fmla="*/ 34 w 113"/>
                <a:gd name="T7" fmla="*/ 109 h 113"/>
                <a:gd name="T8" fmla="*/ 24 w 113"/>
                <a:gd name="T9" fmla="*/ 104 h 113"/>
                <a:gd name="T10" fmla="*/ 16 w 113"/>
                <a:gd name="T11" fmla="*/ 97 h 113"/>
                <a:gd name="T12" fmla="*/ 9 w 113"/>
                <a:gd name="T13" fmla="*/ 88 h 113"/>
                <a:gd name="T14" fmla="*/ 4 w 113"/>
                <a:gd name="T15" fmla="*/ 78 h 113"/>
                <a:gd name="T16" fmla="*/ 1 w 113"/>
                <a:gd name="T17" fmla="*/ 67 h 113"/>
                <a:gd name="T18" fmla="*/ 0 w 113"/>
                <a:gd name="T19" fmla="*/ 56 h 113"/>
                <a:gd name="T20" fmla="*/ 0 w 113"/>
                <a:gd name="T21" fmla="*/ 56 h 113"/>
                <a:gd name="T22" fmla="*/ 1 w 113"/>
                <a:gd name="T23" fmla="*/ 45 h 113"/>
                <a:gd name="T24" fmla="*/ 4 w 113"/>
                <a:gd name="T25" fmla="*/ 34 h 113"/>
                <a:gd name="T26" fmla="*/ 9 w 113"/>
                <a:gd name="T27" fmla="*/ 25 h 113"/>
                <a:gd name="T28" fmla="*/ 16 w 113"/>
                <a:gd name="T29" fmla="*/ 16 h 113"/>
                <a:gd name="T30" fmla="*/ 24 w 113"/>
                <a:gd name="T31" fmla="*/ 10 h 113"/>
                <a:gd name="T32" fmla="*/ 34 w 113"/>
                <a:gd name="T33" fmla="*/ 4 h 113"/>
                <a:gd name="T34" fmla="*/ 45 w 113"/>
                <a:gd name="T35" fmla="*/ 1 h 113"/>
                <a:gd name="T36" fmla="*/ 57 w 113"/>
                <a:gd name="T37" fmla="*/ 0 h 113"/>
                <a:gd name="T38" fmla="*/ 57 w 113"/>
                <a:gd name="T39" fmla="*/ 0 h 113"/>
                <a:gd name="T40" fmla="*/ 68 w 113"/>
                <a:gd name="T41" fmla="*/ 1 h 113"/>
                <a:gd name="T42" fmla="*/ 79 w 113"/>
                <a:gd name="T43" fmla="*/ 4 h 113"/>
                <a:gd name="T44" fmla="*/ 88 w 113"/>
                <a:gd name="T45" fmla="*/ 10 h 113"/>
                <a:gd name="T46" fmla="*/ 96 w 113"/>
                <a:gd name="T47" fmla="*/ 16 h 113"/>
                <a:gd name="T48" fmla="*/ 103 w 113"/>
                <a:gd name="T49" fmla="*/ 25 h 113"/>
                <a:gd name="T50" fmla="*/ 108 w 113"/>
                <a:gd name="T51" fmla="*/ 34 h 113"/>
                <a:gd name="T52" fmla="*/ 112 w 113"/>
                <a:gd name="T53" fmla="*/ 45 h 113"/>
                <a:gd name="T54" fmla="*/ 113 w 113"/>
                <a:gd name="T55" fmla="*/ 56 h 113"/>
                <a:gd name="T56" fmla="*/ 113 w 113"/>
                <a:gd name="T57" fmla="*/ 56 h 113"/>
                <a:gd name="T58" fmla="*/ 112 w 113"/>
                <a:gd name="T59" fmla="*/ 67 h 113"/>
                <a:gd name="T60" fmla="*/ 108 w 113"/>
                <a:gd name="T61" fmla="*/ 78 h 113"/>
                <a:gd name="T62" fmla="*/ 103 w 113"/>
                <a:gd name="T63" fmla="*/ 88 h 113"/>
                <a:gd name="T64" fmla="*/ 96 w 113"/>
                <a:gd name="T65" fmla="*/ 97 h 113"/>
                <a:gd name="T66" fmla="*/ 88 w 113"/>
                <a:gd name="T67" fmla="*/ 104 h 113"/>
                <a:gd name="T68" fmla="*/ 79 w 113"/>
                <a:gd name="T69" fmla="*/ 109 h 113"/>
                <a:gd name="T70" fmla="*/ 68 w 113"/>
                <a:gd name="T71" fmla="*/ 112 h 113"/>
                <a:gd name="T72" fmla="*/ 57 w 113"/>
                <a:gd name="T73" fmla="*/ 113 h 113"/>
                <a:gd name="T74" fmla="*/ 57 w 113"/>
                <a:gd name="T75"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3">
                  <a:moveTo>
                    <a:pt x="57" y="113"/>
                  </a:moveTo>
                  <a:lnTo>
                    <a:pt x="57" y="113"/>
                  </a:lnTo>
                  <a:lnTo>
                    <a:pt x="45" y="112"/>
                  </a:lnTo>
                  <a:lnTo>
                    <a:pt x="34" y="109"/>
                  </a:lnTo>
                  <a:lnTo>
                    <a:pt x="24" y="104"/>
                  </a:lnTo>
                  <a:lnTo>
                    <a:pt x="16" y="97"/>
                  </a:lnTo>
                  <a:lnTo>
                    <a:pt x="9" y="88"/>
                  </a:lnTo>
                  <a:lnTo>
                    <a:pt x="4" y="78"/>
                  </a:lnTo>
                  <a:lnTo>
                    <a:pt x="1" y="67"/>
                  </a:lnTo>
                  <a:lnTo>
                    <a:pt x="0" y="56"/>
                  </a:lnTo>
                  <a:lnTo>
                    <a:pt x="0" y="56"/>
                  </a:lnTo>
                  <a:lnTo>
                    <a:pt x="1" y="45"/>
                  </a:lnTo>
                  <a:lnTo>
                    <a:pt x="4" y="34"/>
                  </a:lnTo>
                  <a:lnTo>
                    <a:pt x="9" y="25"/>
                  </a:lnTo>
                  <a:lnTo>
                    <a:pt x="16" y="16"/>
                  </a:lnTo>
                  <a:lnTo>
                    <a:pt x="24" y="10"/>
                  </a:lnTo>
                  <a:lnTo>
                    <a:pt x="34" y="4"/>
                  </a:lnTo>
                  <a:lnTo>
                    <a:pt x="45" y="1"/>
                  </a:lnTo>
                  <a:lnTo>
                    <a:pt x="57" y="0"/>
                  </a:lnTo>
                  <a:lnTo>
                    <a:pt x="57" y="0"/>
                  </a:lnTo>
                  <a:lnTo>
                    <a:pt x="68" y="1"/>
                  </a:lnTo>
                  <a:lnTo>
                    <a:pt x="79" y="4"/>
                  </a:lnTo>
                  <a:lnTo>
                    <a:pt x="88" y="10"/>
                  </a:lnTo>
                  <a:lnTo>
                    <a:pt x="96" y="16"/>
                  </a:lnTo>
                  <a:lnTo>
                    <a:pt x="103" y="25"/>
                  </a:lnTo>
                  <a:lnTo>
                    <a:pt x="108" y="34"/>
                  </a:lnTo>
                  <a:lnTo>
                    <a:pt x="112" y="45"/>
                  </a:lnTo>
                  <a:lnTo>
                    <a:pt x="113" y="56"/>
                  </a:lnTo>
                  <a:lnTo>
                    <a:pt x="113" y="56"/>
                  </a:lnTo>
                  <a:lnTo>
                    <a:pt x="112" y="67"/>
                  </a:lnTo>
                  <a:lnTo>
                    <a:pt x="108" y="78"/>
                  </a:lnTo>
                  <a:lnTo>
                    <a:pt x="103" y="88"/>
                  </a:lnTo>
                  <a:lnTo>
                    <a:pt x="96" y="97"/>
                  </a:lnTo>
                  <a:lnTo>
                    <a:pt x="88" y="104"/>
                  </a:lnTo>
                  <a:lnTo>
                    <a:pt x="79" y="109"/>
                  </a:lnTo>
                  <a:lnTo>
                    <a:pt x="68" y="112"/>
                  </a:lnTo>
                  <a:lnTo>
                    <a:pt x="57" y="113"/>
                  </a:lnTo>
                  <a:lnTo>
                    <a:pt x="57"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09" name="Freeform 494">
              <a:extLst>
                <a:ext uri="{FF2B5EF4-FFF2-40B4-BE49-F238E27FC236}">
                  <a16:creationId xmlns:a16="http://schemas.microsoft.com/office/drawing/2014/main" id="{FE393946-8FD8-FDCB-4E70-D43BD2F3E6ED}"/>
                </a:ext>
              </a:extLst>
            </p:cNvPr>
            <p:cNvSpPr>
              <a:spLocks/>
            </p:cNvSpPr>
            <p:nvPr/>
          </p:nvSpPr>
          <p:spPr bwMode="auto">
            <a:xfrm>
              <a:off x="4400550" y="1936750"/>
              <a:ext cx="30163" cy="30163"/>
            </a:xfrm>
            <a:custGeom>
              <a:avLst/>
              <a:gdLst>
                <a:gd name="T0" fmla="*/ 56 w 113"/>
                <a:gd name="T1" fmla="*/ 113 h 113"/>
                <a:gd name="T2" fmla="*/ 56 w 113"/>
                <a:gd name="T3" fmla="*/ 113 h 113"/>
                <a:gd name="T4" fmla="*/ 45 w 113"/>
                <a:gd name="T5" fmla="*/ 112 h 113"/>
                <a:gd name="T6" fmla="*/ 34 w 113"/>
                <a:gd name="T7" fmla="*/ 109 h 113"/>
                <a:gd name="T8" fmla="*/ 25 w 113"/>
                <a:gd name="T9" fmla="*/ 104 h 113"/>
                <a:gd name="T10" fmla="*/ 16 w 113"/>
                <a:gd name="T11" fmla="*/ 97 h 113"/>
                <a:gd name="T12" fmla="*/ 10 w 113"/>
                <a:gd name="T13" fmla="*/ 88 h 113"/>
                <a:gd name="T14" fmla="*/ 4 w 113"/>
                <a:gd name="T15" fmla="*/ 78 h 113"/>
                <a:gd name="T16" fmla="*/ 1 w 113"/>
                <a:gd name="T17" fmla="*/ 67 h 113"/>
                <a:gd name="T18" fmla="*/ 0 w 113"/>
                <a:gd name="T19" fmla="*/ 56 h 113"/>
                <a:gd name="T20" fmla="*/ 0 w 113"/>
                <a:gd name="T21" fmla="*/ 56 h 113"/>
                <a:gd name="T22" fmla="*/ 1 w 113"/>
                <a:gd name="T23" fmla="*/ 45 h 113"/>
                <a:gd name="T24" fmla="*/ 4 w 113"/>
                <a:gd name="T25" fmla="*/ 34 h 113"/>
                <a:gd name="T26" fmla="*/ 10 w 113"/>
                <a:gd name="T27" fmla="*/ 25 h 113"/>
                <a:gd name="T28" fmla="*/ 16 w 113"/>
                <a:gd name="T29" fmla="*/ 16 h 113"/>
                <a:gd name="T30" fmla="*/ 25 w 113"/>
                <a:gd name="T31" fmla="*/ 10 h 113"/>
                <a:gd name="T32" fmla="*/ 34 w 113"/>
                <a:gd name="T33" fmla="*/ 4 h 113"/>
                <a:gd name="T34" fmla="*/ 45 w 113"/>
                <a:gd name="T35" fmla="*/ 1 h 113"/>
                <a:gd name="T36" fmla="*/ 56 w 113"/>
                <a:gd name="T37" fmla="*/ 0 h 113"/>
                <a:gd name="T38" fmla="*/ 56 w 113"/>
                <a:gd name="T39" fmla="*/ 0 h 113"/>
                <a:gd name="T40" fmla="*/ 67 w 113"/>
                <a:gd name="T41" fmla="*/ 1 h 113"/>
                <a:gd name="T42" fmla="*/ 79 w 113"/>
                <a:gd name="T43" fmla="*/ 4 h 113"/>
                <a:gd name="T44" fmla="*/ 88 w 113"/>
                <a:gd name="T45" fmla="*/ 10 h 113"/>
                <a:gd name="T46" fmla="*/ 97 w 113"/>
                <a:gd name="T47" fmla="*/ 16 h 113"/>
                <a:gd name="T48" fmla="*/ 104 w 113"/>
                <a:gd name="T49" fmla="*/ 25 h 113"/>
                <a:gd name="T50" fmla="*/ 109 w 113"/>
                <a:gd name="T51" fmla="*/ 34 h 113"/>
                <a:gd name="T52" fmla="*/ 112 w 113"/>
                <a:gd name="T53" fmla="*/ 45 h 113"/>
                <a:gd name="T54" fmla="*/ 113 w 113"/>
                <a:gd name="T55" fmla="*/ 56 h 113"/>
                <a:gd name="T56" fmla="*/ 113 w 113"/>
                <a:gd name="T57" fmla="*/ 56 h 113"/>
                <a:gd name="T58" fmla="*/ 112 w 113"/>
                <a:gd name="T59" fmla="*/ 67 h 113"/>
                <a:gd name="T60" fmla="*/ 109 w 113"/>
                <a:gd name="T61" fmla="*/ 78 h 113"/>
                <a:gd name="T62" fmla="*/ 104 w 113"/>
                <a:gd name="T63" fmla="*/ 88 h 113"/>
                <a:gd name="T64" fmla="*/ 97 w 113"/>
                <a:gd name="T65" fmla="*/ 97 h 113"/>
                <a:gd name="T66" fmla="*/ 88 w 113"/>
                <a:gd name="T67" fmla="*/ 104 h 113"/>
                <a:gd name="T68" fmla="*/ 79 w 113"/>
                <a:gd name="T69" fmla="*/ 109 h 113"/>
                <a:gd name="T70" fmla="*/ 67 w 113"/>
                <a:gd name="T71" fmla="*/ 112 h 113"/>
                <a:gd name="T72" fmla="*/ 56 w 113"/>
                <a:gd name="T73" fmla="*/ 113 h 113"/>
                <a:gd name="T74" fmla="*/ 56 w 113"/>
                <a:gd name="T75"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3">
                  <a:moveTo>
                    <a:pt x="56" y="113"/>
                  </a:moveTo>
                  <a:lnTo>
                    <a:pt x="56" y="113"/>
                  </a:lnTo>
                  <a:lnTo>
                    <a:pt x="45" y="112"/>
                  </a:lnTo>
                  <a:lnTo>
                    <a:pt x="34" y="109"/>
                  </a:lnTo>
                  <a:lnTo>
                    <a:pt x="25" y="104"/>
                  </a:lnTo>
                  <a:lnTo>
                    <a:pt x="16" y="97"/>
                  </a:lnTo>
                  <a:lnTo>
                    <a:pt x="10" y="88"/>
                  </a:lnTo>
                  <a:lnTo>
                    <a:pt x="4" y="78"/>
                  </a:lnTo>
                  <a:lnTo>
                    <a:pt x="1" y="67"/>
                  </a:lnTo>
                  <a:lnTo>
                    <a:pt x="0" y="56"/>
                  </a:lnTo>
                  <a:lnTo>
                    <a:pt x="0" y="56"/>
                  </a:lnTo>
                  <a:lnTo>
                    <a:pt x="1" y="45"/>
                  </a:lnTo>
                  <a:lnTo>
                    <a:pt x="4" y="34"/>
                  </a:lnTo>
                  <a:lnTo>
                    <a:pt x="10" y="25"/>
                  </a:lnTo>
                  <a:lnTo>
                    <a:pt x="16" y="16"/>
                  </a:lnTo>
                  <a:lnTo>
                    <a:pt x="25" y="10"/>
                  </a:lnTo>
                  <a:lnTo>
                    <a:pt x="34" y="4"/>
                  </a:lnTo>
                  <a:lnTo>
                    <a:pt x="45" y="1"/>
                  </a:lnTo>
                  <a:lnTo>
                    <a:pt x="56" y="0"/>
                  </a:lnTo>
                  <a:lnTo>
                    <a:pt x="56" y="0"/>
                  </a:lnTo>
                  <a:lnTo>
                    <a:pt x="67" y="1"/>
                  </a:lnTo>
                  <a:lnTo>
                    <a:pt x="79" y="4"/>
                  </a:lnTo>
                  <a:lnTo>
                    <a:pt x="88" y="10"/>
                  </a:lnTo>
                  <a:lnTo>
                    <a:pt x="97" y="16"/>
                  </a:lnTo>
                  <a:lnTo>
                    <a:pt x="104" y="25"/>
                  </a:lnTo>
                  <a:lnTo>
                    <a:pt x="109" y="34"/>
                  </a:lnTo>
                  <a:lnTo>
                    <a:pt x="112" y="45"/>
                  </a:lnTo>
                  <a:lnTo>
                    <a:pt x="113" y="56"/>
                  </a:lnTo>
                  <a:lnTo>
                    <a:pt x="113" y="56"/>
                  </a:lnTo>
                  <a:lnTo>
                    <a:pt x="112" y="67"/>
                  </a:lnTo>
                  <a:lnTo>
                    <a:pt x="109" y="78"/>
                  </a:lnTo>
                  <a:lnTo>
                    <a:pt x="104" y="88"/>
                  </a:lnTo>
                  <a:lnTo>
                    <a:pt x="97" y="97"/>
                  </a:lnTo>
                  <a:lnTo>
                    <a:pt x="88" y="104"/>
                  </a:lnTo>
                  <a:lnTo>
                    <a:pt x="79" y="109"/>
                  </a:lnTo>
                  <a:lnTo>
                    <a:pt x="67" y="112"/>
                  </a:lnTo>
                  <a:lnTo>
                    <a:pt x="56" y="113"/>
                  </a:lnTo>
                  <a:lnTo>
                    <a:pt x="56"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10" name="Freeform 495">
              <a:extLst>
                <a:ext uri="{FF2B5EF4-FFF2-40B4-BE49-F238E27FC236}">
                  <a16:creationId xmlns:a16="http://schemas.microsoft.com/office/drawing/2014/main" id="{2AD2EB96-042D-2A43-B3F7-69B1054A16EA}"/>
                </a:ext>
              </a:extLst>
            </p:cNvPr>
            <p:cNvSpPr>
              <a:spLocks noEditPoints="1"/>
            </p:cNvSpPr>
            <p:nvPr/>
          </p:nvSpPr>
          <p:spPr bwMode="auto">
            <a:xfrm>
              <a:off x="4146550" y="1930400"/>
              <a:ext cx="44450" cy="44450"/>
            </a:xfrm>
            <a:custGeom>
              <a:avLst/>
              <a:gdLst>
                <a:gd name="T0" fmla="*/ 85 w 170"/>
                <a:gd name="T1" fmla="*/ 170 h 170"/>
                <a:gd name="T2" fmla="*/ 68 w 170"/>
                <a:gd name="T3" fmla="*/ 169 h 170"/>
                <a:gd name="T4" fmla="*/ 52 w 170"/>
                <a:gd name="T5" fmla="*/ 164 h 170"/>
                <a:gd name="T6" fmla="*/ 38 w 170"/>
                <a:gd name="T7" fmla="*/ 156 h 170"/>
                <a:gd name="T8" fmla="*/ 25 w 170"/>
                <a:gd name="T9" fmla="*/ 146 h 170"/>
                <a:gd name="T10" fmla="*/ 14 w 170"/>
                <a:gd name="T11" fmla="*/ 133 h 170"/>
                <a:gd name="T12" fmla="*/ 7 w 170"/>
                <a:gd name="T13" fmla="*/ 119 h 170"/>
                <a:gd name="T14" fmla="*/ 2 w 170"/>
                <a:gd name="T15" fmla="*/ 102 h 170"/>
                <a:gd name="T16" fmla="*/ 0 w 170"/>
                <a:gd name="T17" fmla="*/ 85 h 170"/>
                <a:gd name="T18" fmla="*/ 0 w 170"/>
                <a:gd name="T19" fmla="*/ 77 h 170"/>
                <a:gd name="T20" fmla="*/ 4 w 170"/>
                <a:gd name="T21" fmla="*/ 60 h 170"/>
                <a:gd name="T22" fmla="*/ 10 w 170"/>
                <a:gd name="T23" fmla="*/ 45 h 170"/>
                <a:gd name="T24" fmla="*/ 19 w 170"/>
                <a:gd name="T25" fmla="*/ 32 h 170"/>
                <a:gd name="T26" fmla="*/ 32 w 170"/>
                <a:gd name="T27" fmla="*/ 20 h 170"/>
                <a:gd name="T28" fmla="*/ 45 w 170"/>
                <a:gd name="T29" fmla="*/ 10 h 170"/>
                <a:gd name="T30" fmla="*/ 60 w 170"/>
                <a:gd name="T31" fmla="*/ 4 h 170"/>
                <a:gd name="T32" fmla="*/ 76 w 170"/>
                <a:gd name="T33" fmla="*/ 0 h 170"/>
                <a:gd name="T34" fmla="*/ 85 w 170"/>
                <a:gd name="T35" fmla="*/ 0 h 170"/>
                <a:gd name="T36" fmla="*/ 102 w 170"/>
                <a:gd name="T37" fmla="*/ 2 h 170"/>
                <a:gd name="T38" fmla="*/ 118 w 170"/>
                <a:gd name="T39" fmla="*/ 7 h 170"/>
                <a:gd name="T40" fmla="*/ 133 w 170"/>
                <a:gd name="T41" fmla="*/ 15 h 170"/>
                <a:gd name="T42" fmla="*/ 146 w 170"/>
                <a:gd name="T43" fmla="*/ 26 h 170"/>
                <a:gd name="T44" fmla="*/ 156 w 170"/>
                <a:gd name="T45" fmla="*/ 38 h 170"/>
                <a:gd name="T46" fmla="*/ 164 w 170"/>
                <a:gd name="T47" fmla="*/ 52 h 170"/>
                <a:gd name="T48" fmla="*/ 169 w 170"/>
                <a:gd name="T49" fmla="*/ 68 h 170"/>
                <a:gd name="T50" fmla="*/ 170 w 170"/>
                <a:gd name="T51" fmla="*/ 85 h 170"/>
                <a:gd name="T52" fmla="*/ 170 w 170"/>
                <a:gd name="T53" fmla="*/ 94 h 170"/>
                <a:gd name="T54" fmla="*/ 166 w 170"/>
                <a:gd name="T55" fmla="*/ 110 h 170"/>
                <a:gd name="T56" fmla="*/ 160 w 170"/>
                <a:gd name="T57" fmla="*/ 126 h 170"/>
                <a:gd name="T58" fmla="*/ 151 w 170"/>
                <a:gd name="T59" fmla="*/ 140 h 170"/>
                <a:gd name="T60" fmla="*/ 140 w 170"/>
                <a:gd name="T61" fmla="*/ 151 h 170"/>
                <a:gd name="T62" fmla="*/ 125 w 170"/>
                <a:gd name="T63" fmla="*/ 160 h 170"/>
                <a:gd name="T64" fmla="*/ 110 w 170"/>
                <a:gd name="T65" fmla="*/ 167 h 170"/>
                <a:gd name="T66" fmla="*/ 94 w 170"/>
                <a:gd name="T67" fmla="*/ 170 h 170"/>
                <a:gd name="T68" fmla="*/ 85 w 170"/>
                <a:gd name="T69" fmla="*/ 170 h 170"/>
                <a:gd name="T70" fmla="*/ 85 w 170"/>
                <a:gd name="T71" fmla="*/ 57 h 170"/>
                <a:gd name="T72" fmla="*/ 74 w 170"/>
                <a:gd name="T73" fmla="*/ 59 h 170"/>
                <a:gd name="T74" fmla="*/ 65 w 170"/>
                <a:gd name="T75" fmla="*/ 65 h 170"/>
                <a:gd name="T76" fmla="*/ 59 w 170"/>
                <a:gd name="T77" fmla="*/ 74 h 170"/>
                <a:gd name="T78" fmla="*/ 57 w 170"/>
                <a:gd name="T79" fmla="*/ 85 h 170"/>
                <a:gd name="T80" fmla="*/ 58 w 170"/>
                <a:gd name="T81" fmla="*/ 91 h 170"/>
                <a:gd name="T82" fmla="*/ 62 w 170"/>
                <a:gd name="T83" fmla="*/ 101 h 170"/>
                <a:gd name="T84" fmla="*/ 69 w 170"/>
                <a:gd name="T85" fmla="*/ 108 h 170"/>
                <a:gd name="T86" fmla="*/ 79 w 170"/>
                <a:gd name="T87" fmla="*/ 113 h 170"/>
                <a:gd name="T88" fmla="*/ 85 w 170"/>
                <a:gd name="T89" fmla="*/ 113 h 170"/>
                <a:gd name="T90" fmla="*/ 96 w 170"/>
                <a:gd name="T91" fmla="*/ 111 h 170"/>
                <a:gd name="T92" fmla="*/ 105 w 170"/>
                <a:gd name="T93" fmla="*/ 105 h 170"/>
                <a:gd name="T94" fmla="*/ 111 w 170"/>
                <a:gd name="T95" fmla="*/ 96 h 170"/>
                <a:gd name="T96" fmla="*/ 113 w 170"/>
                <a:gd name="T97" fmla="*/ 85 h 170"/>
                <a:gd name="T98" fmla="*/ 113 w 170"/>
                <a:gd name="T99" fmla="*/ 80 h 170"/>
                <a:gd name="T100" fmla="*/ 108 w 170"/>
                <a:gd name="T101" fmla="*/ 69 h 170"/>
                <a:gd name="T102" fmla="*/ 101 w 170"/>
                <a:gd name="T103" fmla="*/ 62 h 170"/>
                <a:gd name="T104" fmla="*/ 91 w 170"/>
                <a:gd name="T105" fmla="*/ 58 h 170"/>
                <a:gd name="T106" fmla="*/ 85 w 170"/>
                <a:gd name="T107" fmla="*/ 5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170">
                  <a:moveTo>
                    <a:pt x="85" y="170"/>
                  </a:moveTo>
                  <a:lnTo>
                    <a:pt x="85" y="170"/>
                  </a:lnTo>
                  <a:lnTo>
                    <a:pt x="76" y="170"/>
                  </a:lnTo>
                  <a:lnTo>
                    <a:pt x="68" y="169"/>
                  </a:lnTo>
                  <a:lnTo>
                    <a:pt x="60" y="167"/>
                  </a:lnTo>
                  <a:lnTo>
                    <a:pt x="52" y="164"/>
                  </a:lnTo>
                  <a:lnTo>
                    <a:pt x="45" y="160"/>
                  </a:lnTo>
                  <a:lnTo>
                    <a:pt x="38" y="156"/>
                  </a:lnTo>
                  <a:lnTo>
                    <a:pt x="32" y="151"/>
                  </a:lnTo>
                  <a:lnTo>
                    <a:pt x="25" y="146"/>
                  </a:lnTo>
                  <a:lnTo>
                    <a:pt x="19" y="140"/>
                  </a:lnTo>
                  <a:lnTo>
                    <a:pt x="14" y="133"/>
                  </a:lnTo>
                  <a:lnTo>
                    <a:pt x="10" y="126"/>
                  </a:lnTo>
                  <a:lnTo>
                    <a:pt x="7" y="119"/>
                  </a:lnTo>
                  <a:lnTo>
                    <a:pt x="4" y="110"/>
                  </a:lnTo>
                  <a:lnTo>
                    <a:pt x="2" y="102"/>
                  </a:lnTo>
                  <a:lnTo>
                    <a:pt x="0" y="94"/>
                  </a:lnTo>
                  <a:lnTo>
                    <a:pt x="0" y="85"/>
                  </a:lnTo>
                  <a:lnTo>
                    <a:pt x="0" y="85"/>
                  </a:lnTo>
                  <a:lnTo>
                    <a:pt x="0" y="77"/>
                  </a:lnTo>
                  <a:lnTo>
                    <a:pt x="2" y="68"/>
                  </a:lnTo>
                  <a:lnTo>
                    <a:pt x="4" y="60"/>
                  </a:lnTo>
                  <a:lnTo>
                    <a:pt x="7" y="52"/>
                  </a:lnTo>
                  <a:lnTo>
                    <a:pt x="10" y="45"/>
                  </a:lnTo>
                  <a:lnTo>
                    <a:pt x="14" y="38"/>
                  </a:lnTo>
                  <a:lnTo>
                    <a:pt x="19" y="32"/>
                  </a:lnTo>
                  <a:lnTo>
                    <a:pt x="25" y="26"/>
                  </a:lnTo>
                  <a:lnTo>
                    <a:pt x="32" y="20"/>
                  </a:lnTo>
                  <a:lnTo>
                    <a:pt x="38" y="15"/>
                  </a:lnTo>
                  <a:lnTo>
                    <a:pt x="45" y="10"/>
                  </a:lnTo>
                  <a:lnTo>
                    <a:pt x="52" y="7"/>
                  </a:lnTo>
                  <a:lnTo>
                    <a:pt x="60" y="4"/>
                  </a:lnTo>
                  <a:lnTo>
                    <a:pt x="68" y="2"/>
                  </a:lnTo>
                  <a:lnTo>
                    <a:pt x="76" y="0"/>
                  </a:lnTo>
                  <a:lnTo>
                    <a:pt x="85" y="0"/>
                  </a:lnTo>
                  <a:lnTo>
                    <a:pt x="85" y="0"/>
                  </a:lnTo>
                  <a:lnTo>
                    <a:pt x="94" y="0"/>
                  </a:lnTo>
                  <a:lnTo>
                    <a:pt x="102" y="2"/>
                  </a:lnTo>
                  <a:lnTo>
                    <a:pt x="110" y="4"/>
                  </a:lnTo>
                  <a:lnTo>
                    <a:pt x="118" y="7"/>
                  </a:lnTo>
                  <a:lnTo>
                    <a:pt x="125" y="10"/>
                  </a:lnTo>
                  <a:lnTo>
                    <a:pt x="133" y="15"/>
                  </a:lnTo>
                  <a:lnTo>
                    <a:pt x="140" y="20"/>
                  </a:lnTo>
                  <a:lnTo>
                    <a:pt x="146" y="26"/>
                  </a:lnTo>
                  <a:lnTo>
                    <a:pt x="151" y="32"/>
                  </a:lnTo>
                  <a:lnTo>
                    <a:pt x="156" y="38"/>
                  </a:lnTo>
                  <a:lnTo>
                    <a:pt x="160" y="45"/>
                  </a:lnTo>
                  <a:lnTo>
                    <a:pt x="164" y="52"/>
                  </a:lnTo>
                  <a:lnTo>
                    <a:pt x="166" y="60"/>
                  </a:lnTo>
                  <a:lnTo>
                    <a:pt x="169" y="68"/>
                  </a:lnTo>
                  <a:lnTo>
                    <a:pt x="170" y="77"/>
                  </a:lnTo>
                  <a:lnTo>
                    <a:pt x="170" y="85"/>
                  </a:lnTo>
                  <a:lnTo>
                    <a:pt x="170" y="85"/>
                  </a:lnTo>
                  <a:lnTo>
                    <a:pt x="170" y="94"/>
                  </a:lnTo>
                  <a:lnTo>
                    <a:pt x="169" y="102"/>
                  </a:lnTo>
                  <a:lnTo>
                    <a:pt x="166" y="110"/>
                  </a:lnTo>
                  <a:lnTo>
                    <a:pt x="164" y="119"/>
                  </a:lnTo>
                  <a:lnTo>
                    <a:pt x="160" y="126"/>
                  </a:lnTo>
                  <a:lnTo>
                    <a:pt x="156" y="133"/>
                  </a:lnTo>
                  <a:lnTo>
                    <a:pt x="151" y="140"/>
                  </a:lnTo>
                  <a:lnTo>
                    <a:pt x="146" y="146"/>
                  </a:lnTo>
                  <a:lnTo>
                    <a:pt x="140" y="151"/>
                  </a:lnTo>
                  <a:lnTo>
                    <a:pt x="133" y="156"/>
                  </a:lnTo>
                  <a:lnTo>
                    <a:pt x="125" y="160"/>
                  </a:lnTo>
                  <a:lnTo>
                    <a:pt x="118" y="164"/>
                  </a:lnTo>
                  <a:lnTo>
                    <a:pt x="110" y="167"/>
                  </a:lnTo>
                  <a:lnTo>
                    <a:pt x="102" y="169"/>
                  </a:lnTo>
                  <a:lnTo>
                    <a:pt x="94" y="170"/>
                  </a:lnTo>
                  <a:lnTo>
                    <a:pt x="85" y="170"/>
                  </a:lnTo>
                  <a:lnTo>
                    <a:pt x="85" y="170"/>
                  </a:lnTo>
                  <a:close/>
                  <a:moveTo>
                    <a:pt x="85" y="57"/>
                  </a:moveTo>
                  <a:lnTo>
                    <a:pt x="85" y="57"/>
                  </a:lnTo>
                  <a:lnTo>
                    <a:pt x="79" y="58"/>
                  </a:lnTo>
                  <a:lnTo>
                    <a:pt x="74" y="59"/>
                  </a:lnTo>
                  <a:lnTo>
                    <a:pt x="69" y="62"/>
                  </a:lnTo>
                  <a:lnTo>
                    <a:pt x="65" y="65"/>
                  </a:lnTo>
                  <a:lnTo>
                    <a:pt x="62" y="69"/>
                  </a:lnTo>
                  <a:lnTo>
                    <a:pt x="59" y="74"/>
                  </a:lnTo>
                  <a:lnTo>
                    <a:pt x="58" y="80"/>
                  </a:lnTo>
                  <a:lnTo>
                    <a:pt x="57" y="85"/>
                  </a:lnTo>
                  <a:lnTo>
                    <a:pt x="57" y="85"/>
                  </a:lnTo>
                  <a:lnTo>
                    <a:pt x="58" y="91"/>
                  </a:lnTo>
                  <a:lnTo>
                    <a:pt x="59" y="96"/>
                  </a:lnTo>
                  <a:lnTo>
                    <a:pt x="62" y="101"/>
                  </a:lnTo>
                  <a:lnTo>
                    <a:pt x="65" y="105"/>
                  </a:lnTo>
                  <a:lnTo>
                    <a:pt x="69" y="108"/>
                  </a:lnTo>
                  <a:lnTo>
                    <a:pt x="74" y="111"/>
                  </a:lnTo>
                  <a:lnTo>
                    <a:pt x="79" y="113"/>
                  </a:lnTo>
                  <a:lnTo>
                    <a:pt x="85" y="113"/>
                  </a:lnTo>
                  <a:lnTo>
                    <a:pt x="85" y="113"/>
                  </a:lnTo>
                  <a:lnTo>
                    <a:pt x="91" y="113"/>
                  </a:lnTo>
                  <a:lnTo>
                    <a:pt x="96" y="111"/>
                  </a:lnTo>
                  <a:lnTo>
                    <a:pt x="101" y="108"/>
                  </a:lnTo>
                  <a:lnTo>
                    <a:pt x="105" y="105"/>
                  </a:lnTo>
                  <a:lnTo>
                    <a:pt x="108" y="101"/>
                  </a:lnTo>
                  <a:lnTo>
                    <a:pt x="111" y="96"/>
                  </a:lnTo>
                  <a:lnTo>
                    <a:pt x="113" y="91"/>
                  </a:lnTo>
                  <a:lnTo>
                    <a:pt x="113" y="85"/>
                  </a:lnTo>
                  <a:lnTo>
                    <a:pt x="113" y="85"/>
                  </a:lnTo>
                  <a:lnTo>
                    <a:pt x="113" y="80"/>
                  </a:lnTo>
                  <a:lnTo>
                    <a:pt x="111" y="74"/>
                  </a:lnTo>
                  <a:lnTo>
                    <a:pt x="108" y="69"/>
                  </a:lnTo>
                  <a:lnTo>
                    <a:pt x="105" y="65"/>
                  </a:lnTo>
                  <a:lnTo>
                    <a:pt x="101" y="62"/>
                  </a:lnTo>
                  <a:lnTo>
                    <a:pt x="96" y="59"/>
                  </a:lnTo>
                  <a:lnTo>
                    <a:pt x="91" y="58"/>
                  </a:lnTo>
                  <a:lnTo>
                    <a:pt x="85" y="57"/>
                  </a:lnTo>
                  <a:lnTo>
                    <a:pt x="85"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11" name="Freeform 496">
              <a:extLst>
                <a:ext uri="{FF2B5EF4-FFF2-40B4-BE49-F238E27FC236}">
                  <a16:creationId xmlns:a16="http://schemas.microsoft.com/office/drawing/2014/main" id="{D78A297A-1DCA-4624-58EB-65D63E4367AF}"/>
                </a:ext>
              </a:extLst>
            </p:cNvPr>
            <p:cNvSpPr>
              <a:spLocks/>
            </p:cNvSpPr>
            <p:nvPr/>
          </p:nvSpPr>
          <p:spPr bwMode="auto">
            <a:xfrm>
              <a:off x="4191000" y="2079625"/>
              <a:ext cx="209550" cy="14288"/>
            </a:xfrm>
            <a:custGeom>
              <a:avLst/>
              <a:gdLst>
                <a:gd name="T0" fmla="*/ 766 w 794"/>
                <a:gd name="T1" fmla="*/ 56 h 56"/>
                <a:gd name="T2" fmla="*/ 28 w 794"/>
                <a:gd name="T3" fmla="*/ 56 h 56"/>
                <a:gd name="T4" fmla="*/ 28 w 794"/>
                <a:gd name="T5" fmla="*/ 56 h 56"/>
                <a:gd name="T6" fmla="*/ 23 w 794"/>
                <a:gd name="T7" fmla="*/ 56 h 56"/>
                <a:gd name="T8" fmla="*/ 17 w 794"/>
                <a:gd name="T9" fmla="*/ 54 h 56"/>
                <a:gd name="T10" fmla="*/ 13 w 794"/>
                <a:gd name="T11" fmla="*/ 52 h 56"/>
                <a:gd name="T12" fmla="*/ 8 w 794"/>
                <a:gd name="T13" fmla="*/ 48 h 56"/>
                <a:gd name="T14" fmla="*/ 5 w 794"/>
                <a:gd name="T15" fmla="*/ 44 h 56"/>
                <a:gd name="T16" fmla="*/ 2 w 794"/>
                <a:gd name="T17" fmla="*/ 39 h 56"/>
                <a:gd name="T18" fmla="*/ 1 w 794"/>
                <a:gd name="T19" fmla="*/ 34 h 56"/>
                <a:gd name="T20" fmla="*/ 0 w 794"/>
                <a:gd name="T21" fmla="*/ 28 h 56"/>
                <a:gd name="T22" fmla="*/ 0 w 794"/>
                <a:gd name="T23" fmla="*/ 28 h 56"/>
                <a:gd name="T24" fmla="*/ 1 w 794"/>
                <a:gd name="T25" fmla="*/ 23 h 56"/>
                <a:gd name="T26" fmla="*/ 2 w 794"/>
                <a:gd name="T27" fmla="*/ 17 h 56"/>
                <a:gd name="T28" fmla="*/ 5 w 794"/>
                <a:gd name="T29" fmla="*/ 13 h 56"/>
                <a:gd name="T30" fmla="*/ 8 w 794"/>
                <a:gd name="T31" fmla="*/ 8 h 56"/>
                <a:gd name="T32" fmla="*/ 13 w 794"/>
                <a:gd name="T33" fmla="*/ 5 h 56"/>
                <a:gd name="T34" fmla="*/ 17 w 794"/>
                <a:gd name="T35" fmla="*/ 2 h 56"/>
                <a:gd name="T36" fmla="*/ 23 w 794"/>
                <a:gd name="T37" fmla="*/ 1 h 56"/>
                <a:gd name="T38" fmla="*/ 28 w 794"/>
                <a:gd name="T39" fmla="*/ 0 h 56"/>
                <a:gd name="T40" fmla="*/ 766 w 794"/>
                <a:gd name="T41" fmla="*/ 0 h 56"/>
                <a:gd name="T42" fmla="*/ 766 w 794"/>
                <a:gd name="T43" fmla="*/ 0 h 56"/>
                <a:gd name="T44" fmla="*/ 772 w 794"/>
                <a:gd name="T45" fmla="*/ 1 h 56"/>
                <a:gd name="T46" fmla="*/ 777 w 794"/>
                <a:gd name="T47" fmla="*/ 2 h 56"/>
                <a:gd name="T48" fmla="*/ 782 w 794"/>
                <a:gd name="T49" fmla="*/ 5 h 56"/>
                <a:gd name="T50" fmla="*/ 786 w 794"/>
                <a:gd name="T51" fmla="*/ 8 h 56"/>
                <a:gd name="T52" fmla="*/ 789 w 794"/>
                <a:gd name="T53" fmla="*/ 13 h 56"/>
                <a:gd name="T54" fmla="*/ 792 w 794"/>
                <a:gd name="T55" fmla="*/ 17 h 56"/>
                <a:gd name="T56" fmla="*/ 793 w 794"/>
                <a:gd name="T57" fmla="*/ 23 h 56"/>
                <a:gd name="T58" fmla="*/ 794 w 794"/>
                <a:gd name="T59" fmla="*/ 28 h 56"/>
                <a:gd name="T60" fmla="*/ 794 w 794"/>
                <a:gd name="T61" fmla="*/ 28 h 56"/>
                <a:gd name="T62" fmla="*/ 793 w 794"/>
                <a:gd name="T63" fmla="*/ 34 h 56"/>
                <a:gd name="T64" fmla="*/ 792 w 794"/>
                <a:gd name="T65" fmla="*/ 39 h 56"/>
                <a:gd name="T66" fmla="*/ 789 w 794"/>
                <a:gd name="T67" fmla="*/ 44 h 56"/>
                <a:gd name="T68" fmla="*/ 786 w 794"/>
                <a:gd name="T69" fmla="*/ 48 h 56"/>
                <a:gd name="T70" fmla="*/ 782 w 794"/>
                <a:gd name="T71" fmla="*/ 52 h 56"/>
                <a:gd name="T72" fmla="*/ 777 w 794"/>
                <a:gd name="T73" fmla="*/ 54 h 56"/>
                <a:gd name="T74" fmla="*/ 772 w 794"/>
                <a:gd name="T75" fmla="*/ 56 h 56"/>
                <a:gd name="T76" fmla="*/ 766 w 794"/>
                <a:gd name="T77" fmla="*/ 56 h 56"/>
                <a:gd name="T78" fmla="*/ 766 w 794"/>
                <a:gd name="T7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4" h="56">
                  <a:moveTo>
                    <a:pt x="766" y="56"/>
                  </a:moveTo>
                  <a:lnTo>
                    <a:pt x="28" y="56"/>
                  </a:lnTo>
                  <a:lnTo>
                    <a:pt x="28" y="56"/>
                  </a:lnTo>
                  <a:lnTo>
                    <a:pt x="23" y="56"/>
                  </a:lnTo>
                  <a:lnTo>
                    <a:pt x="17" y="54"/>
                  </a:lnTo>
                  <a:lnTo>
                    <a:pt x="13" y="52"/>
                  </a:lnTo>
                  <a:lnTo>
                    <a:pt x="8" y="48"/>
                  </a:lnTo>
                  <a:lnTo>
                    <a:pt x="5" y="44"/>
                  </a:lnTo>
                  <a:lnTo>
                    <a:pt x="2" y="39"/>
                  </a:lnTo>
                  <a:lnTo>
                    <a:pt x="1" y="34"/>
                  </a:lnTo>
                  <a:lnTo>
                    <a:pt x="0" y="28"/>
                  </a:lnTo>
                  <a:lnTo>
                    <a:pt x="0" y="28"/>
                  </a:lnTo>
                  <a:lnTo>
                    <a:pt x="1" y="23"/>
                  </a:lnTo>
                  <a:lnTo>
                    <a:pt x="2" y="17"/>
                  </a:lnTo>
                  <a:lnTo>
                    <a:pt x="5" y="13"/>
                  </a:lnTo>
                  <a:lnTo>
                    <a:pt x="8" y="8"/>
                  </a:lnTo>
                  <a:lnTo>
                    <a:pt x="13" y="5"/>
                  </a:lnTo>
                  <a:lnTo>
                    <a:pt x="17" y="2"/>
                  </a:lnTo>
                  <a:lnTo>
                    <a:pt x="23" y="1"/>
                  </a:lnTo>
                  <a:lnTo>
                    <a:pt x="28" y="0"/>
                  </a:lnTo>
                  <a:lnTo>
                    <a:pt x="766" y="0"/>
                  </a:lnTo>
                  <a:lnTo>
                    <a:pt x="766" y="0"/>
                  </a:lnTo>
                  <a:lnTo>
                    <a:pt x="772" y="1"/>
                  </a:lnTo>
                  <a:lnTo>
                    <a:pt x="777" y="2"/>
                  </a:lnTo>
                  <a:lnTo>
                    <a:pt x="782" y="5"/>
                  </a:lnTo>
                  <a:lnTo>
                    <a:pt x="786" y="8"/>
                  </a:lnTo>
                  <a:lnTo>
                    <a:pt x="789" y="13"/>
                  </a:lnTo>
                  <a:lnTo>
                    <a:pt x="792" y="17"/>
                  </a:lnTo>
                  <a:lnTo>
                    <a:pt x="793" y="23"/>
                  </a:lnTo>
                  <a:lnTo>
                    <a:pt x="794" y="28"/>
                  </a:lnTo>
                  <a:lnTo>
                    <a:pt x="794" y="28"/>
                  </a:lnTo>
                  <a:lnTo>
                    <a:pt x="793" y="34"/>
                  </a:lnTo>
                  <a:lnTo>
                    <a:pt x="792" y="39"/>
                  </a:lnTo>
                  <a:lnTo>
                    <a:pt x="789" y="44"/>
                  </a:lnTo>
                  <a:lnTo>
                    <a:pt x="786" y="48"/>
                  </a:lnTo>
                  <a:lnTo>
                    <a:pt x="782" y="52"/>
                  </a:lnTo>
                  <a:lnTo>
                    <a:pt x="777" y="54"/>
                  </a:lnTo>
                  <a:lnTo>
                    <a:pt x="772" y="56"/>
                  </a:lnTo>
                  <a:lnTo>
                    <a:pt x="766" y="56"/>
                  </a:lnTo>
                  <a:lnTo>
                    <a:pt x="766" y="5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sp>
          <p:nvSpPr>
            <p:cNvPr id="112" name="Freeform 497">
              <a:extLst>
                <a:ext uri="{FF2B5EF4-FFF2-40B4-BE49-F238E27FC236}">
                  <a16:creationId xmlns:a16="http://schemas.microsoft.com/office/drawing/2014/main" id="{3AD6AE49-6D3C-E00B-F42A-521B943182DE}"/>
                </a:ext>
              </a:extLst>
            </p:cNvPr>
            <p:cNvSpPr>
              <a:spLocks/>
            </p:cNvSpPr>
            <p:nvPr/>
          </p:nvSpPr>
          <p:spPr bwMode="auto">
            <a:xfrm>
              <a:off x="4295775" y="1989138"/>
              <a:ext cx="15875" cy="104775"/>
            </a:xfrm>
            <a:custGeom>
              <a:avLst/>
              <a:gdLst>
                <a:gd name="T0" fmla="*/ 28 w 56"/>
                <a:gd name="T1" fmla="*/ 396 h 396"/>
                <a:gd name="T2" fmla="*/ 28 w 56"/>
                <a:gd name="T3" fmla="*/ 396 h 396"/>
                <a:gd name="T4" fmla="*/ 23 w 56"/>
                <a:gd name="T5" fmla="*/ 396 h 396"/>
                <a:gd name="T6" fmla="*/ 17 w 56"/>
                <a:gd name="T7" fmla="*/ 394 h 396"/>
                <a:gd name="T8" fmla="*/ 12 w 56"/>
                <a:gd name="T9" fmla="*/ 392 h 396"/>
                <a:gd name="T10" fmla="*/ 8 w 56"/>
                <a:gd name="T11" fmla="*/ 388 h 396"/>
                <a:gd name="T12" fmla="*/ 5 w 56"/>
                <a:gd name="T13" fmla="*/ 384 h 396"/>
                <a:gd name="T14" fmla="*/ 2 w 56"/>
                <a:gd name="T15" fmla="*/ 379 h 396"/>
                <a:gd name="T16" fmla="*/ 1 w 56"/>
                <a:gd name="T17" fmla="*/ 374 h 396"/>
                <a:gd name="T18" fmla="*/ 0 w 56"/>
                <a:gd name="T19" fmla="*/ 368 h 396"/>
                <a:gd name="T20" fmla="*/ 0 w 56"/>
                <a:gd name="T21" fmla="*/ 29 h 396"/>
                <a:gd name="T22" fmla="*/ 0 w 56"/>
                <a:gd name="T23" fmla="*/ 29 h 396"/>
                <a:gd name="T24" fmla="*/ 1 w 56"/>
                <a:gd name="T25" fmla="*/ 23 h 396"/>
                <a:gd name="T26" fmla="*/ 2 w 56"/>
                <a:gd name="T27" fmla="*/ 18 h 396"/>
                <a:gd name="T28" fmla="*/ 5 w 56"/>
                <a:gd name="T29" fmla="*/ 13 h 396"/>
                <a:gd name="T30" fmla="*/ 8 w 56"/>
                <a:gd name="T31" fmla="*/ 9 h 396"/>
                <a:gd name="T32" fmla="*/ 12 w 56"/>
                <a:gd name="T33" fmla="*/ 5 h 396"/>
                <a:gd name="T34" fmla="*/ 17 w 56"/>
                <a:gd name="T35" fmla="*/ 3 h 396"/>
                <a:gd name="T36" fmla="*/ 23 w 56"/>
                <a:gd name="T37" fmla="*/ 1 h 396"/>
                <a:gd name="T38" fmla="*/ 28 w 56"/>
                <a:gd name="T39" fmla="*/ 0 h 396"/>
                <a:gd name="T40" fmla="*/ 28 w 56"/>
                <a:gd name="T41" fmla="*/ 0 h 396"/>
                <a:gd name="T42" fmla="*/ 34 w 56"/>
                <a:gd name="T43" fmla="*/ 1 h 396"/>
                <a:gd name="T44" fmla="*/ 39 w 56"/>
                <a:gd name="T45" fmla="*/ 3 h 396"/>
                <a:gd name="T46" fmla="*/ 44 w 56"/>
                <a:gd name="T47" fmla="*/ 5 h 396"/>
                <a:gd name="T48" fmla="*/ 48 w 56"/>
                <a:gd name="T49" fmla="*/ 9 h 396"/>
                <a:gd name="T50" fmla="*/ 51 w 56"/>
                <a:gd name="T51" fmla="*/ 13 h 396"/>
                <a:gd name="T52" fmla="*/ 54 w 56"/>
                <a:gd name="T53" fmla="*/ 18 h 396"/>
                <a:gd name="T54" fmla="*/ 56 w 56"/>
                <a:gd name="T55" fmla="*/ 23 h 396"/>
                <a:gd name="T56" fmla="*/ 56 w 56"/>
                <a:gd name="T57" fmla="*/ 29 h 396"/>
                <a:gd name="T58" fmla="*/ 56 w 56"/>
                <a:gd name="T59" fmla="*/ 368 h 396"/>
                <a:gd name="T60" fmla="*/ 56 w 56"/>
                <a:gd name="T61" fmla="*/ 368 h 396"/>
                <a:gd name="T62" fmla="*/ 56 w 56"/>
                <a:gd name="T63" fmla="*/ 374 h 396"/>
                <a:gd name="T64" fmla="*/ 54 w 56"/>
                <a:gd name="T65" fmla="*/ 379 h 396"/>
                <a:gd name="T66" fmla="*/ 51 w 56"/>
                <a:gd name="T67" fmla="*/ 384 h 396"/>
                <a:gd name="T68" fmla="*/ 48 w 56"/>
                <a:gd name="T69" fmla="*/ 388 h 396"/>
                <a:gd name="T70" fmla="*/ 44 w 56"/>
                <a:gd name="T71" fmla="*/ 392 h 396"/>
                <a:gd name="T72" fmla="*/ 39 w 56"/>
                <a:gd name="T73" fmla="*/ 394 h 396"/>
                <a:gd name="T74" fmla="*/ 34 w 56"/>
                <a:gd name="T75" fmla="*/ 396 h 396"/>
                <a:gd name="T76" fmla="*/ 28 w 56"/>
                <a:gd name="T77" fmla="*/ 396 h 396"/>
                <a:gd name="T78" fmla="*/ 28 w 56"/>
                <a:gd name="T79"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396">
                  <a:moveTo>
                    <a:pt x="28" y="396"/>
                  </a:moveTo>
                  <a:lnTo>
                    <a:pt x="28" y="396"/>
                  </a:lnTo>
                  <a:lnTo>
                    <a:pt x="23" y="396"/>
                  </a:lnTo>
                  <a:lnTo>
                    <a:pt x="17" y="394"/>
                  </a:lnTo>
                  <a:lnTo>
                    <a:pt x="12" y="392"/>
                  </a:lnTo>
                  <a:lnTo>
                    <a:pt x="8" y="388"/>
                  </a:lnTo>
                  <a:lnTo>
                    <a:pt x="5" y="384"/>
                  </a:lnTo>
                  <a:lnTo>
                    <a:pt x="2" y="379"/>
                  </a:lnTo>
                  <a:lnTo>
                    <a:pt x="1" y="374"/>
                  </a:lnTo>
                  <a:lnTo>
                    <a:pt x="0" y="368"/>
                  </a:lnTo>
                  <a:lnTo>
                    <a:pt x="0" y="29"/>
                  </a:lnTo>
                  <a:lnTo>
                    <a:pt x="0" y="29"/>
                  </a:lnTo>
                  <a:lnTo>
                    <a:pt x="1" y="23"/>
                  </a:lnTo>
                  <a:lnTo>
                    <a:pt x="2" y="18"/>
                  </a:lnTo>
                  <a:lnTo>
                    <a:pt x="5" y="13"/>
                  </a:lnTo>
                  <a:lnTo>
                    <a:pt x="8" y="9"/>
                  </a:lnTo>
                  <a:lnTo>
                    <a:pt x="12" y="5"/>
                  </a:lnTo>
                  <a:lnTo>
                    <a:pt x="17" y="3"/>
                  </a:lnTo>
                  <a:lnTo>
                    <a:pt x="23" y="1"/>
                  </a:lnTo>
                  <a:lnTo>
                    <a:pt x="28" y="0"/>
                  </a:lnTo>
                  <a:lnTo>
                    <a:pt x="28" y="0"/>
                  </a:lnTo>
                  <a:lnTo>
                    <a:pt x="34" y="1"/>
                  </a:lnTo>
                  <a:lnTo>
                    <a:pt x="39" y="3"/>
                  </a:lnTo>
                  <a:lnTo>
                    <a:pt x="44" y="5"/>
                  </a:lnTo>
                  <a:lnTo>
                    <a:pt x="48" y="9"/>
                  </a:lnTo>
                  <a:lnTo>
                    <a:pt x="51" y="13"/>
                  </a:lnTo>
                  <a:lnTo>
                    <a:pt x="54" y="18"/>
                  </a:lnTo>
                  <a:lnTo>
                    <a:pt x="56" y="23"/>
                  </a:lnTo>
                  <a:lnTo>
                    <a:pt x="56" y="29"/>
                  </a:lnTo>
                  <a:lnTo>
                    <a:pt x="56" y="368"/>
                  </a:lnTo>
                  <a:lnTo>
                    <a:pt x="56" y="368"/>
                  </a:lnTo>
                  <a:lnTo>
                    <a:pt x="56" y="374"/>
                  </a:lnTo>
                  <a:lnTo>
                    <a:pt x="54" y="379"/>
                  </a:lnTo>
                  <a:lnTo>
                    <a:pt x="51" y="384"/>
                  </a:lnTo>
                  <a:lnTo>
                    <a:pt x="48" y="388"/>
                  </a:lnTo>
                  <a:lnTo>
                    <a:pt x="44" y="392"/>
                  </a:lnTo>
                  <a:lnTo>
                    <a:pt x="39" y="394"/>
                  </a:lnTo>
                  <a:lnTo>
                    <a:pt x="34" y="396"/>
                  </a:lnTo>
                  <a:lnTo>
                    <a:pt x="28" y="396"/>
                  </a:lnTo>
                  <a:lnTo>
                    <a:pt x="28" y="3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13" name="Freeform 498">
              <a:extLst>
                <a:ext uri="{FF2B5EF4-FFF2-40B4-BE49-F238E27FC236}">
                  <a16:creationId xmlns:a16="http://schemas.microsoft.com/office/drawing/2014/main" id="{38625A1A-C71C-90A2-6EB8-04DBE831EB09}"/>
                </a:ext>
              </a:extLst>
            </p:cNvPr>
            <p:cNvSpPr>
              <a:spLocks/>
            </p:cNvSpPr>
            <p:nvPr/>
          </p:nvSpPr>
          <p:spPr bwMode="auto">
            <a:xfrm>
              <a:off x="4130675" y="2079625"/>
              <a:ext cx="15875" cy="14288"/>
            </a:xfrm>
            <a:custGeom>
              <a:avLst/>
              <a:gdLst>
                <a:gd name="T0" fmla="*/ 28 w 56"/>
                <a:gd name="T1" fmla="*/ 0 h 56"/>
                <a:gd name="T2" fmla="*/ 28 w 56"/>
                <a:gd name="T3" fmla="*/ 0 h 56"/>
                <a:gd name="T4" fmla="*/ 22 w 56"/>
                <a:gd name="T5" fmla="*/ 1 h 56"/>
                <a:gd name="T6" fmla="*/ 17 w 56"/>
                <a:gd name="T7" fmla="*/ 2 h 56"/>
                <a:gd name="T8" fmla="*/ 12 w 56"/>
                <a:gd name="T9" fmla="*/ 5 h 56"/>
                <a:gd name="T10" fmla="*/ 8 w 56"/>
                <a:gd name="T11" fmla="*/ 8 h 56"/>
                <a:gd name="T12" fmla="*/ 5 w 56"/>
                <a:gd name="T13" fmla="*/ 13 h 56"/>
                <a:gd name="T14" fmla="*/ 2 w 56"/>
                <a:gd name="T15" fmla="*/ 17 h 56"/>
                <a:gd name="T16" fmla="*/ 0 w 56"/>
                <a:gd name="T17" fmla="*/ 23 h 56"/>
                <a:gd name="T18" fmla="*/ 0 w 56"/>
                <a:gd name="T19" fmla="*/ 28 h 56"/>
                <a:gd name="T20" fmla="*/ 0 w 56"/>
                <a:gd name="T21" fmla="*/ 28 h 56"/>
                <a:gd name="T22" fmla="*/ 0 w 56"/>
                <a:gd name="T23" fmla="*/ 34 h 56"/>
                <a:gd name="T24" fmla="*/ 2 w 56"/>
                <a:gd name="T25" fmla="*/ 39 h 56"/>
                <a:gd name="T26" fmla="*/ 5 w 56"/>
                <a:gd name="T27" fmla="*/ 44 h 56"/>
                <a:gd name="T28" fmla="*/ 8 w 56"/>
                <a:gd name="T29" fmla="*/ 48 h 56"/>
                <a:gd name="T30" fmla="*/ 12 w 56"/>
                <a:gd name="T31" fmla="*/ 52 h 56"/>
                <a:gd name="T32" fmla="*/ 17 w 56"/>
                <a:gd name="T33" fmla="*/ 54 h 56"/>
                <a:gd name="T34" fmla="*/ 22 w 56"/>
                <a:gd name="T35" fmla="*/ 56 h 56"/>
                <a:gd name="T36" fmla="*/ 28 w 56"/>
                <a:gd name="T37" fmla="*/ 56 h 56"/>
                <a:gd name="T38" fmla="*/ 28 w 56"/>
                <a:gd name="T39" fmla="*/ 56 h 56"/>
                <a:gd name="T40" fmla="*/ 33 w 56"/>
                <a:gd name="T41" fmla="*/ 56 h 56"/>
                <a:gd name="T42" fmla="*/ 39 w 56"/>
                <a:gd name="T43" fmla="*/ 54 h 56"/>
                <a:gd name="T44" fmla="*/ 44 w 56"/>
                <a:gd name="T45" fmla="*/ 52 h 56"/>
                <a:gd name="T46" fmla="*/ 48 w 56"/>
                <a:gd name="T47" fmla="*/ 48 h 56"/>
                <a:gd name="T48" fmla="*/ 51 w 56"/>
                <a:gd name="T49" fmla="*/ 44 h 56"/>
                <a:gd name="T50" fmla="*/ 54 w 56"/>
                <a:gd name="T51" fmla="*/ 39 h 56"/>
                <a:gd name="T52" fmla="*/ 55 w 56"/>
                <a:gd name="T53" fmla="*/ 34 h 56"/>
                <a:gd name="T54" fmla="*/ 56 w 56"/>
                <a:gd name="T55" fmla="*/ 28 h 56"/>
                <a:gd name="T56" fmla="*/ 56 w 56"/>
                <a:gd name="T57" fmla="*/ 28 h 56"/>
                <a:gd name="T58" fmla="*/ 55 w 56"/>
                <a:gd name="T59" fmla="*/ 23 h 56"/>
                <a:gd name="T60" fmla="*/ 54 w 56"/>
                <a:gd name="T61" fmla="*/ 17 h 56"/>
                <a:gd name="T62" fmla="*/ 51 w 56"/>
                <a:gd name="T63" fmla="*/ 13 h 56"/>
                <a:gd name="T64" fmla="*/ 48 w 56"/>
                <a:gd name="T65" fmla="*/ 8 h 56"/>
                <a:gd name="T66" fmla="*/ 44 w 56"/>
                <a:gd name="T67" fmla="*/ 5 h 56"/>
                <a:gd name="T68" fmla="*/ 39 w 56"/>
                <a:gd name="T69" fmla="*/ 2 h 56"/>
                <a:gd name="T70" fmla="*/ 33 w 56"/>
                <a:gd name="T71" fmla="*/ 1 h 56"/>
                <a:gd name="T72" fmla="*/ 28 w 56"/>
                <a:gd name="T73" fmla="*/ 0 h 56"/>
                <a:gd name="T74" fmla="*/ 28 w 56"/>
                <a:gd name="T7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28" y="0"/>
                  </a:moveTo>
                  <a:lnTo>
                    <a:pt x="28" y="0"/>
                  </a:lnTo>
                  <a:lnTo>
                    <a:pt x="22" y="1"/>
                  </a:lnTo>
                  <a:lnTo>
                    <a:pt x="17" y="2"/>
                  </a:lnTo>
                  <a:lnTo>
                    <a:pt x="12" y="5"/>
                  </a:lnTo>
                  <a:lnTo>
                    <a:pt x="8" y="8"/>
                  </a:lnTo>
                  <a:lnTo>
                    <a:pt x="5" y="13"/>
                  </a:lnTo>
                  <a:lnTo>
                    <a:pt x="2" y="17"/>
                  </a:lnTo>
                  <a:lnTo>
                    <a:pt x="0" y="23"/>
                  </a:lnTo>
                  <a:lnTo>
                    <a:pt x="0" y="28"/>
                  </a:lnTo>
                  <a:lnTo>
                    <a:pt x="0" y="28"/>
                  </a:lnTo>
                  <a:lnTo>
                    <a:pt x="0" y="34"/>
                  </a:lnTo>
                  <a:lnTo>
                    <a:pt x="2" y="39"/>
                  </a:lnTo>
                  <a:lnTo>
                    <a:pt x="5" y="44"/>
                  </a:lnTo>
                  <a:lnTo>
                    <a:pt x="8" y="48"/>
                  </a:lnTo>
                  <a:lnTo>
                    <a:pt x="12" y="52"/>
                  </a:lnTo>
                  <a:lnTo>
                    <a:pt x="17" y="54"/>
                  </a:lnTo>
                  <a:lnTo>
                    <a:pt x="22" y="56"/>
                  </a:lnTo>
                  <a:lnTo>
                    <a:pt x="28" y="56"/>
                  </a:lnTo>
                  <a:lnTo>
                    <a:pt x="28" y="56"/>
                  </a:lnTo>
                  <a:lnTo>
                    <a:pt x="33" y="56"/>
                  </a:lnTo>
                  <a:lnTo>
                    <a:pt x="39" y="54"/>
                  </a:lnTo>
                  <a:lnTo>
                    <a:pt x="44" y="52"/>
                  </a:lnTo>
                  <a:lnTo>
                    <a:pt x="48" y="48"/>
                  </a:lnTo>
                  <a:lnTo>
                    <a:pt x="51" y="44"/>
                  </a:lnTo>
                  <a:lnTo>
                    <a:pt x="54" y="39"/>
                  </a:lnTo>
                  <a:lnTo>
                    <a:pt x="55" y="34"/>
                  </a:lnTo>
                  <a:lnTo>
                    <a:pt x="56" y="28"/>
                  </a:lnTo>
                  <a:lnTo>
                    <a:pt x="56" y="28"/>
                  </a:lnTo>
                  <a:lnTo>
                    <a:pt x="55" y="23"/>
                  </a:lnTo>
                  <a:lnTo>
                    <a:pt x="54" y="17"/>
                  </a:lnTo>
                  <a:lnTo>
                    <a:pt x="51" y="13"/>
                  </a:lnTo>
                  <a:lnTo>
                    <a:pt x="48" y="8"/>
                  </a:lnTo>
                  <a:lnTo>
                    <a:pt x="44" y="5"/>
                  </a:lnTo>
                  <a:lnTo>
                    <a:pt x="39" y="2"/>
                  </a:lnTo>
                  <a:lnTo>
                    <a:pt x="33" y="1"/>
                  </a:lnTo>
                  <a:lnTo>
                    <a:pt x="28" y="0"/>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14" name="Freeform 499">
              <a:extLst>
                <a:ext uri="{FF2B5EF4-FFF2-40B4-BE49-F238E27FC236}">
                  <a16:creationId xmlns:a16="http://schemas.microsoft.com/office/drawing/2014/main" id="{048D4741-0A87-5BAC-C5B0-C8F72B880194}"/>
                </a:ext>
              </a:extLst>
            </p:cNvPr>
            <p:cNvSpPr>
              <a:spLocks/>
            </p:cNvSpPr>
            <p:nvPr/>
          </p:nvSpPr>
          <p:spPr bwMode="auto">
            <a:xfrm>
              <a:off x="4160838" y="2079625"/>
              <a:ext cx="15875" cy="14288"/>
            </a:xfrm>
            <a:custGeom>
              <a:avLst/>
              <a:gdLst>
                <a:gd name="T0" fmla="*/ 28 w 56"/>
                <a:gd name="T1" fmla="*/ 0 h 56"/>
                <a:gd name="T2" fmla="*/ 28 w 56"/>
                <a:gd name="T3" fmla="*/ 0 h 56"/>
                <a:gd name="T4" fmla="*/ 22 w 56"/>
                <a:gd name="T5" fmla="*/ 1 h 56"/>
                <a:gd name="T6" fmla="*/ 17 w 56"/>
                <a:gd name="T7" fmla="*/ 2 h 56"/>
                <a:gd name="T8" fmla="*/ 12 w 56"/>
                <a:gd name="T9" fmla="*/ 5 h 56"/>
                <a:gd name="T10" fmla="*/ 8 w 56"/>
                <a:gd name="T11" fmla="*/ 8 h 56"/>
                <a:gd name="T12" fmla="*/ 5 w 56"/>
                <a:gd name="T13" fmla="*/ 13 h 56"/>
                <a:gd name="T14" fmla="*/ 2 w 56"/>
                <a:gd name="T15" fmla="*/ 17 h 56"/>
                <a:gd name="T16" fmla="*/ 1 w 56"/>
                <a:gd name="T17" fmla="*/ 23 h 56"/>
                <a:gd name="T18" fmla="*/ 0 w 56"/>
                <a:gd name="T19" fmla="*/ 28 h 56"/>
                <a:gd name="T20" fmla="*/ 0 w 56"/>
                <a:gd name="T21" fmla="*/ 28 h 56"/>
                <a:gd name="T22" fmla="*/ 1 w 56"/>
                <a:gd name="T23" fmla="*/ 34 h 56"/>
                <a:gd name="T24" fmla="*/ 2 w 56"/>
                <a:gd name="T25" fmla="*/ 39 h 56"/>
                <a:gd name="T26" fmla="*/ 5 w 56"/>
                <a:gd name="T27" fmla="*/ 44 h 56"/>
                <a:gd name="T28" fmla="*/ 8 w 56"/>
                <a:gd name="T29" fmla="*/ 48 h 56"/>
                <a:gd name="T30" fmla="*/ 12 w 56"/>
                <a:gd name="T31" fmla="*/ 52 h 56"/>
                <a:gd name="T32" fmla="*/ 17 w 56"/>
                <a:gd name="T33" fmla="*/ 54 h 56"/>
                <a:gd name="T34" fmla="*/ 22 w 56"/>
                <a:gd name="T35" fmla="*/ 56 h 56"/>
                <a:gd name="T36" fmla="*/ 28 w 56"/>
                <a:gd name="T37" fmla="*/ 56 h 56"/>
                <a:gd name="T38" fmla="*/ 28 w 56"/>
                <a:gd name="T39" fmla="*/ 56 h 56"/>
                <a:gd name="T40" fmla="*/ 34 w 56"/>
                <a:gd name="T41" fmla="*/ 56 h 56"/>
                <a:gd name="T42" fmla="*/ 39 w 56"/>
                <a:gd name="T43" fmla="*/ 54 h 56"/>
                <a:gd name="T44" fmla="*/ 44 w 56"/>
                <a:gd name="T45" fmla="*/ 52 h 56"/>
                <a:gd name="T46" fmla="*/ 48 w 56"/>
                <a:gd name="T47" fmla="*/ 48 h 56"/>
                <a:gd name="T48" fmla="*/ 51 w 56"/>
                <a:gd name="T49" fmla="*/ 44 h 56"/>
                <a:gd name="T50" fmla="*/ 54 w 56"/>
                <a:gd name="T51" fmla="*/ 39 h 56"/>
                <a:gd name="T52" fmla="*/ 56 w 56"/>
                <a:gd name="T53" fmla="*/ 34 h 56"/>
                <a:gd name="T54" fmla="*/ 56 w 56"/>
                <a:gd name="T55" fmla="*/ 28 h 56"/>
                <a:gd name="T56" fmla="*/ 56 w 56"/>
                <a:gd name="T57" fmla="*/ 28 h 56"/>
                <a:gd name="T58" fmla="*/ 56 w 56"/>
                <a:gd name="T59" fmla="*/ 23 h 56"/>
                <a:gd name="T60" fmla="*/ 54 w 56"/>
                <a:gd name="T61" fmla="*/ 17 h 56"/>
                <a:gd name="T62" fmla="*/ 51 w 56"/>
                <a:gd name="T63" fmla="*/ 13 h 56"/>
                <a:gd name="T64" fmla="*/ 48 w 56"/>
                <a:gd name="T65" fmla="*/ 8 h 56"/>
                <a:gd name="T66" fmla="*/ 44 w 56"/>
                <a:gd name="T67" fmla="*/ 5 h 56"/>
                <a:gd name="T68" fmla="*/ 39 w 56"/>
                <a:gd name="T69" fmla="*/ 2 h 56"/>
                <a:gd name="T70" fmla="*/ 34 w 56"/>
                <a:gd name="T71" fmla="*/ 1 h 56"/>
                <a:gd name="T72" fmla="*/ 28 w 56"/>
                <a:gd name="T73" fmla="*/ 0 h 56"/>
                <a:gd name="T74" fmla="*/ 28 w 56"/>
                <a:gd name="T7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28" y="0"/>
                  </a:moveTo>
                  <a:lnTo>
                    <a:pt x="28" y="0"/>
                  </a:lnTo>
                  <a:lnTo>
                    <a:pt x="22" y="1"/>
                  </a:lnTo>
                  <a:lnTo>
                    <a:pt x="17" y="2"/>
                  </a:lnTo>
                  <a:lnTo>
                    <a:pt x="12" y="5"/>
                  </a:lnTo>
                  <a:lnTo>
                    <a:pt x="8" y="8"/>
                  </a:lnTo>
                  <a:lnTo>
                    <a:pt x="5" y="13"/>
                  </a:lnTo>
                  <a:lnTo>
                    <a:pt x="2" y="17"/>
                  </a:lnTo>
                  <a:lnTo>
                    <a:pt x="1" y="23"/>
                  </a:lnTo>
                  <a:lnTo>
                    <a:pt x="0" y="28"/>
                  </a:lnTo>
                  <a:lnTo>
                    <a:pt x="0" y="28"/>
                  </a:lnTo>
                  <a:lnTo>
                    <a:pt x="1" y="34"/>
                  </a:lnTo>
                  <a:lnTo>
                    <a:pt x="2" y="39"/>
                  </a:lnTo>
                  <a:lnTo>
                    <a:pt x="5" y="44"/>
                  </a:lnTo>
                  <a:lnTo>
                    <a:pt x="8" y="48"/>
                  </a:lnTo>
                  <a:lnTo>
                    <a:pt x="12" y="52"/>
                  </a:lnTo>
                  <a:lnTo>
                    <a:pt x="17" y="54"/>
                  </a:lnTo>
                  <a:lnTo>
                    <a:pt x="22" y="56"/>
                  </a:lnTo>
                  <a:lnTo>
                    <a:pt x="28" y="56"/>
                  </a:lnTo>
                  <a:lnTo>
                    <a:pt x="28" y="56"/>
                  </a:lnTo>
                  <a:lnTo>
                    <a:pt x="34" y="56"/>
                  </a:lnTo>
                  <a:lnTo>
                    <a:pt x="39" y="54"/>
                  </a:lnTo>
                  <a:lnTo>
                    <a:pt x="44" y="52"/>
                  </a:lnTo>
                  <a:lnTo>
                    <a:pt x="48" y="48"/>
                  </a:lnTo>
                  <a:lnTo>
                    <a:pt x="51" y="44"/>
                  </a:lnTo>
                  <a:lnTo>
                    <a:pt x="54" y="39"/>
                  </a:lnTo>
                  <a:lnTo>
                    <a:pt x="56" y="34"/>
                  </a:lnTo>
                  <a:lnTo>
                    <a:pt x="56" y="28"/>
                  </a:lnTo>
                  <a:lnTo>
                    <a:pt x="56" y="28"/>
                  </a:lnTo>
                  <a:lnTo>
                    <a:pt x="56" y="23"/>
                  </a:lnTo>
                  <a:lnTo>
                    <a:pt x="54" y="17"/>
                  </a:lnTo>
                  <a:lnTo>
                    <a:pt x="51" y="13"/>
                  </a:lnTo>
                  <a:lnTo>
                    <a:pt x="48" y="8"/>
                  </a:lnTo>
                  <a:lnTo>
                    <a:pt x="44" y="5"/>
                  </a:lnTo>
                  <a:lnTo>
                    <a:pt x="39" y="2"/>
                  </a:lnTo>
                  <a:lnTo>
                    <a:pt x="34" y="1"/>
                  </a:lnTo>
                  <a:lnTo>
                    <a:pt x="28" y="0"/>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15" name="Freeform 500">
              <a:extLst>
                <a:ext uri="{FF2B5EF4-FFF2-40B4-BE49-F238E27FC236}">
                  <a16:creationId xmlns:a16="http://schemas.microsoft.com/office/drawing/2014/main" id="{C6A94F9F-8467-4C0B-9B0F-C421C7ED738E}"/>
                </a:ext>
              </a:extLst>
            </p:cNvPr>
            <p:cNvSpPr>
              <a:spLocks/>
            </p:cNvSpPr>
            <p:nvPr/>
          </p:nvSpPr>
          <p:spPr bwMode="auto">
            <a:xfrm>
              <a:off x="4416425" y="2079625"/>
              <a:ext cx="14288" cy="14288"/>
            </a:xfrm>
            <a:custGeom>
              <a:avLst/>
              <a:gdLst>
                <a:gd name="T0" fmla="*/ 29 w 57"/>
                <a:gd name="T1" fmla="*/ 0 h 56"/>
                <a:gd name="T2" fmla="*/ 29 w 57"/>
                <a:gd name="T3" fmla="*/ 0 h 56"/>
                <a:gd name="T4" fmla="*/ 23 w 57"/>
                <a:gd name="T5" fmla="*/ 1 h 56"/>
                <a:gd name="T6" fmla="*/ 18 w 57"/>
                <a:gd name="T7" fmla="*/ 2 h 56"/>
                <a:gd name="T8" fmla="*/ 12 w 57"/>
                <a:gd name="T9" fmla="*/ 5 h 56"/>
                <a:gd name="T10" fmla="*/ 8 w 57"/>
                <a:gd name="T11" fmla="*/ 8 h 56"/>
                <a:gd name="T12" fmla="*/ 5 w 57"/>
                <a:gd name="T13" fmla="*/ 13 h 56"/>
                <a:gd name="T14" fmla="*/ 2 w 57"/>
                <a:gd name="T15" fmla="*/ 17 h 56"/>
                <a:gd name="T16" fmla="*/ 1 w 57"/>
                <a:gd name="T17" fmla="*/ 23 h 56"/>
                <a:gd name="T18" fmla="*/ 0 w 57"/>
                <a:gd name="T19" fmla="*/ 28 h 56"/>
                <a:gd name="T20" fmla="*/ 0 w 57"/>
                <a:gd name="T21" fmla="*/ 28 h 56"/>
                <a:gd name="T22" fmla="*/ 1 w 57"/>
                <a:gd name="T23" fmla="*/ 34 h 56"/>
                <a:gd name="T24" fmla="*/ 2 w 57"/>
                <a:gd name="T25" fmla="*/ 39 h 56"/>
                <a:gd name="T26" fmla="*/ 5 w 57"/>
                <a:gd name="T27" fmla="*/ 44 h 56"/>
                <a:gd name="T28" fmla="*/ 8 w 57"/>
                <a:gd name="T29" fmla="*/ 48 h 56"/>
                <a:gd name="T30" fmla="*/ 12 w 57"/>
                <a:gd name="T31" fmla="*/ 52 h 56"/>
                <a:gd name="T32" fmla="*/ 18 w 57"/>
                <a:gd name="T33" fmla="*/ 54 h 56"/>
                <a:gd name="T34" fmla="*/ 23 w 57"/>
                <a:gd name="T35" fmla="*/ 56 h 56"/>
                <a:gd name="T36" fmla="*/ 29 w 57"/>
                <a:gd name="T37" fmla="*/ 56 h 56"/>
                <a:gd name="T38" fmla="*/ 29 w 57"/>
                <a:gd name="T39" fmla="*/ 56 h 56"/>
                <a:gd name="T40" fmla="*/ 35 w 57"/>
                <a:gd name="T41" fmla="*/ 56 h 56"/>
                <a:gd name="T42" fmla="*/ 40 w 57"/>
                <a:gd name="T43" fmla="*/ 54 h 56"/>
                <a:gd name="T44" fmla="*/ 45 w 57"/>
                <a:gd name="T45" fmla="*/ 52 h 56"/>
                <a:gd name="T46" fmla="*/ 49 w 57"/>
                <a:gd name="T47" fmla="*/ 48 h 56"/>
                <a:gd name="T48" fmla="*/ 52 w 57"/>
                <a:gd name="T49" fmla="*/ 44 h 56"/>
                <a:gd name="T50" fmla="*/ 55 w 57"/>
                <a:gd name="T51" fmla="*/ 39 h 56"/>
                <a:gd name="T52" fmla="*/ 57 w 57"/>
                <a:gd name="T53" fmla="*/ 34 h 56"/>
                <a:gd name="T54" fmla="*/ 57 w 57"/>
                <a:gd name="T55" fmla="*/ 28 h 56"/>
                <a:gd name="T56" fmla="*/ 57 w 57"/>
                <a:gd name="T57" fmla="*/ 28 h 56"/>
                <a:gd name="T58" fmla="*/ 57 w 57"/>
                <a:gd name="T59" fmla="*/ 23 h 56"/>
                <a:gd name="T60" fmla="*/ 55 w 57"/>
                <a:gd name="T61" fmla="*/ 17 h 56"/>
                <a:gd name="T62" fmla="*/ 52 w 57"/>
                <a:gd name="T63" fmla="*/ 13 h 56"/>
                <a:gd name="T64" fmla="*/ 49 w 57"/>
                <a:gd name="T65" fmla="*/ 8 h 56"/>
                <a:gd name="T66" fmla="*/ 45 w 57"/>
                <a:gd name="T67" fmla="*/ 5 h 56"/>
                <a:gd name="T68" fmla="*/ 40 w 57"/>
                <a:gd name="T69" fmla="*/ 2 h 56"/>
                <a:gd name="T70" fmla="*/ 35 w 57"/>
                <a:gd name="T71" fmla="*/ 1 h 56"/>
                <a:gd name="T72" fmla="*/ 29 w 57"/>
                <a:gd name="T73" fmla="*/ 0 h 56"/>
                <a:gd name="T74" fmla="*/ 29 w 57"/>
                <a:gd name="T7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 h="56">
                  <a:moveTo>
                    <a:pt x="29" y="0"/>
                  </a:moveTo>
                  <a:lnTo>
                    <a:pt x="29" y="0"/>
                  </a:lnTo>
                  <a:lnTo>
                    <a:pt x="23" y="1"/>
                  </a:lnTo>
                  <a:lnTo>
                    <a:pt x="18" y="2"/>
                  </a:lnTo>
                  <a:lnTo>
                    <a:pt x="12" y="5"/>
                  </a:lnTo>
                  <a:lnTo>
                    <a:pt x="8" y="8"/>
                  </a:lnTo>
                  <a:lnTo>
                    <a:pt x="5" y="13"/>
                  </a:lnTo>
                  <a:lnTo>
                    <a:pt x="2" y="17"/>
                  </a:lnTo>
                  <a:lnTo>
                    <a:pt x="1" y="23"/>
                  </a:lnTo>
                  <a:lnTo>
                    <a:pt x="0" y="28"/>
                  </a:lnTo>
                  <a:lnTo>
                    <a:pt x="0" y="28"/>
                  </a:lnTo>
                  <a:lnTo>
                    <a:pt x="1" y="34"/>
                  </a:lnTo>
                  <a:lnTo>
                    <a:pt x="2" y="39"/>
                  </a:lnTo>
                  <a:lnTo>
                    <a:pt x="5" y="44"/>
                  </a:lnTo>
                  <a:lnTo>
                    <a:pt x="8" y="48"/>
                  </a:lnTo>
                  <a:lnTo>
                    <a:pt x="12" y="52"/>
                  </a:lnTo>
                  <a:lnTo>
                    <a:pt x="18" y="54"/>
                  </a:lnTo>
                  <a:lnTo>
                    <a:pt x="23" y="56"/>
                  </a:lnTo>
                  <a:lnTo>
                    <a:pt x="29" y="56"/>
                  </a:lnTo>
                  <a:lnTo>
                    <a:pt x="29" y="56"/>
                  </a:lnTo>
                  <a:lnTo>
                    <a:pt x="35" y="56"/>
                  </a:lnTo>
                  <a:lnTo>
                    <a:pt x="40" y="54"/>
                  </a:lnTo>
                  <a:lnTo>
                    <a:pt x="45" y="52"/>
                  </a:lnTo>
                  <a:lnTo>
                    <a:pt x="49" y="48"/>
                  </a:lnTo>
                  <a:lnTo>
                    <a:pt x="52" y="44"/>
                  </a:lnTo>
                  <a:lnTo>
                    <a:pt x="55" y="39"/>
                  </a:lnTo>
                  <a:lnTo>
                    <a:pt x="57" y="34"/>
                  </a:lnTo>
                  <a:lnTo>
                    <a:pt x="57" y="28"/>
                  </a:lnTo>
                  <a:lnTo>
                    <a:pt x="57" y="28"/>
                  </a:lnTo>
                  <a:lnTo>
                    <a:pt x="57" y="23"/>
                  </a:lnTo>
                  <a:lnTo>
                    <a:pt x="55" y="17"/>
                  </a:lnTo>
                  <a:lnTo>
                    <a:pt x="52" y="13"/>
                  </a:lnTo>
                  <a:lnTo>
                    <a:pt x="49" y="8"/>
                  </a:lnTo>
                  <a:lnTo>
                    <a:pt x="45" y="5"/>
                  </a:lnTo>
                  <a:lnTo>
                    <a:pt x="40" y="2"/>
                  </a:lnTo>
                  <a:lnTo>
                    <a:pt x="35" y="1"/>
                  </a:lnTo>
                  <a:lnTo>
                    <a:pt x="29" y="0"/>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16" name="Freeform 501">
              <a:extLst>
                <a:ext uri="{FF2B5EF4-FFF2-40B4-BE49-F238E27FC236}">
                  <a16:creationId xmlns:a16="http://schemas.microsoft.com/office/drawing/2014/main" id="{F6C7D768-B157-999D-B0E2-1885050DAF5D}"/>
                </a:ext>
              </a:extLst>
            </p:cNvPr>
            <p:cNvSpPr>
              <a:spLocks/>
            </p:cNvSpPr>
            <p:nvPr/>
          </p:nvSpPr>
          <p:spPr bwMode="auto">
            <a:xfrm>
              <a:off x="4446588" y="2079625"/>
              <a:ext cx="14288" cy="14288"/>
            </a:xfrm>
            <a:custGeom>
              <a:avLst/>
              <a:gdLst>
                <a:gd name="T0" fmla="*/ 28 w 56"/>
                <a:gd name="T1" fmla="*/ 0 h 56"/>
                <a:gd name="T2" fmla="*/ 28 w 56"/>
                <a:gd name="T3" fmla="*/ 0 h 56"/>
                <a:gd name="T4" fmla="*/ 23 w 56"/>
                <a:gd name="T5" fmla="*/ 1 h 56"/>
                <a:gd name="T6" fmla="*/ 17 w 56"/>
                <a:gd name="T7" fmla="*/ 2 h 56"/>
                <a:gd name="T8" fmla="*/ 13 w 56"/>
                <a:gd name="T9" fmla="*/ 5 h 56"/>
                <a:gd name="T10" fmla="*/ 9 w 56"/>
                <a:gd name="T11" fmla="*/ 8 h 56"/>
                <a:gd name="T12" fmla="*/ 5 w 56"/>
                <a:gd name="T13" fmla="*/ 13 h 56"/>
                <a:gd name="T14" fmla="*/ 3 w 56"/>
                <a:gd name="T15" fmla="*/ 17 h 56"/>
                <a:gd name="T16" fmla="*/ 1 w 56"/>
                <a:gd name="T17" fmla="*/ 23 h 56"/>
                <a:gd name="T18" fmla="*/ 0 w 56"/>
                <a:gd name="T19" fmla="*/ 28 h 56"/>
                <a:gd name="T20" fmla="*/ 0 w 56"/>
                <a:gd name="T21" fmla="*/ 28 h 56"/>
                <a:gd name="T22" fmla="*/ 1 w 56"/>
                <a:gd name="T23" fmla="*/ 34 h 56"/>
                <a:gd name="T24" fmla="*/ 3 w 56"/>
                <a:gd name="T25" fmla="*/ 39 h 56"/>
                <a:gd name="T26" fmla="*/ 5 w 56"/>
                <a:gd name="T27" fmla="*/ 44 h 56"/>
                <a:gd name="T28" fmla="*/ 9 w 56"/>
                <a:gd name="T29" fmla="*/ 48 h 56"/>
                <a:gd name="T30" fmla="*/ 13 w 56"/>
                <a:gd name="T31" fmla="*/ 52 h 56"/>
                <a:gd name="T32" fmla="*/ 17 w 56"/>
                <a:gd name="T33" fmla="*/ 54 h 56"/>
                <a:gd name="T34" fmla="*/ 23 w 56"/>
                <a:gd name="T35" fmla="*/ 56 h 56"/>
                <a:gd name="T36" fmla="*/ 28 w 56"/>
                <a:gd name="T37" fmla="*/ 56 h 56"/>
                <a:gd name="T38" fmla="*/ 28 w 56"/>
                <a:gd name="T39" fmla="*/ 56 h 56"/>
                <a:gd name="T40" fmla="*/ 34 w 56"/>
                <a:gd name="T41" fmla="*/ 56 h 56"/>
                <a:gd name="T42" fmla="*/ 39 w 56"/>
                <a:gd name="T43" fmla="*/ 54 h 56"/>
                <a:gd name="T44" fmla="*/ 44 w 56"/>
                <a:gd name="T45" fmla="*/ 52 h 56"/>
                <a:gd name="T46" fmla="*/ 48 w 56"/>
                <a:gd name="T47" fmla="*/ 48 h 56"/>
                <a:gd name="T48" fmla="*/ 52 w 56"/>
                <a:gd name="T49" fmla="*/ 44 h 56"/>
                <a:gd name="T50" fmla="*/ 54 w 56"/>
                <a:gd name="T51" fmla="*/ 39 h 56"/>
                <a:gd name="T52" fmla="*/ 56 w 56"/>
                <a:gd name="T53" fmla="*/ 34 h 56"/>
                <a:gd name="T54" fmla="*/ 56 w 56"/>
                <a:gd name="T55" fmla="*/ 28 h 56"/>
                <a:gd name="T56" fmla="*/ 56 w 56"/>
                <a:gd name="T57" fmla="*/ 28 h 56"/>
                <a:gd name="T58" fmla="*/ 56 w 56"/>
                <a:gd name="T59" fmla="*/ 23 h 56"/>
                <a:gd name="T60" fmla="*/ 54 w 56"/>
                <a:gd name="T61" fmla="*/ 17 h 56"/>
                <a:gd name="T62" fmla="*/ 52 w 56"/>
                <a:gd name="T63" fmla="*/ 13 h 56"/>
                <a:gd name="T64" fmla="*/ 48 w 56"/>
                <a:gd name="T65" fmla="*/ 8 h 56"/>
                <a:gd name="T66" fmla="*/ 44 w 56"/>
                <a:gd name="T67" fmla="*/ 5 h 56"/>
                <a:gd name="T68" fmla="*/ 39 w 56"/>
                <a:gd name="T69" fmla="*/ 2 h 56"/>
                <a:gd name="T70" fmla="*/ 34 w 56"/>
                <a:gd name="T71" fmla="*/ 1 h 56"/>
                <a:gd name="T72" fmla="*/ 28 w 56"/>
                <a:gd name="T73" fmla="*/ 0 h 56"/>
                <a:gd name="T74" fmla="*/ 28 w 56"/>
                <a:gd name="T7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28" y="0"/>
                  </a:moveTo>
                  <a:lnTo>
                    <a:pt x="28" y="0"/>
                  </a:lnTo>
                  <a:lnTo>
                    <a:pt x="23" y="1"/>
                  </a:lnTo>
                  <a:lnTo>
                    <a:pt x="17" y="2"/>
                  </a:lnTo>
                  <a:lnTo>
                    <a:pt x="13" y="5"/>
                  </a:lnTo>
                  <a:lnTo>
                    <a:pt x="9" y="8"/>
                  </a:lnTo>
                  <a:lnTo>
                    <a:pt x="5" y="13"/>
                  </a:lnTo>
                  <a:lnTo>
                    <a:pt x="3" y="17"/>
                  </a:lnTo>
                  <a:lnTo>
                    <a:pt x="1" y="23"/>
                  </a:lnTo>
                  <a:lnTo>
                    <a:pt x="0" y="28"/>
                  </a:lnTo>
                  <a:lnTo>
                    <a:pt x="0" y="28"/>
                  </a:lnTo>
                  <a:lnTo>
                    <a:pt x="1" y="34"/>
                  </a:lnTo>
                  <a:lnTo>
                    <a:pt x="3" y="39"/>
                  </a:lnTo>
                  <a:lnTo>
                    <a:pt x="5" y="44"/>
                  </a:lnTo>
                  <a:lnTo>
                    <a:pt x="9" y="48"/>
                  </a:lnTo>
                  <a:lnTo>
                    <a:pt x="13" y="52"/>
                  </a:lnTo>
                  <a:lnTo>
                    <a:pt x="17" y="54"/>
                  </a:lnTo>
                  <a:lnTo>
                    <a:pt x="23" y="56"/>
                  </a:lnTo>
                  <a:lnTo>
                    <a:pt x="28" y="56"/>
                  </a:lnTo>
                  <a:lnTo>
                    <a:pt x="28" y="56"/>
                  </a:lnTo>
                  <a:lnTo>
                    <a:pt x="34" y="56"/>
                  </a:lnTo>
                  <a:lnTo>
                    <a:pt x="39" y="54"/>
                  </a:lnTo>
                  <a:lnTo>
                    <a:pt x="44" y="52"/>
                  </a:lnTo>
                  <a:lnTo>
                    <a:pt x="48" y="48"/>
                  </a:lnTo>
                  <a:lnTo>
                    <a:pt x="52" y="44"/>
                  </a:lnTo>
                  <a:lnTo>
                    <a:pt x="54" y="39"/>
                  </a:lnTo>
                  <a:lnTo>
                    <a:pt x="56" y="34"/>
                  </a:lnTo>
                  <a:lnTo>
                    <a:pt x="56" y="28"/>
                  </a:lnTo>
                  <a:lnTo>
                    <a:pt x="56" y="28"/>
                  </a:lnTo>
                  <a:lnTo>
                    <a:pt x="56" y="23"/>
                  </a:lnTo>
                  <a:lnTo>
                    <a:pt x="54" y="17"/>
                  </a:lnTo>
                  <a:lnTo>
                    <a:pt x="52" y="13"/>
                  </a:lnTo>
                  <a:lnTo>
                    <a:pt x="48" y="8"/>
                  </a:lnTo>
                  <a:lnTo>
                    <a:pt x="44" y="5"/>
                  </a:lnTo>
                  <a:lnTo>
                    <a:pt x="39" y="2"/>
                  </a:lnTo>
                  <a:lnTo>
                    <a:pt x="34" y="1"/>
                  </a:lnTo>
                  <a:lnTo>
                    <a:pt x="28" y="0"/>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nvGrpSpPr>
          <p:cNvPr id="3" name="Group 2">
            <a:extLst>
              <a:ext uri="{FF2B5EF4-FFF2-40B4-BE49-F238E27FC236}">
                <a16:creationId xmlns:a16="http://schemas.microsoft.com/office/drawing/2014/main" id="{07040689-F9F6-E174-4319-45BD3C05AFA8}"/>
              </a:ext>
            </a:extLst>
          </p:cNvPr>
          <p:cNvGrpSpPr/>
          <p:nvPr/>
        </p:nvGrpSpPr>
        <p:grpSpPr>
          <a:xfrm>
            <a:off x="9072204" y="2158662"/>
            <a:ext cx="2365081" cy="2024662"/>
            <a:chOff x="6836533" y="2228998"/>
            <a:chExt cx="2365081" cy="2024662"/>
          </a:xfrm>
        </p:grpSpPr>
        <p:sp>
          <p:nvSpPr>
            <p:cNvPr id="54" name="Oval 53">
              <a:extLst>
                <a:ext uri="{FF2B5EF4-FFF2-40B4-BE49-F238E27FC236}">
                  <a16:creationId xmlns:a16="http://schemas.microsoft.com/office/drawing/2014/main" id="{595FCA6C-FF83-07A5-1E13-25ACABA09394}"/>
                </a:ext>
              </a:extLst>
            </p:cNvPr>
            <p:cNvSpPr/>
            <p:nvPr/>
          </p:nvSpPr>
          <p:spPr>
            <a:xfrm>
              <a:off x="6836534" y="2228998"/>
              <a:ext cx="446998" cy="446998"/>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sp>
          <p:nvSpPr>
            <p:cNvPr id="55" name="TextBox 54">
              <a:extLst>
                <a:ext uri="{FF2B5EF4-FFF2-40B4-BE49-F238E27FC236}">
                  <a16:creationId xmlns:a16="http://schemas.microsoft.com/office/drawing/2014/main" id="{A8F19F65-231D-EABD-72B0-F09769772381}"/>
                </a:ext>
              </a:extLst>
            </p:cNvPr>
            <p:cNvSpPr txBox="1"/>
            <p:nvPr/>
          </p:nvSpPr>
          <p:spPr>
            <a:xfrm>
              <a:off x="6836534" y="2825578"/>
              <a:ext cx="1993405"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7617A"/>
                  </a:solidFill>
                  <a:effectLst/>
                  <a:uLnTx/>
                  <a:uFillTx/>
                  <a:latin typeface="Proxima Nova Rg"/>
                  <a:ea typeface="+mn-ea"/>
                  <a:cs typeface="+mn-cs"/>
                </a:rPr>
                <a:t>User App </a:t>
              </a:r>
            </a:p>
          </p:txBody>
        </p:sp>
        <p:sp>
          <p:nvSpPr>
            <p:cNvPr id="56" name="TextBox 55">
              <a:extLst>
                <a:ext uri="{FF2B5EF4-FFF2-40B4-BE49-F238E27FC236}">
                  <a16:creationId xmlns:a16="http://schemas.microsoft.com/office/drawing/2014/main" id="{79332F12-73BB-F647-E74B-82DE4BEA8ADA}"/>
                </a:ext>
              </a:extLst>
            </p:cNvPr>
            <p:cNvSpPr txBox="1"/>
            <p:nvPr/>
          </p:nvSpPr>
          <p:spPr>
            <a:xfrm>
              <a:off x="6836533" y="3068720"/>
              <a:ext cx="2365081" cy="1184940"/>
            </a:xfrm>
            <a:prstGeom prst="rect">
              <a:avLst/>
            </a:prstGeom>
            <a:noFill/>
          </p:spPr>
          <p:txBody>
            <a:bodyPr wrap="square" lIns="0" tIns="0" rIns="0" bIns="0" rtlCol="0" anchor="t" anchorCtr="0">
              <a:spAutoFit/>
            </a:bodyPr>
            <a:lstStyle/>
            <a:p>
              <a:pPr marL="171450" marR="0" lvl="0" indent="-171450" algn="l" defTabSz="914400" rtl="0" eaLnBrk="1" fontAlgn="auto" latinLnBrk="0" hangingPunct="1">
                <a:lnSpc>
                  <a:spcPct val="100000"/>
                </a:lnSpc>
                <a:spcBef>
                  <a:spcPts val="0"/>
                </a:spcBef>
                <a:spcAft>
                  <a:spcPts val="0"/>
                </a:spcAft>
                <a:buClr>
                  <a:srgbClr val="FDB837"/>
                </a:buClr>
                <a:buSzTx/>
                <a:buFont typeface="Al Tarikh Regular" pitchFamily="2" charset="-78"/>
                <a:buChar char="&gt;"/>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Device Registration</a:t>
              </a:r>
            </a:p>
            <a:p>
              <a:pPr marL="171450" marR="0" lvl="0" indent="-171450" algn="l" defTabSz="914400" rtl="0" eaLnBrk="1" fontAlgn="auto" latinLnBrk="0" hangingPunct="1">
                <a:lnSpc>
                  <a:spcPct val="100000"/>
                </a:lnSpc>
                <a:spcBef>
                  <a:spcPts val="0"/>
                </a:spcBef>
                <a:spcAft>
                  <a:spcPts val="0"/>
                </a:spcAft>
                <a:buClr>
                  <a:srgbClr val="FDB837"/>
                </a:buClr>
                <a:buSzTx/>
                <a:buFont typeface="Al Tarikh Regular" pitchFamily="2" charset="-78"/>
                <a:buChar char="&gt;"/>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GPS Coordinates</a:t>
              </a:r>
            </a:p>
            <a:p>
              <a:pPr marL="171450" marR="0" lvl="0" indent="-171450" algn="l" defTabSz="914400" rtl="0" eaLnBrk="1" fontAlgn="auto" latinLnBrk="0" hangingPunct="1">
                <a:lnSpc>
                  <a:spcPct val="100000"/>
                </a:lnSpc>
                <a:spcBef>
                  <a:spcPts val="0"/>
                </a:spcBef>
                <a:spcAft>
                  <a:spcPts val="0"/>
                </a:spcAft>
                <a:buClr>
                  <a:srgbClr val="FDB837"/>
                </a:buClr>
                <a:buSzTx/>
                <a:buFont typeface="Al Tarikh Regular" pitchFamily="2" charset="-78"/>
                <a:buChar char="&gt;"/>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Bluetooth AP</a:t>
              </a:r>
            </a:p>
            <a:p>
              <a:pPr marL="171450" marR="0" lvl="0" indent="-171450" algn="l" defTabSz="914400" rtl="0" eaLnBrk="1" fontAlgn="auto" latinLnBrk="0" hangingPunct="1">
                <a:lnSpc>
                  <a:spcPct val="100000"/>
                </a:lnSpc>
                <a:spcBef>
                  <a:spcPts val="0"/>
                </a:spcBef>
                <a:spcAft>
                  <a:spcPts val="0"/>
                </a:spcAft>
                <a:buClr>
                  <a:srgbClr val="FDB837"/>
                </a:buClr>
                <a:buSzTx/>
                <a:buFont typeface="Al Tarikh Regular" pitchFamily="2" charset="-78"/>
                <a:buChar char="&gt;"/>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Realtime monitoring &amp; alerting</a:t>
              </a:r>
            </a:p>
            <a:p>
              <a:pPr marL="171450" marR="0" lvl="0" indent="-171450" algn="l" defTabSz="914400" rtl="0" eaLnBrk="1" fontAlgn="auto" latinLnBrk="0" hangingPunct="1">
                <a:lnSpc>
                  <a:spcPct val="100000"/>
                </a:lnSpc>
                <a:spcBef>
                  <a:spcPts val="0"/>
                </a:spcBef>
                <a:spcAft>
                  <a:spcPts val="0"/>
                </a:spcAft>
                <a:buClr>
                  <a:srgbClr val="FDB837"/>
                </a:buClr>
                <a:buSzTx/>
                <a:buFont typeface="Al Tarikh Regular" pitchFamily="2" charset="-78"/>
                <a:buChar char="&gt;"/>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Token Wallet</a:t>
              </a:r>
            </a:p>
            <a:p>
              <a:pPr marL="171450" marR="0" lvl="0" indent="-171450" algn="l" defTabSz="914400" rtl="0" eaLnBrk="1" fontAlgn="auto" latinLnBrk="0" hangingPunct="1">
                <a:lnSpc>
                  <a:spcPct val="100000"/>
                </a:lnSpc>
                <a:spcBef>
                  <a:spcPts val="0"/>
                </a:spcBef>
                <a:spcAft>
                  <a:spcPts val="0"/>
                </a:spcAft>
                <a:buClr>
                  <a:srgbClr val="FDB837"/>
                </a:buClr>
                <a:buSzTx/>
                <a:buFont typeface="Al Tarikh Regular" pitchFamily="2" charset="-78"/>
                <a:buChar char="&gt;"/>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Social P2P when connected to AP</a:t>
              </a:r>
            </a:p>
            <a:p>
              <a:pPr marL="171450" marR="0" lvl="0" indent="-171450" algn="l" defTabSz="914400" rtl="0" eaLnBrk="1" fontAlgn="auto" latinLnBrk="0" hangingPunct="1">
                <a:lnSpc>
                  <a:spcPct val="100000"/>
                </a:lnSpc>
                <a:spcBef>
                  <a:spcPts val="0"/>
                </a:spcBef>
                <a:spcAft>
                  <a:spcPts val="0"/>
                </a:spcAft>
                <a:buClr>
                  <a:srgbClr val="FDB837"/>
                </a:buClr>
                <a:buSzTx/>
                <a:buFont typeface="Al Tarikh Regular" pitchFamily="2" charset="-78"/>
                <a:buChar char="&gt;"/>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iOS/Android</a:t>
              </a:r>
            </a:p>
          </p:txBody>
        </p:sp>
        <p:grpSp>
          <p:nvGrpSpPr>
            <p:cNvPr id="117" name="Group 116">
              <a:extLst>
                <a:ext uri="{FF2B5EF4-FFF2-40B4-BE49-F238E27FC236}">
                  <a16:creationId xmlns:a16="http://schemas.microsoft.com/office/drawing/2014/main" id="{FAC73220-B460-B62D-808D-CC98556A4819}"/>
                </a:ext>
              </a:extLst>
            </p:cNvPr>
            <p:cNvGrpSpPr/>
            <p:nvPr/>
          </p:nvGrpSpPr>
          <p:grpSpPr>
            <a:xfrm>
              <a:off x="6992860" y="2336979"/>
              <a:ext cx="134347" cy="231037"/>
              <a:chOff x="2752725" y="2165350"/>
              <a:chExt cx="209550" cy="360363"/>
            </a:xfrm>
            <a:solidFill>
              <a:srgbClr val="37617A"/>
            </a:solidFill>
          </p:grpSpPr>
          <p:sp>
            <p:nvSpPr>
              <p:cNvPr id="118" name="Freeform 254">
                <a:extLst>
                  <a:ext uri="{FF2B5EF4-FFF2-40B4-BE49-F238E27FC236}">
                    <a16:creationId xmlns:a16="http://schemas.microsoft.com/office/drawing/2014/main" id="{8AA2674C-20BA-A582-B682-351BC0DD4C8F}"/>
                  </a:ext>
                </a:extLst>
              </p:cNvPr>
              <p:cNvSpPr>
                <a:spLocks noEditPoints="1"/>
              </p:cNvSpPr>
              <p:nvPr/>
            </p:nvSpPr>
            <p:spPr bwMode="auto">
              <a:xfrm>
                <a:off x="2752725" y="2165350"/>
                <a:ext cx="209550" cy="360363"/>
              </a:xfrm>
              <a:custGeom>
                <a:avLst/>
                <a:gdLst>
                  <a:gd name="T0" fmla="*/ 142 w 796"/>
                  <a:gd name="T1" fmla="*/ 1364 h 1364"/>
                  <a:gd name="T2" fmla="*/ 100 w 796"/>
                  <a:gd name="T3" fmla="*/ 1358 h 1364"/>
                  <a:gd name="T4" fmla="*/ 62 w 796"/>
                  <a:gd name="T5" fmla="*/ 1340 h 1364"/>
                  <a:gd name="T6" fmla="*/ 32 w 796"/>
                  <a:gd name="T7" fmla="*/ 1313 h 1364"/>
                  <a:gd name="T8" fmla="*/ 11 w 796"/>
                  <a:gd name="T9" fmla="*/ 1278 h 1364"/>
                  <a:gd name="T10" fmla="*/ 1 w 796"/>
                  <a:gd name="T11" fmla="*/ 1237 h 1364"/>
                  <a:gd name="T12" fmla="*/ 0 w 796"/>
                  <a:gd name="T13" fmla="*/ 142 h 1364"/>
                  <a:gd name="T14" fmla="*/ 6 w 796"/>
                  <a:gd name="T15" fmla="*/ 100 h 1364"/>
                  <a:gd name="T16" fmla="*/ 24 w 796"/>
                  <a:gd name="T17" fmla="*/ 63 h 1364"/>
                  <a:gd name="T18" fmla="*/ 51 w 796"/>
                  <a:gd name="T19" fmla="*/ 32 h 1364"/>
                  <a:gd name="T20" fmla="*/ 87 w 796"/>
                  <a:gd name="T21" fmla="*/ 11 h 1364"/>
                  <a:gd name="T22" fmla="*/ 127 w 796"/>
                  <a:gd name="T23" fmla="*/ 1 h 1364"/>
                  <a:gd name="T24" fmla="*/ 653 w 796"/>
                  <a:gd name="T25" fmla="*/ 0 h 1364"/>
                  <a:gd name="T26" fmla="*/ 696 w 796"/>
                  <a:gd name="T27" fmla="*/ 6 h 1364"/>
                  <a:gd name="T28" fmla="*/ 733 w 796"/>
                  <a:gd name="T29" fmla="*/ 24 h 1364"/>
                  <a:gd name="T30" fmla="*/ 763 w 796"/>
                  <a:gd name="T31" fmla="*/ 52 h 1364"/>
                  <a:gd name="T32" fmla="*/ 785 w 796"/>
                  <a:gd name="T33" fmla="*/ 87 h 1364"/>
                  <a:gd name="T34" fmla="*/ 795 w 796"/>
                  <a:gd name="T35" fmla="*/ 127 h 1364"/>
                  <a:gd name="T36" fmla="*/ 796 w 796"/>
                  <a:gd name="T37" fmla="*/ 1222 h 1364"/>
                  <a:gd name="T38" fmla="*/ 790 w 796"/>
                  <a:gd name="T39" fmla="*/ 1264 h 1364"/>
                  <a:gd name="T40" fmla="*/ 772 w 796"/>
                  <a:gd name="T41" fmla="*/ 1302 h 1364"/>
                  <a:gd name="T42" fmla="*/ 744 w 796"/>
                  <a:gd name="T43" fmla="*/ 1332 h 1364"/>
                  <a:gd name="T44" fmla="*/ 709 w 796"/>
                  <a:gd name="T45" fmla="*/ 1353 h 1364"/>
                  <a:gd name="T46" fmla="*/ 669 w 796"/>
                  <a:gd name="T47" fmla="*/ 1363 h 1364"/>
                  <a:gd name="T48" fmla="*/ 142 w 796"/>
                  <a:gd name="T49" fmla="*/ 57 h 1364"/>
                  <a:gd name="T50" fmla="*/ 125 w 796"/>
                  <a:gd name="T51" fmla="*/ 59 h 1364"/>
                  <a:gd name="T52" fmla="*/ 101 w 796"/>
                  <a:gd name="T53" fmla="*/ 67 h 1364"/>
                  <a:gd name="T54" fmla="*/ 82 w 796"/>
                  <a:gd name="T55" fmla="*/ 82 h 1364"/>
                  <a:gd name="T56" fmla="*/ 67 w 796"/>
                  <a:gd name="T57" fmla="*/ 101 h 1364"/>
                  <a:gd name="T58" fmla="*/ 58 w 796"/>
                  <a:gd name="T59" fmla="*/ 125 h 1364"/>
                  <a:gd name="T60" fmla="*/ 56 w 796"/>
                  <a:gd name="T61" fmla="*/ 1222 h 1364"/>
                  <a:gd name="T62" fmla="*/ 58 w 796"/>
                  <a:gd name="T63" fmla="*/ 1239 h 1364"/>
                  <a:gd name="T64" fmla="*/ 67 w 796"/>
                  <a:gd name="T65" fmla="*/ 1262 h 1364"/>
                  <a:gd name="T66" fmla="*/ 82 w 796"/>
                  <a:gd name="T67" fmla="*/ 1283 h 1364"/>
                  <a:gd name="T68" fmla="*/ 101 w 796"/>
                  <a:gd name="T69" fmla="*/ 1298 h 1364"/>
                  <a:gd name="T70" fmla="*/ 125 w 796"/>
                  <a:gd name="T71" fmla="*/ 1306 h 1364"/>
                  <a:gd name="T72" fmla="*/ 653 w 796"/>
                  <a:gd name="T73" fmla="*/ 1308 h 1364"/>
                  <a:gd name="T74" fmla="*/ 671 w 796"/>
                  <a:gd name="T75" fmla="*/ 1306 h 1364"/>
                  <a:gd name="T76" fmla="*/ 695 w 796"/>
                  <a:gd name="T77" fmla="*/ 1298 h 1364"/>
                  <a:gd name="T78" fmla="*/ 714 w 796"/>
                  <a:gd name="T79" fmla="*/ 1283 h 1364"/>
                  <a:gd name="T80" fmla="*/ 729 w 796"/>
                  <a:gd name="T81" fmla="*/ 1262 h 1364"/>
                  <a:gd name="T82" fmla="*/ 737 w 796"/>
                  <a:gd name="T83" fmla="*/ 1239 h 1364"/>
                  <a:gd name="T84" fmla="*/ 739 w 796"/>
                  <a:gd name="T85" fmla="*/ 142 h 1364"/>
                  <a:gd name="T86" fmla="*/ 737 w 796"/>
                  <a:gd name="T87" fmla="*/ 125 h 1364"/>
                  <a:gd name="T88" fmla="*/ 729 w 796"/>
                  <a:gd name="T89" fmla="*/ 101 h 1364"/>
                  <a:gd name="T90" fmla="*/ 714 w 796"/>
                  <a:gd name="T91" fmla="*/ 82 h 1364"/>
                  <a:gd name="T92" fmla="*/ 695 w 796"/>
                  <a:gd name="T93" fmla="*/ 67 h 1364"/>
                  <a:gd name="T94" fmla="*/ 671 w 796"/>
                  <a:gd name="T95" fmla="*/ 59 h 1364"/>
                  <a:gd name="T96" fmla="*/ 142 w 796"/>
                  <a:gd name="T97" fmla="*/ 57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96" h="1364">
                    <a:moveTo>
                      <a:pt x="653" y="1364"/>
                    </a:moveTo>
                    <a:lnTo>
                      <a:pt x="142" y="1364"/>
                    </a:lnTo>
                    <a:lnTo>
                      <a:pt x="142" y="1364"/>
                    </a:lnTo>
                    <a:lnTo>
                      <a:pt x="127" y="1363"/>
                    </a:lnTo>
                    <a:lnTo>
                      <a:pt x="113" y="1361"/>
                    </a:lnTo>
                    <a:lnTo>
                      <a:pt x="100" y="1358"/>
                    </a:lnTo>
                    <a:lnTo>
                      <a:pt x="87" y="1353"/>
                    </a:lnTo>
                    <a:lnTo>
                      <a:pt x="75" y="1347"/>
                    </a:lnTo>
                    <a:lnTo>
                      <a:pt x="62" y="1340"/>
                    </a:lnTo>
                    <a:lnTo>
                      <a:pt x="51" y="1332"/>
                    </a:lnTo>
                    <a:lnTo>
                      <a:pt x="41" y="1323"/>
                    </a:lnTo>
                    <a:lnTo>
                      <a:pt x="32" y="1313"/>
                    </a:lnTo>
                    <a:lnTo>
                      <a:pt x="24" y="1302"/>
                    </a:lnTo>
                    <a:lnTo>
                      <a:pt x="17" y="1290"/>
                    </a:lnTo>
                    <a:lnTo>
                      <a:pt x="11" y="1278"/>
                    </a:lnTo>
                    <a:lnTo>
                      <a:pt x="6" y="1264"/>
                    </a:lnTo>
                    <a:lnTo>
                      <a:pt x="3" y="1251"/>
                    </a:lnTo>
                    <a:lnTo>
                      <a:pt x="1" y="1237"/>
                    </a:lnTo>
                    <a:lnTo>
                      <a:pt x="0" y="1222"/>
                    </a:lnTo>
                    <a:lnTo>
                      <a:pt x="0" y="142"/>
                    </a:lnTo>
                    <a:lnTo>
                      <a:pt x="0" y="142"/>
                    </a:lnTo>
                    <a:lnTo>
                      <a:pt x="1" y="127"/>
                    </a:lnTo>
                    <a:lnTo>
                      <a:pt x="3" y="113"/>
                    </a:lnTo>
                    <a:lnTo>
                      <a:pt x="6" y="100"/>
                    </a:lnTo>
                    <a:lnTo>
                      <a:pt x="11" y="87"/>
                    </a:lnTo>
                    <a:lnTo>
                      <a:pt x="17" y="75"/>
                    </a:lnTo>
                    <a:lnTo>
                      <a:pt x="24" y="63"/>
                    </a:lnTo>
                    <a:lnTo>
                      <a:pt x="32" y="52"/>
                    </a:lnTo>
                    <a:lnTo>
                      <a:pt x="41" y="41"/>
                    </a:lnTo>
                    <a:lnTo>
                      <a:pt x="51" y="32"/>
                    </a:lnTo>
                    <a:lnTo>
                      <a:pt x="62" y="24"/>
                    </a:lnTo>
                    <a:lnTo>
                      <a:pt x="75" y="17"/>
                    </a:lnTo>
                    <a:lnTo>
                      <a:pt x="87" y="11"/>
                    </a:lnTo>
                    <a:lnTo>
                      <a:pt x="100" y="6"/>
                    </a:lnTo>
                    <a:lnTo>
                      <a:pt x="113" y="3"/>
                    </a:lnTo>
                    <a:lnTo>
                      <a:pt x="127" y="1"/>
                    </a:lnTo>
                    <a:lnTo>
                      <a:pt x="142" y="0"/>
                    </a:lnTo>
                    <a:lnTo>
                      <a:pt x="653" y="0"/>
                    </a:lnTo>
                    <a:lnTo>
                      <a:pt x="653" y="0"/>
                    </a:lnTo>
                    <a:lnTo>
                      <a:pt x="669" y="1"/>
                    </a:lnTo>
                    <a:lnTo>
                      <a:pt x="683" y="3"/>
                    </a:lnTo>
                    <a:lnTo>
                      <a:pt x="696" y="6"/>
                    </a:lnTo>
                    <a:lnTo>
                      <a:pt x="709" y="11"/>
                    </a:lnTo>
                    <a:lnTo>
                      <a:pt x="721" y="17"/>
                    </a:lnTo>
                    <a:lnTo>
                      <a:pt x="733" y="24"/>
                    </a:lnTo>
                    <a:lnTo>
                      <a:pt x="744" y="32"/>
                    </a:lnTo>
                    <a:lnTo>
                      <a:pt x="754" y="41"/>
                    </a:lnTo>
                    <a:lnTo>
                      <a:pt x="763" y="52"/>
                    </a:lnTo>
                    <a:lnTo>
                      <a:pt x="772" y="63"/>
                    </a:lnTo>
                    <a:lnTo>
                      <a:pt x="779" y="75"/>
                    </a:lnTo>
                    <a:lnTo>
                      <a:pt x="785" y="87"/>
                    </a:lnTo>
                    <a:lnTo>
                      <a:pt x="790" y="100"/>
                    </a:lnTo>
                    <a:lnTo>
                      <a:pt x="793" y="113"/>
                    </a:lnTo>
                    <a:lnTo>
                      <a:pt x="795" y="127"/>
                    </a:lnTo>
                    <a:lnTo>
                      <a:pt x="796" y="142"/>
                    </a:lnTo>
                    <a:lnTo>
                      <a:pt x="796" y="1222"/>
                    </a:lnTo>
                    <a:lnTo>
                      <a:pt x="796" y="1222"/>
                    </a:lnTo>
                    <a:lnTo>
                      <a:pt x="795" y="1237"/>
                    </a:lnTo>
                    <a:lnTo>
                      <a:pt x="793" y="1251"/>
                    </a:lnTo>
                    <a:lnTo>
                      <a:pt x="790" y="1264"/>
                    </a:lnTo>
                    <a:lnTo>
                      <a:pt x="785" y="1278"/>
                    </a:lnTo>
                    <a:lnTo>
                      <a:pt x="779" y="1290"/>
                    </a:lnTo>
                    <a:lnTo>
                      <a:pt x="772" y="1302"/>
                    </a:lnTo>
                    <a:lnTo>
                      <a:pt x="763" y="1313"/>
                    </a:lnTo>
                    <a:lnTo>
                      <a:pt x="754" y="1323"/>
                    </a:lnTo>
                    <a:lnTo>
                      <a:pt x="744" y="1332"/>
                    </a:lnTo>
                    <a:lnTo>
                      <a:pt x="733" y="1340"/>
                    </a:lnTo>
                    <a:lnTo>
                      <a:pt x="721" y="1347"/>
                    </a:lnTo>
                    <a:lnTo>
                      <a:pt x="709" y="1353"/>
                    </a:lnTo>
                    <a:lnTo>
                      <a:pt x="696" y="1358"/>
                    </a:lnTo>
                    <a:lnTo>
                      <a:pt x="683" y="1361"/>
                    </a:lnTo>
                    <a:lnTo>
                      <a:pt x="669" y="1363"/>
                    </a:lnTo>
                    <a:lnTo>
                      <a:pt x="653" y="1364"/>
                    </a:lnTo>
                    <a:lnTo>
                      <a:pt x="653" y="1364"/>
                    </a:lnTo>
                    <a:close/>
                    <a:moveTo>
                      <a:pt x="142" y="57"/>
                    </a:moveTo>
                    <a:lnTo>
                      <a:pt x="142" y="57"/>
                    </a:lnTo>
                    <a:lnTo>
                      <a:pt x="133" y="58"/>
                    </a:lnTo>
                    <a:lnTo>
                      <a:pt x="125" y="59"/>
                    </a:lnTo>
                    <a:lnTo>
                      <a:pt x="117" y="61"/>
                    </a:lnTo>
                    <a:lnTo>
                      <a:pt x="109" y="64"/>
                    </a:lnTo>
                    <a:lnTo>
                      <a:pt x="101" y="67"/>
                    </a:lnTo>
                    <a:lnTo>
                      <a:pt x="94" y="72"/>
                    </a:lnTo>
                    <a:lnTo>
                      <a:pt x="88" y="76"/>
                    </a:lnTo>
                    <a:lnTo>
                      <a:pt x="82" y="82"/>
                    </a:lnTo>
                    <a:lnTo>
                      <a:pt x="77" y="88"/>
                    </a:lnTo>
                    <a:lnTo>
                      <a:pt x="72" y="94"/>
                    </a:lnTo>
                    <a:lnTo>
                      <a:pt x="67" y="101"/>
                    </a:lnTo>
                    <a:lnTo>
                      <a:pt x="63" y="109"/>
                    </a:lnTo>
                    <a:lnTo>
                      <a:pt x="60" y="116"/>
                    </a:lnTo>
                    <a:lnTo>
                      <a:pt x="58" y="125"/>
                    </a:lnTo>
                    <a:lnTo>
                      <a:pt x="57" y="133"/>
                    </a:lnTo>
                    <a:lnTo>
                      <a:pt x="56" y="142"/>
                    </a:lnTo>
                    <a:lnTo>
                      <a:pt x="56" y="1222"/>
                    </a:lnTo>
                    <a:lnTo>
                      <a:pt x="56" y="1222"/>
                    </a:lnTo>
                    <a:lnTo>
                      <a:pt x="57" y="1231"/>
                    </a:lnTo>
                    <a:lnTo>
                      <a:pt x="58" y="1239"/>
                    </a:lnTo>
                    <a:lnTo>
                      <a:pt x="60" y="1247"/>
                    </a:lnTo>
                    <a:lnTo>
                      <a:pt x="63" y="1255"/>
                    </a:lnTo>
                    <a:lnTo>
                      <a:pt x="67" y="1262"/>
                    </a:lnTo>
                    <a:lnTo>
                      <a:pt x="72" y="1269"/>
                    </a:lnTo>
                    <a:lnTo>
                      <a:pt x="77" y="1277"/>
                    </a:lnTo>
                    <a:lnTo>
                      <a:pt x="82" y="1283"/>
                    </a:lnTo>
                    <a:lnTo>
                      <a:pt x="88" y="1288"/>
                    </a:lnTo>
                    <a:lnTo>
                      <a:pt x="94" y="1293"/>
                    </a:lnTo>
                    <a:lnTo>
                      <a:pt x="101" y="1298"/>
                    </a:lnTo>
                    <a:lnTo>
                      <a:pt x="109" y="1301"/>
                    </a:lnTo>
                    <a:lnTo>
                      <a:pt x="117" y="1304"/>
                    </a:lnTo>
                    <a:lnTo>
                      <a:pt x="125" y="1306"/>
                    </a:lnTo>
                    <a:lnTo>
                      <a:pt x="133" y="1307"/>
                    </a:lnTo>
                    <a:lnTo>
                      <a:pt x="142" y="1308"/>
                    </a:lnTo>
                    <a:lnTo>
                      <a:pt x="653" y="1308"/>
                    </a:lnTo>
                    <a:lnTo>
                      <a:pt x="653" y="1308"/>
                    </a:lnTo>
                    <a:lnTo>
                      <a:pt x="662" y="1307"/>
                    </a:lnTo>
                    <a:lnTo>
                      <a:pt x="671" y="1306"/>
                    </a:lnTo>
                    <a:lnTo>
                      <a:pt x="679" y="1304"/>
                    </a:lnTo>
                    <a:lnTo>
                      <a:pt x="687" y="1301"/>
                    </a:lnTo>
                    <a:lnTo>
                      <a:pt x="695" y="1298"/>
                    </a:lnTo>
                    <a:lnTo>
                      <a:pt x="702" y="1293"/>
                    </a:lnTo>
                    <a:lnTo>
                      <a:pt x="708" y="1288"/>
                    </a:lnTo>
                    <a:lnTo>
                      <a:pt x="714" y="1283"/>
                    </a:lnTo>
                    <a:lnTo>
                      <a:pt x="720" y="1277"/>
                    </a:lnTo>
                    <a:lnTo>
                      <a:pt x="724" y="1269"/>
                    </a:lnTo>
                    <a:lnTo>
                      <a:pt x="729" y="1262"/>
                    </a:lnTo>
                    <a:lnTo>
                      <a:pt x="732" y="1255"/>
                    </a:lnTo>
                    <a:lnTo>
                      <a:pt x="735" y="1247"/>
                    </a:lnTo>
                    <a:lnTo>
                      <a:pt x="737" y="1239"/>
                    </a:lnTo>
                    <a:lnTo>
                      <a:pt x="738" y="1231"/>
                    </a:lnTo>
                    <a:lnTo>
                      <a:pt x="739" y="1222"/>
                    </a:lnTo>
                    <a:lnTo>
                      <a:pt x="739" y="142"/>
                    </a:lnTo>
                    <a:lnTo>
                      <a:pt x="739" y="142"/>
                    </a:lnTo>
                    <a:lnTo>
                      <a:pt x="738" y="133"/>
                    </a:lnTo>
                    <a:lnTo>
                      <a:pt x="737" y="125"/>
                    </a:lnTo>
                    <a:lnTo>
                      <a:pt x="735" y="116"/>
                    </a:lnTo>
                    <a:lnTo>
                      <a:pt x="732" y="109"/>
                    </a:lnTo>
                    <a:lnTo>
                      <a:pt x="729" y="101"/>
                    </a:lnTo>
                    <a:lnTo>
                      <a:pt x="724" y="94"/>
                    </a:lnTo>
                    <a:lnTo>
                      <a:pt x="720" y="88"/>
                    </a:lnTo>
                    <a:lnTo>
                      <a:pt x="714" y="82"/>
                    </a:lnTo>
                    <a:lnTo>
                      <a:pt x="708" y="76"/>
                    </a:lnTo>
                    <a:lnTo>
                      <a:pt x="702" y="72"/>
                    </a:lnTo>
                    <a:lnTo>
                      <a:pt x="695" y="67"/>
                    </a:lnTo>
                    <a:lnTo>
                      <a:pt x="687" y="64"/>
                    </a:lnTo>
                    <a:lnTo>
                      <a:pt x="679" y="61"/>
                    </a:lnTo>
                    <a:lnTo>
                      <a:pt x="671" y="59"/>
                    </a:lnTo>
                    <a:lnTo>
                      <a:pt x="662" y="58"/>
                    </a:lnTo>
                    <a:lnTo>
                      <a:pt x="653" y="57"/>
                    </a:lnTo>
                    <a:lnTo>
                      <a:pt x="142"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19" name="Freeform 255">
                <a:extLst>
                  <a:ext uri="{FF2B5EF4-FFF2-40B4-BE49-F238E27FC236}">
                    <a16:creationId xmlns:a16="http://schemas.microsoft.com/office/drawing/2014/main" id="{48F9256B-6D39-07FC-A93A-C6F40DF6C3F3}"/>
                  </a:ext>
                </a:extLst>
              </p:cNvPr>
              <p:cNvSpPr>
                <a:spLocks/>
              </p:cNvSpPr>
              <p:nvPr/>
            </p:nvSpPr>
            <p:spPr bwMode="auto">
              <a:xfrm>
                <a:off x="2752725" y="2225675"/>
                <a:ext cx="209550" cy="14288"/>
              </a:xfrm>
              <a:custGeom>
                <a:avLst/>
                <a:gdLst>
                  <a:gd name="T0" fmla="*/ 767 w 796"/>
                  <a:gd name="T1" fmla="*/ 57 h 57"/>
                  <a:gd name="T2" fmla="*/ 28 w 796"/>
                  <a:gd name="T3" fmla="*/ 57 h 57"/>
                  <a:gd name="T4" fmla="*/ 28 w 796"/>
                  <a:gd name="T5" fmla="*/ 57 h 57"/>
                  <a:gd name="T6" fmla="*/ 22 w 796"/>
                  <a:gd name="T7" fmla="*/ 57 h 57"/>
                  <a:gd name="T8" fmla="*/ 17 w 796"/>
                  <a:gd name="T9" fmla="*/ 55 h 57"/>
                  <a:gd name="T10" fmla="*/ 12 w 796"/>
                  <a:gd name="T11" fmla="*/ 52 h 57"/>
                  <a:gd name="T12" fmla="*/ 8 w 796"/>
                  <a:gd name="T13" fmla="*/ 49 h 57"/>
                  <a:gd name="T14" fmla="*/ 5 w 796"/>
                  <a:gd name="T15" fmla="*/ 45 h 57"/>
                  <a:gd name="T16" fmla="*/ 2 w 796"/>
                  <a:gd name="T17" fmla="*/ 40 h 57"/>
                  <a:gd name="T18" fmla="*/ 0 w 796"/>
                  <a:gd name="T19" fmla="*/ 35 h 57"/>
                  <a:gd name="T20" fmla="*/ 0 w 796"/>
                  <a:gd name="T21" fmla="*/ 29 h 57"/>
                  <a:gd name="T22" fmla="*/ 0 w 796"/>
                  <a:gd name="T23" fmla="*/ 29 h 57"/>
                  <a:gd name="T24" fmla="*/ 0 w 796"/>
                  <a:gd name="T25" fmla="*/ 22 h 57"/>
                  <a:gd name="T26" fmla="*/ 2 w 796"/>
                  <a:gd name="T27" fmla="*/ 17 h 57"/>
                  <a:gd name="T28" fmla="*/ 5 w 796"/>
                  <a:gd name="T29" fmla="*/ 12 h 57"/>
                  <a:gd name="T30" fmla="*/ 8 w 796"/>
                  <a:gd name="T31" fmla="*/ 8 h 57"/>
                  <a:gd name="T32" fmla="*/ 12 w 796"/>
                  <a:gd name="T33" fmla="*/ 5 h 57"/>
                  <a:gd name="T34" fmla="*/ 17 w 796"/>
                  <a:gd name="T35" fmla="*/ 2 h 57"/>
                  <a:gd name="T36" fmla="*/ 22 w 796"/>
                  <a:gd name="T37" fmla="*/ 1 h 57"/>
                  <a:gd name="T38" fmla="*/ 28 w 796"/>
                  <a:gd name="T39" fmla="*/ 0 h 57"/>
                  <a:gd name="T40" fmla="*/ 767 w 796"/>
                  <a:gd name="T41" fmla="*/ 0 h 57"/>
                  <a:gd name="T42" fmla="*/ 767 w 796"/>
                  <a:gd name="T43" fmla="*/ 0 h 57"/>
                  <a:gd name="T44" fmla="*/ 774 w 796"/>
                  <a:gd name="T45" fmla="*/ 1 h 57"/>
                  <a:gd name="T46" fmla="*/ 779 w 796"/>
                  <a:gd name="T47" fmla="*/ 2 h 57"/>
                  <a:gd name="T48" fmla="*/ 784 w 796"/>
                  <a:gd name="T49" fmla="*/ 5 h 57"/>
                  <a:gd name="T50" fmla="*/ 788 w 796"/>
                  <a:gd name="T51" fmla="*/ 8 h 57"/>
                  <a:gd name="T52" fmla="*/ 791 w 796"/>
                  <a:gd name="T53" fmla="*/ 12 h 57"/>
                  <a:gd name="T54" fmla="*/ 794 w 796"/>
                  <a:gd name="T55" fmla="*/ 17 h 57"/>
                  <a:gd name="T56" fmla="*/ 796 w 796"/>
                  <a:gd name="T57" fmla="*/ 22 h 57"/>
                  <a:gd name="T58" fmla="*/ 796 w 796"/>
                  <a:gd name="T59" fmla="*/ 29 h 57"/>
                  <a:gd name="T60" fmla="*/ 796 w 796"/>
                  <a:gd name="T61" fmla="*/ 29 h 57"/>
                  <a:gd name="T62" fmla="*/ 796 w 796"/>
                  <a:gd name="T63" fmla="*/ 35 h 57"/>
                  <a:gd name="T64" fmla="*/ 794 w 796"/>
                  <a:gd name="T65" fmla="*/ 40 h 57"/>
                  <a:gd name="T66" fmla="*/ 791 w 796"/>
                  <a:gd name="T67" fmla="*/ 45 h 57"/>
                  <a:gd name="T68" fmla="*/ 788 w 796"/>
                  <a:gd name="T69" fmla="*/ 49 h 57"/>
                  <a:gd name="T70" fmla="*/ 784 w 796"/>
                  <a:gd name="T71" fmla="*/ 52 h 57"/>
                  <a:gd name="T72" fmla="*/ 779 w 796"/>
                  <a:gd name="T73" fmla="*/ 55 h 57"/>
                  <a:gd name="T74" fmla="*/ 774 w 796"/>
                  <a:gd name="T75" fmla="*/ 57 h 57"/>
                  <a:gd name="T76" fmla="*/ 767 w 796"/>
                  <a:gd name="T77" fmla="*/ 57 h 57"/>
                  <a:gd name="T78" fmla="*/ 767 w 796"/>
                  <a:gd name="T7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 h="57">
                    <a:moveTo>
                      <a:pt x="767" y="57"/>
                    </a:moveTo>
                    <a:lnTo>
                      <a:pt x="28" y="57"/>
                    </a:lnTo>
                    <a:lnTo>
                      <a:pt x="28" y="57"/>
                    </a:lnTo>
                    <a:lnTo>
                      <a:pt x="22" y="57"/>
                    </a:lnTo>
                    <a:lnTo>
                      <a:pt x="17" y="55"/>
                    </a:lnTo>
                    <a:lnTo>
                      <a:pt x="12" y="52"/>
                    </a:lnTo>
                    <a:lnTo>
                      <a:pt x="8" y="49"/>
                    </a:lnTo>
                    <a:lnTo>
                      <a:pt x="5" y="45"/>
                    </a:lnTo>
                    <a:lnTo>
                      <a:pt x="2" y="40"/>
                    </a:lnTo>
                    <a:lnTo>
                      <a:pt x="0" y="35"/>
                    </a:lnTo>
                    <a:lnTo>
                      <a:pt x="0" y="29"/>
                    </a:lnTo>
                    <a:lnTo>
                      <a:pt x="0" y="29"/>
                    </a:lnTo>
                    <a:lnTo>
                      <a:pt x="0" y="22"/>
                    </a:lnTo>
                    <a:lnTo>
                      <a:pt x="2" y="17"/>
                    </a:lnTo>
                    <a:lnTo>
                      <a:pt x="5" y="12"/>
                    </a:lnTo>
                    <a:lnTo>
                      <a:pt x="8" y="8"/>
                    </a:lnTo>
                    <a:lnTo>
                      <a:pt x="12" y="5"/>
                    </a:lnTo>
                    <a:lnTo>
                      <a:pt x="17" y="2"/>
                    </a:lnTo>
                    <a:lnTo>
                      <a:pt x="22" y="1"/>
                    </a:lnTo>
                    <a:lnTo>
                      <a:pt x="28" y="0"/>
                    </a:lnTo>
                    <a:lnTo>
                      <a:pt x="767" y="0"/>
                    </a:lnTo>
                    <a:lnTo>
                      <a:pt x="767" y="0"/>
                    </a:lnTo>
                    <a:lnTo>
                      <a:pt x="774" y="1"/>
                    </a:lnTo>
                    <a:lnTo>
                      <a:pt x="779" y="2"/>
                    </a:lnTo>
                    <a:lnTo>
                      <a:pt x="784" y="5"/>
                    </a:lnTo>
                    <a:lnTo>
                      <a:pt x="788" y="8"/>
                    </a:lnTo>
                    <a:lnTo>
                      <a:pt x="791" y="12"/>
                    </a:lnTo>
                    <a:lnTo>
                      <a:pt x="794" y="17"/>
                    </a:lnTo>
                    <a:lnTo>
                      <a:pt x="796" y="22"/>
                    </a:lnTo>
                    <a:lnTo>
                      <a:pt x="796" y="29"/>
                    </a:lnTo>
                    <a:lnTo>
                      <a:pt x="796" y="29"/>
                    </a:lnTo>
                    <a:lnTo>
                      <a:pt x="796" y="35"/>
                    </a:lnTo>
                    <a:lnTo>
                      <a:pt x="794" y="40"/>
                    </a:lnTo>
                    <a:lnTo>
                      <a:pt x="791" y="45"/>
                    </a:lnTo>
                    <a:lnTo>
                      <a:pt x="788" y="49"/>
                    </a:lnTo>
                    <a:lnTo>
                      <a:pt x="784" y="52"/>
                    </a:lnTo>
                    <a:lnTo>
                      <a:pt x="779" y="55"/>
                    </a:lnTo>
                    <a:lnTo>
                      <a:pt x="774" y="57"/>
                    </a:lnTo>
                    <a:lnTo>
                      <a:pt x="767" y="57"/>
                    </a:lnTo>
                    <a:lnTo>
                      <a:pt x="76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20" name="Freeform 256">
                <a:extLst>
                  <a:ext uri="{FF2B5EF4-FFF2-40B4-BE49-F238E27FC236}">
                    <a16:creationId xmlns:a16="http://schemas.microsoft.com/office/drawing/2014/main" id="{526ECA35-C2D5-4853-1627-2A82E7052DBE}"/>
                  </a:ext>
                </a:extLst>
              </p:cNvPr>
              <p:cNvSpPr>
                <a:spLocks/>
              </p:cNvSpPr>
              <p:nvPr/>
            </p:nvSpPr>
            <p:spPr bwMode="auto">
              <a:xfrm>
                <a:off x="2752725" y="2451100"/>
                <a:ext cx="209550" cy="15875"/>
              </a:xfrm>
              <a:custGeom>
                <a:avLst/>
                <a:gdLst>
                  <a:gd name="T0" fmla="*/ 767 w 796"/>
                  <a:gd name="T1" fmla="*/ 56 h 56"/>
                  <a:gd name="T2" fmla="*/ 28 w 796"/>
                  <a:gd name="T3" fmla="*/ 56 h 56"/>
                  <a:gd name="T4" fmla="*/ 28 w 796"/>
                  <a:gd name="T5" fmla="*/ 56 h 56"/>
                  <a:gd name="T6" fmla="*/ 22 w 796"/>
                  <a:gd name="T7" fmla="*/ 55 h 56"/>
                  <a:gd name="T8" fmla="*/ 17 w 796"/>
                  <a:gd name="T9" fmla="*/ 54 h 56"/>
                  <a:gd name="T10" fmla="*/ 12 w 796"/>
                  <a:gd name="T11" fmla="*/ 51 h 56"/>
                  <a:gd name="T12" fmla="*/ 8 w 796"/>
                  <a:gd name="T13" fmla="*/ 48 h 56"/>
                  <a:gd name="T14" fmla="*/ 5 w 796"/>
                  <a:gd name="T15" fmla="*/ 43 h 56"/>
                  <a:gd name="T16" fmla="*/ 2 w 796"/>
                  <a:gd name="T17" fmla="*/ 39 h 56"/>
                  <a:gd name="T18" fmla="*/ 0 w 796"/>
                  <a:gd name="T19" fmla="*/ 33 h 56"/>
                  <a:gd name="T20" fmla="*/ 0 w 796"/>
                  <a:gd name="T21" fmla="*/ 28 h 56"/>
                  <a:gd name="T22" fmla="*/ 0 w 796"/>
                  <a:gd name="T23" fmla="*/ 28 h 56"/>
                  <a:gd name="T24" fmla="*/ 0 w 796"/>
                  <a:gd name="T25" fmla="*/ 22 h 56"/>
                  <a:gd name="T26" fmla="*/ 2 w 796"/>
                  <a:gd name="T27" fmla="*/ 17 h 56"/>
                  <a:gd name="T28" fmla="*/ 5 w 796"/>
                  <a:gd name="T29" fmla="*/ 12 h 56"/>
                  <a:gd name="T30" fmla="*/ 8 w 796"/>
                  <a:gd name="T31" fmla="*/ 8 h 56"/>
                  <a:gd name="T32" fmla="*/ 12 w 796"/>
                  <a:gd name="T33" fmla="*/ 4 h 56"/>
                  <a:gd name="T34" fmla="*/ 17 w 796"/>
                  <a:gd name="T35" fmla="*/ 2 h 56"/>
                  <a:gd name="T36" fmla="*/ 22 w 796"/>
                  <a:gd name="T37" fmla="*/ 0 h 56"/>
                  <a:gd name="T38" fmla="*/ 28 w 796"/>
                  <a:gd name="T39" fmla="*/ 0 h 56"/>
                  <a:gd name="T40" fmla="*/ 767 w 796"/>
                  <a:gd name="T41" fmla="*/ 0 h 56"/>
                  <a:gd name="T42" fmla="*/ 767 w 796"/>
                  <a:gd name="T43" fmla="*/ 0 h 56"/>
                  <a:gd name="T44" fmla="*/ 774 w 796"/>
                  <a:gd name="T45" fmla="*/ 0 h 56"/>
                  <a:gd name="T46" fmla="*/ 779 w 796"/>
                  <a:gd name="T47" fmla="*/ 2 h 56"/>
                  <a:gd name="T48" fmla="*/ 784 w 796"/>
                  <a:gd name="T49" fmla="*/ 4 h 56"/>
                  <a:gd name="T50" fmla="*/ 788 w 796"/>
                  <a:gd name="T51" fmla="*/ 8 h 56"/>
                  <a:gd name="T52" fmla="*/ 791 w 796"/>
                  <a:gd name="T53" fmla="*/ 12 h 56"/>
                  <a:gd name="T54" fmla="*/ 794 w 796"/>
                  <a:gd name="T55" fmla="*/ 17 h 56"/>
                  <a:gd name="T56" fmla="*/ 796 w 796"/>
                  <a:gd name="T57" fmla="*/ 22 h 56"/>
                  <a:gd name="T58" fmla="*/ 796 w 796"/>
                  <a:gd name="T59" fmla="*/ 28 h 56"/>
                  <a:gd name="T60" fmla="*/ 796 w 796"/>
                  <a:gd name="T61" fmla="*/ 28 h 56"/>
                  <a:gd name="T62" fmla="*/ 796 w 796"/>
                  <a:gd name="T63" fmla="*/ 33 h 56"/>
                  <a:gd name="T64" fmla="*/ 794 w 796"/>
                  <a:gd name="T65" fmla="*/ 39 h 56"/>
                  <a:gd name="T66" fmla="*/ 791 w 796"/>
                  <a:gd name="T67" fmla="*/ 43 h 56"/>
                  <a:gd name="T68" fmla="*/ 788 w 796"/>
                  <a:gd name="T69" fmla="*/ 48 h 56"/>
                  <a:gd name="T70" fmla="*/ 784 w 796"/>
                  <a:gd name="T71" fmla="*/ 51 h 56"/>
                  <a:gd name="T72" fmla="*/ 779 w 796"/>
                  <a:gd name="T73" fmla="*/ 54 h 56"/>
                  <a:gd name="T74" fmla="*/ 774 w 796"/>
                  <a:gd name="T75" fmla="*/ 55 h 56"/>
                  <a:gd name="T76" fmla="*/ 767 w 796"/>
                  <a:gd name="T77" fmla="*/ 56 h 56"/>
                  <a:gd name="T78" fmla="*/ 767 w 796"/>
                  <a:gd name="T7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 h="56">
                    <a:moveTo>
                      <a:pt x="767" y="56"/>
                    </a:moveTo>
                    <a:lnTo>
                      <a:pt x="28" y="56"/>
                    </a:lnTo>
                    <a:lnTo>
                      <a:pt x="28" y="56"/>
                    </a:lnTo>
                    <a:lnTo>
                      <a:pt x="22" y="55"/>
                    </a:lnTo>
                    <a:lnTo>
                      <a:pt x="17" y="54"/>
                    </a:lnTo>
                    <a:lnTo>
                      <a:pt x="12" y="51"/>
                    </a:lnTo>
                    <a:lnTo>
                      <a:pt x="8" y="48"/>
                    </a:lnTo>
                    <a:lnTo>
                      <a:pt x="5" y="43"/>
                    </a:lnTo>
                    <a:lnTo>
                      <a:pt x="2" y="39"/>
                    </a:lnTo>
                    <a:lnTo>
                      <a:pt x="0" y="33"/>
                    </a:lnTo>
                    <a:lnTo>
                      <a:pt x="0" y="28"/>
                    </a:lnTo>
                    <a:lnTo>
                      <a:pt x="0" y="28"/>
                    </a:lnTo>
                    <a:lnTo>
                      <a:pt x="0" y="22"/>
                    </a:lnTo>
                    <a:lnTo>
                      <a:pt x="2" y="17"/>
                    </a:lnTo>
                    <a:lnTo>
                      <a:pt x="5" y="12"/>
                    </a:lnTo>
                    <a:lnTo>
                      <a:pt x="8" y="8"/>
                    </a:lnTo>
                    <a:lnTo>
                      <a:pt x="12" y="4"/>
                    </a:lnTo>
                    <a:lnTo>
                      <a:pt x="17" y="2"/>
                    </a:lnTo>
                    <a:lnTo>
                      <a:pt x="22" y="0"/>
                    </a:lnTo>
                    <a:lnTo>
                      <a:pt x="28" y="0"/>
                    </a:lnTo>
                    <a:lnTo>
                      <a:pt x="767" y="0"/>
                    </a:lnTo>
                    <a:lnTo>
                      <a:pt x="767" y="0"/>
                    </a:lnTo>
                    <a:lnTo>
                      <a:pt x="774" y="0"/>
                    </a:lnTo>
                    <a:lnTo>
                      <a:pt x="779" y="2"/>
                    </a:lnTo>
                    <a:lnTo>
                      <a:pt x="784" y="4"/>
                    </a:lnTo>
                    <a:lnTo>
                      <a:pt x="788" y="8"/>
                    </a:lnTo>
                    <a:lnTo>
                      <a:pt x="791" y="12"/>
                    </a:lnTo>
                    <a:lnTo>
                      <a:pt x="794" y="17"/>
                    </a:lnTo>
                    <a:lnTo>
                      <a:pt x="796" y="22"/>
                    </a:lnTo>
                    <a:lnTo>
                      <a:pt x="796" y="28"/>
                    </a:lnTo>
                    <a:lnTo>
                      <a:pt x="796" y="28"/>
                    </a:lnTo>
                    <a:lnTo>
                      <a:pt x="796" y="33"/>
                    </a:lnTo>
                    <a:lnTo>
                      <a:pt x="794" y="39"/>
                    </a:lnTo>
                    <a:lnTo>
                      <a:pt x="791" y="43"/>
                    </a:lnTo>
                    <a:lnTo>
                      <a:pt x="788" y="48"/>
                    </a:lnTo>
                    <a:lnTo>
                      <a:pt x="784" y="51"/>
                    </a:lnTo>
                    <a:lnTo>
                      <a:pt x="779" y="54"/>
                    </a:lnTo>
                    <a:lnTo>
                      <a:pt x="774" y="55"/>
                    </a:lnTo>
                    <a:lnTo>
                      <a:pt x="767" y="56"/>
                    </a:lnTo>
                    <a:lnTo>
                      <a:pt x="76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21" name="Freeform 257">
                <a:extLst>
                  <a:ext uri="{FF2B5EF4-FFF2-40B4-BE49-F238E27FC236}">
                    <a16:creationId xmlns:a16="http://schemas.microsoft.com/office/drawing/2014/main" id="{B4D60EDE-4CBF-4268-BC0E-872C576A3821}"/>
                  </a:ext>
                </a:extLst>
              </p:cNvPr>
              <p:cNvSpPr>
                <a:spLocks/>
              </p:cNvSpPr>
              <p:nvPr/>
            </p:nvSpPr>
            <p:spPr bwMode="auto">
              <a:xfrm>
                <a:off x="2813050" y="2481263"/>
                <a:ext cx="90488" cy="14288"/>
              </a:xfrm>
              <a:custGeom>
                <a:avLst/>
                <a:gdLst>
                  <a:gd name="T0" fmla="*/ 313 w 342"/>
                  <a:gd name="T1" fmla="*/ 56 h 56"/>
                  <a:gd name="T2" fmla="*/ 28 w 342"/>
                  <a:gd name="T3" fmla="*/ 56 h 56"/>
                  <a:gd name="T4" fmla="*/ 28 w 342"/>
                  <a:gd name="T5" fmla="*/ 56 h 56"/>
                  <a:gd name="T6" fmla="*/ 23 w 342"/>
                  <a:gd name="T7" fmla="*/ 56 h 56"/>
                  <a:gd name="T8" fmla="*/ 17 w 342"/>
                  <a:gd name="T9" fmla="*/ 54 h 56"/>
                  <a:gd name="T10" fmla="*/ 13 w 342"/>
                  <a:gd name="T11" fmla="*/ 52 h 56"/>
                  <a:gd name="T12" fmla="*/ 8 w 342"/>
                  <a:gd name="T13" fmla="*/ 48 h 56"/>
                  <a:gd name="T14" fmla="*/ 5 w 342"/>
                  <a:gd name="T15" fmla="*/ 44 h 56"/>
                  <a:gd name="T16" fmla="*/ 2 w 342"/>
                  <a:gd name="T17" fmla="*/ 39 h 56"/>
                  <a:gd name="T18" fmla="*/ 1 w 342"/>
                  <a:gd name="T19" fmla="*/ 34 h 56"/>
                  <a:gd name="T20" fmla="*/ 0 w 342"/>
                  <a:gd name="T21" fmla="*/ 28 h 56"/>
                  <a:gd name="T22" fmla="*/ 0 w 342"/>
                  <a:gd name="T23" fmla="*/ 28 h 56"/>
                  <a:gd name="T24" fmla="*/ 1 w 342"/>
                  <a:gd name="T25" fmla="*/ 23 h 56"/>
                  <a:gd name="T26" fmla="*/ 2 w 342"/>
                  <a:gd name="T27" fmla="*/ 17 h 56"/>
                  <a:gd name="T28" fmla="*/ 5 w 342"/>
                  <a:gd name="T29" fmla="*/ 13 h 56"/>
                  <a:gd name="T30" fmla="*/ 8 w 342"/>
                  <a:gd name="T31" fmla="*/ 8 h 56"/>
                  <a:gd name="T32" fmla="*/ 13 w 342"/>
                  <a:gd name="T33" fmla="*/ 5 h 56"/>
                  <a:gd name="T34" fmla="*/ 17 w 342"/>
                  <a:gd name="T35" fmla="*/ 2 h 56"/>
                  <a:gd name="T36" fmla="*/ 23 w 342"/>
                  <a:gd name="T37" fmla="*/ 1 h 56"/>
                  <a:gd name="T38" fmla="*/ 28 w 342"/>
                  <a:gd name="T39" fmla="*/ 0 h 56"/>
                  <a:gd name="T40" fmla="*/ 313 w 342"/>
                  <a:gd name="T41" fmla="*/ 0 h 56"/>
                  <a:gd name="T42" fmla="*/ 313 w 342"/>
                  <a:gd name="T43" fmla="*/ 0 h 56"/>
                  <a:gd name="T44" fmla="*/ 318 w 342"/>
                  <a:gd name="T45" fmla="*/ 1 h 56"/>
                  <a:gd name="T46" fmla="*/ 324 w 342"/>
                  <a:gd name="T47" fmla="*/ 2 h 56"/>
                  <a:gd name="T48" fmla="*/ 329 w 342"/>
                  <a:gd name="T49" fmla="*/ 5 h 56"/>
                  <a:gd name="T50" fmla="*/ 333 w 342"/>
                  <a:gd name="T51" fmla="*/ 8 h 56"/>
                  <a:gd name="T52" fmla="*/ 336 w 342"/>
                  <a:gd name="T53" fmla="*/ 13 h 56"/>
                  <a:gd name="T54" fmla="*/ 339 w 342"/>
                  <a:gd name="T55" fmla="*/ 17 h 56"/>
                  <a:gd name="T56" fmla="*/ 340 w 342"/>
                  <a:gd name="T57" fmla="*/ 23 h 56"/>
                  <a:gd name="T58" fmla="*/ 342 w 342"/>
                  <a:gd name="T59" fmla="*/ 28 h 56"/>
                  <a:gd name="T60" fmla="*/ 342 w 342"/>
                  <a:gd name="T61" fmla="*/ 28 h 56"/>
                  <a:gd name="T62" fmla="*/ 340 w 342"/>
                  <a:gd name="T63" fmla="*/ 34 h 56"/>
                  <a:gd name="T64" fmla="*/ 339 w 342"/>
                  <a:gd name="T65" fmla="*/ 39 h 56"/>
                  <a:gd name="T66" fmla="*/ 336 w 342"/>
                  <a:gd name="T67" fmla="*/ 44 h 56"/>
                  <a:gd name="T68" fmla="*/ 333 w 342"/>
                  <a:gd name="T69" fmla="*/ 48 h 56"/>
                  <a:gd name="T70" fmla="*/ 329 w 342"/>
                  <a:gd name="T71" fmla="*/ 52 h 56"/>
                  <a:gd name="T72" fmla="*/ 324 w 342"/>
                  <a:gd name="T73" fmla="*/ 54 h 56"/>
                  <a:gd name="T74" fmla="*/ 318 w 342"/>
                  <a:gd name="T75" fmla="*/ 56 h 56"/>
                  <a:gd name="T76" fmla="*/ 313 w 342"/>
                  <a:gd name="T77" fmla="*/ 56 h 56"/>
                  <a:gd name="T78" fmla="*/ 313 w 342"/>
                  <a:gd name="T7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 h="56">
                    <a:moveTo>
                      <a:pt x="313" y="56"/>
                    </a:moveTo>
                    <a:lnTo>
                      <a:pt x="28" y="56"/>
                    </a:lnTo>
                    <a:lnTo>
                      <a:pt x="28" y="56"/>
                    </a:lnTo>
                    <a:lnTo>
                      <a:pt x="23" y="56"/>
                    </a:lnTo>
                    <a:lnTo>
                      <a:pt x="17" y="54"/>
                    </a:lnTo>
                    <a:lnTo>
                      <a:pt x="13" y="52"/>
                    </a:lnTo>
                    <a:lnTo>
                      <a:pt x="8" y="48"/>
                    </a:lnTo>
                    <a:lnTo>
                      <a:pt x="5" y="44"/>
                    </a:lnTo>
                    <a:lnTo>
                      <a:pt x="2" y="39"/>
                    </a:lnTo>
                    <a:lnTo>
                      <a:pt x="1" y="34"/>
                    </a:lnTo>
                    <a:lnTo>
                      <a:pt x="0" y="28"/>
                    </a:lnTo>
                    <a:lnTo>
                      <a:pt x="0" y="28"/>
                    </a:lnTo>
                    <a:lnTo>
                      <a:pt x="1" y="23"/>
                    </a:lnTo>
                    <a:lnTo>
                      <a:pt x="2" y="17"/>
                    </a:lnTo>
                    <a:lnTo>
                      <a:pt x="5" y="13"/>
                    </a:lnTo>
                    <a:lnTo>
                      <a:pt x="8" y="8"/>
                    </a:lnTo>
                    <a:lnTo>
                      <a:pt x="13" y="5"/>
                    </a:lnTo>
                    <a:lnTo>
                      <a:pt x="17" y="2"/>
                    </a:lnTo>
                    <a:lnTo>
                      <a:pt x="23" y="1"/>
                    </a:lnTo>
                    <a:lnTo>
                      <a:pt x="28" y="0"/>
                    </a:lnTo>
                    <a:lnTo>
                      <a:pt x="313" y="0"/>
                    </a:lnTo>
                    <a:lnTo>
                      <a:pt x="313" y="0"/>
                    </a:lnTo>
                    <a:lnTo>
                      <a:pt x="318" y="1"/>
                    </a:lnTo>
                    <a:lnTo>
                      <a:pt x="324" y="2"/>
                    </a:lnTo>
                    <a:lnTo>
                      <a:pt x="329" y="5"/>
                    </a:lnTo>
                    <a:lnTo>
                      <a:pt x="333" y="8"/>
                    </a:lnTo>
                    <a:lnTo>
                      <a:pt x="336" y="13"/>
                    </a:lnTo>
                    <a:lnTo>
                      <a:pt x="339" y="17"/>
                    </a:lnTo>
                    <a:lnTo>
                      <a:pt x="340" y="23"/>
                    </a:lnTo>
                    <a:lnTo>
                      <a:pt x="342" y="28"/>
                    </a:lnTo>
                    <a:lnTo>
                      <a:pt x="342" y="28"/>
                    </a:lnTo>
                    <a:lnTo>
                      <a:pt x="340" y="34"/>
                    </a:lnTo>
                    <a:lnTo>
                      <a:pt x="339" y="39"/>
                    </a:lnTo>
                    <a:lnTo>
                      <a:pt x="336" y="44"/>
                    </a:lnTo>
                    <a:lnTo>
                      <a:pt x="333" y="48"/>
                    </a:lnTo>
                    <a:lnTo>
                      <a:pt x="329" y="52"/>
                    </a:lnTo>
                    <a:lnTo>
                      <a:pt x="324" y="54"/>
                    </a:lnTo>
                    <a:lnTo>
                      <a:pt x="318" y="56"/>
                    </a:lnTo>
                    <a:lnTo>
                      <a:pt x="313" y="56"/>
                    </a:lnTo>
                    <a:lnTo>
                      <a:pt x="313" y="5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22" name="Freeform 258">
                <a:extLst>
                  <a:ext uri="{FF2B5EF4-FFF2-40B4-BE49-F238E27FC236}">
                    <a16:creationId xmlns:a16="http://schemas.microsoft.com/office/drawing/2014/main" id="{CC06BB20-DC24-B929-06A4-889644E5CE5F}"/>
                  </a:ext>
                </a:extLst>
              </p:cNvPr>
              <p:cNvSpPr>
                <a:spLocks/>
              </p:cNvSpPr>
              <p:nvPr/>
            </p:nvSpPr>
            <p:spPr bwMode="auto">
              <a:xfrm>
                <a:off x="2843213" y="2187575"/>
                <a:ext cx="30163" cy="30163"/>
              </a:xfrm>
              <a:custGeom>
                <a:avLst/>
                <a:gdLst>
                  <a:gd name="T0" fmla="*/ 57 w 113"/>
                  <a:gd name="T1" fmla="*/ 114 h 114"/>
                  <a:gd name="T2" fmla="*/ 57 w 113"/>
                  <a:gd name="T3" fmla="*/ 114 h 114"/>
                  <a:gd name="T4" fmla="*/ 46 w 113"/>
                  <a:gd name="T5" fmla="*/ 113 h 114"/>
                  <a:gd name="T6" fmla="*/ 35 w 113"/>
                  <a:gd name="T7" fmla="*/ 109 h 114"/>
                  <a:gd name="T8" fmla="*/ 25 w 113"/>
                  <a:gd name="T9" fmla="*/ 104 h 114"/>
                  <a:gd name="T10" fmla="*/ 16 w 113"/>
                  <a:gd name="T11" fmla="*/ 97 h 114"/>
                  <a:gd name="T12" fmla="*/ 9 w 113"/>
                  <a:gd name="T13" fmla="*/ 89 h 114"/>
                  <a:gd name="T14" fmla="*/ 4 w 113"/>
                  <a:gd name="T15" fmla="*/ 79 h 114"/>
                  <a:gd name="T16" fmla="*/ 1 w 113"/>
                  <a:gd name="T17" fmla="*/ 69 h 114"/>
                  <a:gd name="T18" fmla="*/ 0 w 113"/>
                  <a:gd name="T19" fmla="*/ 57 h 114"/>
                  <a:gd name="T20" fmla="*/ 0 w 113"/>
                  <a:gd name="T21" fmla="*/ 57 h 114"/>
                  <a:gd name="T22" fmla="*/ 1 w 113"/>
                  <a:gd name="T23" fmla="*/ 45 h 114"/>
                  <a:gd name="T24" fmla="*/ 4 w 113"/>
                  <a:gd name="T25" fmla="*/ 35 h 114"/>
                  <a:gd name="T26" fmla="*/ 9 w 113"/>
                  <a:gd name="T27" fmla="*/ 25 h 114"/>
                  <a:gd name="T28" fmla="*/ 16 w 113"/>
                  <a:gd name="T29" fmla="*/ 17 h 114"/>
                  <a:gd name="T30" fmla="*/ 25 w 113"/>
                  <a:gd name="T31" fmla="*/ 10 h 114"/>
                  <a:gd name="T32" fmla="*/ 35 w 113"/>
                  <a:gd name="T33" fmla="*/ 5 h 114"/>
                  <a:gd name="T34" fmla="*/ 46 w 113"/>
                  <a:gd name="T35" fmla="*/ 1 h 114"/>
                  <a:gd name="T36" fmla="*/ 57 w 113"/>
                  <a:gd name="T37" fmla="*/ 0 h 114"/>
                  <a:gd name="T38" fmla="*/ 57 w 113"/>
                  <a:gd name="T39" fmla="*/ 0 h 114"/>
                  <a:gd name="T40" fmla="*/ 68 w 113"/>
                  <a:gd name="T41" fmla="*/ 1 h 114"/>
                  <a:gd name="T42" fmla="*/ 79 w 113"/>
                  <a:gd name="T43" fmla="*/ 5 h 114"/>
                  <a:gd name="T44" fmla="*/ 88 w 113"/>
                  <a:gd name="T45" fmla="*/ 10 h 114"/>
                  <a:gd name="T46" fmla="*/ 97 w 113"/>
                  <a:gd name="T47" fmla="*/ 17 h 114"/>
                  <a:gd name="T48" fmla="*/ 104 w 113"/>
                  <a:gd name="T49" fmla="*/ 25 h 114"/>
                  <a:gd name="T50" fmla="*/ 109 w 113"/>
                  <a:gd name="T51" fmla="*/ 35 h 114"/>
                  <a:gd name="T52" fmla="*/ 112 w 113"/>
                  <a:gd name="T53" fmla="*/ 45 h 114"/>
                  <a:gd name="T54" fmla="*/ 113 w 113"/>
                  <a:gd name="T55" fmla="*/ 57 h 114"/>
                  <a:gd name="T56" fmla="*/ 113 w 113"/>
                  <a:gd name="T57" fmla="*/ 57 h 114"/>
                  <a:gd name="T58" fmla="*/ 112 w 113"/>
                  <a:gd name="T59" fmla="*/ 69 h 114"/>
                  <a:gd name="T60" fmla="*/ 109 w 113"/>
                  <a:gd name="T61" fmla="*/ 79 h 114"/>
                  <a:gd name="T62" fmla="*/ 104 w 113"/>
                  <a:gd name="T63" fmla="*/ 89 h 114"/>
                  <a:gd name="T64" fmla="*/ 97 w 113"/>
                  <a:gd name="T65" fmla="*/ 97 h 114"/>
                  <a:gd name="T66" fmla="*/ 88 w 113"/>
                  <a:gd name="T67" fmla="*/ 104 h 114"/>
                  <a:gd name="T68" fmla="*/ 79 w 113"/>
                  <a:gd name="T69" fmla="*/ 109 h 114"/>
                  <a:gd name="T70" fmla="*/ 68 w 113"/>
                  <a:gd name="T71" fmla="*/ 113 h 114"/>
                  <a:gd name="T72" fmla="*/ 57 w 113"/>
                  <a:gd name="T73" fmla="*/ 114 h 114"/>
                  <a:gd name="T74" fmla="*/ 57 w 113"/>
                  <a:gd name="T7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4">
                    <a:moveTo>
                      <a:pt x="57" y="114"/>
                    </a:moveTo>
                    <a:lnTo>
                      <a:pt x="57" y="114"/>
                    </a:lnTo>
                    <a:lnTo>
                      <a:pt x="46" y="113"/>
                    </a:lnTo>
                    <a:lnTo>
                      <a:pt x="35" y="109"/>
                    </a:lnTo>
                    <a:lnTo>
                      <a:pt x="25" y="104"/>
                    </a:lnTo>
                    <a:lnTo>
                      <a:pt x="16" y="97"/>
                    </a:lnTo>
                    <a:lnTo>
                      <a:pt x="9" y="89"/>
                    </a:lnTo>
                    <a:lnTo>
                      <a:pt x="4" y="79"/>
                    </a:lnTo>
                    <a:lnTo>
                      <a:pt x="1" y="69"/>
                    </a:lnTo>
                    <a:lnTo>
                      <a:pt x="0" y="57"/>
                    </a:lnTo>
                    <a:lnTo>
                      <a:pt x="0" y="57"/>
                    </a:lnTo>
                    <a:lnTo>
                      <a:pt x="1" y="45"/>
                    </a:lnTo>
                    <a:lnTo>
                      <a:pt x="4" y="35"/>
                    </a:lnTo>
                    <a:lnTo>
                      <a:pt x="9" y="25"/>
                    </a:lnTo>
                    <a:lnTo>
                      <a:pt x="16" y="17"/>
                    </a:lnTo>
                    <a:lnTo>
                      <a:pt x="25" y="10"/>
                    </a:lnTo>
                    <a:lnTo>
                      <a:pt x="35" y="5"/>
                    </a:lnTo>
                    <a:lnTo>
                      <a:pt x="46" y="1"/>
                    </a:lnTo>
                    <a:lnTo>
                      <a:pt x="57" y="0"/>
                    </a:lnTo>
                    <a:lnTo>
                      <a:pt x="57" y="0"/>
                    </a:lnTo>
                    <a:lnTo>
                      <a:pt x="68" y="1"/>
                    </a:lnTo>
                    <a:lnTo>
                      <a:pt x="79" y="5"/>
                    </a:lnTo>
                    <a:lnTo>
                      <a:pt x="88" y="10"/>
                    </a:lnTo>
                    <a:lnTo>
                      <a:pt x="97" y="17"/>
                    </a:lnTo>
                    <a:lnTo>
                      <a:pt x="104" y="25"/>
                    </a:lnTo>
                    <a:lnTo>
                      <a:pt x="109" y="35"/>
                    </a:lnTo>
                    <a:lnTo>
                      <a:pt x="112" y="45"/>
                    </a:lnTo>
                    <a:lnTo>
                      <a:pt x="113" y="57"/>
                    </a:lnTo>
                    <a:lnTo>
                      <a:pt x="113" y="57"/>
                    </a:lnTo>
                    <a:lnTo>
                      <a:pt x="112" y="69"/>
                    </a:lnTo>
                    <a:lnTo>
                      <a:pt x="109" y="79"/>
                    </a:lnTo>
                    <a:lnTo>
                      <a:pt x="104" y="89"/>
                    </a:lnTo>
                    <a:lnTo>
                      <a:pt x="97" y="97"/>
                    </a:lnTo>
                    <a:lnTo>
                      <a:pt x="88" y="104"/>
                    </a:lnTo>
                    <a:lnTo>
                      <a:pt x="79" y="109"/>
                    </a:lnTo>
                    <a:lnTo>
                      <a:pt x="68" y="113"/>
                    </a:lnTo>
                    <a:lnTo>
                      <a:pt x="57" y="114"/>
                    </a:lnTo>
                    <a:lnTo>
                      <a:pt x="57" y="1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grpSp>
        <p:nvGrpSpPr>
          <p:cNvPr id="13" name="Group 12">
            <a:extLst>
              <a:ext uri="{FF2B5EF4-FFF2-40B4-BE49-F238E27FC236}">
                <a16:creationId xmlns:a16="http://schemas.microsoft.com/office/drawing/2014/main" id="{E528C33D-9A0A-58F3-CC3B-72F239AE4B52}"/>
              </a:ext>
            </a:extLst>
          </p:cNvPr>
          <p:cNvGrpSpPr/>
          <p:nvPr/>
        </p:nvGrpSpPr>
        <p:grpSpPr>
          <a:xfrm>
            <a:off x="4539159" y="4060038"/>
            <a:ext cx="1993405" cy="1178276"/>
            <a:chOff x="4539159" y="4240902"/>
            <a:chExt cx="1993405" cy="1178276"/>
          </a:xfrm>
        </p:grpSpPr>
        <p:sp>
          <p:nvSpPr>
            <p:cNvPr id="65" name="Oval 64">
              <a:extLst>
                <a:ext uri="{FF2B5EF4-FFF2-40B4-BE49-F238E27FC236}">
                  <a16:creationId xmlns:a16="http://schemas.microsoft.com/office/drawing/2014/main" id="{BF50A42F-5D8A-11BD-F719-6D6DEDF81E20}"/>
                </a:ext>
              </a:extLst>
            </p:cNvPr>
            <p:cNvSpPr/>
            <p:nvPr/>
          </p:nvSpPr>
          <p:spPr>
            <a:xfrm>
              <a:off x="4539159" y="4240902"/>
              <a:ext cx="446998" cy="446998"/>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sp>
          <p:nvSpPr>
            <p:cNvPr id="66" name="TextBox 65">
              <a:extLst>
                <a:ext uri="{FF2B5EF4-FFF2-40B4-BE49-F238E27FC236}">
                  <a16:creationId xmlns:a16="http://schemas.microsoft.com/office/drawing/2014/main" id="{26368A9C-84D7-A4BF-E457-3CC954919312}"/>
                </a:ext>
              </a:extLst>
            </p:cNvPr>
            <p:cNvSpPr txBox="1"/>
            <p:nvPr/>
          </p:nvSpPr>
          <p:spPr>
            <a:xfrm>
              <a:off x="4539159" y="4837482"/>
              <a:ext cx="1993405"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7617A"/>
                  </a:solidFill>
                  <a:effectLst/>
                  <a:uLnTx/>
                  <a:uFillTx/>
                  <a:latin typeface="Proxima Nova Rg"/>
                  <a:ea typeface="+mn-ea"/>
                  <a:cs typeface="+mn-cs"/>
                </a:rPr>
                <a:t>Echo Routers</a:t>
              </a:r>
            </a:p>
          </p:txBody>
        </p:sp>
        <p:sp>
          <p:nvSpPr>
            <p:cNvPr id="67" name="TextBox 66">
              <a:extLst>
                <a:ext uri="{FF2B5EF4-FFF2-40B4-BE49-F238E27FC236}">
                  <a16:creationId xmlns:a16="http://schemas.microsoft.com/office/drawing/2014/main" id="{535E78AD-95D0-A751-69E6-93DA7213126F}"/>
                </a:ext>
              </a:extLst>
            </p:cNvPr>
            <p:cNvSpPr txBox="1"/>
            <p:nvPr/>
          </p:nvSpPr>
          <p:spPr>
            <a:xfrm>
              <a:off x="4539159" y="5080624"/>
              <a:ext cx="1993405" cy="338554"/>
            </a:xfrm>
            <a:prstGeom prst="rect">
              <a:avLst/>
            </a:prstGeom>
            <a:noFill/>
          </p:spPr>
          <p:txBody>
            <a:bodyPr wrap="square" lIns="0" tIns="0" rIns="0" bIns="0" rtlCol="0" anchor="t" anchorCtr="0">
              <a:spAutoFit/>
            </a:bodyPr>
            <a:lstStyle/>
            <a:p>
              <a:pPr marL="171450" marR="0" lvl="0" indent="-171450" algn="l" defTabSz="914400" rtl="0" eaLnBrk="1" fontAlgn="auto" latinLnBrk="0" hangingPunct="1">
                <a:lnSpc>
                  <a:spcPct val="100000"/>
                </a:lnSpc>
                <a:spcBef>
                  <a:spcPts val="0"/>
                </a:spcBef>
                <a:spcAft>
                  <a:spcPts val="0"/>
                </a:spcAft>
                <a:buClr>
                  <a:srgbClr val="FDB837"/>
                </a:buClr>
                <a:buSzTx/>
                <a:buFont typeface="Al Tarikh Regular" pitchFamily="2" charset="-78"/>
                <a:buChar char="&gt;"/>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NZT Wireless Mesh</a:t>
              </a:r>
            </a:p>
            <a:p>
              <a:pPr marL="171450" marR="0" lvl="0" indent="-171450" algn="l" defTabSz="914400" rtl="0" eaLnBrk="1" fontAlgn="auto" latinLnBrk="0" hangingPunct="1">
                <a:lnSpc>
                  <a:spcPct val="100000"/>
                </a:lnSpc>
                <a:spcBef>
                  <a:spcPts val="0"/>
                </a:spcBef>
                <a:spcAft>
                  <a:spcPts val="0"/>
                </a:spcAft>
                <a:buClr>
                  <a:srgbClr val="FDB837"/>
                </a:buClr>
                <a:buSzTx/>
                <a:buFont typeface="Al Tarikh Regular" pitchFamily="2" charset="-78"/>
                <a:buChar char="&gt;"/>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Bluetooth Access Point (AP)</a:t>
              </a:r>
            </a:p>
          </p:txBody>
        </p:sp>
        <p:grpSp>
          <p:nvGrpSpPr>
            <p:cNvPr id="123" name="Group 122">
              <a:extLst>
                <a:ext uri="{FF2B5EF4-FFF2-40B4-BE49-F238E27FC236}">
                  <a16:creationId xmlns:a16="http://schemas.microsoft.com/office/drawing/2014/main" id="{F1CEF557-AC60-1061-6D5E-ED69F55928BE}"/>
                </a:ext>
              </a:extLst>
            </p:cNvPr>
            <p:cNvGrpSpPr/>
            <p:nvPr/>
          </p:nvGrpSpPr>
          <p:grpSpPr>
            <a:xfrm>
              <a:off x="4647195" y="4368267"/>
              <a:ext cx="230926" cy="192269"/>
              <a:chOff x="9155113" y="760413"/>
              <a:chExt cx="360363" cy="300038"/>
            </a:xfrm>
            <a:solidFill>
              <a:srgbClr val="37617A"/>
            </a:solidFill>
          </p:grpSpPr>
          <p:sp>
            <p:nvSpPr>
              <p:cNvPr id="124" name="Freeform 820">
                <a:extLst>
                  <a:ext uri="{FF2B5EF4-FFF2-40B4-BE49-F238E27FC236}">
                    <a16:creationId xmlns:a16="http://schemas.microsoft.com/office/drawing/2014/main" id="{B5E48812-344C-8686-1E27-A963843A660E}"/>
                  </a:ext>
                </a:extLst>
              </p:cNvPr>
              <p:cNvSpPr>
                <a:spLocks noEditPoints="1"/>
              </p:cNvSpPr>
              <p:nvPr/>
            </p:nvSpPr>
            <p:spPr bwMode="auto">
              <a:xfrm>
                <a:off x="9155113" y="939800"/>
                <a:ext cx="360363" cy="104775"/>
              </a:xfrm>
              <a:custGeom>
                <a:avLst/>
                <a:gdLst>
                  <a:gd name="T0" fmla="*/ 142 w 1361"/>
                  <a:gd name="T1" fmla="*/ 397 h 397"/>
                  <a:gd name="T2" fmla="*/ 100 w 1361"/>
                  <a:gd name="T3" fmla="*/ 391 h 397"/>
                  <a:gd name="T4" fmla="*/ 63 w 1361"/>
                  <a:gd name="T5" fmla="*/ 373 h 397"/>
                  <a:gd name="T6" fmla="*/ 33 w 1361"/>
                  <a:gd name="T7" fmla="*/ 345 h 397"/>
                  <a:gd name="T8" fmla="*/ 12 w 1361"/>
                  <a:gd name="T9" fmla="*/ 310 h 397"/>
                  <a:gd name="T10" fmla="*/ 1 w 1361"/>
                  <a:gd name="T11" fmla="*/ 270 h 397"/>
                  <a:gd name="T12" fmla="*/ 0 w 1361"/>
                  <a:gd name="T13" fmla="*/ 142 h 397"/>
                  <a:gd name="T14" fmla="*/ 7 w 1361"/>
                  <a:gd name="T15" fmla="*/ 100 h 397"/>
                  <a:gd name="T16" fmla="*/ 25 w 1361"/>
                  <a:gd name="T17" fmla="*/ 63 h 397"/>
                  <a:gd name="T18" fmla="*/ 52 w 1361"/>
                  <a:gd name="T19" fmla="*/ 32 h 397"/>
                  <a:gd name="T20" fmla="*/ 87 w 1361"/>
                  <a:gd name="T21" fmla="*/ 11 h 397"/>
                  <a:gd name="T22" fmla="*/ 128 w 1361"/>
                  <a:gd name="T23" fmla="*/ 1 h 397"/>
                  <a:gd name="T24" fmla="*/ 1220 w 1361"/>
                  <a:gd name="T25" fmla="*/ 0 h 397"/>
                  <a:gd name="T26" fmla="*/ 1261 w 1361"/>
                  <a:gd name="T27" fmla="*/ 7 h 397"/>
                  <a:gd name="T28" fmla="*/ 1298 w 1361"/>
                  <a:gd name="T29" fmla="*/ 24 h 397"/>
                  <a:gd name="T30" fmla="*/ 1329 w 1361"/>
                  <a:gd name="T31" fmla="*/ 51 h 397"/>
                  <a:gd name="T32" fmla="*/ 1350 w 1361"/>
                  <a:gd name="T33" fmla="*/ 87 h 397"/>
                  <a:gd name="T34" fmla="*/ 1360 w 1361"/>
                  <a:gd name="T35" fmla="*/ 127 h 397"/>
                  <a:gd name="T36" fmla="*/ 1361 w 1361"/>
                  <a:gd name="T37" fmla="*/ 255 h 397"/>
                  <a:gd name="T38" fmla="*/ 1355 w 1361"/>
                  <a:gd name="T39" fmla="*/ 298 h 397"/>
                  <a:gd name="T40" fmla="*/ 1337 w 1361"/>
                  <a:gd name="T41" fmla="*/ 334 h 397"/>
                  <a:gd name="T42" fmla="*/ 1309 w 1361"/>
                  <a:gd name="T43" fmla="*/ 365 h 397"/>
                  <a:gd name="T44" fmla="*/ 1274 w 1361"/>
                  <a:gd name="T45" fmla="*/ 386 h 397"/>
                  <a:gd name="T46" fmla="*/ 1234 w 1361"/>
                  <a:gd name="T47" fmla="*/ 396 h 397"/>
                  <a:gd name="T48" fmla="*/ 142 w 1361"/>
                  <a:gd name="T49" fmla="*/ 56 h 397"/>
                  <a:gd name="T50" fmla="*/ 126 w 1361"/>
                  <a:gd name="T51" fmla="*/ 59 h 397"/>
                  <a:gd name="T52" fmla="*/ 101 w 1361"/>
                  <a:gd name="T53" fmla="*/ 68 h 397"/>
                  <a:gd name="T54" fmla="*/ 82 w 1361"/>
                  <a:gd name="T55" fmla="*/ 82 h 397"/>
                  <a:gd name="T56" fmla="*/ 67 w 1361"/>
                  <a:gd name="T57" fmla="*/ 102 h 397"/>
                  <a:gd name="T58" fmla="*/ 59 w 1361"/>
                  <a:gd name="T59" fmla="*/ 125 h 397"/>
                  <a:gd name="T60" fmla="*/ 57 w 1361"/>
                  <a:gd name="T61" fmla="*/ 255 h 397"/>
                  <a:gd name="T62" fmla="*/ 59 w 1361"/>
                  <a:gd name="T63" fmla="*/ 273 h 397"/>
                  <a:gd name="T64" fmla="*/ 67 w 1361"/>
                  <a:gd name="T65" fmla="*/ 296 h 397"/>
                  <a:gd name="T66" fmla="*/ 82 w 1361"/>
                  <a:gd name="T67" fmla="*/ 315 h 397"/>
                  <a:gd name="T68" fmla="*/ 101 w 1361"/>
                  <a:gd name="T69" fmla="*/ 330 h 397"/>
                  <a:gd name="T70" fmla="*/ 126 w 1361"/>
                  <a:gd name="T71" fmla="*/ 338 h 397"/>
                  <a:gd name="T72" fmla="*/ 1220 w 1361"/>
                  <a:gd name="T73" fmla="*/ 340 h 397"/>
                  <a:gd name="T74" fmla="*/ 1237 w 1361"/>
                  <a:gd name="T75" fmla="*/ 338 h 397"/>
                  <a:gd name="T76" fmla="*/ 1260 w 1361"/>
                  <a:gd name="T77" fmla="*/ 330 h 397"/>
                  <a:gd name="T78" fmla="*/ 1279 w 1361"/>
                  <a:gd name="T79" fmla="*/ 315 h 397"/>
                  <a:gd name="T80" fmla="*/ 1294 w 1361"/>
                  <a:gd name="T81" fmla="*/ 296 h 397"/>
                  <a:gd name="T82" fmla="*/ 1302 w 1361"/>
                  <a:gd name="T83" fmla="*/ 273 h 397"/>
                  <a:gd name="T84" fmla="*/ 1304 w 1361"/>
                  <a:gd name="T85" fmla="*/ 142 h 397"/>
                  <a:gd name="T86" fmla="*/ 1302 w 1361"/>
                  <a:gd name="T87" fmla="*/ 125 h 397"/>
                  <a:gd name="T88" fmla="*/ 1294 w 1361"/>
                  <a:gd name="T89" fmla="*/ 102 h 397"/>
                  <a:gd name="T90" fmla="*/ 1279 w 1361"/>
                  <a:gd name="T91" fmla="*/ 82 h 397"/>
                  <a:gd name="T92" fmla="*/ 1260 w 1361"/>
                  <a:gd name="T93" fmla="*/ 68 h 397"/>
                  <a:gd name="T94" fmla="*/ 1237 w 1361"/>
                  <a:gd name="T95" fmla="*/ 59 h 397"/>
                  <a:gd name="T96" fmla="*/ 142 w 1361"/>
                  <a:gd name="T97" fmla="*/ 56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397">
                    <a:moveTo>
                      <a:pt x="1220" y="397"/>
                    </a:moveTo>
                    <a:lnTo>
                      <a:pt x="142" y="397"/>
                    </a:lnTo>
                    <a:lnTo>
                      <a:pt x="142" y="397"/>
                    </a:lnTo>
                    <a:lnTo>
                      <a:pt x="128" y="396"/>
                    </a:lnTo>
                    <a:lnTo>
                      <a:pt x="114" y="394"/>
                    </a:lnTo>
                    <a:lnTo>
                      <a:pt x="100" y="391"/>
                    </a:lnTo>
                    <a:lnTo>
                      <a:pt x="87" y="386"/>
                    </a:lnTo>
                    <a:lnTo>
                      <a:pt x="75" y="380"/>
                    </a:lnTo>
                    <a:lnTo>
                      <a:pt x="63" y="373"/>
                    </a:lnTo>
                    <a:lnTo>
                      <a:pt x="52" y="365"/>
                    </a:lnTo>
                    <a:lnTo>
                      <a:pt x="42" y="355"/>
                    </a:lnTo>
                    <a:lnTo>
                      <a:pt x="33" y="345"/>
                    </a:lnTo>
                    <a:lnTo>
                      <a:pt x="25" y="334"/>
                    </a:lnTo>
                    <a:lnTo>
                      <a:pt x="18" y="323"/>
                    </a:lnTo>
                    <a:lnTo>
                      <a:pt x="12" y="310"/>
                    </a:lnTo>
                    <a:lnTo>
                      <a:pt x="7" y="298"/>
                    </a:lnTo>
                    <a:lnTo>
                      <a:pt x="4" y="284"/>
                    </a:lnTo>
                    <a:lnTo>
                      <a:pt x="1" y="270"/>
                    </a:lnTo>
                    <a:lnTo>
                      <a:pt x="0" y="255"/>
                    </a:lnTo>
                    <a:lnTo>
                      <a:pt x="0" y="142"/>
                    </a:lnTo>
                    <a:lnTo>
                      <a:pt x="0" y="142"/>
                    </a:lnTo>
                    <a:lnTo>
                      <a:pt x="1" y="127"/>
                    </a:lnTo>
                    <a:lnTo>
                      <a:pt x="4" y="113"/>
                    </a:lnTo>
                    <a:lnTo>
                      <a:pt x="7" y="100"/>
                    </a:lnTo>
                    <a:lnTo>
                      <a:pt x="12" y="87"/>
                    </a:lnTo>
                    <a:lnTo>
                      <a:pt x="18" y="75"/>
                    </a:lnTo>
                    <a:lnTo>
                      <a:pt x="25" y="63"/>
                    </a:lnTo>
                    <a:lnTo>
                      <a:pt x="33" y="51"/>
                    </a:lnTo>
                    <a:lnTo>
                      <a:pt x="42" y="41"/>
                    </a:lnTo>
                    <a:lnTo>
                      <a:pt x="52" y="32"/>
                    </a:lnTo>
                    <a:lnTo>
                      <a:pt x="63" y="24"/>
                    </a:lnTo>
                    <a:lnTo>
                      <a:pt x="75" y="17"/>
                    </a:lnTo>
                    <a:lnTo>
                      <a:pt x="87" y="11"/>
                    </a:lnTo>
                    <a:lnTo>
                      <a:pt x="100" y="7"/>
                    </a:lnTo>
                    <a:lnTo>
                      <a:pt x="114" y="3"/>
                    </a:lnTo>
                    <a:lnTo>
                      <a:pt x="128" y="1"/>
                    </a:lnTo>
                    <a:lnTo>
                      <a:pt x="142" y="0"/>
                    </a:lnTo>
                    <a:lnTo>
                      <a:pt x="1220" y="0"/>
                    </a:lnTo>
                    <a:lnTo>
                      <a:pt x="1220" y="0"/>
                    </a:lnTo>
                    <a:lnTo>
                      <a:pt x="1234" y="1"/>
                    </a:lnTo>
                    <a:lnTo>
                      <a:pt x="1248" y="3"/>
                    </a:lnTo>
                    <a:lnTo>
                      <a:pt x="1261" y="7"/>
                    </a:lnTo>
                    <a:lnTo>
                      <a:pt x="1274" y="11"/>
                    </a:lnTo>
                    <a:lnTo>
                      <a:pt x="1287" y="17"/>
                    </a:lnTo>
                    <a:lnTo>
                      <a:pt x="1298" y="24"/>
                    </a:lnTo>
                    <a:lnTo>
                      <a:pt x="1309" y="32"/>
                    </a:lnTo>
                    <a:lnTo>
                      <a:pt x="1320" y="41"/>
                    </a:lnTo>
                    <a:lnTo>
                      <a:pt x="1329" y="51"/>
                    </a:lnTo>
                    <a:lnTo>
                      <a:pt x="1337" y="63"/>
                    </a:lnTo>
                    <a:lnTo>
                      <a:pt x="1344" y="75"/>
                    </a:lnTo>
                    <a:lnTo>
                      <a:pt x="1350" y="87"/>
                    </a:lnTo>
                    <a:lnTo>
                      <a:pt x="1355" y="100"/>
                    </a:lnTo>
                    <a:lnTo>
                      <a:pt x="1358" y="113"/>
                    </a:lnTo>
                    <a:lnTo>
                      <a:pt x="1360" y="127"/>
                    </a:lnTo>
                    <a:lnTo>
                      <a:pt x="1361" y="142"/>
                    </a:lnTo>
                    <a:lnTo>
                      <a:pt x="1361" y="255"/>
                    </a:lnTo>
                    <a:lnTo>
                      <a:pt x="1361" y="255"/>
                    </a:lnTo>
                    <a:lnTo>
                      <a:pt x="1360" y="270"/>
                    </a:lnTo>
                    <a:lnTo>
                      <a:pt x="1358" y="284"/>
                    </a:lnTo>
                    <a:lnTo>
                      <a:pt x="1355" y="298"/>
                    </a:lnTo>
                    <a:lnTo>
                      <a:pt x="1350" y="310"/>
                    </a:lnTo>
                    <a:lnTo>
                      <a:pt x="1344" y="323"/>
                    </a:lnTo>
                    <a:lnTo>
                      <a:pt x="1337" y="334"/>
                    </a:lnTo>
                    <a:lnTo>
                      <a:pt x="1329" y="345"/>
                    </a:lnTo>
                    <a:lnTo>
                      <a:pt x="1320" y="355"/>
                    </a:lnTo>
                    <a:lnTo>
                      <a:pt x="1309" y="365"/>
                    </a:lnTo>
                    <a:lnTo>
                      <a:pt x="1298" y="373"/>
                    </a:lnTo>
                    <a:lnTo>
                      <a:pt x="1287" y="380"/>
                    </a:lnTo>
                    <a:lnTo>
                      <a:pt x="1274" y="386"/>
                    </a:lnTo>
                    <a:lnTo>
                      <a:pt x="1261" y="391"/>
                    </a:lnTo>
                    <a:lnTo>
                      <a:pt x="1248" y="394"/>
                    </a:lnTo>
                    <a:lnTo>
                      <a:pt x="1234" y="396"/>
                    </a:lnTo>
                    <a:lnTo>
                      <a:pt x="1220" y="397"/>
                    </a:lnTo>
                    <a:lnTo>
                      <a:pt x="1220" y="397"/>
                    </a:lnTo>
                    <a:close/>
                    <a:moveTo>
                      <a:pt x="142" y="56"/>
                    </a:moveTo>
                    <a:lnTo>
                      <a:pt x="142" y="56"/>
                    </a:lnTo>
                    <a:lnTo>
                      <a:pt x="134" y="58"/>
                    </a:lnTo>
                    <a:lnTo>
                      <a:pt x="126" y="59"/>
                    </a:lnTo>
                    <a:lnTo>
                      <a:pt x="117" y="61"/>
                    </a:lnTo>
                    <a:lnTo>
                      <a:pt x="110" y="64"/>
                    </a:lnTo>
                    <a:lnTo>
                      <a:pt x="101" y="68"/>
                    </a:lnTo>
                    <a:lnTo>
                      <a:pt x="94" y="72"/>
                    </a:lnTo>
                    <a:lnTo>
                      <a:pt x="88" y="77"/>
                    </a:lnTo>
                    <a:lnTo>
                      <a:pt x="82" y="82"/>
                    </a:lnTo>
                    <a:lnTo>
                      <a:pt x="77" y="88"/>
                    </a:lnTo>
                    <a:lnTo>
                      <a:pt x="72" y="95"/>
                    </a:lnTo>
                    <a:lnTo>
                      <a:pt x="67" y="102"/>
                    </a:lnTo>
                    <a:lnTo>
                      <a:pt x="64" y="109"/>
                    </a:lnTo>
                    <a:lnTo>
                      <a:pt x="61" y="117"/>
                    </a:lnTo>
                    <a:lnTo>
                      <a:pt x="59" y="125"/>
                    </a:lnTo>
                    <a:lnTo>
                      <a:pt x="58" y="133"/>
                    </a:lnTo>
                    <a:lnTo>
                      <a:pt x="57" y="142"/>
                    </a:lnTo>
                    <a:lnTo>
                      <a:pt x="57" y="255"/>
                    </a:lnTo>
                    <a:lnTo>
                      <a:pt x="57" y="255"/>
                    </a:lnTo>
                    <a:lnTo>
                      <a:pt x="58" y="264"/>
                    </a:lnTo>
                    <a:lnTo>
                      <a:pt x="59" y="273"/>
                    </a:lnTo>
                    <a:lnTo>
                      <a:pt x="61" y="281"/>
                    </a:lnTo>
                    <a:lnTo>
                      <a:pt x="64" y="289"/>
                    </a:lnTo>
                    <a:lnTo>
                      <a:pt x="67" y="296"/>
                    </a:lnTo>
                    <a:lnTo>
                      <a:pt x="72" y="303"/>
                    </a:lnTo>
                    <a:lnTo>
                      <a:pt x="77" y="309"/>
                    </a:lnTo>
                    <a:lnTo>
                      <a:pt x="82" y="315"/>
                    </a:lnTo>
                    <a:lnTo>
                      <a:pt x="88" y="321"/>
                    </a:lnTo>
                    <a:lnTo>
                      <a:pt x="94" y="326"/>
                    </a:lnTo>
                    <a:lnTo>
                      <a:pt x="101" y="330"/>
                    </a:lnTo>
                    <a:lnTo>
                      <a:pt x="110" y="333"/>
                    </a:lnTo>
                    <a:lnTo>
                      <a:pt x="117" y="336"/>
                    </a:lnTo>
                    <a:lnTo>
                      <a:pt x="126" y="338"/>
                    </a:lnTo>
                    <a:lnTo>
                      <a:pt x="134" y="340"/>
                    </a:lnTo>
                    <a:lnTo>
                      <a:pt x="142" y="340"/>
                    </a:lnTo>
                    <a:lnTo>
                      <a:pt x="1220" y="340"/>
                    </a:lnTo>
                    <a:lnTo>
                      <a:pt x="1220" y="340"/>
                    </a:lnTo>
                    <a:lnTo>
                      <a:pt x="1228" y="340"/>
                    </a:lnTo>
                    <a:lnTo>
                      <a:pt x="1237" y="338"/>
                    </a:lnTo>
                    <a:lnTo>
                      <a:pt x="1245" y="336"/>
                    </a:lnTo>
                    <a:lnTo>
                      <a:pt x="1253" y="333"/>
                    </a:lnTo>
                    <a:lnTo>
                      <a:pt x="1260" y="330"/>
                    </a:lnTo>
                    <a:lnTo>
                      <a:pt x="1267" y="326"/>
                    </a:lnTo>
                    <a:lnTo>
                      <a:pt x="1273" y="321"/>
                    </a:lnTo>
                    <a:lnTo>
                      <a:pt x="1279" y="315"/>
                    </a:lnTo>
                    <a:lnTo>
                      <a:pt x="1285" y="309"/>
                    </a:lnTo>
                    <a:lnTo>
                      <a:pt x="1290" y="303"/>
                    </a:lnTo>
                    <a:lnTo>
                      <a:pt x="1294" y="296"/>
                    </a:lnTo>
                    <a:lnTo>
                      <a:pt x="1297" y="289"/>
                    </a:lnTo>
                    <a:lnTo>
                      <a:pt x="1300" y="281"/>
                    </a:lnTo>
                    <a:lnTo>
                      <a:pt x="1302" y="273"/>
                    </a:lnTo>
                    <a:lnTo>
                      <a:pt x="1304" y="264"/>
                    </a:lnTo>
                    <a:lnTo>
                      <a:pt x="1304" y="255"/>
                    </a:lnTo>
                    <a:lnTo>
                      <a:pt x="1304" y="142"/>
                    </a:lnTo>
                    <a:lnTo>
                      <a:pt x="1304" y="142"/>
                    </a:lnTo>
                    <a:lnTo>
                      <a:pt x="1304" y="133"/>
                    </a:lnTo>
                    <a:lnTo>
                      <a:pt x="1302" y="125"/>
                    </a:lnTo>
                    <a:lnTo>
                      <a:pt x="1300" y="117"/>
                    </a:lnTo>
                    <a:lnTo>
                      <a:pt x="1297" y="109"/>
                    </a:lnTo>
                    <a:lnTo>
                      <a:pt x="1294" y="102"/>
                    </a:lnTo>
                    <a:lnTo>
                      <a:pt x="1290" y="95"/>
                    </a:lnTo>
                    <a:lnTo>
                      <a:pt x="1285" y="88"/>
                    </a:lnTo>
                    <a:lnTo>
                      <a:pt x="1279" y="82"/>
                    </a:lnTo>
                    <a:lnTo>
                      <a:pt x="1273" y="77"/>
                    </a:lnTo>
                    <a:lnTo>
                      <a:pt x="1267" y="72"/>
                    </a:lnTo>
                    <a:lnTo>
                      <a:pt x="1260" y="68"/>
                    </a:lnTo>
                    <a:lnTo>
                      <a:pt x="1253" y="64"/>
                    </a:lnTo>
                    <a:lnTo>
                      <a:pt x="1245" y="61"/>
                    </a:lnTo>
                    <a:lnTo>
                      <a:pt x="1237" y="59"/>
                    </a:lnTo>
                    <a:lnTo>
                      <a:pt x="1228" y="58"/>
                    </a:lnTo>
                    <a:lnTo>
                      <a:pt x="1220" y="56"/>
                    </a:lnTo>
                    <a:lnTo>
                      <a:pt x="142"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25" name="Freeform 821">
                <a:extLst>
                  <a:ext uri="{FF2B5EF4-FFF2-40B4-BE49-F238E27FC236}">
                    <a16:creationId xmlns:a16="http://schemas.microsoft.com/office/drawing/2014/main" id="{7227213D-35B1-36C4-ADDB-D167929F663E}"/>
                  </a:ext>
                </a:extLst>
              </p:cNvPr>
              <p:cNvSpPr>
                <a:spLocks/>
              </p:cNvSpPr>
              <p:nvPr/>
            </p:nvSpPr>
            <p:spPr bwMode="auto">
              <a:xfrm>
                <a:off x="9350375" y="977900"/>
                <a:ext cx="30163" cy="30163"/>
              </a:xfrm>
              <a:custGeom>
                <a:avLst/>
                <a:gdLst>
                  <a:gd name="T0" fmla="*/ 56 w 113"/>
                  <a:gd name="T1" fmla="*/ 113 h 113"/>
                  <a:gd name="T2" fmla="*/ 56 w 113"/>
                  <a:gd name="T3" fmla="*/ 113 h 113"/>
                  <a:gd name="T4" fmla="*/ 45 w 113"/>
                  <a:gd name="T5" fmla="*/ 112 h 113"/>
                  <a:gd name="T6" fmla="*/ 34 w 113"/>
                  <a:gd name="T7" fmla="*/ 108 h 113"/>
                  <a:gd name="T8" fmla="*/ 24 w 113"/>
                  <a:gd name="T9" fmla="*/ 103 h 113"/>
                  <a:gd name="T10" fmla="*/ 16 w 113"/>
                  <a:gd name="T11" fmla="*/ 96 h 113"/>
                  <a:gd name="T12" fmla="*/ 9 w 113"/>
                  <a:gd name="T13" fmla="*/ 88 h 113"/>
                  <a:gd name="T14" fmla="*/ 4 w 113"/>
                  <a:gd name="T15" fmla="*/ 79 h 113"/>
                  <a:gd name="T16" fmla="*/ 1 w 113"/>
                  <a:gd name="T17" fmla="*/ 68 h 113"/>
                  <a:gd name="T18" fmla="*/ 0 w 113"/>
                  <a:gd name="T19" fmla="*/ 57 h 113"/>
                  <a:gd name="T20" fmla="*/ 0 w 113"/>
                  <a:gd name="T21" fmla="*/ 57 h 113"/>
                  <a:gd name="T22" fmla="*/ 1 w 113"/>
                  <a:gd name="T23" fmla="*/ 45 h 113"/>
                  <a:gd name="T24" fmla="*/ 4 w 113"/>
                  <a:gd name="T25" fmla="*/ 35 h 113"/>
                  <a:gd name="T26" fmla="*/ 9 w 113"/>
                  <a:gd name="T27" fmla="*/ 25 h 113"/>
                  <a:gd name="T28" fmla="*/ 16 w 113"/>
                  <a:gd name="T29" fmla="*/ 17 h 113"/>
                  <a:gd name="T30" fmla="*/ 24 w 113"/>
                  <a:gd name="T31" fmla="*/ 9 h 113"/>
                  <a:gd name="T32" fmla="*/ 34 w 113"/>
                  <a:gd name="T33" fmla="*/ 4 h 113"/>
                  <a:gd name="T34" fmla="*/ 45 w 113"/>
                  <a:gd name="T35" fmla="*/ 1 h 113"/>
                  <a:gd name="T36" fmla="*/ 56 w 113"/>
                  <a:gd name="T37" fmla="*/ 0 h 113"/>
                  <a:gd name="T38" fmla="*/ 56 w 113"/>
                  <a:gd name="T39" fmla="*/ 0 h 113"/>
                  <a:gd name="T40" fmla="*/ 67 w 113"/>
                  <a:gd name="T41" fmla="*/ 1 h 113"/>
                  <a:gd name="T42" fmla="*/ 79 w 113"/>
                  <a:gd name="T43" fmla="*/ 4 h 113"/>
                  <a:gd name="T44" fmla="*/ 88 w 113"/>
                  <a:gd name="T45" fmla="*/ 9 h 113"/>
                  <a:gd name="T46" fmla="*/ 97 w 113"/>
                  <a:gd name="T47" fmla="*/ 17 h 113"/>
                  <a:gd name="T48" fmla="*/ 103 w 113"/>
                  <a:gd name="T49" fmla="*/ 25 h 113"/>
                  <a:gd name="T50" fmla="*/ 109 w 113"/>
                  <a:gd name="T51" fmla="*/ 35 h 113"/>
                  <a:gd name="T52" fmla="*/ 112 w 113"/>
                  <a:gd name="T53" fmla="*/ 45 h 113"/>
                  <a:gd name="T54" fmla="*/ 113 w 113"/>
                  <a:gd name="T55" fmla="*/ 57 h 113"/>
                  <a:gd name="T56" fmla="*/ 113 w 113"/>
                  <a:gd name="T57" fmla="*/ 57 h 113"/>
                  <a:gd name="T58" fmla="*/ 112 w 113"/>
                  <a:gd name="T59" fmla="*/ 68 h 113"/>
                  <a:gd name="T60" fmla="*/ 109 w 113"/>
                  <a:gd name="T61" fmla="*/ 79 h 113"/>
                  <a:gd name="T62" fmla="*/ 103 w 113"/>
                  <a:gd name="T63" fmla="*/ 88 h 113"/>
                  <a:gd name="T64" fmla="*/ 97 w 113"/>
                  <a:gd name="T65" fmla="*/ 96 h 113"/>
                  <a:gd name="T66" fmla="*/ 88 w 113"/>
                  <a:gd name="T67" fmla="*/ 103 h 113"/>
                  <a:gd name="T68" fmla="*/ 79 w 113"/>
                  <a:gd name="T69" fmla="*/ 108 h 113"/>
                  <a:gd name="T70" fmla="*/ 67 w 113"/>
                  <a:gd name="T71" fmla="*/ 112 h 113"/>
                  <a:gd name="T72" fmla="*/ 56 w 113"/>
                  <a:gd name="T73" fmla="*/ 113 h 113"/>
                  <a:gd name="T74" fmla="*/ 56 w 113"/>
                  <a:gd name="T75"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3">
                    <a:moveTo>
                      <a:pt x="56" y="113"/>
                    </a:moveTo>
                    <a:lnTo>
                      <a:pt x="56" y="113"/>
                    </a:lnTo>
                    <a:lnTo>
                      <a:pt x="45" y="112"/>
                    </a:lnTo>
                    <a:lnTo>
                      <a:pt x="34" y="108"/>
                    </a:lnTo>
                    <a:lnTo>
                      <a:pt x="24" y="103"/>
                    </a:lnTo>
                    <a:lnTo>
                      <a:pt x="16" y="96"/>
                    </a:lnTo>
                    <a:lnTo>
                      <a:pt x="9" y="88"/>
                    </a:lnTo>
                    <a:lnTo>
                      <a:pt x="4" y="79"/>
                    </a:lnTo>
                    <a:lnTo>
                      <a:pt x="1" y="68"/>
                    </a:lnTo>
                    <a:lnTo>
                      <a:pt x="0" y="57"/>
                    </a:lnTo>
                    <a:lnTo>
                      <a:pt x="0" y="57"/>
                    </a:lnTo>
                    <a:lnTo>
                      <a:pt x="1" y="45"/>
                    </a:lnTo>
                    <a:lnTo>
                      <a:pt x="4" y="35"/>
                    </a:lnTo>
                    <a:lnTo>
                      <a:pt x="9" y="25"/>
                    </a:lnTo>
                    <a:lnTo>
                      <a:pt x="16" y="17"/>
                    </a:lnTo>
                    <a:lnTo>
                      <a:pt x="24" y="9"/>
                    </a:lnTo>
                    <a:lnTo>
                      <a:pt x="34" y="4"/>
                    </a:lnTo>
                    <a:lnTo>
                      <a:pt x="45" y="1"/>
                    </a:lnTo>
                    <a:lnTo>
                      <a:pt x="56" y="0"/>
                    </a:lnTo>
                    <a:lnTo>
                      <a:pt x="56" y="0"/>
                    </a:lnTo>
                    <a:lnTo>
                      <a:pt x="67" y="1"/>
                    </a:lnTo>
                    <a:lnTo>
                      <a:pt x="79" y="4"/>
                    </a:lnTo>
                    <a:lnTo>
                      <a:pt x="88" y="9"/>
                    </a:lnTo>
                    <a:lnTo>
                      <a:pt x="97" y="17"/>
                    </a:lnTo>
                    <a:lnTo>
                      <a:pt x="103" y="25"/>
                    </a:lnTo>
                    <a:lnTo>
                      <a:pt x="109" y="35"/>
                    </a:lnTo>
                    <a:lnTo>
                      <a:pt x="112" y="45"/>
                    </a:lnTo>
                    <a:lnTo>
                      <a:pt x="113" y="57"/>
                    </a:lnTo>
                    <a:lnTo>
                      <a:pt x="113" y="57"/>
                    </a:lnTo>
                    <a:lnTo>
                      <a:pt x="112" y="68"/>
                    </a:lnTo>
                    <a:lnTo>
                      <a:pt x="109" y="79"/>
                    </a:lnTo>
                    <a:lnTo>
                      <a:pt x="103" y="88"/>
                    </a:lnTo>
                    <a:lnTo>
                      <a:pt x="97" y="96"/>
                    </a:lnTo>
                    <a:lnTo>
                      <a:pt x="88" y="103"/>
                    </a:lnTo>
                    <a:lnTo>
                      <a:pt x="79" y="108"/>
                    </a:lnTo>
                    <a:lnTo>
                      <a:pt x="67" y="112"/>
                    </a:lnTo>
                    <a:lnTo>
                      <a:pt x="56" y="113"/>
                    </a:lnTo>
                    <a:lnTo>
                      <a:pt x="56"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26" name="Freeform 822">
                <a:extLst>
                  <a:ext uri="{FF2B5EF4-FFF2-40B4-BE49-F238E27FC236}">
                    <a16:creationId xmlns:a16="http://schemas.microsoft.com/office/drawing/2014/main" id="{DF4856EA-ACFA-E525-5B75-F042C084C85E}"/>
                  </a:ext>
                </a:extLst>
              </p:cNvPr>
              <p:cNvSpPr>
                <a:spLocks/>
              </p:cNvSpPr>
              <p:nvPr/>
            </p:nvSpPr>
            <p:spPr bwMode="auto">
              <a:xfrm>
                <a:off x="9394825" y="977900"/>
                <a:ext cx="30163" cy="30163"/>
              </a:xfrm>
              <a:custGeom>
                <a:avLst/>
                <a:gdLst>
                  <a:gd name="T0" fmla="*/ 57 w 114"/>
                  <a:gd name="T1" fmla="*/ 113 h 113"/>
                  <a:gd name="T2" fmla="*/ 57 w 114"/>
                  <a:gd name="T3" fmla="*/ 113 h 113"/>
                  <a:gd name="T4" fmla="*/ 46 w 114"/>
                  <a:gd name="T5" fmla="*/ 112 h 113"/>
                  <a:gd name="T6" fmla="*/ 35 w 114"/>
                  <a:gd name="T7" fmla="*/ 108 h 113"/>
                  <a:gd name="T8" fmla="*/ 26 w 114"/>
                  <a:gd name="T9" fmla="*/ 103 h 113"/>
                  <a:gd name="T10" fmla="*/ 18 w 114"/>
                  <a:gd name="T11" fmla="*/ 96 h 113"/>
                  <a:gd name="T12" fmla="*/ 11 w 114"/>
                  <a:gd name="T13" fmla="*/ 88 h 113"/>
                  <a:gd name="T14" fmla="*/ 5 w 114"/>
                  <a:gd name="T15" fmla="*/ 79 h 113"/>
                  <a:gd name="T16" fmla="*/ 2 w 114"/>
                  <a:gd name="T17" fmla="*/ 68 h 113"/>
                  <a:gd name="T18" fmla="*/ 0 w 114"/>
                  <a:gd name="T19" fmla="*/ 57 h 113"/>
                  <a:gd name="T20" fmla="*/ 0 w 114"/>
                  <a:gd name="T21" fmla="*/ 57 h 113"/>
                  <a:gd name="T22" fmla="*/ 2 w 114"/>
                  <a:gd name="T23" fmla="*/ 45 h 113"/>
                  <a:gd name="T24" fmla="*/ 5 w 114"/>
                  <a:gd name="T25" fmla="*/ 35 h 113"/>
                  <a:gd name="T26" fmla="*/ 11 w 114"/>
                  <a:gd name="T27" fmla="*/ 25 h 113"/>
                  <a:gd name="T28" fmla="*/ 18 w 114"/>
                  <a:gd name="T29" fmla="*/ 17 h 113"/>
                  <a:gd name="T30" fmla="*/ 26 w 114"/>
                  <a:gd name="T31" fmla="*/ 9 h 113"/>
                  <a:gd name="T32" fmla="*/ 35 w 114"/>
                  <a:gd name="T33" fmla="*/ 4 h 113"/>
                  <a:gd name="T34" fmla="*/ 46 w 114"/>
                  <a:gd name="T35" fmla="*/ 1 h 113"/>
                  <a:gd name="T36" fmla="*/ 57 w 114"/>
                  <a:gd name="T37" fmla="*/ 0 h 113"/>
                  <a:gd name="T38" fmla="*/ 57 w 114"/>
                  <a:gd name="T39" fmla="*/ 0 h 113"/>
                  <a:gd name="T40" fmla="*/ 69 w 114"/>
                  <a:gd name="T41" fmla="*/ 1 h 113"/>
                  <a:gd name="T42" fmla="*/ 79 w 114"/>
                  <a:gd name="T43" fmla="*/ 4 h 113"/>
                  <a:gd name="T44" fmla="*/ 89 w 114"/>
                  <a:gd name="T45" fmla="*/ 9 h 113"/>
                  <a:gd name="T46" fmla="*/ 97 w 114"/>
                  <a:gd name="T47" fmla="*/ 17 h 113"/>
                  <a:gd name="T48" fmla="*/ 105 w 114"/>
                  <a:gd name="T49" fmla="*/ 25 h 113"/>
                  <a:gd name="T50" fmla="*/ 110 w 114"/>
                  <a:gd name="T51" fmla="*/ 35 h 113"/>
                  <a:gd name="T52" fmla="*/ 113 w 114"/>
                  <a:gd name="T53" fmla="*/ 45 h 113"/>
                  <a:gd name="T54" fmla="*/ 114 w 114"/>
                  <a:gd name="T55" fmla="*/ 57 h 113"/>
                  <a:gd name="T56" fmla="*/ 114 w 114"/>
                  <a:gd name="T57" fmla="*/ 57 h 113"/>
                  <a:gd name="T58" fmla="*/ 113 w 114"/>
                  <a:gd name="T59" fmla="*/ 68 h 113"/>
                  <a:gd name="T60" fmla="*/ 110 w 114"/>
                  <a:gd name="T61" fmla="*/ 79 h 113"/>
                  <a:gd name="T62" fmla="*/ 105 w 114"/>
                  <a:gd name="T63" fmla="*/ 88 h 113"/>
                  <a:gd name="T64" fmla="*/ 97 w 114"/>
                  <a:gd name="T65" fmla="*/ 96 h 113"/>
                  <a:gd name="T66" fmla="*/ 89 w 114"/>
                  <a:gd name="T67" fmla="*/ 103 h 113"/>
                  <a:gd name="T68" fmla="*/ 79 w 114"/>
                  <a:gd name="T69" fmla="*/ 108 h 113"/>
                  <a:gd name="T70" fmla="*/ 69 w 114"/>
                  <a:gd name="T71" fmla="*/ 112 h 113"/>
                  <a:gd name="T72" fmla="*/ 57 w 114"/>
                  <a:gd name="T73" fmla="*/ 113 h 113"/>
                  <a:gd name="T74" fmla="*/ 57 w 114"/>
                  <a:gd name="T75"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13">
                    <a:moveTo>
                      <a:pt x="57" y="113"/>
                    </a:moveTo>
                    <a:lnTo>
                      <a:pt x="57" y="113"/>
                    </a:lnTo>
                    <a:lnTo>
                      <a:pt x="46" y="112"/>
                    </a:lnTo>
                    <a:lnTo>
                      <a:pt x="35" y="108"/>
                    </a:lnTo>
                    <a:lnTo>
                      <a:pt x="26" y="103"/>
                    </a:lnTo>
                    <a:lnTo>
                      <a:pt x="18" y="96"/>
                    </a:lnTo>
                    <a:lnTo>
                      <a:pt x="11" y="88"/>
                    </a:lnTo>
                    <a:lnTo>
                      <a:pt x="5" y="79"/>
                    </a:lnTo>
                    <a:lnTo>
                      <a:pt x="2" y="68"/>
                    </a:lnTo>
                    <a:lnTo>
                      <a:pt x="0" y="57"/>
                    </a:lnTo>
                    <a:lnTo>
                      <a:pt x="0" y="57"/>
                    </a:lnTo>
                    <a:lnTo>
                      <a:pt x="2" y="45"/>
                    </a:lnTo>
                    <a:lnTo>
                      <a:pt x="5" y="35"/>
                    </a:lnTo>
                    <a:lnTo>
                      <a:pt x="11" y="25"/>
                    </a:lnTo>
                    <a:lnTo>
                      <a:pt x="18" y="17"/>
                    </a:lnTo>
                    <a:lnTo>
                      <a:pt x="26" y="9"/>
                    </a:lnTo>
                    <a:lnTo>
                      <a:pt x="35" y="4"/>
                    </a:lnTo>
                    <a:lnTo>
                      <a:pt x="46" y="1"/>
                    </a:lnTo>
                    <a:lnTo>
                      <a:pt x="57" y="0"/>
                    </a:lnTo>
                    <a:lnTo>
                      <a:pt x="57" y="0"/>
                    </a:lnTo>
                    <a:lnTo>
                      <a:pt x="69" y="1"/>
                    </a:lnTo>
                    <a:lnTo>
                      <a:pt x="79" y="4"/>
                    </a:lnTo>
                    <a:lnTo>
                      <a:pt x="89" y="9"/>
                    </a:lnTo>
                    <a:lnTo>
                      <a:pt x="97" y="17"/>
                    </a:lnTo>
                    <a:lnTo>
                      <a:pt x="105" y="25"/>
                    </a:lnTo>
                    <a:lnTo>
                      <a:pt x="110" y="35"/>
                    </a:lnTo>
                    <a:lnTo>
                      <a:pt x="113" y="45"/>
                    </a:lnTo>
                    <a:lnTo>
                      <a:pt x="114" y="57"/>
                    </a:lnTo>
                    <a:lnTo>
                      <a:pt x="114" y="57"/>
                    </a:lnTo>
                    <a:lnTo>
                      <a:pt x="113" y="68"/>
                    </a:lnTo>
                    <a:lnTo>
                      <a:pt x="110" y="79"/>
                    </a:lnTo>
                    <a:lnTo>
                      <a:pt x="105" y="88"/>
                    </a:lnTo>
                    <a:lnTo>
                      <a:pt x="97" y="96"/>
                    </a:lnTo>
                    <a:lnTo>
                      <a:pt x="89" y="103"/>
                    </a:lnTo>
                    <a:lnTo>
                      <a:pt x="79" y="108"/>
                    </a:lnTo>
                    <a:lnTo>
                      <a:pt x="69" y="112"/>
                    </a:lnTo>
                    <a:lnTo>
                      <a:pt x="57" y="113"/>
                    </a:lnTo>
                    <a:lnTo>
                      <a:pt x="57"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27" name="Freeform 823">
                <a:extLst>
                  <a:ext uri="{FF2B5EF4-FFF2-40B4-BE49-F238E27FC236}">
                    <a16:creationId xmlns:a16="http://schemas.microsoft.com/office/drawing/2014/main" id="{7C8A007E-58F7-CB6F-2E27-DD27D53BFA6F}"/>
                  </a:ext>
                </a:extLst>
              </p:cNvPr>
              <p:cNvSpPr>
                <a:spLocks/>
              </p:cNvSpPr>
              <p:nvPr/>
            </p:nvSpPr>
            <p:spPr bwMode="auto">
              <a:xfrm>
                <a:off x="9440863" y="977900"/>
                <a:ext cx="30163" cy="30163"/>
              </a:xfrm>
              <a:custGeom>
                <a:avLst/>
                <a:gdLst>
                  <a:gd name="T0" fmla="*/ 58 w 114"/>
                  <a:gd name="T1" fmla="*/ 113 h 113"/>
                  <a:gd name="T2" fmla="*/ 58 w 114"/>
                  <a:gd name="T3" fmla="*/ 113 h 113"/>
                  <a:gd name="T4" fmla="*/ 46 w 114"/>
                  <a:gd name="T5" fmla="*/ 112 h 113"/>
                  <a:gd name="T6" fmla="*/ 36 w 114"/>
                  <a:gd name="T7" fmla="*/ 108 h 113"/>
                  <a:gd name="T8" fmla="*/ 25 w 114"/>
                  <a:gd name="T9" fmla="*/ 103 h 113"/>
                  <a:gd name="T10" fmla="*/ 17 w 114"/>
                  <a:gd name="T11" fmla="*/ 96 h 113"/>
                  <a:gd name="T12" fmla="*/ 10 w 114"/>
                  <a:gd name="T13" fmla="*/ 88 h 113"/>
                  <a:gd name="T14" fmla="*/ 5 w 114"/>
                  <a:gd name="T15" fmla="*/ 79 h 113"/>
                  <a:gd name="T16" fmla="*/ 2 w 114"/>
                  <a:gd name="T17" fmla="*/ 68 h 113"/>
                  <a:gd name="T18" fmla="*/ 0 w 114"/>
                  <a:gd name="T19" fmla="*/ 57 h 113"/>
                  <a:gd name="T20" fmla="*/ 0 w 114"/>
                  <a:gd name="T21" fmla="*/ 57 h 113"/>
                  <a:gd name="T22" fmla="*/ 2 w 114"/>
                  <a:gd name="T23" fmla="*/ 45 h 113"/>
                  <a:gd name="T24" fmla="*/ 5 w 114"/>
                  <a:gd name="T25" fmla="*/ 35 h 113"/>
                  <a:gd name="T26" fmla="*/ 10 w 114"/>
                  <a:gd name="T27" fmla="*/ 25 h 113"/>
                  <a:gd name="T28" fmla="*/ 17 w 114"/>
                  <a:gd name="T29" fmla="*/ 17 h 113"/>
                  <a:gd name="T30" fmla="*/ 25 w 114"/>
                  <a:gd name="T31" fmla="*/ 9 h 113"/>
                  <a:gd name="T32" fmla="*/ 36 w 114"/>
                  <a:gd name="T33" fmla="*/ 4 h 113"/>
                  <a:gd name="T34" fmla="*/ 46 w 114"/>
                  <a:gd name="T35" fmla="*/ 1 h 113"/>
                  <a:gd name="T36" fmla="*/ 58 w 114"/>
                  <a:gd name="T37" fmla="*/ 0 h 113"/>
                  <a:gd name="T38" fmla="*/ 58 w 114"/>
                  <a:gd name="T39" fmla="*/ 0 h 113"/>
                  <a:gd name="T40" fmla="*/ 69 w 114"/>
                  <a:gd name="T41" fmla="*/ 1 h 113"/>
                  <a:gd name="T42" fmla="*/ 79 w 114"/>
                  <a:gd name="T43" fmla="*/ 4 h 113"/>
                  <a:gd name="T44" fmla="*/ 89 w 114"/>
                  <a:gd name="T45" fmla="*/ 9 h 113"/>
                  <a:gd name="T46" fmla="*/ 97 w 114"/>
                  <a:gd name="T47" fmla="*/ 17 h 113"/>
                  <a:gd name="T48" fmla="*/ 104 w 114"/>
                  <a:gd name="T49" fmla="*/ 25 h 113"/>
                  <a:gd name="T50" fmla="*/ 109 w 114"/>
                  <a:gd name="T51" fmla="*/ 35 h 113"/>
                  <a:gd name="T52" fmla="*/ 113 w 114"/>
                  <a:gd name="T53" fmla="*/ 45 h 113"/>
                  <a:gd name="T54" fmla="*/ 114 w 114"/>
                  <a:gd name="T55" fmla="*/ 57 h 113"/>
                  <a:gd name="T56" fmla="*/ 114 w 114"/>
                  <a:gd name="T57" fmla="*/ 57 h 113"/>
                  <a:gd name="T58" fmla="*/ 113 w 114"/>
                  <a:gd name="T59" fmla="*/ 68 h 113"/>
                  <a:gd name="T60" fmla="*/ 109 w 114"/>
                  <a:gd name="T61" fmla="*/ 79 h 113"/>
                  <a:gd name="T62" fmla="*/ 104 w 114"/>
                  <a:gd name="T63" fmla="*/ 88 h 113"/>
                  <a:gd name="T64" fmla="*/ 97 w 114"/>
                  <a:gd name="T65" fmla="*/ 96 h 113"/>
                  <a:gd name="T66" fmla="*/ 89 w 114"/>
                  <a:gd name="T67" fmla="*/ 103 h 113"/>
                  <a:gd name="T68" fmla="*/ 79 w 114"/>
                  <a:gd name="T69" fmla="*/ 108 h 113"/>
                  <a:gd name="T70" fmla="*/ 69 w 114"/>
                  <a:gd name="T71" fmla="*/ 112 h 113"/>
                  <a:gd name="T72" fmla="*/ 58 w 114"/>
                  <a:gd name="T73" fmla="*/ 113 h 113"/>
                  <a:gd name="T74" fmla="*/ 58 w 114"/>
                  <a:gd name="T75"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13">
                    <a:moveTo>
                      <a:pt x="58" y="113"/>
                    </a:moveTo>
                    <a:lnTo>
                      <a:pt x="58" y="113"/>
                    </a:lnTo>
                    <a:lnTo>
                      <a:pt x="46" y="112"/>
                    </a:lnTo>
                    <a:lnTo>
                      <a:pt x="36" y="108"/>
                    </a:lnTo>
                    <a:lnTo>
                      <a:pt x="25" y="103"/>
                    </a:lnTo>
                    <a:lnTo>
                      <a:pt x="17" y="96"/>
                    </a:lnTo>
                    <a:lnTo>
                      <a:pt x="10" y="88"/>
                    </a:lnTo>
                    <a:lnTo>
                      <a:pt x="5" y="79"/>
                    </a:lnTo>
                    <a:lnTo>
                      <a:pt x="2" y="68"/>
                    </a:lnTo>
                    <a:lnTo>
                      <a:pt x="0" y="57"/>
                    </a:lnTo>
                    <a:lnTo>
                      <a:pt x="0" y="57"/>
                    </a:lnTo>
                    <a:lnTo>
                      <a:pt x="2" y="45"/>
                    </a:lnTo>
                    <a:lnTo>
                      <a:pt x="5" y="35"/>
                    </a:lnTo>
                    <a:lnTo>
                      <a:pt x="10" y="25"/>
                    </a:lnTo>
                    <a:lnTo>
                      <a:pt x="17" y="17"/>
                    </a:lnTo>
                    <a:lnTo>
                      <a:pt x="25" y="9"/>
                    </a:lnTo>
                    <a:lnTo>
                      <a:pt x="36" y="4"/>
                    </a:lnTo>
                    <a:lnTo>
                      <a:pt x="46" y="1"/>
                    </a:lnTo>
                    <a:lnTo>
                      <a:pt x="58" y="0"/>
                    </a:lnTo>
                    <a:lnTo>
                      <a:pt x="58" y="0"/>
                    </a:lnTo>
                    <a:lnTo>
                      <a:pt x="69" y="1"/>
                    </a:lnTo>
                    <a:lnTo>
                      <a:pt x="79" y="4"/>
                    </a:lnTo>
                    <a:lnTo>
                      <a:pt x="89" y="9"/>
                    </a:lnTo>
                    <a:lnTo>
                      <a:pt x="97" y="17"/>
                    </a:lnTo>
                    <a:lnTo>
                      <a:pt x="104" y="25"/>
                    </a:lnTo>
                    <a:lnTo>
                      <a:pt x="109" y="35"/>
                    </a:lnTo>
                    <a:lnTo>
                      <a:pt x="113" y="45"/>
                    </a:lnTo>
                    <a:lnTo>
                      <a:pt x="114" y="57"/>
                    </a:lnTo>
                    <a:lnTo>
                      <a:pt x="114" y="57"/>
                    </a:lnTo>
                    <a:lnTo>
                      <a:pt x="113" y="68"/>
                    </a:lnTo>
                    <a:lnTo>
                      <a:pt x="109" y="79"/>
                    </a:lnTo>
                    <a:lnTo>
                      <a:pt x="104" y="88"/>
                    </a:lnTo>
                    <a:lnTo>
                      <a:pt x="97" y="96"/>
                    </a:lnTo>
                    <a:lnTo>
                      <a:pt x="89" y="103"/>
                    </a:lnTo>
                    <a:lnTo>
                      <a:pt x="79" y="108"/>
                    </a:lnTo>
                    <a:lnTo>
                      <a:pt x="69" y="112"/>
                    </a:lnTo>
                    <a:lnTo>
                      <a:pt x="58" y="113"/>
                    </a:lnTo>
                    <a:lnTo>
                      <a:pt x="58"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28" name="Freeform 824">
                <a:extLst>
                  <a:ext uri="{FF2B5EF4-FFF2-40B4-BE49-F238E27FC236}">
                    <a16:creationId xmlns:a16="http://schemas.microsoft.com/office/drawing/2014/main" id="{FB97C90B-724F-1154-D46A-F888EE98B3BF}"/>
                  </a:ext>
                </a:extLst>
              </p:cNvPr>
              <p:cNvSpPr>
                <a:spLocks/>
              </p:cNvSpPr>
              <p:nvPr/>
            </p:nvSpPr>
            <p:spPr bwMode="auto">
              <a:xfrm>
                <a:off x="9320213" y="820738"/>
                <a:ext cx="15875" cy="134938"/>
              </a:xfrm>
              <a:custGeom>
                <a:avLst/>
                <a:gdLst>
                  <a:gd name="T0" fmla="*/ 29 w 57"/>
                  <a:gd name="T1" fmla="*/ 510 h 510"/>
                  <a:gd name="T2" fmla="*/ 29 w 57"/>
                  <a:gd name="T3" fmla="*/ 510 h 510"/>
                  <a:gd name="T4" fmla="*/ 23 w 57"/>
                  <a:gd name="T5" fmla="*/ 510 h 510"/>
                  <a:gd name="T6" fmla="*/ 18 w 57"/>
                  <a:gd name="T7" fmla="*/ 508 h 510"/>
                  <a:gd name="T8" fmla="*/ 13 w 57"/>
                  <a:gd name="T9" fmla="*/ 506 h 510"/>
                  <a:gd name="T10" fmla="*/ 9 w 57"/>
                  <a:gd name="T11" fmla="*/ 502 h 510"/>
                  <a:gd name="T12" fmla="*/ 5 w 57"/>
                  <a:gd name="T13" fmla="*/ 498 h 510"/>
                  <a:gd name="T14" fmla="*/ 3 w 57"/>
                  <a:gd name="T15" fmla="*/ 493 h 510"/>
                  <a:gd name="T16" fmla="*/ 1 w 57"/>
                  <a:gd name="T17" fmla="*/ 488 h 510"/>
                  <a:gd name="T18" fmla="*/ 0 w 57"/>
                  <a:gd name="T19" fmla="*/ 482 h 510"/>
                  <a:gd name="T20" fmla="*/ 0 w 57"/>
                  <a:gd name="T21" fmla="*/ 29 h 510"/>
                  <a:gd name="T22" fmla="*/ 0 w 57"/>
                  <a:gd name="T23" fmla="*/ 29 h 510"/>
                  <a:gd name="T24" fmla="*/ 1 w 57"/>
                  <a:gd name="T25" fmla="*/ 24 h 510"/>
                  <a:gd name="T26" fmla="*/ 3 w 57"/>
                  <a:gd name="T27" fmla="*/ 18 h 510"/>
                  <a:gd name="T28" fmla="*/ 5 w 57"/>
                  <a:gd name="T29" fmla="*/ 14 h 510"/>
                  <a:gd name="T30" fmla="*/ 9 w 57"/>
                  <a:gd name="T31" fmla="*/ 9 h 510"/>
                  <a:gd name="T32" fmla="*/ 13 w 57"/>
                  <a:gd name="T33" fmla="*/ 5 h 510"/>
                  <a:gd name="T34" fmla="*/ 18 w 57"/>
                  <a:gd name="T35" fmla="*/ 3 h 510"/>
                  <a:gd name="T36" fmla="*/ 23 w 57"/>
                  <a:gd name="T37" fmla="*/ 1 h 510"/>
                  <a:gd name="T38" fmla="*/ 29 w 57"/>
                  <a:gd name="T39" fmla="*/ 0 h 510"/>
                  <a:gd name="T40" fmla="*/ 29 w 57"/>
                  <a:gd name="T41" fmla="*/ 0 h 510"/>
                  <a:gd name="T42" fmla="*/ 34 w 57"/>
                  <a:gd name="T43" fmla="*/ 1 h 510"/>
                  <a:gd name="T44" fmla="*/ 39 w 57"/>
                  <a:gd name="T45" fmla="*/ 3 h 510"/>
                  <a:gd name="T46" fmla="*/ 44 w 57"/>
                  <a:gd name="T47" fmla="*/ 5 h 510"/>
                  <a:gd name="T48" fmla="*/ 48 w 57"/>
                  <a:gd name="T49" fmla="*/ 9 h 510"/>
                  <a:gd name="T50" fmla="*/ 52 w 57"/>
                  <a:gd name="T51" fmla="*/ 14 h 510"/>
                  <a:gd name="T52" fmla="*/ 54 w 57"/>
                  <a:gd name="T53" fmla="*/ 18 h 510"/>
                  <a:gd name="T54" fmla="*/ 56 w 57"/>
                  <a:gd name="T55" fmla="*/ 24 h 510"/>
                  <a:gd name="T56" fmla="*/ 57 w 57"/>
                  <a:gd name="T57" fmla="*/ 29 h 510"/>
                  <a:gd name="T58" fmla="*/ 57 w 57"/>
                  <a:gd name="T59" fmla="*/ 482 h 510"/>
                  <a:gd name="T60" fmla="*/ 57 w 57"/>
                  <a:gd name="T61" fmla="*/ 482 h 510"/>
                  <a:gd name="T62" fmla="*/ 56 w 57"/>
                  <a:gd name="T63" fmla="*/ 488 h 510"/>
                  <a:gd name="T64" fmla="*/ 54 w 57"/>
                  <a:gd name="T65" fmla="*/ 493 h 510"/>
                  <a:gd name="T66" fmla="*/ 52 w 57"/>
                  <a:gd name="T67" fmla="*/ 498 h 510"/>
                  <a:gd name="T68" fmla="*/ 48 w 57"/>
                  <a:gd name="T69" fmla="*/ 502 h 510"/>
                  <a:gd name="T70" fmla="*/ 44 w 57"/>
                  <a:gd name="T71" fmla="*/ 506 h 510"/>
                  <a:gd name="T72" fmla="*/ 39 w 57"/>
                  <a:gd name="T73" fmla="*/ 508 h 510"/>
                  <a:gd name="T74" fmla="*/ 34 w 57"/>
                  <a:gd name="T75" fmla="*/ 510 h 510"/>
                  <a:gd name="T76" fmla="*/ 29 w 57"/>
                  <a:gd name="T77" fmla="*/ 510 h 510"/>
                  <a:gd name="T78" fmla="*/ 29 w 57"/>
                  <a:gd name="T79" fmla="*/ 51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 h="510">
                    <a:moveTo>
                      <a:pt x="29" y="510"/>
                    </a:moveTo>
                    <a:lnTo>
                      <a:pt x="29" y="510"/>
                    </a:lnTo>
                    <a:lnTo>
                      <a:pt x="23" y="510"/>
                    </a:lnTo>
                    <a:lnTo>
                      <a:pt x="18" y="508"/>
                    </a:lnTo>
                    <a:lnTo>
                      <a:pt x="13" y="506"/>
                    </a:lnTo>
                    <a:lnTo>
                      <a:pt x="9" y="502"/>
                    </a:lnTo>
                    <a:lnTo>
                      <a:pt x="5" y="498"/>
                    </a:lnTo>
                    <a:lnTo>
                      <a:pt x="3" y="493"/>
                    </a:lnTo>
                    <a:lnTo>
                      <a:pt x="1" y="488"/>
                    </a:lnTo>
                    <a:lnTo>
                      <a:pt x="0" y="482"/>
                    </a:lnTo>
                    <a:lnTo>
                      <a:pt x="0" y="29"/>
                    </a:lnTo>
                    <a:lnTo>
                      <a:pt x="0" y="29"/>
                    </a:lnTo>
                    <a:lnTo>
                      <a:pt x="1" y="24"/>
                    </a:lnTo>
                    <a:lnTo>
                      <a:pt x="3" y="18"/>
                    </a:lnTo>
                    <a:lnTo>
                      <a:pt x="5" y="14"/>
                    </a:lnTo>
                    <a:lnTo>
                      <a:pt x="9" y="9"/>
                    </a:lnTo>
                    <a:lnTo>
                      <a:pt x="13" y="5"/>
                    </a:lnTo>
                    <a:lnTo>
                      <a:pt x="18" y="3"/>
                    </a:lnTo>
                    <a:lnTo>
                      <a:pt x="23" y="1"/>
                    </a:lnTo>
                    <a:lnTo>
                      <a:pt x="29" y="0"/>
                    </a:lnTo>
                    <a:lnTo>
                      <a:pt x="29" y="0"/>
                    </a:lnTo>
                    <a:lnTo>
                      <a:pt x="34" y="1"/>
                    </a:lnTo>
                    <a:lnTo>
                      <a:pt x="39" y="3"/>
                    </a:lnTo>
                    <a:lnTo>
                      <a:pt x="44" y="5"/>
                    </a:lnTo>
                    <a:lnTo>
                      <a:pt x="48" y="9"/>
                    </a:lnTo>
                    <a:lnTo>
                      <a:pt x="52" y="14"/>
                    </a:lnTo>
                    <a:lnTo>
                      <a:pt x="54" y="18"/>
                    </a:lnTo>
                    <a:lnTo>
                      <a:pt x="56" y="24"/>
                    </a:lnTo>
                    <a:lnTo>
                      <a:pt x="57" y="29"/>
                    </a:lnTo>
                    <a:lnTo>
                      <a:pt x="57" y="482"/>
                    </a:lnTo>
                    <a:lnTo>
                      <a:pt x="57" y="482"/>
                    </a:lnTo>
                    <a:lnTo>
                      <a:pt x="56" y="488"/>
                    </a:lnTo>
                    <a:lnTo>
                      <a:pt x="54" y="493"/>
                    </a:lnTo>
                    <a:lnTo>
                      <a:pt x="52" y="498"/>
                    </a:lnTo>
                    <a:lnTo>
                      <a:pt x="48" y="502"/>
                    </a:lnTo>
                    <a:lnTo>
                      <a:pt x="44" y="506"/>
                    </a:lnTo>
                    <a:lnTo>
                      <a:pt x="39" y="508"/>
                    </a:lnTo>
                    <a:lnTo>
                      <a:pt x="34" y="510"/>
                    </a:lnTo>
                    <a:lnTo>
                      <a:pt x="29" y="510"/>
                    </a:lnTo>
                    <a:lnTo>
                      <a:pt x="29" y="510"/>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29" name="Freeform 825">
                <a:extLst>
                  <a:ext uri="{FF2B5EF4-FFF2-40B4-BE49-F238E27FC236}">
                    <a16:creationId xmlns:a16="http://schemas.microsoft.com/office/drawing/2014/main" id="{58023B72-736B-FF2D-22E8-89BFA7B56B6A}"/>
                  </a:ext>
                </a:extLst>
              </p:cNvPr>
              <p:cNvSpPr>
                <a:spLocks/>
              </p:cNvSpPr>
              <p:nvPr/>
            </p:nvSpPr>
            <p:spPr bwMode="auto">
              <a:xfrm>
                <a:off x="9185275" y="985838"/>
                <a:ext cx="104775" cy="14288"/>
              </a:xfrm>
              <a:custGeom>
                <a:avLst/>
                <a:gdLst>
                  <a:gd name="T0" fmla="*/ 368 w 397"/>
                  <a:gd name="T1" fmla="*/ 56 h 56"/>
                  <a:gd name="T2" fmla="*/ 28 w 397"/>
                  <a:gd name="T3" fmla="*/ 56 h 56"/>
                  <a:gd name="T4" fmla="*/ 28 w 397"/>
                  <a:gd name="T5" fmla="*/ 56 h 56"/>
                  <a:gd name="T6" fmla="*/ 23 w 397"/>
                  <a:gd name="T7" fmla="*/ 55 h 56"/>
                  <a:gd name="T8" fmla="*/ 18 w 397"/>
                  <a:gd name="T9" fmla="*/ 54 h 56"/>
                  <a:gd name="T10" fmla="*/ 13 w 397"/>
                  <a:gd name="T11" fmla="*/ 51 h 56"/>
                  <a:gd name="T12" fmla="*/ 9 w 397"/>
                  <a:gd name="T13" fmla="*/ 48 h 56"/>
                  <a:gd name="T14" fmla="*/ 5 w 397"/>
                  <a:gd name="T15" fmla="*/ 43 h 56"/>
                  <a:gd name="T16" fmla="*/ 3 w 397"/>
                  <a:gd name="T17" fmla="*/ 39 h 56"/>
                  <a:gd name="T18" fmla="*/ 1 w 397"/>
                  <a:gd name="T19" fmla="*/ 33 h 56"/>
                  <a:gd name="T20" fmla="*/ 0 w 397"/>
                  <a:gd name="T21" fmla="*/ 28 h 56"/>
                  <a:gd name="T22" fmla="*/ 0 w 397"/>
                  <a:gd name="T23" fmla="*/ 28 h 56"/>
                  <a:gd name="T24" fmla="*/ 1 w 397"/>
                  <a:gd name="T25" fmla="*/ 22 h 56"/>
                  <a:gd name="T26" fmla="*/ 3 w 397"/>
                  <a:gd name="T27" fmla="*/ 17 h 56"/>
                  <a:gd name="T28" fmla="*/ 5 w 397"/>
                  <a:gd name="T29" fmla="*/ 12 h 56"/>
                  <a:gd name="T30" fmla="*/ 9 w 397"/>
                  <a:gd name="T31" fmla="*/ 8 h 56"/>
                  <a:gd name="T32" fmla="*/ 13 w 397"/>
                  <a:gd name="T33" fmla="*/ 4 h 56"/>
                  <a:gd name="T34" fmla="*/ 18 w 397"/>
                  <a:gd name="T35" fmla="*/ 2 h 56"/>
                  <a:gd name="T36" fmla="*/ 23 w 397"/>
                  <a:gd name="T37" fmla="*/ 0 h 56"/>
                  <a:gd name="T38" fmla="*/ 28 w 397"/>
                  <a:gd name="T39" fmla="*/ 0 h 56"/>
                  <a:gd name="T40" fmla="*/ 368 w 397"/>
                  <a:gd name="T41" fmla="*/ 0 h 56"/>
                  <a:gd name="T42" fmla="*/ 368 w 397"/>
                  <a:gd name="T43" fmla="*/ 0 h 56"/>
                  <a:gd name="T44" fmla="*/ 374 w 397"/>
                  <a:gd name="T45" fmla="*/ 0 h 56"/>
                  <a:gd name="T46" fmla="*/ 379 w 397"/>
                  <a:gd name="T47" fmla="*/ 2 h 56"/>
                  <a:gd name="T48" fmla="*/ 384 w 397"/>
                  <a:gd name="T49" fmla="*/ 4 h 56"/>
                  <a:gd name="T50" fmla="*/ 388 w 397"/>
                  <a:gd name="T51" fmla="*/ 8 h 56"/>
                  <a:gd name="T52" fmla="*/ 391 w 397"/>
                  <a:gd name="T53" fmla="*/ 12 h 56"/>
                  <a:gd name="T54" fmla="*/ 395 w 397"/>
                  <a:gd name="T55" fmla="*/ 17 h 56"/>
                  <a:gd name="T56" fmla="*/ 397 w 397"/>
                  <a:gd name="T57" fmla="*/ 22 h 56"/>
                  <a:gd name="T58" fmla="*/ 397 w 397"/>
                  <a:gd name="T59" fmla="*/ 28 h 56"/>
                  <a:gd name="T60" fmla="*/ 397 w 397"/>
                  <a:gd name="T61" fmla="*/ 28 h 56"/>
                  <a:gd name="T62" fmla="*/ 397 w 397"/>
                  <a:gd name="T63" fmla="*/ 33 h 56"/>
                  <a:gd name="T64" fmla="*/ 395 w 397"/>
                  <a:gd name="T65" fmla="*/ 39 h 56"/>
                  <a:gd name="T66" fmla="*/ 391 w 397"/>
                  <a:gd name="T67" fmla="*/ 43 h 56"/>
                  <a:gd name="T68" fmla="*/ 388 w 397"/>
                  <a:gd name="T69" fmla="*/ 48 h 56"/>
                  <a:gd name="T70" fmla="*/ 384 w 397"/>
                  <a:gd name="T71" fmla="*/ 51 h 56"/>
                  <a:gd name="T72" fmla="*/ 379 w 397"/>
                  <a:gd name="T73" fmla="*/ 54 h 56"/>
                  <a:gd name="T74" fmla="*/ 374 w 397"/>
                  <a:gd name="T75" fmla="*/ 55 h 56"/>
                  <a:gd name="T76" fmla="*/ 368 w 397"/>
                  <a:gd name="T77" fmla="*/ 56 h 56"/>
                  <a:gd name="T78" fmla="*/ 368 w 397"/>
                  <a:gd name="T7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7" h="56">
                    <a:moveTo>
                      <a:pt x="368" y="56"/>
                    </a:moveTo>
                    <a:lnTo>
                      <a:pt x="28" y="56"/>
                    </a:lnTo>
                    <a:lnTo>
                      <a:pt x="28" y="56"/>
                    </a:lnTo>
                    <a:lnTo>
                      <a:pt x="23" y="55"/>
                    </a:lnTo>
                    <a:lnTo>
                      <a:pt x="18" y="54"/>
                    </a:lnTo>
                    <a:lnTo>
                      <a:pt x="13" y="51"/>
                    </a:lnTo>
                    <a:lnTo>
                      <a:pt x="9" y="48"/>
                    </a:lnTo>
                    <a:lnTo>
                      <a:pt x="5" y="43"/>
                    </a:lnTo>
                    <a:lnTo>
                      <a:pt x="3" y="39"/>
                    </a:lnTo>
                    <a:lnTo>
                      <a:pt x="1" y="33"/>
                    </a:lnTo>
                    <a:lnTo>
                      <a:pt x="0" y="28"/>
                    </a:lnTo>
                    <a:lnTo>
                      <a:pt x="0" y="28"/>
                    </a:lnTo>
                    <a:lnTo>
                      <a:pt x="1" y="22"/>
                    </a:lnTo>
                    <a:lnTo>
                      <a:pt x="3" y="17"/>
                    </a:lnTo>
                    <a:lnTo>
                      <a:pt x="5" y="12"/>
                    </a:lnTo>
                    <a:lnTo>
                      <a:pt x="9" y="8"/>
                    </a:lnTo>
                    <a:lnTo>
                      <a:pt x="13" y="4"/>
                    </a:lnTo>
                    <a:lnTo>
                      <a:pt x="18" y="2"/>
                    </a:lnTo>
                    <a:lnTo>
                      <a:pt x="23" y="0"/>
                    </a:lnTo>
                    <a:lnTo>
                      <a:pt x="28" y="0"/>
                    </a:lnTo>
                    <a:lnTo>
                      <a:pt x="368" y="0"/>
                    </a:lnTo>
                    <a:lnTo>
                      <a:pt x="368" y="0"/>
                    </a:lnTo>
                    <a:lnTo>
                      <a:pt x="374" y="0"/>
                    </a:lnTo>
                    <a:lnTo>
                      <a:pt x="379" y="2"/>
                    </a:lnTo>
                    <a:lnTo>
                      <a:pt x="384" y="4"/>
                    </a:lnTo>
                    <a:lnTo>
                      <a:pt x="388" y="8"/>
                    </a:lnTo>
                    <a:lnTo>
                      <a:pt x="391" y="12"/>
                    </a:lnTo>
                    <a:lnTo>
                      <a:pt x="395" y="17"/>
                    </a:lnTo>
                    <a:lnTo>
                      <a:pt x="397" y="22"/>
                    </a:lnTo>
                    <a:lnTo>
                      <a:pt x="397" y="28"/>
                    </a:lnTo>
                    <a:lnTo>
                      <a:pt x="397" y="28"/>
                    </a:lnTo>
                    <a:lnTo>
                      <a:pt x="397" y="33"/>
                    </a:lnTo>
                    <a:lnTo>
                      <a:pt x="395" y="39"/>
                    </a:lnTo>
                    <a:lnTo>
                      <a:pt x="391" y="43"/>
                    </a:lnTo>
                    <a:lnTo>
                      <a:pt x="388" y="48"/>
                    </a:lnTo>
                    <a:lnTo>
                      <a:pt x="384" y="51"/>
                    </a:lnTo>
                    <a:lnTo>
                      <a:pt x="379" y="54"/>
                    </a:lnTo>
                    <a:lnTo>
                      <a:pt x="374" y="55"/>
                    </a:lnTo>
                    <a:lnTo>
                      <a:pt x="368" y="56"/>
                    </a:lnTo>
                    <a:lnTo>
                      <a:pt x="36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30" name="Freeform 826">
                <a:extLst>
                  <a:ext uri="{FF2B5EF4-FFF2-40B4-BE49-F238E27FC236}">
                    <a16:creationId xmlns:a16="http://schemas.microsoft.com/office/drawing/2014/main" id="{C1B530B5-C1B8-8DF0-15DB-B9BCBA1A3A50}"/>
                  </a:ext>
                </a:extLst>
              </p:cNvPr>
              <p:cNvSpPr>
                <a:spLocks/>
              </p:cNvSpPr>
              <p:nvPr/>
            </p:nvSpPr>
            <p:spPr bwMode="auto">
              <a:xfrm>
                <a:off x="9185275" y="1030288"/>
                <a:ext cx="15875" cy="30163"/>
              </a:xfrm>
              <a:custGeom>
                <a:avLst/>
                <a:gdLst>
                  <a:gd name="T0" fmla="*/ 28 w 57"/>
                  <a:gd name="T1" fmla="*/ 113 h 113"/>
                  <a:gd name="T2" fmla="*/ 28 w 57"/>
                  <a:gd name="T3" fmla="*/ 113 h 113"/>
                  <a:gd name="T4" fmla="*/ 23 w 57"/>
                  <a:gd name="T5" fmla="*/ 113 h 113"/>
                  <a:gd name="T6" fmla="*/ 18 w 57"/>
                  <a:gd name="T7" fmla="*/ 111 h 113"/>
                  <a:gd name="T8" fmla="*/ 13 w 57"/>
                  <a:gd name="T9" fmla="*/ 108 h 113"/>
                  <a:gd name="T10" fmla="*/ 9 w 57"/>
                  <a:gd name="T11" fmla="*/ 105 h 113"/>
                  <a:gd name="T12" fmla="*/ 5 w 57"/>
                  <a:gd name="T13" fmla="*/ 101 h 113"/>
                  <a:gd name="T14" fmla="*/ 3 w 57"/>
                  <a:gd name="T15" fmla="*/ 96 h 113"/>
                  <a:gd name="T16" fmla="*/ 1 w 57"/>
                  <a:gd name="T17" fmla="*/ 91 h 113"/>
                  <a:gd name="T18" fmla="*/ 0 w 57"/>
                  <a:gd name="T19" fmla="*/ 85 h 113"/>
                  <a:gd name="T20" fmla="*/ 0 w 57"/>
                  <a:gd name="T21" fmla="*/ 29 h 113"/>
                  <a:gd name="T22" fmla="*/ 0 w 57"/>
                  <a:gd name="T23" fmla="*/ 29 h 113"/>
                  <a:gd name="T24" fmla="*/ 1 w 57"/>
                  <a:gd name="T25" fmla="*/ 23 h 113"/>
                  <a:gd name="T26" fmla="*/ 3 w 57"/>
                  <a:gd name="T27" fmla="*/ 18 h 113"/>
                  <a:gd name="T28" fmla="*/ 5 w 57"/>
                  <a:gd name="T29" fmla="*/ 12 h 113"/>
                  <a:gd name="T30" fmla="*/ 9 w 57"/>
                  <a:gd name="T31" fmla="*/ 8 h 113"/>
                  <a:gd name="T32" fmla="*/ 13 w 57"/>
                  <a:gd name="T33" fmla="*/ 5 h 113"/>
                  <a:gd name="T34" fmla="*/ 18 w 57"/>
                  <a:gd name="T35" fmla="*/ 2 h 113"/>
                  <a:gd name="T36" fmla="*/ 23 w 57"/>
                  <a:gd name="T37" fmla="*/ 1 h 113"/>
                  <a:gd name="T38" fmla="*/ 28 w 57"/>
                  <a:gd name="T39" fmla="*/ 0 h 113"/>
                  <a:gd name="T40" fmla="*/ 28 w 57"/>
                  <a:gd name="T41" fmla="*/ 0 h 113"/>
                  <a:gd name="T42" fmla="*/ 34 w 57"/>
                  <a:gd name="T43" fmla="*/ 1 h 113"/>
                  <a:gd name="T44" fmla="*/ 39 w 57"/>
                  <a:gd name="T45" fmla="*/ 2 h 113"/>
                  <a:gd name="T46" fmla="*/ 44 w 57"/>
                  <a:gd name="T47" fmla="*/ 5 h 113"/>
                  <a:gd name="T48" fmla="*/ 48 w 57"/>
                  <a:gd name="T49" fmla="*/ 8 h 113"/>
                  <a:gd name="T50" fmla="*/ 52 w 57"/>
                  <a:gd name="T51" fmla="*/ 12 h 113"/>
                  <a:gd name="T52" fmla="*/ 54 w 57"/>
                  <a:gd name="T53" fmla="*/ 18 h 113"/>
                  <a:gd name="T54" fmla="*/ 56 w 57"/>
                  <a:gd name="T55" fmla="*/ 23 h 113"/>
                  <a:gd name="T56" fmla="*/ 57 w 57"/>
                  <a:gd name="T57" fmla="*/ 29 h 113"/>
                  <a:gd name="T58" fmla="*/ 57 w 57"/>
                  <a:gd name="T59" fmla="*/ 85 h 113"/>
                  <a:gd name="T60" fmla="*/ 57 w 57"/>
                  <a:gd name="T61" fmla="*/ 85 h 113"/>
                  <a:gd name="T62" fmla="*/ 56 w 57"/>
                  <a:gd name="T63" fmla="*/ 91 h 113"/>
                  <a:gd name="T64" fmla="*/ 54 w 57"/>
                  <a:gd name="T65" fmla="*/ 96 h 113"/>
                  <a:gd name="T66" fmla="*/ 52 w 57"/>
                  <a:gd name="T67" fmla="*/ 101 h 113"/>
                  <a:gd name="T68" fmla="*/ 48 w 57"/>
                  <a:gd name="T69" fmla="*/ 105 h 113"/>
                  <a:gd name="T70" fmla="*/ 44 w 57"/>
                  <a:gd name="T71" fmla="*/ 108 h 113"/>
                  <a:gd name="T72" fmla="*/ 39 w 57"/>
                  <a:gd name="T73" fmla="*/ 111 h 113"/>
                  <a:gd name="T74" fmla="*/ 34 w 57"/>
                  <a:gd name="T75" fmla="*/ 113 h 113"/>
                  <a:gd name="T76" fmla="*/ 28 w 57"/>
                  <a:gd name="T77" fmla="*/ 113 h 113"/>
                  <a:gd name="T78" fmla="*/ 28 w 57"/>
                  <a:gd name="T7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 h="113">
                    <a:moveTo>
                      <a:pt x="28" y="113"/>
                    </a:moveTo>
                    <a:lnTo>
                      <a:pt x="28" y="113"/>
                    </a:lnTo>
                    <a:lnTo>
                      <a:pt x="23" y="113"/>
                    </a:lnTo>
                    <a:lnTo>
                      <a:pt x="18" y="111"/>
                    </a:lnTo>
                    <a:lnTo>
                      <a:pt x="13" y="108"/>
                    </a:lnTo>
                    <a:lnTo>
                      <a:pt x="9" y="105"/>
                    </a:lnTo>
                    <a:lnTo>
                      <a:pt x="5" y="101"/>
                    </a:lnTo>
                    <a:lnTo>
                      <a:pt x="3" y="96"/>
                    </a:lnTo>
                    <a:lnTo>
                      <a:pt x="1" y="91"/>
                    </a:lnTo>
                    <a:lnTo>
                      <a:pt x="0" y="85"/>
                    </a:lnTo>
                    <a:lnTo>
                      <a:pt x="0" y="29"/>
                    </a:lnTo>
                    <a:lnTo>
                      <a:pt x="0" y="29"/>
                    </a:lnTo>
                    <a:lnTo>
                      <a:pt x="1" y="23"/>
                    </a:lnTo>
                    <a:lnTo>
                      <a:pt x="3" y="18"/>
                    </a:lnTo>
                    <a:lnTo>
                      <a:pt x="5" y="12"/>
                    </a:lnTo>
                    <a:lnTo>
                      <a:pt x="9" y="8"/>
                    </a:lnTo>
                    <a:lnTo>
                      <a:pt x="13" y="5"/>
                    </a:lnTo>
                    <a:lnTo>
                      <a:pt x="18" y="2"/>
                    </a:lnTo>
                    <a:lnTo>
                      <a:pt x="23" y="1"/>
                    </a:lnTo>
                    <a:lnTo>
                      <a:pt x="28" y="0"/>
                    </a:lnTo>
                    <a:lnTo>
                      <a:pt x="28" y="0"/>
                    </a:lnTo>
                    <a:lnTo>
                      <a:pt x="34" y="1"/>
                    </a:lnTo>
                    <a:lnTo>
                      <a:pt x="39" y="2"/>
                    </a:lnTo>
                    <a:lnTo>
                      <a:pt x="44" y="5"/>
                    </a:lnTo>
                    <a:lnTo>
                      <a:pt x="48" y="8"/>
                    </a:lnTo>
                    <a:lnTo>
                      <a:pt x="52" y="12"/>
                    </a:lnTo>
                    <a:lnTo>
                      <a:pt x="54" y="18"/>
                    </a:lnTo>
                    <a:lnTo>
                      <a:pt x="56" y="23"/>
                    </a:lnTo>
                    <a:lnTo>
                      <a:pt x="57" y="29"/>
                    </a:lnTo>
                    <a:lnTo>
                      <a:pt x="57" y="85"/>
                    </a:lnTo>
                    <a:lnTo>
                      <a:pt x="57" y="85"/>
                    </a:lnTo>
                    <a:lnTo>
                      <a:pt x="56" y="91"/>
                    </a:lnTo>
                    <a:lnTo>
                      <a:pt x="54" y="96"/>
                    </a:lnTo>
                    <a:lnTo>
                      <a:pt x="52" y="101"/>
                    </a:lnTo>
                    <a:lnTo>
                      <a:pt x="48" y="105"/>
                    </a:lnTo>
                    <a:lnTo>
                      <a:pt x="44" y="108"/>
                    </a:lnTo>
                    <a:lnTo>
                      <a:pt x="39" y="111"/>
                    </a:lnTo>
                    <a:lnTo>
                      <a:pt x="34" y="113"/>
                    </a:lnTo>
                    <a:lnTo>
                      <a:pt x="28" y="113"/>
                    </a:lnTo>
                    <a:lnTo>
                      <a:pt x="28"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31" name="Freeform 827">
                <a:extLst>
                  <a:ext uri="{FF2B5EF4-FFF2-40B4-BE49-F238E27FC236}">
                    <a16:creationId xmlns:a16="http://schemas.microsoft.com/office/drawing/2014/main" id="{E6A075D9-2523-972C-FBA9-613167C342B1}"/>
                  </a:ext>
                </a:extLst>
              </p:cNvPr>
              <p:cNvSpPr>
                <a:spLocks/>
              </p:cNvSpPr>
              <p:nvPr/>
            </p:nvSpPr>
            <p:spPr bwMode="auto">
              <a:xfrm>
                <a:off x="9471025" y="1030288"/>
                <a:ext cx="14288" cy="30163"/>
              </a:xfrm>
              <a:custGeom>
                <a:avLst/>
                <a:gdLst>
                  <a:gd name="T0" fmla="*/ 29 w 57"/>
                  <a:gd name="T1" fmla="*/ 113 h 113"/>
                  <a:gd name="T2" fmla="*/ 29 w 57"/>
                  <a:gd name="T3" fmla="*/ 113 h 113"/>
                  <a:gd name="T4" fmla="*/ 23 w 57"/>
                  <a:gd name="T5" fmla="*/ 113 h 113"/>
                  <a:gd name="T6" fmla="*/ 17 w 57"/>
                  <a:gd name="T7" fmla="*/ 111 h 113"/>
                  <a:gd name="T8" fmla="*/ 12 w 57"/>
                  <a:gd name="T9" fmla="*/ 108 h 113"/>
                  <a:gd name="T10" fmla="*/ 8 w 57"/>
                  <a:gd name="T11" fmla="*/ 105 h 113"/>
                  <a:gd name="T12" fmla="*/ 4 w 57"/>
                  <a:gd name="T13" fmla="*/ 101 h 113"/>
                  <a:gd name="T14" fmla="*/ 2 w 57"/>
                  <a:gd name="T15" fmla="*/ 96 h 113"/>
                  <a:gd name="T16" fmla="*/ 0 w 57"/>
                  <a:gd name="T17" fmla="*/ 91 h 113"/>
                  <a:gd name="T18" fmla="*/ 0 w 57"/>
                  <a:gd name="T19" fmla="*/ 85 h 113"/>
                  <a:gd name="T20" fmla="*/ 0 w 57"/>
                  <a:gd name="T21" fmla="*/ 29 h 113"/>
                  <a:gd name="T22" fmla="*/ 0 w 57"/>
                  <a:gd name="T23" fmla="*/ 29 h 113"/>
                  <a:gd name="T24" fmla="*/ 0 w 57"/>
                  <a:gd name="T25" fmla="*/ 23 h 113"/>
                  <a:gd name="T26" fmla="*/ 2 w 57"/>
                  <a:gd name="T27" fmla="*/ 18 h 113"/>
                  <a:gd name="T28" fmla="*/ 4 w 57"/>
                  <a:gd name="T29" fmla="*/ 12 h 113"/>
                  <a:gd name="T30" fmla="*/ 8 w 57"/>
                  <a:gd name="T31" fmla="*/ 8 h 113"/>
                  <a:gd name="T32" fmla="*/ 12 w 57"/>
                  <a:gd name="T33" fmla="*/ 5 h 113"/>
                  <a:gd name="T34" fmla="*/ 17 w 57"/>
                  <a:gd name="T35" fmla="*/ 2 h 113"/>
                  <a:gd name="T36" fmla="*/ 23 w 57"/>
                  <a:gd name="T37" fmla="*/ 1 h 113"/>
                  <a:gd name="T38" fmla="*/ 29 w 57"/>
                  <a:gd name="T39" fmla="*/ 0 h 113"/>
                  <a:gd name="T40" fmla="*/ 29 w 57"/>
                  <a:gd name="T41" fmla="*/ 0 h 113"/>
                  <a:gd name="T42" fmla="*/ 34 w 57"/>
                  <a:gd name="T43" fmla="*/ 1 h 113"/>
                  <a:gd name="T44" fmla="*/ 40 w 57"/>
                  <a:gd name="T45" fmla="*/ 2 h 113"/>
                  <a:gd name="T46" fmla="*/ 44 w 57"/>
                  <a:gd name="T47" fmla="*/ 5 h 113"/>
                  <a:gd name="T48" fmla="*/ 49 w 57"/>
                  <a:gd name="T49" fmla="*/ 8 h 113"/>
                  <a:gd name="T50" fmla="*/ 52 w 57"/>
                  <a:gd name="T51" fmla="*/ 12 h 113"/>
                  <a:gd name="T52" fmla="*/ 55 w 57"/>
                  <a:gd name="T53" fmla="*/ 18 h 113"/>
                  <a:gd name="T54" fmla="*/ 56 w 57"/>
                  <a:gd name="T55" fmla="*/ 23 h 113"/>
                  <a:gd name="T56" fmla="*/ 57 w 57"/>
                  <a:gd name="T57" fmla="*/ 29 h 113"/>
                  <a:gd name="T58" fmla="*/ 57 w 57"/>
                  <a:gd name="T59" fmla="*/ 85 h 113"/>
                  <a:gd name="T60" fmla="*/ 57 w 57"/>
                  <a:gd name="T61" fmla="*/ 85 h 113"/>
                  <a:gd name="T62" fmla="*/ 56 w 57"/>
                  <a:gd name="T63" fmla="*/ 91 h 113"/>
                  <a:gd name="T64" fmla="*/ 55 w 57"/>
                  <a:gd name="T65" fmla="*/ 96 h 113"/>
                  <a:gd name="T66" fmla="*/ 52 w 57"/>
                  <a:gd name="T67" fmla="*/ 101 h 113"/>
                  <a:gd name="T68" fmla="*/ 49 w 57"/>
                  <a:gd name="T69" fmla="*/ 105 h 113"/>
                  <a:gd name="T70" fmla="*/ 44 w 57"/>
                  <a:gd name="T71" fmla="*/ 108 h 113"/>
                  <a:gd name="T72" fmla="*/ 40 w 57"/>
                  <a:gd name="T73" fmla="*/ 111 h 113"/>
                  <a:gd name="T74" fmla="*/ 34 w 57"/>
                  <a:gd name="T75" fmla="*/ 113 h 113"/>
                  <a:gd name="T76" fmla="*/ 29 w 57"/>
                  <a:gd name="T77" fmla="*/ 113 h 113"/>
                  <a:gd name="T78" fmla="*/ 29 w 57"/>
                  <a:gd name="T7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 h="113">
                    <a:moveTo>
                      <a:pt x="29" y="113"/>
                    </a:moveTo>
                    <a:lnTo>
                      <a:pt x="29" y="113"/>
                    </a:lnTo>
                    <a:lnTo>
                      <a:pt x="23" y="113"/>
                    </a:lnTo>
                    <a:lnTo>
                      <a:pt x="17" y="111"/>
                    </a:lnTo>
                    <a:lnTo>
                      <a:pt x="12" y="108"/>
                    </a:lnTo>
                    <a:lnTo>
                      <a:pt x="8" y="105"/>
                    </a:lnTo>
                    <a:lnTo>
                      <a:pt x="4" y="101"/>
                    </a:lnTo>
                    <a:lnTo>
                      <a:pt x="2" y="96"/>
                    </a:lnTo>
                    <a:lnTo>
                      <a:pt x="0" y="91"/>
                    </a:lnTo>
                    <a:lnTo>
                      <a:pt x="0" y="85"/>
                    </a:lnTo>
                    <a:lnTo>
                      <a:pt x="0" y="29"/>
                    </a:lnTo>
                    <a:lnTo>
                      <a:pt x="0" y="29"/>
                    </a:lnTo>
                    <a:lnTo>
                      <a:pt x="0" y="23"/>
                    </a:lnTo>
                    <a:lnTo>
                      <a:pt x="2" y="18"/>
                    </a:lnTo>
                    <a:lnTo>
                      <a:pt x="4" y="12"/>
                    </a:lnTo>
                    <a:lnTo>
                      <a:pt x="8" y="8"/>
                    </a:lnTo>
                    <a:lnTo>
                      <a:pt x="12" y="5"/>
                    </a:lnTo>
                    <a:lnTo>
                      <a:pt x="17" y="2"/>
                    </a:lnTo>
                    <a:lnTo>
                      <a:pt x="23" y="1"/>
                    </a:lnTo>
                    <a:lnTo>
                      <a:pt x="29" y="0"/>
                    </a:lnTo>
                    <a:lnTo>
                      <a:pt x="29" y="0"/>
                    </a:lnTo>
                    <a:lnTo>
                      <a:pt x="34" y="1"/>
                    </a:lnTo>
                    <a:lnTo>
                      <a:pt x="40" y="2"/>
                    </a:lnTo>
                    <a:lnTo>
                      <a:pt x="44" y="5"/>
                    </a:lnTo>
                    <a:lnTo>
                      <a:pt x="49" y="8"/>
                    </a:lnTo>
                    <a:lnTo>
                      <a:pt x="52" y="12"/>
                    </a:lnTo>
                    <a:lnTo>
                      <a:pt x="55" y="18"/>
                    </a:lnTo>
                    <a:lnTo>
                      <a:pt x="56" y="23"/>
                    </a:lnTo>
                    <a:lnTo>
                      <a:pt x="57" y="29"/>
                    </a:lnTo>
                    <a:lnTo>
                      <a:pt x="57" y="85"/>
                    </a:lnTo>
                    <a:lnTo>
                      <a:pt x="57" y="85"/>
                    </a:lnTo>
                    <a:lnTo>
                      <a:pt x="56" y="91"/>
                    </a:lnTo>
                    <a:lnTo>
                      <a:pt x="55" y="96"/>
                    </a:lnTo>
                    <a:lnTo>
                      <a:pt x="52" y="101"/>
                    </a:lnTo>
                    <a:lnTo>
                      <a:pt x="49" y="105"/>
                    </a:lnTo>
                    <a:lnTo>
                      <a:pt x="44" y="108"/>
                    </a:lnTo>
                    <a:lnTo>
                      <a:pt x="40" y="111"/>
                    </a:lnTo>
                    <a:lnTo>
                      <a:pt x="34" y="113"/>
                    </a:lnTo>
                    <a:lnTo>
                      <a:pt x="29" y="113"/>
                    </a:lnTo>
                    <a:lnTo>
                      <a:pt x="29"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32" name="Freeform 828">
                <a:extLst>
                  <a:ext uri="{FF2B5EF4-FFF2-40B4-BE49-F238E27FC236}">
                    <a16:creationId xmlns:a16="http://schemas.microsoft.com/office/drawing/2014/main" id="{2AF9953F-8A57-4E15-D523-30A27C886482}"/>
                  </a:ext>
                </a:extLst>
              </p:cNvPr>
              <p:cNvSpPr>
                <a:spLocks/>
              </p:cNvSpPr>
              <p:nvPr/>
            </p:nvSpPr>
            <p:spPr bwMode="auto">
              <a:xfrm>
                <a:off x="9290050" y="804863"/>
                <a:ext cx="15875" cy="46038"/>
              </a:xfrm>
              <a:custGeom>
                <a:avLst/>
                <a:gdLst>
                  <a:gd name="T0" fmla="*/ 28 w 56"/>
                  <a:gd name="T1" fmla="*/ 171 h 171"/>
                  <a:gd name="T2" fmla="*/ 28 w 56"/>
                  <a:gd name="T3" fmla="*/ 171 h 171"/>
                  <a:gd name="T4" fmla="*/ 23 w 56"/>
                  <a:gd name="T5" fmla="*/ 170 h 171"/>
                  <a:gd name="T6" fmla="*/ 17 w 56"/>
                  <a:gd name="T7" fmla="*/ 168 h 171"/>
                  <a:gd name="T8" fmla="*/ 13 w 56"/>
                  <a:gd name="T9" fmla="*/ 165 h 171"/>
                  <a:gd name="T10" fmla="*/ 8 w 56"/>
                  <a:gd name="T11" fmla="*/ 161 h 171"/>
                  <a:gd name="T12" fmla="*/ 5 w 56"/>
                  <a:gd name="T13" fmla="*/ 157 h 171"/>
                  <a:gd name="T14" fmla="*/ 2 w 56"/>
                  <a:gd name="T15" fmla="*/ 152 h 171"/>
                  <a:gd name="T16" fmla="*/ 1 w 56"/>
                  <a:gd name="T17" fmla="*/ 147 h 171"/>
                  <a:gd name="T18" fmla="*/ 0 w 56"/>
                  <a:gd name="T19" fmla="*/ 142 h 171"/>
                  <a:gd name="T20" fmla="*/ 0 w 56"/>
                  <a:gd name="T21" fmla="*/ 28 h 171"/>
                  <a:gd name="T22" fmla="*/ 0 w 56"/>
                  <a:gd name="T23" fmla="*/ 28 h 171"/>
                  <a:gd name="T24" fmla="*/ 1 w 56"/>
                  <a:gd name="T25" fmla="*/ 23 h 171"/>
                  <a:gd name="T26" fmla="*/ 2 w 56"/>
                  <a:gd name="T27" fmla="*/ 17 h 171"/>
                  <a:gd name="T28" fmla="*/ 5 w 56"/>
                  <a:gd name="T29" fmla="*/ 13 h 171"/>
                  <a:gd name="T30" fmla="*/ 8 w 56"/>
                  <a:gd name="T31" fmla="*/ 8 h 171"/>
                  <a:gd name="T32" fmla="*/ 13 w 56"/>
                  <a:gd name="T33" fmla="*/ 5 h 171"/>
                  <a:gd name="T34" fmla="*/ 17 w 56"/>
                  <a:gd name="T35" fmla="*/ 2 h 171"/>
                  <a:gd name="T36" fmla="*/ 23 w 56"/>
                  <a:gd name="T37" fmla="*/ 1 h 171"/>
                  <a:gd name="T38" fmla="*/ 28 w 56"/>
                  <a:gd name="T39" fmla="*/ 0 h 171"/>
                  <a:gd name="T40" fmla="*/ 28 w 56"/>
                  <a:gd name="T41" fmla="*/ 0 h 171"/>
                  <a:gd name="T42" fmla="*/ 34 w 56"/>
                  <a:gd name="T43" fmla="*/ 1 h 171"/>
                  <a:gd name="T44" fmla="*/ 39 w 56"/>
                  <a:gd name="T45" fmla="*/ 2 h 171"/>
                  <a:gd name="T46" fmla="*/ 44 w 56"/>
                  <a:gd name="T47" fmla="*/ 5 h 171"/>
                  <a:gd name="T48" fmla="*/ 48 w 56"/>
                  <a:gd name="T49" fmla="*/ 8 h 171"/>
                  <a:gd name="T50" fmla="*/ 52 w 56"/>
                  <a:gd name="T51" fmla="*/ 13 h 171"/>
                  <a:gd name="T52" fmla="*/ 54 w 56"/>
                  <a:gd name="T53" fmla="*/ 17 h 171"/>
                  <a:gd name="T54" fmla="*/ 56 w 56"/>
                  <a:gd name="T55" fmla="*/ 23 h 171"/>
                  <a:gd name="T56" fmla="*/ 56 w 56"/>
                  <a:gd name="T57" fmla="*/ 28 h 171"/>
                  <a:gd name="T58" fmla="*/ 56 w 56"/>
                  <a:gd name="T59" fmla="*/ 142 h 171"/>
                  <a:gd name="T60" fmla="*/ 56 w 56"/>
                  <a:gd name="T61" fmla="*/ 142 h 171"/>
                  <a:gd name="T62" fmla="*/ 56 w 56"/>
                  <a:gd name="T63" fmla="*/ 147 h 171"/>
                  <a:gd name="T64" fmla="*/ 54 w 56"/>
                  <a:gd name="T65" fmla="*/ 152 h 171"/>
                  <a:gd name="T66" fmla="*/ 52 w 56"/>
                  <a:gd name="T67" fmla="*/ 157 h 171"/>
                  <a:gd name="T68" fmla="*/ 48 w 56"/>
                  <a:gd name="T69" fmla="*/ 161 h 171"/>
                  <a:gd name="T70" fmla="*/ 44 w 56"/>
                  <a:gd name="T71" fmla="*/ 165 h 171"/>
                  <a:gd name="T72" fmla="*/ 39 w 56"/>
                  <a:gd name="T73" fmla="*/ 168 h 171"/>
                  <a:gd name="T74" fmla="*/ 34 w 56"/>
                  <a:gd name="T75" fmla="*/ 170 h 171"/>
                  <a:gd name="T76" fmla="*/ 28 w 56"/>
                  <a:gd name="T77" fmla="*/ 171 h 171"/>
                  <a:gd name="T78" fmla="*/ 28 w 56"/>
                  <a:gd name="T7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171">
                    <a:moveTo>
                      <a:pt x="28" y="171"/>
                    </a:moveTo>
                    <a:lnTo>
                      <a:pt x="28" y="171"/>
                    </a:lnTo>
                    <a:lnTo>
                      <a:pt x="23" y="170"/>
                    </a:lnTo>
                    <a:lnTo>
                      <a:pt x="17" y="168"/>
                    </a:lnTo>
                    <a:lnTo>
                      <a:pt x="13" y="165"/>
                    </a:lnTo>
                    <a:lnTo>
                      <a:pt x="8" y="161"/>
                    </a:lnTo>
                    <a:lnTo>
                      <a:pt x="5" y="157"/>
                    </a:lnTo>
                    <a:lnTo>
                      <a:pt x="2" y="152"/>
                    </a:lnTo>
                    <a:lnTo>
                      <a:pt x="1" y="147"/>
                    </a:lnTo>
                    <a:lnTo>
                      <a:pt x="0" y="142"/>
                    </a:lnTo>
                    <a:lnTo>
                      <a:pt x="0" y="28"/>
                    </a:lnTo>
                    <a:lnTo>
                      <a:pt x="0" y="28"/>
                    </a:lnTo>
                    <a:lnTo>
                      <a:pt x="1" y="23"/>
                    </a:lnTo>
                    <a:lnTo>
                      <a:pt x="2" y="17"/>
                    </a:lnTo>
                    <a:lnTo>
                      <a:pt x="5" y="13"/>
                    </a:lnTo>
                    <a:lnTo>
                      <a:pt x="8" y="8"/>
                    </a:lnTo>
                    <a:lnTo>
                      <a:pt x="13" y="5"/>
                    </a:lnTo>
                    <a:lnTo>
                      <a:pt x="17" y="2"/>
                    </a:lnTo>
                    <a:lnTo>
                      <a:pt x="23" y="1"/>
                    </a:lnTo>
                    <a:lnTo>
                      <a:pt x="28" y="0"/>
                    </a:lnTo>
                    <a:lnTo>
                      <a:pt x="28" y="0"/>
                    </a:lnTo>
                    <a:lnTo>
                      <a:pt x="34" y="1"/>
                    </a:lnTo>
                    <a:lnTo>
                      <a:pt x="39" y="2"/>
                    </a:lnTo>
                    <a:lnTo>
                      <a:pt x="44" y="5"/>
                    </a:lnTo>
                    <a:lnTo>
                      <a:pt x="48" y="8"/>
                    </a:lnTo>
                    <a:lnTo>
                      <a:pt x="52" y="13"/>
                    </a:lnTo>
                    <a:lnTo>
                      <a:pt x="54" y="17"/>
                    </a:lnTo>
                    <a:lnTo>
                      <a:pt x="56" y="23"/>
                    </a:lnTo>
                    <a:lnTo>
                      <a:pt x="56" y="28"/>
                    </a:lnTo>
                    <a:lnTo>
                      <a:pt x="56" y="142"/>
                    </a:lnTo>
                    <a:lnTo>
                      <a:pt x="56" y="142"/>
                    </a:lnTo>
                    <a:lnTo>
                      <a:pt x="56" y="147"/>
                    </a:lnTo>
                    <a:lnTo>
                      <a:pt x="54" y="152"/>
                    </a:lnTo>
                    <a:lnTo>
                      <a:pt x="52" y="157"/>
                    </a:lnTo>
                    <a:lnTo>
                      <a:pt x="48" y="161"/>
                    </a:lnTo>
                    <a:lnTo>
                      <a:pt x="44" y="165"/>
                    </a:lnTo>
                    <a:lnTo>
                      <a:pt x="39" y="168"/>
                    </a:lnTo>
                    <a:lnTo>
                      <a:pt x="34" y="170"/>
                    </a:lnTo>
                    <a:lnTo>
                      <a:pt x="28" y="171"/>
                    </a:lnTo>
                    <a:lnTo>
                      <a:pt x="2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33" name="Freeform 829">
                <a:extLst>
                  <a:ext uri="{FF2B5EF4-FFF2-40B4-BE49-F238E27FC236}">
                    <a16:creationId xmlns:a16="http://schemas.microsoft.com/office/drawing/2014/main" id="{BDE98999-4D9C-4958-742D-A5416ACF2BE1}"/>
                  </a:ext>
                </a:extLst>
              </p:cNvPr>
              <p:cNvSpPr>
                <a:spLocks/>
              </p:cNvSpPr>
              <p:nvPr/>
            </p:nvSpPr>
            <p:spPr bwMode="auto">
              <a:xfrm>
                <a:off x="9245600" y="790575"/>
                <a:ext cx="14288" cy="74613"/>
              </a:xfrm>
              <a:custGeom>
                <a:avLst/>
                <a:gdLst>
                  <a:gd name="T0" fmla="*/ 28 w 56"/>
                  <a:gd name="T1" fmla="*/ 284 h 284"/>
                  <a:gd name="T2" fmla="*/ 28 w 56"/>
                  <a:gd name="T3" fmla="*/ 284 h 284"/>
                  <a:gd name="T4" fmla="*/ 22 w 56"/>
                  <a:gd name="T5" fmla="*/ 283 h 284"/>
                  <a:gd name="T6" fmla="*/ 17 w 56"/>
                  <a:gd name="T7" fmla="*/ 282 h 284"/>
                  <a:gd name="T8" fmla="*/ 12 w 56"/>
                  <a:gd name="T9" fmla="*/ 279 h 284"/>
                  <a:gd name="T10" fmla="*/ 8 w 56"/>
                  <a:gd name="T11" fmla="*/ 275 h 284"/>
                  <a:gd name="T12" fmla="*/ 5 w 56"/>
                  <a:gd name="T13" fmla="*/ 271 h 284"/>
                  <a:gd name="T14" fmla="*/ 2 w 56"/>
                  <a:gd name="T15" fmla="*/ 267 h 284"/>
                  <a:gd name="T16" fmla="*/ 0 w 56"/>
                  <a:gd name="T17" fmla="*/ 261 h 284"/>
                  <a:gd name="T18" fmla="*/ 0 w 56"/>
                  <a:gd name="T19" fmla="*/ 256 h 284"/>
                  <a:gd name="T20" fmla="*/ 0 w 56"/>
                  <a:gd name="T21" fmla="*/ 29 h 284"/>
                  <a:gd name="T22" fmla="*/ 0 w 56"/>
                  <a:gd name="T23" fmla="*/ 29 h 284"/>
                  <a:gd name="T24" fmla="*/ 0 w 56"/>
                  <a:gd name="T25" fmla="*/ 23 h 284"/>
                  <a:gd name="T26" fmla="*/ 2 w 56"/>
                  <a:gd name="T27" fmla="*/ 17 h 284"/>
                  <a:gd name="T28" fmla="*/ 5 w 56"/>
                  <a:gd name="T29" fmla="*/ 12 h 284"/>
                  <a:gd name="T30" fmla="*/ 8 w 56"/>
                  <a:gd name="T31" fmla="*/ 8 h 284"/>
                  <a:gd name="T32" fmla="*/ 12 w 56"/>
                  <a:gd name="T33" fmla="*/ 5 h 284"/>
                  <a:gd name="T34" fmla="*/ 17 w 56"/>
                  <a:gd name="T35" fmla="*/ 2 h 284"/>
                  <a:gd name="T36" fmla="*/ 22 w 56"/>
                  <a:gd name="T37" fmla="*/ 1 h 284"/>
                  <a:gd name="T38" fmla="*/ 28 w 56"/>
                  <a:gd name="T39" fmla="*/ 0 h 284"/>
                  <a:gd name="T40" fmla="*/ 28 w 56"/>
                  <a:gd name="T41" fmla="*/ 0 h 284"/>
                  <a:gd name="T42" fmla="*/ 34 w 56"/>
                  <a:gd name="T43" fmla="*/ 1 h 284"/>
                  <a:gd name="T44" fmla="*/ 39 w 56"/>
                  <a:gd name="T45" fmla="*/ 2 h 284"/>
                  <a:gd name="T46" fmla="*/ 44 w 56"/>
                  <a:gd name="T47" fmla="*/ 5 h 284"/>
                  <a:gd name="T48" fmla="*/ 48 w 56"/>
                  <a:gd name="T49" fmla="*/ 8 h 284"/>
                  <a:gd name="T50" fmla="*/ 51 w 56"/>
                  <a:gd name="T51" fmla="*/ 12 h 284"/>
                  <a:gd name="T52" fmla="*/ 54 w 56"/>
                  <a:gd name="T53" fmla="*/ 17 h 284"/>
                  <a:gd name="T54" fmla="*/ 55 w 56"/>
                  <a:gd name="T55" fmla="*/ 23 h 284"/>
                  <a:gd name="T56" fmla="*/ 56 w 56"/>
                  <a:gd name="T57" fmla="*/ 29 h 284"/>
                  <a:gd name="T58" fmla="*/ 56 w 56"/>
                  <a:gd name="T59" fmla="*/ 256 h 284"/>
                  <a:gd name="T60" fmla="*/ 56 w 56"/>
                  <a:gd name="T61" fmla="*/ 256 h 284"/>
                  <a:gd name="T62" fmla="*/ 55 w 56"/>
                  <a:gd name="T63" fmla="*/ 261 h 284"/>
                  <a:gd name="T64" fmla="*/ 54 w 56"/>
                  <a:gd name="T65" fmla="*/ 267 h 284"/>
                  <a:gd name="T66" fmla="*/ 51 w 56"/>
                  <a:gd name="T67" fmla="*/ 271 h 284"/>
                  <a:gd name="T68" fmla="*/ 48 w 56"/>
                  <a:gd name="T69" fmla="*/ 275 h 284"/>
                  <a:gd name="T70" fmla="*/ 44 w 56"/>
                  <a:gd name="T71" fmla="*/ 279 h 284"/>
                  <a:gd name="T72" fmla="*/ 39 w 56"/>
                  <a:gd name="T73" fmla="*/ 282 h 284"/>
                  <a:gd name="T74" fmla="*/ 34 w 56"/>
                  <a:gd name="T75" fmla="*/ 283 h 284"/>
                  <a:gd name="T76" fmla="*/ 28 w 56"/>
                  <a:gd name="T77" fmla="*/ 284 h 284"/>
                  <a:gd name="T78" fmla="*/ 28 w 56"/>
                  <a:gd name="T79"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284">
                    <a:moveTo>
                      <a:pt x="28" y="284"/>
                    </a:moveTo>
                    <a:lnTo>
                      <a:pt x="28" y="284"/>
                    </a:lnTo>
                    <a:lnTo>
                      <a:pt x="22" y="283"/>
                    </a:lnTo>
                    <a:lnTo>
                      <a:pt x="17" y="282"/>
                    </a:lnTo>
                    <a:lnTo>
                      <a:pt x="12" y="279"/>
                    </a:lnTo>
                    <a:lnTo>
                      <a:pt x="8" y="275"/>
                    </a:lnTo>
                    <a:lnTo>
                      <a:pt x="5" y="271"/>
                    </a:lnTo>
                    <a:lnTo>
                      <a:pt x="2" y="267"/>
                    </a:lnTo>
                    <a:lnTo>
                      <a:pt x="0" y="261"/>
                    </a:lnTo>
                    <a:lnTo>
                      <a:pt x="0" y="256"/>
                    </a:lnTo>
                    <a:lnTo>
                      <a:pt x="0" y="29"/>
                    </a:lnTo>
                    <a:lnTo>
                      <a:pt x="0" y="29"/>
                    </a:lnTo>
                    <a:lnTo>
                      <a:pt x="0" y="23"/>
                    </a:lnTo>
                    <a:lnTo>
                      <a:pt x="2" y="17"/>
                    </a:lnTo>
                    <a:lnTo>
                      <a:pt x="5" y="12"/>
                    </a:lnTo>
                    <a:lnTo>
                      <a:pt x="8" y="8"/>
                    </a:lnTo>
                    <a:lnTo>
                      <a:pt x="12" y="5"/>
                    </a:lnTo>
                    <a:lnTo>
                      <a:pt x="17" y="2"/>
                    </a:lnTo>
                    <a:lnTo>
                      <a:pt x="22" y="1"/>
                    </a:lnTo>
                    <a:lnTo>
                      <a:pt x="28" y="0"/>
                    </a:lnTo>
                    <a:lnTo>
                      <a:pt x="28" y="0"/>
                    </a:lnTo>
                    <a:lnTo>
                      <a:pt x="34" y="1"/>
                    </a:lnTo>
                    <a:lnTo>
                      <a:pt x="39" y="2"/>
                    </a:lnTo>
                    <a:lnTo>
                      <a:pt x="44" y="5"/>
                    </a:lnTo>
                    <a:lnTo>
                      <a:pt x="48" y="8"/>
                    </a:lnTo>
                    <a:lnTo>
                      <a:pt x="51" y="12"/>
                    </a:lnTo>
                    <a:lnTo>
                      <a:pt x="54" y="17"/>
                    </a:lnTo>
                    <a:lnTo>
                      <a:pt x="55" y="23"/>
                    </a:lnTo>
                    <a:lnTo>
                      <a:pt x="56" y="29"/>
                    </a:lnTo>
                    <a:lnTo>
                      <a:pt x="56" y="256"/>
                    </a:lnTo>
                    <a:lnTo>
                      <a:pt x="56" y="256"/>
                    </a:lnTo>
                    <a:lnTo>
                      <a:pt x="55" y="261"/>
                    </a:lnTo>
                    <a:lnTo>
                      <a:pt x="54" y="267"/>
                    </a:lnTo>
                    <a:lnTo>
                      <a:pt x="51" y="271"/>
                    </a:lnTo>
                    <a:lnTo>
                      <a:pt x="48" y="275"/>
                    </a:lnTo>
                    <a:lnTo>
                      <a:pt x="44" y="279"/>
                    </a:lnTo>
                    <a:lnTo>
                      <a:pt x="39" y="282"/>
                    </a:lnTo>
                    <a:lnTo>
                      <a:pt x="34" y="283"/>
                    </a:lnTo>
                    <a:lnTo>
                      <a:pt x="28" y="284"/>
                    </a:lnTo>
                    <a:lnTo>
                      <a:pt x="28" y="2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34" name="Freeform 830">
                <a:extLst>
                  <a:ext uri="{FF2B5EF4-FFF2-40B4-BE49-F238E27FC236}">
                    <a16:creationId xmlns:a16="http://schemas.microsoft.com/office/drawing/2014/main" id="{C25BEF2D-5B59-6714-D139-4F542F169129}"/>
                  </a:ext>
                </a:extLst>
              </p:cNvPr>
              <p:cNvSpPr>
                <a:spLocks/>
              </p:cNvSpPr>
              <p:nvPr/>
            </p:nvSpPr>
            <p:spPr bwMode="auto">
              <a:xfrm>
                <a:off x="9201150" y="774700"/>
                <a:ext cx="14288" cy="104775"/>
              </a:xfrm>
              <a:custGeom>
                <a:avLst/>
                <a:gdLst>
                  <a:gd name="T0" fmla="*/ 28 w 57"/>
                  <a:gd name="T1" fmla="*/ 397 h 397"/>
                  <a:gd name="T2" fmla="*/ 28 w 57"/>
                  <a:gd name="T3" fmla="*/ 397 h 397"/>
                  <a:gd name="T4" fmla="*/ 22 w 57"/>
                  <a:gd name="T5" fmla="*/ 396 h 397"/>
                  <a:gd name="T6" fmla="*/ 17 w 57"/>
                  <a:gd name="T7" fmla="*/ 395 h 397"/>
                  <a:gd name="T8" fmla="*/ 12 w 57"/>
                  <a:gd name="T9" fmla="*/ 392 h 397"/>
                  <a:gd name="T10" fmla="*/ 8 w 57"/>
                  <a:gd name="T11" fmla="*/ 389 h 397"/>
                  <a:gd name="T12" fmla="*/ 4 w 57"/>
                  <a:gd name="T13" fmla="*/ 384 h 397"/>
                  <a:gd name="T14" fmla="*/ 2 w 57"/>
                  <a:gd name="T15" fmla="*/ 379 h 397"/>
                  <a:gd name="T16" fmla="*/ 0 w 57"/>
                  <a:gd name="T17" fmla="*/ 373 h 397"/>
                  <a:gd name="T18" fmla="*/ 0 w 57"/>
                  <a:gd name="T19" fmla="*/ 368 h 397"/>
                  <a:gd name="T20" fmla="*/ 0 w 57"/>
                  <a:gd name="T21" fmla="*/ 28 h 397"/>
                  <a:gd name="T22" fmla="*/ 0 w 57"/>
                  <a:gd name="T23" fmla="*/ 28 h 397"/>
                  <a:gd name="T24" fmla="*/ 0 w 57"/>
                  <a:gd name="T25" fmla="*/ 22 h 397"/>
                  <a:gd name="T26" fmla="*/ 2 w 57"/>
                  <a:gd name="T27" fmla="*/ 17 h 397"/>
                  <a:gd name="T28" fmla="*/ 4 w 57"/>
                  <a:gd name="T29" fmla="*/ 12 h 397"/>
                  <a:gd name="T30" fmla="*/ 8 w 57"/>
                  <a:gd name="T31" fmla="*/ 8 h 397"/>
                  <a:gd name="T32" fmla="*/ 12 w 57"/>
                  <a:gd name="T33" fmla="*/ 5 h 397"/>
                  <a:gd name="T34" fmla="*/ 17 w 57"/>
                  <a:gd name="T35" fmla="*/ 2 h 397"/>
                  <a:gd name="T36" fmla="*/ 22 w 57"/>
                  <a:gd name="T37" fmla="*/ 1 h 397"/>
                  <a:gd name="T38" fmla="*/ 28 w 57"/>
                  <a:gd name="T39" fmla="*/ 0 h 397"/>
                  <a:gd name="T40" fmla="*/ 28 w 57"/>
                  <a:gd name="T41" fmla="*/ 0 h 397"/>
                  <a:gd name="T42" fmla="*/ 34 w 57"/>
                  <a:gd name="T43" fmla="*/ 1 h 397"/>
                  <a:gd name="T44" fmla="*/ 40 w 57"/>
                  <a:gd name="T45" fmla="*/ 2 h 397"/>
                  <a:gd name="T46" fmla="*/ 44 w 57"/>
                  <a:gd name="T47" fmla="*/ 5 h 397"/>
                  <a:gd name="T48" fmla="*/ 48 w 57"/>
                  <a:gd name="T49" fmla="*/ 8 h 397"/>
                  <a:gd name="T50" fmla="*/ 52 w 57"/>
                  <a:gd name="T51" fmla="*/ 12 h 397"/>
                  <a:gd name="T52" fmla="*/ 54 w 57"/>
                  <a:gd name="T53" fmla="*/ 17 h 397"/>
                  <a:gd name="T54" fmla="*/ 56 w 57"/>
                  <a:gd name="T55" fmla="*/ 22 h 397"/>
                  <a:gd name="T56" fmla="*/ 57 w 57"/>
                  <a:gd name="T57" fmla="*/ 28 h 397"/>
                  <a:gd name="T58" fmla="*/ 57 w 57"/>
                  <a:gd name="T59" fmla="*/ 368 h 397"/>
                  <a:gd name="T60" fmla="*/ 57 w 57"/>
                  <a:gd name="T61" fmla="*/ 368 h 397"/>
                  <a:gd name="T62" fmla="*/ 56 w 57"/>
                  <a:gd name="T63" fmla="*/ 373 h 397"/>
                  <a:gd name="T64" fmla="*/ 54 w 57"/>
                  <a:gd name="T65" fmla="*/ 379 h 397"/>
                  <a:gd name="T66" fmla="*/ 52 w 57"/>
                  <a:gd name="T67" fmla="*/ 384 h 397"/>
                  <a:gd name="T68" fmla="*/ 48 w 57"/>
                  <a:gd name="T69" fmla="*/ 389 h 397"/>
                  <a:gd name="T70" fmla="*/ 44 w 57"/>
                  <a:gd name="T71" fmla="*/ 392 h 397"/>
                  <a:gd name="T72" fmla="*/ 40 w 57"/>
                  <a:gd name="T73" fmla="*/ 395 h 397"/>
                  <a:gd name="T74" fmla="*/ 34 w 57"/>
                  <a:gd name="T75" fmla="*/ 396 h 397"/>
                  <a:gd name="T76" fmla="*/ 28 w 57"/>
                  <a:gd name="T77" fmla="*/ 397 h 397"/>
                  <a:gd name="T78" fmla="*/ 28 w 57"/>
                  <a:gd name="T79"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 h="397">
                    <a:moveTo>
                      <a:pt x="28" y="397"/>
                    </a:moveTo>
                    <a:lnTo>
                      <a:pt x="28" y="397"/>
                    </a:lnTo>
                    <a:lnTo>
                      <a:pt x="22" y="396"/>
                    </a:lnTo>
                    <a:lnTo>
                      <a:pt x="17" y="395"/>
                    </a:lnTo>
                    <a:lnTo>
                      <a:pt x="12" y="392"/>
                    </a:lnTo>
                    <a:lnTo>
                      <a:pt x="8" y="389"/>
                    </a:lnTo>
                    <a:lnTo>
                      <a:pt x="4" y="384"/>
                    </a:lnTo>
                    <a:lnTo>
                      <a:pt x="2" y="379"/>
                    </a:lnTo>
                    <a:lnTo>
                      <a:pt x="0" y="373"/>
                    </a:lnTo>
                    <a:lnTo>
                      <a:pt x="0" y="368"/>
                    </a:lnTo>
                    <a:lnTo>
                      <a:pt x="0" y="28"/>
                    </a:lnTo>
                    <a:lnTo>
                      <a:pt x="0" y="28"/>
                    </a:lnTo>
                    <a:lnTo>
                      <a:pt x="0" y="22"/>
                    </a:lnTo>
                    <a:lnTo>
                      <a:pt x="2" y="17"/>
                    </a:lnTo>
                    <a:lnTo>
                      <a:pt x="4" y="12"/>
                    </a:lnTo>
                    <a:lnTo>
                      <a:pt x="8" y="8"/>
                    </a:lnTo>
                    <a:lnTo>
                      <a:pt x="12" y="5"/>
                    </a:lnTo>
                    <a:lnTo>
                      <a:pt x="17" y="2"/>
                    </a:lnTo>
                    <a:lnTo>
                      <a:pt x="22" y="1"/>
                    </a:lnTo>
                    <a:lnTo>
                      <a:pt x="28" y="0"/>
                    </a:lnTo>
                    <a:lnTo>
                      <a:pt x="28" y="0"/>
                    </a:lnTo>
                    <a:lnTo>
                      <a:pt x="34" y="1"/>
                    </a:lnTo>
                    <a:lnTo>
                      <a:pt x="40" y="2"/>
                    </a:lnTo>
                    <a:lnTo>
                      <a:pt x="44" y="5"/>
                    </a:lnTo>
                    <a:lnTo>
                      <a:pt x="48" y="8"/>
                    </a:lnTo>
                    <a:lnTo>
                      <a:pt x="52" y="12"/>
                    </a:lnTo>
                    <a:lnTo>
                      <a:pt x="54" y="17"/>
                    </a:lnTo>
                    <a:lnTo>
                      <a:pt x="56" y="22"/>
                    </a:lnTo>
                    <a:lnTo>
                      <a:pt x="57" y="28"/>
                    </a:lnTo>
                    <a:lnTo>
                      <a:pt x="57" y="368"/>
                    </a:lnTo>
                    <a:lnTo>
                      <a:pt x="57" y="368"/>
                    </a:lnTo>
                    <a:lnTo>
                      <a:pt x="56" y="373"/>
                    </a:lnTo>
                    <a:lnTo>
                      <a:pt x="54" y="379"/>
                    </a:lnTo>
                    <a:lnTo>
                      <a:pt x="52" y="384"/>
                    </a:lnTo>
                    <a:lnTo>
                      <a:pt x="48" y="389"/>
                    </a:lnTo>
                    <a:lnTo>
                      <a:pt x="44" y="392"/>
                    </a:lnTo>
                    <a:lnTo>
                      <a:pt x="40" y="395"/>
                    </a:lnTo>
                    <a:lnTo>
                      <a:pt x="34" y="396"/>
                    </a:lnTo>
                    <a:lnTo>
                      <a:pt x="28" y="397"/>
                    </a:lnTo>
                    <a:lnTo>
                      <a:pt x="28" y="39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sp>
            <p:nvSpPr>
              <p:cNvPr id="135" name="Freeform 831">
                <a:extLst>
                  <a:ext uri="{FF2B5EF4-FFF2-40B4-BE49-F238E27FC236}">
                    <a16:creationId xmlns:a16="http://schemas.microsoft.com/office/drawing/2014/main" id="{37A5543D-BC33-0CFF-1AC7-8E14CC0EBAF9}"/>
                  </a:ext>
                </a:extLst>
              </p:cNvPr>
              <p:cNvSpPr>
                <a:spLocks/>
              </p:cNvSpPr>
              <p:nvPr/>
            </p:nvSpPr>
            <p:spPr bwMode="auto">
              <a:xfrm>
                <a:off x="9155113" y="760413"/>
                <a:ext cx="15875" cy="134938"/>
              </a:xfrm>
              <a:custGeom>
                <a:avLst/>
                <a:gdLst>
                  <a:gd name="T0" fmla="*/ 29 w 57"/>
                  <a:gd name="T1" fmla="*/ 510 h 510"/>
                  <a:gd name="T2" fmla="*/ 29 w 57"/>
                  <a:gd name="T3" fmla="*/ 510 h 510"/>
                  <a:gd name="T4" fmla="*/ 24 w 57"/>
                  <a:gd name="T5" fmla="*/ 509 h 510"/>
                  <a:gd name="T6" fmla="*/ 18 w 57"/>
                  <a:gd name="T7" fmla="*/ 508 h 510"/>
                  <a:gd name="T8" fmla="*/ 14 w 57"/>
                  <a:gd name="T9" fmla="*/ 505 h 510"/>
                  <a:gd name="T10" fmla="*/ 9 w 57"/>
                  <a:gd name="T11" fmla="*/ 502 h 510"/>
                  <a:gd name="T12" fmla="*/ 6 w 57"/>
                  <a:gd name="T13" fmla="*/ 498 h 510"/>
                  <a:gd name="T14" fmla="*/ 2 w 57"/>
                  <a:gd name="T15" fmla="*/ 493 h 510"/>
                  <a:gd name="T16" fmla="*/ 1 w 57"/>
                  <a:gd name="T17" fmla="*/ 488 h 510"/>
                  <a:gd name="T18" fmla="*/ 0 w 57"/>
                  <a:gd name="T19" fmla="*/ 482 h 510"/>
                  <a:gd name="T20" fmla="*/ 0 w 57"/>
                  <a:gd name="T21" fmla="*/ 28 h 510"/>
                  <a:gd name="T22" fmla="*/ 0 w 57"/>
                  <a:gd name="T23" fmla="*/ 28 h 510"/>
                  <a:gd name="T24" fmla="*/ 1 w 57"/>
                  <a:gd name="T25" fmla="*/ 22 h 510"/>
                  <a:gd name="T26" fmla="*/ 2 w 57"/>
                  <a:gd name="T27" fmla="*/ 17 h 510"/>
                  <a:gd name="T28" fmla="*/ 6 w 57"/>
                  <a:gd name="T29" fmla="*/ 12 h 510"/>
                  <a:gd name="T30" fmla="*/ 9 w 57"/>
                  <a:gd name="T31" fmla="*/ 8 h 510"/>
                  <a:gd name="T32" fmla="*/ 14 w 57"/>
                  <a:gd name="T33" fmla="*/ 5 h 510"/>
                  <a:gd name="T34" fmla="*/ 18 w 57"/>
                  <a:gd name="T35" fmla="*/ 2 h 510"/>
                  <a:gd name="T36" fmla="*/ 24 w 57"/>
                  <a:gd name="T37" fmla="*/ 0 h 510"/>
                  <a:gd name="T38" fmla="*/ 29 w 57"/>
                  <a:gd name="T39" fmla="*/ 0 h 510"/>
                  <a:gd name="T40" fmla="*/ 29 w 57"/>
                  <a:gd name="T41" fmla="*/ 0 h 510"/>
                  <a:gd name="T42" fmla="*/ 35 w 57"/>
                  <a:gd name="T43" fmla="*/ 0 h 510"/>
                  <a:gd name="T44" fmla="*/ 40 w 57"/>
                  <a:gd name="T45" fmla="*/ 2 h 510"/>
                  <a:gd name="T46" fmla="*/ 45 w 57"/>
                  <a:gd name="T47" fmla="*/ 5 h 510"/>
                  <a:gd name="T48" fmla="*/ 49 w 57"/>
                  <a:gd name="T49" fmla="*/ 8 h 510"/>
                  <a:gd name="T50" fmla="*/ 52 w 57"/>
                  <a:gd name="T51" fmla="*/ 12 h 510"/>
                  <a:gd name="T52" fmla="*/ 55 w 57"/>
                  <a:gd name="T53" fmla="*/ 17 h 510"/>
                  <a:gd name="T54" fmla="*/ 57 w 57"/>
                  <a:gd name="T55" fmla="*/ 22 h 510"/>
                  <a:gd name="T56" fmla="*/ 57 w 57"/>
                  <a:gd name="T57" fmla="*/ 28 h 510"/>
                  <a:gd name="T58" fmla="*/ 57 w 57"/>
                  <a:gd name="T59" fmla="*/ 482 h 510"/>
                  <a:gd name="T60" fmla="*/ 57 w 57"/>
                  <a:gd name="T61" fmla="*/ 482 h 510"/>
                  <a:gd name="T62" fmla="*/ 57 w 57"/>
                  <a:gd name="T63" fmla="*/ 488 h 510"/>
                  <a:gd name="T64" fmla="*/ 55 w 57"/>
                  <a:gd name="T65" fmla="*/ 493 h 510"/>
                  <a:gd name="T66" fmla="*/ 52 w 57"/>
                  <a:gd name="T67" fmla="*/ 498 h 510"/>
                  <a:gd name="T68" fmla="*/ 49 w 57"/>
                  <a:gd name="T69" fmla="*/ 502 h 510"/>
                  <a:gd name="T70" fmla="*/ 45 w 57"/>
                  <a:gd name="T71" fmla="*/ 505 h 510"/>
                  <a:gd name="T72" fmla="*/ 40 w 57"/>
                  <a:gd name="T73" fmla="*/ 508 h 510"/>
                  <a:gd name="T74" fmla="*/ 35 w 57"/>
                  <a:gd name="T75" fmla="*/ 509 h 510"/>
                  <a:gd name="T76" fmla="*/ 29 w 57"/>
                  <a:gd name="T77" fmla="*/ 510 h 510"/>
                  <a:gd name="T78" fmla="*/ 29 w 57"/>
                  <a:gd name="T79" fmla="*/ 51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 h="510">
                    <a:moveTo>
                      <a:pt x="29" y="510"/>
                    </a:moveTo>
                    <a:lnTo>
                      <a:pt x="29" y="510"/>
                    </a:lnTo>
                    <a:lnTo>
                      <a:pt x="24" y="509"/>
                    </a:lnTo>
                    <a:lnTo>
                      <a:pt x="18" y="508"/>
                    </a:lnTo>
                    <a:lnTo>
                      <a:pt x="14" y="505"/>
                    </a:lnTo>
                    <a:lnTo>
                      <a:pt x="9" y="502"/>
                    </a:lnTo>
                    <a:lnTo>
                      <a:pt x="6" y="498"/>
                    </a:lnTo>
                    <a:lnTo>
                      <a:pt x="2" y="493"/>
                    </a:lnTo>
                    <a:lnTo>
                      <a:pt x="1" y="488"/>
                    </a:lnTo>
                    <a:lnTo>
                      <a:pt x="0" y="482"/>
                    </a:lnTo>
                    <a:lnTo>
                      <a:pt x="0" y="28"/>
                    </a:lnTo>
                    <a:lnTo>
                      <a:pt x="0" y="28"/>
                    </a:lnTo>
                    <a:lnTo>
                      <a:pt x="1" y="22"/>
                    </a:lnTo>
                    <a:lnTo>
                      <a:pt x="2" y="17"/>
                    </a:lnTo>
                    <a:lnTo>
                      <a:pt x="6" y="12"/>
                    </a:lnTo>
                    <a:lnTo>
                      <a:pt x="9" y="8"/>
                    </a:lnTo>
                    <a:lnTo>
                      <a:pt x="14" y="5"/>
                    </a:lnTo>
                    <a:lnTo>
                      <a:pt x="18" y="2"/>
                    </a:lnTo>
                    <a:lnTo>
                      <a:pt x="24" y="0"/>
                    </a:lnTo>
                    <a:lnTo>
                      <a:pt x="29" y="0"/>
                    </a:lnTo>
                    <a:lnTo>
                      <a:pt x="29" y="0"/>
                    </a:lnTo>
                    <a:lnTo>
                      <a:pt x="35" y="0"/>
                    </a:lnTo>
                    <a:lnTo>
                      <a:pt x="40" y="2"/>
                    </a:lnTo>
                    <a:lnTo>
                      <a:pt x="45" y="5"/>
                    </a:lnTo>
                    <a:lnTo>
                      <a:pt x="49" y="8"/>
                    </a:lnTo>
                    <a:lnTo>
                      <a:pt x="52" y="12"/>
                    </a:lnTo>
                    <a:lnTo>
                      <a:pt x="55" y="17"/>
                    </a:lnTo>
                    <a:lnTo>
                      <a:pt x="57" y="22"/>
                    </a:lnTo>
                    <a:lnTo>
                      <a:pt x="57" y="28"/>
                    </a:lnTo>
                    <a:lnTo>
                      <a:pt x="57" y="482"/>
                    </a:lnTo>
                    <a:lnTo>
                      <a:pt x="57" y="482"/>
                    </a:lnTo>
                    <a:lnTo>
                      <a:pt x="57" y="488"/>
                    </a:lnTo>
                    <a:lnTo>
                      <a:pt x="55" y="493"/>
                    </a:lnTo>
                    <a:lnTo>
                      <a:pt x="52" y="498"/>
                    </a:lnTo>
                    <a:lnTo>
                      <a:pt x="49" y="502"/>
                    </a:lnTo>
                    <a:lnTo>
                      <a:pt x="45" y="505"/>
                    </a:lnTo>
                    <a:lnTo>
                      <a:pt x="40" y="508"/>
                    </a:lnTo>
                    <a:lnTo>
                      <a:pt x="35" y="509"/>
                    </a:lnTo>
                    <a:lnTo>
                      <a:pt x="29" y="510"/>
                    </a:lnTo>
                    <a:lnTo>
                      <a:pt x="29" y="5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36" name="Freeform 832">
                <a:extLst>
                  <a:ext uri="{FF2B5EF4-FFF2-40B4-BE49-F238E27FC236}">
                    <a16:creationId xmlns:a16="http://schemas.microsoft.com/office/drawing/2014/main" id="{308F3364-F7F0-8BB8-6B3A-A4748FD19734}"/>
                  </a:ext>
                </a:extLst>
              </p:cNvPr>
              <p:cNvSpPr>
                <a:spLocks/>
              </p:cNvSpPr>
              <p:nvPr/>
            </p:nvSpPr>
            <p:spPr bwMode="auto">
              <a:xfrm>
                <a:off x="9350375" y="804863"/>
                <a:ext cx="15875" cy="46038"/>
              </a:xfrm>
              <a:custGeom>
                <a:avLst/>
                <a:gdLst>
                  <a:gd name="T0" fmla="*/ 28 w 56"/>
                  <a:gd name="T1" fmla="*/ 171 h 171"/>
                  <a:gd name="T2" fmla="*/ 28 w 56"/>
                  <a:gd name="T3" fmla="*/ 171 h 171"/>
                  <a:gd name="T4" fmla="*/ 22 w 56"/>
                  <a:gd name="T5" fmla="*/ 170 h 171"/>
                  <a:gd name="T6" fmla="*/ 17 w 56"/>
                  <a:gd name="T7" fmla="*/ 168 h 171"/>
                  <a:gd name="T8" fmla="*/ 12 w 56"/>
                  <a:gd name="T9" fmla="*/ 165 h 171"/>
                  <a:gd name="T10" fmla="*/ 8 w 56"/>
                  <a:gd name="T11" fmla="*/ 161 h 171"/>
                  <a:gd name="T12" fmla="*/ 5 w 56"/>
                  <a:gd name="T13" fmla="*/ 157 h 171"/>
                  <a:gd name="T14" fmla="*/ 2 w 56"/>
                  <a:gd name="T15" fmla="*/ 152 h 171"/>
                  <a:gd name="T16" fmla="*/ 0 w 56"/>
                  <a:gd name="T17" fmla="*/ 147 h 171"/>
                  <a:gd name="T18" fmla="*/ 0 w 56"/>
                  <a:gd name="T19" fmla="*/ 142 h 171"/>
                  <a:gd name="T20" fmla="*/ 0 w 56"/>
                  <a:gd name="T21" fmla="*/ 28 h 171"/>
                  <a:gd name="T22" fmla="*/ 0 w 56"/>
                  <a:gd name="T23" fmla="*/ 28 h 171"/>
                  <a:gd name="T24" fmla="*/ 0 w 56"/>
                  <a:gd name="T25" fmla="*/ 23 h 171"/>
                  <a:gd name="T26" fmla="*/ 2 w 56"/>
                  <a:gd name="T27" fmla="*/ 17 h 171"/>
                  <a:gd name="T28" fmla="*/ 5 w 56"/>
                  <a:gd name="T29" fmla="*/ 13 h 171"/>
                  <a:gd name="T30" fmla="*/ 8 w 56"/>
                  <a:gd name="T31" fmla="*/ 8 h 171"/>
                  <a:gd name="T32" fmla="*/ 12 w 56"/>
                  <a:gd name="T33" fmla="*/ 5 h 171"/>
                  <a:gd name="T34" fmla="*/ 17 w 56"/>
                  <a:gd name="T35" fmla="*/ 2 h 171"/>
                  <a:gd name="T36" fmla="*/ 22 w 56"/>
                  <a:gd name="T37" fmla="*/ 1 h 171"/>
                  <a:gd name="T38" fmla="*/ 28 w 56"/>
                  <a:gd name="T39" fmla="*/ 0 h 171"/>
                  <a:gd name="T40" fmla="*/ 28 w 56"/>
                  <a:gd name="T41" fmla="*/ 0 h 171"/>
                  <a:gd name="T42" fmla="*/ 33 w 56"/>
                  <a:gd name="T43" fmla="*/ 1 h 171"/>
                  <a:gd name="T44" fmla="*/ 39 w 56"/>
                  <a:gd name="T45" fmla="*/ 2 h 171"/>
                  <a:gd name="T46" fmla="*/ 43 w 56"/>
                  <a:gd name="T47" fmla="*/ 5 h 171"/>
                  <a:gd name="T48" fmla="*/ 48 w 56"/>
                  <a:gd name="T49" fmla="*/ 8 h 171"/>
                  <a:gd name="T50" fmla="*/ 51 w 56"/>
                  <a:gd name="T51" fmla="*/ 13 h 171"/>
                  <a:gd name="T52" fmla="*/ 54 w 56"/>
                  <a:gd name="T53" fmla="*/ 17 h 171"/>
                  <a:gd name="T54" fmla="*/ 55 w 56"/>
                  <a:gd name="T55" fmla="*/ 23 h 171"/>
                  <a:gd name="T56" fmla="*/ 56 w 56"/>
                  <a:gd name="T57" fmla="*/ 28 h 171"/>
                  <a:gd name="T58" fmla="*/ 56 w 56"/>
                  <a:gd name="T59" fmla="*/ 142 h 171"/>
                  <a:gd name="T60" fmla="*/ 56 w 56"/>
                  <a:gd name="T61" fmla="*/ 142 h 171"/>
                  <a:gd name="T62" fmla="*/ 55 w 56"/>
                  <a:gd name="T63" fmla="*/ 147 h 171"/>
                  <a:gd name="T64" fmla="*/ 54 w 56"/>
                  <a:gd name="T65" fmla="*/ 152 h 171"/>
                  <a:gd name="T66" fmla="*/ 51 w 56"/>
                  <a:gd name="T67" fmla="*/ 157 h 171"/>
                  <a:gd name="T68" fmla="*/ 48 w 56"/>
                  <a:gd name="T69" fmla="*/ 161 h 171"/>
                  <a:gd name="T70" fmla="*/ 43 w 56"/>
                  <a:gd name="T71" fmla="*/ 165 h 171"/>
                  <a:gd name="T72" fmla="*/ 39 w 56"/>
                  <a:gd name="T73" fmla="*/ 168 h 171"/>
                  <a:gd name="T74" fmla="*/ 33 w 56"/>
                  <a:gd name="T75" fmla="*/ 170 h 171"/>
                  <a:gd name="T76" fmla="*/ 28 w 56"/>
                  <a:gd name="T77" fmla="*/ 171 h 171"/>
                  <a:gd name="T78" fmla="*/ 28 w 56"/>
                  <a:gd name="T7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171">
                    <a:moveTo>
                      <a:pt x="28" y="171"/>
                    </a:moveTo>
                    <a:lnTo>
                      <a:pt x="28" y="171"/>
                    </a:lnTo>
                    <a:lnTo>
                      <a:pt x="22" y="170"/>
                    </a:lnTo>
                    <a:lnTo>
                      <a:pt x="17" y="168"/>
                    </a:lnTo>
                    <a:lnTo>
                      <a:pt x="12" y="165"/>
                    </a:lnTo>
                    <a:lnTo>
                      <a:pt x="8" y="161"/>
                    </a:lnTo>
                    <a:lnTo>
                      <a:pt x="5" y="157"/>
                    </a:lnTo>
                    <a:lnTo>
                      <a:pt x="2" y="152"/>
                    </a:lnTo>
                    <a:lnTo>
                      <a:pt x="0" y="147"/>
                    </a:lnTo>
                    <a:lnTo>
                      <a:pt x="0" y="142"/>
                    </a:lnTo>
                    <a:lnTo>
                      <a:pt x="0" y="28"/>
                    </a:lnTo>
                    <a:lnTo>
                      <a:pt x="0" y="28"/>
                    </a:lnTo>
                    <a:lnTo>
                      <a:pt x="0" y="23"/>
                    </a:lnTo>
                    <a:lnTo>
                      <a:pt x="2" y="17"/>
                    </a:lnTo>
                    <a:lnTo>
                      <a:pt x="5" y="13"/>
                    </a:lnTo>
                    <a:lnTo>
                      <a:pt x="8" y="8"/>
                    </a:lnTo>
                    <a:lnTo>
                      <a:pt x="12" y="5"/>
                    </a:lnTo>
                    <a:lnTo>
                      <a:pt x="17" y="2"/>
                    </a:lnTo>
                    <a:lnTo>
                      <a:pt x="22" y="1"/>
                    </a:lnTo>
                    <a:lnTo>
                      <a:pt x="28" y="0"/>
                    </a:lnTo>
                    <a:lnTo>
                      <a:pt x="28" y="0"/>
                    </a:lnTo>
                    <a:lnTo>
                      <a:pt x="33" y="1"/>
                    </a:lnTo>
                    <a:lnTo>
                      <a:pt x="39" y="2"/>
                    </a:lnTo>
                    <a:lnTo>
                      <a:pt x="43" y="5"/>
                    </a:lnTo>
                    <a:lnTo>
                      <a:pt x="48" y="8"/>
                    </a:lnTo>
                    <a:lnTo>
                      <a:pt x="51" y="13"/>
                    </a:lnTo>
                    <a:lnTo>
                      <a:pt x="54" y="17"/>
                    </a:lnTo>
                    <a:lnTo>
                      <a:pt x="55" y="23"/>
                    </a:lnTo>
                    <a:lnTo>
                      <a:pt x="56" y="28"/>
                    </a:lnTo>
                    <a:lnTo>
                      <a:pt x="56" y="142"/>
                    </a:lnTo>
                    <a:lnTo>
                      <a:pt x="56" y="142"/>
                    </a:lnTo>
                    <a:lnTo>
                      <a:pt x="55" y="147"/>
                    </a:lnTo>
                    <a:lnTo>
                      <a:pt x="54" y="152"/>
                    </a:lnTo>
                    <a:lnTo>
                      <a:pt x="51" y="157"/>
                    </a:lnTo>
                    <a:lnTo>
                      <a:pt x="48" y="161"/>
                    </a:lnTo>
                    <a:lnTo>
                      <a:pt x="43" y="165"/>
                    </a:lnTo>
                    <a:lnTo>
                      <a:pt x="39" y="168"/>
                    </a:lnTo>
                    <a:lnTo>
                      <a:pt x="33" y="170"/>
                    </a:lnTo>
                    <a:lnTo>
                      <a:pt x="28" y="171"/>
                    </a:lnTo>
                    <a:lnTo>
                      <a:pt x="28" y="1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37" name="Freeform 833">
                <a:extLst>
                  <a:ext uri="{FF2B5EF4-FFF2-40B4-BE49-F238E27FC236}">
                    <a16:creationId xmlns:a16="http://schemas.microsoft.com/office/drawing/2014/main" id="{4F40E47E-B536-8343-7506-80C47988C382}"/>
                  </a:ext>
                </a:extLst>
              </p:cNvPr>
              <p:cNvSpPr>
                <a:spLocks/>
              </p:cNvSpPr>
              <p:nvPr/>
            </p:nvSpPr>
            <p:spPr bwMode="auto">
              <a:xfrm>
                <a:off x="9394825" y="790575"/>
                <a:ext cx="15875" cy="74613"/>
              </a:xfrm>
              <a:custGeom>
                <a:avLst/>
                <a:gdLst>
                  <a:gd name="T0" fmla="*/ 29 w 57"/>
                  <a:gd name="T1" fmla="*/ 284 h 284"/>
                  <a:gd name="T2" fmla="*/ 29 w 57"/>
                  <a:gd name="T3" fmla="*/ 284 h 284"/>
                  <a:gd name="T4" fmla="*/ 23 w 57"/>
                  <a:gd name="T5" fmla="*/ 283 h 284"/>
                  <a:gd name="T6" fmla="*/ 18 w 57"/>
                  <a:gd name="T7" fmla="*/ 282 h 284"/>
                  <a:gd name="T8" fmla="*/ 13 w 57"/>
                  <a:gd name="T9" fmla="*/ 279 h 284"/>
                  <a:gd name="T10" fmla="*/ 9 w 57"/>
                  <a:gd name="T11" fmla="*/ 275 h 284"/>
                  <a:gd name="T12" fmla="*/ 6 w 57"/>
                  <a:gd name="T13" fmla="*/ 271 h 284"/>
                  <a:gd name="T14" fmla="*/ 3 w 57"/>
                  <a:gd name="T15" fmla="*/ 267 h 284"/>
                  <a:gd name="T16" fmla="*/ 2 w 57"/>
                  <a:gd name="T17" fmla="*/ 261 h 284"/>
                  <a:gd name="T18" fmla="*/ 0 w 57"/>
                  <a:gd name="T19" fmla="*/ 256 h 284"/>
                  <a:gd name="T20" fmla="*/ 0 w 57"/>
                  <a:gd name="T21" fmla="*/ 29 h 284"/>
                  <a:gd name="T22" fmla="*/ 0 w 57"/>
                  <a:gd name="T23" fmla="*/ 29 h 284"/>
                  <a:gd name="T24" fmla="*/ 2 w 57"/>
                  <a:gd name="T25" fmla="*/ 23 h 284"/>
                  <a:gd name="T26" fmla="*/ 3 w 57"/>
                  <a:gd name="T27" fmla="*/ 17 h 284"/>
                  <a:gd name="T28" fmla="*/ 6 w 57"/>
                  <a:gd name="T29" fmla="*/ 12 h 284"/>
                  <a:gd name="T30" fmla="*/ 9 w 57"/>
                  <a:gd name="T31" fmla="*/ 8 h 284"/>
                  <a:gd name="T32" fmla="*/ 13 w 57"/>
                  <a:gd name="T33" fmla="*/ 5 h 284"/>
                  <a:gd name="T34" fmla="*/ 18 w 57"/>
                  <a:gd name="T35" fmla="*/ 2 h 284"/>
                  <a:gd name="T36" fmla="*/ 23 w 57"/>
                  <a:gd name="T37" fmla="*/ 1 h 284"/>
                  <a:gd name="T38" fmla="*/ 29 w 57"/>
                  <a:gd name="T39" fmla="*/ 0 h 284"/>
                  <a:gd name="T40" fmla="*/ 29 w 57"/>
                  <a:gd name="T41" fmla="*/ 0 h 284"/>
                  <a:gd name="T42" fmla="*/ 35 w 57"/>
                  <a:gd name="T43" fmla="*/ 1 h 284"/>
                  <a:gd name="T44" fmla="*/ 40 w 57"/>
                  <a:gd name="T45" fmla="*/ 2 h 284"/>
                  <a:gd name="T46" fmla="*/ 45 w 57"/>
                  <a:gd name="T47" fmla="*/ 5 h 284"/>
                  <a:gd name="T48" fmla="*/ 49 w 57"/>
                  <a:gd name="T49" fmla="*/ 8 h 284"/>
                  <a:gd name="T50" fmla="*/ 52 w 57"/>
                  <a:gd name="T51" fmla="*/ 12 h 284"/>
                  <a:gd name="T52" fmla="*/ 55 w 57"/>
                  <a:gd name="T53" fmla="*/ 17 h 284"/>
                  <a:gd name="T54" fmla="*/ 57 w 57"/>
                  <a:gd name="T55" fmla="*/ 23 h 284"/>
                  <a:gd name="T56" fmla="*/ 57 w 57"/>
                  <a:gd name="T57" fmla="*/ 29 h 284"/>
                  <a:gd name="T58" fmla="*/ 57 w 57"/>
                  <a:gd name="T59" fmla="*/ 256 h 284"/>
                  <a:gd name="T60" fmla="*/ 57 w 57"/>
                  <a:gd name="T61" fmla="*/ 256 h 284"/>
                  <a:gd name="T62" fmla="*/ 57 w 57"/>
                  <a:gd name="T63" fmla="*/ 261 h 284"/>
                  <a:gd name="T64" fmla="*/ 55 w 57"/>
                  <a:gd name="T65" fmla="*/ 267 h 284"/>
                  <a:gd name="T66" fmla="*/ 52 w 57"/>
                  <a:gd name="T67" fmla="*/ 271 h 284"/>
                  <a:gd name="T68" fmla="*/ 49 w 57"/>
                  <a:gd name="T69" fmla="*/ 275 h 284"/>
                  <a:gd name="T70" fmla="*/ 45 w 57"/>
                  <a:gd name="T71" fmla="*/ 279 h 284"/>
                  <a:gd name="T72" fmla="*/ 40 w 57"/>
                  <a:gd name="T73" fmla="*/ 282 h 284"/>
                  <a:gd name="T74" fmla="*/ 35 w 57"/>
                  <a:gd name="T75" fmla="*/ 283 h 284"/>
                  <a:gd name="T76" fmla="*/ 29 w 57"/>
                  <a:gd name="T77" fmla="*/ 284 h 284"/>
                  <a:gd name="T78" fmla="*/ 29 w 57"/>
                  <a:gd name="T79"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 h="284">
                    <a:moveTo>
                      <a:pt x="29" y="284"/>
                    </a:moveTo>
                    <a:lnTo>
                      <a:pt x="29" y="284"/>
                    </a:lnTo>
                    <a:lnTo>
                      <a:pt x="23" y="283"/>
                    </a:lnTo>
                    <a:lnTo>
                      <a:pt x="18" y="282"/>
                    </a:lnTo>
                    <a:lnTo>
                      <a:pt x="13" y="279"/>
                    </a:lnTo>
                    <a:lnTo>
                      <a:pt x="9" y="275"/>
                    </a:lnTo>
                    <a:lnTo>
                      <a:pt x="6" y="271"/>
                    </a:lnTo>
                    <a:lnTo>
                      <a:pt x="3" y="267"/>
                    </a:lnTo>
                    <a:lnTo>
                      <a:pt x="2" y="261"/>
                    </a:lnTo>
                    <a:lnTo>
                      <a:pt x="0" y="256"/>
                    </a:lnTo>
                    <a:lnTo>
                      <a:pt x="0" y="29"/>
                    </a:lnTo>
                    <a:lnTo>
                      <a:pt x="0" y="29"/>
                    </a:lnTo>
                    <a:lnTo>
                      <a:pt x="2" y="23"/>
                    </a:lnTo>
                    <a:lnTo>
                      <a:pt x="3" y="17"/>
                    </a:lnTo>
                    <a:lnTo>
                      <a:pt x="6" y="12"/>
                    </a:lnTo>
                    <a:lnTo>
                      <a:pt x="9" y="8"/>
                    </a:lnTo>
                    <a:lnTo>
                      <a:pt x="13" y="5"/>
                    </a:lnTo>
                    <a:lnTo>
                      <a:pt x="18" y="2"/>
                    </a:lnTo>
                    <a:lnTo>
                      <a:pt x="23" y="1"/>
                    </a:lnTo>
                    <a:lnTo>
                      <a:pt x="29" y="0"/>
                    </a:lnTo>
                    <a:lnTo>
                      <a:pt x="29" y="0"/>
                    </a:lnTo>
                    <a:lnTo>
                      <a:pt x="35" y="1"/>
                    </a:lnTo>
                    <a:lnTo>
                      <a:pt x="40" y="2"/>
                    </a:lnTo>
                    <a:lnTo>
                      <a:pt x="45" y="5"/>
                    </a:lnTo>
                    <a:lnTo>
                      <a:pt x="49" y="8"/>
                    </a:lnTo>
                    <a:lnTo>
                      <a:pt x="52" y="12"/>
                    </a:lnTo>
                    <a:lnTo>
                      <a:pt x="55" y="17"/>
                    </a:lnTo>
                    <a:lnTo>
                      <a:pt x="57" y="23"/>
                    </a:lnTo>
                    <a:lnTo>
                      <a:pt x="57" y="29"/>
                    </a:lnTo>
                    <a:lnTo>
                      <a:pt x="57" y="256"/>
                    </a:lnTo>
                    <a:lnTo>
                      <a:pt x="57" y="256"/>
                    </a:lnTo>
                    <a:lnTo>
                      <a:pt x="57" y="261"/>
                    </a:lnTo>
                    <a:lnTo>
                      <a:pt x="55" y="267"/>
                    </a:lnTo>
                    <a:lnTo>
                      <a:pt x="52" y="271"/>
                    </a:lnTo>
                    <a:lnTo>
                      <a:pt x="49" y="275"/>
                    </a:lnTo>
                    <a:lnTo>
                      <a:pt x="45" y="279"/>
                    </a:lnTo>
                    <a:lnTo>
                      <a:pt x="40" y="282"/>
                    </a:lnTo>
                    <a:lnTo>
                      <a:pt x="35" y="283"/>
                    </a:lnTo>
                    <a:lnTo>
                      <a:pt x="29" y="284"/>
                    </a:lnTo>
                    <a:lnTo>
                      <a:pt x="29" y="2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38" name="Freeform 834">
                <a:extLst>
                  <a:ext uri="{FF2B5EF4-FFF2-40B4-BE49-F238E27FC236}">
                    <a16:creationId xmlns:a16="http://schemas.microsoft.com/office/drawing/2014/main" id="{3373B930-7717-7AC1-F63F-65B7C66BCBCD}"/>
                  </a:ext>
                </a:extLst>
              </p:cNvPr>
              <p:cNvSpPr>
                <a:spLocks/>
              </p:cNvSpPr>
              <p:nvPr/>
            </p:nvSpPr>
            <p:spPr bwMode="auto">
              <a:xfrm>
                <a:off x="9440863" y="774700"/>
                <a:ext cx="14288" cy="104775"/>
              </a:xfrm>
              <a:custGeom>
                <a:avLst/>
                <a:gdLst>
                  <a:gd name="T0" fmla="*/ 29 w 58"/>
                  <a:gd name="T1" fmla="*/ 397 h 397"/>
                  <a:gd name="T2" fmla="*/ 29 w 58"/>
                  <a:gd name="T3" fmla="*/ 397 h 397"/>
                  <a:gd name="T4" fmla="*/ 23 w 58"/>
                  <a:gd name="T5" fmla="*/ 396 h 397"/>
                  <a:gd name="T6" fmla="*/ 18 w 58"/>
                  <a:gd name="T7" fmla="*/ 395 h 397"/>
                  <a:gd name="T8" fmla="*/ 13 w 58"/>
                  <a:gd name="T9" fmla="*/ 392 h 397"/>
                  <a:gd name="T10" fmla="*/ 9 w 58"/>
                  <a:gd name="T11" fmla="*/ 389 h 397"/>
                  <a:gd name="T12" fmla="*/ 5 w 58"/>
                  <a:gd name="T13" fmla="*/ 384 h 397"/>
                  <a:gd name="T14" fmla="*/ 3 w 58"/>
                  <a:gd name="T15" fmla="*/ 379 h 397"/>
                  <a:gd name="T16" fmla="*/ 1 w 58"/>
                  <a:gd name="T17" fmla="*/ 373 h 397"/>
                  <a:gd name="T18" fmla="*/ 0 w 58"/>
                  <a:gd name="T19" fmla="*/ 368 h 397"/>
                  <a:gd name="T20" fmla="*/ 0 w 58"/>
                  <a:gd name="T21" fmla="*/ 28 h 397"/>
                  <a:gd name="T22" fmla="*/ 0 w 58"/>
                  <a:gd name="T23" fmla="*/ 28 h 397"/>
                  <a:gd name="T24" fmla="*/ 1 w 58"/>
                  <a:gd name="T25" fmla="*/ 22 h 397"/>
                  <a:gd name="T26" fmla="*/ 3 w 58"/>
                  <a:gd name="T27" fmla="*/ 17 h 397"/>
                  <a:gd name="T28" fmla="*/ 5 w 58"/>
                  <a:gd name="T29" fmla="*/ 12 h 397"/>
                  <a:gd name="T30" fmla="*/ 9 w 58"/>
                  <a:gd name="T31" fmla="*/ 8 h 397"/>
                  <a:gd name="T32" fmla="*/ 13 w 58"/>
                  <a:gd name="T33" fmla="*/ 5 h 397"/>
                  <a:gd name="T34" fmla="*/ 18 w 58"/>
                  <a:gd name="T35" fmla="*/ 2 h 397"/>
                  <a:gd name="T36" fmla="*/ 23 w 58"/>
                  <a:gd name="T37" fmla="*/ 1 h 397"/>
                  <a:gd name="T38" fmla="*/ 29 w 58"/>
                  <a:gd name="T39" fmla="*/ 0 h 397"/>
                  <a:gd name="T40" fmla="*/ 29 w 58"/>
                  <a:gd name="T41" fmla="*/ 0 h 397"/>
                  <a:gd name="T42" fmla="*/ 35 w 58"/>
                  <a:gd name="T43" fmla="*/ 1 h 397"/>
                  <a:gd name="T44" fmla="*/ 40 w 58"/>
                  <a:gd name="T45" fmla="*/ 2 h 397"/>
                  <a:gd name="T46" fmla="*/ 45 w 58"/>
                  <a:gd name="T47" fmla="*/ 5 h 397"/>
                  <a:gd name="T48" fmla="*/ 49 w 58"/>
                  <a:gd name="T49" fmla="*/ 8 h 397"/>
                  <a:gd name="T50" fmla="*/ 53 w 58"/>
                  <a:gd name="T51" fmla="*/ 12 h 397"/>
                  <a:gd name="T52" fmla="*/ 55 w 58"/>
                  <a:gd name="T53" fmla="*/ 17 h 397"/>
                  <a:gd name="T54" fmla="*/ 57 w 58"/>
                  <a:gd name="T55" fmla="*/ 22 h 397"/>
                  <a:gd name="T56" fmla="*/ 58 w 58"/>
                  <a:gd name="T57" fmla="*/ 28 h 397"/>
                  <a:gd name="T58" fmla="*/ 58 w 58"/>
                  <a:gd name="T59" fmla="*/ 368 h 397"/>
                  <a:gd name="T60" fmla="*/ 58 w 58"/>
                  <a:gd name="T61" fmla="*/ 368 h 397"/>
                  <a:gd name="T62" fmla="*/ 57 w 58"/>
                  <a:gd name="T63" fmla="*/ 373 h 397"/>
                  <a:gd name="T64" fmla="*/ 55 w 58"/>
                  <a:gd name="T65" fmla="*/ 379 h 397"/>
                  <a:gd name="T66" fmla="*/ 53 w 58"/>
                  <a:gd name="T67" fmla="*/ 384 h 397"/>
                  <a:gd name="T68" fmla="*/ 49 w 58"/>
                  <a:gd name="T69" fmla="*/ 389 h 397"/>
                  <a:gd name="T70" fmla="*/ 45 w 58"/>
                  <a:gd name="T71" fmla="*/ 392 h 397"/>
                  <a:gd name="T72" fmla="*/ 40 w 58"/>
                  <a:gd name="T73" fmla="*/ 395 h 397"/>
                  <a:gd name="T74" fmla="*/ 35 w 58"/>
                  <a:gd name="T75" fmla="*/ 396 h 397"/>
                  <a:gd name="T76" fmla="*/ 29 w 58"/>
                  <a:gd name="T77" fmla="*/ 397 h 397"/>
                  <a:gd name="T78" fmla="*/ 29 w 58"/>
                  <a:gd name="T79"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8" h="397">
                    <a:moveTo>
                      <a:pt x="29" y="397"/>
                    </a:moveTo>
                    <a:lnTo>
                      <a:pt x="29" y="397"/>
                    </a:lnTo>
                    <a:lnTo>
                      <a:pt x="23" y="396"/>
                    </a:lnTo>
                    <a:lnTo>
                      <a:pt x="18" y="395"/>
                    </a:lnTo>
                    <a:lnTo>
                      <a:pt x="13" y="392"/>
                    </a:lnTo>
                    <a:lnTo>
                      <a:pt x="9" y="389"/>
                    </a:lnTo>
                    <a:lnTo>
                      <a:pt x="5" y="384"/>
                    </a:lnTo>
                    <a:lnTo>
                      <a:pt x="3" y="379"/>
                    </a:lnTo>
                    <a:lnTo>
                      <a:pt x="1" y="373"/>
                    </a:lnTo>
                    <a:lnTo>
                      <a:pt x="0" y="368"/>
                    </a:lnTo>
                    <a:lnTo>
                      <a:pt x="0" y="28"/>
                    </a:lnTo>
                    <a:lnTo>
                      <a:pt x="0" y="28"/>
                    </a:lnTo>
                    <a:lnTo>
                      <a:pt x="1" y="22"/>
                    </a:lnTo>
                    <a:lnTo>
                      <a:pt x="3" y="17"/>
                    </a:lnTo>
                    <a:lnTo>
                      <a:pt x="5" y="12"/>
                    </a:lnTo>
                    <a:lnTo>
                      <a:pt x="9" y="8"/>
                    </a:lnTo>
                    <a:lnTo>
                      <a:pt x="13" y="5"/>
                    </a:lnTo>
                    <a:lnTo>
                      <a:pt x="18" y="2"/>
                    </a:lnTo>
                    <a:lnTo>
                      <a:pt x="23" y="1"/>
                    </a:lnTo>
                    <a:lnTo>
                      <a:pt x="29" y="0"/>
                    </a:lnTo>
                    <a:lnTo>
                      <a:pt x="29" y="0"/>
                    </a:lnTo>
                    <a:lnTo>
                      <a:pt x="35" y="1"/>
                    </a:lnTo>
                    <a:lnTo>
                      <a:pt x="40" y="2"/>
                    </a:lnTo>
                    <a:lnTo>
                      <a:pt x="45" y="5"/>
                    </a:lnTo>
                    <a:lnTo>
                      <a:pt x="49" y="8"/>
                    </a:lnTo>
                    <a:lnTo>
                      <a:pt x="53" y="12"/>
                    </a:lnTo>
                    <a:lnTo>
                      <a:pt x="55" y="17"/>
                    </a:lnTo>
                    <a:lnTo>
                      <a:pt x="57" y="22"/>
                    </a:lnTo>
                    <a:lnTo>
                      <a:pt x="58" y="28"/>
                    </a:lnTo>
                    <a:lnTo>
                      <a:pt x="58" y="368"/>
                    </a:lnTo>
                    <a:lnTo>
                      <a:pt x="58" y="368"/>
                    </a:lnTo>
                    <a:lnTo>
                      <a:pt x="57" y="373"/>
                    </a:lnTo>
                    <a:lnTo>
                      <a:pt x="55" y="379"/>
                    </a:lnTo>
                    <a:lnTo>
                      <a:pt x="53" y="384"/>
                    </a:lnTo>
                    <a:lnTo>
                      <a:pt x="49" y="389"/>
                    </a:lnTo>
                    <a:lnTo>
                      <a:pt x="45" y="392"/>
                    </a:lnTo>
                    <a:lnTo>
                      <a:pt x="40" y="395"/>
                    </a:lnTo>
                    <a:lnTo>
                      <a:pt x="35" y="396"/>
                    </a:lnTo>
                    <a:lnTo>
                      <a:pt x="29" y="397"/>
                    </a:lnTo>
                    <a:lnTo>
                      <a:pt x="29" y="39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39" name="Freeform 835">
                <a:extLst>
                  <a:ext uri="{FF2B5EF4-FFF2-40B4-BE49-F238E27FC236}">
                    <a16:creationId xmlns:a16="http://schemas.microsoft.com/office/drawing/2014/main" id="{C4773551-D704-B054-D8CD-3EE1AE19E21E}"/>
                  </a:ext>
                </a:extLst>
              </p:cNvPr>
              <p:cNvSpPr>
                <a:spLocks/>
              </p:cNvSpPr>
              <p:nvPr/>
            </p:nvSpPr>
            <p:spPr bwMode="auto">
              <a:xfrm>
                <a:off x="9485313" y="760413"/>
                <a:ext cx="15875" cy="134938"/>
              </a:xfrm>
              <a:custGeom>
                <a:avLst/>
                <a:gdLst>
                  <a:gd name="T0" fmla="*/ 28 w 56"/>
                  <a:gd name="T1" fmla="*/ 510 h 510"/>
                  <a:gd name="T2" fmla="*/ 28 w 56"/>
                  <a:gd name="T3" fmla="*/ 510 h 510"/>
                  <a:gd name="T4" fmla="*/ 22 w 56"/>
                  <a:gd name="T5" fmla="*/ 509 h 510"/>
                  <a:gd name="T6" fmla="*/ 17 w 56"/>
                  <a:gd name="T7" fmla="*/ 508 h 510"/>
                  <a:gd name="T8" fmla="*/ 12 w 56"/>
                  <a:gd name="T9" fmla="*/ 505 h 510"/>
                  <a:gd name="T10" fmla="*/ 8 w 56"/>
                  <a:gd name="T11" fmla="*/ 502 h 510"/>
                  <a:gd name="T12" fmla="*/ 5 w 56"/>
                  <a:gd name="T13" fmla="*/ 498 h 510"/>
                  <a:gd name="T14" fmla="*/ 2 w 56"/>
                  <a:gd name="T15" fmla="*/ 493 h 510"/>
                  <a:gd name="T16" fmla="*/ 0 w 56"/>
                  <a:gd name="T17" fmla="*/ 488 h 510"/>
                  <a:gd name="T18" fmla="*/ 0 w 56"/>
                  <a:gd name="T19" fmla="*/ 482 h 510"/>
                  <a:gd name="T20" fmla="*/ 0 w 56"/>
                  <a:gd name="T21" fmla="*/ 28 h 510"/>
                  <a:gd name="T22" fmla="*/ 0 w 56"/>
                  <a:gd name="T23" fmla="*/ 28 h 510"/>
                  <a:gd name="T24" fmla="*/ 0 w 56"/>
                  <a:gd name="T25" fmla="*/ 22 h 510"/>
                  <a:gd name="T26" fmla="*/ 2 w 56"/>
                  <a:gd name="T27" fmla="*/ 17 h 510"/>
                  <a:gd name="T28" fmla="*/ 5 w 56"/>
                  <a:gd name="T29" fmla="*/ 12 h 510"/>
                  <a:gd name="T30" fmla="*/ 8 w 56"/>
                  <a:gd name="T31" fmla="*/ 8 h 510"/>
                  <a:gd name="T32" fmla="*/ 12 w 56"/>
                  <a:gd name="T33" fmla="*/ 5 h 510"/>
                  <a:gd name="T34" fmla="*/ 17 w 56"/>
                  <a:gd name="T35" fmla="*/ 2 h 510"/>
                  <a:gd name="T36" fmla="*/ 22 w 56"/>
                  <a:gd name="T37" fmla="*/ 0 h 510"/>
                  <a:gd name="T38" fmla="*/ 28 w 56"/>
                  <a:gd name="T39" fmla="*/ 0 h 510"/>
                  <a:gd name="T40" fmla="*/ 28 w 56"/>
                  <a:gd name="T41" fmla="*/ 0 h 510"/>
                  <a:gd name="T42" fmla="*/ 34 w 56"/>
                  <a:gd name="T43" fmla="*/ 0 h 510"/>
                  <a:gd name="T44" fmla="*/ 39 w 56"/>
                  <a:gd name="T45" fmla="*/ 2 h 510"/>
                  <a:gd name="T46" fmla="*/ 44 w 56"/>
                  <a:gd name="T47" fmla="*/ 5 h 510"/>
                  <a:gd name="T48" fmla="*/ 48 w 56"/>
                  <a:gd name="T49" fmla="*/ 8 h 510"/>
                  <a:gd name="T50" fmla="*/ 51 w 56"/>
                  <a:gd name="T51" fmla="*/ 12 h 510"/>
                  <a:gd name="T52" fmla="*/ 54 w 56"/>
                  <a:gd name="T53" fmla="*/ 17 h 510"/>
                  <a:gd name="T54" fmla="*/ 55 w 56"/>
                  <a:gd name="T55" fmla="*/ 22 h 510"/>
                  <a:gd name="T56" fmla="*/ 56 w 56"/>
                  <a:gd name="T57" fmla="*/ 28 h 510"/>
                  <a:gd name="T58" fmla="*/ 56 w 56"/>
                  <a:gd name="T59" fmla="*/ 482 h 510"/>
                  <a:gd name="T60" fmla="*/ 56 w 56"/>
                  <a:gd name="T61" fmla="*/ 482 h 510"/>
                  <a:gd name="T62" fmla="*/ 55 w 56"/>
                  <a:gd name="T63" fmla="*/ 488 h 510"/>
                  <a:gd name="T64" fmla="*/ 54 w 56"/>
                  <a:gd name="T65" fmla="*/ 493 h 510"/>
                  <a:gd name="T66" fmla="*/ 51 w 56"/>
                  <a:gd name="T67" fmla="*/ 498 h 510"/>
                  <a:gd name="T68" fmla="*/ 48 w 56"/>
                  <a:gd name="T69" fmla="*/ 502 h 510"/>
                  <a:gd name="T70" fmla="*/ 44 w 56"/>
                  <a:gd name="T71" fmla="*/ 505 h 510"/>
                  <a:gd name="T72" fmla="*/ 39 w 56"/>
                  <a:gd name="T73" fmla="*/ 508 h 510"/>
                  <a:gd name="T74" fmla="*/ 34 w 56"/>
                  <a:gd name="T75" fmla="*/ 509 h 510"/>
                  <a:gd name="T76" fmla="*/ 28 w 56"/>
                  <a:gd name="T77" fmla="*/ 510 h 510"/>
                  <a:gd name="T78" fmla="*/ 28 w 56"/>
                  <a:gd name="T79" fmla="*/ 51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510">
                    <a:moveTo>
                      <a:pt x="28" y="510"/>
                    </a:moveTo>
                    <a:lnTo>
                      <a:pt x="28" y="510"/>
                    </a:lnTo>
                    <a:lnTo>
                      <a:pt x="22" y="509"/>
                    </a:lnTo>
                    <a:lnTo>
                      <a:pt x="17" y="508"/>
                    </a:lnTo>
                    <a:lnTo>
                      <a:pt x="12" y="505"/>
                    </a:lnTo>
                    <a:lnTo>
                      <a:pt x="8" y="502"/>
                    </a:lnTo>
                    <a:lnTo>
                      <a:pt x="5" y="498"/>
                    </a:lnTo>
                    <a:lnTo>
                      <a:pt x="2" y="493"/>
                    </a:lnTo>
                    <a:lnTo>
                      <a:pt x="0" y="488"/>
                    </a:lnTo>
                    <a:lnTo>
                      <a:pt x="0" y="482"/>
                    </a:lnTo>
                    <a:lnTo>
                      <a:pt x="0" y="28"/>
                    </a:lnTo>
                    <a:lnTo>
                      <a:pt x="0" y="28"/>
                    </a:lnTo>
                    <a:lnTo>
                      <a:pt x="0" y="22"/>
                    </a:lnTo>
                    <a:lnTo>
                      <a:pt x="2" y="17"/>
                    </a:lnTo>
                    <a:lnTo>
                      <a:pt x="5" y="12"/>
                    </a:lnTo>
                    <a:lnTo>
                      <a:pt x="8" y="8"/>
                    </a:lnTo>
                    <a:lnTo>
                      <a:pt x="12" y="5"/>
                    </a:lnTo>
                    <a:lnTo>
                      <a:pt x="17" y="2"/>
                    </a:lnTo>
                    <a:lnTo>
                      <a:pt x="22" y="0"/>
                    </a:lnTo>
                    <a:lnTo>
                      <a:pt x="28" y="0"/>
                    </a:lnTo>
                    <a:lnTo>
                      <a:pt x="28" y="0"/>
                    </a:lnTo>
                    <a:lnTo>
                      <a:pt x="34" y="0"/>
                    </a:lnTo>
                    <a:lnTo>
                      <a:pt x="39" y="2"/>
                    </a:lnTo>
                    <a:lnTo>
                      <a:pt x="44" y="5"/>
                    </a:lnTo>
                    <a:lnTo>
                      <a:pt x="48" y="8"/>
                    </a:lnTo>
                    <a:lnTo>
                      <a:pt x="51" y="12"/>
                    </a:lnTo>
                    <a:lnTo>
                      <a:pt x="54" y="17"/>
                    </a:lnTo>
                    <a:lnTo>
                      <a:pt x="55" y="22"/>
                    </a:lnTo>
                    <a:lnTo>
                      <a:pt x="56" y="28"/>
                    </a:lnTo>
                    <a:lnTo>
                      <a:pt x="56" y="482"/>
                    </a:lnTo>
                    <a:lnTo>
                      <a:pt x="56" y="482"/>
                    </a:lnTo>
                    <a:lnTo>
                      <a:pt x="55" y="488"/>
                    </a:lnTo>
                    <a:lnTo>
                      <a:pt x="54" y="493"/>
                    </a:lnTo>
                    <a:lnTo>
                      <a:pt x="51" y="498"/>
                    </a:lnTo>
                    <a:lnTo>
                      <a:pt x="48" y="502"/>
                    </a:lnTo>
                    <a:lnTo>
                      <a:pt x="44" y="505"/>
                    </a:lnTo>
                    <a:lnTo>
                      <a:pt x="39" y="508"/>
                    </a:lnTo>
                    <a:lnTo>
                      <a:pt x="34" y="509"/>
                    </a:lnTo>
                    <a:lnTo>
                      <a:pt x="28" y="510"/>
                    </a:lnTo>
                    <a:lnTo>
                      <a:pt x="28" y="5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grpSp>
        <p:nvGrpSpPr>
          <p:cNvPr id="14" name="Group 13">
            <a:extLst>
              <a:ext uri="{FF2B5EF4-FFF2-40B4-BE49-F238E27FC236}">
                <a16:creationId xmlns:a16="http://schemas.microsoft.com/office/drawing/2014/main" id="{49996349-54ED-D975-FF36-CAA0719A5995}"/>
              </a:ext>
            </a:extLst>
          </p:cNvPr>
          <p:cNvGrpSpPr/>
          <p:nvPr/>
        </p:nvGrpSpPr>
        <p:grpSpPr>
          <a:xfrm>
            <a:off x="6950834" y="4060038"/>
            <a:ext cx="2624966" cy="1178276"/>
            <a:chOff x="6836534" y="4240902"/>
            <a:chExt cx="2624966" cy="1178276"/>
          </a:xfrm>
        </p:grpSpPr>
        <p:sp>
          <p:nvSpPr>
            <p:cNvPr id="69" name="Oval 68">
              <a:extLst>
                <a:ext uri="{FF2B5EF4-FFF2-40B4-BE49-F238E27FC236}">
                  <a16:creationId xmlns:a16="http://schemas.microsoft.com/office/drawing/2014/main" id="{BB8EF3B3-D15B-6D0C-C600-AE82CDE64912}"/>
                </a:ext>
              </a:extLst>
            </p:cNvPr>
            <p:cNvSpPr/>
            <p:nvPr/>
          </p:nvSpPr>
          <p:spPr>
            <a:xfrm>
              <a:off x="6836534" y="4240902"/>
              <a:ext cx="446998" cy="446998"/>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sp>
          <p:nvSpPr>
            <p:cNvPr id="70" name="TextBox 69">
              <a:extLst>
                <a:ext uri="{FF2B5EF4-FFF2-40B4-BE49-F238E27FC236}">
                  <a16:creationId xmlns:a16="http://schemas.microsoft.com/office/drawing/2014/main" id="{81820B34-1D64-F27F-10D1-8FC95951880F}"/>
                </a:ext>
              </a:extLst>
            </p:cNvPr>
            <p:cNvSpPr txBox="1"/>
            <p:nvPr/>
          </p:nvSpPr>
          <p:spPr>
            <a:xfrm>
              <a:off x="6836534" y="4837482"/>
              <a:ext cx="1993405"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37617A"/>
                  </a:solidFill>
                  <a:effectLst/>
                  <a:uLnTx/>
                  <a:uFillTx/>
                  <a:latin typeface="Proxima Nova Rg"/>
                  <a:ea typeface="+mn-ea"/>
                  <a:cs typeface="+mn-cs"/>
                </a:rPr>
                <a:t>Data Miners</a:t>
              </a:r>
            </a:p>
          </p:txBody>
        </p:sp>
        <p:sp>
          <p:nvSpPr>
            <p:cNvPr id="71" name="TextBox 70">
              <a:extLst>
                <a:ext uri="{FF2B5EF4-FFF2-40B4-BE49-F238E27FC236}">
                  <a16:creationId xmlns:a16="http://schemas.microsoft.com/office/drawing/2014/main" id="{B178870C-0DBA-7086-080B-41234C31F5FB}"/>
                </a:ext>
              </a:extLst>
            </p:cNvPr>
            <p:cNvSpPr txBox="1"/>
            <p:nvPr/>
          </p:nvSpPr>
          <p:spPr>
            <a:xfrm>
              <a:off x="6836534" y="5080624"/>
              <a:ext cx="2624966" cy="338554"/>
            </a:xfrm>
            <a:prstGeom prst="rect">
              <a:avLst/>
            </a:prstGeom>
            <a:noFill/>
          </p:spPr>
          <p:txBody>
            <a:bodyPr wrap="square" lIns="0" tIns="0" rIns="0" bIns="0" rtlCol="0" anchor="t" anchorCtr="0">
              <a:spAutoFit/>
            </a:bodyPr>
            <a:lstStyle/>
            <a:p>
              <a:pPr marL="171450" marR="0" lvl="0" indent="-171450" algn="l" defTabSz="914400" rtl="0" eaLnBrk="1" fontAlgn="auto" latinLnBrk="0" hangingPunct="1">
                <a:lnSpc>
                  <a:spcPct val="100000"/>
                </a:lnSpc>
                <a:spcBef>
                  <a:spcPts val="0"/>
                </a:spcBef>
                <a:spcAft>
                  <a:spcPts val="0"/>
                </a:spcAft>
                <a:buClr>
                  <a:srgbClr val="FDB837"/>
                </a:buClr>
                <a:buSzTx/>
                <a:buFont typeface="Al Tarikh Regular" pitchFamily="2" charset="-78"/>
                <a:buChar char="&gt;"/>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NZT Wireless Mesh Sensors</a:t>
              </a:r>
            </a:p>
            <a:p>
              <a:pPr marL="171450" marR="0" lvl="0" indent="-171450" algn="l" defTabSz="914400" rtl="0" eaLnBrk="1" fontAlgn="auto" latinLnBrk="0" hangingPunct="1">
                <a:lnSpc>
                  <a:spcPct val="100000"/>
                </a:lnSpc>
                <a:spcBef>
                  <a:spcPts val="0"/>
                </a:spcBef>
                <a:spcAft>
                  <a:spcPts val="0"/>
                </a:spcAft>
                <a:buClr>
                  <a:srgbClr val="FDB837"/>
                </a:buClr>
                <a:buSzTx/>
                <a:buFont typeface="Al Tarikh Regular" pitchFamily="2" charset="-78"/>
                <a:buChar char="&gt;"/>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5V USB, Bluetooth and battery versions</a:t>
              </a:r>
            </a:p>
          </p:txBody>
        </p:sp>
        <p:grpSp>
          <p:nvGrpSpPr>
            <p:cNvPr id="140" name="Group 139">
              <a:extLst>
                <a:ext uri="{FF2B5EF4-FFF2-40B4-BE49-F238E27FC236}">
                  <a16:creationId xmlns:a16="http://schemas.microsoft.com/office/drawing/2014/main" id="{BC3451FC-D52D-F275-0BCD-15ED51557359}"/>
                </a:ext>
              </a:extLst>
            </p:cNvPr>
            <p:cNvGrpSpPr/>
            <p:nvPr/>
          </p:nvGrpSpPr>
          <p:grpSpPr>
            <a:xfrm>
              <a:off x="6973339" y="4349316"/>
              <a:ext cx="173389" cy="230171"/>
              <a:chOff x="4835525" y="2174875"/>
              <a:chExt cx="271463" cy="360363"/>
            </a:xfrm>
            <a:solidFill>
              <a:srgbClr val="37617A"/>
            </a:solidFill>
          </p:grpSpPr>
          <p:sp>
            <p:nvSpPr>
              <p:cNvPr id="141" name="Freeform 38">
                <a:extLst>
                  <a:ext uri="{FF2B5EF4-FFF2-40B4-BE49-F238E27FC236}">
                    <a16:creationId xmlns:a16="http://schemas.microsoft.com/office/drawing/2014/main" id="{D5F572B3-10DB-FD1E-3DF1-4E31996B78FB}"/>
                  </a:ext>
                </a:extLst>
              </p:cNvPr>
              <p:cNvSpPr>
                <a:spLocks noEditPoints="1"/>
              </p:cNvSpPr>
              <p:nvPr/>
            </p:nvSpPr>
            <p:spPr bwMode="auto">
              <a:xfrm>
                <a:off x="4835525" y="2174875"/>
                <a:ext cx="271463" cy="165100"/>
              </a:xfrm>
              <a:custGeom>
                <a:avLst/>
                <a:gdLst>
                  <a:gd name="T0" fmla="*/ 160 w 1021"/>
                  <a:gd name="T1" fmla="*/ 620 h 623"/>
                  <a:gd name="T2" fmla="*/ 93 w 1021"/>
                  <a:gd name="T3" fmla="*/ 599 h 623"/>
                  <a:gd name="T4" fmla="*/ 49 w 1021"/>
                  <a:gd name="T5" fmla="*/ 568 h 623"/>
                  <a:gd name="T6" fmla="*/ 7 w 1021"/>
                  <a:gd name="T7" fmla="*/ 497 h 623"/>
                  <a:gd name="T8" fmla="*/ 2 w 1021"/>
                  <a:gd name="T9" fmla="*/ 423 h 623"/>
                  <a:gd name="T10" fmla="*/ 39 w 1021"/>
                  <a:gd name="T11" fmla="*/ 334 h 623"/>
                  <a:gd name="T12" fmla="*/ 95 w 1021"/>
                  <a:gd name="T13" fmla="*/ 287 h 623"/>
                  <a:gd name="T14" fmla="*/ 177 w 1021"/>
                  <a:gd name="T15" fmla="*/ 264 h 623"/>
                  <a:gd name="T16" fmla="*/ 203 w 1021"/>
                  <a:gd name="T17" fmla="*/ 222 h 623"/>
                  <a:gd name="T18" fmla="*/ 230 w 1021"/>
                  <a:gd name="T19" fmla="*/ 159 h 623"/>
                  <a:gd name="T20" fmla="*/ 301 w 1021"/>
                  <a:gd name="T21" fmla="*/ 76 h 623"/>
                  <a:gd name="T22" fmla="*/ 397 w 1021"/>
                  <a:gd name="T23" fmla="*/ 20 h 623"/>
                  <a:gd name="T24" fmla="*/ 467 w 1021"/>
                  <a:gd name="T25" fmla="*/ 3 h 623"/>
                  <a:gd name="T26" fmla="*/ 532 w 1021"/>
                  <a:gd name="T27" fmla="*/ 1 h 623"/>
                  <a:gd name="T28" fmla="*/ 636 w 1021"/>
                  <a:gd name="T29" fmla="*/ 25 h 623"/>
                  <a:gd name="T30" fmla="*/ 726 w 1021"/>
                  <a:gd name="T31" fmla="*/ 81 h 623"/>
                  <a:gd name="T32" fmla="*/ 793 w 1021"/>
                  <a:gd name="T33" fmla="*/ 163 h 623"/>
                  <a:gd name="T34" fmla="*/ 878 w 1021"/>
                  <a:gd name="T35" fmla="*/ 181 h 623"/>
                  <a:gd name="T36" fmla="*/ 951 w 1021"/>
                  <a:gd name="T37" fmla="*/ 229 h 623"/>
                  <a:gd name="T38" fmla="*/ 1010 w 1021"/>
                  <a:gd name="T39" fmla="*/ 325 h 623"/>
                  <a:gd name="T40" fmla="*/ 1020 w 1021"/>
                  <a:gd name="T41" fmla="*/ 408 h 623"/>
                  <a:gd name="T42" fmla="*/ 1007 w 1021"/>
                  <a:gd name="T43" fmla="*/ 473 h 623"/>
                  <a:gd name="T44" fmla="*/ 980 w 1021"/>
                  <a:gd name="T45" fmla="*/ 525 h 623"/>
                  <a:gd name="T46" fmla="*/ 907 w 1021"/>
                  <a:gd name="T47" fmla="*/ 589 h 623"/>
                  <a:gd name="T48" fmla="*/ 822 w 1021"/>
                  <a:gd name="T49" fmla="*/ 621 h 623"/>
                  <a:gd name="T50" fmla="*/ 196 w 1021"/>
                  <a:gd name="T51" fmla="*/ 623 h 623"/>
                  <a:gd name="T52" fmla="*/ 153 w 1021"/>
                  <a:gd name="T53" fmla="*/ 324 h 623"/>
                  <a:gd name="T54" fmla="*/ 102 w 1021"/>
                  <a:gd name="T55" fmla="*/ 350 h 623"/>
                  <a:gd name="T56" fmla="*/ 69 w 1021"/>
                  <a:gd name="T57" fmla="*/ 392 h 623"/>
                  <a:gd name="T58" fmla="*/ 58 w 1021"/>
                  <a:gd name="T59" fmla="*/ 443 h 623"/>
                  <a:gd name="T60" fmla="*/ 69 w 1021"/>
                  <a:gd name="T61" fmla="*/ 501 h 623"/>
                  <a:gd name="T62" fmla="*/ 96 w 1021"/>
                  <a:gd name="T63" fmla="*/ 534 h 623"/>
                  <a:gd name="T64" fmla="*/ 157 w 1021"/>
                  <a:gd name="T65" fmla="*/ 562 h 623"/>
                  <a:gd name="T66" fmla="*/ 804 w 1021"/>
                  <a:gd name="T67" fmla="*/ 567 h 623"/>
                  <a:gd name="T68" fmla="*/ 856 w 1021"/>
                  <a:gd name="T69" fmla="*/ 552 h 623"/>
                  <a:gd name="T70" fmla="*/ 927 w 1021"/>
                  <a:gd name="T71" fmla="*/ 500 h 623"/>
                  <a:gd name="T72" fmla="*/ 954 w 1021"/>
                  <a:gd name="T73" fmla="*/ 455 h 623"/>
                  <a:gd name="T74" fmla="*/ 965 w 1021"/>
                  <a:gd name="T75" fmla="*/ 393 h 623"/>
                  <a:gd name="T76" fmla="*/ 951 w 1021"/>
                  <a:gd name="T77" fmla="*/ 326 h 623"/>
                  <a:gd name="T78" fmla="*/ 911 w 1021"/>
                  <a:gd name="T79" fmla="*/ 270 h 623"/>
                  <a:gd name="T80" fmla="*/ 832 w 1021"/>
                  <a:gd name="T81" fmla="*/ 225 h 623"/>
                  <a:gd name="T82" fmla="*/ 769 w 1021"/>
                  <a:gd name="T83" fmla="*/ 217 h 623"/>
                  <a:gd name="T84" fmla="*/ 751 w 1021"/>
                  <a:gd name="T85" fmla="*/ 203 h 623"/>
                  <a:gd name="T86" fmla="*/ 696 w 1021"/>
                  <a:gd name="T87" fmla="*/ 130 h 623"/>
                  <a:gd name="T88" fmla="*/ 619 w 1021"/>
                  <a:gd name="T89" fmla="*/ 80 h 623"/>
                  <a:gd name="T90" fmla="*/ 529 w 1021"/>
                  <a:gd name="T91" fmla="*/ 58 h 623"/>
                  <a:gd name="T92" fmla="*/ 460 w 1021"/>
                  <a:gd name="T93" fmla="*/ 62 h 623"/>
                  <a:gd name="T94" fmla="*/ 348 w 1021"/>
                  <a:gd name="T95" fmla="*/ 111 h 623"/>
                  <a:gd name="T96" fmla="*/ 272 w 1021"/>
                  <a:gd name="T97" fmla="*/ 202 h 623"/>
                  <a:gd name="T98" fmla="*/ 248 w 1021"/>
                  <a:gd name="T99" fmla="*/ 284 h 623"/>
                  <a:gd name="T100" fmla="*/ 240 w 1021"/>
                  <a:gd name="T101" fmla="*/ 313 h 623"/>
                  <a:gd name="T102" fmla="*/ 218 w 1021"/>
                  <a:gd name="T103" fmla="*/ 323 h 623"/>
                  <a:gd name="T104" fmla="*/ 186 w 1021"/>
                  <a:gd name="T105" fmla="*/ 320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21" h="623">
                    <a:moveTo>
                      <a:pt x="196" y="623"/>
                    </a:moveTo>
                    <a:lnTo>
                      <a:pt x="196" y="623"/>
                    </a:lnTo>
                    <a:lnTo>
                      <a:pt x="189" y="623"/>
                    </a:lnTo>
                    <a:lnTo>
                      <a:pt x="177" y="622"/>
                    </a:lnTo>
                    <a:lnTo>
                      <a:pt x="160" y="620"/>
                    </a:lnTo>
                    <a:lnTo>
                      <a:pt x="140" y="616"/>
                    </a:lnTo>
                    <a:lnTo>
                      <a:pt x="128" y="613"/>
                    </a:lnTo>
                    <a:lnTo>
                      <a:pt x="117" y="609"/>
                    </a:lnTo>
                    <a:lnTo>
                      <a:pt x="105" y="605"/>
                    </a:lnTo>
                    <a:lnTo>
                      <a:pt x="93" y="599"/>
                    </a:lnTo>
                    <a:lnTo>
                      <a:pt x="82" y="593"/>
                    </a:lnTo>
                    <a:lnTo>
                      <a:pt x="70" y="586"/>
                    </a:lnTo>
                    <a:lnTo>
                      <a:pt x="59" y="578"/>
                    </a:lnTo>
                    <a:lnTo>
                      <a:pt x="49" y="568"/>
                    </a:lnTo>
                    <a:lnTo>
                      <a:pt x="49" y="568"/>
                    </a:lnTo>
                    <a:lnTo>
                      <a:pt x="38" y="556"/>
                    </a:lnTo>
                    <a:lnTo>
                      <a:pt x="27" y="542"/>
                    </a:lnTo>
                    <a:lnTo>
                      <a:pt x="19" y="528"/>
                    </a:lnTo>
                    <a:lnTo>
                      <a:pt x="12" y="513"/>
                    </a:lnTo>
                    <a:lnTo>
                      <a:pt x="7" y="497"/>
                    </a:lnTo>
                    <a:lnTo>
                      <a:pt x="3" y="480"/>
                    </a:lnTo>
                    <a:lnTo>
                      <a:pt x="1" y="463"/>
                    </a:lnTo>
                    <a:lnTo>
                      <a:pt x="0" y="443"/>
                    </a:lnTo>
                    <a:lnTo>
                      <a:pt x="0" y="443"/>
                    </a:lnTo>
                    <a:lnTo>
                      <a:pt x="2" y="423"/>
                    </a:lnTo>
                    <a:lnTo>
                      <a:pt x="5" y="404"/>
                    </a:lnTo>
                    <a:lnTo>
                      <a:pt x="10" y="386"/>
                    </a:lnTo>
                    <a:lnTo>
                      <a:pt x="18" y="368"/>
                    </a:lnTo>
                    <a:lnTo>
                      <a:pt x="27" y="351"/>
                    </a:lnTo>
                    <a:lnTo>
                      <a:pt x="39" y="334"/>
                    </a:lnTo>
                    <a:lnTo>
                      <a:pt x="52" y="319"/>
                    </a:lnTo>
                    <a:lnTo>
                      <a:pt x="67" y="306"/>
                    </a:lnTo>
                    <a:lnTo>
                      <a:pt x="67" y="306"/>
                    </a:lnTo>
                    <a:lnTo>
                      <a:pt x="80" y="295"/>
                    </a:lnTo>
                    <a:lnTo>
                      <a:pt x="95" y="287"/>
                    </a:lnTo>
                    <a:lnTo>
                      <a:pt x="110" y="279"/>
                    </a:lnTo>
                    <a:lnTo>
                      <a:pt x="126" y="273"/>
                    </a:lnTo>
                    <a:lnTo>
                      <a:pt x="144" y="269"/>
                    </a:lnTo>
                    <a:lnTo>
                      <a:pt x="160" y="265"/>
                    </a:lnTo>
                    <a:lnTo>
                      <a:pt x="177" y="264"/>
                    </a:lnTo>
                    <a:lnTo>
                      <a:pt x="193" y="264"/>
                    </a:lnTo>
                    <a:lnTo>
                      <a:pt x="193" y="264"/>
                    </a:lnTo>
                    <a:lnTo>
                      <a:pt x="196" y="250"/>
                    </a:lnTo>
                    <a:lnTo>
                      <a:pt x="199" y="235"/>
                    </a:lnTo>
                    <a:lnTo>
                      <a:pt x="203" y="222"/>
                    </a:lnTo>
                    <a:lnTo>
                      <a:pt x="207" y="209"/>
                    </a:lnTo>
                    <a:lnTo>
                      <a:pt x="212" y="196"/>
                    </a:lnTo>
                    <a:lnTo>
                      <a:pt x="218" y="184"/>
                    </a:lnTo>
                    <a:lnTo>
                      <a:pt x="224" y="171"/>
                    </a:lnTo>
                    <a:lnTo>
                      <a:pt x="230" y="159"/>
                    </a:lnTo>
                    <a:lnTo>
                      <a:pt x="238" y="147"/>
                    </a:lnTo>
                    <a:lnTo>
                      <a:pt x="246" y="136"/>
                    </a:lnTo>
                    <a:lnTo>
                      <a:pt x="263" y="114"/>
                    </a:lnTo>
                    <a:lnTo>
                      <a:pt x="281" y="94"/>
                    </a:lnTo>
                    <a:lnTo>
                      <a:pt x="301" y="76"/>
                    </a:lnTo>
                    <a:lnTo>
                      <a:pt x="323" y="59"/>
                    </a:lnTo>
                    <a:lnTo>
                      <a:pt x="347" y="44"/>
                    </a:lnTo>
                    <a:lnTo>
                      <a:pt x="372" y="31"/>
                    </a:lnTo>
                    <a:lnTo>
                      <a:pt x="384" y="25"/>
                    </a:lnTo>
                    <a:lnTo>
                      <a:pt x="397" y="20"/>
                    </a:lnTo>
                    <a:lnTo>
                      <a:pt x="410" y="15"/>
                    </a:lnTo>
                    <a:lnTo>
                      <a:pt x="424" y="11"/>
                    </a:lnTo>
                    <a:lnTo>
                      <a:pt x="439" y="8"/>
                    </a:lnTo>
                    <a:lnTo>
                      <a:pt x="453" y="5"/>
                    </a:lnTo>
                    <a:lnTo>
                      <a:pt x="467" y="3"/>
                    </a:lnTo>
                    <a:lnTo>
                      <a:pt x="481" y="1"/>
                    </a:lnTo>
                    <a:lnTo>
                      <a:pt x="496" y="0"/>
                    </a:lnTo>
                    <a:lnTo>
                      <a:pt x="511" y="0"/>
                    </a:lnTo>
                    <a:lnTo>
                      <a:pt x="511" y="0"/>
                    </a:lnTo>
                    <a:lnTo>
                      <a:pt x="532" y="1"/>
                    </a:lnTo>
                    <a:lnTo>
                      <a:pt x="555" y="3"/>
                    </a:lnTo>
                    <a:lnTo>
                      <a:pt x="576" y="7"/>
                    </a:lnTo>
                    <a:lnTo>
                      <a:pt x="596" y="11"/>
                    </a:lnTo>
                    <a:lnTo>
                      <a:pt x="616" y="18"/>
                    </a:lnTo>
                    <a:lnTo>
                      <a:pt x="636" y="25"/>
                    </a:lnTo>
                    <a:lnTo>
                      <a:pt x="656" y="34"/>
                    </a:lnTo>
                    <a:lnTo>
                      <a:pt x="675" y="44"/>
                    </a:lnTo>
                    <a:lnTo>
                      <a:pt x="692" y="56"/>
                    </a:lnTo>
                    <a:lnTo>
                      <a:pt x="709" y="68"/>
                    </a:lnTo>
                    <a:lnTo>
                      <a:pt x="726" y="81"/>
                    </a:lnTo>
                    <a:lnTo>
                      <a:pt x="742" y="95"/>
                    </a:lnTo>
                    <a:lnTo>
                      <a:pt x="756" y="111"/>
                    </a:lnTo>
                    <a:lnTo>
                      <a:pt x="769" y="127"/>
                    </a:lnTo>
                    <a:lnTo>
                      <a:pt x="782" y="144"/>
                    </a:lnTo>
                    <a:lnTo>
                      <a:pt x="793" y="163"/>
                    </a:lnTo>
                    <a:lnTo>
                      <a:pt x="793" y="163"/>
                    </a:lnTo>
                    <a:lnTo>
                      <a:pt x="815" y="165"/>
                    </a:lnTo>
                    <a:lnTo>
                      <a:pt x="836" y="168"/>
                    </a:lnTo>
                    <a:lnTo>
                      <a:pt x="858" y="174"/>
                    </a:lnTo>
                    <a:lnTo>
                      <a:pt x="878" y="181"/>
                    </a:lnTo>
                    <a:lnTo>
                      <a:pt x="898" y="191"/>
                    </a:lnTo>
                    <a:lnTo>
                      <a:pt x="916" y="202"/>
                    </a:lnTo>
                    <a:lnTo>
                      <a:pt x="934" y="214"/>
                    </a:lnTo>
                    <a:lnTo>
                      <a:pt x="951" y="229"/>
                    </a:lnTo>
                    <a:lnTo>
                      <a:pt x="951" y="229"/>
                    </a:lnTo>
                    <a:lnTo>
                      <a:pt x="967" y="246"/>
                    </a:lnTo>
                    <a:lnTo>
                      <a:pt x="981" y="265"/>
                    </a:lnTo>
                    <a:lnTo>
                      <a:pt x="993" y="284"/>
                    </a:lnTo>
                    <a:lnTo>
                      <a:pt x="1003" y="304"/>
                    </a:lnTo>
                    <a:lnTo>
                      <a:pt x="1010" y="325"/>
                    </a:lnTo>
                    <a:lnTo>
                      <a:pt x="1016" y="347"/>
                    </a:lnTo>
                    <a:lnTo>
                      <a:pt x="1019" y="370"/>
                    </a:lnTo>
                    <a:lnTo>
                      <a:pt x="1021" y="393"/>
                    </a:lnTo>
                    <a:lnTo>
                      <a:pt x="1021" y="393"/>
                    </a:lnTo>
                    <a:lnTo>
                      <a:pt x="1020" y="408"/>
                    </a:lnTo>
                    <a:lnTo>
                      <a:pt x="1019" y="422"/>
                    </a:lnTo>
                    <a:lnTo>
                      <a:pt x="1017" y="435"/>
                    </a:lnTo>
                    <a:lnTo>
                      <a:pt x="1015" y="448"/>
                    </a:lnTo>
                    <a:lnTo>
                      <a:pt x="1011" y="462"/>
                    </a:lnTo>
                    <a:lnTo>
                      <a:pt x="1007" y="473"/>
                    </a:lnTo>
                    <a:lnTo>
                      <a:pt x="1003" y="485"/>
                    </a:lnTo>
                    <a:lnTo>
                      <a:pt x="998" y="496"/>
                    </a:lnTo>
                    <a:lnTo>
                      <a:pt x="992" y="506"/>
                    </a:lnTo>
                    <a:lnTo>
                      <a:pt x="986" y="516"/>
                    </a:lnTo>
                    <a:lnTo>
                      <a:pt x="980" y="525"/>
                    </a:lnTo>
                    <a:lnTo>
                      <a:pt x="973" y="534"/>
                    </a:lnTo>
                    <a:lnTo>
                      <a:pt x="958" y="551"/>
                    </a:lnTo>
                    <a:lnTo>
                      <a:pt x="942" y="565"/>
                    </a:lnTo>
                    <a:lnTo>
                      <a:pt x="925" y="578"/>
                    </a:lnTo>
                    <a:lnTo>
                      <a:pt x="907" y="589"/>
                    </a:lnTo>
                    <a:lnTo>
                      <a:pt x="890" y="598"/>
                    </a:lnTo>
                    <a:lnTo>
                      <a:pt x="872" y="606"/>
                    </a:lnTo>
                    <a:lnTo>
                      <a:pt x="855" y="612"/>
                    </a:lnTo>
                    <a:lnTo>
                      <a:pt x="837" y="617"/>
                    </a:lnTo>
                    <a:lnTo>
                      <a:pt x="822" y="621"/>
                    </a:lnTo>
                    <a:lnTo>
                      <a:pt x="807" y="623"/>
                    </a:lnTo>
                    <a:lnTo>
                      <a:pt x="196" y="623"/>
                    </a:lnTo>
                    <a:lnTo>
                      <a:pt x="196" y="623"/>
                    </a:lnTo>
                    <a:lnTo>
                      <a:pt x="196" y="623"/>
                    </a:lnTo>
                    <a:lnTo>
                      <a:pt x="196" y="623"/>
                    </a:lnTo>
                    <a:close/>
                    <a:moveTo>
                      <a:pt x="186" y="320"/>
                    </a:moveTo>
                    <a:lnTo>
                      <a:pt x="186" y="320"/>
                    </a:lnTo>
                    <a:lnTo>
                      <a:pt x="175" y="320"/>
                    </a:lnTo>
                    <a:lnTo>
                      <a:pt x="164" y="322"/>
                    </a:lnTo>
                    <a:lnTo>
                      <a:pt x="153" y="324"/>
                    </a:lnTo>
                    <a:lnTo>
                      <a:pt x="142" y="327"/>
                    </a:lnTo>
                    <a:lnTo>
                      <a:pt x="131" y="331"/>
                    </a:lnTo>
                    <a:lnTo>
                      <a:pt x="121" y="336"/>
                    </a:lnTo>
                    <a:lnTo>
                      <a:pt x="111" y="342"/>
                    </a:lnTo>
                    <a:lnTo>
                      <a:pt x="102" y="350"/>
                    </a:lnTo>
                    <a:lnTo>
                      <a:pt x="102" y="350"/>
                    </a:lnTo>
                    <a:lnTo>
                      <a:pt x="92" y="359"/>
                    </a:lnTo>
                    <a:lnTo>
                      <a:pt x="83" y="369"/>
                    </a:lnTo>
                    <a:lnTo>
                      <a:pt x="76" y="380"/>
                    </a:lnTo>
                    <a:lnTo>
                      <a:pt x="69" y="392"/>
                    </a:lnTo>
                    <a:lnTo>
                      <a:pt x="64" y="404"/>
                    </a:lnTo>
                    <a:lnTo>
                      <a:pt x="61" y="417"/>
                    </a:lnTo>
                    <a:lnTo>
                      <a:pt x="58" y="430"/>
                    </a:lnTo>
                    <a:lnTo>
                      <a:pt x="58" y="443"/>
                    </a:lnTo>
                    <a:lnTo>
                      <a:pt x="58" y="443"/>
                    </a:lnTo>
                    <a:lnTo>
                      <a:pt x="58" y="457"/>
                    </a:lnTo>
                    <a:lnTo>
                      <a:pt x="59" y="469"/>
                    </a:lnTo>
                    <a:lnTo>
                      <a:pt x="62" y="481"/>
                    </a:lnTo>
                    <a:lnTo>
                      <a:pt x="65" y="491"/>
                    </a:lnTo>
                    <a:lnTo>
                      <a:pt x="69" y="501"/>
                    </a:lnTo>
                    <a:lnTo>
                      <a:pt x="75" y="511"/>
                    </a:lnTo>
                    <a:lnTo>
                      <a:pt x="81" y="519"/>
                    </a:lnTo>
                    <a:lnTo>
                      <a:pt x="88" y="527"/>
                    </a:lnTo>
                    <a:lnTo>
                      <a:pt x="88" y="527"/>
                    </a:lnTo>
                    <a:lnTo>
                      <a:pt x="96" y="534"/>
                    </a:lnTo>
                    <a:lnTo>
                      <a:pt x="104" y="540"/>
                    </a:lnTo>
                    <a:lnTo>
                      <a:pt x="112" y="545"/>
                    </a:lnTo>
                    <a:lnTo>
                      <a:pt x="121" y="551"/>
                    </a:lnTo>
                    <a:lnTo>
                      <a:pt x="140" y="558"/>
                    </a:lnTo>
                    <a:lnTo>
                      <a:pt x="157" y="562"/>
                    </a:lnTo>
                    <a:lnTo>
                      <a:pt x="172" y="565"/>
                    </a:lnTo>
                    <a:lnTo>
                      <a:pt x="184" y="567"/>
                    </a:lnTo>
                    <a:lnTo>
                      <a:pt x="196" y="567"/>
                    </a:lnTo>
                    <a:lnTo>
                      <a:pt x="196" y="567"/>
                    </a:lnTo>
                    <a:lnTo>
                      <a:pt x="804" y="567"/>
                    </a:lnTo>
                    <a:lnTo>
                      <a:pt x="804" y="567"/>
                    </a:lnTo>
                    <a:lnTo>
                      <a:pt x="812" y="566"/>
                    </a:lnTo>
                    <a:lnTo>
                      <a:pt x="830" y="561"/>
                    </a:lnTo>
                    <a:lnTo>
                      <a:pt x="843" y="557"/>
                    </a:lnTo>
                    <a:lnTo>
                      <a:pt x="856" y="552"/>
                    </a:lnTo>
                    <a:lnTo>
                      <a:pt x="871" y="544"/>
                    </a:lnTo>
                    <a:lnTo>
                      <a:pt x="885" y="536"/>
                    </a:lnTo>
                    <a:lnTo>
                      <a:pt x="900" y="526"/>
                    </a:lnTo>
                    <a:lnTo>
                      <a:pt x="914" y="514"/>
                    </a:lnTo>
                    <a:lnTo>
                      <a:pt x="927" y="500"/>
                    </a:lnTo>
                    <a:lnTo>
                      <a:pt x="933" y="492"/>
                    </a:lnTo>
                    <a:lnTo>
                      <a:pt x="939" y="484"/>
                    </a:lnTo>
                    <a:lnTo>
                      <a:pt x="945" y="475"/>
                    </a:lnTo>
                    <a:lnTo>
                      <a:pt x="950" y="465"/>
                    </a:lnTo>
                    <a:lnTo>
                      <a:pt x="954" y="455"/>
                    </a:lnTo>
                    <a:lnTo>
                      <a:pt x="958" y="443"/>
                    </a:lnTo>
                    <a:lnTo>
                      <a:pt x="961" y="432"/>
                    </a:lnTo>
                    <a:lnTo>
                      <a:pt x="963" y="420"/>
                    </a:lnTo>
                    <a:lnTo>
                      <a:pt x="964" y="407"/>
                    </a:lnTo>
                    <a:lnTo>
                      <a:pt x="965" y="393"/>
                    </a:lnTo>
                    <a:lnTo>
                      <a:pt x="965" y="393"/>
                    </a:lnTo>
                    <a:lnTo>
                      <a:pt x="964" y="376"/>
                    </a:lnTo>
                    <a:lnTo>
                      <a:pt x="961" y="359"/>
                    </a:lnTo>
                    <a:lnTo>
                      <a:pt x="957" y="342"/>
                    </a:lnTo>
                    <a:lnTo>
                      <a:pt x="951" y="326"/>
                    </a:lnTo>
                    <a:lnTo>
                      <a:pt x="944" y="311"/>
                    </a:lnTo>
                    <a:lnTo>
                      <a:pt x="934" y="297"/>
                    </a:lnTo>
                    <a:lnTo>
                      <a:pt x="923" y="283"/>
                    </a:lnTo>
                    <a:lnTo>
                      <a:pt x="911" y="270"/>
                    </a:lnTo>
                    <a:lnTo>
                      <a:pt x="911" y="270"/>
                    </a:lnTo>
                    <a:lnTo>
                      <a:pt x="897" y="258"/>
                    </a:lnTo>
                    <a:lnTo>
                      <a:pt x="883" y="247"/>
                    </a:lnTo>
                    <a:lnTo>
                      <a:pt x="867" y="238"/>
                    </a:lnTo>
                    <a:lnTo>
                      <a:pt x="851" y="230"/>
                    </a:lnTo>
                    <a:lnTo>
                      <a:pt x="832" y="225"/>
                    </a:lnTo>
                    <a:lnTo>
                      <a:pt x="814" y="221"/>
                    </a:lnTo>
                    <a:lnTo>
                      <a:pt x="796" y="219"/>
                    </a:lnTo>
                    <a:lnTo>
                      <a:pt x="777" y="219"/>
                    </a:lnTo>
                    <a:lnTo>
                      <a:pt x="777" y="219"/>
                    </a:lnTo>
                    <a:lnTo>
                      <a:pt x="769" y="217"/>
                    </a:lnTo>
                    <a:lnTo>
                      <a:pt x="761" y="214"/>
                    </a:lnTo>
                    <a:lnTo>
                      <a:pt x="755" y="210"/>
                    </a:lnTo>
                    <a:lnTo>
                      <a:pt x="753" y="207"/>
                    </a:lnTo>
                    <a:lnTo>
                      <a:pt x="751" y="203"/>
                    </a:lnTo>
                    <a:lnTo>
                      <a:pt x="751" y="203"/>
                    </a:lnTo>
                    <a:lnTo>
                      <a:pt x="742" y="187"/>
                    </a:lnTo>
                    <a:lnTo>
                      <a:pt x="731" y="172"/>
                    </a:lnTo>
                    <a:lnTo>
                      <a:pt x="720" y="157"/>
                    </a:lnTo>
                    <a:lnTo>
                      <a:pt x="708" y="142"/>
                    </a:lnTo>
                    <a:lnTo>
                      <a:pt x="696" y="130"/>
                    </a:lnTo>
                    <a:lnTo>
                      <a:pt x="682" y="118"/>
                    </a:lnTo>
                    <a:lnTo>
                      <a:pt x="668" y="107"/>
                    </a:lnTo>
                    <a:lnTo>
                      <a:pt x="653" y="97"/>
                    </a:lnTo>
                    <a:lnTo>
                      <a:pt x="636" y="88"/>
                    </a:lnTo>
                    <a:lnTo>
                      <a:pt x="619" y="80"/>
                    </a:lnTo>
                    <a:lnTo>
                      <a:pt x="602" y="73"/>
                    </a:lnTo>
                    <a:lnTo>
                      <a:pt x="585" y="68"/>
                    </a:lnTo>
                    <a:lnTo>
                      <a:pt x="567" y="63"/>
                    </a:lnTo>
                    <a:lnTo>
                      <a:pt x="549" y="60"/>
                    </a:lnTo>
                    <a:lnTo>
                      <a:pt x="529" y="58"/>
                    </a:lnTo>
                    <a:lnTo>
                      <a:pt x="511" y="57"/>
                    </a:lnTo>
                    <a:lnTo>
                      <a:pt x="511" y="57"/>
                    </a:lnTo>
                    <a:lnTo>
                      <a:pt x="498" y="58"/>
                    </a:lnTo>
                    <a:lnTo>
                      <a:pt x="485" y="58"/>
                    </a:lnTo>
                    <a:lnTo>
                      <a:pt x="460" y="62"/>
                    </a:lnTo>
                    <a:lnTo>
                      <a:pt x="435" y="68"/>
                    </a:lnTo>
                    <a:lnTo>
                      <a:pt x="411" y="76"/>
                    </a:lnTo>
                    <a:lnTo>
                      <a:pt x="389" y="86"/>
                    </a:lnTo>
                    <a:lnTo>
                      <a:pt x="368" y="97"/>
                    </a:lnTo>
                    <a:lnTo>
                      <a:pt x="348" y="111"/>
                    </a:lnTo>
                    <a:lnTo>
                      <a:pt x="329" y="126"/>
                    </a:lnTo>
                    <a:lnTo>
                      <a:pt x="312" y="143"/>
                    </a:lnTo>
                    <a:lnTo>
                      <a:pt x="297" y="162"/>
                    </a:lnTo>
                    <a:lnTo>
                      <a:pt x="283" y="182"/>
                    </a:lnTo>
                    <a:lnTo>
                      <a:pt x="272" y="202"/>
                    </a:lnTo>
                    <a:lnTo>
                      <a:pt x="262" y="224"/>
                    </a:lnTo>
                    <a:lnTo>
                      <a:pt x="255" y="247"/>
                    </a:lnTo>
                    <a:lnTo>
                      <a:pt x="252" y="260"/>
                    </a:lnTo>
                    <a:lnTo>
                      <a:pt x="250" y="272"/>
                    </a:lnTo>
                    <a:lnTo>
                      <a:pt x="248" y="284"/>
                    </a:lnTo>
                    <a:lnTo>
                      <a:pt x="247" y="297"/>
                    </a:lnTo>
                    <a:lnTo>
                      <a:pt x="247" y="297"/>
                    </a:lnTo>
                    <a:lnTo>
                      <a:pt x="246" y="303"/>
                    </a:lnTo>
                    <a:lnTo>
                      <a:pt x="244" y="308"/>
                    </a:lnTo>
                    <a:lnTo>
                      <a:pt x="240" y="313"/>
                    </a:lnTo>
                    <a:lnTo>
                      <a:pt x="235" y="317"/>
                    </a:lnTo>
                    <a:lnTo>
                      <a:pt x="235" y="317"/>
                    </a:lnTo>
                    <a:lnTo>
                      <a:pt x="230" y="320"/>
                    </a:lnTo>
                    <a:lnTo>
                      <a:pt x="224" y="322"/>
                    </a:lnTo>
                    <a:lnTo>
                      <a:pt x="218" y="323"/>
                    </a:lnTo>
                    <a:lnTo>
                      <a:pt x="213" y="322"/>
                    </a:lnTo>
                    <a:lnTo>
                      <a:pt x="213" y="322"/>
                    </a:lnTo>
                    <a:lnTo>
                      <a:pt x="199" y="320"/>
                    </a:lnTo>
                    <a:lnTo>
                      <a:pt x="186" y="320"/>
                    </a:lnTo>
                    <a:lnTo>
                      <a:pt x="186" y="32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2" name="Freeform 39">
                <a:extLst>
                  <a:ext uri="{FF2B5EF4-FFF2-40B4-BE49-F238E27FC236}">
                    <a16:creationId xmlns:a16="http://schemas.microsoft.com/office/drawing/2014/main" id="{30B76FA4-83AB-229B-A1CA-1CCE14564324}"/>
                  </a:ext>
                </a:extLst>
              </p:cNvPr>
              <p:cNvSpPr>
                <a:spLocks noEditPoints="1"/>
              </p:cNvSpPr>
              <p:nvPr/>
            </p:nvSpPr>
            <p:spPr bwMode="auto">
              <a:xfrm>
                <a:off x="4835525" y="2370138"/>
                <a:ext cx="271463" cy="88900"/>
              </a:xfrm>
              <a:custGeom>
                <a:avLst/>
                <a:gdLst>
                  <a:gd name="T0" fmla="*/ 993 w 1021"/>
                  <a:gd name="T1" fmla="*/ 340 h 340"/>
                  <a:gd name="T2" fmla="*/ 29 w 1021"/>
                  <a:gd name="T3" fmla="*/ 340 h 340"/>
                  <a:gd name="T4" fmla="*/ 29 w 1021"/>
                  <a:gd name="T5" fmla="*/ 340 h 340"/>
                  <a:gd name="T6" fmla="*/ 23 w 1021"/>
                  <a:gd name="T7" fmla="*/ 340 h 340"/>
                  <a:gd name="T8" fmla="*/ 18 w 1021"/>
                  <a:gd name="T9" fmla="*/ 338 h 340"/>
                  <a:gd name="T10" fmla="*/ 13 w 1021"/>
                  <a:gd name="T11" fmla="*/ 336 h 340"/>
                  <a:gd name="T12" fmla="*/ 9 w 1021"/>
                  <a:gd name="T13" fmla="*/ 332 h 340"/>
                  <a:gd name="T14" fmla="*/ 5 w 1021"/>
                  <a:gd name="T15" fmla="*/ 328 h 340"/>
                  <a:gd name="T16" fmla="*/ 3 w 1021"/>
                  <a:gd name="T17" fmla="*/ 323 h 340"/>
                  <a:gd name="T18" fmla="*/ 1 w 1021"/>
                  <a:gd name="T19" fmla="*/ 318 h 340"/>
                  <a:gd name="T20" fmla="*/ 0 w 1021"/>
                  <a:gd name="T21" fmla="*/ 312 h 340"/>
                  <a:gd name="T22" fmla="*/ 0 w 1021"/>
                  <a:gd name="T23" fmla="*/ 29 h 340"/>
                  <a:gd name="T24" fmla="*/ 0 w 1021"/>
                  <a:gd name="T25" fmla="*/ 29 h 340"/>
                  <a:gd name="T26" fmla="*/ 1 w 1021"/>
                  <a:gd name="T27" fmla="*/ 23 h 340"/>
                  <a:gd name="T28" fmla="*/ 3 w 1021"/>
                  <a:gd name="T29" fmla="*/ 18 h 340"/>
                  <a:gd name="T30" fmla="*/ 5 w 1021"/>
                  <a:gd name="T31" fmla="*/ 13 h 340"/>
                  <a:gd name="T32" fmla="*/ 9 w 1021"/>
                  <a:gd name="T33" fmla="*/ 8 h 340"/>
                  <a:gd name="T34" fmla="*/ 13 w 1021"/>
                  <a:gd name="T35" fmla="*/ 5 h 340"/>
                  <a:gd name="T36" fmla="*/ 18 w 1021"/>
                  <a:gd name="T37" fmla="*/ 2 h 340"/>
                  <a:gd name="T38" fmla="*/ 23 w 1021"/>
                  <a:gd name="T39" fmla="*/ 0 h 340"/>
                  <a:gd name="T40" fmla="*/ 29 w 1021"/>
                  <a:gd name="T41" fmla="*/ 0 h 340"/>
                  <a:gd name="T42" fmla="*/ 993 w 1021"/>
                  <a:gd name="T43" fmla="*/ 0 h 340"/>
                  <a:gd name="T44" fmla="*/ 993 w 1021"/>
                  <a:gd name="T45" fmla="*/ 0 h 340"/>
                  <a:gd name="T46" fmla="*/ 998 w 1021"/>
                  <a:gd name="T47" fmla="*/ 0 h 340"/>
                  <a:gd name="T48" fmla="*/ 1004 w 1021"/>
                  <a:gd name="T49" fmla="*/ 2 h 340"/>
                  <a:gd name="T50" fmla="*/ 1008 w 1021"/>
                  <a:gd name="T51" fmla="*/ 5 h 340"/>
                  <a:gd name="T52" fmla="*/ 1012 w 1021"/>
                  <a:gd name="T53" fmla="*/ 8 h 340"/>
                  <a:gd name="T54" fmla="*/ 1016 w 1021"/>
                  <a:gd name="T55" fmla="*/ 13 h 340"/>
                  <a:gd name="T56" fmla="*/ 1018 w 1021"/>
                  <a:gd name="T57" fmla="*/ 18 h 340"/>
                  <a:gd name="T58" fmla="*/ 1020 w 1021"/>
                  <a:gd name="T59" fmla="*/ 23 h 340"/>
                  <a:gd name="T60" fmla="*/ 1021 w 1021"/>
                  <a:gd name="T61" fmla="*/ 29 h 340"/>
                  <a:gd name="T62" fmla="*/ 1021 w 1021"/>
                  <a:gd name="T63" fmla="*/ 312 h 340"/>
                  <a:gd name="T64" fmla="*/ 1021 w 1021"/>
                  <a:gd name="T65" fmla="*/ 312 h 340"/>
                  <a:gd name="T66" fmla="*/ 1020 w 1021"/>
                  <a:gd name="T67" fmla="*/ 318 h 340"/>
                  <a:gd name="T68" fmla="*/ 1018 w 1021"/>
                  <a:gd name="T69" fmla="*/ 323 h 340"/>
                  <a:gd name="T70" fmla="*/ 1016 w 1021"/>
                  <a:gd name="T71" fmla="*/ 328 h 340"/>
                  <a:gd name="T72" fmla="*/ 1012 w 1021"/>
                  <a:gd name="T73" fmla="*/ 332 h 340"/>
                  <a:gd name="T74" fmla="*/ 1008 w 1021"/>
                  <a:gd name="T75" fmla="*/ 336 h 340"/>
                  <a:gd name="T76" fmla="*/ 1004 w 1021"/>
                  <a:gd name="T77" fmla="*/ 338 h 340"/>
                  <a:gd name="T78" fmla="*/ 998 w 1021"/>
                  <a:gd name="T79" fmla="*/ 340 h 340"/>
                  <a:gd name="T80" fmla="*/ 993 w 1021"/>
                  <a:gd name="T81" fmla="*/ 340 h 340"/>
                  <a:gd name="T82" fmla="*/ 993 w 1021"/>
                  <a:gd name="T83" fmla="*/ 340 h 340"/>
                  <a:gd name="T84" fmla="*/ 58 w 1021"/>
                  <a:gd name="T85" fmla="*/ 283 h 340"/>
                  <a:gd name="T86" fmla="*/ 965 w 1021"/>
                  <a:gd name="T87" fmla="*/ 283 h 340"/>
                  <a:gd name="T88" fmla="*/ 965 w 1021"/>
                  <a:gd name="T89" fmla="*/ 57 h 340"/>
                  <a:gd name="T90" fmla="*/ 58 w 1021"/>
                  <a:gd name="T91" fmla="*/ 57 h 340"/>
                  <a:gd name="T92" fmla="*/ 58 w 1021"/>
                  <a:gd name="T93" fmla="*/ 28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21" h="340">
                    <a:moveTo>
                      <a:pt x="993" y="340"/>
                    </a:moveTo>
                    <a:lnTo>
                      <a:pt x="29" y="340"/>
                    </a:lnTo>
                    <a:lnTo>
                      <a:pt x="29" y="340"/>
                    </a:lnTo>
                    <a:lnTo>
                      <a:pt x="23" y="340"/>
                    </a:lnTo>
                    <a:lnTo>
                      <a:pt x="18" y="338"/>
                    </a:lnTo>
                    <a:lnTo>
                      <a:pt x="13" y="336"/>
                    </a:lnTo>
                    <a:lnTo>
                      <a:pt x="9" y="332"/>
                    </a:lnTo>
                    <a:lnTo>
                      <a:pt x="5" y="328"/>
                    </a:lnTo>
                    <a:lnTo>
                      <a:pt x="3" y="323"/>
                    </a:lnTo>
                    <a:lnTo>
                      <a:pt x="1" y="318"/>
                    </a:lnTo>
                    <a:lnTo>
                      <a:pt x="0" y="312"/>
                    </a:lnTo>
                    <a:lnTo>
                      <a:pt x="0" y="29"/>
                    </a:lnTo>
                    <a:lnTo>
                      <a:pt x="0" y="29"/>
                    </a:lnTo>
                    <a:lnTo>
                      <a:pt x="1" y="23"/>
                    </a:lnTo>
                    <a:lnTo>
                      <a:pt x="3" y="18"/>
                    </a:lnTo>
                    <a:lnTo>
                      <a:pt x="5" y="13"/>
                    </a:lnTo>
                    <a:lnTo>
                      <a:pt x="9" y="8"/>
                    </a:lnTo>
                    <a:lnTo>
                      <a:pt x="13" y="5"/>
                    </a:lnTo>
                    <a:lnTo>
                      <a:pt x="18" y="2"/>
                    </a:lnTo>
                    <a:lnTo>
                      <a:pt x="23" y="0"/>
                    </a:lnTo>
                    <a:lnTo>
                      <a:pt x="29" y="0"/>
                    </a:lnTo>
                    <a:lnTo>
                      <a:pt x="993" y="0"/>
                    </a:lnTo>
                    <a:lnTo>
                      <a:pt x="993" y="0"/>
                    </a:lnTo>
                    <a:lnTo>
                      <a:pt x="998" y="0"/>
                    </a:lnTo>
                    <a:lnTo>
                      <a:pt x="1004" y="2"/>
                    </a:lnTo>
                    <a:lnTo>
                      <a:pt x="1008" y="5"/>
                    </a:lnTo>
                    <a:lnTo>
                      <a:pt x="1012" y="8"/>
                    </a:lnTo>
                    <a:lnTo>
                      <a:pt x="1016" y="13"/>
                    </a:lnTo>
                    <a:lnTo>
                      <a:pt x="1018" y="18"/>
                    </a:lnTo>
                    <a:lnTo>
                      <a:pt x="1020" y="23"/>
                    </a:lnTo>
                    <a:lnTo>
                      <a:pt x="1021" y="29"/>
                    </a:lnTo>
                    <a:lnTo>
                      <a:pt x="1021" y="312"/>
                    </a:lnTo>
                    <a:lnTo>
                      <a:pt x="1021" y="312"/>
                    </a:lnTo>
                    <a:lnTo>
                      <a:pt x="1020" y="318"/>
                    </a:lnTo>
                    <a:lnTo>
                      <a:pt x="1018" y="323"/>
                    </a:lnTo>
                    <a:lnTo>
                      <a:pt x="1016" y="328"/>
                    </a:lnTo>
                    <a:lnTo>
                      <a:pt x="1012" y="332"/>
                    </a:lnTo>
                    <a:lnTo>
                      <a:pt x="1008" y="336"/>
                    </a:lnTo>
                    <a:lnTo>
                      <a:pt x="1004" y="338"/>
                    </a:lnTo>
                    <a:lnTo>
                      <a:pt x="998" y="340"/>
                    </a:lnTo>
                    <a:lnTo>
                      <a:pt x="993" y="340"/>
                    </a:lnTo>
                    <a:lnTo>
                      <a:pt x="993" y="340"/>
                    </a:lnTo>
                    <a:close/>
                    <a:moveTo>
                      <a:pt x="58" y="283"/>
                    </a:moveTo>
                    <a:lnTo>
                      <a:pt x="965" y="283"/>
                    </a:lnTo>
                    <a:lnTo>
                      <a:pt x="965" y="57"/>
                    </a:lnTo>
                    <a:lnTo>
                      <a:pt x="58" y="57"/>
                    </a:lnTo>
                    <a:lnTo>
                      <a:pt x="58"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3" name="Freeform 40">
                <a:extLst>
                  <a:ext uri="{FF2B5EF4-FFF2-40B4-BE49-F238E27FC236}">
                    <a16:creationId xmlns:a16="http://schemas.microsoft.com/office/drawing/2014/main" id="{E016D5C9-1209-9302-0F26-AE8258D5301F}"/>
                  </a:ext>
                </a:extLst>
              </p:cNvPr>
              <p:cNvSpPr>
                <a:spLocks noEditPoints="1"/>
              </p:cNvSpPr>
              <p:nvPr/>
            </p:nvSpPr>
            <p:spPr bwMode="auto">
              <a:xfrm>
                <a:off x="4835525" y="2444750"/>
                <a:ext cx="271463" cy="90488"/>
              </a:xfrm>
              <a:custGeom>
                <a:avLst/>
                <a:gdLst>
                  <a:gd name="T0" fmla="*/ 993 w 1021"/>
                  <a:gd name="T1" fmla="*/ 341 h 341"/>
                  <a:gd name="T2" fmla="*/ 29 w 1021"/>
                  <a:gd name="T3" fmla="*/ 341 h 341"/>
                  <a:gd name="T4" fmla="*/ 29 w 1021"/>
                  <a:gd name="T5" fmla="*/ 341 h 341"/>
                  <a:gd name="T6" fmla="*/ 23 w 1021"/>
                  <a:gd name="T7" fmla="*/ 340 h 341"/>
                  <a:gd name="T8" fmla="*/ 18 w 1021"/>
                  <a:gd name="T9" fmla="*/ 339 h 341"/>
                  <a:gd name="T10" fmla="*/ 13 w 1021"/>
                  <a:gd name="T11" fmla="*/ 336 h 341"/>
                  <a:gd name="T12" fmla="*/ 9 w 1021"/>
                  <a:gd name="T13" fmla="*/ 333 h 341"/>
                  <a:gd name="T14" fmla="*/ 5 w 1021"/>
                  <a:gd name="T15" fmla="*/ 329 h 341"/>
                  <a:gd name="T16" fmla="*/ 3 w 1021"/>
                  <a:gd name="T17" fmla="*/ 323 h 341"/>
                  <a:gd name="T18" fmla="*/ 1 w 1021"/>
                  <a:gd name="T19" fmla="*/ 318 h 341"/>
                  <a:gd name="T20" fmla="*/ 0 w 1021"/>
                  <a:gd name="T21" fmla="*/ 312 h 341"/>
                  <a:gd name="T22" fmla="*/ 0 w 1021"/>
                  <a:gd name="T23" fmla="*/ 29 h 341"/>
                  <a:gd name="T24" fmla="*/ 0 w 1021"/>
                  <a:gd name="T25" fmla="*/ 29 h 341"/>
                  <a:gd name="T26" fmla="*/ 1 w 1021"/>
                  <a:gd name="T27" fmla="*/ 23 h 341"/>
                  <a:gd name="T28" fmla="*/ 3 w 1021"/>
                  <a:gd name="T29" fmla="*/ 17 h 341"/>
                  <a:gd name="T30" fmla="*/ 5 w 1021"/>
                  <a:gd name="T31" fmla="*/ 13 h 341"/>
                  <a:gd name="T32" fmla="*/ 9 w 1021"/>
                  <a:gd name="T33" fmla="*/ 9 h 341"/>
                  <a:gd name="T34" fmla="*/ 13 w 1021"/>
                  <a:gd name="T35" fmla="*/ 5 h 341"/>
                  <a:gd name="T36" fmla="*/ 18 w 1021"/>
                  <a:gd name="T37" fmla="*/ 3 h 341"/>
                  <a:gd name="T38" fmla="*/ 23 w 1021"/>
                  <a:gd name="T39" fmla="*/ 1 h 341"/>
                  <a:gd name="T40" fmla="*/ 29 w 1021"/>
                  <a:gd name="T41" fmla="*/ 0 h 341"/>
                  <a:gd name="T42" fmla="*/ 993 w 1021"/>
                  <a:gd name="T43" fmla="*/ 0 h 341"/>
                  <a:gd name="T44" fmla="*/ 993 w 1021"/>
                  <a:gd name="T45" fmla="*/ 0 h 341"/>
                  <a:gd name="T46" fmla="*/ 998 w 1021"/>
                  <a:gd name="T47" fmla="*/ 1 h 341"/>
                  <a:gd name="T48" fmla="*/ 1004 w 1021"/>
                  <a:gd name="T49" fmla="*/ 3 h 341"/>
                  <a:gd name="T50" fmla="*/ 1008 w 1021"/>
                  <a:gd name="T51" fmla="*/ 5 h 341"/>
                  <a:gd name="T52" fmla="*/ 1012 w 1021"/>
                  <a:gd name="T53" fmla="*/ 9 h 341"/>
                  <a:gd name="T54" fmla="*/ 1016 w 1021"/>
                  <a:gd name="T55" fmla="*/ 13 h 341"/>
                  <a:gd name="T56" fmla="*/ 1018 w 1021"/>
                  <a:gd name="T57" fmla="*/ 17 h 341"/>
                  <a:gd name="T58" fmla="*/ 1020 w 1021"/>
                  <a:gd name="T59" fmla="*/ 23 h 341"/>
                  <a:gd name="T60" fmla="*/ 1021 w 1021"/>
                  <a:gd name="T61" fmla="*/ 29 h 341"/>
                  <a:gd name="T62" fmla="*/ 1021 w 1021"/>
                  <a:gd name="T63" fmla="*/ 312 h 341"/>
                  <a:gd name="T64" fmla="*/ 1021 w 1021"/>
                  <a:gd name="T65" fmla="*/ 312 h 341"/>
                  <a:gd name="T66" fmla="*/ 1020 w 1021"/>
                  <a:gd name="T67" fmla="*/ 318 h 341"/>
                  <a:gd name="T68" fmla="*/ 1018 w 1021"/>
                  <a:gd name="T69" fmla="*/ 323 h 341"/>
                  <a:gd name="T70" fmla="*/ 1016 w 1021"/>
                  <a:gd name="T71" fmla="*/ 329 h 341"/>
                  <a:gd name="T72" fmla="*/ 1012 w 1021"/>
                  <a:gd name="T73" fmla="*/ 333 h 341"/>
                  <a:gd name="T74" fmla="*/ 1008 w 1021"/>
                  <a:gd name="T75" fmla="*/ 336 h 341"/>
                  <a:gd name="T76" fmla="*/ 1004 w 1021"/>
                  <a:gd name="T77" fmla="*/ 339 h 341"/>
                  <a:gd name="T78" fmla="*/ 998 w 1021"/>
                  <a:gd name="T79" fmla="*/ 340 h 341"/>
                  <a:gd name="T80" fmla="*/ 993 w 1021"/>
                  <a:gd name="T81" fmla="*/ 341 h 341"/>
                  <a:gd name="T82" fmla="*/ 993 w 1021"/>
                  <a:gd name="T83" fmla="*/ 341 h 341"/>
                  <a:gd name="T84" fmla="*/ 58 w 1021"/>
                  <a:gd name="T85" fmla="*/ 284 h 341"/>
                  <a:gd name="T86" fmla="*/ 965 w 1021"/>
                  <a:gd name="T87" fmla="*/ 284 h 341"/>
                  <a:gd name="T88" fmla="*/ 965 w 1021"/>
                  <a:gd name="T89" fmla="*/ 57 h 341"/>
                  <a:gd name="T90" fmla="*/ 58 w 1021"/>
                  <a:gd name="T91" fmla="*/ 57 h 341"/>
                  <a:gd name="T92" fmla="*/ 58 w 1021"/>
                  <a:gd name="T93" fmla="*/ 28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21" h="341">
                    <a:moveTo>
                      <a:pt x="993" y="341"/>
                    </a:moveTo>
                    <a:lnTo>
                      <a:pt x="29" y="341"/>
                    </a:lnTo>
                    <a:lnTo>
                      <a:pt x="29" y="341"/>
                    </a:lnTo>
                    <a:lnTo>
                      <a:pt x="23" y="340"/>
                    </a:lnTo>
                    <a:lnTo>
                      <a:pt x="18" y="339"/>
                    </a:lnTo>
                    <a:lnTo>
                      <a:pt x="13" y="336"/>
                    </a:lnTo>
                    <a:lnTo>
                      <a:pt x="9" y="333"/>
                    </a:lnTo>
                    <a:lnTo>
                      <a:pt x="5" y="329"/>
                    </a:lnTo>
                    <a:lnTo>
                      <a:pt x="3" y="323"/>
                    </a:lnTo>
                    <a:lnTo>
                      <a:pt x="1" y="318"/>
                    </a:lnTo>
                    <a:lnTo>
                      <a:pt x="0" y="312"/>
                    </a:lnTo>
                    <a:lnTo>
                      <a:pt x="0" y="29"/>
                    </a:lnTo>
                    <a:lnTo>
                      <a:pt x="0" y="29"/>
                    </a:lnTo>
                    <a:lnTo>
                      <a:pt x="1" y="23"/>
                    </a:lnTo>
                    <a:lnTo>
                      <a:pt x="3" y="17"/>
                    </a:lnTo>
                    <a:lnTo>
                      <a:pt x="5" y="13"/>
                    </a:lnTo>
                    <a:lnTo>
                      <a:pt x="9" y="9"/>
                    </a:lnTo>
                    <a:lnTo>
                      <a:pt x="13" y="5"/>
                    </a:lnTo>
                    <a:lnTo>
                      <a:pt x="18" y="3"/>
                    </a:lnTo>
                    <a:lnTo>
                      <a:pt x="23" y="1"/>
                    </a:lnTo>
                    <a:lnTo>
                      <a:pt x="29" y="0"/>
                    </a:lnTo>
                    <a:lnTo>
                      <a:pt x="993" y="0"/>
                    </a:lnTo>
                    <a:lnTo>
                      <a:pt x="993" y="0"/>
                    </a:lnTo>
                    <a:lnTo>
                      <a:pt x="998" y="1"/>
                    </a:lnTo>
                    <a:lnTo>
                      <a:pt x="1004" y="3"/>
                    </a:lnTo>
                    <a:lnTo>
                      <a:pt x="1008" y="5"/>
                    </a:lnTo>
                    <a:lnTo>
                      <a:pt x="1012" y="9"/>
                    </a:lnTo>
                    <a:lnTo>
                      <a:pt x="1016" y="13"/>
                    </a:lnTo>
                    <a:lnTo>
                      <a:pt x="1018" y="17"/>
                    </a:lnTo>
                    <a:lnTo>
                      <a:pt x="1020" y="23"/>
                    </a:lnTo>
                    <a:lnTo>
                      <a:pt x="1021" y="29"/>
                    </a:lnTo>
                    <a:lnTo>
                      <a:pt x="1021" y="312"/>
                    </a:lnTo>
                    <a:lnTo>
                      <a:pt x="1021" y="312"/>
                    </a:lnTo>
                    <a:lnTo>
                      <a:pt x="1020" y="318"/>
                    </a:lnTo>
                    <a:lnTo>
                      <a:pt x="1018" y="323"/>
                    </a:lnTo>
                    <a:lnTo>
                      <a:pt x="1016" y="329"/>
                    </a:lnTo>
                    <a:lnTo>
                      <a:pt x="1012" y="333"/>
                    </a:lnTo>
                    <a:lnTo>
                      <a:pt x="1008" y="336"/>
                    </a:lnTo>
                    <a:lnTo>
                      <a:pt x="1004" y="339"/>
                    </a:lnTo>
                    <a:lnTo>
                      <a:pt x="998" y="340"/>
                    </a:lnTo>
                    <a:lnTo>
                      <a:pt x="993" y="341"/>
                    </a:lnTo>
                    <a:lnTo>
                      <a:pt x="993" y="341"/>
                    </a:lnTo>
                    <a:close/>
                    <a:moveTo>
                      <a:pt x="58" y="284"/>
                    </a:moveTo>
                    <a:lnTo>
                      <a:pt x="965" y="284"/>
                    </a:lnTo>
                    <a:lnTo>
                      <a:pt x="965" y="57"/>
                    </a:lnTo>
                    <a:lnTo>
                      <a:pt x="58" y="57"/>
                    </a:lnTo>
                    <a:lnTo>
                      <a:pt x="58"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4" name="Freeform 41">
                <a:extLst>
                  <a:ext uri="{FF2B5EF4-FFF2-40B4-BE49-F238E27FC236}">
                    <a16:creationId xmlns:a16="http://schemas.microsoft.com/office/drawing/2014/main" id="{E7E43C99-98C1-6779-6EB4-56869736DB25}"/>
                  </a:ext>
                </a:extLst>
              </p:cNvPr>
              <p:cNvSpPr>
                <a:spLocks noEditPoints="1"/>
              </p:cNvSpPr>
              <p:nvPr/>
            </p:nvSpPr>
            <p:spPr bwMode="auto">
              <a:xfrm>
                <a:off x="4873625" y="2392363"/>
                <a:ext cx="44450" cy="44450"/>
              </a:xfrm>
              <a:custGeom>
                <a:avLst/>
                <a:gdLst>
                  <a:gd name="T0" fmla="*/ 84 w 169"/>
                  <a:gd name="T1" fmla="*/ 170 h 170"/>
                  <a:gd name="T2" fmla="*/ 67 w 169"/>
                  <a:gd name="T3" fmla="*/ 169 h 170"/>
                  <a:gd name="T4" fmla="*/ 51 w 169"/>
                  <a:gd name="T5" fmla="*/ 164 h 170"/>
                  <a:gd name="T6" fmla="*/ 37 w 169"/>
                  <a:gd name="T7" fmla="*/ 156 h 170"/>
                  <a:gd name="T8" fmla="*/ 24 w 169"/>
                  <a:gd name="T9" fmla="*/ 146 h 170"/>
                  <a:gd name="T10" fmla="*/ 14 w 169"/>
                  <a:gd name="T11" fmla="*/ 133 h 170"/>
                  <a:gd name="T12" fmla="*/ 6 w 169"/>
                  <a:gd name="T13" fmla="*/ 118 h 170"/>
                  <a:gd name="T14" fmla="*/ 1 w 169"/>
                  <a:gd name="T15" fmla="*/ 102 h 170"/>
                  <a:gd name="T16" fmla="*/ 0 w 169"/>
                  <a:gd name="T17" fmla="*/ 85 h 170"/>
                  <a:gd name="T18" fmla="*/ 0 w 169"/>
                  <a:gd name="T19" fmla="*/ 76 h 170"/>
                  <a:gd name="T20" fmla="*/ 4 w 169"/>
                  <a:gd name="T21" fmla="*/ 60 h 170"/>
                  <a:gd name="T22" fmla="*/ 10 w 169"/>
                  <a:gd name="T23" fmla="*/ 45 h 170"/>
                  <a:gd name="T24" fmla="*/ 19 w 169"/>
                  <a:gd name="T25" fmla="*/ 32 h 170"/>
                  <a:gd name="T26" fmla="*/ 30 w 169"/>
                  <a:gd name="T27" fmla="*/ 19 h 170"/>
                  <a:gd name="T28" fmla="*/ 44 w 169"/>
                  <a:gd name="T29" fmla="*/ 10 h 170"/>
                  <a:gd name="T30" fmla="*/ 59 w 169"/>
                  <a:gd name="T31" fmla="*/ 4 h 170"/>
                  <a:gd name="T32" fmla="*/ 75 w 169"/>
                  <a:gd name="T33" fmla="*/ 0 h 170"/>
                  <a:gd name="T34" fmla="*/ 84 w 169"/>
                  <a:gd name="T35" fmla="*/ 0 h 170"/>
                  <a:gd name="T36" fmla="*/ 102 w 169"/>
                  <a:gd name="T37" fmla="*/ 2 h 170"/>
                  <a:gd name="T38" fmla="*/ 118 w 169"/>
                  <a:gd name="T39" fmla="*/ 7 h 170"/>
                  <a:gd name="T40" fmla="*/ 132 w 169"/>
                  <a:gd name="T41" fmla="*/ 14 h 170"/>
                  <a:gd name="T42" fmla="*/ 144 w 169"/>
                  <a:gd name="T43" fmla="*/ 25 h 170"/>
                  <a:gd name="T44" fmla="*/ 155 w 169"/>
                  <a:gd name="T45" fmla="*/ 38 h 170"/>
                  <a:gd name="T46" fmla="*/ 162 w 169"/>
                  <a:gd name="T47" fmla="*/ 52 h 170"/>
                  <a:gd name="T48" fmla="*/ 167 w 169"/>
                  <a:gd name="T49" fmla="*/ 68 h 170"/>
                  <a:gd name="T50" fmla="*/ 169 w 169"/>
                  <a:gd name="T51" fmla="*/ 85 h 170"/>
                  <a:gd name="T52" fmla="*/ 169 w 169"/>
                  <a:gd name="T53" fmla="*/ 94 h 170"/>
                  <a:gd name="T54" fmla="*/ 165 w 169"/>
                  <a:gd name="T55" fmla="*/ 110 h 170"/>
                  <a:gd name="T56" fmla="*/ 159 w 169"/>
                  <a:gd name="T57" fmla="*/ 125 h 170"/>
                  <a:gd name="T58" fmla="*/ 150 w 169"/>
                  <a:gd name="T59" fmla="*/ 140 h 170"/>
                  <a:gd name="T60" fmla="*/ 138 w 169"/>
                  <a:gd name="T61" fmla="*/ 151 h 170"/>
                  <a:gd name="T62" fmla="*/ 125 w 169"/>
                  <a:gd name="T63" fmla="*/ 160 h 170"/>
                  <a:gd name="T64" fmla="*/ 110 w 169"/>
                  <a:gd name="T65" fmla="*/ 166 h 170"/>
                  <a:gd name="T66" fmla="*/ 94 w 169"/>
                  <a:gd name="T67" fmla="*/ 170 h 170"/>
                  <a:gd name="T68" fmla="*/ 84 w 169"/>
                  <a:gd name="T69" fmla="*/ 170 h 170"/>
                  <a:gd name="T70" fmla="*/ 84 w 169"/>
                  <a:gd name="T71" fmla="*/ 57 h 170"/>
                  <a:gd name="T72" fmla="*/ 73 w 169"/>
                  <a:gd name="T73" fmla="*/ 59 h 170"/>
                  <a:gd name="T74" fmla="*/ 64 w 169"/>
                  <a:gd name="T75" fmla="*/ 65 h 170"/>
                  <a:gd name="T76" fmla="*/ 58 w 169"/>
                  <a:gd name="T77" fmla="*/ 74 h 170"/>
                  <a:gd name="T78" fmla="*/ 56 w 169"/>
                  <a:gd name="T79" fmla="*/ 85 h 170"/>
                  <a:gd name="T80" fmla="*/ 56 w 169"/>
                  <a:gd name="T81" fmla="*/ 91 h 170"/>
                  <a:gd name="T82" fmla="*/ 61 w 169"/>
                  <a:gd name="T83" fmla="*/ 101 h 170"/>
                  <a:gd name="T84" fmla="*/ 68 w 169"/>
                  <a:gd name="T85" fmla="*/ 108 h 170"/>
                  <a:gd name="T86" fmla="*/ 78 w 169"/>
                  <a:gd name="T87" fmla="*/ 113 h 170"/>
                  <a:gd name="T88" fmla="*/ 84 w 169"/>
                  <a:gd name="T89" fmla="*/ 113 h 170"/>
                  <a:gd name="T90" fmla="*/ 96 w 169"/>
                  <a:gd name="T91" fmla="*/ 111 h 170"/>
                  <a:gd name="T92" fmla="*/ 105 w 169"/>
                  <a:gd name="T93" fmla="*/ 105 h 170"/>
                  <a:gd name="T94" fmla="*/ 111 w 169"/>
                  <a:gd name="T95" fmla="*/ 96 h 170"/>
                  <a:gd name="T96" fmla="*/ 113 w 169"/>
                  <a:gd name="T97" fmla="*/ 85 h 170"/>
                  <a:gd name="T98" fmla="*/ 112 w 169"/>
                  <a:gd name="T99" fmla="*/ 79 h 170"/>
                  <a:gd name="T100" fmla="*/ 108 w 169"/>
                  <a:gd name="T101" fmla="*/ 69 h 170"/>
                  <a:gd name="T102" fmla="*/ 101 w 169"/>
                  <a:gd name="T103" fmla="*/ 62 h 170"/>
                  <a:gd name="T104" fmla="*/ 90 w 169"/>
                  <a:gd name="T105" fmla="*/ 58 h 170"/>
                  <a:gd name="T106" fmla="*/ 84 w 169"/>
                  <a:gd name="T107" fmla="*/ 5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9" h="170">
                    <a:moveTo>
                      <a:pt x="84" y="170"/>
                    </a:moveTo>
                    <a:lnTo>
                      <a:pt x="84" y="170"/>
                    </a:lnTo>
                    <a:lnTo>
                      <a:pt x="75" y="170"/>
                    </a:lnTo>
                    <a:lnTo>
                      <a:pt x="67" y="169"/>
                    </a:lnTo>
                    <a:lnTo>
                      <a:pt x="59" y="166"/>
                    </a:lnTo>
                    <a:lnTo>
                      <a:pt x="51" y="164"/>
                    </a:lnTo>
                    <a:lnTo>
                      <a:pt x="44" y="160"/>
                    </a:lnTo>
                    <a:lnTo>
                      <a:pt x="37" y="156"/>
                    </a:lnTo>
                    <a:lnTo>
                      <a:pt x="30" y="151"/>
                    </a:lnTo>
                    <a:lnTo>
                      <a:pt x="24" y="146"/>
                    </a:lnTo>
                    <a:lnTo>
                      <a:pt x="19" y="140"/>
                    </a:lnTo>
                    <a:lnTo>
                      <a:pt x="14" y="133"/>
                    </a:lnTo>
                    <a:lnTo>
                      <a:pt x="10" y="125"/>
                    </a:lnTo>
                    <a:lnTo>
                      <a:pt x="6" y="118"/>
                    </a:lnTo>
                    <a:lnTo>
                      <a:pt x="4" y="110"/>
                    </a:lnTo>
                    <a:lnTo>
                      <a:pt x="1" y="102"/>
                    </a:lnTo>
                    <a:lnTo>
                      <a:pt x="0" y="94"/>
                    </a:lnTo>
                    <a:lnTo>
                      <a:pt x="0" y="85"/>
                    </a:lnTo>
                    <a:lnTo>
                      <a:pt x="0" y="85"/>
                    </a:lnTo>
                    <a:lnTo>
                      <a:pt x="0" y="76"/>
                    </a:lnTo>
                    <a:lnTo>
                      <a:pt x="1" y="68"/>
                    </a:lnTo>
                    <a:lnTo>
                      <a:pt x="4" y="60"/>
                    </a:lnTo>
                    <a:lnTo>
                      <a:pt x="6" y="52"/>
                    </a:lnTo>
                    <a:lnTo>
                      <a:pt x="10" y="45"/>
                    </a:lnTo>
                    <a:lnTo>
                      <a:pt x="14" y="38"/>
                    </a:lnTo>
                    <a:lnTo>
                      <a:pt x="19" y="32"/>
                    </a:lnTo>
                    <a:lnTo>
                      <a:pt x="24" y="25"/>
                    </a:lnTo>
                    <a:lnTo>
                      <a:pt x="30" y="19"/>
                    </a:lnTo>
                    <a:lnTo>
                      <a:pt x="37" y="14"/>
                    </a:lnTo>
                    <a:lnTo>
                      <a:pt x="44" y="10"/>
                    </a:lnTo>
                    <a:lnTo>
                      <a:pt x="51" y="7"/>
                    </a:lnTo>
                    <a:lnTo>
                      <a:pt x="59" y="4"/>
                    </a:lnTo>
                    <a:lnTo>
                      <a:pt x="67" y="2"/>
                    </a:lnTo>
                    <a:lnTo>
                      <a:pt x="75" y="0"/>
                    </a:lnTo>
                    <a:lnTo>
                      <a:pt x="84" y="0"/>
                    </a:lnTo>
                    <a:lnTo>
                      <a:pt x="84" y="0"/>
                    </a:lnTo>
                    <a:lnTo>
                      <a:pt x="94" y="0"/>
                    </a:lnTo>
                    <a:lnTo>
                      <a:pt x="102" y="2"/>
                    </a:lnTo>
                    <a:lnTo>
                      <a:pt x="110" y="4"/>
                    </a:lnTo>
                    <a:lnTo>
                      <a:pt x="118" y="7"/>
                    </a:lnTo>
                    <a:lnTo>
                      <a:pt x="125" y="10"/>
                    </a:lnTo>
                    <a:lnTo>
                      <a:pt x="132" y="14"/>
                    </a:lnTo>
                    <a:lnTo>
                      <a:pt x="138" y="19"/>
                    </a:lnTo>
                    <a:lnTo>
                      <a:pt x="144" y="25"/>
                    </a:lnTo>
                    <a:lnTo>
                      <a:pt x="150" y="32"/>
                    </a:lnTo>
                    <a:lnTo>
                      <a:pt x="155" y="38"/>
                    </a:lnTo>
                    <a:lnTo>
                      <a:pt x="159" y="45"/>
                    </a:lnTo>
                    <a:lnTo>
                      <a:pt x="162" y="52"/>
                    </a:lnTo>
                    <a:lnTo>
                      <a:pt x="165" y="60"/>
                    </a:lnTo>
                    <a:lnTo>
                      <a:pt x="167" y="68"/>
                    </a:lnTo>
                    <a:lnTo>
                      <a:pt x="169" y="76"/>
                    </a:lnTo>
                    <a:lnTo>
                      <a:pt x="169" y="85"/>
                    </a:lnTo>
                    <a:lnTo>
                      <a:pt x="169" y="85"/>
                    </a:lnTo>
                    <a:lnTo>
                      <a:pt x="169" y="94"/>
                    </a:lnTo>
                    <a:lnTo>
                      <a:pt x="167" y="102"/>
                    </a:lnTo>
                    <a:lnTo>
                      <a:pt x="165" y="110"/>
                    </a:lnTo>
                    <a:lnTo>
                      <a:pt x="162" y="118"/>
                    </a:lnTo>
                    <a:lnTo>
                      <a:pt x="159" y="125"/>
                    </a:lnTo>
                    <a:lnTo>
                      <a:pt x="155" y="133"/>
                    </a:lnTo>
                    <a:lnTo>
                      <a:pt x="150" y="140"/>
                    </a:lnTo>
                    <a:lnTo>
                      <a:pt x="144" y="146"/>
                    </a:lnTo>
                    <a:lnTo>
                      <a:pt x="138" y="151"/>
                    </a:lnTo>
                    <a:lnTo>
                      <a:pt x="132" y="156"/>
                    </a:lnTo>
                    <a:lnTo>
                      <a:pt x="125" y="160"/>
                    </a:lnTo>
                    <a:lnTo>
                      <a:pt x="118" y="164"/>
                    </a:lnTo>
                    <a:lnTo>
                      <a:pt x="110" y="166"/>
                    </a:lnTo>
                    <a:lnTo>
                      <a:pt x="102" y="169"/>
                    </a:lnTo>
                    <a:lnTo>
                      <a:pt x="94" y="170"/>
                    </a:lnTo>
                    <a:lnTo>
                      <a:pt x="84" y="170"/>
                    </a:lnTo>
                    <a:lnTo>
                      <a:pt x="84" y="170"/>
                    </a:lnTo>
                    <a:close/>
                    <a:moveTo>
                      <a:pt x="84" y="57"/>
                    </a:moveTo>
                    <a:lnTo>
                      <a:pt x="84" y="57"/>
                    </a:lnTo>
                    <a:lnTo>
                      <a:pt x="78" y="58"/>
                    </a:lnTo>
                    <a:lnTo>
                      <a:pt x="73" y="59"/>
                    </a:lnTo>
                    <a:lnTo>
                      <a:pt x="68" y="62"/>
                    </a:lnTo>
                    <a:lnTo>
                      <a:pt x="64" y="65"/>
                    </a:lnTo>
                    <a:lnTo>
                      <a:pt x="61" y="69"/>
                    </a:lnTo>
                    <a:lnTo>
                      <a:pt x="58" y="74"/>
                    </a:lnTo>
                    <a:lnTo>
                      <a:pt x="56" y="79"/>
                    </a:lnTo>
                    <a:lnTo>
                      <a:pt x="56" y="85"/>
                    </a:lnTo>
                    <a:lnTo>
                      <a:pt x="56" y="85"/>
                    </a:lnTo>
                    <a:lnTo>
                      <a:pt x="56" y="91"/>
                    </a:lnTo>
                    <a:lnTo>
                      <a:pt x="58" y="96"/>
                    </a:lnTo>
                    <a:lnTo>
                      <a:pt x="61" y="101"/>
                    </a:lnTo>
                    <a:lnTo>
                      <a:pt x="64" y="105"/>
                    </a:lnTo>
                    <a:lnTo>
                      <a:pt x="68" y="108"/>
                    </a:lnTo>
                    <a:lnTo>
                      <a:pt x="73" y="111"/>
                    </a:lnTo>
                    <a:lnTo>
                      <a:pt x="78" y="113"/>
                    </a:lnTo>
                    <a:lnTo>
                      <a:pt x="84" y="113"/>
                    </a:lnTo>
                    <a:lnTo>
                      <a:pt x="84" y="113"/>
                    </a:lnTo>
                    <a:lnTo>
                      <a:pt x="90" y="113"/>
                    </a:lnTo>
                    <a:lnTo>
                      <a:pt x="96" y="111"/>
                    </a:lnTo>
                    <a:lnTo>
                      <a:pt x="101" y="108"/>
                    </a:lnTo>
                    <a:lnTo>
                      <a:pt x="105" y="105"/>
                    </a:lnTo>
                    <a:lnTo>
                      <a:pt x="108" y="101"/>
                    </a:lnTo>
                    <a:lnTo>
                      <a:pt x="111" y="96"/>
                    </a:lnTo>
                    <a:lnTo>
                      <a:pt x="112" y="91"/>
                    </a:lnTo>
                    <a:lnTo>
                      <a:pt x="113" y="85"/>
                    </a:lnTo>
                    <a:lnTo>
                      <a:pt x="113" y="85"/>
                    </a:lnTo>
                    <a:lnTo>
                      <a:pt x="112" y="79"/>
                    </a:lnTo>
                    <a:lnTo>
                      <a:pt x="111" y="74"/>
                    </a:lnTo>
                    <a:lnTo>
                      <a:pt x="108" y="69"/>
                    </a:lnTo>
                    <a:lnTo>
                      <a:pt x="105" y="65"/>
                    </a:lnTo>
                    <a:lnTo>
                      <a:pt x="101" y="62"/>
                    </a:lnTo>
                    <a:lnTo>
                      <a:pt x="96" y="59"/>
                    </a:lnTo>
                    <a:lnTo>
                      <a:pt x="90" y="58"/>
                    </a:lnTo>
                    <a:lnTo>
                      <a:pt x="84" y="57"/>
                    </a:lnTo>
                    <a:lnTo>
                      <a:pt x="8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5" name="Freeform 42">
                <a:extLst>
                  <a:ext uri="{FF2B5EF4-FFF2-40B4-BE49-F238E27FC236}">
                    <a16:creationId xmlns:a16="http://schemas.microsoft.com/office/drawing/2014/main" id="{BB578E3A-3F6E-9779-F496-25C84B29D214}"/>
                  </a:ext>
                </a:extLst>
              </p:cNvPr>
              <p:cNvSpPr>
                <a:spLocks/>
              </p:cNvSpPr>
              <p:nvPr/>
            </p:nvSpPr>
            <p:spPr bwMode="auto">
              <a:xfrm>
                <a:off x="5030788" y="2400300"/>
                <a:ext cx="30163" cy="30163"/>
              </a:xfrm>
              <a:custGeom>
                <a:avLst/>
                <a:gdLst>
                  <a:gd name="T0" fmla="*/ 57 w 114"/>
                  <a:gd name="T1" fmla="*/ 113 h 113"/>
                  <a:gd name="T2" fmla="*/ 57 w 114"/>
                  <a:gd name="T3" fmla="*/ 113 h 113"/>
                  <a:gd name="T4" fmla="*/ 46 w 114"/>
                  <a:gd name="T5" fmla="*/ 112 h 113"/>
                  <a:gd name="T6" fmla="*/ 35 w 114"/>
                  <a:gd name="T7" fmla="*/ 109 h 113"/>
                  <a:gd name="T8" fmla="*/ 26 w 114"/>
                  <a:gd name="T9" fmla="*/ 104 h 113"/>
                  <a:gd name="T10" fmla="*/ 17 w 114"/>
                  <a:gd name="T11" fmla="*/ 96 h 113"/>
                  <a:gd name="T12" fmla="*/ 11 w 114"/>
                  <a:gd name="T13" fmla="*/ 87 h 113"/>
                  <a:gd name="T14" fmla="*/ 5 w 114"/>
                  <a:gd name="T15" fmla="*/ 78 h 113"/>
                  <a:gd name="T16" fmla="*/ 1 w 114"/>
                  <a:gd name="T17" fmla="*/ 67 h 113"/>
                  <a:gd name="T18" fmla="*/ 0 w 114"/>
                  <a:gd name="T19" fmla="*/ 56 h 113"/>
                  <a:gd name="T20" fmla="*/ 0 w 114"/>
                  <a:gd name="T21" fmla="*/ 56 h 113"/>
                  <a:gd name="T22" fmla="*/ 1 w 114"/>
                  <a:gd name="T23" fmla="*/ 45 h 113"/>
                  <a:gd name="T24" fmla="*/ 5 w 114"/>
                  <a:gd name="T25" fmla="*/ 34 h 113"/>
                  <a:gd name="T26" fmla="*/ 11 w 114"/>
                  <a:gd name="T27" fmla="*/ 25 h 113"/>
                  <a:gd name="T28" fmla="*/ 17 w 114"/>
                  <a:gd name="T29" fmla="*/ 16 h 113"/>
                  <a:gd name="T30" fmla="*/ 26 w 114"/>
                  <a:gd name="T31" fmla="*/ 10 h 113"/>
                  <a:gd name="T32" fmla="*/ 35 w 114"/>
                  <a:gd name="T33" fmla="*/ 4 h 113"/>
                  <a:gd name="T34" fmla="*/ 46 w 114"/>
                  <a:gd name="T35" fmla="*/ 1 h 113"/>
                  <a:gd name="T36" fmla="*/ 57 w 114"/>
                  <a:gd name="T37" fmla="*/ 0 h 113"/>
                  <a:gd name="T38" fmla="*/ 57 w 114"/>
                  <a:gd name="T39" fmla="*/ 0 h 113"/>
                  <a:gd name="T40" fmla="*/ 68 w 114"/>
                  <a:gd name="T41" fmla="*/ 1 h 113"/>
                  <a:gd name="T42" fmla="*/ 79 w 114"/>
                  <a:gd name="T43" fmla="*/ 4 h 113"/>
                  <a:gd name="T44" fmla="*/ 89 w 114"/>
                  <a:gd name="T45" fmla="*/ 10 h 113"/>
                  <a:gd name="T46" fmla="*/ 97 w 114"/>
                  <a:gd name="T47" fmla="*/ 16 h 113"/>
                  <a:gd name="T48" fmla="*/ 105 w 114"/>
                  <a:gd name="T49" fmla="*/ 25 h 113"/>
                  <a:gd name="T50" fmla="*/ 110 w 114"/>
                  <a:gd name="T51" fmla="*/ 34 h 113"/>
                  <a:gd name="T52" fmla="*/ 113 w 114"/>
                  <a:gd name="T53" fmla="*/ 45 h 113"/>
                  <a:gd name="T54" fmla="*/ 114 w 114"/>
                  <a:gd name="T55" fmla="*/ 56 h 113"/>
                  <a:gd name="T56" fmla="*/ 114 w 114"/>
                  <a:gd name="T57" fmla="*/ 56 h 113"/>
                  <a:gd name="T58" fmla="*/ 113 w 114"/>
                  <a:gd name="T59" fmla="*/ 67 h 113"/>
                  <a:gd name="T60" fmla="*/ 110 w 114"/>
                  <a:gd name="T61" fmla="*/ 78 h 113"/>
                  <a:gd name="T62" fmla="*/ 105 w 114"/>
                  <a:gd name="T63" fmla="*/ 87 h 113"/>
                  <a:gd name="T64" fmla="*/ 97 w 114"/>
                  <a:gd name="T65" fmla="*/ 96 h 113"/>
                  <a:gd name="T66" fmla="*/ 89 w 114"/>
                  <a:gd name="T67" fmla="*/ 104 h 113"/>
                  <a:gd name="T68" fmla="*/ 79 w 114"/>
                  <a:gd name="T69" fmla="*/ 109 h 113"/>
                  <a:gd name="T70" fmla="*/ 68 w 114"/>
                  <a:gd name="T71" fmla="*/ 112 h 113"/>
                  <a:gd name="T72" fmla="*/ 57 w 114"/>
                  <a:gd name="T73" fmla="*/ 113 h 113"/>
                  <a:gd name="T74" fmla="*/ 57 w 114"/>
                  <a:gd name="T75"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13">
                    <a:moveTo>
                      <a:pt x="57" y="113"/>
                    </a:moveTo>
                    <a:lnTo>
                      <a:pt x="57" y="113"/>
                    </a:lnTo>
                    <a:lnTo>
                      <a:pt x="46" y="112"/>
                    </a:lnTo>
                    <a:lnTo>
                      <a:pt x="35" y="109"/>
                    </a:lnTo>
                    <a:lnTo>
                      <a:pt x="26" y="104"/>
                    </a:lnTo>
                    <a:lnTo>
                      <a:pt x="17" y="96"/>
                    </a:lnTo>
                    <a:lnTo>
                      <a:pt x="11" y="87"/>
                    </a:lnTo>
                    <a:lnTo>
                      <a:pt x="5" y="78"/>
                    </a:lnTo>
                    <a:lnTo>
                      <a:pt x="1" y="67"/>
                    </a:lnTo>
                    <a:lnTo>
                      <a:pt x="0" y="56"/>
                    </a:lnTo>
                    <a:lnTo>
                      <a:pt x="0" y="56"/>
                    </a:lnTo>
                    <a:lnTo>
                      <a:pt x="1" y="45"/>
                    </a:lnTo>
                    <a:lnTo>
                      <a:pt x="5" y="34"/>
                    </a:lnTo>
                    <a:lnTo>
                      <a:pt x="11" y="25"/>
                    </a:lnTo>
                    <a:lnTo>
                      <a:pt x="17" y="16"/>
                    </a:lnTo>
                    <a:lnTo>
                      <a:pt x="26" y="10"/>
                    </a:lnTo>
                    <a:lnTo>
                      <a:pt x="35" y="4"/>
                    </a:lnTo>
                    <a:lnTo>
                      <a:pt x="46" y="1"/>
                    </a:lnTo>
                    <a:lnTo>
                      <a:pt x="57" y="0"/>
                    </a:lnTo>
                    <a:lnTo>
                      <a:pt x="57" y="0"/>
                    </a:lnTo>
                    <a:lnTo>
                      <a:pt x="68" y="1"/>
                    </a:lnTo>
                    <a:lnTo>
                      <a:pt x="79" y="4"/>
                    </a:lnTo>
                    <a:lnTo>
                      <a:pt x="89" y="10"/>
                    </a:lnTo>
                    <a:lnTo>
                      <a:pt x="97" y="16"/>
                    </a:lnTo>
                    <a:lnTo>
                      <a:pt x="105" y="25"/>
                    </a:lnTo>
                    <a:lnTo>
                      <a:pt x="110" y="34"/>
                    </a:lnTo>
                    <a:lnTo>
                      <a:pt x="113" y="45"/>
                    </a:lnTo>
                    <a:lnTo>
                      <a:pt x="114" y="56"/>
                    </a:lnTo>
                    <a:lnTo>
                      <a:pt x="114" y="56"/>
                    </a:lnTo>
                    <a:lnTo>
                      <a:pt x="113" y="67"/>
                    </a:lnTo>
                    <a:lnTo>
                      <a:pt x="110" y="78"/>
                    </a:lnTo>
                    <a:lnTo>
                      <a:pt x="105" y="87"/>
                    </a:lnTo>
                    <a:lnTo>
                      <a:pt x="97" y="96"/>
                    </a:lnTo>
                    <a:lnTo>
                      <a:pt x="89" y="104"/>
                    </a:lnTo>
                    <a:lnTo>
                      <a:pt x="79" y="109"/>
                    </a:lnTo>
                    <a:lnTo>
                      <a:pt x="68" y="112"/>
                    </a:lnTo>
                    <a:lnTo>
                      <a:pt x="57" y="113"/>
                    </a:lnTo>
                    <a:lnTo>
                      <a:pt x="57"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6" name="Freeform 43">
                <a:extLst>
                  <a:ext uri="{FF2B5EF4-FFF2-40B4-BE49-F238E27FC236}">
                    <a16:creationId xmlns:a16="http://schemas.microsoft.com/office/drawing/2014/main" id="{5AC34590-7510-93A6-0887-6F556383ED15}"/>
                  </a:ext>
                </a:extLst>
              </p:cNvPr>
              <p:cNvSpPr>
                <a:spLocks/>
              </p:cNvSpPr>
              <p:nvPr/>
            </p:nvSpPr>
            <p:spPr bwMode="auto">
              <a:xfrm>
                <a:off x="4986338" y="2400300"/>
                <a:ext cx="30163" cy="30163"/>
              </a:xfrm>
              <a:custGeom>
                <a:avLst/>
                <a:gdLst>
                  <a:gd name="T0" fmla="*/ 56 w 113"/>
                  <a:gd name="T1" fmla="*/ 113 h 113"/>
                  <a:gd name="T2" fmla="*/ 56 w 113"/>
                  <a:gd name="T3" fmla="*/ 113 h 113"/>
                  <a:gd name="T4" fmla="*/ 44 w 113"/>
                  <a:gd name="T5" fmla="*/ 112 h 113"/>
                  <a:gd name="T6" fmla="*/ 34 w 113"/>
                  <a:gd name="T7" fmla="*/ 109 h 113"/>
                  <a:gd name="T8" fmla="*/ 24 w 113"/>
                  <a:gd name="T9" fmla="*/ 104 h 113"/>
                  <a:gd name="T10" fmla="*/ 16 w 113"/>
                  <a:gd name="T11" fmla="*/ 96 h 113"/>
                  <a:gd name="T12" fmla="*/ 9 w 113"/>
                  <a:gd name="T13" fmla="*/ 87 h 113"/>
                  <a:gd name="T14" fmla="*/ 4 w 113"/>
                  <a:gd name="T15" fmla="*/ 78 h 113"/>
                  <a:gd name="T16" fmla="*/ 1 w 113"/>
                  <a:gd name="T17" fmla="*/ 67 h 113"/>
                  <a:gd name="T18" fmla="*/ 0 w 113"/>
                  <a:gd name="T19" fmla="*/ 56 h 113"/>
                  <a:gd name="T20" fmla="*/ 0 w 113"/>
                  <a:gd name="T21" fmla="*/ 56 h 113"/>
                  <a:gd name="T22" fmla="*/ 1 w 113"/>
                  <a:gd name="T23" fmla="*/ 45 h 113"/>
                  <a:gd name="T24" fmla="*/ 4 w 113"/>
                  <a:gd name="T25" fmla="*/ 34 h 113"/>
                  <a:gd name="T26" fmla="*/ 9 w 113"/>
                  <a:gd name="T27" fmla="*/ 25 h 113"/>
                  <a:gd name="T28" fmla="*/ 16 w 113"/>
                  <a:gd name="T29" fmla="*/ 16 h 113"/>
                  <a:gd name="T30" fmla="*/ 24 w 113"/>
                  <a:gd name="T31" fmla="*/ 10 h 113"/>
                  <a:gd name="T32" fmla="*/ 34 w 113"/>
                  <a:gd name="T33" fmla="*/ 4 h 113"/>
                  <a:gd name="T34" fmla="*/ 44 w 113"/>
                  <a:gd name="T35" fmla="*/ 1 h 113"/>
                  <a:gd name="T36" fmla="*/ 56 w 113"/>
                  <a:gd name="T37" fmla="*/ 0 h 113"/>
                  <a:gd name="T38" fmla="*/ 56 w 113"/>
                  <a:gd name="T39" fmla="*/ 0 h 113"/>
                  <a:gd name="T40" fmla="*/ 67 w 113"/>
                  <a:gd name="T41" fmla="*/ 1 h 113"/>
                  <a:gd name="T42" fmla="*/ 79 w 113"/>
                  <a:gd name="T43" fmla="*/ 4 h 113"/>
                  <a:gd name="T44" fmla="*/ 88 w 113"/>
                  <a:gd name="T45" fmla="*/ 10 h 113"/>
                  <a:gd name="T46" fmla="*/ 96 w 113"/>
                  <a:gd name="T47" fmla="*/ 16 h 113"/>
                  <a:gd name="T48" fmla="*/ 103 w 113"/>
                  <a:gd name="T49" fmla="*/ 25 h 113"/>
                  <a:gd name="T50" fmla="*/ 108 w 113"/>
                  <a:gd name="T51" fmla="*/ 34 h 113"/>
                  <a:gd name="T52" fmla="*/ 112 w 113"/>
                  <a:gd name="T53" fmla="*/ 45 h 113"/>
                  <a:gd name="T54" fmla="*/ 113 w 113"/>
                  <a:gd name="T55" fmla="*/ 56 h 113"/>
                  <a:gd name="T56" fmla="*/ 113 w 113"/>
                  <a:gd name="T57" fmla="*/ 56 h 113"/>
                  <a:gd name="T58" fmla="*/ 112 w 113"/>
                  <a:gd name="T59" fmla="*/ 67 h 113"/>
                  <a:gd name="T60" fmla="*/ 108 w 113"/>
                  <a:gd name="T61" fmla="*/ 78 h 113"/>
                  <a:gd name="T62" fmla="*/ 103 w 113"/>
                  <a:gd name="T63" fmla="*/ 87 h 113"/>
                  <a:gd name="T64" fmla="*/ 96 w 113"/>
                  <a:gd name="T65" fmla="*/ 96 h 113"/>
                  <a:gd name="T66" fmla="*/ 88 w 113"/>
                  <a:gd name="T67" fmla="*/ 104 h 113"/>
                  <a:gd name="T68" fmla="*/ 79 w 113"/>
                  <a:gd name="T69" fmla="*/ 109 h 113"/>
                  <a:gd name="T70" fmla="*/ 67 w 113"/>
                  <a:gd name="T71" fmla="*/ 112 h 113"/>
                  <a:gd name="T72" fmla="*/ 56 w 113"/>
                  <a:gd name="T73" fmla="*/ 113 h 113"/>
                  <a:gd name="T74" fmla="*/ 56 w 113"/>
                  <a:gd name="T75"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3">
                    <a:moveTo>
                      <a:pt x="56" y="113"/>
                    </a:moveTo>
                    <a:lnTo>
                      <a:pt x="56" y="113"/>
                    </a:lnTo>
                    <a:lnTo>
                      <a:pt x="44" y="112"/>
                    </a:lnTo>
                    <a:lnTo>
                      <a:pt x="34" y="109"/>
                    </a:lnTo>
                    <a:lnTo>
                      <a:pt x="24" y="104"/>
                    </a:lnTo>
                    <a:lnTo>
                      <a:pt x="16" y="96"/>
                    </a:lnTo>
                    <a:lnTo>
                      <a:pt x="9" y="87"/>
                    </a:lnTo>
                    <a:lnTo>
                      <a:pt x="4" y="78"/>
                    </a:lnTo>
                    <a:lnTo>
                      <a:pt x="1" y="67"/>
                    </a:lnTo>
                    <a:lnTo>
                      <a:pt x="0" y="56"/>
                    </a:lnTo>
                    <a:lnTo>
                      <a:pt x="0" y="56"/>
                    </a:lnTo>
                    <a:lnTo>
                      <a:pt x="1" y="45"/>
                    </a:lnTo>
                    <a:lnTo>
                      <a:pt x="4" y="34"/>
                    </a:lnTo>
                    <a:lnTo>
                      <a:pt x="9" y="25"/>
                    </a:lnTo>
                    <a:lnTo>
                      <a:pt x="16" y="16"/>
                    </a:lnTo>
                    <a:lnTo>
                      <a:pt x="24" y="10"/>
                    </a:lnTo>
                    <a:lnTo>
                      <a:pt x="34" y="4"/>
                    </a:lnTo>
                    <a:lnTo>
                      <a:pt x="44" y="1"/>
                    </a:lnTo>
                    <a:lnTo>
                      <a:pt x="56" y="0"/>
                    </a:lnTo>
                    <a:lnTo>
                      <a:pt x="56" y="0"/>
                    </a:lnTo>
                    <a:lnTo>
                      <a:pt x="67" y="1"/>
                    </a:lnTo>
                    <a:lnTo>
                      <a:pt x="79" y="4"/>
                    </a:lnTo>
                    <a:lnTo>
                      <a:pt x="88" y="10"/>
                    </a:lnTo>
                    <a:lnTo>
                      <a:pt x="96" y="16"/>
                    </a:lnTo>
                    <a:lnTo>
                      <a:pt x="103" y="25"/>
                    </a:lnTo>
                    <a:lnTo>
                      <a:pt x="108" y="34"/>
                    </a:lnTo>
                    <a:lnTo>
                      <a:pt x="112" y="45"/>
                    </a:lnTo>
                    <a:lnTo>
                      <a:pt x="113" y="56"/>
                    </a:lnTo>
                    <a:lnTo>
                      <a:pt x="113" y="56"/>
                    </a:lnTo>
                    <a:lnTo>
                      <a:pt x="112" y="67"/>
                    </a:lnTo>
                    <a:lnTo>
                      <a:pt x="108" y="78"/>
                    </a:lnTo>
                    <a:lnTo>
                      <a:pt x="103" y="87"/>
                    </a:lnTo>
                    <a:lnTo>
                      <a:pt x="96" y="96"/>
                    </a:lnTo>
                    <a:lnTo>
                      <a:pt x="88" y="104"/>
                    </a:lnTo>
                    <a:lnTo>
                      <a:pt x="79" y="109"/>
                    </a:lnTo>
                    <a:lnTo>
                      <a:pt x="67" y="112"/>
                    </a:lnTo>
                    <a:lnTo>
                      <a:pt x="56" y="113"/>
                    </a:lnTo>
                    <a:lnTo>
                      <a:pt x="56"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7" name="Freeform 44">
                <a:extLst>
                  <a:ext uri="{FF2B5EF4-FFF2-40B4-BE49-F238E27FC236}">
                    <a16:creationId xmlns:a16="http://schemas.microsoft.com/office/drawing/2014/main" id="{21FA2C36-3192-69EB-C375-FA3C606B7577}"/>
                  </a:ext>
                </a:extLst>
              </p:cNvPr>
              <p:cNvSpPr>
                <a:spLocks noEditPoints="1"/>
              </p:cNvSpPr>
              <p:nvPr/>
            </p:nvSpPr>
            <p:spPr bwMode="auto">
              <a:xfrm>
                <a:off x="4873625" y="2466975"/>
                <a:ext cx="44450" cy="46038"/>
              </a:xfrm>
              <a:custGeom>
                <a:avLst/>
                <a:gdLst>
                  <a:gd name="T0" fmla="*/ 84 w 169"/>
                  <a:gd name="T1" fmla="*/ 170 h 170"/>
                  <a:gd name="T2" fmla="*/ 67 w 169"/>
                  <a:gd name="T3" fmla="*/ 168 h 170"/>
                  <a:gd name="T4" fmla="*/ 51 w 169"/>
                  <a:gd name="T5" fmla="*/ 163 h 170"/>
                  <a:gd name="T6" fmla="*/ 37 w 169"/>
                  <a:gd name="T7" fmla="*/ 155 h 170"/>
                  <a:gd name="T8" fmla="*/ 24 w 169"/>
                  <a:gd name="T9" fmla="*/ 145 h 170"/>
                  <a:gd name="T10" fmla="*/ 14 w 169"/>
                  <a:gd name="T11" fmla="*/ 132 h 170"/>
                  <a:gd name="T12" fmla="*/ 6 w 169"/>
                  <a:gd name="T13" fmla="*/ 117 h 170"/>
                  <a:gd name="T14" fmla="*/ 1 w 169"/>
                  <a:gd name="T15" fmla="*/ 102 h 170"/>
                  <a:gd name="T16" fmla="*/ 0 w 169"/>
                  <a:gd name="T17" fmla="*/ 85 h 170"/>
                  <a:gd name="T18" fmla="*/ 0 w 169"/>
                  <a:gd name="T19" fmla="*/ 76 h 170"/>
                  <a:gd name="T20" fmla="*/ 4 w 169"/>
                  <a:gd name="T21" fmla="*/ 60 h 170"/>
                  <a:gd name="T22" fmla="*/ 10 w 169"/>
                  <a:gd name="T23" fmla="*/ 45 h 170"/>
                  <a:gd name="T24" fmla="*/ 19 w 169"/>
                  <a:gd name="T25" fmla="*/ 30 h 170"/>
                  <a:gd name="T26" fmla="*/ 30 w 169"/>
                  <a:gd name="T27" fmla="*/ 19 h 170"/>
                  <a:gd name="T28" fmla="*/ 44 w 169"/>
                  <a:gd name="T29" fmla="*/ 10 h 170"/>
                  <a:gd name="T30" fmla="*/ 59 w 169"/>
                  <a:gd name="T31" fmla="*/ 3 h 170"/>
                  <a:gd name="T32" fmla="*/ 75 w 169"/>
                  <a:gd name="T33" fmla="*/ 0 h 170"/>
                  <a:gd name="T34" fmla="*/ 84 w 169"/>
                  <a:gd name="T35" fmla="*/ 0 h 170"/>
                  <a:gd name="T36" fmla="*/ 102 w 169"/>
                  <a:gd name="T37" fmla="*/ 1 h 170"/>
                  <a:gd name="T38" fmla="*/ 118 w 169"/>
                  <a:gd name="T39" fmla="*/ 6 h 170"/>
                  <a:gd name="T40" fmla="*/ 132 w 169"/>
                  <a:gd name="T41" fmla="*/ 14 h 170"/>
                  <a:gd name="T42" fmla="*/ 144 w 169"/>
                  <a:gd name="T43" fmla="*/ 24 h 170"/>
                  <a:gd name="T44" fmla="*/ 155 w 169"/>
                  <a:gd name="T45" fmla="*/ 37 h 170"/>
                  <a:gd name="T46" fmla="*/ 162 w 169"/>
                  <a:gd name="T47" fmla="*/ 52 h 170"/>
                  <a:gd name="T48" fmla="*/ 167 w 169"/>
                  <a:gd name="T49" fmla="*/ 68 h 170"/>
                  <a:gd name="T50" fmla="*/ 169 w 169"/>
                  <a:gd name="T51" fmla="*/ 85 h 170"/>
                  <a:gd name="T52" fmla="*/ 169 w 169"/>
                  <a:gd name="T53" fmla="*/ 93 h 170"/>
                  <a:gd name="T54" fmla="*/ 165 w 169"/>
                  <a:gd name="T55" fmla="*/ 110 h 170"/>
                  <a:gd name="T56" fmla="*/ 159 w 169"/>
                  <a:gd name="T57" fmla="*/ 125 h 170"/>
                  <a:gd name="T58" fmla="*/ 150 w 169"/>
                  <a:gd name="T59" fmla="*/ 138 h 170"/>
                  <a:gd name="T60" fmla="*/ 138 w 169"/>
                  <a:gd name="T61" fmla="*/ 151 h 170"/>
                  <a:gd name="T62" fmla="*/ 125 w 169"/>
                  <a:gd name="T63" fmla="*/ 160 h 170"/>
                  <a:gd name="T64" fmla="*/ 110 w 169"/>
                  <a:gd name="T65" fmla="*/ 166 h 170"/>
                  <a:gd name="T66" fmla="*/ 94 w 169"/>
                  <a:gd name="T67" fmla="*/ 169 h 170"/>
                  <a:gd name="T68" fmla="*/ 84 w 169"/>
                  <a:gd name="T69" fmla="*/ 170 h 170"/>
                  <a:gd name="T70" fmla="*/ 84 w 169"/>
                  <a:gd name="T71" fmla="*/ 57 h 170"/>
                  <a:gd name="T72" fmla="*/ 73 w 169"/>
                  <a:gd name="T73" fmla="*/ 59 h 170"/>
                  <a:gd name="T74" fmla="*/ 64 w 169"/>
                  <a:gd name="T75" fmla="*/ 65 h 170"/>
                  <a:gd name="T76" fmla="*/ 58 w 169"/>
                  <a:gd name="T77" fmla="*/ 74 h 170"/>
                  <a:gd name="T78" fmla="*/ 56 w 169"/>
                  <a:gd name="T79" fmla="*/ 85 h 170"/>
                  <a:gd name="T80" fmla="*/ 56 w 169"/>
                  <a:gd name="T81" fmla="*/ 90 h 170"/>
                  <a:gd name="T82" fmla="*/ 61 w 169"/>
                  <a:gd name="T83" fmla="*/ 100 h 170"/>
                  <a:gd name="T84" fmla="*/ 68 w 169"/>
                  <a:gd name="T85" fmla="*/ 108 h 170"/>
                  <a:gd name="T86" fmla="*/ 78 w 169"/>
                  <a:gd name="T87" fmla="*/ 112 h 170"/>
                  <a:gd name="T88" fmla="*/ 84 w 169"/>
                  <a:gd name="T89" fmla="*/ 113 h 170"/>
                  <a:gd name="T90" fmla="*/ 96 w 169"/>
                  <a:gd name="T91" fmla="*/ 111 h 170"/>
                  <a:gd name="T92" fmla="*/ 105 w 169"/>
                  <a:gd name="T93" fmla="*/ 105 h 170"/>
                  <a:gd name="T94" fmla="*/ 111 w 169"/>
                  <a:gd name="T95" fmla="*/ 96 h 170"/>
                  <a:gd name="T96" fmla="*/ 113 w 169"/>
                  <a:gd name="T97" fmla="*/ 85 h 170"/>
                  <a:gd name="T98" fmla="*/ 112 w 169"/>
                  <a:gd name="T99" fmla="*/ 79 h 170"/>
                  <a:gd name="T100" fmla="*/ 108 w 169"/>
                  <a:gd name="T101" fmla="*/ 69 h 170"/>
                  <a:gd name="T102" fmla="*/ 101 w 169"/>
                  <a:gd name="T103" fmla="*/ 61 h 170"/>
                  <a:gd name="T104" fmla="*/ 90 w 169"/>
                  <a:gd name="T105" fmla="*/ 57 h 170"/>
                  <a:gd name="T106" fmla="*/ 84 w 169"/>
                  <a:gd name="T107" fmla="*/ 5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9" h="170">
                    <a:moveTo>
                      <a:pt x="84" y="170"/>
                    </a:moveTo>
                    <a:lnTo>
                      <a:pt x="84" y="170"/>
                    </a:lnTo>
                    <a:lnTo>
                      <a:pt x="75" y="169"/>
                    </a:lnTo>
                    <a:lnTo>
                      <a:pt x="67" y="168"/>
                    </a:lnTo>
                    <a:lnTo>
                      <a:pt x="59" y="166"/>
                    </a:lnTo>
                    <a:lnTo>
                      <a:pt x="51" y="163"/>
                    </a:lnTo>
                    <a:lnTo>
                      <a:pt x="44" y="160"/>
                    </a:lnTo>
                    <a:lnTo>
                      <a:pt x="37" y="155"/>
                    </a:lnTo>
                    <a:lnTo>
                      <a:pt x="30" y="151"/>
                    </a:lnTo>
                    <a:lnTo>
                      <a:pt x="24" y="145"/>
                    </a:lnTo>
                    <a:lnTo>
                      <a:pt x="19" y="138"/>
                    </a:lnTo>
                    <a:lnTo>
                      <a:pt x="14" y="132"/>
                    </a:lnTo>
                    <a:lnTo>
                      <a:pt x="10" y="125"/>
                    </a:lnTo>
                    <a:lnTo>
                      <a:pt x="6" y="117"/>
                    </a:lnTo>
                    <a:lnTo>
                      <a:pt x="4" y="110"/>
                    </a:lnTo>
                    <a:lnTo>
                      <a:pt x="1" y="102"/>
                    </a:lnTo>
                    <a:lnTo>
                      <a:pt x="0" y="93"/>
                    </a:lnTo>
                    <a:lnTo>
                      <a:pt x="0" y="85"/>
                    </a:lnTo>
                    <a:lnTo>
                      <a:pt x="0" y="85"/>
                    </a:lnTo>
                    <a:lnTo>
                      <a:pt x="0" y="76"/>
                    </a:lnTo>
                    <a:lnTo>
                      <a:pt x="1" y="68"/>
                    </a:lnTo>
                    <a:lnTo>
                      <a:pt x="4" y="60"/>
                    </a:lnTo>
                    <a:lnTo>
                      <a:pt x="6" y="52"/>
                    </a:lnTo>
                    <a:lnTo>
                      <a:pt x="10" y="45"/>
                    </a:lnTo>
                    <a:lnTo>
                      <a:pt x="14" y="37"/>
                    </a:lnTo>
                    <a:lnTo>
                      <a:pt x="19" y="30"/>
                    </a:lnTo>
                    <a:lnTo>
                      <a:pt x="24" y="24"/>
                    </a:lnTo>
                    <a:lnTo>
                      <a:pt x="30" y="19"/>
                    </a:lnTo>
                    <a:lnTo>
                      <a:pt x="37" y="14"/>
                    </a:lnTo>
                    <a:lnTo>
                      <a:pt x="44" y="10"/>
                    </a:lnTo>
                    <a:lnTo>
                      <a:pt x="51" y="6"/>
                    </a:lnTo>
                    <a:lnTo>
                      <a:pt x="59" y="3"/>
                    </a:lnTo>
                    <a:lnTo>
                      <a:pt x="67" y="1"/>
                    </a:lnTo>
                    <a:lnTo>
                      <a:pt x="75" y="0"/>
                    </a:lnTo>
                    <a:lnTo>
                      <a:pt x="84" y="0"/>
                    </a:lnTo>
                    <a:lnTo>
                      <a:pt x="84" y="0"/>
                    </a:lnTo>
                    <a:lnTo>
                      <a:pt x="94" y="0"/>
                    </a:lnTo>
                    <a:lnTo>
                      <a:pt x="102" y="1"/>
                    </a:lnTo>
                    <a:lnTo>
                      <a:pt x="110" y="3"/>
                    </a:lnTo>
                    <a:lnTo>
                      <a:pt x="118" y="6"/>
                    </a:lnTo>
                    <a:lnTo>
                      <a:pt x="125" y="10"/>
                    </a:lnTo>
                    <a:lnTo>
                      <a:pt x="132" y="14"/>
                    </a:lnTo>
                    <a:lnTo>
                      <a:pt x="138" y="19"/>
                    </a:lnTo>
                    <a:lnTo>
                      <a:pt x="144" y="24"/>
                    </a:lnTo>
                    <a:lnTo>
                      <a:pt x="150" y="30"/>
                    </a:lnTo>
                    <a:lnTo>
                      <a:pt x="155" y="37"/>
                    </a:lnTo>
                    <a:lnTo>
                      <a:pt x="159" y="45"/>
                    </a:lnTo>
                    <a:lnTo>
                      <a:pt x="162" y="52"/>
                    </a:lnTo>
                    <a:lnTo>
                      <a:pt x="165" y="60"/>
                    </a:lnTo>
                    <a:lnTo>
                      <a:pt x="167" y="68"/>
                    </a:lnTo>
                    <a:lnTo>
                      <a:pt x="169" y="76"/>
                    </a:lnTo>
                    <a:lnTo>
                      <a:pt x="169" y="85"/>
                    </a:lnTo>
                    <a:lnTo>
                      <a:pt x="169" y="85"/>
                    </a:lnTo>
                    <a:lnTo>
                      <a:pt x="169" y="93"/>
                    </a:lnTo>
                    <a:lnTo>
                      <a:pt x="167" y="102"/>
                    </a:lnTo>
                    <a:lnTo>
                      <a:pt x="165" y="110"/>
                    </a:lnTo>
                    <a:lnTo>
                      <a:pt x="162" y="117"/>
                    </a:lnTo>
                    <a:lnTo>
                      <a:pt x="159" y="125"/>
                    </a:lnTo>
                    <a:lnTo>
                      <a:pt x="155" y="132"/>
                    </a:lnTo>
                    <a:lnTo>
                      <a:pt x="150" y="138"/>
                    </a:lnTo>
                    <a:lnTo>
                      <a:pt x="144" y="145"/>
                    </a:lnTo>
                    <a:lnTo>
                      <a:pt x="138" y="151"/>
                    </a:lnTo>
                    <a:lnTo>
                      <a:pt x="132" y="155"/>
                    </a:lnTo>
                    <a:lnTo>
                      <a:pt x="125" y="160"/>
                    </a:lnTo>
                    <a:lnTo>
                      <a:pt x="118" y="163"/>
                    </a:lnTo>
                    <a:lnTo>
                      <a:pt x="110" y="166"/>
                    </a:lnTo>
                    <a:lnTo>
                      <a:pt x="102" y="168"/>
                    </a:lnTo>
                    <a:lnTo>
                      <a:pt x="94" y="169"/>
                    </a:lnTo>
                    <a:lnTo>
                      <a:pt x="84" y="170"/>
                    </a:lnTo>
                    <a:lnTo>
                      <a:pt x="84" y="170"/>
                    </a:lnTo>
                    <a:close/>
                    <a:moveTo>
                      <a:pt x="84" y="57"/>
                    </a:moveTo>
                    <a:lnTo>
                      <a:pt x="84" y="57"/>
                    </a:lnTo>
                    <a:lnTo>
                      <a:pt x="78" y="57"/>
                    </a:lnTo>
                    <a:lnTo>
                      <a:pt x="73" y="59"/>
                    </a:lnTo>
                    <a:lnTo>
                      <a:pt x="68" y="61"/>
                    </a:lnTo>
                    <a:lnTo>
                      <a:pt x="64" y="65"/>
                    </a:lnTo>
                    <a:lnTo>
                      <a:pt x="61" y="69"/>
                    </a:lnTo>
                    <a:lnTo>
                      <a:pt x="58" y="74"/>
                    </a:lnTo>
                    <a:lnTo>
                      <a:pt x="56" y="79"/>
                    </a:lnTo>
                    <a:lnTo>
                      <a:pt x="56" y="85"/>
                    </a:lnTo>
                    <a:lnTo>
                      <a:pt x="56" y="85"/>
                    </a:lnTo>
                    <a:lnTo>
                      <a:pt x="56" y="90"/>
                    </a:lnTo>
                    <a:lnTo>
                      <a:pt x="58" y="96"/>
                    </a:lnTo>
                    <a:lnTo>
                      <a:pt x="61" y="100"/>
                    </a:lnTo>
                    <a:lnTo>
                      <a:pt x="64" y="105"/>
                    </a:lnTo>
                    <a:lnTo>
                      <a:pt x="68" y="108"/>
                    </a:lnTo>
                    <a:lnTo>
                      <a:pt x="73" y="111"/>
                    </a:lnTo>
                    <a:lnTo>
                      <a:pt x="78" y="112"/>
                    </a:lnTo>
                    <a:lnTo>
                      <a:pt x="84" y="113"/>
                    </a:lnTo>
                    <a:lnTo>
                      <a:pt x="84" y="113"/>
                    </a:lnTo>
                    <a:lnTo>
                      <a:pt x="90" y="112"/>
                    </a:lnTo>
                    <a:lnTo>
                      <a:pt x="96" y="111"/>
                    </a:lnTo>
                    <a:lnTo>
                      <a:pt x="101" y="108"/>
                    </a:lnTo>
                    <a:lnTo>
                      <a:pt x="105" y="105"/>
                    </a:lnTo>
                    <a:lnTo>
                      <a:pt x="108" y="100"/>
                    </a:lnTo>
                    <a:lnTo>
                      <a:pt x="111" y="96"/>
                    </a:lnTo>
                    <a:lnTo>
                      <a:pt x="112" y="90"/>
                    </a:lnTo>
                    <a:lnTo>
                      <a:pt x="113" y="85"/>
                    </a:lnTo>
                    <a:lnTo>
                      <a:pt x="113" y="85"/>
                    </a:lnTo>
                    <a:lnTo>
                      <a:pt x="112" y="79"/>
                    </a:lnTo>
                    <a:lnTo>
                      <a:pt x="111" y="74"/>
                    </a:lnTo>
                    <a:lnTo>
                      <a:pt x="108" y="69"/>
                    </a:lnTo>
                    <a:lnTo>
                      <a:pt x="105" y="65"/>
                    </a:lnTo>
                    <a:lnTo>
                      <a:pt x="101" y="61"/>
                    </a:lnTo>
                    <a:lnTo>
                      <a:pt x="96" y="59"/>
                    </a:lnTo>
                    <a:lnTo>
                      <a:pt x="90" y="57"/>
                    </a:lnTo>
                    <a:lnTo>
                      <a:pt x="84" y="57"/>
                    </a:lnTo>
                    <a:lnTo>
                      <a:pt x="8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8" name="Freeform 45">
                <a:extLst>
                  <a:ext uri="{FF2B5EF4-FFF2-40B4-BE49-F238E27FC236}">
                    <a16:creationId xmlns:a16="http://schemas.microsoft.com/office/drawing/2014/main" id="{F78C0D1C-3C85-C57F-1247-A49750F97869}"/>
                  </a:ext>
                </a:extLst>
              </p:cNvPr>
              <p:cNvSpPr>
                <a:spLocks/>
              </p:cNvSpPr>
              <p:nvPr/>
            </p:nvSpPr>
            <p:spPr bwMode="auto">
              <a:xfrm>
                <a:off x="5030788" y="2474913"/>
                <a:ext cx="30163" cy="30163"/>
              </a:xfrm>
              <a:custGeom>
                <a:avLst/>
                <a:gdLst>
                  <a:gd name="T0" fmla="*/ 57 w 114"/>
                  <a:gd name="T1" fmla="*/ 114 h 114"/>
                  <a:gd name="T2" fmla="*/ 57 w 114"/>
                  <a:gd name="T3" fmla="*/ 114 h 114"/>
                  <a:gd name="T4" fmla="*/ 46 w 114"/>
                  <a:gd name="T5" fmla="*/ 112 h 114"/>
                  <a:gd name="T6" fmla="*/ 35 w 114"/>
                  <a:gd name="T7" fmla="*/ 108 h 114"/>
                  <a:gd name="T8" fmla="*/ 26 w 114"/>
                  <a:gd name="T9" fmla="*/ 103 h 114"/>
                  <a:gd name="T10" fmla="*/ 17 w 114"/>
                  <a:gd name="T11" fmla="*/ 96 h 114"/>
                  <a:gd name="T12" fmla="*/ 11 w 114"/>
                  <a:gd name="T13" fmla="*/ 88 h 114"/>
                  <a:gd name="T14" fmla="*/ 5 w 114"/>
                  <a:gd name="T15" fmla="*/ 79 h 114"/>
                  <a:gd name="T16" fmla="*/ 1 w 114"/>
                  <a:gd name="T17" fmla="*/ 68 h 114"/>
                  <a:gd name="T18" fmla="*/ 0 w 114"/>
                  <a:gd name="T19" fmla="*/ 57 h 114"/>
                  <a:gd name="T20" fmla="*/ 0 w 114"/>
                  <a:gd name="T21" fmla="*/ 57 h 114"/>
                  <a:gd name="T22" fmla="*/ 1 w 114"/>
                  <a:gd name="T23" fmla="*/ 45 h 114"/>
                  <a:gd name="T24" fmla="*/ 5 w 114"/>
                  <a:gd name="T25" fmla="*/ 35 h 114"/>
                  <a:gd name="T26" fmla="*/ 11 w 114"/>
                  <a:gd name="T27" fmla="*/ 25 h 114"/>
                  <a:gd name="T28" fmla="*/ 17 w 114"/>
                  <a:gd name="T29" fmla="*/ 17 h 114"/>
                  <a:gd name="T30" fmla="*/ 26 w 114"/>
                  <a:gd name="T31" fmla="*/ 9 h 114"/>
                  <a:gd name="T32" fmla="*/ 35 w 114"/>
                  <a:gd name="T33" fmla="*/ 4 h 114"/>
                  <a:gd name="T34" fmla="*/ 46 w 114"/>
                  <a:gd name="T35" fmla="*/ 1 h 114"/>
                  <a:gd name="T36" fmla="*/ 57 w 114"/>
                  <a:gd name="T37" fmla="*/ 0 h 114"/>
                  <a:gd name="T38" fmla="*/ 57 w 114"/>
                  <a:gd name="T39" fmla="*/ 0 h 114"/>
                  <a:gd name="T40" fmla="*/ 68 w 114"/>
                  <a:gd name="T41" fmla="*/ 1 h 114"/>
                  <a:gd name="T42" fmla="*/ 79 w 114"/>
                  <a:gd name="T43" fmla="*/ 4 h 114"/>
                  <a:gd name="T44" fmla="*/ 89 w 114"/>
                  <a:gd name="T45" fmla="*/ 9 h 114"/>
                  <a:gd name="T46" fmla="*/ 97 w 114"/>
                  <a:gd name="T47" fmla="*/ 17 h 114"/>
                  <a:gd name="T48" fmla="*/ 105 w 114"/>
                  <a:gd name="T49" fmla="*/ 25 h 114"/>
                  <a:gd name="T50" fmla="*/ 110 w 114"/>
                  <a:gd name="T51" fmla="*/ 35 h 114"/>
                  <a:gd name="T52" fmla="*/ 113 w 114"/>
                  <a:gd name="T53" fmla="*/ 45 h 114"/>
                  <a:gd name="T54" fmla="*/ 114 w 114"/>
                  <a:gd name="T55" fmla="*/ 57 h 114"/>
                  <a:gd name="T56" fmla="*/ 114 w 114"/>
                  <a:gd name="T57" fmla="*/ 57 h 114"/>
                  <a:gd name="T58" fmla="*/ 113 w 114"/>
                  <a:gd name="T59" fmla="*/ 68 h 114"/>
                  <a:gd name="T60" fmla="*/ 110 w 114"/>
                  <a:gd name="T61" fmla="*/ 79 h 114"/>
                  <a:gd name="T62" fmla="*/ 105 w 114"/>
                  <a:gd name="T63" fmla="*/ 88 h 114"/>
                  <a:gd name="T64" fmla="*/ 97 w 114"/>
                  <a:gd name="T65" fmla="*/ 96 h 114"/>
                  <a:gd name="T66" fmla="*/ 89 w 114"/>
                  <a:gd name="T67" fmla="*/ 103 h 114"/>
                  <a:gd name="T68" fmla="*/ 79 w 114"/>
                  <a:gd name="T69" fmla="*/ 108 h 114"/>
                  <a:gd name="T70" fmla="*/ 68 w 114"/>
                  <a:gd name="T71" fmla="*/ 112 h 114"/>
                  <a:gd name="T72" fmla="*/ 57 w 114"/>
                  <a:gd name="T73" fmla="*/ 114 h 114"/>
                  <a:gd name="T74" fmla="*/ 57 w 114"/>
                  <a:gd name="T7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14">
                    <a:moveTo>
                      <a:pt x="57" y="114"/>
                    </a:moveTo>
                    <a:lnTo>
                      <a:pt x="57" y="114"/>
                    </a:lnTo>
                    <a:lnTo>
                      <a:pt x="46" y="112"/>
                    </a:lnTo>
                    <a:lnTo>
                      <a:pt x="35" y="108"/>
                    </a:lnTo>
                    <a:lnTo>
                      <a:pt x="26" y="103"/>
                    </a:lnTo>
                    <a:lnTo>
                      <a:pt x="17" y="96"/>
                    </a:lnTo>
                    <a:lnTo>
                      <a:pt x="11" y="88"/>
                    </a:lnTo>
                    <a:lnTo>
                      <a:pt x="5" y="79"/>
                    </a:lnTo>
                    <a:lnTo>
                      <a:pt x="1" y="68"/>
                    </a:lnTo>
                    <a:lnTo>
                      <a:pt x="0" y="57"/>
                    </a:lnTo>
                    <a:lnTo>
                      <a:pt x="0" y="57"/>
                    </a:lnTo>
                    <a:lnTo>
                      <a:pt x="1" y="45"/>
                    </a:lnTo>
                    <a:lnTo>
                      <a:pt x="5" y="35"/>
                    </a:lnTo>
                    <a:lnTo>
                      <a:pt x="11" y="25"/>
                    </a:lnTo>
                    <a:lnTo>
                      <a:pt x="17" y="17"/>
                    </a:lnTo>
                    <a:lnTo>
                      <a:pt x="26" y="9"/>
                    </a:lnTo>
                    <a:lnTo>
                      <a:pt x="35" y="4"/>
                    </a:lnTo>
                    <a:lnTo>
                      <a:pt x="46" y="1"/>
                    </a:lnTo>
                    <a:lnTo>
                      <a:pt x="57" y="0"/>
                    </a:lnTo>
                    <a:lnTo>
                      <a:pt x="57" y="0"/>
                    </a:lnTo>
                    <a:lnTo>
                      <a:pt x="68" y="1"/>
                    </a:lnTo>
                    <a:lnTo>
                      <a:pt x="79" y="4"/>
                    </a:lnTo>
                    <a:lnTo>
                      <a:pt x="89" y="9"/>
                    </a:lnTo>
                    <a:lnTo>
                      <a:pt x="97" y="17"/>
                    </a:lnTo>
                    <a:lnTo>
                      <a:pt x="105" y="25"/>
                    </a:lnTo>
                    <a:lnTo>
                      <a:pt x="110" y="35"/>
                    </a:lnTo>
                    <a:lnTo>
                      <a:pt x="113" y="45"/>
                    </a:lnTo>
                    <a:lnTo>
                      <a:pt x="114" y="57"/>
                    </a:lnTo>
                    <a:lnTo>
                      <a:pt x="114" y="57"/>
                    </a:lnTo>
                    <a:lnTo>
                      <a:pt x="113" y="68"/>
                    </a:lnTo>
                    <a:lnTo>
                      <a:pt x="110" y="79"/>
                    </a:lnTo>
                    <a:lnTo>
                      <a:pt x="105" y="88"/>
                    </a:lnTo>
                    <a:lnTo>
                      <a:pt x="97" y="96"/>
                    </a:lnTo>
                    <a:lnTo>
                      <a:pt x="89" y="103"/>
                    </a:lnTo>
                    <a:lnTo>
                      <a:pt x="79" y="108"/>
                    </a:lnTo>
                    <a:lnTo>
                      <a:pt x="68" y="112"/>
                    </a:lnTo>
                    <a:lnTo>
                      <a:pt x="57" y="114"/>
                    </a:lnTo>
                    <a:lnTo>
                      <a:pt x="57"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9" name="Freeform 46">
                <a:extLst>
                  <a:ext uri="{FF2B5EF4-FFF2-40B4-BE49-F238E27FC236}">
                    <a16:creationId xmlns:a16="http://schemas.microsoft.com/office/drawing/2014/main" id="{0304EE42-07F7-78C1-2A59-99EFAACDE09B}"/>
                  </a:ext>
                </a:extLst>
              </p:cNvPr>
              <p:cNvSpPr>
                <a:spLocks/>
              </p:cNvSpPr>
              <p:nvPr/>
            </p:nvSpPr>
            <p:spPr bwMode="auto">
              <a:xfrm>
                <a:off x="4986338" y="2474913"/>
                <a:ext cx="30163" cy="30163"/>
              </a:xfrm>
              <a:custGeom>
                <a:avLst/>
                <a:gdLst>
                  <a:gd name="T0" fmla="*/ 56 w 113"/>
                  <a:gd name="T1" fmla="*/ 114 h 114"/>
                  <a:gd name="T2" fmla="*/ 56 w 113"/>
                  <a:gd name="T3" fmla="*/ 114 h 114"/>
                  <a:gd name="T4" fmla="*/ 44 w 113"/>
                  <a:gd name="T5" fmla="*/ 112 h 114"/>
                  <a:gd name="T6" fmla="*/ 34 w 113"/>
                  <a:gd name="T7" fmla="*/ 108 h 114"/>
                  <a:gd name="T8" fmla="*/ 24 w 113"/>
                  <a:gd name="T9" fmla="*/ 103 h 114"/>
                  <a:gd name="T10" fmla="*/ 16 w 113"/>
                  <a:gd name="T11" fmla="*/ 96 h 114"/>
                  <a:gd name="T12" fmla="*/ 9 w 113"/>
                  <a:gd name="T13" fmla="*/ 88 h 114"/>
                  <a:gd name="T14" fmla="*/ 4 w 113"/>
                  <a:gd name="T15" fmla="*/ 79 h 114"/>
                  <a:gd name="T16" fmla="*/ 1 w 113"/>
                  <a:gd name="T17" fmla="*/ 68 h 114"/>
                  <a:gd name="T18" fmla="*/ 0 w 113"/>
                  <a:gd name="T19" fmla="*/ 57 h 114"/>
                  <a:gd name="T20" fmla="*/ 0 w 113"/>
                  <a:gd name="T21" fmla="*/ 57 h 114"/>
                  <a:gd name="T22" fmla="*/ 1 w 113"/>
                  <a:gd name="T23" fmla="*/ 45 h 114"/>
                  <a:gd name="T24" fmla="*/ 4 w 113"/>
                  <a:gd name="T25" fmla="*/ 35 h 114"/>
                  <a:gd name="T26" fmla="*/ 9 w 113"/>
                  <a:gd name="T27" fmla="*/ 25 h 114"/>
                  <a:gd name="T28" fmla="*/ 16 w 113"/>
                  <a:gd name="T29" fmla="*/ 17 h 114"/>
                  <a:gd name="T30" fmla="*/ 24 w 113"/>
                  <a:gd name="T31" fmla="*/ 9 h 114"/>
                  <a:gd name="T32" fmla="*/ 34 w 113"/>
                  <a:gd name="T33" fmla="*/ 4 h 114"/>
                  <a:gd name="T34" fmla="*/ 44 w 113"/>
                  <a:gd name="T35" fmla="*/ 1 h 114"/>
                  <a:gd name="T36" fmla="*/ 56 w 113"/>
                  <a:gd name="T37" fmla="*/ 0 h 114"/>
                  <a:gd name="T38" fmla="*/ 56 w 113"/>
                  <a:gd name="T39" fmla="*/ 0 h 114"/>
                  <a:gd name="T40" fmla="*/ 67 w 113"/>
                  <a:gd name="T41" fmla="*/ 1 h 114"/>
                  <a:gd name="T42" fmla="*/ 79 w 113"/>
                  <a:gd name="T43" fmla="*/ 4 h 114"/>
                  <a:gd name="T44" fmla="*/ 88 w 113"/>
                  <a:gd name="T45" fmla="*/ 9 h 114"/>
                  <a:gd name="T46" fmla="*/ 96 w 113"/>
                  <a:gd name="T47" fmla="*/ 17 h 114"/>
                  <a:gd name="T48" fmla="*/ 103 w 113"/>
                  <a:gd name="T49" fmla="*/ 25 h 114"/>
                  <a:gd name="T50" fmla="*/ 108 w 113"/>
                  <a:gd name="T51" fmla="*/ 35 h 114"/>
                  <a:gd name="T52" fmla="*/ 112 w 113"/>
                  <a:gd name="T53" fmla="*/ 45 h 114"/>
                  <a:gd name="T54" fmla="*/ 113 w 113"/>
                  <a:gd name="T55" fmla="*/ 57 h 114"/>
                  <a:gd name="T56" fmla="*/ 113 w 113"/>
                  <a:gd name="T57" fmla="*/ 57 h 114"/>
                  <a:gd name="T58" fmla="*/ 112 w 113"/>
                  <a:gd name="T59" fmla="*/ 68 h 114"/>
                  <a:gd name="T60" fmla="*/ 108 w 113"/>
                  <a:gd name="T61" fmla="*/ 79 h 114"/>
                  <a:gd name="T62" fmla="*/ 103 w 113"/>
                  <a:gd name="T63" fmla="*/ 88 h 114"/>
                  <a:gd name="T64" fmla="*/ 96 w 113"/>
                  <a:gd name="T65" fmla="*/ 96 h 114"/>
                  <a:gd name="T66" fmla="*/ 88 w 113"/>
                  <a:gd name="T67" fmla="*/ 103 h 114"/>
                  <a:gd name="T68" fmla="*/ 79 w 113"/>
                  <a:gd name="T69" fmla="*/ 108 h 114"/>
                  <a:gd name="T70" fmla="*/ 67 w 113"/>
                  <a:gd name="T71" fmla="*/ 112 h 114"/>
                  <a:gd name="T72" fmla="*/ 56 w 113"/>
                  <a:gd name="T73" fmla="*/ 114 h 114"/>
                  <a:gd name="T74" fmla="*/ 56 w 113"/>
                  <a:gd name="T7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4">
                    <a:moveTo>
                      <a:pt x="56" y="114"/>
                    </a:moveTo>
                    <a:lnTo>
                      <a:pt x="56" y="114"/>
                    </a:lnTo>
                    <a:lnTo>
                      <a:pt x="44" y="112"/>
                    </a:lnTo>
                    <a:lnTo>
                      <a:pt x="34" y="108"/>
                    </a:lnTo>
                    <a:lnTo>
                      <a:pt x="24" y="103"/>
                    </a:lnTo>
                    <a:lnTo>
                      <a:pt x="16" y="96"/>
                    </a:lnTo>
                    <a:lnTo>
                      <a:pt x="9" y="88"/>
                    </a:lnTo>
                    <a:lnTo>
                      <a:pt x="4" y="79"/>
                    </a:lnTo>
                    <a:lnTo>
                      <a:pt x="1" y="68"/>
                    </a:lnTo>
                    <a:lnTo>
                      <a:pt x="0" y="57"/>
                    </a:lnTo>
                    <a:lnTo>
                      <a:pt x="0" y="57"/>
                    </a:lnTo>
                    <a:lnTo>
                      <a:pt x="1" y="45"/>
                    </a:lnTo>
                    <a:lnTo>
                      <a:pt x="4" y="35"/>
                    </a:lnTo>
                    <a:lnTo>
                      <a:pt x="9" y="25"/>
                    </a:lnTo>
                    <a:lnTo>
                      <a:pt x="16" y="17"/>
                    </a:lnTo>
                    <a:lnTo>
                      <a:pt x="24" y="9"/>
                    </a:lnTo>
                    <a:lnTo>
                      <a:pt x="34" y="4"/>
                    </a:lnTo>
                    <a:lnTo>
                      <a:pt x="44" y="1"/>
                    </a:lnTo>
                    <a:lnTo>
                      <a:pt x="56" y="0"/>
                    </a:lnTo>
                    <a:lnTo>
                      <a:pt x="56" y="0"/>
                    </a:lnTo>
                    <a:lnTo>
                      <a:pt x="67" y="1"/>
                    </a:lnTo>
                    <a:lnTo>
                      <a:pt x="79" y="4"/>
                    </a:lnTo>
                    <a:lnTo>
                      <a:pt x="88" y="9"/>
                    </a:lnTo>
                    <a:lnTo>
                      <a:pt x="96" y="17"/>
                    </a:lnTo>
                    <a:lnTo>
                      <a:pt x="103" y="25"/>
                    </a:lnTo>
                    <a:lnTo>
                      <a:pt x="108" y="35"/>
                    </a:lnTo>
                    <a:lnTo>
                      <a:pt x="112" y="45"/>
                    </a:lnTo>
                    <a:lnTo>
                      <a:pt x="113" y="57"/>
                    </a:lnTo>
                    <a:lnTo>
                      <a:pt x="113" y="57"/>
                    </a:lnTo>
                    <a:lnTo>
                      <a:pt x="112" y="68"/>
                    </a:lnTo>
                    <a:lnTo>
                      <a:pt x="108" y="79"/>
                    </a:lnTo>
                    <a:lnTo>
                      <a:pt x="103" y="88"/>
                    </a:lnTo>
                    <a:lnTo>
                      <a:pt x="96" y="96"/>
                    </a:lnTo>
                    <a:lnTo>
                      <a:pt x="88" y="103"/>
                    </a:lnTo>
                    <a:lnTo>
                      <a:pt x="79" y="108"/>
                    </a:lnTo>
                    <a:lnTo>
                      <a:pt x="67" y="112"/>
                    </a:lnTo>
                    <a:lnTo>
                      <a:pt x="56" y="114"/>
                    </a:lnTo>
                    <a:lnTo>
                      <a:pt x="5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sp>
        <p:nvSpPr>
          <p:cNvPr id="151" name="TextBox 150">
            <a:extLst>
              <a:ext uri="{FF2B5EF4-FFF2-40B4-BE49-F238E27FC236}">
                <a16:creationId xmlns:a16="http://schemas.microsoft.com/office/drawing/2014/main" id="{2AE492D3-DCA5-423A-82FE-C835999BFC60}"/>
              </a:ext>
            </a:extLst>
          </p:cNvPr>
          <p:cNvSpPr txBox="1"/>
          <p:nvPr/>
        </p:nvSpPr>
        <p:spPr>
          <a:xfrm>
            <a:off x="919964" y="5656708"/>
            <a:ext cx="10392418" cy="430887"/>
          </a:xfrm>
          <a:prstGeom prst="rect">
            <a:avLst/>
          </a:prstGeom>
          <a:noFill/>
        </p:spPr>
        <p:txBody>
          <a:bodyPr wrap="square" lIns="0" tIns="0" rIns="0" bIns="0" rtlCol="0" anchor="t" anchorCtr="0">
            <a:spAutoFit/>
          </a:bodyPr>
          <a:lstStyle/>
          <a:p>
            <a:r>
              <a:rPr lang="en-US" sz="1400" b="1" i="1" dirty="0">
                <a:solidFill>
                  <a:schemeClr val="tx1">
                    <a:lumMod val="75000"/>
                    <a:lumOff val="25000"/>
                  </a:schemeClr>
                </a:solidFill>
              </a:rPr>
              <a:t>All necessary technologies are available as Open Source or under exclusive licensing arrangements, with an extensive developer pool to build them out into the production HW and SW.</a:t>
            </a:r>
          </a:p>
        </p:txBody>
      </p:sp>
      <p:sp>
        <p:nvSpPr>
          <p:cNvPr id="152" name="Rectangle: Rounded Corners 151">
            <a:extLst>
              <a:ext uri="{FF2B5EF4-FFF2-40B4-BE49-F238E27FC236}">
                <a16:creationId xmlns:a16="http://schemas.microsoft.com/office/drawing/2014/main" id="{610F6DA5-1EE8-CDDD-2172-8FE57D2E4562}"/>
              </a:ext>
            </a:extLst>
          </p:cNvPr>
          <p:cNvSpPr/>
          <p:nvPr/>
        </p:nvSpPr>
        <p:spPr>
          <a:xfrm rot="5400000">
            <a:off x="409947" y="5847145"/>
            <a:ext cx="449316" cy="50013"/>
          </a:xfrm>
          <a:prstGeom prst="roundRect">
            <a:avLst>
              <a:gd name="adj" fmla="val 50000"/>
            </a:avLst>
          </a:prstGeom>
          <a:solidFill>
            <a:srgbClr val="FDB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5333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ED57C-1DB6-F7BB-F943-6970D115EC1F}"/>
              </a:ext>
            </a:extLst>
          </p:cNvPr>
          <p:cNvSpPr>
            <a:spLocks noGrp="1"/>
          </p:cNvSpPr>
          <p:nvPr>
            <p:ph type="title"/>
          </p:nvPr>
        </p:nvSpPr>
        <p:spPr/>
        <p:txBody>
          <a:bodyPr/>
          <a:lstStyle/>
          <a:p>
            <a:r>
              <a:rPr lang="en-US" dirty="0"/>
              <a:t>The NZT Network Architecture</a:t>
            </a:r>
          </a:p>
        </p:txBody>
      </p:sp>
      <p:sp>
        <p:nvSpPr>
          <p:cNvPr id="4" name="Footer Placeholder 3">
            <a:extLst>
              <a:ext uri="{FF2B5EF4-FFF2-40B4-BE49-F238E27FC236}">
                <a16:creationId xmlns:a16="http://schemas.microsoft.com/office/drawing/2014/main" id="{0229484E-332D-EC4C-C7F2-0FF61D7AB24D}"/>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tint val="75000"/>
                  </a:prstClr>
                </a:solidFill>
                <a:effectLst/>
                <a:uLnTx/>
                <a:uFillTx/>
                <a:latin typeface="Proxima Nova Rg" panose="02000506030000020004" pitchFamily="50" charset="0"/>
                <a:ea typeface="+mn-ea"/>
                <a:cs typeface="+mn-cs"/>
              </a:rPr>
              <a:t>NZTWORK.com - This presentation is not an intent to sell or market securities, it is an informational presentation about a utility cryptocurrency platform</a:t>
            </a:r>
            <a:endParaRPr kumimoji="0" lang="en-US" sz="800" b="0" i="0" u="none" strike="noStrike" kern="1200" cap="none" spc="0" normalizeH="0" baseline="0" noProof="0" dirty="0">
              <a:ln>
                <a:noFill/>
              </a:ln>
              <a:solidFill>
                <a:prstClr val="black">
                  <a:tint val="75000"/>
                </a:prstClr>
              </a:solidFill>
              <a:effectLst/>
              <a:uLnTx/>
              <a:uFillTx/>
              <a:latin typeface="Proxima Nova Rg" panose="02000506030000020004" pitchFamily="50" charset="0"/>
              <a:ea typeface="+mn-ea"/>
              <a:cs typeface="+mn-cs"/>
            </a:endParaRPr>
          </a:p>
        </p:txBody>
      </p:sp>
      <p:sp>
        <p:nvSpPr>
          <p:cNvPr id="5" name="Slide Number Placeholder 4">
            <a:extLst>
              <a:ext uri="{FF2B5EF4-FFF2-40B4-BE49-F238E27FC236}">
                <a16:creationId xmlns:a16="http://schemas.microsoft.com/office/drawing/2014/main" id="{E8761CB0-8E33-7B76-74AF-BCAC99FAE19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A4098E9-92C9-477D-BEAF-BDB50A38DDA1}" type="slidenum">
              <a:rPr kumimoji="0" lang="en-US" sz="1200" b="0" i="0" u="none" strike="noStrike" kern="1200" cap="none" spc="0" normalizeH="0" baseline="0" noProof="0" smtClean="0">
                <a:ln>
                  <a:noFill/>
                </a:ln>
                <a:solidFill>
                  <a:prstClr val="black">
                    <a:tint val="75000"/>
                  </a:prstClr>
                </a:solidFill>
                <a:effectLst/>
                <a:uLnTx/>
                <a:uFillTx/>
                <a:latin typeface="Proxima Nova Rg"/>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Proxima Nova Rg"/>
              <a:ea typeface="+mn-ea"/>
              <a:cs typeface="+mn-cs"/>
            </a:endParaRPr>
          </a:p>
        </p:txBody>
      </p:sp>
      <p:sp>
        <p:nvSpPr>
          <p:cNvPr id="7" name="Rectangle: Rounded Corners 6">
            <a:extLst>
              <a:ext uri="{FF2B5EF4-FFF2-40B4-BE49-F238E27FC236}">
                <a16:creationId xmlns:a16="http://schemas.microsoft.com/office/drawing/2014/main" id="{3EF7424A-C618-2083-100C-F5F87A31AC0D}"/>
              </a:ext>
            </a:extLst>
          </p:cNvPr>
          <p:cNvSpPr/>
          <p:nvPr/>
        </p:nvSpPr>
        <p:spPr>
          <a:xfrm>
            <a:off x="609586" y="1338580"/>
            <a:ext cx="5285028" cy="4128771"/>
          </a:xfrm>
          <a:prstGeom prst="roundRect">
            <a:avLst>
              <a:gd name="adj" fmla="val 3168"/>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9" name="Rectangle: Rounded Corners 8">
            <a:extLst>
              <a:ext uri="{FF2B5EF4-FFF2-40B4-BE49-F238E27FC236}">
                <a16:creationId xmlns:a16="http://schemas.microsoft.com/office/drawing/2014/main" id="{0AA74F08-F585-F207-56D7-8D1E33B27EB3}"/>
              </a:ext>
            </a:extLst>
          </p:cNvPr>
          <p:cNvSpPr/>
          <p:nvPr/>
        </p:nvSpPr>
        <p:spPr>
          <a:xfrm>
            <a:off x="6297388" y="1338581"/>
            <a:ext cx="5285014" cy="4128770"/>
          </a:xfrm>
          <a:prstGeom prst="roundRect">
            <a:avLst>
              <a:gd name="adj" fmla="val 3168"/>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10" name="TextBox 9">
            <a:extLst>
              <a:ext uri="{FF2B5EF4-FFF2-40B4-BE49-F238E27FC236}">
                <a16:creationId xmlns:a16="http://schemas.microsoft.com/office/drawing/2014/main" id="{5E39743A-16C2-08C5-7890-04D4CF1056CB}"/>
              </a:ext>
            </a:extLst>
          </p:cNvPr>
          <p:cNvSpPr txBox="1"/>
          <p:nvPr/>
        </p:nvSpPr>
        <p:spPr>
          <a:xfrm>
            <a:off x="609600" y="937156"/>
            <a:ext cx="8534400" cy="21544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7617A"/>
                </a:solidFill>
                <a:effectLst/>
                <a:uLnTx/>
                <a:uFillTx/>
                <a:latin typeface="Proxima Nova Rg"/>
                <a:ea typeface="+mn-ea"/>
                <a:cs typeface="+mn-cs"/>
              </a:rPr>
              <a:t>NZT facilitates Smart Transactions between data seller and buyer, AI, services and data customers</a:t>
            </a:r>
          </a:p>
        </p:txBody>
      </p:sp>
      <p:sp>
        <p:nvSpPr>
          <p:cNvPr id="37" name="Isosceles Triangle 36">
            <a:extLst>
              <a:ext uri="{FF2B5EF4-FFF2-40B4-BE49-F238E27FC236}">
                <a16:creationId xmlns:a16="http://schemas.microsoft.com/office/drawing/2014/main" id="{A2E6496B-84EF-1AC1-1FA3-6CD43E260CA0}"/>
              </a:ext>
            </a:extLst>
          </p:cNvPr>
          <p:cNvSpPr/>
          <p:nvPr/>
        </p:nvSpPr>
        <p:spPr>
          <a:xfrm>
            <a:off x="2808585" y="2245418"/>
            <a:ext cx="447590" cy="385854"/>
          </a:xfrm>
          <a:prstGeom prst="triangl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Proxima Nova Rg"/>
              <a:ea typeface="+mn-ea"/>
              <a:cs typeface="+mn-cs"/>
            </a:endParaRPr>
          </a:p>
        </p:txBody>
      </p:sp>
      <p:sp>
        <p:nvSpPr>
          <p:cNvPr id="38" name="Isosceles Triangle 37">
            <a:extLst>
              <a:ext uri="{FF2B5EF4-FFF2-40B4-BE49-F238E27FC236}">
                <a16:creationId xmlns:a16="http://schemas.microsoft.com/office/drawing/2014/main" id="{2FB2A0C3-913B-E9E8-0BB7-6BBA4F8B4401}"/>
              </a:ext>
            </a:extLst>
          </p:cNvPr>
          <p:cNvSpPr/>
          <p:nvPr/>
        </p:nvSpPr>
        <p:spPr>
          <a:xfrm>
            <a:off x="2808585" y="3238442"/>
            <a:ext cx="447590" cy="385854"/>
          </a:xfrm>
          <a:prstGeom prst="triangl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Proxima Nova Rg"/>
              <a:ea typeface="+mn-ea"/>
              <a:cs typeface="+mn-cs"/>
            </a:endParaRPr>
          </a:p>
        </p:txBody>
      </p:sp>
      <p:sp>
        <p:nvSpPr>
          <p:cNvPr id="39" name="Isosceles Triangle 38">
            <a:extLst>
              <a:ext uri="{FF2B5EF4-FFF2-40B4-BE49-F238E27FC236}">
                <a16:creationId xmlns:a16="http://schemas.microsoft.com/office/drawing/2014/main" id="{834CE2DC-BF63-7265-6BA8-B24F65DC9BDA}"/>
              </a:ext>
            </a:extLst>
          </p:cNvPr>
          <p:cNvSpPr/>
          <p:nvPr/>
        </p:nvSpPr>
        <p:spPr>
          <a:xfrm>
            <a:off x="2808585" y="4231466"/>
            <a:ext cx="447590" cy="385854"/>
          </a:xfrm>
          <a:prstGeom prst="triangl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Proxima Nova Rg"/>
              <a:ea typeface="+mn-ea"/>
              <a:cs typeface="+mn-cs"/>
            </a:endParaRPr>
          </a:p>
        </p:txBody>
      </p:sp>
      <p:sp>
        <p:nvSpPr>
          <p:cNvPr id="46" name="Rectangle 45">
            <a:extLst>
              <a:ext uri="{FF2B5EF4-FFF2-40B4-BE49-F238E27FC236}">
                <a16:creationId xmlns:a16="http://schemas.microsoft.com/office/drawing/2014/main" id="{19B1CF56-BB04-87AE-8DFA-5211580E8789}"/>
              </a:ext>
            </a:extLst>
          </p:cNvPr>
          <p:cNvSpPr/>
          <p:nvPr/>
        </p:nvSpPr>
        <p:spPr>
          <a:xfrm>
            <a:off x="4736233" y="2245418"/>
            <a:ext cx="447590" cy="385854"/>
          </a:xfrm>
          <a:prstGeom prst="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Proxima Nova Rg"/>
              <a:ea typeface="+mn-ea"/>
              <a:cs typeface="+mn-cs"/>
            </a:endParaRPr>
          </a:p>
        </p:txBody>
      </p:sp>
      <p:sp>
        <p:nvSpPr>
          <p:cNvPr id="47" name="Rectangle 46">
            <a:extLst>
              <a:ext uri="{FF2B5EF4-FFF2-40B4-BE49-F238E27FC236}">
                <a16:creationId xmlns:a16="http://schemas.microsoft.com/office/drawing/2014/main" id="{732D87D5-5478-A817-9BC3-626457E76C43}"/>
              </a:ext>
            </a:extLst>
          </p:cNvPr>
          <p:cNvSpPr/>
          <p:nvPr/>
        </p:nvSpPr>
        <p:spPr>
          <a:xfrm>
            <a:off x="4736233" y="3238442"/>
            <a:ext cx="447590" cy="385854"/>
          </a:xfrm>
          <a:prstGeom prst="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Proxima Nova Rg"/>
              <a:ea typeface="+mn-ea"/>
              <a:cs typeface="+mn-cs"/>
            </a:endParaRPr>
          </a:p>
        </p:txBody>
      </p:sp>
      <p:sp>
        <p:nvSpPr>
          <p:cNvPr id="48" name="Rectangle 47">
            <a:extLst>
              <a:ext uri="{FF2B5EF4-FFF2-40B4-BE49-F238E27FC236}">
                <a16:creationId xmlns:a16="http://schemas.microsoft.com/office/drawing/2014/main" id="{4B7717F1-0ADC-2115-1823-336DB95D490C}"/>
              </a:ext>
            </a:extLst>
          </p:cNvPr>
          <p:cNvSpPr/>
          <p:nvPr/>
        </p:nvSpPr>
        <p:spPr>
          <a:xfrm>
            <a:off x="4736233" y="4231466"/>
            <a:ext cx="447590" cy="385854"/>
          </a:xfrm>
          <a:prstGeom prst="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Proxima Nova Rg"/>
              <a:ea typeface="+mn-ea"/>
              <a:cs typeface="+mn-cs"/>
            </a:endParaRPr>
          </a:p>
        </p:txBody>
      </p:sp>
      <p:sp>
        <p:nvSpPr>
          <p:cNvPr id="49" name="Oval 48">
            <a:extLst>
              <a:ext uri="{FF2B5EF4-FFF2-40B4-BE49-F238E27FC236}">
                <a16:creationId xmlns:a16="http://schemas.microsoft.com/office/drawing/2014/main" id="{5A93CAC2-9505-E129-AAC7-B157DEA4D3F8}"/>
              </a:ext>
            </a:extLst>
          </p:cNvPr>
          <p:cNvSpPr/>
          <p:nvPr/>
        </p:nvSpPr>
        <p:spPr>
          <a:xfrm>
            <a:off x="3803277" y="2740655"/>
            <a:ext cx="385855" cy="385855"/>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Proxima Nova Rg"/>
              <a:ea typeface="+mn-ea"/>
              <a:cs typeface="+mn-cs"/>
            </a:endParaRPr>
          </a:p>
        </p:txBody>
      </p:sp>
      <p:sp>
        <p:nvSpPr>
          <p:cNvPr id="52" name="Oval 51">
            <a:extLst>
              <a:ext uri="{FF2B5EF4-FFF2-40B4-BE49-F238E27FC236}">
                <a16:creationId xmlns:a16="http://schemas.microsoft.com/office/drawing/2014/main" id="{0105992B-B753-B165-B31A-2B13C80FCC3A}"/>
              </a:ext>
            </a:extLst>
          </p:cNvPr>
          <p:cNvSpPr/>
          <p:nvPr/>
        </p:nvSpPr>
        <p:spPr>
          <a:xfrm>
            <a:off x="3803277" y="3736228"/>
            <a:ext cx="385855" cy="385855"/>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Proxima Nova Rg"/>
              <a:ea typeface="+mn-ea"/>
              <a:cs typeface="+mn-cs"/>
            </a:endParaRPr>
          </a:p>
        </p:txBody>
      </p:sp>
      <p:cxnSp>
        <p:nvCxnSpPr>
          <p:cNvPr id="56" name="Straight Arrow Connector 55">
            <a:extLst>
              <a:ext uri="{FF2B5EF4-FFF2-40B4-BE49-F238E27FC236}">
                <a16:creationId xmlns:a16="http://schemas.microsoft.com/office/drawing/2014/main" id="{93CA0397-C78A-3BEC-D4A0-B8B615ABA3D7}"/>
              </a:ext>
            </a:extLst>
          </p:cNvPr>
          <p:cNvCxnSpPr>
            <a:stCxn id="49" idx="6"/>
            <a:endCxn id="46" idx="1"/>
          </p:cNvCxnSpPr>
          <p:nvPr/>
        </p:nvCxnSpPr>
        <p:spPr>
          <a:xfrm flipV="1">
            <a:off x="4189132" y="2438345"/>
            <a:ext cx="547101" cy="495238"/>
          </a:xfrm>
          <a:prstGeom prst="straightConnector1">
            <a:avLst/>
          </a:prstGeom>
          <a:ln>
            <a:solidFill>
              <a:schemeClr val="bg1">
                <a:lumMod val="8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E0FA07E-9D46-6AF8-3581-84BE71CF982F}"/>
              </a:ext>
            </a:extLst>
          </p:cNvPr>
          <p:cNvCxnSpPr>
            <a:stCxn id="49" idx="6"/>
            <a:endCxn id="47" idx="1"/>
          </p:cNvCxnSpPr>
          <p:nvPr/>
        </p:nvCxnSpPr>
        <p:spPr>
          <a:xfrm>
            <a:off x="4189132" y="2933583"/>
            <a:ext cx="547101" cy="497786"/>
          </a:xfrm>
          <a:prstGeom prst="line">
            <a:avLst/>
          </a:prstGeom>
          <a:ln>
            <a:solidFill>
              <a:schemeClr val="bg1">
                <a:lumMod val="8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9F6C908-9EF6-5097-1D2A-871B74246B4A}"/>
              </a:ext>
            </a:extLst>
          </p:cNvPr>
          <p:cNvCxnSpPr>
            <a:stCxn id="52" idx="6"/>
            <a:endCxn id="47" idx="1"/>
          </p:cNvCxnSpPr>
          <p:nvPr/>
        </p:nvCxnSpPr>
        <p:spPr>
          <a:xfrm flipV="1">
            <a:off x="4189132" y="3428820"/>
            <a:ext cx="547101" cy="500336"/>
          </a:xfrm>
          <a:prstGeom prst="line">
            <a:avLst/>
          </a:prstGeom>
          <a:ln>
            <a:solidFill>
              <a:schemeClr val="bg1">
                <a:lumMod val="8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9241D37-55B5-645F-2848-D5FD79AA324C}"/>
              </a:ext>
            </a:extLst>
          </p:cNvPr>
          <p:cNvCxnSpPr>
            <a:cxnSpLocks/>
            <a:stCxn id="52" idx="6"/>
            <a:endCxn id="48" idx="1"/>
          </p:cNvCxnSpPr>
          <p:nvPr/>
        </p:nvCxnSpPr>
        <p:spPr>
          <a:xfrm>
            <a:off x="4189132" y="3929156"/>
            <a:ext cx="547101" cy="495237"/>
          </a:xfrm>
          <a:prstGeom prst="line">
            <a:avLst/>
          </a:prstGeom>
          <a:ln>
            <a:solidFill>
              <a:schemeClr val="bg1">
                <a:lumMod val="8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048E5C8-798C-CC9A-26B2-3BC70E72951B}"/>
              </a:ext>
            </a:extLst>
          </p:cNvPr>
          <p:cNvCxnSpPr>
            <a:stCxn id="46" idx="2"/>
          </p:cNvCxnSpPr>
          <p:nvPr/>
        </p:nvCxnSpPr>
        <p:spPr>
          <a:xfrm>
            <a:off x="4960028" y="2631272"/>
            <a:ext cx="0" cy="601827"/>
          </a:xfrm>
          <a:prstGeom prst="line">
            <a:avLst/>
          </a:prstGeom>
          <a:ln>
            <a:solidFill>
              <a:schemeClr val="bg1">
                <a:lumMod val="8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448314A-C04E-D9C4-ECEB-3A241858ED73}"/>
              </a:ext>
            </a:extLst>
          </p:cNvPr>
          <p:cNvCxnSpPr>
            <a:stCxn id="48" idx="0"/>
            <a:endCxn id="47" idx="2"/>
          </p:cNvCxnSpPr>
          <p:nvPr/>
        </p:nvCxnSpPr>
        <p:spPr>
          <a:xfrm flipV="1">
            <a:off x="4960028" y="3624296"/>
            <a:ext cx="0" cy="607170"/>
          </a:xfrm>
          <a:prstGeom prst="line">
            <a:avLst/>
          </a:prstGeom>
          <a:ln>
            <a:solidFill>
              <a:schemeClr val="bg1">
                <a:lumMod val="8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D74CD01-8ED6-1373-93CD-719A19CCE8FA}"/>
              </a:ext>
            </a:extLst>
          </p:cNvPr>
          <p:cNvCxnSpPr>
            <a:cxnSpLocks/>
            <a:stCxn id="49" idx="4"/>
            <a:endCxn id="52" idx="0"/>
          </p:cNvCxnSpPr>
          <p:nvPr/>
        </p:nvCxnSpPr>
        <p:spPr>
          <a:xfrm>
            <a:off x="3996205" y="3126510"/>
            <a:ext cx="0" cy="609718"/>
          </a:xfrm>
          <a:prstGeom prst="line">
            <a:avLst/>
          </a:prstGeom>
          <a:ln>
            <a:solidFill>
              <a:schemeClr val="bg1">
                <a:lumMod val="8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A339A01-67F0-1AD2-EB28-A076C41A2ABD}"/>
              </a:ext>
            </a:extLst>
          </p:cNvPr>
          <p:cNvCxnSpPr>
            <a:cxnSpLocks/>
            <a:stCxn id="49" idx="2"/>
            <a:endCxn id="37" idx="5"/>
          </p:cNvCxnSpPr>
          <p:nvPr/>
        </p:nvCxnSpPr>
        <p:spPr>
          <a:xfrm flipH="1" flipV="1">
            <a:off x="3144278" y="2438345"/>
            <a:ext cx="658999" cy="495238"/>
          </a:xfrm>
          <a:prstGeom prst="line">
            <a:avLst/>
          </a:prstGeom>
          <a:ln>
            <a:solidFill>
              <a:schemeClr val="bg1">
                <a:lumMod val="8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B32007B-3B69-A1DD-7050-42488E827A16}"/>
              </a:ext>
            </a:extLst>
          </p:cNvPr>
          <p:cNvCxnSpPr>
            <a:cxnSpLocks/>
            <a:stCxn id="52" idx="2"/>
            <a:endCxn id="39" idx="5"/>
          </p:cNvCxnSpPr>
          <p:nvPr/>
        </p:nvCxnSpPr>
        <p:spPr>
          <a:xfrm flipH="1">
            <a:off x="3144278" y="3929156"/>
            <a:ext cx="658999" cy="495237"/>
          </a:xfrm>
          <a:prstGeom prst="line">
            <a:avLst/>
          </a:prstGeom>
          <a:ln>
            <a:solidFill>
              <a:schemeClr val="bg1">
                <a:lumMod val="8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BCAE971-DA17-BA20-C016-F697BB1BAC60}"/>
              </a:ext>
            </a:extLst>
          </p:cNvPr>
          <p:cNvCxnSpPr>
            <a:cxnSpLocks/>
            <a:endCxn id="38" idx="5"/>
          </p:cNvCxnSpPr>
          <p:nvPr/>
        </p:nvCxnSpPr>
        <p:spPr>
          <a:xfrm flipH="1" flipV="1">
            <a:off x="3144278" y="3431369"/>
            <a:ext cx="618892" cy="495237"/>
          </a:xfrm>
          <a:prstGeom prst="line">
            <a:avLst/>
          </a:prstGeom>
          <a:ln>
            <a:solidFill>
              <a:schemeClr val="bg1">
                <a:lumMod val="8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FBB2119-73B9-D1F6-1AAF-600F098DD9EF}"/>
              </a:ext>
            </a:extLst>
          </p:cNvPr>
          <p:cNvCxnSpPr>
            <a:cxnSpLocks/>
            <a:endCxn id="49" idx="2"/>
          </p:cNvCxnSpPr>
          <p:nvPr/>
        </p:nvCxnSpPr>
        <p:spPr>
          <a:xfrm flipV="1">
            <a:off x="3164332" y="2933583"/>
            <a:ext cx="638945" cy="495236"/>
          </a:xfrm>
          <a:prstGeom prst="line">
            <a:avLst/>
          </a:prstGeom>
          <a:ln>
            <a:solidFill>
              <a:schemeClr val="bg1">
                <a:lumMod val="8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0E8DC37-E949-6C64-48A2-4128F1140354}"/>
              </a:ext>
            </a:extLst>
          </p:cNvPr>
          <p:cNvCxnSpPr>
            <a:cxnSpLocks/>
            <a:stCxn id="37" idx="3"/>
            <a:endCxn id="38" idx="0"/>
          </p:cNvCxnSpPr>
          <p:nvPr/>
        </p:nvCxnSpPr>
        <p:spPr>
          <a:xfrm>
            <a:off x="3032380" y="2631272"/>
            <a:ext cx="0" cy="607170"/>
          </a:xfrm>
          <a:prstGeom prst="line">
            <a:avLst/>
          </a:prstGeom>
          <a:ln>
            <a:solidFill>
              <a:schemeClr val="bg1">
                <a:lumMod val="8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33A5D84-C4E1-73FD-21D6-856CCA025E3E}"/>
              </a:ext>
            </a:extLst>
          </p:cNvPr>
          <p:cNvCxnSpPr>
            <a:cxnSpLocks/>
            <a:endCxn id="39" idx="0"/>
          </p:cNvCxnSpPr>
          <p:nvPr/>
        </p:nvCxnSpPr>
        <p:spPr>
          <a:xfrm>
            <a:off x="3032380" y="3624296"/>
            <a:ext cx="0" cy="607170"/>
          </a:xfrm>
          <a:prstGeom prst="line">
            <a:avLst/>
          </a:prstGeom>
          <a:ln>
            <a:solidFill>
              <a:schemeClr val="bg1">
                <a:lumMod val="8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AB26B628-4F87-DFC9-B025-8035A93EB097}"/>
              </a:ext>
            </a:extLst>
          </p:cNvPr>
          <p:cNvSpPr/>
          <p:nvPr/>
        </p:nvSpPr>
        <p:spPr>
          <a:xfrm>
            <a:off x="2545944" y="1651187"/>
            <a:ext cx="972872" cy="432000"/>
          </a:xfrm>
          <a:prstGeom prst="roundRect">
            <a:avLst/>
          </a:prstGeom>
          <a:solidFill>
            <a:srgbClr val="37617A"/>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Proxima Nova Rg"/>
                <a:ea typeface="+mn-ea"/>
                <a:cs typeface="+mn-cs"/>
              </a:rPr>
              <a:t>NZT mesh network</a:t>
            </a:r>
          </a:p>
        </p:txBody>
      </p:sp>
      <p:sp>
        <p:nvSpPr>
          <p:cNvPr id="83" name="Rectangle: Rounded Corners 82">
            <a:extLst>
              <a:ext uri="{FF2B5EF4-FFF2-40B4-BE49-F238E27FC236}">
                <a16:creationId xmlns:a16="http://schemas.microsoft.com/office/drawing/2014/main" id="{F5826895-9367-2804-0FCD-6F0B5EDED3CA}"/>
              </a:ext>
            </a:extLst>
          </p:cNvPr>
          <p:cNvSpPr/>
          <p:nvPr/>
        </p:nvSpPr>
        <p:spPr>
          <a:xfrm>
            <a:off x="4473592" y="1651187"/>
            <a:ext cx="972872" cy="432000"/>
          </a:xfrm>
          <a:prstGeom prst="roundRect">
            <a:avLst/>
          </a:prstGeom>
          <a:solidFill>
            <a:srgbClr val="37617A"/>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Proxima Nova Rg"/>
                <a:ea typeface="+mn-ea"/>
                <a:cs typeface="+mn-cs"/>
              </a:rPr>
              <a:t>Internet/LTE</a:t>
            </a:r>
          </a:p>
        </p:txBody>
      </p:sp>
      <p:grpSp>
        <p:nvGrpSpPr>
          <p:cNvPr id="3" name="Group 2">
            <a:extLst>
              <a:ext uri="{FF2B5EF4-FFF2-40B4-BE49-F238E27FC236}">
                <a16:creationId xmlns:a16="http://schemas.microsoft.com/office/drawing/2014/main" id="{36D580BA-3698-5796-7931-5828BCB03F3E}"/>
              </a:ext>
            </a:extLst>
          </p:cNvPr>
          <p:cNvGrpSpPr/>
          <p:nvPr/>
        </p:nvGrpSpPr>
        <p:grpSpPr>
          <a:xfrm>
            <a:off x="852025" y="1989408"/>
            <a:ext cx="1453026" cy="2883923"/>
            <a:chOff x="852025" y="1738503"/>
            <a:chExt cx="1453026" cy="3595283"/>
          </a:xfrm>
        </p:grpSpPr>
        <p:grpSp>
          <p:nvGrpSpPr>
            <p:cNvPr id="14" name="Group 13">
              <a:extLst>
                <a:ext uri="{FF2B5EF4-FFF2-40B4-BE49-F238E27FC236}">
                  <a16:creationId xmlns:a16="http://schemas.microsoft.com/office/drawing/2014/main" id="{BF9D3C7D-BD60-6D6D-A730-E7C3F535CFFC}"/>
                </a:ext>
              </a:extLst>
            </p:cNvPr>
            <p:cNvGrpSpPr/>
            <p:nvPr/>
          </p:nvGrpSpPr>
          <p:grpSpPr>
            <a:xfrm>
              <a:off x="852025" y="1738503"/>
              <a:ext cx="1440326" cy="414483"/>
              <a:chOff x="985375" y="2101850"/>
              <a:chExt cx="1440326" cy="414483"/>
            </a:xfrm>
          </p:grpSpPr>
          <p:sp>
            <p:nvSpPr>
              <p:cNvPr id="12" name="TextBox 11">
                <a:extLst>
                  <a:ext uri="{FF2B5EF4-FFF2-40B4-BE49-F238E27FC236}">
                    <a16:creationId xmlns:a16="http://schemas.microsoft.com/office/drawing/2014/main" id="{4DA02A99-8DE2-60D0-E30E-F42546DD79B9}"/>
                  </a:ext>
                </a:extLst>
              </p:cNvPr>
              <p:cNvSpPr txBox="1"/>
              <p:nvPr/>
            </p:nvSpPr>
            <p:spPr>
              <a:xfrm>
                <a:off x="985375" y="2347056"/>
                <a:ext cx="1440326"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CO2/air quality</a:t>
                </a:r>
              </a:p>
            </p:txBody>
          </p:sp>
          <p:sp>
            <p:nvSpPr>
              <p:cNvPr id="13" name="Rectangle 12">
                <a:extLst>
                  <a:ext uri="{FF2B5EF4-FFF2-40B4-BE49-F238E27FC236}">
                    <a16:creationId xmlns:a16="http://schemas.microsoft.com/office/drawing/2014/main" id="{F6876625-C220-DE68-3D4D-3AD8DD2C4538}"/>
                  </a:ext>
                </a:extLst>
              </p:cNvPr>
              <p:cNvSpPr/>
              <p:nvPr/>
            </p:nvSpPr>
            <p:spPr>
              <a:xfrm>
                <a:off x="985375" y="2101850"/>
                <a:ext cx="146050" cy="146050"/>
              </a:xfrm>
              <a:prstGeom prst="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Proxima Nova Rg"/>
                  <a:ea typeface="+mn-ea"/>
                  <a:cs typeface="+mn-cs"/>
                </a:endParaRPr>
              </a:p>
            </p:txBody>
          </p:sp>
        </p:grpSp>
        <p:grpSp>
          <p:nvGrpSpPr>
            <p:cNvPr id="15" name="Group 14">
              <a:extLst>
                <a:ext uri="{FF2B5EF4-FFF2-40B4-BE49-F238E27FC236}">
                  <a16:creationId xmlns:a16="http://schemas.microsoft.com/office/drawing/2014/main" id="{FCA43618-C625-F522-1623-AC8687FEE3A8}"/>
                </a:ext>
              </a:extLst>
            </p:cNvPr>
            <p:cNvGrpSpPr/>
            <p:nvPr/>
          </p:nvGrpSpPr>
          <p:grpSpPr>
            <a:xfrm>
              <a:off x="852025" y="2374664"/>
              <a:ext cx="1440326" cy="414483"/>
              <a:chOff x="985375" y="2101850"/>
              <a:chExt cx="1440326" cy="414483"/>
            </a:xfrm>
          </p:grpSpPr>
          <p:sp>
            <p:nvSpPr>
              <p:cNvPr id="16" name="TextBox 15">
                <a:extLst>
                  <a:ext uri="{FF2B5EF4-FFF2-40B4-BE49-F238E27FC236}">
                    <a16:creationId xmlns:a16="http://schemas.microsoft.com/office/drawing/2014/main" id="{CE9FF611-417D-46C6-A3AE-3ACA55DBE0C4}"/>
                  </a:ext>
                </a:extLst>
              </p:cNvPr>
              <p:cNvSpPr txBox="1"/>
              <p:nvPr/>
            </p:nvSpPr>
            <p:spPr>
              <a:xfrm>
                <a:off x="985375" y="2347056"/>
                <a:ext cx="1440326"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Temp/ Humidity</a:t>
                </a:r>
              </a:p>
            </p:txBody>
          </p:sp>
          <p:sp>
            <p:nvSpPr>
              <p:cNvPr id="17" name="Rectangle 16">
                <a:extLst>
                  <a:ext uri="{FF2B5EF4-FFF2-40B4-BE49-F238E27FC236}">
                    <a16:creationId xmlns:a16="http://schemas.microsoft.com/office/drawing/2014/main" id="{6E8F8016-72F4-B2F5-4BB1-FB02C6258883}"/>
                  </a:ext>
                </a:extLst>
              </p:cNvPr>
              <p:cNvSpPr/>
              <p:nvPr/>
            </p:nvSpPr>
            <p:spPr>
              <a:xfrm>
                <a:off x="985375" y="2101850"/>
                <a:ext cx="146050" cy="146050"/>
              </a:xfrm>
              <a:prstGeom prst="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Proxima Nova Rg"/>
                  <a:ea typeface="+mn-ea"/>
                  <a:cs typeface="+mn-cs"/>
                </a:endParaRPr>
              </a:p>
            </p:txBody>
          </p:sp>
        </p:grpSp>
        <p:grpSp>
          <p:nvGrpSpPr>
            <p:cNvPr id="18" name="Group 17">
              <a:extLst>
                <a:ext uri="{FF2B5EF4-FFF2-40B4-BE49-F238E27FC236}">
                  <a16:creationId xmlns:a16="http://schemas.microsoft.com/office/drawing/2014/main" id="{D82F1690-8C82-924C-6ED1-690AEA2376D1}"/>
                </a:ext>
              </a:extLst>
            </p:cNvPr>
            <p:cNvGrpSpPr/>
            <p:nvPr/>
          </p:nvGrpSpPr>
          <p:grpSpPr>
            <a:xfrm>
              <a:off x="852025" y="3010824"/>
              <a:ext cx="1440326" cy="414483"/>
              <a:chOff x="985375" y="2101850"/>
              <a:chExt cx="1440326" cy="414483"/>
            </a:xfrm>
          </p:grpSpPr>
          <p:sp>
            <p:nvSpPr>
              <p:cNvPr id="19" name="TextBox 18">
                <a:extLst>
                  <a:ext uri="{FF2B5EF4-FFF2-40B4-BE49-F238E27FC236}">
                    <a16:creationId xmlns:a16="http://schemas.microsoft.com/office/drawing/2014/main" id="{9A7DF376-CB4B-B139-7ECF-749D96C3DB68}"/>
                  </a:ext>
                </a:extLst>
              </p:cNvPr>
              <p:cNvSpPr txBox="1"/>
              <p:nvPr/>
            </p:nvSpPr>
            <p:spPr>
              <a:xfrm>
                <a:off x="985375" y="2347056"/>
                <a:ext cx="1440326"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Occupancy</a:t>
                </a:r>
              </a:p>
            </p:txBody>
          </p:sp>
          <p:sp>
            <p:nvSpPr>
              <p:cNvPr id="20" name="Rectangle 19">
                <a:extLst>
                  <a:ext uri="{FF2B5EF4-FFF2-40B4-BE49-F238E27FC236}">
                    <a16:creationId xmlns:a16="http://schemas.microsoft.com/office/drawing/2014/main" id="{9C6E0FF9-9737-D51A-2849-5FCB682FF5AF}"/>
                  </a:ext>
                </a:extLst>
              </p:cNvPr>
              <p:cNvSpPr/>
              <p:nvPr/>
            </p:nvSpPr>
            <p:spPr>
              <a:xfrm>
                <a:off x="985375" y="2101850"/>
                <a:ext cx="146050" cy="146050"/>
              </a:xfrm>
              <a:prstGeom prst="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Proxima Nova Rg"/>
                  <a:ea typeface="+mn-ea"/>
                  <a:cs typeface="+mn-cs"/>
                </a:endParaRPr>
              </a:p>
            </p:txBody>
          </p:sp>
        </p:grpSp>
        <p:grpSp>
          <p:nvGrpSpPr>
            <p:cNvPr id="21" name="Group 20">
              <a:extLst>
                <a:ext uri="{FF2B5EF4-FFF2-40B4-BE49-F238E27FC236}">
                  <a16:creationId xmlns:a16="http://schemas.microsoft.com/office/drawing/2014/main" id="{0676CE20-6A7E-7A16-C3B0-B6FA4AF287CC}"/>
                </a:ext>
              </a:extLst>
            </p:cNvPr>
            <p:cNvGrpSpPr/>
            <p:nvPr/>
          </p:nvGrpSpPr>
          <p:grpSpPr>
            <a:xfrm>
              <a:off x="852025" y="3646985"/>
              <a:ext cx="1440326" cy="414483"/>
              <a:chOff x="985375" y="2101850"/>
              <a:chExt cx="1440326" cy="414483"/>
            </a:xfrm>
          </p:grpSpPr>
          <p:sp>
            <p:nvSpPr>
              <p:cNvPr id="22" name="TextBox 21">
                <a:extLst>
                  <a:ext uri="{FF2B5EF4-FFF2-40B4-BE49-F238E27FC236}">
                    <a16:creationId xmlns:a16="http://schemas.microsoft.com/office/drawing/2014/main" id="{749FEF82-39AF-BE55-3F88-4BF532EAA70F}"/>
                  </a:ext>
                </a:extLst>
              </p:cNvPr>
              <p:cNvSpPr txBox="1"/>
              <p:nvPr/>
            </p:nvSpPr>
            <p:spPr>
              <a:xfrm>
                <a:off x="985375" y="2347056"/>
                <a:ext cx="1440326"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Window</a:t>
                </a:r>
              </a:p>
            </p:txBody>
          </p:sp>
          <p:sp>
            <p:nvSpPr>
              <p:cNvPr id="23" name="Rectangle 22">
                <a:extLst>
                  <a:ext uri="{FF2B5EF4-FFF2-40B4-BE49-F238E27FC236}">
                    <a16:creationId xmlns:a16="http://schemas.microsoft.com/office/drawing/2014/main" id="{C9EBF974-DFA9-B43B-B6B5-382205EA450A}"/>
                  </a:ext>
                </a:extLst>
              </p:cNvPr>
              <p:cNvSpPr/>
              <p:nvPr/>
            </p:nvSpPr>
            <p:spPr>
              <a:xfrm>
                <a:off x="985375" y="2101850"/>
                <a:ext cx="146050" cy="146050"/>
              </a:xfrm>
              <a:prstGeom prst="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Proxima Nova Rg"/>
                  <a:ea typeface="+mn-ea"/>
                  <a:cs typeface="+mn-cs"/>
                </a:endParaRPr>
              </a:p>
            </p:txBody>
          </p:sp>
        </p:grpSp>
        <p:grpSp>
          <p:nvGrpSpPr>
            <p:cNvPr id="24" name="Group 23">
              <a:extLst>
                <a:ext uri="{FF2B5EF4-FFF2-40B4-BE49-F238E27FC236}">
                  <a16:creationId xmlns:a16="http://schemas.microsoft.com/office/drawing/2014/main" id="{C8A5EA75-9E2B-E351-C255-9C489BF583E7}"/>
                </a:ext>
              </a:extLst>
            </p:cNvPr>
            <p:cNvGrpSpPr/>
            <p:nvPr/>
          </p:nvGrpSpPr>
          <p:grpSpPr>
            <a:xfrm>
              <a:off x="852025" y="4283146"/>
              <a:ext cx="1440326" cy="414483"/>
              <a:chOff x="985375" y="2101850"/>
              <a:chExt cx="1440326" cy="414483"/>
            </a:xfrm>
          </p:grpSpPr>
          <p:sp>
            <p:nvSpPr>
              <p:cNvPr id="25" name="TextBox 24">
                <a:extLst>
                  <a:ext uri="{FF2B5EF4-FFF2-40B4-BE49-F238E27FC236}">
                    <a16:creationId xmlns:a16="http://schemas.microsoft.com/office/drawing/2014/main" id="{E42EFC99-78C1-6100-4952-7864CC10F62D}"/>
                  </a:ext>
                </a:extLst>
              </p:cNvPr>
              <p:cNvSpPr txBox="1"/>
              <p:nvPr/>
            </p:nvSpPr>
            <p:spPr>
              <a:xfrm>
                <a:off x="985375" y="2347056"/>
                <a:ext cx="1440326"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Thermostats/Actuators</a:t>
                </a:r>
              </a:p>
            </p:txBody>
          </p:sp>
          <p:sp>
            <p:nvSpPr>
              <p:cNvPr id="26" name="Rectangle 25">
                <a:extLst>
                  <a:ext uri="{FF2B5EF4-FFF2-40B4-BE49-F238E27FC236}">
                    <a16:creationId xmlns:a16="http://schemas.microsoft.com/office/drawing/2014/main" id="{041C1F25-F837-CA87-D3C3-D455202AF51E}"/>
                  </a:ext>
                </a:extLst>
              </p:cNvPr>
              <p:cNvSpPr/>
              <p:nvPr/>
            </p:nvSpPr>
            <p:spPr>
              <a:xfrm>
                <a:off x="985375" y="2101850"/>
                <a:ext cx="146050" cy="146050"/>
              </a:xfrm>
              <a:prstGeom prst="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Proxima Nova Rg"/>
                  <a:ea typeface="+mn-ea"/>
                  <a:cs typeface="+mn-cs"/>
                </a:endParaRPr>
              </a:p>
            </p:txBody>
          </p:sp>
        </p:grpSp>
        <p:grpSp>
          <p:nvGrpSpPr>
            <p:cNvPr id="27" name="Group 26">
              <a:extLst>
                <a:ext uri="{FF2B5EF4-FFF2-40B4-BE49-F238E27FC236}">
                  <a16:creationId xmlns:a16="http://schemas.microsoft.com/office/drawing/2014/main" id="{F5BC79E9-C10D-81D1-B0A9-749232061C68}"/>
                </a:ext>
              </a:extLst>
            </p:cNvPr>
            <p:cNvGrpSpPr/>
            <p:nvPr/>
          </p:nvGrpSpPr>
          <p:grpSpPr>
            <a:xfrm>
              <a:off x="852025" y="4919303"/>
              <a:ext cx="1440326" cy="414483"/>
              <a:chOff x="985375" y="2101850"/>
              <a:chExt cx="1440326" cy="414483"/>
            </a:xfrm>
          </p:grpSpPr>
          <p:sp>
            <p:nvSpPr>
              <p:cNvPr id="28" name="TextBox 27">
                <a:extLst>
                  <a:ext uri="{FF2B5EF4-FFF2-40B4-BE49-F238E27FC236}">
                    <a16:creationId xmlns:a16="http://schemas.microsoft.com/office/drawing/2014/main" id="{D90388F9-95C9-500C-8B9E-3F98028A2CD5}"/>
                  </a:ext>
                </a:extLst>
              </p:cNvPr>
              <p:cNvSpPr txBox="1"/>
              <p:nvPr/>
            </p:nvSpPr>
            <p:spPr>
              <a:xfrm>
                <a:off x="985375" y="2347056"/>
                <a:ext cx="1440326"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Energy</a:t>
                </a:r>
              </a:p>
            </p:txBody>
          </p:sp>
          <p:sp>
            <p:nvSpPr>
              <p:cNvPr id="29" name="Rectangle 28">
                <a:extLst>
                  <a:ext uri="{FF2B5EF4-FFF2-40B4-BE49-F238E27FC236}">
                    <a16:creationId xmlns:a16="http://schemas.microsoft.com/office/drawing/2014/main" id="{77DB5FA3-227E-D9AC-C0D0-4C4AD7B2EF4B}"/>
                  </a:ext>
                </a:extLst>
              </p:cNvPr>
              <p:cNvSpPr/>
              <p:nvPr/>
            </p:nvSpPr>
            <p:spPr>
              <a:xfrm>
                <a:off x="985375" y="2101850"/>
                <a:ext cx="146050" cy="146050"/>
              </a:xfrm>
              <a:prstGeom prst="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Proxima Nova Rg"/>
                  <a:ea typeface="+mn-ea"/>
                  <a:cs typeface="+mn-cs"/>
                </a:endParaRPr>
              </a:p>
            </p:txBody>
          </p:sp>
        </p:grpSp>
        <p:cxnSp>
          <p:nvCxnSpPr>
            <p:cNvPr id="32" name="Straight Connector 31">
              <a:extLst>
                <a:ext uri="{FF2B5EF4-FFF2-40B4-BE49-F238E27FC236}">
                  <a16:creationId xmlns:a16="http://schemas.microsoft.com/office/drawing/2014/main" id="{25436B7F-D287-3CE1-CED7-2E9B8DE40F29}"/>
                </a:ext>
              </a:extLst>
            </p:cNvPr>
            <p:cNvCxnSpPr/>
            <p:nvPr/>
          </p:nvCxnSpPr>
          <p:spPr>
            <a:xfrm>
              <a:off x="852025" y="2263825"/>
              <a:ext cx="144032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149A739-68AB-65CF-3474-DEC4EC5A2B86}"/>
                </a:ext>
              </a:extLst>
            </p:cNvPr>
            <p:cNvCxnSpPr/>
            <p:nvPr/>
          </p:nvCxnSpPr>
          <p:spPr>
            <a:xfrm>
              <a:off x="852025" y="2899985"/>
              <a:ext cx="144032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2812095-86E8-E263-CB64-F6B0CA6F33F7}"/>
                </a:ext>
              </a:extLst>
            </p:cNvPr>
            <p:cNvCxnSpPr/>
            <p:nvPr/>
          </p:nvCxnSpPr>
          <p:spPr>
            <a:xfrm>
              <a:off x="852025" y="3536146"/>
              <a:ext cx="144032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E51A5E0-3ECA-FB1D-A9DF-8ACB43235941}"/>
                </a:ext>
              </a:extLst>
            </p:cNvPr>
            <p:cNvCxnSpPr/>
            <p:nvPr/>
          </p:nvCxnSpPr>
          <p:spPr>
            <a:xfrm>
              <a:off x="852025" y="4172307"/>
              <a:ext cx="144032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79F945D-C6D9-F6F2-A127-E9F64CB5FBC1}"/>
                </a:ext>
              </a:extLst>
            </p:cNvPr>
            <p:cNvCxnSpPr/>
            <p:nvPr/>
          </p:nvCxnSpPr>
          <p:spPr>
            <a:xfrm>
              <a:off x="852025" y="4808467"/>
              <a:ext cx="144032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93D9871C-0DDF-9C94-4F6C-A908992CFC2F}"/>
                </a:ext>
              </a:extLst>
            </p:cNvPr>
            <p:cNvCxnSpPr>
              <a:cxnSpLocks/>
              <a:stCxn id="12" idx="3"/>
              <a:endCxn id="28" idx="3"/>
            </p:cNvCxnSpPr>
            <p:nvPr/>
          </p:nvCxnSpPr>
          <p:spPr>
            <a:xfrm>
              <a:off x="2292351" y="2068348"/>
              <a:ext cx="12700" cy="3180800"/>
            </a:xfrm>
            <a:prstGeom prst="bentConnector3">
              <a:avLst>
                <a:gd name="adj1" fmla="val 1800000"/>
              </a:avLst>
            </a:prstGeom>
            <a:ln>
              <a:solidFill>
                <a:schemeClr val="bg1">
                  <a:lumMod val="8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cxnSp>
        <p:nvCxnSpPr>
          <p:cNvPr id="87" name="Straight Arrow Connector 86">
            <a:extLst>
              <a:ext uri="{FF2B5EF4-FFF2-40B4-BE49-F238E27FC236}">
                <a16:creationId xmlns:a16="http://schemas.microsoft.com/office/drawing/2014/main" id="{4022D6B5-8BC6-16E1-A5EA-0D450D4B7E08}"/>
              </a:ext>
            </a:extLst>
          </p:cNvPr>
          <p:cNvCxnSpPr>
            <a:cxnSpLocks/>
          </p:cNvCxnSpPr>
          <p:nvPr/>
        </p:nvCxnSpPr>
        <p:spPr>
          <a:xfrm>
            <a:off x="2524755" y="2438345"/>
            <a:ext cx="364792" cy="0"/>
          </a:xfrm>
          <a:prstGeom prst="straightConnector1">
            <a:avLst/>
          </a:prstGeom>
          <a:ln>
            <a:solidFill>
              <a:schemeClr val="bg1">
                <a:lumMod val="8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36C51DF-D19C-3B18-169A-41F9419756A6}"/>
              </a:ext>
            </a:extLst>
          </p:cNvPr>
          <p:cNvCxnSpPr>
            <a:cxnSpLocks/>
          </p:cNvCxnSpPr>
          <p:nvPr/>
        </p:nvCxnSpPr>
        <p:spPr>
          <a:xfrm>
            <a:off x="2524755" y="3431369"/>
            <a:ext cx="364792" cy="0"/>
          </a:xfrm>
          <a:prstGeom prst="straightConnector1">
            <a:avLst/>
          </a:prstGeom>
          <a:ln>
            <a:solidFill>
              <a:schemeClr val="bg1">
                <a:lumMod val="8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43661DC-B83C-1837-0190-58FBD81BC161}"/>
              </a:ext>
            </a:extLst>
          </p:cNvPr>
          <p:cNvCxnSpPr>
            <a:cxnSpLocks/>
          </p:cNvCxnSpPr>
          <p:nvPr/>
        </p:nvCxnSpPr>
        <p:spPr>
          <a:xfrm>
            <a:off x="2524755" y="4424393"/>
            <a:ext cx="364792" cy="0"/>
          </a:xfrm>
          <a:prstGeom prst="straightConnector1">
            <a:avLst/>
          </a:prstGeom>
          <a:ln>
            <a:solidFill>
              <a:schemeClr val="bg1">
                <a:lumMod val="8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2AEB7B82-A719-A0CE-ABDE-CE1C061A9DDE}"/>
              </a:ext>
            </a:extLst>
          </p:cNvPr>
          <p:cNvGrpSpPr/>
          <p:nvPr/>
        </p:nvGrpSpPr>
        <p:grpSpPr>
          <a:xfrm>
            <a:off x="3365500" y="1233058"/>
            <a:ext cx="2282306" cy="314811"/>
            <a:chOff x="746124" y="1354978"/>
            <a:chExt cx="2282306" cy="314811"/>
          </a:xfrm>
        </p:grpSpPr>
        <p:sp>
          <p:nvSpPr>
            <p:cNvPr id="90" name="Rectangle: Top Corners Rounded 89">
              <a:extLst>
                <a:ext uri="{FF2B5EF4-FFF2-40B4-BE49-F238E27FC236}">
                  <a16:creationId xmlns:a16="http://schemas.microsoft.com/office/drawing/2014/main" id="{3564892D-ABA1-E529-8DA4-B500A1256C01}"/>
                </a:ext>
              </a:extLst>
            </p:cNvPr>
            <p:cNvSpPr/>
            <p:nvPr/>
          </p:nvSpPr>
          <p:spPr>
            <a:xfrm flipH="1">
              <a:off x="746124" y="1354980"/>
              <a:ext cx="2282306" cy="108326"/>
            </a:xfrm>
            <a:prstGeom prst="round2SameRect">
              <a:avLst>
                <a:gd name="adj1" fmla="val 50000"/>
                <a:gd name="adj2" fmla="val 0"/>
              </a:avLst>
            </a:prstGeom>
            <a:solidFill>
              <a:schemeClr val="tx1">
                <a:lumMod val="50000"/>
                <a:lumOff val="50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91" name="Rectangle: Top Corners Rounded 90">
              <a:extLst>
                <a:ext uri="{FF2B5EF4-FFF2-40B4-BE49-F238E27FC236}">
                  <a16:creationId xmlns:a16="http://schemas.microsoft.com/office/drawing/2014/main" id="{E005A1F0-A72B-C41F-42A9-2B314E8DE6ED}"/>
                </a:ext>
              </a:extLst>
            </p:cNvPr>
            <p:cNvSpPr/>
            <p:nvPr/>
          </p:nvSpPr>
          <p:spPr>
            <a:xfrm rot="10800000">
              <a:off x="833084" y="1354978"/>
              <a:ext cx="2108386" cy="314811"/>
            </a:xfrm>
            <a:prstGeom prst="round2SameRect">
              <a:avLst>
                <a:gd name="adj1" fmla="val 13100"/>
                <a:gd name="adj2" fmla="val 0"/>
              </a:avLst>
            </a:prstGeom>
            <a:solidFill>
              <a:schemeClr val="tx1">
                <a:lumMod val="85000"/>
                <a:lumOff val="15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93" name="TextBox 92">
              <a:extLst>
                <a:ext uri="{FF2B5EF4-FFF2-40B4-BE49-F238E27FC236}">
                  <a16:creationId xmlns:a16="http://schemas.microsoft.com/office/drawing/2014/main" id="{C835EBB4-A29A-4D56-1FCE-A87E5DC7419E}"/>
                </a:ext>
              </a:extLst>
            </p:cNvPr>
            <p:cNvSpPr txBox="1"/>
            <p:nvPr/>
          </p:nvSpPr>
          <p:spPr>
            <a:xfrm>
              <a:off x="1063767" y="1419127"/>
              <a:ext cx="1647021" cy="184666"/>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Proxima Nova Rg"/>
                  <a:ea typeface="+mn-ea"/>
                  <a:cs typeface="+mn-cs"/>
                </a:rPr>
                <a:t>Data Miners &amp; Sellers</a:t>
              </a:r>
            </a:p>
          </p:txBody>
        </p:sp>
      </p:grpSp>
      <p:grpSp>
        <p:nvGrpSpPr>
          <p:cNvPr id="101" name="Group 100">
            <a:extLst>
              <a:ext uri="{FF2B5EF4-FFF2-40B4-BE49-F238E27FC236}">
                <a16:creationId xmlns:a16="http://schemas.microsoft.com/office/drawing/2014/main" id="{FBFFAA9D-3033-EFAB-2086-20641E1BC0A8}"/>
              </a:ext>
            </a:extLst>
          </p:cNvPr>
          <p:cNvGrpSpPr/>
          <p:nvPr/>
        </p:nvGrpSpPr>
        <p:grpSpPr>
          <a:xfrm>
            <a:off x="6631156" y="1233058"/>
            <a:ext cx="2282306" cy="314811"/>
            <a:chOff x="746124" y="1354978"/>
            <a:chExt cx="2282306" cy="314811"/>
          </a:xfrm>
        </p:grpSpPr>
        <p:sp>
          <p:nvSpPr>
            <p:cNvPr id="102" name="Rectangle: Top Corners Rounded 101">
              <a:extLst>
                <a:ext uri="{FF2B5EF4-FFF2-40B4-BE49-F238E27FC236}">
                  <a16:creationId xmlns:a16="http://schemas.microsoft.com/office/drawing/2014/main" id="{A0A27A38-C764-94CA-2331-2CDDD19F4E6A}"/>
                </a:ext>
              </a:extLst>
            </p:cNvPr>
            <p:cNvSpPr/>
            <p:nvPr/>
          </p:nvSpPr>
          <p:spPr>
            <a:xfrm flipH="1">
              <a:off x="746124" y="1354980"/>
              <a:ext cx="2282306" cy="108326"/>
            </a:xfrm>
            <a:prstGeom prst="round2SameRect">
              <a:avLst>
                <a:gd name="adj1" fmla="val 50000"/>
                <a:gd name="adj2" fmla="val 0"/>
              </a:avLst>
            </a:prstGeom>
            <a:solidFill>
              <a:schemeClr val="tx1">
                <a:lumMod val="50000"/>
                <a:lumOff val="50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103" name="Rectangle: Top Corners Rounded 102">
              <a:extLst>
                <a:ext uri="{FF2B5EF4-FFF2-40B4-BE49-F238E27FC236}">
                  <a16:creationId xmlns:a16="http://schemas.microsoft.com/office/drawing/2014/main" id="{7CDBD015-C994-7CDD-12BD-618DF8F2217A}"/>
                </a:ext>
              </a:extLst>
            </p:cNvPr>
            <p:cNvSpPr/>
            <p:nvPr/>
          </p:nvSpPr>
          <p:spPr>
            <a:xfrm rot="10800000">
              <a:off x="833084" y="1354978"/>
              <a:ext cx="2108386" cy="314811"/>
            </a:xfrm>
            <a:prstGeom prst="round2SameRect">
              <a:avLst>
                <a:gd name="adj1" fmla="val 13100"/>
                <a:gd name="adj2" fmla="val 0"/>
              </a:avLst>
            </a:prstGeom>
            <a:solidFill>
              <a:schemeClr val="tx1">
                <a:lumMod val="85000"/>
                <a:lumOff val="15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104" name="TextBox 103">
              <a:extLst>
                <a:ext uri="{FF2B5EF4-FFF2-40B4-BE49-F238E27FC236}">
                  <a16:creationId xmlns:a16="http://schemas.microsoft.com/office/drawing/2014/main" id="{DCFA5D6C-FB63-7AFA-CCCF-18A6A82B5781}"/>
                </a:ext>
              </a:extLst>
            </p:cNvPr>
            <p:cNvSpPr txBox="1"/>
            <p:nvPr/>
          </p:nvSpPr>
          <p:spPr>
            <a:xfrm>
              <a:off x="1063767" y="1419127"/>
              <a:ext cx="1647021" cy="184666"/>
            </a:xfrm>
            <a:prstGeom prst="rect">
              <a:avLst/>
            </a:prstGeom>
            <a:noFill/>
          </p:spPr>
          <p:txBody>
            <a:bodyPr wrap="squar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Proxima Nova Rg"/>
                  <a:ea typeface="+mn-ea"/>
                  <a:cs typeface="+mn-cs"/>
                </a:rPr>
                <a:t>Data Users &amp; Buyers</a:t>
              </a:r>
            </a:p>
          </p:txBody>
        </p:sp>
      </p:grpSp>
      <p:sp>
        <p:nvSpPr>
          <p:cNvPr id="105" name="Rectangle: Rounded Corners 104">
            <a:extLst>
              <a:ext uri="{FF2B5EF4-FFF2-40B4-BE49-F238E27FC236}">
                <a16:creationId xmlns:a16="http://schemas.microsoft.com/office/drawing/2014/main" id="{20C34AA2-454A-FC75-3650-B79277AB1BE1}"/>
              </a:ext>
            </a:extLst>
          </p:cNvPr>
          <p:cNvSpPr/>
          <p:nvPr/>
        </p:nvSpPr>
        <p:spPr>
          <a:xfrm>
            <a:off x="794178" y="5158760"/>
            <a:ext cx="1164826" cy="432000"/>
          </a:xfrm>
          <a:prstGeom prst="roundRect">
            <a:avLst/>
          </a:prstGeom>
          <a:solidFill>
            <a:srgbClr val="37617A"/>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Proxima Nova Rg"/>
                <a:ea typeface="+mn-ea"/>
                <a:cs typeface="+mn-cs"/>
              </a:rPr>
              <a:t>Sensor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Proxima Nova Rg"/>
                <a:ea typeface="+mn-ea"/>
                <a:cs typeface="+mn-cs"/>
              </a:rPr>
              <a:t> (Data Miner Pool)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prstClr val="white"/>
                </a:solidFill>
                <a:latin typeface="Proxima Nova Rg"/>
              </a:rPr>
              <a:t>$100-$500 ea.</a:t>
            </a:r>
            <a:endParaRPr kumimoji="0" lang="en-US" sz="8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108" name="Rectangle: Rounded Corners 107">
            <a:extLst>
              <a:ext uri="{FF2B5EF4-FFF2-40B4-BE49-F238E27FC236}">
                <a16:creationId xmlns:a16="http://schemas.microsoft.com/office/drawing/2014/main" id="{882DF687-060C-00D1-FFF8-34E29300E534}"/>
              </a:ext>
            </a:extLst>
          </p:cNvPr>
          <p:cNvSpPr/>
          <p:nvPr/>
        </p:nvSpPr>
        <p:spPr>
          <a:xfrm>
            <a:off x="2295829" y="5154671"/>
            <a:ext cx="1045643" cy="432000"/>
          </a:xfrm>
          <a:prstGeom prst="roundRect">
            <a:avLst/>
          </a:prstGeom>
          <a:solidFill>
            <a:srgbClr val="37617A"/>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Proxima Nova Rg"/>
                <a:ea typeface="+mn-ea"/>
                <a:cs typeface="+mn-cs"/>
              </a:rPr>
              <a:t>Mesh Router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Proxima Nova Rg"/>
                <a:ea typeface="+mn-ea"/>
                <a:cs typeface="+mn-cs"/>
              </a:rPr>
              <a:t>(Infrastructure Pool)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Proxima Nova Rg"/>
                <a:ea typeface="+mn-ea"/>
                <a:cs typeface="+mn-cs"/>
              </a:rPr>
              <a:t>&lt;$100 ea.</a:t>
            </a:r>
          </a:p>
        </p:txBody>
      </p:sp>
      <p:sp>
        <p:nvSpPr>
          <p:cNvPr id="109" name="Rectangle: Rounded Corners 108">
            <a:extLst>
              <a:ext uri="{FF2B5EF4-FFF2-40B4-BE49-F238E27FC236}">
                <a16:creationId xmlns:a16="http://schemas.microsoft.com/office/drawing/2014/main" id="{CD46CF63-1598-D93A-1092-8FAF1CDECE24}"/>
              </a:ext>
            </a:extLst>
          </p:cNvPr>
          <p:cNvSpPr/>
          <p:nvPr/>
        </p:nvSpPr>
        <p:spPr>
          <a:xfrm>
            <a:off x="3426057" y="5158760"/>
            <a:ext cx="1003263" cy="432000"/>
          </a:xfrm>
          <a:prstGeom prst="roundRect">
            <a:avLst/>
          </a:prstGeom>
          <a:solidFill>
            <a:srgbClr val="37617A"/>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Proxima Nova Rg"/>
                <a:ea typeface="+mn-ea"/>
                <a:cs typeface="+mn-cs"/>
              </a:rPr>
              <a:t>Hubs </a:t>
            </a:r>
            <a:endParaRPr kumimoji="0" lang="id-ID" sz="800" b="0" i="0" u="none" strike="noStrike" kern="1200" cap="none" spc="0" normalizeH="0" baseline="0" noProof="0" dirty="0">
              <a:ln>
                <a:noFill/>
              </a:ln>
              <a:solidFill>
                <a:prstClr val="white"/>
              </a:solidFill>
              <a:effectLst/>
              <a:uLnTx/>
              <a:uFillTx/>
              <a:latin typeface="Proxima Nova Rg"/>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Proxima Nova Rg"/>
                <a:ea typeface="+mn-ea"/>
                <a:cs typeface="+mn-cs"/>
              </a:rPr>
              <a:t>(Infrastructure Pool)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prstClr val="white"/>
                </a:solidFill>
                <a:latin typeface="Proxima Nova Rg"/>
              </a:rPr>
              <a:t>&lt;$600 ea.</a:t>
            </a:r>
            <a:endParaRPr kumimoji="0" lang="en-US" sz="8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110" name="Rectangle: Rounded Corners 109">
            <a:extLst>
              <a:ext uri="{FF2B5EF4-FFF2-40B4-BE49-F238E27FC236}">
                <a16:creationId xmlns:a16="http://schemas.microsoft.com/office/drawing/2014/main" id="{517B8F54-E3A1-A95B-1201-2A850E8FC306}"/>
              </a:ext>
            </a:extLst>
          </p:cNvPr>
          <p:cNvSpPr/>
          <p:nvPr/>
        </p:nvSpPr>
        <p:spPr>
          <a:xfrm>
            <a:off x="4472261" y="5154671"/>
            <a:ext cx="1335344" cy="432000"/>
          </a:xfrm>
          <a:prstGeom prst="roundRect">
            <a:avLst/>
          </a:prstGeom>
          <a:solidFill>
            <a:srgbClr val="37617A"/>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Proxima Nova Rg"/>
                <a:ea typeface="+mn-ea"/>
                <a:cs typeface="+mn-cs"/>
              </a:rPr>
              <a:t>Full Blockchain Nodes (Infrastructure Pool)</a:t>
            </a:r>
            <a:endParaRPr kumimoji="0" lang="id-ID" sz="800" b="0" i="0" u="none" strike="noStrike" kern="1200" cap="none" spc="0" normalizeH="0" baseline="0" noProof="0" dirty="0">
              <a:ln>
                <a:noFill/>
              </a:ln>
              <a:solidFill>
                <a:prstClr val="white"/>
              </a:solidFill>
              <a:effectLst/>
              <a:uLnTx/>
              <a:uFillTx/>
              <a:latin typeface="Proxima Nova Rg"/>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prstClr val="white"/>
                </a:solidFill>
                <a:latin typeface="Proxima Nova Rg"/>
              </a:rPr>
              <a:t>&lt;$2,700 ea.</a:t>
            </a:r>
            <a:endParaRPr kumimoji="0" lang="en-US" sz="8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111" name="Oval 110">
            <a:extLst>
              <a:ext uri="{FF2B5EF4-FFF2-40B4-BE49-F238E27FC236}">
                <a16:creationId xmlns:a16="http://schemas.microsoft.com/office/drawing/2014/main" id="{232F8189-0331-05B3-6E88-CA3814506061}"/>
              </a:ext>
            </a:extLst>
          </p:cNvPr>
          <p:cNvSpPr/>
          <p:nvPr/>
        </p:nvSpPr>
        <p:spPr>
          <a:xfrm>
            <a:off x="6812728" y="1782045"/>
            <a:ext cx="594955" cy="594955"/>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112" name="Oval 111">
            <a:extLst>
              <a:ext uri="{FF2B5EF4-FFF2-40B4-BE49-F238E27FC236}">
                <a16:creationId xmlns:a16="http://schemas.microsoft.com/office/drawing/2014/main" id="{7D7C1AF8-C8F7-2F21-BF7E-93704D907FA4}"/>
              </a:ext>
            </a:extLst>
          </p:cNvPr>
          <p:cNvSpPr/>
          <p:nvPr/>
        </p:nvSpPr>
        <p:spPr>
          <a:xfrm>
            <a:off x="6812728" y="2613791"/>
            <a:ext cx="594955" cy="594955"/>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113" name="Oval 112">
            <a:extLst>
              <a:ext uri="{FF2B5EF4-FFF2-40B4-BE49-F238E27FC236}">
                <a16:creationId xmlns:a16="http://schemas.microsoft.com/office/drawing/2014/main" id="{B5311C15-6649-C078-DC58-F55064BFBF8E}"/>
              </a:ext>
            </a:extLst>
          </p:cNvPr>
          <p:cNvSpPr/>
          <p:nvPr/>
        </p:nvSpPr>
        <p:spPr>
          <a:xfrm>
            <a:off x="6812728" y="3445537"/>
            <a:ext cx="594955" cy="594955"/>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116" name="Oval 115">
            <a:extLst>
              <a:ext uri="{FF2B5EF4-FFF2-40B4-BE49-F238E27FC236}">
                <a16:creationId xmlns:a16="http://schemas.microsoft.com/office/drawing/2014/main" id="{35612340-1E1E-CB10-93EC-C7A5EEC7583D}"/>
              </a:ext>
            </a:extLst>
          </p:cNvPr>
          <p:cNvSpPr/>
          <p:nvPr/>
        </p:nvSpPr>
        <p:spPr>
          <a:xfrm>
            <a:off x="6812728" y="4277283"/>
            <a:ext cx="594955" cy="594955"/>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grpSp>
        <p:nvGrpSpPr>
          <p:cNvPr id="117" name="Group 116">
            <a:extLst>
              <a:ext uri="{FF2B5EF4-FFF2-40B4-BE49-F238E27FC236}">
                <a16:creationId xmlns:a16="http://schemas.microsoft.com/office/drawing/2014/main" id="{46BC739E-D462-5169-7B95-90C9D6928BD5}"/>
              </a:ext>
            </a:extLst>
          </p:cNvPr>
          <p:cNvGrpSpPr/>
          <p:nvPr/>
        </p:nvGrpSpPr>
        <p:grpSpPr>
          <a:xfrm>
            <a:off x="6946404" y="3613849"/>
            <a:ext cx="327603" cy="258330"/>
            <a:chOff x="4116388" y="1809750"/>
            <a:chExt cx="360363" cy="284163"/>
          </a:xfrm>
          <a:solidFill>
            <a:srgbClr val="FDB837"/>
          </a:solidFill>
        </p:grpSpPr>
        <p:sp>
          <p:nvSpPr>
            <p:cNvPr id="118" name="Freeform 486">
              <a:extLst>
                <a:ext uri="{FF2B5EF4-FFF2-40B4-BE49-F238E27FC236}">
                  <a16:creationId xmlns:a16="http://schemas.microsoft.com/office/drawing/2014/main" id="{EA163AD7-8349-D6D0-2E4D-8192ED463737}"/>
                </a:ext>
              </a:extLst>
            </p:cNvPr>
            <p:cNvSpPr>
              <a:spLocks noEditPoints="1"/>
            </p:cNvSpPr>
            <p:nvPr/>
          </p:nvSpPr>
          <p:spPr bwMode="auto">
            <a:xfrm>
              <a:off x="4116388" y="1809750"/>
              <a:ext cx="360363" cy="104775"/>
            </a:xfrm>
            <a:custGeom>
              <a:avLst/>
              <a:gdLst>
                <a:gd name="T0" fmla="*/ 1331 w 1361"/>
                <a:gd name="T1" fmla="*/ 397 h 397"/>
                <a:gd name="T2" fmla="*/ 28 w 1361"/>
                <a:gd name="T3" fmla="*/ 397 h 397"/>
                <a:gd name="T4" fmla="*/ 28 w 1361"/>
                <a:gd name="T5" fmla="*/ 397 h 397"/>
                <a:gd name="T6" fmla="*/ 22 w 1361"/>
                <a:gd name="T7" fmla="*/ 396 h 397"/>
                <a:gd name="T8" fmla="*/ 17 w 1361"/>
                <a:gd name="T9" fmla="*/ 395 h 397"/>
                <a:gd name="T10" fmla="*/ 12 w 1361"/>
                <a:gd name="T11" fmla="*/ 392 h 397"/>
                <a:gd name="T12" fmla="*/ 8 w 1361"/>
                <a:gd name="T13" fmla="*/ 389 h 397"/>
                <a:gd name="T14" fmla="*/ 4 w 1361"/>
                <a:gd name="T15" fmla="*/ 384 h 397"/>
                <a:gd name="T16" fmla="*/ 2 w 1361"/>
                <a:gd name="T17" fmla="*/ 380 h 397"/>
                <a:gd name="T18" fmla="*/ 0 w 1361"/>
                <a:gd name="T19" fmla="*/ 374 h 397"/>
                <a:gd name="T20" fmla="*/ 0 w 1361"/>
                <a:gd name="T21" fmla="*/ 369 h 397"/>
                <a:gd name="T22" fmla="*/ 0 w 1361"/>
                <a:gd name="T23" fmla="*/ 28 h 397"/>
                <a:gd name="T24" fmla="*/ 0 w 1361"/>
                <a:gd name="T25" fmla="*/ 28 h 397"/>
                <a:gd name="T26" fmla="*/ 0 w 1361"/>
                <a:gd name="T27" fmla="*/ 22 h 397"/>
                <a:gd name="T28" fmla="*/ 2 w 1361"/>
                <a:gd name="T29" fmla="*/ 17 h 397"/>
                <a:gd name="T30" fmla="*/ 4 w 1361"/>
                <a:gd name="T31" fmla="*/ 12 h 397"/>
                <a:gd name="T32" fmla="*/ 8 w 1361"/>
                <a:gd name="T33" fmla="*/ 8 h 397"/>
                <a:gd name="T34" fmla="*/ 12 w 1361"/>
                <a:gd name="T35" fmla="*/ 5 h 397"/>
                <a:gd name="T36" fmla="*/ 17 w 1361"/>
                <a:gd name="T37" fmla="*/ 2 h 397"/>
                <a:gd name="T38" fmla="*/ 22 w 1361"/>
                <a:gd name="T39" fmla="*/ 1 h 397"/>
                <a:gd name="T40" fmla="*/ 28 w 1361"/>
                <a:gd name="T41" fmla="*/ 0 h 397"/>
                <a:gd name="T42" fmla="*/ 1331 w 1361"/>
                <a:gd name="T43" fmla="*/ 0 h 397"/>
                <a:gd name="T44" fmla="*/ 1331 w 1361"/>
                <a:gd name="T45" fmla="*/ 0 h 397"/>
                <a:gd name="T46" fmla="*/ 1337 w 1361"/>
                <a:gd name="T47" fmla="*/ 1 h 397"/>
                <a:gd name="T48" fmla="*/ 1342 w 1361"/>
                <a:gd name="T49" fmla="*/ 2 h 397"/>
                <a:gd name="T50" fmla="*/ 1348 w 1361"/>
                <a:gd name="T51" fmla="*/ 5 h 397"/>
                <a:gd name="T52" fmla="*/ 1352 w 1361"/>
                <a:gd name="T53" fmla="*/ 8 h 397"/>
                <a:gd name="T54" fmla="*/ 1356 w 1361"/>
                <a:gd name="T55" fmla="*/ 12 h 397"/>
                <a:gd name="T56" fmla="*/ 1358 w 1361"/>
                <a:gd name="T57" fmla="*/ 17 h 397"/>
                <a:gd name="T58" fmla="*/ 1360 w 1361"/>
                <a:gd name="T59" fmla="*/ 22 h 397"/>
                <a:gd name="T60" fmla="*/ 1361 w 1361"/>
                <a:gd name="T61" fmla="*/ 28 h 397"/>
                <a:gd name="T62" fmla="*/ 1361 w 1361"/>
                <a:gd name="T63" fmla="*/ 369 h 397"/>
                <a:gd name="T64" fmla="*/ 1361 w 1361"/>
                <a:gd name="T65" fmla="*/ 369 h 397"/>
                <a:gd name="T66" fmla="*/ 1360 w 1361"/>
                <a:gd name="T67" fmla="*/ 374 h 397"/>
                <a:gd name="T68" fmla="*/ 1358 w 1361"/>
                <a:gd name="T69" fmla="*/ 380 h 397"/>
                <a:gd name="T70" fmla="*/ 1356 w 1361"/>
                <a:gd name="T71" fmla="*/ 384 h 397"/>
                <a:gd name="T72" fmla="*/ 1352 w 1361"/>
                <a:gd name="T73" fmla="*/ 389 h 397"/>
                <a:gd name="T74" fmla="*/ 1348 w 1361"/>
                <a:gd name="T75" fmla="*/ 392 h 397"/>
                <a:gd name="T76" fmla="*/ 1342 w 1361"/>
                <a:gd name="T77" fmla="*/ 395 h 397"/>
                <a:gd name="T78" fmla="*/ 1337 w 1361"/>
                <a:gd name="T79" fmla="*/ 396 h 397"/>
                <a:gd name="T80" fmla="*/ 1331 w 1361"/>
                <a:gd name="T81" fmla="*/ 397 h 397"/>
                <a:gd name="T82" fmla="*/ 1331 w 1361"/>
                <a:gd name="T83" fmla="*/ 397 h 397"/>
                <a:gd name="T84" fmla="*/ 57 w 1361"/>
                <a:gd name="T85" fmla="*/ 340 h 397"/>
                <a:gd name="T86" fmla="*/ 1303 w 1361"/>
                <a:gd name="T87" fmla="*/ 340 h 397"/>
                <a:gd name="T88" fmla="*/ 1303 w 1361"/>
                <a:gd name="T89" fmla="*/ 57 h 397"/>
                <a:gd name="T90" fmla="*/ 57 w 1361"/>
                <a:gd name="T91" fmla="*/ 57 h 397"/>
                <a:gd name="T92" fmla="*/ 57 w 1361"/>
                <a:gd name="T93" fmla="*/ 340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61" h="397">
                  <a:moveTo>
                    <a:pt x="1331" y="397"/>
                  </a:moveTo>
                  <a:lnTo>
                    <a:pt x="28" y="397"/>
                  </a:lnTo>
                  <a:lnTo>
                    <a:pt x="28" y="397"/>
                  </a:lnTo>
                  <a:lnTo>
                    <a:pt x="22" y="396"/>
                  </a:lnTo>
                  <a:lnTo>
                    <a:pt x="17" y="395"/>
                  </a:lnTo>
                  <a:lnTo>
                    <a:pt x="12" y="392"/>
                  </a:lnTo>
                  <a:lnTo>
                    <a:pt x="8" y="389"/>
                  </a:lnTo>
                  <a:lnTo>
                    <a:pt x="4" y="384"/>
                  </a:lnTo>
                  <a:lnTo>
                    <a:pt x="2" y="380"/>
                  </a:lnTo>
                  <a:lnTo>
                    <a:pt x="0" y="374"/>
                  </a:lnTo>
                  <a:lnTo>
                    <a:pt x="0" y="369"/>
                  </a:lnTo>
                  <a:lnTo>
                    <a:pt x="0" y="28"/>
                  </a:lnTo>
                  <a:lnTo>
                    <a:pt x="0" y="28"/>
                  </a:lnTo>
                  <a:lnTo>
                    <a:pt x="0" y="22"/>
                  </a:lnTo>
                  <a:lnTo>
                    <a:pt x="2" y="17"/>
                  </a:lnTo>
                  <a:lnTo>
                    <a:pt x="4" y="12"/>
                  </a:lnTo>
                  <a:lnTo>
                    <a:pt x="8" y="8"/>
                  </a:lnTo>
                  <a:lnTo>
                    <a:pt x="12" y="5"/>
                  </a:lnTo>
                  <a:lnTo>
                    <a:pt x="17" y="2"/>
                  </a:lnTo>
                  <a:lnTo>
                    <a:pt x="22" y="1"/>
                  </a:lnTo>
                  <a:lnTo>
                    <a:pt x="28" y="0"/>
                  </a:lnTo>
                  <a:lnTo>
                    <a:pt x="1331" y="0"/>
                  </a:lnTo>
                  <a:lnTo>
                    <a:pt x="1331" y="0"/>
                  </a:lnTo>
                  <a:lnTo>
                    <a:pt x="1337" y="1"/>
                  </a:lnTo>
                  <a:lnTo>
                    <a:pt x="1342" y="2"/>
                  </a:lnTo>
                  <a:lnTo>
                    <a:pt x="1348" y="5"/>
                  </a:lnTo>
                  <a:lnTo>
                    <a:pt x="1352" y="8"/>
                  </a:lnTo>
                  <a:lnTo>
                    <a:pt x="1356" y="12"/>
                  </a:lnTo>
                  <a:lnTo>
                    <a:pt x="1358" y="17"/>
                  </a:lnTo>
                  <a:lnTo>
                    <a:pt x="1360" y="22"/>
                  </a:lnTo>
                  <a:lnTo>
                    <a:pt x="1361" y="28"/>
                  </a:lnTo>
                  <a:lnTo>
                    <a:pt x="1361" y="369"/>
                  </a:lnTo>
                  <a:lnTo>
                    <a:pt x="1361" y="369"/>
                  </a:lnTo>
                  <a:lnTo>
                    <a:pt x="1360" y="374"/>
                  </a:lnTo>
                  <a:lnTo>
                    <a:pt x="1358" y="380"/>
                  </a:lnTo>
                  <a:lnTo>
                    <a:pt x="1356" y="384"/>
                  </a:lnTo>
                  <a:lnTo>
                    <a:pt x="1352" y="389"/>
                  </a:lnTo>
                  <a:lnTo>
                    <a:pt x="1348" y="392"/>
                  </a:lnTo>
                  <a:lnTo>
                    <a:pt x="1342" y="395"/>
                  </a:lnTo>
                  <a:lnTo>
                    <a:pt x="1337" y="396"/>
                  </a:lnTo>
                  <a:lnTo>
                    <a:pt x="1331" y="397"/>
                  </a:lnTo>
                  <a:lnTo>
                    <a:pt x="1331" y="397"/>
                  </a:lnTo>
                  <a:close/>
                  <a:moveTo>
                    <a:pt x="57" y="340"/>
                  </a:moveTo>
                  <a:lnTo>
                    <a:pt x="1303" y="340"/>
                  </a:lnTo>
                  <a:lnTo>
                    <a:pt x="1303" y="57"/>
                  </a:lnTo>
                  <a:lnTo>
                    <a:pt x="57" y="57"/>
                  </a:lnTo>
                  <a:lnTo>
                    <a:pt x="57"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19" name="Freeform 487">
              <a:extLst>
                <a:ext uri="{FF2B5EF4-FFF2-40B4-BE49-F238E27FC236}">
                  <a16:creationId xmlns:a16="http://schemas.microsoft.com/office/drawing/2014/main" id="{EDA5FD06-2442-B2BB-60BD-8B74DC80C765}"/>
                </a:ext>
              </a:extLst>
            </p:cNvPr>
            <p:cNvSpPr>
              <a:spLocks/>
            </p:cNvSpPr>
            <p:nvPr/>
          </p:nvSpPr>
          <p:spPr bwMode="auto">
            <a:xfrm>
              <a:off x="4311650" y="1847850"/>
              <a:ext cx="30163" cy="30163"/>
            </a:xfrm>
            <a:custGeom>
              <a:avLst/>
              <a:gdLst>
                <a:gd name="T0" fmla="*/ 57 w 114"/>
                <a:gd name="T1" fmla="*/ 114 h 114"/>
                <a:gd name="T2" fmla="*/ 57 w 114"/>
                <a:gd name="T3" fmla="*/ 114 h 114"/>
                <a:gd name="T4" fmla="*/ 46 w 114"/>
                <a:gd name="T5" fmla="*/ 112 h 114"/>
                <a:gd name="T6" fmla="*/ 36 w 114"/>
                <a:gd name="T7" fmla="*/ 109 h 114"/>
                <a:gd name="T8" fmla="*/ 26 w 114"/>
                <a:gd name="T9" fmla="*/ 104 h 114"/>
                <a:gd name="T10" fmla="*/ 18 w 114"/>
                <a:gd name="T11" fmla="*/ 97 h 114"/>
                <a:gd name="T12" fmla="*/ 11 w 114"/>
                <a:gd name="T13" fmla="*/ 89 h 114"/>
                <a:gd name="T14" fmla="*/ 5 w 114"/>
                <a:gd name="T15" fmla="*/ 79 h 114"/>
                <a:gd name="T16" fmla="*/ 1 w 114"/>
                <a:gd name="T17" fmla="*/ 69 h 114"/>
                <a:gd name="T18" fmla="*/ 0 w 114"/>
                <a:gd name="T19" fmla="*/ 57 h 114"/>
                <a:gd name="T20" fmla="*/ 0 w 114"/>
                <a:gd name="T21" fmla="*/ 57 h 114"/>
                <a:gd name="T22" fmla="*/ 1 w 114"/>
                <a:gd name="T23" fmla="*/ 46 h 114"/>
                <a:gd name="T24" fmla="*/ 5 w 114"/>
                <a:gd name="T25" fmla="*/ 36 h 114"/>
                <a:gd name="T26" fmla="*/ 11 w 114"/>
                <a:gd name="T27" fmla="*/ 26 h 114"/>
                <a:gd name="T28" fmla="*/ 18 w 114"/>
                <a:gd name="T29" fmla="*/ 18 h 114"/>
                <a:gd name="T30" fmla="*/ 26 w 114"/>
                <a:gd name="T31" fmla="*/ 10 h 114"/>
                <a:gd name="T32" fmla="*/ 36 w 114"/>
                <a:gd name="T33" fmla="*/ 5 h 114"/>
                <a:gd name="T34" fmla="*/ 46 w 114"/>
                <a:gd name="T35" fmla="*/ 1 h 114"/>
                <a:gd name="T36" fmla="*/ 57 w 114"/>
                <a:gd name="T37" fmla="*/ 0 h 114"/>
                <a:gd name="T38" fmla="*/ 57 w 114"/>
                <a:gd name="T39" fmla="*/ 0 h 114"/>
                <a:gd name="T40" fmla="*/ 69 w 114"/>
                <a:gd name="T41" fmla="*/ 1 h 114"/>
                <a:gd name="T42" fmla="*/ 79 w 114"/>
                <a:gd name="T43" fmla="*/ 5 h 114"/>
                <a:gd name="T44" fmla="*/ 89 w 114"/>
                <a:gd name="T45" fmla="*/ 10 h 114"/>
                <a:gd name="T46" fmla="*/ 97 w 114"/>
                <a:gd name="T47" fmla="*/ 18 h 114"/>
                <a:gd name="T48" fmla="*/ 104 w 114"/>
                <a:gd name="T49" fmla="*/ 26 h 114"/>
                <a:gd name="T50" fmla="*/ 110 w 114"/>
                <a:gd name="T51" fmla="*/ 36 h 114"/>
                <a:gd name="T52" fmla="*/ 113 w 114"/>
                <a:gd name="T53" fmla="*/ 46 h 114"/>
                <a:gd name="T54" fmla="*/ 114 w 114"/>
                <a:gd name="T55" fmla="*/ 57 h 114"/>
                <a:gd name="T56" fmla="*/ 114 w 114"/>
                <a:gd name="T57" fmla="*/ 57 h 114"/>
                <a:gd name="T58" fmla="*/ 113 w 114"/>
                <a:gd name="T59" fmla="*/ 69 h 114"/>
                <a:gd name="T60" fmla="*/ 110 w 114"/>
                <a:gd name="T61" fmla="*/ 79 h 114"/>
                <a:gd name="T62" fmla="*/ 104 w 114"/>
                <a:gd name="T63" fmla="*/ 89 h 114"/>
                <a:gd name="T64" fmla="*/ 97 w 114"/>
                <a:gd name="T65" fmla="*/ 97 h 114"/>
                <a:gd name="T66" fmla="*/ 89 w 114"/>
                <a:gd name="T67" fmla="*/ 104 h 114"/>
                <a:gd name="T68" fmla="*/ 79 w 114"/>
                <a:gd name="T69" fmla="*/ 109 h 114"/>
                <a:gd name="T70" fmla="*/ 69 w 114"/>
                <a:gd name="T71" fmla="*/ 112 h 114"/>
                <a:gd name="T72" fmla="*/ 57 w 114"/>
                <a:gd name="T73" fmla="*/ 114 h 114"/>
                <a:gd name="T74" fmla="*/ 57 w 114"/>
                <a:gd name="T7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14">
                  <a:moveTo>
                    <a:pt x="57" y="114"/>
                  </a:moveTo>
                  <a:lnTo>
                    <a:pt x="57" y="114"/>
                  </a:lnTo>
                  <a:lnTo>
                    <a:pt x="46" y="112"/>
                  </a:lnTo>
                  <a:lnTo>
                    <a:pt x="36" y="109"/>
                  </a:lnTo>
                  <a:lnTo>
                    <a:pt x="26" y="104"/>
                  </a:lnTo>
                  <a:lnTo>
                    <a:pt x="18" y="97"/>
                  </a:lnTo>
                  <a:lnTo>
                    <a:pt x="11" y="89"/>
                  </a:lnTo>
                  <a:lnTo>
                    <a:pt x="5" y="79"/>
                  </a:lnTo>
                  <a:lnTo>
                    <a:pt x="1" y="69"/>
                  </a:lnTo>
                  <a:lnTo>
                    <a:pt x="0" y="57"/>
                  </a:lnTo>
                  <a:lnTo>
                    <a:pt x="0" y="57"/>
                  </a:lnTo>
                  <a:lnTo>
                    <a:pt x="1" y="46"/>
                  </a:lnTo>
                  <a:lnTo>
                    <a:pt x="5" y="36"/>
                  </a:lnTo>
                  <a:lnTo>
                    <a:pt x="11" y="26"/>
                  </a:lnTo>
                  <a:lnTo>
                    <a:pt x="18" y="18"/>
                  </a:lnTo>
                  <a:lnTo>
                    <a:pt x="26" y="10"/>
                  </a:lnTo>
                  <a:lnTo>
                    <a:pt x="36" y="5"/>
                  </a:lnTo>
                  <a:lnTo>
                    <a:pt x="46" y="1"/>
                  </a:lnTo>
                  <a:lnTo>
                    <a:pt x="57" y="0"/>
                  </a:lnTo>
                  <a:lnTo>
                    <a:pt x="57" y="0"/>
                  </a:lnTo>
                  <a:lnTo>
                    <a:pt x="69" y="1"/>
                  </a:lnTo>
                  <a:lnTo>
                    <a:pt x="79" y="5"/>
                  </a:lnTo>
                  <a:lnTo>
                    <a:pt x="89" y="10"/>
                  </a:lnTo>
                  <a:lnTo>
                    <a:pt x="97" y="18"/>
                  </a:lnTo>
                  <a:lnTo>
                    <a:pt x="104" y="26"/>
                  </a:lnTo>
                  <a:lnTo>
                    <a:pt x="110" y="36"/>
                  </a:lnTo>
                  <a:lnTo>
                    <a:pt x="113" y="46"/>
                  </a:lnTo>
                  <a:lnTo>
                    <a:pt x="114" y="57"/>
                  </a:lnTo>
                  <a:lnTo>
                    <a:pt x="114" y="57"/>
                  </a:lnTo>
                  <a:lnTo>
                    <a:pt x="113" y="69"/>
                  </a:lnTo>
                  <a:lnTo>
                    <a:pt x="110" y="79"/>
                  </a:lnTo>
                  <a:lnTo>
                    <a:pt x="104" y="89"/>
                  </a:lnTo>
                  <a:lnTo>
                    <a:pt x="97" y="97"/>
                  </a:lnTo>
                  <a:lnTo>
                    <a:pt x="89" y="104"/>
                  </a:lnTo>
                  <a:lnTo>
                    <a:pt x="79" y="109"/>
                  </a:lnTo>
                  <a:lnTo>
                    <a:pt x="69" y="112"/>
                  </a:lnTo>
                  <a:lnTo>
                    <a:pt x="57" y="114"/>
                  </a:lnTo>
                  <a:lnTo>
                    <a:pt x="57" y="114"/>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20" name="Freeform 488">
              <a:extLst>
                <a:ext uri="{FF2B5EF4-FFF2-40B4-BE49-F238E27FC236}">
                  <a16:creationId xmlns:a16="http://schemas.microsoft.com/office/drawing/2014/main" id="{D71D76F9-6838-F9DD-E5AA-8253B0807F49}"/>
                </a:ext>
              </a:extLst>
            </p:cNvPr>
            <p:cNvSpPr>
              <a:spLocks/>
            </p:cNvSpPr>
            <p:nvPr/>
          </p:nvSpPr>
          <p:spPr bwMode="auto">
            <a:xfrm>
              <a:off x="4356100" y="1847850"/>
              <a:ext cx="30163" cy="30163"/>
            </a:xfrm>
            <a:custGeom>
              <a:avLst/>
              <a:gdLst>
                <a:gd name="T0" fmla="*/ 57 w 113"/>
                <a:gd name="T1" fmla="*/ 114 h 114"/>
                <a:gd name="T2" fmla="*/ 57 w 113"/>
                <a:gd name="T3" fmla="*/ 114 h 114"/>
                <a:gd name="T4" fmla="*/ 45 w 113"/>
                <a:gd name="T5" fmla="*/ 112 h 114"/>
                <a:gd name="T6" fmla="*/ 34 w 113"/>
                <a:gd name="T7" fmla="*/ 109 h 114"/>
                <a:gd name="T8" fmla="*/ 24 w 113"/>
                <a:gd name="T9" fmla="*/ 104 h 114"/>
                <a:gd name="T10" fmla="*/ 16 w 113"/>
                <a:gd name="T11" fmla="*/ 97 h 114"/>
                <a:gd name="T12" fmla="*/ 9 w 113"/>
                <a:gd name="T13" fmla="*/ 89 h 114"/>
                <a:gd name="T14" fmla="*/ 4 w 113"/>
                <a:gd name="T15" fmla="*/ 79 h 114"/>
                <a:gd name="T16" fmla="*/ 1 w 113"/>
                <a:gd name="T17" fmla="*/ 69 h 114"/>
                <a:gd name="T18" fmla="*/ 0 w 113"/>
                <a:gd name="T19" fmla="*/ 57 h 114"/>
                <a:gd name="T20" fmla="*/ 0 w 113"/>
                <a:gd name="T21" fmla="*/ 57 h 114"/>
                <a:gd name="T22" fmla="*/ 1 w 113"/>
                <a:gd name="T23" fmla="*/ 46 h 114"/>
                <a:gd name="T24" fmla="*/ 4 w 113"/>
                <a:gd name="T25" fmla="*/ 36 h 114"/>
                <a:gd name="T26" fmla="*/ 9 w 113"/>
                <a:gd name="T27" fmla="*/ 26 h 114"/>
                <a:gd name="T28" fmla="*/ 16 w 113"/>
                <a:gd name="T29" fmla="*/ 18 h 114"/>
                <a:gd name="T30" fmla="*/ 24 w 113"/>
                <a:gd name="T31" fmla="*/ 10 h 114"/>
                <a:gd name="T32" fmla="*/ 34 w 113"/>
                <a:gd name="T33" fmla="*/ 5 h 114"/>
                <a:gd name="T34" fmla="*/ 45 w 113"/>
                <a:gd name="T35" fmla="*/ 1 h 114"/>
                <a:gd name="T36" fmla="*/ 57 w 113"/>
                <a:gd name="T37" fmla="*/ 0 h 114"/>
                <a:gd name="T38" fmla="*/ 57 w 113"/>
                <a:gd name="T39" fmla="*/ 0 h 114"/>
                <a:gd name="T40" fmla="*/ 68 w 113"/>
                <a:gd name="T41" fmla="*/ 1 h 114"/>
                <a:gd name="T42" fmla="*/ 79 w 113"/>
                <a:gd name="T43" fmla="*/ 5 h 114"/>
                <a:gd name="T44" fmla="*/ 88 w 113"/>
                <a:gd name="T45" fmla="*/ 10 h 114"/>
                <a:gd name="T46" fmla="*/ 96 w 113"/>
                <a:gd name="T47" fmla="*/ 18 h 114"/>
                <a:gd name="T48" fmla="*/ 103 w 113"/>
                <a:gd name="T49" fmla="*/ 26 h 114"/>
                <a:gd name="T50" fmla="*/ 108 w 113"/>
                <a:gd name="T51" fmla="*/ 36 h 114"/>
                <a:gd name="T52" fmla="*/ 112 w 113"/>
                <a:gd name="T53" fmla="*/ 46 h 114"/>
                <a:gd name="T54" fmla="*/ 113 w 113"/>
                <a:gd name="T55" fmla="*/ 57 h 114"/>
                <a:gd name="T56" fmla="*/ 113 w 113"/>
                <a:gd name="T57" fmla="*/ 57 h 114"/>
                <a:gd name="T58" fmla="*/ 112 w 113"/>
                <a:gd name="T59" fmla="*/ 69 h 114"/>
                <a:gd name="T60" fmla="*/ 108 w 113"/>
                <a:gd name="T61" fmla="*/ 79 h 114"/>
                <a:gd name="T62" fmla="*/ 103 w 113"/>
                <a:gd name="T63" fmla="*/ 89 h 114"/>
                <a:gd name="T64" fmla="*/ 96 w 113"/>
                <a:gd name="T65" fmla="*/ 97 h 114"/>
                <a:gd name="T66" fmla="*/ 88 w 113"/>
                <a:gd name="T67" fmla="*/ 104 h 114"/>
                <a:gd name="T68" fmla="*/ 79 w 113"/>
                <a:gd name="T69" fmla="*/ 109 h 114"/>
                <a:gd name="T70" fmla="*/ 68 w 113"/>
                <a:gd name="T71" fmla="*/ 112 h 114"/>
                <a:gd name="T72" fmla="*/ 57 w 113"/>
                <a:gd name="T73" fmla="*/ 114 h 114"/>
                <a:gd name="T74" fmla="*/ 57 w 113"/>
                <a:gd name="T7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4">
                  <a:moveTo>
                    <a:pt x="57" y="114"/>
                  </a:moveTo>
                  <a:lnTo>
                    <a:pt x="57" y="114"/>
                  </a:lnTo>
                  <a:lnTo>
                    <a:pt x="45" y="112"/>
                  </a:lnTo>
                  <a:lnTo>
                    <a:pt x="34" y="109"/>
                  </a:lnTo>
                  <a:lnTo>
                    <a:pt x="24" y="104"/>
                  </a:lnTo>
                  <a:lnTo>
                    <a:pt x="16" y="97"/>
                  </a:lnTo>
                  <a:lnTo>
                    <a:pt x="9" y="89"/>
                  </a:lnTo>
                  <a:lnTo>
                    <a:pt x="4" y="79"/>
                  </a:lnTo>
                  <a:lnTo>
                    <a:pt x="1" y="69"/>
                  </a:lnTo>
                  <a:lnTo>
                    <a:pt x="0" y="57"/>
                  </a:lnTo>
                  <a:lnTo>
                    <a:pt x="0" y="57"/>
                  </a:lnTo>
                  <a:lnTo>
                    <a:pt x="1" y="46"/>
                  </a:lnTo>
                  <a:lnTo>
                    <a:pt x="4" y="36"/>
                  </a:lnTo>
                  <a:lnTo>
                    <a:pt x="9" y="26"/>
                  </a:lnTo>
                  <a:lnTo>
                    <a:pt x="16" y="18"/>
                  </a:lnTo>
                  <a:lnTo>
                    <a:pt x="24" y="10"/>
                  </a:lnTo>
                  <a:lnTo>
                    <a:pt x="34" y="5"/>
                  </a:lnTo>
                  <a:lnTo>
                    <a:pt x="45" y="1"/>
                  </a:lnTo>
                  <a:lnTo>
                    <a:pt x="57" y="0"/>
                  </a:lnTo>
                  <a:lnTo>
                    <a:pt x="57" y="0"/>
                  </a:lnTo>
                  <a:lnTo>
                    <a:pt x="68" y="1"/>
                  </a:lnTo>
                  <a:lnTo>
                    <a:pt x="79" y="5"/>
                  </a:lnTo>
                  <a:lnTo>
                    <a:pt x="88" y="10"/>
                  </a:lnTo>
                  <a:lnTo>
                    <a:pt x="96" y="18"/>
                  </a:lnTo>
                  <a:lnTo>
                    <a:pt x="103" y="26"/>
                  </a:lnTo>
                  <a:lnTo>
                    <a:pt x="108" y="36"/>
                  </a:lnTo>
                  <a:lnTo>
                    <a:pt x="112" y="46"/>
                  </a:lnTo>
                  <a:lnTo>
                    <a:pt x="113" y="57"/>
                  </a:lnTo>
                  <a:lnTo>
                    <a:pt x="113" y="57"/>
                  </a:lnTo>
                  <a:lnTo>
                    <a:pt x="112" y="69"/>
                  </a:lnTo>
                  <a:lnTo>
                    <a:pt x="108" y="79"/>
                  </a:lnTo>
                  <a:lnTo>
                    <a:pt x="103" y="89"/>
                  </a:lnTo>
                  <a:lnTo>
                    <a:pt x="96" y="97"/>
                  </a:lnTo>
                  <a:lnTo>
                    <a:pt x="88" y="104"/>
                  </a:lnTo>
                  <a:lnTo>
                    <a:pt x="79" y="109"/>
                  </a:lnTo>
                  <a:lnTo>
                    <a:pt x="68" y="112"/>
                  </a:lnTo>
                  <a:lnTo>
                    <a:pt x="57" y="114"/>
                  </a:lnTo>
                  <a:lnTo>
                    <a:pt x="57" y="114"/>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21" name="Freeform 489">
              <a:extLst>
                <a:ext uri="{FF2B5EF4-FFF2-40B4-BE49-F238E27FC236}">
                  <a16:creationId xmlns:a16="http://schemas.microsoft.com/office/drawing/2014/main" id="{A145312E-1573-B37D-5652-950C2626E7E7}"/>
                </a:ext>
              </a:extLst>
            </p:cNvPr>
            <p:cNvSpPr>
              <a:spLocks/>
            </p:cNvSpPr>
            <p:nvPr/>
          </p:nvSpPr>
          <p:spPr bwMode="auto">
            <a:xfrm>
              <a:off x="4400550" y="1847850"/>
              <a:ext cx="30163" cy="30163"/>
            </a:xfrm>
            <a:custGeom>
              <a:avLst/>
              <a:gdLst>
                <a:gd name="T0" fmla="*/ 56 w 113"/>
                <a:gd name="T1" fmla="*/ 114 h 114"/>
                <a:gd name="T2" fmla="*/ 56 w 113"/>
                <a:gd name="T3" fmla="*/ 114 h 114"/>
                <a:gd name="T4" fmla="*/ 45 w 113"/>
                <a:gd name="T5" fmla="*/ 112 h 114"/>
                <a:gd name="T6" fmla="*/ 34 w 113"/>
                <a:gd name="T7" fmla="*/ 109 h 114"/>
                <a:gd name="T8" fmla="*/ 25 w 113"/>
                <a:gd name="T9" fmla="*/ 104 h 114"/>
                <a:gd name="T10" fmla="*/ 16 w 113"/>
                <a:gd name="T11" fmla="*/ 97 h 114"/>
                <a:gd name="T12" fmla="*/ 10 w 113"/>
                <a:gd name="T13" fmla="*/ 89 h 114"/>
                <a:gd name="T14" fmla="*/ 4 w 113"/>
                <a:gd name="T15" fmla="*/ 79 h 114"/>
                <a:gd name="T16" fmla="*/ 1 w 113"/>
                <a:gd name="T17" fmla="*/ 69 h 114"/>
                <a:gd name="T18" fmla="*/ 0 w 113"/>
                <a:gd name="T19" fmla="*/ 57 h 114"/>
                <a:gd name="T20" fmla="*/ 0 w 113"/>
                <a:gd name="T21" fmla="*/ 57 h 114"/>
                <a:gd name="T22" fmla="*/ 1 w 113"/>
                <a:gd name="T23" fmla="*/ 46 h 114"/>
                <a:gd name="T24" fmla="*/ 4 w 113"/>
                <a:gd name="T25" fmla="*/ 36 h 114"/>
                <a:gd name="T26" fmla="*/ 10 w 113"/>
                <a:gd name="T27" fmla="*/ 26 h 114"/>
                <a:gd name="T28" fmla="*/ 16 w 113"/>
                <a:gd name="T29" fmla="*/ 18 h 114"/>
                <a:gd name="T30" fmla="*/ 25 w 113"/>
                <a:gd name="T31" fmla="*/ 10 h 114"/>
                <a:gd name="T32" fmla="*/ 34 w 113"/>
                <a:gd name="T33" fmla="*/ 5 h 114"/>
                <a:gd name="T34" fmla="*/ 45 w 113"/>
                <a:gd name="T35" fmla="*/ 1 h 114"/>
                <a:gd name="T36" fmla="*/ 56 w 113"/>
                <a:gd name="T37" fmla="*/ 0 h 114"/>
                <a:gd name="T38" fmla="*/ 56 w 113"/>
                <a:gd name="T39" fmla="*/ 0 h 114"/>
                <a:gd name="T40" fmla="*/ 67 w 113"/>
                <a:gd name="T41" fmla="*/ 1 h 114"/>
                <a:gd name="T42" fmla="*/ 79 w 113"/>
                <a:gd name="T43" fmla="*/ 5 h 114"/>
                <a:gd name="T44" fmla="*/ 88 w 113"/>
                <a:gd name="T45" fmla="*/ 10 h 114"/>
                <a:gd name="T46" fmla="*/ 97 w 113"/>
                <a:gd name="T47" fmla="*/ 18 h 114"/>
                <a:gd name="T48" fmla="*/ 104 w 113"/>
                <a:gd name="T49" fmla="*/ 26 h 114"/>
                <a:gd name="T50" fmla="*/ 109 w 113"/>
                <a:gd name="T51" fmla="*/ 36 h 114"/>
                <a:gd name="T52" fmla="*/ 112 w 113"/>
                <a:gd name="T53" fmla="*/ 46 h 114"/>
                <a:gd name="T54" fmla="*/ 113 w 113"/>
                <a:gd name="T55" fmla="*/ 57 h 114"/>
                <a:gd name="T56" fmla="*/ 113 w 113"/>
                <a:gd name="T57" fmla="*/ 57 h 114"/>
                <a:gd name="T58" fmla="*/ 112 w 113"/>
                <a:gd name="T59" fmla="*/ 69 h 114"/>
                <a:gd name="T60" fmla="*/ 109 w 113"/>
                <a:gd name="T61" fmla="*/ 79 h 114"/>
                <a:gd name="T62" fmla="*/ 104 w 113"/>
                <a:gd name="T63" fmla="*/ 89 h 114"/>
                <a:gd name="T64" fmla="*/ 97 w 113"/>
                <a:gd name="T65" fmla="*/ 97 h 114"/>
                <a:gd name="T66" fmla="*/ 88 w 113"/>
                <a:gd name="T67" fmla="*/ 104 h 114"/>
                <a:gd name="T68" fmla="*/ 79 w 113"/>
                <a:gd name="T69" fmla="*/ 109 h 114"/>
                <a:gd name="T70" fmla="*/ 67 w 113"/>
                <a:gd name="T71" fmla="*/ 112 h 114"/>
                <a:gd name="T72" fmla="*/ 56 w 113"/>
                <a:gd name="T73" fmla="*/ 114 h 114"/>
                <a:gd name="T74" fmla="*/ 56 w 113"/>
                <a:gd name="T7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4">
                  <a:moveTo>
                    <a:pt x="56" y="114"/>
                  </a:moveTo>
                  <a:lnTo>
                    <a:pt x="56" y="114"/>
                  </a:lnTo>
                  <a:lnTo>
                    <a:pt x="45" y="112"/>
                  </a:lnTo>
                  <a:lnTo>
                    <a:pt x="34" y="109"/>
                  </a:lnTo>
                  <a:lnTo>
                    <a:pt x="25" y="104"/>
                  </a:lnTo>
                  <a:lnTo>
                    <a:pt x="16" y="97"/>
                  </a:lnTo>
                  <a:lnTo>
                    <a:pt x="10" y="89"/>
                  </a:lnTo>
                  <a:lnTo>
                    <a:pt x="4" y="79"/>
                  </a:lnTo>
                  <a:lnTo>
                    <a:pt x="1" y="69"/>
                  </a:lnTo>
                  <a:lnTo>
                    <a:pt x="0" y="57"/>
                  </a:lnTo>
                  <a:lnTo>
                    <a:pt x="0" y="57"/>
                  </a:lnTo>
                  <a:lnTo>
                    <a:pt x="1" y="46"/>
                  </a:lnTo>
                  <a:lnTo>
                    <a:pt x="4" y="36"/>
                  </a:lnTo>
                  <a:lnTo>
                    <a:pt x="10" y="26"/>
                  </a:lnTo>
                  <a:lnTo>
                    <a:pt x="16" y="18"/>
                  </a:lnTo>
                  <a:lnTo>
                    <a:pt x="25" y="10"/>
                  </a:lnTo>
                  <a:lnTo>
                    <a:pt x="34" y="5"/>
                  </a:lnTo>
                  <a:lnTo>
                    <a:pt x="45" y="1"/>
                  </a:lnTo>
                  <a:lnTo>
                    <a:pt x="56" y="0"/>
                  </a:lnTo>
                  <a:lnTo>
                    <a:pt x="56" y="0"/>
                  </a:lnTo>
                  <a:lnTo>
                    <a:pt x="67" y="1"/>
                  </a:lnTo>
                  <a:lnTo>
                    <a:pt x="79" y="5"/>
                  </a:lnTo>
                  <a:lnTo>
                    <a:pt x="88" y="10"/>
                  </a:lnTo>
                  <a:lnTo>
                    <a:pt x="97" y="18"/>
                  </a:lnTo>
                  <a:lnTo>
                    <a:pt x="104" y="26"/>
                  </a:lnTo>
                  <a:lnTo>
                    <a:pt x="109" y="36"/>
                  </a:lnTo>
                  <a:lnTo>
                    <a:pt x="112" y="46"/>
                  </a:lnTo>
                  <a:lnTo>
                    <a:pt x="113" y="57"/>
                  </a:lnTo>
                  <a:lnTo>
                    <a:pt x="113" y="57"/>
                  </a:lnTo>
                  <a:lnTo>
                    <a:pt x="112" y="69"/>
                  </a:lnTo>
                  <a:lnTo>
                    <a:pt x="109" y="79"/>
                  </a:lnTo>
                  <a:lnTo>
                    <a:pt x="104" y="89"/>
                  </a:lnTo>
                  <a:lnTo>
                    <a:pt x="97" y="97"/>
                  </a:lnTo>
                  <a:lnTo>
                    <a:pt x="88" y="104"/>
                  </a:lnTo>
                  <a:lnTo>
                    <a:pt x="79" y="109"/>
                  </a:lnTo>
                  <a:lnTo>
                    <a:pt x="67" y="112"/>
                  </a:lnTo>
                  <a:lnTo>
                    <a:pt x="56" y="114"/>
                  </a:lnTo>
                  <a:lnTo>
                    <a:pt x="56" y="114"/>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22" name="Freeform 490">
              <a:extLst>
                <a:ext uri="{FF2B5EF4-FFF2-40B4-BE49-F238E27FC236}">
                  <a16:creationId xmlns:a16="http://schemas.microsoft.com/office/drawing/2014/main" id="{10B057DE-773A-51A5-85FF-F50F48D03D5D}"/>
                </a:ext>
              </a:extLst>
            </p:cNvPr>
            <p:cNvSpPr>
              <a:spLocks noEditPoints="1"/>
            </p:cNvSpPr>
            <p:nvPr/>
          </p:nvSpPr>
          <p:spPr bwMode="auto">
            <a:xfrm>
              <a:off x="4146550" y="1839913"/>
              <a:ext cx="44450" cy="44450"/>
            </a:xfrm>
            <a:custGeom>
              <a:avLst/>
              <a:gdLst>
                <a:gd name="T0" fmla="*/ 85 w 170"/>
                <a:gd name="T1" fmla="*/ 171 h 171"/>
                <a:gd name="T2" fmla="*/ 68 w 170"/>
                <a:gd name="T3" fmla="*/ 169 h 171"/>
                <a:gd name="T4" fmla="*/ 52 w 170"/>
                <a:gd name="T5" fmla="*/ 164 h 171"/>
                <a:gd name="T6" fmla="*/ 38 w 170"/>
                <a:gd name="T7" fmla="*/ 156 h 171"/>
                <a:gd name="T8" fmla="*/ 25 w 170"/>
                <a:gd name="T9" fmla="*/ 145 h 171"/>
                <a:gd name="T10" fmla="*/ 14 w 170"/>
                <a:gd name="T11" fmla="*/ 132 h 171"/>
                <a:gd name="T12" fmla="*/ 7 w 170"/>
                <a:gd name="T13" fmla="*/ 118 h 171"/>
                <a:gd name="T14" fmla="*/ 2 w 170"/>
                <a:gd name="T15" fmla="*/ 102 h 171"/>
                <a:gd name="T16" fmla="*/ 0 w 170"/>
                <a:gd name="T17" fmla="*/ 85 h 171"/>
                <a:gd name="T18" fmla="*/ 0 w 170"/>
                <a:gd name="T19" fmla="*/ 77 h 171"/>
                <a:gd name="T20" fmla="*/ 4 w 170"/>
                <a:gd name="T21" fmla="*/ 60 h 171"/>
                <a:gd name="T22" fmla="*/ 10 w 170"/>
                <a:gd name="T23" fmla="*/ 45 h 171"/>
                <a:gd name="T24" fmla="*/ 19 w 170"/>
                <a:gd name="T25" fmla="*/ 31 h 171"/>
                <a:gd name="T26" fmla="*/ 32 w 170"/>
                <a:gd name="T27" fmla="*/ 20 h 171"/>
                <a:gd name="T28" fmla="*/ 45 w 170"/>
                <a:gd name="T29" fmla="*/ 10 h 171"/>
                <a:gd name="T30" fmla="*/ 60 w 170"/>
                <a:gd name="T31" fmla="*/ 4 h 171"/>
                <a:gd name="T32" fmla="*/ 76 w 170"/>
                <a:gd name="T33" fmla="*/ 1 h 171"/>
                <a:gd name="T34" fmla="*/ 85 w 170"/>
                <a:gd name="T35" fmla="*/ 0 h 171"/>
                <a:gd name="T36" fmla="*/ 102 w 170"/>
                <a:gd name="T37" fmla="*/ 2 h 171"/>
                <a:gd name="T38" fmla="*/ 118 w 170"/>
                <a:gd name="T39" fmla="*/ 7 h 171"/>
                <a:gd name="T40" fmla="*/ 133 w 170"/>
                <a:gd name="T41" fmla="*/ 15 h 171"/>
                <a:gd name="T42" fmla="*/ 146 w 170"/>
                <a:gd name="T43" fmla="*/ 25 h 171"/>
                <a:gd name="T44" fmla="*/ 156 w 170"/>
                <a:gd name="T45" fmla="*/ 37 h 171"/>
                <a:gd name="T46" fmla="*/ 164 w 170"/>
                <a:gd name="T47" fmla="*/ 53 h 171"/>
                <a:gd name="T48" fmla="*/ 169 w 170"/>
                <a:gd name="T49" fmla="*/ 68 h 171"/>
                <a:gd name="T50" fmla="*/ 170 w 170"/>
                <a:gd name="T51" fmla="*/ 85 h 171"/>
                <a:gd name="T52" fmla="*/ 170 w 170"/>
                <a:gd name="T53" fmla="*/ 94 h 171"/>
                <a:gd name="T54" fmla="*/ 166 w 170"/>
                <a:gd name="T55" fmla="*/ 110 h 171"/>
                <a:gd name="T56" fmla="*/ 160 w 170"/>
                <a:gd name="T57" fmla="*/ 126 h 171"/>
                <a:gd name="T58" fmla="*/ 151 w 170"/>
                <a:gd name="T59" fmla="*/ 139 h 171"/>
                <a:gd name="T60" fmla="*/ 140 w 170"/>
                <a:gd name="T61" fmla="*/ 151 h 171"/>
                <a:gd name="T62" fmla="*/ 125 w 170"/>
                <a:gd name="T63" fmla="*/ 160 h 171"/>
                <a:gd name="T64" fmla="*/ 110 w 170"/>
                <a:gd name="T65" fmla="*/ 167 h 171"/>
                <a:gd name="T66" fmla="*/ 94 w 170"/>
                <a:gd name="T67" fmla="*/ 170 h 171"/>
                <a:gd name="T68" fmla="*/ 85 w 170"/>
                <a:gd name="T69" fmla="*/ 171 h 171"/>
                <a:gd name="T70" fmla="*/ 85 w 170"/>
                <a:gd name="T71" fmla="*/ 57 h 171"/>
                <a:gd name="T72" fmla="*/ 74 w 170"/>
                <a:gd name="T73" fmla="*/ 60 h 171"/>
                <a:gd name="T74" fmla="*/ 65 w 170"/>
                <a:gd name="T75" fmla="*/ 66 h 171"/>
                <a:gd name="T76" fmla="*/ 59 w 170"/>
                <a:gd name="T77" fmla="*/ 75 h 171"/>
                <a:gd name="T78" fmla="*/ 57 w 170"/>
                <a:gd name="T79" fmla="*/ 85 h 171"/>
                <a:gd name="T80" fmla="*/ 58 w 170"/>
                <a:gd name="T81" fmla="*/ 91 h 171"/>
                <a:gd name="T82" fmla="*/ 62 w 170"/>
                <a:gd name="T83" fmla="*/ 101 h 171"/>
                <a:gd name="T84" fmla="*/ 69 w 170"/>
                <a:gd name="T85" fmla="*/ 109 h 171"/>
                <a:gd name="T86" fmla="*/ 79 w 170"/>
                <a:gd name="T87" fmla="*/ 113 h 171"/>
                <a:gd name="T88" fmla="*/ 85 w 170"/>
                <a:gd name="T89" fmla="*/ 113 h 171"/>
                <a:gd name="T90" fmla="*/ 96 w 170"/>
                <a:gd name="T91" fmla="*/ 111 h 171"/>
                <a:gd name="T92" fmla="*/ 105 w 170"/>
                <a:gd name="T93" fmla="*/ 105 h 171"/>
                <a:gd name="T94" fmla="*/ 111 w 170"/>
                <a:gd name="T95" fmla="*/ 96 h 171"/>
                <a:gd name="T96" fmla="*/ 113 w 170"/>
                <a:gd name="T97" fmla="*/ 85 h 171"/>
                <a:gd name="T98" fmla="*/ 113 w 170"/>
                <a:gd name="T99" fmla="*/ 80 h 171"/>
                <a:gd name="T100" fmla="*/ 108 w 170"/>
                <a:gd name="T101" fmla="*/ 70 h 171"/>
                <a:gd name="T102" fmla="*/ 101 w 170"/>
                <a:gd name="T103" fmla="*/ 62 h 171"/>
                <a:gd name="T104" fmla="*/ 91 w 170"/>
                <a:gd name="T105" fmla="*/ 58 h 171"/>
                <a:gd name="T106" fmla="*/ 85 w 170"/>
                <a:gd name="T107" fmla="*/ 5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171">
                  <a:moveTo>
                    <a:pt x="85" y="171"/>
                  </a:moveTo>
                  <a:lnTo>
                    <a:pt x="85" y="171"/>
                  </a:lnTo>
                  <a:lnTo>
                    <a:pt x="76" y="170"/>
                  </a:lnTo>
                  <a:lnTo>
                    <a:pt x="68" y="169"/>
                  </a:lnTo>
                  <a:lnTo>
                    <a:pt x="60" y="167"/>
                  </a:lnTo>
                  <a:lnTo>
                    <a:pt x="52" y="164"/>
                  </a:lnTo>
                  <a:lnTo>
                    <a:pt x="45" y="160"/>
                  </a:lnTo>
                  <a:lnTo>
                    <a:pt x="38" y="156"/>
                  </a:lnTo>
                  <a:lnTo>
                    <a:pt x="32" y="151"/>
                  </a:lnTo>
                  <a:lnTo>
                    <a:pt x="25" y="145"/>
                  </a:lnTo>
                  <a:lnTo>
                    <a:pt x="19" y="139"/>
                  </a:lnTo>
                  <a:lnTo>
                    <a:pt x="14" y="132"/>
                  </a:lnTo>
                  <a:lnTo>
                    <a:pt x="10" y="126"/>
                  </a:lnTo>
                  <a:lnTo>
                    <a:pt x="7" y="118"/>
                  </a:lnTo>
                  <a:lnTo>
                    <a:pt x="4" y="110"/>
                  </a:lnTo>
                  <a:lnTo>
                    <a:pt x="2" y="102"/>
                  </a:lnTo>
                  <a:lnTo>
                    <a:pt x="0" y="94"/>
                  </a:lnTo>
                  <a:lnTo>
                    <a:pt x="0" y="85"/>
                  </a:lnTo>
                  <a:lnTo>
                    <a:pt x="0" y="85"/>
                  </a:lnTo>
                  <a:lnTo>
                    <a:pt x="0" y="77"/>
                  </a:lnTo>
                  <a:lnTo>
                    <a:pt x="2" y="68"/>
                  </a:lnTo>
                  <a:lnTo>
                    <a:pt x="4" y="60"/>
                  </a:lnTo>
                  <a:lnTo>
                    <a:pt x="7" y="53"/>
                  </a:lnTo>
                  <a:lnTo>
                    <a:pt x="10" y="45"/>
                  </a:lnTo>
                  <a:lnTo>
                    <a:pt x="14" y="37"/>
                  </a:lnTo>
                  <a:lnTo>
                    <a:pt x="19" y="31"/>
                  </a:lnTo>
                  <a:lnTo>
                    <a:pt x="25" y="25"/>
                  </a:lnTo>
                  <a:lnTo>
                    <a:pt x="32" y="20"/>
                  </a:lnTo>
                  <a:lnTo>
                    <a:pt x="38" y="15"/>
                  </a:lnTo>
                  <a:lnTo>
                    <a:pt x="45" y="10"/>
                  </a:lnTo>
                  <a:lnTo>
                    <a:pt x="52" y="7"/>
                  </a:lnTo>
                  <a:lnTo>
                    <a:pt x="60" y="4"/>
                  </a:lnTo>
                  <a:lnTo>
                    <a:pt x="68" y="2"/>
                  </a:lnTo>
                  <a:lnTo>
                    <a:pt x="76" y="1"/>
                  </a:lnTo>
                  <a:lnTo>
                    <a:pt x="85" y="0"/>
                  </a:lnTo>
                  <a:lnTo>
                    <a:pt x="85" y="0"/>
                  </a:lnTo>
                  <a:lnTo>
                    <a:pt x="94" y="1"/>
                  </a:lnTo>
                  <a:lnTo>
                    <a:pt x="102" y="2"/>
                  </a:lnTo>
                  <a:lnTo>
                    <a:pt x="110" y="4"/>
                  </a:lnTo>
                  <a:lnTo>
                    <a:pt x="118" y="7"/>
                  </a:lnTo>
                  <a:lnTo>
                    <a:pt x="125" y="10"/>
                  </a:lnTo>
                  <a:lnTo>
                    <a:pt x="133" y="15"/>
                  </a:lnTo>
                  <a:lnTo>
                    <a:pt x="140" y="20"/>
                  </a:lnTo>
                  <a:lnTo>
                    <a:pt x="146" y="25"/>
                  </a:lnTo>
                  <a:lnTo>
                    <a:pt x="151" y="31"/>
                  </a:lnTo>
                  <a:lnTo>
                    <a:pt x="156" y="37"/>
                  </a:lnTo>
                  <a:lnTo>
                    <a:pt x="160" y="45"/>
                  </a:lnTo>
                  <a:lnTo>
                    <a:pt x="164" y="53"/>
                  </a:lnTo>
                  <a:lnTo>
                    <a:pt x="166" y="60"/>
                  </a:lnTo>
                  <a:lnTo>
                    <a:pt x="169" y="68"/>
                  </a:lnTo>
                  <a:lnTo>
                    <a:pt x="170" y="77"/>
                  </a:lnTo>
                  <a:lnTo>
                    <a:pt x="170" y="85"/>
                  </a:lnTo>
                  <a:lnTo>
                    <a:pt x="170" y="85"/>
                  </a:lnTo>
                  <a:lnTo>
                    <a:pt x="170" y="94"/>
                  </a:lnTo>
                  <a:lnTo>
                    <a:pt x="169" y="102"/>
                  </a:lnTo>
                  <a:lnTo>
                    <a:pt x="166" y="110"/>
                  </a:lnTo>
                  <a:lnTo>
                    <a:pt x="164" y="118"/>
                  </a:lnTo>
                  <a:lnTo>
                    <a:pt x="160" y="126"/>
                  </a:lnTo>
                  <a:lnTo>
                    <a:pt x="156" y="132"/>
                  </a:lnTo>
                  <a:lnTo>
                    <a:pt x="151" y="139"/>
                  </a:lnTo>
                  <a:lnTo>
                    <a:pt x="146" y="145"/>
                  </a:lnTo>
                  <a:lnTo>
                    <a:pt x="140" y="151"/>
                  </a:lnTo>
                  <a:lnTo>
                    <a:pt x="133" y="156"/>
                  </a:lnTo>
                  <a:lnTo>
                    <a:pt x="125" y="160"/>
                  </a:lnTo>
                  <a:lnTo>
                    <a:pt x="118" y="164"/>
                  </a:lnTo>
                  <a:lnTo>
                    <a:pt x="110" y="167"/>
                  </a:lnTo>
                  <a:lnTo>
                    <a:pt x="102" y="169"/>
                  </a:lnTo>
                  <a:lnTo>
                    <a:pt x="94" y="170"/>
                  </a:lnTo>
                  <a:lnTo>
                    <a:pt x="85" y="171"/>
                  </a:lnTo>
                  <a:lnTo>
                    <a:pt x="85" y="171"/>
                  </a:lnTo>
                  <a:close/>
                  <a:moveTo>
                    <a:pt x="85" y="57"/>
                  </a:moveTo>
                  <a:lnTo>
                    <a:pt x="85" y="57"/>
                  </a:lnTo>
                  <a:lnTo>
                    <a:pt x="79" y="58"/>
                  </a:lnTo>
                  <a:lnTo>
                    <a:pt x="74" y="60"/>
                  </a:lnTo>
                  <a:lnTo>
                    <a:pt x="69" y="62"/>
                  </a:lnTo>
                  <a:lnTo>
                    <a:pt x="65" y="66"/>
                  </a:lnTo>
                  <a:lnTo>
                    <a:pt x="62" y="70"/>
                  </a:lnTo>
                  <a:lnTo>
                    <a:pt x="59" y="75"/>
                  </a:lnTo>
                  <a:lnTo>
                    <a:pt x="58" y="80"/>
                  </a:lnTo>
                  <a:lnTo>
                    <a:pt x="57" y="85"/>
                  </a:lnTo>
                  <a:lnTo>
                    <a:pt x="57" y="85"/>
                  </a:lnTo>
                  <a:lnTo>
                    <a:pt x="58" y="91"/>
                  </a:lnTo>
                  <a:lnTo>
                    <a:pt x="59" y="96"/>
                  </a:lnTo>
                  <a:lnTo>
                    <a:pt x="62" y="101"/>
                  </a:lnTo>
                  <a:lnTo>
                    <a:pt x="65" y="105"/>
                  </a:lnTo>
                  <a:lnTo>
                    <a:pt x="69" y="109"/>
                  </a:lnTo>
                  <a:lnTo>
                    <a:pt x="74" y="111"/>
                  </a:lnTo>
                  <a:lnTo>
                    <a:pt x="79" y="113"/>
                  </a:lnTo>
                  <a:lnTo>
                    <a:pt x="85" y="113"/>
                  </a:lnTo>
                  <a:lnTo>
                    <a:pt x="85" y="113"/>
                  </a:lnTo>
                  <a:lnTo>
                    <a:pt x="91" y="113"/>
                  </a:lnTo>
                  <a:lnTo>
                    <a:pt x="96" y="111"/>
                  </a:lnTo>
                  <a:lnTo>
                    <a:pt x="101" y="109"/>
                  </a:lnTo>
                  <a:lnTo>
                    <a:pt x="105" y="105"/>
                  </a:lnTo>
                  <a:lnTo>
                    <a:pt x="108" y="101"/>
                  </a:lnTo>
                  <a:lnTo>
                    <a:pt x="111" y="96"/>
                  </a:lnTo>
                  <a:lnTo>
                    <a:pt x="113" y="91"/>
                  </a:lnTo>
                  <a:lnTo>
                    <a:pt x="113" y="85"/>
                  </a:lnTo>
                  <a:lnTo>
                    <a:pt x="113" y="85"/>
                  </a:lnTo>
                  <a:lnTo>
                    <a:pt x="113" y="80"/>
                  </a:lnTo>
                  <a:lnTo>
                    <a:pt x="111" y="75"/>
                  </a:lnTo>
                  <a:lnTo>
                    <a:pt x="108" y="70"/>
                  </a:lnTo>
                  <a:lnTo>
                    <a:pt x="105" y="66"/>
                  </a:lnTo>
                  <a:lnTo>
                    <a:pt x="101" y="62"/>
                  </a:lnTo>
                  <a:lnTo>
                    <a:pt x="96" y="60"/>
                  </a:lnTo>
                  <a:lnTo>
                    <a:pt x="91" y="58"/>
                  </a:lnTo>
                  <a:lnTo>
                    <a:pt x="85" y="57"/>
                  </a:lnTo>
                  <a:lnTo>
                    <a:pt x="85"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23" name="Freeform 491">
              <a:extLst>
                <a:ext uri="{FF2B5EF4-FFF2-40B4-BE49-F238E27FC236}">
                  <a16:creationId xmlns:a16="http://schemas.microsoft.com/office/drawing/2014/main" id="{B232B512-4E54-FB83-71DD-6992D9A713A9}"/>
                </a:ext>
              </a:extLst>
            </p:cNvPr>
            <p:cNvSpPr>
              <a:spLocks/>
            </p:cNvSpPr>
            <p:nvPr/>
          </p:nvSpPr>
          <p:spPr bwMode="auto">
            <a:xfrm>
              <a:off x="4116388" y="1900238"/>
              <a:ext cx="360363" cy="104775"/>
            </a:xfrm>
            <a:custGeom>
              <a:avLst/>
              <a:gdLst>
                <a:gd name="T0" fmla="*/ 1331 w 1361"/>
                <a:gd name="T1" fmla="*/ 397 h 397"/>
                <a:gd name="T2" fmla="*/ 28 w 1361"/>
                <a:gd name="T3" fmla="*/ 397 h 397"/>
                <a:gd name="T4" fmla="*/ 28 w 1361"/>
                <a:gd name="T5" fmla="*/ 397 h 397"/>
                <a:gd name="T6" fmla="*/ 22 w 1361"/>
                <a:gd name="T7" fmla="*/ 396 h 397"/>
                <a:gd name="T8" fmla="*/ 17 w 1361"/>
                <a:gd name="T9" fmla="*/ 394 h 397"/>
                <a:gd name="T10" fmla="*/ 12 w 1361"/>
                <a:gd name="T11" fmla="*/ 392 h 397"/>
                <a:gd name="T12" fmla="*/ 8 w 1361"/>
                <a:gd name="T13" fmla="*/ 388 h 397"/>
                <a:gd name="T14" fmla="*/ 4 w 1361"/>
                <a:gd name="T15" fmla="*/ 384 h 397"/>
                <a:gd name="T16" fmla="*/ 2 w 1361"/>
                <a:gd name="T17" fmla="*/ 379 h 397"/>
                <a:gd name="T18" fmla="*/ 0 w 1361"/>
                <a:gd name="T19" fmla="*/ 374 h 397"/>
                <a:gd name="T20" fmla="*/ 0 w 1361"/>
                <a:gd name="T21" fmla="*/ 369 h 397"/>
                <a:gd name="T22" fmla="*/ 0 w 1361"/>
                <a:gd name="T23" fmla="*/ 29 h 397"/>
                <a:gd name="T24" fmla="*/ 0 w 1361"/>
                <a:gd name="T25" fmla="*/ 29 h 397"/>
                <a:gd name="T26" fmla="*/ 0 w 1361"/>
                <a:gd name="T27" fmla="*/ 22 h 397"/>
                <a:gd name="T28" fmla="*/ 2 w 1361"/>
                <a:gd name="T29" fmla="*/ 17 h 397"/>
                <a:gd name="T30" fmla="*/ 4 w 1361"/>
                <a:gd name="T31" fmla="*/ 12 h 397"/>
                <a:gd name="T32" fmla="*/ 8 w 1361"/>
                <a:gd name="T33" fmla="*/ 8 h 397"/>
                <a:gd name="T34" fmla="*/ 12 w 1361"/>
                <a:gd name="T35" fmla="*/ 5 h 397"/>
                <a:gd name="T36" fmla="*/ 17 w 1361"/>
                <a:gd name="T37" fmla="*/ 2 h 397"/>
                <a:gd name="T38" fmla="*/ 22 w 1361"/>
                <a:gd name="T39" fmla="*/ 0 h 397"/>
                <a:gd name="T40" fmla="*/ 28 w 1361"/>
                <a:gd name="T41" fmla="*/ 0 h 397"/>
                <a:gd name="T42" fmla="*/ 28 w 1361"/>
                <a:gd name="T43" fmla="*/ 0 h 397"/>
                <a:gd name="T44" fmla="*/ 33 w 1361"/>
                <a:gd name="T45" fmla="*/ 0 h 397"/>
                <a:gd name="T46" fmla="*/ 40 w 1361"/>
                <a:gd name="T47" fmla="*/ 2 h 397"/>
                <a:gd name="T48" fmla="*/ 44 w 1361"/>
                <a:gd name="T49" fmla="*/ 5 h 397"/>
                <a:gd name="T50" fmla="*/ 49 w 1361"/>
                <a:gd name="T51" fmla="*/ 8 h 397"/>
                <a:gd name="T52" fmla="*/ 52 w 1361"/>
                <a:gd name="T53" fmla="*/ 12 h 397"/>
                <a:gd name="T54" fmla="*/ 55 w 1361"/>
                <a:gd name="T55" fmla="*/ 17 h 397"/>
                <a:gd name="T56" fmla="*/ 56 w 1361"/>
                <a:gd name="T57" fmla="*/ 22 h 397"/>
                <a:gd name="T58" fmla="*/ 57 w 1361"/>
                <a:gd name="T59" fmla="*/ 29 h 397"/>
                <a:gd name="T60" fmla="*/ 57 w 1361"/>
                <a:gd name="T61" fmla="*/ 340 h 397"/>
                <a:gd name="T62" fmla="*/ 1303 w 1361"/>
                <a:gd name="T63" fmla="*/ 340 h 397"/>
                <a:gd name="T64" fmla="*/ 1303 w 1361"/>
                <a:gd name="T65" fmla="*/ 29 h 397"/>
                <a:gd name="T66" fmla="*/ 1303 w 1361"/>
                <a:gd name="T67" fmla="*/ 29 h 397"/>
                <a:gd name="T68" fmla="*/ 1304 w 1361"/>
                <a:gd name="T69" fmla="*/ 22 h 397"/>
                <a:gd name="T70" fmla="*/ 1306 w 1361"/>
                <a:gd name="T71" fmla="*/ 17 h 397"/>
                <a:gd name="T72" fmla="*/ 1308 w 1361"/>
                <a:gd name="T73" fmla="*/ 12 h 397"/>
                <a:gd name="T74" fmla="*/ 1312 w 1361"/>
                <a:gd name="T75" fmla="*/ 8 h 397"/>
                <a:gd name="T76" fmla="*/ 1316 w 1361"/>
                <a:gd name="T77" fmla="*/ 5 h 397"/>
                <a:gd name="T78" fmla="*/ 1321 w 1361"/>
                <a:gd name="T79" fmla="*/ 2 h 397"/>
                <a:gd name="T80" fmla="*/ 1326 w 1361"/>
                <a:gd name="T81" fmla="*/ 0 h 397"/>
                <a:gd name="T82" fmla="*/ 1331 w 1361"/>
                <a:gd name="T83" fmla="*/ 0 h 397"/>
                <a:gd name="T84" fmla="*/ 1331 w 1361"/>
                <a:gd name="T85" fmla="*/ 0 h 397"/>
                <a:gd name="T86" fmla="*/ 1337 w 1361"/>
                <a:gd name="T87" fmla="*/ 0 h 397"/>
                <a:gd name="T88" fmla="*/ 1342 w 1361"/>
                <a:gd name="T89" fmla="*/ 2 h 397"/>
                <a:gd name="T90" fmla="*/ 1348 w 1361"/>
                <a:gd name="T91" fmla="*/ 5 h 397"/>
                <a:gd name="T92" fmla="*/ 1352 w 1361"/>
                <a:gd name="T93" fmla="*/ 8 h 397"/>
                <a:gd name="T94" fmla="*/ 1356 w 1361"/>
                <a:gd name="T95" fmla="*/ 12 h 397"/>
                <a:gd name="T96" fmla="*/ 1358 w 1361"/>
                <a:gd name="T97" fmla="*/ 17 h 397"/>
                <a:gd name="T98" fmla="*/ 1360 w 1361"/>
                <a:gd name="T99" fmla="*/ 22 h 397"/>
                <a:gd name="T100" fmla="*/ 1361 w 1361"/>
                <a:gd name="T101" fmla="*/ 29 h 397"/>
                <a:gd name="T102" fmla="*/ 1361 w 1361"/>
                <a:gd name="T103" fmla="*/ 369 h 397"/>
                <a:gd name="T104" fmla="*/ 1361 w 1361"/>
                <a:gd name="T105" fmla="*/ 369 h 397"/>
                <a:gd name="T106" fmla="*/ 1360 w 1361"/>
                <a:gd name="T107" fmla="*/ 374 h 397"/>
                <a:gd name="T108" fmla="*/ 1358 w 1361"/>
                <a:gd name="T109" fmla="*/ 379 h 397"/>
                <a:gd name="T110" fmla="*/ 1356 w 1361"/>
                <a:gd name="T111" fmla="*/ 384 h 397"/>
                <a:gd name="T112" fmla="*/ 1352 w 1361"/>
                <a:gd name="T113" fmla="*/ 388 h 397"/>
                <a:gd name="T114" fmla="*/ 1348 w 1361"/>
                <a:gd name="T115" fmla="*/ 392 h 397"/>
                <a:gd name="T116" fmla="*/ 1342 w 1361"/>
                <a:gd name="T117" fmla="*/ 394 h 397"/>
                <a:gd name="T118" fmla="*/ 1337 w 1361"/>
                <a:gd name="T119" fmla="*/ 396 h 397"/>
                <a:gd name="T120" fmla="*/ 1331 w 1361"/>
                <a:gd name="T121" fmla="*/ 397 h 397"/>
                <a:gd name="T122" fmla="*/ 1331 w 1361"/>
                <a:gd name="T123" fmla="*/ 397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61" h="397">
                  <a:moveTo>
                    <a:pt x="1331" y="397"/>
                  </a:moveTo>
                  <a:lnTo>
                    <a:pt x="28" y="397"/>
                  </a:lnTo>
                  <a:lnTo>
                    <a:pt x="28" y="397"/>
                  </a:lnTo>
                  <a:lnTo>
                    <a:pt x="22" y="396"/>
                  </a:lnTo>
                  <a:lnTo>
                    <a:pt x="17" y="394"/>
                  </a:lnTo>
                  <a:lnTo>
                    <a:pt x="12" y="392"/>
                  </a:lnTo>
                  <a:lnTo>
                    <a:pt x="8" y="388"/>
                  </a:lnTo>
                  <a:lnTo>
                    <a:pt x="4" y="384"/>
                  </a:lnTo>
                  <a:lnTo>
                    <a:pt x="2" y="379"/>
                  </a:lnTo>
                  <a:lnTo>
                    <a:pt x="0" y="374"/>
                  </a:lnTo>
                  <a:lnTo>
                    <a:pt x="0" y="369"/>
                  </a:lnTo>
                  <a:lnTo>
                    <a:pt x="0" y="29"/>
                  </a:lnTo>
                  <a:lnTo>
                    <a:pt x="0" y="29"/>
                  </a:lnTo>
                  <a:lnTo>
                    <a:pt x="0" y="22"/>
                  </a:lnTo>
                  <a:lnTo>
                    <a:pt x="2" y="17"/>
                  </a:lnTo>
                  <a:lnTo>
                    <a:pt x="4" y="12"/>
                  </a:lnTo>
                  <a:lnTo>
                    <a:pt x="8" y="8"/>
                  </a:lnTo>
                  <a:lnTo>
                    <a:pt x="12" y="5"/>
                  </a:lnTo>
                  <a:lnTo>
                    <a:pt x="17" y="2"/>
                  </a:lnTo>
                  <a:lnTo>
                    <a:pt x="22" y="0"/>
                  </a:lnTo>
                  <a:lnTo>
                    <a:pt x="28" y="0"/>
                  </a:lnTo>
                  <a:lnTo>
                    <a:pt x="28" y="0"/>
                  </a:lnTo>
                  <a:lnTo>
                    <a:pt x="33" y="0"/>
                  </a:lnTo>
                  <a:lnTo>
                    <a:pt x="40" y="2"/>
                  </a:lnTo>
                  <a:lnTo>
                    <a:pt x="44" y="5"/>
                  </a:lnTo>
                  <a:lnTo>
                    <a:pt x="49" y="8"/>
                  </a:lnTo>
                  <a:lnTo>
                    <a:pt x="52" y="12"/>
                  </a:lnTo>
                  <a:lnTo>
                    <a:pt x="55" y="17"/>
                  </a:lnTo>
                  <a:lnTo>
                    <a:pt x="56" y="22"/>
                  </a:lnTo>
                  <a:lnTo>
                    <a:pt x="57" y="29"/>
                  </a:lnTo>
                  <a:lnTo>
                    <a:pt x="57" y="340"/>
                  </a:lnTo>
                  <a:lnTo>
                    <a:pt x="1303" y="340"/>
                  </a:lnTo>
                  <a:lnTo>
                    <a:pt x="1303" y="29"/>
                  </a:lnTo>
                  <a:lnTo>
                    <a:pt x="1303" y="29"/>
                  </a:lnTo>
                  <a:lnTo>
                    <a:pt x="1304" y="22"/>
                  </a:lnTo>
                  <a:lnTo>
                    <a:pt x="1306" y="17"/>
                  </a:lnTo>
                  <a:lnTo>
                    <a:pt x="1308" y="12"/>
                  </a:lnTo>
                  <a:lnTo>
                    <a:pt x="1312" y="8"/>
                  </a:lnTo>
                  <a:lnTo>
                    <a:pt x="1316" y="5"/>
                  </a:lnTo>
                  <a:lnTo>
                    <a:pt x="1321" y="2"/>
                  </a:lnTo>
                  <a:lnTo>
                    <a:pt x="1326" y="0"/>
                  </a:lnTo>
                  <a:lnTo>
                    <a:pt x="1331" y="0"/>
                  </a:lnTo>
                  <a:lnTo>
                    <a:pt x="1331" y="0"/>
                  </a:lnTo>
                  <a:lnTo>
                    <a:pt x="1337" y="0"/>
                  </a:lnTo>
                  <a:lnTo>
                    <a:pt x="1342" y="2"/>
                  </a:lnTo>
                  <a:lnTo>
                    <a:pt x="1348" y="5"/>
                  </a:lnTo>
                  <a:lnTo>
                    <a:pt x="1352" y="8"/>
                  </a:lnTo>
                  <a:lnTo>
                    <a:pt x="1356" y="12"/>
                  </a:lnTo>
                  <a:lnTo>
                    <a:pt x="1358" y="17"/>
                  </a:lnTo>
                  <a:lnTo>
                    <a:pt x="1360" y="22"/>
                  </a:lnTo>
                  <a:lnTo>
                    <a:pt x="1361" y="29"/>
                  </a:lnTo>
                  <a:lnTo>
                    <a:pt x="1361" y="369"/>
                  </a:lnTo>
                  <a:lnTo>
                    <a:pt x="1361" y="369"/>
                  </a:lnTo>
                  <a:lnTo>
                    <a:pt x="1360" y="374"/>
                  </a:lnTo>
                  <a:lnTo>
                    <a:pt x="1358" y="379"/>
                  </a:lnTo>
                  <a:lnTo>
                    <a:pt x="1356" y="384"/>
                  </a:lnTo>
                  <a:lnTo>
                    <a:pt x="1352" y="388"/>
                  </a:lnTo>
                  <a:lnTo>
                    <a:pt x="1348" y="392"/>
                  </a:lnTo>
                  <a:lnTo>
                    <a:pt x="1342" y="394"/>
                  </a:lnTo>
                  <a:lnTo>
                    <a:pt x="1337" y="396"/>
                  </a:lnTo>
                  <a:lnTo>
                    <a:pt x="1331" y="397"/>
                  </a:lnTo>
                  <a:lnTo>
                    <a:pt x="1331" y="3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24" name="Freeform 492">
              <a:extLst>
                <a:ext uri="{FF2B5EF4-FFF2-40B4-BE49-F238E27FC236}">
                  <a16:creationId xmlns:a16="http://schemas.microsoft.com/office/drawing/2014/main" id="{45F2A8B3-2D79-29D9-46D9-391AE39AA40B}"/>
                </a:ext>
              </a:extLst>
            </p:cNvPr>
            <p:cNvSpPr>
              <a:spLocks/>
            </p:cNvSpPr>
            <p:nvPr/>
          </p:nvSpPr>
          <p:spPr bwMode="auto">
            <a:xfrm>
              <a:off x="4311650" y="1936750"/>
              <a:ext cx="30163" cy="30163"/>
            </a:xfrm>
            <a:custGeom>
              <a:avLst/>
              <a:gdLst>
                <a:gd name="T0" fmla="*/ 57 w 114"/>
                <a:gd name="T1" fmla="*/ 113 h 113"/>
                <a:gd name="T2" fmla="*/ 57 w 114"/>
                <a:gd name="T3" fmla="*/ 113 h 113"/>
                <a:gd name="T4" fmla="*/ 46 w 114"/>
                <a:gd name="T5" fmla="*/ 112 h 113"/>
                <a:gd name="T6" fmla="*/ 36 w 114"/>
                <a:gd name="T7" fmla="*/ 109 h 113"/>
                <a:gd name="T8" fmla="*/ 26 w 114"/>
                <a:gd name="T9" fmla="*/ 104 h 113"/>
                <a:gd name="T10" fmla="*/ 18 w 114"/>
                <a:gd name="T11" fmla="*/ 97 h 113"/>
                <a:gd name="T12" fmla="*/ 11 w 114"/>
                <a:gd name="T13" fmla="*/ 88 h 113"/>
                <a:gd name="T14" fmla="*/ 5 w 114"/>
                <a:gd name="T15" fmla="*/ 78 h 113"/>
                <a:gd name="T16" fmla="*/ 1 w 114"/>
                <a:gd name="T17" fmla="*/ 67 h 113"/>
                <a:gd name="T18" fmla="*/ 0 w 114"/>
                <a:gd name="T19" fmla="*/ 56 h 113"/>
                <a:gd name="T20" fmla="*/ 0 w 114"/>
                <a:gd name="T21" fmla="*/ 56 h 113"/>
                <a:gd name="T22" fmla="*/ 1 w 114"/>
                <a:gd name="T23" fmla="*/ 45 h 113"/>
                <a:gd name="T24" fmla="*/ 5 w 114"/>
                <a:gd name="T25" fmla="*/ 34 h 113"/>
                <a:gd name="T26" fmla="*/ 11 w 114"/>
                <a:gd name="T27" fmla="*/ 25 h 113"/>
                <a:gd name="T28" fmla="*/ 18 w 114"/>
                <a:gd name="T29" fmla="*/ 16 h 113"/>
                <a:gd name="T30" fmla="*/ 26 w 114"/>
                <a:gd name="T31" fmla="*/ 10 h 113"/>
                <a:gd name="T32" fmla="*/ 36 w 114"/>
                <a:gd name="T33" fmla="*/ 4 h 113"/>
                <a:gd name="T34" fmla="*/ 46 w 114"/>
                <a:gd name="T35" fmla="*/ 1 h 113"/>
                <a:gd name="T36" fmla="*/ 57 w 114"/>
                <a:gd name="T37" fmla="*/ 0 h 113"/>
                <a:gd name="T38" fmla="*/ 57 w 114"/>
                <a:gd name="T39" fmla="*/ 0 h 113"/>
                <a:gd name="T40" fmla="*/ 69 w 114"/>
                <a:gd name="T41" fmla="*/ 1 h 113"/>
                <a:gd name="T42" fmla="*/ 79 w 114"/>
                <a:gd name="T43" fmla="*/ 4 h 113"/>
                <a:gd name="T44" fmla="*/ 89 w 114"/>
                <a:gd name="T45" fmla="*/ 10 h 113"/>
                <a:gd name="T46" fmla="*/ 97 w 114"/>
                <a:gd name="T47" fmla="*/ 16 h 113"/>
                <a:gd name="T48" fmla="*/ 104 w 114"/>
                <a:gd name="T49" fmla="*/ 25 h 113"/>
                <a:gd name="T50" fmla="*/ 110 w 114"/>
                <a:gd name="T51" fmla="*/ 34 h 113"/>
                <a:gd name="T52" fmla="*/ 113 w 114"/>
                <a:gd name="T53" fmla="*/ 45 h 113"/>
                <a:gd name="T54" fmla="*/ 114 w 114"/>
                <a:gd name="T55" fmla="*/ 56 h 113"/>
                <a:gd name="T56" fmla="*/ 114 w 114"/>
                <a:gd name="T57" fmla="*/ 56 h 113"/>
                <a:gd name="T58" fmla="*/ 113 w 114"/>
                <a:gd name="T59" fmla="*/ 67 h 113"/>
                <a:gd name="T60" fmla="*/ 110 w 114"/>
                <a:gd name="T61" fmla="*/ 78 h 113"/>
                <a:gd name="T62" fmla="*/ 104 w 114"/>
                <a:gd name="T63" fmla="*/ 88 h 113"/>
                <a:gd name="T64" fmla="*/ 97 w 114"/>
                <a:gd name="T65" fmla="*/ 97 h 113"/>
                <a:gd name="T66" fmla="*/ 89 w 114"/>
                <a:gd name="T67" fmla="*/ 104 h 113"/>
                <a:gd name="T68" fmla="*/ 79 w 114"/>
                <a:gd name="T69" fmla="*/ 109 h 113"/>
                <a:gd name="T70" fmla="*/ 69 w 114"/>
                <a:gd name="T71" fmla="*/ 112 h 113"/>
                <a:gd name="T72" fmla="*/ 57 w 114"/>
                <a:gd name="T73" fmla="*/ 113 h 113"/>
                <a:gd name="T74" fmla="*/ 57 w 114"/>
                <a:gd name="T75"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13">
                  <a:moveTo>
                    <a:pt x="57" y="113"/>
                  </a:moveTo>
                  <a:lnTo>
                    <a:pt x="57" y="113"/>
                  </a:lnTo>
                  <a:lnTo>
                    <a:pt x="46" y="112"/>
                  </a:lnTo>
                  <a:lnTo>
                    <a:pt x="36" y="109"/>
                  </a:lnTo>
                  <a:lnTo>
                    <a:pt x="26" y="104"/>
                  </a:lnTo>
                  <a:lnTo>
                    <a:pt x="18" y="97"/>
                  </a:lnTo>
                  <a:lnTo>
                    <a:pt x="11" y="88"/>
                  </a:lnTo>
                  <a:lnTo>
                    <a:pt x="5" y="78"/>
                  </a:lnTo>
                  <a:lnTo>
                    <a:pt x="1" y="67"/>
                  </a:lnTo>
                  <a:lnTo>
                    <a:pt x="0" y="56"/>
                  </a:lnTo>
                  <a:lnTo>
                    <a:pt x="0" y="56"/>
                  </a:lnTo>
                  <a:lnTo>
                    <a:pt x="1" y="45"/>
                  </a:lnTo>
                  <a:lnTo>
                    <a:pt x="5" y="34"/>
                  </a:lnTo>
                  <a:lnTo>
                    <a:pt x="11" y="25"/>
                  </a:lnTo>
                  <a:lnTo>
                    <a:pt x="18" y="16"/>
                  </a:lnTo>
                  <a:lnTo>
                    <a:pt x="26" y="10"/>
                  </a:lnTo>
                  <a:lnTo>
                    <a:pt x="36" y="4"/>
                  </a:lnTo>
                  <a:lnTo>
                    <a:pt x="46" y="1"/>
                  </a:lnTo>
                  <a:lnTo>
                    <a:pt x="57" y="0"/>
                  </a:lnTo>
                  <a:lnTo>
                    <a:pt x="57" y="0"/>
                  </a:lnTo>
                  <a:lnTo>
                    <a:pt x="69" y="1"/>
                  </a:lnTo>
                  <a:lnTo>
                    <a:pt x="79" y="4"/>
                  </a:lnTo>
                  <a:lnTo>
                    <a:pt x="89" y="10"/>
                  </a:lnTo>
                  <a:lnTo>
                    <a:pt x="97" y="16"/>
                  </a:lnTo>
                  <a:lnTo>
                    <a:pt x="104" y="25"/>
                  </a:lnTo>
                  <a:lnTo>
                    <a:pt x="110" y="34"/>
                  </a:lnTo>
                  <a:lnTo>
                    <a:pt x="113" y="45"/>
                  </a:lnTo>
                  <a:lnTo>
                    <a:pt x="114" y="56"/>
                  </a:lnTo>
                  <a:lnTo>
                    <a:pt x="114" y="56"/>
                  </a:lnTo>
                  <a:lnTo>
                    <a:pt x="113" y="67"/>
                  </a:lnTo>
                  <a:lnTo>
                    <a:pt x="110" y="78"/>
                  </a:lnTo>
                  <a:lnTo>
                    <a:pt x="104" y="88"/>
                  </a:lnTo>
                  <a:lnTo>
                    <a:pt x="97" y="97"/>
                  </a:lnTo>
                  <a:lnTo>
                    <a:pt x="89" y="104"/>
                  </a:lnTo>
                  <a:lnTo>
                    <a:pt x="79" y="109"/>
                  </a:lnTo>
                  <a:lnTo>
                    <a:pt x="69" y="112"/>
                  </a:lnTo>
                  <a:lnTo>
                    <a:pt x="57" y="113"/>
                  </a:lnTo>
                  <a:lnTo>
                    <a:pt x="57"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25" name="Freeform 493">
              <a:extLst>
                <a:ext uri="{FF2B5EF4-FFF2-40B4-BE49-F238E27FC236}">
                  <a16:creationId xmlns:a16="http://schemas.microsoft.com/office/drawing/2014/main" id="{A82B04FD-ACF2-4473-111E-04C4649B6C60}"/>
                </a:ext>
              </a:extLst>
            </p:cNvPr>
            <p:cNvSpPr>
              <a:spLocks/>
            </p:cNvSpPr>
            <p:nvPr/>
          </p:nvSpPr>
          <p:spPr bwMode="auto">
            <a:xfrm>
              <a:off x="4356100" y="1936750"/>
              <a:ext cx="30163" cy="30163"/>
            </a:xfrm>
            <a:custGeom>
              <a:avLst/>
              <a:gdLst>
                <a:gd name="T0" fmla="*/ 57 w 113"/>
                <a:gd name="T1" fmla="*/ 113 h 113"/>
                <a:gd name="T2" fmla="*/ 57 w 113"/>
                <a:gd name="T3" fmla="*/ 113 h 113"/>
                <a:gd name="T4" fmla="*/ 45 w 113"/>
                <a:gd name="T5" fmla="*/ 112 h 113"/>
                <a:gd name="T6" fmla="*/ 34 w 113"/>
                <a:gd name="T7" fmla="*/ 109 h 113"/>
                <a:gd name="T8" fmla="*/ 24 w 113"/>
                <a:gd name="T9" fmla="*/ 104 h 113"/>
                <a:gd name="T10" fmla="*/ 16 w 113"/>
                <a:gd name="T11" fmla="*/ 97 h 113"/>
                <a:gd name="T12" fmla="*/ 9 w 113"/>
                <a:gd name="T13" fmla="*/ 88 h 113"/>
                <a:gd name="T14" fmla="*/ 4 w 113"/>
                <a:gd name="T15" fmla="*/ 78 h 113"/>
                <a:gd name="T16" fmla="*/ 1 w 113"/>
                <a:gd name="T17" fmla="*/ 67 h 113"/>
                <a:gd name="T18" fmla="*/ 0 w 113"/>
                <a:gd name="T19" fmla="*/ 56 h 113"/>
                <a:gd name="T20" fmla="*/ 0 w 113"/>
                <a:gd name="T21" fmla="*/ 56 h 113"/>
                <a:gd name="T22" fmla="*/ 1 w 113"/>
                <a:gd name="T23" fmla="*/ 45 h 113"/>
                <a:gd name="T24" fmla="*/ 4 w 113"/>
                <a:gd name="T25" fmla="*/ 34 h 113"/>
                <a:gd name="T26" fmla="*/ 9 w 113"/>
                <a:gd name="T27" fmla="*/ 25 h 113"/>
                <a:gd name="T28" fmla="*/ 16 w 113"/>
                <a:gd name="T29" fmla="*/ 16 h 113"/>
                <a:gd name="T30" fmla="*/ 24 w 113"/>
                <a:gd name="T31" fmla="*/ 10 h 113"/>
                <a:gd name="T32" fmla="*/ 34 w 113"/>
                <a:gd name="T33" fmla="*/ 4 h 113"/>
                <a:gd name="T34" fmla="*/ 45 w 113"/>
                <a:gd name="T35" fmla="*/ 1 h 113"/>
                <a:gd name="T36" fmla="*/ 57 w 113"/>
                <a:gd name="T37" fmla="*/ 0 h 113"/>
                <a:gd name="T38" fmla="*/ 57 w 113"/>
                <a:gd name="T39" fmla="*/ 0 h 113"/>
                <a:gd name="T40" fmla="*/ 68 w 113"/>
                <a:gd name="T41" fmla="*/ 1 h 113"/>
                <a:gd name="T42" fmla="*/ 79 w 113"/>
                <a:gd name="T43" fmla="*/ 4 h 113"/>
                <a:gd name="T44" fmla="*/ 88 w 113"/>
                <a:gd name="T45" fmla="*/ 10 h 113"/>
                <a:gd name="T46" fmla="*/ 96 w 113"/>
                <a:gd name="T47" fmla="*/ 16 h 113"/>
                <a:gd name="T48" fmla="*/ 103 w 113"/>
                <a:gd name="T49" fmla="*/ 25 h 113"/>
                <a:gd name="T50" fmla="*/ 108 w 113"/>
                <a:gd name="T51" fmla="*/ 34 h 113"/>
                <a:gd name="T52" fmla="*/ 112 w 113"/>
                <a:gd name="T53" fmla="*/ 45 h 113"/>
                <a:gd name="T54" fmla="*/ 113 w 113"/>
                <a:gd name="T55" fmla="*/ 56 h 113"/>
                <a:gd name="T56" fmla="*/ 113 w 113"/>
                <a:gd name="T57" fmla="*/ 56 h 113"/>
                <a:gd name="T58" fmla="*/ 112 w 113"/>
                <a:gd name="T59" fmla="*/ 67 h 113"/>
                <a:gd name="T60" fmla="*/ 108 w 113"/>
                <a:gd name="T61" fmla="*/ 78 h 113"/>
                <a:gd name="T62" fmla="*/ 103 w 113"/>
                <a:gd name="T63" fmla="*/ 88 h 113"/>
                <a:gd name="T64" fmla="*/ 96 w 113"/>
                <a:gd name="T65" fmla="*/ 97 h 113"/>
                <a:gd name="T66" fmla="*/ 88 w 113"/>
                <a:gd name="T67" fmla="*/ 104 h 113"/>
                <a:gd name="T68" fmla="*/ 79 w 113"/>
                <a:gd name="T69" fmla="*/ 109 h 113"/>
                <a:gd name="T70" fmla="*/ 68 w 113"/>
                <a:gd name="T71" fmla="*/ 112 h 113"/>
                <a:gd name="T72" fmla="*/ 57 w 113"/>
                <a:gd name="T73" fmla="*/ 113 h 113"/>
                <a:gd name="T74" fmla="*/ 57 w 113"/>
                <a:gd name="T75"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3">
                  <a:moveTo>
                    <a:pt x="57" y="113"/>
                  </a:moveTo>
                  <a:lnTo>
                    <a:pt x="57" y="113"/>
                  </a:lnTo>
                  <a:lnTo>
                    <a:pt x="45" y="112"/>
                  </a:lnTo>
                  <a:lnTo>
                    <a:pt x="34" y="109"/>
                  </a:lnTo>
                  <a:lnTo>
                    <a:pt x="24" y="104"/>
                  </a:lnTo>
                  <a:lnTo>
                    <a:pt x="16" y="97"/>
                  </a:lnTo>
                  <a:lnTo>
                    <a:pt x="9" y="88"/>
                  </a:lnTo>
                  <a:lnTo>
                    <a:pt x="4" y="78"/>
                  </a:lnTo>
                  <a:lnTo>
                    <a:pt x="1" y="67"/>
                  </a:lnTo>
                  <a:lnTo>
                    <a:pt x="0" y="56"/>
                  </a:lnTo>
                  <a:lnTo>
                    <a:pt x="0" y="56"/>
                  </a:lnTo>
                  <a:lnTo>
                    <a:pt x="1" y="45"/>
                  </a:lnTo>
                  <a:lnTo>
                    <a:pt x="4" y="34"/>
                  </a:lnTo>
                  <a:lnTo>
                    <a:pt x="9" y="25"/>
                  </a:lnTo>
                  <a:lnTo>
                    <a:pt x="16" y="16"/>
                  </a:lnTo>
                  <a:lnTo>
                    <a:pt x="24" y="10"/>
                  </a:lnTo>
                  <a:lnTo>
                    <a:pt x="34" y="4"/>
                  </a:lnTo>
                  <a:lnTo>
                    <a:pt x="45" y="1"/>
                  </a:lnTo>
                  <a:lnTo>
                    <a:pt x="57" y="0"/>
                  </a:lnTo>
                  <a:lnTo>
                    <a:pt x="57" y="0"/>
                  </a:lnTo>
                  <a:lnTo>
                    <a:pt x="68" y="1"/>
                  </a:lnTo>
                  <a:lnTo>
                    <a:pt x="79" y="4"/>
                  </a:lnTo>
                  <a:lnTo>
                    <a:pt x="88" y="10"/>
                  </a:lnTo>
                  <a:lnTo>
                    <a:pt x="96" y="16"/>
                  </a:lnTo>
                  <a:lnTo>
                    <a:pt x="103" y="25"/>
                  </a:lnTo>
                  <a:lnTo>
                    <a:pt x="108" y="34"/>
                  </a:lnTo>
                  <a:lnTo>
                    <a:pt x="112" y="45"/>
                  </a:lnTo>
                  <a:lnTo>
                    <a:pt x="113" y="56"/>
                  </a:lnTo>
                  <a:lnTo>
                    <a:pt x="113" y="56"/>
                  </a:lnTo>
                  <a:lnTo>
                    <a:pt x="112" y="67"/>
                  </a:lnTo>
                  <a:lnTo>
                    <a:pt x="108" y="78"/>
                  </a:lnTo>
                  <a:lnTo>
                    <a:pt x="103" y="88"/>
                  </a:lnTo>
                  <a:lnTo>
                    <a:pt x="96" y="97"/>
                  </a:lnTo>
                  <a:lnTo>
                    <a:pt x="88" y="104"/>
                  </a:lnTo>
                  <a:lnTo>
                    <a:pt x="79" y="109"/>
                  </a:lnTo>
                  <a:lnTo>
                    <a:pt x="68" y="112"/>
                  </a:lnTo>
                  <a:lnTo>
                    <a:pt x="57" y="113"/>
                  </a:lnTo>
                  <a:lnTo>
                    <a:pt x="57"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26" name="Freeform 494">
              <a:extLst>
                <a:ext uri="{FF2B5EF4-FFF2-40B4-BE49-F238E27FC236}">
                  <a16:creationId xmlns:a16="http://schemas.microsoft.com/office/drawing/2014/main" id="{4025C680-67AB-EB90-1B50-F49DD1E89EDD}"/>
                </a:ext>
              </a:extLst>
            </p:cNvPr>
            <p:cNvSpPr>
              <a:spLocks/>
            </p:cNvSpPr>
            <p:nvPr/>
          </p:nvSpPr>
          <p:spPr bwMode="auto">
            <a:xfrm>
              <a:off x="4400550" y="1936750"/>
              <a:ext cx="30163" cy="30163"/>
            </a:xfrm>
            <a:custGeom>
              <a:avLst/>
              <a:gdLst>
                <a:gd name="T0" fmla="*/ 56 w 113"/>
                <a:gd name="T1" fmla="*/ 113 h 113"/>
                <a:gd name="T2" fmla="*/ 56 w 113"/>
                <a:gd name="T3" fmla="*/ 113 h 113"/>
                <a:gd name="T4" fmla="*/ 45 w 113"/>
                <a:gd name="T5" fmla="*/ 112 h 113"/>
                <a:gd name="T6" fmla="*/ 34 w 113"/>
                <a:gd name="T7" fmla="*/ 109 h 113"/>
                <a:gd name="T8" fmla="*/ 25 w 113"/>
                <a:gd name="T9" fmla="*/ 104 h 113"/>
                <a:gd name="T10" fmla="*/ 16 w 113"/>
                <a:gd name="T11" fmla="*/ 97 h 113"/>
                <a:gd name="T12" fmla="*/ 10 w 113"/>
                <a:gd name="T13" fmla="*/ 88 h 113"/>
                <a:gd name="T14" fmla="*/ 4 w 113"/>
                <a:gd name="T15" fmla="*/ 78 h 113"/>
                <a:gd name="T16" fmla="*/ 1 w 113"/>
                <a:gd name="T17" fmla="*/ 67 h 113"/>
                <a:gd name="T18" fmla="*/ 0 w 113"/>
                <a:gd name="T19" fmla="*/ 56 h 113"/>
                <a:gd name="T20" fmla="*/ 0 w 113"/>
                <a:gd name="T21" fmla="*/ 56 h 113"/>
                <a:gd name="T22" fmla="*/ 1 w 113"/>
                <a:gd name="T23" fmla="*/ 45 h 113"/>
                <a:gd name="T24" fmla="*/ 4 w 113"/>
                <a:gd name="T25" fmla="*/ 34 h 113"/>
                <a:gd name="T26" fmla="*/ 10 w 113"/>
                <a:gd name="T27" fmla="*/ 25 h 113"/>
                <a:gd name="T28" fmla="*/ 16 w 113"/>
                <a:gd name="T29" fmla="*/ 16 h 113"/>
                <a:gd name="T30" fmla="*/ 25 w 113"/>
                <a:gd name="T31" fmla="*/ 10 h 113"/>
                <a:gd name="T32" fmla="*/ 34 w 113"/>
                <a:gd name="T33" fmla="*/ 4 h 113"/>
                <a:gd name="T34" fmla="*/ 45 w 113"/>
                <a:gd name="T35" fmla="*/ 1 h 113"/>
                <a:gd name="T36" fmla="*/ 56 w 113"/>
                <a:gd name="T37" fmla="*/ 0 h 113"/>
                <a:gd name="T38" fmla="*/ 56 w 113"/>
                <a:gd name="T39" fmla="*/ 0 h 113"/>
                <a:gd name="T40" fmla="*/ 67 w 113"/>
                <a:gd name="T41" fmla="*/ 1 h 113"/>
                <a:gd name="T42" fmla="*/ 79 w 113"/>
                <a:gd name="T43" fmla="*/ 4 h 113"/>
                <a:gd name="T44" fmla="*/ 88 w 113"/>
                <a:gd name="T45" fmla="*/ 10 h 113"/>
                <a:gd name="T46" fmla="*/ 97 w 113"/>
                <a:gd name="T47" fmla="*/ 16 h 113"/>
                <a:gd name="T48" fmla="*/ 104 w 113"/>
                <a:gd name="T49" fmla="*/ 25 h 113"/>
                <a:gd name="T50" fmla="*/ 109 w 113"/>
                <a:gd name="T51" fmla="*/ 34 h 113"/>
                <a:gd name="T52" fmla="*/ 112 w 113"/>
                <a:gd name="T53" fmla="*/ 45 h 113"/>
                <a:gd name="T54" fmla="*/ 113 w 113"/>
                <a:gd name="T55" fmla="*/ 56 h 113"/>
                <a:gd name="T56" fmla="*/ 113 w 113"/>
                <a:gd name="T57" fmla="*/ 56 h 113"/>
                <a:gd name="T58" fmla="*/ 112 w 113"/>
                <a:gd name="T59" fmla="*/ 67 h 113"/>
                <a:gd name="T60" fmla="*/ 109 w 113"/>
                <a:gd name="T61" fmla="*/ 78 h 113"/>
                <a:gd name="T62" fmla="*/ 104 w 113"/>
                <a:gd name="T63" fmla="*/ 88 h 113"/>
                <a:gd name="T64" fmla="*/ 97 w 113"/>
                <a:gd name="T65" fmla="*/ 97 h 113"/>
                <a:gd name="T66" fmla="*/ 88 w 113"/>
                <a:gd name="T67" fmla="*/ 104 h 113"/>
                <a:gd name="T68" fmla="*/ 79 w 113"/>
                <a:gd name="T69" fmla="*/ 109 h 113"/>
                <a:gd name="T70" fmla="*/ 67 w 113"/>
                <a:gd name="T71" fmla="*/ 112 h 113"/>
                <a:gd name="T72" fmla="*/ 56 w 113"/>
                <a:gd name="T73" fmla="*/ 113 h 113"/>
                <a:gd name="T74" fmla="*/ 56 w 113"/>
                <a:gd name="T75"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3">
                  <a:moveTo>
                    <a:pt x="56" y="113"/>
                  </a:moveTo>
                  <a:lnTo>
                    <a:pt x="56" y="113"/>
                  </a:lnTo>
                  <a:lnTo>
                    <a:pt x="45" y="112"/>
                  </a:lnTo>
                  <a:lnTo>
                    <a:pt x="34" y="109"/>
                  </a:lnTo>
                  <a:lnTo>
                    <a:pt x="25" y="104"/>
                  </a:lnTo>
                  <a:lnTo>
                    <a:pt x="16" y="97"/>
                  </a:lnTo>
                  <a:lnTo>
                    <a:pt x="10" y="88"/>
                  </a:lnTo>
                  <a:lnTo>
                    <a:pt x="4" y="78"/>
                  </a:lnTo>
                  <a:lnTo>
                    <a:pt x="1" y="67"/>
                  </a:lnTo>
                  <a:lnTo>
                    <a:pt x="0" y="56"/>
                  </a:lnTo>
                  <a:lnTo>
                    <a:pt x="0" y="56"/>
                  </a:lnTo>
                  <a:lnTo>
                    <a:pt x="1" y="45"/>
                  </a:lnTo>
                  <a:lnTo>
                    <a:pt x="4" y="34"/>
                  </a:lnTo>
                  <a:lnTo>
                    <a:pt x="10" y="25"/>
                  </a:lnTo>
                  <a:lnTo>
                    <a:pt x="16" y="16"/>
                  </a:lnTo>
                  <a:lnTo>
                    <a:pt x="25" y="10"/>
                  </a:lnTo>
                  <a:lnTo>
                    <a:pt x="34" y="4"/>
                  </a:lnTo>
                  <a:lnTo>
                    <a:pt x="45" y="1"/>
                  </a:lnTo>
                  <a:lnTo>
                    <a:pt x="56" y="0"/>
                  </a:lnTo>
                  <a:lnTo>
                    <a:pt x="56" y="0"/>
                  </a:lnTo>
                  <a:lnTo>
                    <a:pt x="67" y="1"/>
                  </a:lnTo>
                  <a:lnTo>
                    <a:pt x="79" y="4"/>
                  </a:lnTo>
                  <a:lnTo>
                    <a:pt x="88" y="10"/>
                  </a:lnTo>
                  <a:lnTo>
                    <a:pt x="97" y="16"/>
                  </a:lnTo>
                  <a:lnTo>
                    <a:pt x="104" y="25"/>
                  </a:lnTo>
                  <a:lnTo>
                    <a:pt x="109" y="34"/>
                  </a:lnTo>
                  <a:lnTo>
                    <a:pt x="112" y="45"/>
                  </a:lnTo>
                  <a:lnTo>
                    <a:pt x="113" y="56"/>
                  </a:lnTo>
                  <a:lnTo>
                    <a:pt x="113" y="56"/>
                  </a:lnTo>
                  <a:lnTo>
                    <a:pt x="112" y="67"/>
                  </a:lnTo>
                  <a:lnTo>
                    <a:pt x="109" y="78"/>
                  </a:lnTo>
                  <a:lnTo>
                    <a:pt x="104" y="88"/>
                  </a:lnTo>
                  <a:lnTo>
                    <a:pt x="97" y="97"/>
                  </a:lnTo>
                  <a:lnTo>
                    <a:pt x="88" y="104"/>
                  </a:lnTo>
                  <a:lnTo>
                    <a:pt x="79" y="109"/>
                  </a:lnTo>
                  <a:lnTo>
                    <a:pt x="67" y="112"/>
                  </a:lnTo>
                  <a:lnTo>
                    <a:pt x="56" y="113"/>
                  </a:lnTo>
                  <a:lnTo>
                    <a:pt x="56"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27" name="Freeform 495">
              <a:extLst>
                <a:ext uri="{FF2B5EF4-FFF2-40B4-BE49-F238E27FC236}">
                  <a16:creationId xmlns:a16="http://schemas.microsoft.com/office/drawing/2014/main" id="{52EE0EFD-2B9A-334B-D573-9A61FBB0BBDD}"/>
                </a:ext>
              </a:extLst>
            </p:cNvPr>
            <p:cNvSpPr>
              <a:spLocks noEditPoints="1"/>
            </p:cNvSpPr>
            <p:nvPr/>
          </p:nvSpPr>
          <p:spPr bwMode="auto">
            <a:xfrm>
              <a:off x="4146550" y="1930400"/>
              <a:ext cx="44450" cy="44450"/>
            </a:xfrm>
            <a:custGeom>
              <a:avLst/>
              <a:gdLst>
                <a:gd name="T0" fmla="*/ 85 w 170"/>
                <a:gd name="T1" fmla="*/ 170 h 170"/>
                <a:gd name="T2" fmla="*/ 68 w 170"/>
                <a:gd name="T3" fmla="*/ 169 h 170"/>
                <a:gd name="T4" fmla="*/ 52 w 170"/>
                <a:gd name="T5" fmla="*/ 164 h 170"/>
                <a:gd name="T6" fmla="*/ 38 w 170"/>
                <a:gd name="T7" fmla="*/ 156 h 170"/>
                <a:gd name="T8" fmla="*/ 25 w 170"/>
                <a:gd name="T9" fmla="*/ 146 h 170"/>
                <a:gd name="T10" fmla="*/ 14 w 170"/>
                <a:gd name="T11" fmla="*/ 133 h 170"/>
                <a:gd name="T12" fmla="*/ 7 w 170"/>
                <a:gd name="T13" fmla="*/ 119 h 170"/>
                <a:gd name="T14" fmla="*/ 2 w 170"/>
                <a:gd name="T15" fmla="*/ 102 h 170"/>
                <a:gd name="T16" fmla="*/ 0 w 170"/>
                <a:gd name="T17" fmla="*/ 85 h 170"/>
                <a:gd name="T18" fmla="*/ 0 w 170"/>
                <a:gd name="T19" fmla="*/ 77 h 170"/>
                <a:gd name="T20" fmla="*/ 4 w 170"/>
                <a:gd name="T21" fmla="*/ 60 h 170"/>
                <a:gd name="T22" fmla="*/ 10 w 170"/>
                <a:gd name="T23" fmla="*/ 45 h 170"/>
                <a:gd name="T24" fmla="*/ 19 w 170"/>
                <a:gd name="T25" fmla="*/ 32 h 170"/>
                <a:gd name="T26" fmla="*/ 32 w 170"/>
                <a:gd name="T27" fmla="*/ 20 h 170"/>
                <a:gd name="T28" fmla="*/ 45 w 170"/>
                <a:gd name="T29" fmla="*/ 10 h 170"/>
                <a:gd name="T30" fmla="*/ 60 w 170"/>
                <a:gd name="T31" fmla="*/ 4 h 170"/>
                <a:gd name="T32" fmla="*/ 76 w 170"/>
                <a:gd name="T33" fmla="*/ 0 h 170"/>
                <a:gd name="T34" fmla="*/ 85 w 170"/>
                <a:gd name="T35" fmla="*/ 0 h 170"/>
                <a:gd name="T36" fmla="*/ 102 w 170"/>
                <a:gd name="T37" fmla="*/ 2 h 170"/>
                <a:gd name="T38" fmla="*/ 118 w 170"/>
                <a:gd name="T39" fmla="*/ 7 h 170"/>
                <a:gd name="T40" fmla="*/ 133 w 170"/>
                <a:gd name="T41" fmla="*/ 15 h 170"/>
                <a:gd name="T42" fmla="*/ 146 w 170"/>
                <a:gd name="T43" fmla="*/ 26 h 170"/>
                <a:gd name="T44" fmla="*/ 156 w 170"/>
                <a:gd name="T45" fmla="*/ 38 h 170"/>
                <a:gd name="T46" fmla="*/ 164 w 170"/>
                <a:gd name="T47" fmla="*/ 52 h 170"/>
                <a:gd name="T48" fmla="*/ 169 w 170"/>
                <a:gd name="T49" fmla="*/ 68 h 170"/>
                <a:gd name="T50" fmla="*/ 170 w 170"/>
                <a:gd name="T51" fmla="*/ 85 h 170"/>
                <a:gd name="T52" fmla="*/ 170 w 170"/>
                <a:gd name="T53" fmla="*/ 94 h 170"/>
                <a:gd name="T54" fmla="*/ 166 w 170"/>
                <a:gd name="T55" fmla="*/ 110 h 170"/>
                <a:gd name="T56" fmla="*/ 160 w 170"/>
                <a:gd name="T57" fmla="*/ 126 h 170"/>
                <a:gd name="T58" fmla="*/ 151 w 170"/>
                <a:gd name="T59" fmla="*/ 140 h 170"/>
                <a:gd name="T60" fmla="*/ 140 w 170"/>
                <a:gd name="T61" fmla="*/ 151 h 170"/>
                <a:gd name="T62" fmla="*/ 125 w 170"/>
                <a:gd name="T63" fmla="*/ 160 h 170"/>
                <a:gd name="T64" fmla="*/ 110 w 170"/>
                <a:gd name="T65" fmla="*/ 167 h 170"/>
                <a:gd name="T66" fmla="*/ 94 w 170"/>
                <a:gd name="T67" fmla="*/ 170 h 170"/>
                <a:gd name="T68" fmla="*/ 85 w 170"/>
                <a:gd name="T69" fmla="*/ 170 h 170"/>
                <a:gd name="T70" fmla="*/ 85 w 170"/>
                <a:gd name="T71" fmla="*/ 57 h 170"/>
                <a:gd name="T72" fmla="*/ 74 w 170"/>
                <a:gd name="T73" fmla="*/ 59 h 170"/>
                <a:gd name="T74" fmla="*/ 65 w 170"/>
                <a:gd name="T75" fmla="*/ 65 h 170"/>
                <a:gd name="T76" fmla="*/ 59 w 170"/>
                <a:gd name="T77" fmla="*/ 74 h 170"/>
                <a:gd name="T78" fmla="*/ 57 w 170"/>
                <a:gd name="T79" fmla="*/ 85 h 170"/>
                <a:gd name="T80" fmla="*/ 58 w 170"/>
                <a:gd name="T81" fmla="*/ 91 h 170"/>
                <a:gd name="T82" fmla="*/ 62 w 170"/>
                <a:gd name="T83" fmla="*/ 101 h 170"/>
                <a:gd name="T84" fmla="*/ 69 w 170"/>
                <a:gd name="T85" fmla="*/ 108 h 170"/>
                <a:gd name="T86" fmla="*/ 79 w 170"/>
                <a:gd name="T87" fmla="*/ 113 h 170"/>
                <a:gd name="T88" fmla="*/ 85 w 170"/>
                <a:gd name="T89" fmla="*/ 113 h 170"/>
                <a:gd name="T90" fmla="*/ 96 w 170"/>
                <a:gd name="T91" fmla="*/ 111 h 170"/>
                <a:gd name="T92" fmla="*/ 105 w 170"/>
                <a:gd name="T93" fmla="*/ 105 h 170"/>
                <a:gd name="T94" fmla="*/ 111 w 170"/>
                <a:gd name="T95" fmla="*/ 96 h 170"/>
                <a:gd name="T96" fmla="*/ 113 w 170"/>
                <a:gd name="T97" fmla="*/ 85 h 170"/>
                <a:gd name="T98" fmla="*/ 113 w 170"/>
                <a:gd name="T99" fmla="*/ 80 h 170"/>
                <a:gd name="T100" fmla="*/ 108 w 170"/>
                <a:gd name="T101" fmla="*/ 69 h 170"/>
                <a:gd name="T102" fmla="*/ 101 w 170"/>
                <a:gd name="T103" fmla="*/ 62 h 170"/>
                <a:gd name="T104" fmla="*/ 91 w 170"/>
                <a:gd name="T105" fmla="*/ 58 h 170"/>
                <a:gd name="T106" fmla="*/ 85 w 170"/>
                <a:gd name="T107" fmla="*/ 5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0" h="170">
                  <a:moveTo>
                    <a:pt x="85" y="170"/>
                  </a:moveTo>
                  <a:lnTo>
                    <a:pt x="85" y="170"/>
                  </a:lnTo>
                  <a:lnTo>
                    <a:pt x="76" y="170"/>
                  </a:lnTo>
                  <a:lnTo>
                    <a:pt x="68" y="169"/>
                  </a:lnTo>
                  <a:lnTo>
                    <a:pt x="60" y="167"/>
                  </a:lnTo>
                  <a:lnTo>
                    <a:pt x="52" y="164"/>
                  </a:lnTo>
                  <a:lnTo>
                    <a:pt x="45" y="160"/>
                  </a:lnTo>
                  <a:lnTo>
                    <a:pt x="38" y="156"/>
                  </a:lnTo>
                  <a:lnTo>
                    <a:pt x="32" y="151"/>
                  </a:lnTo>
                  <a:lnTo>
                    <a:pt x="25" y="146"/>
                  </a:lnTo>
                  <a:lnTo>
                    <a:pt x="19" y="140"/>
                  </a:lnTo>
                  <a:lnTo>
                    <a:pt x="14" y="133"/>
                  </a:lnTo>
                  <a:lnTo>
                    <a:pt x="10" y="126"/>
                  </a:lnTo>
                  <a:lnTo>
                    <a:pt x="7" y="119"/>
                  </a:lnTo>
                  <a:lnTo>
                    <a:pt x="4" y="110"/>
                  </a:lnTo>
                  <a:lnTo>
                    <a:pt x="2" y="102"/>
                  </a:lnTo>
                  <a:lnTo>
                    <a:pt x="0" y="94"/>
                  </a:lnTo>
                  <a:lnTo>
                    <a:pt x="0" y="85"/>
                  </a:lnTo>
                  <a:lnTo>
                    <a:pt x="0" y="85"/>
                  </a:lnTo>
                  <a:lnTo>
                    <a:pt x="0" y="77"/>
                  </a:lnTo>
                  <a:lnTo>
                    <a:pt x="2" y="68"/>
                  </a:lnTo>
                  <a:lnTo>
                    <a:pt x="4" y="60"/>
                  </a:lnTo>
                  <a:lnTo>
                    <a:pt x="7" y="52"/>
                  </a:lnTo>
                  <a:lnTo>
                    <a:pt x="10" y="45"/>
                  </a:lnTo>
                  <a:lnTo>
                    <a:pt x="14" y="38"/>
                  </a:lnTo>
                  <a:lnTo>
                    <a:pt x="19" y="32"/>
                  </a:lnTo>
                  <a:lnTo>
                    <a:pt x="25" y="26"/>
                  </a:lnTo>
                  <a:lnTo>
                    <a:pt x="32" y="20"/>
                  </a:lnTo>
                  <a:lnTo>
                    <a:pt x="38" y="15"/>
                  </a:lnTo>
                  <a:lnTo>
                    <a:pt x="45" y="10"/>
                  </a:lnTo>
                  <a:lnTo>
                    <a:pt x="52" y="7"/>
                  </a:lnTo>
                  <a:lnTo>
                    <a:pt x="60" y="4"/>
                  </a:lnTo>
                  <a:lnTo>
                    <a:pt x="68" y="2"/>
                  </a:lnTo>
                  <a:lnTo>
                    <a:pt x="76" y="0"/>
                  </a:lnTo>
                  <a:lnTo>
                    <a:pt x="85" y="0"/>
                  </a:lnTo>
                  <a:lnTo>
                    <a:pt x="85" y="0"/>
                  </a:lnTo>
                  <a:lnTo>
                    <a:pt x="94" y="0"/>
                  </a:lnTo>
                  <a:lnTo>
                    <a:pt x="102" y="2"/>
                  </a:lnTo>
                  <a:lnTo>
                    <a:pt x="110" y="4"/>
                  </a:lnTo>
                  <a:lnTo>
                    <a:pt x="118" y="7"/>
                  </a:lnTo>
                  <a:lnTo>
                    <a:pt x="125" y="10"/>
                  </a:lnTo>
                  <a:lnTo>
                    <a:pt x="133" y="15"/>
                  </a:lnTo>
                  <a:lnTo>
                    <a:pt x="140" y="20"/>
                  </a:lnTo>
                  <a:lnTo>
                    <a:pt x="146" y="26"/>
                  </a:lnTo>
                  <a:lnTo>
                    <a:pt x="151" y="32"/>
                  </a:lnTo>
                  <a:lnTo>
                    <a:pt x="156" y="38"/>
                  </a:lnTo>
                  <a:lnTo>
                    <a:pt x="160" y="45"/>
                  </a:lnTo>
                  <a:lnTo>
                    <a:pt x="164" y="52"/>
                  </a:lnTo>
                  <a:lnTo>
                    <a:pt x="166" y="60"/>
                  </a:lnTo>
                  <a:lnTo>
                    <a:pt x="169" y="68"/>
                  </a:lnTo>
                  <a:lnTo>
                    <a:pt x="170" y="77"/>
                  </a:lnTo>
                  <a:lnTo>
                    <a:pt x="170" y="85"/>
                  </a:lnTo>
                  <a:lnTo>
                    <a:pt x="170" y="85"/>
                  </a:lnTo>
                  <a:lnTo>
                    <a:pt x="170" y="94"/>
                  </a:lnTo>
                  <a:lnTo>
                    <a:pt x="169" y="102"/>
                  </a:lnTo>
                  <a:lnTo>
                    <a:pt x="166" y="110"/>
                  </a:lnTo>
                  <a:lnTo>
                    <a:pt x="164" y="119"/>
                  </a:lnTo>
                  <a:lnTo>
                    <a:pt x="160" y="126"/>
                  </a:lnTo>
                  <a:lnTo>
                    <a:pt x="156" y="133"/>
                  </a:lnTo>
                  <a:lnTo>
                    <a:pt x="151" y="140"/>
                  </a:lnTo>
                  <a:lnTo>
                    <a:pt x="146" y="146"/>
                  </a:lnTo>
                  <a:lnTo>
                    <a:pt x="140" y="151"/>
                  </a:lnTo>
                  <a:lnTo>
                    <a:pt x="133" y="156"/>
                  </a:lnTo>
                  <a:lnTo>
                    <a:pt x="125" y="160"/>
                  </a:lnTo>
                  <a:lnTo>
                    <a:pt x="118" y="164"/>
                  </a:lnTo>
                  <a:lnTo>
                    <a:pt x="110" y="167"/>
                  </a:lnTo>
                  <a:lnTo>
                    <a:pt x="102" y="169"/>
                  </a:lnTo>
                  <a:lnTo>
                    <a:pt x="94" y="170"/>
                  </a:lnTo>
                  <a:lnTo>
                    <a:pt x="85" y="170"/>
                  </a:lnTo>
                  <a:lnTo>
                    <a:pt x="85" y="170"/>
                  </a:lnTo>
                  <a:close/>
                  <a:moveTo>
                    <a:pt x="85" y="57"/>
                  </a:moveTo>
                  <a:lnTo>
                    <a:pt x="85" y="57"/>
                  </a:lnTo>
                  <a:lnTo>
                    <a:pt x="79" y="58"/>
                  </a:lnTo>
                  <a:lnTo>
                    <a:pt x="74" y="59"/>
                  </a:lnTo>
                  <a:lnTo>
                    <a:pt x="69" y="62"/>
                  </a:lnTo>
                  <a:lnTo>
                    <a:pt x="65" y="65"/>
                  </a:lnTo>
                  <a:lnTo>
                    <a:pt x="62" y="69"/>
                  </a:lnTo>
                  <a:lnTo>
                    <a:pt x="59" y="74"/>
                  </a:lnTo>
                  <a:lnTo>
                    <a:pt x="58" y="80"/>
                  </a:lnTo>
                  <a:lnTo>
                    <a:pt x="57" y="85"/>
                  </a:lnTo>
                  <a:lnTo>
                    <a:pt x="57" y="85"/>
                  </a:lnTo>
                  <a:lnTo>
                    <a:pt x="58" y="91"/>
                  </a:lnTo>
                  <a:lnTo>
                    <a:pt x="59" y="96"/>
                  </a:lnTo>
                  <a:lnTo>
                    <a:pt x="62" y="101"/>
                  </a:lnTo>
                  <a:lnTo>
                    <a:pt x="65" y="105"/>
                  </a:lnTo>
                  <a:lnTo>
                    <a:pt x="69" y="108"/>
                  </a:lnTo>
                  <a:lnTo>
                    <a:pt x="74" y="111"/>
                  </a:lnTo>
                  <a:lnTo>
                    <a:pt x="79" y="113"/>
                  </a:lnTo>
                  <a:lnTo>
                    <a:pt x="85" y="113"/>
                  </a:lnTo>
                  <a:lnTo>
                    <a:pt x="85" y="113"/>
                  </a:lnTo>
                  <a:lnTo>
                    <a:pt x="91" y="113"/>
                  </a:lnTo>
                  <a:lnTo>
                    <a:pt x="96" y="111"/>
                  </a:lnTo>
                  <a:lnTo>
                    <a:pt x="101" y="108"/>
                  </a:lnTo>
                  <a:lnTo>
                    <a:pt x="105" y="105"/>
                  </a:lnTo>
                  <a:lnTo>
                    <a:pt x="108" y="101"/>
                  </a:lnTo>
                  <a:lnTo>
                    <a:pt x="111" y="96"/>
                  </a:lnTo>
                  <a:lnTo>
                    <a:pt x="113" y="91"/>
                  </a:lnTo>
                  <a:lnTo>
                    <a:pt x="113" y="85"/>
                  </a:lnTo>
                  <a:lnTo>
                    <a:pt x="113" y="85"/>
                  </a:lnTo>
                  <a:lnTo>
                    <a:pt x="113" y="80"/>
                  </a:lnTo>
                  <a:lnTo>
                    <a:pt x="111" y="74"/>
                  </a:lnTo>
                  <a:lnTo>
                    <a:pt x="108" y="69"/>
                  </a:lnTo>
                  <a:lnTo>
                    <a:pt x="105" y="65"/>
                  </a:lnTo>
                  <a:lnTo>
                    <a:pt x="101" y="62"/>
                  </a:lnTo>
                  <a:lnTo>
                    <a:pt x="96" y="59"/>
                  </a:lnTo>
                  <a:lnTo>
                    <a:pt x="91" y="58"/>
                  </a:lnTo>
                  <a:lnTo>
                    <a:pt x="85" y="57"/>
                  </a:lnTo>
                  <a:lnTo>
                    <a:pt x="85" y="57"/>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28" name="Freeform 496">
              <a:extLst>
                <a:ext uri="{FF2B5EF4-FFF2-40B4-BE49-F238E27FC236}">
                  <a16:creationId xmlns:a16="http://schemas.microsoft.com/office/drawing/2014/main" id="{72B6D370-5DAD-690E-2F8A-9B534C3429A8}"/>
                </a:ext>
              </a:extLst>
            </p:cNvPr>
            <p:cNvSpPr>
              <a:spLocks/>
            </p:cNvSpPr>
            <p:nvPr/>
          </p:nvSpPr>
          <p:spPr bwMode="auto">
            <a:xfrm>
              <a:off x="4191000" y="2079625"/>
              <a:ext cx="209550" cy="14288"/>
            </a:xfrm>
            <a:custGeom>
              <a:avLst/>
              <a:gdLst>
                <a:gd name="T0" fmla="*/ 766 w 794"/>
                <a:gd name="T1" fmla="*/ 56 h 56"/>
                <a:gd name="T2" fmla="*/ 28 w 794"/>
                <a:gd name="T3" fmla="*/ 56 h 56"/>
                <a:gd name="T4" fmla="*/ 28 w 794"/>
                <a:gd name="T5" fmla="*/ 56 h 56"/>
                <a:gd name="T6" fmla="*/ 23 w 794"/>
                <a:gd name="T7" fmla="*/ 56 h 56"/>
                <a:gd name="T8" fmla="*/ 17 w 794"/>
                <a:gd name="T9" fmla="*/ 54 h 56"/>
                <a:gd name="T10" fmla="*/ 13 w 794"/>
                <a:gd name="T11" fmla="*/ 52 h 56"/>
                <a:gd name="T12" fmla="*/ 8 w 794"/>
                <a:gd name="T13" fmla="*/ 48 h 56"/>
                <a:gd name="T14" fmla="*/ 5 w 794"/>
                <a:gd name="T15" fmla="*/ 44 h 56"/>
                <a:gd name="T16" fmla="*/ 2 w 794"/>
                <a:gd name="T17" fmla="*/ 39 h 56"/>
                <a:gd name="T18" fmla="*/ 1 w 794"/>
                <a:gd name="T19" fmla="*/ 34 h 56"/>
                <a:gd name="T20" fmla="*/ 0 w 794"/>
                <a:gd name="T21" fmla="*/ 28 h 56"/>
                <a:gd name="T22" fmla="*/ 0 w 794"/>
                <a:gd name="T23" fmla="*/ 28 h 56"/>
                <a:gd name="T24" fmla="*/ 1 w 794"/>
                <a:gd name="T25" fmla="*/ 23 h 56"/>
                <a:gd name="T26" fmla="*/ 2 w 794"/>
                <a:gd name="T27" fmla="*/ 17 h 56"/>
                <a:gd name="T28" fmla="*/ 5 w 794"/>
                <a:gd name="T29" fmla="*/ 13 h 56"/>
                <a:gd name="T30" fmla="*/ 8 w 794"/>
                <a:gd name="T31" fmla="*/ 8 h 56"/>
                <a:gd name="T32" fmla="*/ 13 w 794"/>
                <a:gd name="T33" fmla="*/ 5 h 56"/>
                <a:gd name="T34" fmla="*/ 17 w 794"/>
                <a:gd name="T35" fmla="*/ 2 h 56"/>
                <a:gd name="T36" fmla="*/ 23 w 794"/>
                <a:gd name="T37" fmla="*/ 1 h 56"/>
                <a:gd name="T38" fmla="*/ 28 w 794"/>
                <a:gd name="T39" fmla="*/ 0 h 56"/>
                <a:gd name="T40" fmla="*/ 766 w 794"/>
                <a:gd name="T41" fmla="*/ 0 h 56"/>
                <a:gd name="T42" fmla="*/ 766 w 794"/>
                <a:gd name="T43" fmla="*/ 0 h 56"/>
                <a:gd name="T44" fmla="*/ 772 w 794"/>
                <a:gd name="T45" fmla="*/ 1 h 56"/>
                <a:gd name="T46" fmla="*/ 777 w 794"/>
                <a:gd name="T47" fmla="*/ 2 h 56"/>
                <a:gd name="T48" fmla="*/ 782 w 794"/>
                <a:gd name="T49" fmla="*/ 5 h 56"/>
                <a:gd name="T50" fmla="*/ 786 w 794"/>
                <a:gd name="T51" fmla="*/ 8 h 56"/>
                <a:gd name="T52" fmla="*/ 789 w 794"/>
                <a:gd name="T53" fmla="*/ 13 h 56"/>
                <a:gd name="T54" fmla="*/ 792 w 794"/>
                <a:gd name="T55" fmla="*/ 17 h 56"/>
                <a:gd name="T56" fmla="*/ 793 w 794"/>
                <a:gd name="T57" fmla="*/ 23 h 56"/>
                <a:gd name="T58" fmla="*/ 794 w 794"/>
                <a:gd name="T59" fmla="*/ 28 h 56"/>
                <a:gd name="T60" fmla="*/ 794 w 794"/>
                <a:gd name="T61" fmla="*/ 28 h 56"/>
                <a:gd name="T62" fmla="*/ 793 w 794"/>
                <a:gd name="T63" fmla="*/ 34 h 56"/>
                <a:gd name="T64" fmla="*/ 792 w 794"/>
                <a:gd name="T65" fmla="*/ 39 h 56"/>
                <a:gd name="T66" fmla="*/ 789 w 794"/>
                <a:gd name="T67" fmla="*/ 44 h 56"/>
                <a:gd name="T68" fmla="*/ 786 w 794"/>
                <a:gd name="T69" fmla="*/ 48 h 56"/>
                <a:gd name="T70" fmla="*/ 782 w 794"/>
                <a:gd name="T71" fmla="*/ 52 h 56"/>
                <a:gd name="T72" fmla="*/ 777 w 794"/>
                <a:gd name="T73" fmla="*/ 54 h 56"/>
                <a:gd name="T74" fmla="*/ 772 w 794"/>
                <a:gd name="T75" fmla="*/ 56 h 56"/>
                <a:gd name="T76" fmla="*/ 766 w 794"/>
                <a:gd name="T77" fmla="*/ 56 h 56"/>
                <a:gd name="T78" fmla="*/ 766 w 794"/>
                <a:gd name="T7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4" h="56">
                  <a:moveTo>
                    <a:pt x="766" y="56"/>
                  </a:moveTo>
                  <a:lnTo>
                    <a:pt x="28" y="56"/>
                  </a:lnTo>
                  <a:lnTo>
                    <a:pt x="28" y="56"/>
                  </a:lnTo>
                  <a:lnTo>
                    <a:pt x="23" y="56"/>
                  </a:lnTo>
                  <a:lnTo>
                    <a:pt x="17" y="54"/>
                  </a:lnTo>
                  <a:lnTo>
                    <a:pt x="13" y="52"/>
                  </a:lnTo>
                  <a:lnTo>
                    <a:pt x="8" y="48"/>
                  </a:lnTo>
                  <a:lnTo>
                    <a:pt x="5" y="44"/>
                  </a:lnTo>
                  <a:lnTo>
                    <a:pt x="2" y="39"/>
                  </a:lnTo>
                  <a:lnTo>
                    <a:pt x="1" y="34"/>
                  </a:lnTo>
                  <a:lnTo>
                    <a:pt x="0" y="28"/>
                  </a:lnTo>
                  <a:lnTo>
                    <a:pt x="0" y="28"/>
                  </a:lnTo>
                  <a:lnTo>
                    <a:pt x="1" y="23"/>
                  </a:lnTo>
                  <a:lnTo>
                    <a:pt x="2" y="17"/>
                  </a:lnTo>
                  <a:lnTo>
                    <a:pt x="5" y="13"/>
                  </a:lnTo>
                  <a:lnTo>
                    <a:pt x="8" y="8"/>
                  </a:lnTo>
                  <a:lnTo>
                    <a:pt x="13" y="5"/>
                  </a:lnTo>
                  <a:lnTo>
                    <a:pt x="17" y="2"/>
                  </a:lnTo>
                  <a:lnTo>
                    <a:pt x="23" y="1"/>
                  </a:lnTo>
                  <a:lnTo>
                    <a:pt x="28" y="0"/>
                  </a:lnTo>
                  <a:lnTo>
                    <a:pt x="766" y="0"/>
                  </a:lnTo>
                  <a:lnTo>
                    <a:pt x="766" y="0"/>
                  </a:lnTo>
                  <a:lnTo>
                    <a:pt x="772" y="1"/>
                  </a:lnTo>
                  <a:lnTo>
                    <a:pt x="777" y="2"/>
                  </a:lnTo>
                  <a:lnTo>
                    <a:pt x="782" y="5"/>
                  </a:lnTo>
                  <a:lnTo>
                    <a:pt x="786" y="8"/>
                  </a:lnTo>
                  <a:lnTo>
                    <a:pt x="789" y="13"/>
                  </a:lnTo>
                  <a:lnTo>
                    <a:pt x="792" y="17"/>
                  </a:lnTo>
                  <a:lnTo>
                    <a:pt x="793" y="23"/>
                  </a:lnTo>
                  <a:lnTo>
                    <a:pt x="794" y="28"/>
                  </a:lnTo>
                  <a:lnTo>
                    <a:pt x="794" y="28"/>
                  </a:lnTo>
                  <a:lnTo>
                    <a:pt x="793" y="34"/>
                  </a:lnTo>
                  <a:lnTo>
                    <a:pt x="792" y="39"/>
                  </a:lnTo>
                  <a:lnTo>
                    <a:pt x="789" y="44"/>
                  </a:lnTo>
                  <a:lnTo>
                    <a:pt x="786" y="48"/>
                  </a:lnTo>
                  <a:lnTo>
                    <a:pt x="782" y="52"/>
                  </a:lnTo>
                  <a:lnTo>
                    <a:pt x="777" y="54"/>
                  </a:lnTo>
                  <a:lnTo>
                    <a:pt x="772" y="56"/>
                  </a:lnTo>
                  <a:lnTo>
                    <a:pt x="766" y="56"/>
                  </a:lnTo>
                  <a:lnTo>
                    <a:pt x="766" y="56"/>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sp>
          <p:nvSpPr>
            <p:cNvPr id="129" name="Freeform 497">
              <a:extLst>
                <a:ext uri="{FF2B5EF4-FFF2-40B4-BE49-F238E27FC236}">
                  <a16:creationId xmlns:a16="http://schemas.microsoft.com/office/drawing/2014/main" id="{287B7CD9-2680-8941-B172-AE0D3E903361}"/>
                </a:ext>
              </a:extLst>
            </p:cNvPr>
            <p:cNvSpPr>
              <a:spLocks/>
            </p:cNvSpPr>
            <p:nvPr/>
          </p:nvSpPr>
          <p:spPr bwMode="auto">
            <a:xfrm>
              <a:off x="4295775" y="1989138"/>
              <a:ext cx="15875" cy="104775"/>
            </a:xfrm>
            <a:custGeom>
              <a:avLst/>
              <a:gdLst>
                <a:gd name="T0" fmla="*/ 28 w 56"/>
                <a:gd name="T1" fmla="*/ 396 h 396"/>
                <a:gd name="T2" fmla="*/ 28 w 56"/>
                <a:gd name="T3" fmla="*/ 396 h 396"/>
                <a:gd name="T4" fmla="*/ 23 w 56"/>
                <a:gd name="T5" fmla="*/ 396 h 396"/>
                <a:gd name="T6" fmla="*/ 17 w 56"/>
                <a:gd name="T7" fmla="*/ 394 h 396"/>
                <a:gd name="T8" fmla="*/ 12 w 56"/>
                <a:gd name="T9" fmla="*/ 392 h 396"/>
                <a:gd name="T10" fmla="*/ 8 w 56"/>
                <a:gd name="T11" fmla="*/ 388 h 396"/>
                <a:gd name="T12" fmla="*/ 5 w 56"/>
                <a:gd name="T13" fmla="*/ 384 h 396"/>
                <a:gd name="T14" fmla="*/ 2 w 56"/>
                <a:gd name="T15" fmla="*/ 379 h 396"/>
                <a:gd name="T16" fmla="*/ 1 w 56"/>
                <a:gd name="T17" fmla="*/ 374 h 396"/>
                <a:gd name="T18" fmla="*/ 0 w 56"/>
                <a:gd name="T19" fmla="*/ 368 h 396"/>
                <a:gd name="T20" fmla="*/ 0 w 56"/>
                <a:gd name="T21" fmla="*/ 29 h 396"/>
                <a:gd name="T22" fmla="*/ 0 w 56"/>
                <a:gd name="T23" fmla="*/ 29 h 396"/>
                <a:gd name="T24" fmla="*/ 1 w 56"/>
                <a:gd name="T25" fmla="*/ 23 h 396"/>
                <a:gd name="T26" fmla="*/ 2 w 56"/>
                <a:gd name="T27" fmla="*/ 18 h 396"/>
                <a:gd name="T28" fmla="*/ 5 w 56"/>
                <a:gd name="T29" fmla="*/ 13 h 396"/>
                <a:gd name="T30" fmla="*/ 8 w 56"/>
                <a:gd name="T31" fmla="*/ 9 h 396"/>
                <a:gd name="T32" fmla="*/ 12 w 56"/>
                <a:gd name="T33" fmla="*/ 5 h 396"/>
                <a:gd name="T34" fmla="*/ 17 w 56"/>
                <a:gd name="T35" fmla="*/ 3 h 396"/>
                <a:gd name="T36" fmla="*/ 23 w 56"/>
                <a:gd name="T37" fmla="*/ 1 h 396"/>
                <a:gd name="T38" fmla="*/ 28 w 56"/>
                <a:gd name="T39" fmla="*/ 0 h 396"/>
                <a:gd name="T40" fmla="*/ 28 w 56"/>
                <a:gd name="T41" fmla="*/ 0 h 396"/>
                <a:gd name="T42" fmla="*/ 34 w 56"/>
                <a:gd name="T43" fmla="*/ 1 h 396"/>
                <a:gd name="T44" fmla="*/ 39 w 56"/>
                <a:gd name="T45" fmla="*/ 3 h 396"/>
                <a:gd name="T46" fmla="*/ 44 w 56"/>
                <a:gd name="T47" fmla="*/ 5 h 396"/>
                <a:gd name="T48" fmla="*/ 48 w 56"/>
                <a:gd name="T49" fmla="*/ 9 h 396"/>
                <a:gd name="T50" fmla="*/ 51 w 56"/>
                <a:gd name="T51" fmla="*/ 13 h 396"/>
                <a:gd name="T52" fmla="*/ 54 w 56"/>
                <a:gd name="T53" fmla="*/ 18 h 396"/>
                <a:gd name="T54" fmla="*/ 56 w 56"/>
                <a:gd name="T55" fmla="*/ 23 h 396"/>
                <a:gd name="T56" fmla="*/ 56 w 56"/>
                <a:gd name="T57" fmla="*/ 29 h 396"/>
                <a:gd name="T58" fmla="*/ 56 w 56"/>
                <a:gd name="T59" fmla="*/ 368 h 396"/>
                <a:gd name="T60" fmla="*/ 56 w 56"/>
                <a:gd name="T61" fmla="*/ 368 h 396"/>
                <a:gd name="T62" fmla="*/ 56 w 56"/>
                <a:gd name="T63" fmla="*/ 374 h 396"/>
                <a:gd name="T64" fmla="*/ 54 w 56"/>
                <a:gd name="T65" fmla="*/ 379 h 396"/>
                <a:gd name="T66" fmla="*/ 51 w 56"/>
                <a:gd name="T67" fmla="*/ 384 h 396"/>
                <a:gd name="T68" fmla="*/ 48 w 56"/>
                <a:gd name="T69" fmla="*/ 388 h 396"/>
                <a:gd name="T70" fmla="*/ 44 w 56"/>
                <a:gd name="T71" fmla="*/ 392 h 396"/>
                <a:gd name="T72" fmla="*/ 39 w 56"/>
                <a:gd name="T73" fmla="*/ 394 h 396"/>
                <a:gd name="T74" fmla="*/ 34 w 56"/>
                <a:gd name="T75" fmla="*/ 396 h 396"/>
                <a:gd name="T76" fmla="*/ 28 w 56"/>
                <a:gd name="T77" fmla="*/ 396 h 396"/>
                <a:gd name="T78" fmla="*/ 28 w 56"/>
                <a:gd name="T79"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396">
                  <a:moveTo>
                    <a:pt x="28" y="396"/>
                  </a:moveTo>
                  <a:lnTo>
                    <a:pt x="28" y="396"/>
                  </a:lnTo>
                  <a:lnTo>
                    <a:pt x="23" y="396"/>
                  </a:lnTo>
                  <a:lnTo>
                    <a:pt x="17" y="394"/>
                  </a:lnTo>
                  <a:lnTo>
                    <a:pt x="12" y="392"/>
                  </a:lnTo>
                  <a:lnTo>
                    <a:pt x="8" y="388"/>
                  </a:lnTo>
                  <a:lnTo>
                    <a:pt x="5" y="384"/>
                  </a:lnTo>
                  <a:lnTo>
                    <a:pt x="2" y="379"/>
                  </a:lnTo>
                  <a:lnTo>
                    <a:pt x="1" y="374"/>
                  </a:lnTo>
                  <a:lnTo>
                    <a:pt x="0" y="368"/>
                  </a:lnTo>
                  <a:lnTo>
                    <a:pt x="0" y="29"/>
                  </a:lnTo>
                  <a:lnTo>
                    <a:pt x="0" y="29"/>
                  </a:lnTo>
                  <a:lnTo>
                    <a:pt x="1" y="23"/>
                  </a:lnTo>
                  <a:lnTo>
                    <a:pt x="2" y="18"/>
                  </a:lnTo>
                  <a:lnTo>
                    <a:pt x="5" y="13"/>
                  </a:lnTo>
                  <a:lnTo>
                    <a:pt x="8" y="9"/>
                  </a:lnTo>
                  <a:lnTo>
                    <a:pt x="12" y="5"/>
                  </a:lnTo>
                  <a:lnTo>
                    <a:pt x="17" y="3"/>
                  </a:lnTo>
                  <a:lnTo>
                    <a:pt x="23" y="1"/>
                  </a:lnTo>
                  <a:lnTo>
                    <a:pt x="28" y="0"/>
                  </a:lnTo>
                  <a:lnTo>
                    <a:pt x="28" y="0"/>
                  </a:lnTo>
                  <a:lnTo>
                    <a:pt x="34" y="1"/>
                  </a:lnTo>
                  <a:lnTo>
                    <a:pt x="39" y="3"/>
                  </a:lnTo>
                  <a:lnTo>
                    <a:pt x="44" y="5"/>
                  </a:lnTo>
                  <a:lnTo>
                    <a:pt x="48" y="9"/>
                  </a:lnTo>
                  <a:lnTo>
                    <a:pt x="51" y="13"/>
                  </a:lnTo>
                  <a:lnTo>
                    <a:pt x="54" y="18"/>
                  </a:lnTo>
                  <a:lnTo>
                    <a:pt x="56" y="23"/>
                  </a:lnTo>
                  <a:lnTo>
                    <a:pt x="56" y="29"/>
                  </a:lnTo>
                  <a:lnTo>
                    <a:pt x="56" y="368"/>
                  </a:lnTo>
                  <a:lnTo>
                    <a:pt x="56" y="368"/>
                  </a:lnTo>
                  <a:lnTo>
                    <a:pt x="56" y="374"/>
                  </a:lnTo>
                  <a:lnTo>
                    <a:pt x="54" y="379"/>
                  </a:lnTo>
                  <a:lnTo>
                    <a:pt x="51" y="384"/>
                  </a:lnTo>
                  <a:lnTo>
                    <a:pt x="48" y="388"/>
                  </a:lnTo>
                  <a:lnTo>
                    <a:pt x="44" y="392"/>
                  </a:lnTo>
                  <a:lnTo>
                    <a:pt x="39" y="394"/>
                  </a:lnTo>
                  <a:lnTo>
                    <a:pt x="34" y="396"/>
                  </a:lnTo>
                  <a:lnTo>
                    <a:pt x="28" y="396"/>
                  </a:lnTo>
                  <a:lnTo>
                    <a:pt x="28" y="396"/>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30" name="Freeform 498">
              <a:extLst>
                <a:ext uri="{FF2B5EF4-FFF2-40B4-BE49-F238E27FC236}">
                  <a16:creationId xmlns:a16="http://schemas.microsoft.com/office/drawing/2014/main" id="{037C31AE-8FF9-488A-9C97-4550B90FF9E7}"/>
                </a:ext>
              </a:extLst>
            </p:cNvPr>
            <p:cNvSpPr>
              <a:spLocks/>
            </p:cNvSpPr>
            <p:nvPr/>
          </p:nvSpPr>
          <p:spPr bwMode="auto">
            <a:xfrm>
              <a:off x="4130675" y="2079625"/>
              <a:ext cx="15875" cy="14288"/>
            </a:xfrm>
            <a:custGeom>
              <a:avLst/>
              <a:gdLst>
                <a:gd name="T0" fmla="*/ 28 w 56"/>
                <a:gd name="T1" fmla="*/ 0 h 56"/>
                <a:gd name="T2" fmla="*/ 28 w 56"/>
                <a:gd name="T3" fmla="*/ 0 h 56"/>
                <a:gd name="T4" fmla="*/ 22 w 56"/>
                <a:gd name="T5" fmla="*/ 1 h 56"/>
                <a:gd name="T6" fmla="*/ 17 w 56"/>
                <a:gd name="T7" fmla="*/ 2 h 56"/>
                <a:gd name="T8" fmla="*/ 12 w 56"/>
                <a:gd name="T9" fmla="*/ 5 h 56"/>
                <a:gd name="T10" fmla="*/ 8 w 56"/>
                <a:gd name="T11" fmla="*/ 8 h 56"/>
                <a:gd name="T12" fmla="*/ 5 w 56"/>
                <a:gd name="T13" fmla="*/ 13 h 56"/>
                <a:gd name="T14" fmla="*/ 2 w 56"/>
                <a:gd name="T15" fmla="*/ 17 h 56"/>
                <a:gd name="T16" fmla="*/ 0 w 56"/>
                <a:gd name="T17" fmla="*/ 23 h 56"/>
                <a:gd name="T18" fmla="*/ 0 w 56"/>
                <a:gd name="T19" fmla="*/ 28 h 56"/>
                <a:gd name="T20" fmla="*/ 0 w 56"/>
                <a:gd name="T21" fmla="*/ 28 h 56"/>
                <a:gd name="T22" fmla="*/ 0 w 56"/>
                <a:gd name="T23" fmla="*/ 34 h 56"/>
                <a:gd name="T24" fmla="*/ 2 w 56"/>
                <a:gd name="T25" fmla="*/ 39 h 56"/>
                <a:gd name="T26" fmla="*/ 5 w 56"/>
                <a:gd name="T27" fmla="*/ 44 h 56"/>
                <a:gd name="T28" fmla="*/ 8 w 56"/>
                <a:gd name="T29" fmla="*/ 48 h 56"/>
                <a:gd name="T30" fmla="*/ 12 w 56"/>
                <a:gd name="T31" fmla="*/ 52 h 56"/>
                <a:gd name="T32" fmla="*/ 17 w 56"/>
                <a:gd name="T33" fmla="*/ 54 h 56"/>
                <a:gd name="T34" fmla="*/ 22 w 56"/>
                <a:gd name="T35" fmla="*/ 56 h 56"/>
                <a:gd name="T36" fmla="*/ 28 w 56"/>
                <a:gd name="T37" fmla="*/ 56 h 56"/>
                <a:gd name="T38" fmla="*/ 28 w 56"/>
                <a:gd name="T39" fmla="*/ 56 h 56"/>
                <a:gd name="T40" fmla="*/ 33 w 56"/>
                <a:gd name="T41" fmla="*/ 56 h 56"/>
                <a:gd name="T42" fmla="*/ 39 w 56"/>
                <a:gd name="T43" fmla="*/ 54 h 56"/>
                <a:gd name="T44" fmla="*/ 44 w 56"/>
                <a:gd name="T45" fmla="*/ 52 h 56"/>
                <a:gd name="T46" fmla="*/ 48 w 56"/>
                <a:gd name="T47" fmla="*/ 48 h 56"/>
                <a:gd name="T48" fmla="*/ 51 w 56"/>
                <a:gd name="T49" fmla="*/ 44 h 56"/>
                <a:gd name="T50" fmla="*/ 54 w 56"/>
                <a:gd name="T51" fmla="*/ 39 h 56"/>
                <a:gd name="T52" fmla="*/ 55 w 56"/>
                <a:gd name="T53" fmla="*/ 34 h 56"/>
                <a:gd name="T54" fmla="*/ 56 w 56"/>
                <a:gd name="T55" fmla="*/ 28 h 56"/>
                <a:gd name="T56" fmla="*/ 56 w 56"/>
                <a:gd name="T57" fmla="*/ 28 h 56"/>
                <a:gd name="T58" fmla="*/ 55 w 56"/>
                <a:gd name="T59" fmla="*/ 23 h 56"/>
                <a:gd name="T60" fmla="*/ 54 w 56"/>
                <a:gd name="T61" fmla="*/ 17 h 56"/>
                <a:gd name="T62" fmla="*/ 51 w 56"/>
                <a:gd name="T63" fmla="*/ 13 h 56"/>
                <a:gd name="T64" fmla="*/ 48 w 56"/>
                <a:gd name="T65" fmla="*/ 8 h 56"/>
                <a:gd name="T66" fmla="*/ 44 w 56"/>
                <a:gd name="T67" fmla="*/ 5 h 56"/>
                <a:gd name="T68" fmla="*/ 39 w 56"/>
                <a:gd name="T69" fmla="*/ 2 h 56"/>
                <a:gd name="T70" fmla="*/ 33 w 56"/>
                <a:gd name="T71" fmla="*/ 1 h 56"/>
                <a:gd name="T72" fmla="*/ 28 w 56"/>
                <a:gd name="T73" fmla="*/ 0 h 56"/>
                <a:gd name="T74" fmla="*/ 28 w 56"/>
                <a:gd name="T7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28" y="0"/>
                  </a:moveTo>
                  <a:lnTo>
                    <a:pt x="28" y="0"/>
                  </a:lnTo>
                  <a:lnTo>
                    <a:pt x="22" y="1"/>
                  </a:lnTo>
                  <a:lnTo>
                    <a:pt x="17" y="2"/>
                  </a:lnTo>
                  <a:lnTo>
                    <a:pt x="12" y="5"/>
                  </a:lnTo>
                  <a:lnTo>
                    <a:pt x="8" y="8"/>
                  </a:lnTo>
                  <a:lnTo>
                    <a:pt x="5" y="13"/>
                  </a:lnTo>
                  <a:lnTo>
                    <a:pt x="2" y="17"/>
                  </a:lnTo>
                  <a:lnTo>
                    <a:pt x="0" y="23"/>
                  </a:lnTo>
                  <a:lnTo>
                    <a:pt x="0" y="28"/>
                  </a:lnTo>
                  <a:lnTo>
                    <a:pt x="0" y="28"/>
                  </a:lnTo>
                  <a:lnTo>
                    <a:pt x="0" y="34"/>
                  </a:lnTo>
                  <a:lnTo>
                    <a:pt x="2" y="39"/>
                  </a:lnTo>
                  <a:lnTo>
                    <a:pt x="5" y="44"/>
                  </a:lnTo>
                  <a:lnTo>
                    <a:pt x="8" y="48"/>
                  </a:lnTo>
                  <a:lnTo>
                    <a:pt x="12" y="52"/>
                  </a:lnTo>
                  <a:lnTo>
                    <a:pt x="17" y="54"/>
                  </a:lnTo>
                  <a:lnTo>
                    <a:pt x="22" y="56"/>
                  </a:lnTo>
                  <a:lnTo>
                    <a:pt x="28" y="56"/>
                  </a:lnTo>
                  <a:lnTo>
                    <a:pt x="28" y="56"/>
                  </a:lnTo>
                  <a:lnTo>
                    <a:pt x="33" y="56"/>
                  </a:lnTo>
                  <a:lnTo>
                    <a:pt x="39" y="54"/>
                  </a:lnTo>
                  <a:lnTo>
                    <a:pt x="44" y="52"/>
                  </a:lnTo>
                  <a:lnTo>
                    <a:pt x="48" y="48"/>
                  </a:lnTo>
                  <a:lnTo>
                    <a:pt x="51" y="44"/>
                  </a:lnTo>
                  <a:lnTo>
                    <a:pt x="54" y="39"/>
                  </a:lnTo>
                  <a:lnTo>
                    <a:pt x="55" y="34"/>
                  </a:lnTo>
                  <a:lnTo>
                    <a:pt x="56" y="28"/>
                  </a:lnTo>
                  <a:lnTo>
                    <a:pt x="56" y="28"/>
                  </a:lnTo>
                  <a:lnTo>
                    <a:pt x="55" y="23"/>
                  </a:lnTo>
                  <a:lnTo>
                    <a:pt x="54" y="17"/>
                  </a:lnTo>
                  <a:lnTo>
                    <a:pt x="51" y="13"/>
                  </a:lnTo>
                  <a:lnTo>
                    <a:pt x="48" y="8"/>
                  </a:lnTo>
                  <a:lnTo>
                    <a:pt x="44" y="5"/>
                  </a:lnTo>
                  <a:lnTo>
                    <a:pt x="39" y="2"/>
                  </a:lnTo>
                  <a:lnTo>
                    <a:pt x="33" y="1"/>
                  </a:lnTo>
                  <a:lnTo>
                    <a:pt x="28" y="0"/>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31" name="Freeform 499">
              <a:extLst>
                <a:ext uri="{FF2B5EF4-FFF2-40B4-BE49-F238E27FC236}">
                  <a16:creationId xmlns:a16="http://schemas.microsoft.com/office/drawing/2014/main" id="{308A8F82-4E4F-C293-6CF5-F03FFE01A50F}"/>
                </a:ext>
              </a:extLst>
            </p:cNvPr>
            <p:cNvSpPr>
              <a:spLocks/>
            </p:cNvSpPr>
            <p:nvPr/>
          </p:nvSpPr>
          <p:spPr bwMode="auto">
            <a:xfrm>
              <a:off x="4160838" y="2079625"/>
              <a:ext cx="15875" cy="14288"/>
            </a:xfrm>
            <a:custGeom>
              <a:avLst/>
              <a:gdLst>
                <a:gd name="T0" fmla="*/ 28 w 56"/>
                <a:gd name="T1" fmla="*/ 0 h 56"/>
                <a:gd name="T2" fmla="*/ 28 w 56"/>
                <a:gd name="T3" fmla="*/ 0 h 56"/>
                <a:gd name="T4" fmla="*/ 22 w 56"/>
                <a:gd name="T5" fmla="*/ 1 h 56"/>
                <a:gd name="T6" fmla="*/ 17 w 56"/>
                <a:gd name="T7" fmla="*/ 2 h 56"/>
                <a:gd name="T8" fmla="*/ 12 w 56"/>
                <a:gd name="T9" fmla="*/ 5 h 56"/>
                <a:gd name="T10" fmla="*/ 8 w 56"/>
                <a:gd name="T11" fmla="*/ 8 h 56"/>
                <a:gd name="T12" fmla="*/ 5 w 56"/>
                <a:gd name="T13" fmla="*/ 13 h 56"/>
                <a:gd name="T14" fmla="*/ 2 w 56"/>
                <a:gd name="T15" fmla="*/ 17 h 56"/>
                <a:gd name="T16" fmla="*/ 1 w 56"/>
                <a:gd name="T17" fmla="*/ 23 h 56"/>
                <a:gd name="T18" fmla="*/ 0 w 56"/>
                <a:gd name="T19" fmla="*/ 28 h 56"/>
                <a:gd name="T20" fmla="*/ 0 w 56"/>
                <a:gd name="T21" fmla="*/ 28 h 56"/>
                <a:gd name="T22" fmla="*/ 1 w 56"/>
                <a:gd name="T23" fmla="*/ 34 h 56"/>
                <a:gd name="T24" fmla="*/ 2 w 56"/>
                <a:gd name="T25" fmla="*/ 39 h 56"/>
                <a:gd name="T26" fmla="*/ 5 w 56"/>
                <a:gd name="T27" fmla="*/ 44 h 56"/>
                <a:gd name="T28" fmla="*/ 8 w 56"/>
                <a:gd name="T29" fmla="*/ 48 h 56"/>
                <a:gd name="T30" fmla="*/ 12 w 56"/>
                <a:gd name="T31" fmla="*/ 52 h 56"/>
                <a:gd name="T32" fmla="*/ 17 w 56"/>
                <a:gd name="T33" fmla="*/ 54 h 56"/>
                <a:gd name="T34" fmla="*/ 22 w 56"/>
                <a:gd name="T35" fmla="*/ 56 h 56"/>
                <a:gd name="T36" fmla="*/ 28 w 56"/>
                <a:gd name="T37" fmla="*/ 56 h 56"/>
                <a:gd name="T38" fmla="*/ 28 w 56"/>
                <a:gd name="T39" fmla="*/ 56 h 56"/>
                <a:gd name="T40" fmla="*/ 34 w 56"/>
                <a:gd name="T41" fmla="*/ 56 h 56"/>
                <a:gd name="T42" fmla="*/ 39 w 56"/>
                <a:gd name="T43" fmla="*/ 54 h 56"/>
                <a:gd name="T44" fmla="*/ 44 w 56"/>
                <a:gd name="T45" fmla="*/ 52 h 56"/>
                <a:gd name="T46" fmla="*/ 48 w 56"/>
                <a:gd name="T47" fmla="*/ 48 h 56"/>
                <a:gd name="T48" fmla="*/ 51 w 56"/>
                <a:gd name="T49" fmla="*/ 44 h 56"/>
                <a:gd name="T50" fmla="*/ 54 w 56"/>
                <a:gd name="T51" fmla="*/ 39 h 56"/>
                <a:gd name="T52" fmla="*/ 56 w 56"/>
                <a:gd name="T53" fmla="*/ 34 h 56"/>
                <a:gd name="T54" fmla="*/ 56 w 56"/>
                <a:gd name="T55" fmla="*/ 28 h 56"/>
                <a:gd name="T56" fmla="*/ 56 w 56"/>
                <a:gd name="T57" fmla="*/ 28 h 56"/>
                <a:gd name="T58" fmla="*/ 56 w 56"/>
                <a:gd name="T59" fmla="*/ 23 h 56"/>
                <a:gd name="T60" fmla="*/ 54 w 56"/>
                <a:gd name="T61" fmla="*/ 17 h 56"/>
                <a:gd name="T62" fmla="*/ 51 w 56"/>
                <a:gd name="T63" fmla="*/ 13 h 56"/>
                <a:gd name="T64" fmla="*/ 48 w 56"/>
                <a:gd name="T65" fmla="*/ 8 h 56"/>
                <a:gd name="T66" fmla="*/ 44 w 56"/>
                <a:gd name="T67" fmla="*/ 5 h 56"/>
                <a:gd name="T68" fmla="*/ 39 w 56"/>
                <a:gd name="T69" fmla="*/ 2 h 56"/>
                <a:gd name="T70" fmla="*/ 34 w 56"/>
                <a:gd name="T71" fmla="*/ 1 h 56"/>
                <a:gd name="T72" fmla="*/ 28 w 56"/>
                <a:gd name="T73" fmla="*/ 0 h 56"/>
                <a:gd name="T74" fmla="*/ 28 w 56"/>
                <a:gd name="T7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28" y="0"/>
                  </a:moveTo>
                  <a:lnTo>
                    <a:pt x="28" y="0"/>
                  </a:lnTo>
                  <a:lnTo>
                    <a:pt x="22" y="1"/>
                  </a:lnTo>
                  <a:lnTo>
                    <a:pt x="17" y="2"/>
                  </a:lnTo>
                  <a:lnTo>
                    <a:pt x="12" y="5"/>
                  </a:lnTo>
                  <a:lnTo>
                    <a:pt x="8" y="8"/>
                  </a:lnTo>
                  <a:lnTo>
                    <a:pt x="5" y="13"/>
                  </a:lnTo>
                  <a:lnTo>
                    <a:pt x="2" y="17"/>
                  </a:lnTo>
                  <a:lnTo>
                    <a:pt x="1" y="23"/>
                  </a:lnTo>
                  <a:lnTo>
                    <a:pt x="0" y="28"/>
                  </a:lnTo>
                  <a:lnTo>
                    <a:pt x="0" y="28"/>
                  </a:lnTo>
                  <a:lnTo>
                    <a:pt x="1" y="34"/>
                  </a:lnTo>
                  <a:lnTo>
                    <a:pt x="2" y="39"/>
                  </a:lnTo>
                  <a:lnTo>
                    <a:pt x="5" y="44"/>
                  </a:lnTo>
                  <a:lnTo>
                    <a:pt x="8" y="48"/>
                  </a:lnTo>
                  <a:lnTo>
                    <a:pt x="12" y="52"/>
                  </a:lnTo>
                  <a:lnTo>
                    <a:pt x="17" y="54"/>
                  </a:lnTo>
                  <a:lnTo>
                    <a:pt x="22" y="56"/>
                  </a:lnTo>
                  <a:lnTo>
                    <a:pt x="28" y="56"/>
                  </a:lnTo>
                  <a:lnTo>
                    <a:pt x="28" y="56"/>
                  </a:lnTo>
                  <a:lnTo>
                    <a:pt x="34" y="56"/>
                  </a:lnTo>
                  <a:lnTo>
                    <a:pt x="39" y="54"/>
                  </a:lnTo>
                  <a:lnTo>
                    <a:pt x="44" y="52"/>
                  </a:lnTo>
                  <a:lnTo>
                    <a:pt x="48" y="48"/>
                  </a:lnTo>
                  <a:lnTo>
                    <a:pt x="51" y="44"/>
                  </a:lnTo>
                  <a:lnTo>
                    <a:pt x="54" y="39"/>
                  </a:lnTo>
                  <a:lnTo>
                    <a:pt x="56" y="34"/>
                  </a:lnTo>
                  <a:lnTo>
                    <a:pt x="56" y="28"/>
                  </a:lnTo>
                  <a:lnTo>
                    <a:pt x="56" y="28"/>
                  </a:lnTo>
                  <a:lnTo>
                    <a:pt x="56" y="23"/>
                  </a:lnTo>
                  <a:lnTo>
                    <a:pt x="54" y="17"/>
                  </a:lnTo>
                  <a:lnTo>
                    <a:pt x="51" y="13"/>
                  </a:lnTo>
                  <a:lnTo>
                    <a:pt x="48" y="8"/>
                  </a:lnTo>
                  <a:lnTo>
                    <a:pt x="44" y="5"/>
                  </a:lnTo>
                  <a:lnTo>
                    <a:pt x="39" y="2"/>
                  </a:lnTo>
                  <a:lnTo>
                    <a:pt x="34" y="1"/>
                  </a:lnTo>
                  <a:lnTo>
                    <a:pt x="28" y="0"/>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32" name="Freeform 500">
              <a:extLst>
                <a:ext uri="{FF2B5EF4-FFF2-40B4-BE49-F238E27FC236}">
                  <a16:creationId xmlns:a16="http://schemas.microsoft.com/office/drawing/2014/main" id="{AA7564F5-622E-BB2E-4881-316A30948BBC}"/>
                </a:ext>
              </a:extLst>
            </p:cNvPr>
            <p:cNvSpPr>
              <a:spLocks/>
            </p:cNvSpPr>
            <p:nvPr/>
          </p:nvSpPr>
          <p:spPr bwMode="auto">
            <a:xfrm>
              <a:off x="4416425" y="2079625"/>
              <a:ext cx="14288" cy="14288"/>
            </a:xfrm>
            <a:custGeom>
              <a:avLst/>
              <a:gdLst>
                <a:gd name="T0" fmla="*/ 29 w 57"/>
                <a:gd name="T1" fmla="*/ 0 h 56"/>
                <a:gd name="T2" fmla="*/ 29 w 57"/>
                <a:gd name="T3" fmla="*/ 0 h 56"/>
                <a:gd name="T4" fmla="*/ 23 w 57"/>
                <a:gd name="T5" fmla="*/ 1 h 56"/>
                <a:gd name="T6" fmla="*/ 18 w 57"/>
                <a:gd name="T7" fmla="*/ 2 h 56"/>
                <a:gd name="T8" fmla="*/ 12 w 57"/>
                <a:gd name="T9" fmla="*/ 5 h 56"/>
                <a:gd name="T10" fmla="*/ 8 w 57"/>
                <a:gd name="T11" fmla="*/ 8 h 56"/>
                <a:gd name="T12" fmla="*/ 5 w 57"/>
                <a:gd name="T13" fmla="*/ 13 h 56"/>
                <a:gd name="T14" fmla="*/ 2 w 57"/>
                <a:gd name="T15" fmla="*/ 17 h 56"/>
                <a:gd name="T16" fmla="*/ 1 w 57"/>
                <a:gd name="T17" fmla="*/ 23 h 56"/>
                <a:gd name="T18" fmla="*/ 0 w 57"/>
                <a:gd name="T19" fmla="*/ 28 h 56"/>
                <a:gd name="T20" fmla="*/ 0 w 57"/>
                <a:gd name="T21" fmla="*/ 28 h 56"/>
                <a:gd name="T22" fmla="*/ 1 w 57"/>
                <a:gd name="T23" fmla="*/ 34 h 56"/>
                <a:gd name="T24" fmla="*/ 2 w 57"/>
                <a:gd name="T25" fmla="*/ 39 h 56"/>
                <a:gd name="T26" fmla="*/ 5 w 57"/>
                <a:gd name="T27" fmla="*/ 44 h 56"/>
                <a:gd name="T28" fmla="*/ 8 w 57"/>
                <a:gd name="T29" fmla="*/ 48 h 56"/>
                <a:gd name="T30" fmla="*/ 12 w 57"/>
                <a:gd name="T31" fmla="*/ 52 h 56"/>
                <a:gd name="T32" fmla="*/ 18 w 57"/>
                <a:gd name="T33" fmla="*/ 54 h 56"/>
                <a:gd name="T34" fmla="*/ 23 w 57"/>
                <a:gd name="T35" fmla="*/ 56 h 56"/>
                <a:gd name="T36" fmla="*/ 29 w 57"/>
                <a:gd name="T37" fmla="*/ 56 h 56"/>
                <a:gd name="T38" fmla="*/ 29 w 57"/>
                <a:gd name="T39" fmla="*/ 56 h 56"/>
                <a:gd name="T40" fmla="*/ 35 w 57"/>
                <a:gd name="T41" fmla="*/ 56 h 56"/>
                <a:gd name="T42" fmla="*/ 40 w 57"/>
                <a:gd name="T43" fmla="*/ 54 h 56"/>
                <a:gd name="T44" fmla="*/ 45 w 57"/>
                <a:gd name="T45" fmla="*/ 52 h 56"/>
                <a:gd name="T46" fmla="*/ 49 w 57"/>
                <a:gd name="T47" fmla="*/ 48 h 56"/>
                <a:gd name="T48" fmla="*/ 52 w 57"/>
                <a:gd name="T49" fmla="*/ 44 h 56"/>
                <a:gd name="T50" fmla="*/ 55 w 57"/>
                <a:gd name="T51" fmla="*/ 39 h 56"/>
                <a:gd name="T52" fmla="*/ 57 w 57"/>
                <a:gd name="T53" fmla="*/ 34 h 56"/>
                <a:gd name="T54" fmla="*/ 57 w 57"/>
                <a:gd name="T55" fmla="*/ 28 h 56"/>
                <a:gd name="T56" fmla="*/ 57 w 57"/>
                <a:gd name="T57" fmla="*/ 28 h 56"/>
                <a:gd name="T58" fmla="*/ 57 w 57"/>
                <a:gd name="T59" fmla="*/ 23 h 56"/>
                <a:gd name="T60" fmla="*/ 55 w 57"/>
                <a:gd name="T61" fmla="*/ 17 h 56"/>
                <a:gd name="T62" fmla="*/ 52 w 57"/>
                <a:gd name="T63" fmla="*/ 13 h 56"/>
                <a:gd name="T64" fmla="*/ 49 w 57"/>
                <a:gd name="T65" fmla="*/ 8 h 56"/>
                <a:gd name="T66" fmla="*/ 45 w 57"/>
                <a:gd name="T67" fmla="*/ 5 h 56"/>
                <a:gd name="T68" fmla="*/ 40 w 57"/>
                <a:gd name="T69" fmla="*/ 2 h 56"/>
                <a:gd name="T70" fmla="*/ 35 w 57"/>
                <a:gd name="T71" fmla="*/ 1 h 56"/>
                <a:gd name="T72" fmla="*/ 29 w 57"/>
                <a:gd name="T73" fmla="*/ 0 h 56"/>
                <a:gd name="T74" fmla="*/ 29 w 57"/>
                <a:gd name="T7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7" h="56">
                  <a:moveTo>
                    <a:pt x="29" y="0"/>
                  </a:moveTo>
                  <a:lnTo>
                    <a:pt x="29" y="0"/>
                  </a:lnTo>
                  <a:lnTo>
                    <a:pt x="23" y="1"/>
                  </a:lnTo>
                  <a:lnTo>
                    <a:pt x="18" y="2"/>
                  </a:lnTo>
                  <a:lnTo>
                    <a:pt x="12" y="5"/>
                  </a:lnTo>
                  <a:lnTo>
                    <a:pt x="8" y="8"/>
                  </a:lnTo>
                  <a:lnTo>
                    <a:pt x="5" y="13"/>
                  </a:lnTo>
                  <a:lnTo>
                    <a:pt x="2" y="17"/>
                  </a:lnTo>
                  <a:lnTo>
                    <a:pt x="1" y="23"/>
                  </a:lnTo>
                  <a:lnTo>
                    <a:pt x="0" y="28"/>
                  </a:lnTo>
                  <a:lnTo>
                    <a:pt x="0" y="28"/>
                  </a:lnTo>
                  <a:lnTo>
                    <a:pt x="1" y="34"/>
                  </a:lnTo>
                  <a:lnTo>
                    <a:pt x="2" y="39"/>
                  </a:lnTo>
                  <a:lnTo>
                    <a:pt x="5" y="44"/>
                  </a:lnTo>
                  <a:lnTo>
                    <a:pt x="8" y="48"/>
                  </a:lnTo>
                  <a:lnTo>
                    <a:pt x="12" y="52"/>
                  </a:lnTo>
                  <a:lnTo>
                    <a:pt x="18" y="54"/>
                  </a:lnTo>
                  <a:lnTo>
                    <a:pt x="23" y="56"/>
                  </a:lnTo>
                  <a:lnTo>
                    <a:pt x="29" y="56"/>
                  </a:lnTo>
                  <a:lnTo>
                    <a:pt x="29" y="56"/>
                  </a:lnTo>
                  <a:lnTo>
                    <a:pt x="35" y="56"/>
                  </a:lnTo>
                  <a:lnTo>
                    <a:pt x="40" y="54"/>
                  </a:lnTo>
                  <a:lnTo>
                    <a:pt x="45" y="52"/>
                  </a:lnTo>
                  <a:lnTo>
                    <a:pt x="49" y="48"/>
                  </a:lnTo>
                  <a:lnTo>
                    <a:pt x="52" y="44"/>
                  </a:lnTo>
                  <a:lnTo>
                    <a:pt x="55" y="39"/>
                  </a:lnTo>
                  <a:lnTo>
                    <a:pt x="57" y="34"/>
                  </a:lnTo>
                  <a:lnTo>
                    <a:pt x="57" y="28"/>
                  </a:lnTo>
                  <a:lnTo>
                    <a:pt x="57" y="28"/>
                  </a:lnTo>
                  <a:lnTo>
                    <a:pt x="57" y="23"/>
                  </a:lnTo>
                  <a:lnTo>
                    <a:pt x="55" y="17"/>
                  </a:lnTo>
                  <a:lnTo>
                    <a:pt x="52" y="13"/>
                  </a:lnTo>
                  <a:lnTo>
                    <a:pt x="49" y="8"/>
                  </a:lnTo>
                  <a:lnTo>
                    <a:pt x="45" y="5"/>
                  </a:lnTo>
                  <a:lnTo>
                    <a:pt x="40" y="2"/>
                  </a:lnTo>
                  <a:lnTo>
                    <a:pt x="35" y="1"/>
                  </a:lnTo>
                  <a:lnTo>
                    <a:pt x="29" y="0"/>
                  </a:ln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33" name="Freeform 501">
              <a:extLst>
                <a:ext uri="{FF2B5EF4-FFF2-40B4-BE49-F238E27FC236}">
                  <a16:creationId xmlns:a16="http://schemas.microsoft.com/office/drawing/2014/main" id="{BDEDA184-E54C-0026-C16D-D2DEEC163114}"/>
                </a:ext>
              </a:extLst>
            </p:cNvPr>
            <p:cNvSpPr>
              <a:spLocks/>
            </p:cNvSpPr>
            <p:nvPr/>
          </p:nvSpPr>
          <p:spPr bwMode="auto">
            <a:xfrm>
              <a:off x="4446588" y="2079625"/>
              <a:ext cx="14288" cy="14288"/>
            </a:xfrm>
            <a:custGeom>
              <a:avLst/>
              <a:gdLst>
                <a:gd name="T0" fmla="*/ 28 w 56"/>
                <a:gd name="T1" fmla="*/ 0 h 56"/>
                <a:gd name="T2" fmla="*/ 28 w 56"/>
                <a:gd name="T3" fmla="*/ 0 h 56"/>
                <a:gd name="T4" fmla="*/ 23 w 56"/>
                <a:gd name="T5" fmla="*/ 1 h 56"/>
                <a:gd name="T6" fmla="*/ 17 w 56"/>
                <a:gd name="T7" fmla="*/ 2 h 56"/>
                <a:gd name="T8" fmla="*/ 13 w 56"/>
                <a:gd name="T9" fmla="*/ 5 h 56"/>
                <a:gd name="T10" fmla="*/ 9 w 56"/>
                <a:gd name="T11" fmla="*/ 8 h 56"/>
                <a:gd name="T12" fmla="*/ 5 w 56"/>
                <a:gd name="T13" fmla="*/ 13 h 56"/>
                <a:gd name="T14" fmla="*/ 3 w 56"/>
                <a:gd name="T15" fmla="*/ 17 h 56"/>
                <a:gd name="T16" fmla="*/ 1 w 56"/>
                <a:gd name="T17" fmla="*/ 23 h 56"/>
                <a:gd name="T18" fmla="*/ 0 w 56"/>
                <a:gd name="T19" fmla="*/ 28 h 56"/>
                <a:gd name="T20" fmla="*/ 0 w 56"/>
                <a:gd name="T21" fmla="*/ 28 h 56"/>
                <a:gd name="T22" fmla="*/ 1 w 56"/>
                <a:gd name="T23" fmla="*/ 34 h 56"/>
                <a:gd name="T24" fmla="*/ 3 w 56"/>
                <a:gd name="T25" fmla="*/ 39 h 56"/>
                <a:gd name="T26" fmla="*/ 5 w 56"/>
                <a:gd name="T27" fmla="*/ 44 h 56"/>
                <a:gd name="T28" fmla="*/ 9 w 56"/>
                <a:gd name="T29" fmla="*/ 48 h 56"/>
                <a:gd name="T30" fmla="*/ 13 w 56"/>
                <a:gd name="T31" fmla="*/ 52 h 56"/>
                <a:gd name="T32" fmla="*/ 17 w 56"/>
                <a:gd name="T33" fmla="*/ 54 h 56"/>
                <a:gd name="T34" fmla="*/ 23 w 56"/>
                <a:gd name="T35" fmla="*/ 56 h 56"/>
                <a:gd name="T36" fmla="*/ 28 w 56"/>
                <a:gd name="T37" fmla="*/ 56 h 56"/>
                <a:gd name="T38" fmla="*/ 28 w 56"/>
                <a:gd name="T39" fmla="*/ 56 h 56"/>
                <a:gd name="T40" fmla="*/ 34 w 56"/>
                <a:gd name="T41" fmla="*/ 56 h 56"/>
                <a:gd name="T42" fmla="*/ 39 w 56"/>
                <a:gd name="T43" fmla="*/ 54 h 56"/>
                <a:gd name="T44" fmla="*/ 44 w 56"/>
                <a:gd name="T45" fmla="*/ 52 h 56"/>
                <a:gd name="T46" fmla="*/ 48 w 56"/>
                <a:gd name="T47" fmla="*/ 48 h 56"/>
                <a:gd name="T48" fmla="*/ 52 w 56"/>
                <a:gd name="T49" fmla="*/ 44 h 56"/>
                <a:gd name="T50" fmla="*/ 54 w 56"/>
                <a:gd name="T51" fmla="*/ 39 h 56"/>
                <a:gd name="T52" fmla="*/ 56 w 56"/>
                <a:gd name="T53" fmla="*/ 34 h 56"/>
                <a:gd name="T54" fmla="*/ 56 w 56"/>
                <a:gd name="T55" fmla="*/ 28 h 56"/>
                <a:gd name="T56" fmla="*/ 56 w 56"/>
                <a:gd name="T57" fmla="*/ 28 h 56"/>
                <a:gd name="T58" fmla="*/ 56 w 56"/>
                <a:gd name="T59" fmla="*/ 23 h 56"/>
                <a:gd name="T60" fmla="*/ 54 w 56"/>
                <a:gd name="T61" fmla="*/ 17 h 56"/>
                <a:gd name="T62" fmla="*/ 52 w 56"/>
                <a:gd name="T63" fmla="*/ 13 h 56"/>
                <a:gd name="T64" fmla="*/ 48 w 56"/>
                <a:gd name="T65" fmla="*/ 8 h 56"/>
                <a:gd name="T66" fmla="*/ 44 w 56"/>
                <a:gd name="T67" fmla="*/ 5 h 56"/>
                <a:gd name="T68" fmla="*/ 39 w 56"/>
                <a:gd name="T69" fmla="*/ 2 h 56"/>
                <a:gd name="T70" fmla="*/ 34 w 56"/>
                <a:gd name="T71" fmla="*/ 1 h 56"/>
                <a:gd name="T72" fmla="*/ 28 w 56"/>
                <a:gd name="T73" fmla="*/ 0 h 56"/>
                <a:gd name="T74" fmla="*/ 28 w 56"/>
                <a:gd name="T7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28" y="0"/>
                  </a:moveTo>
                  <a:lnTo>
                    <a:pt x="28" y="0"/>
                  </a:lnTo>
                  <a:lnTo>
                    <a:pt x="23" y="1"/>
                  </a:lnTo>
                  <a:lnTo>
                    <a:pt x="17" y="2"/>
                  </a:lnTo>
                  <a:lnTo>
                    <a:pt x="13" y="5"/>
                  </a:lnTo>
                  <a:lnTo>
                    <a:pt x="9" y="8"/>
                  </a:lnTo>
                  <a:lnTo>
                    <a:pt x="5" y="13"/>
                  </a:lnTo>
                  <a:lnTo>
                    <a:pt x="3" y="17"/>
                  </a:lnTo>
                  <a:lnTo>
                    <a:pt x="1" y="23"/>
                  </a:lnTo>
                  <a:lnTo>
                    <a:pt x="0" y="28"/>
                  </a:lnTo>
                  <a:lnTo>
                    <a:pt x="0" y="28"/>
                  </a:lnTo>
                  <a:lnTo>
                    <a:pt x="1" y="34"/>
                  </a:lnTo>
                  <a:lnTo>
                    <a:pt x="3" y="39"/>
                  </a:lnTo>
                  <a:lnTo>
                    <a:pt x="5" y="44"/>
                  </a:lnTo>
                  <a:lnTo>
                    <a:pt x="9" y="48"/>
                  </a:lnTo>
                  <a:lnTo>
                    <a:pt x="13" y="52"/>
                  </a:lnTo>
                  <a:lnTo>
                    <a:pt x="17" y="54"/>
                  </a:lnTo>
                  <a:lnTo>
                    <a:pt x="23" y="56"/>
                  </a:lnTo>
                  <a:lnTo>
                    <a:pt x="28" y="56"/>
                  </a:lnTo>
                  <a:lnTo>
                    <a:pt x="28" y="56"/>
                  </a:lnTo>
                  <a:lnTo>
                    <a:pt x="34" y="56"/>
                  </a:lnTo>
                  <a:lnTo>
                    <a:pt x="39" y="54"/>
                  </a:lnTo>
                  <a:lnTo>
                    <a:pt x="44" y="52"/>
                  </a:lnTo>
                  <a:lnTo>
                    <a:pt x="48" y="48"/>
                  </a:lnTo>
                  <a:lnTo>
                    <a:pt x="52" y="44"/>
                  </a:lnTo>
                  <a:lnTo>
                    <a:pt x="54" y="39"/>
                  </a:lnTo>
                  <a:lnTo>
                    <a:pt x="56" y="34"/>
                  </a:lnTo>
                  <a:lnTo>
                    <a:pt x="56" y="28"/>
                  </a:lnTo>
                  <a:lnTo>
                    <a:pt x="56" y="28"/>
                  </a:lnTo>
                  <a:lnTo>
                    <a:pt x="56" y="23"/>
                  </a:lnTo>
                  <a:lnTo>
                    <a:pt x="54" y="17"/>
                  </a:lnTo>
                  <a:lnTo>
                    <a:pt x="52" y="13"/>
                  </a:lnTo>
                  <a:lnTo>
                    <a:pt x="48" y="8"/>
                  </a:lnTo>
                  <a:lnTo>
                    <a:pt x="44" y="5"/>
                  </a:lnTo>
                  <a:lnTo>
                    <a:pt x="39" y="2"/>
                  </a:lnTo>
                  <a:lnTo>
                    <a:pt x="34" y="1"/>
                  </a:lnTo>
                  <a:lnTo>
                    <a:pt x="28" y="0"/>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nvGrpSpPr>
          <p:cNvPr id="134" name="Group 133">
            <a:extLst>
              <a:ext uri="{FF2B5EF4-FFF2-40B4-BE49-F238E27FC236}">
                <a16:creationId xmlns:a16="http://schemas.microsoft.com/office/drawing/2014/main" id="{8385B0D4-A9D9-7A9E-B8F4-C06A519570C7}"/>
              </a:ext>
            </a:extLst>
          </p:cNvPr>
          <p:cNvGrpSpPr/>
          <p:nvPr/>
        </p:nvGrpSpPr>
        <p:grpSpPr>
          <a:xfrm>
            <a:off x="6975071" y="2762358"/>
            <a:ext cx="270268" cy="297821"/>
            <a:chOff x="5570538" y="5048251"/>
            <a:chExt cx="327025" cy="360363"/>
          </a:xfrm>
          <a:solidFill>
            <a:srgbClr val="37617A"/>
          </a:solidFill>
        </p:grpSpPr>
        <p:sp>
          <p:nvSpPr>
            <p:cNvPr id="135" name="Freeform 342">
              <a:extLst>
                <a:ext uri="{FF2B5EF4-FFF2-40B4-BE49-F238E27FC236}">
                  <a16:creationId xmlns:a16="http://schemas.microsoft.com/office/drawing/2014/main" id="{34F65EE8-2E81-745C-CC14-93F431CD4E68}"/>
                </a:ext>
              </a:extLst>
            </p:cNvPr>
            <p:cNvSpPr>
              <a:spLocks noEditPoints="1"/>
            </p:cNvSpPr>
            <p:nvPr/>
          </p:nvSpPr>
          <p:spPr bwMode="auto">
            <a:xfrm>
              <a:off x="5570538" y="5048251"/>
              <a:ext cx="327025" cy="360363"/>
            </a:xfrm>
            <a:custGeom>
              <a:avLst/>
              <a:gdLst>
                <a:gd name="T0" fmla="*/ 239 w 1231"/>
                <a:gd name="T1" fmla="*/ 1355 h 1360"/>
                <a:gd name="T2" fmla="*/ 226 w 1231"/>
                <a:gd name="T3" fmla="*/ 1021 h 1360"/>
                <a:gd name="T4" fmla="*/ 107 w 1231"/>
                <a:gd name="T5" fmla="*/ 916 h 1360"/>
                <a:gd name="T6" fmla="*/ 22 w 1231"/>
                <a:gd name="T7" fmla="*/ 746 h 1360"/>
                <a:gd name="T8" fmla="*/ 0 w 1231"/>
                <a:gd name="T9" fmla="*/ 570 h 1360"/>
                <a:gd name="T10" fmla="*/ 25 w 1231"/>
                <a:gd name="T11" fmla="*/ 399 h 1360"/>
                <a:gd name="T12" fmla="*/ 96 w 1231"/>
                <a:gd name="T13" fmla="*/ 249 h 1360"/>
                <a:gd name="T14" fmla="*/ 204 w 1231"/>
                <a:gd name="T15" fmla="*/ 128 h 1360"/>
                <a:gd name="T16" fmla="*/ 344 w 1231"/>
                <a:gd name="T17" fmla="*/ 44 h 1360"/>
                <a:gd name="T18" fmla="*/ 508 w 1231"/>
                <a:gd name="T19" fmla="*/ 3 h 1360"/>
                <a:gd name="T20" fmla="*/ 641 w 1231"/>
                <a:gd name="T21" fmla="*/ 5 h 1360"/>
                <a:gd name="T22" fmla="*/ 788 w 1231"/>
                <a:gd name="T23" fmla="*/ 41 h 1360"/>
                <a:gd name="T24" fmla="*/ 918 w 1231"/>
                <a:gd name="T25" fmla="*/ 111 h 1360"/>
                <a:gd name="T26" fmla="*/ 1023 w 1231"/>
                <a:gd name="T27" fmla="*/ 214 h 1360"/>
                <a:gd name="T28" fmla="*/ 1090 w 1231"/>
                <a:gd name="T29" fmla="*/ 345 h 1360"/>
                <a:gd name="T30" fmla="*/ 1109 w 1231"/>
                <a:gd name="T31" fmla="*/ 476 h 1360"/>
                <a:gd name="T32" fmla="*/ 1149 w 1231"/>
                <a:gd name="T33" fmla="*/ 558 h 1360"/>
                <a:gd name="T34" fmla="*/ 1225 w 1231"/>
                <a:gd name="T35" fmla="*/ 721 h 1360"/>
                <a:gd name="T36" fmla="*/ 1230 w 1231"/>
                <a:gd name="T37" fmla="*/ 778 h 1360"/>
                <a:gd name="T38" fmla="*/ 1219 w 1231"/>
                <a:gd name="T39" fmla="*/ 821 h 1360"/>
                <a:gd name="T40" fmla="*/ 1181 w 1231"/>
                <a:gd name="T41" fmla="*/ 848 h 1360"/>
                <a:gd name="T42" fmla="*/ 1107 w 1231"/>
                <a:gd name="T43" fmla="*/ 851 h 1360"/>
                <a:gd name="T44" fmla="*/ 1091 w 1231"/>
                <a:gd name="T45" fmla="*/ 1023 h 1360"/>
                <a:gd name="T46" fmla="*/ 1052 w 1231"/>
                <a:gd name="T47" fmla="*/ 1108 h 1360"/>
                <a:gd name="T48" fmla="*/ 1006 w 1231"/>
                <a:gd name="T49" fmla="*/ 1140 h 1360"/>
                <a:gd name="T50" fmla="*/ 886 w 1231"/>
                <a:gd name="T51" fmla="*/ 1162 h 1360"/>
                <a:gd name="T52" fmla="*/ 845 w 1231"/>
                <a:gd name="T53" fmla="*/ 1348 h 1360"/>
                <a:gd name="T54" fmla="*/ 822 w 1231"/>
                <a:gd name="T55" fmla="*/ 1360 h 1360"/>
                <a:gd name="T56" fmla="*/ 796 w 1231"/>
                <a:gd name="T57" fmla="*/ 1124 h 1360"/>
                <a:gd name="T58" fmla="*/ 816 w 1231"/>
                <a:gd name="T59" fmla="*/ 1107 h 1360"/>
                <a:gd name="T60" fmla="*/ 948 w 1231"/>
                <a:gd name="T61" fmla="*/ 1098 h 1360"/>
                <a:gd name="T62" fmla="*/ 1007 w 1231"/>
                <a:gd name="T63" fmla="*/ 1072 h 1360"/>
                <a:gd name="T64" fmla="*/ 1031 w 1231"/>
                <a:gd name="T65" fmla="*/ 1029 h 1360"/>
                <a:gd name="T66" fmla="*/ 1050 w 1231"/>
                <a:gd name="T67" fmla="*/ 856 h 1360"/>
                <a:gd name="T68" fmla="*/ 1058 w 1231"/>
                <a:gd name="T69" fmla="*/ 802 h 1360"/>
                <a:gd name="T70" fmla="*/ 1080 w 1231"/>
                <a:gd name="T71" fmla="*/ 793 h 1360"/>
                <a:gd name="T72" fmla="*/ 1168 w 1231"/>
                <a:gd name="T73" fmla="*/ 792 h 1360"/>
                <a:gd name="T74" fmla="*/ 1174 w 1231"/>
                <a:gd name="T75" fmla="*/ 767 h 1360"/>
                <a:gd name="T76" fmla="*/ 1160 w 1231"/>
                <a:gd name="T77" fmla="*/ 705 h 1360"/>
                <a:gd name="T78" fmla="*/ 1080 w 1231"/>
                <a:gd name="T79" fmla="*/ 550 h 1360"/>
                <a:gd name="T80" fmla="*/ 1052 w 1231"/>
                <a:gd name="T81" fmla="*/ 476 h 1360"/>
                <a:gd name="T82" fmla="*/ 1028 w 1231"/>
                <a:gd name="T83" fmla="*/ 340 h 1360"/>
                <a:gd name="T84" fmla="*/ 961 w 1231"/>
                <a:gd name="T85" fmla="*/ 228 h 1360"/>
                <a:gd name="T86" fmla="*/ 863 w 1231"/>
                <a:gd name="T87" fmla="*/ 142 h 1360"/>
                <a:gd name="T88" fmla="*/ 743 w 1231"/>
                <a:gd name="T89" fmla="*/ 85 h 1360"/>
                <a:gd name="T90" fmla="*/ 612 w 1231"/>
                <a:gd name="T91" fmla="*/ 58 h 1360"/>
                <a:gd name="T92" fmla="*/ 488 w 1231"/>
                <a:gd name="T93" fmla="*/ 62 h 1360"/>
                <a:gd name="T94" fmla="*/ 343 w 1231"/>
                <a:gd name="T95" fmla="*/ 107 h 1360"/>
                <a:gd name="T96" fmla="*/ 222 w 1231"/>
                <a:gd name="T97" fmla="*/ 188 h 1360"/>
                <a:gd name="T98" fmla="*/ 129 w 1231"/>
                <a:gd name="T99" fmla="*/ 302 h 1360"/>
                <a:gd name="T100" fmla="*/ 73 w 1231"/>
                <a:gd name="T101" fmla="*/ 440 h 1360"/>
                <a:gd name="T102" fmla="*/ 56 w 1231"/>
                <a:gd name="T103" fmla="*/ 570 h 1360"/>
                <a:gd name="T104" fmla="*/ 87 w 1231"/>
                <a:gd name="T105" fmla="*/ 761 h 1360"/>
                <a:gd name="T106" fmla="*/ 177 w 1231"/>
                <a:gd name="T107" fmla="*/ 908 h 1360"/>
                <a:gd name="T108" fmla="*/ 276 w 1231"/>
                <a:gd name="T109" fmla="*/ 985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1" h="1360">
                  <a:moveTo>
                    <a:pt x="822" y="1360"/>
                  </a:moveTo>
                  <a:lnTo>
                    <a:pt x="255" y="1360"/>
                  </a:lnTo>
                  <a:lnTo>
                    <a:pt x="255" y="1360"/>
                  </a:lnTo>
                  <a:lnTo>
                    <a:pt x="249" y="1359"/>
                  </a:lnTo>
                  <a:lnTo>
                    <a:pt x="244" y="1358"/>
                  </a:lnTo>
                  <a:lnTo>
                    <a:pt x="239" y="1355"/>
                  </a:lnTo>
                  <a:lnTo>
                    <a:pt x="235" y="1352"/>
                  </a:lnTo>
                  <a:lnTo>
                    <a:pt x="231" y="1348"/>
                  </a:lnTo>
                  <a:lnTo>
                    <a:pt x="229" y="1343"/>
                  </a:lnTo>
                  <a:lnTo>
                    <a:pt x="227" y="1338"/>
                  </a:lnTo>
                  <a:lnTo>
                    <a:pt x="226" y="1332"/>
                  </a:lnTo>
                  <a:lnTo>
                    <a:pt x="226" y="1021"/>
                  </a:lnTo>
                  <a:lnTo>
                    <a:pt x="226" y="1021"/>
                  </a:lnTo>
                  <a:lnTo>
                    <a:pt x="199" y="1002"/>
                  </a:lnTo>
                  <a:lnTo>
                    <a:pt x="174" y="982"/>
                  </a:lnTo>
                  <a:lnTo>
                    <a:pt x="149" y="961"/>
                  </a:lnTo>
                  <a:lnTo>
                    <a:pt x="128" y="939"/>
                  </a:lnTo>
                  <a:lnTo>
                    <a:pt x="107" y="916"/>
                  </a:lnTo>
                  <a:lnTo>
                    <a:pt x="89" y="890"/>
                  </a:lnTo>
                  <a:lnTo>
                    <a:pt x="72" y="864"/>
                  </a:lnTo>
                  <a:lnTo>
                    <a:pt x="56" y="836"/>
                  </a:lnTo>
                  <a:lnTo>
                    <a:pt x="43" y="808"/>
                  </a:lnTo>
                  <a:lnTo>
                    <a:pt x="32" y="777"/>
                  </a:lnTo>
                  <a:lnTo>
                    <a:pt x="22" y="746"/>
                  </a:lnTo>
                  <a:lnTo>
                    <a:pt x="14" y="714"/>
                  </a:lnTo>
                  <a:lnTo>
                    <a:pt x="8" y="679"/>
                  </a:lnTo>
                  <a:lnTo>
                    <a:pt x="4" y="644"/>
                  </a:lnTo>
                  <a:lnTo>
                    <a:pt x="1" y="608"/>
                  </a:lnTo>
                  <a:lnTo>
                    <a:pt x="0" y="570"/>
                  </a:lnTo>
                  <a:lnTo>
                    <a:pt x="0" y="570"/>
                  </a:lnTo>
                  <a:lnTo>
                    <a:pt x="1" y="540"/>
                  </a:lnTo>
                  <a:lnTo>
                    <a:pt x="3" y="511"/>
                  </a:lnTo>
                  <a:lnTo>
                    <a:pt x="6" y="482"/>
                  </a:lnTo>
                  <a:lnTo>
                    <a:pt x="11" y="454"/>
                  </a:lnTo>
                  <a:lnTo>
                    <a:pt x="17" y="426"/>
                  </a:lnTo>
                  <a:lnTo>
                    <a:pt x="25" y="399"/>
                  </a:lnTo>
                  <a:lnTo>
                    <a:pt x="33" y="372"/>
                  </a:lnTo>
                  <a:lnTo>
                    <a:pt x="43" y="346"/>
                  </a:lnTo>
                  <a:lnTo>
                    <a:pt x="55" y="321"/>
                  </a:lnTo>
                  <a:lnTo>
                    <a:pt x="68" y="296"/>
                  </a:lnTo>
                  <a:lnTo>
                    <a:pt x="81" y="272"/>
                  </a:lnTo>
                  <a:lnTo>
                    <a:pt x="96" y="249"/>
                  </a:lnTo>
                  <a:lnTo>
                    <a:pt x="111" y="227"/>
                  </a:lnTo>
                  <a:lnTo>
                    <a:pt x="128" y="206"/>
                  </a:lnTo>
                  <a:lnTo>
                    <a:pt x="145" y="184"/>
                  </a:lnTo>
                  <a:lnTo>
                    <a:pt x="165" y="165"/>
                  </a:lnTo>
                  <a:lnTo>
                    <a:pt x="184" y="146"/>
                  </a:lnTo>
                  <a:lnTo>
                    <a:pt x="204" y="128"/>
                  </a:lnTo>
                  <a:lnTo>
                    <a:pt x="225" y="112"/>
                  </a:lnTo>
                  <a:lnTo>
                    <a:pt x="247" y="96"/>
                  </a:lnTo>
                  <a:lnTo>
                    <a:pt x="271" y="81"/>
                  </a:lnTo>
                  <a:lnTo>
                    <a:pt x="295" y="67"/>
                  </a:lnTo>
                  <a:lnTo>
                    <a:pt x="319" y="55"/>
                  </a:lnTo>
                  <a:lnTo>
                    <a:pt x="344" y="44"/>
                  </a:lnTo>
                  <a:lnTo>
                    <a:pt x="370" y="34"/>
                  </a:lnTo>
                  <a:lnTo>
                    <a:pt x="397" y="25"/>
                  </a:lnTo>
                  <a:lnTo>
                    <a:pt x="423" y="18"/>
                  </a:lnTo>
                  <a:lnTo>
                    <a:pt x="451" y="11"/>
                  </a:lnTo>
                  <a:lnTo>
                    <a:pt x="480" y="6"/>
                  </a:lnTo>
                  <a:lnTo>
                    <a:pt x="508" y="3"/>
                  </a:lnTo>
                  <a:lnTo>
                    <a:pt x="537" y="1"/>
                  </a:lnTo>
                  <a:lnTo>
                    <a:pt x="567" y="0"/>
                  </a:lnTo>
                  <a:lnTo>
                    <a:pt x="567" y="0"/>
                  </a:lnTo>
                  <a:lnTo>
                    <a:pt x="592" y="1"/>
                  </a:lnTo>
                  <a:lnTo>
                    <a:pt x="617" y="2"/>
                  </a:lnTo>
                  <a:lnTo>
                    <a:pt x="641" y="5"/>
                  </a:lnTo>
                  <a:lnTo>
                    <a:pt x="667" y="8"/>
                  </a:lnTo>
                  <a:lnTo>
                    <a:pt x="691" y="13"/>
                  </a:lnTo>
                  <a:lnTo>
                    <a:pt x="716" y="18"/>
                  </a:lnTo>
                  <a:lnTo>
                    <a:pt x="740" y="25"/>
                  </a:lnTo>
                  <a:lnTo>
                    <a:pt x="763" y="32"/>
                  </a:lnTo>
                  <a:lnTo>
                    <a:pt x="788" y="41"/>
                  </a:lnTo>
                  <a:lnTo>
                    <a:pt x="811" y="50"/>
                  </a:lnTo>
                  <a:lnTo>
                    <a:pt x="833" y="60"/>
                  </a:lnTo>
                  <a:lnTo>
                    <a:pt x="855" y="71"/>
                  </a:lnTo>
                  <a:lnTo>
                    <a:pt x="877" y="84"/>
                  </a:lnTo>
                  <a:lnTo>
                    <a:pt x="898" y="98"/>
                  </a:lnTo>
                  <a:lnTo>
                    <a:pt x="918" y="111"/>
                  </a:lnTo>
                  <a:lnTo>
                    <a:pt x="937" y="126"/>
                  </a:lnTo>
                  <a:lnTo>
                    <a:pt x="956" y="142"/>
                  </a:lnTo>
                  <a:lnTo>
                    <a:pt x="975" y="158"/>
                  </a:lnTo>
                  <a:lnTo>
                    <a:pt x="992" y="176"/>
                  </a:lnTo>
                  <a:lnTo>
                    <a:pt x="1008" y="195"/>
                  </a:lnTo>
                  <a:lnTo>
                    <a:pt x="1023" y="214"/>
                  </a:lnTo>
                  <a:lnTo>
                    <a:pt x="1037" y="233"/>
                  </a:lnTo>
                  <a:lnTo>
                    <a:pt x="1049" y="254"/>
                  </a:lnTo>
                  <a:lnTo>
                    <a:pt x="1061" y="275"/>
                  </a:lnTo>
                  <a:lnTo>
                    <a:pt x="1073" y="299"/>
                  </a:lnTo>
                  <a:lnTo>
                    <a:pt x="1082" y="322"/>
                  </a:lnTo>
                  <a:lnTo>
                    <a:pt x="1090" y="345"/>
                  </a:lnTo>
                  <a:lnTo>
                    <a:pt x="1097" y="370"/>
                  </a:lnTo>
                  <a:lnTo>
                    <a:pt x="1102" y="396"/>
                  </a:lnTo>
                  <a:lnTo>
                    <a:pt x="1106" y="422"/>
                  </a:lnTo>
                  <a:lnTo>
                    <a:pt x="1108" y="448"/>
                  </a:lnTo>
                  <a:lnTo>
                    <a:pt x="1109" y="476"/>
                  </a:lnTo>
                  <a:lnTo>
                    <a:pt x="1109" y="476"/>
                  </a:lnTo>
                  <a:lnTo>
                    <a:pt x="1110" y="481"/>
                  </a:lnTo>
                  <a:lnTo>
                    <a:pt x="1113" y="489"/>
                  </a:lnTo>
                  <a:lnTo>
                    <a:pt x="1123" y="511"/>
                  </a:lnTo>
                  <a:lnTo>
                    <a:pt x="1136" y="535"/>
                  </a:lnTo>
                  <a:lnTo>
                    <a:pt x="1149" y="558"/>
                  </a:lnTo>
                  <a:lnTo>
                    <a:pt x="1149" y="558"/>
                  </a:lnTo>
                  <a:lnTo>
                    <a:pt x="1180" y="612"/>
                  </a:lnTo>
                  <a:lnTo>
                    <a:pt x="1194" y="640"/>
                  </a:lnTo>
                  <a:lnTo>
                    <a:pt x="1207" y="667"/>
                  </a:lnTo>
                  <a:lnTo>
                    <a:pt x="1217" y="694"/>
                  </a:lnTo>
                  <a:lnTo>
                    <a:pt x="1222" y="708"/>
                  </a:lnTo>
                  <a:lnTo>
                    <a:pt x="1225" y="721"/>
                  </a:lnTo>
                  <a:lnTo>
                    <a:pt x="1228" y="734"/>
                  </a:lnTo>
                  <a:lnTo>
                    <a:pt x="1230" y="746"/>
                  </a:lnTo>
                  <a:lnTo>
                    <a:pt x="1231" y="759"/>
                  </a:lnTo>
                  <a:lnTo>
                    <a:pt x="1230" y="771"/>
                  </a:lnTo>
                  <a:lnTo>
                    <a:pt x="1230" y="778"/>
                  </a:lnTo>
                  <a:lnTo>
                    <a:pt x="1230" y="778"/>
                  </a:lnTo>
                  <a:lnTo>
                    <a:pt x="1230" y="788"/>
                  </a:lnTo>
                  <a:lnTo>
                    <a:pt x="1229" y="798"/>
                  </a:lnTo>
                  <a:lnTo>
                    <a:pt x="1225" y="810"/>
                  </a:lnTo>
                  <a:lnTo>
                    <a:pt x="1223" y="815"/>
                  </a:lnTo>
                  <a:lnTo>
                    <a:pt x="1219" y="821"/>
                  </a:lnTo>
                  <a:lnTo>
                    <a:pt x="1219" y="821"/>
                  </a:lnTo>
                  <a:lnTo>
                    <a:pt x="1215" y="827"/>
                  </a:lnTo>
                  <a:lnTo>
                    <a:pt x="1209" y="833"/>
                  </a:lnTo>
                  <a:lnTo>
                    <a:pt x="1203" y="838"/>
                  </a:lnTo>
                  <a:lnTo>
                    <a:pt x="1196" y="842"/>
                  </a:lnTo>
                  <a:lnTo>
                    <a:pt x="1189" y="845"/>
                  </a:lnTo>
                  <a:lnTo>
                    <a:pt x="1181" y="848"/>
                  </a:lnTo>
                  <a:lnTo>
                    <a:pt x="1172" y="849"/>
                  </a:lnTo>
                  <a:lnTo>
                    <a:pt x="1164" y="850"/>
                  </a:lnTo>
                  <a:lnTo>
                    <a:pt x="1164" y="850"/>
                  </a:lnTo>
                  <a:lnTo>
                    <a:pt x="1135" y="851"/>
                  </a:lnTo>
                  <a:lnTo>
                    <a:pt x="1107" y="851"/>
                  </a:lnTo>
                  <a:lnTo>
                    <a:pt x="1107" y="851"/>
                  </a:lnTo>
                  <a:lnTo>
                    <a:pt x="1107" y="879"/>
                  </a:lnTo>
                  <a:lnTo>
                    <a:pt x="1105" y="913"/>
                  </a:lnTo>
                  <a:lnTo>
                    <a:pt x="1102" y="949"/>
                  </a:lnTo>
                  <a:lnTo>
                    <a:pt x="1098" y="986"/>
                  </a:lnTo>
                  <a:lnTo>
                    <a:pt x="1095" y="1005"/>
                  </a:lnTo>
                  <a:lnTo>
                    <a:pt x="1091" y="1023"/>
                  </a:lnTo>
                  <a:lnTo>
                    <a:pt x="1087" y="1040"/>
                  </a:lnTo>
                  <a:lnTo>
                    <a:pt x="1081" y="1057"/>
                  </a:lnTo>
                  <a:lnTo>
                    <a:pt x="1076" y="1072"/>
                  </a:lnTo>
                  <a:lnTo>
                    <a:pt x="1068" y="1085"/>
                  </a:lnTo>
                  <a:lnTo>
                    <a:pt x="1061" y="1097"/>
                  </a:lnTo>
                  <a:lnTo>
                    <a:pt x="1052" y="1108"/>
                  </a:lnTo>
                  <a:lnTo>
                    <a:pt x="1052" y="1108"/>
                  </a:lnTo>
                  <a:lnTo>
                    <a:pt x="1044" y="1115"/>
                  </a:lnTo>
                  <a:lnTo>
                    <a:pt x="1035" y="1123"/>
                  </a:lnTo>
                  <a:lnTo>
                    <a:pt x="1026" y="1129"/>
                  </a:lnTo>
                  <a:lnTo>
                    <a:pt x="1016" y="1134"/>
                  </a:lnTo>
                  <a:lnTo>
                    <a:pt x="1006" y="1140"/>
                  </a:lnTo>
                  <a:lnTo>
                    <a:pt x="996" y="1144"/>
                  </a:lnTo>
                  <a:lnTo>
                    <a:pt x="984" y="1148"/>
                  </a:lnTo>
                  <a:lnTo>
                    <a:pt x="972" y="1151"/>
                  </a:lnTo>
                  <a:lnTo>
                    <a:pt x="946" y="1156"/>
                  </a:lnTo>
                  <a:lnTo>
                    <a:pt x="917" y="1160"/>
                  </a:lnTo>
                  <a:lnTo>
                    <a:pt x="886" y="1162"/>
                  </a:lnTo>
                  <a:lnTo>
                    <a:pt x="850" y="1163"/>
                  </a:lnTo>
                  <a:lnTo>
                    <a:pt x="850" y="1332"/>
                  </a:lnTo>
                  <a:lnTo>
                    <a:pt x="850" y="1332"/>
                  </a:lnTo>
                  <a:lnTo>
                    <a:pt x="849" y="1338"/>
                  </a:lnTo>
                  <a:lnTo>
                    <a:pt x="848" y="1343"/>
                  </a:lnTo>
                  <a:lnTo>
                    <a:pt x="845" y="1348"/>
                  </a:lnTo>
                  <a:lnTo>
                    <a:pt x="842" y="1352"/>
                  </a:lnTo>
                  <a:lnTo>
                    <a:pt x="837" y="1355"/>
                  </a:lnTo>
                  <a:lnTo>
                    <a:pt x="833" y="1358"/>
                  </a:lnTo>
                  <a:lnTo>
                    <a:pt x="827" y="1359"/>
                  </a:lnTo>
                  <a:lnTo>
                    <a:pt x="822" y="1360"/>
                  </a:lnTo>
                  <a:lnTo>
                    <a:pt x="822" y="1360"/>
                  </a:lnTo>
                  <a:close/>
                  <a:moveTo>
                    <a:pt x="284" y="1303"/>
                  </a:moveTo>
                  <a:lnTo>
                    <a:pt x="794" y="1303"/>
                  </a:lnTo>
                  <a:lnTo>
                    <a:pt x="794" y="1135"/>
                  </a:lnTo>
                  <a:lnTo>
                    <a:pt x="794" y="1135"/>
                  </a:lnTo>
                  <a:lnTo>
                    <a:pt x="794" y="1129"/>
                  </a:lnTo>
                  <a:lnTo>
                    <a:pt x="796" y="1124"/>
                  </a:lnTo>
                  <a:lnTo>
                    <a:pt x="798" y="1119"/>
                  </a:lnTo>
                  <a:lnTo>
                    <a:pt x="802" y="1115"/>
                  </a:lnTo>
                  <a:lnTo>
                    <a:pt x="802" y="1115"/>
                  </a:lnTo>
                  <a:lnTo>
                    <a:pt x="806" y="1111"/>
                  </a:lnTo>
                  <a:lnTo>
                    <a:pt x="810" y="1109"/>
                  </a:lnTo>
                  <a:lnTo>
                    <a:pt x="816" y="1107"/>
                  </a:lnTo>
                  <a:lnTo>
                    <a:pt x="822" y="1107"/>
                  </a:lnTo>
                  <a:lnTo>
                    <a:pt x="822" y="1107"/>
                  </a:lnTo>
                  <a:lnTo>
                    <a:pt x="861" y="1105"/>
                  </a:lnTo>
                  <a:lnTo>
                    <a:pt x="895" y="1104"/>
                  </a:lnTo>
                  <a:lnTo>
                    <a:pt x="924" y="1102"/>
                  </a:lnTo>
                  <a:lnTo>
                    <a:pt x="948" y="1098"/>
                  </a:lnTo>
                  <a:lnTo>
                    <a:pt x="968" y="1093"/>
                  </a:lnTo>
                  <a:lnTo>
                    <a:pt x="978" y="1089"/>
                  </a:lnTo>
                  <a:lnTo>
                    <a:pt x="986" y="1086"/>
                  </a:lnTo>
                  <a:lnTo>
                    <a:pt x="994" y="1082"/>
                  </a:lnTo>
                  <a:lnTo>
                    <a:pt x="1001" y="1077"/>
                  </a:lnTo>
                  <a:lnTo>
                    <a:pt x="1007" y="1072"/>
                  </a:lnTo>
                  <a:lnTo>
                    <a:pt x="1013" y="1067"/>
                  </a:lnTo>
                  <a:lnTo>
                    <a:pt x="1013" y="1067"/>
                  </a:lnTo>
                  <a:lnTo>
                    <a:pt x="1018" y="1060"/>
                  </a:lnTo>
                  <a:lnTo>
                    <a:pt x="1023" y="1052"/>
                  </a:lnTo>
                  <a:lnTo>
                    <a:pt x="1027" y="1041"/>
                  </a:lnTo>
                  <a:lnTo>
                    <a:pt x="1031" y="1029"/>
                  </a:lnTo>
                  <a:lnTo>
                    <a:pt x="1034" y="1015"/>
                  </a:lnTo>
                  <a:lnTo>
                    <a:pt x="1038" y="999"/>
                  </a:lnTo>
                  <a:lnTo>
                    <a:pt x="1043" y="965"/>
                  </a:lnTo>
                  <a:lnTo>
                    <a:pt x="1047" y="929"/>
                  </a:lnTo>
                  <a:lnTo>
                    <a:pt x="1049" y="891"/>
                  </a:lnTo>
                  <a:lnTo>
                    <a:pt x="1050" y="856"/>
                  </a:lnTo>
                  <a:lnTo>
                    <a:pt x="1050" y="822"/>
                  </a:lnTo>
                  <a:lnTo>
                    <a:pt x="1050" y="822"/>
                  </a:lnTo>
                  <a:lnTo>
                    <a:pt x="1050" y="817"/>
                  </a:lnTo>
                  <a:lnTo>
                    <a:pt x="1052" y="811"/>
                  </a:lnTo>
                  <a:lnTo>
                    <a:pt x="1055" y="806"/>
                  </a:lnTo>
                  <a:lnTo>
                    <a:pt x="1058" y="802"/>
                  </a:lnTo>
                  <a:lnTo>
                    <a:pt x="1058" y="802"/>
                  </a:lnTo>
                  <a:lnTo>
                    <a:pt x="1063" y="797"/>
                  </a:lnTo>
                  <a:lnTo>
                    <a:pt x="1068" y="794"/>
                  </a:lnTo>
                  <a:lnTo>
                    <a:pt x="1074" y="793"/>
                  </a:lnTo>
                  <a:lnTo>
                    <a:pt x="1080" y="793"/>
                  </a:lnTo>
                  <a:lnTo>
                    <a:pt x="1080" y="793"/>
                  </a:lnTo>
                  <a:lnTo>
                    <a:pt x="1108" y="793"/>
                  </a:lnTo>
                  <a:lnTo>
                    <a:pt x="1134" y="794"/>
                  </a:lnTo>
                  <a:lnTo>
                    <a:pt x="1162" y="793"/>
                  </a:lnTo>
                  <a:lnTo>
                    <a:pt x="1162" y="793"/>
                  </a:lnTo>
                  <a:lnTo>
                    <a:pt x="1165" y="793"/>
                  </a:lnTo>
                  <a:lnTo>
                    <a:pt x="1168" y="792"/>
                  </a:lnTo>
                  <a:lnTo>
                    <a:pt x="1171" y="790"/>
                  </a:lnTo>
                  <a:lnTo>
                    <a:pt x="1172" y="788"/>
                  </a:lnTo>
                  <a:lnTo>
                    <a:pt x="1172" y="788"/>
                  </a:lnTo>
                  <a:lnTo>
                    <a:pt x="1174" y="778"/>
                  </a:lnTo>
                  <a:lnTo>
                    <a:pt x="1174" y="778"/>
                  </a:lnTo>
                  <a:lnTo>
                    <a:pt x="1174" y="767"/>
                  </a:lnTo>
                  <a:lnTo>
                    <a:pt x="1174" y="767"/>
                  </a:lnTo>
                  <a:lnTo>
                    <a:pt x="1174" y="758"/>
                  </a:lnTo>
                  <a:lnTo>
                    <a:pt x="1172" y="748"/>
                  </a:lnTo>
                  <a:lnTo>
                    <a:pt x="1171" y="738"/>
                  </a:lnTo>
                  <a:lnTo>
                    <a:pt x="1168" y="727"/>
                  </a:lnTo>
                  <a:lnTo>
                    <a:pt x="1160" y="705"/>
                  </a:lnTo>
                  <a:lnTo>
                    <a:pt x="1150" y="680"/>
                  </a:lnTo>
                  <a:lnTo>
                    <a:pt x="1139" y="656"/>
                  </a:lnTo>
                  <a:lnTo>
                    <a:pt x="1126" y="632"/>
                  </a:lnTo>
                  <a:lnTo>
                    <a:pt x="1101" y="586"/>
                  </a:lnTo>
                  <a:lnTo>
                    <a:pt x="1101" y="586"/>
                  </a:lnTo>
                  <a:lnTo>
                    <a:pt x="1080" y="550"/>
                  </a:lnTo>
                  <a:lnTo>
                    <a:pt x="1064" y="520"/>
                  </a:lnTo>
                  <a:lnTo>
                    <a:pt x="1059" y="508"/>
                  </a:lnTo>
                  <a:lnTo>
                    <a:pt x="1055" y="497"/>
                  </a:lnTo>
                  <a:lnTo>
                    <a:pt x="1053" y="485"/>
                  </a:lnTo>
                  <a:lnTo>
                    <a:pt x="1052" y="476"/>
                  </a:lnTo>
                  <a:lnTo>
                    <a:pt x="1052" y="476"/>
                  </a:lnTo>
                  <a:lnTo>
                    <a:pt x="1051" y="452"/>
                  </a:lnTo>
                  <a:lnTo>
                    <a:pt x="1049" y="428"/>
                  </a:lnTo>
                  <a:lnTo>
                    <a:pt x="1046" y="405"/>
                  </a:lnTo>
                  <a:lnTo>
                    <a:pt x="1041" y="382"/>
                  </a:lnTo>
                  <a:lnTo>
                    <a:pt x="1035" y="361"/>
                  </a:lnTo>
                  <a:lnTo>
                    <a:pt x="1028" y="340"/>
                  </a:lnTo>
                  <a:lnTo>
                    <a:pt x="1019" y="320"/>
                  </a:lnTo>
                  <a:lnTo>
                    <a:pt x="1010" y="300"/>
                  </a:lnTo>
                  <a:lnTo>
                    <a:pt x="999" y="280"/>
                  </a:lnTo>
                  <a:lnTo>
                    <a:pt x="988" y="262"/>
                  </a:lnTo>
                  <a:lnTo>
                    <a:pt x="975" y="245"/>
                  </a:lnTo>
                  <a:lnTo>
                    <a:pt x="961" y="228"/>
                  </a:lnTo>
                  <a:lnTo>
                    <a:pt x="947" y="212"/>
                  </a:lnTo>
                  <a:lnTo>
                    <a:pt x="932" y="197"/>
                  </a:lnTo>
                  <a:lnTo>
                    <a:pt x="916" y="181"/>
                  </a:lnTo>
                  <a:lnTo>
                    <a:pt x="899" y="167"/>
                  </a:lnTo>
                  <a:lnTo>
                    <a:pt x="882" y="154"/>
                  </a:lnTo>
                  <a:lnTo>
                    <a:pt x="863" y="142"/>
                  </a:lnTo>
                  <a:lnTo>
                    <a:pt x="844" y="131"/>
                  </a:lnTo>
                  <a:lnTo>
                    <a:pt x="825" y="120"/>
                  </a:lnTo>
                  <a:lnTo>
                    <a:pt x="805" y="110"/>
                  </a:lnTo>
                  <a:lnTo>
                    <a:pt x="785" y="101"/>
                  </a:lnTo>
                  <a:lnTo>
                    <a:pt x="764" y="93"/>
                  </a:lnTo>
                  <a:lnTo>
                    <a:pt x="743" y="85"/>
                  </a:lnTo>
                  <a:lnTo>
                    <a:pt x="722" y="78"/>
                  </a:lnTo>
                  <a:lnTo>
                    <a:pt x="700" y="72"/>
                  </a:lnTo>
                  <a:lnTo>
                    <a:pt x="679" y="67"/>
                  </a:lnTo>
                  <a:lnTo>
                    <a:pt x="656" y="63"/>
                  </a:lnTo>
                  <a:lnTo>
                    <a:pt x="634" y="60"/>
                  </a:lnTo>
                  <a:lnTo>
                    <a:pt x="612" y="58"/>
                  </a:lnTo>
                  <a:lnTo>
                    <a:pt x="589" y="57"/>
                  </a:lnTo>
                  <a:lnTo>
                    <a:pt x="567" y="56"/>
                  </a:lnTo>
                  <a:lnTo>
                    <a:pt x="567" y="56"/>
                  </a:lnTo>
                  <a:lnTo>
                    <a:pt x="540" y="57"/>
                  </a:lnTo>
                  <a:lnTo>
                    <a:pt x="514" y="59"/>
                  </a:lnTo>
                  <a:lnTo>
                    <a:pt x="488" y="62"/>
                  </a:lnTo>
                  <a:lnTo>
                    <a:pt x="462" y="66"/>
                  </a:lnTo>
                  <a:lnTo>
                    <a:pt x="438" y="72"/>
                  </a:lnTo>
                  <a:lnTo>
                    <a:pt x="413" y="79"/>
                  </a:lnTo>
                  <a:lnTo>
                    <a:pt x="390" y="87"/>
                  </a:lnTo>
                  <a:lnTo>
                    <a:pt x="367" y="97"/>
                  </a:lnTo>
                  <a:lnTo>
                    <a:pt x="343" y="107"/>
                  </a:lnTo>
                  <a:lnTo>
                    <a:pt x="322" y="118"/>
                  </a:lnTo>
                  <a:lnTo>
                    <a:pt x="300" y="130"/>
                  </a:lnTo>
                  <a:lnTo>
                    <a:pt x="280" y="143"/>
                  </a:lnTo>
                  <a:lnTo>
                    <a:pt x="259" y="157"/>
                  </a:lnTo>
                  <a:lnTo>
                    <a:pt x="240" y="172"/>
                  </a:lnTo>
                  <a:lnTo>
                    <a:pt x="222" y="188"/>
                  </a:lnTo>
                  <a:lnTo>
                    <a:pt x="204" y="206"/>
                  </a:lnTo>
                  <a:lnTo>
                    <a:pt x="188" y="223"/>
                  </a:lnTo>
                  <a:lnTo>
                    <a:pt x="172" y="241"/>
                  </a:lnTo>
                  <a:lnTo>
                    <a:pt x="156" y="261"/>
                  </a:lnTo>
                  <a:lnTo>
                    <a:pt x="142" y="281"/>
                  </a:lnTo>
                  <a:lnTo>
                    <a:pt x="129" y="302"/>
                  </a:lnTo>
                  <a:lnTo>
                    <a:pt x="117" y="323"/>
                  </a:lnTo>
                  <a:lnTo>
                    <a:pt x="106" y="345"/>
                  </a:lnTo>
                  <a:lnTo>
                    <a:pt x="96" y="368"/>
                  </a:lnTo>
                  <a:lnTo>
                    <a:pt x="87" y="391"/>
                  </a:lnTo>
                  <a:lnTo>
                    <a:pt x="79" y="416"/>
                  </a:lnTo>
                  <a:lnTo>
                    <a:pt x="73" y="440"/>
                  </a:lnTo>
                  <a:lnTo>
                    <a:pt x="67" y="465"/>
                  </a:lnTo>
                  <a:lnTo>
                    <a:pt x="63" y="490"/>
                  </a:lnTo>
                  <a:lnTo>
                    <a:pt x="60" y="517"/>
                  </a:lnTo>
                  <a:lnTo>
                    <a:pt x="57" y="543"/>
                  </a:lnTo>
                  <a:lnTo>
                    <a:pt x="56" y="570"/>
                  </a:lnTo>
                  <a:lnTo>
                    <a:pt x="56" y="570"/>
                  </a:lnTo>
                  <a:lnTo>
                    <a:pt x="57" y="605"/>
                  </a:lnTo>
                  <a:lnTo>
                    <a:pt x="60" y="639"/>
                  </a:lnTo>
                  <a:lnTo>
                    <a:pt x="65" y="671"/>
                  </a:lnTo>
                  <a:lnTo>
                    <a:pt x="70" y="703"/>
                  </a:lnTo>
                  <a:lnTo>
                    <a:pt x="78" y="732"/>
                  </a:lnTo>
                  <a:lnTo>
                    <a:pt x="87" y="761"/>
                  </a:lnTo>
                  <a:lnTo>
                    <a:pt x="98" y="788"/>
                  </a:lnTo>
                  <a:lnTo>
                    <a:pt x="110" y="815"/>
                  </a:lnTo>
                  <a:lnTo>
                    <a:pt x="124" y="840"/>
                  </a:lnTo>
                  <a:lnTo>
                    <a:pt x="140" y="864"/>
                  </a:lnTo>
                  <a:lnTo>
                    <a:pt x="157" y="886"/>
                  </a:lnTo>
                  <a:lnTo>
                    <a:pt x="177" y="908"/>
                  </a:lnTo>
                  <a:lnTo>
                    <a:pt x="197" y="928"/>
                  </a:lnTo>
                  <a:lnTo>
                    <a:pt x="220" y="947"/>
                  </a:lnTo>
                  <a:lnTo>
                    <a:pt x="243" y="964"/>
                  </a:lnTo>
                  <a:lnTo>
                    <a:pt x="270" y="981"/>
                  </a:lnTo>
                  <a:lnTo>
                    <a:pt x="270" y="981"/>
                  </a:lnTo>
                  <a:lnTo>
                    <a:pt x="276" y="985"/>
                  </a:lnTo>
                  <a:lnTo>
                    <a:pt x="280" y="991"/>
                  </a:lnTo>
                  <a:lnTo>
                    <a:pt x="283" y="997"/>
                  </a:lnTo>
                  <a:lnTo>
                    <a:pt x="284" y="1006"/>
                  </a:lnTo>
                  <a:lnTo>
                    <a:pt x="284" y="1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sp>
          <p:nvSpPr>
            <p:cNvPr id="136" name="Freeform 343">
              <a:extLst>
                <a:ext uri="{FF2B5EF4-FFF2-40B4-BE49-F238E27FC236}">
                  <a16:creationId xmlns:a16="http://schemas.microsoft.com/office/drawing/2014/main" id="{A11208D7-77C6-6A58-14A5-7B0FC73AB189}"/>
                </a:ext>
              </a:extLst>
            </p:cNvPr>
            <p:cNvSpPr>
              <a:spLocks noEditPoints="1"/>
            </p:cNvSpPr>
            <p:nvPr/>
          </p:nvSpPr>
          <p:spPr bwMode="auto">
            <a:xfrm>
              <a:off x="5664200" y="5094288"/>
              <a:ext cx="125413" cy="204788"/>
            </a:xfrm>
            <a:custGeom>
              <a:avLst/>
              <a:gdLst>
                <a:gd name="T0" fmla="*/ 119 w 475"/>
                <a:gd name="T1" fmla="*/ 777 h 777"/>
                <a:gd name="T2" fmla="*/ 107 w 475"/>
                <a:gd name="T3" fmla="*/ 775 h 777"/>
                <a:gd name="T4" fmla="*/ 103 w 475"/>
                <a:gd name="T5" fmla="*/ 773 h 777"/>
                <a:gd name="T6" fmla="*/ 96 w 475"/>
                <a:gd name="T7" fmla="*/ 766 h 777"/>
                <a:gd name="T8" fmla="*/ 92 w 475"/>
                <a:gd name="T9" fmla="*/ 758 h 777"/>
                <a:gd name="T10" fmla="*/ 90 w 475"/>
                <a:gd name="T11" fmla="*/ 749 h 777"/>
                <a:gd name="T12" fmla="*/ 149 w 475"/>
                <a:gd name="T13" fmla="*/ 454 h 777"/>
                <a:gd name="T14" fmla="*/ 29 w 475"/>
                <a:gd name="T15" fmla="*/ 454 h 777"/>
                <a:gd name="T16" fmla="*/ 16 w 475"/>
                <a:gd name="T17" fmla="*/ 451 h 777"/>
                <a:gd name="T18" fmla="*/ 5 w 475"/>
                <a:gd name="T19" fmla="*/ 442 h 777"/>
                <a:gd name="T20" fmla="*/ 2 w 475"/>
                <a:gd name="T21" fmla="*/ 436 h 777"/>
                <a:gd name="T22" fmla="*/ 0 w 475"/>
                <a:gd name="T23" fmla="*/ 421 h 777"/>
                <a:gd name="T24" fmla="*/ 166 w 475"/>
                <a:gd name="T25" fmla="*/ 18 h 777"/>
                <a:gd name="T26" fmla="*/ 168 w 475"/>
                <a:gd name="T27" fmla="*/ 14 h 777"/>
                <a:gd name="T28" fmla="*/ 177 w 475"/>
                <a:gd name="T29" fmla="*/ 5 h 777"/>
                <a:gd name="T30" fmla="*/ 188 w 475"/>
                <a:gd name="T31" fmla="*/ 1 h 777"/>
                <a:gd name="T32" fmla="*/ 393 w 475"/>
                <a:gd name="T33" fmla="*/ 0 h 777"/>
                <a:gd name="T34" fmla="*/ 400 w 475"/>
                <a:gd name="T35" fmla="*/ 1 h 777"/>
                <a:gd name="T36" fmla="*/ 412 w 475"/>
                <a:gd name="T37" fmla="*/ 8 h 777"/>
                <a:gd name="T38" fmla="*/ 417 w 475"/>
                <a:gd name="T39" fmla="*/ 13 h 777"/>
                <a:gd name="T40" fmla="*/ 422 w 475"/>
                <a:gd name="T41" fmla="*/ 27 h 777"/>
                <a:gd name="T42" fmla="*/ 420 w 475"/>
                <a:gd name="T43" fmla="*/ 41 h 777"/>
                <a:gd name="T44" fmla="*/ 447 w 475"/>
                <a:gd name="T45" fmla="*/ 228 h 777"/>
                <a:gd name="T46" fmla="*/ 454 w 475"/>
                <a:gd name="T47" fmla="*/ 229 h 777"/>
                <a:gd name="T48" fmla="*/ 467 w 475"/>
                <a:gd name="T49" fmla="*/ 237 h 777"/>
                <a:gd name="T50" fmla="*/ 471 w 475"/>
                <a:gd name="T51" fmla="*/ 243 h 777"/>
                <a:gd name="T52" fmla="*/ 475 w 475"/>
                <a:gd name="T53" fmla="*/ 257 h 777"/>
                <a:gd name="T54" fmla="*/ 470 w 475"/>
                <a:gd name="T55" fmla="*/ 271 h 777"/>
                <a:gd name="T56" fmla="*/ 143 w 475"/>
                <a:gd name="T57" fmla="*/ 765 h 777"/>
                <a:gd name="T58" fmla="*/ 132 w 475"/>
                <a:gd name="T59" fmla="*/ 774 h 777"/>
                <a:gd name="T60" fmla="*/ 119 w 475"/>
                <a:gd name="T61" fmla="*/ 777 h 777"/>
                <a:gd name="T62" fmla="*/ 71 w 475"/>
                <a:gd name="T63" fmla="*/ 397 h 777"/>
                <a:gd name="T64" fmla="*/ 183 w 475"/>
                <a:gd name="T65" fmla="*/ 397 h 777"/>
                <a:gd name="T66" fmla="*/ 195 w 475"/>
                <a:gd name="T67" fmla="*/ 400 h 777"/>
                <a:gd name="T68" fmla="*/ 205 w 475"/>
                <a:gd name="T69" fmla="*/ 408 h 777"/>
                <a:gd name="T70" fmla="*/ 208 w 475"/>
                <a:gd name="T71" fmla="*/ 413 h 777"/>
                <a:gd name="T72" fmla="*/ 211 w 475"/>
                <a:gd name="T73" fmla="*/ 425 h 777"/>
                <a:gd name="T74" fmla="*/ 175 w 475"/>
                <a:gd name="T75" fmla="*/ 613 h 777"/>
                <a:gd name="T76" fmla="*/ 295 w 475"/>
                <a:gd name="T77" fmla="*/ 284 h 777"/>
                <a:gd name="T78" fmla="*/ 288 w 475"/>
                <a:gd name="T79" fmla="*/ 283 h 777"/>
                <a:gd name="T80" fmla="*/ 276 w 475"/>
                <a:gd name="T81" fmla="*/ 277 h 777"/>
                <a:gd name="T82" fmla="*/ 272 w 475"/>
                <a:gd name="T83" fmla="*/ 271 h 777"/>
                <a:gd name="T84" fmla="*/ 267 w 475"/>
                <a:gd name="T85" fmla="*/ 258 h 777"/>
                <a:gd name="T86" fmla="*/ 269 w 475"/>
                <a:gd name="T87" fmla="*/ 245 h 777"/>
                <a:gd name="T88" fmla="*/ 211 w 475"/>
                <a:gd name="T89" fmla="*/ 58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5" h="777">
                  <a:moveTo>
                    <a:pt x="119" y="777"/>
                  </a:moveTo>
                  <a:lnTo>
                    <a:pt x="119" y="777"/>
                  </a:lnTo>
                  <a:lnTo>
                    <a:pt x="114" y="777"/>
                  </a:lnTo>
                  <a:lnTo>
                    <a:pt x="107" y="775"/>
                  </a:lnTo>
                  <a:lnTo>
                    <a:pt x="107" y="775"/>
                  </a:lnTo>
                  <a:lnTo>
                    <a:pt x="103" y="773"/>
                  </a:lnTo>
                  <a:lnTo>
                    <a:pt x="99" y="770"/>
                  </a:lnTo>
                  <a:lnTo>
                    <a:pt x="96" y="766"/>
                  </a:lnTo>
                  <a:lnTo>
                    <a:pt x="93" y="763"/>
                  </a:lnTo>
                  <a:lnTo>
                    <a:pt x="92" y="758"/>
                  </a:lnTo>
                  <a:lnTo>
                    <a:pt x="90" y="754"/>
                  </a:lnTo>
                  <a:lnTo>
                    <a:pt x="90" y="749"/>
                  </a:lnTo>
                  <a:lnTo>
                    <a:pt x="91" y="744"/>
                  </a:lnTo>
                  <a:lnTo>
                    <a:pt x="149" y="454"/>
                  </a:lnTo>
                  <a:lnTo>
                    <a:pt x="29" y="454"/>
                  </a:lnTo>
                  <a:lnTo>
                    <a:pt x="29" y="454"/>
                  </a:lnTo>
                  <a:lnTo>
                    <a:pt x="22" y="454"/>
                  </a:lnTo>
                  <a:lnTo>
                    <a:pt x="16" y="451"/>
                  </a:lnTo>
                  <a:lnTo>
                    <a:pt x="9" y="447"/>
                  </a:lnTo>
                  <a:lnTo>
                    <a:pt x="5" y="442"/>
                  </a:lnTo>
                  <a:lnTo>
                    <a:pt x="5" y="442"/>
                  </a:lnTo>
                  <a:lnTo>
                    <a:pt x="2" y="436"/>
                  </a:lnTo>
                  <a:lnTo>
                    <a:pt x="0" y="429"/>
                  </a:lnTo>
                  <a:lnTo>
                    <a:pt x="0" y="421"/>
                  </a:lnTo>
                  <a:lnTo>
                    <a:pt x="2" y="415"/>
                  </a:lnTo>
                  <a:lnTo>
                    <a:pt x="166" y="18"/>
                  </a:lnTo>
                  <a:lnTo>
                    <a:pt x="166" y="18"/>
                  </a:lnTo>
                  <a:lnTo>
                    <a:pt x="168" y="14"/>
                  </a:lnTo>
                  <a:lnTo>
                    <a:pt x="171" y="11"/>
                  </a:lnTo>
                  <a:lnTo>
                    <a:pt x="177" y="5"/>
                  </a:lnTo>
                  <a:lnTo>
                    <a:pt x="184" y="2"/>
                  </a:lnTo>
                  <a:lnTo>
                    <a:pt x="188" y="1"/>
                  </a:lnTo>
                  <a:lnTo>
                    <a:pt x="192" y="0"/>
                  </a:lnTo>
                  <a:lnTo>
                    <a:pt x="393" y="0"/>
                  </a:lnTo>
                  <a:lnTo>
                    <a:pt x="393" y="0"/>
                  </a:lnTo>
                  <a:lnTo>
                    <a:pt x="400" y="1"/>
                  </a:lnTo>
                  <a:lnTo>
                    <a:pt x="406" y="4"/>
                  </a:lnTo>
                  <a:lnTo>
                    <a:pt x="412" y="8"/>
                  </a:lnTo>
                  <a:lnTo>
                    <a:pt x="417" y="13"/>
                  </a:lnTo>
                  <a:lnTo>
                    <a:pt x="417" y="13"/>
                  </a:lnTo>
                  <a:lnTo>
                    <a:pt x="421" y="19"/>
                  </a:lnTo>
                  <a:lnTo>
                    <a:pt x="422" y="27"/>
                  </a:lnTo>
                  <a:lnTo>
                    <a:pt x="422" y="34"/>
                  </a:lnTo>
                  <a:lnTo>
                    <a:pt x="420" y="41"/>
                  </a:lnTo>
                  <a:lnTo>
                    <a:pt x="339" y="228"/>
                  </a:lnTo>
                  <a:lnTo>
                    <a:pt x="447" y="228"/>
                  </a:lnTo>
                  <a:lnTo>
                    <a:pt x="447" y="228"/>
                  </a:lnTo>
                  <a:lnTo>
                    <a:pt x="454" y="229"/>
                  </a:lnTo>
                  <a:lnTo>
                    <a:pt x="461" y="232"/>
                  </a:lnTo>
                  <a:lnTo>
                    <a:pt x="467" y="237"/>
                  </a:lnTo>
                  <a:lnTo>
                    <a:pt x="471" y="243"/>
                  </a:lnTo>
                  <a:lnTo>
                    <a:pt x="471" y="243"/>
                  </a:lnTo>
                  <a:lnTo>
                    <a:pt x="474" y="250"/>
                  </a:lnTo>
                  <a:lnTo>
                    <a:pt x="475" y="257"/>
                  </a:lnTo>
                  <a:lnTo>
                    <a:pt x="473" y="265"/>
                  </a:lnTo>
                  <a:lnTo>
                    <a:pt x="470" y="271"/>
                  </a:lnTo>
                  <a:lnTo>
                    <a:pt x="143" y="765"/>
                  </a:lnTo>
                  <a:lnTo>
                    <a:pt x="143" y="765"/>
                  </a:lnTo>
                  <a:lnTo>
                    <a:pt x="138" y="770"/>
                  </a:lnTo>
                  <a:lnTo>
                    <a:pt x="132" y="774"/>
                  </a:lnTo>
                  <a:lnTo>
                    <a:pt x="126" y="777"/>
                  </a:lnTo>
                  <a:lnTo>
                    <a:pt x="119" y="777"/>
                  </a:lnTo>
                  <a:lnTo>
                    <a:pt x="119" y="777"/>
                  </a:lnTo>
                  <a:close/>
                  <a:moveTo>
                    <a:pt x="71" y="397"/>
                  </a:moveTo>
                  <a:lnTo>
                    <a:pt x="183" y="397"/>
                  </a:lnTo>
                  <a:lnTo>
                    <a:pt x="183" y="397"/>
                  </a:lnTo>
                  <a:lnTo>
                    <a:pt x="189" y="398"/>
                  </a:lnTo>
                  <a:lnTo>
                    <a:pt x="195" y="400"/>
                  </a:lnTo>
                  <a:lnTo>
                    <a:pt x="200" y="403"/>
                  </a:lnTo>
                  <a:lnTo>
                    <a:pt x="205" y="408"/>
                  </a:lnTo>
                  <a:lnTo>
                    <a:pt x="205" y="408"/>
                  </a:lnTo>
                  <a:lnTo>
                    <a:pt x="208" y="413"/>
                  </a:lnTo>
                  <a:lnTo>
                    <a:pt x="210" y="419"/>
                  </a:lnTo>
                  <a:lnTo>
                    <a:pt x="211" y="425"/>
                  </a:lnTo>
                  <a:lnTo>
                    <a:pt x="211" y="432"/>
                  </a:lnTo>
                  <a:lnTo>
                    <a:pt x="175" y="613"/>
                  </a:lnTo>
                  <a:lnTo>
                    <a:pt x="393" y="284"/>
                  </a:lnTo>
                  <a:lnTo>
                    <a:pt x="295" y="284"/>
                  </a:lnTo>
                  <a:lnTo>
                    <a:pt x="295" y="284"/>
                  </a:lnTo>
                  <a:lnTo>
                    <a:pt x="288" y="283"/>
                  </a:lnTo>
                  <a:lnTo>
                    <a:pt x="282" y="281"/>
                  </a:lnTo>
                  <a:lnTo>
                    <a:pt x="276" y="277"/>
                  </a:lnTo>
                  <a:lnTo>
                    <a:pt x="272" y="271"/>
                  </a:lnTo>
                  <a:lnTo>
                    <a:pt x="272" y="271"/>
                  </a:lnTo>
                  <a:lnTo>
                    <a:pt x="269" y="265"/>
                  </a:lnTo>
                  <a:lnTo>
                    <a:pt x="267" y="258"/>
                  </a:lnTo>
                  <a:lnTo>
                    <a:pt x="268" y="252"/>
                  </a:lnTo>
                  <a:lnTo>
                    <a:pt x="269" y="245"/>
                  </a:lnTo>
                  <a:lnTo>
                    <a:pt x="350" y="58"/>
                  </a:lnTo>
                  <a:lnTo>
                    <a:pt x="211" y="58"/>
                  </a:lnTo>
                  <a:lnTo>
                    <a:pt x="71" y="397"/>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grpSp>
      <p:grpSp>
        <p:nvGrpSpPr>
          <p:cNvPr id="138" name="Group 137">
            <a:extLst>
              <a:ext uri="{FF2B5EF4-FFF2-40B4-BE49-F238E27FC236}">
                <a16:creationId xmlns:a16="http://schemas.microsoft.com/office/drawing/2014/main" id="{3C0DED2A-0EA8-E958-76DB-DD23CEE76A52}"/>
              </a:ext>
            </a:extLst>
          </p:cNvPr>
          <p:cNvGrpSpPr/>
          <p:nvPr/>
        </p:nvGrpSpPr>
        <p:grpSpPr>
          <a:xfrm>
            <a:off x="6974832" y="4439387"/>
            <a:ext cx="270746" cy="270746"/>
            <a:chOff x="8435975" y="4329113"/>
            <a:chExt cx="360363" cy="360363"/>
          </a:xfrm>
          <a:solidFill>
            <a:srgbClr val="37617A"/>
          </a:solidFill>
        </p:grpSpPr>
        <p:sp>
          <p:nvSpPr>
            <p:cNvPr id="139" name="Freeform 914">
              <a:extLst>
                <a:ext uri="{FF2B5EF4-FFF2-40B4-BE49-F238E27FC236}">
                  <a16:creationId xmlns:a16="http://schemas.microsoft.com/office/drawing/2014/main" id="{CC9AE7F2-4DAB-747C-8718-0E927AD0DFD3}"/>
                </a:ext>
              </a:extLst>
            </p:cNvPr>
            <p:cNvSpPr>
              <a:spLocks noEditPoints="1"/>
            </p:cNvSpPr>
            <p:nvPr/>
          </p:nvSpPr>
          <p:spPr bwMode="auto">
            <a:xfrm>
              <a:off x="8435975" y="4329113"/>
              <a:ext cx="360363" cy="239713"/>
            </a:xfrm>
            <a:custGeom>
              <a:avLst/>
              <a:gdLst>
                <a:gd name="T0" fmla="*/ 1554 w 1587"/>
                <a:gd name="T1" fmla="*/ 1058 h 1058"/>
                <a:gd name="T2" fmla="*/ 33 w 1587"/>
                <a:gd name="T3" fmla="*/ 1058 h 1058"/>
                <a:gd name="T4" fmla="*/ 33 w 1587"/>
                <a:gd name="T5" fmla="*/ 1058 h 1058"/>
                <a:gd name="T6" fmla="*/ 25 w 1587"/>
                <a:gd name="T7" fmla="*/ 1058 h 1058"/>
                <a:gd name="T8" fmla="*/ 19 w 1587"/>
                <a:gd name="T9" fmla="*/ 1056 h 1058"/>
                <a:gd name="T10" fmla="*/ 14 w 1587"/>
                <a:gd name="T11" fmla="*/ 1053 h 1058"/>
                <a:gd name="T12" fmla="*/ 9 w 1587"/>
                <a:gd name="T13" fmla="*/ 1049 h 1058"/>
                <a:gd name="T14" fmla="*/ 5 w 1587"/>
                <a:gd name="T15" fmla="*/ 1044 h 1058"/>
                <a:gd name="T16" fmla="*/ 2 w 1587"/>
                <a:gd name="T17" fmla="*/ 1039 h 1058"/>
                <a:gd name="T18" fmla="*/ 1 w 1587"/>
                <a:gd name="T19" fmla="*/ 1032 h 1058"/>
                <a:gd name="T20" fmla="*/ 0 w 1587"/>
                <a:gd name="T21" fmla="*/ 1025 h 1058"/>
                <a:gd name="T22" fmla="*/ 0 w 1587"/>
                <a:gd name="T23" fmla="*/ 33 h 1058"/>
                <a:gd name="T24" fmla="*/ 0 w 1587"/>
                <a:gd name="T25" fmla="*/ 33 h 1058"/>
                <a:gd name="T26" fmla="*/ 1 w 1587"/>
                <a:gd name="T27" fmla="*/ 26 h 1058"/>
                <a:gd name="T28" fmla="*/ 2 w 1587"/>
                <a:gd name="T29" fmla="*/ 20 h 1058"/>
                <a:gd name="T30" fmla="*/ 5 w 1587"/>
                <a:gd name="T31" fmla="*/ 15 h 1058"/>
                <a:gd name="T32" fmla="*/ 9 w 1587"/>
                <a:gd name="T33" fmla="*/ 10 h 1058"/>
                <a:gd name="T34" fmla="*/ 14 w 1587"/>
                <a:gd name="T35" fmla="*/ 6 h 1058"/>
                <a:gd name="T36" fmla="*/ 19 w 1587"/>
                <a:gd name="T37" fmla="*/ 2 h 1058"/>
                <a:gd name="T38" fmla="*/ 25 w 1587"/>
                <a:gd name="T39" fmla="*/ 0 h 1058"/>
                <a:gd name="T40" fmla="*/ 33 w 1587"/>
                <a:gd name="T41" fmla="*/ 0 h 1058"/>
                <a:gd name="T42" fmla="*/ 1554 w 1587"/>
                <a:gd name="T43" fmla="*/ 0 h 1058"/>
                <a:gd name="T44" fmla="*/ 1554 w 1587"/>
                <a:gd name="T45" fmla="*/ 0 h 1058"/>
                <a:gd name="T46" fmla="*/ 1560 w 1587"/>
                <a:gd name="T47" fmla="*/ 0 h 1058"/>
                <a:gd name="T48" fmla="*/ 1566 w 1587"/>
                <a:gd name="T49" fmla="*/ 2 h 1058"/>
                <a:gd name="T50" fmla="*/ 1573 w 1587"/>
                <a:gd name="T51" fmla="*/ 6 h 1058"/>
                <a:gd name="T52" fmla="*/ 1577 w 1587"/>
                <a:gd name="T53" fmla="*/ 10 h 1058"/>
                <a:gd name="T54" fmla="*/ 1581 w 1587"/>
                <a:gd name="T55" fmla="*/ 15 h 1058"/>
                <a:gd name="T56" fmla="*/ 1584 w 1587"/>
                <a:gd name="T57" fmla="*/ 20 h 1058"/>
                <a:gd name="T58" fmla="*/ 1586 w 1587"/>
                <a:gd name="T59" fmla="*/ 26 h 1058"/>
                <a:gd name="T60" fmla="*/ 1587 w 1587"/>
                <a:gd name="T61" fmla="*/ 33 h 1058"/>
                <a:gd name="T62" fmla="*/ 1587 w 1587"/>
                <a:gd name="T63" fmla="*/ 1025 h 1058"/>
                <a:gd name="T64" fmla="*/ 1587 w 1587"/>
                <a:gd name="T65" fmla="*/ 1025 h 1058"/>
                <a:gd name="T66" fmla="*/ 1586 w 1587"/>
                <a:gd name="T67" fmla="*/ 1032 h 1058"/>
                <a:gd name="T68" fmla="*/ 1584 w 1587"/>
                <a:gd name="T69" fmla="*/ 1039 h 1058"/>
                <a:gd name="T70" fmla="*/ 1581 w 1587"/>
                <a:gd name="T71" fmla="*/ 1044 h 1058"/>
                <a:gd name="T72" fmla="*/ 1577 w 1587"/>
                <a:gd name="T73" fmla="*/ 1049 h 1058"/>
                <a:gd name="T74" fmla="*/ 1573 w 1587"/>
                <a:gd name="T75" fmla="*/ 1053 h 1058"/>
                <a:gd name="T76" fmla="*/ 1566 w 1587"/>
                <a:gd name="T77" fmla="*/ 1056 h 1058"/>
                <a:gd name="T78" fmla="*/ 1560 w 1587"/>
                <a:gd name="T79" fmla="*/ 1058 h 1058"/>
                <a:gd name="T80" fmla="*/ 1554 w 1587"/>
                <a:gd name="T81" fmla="*/ 1058 h 1058"/>
                <a:gd name="T82" fmla="*/ 1554 w 1587"/>
                <a:gd name="T83" fmla="*/ 1058 h 1058"/>
                <a:gd name="T84" fmla="*/ 66 w 1587"/>
                <a:gd name="T85" fmla="*/ 992 h 1058"/>
                <a:gd name="T86" fmla="*/ 1521 w 1587"/>
                <a:gd name="T87" fmla="*/ 992 h 1058"/>
                <a:gd name="T88" fmla="*/ 1521 w 1587"/>
                <a:gd name="T89" fmla="*/ 67 h 1058"/>
                <a:gd name="T90" fmla="*/ 66 w 1587"/>
                <a:gd name="T91" fmla="*/ 67 h 1058"/>
                <a:gd name="T92" fmla="*/ 66 w 1587"/>
                <a:gd name="T93" fmla="*/ 99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87" h="1058">
                  <a:moveTo>
                    <a:pt x="1554" y="1058"/>
                  </a:moveTo>
                  <a:lnTo>
                    <a:pt x="33" y="1058"/>
                  </a:lnTo>
                  <a:lnTo>
                    <a:pt x="33" y="1058"/>
                  </a:lnTo>
                  <a:lnTo>
                    <a:pt x="25" y="1058"/>
                  </a:lnTo>
                  <a:lnTo>
                    <a:pt x="19" y="1056"/>
                  </a:lnTo>
                  <a:lnTo>
                    <a:pt x="14" y="1053"/>
                  </a:lnTo>
                  <a:lnTo>
                    <a:pt x="9" y="1049"/>
                  </a:lnTo>
                  <a:lnTo>
                    <a:pt x="5" y="1044"/>
                  </a:lnTo>
                  <a:lnTo>
                    <a:pt x="2" y="1039"/>
                  </a:lnTo>
                  <a:lnTo>
                    <a:pt x="1" y="1032"/>
                  </a:lnTo>
                  <a:lnTo>
                    <a:pt x="0" y="1025"/>
                  </a:lnTo>
                  <a:lnTo>
                    <a:pt x="0" y="33"/>
                  </a:lnTo>
                  <a:lnTo>
                    <a:pt x="0" y="33"/>
                  </a:lnTo>
                  <a:lnTo>
                    <a:pt x="1" y="26"/>
                  </a:lnTo>
                  <a:lnTo>
                    <a:pt x="2" y="20"/>
                  </a:lnTo>
                  <a:lnTo>
                    <a:pt x="5" y="15"/>
                  </a:lnTo>
                  <a:lnTo>
                    <a:pt x="9" y="10"/>
                  </a:lnTo>
                  <a:lnTo>
                    <a:pt x="14" y="6"/>
                  </a:lnTo>
                  <a:lnTo>
                    <a:pt x="19" y="2"/>
                  </a:lnTo>
                  <a:lnTo>
                    <a:pt x="25" y="0"/>
                  </a:lnTo>
                  <a:lnTo>
                    <a:pt x="33" y="0"/>
                  </a:lnTo>
                  <a:lnTo>
                    <a:pt x="1554" y="0"/>
                  </a:lnTo>
                  <a:lnTo>
                    <a:pt x="1554" y="0"/>
                  </a:lnTo>
                  <a:lnTo>
                    <a:pt x="1560" y="0"/>
                  </a:lnTo>
                  <a:lnTo>
                    <a:pt x="1566" y="2"/>
                  </a:lnTo>
                  <a:lnTo>
                    <a:pt x="1573" y="6"/>
                  </a:lnTo>
                  <a:lnTo>
                    <a:pt x="1577" y="10"/>
                  </a:lnTo>
                  <a:lnTo>
                    <a:pt x="1581" y="15"/>
                  </a:lnTo>
                  <a:lnTo>
                    <a:pt x="1584" y="20"/>
                  </a:lnTo>
                  <a:lnTo>
                    <a:pt x="1586" y="26"/>
                  </a:lnTo>
                  <a:lnTo>
                    <a:pt x="1587" y="33"/>
                  </a:lnTo>
                  <a:lnTo>
                    <a:pt x="1587" y="1025"/>
                  </a:lnTo>
                  <a:lnTo>
                    <a:pt x="1587" y="1025"/>
                  </a:lnTo>
                  <a:lnTo>
                    <a:pt x="1586" y="1032"/>
                  </a:lnTo>
                  <a:lnTo>
                    <a:pt x="1584" y="1039"/>
                  </a:lnTo>
                  <a:lnTo>
                    <a:pt x="1581" y="1044"/>
                  </a:lnTo>
                  <a:lnTo>
                    <a:pt x="1577" y="1049"/>
                  </a:lnTo>
                  <a:lnTo>
                    <a:pt x="1573" y="1053"/>
                  </a:lnTo>
                  <a:lnTo>
                    <a:pt x="1566" y="1056"/>
                  </a:lnTo>
                  <a:lnTo>
                    <a:pt x="1560" y="1058"/>
                  </a:lnTo>
                  <a:lnTo>
                    <a:pt x="1554" y="1058"/>
                  </a:lnTo>
                  <a:lnTo>
                    <a:pt x="1554" y="1058"/>
                  </a:lnTo>
                  <a:close/>
                  <a:moveTo>
                    <a:pt x="66" y="992"/>
                  </a:moveTo>
                  <a:lnTo>
                    <a:pt x="1521" y="992"/>
                  </a:lnTo>
                  <a:lnTo>
                    <a:pt x="1521" y="67"/>
                  </a:lnTo>
                  <a:lnTo>
                    <a:pt x="66" y="67"/>
                  </a:lnTo>
                  <a:lnTo>
                    <a:pt x="66" y="992"/>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sp>
          <p:nvSpPr>
            <p:cNvPr id="140" name="Freeform 915">
              <a:extLst>
                <a:ext uri="{FF2B5EF4-FFF2-40B4-BE49-F238E27FC236}">
                  <a16:creationId xmlns:a16="http://schemas.microsoft.com/office/drawing/2014/main" id="{EC2BEDE8-1DE6-FA71-C633-7A4B1B46E150}"/>
                </a:ext>
              </a:extLst>
            </p:cNvPr>
            <p:cNvSpPr>
              <a:spLocks/>
            </p:cNvSpPr>
            <p:nvPr/>
          </p:nvSpPr>
          <p:spPr bwMode="auto">
            <a:xfrm>
              <a:off x="8601075" y="4554538"/>
              <a:ext cx="14288" cy="60325"/>
            </a:xfrm>
            <a:custGeom>
              <a:avLst/>
              <a:gdLst>
                <a:gd name="T0" fmla="*/ 33 w 66"/>
                <a:gd name="T1" fmla="*/ 265 h 265"/>
                <a:gd name="T2" fmla="*/ 33 w 66"/>
                <a:gd name="T3" fmla="*/ 265 h 265"/>
                <a:gd name="T4" fmla="*/ 26 w 66"/>
                <a:gd name="T5" fmla="*/ 264 h 265"/>
                <a:gd name="T6" fmla="*/ 20 w 66"/>
                <a:gd name="T7" fmla="*/ 262 h 265"/>
                <a:gd name="T8" fmla="*/ 15 w 66"/>
                <a:gd name="T9" fmla="*/ 260 h 265"/>
                <a:gd name="T10" fmla="*/ 9 w 66"/>
                <a:gd name="T11" fmla="*/ 256 h 265"/>
                <a:gd name="T12" fmla="*/ 5 w 66"/>
                <a:gd name="T13" fmla="*/ 251 h 265"/>
                <a:gd name="T14" fmla="*/ 2 w 66"/>
                <a:gd name="T15" fmla="*/ 244 h 265"/>
                <a:gd name="T16" fmla="*/ 1 w 66"/>
                <a:gd name="T17" fmla="*/ 238 h 265"/>
                <a:gd name="T18" fmla="*/ 0 w 66"/>
                <a:gd name="T19" fmla="*/ 232 h 265"/>
                <a:gd name="T20" fmla="*/ 0 w 66"/>
                <a:gd name="T21" fmla="*/ 33 h 265"/>
                <a:gd name="T22" fmla="*/ 0 w 66"/>
                <a:gd name="T23" fmla="*/ 33 h 265"/>
                <a:gd name="T24" fmla="*/ 1 w 66"/>
                <a:gd name="T25" fmla="*/ 27 h 265"/>
                <a:gd name="T26" fmla="*/ 2 w 66"/>
                <a:gd name="T27" fmla="*/ 21 h 265"/>
                <a:gd name="T28" fmla="*/ 5 w 66"/>
                <a:gd name="T29" fmla="*/ 15 h 265"/>
                <a:gd name="T30" fmla="*/ 9 w 66"/>
                <a:gd name="T31" fmla="*/ 10 h 265"/>
                <a:gd name="T32" fmla="*/ 15 w 66"/>
                <a:gd name="T33" fmla="*/ 6 h 265"/>
                <a:gd name="T34" fmla="*/ 20 w 66"/>
                <a:gd name="T35" fmla="*/ 3 h 265"/>
                <a:gd name="T36" fmla="*/ 26 w 66"/>
                <a:gd name="T37" fmla="*/ 1 h 265"/>
                <a:gd name="T38" fmla="*/ 33 w 66"/>
                <a:gd name="T39" fmla="*/ 0 h 265"/>
                <a:gd name="T40" fmla="*/ 33 w 66"/>
                <a:gd name="T41" fmla="*/ 0 h 265"/>
                <a:gd name="T42" fmla="*/ 39 w 66"/>
                <a:gd name="T43" fmla="*/ 1 h 265"/>
                <a:gd name="T44" fmla="*/ 46 w 66"/>
                <a:gd name="T45" fmla="*/ 3 h 265"/>
                <a:gd name="T46" fmla="*/ 52 w 66"/>
                <a:gd name="T47" fmla="*/ 6 h 265"/>
                <a:gd name="T48" fmla="*/ 56 w 66"/>
                <a:gd name="T49" fmla="*/ 10 h 265"/>
                <a:gd name="T50" fmla="*/ 60 w 66"/>
                <a:gd name="T51" fmla="*/ 15 h 265"/>
                <a:gd name="T52" fmla="*/ 63 w 66"/>
                <a:gd name="T53" fmla="*/ 21 h 265"/>
                <a:gd name="T54" fmla="*/ 65 w 66"/>
                <a:gd name="T55" fmla="*/ 27 h 265"/>
                <a:gd name="T56" fmla="*/ 66 w 66"/>
                <a:gd name="T57" fmla="*/ 33 h 265"/>
                <a:gd name="T58" fmla="*/ 66 w 66"/>
                <a:gd name="T59" fmla="*/ 232 h 265"/>
                <a:gd name="T60" fmla="*/ 66 w 66"/>
                <a:gd name="T61" fmla="*/ 232 h 265"/>
                <a:gd name="T62" fmla="*/ 65 w 66"/>
                <a:gd name="T63" fmla="*/ 238 h 265"/>
                <a:gd name="T64" fmla="*/ 63 w 66"/>
                <a:gd name="T65" fmla="*/ 244 h 265"/>
                <a:gd name="T66" fmla="*/ 60 w 66"/>
                <a:gd name="T67" fmla="*/ 251 h 265"/>
                <a:gd name="T68" fmla="*/ 56 w 66"/>
                <a:gd name="T69" fmla="*/ 256 h 265"/>
                <a:gd name="T70" fmla="*/ 52 w 66"/>
                <a:gd name="T71" fmla="*/ 260 h 265"/>
                <a:gd name="T72" fmla="*/ 46 w 66"/>
                <a:gd name="T73" fmla="*/ 262 h 265"/>
                <a:gd name="T74" fmla="*/ 39 w 66"/>
                <a:gd name="T75" fmla="*/ 264 h 265"/>
                <a:gd name="T76" fmla="*/ 33 w 66"/>
                <a:gd name="T77" fmla="*/ 265 h 265"/>
                <a:gd name="T78" fmla="*/ 33 w 66"/>
                <a:gd name="T7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5">
                  <a:moveTo>
                    <a:pt x="33" y="265"/>
                  </a:moveTo>
                  <a:lnTo>
                    <a:pt x="33" y="265"/>
                  </a:lnTo>
                  <a:lnTo>
                    <a:pt x="26" y="264"/>
                  </a:lnTo>
                  <a:lnTo>
                    <a:pt x="20" y="262"/>
                  </a:lnTo>
                  <a:lnTo>
                    <a:pt x="15" y="260"/>
                  </a:lnTo>
                  <a:lnTo>
                    <a:pt x="9" y="256"/>
                  </a:lnTo>
                  <a:lnTo>
                    <a:pt x="5" y="251"/>
                  </a:lnTo>
                  <a:lnTo>
                    <a:pt x="2" y="244"/>
                  </a:lnTo>
                  <a:lnTo>
                    <a:pt x="1" y="238"/>
                  </a:lnTo>
                  <a:lnTo>
                    <a:pt x="0" y="232"/>
                  </a:lnTo>
                  <a:lnTo>
                    <a:pt x="0" y="33"/>
                  </a:lnTo>
                  <a:lnTo>
                    <a:pt x="0" y="33"/>
                  </a:lnTo>
                  <a:lnTo>
                    <a:pt x="1" y="27"/>
                  </a:lnTo>
                  <a:lnTo>
                    <a:pt x="2" y="21"/>
                  </a:lnTo>
                  <a:lnTo>
                    <a:pt x="5" y="15"/>
                  </a:lnTo>
                  <a:lnTo>
                    <a:pt x="9" y="10"/>
                  </a:lnTo>
                  <a:lnTo>
                    <a:pt x="15" y="6"/>
                  </a:lnTo>
                  <a:lnTo>
                    <a:pt x="20" y="3"/>
                  </a:lnTo>
                  <a:lnTo>
                    <a:pt x="26" y="1"/>
                  </a:lnTo>
                  <a:lnTo>
                    <a:pt x="33" y="0"/>
                  </a:lnTo>
                  <a:lnTo>
                    <a:pt x="33" y="0"/>
                  </a:lnTo>
                  <a:lnTo>
                    <a:pt x="39" y="1"/>
                  </a:lnTo>
                  <a:lnTo>
                    <a:pt x="46" y="3"/>
                  </a:lnTo>
                  <a:lnTo>
                    <a:pt x="52" y="6"/>
                  </a:lnTo>
                  <a:lnTo>
                    <a:pt x="56" y="10"/>
                  </a:lnTo>
                  <a:lnTo>
                    <a:pt x="60" y="15"/>
                  </a:lnTo>
                  <a:lnTo>
                    <a:pt x="63" y="21"/>
                  </a:lnTo>
                  <a:lnTo>
                    <a:pt x="65" y="27"/>
                  </a:lnTo>
                  <a:lnTo>
                    <a:pt x="66" y="33"/>
                  </a:lnTo>
                  <a:lnTo>
                    <a:pt x="66" y="232"/>
                  </a:lnTo>
                  <a:lnTo>
                    <a:pt x="66" y="232"/>
                  </a:lnTo>
                  <a:lnTo>
                    <a:pt x="65" y="238"/>
                  </a:lnTo>
                  <a:lnTo>
                    <a:pt x="63" y="244"/>
                  </a:lnTo>
                  <a:lnTo>
                    <a:pt x="60" y="251"/>
                  </a:lnTo>
                  <a:lnTo>
                    <a:pt x="56" y="256"/>
                  </a:lnTo>
                  <a:lnTo>
                    <a:pt x="52" y="260"/>
                  </a:lnTo>
                  <a:lnTo>
                    <a:pt x="46" y="262"/>
                  </a:lnTo>
                  <a:lnTo>
                    <a:pt x="39" y="264"/>
                  </a:lnTo>
                  <a:lnTo>
                    <a:pt x="33" y="265"/>
                  </a:lnTo>
                  <a:lnTo>
                    <a:pt x="33"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1" name="Freeform 916">
              <a:extLst>
                <a:ext uri="{FF2B5EF4-FFF2-40B4-BE49-F238E27FC236}">
                  <a16:creationId xmlns:a16="http://schemas.microsoft.com/office/drawing/2014/main" id="{B59A1E1D-406C-6C91-E319-9C6FD97AB221}"/>
                </a:ext>
              </a:extLst>
            </p:cNvPr>
            <p:cNvSpPr>
              <a:spLocks/>
            </p:cNvSpPr>
            <p:nvPr/>
          </p:nvSpPr>
          <p:spPr bwMode="auto">
            <a:xfrm>
              <a:off x="8524875" y="4598988"/>
              <a:ext cx="165100" cy="90488"/>
            </a:xfrm>
            <a:custGeom>
              <a:avLst/>
              <a:gdLst>
                <a:gd name="T0" fmla="*/ 694 w 727"/>
                <a:gd name="T1" fmla="*/ 396 h 396"/>
                <a:gd name="T2" fmla="*/ 694 w 727"/>
                <a:gd name="T3" fmla="*/ 396 h 396"/>
                <a:gd name="T4" fmla="*/ 688 w 727"/>
                <a:gd name="T5" fmla="*/ 396 h 396"/>
                <a:gd name="T6" fmla="*/ 682 w 727"/>
                <a:gd name="T7" fmla="*/ 394 h 396"/>
                <a:gd name="T8" fmla="*/ 677 w 727"/>
                <a:gd name="T9" fmla="*/ 391 h 396"/>
                <a:gd name="T10" fmla="*/ 672 w 727"/>
                <a:gd name="T11" fmla="*/ 387 h 396"/>
                <a:gd name="T12" fmla="*/ 364 w 727"/>
                <a:gd name="T13" fmla="*/ 79 h 396"/>
                <a:gd name="T14" fmla="*/ 57 w 727"/>
                <a:gd name="T15" fmla="*/ 387 h 396"/>
                <a:gd name="T16" fmla="*/ 57 w 727"/>
                <a:gd name="T17" fmla="*/ 387 h 396"/>
                <a:gd name="T18" fmla="*/ 52 w 727"/>
                <a:gd name="T19" fmla="*/ 391 h 396"/>
                <a:gd name="T20" fmla="*/ 45 w 727"/>
                <a:gd name="T21" fmla="*/ 394 h 396"/>
                <a:gd name="T22" fmla="*/ 39 w 727"/>
                <a:gd name="T23" fmla="*/ 396 h 396"/>
                <a:gd name="T24" fmla="*/ 33 w 727"/>
                <a:gd name="T25" fmla="*/ 396 h 396"/>
                <a:gd name="T26" fmla="*/ 27 w 727"/>
                <a:gd name="T27" fmla="*/ 396 h 396"/>
                <a:gd name="T28" fmla="*/ 21 w 727"/>
                <a:gd name="T29" fmla="*/ 394 h 396"/>
                <a:gd name="T30" fmla="*/ 15 w 727"/>
                <a:gd name="T31" fmla="*/ 391 h 396"/>
                <a:gd name="T32" fmla="*/ 10 w 727"/>
                <a:gd name="T33" fmla="*/ 387 h 396"/>
                <a:gd name="T34" fmla="*/ 10 w 727"/>
                <a:gd name="T35" fmla="*/ 387 h 396"/>
                <a:gd name="T36" fmla="*/ 6 w 727"/>
                <a:gd name="T37" fmla="*/ 382 h 396"/>
                <a:gd name="T38" fmla="*/ 3 w 727"/>
                <a:gd name="T39" fmla="*/ 377 h 396"/>
                <a:gd name="T40" fmla="*/ 1 w 727"/>
                <a:gd name="T41" fmla="*/ 370 h 396"/>
                <a:gd name="T42" fmla="*/ 0 w 727"/>
                <a:gd name="T43" fmla="*/ 364 h 396"/>
                <a:gd name="T44" fmla="*/ 1 w 727"/>
                <a:gd name="T45" fmla="*/ 357 h 396"/>
                <a:gd name="T46" fmla="*/ 3 w 727"/>
                <a:gd name="T47" fmla="*/ 352 h 396"/>
                <a:gd name="T48" fmla="*/ 6 w 727"/>
                <a:gd name="T49" fmla="*/ 346 h 396"/>
                <a:gd name="T50" fmla="*/ 10 w 727"/>
                <a:gd name="T51" fmla="*/ 340 h 396"/>
                <a:gd name="T52" fmla="*/ 340 w 727"/>
                <a:gd name="T53" fmla="*/ 9 h 396"/>
                <a:gd name="T54" fmla="*/ 340 w 727"/>
                <a:gd name="T55" fmla="*/ 9 h 396"/>
                <a:gd name="T56" fmla="*/ 346 w 727"/>
                <a:gd name="T57" fmla="*/ 5 h 396"/>
                <a:gd name="T58" fmla="*/ 352 w 727"/>
                <a:gd name="T59" fmla="*/ 2 h 396"/>
                <a:gd name="T60" fmla="*/ 358 w 727"/>
                <a:gd name="T61" fmla="*/ 1 h 396"/>
                <a:gd name="T62" fmla="*/ 364 w 727"/>
                <a:gd name="T63" fmla="*/ 0 h 396"/>
                <a:gd name="T64" fmla="*/ 370 w 727"/>
                <a:gd name="T65" fmla="*/ 1 h 396"/>
                <a:gd name="T66" fmla="*/ 377 w 727"/>
                <a:gd name="T67" fmla="*/ 2 h 396"/>
                <a:gd name="T68" fmla="*/ 382 w 727"/>
                <a:gd name="T69" fmla="*/ 5 h 396"/>
                <a:gd name="T70" fmla="*/ 387 w 727"/>
                <a:gd name="T71" fmla="*/ 9 h 396"/>
                <a:gd name="T72" fmla="*/ 718 w 727"/>
                <a:gd name="T73" fmla="*/ 340 h 396"/>
                <a:gd name="T74" fmla="*/ 718 w 727"/>
                <a:gd name="T75" fmla="*/ 340 h 396"/>
                <a:gd name="T76" fmla="*/ 722 w 727"/>
                <a:gd name="T77" fmla="*/ 346 h 396"/>
                <a:gd name="T78" fmla="*/ 725 w 727"/>
                <a:gd name="T79" fmla="*/ 352 h 396"/>
                <a:gd name="T80" fmla="*/ 727 w 727"/>
                <a:gd name="T81" fmla="*/ 357 h 396"/>
                <a:gd name="T82" fmla="*/ 727 w 727"/>
                <a:gd name="T83" fmla="*/ 364 h 396"/>
                <a:gd name="T84" fmla="*/ 727 w 727"/>
                <a:gd name="T85" fmla="*/ 370 h 396"/>
                <a:gd name="T86" fmla="*/ 725 w 727"/>
                <a:gd name="T87" fmla="*/ 377 h 396"/>
                <a:gd name="T88" fmla="*/ 722 w 727"/>
                <a:gd name="T89" fmla="*/ 382 h 396"/>
                <a:gd name="T90" fmla="*/ 718 w 727"/>
                <a:gd name="T91" fmla="*/ 387 h 396"/>
                <a:gd name="T92" fmla="*/ 718 w 727"/>
                <a:gd name="T93" fmla="*/ 387 h 396"/>
                <a:gd name="T94" fmla="*/ 713 w 727"/>
                <a:gd name="T95" fmla="*/ 391 h 396"/>
                <a:gd name="T96" fmla="*/ 707 w 727"/>
                <a:gd name="T97" fmla="*/ 394 h 396"/>
                <a:gd name="T98" fmla="*/ 701 w 727"/>
                <a:gd name="T99" fmla="*/ 396 h 396"/>
                <a:gd name="T100" fmla="*/ 694 w 727"/>
                <a:gd name="T101" fmla="*/ 396 h 396"/>
                <a:gd name="T102" fmla="*/ 694 w 727"/>
                <a:gd name="T103"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396">
                  <a:moveTo>
                    <a:pt x="694" y="396"/>
                  </a:moveTo>
                  <a:lnTo>
                    <a:pt x="694" y="396"/>
                  </a:lnTo>
                  <a:lnTo>
                    <a:pt x="688" y="396"/>
                  </a:lnTo>
                  <a:lnTo>
                    <a:pt x="682" y="394"/>
                  </a:lnTo>
                  <a:lnTo>
                    <a:pt x="677" y="391"/>
                  </a:lnTo>
                  <a:lnTo>
                    <a:pt x="672" y="387"/>
                  </a:lnTo>
                  <a:lnTo>
                    <a:pt x="364" y="79"/>
                  </a:lnTo>
                  <a:lnTo>
                    <a:pt x="57" y="387"/>
                  </a:lnTo>
                  <a:lnTo>
                    <a:pt x="57" y="387"/>
                  </a:lnTo>
                  <a:lnTo>
                    <a:pt x="52" y="391"/>
                  </a:lnTo>
                  <a:lnTo>
                    <a:pt x="45" y="394"/>
                  </a:lnTo>
                  <a:lnTo>
                    <a:pt x="39" y="396"/>
                  </a:lnTo>
                  <a:lnTo>
                    <a:pt x="33" y="396"/>
                  </a:lnTo>
                  <a:lnTo>
                    <a:pt x="27" y="396"/>
                  </a:lnTo>
                  <a:lnTo>
                    <a:pt x="21" y="394"/>
                  </a:lnTo>
                  <a:lnTo>
                    <a:pt x="15" y="391"/>
                  </a:lnTo>
                  <a:lnTo>
                    <a:pt x="10" y="387"/>
                  </a:lnTo>
                  <a:lnTo>
                    <a:pt x="10" y="387"/>
                  </a:lnTo>
                  <a:lnTo>
                    <a:pt x="6" y="382"/>
                  </a:lnTo>
                  <a:lnTo>
                    <a:pt x="3" y="377"/>
                  </a:lnTo>
                  <a:lnTo>
                    <a:pt x="1" y="370"/>
                  </a:lnTo>
                  <a:lnTo>
                    <a:pt x="0" y="364"/>
                  </a:lnTo>
                  <a:lnTo>
                    <a:pt x="1" y="357"/>
                  </a:lnTo>
                  <a:lnTo>
                    <a:pt x="3" y="352"/>
                  </a:lnTo>
                  <a:lnTo>
                    <a:pt x="6" y="346"/>
                  </a:lnTo>
                  <a:lnTo>
                    <a:pt x="10" y="340"/>
                  </a:lnTo>
                  <a:lnTo>
                    <a:pt x="340" y="9"/>
                  </a:lnTo>
                  <a:lnTo>
                    <a:pt x="340" y="9"/>
                  </a:lnTo>
                  <a:lnTo>
                    <a:pt x="346" y="5"/>
                  </a:lnTo>
                  <a:lnTo>
                    <a:pt x="352" y="2"/>
                  </a:lnTo>
                  <a:lnTo>
                    <a:pt x="358" y="1"/>
                  </a:lnTo>
                  <a:lnTo>
                    <a:pt x="364" y="0"/>
                  </a:lnTo>
                  <a:lnTo>
                    <a:pt x="370" y="1"/>
                  </a:lnTo>
                  <a:lnTo>
                    <a:pt x="377" y="2"/>
                  </a:lnTo>
                  <a:lnTo>
                    <a:pt x="382" y="5"/>
                  </a:lnTo>
                  <a:lnTo>
                    <a:pt x="387" y="9"/>
                  </a:lnTo>
                  <a:lnTo>
                    <a:pt x="718" y="340"/>
                  </a:lnTo>
                  <a:lnTo>
                    <a:pt x="718" y="340"/>
                  </a:lnTo>
                  <a:lnTo>
                    <a:pt x="722" y="346"/>
                  </a:lnTo>
                  <a:lnTo>
                    <a:pt x="725" y="352"/>
                  </a:lnTo>
                  <a:lnTo>
                    <a:pt x="727" y="357"/>
                  </a:lnTo>
                  <a:lnTo>
                    <a:pt x="727" y="364"/>
                  </a:lnTo>
                  <a:lnTo>
                    <a:pt x="727" y="370"/>
                  </a:lnTo>
                  <a:lnTo>
                    <a:pt x="725" y="377"/>
                  </a:lnTo>
                  <a:lnTo>
                    <a:pt x="722" y="382"/>
                  </a:lnTo>
                  <a:lnTo>
                    <a:pt x="718" y="387"/>
                  </a:lnTo>
                  <a:lnTo>
                    <a:pt x="718" y="387"/>
                  </a:lnTo>
                  <a:lnTo>
                    <a:pt x="713" y="391"/>
                  </a:lnTo>
                  <a:lnTo>
                    <a:pt x="707" y="394"/>
                  </a:lnTo>
                  <a:lnTo>
                    <a:pt x="701" y="396"/>
                  </a:lnTo>
                  <a:lnTo>
                    <a:pt x="694" y="396"/>
                  </a:lnTo>
                  <a:lnTo>
                    <a:pt x="694" y="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2" name="Freeform 917">
              <a:extLst>
                <a:ext uri="{FF2B5EF4-FFF2-40B4-BE49-F238E27FC236}">
                  <a16:creationId xmlns:a16="http://schemas.microsoft.com/office/drawing/2014/main" id="{93811DF8-4CD1-46C1-1822-E9DD8D7B61A6}"/>
                </a:ext>
              </a:extLst>
            </p:cNvPr>
            <p:cNvSpPr>
              <a:spLocks/>
            </p:cNvSpPr>
            <p:nvPr/>
          </p:nvSpPr>
          <p:spPr bwMode="auto">
            <a:xfrm>
              <a:off x="8466138" y="4389438"/>
              <a:ext cx="254000" cy="104775"/>
            </a:xfrm>
            <a:custGeom>
              <a:avLst/>
              <a:gdLst>
                <a:gd name="T0" fmla="*/ 562 w 1124"/>
                <a:gd name="T1" fmla="*/ 464 h 464"/>
                <a:gd name="T2" fmla="*/ 557 w 1124"/>
                <a:gd name="T3" fmla="*/ 463 h 464"/>
                <a:gd name="T4" fmla="*/ 542 w 1124"/>
                <a:gd name="T5" fmla="*/ 457 h 464"/>
                <a:gd name="T6" fmla="*/ 532 w 1124"/>
                <a:gd name="T7" fmla="*/ 444 h 464"/>
                <a:gd name="T8" fmla="*/ 323 w 1124"/>
                <a:gd name="T9" fmla="*/ 319 h 464"/>
                <a:gd name="T10" fmla="*/ 318 w 1124"/>
                <a:gd name="T11" fmla="*/ 324 h 464"/>
                <a:gd name="T12" fmla="*/ 304 w 1124"/>
                <a:gd name="T13" fmla="*/ 331 h 464"/>
                <a:gd name="T14" fmla="*/ 33 w 1124"/>
                <a:gd name="T15" fmla="*/ 332 h 464"/>
                <a:gd name="T16" fmla="*/ 26 w 1124"/>
                <a:gd name="T17" fmla="*/ 331 h 464"/>
                <a:gd name="T18" fmla="*/ 15 w 1124"/>
                <a:gd name="T19" fmla="*/ 325 h 464"/>
                <a:gd name="T20" fmla="*/ 5 w 1124"/>
                <a:gd name="T21" fmla="*/ 317 h 464"/>
                <a:gd name="T22" fmla="*/ 0 w 1124"/>
                <a:gd name="T23" fmla="*/ 305 h 464"/>
                <a:gd name="T24" fmla="*/ 0 w 1124"/>
                <a:gd name="T25" fmla="*/ 298 h 464"/>
                <a:gd name="T26" fmla="*/ 2 w 1124"/>
                <a:gd name="T27" fmla="*/ 286 h 464"/>
                <a:gd name="T28" fmla="*/ 9 w 1124"/>
                <a:gd name="T29" fmla="*/ 275 h 464"/>
                <a:gd name="T30" fmla="*/ 20 w 1124"/>
                <a:gd name="T31" fmla="*/ 268 h 464"/>
                <a:gd name="T32" fmla="*/ 33 w 1124"/>
                <a:gd name="T33" fmla="*/ 265 h 464"/>
                <a:gd name="T34" fmla="*/ 404 w 1124"/>
                <a:gd name="T35" fmla="*/ 112 h 464"/>
                <a:gd name="T36" fmla="*/ 410 w 1124"/>
                <a:gd name="T37" fmla="*/ 107 h 464"/>
                <a:gd name="T38" fmla="*/ 425 w 1124"/>
                <a:gd name="T39" fmla="*/ 101 h 464"/>
                <a:gd name="T40" fmla="*/ 434 w 1124"/>
                <a:gd name="T41" fmla="*/ 100 h 464"/>
                <a:gd name="T42" fmla="*/ 449 w 1124"/>
                <a:gd name="T43" fmla="*/ 107 h 464"/>
                <a:gd name="T44" fmla="*/ 460 w 1124"/>
                <a:gd name="T45" fmla="*/ 119 h 464"/>
                <a:gd name="T46" fmla="*/ 702 w 1124"/>
                <a:gd name="T47" fmla="*/ 211 h 464"/>
                <a:gd name="T48" fmla="*/ 707 w 1124"/>
                <a:gd name="T49" fmla="*/ 206 h 464"/>
                <a:gd name="T50" fmla="*/ 719 w 1124"/>
                <a:gd name="T51" fmla="*/ 200 h 464"/>
                <a:gd name="T52" fmla="*/ 725 w 1124"/>
                <a:gd name="T53" fmla="*/ 199 h 464"/>
                <a:gd name="T54" fmla="*/ 739 w 1124"/>
                <a:gd name="T55" fmla="*/ 201 h 464"/>
                <a:gd name="T56" fmla="*/ 750 w 1124"/>
                <a:gd name="T57" fmla="*/ 208 h 464"/>
                <a:gd name="T58" fmla="*/ 1064 w 1124"/>
                <a:gd name="T59" fmla="*/ 15 h 464"/>
                <a:gd name="T60" fmla="*/ 1068 w 1124"/>
                <a:gd name="T61" fmla="*/ 10 h 464"/>
                <a:gd name="T62" fmla="*/ 1079 w 1124"/>
                <a:gd name="T63" fmla="*/ 2 h 464"/>
                <a:gd name="T64" fmla="*/ 1092 w 1124"/>
                <a:gd name="T65" fmla="*/ 0 h 464"/>
                <a:gd name="T66" fmla="*/ 1104 w 1124"/>
                <a:gd name="T67" fmla="*/ 3 h 464"/>
                <a:gd name="T68" fmla="*/ 1109 w 1124"/>
                <a:gd name="T69" fmla="*/ 7 h 464"/>
                <a:gd name="T70" fmla="*/ 1119 w 1124"/>
                <a:gd name="T71" fmla="*/ 16 h 464"/>
                <a:gd name="T72" fmla="*/ 1124 w 1124"/>
                <a:gd name="T73" fmla="*/ 28 h 464"/>
                <a:gd name="T74" fmla="*/ 1123 w 1124"/>
                <a:gd name="T75" fmla="*/ 41 h 464"/>
                <a:gd name="T76" fmla="*/ 1118 w 1124"/>
                <a:gd name="T77" fmla="*/ 53 h 464"/>
                <a:gd name="T78" fmla="*/ 887 w 1124"/>
                <a:gd name="T79" fmla="*/ 383 h 464"/>
                <a:gd name="T80" fmla="*/ 876 w 1124"/>
                <a:gd name="T81" fmla="*/ 394 h 464"/>
                <a:gd name="T82" fmla="*/ 862 w 1124"/>
                <a:gd name="T83" fmla="*/ 398 h 464"/>
                <a:gd name="T84" fmla="*/ 855 w 1124"/>
                <a:gd name="T85" fmla="*/ 398 h 464"/>
                <a:gd name="T86" fmla="*/ 841 w 1124"/>
                <a:gd name="T87" fmla="*/ 393 h 464"/>
                <a:gd name="T88" fmla="*/ 730 w 1124"/>
                <a:gd name="T89" fmla="*/ 281 h 464"/>
                <a:gd name="T90" fmla="*/ 587 w 1124"/>
                <a:gd name="T91" fmla="*/ 452 h 464"/>
                <a:gd name="T92" fmla="*/ 575 w 1124"/>
                <a:gd name="T93" fmla="*/ 461 h 464"/>
                <a:gd name="T94" fmla="*/ 562 w 1124"/>
                <a:gd name="T95" fmla="*/ 46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4" h="464">
                  <a:moveTo>
                    <a:pt x="562" y="464"/>
                  </a:moveTo>
                  <a:lnTo>
                    <a:pt x="562" y="464"/>
                  </a:lnTo>
                  <a:lnTo>
                    <a:pt x="557" y="463"/>
                  </a:lnTo>
                  <a:lnTo>
                    <a:pt x="557" y="463"/>
                  </a:lnTo>
                  <a:lnTo>
                    <a:pt x="550" y="461"/>
                  </a:lnTo>
                  <a:lnTo>
                    <a:pt x="542" y="457"/>
                  </a:lnTo>
                  <a:lnTo>
                    <a:pt x="536" y="452"/>
                  </a:lnTo>
                  <a:lnTo>
                    <a:pt x="532" y="444"/>
                  </a:lnTo>
                  <a:lnTo>
                    <a:pt x="421" y="196"/>
                  </a:lnTo>
                  <a:lnTo>
                    <a:pt x="323" y="319"/>
                  </a:lnTo>
                  <a:lnTo>
                    <a:pt x="323" y="319"/>
                  </a:lnTo>
                  <a:lnTo>
                    <a:pt x="318" y="324"/>
                  </a:lnTo>
                  <a:lnTo>
                    <a:pt x="312" y="328"/>
                  </a:lnTo>
                  <a:lnTo>
                    <a:pt x="304" y="331"/>
                  </a:lnTo>
                  <a:lnTo>
                    <a:pt x="297" y="332"/>
                  </a:lnTo>
                  <a:lnTo>
                    <a:pt x="33" y="332"/>
                  </a:lnTo>
                  <a:lnTo>
                    <a:pt x="33" y="332"/>
                  </a:lnTo>
                  <a:lnTo>
                    <a:pt x="26" y="331"/>
                  </a:lnTo>
                  <a:lnTo>
                    <a:pt x="20" y="328"/>
                  </a:lnTo>
                  <a:lnTo>
                    <a:pt x="15" y="325"/>
                  </a:lnTo>
                  <a:lnTo>
                    <a:pt x="9" y="322"/>
                  </a:lnTo>
                  <a:lnTo>
                    <a:pt x="5" y="317"/>
                  </a:lnTo>
                  <a:lnTo>
                    <a:pt x="2" y="311"/>
                  </a:lnTo>
                  <a:lnTo>
                    <a:pt x="0" y="305"/>
                  </a:lnTo>
                  <a:lnTo>
                    <a:pt x="0" y="298"/>
                  </a:lnTo>
                  <a:lnTo>
                    <a:pt x="0" y="298"/>
                  </a:lnTo>
                  <a:lnTo>
                    <a:pt x="0" y="292"/>
                  </a:lnTo>
                  <a:lnTo>
                    <a:pt x="2" y="286"/>
                  </a:lnTo>
                  <a:lnTo>
                    <a:pt x="5" y="280"/>
                  </a:lnTo>
                  <a:lnTo>
                    <a:pt x="9" y="275"/>
                  </a:lnTo>
                  <a:lnTo>
                    <a:pt x="15" y="270"/>
                  </a:lnTo>
                  <a:lnTo>
                    <a:pt x="20" y="268"/>
                  </a:lnTo>
                  <a:lnTo>
                    <a:pt x="26" y="266"/>
                  </a:lnTo>
                  <a:lnTo>
                    <a:pt x="33" y="265"/>
                  </a:lnTo>
                  <a:lnTo>
                    <a:pt x="282" y="265"/>
                  </a:lnTo>
                  <a:lnTo>
                    <a:pt x="404" y="112"/>
                  </a:lnTo>
                  <a:lnTo>
                    <a:pt x="404" y="112"/>
                  </a:lnTo>
                  <a:lnTo>
                    <a:pt x="410" y="107"/>
                  </a:lnTo>
                  <a:lnTo>
                    <a:pt x="417" y="103"/>
                  </a:lnTo>
                  <a:lnTo>
                    <a:pt x="425" y="101"/>
                  </a:lnTo>
                  <a:lnTo>
                    <a:pt x="434" y="100"/>
                  </a:lnTo>
                  <a:lnTo>
                    <a:pt x="434" y="100"/>
                  </a:lnTo>
                  <a:lnTo>
                    <a:pt x="442" y="103"/>
                  </a:lnTo>
                  <a:lnTo>
                    <a:pt x="449" y="107"/>
                  </a:lnTo>
                  <a:lnTo>
                    <a:pt x="455" y="112"/>
                  </a:lnTo>
                  <a:lnTo>
                    <a:pt x="460" y="119"/>
                  </a:lnTo>
                  <a:lnTo>
                    <a:pt x="570" y="369"/>
                  </a:lnTo>
                  <a:lnTo>
                    <a:pt x="702" y="211"/>
                  </a:lnTo>
                  <a:lnTo>
                    <a:pt x="702" y="211"/>
                  </a:lnTo>
                  <a:lnTo>
                    <a:pt x="707" y="206"/>
                  </a:lnTo>
                  <a:lnTo>
                    <a:pt x="712" y="202"/>
                  </a:lnTo>
                  <a:lnTo>
                    <a:pt x="719" y="200"/>
                  </a:lnTo>
                  <a:lnTo>
                    <a:pt x="725" y="199"/>
                  </a:lnTo>
                  <a:lnTo>
                    <a:pt x="725" y="199"/>
                  </a:lnTo>
                  <a:lnTo>
                    <a:pt x="733" y="200"/>
                  </a:lnTo>
                  <a:lnTo>
                    <a:pt x="739" y="201"/>
                  </a:lnTo>
                  <a:lnTo>
                    <a:pt x="745" y="204"/>
                  </a:lnTo>
                  <a:lnTo>
                    <a:pt x="750" y="208"/>
                  </a:lnTo>
                  <a:lnTo>
                    <a:pt x="855" y="313"/>
                  </a:lnTo>
                  <a:lnTo>
                    <a:pt x="1064" y="15"/>
                  </a:lnTo>
                  <a:lnTo>
                    <a:pt x="1064" y="15"/>
                  </a:lnTo>
                  <a:lnTo>
                    <a:pt x="1068" y="10"/>
                  </a:lnTo>
                  <a:lnTo>
                    <a:pt x="1073" y="5"/>
                  </a:lnTo>
                  <a:lnTo>
                    <a:pt x="1079" y="2"/>
                  </a:lnTo>
                  <a:lnTo>
                    <a:pt x="1086" y="1"/>
                  </a:lnTo>
                  <a:lnTo>
                    <a:pt x="1092" y="0"/>
                  </a:lnTo>
                  <a:lnTo>
                    <a:pt x="1098" y="1"/>
                  </a:lnTo>
                  <a:lnTo>
                    <a:pt x="1104" y="3"/>
                  </a:lnTo>
                  <a:lnTo>
                    <a:pt x="1109" y="7"/>
                  </a:lnTo>
                  <a:lnTo>
                    <a:pt x="1109" y="7"/>
                  </a:lnTo>
                  <a:lnTo>
                    <a:pt x="1115" y="11"/>
                  </a:lnTo>
                  <a:lnTo>
                    <a:pt x="1119" y="16"/>
                  </a:lnTo>
                  <a:lnTo>
                    <a:pt x="1122" y="22"/>
                  </a:lnTo>
                  <a:lnTo>
                    <a:pt x="1124" y="28"/>
                  </a:lnTo>
                  <a:lnTo>
                    <a:pt x="1124" y="34"/>
                  </a:lnTo>
                  <a:lnTo>
                    <a:pt x="1123" y="41"/>
                  </a:lnTo>
                  <a:lnTo>
                    <a:pt x="1121" y="47"/>
                  </a:lnTo>
                  <a:lnTo>
                    <a:pt x="1118" y="53"/>
                  </a:lnTo>
                  <a:lnTo>
                    <a:pt x="887" y="383"/>
                  </a:lnTo>
                  <a:lnTo>
                    <a:pt x="887" y="383"/>
                  </a:lnTo>
                  <a:lnTo>
                    <a:pt x="882" y="388"/>
                  </a:lnTo>
                  <a:lnTo>
                    <a:pt x="876" y="394"/>
                  </a:lnTo>
                  <a:lnTo>
                    <a:pt x="869" y="396"/>
                  </a:lnTo>
                  <a:lnTo>
                    <a:pt x="862" y="398"/>
                  </a:lnTo>
                  <a:lnTo>
                    <a:pt x="862" y="398"/>
                  </a:lnTo>
                  <a:lnTo>
                    <a:pt x="855" y="398"/>
                  </a:lnTo>
                  <a:lnTo>
                    <a:pt x="849" y="396"/>
                  </a:lnTo>
                  <a:lnTo>
                    <a:pt x="841" y="393"/>
                  </a:lnTo>
                  <a:lnTo>
                    <a:pt x="836" y="387"/>
                  </a:lnTo>
                  <a:lnTo>
                    <a:pt x="730" y="281"/>
                  </a:lnTo>
                  <a:lnTo>
                    <a:pt x="587" y="452"/>
                  </a:lnTo>
                  <a:lnTo>
                    <a:pt x="587" y="452"/>
                  </a:lnTo>
                  <a:lnTo>
                    <a:pt x="582" y="457"/>
                  </a:lnTo>
                  <a:lnTo>
                    <a:pt x="575" y="461"/>
                  </a:lnTo>
                  <a:lnTo>
                    <a:pt x="569" y="463"/>
                  </a:lnTo>
                  <a:lnTo>
                    <a:pt x="562" y="464"/>
                  </a:lnTo>
                  <a:lnTo>
                    <a:pt x="562" y="464"/>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sp>
          <p:nvSpPr>
            <p:cNvPr id="143" name="Freeform 918">
              <a:extLst>
                <a:ext uri="{FF2B5EF4-FFF2-40B4-BE49-F238E27FC236}">
                  <a16:creationId xmlns:a16="http://schemas.microsoft.com/office/drawing/2014/main" id="{3FE912F1-2FFD-EA9F-9E9C-AA899B031868}"/>
                </a:ext>
              </a:extLst>
            </p:cNvPr>
            <p:cNvSpPr>
              <a:spLocks noEditPoints="1"/>
            </p:cNvSpPr>
            <p:nvPr/>
          </p:nvSpPr>
          <p:spPr bwMode="auto">
            <a:xfrm>
              <a:off x="8466138" y="4359276"/>
              <a:ext cx="300038" cy="179388"/>
            </a:xfrm>
            <a:custGeom>
              <a:avLst/>
              <a:gdLst>
                <a:gd name="T0" fmla="*/ 1289 w 1323"/>
                <a:gd name="T1" fmla="*/ 793 h 793"/>
                <a:gd name="T2" fmla="*/ 33 w 1323"/>
                <a:gd name="T3" fmla="*/ 793 h 793"/>
                <a:gd name="T4" fmla="*/ 33 w 1323"/>
                <a:gd name="T5" fmla="*/ 793 h 793"/>
                <a:gd name="T6" fmla="*/ 26 w 1323"/>
                <a:gd name="T7" fmla="*/ 793 h 793"/>
                <a:gd name="T8" fmla="*/ 20 w 1323"/>
                <a:gd name="T9" fmla="*/ 791 h 793"/>
                <a:gd name="T10" fmla="*/ 15 w 1323"/>
                <a:gd name="T11" fmla="*/ 788 h 793"/>
                <a:gd name="T12" fmla="*/ 9 w 1323"/>
                <a:gd name="T13" fmla="*/ 783 h 793"/>
                <a:gd name="T14" fmla="*/ 5 w 1323"/>
                <a:gd name="T15" fmla="*/ 778 h 793"/>
                <a:gd name="T16" fmla="*/ 2 w 1323"/>
                <a:gd name="T17" fmla="*/ 773 h 793"/>
                <a:gd name="T18" fmla="*/ 0 w 1323"/>
                <a:gd name="T19" fmla="*/ 767 h 793"/>
                <a:gd name="T20" fmla="*/ 0 w 1323"/>
                <a:gd name="T21" fmla="*/ 760 h 793"/>
                <a:gd name="T22" fmla="*/ 0 w 1323"/>
                <a:gd name="T23" fmla="*/ 33 h 793"/>
                <a:gd name="T24" fmla="*/ 0 w 1323"/>
                <a:gd name="T25" fmla="*/ 33 h 793"/>
                <a:gd name="T26" fmla="*/ 0 w 1323"/>
                <a:gd name="T27" fmla="*/ 26 h 793"/>
                <a:gd name="T28" fmla="*/ 2 w 1323"/>
                <a:gd name="T29" fmla="*/ 20 h 793"/>
                <a:gd name="T30" fmla="*/ 5 w 1323"/>
                <a:gd name="T31" fmla="*/ 14 h 793"/>
                <a:gd name="T32" fmla="*/ 9 w 1323"/>
                <a:gd name="T33" fmla="*/ 9 h 793"/>
                <a:gd name="T34" fmla="*/ 15 w 1323"/>
                <a:gd name="T35" fmla="*/ 5 h 793"/>
                <a:gd name="T36" fmla="*/ 20 w 1323"/>
                <a:gd name="T37" fmla="*/ 2 h 793"/>
                <a:gd name="T38" fmla="*/ 26 w 1323"/>
                <a:gd name="T39" fmla="*/ 0 h 793"/>
                <a:gd name="T40" fmla="*/ 33 w 1323"/>
                <a:gd name="T41" fmla="*/ 0 h 793"/>
                <a:gd name="T42" fmla="*/ 1289 w 1323"/>
                <a:gd name="T43" fmla="*/ 0 h 793"/>
                <a:gd name="T44" fmla="*/ 1289 w 1323"/>
                <a:gd name="T45" fmla="*/ 0 h 793"/>
                <a:gd name="T46" fmla="*/ 1296 w 1323"/>
                <a:gd name="T47" fmla="*/ 0 h 793"/>
                <a:gd name="T48" fmla="*/ 1302 w 1323"/>
                <a:gd name="T49" fmla="*/ 2 h 793"/>
                <a:gd name="T50" fmla="*/ 1308 w 1323"/>
                <a:gd name="T51" fmla="*/ 5 h 793"/>
                <a:gd name="T52" fmla="*/ 1312 w 1323"/>
                <a:gd name="T53" fmla="*/ 9 h 793"/>
                <a:gd name="T54" fmla="*/ 1316 w 1323"/>
                <a:gd name="T55" fmla="*/ 14 h 793"/>
                <a:gd name="T56" fmla="*/ 1319 w 1323"/>
                <a:gd name="T57" fmla="*/ 20 h 793"/>
                <a:gd name="T58" fmla="*/ 1322 w 1323"/>
                <a:gd name="T59" fmla="*/ 26 h 793"/>
                <a:gd name="T60" fmla="*/ 1323 w 1323"/>
                <a:gd name="T61" fmla="*/ 33 h 793"/>
                <a:gd name="T62" fmla="*/ 1323 w 1323"/>
                <a:gd name="T63" fmla="*/ 760 h 793"/>
                <a:gd name="T64" fmla="*/ 1323 w 1323"/>
                <a:gd name="T65" fmla="*/ 760 h 793"/>
                <a:gd name="T66" fmla="*/ 1322 w 1323"/>
                <a:gd name="T67" fmla="*/ 767 h 793"/>
                <a:gd name="T68" fmla="*/ 1319 w 1323"/>
                <a:gd name="T69" fmla="*/ 773 h 793"/>
                <a:gd name="T70" fmla="*/ 1316 w 1323"/>
                <a:gd name="T71" fmla="*/ 778 h 793"/>
                <a:gd name="T72" fmla="*/ 1312 w 1323"/>
                <a:gd name="T73" fmla="*/ 783 h 793"/>
                <a:gd name="T74" fmla="*/ 1308 w 1323"/>
                <a:gd name="T75" fmla="*/ 788 h 793"/>
                <a:gd name="T76" fmla="*/ 1302 w 1323"/>
                <a:gd name="T77" fmla="*/ 791 h 793"/>
                <a:gd name="T78" fmla="*/ 1296 w 1323"/>
                <a:gd name="T79" fmla="*/ 793 h 793"/>
                <a:gd name="T80" fmla="*/ 1289 w 1323"/>
                <a:gd name="T81" fmla="*/ 793 h 793"/>
                <a:gd name="T82" fmla="*/ 1289 w 1323"/>
                <a:gd name="T83" fmla="*/ 793 h 793"/>
                <a:gd name="T84" fmla="*/ 66 w 1323"/>
                <a:gd name="T85" fmla="*/ 728 h 793"/>
                <a:gd name="T86" fmla="*/ 1256 w 1323"/>
                <a:gd name="T87" fmla="*/ 728 h 793"/>
                <a:gd name="T88" fmla="*/ 1256 w 1323"/>
                <a:gd name="T89" fmla="*/ 65 h 793"/>
                <a:gd name="T90" fmla="*/ 66 w 1323"/>
                <a:gd name="T91" fmla="*/ 65 h 793"/>
                <a:gd name="T92" fmla="*/ 66 w 1323"/>
                <a:gd name="T93" fmla="*/ 72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3" h="793">
                  <a:moveTo>
                    <a:pt x="1289" y="793"/>
                  </a:moveTo>
                  <a:lnTo>
                    <a:pt x="33" y="793"/>
                  </a:lnTo>
                  <a:lnTo>
                    <a:pt x="33" y="793"/>
                  </a:lnTo>
                  <a:lnTo>
                    <a:pt x="26" y="793"/>
                  </a:lnTo>
                  <a:lnTo>
                    <a:pt x="20" y="791"/>
                  </a:lnTo>
                  <a:lnTo>
                    <a:pt x="15" y="788"/>
                  </a:lnTo>
                  <a:lnTo>
                    <a:pt x="9" y="783"/>
                  </a:lnTo>
                  <a:lnTo>
                    <a:pt x="5" y="778"/>
                  </a:lnTo>
                  <a:lnTo>
                    <a:pt x="2" y="773"/>
                  </a:lnTo>
                  <a:lnTo>
                    <a:pt x="0" y="767"/>
                  </a:lnTo>
                  <a:lnTo>
                    <a:pt x="0" y="760"/>
                  </a:lnTo>
                  <a:lnTo>
                    <a:pt x="0" y="33"/>
                  </a:lnTo>
                  <a:lnTo>
                    <a:pt x="0" y="33"/>
                  </a:lnTo>
                  <a:lnTo>
                    <a:pt x="0" y="26"/>
                  </a:lnTo>
                  <a:lnTo>
                    <a:pt x="2" y="20"/>
                  </a:lnTo>
                  <a:lnTo>
                    <a:pt x="5" y="14"/>
                  </a:lnTo>
                  <a:lnTo>
                    <a:pt x="9" y="9"/>
                  </a:lnTo>
                  <a:lnTo>
                    <a:pt x="15" y="5"/>
                  </a:lnTo>
                  <a:lnTo>
                    <a:pt x="20" y="2"/>
                  </a:lnTo>
                  <a:lnTo>
                    <a:pt x="26" y="0"/>
                  </a:lnTo>
                  <a:lnTo>
                    <a:pt x="33" y="0"/>
                  </a:lnTo>
                  <a:lnTo>
                    <a:pt x="1289" y="0"/>
                  </a:lnTo>
                  <a:lnTo>
                    <a:pt x="1289" y="0"/>
                  </a:lnTo>
                  <a:lnTo>
                    <a:pt x="1296" y="0"/>
                  </a:lnTo>
                  <a:lnTo>
                    <a:pt x="1302" y="2"/>
                  </a:lnTo>
                  <a:lnTo>
                    <a:pt x="1308" y="5"/>
                  </a:lnTo>
                  <a:lnTo>
                    <a:pt x="1312" y="9"/>
                  </a:lnTo>
                  <a:lnTo>
                    <a:pt x="1316" y="14"/>
                  </a:lnTo>
                  <a:lnTo>
                    <a:pt x="1319" y="20"/>
                  </a:lnTo>
                  <a:lnTo>
                    <a:pt x="1322" y="26"/>
                  </a:lnTo>
                  <a:lnTo>
                    <a:pt x="1323" y="33"/>
                  </a:lnTo>
                  <a:lnTo>
                    <a:pt x="1323" y="760"/>
                  </a:lnTo>
                  <a:lnTo>
                    <a:pt x="1323" y="760"/>
                  </a:lnTo>
                  <a:lnTo>
                    <a:pt x="1322" y="767"/>
                  </a:lnTo>
                  <a:lnTo>
                    <a:pt x="1319" y="773"/>
                  </a:lnTo>
                  <a:lnTo>
                    <a:pt x="1316" y="778"/>
                  </a:lnTo>
                  <a:lnTo>
                    <a:pt x="1312" y="783"/>
                  </a:lnTo>
                  <a:lnTo>
                    <a:pt x="1308" y="788"/>
                  </a:lnTo>
                  <a:lnTo>
                    <a:pt x="1302" y="791"/>
                  </a:lnTo>
                  <a:lnTo>
                    <a:pt x="1296" y="793"/>
                  </a:lnTo>
                  <a:lnTo>
                    <a:pt x="1289" y="793"/>
                  </a:lnTo>
                  <a:lnTo>
                    <a:pt x="1289" y="793"/>
                  </a:lnTo>
                  <a:close/>
                  <a:moveTo>
                    <a:pt x="66" y="728"/>
                  </a:moveTo>
                  <a:lnTo>
                    <a:pt x="1256" y="728"/>
                  </a:lnTo>
                  <a:lnTo>
                    <a:pt x="1256" y="65"/>
                  </a:lnTo>
                  <a:lnTo>
                    <a:pt x="66" y="65"/>
                  </a:lnTo>
                  <a:lnTo>
                    <a:pt x="66" y="7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nvGrpSpPr>
          <p:cNvPr id="144" name="Group 143">
            <a:extLst>
              <a:ext uri="{FF2B5EF4-FFF2-40B4-BE49-F238E27FC236}">
                <a16:creationId xmlns:a16="http://schemas.microsoft.com/office/drawing/2014/main" id="{BCA1FC47-0AF4-3BE4-BB9C-0127C193A497}"/>
              </a:ext>
            </a:extLst>
          </p:cNvPr>
          <p:cNvGrpSpPr/>
          <p:nvPr/>
        </p:nvGrpSpPr>
        <p:grpSpPr>
          <a:xfrm>
            <a:off x="7014955" y="1915721"/>
            <a:ext cx="190500" cy="327603"/>
            <a:chOff x="2752725" y="2165350"/>
            <a:chExt cx="209550" cy="360363"/>
          </a:xfrm>
          <a:solidFill>
            <a:srgbClr val="37617A"/>
          </a:solidFill>
        </p:grpSpPr>
        <p:sp>
          <p:nvSpPr>
            <p:cNvPr id="145" name="Freeform 254">
              <a:extLst>
                <a:ext uri="{FF2B5EF4-FFF2-40B4-BE49-F238E27FC236}">
                  <a16:creationId xmlns:a16="http://schemas.microsoft.com/office/drawing/2014/main" id="{AE875982-46A8-179A-4DC6-22CBF386F6F6}"/>
                </a:ext>
              </a:extLst>
            </p:cNvPr>
            <p:cNvSpPr>
              <a:spLocks noEditPoints="1"/>
            </p:cNvSpPr>
            <p:nvPr/>
          </p:nvSpPr>
          <p:spPr bwMode="auto">
            <a:xfrm>
              <a:off x="2752725" y="2165350"/>
              <a:ext cx="209550" cy="360363"/>
            </a:xfrm>
            <a:custGeom>
              <a:avLst/>
              <a:gdLst>
                <a:gd name="T0" fmla="*/ 142 w 796"/>
                <a:gd name="T1" fmla="*/ 1364 h 1364"/>
                <a:gd name="T2" fmla="*/ 100 w 796"/>
                <a:gd name="T3" fmla="*/ 1358 h 1364"/>
                <a:gd name="T4" fmla="*/ 62 w 796"/>
                <a:gd name="T5" fmla="*/ 1340 h 1364"/>
                <a:gd name="T6" fmla="*/ 32 w 796"/>
                <a:gd name="T7" fmla="*/ 1313 h 1364"/>
                <a:gd name="T8" fmla="*/ 11 w 796"/>
                <a:gd name="T9" fmla="*/ 1278 h 1364"/>
                <a:gd name="T10" fmla="*/ 1 w 796"/>
                <a:gd name="T11" fmla="*/ 1237 h 1364"/>
                <a:gd name="T12" fmla="*/ 0 w 796"/>
                <a:gd name="T13" fmla="*/ 142 h 1364"/>
                <a:gd name="T14" fmla="*/ 6 w 796"/>
                <a:gd name="T15" fmla="*/ 100 h 1364"/>
                <a:gd name="T16" fmla="*/ 24 w 796"/>
                <a:gd name="T17" fmla="*/ 63 h 1364"/>
                <a:gd name="T18" fmla="*/ 51 w 796"/>
                <a:gd name="T19" fmla="*/ 32 h 1364"/>
                <a:gd name="T20" fmla="*/ 87 w 796"/>
                <a:gd name="T21" fmla="*/ 11 h 1364"/>
                <a:gd name="T22" fmla="*/ 127 w 796"/>
                <a:gd name="T23" fmla="*/ 1 h 1364"/>
                <a:gd name="T24" fmla="*/ 653 w 796"/>
                <a:gd name="T25" fmla="*/ 0 h 1364"/>
                <a:gd name="T26" fmla="*/ 696 w 796"/>
                <a:gd name="T27" fmla="*/ 6 h 1364"/>
                <a:gd name="T28" fmla="*/ 733 w 796"/>
                <a:gd name="T29" fmla="*/ 24 h 1364"/>
                <a:gd name="T30" fmla="*/ 763 w 796"/>
                <a:gd name="T31" fmla="*/ 52 h 1364"/>
                <a:gd name="T32" fmla="*/ 785 w 796"/>
                <a:gd name="T33" fmla="*/ 87 h 1364"/>
                <a:gd name="T34" fmla="*/ 795 w 796"/>
                <a:gd name="T35" fmla="*/ 127 h 1364"/>
                <a:gd name="T36" fmla="*/ 796 w 796"/>
                <a:gd name="T37" fmla="*/ 1222 h 1364"/>
                <a:gd name="T38" fmla="*/ 790 w 796"/>
                <a:gd name="T39" fmla="*/ 1264 h 1364"/>
                <a:gd name="T40" fmla="*/ 772 w 796"/>
                <a:gd name="T41" fmla="*/ 1302 h 1364"/>
                <a:gd name="T42" fmla="*/ 744 w 796"/>
                <a:gd name="T43" fmla="*/ 1332 h 1364"/>
                <a:gd name="T44" fmla="*/ 709 w 796"/>
                <a:gd name="T45" fmla="*/ 1353 h 1364"/>
                <a:gd name="T46" fmla="*/ 669 w 796"/>
                <a:gd name="T47" fmla="*/ 1363 h 1364"/>
                <a:gd name="T48" fmla="*/ 142 w 796"/>
                <a:gd name="T49" fmla="*/ 57 h 1364"/>
                <a:gd name="T50" fmla="*/ 125 w 796"/>
                <a:gd name="T51" fmla="*/ 59 h 1364"/>
                <a:gd name="T52" fmla="*/ 101 w 796"/>
                <a:gd name="T53" fmla="*/ 67 h 1364"/>
                <a:gd name="T54" fmla="*/ 82 w 796"/>
                <a:gd name="T55" fmla="*/ 82 h 1364"/>
                <a:gd name="T56" fmla="*/ 67 w 796"/>
                <a:gd name="T57" fmla="*/ 101 h 1364"/>
                <a:gd name="T58" fmla="*/ 58 w 796"/>
                <a:gd name="T59" fmla="*/ 125 h 1364"/>
                <a:gd name="T60" fmla="*/ 56 w 796"/>
                <a:gd name="T61" fmla="*/ 1222 h 1364"/>
                <a:gd name="T62" fmla="*/ 58 w 796"/>
                <a:gd name="T63" fmla="*/ 1239 h 1364"/>
                <a:gd name="T64" fmla="*/ 67 w 796"/>
                <a:gd name="T65" fmla="*/ 1262 h 1364"/>
                <a:gd name="T66" fmla="*/ 82 w 796"/>
                <a:gd name="T67" fmla="*/ 1283 h 1364"/>
                <a:gd name="T68" fmla="*/ 101 w 796"/>
                <a:gd name="T69" fmla="*/ 1298 h 1364"/>
                <a:gd name="T70" fmla="*/ 125 w 796"/>
                <a:gd name="T71" fmla="*/ 1306 h 1364"/>
                <a:gd name="T72" fmla="*/ 653 w 796"/>
                <a:gd name="T73" fmla="*/ 1308 h 1364"/>
                <a:gd name="T74" fmla="*/ 671 w 796"/>
                <a:gd name="T75" fmla="*/ 1306 h 1364"/>
                <a:gd name="T76" fmla="*/ 695 w 796"/>
                <a:gd name="T77" fmla="*/ 1298 h 1364"/>
                <a:gd name="T78" fmla="*/ 714 w 796"/>
                <a:gd name="T79" fmla="*/ 1283 h 1364"/>
                <a:gd name="T80" fmla="*/ 729 w 796"/>
                <a:gd name="T81" fmla="*/ 1262 h 1364"/>
                <a:gd name="T82" fmla="*/ 737 w 796"/>
                <a:gd name="T83" fmla="*/ 1239 h 1364"/>
                <a:gd name="T84" fmla="*/ 739 w 796"/>
                <a:gd name="T85" fmla="*/ 142 h 1364"/>
                <a:gd name="T86" fmla="*/ 737 w 796"/>
                <a:gd name="T87" fmla="*/ 125 h 1364"/>
                <a:gd name="T88" fmla="*/ 729 w 796"/>
                <a:gd name="T89" fmla="*/ 101 h 1364"/>
                <a:gd name="T90" fmla="*/ 714 w 796"/>
                <a:gd name="T91" fmla="*/ 82 h 1364"/>
                <a:gd name="T92" fmla="*/ 695 w 796"/>
                <a:gd name="T93" fmla="*/ 67 h 1364"/>
                <a:gd name="T94" fmla="*/ 671 w 796"/>
                <a:gd name="T95" fmla="*/ 59 h 1364"/>
                <a:gd name="T96" fmla="*/ 142 w 796"/>
                <a:gd name="T97" fmla="*/ 57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96" h="1364">
                  <a:moveTo>
                    <a:pt x="653" y="1364"/>
                  </a:moveTo>
                  <a:lnTo>
                    <a:pt x="142" y="1364"/>
                  </a:lnTo>
                  <a:lnTo>
                    <a:pt x="142" y="1364"/>
                  </a:lnTo>
                  <a:lnTo>
                    <a:pt x="127" y="1363"/>
                  </a:lnTo>
                  <a:lnTo>
                    <a:pt x="113" y="1361"/>
                  </a:lnTo>
                  <a:lnTo>
                    <a:pt x="100" y="1358"/>
                  </a:lnTo>
                  <a:lnTo>
                    <a:pt x="87" y="1353"/>
                  </a:lnTo>
                  <a:lnTo>
                    <a:pt x="75" y="1347"/>
                  </a:lnTo>
                  <a:lnTo>
                    <a:pt x="62" y="1340"/>
                  </a:lnTo>
                  <a:lnTo>
                    <a:pt x="51" y="1332"/>
                  </a:lnTo>
                  <a:lnTo>
                    <a:pt x="41" y="1323"/>
                  </a:lnTo>
                  <a:lnTo>
                    <a:pt x="32" y="1313"/>
                  </a:lnTo>
                  <a:lnTo>
                    <a:pt x="24" y="1302"/>
                  </a:lnTo>
                  <a:lnTo>
                    <a:pt x="17" y="1290"/>
                  </a:lnTo>
                  <a:lnTo>
                    <a:pt x="11" y="1278"/>
                  </a:lnTo>
                  <a:lnTo>
                    <a:pt x="6" y="1264"/>
                  </a:lnTo>
                  <a:lnTo>
                    <a:pt x="3" y="1251"/>
                  </a:lnTo>
                  <a:lnTo>
                    <a:pt x="1" y="1237"/>
                  </a:lnTo>
                  <a:lnTo>
                    <a:pt x="0" y="1222"/>
                  </a:lnTo>
                  <a:lnTo>
                    <a:pt x="0" y="142"/>
                  </a:lnTo>
                  <a:lnTo>
                    <a:pt x="0" y="142"/>
                  </a:lnTo>
                  <a:lnTo>
                    <a:pt x="1" y="127"/>
                  </a:lnTo>
                  <a:lnTo>
                    <a:pt x="3" y="113"/>
                  </a:lnTo>
                  <a:lnTo>
                    <a:pt x="6" y="100"/>
                  </a:lnTo>
                  <a:lnTo>
                    <a:pt x="11" y="87"/>
                  </a:lnTo>
                  <a:lnTo>
                    <a:pt x="17" y="75"/>
                  </a:lnTo>
                  <a:lnTo>
                    <a:pt x="24" y="63"/>
                  </a:lnTo>
                  <a:lnTo>
                    <a:pt x="32" y="52"/>
                  </a:lnTo>
                  <a:lnTo>
                    <a:pt x="41" y="41"/>
                  </a:lnTo>
                  <a:lnTo>
                    <a:pt x="51" y="32"/>
                  </a:lnTo>
                  <a:lnTo>
                    <a:pt x="62" y="24"/>
                  </a:lnTo>
                  <a:lnTo>
                    <a:pt x="75" y="17"/>
                  </a:lnTo>
                  <a:lnTo>
                    <a:pt x="87" y="11"/>
                  </a:lnTo>
                  <a:lnTo>
                    <a:pt x="100" y="6"/>
                  </a:lnTo>
                  <a:lnTo>
                    <a:pt x="113" y="3"/>
                  </a:lnTo>
                  <a:lnTo>
                    <a:pt x="127" y="1"/>
                  </a:lnTo>
                  <a:lnTo>
                    <a:pt x="142" y="0"/>
                  </a:lnTo>
                  <a:lnTo>
                    <a:pt x="653" y="0"/>
                  </a:lnTo>
                  <a:lnTo>
                    <a:pt x="653" y="0"/>
                  </a:lnTo>
                  <a:lnTo>
                    <a:pt x="669" y="1"/>
                  </a:lnTo>
                  <a:lnTo>
                    <a:pt x="683" y="3"/>
                  </a:lnTo>
                  <a:lnTo>
                    <a:pt x="696" y="6"/>
                  </a:lnTo>
                  <a:lnTo>
                    <a:pt x="709" y="11"/>
                  </a:lnTo>
                  <a:lnTo>
                    <a:pt x="721" y="17"/>
                  </a:lnTo>
                  <a:lnTo>
                    <a:pt x="733" y="24"/>
                  </a:lnTo>
                  <a:lnTo>
                    <a:pt x="744" y="32"/>
                  </a:lnTo>
                  <a:lnTo>
                    <a:pt x="754" y="41"/>
                  </a:lnTo>
                  <a:lnTo>
                    <a:pt x="763" y="52"/>
                  </a:lnTo>
                  <a:lnTo>
                    <a:pt x="772" y="63"/>
                  </a:lnTo>
                  <a:lnTo>
                    <a:pt x="779" y="75"/>
                  </a:lnTo>
                  <a:lnTo>
                    <a:pt x="785" y="87"/>
                  </a:lnTo>
                  <a:lnTo>
                    <a:pt x="790" y="100"/>
                  </a:lnTo>
                  <a:lnTo>
                    <a:pt x="793" y="113"/>
                  </a:lnTo>
                  <a:lnTo>
                    <a:pt x="795" y="127"/>
                  </a:lnTo>
                  <a:lnTo>
                    <a:pt x="796" y="142"/>
                  </a:lnTo>
                  <a:lnTo>
                    <a:pt x="796" y="1222"/>
                  </a:lnTo>
                  <a:lnTo>
                    <a:pt x="796" y="1222"/>
                  </a:lnTo>
                  <a:lnTo>
                    <a:pt x="795" y="1237"/>
                  </a:lnTo>
                  <a:lnTo>
                    <a:pt x="793" y="1251"/>
                  </a:lnTo>
                  <a:lnTo>
                    <a:pt x="790" y="1264"/>
                  </a:lnTo>
                  <a:lnTo>
                    <a:pt x="785" y="1278"/>
                  </a:lnTo>
                  <a:lnTo>
                    <a:pt x="779" y="1290"/>
                  </a:lnTo>
                  <a:lnTo>
                    <a:pt x="772" y="1302"/>
                  </a:lnTo>
                  <a:lnTo>
                    <a:pt x="763" y="1313"/>
                  </a:lnTo>
                  <a:lnTo>
                    <a:pt x="754" y="1323"/>
                  </a:lnTo>
                  <a:lnTo>
                    <a:pt x="744" y="1332"/>
                  </a:lnTo>
                  <a:lnTo>
                    <a:pt x="733" y="1340"/>
                  </a:lnTo>
                  <a:lnTo>
                    <a:pt x="721" y="1347"/>
                  </a:lnTo>
                  <a:lnTo>
                    <a:pt x="709" y="1353"/>
                  </a:lnTo>
                  <a:lnTo>
                    <a:pt x="696" y="1358"/>
                  </a:lnTo>
                  <a:lnTo>
                    <a:pt x="683" y="1361"/>
                  </a:lnTo>
                  <a:lnTo>
                    <a:pt x="669" y="1363"/>
                  </a:lnTo>
                  <a:lnTo>
                    <a:pt x="653" y="1364"/>
                  </a:lnTo>
                  <a:lnTo>
                    <a:pt x="653" y="1364"/>
                  </a:lnTo>
                  <a:close/>
                  <a:moveTo>
                    <a:pt x="142" y="57"/>
                  </a:moveTo>
                  <a:lnTo>
                    <a:pt x="142" y="57"/>
                  </a:lnTo>
                  <a:lnTo>
                    <a:pt x="133" y="58"/>
                  </a:lnTo>
                  <a:lnTo>
                    <a:pt x="125" y="59"/>
                  </a:lnTo>
                  <a:lnTo>
                    <a:pt x="117" y="61"/>
                  </a:lnTo>
                  <a:lnTo>
                    <a:pt x="109" y="64"/>
                  </a:lnTo>
                  <a:lnTo>
                    <a:pt x="101" y="67"/>
                  </a:lnTo>
                  <a:lnTo>
                    <a:pt x="94" y="72"/>
                  </a:lnTo>
                  <a:lnTo>
                    <a:pt x="88" y="76"/>
                  </a:lnTo>
                  <a:lnTo>
                    <a:pt x="82" y="82"/>
                  </a:lnTo>
                  <a:lnTo>
                    <a:pt x="77" y="88"/>
                  </a:lnTo>
                  <a:lnTo>
                    <a:pt x="72" y="94"/>
                  </a:lnTo>
                  <a:lnTo>
                    <a:pt x="67" y="101"/>
                  </a:lnTo>
                  <a:lnTo>
                    <a:pt x="63" y="109"/>
                  </a:lnTo>
                  <a:lnTo>
                    <a:pt x="60" y="116"/>
                  </a:lnTo>
                  <a:lnTo>
                    <a:pt x="58" y="125"/>
                  </a:lnTo>
                  <a:lnTo>
                    <a:pt x="57" y="133"/>
                  </a:lnTo>
                  <a:lnTo>
                    <a:pt x="56" y="142"/>
                  </a:lnTo>
                  <a:lnTo>
                    <a:pt x="56" y="1222"/>
                  </a:lnTo>
                  <a:lnTo>
                    <a:pt x="56" y="1222"/>
                  </a:lnTo>
                  <a:lnTo>
                    <a:pt x="57" y="1231"/>
                  </a:lnTo>
                  <a:lnTo>
                    <a:pt x="58" y="1239"/>
                  </a:lnTo>
                  <a:lnTo>
                    <a:pt x="60" y="1247"/>
                  </a:lnTo>
                  <a:lnTo>
                    <a:pt x="63" y="1255"/>
                  </a:lnTo>
                  <a:lnTo>
                    <a:pt x="67" y="1262"/>
                  </a:lnTo>
                  <a:lnTo>
                    <a:pt x="72" y="1269"/>
                  </a:lnTo>
                  <a:lnTo>
                    <a:pt x="77" y="1277"/>
                  </a:lnTo>
                  <a:lnTo>
                    <a:pt x="82" y="1283"/>
                  </a:lnTo>
                  <a:lnTo>
                    <a:pt x="88" y="1288"/>
                  </a:lnTo>
                  <a:lnTo>
                    <a:pt x="94" y="1293"/>
                  </a:lnTo>
                  <a:lnTo>
                    <a:pt x="101" y="1298"/>
                  </a:lnTo>
                  <a:lnTo>
                    <a:pt x="109" y="1301"/>
                  </a:lnTo>
                  <a:lnTo>
                    <a:pt x="117" y="1304"/>
                  </a:lnTo>
                  <a:lnTo>
                    <a:pt x="125" y="1306"/>
                  </a:lnTo>
                  <a:lnTo>
                    <a:pt x="133" y="1307"/>
                  </a:lnTo>
                  <a:lnTo>
                    <a:pt x="142" y="1308"/>
                  </a:lnTo>
                  <a:lnTo>
                    <a:pt x="653" y="1308"/>
                  </a:lnTo>
                  <a:lnTo>
                    <a:pt x="653" y="1308"/>
                  </a:lnTo>
                  <a:lnTo>
                    <a:pt x="662" y="1307"/>
                  </a:lnTo>
                  <a:lnTo>
                    <a:pt x="671" y="1306"/>
                  </a:lnTo>
                  <a:lnTo>
                    <a:pt x="679" y="1304"/>
                  </a:lnTo>
                  <a:lnTo>
                    <a:pt x="687" y="1301"/>
                  </a:lnTo>
                  <a:lnTo>
                    <a:pt x="695" y="1298"/>
                  </a:lnTo>
                  <a:lnTo>
                    <a:pt x="702" y="1293"/>
                  </a:lnTo>
                  <a:lnTo>
                    <a:pt x="708" y="1288"/>
                  </a:lnTo>
                  <a:lnTo>
                    <a:pt x="714" y="1283"/>
                  </a:lnTo>
                  <a:lnTo>
                    <a:pt x="720" y="1277"/>
                  </a:lnTo>
                  <a:lnTo>
                    <a:pt x="724" y="1269"/>
                  </a:lnTo>
                  <a:lnTo>
                    <a:pt x="729" y="1262"/>
                  </a:lnTo>
                  <a:lnTo>
                    <a:pt x="732" y="1255"/>
                  </a:lnTo>
                  <a:lnTo>
                    <a:pt x="735" y="1247"/>
                  </a:lnTo>
                  <a:lnTo>
                    <a:pt x="737" y="1239"/>
                  </a:lnTo>
                  <a:lnTo>
                    <a:pt x="738" y="1231"/>
                  </a:lnTo>
                  <a:lnTo>
                    <a:pt x="739" y="1222"/>
                  </a:lnTo>
                  <a:lnTo>
                    <a:pt x="739" y="142"/>
                  </a:lnTo>
                  <a:lnTo>
                    <a:pt x="739" y="142"/>
                  </a:lnTo>
                  <a:lnTo>
                    <a:pt x="738" y="133"/>
                  </a:lnTo>
                  <a:lnTo>
                    <a:pt x="737" y="125"/>
                  </a:lnTo>
                  <a:lnTo>
                    <a:pt x="735" y="116"/>
                  </a:lnTo>
                  <a:lnTo>
                    <a:pt x="732" y="109"/>
                  </a:lnTo>
                  <a:lnTo>
                    <a:pt x="729" y="101"/>
                  </a:lnTo>
                  <a:lnTo>
                    <a:pt x="724" y="94"/>
                  </a:lnTo>
                  <a:lnTo>
                    <a:pt x="720" y="88"/>
                  </a:lnTo>
                  <a:lnTo>
                    <a:pt x="714" y="82"/>
                  </a:lnTo>
                  <a:lnTo>
                    <a:pt x="708" y="76"/>
                  </a:lnTo>
                  <a:lnTo>
                    <a:pt x="702" y="72"/>
                  </a:lnTo>
                  <a:lnTo>
                    <a:pt x="695" y="67"/>
                  </a:lnTo>
                  <a:lnTo>
                    <a:pt x="687" y="64"/>
                  </a:lnTo>
                  <a:lnTo>
                    <a:pt x="679" y="61"/>
                  </a:lnTo>
                  <a:lnTo>
                    <a:pt x="671" y="59"/>
                  </a:lnTo>
                  <a:lnTo>
                    <a:pt x="662" y="58"/>
                  </a:lnTo>
                  <a:lnTo>
                    <a:pt x="653" y="57"/>
                  </a:lnTo>
                  <a:lnTo>
                    <a:pt x="142"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6" name="Freeform 255">
              <a:extLst>
                <a:ext uri="{FF2B5EF4-FFF2-40B4-BE49-F238E27FC236}">
                  <a16:creationId xmlns:a16="http://schemas.microsoft.com/office/drawing/2014/main" id="{4162BA63-1EF9-40D3-FF01-10E9A652C837}"/>
                </a:ext>
              </a:extLst>
            </p:cNvPr>
            <p:cNvSpPr>
              <a:spLocks/>
            </p:cNvSpPr>
            <p:nvPr/>
          </p:nvSpPr>
          <p:spPr bwMode="auto">
            <a:xfrm>
              <a:off x="2752725" y="2225675"/>
              <a:ext cx="209550" cy="14288"/>
            </a:xfrm>
            <a:custGeom>
              <a:avLst/>
              <a:gdLst>
                <a:gd name="T0" fmla="*/ 767 w 796"/>
                <a:gd name="T1" fmla="*/ 57 h 57"/>
                <a:gd name="T2" fmla="*/ 28 w 796"/>
                <a:gd name="T3" fmla="*/ 57 h 57"/>
                <a:gd name="T4" fmla="*/ 28 w 796"/>
                <a:gd name="T5" fmla="*/ 57 h 57"/>
                <a:gd name="T6" fmla="*/ 22 w 796"/>
                <a:gd name="T7" fmla="*/ 57 h 57"/>
                <a:gd name="T8" fmla="*/ 17 w 796"/>
                <a:gd name="T9" fmla="*/ 55 h 57"/>
                <a:gd name="T10" fmla="*/ 12 w 796"/>
                <a:gd name="T11" fmla="*/ 52 h 57"/>
                <a:gd name="T12" fmla="*/ 8 w 796"/>
                <a:gd name="T13" fmla="*/ 49 h 57"/>
                <a:gd name="T14" fmla="*/ 5 w 796"/>
                <a:gd name="T15" fmla="*/ 45 h 57"/>
                <a:gd name="T16" fmla="*/ 2 w 796"/>
                <a:gd name="T17" fmla="*/ 40 h 57"/>
                <a:gd name="T18" fmla="*/ 0 w 796"/>
                <a:gd name="T19" fmla="*/ 35 h 57"/>
                <a:gd name="T20" fmla="*/ 0 w 796"/>
                <a:gd name="T21" fmla="*/ 29 h 57"/>
                <a:gd name="T22" fmla="*/ 0 w 796"/>
                <a:gd name="T23" fmla="*/ 29 h 57"/>
                <a:gd name="T24" fmla="*/ 0 w 796"/>
                <a:gd name="T25" fmla="*/ 22 h 57"/>
                <a:gd name="T26" fmla="*/ 2 w 796"/>
                <a:gd name="T27" fmla="*/ 17 h 57"/>
                <a:gd name="T28" fmla="*/ 5 w 796"/>
                <a:gd name="T29" fmla="*/ 12 h 57"/>
                <a:gd name="T30" fmla="*/ 8 w 796"/>
                <a:gd name="T31" fmla="*/ 8 h 57"/>
                <a:gd name="T32" fmla="*/ 12 w 796"/>
                <a:gd name="T33" fmla="*/ 5 h 57"/>
                <a:gd name="T34" fmla="*/ 17 w 796"/>
                <a:gd name="T35" fmla="*/ 2 h 57"/>
                <a:gd name="T36" fmla="*/ 22 w 796"/>
                <a:gd name="T37" fmla="*/ 1 h 57"/>
                <a:gd name="T38" fmla="*/ 28 w 796"/>
                <a:gd name="T39" fmla="*/ 0 h 57"/>
                <a:gd name="T40" fmla="*/ 767 w 796"/>
                <a:gd name="T41" fmla="*/ 0 h 57"/>
                <a:gd name="T42" fmla="*/ 767 w 796"/>
                <a:gd name="T43" fmla="*/ 0 h 57"/>
                <a:gd name="T44" fmla="*/ 774 w 796"/>
                <a:gd name="T45" fmla="*/ 1 h 57"/>
                <a:gd name="T46" fmla="*/ 779 w 796"/>
                <a:gd name="T47" fmla="*/ 2 h 57"/>
                <a:gd name="T48" fmla="*/ 784 w 796"/>
                <a:gd name="T49" fmla="*/ 5 h 57"/>
                <a:gd name="T50" fmla="*/ 788 w 796"/>
                <a:gd name="T51" fmla="*/ 8 h 57"/>
                <a:gd name="T52" fmla="*/ 791 w 796"/>
                <a:gd name="T53" fmla="*/ 12 h 57"/>
                <a:gd name="T54" fmla="*/ 794 w 796"/>
                <a:gd name="T55" fmla="*/ 17 h 57"/>
                <a:gd name="T56" fmla="*/ 796 w 796"/>
                <a:gd name="T57" fmla="*/ 22 h 57"/>
                <a:gd name="T58" fmla="*/ 796 w 796"/>
                <a:gd name="T59" fmla="*/ 29 h 57"/>
                <a:gd name="T60" fmla="*/ 796 w 796"/>
                <a:gd name="T61" fmla="*/ 29 h 57"/>
                <a:gd name="T62" fmla="*/ 796 w 796"/>
                <a:gd name="T63" fmla="*/ 35 h 57"/>
                <a:gd name="T64" fmla="*/ 794 w 796"/>
                <a:gd name="T65" fmla="*/ 40 h 57"/>
                <a:gd name="T66" fmla="*/ 791 w 796"/>
                <a:gd name="T67" fmla="*/ 45 h 57"/>
                <a:gd name="T68" fmla="*/ 788 w 796"/>
                <a:gd name="T69" fmla="*/ 49 h 57"/>
                <a:gd name="T70" fmla="*/ 784 w 796"/>
                <a:gd name="T71" fmla="*/ 52 h 57"/>
                <a:gd name="T72" fmla="*/ 779 w 796"/>
                <a:gd name="T73" fmla="*/ 55 h 57"/>
                <a:gd name="T74" fmla="*/ 774 w 796"/>
                <a:gd name="T75" fmla="*/ 57 h 57"/>
                <a:gd name="T76" fmla="*/ 767 w 796"/>
                <a:gd name="T77" fmla="*/ 57 h 57"/>
                <a:gd name="T78" fmla="*/ 767 w 796"/>
                <a:gd name="T7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 h="57">
                  <a:moveTo>
                    <a:pt x="767" y="57"/>
                  </a:moveTo>
                  <a:lnTo>
                    <a:pt x="28" y="57"/>
                  </a:lnTo>
                  <a:lnTo>
                    <a:pt x="28" y="57"/>
                  </a:lnTo>
                  <a:lnTo>
                    <a:pt x="22" y="57"/>
                  </a:lnTo>
                  <a:lnTo>
                    <a:pt x="17" y="55"/>
                  </a:lnTo>
                  <a:lnTo>
                    <a:pt x="12" y="52"/>
                  </a:lnTo>
                  <a:lnTo>
                    <a:pt x="8" y="49"/>
                  </a:lnTo>
                  <a:lnTo>
                    <a:pt x="5" y="45"/>
                  </a:lnTo>
                  <a:lnTo>
                    <a:pt x="2" y="40"/>
                  </a:lnTo>
                  <a:lnTo>
                    <a:pt x="0" y="35"/>
                  </a:lnTo>
                  <a:lnTo>
                    <a:pt x="0" y="29"/>
                  </a:lnTo>
                  <a:lnTo>
                    <a:pt x="0" y="29"/>
                  </a:lnTo>
                  <a:lnTo>
                    <a:pt x="0" y="22"/>
                  </a:lnTo>
                  <a:lnTo>
                    <a:pt x="2" y="17"/>
                  </a:lnTo>
                  <a:lnTo>
                    <a:pt x="5" y="12"/>
                  </a:lnTo>
                  <a:lnTo>
                    <a:pt x="8" y="8"/>
                  </a:lnTo>
                  <a:lnTo>
                    <a:pt x="12" y="5"/>
                  </a:lnTo>
                  <a:lnTo>
                    <a:pt x="17" y="2"/>
                  </a:lnTo>
                  <a:lnTo>
                    <a:pt x="22" y="1"/>
                  </a:lnTo>
                  <a:lnTo>
                    <a:pt x="28" y="0"/>
                  </a:lnTo>
                  <a:lnTo>
                    <a:pt x="767" y="0"/>
                  </a:lnTo>
                  <a:lnTo>
                    <a:pt x="767" y="0"/>
                  </a:lnTo>
                  <a:lnTo>
                    <a:pt x="774" y="1"/>
                  </a:lnTo>
                  <a:lnTo>
                    <a:pt x="779" y="2"/>
                  </a:lnTo>
                  <a:lnTo>
                    <a:pt x="784" y="5"/>
                  </a:lnTo>
                  <a:lnTo>
                    <a:pt x="788" y="8"/>
                  </a:lnTo>
                  <a:lnTo>
                    <a:pt x="791" y="12"/>
                  </a:lnTo>
                  <a:lnTo>
                    <a:pt x="794" y="17"/>
                  </a:lnTo>
                  <a:lnTo>
                    <a:pt x="796" y="22"/>
                  </a:lnTo>
                  <a:lnTo>
                    <a:pt x="796" y="29"/>
                  </a:lnTo>
                  <a:lnTo>
                    <a:pt x="796" y="29"/>
                  </a:lnTo>
                  <a:lnTo>
                    <a:pt x="796" y="35"/>
                  </a:lnTo>
                  <a:lnTo>
                    <a:pt x="794" y="40"/>
                  </a:lnTo>
                  <a:lnTo>
                    <a:pt x="791" y="45"/>
                  </a:lnTo>
                  <a:lnTo>
                    <a:pt x="788" y="49"/>
                  </a:lnTo>
                  <a:lnTo>
                    <a:pt x="784" y="52"/>
                  </a:lnTo>
                  <a:lnTo>
                    <a:pt x="779" y="55"/>
                  </a:lnTo>
                  <a:lnTo>
                    <a:pt x="774" y="57"/>
                  </a:lnTo>
                  <a:lnTo>
                    <a:pt x="767" y="57"/>
                  </a:lnTo>
                  <a:lnTo>
                    <a:pt x="76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7" name="Freeform 256">
              <a:extLst>
                <a:ext uri="{FF2B5EF4-FFF2-40B4-BE49-F238E27FC236}">
                  <a16:creationId xmlns:a16="http://schemas.microsoft.com/office/drawing/2014/main" id="{01709194-D28B-37E4-EA5A-1DDA9CE1A6FD}"/>
                </a:ext>
              </a:extLst>
            </p:cNvPr>
            <p:cNvSpPr>
              <a:spLocks/>
            </p:cNvSpPr>
            <p:nvPr/>
          </p:nvSpPr>
          <p:spPr bwMode="auto">
            <a:xfrm>
              <a:off x="2752725" y="2451100"/>
              <a:ext cx="209550" cy="15875"/>
            </a:xfrm>
            <a:custGeom>
              <a:avLst/>
              <a:gdLst>
                <a:gd name="T0" fmla="*/ 767 w 796"/>
                <a:gd name="T1" fmla="*/ 56 h 56"/>
                <a:gd name="T2" fmla="*/ 28 w 796"/>
                <a:gd name="T3" fmla="*/ 56 h 56"/>
                <a:gd name="T4" fmla="*/ 28 w 796"/>
                <a:gd name="T5" fmla="*/ 56 h 56"/>
                <a:gd name="T6" fmla="*/ 22 w 796"/>
                <a:gd name="T7" fmla="*/ 55 h 56"/>
                <a:gd name="T8" fmla="*/ 17 w 796"/>
                <a:gd name="T9" fmla="*/ 54 h 56"/>
                <a:gd name="T10" fmla="*/ 12 w 796"/>
                <a:gd name="T11" fmla="*/ 51 h 56"/>
                <a:gd name="T12" fmla="*/ 8 w 796"/>
                <a:gd name="T13" fmla="*/ 48 h 56"/>
                <a:gd name="T14" fmla="*/ 5 w 796"/>
                <a:gd name="T15" fmla="*/ 43 h 56"/>
                <a:gd name="T16" fmla="*/ 2 w 796"/>
                <a:gd name="T17" fmla="*/ 39 h 56"/>
                <a:gd name="T18" fmla="*/ 0 w 796"/>
                <a:gd name="T19" fmla="*/ 33 h 56"/>
                <a:gd name="T20" fmla="*/ 0 w 796"/>
                <a:gd name="T21" fmla="*/ 28 h 56"/>
                <a:gd name="T22" fmla="*/ 0 w 796"/>
                <a:gd name="T23" fmla="*/ 28 h 56"/>
                <a:gd name="T24" fmla="*/ 0 w 796"/>
                <a:gd name="T25" fmla="*/ 22 h 56"/>
                <a:gd name="T26" fmla="*/ 2 w 796"/>
                <a:gd name="T27" fmla="*/ 17 h 56"/>
                <a:gd name="T28" fmla="*/ 5 w 796"/>
                <a:gd name="T29" fmla="*/ 12 h 56"/>
                <a:gd name="T30" fmla="*/ 8 w 796"/>
                <a:gd name="T31" fmla="*/ 8 h 56"/>
                <a:gd name="T32" fmla="*/ 12 w 796"/>
                <a:gd name="T33" fmla="*/ 4 h 56"/>
                <a:gd name="T34" fmla="*/ 17 w 796"/>
                <a:gd name="T35" fmla="*/ 2 h 56"/>
                <a:gd name="T36" fmla="*/ 22 w 796"/>
                <a:gd name="T37" fmla="*/ 0 h 56"/>
                <a:gd name="T38" fmla="*/ 28 w 796"/>
                <a:gd name="T39" fmla="*/ 0 h 56"/>
                <a:gd name="T40" fmla="*/ 767 w 796"/>
                <a:gd name="T41" fmla="*/ 0 h 56"/>
                <a:gd name="T42" fmla="*/ 767 w 796"/>
                <a:gd name="T43" fmla="*/ 0 h 56"/>
                <a:gd name="T44" fmla="*/ 774 w 796"/>
                <a:gd name="T45" fmla="*/ 0 h 56"/>
                <a:gd name="T46" fmla="*/ 779 w 796"/>
                <a:gd name="T47" fmla="*/ 2 h 56"/>
                <a:gd name="T48" fmla="*/ 784 w 796"/>
                <a:gd name="T49" fmla="*/ 4 h 56"/>
                <a:gd name="T50" fmla="*/ 788 w 796"/>
                <a:gd name="T51" fmla="*/ 8 h 56"/>
                <a:gd name="T52" fmla="*/ 791 w 796"/>
                <a:gd name="T53" fmla="*/ 12 h 56"/>
                <a:gd name="T54" fmla="*/ 794 w 796"/>
                <a:gd name="T55" fmla="*/ 17 h 56"/>
                <a:gd name="T56" fmla="*/ 796 w 796"/>
                <a:gd name="T57" fmla="*/ 22 h 56"/>
                <a:gd name="T58" fmla="*/ 796 w 796"/>
                <a:gd name="T59" fmla="*/ 28 h 56"/>
                <a:gd name="T60" fmla="*/ 796 w 796"/>
                <a:gd name="T61" fmla="*/ 28 h 56"/>
                <a:gd name="T62" fmla="*/ 796 w 796"/>
                <a:gd name="T63" fmla="*/ 33 h 56"/>
                <a:gd name="T64" fmla="*/ 794 w 796"/>
                <a:gd name="T65" fmla="*/ 39 h 56"/>
                <a:gd name="T66" fmla="*/ 791 w 796"/>
                <a:gd name="T67" fmla="*/ 43 h 56"/>
                <a:gd name="T68" fmla="*/ 788 w 796"/>
                <a:gd name="T69" fmla="*/ 48 h 56"/>
                <a:gd name="T70" fmla="*/ 784 w 796"/>
                <a:gd name="T71" fmla="*/ 51 h 56"/>
                <a:gd name="T72" fmla="*/ 779 w 796"/>
                <a:gd name="T73" fmla="*/ 54 h 56"/>
                <a:gd name="T74" fmla="*/ 774 w 796"/>
                <a:gd name="T75" fmla="*/ 55 h 56"/>
                <a:gd name="T76" fmla="*/ 767 w 796"/>
                <a:gd name="T77" fmla="*/ 56 h 56"/>
                <a:gd name="T78" fmla="*/ 767 w 796"/>
                <a:gd name="T7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 h="56">
                  <a:moveTo>
                    <a:pt x="767" y="56"/>
                  </a:moveTo>
                  <a:lnTo>
                    <a:pt x="28" y="56"/>
                  </a:lnTo>
                  <a:lnTo>
                    <a:pt x="28" y="56"/>
                  </a:lnTo>
                  <a:lnTo>
                    <a:pt x="22" y="55"/>
                  </a:lnTo>
                  <a:lnTo>
                    <a:pt x="17" y="54"/>
                  </a:lnTo>
                  <a:lnTo>
                    <a:pt x="12" y="51"/>
                  </a:lnTo>
                  <a:lnTo>
                    <a:pt x="8" y="48"/>
                  </a:lnTo>
                  <a:lnTo>
                    <a:pt x="5" y="43"/>
                  </a:lnTo>
                  <a:lnTo>
                    <a:pt x="2" y="39"/>
                  </a:lnTo>
                  <a:lnTo>
                    <a:pt x="0" y="33"/>
                  </a:lnTo>
                  <a:lnTo>
                    <a:pt x="0" y="28"/>
                  </a:lnTo>
                  <a:lnTo>
                    <a:pt x="0" y="28"/>
                  </a:lnTo>
                  <a:lnTo>
                    <a:pt x="0" y="22"/>
                  </a:lnTo>
                  <a:lnTo>
                    <a:pt x="2" y="17"/>
                  </a:lnTo>
                  <a:lnTo>
                    <a:pt x="5" y="12"/>
                  </a:lnTo>
                  <a:lnTo>
                    <a:pt x="8" y="8"/>
                  </a:lnTo>
                  <a:lnTo>
                    <a:pt x="12" y="4"/>
                  </a:lnTo>
                  <a:lnTo>
                    <a:pt x="17" y="2"/>
                  </a:lnTo>
                  <a:lnTo>
                    <a:pt x="22" y="0"/>
                  </a:lnTo>
                  <a:lnTo>
                    <a:pt x="28" y="0"/>
                  </a:lnTo>
                  <a:lnTo>
                    <a:pt x="767" y="0"/>
                  </a:lnTo>
                  <a:lnTo>
                    <a:pt x="767" y="0"/>
                  </a:lnTo>
                  <a:lnTo>
                    <a:pt x="774" y="0"/>
                  </a:lnTo>
                  <a:lnTo>
                    <a:pt x="779" y="2"/>
                  </a:lnTo>
                  <a:lnTo>
                    <a:pt x="784" y="4"/>
                  </a:lnTo>
                  <a:lnTo>
                    <a:pt x="788" y="8"/>
                  </a:lnTo>
                  <a:lnTo>
                    <a:pt x="791" y="12"/>
                  </a:lnTo>
                  <a:lnTo>
                    <a:pt x="794" y="17"/>
                  </a:lnTo>
                  <a:lnTo>
                    <a:pt x="796" y="22"/>
                  </a:lnTo>
                  <a:lnTo>
                    <a:pt x="796" y="28"/>
                  </a:lnTo>
                  <a:lnTo>
                    <a:pt x="796" y="28"/>
                  </a:lnTo>
                  <a:lnTo>
                    <a:pt x="796" y="33"/>
                  </a:lnTo>
                  <a:lnTo>
                    <a:pt x="794" y="39"/>
                  </a:lnTo>
                  <a:lnTo>
                    <a:pt x="791" y="43"/>
                  </a:lnTo>
                  <a:lnTo>
                    <a:pt x="788" y="48"/>
                  </a:lnTo>
                  <a:lnTo>
                    <a:pt x="784" y="51"/>
                  </a:lnTo>
                  <a:lnTo>
                    <a:pt x="779" y="54"/>
                  </a:lnTo>
                  <a:lnTo>
                    <a:pt x="774" y="55"/>
                  </a:lnTo>
                  <a:lnTo>
                    <a:pt x="767" y="56"/>
                  </a:lnTo>
                  <a:lnTo>
                    <a:pt x="767" y="56"/>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8" name="Freeform 257">
              <a:extLst>
                <a:ext uri="{FF2B5EF4-FFF2-40B4-BE49-F238E27FC236}">
                  <a16:creationId xmlns:a16="http://schemas.microsoft.com/office/drawing/2014/main" id="{60E0697B-15D1-8583-011A-0AE4EB855BB3}"/>
                </a:ext>
              </a:extLst>
            </p:cNvPr>
            <p:cNvSpPr>
              <a:spLocks/>
            </p:cNvSpPr>
            <p:nvPr/>
          </p:nvSpPr>
          <p:spPr bwMode="auto">
            <a:xfrm>
              <a:off x="2813050" y="2481263"/>
              <a:ext cx="90488" cy="14288"/>
            </a:xfrm>
            <a:custGeom>
              <a:avLst/>
              <a:gdLst>
                <a:gd name="T0" fmla="*/ 313 w 342"/>
                <a:gd name="T1" fmla="*/ 56 h 56"/>
                <a:gd name="T2" fmla="*/ 28 w 342"/>
                <a:gd name="T3" fmla="*/ 56 h 56"/>
                <a:gd name="T4" fmla="*/ 28 w 342"/>
                <a:gd name="T5" fmla="*/ 56 h 56"/>
                <a:gd name="T6" fmla="*/ 23 w 342"/>
                <a:gd name="T7" fmla="*/ 56 h 56"/>
                <a:gd name="T8" fmla="*/ 17 w 342"/>
                <a:gd name="T9" fmla="*/ 54 h 56"/>
                <a:gd name="T10" fmla="*/ 13 w 342"/>
                <a:gd name="T11" fmla="*/ 52 h 56"/>
                <a:gd name="T12" fmla="*/ 8 w 342"/>
                <a:gd name="T13" fmla="*/ 48 h 56"/>
                <a:gd name="T14" fmla="*/ 5 w 342"/>
                <a:gd name="T15" fmla="*/ 44 h 56"/>
                <a:gd name="T16" fmla="*/ 2 w 342"/>
                <a:gd name="T17" fmla="*/ 39 h 56"/>
                <a:gd name="T18" fmla="*/ 1 w 342"/>
                <a:gd name="T19" fmla="*/ 34 h 56"/>
                <a:gd name="T20" fmla="*/ 0 w 342"/>
                <a:gd name="T21" fmla="*/ 28 h 56"/>
                <a:gd name="T22" fmla="*/ 0 w 342"/>
                <a:gd name="T23" fmla="*/ 28 h 56"/>
                <a:gd name="T24" fmla="*/ 1 w 342"/>
                <a:gd name="T25" fmla="*/ 23 h 56"/>
                <a:gd name="T26" fmla="*/ 2 w 342"/>
                <a:gd name="T27" fmla="*/ 17 h 56"/>
                <a:gd name="T28" fmla="*/ 5 w 342"/>
                <a:gd name="T29" fmla="*/ 13 h 56"/>
                <a:gd name="T30" fmla="*/ 8 w 342"/>
                <a:gd name="T31" fmla="*/ 8 h 56"/>
                <a:gd name="T32" fmla="*/ 13 w 342"/>
                <a:gd name="T33" fmla="*/ 5 h 56"/>
                <a:gd name="T34" fmla="*/ 17 w 342"/>
                <a:gd name="T35" fmla="*/ 2 h 56"/>
                <a:gd name="T36" fmla="*/ 23 w 342"/>
                <a:gd name="T37" fmla="*/ 1 h 56"/>
                <a:gd name="T38" fmla="*/ 28 w 342"/>
                <a:gd name="T39" fmla="*/ 0 h 56"/>
                <a:gd name="T40" fmla="*/ 313 w 342"/>
                <a:gd name="T41" fmla="*/ 0 h 56"/>
                <a:gd name="T42" fmla="*/ 313 w 342"/>
                <a:gd name="T43" fmla="*/ 0 h 56"/>
                <a:gd name="T44" fmla="*/ 318 w 342"/>
                <a:gd name="T45" fmla="*/ 1 h 56"/>
                <a:gd name="T46" fmla="*/ 324 w 342"/>
                <a:gd name="T47" fmla="*/ 2 h 56"/>
                <a:gd name="T48" fmla="*/ 329 w 342"/>
                <a:gd name="T49" fmla="*/ 5 h 56"/>
                <a:gd name="T50" fmla="*/ 333 w 342"/>
                <a:gd name="T51" fmla="*/ 8 h 56"/>
                <a:gd name="T52" fmla="*/ 336 w 342"/>
                <a:gd name="T53" fmla="*/ 13 h 56"/>
                <a:gd name="T54" fmla="*/ 339 w 342"/>
                <a:gd name="T55" fmla="*/ 17 h 56"/>
                <a:gd name="T56" fmla="*/ 340 w 342"/>
                <a:gd name="T57" fmla="*/ 23 h 56"/>
                <a:gd name="T58" fmla="*/ 342 w 342"/>
                <a:gd name="T59" fmla="*/ 28 h 56"/>
                <a:gd name="T60" fmla="*/ 342 w 342"/>
                <a:gd name="T61" fmla="*/ 28 h 56"/>
                <a:gd name="T62" fmla="*/ 340 w 342"/>
                <a:gd name="T63" fmla="*/ 34 h 56"/>
                <a:gd name="T64" fmla="*/ 339 w 342"/>
                <a:gd name="T65" fmla="*/ 39 h 56"/>
                <a:gd name="T66" fmla="*/ 336 w 342"/>
                <a:gd name="T67" fmla="*/ 44 h 56"/>
                <a:gd name="T68" fmla="*/ 333 w 342"/>
                <a:gd name="T69" fmla="*/ 48 h 56"/>
                <a:gd name="T70" fmla="*/ 329 w 342"/>
                <a:gd name="T71" fmla="*/ 52 h 56"/>
                <a:gd name="T72" fmla="*/ 324 w 342"/>
                <a:gd name="T73" fmla="*/ 54 h 56"/>
                <a:gd name="T74" fmla="*/ 318 w 342"/>
                <a:gd name="T75" fmla="*/ 56 h 56"/>
                <a:gd name="T76" fmla="*/ 313 w 342"/>
                <a:gd name="T77" fmla="*/ 56 h 56"/>
                <a:gd name="T78" fmla="*/ 313 w 342"/>
                <a:gd name="T7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 h="56">
                  <a:moveTo>
                    <a:pt x="313" y="56"/>
                  </a:moveTo>
                  <a:lnTo>
                    <a:pt x="28" y="56"/>
                  </a:lnTo>
                  <a:lnTo>
                    <a:pt x="28" y="56"/>
                  </a:lnTo>
                  <a:lnTo>
                    <a:pt x="23" y="56"/>
                  </a:lnTo>
                  <a:lnTo>
                    <a:pt x="17" y="54"/>
                  </a:lnTo>
                  <a:lnTo>
                    <a:pt x="13" y="52"/>
                  </a:lnTo>
                  <a:lnTo>
                    <a:pt x="8" y="48"/>
                  </a:lnTo>
                  <a:lnTo>
                    <a:pt x="5" y="44"/>
                  </a:lnTo>
                  <a:lnTo>
                    <a:pt x="2" y="39"/>
                  </a:lnTo>
                  <a:lnTo>
                    <a:pt x="1" y="34"/>
                  </a:lnTo>
                  <a:lnTo>
                    <a:pt x="0" y="28"/>
                  </a:lnTo>
                  <a:lnTo>
                    <a:pt x="0" y="28"/>
                  </a:lnTo>
                  <a:lnTo>
                    <a:pt x="1" y="23"/>
                  </a:lnTo>
                  <a:lnTo>
                    <a:pt x="2" y="17"/>
                  </a:lnTo>
                  <a:lnTo>
                    <a:pt x="5" y="13"/>
                  </a:lnTo>
                  <a:lnTo>
                    <a:pt x="8" y="8"/>
                  </a:lnTo>
                  <a:lnTo>
                    <a:pt x="13" y="5"/>
                  </a:lnTo>
                  <a:lnTo>
                    <a:pt x="17" y="2"/>
                  </a:lnTo>
                  <a:lnTo>
                    <a:pt x="23" y="1"/>
                  </a:lnTo>
                  <a:lnTo>
                    <a:pt x="28" y="0"/>
                  </a:lnTo>
                  <a:lnTo>
                    <a:pt x="313" y="0"/>
                  </a:lnTo>
                  <a:lnTo>
                    <a:pt x="313" y="0"/>
                  </a:lnTo>
                  <a:lnTo>
                    <a:pt x="318" y="1"/>
                  </a:lnTo>
                  <a:lnTo>
                    <a:pt x="324" y="2"/>
                  </a:lnTo>
                  <a:lnTo>
                    <a:pt x="329" y="5"/>
                  </a:lnTo>
                  <a:lnTo>
                    <a:pt x="333" y="8"/>
                  </a:lnTo>
                  <a:lnTo>
                    <a:pt x="336" y="13"/>
                  </a:lnTo>
                  <a:lnTo>
                    <a:pt x="339" y="17"/>
                  </a:lnTo>
                  <a:lnTo>
                    <a:pt x="340" y="23"/>
                  </a:lnTo>
                  <a:lnTo>
                    <a:pt x="342" y="28"/>
                  </a:lnTo>
                  <a:lnTo>
                    <a:pt x="342" y="28"/>
                  </a:lnTo>
                  <a:lnTo>
                    <a:pt x="340" y="34"/>
                  </a:lnTo>
                  <a:lnTo>
                    <a:pt x="339" y="39"/>
                  </a:lnTo>
                  <a:lnTo>
                    <a:pt x="336" y="44"/>
                  </a:lnTo>
                  <a:lnTo>
                    <a:pt x="333" y="48"/>
                  </a:lnTo>
                  <a:lnTo>
                    <a:pt x="329" y="52"/>
                  </a:lnTo>
                  <a:lnTo>
                    <a:pt x="324" y="54"/>
                  </a:lnTo>
                  <a:lnTo>
                    <a:pt x="318" y="56"/>
                  </a:lnTo>
                  <a:lnTo>
                    <a:pt x="313" y="56"/>
                  </a:lnTo>
                  <a:lnTo>
                    <a:pt x="313" y="56"/>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9" name="Freeform 258">
              <a:extLst>
                <a:ext uri="{FF2B5EF4-FFF2-40B4-BE49-F238E27FC236}">
                  <a16:creationId xmlns:a16="http://schemas.microsoft.com/office/drawing/2014/main" id="{0C423497-D5A8-B11F-1DB8-E60E397981D3}"/>
                </a:ext>
              </a:extLst>
            </p:cNvPr>
            <p:cNvSpPr>
              <a:spLocks/>
            </p:cNvSpPr>
            <p:nvPr/>
          </p:nvSpPr>
          <p:spPr bwMode="auto">
            <a:xfrm>
              <a:off x="2843213" y="2187575"/>
              <a:ext cx="30163" cy="30163"/>
            </a:xfrm>
            <a:custGeom>
              <a:avLst/>
              <a:gdLst>
                <a:gd name="T0" fmla="*/ 57 w 113"/>
                <a:gd name="T1" fmla="*/ 114 h 114"/>
                <a:gd name="T2" fmla="*/ 57 w 113"/>
                <a:gd name="T3" fmla="*/ 114 h 114"/>
                <a:gd name="T4" fmla="*/ 46 w 113"/>
                <a:gd name="T5" fmla="*/ 113 h 114"/>
                <a:gd name="T6" fmla="*/ 35 w 113"/>
                <a:gd name="T7" fmla="*/ 109 h 114"/>
                <a:gd name="T8" fmla="*/ 25 w 113"/>
                <a:gd name="T9" fmla="*/ 104 h 114"/>
                <a:gd name="T10" fmla="*/ 16 w 113"/>
                <a:gd name="T11" fmla="*/ 97 h 114"/>
                <a:gd name="T12" fmla="*/ 9 w 113"/>
                <a:gd name="T13" fmla="*/ 89 h 114"/>
                <a:gd name="T14" fmla="*/ 4 w 113"/>
                <a:gd name="T15" fmla="*/ 79 h 114"/>
                <a:gd name="T16" fmla="*/ 1 w 113"/>
                <a:gd name="T17" fmla="*/ 69 h 114"/>
                <a:gd name="T18" fmla="*/ 0 w 113"/>
                <a:gd name="T19" fmla="*/ 57 h 114"/>
                <a:gd name="T20" fmla="*/ 0 w 113"/>
                <a:gd name="T21" fmla="*/ 57 h 114"/>
                <a:gd name="T22" fmla="*/ 1 w 113"/>
                <a:gd name="T23" fmla="*/ 45 h 114"/>
                <a:gd name="T24" fmla="*/ 4 w 113"/>
                <a:gd name="T25" fmla="*/ 35 h 114"/>
                <a:gd name="T26" fmla="*/ 9 w 113"/>
                <a:gd name="T27" fmla="*/ 25 h 114"/>
                <a:gd name="T28" fmla="*/ 16 w 113"/>
                <a:gd name="T29" fmla="*/ 17 h 114"/>
                <a:gd name="T30" fmla="*/ 25 w 113"/>
                <a:gd name="T31" fmla="*/ 10 h 114"/>
                <a:gd name="T32" fmla="*/ 35 w 113"/>
                <a:gd name="T33" fmla="*/ 5 h 114"/>
                <a:gd name="T34" fmla="*/ 46 w 113"/>
                <a:gd name="T35" fmla="*/ 1 h 114"/>
                <a:gd name="T36" fmla="*/ 57 w 113"/>
                <a:gd name="T37" fmla="*/ 0 h 114"/>
                <a:gd name="T38" fmla="*/ 57 w 113"/>
                <a:gd name="T39" fmla="*/ 0 h 114"/>
                <a:gd name="T40" fmla="*/ 68 w 113"/>
                <a:gd name="T41" fmla="*/ 1 h 114"/>
                <a:gd name="T42" fmla="*/ 79 w 113"/>
                <a:gd name="T43" fmla="*/ 5 h 114"/>
                <a:gd name="T44" fmla="*/ 88 w 113"/>
                <a:gd name="T45" fmla="*/ 10 h 114"/>
                <a:gd name="T46" fmla="*/ 97 w 113"/>
                <a:gd name="T47" fmla="*/ 17 h 114"/>
                <a:gd name="T48" fmla="*/ 104 w 113"/>
                <a:gd name="T49" fmla="*/ 25 h 114"/>
                <a:gd name="T50" fmla="*/ 109 w 113"/>
                <a:gd name="T51" fmla="*/ 35 h 114"/>
                <a:gd name="T52" fmla="*/ 112 w 113"/>
                <a:gd name="T53" fmla="*/ 45 h 114"/>
                <a:gd name="T54" fmla="*/ 113 w 113"/>
                <a:gd name="T55" fmla="*/ 57 h 114"/>
                <a:gd name="T56" fmla="*/ 113 w 113"/>
                <a:gd name="T57" fmla="*/ 57 h 114"/>
                <a:gd name="T58" fmla="*/ 112 w 113"/>
                <a:gd name="T59" fmla="*/ 69 h 114"/>
                <a:gd name="T60" fmla="*/ 109 w 113"/>
                <a:gd name="T61" fmla="*/ 79 h 114"/>
                <a:gd name="T62" fmla="*/ 104 w 113"/>
                <a:gd name="T63" fmla="*/ 89 h 114"/>
                <a:gd name="T64" fmla="*/ 97 w 113"/>
                <a:gd name="T65" fmla="*/ 97 h 114"/>
                <a:gd name="T66" fmla="*/ 88 w 113"/>
                <a:gd name="T67" fmla="*/ 104 h 114"/>
                <a:gd name="T68" fmla="*/ 79 w 113"/>
                <a:gd name="T69" fmla="*/ 109 h 114"/>
                <a:gd name="T70" fmla="*/ 68 w 113"/>
                <a:gd name="T71" fmla="*/ 113 h 114"/>
                <a:gd name="T72" fmla="*/ 57 w 113"/>
                <a:gd name="T73" fmla="*/ 114 h 114"/>
                <a:gd name="T74" fmla="*/ 57 w 113"/>
                <a:gd name="T7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4">
                  <a:moveTo>
                    <a:pt x="57" y="114"/>
                  </a:moveTo>
                  <a:lnTo>
                    <a:pt x="57" y="114"/>
                  </a:lnTo>
                  <a:lnTo>
                    <a:pt x="46" y="113"/>
                  </a:lnTo>
                  <a:lnTo>
                    <a:pt x="35" y="109"/>
                  </a:lnTo>
                  <a:lnTo>
                    <a:pt x="25" y="104"/>
                  </a:lnTo>
                  <a:lnTo>
                    <a:pt x="16" y="97"/>
                  </a:lnTo>
                  <a:lnTo>
                    <a:pt x="9" y="89"/>
                  </a:lnTo>
                  <a:lnTo>
                    <a:pt x="4" y="79"/>
                  </a:lnTo>
                  <a:lnTo>
                    <a:pt x="1" y="69"/>
                  </a:lnTo>
                  <a:lnTo>
                    <a:pt x="0" y="57"/>
                  </a:lnTo>
                  <a:lnTo>
                    <a:pt x="0" y="57"/>
                  </a:lnTo>
                  <a:lnTo>
                    <a:pt x="1" y="45"/>
                  </a:lnTo>
                  <a:lnTo>
                    <a:pt x="4" y="35"/>
                  </a:lnTo>
                  <a:lnTo>
                    <a:pt x="9" y="25"/>
                  </a:lnTo>
                  <a:lnTo>
                    <a:pt x="16" y="17"/>
                  </a:lnTo>
                  <a:lnTo>
                    <a:pt x="25" y="10"/>
                  </a:lnTo>
                  <a:lnTo>
                    <a:pt x="35" y="5"/>
                  </a:lnTo>
                  <a:lnTo>
                    <a:pt x="46" y="1"/>
                  </a:lnTo>
                  <a:lnTo>
                    <a:pt x="57" y="0"/>
                  </a:lnTo>
                  <a:lnTo>
                    <a:pt x="57" y="0"/>
                  </a:lnTo>
                  <a:lnTo>
                    <a:pt x="68" y="1"/>
                  </a:lnTo>
                  <a:lnTo>
                    <a:pt x="79" y="5"/>
                  </a:lnTo>
                  <a:lnTo>
                    <a:pt x="88" y="10"/>
                  </a:lnTo>
                  <a:lnTo>
                    <a:pt x="97" y="17"/>
                  </a:lnTo>
                  <a:lnTo>
                    <a:pt x="104" y="25"/>
                  </a:lnTo>
                  <a:lnTo>
                    <a:pt x="109" y="35"/>
                  </a:lnTo>
                  <a:lnTo>
                    <a:pt x="112" y="45"/>
                  </a:lnTo>
                  <a:lnTo>
                    <a:pt x="113" y="57"/>
                  </a:lnTo>
                  <a:lnTo>
                    <a:pt x="113" y="57"/>
                  </a:lnTo>
                  <a:lnTo>
                    <a:pt x="112" y="69"/>
                  </a:lnTo>
                  <a:lnTo>
                    <a:pt x="109" y="79"/>
                  </a:lnTo>
                  <a:lnTo>
                    <a:pt x="104" y="89"/>
                  </a:lnTo>
                  <a:lnTo>
                    <a:pt x="97" y="97"/>
                  </a:lnTo>
                  <a:lnTo>
                    <a:pt x="88" y="104"/>
                  </a:lnTo>
                  <a:lnTo>
                    <a:pt x="79" y="109"/>
                  </a:lnTo>
                  <a:lnTo>
                    <a:pt x="68" y="113"/>
                  </a:lnTo>
                  <a:lnTo>
                    <a:pt x="57" y="114"/>
                  </a:lnTo>
                  <a:lnTo>
                    <a:pt x="57" y="114"/>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sp>
        <p:nvSpPr>
          <p:cNvPr id="150" name="TextBox 149">
            <a:extLst>
              <a:ext uri="{FF2B5EF4-FFF2-40B4-BE49-F238E27FC236}">
                <a16:creationId xmlns:a16="http://schemas.microsoft.com/office/drawing/2014/main" id="{1ABAB575-3D4C-B06B-5C1D-923D9CC6BDB3}"/>
              </a:ext>
            </a:extLst>
          </p:cNvPr>
          <p:cNvSpPr txBox="1"/>
          <p:nvPr/>
        </p:nvSpPr>
        <p:spPr>
          <a:xfrm>
            <a:off x="7608229" y="1994884"/>
            <a:ext cx="1034121"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Users</a:t>
            </a:r>
          </a:p>
        </p:txBody>
      </p:sp>
      <p:sp>
        <p:nvSpPr>
          <p:cNvPr id="151" name="TextBox 150">
            <a:extLst>
              <a:ext uri="{FF2B5EF4-FFF2-40B4-BE49-F238E27FC236}">
                <a16:creationId xmlns:a16="http://schemas.microsoft.com/office/drawing/2014/main" id="{55D34DEF-A4C4-E17F-0A42-3798737E98AF}"/>
              </a:ext>
            </a:extLst>
          </p:cNvPr>
          <p:cNvSpPr txBox="1"/>
          <p:nvPr/>
        </p:nvSpPr>
        <p:spPr>
          <a:xfrm>
            <a:off x="7608229" y="2826630"/>
            <a:ext cx="1034121"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AI</a:t>
            </a:r>
          </a:p>
        </p:txBody>
      </p:sp>
      <p:sp>
        <p:nvSpPr>
          <p:cNvPr id="152" name="TextBox 151">
            <a:extLst>
              <a:ext uri="{FF2B5EF4-FFF2-40B4-BE49-F238E27FC236}">
                <a16:creationId xmlns:a16="http://schemas.microsoft.com/office/drawing/2014/main" id="{74DA1B0F-0706-2880-140C-C3596C70DF23}"/>
              </a:ext>
            </a:extLst>
          </p:cNvPr>
          <p:cNvSpPr txBox="1"/>
          <p:nvPr/>
        </p:nvSpPr>
        <p:spPr>
          <a:xfrm>
            <a:off x="7608229" y="3669201"/>
            <a:ext cx="1034121"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DApps/Apps</a:t>
            </a:r>
          </a:p>
        </p:txBody>
      </p:sp>
      <p:sp>
        <p:nvSpPr>
          <p:cNvPr id="153" name="TextBox 152">
            <a:extLst>
              <a:ext uri="{FF2B5EF4-FFF2-40B4-BE49-F238E27FC236}">
                <a16:creationId xmlns:a16="http://schemas.microsoft.com/office/drawing/2014/main" id="{5A598ADB-2809-8787-8D93-BE3A3F97923F}"/>
              </a:ext>
            </a:extLst>
          </p:cNvPr>
          <p:cNvSpPr txBox="1"/>
          <p:nvPr/>
        </p:nvSpPr>
        <p:spPr>
          <a:xfrm>
            <a:off x="7608229" y="4342910"/>
            <a:ext cx="1034121" cy="507831"/>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Carbon Markets/Crypto Exchanges</a:t>
            </a:r>
          </a:p>
        </p:txBody>
      </p:sp>
      <p:sp>
        <p:nvSpPr>
          <p:cNvPr id="154" name="Oval 153">
            <a:extLst>
              <a:ext uri="{FF2B5EF4-FFF2-40B4-BE49-F238E27FC236}">
                <a16:creationId xmlns:a16="http://schemas.microsoft.com/office/drawing/2014/main" id="{1129B2AF-DBF6-08EE-A436-896F40634096}"/>
              </a:ext>
            </a:extLst>
          </p:cNvPr>
          <p:cNvSpPr/>
          <p:nvPr/>
        </p:nvSpPr>
        <p:spPr>
          <a:xfrm>
            <a:off x="9159620" y="1782045"/>
            <a:ext cx="594955" cy="594955"/>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155" name="Oval 154">
            <a:extLst>
              <a:ext uri="{FF2B5EF4-FFF2-40B4-BE49-F238E27FC236}">
                <a16:creationId xmlns:a16="http://schemas.microsoft.com/office/drawing/2014/main" id="{10DDA113-8C94-789E-ABA6-23C9F4E587EA}"/>
              </a:ext>
            </a:extLst>
          </p:cNvPr>
          <p:cNvSpPr/>
          <p:nvPr/>
        </p:nvSpPr>
        <p:spPr>
          <a:xfrm>
            <a:off x="9159620" y="2613791"/>
            <a:ext cx="594955" cy="594955"/>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156" name="Oval 155">
            <a:extLst>
              <a:ext uri="{FF2B5EF4-FFF2-40B4-BE49-F238E27FC236}">
                <a16:creationId xmlns:a16="http://schemas.microsoft.com/office/drawing/2014/main" id="{83EC0F83-C17C-A467-497F-FB321082CEBB}"/>
              </a:ext>
            </a:extLst>
          </p:cNvPr>
          <p:cNvSpPr/>
          <p:nvPr/>
        </p:nvSpPr>
        <p:spPr>
          <a:xfrm>
            <a:off x="9159620" y="3445537"/>
            <a:ext cx="594955" cy="594955"/>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157" name="Oval 156">
            <a:extLst>
              <a:ext uri="{FF2B5EF4-FFF2-40B4-BE49-F238E27FC236}">
                <a16:creationId xmlns:a16="http://schemas.microsoft.com/office/drawing/2014/main" id="{B1CBB338-D668-9B85-A245-E5D4CBAAACAB}"/>
              </a:ext>
            </a:extLst>
          </p:cNvPr>
          <p:cNvSpPr/>
          <p:nvPr/>
        </p:nvSpPr>
        <p:spPr>
          <a:xfrm>
            <a:off x="9159620" y="4277283"/>
            <a:ext cx="594955" cy="594955"/>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190" name="TextBox 189">
            <a:extLst>
              <a:ext uri="{FF2B5EF4-FFF2-40B4-BE49-F238E27FC236}">
                <a16:creationId xmlns:a16="http://schemas.microsoft.com/office/drawing/2014/main" id="{88932D16-1227-F47D-32C0-6399443D1A12}"/>
              </a:ext>
            </a:extLst>
          </p:cNvPr>
          <p:cNvSpPr txBox="1"/>
          <p:nvPr/>
        </p:nvSpPr>
        <p:spPr>
          <a:xfrm>
            <a:off x="9955121" y="1994884"/>
            <a:ext cx="1034121"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Utilities</a:t>
            </a:r>
          </a:p>
        </p:txBody>
      </p:sp>
      <p:sp>
        <p:nvSpPr>
          <p:cNvPr id="191" name="TextBox 190">
            <a:extLst>
              <a:ext uri="{FF2B5EF4-FFF2-40B4-BE49-F238E27FC236}">
                <a16:creationId xmlns:a16="http://schemas.microsoft.com/office/drawing/2014/main" id="{F0DDAD28-53AD-BBDB-BCBC-BA3DB31F1601}"/>
              </a:ext>
            </a:extLst>
          </p:cNvPr>
          <p:cNvSpPr txBox="1"/>
          <p:nvPr/>
        </p:nvSpPr>
        <p:spPr>
          <a:xfrm>
            <a:off x="9955121" y="2826630"/>
            <a:ext cx="1034121"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Healthcare</a:t>
            </a:r>
          </a:p>
        </p:txBody>
      </p:sp>
      <p:sp>
        <p:nvSpPr>
          <p:cNvPr id="192" name="TextBox 191">
            <a:extLst>
              <a:ext uri="{FF2B5EF4-FFF2-40B4-BE49-F238E27FC236}">
                <a16:creationId xmlns:a16="http://schemas.microsoft.com/office/drawing/2014/main" id="{6C0BAF47-BB49-9E58-597E-E59CBB32AB66}"/>
              </a:ext>
            </a:extLst>
          </p:cNvPr>
          <p:cNvSpPr txBox="1"/>
          <p:nvPr/>
        </p:nvSpPr>
        <p:spPr>
          <a:xfrm>
            <a:off x="9955121" y="3669201"/>
            <a:ext cx="1034121"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Insurance</a:t>
            </a:r>
          </a:p>
        </p:txBody>
      </p:sp>
      <p:sp>
        <p:nvSpPr>
          <p:cNvPr id="193" name="TextBox 192">
            <a:extLst>
              <a:ext uri="{FF2B5EF4-FFF2-40B4-BE49-F238E27FC236}">
                <a16:creationId xmlns:a16="http://schemas.microsoft.com/office/drawing/2014/main" id="{2B38BED4-48BB-0345-B3EA-B4BC5A560E09}"/>
              </a:ext>
            </a:extLst>
          </p:cNvPr>
          <p:cNvSpPr txBox="1"/>
          <p:nvPr/>
        </p:nvSpPr>
        <p:spPr>
          <a:xfrm>
            <a:off x="9955121" y="4490122"/>
            <a:ext cx="1034121"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Smart Cities</a:t>
            </a:r>
          </a:p>
        </p:txBody>
      </p:sp>
      <p:sp>
        <p:nvSpPr>
          <p:cNvPr id="194" name="Rectangle: Rounded Corners 193">
            <a:extLst>
              <a:ext uri="{FF2B5EF4-FFF2-40B4-BE49-F238E27FC236}">
                <a16:creationId xmlns:a16="http://schemas.microsoft.com/office/drawing/2014/main" id="{ED11C9BA-1584-193F-7C30-DA6B7E6E23FD}"/>
              </a:ext>
            </a:extLst>
          </p:cNvPr>
          <p:cNvSpPr/>
          <p:nvPr/>
        </p:nvSpPr>
        <p:spPr>
          <a:xfrm>
            <a:off x="6898772" y="5158760"/>
            <a:ext cx="1335344" cy="432000"/>
          </a:xfrm>
          <a:prstGeom prst="roundRect">
            <a:avLst/>
          </a:prstGeom>
          <a:solidFill>
            <a:srgbClr val="37617A"/>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Proxima Nova Rg"/>
                <a:ea typeface="+mn-ea"/>
                <a:cs typeface="+mn-cs"/>
              </a:rPr>
              <a:t>Data Services (Dev Pool)</a:t>
            </a:r>
          </a:p>
        </p:txBody>
      </p:sp>
      <p:sp>
        <p:nvSpPr>
          <p:cNvPr id="195" name="Rectangle: Rounded Corners 194">
            <a:extLst>
              <a:ext uri="{FF2B5EF4-FFF2-40B4-BE49-F238E27FC236}">
                <a16:creationId xmlns:a16="http://schemas.microsoft.com/office/drawing/2014/main" id="{32DC7C1B-4E5E-B3DE-6DE2-BC8693B91E0A}"/>
              </a:ext>
            </a:extLst>
          </p:cNvPr>
          <p:cNvSpPr/>
          <p:nvPr/>
        </p:nvSpPr>
        <p:spPr>
          <a:xfrm>
            <a:off x="9375360" y="5158760"/>
            <a:ext cx="1335344" cy="432000"/>
          </a:xfrm>
          <a:prstGeom prst="roundRect">
            <a:avLst/>
          </a:prstGeom>
          <a:solidFill>
            <a:srgbClr val="37617A"/>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Proxima Nova Rg"/>
                <a:ea typeface="+mn-ea"/>
                <a:cs typeface="+mn-cs"/>
              </a:rPr>
              <a:t>Data Customers</a:t>
            </a:r>
          </a:p>
        </p:txBody>
      </p:sp>
      <p:grpSp>
        <p:nvGrpSpPr>
          <p:cNvPr id="230" name="Group 229">
            <a:extLst>
              <a:ext uri="{FF2B5EF4-FFF2-40B4-BE49-F238E27FC236}">
                <a16:creationId xmlns:a16="http://schemas.microsoft.com/office/drawing/2014/main" id="{A06987B9-1757-E8EB-48DD-DEE86832B2DE}"/>
              </a:ext>
            </a:extLst>
          </p:cNvPr>
          <p:cNvGrpSpPr/>
          <p:nvPr/>
        </p:nvGrpSpPr>
        <p:grpSpPr>
          <a:xfrm>
            <a:off x="9308187" y="4425850"/>
            <a:ext cx="297820" cy="297821"/>
            <a:chOff x="9308187" y="4740885"/>
            <a:chExt cx="297820" cy="297821"/>
          </a:xfrm>
        </p:grpSpPr>
        <p:sp>
          <p:nvSpPr>
            <p:cNvPr id="197" name="Freeform 88">
              <a:extLst>
                <a:ext uri="{FF2B5EF4-FFF2-40B4-BE49-F238E27FC236}">
                  <a16:creationId xmlns:a16="http://schemas.microsoft.com/office/drawing/2014/main" id="{230B4AEC-4DF5-AB3B-BF31-1F8EE1E60DD5}"/>
                </a:ext>
              </a:extLst>
            </p:cNvPr>
            <p:cNvSpPr>
              <a:spLocks noEditPoints="1"/>
            </p:cNvSpPr>
            <p:nvPr/>
          </p:nvSpPr>
          <p:spPr bwMode="auto">
            <a:xfrm>
              <a:off x="9308187" y="4827476"/>
              <a:ext cx="123327" cy="211230"/>
            </a:xfrm>
            <a:custGeom>
              <a:avLst/>
              <a:gdLst>
                <a:gd name="T0" fmla="*/ 628 w 661"/>
                <a:gd name="T1" fmla="*/ 1125 h 1125"/>
                <a:gd name="T2" fmla="*/ 33 w 661"/>
                <a:gd name="T3" fmla="*/ 1125 h 1125"/>
                <a:gd name="T4" fmla="*/ 33 w 661"/>
                <a:gd name="T5" fmla="*/ 1125 h 1125"/>
                <a:gd name="T6" fmla="*/ 26 w 661"/>
                <a:gd name="T7" fmla="*/ 1125 h 1125"/>
                <a:gd name="T8" fmla="*/ 20 w 661"/>
                <a:gd name="T9" fmla="*/ 1122 h 1125"/>
                <a:gd name="T10" fmla="*/ 14 w 661"/>
                <a:gd name="T11" fmla="*/ 1119 h 1125"/>
                <a:gd name="T12" fmla="*/ 9 w 661"/>
                <a:gd name="T13" fmla="*/ 1115 h 1125"/>
                <a:gd name="T14" fmla="*/ 5 w 661"/>
                <a:gd name="T15" fmla="*/ 1110 h 1125"/>
                <a:gd name="T16" fmla="*/ 2 w 661"/>
                <a:gd name="T17" fmla="*/ 1105 h 1125"/>
                <a:gd name="T18" fmla="*/ 0 w 661"/>
                <a:gd name="T19" fmla="*/ 1099 h 1125"/>
                <a:gd name="T20" fmla="*/ 0 w 661"/>
                <a:gd name="T21" fmla="*/ 1091 h 1125"/>
                <a:gd name="T22" fmla="*/ 0 w 661"/>
                <a:gd name="T23" fmla="*/ 34 h 1125"/>
                <a:gd name="T24" fmla="*/ 0 w 661"/>
                <a:gd name="T25" fmla="*/ 34 h 1125"/>
                <a:gd name="T26" fmla="*/ 0 w 661"/>
                <a:gd name="T27" fmla="*/ 26 h 1125"/>
                <a:gd name="T28" fmla="*/ 2 w 661"/>
                <a:gd name="T29" fmla="*/ 20 h 1125"/>
                <a:gd name="T30" fmla="*/ 5 w 661"/>
                <a:gd name="T31" fmla="*/ 15 h 1125"/>
                <a:gd name="T32" fmla="*/ 9 w 661"/>
                <a:gd name="T33" fmla="*/ 10 h 1125"/>
                <a:gd name="T34" fmla="*/ 14 w 661"/>
                <a:gd name="T35" fmla="*/ 6 h 1125"/>
                <a:gd name="T36" fmla="*/ 20 w 661"/>
                <a:gd name="T37" fmla="*/ 2 h 1125"/>
                <a:gd name="T38" fmla="*/ 26 w 661"/>
                <a:gd name="T39" fmla="*/ 1 h 1125"/>
                <a:gd name="T40" fmla="*/ 33 w 661"/>
                <a:gd name="T41" fmla="*/ 0 h 1125"/>
                <a:gd name="T42" fmla="*/ 628 w 661"/>
                <a:gd name="T43" fmla="*/ 0 h 1125"/>
                <a:gd name="T44" fmla="*/ 628 w 661"/>
                <a:gd name="T45" fmla="*/ 0 h 1125"/>
                <a:gd name="T46" fmla="*/ 634 w 661"/>
                <a:gd name="T47" fmla="*/ 1 h 1125"/>
                <a:gd name="T48" fmla="*/ 640 w 661"/>
                <a:gd name="T49" fmla="*/ 2 h 1125"/>
                <a:gd name="T50" fmla="*/ 647 w 661"/>
                <a:gd name="T51" fmla="*/ 6 h 1125"/>
                <a:gd name="T52" fmla="*/ 651 w 661"/>
                <a:gd name="T53" fmla="*/ 10 h 1125"/>
                <a:gd name="T54" fmla="*/ 655 w 661"/>
                <a:gd name="T55" fmla="*/ 15 h 1125"/>
                <a:gd name="T56" fmla="*/ 658 w 661"/>
                <a:gd name="T57" fmla="*/ 20 h 1125"/>
                <a:gd name="T58" fmla="*/ 660 w 661"/>
                <a:gd name="T59" fmla="*/ 26 h 1125"/>
                <a:gd name="T60" fmla="*/ 661 w 661"/>
                <a:gd name="T61" fmla="*/ 34 h 1125"/>
                <a:gd name="T62" fmla="*/ 661 w 661"/>
                <a:gd name="T63" fmla="*/ 1091 h 1125"/>
                <a:gd name="T64" fmla="*/ 661 w 661"/>
                <a:gd name="T65" fmla="*/ 1091 h 1125"/>
                <a:gd name="T66" fmla="*/ 660 w 661"/>
                <a:gd name="T67" fmla="*/ 1099 h 1125"/>
                <a:gd name="T68" fmla="*/ 658 w 661"/>
                <a:gd name="T69" fmla="*/ 1105 h 1125"/>
                <a:gd name="T70" fmla="*/ 655 w 661"/>
                <a:gd name="T71" fmla="*/ 1110 h 1125"/>
                <a:gd name="T72" fmla="*/ 651 w 661"/>
                <a:gd name="T73" fmla="*/ 1115 h 1125"/>
                <a:gd name="T74" fmla="*/ 647 w 661"/>
                <a:gd name="T75" fmla="*/ 1119 h 1125"/>
                <a:gd name="T76" fmla="*/ 640 w 661"/>
                <a:gd name="T77" fmla="*/ 1122 h 1125"/>
                <a:gd name="T78" fmla="*/ 634 w 661"/>
                <a:gd name="T79" fmla="*/ 1125 h 1125"/>
                <a:gd name="T80" fmla="*/ 628 w 661"/>
                <a:gd name="T81" fmla="*/ 1125 h 1125"/>
                <a:gd name="T82" fmla="*/ 628 w 661"/>
                <a:gd name="T83" fmla="*/ 1125 h 1125"/>
                <a:gd name="T84" fmla="*/ 66 w 661"/>
                <a:gd name="T85" fmla="*/ 1058 h 1125"/>
                <a:gd name="T86" fmla="*/ 595 w 661"/>
                <a:gd name="T87" fmla="*/ 1058 h 1125"/>
                <a:gd name="T88" fmla="*/ 595 w 661"/>
                <a:gd name="T89" fmla="*/ 67 h 1125"/>
                <a:gd name="T90" fmla="*/ 66 w 661"/>
                <a:gd name="T91" fmla="*/ 67 h 1125"/>
                <a:gd name="T92" fmla="*/ 66 w 661"/>
                <a:gd name="T93" fmla="*/ 1058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1" h="1125">
                  <a:moveTo>
                    <a:pt x="628" y="1125"/>
                  </a:moveTo>
                  <a:lnTo>
                    <a:pt x="33" y="1125"/>
                  </a:lnTo>
                  <a:lnTo>
                    <a:pt x="33" y="1125"/>
                  </a:lnTo>
                  <a:lnTo>
                    <a:pt x="26" y="1125"/>
                  </a:lnTo>
                  <a:lnTo>
                    <a:pt x="20" y="1122"/>
                  </a:lnTo>
                  <a:lnTo>
                    <a:pt x="14" y="1119"/>
                  </a:lnTo>
                  <a:lnTo>
                    <a:pt x="9" y="1115"/>
                  </a:lnTo>
                  <a:lnTo>
                    <a:pt x="5" y="1110"/>
                  </a:lnTo>
                  <a:lnTo>
                    <a:pt x="2" y="1105"/>
                  </a:lnTo>
                  <a:lnTo>
                    <a:pt x="0" y="1099"/>
                  </a:lnTo>
                  <a:lnTo>
                    <a:pt x="0" y="1091"/>
                  </a:lnTo>
                  <a:lnTo>
                    <a:pt x="0" y="34"/>
                  </a:lnTo>
                  <a:lnTo>
                    <a:pt x="0" y="34"/>
                  </a:lnTo>
                  <a:lnTo>
                    <a:pt x="0" y="26"/>
                  </a:lnTo>
                  <a:lnTo>
                    <a:pt x="2" y="20"/>
                  </a:lnTo>
                  <a:lnTo>
                    <a:pt x="5" y="15"/>
                  </a:lnTo>
                  <a:lnTo>
                    <a:pt x="9" y="10"/>
                  </a:lnTo>
                  <a:lnTo>
                    <a:pt x="14" y="6"/>
                  </a:lnTo>
                  <a:lnTo>
                    <a:pt x="20" y="2"/>
                  </a:lnTo>
                  <a:lnTo>
                    <a:pt x="26" y="1"/>
                  </a:lnTo>
                  <a:lnTo>
                    <a:pt x="33" y="0"/>
                  </a:lnTo>
                  <a:lnTo>
                    <a:pt x="628" y="0"/>
                  </a:lnTo>
                  <a:lnTo>
                    <a:pt x="628" y="0"/>
                  </a:lnTo>
                  <a:lnTo>
                    <a:pt x="634" y="1"/>
                  </a:lnTo>
                  <a:lnTo>
                    <a:pt x="640" y="2"/>
                  </a:lnTo>
                  <a:lnTo>
                    <a:pt x="647" y="6"/>
                  </a:lnTo>
                  <a:lnTo>
                    <a:pt x="651" y="10"/>
                  </a:lnTo>
                  <a:lnTo>
                    <a:pt x="655" y="15"/>
                  </a:lnTo>
                  <a:lnTo>
                    <a:pt x="658" y="20"/>
                  </a:lnTo>
                  <a:lnTo>
                    <a:pt x="660" y="26"/>
                  </a:lnTo>
                  <a:lnTo>
                    <a:pt x="661" y="34"/>
                  </a:lnTo>
                  <a:lnTo>
                    <a:pt x="661" y="1091"/>
                  </a:lnTo>
                  <a:lnTo>
                    <a:pt x="661" y="1091"/>
                  </a:lnTo>
                  <a:lnTo>
                    <a:pt x="660" y="1099"/>
                  </a:lnTo>
                  <a:lnTo>
                    <a:pt x="658" y="1105"/>
                  </a:lnTo>
                  <a:lnTo>
                    <a:pt x="655" y="1110"/>
                  </a:lnTo>
                  <a:lnTo>
                    <a:pt x="651" y="1115"/>
                  </a:lnTo>
                  <a:lnTo>
                    <a:pt x="647" y="1119"/>
                  </a:lnTo>
                  <a:lnTo>
                    <a:pt x="640" y="1122"/>
                  </a:lnTo>
                  <a:lnTo>
                    <a:pt x="634" y="1125"/>
                  </a:lnTo>
                  <a:lnTo>
                    <a:pt x="628" y="1125"/>
                  </a:lnTo>
                  <a:lnTo>
                    <a:pt x="628" y="1125"/>
                  </a:lnTo>
                  <a:close/>
                  <a:moveTo>
                    <a:pt x="66" y="1058"/>
                  </a:moveTo>
                  <a:lnTo>
                    <a:pt x="595" y="1058"/>
                  </a:lnTo>
                  <a:lnTo>
                    <a:pt x="595" y="67"/>
                  </a:lnTo>
                  <a:lnTo>
                    <a:pt x="66" y="67"/>
                  </a:lnTo>
                  <a:lnTo>
                    <a:pt x="66" y="1058"/>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98" name="Freeform 89">
              <a:extLst>
                <a:ext uri="{FF2B5EF4-FFF2-40B4-BE49-F238E27FC236}">
                  <a16:creationId xmlns:a16="http://schemas.microsoft.com/office/drawing/2014/main" id="{3454F451-0437-F131-B22D-B21B4C93E148}"/>
                </a:ext>
              </a:extLst>
            </p:cNvPr>
            <p:cNvSpPr>
              <a:spLocks noEditPoints="1"/>
            </p:cNvSpPr>
            <p:nvPr/>
          </p:nvSpPr>
          <p:spPr bwMode="auto">
            <a:xfrm>
              <a:off x="9319994" y="4777621"/>
              <a:ext cx="99711" cy="62975"/>
            </a:xfrm>
            <a:custGeom>
              <a:avLst/>
              <a:gdLst>
                <a:gd name="T0" fmla="*/ 496 w 529"/>
                <a:gd name="T1" fmla="*/ 332 h 332"/>
                <a:gd name="T2" fmla="*/ 32 w 529"/>
                <a:gd name="T3" fmla="*/ 332 h 332"/>
                <a:gd name="T4" fmla="*/ 32 w 529"/>
                <a:gd name="T5" fmla="*/ 332 h 332"/>
                <a:gd name="T6" fmla="*/ 26 w 529"/>
                <a:gd name="T7" fmla="*/ 331 h 332"/>
                <a:gd name="T8" fmla="*/ 20 w 529"/>
                <a:gd name="T9" fmla="*/ 329 h 332"/>
                <a:gd name="T10" fmla="*/ 15 w 529"/>
                <a:gd name="T11" fmla="*/ 325 h 332"/>
                <a:gd name="T12" fmla="*/ 9 w 529"/>
                <a:gd name="T13" fmla="*/ 321 h 332"/>
                <a:gd name="T14" fmla="*/ 5 w 529"/>
                <a:gd name="T15" fmla="*/ 317 h 332"/>
                <a:gd name="T16" fmla="*/ 2 w 529"/>
                <a:gd name="T17" fmla="*/ 311 h 332"/>
                <a:gd name="T18" fmla="*/ 0 w 529"/>
                <a:gd name="T19" fmla="*/ 305 h 332"/>
                <a:gd name="T20" fmla="*/ 0 w 529"/>
                <a:gd name="T21" fmla="*/ 299 h 332"/>
                <a:gd name="T22" fmla="*/ 0 w 529"/>
                <a:gd name="T23" fmla="*/ 34 h 332"/>
                <a:gd name="T24" fmla="*/ 0 w 529"/>
                <a:gd name="T25" fmla="*/ 34 h 332"/>
                <a:gd name="T26" fmla="*/ 0 w 529"/>
                <a:gd name="T27" fmla="*/ 27 h 332"/>
                <a:gd name="T28" fmla="*/ 2 w 529"/>
                <a:gd name="T29" fmla="*/ 21 h 332"/>
                <a:gd name="T30" fmla="*/ 5 w 529"/>
                <a:gd name="T31" fmla="*/ 15 h 332"/>
                <a:gd name="T32" fmla="*/ 9 w 529"/>
                <a:gd name="T33" fmla="*/ 11 h 332"/>
                <a:gd name="T34" fmla="*/ 15 w 529"/>
                <a:gd name="T35" fmla="*/ 7 h 332"/>
                <a:gd name="T36" fmla="*/ 20 w 529"/>
                <a:gd name="T37" fmla="*/ 3 h 332"/>
                <a:gd name="T38" fmla="*/ 26 w 529"/>
                <a:gd name="T39" fmla="*/ 1 h 332"/>
                <a:gd name="T40" fmla="*/ 32 w 529"/>
                <a:gd name="T41" fmla="*/ 0 h 332"/>
                <a:gd name="T42" fmla="*/ 496 w 529"/>
                <a:gd name="T43" fmla="*/ 0 h 332"/>
                <a:gd name="T44" fmla="*/ 496 w 529"/>
                <a:gd name="T45" fmla="*/ 0 h 332"/>
                <a:gd name="T46" fmla="*/ 502 w 529"/>
                <a:gd name="T47" fmla="*/ 1 h 332"/>
                <a:gd name="T48" fmla="*/ 508 w 529"/>
                <a:gd name="T49" fmla="*/ 3 h 332"/>
                <a:gd name="T50" fmla="*/ 514 w 529"/>
                <a:gd name="T51" fmla="*/ 7 h 332"/>
                <a:gd name="T52" fmla="*/ 519 w 529"/>
                <a:gd name="T53" fmla="*/ 11 h 332"/>
                <a:gd name="T54" fmla="*/ 523 w 529"/>
                <a:gd name="T55" fmla="*/ 15 h 332"/>
                <a:gd name="T56" fmla="*/ 526 w 529"/>
                <a:gd name="T57" fmla="*/ 21 h 332"/>
                <a:gd name="T58" fmla="*/ 528 w 529"/>
                <a:gd name="T59" fmla="*/ 27 h 332"/>
                <a:gd name="T60" fmla="*/ 529 w 529"/>
                <a:gd name="T61" fmla="*/ 34 h 332"/>
                <a:gd name="T62" fmla="*/ 529 w 529"/>
                <a:gd name="T63" fmla="*/ 299 h 332"/>
                <a:gd name="T64" fmla="*/ 529 w 529"/>
                <a:gd name="T65" fmla="*/ 299 h 332"/>
                <a:gd name="T66" fmla="*/ 528 w 529"/>
                <a:gd name="T67" fmla="*/ 305 h 332"/>
                <a:gd name="T68" fmla="*/ 526 w 529"/>
                <a:gd name="T69" fmla="*/ 311 h 332"/>
                <a:gd name="T70" fmla="*/ 523 w 529"/>
                <a:gd name="T71" fmla="*/ 317 h 332"/>
                <a:gd name="T72" fmla="*/ 519 w 529"/>
                <a:gd name="T73" fmla="*/ 321 h 332"/>
                <a:gd name="T74" fmla="*/ 514 w 529"/>
                <a:gd name="T75" fmla="*/ 325 h 332"/>
                <a:gd name="T76" fmla="*/ 508 w 529"/>
                <a:gd name="T77" fmla="*/ 329 h 332"/>
                <a:gd name="T78" fmla="*/ 502 w 529"/>
                <a:gd name="T79" fmla="*/ 331 h 332"/>
                <a:gd name="T80" fmla="*/ 496 w 529"/>
                <a:gd name="T81" fmla="*/ 332 h 332"/>
                <a:gd name="T82" fmla="*/ 496 w 529"/>
                <a:gd name="T83" fmla="*/ 332 h 332"/>
                <a:gd name="T84" fmla="*/ 65 w 529"/>
                <a:gd name="T85" fmla="*/ 265 h 332"/>
                <a:gd name="T86" fmla="*/ 463 w 529"/>
                <a:gd name="T87" fmla="*/ 265 h 332"/>
                <a:gd name="T88" fmla="*/ 463 w 529"/>
                <a:gd name="T89" fmla="*/ 67 h 332"/>
                <a:gd name="T90" fmla="*/ 65 w 529"/>
                <a:gd name="T91" fmla="*/ 67 h 332"/>
                <a:gd name="T92" fmla="*/ 65 w 529"/>
                <a:gd name="T93" fmla="*/ 26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332">
                  <a:moveTo>
                    <a:pt x="496" y="332"/>
                  </a:moveTo>
                  <a:lnTo>
                    <a:pt x="32" y="332"/>
                  </a:lnTo>
                  <a:lnTo>
                    <a:pt x="32" y="332"/>
                  </a:lnTo>
                  <a:lnTo>
                    <a:pt x="26" y="331"/>
                  </a:lnTo>
                  <a:lnTo>
                    <a:pt x="20" y="329"/>
                  </a:lnTo>
                  <a:lnTo>
                    <a:pt x="15" y="325"/>
                  </a:lnTo>
                  <a:lnTo>
                    <a:pt x="9" y="321"/>
                  </a:lnTo>
                  <a:lnTo>
                    <a:pt x="5" y="317"/>
                  </a:lnTo>
                  <a:lnTo>
                    <a:pt x="2" y="311"/>
                  </a:lnTo>
                  <a:lnTo>
                    <a:pt x="0" y="305"/>
                  </a:lnTo>
                  <a:lnTo>
                    <a:pt x="0" y="299"/>
                  </a:lnTo>
                  <a:lnTo>
                    <a:pt x="0" y="34"/>
                  </a:lnTo>
                  <a:lnTo>
                    <a:pt x="0" y="34"/>
                  </a:lnTo>
                  <a:lnTo>
                    <a:pt x="0" y="27"/>
                  </a:lnTo>
                  <a:lnTo>
                    <a:pt x="2" y="21"/>
                  </a:lnTo>
                  <a:lnTo>
                    <a:pt x="5" y="15"/>
                  </a:lnTo>
                  <a:lnTo>
                    <a:pt x="9" y="11"/>
                  </a:lnTo>
                  <a:lnTo>
                    <a:pt x="15" y="7"/>
                  </a:lnTo>
                  <a:lnTo>
                    <a:pt x="20" y="3"/>
                  </a:lnTo>
                  <a:lnTo>
                    <a:pt x="26" y="1"/>
                  </a:lnTo>
                  <a:lnTo>
                    <a:pt x="32" y="0"/>
                  </a:lnTo>
                  <a:lnTo>
                    <a:pt x="496" y="0"/>
                  </a:lnTo>
                  <a:lnTo>
                    <a:pt x="496" y="0"/>
                  </a:lnTo>
                  <a:lnTo>
                    <a:pt x="502" y="1"/>
                  </a:lnTo>
                  <a:lnTo>
                    <a:pt x="508" y="3"/>
                  </a:lnTo>
                  <a:lnTo>
                    <a:pt x="514" y="7"/>
                  </a:lnTo>
                  <a:lnTo>
                    <a:pt x="519" y="11"/>
                  </a:lnTo>
                  <a:lnTo>
                    <a:pt x="523" y="15"/>
                  </a:lnTo>
                  <a:lnTo>
                    <a:pt x="526" y="21"/>
                  </a:lnTo>
                  <a:lnTo>
                    <a:pt x="528" y="27"/>
                  </a:lnTo>
                  <a:lnTo>
                    <a:pt x="529" y="34"/>
                  </a:lnTo>
                  <a:lnTo>
                    <a:pt x="529" y="299"/>
                  </a:lnTo>
                  <a:lnTo>
                    <a:pt x="529" y="299"/>
                  </a:lnTo>
                  <a:lnTo>
                    <a:pt x="528" y="305"/>
                  </a:lnTo>
                  <a:lnTo>
                    <a:pt x="526" y="311"/>
                  </a:lnTo>
                  <a:lnTo>
                    <a:pt x="523" y="317"/>
                  </a:lnTo>
                  <a:lnTo>
                    <a:pt x="519" y="321"/>
                  </a:lnTo>
                  <a:lnTo>
                    <a:pt x="514" y="325"/>
                  </a:lnTo>
                  <a:lnTo>
                    <a:pt x="508" y="329"/>
                  </a:lnTo>
                  <a:lnTo>
                    <a:pt x="502" y="331"/>
                  </a:lnTo>
                  <a:lnTo>
                    <a:pt x="496" y="332"/>
                  </a:lnTo>
                  <a:lnTo>
                    <a:pt x="496" y="332"/>
                  </a:lnTo>
                  <a:close/>
                  <a:moveTo>
                    <a:pt x="65" y="265"/>
                  </a:moveTo>
                  <a:lnTo>
                    <a:pt x="463" y="265"/>
                  </a:lnTo>
                  <a:lnTo>
                    <a:pt x="463" y="67"/>
                  </a:lnTo>
                  <a:lnTo>
                    <a:pt x="65" y="67"/>
                  </a:lnTo>
                  <a:lnTo>
                    <a:pt x="65" y="265"/>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99" name="Freeform 90">
              <a:extLst>
                <a:ext uri="{FF2B5EF4-FFF2-40B4-BE49-F238E27FC236}">
                  <a16:creationId xmlns:a16="http://schemas.microsoft.com/office/drawing/2014/main" id="{CE911C9B-751D-0813-CACD-4F090382DE39}"/>
                </a:ext>
              </a:extLst>
            </p:cNvPr>
            <p:cNvSpPr>
              <a:spLocks/>
            </p:cNvSpPr>
            <p:nvPr/>
          </p:nvSpPr>
          <p:spPr bwMode="auto">
            <a:xfrm>
              <a:off x="9358042" y="4740885"/>
              <a:ext cx="11808" cy="49855"/>
            </a:xfrm>
            <a:custGeom>
              <a:avLst/>
              <a:gdLst>
                <a:gd name="T0" fmla="*/ 33 w 66"/>
                <a:gd name="T1" fmla="*/ 264 h 264"/>
                <a:gd name="T2" fmla="*/ 33 w 66"/>
                <a:gd name="T3" fmla="*/ 264 h 264"/>
                <a:gd name="T4" fmla="*/ 27 w 66"/>
                <a:gd name="T5" fmla="*/ 264 h 264"/>
                <a:gd name="T6" fmla="*/ 20 w 66"/>
                <a:gd name="T7" fmla="*/ 262 h 264"/>
                <a:gd name="T8" fmla="*/ 14 w 66"/>
                <a:gd name="T9" fmla="*/ 258 h 264"/>
                <a:gd name="T10" fmla="*/ 10 w 66"/>
                <a:gd name="T11" fmla="*/ 254 h 264"/>
                <a:gd name="T12" fmla="*/ 6 w 66"/>
                <a:gd name="T13" fmla="*/ 249 h 264"/>
                <a:gd name="T14" fmla="*/ 3 w 66"/>
                <a:gd name="T15" fmla="*/ 244 h 264"/>
                <a:gd name="T16" fmla="*/ 1 w 66"/>
                <a:gd name="T17" fmla="*/ 238 h 264"/>
                <a:gd name="T18" fmla="*/ 0 w 66"/>
                <a:gd name="T19" fmla="*/ 231 h 264"/>
                <a:gd name="T20" fmla="*/ 0 w 66"/>
                <a:gd name="T21" fmla="*/ 33 h 264"/>
                <a:gd name="T22" fmla="*/ 0 w 66"/>
                <a:gd name="T23" fmla="*/ 33 h 264"/>
                <a:gd name="T24" fmla="*/ 1 w 66"/>
                <a:gd name="T25" fmla="*/ 26 h 264"/>
                <a:gd name="T26" fmla="*/ 3 w 66"/>
                <a:gd name="T27" fmla="*/ 19 h 264"/>
                <a:gd name="T28" fmla="*/ 6 w 66"/>
                <a:gd name="T29" fmla="*/ 14 h 264"/>
                <a:gd name="T30" fmla="*/ 10 w 66"/>
                <a:gd name="T31" fmla="*/ 9 h 264"/>
                <a:gd name="T32" fmla="*/ 14 w 66"/>
                <a:gd name="T33" fmla="*/ 5 h 264"/>
                <a:gd name="T34" fmla="*/ 20 w 66"/>
                <a:gd name="T35" fmla="*/ 2 h 264"/>
                <a:gd name="T36" fmla="*/ 27 w 66"/>
                <a:gd name="T37" fmla="*/ 0 h 264"/>
                <a:gd name="T38" fmla="*/ 33 w 66"/>
                <a:gd name="T39" fmla="*/ 0 h 264"/>
                <a:gd name="T40" fmla="*/ 33 w 66"/>
                <a:gd name="T41" fmla="*/ 0 h 264"/>
                <a:gd name="T42" fmla="*/ 40 w 66"/>
                <a:gd name="T43" fmla="*/ 0 h 264"/>
                <a:gd name="T44" fmla="*/ 46 w 66"/>
                <a:gd name="T45" fmla="*/ 2 h 264"/>
                <a:gd name="T46" fmla="*/ 52 w 66"/>
                <a:gd name="T47" fmla="*/ 5 h 264"/>
                <a:gd name="T48" fmla="*/ 57 w 66"/>
                <a:gd name="T49" fmla="*/ 9 h 264"/>
                <a:gd name="T50" fmla="*/ 61 w 66"/>
                <a:gd name="T51" fmla="*/ 14 h 264"/>
                <a:gd name="T52" fmla="*/ 64 w 66"/>
                <a:gd name="T53" fmla="*/ 19 h 264"/>
                <a:gd name="T54" fmla="*/ 65 w 66"/>
                <a:gd name="T55" fmla="*/ 26 h 264"/>
                <a:gd name="T56" fmla="*/ 66 w 66"/>
                <a:gd name="T57" fmla="*/ 33 h 264"/>
                <a:gd name="T58" fmla="*/ 66 w 66"/>
                <a:gd name="T59" fmla="*/ 231 h 264"/>
                <a:gd name="T60" fmla="*/ 66 w 66"/>
                <a:gd name="T61" fmla="*/ 231 h 264"/>
                <a:gd name="T62" fmla="*/ 65 w 66"/>
                <a:gd name="T63" fmla="*/ 238 h 264"/>
                <a:gd name="T64" fmla="*/ 64 w 66"/>
                <a:gd name="T65" fmla="*/ 244 h 264"/>
                <a:gd name="T66" fmla="*/ 61 w 66"/>
                <a:gd name="T67" fmla="*/ 249 h 264"/>
                <a:gd name="T68" fmla="*/ 57 w 66"/>
                <a:gd name="T69" fmla="*/ 254 h 264"/>
                <a:gd name="T70" fmla="*/ 52 w 66"/>
                <a:gd name="T71" fmla="*/ 258 h 264"/>
                <a:gd name="T72" fmla="*/ 46 w 66"/>
                <a:gd name="T73" fmla="*/ 262 h 264"/>
                <a:gd name="T74" fmla="*/ 40 w 66"/>
                <a:gd name="T75" fmla="*/ 264 h 264"/>
                <a:gd name="T76" fmla="*/ 33 w 66"/>
                <a:gd name="T77" fmla="*/ 264 h 264"/>
                <a:gd name="T78" fmla="*/ 33 w 66"/>
                <a:gd name="T79"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4">
                  <a:moveTo>
                    <a:pt x="33" y="264"/>
                  </a:moveTo>
                  <a:lnTo>
                    <a:pt x="33" y="264"/>
                  </a:lnTo>
                  <a:lnTo>
                    <a:pt x="27" y="264"/>
                  </a:lnTo>
                  <a:lnTo>
                    <a:pt x="20" y="262"/>
                  </a:lnTo>
                  <a:lnTo>
                    <a:pt x="14" y="258"/>
                  </a:lnTo>
                  <a:lnTo>
                    <a:pt x="10" y="254"/>
                  </a:lnTo>
                  <a:lnTo>
                    <a:pt x="6" y="249"/>
                  </a:lnTo>
                  <a:lnTo>
                    <a:pt x="3" y="244"/>
                  </a:lnTo>
                  <a:lnTo>
                    <a:pt x="1" y="238"/>
                  </a:lnTo>
                  <a:lnTo>
                    <a:pt x="0" y="231"/>
                  </a:lnTo>
                  <a:lnTo>
                    <a:pt x="0" y="33"/>
                  </a:lnTo>
                  <a:lnTo>
                    <a:pt x="0" y="33"/>
                  </a:lnTo>
                  <a:lnTo>
                    <a:pt x="1" y="26"/>
                  </a:lnTo>
                  <a:lnTo>
                    <a:pt x="3" y="19"/>
                  </a:lnTo>
                  <a:lnTo>
                    <a:pt x="6" y="14"/>
                  </a:lnTo>
                  <a:lnTo>
                    <a:pt x="10" y="9"/>
                  </a:lnTo>
                  <a:lnTo>
                    <a:pt x="14" y="5"/>
                  </a:lnTo>
                  <a:lnTo>
                    <a:pt x="20" y="2"/>
                  </a:lnTo>
                  <a:lnTo>
                    <a:pt x="27" y="0"/>
                  </a:lnTo>
                  <a:lnTo>
                    <a:pt x="33" y="0"/>
                  </a:lnTo>
                  <a:lnTo>
                    <a:pt x="33" y="0"/>
                  </a:lnTo>
                  <a:lnTo>
                    <a:pt x="40" y="0"/>
                  </a:lnTo>
                  <a:lnTo>
                    <a:pt x="46" y="2"/>
                  </a:lnTo>
                  <a:lnTo>
                    <a:pt x="52" y="5"/>
                  </a:lnTo>
                  <a:lnTo>
                    <a:pt x="57" y="9"/>
                  </a:lnTo>
                  <a:lnTo>
                    <a:pt x="61" y="14"/>
                  </a:lnTo>
                  <a:lnTo>
                    <a:pt x="64" y="19"/>
                  </a:lnTo>
                  <a:lnTo>
                    <a:pt x="65" y="26"/>
                  </a:lnTo>
                  <a:lnTo>
                    <a:pt x="66" y="33"/>
                  </a:lnTo>
                  <a:lnTo>
                    <a:pt x="66" y="231"/>
                  </a:lnTo>
                  <a:lnTo>
                    <a:pt x="66" y="231"/>
                  </a:lnTo>
                  <a:lnTo>
                    <a:pt x="65" y="238"/>
                  </a:lnTo>
                  <a:lnTo>
                    <a:pt x="64" y="244"/>
                  </a:lnTo>
                  <a:lnTo>
                    <a:pt x="61" y="249"/>
                  </a:lnTo>
                  <a:lnTo>
                    <a:pt x="57" y="254"/>
                  </a:lnTo>
                  <a:lnTo>
                    <a:pt x="52" y="258"/>
                  </a:lnTo>
                  <a:lnTo>
                    <a:pt x="46" y="262"/>
                  </a:lnTo>
                  <a:lnTo>
                    <a:pt x="40" y="264"/>
                  </a:lnTo>
                  <a:lnTo>
                    <a:pt x="33" y="264"/>
                  </a:lnTo>
                  <a:lnTo>
                    <a:pt x="33" y="264"/>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00" name="Freeform 91">
              <a:extLst>
                <a:ext uri="{FF2B5EF4-FFF2-40B4-BE49-F238E27FC236}">
                  <a16:creationId xmlns:a16="http://schemas.microsoft.com/office/drawing/2014/main" id="{86B95D73-FCCB-76F1-A1A1-06A6C6ACD113}"/>
                </a:ext>
              </a:extLst>
            </p:cNvPr>
            <p:cNvSpPr>
              <a:spLocks noEditPoints="1"/>
            </p:cNvSpPr>
            <p:nvPr/>
          </p:nvSpPr>
          <p:spPr bwMode="auto">
            <a:xfrm>
              <a:off x="9506296" y="4852403"/>
              <a:ext cx="99711" cy="186302"/>
            </a:xfrm>
            <a:custGeom>
              <a:avLst/>
              <a:gdLst>
                <a:gd name="T0" fmla="*/ 495 w 528"/>
                <a:gd name="T1" fmla="*/ 992 h 992"/>
                <a:gd name="T2" fmla="*/ 33 w 528"/>
                <a:gd name="T3" fmla="*/ 992 h 992"/>
                <a:gd name="T4" fmla="*/ 33 w 528"/>
                <a:gd name="T5" fmla="*/ 992 h 992"/>
                <a:gd name="T6" fmla="*/ 26 w 528"/>
                <a:gd name="T7" fmla="*/ 992 h 992"/>
                <a:gd name="T8" fmla="*/ 20 w 528"/>
                <a:gd name="T9" fmla="*/ 989 h 992"/>
                <a:gd name="T10" fmla="*/ 14 w 528"/>
                <a:gd name="T11" fmla="*/ 986 h 992"/>
                <a:gd name="T12" fmla="*/ 9 w 528"/>
                <a:gd name="T13" fmla="*/ 982 h 992"/>
                <a:gd name="T14" fmla="*/ 6 w 528"/>
                <a:gd name="T15" fmla="*/ 977 h 992"/>
                <a:gd name="T16" fmla="*/ 3 w 528"/>
                <a:gd name="T17" fmla="*/ 972 h 992"/>
                <a:gd name="T18" fmla="*/ 1 w 528"/>
                <a:gd name="T19" fmla="*/ 966 h 992"/>
                <a:gd name="T20" fmla="*/ 0 w 528"/>
                <a:gd name="T21" fmla="*/ 958 h 992"/>
                <a:gd name="T22" fmla="*/ 0 w 528"/>
                <a:gd name="T23" fmla="*/ 33 h 992"/>
                <a:gd name="T24" fmla="*/ 0 w 528"/>
                <a:gd name="T25" fmla="*/ 33 h 992"/>
                <a:gd name="T26" fmla="*/ 1 w 528"/>
                <a:gd name="T27" fmla="*/ 26 h 992"/>
                <a:gd name="T28" fmla="*/ 3 w 528"/>
                <a:gd name="T29" fmla="*/ 20 h 992"/>
                <a:gd name="T30" fmla="*/ 6 w 528"/>
                <a:gd name="T31" fmla="*/ 14 h 992"/>
                <a:gd name="T32" fmla="*/ 9 w 528"/>
                <a:gd name="T33" fmla="*/ 9 h 992"/>
                <a:gd name="T34" fmla="*/ 14 w 528"/>
                <a:gd name="T35" fmla="*/ 5 h 992"/>
                <a:gd name="T36" fmla="*/ 20 w 528"/>
                <a:gd name="T37" fmla="*/ 2 h 992"/>
                <a:gd name="T38" fmla="*/ 26 w 528"/>
                <a:gd name="T39" fmla="*/ 0 h 992"/>
                <a:gd name="T40" fmla="*/ 33 w 528"/>
                <a:gd name="T41" fmla="*/ 0 h 992"/>
                <a:gd name="T42" fmla="*/ 495 w 528"/>
                <a:gd name="T43" fmla="*/ 0 h 992"/>
                <a:gd name="T44" fmla="*/ 495 w 528"/>
                <a:gd name="T45" fmla="*/ 0 h 992"/>
                <a:gd name="T46" fmla="*/ 502 w 528"/>
                <a:gd name="T47" fmla="*/ 0 h 992"/>
                <a:gd name="T48" fmla="*/ 509 w 528"/>
                <a:gd name="T49" fmla="*/ 2 h 992"/>
                <a:gd name="T50" fmla="*/ 514 w 528"/>
                <a:gd name="T51" fmla="*/ 5 h 992"/>
                <a:gd name="T52" fmla="*/ 519 w 528"/>
                <a:gd name="T53" fmla="*/ 9 h 992"/>
                <a:gd name="T54" fmla="*/ 523 w 528"/>
                <a:gd name="T55" fmla="*/ 14 h 992"/>
                <a:gd name="T56" fmla="*/ 526 w 528"/>
                <a:gd name="T57" fmla="*/ 20 h 992"/>
                <a:gd name="T58" fmla="*/ 528 w 528"/>
                <a:gd name="T59" fmla="*/ 26 h 992"/>
                <a:gd name="T60" fmla="*/ 528 w 528"/>
                <a:gd name="T61" fmla="*/ 33 h 992"/>
                <a:gd name="T62" fmla="*/ 528 w 528"/>
                <a:gd name="T63" fmla="*/ 958 h 992"/>
                <a:gd name="T64" fmla="*/ 528 w 528"/>
                <a:gd name="T65" fmla="*/ 958 h 992"/>
                <a:gd name="T66" fmla="*/ 528 w 528"/>
                <a:gd name="T67" fmla="*/ 966 h 992"/>
                <a:gd name="T68" fmla="*/ 526 w 528"/>
                <a:gd name="T69" fmla="*/ 972 h 992"/>
                <a:gd name="T70" fmla="*/ 523 w 528"/>
                <a:gd name="T71" fmla="*/ 977 h 992"/>
                <a:gd name="T72" fmla="*/ 519 w 528"/>
                <a:gd name="T73" fmla="*/ 982 h 992"/>
                <a:gd name="T74" fmla="*/ 514 w 528"/>
                <a:gd name="T75" fmla="*/ 986 h 992"/>
                <a:gd name="T76" fmla="*/ 509 w 528"/>
                <a:gd name="T77" fmla="*/ 989 h 992"/>
                <a:gd name="T78" fmla="*/ 502 w 528"/>
                <a:gd name="T79" fmla="*/ 992 h 992"/>
                <a:gd name="T80" fmla="*/ 495 w 528"/>
                <a:gd name="T81" fmla="*/ 992 h 992"/>
                <a:gd name="T82" fmla="*/ 495 w 528"/>
                <a:gd name="T83" fmla="*/ 992 h 992"/>
                <a:gd name="T84" fmla="*/ 66 w 528"/>
                <a:gd name="T85" fmla="*/ 925 h 992"/>
                <a:gd name="T86" fmla="*/ 462 w 528"/>
                <a:gd name="T87" fmla="*/ 925 h 992"/>
                <a:gd name="T88" fmla="*/ 462 w 528"/>
                <a:gd name="T89" fmla="*/ 66 h 992"/>
                <a:gd name="T90" fmla="*/ 66 w 528"/>
                <a:gd name="T91" fmla="*/ 66 h 992"/>
                <a:gd name="T92" fmla="*/ 66 w 528"/>
                <a:gd name="T93" fmla="*/ 925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8" h="992">
                  <a:moveTo>
                    <a:pt x="495" y="992"/>
                  </a:moveTo>
                  <a:lnTo>
                    <a:pt x="33" y="992"/>
                  </a:lnTo>
                  <a:lnTo>
                    <a:pt x="33" y="992"/>
                  </a:lnTo>
                  <a:lnTo>
                    <a:pt x="26" y="992"/>
                  </a:lnTo>
                  <a:lnTo>
                    <a:pt x="20" y="989"/>
                  </a:lnTo>
                  <a:lnTo>
                    <a:pt x="14" y="986"/>
                  </a:lnTo>
                  <a:lnTo>
                    <a:pt x="9" y="982"/>
                  </a:lnTo>
                  <a:lnTo>
                    <a:pt x="6" y="977"/>
                  </a:lnTo>
                  <a:lnTo>
                    <a:pt x="3" y="972"/>
                  </a:lnTo>
                  <a:lnTo>
                    <a:pt x="1" y="966"/>
                  </a:lnTo>
                  <a:lnTo>
                    <a:pt x="0" y="958"/>
                  </a:lnTo>
                  <a:lnTo>
                    <a:pt x="0" y="33"/>
                  </a:lnTo>
                  <a:lnTo>
                    <a:pt x="0" y="33"/>
                  </a:lnTo>
                  <a:lnTo>
                    <a:pt x="1" y="26"/>
                  </a:lnTo>
                  <a:lnTo>
                    <a:pt x="3" y="20"/>
                  </a:lnTo>
                  <a:lnTo>
                    <a:pt x="6" y="14"/>
                  </a:lnTo>
                  <a:lnTo>
                    <a:pt x="9" y="9"/>
                  </a:lnTo>
                  <a:lnTo>
                    <a:pt x="14" y="5"/>
                  </a:lnTo>
                  <a:lnTo>
                    <a:pt x="20" y="2"/>
                  </a:lnTo>
                  <a:lnTo>
                    <a:pt x="26" y="0"/>
                  </a:lnTo>
                  <a:lnTo>
                    <a:pt x="33" y="0"/>
                  </a:lnTo>
                  <a:lnTo>
                    <a:pt x="495" y="0"/>
                  </a:lnTo>
                  <a:lnTo>
                    <a:pt x="495" y="0"/>
                  </a:lnTo>
                  <a:lnTo>
                    <a:pt x="502" y="0"/>
                  </a:lnTo>
                  <a:lnTo>
                    <a:pt x="509" y="2"/>
                  </a:lnTo>
                  <a:lnTo>
                    <a:pt x="514" y="5"/>
                  </a:lnTo>
                  <a:lnTo>
                    <a:pt x="519" y="9"/>
                  </a:lnTo>
                  <a:lnTo>
                    <a:pt x="523" y="14"/>
                  </a:lnTo>
                  <a:lnTo>
                    <a:pt x="526" y="20"/>
                  </a:lnTo>
                  <a:lnTo>
                    <a:pt x="528" y="26"/>
                  </a:lnTo>
                  <a:lnTo>
                    <a:pt x="528" y="33"/>
                  </a:lnTo>
                  <a:lnTo>
                    <a:pt x="528" y="958"/>
                  </a:lnTo>
                  <a:lnTo>
                    <a:pt x="528" y="958"/>
                  </a:lnTo>
                  <a:lnTo>
                    <a:pt x="528" y="966"/>
                  </a:lnTo>
                  <a:lnTo>
                    <a:pt x="526" y="972"/>
                  </a:lnTo>
                  <a:lnTo>
                    <a:pt x="523" y="977"/>
                  </a:lnTo>
                  <a:lnTo>
                    <a:pt x="519" y="982"/>
                  </a:lnTo>
                  <a:lnTo>
                    <a:pt x="514" y="986"/>
                  </a:lnTo>
                  <a:lnTo>
                    <a:pt x="509" y="989"/>
                  </a:lnTo>
                  <a:lnTo>
                    <a:pt x="502" y="992"/>
                  </a:lnTo>
                  <a:lnTo>
                    <a:pt x="495" y="992"/>
                  </a:lnTo>
                  <a:lnTo>
                    <a:pt x="495" y="992"/>
                  </a:lnTo>
                  <a:close/>
                  <a:moveTo>
                    <a:pt x="66" y="925"/>
                  </a:moveTo>
                  <a:lnTo>
                    <a:pt x="462" y="925"/>
                  </a:lnTo>
                  <a:lnTo>
                    <a:pt x="462" y="66"/>
                  </a:lnTo>
                  <a:lnTo>
                    <a:pt x="66" y="66"/>
                  </a:lnTo>
                  <a:lnTo>
                    <a:pt x="66" y="925"/>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01" name="Freeform 92">
              <a:extLst>
                <a:ext uri="{FF2B5EF4-FFF2-40B4-BE49-F238E27FC236}">
                  <a16:creationId xmlns:a16="http://schemas.microsoft.com/office/drawing/2014/main" id="{2D950E7F-3E8A-811F-0D42-581217222A17}"/>
                </a:ext>
              </a:extLst>
            </p:cNvPr>
            <p:cNvSpPr>
              <a:spLocks noEditPoints="1"/>
            </p:cNvSpPr>
            <p:nvPr/>
          </p:nvSpPr>
          <p:spPr bwMode="auto">
            <a:xfrm>
              <a:off x="9519416" y="4815668"/>
              <a:ext cx="73471" cy="49855"/>
            </a:xfrm>
            <a:custGeom>
              <a:avLst/>
              <a:gdLst>
                <a:gd name="T0" fmla="*/ 363 w 396"/>
                <a:gd name="T1" fmla="*/ 265 h 265"/>
                <a:gd name="T2" fmla="*/ 33 w 396"/>
                <a:gd name="T3" fmla="*/ 265 h 265"/>
                <a:gd name="T4" fmla="*/ 33 w 396"/>
                <a:gd name="T5" fmla="*/ 265 h 265"/>
                <a:gd name="T6" fmla="*/ 26 w 396"/>
                <a:gd name="T7" fmla="*/ 264 h 265"/>
                <a:gd name="T8" fmla="*/ 19 w 396"/>
                <a:gd name="T9" fmla="*/ 262 h 265"/>
                <a:gd name="T10" fmla="*/ 14 w 396"/>
                <a:gd name="T11" fmla="*/ 259 h 265"/>
                <a:gd name="T12" fmla="*/ 9 w 396"/>
                <a:gd name="T13" fmla="*/ 255 h 265"/>
                <a:gd name="T14" fmla="*/ 5 w 396"/>
                <a:gd name="T15" fmla="*/ 251 h 265"/>
                <a:gd name="T16" fmla="*/ 2 w 396"/>
                <a:gd name="T17" fmla="*/ 244 h 265"/>
                <a:gd name="T18" fmla="*/ 1 w 396"/>
                <a:gd name="T19" fmla="*/ 238 h 265"/>
                <a:gd name="T20" fmla="*/ 0 w 396"/>
                <a:gd name="T21" fmla="*/ 232 h 265"/>
                <a:gd name="T22" fmla="*/ 0 w 396"/>
                <a:gd name="T23" fmla="*/ 33 h 265"/>
                <a:gd name="T24" fmla="*/ 0 w 396"/>
                <a:gd name="T25" fmla="*/ 33 h 265"/>
                <a:gd name="T26" fmla="*/ 1 w 396"/>
                <a:gd name="T27" fmla="*/ 27 h 265"/>
                <a:gd name="T28" fmla="*/ 2 w 396"/>
                <a:gd name="T29" fmla="*/ 21 h 265"/>
                <a:gd name="T30" fmla="*/ 5 w 396"/>
                <a:gd name="T31" fmla="*/ 15 h 265"/>
                <a:gd name="T32" fmla="*/ 9 w 396"/>
                <a:gd name="T33" fmla="*/ 9 h 265"/>
                <a:gd name="T34" fmla="*/ 14 w 396"/>
                <a:gd name="T35" fmla="*/ 5 h 265"/>
                <a:gd name="T36" fmla="*/ 19 w 396"/>
                <a:gd name="T37" fmla="*/ 3 h 265"/>
                <a:gd name="T38" fmla="*/ 26 w 396"/>
                <a:gd name="T39" fmla="*/ 1 h 265"/>
                <a:gd name="T40" fmla="*/ 33 w 396"/>
                <a:gd name="T41" fmla="*/ 0 h 265"/>
                <a:gd name="T42" fmla="*/ 363 w 396"/>
                <a:gd name="T43" fmla="*/ 0 h 265"/>
                <a:gd name="T44" fmla="*/ 363 w 396"/>
                <a:gd name="T45" fmla="*/ 0 h 265"/>
                <a:gd name="T46" fmla="*/ 370 w 396"/>
                <a:gd name="T47" fmla="*/ 1 h 265"/>
                <a:gd name="T48" fmla="*/ 376 w 396"/>
                <a:gd name="T49" fmla="*/ 3 h 265"/>
                <a:gd name="T50" fmla="*/ 382 w 396"/>
                <a:gd name="T51" fmla="*/ 5 h 265"/>
                <a:gd name="T52" fmla="*/ 387 w 396"/>
                <a:gd name="T53" fmla="*/ 9 h 265"/>
                <a:gd name="T54" fmla="*/ 391 w 396"/>
                <a:gd name="T55" fmla="*/ 15 h 265"/>
                <a:gd name="T56" fmla="*/ 394 w 396"/>
                <a:gd name="T57" fmla="*/ 21 h 265"/>
                <a:gd name="T58" fmla="*/ 396 w 396"/>
                <a:gd name="T59" fmla="*/ 27 h 265"/>
                <a:gd name="T60" fmla="*/ 396 w 396"/>
                <a:gd name="T61" fmla="*/ 33 h 265"/>
                <a:gd name="T62" fmla="*/ 396 w 396"/>
                <a:gd name="T63" fmla="*/ 232 h 265"/>
                <a:gd name="T64" fmla="*/ 396 w 396"/>
                <a:gd name="T65" fmla="*/ 232 h 265"/>
                <a:gd name="T66" fmla="*/ 396 w 396"/>
                <a:gd name="T67" fmla="*/ 238 h 265"/>
                <a:gd name="T68" fmla="*/ 394 w 396"/>
                <a:gd name="T69" fmla="*/ 244 h 265"/>
                <a:gd name="T70" fmla="*/ 391 w 396"/>
                <a:gd name="T71" fmla="*/ 251 h 265"/>
                <a:gd name="T72" fmla="*/ 387 w 396"/>
                <a:gd name="T73" fmla="*/ 255 h 265"/>
                <a:gd name="T74" fmla="*/ 382 w 396"/>
                <a:gd name="T75" fmla="*/ 259 h 265"/>
                <a:gd name="T76" fmla="*/ 376 w 396"/>
                <a:gd name="T77" fmla="*/ 262 h 265"/>
                <a:gd name="T78" fmla="*/ 370 w 396"/>
                <a:gd name="T79" fmla="*/ 264 h 265"/>
                <a:gd name="T80" fmla="*/ 363 w 396"/>
                <a:gd name="T81" fmla="*/ 265 h 265"/>
                <a:gd name="T82" fmla="*/ 363 w 396"/>
                <a:gd name="T83" fmla="*/ 265 h 265"/>
                <a:gd name="T84" fmla="*/ 66 w 396"/>
                <a:gd name="T85" fmla="*/ 199 h 265"/>
                <a:gd name="T86" fmla="*/ 330 w 396"/>
                <a:gd name="T87" fmla="*/ 199 h 265"/>
                <a:gd name="T88" fmla="*/ 330 w 396"/>
                <a:gd name="T89" fmla="*/ 66 h 265"/>
                <a:gd name="T90" fmla="*/ 66 w 396"/>
                <a:gd name="T91" fmla="*/ 66 h 265"/>
                <a:gd name="T92" fmla="*/ 66 w 396"/>
                <a:gd name="T93" fmla="*/ 19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265">
                  <a:moveTo>
                    <a:pt x="363" y="265"/>
                  </a:moveTo>
                  <a:lnTo>
                    <a:pt x="33" y="265"/>
                  </a:lnTo>
                  <a:lnTo>
                    <a:pt x="33" y="265"/>
                  </a:lnTo>
                  <a:lnTo>
                    <a:pt x="26" y="264"/>
                  </a:lnTo>
                  <a:lnTo>
                    <a:pt x="19" y="262"/>
                  </a:lnTo>
                  <a:lnTo>
                    <a:pt x="14" y="259"/>
                  </a:lnTo>
                  <a:lnTo>
                    <a:pt x="9" y="255"/>
                  </a:lnTo>
                  <a:lnTo>
                    <a:pt x="5" y="251"/>
                  </a:lnTo>
                  <a:lnTo>
                    <a:pt x="2" y="244"/>
                  </a:lnTo>
                  <a:lnTo>
                    <a:pt x="1" y="238"/>
                  </a:lnTo>
                  <a:lnTo>
                    <a:pt x="0" y="232"/>
                  </a:lnTo>
                  <a:lnTo>
                    <a:pt x="0" y="33"/>
                  </a:lnTo>
                  <a:lnTo>
                    <a:pt x="0" y="33"/>
                  </a:lnTo>
                  <a:lnTo>
                    <a:pt x="1" y="27"/>
                  </a:lnTo>
                  <a:lnTo>
                    <a:pt x="2" y="21"/>
                  </a:lnTo>
                  <a:lnTo>
                    <a:pt x="5" y="15"/>
                  </a:lnTo>
                  <a:lnTo>
                    <a:pt x="9" y="9"/>
                  </a:lnTo>
                  <a:lnTo>
                    <a:pt x="14" y="5"/>
                  </a:lnTo>
                  <a:lnTo>
                    <a:pt x="19" y="3"/>
                  </a:lnTo>
                  <a:lnTo>
                    <a:pt x="26" y="1"/>
                  </a:lnTo>
                  <a:lnTo>
                    <a:pt x="33" y="0"/>
                  </a:lnTo>
                  <a:lnTo>
                    <a:pt x="363" y="0"/>
                  </a:lnTo>
                  <a:lnTo>
                    <a:pt x="363" y="0"/>
                  </a:lnTo>
                  <a:lnTo>
                    <a:pt x="370" y="1"/>
                  </a:lnTo>
                  <a:lnTo>
                    <a:pt x="376" y="3"/>
                  </a:lnTo>
                  <a:lnTo>
                    <a:pt x="382" y="5"/>
                  </a:lnTo>
                  <a:lnTo>
                    <a:pt x="387" y="9"/>
                  </a:lnTo>
                  <a:lnTo>
                    <a:pt x="391" y="15"/>
                  </a:lnTo>
                  <a:lnTo>
                    <a:pt x="394" y="21"/>
                  </a:lnTo>
                  <a:lnTo>
                    <a:pt x="396" y="27"/>
                  </a:lnTo>
                  <a:lnTo>
                    <a:pt x="396" y="33"/>
                  </a:lnTo>
                  <a:lnTo>
                    <a:pt x="396" y="232"/>
                  </a:lnTo>
                  <a:lnTo>
                    <a:pt x="396" y="232"/>
                  </a:lnTo>
                  <a:lnTo>
                    <a:pt x="396" y="238"/>
                  </a:lnTo>
                  <a:lnTo>
                    <a:pt x="394" y="244"/>
                  </a:lnTo>
                  <a:lnTo>
                    <a:pt x="391" y="251"/>
                  </a:lnTo>
                  <a:lnTo>
                    <a:pt x="387" y="255"/>
                  </a:lnTo>
                  <a:lnTo>
                    <a:pt x="382" y="259"/>
                  </a:lnTo>
                  <a:lnTo>
                    <a:pt x="376" y="262"/>
                  </a:lnTo>
                  <a:lnTo>
                    <a:pt x="370" y="264"/>
                  </a:lnTo>
                  <a:lnTo>
                    <a:pt x="363" y="265"/>
                  </a:lnTo>
                  <a:lnTo>
                    <a:pt x="363" y="265"/>
                  </a:lnTo>
                  <a:close/>
                  <a:moveTo>
                    <a:pt x="66" y="199"/>
                  </a:moveTo>
                  <a:lnTo>
                    <a:pt x="330" y="199"/>
                  </a:lnTo>
                  <a:lnTo>
                    <a:pt x="330" y="66"/>
                  </a:lnTo>
                  <a:lnTo>
                    <a:pt x="66" y="66"/>
                  </a:lnTo>
                  <a:lnTo>
                    <a:pt x="66" y="199"/>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02" name="Freeform 93">
              <a:extLst>
                <a:ext uri="{FF2B5EF4-FFF2-40B4-BE49-F238E27FC236}">
                  <a16:creationId xmlns:a16="http://schemas.microsoft.com/office/drawing/2014/main" id="{5A255364-4E10-F908-E1DD-8D8BC0AB7F6E}"/>
                </a:ext>
              </a:extLst>
            </p:cNvPr>
            <p:cNvSpPr>
              <a:spLocks/>
            </p:cNvSpPr>
            <p:nvPr/>
          </p:nvSpPr>
          <p:spPr bwMode="auto">
            <a:xfrm>
              <a:off x="9419705" y="4902259"/>
              <a:ext cx="99711" cy="11808"/>
            </a:xfrm>
            <a:custGeom>
              <a:avLst/>
              <a:gdLst>
                <a:gd name="T0" fmla="*/ 496 w 529"/>
                <a:gd name="T1" fmla="*/ 66 h 66"/>
                <a:gd name="T2" fmla="*/ 33 w 529"/>
                <a:gd name="T3" fmla="*/ 66 h 66"/>
                <a:gd name="T4" fmla="*/ 33 w 529"/>
                <a:gd name="T5" fmla="*/ 66 h 66"/>
                <a:gd name="T6" fmla="*/ 26 w 529"/>
                <a:gd name="T7" fmla="*/ 66 h 66"/>
                <a:gd name="T8" fmla="*/ 20 w 529"/>
                <a:gd name="T9" fmla="*/ 64 h 66"/>
                <a:gd name="T10" fmla="*/ 14 w 529"/>
                <a:gd name="T11" fmla="*/ 61 h 66"/>
                <a:gd name="T12" fmla="*/ 9 w 529"/>
                <a:gd name="T13" fmla="*/ 57 h 66"/>
                <a:gd name="T14" fmla="*/ 5 w 529"/>
                <a:gd name="T15" fmla="*/ 52 h 66"/>
                <a:gd name="T16" fmla="*/ 2 w 529"/>
                <a:gd name="T17" fmla="*/ 46 h 66"/>
                <a:gd name="T18" fmla="*/ 0 w 529"/>
                <a:gd name="T19" fmla="*/ 40 h 66"/>
                <a:gd name="T20" fmla="*/ 0 w 529"/>
                <a:gd name="T21" fmla="*/ 33 h 66"/>
                <a:gd name="T22" fmla="*/ 0 w 529"/>
                <a:gd name="T23" fmla="*/ 33 h 66"/>
                <a:gd name="T24" fmla="*/ 0 w 529"/>
                <a:gd name="T25" fmla="*/ 27 h 66"/>
                <a:gd name="T26" fmla="*/ 2 w 529"/>
                <a:gd name="T27" fmla="*/ 21 h 66"/>
                <a:gd name="T28" fmla="*/ 5 w 529"/>
                <a:gd name="T29" fmla="*/ 14 h 66"/>
                <a:gd name="T30" fmla="*/ 9 w 529"/>
                <a:gd name="T31" fmla="*/ 10 h 66"/>
                <a:gd name="T32" fmla="*/ 14 w 529"/>
                <a:gd name="T33" fmla="*/ 6 h 66"/>
                <a:gd name="T34" fmla="*/ 20 w 529"/>
                <a:gd name="T35" fmla="*/ 3 h 66"/>
                <a:gd name="T36" fmla="*/ 26 w 529"/>
                <a:gd name="T37" fmla="*/ 1 h 66"/>
                <a:gd name="T38" fmla="*/ 33 w 529"/>
                <a:gd name="T39" fmla="*/ 0 h 66"/>
                <a:gd name="T40" fmla="*/ 496 w 529"/>
                <a:gd name="T41" fmla="*/ 0 h 66"/>
                <a:gd name="T42" fmla="*/ 496 w 529"/>
                <a:gd name="T43" fmla="*/ 0 h 66"/>
                <a:gd name="T44" fmla="*/ 502 w 529"/>
                <a:gd name="T45" fmla="*/ 1 h 66"/>
                <a:gd name="T46" fmla="*/ 508 w 529"/>
                <a:gd name="T47" fmla="*/ 3 h 66"/>
                <a:gd name="T48" fmla="*/ 514 w 529"/>
                <a:gd name="T49" fmla="*/ 6 h 66"/>
                <a:gd name="T50" fmla="*/ 519 w 529"/>
                <a:gd name="T51" fmla="*/ 10 h 66"/>
                <a:gd name="T52" fmla="*/ 524 w 529"/>
                <a:gd name="T53" fmla="*/ 14 h 66"/>
                <a:gd name="T54" fmla="*/ 526 w 529"/>
                <a:gd name="T55" fmla="*/ 21 h 66"/>
                <a:gd name="T56" fmla="*/ 528 w 529"/>
                <a:gd name="T57" fmla="*/ 27 h 66"/>
                <a:gd name="T58" fmla="*/ 529 w 529"/>
                <a:gd name="T59" fmla="*/ 33 h 66"/>
                <a:gd name="T60" fmla="*/ 529 w 529"/>
                <a:gd name="T61" fmla="*/ 33 h 66"/>
                <a:gd name="T62" fmla="*/ 528 w 529"/>
                <a:gd name="T63" fmla="*/ 40 h 66"/>
                <a:gd name="T64" fmla="*/ 526 w 529"/>
                <a:gd name="T65" fmla="*/ 46 h 66"/>
                <a:gd name="T66" fmla="*/ 524 w 529"/>
                <a:gd name="T67" fmla="*/ 52 h 66"/>
                <a:gd name="T68" fmla="*/ 519 w 529"/>
                <a:gd name="T69" fmla="*/ 57 h 66"/>
                <a:gd name="T70" fmla="*/ 514 w 529"/>
                <a:gd name="T71" fmla="*/ 61 h 66"/>
                <a:gd name="T72" fmla="*/ 508 w 529"/>
                <a:gd name="T73" fmla="*/ 64 h 66"/>
                <a:gd name="T74" fmla="*/ 502 w 529"/>
                <a:gd name="T75" fmla="*/ 66 h 66"/>
                <a:gd name="T76" fmla="*/ 496 w 529"/>
                <a:gd name="T77" fmla="*/ 66 h 66"/>
                <a:gd name="T78" fmla="*/ 496 w 529"/>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9" h="66">
                  <a:moveTo>
                    <a:pt x="496" y="66"/>
                  </a:moveTo>
                  <a:lnTo>
                    <a:pt x="33" y="66"/>
                  </a:lnTo>
                  <a:lnTo>
                    <a:pt x="33" y="66"/>
                  </a:lnTo>
                  <a:lnTo>
                    <a:pt x="26" y="66"/>
                  </a:lnTo>
                  <a:lnTo>
                    <a:pt x="20" y="64"/>
                  </a:lnTo>
                  <a:lnTo>
                    <a:pt x="14" y="61"/>
                  </a:lnTo>
                  <a:lnTo>
                    <a:pt x="9" y="57"/>
                  </a:lnTo>
                  <a:lnTo>
                    <a:pt x="5" y="52"/>
                  </a:lnTo>
                  <a:lnTo>
                    <a:pt x="2" y="46"/>
                  </a:lnTo>
                  <a:lnTo>
                    <a:pt x="0" y="40"/>
                  </a:lnTo>
                  <a:lnTo>
                    <a:pt x="0" y="33"/>
                  </a:lnTo>
                  <a:lnTo>
                    <a:pt x="0" y="33"/>
                  </a:lnTo>
                  <a:lnTo>
                    <a:pt x="0" y="27"/>
                  </a:lnTo>
                  <a:lnTo>
                    <a:pt x="2" y="21"/>
                  </a:lnTo>
                  <a:lnTo>
                    <a:pt x="5" y="14"/>
                  </a:lnTo>
                  <a:lnTo>
                    <a:pt x="9" y="10"/>
                  </a:lnTo>
                  <a:lnTo>
                    <a:pt x="14" y="6"/>
                  </a:lnTo>
                  <a:lnTo>
                    <a:pt x="20" y="3"/>
                  </a:lnTo>
                  <a:lnTo>
                    <a:pt x="26" y="1"/>
                  </a:lnTo>
                  <a:lnTo>
                    <a:pt x="33" y="0"/>
                  </a:lnTo>
                  <a:lnTo>
                    <a:pt x="496" y="0"/>
                  </a:lnTo>
                  <a:lnTo>
                    <a:pt x="496" y="0"/>
                  </a:lnTo>
                  <a:lnTo>
                    <a:pt x="502" y="1"/>
                  </a:lnTo>
                  <a:lnTo>
                    <a:pt x="508" y="3"/>
                  </a:lnTo>
                  <a:lnTo>
                    <a:pt x="514" y="6"/>
                  </a:lnTo>
                  <a:lnTo>
                    <a:pt x="519" y="10"/>
                  </a:lnTo>
                  <a:lnTo>
                    <a:pt x="524" y="14"/>
                  </a:lnTo>
                  <a:lnTo>
                    <a:pt x="526" y="21"/>
                  </a:lnTo>
                  <a:lnTo>
                    <a:pt x="528" y="27"/>
                  </a:lnTo>
                  <a:lnTo>
                    <a:pt x="529" y="33"/>
                  </a:lnTo>
                  <a:lnTo>
                    <a:pt x="529" y="33"/>
                  </a:lnTo>
                  <a:lnTo>
                    <a:pt x="528" y="40"/>
                  </a:lnTo>
                  <a:lnTo>
                    <a:pt x="526" y="46"/>
                  </a:lnTo>
                  <a:lnTo>
                    <a:pt x="524" y="52"/>
                  </a:lnTo>
                  <a:lnTo>
                    <a:pt x="519" y="57"/>
                  </a:lnTo>
                  <a:lnTo>
                    <a:pt x="514" y="61"/>
                  </a:lnTo>
                  <a:lnTo>
                    <a:pt x="508" y="64"/>
                  </a:lnTo>
                  <a:lnTo>
                    <a:pt x="502" y="66"/>
                  </a:lnTo>
                  <a:lnTo>
                    <a:pt x="496" y="66"/>
                  </a:lnTo>
                  <a:lnTo>
                    <a:pt x="496" y="66"/>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03" name="Freeform 94">
              <a:extLst>
                <a:ext uri="{FF2B5EF4-FFF2-40B4-BE49-F238E27FC236}">
                  <a16:creationId xmlns:a16="http://schemas.microsoft.com/office/drawing/2014/main" id="{76C23B52-3CEB-0E72-A3B5-70304F5CB119}"/>
                </a:ext>
              </a:extLst>
            </p:cNvPr>
            <p:cNvSpPr>
              <a:spLocks/>
            </p:cNvSpPr>
            <p:nvPr/>
          </p:nvSpPr>
          <p:spPr bwMode="auto">
            <a:xfrm>
              <a:off x="9419705" y="5025585"/>
              <a:ext cx="99711" cy="13120"/>
            </a:xfrm>
            <a:custGeom>
              <a:avLst/>
              <a:gdLst>
                <a:gd name="T0" fmla="*/ 496 w 529"/>
                <a:gd name="T1" fmla="*/ 67 h 67"/>
                <a:gd name="T2" fmla="*/ 33 w 529"/>
                <a:gd name="T3" fmla="*/ 67 h 67"/>
                <a:gd name="T4" fmla="*/ 33 w 529"/>
                <a:gd name="T5" fmla="*/ 67 h 67"/>
                <a:gd name="T6" fmla="*/ 26 w 529"/>
                <a:gd name="T7" fmla="*/ 67 h 67"/>
                <a:gd name="T8" fmla="*/ 20 w 529"/>
                <a:gd name="T9" fmla="*/ 64 h 67"/>
                <a:gd name="T10" fmla="*/ 14 w 529"/>
                <a:gd name="T11" fmla="*/ 61 h 67"/>
                <a:gd name="T12" fmla="*/ 9 w 529"/>
                <a:gd name="T13" fmla="*/ 57 h 67"/>
                <a:gd name="T14" fmla="*/ 5 w 529"/>
                <a:gd name="T15" fmla="*/ 52 h 67"/>
                <a:gd name="T16" fmla="*/ 2 w 529"/>
                <a:gd name="T17" fmla="*/ 47 h 67"/>
                <a:gd name="T18" fmla="*/ 0 w 529"/>
                <a:gd name="T19" fmla="*/ 41 h 67"/>
                <a:gd name="T20" fmla="*/ 0 w 529"/>
                <a:gd name="T21" fmla="*/ 33 h 67"/>
                <a:gd name="T22" fmla="*/ 0 w 529"/>
                <a:gd name="T23" fmla="*/ 33 h 67"/>
                <a:gd name="T24" fmla="*/ 0 w 529"/>
                <a:gd name="T25" fmla="*/ 27 h 67"/>
                <a:gd name="T26" fmla="*/ 2 w 529"/>
                <a:gd name="T27" fmla="*/ 21 h 67"/>
                <a:gd name="T28" fmla="*/ 5 w 529"/>
                <a:gd name="T29" fmla="*/ 15 h 67"/>
                <a:gd name="T30" fmla="*/ 9 w 529"/>
                <a:gd name="T31" fmla="*/ 11 h 67"/>
                <a:gd name="T32" fmla="*/ 14 w 529"/>
                <a:gd name="T33" fmla="*/ 6 h 67"/>
                <a:gd name="T34" fmla="*/ 20 w 529"/>
                <a:gd name="T35" fmla="*/ 3 h 67"/>
                <a:gd name="T36" fmla="*/ 26 w 529"/>
                <a:gd name="T37" fmla="*/ 1 h 67"/>
                <a:gd name="T38" fmla="*/ 33 w 529"/>
                <a:gd name="T39" fmla="*/ 0 h 67"/>
                <a:gd name="T40" fmla="*/ 496 w 529"/>
                <a:gd name="T41" fmla="*/ 0 h 67"/>
                <a:gd name="T42" fmla="*/ 496 w 529"/>
                <a:gd name="T43" fmla="*/ 0 h 67"/>
                <a:gd name="T44" fmla="*/ 502 w 529"/>
                <a:gd name="T45" fmla="*/ 1 h 67"/>
                <a:gd name="T46" fmla="*/ 508 w 529"/>
                <a:gd name="T47" fmla="*/ 3 h 67"/>
                <a:gd name="T48" fmla="*/ 514 w 529"/>
                <a:gd name="T49" fmla="*/ 6 h 67"/>
                <a:gd name="T50" fmla="*/ 519 w 529"/>
                <a:gd name="T51" fmla="*/ 11 h 67"/>
                <a:gd name="T52" fmla="*/ 524 w 529"/>
                <a:gd name="T53" fmla="*/ 15 h 67"/>
                <a:gd name="T54" fmla="*/ 526 w 529"/>
                <a:gd name="T55" fmla="*/ 21 h 67"/>
                <a:gd name="T56" fmla="*/ 528 w 529"/>
                <a:gd name="T57" fmla="*/ 27 h 67"/>
                <a:gd name="T58" fmla="*/ 529 w 529"/>
                <a:gd name="T59" fmla="*/ 33 h 67"/>
                <a:gd name="T60" fmla="*/ 529 w 529"/>
                <a:gd name="T61" fmla="*/ 33 h 67"/>
                <a:gd name="T62" fmla="*/ 528 w 529"/>
                <a:gd name="T63" fmla="*/ 41 h 67"/>
                <a:gd name="T64" fmla="*/ 526 w 529"/>
                <a:gd name="T65" fmla="*/ 47 h 67"/>
                <a:gd name="T66" fmla="*/ 524 w 529"/>
                <a:gd name="T67" fmla="*/ 52 h 67"/>
                <a:gd name="T68" fmla="*/ 519 w 529"/>
                <a:gd name="T69" fmla="*/ 57 h 67"/>
                <a:gd name="T70" fmla="*/ 514 w 529"/>
                <a:gd name="T71" fmla="*/ 61 h 67"/>
                <a:gd name="T72" fmla="*/ 508 w 529"/>
                <a:gd name="T73" fmla="*/ 64 h 67"/>
                <a:gd name="T74" fmla="*/ 502 w 529"/>
                <a:gd name="T75" fmla="*/ 67 h 67"/>
                <a:gd name="T76" fmla="*/ 496 w 529"/>
                <a:gd name="T77" fmla="*/ 67 h 67"/>
                <a:gd name="T78" fmla="*/ 496 w 529"/>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9" h="67">
                  <a:moveTo>
                    <a:pt x="496" y="67"/>
                  </a:moveTo>
                  <a:lnTo>
                    <a:pt x="33" y="67"/>
                  </a:lnTo>
                  <a:lnTo>
                    <a:pt x="33" y="67"/>
                  </a:lnTo>
                  <a:lnTo>
                    <a:pt x="26" y="67"/>
                  </a:lnTo>
                  <a:lnTo>
                    <a:pt x="20" y="64"/>
                  </a:lnTo>
                  <a:lnTo>
                    <a:pt x="14" y="61"/>
                  </a:lnTo>
                  <a:lnTo>
                    <a:pt x="9" y="57"/>
                  </a:lnTo>
                  <a:lnTo>
                    <a:pt x="5" y="52"/>
                  </a:lnTo>
                  <a:lnTo>
                    <a:pt x="2" y="47"/>
                  </a:lnTo>
                  <a:lnTo>
                    <a:pt x="0" y="41"/>
                  </a:lnTo>
                  <a:lnTo>
                    <a:pt x="0" y="33"/>
                  </a:lnTo>
                  <a:lnTo>
                    <a:pt x="0" y="33"/>
                  </a:lnTo>
                  <a:lnTo>
                    <a:pt x="0" y="27"/>
                  </a:lnTo>
                  <a:lnTo>
                    <a:pt x="2" y="21"/>
                  </a:lnTo>
                  <a:lnTo>
                    <a:pt x="5" y="15"/>
                  </a:lnTo>
                  <a:lnTo>
                    <a:pt x="9" y="11"/>
                  </a:lnTo>
                  <a:lnTo>
                    <a:pt x="14" y="6"/>
                  </a:lnTo>
                  <a:lnTo>
                    <a:pt x="20" y="3"/>
                  </a:lnTo>
                  <a:lnTo>
                    <a:pt x="26" y="1"/>
                  </a:lnTo>
                  <a:lnTo>
                    <a:pt x="33" y="0"/>
                  </a:lnTo>
                  <a:lnTo>
                    <a:pt x="496" y="0"/>
                  </a:lnTo>
                  <a:lnTo>
                    <a:pt x="496" y="0"/>
                  </a:lnTo>
                  <a:lnTo>
                    <a:pt x="502" y="1"/>
                  </a:lnTo>
                  <a:lnTo>
                    <a:pt x="508" y="3"/>
                  </a:lnTo>
                  <a:lnTo>
                    <a:pt x="514" y="6"/>
                  </a:lnTo>
                  <a:lnTo>
                    <a:pt x="519" y="11"/>
                  </a:lnTo>
                  <a:lnTo>
                    <a:pt x="524" y="15"/>
                  </a:lnTo>
                  <a:lnTo>
                    <a:pt x="526" y="21"/>
                  </a:lnTo>
                  <a:lnTo>
                    <a:pt x="528" y="27"/>
                  </a:lnTo>
                  <a:lnTo>
                    <a:pt x="529" y="33"/>
                  </a:lnTo>
                  <a:lnTo>
                    <a:pt x="529" y="33"/>
                  </a:lnTo>
                  <a:lnTo>
                    <a:pt x="528" y="41"/>
                  </a:lnTo>
                  <a:lnTo>
                    <a:pt x="526" y="47"/>
                  </a:lnTo>
                  <a:lnTo>
                    <a:pt x="524" y="52"/>
                  </a:lnTo>
                  <a:lnTo>
                    <a:pt x="519" y="57"/>
                  </a:lnTo>
                  <a:lnTo>
                    <a:pt x="514" y="61"/>
                  </a:lnTo>
                  <a:lnTo>
                    <a:pt x="508" y="64"/>
                  </a:lnTo>
                  <a:lnTo>
                    <a:pt x="502" y="67"/>
                  </a:lnTo>
                  <a:lnTo>
                    <a:pt x="496" y="67"/>
                  </a:lnTo>
                  <a:lnTo>
                    <a:pt x="496" y="67"/>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04" name="Freeform 95">
              <a:extLst>
                <a:ext uri="{FF2B5EF4-FFF2-40B4-BE49-F238E27FC236}">
                  <a16:creationId xmlns:a16="http://schemas.microsoft.com/office/drawing/2014/main" id="{48B92B69-7298-A0C6-C220-317E3FABBFCC}"/>
                </a:ext>
              </a:extLst>
            </p:cNvPr>
            <p:cNvSpPr>
              <a:spLocks/>
            </p:cNvSpPr>
            <p:nvPr/>
          </p:nvSpPr>
          <p:spPr bwMode="auto">
            <a:xfrm>
              <a:off x="9344923" y="4802548"/>
              <a:ext cx="49855" cy="13120"/>
            </a:xfrm>
            <a:custGeom>
              <a:avLst/>
              <a:gdLst>
                <a:gd name="T0" fmla="*/ 231 w 264"/>
                <a:gd name="T1" fmla="*/ 66 h 66"/>
                <a:gd name="T2" fmla="*/ 33 w 264"/>
                <a:gd name="T3" fmla="*/ 66 h 66"/>
                <a:gd name="T4" fmla="*/ 33 w 264"/>
                <a:gd name="T5" fmla="*/ 66 h 66"/>
                <a:gd name="T6" fmla="*/ 26 w 264"/>
                <a:gd name="T7" fmla="*/ 65 h 66"/>
                <a:gd name="T8" fmla="*/ 20 w 264"/>
                <a:gd name="T9" fmla="*/ 64 h 66"/>
                <a:gd name="T10" fmla="*/ 14 w 264"/>
                <a:gd name="T11" fmla="*/ 61 h 66"/>
                <a:gd name="T12" fmla="*/ 10 w 264"/>
                <a:gd name="T13" fmla="*/ 57 h 66"/>
                <a:gd name="T14" fmla="*/ 6 w 264"/>
                <a:gd name="T15" fmla="*/ 52 h 66"/>
                <a:gd name="T16" fmla="*/ 3 w 264"/>
                <a:gd name="T17" fmla="*/ 46 h 66"/>
                <a:gd name="T18" fmla="*/ 1 w 264"/>
                <a:gd name="T19" fmla="*/ 40 h 66"/>
                <a:gd name="T20" fmla="*/ 0 w 264"/>
                <a:gd name="T21" fmla="*/ 33 h 66"/>
                <a:gd name="T22" fmla="*/ 0 w 264"/>
                <a:gd name="T23" fmla="*/ 33 h 66"/>
                <a:gd name="T24" fmla="*/ 1 w 264"/>
                <a:gd name="T25" fmla="*/ 27 h 66"/>
                <a:gd name="T26" fmla="*/ 3 w 264"/>
                <a:gd name="T27" fmla="*/ 21 h 66"/>
                <a:gd name="T28" fmla="*/ 6 w 264"/>
                <a:gd name="T29" fmla="*/ 14 h 66"/>
                <a:gd name="T30" fmla="*/ 10 w 264"/>
                <a:gd name="T31" fmla="*/ 9 h 66"/>
                <a:gd name="T32" fmla="*/ 14 w 264"/>
                <a:gd name="T33" fmla="*/ 6 h 66"/>
                <a:gd name="T34" fmla="*/ 20 w 264"/>
                <a:gd name="T35" fmla="*/ 3 h 66"/>
                <a:gd name="T36" fmla="*/ 26 w 264"/>
                <a:gd name="T37" fmla="*/ 1 h 66"/>
                <a:gd name="T38" fmla="*/ 33 w 264"/>
                <a:gd name="T39" fmla="*/ 0 h 66"/>
                <a:gd name="T40" fmla="*/ 231 w 264"/>
                <a:gd name="T41" fmla="*/ 0 h 66"/>
                <a:gd name="T42" fmla="*/ 231 w 264"/>
                <a:gd name="T43" fmla="*/ 0 h 66"/>
                <a:gd name="T44" fmla="*/ 238 w 264"/>
                <a:gd name="T45" fmla="*/ 1 h 66"/>
                <a:gd name="T46" fmla="*/ 244 w 264"/>
                <a:gd name="T47" fmla="*/ 3 h 66"/>
                <a:gd name="T48" fmla="*/ 250 w 264"/>
                <a:gd name="T49" fmla="*/ 6 h 66"/>
                <a:gd name="T50" fmla="*/ 255 w 264"/>
                <a:gd name="T51" fmla="*/ 9 h 66"/>
                <a:gd name="T52" fmla="*/ 258 w 264"/>
                <a:gd name="T53" fmla="*/ 14 h 66"/>
                <a:gd name="T54" fmla="*/ 261 w 264"/>
                <a:gd name="T55" fmla="*/ 21 h 66"/>
                <a:gd name="T56" fmla="*/ 263 w 264"/>
                <a:gd name="T57" fmla="*/ 27 h 66"/>
                <a:gd name="T58" fmla="*/ 264 w 264"/>
                <a:gd name="T59" fmla="*/ 33 h 66"/>
                <a:gd name="T60" fmla="*/ 264 w 264"/>
                <a:gd name="T61" fmla="*/ 33 h 66"/>
                <a:gd name="T62" fmla="*/ 263 w 264"/>
                <a:gd name="T63" fmla="*/ 40 h 66"/>
                <a:gd name="T64" fmla="*/ 261 w 264"/>
                <a:gd name="T65" fmla="*/ 46 h 66"/>
                <a:gd name="T66" fmla="*/ 258 w 264"/>
                <a:gd name="T67" fmla="*/ 52 h 66"/>
                <a:gd name="T68" fmla="*/ 255 w 264"/>
                <a:gd name="T69" fmla="*/ 57 h 66"/>
                <a:gd name="T70" fmla="*/ 250 w 264"/>
                <a:gd name="T71" fmla="*/ 61 h 66"/>
                <a:gd name="T72" fmla="*/ 244 w 264"/>
                <a:gd name="T73" fmla="*/ 64 h 66"/>
                <a:gd name="T74" fmla="*/ 238 w 264"/>
                <a:gd name="T75" fmla="*/ 65 h 66"/>
                <a:gd name="T76" fmla="*/ 231 w 264"/>
                <a:gd name="T77" fmla="*/ 66 h 66"/>
                <a:gd name="T78" fmla="*/ 231 w 264"/>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6">
                  <a:moveTo>
                    <a:pt x="231" y="66"/>
                  </a:moveTo>
                  <a:lnTo>
                    <a:pt x="33" y="66"/>
                  </a:lnTo>
                  <a:lnTo>
                    <a:pt x="33" y="66"/>
                  </a:lnTo>
                  <a:lnTo>
                    <a:pt x="26" y="65"/>
                  </a:lnTo>
                  <a:lnTo>
                    <a:pt x="20" y="64"/>
                  </a:lnTo>
                  <a:lnTo>
                    <a:pt x="14" y="61"/>
                  </a:lnTo>
                  <a:lnTo>
                    <a:pt x="10" y="57"/>
                  </a:lnTo>
                  <a:lnTo>
                    <a:pt x="6" y="52"/>
                  </a:lnTo>
                  <a:lnTo>
                    <a:pt x="3" y="46"/>
                  </a:lnTo>
                  <a:lnTo>
                    <a:pt x="1" y="40"/>
                  </a:lnTo>
                  <a:lnTo>
                    <a:pt x="0" y="33"/>
                  </a:lnTo>
                  <a:lnTo>
                    <a:pt x="0" y="33"/>
                  </a:lnTo>
                  <a:lnTo>
                    <a:pt x="1" y="27"/>
                  </a:lnTo>
                  <a:lnTo>
                    <a:pt x="3" y="21"/>
                  </a:lnTo>
                  <a:lnTo>
                    <a:pt x="6" y="14"/>
                  </a:lnTo>
                  <a:lnTo>
                    <a:pt x="10" y="9"/>
                  </a:lnTo>
                  <a:lnTo>
                    <a:pt x="14" y="6"/>
                  </a:lnTo>
                  <a:lnTo>
                    <a:pt x="20" y="3"/>
                  </a:lnTo>
                  <a:lnTo>
                    <a:pt x="26" y="1"/>
                  </a:lnTo>
                  <a:lnTo>
                    <a:pt x="33" y="0"/>
                  </a:lnTo>
                  <a:lnTo>
                    <a:pt x="231" y="0"/>
                  </a:lnTo>
                  <a:lnTo>
                    <a:pt x="231" y="0"/>
                  </a:lnTo>
                  <a:lnTo>
                    <a:pt x="238" y="1"/>
                  </a:lnTo>
                  <a:lnTo>
                    <a:pt x="244" y="3"/>
                  </a:lnTo>
                  <a:lnTo>
                    <a:pt x="250" y="6"/>
                  </a:lnTo>
                  <a:lnTo>
                    <a:pt x="255" y="9"/>
                  </a:lnTo>
                  <a:lnTo>
                    <a:pt x="258" y="14"/>
                  </a:lnTo>
                  <a:lnTo>
                    <a:pt x="261" y="21"/>
                  </a:lnTo>
                  <a:lnTo>
                    <a:pt x="263" y="27"/>
                  </a:lnTo>
                  <a:lnTo>
                    <a:pt x="264" y="33"/>
                  </a:lnTo>
                  <a:lnTo>
                    <a:pt x="264" y="33"/>
                  </a:lnTo>
                  <a:lnTo>
                    <a:pt x="263" y="40"/>
                  </a:lnTo>
                  <a:lnTo>
                    <a:pt x="261" y="46"/>
                  </a:lnTo>
                  <a:lnTo>
                    <a:pt x="258" y="52"/>
                  </a:lnTo>
                  <a:lnTo>
                    <a:pt x="255" y="57"/>
                  </a:lnTo>
                  <a:lnTo>
                    <a:pt x="250" y="61"/>
                  </a:lnTo>
                  <a:lnTo>
                    <a:pt x="244" y="64"/>
                  </a:lnTo>
                  <a:lnTo>
                    <a:pt x="238" y="65"/>
                  </a:lnTo>
                  <a:lnTo>
                    <a:pt x="231" y="66"/>
                  </a:lnTo>
                  <a:lnTo>
                    <a:pt x="231"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05" name="Freeform 96">
              <a:extLst>
                <a:ext uri="{FF2B5EF4-FFF2-40B4-BE49-F238E27FC236}">
                  <a16:creationId xmlns:a16="http://schemas.microsoft.com/office/drawing/2014/main" id="{72C1B3D9-793D-1797-0992-37D63DEBB39B}"/>
                </a:ext>
              </a:extLst>
            </p:cNvPr>
            <p:cNvSpPr>
              <a:spLocks/>
            </p:cNvSpPr>
            <p:nvPr/>
          </p:nvSpPr>
          <p:spPr bwMode="auto">
            <a:xfrm>
              <a:off x="9333114" y="4852403"/>
              <a:ext cx="74784" cy="13120"/>
            </a:xfrm>
            <a:custGeom>
              <a:avLst/>
              <a:gdLst>
                <a:gd name="T0" fmla="*/ 365 w 398"/>
                <a:gd name="T1" fmla="*/ 66 h 66"/>
                <a:gd name="T2" fmla="*/ 33 w 398"/>
                <a:gd name="T3" fmla="*/ 66 h 66"/>
                <a:gd name="T4" fmla="*/ 33 w 398"/>
                <a:gd name="T5" fmla="*/ 66 h 66"/>
                <a:gd name="T6" fmla="*/ 27 w 398"/>
                <a:gd name="T7" fmla="*/ 65 h 66"/>
                <a:gd name="T8" fmla="*/ 21 w 398"/>
                <a:gd name="T9" fmla="*/ 63 h 66"/>
                <a:gd name="T10" fmla="*/ 16 w 398"/>
                <a:gd name="T11" fmla="*/ 60 h 66"/>
                <a:gd name="T12" fmla="*/ 11 w 398"/>
                <a:gd name="T13" fmla="*/ 56 h 66"/>
                <a:gd name="T14" fmla="*/ 7 w 398"/>
                <a:gd name="T15" fmla="*/ 52 h 66"/>
                <a:gd name="T16" fmla="*/ 3 w 398"/>
                <a:gd name="T17" fmla="*/ 45 h 66"/>
                <a:gd name="T18" fmla="*/ 1 w 398"/>
                <a:gd name="T19" fmla="*/ 39 h 66"/>
                <a:gd name="T20" fmla="*/ 0 w 398"/>
                <a:gd name="T21" fmla="*/ 33 h 66"/>
                <a:gd name="T22" fmla="*/ 0 w 398"/>
                <a:gd name="T23" fmla="*/ 33 h 66"/>
                <a:gd name="T24" fmla="*/ 1 w 398"/>
                <a:gd name="T25" fmla="*/ 26 h 66"/>
                <a:gd name="T26" fmla="*/ 3 w 398"/>
                <a:gd name="T27" fmla="*/ 20 h 66"/>
                <a:gd name="T28" fmla="*/ 7 w 398"/>
                <a:gd name="T29" fmla="*/ 14 h 66"/>
                <a:gd name="T30" fmla="*/ 11 w 398"/>
                <a:gd name="T31" fmla="*/ 9 h 66"/>
                <a:gd name="T32" fmla="*/ 16 w 398"/>
                <a:gd name="T33" fmla="*/ 5 h 66"/>
                <a:gd name="T34" fmla="*/ 21 w 398"/>
                <a:gd name="T35" fmla="*/ 2 h 66"/>
                <a:gd name="T36" fmla="*/ 27 w 398"/>
                <a:gd name="T37" fmla="*/ 0 h 66"/>
                <a:gd name="T38" fmla="*/ 33 w 398"/>
                <a:gd name="T39" fmla="*/ 0 h 66"/>
                <a:gd name="T40" fmla="*/ 365 w 398"/>
                <a:gd name="T41" fmla="*/ 0 h 66"/>
                <a:gd name="T42" fmla="*/ 365 w 398"/>
                <a:gd name="T43" fmla="*/ 0 h 66"/>
                <a:gd name="T44" fmla="*/ 371 w 398"/>
                <a:gd name="T45" fmla="*/ 0 h 66"/>
                <a:gd name="T46" fmla="*/ 377 w 398"/>
                <a:gd name="T47" fmla="*/ 2 h 66"/>
                <a:gd name="T48" fmla="*/ 383 w 398"/>
                <a:gd name="T49" fmla="*/ 5 h 66"/>
                <a:gd name="T50" fmla="*/ 387 w 398"/>
                <a:gd name="T51" fmla="*/ 9 h 66"/>
                <a:gd name="T52" fmla="*/ 392 w 398"/>
                <a:gd name="T53" fmla="*/ 14 h 66"/>
                <a:gd name="T54" fmla="*/ 395 w 398"/>
                <a:gd name="T55" fmla="*/ 20 h 66"/>
                <a:gd name="T56" fmla="*/ 397 w 398"/>
                <a:gd name="T57" fmla="*/ 26 h 66"/>
                <a:gd name="T58" fmla="*/ 398 w 398"/>
                <a:gd name="T59" fmla="*/ 33 h 66"/>
                <a:gd name="T60" fmla="*/ 398 w 398"/>
                <a:gd name="T61" fmla="*/ 33 h 66"/>
                <a:gd name="T62" fmla="*/ 397 w 398"/>
                <a:gd name="T63" fmla="*/ 39 h 66"/>
                <a:gd name="T64" fmla="*/ 395 w 398"/>
                <a:gd name="T65" fmla="*/ 45 h 66"/>
                <a:gd name="T66" fmla="*/ 392 w 398"/>
                <a:gd name="T67" fmla="*/ 52 h 66"/>
                <a:gd name="T68" fmla="*/ 387 w 398"/>
                <a:gd name="T69" fmla="*/ 56 h 66"/>
                <a:gd name="T70" fmla="*/ 383 w 398"/>
                <a:gd name="T71" fmla="*/ 60 h 66"/>
                <a:gd name="T72" fmla="*/ 377 w 398"/>
                <a:gd name="T73" fmla="*/ 63 h 66"/>
                <a:gd name="T74" fmla="*/ 371 w 398"/>
                <a:gd name="T75" fmla="*/ 65 h 66"/>
                <a:gd name="T76" fmla="*/ 365 w 398"/>
                <a:gd name="T77" fmla="*/ 66 h 66"/>
                <a:gd name="T78" fmla="*/ 365 w 398"/>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6">
                  <a:moveTo>
                    <a:pt x="365" y="66"/>
                  </a:moveTo>
                  <a:lnTo>
                    <a:pt x="33" y="66"/>
                  </a:lnTo>
                  <a:lnTo>
                    <a:pt x="33" y="66"/>
                  </a:lnTo>
                  <a:lnTo>
                    <a:pt x="27" y="65"/>
                  </a:lnTo>
                  <a:lnTo>
                    <a:pt x="21" y="63"/>
                  </a:lnTo>
                  <a:lnTo>
                    <a:pt x="16" y="60"/>
                  </a:lnTo>
                  <a:lnTo>
                    <a:pt x="11" y="56"/>
                  </a:lnTo>
                  <a:lnTo>
                    <a:pt x="7" y="52"/>
                  </a:lnTo>
                  <a:lnTo>
                    <a:pt x="3" y="45"/>
                  </a:lnTo>
                  <a:lnTo>
                    <a:pt x="1" y="39"/>
                  </a:lnTo>
                  <a:lnTo>
                    <a:pt x="0" y="33"/>
                  </a:lnTo>
                  <a:lnTo>
                    <a:pt x="0" y="33"/>
                  </a:lnTo>
                  <a:lnTo>
                    <a:pt x="1" y="26"/>
                  </a:lnTo>
                  <a:lnTo>
                    <a:pt x="3" y="20"/>
                  </a:lnTo>
                  <a:lnTo>
                    <a:pt x="7" y="14"/>
                  </a:lnTo>
                  <a:lnTo>
                    <a:pt x="11" y="9"/>
                  </a:lnTo>
                  <a:lnTo>
                    <a:pt x="16" y="5"/>
                  </a:lnTo>
                  <a:lnTo>
                    <a:pt x="21" y="2"/>
                  </a:lnTo>
                  <a:lnTo>
                    <a:pt x="27" y="0"/>
                  </a:lnTo>
                  <a:lnTo>
                    <a:pt x="33" y="0"/>
                  </a:lnTo>
                  <a:lnTo>
                    <a:pt x="365" y="0"/>
                  </a:lnTo>
                  <a:lnTo>
                    <a:pt x="365" y="0"/>
                  </a:lnTo>
                  <a:lnTo>
                    <a:pt x="371" y="0"/>
                  </a:lnTo>
                  <a:lnTo>
                    <a:pt x="377" y="2"/>
                  </a:lnTo>
                  <a:lnTo>
                    <a:pt x="383" y="5"/>
                  </a:lnTo>
                  <a:lnTo>
                    <a:pt x="387" y="9"/>
                  </a:lnTo>
                  <a:lnTo>
                    <a:pt x="392" y="14"/>
                  </a:lnTo>
                  <a:lnTo>
                    <a:pt x="395" y="20"/>
                  </a:lnTo>
                  <a:lnTo>
                    <a:pt x="397" y="26"/>
                  </a:lnTo>
                  <a:lnTo>
                    <a:pt x="398" y="33"/>
                  </a:lnTo>
                  <a:lnTo>
                    <a:pt x="398" y="33"/>
                  </a:lnTo>
                  <a:lnTo>
                    <a:pt x="397" y="39"/>
                  </a:lnTo>
                  <a:lnTo>
                    <a:pt x="395" y="45"/>
                  </a:lnTo>
                  <a:lnTo>
                    <a:pt x="392" y="52"/>
                  </a:lnTo>
                  <a:lnTo>
                    <a:pt x="387" y="56"/>
                  </a:lnTo>
                  <a:lnTo>
                    <a:pt x="383" y="60"/>
                  </a:lnTo>
                  <a:lnTo>
                    <a:pt x="377" y="63"/>
                  </a:lnTo>
                  <a:lnTo>
                    <a:pt x="371" y="65"/>
                  </a:lnTo>
                  <a:lnTo>
                    <a:pt x="365" y="66"/>
                  </a:lnTo>
                  <a:lnTo>
                    <a:pt x="365"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06" name="Freeform 97">
              <a:extLst>
                <a:ext uri="{FF2B5EF4-FFF2-40B4-BE49-F238E27FC236}">
                  <a16:creationId xmlns:a16="http://schemas.microsoft.com/office/drawing/2014/main" id="{5A1CE208-6C0E-9571-3F36-7BE413871FB6}"/>
                </a:ext>
              </a:extLst>
            </p:cNvPr>
            <p:cNvSpPr>
              <a:spLocks/>
            </p:cNvSpPr>
            <p:nvPr/>
          </p:nvSpPr>
          <p:spPr bwMode="auto">
            <a:xfrm>
              <a:off x="9333114" y="4877331"/>
              <a:ext cx="74784" cy="11808"/>
            </a:xfrm>
            <a:custGeom>
              <a:avLst/>
              <a:gdLst>
                <a:gd name="T0" fmla="*/ 365 w 398"/>
                <a:gd name="T1" fmla="*/ 66 h 66"/>
                <a:gd name="T2" fmla="*/ 33 w 398"/>
                <a:gd name="T3" fmla="*/ 66 h 66"/>
                <a:gd name="T4" fmla="*/ 33 w 398"/>
                <a:gd name="T5" fmla="*/ 66 h 66"/>
                <a:gd name="T6" fmla="*/ 27 w 398"/>
                <a:gd name="T7" fmla="*/ 66 h 66"/>
                <a:gd name="T8" fmla="*/ 21 w 398"/>
                <a:gd name="T9" fmla="*/ 64 h 66"/>
                <a:gd name="T10" fmla="*/ 16 w 398"/>
                <a:gd name="T11" fmla="*/ 60 h 66"/>
                <a:gd name="T12" fmla="*/ 11 w 398"/>
                <a:gd name="T13" fmla="*/ 56 h 66"/>
                <a:gd name="T14" fmla="*/ 7 w 398"/>
                <a:gd name="T15" fmla="*/ 51 h 66"/>
                <a:gd name="T16" fmla="*/ 3 w 398"/>
                <a:gd name="T17" fmla="*/ 46 h 66"/>
                <a:gd name="T18" fmla="*/ 1 w 398"/>
                <a:gd name="T19" fmla="*/ 40 h 66"/>
                <a:gd name="T20" fmla="*/ 0 w 398"/>
                <a:gd name="T21" fmla="*/ 33 h 66"/>
                <a:gd name="T22" fmla="*/ 0 w 398"/>
                <a:gd name="T23" fmla="*/ 33 h 66"/>
                <a:gd name="T24" fmla="*/ 1 w 398"/>
                <a:gd name="T25" fmla="*/ 26 h 66"/>
                <a:gd name="T26" fmla="*/ 3 w 398"/>
                <a:gd name="T27" fmla="*/ 20 h 66"/>
                <a:gd name="T28" fmla="*/ 7 w 398"/>
                <a:gd name="T29" fmla="*/ 15 h 66"/>
                <a:gd name="T30" fmla="*/ 11 w 398"/>
                <a:gd name="T31" fmla="*/ 10 h 66"/>
                <a:gd name="T32" fmla="*/ 16 w 398"/>
                <a:gd name="T33" fmla="*/ 6 h 66"/>
                <a:gd name="T34" fmla="*/ 21 w 398"/>
                <a:gd name="T35" fmla="*/ 2 h 66"/>
                <a:gd name="T36" fmla="*/ 27 w 398"/>
                <a:gd name="T37" fmla="*/ 0 h 66"/>
                <a:gd name="T38" fmla="*/ 33 w 398"/>
                <a:gd name="T39" fmla="*/ 0 h 66"/>
                <a:gd name="T40" fmla="*/ 365 w 398"/>
                <a:gd name="T41" fmla="*/ 0 h 66"/>
                <a:gd name="T42" fmla="*/ 365 w 398"/>
                <a:gd name="T43" fmla="*/ 0 h 66"/>
                <a:gd name="T44" fmla="*/ 371 w 398"/>
                <a:gd name="T45" fmla="*/ 0 h 66"/>
                <a:gd name="T46" fmla="*/ 377 w 398"/>
                <a:gd name="T47" fmla="*/ 2 h 66"/>
                <a:gd name="T48" fmla="*/ 383 w 398"/>
                <a:gd name="T49" fmla="*/ 6 h 66"/>
                <a:gd name="T50" fmla="*/ 387 w 398"/>
                <a:gd name="T51" fmla="*/ 10 h 66"/>
                <a:gd name="T52" fmla="*/ 392 w 398"/>
                <a:gd name="T53" fmla="*/ 15 h 66"/>
                <a:gd name="T54" fmla="*/ 395 w 398"/>
                <a:gd name="T55" fmla="*/ 20 h 66"/>
                <a:gd name="T56" fmla="*/ 397 w 398"/>
                <a:gd name="T57" fmla="*/ 26 h 66"/>
                <a:gd name="T58" fmla="*/ 398 w 398"/>
                <a:gd name="T59" fmla="*/ 33 h 66"/>
                <a:gd name="T60" fmla="*/ 398 w 398"/>
                <a:gd name="T61" fmla="*/ 33 h 66"/>
                <a:gd name="T62" fmla="*/ 397 w 398"/>
                <a:gd name="T63" fmla="*/ 40 h 66"/>
                <a:gd name="T64" fmla="*/ 395 w 398"/>
                <a:gd name="T65" fmla="*/ 46 h 66"/>
                <a:gd name="T66" fmla="*/ 392 w 398"/>
                <a:gd name="T67" fmla="*/ 51 h 66"/>
                <a:gd name="T68" fmla="*/ 387 w 398"/>
                <a:gd name="T69" fmla="*/ 56 h 66"/>
                <a:gd name="T70" fmla="*/ 383 w 398"/>
                <a:gd name="T71" fmla="*/ 60 h 66"/>
                <a:gd name="T72" fmla="*/ 377 w 398"/>
                <a:gd name="T73" fmla="*/ 64 h 66"/>
                <a:gd name="T74" fmla="*/ 371 w 398"/>
                <a:gd name="T75" fmla="*/ 66 h 66"/>
                <a:gd name="T76" fmla="*/ 365 w 398"/>
                <a:gd name="T77" fmla="*/ 66 h 66"/>
                <a:gd name="T78" fmla="*/ 365 w 398"/>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6">
                  <a:moveTo>
                    <a:pt x="365" y="66"/>
                  </a:moveTo>
                  <a:lnTo>
                    <a:pt x="33" y="66"/>
                  </a:lnTo>
                  <a:lnTo>
                    <a:pt x="33" y="66"/>
                  </a:lnTo>
                  <a:lnTo>
                    <a:pt x="27" y="66"/>
                  </a:lnTo>
                  <a:lnTo>
                    <a:pt x="21" y="64"/>
                  </a:lnTo>
                  <a:lnTo>
                    <a:pt x="16" y="60"/>
                  </a:lnTo>
                  <a:lnTo>
                    <a:pt x="11" y="56"/>
                  </a:lnTo>
                  <a:lnTo>
                    <a:pt x="7" y="51"/>
                  </a:lnTo>
                  <a:lnTo>
                    <a:pt x="3" y="46"/>
                  </a:lnTo>
                  <a:lnTo>
                    <a:pt x="1" y="40"/>
                  </a:lnTo>
                  <a:lnTo>
                    <a:pt x="0" y="33"/>
                  </a:lnTo>
                  <a:lnTo>
                    <a:pt x="0" y="33"/>
                  </a:lnTo>
                  <a:lnTo>
                    <a:pt x="1" y="26"/>
                  </a:lnTo>
                  <a:lnTo>
                    <a:pt x="3" y="20"/>
                  </a:lnTo>
                  <a:lnTo>
                    <a:pt x="7" y="15"/>
                  </a:lnTo>
                  <a:lnTo>
                    <a:pt x="11" y="10"/>
                  </a:lnTo>
                  <a:lnTo>
                    <a:pt x="16" y="6"/>
                  </a:lnTo>
                  <a:lnTo>
                    <a:pt x="21" y="2"/>
                  </a:lnTo>
                  <a:lnTo>
                    <a:pt x="27" y="0"/>
                  </a:lnTo>
                  <a:lnTo>
                    <a:pt x="33" y="0"/>
                  </a:lnTo>
                  <a:lnTo>
                    <a:pt x="365" y="0"/>
                  </a:lnTo>
                  <a:lnTo>
                    <a:pt x="365" y="0"/>
                  </a:lnTo>
                  <a:lnTo>
                    <a:pt x="371" y="0"/>
                  </a:lnTo>
                  <a:lnTo>
                    <a:pt x="377" y="2"/>
                  </a:lnTo>
                  <a:lnTo>
                    <a:pt x="383" y="6"/>
                  </a:lnTo>
                  <a:lnTo>
                    <a:pt x="387" y="10"/>
                  </a:lnTo>
                  <a:lnTo>
                    <a:pt x="392" y="15"/>
                  </a:lnTo>
                  <a:lnTo>
                    <a:pt x="395" y="20"/>
                  </a:lnTo>
                  <a:lnTo>
                    <a:pt x="397" y="26"/>
                  </a:lnTo>
                  <a:lnTo>
                    <a:pt x="398" y="33"/>
                  </a:lnTo>
                  <a:lnTo>
                    <a:pt x="398" y="33"/>
                  </a:lnTo>
                  <a:lnTo>
                    <a:pt x="397" y="40"/>
                  </a:lnTo>
                  <a:lnTo>
                    <a:pt x="395" y="46"/>
                  </a:lnTo>
                  <a:lnTo>
                    <a:pt x="392" y="51"/>
                  </a:lnTo>
                  <a:lnTo>
                    <a:pt x="387" y="56"/>
                  </a:lnTo>
                  <a:lnTo>
                    <a:pt x="383" y="60"/>
                  </a:lnTo>
                  <a:lnTo>
                    <a:pt x="377" y="64"/>
                  </a:lnTo>
                  <a:lnTo>
                    <a:pt x="371" y="66"/>
                  </a:lnTo>
                  <a:lnTo>
                    <a:pt x="365" y="66"/>
                  </a:lnTo>
                  <a:lnTo>
                    <a:pt x="365"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07" name="Freeform 98">
              <a:extLst>
                <a:ext uri="{FF2B5EF4-FFF2-40B4-BE49-F238E27FC236}">
                  <a16:creationId xmlns:a16="http://schemas.microsoft.com/office/drawing/2014/main" id="{5DBB56E7-7C50-0915-6996-E95E5900BDAC}"/>
                </a:ext>
              </a:extLst>
            </p:cNvPr>
            <p:cNvSpPr>
              <a:spLocks/>
            </p:cNvSpPr>
            <p:nvPr/>
          </p:nvSpPr>
          <p:spPr bwMode="auto">
            <a:xfrm>
              <a:off x="9333114" y="4902259"/>
              <a:ext cx="74784" cy="11808"/>
            </a:xfrm>
            <a:custGeom>
              <a:avLst/>
              <a:gdLst>
                <a:gd name="T0" fmla="*/ 365 w 398"/>
                <a:gd name="T1" fmla="*/ 66 h 66"/>
                <a:gd name="T2" fmla="*/ 33 w 398"/>
                <a:gd name="T3" fmla="*/ 66 h 66"/>
                <a:gd name="T4" fmla="*/ 33 w 398"/>
                <a:gd name="T5" fmla="*/ 66 h 66"/>
                <a:gd name="T6" fmla="*/ 27 w 398"/>
                <a:gd name="T7" fmla="*/ 66 h 66"/>
                <a:gd name="T8" fmla="*/ 21 w 398"/>
                <a:gd name="T9" fmla="*/ 64 h 66"/>
                <a:gd name="T10" fmla="*/ 16 w 398"/>
                <a:gd name="T11" fmla="*/ 61 h 66"/>
                <a:gd name="T12" fmla="*/ 11 w 398"/>
                <a:gd name="T13" fmla="*/ 57 h 66"/>
                <a:gd name="T14" fmla="*/ 7 w 398"/>
                <a:gd name="T15" fmla="*/ 52 h 66"/>
                <a:gd name="T16" fmla="*/ 3 w 398"/>
                <a:gd name="T17" fmla="*/ 46 h 66"/>
                <a:gd name="T18" fmla="*/ 1 w 398"/>
                <a:gd name="T19" fmla="*/ 40 h 66"/>
                <a:gd name="T20" fmla="*/ 0 w 398"/>
                <a:gd name="T21" fmla="*/ 33 h 66"/>
                <a:gd name="T22" fmla="*/ 0 w 398"/>
                <a:gd name="T23" fmla="*/ 33 h 66"/>
                <a:gd name="T24" fmla="*/ 1 w 398"/>
                <a:gd name="T25" fmla="*/ 27 h 66"/>
                <a:gd name="T26" fmla="*/ 3 w 398"/>
                <a:gd name="T27" fmla="*/ 21 h 66"/>
                <a:gd name="T28" fmla="*/ 7 w 398"/>
                <a:gd name="T29" fmla="*/ 14 h 66"/>
                <a:gd name="T30" fmla="*/ 11 w 398"/>
                <a:gd name="T31" fmla="*/ 10 h 66"/>
                <a:gd name="T32" fmla="*/ 16 w 398"/>
                <a:gd name="T33" fmla="*/ 6 h 66"/>
                <a:gd name="T34" fmla="*/ 21 w 398"/>
                <a:gd name="T35" fmla="*/ 3 h 66"/>
                <a:gd name="T36" fmla="*/ 27 w 398"/>
                <a:gd name="T37" fmla="*/ 1 h 66"/>
                <a:gd name="T38" fmla="*/ 33 w 398"/>
                <a:gd name="T39" fmla="*/ 0 h 66"/>
                <a:gd name="T40" fmla="*/ 365 w 398"/>
                <a:gd name="T41" fmla="*/ 0 h 66"/>
                <a:gd name="T42" fmla="*/ 365 w 398"/>
                <a:gd name="T43" fmla="*/ 0 h 66"/>
                <a:gd name="T44" fmla="*/ 371 w 398"/>
                <a:gd name="T45" fmla="*/ 1 h 66"/>
                <a:gd name="T46" fmla="*/ 377 w 398"/>
                <a:gd name="T47" fmla="*/ 3 h 66"/>
                <a:gd name="T48" fmla="*/ 383 w 398"/>
                <a:gd name="T49" fmla="*/ 6 h 66"/>
                <a:gd name="T50" fmla="*/ 387 w 398"/>
                <a:gd name="T51" fmla="*/ 10 h 66"/>
                <a:gd name="T52" fmla="*/ 392 w 398"/>
                <a:gd name="T53" fmla="*/ 14 h 66"/>
                <a:gd name="T54" fmla="*/ 395 w 398"/>
                <a:gd name="T55" fmla="*/ 21 h 66"/>
                <a:gd name="T56" fmla="*/ 397 w 398"/>
                <a:gd name="T57" fmla="*/ 27 h 66"/>
                <a:gd name="T58" fmla="*/ 398 w 398"/>
                <a:gd name="T59" fmla="*/ 33 h 66"/>
                <a:gd name="T60" fmla="*/ 398 w 398"/>
                <a:gd name="T61" fmla="*/ 33 h 66"/>
                <a:gd name="T62" fmla="*/ 397 w 398"/>
                <a:gd name="T63" fmla="*/ 40 h 66"/>
                <a:gd name="T64" fmla="*/ 395 w 398"/>
                <a:gd name="T65" fmla="*/ 46 h 66"/>
                <a:gd name="T66" fmla="*/ 392 w 398"/>
                <a:gd name="T67" fmla="*/ 52 h 66"/>
                <a:gd name="T68" fmla="*/ 387 w 398"/>
                <a:gd name="T69" fmla="*/ 57 h 66"/>
                <a:gd name="T70" fmla="*/ 383 w 398"/>
                <a:gd name="T71" fmla="*/ 61 h 66"/>
                <a:gd name="T72" fmla="*/ 377 w 398"/>
                <a:gd name="T73" fmla="*/ 64 h 66"/>
                <a:gd name="T74" fmla="*/ 371 w 398"/>
                <a:gd name="T75" fmla="*/ 66 h 66"/>
                <a:gd name="T76" fmla="*/ 365 w 398"/>
                <a:gd name="T77" fmla="*/ 66 h 66"/>
                <a:gd name="T78" fmla="*/ 365 w 398"/>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6">
                  <a:moveTo>
                    <a:pt x="365" y="66"/>
                  </a:moveTo>
                  <a:lnTo>
                    <a:pt x="33" y="66"/>
                  </a:lnTo>
                  <a:lnTo>
                    <a:pt x="33" y="66"/>
                  </a:lnTo>
                  <a:lnTo>
                    <a:pt x="27" y="66"/>
                  </a:lnTo>
                  <a:lnTo>
                    <a:pt x="21" y="64"/>
                  </a:lnTo>
                  <a:lnTo>
                    <a:pt x="16" y="61"/>
                  </a:lnTo>
                  <a:lnTo>
                    <a:pt x="11" y="57"/>
                  </a:lnTo>
                  <a:lnTo>
                    <a:pt x="7" y="52"/>
                  </a:lnTo>
                  <a:lnTo>
                    <a:pt x="3" y="46"/>
                  </a:lnTo>
                  <a:lnTo>
                    <a:pt x="1" y="40"/>
                  </a:lnTo>
                  <a:lnTo>
                    <a:pt x="0" y="33"/>
                  </a:lnTo>
                  <a:lnTo>
                    <a:pt x="0" y="33"/>
                  </a:lnTo>
                  <a:lnTo>
                    <a:pt x="1" y="27"/>
                  </a:lnTo>
                  <a:lnTo>
                    <a:pt x="3" y="21"/>
                  </a:lnTo>
                  <a:lnTo>
                    <a:pt x="7" y="14"/>
                  </a:lnTo>
                  <a:lnTo>
                    <a:pt x="11" y="10"/>
                  </a:lnTo>
                  <a:lnTo>
                    <a:pt x="16" y="6"/>
                  </a:lnTo>
                  <a:lnTo>
                    <a:pt x="21" y="3"/>
                  </a:lnTo>
                  <a:lnTo>
                    <a:pt x="27" y="1"/>
                  </a:lnTo>
                  <a:lnTo>
                    <a:pt x="33" y="0"/>
                  </a:lnTo>
                  <a:lnTo>
                    <a:pt x="365" y="0"/>
                  </a:lnTo>
                  <a:lnTo>
                    <a:pt x="365" y="0"/>
                  </a:lnTo>
                  <a:lnTo>
                    <a:pt x="371" y="1"/>
                  </a:lnTo>
                  <a:lnTo>
                    <a:pt x="377" y="3"/>
                  </a:lnTo>
                  <a:lnTo>
                    <a:pt x="383" y="6"/>
                  </a:lnTo>
                  <a:lnTo>
                    <a:pt x="387" y="10"/>
                  </a:lnTo>
                  <a:lnTo>
                    <a:pt x="392" y="14"/>
                  </a:lnTo>
                  <a:lnTo>
                    <a:pt x="395" y="21"/>
                  </a:lnTo>
                  <a:lnTo>
                    <a:pt x="397" y="27"/>
                  </a:lnTo>
                  <a:lnTo>
                    <a:pt x="398" y="33"/>
                  </a:lnTo>
                  <a:lnTo>
                    <a:pt x="398" y="33"/>
                  </a:lnTo>
                  <a:lnTo>
                    <a:pt x="397" y="40"/>
                  </a:lnTo>
                  <a:lnTo>
                    <a:pt x="395" y="46"/>
                  </a:lnTo>
                  <a:lnTo>
                    <a:pt x="392" y="52"/>
                  </a:lnTo>
                  <a:lnTo>
                    <a:pt x="387" y="57"/>
                  </a:lnTo>
                  <a:lnTo>
                    <a:pt x="383" y="61"/>
                  </a:lnTo>
                  <a:lnTo>
                    <a:pt x="377" y="64"/>
                  </a:lnTo>
                  <a:lnTo>
                    <a:pt x="371" y="66"/>
                  </a:lnTo>
                  <a:lnTo>
                    <a:pt x="365" y="66"/>
                  </a:lnTo>
                  <a:lnTo>
                    <a:pt x="365"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08" name="Freeform 99">
              <a:extLst>
                <a:ext uri="{FF2B5EF4-FFF2-40B4-BE49-F238E27FC236}">
                  <a16:creationId xmlns:a16="http://schemas.microsoft.com/office/drawing/2014/main" id="{642AF03E-D692-9AA9-59D1-5AD8B0FB3B70}"/>
                </a:ext>
              </a:extLst>
            </p:cNvPr>
            <p:cNvSpPr>
              <a:spLocks/>
            </p:cNvSpPr>
            <p:nvPr/>
          </p:nvSpPr>
          <p:spPr bwMode="auto">
            <a:xfrm>
              <a:off x="9333114" y="4927187"/>
              <a:ext cx="74784" cy="11808"/>
            </a:xfrm>
            <a:custGeom>
              <a:avLst/>
              <a:gdLst>
                <a:gd name="T0" fmla="*/ 365 w 398"/>
                <a:gd name="T1" fmla="*/ 67 h 67"/>
                <a:gd name="T2" fmla="*/ 33 w 398"/>
                <a:gd name="T3" fmla="*/ 67 h 67"/>
                <a:gd name="T4" fmla="*/ 33 w 398"/>
                <a:gd name="T5" fmla="*/ 67 h 67"/>
                <a:gd name="T6" fmla="*/ 27 w 398"/>
                <a:gd name="T7" fmla="*/ 66 h 67"/>
                <a:gd name="T8" fmla="*/ 21 w 398"/>
                <a:gd name="T9" fmla="*/ 65 h 67"/>
                <a:gd name="T10" fmla="*/ 16 w 398"/>
                <a:gd name="T11" fmla="*/ 61 h 67"/>
                <a:gd name="T12" fmla="*/ 11 w 398"/>
                <a:gd name="T13" fmla="*/ 57 h 67"/>
                <a:gd name="T14" fmla="*/ 7 w 398"/>
                <a:gd name="T15" fmla="*/ 52 h 67"/>
                <a:gd name="T16" fmla="*/ 3 w 398"/>
                <a:gd name="T17" fmla="*/ 47 h 67"/>
                <a:gd name="T18" fmla="*/ 1 w 398"/>
                <a:gd name="T19" fmla="*/ 41 h 67"/>
                <a:gd name="T20" fmla="*/ 0 w 398"/>
                <a:gd name="T21" fmla="*/ 33 h 67"/>
                <a:gd name="T22" fmla="*/ 0 w 398"/>
                <a:gd name="T23" fmla="*/ 33 h 67"/>
                <a:gd name="T24" fmla="*/ 1 w 398"/>
                <a:gd name="T25" fmla="*/ 27 h 67"/>
                <a:gd name="T26" fmla="*/ 3 w 398"/>
                <a:gd name="T27" fmla="*/ 21 h 67"/>
                <a:gd name="T28" fmla="*/ 7 w 398"/>
                <a:gd name="T29" fmla="*/ 15 h 67"/>
                <a:gd name="T30" fmla="*/ 11 w 398"/>
                <a:gd name="T31" fmla="*/ 11 h 67"/>
                <a:gd name="T32" fmla="*/ 16 w 398"/>
                <a:gd name="T33" fmla="*/ 7 h 67"/>
                <a:gd name="T34" fmla="*/ 21 w 398"/>
                <a:gd name="T35" fmla="*/ 3 h 67"/>
                <a:gd name="T36" fmla="*/ 27 w 398"/>
                <a:gd name="T37" fmla="*/ 1 h 67"/>
                <a:gd name="T38" fmla="*/ 33 w 398"/>
                <a:gd name="T39" fmla="*/ 0 h 67"/>
                <a:gd name="T40" fmla="*/ 365 w 398"/>
                <a:gd name="T41" fmla="*/ 0 h 67"/>
                <a:gd name="T42" fmla="*/ 365 w 398"/>
                <a:gd name="T43" fmla="*/ 0 h 67"/>
                <a:gd name="T44" fmla="*/ 371 w 398"/>
                <a:gd name="T45" fmla="*/ 1 h 67"/>
                <a:gd name="T46" fmla="*/ 377 w 398"/>
                <a:gd name="T47" fmla="*/ 3 h 67"/>
                <a:gd name="T48" fmla="*/ 383 w 398"/>
                <a:gd name="T49" fmla="*/ 7 h 67"/>
                <a:gd name="T50" fmla="*/ 387 w 398"/>
                <a:gd name="T51" fmla="*/ 11 h 67"/>
                <a:gd name="T52" fmla="*/ 392 w 398"/>
                <a:gd name="T53" fmla="*/ 15 h 67"/>
                <a:gd name="T54" fmla="*/ 395 w 398"/>
                <a:gd name="T55" fmla="*/ 21 h 67"/>
                <a:gd name="T56" fmla="*/ 397 w 398"/>
                <a:gd name="T57" fmla="*/ 27 h 67"/>
                <a:gd name="T58" fmla="*/ 398 w 398"/>
                <a:gd name="T59" fmla="*/ 33 h 67"/>
                <a:gd name="T60" fmla="*/ 398 w 398"/>
                <a:gd name="T61" fmla="*/ 33 h 67"/>
                <a:gd name="T62" fmla="*/ 397 w 398"/>
                <a:gd name="T63" fmla="*/ 41 h 67"/>
                <a:gd name="T64" fmla="*/ 395 w 398"/>
                <a:gd name="T65" fmla="*/ 47 h 67"/>
                <a:gd name="T66" fmla="*/ 392 w 398"/>
                <a:gd name="T67" fmla="*/ 52 h 67"/>
                <a:gd name="T68" fmla="*/ 387 w 398"/>
                <a:gd name="T69" fmla="*/ 57 h 67"/>
                <a:gd name="T70" fmla="*/ 383 w 398"/>
                <a:gd name="T71" fmla="*/ 61 h 67"/>
                <a:gd name="T72" fmla="*/ 377 w 398"/>
                <a:gd name="T73" fmla="*/ 65 h 67"/>
                <a:gd name="T74" fmla="*/ 371 w 398"/>
                <a:gd name="T75" fmla="*/ 66 h 67"/>
                <a:gd name="T76" fmla="*/ 365 w 398"/>
                <a:gd name="T77" fmla="*/ 67 h 67"/>
                <a:gd name="T78" fmla="*/ 365 w 39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7">
                  <a:moveTo>
                    <a:pt x="365" y="67"/>
                  </a:moveTo>
                  <a:lnTo>
                    <a:pt x="33" y="67"/>
                  </a:lnTo>
                  <a:lnTo>
                    <a:pt x="33" y="67"/>
                  </a:lnTo>
                  <a:lnTo>
                    <a:pt x="27" y="66"/>
                  </a:lnTo>
                  <a:lnTo>
                    <a:pt x="21" y="65"/>
                  </a:lnTo>
                  <a:lnTo>
                    <a:pt x="16" y="61"/>
                  </a:lnTo>
                  <a:lnTo>
                    <a:pt x="11" y="57"/>
                  </a:lnTo>
                  <a:lnTo>
                    <a:pt x="7" y="52"/>
                  </a:lnTo>
                  <a:lnTo>
                    <a:pt x="3" y="47"/>
                  </a:lnTo>
                  <a:lnTo>
                    <a:pt x="1" y="41"/>
                  </a:lnTo>
                  <a:lnTo>
                    <a:pt x="0" y="33"/>
                  </a:lnTo>
                  <a:lnTo>
                    <a:pt x="0" y="33"/>
                  </a:lnTo>
                  <a:lnTo>
                    <a:pt x="1" y="27"/>
                  </a:lnTo>
                  <a:lnTo>
                    <a:pt x="3" y="21"/>
                  </a:lnTo>
                  <a:lnTo>
                    <a:pt x="7" y="15"/>
                  </a:lnTo>
                  <a:lnTo>
                    <a:pt x="11" y="11"/>
                  </a:lnTo>
                  <a:lnTo>
                    <a:pt x="16" y="7"/>
                  </a:lnTo>
                  <a:lnTo>
                    <a:pt x="21" y="3"/>
                  </a:lnTo>
                  <a:lnTo>
                    <a:pt x="27" y="1"/>
                  </a:lnTo>
                  <a:lnTo>
                    <a:pt x="33" y="0"/>
                  </a:lnTo>
                  <a:lnTo>
                    <a:pt x="365" y="0"/>
                  </a:lnTo>
                  <a:lnTo>
                    <a:pt x="365" y="0"/>
                  </a:lnTo>
                  <a:lnTo>
                    <a:pt x="371" y="1"/>
                  </a:lnTo>
                  <a:lnTo>
                    <a:pt x="377" y="3"/>
                  </a:lnTo>
                  <a:lnTo>
                    <a:pt x="383" y="7"/>
                  </a:lnTo>
                  <a:lnTo>
                    <a:pt x="387" y="11"/>
                  </a:lnTo>
                  <a:lnTo>
                    <a:pt x="392" y="15"/>
                  </a:lnTo>
                  <a:lnTo>
                    <a:pt x="395" y="21"/>
                  </a:lnTo>
                  <a:lnTo>
                    <a:pt x="397" y="27"/>
                  </a:lnTo>
                  <a:lnTo>
                    <a:pt x="398" y="33"/>
                  </a:lnTo>
                  <a:lnTo>
                    <a:pt x="398" y="33"/>
                  </a:lnTo>
                  <a:lnTo>
                    <a:pt x="397" y="41"/>
                  </a:lnTo>
                  <a:lnTo>
                    <a:pt x="395" y="47"/>
                  </a:lnTo>
                  <a:lnTo>
                    <a:pt x="392" y="52"/>
                  </a:lnTo>
                  <a:lnTo>
                    <a:pt x="387" y="57"/>
                  </a:lnTo>
                  <a:lnTo>
                    <a:pt x="383" y="61"/>
                  </a:lnTo>
                  <a:lnTo>
                    <a:pt x="377" y="65"/>
                  </a:lnTo>
                  <a:lnTo>
                    <a:pt x="371" y="66"/>
                  </a:lnTo>
                  <a:lnTo>
                    <a:pt x="365" y="67"/>
                  </a:lnTo>
                  <a:lnTo>
                    <a:pt x="365" y="67"/>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09" name="Freeform 100">
              <a:extLst>
                <a:ext uri="{FF2B5EF4-FFF2-40B4-BE49-F238E27FC236}">
                  <a16:creationId xmlns:a16="http://schemas.microsoft.com/office/drawing/2014/main" id="{7DDBAB26-C2B7-8A1E-9A29-DD13717FA4A9}"/>
                </a:ext>
              </a:extLst>
            </p:cNvPr>
            <p:cNvSpPr>
              <a:spLocks/>
            </p:cNvSpPr>
            <p:nvPr/>
          </p:nvSpPr>
          <p:spPr bwMode="auto">
            <a:xfrm>
              <a:off x="9333114" y="4952114"/>
              <a:ext cx="74784" cy="11808"/>
            </a:xfrm>
            <a:custGeom>
              <a:avLst/>
              <a:gdLst>
                <a:gd name="T0" fmla="*/ 365 w 398"/>
                <a:gd name="T1" fmla="*/ 66 h 66"/>
                <a:gd name="T2" fmla="*/ 33 w 398"/>
                <a:gd name="T3" fmla="*/ 66 h 66"/>
                <a:gd name="T4" fmla="*/ 33 w 398"/>
                <a:gd name="T5" fmla="*/ 66 h 66"/>
                <a:gd name="T6" fmla="*/ 27 w 398"/>
                <a:gd name="T7" fmla="*/ 65 h 66"/>
                <a:gd name="T8" fmla="*/ 21 w 398"/>
                <a:gd name="T9" fmla="*/ 63 h 66"/>
                <a:gd name="T10" fmla="*/ 16 w 398"/>
                <a:gd name="T11" fmla="*/ 60 h 66"/>
                <a:gd name="T12" fmla="*/ 11 w 398"/>
                <a:gd name="T13" fmla="*/ 57 h 66"/>
                <a:gd name="T14" fmla="*/ 7 w 398"/>
                <a:gd name="T15" fmla="*/ 52 h 66"/>
                <a:gd name="T16" fmla="*/ 3 w 398"/>
                <a:gd name="T17" fmla="*/ 45 h 66"/>
                <a:gd name="T18" fmla="*/ 1 w 398"/>
                <a:gd name="T19" fmla="*/ 39 h 66"/>
                <a:gd name="T20" fmla="*/ 0 w 398"/>
                <a:gd name="T21" fmla="*/ 33 h 66"/>
                <a:gd name="T22" fmla="*/ 0 w 398"/>
                <a:gd name="T23" fmla="*/ 33 h 66"/>
                <a:gd name="T24" fmla="*/ 1 w 398"/>
                <a:gd name="T25" fmla="*/ 26 h 66"/>
                <a:gd name="T26" fmla="*/ 3 w 398"/>
                <a:gd name="T27" fmla="*/ 19 h 66"/>
                <a:gd name="T28" fmla="*/ 7 w 398"/>
                <a:gd name="T29" fmla="*/ 14 h 66"/>
                <a:gd name="T30" fmla="*/ 11 w 398"/>
                <a:gd name="T31" fmla="*/ 9 h 66"/>
                <a:gd name="T32" fmla="*/ 16 w 398"/>
                <a:gd name="T33" fmla="*/ 5 h 66"/>
                <a:gd name="T34" fmla="*/ 21 w 398"/>
                <a:gd name="T35" fmla="*/ 2 h 66"/>
                <a:gd name="T36" fmla="*/ 27 w 398"/>
                <a:gd name="T37" fmla="*/ 1 h 66"/>
                <a:gd name="T38" fmla="*/ 33 w 398"/>
                <a:gd name="T39" fmla="*/ 0 h 66"/>
                <a:gd name="T40" fmla="*/ 365 w 398"/>
                <a:gd name="T41" fmla="*/ 0 h 66"/>
                <a:gd name="T42" fmla="*/ 365 w 398"/>
                <a:gd name="T43" fmla="*/ 0 h 66"/>
                <a:gd name="T44" fmla="*/ 371 w 398"/>
                <a:gd name="T45" fmla="*/ 1 h 66"/>
                <a:gd name="T46" fmla="*/ 377 w 398"/>
                <a:gd name="T47" fmla="*/ 2 h 66"/>
                <a:gd name="T48" fmla="*/ 383 w 398"/>
                <a:gd name="T49" fmla="*/ 5 h 66"/>
                <a:gd name="T50" fmla="*/ 387 w 398"/>
                <a:gd name="T51" fmla="*/ 9 h 66"/>
                <a:gd name="T52" fmla="*/ 392 w 398"/>
                <a:gd name="T53" fmla="*/ 14 h 66"/>
                <a:gd name="T54" fmla="*/ 395 w 398"/>
                <a:gd name="T55" fmla="*/ 19 h 66"/>
                <a:gd name="T56" fmla="*/ 397 w 398"/>
                <a:gd name="T57" fmla="*/ 26 h 66"/>
                <a:gd name="T58" fmla="*/ 398 w 398"/>
                <a:gd name="T59" fmla="*/ 33 h 66"/>
                <a:gd name="T60" fmla="*/ 398 w 398"/>
                <a:gd name="T61" fmla="*/ 33 h 66"/>
                <a:gd name="T62" fmla="*/ 397 w 398"/>
                <a:gd name="T63" fmla="*/ 39 h 66"/>
                <a:gd name="T64" fmla="*/ 395 w 398"/>
                <a:gd name="T65" fmla="*/ 45 h 66"/>
                <a:gd name="T66" fmla="*/ 392 w 398"/>
                <a:gd name="T67" fmla="*/ 52 h 66"/>
                <a:gd name="T68" fmla="*/ 387 w 398"/>
                <a:gd name="T69" fmla="*/ 57 h 66"/>
                <a:gd name="T70" fmla="*/ 383 w 398"/>
                <a:gd name="T71" fmla="*/ 60 h 66"/>
                <a:gd name="T72" fmla="*/ 377 w 398"/>
                <a:gd name="T73" fmla="*/ 63 h 66"/>
                <a:gd name="T74" fmla="*/ 371 w 398"/>
                <a:gd name="T75" fmla="*/ 65 h 66"/>
                <a:gd name="T76" fmla="*/ 365 w 398"/>
                <a:gd name="T77" fmla="*/ 66 h 66"/>
                <a:gd name="T78" fmla="*/ 365 w 398"/>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6">
                  <a:moveTo>
                    <a:pt x="365" y="66"/>
                  </a:moveTo>
                  <a:lnTo>
                    <a:pt x="33" y="66"/>
                  </a:lnTo>
                  <a:lnTo>
                    <a:pt x="33" y="66"/>
                  </a:lnTo>
                  <a:lnTo>
                    <a:pt x="27" y="65"/>
                  </a:lnTo>
                  <a:lnTo>
                    <a:pt x="21" y="63"/>
                  </a:lnTo>
                  <a:lnTo>
                    <a:pt x="16" y="60"/>
                  </a:lnTo>
                  <a:lnTo>
                    <a:pt x="11" y="57"/>
                  </a:lnTo>
                  <a:lnTo>
                    <a:pt x="7" y="52"/>
                  </a:lnTo>
                  <a:lnTo>
                    <a:pt x="3" y="45"/>
                  </a:lnTo>
                  <a:lnTo>
                    <a:pt x="1" y="39"/>
                  </a:lnTo>
                  <a:lnTo>
                    <a:pt x="0" y="33"/>
                  </a:lnTo>
                  <a:lnTo>
                    <a:pt x="0" y="33"/>
                  </a:lnTo>
                  <a:lnTo>
                    <a:pt x="1" y="26"/>
                  </a:lnTo>
                  <a:lnTo>
                    <a:pt x="3" y="19"/>
                  </a:lnTo>
                  <a:lnTo>
                    <a:pt x="7" y="14"/>
                  </a:lnTo>
                  <a:lnTo>
                    <a:pt x="11" y="9"/>
                  </a:lnTo>
                  <a:lnTo>
                    <a:pt x="16" y="5"/>
                  </a:lnTo>
                  <a:lnTo>
                    <a:pt x="21" y="2"/>
                  </a:lnTo>
                  <a:lnTo>
                    <a:pt x="27" y="1"/>
                  </a:lnTo>
                  <a:lnTo>
                    <a:pt x="33" y="0"/>
                  </a:lnTo>
                  <a:lnTo>
                    <a:pt x="365" y="0"/>
                  </a:lnTo>
                  <a:lnTo>
                    <a:pt x="365" y="0"/>
                  </a:lnTo>
                  <a:lnTo>
                    <a:pt x="371" y="1"/>
                  </a:lnTo>
                  <a:lnTo>
                    <a:pt x="377" y="2"/>
                  </a:lnTo>
                  <a:lnTo>
                    <a:pt x="383" y="5"/>
                  </a:lnTo>
                  <a:lnTo>
                    <a:pt x="387" y="9"/>
                  </a:lnTo>
                  <a:lnTo>
                    <a:pt x="392" y="14"/>
                  </a:lnTo>
                  <a:lnTo>
                    <a:pt x="395" y="19"/>
                  </a:lnTo>
                  <a:lnTo>
                    <a:pt x="397" y="26"/>
                  </a:lnTo>
                  <a:lnTo>
                    <a:pt x="398" y="33"/>
                  </a:lnTo>
                  <a:lnTo>
                    <a:pt x="398" y="33"/>
                  </a:lnTo>
                  <a:lnTo>
                    <a:pt x="397" y="39"/>
                  </a:lnTo>
                  <a:lnTo>
                    <a:pt x="395" y="45"/>
                  </a:lnTo>
                  <a:lnTo>
                    <a:pt x="392" y="52"/>
                  </a:lnTo>
                  <a:lnTo>
                    <a:pt x="387" y="57"/>
                  </a:lnTo>
                  <a:lnTo>
                    <a:pt x="383" y="60"/>
                  </a:lnTo>
                  <a:lnTo>
                    <a:pt x="377" y="63"/>
                  </a:lnTo>
                  <a:lnTo>
                    <a:pt x="371" y="65"/>
                  </a:lnTo>
                  <a:lnTo>
                    <a:pt x="365" y="66"/>
                  </a:lnTo>
                  <a:lnTo>
                    <a:pt x="365"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10" name="Freeform 101">
              <a:extLst>
                <a:ext uri="{FF2B5EF4-FFF2-40B4-BE49-F238E27FC236}">
                  <a16:creationId xmlns:a16="http://schemas.microsoft.com/office/drawing/2014/main" id="{903E099D-919B-8194-29BD-CE37FFFE4BE0}"/>
                </a:ext>
              </a:extLst>
            </p:cNvPr>
            <p:cNvSpPr>
              <a:spLocks/>
            </p:cNvSpPr>
            <p:nvPr/>
          </p:nvSpPr>
          <p:spPr bwMode="auto">
            <a:xfrm>
              <a:off x="9333114" y="4977042"/>
              <a:ext cx="74784" cy="11808"/>
            </a:xfrm>
            <a:custGeom>
              <a:avLst/>
              <a:gdLst>
                <a:gd name="T0" fmla="*/ 365 w 398"/>
                <a:gd name="T1" fmla="*/ 67 h 67"/>
                <a:gd name="T2" fmla="*/ 33 w 398"/>
                <a:gd name="T3" fmla="*/ 67 h 67"/>
                <a:gd name="T4" fmla="*/ 33 w 398"/>
                <a:gd name="T5" fmla="*/ 67 h 67"/>
                <a:gd name="T6" fmla="*/ 27 w 398"/>
                <a:gd name="T7" fmla="*/ 66 h 67"/>
                <a:gd name="T8" fmla="*/ 21 w 398"/>
                <a:gd name="T9" fmla="*/ 63 h 67"/>
                <a:gd name="T10" fmla="*/ 16 w 398"/>
                <a:gd name="T11" fmla="*/ 60 h 67"/>
                <a:gd name="T12" fmla="*/ 11 w 398"/>
                <a:gd name="T13" fmla="*/ 56 h 67"/>
                <a:gd name="T14" fmla="*/ 7 w 398"/>
                <a:gd name="T15" fmla="*/ 52 h 67"/>
                <a:gd name="T16" fmla="*/ 3 w 398"/>
                <a:gd name="T17" fmla="*/ 46 h 67"/>
                <a:gd name="T18" fmla="*/ 1 w 398"/>
                <a:gd name="T19" fmla="*/ 40 h 67"/>
                <a:gd name="T20" fmla="*/ 0 w 398"/>
                <a:gd name="T21" fmla="*/ 33 h 67"/>
                <a:gd name="T22" fmla="*/ 0 w 398"/>
                <a:gd name="T23" fmla="*/ 33 h 67"/>
                <a:gd name="T24" fmla="*/ 1 w 398"/>
                <a:gd name="T25" fmla="*/ 26 h 67"/>
                <a:gd name="T26" fmla="*/ 3 w 398"/>
                <a:gd name="T27" fmla="*/ 20 h 67"/>
                <a:gd name="T28" fmla="*/ 7 w 398"/>
                <a:gd name="T29" fmla="*/ 15 h 67"/>
                <a:gd name="T30" fmla="*/ 11 w 398"/>
                <a:gd name="T31" fmla="*/ 10 h 67"/>
                <a:gd name="T32" fmla="*/ 16 w 398"/>
                <a:gd name="T33" fmla="*/ 5 h 67"/>
                <a:gd name="T34" fmla="*/ 21 w 398"/>
                <a:gd name="T35" fmla="*/ 2 h 67"/>
                <a:gd name="T36" fmla="*/ 27 w 398"/>
                <a:gd name="T37" fmla="*/ 0 h 67"/>
                <a:gd name="T38" fmla="*/ 33 w 398"/>
                <a:gd name="T39" fmla="*/ 0 h 67"/>
                <a:gd name="T40" fmla="*/ 365 w 398"/>
                <a:gd name="T41" fmla="*/ 0 h 67"/>
                <a:gd name="T42" fmla="*/ 365 w 398"/>
                <a:gd name="T43" fmla="*/ 0 h 67"/>
                <a:gd name="T44" fmla="*/ 371 w 398"/>
                <a:gd name="T45" fmla="*/ 0 h 67"/>
                <a:gd name="T46" fmla="*/ 377 w 398"/>
                <a:gd name="T47" fmla="*/ 2 h 67"/>
                <a:gd name="T48" fmla="*/ 383 w 398"/>
                <a:gd name="T49" fmla="*/ 5 h 67"/>
                <a:gd name="T50" fmla="*/ 387 w 398"/>
                <a:gd name="T51" fmla="*/ 10 h 67"/>
                <a:gd name="T52" fmla="*/ 392 w 398"/>
                <a:gd name="T53" fmla="*/ 15 h 67"/>
                <a:gd name="T54" fmla="*/ 395 w 398"/>
                <a:gd name="T55" fmla="*/ 20 h 67"/>
                <a:gd name="T56" fmla="*/ 397 w 398"/>
                <a:gd name="T57" fmla="*/ 26 h 67"/>
                <a:gd name="T58" fmla="*/ 398 w 398"/>
                <a:gd name="T59" fmla="*/ 33 h 67"/>
                <a:gd name="T60" fmla="*/ 398 w 398"/>
                <a:gd name="T61" fmla="*/ 33 h 67"/>
                <a:gd name="T62" fmla="*/ 397 w 398"/>
                <a:gd name="T63" fmla="*/ 40 h 67"/>
                <a:gd name="T64" fmla="*/ 395 w 398"/>
                <a:gd name="T65" fmla="*/ 46 h 67"/>
                <a:gd name="T66" fmla="*/ 392 w 398"/>
                <a:gd name="T67" fmla="*/ 52 h 67"/>
                <a:gd name="T68" fmla="*/ 387 w 398"/>
                <a:gd name="T69" fmla="*/ 56 h 67"/>
                <a:gd name="T70" fmla="*/ 383 w 398"/>
                <a:gd name="T71" fmla="*/ 60 h 67"/>
                <a:gd name="T72" fmla="*/ 377 w 398"/>
                <a:gd name="T73" fmla="*/ 63 h 67"/>
                <a:gd name="T74" fmla="*/ 371 w 398"/>
                <a:gd name="T75" fmla="*/ 66 h 67"/>
                <a:gd name="T76" fmla="*/ 365 w 398"/>
                <a:gd name="T77" fmla="*/ 67 h 67"/>
                <a:gd name="T78" fmla="*/ 365 w 39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7">
                  <a:moveTo>
                    <a:pt x="365" y="67"/>
                  </a:moveTo>
                  <a:lnTo>
                    <a:pt x="33" y="67"/>
                  </a:lnTo>
                  <a:lnTo>
                    <a:pt x="33" y="67"/>
                  </a:lnTo>
                  <a:lnTo>
                    <a:pt x="27" y="66"/>
                  </a:lnTo>
                  <a:lnTo>
                    <a:pt x="21" y="63"/>
                  </a:lnTo>
                  <a:lnTo>
                    <a:pt x="16" y="60"/>
                  </a:lnTo>
                  <a:lnTo>
                    <a:pt x="11" y="56"/>
                  </a:lnTo>
                  <a:lnTo>
                    <a:pt x="7" y="52"/>
                  </a:lnTo>
                  <a:lnTo>
                    <a:pt x="3" y="46"/>
                  </a:lnTo>
                  <a:lnTo>
                    <a:pt x="1" y="40"/>
                  </a:lnTo>
                  <a:lnTo>
                    <a:pt x="0" y="33"/>
                  </a:lnTo>
                  <a:lnTo>
                    <a:pt x="0" y="33"/>
                  </a:lnTo>
                  <a:lnTo>
                    <a:pt x="1" y="26"/>
                  </a:lnTo>
                  <a:lnTo>
                    <a:pt x="3" y="20"/>
                  </a:lnTo>
                  <a:lnTo>
                    <a:pt x="7" y="15"/>
                  </a:lnTo>
                  <a:lnTo>
                    <a:pt x="11" y="10"/>
                  </a:lnTo>
                  <a:lnTo>
                    <a:pt x="16" y="5"/>
                  </a:lnTo>
                  <a:lnTo>
                    <a:pt x="21" y="2"/>
                  </a:lnTo>
                  <a:lnTo>
                    <a:pt x="27" y="0"/>
                  </a:lnTo>
                  <a:lnTo>
                    <a:pt x="33" y="0"/>
                  </a:lnTo>
                  <a:lnTo>
                    <a:pt x="365" y="0"/>
                  </a:lnTo>
                  <a:lnTo>
                    <a:pt x="365" y="0"/>
                  </a:lnTo>
                  <a:lnTo>
                    <a:pt x="371" y="0"/>
                  </a:lnTo>
                  <a:lnTo>
                    <a:pt x="377" y="2"/>
                  </a:lnTo>
                  <a:lnTo>
                    <a:pt x="383" y="5"/>
                  </a:lnTo>
                  <a:lnTo>
                    <a:pt x="387" y="10"/>
                  </a:lnTo>
                  <a:lnTo>
                    <a:pt x="392" y="15"/>
                  </a:lnTo>
                  <a:lnTo>
                    <a:pt x="395" y="20"/>
                  </a:lnTo>
                  <a:lnTo>
                    <a:pt x="397" y="26"/>
                  </a:lnTo>
                  <a:lnTo>
                    <a:pt x="398" y="33"/>
                  </a:lnTo>
                  <a:lnTo>
                    <a:pt x="398" y="33"/>
                  </a:lnTo>
                  <a:lnTo>
                    <a:pt x="397" y="40"/>
                  </a:lnTo>
                  <a:lnTo>
                    <a:pt x="395" y="46"/>
                  </a:lnTo>
                  <a:lnTo>
                    <a:pt x="392" y="52"/>
                  </a:lnTo>
                  <a:lnTo>
                    <a:pt x="387" y="56"/>
                  </a:lnTo>
                  <a:lnTo>
                    <a:pt x="383" y="60"/>
                  </a:lnTo>
                  <a:lnTo>
                    <a:pt x="377" y="63"/>
                  </a:lnTo>
                  <a:lnTo>
                    <a:pt x="371" y="66"/>
                  </a:lnTo>
                  <a:lnTo>
                    <a:pt x="365" y="67"/>
                  </a:lnTo>
                  <a:lnTo>
                    <a:pt x="365" y="67"/>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11" name="Freeform 102">
              <a:extLst>
                <a:ext uri="{FF2B5EF4-FFF2-40B4-BE49-F238E27FC236}">
                  <a16:creationId xmlns:a16="http://schemas.microsoft.com/office/drawing/2014/main" id="{5DA3ED0B-B25C-AB7D-2416-B9A9C787F4AC}"/>
                </a:ext>
              </a:extLst>
            </p:cNvPr>
            <p:cNvSpPr>
              <a:spLocks/>
            </p:cNvSpPr>
            <p:nvPr/>
          </p:nvSpPr>
          <p:spPr bwMode="auto">
            <a:xfrm>
              <a:off x="9531224" y="4877331"/>
              <a:ext cx="49855" cy="11808"/>
            </a:xfrm>
            <a:custGeom>
              <a:avLst/>
              <a:gdLst>
                <a:gd name="T0" fmla="*/ 232 w 264"/>
                <a:gd name="T1" fmla="*/ 66 h 66"/>
                <a:gd name="T2" fmla="*/ 33 w 264"/>
                <a:gd name="T3" fmla="*/ 66 h 66"/>
                <a:gd name="T4" fmla="*/ 33 w 264"/>
                <a:gd name="T5" fmla="*/ 66 h 66"/>
                <a:gd name="T6" fmla="*/ 26 w 264"/>
                <a:gd name="T7" fmla="*/ 66 h 66"/>
                <a:gd name="T8" fmla="*/ 20 w 264"/>
                <a:gd name="T9" fmla="*/ 64 h 66"/>
                <a:gd name="T10" fmla="*/ 14 w 264"/>
                <a:gd name="T11" fmla="*/ 60 h 66"/>
                <a:gd name="T12" fmla="*/ 9 w 264"/>
                <a:gd name="T13" fmla="*/ 56 h 66"/>
                <a:gd name="T14" fmla="*/ 5 w 264"/>
                <a:gd name="T15" fmla="*/ 51 h 66"/>
                <a:gd name="T16" fmla="*/ 2 w 264"/>
                <a:gd name="T17" fmla="*/ 46 h 66"/>
                <a:gd name="T18" fmla="*/ 1 w 264"/>
                <a:gd name="T19" fmla="*/ 40 h 66"/>
                <a:gd name="T20" fmla="*/ 0 w 264"/>
                <a:gd name="T21" fmla="*/ 33 h 66"/>
                <a:gd name="T22" fmla="*/ 0 w 264"/>
                <a:gd name="T23" fmla="*/ 33 h 66"/>
                <a:gd name="T24" fmla="*/ 1 w 264"/>
                <a:gd name="T25" fmla="*/ 26 h 66"/>
                <a:gd name="T26" fmla="*/ 2 w 264"/>
                <a:gd name="T27" fmla="*/ 20 h 66"/>
                <a:gd name="T28" fmla="*/ 5 w 264"/>
                <a:gd name="T29" fmla="*/ 15 h 66"/>
                <a:gd name="T30" fmla="*/ 9 w 264"/>
                <a:gd name="T31" fmla="*/ 10 h 66"/>
                <a:gd name="T32" fmla="*/ 14 w 264"/>
                <a:gd name="T33" fmla="*/ 6 h 66"/>
                <a:gd name="T34" fmla="*/ 20 w 264"/>
                <a:gd name="T35" fmla="*/ 2 h 66"/>
                <a:gd name="T36" fmla="*/ 26 w 264"/>
                <a:gd name="T37" fmla="*/ 0 h 66"/>
                <a:gd name="T38" fmla="*/ 33 w 264"/>
                <a:gd name="T39" fmla="*/ 0 h 66"/>
                <a:gd name="T40" fmla="*/ 232 w 264"/>
                <a:gd name="T41" fmla="*/ 0 h 66"/>
                <a:gd name="T42" fmla="*/ 232 w 264"/>
                <a:gd name="T43" fmla="*/ 0 h 66"/>
                <a:gd name="T44" fmla="*/ 238 w 264"/>
                <a:gd name="T45" fmla="*/ 0 h 66"/>
                <a:gd name="T46" fmla="*/ 244 w 264"/>
                <a:gd name="T47" fmla="*/ 2 h 66"/>
                <a:gd name="T48" fmla="*/ 249 w 264"/>
                <a:gd name="T49" fmla="*/ 6 h 66"/>
                <a:gd name="T50" fmla="*/ 255 w 264"/>
                <a:gd name="T51" fmla="*/ 10 h 66"/>
                <a:gd name="T52" fmla="*/ 259 w 264"/>
                <a:gd name="T53" fmla="*/ 15 h 66"/>
                <a:gd name="T54" fmla="*/ 262 w 264"/>
                <a:gd name="T55" fmla="*/ 20 h 66"/>
                <a:gd name="T56" fmla="*/ 264 w 264"/>
                <a:gd name="T57" fmla="*/ 26 h 66"/>
                <a:gd name="T58" fmla="*/ 264 w 264"/>
                <a:gd name="T59" fmla="*/ 33 h 66"/>
                <a:gd name="T60" fmla="*/ 264 w 264"/>
                <a:gd name="T61" fmla="*/ 33 h 66"/>
                <a:gd name="T62" fmla="*/ 264 w 264"/>
                <a:gd name="T63" fmla="*/ 40 h 66"/>
                <a:gd name="T64" fmla="*/ 262 w 264"/>
                <a:gd name="T65" fmla="*/ 46 h 66"/>
                <a:gd name="T66" fmla="*/ 259 w 264"/>
                <a:gd name="T67" fmla="*/ 51 h 66"/>
                <a:gd name="T68" fmla="*/ 255 w 264"/>
                <a:gd name="T69" fmla="*/ 56 h 66"/>
                <a:gd name="T70" fmla="*/ 249 w 264"/>
                <a:gd name="T71" fmla="*/ 60 h 66"/>
                <a:gd name="T72" fmla="*/ 244 w 264"/>
                <a:gd name="T73" fmla="*/ 64 h 66"/>
                <a:gd name="T74" fmla="*/ 238 w 264"/>
                <a:gd name="T75" fmla="*/ 66 h 66"/>
                <a:gd name="T76" fmla="*/ 232 w 264"/>
                <a:gd name="T77" fmla="*/ 66 h 66"/>
                <a:gd name="T78" fmla="*/ 232 w 264"/>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6">
                  <a:moveTo>
                    <a:pt x="232" y="66"/>
                  </a:moveTo>
                  <a:lnTo>
                    <a:pt x="33" y="66"/>
                  </a:lnTo>
                  <a:lnTo>
                    <a:pt x="33" y="66"/>
                  </a:lnTo>
                  <a:lnTo>
                    <a:pt x="26" y="66"/>
                  </a:lnTo>
                  <a:lnTo>
                    <a:pt x="20" y="64"/>
                  </a:lnTo>
                  <a:lnTo>
                    <a:pt x="14" y="60"/>
                  </a:lnTo>
                  <a:lnTo>
                    <a:pt x="9" y="56"/>
                  </a:lnTo>
                  <a:lnTo>
                    <a:pt x="5" y="51"/>
                  </a:lnTo>
                  <a:lnTo>
                    <a:pt x="2" y="46"/>
                  </a:lnTo>
                  <a:lnTo>
                    <a:pt x="1" y="40"/>
                  </a:lnTo>
                  <a:lnTo>
                    <a:pt x="0" y="33"/>
                  </a:lnTo>
                  <a:lnTo>
                    <a:pt x="0" y="33"/>
                  </a:lnTo>
                  <a:lnTo>
                    <a:pt x="1" y="26"/>
                  </a:lnTo>
                  <a:lnTo>
                    <a:pt x="2" y="20"/>
                  </a:lnTo>
                  <a:lnTo>
                    <a:pt x="5" y="15"/>
                  </a:lnTo>
                  <a:lnTo>
                    <a:pt x="9" y="10"/>
                  </a:lnTo>
                  <a:lnTo>
                    <a:pt x="14" y="6"/>
                  </a:lnTo>
                  <a:lnTo>
                    <a:pt x="20" y="2"/>
                  </a:lnTo>
                  <a:lnTo>
                    <a:pt x="26" y="0"/>
                  </a:lnTo>
                  <a:lnTo>
                    <a:pt x="33" y="0"/>
                  </a:lnTo>
                  <a:lnTo>
                    <a:pt x="232" y="0"/>
                  </a:lnTo>
                  <a:lnTo>
                    <a:pt x="232" y="0"/>
                  </a:lnTo>
                  <a:lnTo>
                    <a:pt x="238" y="0"/>
                  </a:lnTo>
                  <a:lnTo>
                    <a:pt x="244" y="2"/>
                  </a:lnTo>
                  <a:lnTo>
                    <a:pt x="249" y="6"/>
                  </a:lnTo>
                  <a:lnTo>
                    <a:pt x="255" y="10"/>
                  </a:lnTo>
                  <a:lnTo>
                    <a:pt x="259" y="15"/>
                  </a:lnTo>
                  <a:lnTo>
                    <a:pt x="262" y="20"/>
                  </a:lnTo>
                  <a:lnTo>
                    <a:pt x="264" y="26"/>
                  </a:lnTo>
                  <a:lnTo>
                    <a:pt x="264" y="33"/>
                  </a:lnTo>
                  <a:lnTo>
                    <a:pt x="264" y="33"/>
                  </a:lnTo>
                  <a:lnTo>
                    <a:pt x="264" y="40"/>
                  </a:lnTo>
                  <a:lnTo>
                    <a:pt x="262" y="46"/>
                  </a:lnTo>
                  <a:lnTo>
                    <a:pt x="259" y="51"/>
                  </a:lnTo>
                  <a:lnTo>
                    <a:pt x="255" y="56"/>
                  </a:lnTo>
                  <a:lnTo>
                    <a:pt x="249" y="60"/>
                  </a:lnTo>
                  <a:lnTo>
                    <a:pt x="244" y="64"/>
                  </a:lnTo>
                  <a:lnTo>
                    <a:pt x="238" y="66"/>
                  </a:lnTo>
                  <a:lnTo>
                    <a:pt x="232" y="66"/>
                  </a:lnTo>
                  <a:lnTo>
                    <a:pt x="232"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12" name="Freeform 103">
              <a:extLst>
                <a:ext uri="{FF2B5EF4-FFF2-40B4-BE49-F238E27FC236}">
                  <a16:creationId xmlns:a16="http://schemas.microsoft.com/office/drawing/2014/main" id="{0B74A45A-4DB0-A507-CE8A-3F7D098684E3}"/>
                </a:ext>
              </a:extLst>
            </p:cNvPr>
            <p:cNvSpPr>
              <a:spLocks/>
            </p:cNvSpPr>
            <p:nvPr/>
          </p:nvSpPr>
          <p:spPr bwMode="auto">
            <a:xfrm>
              <a:off x="9531224" y="4902259"/>
              <a:ext cx="49855" cy="11808"/>
            </a:xfrm>
            <a:custGeom>
              <a:avLst/>
              <a:gdLst>
                <a:gd name="T0" fmla="*/ 232 w 264"/>
                <a:gd name="T1" fmla="*/ 66 h 66"/>
                <a:gd name="T2" fmla="*/ 33 w 264"/>
                <a:gd name="T3" fmla="*/ 66 h 66"/>
                <a:gd name="T4" fmla="*/ 33 w 264"/>
                <a:gd name="T5" fmla="*/ 66 h 66"/>
                <a:gd name="T6" fmla="*/ 26 w 264"/>
                <a:gd name="T7" fmla="*/ 66 h 66"/>
                <a:gd name="T8" fmla="*/ 20 w 264"/>
                <a:gd name="T9" fmla="*/ 64 h 66"/>
                <a:gd name="T10" fmla="*/ 14 w 264"/>
                <a:gd name="T11" fmla="*/ 61 h 66"/>
                <a:gd name="T12" fmla="*/ 9 w 264"/>
                <a:gd name="T13" fmla="*/ 57 h 66"/>
                <a:gd name="T14" fmla="*/ 5 w 264"/>
                <a:gd name="T15" fmla="*/ 52 h 66"/>
                <a:gd name="T16" fmla="*/ 2 w 264"/>
                <a:gd name="T17" fmla="*/ 46 h 66"/>
                <a:gd name="T18" fmla="*/ 1 w 264"/>
                <a:gd name="T19" fmla="*/ 40 h 66"/>
                <a:gd name="T20" fmla="*/ 0 w 264"/>
                <a:gd name="T21" fmla="*/ 33 h 66"/>
                <a:gd name="T22" fmla="*/ 0 w 264"/>
                <a:gd name="T23" fmla="*/ 33 h 66"/>
                <a:gd name="T24" fmla="*/ 1 w 264"/>
                <a:gd name="T25" fmla="*/ 27 h 66"/>
                <a:gd name="T26" fmla="*/ 2 w 264"/>
                <a:gd name="T27" fmla="*/ 21 h 66"/>
                <a:gd name="T28" fmla="*/ 5 w 264"/>
                <a:gd name="T29" fmla="*/ 14 h 66"/>
                <a:gd name="T30" fmla="*/ 9 w 264"/>
                <a:gd name="T31" fmla="*/ 10 h 66"/>
                <a:gd name="T32" fmla="*/ 14 w 264"/>
                <a:gd name="T33" fmla="*/ 6 h 66"/>
                <a:gd name="T34" fmla="*/ 20 w 264"/>
                <a:gd name="T35" fmla="*/ 3 h 66"/>
                <a:gd name="T36" fmla="*/ 26 w 264"/>
                <a:gd name="T37" fmla="*/ 1 h 66"/>
                <a:gd name="T38" fmla="*/ 33 w 264"/>
                <a:gd name="T39" fmla="*/ 0 h 66"/>
                <a:gd name="T40" fmla="*/ 232 w 264"/>
                <a:gd name="T41" fmla="*/ 0 h 66"/>
                <a:gd name="T42" fmla="*/ 232 w 264"/>
                <a:gd name="T43" fmla="*/ 0 h 66"/>
                <a:gd name="T44" fmla="*/ 238 w 264"/>
                <a:gd name="T45" fmla="*/ 1 h 66"/>
                <a:gd name="T46" fmla="*/ 244 w 264"/>
                <a:gd name="T47" fmla="*/ 3 h 66"/>
                <a:gd name="T48" fmla="*/ 249 w 264"/>
                <a:gd name="T49" fmla="*/ 6 h 66"/>
                <a:gd name="T50" fmla="*/ 255 w 264"/>
                <a:gd name="T51" fmla="*/ 10 h 66"/>
                <a:gd name="T52" fmla="*/ 259 w 264"/>
                <a:gd name="T53" fmla="*/ 14 h 66"/>
                <a:gd name="T54" fmla="*/ 262 w 264"/>
                <a:gd name="T55" fmla="*/ 21 h 66"/>
                <a:gd name="T56" fmla="*/ 264 w 264"/>
                <a:gd name="T57" fmla="*/ 27 h 66"/>
                <a:gd name="T58" fmla="*/ 264 w 264"/>
                <a:gd name="T59" fmla="*/ 33 h 66"/>
                <a:gd name="T60" fmla="*/ 264 w 264"/>
                <a:gd name="T61" fmla="*/ 33 h 66"/>
                <a:gd name="T62" fmla="*/ 264 w 264"/>
                <a:gd name="T63" fmla="*/ 40 h 66"/>
                <a:gd name="T64" fmla="*/ 262 w 264"/>
                <a:gd name="T65" fmla="*/ 46 h 66"/>
                <a:gd name="T66" fmla="*/ 259 w 264"/>
                <a:gd name="T67" fmla="*/ 52 h 66"/>
                <a:gd name="T68" fmla="*/ 255 w 264"/>
                <a:gd name="T69" fmla="*/ 57 h 66"/>
                <a:gd name="T70" fmla="*/ 249 w 264"/>
                <a:gd name="T71" fmla="*/ 61 h 66"/>
                <a:gd name="T72" fmla="*/ 244 w 264"/>
                <a:gd name="T73" fmla="*/ 64 h 66"/>
                <a:gd name="T74" fmla="*/ 238 w 264"/>
                <a:gd name="T75" fmla="*/ 66 h 66"/>
                <a:gd name="T76" fmla="*/ 232 w 264"/>
                <a:gd name="T77" fmla="*/ 66 h 66"/>
                <a:gd name="T78" fmla="*/ 232 w 264"/>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6">
                  <a:moveTo>
                    <a:pt x="232" y="66"/>
                  </a:moveTo>
                  <a:lnTo>
                    <a:pt x="33" y="66"/>
                  </a:lnTo>
                  <a:lnTo>
                    <a:pt x="33" y="66"/>
                  </a:lnTo>
                  <a:lnTo>
                    <a:pt x="26" y="66"/>
                  </a:lnTo>
                  <a:lnTo>
                    <a:pt x="20" y="64"/>
                  </a:lnTo>
                  <a:lnTo>
                    <a:pt x="14" y="61"/>
                  </a:lnTo>
                  <a:lnTo>
                    <a:pt x="9" y="57"/>
                  </a:lnTo>
                  <a:lnTo>
                    <a:pt x="5" y="52"/>
                  </a:lnTo>
                  <a:lnTo>
                    <a:pt x="2" y="46"/>
                  </a:lnTo>
                  <a:lnTo>
                    <a:pt x="1" y="40"/>
                  </a:lnTo>
                  <a:lnTo>
                    <a:pt x="0" y="33"/>
                  </a:lnTo>
                  <a:lnTo>
                    <a:pt x="0" y="33"/>
                  </a:lnTo>
                  <a:lnTo>
                    <a:pt x="1" y="27"/>
                  </a:lnTo>
                  <a:lnTo>
                    <a:pt x="2" y="21"/>
                  </a:lnTo>
                  <a:lnTo>
                    <a:pt x="5" y="14"/>
                  </a:lnTo>
                  <a:lnTo>
                    <a:pt x="9" y="10"/>
                  </a:lnTo>
                  <a:lnTo>
                    <a:pt x="14" y="6"/>
                  </a:lnTo>
                  <a:lnTo>
                    <a:pt x="20" y="3"/>
                  </a:lnTo>
                  <a:lnTo>
                    <a:pt x="26" y="1"/>
                  </a:lnTo>
                  <a:lnTo>
                    <a:pt x="33" y="0"/>
                  </a:lnTo>
                  <a:lnTo>
                    <a:pt x="232" y="0"/>
                  </a:lnTo>
                  <a:lnTo>
                    <a:pt x="232" y="0"/>
                  </a:lnTo>
                  <a:lnTo>
                    <a:pt x="238" y="1"/>
                  </a:lnTo>
                  <a:lnTo>
                    <a:pt x="244" y="3"/>
                  </a:lnTo>
                  <a:lnTo>
                    <a:pt x="249" y="6"/>
                  </a:lnTo>
                  <a:lnTo>
                    <a:pt x="255" y="10"/>
                  </a:lnTo>
                  <a:lnTo>
                    <a:pt x="259" y="14"/>
                  </a:lnTo>
                  <a:lnTo>
                    <a:pt x="262" y="21"/>
                  </a:lnTo>
                  <a:lnTo>
                    <a:pt x="264" y="27"/>
                  </a:lnTo>
                  <a:lnTo>
                    <a:pt x="264" y="33"/>
                  </a:lnTo>
                  <a:lnTo>
                    <a:pt x="264" y="33"/>
                  </a:lnTo>
                  <a:lnTo>
                    <a:pt x="264" y="40"/>
                  </a:lnTo>
                  <a:lnTo>
                    <a:pt x="262" y="46"/>
                  </a:lnTo>
                  <a:lnTo>
                    <a:pt x="259" y="52"/>
                  </a:lnTo>
                  <a:lnTo>
                    <a:pt x="255" y="57"/>
                  </a:lnTo>
                  <a:lnTo>
                    <a:pt x="249" y="61"/>
                  </a:lnTo>
                  <a:lnTo>
                    <a:pt x="244" y="64"/>
                  </a:lnTo>
                  <a:lnTo>
                    <a:pt x="238" y="66"/>
                  </a:lnTo>
                  <a:lnTo>
                    <a:pt x="232" y="66"/>
                  </a:lnTo>
                  <a:lnTo>
                    <a:pt x="232"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13" name="Freeform 104">
              <a:extLst>
                <a:ext uri="{FF2B5EF4-FFF2-40B4-BE49-F238E27FC236}">
                  <a16:creationId xmlns:a16="http://schemas.microsoft.com/office/drawing/2014/main" id="{F6B57E09-58E6-C2D1-F0B8-63A5AD19AADD}"/>
                </a:ext>
              </a:extLst>
            </p:cNvPr>
            <p:cNvSpPr>
              <a:spLocks/>
            </p:cNvSpPr>
            <p:nvPr/>
          </p:nvSpPr>
          <p:spPr bwMode="auto">
            <a:xfrm>
              <a:off x="9531224" y="4927187"/>
              <a:ext cx="49855" cy="11808"/>
            </a:xfrm>
            <a:custGeom>
              <a:avLst/>
              <a:gdLst>
                <a:gd name="T0" fmla="*/ 232 w 264"/>
                <a:gd name="T1" fmla="*/ 67 h 67"/>
                <a:gd name="T2" fmla="*/ 33 w 264"/>
                <a:gd name="T3" fmla="*/ 67 h 67"/>
                <a:gd name="T4" fmla="*/ 33 w 264"/>
                <a:gd name="T5" fmla="*/ 67 h 67"/>
                <a:gd name="T6" fmla="*/ 26 w 264"/>
                <a:gd name="T7" fmla="*/ 66 h 67"/>
                <a:gd name="T8" fmla="*/ 20 w 264"/>
                <a:gd name="T9" fmla="*/ 65 h 67"/>
                <a:gd name="T10" fmla="*/ 14 w 264"/>
                <a:gd name="T11" fmla="*/ 61 h 67"/>
                <a:gd name="T12" fmla="*/ 9 w 264"/>
                <a:gd name="T13" fmla="*/ 57 h 67"/>
                <a:gd name="T14" fmla="*/ 5 w 264"/>
                <a:gd name="T15" fmla="*/ 52 h 67"/>
                <a:gd name="T16" fmla="*/ 2 w 264"/>
                <a:gd name="T17" fmla="*/ 47 h 67"/>
                <a:gd name="T18" fmla="*/ 1 w 264"/>
                <a:gd name="T19" fmla="*/ 41 h 67"/>
                <a:gd name="T20" fmla="*/ 0 w 264"/>
                <a:gd name="T21" fmla="*/ 33 h 67"/>
                <a:gd name="T22" fmla="*/ 0 w 264"/>
                <a:gd name="T23" fmla="*/ 33 h 67"/>
                <a:gd name="T24" fmla="*/ 1 w 264"/>
                <a:gd name="T25" fmla="*/ 27 h 67"/>
                <a:gd name="T26" fmla="*/ 2 w 264"/>
                <a:gd name="T27" fmla="*/ 21 h 67"/>
                <a:gd name="T28" fmla="*/ 5 w 264"/>
                <a:gd name="T29" fmla="*/ 15 h 67"/>
                <a:gd name="T30" fmla="*/ 9 w 264"/>
                <a:gd name="T31" fmla="*/ 11 h 67"/>
                <a:gd name="T32" fmla="*/ 14 w 264"/>
                <a:gd name="T33" fmla="*/ 7 h 67"/>
                <a:gd name="T34" fmla="*/ 20 w 264"/>
                <a:gd name="T35" fmla="*/ 3 h 67"/>
                <a:gd name="T36" fmla="*/ 26 w 264"/>
                <a:gd name="T37" fmla="*/ 1 h 67"/>
                <a:gd name="T38" fmla="*/ 33 w 264"/>
                <a:gd name="T39" fmla="*/ 0 h 67"/>
                <a:gd name="T40" fmla="*/ 232 w 264"/>
                <a:gd name="T41" fmla="*/ 0 h 67"/>
                <a:gd name="T42" fmla="*/ 232 w 264"/>
                <a:gd name="T43" fmla="*/ 0 h 67"/>
                <a:gd name="T44" fmla="*/ 238 w 264"/>
                <a:gd name="T45" fmla="*/ 1 h 67"/>
                <a:gd name="T46" fmla="*/ 244 w 264"/>
                <a:gd name="T47" fmla="*/ 3 h 67"/>
                <a:gd name="T48" fmla="*/ 249 w 264"/>
                <a:gd name="T49" fmla="*/ 7 h 67"/>
                <a:gd name="T50" fmla="*/ 255 w 264"/>
                <a:gd name="T51" fmla="*/ 11 h 67"/>
                <a:gd name="T52" fmla="*/ 259 w 264"/>
                <a:gd name="T53" fmla="*/ 15 h 67"/>
                <a:gd name="T54" fmla="*/ 262 w 264"/>
                <a:gd name="T55" fmla="*/ 21 h 67"/>
                <a:gd name="T56" fmla="*/ 264 w 264"/>
                <a:gd name="T57" fmla="*/ 27 h 67"/>
                <a:gd name="T58" fmla="*/ 264 w 264"/>
                <a:gd name="T59" fmla="*/ 33 h 67"/>
                <a:gd name="T60" fmla="*/ 264 w 264"/>
                <a:gd name="T61" fmla="*/ 33 h 67"/>
                <a:gd name="T62" fmla="*/ 264 w 264"/>
                <a:gd name="T63" fmla="*/ 41 h 67"/>
                <a:gd name="T64" fmla="*/ 262 w 264"/>
                <a:gd name="T65" fmla="*/ 47 h 67"/>
                <a:gd name="T66" fmla="*/ 259 w 264"/>
                <a:gd name="T67" fmla="*/ 52 h 67"/>
                <a:gd name="T68" fmla="*/ 255 w 264"/>
                <a:gd name="T69" fmla="*/ 57 h 67"/>
                <a:gd name="T70" fmla="*/ 249 w 264"/>
                <a:gd name="T71" fmla="*/ 61 h 67"/>
                <a:gd name="T72" fmla="*/ 244 w 264"/>
                <a:gd name="T73" fmla="*/ 65 h 67"/>
                <a:gd name="T74" fmla="*/ 238 w 264"/>
                <a:gd name="T75" fmla="*/ 66 h 67"/>
                <a:gd name="T76" fmla="*/ 232 w 264"/>
                <a:gd name="T77" fmla="*/ 67 h 67"/>
                <a:gd name="T78" fmla="*/ 232 w 264"/>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7">
                  <a:moveTo>
                    <a:pt x="232" y="67"/>
                  </a:moveTo>
                  <a:lnTo>
                    <a:pt x="33" y="67"/>
                  </a:lnTo>
                  <a:lnTo>
                    <a:pt x="33" y="67"/>
                  </a:lnTo>
                  <a:lnTo>
                    <a:pt x="26" y="66"/>
                  </a:lnTo>
                  <a:lnTo>
                    <a:pt x="20" y="65"/>
                  </a:lnTo>
                  <a:lnTo>
                    <a:pt x="14" y="61"/>
                  </a:lnTo>
                  <a:lnTo>
                    <a:pt x="9" y="57"/>
                  </a:lnTo>
                  <a:lnTo>
                    <a:pt x="5" y="52"/>
                  </a:lnTo>
                  <a:lnTo>
                    <a:pt x="2" y="47"/>
                  </a:lnTo>
                  <a:lnTo>
                    <a:pt x="1" y="41"/>
                  </a:lnTo>
                  <a:lnTo>
                    <a:pt x="0" y="33"/>
                  </a:lnTo>
                  <a:lnTo>
                    <a:pt x="0" y="33"/>
                  </a:lnTo>
                  <a:lnTo>
                    <a:pt x="1" y="27"/>
                  </a:lnTo>
                  <a:lnTo>
                    <a:pt x="2" y="21"/>
                  </a:lnTo>
                  <a:lnTo>
                    <a:pt x="5" y="15"/>
                  </a:lnTo>
                  <a:lnTo>
                    <a:pt x="9" y="11"/>
                  </a:lnTo>
                  <a:lnTo>
                    <a:pt x="14" y="7"/>
                  </a:lnTo>
                  <a:lnTo>
                    <a:pt x="20" y="3"/>
                  </a:lnTo>
                  <a:lnTo>
                    <a:pt x="26" y="1"/>
                  </a:lnTo>
                  <a:lnTo>
                    <a:pt x="33" y="0"/>
                  </a:lnTo>
                  <a:lnTo>
                    <a:pt x="232" y="0"/>
                  </a:lnTo>
                  <a:lnTo>
                    <a:pt x="232" y="0"/>
                  </a:lnTo>
                  <a:lnTo>
                    <a:pt x="238" y="1"/>
                  </a:lnTo>
                  <a:lnTo>
                    <a:pt x="244" y="3"/>
                  </a:lnTo>
                  <a:lnTo>
                    <a:pt x="249" y="7"/>
                  </a:lnTo>
                  <a:lnTo>
                    <a:pt x="255" y="11"/>
                  </a:lnTo>
                  <a:lnTo>
                    <a:pt x="259" y="15"/>
                  </a:lnTo>
                  <a:lnTo>
                    <a:pt x="262" y="21"/>
                  </a:lnTo>
                  <a:lnTo>
                    <a:pt x="264" y="27"/>
                  </a:lnTo>
                  <a:lnTo>
                    <a:pt x="264" y="33"/>
                  </a:lnTo>
                  <a:lnTo>
                    <a:pt x="264" y="33"/>
                  </a:lnTo>
                  <a:lnTo>
                    <a:pt x="264" y="41"/>
                  </a:lnTo>
                  <a:lnTo>
                    <a:pt x="262" y="47"/>
                  </a:lnTo>
                  <a:lnTo>
                    <a:pt x="259" y="52"/>
                  </a:lnTo>
                  <a:lnTo>
                    <a:pt x="255" y="57"/>
                  </a:lnTo>
                  <a:lnTo>
                    <a:pt x="249" y="61"/>
                  </a:lnTo>
                  <a:lnTo>
                    <a:pt x="244" y="65"/>
                  </a:lnTo>
                  <a:lnTo>
                    <a:pt x="238" y="66"/>
                  </a:lnTo>
                  <a:lnTo>
                    <a:pt x="232" y="67"/>
                  </a:lnTo>
                  <a:lnTo>
                    <a:pt x="232" y="67"/>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14" name="Freeform 105">
              <a:extLst>
                <a:ext uri="{FF2B5EF4-FFF2-40B4-BE49-F238E27FC236}">
                  <a16:creationId xmlns:a16="http://schemas.microsoft.com/office/drawing/2014/main" id="{D29ACFB4-0B8B-F354-4930-B412FA74CD21}"/>
                </a:ext>
              </a:extLst>
            </p:cNvPr>
            <p:cNvSpPr>
              <a:spLocks/>
            </p:cNvSpPr>
            <p:nvPr/>
          </p:nvSpPr>
          <p:spPr bwMode="auto">
            <a:xfrm>
              <a:off x="9531224" y="4952114"/>
              <a:ext cx="49855" cy="11808"/>
            </a:xfrm>
            <a:custGeom>
              <a:avLst/>
              <a:gdLst>
                <a:gd name="T0" fmla="*/ 232 w 264"/>
                <a:gd name="T1" fmla="*/ 66 h 66"/>
                <a:gd name="T2" fmla="*/ 33 w 264"/>
                <a:gd name="T3" fmla="*/ 66 h 66"/>
                <a:gd name="T4" fmla="*/ 33 w 264"/>
                <a:gd name="T5" fmla="*/ 66 h 66"/>
                <a:gd name="T6" fmla="*/ 26 w 264"/>
                <a:gd name="T7" fmla="*/ 65 h 66"/>
                <a:gd name="T8" fmla="*/ 20 w 264"/>
                <a:gd name="T9" fmla="*/ 63 h 66"/>
                <a:gd name="T10" fmla="*/ 14 w 264"/>
                <a:gd name="T11" fmla="*/ 60 h 66"/>
                <a:gd name="T12" fmla="*/ 9 w 264"/>
                <a:gd name="T13" fmla="*/ 57 h 66"/>
                <a:gd name="T14" fmla="*/ 5 w 264"/>
                <a:gd name="T15" fmla="*/ 52 h 66"/>
                <a:gd name="T16" fmla="*/ 2 w 264"/>
                <a:gd name="T17" fmla="*/ 45 h 66"/>
                <a:gd name="T18" fmla="*/ 1 w 264"/>
                <a:gd name="T19" fmla="*/ 39 h 66"/>
                <a:gd name="T20" fmla="*/ 0 w 264"/>
                <a:gd name="T21" fmla="*/ 33 h 66"/>
                <a:gd name="T22" fmla="*/ 0 w 264"/>
                <a:gd name="T23" fmla="*/ 33 h 66"/>
                <a:gd name="T24" fmla="*/ 1 w 264"/>
                <a:gd name="T25" fmla="*/ 26 h 66"/>
                <a:gd name="T26" fmla="*/ 2 w 264"/>
                <a:gd name="T27" fmla="*/ 19 h 66"/>
                <a:gd name="T28" fmla="*/ 5 w 264"/>
                <a:gd name="T29" fmla="*/ 14 h 66"/>
                <a:gd name="T30" fmla="*/ 9 w 264"/>
                <a:gd name="T31" fmla="*/ 9 h 66"/>
                <a:gd name="T32" fmla="*/ 14 w 264"/>
                <a:gd name="T33" fmla="*/ 5 h 66"/>
                <a:gd name="T34" fmla="*/ 20 w 264"/>
                <a:gd name="T35" fmla="*/ 2 h 66"/>
                <a:gd name="T36" fmla="*/ 26 w 264"/>
                <a:gd name="T37" fmla="*/ 1 h 66"/>
                <a:gd name="T38" fmla="*/ 33 w 264"/>
                <a:gd name="T39" fmla="*/ 0 h 66"/>
                <a:gd name="T40" fmla="*/ 232 w 264"/>
                <a:gd name="T41" fmla="*/ 0 h 66"/>
                <a:gd name="T42" fmla="*/ 232 w 264"/>
                <a:gd name="T43" fmla="*/ 0 h 66"/>
                <a:gd name="T44" fmla="*/ 238 w 264"/>
                <a:gd name="T45" fmla="*/ 1 h 66"/>
                <a:gd name="T46" fmla="*/ 244 w 264"/>
                <a:gd name="T47" fmla="*/ 2 h 66"/>
                <a:gd name="T48" fmla="*/ 249 w 264"/>
                <a:gd name="T49" fmla="*/ 5 h 66"/>
                <a:gd name="T50" fmla="*/ 255 w 264"/>
                <a:gd name="T51" fmla="*/ 9 h 66"/>
                <a:gd name="T52" fmla="*/ 259 w 264"/>
                <a:gd name="T53" fmla="*/ 14 h 66"/>
                <a:gd name="T54" fmla="*/ 262 w 264"/>
                <a:gd name="T55" fmla="*/ 19 h 66"/>
                <a:gd name="T56" fmla="*/ 264 w 264"/>
                <a:gd name="T57" fmla="*/ 26 h 66"/>
                <a:gd name="T58" fmla="*/ 264 w 264"/>
                <a:gd name="T59" fmla="*/ 33 h 66"/>
                <a:gd name="T60" fmla="*/ 264 w 264"/>
                <a:gd name="T61" fmla="*/ 33 h 66"/>
                <a:gd name="T62" fmla="*/ 264 w 264"/>
                <a:gd name="T63" fmla="*/ 39 h 66"/>
                <a:gd name="T64" fmla="*/ 262 w 264"/>
                <a:gd name="T65" fmla="*/ 45 h 66"/>
                <a:gd name="T66" fmla="*/ 259 w 264"/>
                <a:gd name="T67" fmla="*/ 52 h 66"/>
                <a:gd name="T68" fmla="*/ 255 w 264"/>
                <a:gd name="T69" fmla="*/ 57 h 66"/>
                <a:gd name="T70" fmla="*/ 249 w 264"/>
                <a:gd name="T71" fmla="*/ 60 h 66"/>
                <a:gd name="T72" fmla="*/ 244 w 264"/>
                <a:gd name="T73" fmla="*/ 63 h 66"/>
                <a:gd name="T74" fmla="*/ 238 w 264"/>
                <a:gd name="T75" fmla="*/ 65 h 66"/>
                <a:gd name="T76" fmla="*/ 232 w 264"/>
                <a:gd name="T77" fmla="*/ 66 h 66"/>
                <a:gd name="T78" fmla="*/ 232 w 264"/>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6">
                  <a:moveTo>
                    <a:pt x="232" y="66"/>
                  </a:moveTo>
                  <a:lnTo>
                    <a:pt x="33" y="66"/>
                  </a:lnTo>
                  <a:lnTo>
                    <a:pt x="33" y="66"/>
                  </a:lnTo>
                  <a:lnTo>
                    <a:pt x="26" y="65"/>
                  </a:lnTo>
                  <a:lnTo>
                    <a:pt x="20" y="63"/>
                  </a:lnTo>
                  <a:lnTo>
                    <a:pt x="14" y="60"/>
                  </a:lnTo>
                  <a:lnTo>
                    <a:pt x="9" y="57"/>
                  </a:lnTo>
                  <a:lnTo>
                    <a:pt x="5" y="52"/>
                  </a:lnTo>
                  <a:lnTo>
                    <a:pt x="2" y="45"/>
                  </a:lnTo>
                  <a:lnTo>
                    <a:pt x="1" y="39"/>
                  </a:lnTo>
                  <a:lnTo>
                    <a:pt x="0" y="33"/>
                  </a:lnTo>
                  <a:lnTo>
                    <a:pt x="0" y="33"/>
                  </a:lnTo>
                  <a:lnTo>
                    <a:pt x="1" y="26"/>
                  </a:lnTo>
                  <a:lnTo>
                    <a:pt x="2" y="19"/>
                  </a:lnTo>
                  <a:lnTo>
                    <a:pt x="5" y="14"/>
                  </a:lnTo>
                  <a:lnTo>
                    <a:pt x="9" y="9"/>
                  </a:lnTo>
                  <a:lnTo>
                    <a:pt x="14" y="5"/>
                  </a:lnTo>
                  <a:lnTo>
                    <a:pt x="20" y="2"/>
                  </a:lnTo>
                  <a:lnTo>
                    <a:pt x="26" y="1"/>
                  </a:lnTo>
                  <a:lnTo>
                    <a:pt x="33" y="0"/>
                  </a:lnTo>
                  <a:lnTo>
                    <a:pt x="232" y="0"/>
                  </a:lnTo>
                  <a:lnTo>
                    <a:pt x="232" y="0"/>
                  </a:lnTo>
                  <a:lnTo>
                    <a:pt x="238" y="1"/>
                  </a:lnTo>
                  <a:lnTo>
                    <a:pt x="244" y="2"/>
                  </a:lnTo>
                  <a:lnTo>
                    <a:pt x="249" y="5"/>
                  </a:lnTo>
                  <a:lnTo>
                    <a:pt x="255" y="9"/>
                  </a:lnTo>
                  <a:lnTo>
                    <a:pt x="259" y="14"/>
                  </a:lnTo>
                  <a:lnTo>
                    <a:pt x="262" y="19"/>
                  </a:lnTo>
                  <a:lnTo>
                    <a:pt x="264" y="26"/>
                  </a:lnTo>
                  <a:lnTo>
                    <a:pt x="264" y="33"/>
                  </a:lnTo>
                  <a:lnTo>
                    <a:pt x="264" y="33"/>
                  </a:lnTo>
                  <a:lnTo>
                    <a:pt x="264" y="39"/>
                  </a:lnTo>
                  <a:lnTo>
                    <a:pt x="262" y="45"/>
                  </a:lnTo>
                  <a:lnTo>
                    <a:pt x="259" y="52"/>
                  </a:lnTo>
                  <a:lnTo>
                    <a:pt x="255" y="57"/>
                  </a:lnTo>
                  <a:lnTo>
                    <a:pt x="249" y="60"/>
                  </a:lnTo>
                  <a:lnTo>
                    <a:pt x="244" y="63"/>
                  </a:lnTo>
                  <a:lnTo>
                    <a:pt x="238" y="65"/>
                  </a:lnTo>
                  <a:lnTo>
                    <a:pt x="232" y="66"/>
                  </a:lnTo>
                  <a:lnTo>
                    <a:pt x="232"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15" name="Freeform 106">
              <a:extLst>
                <a:ext uri="{FF2B5EF4-FFF2-40B4-BE49-F238E27FC236}">
                  <a16:creationId xmlns:a16="http://schemas.microsoft.com/office/drawing/2014/main" id="{A0A757AB-735A-00B7-139E-B219C1922DBE}"/>
                </a:ext>
              </a:extLst>
            </p:cNvPr>
            <p:cNvSpPr>
              <a:spLocks/>
            </p:cNvSpPr>
            <p:nvPr/>
          </p:nvSpPr>
          <p:spPr bwMode="auto">
            <a:xfrm>
              <a:off x="9531224" y="4977042"/>
              <a:ext cx="49855" cy="11808"/>
            </a:xfrm>
            <a:custGeom>
              <a:avLst/>
              <a:gdLst>
                <a:gd name="T0" fmla="*/ 232 w 264"/>
                <a:gd name="T1" fmla="*/ 67 h 67"/>
                <a:gd name="T2" fmla="*/ 33 w 264"/>
                <a:gd name="T3" fmla="*/ 67 h 67"/>
                <a:gd name="T4" fmla="*/ 33 w 264"/>
                <a:gd name="T5" fmla="*/ 67 h 67"/>
                <a:gd name="T6" fmla="*/ 26 w 264"/>
                <a:gd name="T7" fmla="*/ 66 h 67"/>
                <a:gd name="T8" fmla="*/ 20 w 264"/>
                <a:gd name="T9" fmla="*/ 63 h 67"/>
                <a:gd name="T10" fmla="*/ 14 w 264"/>
                <a:gd name="T11" fmla="*/ 60 h 67"/>
                <a:gd name="T12" fmla="*/ 9 w 264"/>
                <a:gd name="T13" fmla="*/ 56 h 67"/>
                <a:gd name="T14" fmla="*/ 5 w 264"/>
                <a:gd name="T15" fmla="*/ 52 h 67"/>
                <a:gd name="T16" fmla="*/ 2 w 264"/>
                <a:gd name="T17" fmla="*/ 46 h 67"/>
                <a:gd name="T18" fmla="*/ 1 w 264"/>
                <a:gd name="T19" fmla="*/ 40 h 67"/>
                <a:gd name="T20" fmla="*/ 0 w 264"/>
                <a:gd name="T21" fmla="*/ 33 h 67"/>
                <a:gd name="T22" fmla="*/ 0 w 264"/>
                <a:gd name="T23" fmla="*/ 33 h 67"/>
                <a:gd name="T24" fmla="*/ 1 w 264"/>
                <a:gd name="T25" fmla="*/ 26 h 67"/>
                <a:gd name="T26" fmla="*/ 2 w 264"/>
                <a:gd name="T27" fmla="*/ 20 h 67"/>
                <a:gd name="T28" fmla="*/ 5 w 264"/>
                <a:gd name="T29" fmla="*/ 15 h 67"/>
                <a:gd name="T30" fmla="*/ 9 w 264"/>
                <a:gd name="T31" fmla="*/ 10 h 67"/>
                <a:gd name="T32" fmla="*/ 14 w 264"/>
                <a:gd name="T33" fmla="*/ 5 h 67"/>
                <a:gd name="T34" fmla="*/ 20 w 264"/>
                <a:gd name="T35" fmla="*/ 2 h 67"/>
                <a:gd name="T36" fmla="*/ 26 w 264"/>
                <a:gd name="T37" fmla="*/ 0 h 67"/>
                <a:gd name="T38" fmla="*/ 33 w 264"/>
                <a:gd name="T39" fmla="*/ 0 h 67"/>
                <a:gd name="T40" fmla="*/ 232 w 264"/>
                <a:gd name="T41" fmla="*/ 0 h 67"/>
                <a:gd name="T42" fmla="*/ 232 w 264"/>
                <a:gd name="T43" fmla="*/ 0 h 67"/>
                <a:gd name="T44" fmla="*/ 238 w 264"/>
                <a:gd name="T45" fmla="*/ 0 h 67"/>
                <a:gd name="T46" fmla="*/ 244 w 264"/>
                <a:gd name="T47" fmla="*/ 2 h 67"/>
                <a:gd name="T48" fmla="*/ 249 w 264"/>
                <a:gd name="T49" fmla="*/ 5 h 67"/>
                <a:gd name="T50" fmla="*/ 255 w 264"/>
                <a:gd name="T51" fmla="*/ 10 h 67"/>
                <a:gd name="T52" fmla="*/ 259 w 264"/>
                <a:gd name="T53" fmla="*/ 15 h 67"/>
                <a:gd name="T54" fmla="*/ 262 w 264"/>
                <a:gd name="T55" fmla="*/ 20 h 67"/>
                <a:gd name="T56" fmla="*/ 264 w 264"/>
                <a:gd name="T57" fmla="*/ 26 h 67"/>
                <a:gd name="T58" fmla="*/ 264 w 264"/>
                <a:gd name="T59" fmla="*/ 33 h 67"/>
                <a:gd name="T60" fmla="*/ 264 w 264"/>
                <a:gd name="T61" fmla="*/ 33 h 67"/>
                <a:gd name="T62" fmla="*/ 264 w 264"/>
                <a:gd name="T63" fmla="*/ 40 h 67"/>
                <a:gd name="T64" fmla="*/ 262 w 264"/>
                <a:gd name="T65" fmla="*/ 46 h 67"/>
                <a:gd name="T66" fmla="*/ 259 w 264"/>
                <a:gd name="T67" fmla="*/ 52 h 67"/>
                <a:gd name="T68" fmla="*/ 255 w 264"/>
                <a:gd name="T69" fmla="*/ 56 h 67"/>
                <a:gd name="T70" fmla="*/ 249 w 264"/>
                <a:gd name="T71" fmla="*/ 60 h 67"/>
                <a:gd name="T72" fmla="*/ 244 w 264"/>
                <a:gd name="T73" fmla="*/ 63 h 67"/>
                <a:gd name="T74" fmla="*/ 238 w 264"/>
                <a:gd name="T75" fmla="*/ 66 h 67"/>
                <a:gd name="T76" fmla="*/ 232 w 264"/>
                <a:gd name="T77" fmla="*/ 67 h 67"/>
                <a:gd name="T78" fmla="*/ 232 w 264"/>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7">
                  <a:moveTo>
                    <a:pt x="232" y="67"/>
                  </a:moveTo>
                  <a:lnTo>
                    <a:pt x="33" y="67"/>
                  </a:lnTo>
                  <a:lnTo>
                    <a:pt x="33" y="67"/>
                  </a:lnTo>
                  <a:lnTo>
                    <a:pt x="26" y="66"/>
                  </a:lnTo>
                  <a:lnTo>
                    <a:pt x="20" y="63"/>
                  </a:lnTo>
                  <a:lnTo>
                    <a:pt x="14" y="60"/>
                  </a:lnTo>
                  <a:lnTo>
                    <a:pt x="9" y="56"/>
                  </a:lnTo>
                  <a:lnTo>
                    <a:pt x="5" y="52"/>
                  </a:lnTo>
                  <a:lnTo>
                    <a:pt x="2" y="46"/>
                  </a:lnTo>
                  <a:lnTo>
                    <a:pt x="1" y="40"/>
                  </a:lnTo>
                  <a:lnTo>
                    <a:pt x="0" y="33"/>
                  </a:lnTo>
                  <a:lnTo>
                    <a:pt x="0" y="33"/>
                  </a:lnTo>
                  <a:lnTo>
                    <a:pt x="1" y="26"/>
                  </a:lnTo>
                  <a:lnTo>
                    <a:pt x="2" y="20"/>
                  </a:lnTo>
                  <a:lnTo>
                    <a:pt x="5" y="15"/>
                  </a:lnTo>
                  <a:lnTo>
                    <a:pt x="9" y="10"/>
                  </a:lnTo>
                  <a:lnTo>
                    <a:pt x="14" y="5"/>
                  </a:lnTo>
                  <a:lnTo>
                    <a:pt x="20" y="2"/>
                  </a:lnTo>
                  <a:lnTo>
                    <a:pt x="26" y="0"/>
                  </a:lnTo>
                  <a:lnTo>
                    <a:pt x="33" y="0"/>
                  </a:lnTo>
                  <a:lnTo>
                    <a:pt x="232" y="0"/>
                  </a:lnTo>
                  <a:lnTo>
                    <a:pt x="232" y="0"/>
                  </a:lnTo>
                  <a:lnTo>
                    <a:pt x="238" y="0"/>
                  </a:lnTo>
                  <a:lnTo>
                    <a:pt x="244" y="2"/>
                  </a:lnTo>
                  <a:lnTo>
                    <a:pt x="249" y="5"/>
                  </a:lnTo>
                  <a:lnTo>
                    <a:pt x="255" y="10"/>
                  </a:lnTo>
                  <a:lnTo>
                    <a:pt x="259" y="15"/>
                  </a:lnTo>
                  <a:lnTo>
                    <a:pt x="262" y="20"/>
                  </a:lnTo>
                  <a:lnTo>
                    <a:pt x="264" y="26"/>
                  </a:lnTo>
                  <a:lnTo>
                    <a:pt x="264" y="33"/>
                  </a:lnTo>
                  <a:lnTo>
                    <a:pt x="264" y="33"/>
                  </a:lnTo>
                  <a:lnTo>
                    <a:pt x="264" y="40"/>
                  </a:lnTo>
                  <a:lnTo>
                    <a:pt x="262" y="46"/>
                  </a:lnTo>
                  <a:lnTo>
                    <a:pt x="259" y="52"/>
                  </a:lnTo>
                  <a:lnTo>
                    <a:pt x="255" y="56"/>
                  </a:lnTo>
                  <a:lnTo>
                    <a:pt x="249" y="60"/>
                  </a:lnTo>
                  <a:lnTo>
                    <a:pt x="244" y="63"/>
                  </a:lnTo>
                  <a:lnTo>
                    <a:pt x="238" y="66"/>
                  </a:lnTo>
                  <a:lnTo>
                    <a:pt x="232" y="67"/>
                  </a:lnTo>
                  <a:lnTo>
                    <a:pt x="232" y="67"/>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16" name="Freeform 107">
              <a:extLst>
                <a:ext uri="{FF2B5EF4-FFF2-40B4-BE49-F238E27FC236}">
                  <a16:creationId xmlns:a16="http://schemas.microsoft.com/office/drawing/2014/main" id="{9BDD0334-316C-778C-5F75-7B7BD0E1D818}"/>
                </a:ext>
              </a:extLst>
            </p:cNvPr>
            <p:cNvSpPr>
              <a:spLocks/>
            </p:cNvSpPr>
            <p:nvPr/>
          </p:nvSpPr>
          <p:spPr bwMode="auto">
            <a:xfrm>
              <a:off x="9444633" y="4927187"/>
              <a:ext cx="49855" cy="11808"/>
            </a:xfrm>
            <a:custGeom>
              <a:avLst/>
              <a:gdLst>
                <a:gd name="T0" fmla="*/ 231 w 264"/>
                <a:gd name="T1" fmla="*/ 67 h 67"/>
                <a:gd name="T2" fmla="*/ 34 w 264"/>
                <a:gd name="T3" fmla="*/ 67 h 67"/>
                <a:gd name="T4" fmla="*/ 34 w 264"/>
                <a:gd name="T5" fmla="*/ 67 h 67"/>
                <a:gd name="T6" fmla="*/ 26 w 264"/>
                <a:gd name="T7" fmla="*/ 66 h 67"/>
                <a:gd name="T8" fmla="*/ 20 w 264"/>
                <a:gd name="T9" fmla="*/ 65 h 67"/>
                <a:gd name="T10" fmla="*/ 15 w 264"/>
                <a:gd name="T11" fmla="*/ 61 h 67"/>
                <a:gd name="T12" fmla="*/ 10 w 264"/>
                <a:gd name="T13" fmla="*/ 57 h 67"/>
                <a:gd name="T14" fmla="*/ 6 w 264"/>
                <a:gd name="T15" fmla="*/ 52 h 67"/>
                <a:gd name="T16" fmla="*/ 2 w 264"/>
                <a:gd name="T17" fmla="*/ 47 h 67"/>
                <a:gd name="T18" fmla="*/ 0 w 264"/>
                <a:gd name="T19" fmla="*/ 41 h 67"/>
                <a:gd name="T20" fmla="*/ 0 w 264"/>
                <a:gd name="T21" fmla="*/ 33 h 67"/>
                <a:gd name="T22" fmla="*/ 0 w 264"/>
                <a:gd name="T23" fmla="*/ 33 h 67"/>
                <a:gd name="T24" fmla="*/ 0 w 264"/>
                <a:gd name="T25" fmla="*/ 27 h 67"/>
                <a:gd name="T26" fmla="*/ 2 w 264"/>
                <a:gd name="T27" fmla="*/ 21 h 67"/>
                <a:gd name="T28" fmla="*/ 6 w 264"/>
                <a:gd name="T29" fmla="*/ 15 h 67"/>
                <a:gd name="T30" fmla="*/ 10 w 264"/>
                <a:gd name="T31" fmla="*/ 11 h 67"/>
                <a:gd name="T32" fmla="*/ 15 w 264"/>
                <a:gd name="T33" fmla="*/ 7 h 67"/>
                <a:gd name="T34" fmla="*/ 20 w 264"/>
                <a:gd name="T35" fmla="*/ 3 h 67"/>
                <a:gd name="T36" fmla="*/ 26 w 264"/>
                <a:gd name="T37" fmla="*/ 1 h 67"/>
                <a:gd name="T38" fmla="*/ 34 w 264"/>
                <a:gd name="T39" fmla="*/ 0 h 67"/>
                <a:gd name="T40" fmla="*/ 231 w 264"/>
                <a:gd name="T41" fmla="*/ 0 h 67"/>
                <a:gd name="T42" fmla="*/ 231 w 264"/>
                <a:gd name="T43" fmla="*/ 0 h 67"/>
                <a:gd name="T44" fmla="*/ 238 w 264"/>
                <a:gd name="T45" fmla="*/ 1 h 67"/>
                <a:gd name="T46" fmla="*/ 245 w 264"/>
                <a:gd name="T47" fmla="*/ 3 h 67"/>
                <a:gd name="T48" fmla="*/ 250 w 264"/>
                <a:gd name="T49" fmla="*/ 7 h 67"/>
                <a:gd name="T50" fmla="*/ 255 w 264"/>
                <a:gd name="T51" fmla="*/ 11 h 67"/>
                <a:gd name="T52" fmla="*/ 259 w 264"/>
                <a:gd name="T53" fmla="*/ 15 h 67"/>
                <a:gd name="T54" fmla="*/ 262 w 264"/>
                <a:gd name="T55" fmla="*/ 21 h 67"/>
                <a:gd name="T56" fmla="*/ 264 w 264"/>
                <a:gd name="T57" fmla="*/ 27 h 67"/>
                <a:gd name="T58" fmla="*/ 264 w 264"/>
                <a:gd name="T59" fmla="*/ 33 h 67"/>
                <a:gd name="T60" fmla="*/ 264 w 264"/>
                <a:gd name="T61" fmla="*/ 33 h 67"/>
                <a:gd name="T62" fmla="*/ 264 w 264"/>
                <a:gd name="T63" fmla="*/ 41 h 67"/>
                <a:gd name="T64" fmla="*/ 262 w 264"/>
                <a:gd name="T65" fmla="*/ 47 h 67"/>
                <a:gd name="T66" fmla="*/ 259 w 264"/>
                <a:gd name="T67" fmla="*/ 52 h 67"/>
                <a:gd name="T68" fmla="*/ 255 w 264"/>
                <a:gd name="T69" fmla="*/ 57 h 67"/>
                <a:gd name="T70" fmla="*/ 250 w 264"/>
                <a:gd name="T71" fmla="*/ 61 h 67"/>
                <a:gd name="T72" fmla="*/ 245 w 264"/>
                <a:gd name="T73" fmla="*/ 65 h 67"/>
                <a:gd name="T74" fmla="*/ 238 w 264"/>
                <a:gd name="T75" fmla="*/ 66 h 67"/>
                <a:gd name="T76" fmla="*/ 231 w 264"/>
                <a:gd name="T77" fmla="*/ 67 h 67"/>
                <a:gd name="T78" fmla="*/ 231 w 264"/>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7">
                  <a:moveTo>
                    <a:pt x="231" y="67"/>
                  </a:moveTo>
                  <a:lnTo>
                    <a:pt x="34" y="67"/>
                  </a:lnTo>
                  <a:lnTo>
                    <a:pt x="34" y="67"/>
                  </a:lnTo>
                  <a:lnTo>
                    <a:pt x="26" y="66"/>
                  </a:lnTo>
                  <a:lnTo>
                    <a:pt x="20" y="65"/>
                  </a:lnTo>
                  <a:lnTo>
                    <a:pt x="15" y="61"/>
                  </a:lnTo>
                  <a:lnTo>
                    <a:pt x="10" y="57"/>
                  </a:lnTo>
                  <a:lnTo>
                    <a:pt x="6" y="52"/>
                  </a:lnTo>
                  <a:lnTo>
                    <a:pt x="2" y="47"/>
                  </a:lnTo>
                  <a:lnTo>
                    <a:pt x="0" y="41"/>
                  </a:lnTo>
                  <a:lnTo>
                    <a:pt x="0" y="33"/>
                  </a:lnTo>
                  <a:lnTo>
                    <a:pt x="0" y="33"/>
                  </a:lnTo>
                  <a:lnTo>
                    <a:pt x="0" y="27"/>
                  </a:lnTo>
                  <a:lnTo>
                    <a:pt x="2" y="21"/>
                  </a:lnTo>
                  <a:lnTo>
                    <a:pt x="6" y="15"/>
                  </a:lnTo>
                  <a:lnTo>
                    <a:pt x="10" y="11"/>
                  </a:lnTo>
                  <a:lnTo>
                    <a:pt x="15" y="7"/>
                  </a:lnTo>
                  <a:lnTo>
                    <a:pt x="20" y="3"/>
                  </a:lnTo>
                  <a:lnTo>
                    <a:pt x="26" y="1"/>
                  </a:lnTo>
                  <a:lnTo>
                    <a:pt x="34" y="0"/>
                  </a:lnTo>
                  <a:lnTo>
                    <a:pt x="231" y="0"/>
                  </a:lnTo>
                  <a:lnTo>
                    <a:pt x="231" y="0"/>
                  </a:lnTo>
                  <a:lnTo>
                    <a:pt x="238" y="1"/>
                  </a:lnTo>
                  <a:lnTo>
                    <a:pt x="245" y="3"/>
                  </a:lnTo>
                  <a:lnTo>
                    <a:pt x="250" y="7"/>
                  </a:lnTo>
                  <a:lnTo>
                    <a:pt x="255" y="11"/>
                  </a:lnTo>
                  <a:lnTo>
                    <a:pt x="259" y="15"/>
                  </a:lnTo>
                  <a:lnTo>
                    <a:pt x="262" y="21"/>
                  </a:lnTo>
                  <a:lnTo>
                    <a:pt x="264" y="27"/>
                  </a:lnTo>
                  <a:lnTo>
                    <a:pt x="264" y="33"/>
                  </a:lnTo>
                  <a:lnTo>
                    <a:pt x="264" y="33"/>
                  </a:lnTo>
                  <a:lnTo>
                    <a:pt x="264" y="41"/>
                  </a:lnTo>
                  <a:lnTo>
                    <a:pt x="262" y="47"/>
                  </a:lnTo>
                  <a:lnTo>
                    <a:pt x="259" y="52"/>
                  </a:lnTo>
                  <a:lnTo>
                    <a:pt x="255" y="57"/>
                  </a:lnTo>
                  <a:lnTo>
                    <a:pt x="250" y="61"/>
                  </a:lnTo>
                  <a:lnTo>
                    <a:pt x="245" y="65"/>
                  </a:lnTo>
                  <a:lnTo>
                    <a:pt x="238" y="66"/>
                  </a:lnTo>
                  <a:lnTo>
                    <a:pt x="231" y="67"/>
                  </a:lnTo>
                  <a:lnTo>
                    <a:pt x="231" y="67"/>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17" name="Freeform 108">
              <a:extLst>
                <a:ext uri="{FF2B5EF4-FFF2-40B4-BE49-F238E27FC236}">
                  <a16:creationId xmlns:a16="http://schemas.microsoft.com/office/drawing/2014/main" id="{1B09170E-6C6F-6B4E-0234-D1C58A741B6C}"/>
                </a:ext>
              </a:extLst>
            </p:cNvPr>
            <p:cNvSpPr>
              <a:spLocks/>
            </p:cNvSpPr>
            <p:nvPr/>
          </p:nvSpPr>
          <p:spPr bwMode="auto">
            <a:xfrm>
              <a:off x="9444633" y="4952114"/>
              <a:ext cx="49855" cy="11808"/>
            </a:xfrm>
            <a:custGeom>
              <a:avLst/>
              <a:gdLst>
                <a:gd name="T0" fmla="*/ 231 w 264"/>
                <a:gd name="T1" fmla="*/ 66 h 66"/>
                <a:gd name="T2" fmla="*/ 34 w 264"/>
                <a:gd name="T3" fmla="*/ 66 h 66"/>
                <a:gd name="T4" fmla="*/ 34 w 264"/>
                <a:gd name="T5" fmla="*/ 66 h 66"/>
                <a:gd name="T6" fmla="*/ 26 w 264"/>
                <a:gd name="T7" fmla="*/ 65 h 66"/>
                <a:gd name="T8" fmla="*/ 20 w 264"/>
                <a:gd name="T9" fmla="*/ 63 h 66"/>
                <a:gd name="T10" fmla="*/ 15 w 264"/>
                <a:gd name="T11" fmla="*/ 60 h 66"/>
                <a:gd name="T12" fmla="*/ 10 w 264"/>
                <a:gd name="T13" fmla="*/ 57 h 66"/>
                <a:gd name="T14" fmla="*/ 6 w 264"/>
                <a:gd name="T15" fmla="*/ 52 h 66"/>
                <a:gd name="T16" fmla="*/ 2 w 264"/>
                <a:gd name="T17" fmla="*/ 45 h 66"/>
                <a:gd name="T18" fmla="*/ 0 w 264"/>
                <a:gd name="T19" fmla="*/ 39 h 66"/>
                <a:gd name="T20" fmla="*/ 0 w 264"/>
                <a:gd name="T21" fmla="*/ 33 h 66"/>
                <a:gd name="T22" fmla="*/ 0 w 264"/>
                <a:gd name="T23" fmla="*/ 33 h 66"/>
                <a:gd name="T24" fmla="*/ 0 w 264"/>
                <a:gd name="T25" fmla="*/ 26 h 66"/>
                <a:gd name="T26" fmla="*/ 2 w 264"/>
                <a:gd name="T27" fmla="*/ 19 h 66"/>
                <a:gd name="T28" fmla="*/ 6 w 264"/>
                <a:gd name="T29" fmla="*/ 14 h 66"/>
                <a:gd name="T30" fmla="*/ 10 w 264"/>
                <a:gd name="T31" fmla="*/ 9 h 66"/>
                <a:gd name="T32" fmla="*/ 15 w 264"/>
                <a:gd name="T33" fmla="*/ 5 h 66"/>
                <a:gd name="T34" fmla="*/ 20 w 264"/>
                <a:gd name="T35" fmla="*/ 2 h 66"/>
                <a:gd name="T36" fmla="*/ 26 w 264"/>
                <a:gd name="T37" fmla="*/ 1 h 66"/>
                <a:gd name="T38" fmla="*/ 34 w 264"/>
                <a:gd name="T39" fmla="*/ 0 h 66"/>
                <a:gd name="T40" fmla="*/ 231 w 264"/>
                <a:gd name="T41" fmla="*/ 0 h 66"/>
                <a:gd name="T42" fmla="*/ 231 w 264"/>
                <a:gd name="T43" fmla="*/ 0 h 66"/>
                <a:gd name="T44" fmla="*/ 238 w 264"/>
                <a:gd name="T45" fmla="*/ 1 h 66"/>
                <a:gd name="T46" fmla="*/ 245 w 264"/>
                <a:gd name="T47" fmla="*/ 2 h 66"/>
                <a:gd name="T48" fmla="*/ 250 w 264"/>
                <a:gd name="T49" fmla="*/ 5 h 66"/>
                <a:gd name="T50" fmla="*/ 255 w 264"/>
                <a:gd name="T51" fmla="*/ 9 h 66"/>
                <a:gd name="T52" fmla="*/ 259 w 264"/>
                <a:gd name="T53" fmla="*/ 14 h 66"/>
                <a:gd name="T54" fmla="*/ 262 w 264"/>
                <a:gd name="T55" fmla="*/ 19 h 66"/>
                <a:gd name="T56" fmla="*/ 264 w 264"/>
                <a:gd name="T57" fmla="*/ 26 h 66"/>
                <a:gd name="T58" fmla="*/ 264 w 264"/>
                <a:gd name="T59" fmla="*/ 33 h 66"/>
                <a:gd name="T60" fmla="*/ 264 w 264"/>
                <a:gd name="T61" fmla="*/ 33 h 66"/>
                <a:gd name="T62" fmla="*/ 264 w 264"/>
                <a:gd name="T63" fmla="*/ 39 h 66"/>
                <a:gd name="T64" fmla="*/ 262 w 264"/>
                <a:gd name="T65" fmla="*/ 45 h 66"/>
                <a:gd name="T66" fmla="*/ 259 w 264"/>
                <a:gd name="T67" fmla="*/ 52 h 66"/>
                <a:gd name="T68" fmla="*/ 255 w 264"/>
                <a:gd name="T69" fmla="*/ 57 h 66"/>
                <a:gd name="T70" fmla="*/ 250 w 264"/>
                <a:gd name="T71" fmla="*/ 60 h 66"/>
                <a:gd name="T72" fmla="*/ 245 w 264"/>
                <a:gd name="T73" fmla="*/ 63 h 66"/>
                <a:gd name="T74" fmla="*/ 238 w 264"/>
                <a:gd name="T75" fmla="*/ 65 h 66"/>
                <a:gd name="T76" fmla="*/ 231 w 264"/>
                <a:gd name="T77" fmla="*/ 66 h 66"/>
                <a:gd name="T78" fmla="*/ 231 w 264"/>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6">
                  <a:moveTo>
                    <a:pt x="231" y="66"/>
                  </a:moveTo>
                  <a:lnTo>
                    <a:pt x="34" y="66"/>
                  </a:lnTo>
                  <a:lnTo>
                    <a:pt x="34" y="66"/>
                  </a:lnTo>
                  <a:lnTo>
                    <a:pt x="26" y="65"/>
                  </a:lnTo>
                  <a:lnTo>
                    <a:pt x="20" y="63"/>
                  </a:lnTo>
                  <a:lnTo>
                    <a:pt x="15" y="60"/>
                  </a:lnTo>
                  <a:lnTo>
                    <a:pt x="10" y="57"/>
                  </a:lnTo>
                  <a:lnTo>
                    <a:pt x="6" y="52"/>
                  </a:lnTo>
                  <a:lnTo>
                    <a:pt x="2" y="45"/>
                  </a:lnTo>
                  <a:lnTo>
                    <a:pt x="0" y="39"/>
                  </a:lnTo>
                  <a:lnTo>
                    <a:pt x="0" y="33"/>
                  </a:lnTo>
                  <a:lnTo>
                    <a:pt x="0" y="33"/>
                  </a:lnTo>
                  <a:lnTo>
                    <a:pt x="0" y="26"/>
                  </a:lnTo>
                  <a:lnTo>
                    <a:pt x="2" y="19"/>
                  </a:lnTo>
                  <a:lnTo>
                    <a:pt x="6" y="14"/>
                  </a:lnTo>
                  <a:lnTo>
                    <a:pt x="10" y="9"/>
                  </a:lnTo>
                  <a:lnTo>
                    <a:pt x="15" y="5"/>
                  </a:lnTo>
                  <a:lnTo>
                    <a:pt x="20" y="2"/>
                  </a:lnTo>
                  <a:lnTo>
                    <a:pt x="26" y="1"/>
                  </a:lnTo>
                  <a:lnTo>
                    <a:pt x="34" y="0"/>
                  </a:lnTo>
                  <a:lnTo>
                    <a:pt x="231" y="0"/>
                  </a:lnTo>
                  <a:lnTo>
                    <a:pt x="231" y="0"/>
                  </a:lnTo>
                  <a:lnTo>
                    <a:pt x="238" y="1"/>
                  </a:lnTo>
                  <a:lnTo>
                    <a:pt x="245" y="2"/>
                  </a:lnTo>
                  <a:lnTo>
                    <a:pt x="250" y="5"/>
                  </a:lnTo>
                  <a:lnTo>
                    <a:pt x="255" y="9"/>
                  </a:lnTo>
                  <a:lnTo>
                    <a:pt x="259" y="14"/>
                  </a:lnTo>
                  <a:lnTo>
                    <a:pt x="262" y="19"/>
                  </a:lnTo>
                  <a:lnTo>
                    <a:pt x="264" y="26"/>
                  </a:lnTo>
                  <a:lnTo>
                    <a:pt x="264" y="33"/>
                  </a:lnTo>
                  <a:lnTo>
                    <a:pt x="264" y="33"/>
                  </a:lnTo>
                  <a:lnTo>
                    <a:pt x="264" y="39"/>
                  </a:lnTo>
                  <a:lnTo>
                    <a:pt x="262" y="45"/>
                  </a:lnTo>
                  <a:lnTo>
                    <a:pt x="259" y="52"/>
                  </a:lnTo>
                  <a:lnTo>
                    <a:pt x="255" y="57"/>
                  </a:lnTo>
                  <a:lnTo>
                    <a:pt x="250" y="60"/>
                  </a:lnTo>
                  <a:lnTo>
                    <a:pt x="245" y="63"/>
                  </a:lnTo>
                  <a:lnTo>
                    <a:pt x="238" y="65"/>
                  </a:lnTo>
                  <a:lnTo>
                    <a:pt x="231" y="66"/>
                  </a:lnTo>
                  <a:lnTo>
                    <a:pt x="231" y="66"/>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18" name="Freeform 109">
              <a:extLst>
                <a:ext uri="{FF2B5EF4-FFF2-40B4-BE49-F238E27FC236}">
                  <a16:creationId xmlns:a16="http://schemas.microsoft.com/office/drawing/2014/main" id="{620849D2-0CC5-0EC5-319C-738D98F6D205}"/>
                </a:ext>
              </a:extLst>
            </p:cNvPr>
            <p:cNvSpPr>
              <a:spLocks/>
            </p:cNvSpPr>
            <p:nvPr/>
          </p:nvSpPr>
          <p:spPr bwMode="auto">
            <a:xfrm>
              <a:off x="9444633" y="4977042"/>
              <a:ext cx="49855" cy="11808"/>
            </a:xfrm>
            <a:custGeom>
              <a:avLst/>
              <a:gdLst>
                <a:gd name="T0" fmla="*/ 231 w 264"/>
                <a:gd name="T1" fmla="*/ 67 h 67"/>
                <a:gd name="T2" fmla="*/ 34 w 264"/>
                <a:gd name="T3" fmla="*/ 67 h 67"/>
                <a:gd name="T4" fmla="*/ 34 w 264"/>
                <a:gd name="T5" fmla="*/ 67 h 67"/>
                <a:gd name="T6" fmla="*/ 26 w 264"/>
                <a:gd name="T7" fmla="*/ 66 h 67"/>
                <a:gd name="T8" fmla="*/ 20 w 264"/>
                <a:gd name="T9" fmla="*/ 63 h 67"/>
                <a:gd name="T10" fmla="*/ 15 w 264"/>
                <a:gd name="T11" fmla="*/ 60 h 67"/>
                <a:gd name="T12" fmla="*/ 10 w 264"/>
                <a:gd name="T13" fmla="*/ 56 h 67"/>
                <a:gd name="T14" fmla="*/ 6 w 264"/>
                <a:gd name="T15" fmla="*/ 52 h 67"/>
                <a:gd name="T16" fmla="*/ 2 w 264"/>
                <a:gd name="T17" fmla="*/ 46 h 67"/>
                <a:gd name="T18" fmla="*/ 0 w 264"/>
                <a:gd name="T19" fmla="*/ 40 h 67"/>
                <a:gd name="T20" fmla="*/ 0 w 264"/>
                <a:gd name="T21" fmla="*/ 33 h 67"/>
                <a:gd name="T22" fmla="*/ 0 w 264"/>
                <a:gd name="T23" fmla="*/ 33 h 67"/>
                <a:gd name="T24" fmla="*/ 0 w 264"/>
                <a:gd name="T25" fmla="*/ 26 h 67"/>
                <a:gd name="T26" fmla="*/ 2 w 264"/>
                <a:gd name="T27" fmla="*/ 20 h 67"/>
                <a:gd name="T28" fmla="*/ 6 w 264"/>
                <a:gd name="T29" fmla="*/ 15 h 67"/>
                <a:gd name="T30" fmla="*/ 10 w 264"/>
                <a:gd name="T31" fmla="*/ 10 h 67"/>
                <a:gd name="T32" fmla="*/ 15 w 264"/>
                <a:gd name="T33" fmla="*/ 5 h 67"/>
                <a:gd name="T34" fmla="*/ 20 w 264"/>
                <a:gd name="T35" fmla="*/ 2 h 67"/>
                <a:gd name="T36" fmla="*/ 26 w 264"/>
                <a:gd name="T37" fmla="*/ 0 h 67"/>
                <a:gd name="T38" fmla="*/ 34 w 264"/>
                <a:gd name="T39" fmla="*/ 0 h 67"/>
                <a:gd name="T40" fmla="*/ 231 w 264"/>
                <a:gd name="T41" fmla="*/ 0 h 67"/>
                <a:gd name="T42" fmla="*/ 231 w 264"/>
                <a:gd name="T43" fmla="*/ 0 h 67"/>
                <a:gd name="T44" fmla="*/ 238 w 264"/>
                <a:gd name="T45" fmla="*/ 0 h 67"/>
                <a:gd name="T46" fmla="*/ 245 w 264"/>
                <a:gd name="T47" fmla="*/ 2 h 67"/>
                <a:gd name="T48" fmla="*/ 250 w 264"/>
                <a:gd name="T49" fmla="*/ 5 h 67"/>
                <a:gd name="T50" fmla="*/ 255 w 264"/>
                <a:gd name="T51" fmla="*/ 10 h 67"/>
                <a:gd name="T52" fmla="*/ 259 w 264"/>
                <a:gd name="T53" fmla="*/ 15 h 67"/>
                <a:gd name="T54" fmla="*/ 262 w 264"/>
                <a:gd name="T55" fmla="*/ 20 h 67"/>
                <a:gd name="T56" fmla="*/ 264 w 264"/>
                <a:gd name="T57" fmla="*/ 26 h 67"/>
                <a:gd name="T58" fmla="*/ 264 w 264"/>
                <a:gd name="T59" fmla="*/ 33 h 67"/>
                <a:gd name="T60" fmla="*/ 264 w 264"/>
                <a:gd name="T61" fmla="*/ 33 h 67"/>
                <a:gd name="T62" fmla="*/ 264 w 264"/>
                <a:gd name="T63" fmla="*/ 40 h 67"/>
                <a:gd name="T64" fmla="*/ 262 w 264"/>
                <a:gd name="T65" fmla="*/ 46 h 67"/>
                <a:gd name="T66" fmla="*/ 259 w 264"/>
                <a:gd name="T67" fmla="*/ 52 h 67"/>
                <a:gd name="T68" fmla="*/ 255 w 264"/>
                <a:gd name="T69" fmla="*/ 56 h 67"/>
                <a:gd name="T70" fmla="*/ 250 w 264"/>
                <a:gd name="T71" fmla="*/ 60 h 67"/>
                <a:gd name="T72" fmla="*/ 245 w 264"/>
                <a:gd name="T73" fmla="*/ 63 h 67"/>
                <a:gd name="T74" fmla="*/ 238 w 264"/>
                <a:gd name="T75" fmla="*/ 66 h 67"/>
                <a:gd name="T76" fmla="*/ 231 w 264"/>
                <a:gd name="T77" fmla="*/ 67 h 67"/>
                <a:gd name="T78" fmla="*/ 231 w 264"/>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7">
                  <a:moveTo>
                    <a:pt x="231" y="67"/>
                  </a:moveTo>
                  <a:lnTo>
                    <a:pt x="34" y="67"/>
                  </a:lnTo>
                  <a:lnTo>
                    <a:pt x="34" y="67"/>
                  </a:lnTo>
                  <a:lnTo>
                    <a:pt x="26" y="66"/>
                  </a:lnTo>
                  <a:lnTo>
                    <a:pt x="20" y="63"/>
                  </a:lnTo>
                  <a:lnTo>
                    <a:pt x="15" y="60"/>
                  </a:lnTo>
                  <a:lnTo>
                    <a:pt x="10" y="56"/>
                  </a:lnTo>
                  <a:lnTo>
                    <a:pt x="6" y="52"/>
                  </a:lnTo>
                  <a:lnTo>
                    <a:pt x="2" y="46"/>
                  </a:lnTo>
                  <a:lnTo>
                    <a:pt x="0" y="40"/>
                  </a:lnTo>
                  <a:lnTo>
                    <a:pt x="0" y="33"/>
                  </a:lnTo>
                  <a:lnTo>
                    <a:pt x="0" y="33"/>
                  </a:lnTo>
                  <a:lnTo>
                    <a:pt x="0" y="26"/>
                  </a:lnTo>
                  <a:lnTo>
                    <a:pt x="2" y="20"/>
                  </a:lnTo>
                  <a:lnTo>
                    <a:pt x="6" y="15"/>
                  </a:lnTo>
                  <a:lnTo>
                    <a:pt x="10" y="10"/>
                  </a:lnTo>
                  <a:lnTo>
                    <a:pt x="15" y="5"/>
                  </a:lnTo>
                  <a:lnTo>
                    <a:pt x="20" y="2"/>
                  </a:lnTo>
                  <a:lnTo>
                    <a:pt x="26" y="0"/>
                  </a:lnTo>
                  <a:lnTo>
                    <a:pt x="34" y="0"/>
                  </a:lnTo>
                  <a:lnTo>
                    <a:pt x="231" y="0"/>
                  </a:lnTo>
                  <a:lnTo>
                    <a:pt x="231" y="0"/>
                  </a:lnTo>
                  <a:lnTo>
                    <a:pt x="238" y="0"/>
                  </a:lnTo>
                  <a:lnTo>
                    <a:pt x="245" y="2"/>
                  </a:lnTo>
                  <a:lnTo>
                    <a:pt x="250" y="5"/>
                  </a:lnTo>
                  <a:lnTo>
                    <a:pt x="255" y="10"/>
                  </a:lnTo>
                  <a:lnTo>
                    <a:pt x="259" y="15"/>
                  </a:lnTo>
                  <a:lnTo>
                    <a:pt x="262" y="20"/>
                  </a:lnTo>
                  <a:lnTo>
                    <a:pt x="264" y="26"/>
                  </a:lnTo>
                  <a:lnTo>
                    <a:pt x="264" y="33"/>
                  </a:lnTo>
                  <a:lnTo>
                    <a:pt x="264" y="33"/>
                  </a:lnTo>
                  <a:lnTo>
                    <a:pt x="264" y="40"/>
                  </a:lnTo>
                  <a:lnTo>
                    <a:pt x="262" y="46"/>
                  </a:lnTo>
                  <a:lnTo>
                    <a:pt x="259" y="52"/>
                  </a:lnTo>
                  <a:lnTo>
                    <a:pt x="255" y="56"/>
                  </a:lnTo>
                  <a:lnTo>
                    <a:pt x="250" y="60"/>
                  </a:lnTo>
                  <a:lnTo>
                    <a:pt x="245" y="63"/>
                  </a:lnTo>
                  <a:lnTo>
                    <a:pt x="238" y="66"/>
                  </a:lnTo>
                  <a:lnTo>
                    <a:pt x="231" y="67"/>
                  </a:lnTo>
                  <a:lnTo>
                    <a:pt x="231" y="67"/>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19" name="Freeform 110">
              <a:extLst>
                <a:ext uri="{FF2B5EF4-FFF2-40B4-BE49-F238E27FC236}">
                  <a16:creationId xmlns:a16="http://schemas.microsoft.com/office/drawing/2014/main" id="{045D6378-3D8A-5092-2062-5B0959812A18}"/>
                </a:ext>
              </a:extLst>
            </p:cNvPr>
            <p:cNvSpPr>
              <a:spLocks noEditPoints="1"/>
            </p:cNvSpPr>
            <p:nvPr/>
          </p:nvSpPr>
          <p:spPr bwMode="auto">
            <a:xfrm>
              <a:off x="9344923" y="5001970"/>
              <a:ext cx="38048" cy="36736"/>
            </a:xfrm>
            <a:custGeom>
              <a:avLst/>
              <a:gdLst>
                <a:gd name="T0" fmla="*/ 165 w 198"/>
                <a:gd name="T1" fmla="*/ 198 h 198"/>
                <a:gd name="T2" fmla="*/ 33 w 198"/>
                <a:gd name="T3" fmla="*/ 198 h 198"/>
                <a:gd name="T4" fmla="*/ 33 w 198"/>
                <a:gd name="T5" fmla="*/ 198 h 198"/>
                <a:gd name="T6" fmla="*/ 26 w 198"/>
                <a:gd name="T7" fmla="*/ 198 h 198"/>
                <a:gd name="T8" fmla="*/ 20 w 198"/>
                <a:gd name="T9" fmla="*/ 195 h 198"/>
                <a:gd name="T10" fmla="*/ 14 w 198"/>
                <a:gd name="T11" fmla="*/ 192 h 198"/>
                <a:gd name="T12" fmla="*/ 10 w 198"/>
                <a:gd name="T13" fmla="*/ 188 h 198"/>
                <a:gd name="T14" fmla="*/ 6 w 198"/>
                <a:gd name="T15" fmla="*/ 183 h 198"/>
                <a:gd name="T16" fmla="*/ 3 w 198"/>
                <a:gd name="T17" fmla="*/ 178 h 198"/>
                <a:gd name="T18" fmla="*/ 1 w 198"/>
                <a:gd name="T19" fmla="*/ 172 h 198"/>
                <a:gd name="T20" fmla="*/ 0 w 198"/>
                <a:gd name="T21" fmla="*/ 164 h 198"/>
                <a:gd name="T22" fmla="*/ 0 w 198"/>
                <a:gd name="T23" fmla="*/ 33 h 198"/>
                <a:gd name="T24" fmla="*/ 0 w 198"/>
                <a:gd name="T25" fmla="*/ 33 h 198"/>
                <a:gd name="T26" fmla="*/ 1 w 198"/>
                <a:gd name="T27" fmla="*/ 26 h 198"/>
                <a:gd name="T28" fmla="*/ 3 w 198"/>
                <a:gd name="T29" fmla="*/ 19 h 198"/>
                <a:gd name="T30" fmla="*/ 6 w 198"/>
                <a:gd name="T31" fmla="*/ 14 h 198"/>
                <a:gd name="T32" fmla="*/ 10 w 198"/>
                <a:gd name="T33" fmla="*/ 9 h 198"/>
                <a:gd name="T34" fmla="*/ 14 w 198"/>
                <a:gd name="T35" fmla="*/ 5 h 198"/>
                <a:gd name="T36" fmla="*/ 20 w 198"/>
                <a:gd name="T37" fmla="*/ 2 h 198"/>
                <a:gd name="T38" fmla="*/ 26 w 198"/>
                <a:gd name="T39" fmla="*/ 0 h 198"/>
                <a:gd name="T40" fmla="*/ 33 w 198"/>
                <a:gd name="T41" fmla="*/ 0 h 198"/>
                <a:gd name="T42" fmla="*/ 165 w 198"/>
                <a:gd name="T43" fmla="*/ 0 h 198"/>
                <a:gd name="T44" fmla="*/ 165 w 198"/>
                <a:gd name="T45" fmla="*/ 0 h 198"/>
                <a:gd name="T46" fmla="*/ 172 w 198"/>
                <a:gd name="T47" fmla="*/ 0 h 198"/>
                <a:gd name="T48" fmla="*/ 179 w 198"/>
                <a:gd name="T49" fmla="*/ 2 h 198"/>
                <a:gd name="T50" fmla="*/ 184 w 198"/>
                <a:gd name="T51" fmla="*/ 5 h 198"/>
                <a:gd name="T52" fmla="*/ 189 w 198"/>
                <a:gd name="T53" fmla="*/ 9 h 198"/>
                <a:gd name="T54" fmla="*/ 193 w 198"/>
                <a:gd name="T55" fmla="*/ 14 h 198"/>
                <a:gd name="T56" fmla="*/ 196 w 198"/>
                <a:gd name="T57" fmla="*/ 19 h 198"/>
                <a:gd name="T58" fmla="*/ 197 w 198"/>
                <a:gd name="T59" fmla="*/ 26 h 198"/>
                <a:gd name="T60" fmla="*/ 198 w 198"/>
                <a:gd name="T61" fmla="*/ 33 h 198"/>
                <a:gd name="T62" fmla="*/ 198 w 198"/>
                <a:gd name="T63" fmla="*/ 164 h 198"/>
                <a:gd name="T64" fmla="*/ 198 w 198"/>
                <a:gd name="T65" fmla="*/ 164 h 198"/>
                <a:gd name="T66" fmla="*/ 197 w 198"/>
                <a:gd name="T67" fmla="*/ 172 h 198"/>
                <a:gd name="T68" fmla="*/ 196 w 198"/>
                <a:gd name="T69" fmla="*/ 178 h 198"/>
                <a:gd name="T70" fmla="*/ 193 w 198"/>
                <a:gd name="T71" fmla="*/ 183 h 198"/>
                <a:gd name="T72" fmla="*/ 189 w 198"/>
                <a:gd name="T73" fmla="*/ 188 h 198"/>
                <a:gd name="T74" fmla="*/ 184 w 198"/>
                <a:gd name="T75" fmla="*/ 192 h 198"/>
                <a:gd name="T76" fmla="*/ 179 w 198"/>
                <a:gd name="T77" fmla="*/ 195 h 198"/>
                <a:gd name="T78" fmla="*/ 172 w 198"/>
                <a:gd name="T79" fmla="*/ 198 h 198"/>
                <a:gd name="T80" fmla="*/ 165 w 198"/>
                <a:gd name="T81" fmla="*/ 198 h 198"/>
                <a:gd name="T82" fmla="*/ 165 w 198"/>
                <a:gd name="T83" fmla="*/ 198 h 198"/>
                <a:gd name="T84" fmla="*/ 66 w 198"/>
                <a:gd name="T85" fmla="*/ 131 h 198"/>
                <a:gd name="T86" fmla="*/ 132 w 198"/>
                <a:gd name="T87" fmla="*/ 131 h 198"/>
                <a:gd name="T88" fmla="*/ 132 w 198"/>
                <a:gd name="T89" fmla="*/ 65 h 198"/>
                <a:gd name="T90" fmla="*/ 66 w 198"/>
                <a:gd name="T91" fmla="*/ 65 h 198"/>
                <a:gd name="T92" fmla="*/ 66 w 198"/>
                <a:gd name="T93" fmla="*/ 13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198">
                  <a:moveTo>
                    <a:pt x="165" y="198"/>
                  </a:moveTo>
                  <a:lnTo>
                    <a:pt x="33" y="198"/>
                  </a:lnTo>
                  <a:lnTo>
                    <a:pt x="33" y="198"/>
                  </a:lnTo>
                  <a:lnTo>
                    <a:pt x="26" y="198"/>
                  </a:lnTo>
                  <a:lnTo>
                    <a:pt x="20" y="195"/>
                  </a:lnTo>
                  <a:lnTo>
                    <a:pt x="14" y="192"/>
                  </a:lnTo>
                  <a:lnTo>
                    <a:pt x="10" y="188"/>
                  </a:lnTo>
                  <a:lnTo>
                    <a:pt x="6" y="183"/>
                  </a:lnTo>
                  <a:lnTo>
                    <a:pt x="3" y="178"/>
                  </a:lnTo>
                  <a:lnTo>
                    <a:pt x="1" y="172"/>
                  </a:lnTo>
                  <a:lnTo>
                    <a:pt x="0" y="164"/>
                  </a:lnTo>
                  <a:lnTo>
                    <a:pt x="0" y="33"/>
                  </a:lnTo>
                  <a:lnTo>
                    <a:pt x="0" y="33"/>
                  </a:lnTo>
                  <a:lnTo>
                    <a:pt x="1" y="26"/>
                  </a:lnTo>
                  <a:lnTo>
                    <a:pt x="3" y="19"/>
                  </a:lnTo>
                  <a:lnTo>
                    <a:pt x="6" y="14"/>
                  </a:lnTo>
                  <a:lnTo>
                    <a:pt x="10" y="9"/>
                  </a:lnTo>
                  <a:lnTo>
                    <a:pt x="14" y="5"/>
                  </a:lnTo>
                  <a:lnTo>
                    <a:pt x="20" y="2"/>
                  </a:lnTo>
                  <a:lnTo>
                    <a:pt x="26" y="0"/>
                  </a:lnTo>
                  <a:lnTo>
                    <a:pt x="33" y="0"/>
                  </a:lnTo>
                  <a:lnTo>
                    <a:pt x="165" y="0"/>
                  </a:lnTo>
                  <a:lnTo>
                    <a:pt x="165" y="0"/>
                  </a:lnTo>
                  <a:lnTo>
                    <a:pt x="172" y="0"/>
                  </a:lnTo>
                  <a:lnTo>
                    <a:pt x="179" y="2"/>
                  </a:lnTo>
                  <a:lnTo>
                    <a:pt x="184" y="5"/>
                  </a:lnTo>
                  <a:lnTo>
                    <a:pt x="189" y="9"/>
                  </a:lnTo>
                  <a:lnTo>
                    <a:pt x="193" y="14"/>
                  </a:lnTo>
                  <a:lnTo>
                    <a:pt x="196" y="19"/>
                  </a:lnTo>
                  <a:lnTo>
                    <a:pt x="197" y="26"/>
                  </a:lnTo>
                  <a:lnTo>
                    <a:pt x="198" y="33"/>
                  </a:lnTo>
                  <a:lnTo>
                    <a:pt x="198" y="164"/>
                  </a:lnTo>
                  <a:lnTo>
                    <a:pt x="198" y="164"/>
                  </a:lnTo>
                  <a:lnTo>
                    <a:pt x="197" y="172"/>
                  </a:lnTo>
                  <a:lnTo>
                    <a:pt x="196" y="178"/>
                  </a:lnTo>
                  <a:lnTo>
                    <a:pt x="193" y="183"/>
                  </a:lnTo>
                  <a:lnTo>
                    <a:pt x="189" y="188"/>
                  </a:lnTo>
                  <a:lnTo>
                    <a:pt x="184" y="192"/>
                  </a:lnTo>
                  <a:lnTo>
                    <a:pt x="179" y="195"/>
                  </a:lnTo>
                  <a:lnTo>
                    <a:pt x="172" y="198"/>
                  </a:lnTo>
                  <a:lnTo>
                    <a:pt x="165" y="198"/>
                  </a:lnTo>
                  <a:lnTo>
                    <a:pt x="165" y="198"/>
                  </a:lnTo>
                  <a:close/>
                  <a:moveTo>
                    <a:pt x="66" y="131"/>
                  </a:moveTo>
                  <a:lnTo>
                    <a:pt x="132" y="131"/>
                  </a:lnTo>
                  <a:lnTo>
                    <a:pt x="132" y="65"/>
                  </a:lnTo>
                  <a:lnTo>
                    <a:pt x="66" y="65"/>
                  </a:lnTo>
                  <a:lnTo>
                    <a:pt x="66" y="131"/>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20" name="Freeform 111">
              <a:extLst>
                <a:ext uri="{FF2B5EF4-FFF2-40B4-BE49-F238E27FC236}">
                  <a16:creationId xmlns:a16="http://schemas.microsoft.com/office/drawing/2014/main" id="{7520C1E0-171F-AE90-45E6-36A5BC7DBE54}"/>
                </a:ext>
              </a:extLst>
            </p:cNvPr>
            <p:cNvSpPr>
              <a:spLocks noEditPoints="1"/>
            </p:cNvSpPr>
            <p:nvPr/>
          </p:nvSpPr>
          <p:spPr bwMode="auto">
            <a:xfrm>
              <a:off x="9543032" y="5001970"/>
              <a:ext cx="38048" cy="36736"/>
            </a:xfrm>
            <a:custGeom>
              <a:avLst/>
              <a:gdLst>
                <a:gd name="T0" fmla="*/ 166 w 198"/>
                <a:gd name="T1" fmla="*/ 198 h 198"/>
                <a:gd name="T2" fmla="*/ 33 w 198"/>
                <a:gd name="T3" fmla="*/ 198 h 198"/>
                <a:gd name="T4" fmla="*/ 33 w 198"/>
                <a:gd name="T5" fmla="*/ 198 h 198"/>
                <a:gd name="T6" fmla="*/ 26 w 198"/>
                <a:gd name="T7" fmla="*/ 198 h 198"/>
                <a:gd name="T8" fmla="*/ 20 w 198"/>
                <a:gd name="T9" fmla="*/ 195 h 198"/>
                <a:gd name="T10" fmla="*/ 15 w 198"/>
                <a:gd name="T11" fmla="*/ 192 h 198"/>
                <a:gd name="T12" fmla="*/ 10 w 198"/>
                <a:gd name="T13" fmla="*/ 188 h 198"/>
                <a:gd name="T14" fmla="*/ 5 w 198"/>
                <a:gd name="T15" fmla="*/ 183 h 198"/>
                <a:gd name="T16" fmla="*/ 2 w 198"/>
                <a:gd name="T17" fmla="*/ 178 h 198"/>
                <a:gd name="T18" fmla="*/ 0 w 198"/>
                <a:gd name="T19" fmla="*/ 172 h 198"/>
                <a:gd name="T20" fmla="*/ 0 w 198"/>
                <a:gd name="T21" fmla="*/ 164 h 198"/>
                <a:gd name="T22" fmla="*/ 0 w 198"/>
                <a:gd name="T23" fmla="*/ 33 h 198"/>
                <a:gd name="T24" fmla="*/ 0 w 198"/>
                <a:gd name="T25" fmla="*/ 33 h 198"/>
                <a:gd name="T26" fmla="*/ 0 w 198"/>
                <a:gd name="T27" fmla="*/ 26 h 198"/>
                <a:gd name="T28" fmla="*/ 2 w 198"/>
                <a:gd name="T29" fmla="*/ 19 h 198"/>
                <a:gd name="T30" fmla="*/ 5 w 198"/>
                <a:gd name="T31" fmla="*/ 14 h 198"/>
                <a:gd name="T32" fmla="*/ 10 w 198"/>
                <a:gd name="T33" fmla="*/ 9 h 198"/>
                <a:gd name="T34" fmla="*/ 15 w 198"/>
                <a:gd name="T35" fmla="*/ 5 h 198"/>
                <a:gd name="T36" fmla="*/ 20 w 198"/>
                <a:gd name="T37" fmla="*/ 2 h 198"/>
                <a:gd name="T38" fmla="*/ 26 w 198"/>
                <a:gd name="T39" fmla="*/ 0 h 198"/>
                <a:gd name="T40" fmla="*/ 33 w 198"/>
                <a:gd name="T41" fmla="*/ 0 h 198"/>
                <a:gd name="T42" fmla="*/ 166 w 198"/>
                <a:gd name="T43" fmla="*/ 0 h 198"/>
                <a:gd name="T44" fmla="*/ 166 w 198"/>
                <a:gd name="T45" fmla="*/ 0 h 198"/>
                <a:gd name="T46" fmla="*/ 172 w 198"/>
                <a:gd name="T47" fmla="*/ 0 h 198"/>
                <a:gd name="T48" fmla="*/ 178 w 198"/>
                <a:gd name="T49" fmla="*/ 2 h 198"/>
                <a:gd name="T50" fmla="*/ 183 w 198"/>
                <a:gd name="T51" fmla="*/ 5 h 198"/>
                <a:gd name="T52" fmla="*/ 189 w 198"/>
                <a:gd name="T53" fmla="*/ 9 h 198"/>
                <a:gd name="T54" fmla="*/ 193 w 198"/>
                <a:gd name="T55" fmla="*/ 14 h 198"/>
                <a:gd name="T56" fmla="*/ 196 w 198"/>
                <a:gd name="T57" fmla="*/ 19 h 198"/>
                <a:gd name="T58" fmla="*/ 198 w 198"/>
                <a:gd name="T59" fmla="*/ 26 h 198"/>
                <a:gd name="T60" fmla="*/ 198 w 198"/>
                <a:gd name="T61" fmla="*/ 33 h 198"/>
                <a:gd name="T62" fmla="*/ 198 w 198"/>
                <a:gd name="T63" fmla="*/ 164 h 198"/>
                <a:gd name="T64" fmla="*/ 198 w 198"/>
                <a:gd name="T65" fmla="*/ 164 h 198"/>
                <a:gd name="T66" fmla="*/ 198 w 198"/>
                <a:gd name="T67" fmla="*/ 172 h 198"/>
                <a:gd name="T68" fmla="*/ 196 w 198"/>
                <a:gd name="T69" fmla="*/ 178 h 198"/>
                <a:gd name="T70" fmla="*/ 193 w 198"/>
                <a:gd name="T71" fmla="*/ 183 h 198"/>
                <a:gd name="T72" fmla="*/ 189 w 198"/>
                <a:gd name="T73" fmla="*/ 188 h 198"/>
                <a:gd name="T74" fmla="*/ 183 w 198"/>
                <a:gd name="T75" fmla="*/ 192 h 198"/>
                <a:gd name="T76" fmla="*/ 178 w 198"/>
                <a:gd name="T77" fmla="*/ 195 h 198"/>
                <a:gd name="T78" fmla="*/ 172 w 198"/>
                <a:gd name="T79" fmla="*/ 198 h 198"/>
                <a:gd name="T80" fmla="*/ 166 w 198"/>
                <a:gd name="T81" fmla="*/ 198 h 198"/>
                <a:gd name="T82" fmla="*/ 166 w 198"/>
                <a:gd name="T83" fmla="*/ 198 h 198"/>
                <a:gd name="T84" fmla="*/ 66 w 198"/>
                <a:gd name="T85" fmla="*/ 131 h 198"/>
                <a:gd name="T86" fmla="*/ 133 w 198"/>
                <a:gd name="T87" fmla="*/ 131 h 198"/>
                <a:gd name="T88" fmla="*/ 133 w 198"/>
                <a:gd name="T89" fmla="*/ 65 h 198"/>
                <a:gd name="T90" fmla="*/ 66 w 198"/>
                <a:gd name="T91" fmla="*/ 65 h 198"/>
                <a:gd name="T92" fmla="*/ 66 w 198"/>
                <a:gd name="T93" fmla="*/ 13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198">
                  <a:moveTo>
                    <a:pt x="166" y="198"/>
                  </a:moveTo>
                  <a:lnTo>
                    <a:pt x="33" y="198"/>
                  </a:lnTo>
                  <a:lnTo>
                    <a:pt x="33" y="198"/>
                  </a:lnTo>
                  <a:lnTo>
                    <a:pt x="26" y="198"/>
                  </a:lnTo>
                  <a:lnTo>
                    <a:pt x="20" y="195"/>
                  </a:lnTo>
                  <a:lnTo>
                    <a:pt x="15" y="192"/>
                  </a:lnTo>
                  <a:lnTo>
                    <a:pt x="10" y="188"/>
                  </a:lnTo>
                  <a:lnTo>
                    <a:pt x="5" y="183"/>
                  </a:lnTo>
                  <a:lnTo>
                    <a:pt x="2" y="178"/>
                  </a:lnTo>
                  <a:lnTo>
                    <a:pt x="0" y="172"/>
                  </a:lnTo>
                  <a:lnTo>
                    <a:pt x="0" y="164"/>
                  </a:lnTo>
                  <a:lnTo>
                    <a:pt x="0" y="33"/>
                  </a:lnTo>
                  <a:lnTo>
                    <a:pt x="0" y="33"/>
                  </a:lnTo>
                  <a:lnTo>
                    <a:pt x="0" y="26"/>
                  </a:lnTo>
                  <a:lnTo>
                    <a:pt x="2" y="19"/>
                  </a:lnTo>
                  <a:lnTo>
                    <a:pt x="5" y="14"/>
                  </a:lnTo>
                  <a:lnTo>
                    <a:pt x="10" y="9"/>
                  </a:lnTo>
                  <a:lnTo>
                    <a:pt x="15" y="5"/>
                  </a:lnTo>
                  <a:lnTo>
                    <a:pt x="20" y="2"/>
                  </a:lnTo>
                  <a:lnTo>
                    <a:pt x="26" y="0"/>
                  </a:lnTo>
                  <a:lnTo>
                    <a:pt x="33" y="0"/>
                  </a:lnTo>
                  <a:lnTo>
                    <a:pt x="166" y="0"/>
                  </a:lnTo>
                  <a:lnTo>
                    <a:pt x="166" y="0"/>
                  </a:lnTo>
                  <a:lnTo>
                    <a:pt x="172" y="0"/>
                  </a:lnTo>
                  <a:lnTo>
                    <a:pt x="178" y="2"/>
                  </a:lnTo>
                  <a:lnTo>
                    <a:pt x="183" y="5"/>
                  </a:lnTo>
                  <a:lnTo>
                    <a:pt x="189" y="9"/>
                  </a:lnTo>
                  <a:lnTo>
                    <a:pt x="193" y="14"/>
                  </a:lnTo>
                  <a:lnTo>
                    <a:pt x="196" y="19"/>
                  </a:lnTo>
                  <a:lnTo>
                    <a:pt x="198" y="26"/>
                  </a:lnTo>
                  <a:lnTo>
                    <a:pt x="198" y="33"/>
                  </a:lnTo>
                  <a:lnTo>
                    <a:pt x="198" y="164"/>
                  </a:lnTo>
                  <a:lnTo>
                    <a:pt x="198" y="164"/>
                  </a:lnTo>
                  <a:lnTo>
                    <a:pt x="198" y="172"/>
                  </a:lnTo>
                  <a:lnTo>
                    <a:pt x="196" y="178"/>
                  </a:lnTo>
                  <a:lnTo>
                    <a:pt x="193" y="183"/>
                  </a:lnTo>
                  <a:lnTo>
                    <a:pt x="189" y="188"/>
                  </a:lnTo>
                  <a:lnTo>
                    <a:pt x="183" y="192"/>
                  </a:lnTo>
                  <a:lnTo>
                    <a:pt x="178" y="195"/>
                  </a:lnTo>
                  <a:lnTo>
                    <a:pt x="172" y="198"/>
                  </a:lnTo>
                  <a:lnTo>
                    <a:pt x="166" y="198"/>
                  </a:lnTo>
                  <a:lnTo>
                    <a:pt x="166" y="198"/>
                  </a:lnTo>
                  <a:close/>
                  <a:moveTo>
                    <a:pt x="66" y="131"/>
                  </a:moveTo>
                  <a:lnTo>
                    <a:pt x="133" y="131"/>
                  </a:lnTo>
                  <a:lnTo>
                    <a:pt x="133" y="65"/>
                  </a:lnTo>
                  <a:lnTo>
                    <a:pt x="66" y="65"/>
                  </a:lnTo>
                  <a:lnTo>
                    <a:pt x="66" y="131"/>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nvGrpSpPr>
          <p:cNvPr id="221" name="Group 220">
            <a:extLst>
              <a:ext uri="{FF2B5EF4-FFF2-40B4-BE49-F238E27FC236}">
                <a16:creationId xmlns:a16="http://schemas.microsoft.com/office/drawing/2014/main" id="{C64EAF80-F0CB-3DB7-5CB0-6BC90311094E}"/>
              </a:ext>
            </a:extLst>
          </p:cNvPr>
          <p:cNvGrpSpPr/>
          <p:nvPr/>
        </p:nvGrpSpPr>
        <p:grpSpPr>
          <a:xfrm>
            <a:off x="9308187" y="1931924"/>
            <a:ext cx="297821" cy="295196"/>
            <a:chOff x="2676525" y="3971926"/>
            <a:chExt cx="360363" cy="357188"/>
          </a:xfrm>
          <a:solidFill>
            <a:srgbClr val="37617A"/>
          </a:solidFill>
        </p:grpSpPr>
        <p:sp>
          <p:nvSpPr>
            <p:cNvPr id="222" name="Freeform 269">
              <a:extLst>
                <a:ext uri="{FF2B5EF4-FFF2-40B4-BE49-F238E27FC236}">
                  <a16:creationId xmlns:a16="http://schemas.microsoft.com/office/drawing/2014/main" id="{2FECC934-9BC0-2CF2-BEA7-101508300D38}"/>
                </a:ext>
              </a:extLst>
            </p:cNvPr>
            <p:cNvSpPr>
              <a:spLocks noEditPoints="1"/>
            </p:cNvSpPr>
            <p:nvPr/>
          </p:nvSpPr>
          <p:spPr bwMode="auto">
            <a:xfrm>
              <a:off x="2706688" y="3971926"/>
              <a:ext cx="217488" cy="69850"/>
            </a:xfrm>
            <a:custGeom>
              <a:avLst/>
              <a:gdLst>
                <a:gd name="T0" fmla="*/ 571 w 959"/>
                <a:gd name="T1" fmla="*/ 304 h 304"/>
                <a:gd name="T2" fmla="*/ 521 w 959"/>
                <a:gd name="T3" fmla="*/ 298 h 304"/>
                <a:gd name="T4" fmla="*/ 427 w 959"/>
                <a:gd name="T5" fmla="*/ 273 h 304"/>
                <a:gd name="T6" fmla="*/ 340 w 959"/>
                <a:gd name="T7" fmla="*/ 239 h 304"/>
                <a:gd name="T8" fmla="*/ 244 w 959"/>
                <a:gd name="T9" fmla="*/ 203 h 304"/>
                <a:gd name="T10" fmla="*/ 189 w 959"/>
                <a:gd name="T11" fmla="*/ 189 h 304"/>
                <a:gd name="T12" fmla="*/ 136 w 959"/>
                <a:gd name="T13" fmla="*/ 186 h 304"/>
                <a:gd name="T14" fmla="*/ 84 w 959"/>
                <a:gd name="T15" fmla="*/ 198 h 304"/>
                <a:gd name="T16" fmla="*/ 51 w 959"/>
                <a:gd name="T17" fmla="*/ 214 h 304"/>
                <a:gd name="T18" fmla="*/ 35 w 959"/>
                <a:gd name="T19" fmla="*/ 219 h 304"/>
                <a:gd name="T20" fmla="*/ 18 w 959"/>
                <a:gd name="T21" fmla="*/ 215 h 304"/>
                <a:gd name="T22" fmla="*/ 9 w 959"/>
                <a:gd name="T23" fmla="*/ 208 h 304"/>
                <a:gd name="T24" fmla="*/ 0 w 959"/>
                <a:gd name="T25" fmla="*/ 193 h 304"/>
                <a:gd name="T26" fmla="*/ 1 w 959"/>
                <a:gd name="T27" fmla="*/ 177 h 304"/>
                <a:gd name="T28" fmla="*/ 7 w 959"/>
                <a:gd name="T29" fmla="*/ 166 h 304"/>
                <a:gd name="T30" fmla="*/ 56 w 959"/>
                <a:gd name="T31" fmla="*/ 109 h 304"/>
                <a:gd name="T32" fmla="*/ 106 w 959"/>
                <a:gd name="T33" fmla="*/ 64 h 304"/>
                <a:gd name="T34" fmla="*/ 156 w 959"/>
                <a:gd name="T35" fmla="*/ 33 h 304"/>
                <a:gd name="T36" fmla="*/ 205 w 959"/>
                <a:gd name="T37" fmla="*/ 12 h 304"/>
                <a:gd name="T38" fmla="*/ 254 w 959"/>
                <a:gd name="T39" fmla="*/ 2 h 304"/>
                <a:gd name="T40" fmla="*/ 304 w 959"/>
                <a:gd name="T41" fmla="*/ 0 h 304"/>
                <a:gd name="T42" fmla="*/ 368 w 959"/>
                <a:gd name="T43" fmla="*/ 6 h 304"/>
                <a:gd name="T44" fmla="*/ 463 w 959"/>
                <a:gd name="T45" fmla="*/ 30 h 304"/>
                <a:gd name="T46" fmla="*/ 576 w 959"/>
                <a:gd name="T47" fmla="*/ 67 h 304"/>
                <a:gd name="T48" fmla="*/ 649 w 959"/>
                <a:gd name="T49" fmla="*/ 88 h 304"/>
                <a:gd name="T50" fmla="*/ 720 w 959"/>
                <a:gd name="T51" fmla="*/ 98 h 304"/>
                <a:gd name="T52" fmla="*/ 789 w 959"/>
                <a:gd name="T53" fmla="*/ 92 h 304"/>
                <a:gd name="T54" fmla="*/ 823 w 959"/>
                <a:gd name="T55" fmla="*/ 81 h 304"/>
                <a:gd name="T56" fmla="*/ 858 w 959"/>
                <a:gd name="T57" fmla="*/ 63 h 304"/>
                <a:gd name="T58" fmla="*/ 893 w 959"/>
                <a:gd name="T59" fmla="*/ 39 h 304"/>
                <a:gd name="T60" fmla="*/ 909 w 959"/>
                <a:gd name="T61" fmla="*/ 25 h 304"/>
                <a:gd name="T62" fmla="*/ 926 w 959"/>
                <a:gd name="T63" fmla="*/ 21 h 304"/>
                <a:gd name="T64" fmla="*/ 943 w 959"/>
                <a:gd name="T65" fmla="*/ 26 h 304"/>
                <a:gd name="T66" fmla="*/ 953 w 959"/>
                <a:gd name="T67" fmla="*/ 34 h 304"/>
                <a:gd name="T68" fmla="*/ 959 w 959"/>
                <a:gd name="T69" fmla="*/ 51 h 304"/>
                <a:gd name="T70" fmla="*/ 956 w 959"/>
                <a:gd name="T71" fmla="*/ 68 h 304"/>
                <a:gd name="T72" fmla="*/ 928 w 959"/>
                <a:gd name="T73" fmla="*/ 105 h 304"/>
                <a:gd name="T74" fmla="*/ 856 w 959"/>
                <a:gd name="T75" fmla="*/ 184 h 304"/>
                <a:gd name="T76" fmla="*/ 786 w 959"/>
                <a:gd name="T77" fmla="*/ 241 h 304"/>
                <a:gd name="T78" fmla="*/ 718 w 959"/>
                <a:gd name="T79" fmla="*/ 278 h 304"/>
                <a:gd name="T80" fmla="*/ 651 w 959"/>
                <a:gd name="T81" fmla="*/ 298 h 304"/>
                <a:gd name="T82" fmla="*/ 587 w 959"/>
                <a:gd name="T83" fmla="*/ 304 h 304"/>
                <a:gd name="T84" fmla="*/ 148 w 959"/>
                <a:gd name="T85" fmla="*/ 119 h 304"/>
                <a:gd name="T86" fmla="*/ 203 w 959"/>
                <a:gd name="T87" fmla="*/ 124 h 304"/>
                <a:gd name="T88" fmla="*/ 284 w 959"/>
                <a:gd name="T89" fmla="*/ 147 h 304"/>
                <a:gd name="T90" fmla="*/ 365 w 959"/>
                <a:gd name="T91" fmla="*/ 178 h 304"/>
                <a:gd name="T92" fmla="*/ 467 w 959"/>
                <a:gd name="T93" fmla="*/ 217 h 304"/>
                <a:gd name="T94" fmla="*/ 543 w 959"/>
                <a:gd name="T95" fmla="*/ 236 h 304"/>
                <a:gd name="T96" fmla="*/ 608 w 959"/>
                <a:gd name="T97" fmla="*/ 238 h 304"/>
                <a:gd name="T98" fmla="*/ 647 w 959"/>
                <a:gd name="T99" fmla="*/ 232 h 304"/>
                <a:gd name="T100" fmla="*/ 688 w 959"/>
                <a:gd name="T101" fmla="*/ 219 h 304"/>
                <a:gd name="T102" fmla="*/ 729 w 959"/>
                <a:gd name="T103" fmla="*/ 200 h 304"/>
                <a:gd name="T104" fmla="*/ 771 w 959"/>
                <a:gd name="T105" fmla="*/ 171 h 304"/>
                <a:gd name="T106" fmla="*/ 767 w 959"/>
                <a:gd name="T107" fmla="*/ 162 h 304"/>
                <a:gd name="T108" fmla="*/ 712 w 959"/>
                <a:gd name="T109" fmla="*/ 163 h 304"/>
                <a:gd name="T110" fmla="*/ 659 w 959"/>
                <a:gd name="T111" fmla="*/ 157 h 304"/>
                <a:gd name="T112" fmla="*/ 571 w 959"/>
                <a:gd name="T113" fmla="*/ 135 h 304"/>
                <a:gd name="T114" fmla="*/ 503 w 959"/>
                <a:gd name="T115" fmla="*/ 113 h 304"/>
                <a:gd name="T116" fmla="*/ 385 w 959"/>
                <a:gd name="T117" fmla="*/ 76 h 304"/>
                <a:gd name="T118" fmla="*/ 318 w 959"/>
                <a:gd name="T119" fmla="*/ 66 h 304"/>
                <a:gd name="T120" fmla="*/ 251 w 959"/>
                <a:gd name="T121" fmla="*/ 69 h 304"/>
                <a:gd name="T122" fmla="*/ 186 w 959"/>
                <a:gd name="T123" fmla="*/ 92 h 304"/>
                <a:gd name="T124" fmla="*/ 142 w 959"/>
                <a:gd name="T125" fmla="*/ 12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9" h="304">
                  <a:moveTo>
                    <a:pt x="587" y="304"/>
                  </a:moveTo>
                  <a:lnTo>
                    <a:pt x="587" y="304"/>
                  </a:lnTo>
                  <a:lnTo>
                    <a:pt x="571" y="304"/>
                  </a:lnTo>
                  <a:lnTo>
                    <a:pt x="554" y="303"/>
                  </a:lnTo>
                  <a:lnTo>
                    <a:pt x="538" y="301"/>
                  </a:lnTo>
                  <a:lnTo>
                    <a:pt x="521" y="298"/>
                  </a:lnTo>
                  <a:lnTo>
                    <a:pt x="489" y="292"/>
                  </a:lnTo>
                  <a:lnTo>
                    <a:pt x="458" y="283"/>
                  </a:lnTo>
                  <a:lnTo>
                    <a:pt x="427" y="273"/>
                  </a:lnTo>
                  <a:lnTo>
                    <a:pt x="398" y="263"/>
                  </a:lnTo>
                  <a:lnTo>
                    <a:pt x="340" y="239"/>
                  </a:lnTo>
                  <a:lnTo>
                    <a:pt x="340" y="239"/>
                  </a:lnTo>
                  <a:lnTo>
                    <a:pt x="301" y="223"/>
                  </a:lnTo>
                  <a:lnTo>
                    <a:pt x="262" y="209"/>
                  </a:lnTo>
                  <a:lnTo>
                    <a:pt x="244" y="203"/>
                  </a:lnTo>
                  <a:lnTo>
                    <a:pt x="225" y="198"/>
                  </a:lnTo>
                  <a:lnTo>
                    <a:pt x="206" y="192"/>
                  </a:lnTo>
                  <a:lnTo>
                    <a:pt x="189" y="189"/>
                  </a:lnTo>
                  <a:lnTo>
                    <a:pt x="171" y="187"/>
                  </a:lnTo>
                  <a:lnTo>
                    <a:pt x="154" y="186"/>
                  </a:lnTo>
                  <a:lnTo>
                    <a:pt x="136" y="186"/>
                  </a:lnTo>
                  <a:lnTo>
                    <a:pt x="118" y="188"/>
                  </a:lnTo>
                  <a:lnTo>
                    <a:pt x="102" y="191"/>
                  </a:lnTo>
                  <a:lnTo>
                    <a:pt x="84" y="198"/>
                  </a:lnTo>
                  <a:lnTo>
                    <a:pt x="68" y="205"/>
                  </a:lnTo>
                  <a:lnTo>
                    <a:pt x="51" y="214"/>
                  </a:lnTo>
                  <a:lnTo>
                    <a:pt x="51" y="214"/>
                  </a:lnTo>
                  <a:lnTo>
                    <a:pt x="45" y="216"/>
                  </a:lnTo>
                  <a:lnTo>
                    <a:pt x="40" y="218"/>
                  </a:lnTo>
                  <a:lnTo>
                    <a:pt x="35" y="219"/>
                  </a:lnTo>
                  <a:lnTo>
                    <a:pt x="28" y="218"/>
                  </a:lnTo>
                  <a:lnTo>
                    <a:pt x="23" y="217"/>
                  </a:lnTo>
                  <a:lnTo>
                    <a:pt x="18" y="215"/>
                  </a:lnTo>
                  <a:lnTo>
                    <a:pt x="13" y="212"/>
                  </a:lnTo>
                  <a:lnTo>
                    <a:pt x="9" y="208"/>
                  </a:lnTo>
                  <a:lnTo>
                    <a:pt x="9" y="208"/>
                  </a:lnTo>
                  <a:lnTo>
                    <a:pt x="6" y="204"/>
                  </a:lnTo>
                  <a:lnTo>
                    <a:pt x="3" y="199"/>
                  </a:lnTo>
                  <a:lnTo>
                    <a:pt x="0" y="193"/>
                  </a:lnTo>
                  <a:lnTo>
                    <a:pt x="0" y="187"/>
                  </a:lnTo>
                  <a:lnTo>
                    <a:pt x="0" y="182"/>
                  </a:lnTo>
                  <a:lnTo>
                    <a:pt x="1" y="177"/>
                  </a:lnTo>
                  <a:lnTo>
                    <a:pt x="4" y="171"/>
                  </a:lnTo>
                  <a:lnTo>
                    <a:pt x="7" y="166"/>
                  </a:lnTo>
                  <a:lnTo>
                    <a:pt x="7" y="166"/>
                  </a:lnTo>
                  <a:lnTo>
                    <a:pt x="23" y="145"/>
                  </a:lnTo>
                  <a:lnTo>
                    <a:pt x="40" y="126"/>
                  </a:lnTo>
                  <a:lnTo>
                    <a:pt x="56" y="109"/>
                  </a:lnTo>
                  <a:lnTo>
                    <a:pt x="73" y="92"/>
                  </a:lnTo>
                  <a:lnTo>
                    <a:pt x="89" y="77"/>
                  </a:lnTo>
                  <a:lnTo>
                    <a:pt x="106" y="64"/>
                  </a:lnTo>
                  <a:lnTo>
                    <a:pt x="123" y="53"/>
                  </a:lnTo>
                  <a:lnTo>
                    <a:pt x="139" y="42"/>
                  </a:lnTo>
                  <a:lnTo>
                    <a:pt x="156" y="33"/>
                  </a:lnTo>
                  <a:lnTo>
                    <a:pt x="172" y="25"/>
                  </a:lnTo>
                  <a:lnTo>
                    <a:pt x="189" y="18"/>
                  </a:lnTo>
                  <a:lnTo>
                    <a:pt x="205" y="12"/>
                  </a:lnTo>
                  <a:lnTo>
                    <a:pt x="221" y="8"/>
                  </a:lnTo>
                  <a:lnTo>
                    <a:pt x="237" y="5"/>
                  </a:lnTo>
                  <a:lnTo>
                    <a:pt x="254" y="2"/>
                  </a:lnTo>
                  <a:lnTo>
                    <a:pt x="271" y="0"/>
                  </a:lnTo>
                  <a:lnTo>
                    <a:pt x="287" y="0"/>
                  </a:lnTo>
                  <a:lnTo>
                    <a:pt x="304" y="0"/>
                  </a:lnTo>
                  <a:lnTo>
                    <a:pt x="320" y="0"/>
                  </a:lnTo>
                  <a:lnTo>
                    <a:pt x="336" y="2"/>
                  </a:lnTo>
                  <a:lnTo>
                    <a:pt x="368" y="6"/>
                  </a:lnTo>
                  <a:lnTo>
                    <a:pt x="400" y="12"/>
                  </a:lnTo>
                  <a:lnTo>
                    <a:pt x="432" y="21"/>
                  </a:lnTo>
                  <a:lnTo>
                    <a:pt x="463" y="30"/>
                  </a:lnTo>
                  <a:lnTo>
                    <a:pt x="524" y="51"/>
                  </a:lnTo>
                  <a:lnTo>
                    <a:pt x="524" y="51"/>
                  </a:lnTo>
                  <a:lnTo>
                    <a:pt x="576" y="67"/>
                  </a:lnTo>
                  <a:lnTo>
                    <a:pt x="601" y="75"/>
                  </a:lnTo>
                  <a:lnTo>
                    <a:pt x="624" y="83"/>
                  </a:lnTo>
                  <a:lnTo>
                    <a:pt x="649" y="88"/>
                  </a:lnTo>
                  <a:lnTo>
                    <a:pt x="673" y="93"/>
                  </a:lnTo>
                  <a:lnTo>
                    <a:pt x="696" y="96"/>
                  </a:lnTo>
                  <a:lnTo>
                    <a:pt x="720" y="98"/>
                  </a:lnTo>
                  <a:lnTo>
                    <a:pt x="743" y="98"/>
                  </a:lnTo>
                  <a:lnTo>
                    <a:pt x="766" y="96"/>
                  </a:lnTo>
                  <a:lnTo>
                    <a:pt x="789" y="92"/>
                  </a:lnTo>
                  <a:lnTo>
                    <a:pt x="800" y="89"/>
                  </a:lnTo>
                  <a:lnTo>
                    <a:pt x="812" y="85"/>
                  </a:lnTo>
                  <a:lnTo>
                    <a:pt x="823" y="81"/>
                  </a:lnTo>
                  <a:lnTo>
                    <a:pt x="836" y="75"/>
                  </a:lnTo>
                  <a:lnTo>
                    <a:pt x="847" y="69"/>
                  </a:lnTo>
                  <a:lnTo>
                    <a:pt x="858" y="63"/>
                  </a:lnTo>
                  <a:lnTo>
                    <a:pt x="870" y="56"/>
                  </a:lnTo>
                  <a:lnTo>
                    <a:pt x="881" y="47"/>
                  </a:lnTo>
                  <a:lnTo>
                    <a:pt x="893" y="39"/>
                  </a:lnTo>
                  <a:lnTo>
                    <a:pt x="904" y="29"/>
                  </a:lnTo>
                  <a:lnTo>
                    <a:pt x="904" y="29"/>
                  </a:lnTo>
                  <a:lnTo>
                    <a:pt x="909" y="25"/>
                  </a:lnTo>
                  <a:lnTo>
                    <a:pt x="914" y="23"/>
                  </a:lnTo>
                  <a:lnTo>
                    <a:pt x="920" y="21"/>
                  </a:lnTo>
                  <a:lnTo>
                    <a:pt x="926" y="21"/>
                  </a:lnTo>
                  <a:lnTo>
                    <a:pt x="932" y="21"/>
                  </a:lnTo>
                  <a:lnTo>
                    <a:pt x="938" y="23"/>
                  </a:lnTo>
                  <a:lnTo>
                    <a:pt x="943" y="26"/>
                  </a:lnTo>
                  <a:lnTo>
                    <a:pt x="948" y="29"/>
                  </a:lnTo>
                  <a:lnTo>
                    <a:pt x="948" y="29"/>
                  </a:lnTo>
                  <a:lnTo>
                    <a:pt x="953" y="34"/>
                  </a:lnTo>
                  <a:lnTo>
                    <a:pt x="956" y="39"/>
                  </a:lnTo>
                  <a:lnTo>
                    <a:pt x="958" y="44"/>
                  </a:lnTo>
                  <a:lnTo>
                    <a:pt x="959" y="51"/>
                  </a:lnTo>
                  <a:lnTo>
                    <a:pt x="959" y="56"/>
                  </a:lnTo>
                  <a:lnTo>
                    <a:pt x="958" y="62"/>
                  </a:lnTo>
                  <a:lnTo>
                    <a:pt x="956" y="68"/>
                  </a:lnTo>
                  <a:lnTo>
                    <a:pt x="953" y="73"/>
                  </a:lnTo>
                  <a:lnTo>
                    <a:pt x="953" y="73"/>
                  </a:lnTo>
                  <a:lnTo>
                    <a:pt x="928" y="105"/>
                  </a:lnTo>
                  <a:lnTo>
                    <a:pt x="904" y="134"/>
                  </a:lnTo>
                  <a:lnTo>
                    <a:pt x="880" y="160"/>
                  </a:lnTo>
                  <a:lnTo>
                    <a:pt x="856" y="184"/>
                  </a:lnTo>
                  <a:lnTo>
                    <a:pt x="832" y="206"/>
                  </a:lnTo>
                  <a:lnTo>
                    <a:pt x="809" y="224"/>
                  </a:lnTo>
                  <a:lnTo>
                    <a:pt x="786" y="241"/>
                  </a:lnTo>
                  <a:lnTo>
                    <a:pt x="763" y="256"/>
                  </a:lnTo>
                  <a:lnTo>
                    <a:pt x="740" y="268"/>
                  </a:lnTo>
                  <a:lnTo>
                    <a:pt x="718" y="278"/>
                  </a:lnTo>
                  <a:lnTo>
                    <a:pt x="696" y="287"/>
                  </a:lnTo>
                  <a:lnTo>
                    <a:pt x="673" y="293"/>
                  </a:lnTo>
                  <a:lnTo>
                    <a:pt x="651" y="298"/>
                  </a:lnTo>
                  <a:lnTo>
                    <a:pt x="630" y="302"/>
                  </a:lnTo>
                  <a:lnTo>
                    <a:pt x="609" y="303"/>
                  </a:lnTo>
                  <a:lnTo>
                    <a:pt x="587" y="304"/>
                  </a:lnTo>
                  <a:lnTo>
                    <a:pt x="587" y="304"/>
                  </a:lnTo>
                  <a:close/>
                  <a:moveTo>
                    <a:pt x="148" y="119"/>
                  </a:moveTo>
                  <a:lnTo>
                    <a:pt x="148" y="119"/>
                  </a:lnTo>
                  <a:lnTo>
                    <a:pt x="162" y="120"/>
                  </a:lnTo>
                  <a:lnTo>
                    <a:pt x="175" y="121"/>
                  </a:lnTo>
                  <a:lnTo>
                    <a:pt x="203" y="124"/>
                  </a:lnTo>
                  <a:lnTo>
                    <a:pt x="230" y="130"/>
                  </a:lnTo>
                  <a:lnTo>
                    <a:pt x="257" y="137"/>
                  </a:lnTo>
                  <a:lnTo>
                    <a:pt x="284" y="147"/>
                  </a:lnTo>
                  <a:lnTo>
                    <a:pt x="311" y="157"/>
                  </a:lnTo>
                  <a:lnTo>
                    <a:pt x="365" y="178"/>
                  </a:lnTo>
                  <a:lnTo>
                    <a:pt x="365" y="178"/>
                  </a:lnTo>
                  <a:lnTo>
                    <a:pt x="415" y="199"/>
                  </a:lnTo>
                  <a:lnTo>
                    <a:pt x="441" y="208"/>
                  </a:lnTo>
                  <a:lnTo>
                    <a:pt x="467" y="217"/>
                  </a:lnTo>
                  <a:lnTo>
                    <a:pt x="492" y="224"/>
                  </a:lnTo>
                  <a:lnTo>
                    <a:pt x="518" y="231"/>
                  </a:lnTo>
                  <a:lnTo>
                    <a:pt x="543" y="236"/>
                  </a:lnTo>
                  <a:lnTo>
                    <a:pt x="569" y="238"/>
                  </a:lnTo>
                  <a:lnTo>
                    <a:pt x="594" y="239"/>
                  </a:lnTo>
                  <a:lnTo>
                    <a:pt x="608" y="238"/>
                  </a:lnTo>
                  <a:lnTo>
                    <a:pt x="621" y="237"/>
                  </a:lnTo>
                  <a:lnTo>
                    <a:pt x="634" y="235"/>
                  </a:lnTo>
                  <a:lnTo>
                    <a:pt x="647" y="232"/>
                  </a:lnTo>
                  <a:lnTo>
                    <a:pt x="661" y="229"/>
                  </a:lnTo>
                  <a:lnTo>
                    <a:pt x="674" y="224"/>
                  </a:lnTo>
                  <a:lnTo>
                    <a:pt x="688" y="219"/>
                  </a:lnTo>
                  <a:lnTo>
                    <a:pt x="701" y="214"/>
                  </a:lnTo>
                  <a:lnTo>
                    <a:pt x="716" y="207"/>
                  </a:lnTo>
                  <a:lnTo>
                    <a:pt x="729" y="200"/>
                  </a:lnTo>
                  <a:lnTo>
                    <a:pt x="742" y="191"/>
                  </a:lnTo>
                  <a:lnTo>
                    <a:pt x="757" y="182"/>
                  </a:lnTo>
                  <a:lnTo>
                    <a:pt x="771" y="171"/>
                  </a:lnTo>
                  <a:lnTo>
                    <a:pt x="785" y="159"/>
                  </a:lnTo>
                  <a:lnTo>
                    <a:pt x="785" y="159"/>
                  </a:lnTo>
                  <a:lnTo>
                    <a:pt x="767" y="162"/>
                  </a:lnTo>
                  <a:lnTo>
                    <a:pt x="749" y="163"/>
                  </a:lnTo>
                  <a:lnTo>
                    <a:pt x="731" y="164"/>
                  </a:lnTo>
                  <a:lnTo>
                    <a:pt x="712" y="163"/>
                  </a:lnTo>
                  <a:lnTo>
                    <a:pt x="695" y="162"/>
                  </a:lnTo>
                  <a:lnTo>
                    <a:pt x="676" y="160"/>
                  </a:lnTo>
                  <a:lnTo>
                    <a:pt x="659" y="157"/>
                  </a:lnTo>
                  <a:lnTo>
                    <a:pt x="641" y="154"/>
                  </a:lnTo>
                  <a:lnTo>
                    <a:pt x="606" y="146"/>
                  </a:lnTo>
                  <a:lnTo>
                    <a:pt x="571" y="135"/>
                  </a:lnTo>
                  <a:lnTo>
                    <a:pt x="537" y="124"/>
                  </a:lnTo>
                  <a:lnTo>
                    <a:pt x="503" y="113"/>
                  </a:lnTo>
                  <a:lnTo>
                    <a:pt x="503" y="113"/>
                  </a:lnTo>
                  <a:lnTo>
                    <a:pt x="456" y="97"/>
                  </a:lnTo>
                  <a:lnTo>
                    <a:pt x="408" y="83"/>
                  </a:lnTo>
                  <a:lnTo>
                    <a:pt x="385" y="76"/>
                  </a:lnTo>
                  <a:lnTo>
                    <a:pt x="363" y="72"/>
                  </a:lnTo>
                  <a:lnTo>
                    <a:pt x="340" y="68"/>
                  </a:lnTo>
                  <a:lnTo>
                    <a:pt x="318" y="66"/>
                  </a:lnTo>
                  <a:lnTo>
                    <a:pt x="295" y="65"/>
                  </a:lnTo>
                  <a:lnTo>
                    <a:pt x="274" y="66"/>
                  </a:lnTo>
                  <a:lnTo>
                    <a:pt x="251" y="69"/>
                  </a:lnTo>
                  <a:lnTo>
                    <a:pt x="229" y="74"/>
                  </a:lnTo>
                  <a:lnTo>
                    <a:pt x="207" y="82"/>
                  </a:lnTo>
                  <a:lnTo>
                    <a:pt x="186" y="92"/>
                  </a:lnTo>
                  <a:lnTo>
                    <a:pt x="164" y="104"/>
                  </a:lnTo>
                  <a:lnTo>
                    <a:pt x="142" y="120"/>
                  </a:lnTo>
                  <a:lnTo>
                    <a:pt x="142" y="120"/>
                  </a:lnTo>
                  <a:lnTo>
                    <a:pt x="148" y="119"/>
                  </a:lnTo>
                  <a:lnTo>
                    <a:pt x="148" y="119"/>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23" name="Freeform 270">
              <a:extLst>
                <a:ext uri="{FF2B5EF4-FFF2-40B4-BE49-F238E27FC236}">
                  <a16:creationId xmlns:a16="http://schemas.microsoft.com/office/drawing/2014/main" id="{12B69FFF-A3B1-1EB1-5BEF-6AE2F38C5B88}"/>
                </a:ext>
              </a:extLst>
            </p:cNvPr>
            <p:cNvSpPr>
              <a:spLocks/>
            </p:cNvSpPr>
            <p:nvPr/>
          </p:nvSpPr>
          <p:spPr bwMode="auto">
            <a:xfrm>
              <a:off x="2781300" y="4224339"/>
              <a:ext cx="38100" cy="15875"/>
            </a:xfrm>
            <a:custGeom>
              <a:avLst/>
              <a:gdLst>
                <a:gd name="T0" fmla="*/ 132 w 165"/>
                <a:gd name="T1" fmla="*/ 66 h 66"/>
                <a:gd name="T2" fmla="*/ 33 w 165"/>
                <a:gd name="T3" fmla="*/ 66 h 66"/>
                <a:gd name="T4" fmla="*/ 33 w 165"/>
                <a:gd name="T5" fmla="*/ 66 h 66"/>
                <a:gd name="T6" fmla="*/ 26 w 165"/>
                <a:gd name="T7" fmla="*/ 66 h 66"/>
                <a:gd name="T8" fmla="*/ 20 w 165"/>
                <a:gd name="T9" fmla="*/ 64 h 66"/>
                <a:gd name="T10" fmla="*/ 14 w 165"/>
                <a:gd name="T11" fmla="*/ 61 h 66"/>
                <a:gd name="T12" fmla="*/ 10 w 165"/>
                <a:gd name="T13" fmla="*/ 56 h 66"/>
                <a:gd name="T14" fmla="*/ 6 w 165"/>
                <a:gd name="T15" fmla="*/ 51 h 66"/>
                <a:gd name="T16" fmla="*/ 3 w 165"/>
                <a:gd name="T17" fmla="*/ 46 h 66"/>
                <a:gd name="T18" fmla="*/ 1 w 165"/>
                <a:gd name="T19" fmla="*/ 40 h 66"/>
                <a:gd name="T20" fmla="*/ 0 w 165"/>
                <a:gd name="T21" fmla="*/ 33 h 66"/>
                <a:gd name="T22" fmla="*/ 0 w 165"/>
                <a:gd name="T23" fmla="*/ 33 h 66"/>
                <a:gd name="T24" fmla="*/ 1 w 165"/>
                <a:gd name="T25" fmla="*/ 26 h 66"/>
                <a:gd name="T26" fmla="*/ 3 w 165"/>
                <a:gd name="T27" fmla="*/ 20 h 66"/>
                <a:gd name="T28" fmla="*/ 6 w 165"/>
                <a:gd name="T29" fmla="*/ 14 h 66"/>
                <a:gd name="T30" fmla="*/ 10 w 165"/>
                <a:gd name="T31" fmla="*/ 10 h 66"/>
                <a:gd name="T32" fmla="*/ 14 w 165"/>
                <a:gd name="T33" fmla="*/ 6 h 66"/>
                <a:gd name="T34" fmla="*/ 20 w 165"/>
                <a:gd name="T35" fmla="*/ 3 h 66"/>
                <a:gd name="T36" fmla="*/ 26 w 165"/>
                <a:gd name="T37" fmla="*/ 1 h 66"/>
                <a:gd name="T38" fmla="*/ 33 w 165"/>
                <a:gd name="T39" fmla="*/ 0 h 66"/>
                <a:gd name="T40" fmla="*/ 132 w 165"/>
                <a:gd name="T41" fmla="*/ 0 h 66"/>
                <a:gd name="T42" fmla="*/ 132 w 165"/>
                <a:gd name="T43" fmla="*/ 0 h 66"/>
                <a:gd name="T44" fmla="*/ 138 w 165"/>
                <a:gd name="T45" fmla="*/ 1 h 66"/>
                <a:gd name="T46" fmla="*/ 144 w 165"/>
                <a:gd name="T47" fmla="*/ 3 h 66"/>
                <a:gd name="T48" fmla="*/ 151 w 165"/>
                <a:gd name="T49" fmla="*/ 6 h 66"/>
                <a:gd name="T50" fmla="*/ 156 w 165"/>
                <a:gd name="T51" fmla="*/ 10 h 66"/>
                <a:gd name="T52" fmla="*/ 159 w 165"/>
                <a:gd name="T53" fmla="*/ 14 h 66"/>
                <a:gd name="T54" fmla="*/ 162 w 165"/>
                <a:gd name="T55" fmla="*/ 20 h 66"/>
                <a:gd name="T56" fmla="*/ 164 w 165"/>
                <a:gd name="T57" fmla="*/ 26 h 66"/>
                <a:gd name="T58" fmla="*/ 165 w 165"/>
                <a:gd name="T59" fmla="*/ 33 h 66"/>
                <a:gd name="T60" fmla="*/ 165 w 165"/>
                <a:gd name="T61" fmla="*/ 33 h 66"/>
                <a:gd name="T62" fmla="*/ 164 w 165"/>
                <a:gd name="T63" fmla="*/ 40 h 66"/>
                <a:gd name="T64" fmla="*/ 162 w 165"/>
                <a:gd name="T65" fmla="*/ 46 h 66"/>
                <a:gd name="T66" fmla="*/ 159 w 165"/>
                <a:gd name="T67" fmla="*/ 51 h 66"/>
                <a:gd name="T68" fmla="*/ 156 w 165"/>
                <a:gd name="T69" fmla="*/ 56 h 66"/>
                <a:gd name="T70" fmla="*/ 151 w 165"/>
                <a:gd name="T71" fmla="*/ 61 h 66"/>
                <a:gd name="T72" fmla="*/ 144 w 165"/>
                <a:gd name="T73" fmla="*/ 64 h 66"/>
                <a:gd name="T74" fmla="*/ 138 w 165"/>
                <a:gd name="T75" fmla="*/ 66 h 66"/>
                <a:gd name="T76" fmla="*/ 132 w 165"/>
                <a:gd name="T77" fmla="*/ 66 h 66"/>
                <a:gd name="T78" fmla="*/ 132 w 165"/>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66">
                  <a:moveTo>
                    <a:pt x="132" y="66"/>
                  </a:moveTo>
                  <a:lnTo>
                    <a:pt x="33" y="66"/>
                  </a:lnTo>
                  <a:lnTo>
                    <a:pt x="33" y="66"/>
                  </a:lnTo>
                  <a:lnTo>
                    <a:pt x="26" y="66"/>
                  </a:lnTo>
                  <a:lnTo>
                    <a:pt x="20" y="64"/>
                  </a:lnTo>
                  <a:lnTo>
                    <a:pt x="14" y="61"/>
                  </a:lnTo>
                  <a:lnTo>
                    <a:pt x="10" y="56"/>
                  </a:lnTo>
                  <a:lnTo>
                    <a:pt x="6" y="51"/>
                  </a:lnTo>
                  <a:lnTo>
                    <a:pt x="3" y="46"/>
                  </a:lnTo>
                  <a:lnTo>
                    <a:pt x="1" y="40"/>
                  </a:lnTo>
                  <a:lnTo>
                    <a:pt x="0" y="33"/>
                  </a:lnTo>
                  <a:lnTo>
                    <a:pt x="0" y="33"/>
                  </a:lnTo>
                  <a:lnTo>
                    <a:pt x="1" y="26"/>
                  </a:lnTo>
                  <a:lnTo>
                    <a:pt x="3" y="20"/>
                  </a:lnTo>
                  <a:lnTo>
                    <a:pt x="6" y="14"/>
                  </a:lnTo>
                  <a:lnTo>
                    <a:pt x="10" y="10"/>
                  </a:lnTo>
                  <a:lnTo>
                    <a:pt x="14" y="6"/>
                  </a:lnTo>
                  <a:lnTo>
                    <a:pt x="20" y="3"/>
                  </a:lnTo>
                  <a:lnTo>
                    <a:pt x="26" y="1"/>
                  </a:lnTo>
                  <a:lnTo>
                    <a:pt x="33" y="0"/>
                  </a:lnTo>
                  <a:lnTo>
                    <a:pt x="132" y="0"/>
                  </a:lnTo>
                  <a:lnTo>
                    <a:pt x="132" y="0"/>
                  </a:lnTo>
                  <a:lnTo>
                    <a:pt x="138" y="1"/>
                  </a:lnTo>
                  <a:lnTo>
                    <a:pt x="144" y="3"/>
                  </a:lnTo>
                  <a:lnTo>
                    <a:pt x="151" y="6"/>
                  </a:lnTo>
                  <a:lnTo>
                    <a:pt x="156" y="10"/>
                  </a:lnTo>
                  <a:lnTo>
                    <a:pt x="159" y="14"/>
                  </a:lnTo>
                  <a:lnTo>
                    <a:pt x="162" y="20"/>
                  </a:lnTo>
                  <a:lnTo>
                    <a:pt x="164" y="26"/>
                  </a:lnTo>
                  <a:lnTo>
                    <a:pt x="165" y="33"/>
                  </a:lnTo>
                  <a:lnTo>
                    <a:pt x="165" y="33"/>
                  </a:lnTo>
                  <a:lnTo>
                    <a:pt x="164" y="40"/>
                  </a:lnTo>
                  <a:lnTo>
                    <a:pt x="162" y="46"/>
                  </a:lnTo>
                  <a:lnTo>
                    <a:pt x="159" y="51"/>
                  </a:lnTo>
                  <a:lnTo>
                    <a:pt x="156" y="56"/>
                  </a:lnTo>
                  <a:lnTo>
                    <a:pt x="151" y="61"/>
                  </a:lnTo>
                  <a:lnTo>
                    <a:pt x="144" y="64"/>
                  </a:lnTo>
                  <a:lnTo>
                    <a:pt x="138" y="66"/>
                  </a:lnTo>
                  <a:lnTo>
                    <a:pt x="132" y="66"/>
                  </a:lnTo>
                  <a:lnTo>
                    <a:pt x="132" y="66"/>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24" name="Freeform 271">
              <a:extLst>
                <a:ext uri="{FF2B5EF4-FFF2-40B4-BE49-F238E27FC236}">
                  <a16:creationId xmlns:a16="http://schemas.microsoft.com/office/drawing/2014/main" id="{B2E318AF-0516-2845-D017-344A37ACDE50}"/>
                </a:ext>
              </a:extLst>
            </p:cNvPr>
            <p:cNvSpPr>
              <a:spLocks/>
            </p:cNvSpPr>
            <p:nvPr/>
          </p:nvSpPr>
          <p:spPr bwMode="auto">
            <a:xfrm>
              <a:off x="2781300" y="4270376"/>
              <a:ext cx="38100" cy="14288"/>
            </a:xfrm>
            <a:custGeom>
              <a:avLst/>
              <a:gdLst>
                <a:gd name="T0" fmla="*/ 132 w 165"/>
                <a:gd name="T1" fmla="*/ 67 h 67"/>
                <a:gd name="T2" fmla="*/ 33 w 165"/>
                <a:gd name="T3" fmla="*/ 67 h 67"/>
                <a:gd name="T4" fmla="*/ 33 w 165"/>
                <a:gd name="T5" fmla="*/ 67 h 67"/>
                <a:gd name="T6" fmla="*/ 26 w 165"/>
                <a:gd name="T7" fmla="*/ 66 h 67"/>
                <a:gd name="T8" fmla="*/ 20 w 165"/>
                <a:gd name="T9" fmla="*/ 63 h 67"/>
                <a:gd name="T10" fmla="*/ 14 w 165"/>
                <a:gd name="T11" fmla="*/ 61 h 67"/>
                <a:gd name="T12" fmla="*/ 10 w 165"/>
                <a:gd name="T13" fmla="*/ 57 h 67"/>
                <a:gd name="T14" fmla="*/ 6 w 165"/>
                <a:gd name="T15" fmla="*/ 52 h 67"/>
                <a:gd name="T16" fmla="*/ 3 w 165"/>
                <a:gd name="T17" fmla="*/ 46 h 67"/>
                <a:gd name="T18" fmla="*/ 1 w 165"/>
                <a:gd name="T19" fmla="*/ 40 h 67"/>
                <a:gd name="T20" fmla="*/ 0 w 165"/>
                <a:gd name="T21" fmla="*/ 33 h 67"/>
                <a:gd name="T22" fmla="*/ 0 w 165"/>
                <a:gd name="T23" fmla="*/ 33 h 67"/>
                <a:gd name="T24" fmla="*/ 1 w 165"/>
                <a:gd name="T25" fmla="*/ 27 h 67"/>
                <a:gd name="T26" fmla="*/ 3 w 165"/>
                <a:gd name="T27" fmla="*/ 21 h 67"/>
                <a:gd name="T28" fmla="*/ 6 w 165"/>
                <a:gd name="T29" fmla="*/ 15 h 67"/>
                <a:gd name="T30" fmla="*/ 10 w 165"/>
                <a:gd name="T31" fmla="*/ 10 h 67"/>
                <a:gd name="T32" fmla="*/ 14 w 165"/>
                <a:gd name="T33" fmla="*/ 7 h 67"/>
                <a:gd name="T34" fmla="*/ 20 w 165"/>
                <a:gd name="T35" fmla="*/ 3 h 67"/>
                <a:gd name="T36" fmla="*/ 26 w 165"/>
                <a:gd name="T37" fmla="*/ 1 h 67"/>
                <a:gd name="T38" fmla="*/ 33 w 165"/>
                <a:gd name="T39" fmla="*/ 0 h 67"/>
                <a:gd name="T40" fmla="*/ 132 w 165"/>
                <a:gd name="T41" fmla="*/ 0 h 67"/>
                <a:gd name="T42" fmla="*/ 132 w 165"/>
                <a:gd name="T43" fmla="*/ 0 h 67"/>
                <a:gd name="T44" fmla="*/ 138 w 165"/>
                <a:gd name="T45" fmla="*/ 1 h 67"/>
                <a:gd name="T46" fmla="*/ 144 w 165"/>
                <a:gd name="T47" fmla="*/ 3 h 67"/>
                <a:gd name="T48" fmla="*/ 151 w 165"/>
                <a:gd name="T49" fmla="*/ 7 h 67"/>
                <a:gd name="T50" fmla="*/ 156 w 165"/>
                <a:gd name="T51" fmla="*/ 10 h 67"/>
                <a:gd name="T52" fmla="*/ 159 w 165"/>
                <a:gd name="T53" fmla="*/ 15 h 67"/>
                <a:gd name="T54" fmla="*/ 162 w 165"/>
                <a:gd name="T55" fmla="*/ 21 h 67"/>
                <a:gd name="T56" fmla="*/ 164 w 165"/>
                <a:gd name="T57" fmla="*/ 27 h 67"/>
                <a:gd name="T58" fmla="*/ 165 w 165"/>
                <a:gd name="T59" fmla="*/ 33 h 67"/>
                <a:gd name="T60" fmla="*/ 165 w 165"/>
                <a:gd name="T61" fmla="*/ 33 h 67"/>
                <a:gd name="T62" fmla="*/ 164 w 165"/>
                <a:gd name="T63" fmla="*/ 40 h 67"/>
                <a:gd name="T64" fmla="*/ 162 w 165"/>
                <a:gd name="T65" fmla="*/ 46 h 67"/>
                <a:gd name="T66" fmla="*/ 159 w 165"/>
                <a:gd name="T67" fmla="*/ 52 h 67"/>
                <a:gd name="T68" fmla="*/ 156 w 165"/>
                <a:gd name="T69" fmla="*/ 57 h 67"/>
                <a:gd name="T70" fmla="*/ 151 w 165"/>
                <a:gd name="T71" fmla="*/ 61 h 67"/>
                <a:gd name="T72" fmla="*/ 144 w 165"/>
                <a:gd name="T73" fmla="*/ 63 h 67"/>
                <a:gd name="T74" fmla="*/ 138 w 165"/>
                <a:gd name="T75" fmla="*/ 66 h 67"/>
                <a:gd name="T76" fmla="*/ 132 w 165"/>
                <a:gd name="T77" fmla="*/ 67 h 67"/>
                <a:gd name="T78" fmla="*/ 132 w 165"/>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67">
                  <a:moveTo>
                    <a:pt x="132" y="67"/>
                  </a:moveTo>
                  <a:lnTo>
                    <a:pt x="33" y="67"/>
                  </a:lnTo>
                  <a:lnTo>
                    <a:pt x="33" y="67"/>
                  </a:lnTo>
                  <a:lnTo>
                    <a:pt x="26" y="66"/>
                  </a:lnTo>
                  <a:lnTo>
                    <a:pt x="20" y="63"/>
                  </a:lnTo>
                  <a:lnTo>
                    <a:pt x="14" y="61"/>
                  </a:lnTo>
                  <a:lnTo>
                    <a:pt x="10" y="57"/>
                  </a:lnTo>
                  <a:lnTo>
                    <a:pt x="6" y="52"/>
                  </a:lnTo>
                  <a:lnTo>
                    <a:pt x="3" y="46"/>
                  </a:lnTo>
                  <a:lnTo>
                    <a:pt x="1" y="40"/>
                  </a:lnTo>
                  <a:lnTo>
                    <a:pt x="0" y="33"/>
                  </a:lnTo>
                  <a:lnTo>
                    <a:pt x="0" y="33"/>
                  </a:lnTo>
                  <a:lnTo>
                    <a:pt x="1" y="27"/>
                  </a:lnTo>
                  <a:lnTo>
                    <a:pt x="3" y="21"/>
                  </a:lnTo>
                  <a:lnTo>
                    <a:pt x="6" y="15"/>
                  </a:lnTo>
                  <a:lnTo>
                    <a:pt x="10" y="10"/>
                  </a:lnTo>
                  <a:lnTo>
                    <a:pt x="14" y="7"/>
                  </a:lnTo>
                  <a:lnTo>
                    <a:pt x="20" y="3"/>
                  </a:lnTo>
                  <a:lnTo>
                    <a:pt x="26" y="1"/>
                  </a:lnTo>
                  <a:lnTo>
                    <a:pt x="33" y="0"/>
                  </a:lnTo>
                  <a:lnTo>
                    <a:pt x="132" y="0"/>
                  </a:lnTo>
                  <a:lnTo>
                    <a:pt x="132" y="0"/>
                  </a:lnTo>
                  <a:lnTo>
                    <a:pt x="138" y="1"/>
                  </a:lnTo>
                  <a:lnTo>
                    <a:pt x="144" y="3"/>
                  </a:lnTo>
                  <a:lnTo>
                    <a:pt x="151" y="7"/>
                  </a:lnTo>
                  <a:lnTo>
                    <a:pt x="156" y="10"/>
                  </a:lnTo>
                  <a:lnTo>
                    <a:pt x="159" y="15"/>
                  </a:lnTo>
                  <a:lnTo>
                    <a:pt x="162" y="21"/>
                  </a:lnTo>
                  <a:lnTo>
                    <a:pt x="164" y="27"/>
                  </a:lnTo>
                  <a:lnTo>
                    <a:pt x="165" y="33"/>
                  </a:lnTo>
                  <a:lnTo>
                    <a:pt x="165" y="33"/>
                  </a:lnTo>
                  <a:lnTo>
                    <a:pt x="164" y="40"/>
                  </a:lnTo>
                  <a:lnTo>
                    <a:pt x="162" y="46"/>
                  </a:lnTo>
                  <a:lnTo>
                    <a:pt x="159" y="52"/>
                  </a:lnTo>
                  <a:lnTo>
                    <a:pt x="156" y="57"/>
                  </a:lnTo>
                  <a:lnTo>
                    <a:pt x="151" y="61"/>
                  </a:lnTo>
                  <a:lnTo>
                    <a:pt x="144" y="63"/>
                  </a:lnTo>
                  <a:lnTo>
                    <a:pt x="138" y="66"/>
                  </a:lnTo>
                  <a:lnTo>
                    <a:pt x="132" y="67"/>
                  </a:lnTo>
                  <a:lnTo>
                    <a:pt x="13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25" name="Freeform 272">
              <a:extLst>
                <a:ext uri="{FF2B5EF4-FFF2-40B4-BE49-F238E27FC236}">
                  <a16:creationId xmlns:a16="http://schemas.microsoft.com/office/drawing/2014/main" id="{25F1917F-2B0D-51A1-F76A-88A451427AC4}"/>
                </a:ext>
              </a:extLst>
            </p:cNvPr>
            <p:cNvSpPr>
              <a:spLocks/>
            </p:cNvSpPr>
            <p:nvPr/>
          </p:nvSpPr>
          <p:spPr bwMode="auto">
            <a:xfrm>
              <a:off x="2871788" y="4224339"/>
              <a:ext cx="36513" cy="15875"/>
            </a:xfrm>
            <a:custGeom>
              <a:avLst/>
              <a:gdLst>
                <a:gd name="T0" fmla="*/ 131 w 165"/>
                <a:gd name="T1" fmla="*/ 66 h 66"/>
                <a:gd name="T2" fmla="*/ 33 w 165"/>
                <a:gd name="T3" fmla="*/ 66 h 66"/>
                <a:gd name="T4" fmla="*/ 33 w 165"/>
                <a:gd name="T5" fmla="*/ 66 h 66"/>
                <a:gd name="T6" fmla="*/ 26 w 165"/>
                <a:gd name="T7" fmla="*/ 66 h 66"/>
                <a:gd name="T8" fmla="*/ 20 w 165"/>
                <a:gd name="T9" fmla="*/ 64 h 66"/>
                <a:gd name="T10" fmla="*/ 14 w 165"/>
                <a:gd name="T11" fmla="*/ 61 h 66"/>
                <a:gd name="T12" fmla="*/ 9 w 165"/>
                <a:gd name="T13" fmla="*/ 56 h 66"/>
                <a:gd name="T14" fmla="*/ 5 w 165"/>
                <a:gd name="T15" fmla="*/ 51 h 66"/>
                <a:gd name="T16" fmla="*/ 2 w 165"/>
                <a:gd name="T17" fmla="*/ 46 h 66"/>
                <a:gd name="T18" fmla="*/ 0 w 165"/>
                <a:gd name="T19" fmla="*/ 40 h 66"/>
                <a:gd name="T20" fmla="*/ 0 w 165"/>
                <a:gd name="T21" fmla="*/ 33 h 66"/>
                <a:gd name="T22" fmla="*/ 0 w 165"/>
                <a:gd name="T23" fmla="*/ 33 h 66"/>
                <a:gd name="T24" fmla="*/ 0 w 165"/>
                <a:gd name="T25" fmla="*/ 26 h 66"/>
                <a:gd name="T26" fmla="*/ 2 w 165"/>
                <a:gd name="T27" fmla="*/ 20 h 66"/>
                <a:gd name="T28" fmla="*/ 5 w 165"/>
                <a:gd name="T29" fmla="*/ 14 h 66"/>
                <a:gd name="T30" fmla="*/ 9 w 165"/>
                <a:gd name="T31" fmla="*/ 10 h 66"/>
                <a:gd name="T32" fmla="*/ 14 w 165"/>
                <a:gd name="T33" fmla="*/ 6 h 66"/>
                <a:gd name="T34" fmla="*/ 20 w 165"/>
                <a:gd name="T35" fmla="*/ 3 h 66"/>
                <a:gd name="T36" fmla="*/ 26 w 165"/>
                <a:gd name="T37" fmla="*/ 1 h 66"/>
                <a:gd name="T38" fmla="*/ 33 w 165"/>
                <a:gd name="T39" fmla="*/ 0 h 66"/>
                <a:gd name="T40" fmla="*/ 131 w 165"/>
                <a:gd name="T41" fmla="*/ 0 h 66"/>
                <a:gd name="T42" fmla="*/ 131 w 165"/>
                <a:gd name="T43" fmla="*/ 0 h 66"/>
                <a:gd name="T44" fmla="*/ 139 w 165"/>
                <a:gd name="T45" fmla="*/ 1 h 66"/>
                <a:gd name="T46" fmla="*/ 145 w 165"/>
                <a:gd name="T47" fmla="*/ 3 h 66"/>
                <a:gd name="T48" fmla="*/ 150 w 165"/>
                <a:gd name="T49" fmla="*/ 6 h 66"/>
                <a:gd name="T50" fmla="*/ 155 w 165"/>
                <a:gd name="T51" fmla="*/ 10 h 66"/>
                <a:gd name="T52" fmla="*/ 159 w 165"/>
                <a:gd name="T53" fmla="*/ 14 h 66"/>
                <a:gd name="T54" fmla="*/ 162 w 165"/>
                <a:gd name="T55" fmla="*/ 20 h 66"/>
                <a:gd name="T56" fmla="*/ 165 w 165"/>
                <a:gd name="T57" fmla="*/ 26 h 66"/>
                <a:gd name="T58" fmla="*/ 165 w 165"/>
                <a:gd name="T59" fmla="*/ 33 h 66"/>
                <a:gd name="T60" fmla="*/ 165 w 165"/>
                <a:gd name="T61" fmla="*/ 33 h 66"/>
                <a:gd name="T62" fmla="*/ 165 w 165"/>
                <a:gd name="T63" fmla="*/ 40 h 66"/>
                <a:gd name="T64" fmla="*/ 162 w 165"/>
                <a:gd name="T65" fmla="*/ 46 h 66"/>
                <a:gd name="T66" fmla="*/ 159 w 165"/>
                <a:gd name="T67" fmla="*/ 51 h 66"/>
                <a:gd name="T68" fmla="*/ 155 w 165"/>
                <a:gd name="T69" fmla="*/ 56 h 66"/>
                <a:gd name="T70" fmla="*/ 150 w 165"/>
                <a:gd name="T71" fmla="*/ 61 h 66"/>
                <a:gd name="T72" fmla="*/ 145 w 165"/>
                <a:gd name="T73" fmla="*/ 64 h 66"/>
                <a:gd name="T74" fmla="*/ 139 w 165"/>
                <a:gd name="T75" fmla="*/ 66 h 66"/>
                <a:gd name="T76" fmla="*/ 131 w 165"/>
                <a:gd name="T77" fmla="*/ 66 h 66"/>
                <a:gd name="T78" fmla="*/ 131 w 165"/>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66">
                  <a:moveTo>
                    <a:pt x="131" y="66"/>
                  </a:moveTo>
                  <a:lnTo>
                    <a:pt x="33" y="66"/>
                  </a:lnTo>
                  <a:lnTo>
                    <a:pt x="33" y="66"/>
                  </a:lnTo>
                  <a:lnTo>
                    <a:pt x="26" y="66"/>
                  </a:lnTo>
                  <a:lnTo>
                    <a:pt x="20" y="64"/>
                  </a:lnTo>
                  <a:lnTo>
                    <a:pt x="14" y="61"/>
                  </a:lnTo>
                  <a:lnTo>
                    <a:pt x="9" y="56"/>
                  </a:lnTo>
                  <a:lnTo>
                    <a:pt x="5" y="51"/>
                  </a:lnTo>
                  <a:lnTo>
                    <a:pt x="2" y="46"/>
                  </a:lnTo>
                  <a:lnTo>
                    <a:pt x="0" y="40"/>
                  </a:lnTo>
                  <a:lnTo>
                    <a:pt x="0" y="33"/>
                  </a:lnTo>
                  <a:lnTo>
                    <a:pt x="0" y="33"/>
                  </a:lnTo>
                  <a:lnTo>
                    <a:pt x="0" y="26"/>
                  </a:lnTo>
                  <a:lnTo>
                    <a:pt x="2" y="20"/>
                  </a:lnTo>
                  <a:lnTo>
                    <a:pt x="5" y="14"/>
                  </a:lnTo>
                  <a:lnTo>
                    <a:pt x="9" y="10"/>
                  </a:lnTo>
                  <a:lnTo>
                    <a:pt x="14" y="6"/>
                  </a:lnTo>
                  <a:lnTo>
                    <a:pt x="20" y="3"/>
                  </a:lnTo>
                  <a:lnTo>
                    <a:pt x="26" y="1"/>
                  </a:lnTo>
                  <a:lnTo>
                    <a:pt x="33" y="0"/>
                  </a:lnTo>
                  <a:lnTo>
                    <a:pt x="131" y="0"/>
                  </a:lnTo>
                  <a:lnTo>
                    <a:pt x="131" y="0"/>
                  </a:lnTo>
                  <a:lnTo>
                    <a:pt x="139" y="1"/>
                  </a:lnTo>
                  <a:lnTo>
                    <a:pt x="145" y="3"/>
                  </a:lnTo>
                  <a:lnTo>
                    <a:pt x="150" y="6"/>
                  </a:lnTo>
                  <a:lnTo>
                    <a:pt x="155" y="10"/>
                  </a:lnTo>
                  <a:lnTo>
                    <a:pt x="159" y="14"/>
                  </a:lnTo>
                  <a:lnTo>
                    <a:pt x="162" y="20"/>
                  </a:lnTo>
                  <a:lnTo>
                    <a:pt x="165" y="26"/>
                  </a:lnTo>
                  <a:lnTo>
                    <a:pt x="165" y="33"/>
                  </a:lnTo>
                  <a:lnTo>
                    <a:pt x="165" y="33"/>
                  </a:lnTo>
                  <a:lnTo>
                    <a:pt x="165" y="40"/>
                  </a:lnTo>
                  <a:lnTo>
                    <a:pt x="162" y="46"/>
                  </a:lnTo>
                  <a:lnTo>
                    <a:pt x="159" y="51"/>
                  </a:lnTo>
                  <a:lnTo>
                    <a:pt x="155" y="56"/>
                  </a:lnTo>
                  <a:lnTo>
                    <a:pt x="150" y="61"/>
                  </a:lnTo>
                  <a:lnTo>
                    <a:pt x="145" y="64"/>
                  </a:lnTo>
                  <a:lnTo>
                    <a:pt x="139" y="66"/>
                  </a:lnTo>
                  <a:lnTo>
                    <a:pt x="131" y="66"/>
                  </a:lnTo>
                  <a:lnTo>
                    <a:pt x="131" y="66"/>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26" name="Freeform 273">
              <a:extLst>
                <a:ext uri="{FF2B5EF4-FFF2-40B4-BE49-F238E27FC236}">
                  <a16:creationId xmlns:a16="http://schemas.microsoft.com/office/drawing/2014/main" id="{A0E4451D-562D-BB96-3A43-3C2AA54BEF2A}"/>
                </a:ext>
              </a:extLst>
            </p:cNvPr>
            <p:cNvSpPr>
              <a:spLocks/>
            </p:cNvSpPr>
            <p:nvPr/>
          </p:nvSpPr>
          <p:spPr bwMode="auto">
            <a:xfrm>
              <a:off x="2871788" y="4270376"/>
              <a:ext cx="36513" cy="14288"/>
            </a:xfrm>
            <a:custGeom>
              <a:avLst/>
              <a:gdLst>
                <a:gd name="T0" fmla="*/ 131 w 165"/>
                <a:gd name="T1" fmla="*/ 67 h 67"/>
                <a:gd name="T2" fmla="*/ 33 w 165"/>
                <a:gd name="T3" fmla="*/ 67 h 67"/>
                <a:gd name="T4" fmla="*/ 33 w 165"/>
                <a:gd name="T5" fmla="*/ 67 h 67"/>
                <a:gd name="T6" fmla="*/ 26 w 165"/>
                <a:gd name="T7" fmla="*/ 66 h 67"/>
                <a:gd name="T8" fmla="*/ 20 w 165"/>
                <a:gd name="T9" fmla="*/ 63 h 67"/>
                <a:gd name="T10" fmla="*/ 14 w 165"/>
                <a:gd name="T11" fmla="*/ 61 h 67"/>
                <a:gd name="T12" fmla="*/ 9 w 165"/>
                <a:gd name="T13" fmla="*/ 57 h 67"/>
                <a:gd name="T14" fmla="*/ 5 w 165"/>
                <a:gd name="T15" fmla="*/ 52 h 67"/>
                <a:gd name="T16" fmla="*/ 2 w 165"/>
                <a:gd name="T17" fmla="*/ 46 h 67"/>
                <a:gd name="T18" fmla="*/ 0 w 165"/>
                <a:gd name="T19" fmla="*/ 40 h 67"/>
                <a:gd name="T20" fmla="*/ 0 w 165"/>
                <a:gd name="T21" fmla="*/ 33 h 67"/>
                <a:gd name="T22" fmla="*/ 0 w 165"/>
                <a:gd name="T23" fmla="*/ 33 h 67"/>
                <a:gd name="T24" fmla="*/ 0 w 165"/>
                <a:gd name="T25" fmla="*/ 27 h 67"/>
                <a:gd name="T26" fmla="*/ 2 w 165"/>
                <a:gd name="T27" fmla="*/ 21 h 67"/>
                <a:gd name="T28" fmla="*/ 5 w 165"/>
                <a:gd name="T29" fmla="*/ 15 h 67"/>
                <a:gd name="T30" fmla="*/ 9 w 165"/>
                <a:gd name="T31" fmla="*/ 10 h 67"/>
                <a:gd name="T32" fmla="*/ 14 w 165"/>
                <a:gd name="T33" fmla="*/ 7 h 67"/>
                <a:gd name="T34" fmla="*/ 20 w 165"/>
                <a:gd name="T35" fmla="*/ 3 h 67"/>
                <a:gd name="T36" fmla="*/ 26 w 165"/>
                <a:gd name="T37" fmla="*/ 1 h 67"/>
                <a:gd name="T38" fmla="*/ 33 w 165"/>
                <a:gd name="T39" fmla="*/ 0 h 67"/>
                <a:gd name="T40" fmla="*/ 131 w 165"/>
                <a:gd name="T41" fmla="*/ 0 h 67"/>
                <a:gd name="T42" fmla="*/ 131 w 165"/>
                <a:gd name="T43" fmla="*/ 0 h 67"/>
                <a:gd name="T44" fmla="*/ 139 w 165"/>
                <a:gd name="T45" fmla="*/ 1 h 67"/>
                <a:gd name="T46" fmla="*/ 145 w 165"/>
                <a:gd name="T47" fmla="*/ 3 h 67"/>
                <a:gd name="T48" fmla="*/ 150 w 165"/>
                <a:gd name="T49" fmla="*/ 7 h 67"/>
                <a:gd name="T50" fmla="*/ 155 w 165"/>
                <a:gd name="T51" fmla="*/ 10 h 67"/>
                <a:gd name="T52" fmla="*/ 159 w 165"/>
                <a:gd name="T53" fmla="*/ 15 h 67"/>
                <a:gd name="T54" fmla="*/ 162 w 165"/>
                <a:gd name="T55" fmla="*/ 21 h 67"/>
                <a:gd name="T56" fmla="*/ 165 w 165"/>
                <a:gd name="T57" fmla="*/ 27 h 67"/>
                <a:gd name="T58" fmla="*/ 165 w 165"/>
                <a:gd name="T59" fmla="*/ 33 h 67"/>
                <a:gd name="T60" fmla="*/ 165 w 165"/>
                <a:gd name="T61" fmla="*/ 33 h 67"/>
                <a:gd name="T62" fmla="*/ 165 w 165"/>
                <a:gd name="T63" fmla="*/ 40 h 67"/>
                <a:gd name="T64" fmla="*/ 162 w 165"/>
                <a:gd name="T65" fmla="*/ 46 h 67"/>
                <a:gd name="T66" fmla="*/ 159 w 165"/>
                <a:gd name="T67" fmla="*/ 52 h 67"/>
                <a:gd name="T68" fmla="*/ 155 w 165"/>
                <a:gd name="T69" fmla="*/ 57 h 67"/>
                <a:gd name="T70" fmla="*/ 150 w 165"/>
                <a:gd name="T71" fmla="*/ 61 h 67"/>
                <a:gd name="T72" fmla="*/ 145 w 165"/>
                <a:gd name="T73" fmla="*/ 63 h 67"/>
                <a:gd name="T74" fmla="*/ 139 w 165"/>
                <a:gd name="T75" fmla="*/ 66 h 67"/>
                <a:gd name="T76" fmla="*/ 131 w 165"/>
                <a:gd name="T77" fmla="*/ 67 h 67"/>
                <a:gd name="T78" fmla="*/ 131 w 165"/>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67">
                  <a:moveTo>
                    <a:pt x="131" y="67"/>
                  </a:moveTo>
                  <a:lnTo>
                    <a:pt x="33" y="67"/>
                  </a:lnTo>
                  <a:lnTo>
                    <a:pt x="33" y="67"/>
                  </a:lnTo>
                  <a:lnTo>
                    <a:pt x="26" y="66"/>
                  </a:lnTo>
                  <a:lnTo>
                    <a:pt x="20" y="63"/>
                  </a:lnTo>
                  <a:lnTo>
                    <a:pt x="14" y="61"/>
                  </a:lnTo>
                  <a:lnTo>
                    <a:pt x="9" y="57"/>
                  </a:lnTo>
                  <a:lnTo>
                    <a:pt x="5" y="52"/>
                  </a:lnTo>
                  <a:lnTo>
                    <a:pt x="2" y="46"/>
                  </a:lnTo>
                  <a:lnTo>
                    <a:pt x="0" y="40"/>
                  </a:lnTo>
                  <a:lnTo>
                    <a:pt x="0" y="33"/>
                  </a:lnTo>
                  <a:lnTo>
                    <a:pt x="0" y="33"/>
                  </a:lnTo>
                  <a:lnTo>
                    <a:pt x="0" y="27"/>
                  </a:lnTo>
                  <a:lnTo>
                    <a:pt x="2" y="21"/>
                  </a:lnTo>
                  <a:lnTo>
                    <a:pt x="5" y="15"/>
                  </a:lnTo>
                  <a:lnTo>
                    <a:pt x="9" y="10"/>
                  </a:lnTo>
                  <a:lnTo>
                    <a:pt x="14" y="7"/>
                  </a:lnTo>
                  <a:lnTo>
                    <a:pt x="20" y="3"/>
                  </a:lnTo>
                  <a:lnTo>
                    <a:pt x="26" y="1"/>
                  </a:lnTo>
                  <a:lnTo>
                    <a:pt x="33" y="0"/>
                  </a:lnTo>
                  <a:lnTo>
                    <a:pt x="131" y="0"/>
                  </a:lnTo>
                  <a:lnTo>
                    <a:pt x="131" y="0"/>
                  </a:lnTo>
                  <a:lnTo>
                    <a:pt x="139" y="1"/>
                  </a:lnTo>
                  <a:lnTo>
                    <a:pt x="145" y="3"/>
                  </a:lnTo>
                  <a:lnTo>
                    <a:pt x="150" y="7"/>
                  </a:lnTo>
                  <a:lnTo>
                    <a:pt x="155" y="10"/>
                  </a:lnTo>
                  <a:lnTo>
                    <a:pt x="159" y="15"/>
                  </a:lnTo>
                  <a:lnTo>
                    <a:pt x="162" y="21"/>
                  </a:lnTo>
                  <a:lnTo>
                    <a:pt x="165" y="27"/>
                  </a:lnTo>
                  <a:lnTo>
                    <a:pt x="165" y="33"/>
                  </a:lnTo>
                  <a:lnTo>
                    <a:pt x="165" y="33"/>
                  </a:lnTo>
                  <a:lnTo>
                    <a:pt x="165" y="40"/>
                  </a:lnTo>
                  <a:lnTo>
                    <a:pt x="162" y="46"/>
                  </a:lnTo>
                  <a:lnTo>
                    <a:pt x="159" y="52"/>
                  </a:lnTo>
                  <a:lnTo>
                    <a:pt x="155" y="57"/>
                  </a:lnTo>
                  <a:lnTo>
                    <a:pt x="150" y="61"/>
                  </a:lnTo>
                  <a:lnTo>
                    <a:pt x="145" y="63"/>
                  </a:lnTo>
                  <a:lnTo>
                    <a:pt x="139" y="66"/>
                  </a:lnTo>
                  <a:lnTo>
                    <a:pt x="131" y="67"/>
                  </a:lnTo>
                  <a:lnTo>
                    <a:pt x="131"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27" name="Freeform 274">
              <a:extLst>
                <a:ext uri="{FF2B5EF4-FFF2-40B4-BE49-F238E27FC236}">
                  <a16:creationId xmlns:a16="http://schemas.microsoft.com/office/drawing/2014/main" id="{AAA9D218-1FAF-5DF2-102F-25713F9C08FC}"/>
                </a:ext>
              </a:extLst>
            </p:cNvPr>
            <p:cNvSpPr>
              <a:spLocks/>
            </p:cNvSpPr>
            <p:nvPr/>
          </p:nvSpPr>
          <p:spPr bwMode="auto">
            <a:xfrm>
              <a:off x="2960688" y="4224339"/>
              <a:ext cx="38100" cy="15875"/>
            </a:xfrm>
            <a:custGeom>
              <a:avLst/>
              <a:gdLst>
                <a:gd name="T0" fmla="*/ 133 w 166"/>
                <a:gd name="T1" fmla="*/ 66 h 66"/>
                <a:gd name="T2" fmla="*/ 33 w 166"/>
                <a:gd name="T3" fmla="*/ 66 h 66"/>
                <a:gd name="T4" fmla="*/ 33 w 166"/>
                <a:gd name="T5" fmla="*/ 66 h 66"/>
                <a:gd name="T6" fmla="*/ 27 w 166"/>
                <a:gd name="T7" fmla="*/ 66 h 66"/>
                <a:gd name="T8" fmla="*/ 21 w 166"/>
                <a:gd name="T9" fmla="*/ 64 h 66"/>
                <a:gd name="T10" fmla="*/ 15 w 166"/>
                <a:gd name="T11" fmla="*/ 61 h 66"/>
                <a:gd name="T12" fmla="*/ 10 w 166"/>
                <a:gd name="T13" fmla="*/ 56 h 66"/>
                <a:gd name="T14" fmla="*/ 6 w 166"/>
                <a:gd name="T15" fmla="*/ 51 h 66"/>
                <a:gd name="T16" fmla="*/ 3 w 166"/>
                <a:gd name="T17" fmla="*/ 46 h 66"/>
                <a:gd name="T18" fmla="*/ 1 w 166"/>
                <a:gd name="T19" fmla="*/ 40 h 66"/>
                <a:gd name="T20" fmla="*/ 0 w 166"/>
                <a:gd name="T21" fmla="*/ 33 h 66"/>
                <a:gd name="T22" fmla="*/ 0 w 166"/>
                <a:gd name="T23" fmla="*/ 33 h 66"/>
                <a:gd name="T24" fmla="*/ 1 w 166"/>
                <a:gd name="T25" fmla="*/ 26 h 66"/>
                <a:gd name="T26" fmla="*/ 3 w 166"/>
                <a:gd name="T27" fmla="*/ 20 h 66"/>
                <a:gd name="T28" fmla="*/ 6 w 166"/>
                <a:gd name="T29" fmla="*/ 14 h 66"/>
                <a:gd name="T30" fmla="*/ 10 w 166"/>
                <a:gd name="T31" fmla="*/ 10 h 66"/>
                <a:gd name="T32" fmla="*/ 15 w 166"/>
                <a:gd name="T33" fmla="*/ 6 h 66"/>
                <a:gd name="T34" fmla="*/ 21 w 166"/>
                <a:gd name="T35" fmla="*/ 3 h 66"/>
                <a:gd name="T36" fmla="*/ 27 w 166"/>
                <a:gd name="T37" fmla="*/ 1 h 66"/>
                <a:gd name="T38" fmla="*/ 33 w 166"/>
                <a:gd name="T39" fmla="*/ 0 h 66"/>
                <a:gd name="T40" fmla="*/ 133 w 166"/>
                <a:gd name="T41" fmla="*/ 0 h 66"/>
                <a:gd name="T42" fmla="*/ 133 w 166"/>
                <a:gd name="T43" fmla="*/ 0 h 66"/>
                <a:gd name="T44" fmla="*/ 139 w 166"/>
                <a:gd name="T45" fmla="*/ 1 h 66"/>
                <a:gd name="T46" fmla="*/ 145 w 166"/>
                <a:gd name="T47" fmla="*/ 3 h 66"/>
                <a:gd name="T48" fmla="*/ 151 w 166"/>
                <a:gd name="T49" fmla="*/ 6 h 66"/>
                <a:gd name="T50" fmla="*/ 156 w 166"/>
                <a:gd name="T51" fmla="*/ 10 h 66"/>
                <a:gd name="T52" fmla="*/ 160 w 166"/>
                <a:gd name="T53" fmla="*/ 14 h 66"/>
                <a:gd name="T54" fmla="*/ 163 w 166"/>
                <a:gd name="T55" fmla="*/ 20 h 66"/>
                <a:gd name="T56" fmla="*/ 165 w 166"/>
                <a:gd name="T57" fmla="*/ 26 h 66"/>
                <a:gd name="T58" fmla="*/ 166 w 166"/>
                <a:gd name="T59" fmla="*/ 33 h 66"/>
                <a:gd name="T60" fmla="*/ 166 w 166"/>
                <a:gd name="T61" fmla="*/ 33 h 66"/>
                <a:gd name="T62" fmla="*/ 165 w 166"/>
                <a:gd name="T63" fmla="*/ 40 h 66"/>
                <a:gd name="T64" fmla="*/ 163 w 166"/>
                <a:gd name="T65" fmla="*/ 46 h 66"/>
                <a:gd name="T66" fmla="*/ 160 w 166"/>
                <a:gd name="T67" fmla="*/ 51 h 66"/>
                <a:gd name="T68" fmla="*/ 156 w 166"/>
                <a:gd name="T69" fmla="*/ 56 h 66"/>
                <a:gd name="T70" fmla="*/ 151 w 166"/>
                <a:gd name="T71" fmla="*/ 61 h 66"/>
                <a:gd name="T72" fmla="*/ 145 w 166"/>
                <a:gd name="T73" fmla="*/ 64 h 66"/>
                <a:gd name="T74" fmla="*/ 139 w 166"/>
                <a:gd name="T75" fmla="*/ 66 h 66"/>
                <a:gd name="T76" fmla="*/ 133 w 166"/>
                <a:gd name="T77" fmla="*/ 66 h 66"/>
                <a:gd name="T78" fmla="*/ 133 w 166"/>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66">
                  <a:moveTo>
                    <a:pt x="133" y="66"/>
                  </a:moveTo>
                  <a:lnTo>
                    <a:pt x="33" y="66"/>
                  </a:lnTo>
                  <a:lnTo>
                    <a:pt x="33" y="66"/>
                  </a:lnTo>
                  <a:lnTo>
                    <a:pt x="27" y="66"/>
                  </a:lnTo>
                  <a:lnTo>
                    <a:pt x="21" y="64"/>
                  </a:lnTo>
                  <a:lnTo>
                    <a:pt x="15" y="61"/>
                  </a:lnTo>
                  <a:lnTo>
                    <a:pt x="10" y="56"/>
                  </a:lnTo>
                  <a:lnTo>
                    <a:pt x="6" y="51"/>
                  </a:lnTo>
                  <a:lnTo>
                    <a:pt x="3" y="46"/>
                  </a:lnTo>
                  <a:lnTo>
                    <a:pt x="1" y="40"/>
                  </a:lnTo>
                  <a:lnTo>
                    <a:pt x="0" y="33"/>
                  </a:lnTo>
                  <a:lnTo>
                    <a:pt x="0" y="33"/>
                  </a:lnTo>
                  <a:lnTo>
                    <a:pt x="1" y="26"/>
                  </a:lnTo>
                  <a:lnTo>
                    <a:pt x="3" y="20"/>
                  </a:lnTo>
                  <a:lnTo>
                    <a:pt x="6" y="14"/>
                  </a:lnTo>
                  <a:lnTo>
                    <a:pt x="10" y="10"/>
                  </a:lnTo>
                  <a:lnTo>
                    <a:pt x="15" y="6"/>
                  </a:lnTo>
                  <a:lnTo>
                    <a:pt x="21" y="3"/>
                  </a:lnTo>
                  <a:lnTo>
                    <a:pt x="27" y="1"/>
                  </a:lnTo>
                  <a:lnTo>
                    <a:pt x="33" y="0"/>
                  </a:lnTo>
                  <a:lnTo>
                    <a:pt x="133" y="0"/>
                  </a:lnTo>
                  <a:lnTo>
                    <a:pt x="133" y="0"/>
                  </a:lnTo>
                  <a:lnTo>
                    <a:pt x="139" y="1"/>
                  </a:lnTo>
                  <a:lnTo>
                    <a:pt x="145" y="3"/>
                  </a:lnTo>
                  <a:lnTo>
                    <a:pt x="151" y="6"/>
                  </a:lnTo>
                  <a:lnTo>
                    <a:pt x="156" y="10"/>
                  </a:lnTo>
                  <a:lnTo>
                    <a:pt x="160" y="14"/>
                  </a:lnTo>
                  <a:lnTo>
                    <a:pt x="163" y="20"/>
                  </a:lnTo>
                  <a:lnTo>
                    <a:pt x="165" y="26"/>
                  </a:lnTo>
                  <a:lnTo>
                    <a:pt x="166" y="33"/>
                  </a:lnTo>
                  <a:lnTo>
                    <a:pt x="166" y="33"/>
                  </a:lnTo>
                  <a:lnTo>
                    <a:pt x="165" y="40"/>
                  </a:lnTo>
                  <a:lnTo>
                    <a:pt x="163" y="46"/>
                  </a:lnTo>
                  <a:lnTo>
                    <a:pt x="160" y="51"/>
                  </a:lnTo>
                  <a:lnTo>
                    <a:pt x="156" y="56"/>
                  </a:lnTo>
                  <a:lnTo>
                    <a:pt x="151" y="61"/>
                  </a:lnTo>
                  <a:lnTo>
                    <a:pt x="145" y="64"/>
                  </a:lnTo>
                  <a:lnTo>
                    <a:pt x="139" y="66"/>
                  </a:lnTo>
                  <a:lnTo>
                    <a:pt x="133" y="66"/>
                  </a:lnTo>
                  <a:lnTo>
                    <a:pt x="13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28" name="Freeform 275">
              <a:extLst>
                <a:ext uri="{FF2B5EF4-FFF2-40B4-BE49-F238E27FC236}">
                  <a16:creationId xmlns:a16="http://schemas.microsoft.com/office/drawing/2014/main" id="{9698C12C-71DA-9B8B-7072-B6DA3803612A}"/>
                </a:ext>
              </a:extLst>
            </p:cNvPr>
            <p:cNvSpPr>
              <a:spLocks/>
            </p:cNvSpPr>
            <p:nvPr/>
          </p:nvSpPr>
          <p:spPr bwMode="auto">
            <a:xfrm>
              <a:off x="2960688" y="4270376"/>
              <a:ext cx="38100" cy="14288"/>
            </a:xfrm>
            <a:custGeom>
              <a:avLst/>
              <a:gdLst>
                <a:gd name="T0" fmla="*/ 133 w 166"/>
                <a:gd name="T1" fmla="*/ 67 h 67"/>
                <a:gd name="T2" fmla="*/ 33 w 166"/>
                <a:gd name="T3" fmla="*/ 67 h 67"/>
                <a:gd name="T4" fmla="*/ 33 w 166"/>
                <a:gd name="T5" fmla="*/ 67 h 67"/>
                <a:gd name="T6" fmla="*/ 27 w 166"/>
                <a:gd name="T7" fmla="*/ 66 h 67"/>
                <a:gd name="T8" fmla="*/ 21 w 166"/>
                <a:gd name="T9" fmla="*/ 63 h 67"/>
                <a:gd name="T10" fmla="*/ 15 w 166"/>
                <a:gd name="T11" fmla="*/ 61 h 67"/>
                <a:gd name="T12" fmla="*/ 10 w 166"/>
                <a:gd name="T13" fmla="*/ 57 h 67"/>
                <a:gd name="T14" fmla="*/ 6 w 166"/>
                <a:gd name="T15" fmla="*/ 52 h 67"/>
                <a:gd name="T16" fmla="*/ 3 w 166"/>
                <a:gd name="T17" fmla="*/ 46 h 67"/>
                <a:gd name="T18" fmla="*/ 1 w 166"/>
                <a:gd name="T19" fmla="*/ 40 h 67"/>
                <a:gd name="T20" fmla="*/ 0 w 166"/>
                <a:gd name="T21" fmla="*/ 33 h 67"/>
                <a:gd name="T22" fmla="*/ 0 w 166"/>
                <a:gd name="T23" fmla="*/ 33 h 67"/>
                <a:gd name="T24" fmla="*/ 1 w 166"/>
                <a:gd name="T25" fmla="*/ 27 h 67"/>
                <a:gd name="T26" fmla="*/ 3 w 166"/>
                <a:gd name="T27" fmla="*/ 21 h 67"/>
                <a:gd name="T28" fmla="*/ 6 w 166"/>
                <a:gd name="T29" fmla="*/ 15 h 67"/>
                <a:gd name="T30" fmla="*/ 10 w 166"/>
                <a:gd name="T31" fmla="*/ 10 h 67"/>
                <a:gd name="T32" fmla="*/ 15 w 166"/>
                <a:gd name="T33" fmla="*/ 7 h 67"/>
                <a:gd name="T34" fmla="*/ 21 w 166"/>
                <a:gd name="T35" fmla="*/ 3 h 67"/>
                <a:gd name="T36" fmla="*/ 27 w 166"/>
                <a:gd name="T37" fmla="*/ 1 h 67"/>
                <a:gd name="T38" fmla="*/ 33 w 166"/>
                <a:gd name="T39" fmla="*/ 0 h 67"/>
                <a:gd name="T40" fmla="*/ 133 w 166"/>
                <a:gd name="T41" fmla="*/ 0 h 67"/>
                <a:gd name="T42" fmla="*/ 133 w 166"/>
                <a:gd name="T43" fmla="*/ 0 h 67"/>
                <a:gd name="T44" fmla="*/ 139 w 166"/>
                <a:gd name="T45" fmla="*/ 1 h 67"/>
                <a:gd name="T46" fmla="*/ 145 w 166"/>
                <a:gd name="T47" fmla="*/ 3 h 67"/>
                <a:gd name="T48" fmla="*/ 151 w 166"/>
                <a:gd name="T49" fmla="*/ 7 h 67"/>
                <a:gd name="T50" fmla="*/ 156 w 166"/>
                <a:gd name="T51" fmla="*/ 10 h 67"/>
                <a:gd name="T52" fmla="*/ 160 w 166"/>
                <a:gd name="T53" fmla="*/ 15 h 67"/>
                <a:gd name="T54" fmla="*/ 163 w 166"/>
                <a:gd name="T55" fmla="*/ 21 h 67"/>
                <a:gd name="T56" fmla="*/ 165 w 166"/>
                <a:gd name="T57" fmla="*/ 27 h 67"/>
                <a:gd name="T58" fmla="*/ 166 w 166"/>
                <a:gd name="T59" fmla="*/ 33 h 67"/>
                <a:gd name="T60" fmla="*/ 166 w 166"/>
                <a:gd name="T61" fmla="*/ 33 h 67"/>
                <a:gd name="T62" fmla="*/ 165 w 166"/>
                <a:gd name="T63" fmla="*/ 40 h 67"/>
                <a:gd name="T64" fmla="*/ 163 w 166"/>
                <a:gd name="T65" fmla="*/ 46 h 67"/>
                <a:gd name="T66" fmla="*/ 160 w 166"/>
                <a:gd name="T67" fmla="*/ 52 h 67"/>
                <a:gd name="T68" fmla="*/ 156 w 166"/>
                <a:gd name="T69" fmla="*/ 57 h 67"/>
                <a:gd name="T70" fmla="*/ 151 w 166"/>
                <a:gd name="T71" fmla="*/ 61 h 67"/>
                <a:gd name="T72" fmla="*/ 145 w 166"/>
                <a:gd name="T73" fmla="*/ 63 h 67"/>
                <a:gd name="T74" fmla="*/ 139 w 166"/>
                <a:gd name="T75" fmla="*/ 66 h 67"/>
                <a:gd name="T76" fmla="*/ 133 w 166"/>
                <a:gd name="T77" fmla="*/ 67 h 67"/>
                <a:gd name="T78" fmla="*/ 133 w 166"/>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67">
                  <a:moveTo>
                    <a:pt x="133" y="67"/>
                  </a:moveTo>
                  <a:lnTo>
                    <a:pt x="33" y="67"/>
                  </a:lnTo>
                  <a:lnTo>
                    <a:pt x="33" y="67"/>
                  </a:lnTo>
                  <a:lnTo>
                    <a:pt x="27" y="66"/>
                  </a:lnTo>
                  <a:lnTo>
                    <a:pt x="21" y="63"/>
                  </a:lnTo>
                  <a:lnTo>
                    <a:pt x="15" y="61"/>
                  </a:lnTo>
                  <a:lnTo>
                    <a:pt x="10" y="57"/>
                  </a:lnTo>
                  <a:lnTo>
                    <a:pt x="6" y="52"/>
                  </a:lnTo>
                  <a:lnTo>
                    <a:pt x="3" y="46"/>
                  </a:lnTo>
                  <a:lnTo>
                    <a:pt x="1" y="40"/>
                  </a:lnTo>
                  <a:lnTo>
                    <a:pt x="0" y="33"/>
                  </a:lnTo>
                  <a:lnTo>
                    <a:pt x="0" y="33"/>
                  </a:lnTo>
                  <a:lnTo>
                    <a:pt x="1" y="27"/>
                  </a:lnTo>
                  <a:lnTo>
                    <a:pt x="3" y="21"/>
                  </a:lnTo>
                  <a:lnTo>
                    <a:pt x="6" y="15"/>
                  </a:lnTo>
                  <a:lnTo>
                    <a:pt x="10" y="10"/>
                  </a:lnTo>
                  <a:lnTo>
                    <a:pt x="15" y="7"/>
                  </a:lnTo>
                  <a:lnTo>
                    <a:pt x="21" y="3"/>
                  </a:lnTo>
                  <a:lnTo>
                    <a:pt x="27" y="1"/>
                  </a:lnTo>
                  <a:lnTo>
                    <a:pt x="33" y="0"/>
                  </a:lnTo>
                  <a:lnTo>
                    <a:pt x="133" y="0"/>
                  </a:lnTo>
                  <a:lnTo>
                    <a:pt x="133" y="0"/>
                  </a:lnTo>
                  <a:lnTo>
                    <a:pt x="139" y="1"/>
                  </a:lnTo>
                  <a:lnTo>
                    <a:pt x="145" y="3"/>
                  </a:lnTo>
                  <a:lnTo>
                    <a:pt x="151" y="7"/>
                  </a:lnTo>
                  <a:lnTo>
                    <a:pt x="156" y="10"/>
                  </a:lnTo>
                  <a:lnTo>
                    <a:pt x="160" y="15"/>
                  </a:lnTo>
                  <a:lnTo>
                    <a:pt x="163" y="21"/>
                  </a:lnTo>
                  <a:lnTo>
                    <a:pt x="165" y="27"/>
                  </a:lnTo>
                  <a:lnTo>
                    <a:pt x="166" y="33"/>
                  </a:lnTo>
                  <a:lnTo>
                    <a:pt x="166" y="33"/>
                  </a:lnTo>
                  <a:lnTo>
                    <a:pt x="165" y="40"/>
                  </a:lnTo>
                  <a:lnTo>
                    <a:pt x="163" y="46"/>
                  </a:lnTo>
                  <a:lnTo>
                    <a:pt x="160" y="52"/>
                  </a:lnTo>
                  <a:lnTo>
                    <a:pt x="156" y="57"/>
                  </a:lnTo>
                  <a:lnTo>
                    <a:pt x="151" y="61"/>
                  </a:lnTo>
                  <a:lnTo>
                    <a:pt x="145" y="63"/>
                  </a:lnTo>
                  <a:lnTo>
                    <a:pt x="139" y="66"/>
                  </a:lnTo>
                  <a:lnTo>
                    <a:pt x="133" y="67"/>
                  </a:lnTo>
                  <a:lnTo>
                    <a:pt x="133" y="67"/>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29" name="Freeform 276">
              <a:extLst>
                <a:ext uri="{FF2B5EF4-FFF2-40B4-BE49-F238E27FC236}">
                  <a16:creationId xmlns:a16="http://schemas.microsoft.com/office/drawing/2014/main" id="{693FD99C-B4D6-34FA-6B4E-3EEE01357F4F}"/>
                </a:ext>
              </a:extLst>
            </p:cNvPr>
            <p:cNvSpPr>
              <a:spLocks noEditPoints="1"/>
            </p:cNvSpPr>
            <p:nvPr/>
          </p:nvSpPr>
          <p:spPr bwMode="auto">
            <a:xfrm>
              <a:off x="2676525" y="4044951"/>
              <a:ext cx="360363" cy="284163"/>
            </a:xfrm>
            <a:custGeom>
              <a:avLst/>
              <a:gdLst>
                <a:gd name="T0" fmla="*/ 33 w 1587"/>
                <a:gd name="T1" fmla="*/ 1256 h 1256"/>
                <a:gd name="T2" fmla="*/ 26 w 1587"/>
                <a:gd name="T3" fmla="*/ 1255 h 1256"/>
                <a:gd name="T4" fmla="*/ 14 w 1587"/>
                <a:gd name="T5" fmla="*/ 1250 h 1256"/>
                <a:gd name="T6" fmla="*/ 5 w 1587"/>
                <a:gd name="T7" fmla="*/ 1242 h 1256"/>
                <a:gd name="T8" fmla="*/ 0 w 1587"/>
                <a:gd name="T9" fmla="*/ 1229 h 1256"/>
                <a:gd name="T10" fmla="*/ 0 w 1587"/>
                <a:gd name="T11" fmla="*/ 708 h 1256"/>
                <a:gd name="T12" fmla="*/ 95 w 1587"/>
                <a:gd name="T13" fmla="*/ 28 h 1256"/>
                <a:gd name="T14" fmla="*/ 99 w 1587"/>
                <a:gd name="T15" fmla="*/ 16 h 1256"/>
                <a:gd name="T16" fmla="*/ 107 w 1587"/>
                <a:gd name="T17" fmla="*/ 7 h 1256"/>
                <a:gd name="T18" fmla="*/ 116 w 1587"/>
                <a:gd name="T19" fmla="*/ 2 h 1256"/>
                <a:gd name="T20" fmla="*/ 128 w 1587"/>
                <a:gd name="T21" fmla="*/ 0 h 1256"/>
                <a:gd name="T22" fmla="*/ 287 w 1587"/>
                <a:gd name="T23" fmla="*/ 0 h 1256"/>
                <a:gd name="T24" fmla="*/ 298 w 1587"/>
                <a:gd name="T25" fmla="*/ 1 h 1256"/>
                <a:gd name="T26" fmla="*/ 307 w 1587"/>
                <a:gd name="T27" fmla="*/ 7 h 1256"/>
                <a:gd name="T28" fmla="*/ 315 w 1587"/>
                <a:gd name="T29" fmla="*/ 15 h 1256"/>
                <a:gd name="T30" fmla="*/ 319 w 1587"/>
                <a:gd name="T31" fmla="*/ 26 h 1256"/>
                <a:gd name="T32" fmla="*/ 742 w 1587"/>
                <a:gd name="T33" fmla="*/ 390 h 1256"/>
                <a:gd name="T34" fmla="*/ 750 w 1587"/>
                <a:gd name="T35" fmla="*/ 386 h 1256"/>
                <a:gd name="T36" fmla="*/ 768 w 1587"/>
                <a:gd name="T37" fmla="*/ 385 h 1256"/>
                <a:gd name="T38" fmla="*/ 776 w 1587"/>
                <a:gd name="T39" fmla="*/ 388 h 1256"/>
                <a:gd name="T40" fmla="*/ 789 w 1587"/>
                <a:gd name="T41" fmla="*/ 400 h 1256"/>
                <a:gd name="T42" fmla="*/ 794 w 1587"/>
                <a:gd name="T43" fmla="*/ 417 h 1256"/>
                <a:gd name="T44" fmla="*/ 1142 w 1587"/>
                <a:gd name="T45" fmla="*/ 390 h 1256"/>
                <a:gd name="T46" fmla="*/ 1150 w 1587"/>
                <a:gd name="T47" fmla="*/ 387 h 1256"/>
                <a:gd name="T48" fmla="*/ 1167 w 1587"/>
                <a:gd name="T49" fmla="*/ 387 h 1256"/>
                <a:gd name="T50" fmla="*/ 1175 w 1587"/>
                <a:gd name="T51" fmla="*/ 390 h 1256"/>
                <a:gd name="T52" fmla="*/ 1187 w 1587"/>
                <a:gd name="T53" fmla="*/ 402 h 1256"/>
                <a:gd name="T54" fmla="*/ 1191 w 1587"/>
                <a:gd name="T55" fmla="*/ 419 h 1256"/>
                <a:gd name="T56" fmla="*/ 1538 w 1587"/>
                <a:gd name="T57" fmla="*/ 389 h 1256"/>
                <a:gd name="T58" fmla="*/ 1545 w 1587"/>
                <a:gd name="T59" fmla="*/ 385 h 1256"/>
                <a:gd name="T60" fmla="*/ 1563 w 1587"/>
                <a:gd name="T61" fmla="*/ 385 h 1256"/>
                <a:gd name="T62" fmla="*/ 1571 w 1587"/>
                <a:gd name="T63" fmla="*/ 389 h 1256"/>
                <a:gd name="T64" fmla="*/ 1582 w 1587"/>
                <a:gd name="T65" fmla="*/ 400 h 1256"/>
                <a:gd name="T66" fmla="*/ 1587 w 1587"/>
                <a:gd name="T67" fmla="*/ 417 h 1256"/>
                <a:gd name="T68" fmla="*/ 1587 w 1587"/>
                <a:gd name="T69" fmla="*/ 1223 h 1256"/>
                <a:gd name="T70" fmla="*/ 1584 w 1587"/>
                <a:gd name="T71" fmla="*/ 1236 h 1256"/>
                <a:gd name="T72" fmla="*/ 1577 w 1587"/>
                <a:gd name="T73" fmla="*/ 1246 h 1256"/>
                <a:gd name="T74" fmla="*/ 1567 w 1587"/>
                <a:gd name="T75" fmla="*/ 1253 h 1256"/>
                <a:gd name="T76" fmla="*/ 1554 w 1587"/>
                <a:gd name="T77" fmla="*/ 1256 h 1256"/>
                <a:gd name="T78" fmla="*/ 66 w 1587"/>
                <a:gd name="T79" fmla="*/ 1190 h 1256"/>
                <a:gd name="T80" fmla="*/ 1521 w 1587"/>
                <a:gd name="T81" fmla="*/ 475 h 1256"/>
                <a:gd name="T82" fmla="*/ 1175 w 1587"/>
                <a:gd name="T83" fmla="*/ 674 h 1256"/>
                <a:gd name="T84" fmla="*/ 1158 w 1587"/>
                <a:gd name="T85" fmla="*/ 678 h 1256"/>
                <a:gd name="T86" fmla="*/ 1141 w 1587"/>
                <a:gd name="T87" fmla="*/ 672 h 1256"/>
                <a:gd name="T88" fmla="*/ 1135 w 1587"/>
                <a:gd name="T89" fmla="*/ 667 h 1256"/>
                <a:gd name="T90" fmla="*/ 1126 w 1587"/>
                <a:gd name="T91" fmla="*/ 653 h 1256"/>
                <a:gd name="T92" fmla="*/ 1125 w 1587"/>
                <a:gd name="T93" fmla="*/ 475 h 1256"/>
                <a:gd name="T94" fmla="*/ 776 w 1587"/>
                <a:gd name="T95" fmla="*/ 671 h 1256"/>
                <a:gd name="T96" fmla="*/ 760 w 1587"/>
                <a:gd name="T97" fmla="*/ 676 h 1256"/>
                <a:gd name="T98" fmla="*/ 744 w 1587"/>
                <a:gd name="T99" fmla="*/ 671 h 1256"/>
                <a:gd name="T100" fmla="*/ 737 w 1587"/>
                <a:gd name="T101" fmla="*/ 666 h 1256"/>
                <a:gd name="T102" fmla="*/ 729 w 1587"/>
                <a:gd name="T103" fmla="*/ 652 h 1256"/>
                <a:gd name="T104" fmla="*/ 728 w 1587"/>
                <a:gd name="T105" fmla="*/ 478 h 1256"/>
                <a:gd name="T106" fmla="*/ 432 w 1587"/>
                <a:gd name="T107" fmla="*/ 670 h 1256"/>
                <a:gd name="T108" fmla="*/ 416 w 1587"/>
                <a:gd name="T109" fmla="*/ 676 h 1256"/>
                <a:gd name="T110" fmla="*/ 400 w 1587"/>
                <a:gd name="T111" fmla="*/ 674 h 1256"/>
                <a:gd name="T112" fmla="*/ 393 w 1587"/>
                <a:gd name="T113" fmla="*/ 669 h 1256"/>
                <a:gd name="T114" fmla="*/ 383 w 1587"/>
                <a:gd name="T115" fmla="*/ 657 h 1256"/>
                <a:gd name="T116" fmla="*/ 260 w 1587"/>
                <a:gd name="T117" fmla="*/ 65 h 1256"/>
                <a:gd name="T118" fmla="*/ 65 w 1587"/>
                <a:gd name="T119" fmla="*/ 71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87" h="1256">
                  <a:moveTo>
                    <a:pt x="1554" y="1256"/>
                  </a:moveTo>
                  <a:lnTo>
                    <a:pt x="33" y="1256"/>
                  </a:lnTo>
                  <a:lnTo>
                    <a:pt x="33" y="1256"/>
                  </a:lnTo>
                  <a:lnTo>
                    <a:pt x="26" y="1255"/>
                  </a:lnTo>
                  <a:lnTo>
                    <a:pt x="20" y="1253"/>
                  </a:lnTo>
                  <a:lnTo>
                    <a:pt x="14" y="1250"/>
                  </a:lnTo>
                  <a:lnTo>
                    <a:pt x="9" y="1246"/>
                  </a:lnTo>
                  <a:lnTo>
                    <a:pt x="5" y="1242"/>
                  </a:lnTo>
                  <a:lnTo>
                    <a:pt x="2" y="1236"/>
                  </a:lnTo>
                  <a:lnTo>
                    <a:pt x="0" y="1229"/>
                  </a:lnTo>
                  <a:lnTo>
                    <a:pt x="0" y="1223"/>
                  </a:lnTo>
                  <a:lnTo>
                    <a:pt x="0" y="708"/>
                  </a:lnTo>
                  <a:lnTo>
                    <a:pt x="95" y="28"/>
                  </a:lnTo>
                  <a:lnTo>
                    <a:pt x="95" y="28"/>
                  </a:lnTo>
                  <a:lnTo>
                    <a:pt x="96" y="21"/>
                  </a:lnTo>
                  <a:lnTo>
                    <a:pt x="99" y="16"/>
                  </a:lnTo>
                  <a:lnTo>
                    <a:pt x="102" y="11"/>
                  </a:lnTo>
                  <a:lnTo>
                    <a:pt x="107" y="7"/>
                  </a:lnTo>
                  <a:lnTo>
                    <a:pt x="111" y="4"/>
                  </a:lnTo>
                  <a:lnTo>
                    <a:pt x="116" y="2"/>
                  </a:lnTo>
                  <a:lnTo>
                    <a:pt x="122" y="0"/>
                  </a:lnTo>
                  <a:lnTo>
                    <a:pt x="128" y="0"/>
                  </a:lnTo>
                  <a:lnTo>
                    <a:pt x="287" y="0"/>
                  </a:lnTo>
                  <a:lnTo>
                    <a:pt x="287" y="0"/>
                  </a:lnTo>
                  <a:lnTo>
                    <a:pt x="292" y="0"/>
                  </a:lnTo>
                  <a:lnTo>
                    <a:pt x="298" y="1"/>
                  </a:lnTo>
                  <a:lnTo>
                    <a:pt x="302" y="4"/>
                  </a:lnTo>
                  <a:lnTo>
                    <a:pt x="307" y="7"/>
                  </a:lnTo>
                  <a:lnTo>
                    <a:pt x="311" y="10"/>
                  </a:lnTo>
                  <a:lnTo>
                    <a:pt x="315" y="15"/>
                  </a:lnTo>
                  <a:lnTo>
                    <a:pt x="317" y="20"/>
                  </a:lnTo>
                  <a:lnTo>
                    <a:pt x="319" y="26"/>
                  </a:lnTo>
                  <a:lnTo>
                    <a:pt x="436" y="589"/>
                  </a:lnTo>
                  <a:lnTo>
                    <a:pt x="742" y="390"/>
                  </a:lnTo>
                  <a:lnTo>
                    <a:pt x="742" y="390"/>
                  </a:lnTo>
                  <a:lnTo>
                    <a:pt x="750" y="386"/>
                  </a:lnTo>
                  <a:lnTo>
                    <a:pt x="759" y="384"/>
                  </a:lnTo>
                  <a:lnTo>
                    <a:pt x="768" y="385"/>
                  </a:lnTo>
                  <a:lnTo>
                    <a:pt x="776" y="388"/>
                  </a:lnTo>
                  <a:lnTo>
                    <a:pt x="776" y="388"/>
                  </a:lnTo>
                  <a:lnTo>
                    <a:pt x="783" y="393"/>
                  </a:lnTo>
                  <a:lnTo>
                    <a:pt x="789" y="400"/>
                  </a:lnTo>
                  <a:lnTo>
                    <a:pt x="793" y="409"/>
                  </a:lnTo>
                  <a:lnTo>
                    <a:pt x="794" y="417"/>
                  </a:lnTo>
                  <a:lnTo>
                    <a:pt x="794" y="587"/>
                  </a:lnTo>
                  <a:lnTo>
                    <a:pt x="1142" y="390"/>
                  </a:lnTo>
                  <a:lnTo>
                    <a:pt x="1142" y="390"/>
                  </a:lnTo>
                  <a:lnTo>
                    <a:pt x="1150" y="387"/>
                  </a:lnTo>
                  <a:lnTo>
                    <a:pt x="1159" y="386"/>
                  </a:lnTo>
                  <a:lnTo>
                    <a:pt x="1167" y="387"/>
                  </a:lnTo>
                  <a:lnTo>
                    <a:pt x="1175" y="390"/>
                  </a:lnTo>
                  <a:lnTo>
                    <a:pt x="1175" y="390"/>
                  </a:lnTo>
                  <a:lnTo>
                    <a:pt x="1182" y="395"/>
                  </a:lnTo>
                  <a:lnTo>
                    <a:pt x="1187" y="402"/>
                  </a:lnTo>
                  <a:lnTo>
                    <a:pt x="1190" y="411"/>
                  </a:lnTo>
                  <a:lnTo>
                    <a:pt x="1191" y="419"/>
                  </a:lnTo>
                  <a:lnTo>
                    <a:pt x="1191" y="588"/>
                  </a:lnTo>
                  <a:lnTo>
                    <a:pt x="1538" y="389"/>
                  </a:lnTo>
                  <a:lnTo>
                    <a:pt x="1538" y="389"/>
                  </a:lnTo>
                  <a:lnTo>
                    <a:pt x="1545" y="385"/>
                  </a:lnTo>
                  <a:lnTo>
                    <a:pt x="1554" y="384"/>
                  </a:lnTo>
                  <a:lnTo>
                    <a:pt x="1563" y="385"/>
                  </a:lnTo>
                  <a:lnTo>
                    <a:pt x="1571" y="389"/>
                  </a:lnTo>
                  <a:lnTo>
                    <a:pt x="1571" y="389"/>
                  </a:lnTo>
                  <a:lnTo>
                    <a:pt x="1577" y="394"/>
                  </a:lnTo>
                  <a:lnTo>
                    <a:pt x="1582" y="400"/>
                  </a:lnTo>
                  <a:lnTo>
                    <a:pt x="1585" y="409"/>
                  </a:lnTo>
                  <a:lnTo>
                    <a:pt x="1587" y="417"/>
                  </a:lnTo>
                  <a:lnTo>
                    <a:pt x="1587" y="1223"/>
                  </a:lnTo>
                  <a:lnTo>
                    <a:pt x="1587" y="1223"/>
                  </a:lnTo>
                  <a:lnTo>
                    <a:pt x="1586" y="1229"/>
                  </a:lnTo>
                  <a:lnTo>
                    <a:pt x="1584" y="1236"/>
                  </a:lnTo>
                  <a:lnTo>
                    <a:pt x="1581" y="1242"/>
                  </a:lnTo>
                  <a:lnTo>
                    <a:pt x="1577" y="1246"/>
                  </a:lnTo>
                  <a:lnTo>
                    <a:pt x="1572" y="1250"/>
                  </a:lnTo>
                  <a:lnTo>
                    <a:pt x="1567" y="1253"/>
                  </a:lnTo>
                  <a:lnTo>
                    <a:pt x="1561" y="1255"/>
                  </a:lnTo>
                  <a:lnTo>
                    <a:pt x="1554" y="1256"/>
                  </a:lnTo>
                  <a:lnTo>
                    <a:pt x="1554" y="1256"/>
                  </a:lnTo>
                  <a:close/>
                  <a:moveTo>
                    <a:pt x="66" y="1190"/>
                  </a:moveTo>
                  <a:lnTo>
                    <a:pt x="1521" y="1190"/>
                  </a:lnTo>
                  <a:lnTo>
                    <a:pt x="1521" y="475"/>
                  </a:lnTo>
                  <a:lnTo>
                    <a:pt x="1175" y="674"/>
                  </a:lnTo>
                  <a:lnTo>
                    <a:pt x="1175" y="674"/>
                  </a:lnTo>
                  <a:lnTo>
                    <a:pt x="1166" y="677"/>
                  </a:lnTo>
                  <a:lnTo>
                    <a:pt x="1158" y="678"/>
                  </a:lnTo>
                  <a:lnTo>
                    <a:pt x="1150" y="677"/>
                  </a:lnTo>
                  <a:lnTo>
                    <a:pt x="1141" y="672"/>
                  </a:lnTo>
                  <a:lnTo>
                    <a:pt x="1141" y="672"/>
                  </a:lnTo>
                  <a:lnTo>
                    <a:pt x="1135" y="667"/>
                  </a:lnTo>
                  <a:lnTo>
                    <a:pt x="1130" y="661"/>
                  </a:lnTo>
                  <a:lnTo>
                    <a:pt x="1126" y="653"/>
                  </a:lnTo>
                  <a:lnTo>
                    <a:pt x="1125" y="645"/>
                  </a:lnTo>
                  <a:lnTo>
                    <a:pt x="1125" y="475"/>
                  </a:lnTo>
                  <a:lnTo>
                    <a:pt x="776" y="671"/>
                  </a:lnTo>
                  <a:lnTo>
                    <a:pt x="776" y="671"/>
                  </a:lnTo>
                  <a:lnTo>
                    <a:pt x="769" y="675"/>
                  </a:lnTo>
                  <a:lnTo>
                    <a:pt x="760" y="676"/>
                  </a:lnTo>
                  <a:lnTo>
                    <a:pt x="751" y="675"/>
                  </a:lnTo>
                  <a:lnTo>
                    <a:pt x="744" y="671"/>
                  </a:lnTo>
                  <a:lnTo>
                    <a:pt x="744" y="671"/>
                  </a:lnTo>
                  <a:lnTo>
                    <a:pt x="737" y="666"/>
                  </a:lnTo>
                  <a:lnTo>
                    <a:pt x="732" y="659"/>
                  </a:lnTo>
                  <a:lnTo>
                    <a:pt x="729" y="652"/>
                  </a:lnTo>
                  <a:lnTo>
                    <a:pt x="728" y="642"/>
                  </a:lnTo>
                  <a:lnTo>
                    <a:pt x="728" y="478"/>
                  </a:lnTo>
                  <a:lnTo>
                    <a:pt x="432" y="670"/>
                  </a:lnTo>
                  <a:lnTo>
                    <a:pt x="432" y="670"/>
                  </a:lnTo>
                  <a:lnTo>
                    <a:pt x="424" y="674"/>
                  </a:lnTo>
                  <a:lnTo>
                    <a:pt x="416" y="676"/>
                  </a:lnTo>
                  <a:lnTo>
                    <a:pt x="408" y="676"/>
                  </a:lnTo>
                  <a:lnTo>
                    <a:pt x="400" y="674"/>
                  </a:lnTo>
                  <a:lnTo>
                    <a:pt x="400" y="674"/>
                  </a:lnTo>
                  <a:lnTo>
                    <a:pt x="393" y="669"/>
                  </a:lnTo>
                  <a:lnTo>
                    <a:pt x="388" y="664"/>
                  </a:lnTo>
                  <a:lnTo>
                    <a:pt x="383" y="657"/>
                  </a:lnTo>
                  <a:lnTo>
                    <a:pt x="381" y="650"/>
                  </a:lnTo>
                  <a:lnTo>
                    <a:pt x="260" y="65"/>
                  </a:lnTo>
                  <a:lnTo>
                    <a:pt x="156" y="65"/>
                  </a:lnTo>
                  <a:lnTo>
                    <a:pt x="65" y="712"/>
                  </a:lnTo>
                  <a:lnTo>
                    <a:pt x="66" y="1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nvGrpSpPr>
          <p:cNvPr id="231" name="Group 230">
            <a:extLst>
              <a:ext uri="{FF2B5EF4-FFF2-40B4-BE49-F238E27FC236}">
                <a16:creationId xmlns:a16="http://schemas.microsoft.com/office/drawing/2014/main" id="{D263C5E7-F3B7-1D86-348C-F5FA957E0325}"/>
              </a:ext>
            </a:extLst>
          </p:cNvPr>
          <p:cNvGrpSpPr/>
          <p:nvPr/>
        </p:nvGrpSpPr>
        <p:grpSpPr>
          <a:xfrm>
            <a:off x="9321724" y="2775895"/>
            <a:ext cx="270746" cy="270746"/>
            <a:chOff x="5556250" y="3249613"/>
            <a:chExt cx="360363" cy="360363"/>
          </a:xfrm>
          <a:solidFill>
            <a:srgbClr val="37617A"/>
          </a:solidFill>
        </p:grpSpPr>
        <p:sp>
          <p:nvSpPr>
            <p:cNvPr id="232" name="Freeform 77">
              <a:extLst>
                <a:ext uri="{FF2B5EF4-FFF2-40B4-BE49-F238E27FC236}">
                  <a16:creationId xmlns:a16="http://schemas.microsoft.com/office/drawing/2014/main" id="{4FA2B5D7-0AC8-3D05-032E-5D2115A41170}"/>
                </a:ext>
              </a:extLst>
            </p:cNvPr>
            <p:cNvSpPr>
              <a:spLocks/>
            </p:cNvSpPr>
            <p:nvPr/>
          </p:nvSpPr>
          <p:spPr bwMode="auto">
            <a:xfrm>
              <a:off x="5683250" y="3376613"/>
              <a:ext cx="46038" cy="22225"/>
            </a:xfrm>
            <a:custGeom>
              <a:avLst/>
              <a:gdLst>
                <a:gd name="T0" fmla="*/ 142 w 171"/>
                <a:gd name="T1" fmla="*/ 85 h 85"/>
                <a:gd name="T2" fmla="*/ 131 w 171"/>
                <a:gd name="T3" fmla="*/ 83 h 85"/>
                <a:gd name="T4" fmla="*/ 122 w 171"/>
                <a:gd name="T5" fmla="*/ 77 h 85"/>
                <a:gd name="T6" fmla="*/ 116 w 171"/>
                <a:gd name="T7" fmla="*/ 68 h 85"/>
                <a:gd name="T8" fmla="*/ 114 w 171"/>
                <a:gd name="T9" fmla="*/ 57 h 85"/>
                <a:gd name="T10" fmla="*/ 104 w 171"/>
                <a:gd name="T11" fmla="*/ 57 h 85"/>
                <a:gd name="T12" fmla="*/ 85 w 171"/>
                <a:gd name="T13" fmla="*/ 57 h 85"/>
                <a:gd name="T14" fmla="*/ 78 w 171"/>
                <a:gd name="T15" fmla="*/ 57 h 85"/>
                <a:gd name="T16" fmla="*/ 57 w 171"/>
                <a:gd name="T17" fmla="*/ 57 h 85"/>
                <a:gd name="T18" fmla="*/ 56 w 171"/>
                <a:gd name="T19" fmla="*/ 62 h 85"/>
                <a:gd name="T20" fmla="*/ 52 w 171"/>
                <a:gd name="T21" fmla="*/ 72 h 85"/>
                <a:gd name="T22" fmla="*/ 43 w 171"/>
                <a:gd name="T23" fmla="*/ 79 h 85"/>
                <a:gd name="T24" fmla="*/ 34 w 171"/>
                <a:gd name="T25" fmla="*/ 83 h 85"/>
                <a:gd name="T26" fmla="*/ 29 w 171"/>
                <a:gd name="T27" fmla="*/ 83 h 85"/>
                <a:gd name="T28" fmla="*/ 18 w 171"/>
                <a:gd name="T29" fmla="*/ 81 h 85"/>
                <a:gd name="T30" fmla="*/ 9 w 171"/>
                <a:gd name="T31" fmla="*/ 76 h 85"/>
                <a:gd name="T32" fmla="*/ 3 w 171"/>
                <a:gd name="T33" fmla="*/ 67 h 85"/>
                <a:gd name="T34" fmla="*/ 0 w 171"/>
                <a:gd name="T35" fmla="*/ 57 h 85"/>
                <a:gd name="T36" fmla="*/ 1 w 171"/>
                <a:gd name="T37" fmla="*/ 44 h 85"/>
                <a:gd name="T38" fmla="*/ 9 w 171"/>
                <a:gd name="T39" fmla="*/ 24 h 85"/>
                <a:gd name="T40" fmla="*/ 15 w 171"/>
                <a:gd name="T41" fmla="*/ 16 h 85"/>
                <a:gd name="T42" fmla="*/ 29 w 171"/>
                <a:gd name="T43" fmla="*/ 6 h 85"/>
                <a:gd name="T44" fmla="*/ 44 w 171"/>
                <a:gd name="T45" fmla="*/ 2 h 85"/>
                <a:gd name="T46" fmla="*/ 62 w 171"/>
                <a:gd name="T47" fmla="*/ 0 h 85"/>
                <a:gd name="T48" fmla="*/ 85 w 171"/>
                <a:gd name="T49" fmla="*/ 0 h 85"/>
                <a:gd name="T50" fmla="*/ 93 w 171"/>
                <a:gd name="T51" fmla="*/ 0 h 85"/>
                <a:gd name="T52" fmla="*/ 118 w 171"/>
                <a:gd name="T53" fmla="*/ 0 h 85"/>
                <a:gd name="T54" fmla="*/ 134 w 171"/>
                <a:gd name="T55" fmla="*/ 3 h 85"/>
                <a:gd name="T56" fmla="*/ 148 w 171"/>
                <a:gd name="T57" fmla="*/ 10 h 85"/>
                <a:gd name="T58" fmla="*/ 156 w 171"/>
                <a:gd name="T59" fmla="*/ 16 h 85"/>
                <a:gd name="T60" fmla="*/ 167 w 171"/>
                <a:gd name="T61" fmla="*/ 33 h 85"/>
                <a:gd name="T62" fmla="*/ 171 w 171"/>
                <a:gd name="T63" fmla="*/ 57 h 85"/>
                <a:gd name="T64" fmla="*/ 170 w 171"/>
                <a:gd name="T65" fmla="*/ 62 h 85"/>
                <a:gd name="T66" fmla="*/ 166 w 171"/>
                <a:gd name="T67" fmla="*/ 72 h 85"/>
                <a:gd name="T68" fmla="*/ 158 w 171"/>
                <a:gd name="T69" fmla="*/ 80 h 85"/>
                <a:gd name="T70" fmla="*/ 147 w 171"/>
                <a:gd name="T71" fmla="*/ 84 h 85"/>
                <a:gd name="T72" fmla="*/ 142 w 171"/>
                <a:gd name="T7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1" h="85">
                  <a:moveTo>
                    <a:pt x="142" y="85"/>
                  </a:moveTo>
                  <a:lnTo>
                    <a:pt x="142" y="85"/>
                  </a:lnTo>
                  <a:lnTo>
                    <a:pt x="136" y="84"/>
                  </a:lnTo>
                  <a:lnTo>
                    <a:pt x="131" y="83"/>
                  </a:lnTo>
                  <a:lnTo>
                    <a:pt x="126" y="80"/>
                  </a:lnTo>
                  <a:lnTo>
                    <a:pt x="122" y="77"/>
                  </a:lnTo>
                  <a:lnTo>
                    <a:pt x="118" y="73"/>
                  </a:lnTo>
                  <a:lnTo>
                    <a:pt x="116" y="68"/>
                  </a:lnTo>
                  <a:lnTo>
                    <a:pt x="114" y="63"/>
                  </a:lnTo>
                  <a:lnTo>
                    <a:pt x="114" y="57"/>
                  </a:lnTo>
                  <a:lnTo>
                    <a:pt x="114" y="57"/>
                  </a:lnTo>
                  <a:lnTo>
                    <a:pt x="104" y="57"/>
                  </a:lnTo>
                  <a:lnTo>
                    <a:pt x="93" y="57"/>
                  </a:lnTo>
                  <a:lnTo>
                    <a:pt x="85" y="57"/>
                  </a:lnTo>
                  <a:lnTo>
                    <a:pt x="78" y="57"/>
                  </a:lnTo>
                  <a:lnTo>
                    <a:pt x="78" y="57"/>
                  </a:lnTo>
                  <a:lnTo>
                    <a:pt x="67" y="57"/>
                  </a:lnTo>
                  <a:lnTo>
                    <a:pt x="57" y="57"/>
                  </a:lnTo>
                  <a:lnTo>
                    <a:pt x="57" y="57"/>
                  </a:lnTo>
                  <a:lnTo>
                    <a:pt x="56" y="62"/>
                  </a:lnTo>
                  <a:lnTo>
                    <a:pt x="54" y="67"/>
                  </a:lnTo>
                  <a:lnTo>
                    <a:pt x="52" y="72"/>
                  </a:lnTo>
                  <a:lnTo>
                    <a:pt x="47" y="75"/>
                  </a:lnTo>
                  <a:lnTo>
                    <a:pt x="43" y="79"/>
                  </a:lnTo>
                  <a:lnTo>
                    <a:pt x="39" y="81"/>
                  </a:lnTo>
                  <a:lnTo>
                    <a:pt x="34" y="83"/>
                  </a:lnTo>
                  <a:lnTo>
                    <a:pt x="29" y="83"/>
                  </a:lnTo>
                  <a:lnTo>
                    <a:pt x="29" y="83"/>
                  </a:lnTo>
                  <a:lnTo>
                    <a:pt x="23" y="83"/>
                  </a:lnTo>
                  <a:lnTo>
                    <a:pt x="18" y="81"/>
                  </a:lnTo>
                  <a:lnTo>
                    <a:pt x="13" y="79"/>
                  </a:lnTo>
                  <a:lnTo>
                    <a:pt x="9" y="76"/>
                  </a:lnTo>
                  <a:lnTo>
                    <a:pt x="5" y="72"/>
                  </a:lnTo>
                  <a:lnTo>
                    <a:pt x="3" y="67"/>
                  </a:lnTo>
                  <a:lnTo>
                    <a:pt x="1" y="62"/>
                  </a:lnTo>
                  <a:lnTo>
                    <a:pt x="0" y="57"/>
                  </a:lnTo>
                  <a:lnTo>
                    <a:pt x="0" y="57"/>
                  </a:lnTo>
                  <a:lnTo>
                    <a:pt x="1" y="44"/>
                  </a:lnTo>
                  <a:lnTo>
                    <a:pt x="4" y="33"/>
                  </a:lnTo>
                  <a:lnTo>
                    <a:pt x="9" y="24"/>
                  </a:lnTo>
                  <a:lnTo>
                    <a:pt x="15" y="16"/>
                  </a:lnTo>
                  <a:lnTo>
                    <a:pt x="15" y="16"/>
                  </a:lnTo>
                  <a:lnTo>
                    <a:pt x="22" y="10"/>
                  </a:lnTo>
                  <a:lnTo>
                    <a:pt x="29" y="6"/>
                  </a:lnTo>
                  <a:lnTo>
                    <a:pt x="36" y="3"/>
                  </a:lnTo>
                  <a:lnTo>
                    <a:pt x="44" y="2"/>
                  </a:lnTo>
                  <a:lnTo>
                    <a:pt x="53" y="0"/>
                  </a:lnTo>
                  <a:lnTo>
                    <a:pt x="62" y="0"/>
                  </a:lnTo>
                  <a:lnTo>
                    <a:pt x="78" y="0"/>
                  </a:lnTo>
                  <a:lnTo>
                    <a:pt x="85" y="0"/>
                  </a:lnTo>
                  <a:lnTo>
                    <a:pt x="93" y="0"/>
                  </a:lnTo>
                  <a:lnTo>
                    <a:pt x="93" y="0"/>
                  </a:lnTo>
                  <a:lnTo>
                    <a:pt x="109" y="0"/>
                  </a:lnTo>
                  <a:lnTo>
                    <a:pt x="118" y="0"/>
                  </a:lnTo>
                  <a:lnTo>
                    <a:pt x="126" y="2"/>
                  </a:lnTo>
                  <a:lnTo>
                    <a:pt x="134" y="3"/>
                  </a:lnTo>
                  <a:lnTo>
                    <a:pt x="141" y="6"/>
                  </a:lnTo>
                  <a:lnTo>
                    <a:pt x="148" y="10"/>
                  </a:lnTo>
                  <a:lnTo>
                    <a:pt x="156" y="16"/>
                  </a:lnTo>
                  <a:lnTo>
                    <a:pt x="156" y="16"/>
                  </a:lnTo>
                  <a:lnTo>
                    <a:pt x="162" y="24"/>
                  </a:lnTo>
                  <a:lnTo>
                    <a:pt x="167" y="33"/>
                  </a:lnTo>
                  <a:lnTo>
                    <a:pt x="170" y="44"/>
                  </a:lnTo>
                  <a:lnTo>
                    <a:pt x="171" y="57"/>
                  </a:lnTo>
                  <a:lnTo>
                    <a:pt x="171" y="57"/>
                  </a:lnTo>
                  <a:lnTo>
                    <a:pt x="170" y="62"/>
                  </a:lnTo>
                  <a:lnTo>
                    <a:pt x="168" y="68"/>
                  </a:lnTo>
                  <a:lnTo>
                    <a:pt x="166" y="72"/>
                  </a:lnTo>
                  <a:lnTo>
                    <a:pt x="162" y="77"/>
                  </a:lnTo>
                  <a:lnTo>
                    <a:pt x="158" y="80"/>
                  </a:lnTo>
                  <a:lnTo>
                    <a:pt x="154" y="83"/>
                  </a:lnTo>
                  <a:lnTo>
                    <a:pt x="147" y="84"/>
                  </a:lnTo>
                  <a:lnTo>
                    <a:pt x="142" y="85"/>
                  </a:lnTo>
                  <a:lnTo>
                    <a:pt x="142"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33" name="Freeform 78">
              <a:extLst>
                <a:ext uri="{FF2B5EF4-FFF2-40B4-BE49-F238E27FC236}">
                  <a16:creationId xmlns:a16="http://schemas.microsoft.com/office/drawing/2014/main" id="{D433EEE7-35B7-11B6-9219-C6241F46558C}"/>
                </a:ext>
              </a:extLst>
            </p:cNvPr>
            <p:cNvSpPr>
              <a:spLocks/>
            </p:cNvSpPr>
            <p:nvPr/>
          </p:nvSpPr>
          <p:spPr bwMode="auto">
            <a:xfrm>
              <a:off x="5743575" y="3376613"/>
              <a:ext cx="44450" cy="22225"/>
            </a:xfrm>
            <a:custGeom>
              <a:avLst/>
              <a:gdLst>
                <a:gd name="T0" fmla="*/ 142 w 170"/>
                <a:gd name="T1" fmla="*/ 85 h 85"/>
                <a:gd name="T2" fmla="*/ 131 w 170"/>
                <a:gd name="T3" fmla="*/ 83 h 85"/>
                <a:gd name="T4" fmla="*/ 121 w 170"/>
                <a:gd name="T5" fmla="*/ 77 h 85"/>
                <a:gd name="T6" fmla="*/ 115 w 170"/>
                <a:gd name="T7" fmla="*/ 68 h 85"/>
                <a:gd name="T8" fmla="*/ 113 w 170"/>
                <a:gd name="T9" fmla="*/ 57 h 85"/>
                <a:gd name="T10" fmla="*/ 103 w 170"/>
                <a:gd name="T11" fmla="*/ 57 h 85"/>
                <a:gd name="T12" fmla="*/ 85 w 170"/>
                <a:gd name="T13" fmla="*/ 57 h 85"/>
                <a:gd name="T14" fmla="*/ 77 w 170"/>
                <a:gd name="T15" fmla="*/ 57 h 85"/>
                <a:gd name="T16" fmla="*/ 57 w 170"/>
                <a:gd name="T17" fmla="*/ 57 h 85"/>
                <a:gd name="T18" fmla="*/ 56 w 170"/>
                <a:gd name="T19" fmla="*/ 62 h 85"/>
                <a:gd name="T20" fmla="*/ 51 w 170"/>
                <a:gd name="T21" fmla="*/ 72 h 85"/>
                <a:gd name="T22" fmla="*/ 44 w 170"/>
                <a:gd name="T23" fmla="*/ 79 h 85"/>
                <a:gd name="T24" fmla="*/ 34 w 170"/>
                <a:gd name="T25" fmla="*/ 83 h 85"/>
                <a:gd name="T26" fmla="*/ 29 w 170"/>
                <a:gd name="T27" fmla="*/ 83 h 85"/>
                <a:gd name="T28" fmla="*/ 17 w 170"/>
                <a:gd name="T29" fmla="*/ 81 h 85"/>
                <a:gd name="T30" fmla="*/ 8 w 170"/>
                <a:gd name="T31" fmla="*/ 76 h 85"/>
                <a:gd name="T32" fmla="*/ 2 w 170"/>
                <a:gd name="T33" fmla="*/ 67 h 85"/>
                <a:gd name="T34" fmla="*/ 0 w 170"/>
                <a:gd name="T35" fmla="*/ 57 h 85"/>
                <a:gd name="T36" fmla="*/ 1 w 170"/>
                <a:gd name="T37" fmla="*/ 44 h 85"/>
                <a:gd name="T38" fmla="*/ 8 w 170"/>
                <a:gd name="T39" fmla="*/ 24 h 85"/>
                <a:gd name="T40" fmla="*/ 15 w 170"/>
                <a:gd name="T41" fmla="*/ 16 h 85"/>
                <a:gd name="T42" fmla="*/ 29 w 170"/>
                <a:gd name="T43" fmla="*/ 6 h 85"/>
                <a:gd name="T44" fmla="*/ 45 w 170"/>
                <a:gd name="T45" fmla="*/ 2 h 85"/>
                <a:gd name="T46" fmla="*/ 61 w 170"/>
                <a:gd name="T47" fmla="*/ 0 h 85"/>
                <a:gd name="T48" fmla="*/ 85 w 170"/>
                <a:gd name="T49" fmla="*/ 0 h 85"/>
                <a:gd name="T50" fmla="*/ 92 w 170"/>
                <a:gd name="T51" fmla="*/ 0 h 85"/>
                <a:gd name="T52" fmla="*/ 117 w 170"/>
                <a:gd name="T53" fmla="*/ 0 h 85"/>
                <a:gd name="T54" fmla="*/ 134 w 170"/>
                <a:gd name="T55" fmla="*/ 3 h 85"/>
                <a:gd name="T56" fmla="*/ 149 w 170"/>
                <a:gd name="T57" fmla="*/ 10 h 85"/>
                <a:gd name="T58" fmla="*/ 155 w 170"/>
                <a:gd name="T59" fmla="*/ 16 h 85"/>
                <a:gd name="T60" fmla="*/ 166 w 170"/>
                <a:gd name="T61" fmla="*/ 33 h 85"/>
                <a:gd name="T62" fmla="*/ 170 w 170"/>
                <a:gd name="T63" fmla="*/ 57 h 85"/>
                <a:gd name="T64" fmla="*/ 170 w 170"/>
                <a:gd name="T65" fmla="*/ 62 h 85"/>
                <a:gd name="T66" fmla="*/ 165 w 170"/>
                <a:gd name="T67" fmla="*/ 72 h 85"/>
                <a:gd name="T68" fmla="*/ 158 w 170"/>
                <a:gd name="T69" fmla="*/ 80 h 85"/>
                <a:gd name="T70" fmla="*/ 148 w 170"/>
                <a:gd name="T71" fmla="*/ 84 h 85"/>
                <a:gd name="T72" fmla="*/ 142 w 170"/>
                <a:gd name="T73"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0" h="85">
                  <a:moveTo>
                    <a:pt x="142" y="85"/>
                  </a:moveTo>
                  <a:lnTo>
                    <a:pt x="142" y="85"/>
                  </a:lnTo>
                  <a:lnTo>
                    <a:pt x="136" y="84"/>
                  </a:lnTo>
                  <a:lnTo>
                    <a:pt x="131" y="83"/>
                  </a:lnTo>
                  <a:lnTo>
                    <a:pt x="127" y="80"/>
                  </a:lnTo>
                  <a:lnTo>
                    <a:pt x="121" y="77"/>
                  </a:lnTo>
                  <a:lnTo>
                    <a:pt x="118" y="73"/>
                  </a:lnTo>
                  <a:lnTo>
                    <a:pt x="115" y="68"/>
                  </a:lnTo>
                  <a:lnTo>
                    <a:pt x="114" y="63"/>
                  </a:lnTo>
                  <a:lnTo>
                    <a:pt x="113" y="57"/>
                  </a:lnTo>
                  <a:lnTo>
                    <a:pt x="113" y="57"/>
                  </a:lnTo>
                  <a:lnTo>
                    <a:pt x="103" y="57"/>
                  </a:lnTo>
                  <a:lnTo>
                    <a:pt x="93" y="57"/>
                  </a:lnTo>
                  <a:lnTo>
                    <a:pt x="85" y="57"/>
                  </a:lnTo>
                  <a:lnTo>
                    <a:pt x="77" y="57"/>
                  </a:lnTo>
                  <a:lnTo>
                    <a:pt x="77" y="57"/>
                  </a:lnTo>
                  <a:lnTo>
                    <a:pt x="67" y="57"/>
                  </a:lnTo>
                  <a:lnTo>
                    <a:pt x="57" y="57"/>
                  </a:lnTo>
                  <a:lnTo>
                    <a:pt x="57" y="57"/>
                  </a:lnTo>
                  <a:lnTo>
                    <a:pt x="56" y="62"/>
                  </a:lnTo>
                  <a:lnTo>
                    <a:pt x="54" y="67"/>
                  </a:lnTo>
                  <a:lnTo>
                    <a:pt x="51" y="72"/>
                  </a:lnTo>
                  <a:lnTo>
                    <a:pt x="48" y="75"/>
                  </a:lnTo>
                  <a:lnTo>
                    <a:pt x="44" y="79"/>
                  </a:lnTo>
                  <a:lnTo>
                    <a:pt x="39" y="81"/>
                  </a:lnTo>
                  <a:lnTo>
                    <a:pt x="34" y="83"/>
                  </a:lnTo>
                  <a:lnTo>
                    <a:pt x="29" y="83"/>
                  </a:lnTo>
                  <a:lnTo>
                    <a:pt x="29" y="83"/>
                  </a:lnTo>
                  <a:lnTo>
                    <a:pt x="22" y="83"/>
                  </a:lnTo>
                  <a:lnTo>
                    <a:pt x="17" y="81"/>
                  </a:lnTo>
                  <a:lnTo>
                    <a:pt x="12" y="79"/>
                  </a:lnTo>
                  <a:lnTo>
                    <a:pt x="8" y="76"/>
                  </a:lnTo>
                  <a:lnTo>
                    <a:pt x="5" y="72"/>
                  </a:lnTo>
                  <a:lnTo>
                    <a:pt x="2" y="67"/>
                  </a:lnTo>
                  <a:lnTo>
                    <a:pt x="0" y="62"/>
                  </a:lnTo>
                  <a:lnTo>
                    <a:pt x="0" y="57"/>
                  </a:lnTo>
                  <a:lnTo>
                    <a:pt x="0" y="57"/>
                  </a:lnTo>
                  <a:lnTo>
                    <a:pt x="1" y="44"/>
                  </a:lnTo>
                  <a:lnTo>
                    <a:pt x="4" y="33"/>
                  </a:lnTo>
                  <a:lnTo>
                    <a:pt x="8" y="24"/>
                  </a:lnTo>
                  <a:lnTo>
                    <a:pt x="15" y="16"/>
                  </a:lnTo>
                  <a:lnTo>
                    <a:pt x="15" y="16"/>
                  </a:lnTo>
                  <a:lnTo>
                    <a:pt x="21" y="10"/>
                  </a:lnTo>
                  <a:lnTo>
                    <a:pt x="29" y="6"/>
                  </a:lnTo>
                  <a:lnTo>
                    <a:pt x="37" y="3"/>
                  </a:lnTo>
                  <a:lnTo>
                    <a:pt x="45" y="2"/>
                  </a:lnTo>
                  <a:lnTo>
                    <a:pt x="53" y="0"/>
                  </a:lnTo>
                  <a:lnTo>
                    <a:pt x="61" y="0"/>
                  </a:lnTo>
                  <a:lnTo>
                    <a:pt x="78" y="0"/>
                  </a:lnTo>
                  <a:lnTo>
                    <a:pt x="85" y="0"/>
                  </a:lnTo>
                  <a:lnTo>
                    <a:pt x="92" y="0"/>
                  </a:lnTo>
                  <a:lnTo>
                    <a:pt x="92" y="0"/>
                  </a:lnTo>
                  <a:lnTo>
                    <a:pt x="109" y="0"/>
                  </a:lnTo>
                  <a:lnTo>
                    <a:pt x="117" y="0"/>
                  </a:lnTo>
                  <a:lnTo>
                    <a:pt x="126" y="2"/>
                  </a:lnTo>
                  <a:lnTo>
                    <a:pt x="134" y="3"/>
                  </a:lnTo>
                  <a:lnTo>
                    <a:pt x="142" y="6"/>
                  </a:lnTo>
                  <a:lnTo>
                    <a:pt x="149" y="10"/>
                  </a:lnTo>
                  <a:lnTo>
                    <a:pt x="155" y="16"/>
                  </a:lnTo>
                  <a:lnTo>
                    <a:pt x="155" y="16"/>
                  </a:lnTo>
                  <a:lnTo>
                    <a:pt x="162" y="24"/>
                  </a:lnTo>
                  <a:lnTo>
                    <a:pt x="166" y="33"/>
                  </a:lnTo>
                  <a:lnTo>
                    <a:pt x="169" y="44"/>
                  </a:lnTo>
                  <a:lnTo>
                    <a:pt x="170" y="57"/>
                  </a:lnTo>
                  <a:lnTo>
                    <a:pt x="170" y="57"/>
                  </a:lnTo>
                  <a:lnTo>
                    <a:pt x="170" y="62"/>
                  </a:lnTo>
                  <a:lnTo>
                    <a:pt x="168" y="68"/>
                  </a:lnTo>
                  <a:lnTo>
                    <a:pt x="165" y="72"/>
                  </a:lnTo>
                  <a:lnTo>
                    <a:pt x="162" y="77"/>
                  </a:lnTo>
                  <a:lnTo>
                    <a:pt x="158" y="80"/>
                  </a:lnTo>
                  <a:lnTo>
                    <a:pt x="153" y="83"/>
                  </a:lnTo>
                  <a:lnTo>
                    <a:pt x="148" y="84"/>
                  </a:lnTo>
                  <a:lnTo>
                    <a:pt x="142" y="85"/>
                  </a:lnTo>
                  <a:lnTo>
                    <a:pt x="142"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34" name="Freeform 79">
              <a:extLst>
                <a:ext uri="{FF2B5EF4-FFF2-40B4-BE49-F238E27FC236}">
                  <a16:creationId xmlns:a16="http://schemas.microsoft.com/office/drawing/2014/main" id="{7F8DC77B-F5D2-7848-8D4E-1C3D98640AC5}"/>
                </a:ext>
              </a:extLst>
            </p:cNvPr>
            <p:cNvSpPr>
              <a:spLocks/>
            </p:cNvSpPr>
            <p:nvPr/>
          </p:nvSpPr>
          <p:spPr bwMode="auto">
            <a:xfrm>
              <a:off x="5556250" y="3473451"/>
              <a:ext cx="360363" cy="136525"/>
            </a:xfrm>
            <a:custGeom>
              <a:avLst/>
              <a:gdLst>
                <a:gd name="T0" fmla="*/ 28 w 1361"/>
                <a:gd name="T1" fmla="*/ 510 h 510"/>
                <a:gd name="T2" fmla="*/ 13 w 1361"/>
                <a:gd name="T3" fmla="*/ 506 h 510"/>
                <a:gd name="T4" fmla="*/ 2 w 1361"/>
                <a:gd name="T5" fmla="*/ 493 h 510"/>
                <a:gd name="T6" fmla="*/ 0 w 1361"/>
                <a:gd name="T7" fmla="*/ 298 h 510"/>
                <a:gd name="T8" fmla="*/ 3 w 1361"/>
                <a:gd name="T9" fmla="*/ 258 h 510"/>
                <a:gd name="T10" fmla="*/ 15 w 1361"/>
                <a:gd name="T11" fmla="*/ 206 h 510"/>
                <a:gd name="T12" fmla="*/ 37 w 1361"/>
                <a:gd name="T13" fmla="*/ 164 h 510"/>
                <a:gd name="T14" fmla="*/ 66 w 1361"/>
                <a:gd name="T15" fmla="*/ 128 h 510"/>
                <a:gd name="T16" fmla="*/ 103 w 1361"/>
                <a:gd name="T17" fmla="*/ 100 h 510"/>
                <a:gd name="T18" fmla="*/ 146 w 1361"/>
                <a:gd name="T19" fmla="*/ 77 h 510"/>
                <a:gd name="T20" fmla="*/ 194 w 1361"/>
                <a:gd name="T21" fmla="*/ 59 h 510"/>
                <a:gd name="T22" fmla="*/ 300 w 1361"/>
                <a:gd name="T23" fmla="*/ 34 h 510"/>
                <a:gd name="T24" fmla="*/ 414 w 1361"/>
                <a:gd name="T25" fmla="*/ 17 h 510"/>
                <a:gd name="T26" fmla="*/ 527 w 1361"/>
                <a:gd name="T27" fmla="*/ 1 h 510"/>
                <a:gd name="T28" fmla="*/ 545 w 1361"/>
                <a:gd name="T29" fmla="*/ 3 h 510"/>
                <a:gd name="T30" fmla="*/ 557 w 1361"/>
                <a:gd name="T31" fmla="*/ 13 h 510"/>
                <a:gd name="T32" fmla="*/ 561 w 1361"/>
                <a:gd name="T33" fmla="*/ 24 h 510"/>
                <a:gd name="T34" fmla="*/ 559 w 1361"/>
                <a:gd name="T35" fmla="*/ 40 h 510"/>
                <a:gd name="T36" fmla="*/ 548 w 1361"/>
                <a:gd name="T37" fmla="*/ 52 h 510"/>
                <a:gd name="T38" fmla="*/ 538 w 1361"/>
                <a:gd name="T39" fmla="*/ 56 h 510"/>
                <a:gd name="T40" fmla="*/ 421 w 1361"/>
                <a:gd name="T41" fmla="*/ 74 h 510"/>
                <a:gd name="T42" fmla="*/ 270 w 1361"/>
                <a:gd name="T43" fmla="*/ 98 h 510"/>
                <a:gd name="T44" fmla="*/ 180 w 1361"/>
                <a:gd name="T45" fmla="*/ 124 h 510"/>
                <a:gd name="T46" fmla="*/ 144 w 1361"/>
                <a:gd name="T47" fmla="*/ 141 h 510"/>
                <a:gd name="T48" fmla="*/ 113 w 1361"/>
                <a:gd name="T49" fmla="*/ 162 h 510"/>
                <a:gd name="T50" fmla="*/ 89 w 1361"/>
                <a:gd name="T51" fmla="*/ 187 h 510"/>
                <a:gd name="T52" fmla="*/ 72 w 1361"/>
                <a:gd name="T53" fmla="*/ 218 h 510"/>
                <a:gd name="T54" fmla="*/ 61 w 1361"/>
                <a:gd name="T55" fmla="*/ 255 h 510"/>
                <a:gd name="T56" fmla="*/ 57 w 1361"/>
                <a:gd name="T57" fmla="*/ 298 h 510"/>
                <a:gd name="T58" fmla="*/ 1304 w 1361"/>
                <a:gd name="T59" fmla="*/ 298 h 510"/>
                <a:gd name="T60" fmla="*/ 1302 w 1361"/>
                <a:gd name="T61" fmla="*/ 268 h 510"/>
                <a:gd name="T62" fmla="*/ 1294 w 1361"/>
                <a:gd name="T63" fmla="*/ 229 h 510"/>
                <a:gd name="T64" fmla="*/ 1279 w 1361"/>
                <a:gd name="T65" fmla="*/ 197 h 510"/>
                <a:gd name="T66" fmla="*/ 1258 w 1361"/>
                <a:gd name="T67" fmla="*/ 170 h 510"/>
                <a:gd name="T68" fmla="*/ 1229 w 1361"/>
                <a:gd name="T69" fmla="*/ 147 h 510"/>
                <a:gd name="T70" fmla="*/ 1195 w 1361"/>
                <a:gd name="T71" fmla="*/ 129 h 510"/>
                <a:gd name="T72" fmla="*/ 1125 w 1361"/>
                <a:gd name="T73" fmla="*/ 106 h 510"/>
                <a:gd name="T74" fmla="*/ 1022 w 1361"/>
                <a:gd name="T75" fmla="*/ 86 h 510"/>
                <a:gd name="T76" fmla="*/ 882 w 1361"/>
                <a:gd name="T77" fmla="*/ 66 h 510"/>
                <a:gd name="T78" fmla="*/ 816 w 1361"/>
                <a:gd name="T79" fmla="*/ 54 h 510"/>
                <a:gd name="T80" fmla="*/ 803 w 1361"/>
                <a:gd name="T81" fmla="*/ 45 h 510"/>
                <a:gd name="T82" fmla="*/ 798 w 1361"/>
                <a:gd name="T83" fmla="*/ 29 h 510"/>
                <a:gd name="T84" fmla="*/ 800 w 1361"/>
                <a:gd name="T85" fmla="*/ 18 h 510"/>
                <a:gd name="T86" fmla="*/ 810 w 1361"/>
                <a:gd name="T87" fmla="*/ 5 h 510"/>
                <a:gd name="T88" fmla="*/ 825 w 1361"/>
                <a:gd name="T89" fmla="*/ 0 h 510"/>
                <a:gd name="T90" fmla="*/ 891 w 1361"/>
                <a:gd name="T91" fmla="*/ 10 h 510"/>
                <a:gd name="T92" fmla="*/ 1027 w 1361"/>
                <a:gd name="T93" fmla="*/ 29 h 510"/>
                <a:gd name="T94" fmla="*/ 1139 w 1361"/>
                <a:gd name="T95" fmla="*/ 50 h 510"/>
                <a:gd name="T96" fmla="*/ 1204 w 1361"/>
                <a:gd name="T97" fmla="*/ 72 h 510"/>
                <a:gd name="T98" fmla="*/ 1249 w 1361"/>
                <a:gd name="T99" fmla="*/ 92 h 510"/>
                <a:gd name="T100" fmla="*/ 1287 w 1361"/>
                <a:gd name="T101" fmla="*/ 118 h 510"/>
                <a:gd name="T102" fmla="*/ 1317 w 1361"/>
                <a:gd name="T103" fmla="*/ 151 h 510"/>
                <a:gd name="T104" fmla="*/ 1342 w 1361"/>
                <a:gd name="T105" fmla="*/ 191 h 510"/>
                <a:gd name="T106" fmla="*/ 1356 w 1361"/>
                <a:gd name="T107" fmla="*/ 239 h 510"/>
                <a:gd name="T108" fmla="*/ 1361 w 1361"/>
                <a:gd name="T109" fmla="*/ 298 h 510"/>
                <a:gd name="T110" fmla="*/ 1361 w 1361"/>
                <a:gd name="T111" fmla="*/ 488 h 510"/>
                <a:gd name="T112" fmla="*/ 1353 w 1361"/>
                <a:gd name="T113" fmla="*/ 502 h 510"/>
                <a:gd name="T114" fmla="*/ 1339 w 1361"/>
                <a:gd name="T115" fmla="*/ 51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1" h="510">
                  <a:moveTo>
                    <a:pt x="1332" y="510"/>
                  </a:moveTo>
                  <a:lnTo>
                    <a:pt x="28" y="510"/>
                  </a:lnTo>
                  <a:lnTo>
                    <a:pt x="28" y="510"/>
                  </a:lnTo>
                  <a:lnTo>
                    <a:pt x="23" y="510"/>
                  </a:lnTo>
                  <a:lnTo>
                    <a:pt x="17" y="508"/>
                  </a:lnTo>
                  <a:lnTo>
                    <a:pt x="13" y="506"/>
                  </a:lnTo>
                  <a:lnTo>
                    <a:pt x="8" y="502"/>
                  </a:lnTo>
                  <a:lnTo>
                    <a:pt x="5" y="498"/>
                  </a:lnTo>
                  <a:lnTo>
                    <a:pt x="2" y="493"/>
                  </a:lnTo>
                  <a:lnTo>
                    <a:pt x="1" y="488"/>
                  </a:lnTo>
                  <a:lnTo>
                    <a:pt x="0" y="482"/>
                  </a:lnTo>
                  <a:lnTo>
                    <a:pt x="0" y="298"/>
                  </a:lnTo>
                  <a:lnTo>
                    <a:pt x="0" y="298"/>
                  </a:lnTo>
                  <a:lnTo>
                    <a:pt x="1" y="277"/>
                  </a:lnTo>
                  <a:lnTo>
                    <a:pt x="3" y="258"/>
                  </a:lnTo>
                  <a:lnTo>
                    <a:pt x="6" y="239"/>
                  </a:lnTo>
                  <a:lnTo>
                    <a:pt x="10" y="222"/>
                  </a:lnTo>
                  <a:lnTo>
                    <a:pt x="15" y="206"/>
                  </a:lnTo>
                  <a:lnTo>
                    <a:pt x="21" y="191"/>
                  </a:lnTo>
                  <a:lnTo>
                    <a:pt x="28" y="177"/>
                  </a:lnTo>
                  <a:lnTo>
                    <a:pt x="37" y="164"/>
                  </a:lnTo>
                  <a:lnTo>
                    <a:pt x="46" y="150"/>
                  </a:lnTo>
                  <a:lnTo>
                    <a:pt x="56" y="139"/>
                  </a:lnTo>
                  <a:lnTo>
                    <a:pt x="66" y="128"/>
                  </a:lnTo>
                  <a:lnTo>
                    <a:pt x="78" y="118"/>
                  </a:lnTo>
                  <a:lnTo>
                    <a:pt x="90" y="108"/>
                  </a:lnTo>
                  <a:lnTo>
                    <a:pt x="103" y="100"/>
                  </a:lnTo>
                  <a:lnTo>
                    <a:pt x="116" y="91"/>
                  </a:lnTo>
                  <a:lnTo>
                    <a:pt x="132" y="84"/>
                  </a:lnTo>
                  <a:lnTo>
                    <a:pt x="146" y="77"/>
                  </a:lnTo>
                  <a:lnTo>
                    <a:pt x="162" y="71"/>
                  </a:lnTo>
                  <a:lnTo>
                    <a:pt x="177" y="64"/>
                  </a:lnTo>
                  <a:lnTo>
                    <a:pt x="194" y="59"/>
                  </a:lnTo>
                  <a:lnTo>
                    <a:pt x="228" y="49"/>
                  </a:lnTo>
                  <a:lnTo>
                    <a:pt x="264" y="41"/>
                  </a:lnTo>
                  <a:lnTo>
                    <a:pt x="300" y="34"/>
                  </a:lnTo>
                  <a:lnTo>
                    <a:pt x="338" y="28"/>
                  </a:lnTo>
                  <a:lnTo>
                    <a:pt x="414" y="17"/>
                  </a:lnTo>
                  <a:lnTo>
                    <a:pt x="414" y="17"/>
                  </a:lnTo>
                  <a:lnTo>
                    <a:pt x="471" y="9"/>
                  </a:lnTo>
                  <a:lnTo>
                    <a:pt x="527" y="1"/>
                  </a:lnTo>
                  <a:lnTo>
                    <a:pt x="527" y="1"/>
                  </a:lnTo>
                  <a:lnTo>
                    <a:pt x="534" y="0"/>
                  </a:lnTo>
                  <a:lnTo>
                    <a:pt x="539" y="1"/>
                  </a:lnTo>
                  <a:lnTo>
                    <a:pt x="545" y="3"/>
                  </a:lnTo>
                  <a:lnTo>
                    <a:pt x="549" y="5"/>
                  </a:lnTo>
                  <a:lnTo>
                    <a:pt x="553" y="9"/>
                  </a:lnTo>
                  <a:lnTo>
                    <a:pt x="557" y="13"/>
                  </a:lnTo>
                  <a:lnTo>
                    <a:pt x="559" y="18"/>
                  </a:lnTo>
                  <a:lnTo>
                    <a:pt x="561" y="24"/>
                  </a:lnTo>
                  <a:lnTo>
                    <a:pt x="561" y="24"/>
                  </a:lnTo>
                  <a:lnTo>
                    <a:pt x="561" y="29"/>
                  </a:lnTo>
                  <a:lnTo>
                    <a:pt x="560" y="35"/>
                  </a:lnTo>
                  <a:lnTo>
                    <a:pt x="559" y="40"/>
                  </a:lnTo>
                  <a:lnTo>
                    <a:pt x="556" y="45"/>
                  </a:lnTo>
                  <a:lnTo>
                    <a:pt x="552" y="49"/>
                  </a:lnTo>
                  <a:lnTo>
                    <a:pt x="548" y="52"/>
                  </a:lnTo>
                  <a:lnTo>
                    <a:pt x="543" y="54"/>
                  </a:lnTo>
                  <a:lnTo>
                    <a:pt x="538" y="56"/>
                  </a:lnTo>
                  <a:lnTo>
                    <a:pt x="538" y="56"/>
                  </a:lnTo>
                  <a:lnTo>
                    <a:pt x="479" y="66"/>
                  </a:lnTo>
                  <a:lnTo>
                    <a:pt x="421" y="74"/>
                  </a:lnTo>
                  <a:lnTo>
                    <a:pt x="421" y="74"/>
                  </a:lnTo>
                  <a:lnTo>
                    <a:pt x="342" y="85"/>
                  </a:lnTo>
                  <a:lnTo>
                    <a:pt x="304" y="91"/>
                  </a:lnTo>
                  <a:lnTo>
                    <a:pt x="270" y="98"/>
                  </a:lnTo>
                  <a:lnTo>
                    <a:pt x="237" y="106"/>
                  </a:lnTo>
                  <a:lnTo>
                    <a:pt x="207" y="114"/>
                  </a:lnTo>
                  <a:lnTo>
                    <a:pt x="180" y="124"/>
                  </a:lnTo>
                  <a:lnTo>
                    <a:pt x="167" y="129"/>
                  </a:lnTo>
                  <a:lnTo>
                    <a:pt x="155" y="134"/>
                  </a:lnTo>
                  <a:lnTo>
                    <a:pt x="144" y="141"/>
                  </a:lnTo>
                  <a:lnTo>
                    <a:pt x="133" y="147"/>
                  </a:lnTo>
                  <a:lnTo>
                    <a:pt x="122" y="154"/>
                  </a:lnTo>
                  <a:lnTo>
                    <a:pt x="113" y="162"/>
                  </a:lnTo>
                  <a:lnTo>
                    <a:pt x="104" y="170"/>
                  </a:lnTo>
                  <a:lnTo>
                    <a:pt x="96" y="178"/>
                  </a:lnTo>
                  <a:lnTo>
                    <a:pt x="89" y="187"/>
                  </a:lnTo>
                  <a:lnTo>
                    <a:pt x="82" y="197"/>
                  </a:lnTo>
                  <a:lnTo>
                    <a:pt x="77" y="207"/>
                  </a:lnTo>
                  <a:lnTo>
                    <a:pt x="72" y="218"/>
                  </a:lnTo>
                  <a:lnTo>
                    <a:pt x="67" y="229"/>
                  </a:lnTo>
                  <a:lnTo>
                    <a:pt x="64" y="241"/>
                  </a:lnTo>
                  <a:lnTo>
                    <a:pt x="61" y="255"/>
                  </a:lnTo>
                  <a:lnTo>
                    <a:pt x="59" y="268"/>
                  </a:lnTo>
                  <a:lnTo>
                    <a:pt x="58" y="283"/>
                  </a:lnTo>
                  <a:lnTo>
                    <a:pt x="57" y="298"/>
                  </a:lnTo>
                  <a:lnTo>
                    <a:pt x="57" y="454"/>
                  </a:lnTo>
                  <a:lnTo>
                    <a:pt x="1304" y="454"/>
                  </a:lnTo>
                  <a:lnTo>
                    <a:pt x="1304" y="298"/>
                  </a:lnTo>
                  <a:lnTo>
                    <a:pt x="1304" y="298"/>
                  </a:lnTo>
                  <a:lnTo>
                    <a:pt x="1304" y="283"/>
                  </a:lnTo>
                  <a:lnTo>
                    <a:pt x="1302" y="268"/>
                  </a:lnTo>
                  <a:lnTo>
                    <a:pt x="1301" y="255"/>
                  </a:lnTo>
                  <a:lnTo>
                    <a:pt x="1298" y="241"/>
                  </a:lnTo>
                  <a:lnTo>
                    <a:pt x="1294" y="229"/>
                  </a:lnTo>
                  <a:lnTo>
                    <a:pt x="1290" y="218"/>
                  </a:lnTo>
                  <a:lnTo>
                    <a:pt x="1285" y="207"/>
                  </a:lnTo>
                  <a:lnTo>
                    <a:pt x="1279" y="197"/>
                  </a:lnTo>
                  <a:lnTo>
                    <a:pt x="1273" y="188"/>
                  </a:lnTo>
                  <a:lnTo>
                    <a:pt x="1266" y="179"/>
                  </a:lnTo>
                  <a:lnTo>
                    <a:pt x="1258" y="170"/>
                  </a:lnTo>
                  <a:lnTo>
                    <a:pt x="1249" y="163"/>
                  </a:lnTo>
                  <a:lnTo>
                    <a:pt x="1240" y="154"/>
                  </a:lnTo>
                  <a:lnTo>
                    <a:pt x="1229" y="147"/>
                  </a:lnTo>
                  <a:lnTo>
                    <a:pt x="1218" y="141"/>
                  </a:lnTo>
                  <a:lnTo>
                    <a:pt x="1207" y="135"/>
                  </a:lnTo>
                  <a:lnTo>
                    <a:pt x="1195" y="129"/>
                  </a:lnTo>
                  <a:lnTo>
                    <a:pt x="1183" y="124"/>
                  </a:lnTo>
                  <a:lnTo>
                    <a:pt x="1156" y="115"/>
                  </a:lnTo>
                  <a:lnTo>
                    <a:pt x="1125" y="106"/>
                  </a:lnTo>
                  <a:lnTo>
                    <a:pt x="1093" y="99"/>
                  </a:lnTo>
                  <a:lnTo>
                    <a:pt x="1059" y="92"/>
                  </a:lnTo>
                  <a:lnTo>
                    <a:pt x="1022" y="86"/>
                  </a:lnTo>
                  <a:lnTo>
                    <a:pt x="942" y="74"/>
                  </a:lnTo>
                  <a:lnTo>
                    <a:pt x="942" y="74"/>
                  </a:lnTo>
                  <a:lnTo>
                    <a:pt x="882" y="66"/>
                  </a:lnTo>
                  <a:lnTo>
                    <a:pt x="821" y="56"/>
                  </a:lnTo>
                  <a:lnTo>
                    <a:pt x="821" y="56"/>
                  </a:lnTo>
                  <a:lnTo>
                    <a:pt x="816" y="54"/>
                  </a:lnTo>
                  <a:lnTo>
                    <a:pt x="811" y="52"/>
                  </a:lnTo>
                  <a:lnTo>
                    <a:pt x="807" y="49"/>
                  </a:lnTo>
                  <a:lnTo>
                    <a:pt x="803" y="45"/>
                  </a:lnTo>
                  <a:lnTo>
                    <a:pt x="800" y="40"/>
                  </a:lnTo>
                  <a:lnTo>
                    <a:pt x="799" y="35"/>
                  </a:lnTo>
                  <a:lnTo>
                    <a:pt x="798" y="29"/>
                  </a:lnTo>
                  <a:lnTo>
                    <a:pt x="798" y="24"/>
                  </a:lnTo>
                  <a:lnTo>
                    <a:pt x="798" y="24"/>
                  </a:lnTo>
                  <a:lnTo>
                    <a:pt x="800" y="18"/>
                  </a:lnTo>
                  <a:lnTo>
                    <a:pt x="802" y="13"/>
                  </a:lnTo>
                  <a:lnTo>
                    <a:pt x="806" y="9"/>
                  </a:lnTo>
                  <a:lnTo>
                    <a:pt x="810" y="5"/>
                  </a:lnTo>
                  <a:lnTo>
                    <a:pt x="814" y="3"/>
                  </a:lnTo>
                  <a:lnTo>
                    <a:pt x="820" y="1"/>
                  </a:lnTo>
                  <a:lnTo>
                    <a:pt x="825" y="0"/>
                  </a:lnTo>
                  <a:lnTo>
                    <a:pt x="831" y="1"/>
                  </a:lnTo>
                  <a:lnTo>
                    <a:pt x="831" y="1"/>
                  </a:lnTo>
                  <a:lnTo>
                    <a:pt x="891" y="10"/>
                  </a:lnTo>
                  <a:lnTo>
                    <a:pt x="950" y="18"/>
                  </a:lnTo>
                  <a:lnTo>
                    <a:pt x="950" y="18"/>
                  </a:lnTo>
                  <a:lnTo>
                    <a:pt x="1027" y="29"/>
                  </a:lnTo>
                  <a:lnTo>
                    <a:pt x="1066" y="35"/>
                  </a:lnTo>
                  <a:lnTo>
                    <a:pt x="1103" y="42"/>
                  </a:lnTo>
                  <a:lnTo>
                    <a:pt x="1139" y="50"/>
                  </a:lnTo>
                  <a:lnTo>
                    <a:pt x="1173" y="60"/>
                  </a:lnTo>
                  <a:lnTo>
                    <a:pt x="1189" y="66"/>
                  </a:lnTo>
                  <a:lnTo>
                    <a:pt x="1204" y="72"/>
                  </a:lnTo>
                  <a:lnTo>
                    <a:pt x="1220" y="78"/>
                  </a:lnTo>
                  <a:lnTo>
                    <a:pt x="1234" y="85"/>
                  </a:lnTo>
                  <a:lnTo>
                    <a:pt x="1249" y="92"/>
                  </a:lnTo>
                  <a:lnTo>
                    <a:pt x="1262" y="100"/>
                  </a:lnTo>
                  <a:lnTo>
                    <a:pt x="1275" y="109"/>
                  </a:lnTo>
                  <a:lnTo>
                    <a:pt x="1287" y="118"/>
                  </a:lnTo>
                  <a:lnTo>
                    <a:pt x="1298" y="128"/>
                  </a:lnTo>
                  <a:lnTo>
                    <a:pt x="1308" y="139"/>
                  </a:lnTo>
                  <a:lnTo>
                    <a:pt x="1317" y="151"/>
                  </a:lnTo>
                  <a:lnTo>
                    <a:pt x="1326" y="164"/>
                  </a:lnTo>
                  <a:lnTo>
                    <a:pt x="1334" y="177"/>
                  </a:lnTo>
                  <a:lnTo>
                    <a:pt x="1342" y="191"/>
                  </a:lnTo>
                  <a:lnTo>
                    <a:pt x="1347" y="206"/>
                  </a:lnTo>
                  <a:lnTo>
                    <a:pt x="1352" y="222"/>
                  </a:lnTo>
                  <a:lnTo>
                    <a:pt x="1356" y="239"/>
                  </a:lnTo>
                  <a:lnTo>
                    <a:pt x="1359" y="258"/>
                  </a:lnTo>
                  <a:lnTo>
                    <a:pt x="1361" y="277"/>
                  </a:lnTo>
                  <a:lnTo>
                    <a:pt x="1361" y="298"/>
                  </a:lnTo>
                  <a:lnTo>
                    <a:pt x="1361" y="482"/>
                  </a:lnTo>
                  <a:lnTo>
                    <a:pt x="1361" y="482"/>
                  </a:lnTo>
                  <a:lnTo>
                    <a:pt x="1361" y="488"/>
                  </a:lnTo>
                  <a:lnTo>
                    <a:pt x="1359" y="493"/>
                  </a:lnTo>
                  <a:lnTo>
                    <a:pt x="1356" y="498"/>
                  </a:lnTo>
                  <a:lnTo>
                    <a:pt x="1353" y="502"/>
                  </a:lnTo>
                  <a:lnTo>
                    <a:pt x="1349" y="506"/>
                  </a:lnTo>
                  <a:lnTo>
                    <a:pt x="1344" y="508"/>
                  </a:lnTo>
                  <a:lnTo>
                    <a:pt x="1339" y="510"/>
                  </a:lnTo>
                  <a:lnTo>
                    <a:pt x="1332" y="510"/>
                  </a:lnTo>
                  <a:lnTo>
                    <a:pt x="1332" y="5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35" name="Freeform 80">
              <a:extLst>
                <a:ext uri="{FF2B5EF4-FFF2-40B4-BE49-F238E27FC236}">
                  <a16:creationId xmlns:a16="http://schemas.microsoft.com/office/drawing/2014/main" id="{1DFB4F86-D40F-6A4F-C647-A94676FE705B}"/>
                </a:ext>
              </a:extLst>
            </p:cNvPr>
            <p:cNvSpPr>
              <a:spLocks noEditPoints="1"/>
            </p:cNvSpPr>
            <p:nvPr/>
          </p:nvSpPr>
          <p:spPr bwMode="auto">
            <a:xfrm>
              <a:off x="5637213" y="3302001"/>
              <a:ext cx="198438" cy="203200"/>
            </a:xfrm>
            <a:custGeom>
              <a:avLst/>
              <a:gdLst>
                <a:gd name="T0" fmla="*/ 292 w 752"/>
                <a:gd name="T1" fmla="*/ 746 h 766"/>
                <a:gd name="T2" fmla="*/ 159 w 752"/>
                <a:gd name="T3" fmla="*/ 658 h 766"/>
                <a:gd name="T4" fmla="*/ 100 w 752"/>
                <a:gd name="T5" fmla="*/ 584 h 766"/>
                <a:gd name="T6" fmla="*/ 67 w 752"/>
                <a:gd name="T7" fmla="*/ 494 h 766"/>
                <a:gd name="T8" fmla="*/ 39 w 752"/>
                <a:gd name="T9" fmla="*/ 463 h 766"/>
                <a:gd name="T10" fmla="*/ 10 w 752"/>
                <a:gd name="T11" fmla="*/ 423 h 766"/>
                <a:gd name="T12" fmla="*/ 0 w 752"/>
                <a:gd name="T13" fmla="*/ 369 h 766"/>
                <a:gd name="T14" fmla="*/ 7 w 752"/>
                <a:gd name="T15" fmla="*/ 320 h 766"/>
                <a:gd name="T16" fmla="*/ 35 w 752"/>
                <a:gd name="T17" fmla="*/ 278 h 766"/>
                <a:gd name="T18" fmla="*/ 93 w 752"/>
                <a:gd name="T19" fmla="*/ 136 h 766"/>
                <a:gd name="T20" fmla="*/ 106 w 752"/>
                <a:gd name="T21" fmla="*/ 117 h 766"/>
                <a:gd name="T22" fmla="*/ 178 w 752"/>
                <a:gd name="T23" fmla="*/ 111 h 766"/>
                <a:gd name="T24" fmla="*/ 285 w 752"/>
                <a:gd name="T25" fmla="*/ 86 h 766"/>
                <a:gd name="T26" fmla="*/ 330 w 752"/>
                <a:gd name="T27" fmla="*/ 46 h 766"/>
                <a:gd name="T28" fmla="*/ 356 w 752"/>
                <a:gd name="T29" fmla="*/ 8 h 766"/>
                <a:gd name="T30" fmla="*/ 387 w 752"/>
                <a:gd name="T31" fmla="*/ 2 h 766"/>
                <a:gd name="T32" fmla="*/ 414 w 752"/>
                <a:gd name="T33" fmla="*/ 34 h 766"/>
                <a:gd name="T34" fmla="*/ 447 w 752"/>
                <a:gd name="T35" fmla="*/ 73 h 766"/>
                <a:gd name="T36" fmla="*/ 528 w 752"/>
                <a:gd name="T37" fmla="*/ 105 h 766"/>
                <a:gd name="T38" fmla="*/ 636 w 752"/>
                <a:gd name="T39" fmla="*/ 114 h 766"/>
                <a:gd name="T40" fmla="*/ 658 w 752"/>
                <a:gd name="T41" fmla="*/ 131 h 766"/>
                <a:gd name="T42" fmla="*/ 704 w 752"/>
                <a:gd name="T43" fmla="*/ 269 h 766"/>
                <a:gd name="T44" fmla="*/ 737 w 752"/>
                <a:gd name="T45" fmla="*/ 304 h 766"/>
                <a:gd name="T46" fmla="*/ 751 w 752"/>
                <a:gd name="T47" fmla="*/ 359 h 766"/>
                <a:gd name="T48" fmla="*/ 747 w 752"/>
                <a:gd name="T49" fmla="*/ 406 h 766"/>
                <a:gd name="T50" fmla="*/ 723 w 752"/>
                <a:gd name="T51" fmla="*/ 452 h 766"/>
                <a:gd name="T52" fmla="*/ 686 w 752"/>
                <a:gd name="T53" fmla="*/ 478 h 766"/>
                <a:gd name="T54" fmla="*/ 666 w 752"/>
                <a:gd name="T55" fmla="*/ 556 h 766"/>
                <a:gd name="T56" fmla="*/ 614 w 752"/>
                <a:gd name="T57" fmla="*/ 635 h 766"/>
                <a:gd name="T58" fmla="*/ 508 w 752"/>
                <a:gd name="T59" fmla="*/ 722 h 766"/>
                <a:gd name="T60" fmla="*/ 376 w 752"/>
                <a:gd name="T61" fmla="*/ 766 h 766"/>
                <a:gd name="T62" fmla="*/ 116 w 752"/>
                <a:gd name="T63" fmla="*/ 298 h 766"/>
                <a:gd name="T64" fmla="*/ 92 w 752"/>
                <a:gd name="T65" fmla="*/ 312 h 766"/>
                <a:gd name="T66" fmla="*/ 72 w 752"/>
                <a:gd name="T67" fmla="*/ 321 h 766"/>
                <a:gd name="T68" fmla="*/ 57 w 752"/>
                <a:gd name="T69" fmla="*/ 369 h 766"/>
                <a:gd name="T70" fmla="*/ 69 w 752"/>
                <a:gd name="T71" fmla="*/ 412 h 766"/>
                <a:gd name="T72" fmla="*/ 92 w 752"/>
                <a:gd name="T73" fmla="*/ 425 h 766"/>
                <a:gd name="T74" fmla="*/ 115 w 752"/>
                <a:gd name="T75" fmla="*/ 438 h 766"/>
                <a:gd name="T76" fmla="*/ 122 w 752"/>
                <a:gd name="T77" fmla="*/ 481 h 766"/>
                <a:gd name="T78" fmla="*/ 150 w 752"/>
                <a:gd name="T79" fmla="*/ 556 h 766"/>
                <a:gd name="T80" fmla="*/ 219 w 752"/>
                <a:gd name="T81" fmla="*/ 637 h 766"/>
                <a:gd name="T82" fmla="*/ 343 w 752"/>
                <a:gd name="T83" fmla="*/ 704 h 766"/>
                <a:gd name="T84" fmla="*/ 427 w 752"/>
                <a:gd name="T85" fmla="*/ 698 h 766"/>
                <a:gd name="T86" fmla="*/ 552 w 752"/>
                <a:gd name="T87" fmla="*/ 618 h 766"/>
                <a:gd name="T88" fmla="*/ 608 w 752"/>
                <a:gd name="T89" fmla="*/ 544 h 766"/>
                <a:gd name="T90" fmla="*/ 631 w 752"/>
                <a:gd name="T91" fmla="*/ 467 h 766"/>
                <a:gd name="T92" fmla="*/ 639 w 752"/>
                <a:gd name="T93" fmla="*/ 433 h 766"/>
                <a:gd name="T94" fmla="*/ 664 w 752"/>
                <a:gd name="T95" fmla="*/ 424 h 766"/>
                <a:gd name="T96" fmla="*/ 687 w 752"/>
                <a:gd name="T97" fmla="*/ 404 h 766"/>
                <a:gd name="T98" fmla="*/ 694 w 752"/>
                <a:gd name="T99" fmla="*/ 361 h 766"/>
                <a:gd name="T100" fmla="*/ 677 w 752"/>
                <a:gd name="T101" fmla="*/ 318 h 766"/>
                <a:gd name="T102" fmla="*/ 654 w 752"/>
                <a:gd name="T103" fmla="*/ 311 h 766"/>
                <a:gd name="T104" fmla="*/ 633 w 752"/>
                <a:gd name="T105" fmla="*/ 294 h 766"/>
                <a:gd name="T106" fmla="*/ 534 w 752"/>
                <a:gd name="T107" fmla="*/ 164 h 766"/>
                <a:gd name="T108" fmla="*/ 435 w 752"/>
                <a:gd name="T109" fmla="*/ 133 h 766"/>
                <a:gd name="T110" fmla="*/ 376 w 752"/>
                <a:gd name="T111" fmla="*/ 79 h 766"/>
                <a:gd name="T112" fmla="*/ 329 w 752"/>
                <a:gd name="T113" fmla="*/ 126 h 766"/>
                <a:gd name="T114" fmla="*/ 239 w 752"/>
                <a:gd name="T115" fmla="*/ 16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52" h="766">
                  <a:moveTo>
                    <a:pt x="376" y="766"/>
                  </a:moveTo>
                  <a:lnTo>
                    <a:pt x="376" y="766"/>
                  </a:lnTo>
                  <a:lnTo>
                    <a:pt x="358" y="764"/>
                  </a:lnTo>
                  <a:lnTo>
                    <a:pt x="338" y="760"/>
                  </a:lnTo>
                  <a:lnTo>
                    <a:pt x="315" y="754"/>
                  </a:lnTo>
                  <a:lnTo>
                    <a:pt x="292" y="746"/>
                  </a:lnTo>
                  <a:lnTo>
                    <a:pt x="268" y="735"/>
                  </a:lnTo>
                  <a:lnTo>
                    <a:pt x="243" y="722"/>
                  </a:lnTo>
                  <a:lnTo>
                    <a:pt x="218" y="705"/>
                  </a:lnTo>
                  <a:lnTo>
                    <a:pt x="193" y="688"/>
                  </a:lnTo>
                  <a:lnTo>
                    <a:pt x="170" y="668"/>
                  </a:lnTo>
                  <a:lnTo>
                    <a:pt x="159" y="658"/>
                  </a:lnTo>
                  <a:lnTo>
                    <a:pt x="148" y="647"/>
                  </a:lnTo>
                  <a:lnTo>
                    <a:pt x="137" y="635"/>
                  </a:lnTo>
                  <a:lnTo>
                    <a:pt x="126" y="622"/>
                  </a:lnTo>
                  <a:lnTo>
                    <a:pt x="117" y="610"/>
                  </a:lnTo>
                  <a:lnTo>
                    <a:pt x="108" y="597"/>
                  </a:lnTo>
                  <a:lnTo>
                    <a:pt x="100" y="584"/>
                  </a:lnTo>
                  <a:lnTo>
                    <a:pt x="92" y="570"/>
                  </a:lnTo>
                  <a:lnTo>
                    <a:pt x="86" y="556"/>
                  </a:lnTo>
                  <a:lnTo>
                    <a:pt x="80" y="541"/>
                  </a:lnTo>
                  <a:lnTo>
                    <a:pt x="75" y="525"/>
                  </a:lnTo>
                  <a:lnTo>
                    <a:pt x="71" y="510"/>
                  </a:lnTo>
                  <a:lnTo>
                    <a:pt x="67" y="494"/>
                  </a:lnTo>
                  <a:lnTo>
                    <a:pt x="65" y="478"/>
                  </a:lnTo>
                  <a:lnTo>
                    <a:pt x="65" y="478"/>
                  </a:lnTo>
                  <a:lnTo>
                    <a:pt x="58" y="475"/>
                  </a:lnTo>
                  <a:lnTo>
                    <a:pt x="51" y="471"/>
                  </a:lnTo>
                  <a:lnTo>
                    <a:pt x="45" y="467"/>
                  </a:lnTo>
                  <a:lnTo>
                    <a:pt x="39" y="463"/>
                  </a:lnTo>
                  <a:lnTo>
                    <a:pt x="33" y="457"/>
                  </a:lnTo>
                  <a:lnTo>
                    <a:pt x="28" y="452"/>
                  </a:lnTo>
                  <a:lnTo>
                    <a:pt x="22" y="445"/>
                  </a:lnTo>
                  <a:lnTo>
                    <a:pt x="18" y="439"/>
                  </a:lnTo>
                  <a:lnTo>
                    <a:pt x="14" y="430"/>
                  </a:lnTo>
                  <a:lnTo>
                    <a:pt x="10" y="423"/>
                  </a:lnTo>
                  <a:lnTo>
                    <a:pt x="7" y="415"/>
                  </a:lnTo>
                  <a:lnTo>
                    <a:pt x="5" y="406"/>
                  </a:lnTo>
                  <a:lnTo>
                    <a:pt x="3" y="397"/>
                  </a:lnTo>
                  <a:lnTo>
                    <a:pt x="1" y="388"/>
                  </a:lnTo>
                  <a:lnTo>
                    <a:pt x="0" y="379"/>
                  </a:lnTo>
                  <a:lnTo>
                    <a:pt x="0" y="369"/>
                  </a:lnTo>
                  <a:lnTo>
                    <a:pt x="0" y="369"/>
                  </a:lnTo>
                  <a:lnTo>
                    <a:pt x="0" y="359"/>
                  </a:lnTo>
                  <a:lnTo>
                    <a:pt x="1" y="349"/>
                  </a:lnTo>
                  <a:lnTo>
                    <a:pt x="3" y="338"/>
                  </a:lnTo>
                  <a:lnTo>
                    <a:pt x="5" y="329"/>
                  </a:lnTo>
                  <a:lnTo>
                    <a:pt x="7" y="320"/>
                  </a:lnTo>
                  <a:lnTo>
                    <a:pt x="11" y="312"/>
                  </a:lnTo>
                  <a:lnTo>
                    <a:pt x="14" y="304"/>
                  </a:lnTo>
                  <a:lnTo>
                    <a:pt x="19" y="297"/>
                  </a:lnTo>
                  <a:lnTo>
                    <a:pt x="23" y="290"/>
                  </a:lnTo>
                  <a:lnTo>
                    <a:pt x="29" y="284"/>
                  </a:lnTo>
                  <a:lnTo>
                    <a:pt x="35" y="278"/>
                  </a:lnTo>
                  <a:lnTo>
                    <a:pt x="41" y="273"/>
                  </a:lnTo>
                  <a:lnTo>
                    <a:pt x="47" y="269"/>
                  </a:lnTo>
                  <a:lnTo>
                    <a:pt x="54" y="265"/>
                  </a:lnTo>
                  <a:lnTo>
                    <a:pt x="61" y="261"/>
                  </a:lnTo>
                  <a:lnTo>
                    <a:pt x="68" y="259"/>
                  </a:lnTo>
                  <a:lnTo>
                    <a:pt x="93" y="136"/>
                  </a:lnTo>
                  <a:lnTo>
                    <a:pt x="93" y="136"/>
                  </a:lnTo>
                  <a:lnTo>
                    <a:pt x="94" y="131"/>
                  </a:lnTo>
                  <a:lnTo>
                    <a:pt x="96" y="127"/>
                  </a:lnTo>
                  <a:lnTo>
                    <a:pt x="99" y="123"/>
                  </a:lnTo>
                  <a:lnTo>
                    <a:pt x="103" y="119"/>
                  </a:lnTo>
                  <a:lnTo>
                    <a:pt x="106" y="117"/>
                  </a:lnTo>
                  <a:lnTo>
                    <a:pt x="111" y="115"/>
                  </a:lnTo>
                  <a:lnTo>
                    <a:pt x="115" y="114"/>
                  </a:lnTo>
                  <a:lnTo>
                    <a:pt x="120" y="113"/>
                  </a:lnTo>
                  <a:lnTo>
                    <a:pt x="120" y="113"/>
                  </a:lnTo>
                  <a:lnTo>
                    <a:pt x="151" y="113"/>
                  </a:lnTo>
                  <a:lnTo>
                    <a:pt x="178" y="111"/>
                  </a:lnTo>
                  <a:lnTo>
                    <a:pt x="202" y="109"/>
                  </a:lnTo>
                  <a:lnTo>
                    <a:pt x="223" y="105"/>
                  </a:lnTo>
                  <a:lnTo>
                    <a:pt x="243" y="101"/>
                  </a:lnTo>
                  <a:lnTo>
                    <a:pt x="259" y="97"/>
                  </a:lnTo>
                  <a:lnTo>
                    <a:pt x="273" y="91"/>
                  </a:lnTo>
                  <a:lnTo>
                    <a:pt x="285" y="86"/>
                  </a:lnTo>
                  <a:lnTo>
                    <a:pt x="296" y="80"/>
                  </a:lnTo>
                  <a:lnTo>
                    <a:pt x="305" y="73"/>
                  </a:lnTo>
                  <a:lnTo>
                    <a:pt x="313" y="67"/>
                  </a:lnTo>
                  <a:lnTo>
                    <a:pt x="319" y="60"/>
                  </a:lnTo>
                  <a:lnTo>
                    <a:pt x="324" y="53"/>
                  </a:lnTo>
                  <a:lnTo>
                    <a:pt x="330" y="46"/>
                  </a:lnTo>
                  <a:lnTo>
                    <a:pt x="338" y="34"/>
                  </a:lnTo>
                  <a:lnTo>
                    <a:pt x="338" y="34"/>
                  </a:lnTo>
                  <a:lnTo>
                    <a:pt x="346" y="20"/>
                  </a:lnTo>
                  <a:lnTo>
                    <a:pt x="351" y="14"/>
                  </a:lnTo>
                  <a:lnTo>
                    <a:pt x="356" y="8"/>
                  </a:lnTo>
                  <a:lnTo>
                    <a:pt x="356" y="8"/>
                  </a:lnTo>
                  <a:lnTo>
                    <a:pt x="361" y="5"/>
                  </a:lnTo>
                  <a:lnTo>
                    <a:pt x="365" y="2"/>
                  </a:lnTo>
                  <a:lnTo>
                    <a:pt x="371" y="1"/>
                  </a:lnTo>
                  <a:lnTo>
                    <a:pt x="376" y="0"/>
                  </a:lnTo>
                  <a:lnTo>
                    <a:pt x="381" y="1"/>
                  </a:lnTo>
                  <a:lnTo>
                    <a:pt x="387" y="2"/>
                  </a:lnTo>
                  <a:lnTo>
                    <a:pt x="392" y="5"/>
                  </a:lnTo>
                  <a:lnTo>
                    <a:pt x="396" y="8"/>
                  </a:lnTo>
                  <a:lnTo>
                    <a:pt x="396" y="8"/>
                  </a:lnTo>
                  <a:lnTo>
                    <a:pt x="401" y="14"/>
                  </a:lnTo>
                  <a:lnTo>
                    <a:pt x="406" y="20"/>
                  </a:lnTo>
                  <a:lnTo>
                    <a:pt x="414" y="34"/>
                  </a:lnTo>
                  <a:lnTo>
                    <a:pt x="414" y="34"/>
                  </a:lnTo>
                  <a:lnTo>
                    <a:pt x="422" y="46"/>
                  </a:lnTo>
                  <a:lnTo>
                    <a:pt x="427" y="53"/>
                  </a:lnTo>
                  <a:lnTo>
                    <a:pt x="433" y="60"/>
                  </a:lnTo>
                  <a:lnTo>
                    <a:pt x="440" y="67"/>
                  </a:lnTo>
                  <a:lnTo>
                    <a:pt x="447" y="73"/>
                  </a:lnTo>
                  <a:lnTo>
                    <a:pt x="456" y="80"/>
                  </a:lnTo>
                  <a:lnTo>
                    <a:pt x="467" y="86"/>
                  </a:lnTo>
                  <a:lnTo>
                    <a:pt x="479" y="91"/>
                  </a:lnTo>
                  <a:lnTo>
                    <a:pt x="493" y="97"/>
                  </a:lnTo>
                  <a:lnTo>
                    <a:pt x="509" y="101"/>
                  </a:lnTo>
                  <a:lnTo>
                    <a:pt x="528" y="105"/>
                  </a:lnTo>
                  <a:lnTo>
                    <a:pt x="550" y="109"/>
                  </a:lnTo>
                  <a:lnTo>
                    <a:pt x="574" y="111"/>
                  </a:lnTo>
                  <a:lnTo>
                    <a:pt x="601" y="113"/>
                  </a:lnTo>
                  <a:lnTo>
                    <a:pt x="631" y="113"/>
                  </a:lnTo>
                  <a:lnTo>
                    <a:pt x="631" y="113"/>
                  </a:lnTo>
                  <a:lnTo>
                    <a:pt x="636" y="114"/>
                  </a:lnTo>
                  <a:lnTo>
                    <a:pt x="641" y="115"/>
                  </a:lnTo>
                  <a:lnTo>
                    <a:pt x="645" y="117"/>
                  </a:lnTo>
                  <a:lnTo>
                    <a:pt x="649" y="119"/>
                  </a:lnTo>
                  <a:lnTo>
                    <a:pt x="653" y="123"/>
                  </a:lnTo>
                  <a:lnTo>
                    <a:pt x="655" y="127"/>
                  </a:lnTo>
                  <a:lnTo>
                    <a:pt x="658" y="131"/>
                  </a:lnTo>
                  <a:lnTo>
                    <a:pt x="659" y="136"/>
                  </a:lnTo>
                  <a:lnTo>
                    <a:pt x="683" y="259"/>
                  </a:lnTo>
                  <a:lnTo>
                    <a:pt x="683" y="259"/>
                  </a:lnTo>
                  <a:lnTo>
                    <a:pt x="690" y="261"/>
                  </a:lnTo>
                  <a:lnTo>
                    <a:pt x="697" y="265"/>
                  </a:lnTo>
                  <a:lnTo>
                    <a:pt x="704" y="269"/>
                  </a:lnTo>
                  <a:lnTo>
                    <a:pt x="711" y="273"/>
                  </a:lnTo>
                  <a:lnTo>
                    <a:pt x="717" y="278"/>
                  </a:lnTo>
                  <a:lnTo>
                    <a:pt x="722" y="284"/>
                  </a:lnTo>
                  <a:lnTo>
                    <a:pt x="727" y="290"/>
                  </a:lnTo>
                  <a:lnTo>
                    <a:pt x="733" y="297"/>
                  </a:lnTo>
                  <a:lnTo>
                    <a:pt x="737" y="304"/>
                  </a:lnTo>
                  <a:lnTo>
                    <a:pt x="741" y="312"/>
                  </a:lnTo>
                  <a:lnTo>
                    <a:pt x="744" y="320"/>
                  </a:lnTo>
                  <a:lnTo>
                    <a:pt x="747" y="329"/>
                  </a:lnTo>
                  <a:lnTo>
                    <a:pt x="749" y="338"/>
                  </a:lnTo>
                  <a:lnTo>
                    <a:pt x="750" y="349"/>
                  </a:lnTo>
                  <a:lnTo>
                    <a:pt x="751" y="359"/>
                  </a:lnTo>
                  <a:lnTo>
                    <a:pt x="752" y="369"/>
                  </a:lnTo>
                  <a:lnTo>
                    <a:pt x="752" y="369"/>
                  </a:lnTo>
                  <a:lnTo>
                    <a:pt x="751" y="379"/>
                  </a:lnTo>
                  <a:lnTo>
                    <a:pt x="750" y="388"/>
                  </a:lnTo>
                  <a:lnTo>
                    <a:pt x="749" y="397"/>
                  </a:lnTo>
                  <a:lnTo>
                    <a:pt x="747" y="406"/>
                  </a:lnTo>
                  <a:lnTo>
                    <a:pt x="744" y="415"/>
                  </a:lnTo>
                  <a:lnTo>
                    <a:pt x="741" y="423"/>
                  </a:lnTo>
                  <a:lnTo>
                    <a:pt x="738" y="430"/>
                  </a:lnTo>
                  <a:lnTo>
                    <a:pt x="734" y="439"/>
                  </a:lnTo>
                  <a:lnTo>
                    <a:pt x="728" y="445"/>
                  </a:lnTo>
                  <a:lnTo>
                    <a:pt x="723" y="452"/>
                  </a:lnTo>
                  <a:lnTo>
                    <a:pt x="718" y="457"/>
                  </a:lnTo>
                  <a:lnTo>
                    <a:pt x="713" y="463"/>
                  </a:lnTo>
                  <a:lnTo>
                    <a:pt x="706" y="467"/>
                  </a:lnTo>
                  <a:lnTo>
                    <a:pt x="700" y="471"/>
                  </a:lnTo>
                  <a:lnTo>
                    <a:pt x="693" y="475"/>
                  </a:lnTo>
                  <a:lnTo>
                    <a:pt x="686" y="478"/>
                  </a:lnTo>
                  <a:lnTo>
                    <a:pt x="686" y="478"/>
                  </a:lnTo>
                  <a:lnTo>
                    <a:pt x="684" y="494"/>
                  </a:lnTo>
                  <a:lnTo>
                    <a:pt x="681" y="510"/>
                  </a:lnTo>
                  <a:lnTo>
                    <a:pt x="677" y="525"/>
                  </a:lnTo>
                  <a:lnTo>
                    <a:pt x="672" y="541"/>
                  </a:lnTo>
                  <a:lnTo>
                    <a:pt x="666" y="556"/>
                  </a:lnTo>
                  <a:lnTo>
                    <a:pt x="659" y="570"/>
                  </a:lnTo>
                  <a:lnTo>
                    <a:pt x="652" y="584"/>
                  </a:lnTo>
                  <a:lnTo>
                    <a:pt x="643" y="597"/>
                  </a:lnTo>
                  <a:lnTo>
                    <a:pt x="634" y="610"/>
                  </a:lnTo>
                  <a:lnTo>
                    <a:pt x="624" y="622"/>
                  </a:lnTo>
                  <a:lnTo>
                    <a:pt x="614" y="635"/>
                  </a:lnTo>
                  <a:lnTo>
                    <a:pt x="604" y="647"/>
                  </a:lnTo>
                  <a:lnTo>
                    <a:pt x="593" y="658"/>
                  </a:lnTo>
                  <a:lnTo>
                    <a:pt x="581" y="668"/>
                  </a:lnTo>
                  <a:lnTo>
                    <a:pt x="558" y="688"/>
                  </a:lnTo>
                  <a:lnTo>
                    <a:pt x="534" y="705"/>
                  </a:lnTo>
                  <a:lnTo>
                    <a:pt x="508" y="722"/>
                  </a:lnTo>
                  <a:lnTo>
                    <a:pt x="484" y="735"/>
                  </a:lnTo>
                  <a:lnTo>
                    <a:pt x="459" y="746"/>
                  </a:lnTo>
                  <a:lnTo>
                    <a:pt x="436" y="754"/>
                  </a:lnTo>
                  <a:lnTo>
                    <a:pt x="413" y="760"/>
                  </a:lnTo>
                  <a:lnTo>
                    <a:pt x="393" y="764"/>
                  </a:lnTo>
                  <a:lnTo>
                    <a:pt x="376" y="766"/>
                  </a:lnTo>
                  <a:lnTo>
                    <a:pt x="376" y="766"/>
                  </a:lnTo>
                  <a:close/>
                  <a:moveTo>
                    <a:pt x="144" y="170"/>
                  </a:moveTo>
                  <a:lnTo>
                    <a:pt x="120" y="289"/>
                  </a:lnTo>
                  <a:lnTo>
                    <a:pt x="120" y="289"/>
                  </a:lnTo>
                  <a:lnTo>
                    <a:pt x="118" y="294"/>
                  </a:lnTo>
                  <a:lnTo>
                    <a:pt x="116" y="298"/>
                  </a:lnTo>
                  <a:lnTo>
                    <a:pt x="113" y="302"/>
                  </a:lnTo>
                  <a:lnTo>
                    <a:pt x="110" y="305"/>
                  </a:lnTo>
                  <a:lnTo>
                    <a:pt x="106" y="308"/>
                  </a:lnTo>
                  <a:lnTo>
                    <a:pt x="102" y="310"/>
                  </a:lnTo>
                  <a:lnTo>
                    <a:pt x="97" y="311"/>
                  </a:lnTo>
                  <a:lnTo>
                    <a:pt x="92" y="312"/>
                  </a:lnTo>
                  <a:lnTo>
                    <a:pt x="92" y="312"/>
                  </a:lnTo>
                  <a:lnTo>
                    <a:pt x="87" y="312"/>
                  </a:lnTo>
                  <a:lnTo>
                    <a:pt x="83" y="313"/>
                  </a:lnTo>
                  <a:lnTo>
                    <a:pt x="79" y="315"/>
                  </a:lnTo>
                  <a:lnTo>
                    <a:pt x="75" y="318"/>
                  </a:lnTo>
                  <a:lnTo>
                    <a:pt x="72" y="321"/>
                  </a:lnTo>
                  <a:lnTo>
                    <a:pt x="69" y="324"/>
                  </a:lnTo>
                  <a:lnTo>
                    <a:pt x="64" y="332"/>
                  </a:lnTo>
                  <a:lnTo>
                    <a:pt x="61" y="342"/>
                  </a:lnTo>
                  <a:lnTo>
                    <a:pt x="59" y="352"/>
                  </a:lnTo>
                  <a:lnTo>
                    <a:pt x="57" y="361"/>
                  </a:lnTo>
                  <a:lnTo>
                    <a:pt x="57" y="369"/>
                  </a:lnTo>
                  <a:lnTo>
                    <a:pt x="57" y="369"/>
                  </a:lnTo>
                  <a:lnTo>
                    <a:pt x="57" y="377"/>
                  </a:lnTo>
                  <a:lnTo>
                    <a:pt x="59" y="386"/>
                  </a:lnTo>
                  <a:lnTo>
                    <a:pt x="61" y="395"/>
                  </a:lnTo>
                  <a:lnTo>
                    <a:pt x="64" y="404"/>
                  </a:lnTo>
                  <a:lnTo>
                    <a:pt x="69" y="412"/>
                  </a:lnTo>
                  <a:lnTo>
                    <a:pt x="72" y="416"/>
                  </a:lnTo>
                  <a:lnTo>
                    <a:pt x="75" y="419"/>
                  </a:lnTo>
                  <a:lnTo>
                    <a:pt x="79" y="421"/>
                  </a:lnTo>
                  <a:lnTo>
                    <a:pt x="83" y="423"/>
                  </a:lnTo>
                  <a:lnTo>
                    <a:pt x="87" y="424"/>
                  </a:lnTo>
                  <a:lnTo>
                    <a:pt x="92" y="425"/>
                  </a:lnTo>
                  <a:lnTo>
                    <a:pt x="92" y="425"/>
                  </a:lnTo>
                  <a:lnTo>
                    <a:pt x="98" y="425"/>
                  </a:lnTo>
                  <a:lnTo>
                    <a:pt x="103" y="427"/>
                  </a:lnTo>
                  <a:lnTo>
                    <a:pt x="108" y="430"/>
                  </a:lnTo>
                  <a:lnTo>
                    <a:pt x="112" y="433"/>
                  </a:lnTo>
                  <a:lnTo>
                    <a:pt x="115" y="438"/>
                  </a:lnTo>
                  <a:lnTo>
                    <a:pt x="118" y="443"/>
                  </a:lnTo>
                  <a:lnTo>
                    <a:pt x="120" y="448"/>
                  </a:lnTo>
                  <a:lnTo>
                    <a:pt x="120" y="454"/>
                  </a:lnTo>
                  <a:lnTo>
                    <a:pt x="120" y="454"/>
                  </a:lnTo>
                  <a:lnTo>
                    <a:pt x="121" y="467"/>
                  </a:lnTo>
                  <a:lnTo>
                    <a:pt x="122" y="481"/>
                  </a:lnTo>
                  <a:lnTo>
                    <a:pt x="125" y="494"/>
                  </a:lnTo>
                  <a:lnTo>
                    <a:pt x="129" y="507"/>
                  </a:lnTo>
                  <a:lnTo>
                    <a:pt x="133" y="519"/>
                  </a:lnTo>
                  <a:lnTo>
                    <a:pt x="138" y="532"/>
                  </a:lnTo>
                  <a:lnTo>
                    <a:pt x="144" y="544"/>
                  </a:lnTo>
                  <a:lnTo>
                    <a:pt x="150" y="556"/>
                  </a:lnTo>
                  <a:lnTo>
                    <a:pt x="157" y="567"/>
                  </a:lnTo>
                  <a:lnTo>
                    <a:pt x="165" y="578"/>
                  </a:lnTo>
                  <a:lnTo>
                    <a:pt x="173" y="589"/>
                  </a:lnTo>
                  <a:lnTo>
                    <a:pt x="181" y="599"/>
                  </a:lnTo>
                  <a:lnTo>
                    <a:pt x="200" y="618"/>
                  </a:lnTo>
                  <a:lnTo>
                    <a:pt x="219" y="637"/>
                  </a:lnTo>
                  <a:lnTo>
                    <a:pt x="241" y="653"/>
                  </a:lnTo>
                  <a:lnTo>
                    <a:pt x="262" y="667"/>
                  </a:lnTo>
                  <a:lnTo>
                    <a:pt x="283" y="679"/>
                  </a:lnTo>
                  <a:lnTo>
                    <a:pt x="303" y="689"/>
                  </a:lnTo>
                  <a:lnTo>
                    <a:pt x="323" y="698"/>
                  </a:lnTo>
                  <a:lnTo>
                    <a:pt x="343" y="704"/>
                  </a:lnTo>
                  <a:lnTo>
                    <a:pt x="360" y="707"/>
                  </a:lnTo>
                  <a:lnTo>
                    <a:pt x="376" y="708"/>
                  </a:lnTo>
                  <a:lnTo>
                    <a:pt x="376" y="708"/>
                  </a:lnTo>
                  <a:lnTo>
                    <a:pt x="391" y="707"/>
                  </a:lnTo>
                  <a:lnTo>
                    <a:pt x="408" y="704"/>
                  </a:lnTo>
                  <a:lnTo>
                    <a:pt x="427" y="698"/>
                  </a:lnTo>
                  <a:lnTo>
                    <a:pt x="448" y="689"/>
                  </a:lnTo>
                  <a:lnTo>
                    <a:pt x="469" y="679"/>
                  </a:lnTo>
                  <a:lnTo>
                    <a:pt x="490" y="667"/>
                  </a:lnTo>
                  <a:lnTo>
                    <a:pt x="511" y="653"/>
                  </a:lnTo>
                  <a:lnTo>
                    <a:pt x="532" y="637"/>
                  </a:lnTo>
                  <a:lnTo>
                    <a:pt x="552" y="618"/>
                  </a:lnTo>
                  <a:lnTo>
                    <a:pt x="570" y="599"/>
                  </a:lnTo>
                  <a:lnTo>
                    <a:pt x="579" y="589"/>
                  </a:lnTo>
                  <a:lnTo>
                    <a:pt x="587" y="578"/>
                  </a:lnTo>
                  <a:lnTo>
                    <a:pt x="594" y="567"/>
                  </a:lnTo>
                  <a:lnTo>
                    <a:pt x="601" y="556"/>
                  </a:lnTo>
                  <a:lnTo>
                    <a:pt x="608" y="544"/>
                  </a:lnTo>
                  <a:lnTo>
                    <a:pt x="613" y="532"/>
                  </a:lnTo>
                  <a:lnTo>
                    <a:pt x="618" y="519"/>
                  </a:lnTo>
                  <a:lnTo>
                    <a:pt x="623" y="507"/>
                  </a:lnTo>
                  <a:lnTo>
                    <a:pt x="626" y="494"/>
                  </a:lnTo>
                  <a:lnTo>
                    <a:pt x="628" y="481"/>
                  </a:lnTo>
                  <a:lnTo>
                    <a:pt x="631" y="467"/>
                  </a:lnTo>
                  <a:lnTo>
                    <a:pt x="631" y="454"/>
                  </a:lnTo>
                  <a:lnTo>
                    <a:pt x="631" y="454"/>
                  </a:lnTo>
                  <a:lnTo>
                    <a:pt x="632" y="448"/>
                  </a:lnTo>
                  <a:lnTo>
                    <a:pt x="633" y="443"/>
                  </a:lnTo>
                  <a:lnTo>
                    <a:pt x="636" y="438"/>
                  </a:lnTo>
                  <a:lnTo>
                    <a:pt x="639" y="433"/>
                  </a:lnTo>
                  <a:lnTo>
                    <a:pt x="644" y="430"/>
                  </a:lnTo>
                  <a:lnTo>
                    <a:pt x="648" y="427"/>
                  </a:lnTo>
                  <a:lnTo>
                    <a:pt x="654" y="425"/>
                  </a:lnTo>
                  <a:lnTo>
                    <a:pt x="659" y="425"/>
                  </a:lnTo>
                  <a:lnTo>
                    <a:pt x="659" y="425"/>
                  </a:lnTo>
                  <a:lnTo>
                    <a:pt x="664" y="424"/>
                  </a:lnTo>
                  <a:lnTo>
                    <a:pt x="669" y="423"/>
                  </a:lnTo>
                  <a:lnTo>
                    <a:pt x="673" y="421"/>
                  </a:lnTo>
                  <a:lnTo>
                    <a:pt x="677" y="419"/>
                  </a:lnTo>
                  <a:lnTo>
                    <a:pt x="680" y="416"/>
                  </a:lnTo>
                  <a:lnTo>
                    <a:pt x="683" y="412"/>
                  </a:lnTo>
                  <a:lnTo>
                    <a:pt x="687" y="404"/>
                  </a:lnTo>
                  <a:lnTo>
                    <a:pt x="691" y="395"/>
                  </a:lnTo>
                  <a:lnTo>
                    <a:pt x="693" y="386"/>
                  </a:lnTo>
                  <a:lnTo>
                    <a:pt x="694" y="377"/>
                  </a:lnTo>
                  <a:lnTo>
                    <a:pt x="694" y="369"/>
                  </a:lnTo>
                  <a:lnTo>
                    <a:pt x="694" y="369"/>
                  </a:lnTo>
                  <a:lnTo>
                    <a:pt x="694" y="361"/>
                  </a:lnTo>
                  <a:lnTo>
                    <a:pt x="693" y="352"/>
                  </a:lnTo>
                  <a:lnTo>
                    <a:pt x="691" y="342"/>
                  </a:lnTo>
                  <a:lnTo>
                    <a:pt x="687" y="332"/>
                  </a:lnTo>
                  <a:lnTo>
                    <a:pt x="683" y="324"/>
                  </a:lnTo>
                  <a:lnTo>
                    <a:pt x="680" y="321"/>
                  </a:lnTo>
                  <a:lnTo>
                    <a:pt x="677" y="318"/>
                  </a:lnTo>
                  <a:lnTo>
                    <a:pt x="673" y="315"/>
                  </a:lnTo>
                  <a:lnTo>
                    <a:pt x="669" y="313"/>
                  </a:lnTo>
                  <a:lnTo>
                    <a:pt x="664" y="312"/>
                  </a:lnTo>
                  <a:lnTo>
                    <a:pt x="659" y="312"/>
                  </a:lnTo>
                  <a:lnTo>
                    <a:pt x="659" y="312"/>
                  </a:lnTo>
                  <a:lnTo>
                    <a:pt x="654" y="311"/>
                  </a:lnTo>
                  <a:lnTo>
                    <a:pt x="650" y="310"/>
                  </a:lnTo>
                  <a:lnTo>
                    <a:pt x="645" y="308"/>
                  </a:lnTo>
                  <a:lnTo>
                    <a:pt x="642" y="305"/>
                  </a:lnTo>
                  <a:lnTo>
                    <a:pt x="638" y="302"/>
                  </a:lnTo>
                  <a:lnTo>
                    <a:pt x="635" y="298"/>
                  </a:lnTo>
                  <a:lnTo>
                    <a:pt x="633" y="294"/>
                  </a:lnTo>
                  <a:lnTo>
                    <a:pt x="632" y="289"/>
                  </a:lnTo>
                  <a:lnTo>
                    <a:pt x="607" y="170"/>
                  </a:lnTo>
                  <a:lnTo>
                    <a:pt x="607" y="170"/>
                  </a:lnTo>
                  <a:lnTo>
                    <a:pt x="581" y="169"/>
                  </a:lnTo>
                  <a:lnTo>
                    <a:pt x="556" y="167"/>
                  </a:lnTo>
                  <a:lnTo>
                    <a:pt x="534" y="164"/>
                  </a:lnTo>
                  <a:lnTo>
                    <a:pt x="513" y="160"/>
                  </a:lnTo>
                  <a:lnTo>
                    <a:pt x="494" y="156"/>
                  </a:lnTo>
                  <a:lnTo>
                    <a:pt x="477" y="151"/>
                  </a:lnTo>
                  <a:lnTo>
                    <a:pt x="462" y="145"/>
                  </a:lnTo>
                  <a:lnTo>
                    <a:pt x="448" y="139"/>
                  </a:lnTo>
                  <a:lnTo>
                    <a:pt x="435" y="133"/>
                  </a:lnTo>
                  <a:lnTo>
                    <a:pt x="423" y="126"/>
                  </a:lnTo>
                  <a:lnTo>
                    <a:pt x="413" y="119"/>
                  </a:lnTo>
                  <a:lnTo>
                    <a:pt x="404" y="111"/>
                  </a:lnTo>
                  <a:lnTo>
                    <a:pt x="396" y="103"/>
                  </a:lnTo>
                  <a:lnTo>
                    <a:pt x="389" y="95"/>
                  </a:lnTo>
                  <a:lnTo>
                    <a:pt x="376" y="79"/>
                  </a:lnTo>
                  <a:lnTo>
                    <a:pt x="376" y="79"/>
                  </a:lnTo>
                  <a:lnTo>
                    <a:pt x="364" y="95"/>
                  </a:lnTo>
                  <a:lnTo>
                    <a:pt x="356" y="103"/>
                  </a:lnTo>
                  <a:lnTo>
                    <a:pt x="348" y="111"/>
                  </a:lnTo>
                  <a:lnTo>
                    <a:pt x="339" y="119"/>
                  </a:lnTo>
                  <a:lnTo>
                    <a:pt x="329" y="126"/>
                  </a:lnTo>
                  <a:lnTo>
                    <a:pt x="317" y="133"/>
                  </a:lnTo>
                  <a:lnTo>
                    <a:pt x="304" y="139"/>
                  </a:lnTo>
                  <a:lnTo>
                    <a:pt x="290" y="145"/>
                  </a:lnTo>
                  <a:lnTo>
                    <a:pt x="275" y="151"/>
                  </a:lnTo>
                  <a:lnTo>
                    <a:pt x="258" y="156"/>
                  </a:lnTo>
                  <a:lnTo>
                    <a:pt x="239" y="160"/>
                  </a:lnTo>
                  <a:lnTo>
                    <a:pt x="218" y="164"/>
                  </a:lnTo>
                  <a:lnTo>
                    <a:pt x="195" y="167"/>
                  </a:lnTo>
                  <a:lnTo>
                    <a:pt x="171" y="169"/>
                  </a:lnTo>
                  <a:lnTo>
                    <a:pt x="144" y="170"/>
                  </a:lnTo>
                  <a:lnTo>
                    <a:pt x="144" y="170"/>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36" name="Freeform 81">
              <a:extLst>
                <a:ext uri="{FF2B5EF4-FFF2-40B4-BE49-F238E27FC236}">
                  <a16:creationId xmlns:a16="http://schemas.microsoft.com/office/drawing/2014/main" id="{54F75F7F-AFB4-7365-9916-4D49CB3816CB}"/>
                </a:ext>
              </a:extLst>
            </p:cNvPr>
            <p:cNvSpPr>
              <a:spLocks/>
            </p:cNvSpPr>
            <p:nvPr/>
          </p:nvSpPr>
          <p:spPr bwMode="auto">
            <a:xfrm>
              <a:off x="5630863" y="3249613"/>
              <a:ext cx="209550" cy="146050"/>
            </a:xfrm>
            <a:custGeom>
              <a:avLst/>
              <a:gdLst>
                <a:gd name="T0" fmla="*/ 733 w 794"/>
                <a:gd name="T1" fmla="*/ 554 h 554"/>
                <a:gd name="T2" fmla="*/ 722 w 794"/>
                <a:gd name="T3" fmla="*/ 550 h 554"/>
                <a:gd name="T4" fmla="*/ 711 w 794"/>
                <a:gd name="T5" fmla="*/ 539 h 554"/>
                <a:gd name="T6" fmla="*/ 709 w 794"/>
                <a:gd name="T7" fmla="*/ 521 h 554"/>
                <a:gd name="T8" fmla="*/ 737 w 794"/>
                <a:gd name="T9" fmla="*/ 308 h 554"/>
                <a:gd name="T10" fmla="*/ 733 w 794"/>
                <a:gd name="T11" fmla="*/ 257 h 554"/>
                <a:gd name="T12" fmla="*/ 722 w 794"/>
                <a:gd name="T13" fmla="*/ 219 h 554"/>
                <a:gd name="T14" fmla="*/ 701 w 794"/>
                <a:gd name="T15" fmla="*/ 178 h 554"/>
                <a:gd name="T16" fmla="*/ 681 w 794"/>
                <a:gd name="T17" fmla="*/ 151 h 554"/>
                <a:gd name="T18" fmla="*/ 644 w 794"/>
                <a:gd name="T19" fmla="*/ 119 h 554"/>
                <a:gd name="T20" fmla="*/ 600 w 794"/>
                <a:gd name="T21" fmla="*/ 94 h 554"/>
                <a:gd name="T22" fmla="*/ 548 w 794"/>
                <a:gd name="T23" fmla="*/ 75 h 554"/>
                <a:gd name="T24" fmla="*/ 489 w 794"/>
                <a:gd name="T25" fmla="*/ 62 h 554"/>
                <a:gd name="T26" fmla="*/ 421 w 794"/>
                <a:gd name="T27" fmla="*/ 57 h 554"/>
                <a:gd name="T28" fmla="*/ 373 w 794"/>
                <a:gd name="T29" fmla="*/ 57 h 554"/>
                <a:gd name="T30" fmla="*/ 305 w 794"/>
                <a:gd name="T31" fmla="*/ 62 h 554"/>
                <a:gd name="T32" fmla="*/ 245 w 794"/>
                <a:gd name="T33" fmla="*/ 76 h 554"/>
                <a:gd name="T34" fmla="*/ 193 w 794"/>
                <a:gd name="T35" fmla="*/ 94 h 554"/>
                <a:gd name="T36" fmla="*/ 150 w 794"/>
                <a:gd name="T37" fmla="*/ 120 h 554"/>
                <a:gd name="T38" fmla="*/ 113 w 794"/>
                <a:gd name="T39" fmla="*/ 151 h 554"/>
                <a:gd name="T40" fmla="*/ 92 w 794"/>
                <a:gd name="T41" fmla="*/ 179 h 554"/>
                <a:gd name="T42" fmla="*/ 72 w 794"/>
                <a:gd name="T43" fmla="*/ 219 h 554"/>
                <a:gd name="T44" fmla="*/ 61 w 794"/>
                <a:gd name="T45" fmla="*/ 257 h 554"/>
                <a:gd name="T46" fmla="*/ 57 w 794"/>
                <a:gd name="T47" fmla="*/ 305 h 554"/>
                <a:gd name="T48" fmla="*/ 85 w 794"/>
                <a:gd name="T49" fmla="*/ 521 h 554"/>
                <a:gd name="T50" fmla="*/ 82 w 794"/>
                <a:gd name="T51" fmla="*/ 537 h 554"/>
                <a:gd name="T52" fmla="*/ 71 w 794"/>
                <a:gd name="T53" fmla="*/ 550 h 554"/>
                <a:gd name="T54" fmla="*/ 61 w 794"/>
                <a:gd name="T55" fmla="*/ 553 h 554"/>
                <a:gd name="T56" fmla="*/ 43 w 794"/>
                <a:gd name="T57" fmla="*/ 551 h 554"/>
                <a:gd name="T58" fmla="*/ 32 w 794"/>
                <a:gd name="T59" fmla="*/ 540 h 554"/>
                <a:gd name="T60" fmla="*/ 1 w 794"/>
                <a:gd name="T61" fmla="*/ 316 h 554"/>
                <a:gd name="T62" fmla="*/ 0 w 794"/>
                <a:gd name="T63" fmla="*/ 295 h 554"/>
                <a:gd name="T64" fmla="*/ 5 w 794"/>
                <a:gd name="T65" fmla="*/ 246 h 554"/>
                <a:gd name="T66" fmla="*/ 19 w 794"/>
                <a:gd name="T67" fmla="*/ 199 h 554"/>
                <a:gd name="T68" fmla="*/ 44 w 794"/>
                <a:gd name="T69" fmla="*/ 147 h 554"/>
                <a:gd name="T70" fmla="*/ 71 w 794"/>
                <a:gd name="T71" fmla="*/ 114 h 554"/>
                <a:gd name="T72" fmla="*/ 114 w 794"/>
                <a:gd name="T73" fmla="*/ 76 h 554"/>
                <a:gd name="T74" fmla="*/ 165 w 794"/>
                <a:gd name="T75" fmla="*/ 44 h 554"/>
                <a:gd name="T76" fmla="*/ 225 w 794"/>
                <a:gd name="T77" fmla="*/ 22 h 554"/>
                <a:gd name="T78" fmla="*/ 293 w 794"/>
                <a:gd name="T79" fmla="*/ 8 h 554"/>
                <a:gd name="T80" fmla="*/ 370 w 794"/>
                <a:gd name="T81" fmla="*/ 1 h 554"/>
                <a:gd name="T82" fmla="*/ 424 w 794"/>
                <a:gd name="T83" fmla="*/ 1 h 554"/>
                <a:gd name="T84" fmla="*/ 501 w 794"/>
                <a:gd name="T85" fmla="*/ 8 h 554"/>
                <a:gd name="T86" fmla="*/ 570 w 794"/>
                <a:gd name="T87" fmla="*/ 22 h 554"/>
                <a:gd name="T88" fmla="*/ 629 w 794"/>
                <a:gd name="T89" fmla="*/ 44 h 554"/>
                <a:gd name="T90" fmla="*/ 681 w 794"/>
                <a:gd name="T91" fmla="*/ 76 h 554"/>
                <a:gd name="T92" fmla="*/ 723 w 794"/>
                <a:gd name="T93" fmla="*/ 114 h 554"/>
                <a:gd name="T94" fmla="*/ 749 w 794"/>
                <a:gd name="T95" fmla="*/ 147 h 554"/>
                <a:gd name="T96" fmla="*/ 776 w 794"/>
                <a:gd name="T97" fmla="*/ 199 h 554"/>
                <a:gd name="T98" fmla="*/ 789 w 794"/>
                <a:gd name="T99" fmla="*/ 246 h 554"/>
                <a:gd name="T100" fmla="*/ 794 w 794"/>
                <a:gd name="T101" fmla="*/ 294 h 554"/>
                <a:gd name="T102" fmla="*/ 765 w 794"/>
                <a:gd name="T103" fmla="*/ 529 h 554"/>
                <a:gd name="T104" fmla="*/ 762 w 794"/>
                <a:gd name="T105" fmla="*/ 540 h 554"/>
                <a:gd name="T106" fmla="*/ 752 w 794"/>
                <a:gd name="T107" fmla="*/ 550 h 554"/>
                <a:gd name="T108" fmla="*/ 736 w 794"/>
                <a:gd name="T109"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4" h="554">
                  <a:moveTo>
                    <a:pt x="736" y="554"/>
                  </a:moveTo>
                  <a:lnTo>
                    <a:pt x="736" y="554"/>
                  </a:lnTo>
                  <a:lnTo>
                    <a:pt x="733" y="554"/>
                  </a:lnTo>
                  <a:lnTo>
                    <a:pt x="733" y="554"/>
                  </a:lnTo>
                  <a:lnTo>
                    <a:pt x="727" y="553"/>
                  </a:lnTo>
                  <a:lnTo>
                    <a:pt x="722" y="550"/>
                  </a:lnTo>
                  <a:lnTo>
                    <a:pt x="718" y="547"/>
                  </a:lnTo>
                  <a:lnTo>
                    <a:pt x="714" y="543"/>
                  </a:lnTo>
                  <a:lnTo>
                    <a:pt x="711" y="539"/>
                  </a:lnTo>
                  <a:lnTo>
                    <a:pt x="709" y="533"/>
                  </a:lnTo>
                  <a:lnTo>
                    <a:pt x="708" y="527"/>
                  </a:lnTo>
                  <a:lnTo>
                    <a:pt x="709" y="521"/>
                  </a:lnTo>
                  <a:lnTo>
                    <a:pt x="737" y="308"/>
                  </a:lnTo>
                  <a:lnTo>
                    <a:pt x="737" y="308"/>
                  </a:lnTo>
                  <a:lnTo>
                    <a:pt x="737" y="308"/>
                  </a:lnTo>
                  <a:lnTo>
                    <a:pt x="737" y="294"/>
                  </a:lnTo>
                  <a:lnTo>
                    <a:pt x="736" y="277"/>
                  </a:lnTo>
                  <a:lnTo>
                    <a:pt x="733" y="257"/>
                  </a:lnTo>
                  <a:lnTo>
                    <a:pt x="730" y="244"/>
                  </a:lnTo>
                  <a:lnTo>
                    <a:pt x="726" y="231"/>
                  </a:lnTo>
                  <a:lnTo>
                    <a:pt x="722" y="219"/>
                  </a:lnTo>
                  <a:lnTo>
                    <a:pt x="716" y="205"/>
                  </a:lnTo>
                  <a:lnTo>
                    <a:pt x="710" y="192"/>
                  </a:lnTo>
                  <a:lnTo>
                    <a:pt x="701" y="178"/>
                  </a:lnTo>
                  <a:lnTo>
                    <a:pt x="692" y="165"/>
                  </a:lnTo>
                  <a:lnTo>
                    <a:pt x="681" y="151"/>
                  </a:lnTo>
                  <a:lnTo>
                    <a:pt x="681" y="151"/>
                  </a:lnTo>
                  <a:lnTo>
                    <a:pt x="670" y="140"/>
                  </a:lnTo>
                  <a:lnTo>
                    <a:pt x="658" y="129"/>
                  </a:lnTo>
                  <a:lnTo>
                    <a:pt x="644" y="119"/>
                  </a:lnTo>
                  <a:lnTo>
                    <a:pt x="630" y="110"/>
                  </a:lnTo>
                  <a:lnTo>
                    <a:pt x="616" y="102"/>
                  </a:lnTo>
                  <a:lnTo>
                    <a:pt x="600" y="94"/>
                  </a:lnTo>
                  <a:lnTo>
                    <a:pt x="584" y="87"/>
                  </a:lnTo>
                  <a:lnTo>
                    <a:pt x="567" y="81"/>
                  </a:lnTo>
                  <a:lnTo>
                    <a:pt x="548" y="75"/>
                  </a:lnTo>
                  <a:lnTo>
                    <a:pt x="529" y="71"/>
                  </a:lnTo>
                  <a:lnTo>
                    <a:pt x="509" y="67"/>
                  </a:lnTo>
                  <a:lnTo>
                    <a:pt x="489" y="62"/>
                  </a:lnTo>
                  <a:lnTo>
                    <a:pt x="467" y="60"/>
                  </a:lnTo>
                  <a:lnTo>
                    <a:pt x="444" y="58"/>
                  </a:lnTo>
                  <a:lnTo>
                    <a:pt x="421" y="57"/>
                  </a:lnTo>
                  <a:lnTo>
                    <a:pt x="397" y="57"/>
                  </a:lnTo>
                  <a:lnTo>
                    <a:pt x="397" y="57"/>
                  </a:lnTo>
                  <a:lnTo>
                    <a:pt x="373" y="57"/>
                  </a:lnTo>
                  <a:lnTo>
                    <a:pt x="350" y="58"/>
                  </a:lnTo>
                  <a:lnTo>
                    <a:pt x="327" y="60"/>
                  </a:lnTo>
                  <a:lnTo>
                    <a:pt x="305" y="62"/>
                  </a:lnTo>
                  <a:lnTo>
                    <a:pt x="285" y="67"/>
                  </a:lnTo>
                  <a:lnTo>
                    <a:pt x="265" y="71"/>
                  </a:lnTo>
                  <a:lnTo>
                    <a:pt x="245" y="76"/>
                  </a:lnTo>
                  <a:lnTo>
                    <a:pt x="227" y="81"/>
                  </a:lnTo>
                  <a:lnTo>
                    <a:pt x="210" y="87"/>
                  </a:lnTo>
                  <a:lnTo>
                    <a:pt x="193" y="94"/>
                  </a:lnTo>
                  <a:lnTo>
                    <a:pt x="178" y="102"/>
                  </a:lnTo>
                  <a:lnTo>
                    <a:pt x="163" y="110"/>
                  </a:lnTo>
                  <a:lnTo>
                    <a:pt x="150" y="120"/>
                  </a:lnTo>
                  <a:lnTo>
                    <a:pt x="136" y="129"/>
                  </a:lnTo>
                  <a:lnTo>
                    <a:pt x="124" y="140"/>
                  </a:lnTo>
                  <a:lnTo>
                    <a:pt x="113" y="151"/>
                  </a:lnTo>
                  <a:lnTo>
                    <a:pt x="113" y="151"/>
                  </a:lnTo>
                  <a:lnTo>
                    <a:pt x="102" y="166"/>
                  </a:lnTo>
                  <a:lnTo>
                    <a:pt x="92" y="179"/>
                  </a:lnTo>
                  <a:lnTo>
                    <a:pt x="84" y="193"/>
                  </a:lnTo>
                  <a:lnTo>
                    <a:pt x="77" y="206"/>
                  </a:lnTo>
                  <a:lnTo>
                    <a:pt x="72" y="219"/>
                  </a:lnTo>
                  <a:lnTo>
                    <a:pt x="67" y="232"/>
                  </a:lnTo>
                  <a:lnTo>
                    <a:pt x="64" y="245"/>
                  </a:lnTo>
                  <a:lnTo>
                    <a:pt x="61" y="257"/>
                  </a:lnTo>
                  <a:lnTo>
                    <a:pt x="58" y="278"/>
                  </a:lnTo>
                  <a:lnTo>
                    <a:pt x="57" y="294"/>
                  </a:lnTo>
                  <a:lnTo>
                    <a:pt x="57" y="305"/>
                  </a:lnTo>
                  <a:lnTo>
                    <a:pt x="57" y="309"/>
                  </a:lnTo>
                  <a:lnTo>
                    <a:pt x="85" y="521"/>
                  </a:lnTo>
                  <a:lnTo>
                    <a:pt x="85" y="521"/>
                  </a:lnTo>
                  <a:lnTo>
                    <a:pt x="85" y="527"/>
                  </a:lnTo>
                  <a:lnTo>
                    <a:pt x="84" y="532"/>
                  </a:lnTo>
                  <a:lnTo>
                    <a:pt x="82" y="537"/>
                  </a:lnTo>
                  <a:lnTo>
                    <a:pt x="79" y="543"/>
                  </a:lnTo>
                  <a:lnTo>
                    <a:pt x="76" y="547"/>
                  </a:lnTo>
                  <a:lnTo>
                    <a:pt x="71" y="550"/>
                  </a:lnTo>
                  <a:lnTo>
                    <a:pt x="66" y="552"/>
                  </a:lnTo>
                  <a:lnTo>
                    <a:pt x="61" y="553"/>
                  </a:lnTo>
                  <a:lnTo>
                    <a:pt x="61" y="553"/>
                  </a:lnTo>
                  <a:lnTo>
                    <a:pt x="55" y="554"/>
                  </a:lnTo>
                  <a:lnTo>
                    <a:pt x="49" y="553"/>
                  </a:lnTo>
                  <a:lnTo>
                    <a:pt x="43" y="551"/>
                  </a:lnTo>
                  <a:lnTo>
                    <a:pt x="39" y="548"/>
                  </a:lnTo>
                  <a:lnTo>
                    <a:pt x="35" y="544"/>
                  </a:lnTo>
                  <a:lnTo>
                    <a:pt x="32" y="540"/>
                  </a:lnTo>
                  <a:lnTo>
                    <a:pt x="29" y="534"/>
                  </a:lnTo>
                  <a:lnTo>
                    <a:pt x="28" y="528"/>
                  </a:lnTo>
                  <a:lnTo>
                    <a:pt x="1" y="316"/>
                  </a:lnTo>
                  <a:lnTo>
                    <a:pt x="1" y="316"/>
                  </a:lnTo>
                  <a:lnTo>
                    <a:pt x="0" y="309"/>
                  </a:lnTo>
                  <a:lnTo>
                    <a:pt x="0" y="295"/>
                  </a:lnTo>
                  <a:lnTo>
                    <a:pt x="1" y="273"/>
                  </a:lnTo>
                  <a:lnTo>
                    <a:pt x="3" y="261"/>
                  </a:lnTo>
                  <a:lnTo>
                    <a:pt x="5" y="246"/>
                  </a:lnTo>
                  <a:lnTo>
                    <a:pt x="9" y="231"/>
                  </a:lnTo>
                  <a:lnTo>
                    <a:pt x="13" y="215"/>
                  </a:lnTo>
                  <a:lnTo>
                    <a:pt x="19" y="199"/>
                  </a:lnTo>
                  <a:lnTo>
                    <a:pt x="26" y="182"/>
                  </a:lnTo>
                  <a:lnTo>
                    <a:pt x="34" y="166"/>
                  </a:lnTo>
                  <a:lnTo>
                    <a:pt x="44" y="147"/>
                  </a:lnTo>
                  <a:lnTo>
                    <a:pt x="57" y="130"/>
                  </a:lnTo>
                  <a:lnTo>
                    <a:pt x="71" y="114"/>
                  </a:lnTo>
                  <a:lnTo>
                    <a:pt x="71" y="114"/>
                  </a:lnTo>
                  <a:lnTo>
                    <a:pt x="84" y="100"/>
                  </a:lnTo>
                  <a:lnTo>
                    <a:pt x="98" y="88"/>
                  </a:lnTo>
                  <a:lnTo>
                    <a:pt x="114" y="76"/>
                  </a:lnTo>
                  <a:lnTo>
                    <a:pt x="130" y="64"/>
                  </a:lnTo>
                  <a:lnTo>
                    <a:pt x="146" y="54"/>
                  </a:lnTo>
                  <a:lnTo>
                    <a:pt x="165" y="44"/>
                  </a:lnTo>
                  <a:lnTo>
                    <a:pt x="184" y="36"/>
                  </a:lnTo>
                  <a:lnTo>
                    <a:pt x="204" y="29"/>
                  </a:lnTo>
                  <a:lnTo>
                    <a:pt x="225" y="22"/>
                  </a:lnTo>
                  <a:lnTo>
                    <a:pt x="246" y="16"/>
                  </a:lnTo>
                  <a:lnTo>
                    <a:pt x="270" y="11"/>
                  </a:lnTo>
                  <a:lnTo>
                    <a:pt x="293" y="8"/>
                  </a:lnTo>
                  <a:lnTo>
                    <a:pt x="318" y="4"/>
                  </a:lnTo>
                  <a:lnTo>
                    <a:pt x="343" y="2"/>
                  </a:lnTo>
                  <a:lnTo>
                    <a:pt x="370" y="1"/>
                  </a:lnTo>
                  <a:lnTo>
                    <a:pt x="397" y="0"/>
                  </a:lnTo>
                  <a:lnTo>
                    <a:pt x="397" y="0"/>
                  </a:lnTo>
                  <a:lnTo>
                    <a:pt x="424" y="1"/>
                  </a:lnTo>
                  <a:lnTo>
                    <a:pt x="451" y="2"/>
                  </a:lnTo>
                  <a:lnTo>
                    <a:pt x="477" y="4"/>
                  </a:lnTo>
                  <a:lnTo>
                    <a:pt x="501" y="8"/>
                  </a:lnTo>
                  <a:lnTo>
                    <a:pt x="525" y="11"/>
                  </a:lnTo>
                  <a:lnTo>
                    <a:pt x="547" y="16"/>
                  </a:lnTo>
                  <a:lnTo>
                    <a:pt x="570" y="22"/>
                  </a:lnTo>
                  <a:lnTo>
                    <a:pt x="590" y="29"/>
                  </a:lnTo>
                  <a:lnTo>
                    <a:pt x="610" y="36"/>
                  </a:lnTo>
                  <a:lnTo>
                    <a:pt x="629" y="44"/>
                  </a:lnTo>
                  <a:lnTo>
                    <a:pt x="647" y="54"/>
                  </a:lnTo>
                  <a:lnTo>
                    <a:pt x="665" y="64"/>
                  </a:lnTo>
                  <a:lnTo>
                    <a:pt x="681" y="76"/>
                  </a:lnTo>
                  <a:lnTo>
                    <a:pt x="696" y="88"/>
                  </a:lnTo>
                  <a:lnTo>
                    <a:pt x="710" y="100"/>
                  </a:lnTo>
                  <a:lnTo>
                    <a:pt x="723" y="114"/>
                  </a:lnTo>
                  <a:lnTo>
                    <a:pt x="723" y="114"/>
                  </a:lnTo>
                  <a:lnTo>
                    <a:pt x="737" y="130"/>
                  </a:lnTo>
                  <a:lnTo>
                    <a:pt x="749" y="147"/>
                  </a:lnTo>
                  <a:lnTo>
                    <a:pt x="760" y="166"/>
                  </a:lnTo>
                  <a:lnTo>
                    <a:pt x="769" y="182"/>
                  </a:lnTo>
                  <a:lnTo>
                    <a:pt x="776" y="199"/>
                  </a:lnTo>
                  <a:lnTo>
                    <a:pt x="781" y="215"/>
                  </a:lnTo>
                  <a:lnTo>
                    <a:pt x="786" y="231"/>
                  </a:lnTo>
                  <a:lnTo>
                    <a:pt x="789" y="246"/>
                  </a:lnTo>
                  <a:lnTo>
                    <a:pt x="791" y="261"/>
                  </a:lnTo>
                  <a:lnTo>
                    <a:pt x="793" y="273"/>
                  </a:lnTo>
                  <a:lnTo>
                    <a:pt x="794" y="294"/>
                  </a:lnTo>
                  <a:lnTo>
                    <a:pt x="794" y="309"/>
                  </a:lnTo>
                  <a:lnTo>
                    <a:pt x="794" y="315"/>
                  </a:lnTo>
                  <a:lnTo>
                    <a:pt x="765" y="529"/>
                  </a:lnTo>
                  <a:lnTo>
                    <a:pt x="765" y="529"/>
                  </a:lnTo>
                  <a:lnTo>
                    <a:pt x="764" y="534"/>
                  </a:lnTo>
                  <a:lnTo>
                    <a:pt x="762" y="540"/>
                  </a:lnTo>
                  <a:lnTo>
                    <a:pt x="759" y="544"/>
                  </a:lnTo>
                  <a:lnTo>
                    <a:pt x="756" y="547"/>
                  </a:lnTo>
                  <a:lnTo>
                    <a:pt x="752" y="550"/>
                  </a:lnTo>
                  <a:lnTo>
                    <a:pt x="746" y="552"/>
                  </a:lnTo>
                  <a:lnTo>
                    <a:pt x="742" y="554"/>
                  </a:lnTo>
                  <a:lnTo>
                    <a:pt x="736" y="554"/>
                  </a:lnTo>
                  <a:lnTo>
                    <a:pt x="736" y="5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37" name="Freeform 82">
              <a:extLst>
                <a:ext uri="{FF2B5EF4-FFF2-40B4-BE49-F238E27FC236}">
                  <a16:creationId xmlns:a16="http://schemas.microsoft.com/office/drawing/2014/main" id="{89B8DD37-981D-6973-C777-7EFF9CAEB9DE}"/>
                </a:ext>
              </a:extLst>
            </p:cNvPr>
            <p:cNvSpPr>
              <a:spLocks noEditPoints="1"/>
            </p:cNvSpPr>
            <p:nvPr/>
          </p:nvSpPr>
          <p:spPr bwMode="auto">
            <a:xfrm>
              <a:off x="5638800" y="3519488"/>
              <a:ext cx="60325" cy="60325"/>
            </a:xfrm>
            <a:custGeom>
              <a:avLst/>
              <a:gdLst>
                <a:gd name="T0" fmla="*/ 113 w 227"/>
                <a:gd name="T1" fmla="*/ 226 h 226"/>
                <a:gd name="T2" fmla="*/ 91 w 227"/>
                <a:gd name="T3" fmla="*/ 224 h 226"/>
                <a:gd name="T4" fmla="*/ 70 w 227"/>
                <a:gd name="T5" fmla="*/ 217 h 226"/>
                <a:gd name="T6" fmla="*/ 50 w 227"/>
                <a:gd name="T7" fmla="*/ 207 h 226"/>
                <a:gd name="T8" fmla="*/ 34 w 227"/>
                <a:gd name="T9" fmla="*/ 193 h 226"/>
                <a:gd name="T10" fmla="*/ 20 w 227"/>
                <a:gd name="T11" fmla="*/ 176 h 226"/>
                <a:gd name="T12" fmla="*/ 9 w 227"/>
                <a:gd name="T13" fmla="*/ 157 h 226"/>
                <a:gd name="T14" fmla="*/ 2 w 227"/>
                <a:gd name="T15" fmla="*/ 135 h 226"/>
                <a:gd name="T16" fmla="*/ 0 w 227"/>
                <a:gd name="T17" fmla="*/ 113 h 226"/>
                <a:gd name="T18" fmla="*/ 1 w 227"/>
                <a:gd name="T19" fmla="*/ 101 h 226"/>
                <a:gd name="T20" fmla="*/ 5 w 227"/>
                <a:gd name="T21" fmla="*/ 79 h 226"/>
                <a:gd name="T22" fmla="*/ 14 w 227"/>
                <a:gd name="T23" fmla="*/ 58 h 226"/>
                <a:gd name="T24" fmla="*/ 27 w 227"/>
                <a:gd name="T25" fmla="*/ 41 h 226"/>
                <a:gd name="T26" fmla="*/ 42 w 227"/>
                <a:gd name="T27" fmla="*/ 25 h 226"/>
                <a:gd name="T28" fmla="*/ 60 w 227"/>
                <a:gd name="T29" fmla="*/ 13 h 226"/>
                <a:gd name="T30" fmla="*/ 80 w 227"/>
                <a:gd name="T31" fmla="*/ 5 h 226"/>
                <a:gd name="T32" fmla="*/ 102 w 227"/>
                <a:gd name="T33" fmla="*/ 0 h 226"/>
                <a:gd name="T34" fmla="*/ 113 w 227"/>
                <a:gd name="T35" fmla="*/ 0 h 226"/>
                <a:gd name="T36" fmla="*/ 137 w 227"/>
                <a:gd name="T37" fmla="*/ 2 h 226"/>
                <a:gd name="T38" fmla="*/ 158 w 227"/>
                <a:gd name="T39" fmla="*/ 8 h 226"/>
                <a:gd name="T40" fmla="*/ 177 w 227"/>
                <a:gd name="T41" fmla="*/ 19 h 226"/>
                <a:gd name="T42" fmla="*/ 194 w 227"/>
                <a:gd name="T43" fmla="*/ 33 h 226"/>
                <a:gd name="T44" fmla="*/ 207 w 227"/>
                <a:gd name="T45" fmla="*/ 49 h 226"/>
                <a:gd name="T46" fmla="*/ 218 w 227"/>
                <a:gd name="T47" fmla="*/ 68 h 226"/>
                <a:gd name="T48" fmla="*/ 225 w 227"/>
                <a:gd name="T49" fmla="*/ 90 h 226"/>
                <a:gd name="T50" fmla="*/ 227 w 227"/>
                <a:gd name="T51" fmla="*/ 113 h 226"/>
                <a:gd name="T52" fmla="*/ 227 w 227"/>
                <a:gd name="T53" fmla="*/ 124 h 226"/>
                <a:gd name="T54" fmla="*/ 222 w 227"/>
                <a:gd name="T55" fmla="*/ 146 h 226"/>
                <a:gd name="T56" fmla="*/ 213 w 227"/>
                <a:gd name="T57" fmla="*/ 166 h 226"/>
                <a:gd name="T58" fmla="*/ 201 w 227"/>
                <a:gd name="T59" fmla="*/ 185 h 226"/>
                <a:gd name="T60" fmla="*/ 186 w 227"/>
                <a:gd name="T61" fmla="*/ 200 h 226"/>
                <a:gd name="T62" fmla="*/ 168 w 227"/>
                <a:gd name="T63" fmla="*/ 213 h 226"/>
                <a:gd name="T64" fmla="*/ 148 w 227"/>
                <a:gd name="T65" fmla="*/ 221 h 226"/>
                <a:gd name="T66" fmla="*/ 126 w 227"/>
                <a:gd name="T67" fmla="*/ 226 h 226"/>
                <a:gd name="T68" fmla="*/ 113 w 227"/>
                <a:gd name="T69" fmla="*/ 226 h 226"/>
                <a:gd name="T70" fmla="*/ 113 w 227"/>
                <a:gd name="T71" fmla="*/ 56 h 226"/>
                <a:gd name="T72" fmla="*/ 91 w 227"/>
                <a:gd name="T73" fmla="*/ 60 h 226"/>
                <a:gd name="T74" fmla="*/ 74 w 227"/>
                <a:gd name="T75" fmla="*/ 72 h 226"/>
                <a:gd name="T76" fmla="*/ 61 w 227"/>
                <a:gd name="T77" fmla="*/ 91 h 226"/>
                <a:gd name="T78" fmla="*/ 57 w 227"/>
                <a:gd name="T79" fmla="*/ 113 h 226"/>
                <a:gd name="T80" fmla="*/ 58 w 227"/>
                <a:gd name="T81" fmla="*/ 124 h 226"/>
                <a:gd name="T82" fmla="*/ 67 w 227"/>
                <a:gd name="T83" fmla="*/ 144 h 226"/>
                <a:gd name="T84" fmla="*/ 82 w 227"/>
                <a:gd name="T85" fmla="*/ 159 h 226"/>
                <a:gd name="T86" fmla="*/ 102 w 227"/>
                <a:gd name="T87" fmla="*/ 168 h 226"/>
                <a:gd name="T88" fmla="*/ 113 w 227"/>
                <a:gd name="T89" fmla="*/ 169 h 226"/>
                <a:gd name="T90" fmla="*/ 136 w 227"/>
                <a:gd name="T91" fmla="*/ 165 h 226"/>
                <a:gd name="T92" fmla="*/ 154 w 227"/>
                <a:gd name="T93" fmla="*/ 153 h 226"/>
                <a:gd name="T94" fmla="*/ 166 w 227"/>
                <a:gd name="T95" fmla="*/ 135 h 226"/>
                <a:gd name="T96" fmla="*/ 170 w 227"/>
                <a:gd name="T97" fmla="*/ 113 h 226"/>
                <a:gd name="T98" fmla="*/ 169 w 227"/>
                <a:gd name="T99" fmla="*/ 102 h 226"/>
                <a:gd name="T100" fmla="*/ 161 w 227"/>
                <a:gd name="T101" fmla="*/ 81 h 226"/>
                <a:gd name="T102" fmla="*/ 146 w 227"/>
                <a:gd name="T103" fmla="*/ 65 h 226"/>
                <a:gd name="T104" fmla="*/ 125 w 227"/>
                <a:gd name="T105" fmla="*/ 57 h 226"/>
                <a:gd name="T106" fmla="*/ 113 w 227"/>
                <a:gd name="T107" fmla="*/ 5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7" h="226">
                  <a:moveTo>
                    <a:pt x="113" y="226"/>
                  </a:moveTo>
                  <a:lnTo>
                    <a:pt x="113" y="226"/>
                  </a:lnTo>
                  <a:lnTo>
                    <a:pt x="102" y="226"/>
                  </a:lnTo>
                  <a:lnTo>
                    <a:pt x="91" y="224"/>
                  </a:lnTo>
                  <a:lnTo>
                    <a:pt x="80" y="221"/>
                  </a:lnTo>
                  <a:lnTo>
                    <a:pt x="70" y="217"/>
                  </a:lnTo>
                  <a:lnTo>
                    <a:pt x="60" y="213"/>
                  </a:lnTo>
                  <a:lnTo>
                    <a:pt x="50" y="207"/>
                  </a:lnTo>
                  <a:lnTo>
                    <a:pt x="42" y="200"/>
                  </a:lnTo>
                  <a:lnTo>
                    <a:pt x="34" y="193"/>
                  </a:lnTo>
                  <a:lnTo>
                    <a:pt x="27" y="185"/>
                  </a:lnTo>
                  <a:lnTo>
                    <a:pt x="20" y="176"/>
                  </a:lnTo>
                  <a:lnTo>
                    <a:pt x="14" y="166"/>
                  </a:lnTo>
                  <a:lnTo>
                    <a:pt x="9" y="157"/>
                  </a:lnTo>
                  <a:lnTo>
                    <a:pt x="5" y="146"/>
                  </a:lnTo>
                  <a:lnTo>
                    <a:pt x="2" y="135"/>
                  </a:lnTo>
                  <a:lnTo>
                    <a:pt x="1" y="124"/>
                  </a:lnTo>
                  <a:lnTo>
                    <a:pt x="0" y="113"/>
                  </a:lnTo>
                  <a:lnTo>
                    <a:pt x="0" y="113"/>
                  </a:lnTo>
                  <a:lnTo>
                    <a:pt x="1" y="101"/>
                  </a:lnTo>
                  <a:lnTo>
                    <a:pt x="2" y="90"/>
                  </a:lnTo>
                  <a:lnTo>
                    <a:pt x="5" y="79"/>
                  </a:lnTo>
                  <a:lnTo>
                    <a:pt x="9" y="68"/>
                  </a:lnTo>
                  <a:lnTo>
                    <a:pt x="14" y="58"/>
                  </a:lnTo>
                  <a:lnTo>
                    <a:pt x="20" y="49"/>
                  </a:lnTo>
                  <a:lnTo>
                    <a:pt x="27" y="41"/>
                  </a:lnTo>
                  <a:lnTo>
                    <a:pt x="34" y="33"/>
                  </a:lnTo>
                  <a:lnTo>
                    <a:pt x="42" y="25"/>
                  </a:lnTo>
                  <a:lnTo>
                    <a:pt x="50" y="19"/>
                  </a:lnTo>
                  <a:lnTo>
                    <a:pt x="60" y="13"/>
                  </a:lnTo>
                  <a:lnTo>
                    <a:pt x="70" y="8"/>
                  </a:lnTo>
                  <a:lnTo>
                    <a:pt x="80" y="5"/>
                  </a:lnTo>
                  <a:lnTo>
                    <a:pt x="91" y="2"/>
                  </a:lnTo>
                  <a:lnTo>
                    <a:pt x="102" y="0"/>
                  </a:lnTo>
                  <a:lnTo>
                    <a:pt x="113" y="0"/>
                  </a:lnTo>
                  <a:lnTo>
                    <a:pt x="113" y="0"/>
                  </a:lnTo>
                  <a:lnTo>
                    <a:pt x="126" y="0"/>
                  </a:lnTo>
                  <a:lnTo>
                    <a:pt x="137" y="2"/>
                  </a:lnTo>
                  <a:lnTo>
                    <a:pt x="148" y="5"/>
                  </a:lnTo>
                  <a:lnTo>
                    <a:pt x="158" y="8"/>
                  </a:lnTo>
                  <a:lnTo>
                    <a:pt x="168" y="13"/>
                  </a:lnTo>
                  <a:lnTo>
                    <a:pt x="177" y="19"/>
                  </a:lnTo>
                  <a:lnTo>
                    <a:pt x="186" y="25"/>
                  </a:lnTo>
                  <a:lnTo>
                    <a:pt x="194" y="33"/>
                  </a:lnTo>
                  <a:lnTo>
                    <a:pt x="201" y="41"/>
                  </a:lnTo>
                  <a:lnTo>
                    <a:pt x="207" y="49"/>
                  </a:lnTo>
                  <a:lnTo>
                    <a:pt x="213" y="58"/>
                  </a:lnTo>
                  <a:lnTo>
                    <a:pt x="218" y="68"/>
                  </a:lnTo>
                  <a:lnTo>
                    <a:pt x="222" y="79"/>
                  </a:lnTo>
                  <a:lnTo>
                    <a:pt x="225" y="90"/>
                  </a:lnTo>
                  <a:lnTo>
                    <a:pt x="227" y="101"/>
                  </a:lnTo>
                  <a:lnTo>
                    <a:pt x="227" y="113"/>
                  </a:lnTo>
                  <a:lnTo>
                    <a:pt x="227" y="113"/>
                  </a:lnTo>
                  <a:lnTo>
                    <a:pt x="227" y="124"/>
                  </a:lnTo>
                  <a:lnTo>
                    <a:pt x="225" y="135"/>
                  </a:lnTo>
                  <a:lnTo>
                    <a:pt x="222" y="146"/>
                  </a:lnTo>
                  <a:lnTo>
                    <a:pt x="218" y="157"/>
                  </a:lnTo>
                  <a:lnTo>
                    <a:pt x="213" y="166"/>
                  </a:lnTo>
                  <a:lnTo>
                    <a:pt x="207" y="176"/>
                  </a:lnTo>
                  <a:lnTo>
                    <a:pt x="201" y="185"/>
                  </a:lnTo>
                  <a:lnTo>
                    <a:pt x="194" y="193"/>
                  </a:lnTo>
                  <a:lnTo>
                    <a:pt x="186" y="200"/>
                  </a:lnTo>
                  <a:lnTo>
                    <a:pt x="177" y="207"/>
                  </a:lnTo>
                  <a:lnTo>
                    <a:pt x="168" y="213"/>
                  </a:lnTo>
                  <a:lnTo>
                    <a:pt x="158" y="217"/>
                  </a:lnTo>
                  <a:lnTo>
                    <a:pt x="148" y="221"/>
                  </a:lnTo>
                  <a:lnTo>
                    <a:pt x="137" y="224"/>
                  </a:lnTo>
                  <a:lnTo>
                    <a:pt x="126" y="226"/>
                  </a:lnTo>
                  <a:lnTo>
                    <a:pt x="113" y="226"/>
                  </a:lnTo>
                  <a:lnTo>
                    <a:pt x="113" y="226"/>
                  </a:lnTo>
                  <a:close/>
                  <a:moveTo>
                    <a:pt x="113" y="56"/>
                  </a:moveTo>
                  <a:lnTo>
                    <a:pt x="113" y="56"/>
                  </a:lnTo>
                  <a:lnTo>
                    <a:pt x="102" y="57"/>
                  </a:lnTo>
                  <a:lnTo>
                    <a:pt x="91" y="60"/>
                  </a:lnTo>
                  <a:lnTo>
                    <a:pt x="82" y="65"/>
                  </a:lnTo>
                  <a:lnTo>
                    <a:pt x="74" y="72"/>
                  </a:lnTo>
                  <a:lnTo>
                    <a:pt x="67" y="81"/>
                  </a:lnTo>
                  <a:lnTo>
                    <a:pt x="61" y="91"/>
                  </a:lnTo>
                  <a:lnTo>
                    <a:pt x="58" y="102"/>
                  </a:lnTo>
                  <a:lnTo>
                    <a:pt x="57" y="113"/>
                  </a:lnTo>
                  <a:lnTo>
                    <a:pt x="57" y="113"/>
                  </a:lnTo>
                  <a:lnTo>
                    <a:pt x="58" y="124"/>
                  </a:lnTo>
                  <a:lnTo>
                    <a:pt x="61" y="135"/>
                  </a:lnTo>
                  <a:lnTo>
                    <a:pt x="67" y="144"/>
                  </a:lnTo>
                  <a:lnTo>
                    <a:pt x="74" y="153"/>
                  </a:lnTo>
                  <a:lnTo>
                    <a:pt x="82" y="159"/>
                  </a:lnTo>
                  <a:lnTo>
                    <a:pt x="91" y="165"/>
                  </a:lnTo>
                  <a:lnTo>
                    <a:pt x="102" y="168"/>
                  </a:lnTo>
                  <a:lnTo>
                    <a:pt x="113" y="169"/>
                  </a:lnTo>
                  <a:lnTo>
                    <a:pt x="113" y="169"/>
                  </a:lnTo>
                  <a:lnTo>
                    <a:pt x="125" y="168"/>
                  </a:lnTo>
                  <a:lnTo>
                    <a:pt x="136" y="165"/>
                  </a:lnTo>
                  <a:lnTo>
                    <a:pt x="146" y="159"/>
                  </a:lnTo>
                  <a:lnTo>
                    <a:pt x="154" y="153"/>
                  </a:lnTo>
                  <a:lnTo>
                    <a:pt x="161" y="144"/>
                  </a:lnTo>
                  <a:lnTo>
                    <a:pt x="166" y="135"/>
                  </a:lnTo>
                  <a:lnTo>
                    <a:pt x="169" y="124"/>
                  </a:lnTo>
                  <a:lnTo>
                    <a:pt x="170" y="113"/>
                  </a:lnTo>
                  <a:lnTo>
                    <a:pt x="170" y="113"/>
                  </a:lnTo>
                  <a:lnTo>
                    <a:pt x="169" y="102"/>
                  </a:lnTo>
                  <a:lnTo>
                    <a:pt x="166" y="91"/>
                  </a:lnTo>
                  <a:lnTo>
                    <a:pt x="161" y="81"/>
                  </a:lnTo>
                  <a:lnTo>
                    <a:pt x="154" y="72"/>
                  </a:lnTo>
                  <a:lnTo>
                    <a:pt x="146" y="65"/>
                  </a:lnTo>
                  <a:lnTo>
                    <a:pt x="136" y="60"/>
                  </a:lnTo>
                  <a:lnTo>
                    <a:pt x="125" y="57"/>
                  </a:lnTo>
                  <a:lnTo>
                    <a:pt x="113" y="56"/>
                  </a:lnTo>
                  <a:lnTo>
                    <a:pt x="113" y="56"/>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38" name="Freeform 83">
              <a:extLst>
                <a:ext uri="{FF2B5EF4-FFF2-40B4-BE49-F238E27FC236}">
                  <a16:creationId xmlns:a16="http://schemas.microsoft.com/office/drawing/2014/main" id="{4FDAF03D-A8E1-C70E-4374-4181A8BD0D19}"/>
                </a:ext>
              </a:extLst>
            </p:cNvPr>
            <p:cNvSpPr>
              <a:spLocks/>
            </p:cNvSpPr>
            <p:nvPr/>
          </p:nvSpPr>
          <p:spPr bwMode="auto">
            <a:xfrm>
              <a:off x="5661025" y="3478213"/>
              <a:ext cx="14288" cy="55563"/>
            </a:xfrm>
            <a:custGeom>
              <a:avLst/>
              <a:gdLst>
                <a:gd name="T0" fmla="*/ 28 w 57"/>
                <a:gd name="T1" fmla="*/ 211 h 211"/>
                <a:gd name="T2" fmla="*/ 28 w 57"/>
                <a:gd name="T3" fmla="*/ 211 h 211"/>
                <a:gd name="T4" fmla="*/ 23 w 57"/>
                <a:gd name="T5" fmla="*/ 210 h 211"/>
                <a:gd name="T6" fmla="*/ 17 w 57"/>
                <a:gd name="T7" fmla="*/ 209 h 211"/>
                <a:gd name="T8" fmla="*/ 12 w 57"/>
                <a:gd name="T9" fmla="*/ 206 h 211"/>
                <a:gd name="T10" fmla="*/ 8 w 57"/>
                <a:gd name="T11" fmla="*/ 203 h 211"/>
                <a:gd name="T12" fmla="*/ 5 w 57"/>
                <a:gd name="T13" fmla="*/ 198 h 211"/>
                <a:gd name="T14" fmla="*/ 2 w 57"/>
                <a:gd name="T15" fmla="*/ 194 h 211"/>
                <a:gd name="T16" fmla="*/ 1 w 57"/>
                <a:gd name="T17" fmla="*/ 188 h 211"/>
                <a:gd name="T18" fmla="*/ 0 w 57"/>
                <a:gd name="T19" fmla="*/ 183 h 211"/>
                <a:gd name="T20" fmla="*/ 0 w 57"/>
                <a:gd name="T21" fmla="*/ 28 h 211"/>
                <a:gd name="T22" fmla="*/ 0 w 57"/>
                <a:gd name="T23" fmla="*/ 28 h 211"/>
                <a:gd name="T24" fmla="*/ 1 w 57"/>
                <a:gd name="T25" fmla="*/ 22 h 211"/>
                <a:gd name="T26" fmla="*/ 2 w 57"/>
                <a:gd name="T27" fmla="*/ 17 h 211"/>
                <a:gd name="T28" fmla="*/ 5 w 57"/>
                <a:gd name="T29" fmla="*/ 12 h 211"/>
                <a:gd name="T30" fmla="*/ 8 w 57"/>
                <a:gd name="T31" fmla="*/ 8 h 211"/>
                <a:gd name="T32" fmla="*/ 12 w 57"/>
                <a:gd name="T33" fmla="*/ 5 h 211"/>
                <a:gd name="T34" fmla="*/ 17 w 57"/>
                <a:gd name="T35" fmla="*/ 2 h 211"/>
                <a:gd name="T36" fmla="*/ 23 w 57"/>
                <a:gd name="T37" fmla="*/ 1 h 211"/>
                <a:gd name="T38" fmla="*/ 28 w 57"/>
                <a:gd name="T39" fmla="*/ 0 h 211"/>
                <a:gd name="T40" fmla="*/ 28 w 57"/>
                <a:gd name="T41" fmla="*/ 0 h 211"/>
                <a:gd name="T42" fmla="*/ 34 w 57"/>
                <a:gd name="T43" fmla="*/ 1 h 211"/>
                <a:gd name="T44" fmla="*/ 40 w 57"/>
                <a:gd name="T45" fmla="*/ 2 h 211"/>
                <a:gd name="T46" fmla="*/ 45 w 57"/>
                <a:gd name="T47" fmla="*/ 5 h 211"/>
                <a:gd name="T48" fmla="*/ 49 w 57"/>
                <a:gd name="T49" fmla="*/ 8 h 211"/>
                <a:gd name="T50" fmla="*/ 52 w 57"/>
                <a:gd name="T51" fmla="*/ 12 h 211"/>
                <a:gd name="T52" fmla="*/ 55 w 57"/>
                <a:gd name="T53" fmla="*/ 17 h 211"/>
                <a:gd name="T54" fmla="*/ 57 w 57"/>
                <a:gd name="T55" fmla="*/ 22 h 211"/>
                <a:gd name="T56" fmla="*/ 57 w 57"/>
                <a:gd name="T57" fmla="*/ 28 h 211"/>
                <a:gd name="T58" fmla="*/ 57 w 57"/>
                <a:gd name="T59" fmla="*/ 183 h 211"/>
                <a:gd name="T60" fmla="*/ 57 w 57"/>
                <a:gd name="T61" fmla="*/ 183 h 211"/>
                <a:gd name="T62" fmla="*/ 57 w 57"/>
                <a:gd name="T63" fmla="*/ 188 h 211"/>
                <a:gd name="T64" fmla="*/ 55 w 57"/>
                <a:gd name="T65" fmla="*/ 194 h 211"/>
                <a:gd name="T66" fmla="*/ 52 w 57"/>
                <a:gd name="T67" fmla="*/ 198 h 211"/>
                <a:gd name="T68" fmla="*/ 49 w 57"/>
                <a:gd name="T69" fmla="*/ 203 h 211"/>
                <a:gd name="T70" fmla="*/ 45 w 57"/>
                <a:gd name="T71" fmla="*/ 206 h 211"/>
                <a:gd name="T72" fmla="*/ 40 w 57"/>
                <a:gd name="T73" fmla="*/ 209 h 211"/>
                <a:gd name="T74" fmla="*/ 34 w 57"/>
                <a:gd name="T75" fmla="*/ 210 h 211"/>
                <a:gd name="T76" fmla="*/ 28 w 57"/>
                <a:gd name="T77" fmla="*/ 211 h 211"/>
                <a:gd name="T78" fmla="*/ 28 w 57"/>
                <a:gd name="T7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 h="211">
                  <a:moveTo>
                    <a:pt x="28" y="211"/>
                  </a:moveTo>
                  <a:lnTo>
                    <a:pt x="28" y="211"/>
                  </a:lnTo>
                  <a:lnTo>
                    <a:pt x="23" y="210"/>
                  </a:lnTo>
                  <a:lnTo>
                    <a:pt x="17" y="209"/>
                  </a:lnTo>
                  <a:lnTo>
                    <a:pt x="12" y="206"/>
                  </a:lnTo>
                  <a:lnTo>
                    <a:pt x="8" y="203"/>
                  </a:lnTo>
                  <a:lnTo>
                    <a:pt x="5" y="198"/>
                  </a:lnTo>
                  <a:lnTo>
                    <a:pt x="2" y="194"/>
                  </a:lnTo>
                  <a:lnTo>
                    <a:pt x="1" y="188"/>
                  </a:lnTo>
                  <a:lnTo>
                    <a:pt x="0" y="183"/>
                  </a:lnTo>
                  <a:lnTo>
                    <a:pt x="0" y="28"/>
                  </a:lnTo>
                  <a:lnTo>
                    <a:pt x="0" y="28"/>
                  </a:lnTo>
                  <a:lnTo>
                    <a:pt x="1" y="22"/>
                  </a:lnTo>
                  <a:lnTo>
                    <a:pt x="2" y="17"/>
                  </a:lnTo>
                  <a:lnTo>
                    <a:pt x="5" y="12"/>
                  </a:lnTo>
                  <a:lnTo>
                    <a:pt x="8" y="8"/>
                  </a:lnTo>
                  <a:lnTo>
                    <a:pt x="12" y="5"/>
                  </a:lnTo>
                  <a:lnTo>
                    <a:pt x="17" y="2"/>
                  </a:lnTo>
                  <a:lnTo>
                    <a:pt x="23" y="1"/>
                  </a:lnTo>
                  <a:lnTo>
                    <a:pt x="28" y="0"/>
                  </a:lnTo>
                  <a:lnTo>
                    <a:pt x="28" y="0"/>
                  </a:lnTo>
                  <a:lnTo>
                    <a:pt x="34" y="1"/>
                  </a:lnTo>
                  <a:lnTo>
                    <a:pt x="40" y="2"/>
                  </a:lnTo>
                  <a:lnTo>
                    <a:pt x="45" y="5"/>
                  </a:lnTo>
                  <a:lnTo>
                    <a:pt x="49" y="8"/>
                  </a:lnTo>
                  <a:lnTo>
                    <a:pt x="52" y="12"/>
                  </a:lnTo>
                  <a:lnTo>
                    <a:pt x="55" y="17"/>
                  </a:lnTo>
                  <a:lnTo>
                    <a:pt x="57" y="22"/>
                  </a:lnTo>
                  <a:lnTo>
                    <a:pt x="57" y="28"/>
                  </a:lnTo>
                  <a:lnTo>
                    <a:pt x="57" y="183"/>
                  </a:lnTo>
                  <a:lnTo>
                    <a:pt x="57" y="183"/>
                  </a:lnTo>
                  <a:lnTo>
                    <a:pt x="57" y="188"/>
                  </a:lnTo>
                  <a:lnTo>
                    <a:pt x="55" y="194"/>
                  </a:lnTo>
                  <a:lnTo>
                    <a:pt x="52" y="198"/>
                  </a:lnTo>
                  <a:lnTo>
                    <a:pt x="49" y="203"/>
                  </a:lnTo>
                  <a:lnTo>
                    <a:pt x="45" y="206"/>
                  </a:lnTo>
                  <a:lnTo>
                    <a:pt x="40" y="209"/>
                  </a:lnTo>
                  <a:lnTo>
                    <a:pt x="34" y="210"/>
                  </a:lnTo>
                  <a:lnTo>
                    <a:pt x="28" y="211"/>
                  </a:lnTo>
                  <a:lnTo>
                    <a:pt x="28"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39" name="Freeform 84">
              <a:extLst>
                <a:ext uri="{FF2B5EF4-FFF2-40B4-BE49-F238E27FC236}">
                  <a16:creationId xmlns:a16="http://schemas.microsoft.com/office/drawing/2014/main" id="{3666EB1B-DB93-7F05-E5FD-D89D00B7508B}"/>
                </a:ext>
              </a:extLst>
            </p:cNvPr>
            <p:cNvSpPr>
              <a:spLocks/>
            </p:cNvSpPr>
            <p:nvPr/>
          </p:nvSpPr>
          <p:spPr bwMode="auto">
            <a:xfrm>
              <a:off x="5803900" y="3479801"/>
              <a:ext cx="14288" cy="39688"/>
            </a:xfrm>
            <a:custGeom>
              <a:avLst/>
              <a:gdLst>
                <a:gd name="T0" fmla="*/ 28 w 57"/>
                <a:gd name="T1" fmla="*/ 151 h 151"/>
                <a:gd name="T2" fmla="*/ 28 w 57"/>
                <a:gd name="T3" fmla="*/ 151 h 151"/>
                <a:gd name="T4" fmla="*/ 28 w 57"/>
                <a:gd name="T5" fmla="*/ 151 h 151"/>
                <a:gd name="T6" fmla="*/ 28 w 57"/>
                <a:gd name="T7" fmla="*/ 151 h 151"/>
                <a:gd name="T8" fmla="*/ 22 w 57"/>
                <a:gd name="T9" fmla="*/ 150 h 151"/>
                <a:gd name="T10" fmla="*/ 17 w 57"/>
                <a:gd name="T11" fmla="*/ 148 h 151"/>
                <a:gd name="T12" fmla="*/ 12 w 57"/>
                <a:gd name="T13" fmla="*/ 146 h 151"/>
                <a:gd name="T14" fmla="*/ 8 w 57"/>
                <a:gd name="T15" fmla="*/ 142 h 151"/>
                <a:gd name="T16" fmla="*/ 5 w 57"/>
                <a:gd name="T17" fmla="*/ 137 h 151"/>
                <a:gd name="T18" fmla="*/ 2 w 57"/>
                <a:gd name="T19" fmla="*/ 132 h 151"/>
                <a:gd name="T20" fmla="*/ 1 w 57"/>
                <a:gd name="T21" fmla="*/ 127 h 151"/>
                <a:gd name="T22" fmla="*/ 0 w 57"/>
                <a:gd name="T23" fmla="*/ 121 h 151"/>
                <a:gd name="T24" fmla="*/ 1 w 57"/>
                <a:gd name="T25" fmla="*/ 28 h 151"/>
                <a:gd name="T26" fmla="*/ 1 w 57"/>
                <a:gd name="T27" fmla="*/ 28 h 151"/>
                <a:gd name="T28" fmla="*/ 2 w 57"/>
                <a:gd name="T29" fmla="*/ 22 h 151"/>
                <a:gd name="T30" fmla="*/ 3 w 57"/>
                <a:gd name="T31" fmla="*/ 17 h 151"/>
                <a:gd name="T32" fmla="*/ 6 w 57"/>
                <a:gd name="T33" fmla="*/ 12 h 151"/>
                <a:gd name="T34" fmla="*/ 9 w 57"/>
                <a:gd name="T35" fmla="*/ 8 h 151"/>
                <a:gd name="T36" fmla="*/ 14 w 57"/>
                <a:gd name="T37" fmla="*/ 5 h 151"/>
                <a:gd name="T38" fmla="*/ 18 w 57"/>
                <a:gd name="T39" fmla="*/ 2 h 151"/>
                <a:gd name="T40" fmla="*/ 24 w 57"/>
                <a:gd name="T41" fmla="*/ 1 h 151"/>
                <a:gd name="T42" fmla="*/ 29 w 57"/>
                <a:gd name="T43" fmla="*/ 0 h 151"/>
                <a:gd name="T44" fmla="*/ 29 w 57"/>
                <a:gd name="T45" fmla="*/ 0 h 151"/>
                <a:gd name="T46" fmla="*/ 29 w 57"/>
                <a:gd name="T47" fmla="*/ 0 h 151"/>
                <a:gd name="T48" fmla="*/ 29 w 57"/>
                <a:gd name="T49" fmla="*/ 0 h 151"/>
                <a:gd name="T50" fmla="*/ 35 w 57"/>
                <a:gd name="T51" fmla="*/ 1 h 151"/>
                <a:gd name="T52" fmla="*/ 40 w 57"/>
                <a:gd name="T53" fmla="*/ 3 h 151"/>
                <a:gd name="T54" fmla="*/ 45 w 57"/>
                <a:gd name="T55" fmla="*/ 5 h 151"/>
                <a:gd name="T56" fmla="*/ 49 w 57"/>
                <a:gd name="T57" fmla="*/ 9 h 151"/>
                <a:gd name="T58" fmla="*/ 53 w 57"/>
                <a:gd name="T59" fmla="*/ 13 h 151"/>
                <a:gd name="T60" fmla="*/ 55 w 57"/>
                <a:gd name="T61" fmla="*/ 18 h 151"/>
                <a:gd name="T62" fmla="*/ 57 w 57"/>
                <a:gd name="T63" fmla="*/ 23 h 151"/>
                <a:gd name="T64" fmla="*/ 57 w 57"/>
                <a:gd name="T65" fmla="*/ 29 h 151"/>
                <a:gd name="T66" fmla="*/ 56 w 57"/>
                <a:gd name="T67" fmla="*/ 122 h 151"/>
                <a:gd name="T68" fmla="*/ 56 w 57"/>
                <a:gd name="T69" fmla="*/ 122 h 151"/>
                <a:gd name="T70" fmla="*/ 56 w 57"/>
                <a:gd name="T71" fmla="*/ 127 h 151"/>
                <a:gd name="T72" fmla="*/ 54 w 57"/>
                <a:gd name="T73" fmla="*/ 133 h 151"/>
                <a:gd name="T74" fmla="*/ 52 w 57"/>
                <a:gd name="T75" fmla="*/ 137 h 151"/>
                <a:gd name="T76" fmla="*/ 48 w 57"/>
                <a:gd name="T77" fmla="*/ 143 h 151"/>
                <a:gd name="T78" fmla="*/ 44 w 57"/>
                <a:gd name="T79" fmla="*/ 146 h 151"/>
                <a:gd name="T80" fmla="*/ 39 w 57"/>
                <a:gd name="T81" fmla="*/ 148 h 151"/>
                <a:gd name="T82" fmla="*/ 34 w 57"/>
                <a:gd name="T83" fmla="*/ 150 h 151"/>
                <a:gd name="T84" fmla="*/ 28 w 57"/>
                <a:gd name="T85" fmla="*/ 151 h 151"/>
                <a:gd name="T86" fmla="*/ 28 w 57"/>
                <a:gd name="T87"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 h="151">
                  <a:moveTo>
                    <a:pt x="28" y="151"/>
                  </a:moveTo>
                  <a:lnTo>
                    <a:pt x="28" y="151"/>
                  </a:lnTo>
                  <a:lnTo>
                    <a:pt x="28" y="151"/>
                  </a:lnTo>
                  <a:lnTo>
                    <a:pt x="28" y="151"/>
                  </a:lnTo>
                  <a:lnTo>
                    <a:pt x="22" y="150"/>
                  </a:lnTo>
                  <a:lnTo>
                    <a:pt x="17" y="148"/>
                  </a:lnTo>
                  <a:lnTo>
                    <a:pt x="12" y="146"/>
                  </a:lnTo>
                  <a:lnTo>
                    <a:pt x="8" y="142"/>
                  </a:lnTo>
                  <a:lnTo>
                    <a:pt x="5" y="137"/>
                  </a:lnTo>
                  <a:lnTo>
                    <a:pt x="2" y="132"/>
                  </a:lnTo>
                  <a:lnTo>
                    <a:pt x="1" y="127"/>
                  </a:lnTo>
                  <a:lnTo>
                    <a:pt x="0" y="121"/>
                  </a:lnTo>
                  <a:lnTo>
                    <a:pt x="1" y="28"/>
                  </a:lnTo>
                  <a:lnTo>
                    <a:pt x="1" y="28"/>
                  </a:lnTo>
                  <a:lnTo>
                    <a:pt x="2" y="22"/>
                  </a:lnTo>
                  <a:lnTo>
                    <a:pt x="3" y="17"/>
                  </a:lnTo>
                  <a:lnTo>
                    <a:pt x="6" y="12"/>
                  </a:lnTo>
                  <a:lnTo>
                    <a:pt x="9" y="8"/>
                  </a:lnTo>
                  <a:lnTo>
                    <a:pt x="14" y="5"/>
                  </a:lnTo>
                  <a:lnTo>
                    <a:pt x="18" y="2"/>
                  </a:lnTo>
                  <a:lnTo>
                    <a:pt x="24" y="1"/>
                  </a:lnTo>
                  <a:lnTo>
                    <a:pt x="29" y="0"/>
                  </a:lnTo>
                  <a:lnTo>
                    <a:pt x="29" y="0"/>
                  </a:lnTo>
                  <a:lnTo>
                    <a:pt x="29" y="0"/>
                  </a:lnTo>
                  <a:lnTo>
                    <a:pt x="29" y="0"/>
                  </a:lnTo>
                  <a:lnTo>
                    <a:pt x="35" y="1"/>
                  </a:lnTo>
                  <a:lnTo>
                    <a:pt x="40" y="3"/>
                  </a:lnTo>
                  <a:lnTo>
                    <a:pt x="45" y="5"/>
                  </a:lnTo>
                  <a:lnTo>
                    <a:pt x="49" y="9"/>
                  </a:lnTo>
                  <a:lnTo>
                    <a:pt x="53" y="13"/>
                  </a:lnTo>
                  <a:lnTo>
                    <a:pt x="55" y="18"/>
                  </a:lnTo>
                  <a:lnTo>
                    <a:pt x="57" y="23"/>
                  </a:lnTo>
                  <a:lnTo>
                    <a:pt x="57" y="29"/>
                  </a:lnTo>
                  <a:lnTo>
                    <a:pt x="56" y="122"/>
                  </a:lnTo>
                  <a:lnTo>
                    <a:pt x="56" y="122"/>
                  </a:lnTo>
                  <a:lnTo>
                    <a:pt x="56" y="127"/>
                  </a:lnTo>
                  <a:lnTo>
                    <a:pt x="54" y="133"/>
                  </a:lnTo>
                  <a:lnTo>
                    <a:pt x="52" y="137"/>
                  </a:lnTo>
                  <a:lnTo>
                    <a:pt x="48" y="143"/>
                  </a:lnTo>
                  <a:lnTo>
                    <a:pt x="44" y="146"/>
                  </a:lnTo>
                  <a:lnTo>
                    <a:pt x="39" y="148"/>
                  </a:lnTo>
                  <a:lnTo>
                    <a:pt x="34" y="150"/>
                  </a:lnTo>
                  <a:lnTo>
                    <a:pt x="28" y="151"/>
                  </a:lnTo>
                  <a:lnTo>
                    <a:pt x="28"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40" name="Freeform 85">
              <a:extLst>
                <a:ext uri="{FF2B5EF4-FFF2-40B4-BE49-F238E27FC236}">
                  <a16:creationId xmlns:a16="http://schemas.microsoft.com/office/drawing/2014/main" id="{7804B053-99DC-D427-C8B6-3E832FB84B12}"/>
                </a:ext>
              </a:extLst>
            </p:cNvPr>
            <p:cNvSpPr>
              <a:spLocks/>
            </p:cNvSpPr>
            <p:nvPr/>
          </p:nvSpPr>
          <p:spPr bwMode="auto">
            <a:xfrm>
              <a:off x="5765800" y="3505201"/>
              <a:ext cx="52388" cy="74613"/>
            </a:xfrm>
            <a:custGeom>
              <a:avLst/>
              <a:gdLst>
                <a:gd name="T0" fmla="*/ 85 w 198"/>
                <a:gd name="T1" fmla="*/ 283 h 283"/>
                <a:gd name="T2" fmla="*/ 69 w 198"/>
                <a:gd name="T3" fmla="*/ 281 h 283"/>
                <a:gd name="T4" fmla="*/ 54 w 198"/>
                <a:gd name="T5" fmla="*/ 276 h 283"/>
                <a:gd name="T6" fmla="*/ 39 w 198"/>
                <a:gd name="T7" fmla="*/ 268 h 283"/>
                <a:gd name="T8" fmla="*/ 26 w 198"/>
                <a:gd name="T9" fmla="*/ 258 h 283"/>
                <a:gd name="T10" fmla="*/ 15 w 198"/>
                <a:gd name="T11" fmla="*/ 246 h 283"/>
                <a:gd name="T12" fmla="*/ 7 w 198"/>
                <a:gd name="T13" fmla="*/ 232 h 283"/>
                <a:gd name="T14" fmla="*/ 2 w 198"/>
                <a:gd name="T15" fmla="*/ 217 h 283"/>
                <a:gd name="T16" fmla="*/ 0 w 198"/>
                <a:gd name="T17" fmla="*/ 202 h 283"/>
                <a:gd name="T18" fmla="*/ 0 w 198"/>
                <a:gd name="T19" fmla="*/ 111 h 283"/>
                <a:gd name="T20" fmla="*/ 4 w 198"/>
                <a:gd name="T21" fmla="*/ 78 h 283"/>
                <a:gd name="T22" fmla="*/ 14 w 198"/>
                <a:gd name="T23" fmla="*/ 53 h 283"/>
                <a:gd name="T24" fmla="*/ 30 w 198"/>
                <a:gd name="T25" fmla="*/ 32 h 283"/>
                <a:gd name="T26" fmla="*/ 52 w 198"/>
                <a:gd name="T27" fmla="*/ 18 h 283"/>
                <a:gd name="T28" fmla="*/ 78 w 198"/>
                <a:gd name="T29" fmla="*/ 9 h 283"/>
                <a:gd name="T30" fmla="*/ 106 w 198"/>
                <a:gd name="T31" fmla="*/ 3 h 283"/>
                <a:gd name="T32" fmla="*/ 137 w 198"/>
                <a:gd name="T33" fmla="*/ 0 h 283"/>
                <a:gd name="T34" fmla="*/ 170 w 198"/>
                <a:gd name="T35" fmla="*/ 0 h 283"/>
                <a:gd name="T36" fmla="*/ 181 w 198"/>
                <a:gd name="T37" fmla="*/ 2 h 283"/>
                <a:gd name="T38" fmla="*/ 190 w 198"/>
                <a:gd name="T39" fmla="*/ 8 h 283"/>
                <a:gd name="T40" fmla="*/ 196 w 198"/>
                <a:gd name="T41" fmla="*/ 17 h 283"/>
                <a:gd name="T42" fmla="*/ 198 w 198"/>
                <a:gd name="T43" fmla="*/ 28 h 283"/>
                <a:gd name="T44" fmla="*/ 198 w 198"/>
                <a:gd name="T45" fmla="*/ 33 h 283"/>
                <a:gd name="T46" fmla="*/ 194 w 198"/>
                <a:gd name="T47" fmla="*/ 43 h 283"/>
                <a:gd name="T48" fmla="*/ 186 w 198"/>
                <a:gd name="T49" fmla="*/ 52 h 283"/>
                <a:gd name="T50" fmla="*/ 176 w 198"/>
                <a:gd name="T51" fmla="*/ 56 h 283"/>
                <a:gd name="T52" fmla="*/ 170 w 198"/>
                <a:gd name="T53" fmla="*/ 57 h 283"/>
                <a:gd name="T54" fmla="*/ 132 w 198"/>
                <a:gd name="T55" fmla="*/ 58 h 283"/>
                <a:gd name="T56" fmla="*/ 104 w 198"/>
                <a:gd name="T57" fmla="*/ 61 h 283"/>
                <a:gd name="T58" fmla="*/ 84 w 198"/>
                <a:gd name="T59" fmla="*/ 67 h 283"/>
                <a:gd name="T60" fmla="*/ 71 w 198"/>
                <a:gd name="T61" fmla="*/ 74 h 283"/>
                <a:gd name="T62" fmla="*/ 63 w 198"/>
                <a:gd name="T63" fmla="*/ 82 h 283"/>
                <a:gd name="T64" fmla="*/ 59 w 198"/>
                <a:gd name="T65" fmla="*/ 91 h 283"/>
                <a:gd name="T66" fmla="*/ 57 w 198"/>
                <a:gd name="T67" fmla="*/ 111 h 283"/>
                <a:gd name="T68" fmla="*/ 57 w 198"/>
                <a:gd name="T69" fmla="*/ 202 h 283"/>
                <a:gd name="T70" fmla="*/ 60 w 198"/>
                <a:gd name="T71" fmla="*/ 209 h 283"/>
                <a:gd name="T72" fmla="*/ 66 w 198"/>
                <a:gd name="T73" fmla="*/ 217 h 283"/>
                <a:gd name="T74" fmla="*/ 75 w 198"/>
                <a:gd name="T75" fmla="*/ 223 h 283"/>
                <a:gd name="T76" fmla="*/ 85 w 198"/>
                <a:gd name="T77" fmla="*/ 226 h 283"/>
                <a:gd name="T78" fmla="*/ 91 w 198"/>
                <a:gd name="T79" fmla="*/ 227 h 283"/>
                <a:gd name="T80" fmla="*/ 101 w 198"/>
                <a:gd name="T81" fmla="*/ 231 h 283"/>
                <a:gd name="T82" fmla="*/ 108 w 198"/>
                <a:gd name="T83" fmla="*/ 239 h 283"/>
                <a:gd name="T84" fmla="*/ 113 w 198"/>
                <a:gd name="T85" fmla="*/ 249 h 283"/>
                <a:gd name="T86" fmla="*/ 113 w 198"/>
                <a:gd name="T87" fmla="*/ 255 h 283"/>
                <a:gd name="T88" fmla="*/ 111 w 198"/>
                <a:gd name="T89" fmla="*/ 266 h 283"/>
                <a:gd name="T90" fmla="*/ 105 w 198"/>
                <a:gd name="T91" fmla="*/ 275 h 283"/>
                <a:gd name="T92" fmla="*/ 96 w 198"/>
                <a:gd name="T93" fmla="*/ 281 h 283"/>
                <a:gd name="T94" fmla="*/ 85 w 198"/>
                <a:gd name="T95"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8" h="283">
                  <a:moveTo>
                    <a:pt x="85" y="283"/>
                  </a:moveTo>
                  <a:lnTo>
                    <a:pt x="85" y="283"/>
                  </a:lnTo>
                  <a:lnTo>
                    <a:pt x="77" y="283"/>
                  </a:lnTo>
                  <a:lnTo>
                    <a:pt x="69" y="281"/>
                  </a:lnTo>
                  <a:lnTo>
                    <a:pt x="62" y="279"/>
                  </a:lnTo>
                  <a:lnTo>
                    <a:pt x="54" y="276"/>
                  </a:lnTo>
                  <a:lnTo>
                    <a:pt x="47" y="273"/>
                  </a:lnTo>
                  <a:lnTo>
                    <a:pt x="39" y="268"/>
                  </a:lnTo>
                  <a:lnTo>
                    <a:pt x="32" y="264"/>
                  </a:lnTo>
                  <a:lnTo>
                    <a:pt x="26" y="258"/>
                  </a:lnTo>
                  <a:lnTo>
                    <a:pt x="20" y="252"/>
                  </a:lnTo>
                  <a:lnTo>
                    <a:pt x="15" y="246"/>
                  </a:lnTo>
                  <a:lnTo>
                    <a:pt x="11" y="239"/>
                  </a:lnTo>
                  <a:lnTo>
                    <a:pt x="7" y="232"/>
                  </a:lnTo>
                  <a:lnTo>
                    <a:pt x="4" y="224"/>
                  </a:lnTo>
                  <a:lnTo>
                    <a:pt x="2" y="217"/>
                  </a:lnTo>
                  <a:lnTo>
                    <a:pt x="0" y="209"/>
                  </a:lnTo>
                  <a:lnTo>
                    <a:pt x="0" y="202"/>
                  </a:lnTo>
                  <a:lnTo>
                    <a:pt x="0" y="111"/>
                  </a:lnTo>
                  <a:lnTo>
                    <a:pt x="0" y="111"/>
                  </a:lnTo>
                  <a:lnTo>
                    <a:pt x="1" y="94"/>
                  </a:lnTo>
                  <a:lnTo>
                    <a:pt x="4" y="78"/>
                  </a:lnTo>
                  <a:lnTo>
                    <a:pt x="8" y="65"/>
                  </a:lnTo>
                  <a:lnTo>
                    <a:pt x="14" y="53"/>
                  </a:lnTo>
                  <a:lnTo>
                    <a:pt x="21" y="41"/>
                  </a:lnTo>
                  <a:lnTo>
                    <a:pt x="30" y="32"/>
                  </a:lnTo>
                  <a:lnTo>
                    <a:pt x="41" y="25"/>
                  </a:lnTo>
                  <a:lnTo>
                    <a:pt x="52" y="18"/>
                  </a:lnTo>
                  <a:lnTo>
                    <a:pt x="65" y="13"/>
                  </a:lnTo>
                  <a:lnTo>
                    <a:pt x="78" y="9"/>
                  </a:lnTo>
                  <a:lnTo>
                    <a:pt x="92" y="6"/>
                  </a:lnTo>
                  <a:lnTo>
                    <a:pt x="106" y="3"/>
                  </a:lnTo>
                  <a:lnTo>
                    <a:pt x="121" y="1"/>
                  </a:lnTo>
                  <a:lnTo>
                    <a:pt x="137" y="0"/>
                  </a:lnTo>
                  <a:lnTo>
                    <a:pt x="170" y="0"/>
                  </a:lnTo>
                  <a:lnTo>
                    <a:pt x="170" y="0"/>
                  </a:lnTo>
                  <a:lnTo>
                    <a:pt x="176" y="0"/>
                  </a:lnTo>
                  <a:lnTo>
                    <a:pt x="181" y="2"/>
                  </a:lnTo>
                  <a:lnTo>
                    <a:pt x="186" y="4"/>
                  </a:lnTo>
                  <a:lnTo>
                    <a:pt x="190" y="8"/>
                  </a:lnTo>
                  <a:lnTo>
                    <a:pt x="194" y="12"/>
                  </a:lnTo>
                  <a:lnTo>
                    <a:pt x="196" y="17"/>
                  </a:lnTo>
                  <a:lnTo>
                    <a:pt x="198" y="22"/>
                  </a:lnTo>
                  <a:lnTo>
                    <a:pt x="198" y="28"/>
                  </a:lnTo>
                  <a:lnTo>
                    <a:pt x="198" y="28"/>
                  </a:lnTo>
                  <a:lnTo>
                    <a:pt x="198" y="33"/>
                  </a:lnTo>
                  <a:lnTo>
                    <a:pt x="196" y="38"/>
                  </a:lnTo>
                  <a:lnTo>
                    <a:pt x="194" y="43"/>
                  </a:lnTo>
                  <a:lnTo>
                    <a:pt x="190" y="48"/>
                  </a:lnTo>
                  <a:lnTo>
                    <a:pt x="186" y="52"/>
                  </a:lnTo>
                  <a:lnTo>
                    <a:pt x="181" y="54"/>
                  </a:lnTo>
                  <a:lnTo>
                    <a:pt x="176" y="56"/>
                  </a:lnTo>
                  <a:lnTo>
                    <a:pt x="170" y="57"/>
                  </a:lnTo>
                  <a:lnTo>
                    <a:pt x="170" y="57"/>
                  </a:lnTo>
                  <a:lnTo>
                    <a:pt x="151" y="57"/>
                  </a:lnTo>
                  <a:lnTo>
                    <a:pt x="132" y="58"/>
                  </a:lnTo>
                  <a:lnTo>
                    <a:pt x="117" y="59"/>
                  </a:lnTo>
                  <a:lnTo>
                    <a:pt x="104" y="61"/>
                  </a:lnTo>
                  <a:lnTo>
                    <a:pt x="94" y="64"/>
                  </a:lnTo>
                  <a:lnTo>
                    <a:pt x="84" y="67"/>
                  </a:lnTo>
                  <a:lnTo>
                    <a:pt x="77" y="70"/>
                  </a:lnTo>
                  <a:lnTo>
                    <a:pt x="71" y="74"/>
                  </a:lnTo>
                  <a:lnTo>
                    <a:pt x="66" y="78"/>
                  </a:lnTo>
                  <a:lnTo>
                    <a:pt x="63" y="82"/>
                  </a:lnTo>
                  <a:lnTo>
                    <a:pt x="61" y="87"/>
                  </a:lnTo>
                  <a:lnTo>
                    <a:pt x="59" y="91"/>
                  </a:lnTo>
                  <a:lnTo>
                    <a:pt x="57" y="101"/>
                  </a:lnTo>
                  <a:lnTo>
                    <a:pt x="57" y="111"/>
                  </a:lnTo>
                  <a:lnTo>
                    <a:pt x="57" y="202"/>
                  </a:lnTo>
                  <a:lnTo>
                    <a:pt x="57" y="202"/>
                  </a:lnTo>
                  <a:lnTo>
                    <a:pt x="58" y="205"/>
                  </a:lnTo>
                  <a:lnTo>
                    <a:pt x="60" y="209"/>
                  </a:lnTo>
                  <a:lnTo>
                    <a:pt x="63" y="213"/>
                  </a:lnTo>
                  <a:lnTo>
                    <a:pt x="66" y="217"/>
                  </a:lnTo>
                  <a:lnTo>
                    <a:pt x="71" y="221"/>
                  </a:lnTo>
                  <a:lnTo>
                    <a:pt x="75" y="223"/>
                  </a:lnTo>
                  <a:lnTo>
                    <a:pt x="80" y="225"/>
                  </a:lnTo>
                  <a:lnTo>
                    <a:pt x="85" y="226"/>
                  </a:lnTo>
                  <a:lnTo>
                    <a:pt x="85" y="226"/>
                  </a:lnTo>
                  <a:lnTo>
                    <a:pt x="91" y="227"/>
                  </a:lnTo>
                  <a:lnTo>
                    <a:pt x="96" y="228"/>
                  </a:lnTo>
                  <a:lnTo>
                    <a:pt x="101" y="231"/>
                  </a:lnTo>
                  <a:lnTo>
                    <a:pt x="105" y="234"/>
                  </a:lnTo>
                  <a:lnTo>
                    <a:pt x="108" y="239"/>
                  </a:lnTo>
                  <a:lnTo>
                    <a:pt x="111" y="244"/>
                  </a:lnTo>
                  <a:lnTo>
                    <a:pt x="113" y="249"/>
                  </a:lnTo>
                  <a:lnTo>
                    <a:pt x="113" y="255"/>
                  </a:lnTo>
                  <a:lnTo>
                    <a:pt x="113" y="255"/>
                  </a:lnTo>
                  <a:lnTo>
                    <a:pt x="113" y="261"/>
                  </a:lnTo>
                  <a:lnTo>
                    <a:pt x="111" y="266"/>
                  </a:lnTo>
                  <a:lnTo>
                    <a:pt x="108" y="271"/>
                  </a:lnTo>
                  <a:lnTo>
                    <a:pt x="105" y="275"/>
                  </a:lnTo>
                  <a:lnTo>
                    <a:pt x="101" y="278"/>
                  </a:lnTo>
                  <a:lnTo>
                    <a:pt x="96" y="281"/>
                  </a:lnTo>
                  <a:lnTo>
                    <a:pt x="91" y="283"/>
                  </a:lnTo>
                  <a:lnTo>
                    <a:pt x="85" y="283"/>
                  </a:lnTo>
                  <a:lnTo>
                    <a:pt x="85" y="283"/>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41" name="Freeform 86">
              <a:extLst>
                <a:ext uri="{FF2B5EF4-FFF2-40B4-BE49-F238E27FC236}">
                  <a16:creationId xmlns:a16="http://schemas.microsoft.com/office/drawing/2014/main" id="{C496B144-703B-BD0F-02BD-53F586933F2B}"/>
                </a:ext>
              </a:extLst>
            </p:cNvPr>
            <p:cNvSpPr>
              <a:spLocks/>
            </p:cNvSpPr>
            <p:nvPr/>
          </p:nvSpPr>
          <p:spPr bwMode="auto">
            <a:xfrm>
              <a:off x="5803900" y="3505201"/>
              <a:ext cx="52388" cy="74613"/>
            </a:xfrm>
            <a:custGeom>
              <a:avLst/>
              <a:gdLst>
                <a:gd name="T0" fmla="*/ 114 w 198"/>
                <a:gd name="T1" fmla="*/ 283 h 283"/>
                <a:gd name="T2" fmla="*/ 103 w 198"/>
                <a:gd name="T3" fmla="*/ 281 h 283"/>
                <a:gd name="T4" fmla="*/ 93 w 198"/>
                <a:gd name="T5" fmla="*/ 275 h 283"/>
                <a:gd name="T6" fmla="*/ 87 w 198"/>
                <a:gd name="T7" fmla="*/ 266 h 283"/>
                <a:gd name="T8" fmla="*/ 84 w 198"/>
                <a:gd name="T9" fmla="*/ 255 h 283"/>
                <a:gd name="T10" fmla="*/ 85 w 198"/>
                <a:gd name="T11" fmla="*/ 249 h 283"/>
                <a:gd name="T12" fmla="*/ 89 w 198"/>
                <a:gd name="T13" fmla="*/ 239 h 283"/>
                <a:gd name="T14" fmla="*/ 97 w 198"/>
                <a:gd name="T15" fmla="*/ 231 h 283"/>
                <a:gd name="T16" fmla="*/ 108 w 198"/>
                <a:gd name="T17" fmla="*/ 227 h 283"/>
                <a:gd name="T18" fmla="*/ 114 w 198"/>
                <a:gd name="T19" fmla="*/ 226 h 283"/>
                <a:gd name="T20" fmla="*/ 123 w 198"/>
                <a:gd name="T21" fmla="*/ 223 h 283"/>
                <a:gd name="T22" fmla="*/ 132 w 198"/>
                <a:gd name="T23" fmla="*/ 217 h 283"/>
                <a:gd name="T24" fmla="*/ 139 w 198"/>
                <a:gd name="T25" fmla="*/ 209 h 283"/>
                <a:gd name="T26" fmla="*/ 142 w 198"/>
                <a:gd name="T27" fmla="*/ 202 h 283"/>
                <a:gd name="T28" fmla="*/ 142 w 198"/>
                <a:gd name="T29" fmla="*/ 111 h 283"/>
                <a:gd name="T30" fmla="*/ 140 w 198"/>
                <a:gd name="T31" fmla="*/ 91 h 283"/>
                <a:gd name="T32" fmla="*/ 136 w 198"/>
                <a:gd name="T33" fmla="*/ 82 h 283"/>
                <a:gd name="T34" fmla="*/ 128 w 198"/>
                <a:gd name="T35" fmla="*/ 74 h 283"/>
                <a:gd name="T36" fmla="*/ 114 w 198"/>
                <a:gd name="T37" fmla="*/ 67 h 283"/>
                <a:gd name="T38" fmla="*/ 93 w 198"/>
                <a:gd name="T39" fmla="*/ 61 h 283"/>
                <a:gd name="T40" fmla="*/ 65 w 198"/>
                <a:gd name="T41" fmla="*/ 58 h 283"/>
                <a:gd name="T42" fmla="*/ 28 w 198"/>
                <a:gd name="T43" fmla="*/ 57 h 283"/>
                <a:gd name="T44" fmla="*/ 23 w 198"/>
                <a:gd name="T45" fmla="*/ 56 h 283"/>
                <a:gd name="T46" fmla="*/ 13 w 198"/>
                <a:gd name="T47" fmla="*/ 52 h 283"/>
                <a:gd name="T48" fmla="*/ 5 w 198"/>
                <a:gd name="T49" fmla="*/ 43 h 283"/>
                <a:gd name="T50" fmla="*/ 1 w 198"/>
                <a:gd name="T51" fmla="*/ 33 h 283"/>
                <a:gd name="T52" fmla="*/ 0 w 198"/>
                <a:gd name="T53" fmla="*/ 28 h 283"/>
                <a:gd name="T54" fmla="*/ 2 w 198"/>
                <a:gd name="T55" fmla="*/ 17 h 283"/>
                <a:gd name="T56" fmla="*/ 8 w 198"/>
                <a:gd name="T57" fmla="*/ 8 h 283"/>
                <a:gd name="T58" fmla="*/ 17 w 198"/>
                <a:gd name="T59" fmla="*/ 2 h 283"/>
                <a:gd name="T60" fmla="*/ 28 w 198"/>
                <a:gd name="T61" fmla="*/ 0 h 283"/>
                <a:gd name="T62" fmla="*/ 61 w 198"/>
                <a:gd name="T63" fmla="*/ 0 h 283"/>
                <a:gd name="T64" fmla="*/ 92 w 198"/>
                <a:gd name="T65" fmla="*/ 3 h 283"/>
                <a:gd name="T66" fmla="*/ 121 w 198"/>
                <a:gd name="T67" fmla="*/ 9 h 283"/>
                <a:gd name="T68" fmla="*/ 146 w 198"/>
                <a:gd name="T69" fmla="*/ 18 h 283"/>
                <a:gd name="T70" fmla="*/ 167 w 198"/>
                <a:gd name="T71" fmla="*/ 32 h 283"/>
                <a:gd name="T72" fmla="*/ 184 w 198"/>
                <a:gd name="T73" fmla="*/ 53 h 283"/>
                <a:gd name="T74" fmla="*/ 194 w 198"/>
                <a:gd name="T75" fmla="*/ 78 h 283"/>
                <a:gd name="T76" fmla="*/ 198 w 198"/>
                <a:gd name="T77" fmla="*/ 111 h 283"/>
                <a:gd name="T78" fmla="*/ 198 w 198"/>
                <a:gd name="T79" fmla="*/ 202 h 283"/>
                <a:gd name="T80" fmla="*/ 196 w 198"/>
                <a:gd name="T81" fmla="*/ 217 h 283"/>
                <a:gd name="T82" fmla="*/ 191 w 198"/>
                <a:gd name="T83" fmla="*/ 232 h 283"/>
                <a:gd name="T84" fmla="*/ 182 w 198"/>
                <a:gd name="T85" fmla="*/ 246 h 283"/>
                <a:gd name="T86" fmla="*/ 172 w 198"/>
                <a:gd name="T87" fmla="*/ 258 h 283"/>
                <a:gd name="T88" fmla="*/ 159 w 198"/>
                <a:gd name="T89" fmla="*/ 268 h 283"/>
                <a:gd name="T90" fmla="*/ 145 w 198"/>
                <a:gd name="T91" fmla="*/ 276 h 283"/>
                <a:gd name="T92" fmla="*/ 129 w 198"/>
                <a:gd name="T93" fmla="*/ 281 h 283"/>
                <a:gd name="T94" fmla="*/ 114 w 198"/>
                <a:gd name="T95"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8" h="283">
                  <a:moveTo>
                    <a:pt x="114" y="283"/>
                  </a:moveTo>
                  <a:lnTo>
                    <a:pt x="114" y="283"/>
                  </a:lnTo>
                  <a:lnTo>
                    <a:pt x="108" y="283"/>
                  </a:lnTo>
                  <a:lnTo>
                    <a:pt x="103" y="281"/>
                  </a:lnTo>
                  <a:lnTo>
                    <a:pt x="97" y="278"/>
                  </a:lnTo>
                  <a:lnTo>
                    <a:pt x="93" y="275"/>
                  </a:lnTo>
                  <a:lnTo>
                    <a:pt x="89" y="271"/>
                  </a:lnTo>
                  <a:lnTo>
                    <a:pt x="87" y="266"/>
                  </a:lnTo>
                  <a:lnTo>
                    <a:pt x="85" y="261"/>
                  </a:lnTo>
                  <a:lnTo>
                    <a:pt x="84" y="255"/>
                  </a:lnTo>
                  <a:lnTo>
                    <a:pt x="84" y="255"/>
                  </a:lnTo>
                  <a:lnTo>
                    <a:pt x="85" y="249"/>
                  </a:lnTo>
                  <a:lnTo>
                    <a:pt x="87" y="244"/>
                  </a:lnTo>
                  <a:lnTo>
                    <a:pt x="89" y="239"/>
                  </a:lnTo>
                  <a:lnTo>
                    <a:pt x="93" y="234"/>
                  </a:lnTo>
                  <a:lnTo>
                    <a:pt x="97" y="231"/>
                  </a:lnTo>
                  <a:lnTo>
                    <a:pt x="103" y="228"/>
                  </a:lnTo>
                  <a:lnTo>
                    <a:pt x="108" y="227"/>
                  </a:lnTo>
                  <a:lnTo>
                    <a:pt x="114" y="226"/>
                  </a:lnTo>
                  <a:lnTo>
                    <a:pt x="114" y="226"/>
                  </a:lnTo>
                  <a:lnTo>
                    <a:pt x="118" y="225"/>
                  </a:lnTo>
                  <a:lnTo>
                    <a:pt x="123" y="223"/>
                  </a:lnTo>
                  <a:lnTo>
                    <a:pt x="128" y="221"/>
                  </a:lnTo>
                  <a:lnTo>
                    <a:pt x="132" y="217"/>
                  </a:lnTo>
                  <a:lnTo>
                    <a:pt x="136" y="213"/>
                  </a:lnTo>
                  <a:lnTo>
                    <a:pt x="139" y="209"/>
                  </a:lnTo>
                  <a:lnTo>
                    <a:pt x="141" y="205"/>
                  </a:lnTo>
                  <a:lnTo>
                    <a:pt x="142" y="202"/>
                  </a:lnTo>
                  <a:lnTo>
                    <a:pt x="142" y="111"/>
                  </a:lnTo>
                  <a:lnTo>
                    <a:pt x="142" y="111"/>
                  </a:lnTo>
                  <a:lnTo>
                    <a:pt x="141" y="101"/>
                  </a:lnTo>
                  <a:lnTo>
                    <a:pt x="140" y="91"/>
                  </a:lnTo>
                  <a:lnTo>
                    <a:pt x="138" y="87"/>
                  </a:lnTo>
                  <a:lnTo>
                    <a:pt x="136" y="82"/>
                  </a:lnTo>
                  <a:lnTo>
                    <a:pt x="132" y="78"/>
                  </a:lnTo>
                  <a:lnTo>
                    <a:pt x="128" y="74"/>
                  </a:lnTo>
                  <a:lnTo>
                    <a:pt x="122" y="70"/>
                  </a:lnTo>
                  <a:lnTo>
                    <a:pt x="114" y="67"/>
                  </a:lnTo>
                  <a:lnTo>
                    <a:pt x="105" y="64"/>
                  </a:lnTo>
                  <a:lnTo>
                    <a:pt x="93" y="61"/>
                  </a:lnTo>
                  <a:lnTo>
                    <a:pt x="80" y="59"/>
                  </a:lnTo>
                  <a:lnTo>
                    <a:pt x="65" y="58"/>
                  </a:lnTo>
                  <a:lnTo>
                    <a:pt x="48" y="57"/>
                  </a:lnTo>
                  <a:lnTo>
                    <a:pt x="28" y="57"/>
                  </a:lnTo>
                  <a:lnTo>
                    <a:pt x="28" y="57"/>
                  </a:lnTo>
                  <a:lnTo>
                    <a:pt x="23" y="56"/>
                  </a:lnTo>
                  <a:lnTo>
                    <a:pt x="17" y="54"/>
                  </a:lnTo>
                  <a:lnTo>
                    <a:pt x="13" y="52"/>
                  </a:lnTo>
                  <a:lnTo>
                    <a:pt x="8" y="48"/>
                  </a:lnTo>
                  <a:lnTo>
                    <a:pt x="5" y="43"/>
                  </a:lnTo>
                  <a:lnTo>
                    <a:pt x="2" y="38"/>
                  </a:lnTo>
                  <a:lnTo>
                    <a:pt x="1" y="33"/>
                  </a:lnTo>
                  <a:lnTo>
                    <a:pt x="0" y="28"/>
                  </a:lnTo>
                  <a:lnTo>
                    <a:pt x="0" y="28"/>
                  </a:lnTo>
                  <a:lnTo>
                    <a:pt x="1" y="22"/>
                  </a:lnTo>
                  <a:lnTo>
                    <a:pt x="2" y="17"/>
                  </a:lnTo>
                  <a:lnTo>
                    <a:pt x="5" y="12"/>
                  </a:lnTo>
                  <a:lnTo>
                    <a:pt x="8" y="8"/>
                  </a:lnTo>
                  <a:lnTo>
                    <a:pt x="13" y="4"/>
                  </a:lnTo>
                  <a:lnTo>
                    <a:pt x="17" y="2"/>
                  </a:lnTo>
                  <a:lnTo>
                    <a:pt x="23" y="0"/>
                  </a:lnTo>
                  <a:lnTo>
                    <a:pt x="28" y="0"/>
                  </a:lnTo>
                  <a:lnTo>
                    <a:pt x="28" y="0"/>
                  </a:lnTo>
                  <a:lnTo>
                    <a:pt x="61" y="0"/>
                  </a:lnTo>
                  <a:lnTo>
                    <a:pt x="76" y="1"/>
                  </a:lnTo>
                  <a:lnTo>
                    <a:pt x="92" y="3"/>
                  </a:lnTo>
                  <a:lnTo>
                    <a:pt x="107" y="6"/>
                  </a:lnTo>
                  <a:lnTo>
                    <a:pt x="121" y="9"/>
                  </a:lnTo>
                  <a:lnTo>
                    <a:pt x="134" y="13"/>
                  </a:lnTo>
                  <a:lnTo>
                    <a:pt x="146" y="18"/>
                  </a:lnTo>
                  <a:lnTo>
                    <a:pt x="157" y="25"/>
                  </a:lnTo>
                  <a:lnTo>
                    <a:pt x="167" y="32"/>
                  </a:lnTo>
                  <a:lnTo>
                    <a:pt x="176" y="41"/>
                  </a:lnTo>
                  <a:lnTo>
                    <a:pt x="184" y="53"/>
                  </a:lnTo>
                  <a:lnTo>
                    <a:pt x="190" y="65"/>
                  </a:lnTo>
                  <a:lnTo>
                    <a:pt x="194" y="78"/>
                  </a:lnTo>
                  <a:lnTo>
                    <a:pt x="197" y="94"/>
                  </a:lnTo>
                  <a:lnTo>
                    <a:pt x="198" y="111"/>
                  </a:lnTo>
                  <a:lnTo>
                    <a:pt x="198" y="202"/>
                  </a:lnTo>
                  <a:lnTo>
                    <a:pt x="198" y="202"/>
                  </a:lnTo>
                  <a:lnTo>
                    <a:pt x="197" y="209"/>
                  </a:lnTo>
                  <a:lnTo>
                    <a:pt x="196" y="217"/>
                  </a:lnTo>
                  <a:lnTo>
                    <a:pt x="194" y="224"/>
                  </a:lnTo>
                  <a:lnTo>
                    <a:pt x="191" y="232"/>
                  </a:lnTo>
                  <a:lnTo>
                    <a:pt x="187" y="239"/>
                  </a:lnTo>
                  <a:lnTo>
                    <a:pt x="182" y="246"/>
                  </a:lnTo>
                  <a:lnTo>
                    <a:pt x="177" y="252"/>
                  </a:lnTo>
                  <a:lnTo>
                    <a:pt x="172" y="258"/>
                  </a:lnTo>
                  <a:lnTo>
                    <a:pt x="165" y="264"/>
                  </a:lnTo>
                  <a:lnTo>
                    <a:pt x="159" y="268"/>
                  </a:lnTo>
                  <a:lnTo>
                    <a:pt x="152" y="273"/>
                  </a:lnTo>
                  <a:lnTo>
                    <a:pt x="145" y="276"/>
                  </a:lnTo>
                  <a:lnTo>
                    <a:pt x="137" y="279"/>
                  </a:lnTo>
                  <a:lnTo>
                    <a:pt x="129" y="281"/>
                  </a:lnTo>
                  <a:lnTo>
                    <a:pt x="121" y="283"/>
                  </a:lnTo>
                  <a:lnTo>
                    <a:pt x="114" y="283"/>
                  </a:lnTo>
                  <a:lnTo>
                    <a:pt x="114" y="283"/>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42" name="Freeform 87">
              <a:extLst>
                <a:ext uri="{FF2B5EF4-FFF2-40B4-BE49-F238E27FC236}">
                  <a16:creationId xmlns:a16="http://schemas.microsoft.com/office/drawing/2014/main" id="{58B781A4-15AF-71F5-9344-90B8DAB2DEE9}"/>
                </a:ext>
              </a:extLst>
            </p:cNvPr>
            <p:cNvSpPr>
              <a:spLocks/>
            </p:cNvSpPr>
            <p:nvPr/>
          </p:nvSpPr>
          <p:spPr bwMode="auto">
            <a:xfrm>
              <a:off x="5721350" y="3489326"/>
              <a:ext cx="14288" cy="120650"/>
            </a:xfrm>
            <a:custGeom>
              <a:avLst/>
              <a:gdLst>
                <a:gd name="T0" fmla="*/ 29 w 57"/>
                <a:gd name="T1" fmla="*/ 454 h 454"/>
                <a:gd name="T2" fmla="*/ 29 w 57"/>
                <a:gd name="T3" fmla="*/ 454 h 454"/>
                <a:gd name="T4" fmla="*/ 23 w 57"/>
                <a:gd name="T5" fmla="*/ 454 h 454"/>
                <a:gd name="T6" fmla="*/ 18 w 57"/>
                <a:gd name="T7" fmla="*/ 452 h 454"/>
                <a:gd name="T8" fmla="*/ 13 w 57"/>
                <a:gd name="T9" fmla="*/ 450 h 454"/>
                <a:gd name="T10" fmla="*/ 8 w 57"/>
                <a:gd name="T11" fmla="*/ 446 h 454"/>
                <a:gd name="T12" fmla="*/ 4 w 57"/>
                <a:gd name="T13" fmla="*/ 442 h 454"/>
                <a:gd name="T14" fmla="*/ 2 w 57"/>
                <a:gd name="T15" fmla="*/ 437 h 454"/>
                <a:gd name="T16" fmla="*/ 0 w 57"/>
                <a:gd name="T17" fmla="*/ 432 h 454"/>
                <a:gd name="T18" fmla="*/ 0 w 57"/>
                <a:gd name="T19" fmla="*/ 426 h 454"/>
                <a:gd name="T20" fmla="*/ 0 w 57"/>
                <a:gd name="T21" fmla="*/ 29 h 454"/>
                <a:gd name="T22" fmla="*/ 0 w 57"/>
                <a:gd name="T23" fmla="*/ 29 h 454"/>
                <a:gd name="T24" fmla="*/ 0 w 57"/>
                <a:gd name="T25" fmla="*/ 24 h 454"/>
                <a:gd name="T26" fmla="*/ 2 w 57"/>
                <a:gd name="T27" fmla="*/ 19 h 454"/>
                <a:gd name="T28" fmla="*/ 4 w 57"/>
                <a:gd name="T29" fmla="*/ 14 h 454"/>
                <a:gd name="T30" fmla="*/ 8 w 57"/>
                <a:gd name="T31" fmla="*/ 10 h 454"/>
                <a:gd name="T32" fmla="*/ 13 w 57"/>
                <a:gd name="T33" fmla="*/ 5 h 454"/>
                <a:gd name="T34" fmla="*/ 18 w 57"/>
                <a:gd name="T35" fmla="*/ 3 h 454"/>
                <a:gd name="T36" fmla="*/ 23 w 57"/>
                <a:gd name="T37" fmla="*/ 1 h 454"/>
                <a:gd name="T38" fmla="*/ 29 w 57"/>
                <a:gd name="T39" fmla="*/ 0 h 454"/>
                <a:gd name="T40" fmla="*/ 29 w 57"/>
                <a:gd name="T41" fmla="*/ 0 h 454"/>
                <a:gd name="T42" fmla="*/ 34 w 57"/>
                <a:gd name="T43" fmla="*/ 1 h 454"/>
                <a:gd name="T44" fmla="*/ 40 w 57"/>
                <a:gd name="T45" fmla="*/ 3 h 454"/>
                <a:gd name="T46" fmla="*/ 44 w 57"/>
                <a:gd name="T47" fmla="*/ 5 h 454"/>
                <a:gd name="T48" fmla="*/ 49 w 57"/>
                <a:gd name="T49" fmla="*/ 10 h 454"/>
                <a:gd name="T50" fmla="*/ 52 w 57"/>
                <a:gd name="T51" fmla="*/ 14 h 454"/>
                <a:gd name="T52" fmla="*/ 55 w 57"/>
                <a:gd name="T53" fmla="*/ 19 h 454"/>
                <a:gd name="T54" fmla="*/ 56 w 57"/>
                <a:gd name="T55" fmla="*/ 24 h 454"/>
                <a:gd name="T56" fmla="*/ 57 w 57"/>
                <a:gd name="T57" fmla="*/ 29 h 454"/>
                <a:gd name="T58" fmla="*/ 57 w 57"/>
                <a:gd name="T59" fmla="*/ 426 h 454"/>
                <a:gd name="T60" fmla="*/ 57 w 57"/>
                <a:gd name="T61" fmla="*/ 426 h 454"/>
                <a:gd name="T62" fmla="*/ 56 w 57"/>
                <a:gd name="T63" fmla="*/ 432 h 454"/>
                <a:gd name="T64" fmla="*/ 55 w 57"/>
                <a:gd name="T65" fmla="*/ 437 h 454"/>
                <a:gd name="T66" fmla="*/ 52 w 57"/>
                <a:gd name="T67" fmla="*/ 442 h 454"/>
                <a:gd name="T68" fmla="*/ 49 w 57"/>
                <a:gd name="T69" fmla="*/ 446 h 454"/>
                <a:gd name="T70" fmla="*/ 44 w 57"/>
                <a:gd name="T71" fmla="*/ 450 h 454"/>
                <a:gd name="T72" fmla="*/ 40 w 57"/>
                <a:gd name="T73" fmla="*/ 452 h 454"/>
                <a:gd name="T74" fmla="*/ 34 w 57"/>
                <a:gd name="T75" fmla="*/ 454 h 454"/>
                <a:gd name="T76" fmla="*/ 29 w 57"/>
                <a:gd name="T77" fmla="*/ 454 h 454"/>
                <a:gd name="T78" fmla="*/ 29 w 57"/>
                <a:gd name="T79"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 h="454">
                  <a:moveTo>
                    <a:pt x="29" y="454"/>
                  </a:moveTo>
                  <a:lnTo>
                    <a:pt x="29" y="454"/>
                  </a:lnTo>
                  <a:lnTo>
                    <a:pt x="23" y="454"/>
                  </a:lnTo>
                  <a:lnTo>
                    <a:pt x="18" y="452"/>
                  </a:lnTo>
                  <a:lnTo>
                    <a:pt x="13" y="450"/>
                  </a:lnTo>
                  <a:lnTo>
                    <a:pt x="8" y="446"/>
                  </a:lnTo>
                  <a:lnTo>
                    <a:pt x="4" y="442"/>
                  </a:lnTo>
                  <a:lnTo>
                    <a:pt x="2" y="437"/>
                  </a:lnTo>
                  <a:lnTo>
                    <a:pt x="0" y="432"/>
                  </a:lnTo>
                  <a:lnTo>
                    <a:pt x="0" y="426"/>
                  </a:lnTo>
                  <a:lnTo>
                    <a:pt x="0" y="29"/>
                  </a:lnTo>
                  <a:lnTo>
                    <a:pt x="0" y="29"/>
                  </a:lnTo>
                  <a:lnTo>
                    <a:pt x="0" y="24"/>
                  </a:lnTo>
                  <a:lnTo>
                    <a:pt x="2" y="19"/>
                  </a:lnTo>
                  <a:lnTo>
                    <a:pt x="4" y="14"/>
                  </a:lnTo>
                  <a:lnTo>
                    <a:pt x="8" y="10"/>
                  </a:lnTo>
                  <a:lnTo>
                    <a:pt x="13" y="5"/>
                  </a:lnTo>
                  <a:lnTo>
                    <a:pt x="18" y="3"/>
                  </a:lnTo>
                  <a:lnTo>
                    <a:pt x="23" y="1"/>
                  </a:lnTo>
                  <a:lnTo>
                    <a:pt x="29" y="0"/>
                  </a:lnTo>
                  <a:lnTo>
                    <a:pt x="29" y="0"/>
                  </a:lnTo>
                  <a:lnTo>
                    <a:pt x="34" y="1"/>
                  </a:lnTo>
                  <a:lnTo>
                    <a:pt x="40" y="3"/>
                  </a:lnTo>
                  <a:lnTo>
                    <a:pt x="44" y="5"/>
                  </a:lnTo>
                  <a:lnTo>
                    <a:pt x="49" y="10"/>
                  </a:lnTo>
                  <a:lnTo>
                    <a:pt x="52" y="14"/>
                  </a:lnTo>
                  <a:lnTo>
                    <a:pt x="55" y="19"/>
                  </a:lnTo>
                  <a:lnTo>
                    <a:pt x="56" y="24"/>
                  </a:lnTo>
                  <a:lnTo>
                    <a:pt x="57" y="29"/>
                  </a:lnTo>
                  <a:lnTo>
                    <a:pt x="57" y="426"/>
                  </a:lnTo>
                  <a:lnTo>
                    <a:pt x="57" y="426"/>
                  </a:lnTo>
                  <a:lnTo>
                    <a:pt x="56" y="432"/>
                  </a:lnTo>
                  <a:lnTo>
                    <a:pt x="55" y="437"/>
                  </a:lnTo>
                  <a:lnTo>
                    <a:pt x="52" y="442"/>
                  </a:lnTo>
                  <a:lnTo>
                    <a:pt x="49" y="446"/>
                  </a:lnTo>
                  <a:lnTo>
                    <a:pt x="44" y="450"/>
                  </a:lnTo>
                  <a:lnTo>
                    <a:pt x="40" y="452"/>
                  </a:lnTo>
                  <a:lnTo>
                    <a:pt x="34" y="454"/>
                  </a:lnTo>
                  <a:lnTo>
                    <a:pt x="29" y="454"/>
                  </a:lnTo>
                  <a:lnTo>
                    <a:pt x="29" y="4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nvGrpSpPr>
          <p:cNvPr id="260" name="Group 259">
            <a:extLst>
              <a:ext uri="{FF2B5EF4-FFF2-40B4-BE49-F238E27FC236}">
                <a16:creationId xmlns:a16="http://schemas.microsoft.com/office/drawing/2014/main" id="{2BBF61A2-858B-4ABE-B5AE-8FFC4CEEF6D8}"/>
              </a:ext>
            </a:extLst>
          </p:cNvPr>
          <p:cNvGrpSpPr/>
          <p:nvPr/>
        </p:nvGrpSpPr>
        <p:grpSpPr>
          <a:xfrm>
            <a:off x="9309856" y="3599778"/>
            <a:ext cx="269553" cy="270746"/>
            <a:chOff x="9309856" y="3867188"/>
            <a:chExt cx="269553" cy="270746"/>
          </a:xfrm>
        </p:grpSpPr>
        <p:sp>
          <p:nvSpPr>
            <p:cNvPr id="244" name="Freeform 54">
              <a:extLst>
                <a:ext uri="{FF2B5EF4-FFF2-40B4-BE49-F238E27FC236}">
                  <a16:creationId xmlns:a16="http://schemas.microsoft.com/office/drawing/2014/main" id="{3EF139BB-11A4-3C5D-9488-1E6731247B74}"/>
                </a:ext>
              </a:extLst>
            </p:cNvPr>
            <p:cNvSpPr>
              <a:spLocks/>
            </p:cNvSpPr>
            <p:nvPr/>
          </p:nvSpPr>
          <p:spPr bwMode="auto">
            <a:xfrm>
              <a:off x="9309856" y="4092611"/>
              <a:ext cx="269553" cy="10735"/>
            </a:xfrm>
            <a:custGeom>
              <a:avLst/>
              <a:gdLst>
                <a:gd name="T0" fmla="*/ 1553 w 1586"/>
                <a:gd name="T1" fmla="*/ 66 h 66"/>
                <a:gd name="T2" fmla="*/ 33 w 1586"/>
                <a:gd name="T3" fmla="*/ 66 h 66"/>
                <a:gd name="T4" fmla="*/ 33 w 1586"/>
                <a:gd name="T5" fmla="*/ 66 h 66"/>
                <a:gd name="T6" fmla="*/ 25 w 1586"/>
                <a:gd name="T7" fmla="*/ 66 h 66"/>
                <a:gd name="T8" fmla="*/ 19 w 1586"/>
                <a:gd name="T9" fmla="*/ 64 h 66"/>
                <a:gd name="T10" fmla="*/ 14 w 1586"/>
                <a:gd name="T11" fmla="*/ 61 h 66"/>
                <a:gd name="T12" fmla="*/ 9 w 1586"/>
                <a:gd name="T13" fmla="*/ 57 h 66"/>
                <a:gd name="T14" fmla="*/ 5 w 1586"/>
                <a:gd name="T15" fmla="*/ 52 h 66"/>
                <a:gd name="T16" fmla="*/ 2 w 1586"/>
                <a:gd name="T17" fmla="*/ 47 h 66"/>
                <a:gd name="T18" fmla="*/ 0 w 1586"/>
                <a:gd name="T19" fmla="*/ 40 h 66"/>
                <a:gd name="T20" fmla="*/ 0 w 1586"/>
                <a:gd name="T21" fmla="*/ 33 h 66"/>
                <a:gd name="T22" fmla="*/ 0 w 1586"/>
                <a:gd name="T23" fmla="*/ 33 h 66"/>
                <a:gd name="T24" fmla="*/ 0 w 1586"/>
                <a:gd name="T25" fmla="*/ 27 h 66"/>
                <a:gd name="T26" fmla="*/ 2 w 1586"/>
                <a:gd name="T27" fmla="*/ 21 h 66"/>
                <a:gd name="T28" fmla="*/ 5 w 1586"/>
                <a:gd name="T29" fmla="*/ 15 h 66"/>
                <a:gd name="T30" fmla="*/ 9 w 1586"/>
                <a:gd name="T31" fmla="*/ 11 h 66"/>
                <a:gd name="T32" fmla="*/ 14 w 1586"/>
                <a:gd name="T33" fmla="*/ 6 h 66"/>
                <a:gd name="T34" fmla="*/ 19 w 1586"/>
                <a:gd name="T35" fmla="*/ 3 h 66"/>
                <a:gd name="T36" fmla="*/ 25 w 1586"/>
                <a:gd name="T37" fmla="*/ 1 h 66"/>
                <a:gd name="T38" fmla="*/ 33 w 1586"/>
                <a:gd name="T39" fmla="*/ 0 h 66"/>
                <a:gd name="T40" fmla="*/ 1553 w 1586"/>
                <a:gd name="T41" fmla="*/ 0 h 66"/>
                <a:gd name="T42" fmla="*/ 1553 w 1586"/>
                <a:gd name="T43" fmla="*/ 0 h 66"/>
                <a:gd name="T44" fmla="*/ 1560 w 1586"/>
                <a:gd name="T45" fmla="*/ 1 h 66"/>
                <a:gd name="T46" fmla="*/ 1566 w 1586"/>
                <a:gd name="T47" fmla="*/ 3 h 66"/>
                <a:gd name="T48" fmla="*/ 1572 w 1586"/>
                <a:gd name="T49" fmla="*/ 6 h 66"/>
                <a:gd name="T50" fmla="*/ 1577 w 1586"/>
                <a:gd name="T51" fmla="*/ 11 h 66"/>
                <a:gd name="T52" fmla="*/ 1581 w 1586"/>
                <a:gd name="T53" fmla="*/ 15 h 66"/>
                <a:gd name="T54" fmla="*/ 1584 w 1586"/>
                <a:gd name="T55" fmla="*/ 21 h 66"/>
                <a:gd name="T56" fmla="*/ 1586 w 1586"/>
                <a:gd name="T57" fmla="*/ 27 h 66"/>
                <a:gd name="T58" fmla="*/ 1586 w 1586"/>
                <a:gd name="T59" fmla="*/ 33 h 66"/>
                <a:gd name="T60" fmla="*/ 1586 w 1586"/>
                <a:gd name="T61" fmla="*/ 33 h 66"/>
                <a:gd name="T62" fmla="*/ 1586 w 1586"/>
                <a:gd name="T63" fmla="*/ 40 h 66"/>
                <a:gd name="T64" fmla="*/ 1584 w 1586"/>
                <a:gd name="T65" fmla="*/ 47 h 66"/>
                <a:gd name="T66" fmla="*/ 1581 w 1586"/>
                <a:gd name="T67" fmla="*/ 52 h 66"/>
                <a:gd name="T68" fmla="*/ 1577 w 1586"/>
                <a:gd name="T69" fmla="*/ 57 h 66"/>
                <a:gd name="T70" fmla="*/ 1572 w 1586"/>
                <a:gd name="T71" fmla="*/ 61 h 66"/>
                <a:gd name="T72" fmla="*/ 1566 w 1586"/>
                <a:gd name="T73" fmla="*/ 64 h 66"/>
                <a:gd name="T74" fmla="*/ 1560 w 1586"/>
                <a:gd name="T75" fmla="*/ 66 h 66"/>
                <a:gd name="T76" fmla="*/ 1553 w 1586"/>
                <a:gd name="T77" fmla="*/ 66 h 66"/>
                <a:gd name="T78" fmla="*/ 1553 w 1586"/>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6" h="66">
                  <a:moveTo>
                    <a:pt x="1553" y="66"/>
                  </a:moveTo>
                  <a:lnTo>
                    <a:pt x="33" y="66"/>
                  </a:lnTo>
                  <a:lnTo>
                    <a:pt x="33" y="66"/>
                  </a:lnTo>
                  <a:lnTo>
                    <a:pt x="25" y="66"/>
                  </a:lnTo>
                  <a:lnTo>
                    <a:pt x="19" y="64"/>
                  </a:lnTo>
                  <a:lnTo>
                    <a:pt x="14" y="61"/>
                  </a:lnTo>
                  <a:lnTo>
                    <a:pt x="9" y="57"/>
                  </a:lnTo>
                  <a:lnTo>
                    <a:pt x="5" y="52"/>
                  </a:lnTo>
                  <a:lnTo>
                    <a:pt x="2" y="47"/>
                  </a:lnTo>
                  <a:lnTo>
                    <a:pt x="0" y="40"/>
                  </a:lnTo>
                  <a:lnTo>
                    <a:pt x="0" y="33"/>
                  </a:lnTo>
                  <a:lnTo>
                    <a:pt x="0" y="33"/>
                  </a:lnTo>
                  <a:lnTo>
                    <a:pt x="0" y="27"/>
                  </a:lnTo>
                  <a:lnTo>
                    <a:pt x="2" y="21"/>
                  </a:lnTo>
                  <a:lnTo>
                    <a:pt x="5" y="15"/>
                  </a:lnTo>
                  <a:lnTo>
                    <a:pt x="9" y="11"/>
                  </a:lnTo>
                  <a:lnTo>
                    <a:pt x="14" y="6"/>
                  </a:lnTo>
                  <a:lnTo>
                    <a:pt x="19" y="3"/>
                  </a:lnTo>
                  <a:lnTo>
                    <a:pt x="25" y="1"/>
                  </a:lnTo>
                  <a:lnTo>
                    <a:pt x="33" y="0"/>
                  </a:lnTo>
                  <a:lnTo>
                    <a:pt x="1553" y="0"/>
                  </a:lnTo>
                  <a:lnTo>
                    <a:pt x="1553" y="0"/>
                  </a:lnTo>
                  <a:lnTo>
                    <a:pt x="1560" y="1"/>
                  </a:lnTo>
                  <a:lnTo>
                    <a:pt x="1566" y="3"/>
                  </a:lnTo>
                  <a:lnTo>
                    <a:pt x="1572" y="6"/>
                  </a:lnTo>
                  <a:lnTo>
                    <a:pt x="1577" y="11"/>
                  </a:lnTo>
                  <a:lnTo>
                    <a:pt x="1581" y="15"/>
                  </a:lnTo>
                  <a:lnTo>
                    <a:pt x="1584" y="21"/>
                  </a:lnTo>
                  <a:lnTo>
                    <a:pt x="1586" y="27"/>
                  </a:lnTo>
                  <a:lnTo>
                    <a:pt x="1586" y="33"/>
                  </a:lnTo>
                  <a:lnTo>
                    <a:pt x="1586" y="33"/>
                  </a:lnTo>
                  <a:lnTo>
                    <a:pt x="1586" y="40"/>
                  </a:lnTo>
                  <a:lnTo>
                    <a:pt x="1584" y="47"/>
                  </a:lnTo>
                  <a:lnTo>
                    <a:pt x="1581" y="52"/>
                  </a:lnTo>
                  <a:lnTo>
                    <a:pt x="1577" y="57"/>
                  </a:lnTo>
                  <a:lnTo>
                    <a:pt x="1572" y="61"/>
                  </a:lnTo>
                  <a:lnTo>
                    <a:pt x="1566" y="64"/>
                  </a:lnTo>
                  <a:lnTo>
                    <a:pt x="1560" y="66"/>
                  </a:lnTo>
                  <a:lnTo>
                    <a:pt x="1553" y="66"/>
                  </a:lnTo>
                  <a:lnTo>
                    <a:pt x="1553" y="66"/>
                  </a:lnTo>
                  <a:close/>
                </a:path>
              </a:pathLst>
            </a:cu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45" name="Freeform 55">
              <a:extLst>
                <a:ext uri="{FF2B5EF4-FFF2-40B4-BE49-F238E27FC236}">
                  <a16:creationId xmlns:a16="http://schemas.microsoft.com/office/drawing/2014/main" id="{1FBE7730-7F30-6F75-3038-7BDE9078A3F6}"/>
                </a:ext>
              </a:extLst>
            </p:cNvPr>
            <p:cNvSpPr>
              <a:spLocks/>
            </p:cNvSpPr>
            <p:nvPr/>
          </p:nvSpPr>
          <p:spPr bwMode="auto">
            <a:xfrm>
              <a:off x="9309856" y="4058022"/>
              <a:ext cx="269553" cy="11927"/>
            </a:xfrm>
            <a:custGeom>
              <a:avLst/>
              <a:gdLst>
                <a:gd name="T0" fmla="*/ 1553 w 1586"/>
                <a:gd name="T1" fmla="*/ 66 h 66"/>
                <a:gd name="T2" fmla="*/ 33 w 1586"/>
                <a:gd name="T3" fmla="*/ 66 h 66"/>
                <a:gd name="T4" fmla="*/ 33 w 1586"/>
                <a:gd name="T5" fmla="*/ 66 h 66"/>
                <a:gd name="T6" fmla="*/ 25 w 1586"/>
                <a:gd name="T7" fmla="*/ 65 h 66"/>
                <a:gd name="T8" fmla="*/ 19 w 1586"/>
                <a:gd name="T9" fmla="*/ 63 h 66"/>
                <a:gd name="T10" fmla="*/ 14 w 1586"/>
                <a:gd name="T11" fmla="*/ 60 h 66"/>
                <a:gd name="T12" fmla="*/ 9 w 1586"/>
                <a:gd name="T13" fmla="*/ 56 h 66"/>
                <a:gd name="T14" fmla="*/ 5 w 1586"/>
                <a:gd name="T15" fmla="*/ 52 h 66"/>
                <a:gd name="T16" fmla="*/ 2 w 1586"/>
                <a:gd name="T17" fmla="*/ 46 h 66"/>
                <a:gd name="T18" fmla="*/ 0 w 1586"/>
                <a:gd name="T19" fmla="*/ 39 h 66"/>
                <a:gd name="T20" fmla="*/ 0 w 1586"/>
                <a:gd name="T21" fmla="*/ 33 h 66"/>
                <a:gd name="T22" fmla="*/ 0 w 1586"/>
                <a:gd name="T23" fmla="*/ 33 h 66"/>
                <a:gd name="T24" fmla="*/ 0 w 1586"/>
                <a:gd name="T25" fmla="*/ 26 h 66"/>
                <a:gd name="T26" fmla="*/ 2 w 1586"/>
                <a:gd name="T27" fmla="*/ 20 h 66"/>
                <a:gd name="T28" fmla="*/ 5 w 1586"/>
                <a:gd name="T29" fmla="*/ 15 h 66"/>
                <a:gd name="T30" fmla="*/ 9 w 1586"/>
                <a:gd name="T31" fmla="*/ 9 h 66"/>
                <a:gd name="T32" fmla="*/ 14 w 1586"/>
                <a:gd name="T33" fmla="*/ 5 h 66"/>
                <a:gd name="T34" fmla="*/ 19 w 1586"/>
                <a:gd name="T35" fmla="*/ 2 h 66"/>
                <a:gd name="T36" fmla="*/ 25 w 1586"/>
                <a:gd name="T37" fmla="*/ 0 h 66"/>
                <a:gd name="T38" fmla="*/ 33 w 1586"/>
                <a:gd name="T39" fmla="*/ 0 h 66"/>
                <a:gd name="T40" fmla="*/ 1553 w 1586"/>
                <a:gd name="T41" fmla="*/ 0 h 66"/>
                <a:gd name="T42" fmla="*/ 1553 w 1586"/>
                <a:gd name="T43" fmla="*/ 0 h 66"/>
                <a:gd name="T44" fmla="*/ 1560 w 1586"/>
                <a:gd name="T45" fmla="*/ 0 h 66"/>
                <a:gd name="T46" fmla="*/ 1566 w 1586"/>
                <a:gd name="T47" fmla="*/ 2 h 66"/>
                <a:gd name="T48" fmla="*/ 1572 w 1586"/>
                <a:gd name="T49" fmla="*/ 5 h 66"/>
                <a:gd name="T50" fmla="*/ 1577 w 1586"/>
                <a:gd name="T51" fmla="*/ 9 h 66"/>
                <a:gd name="T52" fmla="*/ 1581 w 1586"/>
                <a:gd name="T53" fmla="*/ 15 h 66"/>
                <a:gd name="T54" fmla="*/ 1584 w 1586"/>
                <a:gd name="T55" fmla="*/ 20 h 66"/>
                <a:gd name="T56" fmla="*/ 1586 w 1586"/>
                <a:gd name="T57" fmla="*/ 26 h 66"/>
                <a:gd name="T58" fmla="*/ 1586 w 1586"/>
                <a:gd name="T59" fmla="*/ 33 h 66"/>
                <a:gd name="T60" fmla="*/ 1586 w 1586"/>
                <a:gd name="T61" fmla="*/ 33 h 66"/>
                <a:gd name="T62" fmla="*/ 1586 w 1586"/>
                <a:gd name="T63" fmla="*/ 39 h 66"/>
                <a:gd name="T64" fmla="*/ 1584 w 1586"/>
                <a:gd name="T65" fmla="*/ 46 h 66"/>
                <a:gd name="T66" fmla="*/ 1581 w 1586"/>
                <a:gd name="T67" fmla="*/ 52 h 66"/>
                <a:gd name="T68" fmla="*/ 1577 w 1586"/>
                <a:gd name="T69" fmla="*/ 56 h 66"/>
                <a:gd name="T70" fmla="*/ 1572 w 1586"/>
                <a:gd name="T71" fmla="*/ 60 h 66"/>
                <a:gd name="T72" fmla="*/ 1566 w 1586"/>
                <a:gd name="T73" fmla="*/ 63 h 66"/>
                <a:gd name="T74" fmla="*/ 1560 w 1586"/>
                <a:gd name="T75" fmla="*/ 65 h 66"/>
                <a:gd name="T76" fmla="*/ 1553 w 1586"/>
                <a:gd name="T77" fmla="*/ 66 h 66"/>
                <a:gd name="T78" fmla="*/ 1553 w 1586"/>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6" h="66">
                  <a:moveTo>
                    <a:pt x="1553" y="66"/>
                  </a:moveTo>
                  <a:lnTo>
                    <a:pt x="33" y="66"/>
                  </a:lnTo>
                  <a:lnTo>
                    <a:pt x="33" y="66"/>
                  </a:lnTo>
                  <a:lnTo>
                    <a:pt x="25" y="65"/>
                  </a:lnTo>
                  <a:lnTo>
                    <a:pt x="19" y="63"/>
                  </a:lnTo>
                  <a:lnTo>
                    <a:pt x="14" y="60"/>
                  </a:lnTo>
                  <a:lnTo>
                    <a:pt x="9" y="56"/>
                  </a:lnTo>
                  <a:lnTo>
                    <a:pt x="5" y="52"/>
                  </a:lnTo>
                  <a:lnTo>
                    <a:pt x="2" y="46"/>
                  </a:lnTo>
                  <a:lnTo>
                    <a:pt x="0" y="39"/>
                  </a:lnTo>
                  <a:lnTo>
                    <a:pt x="0" y="33"/>
                  </a:lnTo>
                  <a:lnTo>
                    <a:pt x="0" y="33"/>
                  </a:lnTo>
                  <a:lnTo>
                    <a:pt x="0" y="26"/>
                  </a:lnTo>
                  <a:lnTo>
                    <a:pt x="2" y="20"/>
                  </a:lnTo>
                  <a:lnTo>
                    <a:pt x="5" y="15"/>
                  </a:lnTo>
                  <a:lnTo>
                    <a:pt x="9" y="9"/>
                  </a:lnTo>
                  <a:lnTo>
                    <a:pt x="14" y="5"/>
                  </a:lnTo>
                  <a:lnTo>
                    <a:pt x="19" y="2"/>
                  </a:lnTo>
                  <a:lnTo>
                    <a:pt x="25" y="0"/>
                  </a:lnTo>
                  <a:lnTo>
                    <a:pt x="33" y="0"/>
                  </a:lnTo>
                  <a:lnTo>
                    <a:pt x="1553" y="0"/>
                  </a:lnTo>
                  <a:lnTo>
                    <a:pt x="1553" y="0"/>
                  </a:lnTo>
                  <a:lnTo>
                    <a:pt x="1560" y="0"/>
                  </a:lnTo>
                  <a:lnTo>
                    <a:pt x="1566" y="2"/>
                  </a:lnTo>
                  <a:lnTo>
                    <a:pt x="1572" y="5"/>
                  </a:lnTo>
                  <a:lnTo>
                    <a:pt x="1577" y="9"/>
                  </a:lnTo>
                  <a:lnTo>
                    <a:pt x="1581" y="15"/>
                  </a:lnTo>
                  <a:lnTo>
                    <a:pt x="1584" y="20"/>
                  </a:lnTo>
                  <a:lnTo>
                    <a:pt x="1586" y="26"/>
                  </a:lnTo>
                  <a:lnTo>
                    <a:pt x="1586" y="33"/>
                  </a:lnTo>
                  <a:lnTo>
                    <a:pt x="1586" y="33"/>
                  </a:lnTo>
                  <a:lnTo>
                    <a:pt x="1586" y="39"/>
                  </a:lnTo>
                  <a:lnTo>
                    <a:pt x="1584" y="46"/>
                  </a:lnTo>
                  <a:lnTo>
                    <a:pt x="1581" y="52"/>
                  </a:lnTo>
                  <a:lnTo>
                    <a:pt x="1577" y="56"/>
                  </a:lnTo>
                  <a:lnTo>
                    <a:pt x="1572" y="60"/>
                  </a:lnTo>
                  <a:lnTo>
                    <a:pt x="1566" y="63"/>
                  </a:lnTo>
                  <a:lnTo>
                    <a:pt x="1560" y="65"/>
                  </a:lnTo>
                  <a:lnTo>
                    <a:pt x="1553" y="66"/>
                  </a:lnTo>
                  <a:lnTo>
                    <a:pt x="1553" y="66"/>
                  </a:lnTo>
                  <a:close/>
                </a:path>
              </a:pathLst>
            </a:cu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46" name="Freeform 56">
              <a:extLst>
                <a:ext uri="{FF2B5EF4-FFF2-40B4-BE49-F238E27FC236}">
                  <a16:creationId xmlns:a16="http://schemas.microsoft.com/office/drawing/2014/main" id="{8D7BDE8E-4B39-2097-6784-72362CB75DB8}"/>
                </a:ext>
              </a:extLst>
            </p:cNvPr>
            <p:cNvSpPr>
              <a:spLocks/>
            </p:cNvSpPr>
            <p:nvPr/>
          </p:nvSpPr>
          <p:spPr bwMode="auto">
            <a:xfrm>
              <a:off x="9309856" y="4024626"/>
              <a:ext cx="269553" cy="10735"/>
            </a:xfrm>
            <a:custGeom>
              <a:avLst/>
              <a:gdLst>
                <a:gd name="T0" fmla="*/ 1553 w 1586"/>
                <a:gd name="T1" fmla="*/ 66 h 66"/>
                <a:gd name="T2" fmla="*/ 33 w 1586"/>
                <a:gd name="T3" fmla="*/ 66 h 66"/>
                <a:gd name="T4" fmla="*/ 33 w 1586"/>
                <a:gd name="T5" fmla="*/ 66 h 66"/>
                <a:gd name="T6" fmla="*/ 25 w 1586"/>
                <a:gd name="T7" fmla="*/ 66 h 66"/>
                <a:gd name="T8" fmla="*/ 19 w 1586"/>
                <a:gd name="T9" fmla="*/ 64 h 66"/>
                <a:gd name="T10" fmla="*/ 14 w 1586"/>
                <a:gd name="T11" fmla="*/ 61 h 66"/>
                <a:gd name="T12" fmla="*/ 9 w 1586"/>
                <a:gd name="T13" fmla="*/ 57 h 66"/>
                <a:gd name="T14" fmla="*/ 5 w 1586"/>
                <a:gd name="T15" fmla="*/ 52 h 66"/>
                <a:gd name="T16" fmla="*/ 2 w 1586"/>
                <a:gd name="T17" fmla="*/ 47 h 66"/>
                <a:gd name="T18" fmla="*/ 0 w 1586"/>
                <a:gd name="T19" fmla="*/ 40 h 66"/>
                <a:gd name="T20" fmla="*/ 0 w 1586"/>
                <a:gd name="T21" fmla="*/ 33 h 66"/>
                <a:gd name="T22" fmla="*/ 0 w 1586"/>
                <a:gd name="T23" fmla="*/ 33 h 66"/>
                <a:gd name="T24" fmla="*/ 0 w 1586"/>
                <a:gd name="T25" fmla="*/ 27 h 66"/>
                <a:gd name="T26" fmla="*/ 2 w 1586"/>
                <a:gd name="T27" fmla="*/ 21 h 66"/>
                <a:gd name="T28" fmla="*/ 5 w 1586"/>
                <a:gd name="T29" fmla="*/ 15 h 66"/>
                <a:gd name="T30" fmla="*/ 9 w 1586"/>
                <a:gd name="T31" fmla="*/ 10 h 66"/>
                <a:gd name="T32" fmla="*/ 14 w 1586"/>
                <a:gd name="T33" fmla="*/ 6 h 66"/>
                <a:gd name="T34" fmla="*/ 19 w 1586"/>
                <a:gd name="T35" fmla="*/ 3 h 66"/>
                <a:gd name="T36" fmla="*/ 25 w 1586"/>
                <a:gd name="T37" fmla="*/ 1 h 66"/>
                <a:gd name="T38" fmla="*/ 33 w 1586"/>
                <a:gd name="T39" fmla="*/ 0 h 66"/>
                <a:gd name="T40" fmla="*/ 1553 w 1586"/>
                <a:gd name="T41" fmla="*/ 0 h 66"/>
                <a:gd name="T42" fmla="*/ 1553 w 1586"/>
                <a:gd name="T43" fmla="*/ 0 h 66"/>
                <a:gd name="T44" fmla="*/ 1560 w 1586"/>
                <a:gd name="T45" fmla="*/ 1 h 66"/>
                <a:gd name="T46" fmla="*/ 1566 w 1586"/>
                <a:gd name="T47" fmla="*/ 3 h 66"/>
                <a:gd name="T48" fmla="*/ 1572 w 1586"/>
                <a:gd name="T49" fmla="*/ 6 h 66"/>
                <a:gd name="T50" fmla="*/ 1577 w 1586"/>
                <a:gd name="T51" fmla="*/ 10 h 66"/>
                <a:gd name="T52" fmla="*/ 1581 w 1586"/>
                <a:gd name="T53" fmla="*/ 15 h 66"/>
                <a:gd name="T54" fmla="*/ 1584 w 1586"/>
                <a:gd name="T55" fmla="*/ 21 h 66"/>
                <a:gd name="T56" fmla="*/ 1586 w 1586"/>
                <a:gd name="T57" fmla="*/ 27 h 66"/>
                <a:gd name="T58" fmla="*/ 1586 w 1586"/>
                <a:gd name="T59" fmla="*/ 33 h 66"/>
                <a:gd name="T60" fmla="*/ 1586 w 1586"/>
                <a:gd name="T61" fmla="*/ 33 h 66"/>
                <a:gd name="T62" fmla="*/ 1586 w 1586"/>
                <a:gd name="T63" fmla="*/ 40 h 66"/>
                <a:gd name="T64" fmla="*/ 1584 w 1586"/>
                <a:gd name="T65" fmla="*/ 47 h 66"/>
                <a:gd name="T66" fmla="*/ 1581 w 1586"/>
                <a:gd name="T67" fmla="*/ 52 h 66"/>
                <a:gd name="T68" fmla="*/ 1577 w 1586"/>
                <a:gd name="T69" fmla="*/ 57 h 66"/>
                <a:gd name="T70" fmla="*/ 1572 w 1586"/>
                <a:gd name="T71" fmla="*/ 61 h 66"/>
                <a:gd name="T72" fmla="*/ 1566 w 1586"/>
                <a:gd name="T73" fmla="*/ 64 h 66"/>
                <a:gd name="T74" fmla="*/ 1560 w 1586"/>
                <a:gd name="T75" fmla="*/ 66 h 66"/>
                <a:gd name="T76" fmla="*/ 1553 w 1586"/>
                <a:gd name="T77" fmla="*/ 66 h 66"/>
                <a:gd name="T78" fmla="*/ 1553 w 1586"/>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6" h="66">
                  <a:moveTo>
                    <a:pt x="1553" y="66"/>
                  </a:moveTo>
                  <a:lnTo>
                    <a:pt x="33" y="66"/>
                  </a:lnTo>
                  <a:lnTo>
                    <a:pt x="33" y="66"/>
                  </a:lnTo>
                  <a:lnTo>
                    <a:pt x="25" y="66"/>
                  </a:lnTo>
                  <a:lnTo>
                    <a:pt x="19" y="64"/>
                  </a:lnTo>
                  <a:lnTo>
                    <a:pt x="14" y="61"/>
                  </a:lnTo>
                  <a:lnTo>
                    <a:pt x="9" y="57"/>
                  </a:lnTo>
                  <a:lnTo>
                    <a:pt x="5" y="52"/>
                  </a:lnTo>
                  <a:lnTo>
                    <a:pt x="2" y="47"/>
                  </a:lnTo>
                  <a:lnTo>
                    <a:pt x="0" y="40"/>
                  </a:lnTo>
                  <a:lnTo>
                    <a:pt x="0" y="33"/>
                  </a:lnTo>
                  <a:lnTo>
                    <a:pt x="0" y="33"/>
                  </a:lnTo>
                  <a:lnTo>
                    <a:pt x="0" y="27"/>
                  </a:lnTo>
                  <a:lnTo>
                    <a:pt x="2" y="21"/>
                  </a:lnTo>
                  <a:lnTo>
                    <a:pt x="5" y="15"/>
                  </a:lnTo>
                  <a:lnTo>
                    <a:pt x="9" y="10"/>
                  </a:lnTo>
                  <a:lnTo>
                    <a:pt x="14" y="6"/>
                  </a:lnTo>
                  <a:lnTo>
                    <a:pt x="19" y="3"/>
                  </a:lnTo>
                  <a:lnTo>
                    <a:pt x="25" y="1"/>
                  </a:lnTo>
                  <a:lnTo>
                    <a:pt x="33" y="0"/>
                  </a:lnTo>
                  <a:lnTo>
                    <a:pt x="1553" y="0"/>
                  </a:lnTo>
                  <a:lnTo>
                    <a:pt x="1553" y="0"/>
                  </a:lnTo>
                  <a:lnTo>
                    <a:pt x="1560" y="1"/>
                  </a:lnTo>
                  <a:lnTo>
                    <a:pt x="1566" y="3"/>
                  </a:lnTo>
                  <a:lnTo>
                    <a:pt x="1572" y="6"/>
                  </a:lnTo>
                  <a:lnTo>
                    <a:pt x="1577" y="10"/>
                  </a:lnTo>
                  <a:lnTo>
                    <a:pt x="1581" y="15"/>
                  </a:lnTo>
                  <a:lnTo>
                    <a:pt x="1584" y="21"/>
                  </a:lnTo>
                  <a:lnTo>
                    <a:pt x="1586" y="27"/>
                  </a:lnTo>
                  <a:lnTo>
                    <a:pt x="1586" y="33"/>
                  </a:lnTo>
                  <a:lnTo>
                    <a:pt x="1586" y="33"/>
                  </a:lnTo>
                  <a:lnTo>
                    <a:pt x="1586" y="40"/>
                  </a:lnTo>
                  <a:lnTo>
                    <a:pt x="1584" y="47"/>
                  </a:lnTo>
                  <a:lnTo>
                    <a:pt x="1581" y="52"/>
                  </a:lnTo>
                  <a:lnTo>
                    <a:pt x="1577" y="57"/>
                  </a:lnTo>
                  <a:lnTo>
                    <a:pt x="1572" y="61"/>
                  </a:lnTo>
                  <a:lnTo>
                    <a:pt x="1566" y="64"/>
                  </a:lnTo>
                  <a:lnTo>
                    <a:pt x="1560" y="66"/>
                  </a:lnTo>
                  <a:lnTo>
                    <a:pt x="1553" y="66"/>
                  </a:lnTo>
                  <a:lnTo>
                    <a:pt x="1553" y="66"/>
                  </a:lnTo>
                  <a:close/>
                </a:path>
              </a:pathLst>
            </a:cu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47" name="Rectangle 57">
              <a:extLst>
                <a:ext uri="{FF2B5EF4-FFF2-40B4-BE49-F238E27FC236}">
                  <a16:creationId xmlns:a16="http://schemas.microsoft.com/office/drawing/2014/main" id="{3947A857-084A-50CE-0559-C3856F5DF1C0}"/>
                </a:ext>
              </a:extLst>
            </p:cNvPr>
            <p:cNvSpPr>
              <a:spLocks noChangeArrowheads="1"/>
            </p:cNvSpPr>
            <p:nvPr/>
          </p:nvSpPr>
          <p:spPr bwMode="auto">
            <a:xfrm>
              <a:off x="9399310" y="3996001"/>
              <a:ext cx="11927" cy="34589"/>
            </a:xfrm>
            <a:prstGeom prst="rect">
              <a:avLst/>
            </a:pr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48" name="Rectangle 58">
              <a:extLst>
                <a:ext uri="{FF2B5EF4-FFF2-40B4-BE49-F238E27FC236}">
                  <a16:creationId xmlns:a16="http://schemas.microsoft.com/office/drawing/2014/main" id="{565F34C6-E34D-FD58-EF46-D6BD2AB22038}"/>
                </a:ext>
              </a:extLst>
            </p:cNvPr>
            <p:cNvSpPr>
              <a:spLocks noChangeArrowheads="1"/>
            </p:cNvSpPr>
            <p:nvPr/>
          </p:nvSpPr>
          <p:spPr bwMode="auto">
            <a:xfrm>
              <a:off x="9512617" y="3996001"/>
              <a:ext cx="10735" cy="34589"/>
            </a:xfrm>
            <a:prstGeom prst="rect">
              <a:avLst/>
            </a:pr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49" name="Rectangle 59">
              <a:extLst>
                <a:ext uri="{FF2B5EF4-FFF2-40B4-BE49-F238E27FC236}">
                  <a16:creationId xmlns:a16="http://schemas.microsoft.com/office/drawing/2014/main" id="{C1E9E58F-E57B-38F4-BD14-DB472C5C0CF8}"/>
                </a:ext>
              </a:extLst>
            </p:cNvPr>
            <p:cNvSpPr>
              <a:spLocks noChangeArrowheads="1"/>
            </p:cNvSpPr>
            <p:nvPr/>
          </p:nvSpPr>
          <p:spPr bwMode="auto">
            <a:xfrm>
              <a:off x="9399310" y="4063986"/>
              <a:ext cx="11927" cy="33396"/>
            </a:xfrm>
            <a:prstGeom prst="rect">
              <a:avLst/>
            </a:pr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50" name="Rectangle 60">
              <a:extLst>
                <a:ext uri="{FF2B5EF4-FFF2-40B4-BE49-F238E27FC236}">
                  <a16:creationId xmlns:a16="http://schemas.microsoft.com/office/drawing/2014/main" id="{5D7B762E-5D6E-745D-77EF-C62DFC589508}"/>
                </a:ext>
              </a:extLst>
            </p:cNvPr>
            <p:cNvSpPr>
              <a:spLocks noChangeArrowheads="1"/>
            </p:cNvSpPr>
            <p:nvPr/>
          </p:nvSpPr>
          <p:spPr bwMode="auto">
            <a:xfrm>
              <a:off x="9512617" y="4063986"/>
              <a:ext cx="10735" cy="33396"/>
            </a:xfrm>
            <a:prstGeom prst="rect">
              <a:avLst/>
            </a:pr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51" name="Rectangle 61">
              <a:extLst>
                <a:ext uri="{FF2B5EF4-FFF2-40B4-BE49-F238E27FC236}">
                  <a16:creationId xmlns:a16="http://schemas.microsoft.com/office/drawing/2014/main" id="{DD0E7F44-5F08-6CE3-8AE1-018B511AEB48}"/>
                </a:ext>
              </a:extLst>
            </p:cNvPr>
            <p:cNvSpPr>
              <a:spLocks noChangeArrowheads="1"/>
            </p:cNvSpPr>
            <p:nvPr/>
          </p:nvSpPr>
          <p:spPr bwMode="auto">
            <a:xfrm>
              <a:off x="9353987" y="4097382"/>
              <a:ext cx="11927" cy="34589"/>
            </a:xfrm>
            <a:prstGeom prst="rect">
              <a:avLst/>
            </a:pr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52" name="Rectangle 62">
              <a:extLst>
                <a:ext uri="{FF2B5EF4-FFF2-40B4-BE49-F238E27FC236}">
                  <a16:creationId xmlns:a16="http://schemas.microsoft.com/office/drawing/2014/main" id="{B2092AA7-ECC7-8D70-0264-5A35A7B78B90}"/>
                </a:ext>
              </a:extLst>
            </p:cNvPr>
            <p:cNvSpPr>
              <a:spLocks noChangeArrowheads="1"/>
            </p:cNvSpPr>
            <p:nvPr/>
          </p:nvSpPr>
          <p:spPr bwMode="auto">
            <a:xfrm>
              <a:off x="9467294" y="4097382"/>
              <a:ext cx="10735" cy="34589"/>
            </a:xfrm>
            <a:prstGeom prst="rect">
              <a:avLst/>
            </a:pr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53" name="Rectangle 63">
              <a:extLst>
                <a:ext uri="{FF2B5EF4-FFF2-40B4-BE49-F238E27FC236}">
                  <a16:creationId xmlns:a16="http://schemas.microsoft.com/office/drawing/2014/main" id="{DF2C86D9-6C3C-CBAE-1115-194A21BBCB42}"/>
                </a:ext>
              </a:extLst>
            </p:cNvPr>
            <p:cNvSpPr>
              <a:spLocks noChangeArrowheads="1"/>
            </p:cNvSpPr>
            <p:nvPr/>
          </p:nvSpPr>
          <p:spPr bwMode="auto">
            <a:xfrm>
              <a:off x="9353987" y="4030590"/>
              <a:ext cx="11927" cy="33396"/>
            </a:xfrm>
            <a:prstGeom prst="rect">
              <a:avLst/>
            </a:pr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54" name="Rectangle 64">
              <a:extLst>
                <a:ext uri="{FF2B5EF4-FFF2-40B4-BE49-F238E27FC236}">
                  <a16:creationId xmlns:a16="http://schemas.microsoft.com/office/drawing/2014/main" id="{8948D798-6093-D9BB-EE6E-4E737E46B2AF}"/>
                </a:ext>
              </a:extLst>
            </p:cNvPr>
            <p:cNvSpPr>
              <a:spLocks noChangeArrowheads="1"/>
            </p:cNvSpPr>
            <p:nvPr/>
          </p:nvSpPr>
          <p:spPr bwMode="auto">
            <a:xfrm>
              <a:off x="9467294" y="4030590"/>
              <a:ext cx="10735" cy="33396"/>
            </a:xfrm>
            <a:prstGeom prst="rect">
              <a:avLst/>
            </a:pr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55" name="Freeform 65">
              <a:extLst>
                <a:ext uri="{FF2B5EF4-FFF2-40B4-BE49-F238E27FC236}">
                  <a16:creationId xmlns:a16="http://schemas.microsoft.com/office/drawing/2014/main" id="{989B2FD9-3F8E-E2D4-B744-655FFBFCD373}"/>
                </a:ext>
              </a:extLst>
            </p:cNvPr>
            <p:cNvSpPr>
              <a:spLocks noEditPoints="1"/>
            </p:cNvSpPr>
            <p:nvPr/>
          </p:nvSpPr>
          <p:spPr bwMode="auto">
            <a:xfrm>
              <a:off x="9309856" y="3991230"/>
              <a:ext cx="269553" cy="146704"/>
            </a:xfrm>
            <a:custGeom>
              <a:avLst/>
              <a:gdLst>
                <a:gd name="T0" fmla="*/ 1553 w 1586"/>
                <a:gd name="T1" fmla="*/ 860 h 860"/>
                <a:gd name="T2" fmla="*/ 33 w 1586"/>
                <a:gd name="T3" fmla="*/ 860 h 860"/>
                <a:gd name="T4" fmla="*/ 33 w 1586"/>
                <a:gd name="T5" fmla="*/ 860 h 860"/>
                <a:gd name="T6" fmla="*/ 25 w 1586"/>
                <a:gd name="T7" fmla="*/ 859 h 860"/>
                <a:gd name="T8" fmla="*/ 19 w 1586"/>
                <a:gd name="T9" fmla="*/ 857 h 860"/>
                <a:gd name="T10" fmla="*/ 14 w 1586"/>
                <a:gd name="T11" fmla="*/ 854 h 860"/>
                <a:gd name="T12" fmla="*/ 9 w 1586"/>
                <a:gd name="T13" fmla="*/ 850 h 860"/>
                <a:gd name="T14" fmla="*/ 5 w 1586"/>
                <a:gd name="T15" fmla="*/ 846 h 860"/>
                <a:gd name="T16" fmla="*/ 2 w 1586"/>
                <a:gd name="T17" fmla="*/ 840 h 860"/>
                <a:gd name="T18" fmla="*/ 0 w 1586"/>
                <a:gd name="T19" fmla="*/ 833 h 860"/>
                <a:gd name="T20" fmla="*/ 0 w 1586"/>
                <a:gd name="T21" fmla="*/ 827 h 860"/>
                <a:gd name="T22" fmla="*/ 0 w 1586"/>
                <a:gd name="T23" fmla="*/ 33 h 860"/>
                <a:gd name="T24" fmla="*/ 0 w 1586"/>
                <a:gd name="T25" fmla="*/ 33 h 860"/>
                <a:gd name="T26" fmla="*/ 0 w 1586"/>
                <a:gd name="T27" fmla="*/ 26 h 860"/>
                <a:gd name="T28" fmla="*/ 2 w 1586"/>
                <a:gd name="T29" fmla="*/ 20 h 860"/>
                <a:gd name="T30" fmla="*/ 5 w 1586"/>
                <a:gd name="T31" fmla="*/ 15 h 860"/>
                <a:gd name="T32" fmla="*/ 9 w 1586"/>
                <a:gd name="T33" fmla="*/ 9 h 860"/>
                <a:gd name="T34" fmla="*/ 14 w 1586"/>
                <a:gd name="T35" fmla="*/ 5 h 860"/>
                <a:gd name="T36" fmla="*/ 19 w 1586"/>
                <a:gd name="T37" fmla="*/ 2 h 860"/>
                <a:gd name="T38" fmla="*/ 25 w 1586"/>
                <a:gd name="T39" fmla="*/ 0 h 860"/>
                <a:gd name="T40" fmla="*/ 33 w 1586"/>
                <a:gd name="T41" fmla="*/ 0 h 860"/>
                <a:gd name="T42" fmla="*/ 1553 w 1586"/>
                <a:gd name="T43" fmla="*/ 0 h 860"/>
                <a:gd name="T44" fmla="*/ 1553 w 1586"/>
                <a:gd name="T45" fmla="*/ 0 h 860"/>
                <a:gd name="T46" fmla="*/ 1560 w 1586"/>
                <a:gd name="T47" fmla="*/ 0 h 860"/>
                <a:gd name="T48" fmla="*/ 1566 w 1586"/>
                <a:gd name="T49" fmla="*/ 2 h 860"/>
                <a:gd name="T50" fmla="*/ 1572 w 1586"/>
                <a:gd name="T51" fmla="*/ 5 h 860"/>
                <a:gd name="T52" fmla="*/ 1577 w 1586"/>
                <a:gd name="T53" fmla="*/ 9 h 860"/>
                <a:gd name="T54" fmla="*/ 1581 w 1586"/>
                <a:gd name="T55" fmla="*/ 15 h 860"/>
                <a:gd name="T56" fmla="*/ 1584 w 1586"/>
                <a:gd name="T57" fmla="*/ 20 h 860"/>
                <a:gd name="T58" fmla="*/ 1586 w 1586"/>
                <a:gd name="T59" fmla="*/ 26 h 860"/>
                <a:gd name="T60" fmla="*/ 1586 w 1586"/>
                <a:gd name="T61" fmla="*/ 33 h 860"/>
                <a:gd name="T62" fmla="*/ 1586 w 1586"/>
                <a:gd name="T63" fmla="*/ 827 h 860"/>
                <a:gd name="T64" fmla="*/ 1586 w 1586"/>
                <a:gd name="T65" fmla="*/ 827 h 860"/>
                <a:gd name="T66" fmla="*/ 1586 w 1586"/>
                <a:gd name="T67" fmla="*/ 833 h 860"/>
                <a:gd name="T68" fmla="*/ 1584 w 1586"/>
                <a:gd name="T69" fmla="*/ 840 h 860"/>
                <a:gd name="T70" fmla="*/ 1581 w 1586"/>
                <a:gd name="T71" fmla="*/ 846 h 860"/>
                <a:gd name="T72" fmla="*/ 1577 w 1586"/>
                <a:gd name="T73" fmla="*/ 850 h 860"/>
                <a:gd name="T74" fmla="*/ 1572 w 1586"/>
                <a:gd name="T75" fmla="*/ 854 h 860"/>
                <a:gd name="T76" fmla="*/ 1566 w 1586"/>
                <a:gd name="T77" fmla="*/ 857 h 860"/>
                <a:gd name="T78" fmla="*/ 1560 w 1586"/>
                <a:gd name="T79" fmla="*/ 859 h 860"/>
                <a:gd name="T80" fmla="*/ 1553 w 1586"/>
                <a:gd name="T81" fmla="*/ 860 h 860"/>
                <a:gd name="T82" fmla="*/ 1553 w 1586"/>
                <a:gd name="T83" fmla="*/ 860 h 860"/>
                <a:gd name="T84" fmla="*/ 66 w 1586"/>
                <a:gd name="T85" fmla="*/ 794 h 860"/>
                <a:gd name="T86" fmla="*/ 1520 w 1586"/>
                <a:gd name="T87" fmla="*/ 794 h 860"/>
                <a:gd name="T88" fmla="*/ 1520 w 1586"/>
                <a:gd name="T89" fmla="*/ 66 h 860"/>
                <a:gd name="T90" fmla="*/ 66 w 1586"/>
                <a:gd name="T91" fmla="*/ 66 h 860"/>
                <a:gd name="T92" fmla="*/ 66 w 1586"/>
                <a:gd name="T93" fmla="*/ 794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86" h="860">
                  <a:moveTo>
                    <a:pt x="1553" y="860"/>
                  </a:moveTo>
                  <a:lnTo>
                    <a:pt x="33" y="860"/>
                  </a:lnTo>
                  <a:lnTo>
                    <a:pt x="33" y="860"/>
                  </a:lnTo>
                  <a:lnTo>
                    <a:pt x="25" y="859"/>
                  </a:lnTo>
                  <a:lnTo>
                    <a:pt x="19" y="857"/>
                  </a:lnTo>
                  <a:lnTo>
                    <a:pt x="14" y="854"/>
                  </a:lnTo>
                  <a:lnTo>
                    <a:pt x="9" y="850"/>
                  </a:lnTo>
                  <a:lnTo>
                    <a:pt x="5" y="846"/>
                  </a:lnTo>
                  <a:lnTo>
                    <a:pt x="2" y="840"/>
                  </a:lnTo>
                  <a:lnTo>
                    <a:pt x="0" y="833"/>
                  </a:lnTo>
                  <a:lnTo>
                    <a:pt x="0" y="827"/>
                  </a:lnTo>
                  <a:lnTo>
                    <a:pt x="0" y="33"/>
                  </a:lnTo>
                  <a:lnTo>
                    <a:pt x="0" y="33"/>
                  </a:lnTo>
                  <a:lnTo>
                    <a:pt x="0" y="26"/>
                  </a:lnTo>
                  <a:lnTo>
                    <a:pt x="2" y="20"/>
                  </a:lnTo>
                  <a:lnTo>
                    <a:pt x="5" y="15"/>
                  </a:lnTo>
                  <a:lnTo>
                    <a:pt x="9" y="9"/>
                  </a:lnTo>
                  <a:lnTo>
                    <a:pt x="14" y="5"/>
                  </a:lnTo>
                  <a:lnTo>
                    <a:pt x="19" y="2"/>
                  </a:lnTo>
                  <a:lnTo>
                    <a:pt x="25" y="0"/>
                  </a:lnTo>
                  <a:lnTo>
                    <a:pt x="33" y="0"/>
                  </a:lnTo>
                  <a:lnTo>
                    <a:pt x="1553" y="0"/>
                  </a:lnTo>
                  <a:lnTo>
                    <a:pt x="1553" y="0"/>
                  </a:lnTo>
                  <a:lnTo>
                    <a:pt x="1560" y="0"/>
                  </a:lnTo>
                  <a:lnTo>
                    <a:pt x="1566" y="2"/>
                  </a:lnTo>
                  <a:lnTo>
                    <a:pt x="1572" y="5"/>
                  </a:lnTo>
                  <a:lnTo>
                    <a:pt x="1577" y="9"/>
                  </a:lnTo>
                  <a:lnTo>
                    <a:pt x="1581" y="15"/>
                  </a:lnTo>
                  <a:lnTo>
                    <a:pt x="1584" y="20"/>
                  </a:lnTo>
                  <a:lnTo>
                    <a:pt x="1586" y="26"/>
                  </a:lnTo>
                  <a:lnTo>
                    <a:pt x="1586" y="33"/>
                  </a:lnTo>
                  <a:lnTo>
                    <a:pt x="1586" y="827"/>
                  </a:lnTo>
                  <a:lnTo>
                    <a:pt x="1586" y="827"/>
                  </a:lnTo>
                  <a:lnTo>
                    <a:pt x="1586" y="833"/>
                  </a:lnTo>
                  <a:lnTo>
                    <a:pt x="1584" y="840"/>
                  </a:lnTo>
                  <a:lnTo>
                    <a:pt x="1581" y="846"/>
                  </a:lnTo>
                  <a:lnTo>
                    <a:pt x="1577" y="850"/>
                  </a:lnTo>
                  <a:lnTo>
                    <a:pt x="1572" y="854"/>
                  </a:lnTo>
                  <a:lnTo>
                    <a:pt x="1566" y="857"/>
                  </a:lnTo>
                  <a:lnTo>
                    <a:pt x="1560" y="859"/>
                  </a:lnTo>
                  <a:lnTo>
                    <a:pt x="1553" y="860"/>
                  </a:lnTo>
                  <a:lnTo>
                    <a:pt x="1553" y="860"/>
                  </a:lnTo>
                  <a:close/>
                  <a:moveTo>
                    <a:pt x="66" y="794"/>
                  </a:moveTo>
                  <a:lnTo>
                    <a:pt x="1520" y="794"/>
                  </a:lnTo>
                  <a:lnTo>
                    <a:pt x="1520" y="66"/>
                  </a:lnTo>
                  <a:lnTo>
                    <a:pt x="66" y="66"/>
                  </a:lnTo>
                  <a:lnTo>
                    <a:pt x="66" y="794"/>
                  </a:lnTo>
                  <a:close/>
                </a:path>
              </a:pathLst>
            </a:cu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56" name="Freeform 66">
              <a:extLst>
                <a:ext uri="{FF2B5EF4-FFF2-40B4-BE49-F238E27FC236}">
                  <a16:creationId xmlns:a16="http://schemas.microsoft.com/office/drawing/2014/main" id="{4915AAF1-820F-ACD7-EDFE-83369E3B1A1F}"/>
                </a:ext>
              </a:extLst>
            </p:cNvPr>
            <p:cNvSpPr>
              <a:spLocks noEditPoints="1"/>
            </p:cNvSpPr>
            <p:nvPr/>
          </p:nvSpPr>
          <p:spPr bwMode="auto">
            <a:xfrm>
              <a:off x="9342060" y="3867188"/>
              <a:ext cx="205147" cy="134777"/>
            </a:xfrm>
            <a:custGeom>
              <a:avLst/>
              <a:gdLst>
                <a:gd name="T0" fmla="*/ 81 w 1198"/>
                <a:gd name="T1" fmla="*/ 785 h 794"/>
                <a:gd name="T2" fmla="*/ 23 w 1198"/>
                <a:gd name="T3" fmla="*/ 699 h 794"/>
                <a:gd name="T4" fmla="*/ 0 w 1198"/>
                <a:gd name="T5" fmla="*/ 576 h 794"/>
                <a:gd name="T6" fmla="*/ 22 w 1198"/>
                <a:gd name="T7" fmla="*/ 459 h 794"/>
                <a:gd name="T8" fmla="*/ 95 w 1198"/>
                <a:gd name="T9" fmla="*/ 337 h 794"/>
                <a:gd name="T10" fmla="*/ 189 w 1198"/>
                <a:gd name="T11" fmla="*/ 268 h 794"/>
                <a:gd name="T12" fmla="*/ 220 w 1198"/>
                <a:gd name="T13" fmla="*/ 269 h 794"/>
                <a:gd name="T14" fmla="*/ 235 w 1198"/>
                <a:gd name="T15" fmla="*/ 292 h 794"/>
                <a:gd name="T16" fmla="*/ 232 w 1198"/>
                <a:gd name="T17" fmla="*/ 332 h 794"/>
                <a:gd name="T18" fmla="*/ 254 w 1198"/>
                <a:gd name="T19" fmla="*/ 378 h 794"/>
                <a:gd name="T20" fmla="*/ 350 w 1198"/>
                <a:gd name="T21" fmla="*/ 450 h 794"/>
                <a:gd name="T22" fmla="*/ 359 w 1198"/>
                <a:gd name="T23" fmla="*/ 326 h 794"/>
                <a:gd name="T24" fmla="*/ 399 w 1198"/>
                <a:gd name="T25" fmla="*/ 215 h 794"/>
                <a:gd name="T26" fmla="*/ 472 w 1198"/>
                <a:gd name="T27" fmla="*/ 120 h 794"/>
                <a:gd name="T28" fmla="*/ 607 w 1198"/>
                <a:gd name="T29" fmla="*/ 34 h 794"/>
                <a:gd name="T30" fmla="*/ 731 w 1198"/>
                <a:gd name="T31" fmla="*/ 0 h 794"/>
                <a:gd name="T32" fmla="*/ 759 w 1198"/>
                <a:gd name="T33" fmla="*/ 14 h 794"/>
                <a:gd name="T34" fmla="*/ 764 w 1198"/>
                <a:gd name="T35" fmla="*/ 41 h 794"/>
                <a:gd name="T36" fmla="*/ 734 w 1198"/>
                <a:gd name="T37" fmla="*/ 108 h 794"/>
                <a:gd name="T38" fmla="*/ 746 w 1198"/>
                <a:gd name="T39" fmla="*/ 177 h 794"/>
                <a:gd name="T40" fmla="*/ 835 w 1198"/>
                <a:gd name="T41" fmla="*/ 276 h 794"/>
                <a:gd name="T42" fmla="*/ 885 w 1198"/>
                <a:gd name="T43" fmla="*/ 370 h 794"/>
                <a:gd name="T44" fmla="*/ 922 w 1198"/>
                <a:gd name="T45" fmla="*/ 399 h 794"/>
                <a:gd name="T46" fmla="*/ 932 w 1198"/>
                <a:gd name="T47" fmla="*/ 341 h 794"/>
                <a:gd name="T48" fmla="*/ 937 w 1198"/>
                <a:gd name="T49" fmla="*/ 311 h 794"/>
                <a:gd name="T50" fmla="*/ 960 w 1198"/>
                <a:gd name="T51" fmla="*/ 298 h 794"/>
                <a:gd name="T52" fmla="*/ 1031 w 1198"/>
                <a:gd name="T53" fmla="*/ 324 h 794"/>
                <a:gd name="T54" fmla="*/ 1135 w 1198"/>
                <a:gd name="T55" fmla="*/ 407 h 794"/>
                <a:gd name="T56" fmla="*/ 1187 w 1198"/>
                <a:gd name="T57" fmla="*/ 503 h 794"/>
                <a:gd name="T58" fmla="*/ 1194 w 1198"/>
                <a:gd name="T59" fmla="*/ 627 h 794"/>
                <a:gd name="T60" fmla="*/ 1146 w 1198"/>
                <a:gd name="T61" fmla="*/ 749 h 794"/>
                <a:gd name="T62" fmla="*/ 1096 w 1198"/>
                <a:gd name="T63" fmla="*/ 794 h 794"/>
                <a:gd name="T64" fmla="*/ 1103 w 1198"/>
                <a:gd name="T65" fmla="*/ 690 h 794"/>
                <a:gd name="T66" fmla="*/ 1131 w 1198"/>
                <a:gd name="T67" fmla="*/ 599 h 794"/>
                <a:gd name="T68" fmla="*/ 1123 w 1198"/>
                <a:gd name="T69" fmla="*/ 522 h 794"/>
                <a:gd name="T70" fmla="*/ 1063 w 1198"/>
                <a:gd name="T71" fmla="*/ 426 h 794"/>
                <a:gd name="T72" fmla="*/ 989 w 1198"/>
                <a:gd name="T73" fmla="*/ 421 h 794"/>
                <a:gd name="T74" fmla="*/ 926 w 1198"/>
                <a:gd name="T75" fmla="*/ 490 h 794"/>
                <a:gd name="T76" fmla="*/ 893 w 1198"/>
                <a:gd name="T77" fmla="*/ 545 h 794"/>
                <a:gd name="T78" fmla="*/ 857 w 1198"/>
                <a:gd name="T79" fmla="*/ 562 h 794"/>
                <a:gd name="T80" fmla="*/ 832 w 1198"/>
                <a:gd name="T81" fmla="*/ 538 h 794"/>
                <a:gd name="T82" fmla="*/ 830 w 1198"/>
                <a:gd name="T83" fmla="*/ 430 h 794"/>
                <a:gd name="T84" fmla="*/ 785 w 1198"/>
                <a:gd name="T85" fmla="*/ 320 h 794"/>
                <a:gd name="T86" fmla="*/ 696 w 1198"/>
                <a:gd name="T87" fmla="*/ 223 h 794"/>
                <a:gd name="T88" fmla="*/ 665 w 1198"/>
                <a:gd name="T89" fmla="*/ 142 h 794"/>
                <a:gd name="T90" fmla="*/ 642 w 1198"/>
                <a:gd name="T91" fmla="*/ 91 h 794"/>
                <a:gd name="T92" fmla="*/ 544 w 1198"/>
                <a:gd name="T93" fmla="*/ 145 h 794"/>
                <a:gd name="T94" fmla="*/ 471 w 1198"/>
                <a:gd name="T95" fmla="*/ 223 h 794"/>
                <a:gd name="T96" fmla="*/ 425 w 1198"/>
                <a:gd name="T97" fmla="*/ 331 h 794"/>
                <a:gd name="T98" fmla="*/ 419 w 1198"/>
                <a:gd name="T99" fmla="*/ 479 h 794"/>
                <a:gd name="T100" fmla="*/ 431 w 1198"/>
                <a:gd name="T101" fmla="*/ 567 h 794"/>
                <a:gd name="T102" fmla="*/ 405 w 1198"/>
                <a:gd name="T103" fmla="*/ 590 h 794"/>
                <a:gd name="T104" fmla="*/ 370 w 1198"/>
                <a:gd name="T105" fmla="*/ 572 h 794"/>
                <a:gd name="T106" fmla="*/ 297 w 1198"/>
                <a:gd name="T107" fmla="*/ 492 h 794"/>
                <a:gd name="T108" fmla="*/ 189 w 1198"/>
                <a:gd name="T109" fmla="*/ 403 h 794"/>
                <a:gd name="T110" fmla="*/ 151 w 1198"/>
                <a:gd name="T111" fmla="*/ 374 h 794"/>
                <a:gd name="T112" fmla="*/ 72 w 1198"/>
                <a:gd name="T113" fmla="*/ 531 h 794"/>
                <a:gd name="T114" fmla="*/ 68 w 1198"/>
                <a:gd name="T115" fmla="*/ 614 h 794"/>
                <a:gd name="T116" fmla="*/ 96 w 1198"/>
                <a:gd name="T117" fmla="*/ 698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8" h="794">
                  <a:moveTo>
                    <a:pt x="1096" y="794"/>
                  </a:moveTo>
                  <a:lnTo>
                    <a:pt x="103" y="794"/>
                  </a:lnTo>
                  <a:lnTo>
                    <a:pt x="103" y="794"/>
                  </a:lnTo>
                  <a:lnTo>
                    <a:pt x="97" y="793"/>
                  </a:lnTo>
                  <a:lnTo>
                    <a:pt x="91" y="791"/>
                  </a:lnTo>
                  <a:lnTo>
                    <a:pt x="86" y="789"/>
                  </a:lnTo>
                  <a:lnTo>
                    <a:pt x="81" y="785"/>
                  </a:lnTo>
                  <a:lnTo>
                    <a:pt x="81" y="785"/>
                  </a:lnTo>
                  <a:lnTo>
                    <a:pt x="68" y="771"/>
                  </a:lnTo>
                  <a:lnTo>
                    <a:pt x="58" y="758"/>
                  </a:lnTo>
                  <a:lnTo>
                    <a:pt x="48" y="745"/>
                  </a:lnTo>
                  <a:lnTo>
                    <a:pt x="39" y="730"/>
                  </a:lnTo>
                  <a:lnTo>
                    <a:pt x="30" y="715"/>
                  </a:lnTo>
                  <a:lnTo>
                    <a:pt x="23" y="699"/>
                  </a:lnTo>
                  <a:lnTo>
                    <a:pt x="17" y="683"/>
                  </a:lnTo>
                  <a:lnTo>
                    <a:pt x="12" y="666"/>
                  </a:lnTo>
                  <a:lnTo>
                    <a:pt x="8" y="649"/>
                  </a:lnTo>
                  <a:lnTo>
                    <a:pt x="5" y="631"/>
                  </a:lnTo>
                  <a:lnTo>
                    <a:pt x="2" y="614"/>
                  </a:lnTo>
                  <a:lnTo>
                    <a:pt x="0" y="595"/>
                  </a:lnTo>
                  <a:lnTo>
                    <a:pt x="0" y="576"/>
                  </a:lnTo>
                  <a:lnTo>
                    <a:pt x="1" y="558"/>
                  </a:lnTo>
                  <a:lnTo>
                    <a:pt x="3" y="539"/>
                  </a:lnTo>
                  <a:lnTo>
                    <a:pt x="6" y="520"/>
                  </a:lnTo>
                  <a:lnTo>
                    <a:pt x="6" y="520"/>
                  </a:lnTo>
                  <a:lnTo>
                    <a:pt x="11" y="499"/>
                  </a:lnTo>
                  <a:lnTo>
                    <a:pt x="16" y="478"/>
                  </a:lnTo>
                  <a:lnTo>
                    <a:pt x="22" y="459"/>
                  </a:lnTo>
                  <a:lnTo>
                    <a:pt x="29" y="439"/>
                  </a:lnTo>
                  <a:lnTo>
                    <a:pt x="39" y="421"/>
                  </a:lnTo>
                  <a:lnTo>
                    <a:pt x="48" y="402"/>
                  </a:lnTo>
                  <a:lnTo>
                    <a:pt x="58" y="385"/>
                  </a:lnTo>
                  <a:lnTo>
                    <a:pt x="69" y="368"/>
                  </a:lnTo>
                  <a:lnTo>
                    <a:pt x="82" y="353"/>
                  </a:lnTo>
                  <a:lnTo>
                    <a:pt x="95" y="337"/>
                  </a:lnTo>
                  <a:lnTo>
                    <a:pt x="110" y="323"/>
                  </a:lnTo>
                  <a:lnTo>
                    <a:pt x="124" y="309"/>
                  </a:lnTo>
                  <a:lnTo>
                    <a:pt x="140" y="298"/>
                  </a:lnTo>
                  <a:lnTo>
                    <a:pt x="155" y="287"/>
                  </a:lnTo>
                  <a:lnTo>
                    <a:pt x="171" y="276"/>
                  </a:lnTo>
                  <a:lnTo>
                    <a:pt x="189" y="268"/>
                  </a:lnTo>
                  <a:lnTo>
                    <a:pt x="189" y="268"/>
                  </a:lnTo>
                  <a:lnTo>
                    <a:pt x="193" y="266"/>
                  </a:lnTo>
                  <a:lnTo>
                    <a:pt x="198" y="265"/>
                  </a:lnTo>
                  <a:lnTo>
                    <a:pt x="202" y="265"/>
                  </a:lnTo>
                  <a:lnTo>
                    <a:pt x="208" y="265"/>
                  </a:lnTo>
                  <a:lnTo>
                    <a:pt x="212" y="266"/>
                  </a:lnTo>
                  <a:lnTo>
                    <a:pt x="216" y="267"/>
                  </a:lnTo>
                  <a:lnTo>
                    <a:pt x="220" y="269"/>
                  </a:lnTo>
                  <a:lnTo>
                    <a:pt x="224" y="272"/>
                  </a:lnTo>
                  <a:lnTo>
                    <a:pt x="224" y="272"/>
                  </a:lnTo>
                  <a:lnTo>
                    <a:pt x="227" y="275"/>
                  </a:lnTo>
                  <a:lnTo>
                    <a:pt x="230" y="279"/>
                  </a:lnTo>
                  <a:lnTo>
                    <a:pt x="232" y="284"/>
                  </a:lnTo>
                  <a:lnTo>
                    <a:pt x="234" y="288"/>
                  </a:lnTo>
                  <a:lnTo>
                    <a:pt x="235" y="292"/>
                  </a:lnTo>
                  <a:lnTo>
                    <a:pt x="236" y="297"/>
                  </a:lnTo>
                  <a:lnTo>
                    <a:pt x="236" y="301"/>
                  </a:lnTo>
                  <a:lnTo>
                    <a:pt x="235" y="306"/>
                  </a:lnTo>
                  <a:lnTo>
                    <a:pt x="235" y="306"/>
                  </a:lnTo>
                  <a:lnTo>
                    <a:pt x="233" y="315"/>
                  </a:lnTo>
                  <a:lnTo>
                    <a:pt x="232" y="324"/>
                  </a:lnTo>
                  <a:lnTo>
                    <a:pt x="232" y="332"/>
                  </a:lnTo>
                  <a:lnTo>
                    <a:pt x="232" y="339"/>
                  </a:lnTo>
                  <a:lnTo>
                    <a:pt x="234" y="346"/>
                  </a:lnTo>
                  <a:lnTo>
                    <a:pt x="236" y="354"/>
                  </a:lnTo>
                  <a:lnTo>
                    <a:pt x="240" y="360"/>
                  </a:lnTo>
                  <a:lnTo>
                    <a:pt x="244" y="366"/>
                  </a:lnTo>
                  <a:lnTo>
                    <a:pt x="249" y="372"/>
                  </a:lnTo>
                  <a:lnTo>
                    <a:pt x="254" y="378"/>
                  </a:lnTo>
                  <a:lnTo>
                    <a:pt x="268" y="391"/>
                  </a:lnTo>
                  <a:lnTo>
                    <a:pt x="285" y="403"/>
                  </a:lnTo>
                  <a:lnTo>
                    <a:pt x="306" y="418"/>
                  </a:lnTo>
                  <a:lnTo>
                    <a:pt x="306" y="418"/>
                  </a:lnTo>
                  <a:lnTo>
                    <a:pt x="327" y="433"/>
                  </a:lnTo>
                  <a:lnTo>
                    <a:pt x="350" y="450"/>
                  </a:lnTo>
                  <a:lnTo>
                    <a:pt x="350" y="450"/>
                  </a:lnTo>
                  <a:lnTo>
                    <a:pt x="350" y="431"/>
                  </a:lnTo>
                  <a:lnTo>
                    <a:pt x="350" y="413"/>
                  </a:lnTo>
                  <a:lnTo>
                    <a:pt x="351" y="395"/>
                  </a:lnTo>
                  <a:lnTo>
                    <a:pt x="352" y="377"/>
                  </a:lnTo>
                  <a:lnTo>
                    <a:pt x="354" y="360"/>
                  </a:lnTo>
                  <a:lnTo>
                    <a:pt x="356" y="342"/>
                  </a:lnTo>
                  <a:lnTo>
                    <a:pt x="359" y="326"/>
                  </a:lnTo>
                  <a:lnTo>
                    <a:pt x="363" y="308"/>
                  </a:lnTo>
                  <a:lnTo>
                    <a:pt x="367" y="293"/>
                  </a:lnTo>
                  <a:lnTo>
                    <a:pt x="373" y="276"/>
                  </a:lnTo>
                  <a:lnTo>
                    <a:pt x="379" y="261"/>
                  </a:lnTo>
                  <a:lnTo>
                    <a:pt x="385" y="245"/>
                  </a:lnTo>
                  <a:lnTo>
                    <a:pt x="392" y="230"/>
                  </a:lnTo>
                  <a:lnTo>
                    <a:pt x="399" y="215"/>
                  </a:lnTo>
                  <a:lnTo>
                    <a:pt x="408" y="201"/>
                  </a:lnTo>
                  <a:lnTo>
                    <a:pt x="416" y="187"/>
                  </a:lnTo>
                  <a:lnTo>
                    <a:pt x="416" y="187"/>
                  </a:lnTo>
                  <a:lnTo>
                    <a:pt x="429" y="169"/>
                  </a:lnTo>
                  <a:lnTo>
                    <a:pt x="443" y="151"/>
                  </a:lnTo>
                  <a:lnTo>
                    <a:pt x="457" y="135"/>
                  </a:lnTo>
                  <a:lnTo>
                    <a:pt x="472" y="120"/>
                  </a:lnTo>
                  <a:lnTo>
                    <a:pt x="489" y="104"/>
                  </a:lnTo>
                  <a:lnTo>
                    <a:pt x="507" y="91"/>
                  </a:lnTo>
                  <a:lnTo>
                    <a:pt x="525" y="77"/>
                  </a:lnTo>
                  <a:lnTo>
                    <a:pt x="544" y="65"/>
                  </a:lnTo>
                  <a:lnTo>
                    <a:pt x="564" y="53"/>
                  </a:lnTo>
                  <a:lnTo>
                    <a:pt x="585" y="43"/>
                  </a:lnTo>
                  <a:lnTo>
                    <a:pt x="607" y="34"/>
                  </a:lnTo>
                  <a:lnTo>
                    <a:pt x="629" y="26"/>
                  </a:lnTo>
                  <a:lnTo>
                    <a:pt x="652" y="17"/>
                  </a:lnTo>
                  <a:lnTo>
                    <a:pt x="677" y="11"/>
                  </a:lnTo>
                  <a:lnTo>
                    <a:pt x="701" y="5"/>
                  </a:lnTo>
                  <a:lnTo>
                    <a:pt x="727" y="1"/>
                  </a:lnTo>
                  <a:lnTo>
                    <a:pt x="727" y="1"/>
                  </a:lnTo>
                  <a:lnTo>
                    <a:pt x="731" y="0"/>
                  </a:lnTo>
                  <a:lnTo>
                    <a:pt x="736" y="0"/>
                  </a:lnTo>
                  <a:lnTo>
                    <a:pt x="741" y="1"/>
                  </a:lnTo>
                  <a:lnTo>
                    <a:pt x="745" y="3"/>
                  </a:lnTo>
                  <a:lnTo>
                    <a:pt x="749" y="5"/>
                  </a:lnTo>
                  <a:lnTo>
                    <a:pt x="753" y="7"/>
                  </a:lnTo>
                  <a:lnTo>
                    <a:pt x="756" y="10"/>
                  </a:lnTo>
                  <a:lnTo>
                    <a:pt x="759" y="14"/>
                  </a:lnTo>
                  <a:lnTo>
                    <a:pt x="759" y="14"/>
                  </a:lnTo>
                  <a:lnTo>
                    <a:pt x="762" y="18"/>
                  </a:lnTo>
                  <a:lnTo>
                    <a:pt x="763" y="23"/>
                  </a:lnTo>
                  <a:lnTo>
                    <a:pt x="764" y="27"/>
                  </a:lnTo>
                  <a:lnTo>
                    <a:pt x="765" y="32"/>
                  </a:lnTo>
                  <a:lnTo>
                    <a:pt x="765" y="36"/>
                  </a:lnTo>
                  <a:lnTo>
                    <a:pt x="764" y="41"/>
                  </a:lnTo>
                  <a:lnTo>
                    <a:pt x="763" y="45"/>
                  </a:lnTo>
                  <a:lnTo>
                    <a:pt x="761" y="49"/>
                  </a:lnTo>
                  <a:lnTo>
                    <a:pt x="761" y="49"/>
                  </a:lnTo>
                  <a:lnTo>
                    <a:pt x="752" y="66"/>
                  </a:lnTo>
                  <a:lnTo>
                    <a:pt x="745" y="81"/>
                  </a:lnTo>
                  <a:lnTo>
                    <a:pt x="738" y="96"/>
                  </a:lnTo>
                  <a:lnTo>
                    <a:pt x="734" y="108"/>
                  </a:lnTo>
                  <a:lnTo>
                    <a:pt x="732" y="121"/>
                  </a:lnTo>
                  <a:lnTo>
                    <a:pt x="731" y="131"/>
                  </a:lnTo>
                  <a:lnTo>
                    <a:pt x="731" y="141"/>
                  </a:lnTo>
                  <a:lnTo>
                    <a:pt x="733" y="150"/>
                  </a:lnTo>
                  <a:lnTo>
                    <a:pt x="736" y="160"/>
                  </a:lnTo>
                  <a:lnTo>
                    <a:pt x="741" y="169"/>
                  </a:lnTo>
                  <a:lnTo>
                    <a:pt x="746" y="177"/>
                  </a:lnTo>
                  <a:lnTo>
                    <a:pt x="752" y="186"/>
                  </a:lnTo>
                  <a:lnTo>
                    <a:pt x="766" y="202"/>
                  </a:lnTo>
                  <a:lnTo>
                    <a:pt x="785" y="221"/>
                  </a:lnTo>
                  <a:lnTo>
                    <a:pt x="785" y="221"/>
                  </a:lnTo>
                  <a:lnTo>
                    <a:pt x="801" y="237"/>
                  </a:lnTo>
                  <a:lnTo>
                    <a:pt x="818" y="256"/>
                  </a:lnTo>
                  <a:lnTo>
                    <a:pt x="835" y="276"/>
                  </a:lnTo>
                  <a:lnTo>
                    <a:pt x="844" y="287"/>
                  </a:lnTo>
                  <a:lnTo>
                    <a:pt x="851" y="299"/>
                  </a:lnTo>
                  <a:lnTo>
                    <a:pt x="859" y="311"/>
                  </a:lnTo>
                  <a:lnTo>
                    <a:pt x="866" y="325"/>
                  </a:lnTo>
                  <a:lnTo>
                    <a:pt x="872" y="339"/>
                  </a:lnTo>
                  <a:lnTo>
                    <a:pt x="879" y="354"/>
                  </a:lnTo>
                  <a:lnTo>
                    <a:pt x="885" y="370"/>
                  </a:lnTo>
                  <a:lnTo>
                    <a:pt x="889" y="388"/>
                  </a:lnTo>
                  <a:lnTo>
                    <a:pt x="893" y="405"/>
                  </a:lnTo>
                  <a:lnTo>
                    <a:pt x="896" y="425"/>
                  </a:lnTo>
                  <a:lnTo>
                    <a:pt x="896" y="425"/>
                  </a:lnTo>
                  <a:lnTo>
                    <a:pt x="903" y="419"/>
                  </a:lnTo>
                  <a:lnTo>
                    <a:pt x="903" y="419"/>
                  </a:lnTo>
                  <a:lnTo>
                    <a:pt x="922" y="399"/>
                  </a:lnTo>
                  <a:lnTo>
                    <a:pt x="929" y="391"/>
                  </a:lnTo>
                  <a:lnTo>
                    <a:pt x="933" y="384"/>
                  </a:lnTo>
                  <a:lnTo>
                    <a:pt x="936" y="374"/>
                  </a:lnTo>
                  <a:lnTo>
                    <a:pt x="937" y="365"/>
                  </a:lnTo>
                  <a:lnTo>
                    <a:pt x="935" y="355"/>
                  </a:lnTo>
                  <a:lnTo>
                    <a:pt x="932" y="341"/>
                  </a:lnTo>
                  <a:lnTo>
                    <a:pt x="932" y="341"/>
                  </a:lnTo>
                  <a:lnTo>
                    <a:pt x="931" y="337"/>
                  </a:lnTo>
                  <a:lnTo>
                    <a:pt x="930" y="332"/>
                  </a:lnTo>
                  <a:lnTo>
                    <a:pt x="930" y="328"/>
                  </a:lnTo>
                  <a:lnTo>
                    <a:pt x="931" y="323"/>
                  </a:lnTo>
                  <a:lnTo>
                    <a:pt x="932" y="319"/>
                  </a:lnTo>
                  <a:lnTo>
                    <a:pt x="934" y="314"/>
                  </a:lnTo>
                  <a:lnTo>
                    <a:pt x="937" y="311"/>
                  </a:lnTo>
                  <a:lnTo>
                    <a:pt x="940" y="307"/>
                  </a:lnTo>
                  <a:lnTo>
                    <a:pt x="940" y="307"/>
                  </a:lnTo>
                  <a:lnTo>
                    <a:pt x="944" y="304"/>
                  </a:lnTo>
                  <a:lnTo>
                    <a:pt x="948" y="302"/>
                  </a:lnTo>
                  <a:lnTo>
                    <a:pt x="952" y="300"/>
                  </a:lnTo>
                  <a:lnTo>
                    <a:pt x="956" y="299"/>
                  </a:lnTo>
                  <a:lnTo>
                    <a:pt x="960" y="298"/>
                  </a:lnTo>
                  <a:lnTo>
                    <a:pt x="965" y="298"/>
                  </a:lnTo>
                  <a:lnTo>
                    <a:pt x="969" y="298"/>
                  </a:lnTo>
                  <a:lnTo>
                    <a:pt x="975" y="299"/>
                  </a:lnTo>
                  <a:lnTo>
                    <a:pt x="975" y="299"/>
                  </a:lnTo>
                  <a:lnTo>
                    <a:pt x="994" y="306"/>
                  </a:lnTo>
                  <a:lnTo>
                    <a:pt x="1013" y="314"/>
                  </a:lnTo>
                  <a:lnTo>
                    <a:pt x="1031" y="324"/>
                  </a:lnTo>
                  <a:lnTo>
                    <a:pt x="1049" y="333"/>
                  </a:lnTo>
                  <a:lnTo>
                    <a:pt x="1065" y="343"/>
                  </a:lnTo>
                  <a:lnTo>
                    <a:pt x="1082" y="355"/>
                  </a:lnTo>
                  <a:lnTo>
                    <a:pt x="1096" y="367"/>
                  </a:lnTo>
                  <a:lnTo>
                    <a:pt x="1111" y="379"/>
                  </a:lnTo>
                  <a:lnTo>
                    <a:pt x="1123" y="393"/>
                  </a:lnTo>
                  <a:lnTo>
                    <a:pt x="1135" y="407"/>
                  </a:lnTo>
                  <a:lnTo>
                    <a:pt x="1147" y="422"/>
                  </a:lnTo>
                  <a:lnTo>
                    <a:pt x="1157" y="437"/>
                  </a:lnTo>
                  <a:lnTo>
                    <a:pt x="1166" y="453"/>
                  </a:lnTo>
                  <a:lnTo>
                    <a:pt x="1174" y="469"/>
                  </a:lnTo>
                  <a:lnTo>
                    <a:pt x="1181" y="486"/>
                  </a:lnTo>
                  <a:lnTo>
                    <a:pt x="1187" y="503"/>
                  </a:lnTo>
                  <a:lnTo>
                    <a:pt x="1187" y="503"/>
                  </a:lnTo>
                  <a:lnTo>
                    <a:pt x="1191" y="521"/>
                  </a:lnTo>
                  <a:lnTo>
                    <a:pt x="1194" y="538"/>
                  </a:lnTo>
                  <a:lnTo>
                    <a:pt x="1197" y="556"/>
                  </a:lnTo>
                  <a:lnTo>
                    <a:pt x="1198" y="574"/>
                  </a:lnTo>
                  <a:lnTo>
                    <a:pt x="1197" y="592"/>
                  </a:lnTo>
                  <a:lnTo>
                    <a:pt x="1196" y="609"/>
                  </a:lnTo>
                  <a:lnTo>
                    <a:pt x="1194" y="627"/>
                  </a:lnTo>
                  <a:lnTo>
                    <a:pt x="1190" y="645"/>
                  </a:lnTo>
                  <a:lnTo>
                    <a:pt x="1186" y="662"/>
                  </a:lnTo>
                  <a:lnTo>
                    <a:pt x="1180" y="680"/>
                  </a:lnTo>
                  <a:lnTo>
                    <a:pt x="1173" y="697"/>
                  </a:lnTo>
                  <a:lnTo>
                    <a:pt x="1165" y="715"/>
                  </a:lnTo>
                  <a:lnTo>
                    <a:pt x="1156" y="732"/>
                  </a:lnTo>
                  <a:lnTo>
                    <a:pt x="1146" y="749"/>
                  </a:lnTo>
                  <a:lnTo>
                    <a:pt x="1134" y="765"/>
                  </a:lnTo>
                  <a:lnTo>
                    <a:pt x="1122" y="782"/>
                  </a:lnTo>
                  <a:lnTo>
                    <a:pt x="1122" y="782"/>
                  </a:lnTo>
                  <a:lnTo>
                    <a:pt x="1117" y="787"/>
                  </a:lnTo>
                  <a:lnTo>
                    <a:pt x="1111" y="791"/>
                  </a:lnTo>
                  <a:lnTo>
                    <a:pt x="1103" y="793"/>
                  </a:lnTo>
                  <a:lnTo>
                    <a:pt x="1096" y="794"/>
                  </a:lnTo>
                  <a:lnTo>
                    <a:pt x="1096" y="794"/>
                  </a:lnTo>
                  <a:close/>
                  <a:moveTo>
                    <a:pt x="118" y="728"/>
                  </a:moveTo>
                  <a:lnTo>
                    <a:pt x="1080" y="728"/>
                  </a:lnTo>
                  <a:lnTo>
                    <a:pt x="1080" y="728"/>
                  </a:lnTo>
                  <a:lnTo>
                    <a:pt x="1088" y="716"/>
                  </a:lnTo>
                  <a:lnTo>
                    <a:pt x="1096" y="703"/>
                  </a:lnTo>
                  <a:lnTo>
                    <a:pt x="1103" y="690"/>
                  </a:lnTo>
                  <a:lnTo>
                    <a:pt x="1110" y="678"/>
                  </a:lnTo>
                  <a:lnTo>
                    <a:pt x="1115" y="664"/>
                  </a:lnTo>
                  <a:lnTo>
                    <a:pt x="1120" y="652"/>
                  </a:lnTo>
                  <a:lnTo>
                    <a:pt x="1124" y="638"/>
                  </a:lnTo>
                  <a:lnTo>
                    <a:pt x="1127" y="625"/>
                  </a:lnTo>
                  <a:lnTo>
                    <a:pt x="1129" y="613"/>
                  </a:lnTo>
                  <a:lnTo>
                    <a:pt x="1131" y="599"/>
                  </a:lnTo>
                  <a:lnTo>
                    <a:pt x="1131" y="587"/>
                  </a:lnTo>
                  <a:lnTo>
                    <a:pt x="1131" y="573"/>
                  </a:lnTo>
                  <a:lnTo>
                    <a:pt x="1131" y="561"/>
                  </a:lnTo>
                  <a:lnTo>
                    <a:pt x="1129" y="548"/>
                  </a:lnTo>
                  <a:lnTo>
                    <a:pt x="1127" y="535"/>
                  </a:lnTo>
                  <a:lnTo>
                    <a:pt x="1123" y="522"/>
                  </a:lnTo>
                  <a:lnTo>
                    <a:pt x="1123" y="522"/>
                  </a:lnTo>
                  <a:lnTo>
                    <a:pt x="1120" y="511"/>
                  </a:lnTo>
                  <a:lnTo>
                    <a:pt x="1116" y="501"/>
                  </a:lnTo>
                  <a:lnTo>
                    <a:pt x="1111" y="491"/>
                  </a:lnTo>
                  <a:lnTo>
                    <a:pt x="1105" y="481"/>
                  </a:lnTo>
                  <a:lnTo>
                    <a:pt x="1093" y="461"/>
                  </a:lnTo>
                  <a:lnTo>
                    <a:pt x="1079" y="442"/>
                  </a:lnTo>
                  <a:lnTo>
                    <a:pt x="1063" y="426"/>
                  </a:lnTo>
                  <a:lnTo>
                    <a:pt x="1045" y="410"/>
                  </a:lnTo>
                  <a:lnTo>
                    <a:pt x="1024" y="396"/>
                  </a:lnTo>
                  <a:lnTo>
                    <a:pt x="1002" y="383"/>
                  </a:lnTo>
                  <a:lnTo>
                    <a:pt x="1002" y="383"/>
                  </a:lnTo>
                  <a:lnTo>
                    <a:pt x="999" y="397"/>
                  </a:lnTo>
                  <a:lnTo>
                    <a:pt x="994" y="409"/>
                  </a:lnTo>
                  <a:lnTo>
                    <a:pt x="989" y="421"/>
                  </a:lnTo>
                  <a:lnTo>
                    <a:pt x="982" y="431"/>
                  </a:lnTo>
                  <a:lnTo>
                    <a:pt x="973" y="441"/>
                  </a:lnTo>
                  <a:lnTo>
                    <a:pt x="965" y="450"/>
                  </a:lnTo>
                  <a:lnTo>
                    <a:pt x="949" y="466"/>
                  </a:lnTo>
                  <a:lnTo>
                    <a:pt x="949" y="466"/>
                  </a:lnTo>
                  <a:lnTo>
                    <a:pt x="933" y="482"/>
                  </a:lnTo>
                  <a:lnTo>
                    <a:pt x="926" y="490"/>
                  </a:lnTo>
                  <a:lnTo>
                    <a:pt x="919" y="498"/>
                  </a:lnTo>
                  <a:lnTo>
                    <a:pt x="912" y="507"/>
                  </a:lnTo>
                  <a:lnTo>
                    <a:pt x="905" y="517"/>
                  </a:lnTo>
                  <a:lnTo>
                    <a:pt x="900" y="528"/>
                  </a:lnTo>
                  <a:lnTo>
                    <a:pt x="896" y="539"/>
                  </a:lnTo>
                  <a:lnTo>
                    <a:pt x="896" y="539"/>
                  </a:lnTo>
                  <a:lnTo>
                    <a:pt x="893" y="545"/>
                  </a:lnTo>
                  <a:lnTo>
                    <a:pt x="890" y="551"/>
                  </a:lnTo>
                  <a:lnTo>
                    <a:pt x="886" y="555"/>
                  </a:lnTo>
                  <a:lnTo>
                    <a:pt x="881" y="558"/>
                  </a:lnTo>
                  <a:lnTo>
                    <a:pt x="876" y="561"/>
                  </a:lnTo>
                  <a:lnTo>
                    <a:pt x="869" y="562"/>
                  </a:lnTo>
                  <a:lnTo>
                    <a:pt x="863" y="562"/>
                  </a:lnTo>
                  <a:lnTo>
                    <a:pt x="857" y="562"/>
                  </a:lnTo>
                  <a:lnTo>
                    <a:pt x="857" y="562"/>
                  </a:lnTo>
                  <a:lnTo>
                    <a:pt x="852" y="560"/>
                  </a:lnTo>
                  <a:lnTo>
                    <a:pt x="847" y="557"/>
                  </a:lnTo>
                  <a:lnTo>
                    <a:pt x="842" y="554"/>
                  </a:lnTo>
                  <a:lnTo>
                    <a:pt x="837" y="549"/>
                  </a:lnTo>
                  <a:lnTo>
                    <a:pt x="834" y="543"/>
                  </a:lnTo>
                  <a:lnTo>
                    <a:pt x="832" y="538"/>
                  </a:lnTo>
                  <a:lnTo>
                    <a:pt x="831" y="532"/>
                  </a:lnTo>
                  <a:lnTo>
                    <a:pt x="831" y="526"/>
                  </a:lnTo>
                  <a:lnTo>
                    <a:pt x="831" y="526"/>
                  </a:lnTo>
                  <a:lnTo>
                    <a:pt x="833" y="499"/>
                  </a:lnTo>
                  <a:lnTo>
                    <a:pt x="834" y="474"/>
                  </a:lnTo>
                  <a:lnTo>
                    <a:pt x="832" y="451"/>
                  </a:lnTo>
                  <a:lnTo>
                    <a:pt x="830" y="430"/>
                  </a:lnTo>
                  <a:lnTo>
                    <a:pt x="827" y="410"/>
                  </a:lnTo>
                  <a:lnTo>
                    <a:pt x="822" y="392"/>
                  </a:lnTo>
                  <a:lnTo>
                    <a:pt x="816" y="375"/>
                  </a:lnTo>
                  <a:lnTo>
                    <a:pt x="810" y="360"/>
                  </a:lnTo>
                  <a:lnTo>
                    <a:pt x="801" y="345"/>
                  </a:lnTo>
                  <a:lnTo>
                    <a:pt x="794" y="332"/>
                  </a:lnTo>
                  <a:lnTo>
                    <a:pt x="785" y="320"/>
                  </a:lnTo>
                  <a:lnTo>
                    <a:pt x="776" y="308"/>
                  </a:lnTo>
                  <a:lnTo>
                    <a:pt x="757" y="287"/>
                  </a:lnTo>
                  <a:lnTo>
                    <a:pt x="737" y="267"/>
                  </a:lnTo>
                  <a:lnTo>
                    <a:pt x="737" y="267"/>
                  </a:lnTo>
                  <a:lnTo>
                    <a:pt x="721" y="249"/>
                  </a:lnTo>
                  <a:lnTo>
                    <a:pt x="704" y="232"/>
                  </a:lnTo>
                  <a:lnTo>
                    <a:pt x="696" y="223"/>
                  </a:lnTo>
                  <a:lnTo>
                    <a:pt x="689" y="212"/>
                  </a:lnTo>
                  <a:lnTo>
                    <a:pt x="683" y="202"/>
                  </a:lnTo>
                  <a:lnTo>
                    <a:pt x="678" y="192"/>
                  </a:lnTo>
                  <a:lnTo>
                    <a:pt x="672" y="180"/>
                  </a:lnTo>
                  <a:lnTo>
                    <a:pt x="669" y="168"/>
                  </a:lnTo>
                  <a:lnTo>
                    <a:pt x="666" y="156"/>
                  </a:lnTo>
                  <a:lnTo>
                    <a:pt x="665" y="142"/>
                  </a:lnTo>
                  <a:lnTo>
                    <a:pt x="665" y="128"/>
                  </a:lnTo>
                  <a:lnTo>
                    <a:pt x="666" y="113"/>
                  </a:lnTo>
                  <a:lnTo>
                    <a:pt x="669" y="97"/>
                  </a:lnTo>
                  <a:lnTo>
                    <a:pt x="675" y="80"/>
                  </a:lnTo>
                  <a:lnTo>
                    <a:pt x="675" y="80"/>
                  </a:lnTo>
                  <a:lnTo>
                    <a:pt x="658" y="85"/>
                  </a:lnTo>
                  <a:lnTo>
                    <a:pt x="642" y="91"/>
                  </a:lnTo>
                  <a:lnTo>
                    <a:pt x="626" y="98"/>
                  </a:lnTo>
                  <a:lnTo>
                    <a:pt x="612" y="104"/>
                  </a:lnTo>
                  <a:lnTo>
                    <a:pt x="597" y="111"/>
                  </a:lnTo>
                  <a:lnTo>
                    <a:pt x="583" y="120"/>
                  </a:lnTo>
                  <a:lnTo>
                    <a:pt x="569" y="128"/>
                  </a:lnTo>
                  <a:lnTo>
                    <a:pt x="556" y="136"/>
                  </a:lnTo>
                  <a:lnTo>
                    <a:pt x="544" y="145"/>
                  </a:lnTo>
                  <a:lnTo>
                    <a:pt x="531" y="155"/>
                  </a:lnTo>
                  <a:lnTo>
                    <a:pt x="520" y="165"/>
                  </a:lnTo>
                  <a:lnTo>
                    <a:pt x="510" y="176"/>
                  </a:lnTo>
                  <a:lnTo>
                    <a:pt x="499" y="187"/>
                  </a:lnTo>
                  <a:lnTo>
                    <a:pt x="489" y="199"/>
                  </a:lnTo>
                  <a:lnTo>
                    <a:pt x="480" y="210"/>
                  </a:lnTo>
                  <a:lnTo>
                    <a:pt x="471" y="223"/>
                  </a:lnTo>
                  <a:lnTo>
                    <a:pt x="471" y="223"/>
                  </a:lnTo>
                  <a:lnTo>
                    <a:pt x="461" y="239"/>
                  </a:lnTo>
                  <a:lnTo>
                    <a:pt x="452" y="257"/>
                  </a:lnTo>
                  <a:lnTo>
                    <a:pt x="444" y="274"/>
                  </a:lnTo>
                  <a:lnTo>
                    <a:pt x="436" y="293"/>
                  </a:lnTo>
                  <a:lnTo>
                    <a:pt x="430" y="312"/>
                  </a:lnTo>
                  <a:lnTo>
                    <a:pt x="425" y="331"/>
                  </a:lnTo>
                  <a:lnTo>
                    <a:pt x="421" y="352"/>
                  </a:lnTo>
                  <a:lnTo>
                    <a:pt x="418" y="371"/>
                  </a:lnTo>
                  <a:lnTo>
                    <a:pt x="416" y="392"/>
                  </a:lnTo>
                  <a:lnTo>
                    <a:pt x="416" y="413"/>
                  </a:lnTo>
                  <a:lnTo>
                    <a:pt x="416" y="435"/>
                  </a:lnTo>
                  <a:lnTo>
                    <a:pt x="417" y="458"/>
                  </a:lnTo>
                  <a:lnTo>
                    <a:pt x="419" y="479"/>
                  </a:lnTo>
                  <a:lnTo>
                    <a:pt x="422" y="502"/>
                  </a:lnTo>
                  <a:lnTo>
                    <a:pt x="426" y="526"/>
                  </a:lnTo>
                  <a:lnTo>
                    <a:pt x="431" y="550"/>
                  </a:lnTo>
                  <a:lnTo>
                    <a:pt x="431" y="550"/>
                  </a:lnTo>
                  <a:lnTo>
                    <a:pt x="432" y="556"/>
                  </a:lnTo>
                  <a:lnTo>
                    <a:pt x="432" y="562"/>
                  </a:lnTo>
                  <a:lnTo>
                    <a:pt x="431" y="567"/>
                  </a:lnTo>
                  <a:lnTo>
                    <a:pt x="429" y="572"/>
                  </a:lnTo>
                  <a:lnTo>
                    <a:pt x="425" y="577"/>
                  </a:lnTo>
                  <a:lnTo>
                    <a:pt x="421" y="582"/>
                  </a:lnTo>
                  <a:lnTo>
                    <a:pt x="417" y="586"/>
                  </a:lnTo>
                  <a:lnTo>
                    <a:pt x="411" y="589"/>
                  </a:lnTo>
                  <a:lnTo>
                    <a:pt x="411" y="589"/>
                  </a:lnTo>
                  <a:lnTo>
                    <a:pt x="405" y="590"/>
                  </a:lnTo>
                  <a:lnTo>
                    <a:pt x="399" y="590"/>
                  </a:lnTo>
                  <a:lnTo>
                    <a:pt x="393" y="590"/>
                  </a:lnTo>
                  <a:lnTo>
                    <a:pt x="387" y="588"/>
                  </a:lnTo>
                  <a:lnTo>
                    <a:pt x="382" y="586"/>
                  </a:lnTo>
                  <a:lnTo>
                    <a:pt x="378" y="582"/>
                  </a:lnTo>
                  <a:lnTo>
                    <a:pt x="374" y="577"/>
                  </a:lnTo>
                  <a:lnTo>
                    <a:pt x="370" y="572"/>
                  </a:lnTo>
                  <a:lnTo>
                    <a:pt x="370" y="572"/>
                  </a:lnTo>
                  <a:lnTo>
                    <a:pt x="360" y="556"/>
                  </a:lnTo>
                  <a:lnTo>
                    <a:pt x="350" y="540"/>
                  </a:lnTo>
                  <a:lnTo>
                    <a:pt x="337" y="527"/>
                  </a:lnTo>
                  <a:lnTo>
                    <a:pt x="325" y="515"/>
                  </a:lnTo>
                  <a:lnTo>
                    <a:pt x="311" y="503"/>
                  </a:lnTo>
                  <a:lnTo>
                    <a:pt x="297" y="492"/>
                  </a:lnTo>
                  <a:lnTo>
                    <a:pt x="267" y="472"/>
                  </a:lnTo>
                  <a:lnTo>
                    <a:pt x="267" y="472"/>
                  </a:lnTo>
                  <a:lnTo>
                    <a:pt x="236" y="450"/>
                  </a:lnTo>
                  <a:lnTo>
                    <a:pt x="221" y="437"/>
                  </a:lnTo>
                  <a:lnTo>
                    <a:pt x="208" y="425"/>
                  </a:lnTo>
                  <a:lnTo>
                    <a:pt x="194" y="410"/>
                  </a:lnTo>
                  <a:lnTo>
                    <a:pt x="189" y="403"/>
                  </a:lnTo>
                  <a:lnTo>
                    <a:pt x="183" y="395"/>
                  </a:lnTo>
                  <a:lnTo>
                    <a:pt x="179" y="387"/>
                  </a:lnTo>
                  <a:lnTo>
                    <a:pt x="175" y="377"/>
                  </a:lnTo>
                  <a:lnTo>
                    <a:pt x="171" y="368"/>
                  </a:lnTo>
                  <a:lnTo>
                    <a:pt x="168" y="359"/>
                  </a:lnTo>
                  <a:lnTo>
                    <a:pt x="168" y="359"/>
                  </a:lnTo>
                  <a:lnTo>
                    <a:pt x="151" y="374"/>
                  </a:lnTo>
                  <a:lnTo>
                    <a:pt x="134" y="393"/>
                  </a:lnTo>
                  <a:lnTo>
                    <a:pt x="119" y="412"/>
                  </a:lnTo>
                  <a:lnTo>
                    <a:pt x="106" y="434"/>
                  </a:lnTo>
                  <a:lnTo>
                    <a:pt x="94" y="457"/>
                  </a:lnTo>
                  <a:lnTo>
                    <a:pt x="85" y="481"/>
                  </a:lnTo>
                  <a:lnTo>
                    <a:pt x="77" y="505"/>
                  </a:lnTo>
                  <a:lnTo>
                    <a:pt x="72" y="531"/>
                  </a:lnTo>
                  <a:lnTo>
                    <a:pt x="72" y="531"/>
                  </a:lnTo>
                  <a:lnTo>
                    <a:pt x="68" y="545"/>
                  </a:lnTo>
                  <a:lnTo>
                    <a:pt x="67" y="560"/>
                  </a:lnTo>
                  <a:lnTo>
                    <a:pt x="66" y="573"/>
                  </a:lnTo>
                  <a:lnTo>
                    <a:pt x="66" y="587"/>
                  </a:lnTo>
                  <a:lnTo>
                    <a:pt x="67" y="600"/>
                  </a:lnTo>
                  <a:lnTo>
                    <a:pt x="68" y="614"/>
                  </a:lnTo>
                  <a:lnTo>
                    <a:pt x="70" y="627"/>
                  </a:lnTo>
                  <a:lnTo>
                    <a:pt x="74" y="639"/>
                  </a:lnTo>
                  <a:lnTo>
                    <a:pt x="77" y="652"/>
                  </a:lnTo>
                  <a:lnTo>
                    <a:pt x="81" y="664"/>
                  </a:lnTo>
                  <a:lnTo>
                    <a:pt x="85" y="675"/>
                  </a:lnTo>
                  <a:lnTo>
                    <a:pt x="91" y="687"/>
                  </a:lnTo>
                  <a:lnTo>
                    <a:pt x="96" y="698"/>
                  </a:lnTo>
                  <a:lnTo>
                    <a:pt x="103" y="708"/>
                  </a:lnTo>
                  <a:lnTo>
                    <a:pt x="111" y="719"/>
                  </a:lnTo>
                  <a:lnTo>
                    <a:pt x="118" y="728"/>
                  </a:lnTo>
                  <a:lnTo>
                    <a:pt x="118" y="728"/>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57" name="Freeform 67">
              <a:extLst>
                <a:ext uri="{FF2B5EF4-FFF2-40B4-BE49-F238E27FC236}">
                  <a16:creationId xmlns:a16="http://schemas.microsoft.com/office/drawing/2014/main" id="{F5FF5C8E-D883-682A-C7F3-43C487C82B56}"/>
                </a:ext>
              </a:extLst>
            </p:cNvPr>
            <p:cNvSpPr>
              <a:spLocks/>
            </p:cNvSpPr>
            <p:nvPr/>
          </p:nvSpPr>
          <p:spPr bwMode="auto">
            <a:xfrm>
              <a:off x="9425549" y="3939944"/>
              <a:ext cx="50094" cy="62021"/>
            </a:xfrm>
            <a:custGeom>
              <a:avLst/>
              <a:gdLst>
                <a:gd name="T0" fmla="*/ 240 w 294"/>
                <a:gd name="T1" fmla="*/ 363 h 364"/>
                <a:gd name="T2" fmla="*/ 227 w 294"/>
                <a:gd name="T3" fmla="*/ 357 h 364"/>
                <a:gd name="T4" fmla="*/ 215 w 294"/>
                <a:gd name="T5" fmla="*/ 341 h 364"/>
                <a:gd name="T6" fmla="*/ 215 w 294"/>
                <a:gd name="T7" fmla="*/ 323 h 364"/>
                <a:gd name="T8" fmla="*/ 224 w 294"/>
                <a:gd name="T9" fmla="*/ 301 h 364"/>
                <a:gd name="T10" fmla="*/ 228 w 294"/>
                <a:gd name="T11" fmla="*/ 283 h 364"/>
                <a:gd name="T12" fmla="*/ 225 w 294"/>
                <a:gd name="T13" fmla="*/ 266 h 364"/>
                <a:gd name="T14" fmla="*/ 211 w 294"/>
                <a:gd name="T15" fmla="*/ 244 h 364"/>
                <a:gd name="T16" fmla="*/ 186 w 294"/>
                <a:gd name="T17" fmla="*/ 218 h 364"/>
                <a:gd name="T18" fmla="*/ 149 w 294"/>
                <a:gd name="T19" fmla="*/ 176 h 364"/>
                <a:gd name="T20" fmla="*/ 125 w 294"/>
                <a:gd name="T21" fmla="*/ 137 h 364"/>
                <a:gd name="T22" fmla="*/ 106 w 294"/>
                <a:gd name="T23" fmla="*/ 142 h 364"/>
                <a:gd name="T24" fmla="*/ 77 w 294"/>
                <a:gd name="T25" fmla="*/ 202 h 364"/>
                <a:gd name="T26" fmla="*/ 68 w 294"/>
                <a:gd name="T27" fmla="*/ 240 h 364"/>
                <a:gd name="T28" fmla="*/ 67 w 294"/>
                <a:gd name="T29" fmla="*/ 279 h 364"/>
                <a:gd name="T30" fmla="*/ 78 w 294"/>
                <a:gd name="T31" fmla="*/ 317 h 364"/>
                <a:gd name="T32" fmla="*/ 81 w 294"/>
                <a:gd name="T33" fmla="*/ 329 h 364"/>
                <a:gd name="T34" fmla="*/ 77 w 294"/>
                <a:gd name="T35" fmla="*/ 348 h 364"/>
                <a:gd name="T36" fmla="*/ 64 w 294"/>
                <a:gd name="T37" fmla="*/ 361 h 364"/>
                <a:gd name="T38" fmla="*/ 50 w 294"/>
                <a:gd name="T39" fmla="*/ 364 h 364"/>
                <a:gd name="T40" fmla="*/ 33 w 294"/>
                <a:gd name="T41" fmla="*/ 360 h 364"/>
                <a:gd name="T42" fmla="*/ 19 w 294"/>
                <a:gd name="T43" fmla="*/ 346 h 364"/>
                <a:gd name="T44" fmla="*/ 8 w 294"/>
                <a:gd name="T45" fmla="*/ 317 h 364"/>
                <a:gd name="T46" fmla="*/ 0 w 294"/>
                <a:gd name="T47" fmla="*/ 273 h 364"/>
                <a:gd name="T48" fmla="*/ 3 w 294"/>
                <a:gd name="T49" fmla="*/ 230 h 364"/>
                <a:gd name="T50" fmla="*/ 12 w 294"/>
                <a:gd name="T51" fmla="*/ 188 h 364"/>
                <a:gd name="T52" fmla="*/ 41 w 294"/>
                <a:gd name="T53" fmla="*/ 124 h 364"/>
                <a:gd name="T54" fmla="*/ 81 w 294"/>
                <a:gd name="T55" fmla="*/ 61 h 364"/>
                <a:gd name="T56" fmla="*/ 125 w 294"/>
                <a:gd name="T57" fmla="*/ 9 h 364"/>
                <a:gd name="T58" fmla="*/ 133 w 294"/>
                <a:gd name="T59" fmla="*/ 3 h 364"/>
                <a:gd name="T60" fmla="*/ 148 w 294"/>
                <a:gd name="T61" fmla="*/ 0 h 364"/>
                <a:gd name="T62" fmla="*/ 164 w 294"/>
                <a:gd name="T63" fmla="*/ 4 h 364"/>
                <a:gd name="T64" fmla="*/ 172 w 294"/>
                <a:gd name="T65" fmla="*/ 10 h 364"/>
                <a:gd name="T66" fmla="*/ 179 w 294"/>
                <a:gd name="T67" fmla="*/ 24 h 364"/>
                <a:gd name="T68" fmla="*/ 180 w 294"/>
                <a:gd name="T69" fmla="*/ 39 h 364"/>
                <a:gd name="T70" fmla="*/ 177 w 294"/>
                <a:gd name="T71" fmla="*/ 63 h 364"/>
                <a:gd name="T72" fmla="*/ 179 w 294"/>
                <a:gd name="T73" fmla="*/ 92 h 364"/>
                <a:gd name="T74" fmla="*/ 189 w 294"/>
                <a:gd name="T75" fmla="*/ 117 h 364"/>
                <a:gd name="T76" fmla="*/ 220 w 294"/>
                <a:gd name="T77" fmla="*/ 158 h 364"/>
                <a:gd name="T78" fmla="*/ 248 w 294"/>
                <a:gd name="T79" fmla="*/ 186 h 364"/>
                <a:gd name="T80" fmla="*/ 275 w 294"/>
                <a:gd name="T81" fmla="*/ 221 h 364"/>
                <a:gd name="T82" fmla="*/ 290 w 294"/>
                <a:gd name="T83" fmla="*/ 251 h 364"/>
                <a:gd name="T84" fmla="*/ 294 w 294"/>
                <a:gd name="T85" fmla="*/ 287 h 364"/>
                <a:gd name="T86" fmla="*/ 283 w 294"/>
                <a:gd name="T87" fmla="*/ 330 h 364"/>
                <a:gd name="T88" fmla="*/ 274 w 294"/>
                <a:gd name="T89" fmla="*/ 350 h 364"/>
                <a:gd name="T90" fmla="*/ 264 w 294"/>
                <a:gd name="T91" fmla="*/ 359 h 364"/>
                <a:gd name="T92" fmla="*/ 247 w 294"/>
                <a:gd name="T93"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4" h="364">
                  <a:moveTo>
                    <a:pt x="247" y="364"/>
                  </a:moveTo>
                  <a:lnTo>
                    <a:pt x="247" y="364"/>
                  </a:lnTo>
                  <a:lnTo>
                    <a:pt x="240" y="363"/>
                  </a:lnTo>
                  <a:lnTo>
                    <a:pt x="233" y="361"/>
                  </a:lnTo>
                  <a:lnTo>
                    <a:pt x="233" y="361"/>
                  </a:lnTo>
                  <a:lnTo>
                    <a:pt x="227" y="357"/>
                  </a:lnTo>
                  <a:lnTo>
                    <a:pt x="221" y="353"/>
                  </a:lnTo>
                  <a:lnTo>
                    <a:pt x="218" y="348"/>
                  </a:lnTo>
                  <a:lnTo>
                    <a:pt x="215" y="341"/>
                  </a:lnTo>
                  <a:lnTo>
                    <a:pt x="214" y="335"/>
                  </a:lnTo>
                  <a:lnTo>
                    <a:pt x="214" y="329"/>
                  </a:lnTo>
                  <a:lnTo>
                    <a:pt x="215" y="323"/>
                  </a:lnTo>
                  <a:lnTo>
                    <a:pt x="217" y="317"/>
                  </a:lnTo>
                  <a:lnTo>
                    <a:pt x="217" y="317"/>
                  </a:lnTo>
                  <a:lnTo>
                    <a:pt x="224" y="301"/>
                  </a:lnTo>
                  <a:lnTo>
                    <a:pt x="226" y="295"/>
                  </a:lnTo>
                  <a:lnTo>
                    <a:pt x="228" y="289"/>
                  </a:lnTo>
                  <a:lnTo>
                    <a:pt x="228" y="283"/>
                  </a:lnTo>
                  <a:lnTo>
                    <a:pt x="228" y="276"/>
                  </a:lnTo>
                  <a:lnTo>
                    <a:pt x="227" y="271"/>
                  </a:lnTo>
                  <a:lnTo>
                    <a:pt x="225" y="266"/>
                  </a:lnTo>
                  <a:lnTo>
                    <a:pt x="223" y="261"/>
                  </a:lnTo>
                  <a:lnTo>
                    <a:pt x="219" y="255"/>
                  </a:lnTo>
                  <a:lnTo>
                    <a:pt x="211" y="244"/>
                  </a:lnTo>
                  <a:lnTo>
                    <a:pt x="200" y="232"/>
                  </a:lnTo>
                  <a:lnTo>
                    <a:pt x="186" y="218"/>
                  </a:lnTo>
                  <a:lnTo>
                    <a:pt x="186" y="218"/>
                  </a:lnTo>
                  <a:lnTo>
                    <a:pt x="168" y="199"/>
                  </a:lnTo>
                  <a:lnTo>
                    <a:pt x="159" y="188"/>
                  </a:lnTo>
                  <a:lnTo>
                    <a:pt x="149" y="176"/>
                  </a:lnTo>
                  <a:lnTo>
                    <a:pt x="140" y="165"/>
                  </a:lnTo>
                  <a:lnTo>
                    <a:pt x="132" y="152"/>
                  </a:lnTo>
                  <a:lnTo>
                    <a:pt x="125" y="137"/>
                  </a:lnTo>
                  <a:lnTo>
                    <a:pt x="119" y="122"/>
                  </a:lnTo>
                  <a:lnTo>
                    <a:pt x="119" y="122"/>
                  </a:lnTo>
                  <a:lnTo>
                    <a:pt x="106" y="142"/>
                  </a:lnTo>
                  <a:lnTo>
                    <a:pt x="93" y="165"/>
                  </a:lnTo>
                  <a:lnTo>
                    <a:pt x="82" y="190"/>
                  </a:lnTo>
                  <a:lnTo>
                    <a:pt x="77" y="202"/>
                  </a:lnTo>
                  <a:lnTo>
                    <a:pt x="73" y="215"/>
                  </a:lnTo>
                  <a:lnTo>
                    <a:pt x="70" y="228"/>
                  </a:lnTo>
                  <a:lnTo>
                    <a:pt x="68" y="240"/>
                  </a:lnTo>
                  <a:lnTo>
                    <a:pt x="66" y="254"/>
                  </a:lnTo>
                  <a:lnTo>
                    <a:pt x="66" y="266"/>
                  </a:lnTo>
                  <a:lnTo>
                    <a:pt x="67" y="279"/>
                  </a:lnTo>
                  <a:lnTo>
                    <a:pt x="69" y="292"/>
                  </a:lnTo>
                  <a:lnTo>
                    <a:pt x="73" y="304"/>
                  </a:lnTo>
                  <a:lnTo>
                    <a:pt x="78" y="317"/>
                  </a:lnTo>
                  <a:lnTo>
                    <a:pt x="78" y="317"/>
                  </a:lnTo>
                  <a:lnTo>
                    <a:pt x="80" y="323"/>
                  </a:lnTo>
                  <a:lnTo>
                    <a:pt x="81" y="329"/>
                  </a:lnTo>
                  <a:lnTo>
                    <a:pt x="81" y="335"/>
                  </a:lnTo>
                  <a:lnTo>
                    <a:pt x="80" y="341"/>
                  </a:lnTo>
                  <a:lnTo>
                    <a:pt x="77" y="348"/>
                  </a:lnTo>
                  <a:lnTo>
                    <a:pt x="74" y="353"/>
                  </a:lnTo>
                  <a:lnTo>
                    <a:pt x="69" y="357"/>
                  </a:lnTo>
                  <a:lnTo>
                    <a:pt x="64" y="361"/>
                  </a:lnTo>
                  <a:lnTo>
                    <a:pt x="64" y="361"/>
                  </a:lnTo>
                  <a:lnTo>
                    <a:pt x="58" y="363"/>
                  </a:lnTo>
                  <a:lnTo>
                    <a:pt x="50" y="364"/>
                  </a:lnTo>
                  <a:lnTo>
                    <a:pt x="44" y="364"/>
                  </a:lnTo>
                  <a:lnTo>
                    <a:pt x="38" y="362"/>
                  </a:lnTo>
                  <a:lnTo>
                    <a:pt x="33" y="360"/>
                  </a:lnTo>
                  <a:lnTo>
                    <a:pt x="28" y="356"/>
                  </a:lnTo>
                  <a:lnTo>
                    <a:pt x="23" y="352"/>
                  </a:lnTo>
                  <a:lnTo>
                    <a:pt x="19" y="346"/>
                  </a:lnTo>
                  <a:lnTo>
                    <a:pt x="19" y="346"/>
                  </a:lnTo>
                  <a:lnTo>
                    <a:pt x="12" y="331"/>
                  </a:lnTo>
                  <a:lnTo>
                    <a:pt x="8" y="317"/>
                  </a:lnTo>
                  <a:lnTo>
                    <a:pt x="4" y="302"/>
                  </a:lnTo>
                  <a:lnTo>
                    <a:pt x="2" y="288"/>
                  </a:lnTo>
                  <a:lnTo>
                    <a:pt x="0" y="273"/>
                  </a:lnTo>
                  <a:lnTo>
                    <a:pt x="0" y="259"/>
                  </a:lnTo>
                  <a:lnTo>
                    <a:pt x="1" y="244"/>
                  </a:lnTo>
                  <a:lnTo>
                    <a:pt x="3" y="230"/>
                  </a:lnTo>
                  <a:lnTo>
                    <a:pt x="5" y="216"/>
                  </a:lnTo>
                  <a:lnTo>
                    <a:pt x="8" y="202"/>
                  </a:lnTo>
                  <a:lnTo>
                    <a:pt x="12" y="188"/>
                  </a:lnTo>
                  <a:lnTo>
                    <a:pt x="17" y="174"/>
                  </a:lnTo>
                  <a:lnTo>
                    <a:pt x="28" y="148"/>
                  </a:lnTo>
                  <a:lnTo>
                    <a:pt x="41" y="124"/>
                  </a:lnTo>
                  <a:lnTo>
                    <a:pt x="55" y="100"/>
                  </a:lnTo>
                  <a:lnTo>
                    <a:pt x="68" y="79"/>
                  </a:lnTo>
                  <a:lnTo>
                    <a:pt x="81" y="61"/>
                  </a:lnTo>
                  <a:lnTo>
                    <a:pt x="95" y="44"/>
                  </a:lnTo>
                  <a:lnTo>
                    <a:pt x="114" y="21"/>
                  </a:lnTo>
                  <a:lnTo>
                    <a:pt x="125" y="9"/>
                  </a:lnTo>
                  <a:lnTo>
                    <a:pt x="125" y="9"/>
                  </a:lnTo>
                  <a:lnTo>
                    <a:pt x="129" y="6"/>
                  </a:lnTo>
                  <a:lnTo>
                    <a:pt x="133" y="3"/>
                  </a:lnTo>
                  <a:lnTo>
                    <a:pt x="138" y="2"/>
                  </a:lnTo>
                  <a:lnTo>
                    <a:pt x="143" y="0"/>
                  </a:lnTo>
                  <a:lnTo>
                    <a:pt x="148" y="0"/>
                  </a:lnTo>
                  <a:lnTo>
                    <a:pt x="153" y="1"/>
                  </a:lnTo>
                  <a:lnTo>
                    <a:pt x="159" y="2"/>
                  </a:lnTo>
                  <a:lnTo>
                    <a:pt x="164" y="4"/>
                  </a:lnTo>
                  <a:lnTo>
                    <a:pt x="164" y="4"/>
                  </a:lnTo>
                  <a:lnTo>
                    <a:pt x="168" y="7"/>
                  </a:lnTo>
                  <a:lnTo>
                    <a:pt x="172" y="10"/>
                  </a:lnTo>
                  <a:lnTo>
                    <a:pt x="175" y="14"/>
                  </a:lnTo>
                  <a:lnTo>
                    <a:pt x="178" y="19"/>
                  </a:lnTo>
                  <a:lnTo>
                    <a:pt x="179" y="24"/>
                  </a:lnTo>
                  <a:lnTo>
                    <a:pt x="180" y="29"/>
                  </a:lnTo>
                  <a:lnTo>
                    <a:pt x="181" y="34"/>
                  </a:lnTo>
                  <a:lnTo>
                    <a:pt x="180" y="39"/>
                  </a:lnTo>
                  <a:lnTo>
                    <a:pt x="180" y="39"/>
                  </a:lnTo>
                  <a:lnTo>
                    <a:pt x="178" y="52"/>
                  </a:lnTo>
                  <a:lnTo>
                    <a:pt x="177" y="63"/>
                  </a:lnTo>
                  <a:lnTo>
                    <a:pt x="177" y="73"/>
                  </a:lnTo>
                  <a:lnTo>
                    <a:pt x="178" y="82"/>
                  </a:lnTo>
                  <a:lnTo>
                    <a:pt x="179" y="92"/>
                  </a:lnTo>
                  <a:lnTo>
                    <a:pt x="182" y="101"/>
                  </a:lnTo>
                  <a:lnTo>
                    <a:pt x="185" y="108"/>
                  </a:lnTo>
                  <a:lnTo>
                    <a:pt x="189" y="117"/>
                  </a:lnTo>
                  <a:lnTo>
                    <a:pt x="198" y="131"/>
                  </a:lnTo>
                  <a:lnTo>
                    <a:pt x="208" y="144"/>
                  </a:lnTo>
                  <a:lnTo>
                    <a:pt x="220" y="158"/>
                  </a:lnTo>
                  <a:lnTo>
                    <a:pt x="233" y="171"/>
                  </a:lnTo>
                  <a:lnTo>
                    <a:pt x="233" y="171"/>
                  </a:lnTo>
                  <a:lnTo>
                    <a:pt x="248" y="186"/>
                  </a:lnTo>
                  <a:lnTo>
                    <a:pt x="263" y="202"/>
                  </a:lnTo>
                  <a:lnTo>
                    <a:pt x="269" y="211"/>
                  </a:lnTo>
                  <a:lnTo>
                    <a:pt x="275" y="221"/>
                  </a:lnTo>
                  <a:lnTo>
                    <a:pt x="281" y="230"/>
                  </a:lnTo>
                  <a:lnTo>
                    <a:pt x="286" y="240"/>
                  </a:lnTo>
                  <a:lnTo>
                    <a:pt x="290" y="251"/>
                  </a:lnTo>
                  <a:lnTo>
                    <a:pt x="293" y="262"/>
                  </a:lnTo>
                  <a:lnTo>
                    <a:pt x="294" y="274"/>
                  </a:lnTo>
                  <a:lnTo>
                    <a:pt x="294" y="287"/>
                  </a:lnTo>
                  <a:lnTo>
                    <a:pt x="293" y="300"/>
                  </a:lnTo>
                  <a:lnTo>
                    <a:pt x="289" y="315"/>
                  </a:lnTo>
                  <a:lnTo>
                    <a:pt x="283" y="330"/>
                  </a:lnTo>
                  <a:lnTo>
                    <a:pt x="277" y="346"/>
                  </a:lnTo>
                  <a:lnTo>
                    <a:pt x="277" y="346"/>
                  </a:lnTo>
                  <a:lnTo>
                    <a:pt x="274" y="350"/>
                  </a:lnTo>
                  <a:lnTo>
                    <a:pt x="271" y="354"/>
                  </a:lnTo>
                  <a:lnTo>
                    <a:pt x="268" y="357"/>
                  </a:lnTo>
                  <a:lnTo>
                    <a:pt x="264" y="359"/>
                  </a:lnTo>
                  <a:lnTo>
                    <a:pt x="256" y="363"/>
                  </a:lnTo>
                  <a:lnTo>
                    <a:pt x="247" y="364"/>
                  </a:lnTo>
                  <a:lnTo>
                    <a:pt x="247" y="364"/>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58" name="Freeform 68">
              <a:extLst>
                <a:ext uri="{FF2B5EF4-FFF2-40B4-BE49-F238E27FC236}">
                  <a16:creationId xmlns:a16="http://schemas.microsoft.com/office/drawing/2014/main" id="{EB157110-AA3C-BD80-8B40-97B85C690D99}"/>
                </a:ext>
              </a:extLst>
            </p:cNvPr>
            <p:cNvSpPr>
              <a:spLocks/>
            </p:cNvSpPr>
            <p:nvPr/>
          </p:nvSpPr>
          <p:spPr bwMode="auto">
            <a:xfrm>
              <a:off x="9489956" y="3968569"/>
              <a:ext cx="25047" cy="33396"/>
            </a:xfrm>
            <a:custGeom>
              <a:avLst/>
              <a:gdLst>
                <a:gd name="T0" fmla="*/ 33 w 145"/>
                <a:gd name="T1" fmla="*/ 199 h 199"/>
                <a:gd name="T2" fmla="*/ 19 w 145"/>
                <a:gd name="T3" fmla="*/ 196 h 199"/>
                <a:gd name="T4" fmla="*/ 6 w 145"/>
                <a:gd name="T5" fmla="*/ 186 h 199"/>
                <a:gd name="T6" fmla="*/ 3 w 145"/>
                <a:gd name="T7" fmla="*/ 179 h 199"/>
                <a:gd name="T8" fmla="*/ 0 w 145"/>
                <a:gd name="T9" fmla="*/ 167 h 199"/>
                <a:gd name="T10" fmla="*/ 2 w 145"/>
                <a:gd name="T11" fmla="*/ 155 h 199"/>
                <a:gd name="T12" fmla="*/ 9 w 145"/>
                <a:gd name="T13" fmla="*/ 143 h 199"/>
                <a:gd name="T14" fmla="*/ 15 w 145"/>
                <a:gd name="T15" fmla="*/ 139 h 199"/>
                <a:gd name="T16" fmla="*/ 35 w 145"/>
                <a:gd name="T17" fmla="*/ 122 h 199"/>
                <a:gd name="T18" fmla="*/ 56 w 145"/>
                <a:gd name="T19" fmla="*/ 102 h 199"/>
                <a:gd name="T20" fmla="*/ 71 w 145"/>
                <a:gd name="T21" fmla="*/ 81 h 199"/>
                <a:gd name="T22" fmla="*/ 79 w 145"/>
                <a:gd name="T23" fmla="*/ 67 h 199"/>
                <a:gd name="T24" fmla="*/ 79 w 145"/>
                <a:gd name="T25" fmla="*/ 63 h 199"/>
                <a:gd name="T26" fmla="*/ 76 w 145"/>
                <a:gd name="T27" fmla="*/ 57 h 199"/>
                <a:gd name="T28" fmla="*/ 72 w 145"/>
                <a:gd name="T29" fmla="*/ 52 h 199"/>
                <a:gd name="T30" fmla="*/ 67 w 145"/>
                <a:gd name="T31" fmla="*/ 40 h 199"/>
                <a:gd name="T32" fmla="*/ 67 w 145"/>
                <a:gd name="T33" fmla="*/ 27 h 199"/>
                <a:gd name="T34" fmla="*/ 72 w 145"/>
                <a:gd name="T35" fmla="*/ 15 h 199"/>
                <a:gd name="T36" fmla="*/ 76 w 145"/>
                <a:gd name="T37" fmla="*/ 10 h 199"/>
                <a:gd name="T38" fmla="*/ 87 w 145"/>
                <a:gd name="T39" fmla="*/ 3 h 199"/>
                <a:gd name="T40" fmla="*/ 99 w 145"/>
                <a:gd name="T41" fmla="*/ 0 h 199"/>
                <a:gd name="T42" fmla="*/ 112 w 145"/>
                <a:gd name="T43" fmla="*/ 3 h 199"/>
                <a:gd name="T44" fmla="*/ 123 w 145"/>
                <a:gd name="T45" fmla="*/ 10 h 199"/>
                <a:gd name="T46" fmla="*/ 129 w 145"/>
                <a:gd name="T47" fmla="*/ 17 h 199"/>
                <a:gd name="T48" fmla="*/ 137 w 145"/>
                <a:gd name="T49" fmla="*/ 30 h 199"/>
                <a:gd name="T50" fmla="*/ 142 w 145"/>
                <a:gd name="T51" fmla="*/ 44 h 199"/>
                <a:gd name="T52" fmla="*/ 145 w 145"/>
                <a:gd name="T53" fmla="*/ 61 h 199"/>
                <a:gd name="T54" fmla="*/ 145 w 145"/>
                <a:gd name="T55" fmla="*/ 69 h 199"/>
                <a:gd name="T56" fmla="*/ 140 w 145"/>
                <a:gd name="T57" fmla="*/ 91 h 199"/>
                <a:gd name="T58" fmla="*/ 130 w 145"/>
                <a:gd name="T59" fmla="*/ 111 h 199"/>
                <a:gd name="T60" fmla="*/ 118 w 145"/>
                <a:gd name="T61" fmla="*/ 131 h 199"/>
                <a:gd name="T62" fmla="*/ 87 w 145"/>
                <a:gd name="T63" fmla="*/ 165 h 199"/>
                <a:gd name="T64" fmla="*/ 61 w 145"/>
                <a:gd name="T65" fmla="*/ 187 h 199"/>
                <a:gd name="T66" fmla="*/ 53 w 145"/>
                <a:gd name="T67" fmla="*/ 193 h 199"/>
                <a:gd name="T68" fmla="*/ 44 w 145"/>
                <a:gd name="T69" fmla="*/ 197 h 199"/>
                <a:gd name="T70" fmla="*/ 33 w 145"/>
                <a:gd name="T71"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99">
                  <a:moveTo>
                    <a:pt x="33" y="199"/>
                  </a:moveTo>
                  <a:lnTo>
                    <a:pt x="33" y="199"/>
                  </a:lnTo>
                  <a:lnTo>
                    <a:pt x="26" y="198"/>
                  </a:lnTo>
                  <a:lnTo>
                    <a:pt x="19" y="196"/>
                  </a:lnTo>
                  <a:lnTo>
                    <a:pt x="12" y="191"/>
                  </a:lnTo>
                  <a:lnTo>
                    <a:pt x="6" y="186"/>
                  </a:lnTo>
                  <a:lnTo>
                    <a:pt x="6" y="186"/>
                  </a:lnTo>
                  <a:lnTo>
                    <a:pt x="3" y="179"/>
                  </a:lnTo>
                  <a:lnTo>
                    <a:pt x="1" y="173"/>
                  </a:lnTo>
                  <a:lnTo>
                    <a:pt x="0" y="167"/>
                  </a:lnTo>
                  <a:lnTo>
                    <a:pt x="1" y="161"/>
                  </a:lnTo>
                  <a:lnTo>
                    <a:pt x="2" y="155"/>
                  </a:lnTo>
                  <a:lnTo>
                    <a:pt x="5" y="149"/>
                  </a:lnTo>
                  <a:lnTo>
                    <a:pt x="9" y="143"/>
                  </a:lnTo>
                  <a:lnTo>
                    <a:pt x="15" y="139"/>
                  </a:lnTo>
                  <a:lnTo>
                    <a:pt x="15" y="139"/>
                  </a:lnTo>
                  <a:lnTo>
                    <a:pt x="24" y="131"/>
                  </a:lnTo>
                  <a:lnTo>
                    <a:pt x="35" y="122"/>
                  </a:lnTo>
                  <a:lnTo>
                    <a:pt x="46" y="112"/>
                  </a:lnTo>
                  <a:lnTo>
                    <a:pt x="56" y="102"/>
                  </a:lnTo>
                  <a:lnTo>
                    <a:pt x="64" y="91"/>
                  </a:lnTo>
                  <a:lnTo>
                    <a:pt x="71" y="81"/>
                  </a:lnTo>
                  <a:lnTo>
                    <a:pt x="76" y="71"/>
                  </a:lnTo>
                  <a:lnTo>
                    <a:pt x="79" y="67"/>
                  </a:lnTo>
                  <a:lnTo>
                    <a:pt x="79" y="63"/>
                  </a:lnTo>
                  <a:lnTo>
                    <a:pt x="79" y="63"/>
                  </a:lnTo>
                  <a:lnTo>
                    <a:pt x="79" y="61"/>
                  </a:lnTo>
                  <a:lnTo>
                    <a:pt x="76" y="57"/>
                  </a:lnTo>
                  <a:lnTo>
                    <a:pt x="76" y="57"/>
                  </a:lnTo>
                  <a:lnTo>
                    <a:pt x="72" y="52"/>
                  </a:lnTo>
                  <a:lnTo>
                    <a:pt x="69" y="46"/>
                  </a:lnTo>
                  <a:lnTo>
                    <a:pt x="67" y="40"/>
                  </a:lnTo>
                  <a:lnTo>
                    <a:pt x="66" y="34"/>
                  </a:lnTo>
                  <a:lnTo>
                    <a:pt x="67" y="27"/>
                  </a:lnTo>
                  <a:lnTo>
                    <a:pt x="69" y="21"/>
                  </a:lnTo>
                  <a:lnTo>
                    <a:pt x="72" y="15"/>
                  </a:lnTo>
                  <a:lnTo>
                    <a:pt x="76" y="10"/>
                  </a:lnTo>
                  <a:lnTo>
                    <a:pt x="76" y="10"/>
                  </a:lnTo>
                  <a:lnTo>
                    <a:pt x="82" y="6"/>
                  </a:lnTo>
                  <a:lnTo>
                    <a:pt x="87" y="3"/>
                  </a:lnTo>
                  <a:lnTo>
                    <a:pt x="93" y="1"/>
                  </a:lnTo>
                  <a:lnTo>
                    <a:pt x="99" y="0"/>
                  </a:lnTo>
                  <a:lnTo>
                    <a:pt x="106" y="1"/>
                  </a:lnTo>
                  <a:lnTo>
                    <a:pt x="112" y="3"/>
                  </a:lnTo>
                  <a:lnTo>
                    <a:pt x="118" y="6"/>
                  </a:lnTo>
                  <a:lnTo>
                    <a:pt x="123" y="10"/>
                  </a:lnTo>
                  <a:lnTo>
                    <a:pt x="123" y="10"/>
                  </a:lnTo>
                  <a:lnTo>
                    <a:pt x="129" y="17"/>
                  </a:lnTo>
                  <a:lnTo>
                    <a:pt x="133" y="23"/>
                  </a:lnTo>
                  <a:lnTo>
                    <a:pt x="137" y="30"/>
                  </a:lnTo>
                  <a:lnTo>
                    <a:pt x="140" y="37"/>
                  </a:lnTo>
                  <a:lnTo>
                    <a:pt x="142" y="44"/>
                  </a:lnTo>
                  <a:lnTo>
                    <a:pt x="145" y="53"/>
                  </a:lnTo>
                  <a:lnTo>
                    <a:pt x="145" y="61"/>
                  </a:lnTo>
                  <a:lnTo>
                    <a:pt x="145" y="69"/>
                  </a:lnTo>
                  <a:lnTo>
                    <a:pt x="145" y="69"/>
                  </a:lnTo>
                  <a:lnTo>
                    <a:pt x="144" y="79"/>
                  </a:lnTo>
                  <a:lnTo>
                    <a:pt x="140" y="91"/>
                  </a:lnTo>
                  <a:lnTo>
                    <a:pt x="135" y="101"/>
                  </a:lnTo>
                  <a:lnTo>
                    <a:pt x="130" y="111"/>
                  </a:lnTo>
                  <a:lnTo>
                    <a:pt x="124" y="122"/>
                  </a:lnTo>
                  <a:lnTo>
                    <a:pt x="118" y="131"/>
                  </a:lnTo>
                  <a:lnTo>
                    <a:pt x="102" y="149"/>
                  </a:lnTo>
                  <a:lnTo>
                    <a:pt x="87" y="165"/>
                  </a:lnTo>
                  <a:lnTo>
                    <a:pt x="72" y="177"/>
                  </a:lnTo>
                  <a:lnTo>
                    <a:pt x="61" y="187"/>
                  </a:lnTo>
                  <a:lnTo>
                    <a:pt x="53" y="193"/>
                  </a:lnTo>
                  <a:lnTo>
                    <a:pt x="53" y="193"/>
                  </a:lnTo>
                  <a:lnTo>
                    <a:pt x="48" y="196"/>
                  </a:lnTo>
                  <a:lnTo>
                    <a:pt x="44" y="197"/>
                  </a:lnTo>
                  <a:lnTo>
                    <a:pt x="38" y="199"/>
                  </a:lnTo>
                  <a:lnTo>
                    <a:pt x="33" y="199"/>
                  </a:lnTo>
                  <a:lnTo>
                    <a:pt x="33" y="199"/>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59" name="Freeform 69">
              <a:extLst>
                <a:ext uri="{FF2B5EF4-FFF2-40B4-BE49-F238E27FC236}">
                  <a16:creationId xmlns:a16="http://schemas.microsoft.com/office/drawing/2014/main" id="{6DD0E8C8-5175-5C7C-F340-8B19D4B7B48B}"/>
                </a:ext>
              </a:extLst>
            </p:cNvPr>
            <p:cNvSpPr>
              <a:spLocks/>
            </p:cNvSpPr>
            <p:nvPr/>
          </p:nvSpPr>
          <p:spPr bwMode="auto">
            <a:xfrm>
              <a:off x="9376648" y="3968569"/>
              <a:ext cx="25047" cy="33396"/>
            </a:xfrm>
            <a:custGeom>
              <a:avLst/>
              <a:gdLst>
                <a:gd name="T0" fmla="*/ 112 w 145"/>
                <a:gd name="T1" fmla="*/ 199 h 199"/>
                <a:gd name="T2" fmla="*/ 101 w 145"/>
                <a:gd name="T3" fmla="*/ 197 h 199"/>
                <a:gd name="T4" fmla="*/ 92 w 145"/>
                <a:gd name="T5" fmla="*/ 193 h 199"/>
                <a:gd name="T6" fmla="*/ 84 w 145"/>
                <a:gd name="T7" fmla="*/ 187 h 199"/>
                <a:gd name="T8" fmla="*/ 58 w 145"/>
                <a:gd name="T9" fmla="*/ 165 h 199"/>
                <a:gd name="T10" fmla="*/ 27 w 145"/>
                <a:gd name="T11" fmla="*/ 131 h 199"/>
                <a:gd name="T12" fmla="*/ 15 w 145"/>
                <a:gd name="T13" fmla="*/ 111 h 199"/>
                <a:gd name="T14" fmla="*/ 5 w 145"/>
                <a:gd name="T15" fmla="*/ 91 h 199"/>
                <a:gd name="T16" fmla="*/ 0 w 145"/>
                <a:gd name="T17" fmla="*/ 69 h 199"/>
                <a:gd name="T18" fmla="*/ 0 w 145"/>
                <a:gd name="T19" fmla="*/ 61 h 199"/>
                <a:gd name="T20" fmla="*/ 3 w 145"/>
                <a:gd name="T21" fmla="*/ 44 h 199"/>
                <a:gd name="T22" fmla="*/ 8 w 145"/>
                <a:gd name="T23" fmla="*/ 30 h 199"/>
                <a:gd name="T24" fmla="*/ 17 w 145"/>
                <a:gd name="T25" fmla="*/ 17 h 199"/>
                <a:gd name="T26" fmla="*/ 22 w 145"/>
                <a:gd name="T27" fmla="*/ 10 h 199"/>
                <a:gd name="T28" fmla="*/ 33 w 145"/>
                <a:gd name="T29" fmla="*/ 3 h 199"/>
                <a:gd name="T30" fmla="*/ 46 w 145"/>
                <a:gd name="T31" fmla="*/ 0 h 199"/>
                <a:gd name="T32" fmla="*/ 58 w 145"/>
                <a:gd name="T33" fmla="*/ 3 h 199"/>
                <a:gd name="T34" fmla="*/ 68 w 145"/>
                <a:gd name="T35" fmla="*/ 10 h 199"/>
                <a:gd name="T36" fmla="*/ 73 w 145"/>
                <a:gd name="T37" fmla="*/ 15 h 199"/>
                <a:gd name="T38" fmla="*/ 78 w 145"/>
                <a:gd name="T39" fmla="*/ 27 h 199"/>
                <a:gd name="T40" fmla="*/ 78 w 145"/>
                <a:gd name="T41" fmla="*/ 40 h 199"/>
                <a:gd name="T42" fmla="*/ 73 w 145"/>
                <a:gd name="T43" fmla="*/ 52 h 199"/>
                <a:gd name="T44" fmla="*/ 68 w 145"/>
                <a:gd name="T45" fmla="*/ 57 h 199"/>
                <a:gd name="T46" fmla="*/ 66 w 145"/>
                <a:gd name="T47" fmla="*/ 63 h 199"/>
                <a:gd name="T48" fmla="*/ 66 w 145"/>
                <a:gd name="T49" fmla="*/ 67 h 199"/>
                <a:gd name="T50" fmla="*/ 74 w 145"/>
                <a:gd name="T51" fmla="*/ 81 h 199"/>
                <a:gd name="T52" fmla="*/ 89 w 145"/>
                <a:gd name="T53" fmla="*/ 102 h 199"/>
                <a:gd name="T54" fmla="*/ 110 w 145"/>
                <a:gd name="T55" fmla="*/ 122 h 199"/>
                <a:gd name="T56" fmla="*/ 130 w 145"/>
                <a:gd name="T57" fmla="*/ 139 h 199"/>
                <a:gd name="T58" fmla="*/ 135 w 145"/>
                <a:gd name="T59" fmla="*/ 143 h 199"/>
                <a:gd name="T60" fmla="*/ 143 w 145"/>
                <a:gd name="T61" fmla="*/ 155 h 199"/>
                <a:gd name="T62" fmla="*/ 145 w 145"/>
                <a:gd name="T63" fmla="*/ 167 h 199"/>
                <a:gd name="T64" fmla="*/ 142 w 145"/>
                <a:gd name="T65" fmla="*/ 179 h 199"/>
                <a:gd name="T66" fmla="*/ 139 w 145"/>
                <a:gd name="T67" fmla="*/ 185 h 199"/>
                <a:gd name="T68" fmla="*/ 126 w 145"/>
                <a:gd name="T69" fmla="*/ 196 h 199"/>
                <a:gd name="T70" fmla="*/ 112 w 145"/>
                <a:gd name="T71"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99">
                  <a:moveTo>
                    <a:pt x="112" y="199"/>
                  </a:moveTo>
                  <a:lnTo>
                    <a:pt x="112" y="199"/>
                  </a:lnTo>
                  <a:lnTo>
                    <a:pt x="107" y="199"/>
                  </a:lnTo>
                  <a:lnTo>
                    <a:pt x="101" y="197"/>
                  </a:lnTo>
                  <a:lnTo>
                    <a:pt x="97" y="196"/>
                  </a:lnTo>
                  <a:lnTo>
                    <a:pt x="92" y="193"/>
                  </a:lnTo>
                  <a:lnTo>
                    <a:pt x="92" y="193"/>
                  </a:lnTo>
                  <a:lnTo>
                    <a:pt x="84" y="187"/>
                  </a:lnTo>
                  <a:lnTo>
                    <a:pt x="73" y="177"/>
                  </a:lnTo>
                  <a:lnTo>
                    <a:pt x="58" y="165"/>
                  </a:lnTo>
                  <a:lnTo>
                    <a:pt x="43" y="149"/>
                  </a:lnTo>
                  <a:lnTo>
                    <a:pt x="27" y="131"/>
                  </a:lnTo>
                  <a:lnTo>
                    <a:pt x="21" y="122"/>
                  </a:lnTo>
                  <a:lnTo>
                    <a:pt x="15" y="111"/>
                  </a:lnTo>
                  <a:lnTo>
                    <a:pt x="10" y="101"/>
                  </a:lnTo>
                  <a:lnTo>
                    <a:pt x="5" y="91"/>
                  </a:lnTo>
                  <a:lnTo>
                    <a:pt x="3" y="79"/>
                  </a:lnTo>
                  <a:lnTo>
                    <a:pt x="0" y="69"/>
                  </a:lnTo>
                  <a:lnTo>
                    <a:pt x="0" y="69"/>
                  </a:lnTo>
                  <a:lnTo>
                    <a:pt x="0" y="61"/>
                  </a:lnTo>
                  <a:lnTo>
                    <a:pt x="0" y="53"/>
                  </a:lnTo>
                  <a:lnTo>
                    <a:pt x="3" y="44"/>
                  </a:lnTo>
                  <a:lnTo>
                    <a:pt x="5" y="37"/>
                  </a:lnTo>
                  <a:lnTo>
                    <a:pt x="8" y="30"/>
                  </a:lnTo>
                  <a:lnTo>
                    <a:pt x="12" y="23"/>
                  </a:lnTo>
                  <a:lnTo>
                    <a:pt x="17" y="17"/>
                  </a:lnTo>
                  <a:lnTo>
                    <a:pt x="22" y="10"/>
                  </a:lnTo>
                  <a:lnTo>
                    <a:pt x="22" y="10"/>
                  </a:lnTo>
                  <a:lnTo>
                    <a:pt x="27" y="6"/>
                  </a:lnTo>
                  <a:lnTo>
                    <a:pt x="33" y="3"/>
                  </a:lnTo>
                  <a:lnTo>
                    <a:pt x="40" y="1"/>
                  </a:lnTo>
                  <a:lnTo>
                    <a:pt x="46" y="0"/>
                  </a:lnTo>
                  <a:lnTo>
                    <a:pt x="52" y="1"/>
                  </a:lnTo>
                  <a:lnTo>
                    <a:pt x="58" y="3"/>
                  </a:lnTo>
                  <a:lnTo>
                    <a:pt x="63" y="6"/>
                  </a:lnTo>
                  <a:lnTo>
                    <a:pt x="68" y="10"/>
                  </a:lnTo>
                  <a:lnTo>
                    <a:pt x="68" y="10"/>
                  </a:lnTo>
                  <a:lnTo>
                    <a:pt x="73" y="15"/>
                  </a:lnTo>
                  <a:lnTo>
                    <a:pt x="76" y="21"/>
                  </a:lnTo>
                  <a:lnTo>
                    <a:pt x="78" y="27"/>
                  </a:lnTo>
                  <a:lnTo>
                    <a:pt x="79" y="34"/>
                  </a:lnTo>
                  <a:lnTo>
                    <a:pt x="78" y="40"/>
                  </a:lnTo>
                  <a:lnTo>
                    <a:pt x="76" y="46"/>
                  </a:lnTo>
                  <a:lnTo>
                    <a:pt x="73" y="52"/>
                  </a:lnTo>
                  <a:lnTo>
                    <a:pt x="68" y="57"/>
                  </a:lnTo>
                  <a:lnTo>
                    <a:pt x="68" y="57"/>
                  </a:lnTo>
                  <a:lnTo>
                    <a:pt x="66" y="61"/>
                  </a:lnTo>
                  <a:lnTo>
                    <a:pt x="66" y="63"/>
                  </a:lnTo>
                  <a:lnTo>
                    <a:pt x="66" y="63"/>
                  </a:lnTo>
                  <a:lnTo>
                    <a:pt x="66" y="67"/>
                  </a:lnTo>
                  <a:lnTo>
                    <a:pt x="68" y="71"/>
                  </a:lnTo>
                  <a:lnTo>
                    <a:pt x="74" y="81"/>
                  </a:lnTo>
                  <a:lnTo>
                    <a:pt x="81" y="92"/>
                  </a:lnTo>
                  <a:lnTo>
                    <a:pt x="89" y="102"/>
                  </a:lnTo>
                  <a:lnTo>
                    <a:pt x="99" y="112"/>
                  </a:lnTo>
                  <a:lnTo>
                    <a:pt x="110" y="122"/>
                  </a:lnTo>
                  <a:lnTo>
                    <a:pt x="121" y="131"/>
                  </a:lnTo>
                  <a:lnTo>
                    <a:pt x="130" y="139"/>
                  </a:lnTo>
                  <a:lnTo>
                    <a:pt x="130" y="139"/>
                  </a:lnTo>
                  <a:lnTo>
                    <a:pt x="135" y="143"/>
                  </a:lnTo>
                  <a:lnTo>
                    <a:pt x="140" y="149"/>
                  </a:lnTo>
                  <a:lnTo>
                    <a:pt x="143" y="155"/>
                  </a:lnTo>
                  <a:lnTo>
                    <a:pt x="144" y="161"/>
                  </a:lnTo>
                  <a:lnTo>
                    <a:pt x="145" y="167"/>
                  </a:lnTo>
                  <a:lnTo>
                    <a:pt x="144" y="173"/>
                  </a:lnTo>
                  <a:lnTo>
                    <a:pt x="142" y="179"/>
                  </a:lnTo>
                  <a:lnTo>
                    <a:pt x="139" y="185"/>
                  </a:lnTo>
                  <a:lnTo>
                    <a:pt x="139" y="185"/>
                  </a:lnTo>
                  <a:lnTo>
                    <a:pt x="133" y="191"/>
                  </a:lnTo>
                  <a:lnTo>
                    <a:pt x="126" y="196"/>
                  </a:lnTo>
                  <a:lnTo>
                    <a:pt x="119" y="198"/>
                  </a:lnTo>
                  <a:lnTo>
                    <a:pt x="112" y="199"/>
                  </a:lnTo>
                  <a:lnTo>
                    <a:pt x="112" y="199"/>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nvGrpSpPr>
          <p:cNvPr id="6" name="Group 5">
            <a:extLst>
              <a:ext uri="{FF2B5EF4-FFF2-40B4-BE49-F238E27FC236}">
                <a16:creationId xmlns:a16="http://schemas.microsoft.com/office/drawing/2014/main" id="{69AA364B-3634-BAFC-9B20-2BDF9C3ED55B}"/>
              </a:ext>
            </a:extLst>
          </p:cNvPr>
          <p:cNvGrpSpPr/>
          <p:nvPr/>
        </p:nvGrpSpPr>
        <p:grpSpPr>
          <a:xfrm>
            <a:off x="5700057" y="3007023"/>
            <a:ext cx="791886" cy="791886"/>
            <a:chOff x="5700057" y="3215151"/>
            <a:chExt cx="791886" cy="791886"/>
          </a:xfrm>
        </p:grpSpPr>
        <p:sp>
          <p:nvSpPr>
            <p:cNvPr id="11" name="Oval 10">
              <a:extLst>
                <a:ext uri="{FF2B5EF4-FFF2-40B4-BE49-F238E27FC236}">
                  <a16:creationId xmlns:a16="http://schemas.microsoft.com/office/drawing/2014/main" id="{8136878B-03A7-0626-B0B6-BCCBEA48801B}"/>
                </a:ext>
              </a:extLst>
            </p:cNvPr>
            <p:cNvSpPr/>
            <p:nvPr/>
          </p:nvSpPr>
          <p:spPr>
            <a:xfrm>
              <a:off x="5700057" y="3215151"/>
              <a:ext cx="791886" cy="791886"/>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grpSp>
          <p:nvGrpSpPr>
            <p:cNvPr id="261" name="Group 260">
              <a:extLst>
                <a:ext uri="{FF2B5EF4-FFF2-40B4-BE49-F238E27FC236}">
                  <a16:creationId xmlns:a16="http://schemas.microsoft.com/office/drawing/2014/main" id="{39CE25A9-F976-2836-1C67-8B3AF50FDF8A}"/>
                </a:ext>
              </a:extLst>
            </p:cNvPr>
            <p:cNvGrpSpPr/>
            <p:nvPr/>
          </p:nvGrpSpPr>
          <p:grpSpPr>
            <a:xfrm>
              <a:off x="5887585" y="3441096"/>
              <a:ext cx="416831" cy="339996"/>
              <a:chOff x="4851400" y="2932113"/>
              <a:chExt cx="344488" cy="280988"/>
            </a:xfrm>
            <a:solidFill>
              <a:srgbClr val="37617A"/>
            </a:solidFill>
          </p:grpSpPr>
          <p:sp>
            <p:nvSpPr>
              <p:cNvPr id="262" name="Freeform 9">
                <a:extLst>
                  <a:ext uri="{FF2B5EF4-FFF2-40B4-BE49-F238E27FC236}">
                    <a16:creationId xmlns:a16="http://schemas.microsoft.com/office/drawing/2014/main" id="{987E96A6-C27E-7783-D78C-96370211BF0D}"/>
                  </a:ext>
                </a:extLst>
              </p:cNvPr>
              <p:cNvSpPr>
                <a:spLocks/>
              </p:cNvSpPr>
              <p:nvPr/>
            </p:nvSpPr>
            <p:spPr bwMode="auto">
              <a:xfrm>
                <a:off x="4851400" y="2932113"/>
                <a:ext cx="344488" cy="215900"/>
              </a:xfrm>
              <a:custGeom>
                <a:avLst/>
                <a:gdLst>
                  <a:gd name="T0" fmla="*/ 175 w 1303"/>
                  <a:gd name="T1" fmla="*/ 807 h 814"/>
                  <a:gd name="T2" fmla="*/ 70 w 1303"/>
                  <a:gd name="T3" fmla="*/ 754 h 814"/>
                  <a:gd name="T4" fmla="*/ 26 w 1303"/>
                  <a:gd name="T5" fmla="*/ 699 h 814"/>
                  <a:gd name="T6" fmla="*/ 1 w 1303"/>
                  <a:gd name="T7" fmla="*/ 618 h 814"/>
                  <a:gd name="T8" fmla="*/ 3 w 1303"/>
                  <a:gd name="T9" fmla="*/ 545 h 814"/>
                  <a:gd name="T10" fmla="*/ 27 w 1303"/>
                  <a:gd name="T11" fmla="*/ 473 h 814"/>
                  <a:gd name="T12" fmla="*/ 74 w 1303"/>
                  <a:gd name="T13" fmla="*/ 413 h 814"/>
                  <a:gd name="T14" fmla="*/ 161 w 1303"/>
                  <a:gd name="T15" fmla="*/ 363 h 814"/>
                  <a:gd name="T16" fmla="*/ 250 w 1303"/>
                  <a:gd name="T17" fmla="*/ 334 h 814"/>
                  <a:gd name="T18" fmla="*/ 285 w 1303"/>
                  <a:gd name="T19" fmla="*/ 230 h 814"/>
                  <a:gd name="T20" fmla="*/ 344 w 1303"/>
                  <a:gd name="T21" fmla="*/ 139 h 814"/>
                  <a:gd name="T22" fmla="*/ 425 w 1303"/>
                  <a:gd name="T23" fmla="*/ 68 h 814"/>
                  <a:gd name="T24" fmla="*/ 523 w 1303"/>
                  <a:gd name="T25" fmla="*/ 21 h 814"/>
                  <a:gd name="T26" fmla="*/ 632 w 1303"/>
                  <a:gd name="T27" fmla="*/ 1 h 814"/>
                  <a:gd name="T28" fmla="*/ 761 w 1303"/>
                  <a:gd name="T29" fmla="*/ 15 h 814"/>
                  <a:gd name="T30" fmla="*/ 906 w 1303"/>
                  <a:gd name="T31" fmla="*/ 91 h 814"/>
                  <a:gd name="T32" fmla="*/ 1012 w 1303"/>
                  <a:gd name="T33" fmla="*/ 217 h 814"/>
                  <a:gd name="T34" fmla="*/ 1080 w 1303"/>
                  <a:gd name="T35" fmla="*/ 227 h 814"/>
                  <a:gd name="T36" fmla="*/ 1156 w 1303"/>
                  <a:gd name="T37" fmla="*/ 258 h 814"/>
                  <a:gd name="T38" fmla="*/ 1212 w 1303"/>
                  <a:gd name="T39" fmla="*/ 301 h 814"/>
                  <a:gd name="T40" fmla="*/ 1266 w 1303"/>
                  <a:gd name="T41" fmla="*/ 372 h 814"/>
                  <a:gd name="T42" fmla="*/ 1297 w 1303"/>
                  <a:gd name="T43" fmla="*/ 456 h 814"/>
                  <a:gd name="T44" fmla="*/ 1303 w 1303"/>
                  <a:gd name="T45" fmla="*/ 533 h 814"/>
                  <a:gd name="T46" fmla="*/ 1286 w 1303"/>
                  <a:gd name="T47" fmla="*/ 623 h 814"/>
                  <a:gd name="T48" fmla="*/ 1242 w 1303"/>
                  <a:gd name="T49" fmla="*/ 701 h 814"/>
                  <a:gd name="T50" fmla="*/ 1140 w 1303"/>
                  <a:gd name="T51" fmla="*/ 782 h 814"/>
                  <a:gd name="T52" fmla="*/ 1080 w 1303"/>
                  <a:gd name="T53" fmla="*/ 803 h 814"/>
                  <a:gd name="T54" fmla="*/ 1055 w 1303"/>
                  <a:gd name="T55" fmla="*/ 784 h 814"/>
                  <a:gd name="T56" fmla="*/ 1060 w 1303"/>
                  <a:gd name="T57" fmla="*/ 757 h 814"/>
                  <a:gd name="T58" fmla="*/ 1104 w 1303"/>
                  <a:gd name="T59" fmla="*/ 736 h 814"/>
                  <a:gd name="T60" fmla="*/ 1190 w 1303"/>
                  <a:gd name="T61" fmla="*/ 675 h 814"/>
                  <a:gd name="T62" fmla="*/ 1242 w 1303"/>
                  <a:gd name="T63" fmla="*/ 566 h 814"/>
                  <a:gd name="T64" fmla="*/ 1244 w 1303"/>
                  <a:gd name="T65" fmla="*/ 479 h 814"/>
                  <a:gd name="T66" fmla="*/ 1222 w 1303"/>
                  <a:gd name="T67" fmla="*/ 411 h 814"/>
                  <a:gd name="T68" fmla="*/ 1180 w 1303"/>
                  <a:gd name="T69" fmla="*/ 350 h 814"/>
                  <a:gd name="T70" fmla="*/ 1134 w 1303"/>
                  <a:gd name="T71" fmla="*/ 311 h 814"/>
                  <a:gd name="T72" fmla="*/ 1067 w 1303"/>
                  <a:gd name="T73" fmla="*/ 283 h 814"/>
                  <a:gd name="T74" fmla="*/ 995 w 1303"/>
                  <a:gd name="T75" fmla="*/ 274 h 814"/>
                  <a:gd name="T76" fmla="*/ 972 w 1303"/>
                  <a:gd name="T77" fmla="*/ 264 h 814"/>
                  <a:gd name="T78" fmla="*/ 913 w 1303"/>
                  <a:gd name="T79" fmla="*/ 174 h 814"/>
                  <a:gd name="T80" fmla="*/ 796 w 1303"/>
                  <a:gd name="T81" fmla="*/ 88 h 814"/>
                  <a:gd name="T82" fmla="*/ 651 w 1303"/>
                  <a:gd name="T83" fmla="*/ 56 h 814"/>
                  <a:gd name="T84" fmla="*/ 567 w 1303"/>
                  <a:gd name="T85" fmla="*/ 67 h 814"/>
                  <a:gd name="T86" fmla="*/ 475 w 1303"/>
                  <a:gd name="T87" fmla="*/ 104 h 814"/>
                  <a:gd name="T88" fmla="*/ 400 w 1303"/>
                  <a:gd name="T89" fmla="*/ 163 h 814"/>
                  <a:gd name="T90" fmla="*/ 342 w 1303"/>
                  <a:gd name="T91" fmla="*/ 242 h 814"/>
                  <a:gd name="T92" fmla="*/ 308 w 1303"/>
                  <a:gd name="T93" fmla="*/ 336 h 814"/>
                  <a:gd name="T94" fmla="*/ 298 w 1303"/>
                  <a:gd name="T95" fmla="*/ 399 h 814"/>
                  <a:gd name="T96" fmla="*/ 273 w 1303"/>
                  <a:gd name="T97" fmla="*/ 414 h 814"/>
                  <a:gd name="T98" fmla="*/ 190 w 1303"/>
                  <a:gd name="T99" fmla="*/ 414 h 814"/>
                  <a:gd name="T100" fmla="*/ 106 w 1303"/>
                  <a:gd name="T101" fmla="*/ 461 h 814"/>
                  <a:gd name="T102" fmla="*/ 57 w 1303"/>
                  <a:gd name="T103" fmla="*/ 564 h 814"/>
                  <a:gd name="T104" fmla="*/ 60 w 1303"/>
                  <a:gd name="T105" fmla="*/ 630 h 814"/>
                  <a:gd name="T106" fmla="*/ 115 w 1303"/>
                  <a:gd name="T107" fmla="*/ 718 h 814"/>
                  <a:gd name="T108" fmla="*/ 196 w 1303"/>
                  <a:gd name="T109" fmla="*/ 753 h 814"/>
                  <a:gd name="T110" fmla="*/ 236 w 1303"/>
                  <a:gd name="T111" fmla="*/ 764 h 814"/>
                  <a:gd name="T112" fmla="*/ 245 w 1303"/>
                  <a:gd name="T113" fmla="*/ 789 h 814"/>
                  <a:gd name="T114" fmla="*/ 227 w 1303"/>
                  <a:gd name="T115" fmla="*/ 812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03" h="814">
                    <a:moveTo>
                      <a:pt x="217" y="814"/>
                    </a:moveTo>
                    <a:lnTo>
                      <a:pt x="217" y="814"/>
                    </a:lnTo>
                    <a:lnTo>
                      <a:pt x="214" y="814"/>
                    </a:lnTo>
                    <a:lnTo>
                      <a:pt x="214" y="814"/>
                    </a:lnTo>
                    <a:lnTo>
                      <a:pt x="191" y="810"/>
                    </a:lnTo>
                    <a:lnTo>
                      <a:pt x="175" y="807"/>
                    </a:lnTo>
                    <a:lnTo>
                      <a:pt x="159" y="802"/>
                    </a:lnTo>
                    <a:lnTo>
                      <a:pt x="142" y="796"/>
                    </a:lnTo>
                    <a:lnTo>
                      <a:pt x="124" y="789"/>
                    </a:lnTo>
                    <a:lnTo>
                      <a:pt x="106" y="778"/>
                    </a:lnTo>
                    <a:lnTo>
                      <a:pt x="88" y="767"/>
                    </a:lnTo>
                    <a:lnTo>
                      <a:pt x="70" y="754"/>
                    </a:lnTo>
                    <a:lnTo>
                      <a:pt x="62" y="746"/>
                    </a:lnTo>
                    <a:lnTo>
                      <a:pt x="54" y="738"/>
                    </a:lnTo>
                    <a:lnTo>
                      <a:pt x="46" y="729"/>
                    </a:lnTo>
                    <a:lnTo>
                      <a:pt x="39" y="720"/>
                    </a:lnTo>
                    <a:lnTo>
                      <a:pt x="32" y="710"/>
                    </a:lnTo>
                    <a:lnTo>
                      <a:pt x="26" y="699"/>
                    </a:lnTo>
                    <a:lnTo>
                      <a:pt x="20" y="688"/>
                    </a:lnTo>
                    <a:lnTo>
                      <a:pt x="15" y="674"/>
                    </a:lnTo>
                    <a:lnTo>
                      <a:pt x="10" y="662"/>
                    </a:lnTo>
                    <a:lnTo>
                      <a:pt x="7" y="648"/>
                    </a:lnTo>
                    <a:lnTo>
                      <a:pt x="4" y="633"/>
                    </a:lnTo>
                    <a:lnTo>
                      <a:pt x="1" y="618"/>
                    </a:lnTo>
                    <a:lnTo>
                      <a:pt x="0" y="602"/>
                    </a:lnTo>
                    <a:lnTo>
                      <a:pt x="0" y="585"/>
                    </a:lnTo>
                    <a:lnTo>
                      <a:pt x="0" y="585"/>
                    </a:lnTo>
                    <a:lnTo>
                      <a:pt x="0" y="571"/>
                    </a:lnTo>
                    <a:lnTo>
                      <a:pt x="1" y="558"/>
                    </a:lnTo>
                    <a:lnTo>
                      <a:pt x="3" y="545"/>
                    </a:lnTo>
                    <a:lnTo>
                      <a:pt x="5" y="533"/>
                    </a:lnTo>
                    <a:lnTo>
                      <a:pt x="8" y="520"/>
                    </a:lnTo>
                    <a:lnTo>
                      <a:pt x="12" y="508"/>
                    </a:lnTo>
                    <a:lnTo>
                      <a:pt x="17" y="497"/>
                    </a:lnTo>
                    <a:lnTo>
                      <a:pt x="22" y="485"/>
                    </a:lnTo>
                    <a:lnTo>
                      <a:pt x="27" y="473"/>
                    </a:lnTo>
                    <a:lnTo>
                      <a:pt x="34" y="462"/>
                    </a:lnTo>
                    <a:lnTo>
                      <a:pt x="41" y="451"/>
                    </a:lnTo>
                    <a:lnTo>
                      <a:pt x="48" y="441"/>
                    </a:lnTo>
                    <a:lnTo>
                      <a:pt x="56" y="431"/>
                    </a:lnTo>
                    <a:lnTo>
                      <a:pt x="65" y="422"/>
                    </a:lnTo>
                    <a:lnTo>
                      <a:pt x="74" y="413"/>
                    </a:lnTo>
                    <a:lnTo>
                      <a:pt x="85" y="405"/>
                    </a:lnTo>
                    <a:lnTo>
                      <a:pt x="85" y="405"/>
                    </a:lnTo>
                    <a:lnTo>
                      <a:pt x="103" y="392"/>
                    </a:lnTo>
                    <a:lnTo>
                      <a:pt x="122" y="379"/>
                    </a:lnTo>
                    <a:lnTo>
                      <a:pt x="141" y="370"/>
                    </a:lnTo>
                    <a:lnTo>
                      <a:pt x="161" y="363"/>
                    </a:lnTo>
                    <a:lnTo>
                      <a:pt x="183" y="357"/>
                    </a:lnTo>
                    <a:lnTo>
                      <a:pt x="204" y="354"/>
                    </a:lnTo>
                    <a:lnTo>
                      <a:pt x="226" y="352"/>
                    </a:lnTo>
                    <a:lnTo>
                      <a:pt x="247" y="353"/>
                    </a:lnTo>
                    <a:lnTo>
                      <a:pt x="247" y="353"/>
                    </a:lnTo>
                    <a:lnTo>
                      <a:pt x="250" y="334"/>
                    </a:lnTo>
                    <a:lnTo>
                      <a:pt x="254" y="316"/>
                    </a:lnTo>
                    <a:lnTo>
                      <a:pt x="258" y="298"/>
                    </a:lnTo>
                    <a:lnTo>
                      <a:pt x="264" y="281"/>
                    </a:lnTo>
                    <a:lnTo>
                      <a:pt x="270" y="263"/>
                    </a:lnTo>
                    <a:lnTo>
                      <a:pt x="277" y="246"/>
                    </a:lnTo>
                    <a:lnTo>
                      <a:pt x="285" y="230"/>
                    </a:lnTo>
                    <a:lnTo>
                      <a:pt x="293" y="214"/>
                    </a:lnTo>
                    <a:lnTo>
                      <a:pt x="302" y="198"/>
                    </a:lnTo>
                    <a:lnTo>
                      <a:pt x="312" y="183"/>
                    </a:lnTo>
                    <a:lnTo>
                      <a:pt x="322" y="167"/>
                    </a:lnTo>
                    <a:lnTo>
                      <a:pt x="333" y="153"/>
                    </a:lnTo>
                    <a:lnTo>
                      <a:pt x="344" y="139"/>
                    </a:lnTo>
                    <a:lnTo>
                      <a:pt x="356" y="126"/>
                    </a:lnTo>
                    <a:lnTo>
                      <a:pt x="369" y="114"/>
                    </a:lnTo>
                    <a:lnTo>
                      <a:pt x="383" y="102"/>
                    </a:lnTo>
                    <a:lnTo>
                      <a:pt x="397" y="90"/>
                    </a:lnTo>
                    <a:lnTo>
                      <a:pt x="411" y="78"/>
                    </a:lnTo>
                    <a:lnTo>
                      <a:pt x="425" y="68"/>
                    </a:lnTo>
                    <a:lnTo>
                      <a:pt x="440" y="59"/>
                    </a:lnTo>
                    <a:lnTo>
                      <a:pt x="456" y="50"/>
                    </a:lnTo>
                    <a:lnTo>
                      <a:pt x="472" y="41"/>
                    </a:lnTo>
                    <a:lnTo>
                      <a:pt x="489" y="34"/>
                    </a:lnTo>
                    <a:lnTo>
                      <a:pt x="506" y="27"/>
                    </a:lnTo>
                    <a:lnTo>
                      <a:pt x="523" y="21"/>
                    </a:lnTo>
                    <a:lnTo>
                      <a:pt x="540" y="16"/>
                    </a:lnTo>
                    <a:lnTo>
                      <a:pt x="558" y="11"/>
                    </a:lnTo>
                    <a:lnTo>
                      <a:pt x="576" y="7"/>
                    </a:lnTo>
                    <a:lnTo>
                      <a:pt x="595" y="4"/>
                    </a:lnTo>
                    <a:lnTo>
                      <a:pt x="613" y="2"/>
                    </a:lnTo>
                    <a:lnTo>
                      <a:pt x="632" y="1"/>
                    </a:lnTo>
                    <a:lnTo>
                      <a:pt x="651" y="0"/>
                    </a:lnTo>
                    <a:lnTo>
                      <a:pt x="651" y="0"/>
                    </a:lnTo>
                    <a:lnTo>
                      <a:pt x="679" y="1"/>
                    </a:lnTo>
                    <a:lnTo>
                      <a:pt x="707" y="4"/>
                    </a:lnTo>
                    <a:lnTo>
                      <a:pt x="734" y="9"/>
                    </a:lnTo>
                    <a:lnTo>
                      <a:pt x="761" y="15"/>
                    </a:lnTo>
                    <a:lnTo>
                      <a:pt x="788" y="24"/>
                    </a:lnTo>
                    <a:lnTo>
                      <a:pt x="813" y="34"/>
                    </a:lnTo>
                    <a:lnTo>
                      <a:pt x="837" y="45"/>
                    </a:lnTo>
                    <a:lnTo>
                      <a:pt x="861" y="59"/>
                    </a:lnTo>
                    <a:lnTo>
                      <a:pt x="885" y="73"/>
                    </a:lnTo>
                    <a:lnTo>
                      <a:pt x="906" y="91"/>
                    </a:lnTo>
                    <a:lnTo>
                      <a:pt x="927" y="108"/>
                    </a:lnTo>
                    <a:lnTo>
                      <a:pt x="946" y="127"/>
                    </a:lnTo>
                    <a:lnTo>
                      <a:pt x="965" y="148"/>
                    </a:lnTo>
                    <a:lnTo>
                      <a:pt x="981" y="169"/>
                    </a:lnTo>
                    <a:lnTo>
                      <a:pt x="998" y="193"/>
                    </a:lnTo>
                    <a:lnTo>
                      <a:pt x="1012" y="217"/>
                    </a:lnTo>
                    <a:lnTo>
                      <a:pt x="1012" y="217"/>
                    </a:lnTo>
                    <a:lnTo>
                      <a:pt x="1025" y="218"/>
                    </a:lnTo>
                    <a:lnTo>
                      <a:pt x="1039" y="219"/>
                    </a:lnTo>
                    <a:lnTo>
                      <a:pt x="1053" y="221"/>
                    </a:lnTo>
                    <a:lnTo>
                      <a:pt x="1066" y="224"/>
                    </a:lnTo>
                    <a:lnTo>
                      <a:pt x="1080" y="227"/>
                    </a:lnTo>
                    <a:lnTo>
                      <a:pt x="1094" y="231"/>
                    </a:lnTo>
                    <a:lnTo>
                      <a:pt x="1107" y="235"/>
                    </a:lnTo>
                    <a:lnTo>
                      <a:pt x="1119" y="240"/>
                    </a:lnTo>
                    <a:lnTo>
                      <a:pt x="1132" y="245"/>
                    </a:lnTo>
                    <a:lnTo>
                      <a:pt x="1144" y="251"/>
                    </a:lnTo>
                    <a:lnTo>
                      <a:pt x="1156" y="258"/>
                    </a:lnTo>
                    <a:lnTo>
                      <a:pt x="1167" y="265"/>
                    </a:lnTo>
                    <a:lnTo>
                      <a:pt x="1179" y="273"/>
                    </a:lnTo>
                    <a:lnTo>
                      <a:pt x="1191" y="283"/>
                    </a:lnTo>
                    <a:lnTo>
                      <a:pt x="1201" y="291"/>
                    </a:lnTo>
                    <a:lnTo>
                      <a:pt x="1212" y="301"/>
                    </a:lnTo>
                    <a:lnTo>
                      <a:pt x="1212" y="301"/>
                    </a:lnTo>
                    <a:lnTo>
                      <a:pt x="1222" y="312"/>
                    </a:lnTo>
                    <a:lnTo>
                      <a:pt x="1232" y="323"/>
                    </a:lnTo>
                    <a:lnTo>
                      <a:pt x="1242" y="335"/>
                    </a:lnTo>
                    <a:lnTo>
                      <a:pt x="1250" y="347"/>
                    </a:lnTo>
                    <a:lnTo>
                      <a:pt x="1259" y="359"/>
                    </a:lnTo>
                    <a:lnTo>
                      <a:pt x="1266" y="372"/>
                    </a:lnTo>
                    <a:lnTo>
                      <a:pt x="1273" y="386"/>
                    </a:lnTo>
                    <a:lnTo>
                      <a:pt x="1279" y="399"/>
                    </a:lnTo>
                    <a:lnTo>
                      <a:pt x="1285" y="413"/>
                    </a:lnTo>
                    <a:lnTo>
                      <a:pt x="1290" y="427"/>
                    </a:lnTo>
                    <a:lnTo>
                      <a:pt x="1294" y="441"/>
                    </a:lnTo>
                    <a:lnTo>
                      <a:pt x="1297" y="456"/>
                    </a:lnTo>
                    <a:lnTo>
                      <a:pt x="1300" y="470"/>
                    </a:lnTo>
                    <a:lnTo>
                      <a:pt x="1302" y="486"/>
                    </a:lnTo>
                    <a:lnTo>
                      <a:pt x="1303" y="501"/>
                    </a:lnTo>
                    <a:lnTo>
                      <a:pt x="1303" y="516"/>
                    </a:lnTo>
                    <a:lnTo>
                      <a:pt x="1303" y="516"/>
                    </a:lnTo>
                    <a:lnTo>
                      <a:pt x="1303" y="533"/>
                    </a:lnTo>
                    <a:lnTo>
                      <a:pt x="1302" y="550"/>
                    </a:lnTo>
                    <a:lnTo>
                      <a:pt x="1300" y="565"/>
                    </a:lnTo>
                    <a:lnTo>
                      <a:pt x="1298" y="581"/>
                    </a:lnTo>
                    <a:lnTo>
                      <a:pt x="1294" y="596"/>
                    </a:lnTo>
                    <a:lnTo>
                      <a:pt x="1291" y="610"/>
                    </a:lnTo>
                    <a:lnTo>
                      <a:pt x="1286" y="623"/>
                    </a:lnTo>
                    <a:lnTo>
                      <a:pt x="1281" y="636"/>
                    </a:lnTo>
                    <a:lnTo>
                      <a:pt x="1275" y="648"/>
                    </a:lnTo>
                    <a:lnTo>
                      <a:pt x="1270" y="659"/>
                    </a:lnTo>
                    <a:lnTo>
                      <a:pt x="1263" y="670"/>
                    </a:lnTo>
                    <a:lnTo>
                      <a:pt x="1257" y="682"/>
                    </a:lnTo>
                    <a:lnTo>
                      <a:pt x="1242" y="701"/>
                    </a:lnTo>
                    <a:lnTo>
                      <a:pt x="1227" y="719"/>
                    </a:lnTo>
                    <a:lnTo>
                      <a:pt x="1211" y="734"/>
                    </a:lnTo>
                    <a:lnTo>
                      <a:pt x="1193" y="748"/>
                    </a:lnTo>
                    <a:lnTo>
                      <a:pt x="1175" y="761"/>
                    </a:lnTo>
                    <a:lnTo>
                      <a:pt x="1158" y="771"/>
                    </a:lnTo>
                    <a:lnTo>
                      <a:pt x="1140" y="782"/>
                    </a:lnTo>
                    <a:lnTo>
                      <a:pt x="1123" y="790"/>
                    </a:lnTo>
                    <a:lnTo>
                      <a:pt x="1107" y="796"/>
                    </a:lnTo>
                    <a:lnTo>
                      <a:pt x="1092" y="802"/>
                    </a:lnTo>
                    <a:lnTo>
                      <a:pt x="1092" y="802"/>
                    </a:lnTo>
                    <a:lnTo>
                      <a:pt x="1086" y="803"/>
                    </a:lnTo>
                    <a:lnTo>
                      <a:pt x="1080" y="803"/>
                    </a:lnTo>
                    <a:lnTo>
                      <a:pt x="1074" y="802"/>
                    </a:lnTo>
                    <a:lnTo>
                      <a:pt x="1069" y="800"/>
                    </a:lnTo>
                    <a:lnTo>
                      <a:pt x="1065" y="797"/>
                    </a:lnTo>
                    <a:lnTo>
                      <a:pt x="1061" y="794"/>
                    </a:lnTo>
                    <a:lnTo>
                      <a:pt x="1058" y="789"/>
                    </a:lnTo>
                    <a:lnTo>
                      <a:pt x="1055" y="784"/>
                    </a:lnTo>
                    <a:lnTo>
                      <a:pt x="1055" y="784"/>
                    </a:lnTo>
                    <a:lnTo>
                      <a:pt x="1054" y="777"/>
                    </a:lnTo>
                    <a:lnTo>
                      <a:pt x="1054" y="772"/>
                    </a:lnTo>
                    <a:lnTo>
                      <a:pt x="1055" y="767"/>
                    </a:lnTo>
                    <a:lnTo>
                      <a:pt x="1057" y="762"/>
                    </a:lnTo>
                    <a:lnTo>
                      <a:pt x="1060" y="757"/>
                    </a:lnTo>
                    <a:lnTo>
                      <a:pt x="1063" y="753"/>
                    </a:lnTo>
                    <a:lnTo>
                      <a:pt x="1068" y="750"/>
                    </a:lnTo>
                    <a:lnTo>
                      <a:pt x="1073" y="747"/>
                    </a:lnTo>
                    <a:lnTo>
                      <a:pt x="1073" y="747"/>
                    </a:lnTo>
                    <a:lnTo>
                      <a:pt x="1089" y="742"/>
                    </a:lnTo>
                    <a:lnTo>
                      <a:pt x="1104" y="736"/>
                    </a:lnTo>
                    <a:lnTo>
                      <a:pt x="1119" y="729"/>
                    </a:lnTo>
                    <a:lnTo>
                      <a:pt x="1134" y="721"/>
                    </a:lnTo>
                    <a:lnTo>
                      <a:pt x="1148" y="711"/>
                    </a:lnTo>
                    <a:lnTo>
                      <a:pt x="1162" y="701"/>
                    </a:lnTo>
                    <a:lnTo>
                      <a:pt x="1176" y="689"/>
                    </a:lnTo>
                    <a:lnTo>
                      <a:pt x="1190" y="675"/>
                    </a:lnTo>
                    <a:lnTo>
                      <a:pt x="1202" y="661"/>
                    </a:lnTo>
                    <a:lnTo>
                      <a:pt x="1213" y="645"/>
                    </a:lnTo>
                    <a:lnTo>
                      <a:pt x="1222" y="628"/>
                    </a:lnTo>
                    <a:lnTo>
                      <a:pt x="1230" y="609"/>
                    </a:lnTo>
                    <a:lnTo>
                      <a:pt x="1237" y="589"/>
                    </a:lnTo>
                    <a:lnTo>
                      <a:pt x="1242" y="566"/>
                    </a:lnTo>
                    <a:lnTo>
                      <a:pt x="1245" y="542"/>
                    </a:lnTo>
                    <a:lnTo>
                      <a:pt x="1246" y="516"/>
                    </a:lnTo>
                    <a:lnTo>
                      <a:pt x="1246" y="516"/>
                    </a:lnTo>
                    <a:lnTo>
                      <a:pt x="1246" y="504"/>
                    </a:lnTo>
                    <a:lnTo>
                      <a:pt x="1245" y="492"/>
                    </a:lnTo>
                    <a:lnTo>
                      <a:pt x="1244" y="479"/>
                    </a:lnTo>
                    <a:lnTo>
                      <a:pt x="1241" y="467"/>
                    </a:lnTo>
                    <a:lnTo>
                      <a:pt x="1239" y="455"/>
                    </a:lnTo>
                    <a:lnTo>
                      <a:pt x="1235" y="444"/>
                    </a:lnTo>
                    <a:lnTo>
                      <a:pt x="1232" y="432"/>
                    </a:lnTo>
                    <a:lnTo>
                      <a:pt x="1227" y="421"/>
                    </a:lnTo>
                    <a:lnTo>
                      <a:pt x="1222" y="411"/>
                    </a:lnTo>
                    <a:lnTo>
                      <a:pt x="1217" y="400"/>
                    </a:lnTo>
                    <a:lnTo>
                      <a:pt x="1211" y="390"/>
                    </a:lnTo>
                    <a:lnTo>
                      <a:pt x="1204" y="378"/>
                    </a:lnTo>
                    <a:lnTo>
                      <a:pt x="1197" y="369"/>
                    </a:lnTo>
                    <a:lnTo>
                      <a:pt x="1189" y="359"/>
                    </a:lnTo>
                    <a:lnTo>
                      <a:pt x="1180" y="350"/>
                    </a:lnTo>
                    <a:lnTo>
                      <a:pt x="1172" y="341"/>
                    </a:lnTo>
                    <a:lnTo>
                      <a:pt x="1172" y="341"/>
                    </a:lnTo>
                    <a:lnTo>
                      <a:pt x="1163" y="333"/>
                    </a:lnTo>
                    <a:lnTo>
                      <a:pt x="1153" y="325"/>
                    </a:lnTo>
                    <a:lnTo>
                      <a:pt x="1144" y="318"/>
                    </a:lnTo>
                    <a:lnTo>
                      <a:pt x="1134" y="311"/>
                    </a:lnTo>
                    <a:lnTo>
                      <a:pt x="1123" y="305"/>
                    </a:lnTo>
                    <a:lnTo>
                      <a:pt x="1113" y="300"/>
                    </a:lnTo>
                    <a:lnTo>
                      <a:pt x="1102" y="294"/>
                    </a:lnTo>
                    <a:lnTo>
                      <a:pt x="1091" y="290"/>
                    </a:lnTo>
                    <a:lnTo>
                      <a:pt x="1079" y="286"/>
                    </a:lnTo>
                    <a:lnTo>
                      <a:pt x="1067" y="283"/>
                    </a:lnTo>
                    <a:lnTo>
                      <a:pt x="1056" y="279"/>
                    </a:lnTo>
                    <a:lnTo>
                      <a:pt x="1044" y="276"/>
                    </a:lnTo>
                    <a:lnTo>
                      <a:pt x="1032" y="275"/>
                    </a:lnTo>
                    <a:lnTo>
                      <a:pt x="1020" y="274"/>
                    </a:lnTo>
                    <a:lnTo>
                      <a:pt x="1008" y="273"/>
                    </a:lnTo>
                    <a:lnTo>
                      <a:pt x="995" y="274"/>
                    </a:lnTo>
                    <a:lnTo>
                      <a:pt x="995" y="274"/>
                    </a:lnTo>
                    <a:lnTo>
                      <a:pt x="986" y="272"/>
                    </a:lnTo>
                    <a:lnTo>
                      <a:pt x="981" y="271"/>
                    </a:lnTo>
                    <a:lnTo>
                      <a:pt x="978" y="269"/>
                    </a:lnTo>
                    <a:lnTo>
                      <a:pt x="975" y="267"/>
                    </a:lnTo>
                    <a:lnTo>
                      <a:pt x="972" y="264"/>
                    </a:lnTo>
                    <a:lnTo>
                      <a:pt x="968" y="258"/>
                    </a:lnTo>
                    <a:lnTo>
                      <a:pt x="968" y="258"/>
                    </a:lnTo>
                    <a:lnTo>
                      <a:pt x="956" y="235"/>
                    </a:lnTo>
                    <a:lnTo>
                      <a:pt x="943" y="214"/>
                    </a:lnTo>
                    <a:lnTo>
                      <a:pt x="929" y="194"/>
                    </a:lnTo>
                    <a:lnTo>
                      <a:pt x="913" y="174"/>
                    </a:lnTo>
                    <a:lnTo>
                      <a:pt x="897" y="157"/>
                    </a:lnTo>
                    <a:lnTo>
                      <a:pt x="878" y="140"/>
                    </a:lnTo>
                    <a:lnTo>
                      <a:pt x="858" y="125"/>
                    </a:lnTo>
                    <a:lnTo>
                      <a:pt x="838" y="112"/>
                    </a:lnTo>
                    <a:lnTo>
                      <a:pt x="818" y="99"/>
                    </a:lnTo>
                    <a:lnTo>
                      <a:pt x="796" y="88"/>
                    </a:lnTo>
                    <a:lnTo>
                      <a:pt x="772" y="78"/>
                    </a:lnTo>
                    <a:lnTo>
                      <a:pt x="749" y="70"/>
                    </a:lnTo>
                    <a:lnTo>
                      <a:pt x="726" y="64"/>
                    </a:lnTo>
                    <a:lnTo>
                      <a:pt x="701" y="60"/>
                    </a:lnTo>
                    <a:lnTo>
                      <a:pt x="676" y="57"/>
                    </a:lnTo>
                    <a:lnTo>
                      <a:pt x="651" y="56"/>
                    </a:lnTo>
                    <a:lnTo>
                      <a:pt x="651" y="56"/>
                    </a:lnTo>
                    <a:lnTo>
                      <a:pt x="634" y="57"/>
                    </a:lnTo>
                    <a:lnTo>
                      <a:pt x="617" y="58"/>
                    </a:lnTo>
                    <a:lnTo>
                      <a:pt x="600" y="60"/>
                    </a:lnTo>
                    <a:lnTo>
                      <a:pt x="584" y="63"/>
                    </a:lnTo>
                    <a:lnTo>
                      <a:pt x="567" y="67"/>
                    </a:lnTo>
                    <a:lnTo>
                      <a:pt x="551" y="71"/>
                    </a:lnTo>
                    <a:lnTo>
                      <a:pt x="535" y="76"/>
                    </a:lnTo>
                    <a:lnTo>
                      <a:pt x="520" y="83"/>
                    </a:lnTo>
                    <a:lnTo>
                      <a:pt x="505" y="89"/>
                    </a:lnTo>
                    <a:lnTo>
                      <a:pt x="490" y="96"/>
                    </a:lnTo>
                    <a:lnTo>
                      <a:pt x="475" y="104"/>
                    </a:lnTo>
                    <a:lnTo>
                      <a:pt x="462" y="112"/>
                    </a:lnTo>
                    <a:lnTo>
                      <a:pt x="448" y="122"/>
                    </a:lnTo>
                    <a:lnTo>
                      <a:pt x="435" y="131"/>
                    </a:lnTo>
                    <a:lnTo>
                      <a:pt x="423" y="141"/>
                    </a:lnTo>
                    <a:lnTo>
                      <a:pt x="411" y="152"/>
                    </a:lnTo>
                    <a:lnTo>
                      <a:pt x="400" y="163"/>
                    </a:lnTo>
                    <a:lnTo>
                      <a:pt x="389" y="175"/>
                    </a:lnTo>
                    <a:lnTo>
                      <a:pt x="377" y="189"/>
                    </a:lnTo>
                    <a:lnTo>
                      <a:pt x="367" y="201"/>
                    </a:lnTo>
                    <a:lnTo>
                      <a:pt x="358" y="215"/>
                    </a:lnTo>
                    <a:lnTo>
                      <a:pt x="350" y="228"/>
                    </a:lnTo>
                    <a:lnTo>
                      <a:pt x="342" y="242"/>
                    </a:lnTo>
                    <a:lnTo>
                      <a:pt x="334" y="257"/>
                    </a:lnTo>
                    <a:lnTo>
                      <a:pt x="328" y="272"/>
                    </a:lnTo>
                    <a:lnTo>
                      <a:pt x="322" y="288"/>
                    </a:lnTo>
                    <a:lnTo>
                      <a:pt x="316" y="304"/>
                    </a:lnTo>
                    <a:lnTo>
                      <a:pt x="312" y="320"/>
                    </a:lnTo>
                    <a:lnTo>
                      <a:pt x="308" y="336"/>
                    </a:lnTo>
                    <a:lnTo>
                      <a:pt x="305" y="352"/>
                    </a:lnTo>
                    <a:lnTo>
                      <a:pt x="303" y="369"/>
                    </a:lnTo>
                    <a:lnTo>
                      <a:pt x="301" y="387"/>
                    </a:lnTo>
                    <a:lnTo>
                      <a:pt x="301" y="387"/>
                    </a:lnTo>
                    <a:lnTo>
                      <a:pt x="300" y="393"/>
                    </a:lnTo>
                    <a:lnTo>
                      <a:pt x="298" y="399"/>
                    </a:lnTo>
                    <a:lnTo>
                      <a:pt x="295" y="404"/>
                    </a:lnTo>
                    <a:lnTo>
                      <a:pt x="290" y="408"/>
                    </a:lnTo>
                    <a:lnTo>
                      <a:pt x="290" y="408"/>
                    </a:lnTo>
                    <a:lnTo>
                      <a:pt x="285" y="411"/>
                    </a:lnTo>
                    <a:lnTo>
                      <a:pt x="280" y="413"/>
                    </a:lnTo>
                    <a:lnTo>
                      <a:pt x="273" y="414"/>
                    </a:lnTo>
                    <a:lnTo>
                      <a:pt x="267" y="413"/>
                    </a:lnTo>
                    <a:lnTo>
                      <a:pt x="267" y="413"/>
                    </a:lnTo>
                    <a:lnTo>
                      <a:pt x="247" y="410"/>
                    </a:lnTo>
                    <a:lnTo>
                      <a:pt x="228" y="409"/>
                    </a:lnTo>
                    <a:lnTo>
                      <a:pt x="209" y="411"/>
                    </a:lnTo>
                    <a:lnTo>
                      <a:pt x="190" y="414"/>
                    </a:lnTo>
                    <a:lnTo>
                      <a:pt x="171" y="420"/>
                    </a:lnTo>
                    <a:lnTo>
                      <a:pt x="153" y="427"/>
                    </a:lnTo>
                    <a:lnTo>
                      <a:pt x="136" y="437"/>
                    </a:lnTo>
                    <a:lnTo>
                      <a:pt x="121" y="448"/>
                    </a:lnTo>
                    <a:lnTo>
                      <a:pt x="121" y="448"/>
                    </a:lnTo>
                    <a:lnTo>
                      <a:pt x="106" y="461"/>
                    </a:lnTo>
                    <a:lnTo>
                      <a:pt x="94" y="476"/>
                    </a:lnTo>
                    <a:lnTo>
                      <a:pt x="83" y="492"/>
                    </a:lnTo>
                    <a:lnTo>
                      <a:pt x="72" y="509"/>
                    </a:lnTo>
                    <a:lnTo>
                      <a:pt x="65" y="527"/>
                    </a:lnTo>
                    <a:lnTo>
                      <a:pt x="60" y="545"/>
                    </a:lnTo>
                    <a:lnTo>
                      <a:pt x="57" y="564"/>
                    </a:lnTo>
                    <a:lnTo>
                      <a:pt x="56" y="585"/>
                    </a:lnTo>
                    <a:lnTo>
                      <a:pt x="56" y="585"/>
                    </a:lnTo>
                    <a:lnTo>
                      <a:pt x="56" y="597"/>
                    </a:lnTo>
                    <a:lnTo>
                      <a:pt x="57" y="608"/>
                    </a:lnTo>
                    <a:lnTo>
                      <a:pt x="58" y="619"/>
                    </a:lnTo>
                    <a:lnTo>
                      <a:pt x="60" y="630"/>
                    </a:lnTo>
                    <a:lnTo>
                      <a:pt x="66" y="649"/>
                    </a:lnTo>
                    <a:lnTo>
                      <a:pt x="73" y="666"/>
                    </a:lnTo>
                    <a:lnTo>
                      <a:pt x="82" y="682"/>
                    </a:lnTo>
                    <a:lnTo>
                      <a:pt x="92" y="696"/>
                    </a:lnTo>
                    <a:lnTo>
                      <a:pt x="103" y="708"/>
                    </a:lnTo>
                    <a:lnTo>
                      <a:pt x="115" y="718"/>
                    </a:lnTo>
                    <a:lnTo>
                      <a:pt x="128" y="727"/>
                    </a:lnTo>
                    <a:lnTo>
                      <a:pt x="141" y="734"/>
                    </a:lnTo>
                    <a:lnTo>
                      <a:pt x="155" y="741"/>
                    </a:lnTo>
                    <a:lnTo>
                      <a:pt x="169" y="746"/>
                    </a:lnTo>
                    <a:lnTo>
                      <a:pt x="183" y="750"/>
                    </a:lnTo>
                    <a:lnTo>
                      <a:pt x="196" y="753"/>
                    </a:lnTo>
                    <a:lnTo>
                      <a:pt x="209" y="756"/>
                    </a:lnTo>
                    <a:lnTo>
                      <a:pt x="221" y="757"/>
                    </a:lnTo>
                    <a:lnTo>
                      <a:pt x="221" y="757"/>
                    </a:lnTo>
                    <a:lnTo>
                      <a:pt x="226" y="758"/>
                    </a:lnTo>
                    <a:lnTo>
                      <a:pt x="231" y="761"/>
                    </a:lnTo>
                    <a:lnTo>
                      <a:pt x="236" y="764"/>
                    </a:lnTo>
                    <a:lnTo>
                      <a:pt x="239" y="768"/>
                    </a:lnTo>
                    <a:lnTo>
                      <a:pt x="242" y="772"/>
                    </a:lnTo>
                    <a:lnTo>
                      <a:pt x="244" y="777"/>
                    </a:lnTo>
                    <a:lnTo>
                      <a:pt x="245" y="784"/>
                    </a:lnTo>
                    <a:lnTo>
                      <a:pt x="245" y="789"/>
                    </a:lnTo>
                    <a:lnTo>
                      <a:pt x="245" y="789"/>
                    </a:lnTo>
                    <a:lnTo>
                      <a:pt x="244" y="795"/>
                    </a:lnTo>
                    <a:lnTo>
                      <a:pt x="242" y="799"/>
                    </a:lnTo>
                    <a:lnTo>
                      <a:pt x="239" y="804"/>
                    </a:lnTo>
                    <a:lnTo>
                      <a:pt x="236" y="807"/>
                    </a:lnTo>
                    <a:lnTo>
                      <a:pt x="232" y="810"/>
                    </a:lnTo>
                    <a:lnTo>
                      <a:pt x="227" y="812"/>
                    </a:lnTo>
                    <a:lnTo>
                      <a:pt x="223" y="814"/>
                    </a:lnTo>
                    <a:lnTo>
                      <a:pt x="217" y="814"/>
                    </a:lnTo>
                    <a:lnTo>
                      <a:pt x="217" y="8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63" name="Freeform 10">
                <a:extLst>
                  <a:ext uri="{FF2B5EF4-FFF2-40B4-BE49-F238E27FC236}">
                    <a16:creationId xmlns:a16="http://schemas.microsoft.com/office/drawing/2014/main" id="{2C8C266F-1DAC-454E-3456-060E5F5D2F3F}"/>
                  </a:ext>
                </a:extLst>
              </p:cNvPr>
              <p:cNvSpPr>
                <a:spLocks/>
              </p:cNvSpPr>
              <p:nvPr/>
            </p:nvSpPr>
            <p:spPr bwMode="auto">
              <a:xfrm>
                <a:off x="4968875" y="3078163"/>
                <a:ext cx="122238" cy="88900"/>
              </a:xfrm>
              <a:custGeom>
                <a:avLst/>
                <a:gdLst>
                  <a:gd name="T0" fmla="*/ 436 w 466"/>
                  <a:gd name="T1" fmla="*/ 341 h 341"/>
                  <a:gd name="T2" fmla="*/ 426 w 466"/>
                  <a:gd name="T3" fmla="*/ 339 h 341"/>
                  <a:gd name="T4" fmla="*/ 417 w 466"/>
                  <a:gd name="T5" fmla="*/ 333 h 341"/>
                  <a:gd name="T6" fmla="*/ 411 w 466"/>
                  <a:gd name="T7" fmla="*/ 323 h 341"/>
                  <a:gd name="T8" fmla="*/ 408 w 466"/>
                  <a:gd name="T9" fmla="*/ 312 h 341"/>
                  <a:gd name="T10" fmla="*/ 408 w 466"/>
                  <a:gd name="T11" fmla="*/ 256 h 341"/>
                  <a:gd name="T12" fmla="*/ 404 w 466"/>
                  <a:gd name="T13" fmla="*/ 215 h 341"/>
                  <a:gd name="T14" fmla="*/ 393 w 466"/>
                  <a:gd name="T15" fmla="*/ 179 h 341"/>
                  <a:gd name="T16" fmla="*/ 375 w 466"/>
                  <a:gd name="T17" fmla="*/ 145 h 341"/>
                  <a:gd name="T18" fmla="*/ 351 w 466"/>
                  <a:gd name="T19" fmla="*/ 115 h 341"/>
                  <a:gd name="T20" fmla="*/ 321 w 466"/>
                  <a:gd name="T21" fmla="*/ 91 h 341"/>
                  <a:gd name="T22" fmla="*/ 287 w 466"/>
                  <a:gd name="T23" fmla="*/ 73 h 341"/>
                  <a:gd name="T24" fmla="*/ 251 w 466"/>
                  <a:gd name="T25" fmla="*/ 62 h 341"/>
                  <a:gd name="T26" fmla="*/ 210 w 466"/>
                  <a:gd name="T27" fmla="*/ 58 h 341"/>
                  <a:gd name="T28" fmla="*/ 198 w 466"/>
                  <a:gd name="T29" fmla="*/ 58 h 341"/>
                  <a:gd name="T30" fmla="*/ 176 w 466"/>
                  <a:gd name="T31" fmla="*/ 61 h 341"/>
                  <a:gd name="T32" fmla="*/ 153 w 466"/>
                  <a:gd name="T33" fmla="*/ 66 h 341"/>
                  <a:gd name="T34" fmla="*/ 131 w 466"/>
                  <a:gd name="T35" fmla="*/ 73 h 341"/>
                  <a:gd name="T36" fmla="*/ 111 w 466"/>
                  <a:gd name="T37" fmla="*/ 83 h 341"/>
                  <a:gd name="T38" fmla="*/ 92 w 466"/>
                  <a:gd name="T39" fmla="*/ 96 h 341"/>
                  <a:gd name="T40" fmla="*/ 75 w 466"/>
                  <a:gd name="T41" fmla="*/ 110 h 341"/>
                  <a:gd name="T42" fmla="*/ 59 w 466"/>
                  <a:gd name="T43" fmla="*/ 127 h 341"/>
                  <a:gd name="T44" fmla="*/ 52 w 466"/>
                  <a:gd name="T45" fmla="*/ 137 h 341"/>
                  <a:gd name="T46" fmla="*/ 44 w 466"/>
                  <a:gd name="T47" fmla="*/ 145 h 341"/>
                  <a:gd name="T48" fmla="*/ 32 w 466"/>
                  <a:gd name="T49" fmla="*/ 148 h 341"/>
                  <a:gd name="T50" fmla="*/ 22 w 466"/>
                  <a:gd name="T51" fmla="*/ 148 h 341"/>
                  <a:gd name="T52" fmla="*/ 12 w 466"/>
                  <a:gd name="T53" fmla="*/ 143 h 341"/>
                  <a:gd name="T54" fmla="*/ 7 w 466"/>
                  <a:gd name="T55" fmla="*/ 139 h 341"/>
                  <a:gd name="T56" fmla="*/ 2 w 466"/>
                  <a:gd name="T57" fmla="*/ 129 h 341"/>
                  <a:gd name="T58" fmla="*/ 0 w 466"/>
                  <a:gd name="T59" fmla="*/ 118 h 341"/>
                  <a:gd name="T60" fmla="*/ 3 w 466"/>
                  <a:gd name="T61" fmla="*/ 107 h 341"/>
                  <a:gd name="T62" fmla="*/ 6 w 466"/>
                  <a:gd name="T63" fmla="*/ 102 h 341"/>
                  <a:gd name="T64" fmla="*/ 25 w 466"/>
                  <a:gd name="T65" fmla="*/ 80 h 341"/>
                  <a:gd name="T66" fmla="*/ 48 w 466"/>
                  <a:gd name="T67" fmla="*/ 60 h 341"/>
                  <a:gd name="T68" fmla="*/ 71 w 466"/>
                  <a:gd name="T69" fmla="*/ 42 h 341"/>
                  <a:gd name="T70" fmla="*/ 96 w 466"/>
                  <a:gd name="T71" fmla="*/ 27 h 341"/>
                  <a:gd name="T72" fmla="*/ 123 w 466"/>
                  <a:gd name="T73" fmla="*/ 16 h 341"/>
                  <a:gd name="T74" fmla="*/ 151 w 466"/>
                  <a:gd name="T75" fmla="*/ 7 h 341"/>
                  <a:gd name="T76" fmla="*/ 180 w 466"/>
                  <a:gd name="T77" fmla="*/ 2 h 341"/>
                  <a:gd name="T78" fmla="*/ 210 w 466"/>
                  <a:gd name="T79" fmla="*/ 0 h 341"/>
                  <a:gd name="T80" fmla="*/ 223 w 466"/>
                  <a:gd name="T81" fmla="*/ 1 h 341"/>
                  <a:gd name="T82" fmla="*/ 249 w 466"/>
                  <a:gd name="T83" fmla="*/ 3 h 341"/>
                  <a:gd name="T84" fmla="*/ 274 w 466"/>
                  <a:gd name="T85" fmla="*/ 8 h 341"/>
                  <a:gd name="T86" fmla="*/ 298 w 466"/>
                  <a:gd name="T87" fmla="*/ 16 h 341"/>
                  <a:gd name="T88" fmla="*/ 331 w 466"/>
                  <a:gd name="T89" fmla="*/ 32 h 341"/>
                  <a:gd name="T90" fmla="*/ 373 w 466"/>
                  <a:gd name="T91" fmla="*/ 59 h 341"/>
                  <a:gd name="T92" fmla="*/ 407 w 466"/>
                  <a:gd name="T93" fmla="*/ 93 h 341"/>
                  <a:gd name="T94" fmla="*/ 434 w 466"/>
                  <a:gd name="T95" fmla="*/ 135 h 341"/>
                  <a:gd name="T96" fmla="*/ 450 w 466"/>
                  <a:gd name="T97" fmla="*/ 168 h 341"/>
                  <a:gd name="T98" fmla="*/ 458 w 466"/>
                  <a:gd name="T99" fmla="*/ 192 h 341"/>
                  <a:gd name="T100" fmla="*/ 463 w 466"/>
                  <a:gd name="T101" fmla="*/ 217 h 341"/>
                  <a:gd name="T102" fmla="*/ 465 w 466"/>
                  <a:gd name="T103" fmla="*/ 243 h 341"/>
                  <a:gd name="T104" fmla="*/ 466 w 466"/>
                  <a:gd name="T105" fmla="*/ 312 h 341"/>
                  <a:gd name="T106" fmla="*/ 465 w 466"/>
                  <a:gd name="T107" fmla="*/ 318 h 341"/>
                  <a:gd name="T108" fmla="*/ 461 w 466"/>
                  <a:gd name="T109" fmla="*/ 328 h 341"/>
                  <a:gd name="T110" fmla="*/ 453 w 466"/>
                  <a:gd name="T111" fmla="*/ 336 h 341"/>
                  <a:gd name="T112" fmla="*/ 443 w 466"/>
                  <a:gd name="T113" fmla="*/ 341 h 341"/>
                  <a:gd name="T114" fmla="*/ 436 w 466"/>
                  <a:gd name="T11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6" h="341">
                    <a:moveTo>
                      <a:pt x="436" y="341"/>
                    </a:moveTo>
                    <a:lnTo>
                      <a:pt x="436" y="341"/>
                    </a:lnTo>
                    <a:lnTo>
                      <a:pt x="431" y="341"/>
                    </a:lnTo>
                    <a:lnTo>
                      <a:pt x="426" y="339"/>
                    </a:lnTo>
                    <a:lnTo>
                      <a:pt x="421" y="336"/>
                    </a:lnTo>
                    <a:lnTo>
                      <a:pt x="417" y="333"/>
                    </a:lnTo>
                    <a:lnTo>
                      <a:pt x="413" y="328"/>
                    </a:lnTo>
                    <a:lnTo>
                      <a:pt x="411" y="323"/>
                    </a:lnTo>
                    <a:lnTo>
                      <a:pt x="409" y="318"/>
                    </a:lnTo>
                    <a:lnTo>
                      <a:pt x="408" y="312"/>
                    </a:lnTo>
                    <a:lnTo>
                      <a:pt x="408" y="256"/>
                    </a:lnTo>
                    <a:lnTo>
                      <a:pt x="408" y="256"/>
                    </a:lnTo>
                    <a:lnTo>
                      <a:pt x="407" y="236"/>
                    </a:lnTo>
                    <a:lnTo>
                      <a:pt x="404" y="215"/>
                    </a:lnTo>
                    <a:lnTo>
                      <a:pt x="400" y="197"/>
                    </a:lnTo>
                    <a:lnTo>
                      <a:pt x="393" y="179"/>
                    </a:lnTo>
                    <a:lnTo>
                      <a:pt x="385" y="161"/>
                    </a:lnTo>
                    <a:lnTo>
                      <a:pt x="375" y="145"/>
                    </a:lnTo>
                    <a:lnTo>
                      <a:pt x="363" y="129"/>
                    </a:lnTo>
                    <a:lnTo>
                      <a:pt x="351" y="115"/>
                    </a:lnTo>
                    <a:lnTo>
                      <a:pt x="336" y="103"/>
                    </a:lnTo>
                    <a:lnTo>
                      <a:pt x="321" y="91"/>
                    </a:lnTo>
                    <a:lnTo>
                      <a:pt x="305" y="81"/>
                    </a:lnTo>
                    <a:lnTo>
                      <a:pt x="287" y="73"/>
                    </a:lnTo>
                    <a:lnTo>
                      <a:pt x="269" y="66"/>
                    </a:lnTo>
                    <a:lnTo>
                      <a:pt x="251" y="62"/>
                    </a:lnTo>
                    <a:lnTo>
                      <a:pt x="230" y="59"/>
                    </a:lnTo>
                    <a:lnTo>
                      <a:pt x="210" y="58"/>
                    </a:lnTo>
                    <a:lnTo>
                      <a:pt x="210" y="58"/>
                    </a:lnTo>
                    <a:lnTo>
                      <a:pt x="198" y="58"/>
                    </a:lnTo>
                    <a:lnTo>
                      <a:pt x="187" y="59"/>
                    </a:lnTo>
                    <a:lnTo>
                      <a:pt x="176" y="61"/>
                    </a:lnTo>
                    <a:lnTo>
                      <a:pt x="164" y="63"/>
                    </a:lnTo>
                    <a:lnTo>
                      <a:pt x="153" y="66"/>
                    </a:lnTo>
                    <a:lnTo>
                      <a:pt x="143" y="69"/>
                    </a:lnTo>
                    <a:lnTo>
                      <a:pt x="131" y="73"/>
                    </a:lnTo>
                    <a:lnTo>
                      <a:pt x="121" y="78"/>
                    </a:lnTo>
                    <a:lnTo>
                      <a:pt x="111" y="83"/>
                    </a:lnTo>
                    <a:lnTo>
                      <a:pt x="102" y="89"/>
                    </a:lnTo>
                    <a:lnTo>
                      <a:pt x="92" y="96"/>
                    </a:lnTo>
                    <a:lnTo>
                      <a:pt x="83" y="103"/>
                    </a:lnTo>
                    <a:lnTo>
                      <a:pt x="75" y="110"/>
                    </a:lnTo>
                    <a:lnTo>
                      <a:pt x="67" y="118"/>
                    </a:lnTo>
                    <a:lnTo>
                      <a:pt x="59" y="127"/>
                    </a:lnTo>
                    <a:lnTo>
                      <a:pt x="52" y="137"/>
                    </a:lnTo>
                    <a:lnTo>
                      <a:pt x="52" y="137"/>
                    </a:lnTo>
                    <a:lnTo>
                      <a:pt x="48" y="141"/>
                    </a:lnTo>
                    <a:lnTo>
                      <a:pt x="44" y="145"/>
                    </a:lnTo>
                    <a:lnTo>
                      <a:pt x="38" y="147"/>
                    </a:lnTo>
                    <a:lnTo>
                      <a:pt x="32" y="148"/>
                    </a:lnTo>
                    <a:lnTo>
                      <a:pt x="27" y="148"/>
                    </a:lnTo>
                    <a:lnTo>
                      <a:pt x="22" y="148"/>
                    </a:lnTo>
                    <a:lnTo>
                      <a:pt x="16" y="146"/>
                    </a:lnTo>
                    <a:lnTo>
                      <a:pt x="12" y="143"/>
                    </a:lnTo>
                    <a:lnTo>
                      <a:pt x="12" y="143"/>
                    </a:lnTo>
                    <a:lnTo>
                      <a:pt x="7" y="139"/>
                    </a:lnTo>
                    <a:lnTo>
                      <a:pt x="4" y="134"/>
                    </a:lnTo>
                    <a:lnTo>
                      <a:pt x="2" y="129"/>
                    </a:lnTo>
                    <a:lnTo>
                      <a:pt x="1" y="123"/>
                    </a:lnTo>
                    <a:lnTo>
                      <a:pt x="0" y="118"/>
                    </a:lnTo>
                    <a:lnTo>
                      <a:pt x="1" y="113"/>
                    </a:lnTo>
                    <a:lnTo>
                      <a:pt x="3" y="107"/>
                    </a:lnTo>
                    <a:lnTo>
                      <a:pt x="6" y="102"/>
                    </a:lnTo>
                    <a:lnTo>
                      <a:pt x="6" y="102"/>
                    </a:lnTo>
                    <a:lnTo>
                      <a:pt x="15" y="91"/>
                    </a:lnTo>
                    <a:lnTo>
                      <a:pt x="25" y="80"/>
                    </a:lnTo>
                    <a:lnTo>
                      <a:pt x="36" y="69"/>
                    </a:lnTo>
                    <a:lnTo>
                      <a:pt x="48" y="60"/>
                    </a:lnTo>
                    <a:lnTo>
                      <a:pt x="59" y="51"/>
                    </a:lnTo>
                    <a:lnTo>
                      <a:pt x="71" y="42"/>
                    </a:lnTo>
                    <a:lnTo>
                      <a:pt x="83" y="35"/>
                    </a:lnTo>
                    <a:lnTo>
                      <a:pt x="96" y="27"/>
                    </a:lnTo>
                    <a:lnTo>
                      <a:pt x="109" y="21"/>
                    </a:lnTo>
                    <a:lnTo>
                      <a:pt x="123" y="16"/>
                    </a:lnTo>
                    <a:lnTo>
                      <a:pt x="136" y="11"/>
                    </a:lnTo>
                    <a:lnTo>
                      <a:pt x="151" y="7"/>
                    </a:lnTo>
                    <a:lnTo>
                      <a:pt x="166" y="4"/>
                    </a:lnTo>
                    <a:lnTo>
                      <a:pt x="180" y="2"/>
                    </a:lnTo>
                    <a:lnTo>
                      <a:pt x="195" y="1"/>
                    </a:lnTo>
                    <a:lnTo>
                      <a:pt x="210" y="0"/>
                    </a:lnTo>
                    <a:lnTo>
                      <a:pt x="210" y="0"/>
                    </a:lnTo>
                    <a:lnTo>
                      <a:pt x="223" y="1"/>
                    </a:lnTo>
                    <a:lnTo>
                      <a:pt x="236" y="2"/>
                    </a:lnTo>
                    <a:lnTo>
                      <a:pt x="249" y="3"/>
                    </a:lnTo>
                    <a:lnTo>
                      <a:pt x="262" y="6"/>
                    </a:lnTo>
                    <a:lnTo>
                      <a:pt x="274" y="8"/>
                    </a:lnTo>
                    <a:lnTo>
                      <a:pt x="286" y="12"/>
                    </a:lnTo>
                    <a:lnTo>
                      <a:pt x="298" y="16"/>
                    </a:lnTo>
                    <a:lnTo>
                      <a:pt x="309" y="20"/>
                    </a:lnTo>
                    <a:lnTo>
                      <a:pt x="331" y="32"/>
                    </a:lnTo>
                    <a:lnTo>
                      <a:pt x="353" y="45"/>
                    </a:lnTo>
                    <a:lnTo>
                      <a:pt x="373" y="59"/>
                    </a:lnTo>
                    <a:lnTo>
                      <a:pt x="390" y="76"/>
                    </a:lnTo>
                    <a:lnTo>
                      <a:pt x="407" y="93"/>
                    </a:lnTo>
                    <a:lnTo>
                      <a:pt x="421" y="113"/>
                    </a:lnTo>
                    <a:lnTo>
                      <a:pt x="434" y="135"/>
                    </a:lnTo>
                    <a:lnTo>
                      <a:pt x="446" y="157"/>
                    </a:lnTo>
                    <a:lnTo>
                      <a:pt x="450" y="168"/>
                    </a:lnTo>
                    <a:lnTo>
                      <a:pt x="454" y="180"/>
                    </a:lnTo>
                    <a:lnTo>
                      <a:pt x="458" y="192"/>
                    </a:lnTo>
                    <a:lnTo>
                      <a:pt x="460" y="204"/>
                    </a:lnTo>
                    <a:lnTo>
                      <a:pt x="463" y="217"/>
                    </a:lnTo>
                    <a:lnTo>
                      <a:pt x="464" y="229"/>
                    </a:lnTo>
                    <a:lnTo>
                      <a:pt x="465" y="243"/>
                    </a:lnTo>
                    <a:lnTo>
                      <a:pt x="466" y="256"/>
                    </a:lnTo>
                    <a:lnTo>
                      <a:pt x="466" y="312"/>
                    </a:lnTo>
                    <a:lnTo>
                      <a:pt x="466" y="312"/>
                    </a:lnTo>
                    <a:lnTo>
                      <a:pt x="465" y="318"/>
                    </a:lnTo>
                    <a:lnTo>
                      <a:pt x="463" y="323"/>
                    </a:lnTo>
                    <a:lnTo>
                      <a:pt x="461" y="328"/>
                    </a:lnTo>
                    <a:lnTo>
                      <a:pt x="457" y="333"/>
                    </a:lnTo>
                    <a:lnTo>
                      <a:pt x="453" y="336"/>
                    </a:lnTo>
                    <a:lnTo>
                      <a:pt x="448" y="339"/>
                    </a:lnTo>
                    <a:lnTo>
                      <a:pt x="443" y="341"/>
                    </a:lnTo>
                    <a:lnTo>
                      <a:pt x="436" y="341"/>
                    </a:lnTo>
                    <a:lnTo>
                      <a:pt x="436" y="3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64" name="Freeform 11">
                <a:extLst>
                  <a:ext uri="{FF2B5EF4-FFF2-40B4-BE49-F238E27FC236}">
                    <a16:creationId xmlns:a16="http://schemas.microsoft.com/office/drawing/2014/main" id="{CBA8F906-2B1A-5C57-DF6A-0209E9ADC08D}"/>
                  </a:ext>
                </a:extLst>
              </p:cNvPr>
              <p:cNvSpPr>
                <a:spLocks/>
              </p:cNvSpPr>
              <p:nvPr/>
            </p:nvSpPr>
            <p:spPr bwMode="auto">
              <a:xfrm>
                <a:off x="4956175" y="3122613"/>
                <a:ext cx="123825" cy="90488"/>
              </a:xfrm>
              <a:custGeom>
                <a:avLst/>
                <a:gdLst>
                  <a:gd name="T0" fmla="*/ 255 w 465"/>
                  <a:gd name="T1" fmla="*/ 340 h 340"/>
                  <a:gd name="T2" fmla="*/ 229 w 465"/>
                  <a:gd name="T3" fmla="*/ 338 h 340"/>
                  <a:gd name="T4" fmla="*/ 204 w 465"/>
                  <a:gd name="T5" fmla="*/ 334 h 340"/>
                  <a:gd name="T6" fmla="*/ 179 w 465"/>
                  <a:gd name="T7" fmla="*/ 328 h 340"/>
                  <a:gd name="T8" fmla="*/ 156 w 465"/>
                  <a:gd name="T9" fmla="*/ 320 h 340"/>
                  <a:gd name="T10" fmla="*/ 113 w 465"/>
                  <a:gd name="T11" fmla="*/ 296 h 340"/>
                  <a:gd name="T12" fmla="*/ 74 w 465"/>
                  <a:gd name="T13" fmla="*/ 266 h 340"/>
                  <a:gd name="T14" fmla="*/ 44 w 465"/>
                  <a:gd name="T15" fmla="*/ 227 h 340"/>
                  <a:gd name="T16" fmla="*/ 20 w 465"/>
                  <a:gd name="T17" fmla="*/ 184 h 340"/>
                  <a:gd name="T18" fmla="*/ 12 w 465"/>
                  <a:gd name="T19" fmla="*/ 161 h 340"/>
                  <a:gd name="T20" fmla="*/ 6 w 465"/>
                  <a:gd name="T21" fmla="*/ 136 h 340"/>
                  <a:gd name="T22" fmla="*/ 2 w 465"/>
                  <a:gd name="T23" fmla="*/ 111 h 340"/>
                  <a:gd name="T24" fmla="*/ 0 w 465"/>
                  <a:gd name="T25" fmla="*/ 85 h 340"/>
                  <a:gd name="T26" fmla="*/ 0 w 465"/>
                  <a:gd name="T27" fmla="*/ 28 h 340"/>
                  <a:gd name="T28" fmla="*/ 3 w 465"/>
                  <a:gd name="T29" fmla="*/ 17 h 340"/>
                  <a:gd name="T30" fmla="*/ 9 w 465"/>
                  <a:gd name="T31" fmla="*/ 8 h 340"/>
                  <a:gd name="T32" fmla="*/ 18 w 465"/>
                  <a:gd name="T33" fmla="*/ 2 h 340"/>
                  <a:gd name="T34" fmla="*/ 28 w 465"/>
                  <a:gd name="T35" fmla="*/ 0 h 340"/>
                  <a:gd name="T36" fmla="*/ 34 w 465"/>
                  <a:gd name="T37" fmla="*/ 0 h 340"/>
                  <a:gd name="T38" fmla="*/ 44 w 465"/>
                  <a:gd name="T39" fmla="*/ 5 h 340"/>
                  <a:gd name="T40" fmla="*/ 52 w 465"/>
                  <a:gd name="T41" fmla="*/ 12 h 340"/>
                  <a:gd name="T42" fmla="*/ 56 w 465"/>
                  <a:gd name="T43" fmla="*/ 22 h 340"/>
                  <a:gd name="T44" fmla="*/ 57 w 465"/>
                  <a:gd name="T45" fmla="*/ 85 h 340"/>
                  <a:gd name="T46" fmla="*/ 58 w 465"/>
                  <a:gd name="T47" fmla="*/ 105 h 340"/>
                  <a:gd name="T48" fmla="*/ 65 w 465"/>
                  <a:gd name="T49" fmla="*/ 143 h 340"/>
                  <a:gd name="T50" fmla="*/ 80 w 465"/>
                  <a:gd name="T51" fmla="*/ 180 h 340"/>
                  <a:gd name="T52" fmla="*/ 102 w 465"/>
                  <a:gd name="T53" fmla="*/ 211 h 340"/>
                  <a:gd name="T54" fmla="*/ 129 w 465"/>
                  <a:gd name="T55" fmla="*/ 238 h 340"/>
                  <a:gd name="T56" fmla="*/ 160 w 465"/>
                  <a:gd name="T57" fmla="*/ 260 h 340"/>
                  <a:gd name="T58" fmla="*/ 197 w 465"/>
                  <a:gd name="T59" fmla="*/ 275 h 340"/>
                  <a:gd name="T60" fmla="*/ 235 w 465"/>
                  <a:gd name="T61" fmla="*/ 282 h 340"/>
                  <a:gd name="T62" fmla="*/ 255 w 465"/>
                  <a:gd name="T63" fmla="*/ 283 h 340"/>
                  <a:gd name="T64" fmla="*/ 278 w 465"/>
                  <a:gd name="T65" fmla="*/ 282 h 340"/>
                  <a:gd name="T66" fmla="*/ 302 w 465"/>
                  <a:gd name="T67" fmla="*/ 278 h 340"/>
                  <a:gd name="T68" fmla="*/ 323 w 465"/>
                  <a:gd name="T69" fmla="*/ 272 h 340"/>
                  <a:gd name="T70" fmla="*/ 344 w 465"/>
                  <a:gd name="T71" fmla="*/ 263 h 340"/>
                  <a:gd name="T72" fmla="*/ 363 w 465"/>
                  <a:gd name="T73" fmla="*/ 251 h 340"/>
                  <a:gd name="T74" fmla="*/ 382 w 465"/>
                  <a:gd name="T75" fmla="*/ 237 h 340"/>
                  <a:gd name="T76" fmla="*/ 399 w 465"/>
                  <a:gd name="T77" fmla="*/ 222 h 340"/>
                  <a:gd name="T78" fmla="*/ 414 w 465"/>
                  <a:gd name="T79" fmla="*/ 204 h 340"/>
                  <a:gd name="T80" fmla="*/ 418 w 465"/>
                  <a:gd name="T81" fmla="*/ 200 h 340"/>
                  <a:gd name="T82" fmla="*/ 427 w 465"/>
                  <a:gd name="T83" fmla="*/ 194 h 340"/>
                  <a:gd name="T84" fmla="*/ 438 w 465"/>
                  <a:gd name="T85" fmla="*/ 193 h 340"/>
                  <a:gd name="T86" fmla="*/ 449 w 465"/>
                  <a:gd name="T87" fmla="*/ 195 h 340"/>
                  <a:gd name="T88" fmla="*/ 454 w 465"/>
                  <a:gd name="T89" fmla="*/ 198 h 340"/>
                  <a:gd name="T90" fmla="*/ 461 w 465"/>
                  <a:gd name="T91" fmla="*/ 207 h 340"/>
                  <a:gd name="T92" fmla="*/ 464 w 465"/>
                  <a:gd name="T93" fmla="*/ 217 h 340"/>
                  <a:gd name="T94" fmla="*/ 464 w 465"/>
                  <a:gd name="T95" fmla="*/ 228 h 340"/>
                  <a:gd name="T96" fmla="*/ 459 w 465"/>
                  <a:gd name="T97" fmla="*/ 238 h 340"/>
                  <a:gd name="T98" fmla="*/ 450 w 465"/>
                  <a:gd name="T99" fmla="*/ 249 h 340"/>
                  <a:gd name="T100" fmla="*/ 429 w 465"/>
                  <a:gd name="T101" fmla="*/ 272 h 340"/>
                  <a:gd name="T102" fmla="*/ 407 w 465"/>
                  <a:gd name="T103" fmla="*/ 290 h 340"/>
                  <a:gd name="T104" fmla="*/ 382 w 465"/>
                  <a:gd name="T105" fmla="*/ 306 h 340"/>
                  <a:gd name="T106" fmla="*/ 356 w 465"/>
                  <a:gd name="T107" fmla="*/ 319 h 340"/>
                  <a:gd name="T108" fmla="*/ 329 w 465"/>
                  <a:gd name="T109" fmla="*/ 329 h 340"/>
                  <a:gd name="T110" fmla="*/ 300 w 465"/>
                  <a:gd name="T111" fmla="*/ 336 h 340"/>
                  <a:gd name="T112" fmla="*/ 270 w 465"/>
                  <a:gd name="T113" fmla="*/ 339 h 340"/>
                  <a:gd name="T114" fmla="*/ 255 w 465"/>
                  <a:gd name="T11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5" h="340">
                    <a:moveTo>
                      <a:pt x="255" y="340"/>
                    </a:moveTo>
                    <a:lnTo>
                      <a:pt x="255" y="340"/>
                    </a:lnTo>
                    <a:lnTo>
                      <a:pt x="242" y="339"/>
                    </a:lnTo>
                    <a:lnTo>
                      <a:pt x="229" y="338"/>
                    </a:lnTo>
                    <a:lnTo>
                      <a:pt x="217" y="337"/>
                    </a:lnTo>
                    <a:lnTo>
                      <a:pt x="204" y="334"/>
                    </a:lnTo>
                    <a:lnTo>
                      <a:pt x="192" y="332"/>
                    </a:lnTo>
                    <a:lnTo>
                      <a:pt x="179" y="328"/>
                    </a:lnTo>
                    <a:lnTo>
                      <a:pt x="167" y="324"/>
                    </a:lnTo>
                    <a:lnTo>
                      <a:pt x="156" y="320"/>
                    </a:lnTo>
                    <a:lnTo>
                      <a:pt x="134" y="309"/>
                    </a:lnTo>
                    <a:lnTo>
                      <a:pt x="113" y="296"/>
                    </a:lnTo>
                    <a:lnTo>
                      <a:pt x="93" y="282"/>
                    </a:lnTo>
                    <a:lnTo>
                      <a:pt x="74" y="266"/>
                    </a:lnTo>
                    <a:lnTo>
                      <a:pt x="58" y="247"/>
                    </a:lnTo>
                    <a:lnTo>
                      <a:pt x="44" y="227"/>
                    </a:lnTo>
                    <a:lnTo>
                      <a:pt x="31" y="206"/>
                    </a:lnTo>
                    <a:lnTo>
                      <a:pt x="20" y="184"/>
                    </a:lnTo>
                    <a:lnTo>
                      <a:pt x="16" y="173"/>
                    </a:lnTo>
                    <a:lnTo>
                      <a:pt x="12" y="161"/>
                    </a:lnTo>
                    <a:lnTo>
                      <a:pt x="8" y="148"/>
                    </a:lnTo>
                    <a:lnTo>
                      <a:pt x="6" y="136"/>
                    </a:lnTo>
                    <a:lnTo>
                      <a:pt x="3" y="123"/>
                    </a:lnTo>
                    <a:lnTo>
                      <a:pt x="2" y="111"/>
                    </a:lnTo>
                    <a:lnTo>
                      <a:pt x="1" y="98"/>
                    </a:lnTo>
                    <a:lnTo>
                      <a:pt x="0" y="85"/>
                    </a:lnTo>
                    <a:lnTo>
                      <a:pt x="0" y="28"/>
                    </a:lnTo>
                    <a:lnTo>
                      <a:pt x="0" y="28"/>
                    </a:lnTo>
                    <a:lnTo>
                      <a:pt x="1" y="22"/>
                    </a:lnTo>
                    <a:lnTo>
                      <a:pt x="3" y="17"/>
                    </a:lnTo>
                    <a:lnTo>
                      <a:pt x="5" y="12"/>
                    </a:lnTo>
                    <a:lnTo>
                      <a:pt x="9" y="8"/>
                    </a:lnTo>
                    <a:lnTo>
                      <a:pt x="13" y="5"/>
                    </a:lnTo>
                    <a:lnTo>
                      <a:pt x="18" y="2"/>
                    </a:lnTo>
                    <a:lnTo>
                      <a:pt x="23" y="0"/>
                    </a:lnTo>
                    <a:lnTo>
                      <a:pt x="28" y="0"/>
                    </a:lnTo>
                    <a:lnTo>
                      <a:pt x="28" y="0"/>
                    </a:lnTo>
                    <a:lnTo>
                      <a:pt x="34" y="0"/>
                    </a:lnTo>
                    <a:lnTo>
                      <a:pt x="39" y="2"/>
                    </a:lnTo>
                    <a:lnTo>
                      <a:pt x="44" y="5"/>
                    </a:lnTo>
                    <a:lnTo>
                      <a:pt x="48" y="8"/>
                    </a:lnTo>
                    <a:lnTo>
                      <a:pt x="52" y="12"/>
                    </a:lnTo>
                    <a:lnTo>
                      <a:pt x="54" y="17"/>
                    </a:lnTo>
                    <a:lnTo>
                      <a:pt x="56" y="22"/>
                    </a:lnTo>
                    <a:lnTo>
                      <a:pt x="57" y="28"/>
                    </a:lnTo>
                    <a:lnTo>
                      <a:pt x="57" y="85"/>
                    </a:lnTo>
                    <a:lnTo>
                      <a:pt x="57" y="85"/>
                    </a:lnTo>
                    <a:lnTo>
                      <a:pt x="58" y="105"/>
                    </a:lnTo>
                    <a:lnTo>
                      <a:pt x="61" y="125"/>
                    </a:lnTo>
                    <a:lnTo>
                      <a:pt x="65" y="143"/>
                    </a:lnTo>
                    <a:lnTo>
                      <a:pt x="72" y="162"/>
                    </a:lnTo>
                    <a:lnTo>
                      <a:pt x="80" y="180"/>
                    </a:lnTo>
                    <a:lnTo>
                      <a:pt x="91" y="196"/>
                    </a:lnTo>
                    <a:lnTo>
                      <a:pt x="102" y="211"/>
                    </a:lnTo>
                    <a:lnTo>
                      <a:pt x="115" y="225"/>
                    </a:lnTo>
                    <a:lnTo>
                      <a:pt x="129" y="238"/>
                    </a:lnTo>
                    <a:lnTo>
                      <a:pt x="144" y="249"/>
                    </a:lnTo>
                    <a:lnTo>
                      <a:pt x="160" y="260"/>
                    </a:lnTo>
                    <a:lnTo>
                      <a:pt x="178" y="268"/>
                    </a:lnTo>
                    <a:lnTo>
                      <a:pt x="197" y="275"/>
                    </a:lnTo>
                    <a:lnTo>
                      <a:pt x="215" y="279"/>
                    </a:lnTo>
                    <a:lnTo>
                      <a:pt x="235" y="282"/>
                    </a:lnTo>
                    <a:lnTo>
                      <a:pt x="255" y="283"/>
                    </a:lnTo>
                    <a:lnTo>
                      <a:pt x="255" y="283"/>
                    </a:lnTo>
                    <a:lnTo>
                      <a:pt x="267" y="283"/>
                    </a:lnTo>
                    <a:lnTo>
                      <a:pt x="278" y="282"/>
                    </a:lnTo>
                    <a:lnTo>
                      <a:pt x="290" y="280"/>
                    </a:lnTo>
                    <a:lnTo>
                      <a:pt x="302" y="278"/>
                    </a:lnTo>
                    <a:lnTo>
                      <a:pt x="313" y="275"/>
                    </a:lnTo>
                    <a:lnTo>
                      <a:pt x="323" y="272"/>
                    </a:lnTo>
                    <a:lnTo>
                      <a:pt x="334" y="268"/>
                    </a:lnTo>
                    <a:lnTo>
                      <a:pt x="344" y="263"/>
                    </a:lnTo>
                    <a:lnTo>
                      <a:pt x="354" y="257"/>
                    </a:lnTo>
                    <a:lnTo>
                      <a:pt x="363" y="251"/>
                    </a:lnTo>
                    <a:lnTo>
                      <a:pt x="373" y="244"/>
                    </a:lnTo>
                    <a:lnTo>
                      <a:pt x="382" y="237"/>
                    </a:lnTo>
                    <a:lnTo>
                      <a:pt x="391" y="230"/>
                    </a:lnTo>
                    <a:lnTo>
                      <a:pt x="399" y="222"/>
                    </a:lnTo>
                    <a:lnTo>
                      <a:pt x="407" y="213"/>
                    </a:lnTo>
                    <a:lnTo>
                      <a:pt x="414" y="204"/>
                    </a:lnTo>
                    <a:lnTo>
                      <a:pt x="414" y="204"/>
                    </a:lnTo>
                    <a:lnTo>
                      <a:pt x="418" y="200"/>
                    </a:lnTo>
                    <a:lnTo>
                      <a:pt x="423" y="196"/>
                    </a:lnTo>
                    <a:lnTo>
                      <a:pt x="427" y="194"/>
                    </a:lnTo>
                    <a:lnTo>
                      <a:pt x="433" y="193"/>
                    </a:lnTo>
                    <a:lnTo>
                      <a:pt x="438" y="193"/>
                    </a:lnTo>
                    <a:lnTo>
                      <a:pt x="443" y="193"/>
                    </a:lnTo>
                    <a:lnTo>
                      <a:pt x="449" y="195"/>
                    </a:lnTo>
                    <a:lnTo>
                      <a:pt x="454" y="198"/>
                    </a:lnTo>
                    <a:lnTo>
                      <a:pt x="454" y="198"/>
                    </a:lnTo>
                    <a:lnTo>
                      <a:pt x="458" y="202"/>
                    </a:lnTo>
                    <a:lnTo>
                      <a:pt x="461" y="207"/>
                    </a:lnTo>
                    <a:lnTo>
                      <a:pt x="463" y="212"/>
                    </a:lnTo>
                    <a:lnTo>
                      <a:pt x="464" y="217"/>
                    </a:lnTo>
                    <a:lnTo>
                      <a:pt x="465" y="222"/>
                    </a:lnTo>
                    <a:lnTo>
                      <a:pt x="464" y="228"/>
                    </a:lnTo>
                    <a:lnTo>
                      <a:pt x="462" y="233"/>
                    </a:lnTo>
                    <a:lnTo>
                      <a:pt x="459" y="238"/>
                    </a:lnTo>
                    <a:lnTo>
                      <a:pt x="459" y="238"/>
                    </a:lnTo>
                    <a:lnTo>
                      <a:pt x="450" y="249"/>
                    </a:lnTo>
                    <a:lnTo>
                      <a:pt x="440" y="261"/>
                    </a:lnTo>
                    <a:lnTo>
                      <a:pt x="429" y="272"/>
                    </a:lnTo>
                    <a:lnTo>
                      <a:pt x="418" y="281"/>
                    </a:lnTo>
                    <a:lnTo>
                      <a:pt x="407" y="290"/>
                    </a:lnTo>
                    <a:lnTo>
                      <a:pt x="395" y="299"/>
                    </a:lnTo>
                    <a:lnTo>
                      <a:pt x="382" y="306"/>
                    </a:lnTo>
                    <a:lnTo>
                      <a:pt x="369" y="313"/>
                    </a:lnTo>
                    <a:lnTo>
                      <a:pt x="356" y="319"/>
                    </a:lnTo>
                    <a:lnTo>
                      <a:pt x="342" y="325"/>
                    </a:lnTo>
                    <a:lnTo>
                      <a:pt x="329" y="329"/>
                    </a:lnTo>
                    <a:lnTo>
                      <a:pt x="315" y="333"/>
                    </a:lnTo>
                    <a:lnTo>
                      <a:pt x="300" y="336"/>
                    </a:lnTo>
                    <a:lnTo>
                      <a:pt x="286" y="338"/>
                    </a:lnTo>
                    <a:lnTo>
                      <a:pt x="270" y="339"/>
                    </a:lnTo>
                    <a:lnTo>
                      <a:pt x="255" y="340"/>
                    </a:lnTo>
                    <a:lnTo>
                      <a:pt x="255" y="3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65" name="Freeform 12">
                <a:extLst>
                  <a:ext uri="{FF2B5EF4-FFF2-40B4-BE49-F238E27FC236}">
                    <a16:creationId xmlns:a16="http://schemas.microsoft.com/office/drawing/2014/main" id="{02674650-7BDC-2FA3-4B42-E16149DDD594}"/>
                  </a:ext>
                </a:extLst>
              </p:cNvPr>
              <p:cNvSpPr>
                <a:spLocks/>
              </p:cNvSpPr>
              <p:nvPr/>
            </p:nvSpPr>
            <p:spPr bwMode="auto">
              <a:xfrm>
                <a:off x="4933950" y="3122613"/>
                <a:ext cx="60325" cy="38100"/>
              </a:xfrm>
              <a:custGeom>
                <a:avLst/>
                <a:gdLst>
                  <a:gd name="T0" fmla="*/ 199 w 227"/>
                  <a:gd name="T1" fmla="*/ 141 h 141"/>
                  <a:gd name="T2" fmla="*/ 199 w 227"/>
                  <a:gd name="T3" fmla="*/ 141 h 141"/>
                  <a:gd name="T4" fmla="*/ 193 w 227"/>
                  <a:gd name="T5" fmla="*/ 141 h 141"/>
                  <a:gd name="T6" fmla="*/ 188 w 227"/>
                  <a:gd name="T7" fmla="*/ 139 h 141"/>
                  <a:gd name="T8" fmla="*/ 183 w 227"/>
                  <a:gd name="T9" fmla="*/ 137 h 141"/>
                  <a:gd name="T10" fmla="*/ 179 w 227"/>
                  <a:gd name="T11" fmla="*/ 133 h 141"/>
                  <a:gd name="T12" fmla="*/ 113 w 227"/>
                  <a:gd name="T13" fmla="*/ 69 h 141"/>
                  <a:gd name="T14" fmla="*/ 48 w 227"/>
                  <a:gd name="T15" fmla="*/ 133 h 141"/>
                  <a:gd name="T16" fmla="*/ 48 w 227"/>
                  <a:gd name="T17" fmla="*/ 133 h 141"/>
                  <a:gd name="T18" fmla="*/ 44 w 227"/>
                  <a:gd name="T19" fmla="*/ 137 h 141"/>
                  <a:gd name="T20" fmla="*/ 39 w 227"/>
                  <a:gd name="T21" fmla="*/ 139 h 141"/>
                  <a:gd name="T22" fmla="*/ 34 w 227"/>
                  <a:gd name="T23" fmla="*/ 141 h 141"/>
                  <a:gd name="T24" fmla="*/ 28 w 227"/>
                  <a:gd name="T25" fmla="*/ 141 h 141"/>
                  <a:gd name="T26" fmla="*/ 23 w 227"/>
                  <a:gd name="T27" fmla="*/ 141 h 141"/>
                  <a:gd name="T28" fmla="*/ 18 w 227"/>
                  <a:gd name="T29" fmla="*/ 139 h 141"/>
                  <a:gd name="T30" fmla="*/ 13 w 227"/>
                  <a:gd name="T31" fmla="*/ 137 h 141"/>
                  <a:gd name="T32" fmla="*/ 8 w 227"/>
                  <a:gd name="T33" fmla="*/ 133 h 141"/>
                  <a:gd name="T34" fmla="*/ 8 w 227"/>
                  <a:gd name="T35" fmla="*/ 133 h 141"/>
                  <a:gd name="T36" fmla="*/ 5 w 227"/>
                  <a:gd name="T37" fmla="*/ 129 h 141"/>
                  <a:gd name="T38" fmla="*/ 2 w 227"/>
                  <a:gd name="T39" fmla="*/ 124 h 141"/>
                  <a:gd name="T40" fmla="*/ 1 w 227"/>
                  <a:gd name="T41" fmla="*/ 118 h 141"/>
                  <a:gd name="T42" fmla="*/ 0 w 227"/>
                  <a:gd name="T43" fmla="*/ 113 h 141"/>
                  <a:gd name="T44" fmla="*/ 1 w 227"/>
                  <a:gd name="T45" fmla="*/ 108 h 141"/>
                  <a:gd name="T46" fmla="*/ 2 w 227"/>
                  <a:gd name="T47" fmla="*/ 103 h 141"/>
                  <a:gd name="T48" fmla="*/ 5 w 227"/>
                  <a:gd name="T49" fmla="*/ 98 h 141"/>
                  <a:gd name="T50" fmla="*/ 8 w 227"/>
                  <a:gd name="T51" fmla="*/ 93 h 141"/>
                  <a:gd name="T52" fmla="*/ 94 w 227"/>
                  <a:gd name="T53" fmla="*/ 8 h 141"/>
                  <a:gd name="T54" fmla="*/ 94 w 227"/>
                  <a:gd name="T55" fmla="*/ 8 h 141"/>
                  <a:gd name="T56" fmla="*/ 98 w 227"/>
                  <a:gd name="T57" fmla="*/ 4 h 141"/>
                  <a:gd name="T58" fmla="*/ 103 w 227"/>
                  <a:gd name="T59" fmla="*/ 2 h 141"/>
                  <a:gd name="T60" fmla="*/ 108 w 227"/>
                  <a:gd name="T61" fmla="*/ 0 h 141"/>
                  <a:gd name="T62" fmla="*/ 113 w 227"/>
                  <a:gd name="T63" fmla="*/ 0 h 141"/>
                  <a:gd name="T64" fmla="*/ 119 w 227"/>
                  <a:gd name="T65" fmla="*/ 0 h 141"/>
                  <a:gd name="T66" fmla="*/ 124 w 227"/>
                  <a:gd name="T67" fmla="*/ 2 h 141"/>
                  <a:gd name="T68" fmla="*/ 129 w 227"/>
                  <a:gd name="T69" fmla="*/ 4 h 141"/>
                  <a:gd name="T70" fmla="*/ 133 w 227"/>
                  <a:gd name="T71" fmla="*/ 8 h 141"/>
                  <a:gd name="T72" fmla="*/ 219 w 227"/>
                  <a:gd name="T73" fmla="*/ 93 h 141"/>
                  <a:gd name="T74" fmla="*/ 219 w 227"/>
                  <a:gd name="T75" fmla="*/ 93 h 141"/>
                  <a:gd name="T76" fmla="*/ 222 w 227"/>
                  <a:gd name="T77" fmla="*/ 98 h 141"/>
                  <a:gd name="T78" fmla="*/ 225 w 227"/>
                  <a:gd name="T79" fmla="*/ 103 h 141"/>
                  <a:gd name="T80" fmla="*/ 226 w 227"/>
                  <a:gd name="T81" fmla="*/ 108 h 141"/>
                  <a:gd name="T82" fmla="*/ 227 w 227"/>
                  <a:gd name="T83" fmla="*/ 113 h 141"/>
                  <a:gd name="T84" fmla="*/ 226 w 227"/>
                  <a:gd name="T85" fmla="*/ 118 h 141"/>
                  <a:gd name="T86" fmla="*/ 225 w 227"/>
                  <a:gd name="T87" fmla="*/ 124 h 141"/>
                  <a:gd name="T88" fmla="*/ 222 w 227"/>
                  <a:gd name="T89" fmla="*/ 129 h 141"/>
                  <a:gd name="T90" fmla="*/ 219 w 227"/>
                  <a:gd name="T91" fmla="*/ 133 h 141"/>
                  <a:gd name="T92" fmla="*/ 219 w 227"/>
                  <a:gd name="T93" fmla="*/ 133 h 141"/>
                  <a:gd name="T94" fmla="*/ 214 w 227"/>
                  <a:gd name="T95" fmla="*/ 137 h 141"/>
                  <a:gd name="T96" fmla="*/ 209 w 227"/>
                  <a:gd name="T97" fmla="*/ 139 h 141"/>
                  <a:gd name="T98" fmla="*/ 204 w 227"/>
                  <a:gd name="T99" fmla="*/ 141 h 141"/>
                  <a:gd name="T100" fmla="*/ 199 w 227"/>
                  <a:gd name="T101" fmla="*/ 141 h 141"/>
                  <a:gd name="T102" fmla="*/ 199 w 227"/>
                  <a:gd name="T103"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7" h="141">
                    <a:moveTo>
                      <a:pt x="199" y="141"/>
                    </a:moveTo>
                    <a:lnTo>
                      <a:pt x="199" y="141"/>
                    </a:lnTo>
                    <a:lnTo>
                      <a:pt x="193" y="141"/>
                    </a:lnTo>
                    <a:lnTo>
                      <a:pt x="188" y="139"/>
                    </a:lnTo>
                    <a:lnTo>
                      <a:pt x="183" y="137"/>
                    </a:lnTo>
                    <a:lnTo>
                      <a:pt x="179" y="133"/>
                    </a:lnTo>
                    <a:lnTo>
                      <a:pt x="113" y="69"/>
                    </a:lnTo>
                    <a:lnTo>
                      <a:pt x="48" y="133"/>
                    </a:lnTo>
                    <a:lnTo>
                      <a:pt x="48" y="133"/>
                    </a:lnTo>
                    <a:lnTo>
                      <a:pt x="44" y="137"/>
                    </a:lnTo>
                    <a:lnTo>
                      <a:pt x="39" y="139"/>
                    </a:lnTo>
                    <a:lnTo>
                      <a:pt x="34" y="141"/>
                    </a:lnTo>
                    <a:lnTo>
                      <a:pt x="28" y="141"/>
                    </a:lnTo>
                    <a:lnTo>
                      <a:pt x="23" y="141"/>
                    </a:lnTo>
                    <a:lnTo>
                      <a:pt x="18" y="139"/>
                    </a:lnTo>
                    <a:lnTo>
                      <a:pt x="13" y="137"/>
                    </a:lnTo>
                    <a:lnTo>
                      <a:pt x="8" y="133"/>
                    </a:lnTo>
                    <a:lnTo>
                      <a:pt x="8" y="133"/>
                    </a:lnTo>
                    <a:lnTo>
                      <a:pt x="5" y="129"/>
                    </a:lnTo>
                    <a:lnTo>
                      <a:pt x="2" y="124"/>
                    </a:lnTo>
                    <a:lnTo>
                      <a:pt x="1" y="118"/>
                    </a:lnTo>
                    <a:lnTo>
                      <a:pt x="0" y="113"/>
                    </a:lnTo>
                    <a:lnTo>
                      <a:pt x="1" y="108"/>
                    </a:lnTo>
                    <a:lnTo>
                      <a:pt x="2" y="103"/>
                    </a:lnTo>
                    <a:lnTo>
                      <a:pt x="5" y="98"/>
                    </a:lnTo>
                    <a:lnTo>
                      <a:pt x="8" y="93"/>
                    </a:lnTo>
                    <a:lnTo>
                      <a:pt x="94" y="8"/>
                    </a:lnTo>
                    <a:lnTo>
                      <a:pt x="94" y="8"/>
                    </a:lnTo>
                    <a:lnTo>
                      <a:pt x="98" y="4"/>
                    </a:lnTo>
                    <a:lnTo>
                      <a:pt x="103" y="2"/>
                    </a:lnTo>
                    <a:lnTo>
                      <a:pt x="108" y="0"/>
                    </a:lnTo>
                    <a:lnTo>
                      <a:pt x="113" y="0"/>
                    </a:lnTo>
                    <a:lnTo>
                      <a:pt x="119" y="0"/>
                    </a:lnTo>
                    <a:lnTo>
                      <a:pt x="124" y="2"/>
                    </a:lnTo>
                    <a:lnTo>
                      <a:pt x="129" y="4"/>
                    </a:lnTo>
                    <a:lnTo>
                      <a:pt x="133" y="8"/>
                    </a:lnTo>
                    <a:lnTo>
                      <a:pt x="219" y="93"/>
                    </a:lnTo>
                    <a:lnTo>
                      <a:pt x="219" y="93"/>
                    </a:lnTo>
                    <a:lnTo>
                      <a:pt x="222" y="98"/>
                    </a:lnTo>
                    <a:lnTo>
                      <a:pt x="225" y="103"/>
                    </a:lnTo>
                    <a:lnTo>
                      <a:pt x="226" y="108"/>
                    </a:lnTo>
                    <a:lnTo>
                      <a:pt x="227" y="113"/>
                    </a:lnTo>
                    <a:lnTo>
                      <a:pt x="226" y="118"/>
                    </a:lnTo>
                    <a:lnTo>
                      <a:pt x="225" y="124"/>
                    </a:lnTo>
                    <a:lnTo>
                      <a:pt x="222" y="129"/>
                    </a:lnTo>
                    <a:lnTo>
                      <a:pt x="219" y="133"/>
                    </a:lnTo>
                    <a:lnTo>
                      <a:pt x="219" y="133"/>
                    </a:lnTo>
                    <a:lnTo>
                      <a:pt x="214" y="137"/>
                    </a:lnTo>
                    <a:lnTo>
                      <a:pt x="209" y="139"/>
                    </a:lnTo>
                    <a:lnTo>
                      <a:pt x="204" y="141"/>
                    </a:lnTo>
                    <a:lnTo>
                      <a:pt x="199" y="141"/>
                    </a:lnTo>
                    <a:lnTo>
                      <a:pt x="199" y="1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66" name="Freeform 13">
                <a:extLst>
                  <a:ext uri="{FF2B5EF4-FFF2-40B4-BE49-F238E27FC236}">
                    <a16:creationId xmlns:a16="http://schemas.microsoft.com/office/drawing/2014/main" id="{DBBD8381-26A0-FAAD-EBA7-05A4917B389C}"/>
                  </a:ext>
                </a:extLst>
              </p:cNvPr>
              <p:cNvSpPr>
                <a:spLocks/>
              </p:cNvSpPr>
              <p:nvPr/>
            </p:nvSpPr>
            <p:spPr bwMode="auto">
              <a:xfrm>
                <a:off x="5053013" y="3130550"/>
                <a:ext cx="60325" cy="36513"/>
              </a:xfrm>
              <a:custGeom>
                <a:avLst/>
                <a:gdLst>
                  <a:gd name="T0" fmla="*/ 113 w 228"/>
                  <a:gd name="T1" fmla="*/ 142 h 142"/>
                  <a:gd name="T2" fmla="*/ 113 w 228"/>
                  <a:gd name="T3" fmla="*/ 142 h 142"/>
                  <a:gd name="T4" fmla="*/ 108 w 228"/>
                  <a:gd name="T5" fmla="*/ 142 h 142"/>
                  <a:gd name="T6" fmla="*/ 103 w 228"/>
                  <a:gd name="T7" fmla="*/ 140 h 142"/>
                  <a:gd name="T8" fmla="*/ 98 w 228"/>
                  <a:gd name="T9" fmla="*/ 138 h 142"/>
                  <a:gd name="T10" fmla="*/ 94 w 228"/>
                  <a:gd name="T11" fmla="*/ 134 h 142"/>
                  <a:gd name="T12" fmla="*/ 8 w 228"/>
                  <a:gd name="T13" fmla="*/ 49 h 142"/>
                  <a:gd name="T14" fmla="*/ 8 w 228"/>
                  <a:gd name="T15" fmla="*/ 49 h 142"/>
                  <a:gd name="T16" fmla="*/ 5 w 228"/>
                  <a:gd name="T17" fmla="*/ 44 h 142"/>
                  <a:gd name="T18" fmla="*/ 2 w 228"/>
                  <a:gd name="T19" fmla="*/ 40 h 142"/>
                  <a:gd name="T20" fmla="*/ 1 w 228"/>
                  <a:gd name="T21" fmla="*/ 34 h 142"/>
                  <a:gd name="T22" fmla="*/ 0 w 228"/>
                  <a:gd name="T23" fmla="*/ 28 h 142"/>
                  <a:gd name="T24" fmla="*/ 1 w 228"/>
                  <a:gd name="T25" fmla="*/ 23 h 142"/>
                  <a:gd name="T26" fmla="*/ 2 w 228"/>
                  <a:gd name="T27" fmla="*/ 17 h 142"/>
                  <a:gd name="T28" fmla="*/ 5 w 228"/>
                  <a:gd name="T29" fmla="*/ 13 h 142"/>
                  <a:gd name="T30" fmla="*/ 8 w 228"/>
                  <a:gd name="T31" fmla="*/ 8 h 142"/>
                  <a:gd name="T32" fmla="*/ 8 w 228"/>
                  <a:gd name="T33" fmla="*/ 8 h 142"/>
                  <a:gd name="T34" fmla="*/ 13 w 228"/>
                  <a:gd name="T35" fmla="*/ 5 h 142"/>
                  <a:gd name="T36" fmla="*/ 19 w 228"/>
                  <a:gd name="T37" fmla="*/ 2 h 142"/>
                  <a:gd name="T38" fmla="*/ 24 w 228"/>
                  <a:gd name="T39" fmla="*/ 0 h 142"/>
                  <a:gd name="T40" fmla="*/ 29 w 228"/>
                  <a:gd name="T41" fmla="*/ 0 h 142"/>
                  <a:gd name="T42" fmla="*/ 35 w 228"/>
                  <a:gd name="T43" fmla="*/ 0 h 142"/>
                  <a:gd name="T44" fmla="*/ 40 w 228"/>
                  <a:gd name="T45" fmla="*/ 2 h 142"/>
                  <a:gd name="T46" fmla="*/ 45 w 228"/>
                  <a:gd name="T47" fmla="*/ 5 h 142"/>
                  <a:gd name="T48" fmla="*/ 49 w 228"/>
                  <a:gd name="T49" fmla="*/ 8 h 142"/>
                  <a:gd name="T50" fmla="*/ 113 w 228"/>
                  <a:gd name="T51" fmla="*/ 73 h 142"/>
                  <a:gd name="T52" fmla="*/ 179 w 228"/>
                  <a:gd name="T53" fmla="*/ 8 h 142"/>
                  <a:gd name="T54" fmla="*/ 179 w 228"/>
                  <a:gd name="T55" fmla="*/ 8 h 142"/>
                  <a:gd name="T56" fmla="*/ 183 w 228"/>
                  <a:gd name="T57" fmla="*/ 5 h 142"/>
                  <a:gd name="T58" fmla="*/ 188 w 228"/>
                  <a:gd name="T59" fmla="*/ 2 h 142"/>
                  <a:gd name="T60" fmla="*/ 193 w 228"/>
                  <a:gd name="T61" fmla="*/ 0 h 142"/>
                  <a:gd name="T62" fmla="*/ 199 w 228"/>
                  <a:gd name="T63" fmla="*/ 0 h 142"/>
                  <a:gd name="T64" fmla="*/ 204 w 228"/>
                  <a:gd name="T65" fmla="*/ 0 h 142"/>
                  <a:gd name="T66" fmla="*/ 209 w 228"/>
                  <a:gd name="T67" fmla="*/ 2 h 142"/>
                  <a:gd name="T68" fmla="*/ 214 w 228"/>
                  <a:gd name="T69" fmla="*/ 5 h 142"/>
                  <a:gd name="T70" fmla="*/ 218 w 228"/>
                  <a:gd name="T71" fmla="*/ 8 h 142"/>
                  <a:gd name="T72" fmla="*/ 218 w 228"/>
                  <a:gd name="T73" fmla="*/ 8 h 142"/>
                  <a:gd name="T74" fmla="*/ 223 w 228"/>
                  <a:gd name="T75" fmla="*/ 13 h 142"/>
                  <a:gd name="T76" fmla="*/ 226 w 228"/>
                  <a:gd name="T77" fmla="*/ 17 h 142"/>
                  <a:gd name="T78" fmla="*/ 227 w 228"/>
                  <a:gd name="T79" fmla="*/ 23 h 142"/>
                  <a:gd name="T80" fmla="*/ 228 w 228"/>
                  <a:gd name="T81" fmla="*/ 28 h 142"/>
                  <a:gd name="T82" fmla="*/ 227 w 228"/>
                  <a:gd name="T83" fmla="*/ 34 h 142"/>
                  <a:gd name="T84" fmla="*/ 226 w 228"/>
                  <a:gd name="T85" fmla="*/ 40 h 142"/>
                  <a:gd name="T86" fmla="*/ 223 w 228"/>
                  <a:gd name="T87" fmla="*/ 44 h 142"/>
                  <a:gd name="T88" fmla="*/ 218 w 228"/>
                  <a:gd name="T89" fmla="*/ 49 h 142"/>
                  <a:gd name="T90" fmla="*/ 134 w 228"/>
                  <a:gd name="T91" fmla="*/ 134 h 142"/>
                  <a:gd name="T92" fmla="*/ 134 w 228"/>
                  <a:gd name="T93" fmla="*/ 134 h 142"/>
                  <a:gd name="T94" fmla="*/ 130 w 228"/>
                  <a:gd name="T95" fmla="*/ 138 h 142"/>
                  <a:gd name="T96" fmla="*/ 125 w 228"/>
                  <a:gd name="T97" fmla="*/ 140 h 142"/>
                  <a:gd name="T98" fmla="*/ 120 w 228"/>
                  <a:gd name="T99" fmla="*/ 142 h 142"/>
                  <a:gd name="T100" fmla="*/ 113 w 228"/>
                  <a:gd name="T101" fmla="*/ 142 h 142"/>
                  <a:gd name="T102" fmla="*/ 113 w 228"/>
                  <a:gd name="T103"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8" h="142">
                    <a:moveTo>
                      <a:pt x="113" y="142"/>
                    </a:moveTo>
                    <a:lnTo>
                      <a:pt x="113" y="142"/>
                    </a:lnTo>
                    <a:lnTo>
                      <a:pt x="108" y="142"/>
                    </a:lnTo>
                    <a:lnTo>
                      <a:pt x="103" y="140"/>
                    </a:lnTo>
                    <a:lnTo>
                      <a:pt x="98" y="138"/>
                    </a:lnTo>
                    <a:lnTo>
                      <a:pt x="94" y="134"/>
                    </a:lnTo>
                    <a:lnTo>
                      <a:pt x="8" y="49"/>
                    </a:lnTo>
                    <a:lnTo>
                      <a:pt x="8" y="49"/>
                    </a:lnTo>
                    <a:lnTo>
                      <a:pt x="5" y="44"/>
                    </a:lnTo>
                    <a:lnTo>
                      <a:pt x="2" y="40"/>
                    </a:lnTo>
                    <a:lnTo>
                      <a:pt x="1" y="34"/>
                    </a:lnTo>
                    <a:lnTo>
                      <a:pt x="0" y="28"/>
                    </a:lnTo>
                    <a:lnTo>
                      <a:pt x="1" y="23"/>
                    </a:lnTo>
                    <a:lnTo>
                      <a:pt x="2" y="17"/>
                    </a:lnTo>
                    <a:lnTo>
                      <a:pt x="5" y="13"/>
                    </a:lnTo>
                    <a:lnTo>
                      <a:pt x="8" y="8"/>
                    </a:lnTo>
                    <a:lnTo>
                      <a:pt x="8" y="8"/>
                    </a:lnTo>
                    <a:lnTo>
                      <a:pt x="13" y="5"/>
                    </a:lnTo>
                    <a:lnTo>
                      <a:pt x="19" y="2"/>
                    </a:lnTo>
                    <a:lnTo>
                      <a:pt x="24" y="0"/>
                    </a:lnTo>
                    <a:lnTo>
                      <a:pt x="29" y="0"/>
                    </a:lnTo>
                    <a:lnTo>
                      <a:pt x="35" y="0"/>
                    </a:lnTo>
                    <a:lnTo>
                      <a:pt x="40" y="2"/>
                    </a:lnTo>
                    <a:lnTo>
                      <a:pt x="45" y="5"/>
                    </a:lnTo>
                    <a:lnTo>
                      <a:pt x="49" y="8"/>
                    </a:lnTo>
                    <a:lnTo>
                      <a:pt x="113" y="73"/>
                    </a:lnTo>
                    <a:lnTo>
                      <a:pt x="179" y="8"/>
                    </a:lnTo>
                    <a:lnTo>
                      <a:pt x="179" y="8"/>
                    </a:lnTo>
                    <a:lnTo>
                      <a:pt x="183" y="5"/>
                    </a:lnTo>
                    <a:lnTo>
                      <a:pt x="188" y="2"/>
                    </a:lnTo>
                    <a:lnTo>
                      <a:pt x="193" y="0"/>
                    </a:lnTo>
                    <a:lnTo>
                      <a:pt x="199" y="0"/>
                    </a:lnTo>
                    <a:lnTo>
                      <a:pt x="204" y="0"/>
                    </a:lnTo>
                    <a:lnTo>
                      <a:pt x="209" y="2"/>
                    </a:lnTo>
                    <a:lnTo>
                      <a:pt x="214" y="5"/>
                    </a:lnTo>
                    <a:lnTo>
                      <a:pt x="218" y="8"/>
                    </a:lnTo>
                    <a:lnTo>
                      <a:pt x="218" y="8"/>
                    </a:lnTo>
                    <a:lnTo>
                      <a:pt x="223" y="13"/>
                    </a:lnTo>
                    <a:lnTo>
                      <a:pt x="226" y="17"/>
                    </a:lnTo>
                    <a:lnTo>
                      <a:pt x="227" y="23"/>
                    </a:lnTo>
                    <a:lnTo>
                      <a:pt x="228" y="28"/>
                    </a:lnTo>
                    <a:lnTo>
                      <a:pt x="227" y="34"/>
                    </a:lnTo>
                    <a:lnTo>
                      <a:pt x="226" y="40"/>
                    </a:lnTo>
                    <a:lnTo>
                      <a:pt x="223" y="44"/>
                    </a:lnTo>
                    <a:lnTo>
                      <a:pt x="218" y="49"/>
                    </a:lnTo>
                    <a:lnTo>
                      <a:pt x="134" y="134"/>
                    </a:lnTo>
                    <a:lnTo>
                      <a:pt x="134" y="134"/>
                    </a:lnTo>
                    <a:lnTo>
                      <a:pt x="130" y="138"/>
                    </a:lnTo>
                    <a:lnTo>
                      <a:pt x="125" y="140"/>
                    </a:lnTo>
                    <a:lnTo>
                      <a:pt x="120" y="142"/>
                    </a:lnTo>
                    <a:lnTo>
                      <a:pt x="113" y="142"/>
                    </a:lnTo>
                    <a:lnTo>
                      <a:pt x="113" y="1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grpSp>
      </p:grpSp>
      <p:sp>
        <p:nvSpPr>
          <p:cNvPr id="267" name="Arrow: Left-Right 266">
            <a:extLst>
              <a:ext uri="{FF2B5EF4-FFF2-40B4-BE49-F238E27FC236}">
                <a16:creationId xmlns:a16="http://schemas.microsoft.com/office/drawing/2014/main" id="{0979A112-D94F-2A00-091C-000D9BBEB4B6}"/>
              </a:ext>
            </a:extLst>
          </p:cNvPr>
          <p:cNvSpPr/>
          <p:nvPr/>
        </p:nvSpPr>
        <p:spPr>
          <a:xfrm>
            <a:off x="925050" y="5645398"/>
            <a:ext cx="9845523" cy="382955"/>
          </a:xfrm>
          <a:prstGeom prst="leftRightArrow">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Proxima Nova Rg"/>
                <a:ea typeface="+mn-ea"/>
                <a:cs typeface="+mn-cs"/>
              </a:rPr>
              <a:t>NZT Tokens</a:t>
            </a:r>
          </a:p>
        </p:txBody>
      </p:sp>
      <p:sp>
        <p:nvSpPr>
          <p:cNvPr id="269" name="Arrow: Right 268">
            <a:extLst>
              <a:ext uri="{FF2B5EF4-FFF2-40B4-BE49-F238E27FC236}">
                <a16:creationId xmlns:a16="http://schemas.microsoft.com/office/drawing/2014/main" id="{1EB362B8-BE07-58A7-B955-8B7532C5D57A}"/>
              </a:ext>
            </a:extLst>
          </p:cNvPr>
          <p:cNvSpPr/>
          <p:nvPr/>
        </p:nvSpPr>
        <p:spPr>
          <a:xfrm>
            <a:off x="925050" y="5917317"/>
            <a:ext cx="9845523" cy="382955"/>
          </a:xfrm>
          <a:prstGeom prst="rightArrow">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Proxima Nova Rg"/>
                <a:ea typeface="+mn-ea"/>
                <a:cs typeface="+mn-cs"/>
              </a:rPr>
              <a:t>Real-time Data</a:t>
            </a:r>
          </a:p>
        </p:txBody>
      </p:sp>
      <p:grpSp>
        <p:nvGrpSpPr>
          <p:cNvPr id="42" name="Group 41">
            <a:extLst>
              <a:ext uri="{FF2B5EF4-FFF2-40B4-BE49-F238E27FC236}">
                <a16:creationId xmlns:a16="http://schemas.microsoft.com/office/drawing/2014/main" id="{A3E3D977-54D6-4D57-8B36-B7C3142608B0}"/>
              </a:ext>
            </a:extLst>
          </p:cNvPr>
          <p:cNvGrpSpPr/>
          <p:nvPr/>
        </p:nvGrpSpPr>
        <p:grpSpPr>
          <a:xfrm>
            <a:off x="4814039" y="2309056"/>
            <a:ext cx="277588" cy="257078"/>
            <a:chOff x="4814039" y="2413831"/>
            <a:chExt cx="277588" cy="257078"/>
          </a:xfrm>
        </p:grpSpPr>
        <p:sp>
          <p:nvSpPr>
            <p:cNvPr id="30" name="Freeform: Shape 29">
              <a:extLst>
                <a:ext uri="{FF2B5EF4-FFF2-40B4-BE49-F238E27FC236}">
                  <a16:creationId xmlns:a16="http://schemas.microsoft.com/office/drawing/2014/main" id="{8DBA19A6-7C1E-4C74-B26D-10A3DD6E2EF6}"/>
                </a:ext>
              </a:extLst>
            </p:cNvPr>
            <p:cNvSpPr/>
            <p:nvPr/>
          </p:nvSpPr>
          <p:spPr>
            <a:xfrm>
              <a:off x="4908072" y="2568997"/>
              <a:ext cx="89522" cy="101912"/>
            </a:xfrm>
            <a:custGeom>
              <a:avLst/>
              <a:gdLst>
                <a:gd name="connsiteX0" fmla="*/ 87353 w 89522"/>
                <a:gd name="connsiteY0" fmla="*/ 23922 h 101912"/>
                <a:gd name="connsiteX1" fmla="*/ 46930 w 89522"/>
                <a:gd name="connsiteY1" fmla="*/ 581 h 101912"/>
                <a:gd name="connsiteX2" fmla="*/ 42592 w 89522"/>
                <a:gd name="connsiteY2" fmla="*/ 581 h 101912"/>
                <a:gd name="connsiteX3" fmla="*/ 2169 w 89522"/>
                <a:gd name="connsiteY3" fmla="*/ 23922 h 101912"/>
                <a:gd name="connsiteX4" fmla="*/ 0 w 89522"/>
                <a:gd name="connsiteY4" fmla="*/ 27675 h 101912"/>
                <a:gd name="connsiteX5" fmla="*/ 0 w 89522"/>
                <a:gd name="connsiteY5" fmla="*/ 74235 h 101912"/>
                <a:gd name="connsiteX6" fmla="*/ 2169 w 89522"/>
                <a:gd name="connsiteY6" fmla="*/ 77994 h 101912"/>
                <a:gd name="connsiteX7" fmla="*/ 42592 w 89522"/>
                <a:gd name="connsiteY7" fmla="*/ 101328 h 101912"/>
                <a:gd name="connsiteX8" fmla="*/ 46930 w 89522"/>
                <a:gd name="connsiteY8" fmla="*/ 101328 h 101912"/>
                <a:gd name="connsiteX9" fmla="*/ 87353 w 89522"/>
                <a:gd name="connsiteY9" fmla="*/ 77994 h 101912"/>
                <a:gd name="connsiteX10" fmla="*/ 89522 w 89522"/>
                <a:gd name="connsiteY10" fmla="*/ 74235 h 101912"/>
                <a:gd name="connsiteX11" fmla="*/ 89522 w 89522"/>
                <a:gd name="connsiteY11" fmla="*/ 27675 h 101912"/>
                <a:gd name="connsiteX12" fmla="*/ 87353 w 89522"/>
                <a:gd name="connsiteY12" fmla="*/ 23922 h 101912"/>
                <a:gd name="connsiteX13" fmla="*/ 44761 w 89522"/>
                <a:gd name="connsiteY13" fmla="*/ 9348 h 101912"/>
                <a:gd name="connsiteX14" fmla="*/ 76510 w 89522"/>
                <a:gd name="connsiteY14" fmla="*/ 27675 h 101912"/>
                <a:gd name="connsiteX15" fmla="*/ 44761 w 89522"/>
                <a:gd name="connsiteY15" fmla="*/ 46007 h 101912"/>
                <a:gd name="connsiteX16" fmla="*/ 13012 w 89522"/>
                <a:gd name="connsiteY16" fmla="*/ 27675 h 101912"/>
                <a:gd name="connsiteX17" fmla="*/ 8675 w 89522"/>
                <a:gd name="connsiteY17" fmla="*/ 35187 h 101912"/>
                <a:gd name="connsiteX18" fmla="*/ 40424 w 89522"/>
                <a:gd name="connsiteY18" fmla="*/ 53520 h 101912"/>
                <a:gd name="connsiteX19" fmla="*/ 40424 w 89522"/>
                <a:gd name="connsiteY19" fmla="*/ 90063 h 101912"/>
                <a:gd name="connsiteX20" fmla="*/ 8675 w 89522"/>
                <a:gd name="connsiteY20" fmla="*/ 71730 h 101912"/>
                <a:gd name="connsiteX21" fmla="*/ 80848 w 89522"/>
                <a:gd name="connsiteY21" fmla="*/ 71730 h 101912"/>
                <a:gd name="connsiteX22" fmla="*/ 49098 w 89522"/>
                <a:gd name="connsiteY22" fmla="*/ 90063 h 101912"/>
                <a:gd name="connsiteX23" fmla="*/ 49098 w 89522"/>
                <a:gd name="connsiteY23" fmla="*/ 53520 h 101912"/>
                <a:gd name="connsiteX24" fmla="*/ 80848 w 89522"/>
                <a:gd name="connsiteY24" fmla="*/ 35187 h 10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522" h="101912">
                  <a:moveTo>
                    <a:pt x="87353" y="23922"/>
                  </a:moveTo>
                  <a:lnTo>
                    <a:pt x="46930" y="581"/>
                  </a:lnTo>
                  <a:cubicBezTo>
                    <a:pt x="45588" y="-194"/>
                    <a:pt x="43934" y="-194"/>
                    <a:pt x="42592" y="581"/>
                  </a:cubicBezTo>
                  <a:lnTo>
                    <a:pt x="2169" y="23922"/>
                  </a:lnTo>
                  <a:cubicBezTo>
                    <a:pt x="827" y="24695"/>
                    <a:pt x="0" y="26126"/>
                    <a:pt x="0" y="27675"/>
                  </a:cubicBezTo>
                  <a:lnTo>
                    <a:pt x="0" y="74235"/>
                  </a:lnTo>
                  <a:cubicBezTo>
                    <a:pt x="0" y="75785"/>
                    <a:pt x="827" y="77217"/>
                    <a:pt x="2169" y="77994"/>
                  </a:cubicBezTo>
                  <a:lnTo>
                    <a:pt x="42592" y="101328"/>
                  </a:lnTo>
                  <a:cubicBezTo>
                    <a:pt x="43934" y="102107"/>
                    <a:pt x="45589" y="102107"/>
                    <a:pt x="46930" y="101328"/>
                  </a:cubicBezTo>
                  <a:lnTo>
                    <a:pt x="87353" y="77994"/>
                  </a:lnTo>
                  <a:cubicBezTo>
                    <a:pt x="88695" y="77217"/>
                    <a:pt x="89522" y="75785"/>
                    <a:pt x="89522" y="74235"/>
                  </a:cubicBezTo>
                  <a:lnTo>
                    <a:pt x="89522" y="27675"/>
                  </a:lnTo>
                  <a:cubicBezTo>
                    <a:pt x="89522" y="26126"/>
                    <a:pt x="88695" y="24695"/>
                    <a:pt x="87353" y="23922"/>
                  </a:cubicBezTo>
                  <a:close/>
                  <a:moveTo>
                    <a:pt x="44761" y="9348"/>
                  </a:moveTo>
                  <a:lnTo>
                    <a:pt x="76510" y="27675"/>
                  </a:lnTo>
                  <a:lnTo>
                    <a:pt x="44761" y="46007"/>
                  </a:lnTo>
                  <a:lnTo>
                    <a:pt x="13012" y="27675"/>
                  </a:lnTo>
                  <a:close/>
                  <a:moveTo>
                    <a:pt x="8675" y="35187"/>
                  </a:moveTo>
                  <a:lnTo>
                    <a:pt x="40424" y="53520"/>
                  </a:lnTo>
                  <a:lnTo>
                    <a:pt x="40424" y="90063"/>
                  </a:lnTo>
                  <a:lnTo>
                    <a:pt x="8675" y="71730"/>
                  </a:lnTo>
                  <a:close/>
                  <a:moveTo>
                    <a:pt x="80848" y="71730"/>
                  </a:moveTo>
                  <a:lnTo>
                    <a:pt x="49098" y="90063"/>
                  </a:lnTo>
                  <a:lnTo>
                    <a:pt x="49098" y="53520"/>
                  </a:lnTo>
                  <a:lnTo>
                    <a:pt x="80848" y="35187"/>
                  </a:lnTo>
                  <a:close/>
                </a:path>
              </a:pathLst>
            </a:custGeom>
            <a:solidFill>
              <a:srgbClr val="37617A"/>
            </a:solidFill>
            <a:ln w="575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C5F86E4-7198-4B95-AFCB-0789FA7A4361}"/>
                </a:ext>
              </a:extLst>
            </p:cNvPr>
            <p:cNvSpPr/>
            <p:nvPr/>
          </p:nvSpPr>
          <p:spPr>
            <a:xfrm>
              <a:off x="4887525" y="2413831"/>
              <a:ext cx="130615" cy="101940"/>
            </a:xfrm>
            <a:custGeom>
              <a:avLst/>
              <a:gdLst>
                <a:gd name="connsiteX0" fmla="*/ 4349 w 130615"/>
                <a:gd name="connsiteY0" fmla="*/ 90485 h 101940"/>
                <a:gd name="connsiteX1" fmla="*/ 6512 w 130615"/>
                <a:gd name="connsiteY1" fmla="*/ 89907 h 101940"/>
                <a:gd name="connsiteX2" fmla="*/ 24931 w 130615"/>
                <a:gd name="connsiteY2" fmla="*/ 79277 h 101940"/>
                <a:gd name="connsiteX3" fmla="*/ 63139 w 130615"/>
                <a:gd name="connsiteY3" fmla="*/ 101357 h 101940"/>
                <a:gd name="connsiteX4" fmla="*/ 67477 w 130615"/>
                <a:gd name="connsiteY4" fmla="*/ 101357 h 101940"/>
                <a:gd name="connsiteX5" fmla="*/ 105686 w 130615"/>
                <a:gd name="connsiteY5" fmla="*/ 79300 h 101940"/>
                <a:gd name="connsiteX6" fmla="*/ 124105 w 130615"/>
                <a:gd name="connsiteY6" fmla="*/ 89930 h 101940"/>
                <a:gd name="connsiteX7" fmla="*/ 126268 w 130615"/>
                <a:gd name="connsiteY7" fmla="*/ 90508 h 101940"/>
                <a:gd name="connsiteX8" fmla="*/ 130615 w 130615"/>
                <a:gd name="connsiteY8" fmla="*/ 86181 h 101940"/>
                <a:gd name="connsiteX9" fmla="*/ 128442 w 130615"/>
                <a:gd name="connsiteY9" fmla="*/ 82412 h 101940"/>
                <a:gd name="connsiteX10" fmla="*/ 110069 w 130615"/>
                <a:gd name="connsiteY10" fmla="*/ 71788 h 101940"/>
                <a:gd name="connsiteX11" fmla="*/ 110069 w 130615"/>
                <a:gd name="connsiteY11" fmla="*/ 27675 h 101940"/>
                <a:gd name="connsiteX12" fmla="*/ 107901 w 130615"/>
                <a:gd name="connsiteY12" fmla="*/ 23916 h 101940"/>
                <a:gd name="connsiteX13" fmla="*/ 67477 w 130615"/>
                <a:gd name="connsiteY13" fmla="*/ 581 h 101940"/>
                <a:gd name="connsiteX14" fmla="*/ 63139 w 130615"/>
                <a:gd name="connsiteY14" fmla="*/ 581 h 101940"/>
                <a:gd name="connsiteX15" fmla="*/ 22716 w 130615"/>
                <a:gd name="connsiteY15" fmla="*/ 23916 h 101940"/>
                <a:gd name="connsiteX16" fmla="*/ 20547 w 130615"/>
                <a:gd name="connsiteY16" fmla="*/ 27675 h 101940"/>
                <a:gd name="connsiteX17" fmla="*/ 20547 w 130615"/>
                <a:gd name="connsiteY17" fmla="*/ 71788 h 101940"/>
                <a:gd name="connsiteX18" fmla="*/ 2174 w 130615"/>
                <a:gd name="connsiteY18" fmla="*/ 82394 h 101940"/>
                <a:gd name="connsiteX19" fmla="*/ 579 w 130615"/>
                <a:gd name="connsiteY19" fmla="*/ 88317 h 101940"/>
                <a:gd name="connsiteX20" fmla="*/ 4349 w 130615"/>
                <a:gd name="connsiteY20" fmla="*/ 90491 h 101940"/>
                <a:gd name="connsiteX21" fmla="*/ 88782 w 130615"/>
                <a:gd name="connsiteY21" fmla="*/ 59482 h 101940"/>
                <a:gd name="connsiteX22" fmla="*/ 82854 w 130615"/>
                <a:gd name="connsiteY22" fmla="*/ 61072 h 101940"/>
                <a:gd name="connsiteX23" fmla="*/ 84444 w 130615"/>
                <a:gd name="connsiteY23" fmla="*/ 67000 h 101940"/>
                <a:gd name="connsiteX24" fmla="*/ 97028 w 130615"/>
                <a:gd name="connsiteY24" fmla="*/ 74269 h 101940"/>
                <a:gd name="connsiteX25" fmla="*/ 69645 w 130615"/>
                <a:gd name="connsiteY25" fmla="*/ 90063 h 101940"/>
                <a:gd name="connsiteX26" fmla="*/ 69645 w 130615"/>
                <a:gd name="connsiteY26" fmla="*/ 53514 h 101940"/>
                <a:gd name="connsiteX27" fmla="*/ 92130 w 130615"/>
                <a:gd name="connsiteY27" fmla="*/ 40536 h 101940"/>
                <a:gd name="connsiteX28" fmla="*/ 101383 w 130615"/>
                <a:gd name="connsiteY28" fmla="*/ 35181 h 101940"/>
                <a:gd name="connsiteX29" fmla="*/ 101383 w 130615"/>
                <a:gd name="connsiteY29" fmla="*/ 66774 h 101940"/>
                <a:gd name="connsiteX30" fmla="*/ 65308 w 130615"/>
                <a:gd name="connsiteY30" fmla="*/ 9342 h 101940"/>
                <a:gd name="connsiteX31" fmla="*/ 97057 w 130615"/>
                <a:gd name="connsiteY31" fmla="*/ 27675 h 101940"/>
                <a:gd name="connsiteX32" fmla="*/ 65308 w 130615"/>
                <a:gd name="connsiteY32" fmla="*/ 46001 h 101940"/>
                <a:gd name="connsiteX33" fmla="*/ 33559 w 130615"/>
                <a:gd name="connsiteY33" fmla="*/ 27675 h 101940"/>
                <a:gd name="connsiteX34" fmla="*/ 29222 w 130615"/>
                <a:gd name="connsiteY34" fmla="*/ 35181 h 101940"/>
                <a:gd name="connsiteX35" fmla="*/ 38475 w 130615"/>
                <a:gd name="connsiteY35" fmla="*/ 40536 h 101940"/>
                <a:gd name="connsiteX36" fmla="*/ 60959 w 130615"/>
                <a:gd name="connsiteY36" fmla="*/ 53514 h 101940"/>
                <a:gd name="connsiteX37" fmla="*/ 60959 w 130615"/>
                <a:gd name="connsiteY37" fmla="*/ 90063 h 101940"/>
                <a:gd name="connsiteX38" fmla="*/ 33594 w 130615"/>
                <a:gd name="connsiteY38" fmla="*/ 74263 h 101940"/>
                <a:gd name="connsiteX39" fmla="*/ 46178 w 130615"/>
                <a:gd name="connsiteY39" fmla="*/ 66994 h 101940"/>
                <a:gd name="connsiteX40" fmla="*/ 47768 w 130615"/>
                <a:gd name="connsiteY40" fmla="*/ 61066 h 101940"/>
                <a:gd name="connsiteX41" fmla="*/ 41840 w 130615"/>
                <a:gd name="connsiteY41" fmla="*/ 59476 h 101940"/>
                <a:gd name="connsiteX42" fmla="*/ 29222 w 130615"/>
                <a:gd name="connsiteY42" fmla="*/ 66774 h 10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0615" h="101940">
                  <a:moveTo>
                    <a:pt x="4349" y="90485"/>
                  </a:moveTo>
                  <a:cubicBezTo>
                    <a:pt x="5108" y="90488"/>
                    <a:pt x="5855" y="90288"/>
                    <a:pt x="6512" y="89907"/>
                  </a:cubicBezTo>
                  <a:lnTo>
                    <a:pt x="24931" y="79277"/>
                  </a:lnTo>
                  <a:lnTo>
                    <a:pt x="63139" y="101357"/>
                  </a:lnTo>
                  <a:cubicBezTo>
                    <a:pt x="64481" y="102135"/>
                    <a:pt x="66136" y="102135"/>
                    <a:pt x="67477" y="101357"/>
                  </a:cubicBezTo>
                  <a:lnTo>
                    <a:pt x="105686" y="79300"/>
                  </a:lnTo>
                  <a:lnTo>
                    <a:pt x="124105" y="89930"/>
                  </a:lnTo>
                  <a:cubicBezTo>
                    <a:pt x="124761" y="90311"/>
                    <a:pt x="125508" y="90511"/>
                    <a:pt x="126268" y="90508"/>
                  </a:cubicBezTo>
                  <a:cubicBezTo>
                    <a:pt x="128663" y="90514"/>
                    <a:pt x="130610" y="88577"/>
                    <a:pt x="130615" y="86181"/>
                  </a:cubicBezTo>
                  <a:cubicBezTo>
                    <a:pt x="130619" y="84626"/>
                    <a:pt x="129790" y="83188"/>
                    <a:pt x="128442" y="82412"/>
                  </a:cubicBezTo>
                  <a:lnTo>
                    <a:pt x="110069" y="71788"/>
                  </a:lnTo>
                  <a:lnTo>
                    <a:pt x="110069" y="27675"/>
                  </a:lnTo>
                  <a:cubicBezTo>
                    <a:pt x="110069" y="26125"/>
                    <a:pt x="109242" y="24692"/>
                    <a:pt x="107901" y="23916"/>
                  </a:cubicBezTo>
                  <a:lnTo>
                    <a:pt x="67477" y="581"/>
                  </a:lnTo>
                  <a:cubicBezTo>
                    <a:pt x="66135" y="-194"/>
                    <a:pt x="64481" y="-194"/>
                    <a:pt x="63139" y="581"/>
                  </a:cubicBezTo>
                  <a:lnTo>
                    <a:pt x="22716" y="23916"/>
                  </a:lnTo>
                  <a:cubicBezTo>
                    <a:pt x="21374" y="24692"/>
                    <a:pt x="20547" y="26125"/>
                    <a:pt x="20547" y="27675"/>
                  </a:cubicBezTo>
                  <a:lnTo>
                    <a:pt x="20547" y="71788"/>
                  </a:lnTo>
                  <a:lnTo>
                    <a:pt x="2174" y="82394"/>
                  </a:lnTo>
                  <a:cubicBezTo>
                    <a:pt x="98" y="83589"/>
                    <a:pt x="-616" y="86241"/>
                    <a:pt x="579" y="88317"/>
                  </a:cubicBezTo>
                  <a:cubicBezTo>
                    <a:pt x="1355" y="89665"/>
                    <a:pt x="2793" y="90495"/>
                    <a:pt x="4349" y="90491"/>
                  </a:cubicBezTo>
                  <a:close/>
                  <a:moveTo>
                    <a:pt x="88782" y="59482"/>
                  </a:moveTo>
                  <a:cubicBezTo>
                    <a:pt x="86706" y="58284"/>
                    <a:pt x="84052" y="58996"/>
                    <a:pt x="82854" y="61072"/>
                  </a:cubicBezTo>
                  <a:cubicBezTo>
                    <a:pt x="81656" y="63148"/>
                    <a:pt x="82368" y="65802"/>
                    <a:pt x="84444" y="67000"/>
                  </a:cubicBezTo>
                  <a:lnTo>
                    <a:pt x="97028" y="74269"/>
                  </a:lnTo>
                  <a:lnTo>
                    <a:pt x="69645" y="90063"/>
                  </a:lnTo>
                  <a:lnTo>
                    <a:pt x="69645" y="53514"/>
                  </a:lnTo>
                  <a:lnTo>
                    <a:pt x="92130" y="40536"/>
                  </a:lnTo>
                  <a:lnTo>
                    <a:pt x="101383" y="35181"/>
                  </a:lnTo>
                  <a:lnTo>
                    <a:pt x="101383" y="66774"/>
                  </a:lnTo>
                  <a:close/>
                  <a:moveTo>
                    <a:pt x="65308" y="9342"/>
                  </a:moveTo>
                  <a:lnTo>
                    <a:pt x="97057" y="27675"/>
                  </a:lnTo>
                  <a:lnTo>
                    <a:pt x="65308" y="46001"/>
                  </a:lnTo>
                  <a:lnTo>
                    <a:pt x="33559" y="27675"/>
                  </a:lnTo>
                  <a:close/>
                  <a:moveTo>
                    <a:pt x="29222" y="35181"/>
                  </a:moveTo>
                  <a:lnTo>
                    <a:pt x="38475" y="40536"/>
                  </a:lnTo>
                  <a:lnTo>
                    <a:pt x="60959" y="53514"/>
                  </a:lnTo>
                  <a:lnTo>
                    <a:pt x="60959" y="90063"/>
                  </a:lnTo>
                  <a:lnTo>
                    <a:pt x="33594" y="74263"/>
                  </a:lnTo>
                  <a:lnTo>
                    <a:pt x="46178" y="66994"/>
                  </a:lnTo>
                  <a:cubicBezTo>
                    <a:pt x="48254" y="65796"/>
                    <a:pt x="48966" y="63142"/>
                    <a:pt x="47768" y="61066"/>
                  </a:cubicBezTo>
                  <a:cubicBezTo>
                    <a:pt x="46570" y="58990"/>
                    <a:pt x="43917" y="58278"/>
                    <a:pt x="41840" y="59476"/>
                  </a:cubicBezTo>
                  <a:lnTo>
                    <a:pt x="29222" y="66774"/>
                  </a:lnTo>
                  <a:close/>
                </a:path>
              </a:pathLst>
            </a:custGeom>
            <a:solidFill>
              <a:schemeClr val="bg1"/>
            </a:solidFill>
            <a:ln w="575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B2307A0-8B61-4BEC-91BA-F90FED86008A}"/>
                </a:ext>
              </a:extLst>
            </p:cNvPr>
            <p:cNvSpPr/>
            <p:nvPr/>
          </p:nvSpPr>
          <p:spPr>
            <a:xfrm>
              <a:off x="4814039" y="2492712"/>
              <a:ext cx="108183" cy="101917"/>
            </a:xfrm>
            <a:custGeom>
              <a:avLst/>
              <a:gdLst>
                <a:gd name="connsiteX0" fmla="*/ 101672 w 108183"/>
                <a:gd name="connsiteY0" fmla="*/ 88698 h 101917"/>
                <a:gd name="connsiteX1" fmla="*/ 103835 w 108183"/>
                <a:gd name="connsiteY1" fmla="*/ 89276 h 101917"/>
                <a:gd name="connsiteX2" fmla="*/ 108183 w 108183"/>
                <a:gd name="connsiteY2" fmla="*/ 84949 h 101917"/>
                <a:gd name="connsiteX3" fmla="*/ 106010 w 108183"/>
                <a:gd name="connsiteY3" fmla="*/ 81180 h 101917"/>
                <a:gd name="connsiteX4" fmla="*/ 89522 w 108183"/>
                <a:gd name="connsiteY4" fmla="*/ 71673 h 101917"/>
                <a:gd name="connsiteX5" fmla="*/ 89522 w 108183"/>
                <a:gd name="connsiteY5" fmla="*/ 27681 h 101917"/>
                <a:gd name="connsiteX6" fmla="*/ 87354 w 108183"/>
                <a:gd name="connsiteY6" fmla="*/ 23922 h 101917"/>
                <a:gd name="connsiteX7" fmla="*/ 46930 w 108183"/>
                <a:gd name="connsiteY7" fmla="*/ 581 h 101917"/>
                <a:gd name="connsiteX8" fmla="*/ 42593 w 108183"/>
                <a:gd name="connsiteY8" fmla="*/ 581 h 101917"/>
                <a:gd name="connsiteX9" fmla="*/ 2169 w 108183"/>
                <a:gd name="connsiteY9" fmla="*/ 23893 h 101917"/>
                <a:gd name="connsiteX10" fmla="*/ 0 w 108183"/>
                <a:gd name="connsiteY10" fmla="*/ 27681 h 101917"/>
                <a:gd name="connsiteX11" fmla="*/ 0 w 108183"/>
                <a:gd name="connsiteY11" fmla="*/ 74240 h 101917"/>
                <a:gd name="connsiteX12" fmla="*/ 2169 w 108183"/>
                <a:gd name="connsiteY12" fmla="*/ 77994 h 101917"/>
                <a:gd name="connsiteX13" fmla="*/ 42593 w 108183"/>
                <a:gd name="connsiteY13" fmla="*/ 101334 h 101917"/>
                <a:gd name="connsiteX14" fmla="*/ 46930 w 108183"/>
                <a:gd name="connsiteY14" fmla="*/ 101334 h 101917"/>
                <a:gd name="connsiteX15" fmla="*/ 85214 w 108183"/>
                <a:gd name="connsiteY15" fmla="*/ 79231 h 101917"/>
                <a:gd name="connsiteX16" fmla="*/ 44761 w 108183"/>
                <a:gd name="connsiteY16" fmla="*/ 9319 h 101917"/>
                <a:gd name="connsiteX17" fmla="*/ 76510 w 108183"/>
                <a:gd name="connsiteY17" fmla="*/ 27652 h 101917"/>
                <a:gd name="connsiteX18" fmla="*/ 44761 w 108183"/>
                <a:gd name="connsiteY18" fmla="*/ 45978 h 101917"/>
                <a:gd name="connsiteX19" fmla="*/ 13012 w 108183"/>
                <a:gd name="connsiteY19" fmla="*/ 27681 h 101917"/>
                <a:gd name="connsiteX20" fmla="*/ 8675 w 108183"/>
                <a:gd name="connsiteY20" fmla="*/ 35164 h 101917"/>
                <a:gd name="connsiteX21" fmla="*/ 17928 w 108183"/>
                <a:gd name="connsiteY21" fmla="*/ 40513 h 101917"/>
                <a:gd name="connsiteX22" fmla="*/ 40424 w 108183"/>
                <a:gd name="connsiteY22" fmla="*/ 53496 h 101917"/>
                <a:gd name="connsiteX23" fmla="*/ 40424 w 108183"/>
                <a:gd name="connsiteY23" fmla="*/ 90034 h 101917"/>
                <a:gd name="connsiteX24" fmla="*/ 8675 w 108183"/>
                <a:gd name="connsiteY24" fmla="*/ 71702 h 101917"/>
                <a:gd name="connsiteX25" fmla="*/ 49098 w 108183"/>
                <a:gd name="connsiteY25" fmla="*/ 90034 h 101917"/>
                <a:gd name="connsiteX26" fmla="*/ 49098 w 108183"/>
                <a:gd name="connsiteY26" fmla="*/ 53496 h 101917"/>
                <a:gd name="connsiteX27" fmla="*/ 71583 w 108183"/>
                <a:gd name="connsiteY27" fmla="*/ 40513 h 101917"/>
                <a:gd name="connsiteX28" fmla="*/ 80836 w 108183"/>
                <a:gd name="connsiteY28" fmla="*/ 35164 h 101917"/>
                <a:gd name="connsiteX29" fmla="*/ 80836 w 108183"/>
                <a:gd name="connsiteY29" fmla="*/ 66664 h 101917"/>
                <a:gd name="connsiteX30" fmla="*/ 66037 w 108183"/>
                <a:gd name="connsiteY30" fmla="*/ 58123 h 101917"/>
                <a:gd name="connsiteX31" fmla="*/ 60109 w 108183"/>
                <a:gd name="connsiteY31" fmla="*/ 59713 h 101917"/>
                <a:gd name="connsiteX32" fmla="*/ 61700 w 108183"/>
                <a:gd name="connsiteY32" fmla="*/ 65641 h 101917"/>
                <a:gd name="connsiteX33" fmla="*/ 76528 w 108183"/>
                <a:gd name="connsiteY33" fmla="*/ 74200 h 10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8183" h="101917">
                  <a:moveTo>
                    <a:pt x="101672" y="88698"/>
                  </a:moveTo>
                  <a:cubicBezTo>
                    <a:pt x="102329" y="89080"/>
                    <a:pt x="103076" y="89279"/>
                    <a:pt x="103835" y="89276"/>
                  </a:cubicBezTo>
                  <a:cubicBezTo>
                    <a:pt x="106231" y="89282"/>
                    <a:pt x="108177" y="87345"/>
                    <a:pt x="108183" y="84949"/>
                  </a:cubicBezTo>
                  <a:cubicBezTo>
                    <a:pt x="108187" y="83394"/>
                    <a:pt x="107358" y="81956"/>
                    <a:pt x="106010" y="81180"/>
                  </a:cubicBezTo>
                  <a:lnTo>
                    <a:pt x="89522" y="71673"/>
                  </a:lnTo>
                  <a:lnTo>
                    <a:pt x="89522" y="27681"/>
                  </a:lnTo>
                  <a:cubicBezTo>
                    <a:pt x="89522" y="26130"/>
                    <a:pt x="88695" y="24698"/>
                    <a:pt x="87354" y="23922"/>
                  </a:cubicBezTo>
                  <a:lnTo>
                    <a:pt x="46930" y="581"/>
                  </a:lnTo>
                  <a:cubicBezTo>
                    <a:pt x="45588" y="-194"/>
                    <a:pt x="43934" y="-194"/>
                    <a:pt x="42593" y="581"/>
                  </a:cubicBezTo>
                  <a:lnTo>
                    <a:pt x="2169" y="23893"/>
                  </a:lnTo>
                  <a:cubicBezTo>
                    <a:pt x="818" y="24674"/>
                    <a:pt x="-10" y="26120"/>
                    <a:pt x="0" y="27681"/>
                  </a:cubicBezTo>
                  <a:lnTo>
                    <a:pt x="0" y="74240"/>
                  </a:lnTo>
                  <a:cubicBezTo>
                    <a:pt x="0" y="75789"/>
                    <a:pt x="827" y="77220"/>
                    <a:pt x="2169" y="77994"/>
                  </a:cubicBezTo>
                  <a:lnTo>
                    <a:pt x="42593" y="101334"/>
                  </a:lnTo>
                  <a:cubicBezTo>
                    <a:pt x="43933" y="102112"/>
                    <a:pt x="45589" y="102112"/>
                    <a:pt x="46930" y="101334"/>
                  </a:cubicBezTo>
                  <a:lnTo>
                    <a:pt x="85214" y="79231"/>
                  </a:lnTo>
                  <a:close/>
                  <a:moveTo>
                    <a:pt x="44761" y="9319"/>
                  </a:moveTo>
                  <a:lnTo>
                    <a:pt x="76510" y="27652"/>
                  </a:lnTo>
                  <a:lnTo>
                    <a:pt x="44761" y="45978"/>
                  </a:lnTo>
                  <a:lnTo>
                    <a:pt x="13012" y="27681"/>
                  </a:lnTo>
                  <a:close/>
                  <a:moveTo>
                    <a:pt x="8675" y="35164"/>
                  </a:moveTo>
                  <a:lnTo>
                    <a:pt x="17928" y="40513"/>
                  </a:lnTo>
                  <a:lnTo>
                    <a:pt x="40424" y="53496"/>
                  </a:lnTo>
                  <a:lnTo>
                    <a:pt x="40424" y="90034"/>
                  </a:lnTo>
                  <a:lnTo>
                    <a:pt x="8675" y="71702"/>
                  </a:lnTo>
                  <a:close/>
                  <a:moveTo>
                    <a:pt x="49098" y="90034"/>
                  </a:moveTo>
                  <a:lnTo>
                    <a:pt x="49098" y="53496"/>
                  </a:lnTo>
                  <a:lnTo>
                    <a:pt x="71583" y="40513"/>
                  </a:lnTo>
                  <a:lnTo>
                    <a:pt x="80836" y="35164"/>
                  </a:lnTo>
                  <a:lnTo>
                    <a:pt x="80836" y="66664"/>
                  </a:lnTo>
                  <a:lnTo>
                    <a:pt x="66037" y="58123"/>
                  </a:lnTo>
                  <a:cubicBezTo>
                    <a:pt x="63961" y="56925"/>
                    <a:pt x="61307" y="57637"/>
                    <a:pt x="60109" y="59713"/>
                  </a:cubicBezTo>
                  <a:cubicBezTo>
                    <a:pt x="58912" y="61789"/>
                    <a:pt x="59624" y="64443"/>
                    <a:pt x="61700" y="65641"/>
                  </a:cubicBezTo>
                  <a:lnTo>
                    <a:pt x="76528" y="74200"/>
                  </a:lnTo>
                  <a:close/>
                </a:path>
              </a:pathLst>
            </a:custGeom>
            <a:solidFill>
              <a:schemeClr val="bg1"/>
            </a:solidFill>
            <a:ln w="57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4B8D09F-A1B1-4258-9371-DFE2B39BC5D8}"/>
                </a:ext>
              </a:extLst>
            </p:cNvPr>
            <p:cNvSpPr/>
            <p:nvPr/>
          </p:nvSpPr>
          <p:spPr>
            <a:xfrm>
              <a:off x="4983472" y="2492683"/>
              <a:ext cx="108155" cy="101929"/>
            </a:xfrm>
            <a:custGeom>
              <a:avLst/>
              <a:gdLst>
                <a:gd name="connsiteX0" fmla="*/ 105986 w 108155"/>
                <a:gd name="connsiteY0" fmla="*/ 23922 h 101929"/>
                <a:gd name="connsiteX1" fmla="*/ 65563 w 108155"/>
                <a:gd name="connsiteY1" fmla="*/ 581 h 101929"/>
                <a:gd name="connsiteX2" fmla="*/ 61225 w 108155"/>
                <a:gd name="connsiteY2" fmla="*/ 581 h 101929"/>
                <a:gd name="connsiteX3" fmla="*/ 20830 w 108155"/>
                <a:gd name="connsiteY3" fmla="*/ 23922 h 101929"/>
                <a:gd name="connsiteX4" fmla="*/ 18662 w 108155"/>
                <a:gd name="connsiteY4" fmla="*/ 27681 h 101929"/>
                <a:gd name="connsiteX5" fmla="*/ 18662 w 108155"/>
                <a:gd name="connsiteY5" fmla="*/ 71702 h 101929"/>
                <a:gd name="connsiteX6" fmla="*/ 2174 w 108155"/>
                <a:gd name="connsiteY6" fmla="*/ 81221 h 101929"/>
                <a:gd name="connsiteX7" fmla="*/ 579 w 108155"/>
                <a:gd name="connsiteY7" fmla="*/ 87144 h 101929"/>
                <a:gd name="connsiteX8" fmla="*/ 4349 w 108155"/>
                <a:gd name="connsiteY8" fmla="*/ 89317 h 101929"/>
                <a:gd name="connsiteX9" fmla="*/ 6512 w 108155"/>
                <a:gd name="connsiteY9" fmla="*/ 88739 h 101929"/>
                <a:gd name="connsiteX10" fmla="*/ 22970 w 108155"/>
                <a:gd name="connsiteY10" fmla="*/ 79243 h 101929"/>
                <a:gd name="connsiteX11" fmla="*/ 61254 w 108155"/>
                <a:gd name="connsiteY11" fmla="*/ 101346 h 101929"/>
                <a:gd name="connsiteX12" fmla="*/ 65592 w 108155"/>
                <a:gd name="connsiteY12" fmla="*/ 101346 h 101929"/>
                <a:gd name="connsiteX13" fmla="*/ 106015 w 108155"/>
                <a:gd name="connsiteY13" fmla="*/ 78005 h 101929"/>
                <a:gd name="connsiteX14" fmla="*/ 108155 w 108155"/>
                <a:gd name="connsiteY14" fmla="*/ 74240 h 101929"/>
                <a:gd name="connsiteX15" fmla="*/ 108155 w 108155"/>
                <a:gd name="connsiteY15" fmla="*/ 27710 h 101929"/>
                <a:gd name="connsiteX16" fmla="*/ 105986 w 108155"/>
                <a:gd name="connsiteY16" fmla="*/ 23922 h 101929"/>
                <a:gd name="connsiteX17" fmla="*/ 63394 w 108155"/>
                <a:gd name="connsiteY17" fmla="*/ 9348 h 101929"/>
                <a:gd name="connsiteX18" fmla="*/ 95143 w 108155"/>
                <a:gd name="connsiteY18" fmla="*/ 27681 h 101929"/>
                <a:gd name="connsiteX19" fmla="*/ 63394 w 108155"/>
                <a:gd name="connsiteY19" fmla="*/ 46007 h 101929"/>
                <a:gd name="connsiteX20" fmla="*/ 31645 w 108155"/>
                <a:gd name="connsiteY20" fmla="*/ 27710 h 101929"/>
                <a:gd name="connsiteX21" fmla="*/ 48011 w 108155"/>
                <a:gd name="connsiteY21" fmla="*/ 59736 h 101929"/>
                <a:gd name="connsiteX22" fmla="*/ 42095 w 108155"/>
                <a:gd name="connsiteY22" fmla="*/ 58148 h 101929"/>
                <a:gd name="connsiteX23" fmla="*/ 42089 w 108155"/>
                <a:gd name="connsiteY23" fmla="*/ 58152 h 101929"/>
                <a:gd name="connsiteX24" fmla="*/ 27308 w 108155"/>
                <a:gd name="connsiteY24" fmla="*/ 66693 h 101929"/>
                <a:gd name="connsiteX25" fmla="*/ 27308 w 108155"/>
                <a:gd name="connsiteY25" fmla="*/ 35193 h 101929"/>
                <a:gd name="connsiteX26" fmla="*/ 36560 w 108155"/>
                <a:gd name="connsiteY26" fmla="*/ 40542 h 101929"/>
                <a:gd name="connsiteX27" fmla="*/ 59045 w 108155"/>
                <a:gd name="connsiteY27" fmla="*/ 53525 h 101929"/>
                <a:gd name="connsiteX28" fmla="*/ 59045 w 108155"/>
                <a:gd name="connsiteY28" fmla="*/ 90063 h 101929"/>
                <a:gd name="connsiteX29" fmla="*/ 31604 w 108155"/>
                <a:gd name="connsiteY29" fmla="*/ 74223 h 101929"/>
                <a:gd name="connsiteX30" fmla="*/ 46432 w 108155"/>
                <a:gd name="connsiteY30" fmla="*/ 65664 h 101929"/>
                <a:gd name="connsiteX31" fmla="*/ 48012 w 108155"/>
                <a:gd name="connsiteY31" fmla="*/ 59737 h 101929"/>
                <a:gd name="connsiteX32" fmla="*/ 48011 w 108155"/>
                <a:gd name="connsiteY32" fmla="*/ 59736 h 101929"/>
                <a:gd name="connsiteX33" fmla="*/ 67714 w 108155"/>
                <a:gd name="connsiteY33" fmla="*/ 90063 h 101929"/>
                <a:gd name="connsiteX34" fmla="*/ 67714 w 108155"/>
                <a:gd name="connsiteY34" fmla="*/ 53525 h 101929"/>
                <a:gd name="connsiteX35" fmla="*/ 90227 w 108155"/>
                <a:gd name="connsiteY35" fmla="*/ 40542 h 101929"/>
                <a:gd name="connsiteX36" fmla="*/ 99480 w 108155"/>
                <a:gd name="connsiteY36" fmla="*/ 35193 h 101929"/>
                <a:gd name="connsiteX37" fmla="*/ 99480 w 108155"/>
                <a:gd name="connsiteY37" fmla="*/ 71730 h 10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8155" h="101929">
                  <a:moveTo>
                    <a:pt x="105986" y="23922"/>
                  </a:moveTo>
                  <a:lnTo>
                    <a:pt x="65563" y="581"/>
                  </a:lnTo>
                  <a:cubicBezTo>
                    <a:pt x="64220" y="-194"/>
                    <a:pt x="62568" y="-194"/>
                    <a:pt x="61225" y="581"/>
                  </a:cubicBezTo>
                  <a:lnTo>
                    <a:pt x="20830" y="23922"/>
                  </a:lnTo>
                  <a:cubicBezTo>
                    <a:pt x="19489" y="24698"/>
                    <a:pt x="18662" y="26130"/>
                    <a:pt x="18662" y="27681"/>
                  </a:cubicBezTo>
                  <a:lnTo>
                    <a:pt x="18662" y="71702"/>
                  </a:lnTo>
                  <a:lnTo>
                    <a:pt x="2174" y="81221"/>
                  </a:lnTo>
                  <a:cubicBezTo>
                    <a:pt x="98" y="82415"/>
                    <a:pt x="-616" y="85067"/>
                    <a:pt x="579" y="87144"/>
                  </a:cubicBezTo>
                  <a:cubicBezTo>
                    <a:pt x="1355" y="88492"/>
                    <a:pt x="2793" y="89321"/>
                    <a:pt x="4349" y="89317"/>
                  </a:cubicBezTo>
                  <a:cubicBezTo>
                    <a:pt x="5108" y="89320"/>
                    <a:pt x="5855" y="89120"/>
                    <a:pt x="6512" y="88739"/>
                  </a:cubicBezTo>
                  <a:lnTo>
                    <a:pt x="22970" y="79243"/>
                  </a:lnTo>
                  <a:lnTo>
                    <a:pt x="61254" y="101346"/>
                  </a:lnTo>
                  <a:cubicBezTo>
                    <a:pt x="62595" y="102124"/>
                    <a:pt x="64250" y="102124"/>
                    <a:pt x="65592" y="101346"/>
                  </a:cubicBezTo>
                  <a:lnTo>
                    <a:pt x="106015" y="78005"/>
                  </a:lnTo>
                  <a:cubicBezTo>
                    <a:pt x="107349" y="77222"/>
                    <a:pt x="108165" y="75787"/>
                    <a:pt x="108155" y="74240"/>
                  </a:cubicBezTo>
                  <a:lnTo>
                    <a:pt x="108155" y="27710"/>
                  </a:lnTo>
                  <a:cubicBezTo>
                    <a:pt x="108165" y="26149"/>
                    <a:pt x="107337" y="24703"/>
                    <a:pt x="105986" y="23922"/>
                  </a:cubicBezTo>
                  <a:close/>
                  <a:moveTo>
                    <a:pt x="63394" y="9348"/>
                  </a:moveTo>
                  <a:lnTo>
                    <a:pt x="95143" y="27681"/>
                  </a:lnTo>
                  <a:lnTo>
                    <a:pt x="63394" y="46007"/>
                  </a:lnTo>
                  <a:lnTo>
                    <a:pt x="31645" y="27710"/>
                  </a:lnTo>
                  <a:close/>
                  <a:moveTo>
                    <a:pt x="48011" y="59736"/>
                  </a:moveTo>
                  <a:cubicBezTo>
                    <a:pt x="46816" y="57664"/>
                    <a:pt x="44167" y="56954"/>
                    <a:pt x="42095" y="58148"/>
                  </a:cubicBezTo>
                  <a:cubicBezTo>
                    <a:pt x="42093" y="58149"/>
                    <a:pt x="42091" y="58151"/>
                    <a:pt x="42089" y="58152"/>
                  </a:cubicBezTo>
                  <a:lnTo>
                    <a:pt x="27308" y="66693"/>
                  </a:lnTo>
                  <a:lnTo>
                    <a:pt x="27308" y="35193"/>
                  </a:lnTo>
                  <a:lnTo>
                    <a:pt x="36560" y="40542"/>
                  </a:lnTo>
                  <a:lnTo>
                    <a:pt x="59045" y="53525"/>
                  </a:lnTo>
                  <a:lnTo>
                    <a:pt x="59045" y="90063"/>
                  </a:lnTo>
                  <a:lnTo>
                    <a:pt x="31604" y="74223"/>
                  </a:lnTo>
                  <a:lnTo>
                    <a:pt x="46432" y="65664"/>
                  </a:lnTo>
                  <a:cubicBezTo>
                    <a:pt x="48505" y="64463"/>
                    <a:pt x="49212" y="61810"/>
                    <a:pt x="48012" y="59737"/>
                  </a:cubicBezTo>
                  <a:cubicBezTo>
                    <a:pt x="48011" y="59737"/>
                    <a:pt x="48011" y="59736"/>
                    <a:pt x="48011" y="59736"/>
                  </a:cubicBezTo>
                  <a:close/>
                  <a:moveTo>
                    <a:pt x="67714" y="90063"/>
                  </a:moveTo>
                  <a:lnTo>
                    <a:pt x="67714" y="53525"/>
                  </a:lnTo>
                  <a:lnTo>
                    <a:pt x="90227" y="40542"/>
                  </a:lnTo>
                  <a:lnTo>
                    <a:pt x="99480" y="35193"/>
                  </a:lnTo>
                  <a:lnTo>
                    <a:pt x="99480" y="71730"/>
                  </a:lnTo>
                  <a:close/>
                </a:path>
              </a:pathLst>
            </a:custGeom>
            <a:solidFill>
              <a:schemeClr val="bg1"/>
            </a:solidFill>
            <a:ln w="5755" cap="flat">
              <a:noFill/>
              <a:prstDash val="solid"/>
              <a:miter/>
            </a:ln>
          </p:spPr>
          <p:txBody>
            <a:bodyPr rtlCol="0" anchor="ctr"/>
            <a:lstStyle/>
            <a:p>
              <a:endParaRPr lang="en-US"/>
            </a:p>
          </p:txBody>
        </p:sp>
      </p:grpSp>
      <p:grpSp>
        <p:nvGrpSpPr>
          <p:cNvPr id="243" name="Group 242">
            <a:extLst>
              <a:ext uri="{FF2B5EF4-FFF2-40B4-BE49-F238E27FC236}">
                <a16:creationId xmlns:a16="http://schemas.microsoft.com/office/drawing/2014/main" id="{B6ACCD88-6E12-4350-95A4-A5844209AF74}"/>
              </a:ext>
            </a:extLst>
          </p:cNvPr>
          <p:cNvGrpSpPr/>
          <p:nvPr/>
        </p:nvGrpSpPr>
        <p:grpSpPr>
          <a:xfrm>
            <a:off x="4814039" y="3300280"/>
            <a:ext cx="277588" cy="257078"/>
            <a:chOff x="4814039" y="2413831"/>
            <a:chExt cx="277588" cy="257078"/>
          </a:xfrm>
        </p:grpSpPr>
        <p:sp>
          <p:nvSpPr>
            <p:cNvPr id="268" name="Freeform: Shape 267">
              <a:extLst>
                <a:ext uri="{FF2B5EF4-FFF2-40B4-BE49-F238E27FC236}">
                  <a16:creationId xmlns:a16="http://schemas.microsoft.com/office/drawing/2014/main" id="{752970E3-E21B-4999-836C-B790C336F0FA}"/>
                </a:ext>
              </a:extLst>
            </p:cNvPr>
            <p:cNvSpPr/>
            <p:nvPr/>
          </p:nvSpPr>
          <p:spPr>
            <a:xfrm>
              <a:off x="4908072" y="2568997"/>
              <a:ext cx="89522" cy="101912"/>
            </a:xfrm>
            <a:custGeom>
              <a:avLst/>
              <a:gdLst>
                <a:gd name="connsiteX0" fmla="*/ 87353 w 89522"/>
                <a:gd name="connsiteY0" fmla="*/ 23922 h 101912"/>
                <a:gd name="connsiteX1" fmla="*/ 46930 w 89522"/>
                <a:gd name="connsiteY1" fmla="*/ 581 h 101912"/>
                <a:gd name="connsiteX2" fmla="*/ 42592 w 89522"/>
                <a:gd name="connsiteY2" fmla="*/ 581 h 101912"/>
                <a:gd name="connsiteX3" fmla="*/ 2169 w 89522"/>
                <a:gd name="connsiteY3" fmla="*/ 23922 h 101912"/>
                <a:gd name="connsiteX4" fmla="*/ 0 w 89522"/>
                <a:gd name="connsiteY4" fmla="*/ 27675 h 101912"/>
                <a:gd name="connsiteX5" fmla="*/ 0 w 89522"/>
                <a:gd name="connsiteY5" fmla="*/ 74235 h 101912"/>
                <a:gd name="connsiteX6" fmla="*/ 2169 w 89522"/>
                <a:gd name="connsiteY6" fmla="*/ 77994 h 101912"/>
                <a:gd name="connsiteX7" fmla="*/ 42592 w 89522"/>
                <a:gd name="connsiteY7" fmla="*/ 101328 h 101912"/>
                <a:gd name="connsiteX8" fmla="*/ 46930 w 89522"/>
                <a:gd name="connsiteY8" fmla="*/ 101328 h 101912"/>
                <a:gd name="connsiteX9" fmla="*/ 87353 w 89522"/>
                <a:gd name="connsiteY9" fmla="*/ 77994 h 101912"/>
                <a:gd name="connsiteX10" fmla="*/ 89522 w 89522"/>
                <a:gd name="connsiteY10" fmla="*/ 74235 h 101912"/>
                <a:gd name="connsiteX11" fmla="*/ 89522 w 89522"/>
                <a:gd name="connsiteY11" fmla="*/ 27675 h 101912"/>
                <a:gd name="connsiteX12" fmla="*/ 87353 w 89522"/>
                <a:gd name="connsiteY12" fmla="*/ 23922 h 101912"/>
                <a:gd name="connsiteX13" fmla="*/ 44761 w 89522"/>
                <a:gd name="connsiteY13" fmla="*/ 9348 h 101912"/>
                <a:gd name="connsiteX14" fmla="*/ 76510 w 89522"/>
                <a:gd name="connsiteY14" fmla="*/ 27675 h 101912"/>
                <a:gd name="connsiteX15" fmla="*/ 44761 w 89522"/>
                <a:gd name="connsiteY15" fmla="*/ 46007 h 101912"/>
                <a:gd name="connsiteX16" fmla="*/ 13012 w 89522"/>
                <a:gd name="connsiteY16" fmla="*/ 27675 h 101912"/>
                <a:gd name="connsiteX17" fmla="*/ 8675 w 89522"/>
                <a:gd name="connsiteY17" fmla="*/ 35187 h 101912"/>
                <a:gd name="connsiteX18" fmla="*/ 40424 w 89522"/>
                <a:gd name="connsiteY18" fmla="*/ 53520 h 101912"/>
                <a:gd name="connsiteX19" fmla="*/ 40424 w 89522"/>
                <a:gd name="connsiteY19" fmla="*/ 90063 h 101912"/>
                <a:gd name="connsiteX20" fmla="*/ 8675 w 89522"/>
                <a:gd name="connsiteY20" fmla="*/ 71730 h 101912"/>
                <a:gd name="connsiteX21" fmla="*/ 80848 w 89522"/>
                <a:gd name="connsiteY21" fmla="*/ 71730 h 101912"/>
                <a:gd name="connsiteX22" fmla="*/ 49098 w 89522"/>
                <a:gd name="connsiteY22" fmla="*/ 90063 h 101912"/>
                <a:gd name="connsiteX23" fmla="*/ 49098 w 89522"/>
                <a:gd name="connsiteY23" fmla="*/ 53520 h 101912"/>
                <a:gd name="connsiteX24" fmla="*/ 80848 w 89522"/>
                <a:gd name="connsiteY24" fmla="*/ 35187 h 10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522" h="101912">
                  <a:moveTo>
                    <a:pt x="87353" y="23922"/>
                  </a:moveTo>
                  <a:lnTo>
                    <a:pt x="46930" y="581"/>
                  </a:lnTo>
                  <a:cubicBezTo>
                    <a:pt x="45588" y="-194"/>
                    <a:pt x="43934" y="-194"/>
                    <a:pt x="42592" y="581"/>
                  </a:cubicBezTo>
                  <a:lnTo>
                    <a:pt x="2169" y="23922"/>
                  </a:lnTo>
                  <a:cubicBezTo>
                    <a:pt x="827" y="24695"/>
                    <a:pt x="0" y="26126"/>
                    <a:pt x="0" y="27675"/>
                  </a:cubicBezTo>
                  <a:lnTo>
                    <a:pt x="0" y="74235"/>
                  </a:lnTo>
                  <a:cubicBezTo>
                    <a:pt x="0" y="75785"/>
                    <a:pt x="827" y="77217"/>
                    <a:pt x="2169" y="77994"/>
                  </a:cubicBezTo>
                  <a:lnTo>
                    <a:pt x="42592" y="101328"/>
                  </a:lnTo>
                  <a:cubicBezTo>
                    <a:pt x="43934" y="102107"/>
                    <a:pt x="45589" y="102107"/>
                    <a:pt x="46930" y="101328"/>
                  </a:cubicBezTo>
                  <a:lnTo>
                    <a:pt x="87353" y="77994"/>
                  </a:lnTo>
                  <a:cubicBezTo>
                    <a:pt x="88695" y="77217"/>
                    <a:pt x="89522" y="75785"/>
                    <a:pt x="89522" y="74235"/>
                  </a:cubicBezTo>
                  <a:lnTo>
                    <a:pt x="89522" y="27675"/>
                  </a:lnTo>
                  <a:cubicBezTo>
                    <a:pt x="89522" y="26126"/>
                    <a:pt x="88695" y="24695"/>
                    <a:pt x="87353" y="23922"/>
                  </a:cubicBezTo>
                  <a:close/>
                  <a:moveTo>
                    <a:pt x="44761" y="9348"/>
                  </a:moveTo>
                  <a:lnTo>
                    <a:pt x="76510" y="27675"/>
                  </a:lnTo>
                  <a:lnTo>
                    <a:pt x="44761" y="46007"/>
                  </a:lnTo>
                  <a:lnTo>
                    <a:pt x="13012" y="27675"/>
                  </a:lnTo>
                  <a:close/>
                  <a:moveTo>
                    <a:pt x="8675" y="35187"/>
                  </a:moveTo>
                  <a:lnTo>
                    <a:pt x="40424" y="53520"/>
                  </a:lnTo>
                  <a:lnTo>
                    <a:pt x="40424" y="90063"/>
                  </a:lnTo>
                  <a:lnTo>
                    <a:pt x="8675" y="71730"/>
                  </a:lnTo>
                  <a:close/>
                  <a:moveTo>
                    <a:pt x="80848" y="71730"/>
                  </a:moveTo>
                  <a:lnTo>
                    <a:pt x="49098" y="90063"/>
                  </a:lnTo>
                  <a:lnTo>
                    <a:pt x="49098" y="53520"/>
                  </a:lnTo>
                  <a:lnTo>
                    <a:pt x="80848" y="35187"/>
                  </a:lnTo>
                  <a:close/>
                </a:path>
              </a:pathLst>
            </a:custGeom>
            <a:solidFill>
              <a:srgbClr val="37617A"/>
            </a:solidFill>
            <a:ln w="575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CA989327-2596-4687-97D0-77E6515D592C}"/>
                </a:ext>
              </a:extLst>
            </p:cNvPr>
            <p:cNvSpPr/>
            <p:nvPr/>
          </p:nvSpPr>
          <p:spPr>
            <a:xfrm>
              <a:off x="4887525" y="2413831"/>
              <a:ext cx="130615" cy="101940"/>
            </a:xfrm>
            <a:custGeom>
              <a:avLst/>
              <a:gdLst>
                <a:gd name="connsiteX0" fmla="*/ 4349 w 130615"/>
                <a:gd name="connsiteY0" fmla="*/ 90485 h 101940"/>
                <a:gd name="connsiteX1" fmla="*/ 6512 w 130615"/>
                <a:gd name="connsiteY1" fmla="*/ 89907 h 101940"/>
                <a:gd name="connsiteX2" fmla="*/ 24931 w 130615"/>
                <a:gd name="connsiteY2" fmla="*/ 79277 h 101940"/>
                <a:gd name="connsiteX3" fmla="*/ 63139 w 130615"/>
                <a:gd name="connsiteY3" fmla="*/ 101357 h 101940"/>
                <a:gd name="connsiteX4" fmla="*/ 67477 w 130615"/>
                <a:gd name="connsiteY4" fmla="*/ 101357 h 101940"/>
                <a:gd name="connsiteX5" fmla="*/ 105686 w 130615"/>
                <a:gd name="connsiteY5" fmla="*/ 79300 h 101940"/>
                <a:gd name="connsiteX6" fmla="*/ 124105 w 130615"/>
                <a:gd name="connsiteY6" fmla="*/ 89930 h 101940"/>
                <a:gd name="connsiteX7" fmla="*/ 126268 w 130615"/>
                <a:gd name="connsiteY7" fmla="*/ 90508 h 101940"/>
                <a:gd name="connsiteX8" fmla="*/ 130615 w 130615"/>
                <a:gd name="connsiteY8" fmla="*/ 86181 h 101940"/>
                <a:gd name="connsiteX9" fmla="*/ 128442 w 130615"/>
                <a:gd name="connsiteY9" fmla="*/ 82412 h 101940"/>
                <a:gd name="connsiteX10" fmla="*/ 110069 w 130615"/>
                <a:gd name="connsiteY10" fmla="*/ 71788 h 101940"/>
                <a:gd name="connsiteX11" fmla="*/ 110069 w 130615"/>
                <a:gd name="connsiteY11" fmla="*/ 27675 h 101940"/>
                <a:gd name="connsiteX12" fmla="*/ 107901 w 130615"/>
                <a:gd name="connsiteY12" fmla="*/ 23916 h 101940"/>
                <a:gd name="connsiteX13" fmla="*/ 67477 w 130615"/>
                <a:gd name="connsiteY13" fmla="*/ 581 h 101940"/>
                <a:gd name="connsiteX14" fmla="*/ 63139 w 130615"/>
                <a:gd name="connsiteY14" fmla="*/ 581 h 101940"/>
                <a:gd name="connsiteX15" fmla="*/ 22716 w 130615"/>
                <a:gd name="connsiteY15" fmla="*/ 23916 h 101940"/>
                <a:gd name="connsiteX16" fmla="*/ 20547 w 130615"/>
                <a:gd name="connsiteY16" fmla="*/ 27675 h 101940"/>
                <a:gd name="connsiteX17" fmla="*/ 20547 w 130615"/>
                <a:gd name="connsiteY17" fmla="*/ 71788 h 101940"/>
                <a:gd name="connsiteX18" fmla="*/ 2174 w 130615"/>
                <a:gd name="connsiteY18" fmla="*/ 82394 h 101940"/>
                <a:gd name="connsiteX19" fmla="*/ 579 w 130615"/>
                <a:gd name="connsiteY19" fmla="*/ 88317 h 101940"/>
                <a:gd name="connsiteX20" fmla="*/ 4349 w 130615"/>
                <a:gd name="connsiteY20" fmla="*/ 90491 h 101940"/>
                <a:gd name="connsiteX21" fmla="*/ 88782 w 130615"/>
                <a:gd name="connsiteY21" fmla="*/ 59482 h 101940"/>
                <a:gd name="connsiteX22" fmla="*/ 82854 w 130615"/>
                <a:gd name="connsiteY22" fmla="*/ 61072 h 101940"/>
                <a:gd name="connsiteX23" fmla="*/ 84444 w 130615"/>
                <a:gd name="connsiteY23" fmla="*/ 67000 h 101940"/>
                <a:gd name="connsiteX24" fmla="*/ 97028 w 130615"/>
                <a:gd name="connsiteY24" fmla="*/ 74269 h 101940"/>
                <a:gd name="connsiteX25" fmla="*/ 69645 w 130615"/>
                <a:gd name="connsiteY25" fmla="*/ 90063 h 101940"/>
                <a:gd name="connsiteX26" fmla="*/ 69645 w 130615"/>
                <a:gd name="connsiteY26" fmla="*/ 53514 h 101940"/>
                <a:gd name="connsiteX27" fmla="*/ 92130 w 130615"/>
                <a:gd name="connsiteY27" fmla="*/ 40536 h 101940"/>
                <a:gd name="connsiteX28" fmla="*/ 101383 w 130615"/>
                <a:gd name="connsiteY28" fmla="*/ 35181 h 101940"/>
                <a:gd name="connsiteX29" fmla="*/ 101383 w 130615"/>
                <a:gd name="connsiteY29" fmla="*/ 66774 h 101940"/>
                <a:gd name="connsiteX30" fmla="*/ 65308 w 130615"/>
                <a:gd name="connsiteY30" fmla="*/ 9342 h 101940"/>
                <a:gd name="connsiteX31" fmla="*/ 97057 w 130615"/>
                <a:gd name="connsiteY31" fmla="*/ 27675 h 101940"/>
                <a:gd name="connsiteX32" fmla="*/ 65308 w 130615"/>
                <a:gd name="connsiteY32" fmla="*/ 46001 h 101940"/>
                <a:gd name="connsiteX33" fmla="*/ 33559 w 130615"/>
                <a:gd name="connsiteY33" fmla="*/ 27675 h 101940"/>
                <a:gd name="connsiteX34" fmla="*/ 29222 w 130615"/>
                <a:gd name="connsiteY34" fmla="*/ 35181 h 101940"/>
                <a:gd name="connsiteX35" fmla="*/ 38475 w 130615"/>
                <a:gd name="connsiteY35" fmla="*/ 40536 h 101940"/>
                <a:gd name="connsiteX36" fmla="*/ 60959 w 130615"/>
                <a:gd name="connsiteY36" fmla="*/ 53514 h 101940"/>
                <a:gd name="connsiteX37" fmla="*/ 60959 w 130615"/>
                <a:gd name="connsiteY37" fmla="*/ 90063 h 101940"/>
                <a:gd name="connsiteX38" fmla="*/ 33594 w 130615"/>
                <a:gd name="connsiteY38" fmla="*/ 74263 h 101940"/>
                <a:gd name="connsiteX39" fmla="*/ 46178 w 130615"/>
                <a:gd name="connsiteY39" fmla="*/ 66994 h 101940"/>
                <a:gd name="connsiteX40" fmla="*/ 47768 w 130615"/>
                <a:gd name="connsiteY40" fmla="*/ 61066 h 101940"/>
                <a:gd name="connsiteX41" fmla="*/ 41840 w 130615"/>
                <a:gd name="connsiteY41" fmla="*/ 59476 h 101940"/>
                <a:gd name="connsiteX42" fmla="*/ 29222 w 130615"/>
                <a:gd name="connsiteY42" fmla="*/ 66774 h 10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0615" h="101940">
                  <a:moveTo>
                    <a:pt x="4349" y="90485"/>
                  </a:moveTo>
                  <a:cubicBezTo>
                    <a:pt x="5108" y="90488"/>
                    <a:pt x="5855" y="90288"/>
                    <a:pt x="6512" y="89907"/>
                  </a:cubicBezTo>
                  <a:lnTo>
                    <a:pt x="24931" y="79277"/>
                  </a:lnTo>
                  <a:lnTo>
                    <a:pt x="63139" y="101357"/>
                  </a:lnTo>
                  <a:cubicBezTo>
                    <a:pt x="64481" y="102135"/>
                    <a:pt x="66136" y="102135"/>
                    <a:pt x="67477" y="101357"/>
                  </a:cubicBezTo>
                  <a:lnTo>
                    <a:pt x="105686" y="79300"/>
                  </a:lnTo>
                  <a:lnTo>
                    <a:pt x="124105" y="89930"/>
                  </a:lnTo>
                  <a:cubicBezTo>
                    <a:pt x="124761" y="90311"/>
                    <a:pt x="125508" y="90511"/>
                    <a:pt x="126268" y="90508"/>
                  </a:cubicBezTo>
                  <a:cubicBezTo>
                    <a:pt x="128663" y="90514"/>
                    <a:pt x="130610" y="88577"/>
                    <a:pt x="130615" y="86181"/>
                  </a:cubicBezTo>
                  <a:cubicBezTo>
                    <a:pt x="130619" y="84626"/>
                    <a:pt x="129790" y="83188"/>
                    <a:pt x="128442" y="82412"/>
                  </a:cubicBezTo>
                  <a:lnTo>
                    <a:pt x="110069" y="71788"/>
                  </a:lnTo>
                  <a:lnTo>
                    <a:pt x="110069" y="27675"/>
                  </a:lnTo>
                  <a:cubicBezTo>
                    <a:pt x="110069" y="26125"/>
                    <a:pt x="109242" y="24692"/>
                    <a:pt x="107901" y="23916"/>
                  </a:cubicBezTo>
                  <a:lnTo>
                    <a:pt x="67477" y="581"/>
                  </a:lnTo>
                  <a:cubicBezTo>
                    <a:pt x="66135" y="-194"/>
                    <a:pt x="64481" y="-194"/>
                    <a:pt x="63139" y="581"/>
                  </a:cubicBezTo>
                  <a:lnTo>
                    <a:pt x="22716" y="23916"/>
                  </a:lnTo>
                  <a:cubicBezTo>
                    <a:pt x="21374" y="24692"/>
                    <a:pt x="20547" y="26125"/>
                    <a:pt x="20547" y="27675"/>
                  </a:cubicBezTo>
                  <a:lnTo>
                    <a:pt x="20547" y="71788"/>
                  </a:lnTo>
                  <a:lnTo>
                    <a:pt x="2174" y="82394"/>
                  </a:lnTo>
                  <a:cubicBezTo>
                    <a:pt x="98" y="83589"/>
                    <a:pt x="-616" y="86241"/>
                    <a:pt x="579" y="88317"/>
                  </a:cubicBezTo>
                  <a:cubicBezTo>
                    <a:pt x="1355" y="89665"/>
                    <a:pt x="2793" y="90495"/>
                    <a:pt x="4349" y="90491"/>
                  </a:cubicBezTo>
                  <a:close/>
                  <a:moveTo>
                    <a:pt x="88782" y="59482"/>
                  </a:moveTo>
                  <a:cubicBezTo>
                    <a:pt x="86706" y="58284"/>
                    <a:pt x="84052" y="58996"/>
                    <a:pt x="82854" y="61072"/>
                  </a:cubicBezTo>
                  <a:cubicBezTo>
                    <a:pt x="81656" y="63148"/>
                    <a:pt x="82368" y="65802"/>
                    <a:pt x="84444" y="67000"/>
                  </a:cubicBezTo>
                  <a:lnTo>
                    <a:pt x="97028" y="74269"/>
                  </a:lnTo>
                  <a:lnTo>
                    <a:pt x="69645" y="90063"/>
                  </a:lnTo>
                  <a:lnTo>
                    <a:pt x="69645" y="53514"/>
                  </a:lnTo>
                  <a:lnTo>
                    <a:pt x="92130" y="40536"/>
                  </a:lnTo>
                  <a:lnTo>
                    <a:pt x="101383" y="35181"/>
                  </a:lnTo>
                  <a:lnTo>
                    <a:pt x="101383" y="66774"/>
                  </a:lnTo>
                  <a:close/>
                  <a:moveTo>
                    <a:pt x="65308" y="9342"/>
                  </a:moveTo>
                  <a:lnTo>
                    <a:pt x="97057" y="27675"/>
                  </a:lnTo>
                  <a:lnTo>
                    <a:pt x="65308" y="46001"/>
                  </a:lnTo>
                  <a:lnTo>
                    <a:pt x="33559" y="27675"/>
                  </a:lnTo>
                  <a:close/>
                  <a:moveTo>
                    <a:pt x="29222" y="35181"/>
                  </a:moveTo>
                  <a:lnTo>
                    <a:pt x="38475" y="40536"/>
                  </a:lnTo>
                  <a:lnTo>
                    <a:pt x="60959" y="53514"/>
                  </a:lnTo>
                  <a:lnTo>
                    <a:pt x="60959" y="90063"/>
                  </a:lnTo>
                  <a:lnTo>
                    <a:pt x="33594" y="74263"/>
                  </a:lnTo>
                  <a:lnTo>
                    <a:pt x="46178" y="66994"/>
                  </a:lnTo>
                  <a:cubicBezTo>
                    <a:pt x="48254" y="65796"/>
                    <a:pt x="48966" y="63142"/>
                    <a:pt x="47768" y="61066"/>
                  </a:cubicBezTo>
                  <a:cubicBezTo>
                    <a:pt x="46570" y="58990"/>
                    <a:pt x="43917" y="58278"/>
                    <a:pt x="41840" y="59476"/>
                  </a:cubicBezTo>
                  <a:lnTo>
                    <a:pt x="29222" y="66774"/>
                  </a:lnTo>
                  <a:close/>
                </a:path>
              </a:pathLst>
            </a:custGeom>
            <a:solidFill>
              <a:schemeClr val="bg1"/>
            </a:solidFill>
            <a:ln w="575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DC2917FF-75EA-4445-AE87-456453E6328A}"/>
                </a:ext>
              </a:extLst>
            </p:cNvPr>
            <p:cNvSpPr/>
            <p:nvPr/>
          </p:nvSpPr>
          <p:spPr>
            <a:xfrm>
              <a:off x="4814039" y="2492712"/>
              <a:ext cx="108183" cy="101917"/>
            </a:xfrm>
            <a:custGeom>
              <a:avLst/>
              <a:gdLst>
                <a:gd name="connsiteX0" fmla="*/ 101672 w 108183"/>
                <a:gd name="connsiteY0" fmla="*/ 88698 h 101917"/>
                <a:gd name="connsiteX1" fmla="*/ 103835 w 108183"/>
                <a:gd name="connsiteY1" fmla="*/ 89276 h 101917"/>
                <a:gd name="connsiteX2" fmla="*/ 108183 w 108183"/>
                <a:gd name="connsiteY2" fmla="*/ 84949 h 101917"/>
                <a:gd name="connsiteX3" fmla="*/ 106010 w 108183"/>
                <a:gd name="connsiteY3" fmla="*/ 81180 h 101917"/>
                <a:gd name="connsiteX4" fmla="*/ 89522 w 108183"/>
                <a:gd name="connsiteY4" fmla="*/ 71673 h 101917"/>
                <a:gd name="connsiteX5" fmla="*/ 89522 w 108183"/>
                <a:gd name="connsiteY5" fmla="*/ 27681 h 101917"/>
                <a:gd name="connsiteX6" fmla="*/ 87354 w 108183"/>
                <a:gd name="connsiteY6" fmla="*/ 23922 h 101917"/>
                <a:gd name="connsiteX7" fmla="*/ 46930 w 108183"/>
                <a:gd name="connsiteY7" fmla="*/ 581 h 101917"/>
                <a:gd name="connsiteX8" fmla="*/ 42593 w 108183"/>
                <a:gd name="connsiteY8" fmla="*/ 581 h 101917"/>
                <a:gd name="connsiteX9" fmla="*/ 2169 w 108183"/>
                <a:gd name="connsiteY9" fmla="*/ 23893 h 101917"/>
                <a:gd name="connsiteX10" fmla="*/ 0 w 108183"/>
                <a:gd name="connsiteY10" fmla="*/ 27681 h 101917"/>
                <a:gd name="connsiteX11" fmla="*/ 0 w 108183"/>
                <a:gd name="connsiteY11" fmla="*/ 74240 h 101917"/>
                <a:gd name="connsiteX12" fmla="*/ 2169 w 108183"/>
                <a:gd name="connsiteY12" fmla="*/ 77994 h 101917"/>
                <a:gd name="connsiteX13" fmla="*/ 42593 w 108183"/>
                <a:gd name="connsiteY13" fmla="*/ 101334 h 101917"/>
                <a:gd name="connsiteX14" fmla="*/ 46930 w 108183"/>
                <a:gd name="connsiteY14" fmla="*/ 101334 h 101917"/>
                <a:gd name="connsiteX15" fmla="*/ 85214 w 108183"/>
                <a:gd name="connsiteY15" fmla="*/ 79231 h 101917"/>
                <a:gd name="connsiteX16" fmla="*/ 44761 w 108183"/>
                <a:gd name="connsiteY16" fmla="*/ 9319 h 101917"/>
                <a:gd name="connsiteX17" fmla="*/ 76510 w 108183"/>
                <a:gd name="connsiteY17" fmla="*/ 27652 h 101917"/>
                <a:gd name="connsiteX18" fmla="*/ 44761 w 108183"/>
                <a:gd name="connsiteY18" fmla="*/ 45978 h 101917"/>
                <a:gd name="connsiteX19" fmla="*/ 13012 w 108183"/>
                <a:gd name="connsiteY19" fmla="*/ 27681 h 101917"/>
                <a:gd name="connsiteX20" fmla="*/ 8675 w 108183"/>
                <a:gd name="connsiteY20" fmla="*/ 35164 h 101917"/>
                <a:gd name="connsiteX21" fmla="*/ 17928 w 108183"/>
                <a:gd name="connsiteY21" fmla="*/ 40513 h 101917"/>
                <a:gd name="connsiteX22" fmla="*/ 40424 w 108183"/>
                <a:gd name="connsiteY22" fmla="*/ 53496 h 101917"/>
                <a:gd name="connsiteX23" fmla="*/ 40424 w 108183"/>
                <a:gd name="connsiteY23" fmla="*/ 90034 h 101917"/>
                <a:gd name="connsiteX24" fmla="*/ 8675 w 108183"/>
                <a:gd name="connsiteY24" fmla="*/ 71702 h 101917"/>
                <a:gd name="connsiteX25" fmla="*/ 49098 w 108183"/>
                <a:gd name="connsiteY25" fmla="*/ 90034 h 101917"/>
                <a:gd name="connsiteX26" fmla="*/ 49098 w 108183"/>
                <a:gd name="connsiteY26" fmla="*/ 53496 h 101917"/>
                <a:gd name="connsiteX27" fmla="*/ 71583 w 108183"/>
                <a:gd name="connsiteY27" fmla="*/ 40513 h 101917"/>
                <a:gd name="connsiteX28" fmla="*/ 80836 w 108183"/>
                <a:gd name="connsiteY28" fmla="*/ 35164 h 101917"/>
                <a:gd name="connsiteX29" fmla="*/ 80836 w 108183"/>
                <a:gd name="connsiteY29" fmla="*/ 66664 h 101917"/>
                <a:gd name="connsiteX30" fmla="*/ 66037 w 108183"/>
                <a:gd name="connsiteY30" fmla="*/ 58123 h 101917"/>
                <a:gd name="connsiteX31" fmla="*/ 60109 w 108183"/>
                <a:gd name="connsiteY31" fmla="*/ 59713 h 101917"/>
                <a:gd name="connsiteX32" fmla="*/ 61700 w 108183"/>
                <a:gd name="connsiteY32" fmla="*/ 65641 h 101917"/>
                <a:gd name="connsiteX33" fmla="*/ 76528 w 108183"/>
                <a:gd name="connsiteY33" fmla="*/ 74200 h 10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8183" h="101917">
                  <a:moveTo>
                    <a:pt x="101672" y="88698"/>
                  </a:moveTo>
                  <a:cubicBezTo>
                    <a:pt x="102329" y="89080"/>
                    <a:pt x="103076" y="89279"/>
                    <a:pt x="103835" y="89276"/>
                  </a:cubicBezTo>
                  <a:cubicBezTo>
                    <a:pt x="106231" y="89282"/>
                    <a:pt x="108177" y="87345"/>
                    <a:pt x="108183" y="84949"/>
                  </a:cubicBezTo>
                  <a:cubicBezTo>
                    <a:pt x="108187" y="83394"/>
                    <a:pt x="107358" y="81956"/>
                    <a:pt x="106010" y="81180"/>
                  </a:cubicBezTo>
                  <a:lnTo>
                    <a:pt x="89522" y="71673"/>
                  </a:lnTo>
                  <a:lnTo>
                    <a:pt x="89522" y="27681"/>
                  </a:lnTo>
                  <a:cubicBezTo>
                    <a:pt x="89522" y="26130"/>
                    <a:pt x="88695" y="24698"/>
                    <a:pt x="87354" y="23922"/>
                  </a:cubicBezTo>
                  <a:lnTo>
                    <a:pt x="46930" y="581"/>
                  </a:lnTo>
                  <a:cubicBezTo>
                    <a:pt x="45588" y="-194"/>
                    <a:pt x="43934" y="-194"/>
                    <a:pt x="42593" y="581"/>
                  </a:cubicBezTo>
                  <a:lnTo>
                    <a:pt x="2169" y="23893"/>
                  </a:lnTo>
                  <a:cubicBezTo>
                    <a:pt x="818" y="24674"/>
                    <a:pt x="-10" y="26120"/>
                    <a:pt x="0" y="27681"/>
                  </a:cubicBezTo>
                  <a:lnTo>
                    <a:pt x="0" y="74240"/>
                  </a:lnTo>
                  <a:cubicBezTo>
                    <a:pt x="0" y="75789"/>
                    <a:pt x="827" y="77220"/>
                    <a:pt x="2169" y="77994"/>
                  </a:cubicBezTo>
                  <a:lnTo>
                    <a:pt x="42593" y="101334"/>
                  </a:lnTo>
                  <a:cubicBezTo>
                    <a:pt x="43933" y="102112"/>
                    <a:pt x="45589" y="102112"/>
                    <a:pt x="46930" y="101334"/>
                  </a:cubicBezTo>
                  <a:lnTo>
                    <a:pt x="85214" y="79231"/>
                  </a:lnTo>
                  <a:close/>
                  <a:moveTo>
                    <a:pt x="44761" y="9319"/>
                  </a:moveTo>
                  <a:lnTo>
                    <a:pt x="76510" y="27652"/>
                  </a:lnTo>
                  <a:lnTo>
                    <a:pt x="44761" y="45978"/>
                  </a:lnTo>
                  <a:lnTo>
                    <a:pt x="13012" y="27681"/>
                  </a:lnTo>
                  <a:close/>
                  <a:moveTo>
                    <a:pt x="8675" y="35164"/>
                  </a:moveTo>
                  <a:lnTo>
                    <a:pt x="17928" y="40513"/>
                  </a:lnTo>
                  <a:lnTo>
                    <a:pt x="40424" y="53496"/>
                  </a:lnTo>
                  <a:lnTo>
                    <a:pt x="40424" y="90034"/>
                  </a:lnTo>
                  <a:lnTo>
                    <a:pt x="8675" y="71702"/>
                  </a:lnTo>
                  <a:close/>
                  <a:moveTo>
                    <a:pt x="49098" y="90034"/>
                  </a:moveTo>
                  <a:lnTo>
                    <a:pt x="49098" y="53496"/>
                  </a:lnTo>
                  <a:lnTo>
                    <a:pt x="71583" y="40513"/>
                  </a:lnTo>
                  <a:lnTo>
                    <a:pt x="80836" y="35164"/>
                  </a:lnTo>
                  <a:lnTo>
                    <a:pt x="80836" y="66664"/>
                  </a:lnTo>
                  <a:lnTo>
                    <a:pt x="66037" y="58123"/>
                  </a:lnTo>
                  <a:cubicBezTo>
                    <a:pt x="63961" y="56925"/>
                    <a:pt x="61307" y="57637"/>
                    <a:pt x="60109" y="59713"/>
                  </a:cubicBezTo>
                  <a:cubicBezTo>
                    <a:pt x="58912" y="61789"/>
                    <a:pt x="59624" y="64443"/>
                    <a:pt x="61700" y="65641"/>
                  </a:cubicBezTo>
                  <a:lnTo>
                    <a:pt x="76528" y="74200"/>
                  </a:lnTo>
                  <a:close/>
                </a:path>
              </a:pathLst>
            </a:custGeom>
            <a:solidFill>
              <a:schemeClr val="bg1"/>
            </a:solidFill>
            <a:ln w="575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73DCBC2D-1EAB-40A8-A6C1-0FC0A8B97AEB}"/>
                </a:ext>
              </a:extLst>
            </p:cNvPr>
            <p:cNvSpPr/>
            <p:nvPr/>
          </p:nvSpPr>
          <p:spPr>
            <a:xfrm>
              <a:off x="4983472" y="2492683"/>
              <a:ext cx="108155" cy="101929"/>
            </a:xfrm>
            <a:custGeom>
              <a:avLst/>
              <a:gdLst>
                <a:gd name="connsiteX0" fmla="*/ 105986 w 108155"/>
                <a:gd name="connsiteY0" fmla="*/ 23922 h 101929"/>
                <a:gd name="connsiteX1" fmla="*/ 65563 w 108155"/>
                <a:gd name="connsiteY1" fmla="*/ 581 h 101929"/>
                <a:gd name="connsiteX2" fmla="*/ 61225 w 108155"/>
                <a:gd name="connsiteY2" fmla="*/ 581 h 101929"/>
                <a:gd name="connsiteX3" fmla="*/ 20830 w 108155"/>
                <a:gd name="connsiteY3" fmla="*/ 23922 h 101929"/>
                <a:gd name="connsiteX4" fmla="*/ 18662 w 108155"/>
                <a:gd name="connsiteY4" fmla="*/ 27681 h 101929"/>
                <a:gd name="connsiteX5" fmla="*/ 18662 w 108155"/>
                <a:gd name="connsiteY5" fmla="*/ 71702 h 101929"/>
                <a:gd name="connsiteX6" fmla="*/ 2174 w 108155"/>
                <a:gd name="connsiteY6" fmla="*/ 81221 h 101929"/>
                <a:gd name="connsiteX7" fmla="*/ 579 w 108155"/>
                <a:gd name="connsiteY7" fmla="*/ 87144 h 101929"/>
                <a:gd name="connsiteX8" fmla="*/ 4349 w 108155"/>
                <a:gd name="connsiteY8" fmla="*/ 89317 h 101929"/>
                <a:gd name="connsiteX9" fmla="*/ 6512 w 108155"/>
                <a:gd name="connsiteY9" fmla="*/ 88739 h 101929"/>
                <a:gd name="connsiteX10" fmla="*/ 22970 w 108155"/>
                <a:gd name="connsiteY10" fmla="*/ 79243 h 101929"/>
                <a:gd name="connsiteX11" fmla="*/ 61254 w 108155"/>
                <a:gd name="connsiteY11" fmla="*/ 101346 h 101929"/>
                <a:gd name="connsiteX12" fmla="*/ 65592 w 108155"/>
                <a:gd name="connsiteY12" fmla="*/ 101346 h 101929"/>
                <a:gd name="connsiteX13" fmla="*/ 106015 w 108155"/>
                <a:gd name="connsiteY13" fmla="*/ 78005 h 101929"/>
                <a:gd name="connsiteX14" fmla="*/ 108155 w 108155"/>
                <a:gd name="connsiteY14" fmla="*/ 74240 h 101929"/>
                <a:gd name="connsiteX15" fmla="*/ 108155 w 108155"/>
                <a:gd name="connsiteY15" fmla="*/ 27710 h 101929"/>
                <a:gd name="connsiteX16" fmla="*/ 105986 w 108155"/>
                <a:gd name="connsiteY16" fmla="*/ 23922 h 101929"/>
                <a:gd name="connsiteX17" fmla="*/ 63394 w 108155"/>
                <a:gd name="connsiteY17" fmla="*/ 9348 h 101929"/>
                <a:gd name="connsiteX18" fmla="*/ 95143 w 108155"/>
                <a:gd name="connsiteY18" fmla="*/ 27681 h 101929"/>
                <a:gd name="connsiteX19" fmla="*/ 63394 w 108155"/>
                <a:gd name="connsiteY19" fmla="*/ 46007 h 101929"/>
                <a:gd name="connsiteX20" fmla="*/ 31645 w 108155"/>
                <a:gd name="connsiteY20" fmla="*/ 27710 h 101929"/>
                <a:gd name="connsiteX21" fmla="*/ 48011 w 108155"/>
                <a:gd name="connsiteY21" fmla="*/ 59736 h 101929"/>
                <a:gd name="connsiteX22" fmla="*/ 42095 w 108155"/>
                <a:gd name="connsiteY22" fmla="*/ 58148 h 101929"/>
                <a:gd name="connsiteX23" fmla="*/ 42089 w 108155"/>
                <a:gd name="connsiteY23" fmla="*/ 58152 h 101929"/>
                <a:gd name="connsiteX24" fmla="*/ 27308 w 108155"/>
                <a:gd name="connsiteY24" fmla="*/ 66693 h 101929"/>
                <a:gd name="connsiteX25" fmla="*/ 27308 w 108155"/>
                <a:gd name="connsiteY25" fmla="*/ 35193 h 101929"/>
                <a:gd name="connsiteX26" fmla="*/ 36560 w 108155"/>
                <a:gd name="connsiteY26" fmla="*/ 40542 h 101929"/>
                <a:gd name="connsiteX27" fmla="*/ 59045 w 108155"/>
                <a:gd name="connsiteY27" fmla="*/ 53525 h 101929"/>
                <a:gd name="connsiteX28" fmla="*/ 59045 w 108155"/>
                <a:gd name="connsiteY28" fmla="*/ 90063 h 101929"/>
                <a:gd name="connsiteX29" fmla="*/ 31604 w 108155"/>
                <a:gd name="connsiteY29" fmla="*/ 74223 h 101929"/>
                <a:gd name="connsiteX30" fmla="*/ 46432 w 108155"/>
                <a:gd name="connsiteY30" fmla="*/ 65664 h 101929"/>
                <a:gd name="connsiteX31" fmla="*/ 48012 w 108155"/>
                <a:gd name="connsiteY31" fmla="*/ 59737 h 101929"/>
                <a:gd name="connsiteX32" fmla="*/ 48011 w 108155"/>
                <a:gd name="connsiteY32" fmla="*/ 59736 h 101929"/>
                <a:gd name="connsiteX33" fmla="*/ 67714 w 108155"/>
                <a:gd name="connsiteY33" fmla="*/ 90063 h 101929"/>
                <a:gd name="connsiteX34" fmla="*/ 67714 w 108155"/>
                <a:gd name="connsiteY34" fmla="*/ 53525 h 101929"/>
                <a:gd name="connsiteX35" fmla="*/ 90227 w 108155"/>
                <a:gd name="connsiteY35" fmla="*/ 40542 h 101929"/>
                <a:gd name="connsiteX36" fmla="*/ 99480 w 108155"/>
                <a:gd name="connsiteY36" fmla="*/ 35193 h 101929"/>
                <a:gd name="connsiteX37" fmla="*/ 99480 w 108155"/>
                <a:gd name="connsiteY37" fmla="*/ 71730 h 10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8155" h="101929">
                  <a:moveTo>
                    <a:pt x="105986" y="23922"/>
                  </a:moveTo>
                  <a:lnTo>
                    <a:pt x="65563" y="581"/>
                  </a:lnTo>
                  <a:cubicBezTo>
                    <a:pt x="64220" y="-194"/>
                    <a:pt x="62568" y="-194"/>
                    <a:pt x="61225" y="581"/>
                  </a:cubicBezTo>
                  <a:lnTo>
                    <a:pt x="20830" y="23922"/>
                  </a:lnTo>
                  <a:cubicBezTo>
                    <a:pt x="19489" y="24698"/>
                    <a:pt x="18662" y="26130"/>
                    <a:pt x="18662" y="27681"/>
                  </a:cubicBezTo>
                  <a:lnTo>
                    <a:pt x="18662" y="71702"/>
                  </a:lnTo>
                  <a:lnTo>
                    <a:pt x="2174" y="81221"/>
                  </a:lnTo>
                  <a:cubicBezTo>
                    <a:pt x="98" y="82415"/>
                    <a:pt x="-616" y="85067"/>
                    <a:pt x="579" y="87144"/>
                  </a:cubicBezTo>
                  <a:cubicBezTo>
                    <a:pt x="1355" y="88492"/>
                    <a:pt x="2793" y="89321"/>
                    <a:pt x="4349" y="89317"/>
                  </a:cubicBezTo>
                  <a:cubicBezTo>
                    <a:pt x="5108" y="89320"/>
                    <a:pt x="5855" y="89120"/>
                    <a:pt x="6512" y="88739"/>
                  </a:cubicBezTo>
                  <a:lnTo>
                    <a:pt x="22970" y="79243"/>
                  </a:lnTo>
                  <a:lnTo>
                    <a:pt x="61254" y="101346"/>
                  </a:lnTo>
                  <a:cubicBezTo>
                    <a:pt x="62595" y="102124"/>
                    <a:pt x="64250" y="102124"/>
                    <a:pt x="65592" y="101346"/>
                  </a:cubicBezTo>
                  <a:lnTo>
                    <a:pt x="106015" y="78005"/>
                  </a:lnTo>
                  <a:cubicBezTo>
                    <a:pt x="107349" y="77222"/>
                    <a:pt x="108165" y="75787"/>
                    <a:pt x="108155" y="74240"/>
                  </a:cubicBezTo>
                  <a:lnTo>
                    <a:pt x="108155" y="27710"/>
                  </a:lnTo>
                  <a:cubicBezTo>
                    <a:pt x="108165" y="26149"/>
                    <a:pt x="107337" y="24703"/>
                    <a:pt x="105986" y="23922"/>
                  </a:cubicBezTo>
                  <a:close/>
                  <a:moveTo>
                    <a:pt x="63394" y="9348"/>
                  </a:moveTo>
                  <a:lnTo>
                    <a:pt x="95143" y="27681"/>
                  </a:lnTo>
                  <a:lnTo>
                    <a:pt x="63394" y="46007"/>
                  </a:lnTo>
                  <a:lnTo>
                    <a:pt x="31645" y="27710"/>
                  </a:lnTo>
                  <a:close/>
                  <a:moveTo>
                    <a:pt x="48011" y="59736"/>
                  </a:moveTo>
                  <a:cubicBezTo>
                    <a:pt x="46816" y="57664"/>
                    <a:pt x="44167" y="56954"/>
                    <a:pt x="42095" y="58148"/>
                  </a:cubicBezTo>
                  <a:cubicBezTo>
                    <a:pt x="42093" y="58149"/>
                    <a:pt x="42091" y="58151"/>
                    <a:pt x="42089" y="58152"/>
                  </a:cubicBezTo>
                  <a:lnTo>
                    <a:pt x="27308" y="66693"/>
                  </a:lnTo>
                  <a:lnTo>
                    <a:pt x="27308" y="35193"/>
                  </a:lnTo>
                  <a:lnTo>
                    <a:pt x="36560" y="40542"/>
                  </a:lnTo>
                  <a:lnTo>
                    <a:pt x="59045" y="53525"/>
                  </a:lnTo>
                  <a:lnTo>
                    <a:pt x="59045" y="90063"/>
                  </a:lnTo>
                  <a:lnTo>
                    <a:pt x="31604" y="74223"/>
                  </a:lnTo>
                  <a:lnTo>
                    <a:pt x="46432" y="65664"/>
                  </a:lnTo>
                  <a:cubicBezTo>
                    <a:pt x="48505" y="64463"/>
                    <a:pt x="49212" y="61810"/>
                    <a:pt x="48012" y="59737"/>
                  </a:cubicBezTo>
                  <a:cubicBezTo>
                    <a:pt x="48011" y="59737"/>
                    <a:pt x="48011" y="59736"/>
                    <a:pt x="48011" y="59736"/>
                  </a:cubicBezTo>
                  <a:close/>
                  <a:moveTo>
                    <a:pt x="67714" y="90063"/>
                  </a:moveTo>
                  <a:lnTo>
                    <a:pt x="67714" y="53525"/>
                  </a:lnTo>
                  <a:lnTo>
                    <a:pt x="90227" y="40542"/>
                  </a:lnTo>
                  <a:lnTo>
                    <a:pt x="99480" y="35193"/>
                  </a:lnTo>
                  <a:lnTo>
                    <a:pt x="99480" y="71730"/>
                  </a:lnTo>
                  <a:close/>
                </a:path>
              </a:pathLst>
            </a:custGeom>
            <a:solidFill>
              <a:schemeClr val="bg1"/>
            </a:solidFill>
            <a:ln w="5755" cap="flat">
              <a:noFill/>
              <a:prstDash val="solid"/>
              <a:miter/>
            </a:ln>
          </p:spPr>
          <p:txBody>
            <a:bodyPr rtlCol="0" anchor="ctr"/>
            <a:lstStyle/>
            <a:p>
              <a:endParaRPr lang="en-US"/>
            </a:p>
          </p:txBody>
        </p:sp>
      </p:grpSp>
      <p:grpSp>
        <p:nvGrpSpPr>
          <p:cNvPr id="273" name="Group 272">
            <a:extLst>
              <a:ext uri="{FF2B5EF4-FFF2-40B4-BE49-F238E27FC236}">
                <a16:creationId xmlns:a16="http://schemas.microsoft.com/office/drawing/2014/main" id="{A2CDCF52-CE29-424E-975B-2A0433A64FAB}"/>
              </a:ext>
            </a:extLst>
          </p:cNvPr>
          <p:cNvGrpSpPr/>
          <p:nvPr/>
        </p:nvGrpSpPr>
        <p:grpSpPr>
          <a:xfrm>
            <a:off x="4814039" y="4291116"/>
            <a:ext cx="277588" cy="257078"/>
            <a:chOff x="4814039" y="2413831"/>
            <a:chExt cx="277588" cy="257078"/>
          </a:xfrm>
        </p:grpSpPr>
        <p:sp>
          <p:nvSpPr>
            <p:cNvPr id="274" name="Freeform: Shape 273">
              <a:extLst>
                <a:ext uri="{FF2B5EF4-FFF2-40B4-BE49-F238E27FC236}">
                  <a16:creationId xmlns:a16="http://schemas.microsoft.com/office/drawing/2014/main" id="{55810078-C15E-46D5-9497-6061A1E0FFDE}"/>
                </a:ext>
              </a:extLst>
            </p:cNvPr>
            <p:cNvSpPr/>
            <p:nvPr/>
          </p:nvSpPr>
          <p:spPr>
            <a:xfrm>
              <a:off x="4908072" y="2568997"/>
              <a:ext cx="89522" cy="101912"/>
            </a:xfrm>
            <a:custGeom>
              <a:avLst/>
              <a:gdLst>
                <a:gd name="connsiteX0" fmla="*/ 87353 w 89522"/>
                <a:gd name="connsiteY0" fmla="*/ 23922 h 101912"/>
                <a:gd name="connsiteX1" fmla="*/ 46930 w 89522"/>
                <a:gd name="connsiteY1" fmla="*/ 581 h 101912"/>
                <a:gd name="connsiteX2" fmla="*/ 42592 w 89522"/>
                <a:gd name="connsiteY2" fmla="*/ 581 h 101912"/>
                <a:gd name="connsiteX3" fmla="*/ 2169 w 89522"/>
                <a:gd name="connsiteY3" fmla="*/ 23922 h 101912"/>
                <a:gd name="connsiteX4" fmla="*/ 0 w 89522"/>
                <a:gd name="connsiteY4" fmla="*/ 27675 h 101912"/>
                <a:gd name="connsiteX5" fmla="*/ 0 w 89522"/>
                <a:gd name="connsiteY5" fmla="*/ 74235 h 101912"/>
                <a:gd name="connsiteX6" fmla="*/ 2169 w 89522"/>
                <a:gd name="connsiteY6" fmla="*/ 77994 h 101912"/>
                <a:gd name="connsiteX7" fmla="*/ 42592 w 89522"/>
                <a:gd name="connsiteY7" fmla="*/ 101328 h 101912"/>
                <a:gd name="connsiteX8" fmla="*/ 46930 w 89522"/>
                <a:gd name="connsiteY8" fmla="*/ 101328 h 101912"/>
                <a:gd name="connsiteX9" fmla="*/ 87353 w 89522"/>
                <a:gd name="connsiteY9" fmla="*/ 77994 h 101912"/>
                <a:gd name="connsiteX10" fmla="*/ 89522 w 89522"/>
                <a:gd name="connsiteY10" fmla="*/ 74235 h 101912"/>
                <a:gd name="connsiteX11" fmla="*/ 89522 w 89522"/>
                <a:gd name="connsiteY11" fmla="*/ 27675 h 101912"/>
                <a:gd name="connsiteX12" fmla="*/ 87353 w 89522"/>
                <a:gd name="connsiteY12" fmla="*/ 23922 h 101912"/>
                <a:gd name="connsiteX13" fmla="*/ 44761 w 89522"/>
                <a:gd name="connsiteY13" fmla="*/ 9348 h 101912"/>
                <a:gd name="connsiteX14" fmla="*/ 76510 w 89522"/>
                <a:gd name="connsiteY14" fmla="*/ 27675 h 101912"/>
                <a:gd name="connsiteX15" fmla="*/ 44761 w 89522"/>
                <a:gd name="connsiteY15" fmla="*/ 46007 h 101912"/>
                <a:gd name="connsiteX16" fmla="*/ 13012 w 89522"/>
                <a:gd name="connsiteY16" fmla="*/ 27675 h 101912"/>
                <a:gd name="connsiteX17" fmla="*/ 8675 w 89522"/>
                <a:gd name="connsiteY17" fmla="*/ 35187 h 101912"/>
                <a:gd name="connsiteX18" fmla="*/ 40424 w 89522"/>
                <a:gd name="connsiteY18" fmla="*/ 53520 h 101912"/>
                <a:gd name="connsiteX19" fmla="*/ 40424 w 89522"/>
                <a:gd name="connsiteY19" fmla="*/ 90063 h 101912"/>
                <a:gd name="connsiteX20" fmla="*/ 8675 w 89522"/>
                <a:gd name="connsiteY20" fmla="*/ 71730 h 101912"/>
                <a:gd name="connsiteX21" fmla="*/ 80848 w 89522"/>
                <a:gd name="connsiteY21" fmla="*/ 71730 h 101912"/>
                <a:gd name="connsiteX22" fmla="*/ 49098 w 89522"/>
                <a:gd name="connsiteY22" fmla="*/ 90063 h 101912"/>
                <a:gd name="connsiteX23" fmla="*/ 49098 w 89522"/>
                <a:gd name="connsiteY23" fmla="*/ 53520 h 101912"/>
                <a:gd name="connsiteX24" fmla="*/ 80848 w 89522"/>
                <a:gd name="connsiteY24" fmla="*/ 35187 h 10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522" h="101912">
                  <a:moveTo>
                    <a:pt x="87353" y="23922"/>
                  </a:moveTo>
                  <a:lnTo>
                    <a:pt x="46930" y="581"/>
                  </a:lnTo>
                  <a:cubicBezTo>
                    <a:pt x="45588" y="-194"/>
                    <a:pt x="43934" y="-194"/>
                    <a:pt x="42592" y="581"/>
                  </a:cubicBezTo>
                  <a:lnTo>
                    <a:pt x="2169" y="23922"/>
                  </a:lnTo>
                  <a:cubicBezTo>
                    <a:pt x="827" y="24695"/>
                    <a:pt x="0" y="26126"/>
                    <a:pt x="0" y="27675"/>
                  </a:cubicBezTo>
                  <a:lnTo>
                    <a:pt x="0" y="74235"/>
                  </a:lnTo>
                  <a:cubicBezTo>
                    <a:pt x="0" y="75785"/>
                    <a:pt x="827" y="77217"/>
                    <a:pt x="2169" y="77994"/>
                  </a:cubicBezTo>
                  <a:lnTo>
                    <a:pt x="42592" y="101328"/>
                  </a:lnTo>
                  <a:cubicBezTo>
                    <a:pt x="43934" y="102107"/>
                    <a:pt x="45589" y="102107"/>
                    <a:pt x="46930" y="101328"/>
                  </a:cubicBezTo>
                  <a:lnTo>
                    <a:pt x="87353" y="77994"/>
                  </a:lnTo>
                  <a:cubicBezTo>
                    <a:pt x="88695" y="77217"/>
                    <a:pt x="89522" y="75785"/>
                    <a:pt x="89522" y="74235"/>
                  </a:cubicBezTo>
                  <a:lnTo>
                    <a:pt x="89522" y="27675"/>
                  </a:lnTo>
                  <a:cubicBezTo>
                    <a:pt x="89522" y="26126"/>
                    <a:pt x="88695" y="24695"/>
                    <a:pt x="87353" y="23922"/>
                  </a:cubicBezTo>
                  <a:close/>
                  <a:moveTo>
                    <a:pt x="44761" y="9348"/>
                  </a:moveTo>
                  <a:lnTo>
                    <a:pt x="76510" y="27675"/>
                  </a:lnTo>
                  <a:lnTo>
                    <a:pt x="44761" y="46007"/>
                  </a:lnTo>
                  <a:lnTo>
                    <a:pt x="13012" y="27675"/>
                  </a:lnTo>
                  <a:close/>
                  <a:moveTo>
                    <a:pt x="8675" y="35187"/>
                  </a:moveTo>
                  <a:lnTo>
                    <a:pt x="40424" y="53520"/>
                  </a:lnTo>
                  <a:lnTo>
                    <a:pt x="40424" y="90063"/>
                  </a:lnTo>
                  <a:lnTo>
                    <a:pt x="8675" y="71730"/>
                  </a:lnTo>
                  <a:close/>
                  <a:moveTo>
                    <a:pt x="80848" y="71730"/>
                  </a:moveTo>
                  <a:lnTo>
                    <a:pt x="49098" y="90063"/>
                  </a:lnTo>
                  <a:lnTo>
                    <a:pt x="49098" y="53520"/>
                  </a:lnTo>
                  <a:lnTo>
                    <a:pt x="80848" y="35187"/>
                  </a:lnTo>
                  <a:close/>
                </a:path>
              </a:pathLst>
            </a:custGeom>
            <a:solidFill>
              <a:srgbClr val="37617A"/>
            </a:solidFill>
            <a:ln w="575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7B100F32-2775-4799-AA20-A878D5E3C41E}"/>
                </a:ext>
              </a:extLst>
            </p:cNvPr>
            <p:cNvSpPr/>
            <p:nvPr/>
          </p:nvSpPr>
          <p:spPr>
            <a:xfrm>
              <a:off x="4887525" y="2413831"/>
              <a:ext cx="130615" cy="101940"/>
            </a:xfrm>
            <a:custGeom>
              <a:avLst/>
              <a:gdLst>
                <a:gd name="connsiteX0" fmla="*/ 4349 w 130615"/>
                <a:gd name="connsiteY0" fmla="*/ 90485 h 101940"/>
                <a:gd name="connsiteX1" fmla="*/ 6512 w 130615"/>
                <a:gd name="connsiteY1" fmla="*/ 89907 h 101940"/>
                <a:gd name="connsiteX2" fmla="*/ 24931 w 130615"/>
                <a:gd name="connsiteY2" fmla="*/ 79277 h 101940"/>
                <a:gd name="connsiteX3" fmla="*/ 63139 w 130615"/>
                <a:gd name="connsiteY3" fmla="*/ 101357 h 101940"/>
                <a:gd name="connsiteX4" fmla="*/ 67477 w 130615"/>
                <a:gd name="connsiteY4" fmla="*/ 101357 h 101940"/>
                <a:gd name="connsiteX5" fmla="*/ 105686 w 130615"/>
                <a:gd name="connsiteY5" fmla="*/ 79300 h 101940"/>
                <a:gd name="connsiteX6" fmla="*/ 124105 w 130615"/>
                <a:gd name="connsiteY6" fmla="*/ 89930 h 101940"/>
                <a:gd name="connsiteX7" fmla="*/ 126268 w 130615"/>
                <a:gd name="connsiteY7" fmla="*/ 90508 h 101940"/>
                <a:gd name="connsiteX8" fmla="*/ 130615 w 130615"/>
                <a:gd name="connsiteY8" fmla="*/ 86181 h 101940"/>
                <a:gd name="connsiteX9" fmla="*/ 128442 w 130615"/>
                <a:gd name="connsiteY9" fmla="*/ 82412 h 101940"/>
                <a:gd name="connsiteX10" fmla="*/ 110069 w 130615"/>
                <a:gd name="connsiteY10" fmla="*/ 71788 h 101940"/>
                <a:gd name="connsiteX11" fmla="*/ 110069 w 130615"/>
                <a:gd name="connsiteY11" fmla="*/ 27675 h 101940"/>
                <a:gd name="connsiteX12" fmla="*/ 107901 w 130615"/>
                <a:gd name="connsiteY12" fmla="*/ 23916 h 101940"/>
                <a:gd name="connsiteX13" fmla="*/ 67477 w 130615"/>
                <a:gd name="connsiteY13" fmla="*/ 581 h 101940"/>
                <a:gd name="connsiteX14" fmla="*/ 63139 w 130615"/>
                <a:gd name="connsiteY14" fmla="*/ 581 h 101940"/>
                <a:gd name="connsiteX15" fmla="*/ 22716 w 130615"/>
                <a:gd name="connsiteY15" fmla="*/ 23916 h 101940"/>
                <a:gd name="connsiteX16" fmla="*/ 20547 w 130615"/>
                <a:gd name="connsiteY16" fmla="*/ 27675 h 101940"/>
                <a:gd name="connsiteX17" fmla="*/ 20547 w 130615"/>
                <a:gd name="connsiteY17" fmla="*/ 71788 h 101940"/>
                <a:gd name="connsiteX18" fmla="*/ 2174 w 130615"/>
                <a:gd name="connsiteY18" fmla="*/ 82394 h 101940"/>
                <a:gd name="connsiteX19" fmla="*/ 579 w 130615"/>
                <a:gd name="connsiteY19" fmla="*/ 88317 h 101940"/>
                <a:gd name="connsiteX20" fmla="*/ 4349 w 130615"/>
                <a:gd name="connsiteY20" fmla="*/ 90491 h 101940"/>
                <a:gd name="connsiteX21" fmla="*/ 88782 w 130615"/>
                <a:gd name="connsiteY21" fmla="*/ 59482 h 101940"/>
                <a:gd name="connsiteX22" fmla="*/ 82854 w 130615"/>
                <a:gd name="connsiteY22" fmla="*/ 61072 h 101940"/>
                <a:gd name="connsiteX23" fmla="*/ 84444 w 130615"/>
                <a:gd name="connsiteY23" fmla="*/ 67000 h 101940"/>
                <a:gd name="connsiteX24" fmla="*/ 97028 w 130615"/>
                <a:gd name="connsiteY24" fmla="*/ 74269 h 101940"/>
                <a:gd name="connsiteX25" fmla="*/ 69645 w 130615"/>
                <a:gd name="connsiteY25" fmla="*/ 90063 h 101940"/>
                <a:gd name="connsiteX26" fmla="*/ 69645 w 130615"/>
                <a:gd name="connsiteY26" fmla="*/ 53514 h 101940"/>
                <a:gd name="connsiteX27" fmla="*/ 92130 w 130615"/>
                <a:gd name="connsiteY27" fmla="*/ 40536 h 101940"/>
                <a:gd name="connsiteX28" fmla="*/ 101383 w 130615"/>
                <a:gd name="connsiteY28" fmla="*/ 35181 h 101940"/>
                <a:gd name="connsiteX29" fmla="*/ 101383 w 130615"/>
                <a:gd name="connsiteY29" fmla="*/ 66774 h 101940"/>
                <a:gd name="connsiteX30" fmla="*/ 65308 w 130615"/>
                <a:gd name="connsiteY30" fmla="*/ 9342 h 101940"/>
                <a:gd name="connsiteX31" fmla="*/ 97057 w 130615"/>
                <a:gd name="connsiteY31" fmla="*/ 27675 h 101940"/>
                <a:gd name="connsiteX32" fmla="*/ 65308 w 130615"/>
                <a:gd name="connsiteY32" fmla="*/ 46001 h 101940"/>
                <a:gd name="connsiteX33" fmla="*/ 33559 w 130615"/>
                <a:gd name="connsiteY33" fmla="*/ 27675 h 101940"/>
                <a:gd name="connsiteX34" fmla="*/ 29222 w 130615"/>
                <a:gd name="connsiteY34" fmla="*/ 35181 h 101940"/>
                <a:gd name="connsiteX35" fmla="*/ 38475 w 130615"/>
                <a:gd name="connsiteY35" fmla="*/ 40536 h 101940"/>
                <a:gd name="connsiteX36" fmla="*/ 60959 w 130615"/>
                <a:gd name="connsiteY36" fmla="*/ 53514 h 101940"/>
                <a:gd name="connsiteX37" fmla="*/ 60959 w 130615"/>
                <a:gd name="connsiteY37" fmla="*/ 90063 h 101940"/>
                <a:gd name="connsiteX38" fmla="*/ 33594 w 130615"/>
                <a:gd name="connsiteY38" fmla="*/ 74263 h 101940"/>
                <a:gd name="connsiteX39" fmla="*/ 46178 w 130615"/>
                <a:gd name="connsiteY39" fmla="*/ 66994 h 101940"/>
                <a:gd name="connsiteX40" fmla="*/ 47768 w 130615"/>
                <a:gd name="connsiteY40" fmla="*/ 61066 h 101940"/>
                <a:gd name="connsiteX41" fmla="*/ 41840 w 130615"/>
                <a:gd name="connsiteY41" fmla="*/ 59476 h 101940"/>
                <a:gd name="connsiteX42" fmla="*/ 29222 w 130615"/>
                <a:gd name="connsiteY42" fmla="*/ 66774 h 10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0615" h="101940">
                  <a:moveTo>
                    <a:pt x="4349" y="90485"/>
                  </a:moveTo>
                  <a:cubicBezTo>
                    <a:pt x="5108" y="90488"/>
                    <a:pt x="5855" y="90288"/>
                    <a:pt x="6512" y="89907"/>
                  </a:cubicBezTo>
                  <a:lnTo>
                    <a:pt x="24931" y="79277"/>
                  </a:lnTo>
                  <a:lnTo>
                    <a:pt x="63139" y="101357"/>
                  </a:lnTo>
                  <a:cubicBezTo>
                    <a:pt x="64481" y="102135"/>
                    <a:pt x="66136" y="102135"/>
                    <a:pt x="67477" y="101357"/>
                  </a:cubicBezTo>
                  <a:lnTo>
                    <a:pt x="105686" y="79300"/>
                  </a:lnTo>
                  <a:lnTo>
                    <a:pt x="124105" y="89930"/>
                  </a:lnTo>
                  <a:cubicBezTo>
                    <a:pt x="124761" y="90311"/>
                    <a:pt x="125508" y="90511"/>
                    <a:pt x="126268" y="90508"/>
                  </a:cubicBezTo>
                  <a:cubicBezTo>
                    <a:pt x="128663" y="90514"/>
                    <a:pt x="130610" y="88577"/>
                    <a:pt x="130615" y="86181"/>
                  </a:cubicBezTo>
                  <a:cubicBezTo>
                    <a:pt x="130619" y="84626"/>
                    <a:pt x="129790" y="83188"/>
                    <a:pt x="128442" y="82412"/>
                  </a:cubicBezTo>
                  <a:lnTo>
                    <a:pt x="110069" y="71788"/>
                  </a:lnTo>
                  <a:lnTo>
                    <a:pt x="110069" y="27675"/>
                  </a:lnTo>
                  <a:cubicBezTo>
                    <a:pt x="110069" y="26125"/>
                    <a:pt x="109242" y="24692"/>
                    <a:pt x="107901" y="23916"/>
                  </a:cubicBezTo>
                  <a:lnTo>
                    <a:pt x="67477" y="581"/>
                  </a:lnTo>
                  <a:cubicBezTo>
                    <a:pt x="66135" y="-194"/>
                    <a:pt x="64481" y="-194"/>
                    <a:pt x="63139" y="581"/>
                  </a:cubicBezTo>
                  <a:lnTo>
                    <a:pt x="22716" y="23916"/>
                  </a:lnTo>
                  <a:cubicBezTo>
                    <a:pt x="21374" y="24692"/>
                    <a:pt x="20547" y="26125"/>
                    <a:pt x="20547" y="27675"/>
                  </a:cubicBezTo>
                  <a:lnTo>
                    <a:pt x="20547" y="71788"/>
                  </a:lnTo>
                  <a:lnTo>
                    <a:pt x="2174" y="82394"/>
                  </a:lnTo>
                  <a:cubicBezTo>
                    <a:pt x="98" y="83589"/>
                    <a:pt x="-616" y="86241"/>
                    <a:pt x="579" y="88317"/>
                  </a:cubicBezTo>
                  <a:cubicBezTo>
                    <a:pt x="1355" y="89665"/>
                    <a:pt x="2793" y="90495"/>
                    <a:pt x="4349" y="90491"/>
                  </a:cubicBezTo>
                  <a:close/>
                  <a:moveTo>
                    <a:pt x="88782" y="59482"/>
                  </a:moveTo>
                  <a:cubicBezTo>
                    <a:pt x="86706" y="58284"/>
                    <a:pt x="84052" y="58996"/>
                    <a:pt x="82854" y="61072"/>
                  </a:cubicBezTo>
                  <a:cubicBezTo>
                    <a:pt x="81656" y="63148"/>
                    <a:pt x="82368" y="65802"/>
                    <a:pt x="84444" y="67000"/>
                  </a:cubicBezTo>
                  <a:lnTo>
                    <a:pt x="97028" y="74269"/>
                  </a:lnTo>
                  <a:lnTo>
                    <a:pt x="69645" y="90063"/>
                  </a:lnTo>
                  <a:lnTo>
                    <a:pt x="69645" y="53514"/>
                  </a:lnTo>
                  <a:lnTo>
                    <a:pt x="92130" y="40536"/>
                  </a:lnTo>
                  <a:lnTo>
                    <a:pt x="101383" y="35181"/>
                  </a:lnTo>
                  <a:lnTo>
                    <a:pt x="101383" y="66774"/>
                  </a:lnTo>
                  <a:close/>
                  <a:moveTo>
                    <a:pt x="65308" y="9342"/>
                  </a:moveTo>
                  <a:lnTo>
                    <a:pt x="97057" y="27675"/>
                  </a:lnTo>
                  <a:lnTo>
                    <a:pt x="65308" y="46001"/>
                  </a:lnTo>
                  <a:lnTo>
                    <a:pt x="33559" y="27675"/>
                  </a:lnTo>
                  <a:close/>
                  <a:moveTo>
                    <a:pt x="29222" y="35181"/>
                  </a:moveTo>
                  <a:lnTo>
                    <a:pt x="38475" y="40536"/>
                  </a:lnTo>
                  <a:lnTo>
                    <a:pt x="60959" y="53514"/>
                  </a:lnTo>
                  <a:lnTo>
                    <a:pt x="60959" y="90063"/>
                  </a:lnTo>
                  <a:lnTo>
                    <a:pt x="33594" y="74263"/>
                  </a:lnTo>
                  <a:lnTo>
                    <a:pt x="46178" y="66994"/>
                  </a:lnTo>
                  <a:cubicBezTo>
                    <a:pt x="48254" y="65796"/>
                    <a:pt x="48966" y="63142"/>
                    <a:pt x="47768" y="61066"/>
                  </a:cubicBezTo>
                  <a:cubicBezTo>
                    <a:pt x="46570" y="58990"/>
                    <a:pt x="43917" y="58278"/>
                    <a:pt x="41840" y="59476"/>
                  </a:cubicBezTo>
                  <a:lnTo>
                    <a:pt x="29222" y="66774"/>
                  </a:lnTo>
                  <a:close/>
                </a:path>
              </a:pathLst>
            </a:custGeom>
            <a:solidFill>
              <a:schemeClr val="bg1"/>
            </a:solidFill>
            <a:ln w="575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3E74A942-CD0E-4A3A-BAC2-87DFFA7EB72A}"/>
                </a:ext>
              </a:extLst>
            </p:cNvPr>
            <p:cNvSpPr/>
            <p:nvPr/>
          </p:nvSpPr>
          <p:spPr>
            <a:xfrm>
              <a:off x="4814039" y="2492712"/>
              <a:ext cx="108183" cy="101917"/>
            </a:xfrm>
            <a:custGeom>
              <a:avLst/>
              <a:gdLst>
                <a:gd name="connsiteX0" fmla="*/ 101672 w 108183"/>
                <a:gd name="connsiteY0" fmla="*/ 88698 h 101917"/>
                <a:gd name="connsiteX1" fmla="*/ 103835 w 108183"/>
                <a:gd name="connsiteY1" fmla="*/ 89276 h 101917"/>
                <a:gd name="connsiteX2" fmla="*/ 108183 w 108183"/>
                <a:gd name="connsiteY2" fmla="*/ 84949 h 101917"/>
                <a:gd name="connsiteX3" fmla="*/ 106010 w 108183"/>
                <a:gd name="connsiteY3" fmla="*/ 81180 h 101917"/>
                <a:gd name="connsiteX4" fmla="*/ 89522 w 108183"/>
                <a:gd name="connsiteY4" fmla="*/ 71673 h 101917"/>
                <a:gd name="connsiteX5" fmla="*/ 89522 w 108183"/>
                <a:gd name="connsiteY5" fmla="*/ 27681 h 101917"/>
                <a:gd name="connsiteX6" fmla="*/ 87354 w 108183"/>
                <a:gd name="connsiteY6" fmla="*/ 23922 h 101917"/>
                <a:gd name="connsiteX7" fmla="*/ 46930 w 108183"/>
                <a:gd name="connsiteY7" fmla="*/ 581 h 101917"/>
                <a:gd name="connsiteX8" fmla="*/ 42593 w 108183"/>
                <a:gd name="connsiteY8" fmla="*/ 581 h 101917"/>
                <a:gd name="connsiteX9" fmla="*/ 2169 w 108183"/>
                <a:gd name="connsiteY9" fmla="*/ 23893 h 101917"/>
                <a:gd name="connsiteX10" fmla="*/ 0 w 108183"/>
                <a:gd name="connsiteY10" fmla="*/ 27681 h 101917"/>
                <a:gd name="connsiteX11" fmla="*/ 0 w 108183"/>
                <a:gd name="connsiteY11" fmla="*/ 74240 h 101917"/>
                <a:gd name="connsiteX12" fmla="*/ 2169 w 108183"/>
                <a:gd name="connsiteY12" fmla="*/ 77994 h 101917"/>
                <a:gd name="connsiteX13" fmla="*/ 42593 w 108183"/>
                <a:gd name="connsiteY13" fmla="*/ 101334 h 101917"/>
                <a:gd name="connsiteX14" fmla="*/ 46930 w 108183"/>
                <a:gd name="connsiteY14" fmla="*/ 101334 h 101917"/>
                <a:gd name="connsiteX15" fmla="*/ 85214 w 108183"/>
                <a:gd name="connsiteY15" fmla="*/ 79231 h 101917"/>
                <a:gd name="connsiteX16" fmla="*/ 44761 w 108183"/>
                <a:gd name="connsiteY16" fmla="*/ 9319 h 101917"/>
                <a:gd name="connsiteX17" fmla="*/ 76510 w 108183"/>
                <a:gd name="connsiteY17" fmla="*/ 27652 h 101917"/>
                <a:gd name="connsiteX18" fmla="*/ 44761 w 108183"/>
                <a:gd name="connsiteY18" fmla="*/ 45978 h 101917"/>
                <a:gd name="connsiteX19" fmla="*/ 13012 w 108183"/>
                <a:gd name="connsiteY19" fmla="*/ 27681 h 101917"/>
                <a:gd name="connsiteX20" fmla="*/ 8675 w 108183"/>
                <a:gd name="connsiteY20" fmla="*/ 35164 h 101917"/>
                <a:gd name="connsiteX21" fmla="*/ 17928 w 108183"/>
                <a:gd name="connsiteY21" fmla="*/ 40513 h 101917"/>
                <a:gd name="connsiteX22" fmla="*/ 40424 w 108183"/>
                <a:gd name="connsiteY22" fmla="*/ 53496 h 101917"/>
                <a:gd name="connsiteX23" fmla="*/ 40424 w 108183"/>
                <a:gd name="connsiteY23" fmla="*/ 90034 h 101917"/>
                <a:gd name="connsiteX24" fmla="*/ 8675 w 108183"/>
                <a:gd name="connsiteY24" fmla="*/ 71702 h 101917"/>
                <a:gd name="connsiteX25" fmla="*/ 49098 w 108183"/>
                <a:gd name="connsiteY25" fmla="*/ 90034 h 101917"/>
                <a:gd name="connsiteX26" fmla="*/ 49098 w 108183"/>
                <a:gd name="connsiteY26" fmla="*/ 53496 h 101917"/>
                <a:gd name="connsiteX27" fmla="*/ 71583 w 108183"/>
                <a:gd name="connsiteY27" fmla="*/ 40513 h 101917"/>
                <a:gd name="connsiteX28" fmla="*/ 80836 w 108183"/>
                <a:gd name="connsiteY28" fmla="*/ 35164 h 101917"/>
                <a:gd name="connsiteX29" fmla="*/ 80836 w 108183"/>
                <a:gd name="connsiteY29" fmla="*/ 66664 h 101917"/>
                <a:gd name="connsiteX30" fmla="*/ 66037 w 108183"/>
                <a:gd name="connsiteY30" fmla="*/ 58123 h 101917"/>
                <a:gd name="connsiteX31" fmla="*/ 60109 w 108183"/>
                <a:gd name="connsiteY31" fmla="*/ 59713 h 101917"/>
                <a:gd name="connsiteX32" fmla="*/ 61700 w 108183"/>
                <a:gd name="connsiteY32" fmla="*/ 65641 h 101917"/>
                <a:gd name="connsiteX33" fmla="*/ 76528 w 108183"/>
                <a:gd name="connsiteY33" fmla="*/ 74200 h 10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8183" h="101917">
                  <a:moveTo>
                    <a:pt x="101672" y="88698"/>
                  </a:moveTo>
                  <a:cubicBezTo>
                    <a:pt x="102329" y="89080"/>
                    <a:pt x="103076" y="89279"/>
                    <a:pt x="103835" y="89276"/>
                  </a:cubicBezTo>
                  <a:cubicBezTo>
                    <a:pt x="106231" y="89282"/>
                    <a:pt x="108177" y="87345"/>
                    <a:pt x="108183" y="84949"/>
                  </a:cubicBezTo>
                  <a:cubicBezTo>
                    <a:pt x="108187" y="83394"/>
                    <a:pt x="107358" y="81956"/>
                    <a:pt x="106010" y="81180"/>
                  </a:cubicBezTo>
                  <a:lnTo>
                    <a:pt x="89522" y="71673"/>
                  </a:lnTo>
                  <a:lnTo>
                    <a:pt x="89522" y="27681"/>
                  </a:lnTo>
                  <a:cubicBezTo>
                    <a:pt x="89522" y="26130"/>
                    <a:pt x="88695" y="24698"/>
                    <a:pt x="87354" y="23922"/>
                  </a:cubicBezTo>
                  <a:lnTo>
                    <a:pt x="46930" y="581"/>
                  </a:lnTo>
                  <a:cubicBezTo>
                    <a:pt x="45588" y="-194"/>
                    <a:pt x="43934" y="-194"/>
                    <a:pt x="42593" y="581"/>
                  </a:cubicBezTo>
                  <a:lnTo>
                    <a:pt x="2169" y="23893"/>
                  </a:lnTo>
                  <a:cubicBezTo>
                    <a:pt x="818" y="24674"/>
                    <a:pt x="-10" y="26120"/>
                    <a:pt x="0" y="27681"/>
                  </a:cubicBezTo>
                  <a:lnTo>
                    <a:pt x="0" y="74240"/>
                  </a:lnTo>
                  <a:cubicBezTo>
                    <a:pt x="0" y="75789"/>
                    <a:pt x="827" y="77220"/>
                    <a:pt x="2169" y="77994"/>
                  </a:cubicBezTo>
                  <a:lnTo>
                    <a:pt x="42593" y="101334"/>
                  </a:lnTo>
                  <a:cubicBezTo>
                    <a:pt x="43933" y="102112"/>
                    <a:pt x="45589" y="102112"/>
                    <a:pt x="46930" y="101334"/>
                  </a:cubicBezTo>
                  <a:lnTo>
                    <a:pt x="85214" y="79231"/>
                  </a:lnTo>
                  <a:close/>
                  <a:moveTo>
                    <a:pt x="44761" y="9319"/>
                  </a:moveTo>
                  <a:lnTo>
                    <a:pt x="76510" y="27652"/>
                  </a:lnTo>
                  <a:lnTo>
                    <a:pt x="44761" y="45978"/>
                  </a:lnTo>
                  <a:lnTo>
                    <a:pt x="13012" y="27681"/>
                  </a:lnTo>
                  <a:close/>
                  <a:moveTo>
                    <a:pt x="8675" y="35164"/>
                  </a:moveTo>
                  <a:lnTo>
                    <a:pt x="17928" y="40513"/>
                  </a:lnTo>
                  <a:lnTo>
                    <a:pt x="40424" y="53496"/>
                  </a:lnTo>
                  <a:lnTo>
                    <a:pt x="40424" y="90034"/>
                  </a:lnTo>
                  <a:lnTo>
                    <a:pt x="8675" y="71702"/>
                  </a:lnTo>
                  <a:close/>
                  <a:moveTo>
                    <a:pt x="49098" y="90034"/>
                  </a:moveTo>
                  <a:lnTo>
                    <a:pt x="49098" y="53496"/>
                  </a:lnTo>
                  <a:lnTo>
                    <a:pt x="71583" y="40513"/>
                  </a:lnTo>
                  <a:lnTo>
                    <a:pt x="80836" y="35164"/>
                  </a:lnTo>
                  <a:lnTo>
                    <a:pt x="80836" y="66664"/>
                  </a:lnTo>
                  <a:lnTo>
                    <a:pt x="66037" y="58123"/>
                  </a:lnTo>
                  <a:cubicBezTo>
                    <a:pt x="63961" y="56925"/>
                    <a:pt x="61307" y="57637"/>
                    <a:pt x="60109" y="59713"/>
                  </a:cubicBezTo>
                  <a:cubicBezTo>
                    <a:pt x="58912" y="61789"/>
                    <a:pt x="59624" y="64443"/>
                    <a:pt x="61700" y="65641"/>
                  </a:cubicBezTo>
                  <a:lnTo>
                    <a:pt x="76528" y="74200"/>
                  </a:lnTo>
                  <a:close/>
                </a:path>
              </a:pathLst>
            </a:custGeom>
            <a:solidFill>
              <a:schemeClr val="bg1"/>
            </a:solidFill>
            <a:ln w="575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D15AEF44-B738-46D5-854F-1DCE66CA86D4}"/>
                </a:ext>
              </a:extLst>
            </p:cNvPr>
            <p:cNvSpPr/>
            <p:nvPr/>
          </p:nvSpPr>
          <p:spPr>
            <a:xfrm>
              <a:off x="4983472" y="2492683"/>
              <a:ext cx="108155" cy="101929"/>
            </a:xfrm>
            <a:custGeom>
              <a:avLst/>
              <a:gdLst>
                <a:gd name="connsiteX0" fmla="*/ 105986 w 108155"/>
                <a:gd name="connsiteY0" fmla="*/ 23922 h 101929"/>
                <a:gd name="connsiteX1" fmla="*/ 65563 w 108155"/>
                <a:gd name="connsiteY1" fmla="*/ 581 h 101929"/>
                <a:gd name="connsiteX2" fmla="*/ 61225 w 108155"/>
                <a:gd name="connsiteY2" fmla="*/ 581 h 101929"/>
                <a:gd name="connsiteX3" fmla="*/ 20830 w 108155"/>
                <a:gd name="connsiteY3" fmla="*/ 23922 h 101929"/>
                <a:gd name="connsiteX4" fmla="*/ 18662 w 108155"/>
                <a:gd name="connsiteY4" fmla="*/ 27681 h 101929"/>
                <a:gd name="connsiteX5" fmla="*/ 18662 w 108155"/>
                <a:gd name="connsiteY5" fmla="*/ 71702 h 101929"/>
                <a:gd name="connsiteX6" fmla="*/ 2174 w 108155"/>
                <a:gd name="connsiteY6" fmla="*/ 81221 h 101929"/>
                <a:gd name="connsiteX7" fmla="*/ 579 w 108155"/>
                <a:gd name="connsiteY7" fmla="*/ 87144 h 101929"/>
                <a:gd name="connsiteX8" fmla="*/ 4349 w 108155"/>
                <a:gd name="connsiteY8" fmla="*/ 89317 h 101929"/>
                <a:gd name="connsiteX9" fmla="*/ 6512 w 108155"/>
                <a:gd name="connsiteY9" fmla="*/ 88739 h 101929"/>
                <a:gd name="connsiteX10" fmla="*/ 22970 w 108155"/>
                <a:gd name="connsiteY10" fmla="*/ 79243 h 101929"/>
                <a:gd name="connsiteX11" fmla="*/ 61254 w 108155"/>
                <a:gd name="connsiteY11" fmla="*/ 101346 h 101929"/>
                <a:gd name="connsiteX12" fmla="*/ 65592 w 108155"/>
                <a:gd name="connsiteY12" fmla="*/ 101346 h 101929"/>
                <a:gd name="connsiteX13" fmla="*/ 106015 w 108155"/>
                <a:gd name="connsiteY13" fmla="*/ 78005 h 101929"/>
                <a:gd name="connsiteX14" fmla="*/ 108155 w 108155"/>
                <a:gd name="connsiteY14" fmla="*/ 74240 h 101929"/>
                <a:gd name="connsiteX15" fmla="*/ 108155 w 108155"/>
                <a:gd name="connsiteY15" fmla="*/ 27710 h 101929"/>
                <a:gd name="connsiteX16" fmla="*/ 105986 w 108155"/>
                <a:gd name="connsiteY16" fmla="*/ 23922 h 101929"/>
                <a:gd name="connsiteX17" fmla="*/ 63394 w 108155"/>
                <a:gd name="connsiteY17" fmla="*/ 9348 h 101929"/>
                <a:gd name="connsiteX18" fmla="*/ 95143 w 108155"/>
                <a:gd name="connsiteY18" fmla="*/ 27681 h 101929"/>
                <a:gd name="connsiteX19" fmla="*/ 63394 w 108155"/>
                <a:gd name="connsiteY19" fmla="*/ 46007 h 101929"/>
                <a:gd name="connsiteX20" fmla="*/ 31645 w 108155"/>
                <a:gd name="connsiteY20" fmla="*/ 27710 h 101929"/>
                <a:gd name="connsiteX21" fmla="*/ 48011 w 108155"/>
                <a:gd name="connsiteY21" fmla="*/ 59736 h 101929"/>
                <a:gd name="connsiteX22" fmla="*/ 42095 w 108155"/>
                <a:gd name="connsiteY22" fmla="*/ 58148 h 101929"/>
                <a:gd name="connsiteX23" fmla="*/ 42089 w 108155"/>
                <a:gd name="connsiteY23" fmla="*/ 58152 h 101929"/>
                <a:gd name="connsiteX24" fmla="*/ 27308 w 108155"/>
                <a:gd name="connsiteY24" fmla="*/ 66693 h 101929"/>
                <a:gd name="connsiteX25" fmla="*/ 27308 w 108155"/>
                <a:gd name="connsiteY25" fmla="*/ 35193 h 101929"/>
                <a:gd name="connsiteX26" fmla="*/ 36560 w 108155"/>
                <a:gd name="connsiteY26" fmla="*/ 40542 h 101929"/>
                <a:gd name="connsiteX27" fmla="*/ 59045 w 108155"/>
                <a:gd name="connsiteY27" fmla="*/ 53525 h 101929"/>
                <a:gd name="connsiteX28" fmla="*/ 59045 w 108155"/>
                <a:gd name="connsiteY28" fmla="*/ 90063 h 101929"/>
                <a:gd name="connsiteX29" fmla="*/ 31604 w 108155"/>
                <a:gd name="connsiteY29" fmla="*/ 74223 h 101929"/>
                <a:gd name="connsiteX30" fmla="*/ 46432 w 108155"/>
                <a:gd name="connsiteY30" fmla="*/ 65664 h 101929"/>
                <a:gd name="connsiteX31" fmla="*/ 48012 w 108155"/>
                <a:gd name="connsiteY31" fmla="*/ 59737 h 101929"/>
                <a:gd name="connsiteX32" fmla="*/ 48011 w 108155"/>
                <a:gd name="connsiteY32" fmla="*/ 59736 h 101929"/>
                <a:gd name="connsiteX33" fmla="*/ 67714 w 108155"/>
                <a:gd name="connsiteY33" fmla="*/ 90063 h 101929"/>
                <a:gd name="connsiteX34" fmla="*/ 67714 w 108155"/>
                <a:gd name="connsiteY34" fmla="*/ 53525 h 101929"/>
                <a:gd name="connsiteX35" fmla="*/ 90227 w 108155"/>
                <a:gd name="connsiteY35" fmla="*/ 40542 h 101929"/>
                <a:gd name="connsiteX36" fmla="*/ 99480 w 108155"/>
                <a:gd name="connsiteY36" fmla="*/ 35193 h 101929"/>
                <a:gd name="connsiteX37" fmla="*/ 99480 w 108155"/>
                <a:gd name="connsiteY37" fmla="*/ 71730 h 10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8155" h="101929">
                  <a:moveTo>
                    <a:pt x="105986" y="23922"/>
                  </a:moveTo>
                  <a:lnTo>
                    <a:pt x="65563" y="581"/>
                  </a:lnTo>
                  <a:cubicBezTo>
                    <a:pt x="64220" y="-194"/>
                    <a:pt x="62568" y="-194"/>
                    <a:pt x="61225" y="581"/>
                  </a:cubicBezTo>
                  <a:lnTo>
                    <a:pt x="20830" y="23922"/>
                  </a:lnTo>
                  <a:cubicBezTo>
                    <a:pt x="19489" y="24698"/>
                    <a:pt x="18662" y="26130"/>
                    <a:pt x="18662" y="27681"/>
                  </a:cubicBezTo>
                  <a:lnTo>
                    <a:pt x="18662" y="71702"/>
                  </a:lnTo>
                  <a:lnTo>
                    <a:pt x="2174" y="81221"/>
                  </a:lnTo>
                  <a:cubicBezTo>
                    <a:pt x="98" y="82415"/>
                    <a:pt x="-616" y="85067"/>
                    <a:pt x="579" y="87144"/>
                  </a:cubicBezTo>
                  <a:cubicBezTo>
                    <a:pt x="1355" y="88492"/>
                    <a:pt x="2793" y="89321"/>
                    <a:pt x="4349" y="89317"/>
                  </a:cubicBezTo>
                  <a:cubicBezTo>
                    <a:pt x="5108" y="89320"/>
                    <a:pt x="5855" y="89120"/>
                    <a:pt x="6512" y="88739"/>
                  </a:cubicBezTo>
                  <a:lnTo>
                    <a:pt x="22970" y="79243"/>
                  </a:lnTo>
                  <a:lnTo>
                    <a:pt x="61254" y="101346"/>
                  </a:lnTo>
                  <a:cubicBezTo>
                    <a:pt x="62595" y="102124"/>
                    <a:pt x="64250" y="102124"/>
                    <a:pt x="65592" y="101346"/>
                  </a:cubicBezTo>
                  <a:lnTo>
                    <a:pt x="106015" y="78005"/>
                  </a:lnTo>
                  <a:cubicBezTo>
                    <a:pt x="107349" y="77222"/>
                    <a:pt x="108165" y="75787"/>
                    <a:pt x="108155" y="74240"/>
                  </a:cubicBezTo>
                  <a:lnTo>
                    <a:pt x="108155" y="27710"/>
                  </a:lnTo>
                  <a:cubicBezTo>
                    <a:pt x="108165" y="26149"/>
                    <a:pt x="107337" y="24703"/>
                    <a:pt x="105986" y="23922"/>
                  </a:cubicBezTo>
                  <a:close/>
                  <a:moveTo>
                    <a:pt x="63394" y="9348"/>
                  </a:moveTo>
                  <a:lnTo>
                    <a:pt x="95143" y="27681"/>
                  </a:lnTo>
                  <a:lnTo>
                    <a:pt x="63394" y="46007"/>
                  </a:lnTo>
                  <a:lnTo>
                    <a:pt x="31645" y="27710"/>
                  </a:lnTo>
                  <a:close/>
                  <a:moveTo>
                    <a:pt x="48011" y="59736"/>
                  </a:moveTo>
                  <a:cubicBezTo>
                    <a:pt x="46816" y="57664"/>
                    <a:pt x="44167" y="56954"/>
                    <a:pt x="42095" y="58148"/>
                  </a:cubicBezTo>
                  <a:cubicBezTo>
                    <a:pt x="42093" y="58149"/>
                    <a:pt x="42091" y="58151"/>
                    <a:pt x="42089" y="58152"/>
                  </a:cubicBezTo>
                  <a:lnTo>
                    <a:pt x="27308" y="66693"/>
                  </a:lnTo>
                  <a:lnTo>
                    <a:pt x="27308" y="35193"/>
                  </a:lnTo>
                  <a:lnTo>
                    <a:pt x="36560" y="40542"/>
                  </a:lnTo>
                  <a:lnTo>
                    <a:pt x="59045" y="53525"/>
                  </a:lnTo>
                  <a:lnTo>
                    <a:pt x="59045" y="90063"/>
                  </a:lnTo>
                  <a:lnTo>
                    <a:pt x="31604" y="74223"/>
                  </a:lnTo>
                  <a:lnTo>
                    <a:pt x="46432" y="65664"/>
                  </a:lnTo>
                  <a:cubicBezTo>
                    <a:pt x="48505" y="64463"/>
                    <a:pt x="49212" y="61810"/>
                    <a:pt x="48012" y="59737"/>
                  </a:cubicBezTo>
                  <a:cubicBezTo>
                    <a:pt x="48011" y="59737"/>
                    <a:pt x="48011" y="59736"/>
                    <a:pt x="48011" y="59736"/>
                  </a:cubicBezTo>
                  <a:close/>
                  <a:moveTo>
                    <a:pt x="67714" y="90063"/>
                  </a:moveTo>
                  <a:lnTo>
                    <a:pt x="67714" y="53525"/>
                  </a:lnTo>
                  <a:lnTo>
                    <a:pt x="90227" y="40542"/>
                  </a:lnTo>
                  <a:lnTo>
                    <a:pt x="99480" y="35193"/>
                  </a:lnTo>
                  <a:lnTo>
                    <a:pt x="99480" y="71730"/>
                  </a:lnTo>
                  <a:close/>
                </a:path>
              </a:pathLst>
            </a:custGeom>
            <a:solidFill>
              <a:schemeClr val="bg1"/>
            </a:solidFill>
            <a:ln w="5755" cap="flat">
              <a:noFill/>
              <a:prstDash val="solid"/>
              <a:miter/>
            </a:ln>
          </p:spPr>
          <p:txBody>
            <a:bodyPr rtlCol="0" anchor="ctr"/>
            <a:lstStyle/>
            <a:p>
              <a:endParaRPr lang="en-US"/>
            </a:p>
          </p:txBody>
        </p:sp>
      </p:grpSp>
    </p:spTree>
    <p:extLst>
      <p:ext uri="{BB962C8B-B14F-4D97-AF65-F5344CB8AC3E}">
        <p14:creationId xmlns:p14="http://schemas.microsoft.com/office/powerpoint/2010/main" val="722745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B7868-77F7-AFC1-EF54-C4877CC83E10}"/>
              </a:ext>
            </a:extLst>
          </p:cNvPr>
          <p:cNvSpPr>
            <a:spLocks noGrp="1"/>
          </p:cNvSpPr>
          <p:nvPr>
            <p:ph type="title"/>
          </p:nvPr>
        </p:nvSpPr>
        <p:spPr/>
        <p:txBody>
          <a:bodyPr/>
          <a:lstStyle/>
          <a:p>
            <a:r>
              <a:rPr lang="en-US" dirty="0"/>
              <a:t>Creating a Network of Smart Data</a:t>
            </a:r>
          </a:p>
        </p:txBody>
      </p:sp>
      <p:sp>
        <p:nvSpPr>
          <p:cNvPr id="4" name="Footer Placeholder 3">
            <a:extLst>
              <a:ext uri="{FF2B5EF4-FFF2-40B4-BE49-F238E27FC236}">
                <a16:creationId xmlns:a16="http://schemas.microsoft.com/office/drawing/2014/main" id="{B6D09764-AE19-A1A7-3B6C-B331C297892A}"/>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tint val="75000"/>
                  </a:prstClr>
                </a:solidFill>
                <a:effectLst/>
                <a:uLnTx/>
                <a:uFillTx/>
                <a:latin typeface="Proxima Nova Rg" panose="02000506030000020004" pitchFamily="50" charset="0"/>
                <a:ea typeface="+mn-ea"/>
                <a:cs typeface="+mn-cs"/>
              </a:rPr>
              <a:t>NZTWORK.com - This presentation is not an intent to sell or market securities, it is an informational presentation about a utility cryptocurrency platform</a:t>
            </a:r>
            <a:endParaRPr kumimoji="0" lang="en-US" sz="800" b="0" i="0" u="none" strike="noStrike" kern="1200" cap="none" spc="0" normalizeH="0" baseline="0" noProof="0" dirty="0">
              <a:ln>
                <a:noFill/>
              </a:ln>
              <a:solidFill>
                <a:prstClr val="black">
                  <a:tint val="75000"/>
                </a:prstClr>
              </a:solidFill>
              <a:effectLst/>
              <a:uLnTx/>
              <a:uFillTx/>
              <a:latin typeface="Proxima Nova Rg" panose="02000506030000020004" pitchFamily="50" charset="0"/>
              <a:ea typeface="+mn-ea"/>
              <a:cs typeface="+mn-cs"/>
            </a:endParaRPr>
          </a:p>
        </p:txBody>
      </p:sp>
      <p:sp>
        <p:nvSpPr>
          <p:cNvPr id="5" name="Slide Number Placeholder 4">
            <a:extLst>
              <a:ext uri="{FF2B5EF4-FFF2-40B4-BE49-F238E27FC236}">
                <a16:creationId xmlns:a16="http://schemas.microsoft.com/office/drawing/2014/main" id="{E4AF0A15-EBD2-9B25-0DFE-87BB12EC14D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A4098E9-92C9-477D-BEAF-BDB50A38DDA1}" type="slidenum">
              <a:rPr kumimoji="0" lang="en-US" sz="1200" b="0" i="0" u="none" strike="noStrike" kern="1200" cap="none" spc="0" normalizeH="0" baseline="0" noProof="0" smtClean="0">
                <a:ln>
                  <a:noFill/>
                </a:ln>
                <a:solidFill>
                  <a:prstClr val="black">
                    <a:tint val="75000"/>
                  </a:prstClr>
                </a:solidFill>
                <a:effectLst/>
                <a:uLnTx/>
                <a:uFillTx/>
                <a:latin typeface="Proxima Nova Rg"/>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tint val="75000"/>
                </a:prstClr>
              </a:solidFill>
              <a:effectLst/>
              <a:uLnTx/>
              <a:uFillTx/>
              <a:latin typeface="Proxima Nova Rg"/>
              <a:ea typeface="+mn-ea"/>
              <a:cs typeface="+mn-cs"/>
            </a:endParaRPr>
          </a:p>
        </p:txBody>
      </p:sp>
      <p:sp>
        <p:nvSpPr>
          <p:cNvPr id="6" name="Rectangle: Rounded Corners 5">
            <a:extLst>
              <a:ext uri="{FF2B5EF4-FFF2-40B4-BE49-F238E27FC236}">
                <a16:creationId xmlns:a16="http://schemas.microsoft.com/office/drawing/2014/main" id="{71F41EBC-8B6B-1076-3A79-76AC4CFF627D}"/>
              </a:ext>
            </a:extLst>
          </p:cNvPr>
          <p:cNvSpPr/>
          <p:nvPr/>
        </p:nvSpPr>
        <p:spPr>
          <a:xfrm>
            <a:off x="609599" y="1736326"/>
            <a:ext cx="3651251" cy="3874692"/>
          </a:xfrm>
          <a:prstGeom prst="roundRect">
            <a:avLst>
              <a:gd name="adj" fmla="val 3624"/>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Proxima Nova Rg"/>
              <a:ea typeface="+mn-ea"/>
              <a:cs typeface="+mn-cs"/>
            </a:endParaRPr>
          </a:p>
        </p:txBody>
      </p:sp>
      <p:grpSp>
        <p:nvGrpSpPr>
          <p:cNvPr id="18" name="Group 17">
            <a:extLst>
              <a:ext uri="{FF2B5EF4-FFF2-40B4-BE49-F238E27FC236}">
                <a16:creationId xmlns:a16="http://schemas.microsoft.com/office/drawing/2014/main" id="{F95ADF36-DDBB-E654-29B6-A8F06D41ECC8}"/>
              </a:ext>
            </a:extLst>
          </p:cNvPr>
          <p:cNvGrpSpPr/>
          <p:nvPr/>
        </p:nvGrpSpPr>
        <p:grpSpPr>
          <a:xfrm>
            <a:off x="782746" y="1627996"/>
            <a:ext cx="3304957" cy="900731"/>
            <a:chOff x="746343" y="1627996"/>
            <a:chExt cx="3505289" cy="900731"/>
          </a:xfrm>
        </p:grpSpPr>
        <p:sp>
          <p:nvSpPr>
            <p:cNvPr id="7" name="Rectangle: Top Corners Rounded 6">
              <a:extLst>
                <a:ext uri="{FF2B5EF4-FFF2-40B4-BE49-F238E27FC236}">
                  <a16:creationId xmlns:a16="http://schemas.microsoft.com/office/drawing/2014/main" id="{2284589F-A0CE-023A-4E63-0E23F03CF89C}"/>
                </a:ext>
              </a:extLst>
            </p:cNvPr>
            <p:cNvSpPr/>
            <p:nvPr/>
          </p:nvSpPr>
          <p:spPr>
            <a:xfrm flipH="1">
              <a:off x="746343" y="1628000"/>
              <a:ext cx="3505289" cy="108326"/>
            </a:xfrm>
            <a:prstGeom prst="round2SameRect">
              <a:avLst>
                <a:gd name="adj1" fmla="val 50000"/>
                <a:gd name="adj2" fmla="val 0"/>
              </a:avLst>
            </a:prstGeom>
            <a:solidFill>
              <a:schemeClr val="tx1">
                <a:lumMod val="50000"/>
                <a:lumOff val="50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8" name="Rectangle: Top Corners Rounded 7">
              <a:extLst>
                <a:ext uri="{FF2B5EF4-FFF2-40B4-BE49-F238E27FC236}">
                  <a16:creationId xmlns:a16="http://schemas.microsoft.com/office/drawing/2014/main" id="{0FD00389-89E6-6694-923E-11DCF158128A}"/>
                </a:ext>
              </a:extLst>
            </p:cNvPr>
            <p:cNvSpPr/>
            <p:nvPr/>
          </p:nvSpPr>
          <p:spPr>
            <a:xfrm rot="10800000">
              <a:off x="843892" y="1627996"/>
              <a:ext cx="3310185" cy="900731"/>
            </a:xfrm>
            <a:prstGeom prst="round2SameRect">
              <a:avLst>
                <a:gd name="adj1" fmla="val 7049"/>
                <a:gd name="adj2" fmla="val 0"/>
              </a:avLst>
            </a:prstGeom>
            <a:solidFill>
              <a:schemeClr val="tx1">
                <a:lumMod val="85000"/>
                <a:lumOff val="15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grpSp>
      <p:grpSp>
        <p:nvGrpSpPr>
          <p:cNvPr id="9" name="Group 8">
            <a:extLst>
              <a:ext uri="{FF2B5EF4-FFF2-40B4-BE49-F238E27FC236}">
                <a16:creationId xmlns:a16="http://schemas.microsoft.com/office/drawing/2014/main" id="{837F689C-7E87-E2EB-F777-41CFFB71F5A8}"/>
              </a:ext>
            </a:extLst>
          </p:cNvPr>
          <p:cNvGrpSpPr/>
          <p:nvPr/>
        </p:nvGrpSpPr>
        <p:grpSpPr>
          <a:xfrm>
            <a:off x="1021024" y="1794213"/>
            <a:ext cx="2828401" cy="488279"/>
            <a:chOff x="1066799" y="1421056"/>
            <a:chExt cx="2828401" cy="488279"/>
          </a:xfrm>
        </p:grpSpPr>
        <p:sp>
          <p:nvSpPr>
            <p:cNvPr id="10" name="TextBox 9">
              <a:extLst>
                <a:ext uri="{FF2B5EF4-FFF2-40B4-BE49-F238E27FC236}">
                  <a16:creationId xmlns:a16="http://schemas.microsoft.com/office/drawing/2014/main" id="{661003EE-EEAA-64ED-C35B-57DEB95446FC}"/>
                </a:ext>
              </a:extLst>
            </p:cNvPr>
            <p:cNvSpPr txBox="1"/>
            <p:nvPr/>
          </p:nvSpPr>
          <p:spPr>
            <a:xfrm>
              <a:off x="1066799" y="1540003"/>
              <a:ext cx="2828401" cy="369332"/>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Proxima Nova Rg"/>
                  <a:ea typeface="+mn-ea"/>
                  <a:cs typeface="+mn-cs"/>
                </a:rPr>
                <a:t>First mover in real-time environmental smart data collection on a large scale.</a:t>
              </a:r>
            </a:p>
          </p:txBody>
        </p:sp>
        <p:sp>
          <p:nvSpPr>
            <p:cNvPr id="11" name="Rectangle: Rounded Corners 10">
              <a:extLst>
                <a:ext uri="{FF2B5EF4-FFF2-40B4-BE49-F238E27FC236}">
                  <a16:creationId xmlns:a16="http://schemas.microsoft.com/office/drawing/2014/main" id="{27F084FF-DDC3-B571-77B4-45665544F870}"/>
                </a:ext>
              </a:extLst>
            </p:cNvPr>
            <p:cNvSpPr/>
            <p:nvPr/>
          </p:nvSpPr>
          <p:spPr>
            <a:xfrm>
              <a:off x="1066799" y="1421056"/>
              <a:ext cx="173230" cy="31227"/>
            </a:xfrm>
            <a:prstGeom prst="roundRect">
              <a:avLst>
                <a:gd name="adj" fmla="val 50000"/>
              </a:avLst>
            </a:prstGeom>
            <a:solidFill>
              <a:srgbClr val="FDB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grpSp>
      <p:grpSp>
        <p:nvGrpSpPr>
          <p:cNvPr id="17" name="Group 16">
            <a:extLst>
              <a:ext uri="{FF2B5EF4-FFF2-40B4-BE49-F238E27FC236}">
                <a16:creationId xmlns:a16="http://schemas.microsoft.com/office/drawing/2014/main" id="{538ACEE9-099A-B22A-A79B-4F25693C5FA3}"/>
              </a:ext>
            </a:extLst>
          </p:cNvPr>
          <p:cNvGrpSpPr/>
          <p:nvPr/>
        </p:nvGrpSpPr>
        <p:grpSpPr>
          <a:xfrm>
            <a:off x="1015898" y="2759992"/>
            <a:ext cx="2838652" cy="2396439"/>
            <a:chOff x="971348" y="2197224"/>
            <a:chExt cx="3055278" cy="2396439"/>
          </a:xfrm>
        </p:grpSpPr>
        <p:sp>
          <p:nvSpPr>
            <p:cNvPr id="12" name="TextBox 11">
              <a:extLst>
                <a:ext uri="{FF2B5EF4-FFF2-40B4-BE49-F238E27FC236}">
                  <a16:creationId xmlns:a16="http://schemas.microsoft.com/office/drawing/2014/main" id="{8F770421-A0CE-6741-96FF-91574736E19D}"/>
                </a:ext>
              </a:extLst>
            </p:cNvPr>
            <p:cNvSpPr txBox="1"/>
            <p:nvPr/>
          </p:nvSpPr>
          <p:spPr>
            <a:xfrm>
              <a:off x="971348" y="2197224"/>
              <a:ext cx="3050896" cy="369332"/>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7617A"/>
                  </a:solidFill>
                  <a:effectLst/>
                  <a:uLnTx/>
                  <a:uFillTx/>
                  <a:latin typeface="Proxima Nova Rg"/>
                  <a:ea typeface="+mn-ea"/>
                  <a:cs typeface="+mn-cs"/>
                </a:rPr>
                <a:t>Data is key for measurement and </a:t>
              </a:r>
              <a:br>
                <a:rPr kumimoji="0" lang="en-US" sz="1200" b="1" i="0" u="none" strike="noStrike" kern="1200" cap="none" spc="0" normalizeH="0" baseline="0" noProof="0" dirty="0">
                  <a:ln>
                    <a:noFill/>
                  </a:ln>
                  <a:solidFill>
                    <a:srgbClr val="37617A"/>
                  </a:solidFill>
                  <a:effectLst/>
                  <a:uLnTx/>
                  <a:uFillTx/>
                  <a:latin typeface="Proxima Nova Rg"/>
                  <a:ea typeface="+mn-ea"/>
                  <a:cs typeface="+mn-cs"/>
                </a:rPr>
              </a:br>
              <a:r>
                <a:rPr kumimoji="0" lang="en-US" sz="1200" b="1" i="0" u="none" strike="noStrike" kern="1200" cap="none" spc="0" normalizeH="0" baseline="0" noProof="0" dirty="0">
                  <a:ln>
                    <a:noFill/>
                  </a:ln>
                  <a:solidFill>
                    <a:srgbClr val="37617A"/>
                  </a:solidFill>
                  <a:effectLst/>
                  <a:uLnTx/>
                  <a:uFillTx/>
                  <a:latin typeface="Proxima Nova Rg"/>
                  <a:ea typeface="+mn-ea"/>
                  <a:cs typeface="+mn-cs"/>
                </a:rPr>
                <a:t>decision-making.</a:t>
              </a:r>
            </a:p>
          </p:txBody>
        </p:sp>
        <p:cxnSp>
          <p:nvCxnSpPr>
            <p:cNvPr id="13" name="Straight Connector 12">
              <a:extLst>
                <a:ext uri="{FF2B5EF4-FFF2-40B4-BE49-F238E27FC236}">
                  <a16:creationId xmlns:a16="http://schemas.microsoft.com/office/drawing/2014/main" id="{1647AFB2-946B-5C18-14BA-B56873C88D3C}"/>
                </a:ext>
              </a:extLst>
            </p:cNvPr>
            <p:cNvCxnSpPr>
              <a:cxnSpLocks/>
            </p:cNvCxnSpPr>
            <p:nvPr/>
          </p:nvCxnSpPr>
          <p:spPr>
            <a:xfrm>
              <a:off x="971348" y="2842500"/>
              <a:ext cx="30552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05DB45-460B-2AB5-519C-ED7B0A68EEB0}"/>
                </a:ext>
              </a:extLst>
            </p:cNvPr>
            <p:cNvSpPr txBox="1"/>
            <p:nvPr/>
          </p:nvSpPr>
          <p:spPr>
            <a:xfrm>
              <a:off x="971348" y="3118444"/>
              <a:ext cx="3050896" cy="553998"/>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7617A"/>
                  </a:solidFill>
                  <a:effectLst/>
                  <a:uLnTx/>
                  <a:uFillTx/>
                  <a:latin typeface="Proxima Nova Rg"/>
                  <a:ea typeface="+mn-ea"/>
                  <a:cs typeface="+mn-cs"/>
                </a:rPr>
                <a:t>Need for more comparative and larger data sets </a:t>
              </a: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as most compiled data is widely dispersed.</a:t>
              </a:r>
            </a:p>
          </p:txBody>
        </p:sp>
        <p:cxnSp>
          <p:nvCxnSpPr>
            <p:cNvPr id="15" name="Straight Connector 14">
              <a:extLst>
                <a:ext uri="{FF2B5EF4-FFF2-40B4-BE49-F238E27FC236}">
                  <a16:creationId xmlns:a16="http://schemas.microsoft.com/office/drawing/2014/main" id="{E9E6FD2A-43E6-D9D3-FE4D-8DC5B731F59E}"/>
                </a:ext>
              </a:extLst>
            </p:cNvPr>
            <p:cNvCxnSpPr>
              <a:cxnSpLocks/>
            </p:cNvCxnSpPr>
            <p:nvPr/>
          </p:nvCxnSpPr>
          <p:spPr>
            <a:xfrm>
              <a:off x="971348" y="3948386"/>
              <a:ext cx="30552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9E07946-59EB-9F23-FB9E-FD2FF029F7AF}"/>
                </a:ext>
              </a:extLst>
            </p:cNvPr>
            <p:cNvSpPr txBox="1"/>
            <p:nvPr/>
          </p:nvSpPr>
          <p:spPr>
            <a:xfrm>
              <a:off x="971348" y="4224331"/>
              <a:ext cx="3050896" cy="369332"/>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7617A"/>
                  </a:solidFill>
                  <a:effectLst/>
                  <a:uLnTx/>
                  <a:uFillTx/>
                  <a:latin typeface="Proxima Nova Rg"/>
                  <a:ea typeface="+mn-ea"/>
                  <a:cs typeface="+mn-cs"/>
                </a:rPr>
                <a:t>Nearly unlimited, regulation free </a:t>
              </a: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real-time scalability.</a:t>
              </a:r>
            </a:p>
          </p:txBody>
        </p:sp>
      </p:grpSp>
      <p:pic>
        <p:nvPicPr>
          <p:cNvPr id="19" name="Picture 18" descr="Map&#10;&#10;Description automatically generated">
            <a:extLst>
              <a:ext uri="{FF2B5EF4-FFF2-40B4-BE49-F238E27FC236}">
                <a16:creationId xmlns:a16="http://schemas.microsoft.com/office/drawing/2014/main" id="{FEAE1284-A3DB-AF81-5614-4AC12AC90EFE}"/>
              </a:ext>
            </a:extLst>
          </p:cNvPr>
          <p:cNvPicPr>
            <a:picLocks noChangeAspect="1"/>
          </p:cNvPicPr>
          <p:nvPr/>
        </p:nvPicPr>
        <p:blipFill rotWithShape="1">
          <a:blip r:embed="rId2"/>
          <a:srcRect l="10581" r="7555"/>
          <a:stretch/>
        </p:blipFill>
        <p:spPr>
          <a:xfrm>
            <a:off x="4667150" y="1627996"/>
            <a:ext cx="4810680" cy="3983022"/>
          </a:xfrm>
          <a:prstGeom prst="roundRect">
            <a:avLst>
              <a:gd name="adj" fmla="val 4232"/>
            </a:avLst>
          </a:prstGeom>
        </p:spPr>
      </p:pic>
      <p:grpSp>
        <p:nvGrpSpPr>
          <p:cNvPr id="20" name="Group 19">
            <a:extLst>
              <a:ext uri="{FF2B5EF4-FFF2-40B4-BE49-F238E27FC236}">
                <a16:creationId xmlns:a16="http://schemas.microsoft.com/office/drawing/2014/main" id="{58214448-4377-5B76-FF36-CF364ECA0603}"/>
              </a:ext>
            </a:extLst>
          </p:cNvPr>
          <p:cNvGrpSpPr/>
          <p:nvPr/>
        </p:nvGrpSpPr>
        <p:grpSpPr>
          <a:xfrm>
            <a:off x="5225143" y="2958786"/>
            <a:ext cx="2076737" cy="2102822"/>
            <a:chOff x="2341456" y="1492946"/>
            <a:chExt cx="4341327" cy="4395855"/>
          </a:xfrm>
        </p:grpSpPr>
        <p:sp>
          <p:nvSpPr>
            <p:cNvPr id="21" name="Rectangle 20">
              <a:extLst>
                <a:ext uri="{FF2B5EF4-FFF2-40B4-BE49-F238E27FC236}">
                  <a16:creationId xmlns:a16="http://schemas.microsoft.com/office/drawing/2014/main" id="{0A8FCD11-B4BC-7852-7A8E-3465AA8E2CD6}"/>
                </a:ext>
              </a:extLst>
            </p:cNvPr>
            <p:cNvSpPr/>
            <p:nvPr/>
          </p:nvSpPr>
          <p:spPr>
            <a:xfrm>
              <a:off x="4070795" y="5468386"/>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 name="Triangle 7">
              <a:extLst>
                <a:ext uri="{FF2B5EF4-FFF2-40B4-BE49-F238E27FC236}">
                  <a16:creationId xmlns:a16="http://schemas.microsoft.com/office/drawing/2014/main" id="{DEAE08D0-1581-2247-206A-3E8FAA33DDE5}"/>
                </a:ext>
              </a:extLst>
            </p:cNvPr>
            <p:cNvSpPr/>
            <p:nvPr/>
          </p:nvSpPr>
          <p:spPr>
            <a:xfrm>
              <a:off x="4126813" y="3405857"/>
              <a:ext cx="536028" cy="420415"/>
            </a:xfrm>
            <a:prstGeom prst="triangl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3" name="Oval 22">
              <a:extLst>
                <a:ext uri="{FF2B5EF4-FFF2-40B4-BE49-F238E27FC236}">
                  <a16:creationId xmlns:a16="http://schemas.microsoft.com/office/drawing/2014/main" id="{E52E2EA7-1829-3AAA-B765-374EBC2BEC61}"/>
                </a:ext>
              </a:extLst>
            </p:cNvPr>
            <p:cNvSpPr/>
            <p:nvPr/>
          </p:nvSpPr>
          <p:spPr>
            <a:xfrm>
              <a:off x="5514934" y="3679409"/>
              <a:ext cx="409903" cy="420414"/>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4" name="Rounded Rectangle 10">
              <a:extLst>
                <a:ext uri="{FF2B5EF4-FFF2-40B4-BE49-F238E27FC236}">
                  <a16:creationId xmlns:a16="http://schemas.microsoft.com/office/drawing/2014/main" id="{26564312-3FBF-84D0-3A16-C66F9DF4E950}"/>
                </a:ext>
              </a:extLst>
            </p:cNvPr>
            <p:cNvSpPr/>
            <p:nvPr/>
          </p:nvSpPr>
          <p:spPr>
            <a:xfrm>
              <a:off x="4215019" y="4036484"/>
              <a:ext cx="451946" cy="420413"/>
            </a:xfrm>
            <a:prstGeom prst="round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5" name="Graphic 24" descr="Blockchain with solid fill">
              <a:extLst>
                <a:ext uri="{FF2B5EF4-FFF2-40B4-BE49-F238E27FC236}">
                  <a16:creationId xmlns:a16="http://schemas.microsoft.com/office/drawing/2014/main" id="{10F1EF06-644E-1902-CD60-77E5C87FFB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3845" y="3999151"/>
              <a:ext cx="457746" cy="457746"/>
            </a:xfrm>
            <a:prstGeom prst="rect">
              <a:avLst/>
            </a:prstGeom>
          </p:spPr>
        </p:pic>
        <p:sp>
          <p:nvSpPr>
            <p:cNvPr id="26" name="Triangle 13">
              <a:extLst>
                <a:ext uri="{FF2B5EF4-FFF2-40B4-BE49-F238E27FC236}">
                  <a16:creationId xmlns:a16="http://schemas.microsoft.com/office/drawing/2014/main" id="{FAB16C4A-89C2-F271-DEF5-F5E35A7250C2}"/>
                </a:ext>
              </a:extLst>
            </p:cNvPr>
            <p:cNvSpPr/>
            <p:nvPr/>
          </p:nvSpPr>
          <p:spPr>
            <a:xfrm>
              <a:off x="4820873" y="3004457"/>
              <a:ext cx="536028" cy="420415"/>
            </a:xfrm>
            <a:prstGeom prst="triangl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7" name="Triangle 14">
              <a:extLst>
                <a:ext uri="{FF2B5EF4-FFF2-40B4-BE49-F238E27FC236}">
                  <a16:creationId xmlns:a16="http://schemas.microsoft.com/office/drawing/2014/main" id="{8838B9C3-23E2-B4D0-EE0F-93D539790459}"/>
                </a:ext>
              </a:extLst>
            </p:cNvPr>
            <p:cNvSpPr/>
            <p:nvPr/>
          </p:nvSpPr>
          <p:spPr>
            <a:xfrm>
              <a:off x="3858898" y="2502746"/>
              <a:ext cx="536028" cy="420415"/>
            </a:xfrm>
            <a:prstGeom prst="triangl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8" name="Triangle 15">
              <a:extLst>
                <a:ext uri="{FF2B5EF4-FFF2-40B4-BE49-F238E27FC236}">
                  <a16:creationId xmlns:a16="http://schemas.microsoft.com/office/drawing/2014/main" id="{0F18DB8F-037B-6CED-FA3D-2717BA900193}"/>
                </a:ext>
              </a:extLst>
            </p:cNvPr>
            <p:cNvSpPr/>
            <p:nvPr/>
          </p:nvSpPr>
          <p:spPr>
            <a:xfrm>
              <a:off x="3428671" y="4017816"/>
              <a:ext cx="536028" cy="420415"/>
            </a:xfrm>
            <a:prstGeom prst="triangl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 name="Triangle 16">
              <a:extLst>
                <a:ext uri="{FF2B5EF4-FFF2-40B4-BE49-F238E27FC236}">
                  <a16:creationId xmlns:a16="http://schemas.microsoft.com/office/drawing/2014/main" id="{28E098E9-7F72-9917-AC58-689294399064}"/>
                </a:ext>
              </a:extLst>
            </p:cNvPr>
            <p:cNvSpPr/>
            <p:nvPr/>
          </p:nvSpPr>
          <p:spPr>
            <a:xfrm>
              <a:off x="3419195" y="4786556"/>
              <a:ext cx="536028" cy="420415"/>
            </a:xfrm>
            <a:prstGeom prst="triangl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Triangle 19">
              <a:extLst>
                <a:ext uri="{FF2B5EF4-FFF2-40B4-BE49-F238E27FC236}">
                  <a16:creationId xmlns:a16="http://schemas.microsoft.com/office/drawing/2014/main" id="{6133C21B-75D1-4828-5C7A-D77398C79E29}"/>
                </a:ext>
              </a:extLst>
            </p:cNvPr>
            <p:cNvSpPr/>
            <p:nvPr/>
          </p:nvSpPr>
          <p:spPr>
            <a:xfrm>
              <a:off x="4924591" y="4632984"/>
              <a:ext cx="536028" cy="420415"/>
            </a:xfrm>
            <a:prstGeom prst="triangl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1" name="Triangle 20">
              <a:extLst>
                <a:ext uri="{FF2B5EF4-FFF2-40B4-BE49-F238E27FC236}">
                  <a16:creationId xmlns:a16="http://schemas.microsoft.com/office/drawing/2014/main" id="{156ACCFC-A080-FD0A-0CEB-9B1154F4B5E3}"/>
                </a:ext>
              </a:extLst>
            </p:cNvPr>
            <p:cNvSpPr/>
            <p:nvPr/>
          </p:nvSpPr>
          <p:spPr>
            <a:xfrm>
              <a:off x="5428797" y="4350986"/>
              <a:ext cx="536028" cy="420415"/>
            </a:xfrm>
            <a:prstGeom prst="triangl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2" name="Triangle 24">
              <a:extLst>
                <a:ext uri="{FF2B5EF4-FFF2-40B4-BE49-F238E27FC236}">
                  <a16:creationId xmlns:a16="http://schemas.microsoft.com/office/drawing/2014/main" id="{A2941E90-4B38-63D0-ADCA-91066DAEFFF0}"/>
                </a:ext>
              </a:extLst>
            </p:cNvPr>
            <p:cNvSpPr/>
            <p:nvPr/>
          </p:nvSpPr>
          <p:spPr>
            <a:xfrm>
              <a:off x="2981471" y="3046449"/>
              <a:ext cx="536028" cy="420415"/>
            </a:xfrm>
            <a:prstGeom prst="triangl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3" name="Triangle 25">
              <a:extLst>
                <a:ext uri="{FF2B5EF4-FFF2-40B4-BE49-F238E27FC236}">
                  <a16:creationId xmlns:a16="http://schemas.microsoft.com/office/drawing/2014/main" id="{6969C183-2BD5-5E27-6FCE-BC98B1BD637B}"/>
                </a:ext>
              </a:extLst>
            </p:cNvPr>
            <p:cNvSpPr/>
            <p:nvPr/>
          </p:nvSpPr>
          <p:spPr>
            <a:xfrm>
              <a:off x="2547952" y="1922694"/>
              <a:ext cx="536028" cy="420415"/>
            </a:xfrm>
            <a:prstGeom prst="triangl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4" name="Triangle 26">
              <a:extLst>
                <a:ext uri="{FF2B5EF4-FFF2-40B4-BE49-F238E27FC236}">
                  <a16:creationId xmlns:a16="http://schemas.microsoft.com/office/drawing/2014/main" id="{52869FF0-E296-0962-72B3-A4F074B343D5}"/>
                </a:ext>
              </a:extLst>
            </p:cNvPr>
            <p:cNvSpPr/>
            <p:nvPr/>
          </p:nvSpPr>
          <p:spPr>
            <a:xfrm>
              <a:off x="3034791" y="1492946"/>
              <a:ext cx="536028" cy="420415"/>
            </a:xfrm>
            <a:prstGeom prst="triangl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5" name="Triangle 28">
              <a:extLst>
                <a:ext uri="{FF2B5EF4-FFF2-40B4-BE49-F238E27FC236}">
                  <a16:creationId xmlns:a16="http://schemas.microsoft.com/office/drawing/2014/main" id="{A6F9E411-8216-91A7-CAED-DBF939BB2FD2}"/>
                </a:ext>
              </a:extLst>
            </p:cNvPr>
            <p:cNvSpPr/>
            <p:nvPr/>
          </p:nvSpPr>
          <p:spPr>
            <a:xfrm>
              <a:off x="4462430" y="1849716"/>
              <a:ext cx="536028" cy="420415"/>
            </a:xfrm>
            <a:prstGeom prst="triangl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 name="Triangle 29">
              <a:extLst>
                <a:ext uri="{FF2B5EF4-FFF2-40B4-BE49-F238E27FC236}">
                  <a16:creationId xmlns:a16="http://schemas.microsoft.com/office/drawing/2014/main" id="{A9E52AA3-4D1A-C488-29F8-7A75D26CACB3}"/>
                </a:ext>
              </a:extLst>
            </p:cNvPr>
            <p:cNvSpPr/>
            <p:nvPr/>
          </p:nvSpPr>
          <p:spPr>
            <a:xfrm>
              <a:off x="5274755" y="2202469"/>
              <a:ext cx="536028" cy="420415"/>
            </a:xfrm>
            <a:prstGeom prst="triangl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7" name="Triangle 31">
              <a:extLst>
                <a:ext uri="{FF2B5EF4-FFF2-40B4-BE49-F238E27FC236}">
                  <a16:creationId xmlns:a16="http://schemas.microsoft.com/office/drawing/2014/main" id="{497B518D-1805-6BE9-830F-9E371C8CDEFF}"/>
                </a:ext>
              </a:extLst>
            </p:cNvPr>
            <p:cNvSpPr/>
            <p:nvPr/>
          </p:nvSpPr>
          <p:spPr>
            <a:xfrm>
              <a:off x="6146755" y="3258994"/>
              <a:ext cx="536028" cy="420415"/>
            </a:xfrm>
            <a:prstGeom prst="triangl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8" name="Triangle 32">
              <a:extLst>
                <a:ext uri="{FF2B5EF4-FFF2-40B4-BE49-F238E27FC236}">
                  <a16:creationId xmlns:a16="http://schemas.microsoft.com/office/drawing/2014/main" id="{A969E176-3A7E-3BDC-F65C-86E50F8A7BC5}"/>
                </a:ext>
              </a:extLst>
            </p:cNvPr>
            <p:cNvSpPr/>
            <p:nvPr/>
          </p:nvSpPr>
          <p:spPr>
            <a:xfrm>
              <a:off x="4924591" y="3752841"/>
              <a:ext cx="536028" cy="420415"/>
            </a:xfrm>
            <a:prstGeom prst="triangl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9" name="Rectangle 38">
              <a:extLst>
                <a:ext uri="{FF2B5EF4-FFF2-40B4-BE49-F238E27FC236}">
                  <a16:creationId xmlns:a16="http://schemas.microsoft.com/office/drawing/2014/main" id="{6F483E7A-10BD-4D89-5385-3D2D4D0D25B1}"/>
                </a:ext>
              </a:extLst>
            </p:cNvPr>
            <p:cNvSpPr/>
            <p:nvPr/>
          </p:nvSpPr>
          <p:spPr>
            <a:xfrm>
              <a:off x="5597900" y="4845019"/>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0" name="Rectangle 39">
              <a:extLst>
                <a:ext uri="{FF2B5EF4-FFF2-40B4-BE49-F238E27FC236}">
                  <a16:creationId xmlns:a16="http://schemas.microsoft.com/office/drawing/2014/main" id="{E35F2A76-A785-10D2-5B1C-B186E71DA8EF}"/>
                </a:ext>
              </a:extLst>
            </p:cNvPr>
            <p:cNvSpPr/>
            <p:nvPr/>
          </p:nvSpPr>
          <p:spPr>
            <a:xfrm>
              <a:off x="5104750" y="4292241"/>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1" name="Rectangle 40">
              <a:extLst>
                <a:ext uri="{FF2B5EF4-FFF2-40B4-BE49-F238E27FC236}">
                  <a16:creationId xmlns:a16="http://schemas.microsoft.com/office/drawing/2014/main" id="{7ACE5D14-89B6-D714-29B7-9EE4FAD525CE}"/>
                </a:ext>
              </a:extLst>
            </p:cNvPr>
            <p:cNvSpPr/>
            <p:nvPr/>
          </p:nvSpPr>
          <p:spPr>
            <a:xfrm>
              <a:off x="5962042" y="4138785"/>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2" name="Rectangle 41">
              <a:extLst>
                <a:ext uri="{FF2B5EF4-FFF2-40B4-BE49-F238E27FC236}">
                  <a16:creationId xmlns:a16="http://schemas.microsoft.com/office/drawing/2014/main" id="{AC7CA2C8-8751-0B9C-5F96-ABD78CA8A996}"/>
                </a:ext>
              </a:extLst>
            </p:cNvPr>
            <p:cNvSpPr/>
            <p:nvPr/>
          </p:nvSpPr>
          <p:spPr>
            <a:xfrm>
              <a:off x="5263033" y="3507140"/>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3" name="Rectangle 42">
              <a:extLst>
                <a:ext uri="{FF2B5EF4-FFF2-40B4-BE49-F238E27FC236}">
                  <a16:creationId xmlns:a16="http://schemas.microsoft.com/office/drawing/2014/main" id="{E45BC095-7973-EEAC-D999-8414DCB79F0A}"/>
                </a:ext>
              </a:extLst>
            </p:cNvPr>
            <p:cNvSpPr/>
            <p:nvPr/>
          </p:nvSpPr>
          <p:spPr>
            <a:xfrm>
              <a:off x="5863225" y="3397221"/>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4" name="Rectangle 43">
              <a:extLst>
                <a:ext uri="{FF2B5EF4-FFF2-40B4-BE49-F238E27FC236}">
                  <a16:creationId xmlns:a16="http://schemas.microsoft.com/office/drawing/2014/main" id="{1FC5DFDC-35B3-5FE1-43F6-222F29638604}"/>
                </a:ext>
              </a:extLst>
            </p:cNvPr>
            <p:cNvSpPr/>
            <p:nvPr/>
          </p:nvSpPr>
          <p:spPr>
            <a:xfrm>
              <a:off x="4759957" y="3491875"/>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5" name="Rectangle 44">
              <a:extLst>
                <a:ext uri="{FF2B5EF4-FFF2-40B4-BE49-F238E27FC236}">
                  <a16:creationId xmlns:a16="http://schemas.microsoft.com/office/drawing/2014/main" id="{01852E6A-FC4C-0D77-2786-EEC62BAD3DA9}"/>
                </a:ext>
              </a:extLst>
            </p:cNvPr>
            <p:cNvSpPr/>
            <p:nvPr/>
          </p:nvSpPr>
          <p:spPr>
            <a:xfrm>
              <a:off x="5326063" y="2782207"/>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6" name="Rectangle 45">
              <a:extLst>
                <a:ext uri="{FF2B5EF4-FFF2-40B4-BE49-F238E27FC236}">
                  <a16:creationId xmlns:a16="http://schemas.microsoft.com/office/drawing/2014/main" id="{0DA2A310-D8D9-D0DD-0905-659684CB29B5}"/>
                </a:ext>
              </a:extLst>
            </p:cNvPr>
            <p:cNvSpPr/>
            <p:nvPr/>
          </p:nvSpPr>
          <p:spPr>
            <a:xfrm>
              <a:off x="4501571" y="3055419"/>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7" name="Rectangle 46">
              <a:extLst>
                <a:ext uri="{FF2B5EF4-FFF2-40B4-BE49-F238E27FC236}">
                  <a16:creationId xmlns:a16="http://schemas.microsoft.com/office/drawing/2014/main" id="{9C4D0699-28F0-F15D-9EBA-13834421F7F7}"/>
                </a:ext>
              </a:extLst>
            </p:cNvPr>
            <p:cNvSpPr/>
            <p:nvPr/>
          </p:nvSpPr>
          <p:spPr>
            <a:xfrm>
              <a:off x="3828202" y="3692407"/>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8" name="Rectangle 47">
              <a:extLst>
                <a:ext uri="{FF2B5EF4-FFF2-40B4-BE49-F238E27FC236}">
                  <a16:creationId xmlns:a16="http://schemas.microsoft.com/office/drawing/2014/main" id="{50B64C7C-4C70-CA47-8915-8E23F0C20907}"/>
                </a:ext>
              </a:extLst>
            </p:cNvPr>
            <p:cNvSpPr/>
            <p:nvPr/>
          </p:nvSpPr>
          <p:spPr>
            <a:xfrm>
              <a:off x="4031848" y="3001517"/>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9" name="Rectangle 48">
              <a:extLst>
                <a:ext uri="{FF2B5EF4-FFF2-40B4-BE49-F238E27FC236}">
                  <a16:creationId xmlns:a16="http://schemas.microsoft.com/office/drawing/2014/main" id="{495D1A21-99F5-ED1A-5BE4-73557484BCC1}"/>
                </a:ext>
              </a:extLst>
            </p:cNvPr>
            <p:cNvSpPr/>
            <p:nvPr/>
          </p:nvSpPr>
          <p:spPr>
            <a:xfrm>
              <a:off x="3968781" y="5034518"/>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0" name="Rectangle 49">
              <a:extLst>
                <a:ext uri="{FF2B5EF4-FFF2-40B4-BE49-F238E27FC236}">
                  <a16:creationId xmlns:a16="http://schemas.microsoft.com/office/drawing/2014/main" id="{C9B7C2A8-1EB6-105D-C146-3EEB3F9EC859}"/>
                </a:ext>
              </a:extLst>
            </p:cNvPr>
            <p:cNvSpPr/>
            <p:nvPr/>
          </p:nvSpPr>
          <p:spPr>
            <a:xfrm>
              <a:off x="3437303" y="3616064"/>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CFB90303-8096-2D36-1FFA-942787AB9CF0}"/>
                </a:ext>
              </a:extLst>
            </p:cNvPr>
            <p:cNvSpPr/>
            <p:nvPr/>
          </p:nvSpPr>
          <p:spPr>
            <a:xfrm>
              <a:off x="3151012" y="3489204"/>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2" name="Rectangle 51">
              <a:extLst>
                <a:ext uri="{FF2B5EF4-FFF2-40B4-BE49-F238E27FC236}">
                  <a16:creationId xmlns:a16="http://schemas.microsoft.com/office/drawing/2014/main" id="{C605DEBE-88A0-BEAB-774E-1FAD4354118D}"/>
                </a:ext>
              </a:extLst>
            </p:cNvPr>
            <p:cNvSpPr/>
            <p:nvPr/>
          </p:nvSpPr>
          <p:spPr>
            <a:xfrm>
              <a:off x="4241613" y="1760973"/>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3" name="Rectangle 52">
              <a:extLst>
                <a:ext uri="{FF2B5EF4-FFF2-40B4-BE49-F238E27FC236}">
                  <a16:creationId xmlns:a16="http://schemas.microsoft.com/office/drawing/2014/main" id="{6BC85461-2FAE-43C2-8F13-558F4A5248A3}"/>
                </a:ext>
              </a:extLst>
            </p:cNvPr>
            <p:cNvSpPr/>
            <p:nvPr/>
          </p:nvSpPr>
          <p:spPr>
            <a:xfrm>
              <a:off x="5104750" y="2042657"/>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4" name="Rectangle 53">
              <a:extLst>
                <a:ext uri="{FF2B5EF4-FFF2-40B4-BE49-F238E27FC236}">
                  <a16:creationId xmlns:a16="http://schemas.microsoft.com/office/drawing/2014/main" id="{7C3EFE03-D81F-0C60-FF7E-348E5366CC66}"/>
                </a:ext>
              </a:extLst>
            </p:cNvPr>
            <p:cNvSpPr/>
            <p:nvPr/>
          </p:nvSpPr>
          <p:spPr>
            <a:xfrm>
              <a:off x="4948308" y="1708359"/>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5" name="Rectangle 54">
              <a:extLst>
                <a:ext uri="{FF2B5EF4-FFF2-40B4-BE49-F238E27FC236}">
                  <a16:creationId xmlns:a16="http://schemas.microsoft.com/office/drawing/2014/main" id="{0BE3C321-94FC-A90E-9343-034375F5879E}"/>
                </a:ext>
              </a:extLst>
            </p:cNvPr>
            <p:cNvSpPr/>
            <p:nvPr/>
          </p:nvSpPr>
          <p:spPr>
            <a:xfrm>
              <a:off x="3226001" y="2216809"/>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6" name="Rectangle 55">
              <a:extLst>
                <a:ext uri="{FF2B5EF4-FFF2-40B4-BE49-F238E27FC236}">
                  <a16:creationId xmlns:a16="http://schemas.microsoft.com/office/drawing/2014/main" id="{78778C53-79D1-9D2F-4F87-7D290531E654}"/>
                </a:ext>
              </a:extLst>
            </p:cNvPr>
            <p:cNvSpPr/>
            <p:nvPr/>
          </p:nvSpPr>
          <p:spPr>
            <a:xfrm>
              <a:off x="2865858" y="2435964"/>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7" name="Rectangle 56">
              <a:extLst>
                <a:ext uri="{FF2B5EF4-FFF2-40B4-BE49-F238E27FC236}">
                  <a16:creationId xmlns:a16="http://schemas.microsoft.com/office/drawing/2014/main" id="{94A32E36-8300-9109-4323-C9689E626C4A}"/>
                </a:ext>
              </a:extLst>
            </p:cNvPr>
            <p:cNvSpPr/>
            <p:nvPr/>
          </p:nvSpPr>
          <p:spPr>
            <a:xfrm>
              <a:off x="2614257" y="3177834"/>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8" name="Rectangle 57">
              <a:extLst>
                <a:ext uri="{FF2B5EF4-FFF2-40B4-BE49-F238E27FC236}">
                  <a16:creationId xmlns:a16="http://schemas.microsoft.com/office/drawing/2014/main" id="{3C05C36E-1763-9669-BD0B-3BF7AF40AB95}"/>
                </a:ext>
              </a:extLst>
            </p:cNvPr>
            <p:cNvSpPr/>
            <p:nvPr/>
          </p:nvSpPr>
          <p:spPr>
            <a:xfrm>
              <a:off x="2573251" y="3616063"/>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9" name="Rectangle 58">
              <a:extLst>
                <a:ext uri="{FF2B5EF4-FFF2-40B4-BE49-F238E27FC236}">
                  <a16:creationId xmlns:a16="http://schemas.microsoft.com/office/drawing/2014/main" id="{E7ADE334-645A-DA51-4731-C9E5A74E6A2C}"/>
                </a:ext>
              </a:extLst>
            </p:cNvPr>
            <p:cNvSpPr/>
            <p:nvPr/>
          </p:nvSpPr>
          <p:spPr>
            <a:xfrm>
              <a:off x="4589865" y="5160079"/>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0" name="Rectangle 59">
              <a:extLst>
                <a:ext uri="{FF2B5EF4-FFF2-40B4-BE49-F238E27FC236}">
                  <a16:creationId xmlns:a16="http://schemas.microsoft.com/office/drawing/2014/main" id="{D5CA06B8-B59C-7CBA-9BD8-484DA492B4DD}"/>
                </a:ext>
              </a:extLst>
            </p:cNvPr>
            <p:cNvSpPr/>
            <p:nvPr/>
          </p:nvSpPr>
          <p:spPr>
            <a:xfrm>
              <a:off x="2364806" y="2578215"/>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1" name="Rectangle 60">
              <a:extLst>
                <a:ext uri="{FF2B5EF4-FFF2-40B4-BE49-F238E27FC236}">
                  <a16:creationId xmlns:a16="http://schemas.microsoft.com/office/drawing/2014/main" id="{4307B67C-AEF3-DDE9-C3EE-CCE664275A49}"/>
                </a:ext>
              </a:extLst>
            </p:cNvPr>
            <p:cNvSpPr/>
            <p:nvPr/>
          </p:nvSpPr>
          <p:spPr>
            <a:xfrm>
              <a:off x="5910749" y="2606409"/>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2" name="Rectangle 61">
              <a:extLst>
                <a:ext uri="{FF2B5EF4-FFF2-40B4-BE49-F238E27FC236}">
                  <a16:creationId xmlns:a16="http://schemas.microsoft.com/office/drawing/2014/main" id="{22AE18F4-123B-EC53-EF83-FCD96FA2ED18}"/>
                </a:ext>
              </a:extLst>
            </p:cNvPr>
            <p:cNvSpPr/>
            <p:nvPr/>
          </p:nvSpPr>
          <p:spPr>
            <a:xfrm>
              <a:off x="2754836" y="1583268"/>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3" name="Rectangle 62">
              <a:extLst>
                <a:ext uri="{FF2B5EF4-FFF2-40B4-BE49-F238E27FC236}">
                  <a16:creationId xmlns:a16="http://schemas.microsoft.com/office/drawing/2014/main" id="{4E437A82-367B-62C2-978A-01E534A93632}"/>
                </a:ext>
              </a:extLst>
            </p:cNvPr>
            <p:cNvSpPr/>
            <p:nvPr/>
          </p:nvSpPr>
          <p:spPr>
            <a:xfrm>
              <a:off x="3828202" y="1521007"/>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4" name="Rectangle 63">
              <a:extLst>
                <a:ext uri="{FF2B5EF4-FFF2-40B4-BE49-F238E27FC236}">
                  <a16:creationId xmlns:a16="http://schemas.microsoft.com/office/drawing/2014/main" id="{C363C982-C492-2A1A-BAA2-9536D4CEACED}"/>
                </a:ext>
              </a:extLst>
            </p:cNvPr>
            <p:cNvSpPr/>
            <p:nvPr/>
          </p:nvSpPr>
          <p:spPr>
            <a:xfrm>
              <a:off x="5021829" y="5160079"/>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5" name="Rectangle 64">
              <a:extLst>
                <a:ext uri="{FF2B5EF4-FFF2-40B4-BE49-F238E27FC236}">
                  <a16:creationId xmlns:a16="http://schemas.microsoft.com/office/drawing/2014/main" id="{0CBA4B9B-9805-C131-803B-AB0C9659BE01}"/>
                </a:ext>
              </a:extLst>
            </p:cNvPr>
            <p:cNvSpPr/>
            <p:nvPr/>
          </p:nvSpPr>
          <p:spPr>
            <a:xfrm>
              <a:off x="5542769" y="5536075"/>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6" name="Rectangle 65">
              <a:extLst>
                <a:ext uri="{FF2B5EF4-FFF2-40B4-BE49-F238E27FC236}">
                  <a16:creationId xmlns:a16="http://schemas.microsoft.com/office/drawing/2014/main" id="{48A63C84-5BC0-0600-08D4-B07EC323BE09}"/>
                </a:ext>
              </a:extLst>
            </p:cNvPr>
            <p:cNvSpPr/>
            <p:nvPr/>
          </p:nvSpPr>
          <p:spPr>
            <a:xfrm>
              <a:off x="6350332" y="3859198"/>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7" name="Rectangle 66">
              <a:extLst>
                <a:ext uri="{FF2B5EF4-FFF2-40B4-BE49-F238E27FC236}">
                  <a16:creationId xmlns:a16="http://schemas.microsoft.com/office/drawing/2014/main" id="{840D285F-20EA-975C-8BB9-3E8A1EFC316B}"/>
                </a:ext>
              </a:extLst>
            </p:cNvPr>
            <p:cNvSpPr/>
            <p:nvPr/>
          </p:nvSpPr>
          <p:spPr>
            <a:xfrm>
              <a:off x="2341456" y="1794797"/>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8" name="Oval 67">
              <a:extLst>
                <a:ext uri="{FF2B5EF4-FFF2-40B4-BE49-F238E27FC236}">
                  <a16:creationId xmlns:a16="http://schemas.microsoft.com/office/drawing/2014/main" id="{931BEFFD-A99D-8376-56DD-EFA530346AF5}"/>
                </a:ext>
              </a:extLst>
            </p:cNvPr>
            <p:cNvSpPr/>
            <p:nvPr/>
          </p:nvSpPr>
          <p:spPr>
            <a:xfrm>
              <a:off x="3602827" y="3122362"/>
              <a:ext cx="409903" cy="420414"/>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9" name="Oval 68">
              <a:extLst>
                <a:ext uri="{FF2B5EF4-FFF2-40B4-BE49-F238E27FC236}">
                  <a16:creationId xmlns:a16="http://schemas.microsoft.com/office/drawing/2014/main" id="{C5F1AF39-8653-4B6A-51B8-04B0AA5704C9}"/>
                </a:ext>
              </a:extLst>
            </p:cNvPr>
            <p:cNvSpPr/>
            <p:nvPr/>
          </p:nvSpPr>
          <p:spPr>
            <a:xfrm>
              <a:off x="4687481" y="2536901"/>
              <a:ext cx="409903" cy="420414"/>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0" name="Oval 69">
              <a:extLst>
                <a:ext uri="{FF2B5EF4-FFF2-40B4-BE49-F238E27FC236}">
                  <a16:creationId xmlns:a16="http://schemas.microsoft.com/office/drawing/2014/main" id="{1AC9BBA7-529C-5B4F-4BD4-22F329ABB74E}"/>
                </a:ext>
              </a:extLst>
            </p:cNvPr>
            <p:cNvSpPr/>
            <p:nvPr/>
          </p:nvSpPr>
          <p:spPr>
            <a:xfrm>
              <a:off x="2673935" y="2698723"/>
              <a:ext cx="409903" cy="420414"/>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1" name="Oval 70">
              <a:extLst>
                <a:ext uri="{FF2B5EF4-FFF2-40B4-BE49-F238E27FC236}">
                  <a16:creationId xmlns:a16="http://schemas.microsoft.com/office/drawing/2014/main" id="{36C22414-D280-A6F2-A693-3077898DBD07}"/>
                </a:ext>
              </a:extLst>
            </p:cNvPr>
            <p:cNvSpPr/>
            <p:nvPr/>
          </p:nvSpPr>
          <p:spPr>
            <a:xfrm>
              <a:off x="4288967" y="4658052"/>
              <a:ext cx="409903" cy="420414"/>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2" name="Oval 71">
              <a:extLst>
                <a:ext uri="{FF2B5EF4-FFF2-40B4-BE49-F238E27FC236}">
                  <a16:creationId xmlns:a16="http://schemas.microsoft.com/office/drawing/2014/main" id="{9CE39152-976D-607E-EADD-B40FF0985D4F}"/>
                </a:ext>
              </a:extLst>
            </p:cNvPr>
            <p:cNvSpPr/>
            <p:nvPr/>
          </p:nvSpPr>
          <p:spPr>
            <a:xfrm>
              <a:off x="3635551" y="1955961"/>
              <a:ext cx="409903" cy="420414"/>
            </a:xfrm>
            <a:prstGeom prst="ellips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3" name="Rounded Rectangle 68">
              <a:extLst>
                <a:ext uri="{FF2B5EF4-FFF2-40B4-BE49-F238E27FC236}">
                  <a16:creationId xmlns:a16="http://schemas.microsoft.com/office/drawing/2014/main" id="{60692BB7-C3C1-5412-EFED-A4D530CC43CC}"/>
                </a:ext>
              </a:extLst>
            </p:cNvPr>
            <p:cNvSpPr/>
            <p:nvPr/>
          </p:nvSpPr>
          <p:spPr>
            <a:xfrm>
              <a:off x="5628252" y="2926298"/>
              <a:ext cx="451946" cy="420413"/>
            </a:xfrm>
            <a:prstGeom prst="round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74" name="Graphic 73" descr="Blockchain with solid fill">
              <a:extLst>
                <a:ext uri="{FF2B5EF4-FFF2-40B4-BE49-F238E27FC236}">
                  <a16:creationId xmlns:a16="http://schemas.microsoft.com/office/drawing/2014/main" id="{FD787D68-9E8D-9E64-547B-A2B576E000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6366" y="2904179"/>
              <a:ext cx="457746" cy="457746"/>
            </a:xfrm>
            <a:prstGeom prst="rect">
              <a:avLst/>
            </a:prstGeom>
          </p:spPr>
        </p:pic>
        <p:sp>
          <p:nvSpPr>
            <p:cNvPr id="75" name="Rounded Rectangle 69">
              <a:extLst>
                <a:ext uri="{FF2B5EF4-FFF2-40B4-BE49-F238E27FC236}">
                  <a16:creationId xmlns:a16="http://schemas.microsoft.com/office/drawing/2014/main" id="{33D7EFAF-163B-5C43-B84A-BE205D09CADF}"/>
                </a:ext>
              </a:extLst>
            </p:cNvPr>
            <p:cNvSpPr/>
            <p:nvPr/>
          </p:nvSpPr>
          <p:spPr>
            <a:xfrm>
              <a:off x="3310267" y="2517958"/>
              <a:ext cx="451946" cy="420413"/>
            </a:xfrm>
            <a:prstGeom prst="round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76" name="Graphic 75" descr="Blockchain with solid fill">
              <a:extLst>
                <a:ext uri="{FF2B5EF4-FFF2-40B4-BE49-F238E27FC236}">
                  <a16:creationId xmlns:a16="http://schemas.microsoft.com/office/drawing/2014/main" id="{9F735FC8-7CCF-B516-91C9-B6AC0976CB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7168" y="2498839"/>
              <a:ext cx="457746" cy="457746"/>
            </a:xfrm>
            <a:prstGeom prst="rect">
              <a:avLst/>
            </a:prstGeom>
          </p:spPr>
        </p:pic>
        <p:cxnSp>
          <p:nvCxnSpPr>
            <p:cNvPr id="77" name="Straight Arrow Connector 76">
              <a:extLst>
                <a:ext uri="{FF2B5EF4-FFF2-40B4-BE49-F238E27FC236}">
                  <a16:creationId xmlns:a16="http://schemas.microsoft.com/office/drawing/2014/main" id="{06583B40-674F-6013-B338-05103FF8B928}"/>
                </a:ext>
              </a:extLst>
            </p:cNvPr>
            <p:cNvCxnSpPr>
              <a:cxnSpLocks/>
            </p:cNvCxnSpPr>
            <p:nvPr/>
          </p:nvCxnSpPr>
          <p:spPr>
            <a:xfrm flipH="1" flipV="1">
              <a:off x="3799536" y="2679327"/>
              <a:ext cx="922567" cy="19396"/>
            </a:xfrm>
            <a:prstGeom prst="straightConnector1">
              <a:avLst/>
            </a:prstGeom>
            <a:ln w="28575">
              <a:solidFill>
                <a:schemeClr val="bg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2B02448-21F0-7E2F-89D9-D052BB998202}"/>
                </a:ext>
              </a:extLst>
            </p:cNvPr>
            <p:cNvCxnSpPr>
              <a:cxnSpLocks/>
              <a:stCxn id="68" idx="1"/>
              <a:endCxn id="76" idx="2"/>
            </p:cNvCxnSpPr>
            <p:nvPr/>
          </p:nvCxnSpPr>
          <p:spPr>
            <a:xfrm flipH="1" flipV="1">
              <a:off x="3536041" y="2956585"/>
              <a:ext cx="126815" cy="227345"/>
            </a:xfrm>
            <a:prstGeom prst="straightConnector1">
              <a:avLst/>
            </a:prstGeom>
            <a:ln w="28575">
              <a:solidFill>
                <a:schemeClr val="bg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015C0A0F-0C4A-0C3A-EE87-16C75E1BABB7}"/>
                </a:ext>
              </a:extLst>
            </p:cNvPr>
            <p:cNvCxnSpPr>
              <a:cxnSpLocks/>
              <a:stCxn id="76" idx="1"/>
              <a:endCxn id="70" idx="6"/>
            </p:cNvCxnSpPr>
            <p:nvPr/>
          </p:nvCxnSpPr>
          <p:spPr>
            <a:xfrm flipH="1">
              <a:off x="3083838" y="2727712"/>
              <a:ext cx="223330" cy="181218"/>
            </a:xfrm>
            <a:prstGeom prst="straightConnector1">
              <a:avLst/>
            </a:prstGeom>
            <a:ln w="28575">
              <a:solidFill>
                <a:schemeClr val="bg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20EC7F7-E0BA-85B7-A9FB-F53E37CA8228}"/>
                </a:ext>
              </a:extLst>
            </p:cNvPr>
            <p:cNvCxnSpPr>
              <a:cxnSpLocks/>
              <a:stCxn id="72" idx="3"/>
              <a:endCxn id="76" idx="0"/>
            </p:cNvCxnSpPr>
            <p:nvPr/>
          </p:nvCxnSpPr>
          <p:spPr>
            <a:xfrm flipH="1">
              <a:off x="3536041" y="2314807"/>
              <a:ext cx="159539" cy="184032"/>
            </a:xfrm>
            <a:prstGeom prst="straightConnector1">
              <a:avLst/>
            </a:prstGeom>
            <a:ln w="28575">
              <a:solidFill>
                <a:schemeClr val="bg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2AED1F1-A701-0100-C612-61CC4CF31DD0}"/>
                </a:ext>
              </a:extLst>
            </p:cNvPr>
            <p:cNvCxnSpPr>
              <a:cxnSpLocks/>
              <a:stCxn id="25" idx="0"/>
              <a:endCxn id="68" idx="5"/>
            </p:cNvCxnSpPr>
            <p:nvPr/>
          </p:nvCxnSpPr>
          <p:spPr>
            <a:xfrm flipH="1" flipV="1">
              <a:off x="3952701" y="3481208"/>
              <a:ext cx="490017" cy="517943"/>
            </a:xfrm>
            <a:prstGeom prst="straightConnector1">
              <a:avLst/>
            </a:prstGeom>
            <a:ln w="28575">
              <a:solidFill>
                <a:schemeClr val="bg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C0F41FD-5994-2DED-C3FC-9C9C3BDF2485}"/>
                </a:ext>
              </a:extLst>
            </p:cNvPr>
            <p:cNvCxnSpPr>
              <a:cxnSpLocks/>
              <a:stCxn id="73" idx="1"/>
              <a:endCxn id="69" idx="5"/>
            </p:cNvCxnSpPr>
            <p:nvPr/>
          </p:nvCxnSpPr>
          <p:spPr>
            <a:xfrm flipH="1" flipV="1">
              <a:off x="5037355" y="2895747"/>
              <a:ext cx="590897" cy="240758"/>
            </a:xfrm>
            <a:prstGeom prst="straightConnector1">
              <a:avLst/>
            </a:prstGeom>
            <a:ln w="28575">
              <a:solidFill>
                <a:schemeClr val="bg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18FB7FF-6745-1071-5BBF-2871EA632CEC}"/>
                </a:ext>
              </a:extLst>
            </p:cNvPr>
            <p:cNvCxnSpPr>
              <a:cxnSpLocks/>
              <a:stCxn id="74" idx="2"/>
              <a:endCxn id="23" idx="0"/>
            </p:cNvCxnSpPr>
            <p:nvPr/>
          </p:nvCxnSpPr>
          <p:spPr>
            <a:xfrm flipH="1">
              <a:off x="5719886" y="3361925"/>
              <a:ext cx="145353" cy="317484"/>
            </a:xfrm>
            <a:prstGeom prst="straightConnector1">
              <a:avLst/>
            </a:prstGeom>
            <a:ln w="28575">
              <a:solidFill>
                <a:schemeClr val="bg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47AC458-7C15-8370-711C-443D3D058D85}"/>
                </a:ext>
              </a:extLst>
            </p:cNvPr>
            <p:cNvCxnSpPr>
              <a:cxnSpLocks/>
            </p:cNvCxnSpPr>
            <p:nvPr/>
          </p:nvCxnSpPr>
          <p:spPr>
            <a:xfrm flipH="1">
              <a:off x="4673438" y="3895508"/>
              <a:ext cx="843343" cy="338408"/>
            </a:xfrm>
            <a:prstGeom prst="straightConnector1">
              <a:avLst/>
            </a:prstGeom>
            <a:ln w="28575">
              <a:solidFill>
                <a:schemeClr val="bg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3E1C038F-36ED-F9FC-790C-880EF62EDD73}"/>
                </a:ext>
              </a:extLst>
            </p:cNvPr>
            <p:cNvCxnSpPr>
              <a:cxnSpLocks/>
              <a:stCxn id="71" idx="0"/>
              <a:endCxn id="25" idx="2"/>
            </p:cNvCxnSpPr>
            <p:nvPr/>
          </p:nvCxnSpPr>
          <p:spPr>
            <a:xfrm flipH="1" flipV="1">
              <a:off x="4442718" y="4456897"/>
              <a:ext cx="51201" cy="201155"/>
            </a:xfrm>
            <a:prstGeom prst="straightConnector1">
              <a:avLst/>
            </a:prstGeom>
            <a:ln w="28575">
              <a:solidFill>
                <a:schemeClr val="bg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91E444D-BF99-3B2D-6D23-D910B0AE29E8}"/>
                </a:ext>
              </a:extLst>
            </p:cNvPr>
            <p:cNvCxnSpPr>
              <a:cxnSpLocks/>
              <a:stCxn id="32" idx="1"/>
              <a:endCxn id="70" idx="5"/>
            </p:cNvCxnSpPr>
            <p:nvPr/>
          </p:nvCxnSpPr>
          <p:spPr>
            <a:xfrm flipH="1" flipV="1">
              <a:off x="3023809" y="3057569"/>
              <a:ext cx="91669" cy="199088"/>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8D24F3C-2BA9-4B11-DF6A-7EF0F5477D0F}"/>
                </a:ext>
              </a:extLst>
            </p:cNvPr>
            <p:cNvCxnSpPr>
              <a:cxnSpLocks/>
              <a:stCxn id="68" idx="2"/>
              <a:endCxn id="32" idx="5"/>
            </p:cNvCxnSpPr>
            <p:nvPr/>
          </p:nvCxnSpPr>
          <p:spPr>
            <a:xfrm flipH="1" flipV="1">
              <a:off x="3383492" y="3256657"/>
              <a:ext cx="219335" cy="75912"/>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0D5DB28-118D-DBEB-A376-3051ECEAE0F6}"/>
                </a:ext>
              </a:extLst>
            </p:cNvPr>
            <p:cNvCxnSpPr>
              <a:cxnSpLocks/>
              <a:stCxn id="72" idx="2"/>
              <a:endCxn id="34" idx="3"/>
            </p:cNvCxnSpPr>
            <p:nvPr/>
          </p:nvCxnSpPr>
          <p:spPr>
            <a:xfrm flipH="1" flipV="1">
              <a:off x="3302805" y="1913361"/>
              <a:ext cx="332746" cy="252807"/>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D569388-A3CD-F409-8CE9-4B6DAA0B855E}"/>
                </a:ext>
              </a:extLst>
            </p:cNvPr>
            <p:cNvCxnSpPr>
              <a:cxnSpLocks/>
              <a:stCxn id="72" idx="2"/>
              <a:endCxn id="33" idx="5"/>
            </p:cNvCxnSpPr>
            <p:nvPr/>
          </p:nvCxnSpPr>
          <p:spPr>
            <a:xfrm flipH="1" flipV="1">
              <a:off x="2949973" y="2132902"/>
              <a:ext cx="685578" cy="33266"/>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7353668-6B38-BC95-89DD-1FC3A415C353}"/>
                </a:ext>
              </a:extLst>
            </p:cNvPr>
            <p:cNvCxnSpPr>
              <a:cxnSpLocks/>
              <a:stCxn id="35" idx="1"/>
              <a:endCxn id="72" idx="5"/>
            </p:cNvCxnSpPr>
            <p:nvPr/>
          </p:nvCxnSpPr>
          <p:spPr>
            <a:xfrm flipH="1">
              <a:off x="3985425" y="2059924"/>
              <a:ext cx="611012" cy="254883"/>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8C561FD-C47A-6CDD-BE21-AE82D685D3C0}"/>
                </a:ext>
              </a:extLst>
            </p:cNvPr>
            <p:cNvCxnSpPr>
              <a:cxnSpLocks/>
              <a:endCxn id="72" idx="5"/>
            </p:cNvCxnSpPr>
            <p:nvPr/>
          </p:nvCxnSpPr>
          <p:spPr>
            <a:xfrm flipH="1" flipV="1">
              <a:off x="3985425" y="2314807"/>
              <a:ext cx="685137" cy="408896"/>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1A6D8E1-95F3-353C-198E-5A331111913B}"/>
                </a:ext>
              </a:extLst>
            </p:cNvPr>
            <p:cNvCxnSpPr>
              <a:cxnSpLocks/>
              <a:stCxn id="69" idx="0"/>
              <a:endCxn id="35" idx="3"/>
            </p:cNvCxnSpPr>
            <p:nvPr/>
          </p:nvCxnSpPr>
          <p:spPr>
            <a:xfrm flipH="1" flipV="1">
              <a:off x="4730444" y="2270131"/>
              <a:ext cx="161989" cy="266770"/>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274B45DB-2E8E-436C-BD49-119705B898ED}"/>
                </a:ext>
              </a:extLst>
            </p:cNvPr>
            <p:cNvCxnSpPr>
              <a:cxnSpLocks/>
              <a:stCxn id="36" idx="1"/>
              <a:endCxn id="69" idx="7"/>
            </p:cNvCxnSpPr>
            <p:nvPr/>
          </p:nvCxnSpPr>
          <p:spPr>
            <a:xfrm flipH="1">
              <a:off x="5037355" y="2412677"/>
              <a:ext cx="371407" cy="185792"/>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CA467D7-E8C3-0DF4-56DB-A44E52D50898}"/>
                </a:ext>
              </a:extLst>
            </p:cNvPr>
            <p:cNvCxnSpPr>
              <a:cxnSpLocks/>
              <a:stCxn id="69" idx="4"/>
              <a:endCxn id="26" idx="1"/>
            </p:cNvCxnSpPr>
            <p:nvPr/>
          </p:nvCxnSpPr>
          <p:spPr>
            <a:xfrm>
              <a:off x="4892433" y="2957315"/>
              <a:ext cx="62447" cy="257350"/>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D3D4FAE-F4C3-805E-95FC-90F332C73670}"/>
                </a:ext>
              </a:extLst>
            </p:cNvPr>
            <p:cNvCxnSpPr>
              <a:cxnSpLocks/>
              <a:stCxn id="26" idx="3"/>
              <a:endCxn id="23" idx="1"/>
            </p:cNvCxnSpPr>
            <p:nvPr/>
          </p:nvCxnSpPr>
          <p:spPr>
            <a:xfrm>
              <a:off x="5088887" y="3424872"/>
              <a:ext cx="486076" cy="316105"/>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647201F-CF05-D2D0-63EF-51EEB307544F}"/>
                </a:ext>
              </a:extLst>
            </p:cNvPr>
            <p:cNvCxnSpPr>
              <a:cxnSpLocks/>
              <a:stCxn id="68" idx="6"/>
              <a:endCxn id="22" idx="1"/>
            </p:cNvCxnSpPr>
            <p:nvPr/>
          </p:nvCxnSpPr>
          <p:spPr>
            <a:xfrm>
              <a:off x="4012730" y="3332569"/>
              <a:ext cx="248090" cy="283496"/>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85923B9-1654-2651-BD60-7C75B65230C7}"/>
                </a:ext>
              </a:extLst>
            </p:cNvPr>
            <p:cNvCxnSpPr>
              <a:cxnSpLocks/>
              <a:stCxn id="71" idx="6"/>
              <a:endCxn id="30" idx="1"/>
            </p:cNvCxnSpPr>
            <p:nvPr/>
          </p:nvCxnSpPr>
          <p:spPr>
            <a:xfrm flipV="1">
              <a:off x="4698870" y="4843192"/>
              <a:ext cx="359728" cy="25067"/>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002A084-F88F-C47C-BDD9-A37AE31F17AD}"/>
                </a:ext>
              </a:extLst>
            </p:cNvPr>
            <p:cNvCxnSpPr>
              <a:cxnSpLocks/>
              <a:stCxn id="37" idx="3"/>
              <a:endCxn id="23" idx="6"/>
            </p:cNvCxnSpPr>
            <p:nvPr/>
          </p:nvCxnSpPr>
          <p:spPr>
            <a:xfrm flipH="1">
              <a:off x="5924837" y="3679409"/>
              <a:ext cx="489932" cy="210207"/>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0275FAF-9310-8821-9DCB-8E9CBF679729}"/>
                </a:ext>
              </a:extLst>
            </p:cNvPr>
            <p:cNvCxnSpPr>
              <a:cxnSpLocks/>
              <a:stCxn id="23" idx="4"/>
              <a:endCxn id="31" idx="0"/>
            </p:cNvCxnSpPr>
            <p:nvPr/>
          </p:nvCxnSpPr>
          <p:spPr>
            <a:xfrm flipH="1">
              <a:off x="5696811" y="4099823"/>
              <a:ext cx="23075" cy="251163"/>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139984-2F57-40F7-C9A3-242FEA2185AF}"/>
                </a:ext>
              </a:extLst>
            </p:cNvPr>
            <p:cNvCxnSpPr>
              <a:cxnSpLocks/>
              <a:stCxn id="28" idx="0"/>
              <a:endCxn id="68" idx="4"/>
            </p:cNvCxnSpPr>
            <p:nvPr/>
          </p:nvCxnSpPr>
          <p:spPr>
            <a:xfrm flipV="1">
              <a:off x="3696685" y="3542776"/>
              <a:ext cx="111094" cy="475040"/>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285C342B-93C5-8942-1EC5-572CE0F6B338}"/>
                </a:ext>
              </a:extLst>
            </p:cNvPr>
            <p:cNvSpPr/>
            <p:nvPr/>
          </p:nvSpPr>
          <p:spPr>
            <a:xfrm>
              <a:off x="3196114" y="4608009"/>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2" name="Rectangle 101">
              <a:extLst>
                <a:ext uri="{FF2B5EF4-FFF2-40B4-BE49-F238E27FC236}">
                  <a16:creationId xmlns:a16="http://schemas.microsoft.com/office/drawing/2014/main" id="{F3B4FBC8-7710-92CF-6A11-02086E99D43B}"/>
                </a:ext>
              </a:extLst>
            </p:cNvPr>
            <p:cNvSpPr/>
            <p:nvPr/>
          </p:nvSpPr>
          <p:spPr>
            <a:xfrm>
              <a:off x="3061907" y="4028408"/>
              <a:ext cx="281158" cy="270641"/>
            </a:xfrm>
            <a:prstGeom prst="rect">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103" name="Straight Arrow Connector 102">
              <a:extLst>
                <a:ext uri="{FF2B5EF4-FFF2-40B4-BE49-F238E27FC236}">
                  <a16:creationId xmlns:a16="http://schemas.microsoft.com/office/drawing/2014/main" id="{6F2B7B11-8CD9-DA23-F80C-DF0592DF161D}"/>
                </a:ext>
              </a:extLst>
            </p:cNvPr>
            <p:cNvCxnSpPr>
              <a:cxnSpLocks/>
              <a:stCxn id="29" idx="5"/>
              <a:endCxn id="71" idx="2"/>
            </p:cNvCxnSpPr>
            <p:nvPr/>
          </p:nvCxnSpPr>
          <p:spPr>
            <a:xfrm flipV="1">
              <a:off x="3821216" y="4868259"/>
              <a:ext cx="467751" cy="128505"/>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E49F115-58EE-15A5-4913-CDA7F08C8A03}"/>
                </a:ext>
              </a:extLst>
            </p:cNvPr>
            <p:cNvCxnSpPr>
              <a:cxnSpLocks/>
              <a:stCxn id="70" idx="0"/>
              <a:endCxn id="33" idx="3"/>
            </p:cNvCxnSpPr>
            <p:nvPr/>
          </p:nvCxnSpPr>
          <p:spPr>
            <a:xfrm flipH="1" flipV="1">
              <a:off x="2815966" y="2343109"/>
              <a:ext cx="62921" cy="355614"/>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Triangle 185">
              <a:extLst>
                <a:ext uri="{FF2B5EF4-FFF2-40B4-BE49-F238E27FC236}">
                  <a16:creationId xmlns:a16="http://schemas.microsoft.com/office/drawing/2014/main" id="{085DB61B-08FD-BEB9-008E-A2DF2F3ADAF3}"/>
                </a:ext>
              </a:extLst>
            </p:cNvPr>
            <p:cNvSpPr/>
            <p:nvPr/>
          </p:nvSpPr>
          <p:spPr>
            <a:xfrm>
              <a:off x="4327993" y="5468386"/>
              <a:ext cx="536028" cy="420415"/>
            </a:xfrm>
            <a:prstGeom prst="triangle">
              <a:avLst/>
            </a:prstGeom>
            <a:solidFill>
              <a:schemeClr val="accent4">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cxnSp>
          <p:nvCxnSpPr>
            <p:cNvPr id="106" name="Straight Arrow Connector 105">
              <a:extLst>
                <a:ext uri="{FF2B5EF4-FFF2-40B4-BE49-F238E27FC236}">
                  <a16:creationId xmlns:a16="http://schemas.microsoft.com/office/drawing/2014/main" id="{B2FBE6AA-3066-42B8-294F-93FD9CCE8810}"/>
                </a:ext>
              </a:extLst>
            </p:cNvPr>
            <p:cNvCxnSpPr>
              <a:cxnSpLocks/>
              <a:stCxn id="105" idx="0"/>
              <a:endCxn id="71" idx="4"/>
            </p:cNvCxnSpPr>
            <p:nvPr/>
          </p:nvCxnSpPr>
          <p:spPr>
            <a:xfrm flipH="1" flipV="1">
              <a:off x="4493919" y="5078466"/>
              <a:ext cx="102088" cy="389920"/>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F26AFB1-4565-C26D-399D-BA4E70DB5D63}"/>
                </a:ext>
              </a:extLst>
            </p:cNvPr>
            <p:cNvCxnSpPr>
              <a:cxnSpLocks/>
              <a:stCxn id="105" idx="5"/>
              <a:endCxn id="30" idx="3"/>
            </p:cNvCxnSpPr>
            <p:nvPr/>
          </p:nvCxnSpPr>
          <p:spPr>
            <a:xfrm flipV="1">
              <a:off x="4730014" y="5053399"/>
              <a:ext cx="462591" cy="625195"/>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15146B1-D1A3-96FA-3625-56A1F44B596F}"/>
                </a:ext>
              </a:extLst>
            </p:cNvPr>
            <p:cNvCxnSpPr>
              <a:cxnSpLocks/>
              <a:stCxn id="29" idx="0"/>
              <a:endCxn id="28" idx="3"/>
            </p:cNvCxnSpPr>
            <p:nvPr/>
          </p:nvCxnSpPr>
          <p:spPr>
            <a:xfrm flipV="1">
              <a:off x="3687209" y="4438231"/>
              <a:ext cx="9476" cy="348325"/>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7A60C9D2-B504-E4CA-556B-11009C0E3A3A}"/>
                </a:ext>
              </a:extLst>
            </p:cNvPr>
            <p:cNvCxnSpPr>
              <a:cxnSpLocks/>
              <a:stCxn id="32" idx="3"/>
              <a:endCxn id="28" idx="1"/>
            </p:cNvCxnSpPr>
            <p:nvPr/>
          </p:nvCxnSpPr>
          <p:spPr>
            <a:xfrm>
              <a:off x="3249485" y="3466864"/>
              <a:ext cx="313193" cy="761160"/>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B5AA697-7ACF-D76F-495B-AFB69DBC4853}"/>
                </a:ext>
              </a:extLst>
            </p:cNvPr>
            <p:cNvCxnSpPr>
              <a:cxnSpLocks/>
              <a:stCxn id="30" idx="5"/>
              <a:endCxn id="31" idx="3"/>
            </p:cNvCxnSpPr>
            <p:nvPr/>
          </p:nvCxnSpPr>
          <p:spPr>
            <a:xfrm flipV="1">
              <a:off x="5326612" y="4771401"/>
              <a:ext cx="370199" cy="71791"/>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FE4DE28-2AB5-700E-569E-0240D297BC4E}"/>
                </a:ext>
              </a:extLst>
            </p:cNvPr>
            <p:cNvCxnSpPr>
              <a:cxnSpLocks/>
              <a:stCxn id="38" idx="3"/>
              <a:endCxn id="31" idx="1"/>
            </p:cNvCxnSpPr>
            <p:nvPr/>
          </p:nvCxnSpPr>
          <p:spPr>
            <a:xfrm>
              <a:off x="5192605" y="4173256"/>
              <a:ext cx="370199" cy="387938"/>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6D8F8AE5-B12D-4785-5FA3-5AB1FD4136F5}"/>
                </a:ext>
              </a:extLst>
            </p:cNvPr>
            <p:cNvCxnSpPr>
              <a:cxnSpLocks/>
              <a:stCxn id="26" idx="5"/>
              <a:endCxn id="36" idx="3"/>
            </p:cNvCxnSpPr>
            <p:nvPr/>
          </p:nvCxnSpPr>
          <p:spPr>
            <a:xfrm flipV="1">
              <a:off x="5222894" y="2622884"/>
              <a:ext cx="319875" cy="591781"/>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D78F164B-4456-A4E6-F034-08AF1E3A6020}"/>
                </a:ext>
              </a:extLst>
            </p:cNvPr>
            <p:cNvCxnSpPr>
              <a:cxnSpLocks/>
              <a:stCxn id="35" idx="5"/>
              <a:endCxn id="36" idx="1"/>
            </p:cNvCxnSpPr>
            <p:nvPr/>
          </p:nvCxnSpPr>
          <p:spPr>
            <a:xfrm>
              <a:off x="4864451" y="2059924"/>
              <a:ext cx="544311" cy="352753"/>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57B4A7E2-1F2D-4D89-70ED-C48ECF642267}"/>
                </a:ext>
              </a:extLst>
            </p:cNvPr>
            <p:cNvCxnSpPr>
              <a:cxnSpLocks/>
              <a:stCxn id="33" idx="5"/>
              <a:endCxn id="34" idx="3"/>
            </p:cNvCxnSpPr>
            <p:nvPr/>
          </p:nvCxnSpPr>
          <p:spPr>
            <a:xfrm flipV="1">
              <a:off x="2949973" y="1913361"/>
              <a:ext cx="352832" cy="219541"/>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E97E4377-CC73-9CCD-4397-BA60DEE0E268}"/>
                </a:ext>
              </a:extLst>
            </p:cNvPr>
            <p:cNvCxnSpPr>
              <a:cxnSpLocks/>
              <a:stCxn id="34" idx="5"/>
              <a:endCxn id="35" idx="1"/>
            </p:cNvCxnSpPr>
            <p:nvPr/>
          </p:nvCxnSpPr>
          <p:spPr>
            <a:xfrm>
              <a:off x="3436812" y="1703154"/>
              <a:ext cx="1159625" cy="356770"/>
            </a:xfrm>
            <a:prstGeom prst="straightConnector1">
              <a:avLst/>
            </a:prstGeom>
            <a:ln w="28575">
              <a:solidFill>
                <a:schemeClr val="accent4">
                  <a:lumMod val="20000"/>
                  <a:lumOff val="80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6" name="Rectangle: Rounded Corners 115">
            <a:extLst>
              <a:ext uri="{FF2B5EF4-FFF2-40B4-BE49-F238E27FC236}">
                <a16:creationId xmlns:a16="http://schemas.microsoft.com/office/drawing/2014/main" id="{21ED0720-1AFC-80F3-1422-7F2C96E07B8B}"/>
              </a:ext>
            </a:extLst>
          </p:cNvPr>
          <p:cNvSpPr/>
          <p:nvPr/>
        </p:nvSpPr>
        <p:spPr>
          <a:xfrm>
            <a:off x="7689093" y="1627996"/>
            <a:ext cx="3884853" cy="3983022"/>
          </a:xfrm>
          <a:prstGeom prst="roundRect">
            <a:avLst>
              <a:gd name="adj" fmla="val 3624"/>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cxnSp>
        <p:nvCxnSpPr>
          <p:cNvPr id="118" name="Straight Connector 117">
            <a:extLst>
              <a:ext uri="{FF2B5EF4-FFF2-40B4-BE49-F238E27FC236}">
                <a16:creationId xmlns:a16="http://schemas.microsoft.com/office/drawing/2014/main" id="{3376EE4C-275B-1812-84F7-8E176354DE3A}"/>
              </a:ext>
            </a:extLst>
          </p:cNvPr>
          <p:cNvCxnSpPr>
            <a:cxnSpLocks/>
          </p:cNvCxnSpPr>
          <p:nvPr/>
        </p:nvCxnSpPr>
        <p:spPr>
          <a:xfrm>
            <a:off x="8110179" y="2489169"/>
            <a:ext cx="32544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7746F09D-5955-4EA2-BBBE-835738F08A17}"/>
              </a:ext>
            </a:extLst>
          </p:cNvPr>
          <p:cNvSpPr txBox="1"/>
          <p:nvPr/>
        </p:nvSpPr>
        <p:spPr>
          <a:xfrm>
            <a:off x="8110340" y="2037890"/>
            <a:ext cx="3249810" cy="184666"/>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Installation of Full Nodes secures blockchain</a:t>
            </a:r>
          </a:p>
        </p:txBody>
      </p:sp>
      <p:sp>
        <p:nvSpPr>
          <p:cNvPr id="119" name="Oval 118">
            <a:extLst>
              <a:ext uri="{FF2B5EF4-FFF2-40B4-BE49-F238E27FC236}">
                <a16:creationId xmlns:a16="http://schemas.microsoft.com/office/drawing/2014/main" id="{43396226-8604-486C-649A-AB7F495C4895}"/>
              </a:ext>
            </a:extLst>
          </p:cNvPr>
          <p:cNvSpPr/>
          <p:nvPr/>
        </p:nvSpPr>
        <p:spPr>
          <a:xfrm>
            <a:off x="7464261" y="1906724"/>
            <a:ext cx="446998" cy="446998"/>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cxnSp>
        <p:nvCxnSpPr>
          <p:cNvPr id="121" name="Straight Connector 120">
            <a:extLst>
              <a:ext uri="{FF2B5EF4-FFF2-40B4-BE49-F238E27FC236}">
                <a16:creationId xmlns:a16="http://schemas.microsoft.com/office/drawing/2014/main" id="{0111101A-5CF7-AD62-2388-196982B24158}"/>
              </a:ext>
            </a:extLst>
          </p:cNvPr>
          <p:cNvCxnSpPr>
            <a:cxnSpLocks/>
          </p:cNvCxnSpPr>
          <p:nvPr/>
        </p:nvCxnSpPr>
        <p:spPr>
          <a:xfrm>
            <a:off x="8110179" y="3207061"/>
            <a:ext cx="32544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4D98B772-CAB6-0BF9-FE5F-D0DA933D616A}"/>
              </a:ext>
            </a:extLst>
          </p:cNvPr>
          <p:cNvSpPr txBox="1"/>
          <p:nvPr/>
        </p:nvSpPr>
        <p:spPr>
          <a:xfrm>
            <a:off x="8110340" y="2663449"/>
            <a:ext cx="3249810" cy="369332"/>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Install Hubs and forwards traffic to Nodes over cellular internet</a:t>
            </a:r>
          </a:p>
        </p:txBody>
      </p:sp>
      <p:sp>
        <p:nvSpPr>
          <p:cNvPr id="124" name="Oval 123">
            <a:extLst>
              <a:ext uri="{FF2B5EF4-FFF2-40B4-BE49-F238E27FC236}">
                <a16:creationId xmlns:a16="http://schemas.microsoft.com/office/drawing/2014/main" id="{7484CDD5-B343-8F2C-E901-E7A4EB842624}"/>
              </a:ext>
            </a:extLst>
          </p:cNvPr>
          <p:cNvSpPr/>
          <p:nvPr/>
        </p:nvSpPr>
        <p:spPr>
          <a:xfrm>
            <a:off x="7464261" y="2624616"/>
            <a:ext cx="446998" cy="446998"/>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cxnSp>
        <p:nvCxnSpPr>
          <p:cNvPr id="126" name="Straight Connector 125">
            <a:extLst>
              <a:ext uri="{FF2B5EF4-FFF2-40B4-BE49-F238E27FC236}">
                <a16:creationId xmlns:a16="http://schemas.microsoft.com/office/drawing/2014/main" id="{1D64518B-6409-361D-90DE-180B48EA4F1B}"/>
              </a:ext>
            </a:extLst>
          </p:cNvPr>
          <p:cNvCxnSpPr>
            <a:cxnSpLocks/>
          </p:cNvCxnSpPr>
          <p:nvPr/>
        </p:nvCxnSpPr>
        <p:spPr>
          <a:xfrm>
            <a:off x="8110179" y="3924953"/>
            <a:ext cx="32544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624A9F2E-CF5D-C194-D829-AC7F2268A7EB}"/>
              </a:ext>
            </a:extLst>
          </p:cNvPr>
          <p:cNvSpPr txBox="1"/>
          <p:nvPr/>
        </p:nvSpPr>
        <p:spPr>
          <a:xfrm>
            <a:off x="8110340" y="3381341"/>
            <a:ext cx="3249810" cy="369332"/>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Install mesh routers and register GPS location to build coverage to hubs</a:t>
            </a:r>
          </a:p>
        </p:txBody>
      </p:sp>
      <p:sp>
        <p:nvSpPr>
          <p:cNvPr id="129" name="Oval 128">
            <a:extLst>
              <a:ext uri="{FF2B5EF4-FFF2-40B4-BE49-F238E27FC236}">
                <a16:creationId xmlns:a16="http://schemas.microsoft.com/office/drawing/2014/main" id="{523C8EB0-5C22-1566-D095-8111E4BF4FEA}"/>
              </a:ext>
            </a:extLst>
          </p:cNvPr>
          <p:cNvSpPr/>
          <p:nvPr/>
        </p:nvSpPr>
        <p:spPr>
          <a:xfrm>
            <a:off x="7464261" y="3342508"/>
            <a:ext cx="446998" cy="446998"/>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cxnSp>
        <p:nvCxnSpPr>
          <p:cNvPr id="131" name="Straight Connector 130">
            <a:extLst>
              <a:ext uri="{FF2B5EF4-FFF2-40B4-BE49-F238E27FC236}">
                <a16:creationId xmlns:a16="http://schemas.microsoft.com/office/drawing/2014/main" id="{46EFA19C-9A8E-6180-1732-E1C42F059093}"/>
              </a:ext>
            </a:extLst>
          </p:cNvPr>
          <p:cNvCxnSpPr>
            <a:cxnSpLocks/>
          </p:cNvCxnSpPr>
          <p:nvPr/>
        </p:nvCxnSpPr>
        <p:spPr>
          <a:xfrm>
            <a:off x="8110179" y="4642845"/>
            <a:ext cx="32544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107B144A-6999-573E-AE09-381B6E7F7C9C}"/>
              </a:ext>
            </a:extLst>
          </p:cNvPr>
          <p:cNvSpPr txBox="1"/>
          <p:nvPr/>
        </p:nvSpPr>
        <p:spPr>
          <a:xfrm>
            <a:off x="8110340" y="4099233"/>
            <a:ext cx="3249810" cy="369332"/>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Install data miner sensors and data miners where coverage exists</a:t>
            </a:r>
          </a:p>
        </p:txBody>
      </p:sp>
      <p:sp>
        <p:nvSpPr>
          <p:cNvPr id="134" name="Oval 133">
            <a:extLst>
              <a:ext uri="{FF2B5EF4-FFF2-40B4-BE49-F238E27FC236}">
                <a16:creationId xmlns:a16="http://schemas.microsoft.com/office/drawing/2014/main" id="{AE715CD0-2304-C7A5-E351-AA2957E365A9}"/>
              </a:ext>
            </a:extLst>
          </p:cNvPr>
          <p:cNvSpPr/>
          <p:nvPr/>
        </p:nvSpPr>
        <p:spPr>
          <a:xfrm>
            <a:off x="7464261" y="4060400"/>
            <a:ext cx="446998" cy="446998"/>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136" name="TextBox 135">
            <a:extLst>
              <a:ext uri="{FF2B5EF4-FFF2-40B4-BE49-F238E27FC236}">
                <a16:creationId xmlns:a16="http://schemas.microsoft.com/office/drawing/2014/main" id="{96449E39-2918-65D0-7B0F-0F8EB3FB3590}"/>
              </a:ext>
            </a:extLst>
          </p:cNvPr>
          <p:cNvSpPr txBox="1"/>
          <p:nvPr/>
        </p:nvSpPr>
        <p:spPr>
          <a:xfrm>
            <a:off x="8110340" y="4778292"/>
            <a:ext cx="3249810" cy="553998"/>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Data available to users on App directly, and customers in marketplace, searchable by unique device address or nearest router coordinates</a:t>
            </a:r>
          </a:p>
        </p:txBody>
      </p:sp>
      <p:sp>
        <p:nvSpPr>
          <p:cNvPr id="137" name="Oval 136">
            <a:extLst>
              <a:ext uri="{FF2B5EF4-FFF2-40B4-BE49-F238E27FC236}">
                <a16:creationId xmlns:a16="http://schemas.microsoft.com/office/drawing/2014/main" id="{479E8B08-F44B-3D33-4B1A-856C9E4753AC}"/>
              </a:ext>
            </a:extLst>
          </p:cNvPr>
          <p:cNvSpPr/>
          <p:nvPr/>
        </p:nvSpPr>
        <p:spPr>
          <a:xfrm>
            <a:off x="7464261" y="4830251"/>
            <a:ext cx="446998" cy="446998"/>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149" name="Rectangle 148">
            <a:extLst>
              <a:ext uri="{FF2B5EF4-FFF2-40B4-BE49-F238E27FC236}">
                <a16:creationId xmlns:a16="http://schemas.microsoft.com/office/drawing/2014/main" id="{17974FAA-9E40-560C-4E8F-58A48C1D8660}"/>
              </a:ext>
            </a:extLst>
          </p:cNvPr>
          <p:cNvSpPr/>
          <p:nvPr/>
        </p:nvSpPr>
        <p:spPr>
          <a:xfrm>
            <a:off x="7615621" y="4214459"/>
            <a:ext cx="144278" cy="138881"/>
          </a:xfrm>
          <a:prstGeom prst="rect">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0" name="Oval 149">
            <a:extLst>
              <a:ext uri="{FF2B5EF4-FFF2-40B4-BE49-F238E27FC236}">
                <a16:creationId xmlns:a16="http://schemas.microsoft.com/office/drawing/2014/main" id="{EB3323DE-431B-7A9B-5B11-6BB0939F6E92}"/>
              </a:ext>
            </a:extLst>
          </p:cNvPr>
          <p:cNvSpPr/>
          <p:nvPr/>
        </p:nvSpPr>
        <p:spPr>
          <a:xfrm>
            <a:off x="7600841" y="2758967"/>
            <a:ext cx="173839" cy="178297"/>
          </a:xfrm>
          <a:prstGeom prst="ellips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51" name="Triangle 243">
            <a:extLst>
              <a:ext uri="{FF2B5EF4-FFF2-40B4-BE49-F238E27FC236}">
                <a16:creationId xmlns:a16="http://schemas.microsoft.com/office/drawing/2014/main" id="{0BD7DE24-A275-3B4D-D19E-AC81506EB6D1}"/>
              </a:ext>
            </a:extLst>
          </p:cNvPr>
          <p:cNvSpPr/>
          <p:nvPr/>
        </p:nvSpPr>
        <p:spPr>
          <a:xfrm>
            <a:off x="7593823" y="3492331"/>
            <a:ext cx="187875" cy="147353"/>
          </a:xfrm>
          <a:prstGeom prst="triangle">
            <a:avLst/>
          </a:prstGeom>
          <a:solidFill>
            <a:schemeClr val="accent4">
              <a:lumMod val="60000"/>
              <a:lumOff val="4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2" name="Group 151">
            <a:extLst>
              <a:ext uri="{FF2B5EF4-FFF2-40B4-BE49-F238E27FC236}">
                <a16:creationId xmlns:a16="http://schemas.microsoft.com/office/drawing/2014/main" id="{01B44317-7110-F54C-50A5-CA30EBC2FD2C}"/>
              </a:ext>
            </a:extLst>
          </p:cNvPr>
          <p:cNvGrpSpPr/>
          <p:nvPr/>
        </p:nvGrpSpPr>
        <p:grpSpPr>
          <a:xfrm>
            <a:off x="7581898" y="2024361"/>
            <a:ext cx="211724" cy="211725"/>
            <a:chOff x="7024688" y="3248025"/>
            <a:chExt cx="361950" cy="361951"/>
          </a:xfrm>
          <a:solidFill>
            <a:srgbClr val="37617A"/>
          </a:solidFill>
        </p:grpSpPr>
        <p:sp>
          <p:nvSpPr>
            <p:cNvPr id="153" name="Freeform 40">
              <a:extLst>
                <a:ext uri="{FF2B5EF4-FFF2-40B4-BE49-F238E27FC236}">
                  <a16:creationId xmlns:a16="http://schemas.microsoft.com/office/drawing/2014/main" id="{3C32D22C-5028-6040-EBF7-0B23E712B152}"/>
                </a:ext>
              </a:extLst>
            </p:cNvPr>
            <p:cNvSpPr>
              <a:spLocks noEditPoints="1"/>
            </p:cNvSpPr>
            <p:nvPr/>
          </p:nvSpPr>
          <p:spPr bwMode="auto">
            <a:xfrm>
              <a:off x="7024688" y="3459163"/>
              <a:ext cx="150813" cy="150813"/>
            </a:xfrm>
            <a:custGeom>
              <a:avLst/>
              <a:gdLst>
                <a:gd name="T0" fmla="*/ 543 w 571"/>
                <a:gd name="T1" fmla="*/ 570 h 570"/>
                <a:gd name="T2" fmla="*/ 29 w 571"/>
                <a:gd name="T3" fmla="*/ 570 h 570"/>
                <a:gd name="T4" fmla="*/ 29 w 571"/>
                <a:gd name="T5" fmla="*/ 570 h 570"/>
                <a:gd name="T6" fmla="*/ 23 w 571"/>
                <a:gd name="T7" fmla="*/ 569 h 570"/>
                <a:gd name="T8" fmla="*/ 18 w 571"/>
                <a:gd name="T9" fmla="*/ 568 h 570"/>
                <a:gd name="T10" fmla="*/ 13 w 571"/>
                <a:gd name="T11" fmla="*/ 565 h 570"/>
                <a:gd name="T12" fmla="*/ 8 w 571"/>
                <a:gd name="T13" fmla="*/ 562 h 570"/>
                <a:gd name="T14" fmla="*/ 5 w 571"/>
                <a:gd name="T15" fmla="*/ 558 h 570"/>
                <a:gd name="T16" fmla="*/ 2 w 571"/>
                <a:gd name="T17" fmla="*/ 553 h 570"/>
                <a:gd name="T18" fmla="*/ 0 w 571"/>
                <a:gd name="T19" fmla="*/ 547 h 570"/>
                <a:gd name="T20" fmla="*/ 0 w 571"/>
                <a:gd name="T21" fmla="*/ 542 h 570"/>
                <a:gd name="T22" fmla="*/ 0 w 571"/>
                <a:gd name="T23" fmla="*/ 28 h 570"/>
                <a:gd name="T24" fmla="*/ 0 w 571"/>
                <a:gd name="T25" fmla="*/ 28 h 570"/>
                <a:gd name="T26" fmla="*/ 0 w 571"/>
                <a:gd name="T27" fmla="*/ 23 h 570"/>
                <a:gd name="T28" fmla="*/ 2 w 571"/>
                <a:gd name="T29" fmla="*/ 17 h 570"/>
                <a:gd name="T30" fmla="*/ 5 w 571"/>
                <a:gd name="T31" fmla="*/ 13 h 570"/>
                <a:gd name="T32" fmla="*/ 8 w 571"/>
                <a:gd name="T33" fmla="*/ 8 h 570"/>
                <a:gd name="T34" fmla="*/ 13 w 571"/>
                <a:gd name="T35" fmla="*/ 5 h 570"/>
                <a:gd name="T36" fmla="*/ 18 w 571"/>
                <a:gd name="T37" fmla="*/ 2 h 570"/>
                <a:gd name="T38" fmla="*/ 23 w 571"/>
                <a:gd name="T39" fmla="*/ 1 h 570"/>
                <a:gd name="T40" fmla="*/ 29 w 571"/>
                <a:gd name="T41" fmla="*/ 0 h 570"/>
                <a:gd name="T42" fmla="*/ 543 w 571"/>
                <a:gd name="T43" fmla="*/ 0 h 570"/>
                <a:gd name="T44" fmla="*/ 543 w 571"/>
                <a:gd name="T45" fmla="*/ 0 h 570"/>
                <a:gd name="T46" fmla="*/ 548 w 571"/>
                <a:gd name="T47" fmla="*/ 1 h 570"/>
                <a:gd name="T48" fmla="*/ 554 w 571"/>
                <a:gd name="T49" fmla="*/ 2 h 570"/>
                <a:gd name="T50" fmla="*/ 558 w 571"/>
                <a:gd name="T51" fmla="*/ 5 h 570"/>
                <a:gd name="T52" fmla="*/ 563 w 571"/>
                <a:gd name="T53" fmla="*/ 8 h 570"/>
                <a:gd name="T54" fmla="*/ 566 w 571"/>
                <a:gd name="T55" fmla="*/ 13 h 570"/>
                <a:gd name="T56" fmla="*/ 569 w 571"/>
                <a:gd name="T57" fmla="*/ 17 h 570"/>
                <a:gd name="T58" fmla="*/ 570 w 571"/>
                <a:gd name="T59" fmla="*/ 23 h 570"/>
                <a:gd name="T60" fmla="*/ 571 w 571"/>
                <a:gd name="T61" fmla="*/ 28 h 570"/>
                <a:gd name="T62" fmla="*/ 571 w 571"/>
                <a:gd name="T63" fmla="*/ 542 h 570"/>
                <a:gd name="T64" fmla="*/ 571 w 571"/>
                <a:gd name="T65" fmla="*/ 542 h 570"/>
                <a:gd name="T66" fmla="*/ 570 w 571"/>
                <a:gd name="T67" fmla="*/ 547 h 570"/>
                <a:gd name="T68" fmla="*/ 569 w 571"/>
                <a:gd name="T69" fmla="*/ 553 h 570"/>
                <a:gd name="T70" fmla="*/ 566 w 571"/>
                <a:gd name="T71" fmla="*/ 558 h 570"/>
                <a:gd name="T72" fmla="*/ 563 w 571"/>
                <a:gd name="T73" fmla="*/ 562 h 570"/>
                <a:gd name="T74" fmla="*/ 558 w 571"/>
                <a:gd name="T75" fmla="*/ 565 h 570"/>
                <a:gd name="T76" fmla="*/ 554 w 571"/>
                <a:gd name="T77" fmla="*/ 568 h 570"/>
                <a:gd name="T78" fmla="*/ 548 w 571"/>
                <a:gd name="T79" fmla="*/ 569 h 570"/>
                <a:gd name="T80" fmla="*/ 543 w 571"/>
                <a:gd name="T81" fmla="*/ 570 h 570"/>
                <a:gd name="T82" fmla="*/ 543 w 571"/>
                <a:gd name="T83" fmla="*/ 570 h 570"/>
                <a:gd name="T84" fmla="*/ 57 w 571"/>
                <a:gd name="T85" fmla="*/ 514 h 570"/>
                <a:gd name="T86" fmla="*/ 513 w 571"/>
                <a:gd name="T87" fmla="*/ 514 h 570"/>
                <a:gd name="T88" fmla="*/ 513 w 571"/>
                <a:gd name="T89" fmla="*/ 58 h 570"/>
                <a:gd name="T90" fmla="*/ 57 w 571"/>
                <a:gd name="T91" fmla="*/ 58 h 570"/>
                <a:gd name="T92" fmla="*/ 57 w 571"/>
                <a:gd name="T93" fmla="*/ 514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 h="570">
                  <a:moveTo>
                    <a:pt x="543" y="570"/>
                  </a:moveTo>
                  <a:lnTo>
                    <a:pt x="29" y="570"/>
                  </a:lnTo>
                  <a:lnTo>
                    <a:pt x="29" y="570"/>
                  </a:lnTo>
                  <a:lnTo>
                    <a:pt x="23" y="569"/>
                  </a:lnTo>
                  <a:lnTo>
                    <a:pt x="18" y="568"/>
                  </a:lnTo>
                  <a:lnTo>
                    <a:pt x="13" y="565"/>
                  </a:lnTo>
                  <a:lnTo>
                    <a:pt x="8" y="562"/>
                  </a:lnTo>
                  <a:lnTo>
                    <a:pt x="5" y="558"/>
                  </a:lnTo>
                  <a:lnTo>
                    <a:pt x="2" y="553"/>
                  </a:lnTo>
                  <a:lnTo>
                    <a:pt x="0" y="547"/>
                  </a:lnTo>
                  <a:lnTo>
                    <a:pt x="0" y="542"/>
                  </a:lnTo>
                  <a:lnTo>
                    <a:pt x="0" y="28"/>
                  </a:lnTo>
                  <a:lnTo>
                    <a:pt x="0" y="28"/>
                  </a:lnTo>
                  <a:lnTo>
                    <a:pt x="0" y="23"/>
                  </a:lnTo>
                  <a:lnTo>
                    <a:pt x="2" y="17"/>
                  </a:lnTo>
                  <a:lnTo>
                    <a:pt x="5" y="13"/>
                  </a:lnTo>
                  <a:lnTo>
                    <a:pt x="8" y="8"/>
                  </a:lnTo>
                  <a:lnTo>
                    <a:pt x="13" y="5"/>
                  </a:lnTo>
                  <a:lnTo>
                    <a:pt x="18" y="2"/>
                  </a:lnTo>
                  <a:lnTo>
                    <a:pt x="23" y="1"/>
                  </a:lnTo>
                  <a:lnTo>
                    <a:pt x="29" y="0"/>
                  </a:lnTo>
                  <a:lnTo>
                    <a:pt x="543" y="0"/>
                  </a:lnTo>
                  <a:lnTo>
                    <a:pt x="543" y="0"/>
                  </a:lnTo>
                  <a:lnTo>
                    <a:pt x="548" y="1"/>
                  </a:lnTo>
                  <a:lnTo>
                    <a:pt x="554" y="2"/>
                  </a:lnTo>
                  <a:lnTo>
                    <a:pt x="558" y="5"/>
                  </a:lnTo>
                  <a:lnTo>
                    <a:pt x="563" y="8"/>
                  </a:lnTo>
                  <a:lnTo>
                    <a:pt x="566" y="13"/>
                  </a:lnTo>
                  <a:lnTo>
                    <a:pt x="569" y="17"/>
                  </a:lnTo>
                  <a:lnTo>
                    <a:pt x="570" y="23"/>
                  </a:lnTo>
                  <a:lnTo>
                    <a:pt x="571" y="28"/>
                  </a:lnTo>
                  <a:lnTo>
                    <a:pt x="571" y="542"/>
                  </a:lnTo>
                  <a:lnTo>
                    <a:pt x="571" y="542"/>
                  </a:lnTo>
                  <a:lnTo>
                    <a:pt x="570" y="547"/>
                  </a:lnTo>
                  <a:lnTo>
                    <a:pt x="569" y="553"/>
                  </a:lnTo>
                  <a:lnTo>
                    <a:pt x="566" y="558"/>
                  </a:lnTo>
                  <a:lnTo>
                    <a:pt x="563" y="562"/>
                  </a:lnTo>
                  <a:lnTo>
                    <a:pt x="558" y="565"/>
                  </a:lnTo>
                  <a:lnTo>
                    <a:pt x="554" y="568"/>
                  </a:lnTo>
                  <a:lnTo>
                    <a:pt x="548" y="569"/>
                  </a:lnTo>
                  <a:lnTo>
                    <a:pt x="543" y="570"/>
                  </a:lnTo>
                  <a:lnTo>
                    <a:pt x="543" y="570"/>
                  </a:lnTo>
                  <a:close/>
                  <a:moveTo>
                    <a:pt x="57" y="514"/>
                  </a:moveTo>
                  <a:lnTo>
                    <a:pt x="513" y="514"/>
                  </a:lnTo>
                  <a:lnTo>
                    <a:pt x="513" y="58"/>
                  </a:lnTo>
                  <a:lnTo>
                    <a:pt x="57" y="58"/>
                  </a:lnTo>
                  <a:lnTo>
                    <a:pt x="57"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54" name="Freeform 41">
              <a:extLst>
                <a:ext uri="{FF2B5EF4-FFF2-40B4-BE49-F238E27FC236}">
                  <a16:creationId xmlns:a16="http://schemas.microsoft.com/office/drawing/2014/main" id="{F7BA2346-6269-8323-DC2A-57C416365E80}"/>
                </a:ext>
              </a:extLst>
            </p:cNvPr>
            <p:cNvSpPr>
              <a:spLocks noEditPoints="1"/>
            </p:cNvSpPr>
            <p:nvPr/>
          </p:nvSpPr>
          <p:spPr bwMode="auto">
            <a:xfrm>
              <a:off x="7235825" y="3459163"/>
              <a:ext cx="150813" cy="150813"/>
            </a:xfrm>
            <a:custGeom>
              <a:avLst/>
              <a:gdLst>
                <a:gd name="T0" fmla="*/ 542 w 571"/>
                <a:gd name="T1" fmla="*/ 570 h 570"/>
                <a:gd name="T2" fmla="*/ 29 w 571"/>
                <a:gd name="T3" fmla="*/ 570 h 570"/>
                <a:gd name="T4" fmla="*/ 29 w 571"/>
                <a:gd name="T5" fmla="*/ 570 h 570"/>
                <a:gd name="T6" fmla="*/ 23 w 571"/>
                <a:gd name="T7" fmla="*/ 569 h 570"/>
                <a:gd name="T8" fmla="*/ 18 w 571"/>
                <a:gd name="T9" fmla="*/ 568 h 570"/>
                <a:gd name="T10" fmla="*/ 12 w 571"/>
                <a:gd name="T11" fmla="*/ 565 h 570"/>
                <a:gd name="T12" fmla="*/ 8 w 571"/>
                <a:gd name="T13" fmla="*/ 562 h 570"/>
                <a:gd name="T14" fmla="*/ 5 w 571"/>
                <a:gd name="T15" fmla="*/ 558 h 570"/>
                <a:gd name="T16" fmla="*/ 2 w 571"/>
                <a:gd name="T17" fmla="*/ 553 h 570"/>
                <a:gd name="T18" fmla="*/ 0 w 571"/>
                <a:gd name="T19" fmla="*/ 547 h 570"/>
                <a:gd name="T20" fmla="*/ 0 w 571"/>
                <a:gd name="T21" fmla="*/ 542 h 570"/>
                <a:gd name="T22" fmla="*/ 0 w 571"/>
                <a:gd name="T23" fmla="*/ 28 h 570"/>
                <a:gd name="T24" fmla="*/ 0 w 571"/>
                <a:gd name="T25" fmla="*/ 28 h 570"/>
                <a:gd name="T26" fmla="*/ 0 w 571"/>
                <a:gd name="T27" fmla="*/ 23 h 570"/>
                <a:gd name="T28" fmla="*/ 2 w 571"/>
                <a:gd name="T29" fmla="*/ 17 h 570"/>
                <a:gd name="T30" fmla="*/ 5 w 571"/>
                <a:gd name="T31" fmla="*/ 13 h 570"/>
                <a:gd name="T32" fmla="*/ 8 w 571"/>
                <a:gd name="T33" fmla="*/ 8 h 570"/>
                <a:gd name="T34" fmla="*/ 12 w 571"/>
                <a:gd name="T35" fmla="*/ 5 h 570"/>
                <a:gd name="T36" fmla="*/ 18 w 571"/>
                <a:gd name="T37" fmla="*/ 2 h 570"/>
                <a:gd name="T38" fmla="*/ 23 w 571"/>
                <a:gd name="T39" fmla="*/ 1 h 570"/>
                <a:gd name="T40" fmla="*/ 29 w 571"/>
                <a:gd name="T41" fmla="*/ 0 h 570"/>
                <a:gd name="T42" fmla="*/ 542 w 571"/>
                <a:gd name="T43" fmla="*/ 0 h 570"/>
                <a:gd name="T44" fmla="*/ 542 w 571"/>
                <a:gd name="T45" fmla="*/ 0 h 570"/>
                <a:gd name="T46" fmla="*/ 548 w 571"/>
                <a:gd name="T47" fmla="*/ 1 h 570"/>
                <a:gd name="T48" fmla="*/ 553 w 571"/>
                <a:gd name="T49" fmla="*/ 2 h 570"/>
                <a:gd name="T50" fmla="*/ 558 w 571"/>
                <a:gd name="T51" fmla="*/ 5 h 570"/>
                <a:gd name="T52" fmla="*/ 562 w 571"/>
                <a:gd name="T53" fmla="*/ 8 h 570"/>
                <a:gd name="T54" fmla="*/ 566 w 571"/>
                <a:gd name="T55" fmla="*/ 13 h 570"/>
                <a:gd name="T56" fmla="*/ 569 w 571"/>
                <a:gd name="T57" fmla="*/ 17 h 570"/>
                <a:gd name="T58" fmla="*/ 570 w 571"/>
                <a:gd name="T59" fmla="*/ 23 h 570"/>
                <a:gd name="T60" fmla="*/ 571 w 571"/>
                <a:gd name="T61" fmla="*/ 28 h 570"/>
                <a:gd name="T62" fmla="*/ 571 w 571"/>
                <a:gd name="T63" fmla="*/ 542 h 570"/>
                <a:gd name="T64" fmla="*/ 571 w 571"/>
                <a:gd name="T65" fmla="*/ 542 h 570"/>
                <a:gd name="T66" fmla="*/ 570 w 571"/>
                <a:gd name="T67" fmla="*/ 547 h 570"/>
                <a:gd name="T68" fmla="*/ 569 w 571"/>
                <a:gd name="T69" fmla="*/ 553 h 570"/>
                <a:gd name="T70" fmla="*/ 566 w 571"/>
                <a:gd name="T71" fmla="*/ 558 h 570"/>
                <a:gd name="T72" fmla="*/ 562 w 571"/>
                <a:gd name="T73" fmla="*/ 562 h 570"/>
                <a:gd name="T74" fmla="*/ 558 w 571"/>
                <a:gd name="T75" fmla="*/ 565 h 570"/>
                <a:gd name="T76" fmla="*/ 553 w 571"/>
                <a:gd name="T77" fmla="*/ 568 h 570"/>
                <a:gd name="T78" fmla="*/ 548 w 571"/>
                <a:gd name="T79" fmla="*/ 569 h 570"/>
                <a:gd name="T80" fmla="*/ 542 w 571"/>
                <a:gd name="T81" fmla="*/ 570 h 570"/>
                <a:gd name="T82" fmla="*/ 542 w 571"/>
                <a:gd name="T83" fmla="*/ 570 h 570"/>
                <a:gd name="T84" fmla="*/ 57 w 571"/>
                <a:gd name="T85" fmla="*/ 514 h 570"/>
                <a:gd name="T86" fmla="*/ 513 w 571"/>
                <a:gd name="T87" fmla="*/ 514 h 570"/>
                <a:gd name="T88" fmla="*/ 513 w 571"/>
                <a:gd name="T89" fmla="*/ 58 h 570"/>
                <a:gd name="T90" fmla="*/ 57 w 571"/>
                <a:gd name="T91" fmla="*/ 58 h 570"/>
                <a:gd name="T92" fmla="*/ 57 w 571"/>
                <a:gd name="T93" fmla="*/ 514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 h="570">
                  <a:moveTo>
                    <a:pt x="542" y="570"/>
                  </a:moveTo>
                  <a:lnTo>
                    <a:pt x="29" y="570"/>
                  </a:lnTo>
                  <a:lnTo>
                    <a:pt x="29" y="570"/>
                  </a:lnTo>
                  <a:lnTo>
                    <a:pt x="23" y="569"/>
                  </a:lnTo>
                  <a:lnTo>
                    <a:pt x="18" y="568"/>
                  </a:lnTo>
                  <a:lnTo>
                    <a:pt x="12" y="565"/>
                  </a:lnTo>
                  <a:lnTo>
                    <a:pt x="8" y="562"/>
                  </a:lnTo>
                  <a:lnTo>
                    <a:pt x="5" y="558"/>
                  </a:lnTo>
                  <a:lnTo>
                    <a:pt x="2" y="553"/>
                  </a:lnTo>
                  <a:lnTo>
                    <a:pt x="0" y="547"/>
                  </a:lnTo>
                  <a:lnTo>
                    <a:pt x="0" y="542"/>
                  </a:lnTo>
                  <a:lnTo>
                    <a:pt x="0" y="28"/>
                  </a:lnTo>
                  <a:lnTo>
                    <a:pt x="0" y="28"/>
                  </a:lnTo>
                  <a:lnTo>
                    <a:pt x="0" y="23"/>
                  </a:lnTo>
                  <a:lnTo>
                    <a:pt x="2" y="17"/>
                  </a:lnTo>
                  <a:lnTo>
                    <a:pt x="5" y="13"/>
                  </a:lnTo>
                  <a:lnTo>
                    <a:pt x="8" y="8"/>
                  </a:lnTo>
                  <a:lnTo>
                    <a:pt x="12" y="5"/>
                  </a:lnTo>
                  <a:lnTo>
                    <a:pt x="18" y="2"/>
                  </a:lnTo>
                  <a:lnTo>
                    <a:pt x="23" y="1"/>
                  </a:lnTo>
                  <a:lnTo>
                    <a:pt x="29" y="0"/>
                  </a:lnTo>
                  <a:lnTo>
                    <a:pt x="542" y="0"/>
                  </a:lnTo>
                  <a:lnTo>
                    <a:pt x="542" y="0"/>
                  </a:lnTo>
                  <a:lnTo>
                    <a:pt x="548" y="1"/>
                  </a:lnTo>
                  <a:lnTo>
                    <a:pt x="553" y="2"/>
                  </a:lnTo>
                  <a:lnTo>
                    <a:pt x="558" y="5"/>
                  </a:lnTo>
                  <a:lnTo>
                    <a:pt x="562" y="8"/>
                  </a:lnTo>
                  <a:lnTo>
                    <a:pt x="566" y="13"/>
                  </a:lnTo>
                  <a:lnTo>
                    <a:pt x="569" y="17"/>
                  </a:lnTo>
                  <a:lnTo>
                    <a:pt x="570" y="23"/>
                  </a:lnTo>
                  <a:lnTo>
                    <a:pt x="571" y="28"/>
                  </a:lnTo>
                  <a:lnTo>
                    <a:pt x="571" y="542"/>
                  </a:lnTo>
                  <a:lnTo>
                    <a:pt x="571" y="542"/>
                  </a:lnTo>
                  <a:lnTo>
                    <a:pt x="570" y="547"/>
                  </a:lnTo>
                  <a:lnTo>
                    <a:pt x="569" y="553"/>
                  </a:lnTo>
                  <a:lnTo>
                    <a:pt x="566" y="558"/>
                  </a:lnTo>
                  <a:lnTo>
                    <a:pt x="562" y="562"/>
                  </a:lnTo>
                  <a:lnTo>
                    <a:pt x="558" y="565"/>
                  </a:lnTo>
                  <a:lnTo>
                    <a:pt x="553" y="568"/>
                  </a:lnTo>
                  <a:lnTo>
                    <a:pt x="548" y="569"/>
                  </a:lnTo>
                  <a:lnTo>
                    <a:pt x="542" y="570"/>
                  </a:lnTo>
                  <a:lnTo>
                    <a:pt x="542" y="570"/>
                  </a:lnTo>
                  <a:close/>
                  <a:moveTo>
                    <a:pt x="57" y="514"/>
                  </a:moveTo>
                  <a:lnTo>
                    <a:pt x="513" y="514"/>
                  </a:lnTo>
                  <a:lnTo>
                    <a:pt x="513" y="58"/>
                  </a:lnTo>
                  <a:lnTo>
                    <a:pt x="57" y="58"/>
                  </a:lnTo>
                  <a:lnTo>
                    <a:pt x="57"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55" name="Freeform 42">
              <a:extLst>
                <a:ext uri="{FF2B5EF4-FFF2-40B4-BE49-F238E27FC236}">
                  <a16:creationId xmlns:a16="http://schemas.microsoft.com/office/drawing/2014/main" id="{C48FF5C4-B730-4B9D-9732-4CE6A38B5045}"/>
                </a:ext>
              </a:extLst>
            </p:cNvPr>
            <p:cNvSpPr>
              <a:spLocks noEditPoints="1"/>
            </p:cNvSpPr>
            <p:nvPr/>
          </p:nvSpPr>
          <p:spPr bwMode="auto">
            <a:xfrm>
              <a:off x="7145338" y="3248025"/>
              <a:ext cx="150813" cy="150813"/>
            </a:xfrm>
            <a:custGeom>
              <a:avLst/>
              <a:gdLst>
                <a:gd name="T0" fmla="*/ 542 w 571"/>
                <a:gd name="T1" fmla="*/ 570 h 570"/>
                <a:gd name="T2" fmla="*/ 28 w 571"/>
                <a:gd name="T3" fmla="*/ 570 h 570"/>
                <a:gd name="T4" fmla="*/ 28 w 571"/>
                <a:gd name="T5" fmla="*/ 570 h 570"/>
                <a:gd name="T6" fmla="*/ 22 w 571"/>
                <a:gd name="T7" fmla="*/ 570 h 570"/>
                <a:gd name="T8" fmla="*/ 17 w 571"/>
                <a:gd name="T9" fmla="*/ 568 h 570"/>
                <a:gd name="T10" fmla="*/ 12 w 571"/>
                <a:gd name="T11" fmla="*/ 565 h 570"/>
                <a:gd name="T12" fmla="*/ 8 w 571"/>
                <a:gd name="T13" fmla="*/ 562 h 570"/>
                <a:gd name="T14" fmla="*/ 5 w 571"/>
                <a:gd name="T15" fmla="*/ 558 h 570"/>
                <a:gd name="T16" fmla="*/ 2 w 571"/>
                <a:gd name="T17" fmla="*/ 553 h 570"/>
                <a:gd name="T18" fmla="*/ 0 w 571"/>
                <a:gd name="T19" fmla="*/ 548 h 570"/>
                <a:gd name="T20" fmla="*/ 0 w 571"/>
                <a:gd name="T21" fmla="*/ 542 h 570"/>
                <a:gd name="T22" fmla="*/ 0 w 571"/>
                <a:gd name="T23" fmla="*/ 28 h 570"/>
                <a:gd name="T24" fmla="*/ 0 w 571"/>
                <a:gd name="T25" fmla="*/ 28 h 570"/>
                <a:gd name="T26" fmla="*/ 0 w 571"/>
                <a:gd name="T27" fmla="*/ 23 h 570"/>
                <a:gd name="T28" fmla="*/ 2 w 571"/>
                <a:gd name="T29" fmla="*/ 17 h 570"/>
                <a:gd name="T30" fmla="*/ 5 w 571"/>
                <a:gd name="T31" fmla="*/ 13 h 570"/>
                <a:gd name="T32" fmla="*/ 8 w 571"/>
                <a:gd name="T33" fmla="*/ 8 h 570"/>
                <a:gd name="T34" fmla="*/ 12 w 571"/>
                <a:gd name="T35" fmla="*/ 5 h 570"/>
                <a:gd name="T36" fmla="*/ 17 w 571"/>
                <a:gd name="T37" fmla="*/ 2 h 570"/>
                <a:gd name="T38" fmla="*/ 22 w 571"/>
                <a:gd name="T39" fmla="*/ 1 h 570"/>
                <a:gd name="T40" fmla="*/ 28 w 571"/>
                <a:gd name="T41" fmla="*/ 0 h 570"/>
                <a:gd name="T42" fmla="*/ 542 w 571"/>
                <a:gd name="T43" fmla="*/ 0 h 570"/>
                <a:gd name="T44" fmla="*/ 542 w 571"/>
                <a:gd name="T45" fmla="*/ 0 h 570"/>
                <a:gd name="T46" fmla="*/ 547 w 571"/>
                <a:gd name="T47" fmla="*/ 1 h 570"/>
                <a:gd name="T48" fmla="*/ 553 w 571"/>
                <a:gd name="T49" fmla="*/ 2 h 570"/>
                <a:gd name="T50" fmla="*/ 557 w 571"/>
                <a:gd name="T51" fmla="*/ 5 h 570"/>
                <a:gd name="T52" fmla="*/ 563 w 571"/>
                <a:gd name="T53" fmla="*/ 8 h 570"/>
                <a:gd name="T54" fmla="*/ 566 w 571"/>
                <a:gd name="T55" fmla="*/ 13 h 570"/>
                <a:gd name="T56" fmla="*/ 569 w 571"/>
                <a:gd name="T57" fmla="*/ 17 h 570"/>
                <a:gd name="T58" fmla="*/ 570 w 571"/>
                <a:gd name="T59" fmla="*/ 23 h 570"/>
                <a:gd name="T60" fmla="*/ 571 w 571"/>
                <a:gd name="T61" fmla="*/ 28 h 570"/>
                <a:gd name="T62" fmla="*/ 571 w 571"/>
                <a:gd name="T63" fmla="*/ 542 h 570"/>
                <a:gd name="T64" fmla="*/ 571 w 571"/>
                <a:gd name="T65" fmla="*/ 542 h 570"/>
                <a:gd name="T66" fmla="*/ 570 w 571"/>
                <a:gd name="T67" fmla="*/ 548 h 570"/>
                <a:gd name="T68" fmla="*/ 569 w 571"/>
                <a:gd name="T69" fmla="*/ 553 h 570"/>
                <a:gd name="T70" fmla="*/ 566 w 571"/>
                <a:gd name="T71" fmla="*/ 558 h 570"/>
                <a:gd name="T72" fmla="*/ 563 w 571"/>
                <a:gd name="T73" fmla="*/ 562 h 570"/>
                <a:gd name="T74" fmla="*/ 557 w 571"/>
                <a:gd name="T75" fmla="*/ 565 h 570"/>
                <a:gd name="T76" fmla="*/ 553 w 571"/>
                <a:gd name="T77" fmla="*/ 568 h 570"/>
                <a:gd name="T78" fmla="*/ 547 w 571"/>
                <a:gd name="T79" fmla="*/ 570 h 570"/>
                <a:gd name="T80" fmla="*/ 542 w 571"/>
                <a:gd name="T81" fmla="*/ 570 h 570"/>
                <a:gd name="T82" fmla="*/ 542 w 571"/>
                <a:gd name="T83" fmla="*/ 570 h 570"/>
                <a:gd name="T84" fmla="*/ 56 w 571"/>
                <a:gd name="T85" fmla="*/ 514 h 570"/>
                <a:gd name="T86" fmla="*/ 513 w 571"/>
                <a:gd name="T87" fmla="*/ 514 h 570"/>
                <a:gd name="T88" fmla="*/ 513 w 571"/>
                <a:gd name="T89" fmla="*/ 58 h 570"/>
                <a:gd name="T90" fmla="*/ 56 w 571"/>
                <a:gd name="T91" fmla="*/ 58 h 570"/>
                <a:gd name="T92" fmla="*/ 56 w 571"/>
                <a:gd name="T93" fmla="*/ 514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1" h="570">
                  <a:moveTo>
                    <a:pt x="542" y="570"/>
                  </a:moveTo>
                  <a:lnTo>
                    <a:pt x="28" y="570"/>
                  </a:lnTo>
                  <a:lnTo>
                    <a:pt x="28" y="570"/>
                  </a:lnTo>
                  <a:lnTo>
                    <a:pt x="22" y="570"/>
                  </a:lnTo>
                  <a:lnTo>
                    <a:pt x="17" y="568"/>
                  </a:lnTo>
                  <a:lnTo>
                    <a:pt x="12" y="565"/>
                  </a:lnTo>
                  <a:lnTo>
                    <a:pt x="8" y="562"/>
                  </a:lnTo>
                  <a:lnTo>
                    <a:pt x="5" y="558"/>
                  </a:lnTo>
                  <a:lnTo>
                    <a:pt x="2" y="553"/>
                  </a:lnTo>
                  <a:lnTo>
                    <a:pt x="0" y="548"/>
                  </a:lnTo>
                  <a:lnTo>
                    <a:pt x="0" y="542"/>
                  </a:lnTo>
                  <a:lnTo>
                    <a:pt x="0" y="28"/>
                  </a:lnTo>
                  <a:lnTo>
                    <a:pt x="0" y="28"/>
                  </a:lnTo>
                  <a:lnTo>
                    <a:pt x="0" y="23"/>
                  </a:lnTo>
                  <a:lnTo>
                    <a:pt x="2" y="17"/>
                  </a:lnTo>
                  <a:lnTo>
                    <a:pt x="5" y="13"/>
                  </a:lnTo>
                  <a:lnTo>
                    <a:pt x="8" y="8"/>
                  </a:lnTo>
                  <a:lnTo>
                    <a:pt x="12" y="5"/>
                  </a:lnTo>
                  <a:lnTo>
                    <a:pt x="17" y="2"/>
                  </a:lnTo>
                  <a:lnTo>
                    <a:pt x="22" y="1"/>
                  </a:lnTo>
                  <a:lnTo>
                    <a:pt x="28" y="0"/>
                  </a:lnTo>
                  <a:lnTo>
                    <a:pt x="542" y="0"/>
                  </a:lnTo>
                  <a:lnTo>
                    <a:pt x="542" y="0"/>
                  </a:lnTo>
                  <a:lnTo>
                    <a:pt x="547" y="1"/>
                  </a:lnTo>
                  <a:lnTo>
                    <a:pt x="553" y="2"/>
                  </a:lnTo>
                  <a:lnTo>
                    <a:pt x="557" y="5"/>
                  </a:lnTo>
                  <a:lnTo>
                    <a:pt x="563" y="8"/>
                  </a:lnTo>
                  <a:lnTo>
                    <a:pt x="566" y="13"/>
                  </a:lnTo>
                  <a:lnTo>
                    <a:pt x="569" y="17"/>
                  </a:lnTo>
                  <a:lnTo>
                    <a:pt x="570" y="23"/>
                  </a:lnTo>
                  <a:lnTo>
                    <a:pt x="571" y="28"/>
                  </a:lnTo>
                  <a:lnTo>
                    <a:pt x="571" y="542"/>
                  </a:lnTo>
                  <a:lnTo>
                    <a:pt x="571" y="542"/>
                  </a:lnTo>
                  <a:lnTo>
                    <a:pt x="570" y="548"/>
                  </a:lnTo>
                  <a:lnTo>
                    <a:pt x="569" y="553"/>
                  </a:lnTo>
                  <a:lnTo>
                    <a:pt x="566" y="558"/>
                  </a:lnTo>
                  <a:lnTo>
                    <a:pt x="563" y="562"/>
                  </a:lnTo>
                  <a:lnTo>
                    <a:pt x="557" y="565"/>
                  </a:lnTo>
                  <a:lnTo>
                    <a:pt x="553" y="568"/>
                  </a:lnTo>
                  <a:lnTo>
                    <a:pt x="547" y="570"/>
                  </a:lnTo>
                  <a:lnTo>
                    <a:pt x="542" y="570"/>
                  </a:lnTo>
                  <a:lnTo>
                    <a:pt x="542" y="570"/>
                  </a:lnTo>
                  <a:close/>
                  <a:moveTo>
                    <a:pt x="56" y="514"/>
                  </a:moveTo>
                  <a:lnTo>
                    <a:pt x="513" y="514"/>
                  </a:lnTo>
                  <a:lnTo>
                    <a:pt x="513" y="58"/>
                  </a:lnTo>
                  <a:lnTo>
                    <a:pt x="56" y="58"/>
                  </a:lnTo>
                  <a:lnTo>
                    <a:pt x="56"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56" name="Freeform 43">
              <a:extLst>
                <a:ext uri="{FF2B5EF4-FFF2-40B4-BE49-F238E27FC236}">
                  <a16:creationId xmlns:a16="http://schemas.microsoft.com/office/drawing/2014/main" id="{22785ADD-B974-B2CC-412D-E0607E8416E5}"/>
                </a:ext>
              </a:extLst>
            </p:cNvPr>
            <p:cNvSpPr>
              <a:spLocks/>
            </p:cNvSpPr>
            <p:nvPr/>
          </p:nvSpPr>
          <p:spPr bwMode="auto">
            <a:xfrm>
              <a:off x="7069138" y="3414713"/>
              <a:ext cx="273050" cy="60325"/>
            </a:xfrm>
            <a:custGeom>
              <a:avLst/>
              <a:gdLst>
                <a:gd name="T0" fmla="*/ 999 w 1027"/>
                <a:gd name="T1" fmla="*/ 228 h 228"/>
                <a:gd name="T2" fmla="*/ 999 w 1027"/>
                <a:gd name="T3" fmla="*/ 228 h 228"/>
                <a:gd name="T4" fmla="*/ 993 w 1027"/>
                <a:gd name="T5" fmla="*/ 226 h 228"/>
                <a:gd name="T6" fmla="*/ 988 w 1027"/>
                <a:gd name="T7" fmla="*/ 224 h 228"/>
                <a:gd name="T8" fmla="*/ 983 w 1027"/>
                <a:gd name="T9" fmla="*/ 222 h 228"/>
                <a:gd name="T10" fmla="*/ 979 w 1027"/>
                <a:gd name="T11" fmla="*/ 218 h 228"/>
                <a:gd name="T12" fmla="*/ 976 w 1027"/>
                <a:gd name="T13" fmla="*/ 214 h 228"/>
                <a:gd name="T14" fmla="*/ 973 w 1027"/>
                <a:gd name="T15" fmla="*/ 209 h 228"/>
                <a:gd name="T16" fmla="*/ 971 w 1027"/>
                <a:gd name="T17" fmla="*/ 204 h 228"/>
                <a:gd name="T18" fmla="*/ 971 w 1027"/>
                <a:gd name="T19" fmla="*/ 198 h 228"/>
                <a:gd name="T20" fmla="*/ 971 w 1027"/>
                <a:gd name="T21" fmla="*/ 56 h 228"/>
                <a:gd name="T22" fmla="*/ 58 w 1027"/>
                <a:gd name="T23" fmla="*/ 56 h 228"/>
                <a:gd name="T24" fmla="*/ 58 w 1027"/>
                <a:gd name="T25" fmla="*/ 198 h 228"/>
                <a:gd name="T26" fmla="*/ 58 w 1027"/>
                <a:gd name="T27" fmla="*/ 198 h 228"/>
                <a:gd name="T28" fmla="*/ 57 w 1027"/>
                <a:gd name="T29" fmla="*/ 204 h 228"/>
                <a:gd name="T30" fmla="*/ 56 w 1027"/>
                <a:gd name="T31" fmla="*/ 209 h 228"/>
                <a:gd name="T32" fmla="*/ 53 w 1027"/>
                <a:gd name="T33" fmla="*/ 214 h 228"/>
                <a:gd name="T34" fmla="*/ 50 w 1027"/>
                <a:gd name="T35" fmla="*/ 218 h 228"/>
                <a:gd name="T36" fmla="*/ 45 w 1027"/>
                <a:gd name="T37" fmla="*/ 222 h 228"/>
                <a:gd name="T38" fmla="*/ 40 w 1027"/>
                <a:gd name="T39" fmla="*/ 224 h 228"/>
                <a:gd name="T40" fmla="*/ 34 w 1027"/>
                <a:gd name="T41" fmla="*/ 226 h 228"/>
                <a:gd name="T42" fmla="*/ 29 w 1027"/>
                <a:gd name="T43" fmla="*/ 228 h 228"/>
                <a:gd name="T44" fmla="*/ 29 w 1027"/>
                <a:gd name="T45" fmla="*/ 228 h 228"/>
                <a:gd name="T46" fmla="*/ 23 w 1027"/>
                <a:gd name="T47" fmla="*/ 226 h 228"/>
                <a:gd name="T48" fmla="*/ 18 w 1027"/>
                <a:gd name="T49" fmla="*/ 224 h 228"/>
                <a:gd name="T50" fmla="*/ 13 w 1027"/>
                <a:gd name="T51" fmla="*/ 222 h 228"/>
                <a:gd name="T52" fmla="*/ 9 w 1027"/>
                <a:gd name="T53" fmla="*/ 218 h 228"/>
                <a:gd name="T54" fmla="*/ 5 w 1027"/>
                <a:gd name="T55" fmla="*/ 214 h 228"/>
                <a:gd name="T56" fmla="*/ 3 w 1027"/>
                <a:gd name="T57" fmla="*/ 209 h 228"/>
                <a:gd name="T58" fmla="*/ 1 w 1027"/>
                <a:gd name="T59" fmla="*/ 204 h 228"/>
                <a:gd name="T60" fmla="*/ 0 w 1027"/>
                <a:gd name="T61" fmla="*/ 198 h 228"/>
                <a:gd name="T62" fmla="*/ 0 w 1027"/>
                <a:gd name="T63" fmla="*/ 28 h 228"/>
                <a:gd name="T64" fmla="*/ 0 w 1027"/>
                <a:gd name="T65" fmla="*/ 28 h 228"/>
                <a:gd name="T66" fmla="*/ 1 w 1027"/>
                <a:gd name="T67" fmla="*/ 22 h 228"/>
                <a:gd name="T68" fmla="*/ 3 w 1027"/>
                <a:gd name="T69" fmla="*/ 17 h 228"/>
                <a:gd name="T70" fmla="*/ 5 w 1027"/>
                <a:gd name="T71" fmla="*/ 12 h 228"/>
                <a:gd name="T72" fmla="*/ 9 w 1027"/>
                <a:gd name="T73" fmla="*/ 8 h 228"/>
                <a:gd name="T74" fmla="*/ 13 w 1027"/>
                <a:gd name="T75" fmla="*/ 4 h 228"/>
                <a:gd name="T76" fmla="*/ 18 w 1027"/>
                <a:gd name="T77" fmla="*/ 2 h 228"/>
                <a:gd name="T78" fmla="*/ 23 w 1027"/>
                <a:gd name="T79" fmla="*/ 0 h 228"/>
                <a:gd name="T80" fmla="*/ 29 w 1027"/>
                <a:gd name="T81" fmla="*/ 0 h 228"/>
                <a:gd name="T82" fmla="*/ 999 w 1027"/>
                <a:gd name="T83" fmla="*/ 0 h 228"/>
                <a:gd name="T84" fmla="*/ 999 w 1027"/>
                <a:gd name="T85" fmla="*/ 0 h 228"/>
                <a:gd name="T86" fmla="*/ 1005 w 1027"/>
                <a:gd name="T87" fmla="*/ 0 h 228"/>
                <a:gd name="T88" fmla="*/ 1010 w 1027"/>
                <a:gd name="T89" fmla="*/ 2 h 228"/>
                <a:gd name="T90" fmla="*/ 1015 w 1027"/>
                <a:gd name="T91" fmla="*/ 4 h 228"/>
                <a:gd name="T92" fmla="*/ 1019 w 1027"/>
                <a:gd name="T93" fmla="*/ 8 h 228"/>
                <a:gd name="T94" fmla="*/ 1022 w 1027"/>
                <a:gd name="T95" fmla="*/ 12 h 228"/>
                <a:gd name="T96" fmla="*/ 1025 w 1027"/>
                <a:gd name="T97" fmla="*/ 17 h 228"/>
                <a:gd name="T98" fmla="*/ 1027 w 1027"/>
                <a:gd name="T99" fmla="*/ 22 h 228"/>
                <a:gd name="T100" fmla="*/ 1027 w 1027"/>
                <a:gd name="T101" fmla="*/ 28 h 228"/>
                <a:gd name="T102" fmla="*/ 1027 w 1027"/>
                <a:gd name="T103" fmla="*/ 198 h 228"/>
                <a:gd name="T104" fmla="*/ 1027 w 1027"/>
                <a:gd name="T105" fmla="*/ 198 h 228"/>
                <a:gd name="T106" fmla="*/ 1027 w 1027"/>
                <a:gd name="T107" fmla="*/ 204 h 228"/>
                <a:gd name="T108" fmla="*/ 1025 w 1027"/>
                <a:gd name="T109" fmla="*/ 209 h 228"/>
                <a:gd name="T110" fmla="*/ 1022 w 1027"/>
                <a:gd name="T111" fmla="*/ 214 h 228"/>
                <a:gd name="T112" fmla="*/ 1019 w 1027"/>
                <a:gd name="T113" fmla="*/ 218 h 228"/>
                <a:gd name="T114" fmla="*/ 1015 w 1027"/>
                <a:gd name="T115" fmla="*/ 222 h 228"/>
                <a:gd name="T116" fmla="*/ 1010 w 1027"/>
                <a:gd name="T117" fmla="*/ 224 h 228"/>
                <a:gd name="T118" fmla="*/ 1005 w 1027"/>
                <a:gd name="T119" fmla="*/ 226 h 228"/>
                <a:gd name="T120" fmla="*/ 999 w 1027"/>
                <a:gd name="T121" fmla="*/ 228 h 228"/>
                <a:gd name="T122" fmla="*/ 999 w 1027"/>
                <a:gd name="T123"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27" h="228">
                  <a:moveTo>
                    <a:pt x="999" y="228"/>
                  </a:moveTo>
                  <a:lnTo>
                    <a:pt x="999" y="228"/>
                  </a:lnTo>
                  <a:lnTo>
                    <a:pt x="993" y="226"/>
                  </a:lnTo>
                  <a:lnTo>
                    <a:pt x="988" y="224"/>
                  </a:lnTo>
                  <a:lnTo>
                    <a:pt x="983" y="222"/>
                  </a:lnTo>
                  <a:lnTo>
                    <a:pt x="979" y="218"/>
                  </a:lnTo>
                  <a:lnTo>
                    <a:pt x="976" y="214"/>
                  </a:lnTo>
                  <a:lnTo>
                    <a:pt x="973" y="209"/>
                  </a:lnTo>
                  <a:lnTo>
                    <a:pt x="971" y="204"/>
                  </a:lnTo>
                  <a:lnTo>
                    <a:pt x="971" y="198"/>
                  </a:lnTo>
                  <a:lnTo>
                    <a:pt x="971" y="56"/>
                  </a:lnTo>
                  <a:lnTo>
                    <a:pt x="58" y="56"/>
                  </a:lnTo>
                  <a:lnTo>
                    <a:pt x="58" y="198"/>
                  </a:lnTo>
                  <a:lnTo>
                    <a:pt x="58" y="198"/>
                  </a:lnTo>
                  <a:lnTo>
                    <a:pt x="57" y="204"/>
                  </a:lnTo>
                  <a:lnTo>
                    <a:pt x="56" y="209"/>
                  </a:lnTo>
                  <a:lnTo>
                    <a:pt x="53" y="214"/>
                  </a:lnTo>
                  <a:lnTo>
                    <a:pt x="50" y="218"/>
                  </a:lnTo>
                  <a:lnTo>
                    <a:pt x="45" y="222"/>
                  </a:lnTo>
                  <a:lnTo>
                    <a:pt x="40" y="224"/>
                  </a:lnTo>
                  <a:lnTo>
                    <a:pt x="34" y="226"/>
                  </a:lnTo>
                  <a:lnTo>
                    <a:pt x="29" y="228"/>
                  </a:lnTo>
                  <a:lnTo>
                    <a:pt x="29" y="228"/>
                  </a:lnTo>
                  <a:lnTo>
                    <a:pt x="23" y="226"/>
                  </a:lnTo>
                  <a:lnTo>
                    <a:pt x="18" y="224"/>
                  </a:lnTo>
                  <a:lnTo>
                    <a:pt x="13" y="222"/>
                  </a:lnTo>
                  <a:lnTo>
                    <a:pt x="9" y="218"/>
                  </a:lnTo>
                  <a:lnTo>
                    <a:pt x="5" y="214"/>
                  </a:lnTo>
                  <a:lnTo>
                    <a:pt x="3" y="209"/>
                  </a:lnTo>
                  <a:lnTo>
                    <a:pt x="1" y="204"/>
                  </a:lnTo>
                  <a:lnTo>
                    <a:pt x="0" y="198"/>
                  </a:lnTo>
                  <a:lnTo>
                    <a:pt x="0" y="28"/>
                  </a:lnTo>
                  <a:lnTo>
                    <a:pt x="0" y="28"/>
                  </a:lnTo>
                  <a:lnTo>
                    <a:pt x="1" y="22"/>
                  </a:lnTo>
                  <a:lnTo>
                    <a:pt x="3" y="17"/>
                  </a:lnTo>
                  <a:lnTo>
                    <a:pt x="5" y="12"/>
                  </a:lnTo>
                  <a:lnTo>
                    <a:pt x="9" y="8"/>
                  </a:lnTo>
                  <a:lnTo>
                    <a:pt x="13" y="4"/>
                  </a:lnTo>
                  <a:lnTo>
                    <a:pt x="18" y="2"/>
                  </a:lnTo>
                  <a:lnTo>
                    <a:pt x="23" y="0"/>
                  </a:lnTo>
                  <a:lnTo>
                    <a:pt x="29" y="0"/>
                  </a:lnTo>
                  <a:lnTo>
                    <a:pt x="999" y="0"/>
                  </a:lnTo>
                  <a:lnTo>
                    <a:pt x="999" y="0"/>
                  </a:lnTo>
                  <a:lnTo>
                    <a:pt x="1005" y="0"/>
                  </a:lnTo>
                  <a:lnTo>
                    <a:pt x="1010" y="2"/>
                  </a:lnTo>
                  <a:lnTo>
                    <a:pt x="1015" y="4"/>
                  </a:lnTo>
                  <a:lnTo>
                    <a:pt x="1019" y="8"/>
                  </a:lnTo>
                  <a:lnTo>
                    <a:pt x="1022" y="12"/>
                  </a:lnTo>
                  <a:lnTo>
                    <a:pt x="1025" y="17"/>
                  </a:lnTo>
                  <a:lnTo>
                    <a:pt x="1027" y="22"/>
                  </a:lnTo>
                  <a:lnTo>
                    <a:pt x="1027" y="28"/>
                  </a:lnTo>
                  <a:lnTo>
                    <a:pt x="1027" y="198"/>
                  </a:lnTo>
                  <a:lnTo>
                    <a:pt x="1027" y="198"/>
                  </a:lnTo>
                  <a:lnTo>
                    <a:pt x="1027" y="204"/>
                  </a:lnTo>
                  <a:lnTo>
                    <a:pt x="1025" y="209"/>
                  </a:lnTo>
                  <a:lnTo>
                    <a:pt x="1022" y="214"/>
                  </a:lnTo>
                  <a:lnTo>
                    <a:pt x="1019" y="218"/>
                  </a:lnTo>
                  <a:lnTo>
                    <a:pt x="1015" y="222"/>
                  </a:lnTo>
                  <a:lnTo>
                    <a:pt x="1010" y="224"/>
                  </a:lnTo>
                  <a:lnTo>
                    <a:pt x="1005" y="226"/>
                  </a:lnTo>
                  <a:lnTo>
                    <a:pt x="999" y="228"/>
                  </a:lnTo>
                  <a:lnTo>
                    <a:pt x="999" y="228"/>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sp>
          <p:nvSpPr>
            <p:cNvPr id="157" name="Freeform 44">
              <a:extLst>
                <a:ext uri="{FF2B5EF4-FFF2-40B4-BE49-F238E27FC236}">
                  <a16:creationId xmlns:a16="http://schemas.microsoft.com/office/drawing/2014/main" id="{C5025865-51CA-A9A3-6915-F37CC32289D1}"/>
                </a:ext>
              </a:extLst>
            </p:cNvPr>
            <p:cNvSpPr>
              <a:spLocks/>
            </p:cNvSpPr>
            <p:nvPr/>
          </p:nvSpPr>
          <p:spPr bwMode="auto">
            <a:xfrm>
              <a:off x="7219950" y="3384550"/>
              <a:ext cx="15875" cy="44450"/>
            </a:xfrm>
            <a:custGeom>
              <a:avLst/>
              <a:gdLst>
                <a:gd name="T0" fmla="*/ 29 w 57"/>
                <a:gd name="T1" fmla="*/ 170 h 170"/>
                <a:gd name="T2" fmla="*/ 29 w 57"/>
                <a:gd name="T3" fmla="*/ 170 h 170"/>
                <a:gd name="T4" fmla="*/ 23 w 57"/>
                <a:gd name="T5" fmla="*/ 170 h 170"/>
                <a:gd name="T6" fmla="*/ 18 w 57"/>
                <a:gd name="T7" fmla="*/ 168 h 170"/>
                <a:gd name="T8" fmla="*/ 13 w 57"/>
                <a:gd name="T9" fmla="*/ 165 h 170"/>
                <a:gd name="T10" fmla="*/ 9 w 57"/>
                <a:gd name="T11" fmla="*/ 162 h 170"/>
                <a:gd name="T12" fmla="*/ 5 w 57"/>
                <a:gd name="T13" fmla="*/ 158 h 170"/>
                <a:gd name="T14" fmla="*/ 3 w 57"/>
                <a:gd name="T15" fmla="*/ 153 h 170"/>
                <a:gd name="T16" fmla="*/ 1 w 57"/>
                <a:gd name="T17" fmla="*/ 148 h 170"/>
                <a:gd name="T18" fmla="*/ 0 w 57"/>
                <a:gd name="T19" fmla="*/ 142 h 170"/>
                <a:gd name="T20" fmla="*/ 0 w 57"/>
                <a:gd name="T21" fmla="*/ 28 h 170"/>
                <a:gd name="T22" fmla="*/ 0 w 57"/>
                <a:gd name="T23" fmla="*/ 28 h 170"/>
                <a:gd name="T24" fmla="*/ 1 w 57"/>
                <a:gd name="T25" fmla="*/ 22 h 170"/>
                <a:gd name="T26" fmla="*/ 3 w 57"/>
                <a:gd name="T27" fmla="*/ 17 h 170"/>
                <a:gd name="T28" fmla="*/ 5 w 57"/>
                <a:gd name="T29" fmla="*/ 12 h 170"/>
                <a:gd name="T30" fmla="*/ 9 w 57"/>
                <a:gd name="T31" fmla="*/ 8 h 170"/>
                <a:gd name="T32" fmla="*/ 13 w 57"/>
                <a:gd name="T33" fmla="*/ 4 h 170"/>
                <a:gd name="T34" fmla="*/ 18 w 57"/>
                <a:gd name="T35" fmla="*/ 2 h 170"/>
                <a:gd name="T36" fmla="*/ 23 w 57"/>
                <a:gd name="T37" fmla="*/ 0 h 170"/>
                <a:gd name="T38" fmla="*/ 29 w 57"/>
                <a:gd name="T39" fmla="*/ 0 h 170"/>
                <a:gd name="T40" fmla="*/ 29 w 57"/>
                <a:gd name="T41" fmla="*/ 0 h 170"/>
                <a:gd name="T42" fmla="*/ 34 w 57"/>
                <a:gd name="T43" fmla="*/ 0 h 170"/>
                <a:gd name="T44" fmla="*/ 40 w 57"/>
                <a:gd name="T45" fmla="*/ 2 h 170"/>
                <a:gd name="T46" fmla="*/ 44 w 57"/>
                <a:gd name="T47" fmla="*/ 4 h 170"/>
                <a:gd name="T48" fmla="*/ 49 w 57"/>
                <a:gd name="T49" fmla="*/ 8 h 170"/>
                <a:gd name="T50" fmla="*/ 52 w 57"/>
                <a:gd name="T51" fmla="*/ 12 h 170"/>
                <a:gd name="T52" fmla="*/ 55 w 57"/>
                <a:gd name="T53" fmla="*/ 17 h 170"/>
                <a:gd name="T54" fmla="*/ 56 w 57"/>
                <a:gd name="T55" fmla="*/ 22 h 170"/>
                <a:gd name="T56" fmla="*/ 57 w 57"/>
                <a:gd name="T57" fmla="*/ 28 h 170"/>
                <a:gd name="T58" fmla="*/ 57 w 57"/>
                <a:gd name="T59" fmla="*/ 142 h 170"/>
                <a:gd name="T60" fmla="*/ 57 w 57"/>
                <a:gd name="T61" fmla="*/ 142 h 170"/>
                <a:gd name="T62" fmla="*/ 56 w 57"/>
                <a:gd name="T63" fmla="*/ 148 h 170"/>
                <a:gd name="T64" fmla="*/ 55 w 57"/>
                <a:gd name="T65" fmla="*/ 153 h 170"/>
                <a:gd name="T66" fmla="*/ 52 w 57"/>
                <a:gd name="T67" fmla="*/ 158 h 170"/>
                <a:gd name="T68" fmla="*/ 49 w 57"/>
                <a:gd name="T69" fmla="*/ 162 h 170"/>
                <a:gd name="T70" fmla="*/ 44 w 57"/>
                <a:gd name="T71" fmla="*/ 165 h 170"/>
                <a:gd name="T72" fmla="*/ 40 w 57"/>
                <a:gd name="T73" fmla="*/ 168 h 170"/>
                <a:gd name="T74" fmla="*/ 34 w 57"/>
                <a:gd name="T75" fmla="*/ 170 h 170"/>
                <a:gd name="T76" fmla="*/ 29 w 57"/>
                <a:gd name="T77" fmla="*/ 170 h 170"/>
                <a:gd name="T78" fmla="*/ 29 w 57"/>
                <a:gd name="T79"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 h="170">
                  <a:moveTo>
                    <a:pt x="29" y="170"/>
                  </a:moveTo>
                  <a:lnTo>
                    <a:pt x="29" y="170"/>
                  </a:lnTo>
                  <a:lnTo>
                    <a:pt x="23" y="170"/>
                  </a:lnTo>
                  <a:lnTo>
                    <a:pt x="18" y="168"/>
                  </a:lnTo>
                  <a:lnTo>
                    <a:pt x="13" y="165"/>
                  </a:lnTo>
                  <a:lnTo>
                    <a:pt x="9" y="162"/>
                  </a:lnTo>
                  <a:lnTo>
                    <a:pt x="5" y="158"/>
                  </a:lnTo>
                  <a:lnTo>
                    <a:pt x="3" y="153"/>
                  </a:lnTo>
                  <a:lnTo>
                    <a:pt x="1" y="148"/>
                  </a:lnTo>
                  <a:lnTo>
                    <a:pt x="0" y="142"/>
                  </a:lnTo>
                  <a:lnTo>
                    <a:pt x="0" y="28"/>
                  </a:lnTo>
                  <a:lnTo>
                    <a:pt x="0" y="28"/>
                  </a:lnTo>
                  <a:lnTo>
                    <a:pt x="1" y="22"/>
                  </a:lnTo>
                  <a:lnTo>
                    <a:pt x="3" y="17"/>
                  </a:lnTo>
                  <a:lnTo>
                    <a:pt x="5" y="12"/>
                  </a:lnTo>
                  <a:lnTo>
                    <a:pt x="9" y="8"/>
                  </a:lnTo>
                  <a:lnTo>
                    <a:pt x="13" y="4"/>
                  </a:lnTo>
                  <a:lnTo>
                    <a:pt x="18" y="2"/>
                  </a:lnTo>
                  <a:lnTo>
                    <a:pt x="23" y="0"/>
                  </a:lnTo>
                  <a:lnTo>
                    <a:pt x="29" y="0"/>
                  </a:lnTo>
                  <a:lnTo>
                    <a:pt x="29" y="0"/>
                  </a:lnTo>
                  <a:lnTo>
                    <a:pt x="34" y="0"/>
                  </a:lnTo>
                  <a:lnTo>
                    <a:pt x="40" y="2"/>
                  </a:lnTo>
                  <a:lnTo>
                    <a:pt x="44" y="4"/>
                  </a:lnTo>
                  <a:lnTo>
                    <a:pt x="49" y="8"/>
                  </a:lnTo>
                  <a:lnTo>
                    <a:pt x="52" y="12"/>
                  </a:lnTo>
                  <a:lnTo>
                    <a:pt x="55" y="17"/>
                  </a:lnTo>
                  <a:lnTo>
                    <a:pt x="56" y="22"/>
                  </a:lnTo>
                  <a:lnTo>
                    <a:pt x="57" y="28"/>
                  </a:lnTo>
                  <a:lnTo>
                    <a:pt x="57" y="142"/>
                  </a:lnTo>
                  <a:lnTo>
                    <a:pt x="57" y="142"/>
                  </a:lnTo>
                  <a:lnTo>
                    <a:pt x="56" y="148"/>
                  </a:lnTo>
                  <a:lnTo>
                    <a:pt x="55" y="153"/>
                  </a:lnTo>
                  <a:lnTo>
                    <a:pt x="52" y="158"/>
                  </a:lnTo>
                  <a:lnTo>
                    <a:pt x="49" y="162"/>
                  </a:lnTo>
                  <a:lnTo>
                    <a:pt x="44" y="165"/>
                  </a:lnTo>
                  <a:lnTo>
                    <a:pt x="40" y="168"/>
                  </a:lnTo>
                  <a:lnTo>
                    <a:pt x="34" y="170"/>
                  </a:lnTo>
                  <a:lnTo>
                    <a:pt x="29" y="170"/>
                  </a:lnTo>
                  <a:lnTo>
                    <a:pt x="29"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58" name="Freeform 45">
              <a:extLst>
                <a:ext uri="{FF2B5EF4-FFF2-40B4-BE49-F238E27FC236}">
                  <a16:creationId xmlns:a16="http://schemas.microsoft.com/office/drawing/2014/main" id="{9F15B903-611C-C70D-28EF-5F4972238C61}"/>
                </a:ext>
              </a:extLst>
            </p:cNvPr>
            <p:cNvSpPr>
              <a:spLocks/>
            </p:cNvSpPr>
            <p:nvPr/>
          </p:nvSpPr>
          <p:spPr bwMode="auto">
            <a:xfrm>
              <a:off x="7175500" y="3278188"/>
              <a:ext cx="90488" cy="15875"/>
            </a:xfrm>
            <a:custGeom>
              <a:avLst/>
              <a:gdLst>
                <a:gd name="T0" fmla="*/ 314 w 342"/>
                <a:gd name="T1" fmla="*/ 58 h 58"/>
                <a:gd name="T2" fmla="*/ 28 w 342"/>
                <a:gd name="T3" fmla="*/ 58 h 58"/>
                <a:gd name="T4" fmla="*/ 28 w 342"/>
                <a:gd name="T5" fmla="*/ 58 h 58"/>
                <a:gd name="T6" fmla="*/ 22 w 342"/>
                <a:gd name="T7" fmla="*/ 56 h 58"/>
                <a:gd name="T8" fmla="*/ 17 w 342"/>
                <a:gd name="T9" fmla="*/ 54 h 58"/>
                <a:gd name="T10" fmla="*/ 12 w 342"/>
                <a:gd name="T11" fmla="*/ 52 h 58"/>
                <a:gd name="T12" fmla="*/ 8 w 342"/>
                <a:gd name="T13" fmla="*/ 48 h 58"/>
                <a:gd name="T14" fmla="*/ 5 w 342"/>
                <a:gd name="T15" fmla="*/ 44 h 58"/>
                <a:gd name="T16" fmla="*/ 2 w 342"/>
                <a:gd name="T17" fmla="*/ 39 h 58"/>
                <a:gd name="T18" fmla="*/ 0 w 342"/>
                <a:gd name="T19" fmla="*/ 34 h 58"/>
                <a:gd name="T20" fmla="*/ 0 w 342"/>
                <a:gd name="T21" fmla="*/ 28 h 58"/>
                <a:gd name="T22" fmla="*/ 0 w 342"/>
                <a:gd name="T23" fmla="*/ 28 h 58"/>
                <a:gd name="T24" fmla="*/ 0 w 342"/>
                <a:gd name="T25" fmla="*/ 23 h 58"/>
                <a:gd name="T26" fmla="*/ 2 w 342"/>
                <a:gd name="T27" fmla="*/ 17 h 58"/>
                <a:gd name="T28" fmla="*/ 5 w 342"/>
                <a:gd name="T29" fmla="*/ 13 h 58"/>
                <a:gd name="T30" fmla="*/ 8 w 342"/>
                <a:gd name="T31" fmla="*/ 8 h 58"/>
                <a:gd name="T32" fmla="*/ 12 w 342"/>
                <a:gd name="T33" fmla="*/ 5 h 58"/>
                <a:gd name="T34" fmla="*/ 17 w 342"/>
                <a:gd name="T35" fmla="*/ 2 h 58"/>
                <a:gd name="T36" fmla="*/ 22 w 342"/>
                <a:gd name="T37" fmla="*/ 1 h 58"/>
                <a:gd name="T38" fmla="*/ 28 w 342"/>
                <a:gd name="T39" fmla="*/ 0 h 58"/>
                <a:gd name="T40" fmla="*/ 314 w 342"/>
                <a:gd name="T41" fmla="*/ 0 h 58"/>
                <a:gd name="T42" fmla="*/ 314 w 342"/>
                <a:gd name="T43" fmla="*/ 0 h 58"/>
                <a:gd name="T44" fmla="*/ 319 w 342"/>
                <a:gd name="T45" fmla="*/ 1 h 58"/>
                <a:gd name="T46" fmla="*/ 325 w 342"/>
                <a:gd name="T47" fmla="*/ 2 h 58"/>
                <a:gd name="T48" fmla="*/ 329 w 342"/>
                <a:gd name="T49" fmla="*/ 5 h 58"/>
                <a:gd name="T50" fmla="*/ 334 w 342"/>
                <a:gd name="T51" fmla="*/ 8 h 58"/>
                <a:gd name="T52" fmla="*/ 337 w 342"/>
                <a:gd name="T53" fmla="*/ 13 h 58"/>
                <a:gd name="T54" fmla="*/ 340 w 342"/>
                <a:gd name="T55" fmla="*/ 17 h 58"/>
                <a:gd name="T56" fmla="*/ 341 w 342"/>
                <a:gd name="T57" fmla="*/ 23 h 58"/>
                <a:gd name="T58" fmla="*/ 342 w 342"/>
                <a:gd name="T59" fmla="*/ 28 h 58"/>
                <a:gd name="T60" fmla="*/ 342 w 342"/>
                <a:gd name="T61" fmla="*/ 28 h 58"/>
                <a:gd name="T62" fmla="*/ 341 w 342"/>
                <a:gd name="T63" fmla="*/ 34 h 58"/>
                <a:gd name="T64" fmla="*/ 340 w 342"/>
                <a:gd name="T65" fmla="*/ 39 h 58"/>
                <a:gd name="T66" fmla="*/ 337 w 342"/>
                <a:gd name="T67" fmla="*/ 44 h 58"/>
                <a:gd name="T68" fmla="*/ 334 w 342"/>
                <a:gd name="T69" fmla="*/ 48 h 58"/>
                <a:gd name="T70" fmla="*/ 329 w 342"/>
                <a:gd name="T71" fmla="*/ 52 h 58"/>
                <a:gd name="T72" fmla="*/ 325 w 342"/>
                <a:gd name="T73" fmla="*/ 54 h 58"/>
                <a:gd name="T74" fmla="*/ 319 w 342"/>
                <a:gd name="T75" fmla="*/ 56 h 58"/>
                <a:gd name="T76" fmla="*/ 314 w 342"/>
                <a:gd name="T77" fmla="*/ 58 h 58"/>
                <a:gd name="T78" fmla="*/ 314 w 342"/>
                <a:gd name="T7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 h="58">
                  <a:moveTo>
                    <a:pt x="314" y="58"/>
                  </a:moveTo>
                  <a:lnTo>
                    <a:pt x="28" y="58"/>
                  </a:lnTo>
                  <a:lnTo>
                    <a:pt x="28" y="58"/>
                  </a:lnTo>
                  <a:lnTo>
                    <a:pt x="22" y="56"/>
                  </a:lnTo>
                  <a:lnTo>
                    <a:pt x="17" y="54"/>
                  </a:lnTo>
                  <a:lnTo>
                    <a:pt x="12" y="52"/>
                  </a:lnTo>
                  <a:lnTo>
                    <a:pt x="8" y="48"/>
                  </a:lnTo>
                  <a:lnTo>
                    <a:pt x="5" y="44"/>
                  </a:lnTo>
                  <a:lnTo>
                    <a:pt x="2" y="39"/>
                  </a:lnTo>
                  <a:lnTo>
                    <a:pt x="0" y="34"/>
                  </a:lnTo>
                  <a:lnTo>
                    <a:pt x="0" y="28"/>
                  </a:lnTo>
                  <a:lnTo>
                    <a:pt x="0" y="28"/>
                  </a:lnTo>
                  <a:lnTo>
                    <a:pt x="0" y="23"/>
                  </a:lnTo>
                  <a:lnTo>
                    <a:pt x="2" y="17"/>
                  </a:lnTo>
                  <a:lnTo>
                    <a:pt x="5" y="13"/>
                  </a:lnTo>
                  <a:lnTo>
                    <a:pt x="8" y="8"/>
                  </a:lnTo>
                  <a:lnTo>
                    <a:pt x="12" y="5"/>
                  </a:lnTo>
                  <a:lnTo>
                    <a:pt x="17" y="2"/>
                  </a:lnTo>
                  <a:lnTo>
                    <a:pt x="22" y="1"/>
                  </a:lnTo>
                  <a:lnTo>
                    <a:pt x="28" y="0"/>
                  </a:lnTo>
                  <a:lnTo>
                    <a:pt x="314" y="0"/>
                  </a:lnTo>
                  <a:lnTo>
                    <a:pt x="314" y="0"/>
                  </a:lnTo>
                  <a:lnTo>
                    <a:pt x="319" y="1"/>
                  </a:lnTo>
                  <a:lnTo>
                    <a:pt x="325" y="2"/>
                  </a:lnTo>
                  <a:lnTo>
                    <a:pt x="329" y="5"/>
                  </a:lnTo>
                  <a:lnTo>
                    <a:pt x="334" y="8"/>
                  </a:lnTo>
                  <a:lnTo>
                    <a:pt x="337" y="13"/>
                  </a:lnTo>
                  <a:lnTo>
                    <a:pt x="340" y="17"/>
                  </a:lnTo>
                  <a:lnTo>
                    <a:pt x="341" y="23"/>
                  </a:lnTo>
                  <a:lnTo>
                    <a:pt x="342" y="28"/>
                  </a:lnTo>
                  <a:lnTo>
                    <a:pt x="342" y="28"/>
                  </a:lnTo>
                  <a:lnTo>
                    <a:pt x="341" y="34"/>
                  </a:lnTo>
                  <a:lnTo>
                    <a:pt x="340" y="39"/>
                  </a:lnTo>
                  <a:lnTo>
                    <a:pt x="337" y="44"/>
                  </a:lnTo>
                  <a:lnTo>
                    <a:pt x="334" y="48"/>
                  </a:lnTo>
                  <a:lnTo>
                    <a:pt x="329" y="52"/>
                  </a:lnTo>
                  <a:lnTo>
                    <a:pt x="325" y="54"/>
                  </a:lnTo>
                  <a:lnTo>
                    <a:pt x="319" y="56"/>
                  </a:lnTo>
                  <a:lnTo>
                    <a:pt x="314" y="58"/>
                  </a:lnTo>
                  <a:lnTo>
                    <a:pt x="314" y="58"/>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59" name="Freeform 46">
              <a:extLst>
                <a:ext uri="{FF2B5EF4-FFF2-40B4-BE49-F238E27FC236}">
                  <a16:creationId xmlns:a16="http://schemas.microsoft.com/office/drawing/2014/main" id="{68D5A15A-41A5-3064-AE9B-8D73273728CC}"/>
                </a:ext>
              </a:extLst>
            </p:cNvPr>
            <p:cNvSpPr>
              <a:spLocks/>
            </p:cNvSpPr>
            <p:nvPr/>
          </p:nvSpPr>
          <p:spPr bwMode="auto">
            <a:xfrm>
              <a:off x="7265988" y="3489325"/>
              <a:ext cx="90488" cy="15875"/>
            </a:xfrm>
            <a:custGeom>
              <a:avLst/>
              <a:gdLst>
                <a:gd name="T0" fmla="*/ 315 w 343"/>
                <a:gd name="T1" fmla="*/ 58 h 58"/>
                <a:gd name="T2" fmla="*/ 29 w 343"/>
                <a:gd name="T3" fmla="*/ 58 h 58"/>
                <a:gd name="T4" fmla="*/ 29 w 343"/>
                <a:gd name="T5" fmla="*/ 58 h 58"/>
                <a:gd name="T6" fmla="*/ 23 w 343"/>
                <a:gd name="T7" fmla="*/ 56 h 58"/>
                <a:gd name="T8" fmla="*/ 18 w 343"/>
                <a:gd name="T9" fmla="*/ 54 h 58"/>
                <a:gd name="T10" fmla="*/ 13 w 343"/>
                <a:gd name="T11" fmla="*/ 52 h 58"/>
                <a:gd name="T12" fmla="*/ 9 w 343"/>
                <a:gd name="T13" fmla="*/ 48 h 58"/>
                <a:gd name="T14" fmla="*/ 6 w 343"/>
                <a:gd name="T15" fmla="*/ 44 h 58"/>
                <a:gd name="T16" fmla="*/ 2 w 343"/>
                <a:gd name="T17" fmla="*/ 39 h 58"/>
                <a:gd name="T18" fmla="*/ 0 w 343"/>
                <a:gd name="T19" fmla="*/ 34 h 58"/>
                <a:gd name="T20" fmla="*/ 0 w 343"/>
                <a:gd name="T21" fmla="*/ 28 h 58"/>
                <a:gd name="T22" fmla="*/ 0 w 343"/>
                <a:gd name="T23" fmla="*/ 28 h 58"/>
                <a:gd name="T24" fmla="*/ 0 w 343"/>
                <a:gd name="T25" fmla="*/ 23 h 58"/>
                <a:gd name="T26" fmla="*/ 2 w 343"/>
                <a:gd name="T27" fmla="*/ 17 h 58"/>
                <a:gd name="T28" fmla="*/ 6 w 343"/>
                <a:gd name="T29" fmla="*/ 13 h 58"/>
                <a:gd name="T30" fmla="*/ 9 w 343"/>
                <a:gd name="T31" fmla="*/ 8 h 58"/>
                <a:gd name="T32" fmla="*/ 13 w 343"/>
                <a:gd name="T33" fmla="*/ 5 h 58"/>
                <a:gd name="T34" fmla="*/ 18 w 343"/>
                <a:gd name="T35" fmla="*/ 2 h 58"/>
                <a:gd name="T36" fmla="*/ 23 w 343"/>
                <a:gd name="T37" fmla="*/ 1 h 58"/>
                <a:gd name="T38" fmla="*/ 29 w 343"/>
                <a:gd name="T39" fmla="*/ 0 h 58"/>
                <a:gd name="T40" fmla="*/ 315 w 343"/>
                <a:gd name="T41" fmla="*/ 0 h 58"/>
                <a:gd name="T42" fmla="*/ 315 w 343"/>
                <a:gd name="T43" fmla="*/ 0 h 58"/>
                <a:gd name="T44" fmla="*/ 320 w 343"/>
                <a:gd name="T45" fmla="*/ 1 h 58"/>
                <a:gd name="T46" fmla="*/ 326 w 343"/>
                <a:gd name="T47" fmla="*/ 2 h 58"/>
                <a:gd name="T48" fmla="*/ 330 w 343"/>
                <a:gd name="T49" fmla="*/ 5 h 58"/>
                <a:gd name="T50" fmla="*/ 334 w 343"/>
                <a:gd name="T51" fmla="*/ 8 h 58"/>
                <a:gd name="T52" fmla="*/ 338 w 343"/>
                <a:gd name="T53" fmla="*/ 13 h 58"/>
                <a:gd name="T54" fmla="*/ 341 w 343"/>
                <a:gd name="T55" fmla="*/ 17 h 58"/>
                <a:gd name="T56" fmla="*/ 342 w 343"/>
                <a:gd name="T57" fmla="*/ 23 h 58"/>
                <a:gd name="T58" fmla="*/ 343 w 343"/>
                <a:gd name="T59" fmla="*/ 28 h 58"/>
                <a:gd name="T60" fmla="*/ 343 w 343"/>
                <a:gd name="T61" fmla="*/ 28 h 58"/>
                <a:gd name="T62" fmla="*/ 342 w 343"/>
                <a:gd name="T63" fmla="*/ 34 h 58"/>
                <a:gd name="T64" fmla="*/ 341 w 343"/>
                <a:gd name="T65" fmla="*/ 39 h 58"/>
                <a:gd name="T66" fmla="*/ 338 w 343"/>
                <a:gd name="T67" fmla="*/ 44 h 58"/>
                <a:gd name="T68" fmla="*/ 334 w 343"/>
                <a:gd name="T69" fmla="*/ 48 h 58"/>
                <a:gd name="T70" fmla="*/ 330 w 343"/>
                <a:gd name="T71" fmla="*/ 52 h 58"/>
                <a:gd name="T72" fmla="*/ 326 w 343"/>
                <a:gd name="T73" fmla="*/ 54 h 58"/>
                <a:gd name="T74" fmla="*/ 320 w 343"/>
                <a:gd name="T75" fmla="*/ 56 h 58"/>
                <a:gd name="T76" fmla="*/ 315 w 343"/>
                <a:gd name="T77" fmla="*/ 58 h 58"/>
                <a:gd name="T78" fmla="*/ 315 w 343"/>
                <a:gd name="T7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3" h="58">
                  <a:moveTo>
                    <a:pt x="315" y="58"/>
                  </a:moveTo>
                  <a:lnTo>
                    <a:pt x="29" y="58"/>
                  </a:lnTo>
                  <a:lnTo>
                    <a:pt x="29" y="58"/>
                  </a:lnTo>
                  <a:lnTo>
                    <a:pt x="23" y="56"/>
                  </a:lnTo>
                  <a:lnTo>
                    <a:pt x="18" y="54"/>
                  </a:lnTo>
                  <a:lnTo>
                    <a:pt x="13" y="52"/>
                  </a:lnTo>
                  <a:lnTo>
                    <a:pt x="9" y="48"/>
                  </a:lnTo>
                  <a:lnTo>
                    <a:pt x="6" y="44"/>
                  </a:lnTo>
                  <a:lnTo>
                    <a:pt x="2" y="39"/>
                  </a:lnTo>
                  <a:lnTo>
                    <a:pt x="0" y="34"/>
                  </a:lnTo>
                  <a:lnTo>
                    <a:pt x="0" y="28"/>
                  </a:lnTo>
                  <a:lnTo>
                    <a:pt x="0" y="28"/>
                  </a:lnTo>
                  <a:lnTo>
                    <a:pt x="0" y="23"/>
                  </a:lnTo>
                  <a:lnTo>
                    <a:pt x="2" y="17"/>
                  </a:lnTo>
                  <a:lnTo>
                    <a:pt x="6" y="13"/>
                  </a:lnTo>
                  <a:lnTo>
                    <a:pt x="9" y="8"/>
                  </a:lnTo>
                  <a:lnTo>
                    <a:pt x="13" y="5"/>
                  </a:lnTo>
                  <a:lnTo>
                    <a:pt x="18" y="2"/>
                  </a:lnTo>
                  <a:lnTo>
                    <a:pt x="23" y="1"/>
                  </a:lnTo>
                  <a:lnTo>
                    <a:pt x="29" y="0"/>
                  </a:lnTo>
                  <a:lnTo>
                    <a:pt x="315" y="0"/>
                  </a:lnTo>
                  <a:lnTo>
                    <a:pt x="315" y="0"/>
                  </a:lnTo>
                  <a:lnTo>
                    <a:pt x="320" y="1"/>
                  </a:lnTo>
                  <a:lnTo>
                    <a:pt x="326" y="2"/>
                  </a:lnTo>
                  <a:lnTo>
                    <a:pt x="330" y="5"/>
                  </a:lnTo>
                  <a:lnTo>
                    <a:pt x="334" y="8"/>
                  </a:lnTo>
                  <a:lnTo>
                    <a:pt x="338" y="13"/>
                  </a:lnTo>
                  <a:lnTo>
                    <a:pt x="341" y="17"/>
                  </a:lnTo>
                  <a:lnTo>
                    <a:pt x="342" y="23"/>
                  </a:lnTo>
                  <a:lnTo>
                    <a:pt x="343" y="28"/>
                  </a:lnTo>
                  <a:lnTo>
                    <a:pt x="343" y="28"/>
                  </a:lnTo>
                  <a:lnTo>
                    <a:pt x="342" y="34"/>
                  </a:lnTo>
                  <a:lnTo>
                    <a:pt x="341" y="39"/>
                  </a:lnTo>
                  <a:lnTo>
                    <a:pt x="338" y="44"/>
                  </a:lnTo>
                  <a:lnTo>
                    <a:pt x="334" y="48"/>
                  </a:lnTo>
                  <a:lnTo>
                    <a:pt x="330" y="52"/>
                  </a:lnTo>
                  <a:lnTo>
                    <a:pt x="326" y="54"/>
                  </a:lnTo>
                  <a:lnTo>
                    <a:pt x="320" y="56"/>
                  </a:lnTo>
                  <a:lnTo>
                    <a:pt x="315" y="58"/>
                  </a:lnTo>
                  <a:lnTo>
                    <a:pt x="315" y="58"/>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60" name="Freeform 47">
              <a:extLst>
                <a:ext uri="{FF2B5EF4-FFF2-40B4-BE49-F238E27FC236}">
                  <a16:creationId xmlns:a16="http://schemas.microsoft.com/office/drawing/2014/main" id="{F7171A87-5BD1-2869-EBAF-03B6F0A4155A}"/>
                </a:ext>
              </a:extLst>
            </p:cNvPr>
            <p:cNvSpPr>
              <a:spLocks/>
            </p:cNvSpPr>
            <p:nvPr/>
          </p:nvSpPr>
          <p:spPr bwMode="auto">
            <a:xfrm>
              <a:off x="7054850" y="3489325"/>
              <a:ext cx="90488" cy="15875"/>
            </a:xfrm>
            <a:custGeom>
              <a:avLst/>
              <a:gdLst>
                <a:gd name="T0" fmla="*/ 314 w 342"/>
                <a:gd name="T1" fmla="*/ 58 h 58"/>
                <a:gd name="T2" fmla="*/ 28 w 342"/>
                <a:gd name="T3" fmla="*/ 58 h 58"/>
                <a:gd name="T4" fmla="*/ 28 w 342"/>
                <a:gd name="T5" fmla="*/ 58 h 58"/>
                <a:gd name="T6" fmla="*/ 22 w 342"/>
                <a:gd name="T7" fmla="*/ 56 h 58"/>
                <a:gd name="T8" fmla="*/ 17 w 342"/>
                <a:gd name="T9" fmla="*/ 54 h 58"/>
                <a:gd name="T10" fmla="*/ 12 w 342"/>
                <a:gd name="T11" fmla="*/ 52 h 58"/>
                <a:gd name="T12" fmla="*/ 8 w 342"/>
                <a:gd name="T13" fmla="*/ 48 h 58"/>
                <a:gd name="T14" fmla="*/ 5 w 342"/>
                <a:gd name="T15" fmla="*/ 44 h 58"/>
                <a:gd name="T16" fmla="*/ 2 w 342"/>
                <a:gd name="T17" fmla="*/ 39 h 58"/>
                <a:gd name="T18" fmla="*/ 0 w 342"/>
                <a:gd name="T19" fmla="*/ 34 h 58"/>
                <a:gd name="T20" fmla="*/ 0 w 342"/>
                <a:gd name="T21" fmla="*/ 28 h 58"/>
                <a:gd name="T22" fmla="*/ 0 w 342"/>
                <a:gd name="T23" fmla="*/ 28 h 58"/>
                <a:gd name="T24" fmla="*/ 0 w 342"/>
                <a:gd name="T25" fmla="*/ 23 h 58"/>
                <a:gd name="T26" fmla="*/ 2 w 342"/>
                <a:gd name="T27" fmla="*/ 17 h 58"/>
                <a:gd name="T28" fmla="*/ 5 w 342"/>
                <a:gd name="T29" fmla="*/ 13 h 58"/>
                <a:gd name="T30" fmla="*/ 8 w 342"/>
                <a:gd name="T31" fmla="*/ 8 h 58"/>
                <a:gd name="T32" fmla="*/ 12 w 342"/>
                <a:gd name="T33" fmla="*/ 5 h 58"/>
                <a:gd name="T34" fmla="*/ 17 w 342"/>
                <a:gd name="T35" fmla="*/ 2 h 58"/>
                <a:gd name="T36" fmla="*/ 22 w 342"/>
                <a:gd name="T37" fmla="*/ 1 h 58"/>
                <a:gd name="T38" fmla="*/ 28 w 342"/>
                <a:gd name="T39" fmla="*/ 0 h 58"/>
                <a:gd name="T40" fmla="*/ 314 w 342"/>
                <a:gd name="T41" fmla="*/ 0 h 58"/>
                <a:gd name="T42" fmla="*/ 314 w 342"/>
                <a:gd name="T43" fmla="*/ 0 h 58"/>
                <a:gd name="T44" fmla="*/ 319 w 342"/>
                <a:gd name="T45" fmla="*/ 1 h 58"/>
                <a:gd name="T46" fmla="*/ 325 w 342"/>
                <a:gd name="T47" fmla="*/ 2 h 58"/>
                <a:gd name="T48" fmla="*/ 329 w 342"/>
                <a:gd name="T49" fmla="*/ 5 h 58"/>
                <a:gd name="T50" fmla="*/ 334 w 342"/>
                <a:gd name="T51" fmla="*/ 8 h 58"/>
                <a:gd name="T52" fmla="*/ 337 w 342"/>
                <a:gd name="T53" fmla="*/ 13 h 58"/>
                <a:gd name="T54" fmla="*/ 340 w 342"/>
                <a:gd name="T55" fmla="*/ 17 h 58"/>
                <a:gd name="T56" fmla="*/ 341 w 342"/>
                <a:gd name="T57" fmla="*/ 23 h 58"/>
                <a:gd name="T58" fmla="*/ 342 w 342"/>
                <a:gd name="T59" fmla="*/ 28 h 58"/>
                <a:gd name="T60" fmla="*/ 342 w 342"/>
                <a:gd name="T61" fmla="*/ 28 h 58"/>
                <a:gd name="T62" fmla="*/ 341 w 342"/>
                <a:gd name="T63" fmla="*/ 34 h 58"/>
                <a:gd name="T64" fmla="*/ 340 w 342"/>
                <a:gd name="T65" fmla="*/ 39 h 58"/>
                <a:gd name="T66" fmla="*/ 337 w 342"/>
                <a:gd name="T67" fmla="*/ 44 h 58"/>
                <a:gd name="T68" fmla="*/ 334 w 342"/>
                <a:gd name="T69" fmla="*/ 48 h 58"/>
                <a:gd name="T70" fmla="*/ 329 w 342"/>
                <a:gd name="T71" fmla="*/ 52 h 58"/>
                <a:gd name="T72" fmla="*/ 325 w 342"/>
                <a:gd name="T73" fmla="*/ 54 h 58"/>
                <a:gd name="T74" fmla="*/ 319 w 342"/>
                <a:gd name="T75" fmla="*/ 56 h 58"/>
                <a:gd name="T76" fmla="*/ 314 w 342"/>
                <a:gd name="T77" fmla="*/ 58 h 58"/>
                <a:gd name="T78" fmla="*/ 314 w 342"/>
                <a:gd name="T7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 h="58">
                  <a:moveTo>
                    <a:pt x="314" y="58"/>
                  </a:moveTo>
                  <a:lnTo>
                    <a:pt x="28" y="58"/>
                  </a:lnTo>
                  <a:lnTo>
                    <a:pt x="28" y="58"/>
                  </a:lnTo>
                  <a:lnTo>
                    <a:pt x="22" y="56"/>
                  </a:lnTo>
                  <a:lnTo>
                    <a:pt x="17" y="54"/>
                  </a:lnTo>
                  <a:lnTo>
                    <a:pt x="12" y="52"/>
                  </a:lnTo>
                  <a:lnTo>
                    <a:pt x="8" y="48"/>
                  </a:lnTo>
                  <a:lnTo>
                    <a:pt x="5" y="44"/>
                  </a:lnTo>
                  <a:lnTo>
                    <a:pt x="2" y="39"/>
                  </a:lnTo>
                  <a:lnTo>
                    <a:pt x="0" y="34"/>
                  </a:lnTo>
                  <a:lnTo>
                    <a:pt x="0" y="28"/>
                  </a:lnTo>
                  <a:lnTo>
                    <a:pt x="0" y="28"/>
                  </a:lnTo>
                  <a:lnTo>
                    <a:pt x="0" y="23"/>
                  </a:lnTo>
                  <a:lnTo>
                    <a:pt x="2" y="17"/>
                  </a:lnTo>
                  <a:lnTo>
                    <a:pt x="5" y="13"/>
                  </a:lnTo>
                  <a:lnTo>
                    <a:pt x="8" y="8"/>
                  </a:lnTo>
                  <a:lnTo>
                    <a:pt x="12" y="5"/>
                  </a:lnTo>
                  <a:lnTo>
                    <a:pt x="17" y="2"/>
                  </a:lnTo>
                  <a:lnTo>
                    <a:pt x="22" y="1"/>
                  </a:lnTo>
                  <a:lnTo>
                    <a:pt x="28" y="0"/>
                  </a:lnTo>
                  <a:lnTo>
                    <a:pt x="314" y="0"/>
                  </a:lnTo>
                  <a:lnTo>
                    <a:pt x="314" y="0"/>
                  </a:lnTo>
                  <a:lnTo>
                    <a:pt x="319" y="1"/>
                  </a:lnTo>
                  <a:lnTo>
                    <a:pt x="325" y="2"/>
                  </a:lnTo>
                  <a:lnTo>
                    <a:pt x="329" y="5"/>
                  </a:lnTo>
                  <a:lnTo>
                    <a:pt x="334" y="8"/>
                  </a:lnTo>
                  <a:lnTo>
                    <a:pt x="337" y="13"/>
                  </a:lnTo>
                  <a:lnTo>
                    <a:pt x="340" y="17"/>
                  </a:lnTo>
                  <a:lnTo>
                    <a:pt x="341" y="23"/>
                  </a:lnTo>
                  <a:lnTo>
                    <a:pt x="342" y="28"/>
                  </a:lnTo>
                  <a:lnTo>
                    <a:pt x="342" y="28"/>
                  </a:lnTo>
                  <a:lnTo>
                    <a:pt x="341" y="34"/>
                  </a:lnTo>
                  <a:lnTo>
                    <a:pt x="340" y="39"/>
                  </a:lnTo>
                  <a:lnTo>
                    <a:pt x="337" y="44"/>
                  </a:lnTo>
                  <a:lnTo>
                    <a:pt x="334" y="48"/>
                  </a:lnTo>
                  <a:lnTo>
                    <a:pt x="329" y="52"/>
                  </a:lnTo>
                  <a:lnTo>
                    <a:pt x="325" y="54"/>
                  </a:lnTo>
                  <a:lnTo>
                    <a:pt x="319" y="56"/>
                  </a:lnTo>
                  <a:lnTo>
                    <a:pt x="314" y="58"/>
                  </a:lnTo>
                  <a:lnTo>
                    <a:pt x="314" y="58"/>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nvGrpSpPr>
          <p:cNvPr id="161" name="Group 160">
            <a:extLst>
              <a:ext uri="{FF2B5EF4-FFF2-40B4-BE49-F238E27FC236}">
                <a16:creationId xmlns:a16="http://schemas.microsoft.com/office/drawing/2014/main" id="{3F7FB2A3-CDD0-4096-82EF-73B6FED3249D}"/>
              </a:ext>
            </a:extLst>
          </p:cNvPr>
          <p:cNvGrpSpPr/>
          <p:nvPr/>
        </p:nvGrpSpPr>
        <p:grpSpPr>
          <a:xfrm>
            <a:off x="7620202" y="4937571"/>
            <a:ext cx="135116" cy="232359"/>
            <a:chOff x="2752725" y="2165350"/>
            <a:chExt cx="209550" cy="360363"/>
          </a:xfrm>
          <a:solidFill>
            <a:srgbClr val="37617A"/>
          </a:solidFill>
        </p:grpSpPr>
        <p:sp>
          <p:nvSpPr>
            <p:cNvPr id="162" name="Freeform 254">
              <a:extLst>
                <a:ext uri="{FF2B5EF4-FFF2-40B4-BE49-F238E27FC236}">
                  <a16:creationId xmlns:a16="http://schemas.microsoft.com/office/drawing/2014/main" id="{714EFA61-5F60-E822-40D7-04C948B2F19C}"/>
                </a:ext>
              </a:extLst>
            </p:cNvPr>
            <p:cNvSpPr>
              <a:spLocks noEditPoints="1"/>
            </p:cNvSpPr>
            <p:nvPr/>
          </p:nvSpPr>
          <p:spPr bwMode="auto">
            <a:xfrm>
              <a:off x="2752725" y="2165350"/>
              <a:ext cx="209550" cy="360363"/>
            </a:xfrm>
            <a:custGeom>
              <a:avLst/>
              <a:gdLst>
                <a:gd name="T0" fmla="*/ 142 w 796"/>
                <a:gd name="T1" fmla="*/ 1364 h 1364"/>
                <a:gd name="T2" fmla="*/ 100 w 796"/>
                <a:gd name="T3" fmla="*/ 1358 h 1364"/>
                <a:gd name="T4" fmla="*/ 62 w 796"/>
                <a:gd name="T5" fmla="*/ 1340 h 1364"/>
                <a:gd name="T6" fmla="*/ 32 w 796"/>
                <a:gd name="T7" fmla="*/ 1313 h 1364"/>
                <a:gd name="T8" fmla="*/ 11 w 796"/>
                <a:gd name="T9" fmla="*/ 1278 h 1364"/>
                <a:gd name="T10" fmla="*/ 1 w 796"/>
                <a:gd name="T11" fmla="*/ 1237 h 1364"/>
                <a:gd name="T12" fmla="*/ 0 w 796"/>
                <a:gd name="T13" fmla="*/ 142 h 1364"/>
                <a:gd name="T14" fmla="*/ 6 w 796"/>
                <a:gd name="T15" fmla="*/ 100 h 1364"/>
                <a:gd name="T16" fmla="*/ 24 w 796"/>
                <a:gd name="T17" fmla="*/ 63 h 1364"/>
                <a:gd name="T18" fmla="*/ 51 w 796"/>
                <a:gd name="T19" fmla="*/ 32 h 1364"/>
                <a:gd name="T20" fmla="*/ 87 w 796"/>
                <a:gd name="T21" fmla="*/ 11 h 1364"/>
                <a:gd name="T22" fmla="*/ 127 w 796"/>
                <a:gd name="T23" fmla="*/ 1 h 1364"/>
                <a:gd name="T24" fmla="*/ 653 w 796"/>
                <a:gd name="T25" fmla="*/ 0 h 1364"/>
                <a:gd name="T26" fmla="*/ 696 w 796"/>
                <a:gd name="T27" fmla="*/ 6 h 1364"/>
                <a:gd name="T28" fmla="*/ 733 w 796"/>
                <a:gd name="T29" fmla="*/ 24 h 1364"/>
                <a:gd name="T30" fmla="*/ 763 w 796"/>
                <a:gd name="T31" fmla="*/ 52 h 1364"/>
                <a:gd name="T32" fmla="*/ 785 w 796"/>
                <a:gd name="T33" fmla="*/ 87 h 1364"/>
                <a:gd name="T34" fmla="*/ 795 w 796"/>
                <a:gd name="T35" fmla="*/ 127 h 1364"/>
                <a:gd name="T36" fmla="*/ 796 w 796"/>
                <a:gd name="T37" fmla="*/ 1222 h 1364"/>
                <a:gd name="T38" fmla="*/ 790 w 796"/>
                <a:gd name="T39" fmla="*/ 1264 h 1364"/>
                <a:gd name="T40" fmla="*/ 772 w 796"/>
                <a:gd name="T41" fmla="*/ 1302 h 1364"/>
                <a:gd name="T42" fmla="*/ 744 w 796"/>
                <a:gd name="T43" fmla="*/ 1332 h 1364"/>
                <a:gd name="T44" fmla="*/ 709 w 796"/>
                <a:gd name="T45" fmla="*/ 1353 h 1364"/>
                <a:gd name="T46" fmla="*/ 669 w 796"/>
                <a:gd name="T47" fmla="*/ 1363 h 1364"/>
                <a:gd name="T48" fmla="*/ 142 w 796"/>
                <a:gd name="T49" fmla="*/ 57 h 1364"/>
                <a:gd name="T50" fmla="*/ 125 w 796"/>
                <a:gd name="T51" fmla="*/ 59 h 1364"/>
                <a:gd name="T52" fmla="*/ 101 w 796"/>
                <a:gd name="T53" fmla="*/ 67 h 1364"/>
                <a:gd name="T54" fmla="*/ 82 w 796"/>
                <a:gd name="T55" fmla="*/ 82 h 1364"/>
                <a:gd name="T56" fmla="*/ 67 w 796"/>
                <a:gd name="T57" fmla="*/ 101 h 1364"/>
                <a:gd name="T58" fmla="*/ 58 w 796"/>
                <a:gd name="T59" fmla="*/ 125 h 1364"/>
                <a:gd name="T60" fmla="*/ 56 w 796"/>
                <a:gd name="T61" fmla="*/ 1222 h 1364"/>
                <a:gd name="T62" fmla="*/ 58 w 796"/>
                <a:gd name="T63" fmla="*/ 1239 h 1364"/>
                <a:gd name="T64" fmla="*/ 67 w 796"/>
                <a:gd name="T65" fmla="*/ 1262 h 1364"/>
                <a:gd name="T66" fmla="*/ 82 w 796"/>
                <a:gd name="T67" fmla="*/ 1283 h 1364"/>
                <a:gd name="T68" fmla="*/ 101 w 796"/>
                <a:gd name="T69" fmla="*/ 1298 h 1364"/>
                <a:gd name="T70" fmla="*/ 125 w 796"/>
                <a:gd name="T71" fmla="*/ 1306 h 1364"/>
                <a:gd name="T72" fmla="*/ 653 w 796"/>
                <a:gd name="T73" fmla="*/ 1308 h 1364"/>
                <a:gd name="T74" fmla="*/ 671 w 796"/>
                <a:gd name="T75" fmla="*/ 1306 h 1364"/>
                <a:gd name="T76" fmla="*/ 695 w 796"/>
                <a:gd name="T77" fmla="*/ 1298 h 1364"/>
                <a:gd name="T78" fmla="*/ 714 w 796"/>
                <a:gd name="T79" fmla="*/ 1283 h 1364"/>
                <a:gd name="T80" fmla="*/ 729 w 796"/>
                <a:gd name="T81" fmla="*/ 1262 h 1364"/>
                <a:gd name="T82" fmla="*/ 737 w 796"/>
                <a:gd name="T83" fmla="*/ 1239 h 1364"/>
                <a:gd name="T84" fmla="*/ 739 w 796"/>
                <a:gd name="T85" fmla="*/ 142 h 1364"/>
                <a:gd name="T86" fmla="*/ 737 w 796"/>
                <a:gd name="T87" fmla="*/ 125 h 1364"/>
                <a:gd name="T88" fmla="*/ 729 w 796"/>
                <a:gd name="T89" fmla="*/ 101 h 1364"/>
                <a:gd name="T90" fmla="*/ 714 w 796"/>
                <a:gd name="T91" fmla="*/ 82 h 1364"/>
                <a:gd name="T92" fmla="*/ 695 w 796"/>
                <a:gd name="T93" fmla="*/ 67 h 1364"/>
                <a:gd name="T94" fmla="*/ 671 w 796"/>
                <a:gd name="T95" fmla="*/ 59 h 1364"/>
                <a:gd name="T96" fmla="*/ 142 w 796"/>
                <a:gd name="T97" fmla="*/ 57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96" h="1364">
                  <a:moveTo>
                    <a:pt x="653" y="1364"/>
                  </a:moveTo>
                  <a:lnTo>
                    <a:pt x="142" y="1364"/>
                  </a:lnTo>
                  <a:lnTo>
                    <a:pt x="142" y="1364"/>
                  </a:lnTo>
                  <a:lnTo>
                    <a:pt x="127" y="1363"/>
                  </a:lnTo>
                  <a:lnTo>
                    <a:pt x="113" y="1361"/>
                  </a:lnTo>
                  <a:lnTo>
                    <a:pt x="100" y="1358"/>
                  </a:lnTo>
                  <a:lnTo>
                    <a:pt x="87" y="1353"/>
                  </a:lnTo>
                  <a:lnTo>
                    <a:pt x="75" y="1347"/>
                  </a:lnTo>
                  <a:lnTo>
                    <a:pt x="62" y="1340"/>
                  </a:lnTo>
                  <a:lnTo>
                    <a:pt x="51" y="1332"/>
                  </a:lnTo>
                  <a:lnTo>
                    <a:pt x="41" y="1323"/>
                  </a:lnTo>
                  <a:lnTo>
                    <a:pt x="32" y="1313"/>
                  </a:lnTo>
                  <a:lnTo>
                    <a:pt x="24" y="1302"/>
                  </a:lnTo>
                  <a:lnTo>
                    <a:pt x="17" y="1290"/>
                  </a:lnTo>
                  <a:lnTo>
                    <a:pt x="11" y="1278"/>
                  </a:lnTo>
                  <a:lnTo>
                    <a:pt x="6" y="1264"/>
                  </a:lnTo>
                  <a:lnTo>
                    <a:pt x="3" y="1251"/>
                  </a:lnTo>
                  <a:lnTo>
                    <a:pt x="1" y="1237"/>
                  </a:lnTo>
                  <a:lnTo>
                    <a:pt x="0" y="1222"/>
                  </a:lnTo>
                  <a:lnTo>
                    <a:pt x="0" y="142"/>
                  </a:lnTo>
                  <a:lnTo>
                    <a:pt x="0" y="142"/>
                  </a:lnTo>
                  <a:lnTo>
                    <a:pt x="1" y="127"/>
                  </a:lnTo>
                  <a:lnTo>
                    <a:pt x="3" y="113"/>
                  </a:lnTo>
                  <a:lnTo>
                    <a:pt x="6" y="100"/>
                  </a:lnTo>
                  <a:lnTo>
                    <a:pt x="11" y="87"/>
                  </a:lnTo>
                  <a:lnTo>
                    <a:pt x="17" y="75"/>
                  </a:lnTo>
                  <a:lnTo>
                    <a:pt x="24" y="63"/>
                  </a:lnTo>
                  <a:lnTo>
                    <a:pt x="32" y="52"/>
                  </a:lnTo>
                  <a:lnTo>
                    <a:pt x="41" y="41"/>
                  </a:lnTo>
                  <a:lnTo>
                    <a:pt x="51" y="32"/>
                  </a:lnTo>
                  <a:lnTo>
                    <a:pt x="62" y="24"/>
                  </a:lnTo>
                  <a:lnTo>
                    <a:pt x="75" y="17"/>
                  </a:lnTo>
                  <a:lnTo>
                    <a:pt x="87" y="11"/>
                  </a:lnTo>
                  <a:lnTo>
                    <a:pt x="100" y="6"/>
                  </a:lnTo>
                  <a:lnTo>
                    <a:pt x="113" y="3"/>
                  </a:lnTo>
                  <a:lnTo>
                    <a:pt x="127" y="1"/>
                  </a:lnTo>
                  <a:lnTo>
                    <a:pt x="142" y="0"/>
                  </a:lnTo>
                  <a:lnTo>
                    <a:pt x="653" y="0"/>
                  </a:lnTo>
                  <a:lnTo>
                    <a:pt x="653" y="0"/>
                  </a:lnTo>
                  <a:lnTo>
                    <a:pt x="669" y="1"/>
                  </a:lnTo>
                  <a:lnTo>
                    <a:pt x="683" y="3"/>
                  </a:lnTo>
                  <a:lnTo>
                    <a:pt x="696" y="6"/>
                  </a:lnTo>
                  <a:lnTo>
                    <a:pt x="709" y="11"/>
                  </a:lnTo>
                  <a:lnTo>
                    <a:pt x="721" y="17"/>
                  </a:lnTo>
                  <a:lnTo>
                    <a:pt x="733" y="24"/>
                  </a:lnTo>
                  <a:lnTo>
                    <a:pt x="744" y="32"/>
                  </a:lnTo>
                  <a:lnTo>
                    <a:pt x="754" y="41"/>
                  </a:lnTo>
                  <a:lnTo>
                    <a:pt x="763" y="52"/>
                  </a:lnTo>
                  <a:lnTo>
                    <a:pt x="772" y="63"/>
                  </a:lnTo>
                  <a:lnTo>
                    <a:pt x="779" y="75"/>
                  </a:lnTo>
                  <a:lnTo>
                    <a:pt x="785" y="87"/>
                  </a:lnTo>
                  <a:lnTo>
                    <a:pt x="790" y="100"/>
                  </a:lnTo>
                  <a:lnTo>
                    <a:pt x="793" y="113"/>
                  </a:lnTo>
                  <a:lnTo>
                    <a:pt x="795" y="127"/>
                  </a:lnTo>
                  <a:lnTo>
                    <a:pt x="796" y="142"/>
                  </a:lnTo>
                  <a:lnTo>
                    <a:pt x="796" y="1222"/>
                  </a:lnTo>
                  <a:lnTo>
                    <a:pt x="796" y="1222"/>
                  </a:lnTo>
                  <a:lnTo>
                    <a:pt x="795" y="1237"/>
                  </a:lnTo>
                  <a:lnTo>
                    <a:pt x="793" y="1251"/>
                  </a:lnTo>
                  <a:lnTo>
                    <a:pt x="790" y="1264"/>
                  </a:lnTo>
                  <a:lnTo>
                    <a:pt x="785" y="1278"/>
                  </a:lnTo>
                  <a:lnTo>
                    <a:pt x="779" y="1290"/>
                  </a:lnTo>
                  <a:lnTo>
                    <a:pt x="772" y="1302"/>
                  </a:lnTo>
                  <a:lnTo>
                    <a:pt x="763" y="1313"/>
                  </a:lnTo>
                  <a:lnTo>
                    <a:pt x="754" y="1323"/>
                  </a:lnTo>
                  <a:lnTo>
                    <a:pt x="744" y="1332"/>
                  </a:lnTo>
                  <a:lnTo>
                    <a:pt x="733" y="1340"/>
                  </a:lnTo>
                  <a:lnTo>
                    <a:pt x="721" y="1347"/>
                  </a:lnTo>
                  <a:lnTo>
                    <a:pt x="709" y="1353"/>
                  </a:lnTo>
                  <a:lnTo>
                    <a:pt x="696" y="1358"/>
                  </a:lnTo>
                  <a:lnTo>
                    <a:pt x="683" y="1361"/>
                  </a:lnTo>
                  <a:lnTo>
                    <a:pt x="669" y="1363"/>
                  </a:lnTo>
                  <a:lnTo>
                    <a:pt x="653" y="1364"/>
                  </a:lnTo>
                  <a:lnTo>
                    <a:pt x="653" y="1364"/>
                  </a:lnTo>
                  <a:close/>
                  <a:moveTo>
                    <a:pt x="142" y="57"/>
                  </a:moveTo>
                  <a:lnTo>
                    <a:pt x="142" y="57"/>
                  </a:lnTo>
                  <a:lnTo>
                    <a:pt x="133" y="58"/>
                  </a:lnTo>
                  <a:lnTo>
                    <a:pt x="125" y="59"/>
                  </a:lnTo>
                  <a:lnTo>
                    <a:pt x="117" y="61"/>
                  </a:lnTo>
                  <a:lnTo>
                    <a:pt x="109" y="64"/>
                  </a:lnTo>
                  <a:lnTo>
                    <a:pt x="101" y="67"/>
                  </a:lnTo>
                  <a:lnTo>
                    <a:pt x="94" y="72"/>
                  </a:lnTo>
                  <a:lnTo>
                    <a:pt x="88" y="76"/>
                  </a:lnTo>
                  <a:lnTo>
                    <a:pt x="82" y="82"/>
                  </a:lnTo>
                  <a:lnTo>
                    <a:pt x="77" y="88"/>
                  </a:lnTo>
                  <a:lnTo>
                    <a:pt x="72" y="94"/>
                  </a:lnTo>
                  <a:lnTo>
                    <a:pt x="67" y="101"/>
                  </a:lnTo>
                  <a:lnTo>
                    <a:pt x="63" y="109"/>
                  </a:lnTo>
                  <a:lnTo>
                    <a:pt x="60" y="116"/>
                  </a:lnTo>
                  <a:lnTo>
                    <a:pt x="58" y="125"/>
                  </a:lnTo>
                  <a:lnTo>
                    <a:pt x="57" y="133"/>
                  </a:lnTo>
                  <a:lnTo>
                    <a:pt x="56" y="142"/>
                  </a:lnTo>
                  <a:lnTo>
                    <a:pt x="56" y="1222"/>
                  </a:lnTo>
                  <a:lnTo>
                    <a:pt x="56" y="1222"/>
                  </a:lnTo>
                  <a:lnTo>
                    <a:pt x="57" y="1231"/>
                  </a:lnTo>
                  <a:lnTo>
                    <a:pt x="58" y="1239"/>
                  </a:lnTo>
                  <a:lnTo>
                    <a:pt x="60" y="1247"/>
                  </a:lnTo>
                  <a:lnTo>
                    <a:pt x="63" y="1255"/>
                  </a:lnTo>
                  <a:lnTo>
                    <a:pt x="67" y="1262"/>
                  </a:lnTo>
                  <a:lnTo>
                    <a:pt x="72" y="1269"/>
                  </a:lnTo>
                  <a:lnTo>
                    <a:pt x="77" y="1277"/>
                  </a:lnTo>
                  <a:lnTo>
                    <a:pt x="82" y="1283"/>
                  </a:lnTo>
                  <a:lnTo>
                    <a:pt x="88" y="1288"/>
                  </a:lnTo>
                  <a:lnTo>
                    <a:pt x="94" y="1293"/>
                  </a:lnTo>
                  <a:lnTo>
                    <a:pt x="101" y="1298"/>
                  </a:lnTo>
                  <a:lnTo>
                    <a:pt x="109" y="1301"/>
                  </a:lnTo>
                  <a:lnTo>
                    <a:pt x="117" y="1304"/>
                  </a:lnTo>
                  <a:lnTo>
                    <a:pt x="125" y="1306"/>
                  </a:lnTo>
                  <a:lnTo>
                    <a:pt x="133" y="1307"/>
                  </a:lnTo>
                  <a:lnTo>
                    <a:pt x="142" y="1308"/>
                  </a:lnTo>
                  <a:lnTo>
                    <a:pt x="653" y="1308"/>
                  </a:lnTo>
                  <a:lnTo>
                    <a:pt x="653" y="1308"/>
                  </a:lnTo>
                  <a:lnTo>
                    <a:pt x="662" y="1307"/>
                  </a:lnTo>
                  <a:lnTo>
                    <a:pt x="671" y="1306"/>
                  </a:lnTo>
                  <a:lnTo>
                    <a:pt x="679" y="1304"/>
                  </a:lnTo>
                  <a:lnTo>
                    <a:pt x="687" y="1301"/>
                  </a:lnTo>
                  <a:lnTo>
                    <a:pt x="695" y="1298"/>
                  </a:lnTo>
                  <a:lnTo>
                    <a:pt x="702" y="1293"/>
                  </a:lnTo>
                  <a:lnTo>
                    <a:pt x="708" y="1288"/>
                  </a:lnTo>
                  <a:lnTo>
                    <a:pt x="714" y="1283"/>
                  </a:lnTo>
                  <a:lnTo>
                    <a:pt x="720" y="1277"/>
                  </a:lnTo>
                  <a:lnTo>
                    <a:pt x="724" y="1269"/>
                  </a:lnTo>
                  <a:lnTo>
                    <a:pt x="729" y="1262"/>
                  </a:lnTo>
                  <a:lnTo>
                    <a:pt x="732" y="1255"/>
                  </a:lnTo>
                  <a:lnTo>
                    <a:pt x="735" y="1247"/>
                  </a:lnTo>
                  <a:lnTo>
                    <a:pt x="737" y="1239"/>
                  </a:lnTo>
                  <a:lnTo>
                    <a:pt x="738" y="1231"/>
                  </a:lnTo>
                  <a:lnTo>
                    <a:pt x="739" y="1222"/>
                  </a:lnTo>
                  <a:lnTo>
                    <a:pt x="739" y="142"/>
                  </a:lnTo>
                  <a:lnTo>
                    <a:pt x="739" y="142"/>
                  </a:lnTo>
                  <a:lnTo>
                    <a:pt x="738" y="133"/>
                  </a:lnTo>
                  <a:lnTo>
                    <a:pt x="737" y="125"/>
                  </a:lnTo>
                  <a:lnTo>
                    <a:pt x="735" y="116"/>
                  </a:lnTo>
                  <a:lnTo>
                    <a:pt x="732" y="109"/>
                  </a:lnTo>
                  <a:lnTo>
                    <a:pt x="729" y="101"/>
                  </a:lnTo>
                  <a:lnTo>
                    <a:pt x="724" y="94"/>
                  </a:lnTo>
                  <a:lnTo>
                    <a:pt x="720" y="88"/>
                  </a:lnTo>
                  <a:lnTo>
                    <a:pt x="714" y="82"/>
                  </a:lnTo>
                  <a:lnTo>
                    <a:pt x="708" y="76"/>
                  </a:lnTo>
                  <a:lnTo>
                    <a:pt x="702" y="72"/>
                  </a:lnTo>
                  <a:lnTo>
                    <a:pt x="695" y="67"/>
                  </a:lnTo>
                  <a:lnTo>
                    <a:pt x="687" y="64"/>
                  </a:lnTo>
                  <a:lnTo>
                    <a:pt x="679" y="61"/>
                  </a:lnTo>
                  <a:lnTo>
                    <a:pt x="671" y="59"/>
                  </a:lnTo>
                  <a:lnTo>
                    <a:pt x="662" y="58"/>
                  </a:lnTo>
                  <a:lnTo>
                    <a:pt x="653" y="57"/>
                  </a:lnTo>
                  <a:lnTo>
                    <a:pt x="142"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63" name="Freeform 255">
              <a:extLst>
                <a:ext uri="{FF2B5EF4-FFF2-40B4-BE49-F238E27FC236}">
                  <a16:creationId xmlns:a16="http://schemas.microsoft.com/office/drawing/2014/main" id="{698713AE-E3FA-D8BD-ADA0-DF1D4D7715DA}"/>
                </a:ext>
              </a:extLst>
            </p:cNvPr>
            <p:cNvSpPr>
              <a:spLocks/>
            </p:cNvSpPr>
            <p:nvPr/>
          </p:nvSpPr>
          <p:spPr bwMode="auto">
            <a:xfrm>
              <a:off x="2752725" y="2225675"/>
              <a:ext cx="209550" cy="14288"/>
            </a:xfrm>
            <a:custGeom>
              <a:avLst/>
              <a:gdLst>
                <a:gd name="T0" fmla="*/ 767 w 796"/>
                <a:gd name="T1" fmla="*/ 57 h 57"/>
                <a:gd name="T2" fmla="*/ 28 w 796"/>
                <a:gd name="T3" fmla="*/ 57 h 57"/>
                <a:gd name="T4" fmla="*/ 28 w 796"/>
                <a:gd name="T5" fmla="*/ 57 h 57"/>
                <a:gd name="T6" fmla="*/ 22 w 796"/>
                <a:gd name="T7" fmla="*/ 57 h 57"/>
                <a:gd name="T8" fmla="*/ 17 w 796"/>
                <a:gd name="T9" fmla="*/ 55 h 57"/>
                <a:gd name="T10" fmla="*/ 12 w 796"/>
                <a:gd name="T11" fmla="*/ 52 h 57"/>
                <a:gd name="T12" fmla="*/ 8 w 796"/>
                <a:gd name="T13" fmla="*/ 49 h 57"/>
                <a:gd name="T14" fmla="*/ 5 w 796"/>
                <a:gd name="T15" fmla="*/ 45 h 57"/>
                <a:gd name="T16" fmla="*/ 2 w 796"/>
                <a:gd name="T17" fmla="*/ 40 h 57"/>
                <a:gd name="T18" fmla="*/ 0 w 796"/>
                <a:gd name="T19" fmla="*/ 35 h 57"/>
                <a:gd name="T20" fmla="*/ 0 w 796"/>
                <a:gd name="T21" fmla="*/ 29 h 57"/>
                <a:gd name="T22" fmla="*/ 0 w 796"/>
                <a:gd name="T23" fmla="*/ 29 h 57"/>
                <a:gd name="T24" fmla="*/ 0 w 796"/>
                <a:gd name="T25" fmla="*/ 22 h 57"/>
                <a:gd name="T26" fmla="*/ 2 w 796"/>
                <a:gd name="T27" fmla="*/ 17 h 57"/>
                <a:gd name="T28" fmla="*/ 5 w 796"/>
                <a:gd name="T29" fmla="*/ 12 h 57"/>
                <a:gd name="T30" fmla="*/ 8 w 796"/>
                <a:gd name="T31" fmla="*/ 8 h 57"/>
                <a:gd name="T32" fmla="*/ 12 w 796"/>
                <a:gd name="T33" fmla="*/ 5 h 57"/>
                <a:gd name="T34" fmla="*/ 17 w 796"/>
                <a:gd name="T35" fmla="*/ 2 h 57"/>
                <a:gd name="T36" fmla="*/ 22 w 796"/>
                <a:gd name="T37" fmla="*/ 1 h 57"/>
                <a:gd name="T38" fmla="*/ 28 w 796"/>
                <a:gd name="T39" fmla="*/ 0 h 57"/>
                <a:gd name="T40" fmla="*/ 767 w 796"/>
                <a:gd name="T41" fmla="*/ 0 h 57"/>
                <a:gd name="T42" fmla="*/ 767 w 796"/>
                <a:gd name="T43" fmla="*/ 0 h 57"/>
                <a:gd name="T44" fmla="*/ 774 w 796"/>
                <a:gd name="T45" fmla="*/ 1 h 57"/>
                <a:gd name="T46" fmla="*/ 779 w 796"/>
                <a:gd name="T47" fmla="*/ 2 h 57"/>
                <a:gd name="T48" fmla="*/ 784 w 796"/>
                <a:gd name="T49" fmla="*/ 5 h 57"/>
                <a:gd name="T50" fmla="*/ 788 w 796"/>
                <a:gd name="T51" fmla="*/ 8 h 57"/>
                <a:gd name="T52" fmla="*/ 791 w 796"/>
                <a:gd name="T53" fmla="*/ 12 h 57"/>
                <a:gd name="T54" fmla="*/ 794 w 796"/>
                <a:gd name="T55" fmla="*/ 17 h 57"/>
                <a:gd name="T56" fmla="*/ 796 w 796"/>
                <a:gd name="T57" fmla="*/ 22 h 57"/>
                <a:gd name="T58" fmla="*/ 796 w 796"/>
                <a:gd name="T59" fmla="*/ 29 h 57"/>
                <a:gd name="T60" fmla="*/ 796 w 796"/>
                <a:gd name="T61" fmla="*/ 29 h 57"/>
                <a:gd name="T62" fmla="*/ 796 w 796"/>
                <a:gd name="T63" fmla="*/ 35 h 57"/>
                <a:gd name="T64" fmla="*/ 794 w 796"/>
                <a:gd name="T65" fmla="*/ 40 h 57"/>
                <a:gd name="T66" fmla="*/ 791 w 796"/>
                <a:gd name="T67" fmla="*/ 45 h 57"/>
                <a:gd name="T68" fmla="*/ 788 w 796"/>
                <a:gd name="T69" fmla="*/ 49 h 57"/>
                <a:gd name="T70" fmla="*/ 784 w 796"/>
                <a:gd name="T71" fmla="*/ 52 h 57"/>
                <a:gd name="T72" fmla="*/ 779 w 796"/>
                <a:gd name="T73" fmla="*/ 55 h 57"/>
                <a:gd name="T74" fmla="*/ 774 w 796"/>
                <a:gd name="T75" fmla="*/ 57 h 57"/>
                <a:gd name="T76" fmla="*/ 767 w 796"/>
                <a:gd name="T77" fmla="*/ 57 h 57"/>
                <a:gd name="T78" fmla="*/ 767 w 796"/>
                <a:gd name="T7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 h="57">
                  <a:moveTo>
                    <a:pt x="767" y="57"/>
                  </a:moveTo>
                  <a:lnTo>
                    <a:pt x="28" y="57"/>
                  </a:lnTo>
                  <a:lnTo>
                    <a:pt x="28" y="57"/>
                  </a:lnTo>
                  <a:lnTo>
                    <a:pt x="22" y="57"/>
                  </a:lnTo>
                  <a:lnTo>
                    <a:pt x="17" y="55"/>
                  </a:lnTo>
                  <a:lnTo>
                    <a:pt x="12" y="52"/>
                  </a:lnTo>
                  <a:lnTo>
                    <a:pt x="8" y="49"/>
                  </a:lnTo>
                  <a:lnTo>
                    <a:pt x="5" y="45"/>
                  </a:lnTo>
                  <a:lnTo>
                    <a:pt x="2" y="40"/>
                  </a:lnTo>
                  <a:lnTo>
                    <a:pt x="0" y="35"/>
                  </a:lnTo>
                  <a:lnTo>
                    <a:pt x="0" y="29"/>
                  </a:lnTo>
                  <a:lnTo>
                    <a:pt x="0" y="29"/>
                  </a:lnTo>
                  <a:lnTo>
                    <a:pt x="0" y="22"/>
                  </a:lnTo>
                  <a:lnTo>
                    <a:pt x="2" y="17"/>
                  </a:lnTo>
                  <a:lnTo>
                    <a:pt x="5" y="12"/>
                  </a:lnTo>
                  <a:lnTo>
                    <a:pt x="8" y="8"/>
                  </a:lnTo>
                  <a:lnTo>
                    <a:pt x="12" y="5"/>
                  </a:lnTo>
                  <a:lnTo>
                    <a:pt x="17" y="2"/>
                  </a:lnTo>
                  <a:lnTo>
                    <a:pt x="22" y="1"/>
                  </a:lnTo>
                  <a:lnTo>
                    <a:pt x="28" y="0"/>
                  </a:lnTo>
                  <a:lnTo>
                    <a:pt x="767" y="0"/>
                  </a:lnTo>
                  <a:lnTo>
                    <a:pt x="767" y="0"/>
                  </a:lnTo>
                  <a:lnTo>
                    <a:pt x="774" y="1"/>
                  </a:lnTo>
                  <a:lnTo>
                    <a:pt x="779" y="2"/>
                  </a:lnTo>
                  <a:lnTo>
                    <a:pt x="784" y="5"/>
                  </a:lnTo>
                  <a:lnTo>
                    <a:pt x="788" y="8"/>
                  </a:lnTo>
                  <a:lnTo>
                    <a:pt x="791" y="12"/>
                  </a:lnTo>
                  <a:lnTo>
                    <a:pt x="794" y="17"/>
                  </a:lnTo>
                  <a:lnTo>
                    <a:pt x="796" y="22"/>
                  </a:lnTo>
                  <a:lnTo>
                    <a:pt x="796" y="29"/>
                  </a:lnTo>
                  <a:lnTo>
                    <a:pt x="796" y="29"/>
                  </a:lnTo>
                  <a:lnTo>
                    <a:pt x="796" y="35"/>
                  </a:lnTo>
                  <a:lnTo>
                    <a:pt x="794" y="40"/>
                  </a:lnTo>
                  <a:lnTo>
                    <a:pt x="791" y="45"/>
                  </a:lnTo>
                  <a:lnTo>
                    <a:pt x="788" y="49"/>
                  </a:lnTo>
                  <a:lnTo>
                    <a:pt x="784" y="52"/>
                  </a:lnTo>
                  <a:lnTo>
                    <a:pt x="779" y="55"/>
                  </a:lnTo>
                  <a:lnTo>
                    <a:pt x="774" y="57"/>
                  </a:lnTo>
                  <a:lnTo>
                    <a:pt x="767" y="57"/>
                  </a:lnTo>
                  <a:lnTo>
                    <a:pt x="76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64" name="Freeform 256">
              <a:extLst>
                <a:ext uri="{FF2B5EF4-FFF2-40B4-BE49-F238E27FC236}">
                  <a16:creationId xmlns:a16="http://schemas.microsoft.com/office/drawing/2014/main" id="{542D5135-4A54-9338-3812-E2B4F3DB758B}"/>
                </a:ext>
              </a:extLst>
            </p:cNvPr>
            <p:cNvSpPr>
              <a:spLocks/>
            </p:cNvSpPr>
            <p:nvPr/>
          </p:nvSpPr>
          <p:spPr bwMode="auto">
            <a:xfrm>
              <a:off x="2752725" y="2451100"/>
              <a:ext cx="209550" cy="15875"/>
            </a:xfrm>
            <a:custGeom>
              <a:avLst/>
              <a:gdLst>
                <a:gd name="T0" fmla="*/ 767 w 796"/>
                <a:gd name="T1" fmla="*/ 56 h 56"/>
                <a:gd name="T2" fmla="*/ 28 w 796"/>
                <a:gd name="T3" fmla="*/ 56 h 56"/>
                <a:gd name="T4" fmla="*/ 28 w 796"/>
                <a:gd name="T5" fmla="*/ 56 h 56"/>
                <a:gd name="T6" fmla="*/ 22 w 796"/>
                <a:gd name="T7" fmla="*/ 55 h 56"/>
                <a:gd name="T8" fmla="*/ 17 w 796"/>
                <a:gd name="T9" fmla="*/ 54 h 56"/>
                <a:gd name="T10" fmla="*/ 12 w 796"/>
                <a:gd name="T11" fmla="*/ 51 h 56"/>
                <a:gd name="T12" fmla="*/ 8 w 796"/>
                <a:gd name="T13" fmla="*/ 48 h 56"/>
                <a:gd name="T14" fmla="*/ 5 w 796"/>
                <a:gd name="T15" fmla="*/ 43 h 56"/>
                <a:gd name="T16" fmla="*/ 2 w 796"/>
                <a:gd name="T17" fmla="*/ 39 h 56"/>
                <a:gd name="T18" fmla="*/ 0 w 796"/>
                <a:gd name="T19" fmla="*/ 33 h 56"/>
                <a:gd name="T20" fmla="*/ 0 w 796"/>
                <a:gd name="T21" fmla="*/ 28 h 56"/>
                <a:gd name="T22" fmla="*/ 0 w 796"/>
                <a:gd name="T23" fmla="*/ 28 h 56"/>
                <a:gd name="T24" fmla="*/ 0 w 796"/>
                <a:gd name="T25" fmla="*/ 22 h 56"/>
                <a:gd name="T26" fmla="*/ 2 w 796"/>
                <a:gd name="T27" fmla="*/ 17 h 56"/>
                <a:gd name="T28" fmla="*/ 5 w 796"/>
                <a:gd name="T29" fmla="*/ 12 h 56"/>
                <a:gd name="T30" fmla="*/ 8 w 796"/>
                <a:gd name="T31" fmla="*/ 8 h 56"/>
                <a:gd name="T32" fmla="*/ 12 w 796"/>
                <a:gd name="T33" fmla="*/ 4 h 56"/>
                <a:gd name="T34" fmla="*/ 17 w 796"/>
                <a:gd name="T35" fmla="*/ 2 h 56"/>
                <a:gd name="T36" fmla="*/ 22 w 796"/>
                <a:gd name="T37" fmla="*/ 0 h 56"/>
                <a:gd name="T38" fmla="*/ 28 w 796"/>
                <a:gd name="T39" fmla="*/ 0 h 56"/>
                <a:gd name="T40" fmla="*/ 767 w 796"/>
                <a:gd name="T41" fmla="*/ 0 h 56"/>
                <a:gd name="T42" fmla="*/ 767 w 796"/>
                <a:gd name="T43" fmla="*/ 0 h 56"/>
                <a:gd name="T44" fmla="*/ 774 w 796"/>
                <a:gd name="T45" fmla="*/ 0 h 56"/>
                <a:gd name="T46" fmla="*/ 779 w 796"/>
                <a:gd name="T47" fmla="*/ 2 h 56"/>
                <a:gd name="T48" fmla="*/ 784 w 796"/>
                <a:gd name="T49" fmla="*/ 4 h 56"/>
                <a:gd name="T50" fmla="*/ 788 w 796"/>
                <a:gd name="T51" fmla="*/ 8 h 56"/>
                <a:gd name="T52" fmla="*/ 791 w 796"/>
                <a:gd name="T53" fmla="*/ 12 h 56"/>
                <a:gd name="T54" fmla="*/ 794 w 796"/>
                <a:gd name="T55" fmla="*/ 17 h 56"/>
                <a:gd name="T56" fmla="*/ 796 w 796"/>
                <a:gd name="T57" fmla="*/ 22 h 56"/>
                <a:gd name="T58" fmla="*/ 796 w 796"/>
                <a:gd name="T59" fmla="*/ 28 h 56"/>
                <a:gd name="T60" fmla="*/ 796 w 796"/>
                <a:gd name="T61" fmla="*/ 28 h 56"/>
                <a:gd name="T62" fmla="*/ 796 w 796"/>
                <a:gd name="T63" fmla="*/ 33 h 56"/>
                <a:gd name="T64" fmla="*/ 794 w 796"/>
                <a:gd name="T65" fmla="*/ 39 h 56"/>
                <a:gd name="T66" fmla="*/ 791 w 796"/>
                <a:gd name="T67" fmla="*/ 43 h 56"/>
                <a:gd name="T68" fmla="*/ 788 w 796"/>
                <a:gd name="T69" fmla="*/ 48 h 56"/>
                <a:gd name="T70" fmla="*/ 784 w 796"/>
                <a:gd name="T71" fmla="*/ 51 h 56"/>
                <a:gd name="T72" fmla="*/ 779 w 796"/>
                <a:gd name="T73" fmla="*/ 54 h 56"/>
                <a:gd name="T74" fmla="*/ 774 w 796"/>
                <a:gd name="T75" fmla="*/ 55 h 56"/>
                <a:gd name="T76" fmla="*/ 767 w 796"/>
                <a:gd name="T77" fmla="*/ 56 h 56"/>
                <a:gd name="T78" fmla="*/ 767 w 796"/>
                <a:gd name="T7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 h="56">
                  <a:moveTo>
                    <a:pt x="767" y="56"/>
                  </a:moveTo>
                  <a:lnTo>
                    <a:pt x="28" y="56"/>
                  </a:lnTo>
                  <a:lnTo>
                    <a:pt x="28" y="56"/>
                  </a:lnTo>
                  <a:lnTo>
                    <a:pt x="22" y="55"/>
                  </a:lnTo>
                  <a:lnTo>
                    <a:pt x="17" y="54"/>
                  </a:lnTo>
                  <a:lnTo>
                    <a:pt x="12" y="51"/>
                  </a:lnTo>
                  <a:lnTo>
                    <a:pt x="8" y="48"/>
                  </a:lnTo>
                  <a:lnTo>
                    <a:pt x="5" y="43"/>
                  </a:lnTo>
                  <a:lnTo>
                    <a:pt x="2" y="39"/>
                  </a:lnTo>
                  <a:lnTo>
                    <a:pt x="0" y="33"/>
                  </a:lnTo>
                  <a:lnTo>
                    <a:pt x="0" y="28"/>
                  </a:lnTo>
                  <a:lnTo>
                    <a:pt x="0" y="28"/>
                  </a:lnTo>
                  <a:lnTo>
                    <a:pt x="0" y="22"/>
                  </a:lnTo>
                  <a:lnTo>
                    <a:pt x="2" y="17"/>
                  </a:lnTo>
                  <a:lnTo>
                    <a:pt x="5" y="12"/>
                  </a:lnTo>
                  <a:lnTo>
                    <a:pt x="8" y="8"/>
                  </a:lnTo>
                  <a:lnTo>
                    <a:pt x="12" y="4"/>
                  </a:lnTo>
                  <a:lnTo>
                    <a:pt x="17" y="2"/>
                  </a:lnTo>
                  <a:lnTo>
                    <a:pt x="22" y="0"/>
                  </a:lnTo>
                  <a:lnTo>
                    <a:pt x="28" y="0"/>
                  </a:lnTo>
                  <a:lnTo>
                    <a:pt x="767" y="0"/>
                  </a:lnTo>
                  <a:lnTo>
                    <a:pt x="767" y="0"/>
                  </a:lnTo>
                  <a:lnTo>
                    <a:pt x="774" y="0"/>
                  </a:lnTo>
                  <a:lnTo>
                    <a:pt x="779" y="2"/>
                  </a:lnTo>
                  <a:lnTo>
                    <a:pt x="784" y="4"/>
                  </a:lnTo>
                  <a:lnTo>
                    <a:pt x="788" y="8"/>
                  </a:lnTo>
                  <a:lnTo>
                    <a:pt x="791" y="12"/>
                  </a:lnTo>
                  <a:lnTo>
                    <a:pt x="794" y="17"/>
                  </a:lnTo>
                  <a:lnTo>
                    <a:pt x="796" y="22"/>
                  </a:lnTo>
                  <a:lnTo>
                    <a:pt x="796" y="28"/>
                  </a:lnTo>
                  <a:lnTo>
                    <a:pt x="796" y="28"/>
                  </a:lnTo>
                  <a:lnTo>
                    <a:pt x="796" y="33"/>
                  </a:lnTo>
                  <a:lnTo>
                    <a:pt x="794" y="39"/>
                  </a:lnTo>
                  <a:lnTo>
                    <a:pt x="791" y="43"/>
                  </a:lnTo>
                  <a:lnTo>
                    <a:pt x="788" y="48"/>
                  </a:lnTo>
                  <a:lnTo>
                    <a:pt x="784" y="51"/>
                  </a:lnTo>
                  <a:lnTo>
                    <a:pt x="779" y="54"/>
                  </a:lnTo>
                  <a:lnTo>
                    <a:pt x="774" y="55"/>
                  </a:lnTo>
                  <a:lnTo>
                    <a:pt x="767" y="56"/>
                  </a:lnTo>
                  <a:lnTo>
                    <a:pt x="767" y="56"/>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65" name="Freeform 257">
              <a:extLst>
                <a:ext uri="{FF2B5EF4-FFF2-40B4-BE49-F238E27FC236}">
                  <a16:creationId xmlns:a16="http://schemas.microsoft.com/office/drawing/2014/main" id="{C0EA1AE2-18BE-51C8-39B6-F55F12A8C679}"/>
                </a:ext>
              </a:extLst>
            </p:cNvPr>
            <p:cNvSpPr>
              <a:spLocks/>
            </p:cNvSpPr>
            <p:nvPr/>
          </p:nvSpPr>
          <p:spPr bwMode="auto">
            <a:xfrm>
              <a:off x="2813050" y="2481263"/>
              <a:ext cx="90488" cy="14288"/>
            </a:xfrm>
            <a:custGeom>
              <a:avLst/>
              <a:gdLst>
                <a:gd name="T0" fmla="*/ 313 w 342"/>
                <a:gd name="T1" fmla="*/ 56 h 56"/>
                <a:gd name="T2" fmla="*/ 28 w 342"/>
                <a:gd name="T3" fmla="*/ 56 h 56"/>
                <a:gd name="T4" fmla="*/ 28 w 342"/>
                <a:gd name="T5" fmla="*/ 56 h 56"/>
                <a:gd name="T6" fmla="*/ 23 w 342"/>
                <a:gd name="T7" fmla="*/ 56 h 56"/>
                <a:gd name="T8" fmla="*/ 17 w 342"/>
                <a:gd name="T9" fmla="*/ 54 h 56"/>
                <a:gd name="T10" fmla="*/ 13 w 342"/>
                <a:gd name="T11" fmla="*/ 52 h 56"/>
                <a:gd name="T12" fmla="*/ 8 w 342"/>
                <a:gd name="T13" fmla="*/ 48 h 56"/>
                <a:gd name="T14" fmla="*/ 5 w 342"/>
                <a:gd name="T15" fmla="*/ 44 h 56"/>
                <a:gd name="T16" fmla="*/ 2 w 342"/>
                <a:gd name="T17" fmla="*/ 39 h 56"/>
                <a:gd name="T18" fmla="*/ 1 w 342"/>
                <a:gd name="T19" fmla="*/ 34 h 56"/>
                <a:gd name="T20" fmla="*/ 0 w 342"/>
                <a:gd name="T21" fmla="*/ 28 h 56"/>
                <a:gd name="T22" fmla="*/ 0 w 342"/>
                <a:gd name="T23" fmla="*/ 28 h 56"/>
                <a:gd name="T24" fmla="*/ 1 w 342"/>
                <a:gd name="T25" fmla="*/ 23 h 56"/>
                <a:gd name="T26" fmla="*/ 2 w 342"/>
                <a:gd name="T27" fmla="*/ 17 h 56"/>
                <a:gd name="T28" fmla="*/ 5 w 342"/>
                <a:gd name="T29" fmla="*/ 13 h 56"/>
                <a:gd name="T30" fmla="*/ 8 w 342"/>
                <a:gd name="T31" fmla="*/ 8 h 56"/>
                <a:gd name="T32" fmla="*/ 13 w 342"/>
                <a:gd name="T33" fmla="*/ 5 h 56"/>
                <a:gd name="T34" fmla="*/ 17 w 342"/>
                <a:gd name="T35" fmla="*/ 2 h 56"/>
                <a:gd name="T36" fmla="*/ 23 w 342"/>
                <a:gd name="T37" fmla="*/ 1 h 56"/>
                <a:gd name="T38" fmla="*/ 28 w 342"/>
                <a:gd name="T39" fmla="*/ 0 h 56"/>
                <a:gd name="T40" fmla="*/ 313 w 342"/>
                <a:gd name="T41" fmla="*/ 0 h 56"/>
                <a:gd name="T42" fmla="*/ 313 w 342"/>
                <a:gd name="T43" fmla="*/ 0 h 56"/>
                <a:gd name="T44" fmla="*/ 318 w 342"/>
                <a:gd name="T45" fmla="*/ 1 h 56"/>
                <a:gd name="T46" fmla="*/ 324 w 342"/>
                <a:gd name="T47" fmla="*/ 2 h 56"/>
                <a:gd name="T48" fmla="*/ 329 w 342"/>
                <a:gd name="T49" fmla="*/ 5 h 56"/>
                <a:gd name="T50" fmla="*/ 333 w 342"/>
                <a:gd name="T51" fmla="*/ 8 h 56"/>
                <a:gd name="T52" fmla="*/ 336 w 342"/>
                <a:gd name="T53" fmla="*/ 13 h 56"/>
                <a:gd name="T54" fmla="*/ 339 w 342"/>
                <a:gd name="T55" fmla="*/ 17 h 56"/>
                <a:gd name="T56" fmla="*/ 340 w 342"/>
                <a:gd name="T57" fmla="*/ 23 h 56"/>
                <a:gd name="T58" fmla="*/ 342 w 342"/>
                <a:gd name="T59" fmla="*/ 28 h 56"/>
                <a:gd name="T60" fmla="*/ 342 w 342"/>
                <a:gd name="T61" fmla="*/ 28 h 56"/>
                <a:gd name="T62" fmla="*/ 340 w 342"/>
                <a:gd name="T63" fmla="*/ 34 h 56"/>
                <a:gd name="T64" fmla="*/ 339 w 342"/>
                <a:gd name="T65" fmla="*/ 39 h 56"/>
                <a:gd name="T66" fmla="*/ 336 w 342"/>
                <a:gd name="T67" fmla="*/ 44 h 56"/>
                <a:gd name="T68" fmla="*/ 333 w 342"/>
                <a:gd name="T69" fmla="*/ 48 h 56"/>
                <a:gd name="T70" fmla="*/ 329 w 342"/>
                <a:gd name="T71" fmla="*/ 52 h 56"/>
                <a:gd name="T72" fmla="*/ 324 w 342"/>
                <a:gd name="T73" fmla="*/ 54 h 56"/>
                <a:gd name="T74" fmla="*/ 318 w 342"/>
                <a:gd name="T75" fmla="*/ 56 h 56"/>
                <a:gd name="T76" fmla="*/ 313 w 342"/>
                <a:gd name="T77" fmla="*/ 56 h 56"/>
                <a:gd name="T78" fmla="*/ 313 w 342"/>
                <a:gd name="T7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 h="56">
                  <a:moveTo>
                    <a:pt x="313" y="56"/>
                  </a:moveTo>
                  <a:lnTo>
                    <a:pt x="28" y="56"/>
                  </a:lnTo>
                  <a:lnTo>
                    <a:pt x="28" y="56"/>
                  </a:lnTo>
                  <a:lnTo>
                    <a:pt x="23" y="56"/>
                  </a:lnTo>
                  <a:lnTo>
                    <a:pt x="17" y="54"/>
                  </a:lnTo>
                  <a:lnTo>
                    <a:pt x="13" y="52"/>
                  </a:lnTo>
                  <a:lnTo>
                    <a:pt x="8" y="48"/>
                  </a:lnTo>
                  <a:lnTo>
                    <a:pt x="5" y="44"/>
                  </a:lnTo>
                  <a:lnTo>
                    <a:pt x="2" y="39"/>
                  </a:lnTo>
                  <a:lnTo>
                    <a:pt x="1" y="34"/>
                  </a:lnTo>
                  <a:lnTo>
                    <a:pt x="0" y="28"/>
                  </a:lnTo>
                  <a:lnTo>
                    <a:pt x="0" y="28"/>
                  </a:lnTo>
                  <a:lnTo>
                    <a:pt x="1" y="23"/>
                  </a:lnTo>
                  <a:lnTo>
                    <a:pt x="2" y="17"/>
                  </a:lnTo>
                  <a:lnTo>
                    <a:pt x="5" y="13"/>
                  </a:lnTo>
                  <a:lnTo>
                    <a:pt x="8" y="8"/>
                  </a:lnTo>
                  <a:lnTo>
                    <a:pt x="13" y="5"/>
                  </a:lnTo>
                  <a:lnTo>
                    <a:pt x="17" y="2"/>
                  </a:lnTo>
                  <a:lnTo>
                    <a:pt x="23" y="1"/>
                  </a:lnTo>
                  <a:lnTo>
                    <a:pt x="28" y="0"/>
                  </a:lnTo>
                  <a:lnTo>
                    <a:pt x="313" y="0"/>
                  </a:lnTo>
                  <a:lnTo>
                    <a:pt x="313" y="0"/>
                  </a:lnTo>
                  <a:lnTo>
                    <a:pt x="318" y="1"/>
                  </a:lnTo>
                  <a:lnTo>
                    <a:pt x="324" y="2"/>
                  </a:lnTo>
                  <a:lnTo>
                    <a:pt x="329" y="5"/>
                  </a:lnTo>
                  <a:lnTo>
                    <a:pt x="333" y="8"/>
                  </a:lnTo>
                  <a:lnTo>
                    <a:pt x="336" y="13"/>
                  </a:lnTo>
                  <a:lnTo>
                    <a:pt x="339" y="17"/>
                  </a:lnTo>
                  <a:lnTo>
                    <a:pt x="340" y="23"/>
                  </a:lnTo>
                  <a:lnTo>
                    <a:pt x="342" y="28"/>
                  </a:lnTo>
                  <a:lnTo>
                    <a:pt x="342" y="28"/>
                  </a:lnTo>
                  <a:lnTo>
                    <a:pt x="340" y="34"/>
                  </a:lnTo>
                  <a:lnTo>
                    <a:pt x="339" y="39"/>
                  </a:lnTo>
                  <a:lnTo>
                    <a:pt x="336" y="44"/>
                  </a:lnTo>
                  <a:lnTo>
                    <a:pt x="333" y="48"/>
                  </a:lnTo>
                  <a:lnTo>
                    <a:pt x="329" y="52"/>
                  </a:lnTo>
                  <a:lnTo>
                    <a:pt x="324" y="54"/>
                  </a:lnTo>
                  <a:lnTo>
                    <a:pt x="318" y="56"/>
                  </a:lnTo>
                  <a:lnTo>
                    <a:pt x="313" y="56"/>
                  </a:lnTo>
                  <a:lnTo>
                    <a:pt x="313" y="56"/>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66" name="Freeform 258">
              <a:extLst>
                <a:ext uri="{FF2B5EF4-FFF2-40B4-BE49-F238E27FC236}">
                  <a16:creationId xmlns:a16="http://schemas.microsoft.com/office/drawing/2014/main" id="{5833E1B3-269E-A60B-E8A6-D404E6D731E2}"/>
                </a:ext>
              </a:extLst>
            </p:cNvPr>
            <p:cNvSpPr>
              <a:spLocks/>
            </p:cNvSpPr>
            <p:nvPr/>
          </p:nvSpPr>
          <p:spPr bwMode="auto">
            <a:xfrm>
              <a:off x="2843213" y="2187575"/>
              <a:ext cx="30163" cy="30163"/>
            </a:xfrm>
            <a:custGeom>
              <a:avLst/>
              <a:gdLst>
                <a:gd name="T0" fmla="*/ 57 w 113"/>
                <a:gd name="T1" fmla="*/ 114 h 114"/>
                <a:gd name="T2" fmla="*/ 57 w 113"/>
                <a:gd name="T3" fmla="*/ 114 h 114"/>
                <a:gd name="T4" fmla="*/ 46 w 113"/>
                <a:gd name="T5" fmla="*/ 113 h 114"/>
                <a:gd name="T6" fmla="*/ 35 w 113"/>
                <a:gd name="T7" fmla="*/ 109 h 114"/>
                <a:gd name="T8" fmla="*/ 25 w 113"/>
                <a:gd name="T9" fmla="*/ 104 h 114"/>
                <a:gd name="T10" fmla="*/ 16 w 113"/>
                <a:gd name="T11" fmla="*/ 97 h 114"/>
                <a:gd name="T12" fmla="*/ 9 w 113"/>
                <a:gd name="T13" fmla="*/ 89 h 114"/>
                <a:gd name="T14" fmla="*/ 4 w 113"/>
                <a:gd name="T15" fmla="*/ 79 h 114"/>
                <a:gd name="T16" fmla="*/ 1 w 113"/>
                <a:gd name="T17" fmla="*/ 69 h 114"/>
                <a:gd name="T18" fmla="*/ 0 w 113"/>
                <a:gd name="T19" fmla="*/ 57 h 114"/>
                <a:gd name="T20" fmla="*/ 0 w 113"/>
                <a:gd name="T21" fmla="*/ 57 h 114"/>
                <a:gd name="T22" fmla="*/ 1 w 113"/>
                <a:gd name="T23" fmla="*/ 45 h 114"/>
                <a:gd name="T24" fmla="*/ 4 w 113"/>
                <a:gd name="T25" fmla="*/ 35 h 114"/>
                <a:gd name="T26" fmla="*/ 9 w 113"/>
                <a:gd name="T27" fmla="*/ 25 h 114"/>
                <a:gd name="T28" fmla="*/ 16 w 113"/>
                <a:gd name="T29" fmla="*/ 17 h 114"/>
                <a:gd name="T30" fmla="*/ 25 w 113"/>
                <a:gd name="T31" fmla="*/ 10 h 114"/>
                <a:gd name="T32" fmla="*/ 35 w 113"/>
                <a:gd name="T33" fmla="*/ 5 h 114"/>
                <a:gd name="T34" fmla="*/ 46 w 113"/>
                <a:gd name="T35" fmla="*/ 1 h 114"/>
                <a:gd name="T36" fmla="*/ 57 w 113"/>
                <a:gd name="T37" fmla="*/ 0 h 114"/>
                <a:gd name="T38" fmla="*/ 57 w 113"/>
                <a:gd name="T39" fmla="*/ 0 h 114"/>
                <a:gd name="T40" fmla="*/ 68 w 113"/>
                <a:gd name="T41" fmla="*/ 1 h 114"/>
                <a:gd name="T42" fmla="*/ 79 w 113"/>
                <a:gd name="T43" fmla="*/ 5 h 114"/>
                <a:gd name="T44" fmla="*/ 88 w 113"/>
                <a:gd name="T45" fmla="*/ 10 h 114"/>
                <a:gd name="T46" fmla="*/ 97 w 113"/>
                <a:gd name="T47" fmla="*/ 17 h 114"/>
                <a:gd name="T48" fmla="*/ 104 w 113"/>
                <a:gd name="T49" fmla="*/ 25 h 114"/>
                <a:gd name="T50" fmla="*/ 109 w 113"/>
                <a:gd name="T51" fmla="*/ 35 h 114"/>
                <a:gd name="T52" fmla="*/ 112 w 113"/>
                <a:gd name="T53" fmla="*/ 45 h 114"/>
                <a:gd name="T54" fmla="*/ 113 w 113"/>
                <a:gd name="T55" fmla="*/ 57 h 114"/>
                <a:gd name="T56" fmla="*/ 113 w 113"/>
                <a:gd name="T57" fmla="*/ 57 h 114"/>
                <a:gd name="T58" fmla="*/ 112 w 113"/>
                <a:gd name="T59" fmla="*/ 69 h 114"/>
                <a:gd name="T60" fmla="*/ 109 w 113"/>
                <a:gd name="T61" fmla="*/ 79 h 114"/>
                <a:gd name="T62" fmla="*/ 104 w 113"/>
                <a:gd name="T63" fmla="*/ 89 h 114"/>
                <a:gd name="T64" fmla="*/ 97 w 113"/>
                <a:gd name="T65" fmla="*/ 97 h 114"/>
                <a:gd name="T66" fmla="*/ 88 w 113"/>
                <a:gd name="T67" fmla="*/ 104 h 114"/>
                <a:gd name="T68" fmla="*/ 79 w 113"/>
                <a:gd name="T69" fmla="*/ 109 h 114"/>
                <a:gd name="T70" fmla="*/ 68 w 113"/>
                <a:gd name="T71" fmla="*/ 113 h 114"/>
                <a:gd name="T72" fmla="*/ 57 w 113"/>
                <a:gd name="T73" fmla="*/ 114 h 114"/>
                <a:gd name="T74" fmla="*/ 57 w 113"/>
                <a:gd name="T7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4">
                  <a:moveTo>
                    <a:pt x="57" y="114"/>
                  </a:moveTo>
                  <a:lnTo>
                    <a:pt x="57" y="114"/>
                  </a:lnTo>
                  <a:lnTo>
                    <a:pt x="46" y="113"/>
                  </a:lnTo>
                  <a:lnTo>
                    <a:pt x="35" y="109"/>
                  </a:lnTo>
                  <a:lnTo>
                    <a:pt x="25" y="104"/>
                  </a:lnTo>
                  <a:lnTo>
                    <a:pt x="16" y="97"/>
                  </a:lnTo>
                  <a:lnTo>
                    <a:pt x="9" y="89"/>
                  </a:lnTo>
                  <a:lnTo>
                    <a:pt x="4" y="79"/>
                  </a:lnTo>
                  <a:lnTo>
                    <a:pt x="1" y="69"/>
                  </a:lnTo>
                  <a:lnTo>
                    <a:pt x="0" y="57"/>
                  </a:lnTo>
                  <a:lnTo>
                    <a:pt x="0" y="57"/>
                  </a:lnTo>
                  <a:lnTo>
                    <a:pt x="1" y="45"/>
                  </a:lnTo>
                  <a:lnTo>
                    <a:pt x="4" y="35"/>
                  </a:lnTo>
                  <a:lnTo>
                    <a:pt x="9" y="25"/>
                  </a:lnTo>
                  <a:lnTo>
                    <a:pt x="16" y="17"/>
                  </a:lnTo>
                  <a:lnTo>
                    <a:pt x="25" y="10"/>
                  </a:lnTo>
                  <a:lnTo>
                    <a:pt x="35" y="5"/>
                  </a:lnTo>
                  <a:lnTo>
                    <a:pt x="46" y="1"/>
                  </a:lnTo>
                  <a:lnTo>
                    <a:pt x="57" y="0"/>
                  </a:lnTo>
                  <a:lnTo>
                    <a:pt x="57" y="0"/>
                  </a:lnTo>
                  <a:lnTo>
                    <a:pt x="68" y="1"/>
                  </a:lnTo>
                  <a:lnTo>
                    <a:pt x="79" y="5"/>
                  </a:lnTo>
                  <a:lnTo>
                    <a:pt x="88" y="10"/>
                  </a:lnTo>
                  <a:lnTo>
                    <a:pt x="97" y="17"/>
                  </a:lnTo>
                  <a:lnTo>
                    <a:pt x="104" y="25"/>
                  </a:lnTo>
                  <a:lnTo>
                    <a:pt x="109" y="35"/>
                  </a:lnTo>
                  <a:lnTo>
                    <a:pt x="112" y="45"/>
                  </a:lnTo>
                  <a:lnTo>
                    <a:pt x="113" y="57"/>
                  </a:lnTo>
                  <a:lnTo>
                    <a:pt x="113" y="57"/>
                  </a:lnTo>
                  <a:lnTo>
                    <a:pt x="112" y="69"/>
                  </a:lnTo>
                  <a:lnTo>
                    <a:pt x="109" y="79"/>
                  </a:lnTo>
                  <a:lnTo>
                    <a:pt x="104" y="89"/>
                  </a:lnTo>
                  <a:lnTo>
                    <a:pt x="97" y="97"/>
                  </a:lnTo>
                  <a:lnTo>
                    <a:pt x="88" y="104"/>
                  </a:lnTo>
                  <a:lnTo>
                    <a:pt x="79" y="109"/>
                  </a:lnTo>
                  <a:lnTo>
                    <a:pt x="68" y="113"/>
                  </a:lnTo>
                  <a:lnTo>
                    <a:pt x="57" y="114"/>
                  </a:lnTo>
                  <a:lnTo>
                    <a:pt x="57" y="114"/>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spTree>
    <p:extLst>
      <p:ext uri="{BB962C8B-B14F-4D97-AF65-F5344CB8AC3E}">
        <p14:creationId xmlns:p14="http://schemas.microsoft.com/office/powerpoint/2010/main" val="4198946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F44B8BC-973E-48EA-8FE4-EA7F78485C74}"/>
              </a:ext>
            </a:extLst>
          </p:cNvPr>
          <p:cNvSpPr/>
          <p:nvPr/>
        </p:nvSpPr>
        <p:spPr>
          <a:xfrm>
            <a:off x="533402" y="1485900"/>
            <a:ext cx="2143931" cy="4549984"/>
          </a:xfrm>
          <a:prstGeom prst="roundRect">
            <a:avLst>
              <a:gd name="adj" fmla="val 5831"/>
            </a:avLst>
          </a:prstGeom>
          <a:solidFill>
            <a:schemeClr val="bg1"/>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9C1CEB4C-8E9F-4B27-B2EA-9BE44EA518AE}"/>
              </a:ext>
            </a:extLst>
          </p:cNvPr>
          <p:cNvSpPr/>
          <p:nvPr/>
        </p:nvSpPr>
        <p:spPr>
          <a:xfrm>
            <a:off x="2777832" y="1477433"/>
            <a:ext cx="2143931" cy="4549984"/>
          </a:xfrm>
          <a:prstGeom prst="roundRect">
            <a:avLst>
              <a:gd name="adj" fmla="val 5831"/>
            </a:avLst>
          </a:prstGeom>
          <a:solidFill>
            <a:schemeClr val="bg1"/>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BF57210-7DEB-4A6C-9715-6D6C1E7E7125}"/>
              </a:ext>
            </a:extLst>
          </p:cNvPr>
          <p:cNvSpPr/>
          <p:nvPr/>
        </p:nvSpPr>
        <p:spPr>
          <a:xfrm>
            <a:off x="4973322" y="1485900"/>
            <a:ext cx="2143931" cy="4549984"/>
          </a:xfrm>
          <a:prstGeom prst="roundRect">
            <a:avLst>
              <a:gd name="adj" fmla="val 5831"/>
            </a:avLst>
          </a:prstGeom>
          <a:solidFill>
            <a:schemeClr val="bg1"/>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34A82DF-DF97-4F22-94D9-50FEA1559CFD}"/>
              </a:ext>
            </a:extLst>
          </p:cNvPr>
          <p:cNvSpPr/>
          <p:nvPr/>
        </p:nvSpPr>
        <p:spPr>
          <a:xfrm>
            <a:off x="7212201" y="1485900"/>
            <a:ext cx="2143931" cy="4549984"/>
          </a:xfrm>
          <a:prstGeom prst="roundRect">
            <a:avLst>
              <a:gd name="adj" fmla="val 5831"/>
            </a:avLst>
          </a:prstGeom>
          <a:solidFill>
            <a:schemeClr val="bg1"/>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128233-ABD9-43FD-9C4E-33374C9AACC2}"/>
              </a:ext>
            </a:extLst>
          </p:cNvPr>
          <p:cNvSpPr/>
          <p:nvPr/>
        </p:nvSpPr>
        <p:spPr>
          <a:xfrm>
            <a:off x="9438469" y="1485900"/>
            <a:ext cx="2143931" cy="4549984"/>
          </a:xfrm>
          <a:prstGeom prst="roundRect">
            <a:avLst>
              <a:gd name="adj" fmla="val 5831"/>
            </a:avLst>
          </a:prstGeom>
          <a:solidFill>
            <a:schemeClr val="bg1"/>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Top Corners Rounded 19">
            <a:extLst>
              <a:ext uri="{FF2B5EF4-FFF2-40B4-BE49-F238E27FC236}">
                <a16:creationId xmlns:a16="http://schemas.microsoft.com/office/drawing/2014/main" id="{A244F168-0672-40AD-970D-CAAEA2BC9AFD}"/>
              </a:ext>
            </a:extLst>
          </p:cNvPr>
          <p:cNvSpPr/>
          <p:nvPr/>
        </p:nvSpPr>
        <p:spPr>
          <a:xfrm>
            <a:off x="533400" y="1485900"/>
            <a:ext cx="2143931" cy="1422400"/>
          </a:xfrm>
          <a:prstGeom prst="round2SameRect">
            <a:avLst>
              <a:gd name="adj1" fmla="val 8474"/>
              <a:gd name="adj2" fmla="val 0"/>
            </a:avLst>
          </a:prstGeom>
          <a:solidFill>
            <a:srgbClr val="376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Top Corners Rounded 20">
            <a:extLst>
              <a:ext uri="{FF2B5EF4-FFF2-40B4-BE49-F238E27FC236}">
                <a16:creationId xmlns:a16="http://schemas.microsoft.com/office/drawing/2014/main" id="{B4F732CD-19A0-4ED6-8F46-9F10688A120A}"/>
              </a:ext>
            </a:extLst>
          </p:cNvPr>
          <p:cNvSpPr/>
          <p:nvPr/>
        </p:nvSpPr>
        <p:spPr>
          <a:xfrm>
            <a:off x="2759667" y="1485900"/>
            <a:ext cx="2143931" cy="1422400"/>
          </a:xfrm>
          <a:prstGeom prst="round2SameRect">
            <a:avLst>
              <a:gd name="adj1" fmla="val 8474"/>
              <a:gd name="adj2" fmla="val 0"/>
            </a:avLst>
          </a:prstGeom>
          <a:solidFill>
            <a:srgbClr val="376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393D4E45-DD8E-474A-BD88-86A1123336DD}"/>
              </a:ext>
            </a:extLst>
          </p:cNvPr>
          <p:cNvSpPr/>
          <p:nvPr/>
        </p:nvSpPr>
        <p:spPr>
          <a:xfrm>
            <a:off x="4985795" y="1485900"/>
            <a:ext cx="2143931" cy="1422400"/>
          </a:xfrm>
          <a:prstGeom prst="round2SameRect">
            <a:avLst>
              <a:gd name="adj1" fmla="val 8474"/>
              <a:gd name="adj2" fmla="val 0"/>
            </a:avLst>
          </a:prstGeom>
          <a:solidFill>
            <a:srgbClr val="376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Top Corners Rounded 22">
            <a:extLst>
              <a:ext uri="{FF2B5EF4-FFF2-40B4-BE49-F238E27FC236}">
                <a16:creationId xmlns:a16="http://schemas.microsoft.com/office/drawing/2014/main" id="{74023A15-75DD-4C21-B24B-CB141A3048C1}"/>
              </a:ext>
            </a:extLst>
          </p:cNvPr>
          <p:cNvSpPr/>
          <p:nvPr/>
        </p:nvSpPr>
        <p:spPr>
          <a:xfrm>
            <a:off x="7211177" y="1485900"/>
            <a:ext cx="2143931" cy="1422400"/>
          </a:xfrm>
          <a:prstGeom prst="round2SameRect">
            <a:avLst>
              <a:gd name="adj1" fmla="val 8474"/>
              <a:gd name="adj2" fmla="val 0"/>
            </a:avLst>
          </a:prstGeom>
          <a:solidFill>
            <a:srgbClr val="376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Top Corners Rounded 23">
            <a:extLst>
              <a:ext uri="{FF2B5EF4-FFF2-40B4-BE49-F238E27FC236}">
                <a16:creationId xmlns:a16="http://schemas.microsoft.com/office/drawing/2014/main" id="{A106B263-FB2E-4AFA-8B43-ACF44D2DD8DB}"/>
              </a:ext>
            </a:extLst>
          </p:cNvPr>
          <p:cNvSpPr/>
          <p:nvPr/>
        </p:nvSpPr>
        <p:spPr>
          <a:xfrm>
            <a:off x="9432332" y="1485900"/>
            <a:ext cx="2143931" cy="1422400"/>
          </a:xfrm>
          <a:prstGeom prst="round2SameRect">
            <a:avLst>
              <a:gd name="adj1" fmla="val 8474"/>
              <a:gd name="adj2" fmla="val 0"/>
            </a:avLst>
          </a:prstGeom>
          <a:solidFill>
            <a:srgbClr val="376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0B3D78-B1CD-4C04-A6A5-E2F34A531E03}"/>
              </a:ext>
            </a:extLst>
          </p:cNvPr>
          <p:cNvSpPr>
            <a:spLocks noGrp="1"/>
          </p:cNvSpPr>
          <p:nvPr>
            <p:ph type="title"/>
          </p:nvPr>
        </p:nvSpPr>
        <p:spPr/>
        <p:txBody>
          <a:bodyPr>
            <a:normAutofit/>
          </a:bodyPr>
          <a:lstStyle/>
          <a:p>
            <a:r>
              <a:rPr lang="en-US" dirty="0" err="1"/>
              <a:t>NZTwork</a:t>
            </a:r>
            <a:r>
              <a:rPr lang="en-US" dirty="0"/>
              <a:t> Team</a:t>
            </a:r>
          </a:p>
        </p:txBody>
      </p:sp>
      <p:sp>
        <p:nvSpPr>
          <p:cNvPr id="4" name="Footer Placeholder 3">
            <a:extLst>
              <a:ext uri="{FF2B5EF4-FFF2-40B4-BE49-F238E27FC236}">
                <a16:creationId xmlns:a16="http://schemas.microsoft.com/office/drawing/2014/main" id="{C07709D5-25F4-4B84-9510-8342AB0519BF}"/>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endParaRPr lang="en-US" dirty="0"/>
          </a:p>
        </p:txBody>
      </p:sp>
      <p:sp>
        <p:nvSpPr>
          <p:cNvPr id="5" name="Slide Number Placeholder 4">
            <a:extLst>
              <a:ext uri="{FF2B5EF4-FFF2-40B4-BE49-F238E27FC236}">
                <a16:creationId xmlns:a16="http://schemas.microsoft.com/office/drawing/2014/main" id="{12AAA21B-0140-4128-8387-3FFD8473D25A}"/>
              </a:ext>
            </a:extLst>
          </p:cNvPr>
          <p:cNvSpPr>
            <a:spLocks noGrp="1"/>
          </p:cNvSpPr>
          <p:nvPr>
            <p:ph type="sldNum" sz="quarter" idx="12"/>
          </p:nvPr>
        </p:nvSpPr>
        <p:spPr/>
        <p:txBody>
          <a:bodyPr/>
          <a:lstStyle/>
          <a:p>
            <a:fld id="{7A4098E9-92C9-477D-BEAF-BDB50A38DDA1}" type="slidenum">
              <a:rPr lang="en-US" smtClean="0"/>
              <a:pPr/>
              <a:t>15</a:t>
            </a:fld>
            <a:endParaRPr lang="en-US" dirty="0"/>
          </a:p>
        </p:txBody>
      </p:sp>
      <p:pic>
        <p:nvPicPr>
          <p:cNvPr id="15" name="Picture Placeholder 2" descr="A person wearing glasses and a suit&#10;&#10;Description automatically generated with medium confidence">
            <a:extLst>
              <a:ext uri="{FF2B5EF4-FFF2-40B4-BE49-F238E27FC236}">
                <a16:creationId xmlns:a16="http://schemas.microsoft.com/office/drawing/2014/main" id="{C031DE58-5C77-493D-BC78-4A552D1989B8}"/>
              </a:ext>
            </a:extLst>
          </p:cNvPr>
          <p:cNvPicPr>
            <a:picLocks noChangeAspect="1"/>
          </p:cNvPicPr>
          <p:nvPr/>
        </p:nvPicPr>
        <p:blipFill>
          <a:blip r:embed="rId2">
            <a:grayscl/>
            <a:extLst>
              <a:ext uri="{28A0092B-C50C-407E-A947-70E740481C1C}">
                <a14:useLocalDpi xmlns:a14="http://schemas.microsoft.com/office/drawing/2010/main" val="0"/>
              </a:ext>
            </a:extLst>
          </a:blip>
          <a:srcRect l="41" r="41"/>
          <a:stretch>
            <a:fillRect/>
          </a:stretch>
        </p:blipFill>
        <p:spPr>
          <a:xfrm>
            <a:off x="1140270" y="1203127"/>
            <a:ext cx="930195" cy="930075"/>
          </a:xfrm>
          <a:prstGeom prst="ellipse">
            <a:avLst/>
          </a:prstGeom>
          <a:effectLst>
            <a:outerShdw blurRad="38100" dist="38100" dir="5400000" algn="t" rotWithShape="0">
              <a:prstClr val="black">
                <a:alpha val="40000"/>
              </a:prstClr>
            </a:outerShdw>
          </a:effectLst>
        </p:spPr>
      </p:pic>
      <p:pic>
        <p:nvPicPr>
          <p:cNvPr id="16" name="Picture Placeholder 4">
            <a:extLst>
              <a:ext uri="{FF2B5EF4-FFF2-40B4-BE49-F238E27FC236}">
                <a16:creationId xmlns:a16="http://schemas.microsoft.com/office/drawing/2014/main" id="{F8249976-7E32-48E8-BF80-DB25A9E85359}"/>
              </a:ext>
            </a:extLst>
          </p:cNvPr>
          <p:cNvPicPr>
            <a:picLocks noChangeAspect="1"/>
          </p:cNvPicPr>
          <p:nvPr/>
        </p:nvPicPr>
        <p:blipFill>
          <a:blip r:embed="rId3">
            <a:extLst>
              <a:ext uri="{28A0092B-C50C-407E-A947-70E740481C1C}">
                <a14:useLocalDpi xmlns:a14="http://schemas.microsoft.com/office/drawing/2010/main" val="0"/>
              </a:ext>
            </a:extLst>
          </a:blip>
          <a:srcRect l="2234" r="2234"/>
          <a:stretch/>
        </p:blipFill>
        <p:spPr>
          <a:xfrm>
            <a:off x="3366536" y="1203127"/>
            <a:ext cx="930195" cy="930076"/>
          </a:xfrm>
          <a:prstGeom prst="ellipse">
            <a:avLst/>
          </a:prstGeom>
          <a:effectLst>
            <a:outerShdw blurRad="38100" dist="38100" dir="5400000" algn="t" rotWithShape="0">
              <a:prstClr val="black">
                <a:alpha val="40000"/>
              </a:prstClr>
            </a:outerShdw>
          </a:effectLst>
        </p:spPr>
      </p:pic>
      <p:pic>
        <p:nvPicPr>
          <p:cNvPr id="17" name="Picture Placeholder 6">
            <a:extLst>
              <a:ext uri="{FF2B5EF4-FFF2-40B4-BE49-F238E27FC236}">
                <a16:creationId xmlns:a16="http://schemas.microsoft.com/office/drawing/2014/main" id="{FF7FE83E-2DD2-4E52-8EFB-C94E7DCA8449}"/>
              </a:ext>
            </a:extLst>
          </p:cNvPr>
          <p:cNvPicPr>
            <a:picLocks noChangeAspect="1"/>
          </p:cNvPicPr>
          <p:nvPr/>
        </p:nvPicPr>
        <p:blipFill>
          <a:blip r:embed="rId4" cstate="print">
            <a:grayscl/>
            <a:extLst>
              <a:ext uri="{28A0092B-C50C-407E-A947-70E740481C1C}">
                <a14:useLocalDpi xmlns:a14="http://schemas.microsoft.com/office/drawing/2010/main" val="0"/>
              </a:ext>
            </a:extLst>
          </a:blip>
          <a:srcRect l="18717" r="18717"/>
          <a:stretch>
            <a:fillRect/>
          </a:stretch>
        </p:blipFill>
        <p:spPr>
          <a:xfrm>
            <a:off x="5592803" y="1203132"/>
            <a:ext cx="930195" cy="930194"/>
          </a:xfrm>
          <a:prstGeom prst="ellipse">
            <a:avLst/>
          </a:prstGeom>
          <a:solidFill>
            <a:schemeClr val="bg1">
              <a:lumMod val="85000"/>
              <a:alpha val="12000"/>
            </a:schemeClr>
          </a:solidFill>
          <a:ln>
            <a:noFill/>
          </a:ln>
          <a:effectLst>
            <a:outerShdw blurRad="38100" dist="38100" dir="5400000" algn="t" rotWithShape="0">
              <a:prstClr val="black">
                <a:alpha val="40000"/>
              </a:prstClr>
            </a:outerShdw>
          </a:effectLst>
        </p:spPr>
      </p:pic>
      <p:pic>
        <p:nvPicPr>
          <p:cNvPr id="18" name="Picture 17">
            <a:extLst>
              <a:ext uri="{FF2B5EF4-FFF2-40B4-BE49-F238E27FC236}">
                <a16:creationId xmlns:a16="http://schemas.microsoft.com/office/drawing/2014/main" id="{6B5AA37D-F32D-4F6B-9A1C-B1CAC125FFA7}"/>
              </a:ext>
            </a:extLst>
          </p:cNvPr>
          <p:cNvPicPr>
            <a:picLocks noGrp="1" noChangeAspect="1"/>
          </p:cNvPicPr>
          <p:nvPr/>
        </p:nvPicPr>
        <p:blipFill>
          <a:blip r:embed="rId5">
            <a:extLst>
              <a:ext uri="{28A0092B-C50C-407E-A947-70E740481C1C}">
                <a14:useLocalDpi xmlns:a14="http://schemas.microsoft.com/office/drawing/2010/main" val="0"/>
              </a:ext>
            </a:extLst>
          </a:blip>
          <a:srcRect t="15" b="15"/>
          <a:stretch/>
        </p:blipFill>
        <p:spPr>
          <a:xfrm>
            <a:off x="7818930" y="1203132"/>
            <a:ext cx="930473" cy="930194"/>
          </a:xfrm>
          <a:prstGeom prst="ellipse">
            <a:avLst/>
          </a:prstGeom>
          <a:solidFill>
            <a:schemeClr val="bg1">
              <a:lumMod val="85000"/>
              <a:alpha val="12000"/>
            </a:schemeClr>
          </a:solidFill>
          <a:ln>
            <a:noFill/>
          </a:ln>
          <a:effectLst>
            <a:outerShdw blurRad="38100" dist="38100" dir="5400000" algn="t" rotWithShape="0">
              <a:prstClr val="black">
                <a:alpha val="40000"/>
              </a:prstClr>
            </a:outerShdw>
          </a:effectLst>
        </p:spPr>
      </p:pic>
      <p:pic>
        <p:nvPicPr>
          <p:cNvPr id="19" name="Picture 18">
            <a:extLst>
              <a:ext uri="{FF2B5EF4-FFF2-40B4-BE49-F238E27FC236}">
                <a16:creationId xmlns:a16="http://schemas.microsoft.com/office/drawing/2014/main" id="{ABC272E6-98FA-4DEE-817C-29B81AF8A6AF}"/>
              </a:ext>
            </a:extLst>
          </p:cNvPr>
          <p:cNvPicPr>
            <a:picLocks noGrp="1" noChangeAspect="1"/>
          </p:cNvPicPr>
          <p:nvPr/>
        </p:nvPicPr>
        <p:blipFill>
          <a:blip r:embed="rId6">
            <a:extLst>
              <a:ext uri="{28A0092B-C50C-407E-A947-70E740481C1C}">
                <a14:useLocalDpi xmlns:a14="http://schemas.microsoft.com/office/drawing/2010/main" val="0"/>
              </a:ext>
            </a:extLst>
          </a:blip>
          <a:srcRect t="3006" b="3006"/>
          <a:stretch/>
        </p:blipFill>
        <p:spPr>
          <a:xfrm>
            <a:off x="10045198" y="1203002"/>
            <a:ext cx="930473" cy="930194"/>
          </a:xfrm>
          <a:prstGeom prst="ellipse">
            <a:avLst/>
          </a:prstGeom>
          <a:solidFill>
            <a:schemeClr val="bg1">
              <a:lumMod val="85000"/>
              <a:alpha val="12000"/>
            </a:schemeClr>
          </a:solidFill>
          <a:ln>
            <a:noFill/>
          </a:ln>
          <a:effectLst>
            <a:outerShdw blurRad="38100" dist="38100" dir="5400000" algn="t" rotWithShape="0">
              <a:prstClr val="black">
                <a:alpha val="40000"/>
              </a:prstClr>
            </a:outerShdw>
          </a:effectLst>
        </p:spPr>
      </p:pic>
      <p:sp>
        <p:nvSpPr>
          <p:cNvPr id="25" name="TextBox 24">
            <a:extLst>
              <a:ext uri="{FF2B5EF4-FFF2-40B4-BE49-F238E27FC236}">
                <a16:creationId xmlns:a16="http://schemas.microsoft.com/office/drawing/2014/main" id="{5C4CC79B-4D0C-40C2-B525-8DD945831CB3}"/>
              </a:ext>
            </a:extLst>
          </p:cNvPr>
          <p:cNvSpPr txBox="1"/>
          <p:nvPr/>
        </p:nvSpPr>
        <p:spPr>
          <a:xfrm>
            <a:off x="699605" y="3195352"/>
            <a:ext cx="1811524" cy="1231106"/>
          </a:xfrm>
          <a:prstGeom prst="rect">
            <a:avLst/>
          </a:prstGeom>
          <a:noFill/>
        </p:spPr>
        <p:txBody>
          <a:bodyPr wrap="square" lIns="0" tIns="0" rIns="0" bIns="0" rtlCol="0" anchor="t" anchorCtr="0">
            <a:spAutoFit/>
          </a:bodyPr>
          <a:lstStyle/>
          <a:p>
            <a:pPr algn="ctr"/>
            <a:r>
              <a:rPr lang="en-US" sz="1000" dirty="0">
                <a:solidFill>
                  <a:schemeClr val="tx1">
                    <a:lumMod val="75000"/>
                    <a:lumOff val="25000"/>
                  </a:schemeClr>
                </a:solidFill>
              </a:rPr>
              <a:t>CEO WINNIIO industrial digitalization consultancy, </a:t>
            </a:r>
          </a:p>
          <a:p>
            <a:pPr algn="ctr"/>
            <a:r>
              <a:rPr lang="en-US" sz="1000" b="1" dirty="0">
                <a:solidFill>
                  <a:schemeClr val="tx1">
                    <a:lumMod val="75000"/>
                    <a:lumOff val="25000"/>
                  </a:schemeClr>
                </a:solidFill>
              </a:rPr>
              <a:t>Digital Twin Thought Leader</a:t>
            </a:r>
            <a:r>
              <a:rPr lang="en-US" sz="1000" dirty="0">
                <a:solidFill>
                  <a:schemeClr val="tx1">
                    <a:lumMod val="75000"/>
                    <a:lumOff val="25000"/>
                  </a:schemeClr>
                </a:solidFill>
              </a:rPr>
              <a:t> CTO, CSO, CXO, Co-chair Digital Twin Consortium, Metaverse, AI, change management, IoT and smart cities &amp; buildings strategy consultant.</a:t>
            </a:r>
          </a:p>
        </p:txBody>
      </p:sp>
      <p:sp>
        <p:nvSpPr>
          <p:cNvPr id="26" name="TextBox 25">
            <a:extLst>
              <a:ext uri="{FF2B5EF4-FFF2-40B4-BE49-F238E27FC236}">
                <a16:creationId xmlns:a16="http://schemas.microsoft.com/office/drawing/2014/main" id="{89425FBB-87ED-4DE4-8FCC-9056BE3CD2D3}"/>
              </a:ext>
            </a:extLst>
          </p:cNvPr>
          <p:cNvSpPr txBox="1"/>
          <p:nvPr/>
        </p:nvSpPr>
        <p:spPr>
          <a:xfrm>
            <a:off x="775802" y="2280750"/>
            <a:ext cx="1659126" cy="215444"/>
          </a:xfrm>
          <a:prstGeom prst="rect">
            <a:avLst/>
          </a:prstGeom>
          <a:noFill/>
        </p:spPr>
        <p:txBody>
          <a:bodyPr wrap="square" lIns="0" tIns="0" rIns="0" bIns="0" rtlCol="0" anchor="t" anchorCtr="0">
            <a:spAutoFit/>
          </a:bodyPr>
          <a:lstStyle/>
          <a:p>
            <a:pPr algn="ctr"/>
            <a:r>
              <a:rPr lang="en-US" sz="1400" b="1">
                <a:solidFill>
                  <a:schemeClr val="bg1"/>
                </a:solidFill>
              </a:rPr>
              <a:t>Nicolas Waern</a:t>
            </a:r>
          </a:p>
        </p:txBody>
      </p:sp>
      <p:sp>
        <p:nvSpPr>
          <p:cNvPr id="27" name="TextBox 26">
            <a:extLst>
              <a:ext uri="{FF2B5EF4-FFF2-40B4-BE49-F238E27FC236}">
                <a16:creationId xmlns:a16="http://schemas.microsoft.com/office/drawing/2014/main" id="{7A15F1EF-5804-42CD-8058-2A34236E8959}"/>
              </a:ext>
            </a:extLst>
          </p:cNvPr>
          <p:cNvSpPr txBox="1"/>
          <p:nvPr/>
        </p:nvSpPr>
        <p:spPr>
          <a:xfrm>
            <a:off x="775802" y="2511100"/>
            <a:ext cx="1659126" cy="276999"/>
          </a:xfrm>
          <a:prstGeom prst="rect">
            <a:avLst/>
          </a:prstGeom>
          <a:noFill/>
        </p:spPr>
        <p:txBody>
          <a:bodyPr wrap="square" lIns="0" tIns="0" rIns="0" bIns="0" rtlCol="0" anchor="t" anchorCtr="0">
            <a:spAutoFit/>
          </a:bodyPr>
          <a:lstStyle/>
          <a:p>
            <a:pPr algn="ctr"/>
            <a:r>
              <a:rPr lang="en-US" sz="900" dirty="0">
                <a:solidFill>
                  <a:srgbClr val="FDB837"/>
                </a:solidFill>
              </a:rPr>
              <a:t>Digitalization Expert</a:t>
            </a:r>
            <a:br>
              <a:rPr lang="en-US" sz="900" dirty="0">
                <a:solidFill>
                  <a:srgbClr val="FDB837"/>
                </a:solidFill>
              </a:rPr>
            </a:br>
            <a:endParaRPr lang="en-US" sz="900" dirty="0">
              <a:solidFill>
                <a:srgbClr val="FDB837"/>
              </a:solidFill>
            </a:endParaRPr>
          </a:p>
        </p:txBody>
      </p:sp>
      <p:cxnSp>
        <p:nvCxnSpPr>
          <p:cNvPr id="29" name="Straight Connector 28">
            <a:extLst>
              <a:ext uri="{FF2B5EF4-FFF2-40B4-BE49-F238E27FC236}">
                <a16:creationId xmlns:a16="http://schemas.microsoft.com/office/drawing/2014/main" id="{D58C2239-D720-4300-807A-6005E1F4D8D3}"/>
              </a:ext>
            </a:extLst>
          </p:cNvPr>
          <p:cNvCxnSpPr>
            <a:cxnSpLocks/>
          </p:cNvCxnSpPr>
          <p:nvPr/>
        </p:nvCxnSpPr>
        <p:spPr>
          <a:xfrm>
            <a:off x="1236271" y="2908300"/>
            <a:ext cx="738188" cy="0"/>
          </a:xfrm>
          <a:prstGeom prst="line">
            <a:avLst/>
          </a:prstGeom>
          <a:ln w="41275">
            <a:solidFill>
              <a:srgbClr val="FDB837"/>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45D75FA-E279-44AA-AE01-798582ECDBD7}"/>
              </a:ext>
            </a:extLst>
          </p:cNvPr>
          <p:cNvSpPr txBox="1"/>
          <p:nvPr/>
        </p:nvSpPr>
        <p:spPr>
          <a:xfrm>
            <a:off x="697145" y="4915700"/>
            <a:ext cx="1811524" cy="830997"/>
          </a:xfrm>
          <a:prstGeom prst="rect">
            <a:avLst/>
          </a:prstGeom>
          <a:noFill/>
        </p:spPr>
        <p:txBody>
          <a:bodyPr wrap="square" lIns="0" tIns="0" rIns="0" bIns="0" rtlCol="0" anchor="t" anchorCtr="0">
            <a:spAutoFit/>
          </a:bodyPr>
          <a:lstStyle/>
          <a:p>
            <a:pPr algn="ctr"/>
            <a:r>
              <a:rPr lang="en-US" sz="900" i="1" dirty="0">
                <a:solidFill>
                  <a:schemeClr val="tx1">
                    <a:lumMod val="50000"/>
                    <a:lumOff val="50000"/>
                  </a:schemeClr>
                </a:solidFill>
              </a:rPr>
              <a:t>University of St. Gallen (Switzerland) &amp; Yonsei University (South Korea). </a:t>
            </a:r>
            <a:r>
              <a:rPr lang="en-US" sz="900" i="1" dirty="0" err="1">
                <a:solidFill>
                  <a:schemeClr val="tx1">
                    <a:lumMod val="50000"/>
                    <a:lumOff val="50000"/>
                  </a:schemeClr>
                </a:solidFill>
              </a:rPr>
              <a:t>BsC</a:t>
            </a:r>
            <a:r>
              <a:rPr lang="en-US" sz="900" i="1" dirty="0">
                <a:solidFill>
                  <a:schemeClr val="tx1">
                    <a:lumMod val="50000"/>
                    <a:lumOff val="50000"/>
                  </a:schemeClr>
                </a:solidFill>
              </a:rPr>
              <a:t>, Jönköping International Business School, Master IT Management, University of Gothenburg (Sweden).</a:t>
            </a:r>
          </a:p>
        </p:txBody>
      </p:sp>
      <p:cxnSp>
        <p:nvCxnSpPr>
          <p:cNvPr id="32" name="Straight Connector 31">
            <a:extLst>
              <a:ext uri="{FF2B5EF4-FFF2-40B4-BE49-F238E27FC236}">
                <a16:creationId xmlns:a16="http://schemas.microsoft.com/office/drawing/2014/main" id="{D86C5DDD-63E8-4D9F-AEFE-D309A50F8D5B}"/>
              </a:ext>
            </a:extLst>
          </p:cNvPr>
          <p:cNvCxnSpPr>
            <a:cxnSpLocks/>
          </p:cNvCxnSpPr>
          <p:nvPr/>
        </p:nvCxnSpPr>
        <p:spPr>
          <a:xfrm>
            <a:off x="1456777" y="4829189"/>
            <a:ext cx="2971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300B4C9-48E7-45DE-8FE7-71AB31A141DA}"/>
              </a:ext>
            </a:extLst>
          </p:cNvPr>
          <p:cNvSpPr txBox="1"/>
          <p:nvPr/>
        </p:nvSpPr>
        <p:spPr>
          <a:xfrm>
            <a:off x="3002069" y="3195352"/>
            <a:ext cx="1722713" cy="1384995"/>
          </a:xfrm>
          <a:prstGeom prst="rect">
            <a:avLst/>
          </a:prstGeom>
          <a:noFill/>
        </p:spPr>
        <p:txBody>
          <a:bodyPr wrap="square" lIns="0" tIns="0" rIns="0" bIns="0" rtlCol="0" anchor="t" anchorCtr="0">
            <a:spAutoFit/>
          </a:bodyPr>
          <a:lstStyle/>
          <a:p>
            <a:pPr algn="ctr"/>
            <a:r>
              <a:rPr lang="en-US" sz="1000" dirty="0">
                <a:solidFill>
                  <a:schemeClr val="tx1">
                    <a:lumMod val="75000"/>
                    <a:lumOff val="25000"/>
                  </a:schemeClr>
                </a:solidFill>
              </a:rPr>
              <a:t>Tech co-founder with 22 years experience as, CEO Conectric Networks, President </a:t>
            </a:r>
            <a:r>
              <a:rPr lang="en-US" sz="1000" dirty="0" err="1">
                <a:solidFill>
                  <a:schemeClr val="tx1">
                    <a:lumMod val="75000"/>
                    <a:lumOff val="25000"/>
                  </a:schemeClr>
                </a:solidFill>
              </a:rPr>
              <a:t>Cloudbeds</a:t>
            </a:r>
            <a:r>
              <a:rPr lang="en-US" sz="1000" dirty="0">
                <a:solidFill>
                  <a:schemeClr val="tx1">
                    <a:lumMod val="75000"/>
                    <a:lumOff val="25000"/>
                  </a:schemeClr>
                </a:solidFill>
              </a:rPr>
              <a:t> (Softbank Vision Series D), COO Energy Eye (</a:t>
            </a:r>
            <a:r>
              <a:rPr lang="en-US" sz="1000" dirty="0" err="1">
                <a:solidFill>
                  <a:schemeClr val="tx1">
                    <a:lumMod val="75000"/>
                    <a:lumOff val="25000"/>
                  </a:schemeClr>
                </a:solidFill>
              </a:rPr>
              <a:t>Acqd</a:t>
            </a:r>
            <a:r>
              <a:rPr lang="en-US" sz="1000" dirty="0">
                <a:solidFill>
                  <a:schemeClr val="tx1">
                    <a:lumMod val="75000"/>
                    <a:lumOff val="25000"/>
                  </a:schemeClr>
                </a:solidFill>
              </a:rPr>
              <a:t>’ </a:t>
            </a:r>
            <a:r>
              <a:rPr lang="en-US" sz="1000" dirty="0" err="1">
                <a:solidFill>
                  <a:schemeClr val="tx1">
                    <a:lumMod val="75000"/>
                    <a:lumOff val="25000"/>
                  </a:schemeClr>
                </a:solidFill>
              </a:rPr>
              <a:t>Somfy</a:t>
            </a:r>
            <a:r>
              <a:rPr lang="en-US" sz="1000" dirty="0">
                <a:solidFill>
                  <a:schemeClr val="tx1">
                    <a:lumMod val="75000"/>
                    <a:lumOff val="25000"/>
                  </a:schemeClr>
                </a:solidFill>
              </a:rPr>
              <a:t> Group), funded via California Energy Commission and US DoD. Written </a:t>
            </a:r>
            <a:r>
              <a:rPr lang="en-US" sz="1000" b="1" dirty="0">
                <a:solidFill>
                  <a:schemeClr val="tx1">
                    <a:lumMod val="75000"/>
                    <a:lumOff val="25000"/>
                  </a:schemeClr>
                </a:solidFill>
              </a:rPr>
              <a:t>15+ patents</a:t>
            </a:r>
            <a:r>
              <a:rPr lang="en-US" sz="1000" dirty="0">
                <a:solidFill>
                  <a:schemeClr val="tx1">
                    <a:lumMod val="75000"/>
                    <a:lumOff val="25000"/>
                  </a:schemeClr>
                </a:solidFill>
              </a:rPr>
              <a:t>.</a:t>
            </a:r>
          </a:p>
        </p:txBody>
      </p:sp>
      <p:sp>
        <p:nvSpPr>
          <p:cNvPr id="36" name="TextBox 35">
            <a:extLst>
              <a:ext uri="{FF2B5EF4-FFF2-40B4-BE49-F238E27FC236}">
                <a16:creationId xmlns:a16="http://schemas.microsoft.com/office/drawing/2014/main" id="{3E15EF73-F50A-4098-A0E9-F965017EB87D}"/>
              </a:ext>
            </a:extLst>
          </p:cNvPr>
          <p:cNvSpPr txBox="1"/>
          <p:nvPr/>
        </p:nvSpPr>
        <p:spPr>
          <a:xfrm>
            <a:off x="3002068" y="2280750"/>
            <a:ext cx="1659126" cy="215444"/>
          </a:xfrm>
          <a:prstGeom prst="rect">
            <a:avLst/>
          </a:prstGeom>
          <a:noFill/>
        </p:spPr>
        <p:txBody>
          <a:bodyPr wrap="square" lIns="0" tIns="0" rIns="0" bIns="0" rtlCol="0" anchor="t" anchorCtr="0">
            <a:spAutoFit/>
          </a:bodyPr>
          <a:lstStyle/>
          <a:p>
            <a:pPr algn="ctr"/>
            <a:r>
              <a:rPr lang="en-US" sz="1400" b="1">
                <a:solidFill>
                  <a:schemeClr val="bg1"/>
                </a:solidFill>
              </a:rPr>
              <a:t>Phillip Kopp</a:t>
            </a:r>
          </a:p>
        </p:txBody>
      </p:sp>
      <p:sp>
        <p:nvSpPr>
          <p:cNvPr id="37" name="TextBox 36">
            <a:extLst>
              <a:ext uri="{FF2B5EF4-FFF2-40B4-BE49-F238E27FC236}">
                <a16:creationId xmlns:a16="http://schemas.microsoft.com/office/drawing/2014/main" id="{699F337D-FE27-45DC-82FA-F139627944EB}"/>
              </a:ext>
            </a:extLst>
          </p:cNvPr>
          <p:cNvSpPr txBox="1"/>
          <p:nvPr/>
        </p:nvSpPr>
        <p:spPr>
          <a:xfrm>
            <a:off x="3002068" y="2511100"/>
            <a:ext cx="1659126" cy="138499"/>
          </a:xfrm>
          <a:prstGeom prst="rect">
            <a:avLst/>
          </a:prstGeom>
          <a:noFill/>
        </p:spPr>
        <p:txBody>
          <a:bodyPr wrap="square" lIns="0" tIns="0" rIns="0" bIns="0" rtlCol="0" anchor="t" anchorCtr="0">
            <a:spAutoFit/>
          </a:bodyPr>
          <a:lstStyle/>
          <a:p>
            <a:pPr algn="ctr"/>
            <a:r>
              <a:rPr lang="en-US" sz="900" dirty="0">
                <a:solidFill>
                  <a:srgbClr val="FDB837"/>
                </a:solidFill>
              </a:rPr>
              <a:t>IoT &amp; Wireless HW expert</a:t>
            </a:r>
          </a:p>
        </p:txBody>
      </p:sp>
      <p:cxnSp>
        <p:nvCxnSpPr>
          <p:cNvPr id="38" name="Straight Connector 37">
            <a:extLst>
              <a:ext uri="{FF2B5EF4-FFF2-40B4-BE49-F238E27FC236}">
                <a16:creationId xmlns:a16="http://schemas.microsoft.com/office/drawing/2014/main" id="{F3A11447-665C-4821-8B40-5B9C3E5EAFF8}"/>
              </a:ext>
            </a:extLst>
          </p:cNvPr>
          <p:cNvCxnSpPr>
            <a:cxnSpLocks/>
          </p:cNvCxnSpPr>
          <p:nvPr/>
        </p:nvCxnSpPr>
        <p:spPr>
          <a:xfrm>
            <a:off x="3462537" y="2908300"/>
            <a:ext cx="738188" cy="0"/>
          </a:xfrm>
          <a:prstGeom prst="line">
            <a:avLst/>
          </a:prstGeom>
          <a:ln w="41275">
            <a:solidFill>
              <a:srgbClr val="FDB837"/>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163430A-D3F9-4394-A4D4-CE84777E28C8}"/>
              </a:ext>
            </a:extLst>
          </p:cNvPr>
          <p:cNvSpPr txBox="1"/>
          <p:nvPr/>
        </p:nvSpPr>
        <p:spPr>
          <a:xfrm>
            <a:off x="3002070" y="4915700"/>
            <a:ext cx="1659126" cy="553998"/>
          </a:xfrm>
          <a:prstGeom prst="rect">
            <a:avLst/>
          </a:prstGeom>
          <a:noFill/>
        </p:spPr>
        <p:txBody>
          <a:bodyPr wrap="square" lIns="0" tIns="0" rIns="0" bIns="0" rtlCol="0" anchor="t" anchorCtr="0">
            <a:spAutoFit/>
          </a:bodyPr>
          <a:lstStyle/>
          <a:p>
            <a:pPr algn="ctr"/>
            <a:r>
              <a:rPr lang="en-US" sz="900" i="1" dirty="0">
                <a:solidFill>
                  <a:schemeClr val="tx1">
                    <a:lumMod val="50000"/>
                    <a:lumOff val="50000"/>
                  </a:schemeClr>
                </a:solidFill>
              </a:rPr>
              <a:t>International Business, Finance &amp; Strategic Management, Alliant International University &amp; United States International University.</a:t>
            </a:r>
          </a:p>
        </p:txBody>
      </p:sp>
      <p:cxnSp>
        <p:nvCxnSpPr>
          <p:cNvPr id="40" name="Straight Connector 39">
            <a:extLst>
              <a:ext uri="{FF2B5EF4-FFF2-40B4-BE49-F238E27FC236}">
                <a16:creationId xmlns:a16="http://schemas.microsoft.com/office/drawing/2014/main" id="{64801413-0A5A-42E5-B1E2-D47563451160}"/>
              </a:ext>
            </a:extLst>
          </p:cNvPr>
          <p:cNvCxnSpPr>
            <a:cxnSpLocks/>
          </p:cNvCxnSpPr>
          <p:nvPr/>
        </p:nvCxnSpPr>
        <p:spPr>
          <a:xfrm>
            <a:off x="3683043" y="4829189"/>
            <a:ext cx="2971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86693B2-A80B-4DB5-80E9-D10EF47CC053}"/>
              </a:ext>
            </a:extLst>
          </p:cNvPr>
          <p:cNvSpPr txBox="1"/>
          <p:nvPr/>
        </p:nvSpPr>
        <p:spPr>
          <a:xfrm>
            <a:off x="5139865" y="3195352"/>
            <a:ext cx="1835792" cy="1231106"/>
          </a:xfrm>
          <a:prstGeom prst="rect">
            <a:avLst/>
          </a:prstGeom>
          <a:noFill/>
        </p:spPr>
        <p:txBody>
          <a:bodyPr wrap="square" lIns="0" tIns="0" rIns="0" bIns="0" rtlCol="0" anchor="t" anchorCtr="0">
            <a:spAutoFit/>
          </a:bodyPr>
          <a:lstStyle/>
          <a:p>
            <a:pPr algn="ctr"/>
            <a:r>
              <a:rPr lang="en-US" sz="1000" dirty="0">
                <a:solidFill>
                  <a:schemeClr val="tx1">
                    <a:lumMod val="75000"/>
                    <a:lumOff val="25000"/>
                  </a:schemeClr>
                </a:solidFill>
              </a:rPr>
              <a:t>Digital marketing consultant, online domains trader, local SEO course creator and mostly known as a CTR SEO expert. </a:t>
            </a:r>
            <a:r>
              <a:rPr lang="en-US" sz="1000" b="1" dirty="0">
                <a:solidFill>
                  <a:schemeClr val="tx1">
                    <a:lumMod val="75000"/>
                    <a:lumOff val="25000"/>
                  </a:schemeClr>
                </a:solidFill>
              </a:rPr>
              <a:t>Blockchain/crypto technology &amp; market expert</a:t>
            </a:r>
            <a:r>
              <a:rPr lang="en-US" sz="1000" dirty="0">
                <a:solidFill>
                  <a:schemeClr val="tx1">
                    <a:lumMod val="75000"/>
                    <a:lumOff val="25000"/>
                  </a:schemeClr>
                </a:solidFill>
              </a:rPr>
              <a:t>. As a student, also active as environmental activist.</a:t>
            </a:r>
          </a:p>
        </p:txBody>
      </p:sp>
      <p:sp>
        <p:nvSpPr>
          <p:cNvPr id="43" name="TextBox 42">
            <a:extLst>
              <a:ext uri="{FF2B5EF4-FFF2-40B4-BE49-F238E27FC236}">
                <a16:creationId xmlns:a16="http://schemas.microsoft.com/office/drawing/2014/main" id="{0D610DD1-5745-4ADD-9F99-5C7408262AD1}"/>
              </a:ext>
            </a:extLst>
          </p:cNvPr>
          <p:cNvSpPr txBox="1"/>
          <p:nvPr/>
        </p:nvSpPr>
        <p:spPr>
          <a:xfrm>
            <a:off x="5228196" y="2280750"/>
            <a:ext cx="1659126" cy="215444"/>
          </a:xfrm>
          <a:prstGeom prst="rect">
            <a:avLst/>
          </a:prstGeom>
          <a:noFill/>
        </p:spPr>
        <p:txBody>
          <a:bodyPr wrap="square" lIns="0" tIns="0" rIns="0" bIns="0" rtlCol="0" anchor="t" anchorCtr="0">
            <a:spAutoFit/>
          </a:bodyPr>
          <a:lstStyle/>
          <a:p>
            <a:pPr algn="ctr"/>
            <a:r>
              <a:rPr lang="en-US" sz="1400" b="1">
                <a:solidFill>
                  <a:schemeClr val="bg1"/>
                </a:solidFill>
              </a:rPr>
              <a:t>“X” Xuezhi Hu</a:t>
            </a:r>
          </a:p>
        </p:txBody>
      </p:sp>
      <p:sp>
        <p:nvSpPr>
          <p:cNvPr id="44" name="TextBox 43">
            <a:extLst>
              <a:ext uri="{FF2B5EF4-FFF2-40B4-BE49-F238E27FC236}">
                <a16:creationId xmlns:a16="http://schemas.microsoft.com/office/drawing/2014/main" id="{4B389A07-F552-439D-95AF-22C4676EAAAA}"/>
              </a:ext>
            </a:extLst>
          </p:cNvPr>
          <p:cNvSpPr txBox="1"/>
          <p:nvPr/>
        </p:nvSpPr>
        <p:spPr>
          <a:xfrm>
            <a:off x="5228196" y="2511100"/>
            <a:ext cx="1659126" cy="138499"/>
          </a:xfrm>
          <a:prstGeom prst="rect">
            <a:avLst/>
          </a:prstGeom>
          <a:noFill/>
        </p:spPr>
        <p:txBody>
          <a:bodyPr wrap="square" lIns="0" tIns="0" rIns="0" bIns="0" rtlCol="0" anchor="t" anchorCtr="0">
            <a:spAutoFit/>
          </a:bodyPr>
          <a:lstStyle/>
          <a:p>
            <a:pPr algn="ctr"/>
            <a:r>
              <a:rPr lang="en-US" sz="900" dirty="0">
                <a:solidFill>
                  <a:srgbClr val="FDB837"/>
                </a:solidFill>
              </a:rPr>
              <a:t>Marketing &amp; Crypto expert</a:t>
            </a:r>
          </a:p>
        </p:txBody>
      </p:sp>
      <p:cxnSp>
        <p:nvCxnSpPr>
          <p:cNvPr id="45" name="Straight Connector 44">
            <a:extLst>
              <a:ext uri="{FF2B5EF4-FFF2-40B4-BE49-F238E27FC236}">
                <a16:creationId xmlns:a16="http://schemas.microsoft.com/office/drawing/2014/main" id="{BCD0C841-002E-4021-BB90-E9E1C1AC0BC6}"/>
              </a:ext>
            </a:extLst>
          </p:cNvPr>
          <p:cNvCxnSpPr>
            <a:cxnSpLocks/>
          </p:cNvCxnSpPr>
          <p:nvPr/>
        </p:nvCxnSpPr>
        <p:spPr>
          <a:xfrm>
            <a:off x="5688665" y="2908300"/>
            <a:ext cx="738188" cy="0"/>
          </a:xfrm>
          <a:prstGeom prst="line">
            <a:avLst/>
          </a:prstGeom>
          <a:ln w="41275">
            <a:solidFill>
              <a:srgbClr val="FDB837"/>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74F264AA-6E1F-4996-82CB-83F801710A94}"/>
              </a:ext>
            </a:extLst>
          </p:cNvPr>
          <p:cNvSpPr txBox="1"/>
          <p:nvPr/>
        </p:nvSpPr>
        <p:spPr>
          <a:xfrm>
            <a:off x="5228198" y="4915700"/>
            <a:ext cx="1659126" cy="415498"/>
          </a:xfrm>
          <a:prstGeom prst="rect">
            <a:avLst/>
          </a:prstGeom>
          <a:noFill/>
        </p:spPr>
        <p:txBody>
          <a:bodyPr wrap="square" lIns="0" tIns="0" rIns="0" bIns="0" rtlCol="0" anchor="t" anchorCtr="0">
            <a:spAutoFit/>
          </a:bodyPr>
          <a:lstStyle/>
          <a:p>
            <a:pPr algn="ctr"/>
            <a:r>
              <a:rPr lang="en-US" sz="900" i="1" dirty="0">
                <a:solidFill>
                  <a:schemeClr val="tx1">
                    <a:lumMod val="50000"/>
                    <a:lumOff val="50000"/>
                  </a:schemeClr>
                </a:solidFill>
              </a:rPr>
              <a:t>Business Economics, Master Investment Analysis, Tilburg University (Netherlands).</a:t>
            </a:r>
          </a:p>
        </p:txBody>
      </p:sp>
      <p:cxnSp>
        <p:nvCxnSpPr>
          <p:cNvPr id="47" name="Straight Connector 46">
            <a:extLst>
              <a:ext uri="{FF2B5EF4-FFF2-40B4-BE49-F238E27FC236}">
                <a16:creationId xmlns:a16="http://schemas.microsoft.com/office/drawing/2014/main" id="{CCD1B7C6-360B-41AC-A659-1C230A150637}"/>
              </a:ext>
            </a:extLst>
          </p:cNvPr>
          <p:cNvCxnSpPr>
            <a:cxnSpLocks/>
          </p:cNvCxnSpPr>
          <p:nvPr/>
        </p:nvCxnSpPr>
        <p:spPr>
          <a:xfrm>
            <a:off x="5909171" y="4829189"/>
            <a:ext cx="2971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00F1B8B-5080-427B-AA21-BEE20B81CB3C}"/>
              </a:ext>
            </a:extLst>
          </p:cNvPr>
          <p:cNvSpPr txBox="1"/>
          <p:nvPr/>
        </p:nvSpPr>
        <p:spPr>
          <a:xfrm>
            <a:off x="7366132" y="3195352"/>
            <a:ext cx="1834022" cy="1231106"/>
          </a:xfrm>
          <a:prstGeom prst="rect">
            <a:avLst/>
          </a:prstGeom>
          <a:noFill/>
        </p:spPr>
        <p:txBody>
          <a:bodyPr wrap="square" lIns="0" tIns="0" rIns="0" bIns="0" rtlCol="0" anchor="t" anchorCtr="0">
            <a:spAutoFit/>
          </a:bodyPr>
          <a:lstStyle/>
          <a:p>
            <a:pPr algn="ctr"/>
            <a:r>
              <a:rPr lang="en-US" sz="1000" dirty="0">
                <a:solidFill>
                  <a:schemeClr val="tx1">
                    <a:lumMod val="75000"/>
                    <a:lumOff val="25000"/>
                  </a:schemeClr>
                </a:solidFill>
              </a:rPr>
              <a:t>Advisor with over 30 years experience in product development, management, and sales in the industrial, IoT, IT and security fields for market leaders including </a:t>
            </a:r>
            <a:r>
              <a:rPr lang="en-US" sz="1000" b="1" dirty="0">
                <a:solidFill>
                  <a:schemeClr val="tx1">
                    <a:lumMod val="75000"/>
                    <a:lumOff val="25000"/>
                  </a:schemeClr>
                </a:solidFill>
              </a:rPr>
              <a:t>Hyosung and Total Soft Bank</a:t>
            </a:r>
            <a:r>
              <a:rPr lang="en-US" sz="1000" dirty="0">
                <a:solidFill>
                  <a:schemeClr val="tx1">
                    <a:lumMod val="75000"/>
                    <a:lumOff val="25000"/>
                  </a:schemeClr>
                </a:solidFill>
              </a:rPr>
              <a:t>, President of </a:t>
            </a:r>
            <a:r>
              <a:rPr lang="en-US" sz="1000" dirty="0" err="1">
                <a:solidFill>
                  <a:schemeClr val="tx1">
                    <a:lumMod val="75000"/>
                    <a:lumOff val="25000"/>
                  </a:schemeClr>
                </a:solidFill>
              </a:rPr>
              <a:t>Accessworks</a:t>
            </a:r>
            <a:r>
              <a:rPr lang="en-US" sz="1000" dirty="0">
                <a:solidFill>
                  <a:schemeClr val="tx1">
                    <a:lumMod val="75000"/>
                    <a:lumOff val="25000"/>
                  </a:schemeClr>
                </a:solidFill>
              </a:rPr>
              <a:t> (DBA </a:t>
            </a:r>
            <a:r>
              <a:rPr lang="en-US" sz="1000" dirty="0" err="1">
                <a:solidFill>
                  <a:schemeClr val="tx1">
                    <a:lumMod val="75000"/>
                    <a:lumOff val="25000"/>
                  </a:schemeClr>
                </a:solidFill>
              </a:rPr>
              <a:t>Techsphere</a:t>
            </a:r>
            <a:r>
              <a:rPr lang="en-US" sz="1000" dirty="0">
                <a:solidFill>
                  <a:schemeClr val="tx1">
                    <a:lumMod val="75000"/>
                    <a:lumOff val="25000"/>
                  </a:schemeClr>
                </a:solidFill>
              </a:rPr>
              <a:t>).</a:t>
            </a:r>
          </a:p>
        </p:txBody>
      </p:sp>
      <p:sp>
        <p:nvSpPr>
          <p:cNvPr id="50" name="TextBox 49">
            <a:extLst>
              <a:ext uri="{FF2B5EF4-FFF2-40B4-BE49-F238E27FC236}">
                <a16:creationId xmlns:a16="http://schemas.microsoft.com/office/drawing/2014/main" id="{DE79B2BC-46BA-4F5B-AC6C-29EAEDD38D1A}"/>
              </a:ext>
            </a:extLst>
          </p:cNvPr>
          <p:cNvSpPr txBox="1"/>
          <p:nvPr/>
        </p:nvSpPr>
        <p:spPr>
          <a:xfrm>
            <a:off x="7453578" y="2280750"/>
            <a:ext cx="1659126" cy="215444"/>
          </a:xfrm>
          <a:prstGeom prst="rect">
            <a:avLst/>
          </a:prstGeom>
          <a:noFill/>
        </p:spPr>
        <p:txBody>
          <a:bodyPr wrap="square" lIns="0" tIns="0" rIns="0" bIns="0" rtlCol="0" anchor="t" anchorCtr="0">
            <a:spAutoFit/>
          </a:bodyPr>
          <a:lstStyle/>
          <a:p>
            <a:pPr algn="ctr"/>
            <a:r>
              <a:rPr lang="en-US" sz="1400" b="1" dirty="0">
                <a:solidFill>
                  <a:schemeClr val="bg1"/>
                </a:solidFill>
              </a:rPr>
              <a:t>Nicholas Lee</a:t>
            </a:r>
          </a:p>
        </p:txBody>
      </p:sp>
      <p:sp>
        <p:nvSpPr>
          <p:cNvPr id="51" name="TextBox 50">
            <a:extLst>
              <a:ext uri="{FF2B5EF4-FFF2-40B4-BE49-F238E27FC236}">
                <a16:creationId xmlns:a16="http://schemas.microsoft.com/office/drawing/2014/main" id="{D9671021-3322-412F-8BF0-090B057579FC}"/>
              </a:ext>
            </a:extLst>
          </p:cNvPr>
          <p:cNvSpPr txBox="1"/>
          <p:nvPr/>
        </p:nvSpPr>
        <p:spPr>
          <a:xfrm>
            <a:off x="7374921" y="2482894"/>
            <a:ext cx="1828074" cy="138499"/>
          </a:xfrm>
          <a:prstGeom prst="rect">
            <a:avLst/>
          </a:prstGeom>
          <a:noFill/>
        </p:spPr>
        <p:txBody>
          <a:bodyPr wrap="square" lIns="0" tIns="0" rIns="0" bIns="0" rtlCol="0" anchor="t" anchorCtr="0">
            <a:spAutoFit/>
          </a:bodyPr>
          <a:lstStyle/>
          <a:p>
            <a:pPr algn="ctr"/>
            <a:r>
              <a:rPr lang="en-US" sz="900" dirty="0">
                <a:solidFill>
                  <a:srgbClr val="FDB837"/>
                </a:solidFill>
              </a:rPr>
              <a:t>Industry 4.0/5.0 Expert</a:t>
            </a:r>
          </a:p>
        </p:txBody>
      </p:sp>
      <p:cxnSp>
        <p:nvCxnSpPr>
          <p:cNvPr id="52" name="Straight Connector 51">
            <a:extLst>
              <a:ext uri="{FF2B5EF4-FFF2-40B4-BE49-F238E27FC236}">
                <a16:creationId xmlns:a16="http://schemas.microsoft.com/office/drawing/2014/main" id="{81589232-6188-4C71-A3B3-F1DCDF1C4603}"/>
              </a:ext>
            </a:extLst>
          </p:cNvPr>
          <p:cNvCxnSpPr>
            <a:cxnSpLocks/>
          </p:cNvCxnSpPr>
          <p:nvPr/>
        </p:nvCxnSpPr>
        <p:spPr>
          <a:xfrm>
            <a:off x="7914047" y="2908300"/>
            <a:ext cx="738188" cy="0"/>
          </a:xfrm>
          <a:prstGeom prst="line">
            <a:avLst/>
          </a:prstGeom>
          <a:ln w="41275">
            <a:solidFill>
              <a:srgbClr val="FDB837"/>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6606785-B55D-4A06-8CDB-79DE62C60EB3}"/>
              </a:ext>
            </a:extLst>
          </p:cNvPr>
          <p:cNvSpPr txBox="1"/>
          <p:nvPr/>
        </p:nvSpPr>
        <p:spPr>
          <a:xfrm>
            <a:off x="7528995" y="4915700"/>
            <a:ext cx="1508296" cy="415498"/>
          </a:xfrm>
          <a:prstGeom prst="rect">
            <a:avLst/>
          </a:prstGeom>
          <a:noFill/>
        </p:spPr>
        <p:txBody>
          <a:bodyPr wrap="square" lIns="0" tIns="0" rIns="0" bIns="0" rtlCol="0" anchor="t" anchorCtr="0">
            <a:spAutoFit/>
          </a:bodyPr>
          <a:lstStyle/>
          <a:p>
            <a:pPr algn="ctr"/>
            <a:r>
              <a:rPr lang="en-US" sz="900" i="1">
                <a:solidFill>
                  <a:schemeClr val="tx1">
                    <a:lumMod val="50000"/>
                    <a:lumOff val="50000"/>
                  </a:schemeClr>
                </a:solidFill>
              </a:rPr>
              <a:t>Mechanical Engineering University of Maryland.</a:t>
            </a:r>
          </a:p>
        </p:txBody>
      </p:sp>
      <p:cxnSp>
        <p:nvCxnSpPr>
          <p:cNvPr id="54" name="Straight Connector 53">
            <a:extLst>
              <a:ext uri="{FF2B5EF4-FFF2-40B4-BE49-F238E27FC236}">
                <a16:creationId xmlns:a16="http://schemas.microsoft.com/office/drawing/2014/main" id="{78861457-B724-4DC2-AC5F-76C45FAA06BE}"/>
              </a:ext>
            </a:extLst>
          </p:cNvPr>
          <p:cNvCxnSpPr>
            <a:cxnSpLocks/>
          </p:cNvCxnSpPr>
          <p:nvPr/>
        </p:nvCxnSpPr>
        <p:spPr>
          <a:xfrm>
            <a:off x="8134553" y="4829189"/>
            <a:ext cx="2971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2028D52-227B-4E23-AD72-4430F7CD2F48}"/>
              </a:ext>
            </a:extLst>
          </p:cNvPr>
          <p:cNvSpPr txBox="1"/>
          <p:nvPr/>
        </p:nvSpPr>
        <p:spPr>
          <a:xfrm>
            <a:off x="9674735" y="3195352"/>
            <a:ext cx="1659126" cy="1231106"/>
          </a:xfrm>
          <a:prstGeom prst="rect">
            <a:avLst/>
          </a:prstGeom>
          <a:noFill/>
        </p:spPr>
        <p:txBody>
          <a:bodyPr wrap="square" lIns="0" tIns="0" rIns="0" bIns="0" rtlCol="0" anchor="t" anchorCtr="0">
            <a:spAutoFit/>
          </a:bodyPr>
          <a:lstStyle/>
          <a:p>
            <a:pPr algn="ctr"/>
            <a:r>
              <a:rPr lang="en-US" sz="1000" dirty="0">
                <a:solidFill>
                  <a:schemeClr val="tx1">
                    <a:lumMod val="75000"/>
                    <a:lumOff val="25000"/>
                  </a:schemeClr>
                </a:solidFill>
              </a:rPr>
              <a:t>Advisor with nearly 30 years experience as a software engineer, analyst, product manager, CTO and VP sales &amp; marketing in </a:t>
            </a:r>
            <a:r>
              <a:rPr lang="en-US" sz="1000" b="1" dirty="0">
                <a:solidFill>
                  <a:schemeClr val="tx1">
                    <a:lumMod val="75000"/>
                    <a:lumOff val="25000"/>
                  </a:schemeClr>
                </a:solidFill>
              </a:rPr>
              <a:t>defense, telecom, VR, web3 and startups</a:t>
            </a:r>
            <a:r>
              <a:rPr lang="en-US" sz="1000" dirty="0">
                <a:solidFill>
                  <a:schemeClr val="tx1">
                    <a:lumMod val="75000"/>
                    <a:lumOff val="25000"/>
                  </a:schemeClr>
                </a:solidFill>
              </a:rPr>
              <a:t> incl. L3, BAE, Raytheon and Qualcomm.</a:t>
            </a:r>
            <a:endParaRPr lang="en-US" sz="1000" b="1" dirty="0">
              <a:solidFill>
                <a:schemeClr val="tx1">
                  <a:lumMod val="75000"/>
                  <a:lumOff val="25000"/>
                </a:schemeClr>
              </a:solidFill>
            </a:endParaRPr>
          </a:p>
        </p:txBody>
      </p:sp>
      <p:sp>
        <p:nvSpPr>
          <p:cNvPr id="57" name="TextBox 56">
            <a:extLst>
              <a:ext uri="{FF2B5EF4-FFF2-40B4-BE49-F238E27FC236}">
                <a16:creationId xmlns:a16="http://schemas.microsoft.com/office/drawing/2014/main" id="{3F92DEA3-9B50-4D5B-873B-0DCFA7FFCB32}"/>
              </a:ext>
            </a:extLst>
          </p:cNvPr>
          <p:cNvSpPr txBox="1"/>
          <p:nvPr/>
        </p:nvSpPr>
        <p:spPr>
          <a:xfrm>
            <a:off x="9674733" y="2280750"/>
            <a:ext cx="1659126" cy="215444"/>
          </a:xfrm>
          <a:prstGeom prst="rect">
            <a:avLst/>
          </a:prstGeom>
          <a:noFill/>
        </p:spPr>
        <p:txBody>
          <a:bodyPr wrap="square" lIns="0" tIns="0" rIns="0" bIns="0" rtlCol="0" anchor="t" anchorCtr="0">
            <a:spAutoFit/>
          </a:bodyPr>
          <a:lstStyle/>
          <a:p>
            <a:pPr algn="ctr"/>
            <a:r>
              <a:rPr lang="en-US" sz="1400" b="1">
                <a:solidFill>
                  <a:schemeClr val="bg1"/>
                </a:solidFill>
              </a:rPr>
              <a:t>Vince Broyles</a:t>
            </a:r>
          </a:p>
        </p:txBody>
      </p:sp>
      <p:sp>
        <p:nvSpPr>
          <p:cNvPr id="58" name="TextBox 57">
            <a:extLst>
              <a:ext uri="{FF2B5EF4-FFF2-40B4-BE49-F238E27FC236}">
                <a16:creationId xmlns:a16="http://schemas.microsoft.com/office/drawing/2014/main" id="{0DDFC97C-A99B-432F-AAB0-A9643C7812A5}"/>
              </a:ext>
            </a:extLst>
          </p:cNvPr>
          <p:cNvSpPr txBox="1"/>
          <p:nvPr/>
        </p:nvSpPr>
        <p:spPr>
          <a:xfrm>
            <a:off x="9693289" y="2480542"/>
            <a:ext cx="1557141" cy="138499"/>
          </a:xfrm>
          <a:prstGeom prst="rect">
            <a:avLst/>
          </a:prstGeom>
          <a:noFill/>
        </p:spPr>
        <p:txBody>
          <a:bodyPr wrap="square" lIns="0" tIns="0" rIns="0" bIns="0" rtlCol="0" anchor="t" anchorCtr="0">
            <a:spAutoFit/>
          </a:bodyPr>
          <a:lstStyle/>
          <a:p>
            <a:pPr algn="ctr"/>
            <a:r>
              <a:rPr lang="en-US" sz="900" dirty="0">
                <a:solidFill>
                  <a:srgbClr val="FDB837"/>
                </a:solidFill>
              </a:rPr>
              <a:t>IoT Blockchain Product Expert</a:t>
            </a:r>
          </a:p>
        </p:txBody>
      </p:sp>
      <p:cxnSp>
        <p:nvCxnSpPr>
          <p:cNvPr id="59" name="Straight Connector 58">
            <a:extLst>
              <a:ext uri="{FF2B5EF4-FFF2-40B4-BE49-F238E27FC236}">
                <a16:creationId xmlns:a16="http://schemas.microsoft.com/office/drawing/2014/main" id="{0DF72C43-5E5B-4CFD-A473-57D4F9C937A5}"/>
              </a:ext>
            </a:extLst>
          </p:cNvPr>
          <p:cNvCxnSpPr>
            <a:cxnSpLocks/>
          </p:cNvCxnSpPr>
          <p:nvPr/>
        </p:nvCxnSpPr>
        <p:spPr>
          <a:xfrm>
            <a:off x="10135202" y="2908300"/>
            <a:ext cx="738188" cy="0"/>
          </a:xfrm>
          <a:prstGeom prst="line">
            <a:avLst/>
          </a:prstGeom>
          <a:ln w="41275">
            <a:solidFill>
              <a:srgbClr val="FDB837"/>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53914BD-4947-4D26-84A1-201D1914AB54}"/>
              </a:ext>
            </a:extLst>
          </p:cNvPr>
          <p:cNvSpPr txBox="1"/>
          <p:nvPr/>
        </p:nvSpPr>
        <p:spPr>
          <a:xfrm>
            <a:off x="9674735" y="4915700"/>
            <a:ext cx="1659126" cy="553998"/>
          </a:xfrm>
          <a:prstGeom prst="rect">
            <a:avLst/>
          </a:prstGeom>
          <a:noFill/>
        </p:spPr>
        <p:txBody>
          <a:bodyPr wrap="square" lIns="0" tIns="0" rIns="0" bIns="0" rtlCol="0" anchor="t" anchorCtr="0">
            <a:spAutoFit/>
          </a:bodyPr>
          <a:lstStyle/>
          <a:p>
            <a:pPr algn="ctr"/>
            <a:r>
              <a:rPr lang="en-US" sz="900" i="1" dirty="0">
                <a:solidFill>
                  <a:schemeClr val="tx1">
                    <a:lumMod val="50000"/>
                    <a:lumOff val="50000"/>
                  </a:schemeClr>
                </a:solidFill>
              </a:rPr>
              <a:t>Computer Science, Law and MA Industrial Engineering Management National University.</a:t>
            </a:r>
          </a:p>
        </p:txBody>
      </p:sp>
      <p:cxnSp>
        <p:nvCxnSpPr>
          <p:cNvPr id="61" name="Straight Connector 60">
            <a:extLst>
              <a:ext uri="{FF2B5EF4-FFF2-40B4-BE49-F238E27FC236}">
                <a16:creationId xmlns:a16="http://schemas.microsoft.com/office/drawing/2014/main" id="{FA962D57-3B57-4098-BA2F-7B66B797527D}"/>
              </a:ext>
            </a:extLst>
          </p:cNvPr>
          <p:cNvCxnSpPr>
            <a:cxnSpLocks/>
          </p:cNvCxnSpPr>
          <p:nvPr/>
        </p:nvCxnSpPr>
        <p:spPr>
          <a:xfrm>
            <a:off x="10355708" y="4829189"/>
            <a:ext cx="2971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D04B174-D1C8-6FC2-725E-A0266632DA52}"/>
              </a:ext>
            </a:extLst>
          </p:cNvPr>
          <p:cNvGrpSpPr/>
          <p:nvPr/>
        </p:nvGrpSpPr>
        <p:grpSpPr>
          <a:xfrm>
            <a:off x="3756883" y="2667453"/>
            <a:ext cx="158935" cy="158935"/>
            <a:chOff x="4425178" y="2779414"/>
            <a:chExt cx="437186" cy="437186"/>
          </a:xfrm>
        </p:grpSpPr>
        <p:sp>
          <p:nvSpPr>
            <p:cNvPr id="62" name="Rectangle: Rounded Corners 61">
              <a:extLst>
                <a:ext uri="{FF2B5EF4-FFF2-40B4-BE49-F238E27FC236}">
                  <a16:creationId xmlns:a16="http://schemas.microsoft.com/office/drawing/2014/main" id="{A943A8EA-1CF0-FDAB-68C0-41DB28479671}"/>
                </a:ext>
              </a:extLst>
            </p:cNvPr>
            <p:cNvSpPr/>
            <p:nvPr/>
          </p:nvSpPr>
          <p:spPr>
            <a:xfrm>
              <a:off x="4465468" y="2821789"/>
              <a:ext cx="372095" cy="3651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63" name="Picture 62" descr="Logo, icon&#10;&#10;Description automatically generated">
              <a:hlinkClick r:id="rId7"/>
              <a:extLst>
                <a:ext uri="{FF2B5EF4-FFF2-40B4-BE49-F238E27FC236}">
                  <a16:creationId xmlns:a16="http://schemas.microsoft.com/office/drawing/2014/main" id="{4211788C-F62B-04F0-1F2E-4C456C5B58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5178" y="2779414"/>
              <a:ext cx="437186" cy="437186"/>
            </a:xfrm>
            <a:prstGeom prst="rect">
              <a:avLst/>
            </a:prstGeom>
          </p:spPr>
        </p:pic>
      </p:grpSp>
      <p:grpSp>
        <p:nvGrpSpPr>
          <p:cNvPr id="64" name="Group 63">
            <a:extLst>
              <a:ext uri="{FF2B5EF4-FFF2-40B4-BE49-F238E27FC236}">
                <a16:creationId xmlns:a16="http://schemas.microsoft.com/office/drawing/2014/main" id="{8A66DD4D-C102-B872-9B85-42159D92E8C1}"/>
              </a:ext>
            </a:extLst>
          </p:cNvPr>
          <p:cNvGrpSpPr/>
          <p:nvPr/>
        </p:nvGrpSpPr>
        <p:grpSpPr>
          <a:xfrm>
            <a:off x="1523439" y="2667453"/>
            <a:ext cx="158935" cy="158935"/>
            <a:chOff x="4425178" y="2779414"/>
            <a:chExt cx="437186" cy="437186"/>
          </a:xfrm>
        </p:grpSpPr>
        <p:sp>
          <p:nvSpPr>
            <p:cNvPr id="65" name="Rectangle: Rounded Corners 64">
              <a:extLst>
                <a:ext uri="{FF2B5EF4-FFF2-40B4-BE49-F238E27FC236}">
                  <a16:creationId xmlns:a16="http://schemas.microsoft.com/office/drawing/2014/main" id="{089C2C29-CF74-E487-0BE3-5475510EA20F}"/>
                </a:ext>
              </a:extLst>
            </p:cNvPr>
            <p:cNvSpPr/>
            <p:nvPr/>
          </p:nvSpPr>
          <p:spPr>
            <a:xfrm>
              <a:off x="4465468" y="2821789"/>
              <a:ext cx="372095" cy="3651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66" name="Picture 65" descr="Logo, icon&#10;&#10;Description automatically generated">
              <a:hlinkClick r:id="rId9"/>
              <a:extLst>
                <a:ext uri="{FF2B5EF4-FFF2-40B4-BE49-F238E27FC236}">
                  <a16:creationId xmlns:a16="http://schemas.microsoft.com/office/drawing/2014/main" id="{27B04D25-B233-041B-5F83-D97DBD1474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5178" y="2779414"/>
              <a:ext cx="437186" cy="437186"/>
            </a:xfrm>
            <a:prstGeom prst="rect">
              <a:avLst/>
            </a:prstGeom>
          </p:spPr>
        </p:pic>
      </p:grpSp>
      <p:grpSp>
        <p:nvGrpSpPr>
          <p:cNvPr id="67" name="Group 66">
            <a:extLst>
              <a:ext uri="{FF2B5EF4-FFF2-40B4-BE49-F238E27FC236}">
                <a16:creationId xmlns:a16="http://schemas.microsoft.com/office/drawing/2014/main" id="{9C25B462-EE28-00A4-5697-8AD7D8519084}"/>
              </a:ext>
            </a:extLst>
          </p:cNvPr>
          <p:cNvGrpSpPr/>
          <p:nvPr/>
        </p:nvGrpSpPr>
        <p:grpSpPr>
          <a:xfrm>
            <a:off x="5990327" y="2667453"/>
            <a:ext cx="158935" cy="158935"/>
            <a:chOff x="4425178" y="2779414"/>
            <a:chExt cx="437186" cy="437186"/>
          </a:xfrm>
        </p:grpSpPr>
        <p:sp>
          <p:nvSpPr>
            <p:cNvPr id="68" name="Rectangle: Rounded Corners 67">
              <a:extLst>
                <a:ext uri="{FF2B5EF4-FFF2-40B4-BE49-F238E27FC236}">
                  <a16:creationId xmlns:a16="http://schemas.microsoft.com/office/drawing/2014/main" id="{B9EEF8B5-153D-DD30-4DAB-ABD1DDC1C642}"/>
                </a:ext>
              </a:extLst>
            </p:cNvPr>
            <p:cNvSpPr/>
            <p:nvPr/>
          </p:nvSpPr>
          <p:spPr>
            <a:xfrm>
              <a:off x="4465468" y="2821789"/>
              <a:ext cx="372095" cy="3651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69" name="Picture 68" descr="Logo, icon&#10;&#10;Description automatically generated">
              <a:hlinkClick r:id="rId10"/>
              <a:extLst>
                <a:ext uri="{FF2B5EF4-FFF2-40B4-BE49-F238E27FC236}">
                  <a16:creationId xmlns:a16="http://schemas.microsoft.com/office/drawing/2014/main" id="{406A49D0-B420-B975-A56A-1AEC30511C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5178" y="2779414"/>
              <a:ext cx="437186" cy="437186"/>
            </a:xfrm>
            <a:prstGeom prst="rect">
              <a:avLst/>
            </a:prstGeom>
          </p:spPr>
        </p:pic>
      </p:grpSp>
      <p:grpSp>
        <p:nvGrpSpPr>
          <p:cNvPr id="85" name="Group 84">
            <a:extLst>
              <a:ext uri="{FF2B5EF4-FFF2-40B4-BE49-F238E27FC236}">
                <a16:creationId xmlns:a16="http://schemas.microsoft.com/office/drawing/2014/main" id="{CC5DC2DE-759F-BAD6-6AB4-000ABE1EAAA4}"/>
              </a:ext>
            </a:extLst>
          </p:cNvPr>
          <p:cNvGrpSpPr/>
          <p:nvPr/>
        </p:nvGrpSpPr>
        <p:grpSpPr>
          <a:xfrm>
            <a:off x="8223771" y="2667453"/>
            <a:ext cx="158935" cy="158935"/>
            <a:chOff x="4425178" y="2779414"/>
            <a:chExt cx="437186" cy="437186"/>
          </a:xfrm>
        </p:grpSpPr>
        <p:sp>
          <p:nvSpPr>
            <p:cNvPr id="86" name="Rectangle: Rounded Corners 85">
              <a:extLst>
                <a:ext uri="{FF2B5EF4-FFF2-40B4-BE49-F238E27FC236}">
                  <a16:creationId xmlns:a16="http://schemas.microsoft.com/office/drawing/2014/main" id="{DA1FEEE7-0F0D-A53E-9884-805E91046535}"/>
                </a:ext>
              </a:extLst>
            </p:cNvPr>
            <p:cNvSpPr/>
            <p:nvPr/>
          </p:nvSpPr>
          <p:spPr>
            <a:xfrm>
              <a:off x="4465468" y="2821789"/>
              <a:ext cx="372095" cy="3651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7" name="Picture 86" descr="Logo, icon&#10;&#10;Description automatically generated">
              <a:hlinkClick r:id="rId11"/>
              <a:extLst>
                <a:ext uri="{FF2B5EF4-FFF2-40B4-BE49-F238E27FC236}">
                  <a16:creationId xmlns:a16="http://schemas.microsoft.com/office/drawing/2014/main" id="{F73E777A-052E-EF9A-C903-8DB5E4E729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5178" y="2779414"/>
              <a:ext cx="437186" cy="437186"/>
            </a:xfrm>
            <a:prstGeom prst="rect">
              <a:avLst/>
            </a:prstGeom>
          </p:spPr>
        </p:pic>
      </p:grpSp>
      <p:grpSp>
        <p:nvGrpSpPr>
          <p:cNvPr id="88" name="Group 87">
            <a:extLst>
              <a:ext uri="{FF2B5EF4-FFF2-40B4-BE49-F238E27FC236}">
                <a16:creationId xmlns:a16="http://schemas.microsoft.com/office/drawing/2014/main" id="{5F939226-6D5A-1CAB-D69F-FD492219C807}"/>
              </a:ext>
            </a:extLst>
          </p:cNvPr>
          <p:cNvGrpSpPr/>
          <p:nvPr/>
        </p:nvGrpSpPr>
        <p:grpSpPr>
          <a:xfrm>
            <a:off x="10457213" y="2667453"/>
            <a:ext cx="158935" cy="158935"/>
            <a:chOff x="4425178" y="2779414"/>
            <a:chExt cx="437186" cy="437186"/>
          </a:xfrm>
        </p:grpSpPr>
        <p:sp>
          <p:nvSpPr>
            <p:cNvPr id="89" name="Rectangle: Rounded Corners 88">
              <a:extLst>
                <a:ext uri="{FF2B5EF4-FFF2-40B4-BE49-F238E27FC236}">
                  <a16:creationId xmlns:a16="http://schemas.microsoft.com/office/drawing/2014/main" id="{5B8399D5-827B-2235-4B82-A30E0766FA1C}"/>
                </a:ext>
              </a:extLst>
            </p:cNvPr>
            <p:cNvSpPr/>
            <p:nvPr/>
          </p:nvSpPr>
          <p:spPr>
            <a:xfrm>
              <a:off x="4465468" y="2821789"/>
              <a:ext cx="372095" cy="3651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0" name="Picture 89" descr="Logo, icon&#10;&#10;Description automatically generated">
              <a:hlinkClick r:id="rId12"/>
              <a:extLst>
                <a:ext uri="{FF2B5EF4-FFF2-40B4-BE49-F238E27FC236}">
                  <a16:creationId xmlns:a16="http://schemas.microsoft.com/office/drawing/2014/main" id="{BCC5FE45-47B8-EB04-4B36-DF71284C59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5178" y="2779414"/>
              <a:ext cx="437186" cy="437186"/>
            </a:xfrm>
            <a:prstGeom prst="rect">
              <a:avLst/>
            </a:prstGeom>
          </p:spPr>
        </p:pic>
      </p:grpSp>
    </p:spTree>
    <p:extLst>
      <p:ext uri="{BB962C8B-B14F-4D97-AF65-F5344CB8AC3E}">
        <p14:creationId xmlns:p14="http://schemas.microsoft.com/office/powerpoint/2010/main" val="4137265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F44B8BC-973E-48EA-8FE4-EA7F78485C74}"/>
              </a:ext>
            </a:extLst>
          </p:cNvPr>
          <p:cNvSpPr/>
          <p:nvPr/>
        </p:nvSpPr>
        <p:spPr>
          <a:xfrm>
            <a:off x="533402" y="1485900"/>
            <a:ext cx="2143931" cy="4549984"/>
          </a:xfrm>
          <a:prstGeom prst="roundRect">
            <a:avLst>
              <a:gd name="adj" fmla="val 5831"/>
            </a:avLst>
          </a:prstGeom>
          <a:solidFill>
            <a:schemeClr val="bg1"/>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9C1CEB4C-8E9F-4B27-B2EA-9BE44EA518AE}"/>
              </a:ext>
            </a:extLst>
          </p:cNvPr>
          <p:cNvSpPr/>
          <p:nvPr/>
        </p:nvSpPr>
        <p:spPr>
          <a:xfrm>
            <a:off x="2759668" y="1485900"/>
            <a:ext cx="2143931" cy="4549984"/>
          </a:xfrm>
          <a:prstGeom prst="roundRect">
            <a:avLst>
              <a:gd name="adj" fmla="val 5831"/>
            </a:avLst>
          </a:prstGeom>
          <a:solidFill>
            <a:schemeClr val="bg1"/>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BF57210-7DEB-4A6C-9715-6D6C1E7E7125}"/>
              </a:ext>
            </a:extLst>
          </p:cNvPr>
          <p:cNvSpPr/>
          <p:nvPr/>
        </p:nvSpPr>
        <p:spPr>
          <a:xfrm>
            <a:off x="4985935" y="1485900"/>
            <a:ext cx="2143931" cy="4549984"/>
          </a:xfrm>
          <a:prstGeom prst="roundRect">
            <a:avLst>
              <a:gd name="adj" fmla="val 5831"/>
            </a:avLst>
          </a:prstGeom>
          <a:solidFill>
            <a:schemeClr val="bg1"/>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34A82DF-DF97-4F22-94D9-50FEA1559CFD}"/>
              </a:ext>
            </a:extLst>
          </p:cNvPr>
          <p:cNvSpPr/>
          <p:nvPr/>
        </p:nvSpPr>
        <p:spPr>
          <a:xfrm>
            <a:off x="7212201" y="1485900"/>
            <a:ext cx="2143931" cy="4549984"/>
          </a:xfrm>
          <a:prstGeom prst="roundRect">
            <a:avLst>
              <a:gd name="adj" fmla="val 5831"/>
            </a:avLst>
          </a:prstGeom>
          <a:solidFill>
            <a:schemeClr val="bg1"/>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0128233-ABD9-43FD-9C4E-33374C9AACC2}"/>
              </a:ext>
            </a:extLst>
          </p:cNvPr>
          <p:cNvSpPr/>
          <p:nvPr/>
        </p:nvSpPr>
        <p:spPr>
          <a:xfrm>
            <a:off x="9438469" y="1485900"/>
            <a:ext cx="2143931" cy="4549984"/>
          </a:xfrm>
          <a:prstGeom prst="roundRect">
            <a:avLst>
              <a:gd name="adj" fmla="val 5831"/>
            </a:avLst>
          </a:prstGeom>
          <a:solidFill>
            <a:schemeClr val="bg1"/>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Top Corners Rounded 19">
            <a:extLst>
              <a:ext uri="{FF2B5EF4-FFF2-40B4-BE49-F238E27FC236}">
                <a16:creationId xmlns:a16="http://schemas.microsoft.com/office/drawing/2014/main" id="{A244F168-0672-40AD-970D-CAAEA2BC9AFD}"/>
              </a:ext>
            </a:extLst>
          </p:cNvPr>
          <p:cNvSpPr/>
          <p:nvPr/>
        </p:nvSpPr>
        <p:spPr>
          <a:xfrm>
            <a:off x="533400" y="1485900"/>
            <a:ext cx="2143931" cy="1422400"/>
          </a:xfrm>
          <a:prstGeom prst="round2SameRect">
            <a:avLst>
              <a:gd name="adj1" fmla="val 8474"/>
              <a:gd name="adj2" fmla="val 0"/>
            </a:avLst>
          </a:prstGeom>
          <a:solidFill>
            <a:srgbClr val="376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Top Corners Rounded 20">
            <a:extLst>
              <a:ext uri="{FF2B5EF4-FFF2-40B4-BE49-F238E27FC236}">
                <a16:creationId xmlns:a16="http://schemas.microsoft.com/office/drawing/2014/main" id="{B4F732CD-19A0-4ED6-8F46-9F10688A120A}"/>
              </a:ext>
            </a:extLst>
          </p:cNvPr>
          <p:cNvSpPr/>
          <p:nvPr/>
        </p:nvSpPr>
        <p:spPr>
          <a:xfrm>
            <a:off x="2759667" y="1485900"/>
            <a:ext cx="2143931" cy="1422400"/>
          </a:xfrm>
          <a:prstGeom prst="round2SameRect">
            <a:avLst>
              <a:gd name="adj1" fmla="val 8474"/>
              <a:gd name="adj2" fmla="val 0"/>
            </a:avLst>
          </a:prstGeom>
          <a:solidFill>
            <a:srgbClr val="376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393D4E45-DD8E-474A-BD88-86A1123336DD}"/>
              </a:ext>
            </a:extLst>
          </p:cNvPr>
          <p:cNvSpPr/>
          <p:nvPr/>
        </p:nvSpPr>
        <p:spPr>
          <a:xfrm>
            <a:off x="4985795" y="1485900"/>
            <a:ext cx="2143931" cy="1422400"/>
          </a:xfrm>
          <a:prstGeom prst="round2SameRect">
            <a:avLst>
              <a:gd name="adj1" fmla="val 8474"/>
              <a:gd name="adj2" fmla="val 0"/>
            </a:avLst>
          </a:prstGeom>
          <a:solidFill>
            <a:srgbClr val="376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Top Corners Rounded 22">
            <a:extLst>
              <a:ext uri="{FF2B5EF4-FFF2-40B4-BE49-F238E27FC236}">
                <a16:creationId xmlns:a16="http://schemas.microsoft.com/office/drawing/2014/main" id="{74023A15-75DD-4C21-B24B-CB141A3048C1}"/>
              </a:ext>
            </a:extLst>
          </p:cNvPr>
          <p:cNvSpPr/>
          <p:nvPr/>
        </p:nvSpPr>
        <p:spPr>
          <a:xfrm>
            <a:off x="7211177" y="1485900"/>
            <a:ext cx="2143931" cy="1422400"/>
          </a:xfrm>
          <a:prstGeom prst="round2SameRect">
            <a:avLst>
              <a:gd name="adj1" fmla="val 8474"/>
              <a:gd name="adj2" fmla="val 0"/>
            </a:avLst>
          </a:prstGeom>
          <a:solidFill>
            <a:srgbClr val="376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Top Corners Rounded 23">
            <a:extLst>
              <a:ext uri="{FF2B5EF4-FFF2-40B4-BE49-F238E27FC236}">
                <a16:creationId xmlns:a16="http://schemas.microsoft.com/office/drawing/2014/main" id="{A106B263-FB2E-4AFA-8B43-ACF44D2DD8DB}"/>
              </a:ext>
            </a:extLst>
          </p:cNvPr>
          <p:cNvSpPr/>
          <p:nvPr/>
        </p:nvSpPr>
        <p:spPr>
          <a:xfrm>
            <a:off x="9432332" y="1485900"/>
            <a:ext cx="2143931" cy="1422400"/>
          </a:xfrm>
          <a:prstGeom prst="round2SameRect">
            <a:avLst>
              <a:gd name="adj1" fmla="val 8474"/>
              <a:gd name="adj2" fmla="val 0"/>
            </a:avLst>
          </a:prstGeom>
          <a:solidFill>
            <a:srgbClr val="376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0B3D78-B1CD-4C04-A6A5-E2F34A531E03}"/>
              </a:ext>
            </a:extLst>
          </p:cNvPr>
          <p:cNvSpPr>
            <a:spLocks noGrp="1"/>
          </p:cNvSpPr>
          <p:nvPr>
            <p:ph type="title"/>
          </p:nvPr>
        </p:nvSpPr>
        <p:spPr/>
        <p:txBody>
          <a:bodyPr>
            <a:normAutofit/>
          </a:bodyPr>
          <a:lstStyle/>
          <a:p>
            <a:r>
              <a:rPr lang="en-US" dirty="0"/>
              <a:t>NZTwork Advisor Board and Council</a:t>
            </a:r>
          </a:p>
        </p:txBody>
      </p:sp>
      <p:sp>
        <p:nvSpPr>
          <p:cNvPr id="4" name="Footer Placeholder 3">
            <a:extLst>
              <a:ext uri="{FF2B5EF4-FFF2-40B4-BE49-F238E27FC236}">
                <a16:creationId xmlns:a16="http://schemas.microsoft.com/office/drawing/2014/main" id="{C07709D5-25F4-4B84-9510-8342AB0519BF}"/>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endParaRPr lang="en-US" dirty="0"/>
          </a:p>
        </p:txBody>
      </p:sp>
      <p:sp>
        <p:nvSpPr>
          <p:cNvPr id="5" name="Slide Number Placeholder 4">
            <a:extLst>
              <a:ext uri="{FF2B5EF4-FFF2-40B4-BE49-F238E27FC236}">
                <a16:creationId xmlns:a16="http://schemas.microsoft.com/office/drawing/2014/main" id="{12AAA21B-0140-4128-8387-3FFD8473D25A}"/>
              </a:ext>
            </a:extLst>
          </p:cNvPr>
          <p:cNvSpPr>
            <a:spLocks noGrp="1"/>
          </p:cNvSpPr>
          <p:nvPr>
            <p:ph type="sldNum" sz="quarter" idx="12"/>
          </p:nvPr>
        </p:nvSpPr>
        <p:spPr/>
        <p:txBody>
          <a:bodyPr/>
          <a:lstStyle/>
          <a:p>
            <a:fld id="{7A4098E9-92C9-477D-BEAF-BDB50A38DDA1}" type="slidenum">
              <a:rPr lang="en-US" smtClean="0"/>
              <a:pPr/>
              <a:t>16</a:t>
            </a:fld>
            <a:endParaRPr lang="en-US" dirty="0"/>
          </a:p>
        </p:txBody>
      </p:sp>
      <p:pic>
        <p:nvPicPr>
          <p:cNvPr id="15" name="Picture Placeholder 2">
            <a:extLst>
              <a:ext uri="{FF2B5EF4-FFF2-40B4-BE49-F238E27FC236}">
                <a16:creationId xmlns:a16="http://schemas.microsoft.com/office/drawing/2014/main" id="{C031DE58-5C77-493D-BC78-4A552D1989B8}"/>
              </a:ext>
            </a:extLst>
          </p:cNvPr>
          <p:cNvPicPr>
            <a:picLocks noChangeAspect="1"/>
          </p:cNvPicPr>
          <p:nvPr/>
        </p:nvPicPr>
        <p:blipFill>
          <a:blip r:embed="rId2">
            <a:extLst>
              <a:ext uri="{28A0092B-C50C-407E-A947-70E740481C1C}">
                <a14:useLocalDpi xmlns:a14="http://schemas.microsoft.com/office/drawing/2010/main" val="0"/>
              </a:ext>
            </a:extLst>
          </a:blip>
          <a:srcRect t="3274" b="3274"/>
          <a:stretch/>
        </p:blipFill>
        <p:spPr>
          <a:xfrm>
            <a:off x="1140270" y="1203127"/>
            <a:ext cx="930195" cy="930075"/>
          </a:xfrm>
          <a:prstGeom prst="ellipse">
            <a:avLst/>
          </a:prstGeom>
          <a:effectLst>
            <a:outerShdw blurRad="38100" dist="38100" dir="5400000" algn="t" rotWithShape="0">
              <a:prstClr val="black">
                <a:alpha val="40000"/>
              </a:prstClr>
            </a:outerShdw>
          </a:effectLst>
        </p:spPr>
      </p:pic>
      <p:pic>
        <p:nvPicPr>
          <p:cNvPr id="17" name="Picture Placeholder 6">
            <a:extLst>
              <a:ext uri="{FF2B5EF4-FFF2-40B4-BE49-F238E27FC236}">
                <a16:creationId xmlns:a16="http://schemas.microsoft.com/office/drawing/2014/main" id="{FF7FE83E-2DD2-4E52-8EFB-C94E7DCA8449}"/>
              </a:ext>
            </a:extLst>
          </p:cNvPr>
          <p:cNvPicPr>
            <a:picLocks noChangeAspect="1"/>
          </p:cNvPicPr>
          <p:nvPr/>
        </p:nvPicPr>
        <p:blipFill>
          <a:blip r:embed="rId3" cstate="print">
            <a:grayscl/>
            <a:extLst>
              <a:ext uri="{28A0092B-C50C-407E-A947-70E740481C1C}">
                <a14:useLocalDpi xmlns:a14="http://schemas.microsoft.com/office/drawing/2010/main" val="0"/>
              </a:ext>
            </a:extLst>
          </a:blip>
          <a:srcRect l="18717" r="18717"/>
          <a:stretch>
            <a:fillRect/>
          </a:stretch>
        </p:blipFill>
        <p:spPr>
          <a:xfrm>
            <a:off x="5592803" y="1203132"/>
            <a:ext cx="930195" cy="930194"/>
          </a:xfrm>
          <a:prstGeom prst="ellipse">
            <a:avLst/>
          </a:prstGeom>
          <a:solidFill>
            <a:schemeClr val="bg1">
              <a:lumMod val="85000"/>
              <a:alpha val="12000"/>
            </a:schemeClr>
          </a:solidFill>
          <a:ln>
            <a:noFill/>
          </a:ln>
          <a:effectLst>
            <a:outerShdw blurRad="38100" dist="38100" dir="5400000" algn="t" rotWithShape="0">
              <a:prstClr val="black">
                <a:alpha val="40000"/>
              </a:prstClr>
            </a:outerShdw>
          </a:effectLst>
        </p:spPr>
      </p:pic>
      <p:pic>
        <p:nvPicPr>
          <p:cNvPr id="18" name="Picture 17">
            <a:extLst>
              <a:ext uri="{FF2B5EF4-FFF2-40B4-BE49-F238E27FC236}">
                <a16:creationId xmlns:a16="http://schemas.microsoft.com/office/drawing/2014/main" id="{6B5AA37D-F32D-4F6B-9A1C-B1CAC125FFA7}"/>
              </a:ext>
            </a:extLst>
          </p:cNvPr>
          <p:cNvPicPr>
            <a:picLocks noGrp="1" noChangeAspect="1"/>
          </p:cNvPicPr>
          <p:nvPr/>
        </p:nvPicPr>
        <p:blipFill>
          <a:blip r:embed="rId4" cstate="print">
            <a:grayscl/>
            <a:extLst>
              <a:ext uri="{28A0092B-C50C-407E-A947-70E740481C1C}">
                <a14:useLocalDpi xmlns:a14="http://schemas.microsoft.com/office/drawing/2010/main" val="0"/>
              </a:ext>
            </a:extLst>
          </a:blip>
          <a:srcRect l="41" r="41"/>
          <a:stretch>
            <a:fillRect/>
          </a:stretch>
        </p:blipFill>
        <p:spPr>
          <a:xfrm>
            <a:off x="7818930" y="1203132"/>
            <a:ext cx="930473" cy="930194"/>
          </a:xfrm>
          <a:prstGeom prst="ellipse">
            <a:avLst/>
          </a:prstGeom>
          <a:solidFill>
            <a:schemeClr val="bg1">
              <a:lumMod val="85000"/>
              <a:alpha val="12000"/>
            </a:schemeClr>
          </a:solidFill>
          <a:ln>
            <a:noFill/>
          </a:ln>
          <a:effectLst>
            <a:outerShdw blurRad="38100" dist="38100" dir="5400000" algn="t" rotWithShape="0">
              <a:prstClr val="black">
                <a:alpha val="40000"/>
              </a:prstClr>
            </a:outerShdw>
          </a:effectLst>
        </p:spPr>
      </p:pic>
      <p:pic>
        <p:nvPicPr>
          <p:cNvPr id="19" name="Picture 18">
            <a:extLst>
              <a:ext uri="{FF2B5EF4-FFF2-40B4-BE49-F238E27FC236}">
                <a16:creationId xmlns:a16="http://schemas.microsoft.com/office/drawing/2014/main" id="{ABC272E6-98FA-4DEE-817C-29B81AF8A6AF}"/>
              </a:ext>
            </a:extLst>
          </p:cNvPr>
          <p:cNvPicPr>
            <a:picLocks noGrp="1" noChangeAspect="1"/>
          </p:cNvPicPr>
          <p:nvPr/>
        </p:nvPicPr>
        <p:blipFill>
          <a:blip r:embed="rId5">
            <a:grayscl/>
          </a:blip>
          <a:srcRect t="15" b="15"/>
          <a:stretch>
            <a:fillRect/>
          </a:stretch>
        </p:blipFill>
        <p:spPr>
          <a:xfrm>
            <a:off x="10045198" y="1203002"/>
            <a:ext cx="930473" cy="930194"/>
          </a:xfrm>
          <a:prstGeom prst="ellipse">
            <a:avLst/>
          </a:prstGeom>
          <a:solidFill>
            <a:schemeClr val="bg1">
              <a:lumMod val="85000"/>
              <a:alpha val="12000"/>
            </a:schemeClr>
          </a:solidFill>
          <a:ln>
            <a:noFill/>
          </a:ln>
          <a:effectLst>
            <a:outerShdw blurRad="38100" dist="38100" dir="5400000" algn="t" rotWithShape="0">
              <a:prstClr val="black">
                <a:alpha val="40000"/>
              </a:prstClr>
            </a:outerShdw>
          </a:effectLst>
        </p:spPr>
      </p:pic>
      <p:sp>
        <p:nvSpPr>
          <p:cNvPr id="25" name="TextBox 24">
            <a:extLst>
              <a:ext uri="{FF2B5EF4-FFF2-40B4-BE49-F238E27FC236}">
                <a16:creationId xmlns:a16="http://schemas.microsoft.com/office/drawing/2014/main" id="{5C4CC79B-4D0C-40C2-B525-8DD945831CB3}"/>
              </a:ext>
            </a:extLst>
          </p:cNvPr>
          <p:cNvSpPr txBox="1"/>
          <p:nvPr/>
        </p:nvSpPr>
        <p:spPr>
          <a:xfrm>
            <a:off x="609600" y="3195352"/>
            <a:ext cx="1991534" cy="1384995"/>
          </a:xfrm>
          <a:prstGeom prst="rect">
            <a:avLst/>
          </a:prstGeom>
          <a:noFill/>
        </p:spPr>
        <p:txBody>
          <a:bodyPr wrap="square" lIns="0" tIns="0" rIns="0" bIns="0" rtlCol="0" anchor="t" anchorCtr="0">
            <a:spAutoFit/>
          </a:bodyPr>
          <a:lstStyle/>
          <a:p>
            <a:pPr algn="ctr"/>
            <a:r>
              <a:rPr lang="en-US" sz="1000" dirty="0">
                <a:solidFill>
                  <a:schemeClr val="tx1">
                    <a:lumMod val="75000"/>
                    <a:lumOff val="25000"/>
                  </a:schemeClr>
                </a:solidFill>
              </a:rPr>
              <a:t>Award-winning </a:t>
            </a:r>
            <a:r>
              <a:rPr lang="en-US" sz="1000" b="1" dirty="0">
                <a:solidFill>
                  <a:schemeClr val="tx1">
                    <a:lumMod val="75000"/>
                    <a:lumOff val="25000"/>
                  </a:schemeClr>
                </a:solidFill>
              </a:rPr>
              <a:t>corporate energy efficiency and sustainability leader</a:t>
            </a:r>
            <a:r>
              <a:rPr lang="en-US" sz="1000" dirty="0">
                <a:solidFill>
                  <a:schemeClr val="tx1">
                    <a:lumMod val="75000"/>
                    <a:lumOff val="25000"/>
                  </a:schemeClr>
                </a:solidFill>
              </a:rPr>
              <a:t>. </a:t>
            </a:r>
          </a:p>
          <a:p>
            <a:pPr algn="ctr"/>
            <a:r>
              <a:rPr lang="en-US" sz="1000" dirty="0">
                <a:solidFill>
                  <a:schemeClr val="tx1">
                    <a:lumMod val="75000"/>
                    <a:lumOff val="25000"/>
                  </a:schemeClr>
                </a:solidFill>
              </a:rPr>
              <a:t>Energy engineering, program management. Lockheed Martin, Nike, The Green Grid Association, Southern California Edison, National Grid, Energy Trust of Oregon and Ameresco.</a:t>
            </a:r>
          </a:p>
        </p:txBody>
      </p:sp>
      <p:sp>
        <p:nvSpPr>
          <p:cNvPr id="26" name="TextBox 25">
            <a:extLst>
              <a:ext uri="{FF2B5EF4-FFF2-40B4-BE49-F238E27FC236}">
                <a16:creationId xmlns:a16="http://schemas.microsoft.com/office/drawing/2014/main" id="{89425FBB-87ED-4DE4-8FCC-9056BE3CD2D3}"/>
              </a:ext>
            </a:extLst>
          </p:cNvPr>
          <p:cNvSpPr txBox="1"/>
          <p:nvPr/>
        </p:nvSpPr>
        <p:spPr>
          <a:xfrm>
            <a:off x="775802" y="2280750"/>
            <a:ext cx="1659126" cy="215444"/>
          </a:xfrm>
          <a:prstGeom prst="rect">
            <a:avLst/>
          </a:prstGeom>
          <a:noFill/>
        </p:spPr>
        <p:txBody>
          <a:bodyPr wrap="square" lIns="0" tIns="0" rIns="0" bIns="0" rtlCol="0" anchor="t" anchorCtr="0">
            <a:spAutoFit/>
          </a:bodyPr>
          <a:lstStyle/>
          <a:p>
            <a:pPr algn="ctr"/>
            <a:r>
              <a:rPr lang="en-US" sz="1400" b="1" dirty="0">
                <a:solidFill>
                  <a:schemeClr val="bg1"/>
                </a:solidFill>
              </a:rPr>
              <a:t>Corban Lester</a:t>
            </a:r>
          </a:p>
        </p:txBody>
      </p:sp>
      <p:sp>
        <p:nvSpPr>
          <p:cNvPr id="27" name="TextBox 26">
            <a:extLst>
              <a:ext uri="{FF2B5EF4-FFF2-40B4-BE49-F238E27FC236}">
                <a16:creationId xmlns:a16="http://schemas.microsoft.com/office/drawing/2014/main" id="{7A15F1EF-5804-42CD-8058-2A34236E8959}"/>
              </a:ext>
            </a:extLst>
          </p:cNvPr>
          <p:cNvSpPr txBox="1"/>
          <p:nvPr/>
        </p:nvSpPr>
        <p:spPr>
          <a:xfrm>
            <a:off x="775802" y="2511100"/>
            <a:ext cx="1659126" cy="276999"/>
          </a:xfrm>
          <a:prstGeom prst="rect">
            <a:avLst/>
          </a:prstGeom>
          <a:noFill/>
        </p:spPr>
        <p:txBody>
          <a:bodyPr wrap="square" lIns="0" tIns="0" rIns="0" bIns="0" rtlCol="0" anchor="t" anchorCtr="0">
            <a:spAutoFit/>
          </a:bodyPr>
          <a:lstStyle/>
          <a:p>
            <a:pPr algn="ctr"/>
            <a:r>
              <a:rPr lang="en-US" sz="900" dirty="0">
                <a:solidFill>
                  <a:srgbClr val="FDB837"/>
                </a:solidFill>
              </a:rPr>
              <a:t>Energy &amp; Sustainability Advisor</a:t>
            </a:r>
            <a:br>
              <a:rPr lang="en-US" sz="900" dirty="0">
                <a:solidFill>
                  <a:srgbClr val="FDB837"/>
                </a:solidFill>
              </a:rPr>
            </a:br>
            <a:endParaRPr lang="en-US" sz="900" dirty="0">
              <a:solidFill>
                <a:srgbClr val="FDB837"/>
              </a:solidFill>
            </a:endParaRPr>
          </a:p>
        </p:txBody>
      </p:sp>
      <p:cxnSp>
        <p:nvCxnSpPr>
          <p:cNvPr id="29" name="Straight Connector 28">
            <a:extLst>
              <a:ext uri="{FF2B5EF4-FFF2-40B4-BE49-F238E27FC236}">
                <a16:creationId xmlns:a16="http://schemas.microsoft.com/office/drawing/2014/main" id="{D58C2239-D720-4300-807A-6005E1F4D8D3}"/>
              </a:ext>
            </a:extLst>
          </p:cNvPr>
          <p:cNvCxnSpPr>
            <a:cxnSpLocks/>
          </p:cNvCxnSpPr>
          <p:nvPr/>
        </p:nvCxnSpPr>
        <p:spPr>
          <a:xfrm>
            <a:off x="1236271" y="2908300"/>
            <a:ext cx="738188" cy="0"/>
          </a:xfrm>
          <a:prstGeom prst="line">
            <a:avLst/>
          </a:prstGeom>
          <a:ln w="41275">
            <a:solidFill>
              <a:srgbClr val="FDB837"/>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86C5DDD-63E8-4D9F-AEFE-D309A50F8D5B}"/>
              </a:ext>
            </a:extLst>
          </p:cNvPr>
          <p:cNvCxnSpPr>
            <a:cxnSpLocks/>
          </p:cNvCxnSpPr>
          <p:nvPr/>
        </p:nvCxnSpPr>
        <p:spPr>
          <a:xfrm>
            <a:off x="1456777" y="4829189"/>
            <a:ext cx="2971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300B4C9-48E7-45DE-8FE7-71AB31A141DA}"/>
              </a:ext>
            </a:extLst>
          </p:cNvPr>
          <p:cNvSpPr txBox="1"/>
          <p:nvPr/>
        </p:nvSpPr>
        <p:spPr>
          <a:xfrm>
            <a:off x="3002070" y="3195352"/>
            <a:ext cx="1659126" cy="461665"/>
          </a:xfrm>
          <a:prstGeom prst="rect">
            <a:avLst/>
          </a:prstGeom>
          <a:noFill/>
        </p:spPr>
        <p:txBody>
          <a:bodyPr wrap="square" lIns="0" tIns="0" rIns="0" bIns="0" rtlCol="0" anchor="t" anchorCtr="0">
            <a:spAutoFit/>
          </a:bodyPr>
          <a:lstStyle/>
          <a:p>
            <a:pPr algn="ctr"/>
            <a:r>
              <a:rPr lang="en-US" sz="1000" dirty="0">
                <a:solidFill>
                  <a:schemeClr val="bg1">
                    <a:lumMod val="85000"/>
                  </a:schemeClr>
                </a:solidFill>
              </a:rPr>
              <a:t>Blockchain and crypto- currency market thought leader and influencer</a:t>
            </a:r>
          </a:p>
        </p:txBody>
      </p:sp>
      <p:sp>
        <p:nvSpPr>
          <p:cNvPr id="36" name="TextBox 35">
            <a:extLst>
              <a:ext uri="{FF2B5EF4-FFF2-40B4-BE49-F238E27FC236}">
                <a16:creationId xmlns:a16="http://schemas.microsoft.com/office/drawing/2014/main" id="{3E15EF73-F50A-4098-A0E9-F965017EB87D}"/>
              </a:ext>
            </a:extLst>
          </p:cNvPr>
          <p:cNvSpPr txBox="1"/>
          <p:nvPr/>
        </p:nvSpPr>
        <p:spPr>
          <a:xfrm>
            <a:off x="3002068" y="2280750"/>
            <a:ext cx="1659126" cy="215444"/>
          </a:xfrm>
          <a:prstGeom prst="rect">
            <a:avLst/>
          </a:prstGeom>
          <a:noFill/>
        </p:spPr>
        <p:txBody>
          <a:bodyPr wrap="square" lIns="0" tIns="0" rIns="0" bIns="0" rtlCol="0" anchor="t" anchorCtr="0">
            <a:spAutoFit/>
          </a:bodyPr>
          <a:lstStyle/>
          <a:p>
            <a:pPr algn="ctr"/>
            <a:r>
              <a:rPr lang="en-US" sz="1400" b="1" dirty="0">
                <a:solidFill>
                  <a:schemeClr val="bg1"/>
                </a:solidFill>
              </a:rPr>
              <a:t>  Leader ?</a:t>
            </a:r>
          </a:p>
        </p:txBody>
      </p:sp>
      <p:cxnSp>
        <p:nvCxnSpPr>
          <p:cNvPr id="38" name="Straight Connector 37">
            <a:extLst>
              <a:ext uri="{FF2B5EF4-FFF2-40B4-BE49-F238E27FC236}">
                <a16:creationId xmlns:a16="http://schemas.microsoft.com/office/drawing/2014/main" id="{F3A11447-665C-4821-8B40-5B9C3E5EAFF8}"/>
              </a:ext>
            </a:extLst>
          </p:cNvPr>
          <p:cNvCxnSpPr>
            <a:cxnSpLocks/>
          </p:cNvCxnSpPr>
          <p:nvPr/>
        </p:nvCxnSpPr>
        <p:spPr>
          <a:xfrm>
            <a:off x="3462537" y="2908300"/>
            <a:ext cx="738188" cy="0"/>
          </a:xfrm>
          <a:prstGeom prst="line">
            <a:avLst/>
          </a:prstGeom>
          <a:ln w="41275">
            <a:solidFill>
              <a:srgbClr val="FDB837"/>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4801413-0A5A-42E5-B1E2-D47563451160}"/>
              </a:ext>
            </a:extLst>
          </p:cNvPr>
          <p:cNvCxnSpPr>
            <a:cxnSpLocks/>
          </p:cNvCxnSpPr>
          <p:nvPr/>
        </p:nvCxnSpPr>
        <p:spPr>
          <a:xfrm>
            <a:off x="3683043" y="4829189"/>
            <a:ext cx="2971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86693B2-A80B-4DB5-80E9-D10EF47CC053}"/>
              </a:ext>
            </a:extLst>
          </p:cNvPr>
          <p:cNvSpPr txBox="1"/>
          <p:nvPr/>
        </p:nvSpPr>
        <p:spPr>
          <a:xfrm>
            <a:off x="5139865" y="3195352"/>
            <a:ext cx="1835792" cy="461665"/>
          </a:xfrm>
          <a:prstGeom prst="rect">
            <a:avLst/>
          </a:prstGeom>
          <a:noFill/>
        </p:spPr>
        <p:txBody>
          <a:bodyPr wrap="square" lIns="0" tIns="0" rIns="0" bIns="0" rtlCol="0" anchor="t" anchorCtr="0">
            <a:spAutoFit/>
          </a:bodyPr>
          <a:lstStyle/>
          <a:p>
            <a:pPr algn="ctr"/>
            <a:r>
              <a:rPr lang="en-US" sz="1000" dirty="0">
                <a:solidFill>
                  <a:schemeClr val="bg1">
                    <a:lumMod val="85000"/>
                  </a:schemeClr>
                </a:solidFill>
              </a:rPr>
              <a:t>Global Carbon commodities and futures exchange  market executive</a:t>
            </a:r>
          </a:p>
        </p:txBody>
      </p:sp>
      <p:cxnSp>
        <p:nvCxnSpPr>
          <p:cNvPr id="45" name="Straight Connector 44">
            <a:extLst>
              <a:ext uri="{FF2B5EF4-FFF2-40B4-BE49-F238E27FC236}">
                <a16:creationId xmlns:a16="http://schemas.microsoft.com/office/drawing/2014/main" id="{BCD0C841-002E-4021-BB90-E9E1C1AC0BC6}"/>
              </a:ext>
            </a:extLst>
          </p:cNvPr>
          <p:cNvCxnSpPr>
            <a:cxnSpLocks/>
          </p:cNvCxnSpPr>
          <p:nvPr/>
        </p:nvCxnSpPr>
        <p:spPr>
          <a:xfrm>
            <a:off x="5688665" y="2908300"/>
            <a:ext cx="738188" cy="0"/>
          </a:xfrm>
          <a:prstGeom prst="line">
            <a:avLst/>
          </a:prstGeom>
          <a:ln w="41275">
            <a:solidFill>
              <a:srgbClr val="FDB837"/>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CD1B7C6-360B-41AC-A659-1C230A150637}"/>
              </a:ext>
            </a:extLst>
          </p:cNvPr>
          <p:cNvCxnSpPr>
            <a:cxnSpLocks/>
          </p:cNvCxnSpPr>
          <p:nvPr/>
        </p:nvCxnSpPr>
        <p:spPr>
          <a:xfrm>
            <a:off x="5909171" y="4829189"/>
            <a:ext cx="2971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00F1B8B-5080-427B-AA21-BEE20B81CB3C}"/>
              </a:ext>
            </a:extLst>
          </p:cNvPr>
          <p:cNvSpPr txBox="1"/>
          <p:nvPr/>
        </p:nvSpPr>
        <p:spPr>
          <a:xfrm>
            <a:off x="7366132" y="3195352"/>
            <a:ext cx="1834022" cy="307777"/>
          </a:xfrm>
          <a:prstGeom prst="rect">
            <a:avLst/>
          </a:prstGeom>
          <a:noFill/>
        </p:spPr>
        <p:txBody>
          <a:bodyPr wrap="square" lIns="0" tIns="0" rIns="0" bIns="0" rtlCol="0" anchor="t" anchorCtr="0">
            <a:spAutoFit/>
          </a:bodyPr>
          <a:lstStyle/>
          <a:p>
            <a:pPr algn="ctr"/>
            <a:r>
              <a:rPr lang="en-US" sz="1000" dirty="0">
                <a:solidFill>
                  <a:schemeClr val="bg1">
                    <a:lumMod val="85000"/>
                  </a:schemeClr>
                </a:solidFill>
              </a:rPr>
              <a:t>Energy and Utilities, ISO, and Regulatory  Executive</a:t>
            </a:r>
          </a:p>
        </p:txBody>
      </p:sp>
      <p:cxnSp>
        <p:nvCxnSpPr>
          <p:cNvPr id="52" name="Straight Connector 51">
            <a:extLst>
              <a:ext uri="{FF2B5EF4-FFF2-40B4-BE49-F238E27FC236}">
                <a16:creationId xmlns:a16="http://schemas.microsoft.com/office/drawing/2014/main" id="{81589232-6188-4C71-A3B3-F1DCDF1C4603}"/>
              </a:ext>
            </a:extLst>
          </p:cNvPr>
          <p:cNvCxnSpPr>
            <a:cxnSpLocks/>
          </p:cNvCxnSpPr>
          <p:nvPr/>
        </p:nvCxnSpPr>
        <p:spPr>
          <a:xfrm>
            <a:off x="7914047" y="2908300"/>
            <a:ext cx="738188" cy="0"/>
          </a:xfrm>
          <a:prstGeom prst="line">
            <a:avLst/>
          </a:prstGeom>
          <a:ln w="41275">
            <a:solidFill>
              <a:srgbClr val="FDB837"/>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8861457-B724-4DC2-AC5F-76C45FAA06BE}"/>
              </a:ext>
            </a:extLst>
          </p:cNvPr>
          <p:cNvCxnSpPr>
            <a:cxnSpLocks/>
          </p:cNvCxnSpPr>
          <p:nvPr/>
        </p:nvCxnSpPr>
        <p:spPr>
          <a:xfrm>
            <a:off x="8134553" y="4829189"/>
            <a:ext cx="2971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2028D52-227B-4E23-AD72-4430F7CD2F48}"/>
              </a:ext>
            </a:extLst>
          </p:cNvPr>
          <p:cNvSpPr txBox="1"/>
          <p:nvPr/>
        </p:nvSpPr>
        <p:spPr>
          <a:xfrm>
            <a:off x="9674735" y="3195352"/>
            <a:ext cx="1659126" cy="307777"/>
          </a:xfrm>
          <a:prstGeom prst="rect">
            <a:avLst/>
          </a:prstGeom>
          <a:noFill/>
        </p:spPr>
        <p:txBody>
          <a:bodyPr wrap="square" lIns="0" tIns="0" rIns="0" bIns="0" rtlCol="0" anchor="t" anchorCtr="0">
            <a:spAutoFit/>
          </a:bodyPr>
          <a:lstStyle/>
          <a:p>
            <a:pPr algn="ctr"/>
            <a:r>
              <a:rPr lang="en-US" sz="1000" dirty="0">
                <a:solidFill>
                  <a:schemeClr val="bg1">
                    <a:lumMod val="85000"/>
                  </a:schemeClr>
                </a:solidFill>
              </a:rPr>
              <a:t>NGO, Politician and Clean Energy Economy Leader</a:t>
            </a:r>
          </a:p>
        </p:txBody>
      </p:sp>
      <p:cxnSp>
        <p:nvCxnSpPr>
          <p:cNvPr id="59" name="Straight Connector 58">
            <a:extLst>
              <a:ext uri="{FF2B5EF4-FFF2-40B4-BE49-F238E27FC236}">
                <a16:creationId xmlns:a16="http://schemas.microsoft.com/office/drawing/2014/main" id="{0DF72C43-5E5B-4CFD-A473-57D4F9C937A5}"/>
              </a:ext>
            </a:extLst>
          </p:cNvPr>
          <p:cNvCxnSpPr>
            <a:cxnSpLocks/>
          </p:cNvCxnSpPr>
          <p:nvPr/>
        </p:nvCxnSpPr>
        <p:spPr>
          <a:xfrm>
            <a:off x="10135202" y="2908300"/>
            <a:ext cx="738188" cy="0"/>
          </a:xfrm>
          <a:prstGeom prst="line">
            <a:avLst/>
          </a:prstGeom>
          <a:ln w="41275">
            <a:solidFill>
              <a:srgbClr val="FDB837"/>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A962D57-3B57-4098-BA2F-7B66B797527D}"/>
              </a:ext>
            </a:extLst>
          </p:cNvPr>
          <p:cNvCxnSpPr>
            <a:cxnSpLocks/>
          </p:cNvCxnSpPr>
          <p:nvPr/>
        </p:nvCxnSpPr>
        <p:spPr>
          <a:xfrm>
            <a:off x="10355708" y="4829189"/>
            <a:ext cx="2971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AAC96101-4D0A-8735-D433-3906D93F1409}"/>
              </a:ext>
            </a:extLst>
          </p:cNvPr>
          <p:cNvGrpSpPr/>
          <p:nvPr/>
        </p:nvGrpSpPr>
        <p:grpSpPr>
          <a:xfrm>
            <a:off x="3723277" y="2677603"/>
            <a:ext cx="158935" cy="158935"/>
            <a:chOff x="4425178" y="2779414"/>
            <a:chExt cx="437186" cy="437186"/>
          </a:xfrm>
        </p:grpSpPr>
        <p:sp>
          <p:nvSpPr>
            <p:cNvPr id="28" name="Rectangle: Rounded Corners 27">
              <a:extLst>
                <a:ext uri="{FF2B5EF4-FFF2-40B4-BE49-F238E27FC236}">
                  <a16:creationId xmlns:a16="http://schemas.microsoft.com/office/drawing/2014/main" id="{C7C76907-8876-54F2-DAB4-095071F4D85F}"/>
                </a:ext>
              </a:extLst>
            </p:cNvPr>
            <p:cNvSpPr/>
            <p:nvPr/>
          </p:nvSpPr>
          <p:spPr>
            <a:xfrm>
              <a:off x="4465468" y="2821789"/>
              <a:ext cx="372095" cy="3651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4" name="Picture 13" descr="Logo, icon&#10;&#10;Description automatically generated">
              <a:hlinkClick r:id="rId6"/>
              <a:extLst>
                <a:ext uri="{FF2B5EF4-FFF2-40B4-BE49-F238E27FC236}">
                  <a16:creationId xmlns:a16="http://schemas.microsoft.com/office/drawing/2014/main" id="{52B749B6-E302-BF0B-015A-910A5BC06C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5178" y="2779414"/>
              <a:ext cx="437186" cy="437186"/>
            </a:xfrm>
            <a:prstGeom prst="rect">
              <a:avLst/>
            </a:prstGeom>
          </p:spPr>
        </p:pic>
      </p:grpSp>
      <p:grpSp>
        <p:nvGrpSpPr>
          <p:cNvPr id="66" name="Group 65">
            <a:extLst>
              <a:ext uri="{FF2B5EF4-FFF2-40B4-BE49-F238E27FC236}">
                <a16:creationId xmlns:a16="http://schemas.microsoft.com/office/drawing/2014/main" id="{22C77740-F94D-0AAB-D241-876FC7BE5756}"/>
              </a:ext>
            </a:extLst>
          </p:cNvPr>
          <p:cNvGrpSpPr/>
          <p:nvPr/>
        </p:nvGrpSpPr>
        <p:grpSpPr>
          <a:xfrm>
            <a:off x="1489427" y="2677603"/>
            <a:ext cx="158935" cy="158935"/>
            <a:chOff x="4425178" y="2779414"/>
            <a:chExt cx="437186" cy="437186"/>
          </a:xfrm>
        </p:grpSpPr>
        <p:sp>
          <p:nvSpPr>
            <p:cNvPr id="67" name="Rectangle: Rounded Corners 66">
              <a:extLst>
                <a:ext uri="{FF2B5EF4-FFF2-40B4-BE49-F238E27FC236}">
                  <a16:creationId xmlns:a16="http://schemas.microsoft.com/office/drawing/2014/main" id="{0497423A-86F0-48D5-3650-8BCD8DE11352}"/>
                </a:ext>
              </a:extLst>
            </p:cNvPr>
            <p:cNvSpPr/>
            <p:nvPr/>
          </p:nvSpPr>
          <p:spPr>
            <a:xfrm>
              <a:off x="4465468" y="2821789"/>
              <a:ext cx="372095" cy="3651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68" name="Picture 67" descr="Logo, icon&#10;&#10;Description automatically generated">
              <a:hlinkClick r:id="rId8"/>
              <a:extLst>
                <a:ext uri="{FF2B5EF4-FFF2-40B4-BE49-F238E27FC236}">
                  <a16:creationId xmlns:a16="http://schemas.microsoft.com/office/drawing/2014/main" id="{D4A7A1AF-7A5A-3CF0-4164-5460A17288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5178" y="2779414"/>
              <a:ext cx="437186" cy="437186"/>
            </a:xfrm>
            <a:prstGeom prst="rect">
              <a:avLst/>
            </a:prstGeom>
          </p:spPr>
        </p:pic>
      </p:grpSp>
      <p:grpSp>
        <p:nvGrpSpPr>
          <p:cNvPr id="34" name="Group 33">
            <a:extLst>
              <a:ext uri="{FF2B5EF4-FFF2-40B4-BE49-F238E27FC236}">
                <a16:creationId xmlns:a16="http://schemas.microsoft.com/office/drawing/2014/main" id="{54793E2D-7241-D3BA-9D0D-126AF765A1DA}"/>
              </a:ext>
            </a:extLst>
          </p:cNvPr>
          <p:cNvGrpSpPr/>
          <p:nvPr/>
        </p:nvGrpSpPr>
        <p:grpSpPr>
          <a:xfrm>
            <a:off x="3362164" y="1198767"/>
            <a:ext cx="936000" cy="936000"/>
            <a:chOff x="3362164" y="1198767"/>
            <a:chExt cx="936000" cy="936000"/>
          </a:xfrm>
        </p:grpSpPr>
        <p:pic>
          <p:nvPicPr>
            <p:cNvPr id="16" name="Picture Placeholder 4" descr="A person smiling for the camera&#10;&#10;Description automatically generated with medium confidence">
              <a:extLst>
                <a:ext uri="{FF2B5EF4-FFF2-40B4-BE49-F238E27FC236}">
                  <a16:creationId xmlns:a16="http://schemas.microsoft.com/office/drawing/2014/main" id="{F8249976-7E32-48E8-BF80-DB25A9E85359}"/>
                </a:ext>
              </a:extLst>
            </p:cNvPr>
            <p:cNvPicPr>
              <a:picLocks noChangeAspect="1"/>
            </p:cNvPicPr>
            <p:nvPr/>
          </p:nvPicPr>
          <p:blipFill>
            <a:blip r:embed="rId9">
              <a:grayscl/>
              <a:extLst>
                <a:ext uri="{28A0092B-C50C-407E-A947-70E740481C1C}">
                  <a14:useLocalDpi xmlns:a14="http://schemas.microsoft.com/office/drawing/2010/main" val="0"/>
                </a:ext>
              </a:extLst>
            </a:blip>
            <a:srcRect l="41" r="41"/>
            <a:stretch>
              <a:fillRect/>
            </a:stretch>
          </p:blipFill>
          <p:spPr>
            <a:xfrm>
              <a:off x="3366536" y="1203127"/>
              <a:ext cx="930195" cy="930076"/>
            </a:xfrm>
            <a:prstGeom prst="ellipse">
              <a:avLst/>
            </a:prstGeom>
            <a:solidFill>
              <a:srgbClr val="018E89">
                <a:alpha val="39000"/>
              </a:srgbClr>
            </a:solidFill>
            <a:effectLst>
              <a:outerShdw blurRad="38100" dist="38100" dir="5400000" algn="t" rotWithShape="0">
                <a:prstClr val="black">
                  <a:alpha val="40000"/>
                </a:prstClr>
              </a:outerShdw>
            </a:effectLst>
          </p:spPr>
        </p:pic>
        <p:sp>
          <p:nvSpPr>
            <p:cNvPr id="33" name="Oval 32">
              <a:extLst>
                <a:ext uri="{FF2B5EF4-FFF2-40B4-BE49-F238E27FC236}">
                  <a16:creationId xmlns:a16="http://schemas.microsoft.com/office/drawing/2014/main" id="{A5FF9E92-DBC8-BAB5-A09E-48E1A2E0F808}"/>
                </a:ext>
              </a:extLst>
            </p:cNvPr>
            <p:cNvSpPr/>
            <p:nvPr/>
          </p:nvSpPr>
          <p:spPr>
            <a:xfrm>
              <a:off x="3362164" y="1198767"/>
              <a:ext cx="936000" cy="93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69" name="Group 68">
            <a:extLst>
              <a:ext uri="{FF2B5EF4-FFF2-40B4-BE49-F238E27FC236}">
                <a16:creationId xmlns:a16="http://schemas.microsoft.com/office/drawing/2014/main" id="{1389D891-C89C-3CFD-CAAD-41C618F8E276}"/>
              </a:ext>
            </a:extLst>
          </p:cNvPr>
          <p:cNvGrpSpPr/>
          <p:nvPr/>
        </p:nvGrpSpPr>
        <p:grpSpPr>
          <a:xfrm>
            <a:off x="5587068" y="1198767"/>
            <a:ext cx="936000" cy="936000"/>
            <a:chOff x="3362164" y="1198767"/>
            <a:chExt cx="936000" cy="936000"/>
          </a:xfrm>
        </p:grpSpPr>
        <p:pic>
          <p:nvPicPr>
            <p:cNvPr id="70" name="Picture Placeholder 4" descr="A person smiling for the camera&#10;&#10;Description automatically generated with medium confidence">
              <a:extLst>
                <a:ext uri="{FF2B5EF4-FFF2-40B4-BE49-F238E27FC236}">
                  <a16:creationId xmlns:a16="http://schemas.microsoft.com/office/drawing/2014/main" id="{C680142B-3C13-3C1C-3653-432FF4993F48}"/>
                </a:ext>
              </a:extLst>
            </p:cNvPr>
            <p:cNvPicPr>
              <a:picLocks noChangeAspect="1"/>
            </p:cNvPicPr>
            <p:nvPr/>
          </p:nvPicPr>
          <p:blipFill>
            <a:blip r:embed="rId9">
              <a:grayscl/>
              <a:extLst>
                <a:ext uri="{28A0092B-C50C-407E-A947-70E740481C1C}">
                  <a14:useLocalDpi xmlns:a14="http://schemas.microsoft.com/office/drawing/2010/main" val="0"/>
                </a:ext>
              </a:extLst>
            </a:blip>
            <a:srcRect l="41" r="41"/>
            <a:stretch>
              <a:fillRect/>
            </a:stretch>
          </p:blipFill>
          <p:spPr>
            <a:xfrm>
              <a:off x="3366536" y="1203127"/>
              <a:ext cx="930195" cy="930076"/>
            </a:xfrm>
            <a:prstGeom prst="ellipse">
              <a:avLst/>
            </a:prstGeom>
            <a:solidFill>
              <a:srgbClr val="018E89">
                <a:alpha val="39000"/>
              </a:srgbClr>
            </a:solidFill>
            <a:effectLst>
              <a:outerShdw blurRad="38100" dist="38100" dir="5400000" algn="t" rotWithShape="0">
                <a:prstClr val="black">
                  <a:alpha val="40000"/>
                </a:prstClr>
              </a:outerShdw>
            </a:effectLst>
          </p:spPr>
        </p:pic>
        <p:sp>
          <p:nvSpPr>
            <p:cNvPr id="71" name="Oval 70">
              <a:extLst>
                <a:ext uri="{FF2B5EF4-FFF2-40B4-BE49-F238E27FC236}">
                  <a16:creationId xmlns:a16="http://schemas.microsoft.com/office/drawing/2014/main" id="{AEC3A97A-B8EF-1277-0C13-92E91C770BA3}"/>
                </a:ext>
              </a:extLst>
            </p:cNvPr>
            <p:cNvSpPr/>
            <p:nvPr/>
          </p:nvSpPr>
          <p:spPr>
            <a:xfrm>
              <a:off x="3362164" y="1198767"/>
              <a:ext cx="936000" cy="93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72" name="Group 71">
            <a:extLst>
              <a:ext uri="{FF2B5EF4-FFF2-40B4-BE49-F238E27FC236}">
                <a16:creationId xmlns:a16="http://schemas.microsoft.com/office/drawing/2014/main" id="{BCE086C3-C071-9236-2DFE-898FF0D08342}"/>
              </a:ext>
            </a:extLst>
          </p:cNvPr>
          <p:cNvGrpSpPr/>
          <p:nvPr/>
        </p:nvGrpSpPr>
        <p:grpSpPr>
          <a:xfrm>
            <a:off x="7812793" y="1198767"/>
            <a:ext cx="936000" cy="936000"/>
            <a:chOff x="3362164" y="1198767"/>
            <a:chExt cx="936000" cy="936000"/>
          </a:xfrm>
        </p:grpSpPr>
        <p:pic>
          <p:nvPicPr>
            <p:cNvPr id="73" name="Picture Placeholder 4" descr="A person smiling for the camera&#10;&#10;Description automatically generated with medium confidence">
              <a:extLst>
                <a:ext uri="{FF2B5EF4-FFF2-40B4-BE49-F238E27FC236}">
                  <a16:creationId xmlns:a16="http://schemas.microsoft.com/office/drawing/2014/main" id="{2F9273FD-87FD-5C2E-E195-A63F0F2A83E4}"/>
                </a:ext>
              </a:extLst>
            </p:cNvPr>
            <p:cNvPicPr>
              <a:picLocks noChangeAspect="1"/>
            </p:cNvPicPr>
            <p:nvPr/>
          </p:nvPicPr>
          <p:blipFill>
            <a:blip r:embed="rId9">
              <a:grayscl/>
              <a:extLst>
                <a:ext uri="{28A0092B-C50C-407E-A947-70E740481C1C}">
                  <a14:useLocalDpi xmlns:a14="http://schemas.microsoft.com/office/drawing/2010/main" val="0"/>
                </a:ext>
              </a:extLst>
            </a:blip>
            <a:srcRect l="41" r="41"/>
            <a:stretch>
              <a:fillRect/>
            </a:stretch>
          </p:blipFill>
          <p:spPr>
            <a:xfrm>
              <a:off x="3366536" y="1203127"/>
              <a:ext cx="930195" cy="930076"/>
            </a:xfrm>
            <a:prstGeom prst="ellipse">
              <a:avLst/>
            </a:prstGeom>
            <a:solidFill>
              <a:srgbClr val="018E89">
                <a:alpha val="39000"/>
              </a:srgbClr>
            </a:solidFill>
            <a:effectLst>
              <a:outerShdw blurRad="38100" dist="38100" dir="5400000" algn="t" rotWithShape="0">
                <a:prstClr val="black">
                  <a:alpha val="40000"/>
                </a:prstClr>
              </a:outerShdw>
            </a:effectLst>
          </p:spPr>
        </p:pic>
        <p:sp>
          <p:nvSpPr>
            <p:cNvPr id="74" name="Oval 73">
              <a:extLst>
                <a:ext uri="{FF2B5EF4-FFF2-40B4-BE49-F238E27FC236}">
                  <a16:creationId xmlns:a16="http://schemas.microsoft.com/office/drawing/2014/main" id="{F590F165-4C0F-6F35-B81A-33A62A91D23B}"/>
                </a:ext>
              </a:extLst>
            </p:cNvPr>
            <p:cNvSpPr/>
            <p:nvPr/>
          </p:nvSpPr>
          <p:spPr>
            <a:xfrm>
              <a:off x="3362164" y="1198767"/>
              <a:ext cx="936000" cy="93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75" name="Group 74">
            <a:extLst>
              <a:ext uri="{FF2B5EF4-FFF2-40B4-BE49-F238E27FC236}">
                <a16:creationId xmlns:a16="http://schemas.microsoft.com/office/drawing/2014/main" id="{1BF3F484-0454-AAAA-C6B2-7954F60F94BE}"/>
              </a:ext>
            </a:extLst>
          </p:cNvPr>
          <p:cNvGrpSpPr/>
          <p:nvPr/>
        </p:nvGrpSpPr>
        <p:grpSpPr>
          <a:xfrm>
            <a:off x="10039671" y="1198767"/>
            <a:ext cx="936000" cy="936000"/>
            <a:chOff x="3362164" y="1198767"/>
            <a:chExt cx="936000" cy="936000"/>
          </a:xfrm>
        </p:grpSpPr>
        <p:pic>
          <p:nvPicPr>
            <p:cNvPr id="76" name="Picture Placeholder 4" descr="A person smiling for the camera&#10;&#10;Description automatically generated with medium confidence">
              <a:extLst>
                <a:ext uri="{FF2B5EF4-FFF2-40B4-BE49-F238E27FC236}">
                  <a16:creationId xmlns:a16="http://schemas.microsoft.com/office/drawing/2014/main" id="{50DF79A7-61BD-5E3A-E7BF-213FBCC1DC77}"/>
                </a:ext>
              </a:extLst>
            </p:cNvPr>
            <p:cNvPicPr>
              <a:picLocks noChangeAspect="1"/>
            </p:cNvPicPr>
            <p:nvPr/>
          </p:nvPicPr>
          <p:blipFill>
            <a:blip r:embed="rId9">
              <a:grayscl/>
              <a:extLst>
                <a:ext uri="{28A0092B-C50C-407E-A947-70E740481C1C}">
                  <a14:useLocalDpi xmlns:a14="http://schemas.microsoft.com/office/drawing/2010/main" val="0"/>
                </a:ext>
              </a:extLst>
            </a:blip>
            <a:srcRect l="41" r="41"/>
            <a:stretch>
              <a:fillRect/>
            </a:stretch>
          </p:blipFill>
          <p:spPr>
            <a:xfrm>
              <a:off x="3366536" y="1203127"/>
              <a:ext cx="930195" cy="930076"/>
            </a:xfrm>
            <a:prstGeom prst="ellipse">
              <a:avLst/>
            </a:prstGeom>
            <a:solidFill>
              <a:srgbClr val="018E89">
                <a:alpha val="39000"/>
              </a:srgbClr>
            </a:solidFill>
            <a:effectLst>
              <a:outerShdw blurRad="38100" dist="38100" dir="5400000" algn="t" rotWithShape="0">
                <a:prstClr val="black">
                  <a:alpha val="40000"/>
                </a:prstClr>
              </a:outerShdw>
            </a:effectLst>
          </p:spPr>
        </p:pic>
        <p:sp>
          <p:nvSpPr>
            <p:cNvPr id="77" name="Oval 76">
              <a:extLst>
                <a:ext uri="{FF2B5EF4-FFF2-40B4-BE49-F238E27FC236}">
                  <a16:creationId xmlns:a16="http://schemas.microsoft.com/office/drawing/2014/main" id="{C72EEDC4-FEF7-7721-2E66-73F97648628C}"/>
                </a:ext>
              </a:extLst>
            </p:cNvPr>
            <p:cNvSpPr/>
            <p:nvPr/>
          </p:nvSpPr>
          <p:spPr>
            <a:xfrm>
              <a:off x="3362164" y="1198767"/>
              <a:ext cx="936000" cy="93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pic>
        <p:nvPicPr>
          <p:cNvPr id="55" name="Graphic 54" descr="Lightbulb and gear outline">
            <a:extLst>
              <a:ext uri="{FF2B5EF4-FFF2-40B4-BE49-F238E27FC236}">
                <a16:creationId xmlns:a16="http://schemas.microsoft.com/office/drawing/2014/main" id="{12118C6E-93EA-7567-4318-1D531910B1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32591" y="1369194"/>
            <a:ext cx="595145" cy="595145"/>
          </a:xfrm>
          <a:prstGeom prst="rect">
            <a:avLst/>
          </a:prstGeom>
        </p:spPr>
      </p:pic>
      <p:pic>
        <p:nvPicPr>
          <p:cNvPr id="79" name="Graphic 78" descr="Lightbulb and gear outline">
            <a:extLst>
              <a:ext uri="{FF2B5EF4-FFF2-40B4-BE49-F238E27FC236}">
                <a16:creationId xmlns:a16="http://schemas.microsoft.com/office/drawing/2014/main" id="{28ED9DC2-900C-7142-7E25-1A019C22A1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757495" y="1369194"/>
            <a:ext cx="595145" cy="595145"/>
          </a:xfrm>
          <a:prstGeom prst="rect">
            <a:avLst/>
          </a:prstGeom>
        </p:spPr>
      </p:pic>
      <p:pic>
        <p:nvPicPr>
          <p:cNvPr id="80" name="Graphic 79" descr="Lightbulb and gear outline">
            <a:extLst>
              <a:ext uri="{FF2B5EF4-FFF2-40B4-BE49-F238E27FC236}">
                <a16:creationId xmlns:a16="http://schemas.microsoft.com/office/drawing/2014/main" id="{8282620D-AF18-8453-3DC4-53446C36DEB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83220" y="1369194"/>
            <a:ext cx="595145" cy="595145"/>
          </a:xfrm>
          <a:prstGeom prst="rect">
            <a:avLst/>
          </a:prstGeom>
        </p:spPr>
      </p:pic>
      <p:pic>
        <p:nvPicPr>
          <p:cNvPr id="81" name="Graphic 80" descr="Lightbulb and gear outline">
            <a:extLst>
              <a:ext uri="{FF2B5EF4-FFF2-40B4-BE49-F238E27FC236}">
                <a16:creationId xmlns:a16="http://schemas.microsoft.com/office/drawing/2014/main" id="{12BAB06B-2050-2D20-777E-390765E6A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06723" y="1369194"/>
            <a:ext cx="595145" cy="595145"/>
          </a:xfrm>
          <a:prstGeom prst="rect">
            <a:avLst/>
          </a:prstGeom>
        </p:spPr>
      </p:pic>
      <p:grpSp>
        <p:nvGrpSpPr>
          <p:cNvPr id="82" name="Group 81">
            <a:extLst>
              <a:ext uri="{FF2B5EF4-FFF2-40B4-BE49-F238E27FC236}">
                <a16:creationId xmlns:a16="http://schemas.microsoft.com/office/drawing/2014/main" id="{C281AED7-5E28-DB1B-69E8-0511D383FF78}"/>
              </a:ext>
            </a:extLst>
          </p:cNvPr>
          <p:cNvGrpSpPr/>
          <p:nvPr/>
        </p:nvGrpSpPr>
        <p:grpSpPr>
          <a:xfrm>
            <a:off x="5957127" y="2677603"/>
            <a:ext cx="158935" cy="158935"/>
            <a:chOff x="4425178" y="2779414"/>
            <a:chExt cx="437186" cy="437186"/>
          </a:xfrm>
        </p:grpSpPr>
        <p:sp>
          <p:nvSpPr>
            <p:cNvPr id="83" name="Rectangle: Rounded Corners 82">
              <a:extLst>
                <a:ext uri="{FF2B5EF4-FFF2-40B4-BE49-F238E27FC236}">
                  <a16:creationId xmlns:a16="http://schemas.microsoft.com/office/drawing/2014/main" id="{A84ECFAF-DD13-4146-DD33-59CB81604F3E}"/>
                </a:ext>
              </a:extLst>
            </p:cNvPr>
            <p:cNvSpPr/>
            <p:nvPr/>
          </p:nvSpPr>
          <p:spPr>
            <a:xfrm>
              <a:off x="4465468" y="2821789"/>
              <a:ext cx="372095" cy="3651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4" name="Picture 83" descr="Logo, icon&#10;&#10;Description automatically generated">
              <a:hlinkClick r:id="rId6"/>
              <a:extLst>
                <a:ext uri="{FF2B5EF4-FFF2-40B4-BE49-F238E27FC236}">
                  <a16:creationId xmlns:a16="http://schemas.microsoft.com/office/drawing/2014/main" id="{F4B1F134-3EDA-971F-D0A6-22B63A7CE1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5178" y="2779414"/>
              <a:ext cx="437186" cy="437186"/>
            </a:xfrm>
            <a:prstGeom prst="rect">
              <a:avLst/>
            </a:prstGeom>
          </p:spPr>
        </p:pic>
      </p:grpSp>
      <p:grpSp>
        <p:nvGrpSpPr>
          <p:cNvPr id="89" name="Group 88">
            <a:extLst>
              <a:ext uri="{FF2B5EF4-FFF2-40B4-BE49-F238E27FC236}">
                <a16:creationId xmlns:a16="http://schemas.microsoft.com/office/drawing/2014/main" id="{F88F2E03-411C-B843-2955-BAF3899B9BDB}"/>
              </a:ext>
            </a:extLst>
          </p:cNvPr>
          <p:cNvGrpSpPr/>
          <p:nvPr/>
        </p:nvGrpSpPr>
        <p:grpSpPr>
          <a:xfrm>
            <a:off x="8190977" y="2677603"/>
            <a:ext cx="158935" cy="158935"/>
            <a:chOff x="4425178" y="2779414"/>
            <a:chExt cx="437186" cy="437186"/>
          </a:xfrm>
        </p:grpSpPr>
        <p:sp>
          <p:nvSpPr>
            <p:cNvPr id="90" name="Rectangle: Rounded Corners 89">
              <a:extLst>
                <a:ext uri="{FF2B5EF4-FFF2-40B4-BE49-F238E27FC236}">
                  <a16:creationId xmlns:a16="http://schemas.microsoft.com/office/drawing/2014/main" id="{E1259458-28B5-A34A-0040-30721BF025C3}"/>
                </a:ext>
              </a:extLst>
            </p:cNvPr>
            <p:cNvSpPr/>
            <p:nvPr/>
          </p:nvSpPr>
          <p:spPr>
            <a:xfrm>
              <a:off x="4465468" y="2821789"/>
              <a:ext cx="372095" cy="3651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1" name="Picture 90" descr="Logo, icon&#10;&#10;Description automatically generated">
              <a:hlinkClick r:id="rId6"/>
              <a:extLst>
                <a:ext uri="{FF2B5EF4-FFF2-40B4-BE49-F238E27FC236}">
                  <a16:creationId xmlns:a16="http://schemas.microsoft.com/office/drawing/2014/main" id="{65EB4D0B-356B-1F6A-25A3-26C3AC5002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5178" y="2779414"/>
              <a:ext cx="437186" cy="437186"/>
            </a:xfrm>
            <a:prstGeom prst="rect">
              <a:avLst/>
            </a:prstGeom>
          </p:spPr>
        </p:pic>
      </p:grpSp>
      <p:grpSp>
        <p:nvGrpSpPr>
          <p:cNvPr id="92" name="Group 91">
            <a:extLst>
              <a:ext uri="{FF2B5EF4-FFF2-40B4-BE49-F238E27FC236}">
                <a16:creationId xmlns:a16="http://schemas.microsoft.com/office/drawing/2014/main" id="{700FB2B2-8770-6613-2E5A-1748B1CCB7A1}"/>
              </a:ext>
            </a:extLst>
          </p:cNvPr>
          <p:cNvGrpSpPr/>
          <p:nvPr/>
        </p:nvGrpSpPr>
        <p:grpSpPr>
          <a:xfrm>
            <a:off x="10424827" y="2677603"/>
            <a:ext cx="158935" cy="158935"/>
            <a:chOff x="4425178" y="2779414"/>
            <a:chExt cx="437186" cy="437186"/>
          </a:xfrm>
        </p:grpSpPr>
        <p:sp>
          <p:nvSpPr>
            <p:cNvPr id="93" name="Rectangle: Rounded Corners 92">
              <a:extLst>
                <a:ext uri="{FF2B5EF4-FFF2-40B4-BE49-F238E27FC236}">
                  <a16:creationId xmlns:a16="http://schemas.microsoft.com/office/drawing/2014/main" id="{92E47323-A0FF-8BF5-E85E-AB7D5B543D3B}"/>
                </a:ext>
              </a:extLst>
            </p:cNvPr>
            <p:cNvSpPr/>
            <p:nvPr/>
          </p:nvSpPr>
          <p:spPr>
            <a:xfrm>
              <a:off x="4465468" y="2821789"/>
              <a:ext cx="372095" cy="36511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4" name="Picture 93" descr="Logo, icon&#10;&#10;Description automatically generated">
              <a:hlinkClick r:id="rId6"/>
              <a:extLst>
                <a:ext uri="{FF2B5EF4-FFF2-40B4-BE49-F238E27FC236}">
                  <a16:creationId xmlns:a16="http://schemas.microsoft.com/office/drawing/2014/main" id="{F309027E-058C-0D58-D6D1-982E7DA5CC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25178" y="2779414"/>
              <a:ext cx="437186" cy="437186"/>
            </a:xfrm>
            <a:prstGeom prst="rect">
              <a:avLst/>
            </a:prstGeom>
          </p:spPr>
        </p:pic>
      </p:grpSp>
      <p:sp>
        <p:nvSpPr>
          <p:cNvPr id="95" name="TextBox 94">
            <a:extLst>
              <a:ext uri="{FF2B5EF4-FFF2-40B4-BE49-F238E27FC236}">
                <a16:creationId xmlns:a16="http://schemas.microsoft.com/office/drawing/2014/main" id="{C64DB77A-F4A1-5FD1-F81C-36688E3E7B7E}"/>
              </a:ext>
            </a:extLst>
          </p:cNvPr>
          <p:cNvSpPr txBox="1"/>
          <p:nvPr/>
        </p:nvSpPr>
        <p:spPr>
          <a:xfrm>
            <a:off x="5263634" y="2280750"/>
            <a:ext cx="1659126" cy="215444"/>
          </a:xfrm>
          <a:prstGeom prst="rect">
            <a:avLst/>
          </a:prstGeom>
          <a:noFill/>
        </p:spPr>
        <p:txBody>
          <a:bodyPr wrap="square" lIns="0" tIns="0" rIns="0" bIns="0" rtlCol="0" anchor="t" anchorCtr="0">
            <a:spAutoFit/>
          </a:bodyPr>
          <a:lstStyle/>
          <a:p>
            <a:pPr algn="ctr"/>
            <a:r>
              <a:rPr lang="en-US" sz="1400" b="1" dirty="0">
                <a:solidFill>
                  <a:schemeClr val="bg1"/>
                </a:solidFill>
              </a:rPr>
              <a:t>Leader ? </a:t>
            </a:r>
          </a:p>
        </p:txBody>
      </p:sp>
      <p:sp>
        <p:nvSpPr>
          <p:cNvPr id="96" name="TextBox 95">
            <a:extLst>
              <a:ext uri="{FF2B5EF4-FFF2-40B4-BE49-F238E27FC236}">
                <a16:creationId xmlns:a16="http://schemas.microsoft.com/office/drawing/2014/main" id="{1DC0D629-56E4-1927-D4A8-9A6CF8630639}"/>
              </a:ext>
            </a:extLst>
          </p:cNvPr>
          <p:cNvSpPr txBox="1"/>
          <p:nvPr/>
        </p:nvSpPr>
        <p:spPr>
          <a:xfrm>
            <a:off x="7451228" y="2280750"/>
            <a:ext cx="1659126" cy="215444"/>
          </a:xfrm>
          <a:prstGeom prst="rect">
            <a:avLst/>
          </a:prstGeom>
          <a:noFill/>
        </p:spPr>
        <p:txBody>
          <a:bodyPr wrap="square" lIns="0" tIns="0" rIns="0" bIns="0" rtlCol="0" anchor="t" anchorCtr="0">
            <a:spAutoFit/>
          </a:bodyPr>
          <a:lstStyle/>
          <a:p>
            <a:pPr algn="ctr"/>
            <a:r>
              <a:rPr lang="en-US" sz="1400" b="1" dirty="0">
                <a:solidFill>
                  <a:schemeClr val="bg1"/>
                </a:solidFill>
              </a:rPr>
              <a:t>Leader ?</a:t>
            </a:r>
          </a:p>
        </p:txBody>
      </p:sp>
      <p:sp>
        <p:nvSpPr>
          <p:cNvPr id="97" name="TextBox 96">
            <a:extLst>
              <a:ext uri="{FF2B5EF4-FFF2-40B4-BE49-F238E27FC236}">
                <a16:creationId xmlns:a16="http://schemas.microsoft.com/office/drawing/2014/main" id="{D3CA851C-1A70-9A3A-D159-46521B913E67}"/>
              </a:ext>
            </a:extLst>
          </p:cNvPr>
          <p:cNvSpPr txBox="1"/>
          <p:nvPr/>
        </p:nvSpPr>
        <p:spPr>
          <a:xfrm>
            <a:off x="9682886" y="2280750"/>
            <a:ext cx="1659126" cy="215444"/>
          </a:xfrm>
          <a:prstGeom prst="rect">
            <a:avLst/>
          </a:prstGeom>
          <a:noFill/>
        </p:spPr>
        <p:txBody>
          <a:bodyPr wrap="square" lIns="0" tIns="0" rIns="0" bIns="0" rtlCol="0" anchor="t" anchorCtr="0">
            <a:spAutoFit/>
          </a:bodyPr>
          <a:lstStyle/>
          <a:p>
            <a:pPr algn="ctr"/>
            <a:r>
              <a:rPr lang="en-US" sz="1400" b="1" dirty="0">
                <a:solidFill>
                  <a:schemeClr val="bg1"/>
                </a:solidFill>
              </a:rPr>
              <a:t> Leader?</a:t>
            </a:r>
          </a:p>
        </p:txBody>
      </p:sp>
    </p:spTree>
    <p:extLst>
      <p:ext uri="{BB962C8B-B14F-4D97-AF65-F5344CB8AC3E}">
        <p14:creationId xmlns:p14="http://schemas.microsoft.com/office/powerpoint/2010/main" val="872737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Single Corner Rounded 31">
            <a:extLst>
              <a:ext uri="{FF2B5EF4-FFF2-40B4-BE49-F238E27FC236}">
                <a16:creationId xmlns:a16="http://schemas.microsoft.com/office/drawing/2014/main" id="{CAD5DC97-09C8-4B69-81DE-BB6AE98274E9}"/>
              </a:ext>
            </a:extLst>
          </p:cNvPr>
          <p:cNvSpPr/>
          <p:nvPr/>
        </p:nvSpPr>
        <p:spPr>
          <a:xfrm flipH="1">
            <a:off x="7600950" y="1971314"/>
            <a:ext cx="4591050" cy="3276961"/>
          </a:xfrm>
          <a:prstGeom prst="round1Rect">
            <a:avLst/>
          </a:prstGeom>
          <a:solidFill>
            <a:schemeClr val="bg1"/>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A43F6-4B60-42F1-992D-A859B5C943A7}"/>
              </a:ext>
            </a:extLst>
          </p:cNvPr>
          <p:cNvSpPr>
            <a:spLocks noGrp="1"/>
          </p:cNvSpPr>
          <p:nvPr>
            <p:ph type="title"/>
          </p:nvPr>
        </p:nvSpPr>
        <p:spPr/>
        <p:txBody>
          <a:bodyPr>
            <a:normAutofit/>
          </a:bodyPr>
          <a:lstStyle/>
          <a:p>
            <a:r>
              <a:rPr lang="en-US" dirty="0"/>
              <a:t>The NZT Technology Overview</a:t>
            </a:r>
          </a:p>
        </p:txBody>
      </p:sp>
      <p:sp>
        <p:nvSpPr>
          <p:cNvPr id="4" name="Footer Placeholder 3">
            <a:extLst>
              <a:ext uri="{FF2B5EF4-FFF2-40B4-BE49-F238E27FC236}">
                <a16:creationId xmlns:a16="http://schemas.microsoft.com/office/drawing/2014/main" id="{18E02B94-E966-4C3C-8158-E284D3DEAEDB}"/>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endParaRPr lang="en-US" dirty="0"/>
          </a:p>
        </p:txBody>
      </p:sp>
      <p:sp>
        <p:nvSpPr>
          <p:cNvPr id="5" name="Slide Number Placeholder 4">
            <a:extLst>
              <a:ext uri="{FF2B5EF4-FFF2-40B4-BE49-F238E27FC236}">
                <a16:creationId xmlns:a16="http://schemas.microsoft.com/office/drawing/2014/main" id="{DA6B395C-E121-4C41-84B1-2C3A0EFCB4F1}"/>
              </a:ext>
            </a:extLst>
          </p:cNvPr>
          <p:cNvSpPr>
            <a:spLocks noGrp="1"/>
          </p:cNvSpPr>
          <p:nvPr>
            <p:ph type="sldNum" sz="quarter" idx="12"/>
          </p:nvPr>
        </p:nvSpPr>
        <p:spPr/>
        <p:txBody>
          <a:bodyPr/>
          <a:lstStyle/>
          <a:p>
            <a:fld id="{7A4098E9-92C9-477D-BEAF-BDB50A38DDA1}" type="slidenum">
              <a:rPr lang="en-US" smtClean="0"/>
              <a:pPr/>
              <a:t>17</a:t>
            </a:fld>
            <a:endParaRPr lang="en-US" dirty="0"/>
          </a:p>
        </p:txBody>
      </p:sp>
      <p:sp>
        <p:nvSpPr>
          <p:cNvPr id="7" name="Oval 6">
            <a:extLst>
              <a:ext uri="{FF2B5EF4-FFF2-40B4-BE49-F238E27FC236}">
                <a16:creationId xmlns:a16="http://schemas.microsoft.com/office/drawing/2014/main" id="{1C89F7C5-0F5B-4DC5-92DE-E7BAB12F9CBD}"/>
              </a:ext>
            </a:extLst>
          </p:cNvPr>
          <p:cNvSpPr/>
          <p:nvPr/>
        </p:nvSpPr>
        <p:spPr>
          <a:xfrm>
            <a:off x="637238" y="1390925"/>
            <a:ext cx="552753" cy="552753"/>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dirty="0"/>
          </a:p>
        </p:txBody>
      </p:sp>
      <p:sp>
        <p:nvSpPr>
          <p:cNvPr id="8" name="TextBox 7">
            <a:extLst>
              <a:ext uri="{FF2B5EF4-FFF2-40B4-BE49-F238E27FC236}">
                <a16:creationId xmlns:a16="http://schemas.microsoft.com/office/drawing/2014/main" id="{2051FF12-C287-42A5-A19D-C8F630D7B7A7}"/>
              </a:ext>
            </a:extLst>
          </p:cNvPr>
          <p:cNvSpPr txBox="1"/>
          <p:nvPr/>
        </p:nvSpPr>
        <p:spPr>
          <a:xfrm>
            <a:off x="1581149" y="1363287"/>
            <a:ext cx="5951511" cy="553998"/>
          </a:xfrm>
          <a:prstGeom prst="rect">
            <a:avLst/>
          </a:prstGeom>
          <a:noFill/>
        </p:spPr>
        <p:txBody>
          <a:bodyPr wrap="square" lIns="0" tIns="0" rIns="0" bIns="0" rtlCol="0" anchor="t" anchorCtr="0">
            <a:spAutoFit/>
          </a:bodyPr>
          <a:lstStyle/>
          <a:p>
            <a:r>
              <a:rPr lang="en-US" sz="1200" b="1" dirty="0">
                <a:solidFill>
                  <a:srgbClr val="37617A"/>
                </a:solidFill>
              </a:rPr>
              <a:t>Existing and tested device prototypes are nearly ready for mass production. </a:t>
            </a:r>
            <a:r>
              <a:rPr lang="en-US" sz="1200" dirty="0">
                <a:solidFill>
                  <a:schemeClr val="tx1">
                    <a:lumMod val="75000"/>
                    <a:lumOff val="25000"/>
                  </a:schemeClr>
                </a:solidFill>
              </a:rPr>
              <a:t>The NZT tech will be licensed through Conectric Networks and can be ready for mass consumer use within &lt;9 months and optimized for chip supply chain.</a:t>
            </a:r>
          </a:p>
        </p:txBody>
      </p:sp>
      <p:cxnSp>
        <p:nvCxnSpPr>
          <p:cNvPr id="9" name="Straight Connector 8">
            <a:extLst>
              <a:ext uri="{FF2B5EF4-FFF2-40B4-BE49-F238E27FC236}">
                <a16:creationId xmlns:a16="http://schemas.microsoft.com/office/drawing/2014/main" id="{15898D47-62D5-4C0C-9F4D-8AD6A998A261}"/>
              </a:ext>
            </a:extLst>
          </p:cNvPr>
          <p:cNvCxnSpPr>
            <a:cxnSpLocks/>
          </p:cNvCxnSpPr>
          <p:nvPr/>
        </p:nvCxnSpPr>
        <p:spPr>
          <a:xfrm>
            <a:off x="1581150" y="2005180"/>
            <a:ext cx="517986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861FB55-9270-4B33-ACE0-612311CDA1A5}"/>
              </a:ext>
            </a:extLst>
          </p:cNvPr>
          <p:cNvSpPr txBox="1"/>
          <p:nvPr/>
        </p:nvSpPr>
        <p:spPr>
          <a:xfrm>
            <a:off x="1604879" y="2062871"/>
            <a:ext cx="5303622" cy="1107996"/>
          </a:xfrm>
          <a:prstGeom prst="rect">
            <a:avLst/>
          </a:prstGeom>
          <a:noFill/>
        </p:spPr>
        <p:txBody>
          <a:bodyPr wrap="square" lIns="0" tIns="0" rIns="0" bIns="0" rtlCol="0" anchor="t" anchorCtr="0">
            <a:spAutoFit/>
          </a:bodyPr>
          <a:lstStyle/>
          <a:p>
            <a:r>
              <a:rPr lang="en-US" sz="1200" b="1" dirty="0">
                <a:solidFill>
                  <a:srgbClr val="37617A"/>
                </a:solidFill>
              </a:rPr>
              <a:t>All hardware unit production agreements are controlled by NZT, minimizing availability or operation risks. </a:t>
            </a:r>
            <a:r>
              <a:rPr lang="en-US" sz="1200" dirty="0">
                <a:solidFill>
                  <a:schemeClr val="tx1">
                    <a:lumMod val="75000"/>
                    <a:lumOff val="25000"/>
                  </a:schemeClr>
                </a:solidFill>
              </a:rPr>
              <a:t>The NZT network is not controlled by NZT or relies on any third-party servers or clouds. The entire network and data is 100% edge/distributed. Should any market vendor go out of operation, all existing network will continue operating in perpetuity and is completely autonomous.</a:t>
            </a:r>
          </a:p>
        </p:txBody>
      </p:sp>
      <p:sp>
        <p:nvSpPr>
          <p:cNvPr id="19" name="TextBox 18">
            <a:extLst>
              <a:ext uri="{FF2B5EF4-FFF2-40B4-BE49-F238E27FC236}">
                <a16:creationId xmlns:a16="http://schemas.microsoft.com/office/drawing/2014/main" id="{875B7AF1-6EB3-4ACC-90CD-F1442E7FEDB0}"/>
              </a:ext>
            </a:extLst>
          </p:cNvPr>
          <p:cNvSpPr txBox="1"/>
          <p:nvPr/>
        </p:nvSpPr>
        <p:spPr>
          <a:xfrm>
            <a:off x="1581149" y="3570107"/>
            <a:ext cx="5304391" cy="738664"/>
          </a:xfrm>
          <a:prstGeom prst="rect">
            <a:avLst/>
          </a:prstGeom>
          <a:noFill/>
        </p:spPr>
        <p:txBody>
          <a:bodyPr wrap="square" lIns="0" tIns="0" rIns="0" bIns="0" rtlCol="0" anchor="t" anchorCtr="0">
            <a:spAutoFit/>
          </a:bodyPr>
          <a:lstStyle/>
          <a:p>
            <a:r>
              <a:rPr lang="en-US" sz="1200" b="1" dirty="0">
                <a:solidFill>
                  <a:srgbClr val="37617A"/>
                </a:solidFill>
              </a:rPr>
              <a:t>Helium and MXC networks are dependent on LoRaWan networks </a:t>
            </a:r>
            <a:r>
              <a:rPr lang="en-US" sz="1200" dirty="0">
                <a:solidFill>
                  <a:schemeClr val="tx1">
                    <a:lumMod val="75000"/>
                    <a:lumOff val="25000"/>
                  </a:schemeClr>
                </a:solidFill>
              </a:rPr>
              <a:t>in each country maintained by different companies and are highly regulated, with many networks facing saturation and relying on centralized operators with solvency issues.</a:t>
            </a:r>
          </a:p>
        </p:txBody>
      </p:sp>
      <p:sp>
        <p:nvSpPr>
          <p:cNvPr id="22" name="TextBox 21">
            <a:extLst>
              <a:ext uri="{FF2B5EF4-FFF2-40B4-BE49-F238E27FC236}">
                <a16:creationId xmlns:a16="http://schemas.microsoft.com/office/drawing/2014/main" id="{42A2CD0A-4300-4712-A84C-AB45534B6DFB}"/>
              </a:ext>
            </a:extLst>
          </p:cNvPr>
          <p:cNvSpPr txBox="1"/>
          <p:nvPr/>
        </p:nvSpPr>
        <p:spPr>
          <a:xfrm>
            <a:off x="1581150" y="4488851"/>
            <a:ext cx="5304392" cy="553998"/>
          </a:xfrm>
          <a:prstGeom prst="rect">
            <a:avLst/>
          </a:prstGeom>
          <a:noFill/>
        </p:spPr>
        <p:txBody>
          <a:bodyPr wrap="square" lIns="0" tIns="0" rIns="0" bIns="0" rtlCol="0" anchor="t" anchorCtr="0">
            <a:spAutoFit/>
          </a:bodyPr>
          <a:lstStyle/>
          <a:p>
            <a:r>
              <a:rPr lang="en-US" sz="1200" b="1" dirty="0">
                <a:solidFill>
                  <a:srgbClr val="37617A"/>
                </a:solidFill>
              </a:rPr>
              <a:t>Planetwatch uses external centralized server networks from its hardware producers </a:t>
            </a:r>
            <a:r>
              <a:rPr lang="en-US" sz="1200" dirty="0">
                <a:solidFill>
                  <a:schemeClr val="tx1">
                    <a:lumMod val="75000"/>
                    <a:lumOff val="25000"/>
                  </a:schemeClr>
                </a:solidFill>
              </a:rPr>
              <a:t>that connects to its network. If those servers go down, or their "business agreements" are not adhered to, the network goes down.</a:t>
            </a:r>
          </a:p>
        </p:txBody>
      </p:sp>
      <p:sp>
        <p:nvSpPr>
          <p:cNvPr id="24" name="Oval 23">
            <a:extLst>
              <a:ext uri="{FF2B5EF4-FFF2-40B4-BE49-F238E27FC236}">
                <a16:creationId xmlns:a16="http://schemas.microsoft.com/office/drawing/2014/main" id="{AB06C8F5-6C7E-49DB-8C31-52ED82F1FD1F}"/>
              </a:ext>
            </a:extLst>
          </p:cNvPr>
          <p:cNvSpPr/>
          <p:nvPr/>
        </p:nvSpPr>
        <p:spPr>
          <a:xfrm>
            <a:off x="637238" y="2309669"/>
            <a:ext cx="552753" cy="552753"/>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dirty="0"/>
          </a:p>
        </p:txBody>
      </p:sp>
      <p:sp>
        <p:nvSpPr>
          <p:cNvPr id="25" name="Oval 24">
            <a:extLst>
              <a:ext uri="{FF2B5EF4-FFF2-40B4-BE49-F238E27FC236}">
                <a16:creationId xmlns:a16="http://schemas.microsoft.com/office/drawing/2014/main" id="{AAB10025-A4F5-4E1B-89B9-C087A35199B6}"/>
              </a:ext>
            </a:extLst>
          </p:cNvPr>
          <p:cNvSpPr/>
          <p:nvPr/>
        </p:nvSpPr>
        <p:spPr>
          <a:xfrm>
            <a:off x="637238" y="3597745"/>
            <a:ext cx="552753" cy="552753"/>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dirty="0"/>
          </a:p>
        </p:txBody>
      </p:sp>
      <p:sp>
        <p:nvSpPr>
          <p:cNvPr id="26" name="Oval 25">
            <a:extLst>
              <a:ext uri="{FF2B5EF4-FFF2-40B4-BE49-F238E27FC236}">
                <a16:creationId xmlns:a16="http://schemas.microsoft.com/office/drawing/2014/main" id="{5A10A482-576E-4A55-9554-22F411262431}"/>
              </a:ext>
            </a:extLst>
          </p:cNvPr>
          <p:cNvSpPr/>
          <p:nvPr/>
        </p:nvSpPr>
        <p:spPr>
          <a:xfrm>
            <a:off x="637238" y="4453056"/>
            <a:ext cx="552753" cy="552753"/>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dirty="0"/>
          </a:p>
        </p:txBody>
      </p:sp>
      <p:cxnSp>
        <p:nvCxnSpPr>
          <p:cNvPr id="28" name="Straight Connector 27">
            <a:extLst>
              <a:ext uri="{FF2B5EF4-FFF2-40B4-BE49-F238E27FC236}">
                <a16:creationId xmlns:a16="http://schemas.microsoft.com/office/drawing/2014/main" id="{812BE694-2ABA-4A95-A27A-CE3BF5C36AC1}"/>
              </a:ext>
            </a:extLst>
          </p:cNvPr>
          <p:cNvCxnSpPr>
            <a:cxnSpLocks/>
          </p:cNvCxnSpPr>
          <p:nvPr/>
        </p:nvCxnSpPr>
        <p:spPr>
          <a:xfrm>
            <a:off x="1604879" y="3253930"/>
            <a:ext cx="5156139" cy="0"/>
          </a:xfrm>
          <a:prstGeom prst="line">
            <a:avLst/>
          </a:prstGeom>
          <a:ln w="38100">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091BD89-F507-4622-8288-3ECBEF923B95}"/>
              </a:ext>
            </a:extLst>
          </p:cNvPr>
          <p:cNvCxnSpPr>
            <a:cxnSpLocks/>
          </p:cNvCxnSpPr>
          <p:nvPr/>
        </p:nvCxnSpPr>
        <p:spPr>
          <a:xfrm>
            <a:off x="1581150" y="4398811"/>
            <a:ext cx="517986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0" name="Picture 6" descr="A picture containing wall, indoor&#10;&#10;Description automatically generated">
            <a:extLst>
              <a:ext uri="{FF2B5EF4-FFF2-40B4-BE49-F238E27FC236}">
                <a16:creationId xmlns:a16="http://schemas.microsoft.com/office/drawing/2014/main" id="{4E97F38F-8103-4803-8EAB-F1ED614EE021}"/>
              </a:ext>
            </a:extLst>
          </p:cNvPr>
          <p:cNvPicPr>
            <a:picLocks noChangeAspect="1"/>
          </p:cNvPicPr>
          <p:nvPr/>
        </p:nvPicPr>
        <p:blipFill rotWithShape="1">
          <a:blip r:embed="rId2"/>
          <a:srcRect l="3968" t="6323" r="1194" b="3969"/>
          <a:stretch/>
        </p:blipFill>
        <p:spPr>
          <a:xfrm rot="5400000">
            <a:off x="7306722" y="1980757"/>
            <a:ext cx="4542834" cy="3228974"/>
          </a:xfrm>
          <a:prstGeom prst="roundRect">
            <a:avLst>
              <a:gd name="adj" fmla="val 17297"/>
            </a:avLst>
          </a:prstGeom>
          <a:effectLst>
            <a:outerShdw blurRad="254000" dist="38100" dir="5400000" algn="t" rotWithShape="0">
              <a:prstClr val="black">
                <a:alpha val="26000"/>
              </a:prstClr>
            </a:outerShdw>
          </a:effectLst>
        </p:spPr>
      </p:pic>
      <p:pic>
        <p:nvPicPr>
          <p:cNvPr id="31" name="Picture 7">
            <a:extLst>
              <a:ext uri="{FF2B5EF4-FFF2-40B4-BE49-F238E27FC236}">
                <a16:creationId xmlns:a16="http://schemas.microsoft.com/office/drawing/2014/main" id="{47E91F09-1796-4405-914C-6A454EE3F204}"/>
              </a:ext>
            </a:extLst>
          </p:cNvPr>
          <p:cNvPicPr>
            <a:picLocks noChangeAspect="1"/>
          </p:cNvPicPr>
          <p:nvPr/>
        </p:nvPicPr>
        <p:blipFill rotWithShape="1">
          <a:blip r:embed="rId3"/>
          <a:srcRect l="28628" t="15560" r="18758" b="27283"/>
          <a:stretch/>
        </p:blipFill>
        <p:spPr>
          <a:xfrm>
            <a:off x="7211177" y="2592032"/>
            <a:ext cx="2057401" cy="1672663"/>
          </a:xfrm>
          <a:prstGeom prst="roundRect">
            <a:avLst>
              <a:gd name="adj" fmla="val 17297"/>
            </a:avLst>
          </a:prstGeom>
          <a:effectLst>
            <a:outerShdw blurRad="254000" dist="38100" dir="5400000" algn="t" rotWithShape="0">
              <a:prstClr val="black">
                <a:alpha val="26000"/>
              </a:prstClr>
            </a:outerShdw>
          </a:effectLst>
        </p:spPr>
      </p:pic>
      <p:pic>
        <p:nvPicPr>
          <p:cNvPr id="33" name="Picture 2">
            <a:extLst>
              <a:ext uri="{FF2B5EF4-FFF2-40B4-BE49-F238E27FC236}">
                <a16:creationId xmlns:a16="http://schemas.microsoft.com/office/drawing/2014/main" id="{F0834319-F6A2-41BD-BF36-2DFB429538B5}"/>
              </a:ext>
            </a:extLst>
          </p:cNvPr>
          <p:cNvPicPr>
            <a:picLocks noChangeAspect="1"/>
          </p:cNvPicPr>
          <p:nvPr/>
        </p:nvPicPr>
        <p:blipFill>
          <a:blip r:embed="rId4"/>
          <a:stretch>
            <a:fillRect/>
          </a:stretch>
        </p:blipFill>
        <p:spPr>
          <a:xfrm>
            <a:off x="9091834" y="4341960"/>
            <a:ext cx="2600479" cy="1286426"/>
          </a:xfrm>
          <a:prstGeom prst="roundRect">
            <a:avLst>
              <a:gd name="adj" fmla="val 23220"/>
            </a:avLst>
          </a:prstGeom>
          <a:effectLst>
            <a:outerShdw blurRad="254000" dist="38100" dir="5400000" algn="t" rotWithShape="0">
              <a:prstClr val="black">
                <a:alpha val="26000"/>
              </a:prstClr>
            </a:outerShdw>
          </a:effectLst>
        </p:spPr>
      </p:pic>
      <p:grpSp>
        <p:nvGrpSpPr>
          <p:cNvPr id="37" name="Group 36">
            <a:extLst>
              <a:ext uri="{FF2B5EF4-FFF2-40B4-BE49-F238E27FC236}">
                <a16:creationId xmlns:a16="http://schemas.microsoft.com/office/drawing/2014/main" id="{C7EAC6B6-9BDB-4BFD-8745-35A6E9F1297B}"/>
              </a:ext>
            </a:extLst>
          </p:cNvPr>
          <p:cNvGrpSpPr/>
          <p:nvPr/>
        </p:nvGrpSpPr>
        <p:grpSpPr>
          <a:xfrm>
            <a:off x="2" y="5301750"/>
            <a:ext cx="7364246" cy="839391"/>
            <a:chOff x="1" y="5257063"/>
            <a:chExt cx="6732148" cy="923330"/>
          </a:xfrm>
        </p:grpSpPr>
        <p:sp>
          <p:nvSpPr>
            <p:cNvPr id="34" name="Rectangle: Top Corners Rounded 33">
              <a:extLst>
                <a:ext uri="{FF2B5EF4-FFF2-40B4-BE49-F238E27FC236}">
                  <a16:creationId xmlns:a16="http://schemas.microsoft.com/office/drawing/2014/main" id="{B89A0BFF-6A12-41AA-BC9E-BFF6F58A4852}"/>
                </a:ext>
              </a:extLst>
            </p:cNvPr>
            <p:cNvSpPr/>
            <p:nvPr/>
          </p:nvSpPr>
          <p:spPr>
            <a:xfrm rot="5400000">
              <a:off x="2903205" y="2353859"/>
              <a:ext cx="923330" cy="6729738"/>
            </a:xfrm>
            <a:prstGeom prst="round2SameRect">
              <a:avLst>
                <a:gd name="adj1" fmla="val 15721"/>
                <a:gd name="adj2" fmla="val 0"/>
              </a:avLst>
            </a:prstGeom>
            <a:solidFill>
              <a:schemeClr val="tx1">
                <a:lumMod val="85000"/>
                <a:lumOff val="15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5" name="TextBox 34">
              <a:extLst>
                <a:ext uri="{FF2B5EF4-FFF2-40B4-BE49-F238E27FC236}">
                  <a16:creationId xmlns:a16="http://schemas.microsoft.com/office/drawing/2014/main" id="{560118FD-FA21-4F5C-9183-299156B51A22}"/>
                </a:ext>
              </a:extLst>
            </p:cNvPr>
            <p:cNvSpPr txBox="1"/>
            <p:nvPr/>
          </p:nvSpPr>
          <p:spPr>
            <a:xfrm>
              <a:off x="673983" y="5496683"/>
              <a:ext cx="5760123" cy="473976"/>
            </a:xfrm>
            <a:prstGeom prst="rect">
              <a:avLst/>
            </a:prstGeom>
            <a:noFill/>
          </p:spPr>
          <p:txBody>
            <a:bodyPr wrap="square" lIns="0" tIns="0" rIns="0" bIns="0" rtlCol="0" anchor="ctr" anchorCtr="0">
              <a:spAutoFit/>
            </a:bodyPr>
            <a:lstStyle/>
            <a:p>
              <a:r>
                <a:rPr lang="en-US" sz="1400">
                  <a:solidFill>
                    <a:schemeClr val="bg1"/>
                  </a:solidFill>
                </a:rPr>
                <a:t>We uniquely have 99.9999% reliable, 100% autonomous, 100% private real-time serverless networks, which have zero internet or regulatory dependency. </a:t>
              </a:r>
              <a:endParaRPr lang="en-US" sz="1400" dirty="0">
                <a:solidFill>
                  <a:schemeClr val="bg1"/>
                </a:solidFill>
              </a:endParaRPr>
            </a:p>
          </p:txBody>
        </p:sp>
        <p:sp>
          <p:nvSpPr>
            <p:cNvPr id="36" name="Rectangle: Rounded Corners 35">
              <a:extLst>
                <a:ext uri="{FF2B5EF4-FFF2-40B4-BE49-F238E27FC236}">
                  <a16:creationId xmlns:a16="http://schemas.microsoft.com/office/drawing/2014/main" id="{B3CF5A71-2CED-4408-A9AC-775E83E6D63C}"/>
                </a:ext>
              </a:extLst>
            </p:cNvPr>
            <p:cNvSpPr/>
            <p:nvPr/>
          </p:nvSpPr>
          <p:spPr>
            <a:xfrm rot="5400000">
              <a:off x="6462165" y="5695868"/>
              <a:ext cx="494248" cy="45720"/>
            </a:xfrm>
            <a:prstGeom prst="roundRect">
              <a:avLst>
                <a:gd name="adj" fmla="val 50000"/>
              </a:avLst>
            </a:prstGeom>
            <a:solidFill>
              <a:srgbClr val="FDB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488FE7F7-9313-4ECB-8F35-1181DAD7F83B}"/>
              </a:ext>
            </a:extLst>
          </p:cNvPr>
          <p:cNvGrpSpPr/>
          <p:nvPr/>
        </p:nvGrpSpPr>
        <p:grpSpPr>
          <a:xfrm>
            <a:off x="771751" y="1508137"/>
            <a:ext cx="296427" cy="296565"/>
            <a:chOff x="155999" y="1486996"/>
            <a:chExt cx="360608" cy="360776"/>
          </a:xfrm>
          <a:solidFill>
            <a:srgbClr val="37617A"/>
          </a:solidFill>
        </p:grpSpPr>
        <p:sp>
          <p:nvSpPr>
            <p:cNvPr id="41" name="Freeform: Shape 40">
              <a:extLst>
                <a:ext uri="{FF2B5EF4-FFF2-40B4-BE49-F238E27FC236}">
                  <a16:creationId xmlns:a16="http://schemas.microsoft.com/office/drawing/2014/main" id="{F794FFBB-5C69-48E3-ABCF-3DFECAE84B33}"/>
                </a:ext>
              </a:extLst>
            </p:cNvPr>
            <p:cNvSpPr/>
            <p:nvPr/>
          </p:nvSpPr>
          <p:spPr>
            <a:xfrm>
              <a:off x="155999" y="1486996"/>
              <a:ext cx="318537" cy="360776"/>
            </a:xfrm>
            <a:custGeom>
              <a:avLst/>
              <a:gdLst>
                <a:gd name="connsiteX0" fmla="*/ 36060 w 318537"/>
                <a:gd name="connsiteY0" fmla="*/ 360777 h 360776"/>
                <a:gd name="connsiteX1" fmla="*/ 282477 w 318537"/>
                <a:gd name="connsiteY1" fmla="*/ 360777 h 360776"/>
                <a:gd name="connsiteX2" fmla="*/ 318537 w 318537"/>
                <a:gd name="connsiteY2" fmla="*/ 324716 h 360776"/>
                <a:gd name="connsiteX3" fmla="*/ 312526 w 318537"/>
                <a:gd name="connsiteY3" fmla="*/ 318705 h 360776"/>
                <a:gd name="connsiteX4" fmla="*/ 306517 w 318537"/>
                <a:gd name="connsiteY4" fmla="*/ 324716 h 360776"/>
                <a:gd name="connsiteX5" fmla="*/ 282477 w 318537"/>
                <a:gd name="connsiteY5" fmla="*/ 348757 h 360776"/>
                <a:gd name="connsiteX6" fmla="*/ 36060 w 318537"/>
                <a:gd name="connsiteY6" fmla="*/ 348757 h 360776"/>
                <a:gd name="connsiteX7" fmla="*/ 12020 w 318537"/>
                <a:gd name="connsiteY7" fmla="*/ 324716 h 360776"/>
                <a:gd name="connsiteX8" fmla="*/ 12020 w 318537"/>
                <a:gd name="connsiteY8" fmla="*/ 300676 h 360776"/>
                <a:gd name="connsiteX9" fmla="*/ 36060 w 318537"/>
                <a:gd name="connsiteY9" fmla="*/ 276636 h 360776"/>
                <a:gd name="connsiteX10" fmla="*/ 60101 w 318537"/>
                <a:gd name="connsiteY10" fmla="*/ 300676 h 360776"/>
                <a:gd name="connsiteX11" fmla="*/ 66109 w 318537"/>
                <a:gd name="connsiteY11" fmla="*/ 306685 h 360776"/>
                <a:gd name="connsiteX12" fmla="*/ 72121 w 318537"/>
                <a:gd name="connsiteY12" fmla="*/ 300676 h 360776"/>
                <a:gd name="connsiteX13" fmla="*/ 72121 w 318537"/>
                <a:gd name="connsiteY13" fmla="*/ 84311 h 360776"/>
                <a:gd name="connsiteX14" fmla="*/ 90152 w 318537"/>
                <a:gd name="connsiteY14" fmla="*/ 84311 h 360776"/>
                <a:gd name="connsiteX15" fmla="*/ 90152 w 318537"/>
                <a:gd name="connsiteY15" fmla="*/ 221042 h 360776"/>
                <a:gd name="connsiteX16" fmla="*/ 90584 w 318537"/>
                <a:gd name="connsiteY16" fmla="*/ 223290 h 360776"/>
                <a:gd name="connsiteX17" fmla="*/ 109048 w 318537"/>
                <a:gd name="connsiteY17" fmla="*/ 269122 h 360776"/>
                <a:gd name="connsiteX18" fmla="*/ 120201 w 318537"/>
                <a:gd name="connsiteY18" fmla="*/ 276636 h 360776"/>
                <a:gd name="connsiteX19" fmla="*/ 138233 w 318537"/>
                <a:gd name="connsiteY19" fmla="*/ 276636 h 360776"/>
                <a:gd name="connsiteX20" fmla="*/ 144241 w 318537"/>
                <a:gd name="connsiteY20" fmla="*/ 270624 h 360776"/>
                <a:gd name="connsiteX21" fmla="*/ 138233 w 318537"/>
                <a:gd name="connsiteY21" fmla="*/ 264616 h 360776"/>
                <a:gd name="connsiteX22" fmla="*/ 133170 w 318537"/>
                <a:gd name="connsiteY22" fmla="*/ 264616 h 360776"/>
                <a:gd name="connsiteX23" fmla="*/ 149821 w 318537"/>
                <a:gd name="connsiteY23" fmla="*/ 223290 h 360776"/>
                <a:gd name="connsiteX24" fmla="*/ 150253 w 318537"/>
                <a:gd name="connsiteY24" fmla="*/ 221042 h 360776"/>
                <a:gd name="connsiteX25" fmla="*/ 150253 w 318537"/>
                <a:gd name="connsiteY25" fmla="*/ 30052 h 360776"/>
                <a:gd name="connsiteX26" fmla="*/ 120201 w 318537"/>
                <a:gd name="connsiteY26" fmla="*/ 0 h 360776"/>
                <a:gd name="connsiteX27" fmla="*/ 90152 w 318537"/>
                <a:gd name="connsiteY27" fmla="*/ 30052 h 360776"/>
                <a:gd name="connsiteX28" fmla="*/ 90152 w 318537"/>
                <a:gd name="connsiteY28" fmla="*/ 72292 h 360776"/>
                <a:gd name="connsiteX29" fmla="*/ 72121 w 318537"/>
                <a:gd name="connsiteY29" fmla="*/ 72292 h 360776"/>
                <a:gd name="connsiteX30" fmla="*/ 72121 w 318537"/>
                <a:gd name="connsiteY30" fmla="*/ 60271 h 360776"/>
                <a:gd name="connsiteX31" fmla="*/ 36060 w 318537"/>
                <a:gd name="connsiteY31" fmla="*/ 24208 h 360776"/>
                <a:gd name="connsiteX32" fmla="*/ 0 w 318537"/>
                <a:gd name="connsiteY32" fmla="*/ 60271 h 360776"/>
                <a:gd name="connsiteX33" fmla="*/ 0 w 318537"/>
                <a:gd name="connsiteY33" fmla="*/ 324716 h 360776"/>
                <a:gd name="connsiteX34" fmla="*/ 36060 w 318537"/>
                <a:gd name="connsiteY34" fmla="*/ 360777 h 360776"/>
                <a:gd name="connsiteX35" fmla="*/ 138233 w 318537"/>
                <a:gd name="connsiteY35" fmla="*/ 208906 h 360776"/>
                <a:gd name="connsiteX36" fmla="*/ 126212 w 318537"/>
                <a:gd name="connsiteY36" fmla="*/ 204953 h 360776"/>
                <a:gd name="connsiteX37" fmla="*/ 126212 w 318537"/>
                <a:gd name="connsiteY37" fmla="*/ 102340 h 360776"/>
                <a:gd name="connsiteX38" fmla="*/ 120201 w 318537"/>
                <a:gd name="connsiteY38" fmla="*/ 96331 h 360776"/>
                <a:gd name="connsiteX39" fmla="*/ 114193 w 318537"/>
                <a:gd name="connsiteY39" fmla="*/ 102340 h 360776"/>
                <a:gd name="connsiteX40" fmla="*/ 114193 w 318537"/>
                <a:gd name="connsiteY40" fmla="*/ 204953 h 360776"/>
                <a:gd name="connsiteX41" fmla="*/ 102173 w 318537"/>
                <a:gd name="connsiteY41" fmla="*/ 208906 h 360776"/>
                <a:gd name="connsiteX42" fmla="*/ 102173 w 318537"/>
                <a:gd name="connsiteY42" fmla="*/ 60271 h 360776"/>
                <a:gd name="connsiteX43" fmla="*/ 138233 w 318537"/>
                <a:gd name="connsiteY43" fmla="*/ 60271 h 360776"/>
                <a:gd name="connsiteX44" fmla="*/ 120201 w 318537"/>
                <a:gd name="connsiteY44" fmla="*/ 264616 h 360776"/>
                <a:gd name="connsiteX45" fmla="*/ 103375 w 318537"/>
                <a:gd name="connsiteY45" fmla="*/ 222899 h 360776"/>
                <a:gd name="connsiteX46" fmla="*/ 120201 w 318537"/>
                <a:gd name="connsiteY46" fmla="*/ 216533 h 360776"/>
                <a:gd name="connsiteX47" fmla="*/ 137031 w 318537"/>
                <a:gd name="connsiteY47" fmla="*/ 222899 h 360776"/>
                <a:gd name="connsiteX48" fmla="*/ 120201 w 318537"/>
                <a:gd name="connsiteY48" fmla="*/ 12188 h 360776"/>
                <a:gd name="connsiteX49" fmla="*/ 138233 w 318537"/>
                <a:gd name="connsiteY49" fmla="*/ 30052 h 360776"/>
                <a:gd name="connsiteX50" fmla="*/ 138233 w 318537"/>
                <a:gd name="connsiteY50" fmla="*/ 48248 h 360776"/>
                <a:gd name="connsiteX51" fmla="*/ 102173 w 318537"/>
                <a:gd name="connsiteY51" fmla="*/ 48248 h 360776"/>
                <a:gd name="connsiteX52" fmla="*/ 102173 w 318537"/>
                <a:gd name="connsiteY52" fmla="*/ 30052 h 360776"/>
                <a:gd name="connsiteX53" fmla="*/ 120201 w 318537"/>
                <a:gd name="connsiteY53" fmla="*/ 12188 h 360776"/>
                <a:gd name="connsiteX54" fmla="*/ 36060 w 318537"/>
                <a:gd name="connsiteY54" fmla="*/ 36228 h 360776"/>
                <a:gd name="connsiteX55" fmla="*/ 60101 w 318537"/>
                <a:gd name="connsiteY55" fmla="*/ 60271 h 360776"/>
                <a:gd name="connsiteX56" fmla="*/ 60101 w 318537"/>
                <a:gd name="connsiteY56" fmla="*/ 273871 h 360776"/>
                <a:gd name="connsiteX57" fmla="*/ 12020 w 318537"/>
                <a:gd name="connsiteY57" fmla="*/ 273871 h 360776"/>
                <a:gd name="connsiteX58" fmla="*/ 12020 w 318537"/>
                <a:gd name="connsiteY58" fmla="*/ 60271 h 360776"/>
                <a:gd name="connsiteX59" fmla="*/ 36060 w 318537"/>
                <a:gd name="connsiteY59" fmla="*/ 36228 h 3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18537" h="360776">
                  <a:moveTo>
                    <a:pt x="36060" y="360777"/>
                  </a:moveTo>
                  <a:lnTo>
                    <a:pt x="282477" y="360777"/>
                  </a:lnTo>
                  <a:cubicBezTo>
                    <a:pt x="302385" y="360758"/>
                    <a:pt x="318518" y="344625"/>
                    <a:pt x="318537" y="324716"/>
                  </a:cubicBezTo>
                  <a:cubicBezTo>
                    <a:pt x="318537" y="321396"/>
                    <a:pt x="315846" y="318705"/>
                    <a:pt x="312526" y="318705"/>
                  </a:cubicBezTo>
                  <a:cubicBezTo>
                    <a:pt x="309208" y="318705"/>
                    <a:pt x="306517" y="321396"/>
                    <a:pt x="306517" y="324716"/>
                  </a:cubicBezTo>
                  <a:cubicBezTo>
                    <a:pt x="306517" y="337994"/>
                    <a:pt x="295754" y="348757"/>
                    <a:pt x="282477" y="348757"/>
                  </a:cubicBezTo>
                  <a:lnTo>
                    <a:pt x="36060" y="348757"/>
                  </a:lnTo>
                  <a:cubicBezTo>
                    <a:pt x="22783" y="348757"/>
                    <a:pt x="12020" y="337994"/>
                    <a:pt x="12020" y="324716"/>
                  </a:cubicBezTo>
                  <a:lnTo>
                    <a:pt x="12020" y="300676"/>
                  </a:lnTo>
                  <a:cubicBezTo>
                    <a:pt x="12020" y="287399"/>
                    <a:pt x="22783" y="276636"/>
                    <a:pt x="36060" y="276636"/>
                  </a:cubicBezTo>
                  <a:cubicBezTo>
                    <a:pt x="49338" y="276636"/>
                    <a:pt x="60101" y="287399"/>
                    <a:pt x="60101" y="300676"/>
                  </a:cubicBezTo>
                  <a:cubicBezTo>
                    <a:pt x="60101" y="303994"/>
                    <a:pt x="62791" y="306685"/>
                    <a:pt x="66109" y="306685"/>
                  </a:cubicBezTo>
                  <a:cubicBezTo>
                    <a:pt x="69430" y="306685"/>
                    <a:pt x="72121" y="303994"/>
                    <a:pt x="72121" y="300676"/>
                  </a:cubicBezTo>
                  <a:lnTo>
                    <a:pt x="72121" y="84311"/>
                  </a:lnTo>
                  <a:lnTo>
                    <a:pt x="90152" y="84311"/>
                  </a:lnTo>
                  <a:lnTo>
                    <a:pt x="90152" y="221042"/>
                  </a:lnTo>
                  <a:cubicBezTo>
                    <a:pt x="90149" y="221813"/>
                    <a:pt x="90298" y="222575"/>
                    <a:pt x="90584" y="223290"/>
                  </a:cubicBezTo>
                  <a:lnTo>
                    <a:pt x="109048" y="269122"/>
                  </a:lnTo>
                  <a:cubicBezTo>
                    <a:pt x="110875" y="273675"/>
                    <a:pt x="115296" y="276653"/>
                    <a:pt x="120201" y="276636"/>
                  </a:cubicBezTo>
                  <a:lnTo>
                    <a:pt x="138233" y="276636"/>
                  </a:lnTo>
                  <a:cubicBezTo>
                    <a:pt x="141551" y="276636"/>
                    <a:pt x="144241" y="273945"/>
                    <a:pt x="144241" y="270624"/>
                  </a:cubicBezTo>
                  <a:cubicBezTo>
                    <a:pt x="144241" y="267306"/>
                    <a:pt x="141551" y="264616"/>
                    <a:pt x="138233" y="264616"/>
                  </a:cubicBezTo>
                  <a:lnTo>
                    <a:pt x="133170" y="264616"/>
                  </a:lnTo>
                  <a:lnTo>
                    <a:pt x="149821" y="223290"/>
                  </a:lnTo>
                  <a:cubicBezTo>
                    <a:pt x="150107" y="222575"/>
                    <a:pt x="150253" y="221813"/>
                    <a:pt x="150253" y="221042"/>
                  </a:cubicBezTo>
                  <a:lnTo>
                    <a:pt x="150253" y="30052"/>
                  </a:lnTo>
                  <a:cubicBezTo>
                    <a:pt x="150253" y="13454"/>
                    <a:pt x="136800" y="0"/>
                    <a:pt x="120201" y="0"/>
                  </a:cubicBezTo>
                  <a:cubicBezTo>
                    <a:pt x="103606" y="0"/>
                    <a:pt x="90152" y="13454"/>
                    <a:pt x="90152" y="30052"/>
                  </a:cubicBezTo>
                  <a:lnTo>
                    <a:pt x="90152" y="72292"/>
                  </a:lnTo>
                  <a:lnTo>
                    <a:pt x="72121" y="72292"/>
                  </a:lnTo>
                  <a:lnTo>
                    <a:pt x="72121" y="60271"/>
                  </a:lnTo>
                  <a:cubicBezTo>
                    <a:pt x="72121" y="40355"/>
                    <a:pt x="55977" y="24208"/>
                    <a:pt x="36060" y="24208"/>
                  </a:cubicBezTo>
                  <a:cubicBezTo>
                    <a:pt x="16144" y="24208"/>
                    <a:pt x="0" y="40355"/>
                    <a:pt x="0" y="60271"/>
                  </a:cubicBezTo>
                  <a:lnTo>
                    <a:pt x="0" y="324716"/>
                  </a:lnTo>
                  <a:cubicBezTo>
                    <a:pt x="19" y="344625"/>
                    <a:pt x="16152" y="360758"/>
                    <a:pt x="36060" y="360777"/>
                  </a:cubicBezTo>
                  <a:close/>
                  <a:moveTo>
                    <a:pt x="138233" y="208906"/>
                  </a:moveTo>
                  <a:cubicBezTo>
                    <a:pt x="134505" y="206856"/>
                    <a:pt x="130431" y="205514"/>
                    <a:pt x="126212" y="204953"/>
                  </a:cubicBezTo>
                  <a:lnTo>
                    <a:pt x="126212" y="102340"/>
                  </a:lnTo>
                  <a:cubicBezTo>
                    <a:pt x="126212" y="99022"/>
                    <a:pt x="123522" y="96331"/>
                    <a:pt x="120201" y="96331"/>
                  </a:cubicBezTo>
                  <a:cubicBezTo>
                    <a:pt x="116883" y="96331"/>
                    <a:pt x="114193" y="99022"/>
                    <a:pt x="114193" y="102340"/>
                  </a:cubicBezTo>
                  <a:lnTo>
                    <a:pt x="114193" y="204953"/>
                  </a:lnTo>
                  <a:cubicBezTo>
                    <a:pt x="109975" y="205514"/>
                    <a:pt x="105898" y="206856"/>
                    <a:pt x="102173" y="208906"/>
                  </a:cubicBezTo>
                  <a:lnTo>
                    <a:pt x="102173" y="60271"/>
                  </a:lnTo>
                  <a:lnTo>
                    <a:pt x="138233" y="60271"/>
                  </a:lnTo>
                  <a:close/>
                  <a:moveTo>
                    <a:pt x="120201" y="264616"/>
                  </a:moveTo>
                  <a:lnTo>
                    <a:pt x="103375" y="222899"/>
                  </a:lnTo>
                  <a:cubicBezTo>
                    <a:pt x="107832" y="218497"/>
                    <a:pt x="113945" y="216186"/>
                    <a:pt x="120201" y="216533"/>
                  </a:cubicBezTo>
                  <a:cubicBezTo>
                    <a:pt x="126457" y="216183"/>
                    <a:pt x="132571" y="218495"/>
                    <a:pt x="137031" y="222899"/>
                  </a:cubicBezTo>
                  <a:close/>
                  <a:moveTo>
                    <a:pt x="120201" y="12188"/>
                  </a:moveTo>
                  <a:cubicBezTo>
                    <a:pt x="130109" y="12152"/>
                    <a:pt x="138175" y="20145"/>
                    <a:pt x="138233" y="30052"/>
                  </a:cubicBezTo>
                  <a:lnTo>
                    <a:pt x="138233" y="48248"/>
                  </a:lnTo>
                  <a:lnTo>
                    <a:pt x="102173" y="48248"/>
                  </a:lnTo>
                  <a:lnTo>
                    <a:pt x="102173" y="30052"/>
                  </a:lnTo>
                  <a:cubicBezTo>
                    <a:pt x="102228" y="20145"/>
                    <a:pt x="110294" y="12152"/>
                    <a:pt x="120201" y="12188"/>
                  </a:cubicBezTo>
                  <a:close/>
                  <a:moveTo>
                    <a:pt x="36060" y="36228"/>
                  </a:moveTo>
                  <a:cubicBezTo>
                    <a:pt x="49338" y="36228"/>
                    <a:pt x="60101" y="46994"/>
                    <a:pt x="60101" y="60271"/>
                  </a:cubicBezTo>
                  <a:lnTo>
                    <a:pt x="60101" y="273871"/>
                  </a:lnTo>
                  <a:cubicBezTo>
                    <a:pt x="46449" y="261529"/>
                    <a:pt x="25672" y="261529"/>
                    <a:pt x="12020" y="273871"/>
                  </a:cubicBezTo>
                  <a:lnTo>
                    <a:pt x="12020" y="60271"/>
                  </a:lnTo>
                  <a:cubicBezTo>
                    <a:pt x="12020" y="46994"/>
                    <a:pt x="22783" y="36228"/>
                    <a:pt x="36060" y="36228"/>
                  </a:cubicBezTo>
                  <a:close/>
                </a:path>
              </a:pathLst>
            </a:custGeom>
            <a:grpFill/>
            <a:ln w="68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F22DB9C-4413-4D67-AF8D-8A2467D02826}"/>
                </a:ext>
              </a:extLst>
            </p:cNvPr>
            <p:cNvSpPr/>
            <p:nvPr/>
          </p:nvSpPr>
          <p:spPr>
            <a:xfrm>
              <a:off x="318272" y="1505195"/>
              <a:ext cx="144243" cy="144244"/>
            </a:xfrm>
            <a:custGeom>
              <a:avLst/>
              <a:gdLst>
                <a:gd name="connsiteX0" fmla="*/ 0 w 144243"/>
                <a:gd name="connsiteY0" fmla="*/ 65028 h 144244"/>
                <a:gd name="connsiteX1" fmla="*/ 0 w 144243"/>
                <a:gd name="connsiteY1" fmla="*/ 79214 h 144244"/>
                <a:gd name="connsiteX2" fmla="*/ 9659 w 144243"/>
                <a:gd name="connsiteY2" fmla="*/ 91000 h 144244"/>
                <a:gd name="connsiteX3" fmla="*/ 21041 w 144243"/>
                <a:gd name="connsiteY3" fmla="*/ 93277 h 144244"/>
                <a:gd name="connsiteX4" fmla="*/ 14603 w 144243"/>
                <a:gd name="connsiteY4" fmla="*/ 102934 h 144244"/>
                <a:gd name="connsiteX5" fmla="*/ 16108 w 144243"/>
                <a:gd name="connsiteY5" fmla="*/ 118105 h 144244"/>
                <a:gd name="connsiteX6" fmla="*/ 26145 w 144243"/>
                <a:gd name="connsiteY6" fmla="*/ 128136 h 144244"/>
                <a:gd name="connsiteX7" fmla="*/ 41307 w 144243"/>
                <a:gd name="connsiteY7" fmla="*/ 129638 h 144244"/>
                <a:gd name="connsiteX8" fmla="*/ 50966 w 144243"/>
                <a:gd name="connsiteY8" fmla="*/ 123208 h 144244"/>
                <a:gd name="connsiteX9" fmla="*/ 53244 w 144243"/>
                <a:gd name="connsiteY9" fmla="*/ 134585 h 144244"/>
                <a:gd name="connsiteX10" fmla="*/ 65031 w 144243"/>
                <a:gd name="connsiteY10" fmla="*/ 144244 h 144244"/>
                <a:gd name="connsiteX11" fmla="*/ 79213 w 144243"/>
                <a:gd name="connsiteY11" fmla="*/ 144244 h 144244"/>
                <a:gd name="connsiteX12" fmla="*/ 91000 w 144243"/>
                <a:gd name="connsiteY12" fmla="*/ 134585 h 144244"/>
                <a:gd name="connsiteX13" fmla="*/ 93277 w 144243"/>
                <a:gd name="connsiteY13" fmla="*/ 123208 h 144244"/>
                <a:gd name="connsiteX14" fmla="*/ 102934 w 144243"/>
                <a:gd name="connsiteY14" fmla="*/ 129643 h 144244"/>
                <a:gd name="connsiteX15" fmla="*/ 118104 w 144243"/>
                <a:gd name="connsiteY15" fmla="*/ 128141 h 144244"/>
                <a:gd name="connsiteX16" fmla="*/ 128135 w 144243"/>
                <a:gd name="connsiteY16" fmla="*/ 118105 h 144244"/>
                <a:gd name="connsiteX17" fmla="*/ 129638 w 144243"/>
                <a:gd name="connsiteY17" fmla="*/ 102940 h 144244"/>
                <a:gd name="connsiteX18" fmla="*/ 123208 w 144243"/>
                <a:gd name="connsiteY18" fmla="*/ 93277 h 144244"/>
                <a:gd name="connsiteX19" fmla="*/ 134584 w 144243"/>
                <a:gd name="connsiteY19" fmla="*/ 91000 h 144244"/>
                <a:gd name="connsiteX20" fmla="*/ 144244 w 144243"/>
                <a:gd name="connsiteY20" fmla="*/ 79214 h 144244"/>
                <a:gd name="connsiteX21" fmla="*/ 144244 w 144243"/>
                <a:gd name="connsiteY21" fmla="*/ 65028 h 144244"/>
                <a:gd name="connsiteX22" fmla="*/ 134584 w 144243"/>
                <a:gd name="connsiteY22" fmla="*/ 53245 h 144244"/>
                <a:gd name="connsiteX23" fmla="*/ 123208 w 144243"/>
                <a:gd name="connsiteY23" fmla="*/ 50967 h 144244"/>
                <a:gd name="connsiteX24" fmla="*/ 129638 w 144243"/>
                <a:gd name="connsiteY24" fmla="*/ 41307 h 144244"/>
                <a:gd name="connsiteX25" fmla="*/ 128135 w 144243"/>
                <a:gd name="connsiteY25" fmla="*/ 26137 h 144244"/>
                <a:gd name="connsiteX26" fmla="*/ 118099 w 144243"/>
                <a:gd name="connsiteY26" fmla="*/ 16106 h 144244"/>
                <a:gd name="connsiteX27" fmla="*/ 102934 w 144243"/>
                <a:gd name="connsiteY27" fmla="*/ 14604 h 144244"/>
                <a:gd name="connsiteX28" fmla="*/ 93277 w 144243"/>
                <a:gd name="connsiteY28" fmla="*/ 21036 h 144244"/>
                <a:gd name="connsiteX29" fmla="*/ 91000 w 144243"/>
                <a:gd name="connsiteY29" fmla="*/ 9657 h 144244"/>
                <a:gd name="connsiteX30" fmla="*/ 79213 w 144243"/>
                <a:gd name="connsiteY30" fmla="*/ 0 h 144244"/>
                <a:gd name="connsiteX31" fmla="*/ 65031 w 144243"/>
                <a:gd name="connsiteY31" fmla="*/ 0 h 144244"/>
                <a:gd name="connsiteX32" fmla="*/ 53244 w 144243"/>
                <a:gd name="connsiteY32" fmla="*/ 9657 h 144244"/>
                <a:gd name="connsiteX33" fmla="*/ 50966 w 144243"/>
                <a:gd name="connsiteY33" fmla="*/ 21036 h 144244"/>
                <a:gd name="connsiteX34" fmla="*/ 41307 w 144243"/>
                <a:gd name="connsiteY34" fmla="*/ 14604 h 144244"/>
                <a:gd name="connsiteX35" fmla="*/ 26139 w 144243"/>
                <a:gd name="connsiteY35" fmla="*/ 16106 h 144244"/>
                <a:gd name="connsiteX36" fmla="*/ 16108 w 144243"/>
                <a:gd name="connsiteY36" fmla="*/ 26142 h 144244"/>
                <a:gd name="connsiteX37" fmla="*/ 14603 w 144243"/>
                <a:gd name="connsiteY37" fmla="*/ 41307 h 144244"/>
                <a:gd name="connsiteX38" fmla="*/ 21036 w 144243"/>
                <a:gd name="connsiteY38" fmla="*/ 50967 h 144244"/>
                <a:gd name="connsiteX39" fmla="*/ 9659 w 144243"/>
                <a:gd name="connsiteY39" fmla="*/ 53245 h 144244"/>
                <a:gd name="connsiteX40" fmla="*/ 0 w 144243"/>
                <a:gd name="connsiteY40" fmla="*/ 65028 h 144244"/>
                <a:gd name="connsiteX41" fmla="*/ 12020 w 144243"/>
                <a:gd name="connsiteY41" fmla="*/ 65028 h 144244"/>
                <a:gd name="connsiteX42" fmla="*/ 23404 w 144243"/>
                <a:gd name="connsiteY42" fmla="*/ 62750 h 144244"/>
                <a:gd name="connsiteX43" fmla="*/ 32151 w 144243"/>
                <a:gd name="connsiteY43" fmla="*/ 55566 h 144244"/>
                <a:gd name="connsiteX44" fmla="*/ 31048 w 144243"/>
                <a:gd name="connsiteY44" fmla="*/ 44300 h 144244"/>
                <a:gd name="connsiteX45" fmla="*/ 24604 w 144243"/>
                <a:gd name="connsiteY45" fmla="*/ 34635 h 144244"/>
                <a:gd name="connsiteX46" fmla="*/ 34643 w 144243"/>
                <a:gd name="connsiteY46" fmla="*/ 24604 h 144244"/>
                <a:gd name="connsiteX47" fmla="*/ 44300 w 144243"/>
                <a:gd name="connsiteY47" fmla="*/ 31048 h 144244"/>
                <a:gd name="connsiteX48" fmla="*/ 55566 w 144243"/>
                <a:gd name="connsiteY48" fmla="*/ 32148 h 144244"/>
                <a:gd name="connsiteX49" fmla="*/ 62752 w 144243"/>
                <a:gd name="connsiteY49" fmla="*/ 23402 h 144244"/>
                <a:gd name="connsiteX50" fmla="*/ 65031 w 144243"/>
                <a:gd name="connsiteY50" fmla="*/ 12020 h 144244"/>
                <a:gd name="connsiteX51" fmla="*/ 79213 w 144243"/>
                <a:gd name="connsiteY51" fmla="*/ 12020 h 144244"/>
                <a:gd name="connsiteX52" fmla="*/ 81491 w 144243"/>
                <a:gd name="connsiteY52" fmla="*/ 23402 h 144244"/>
                <a:gd name="connsiteX53" fmla="*/ 88677 w 144243"/>
                <a:gd name="connsiteY53" fmla="*/ 32148 h 144244"/>
                <a:gd name="connsiteX54" fmla="*/ 99944 w 144243"/>
                <a:gd name="connsiteY54" fmla="*/ 31048 h 144244"/>
                <a:gd name="connsiteX55" fmla="*/ 109606 w 144243"/>
                <a:gd name="connsiteY55" fmla="*/ 24604 h 144244"/>
                <a:gd name="connsiteX56" fmla="*/ 119637 w 144243"/>
                <a:gd name="connsiteY56" fmla="*/ 34641 h 144244"/>
                <a:gd name="connsiteX57" fmla="*/ 113193 w 144243"/>
                <a:gd name="connsiteY57" fmla="*/ 44300 h 144244"/>
                <a:gd name="connsiteX58" fmla="*/ 112093 w 144243"/>
                <a:gd name="connsiteY58" fmla="*/ 55566 h 144244"/>
                <a:gd name="connsiteX59" fmla="*/ 120839 w 144243"/>
                <a:gd name="connsiteY59" fmla="*/ 62750 h 144244"/>
                <a:gd name="connsiteX60" fmla="*/ 132224 w 144243"/>
                <a:gd name="connsiteY60" fmla="*/ 65028 h 144244"/>
                <a:gd name="connsiteX61" fmla="*/ 132224 w 144243"/>
                <a:gd name="connsiteY61" fmla="*/ 79214 h 144244"/>
                <a:gd name="connsiteX62" fmla="*/ 120839 w 144243"/>
                <a:gd name="connsiteY62" fmla="*/ 81491 h 144244"/>
                <a:gd name="connsiteX63" fmla="*/ 112093 w 144243"/>
                <a:gd name="connsiteY63" fmla="*/ 88678 h 144244"/>
                <a:gd name="connsiteX64" fmla="*/ 113193 w 144243"/>
                <a:gd name="connsiteY64" fmla="*/ 99941 h 144244"/>
                <a:gd name="connsiteX65" fmla="*/ 119637 w 144243"/>
                <a:gd name="connsiteY65" fmla="*/ 109606 h 144244"/>
                <a:gd name="connsiteX66" fmla="*/ 109600 w 144243"/>
                <a:gd name="connsiteY66" fmla="*/ 119637 h 144244"/>
                <a:gd name="connsiteX67" fmla="*/ 99944 w 144243"/>
                <a:gd name="connsiteY67" fmla="*/ 113194 h 144244"/>
                <a:gd name="connsiteX68" fmla="*/ 88677 w 144243"/>
                <a:gd name="connsiteY68" fmla="*/ 112093 h 144244"/>
                <a:gd name="connsiteX69" fmla="*/ 81491 w 144243"/>
                <a:gd name="connsiteY69" fmla="*/ 120839 h 144244"/>
                <a:gd name="connsiteX70" fmla="*/ 79213 w 144243"/>
                <a:gd name="connsiteY70" fmla="*/ 132224 h 144244"/>
                <a:gd name="connsiteX71" fmla="*/ 65031 w 144243"/>
                <a:gd name="connsiteY71" fmla="*/ 132224 h 144244"/>
                <a:gd name="connsiteX72" fmla="*/ 62752 w 144243"/>
                <a:gd name="connsiteY72" fmla="*/ 120839 h 144244"/>
                <a:gd name="connsiteX73" fmla="*/ 55566 w 144243"/>
                <a:gd name="connsiteY73" fmla="*/ 112093 h 144244"/>
                <a:gd name="connsiteX74" fmla="*/ 44300 w 144243"/>
                <a:gd name="connsiteY74" fmla="*/ 113194 h 144244"/>
                <a:gd name="connsiteX75" fmla="*/ 34635 w 144243"/>
                <a:gd name="connsiteY75" fmla="*/ 119637 h 144244"/>
                <a:gd name="connsiteX76" fmla="*/ 24604 w 144243"/>
                <a:gd name="connsiteY76" fmla="*/ 109601 h 144244"/>
                <a:gd name="connsiteX77" fmla="*/ 31048 w 144243"/>
                <a:gd name="connsiteY77" fmla="*/ 99941 h 144244"/>
                <a:gd name="connsiteX78" fmla="*/ 32151 w 144243"/>
                <a:gd name="connsiteY78" fmla="*/ 88678 h 144244"/>
                <a:gd name="connsiteX79" fmla="*/ 23404 w 144243"/>
                <a:gd name="connsiteY79" fmla="*/ 81491 h 144244"/>
                <a:gd name="connsiteX80" fmla="*/ 12020 w 144243"/>
                <a:gd name="connsiteY80" fmla="*/ 79214 h 14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44243" h="144244">
                  <a:moveTo>
                    <a:pt x="0" y="65028"/>
                  </a:moveTo>
                  <a:lnTo>
                    <a:pt x="0" y="79214"/>
                  </a:lnTo>
                  <a:cubicBezTo>
                    <a:pt x="0" y="84941"/>
                    <a:pt x="4041" y="89874"/>
                    <a:pt x="9659" y="91000"/>
                  </a:cubicBezTo>
                  <a:lnTo>
                    <a:pt x="21041" y="93277"/>
                  </a:lnTo>
                  <a:lnTo>
                    <a:pt x="14603" y="102934"/>
                  </a:lnTo>
                  <a:cubicBezTo>
                    <a:pt x="11445" y="107708"/>
                    <a:pt x="12072" y="114044"/>
                    <a:pt x="16108" y="118105"/>
                  </a:cubicBezTo>
                  <a:lnTo>
                    <a:pt x="26145" y="128136"/>
                  </a:lnTo>
                  <a:cubicBezTo>
                    <a:pt x="30202" y="132169"/>
                    <a:pt x="36536" y="132797"/>
                    <a:pt x="41307" y="129638"/>
                  </a:cubicBezTo>
                  <a:lnTo>
                    <a:pt x="50966" y="123208"/>
                  </a:lnTo>
                  <a:lnTo>
                    <a:pt x="53244" y="134585"/>
                  </a:lnTo>
                  <a:cubicBezTo>
                    <a:pt x="54370" y="140200"/>
                    <a:pt x="59303" y="144244"/>
                    <a:pt x="65031" y="144244"/>
                  </a:cubicBezTo>
                  <a:lnTo>
                    <a:pt x="79213" y="144244"/>
                  </a:lnTo>
                  <a:cubicBezTo>
                    <a:pt x="84941" y="144244"/>
                    <a:pt x="89874" y="140200"/>
                    <a:pt x="91000" y="134585"/>
                  </a:cubicBezTo>
                  <a:lnTo>
                    <a:pt x="93277" y="123208"/>
                  </a:lnTo>
                  <a:lnTo>
                    <a:pt x="102934" y="129643"/>
                  </a:lnTo>
                  <a:cubicBezTo>
                    <a:pt x="107707" y="132807"/>
                    <a:pt x="114046" y="132180"/>
                    <a:pt x="118104" y="128141"/>
                  </a:cubicBezTo>
                  <a:lnTo>
                    <a:pt x="128135" y="118105"/>
                  </a:lnTo>
                  <a:cubicBezTo>
                    <a:pt x="132172" y="114047"/>
                    <a:pt x="132799" y="107713"/>
                    <a:pt x="129638" y="102940"/>
                  </a:cubicBezTo>
                  <a:lnTo>
                    <a:pt x="123208" y="93277"/>
                  </a:lnTo>
                  <a:lnTo>
                    <a:pt x="134584" y="91000"/>
                  </a:lnTo>
                  <a:cubicBezTo>
                    <a:pt x="140202" y="89874"/>
                    <a:pt x="144244" y="84941"/>
                    <a:pt x="144244" y="79214"/>
                  </a:cubicBezTo>
                  <a:lnTo>
                    <a:pt x="144244" y="65028"/>
                  </a:lnTo>
                  <a:cubicBezTo>
                    <a:pt x="144244" y="59300"/>
                    <a:pt x="140202" y="54370"/>
                    <a:pt x="134584" y="53245"/>
                  </a:cubicBezTo>
                  <a:lnTo>
                    <a:pt x="123208" y="50967"/>
                  </a:lnTo>
                  <a:lnTo>
                    <a:pt x="129638" y="41307"/>
                  </a:lnTo>
                  <a:cubicBezTo>
                    <a:pt x="132799" y="36534"/>
                    <a:pt x="132172" y="30197"/>
                    <a:pt x="128135" y="26137"/>
                  </a:cubicBezTo>
                  <a:lnTo>
                    <a:pt x="118099" y="16106"/>
                  </a:lnTo>
                  <a:cubicBezTo>
                    <a:pt x="114041" y="12070"/>
                    <a:pt x="107704" y="11442"/>
                    <a:pt x="102934" y="14604"/>
                  </a:cubicBezTo>
                  <a:lnTo>
                    <a:pt x="93277" y="21036"/>
                  </a:lnTo>
                  <a:lnTo>
                    <a:pt x="91000" y="9657"/>
                  </a:lnTo>
                  <a:cubicBezTo>
                    <a:pt x="89874" y="4042"/>
                    <a:pt x="84941" y="0"/>
                    <a:pt x="79213" y="0"/>
                  </a:cubicBezTo>
                  <a:lnTo>
                    <a:pt x="65031" y="0"/>
                  </a:lnTo>
                  <a:cubicBezTo>
                    <a:pt x="59303" y="0"/>
                    <a:pt x="54370" y="4042"/>
                    <a:pt x="53244" y="9657"/>
                  </a:cubicBezTo>
                  <a:lnTo>
                    <a:pt x="50966" y="21036"/>
                  </a:lnTo>
                  <a:lnTo>
                    <a:pt x="41307" y="14604"/>
                  </a:lnTo>
                  <a:cubicBezTo>
                    <a:pt x="36533" y="11445"/>
                    <a:pt x="30197" y="12072"/>
                    <a:pt x="26139" y="16106"/>
                  </a:cubicBezTo>
                  <a:lnTo>
                    <a:pt x="16108" y="26142"/>
                  </a:lnTo>
                  <a:cubicBezTo>
                    <a:pt x="12072" y="30203"/>
                    <a:pt x="11445" y="36536"/>
                    <a:pt x="14603" y="41307"/>
                  </a:cubicBezTo>
                  <a:lnTo>
                    <a:pt x="21036" y="50967"/>
                  </a:lnTo>
                  <a:lnTo>
                    <a:pt x="9659" y="53245"/>
                  </a:lnTo>
                  <a:cubicBezTo>
                    <a:pt x="4041" y="54370"/>
                    <a:pt x="0" y="59300"/>
                    <a:pt x="0" y="65028"/>
                  </a:cubicBezTo>
                  <a:close/>
                  <a:moveTo>
                    <a:pt x="12020" y="65028"/>
                  </a:moveTo>
                  <a:lnTo>
                    <a:pt x="23404" y="62750"/>
                  </a:lnTo>
                  <a:cubicBezTo>
                    <a:pt x="27333" y="61966"/>
                    <a:pt x="30615" y="59270"/>
                    <a:pt x="32151" y="55566"/>
                  </a:cubicBezTo>
                  <a:cubicBezTo>
                    <a:pt x="33683" y="51861"/>
                    <a:pt x="33270" y="47638"/>
                    <a:pt x="31048" y="44300"/>
                  </a:cubicBezTo>
                  <a:lnTo>
                    <a:pt x="24604" y="34635"/>
                  </a:lnTo>
                  <a:lnTo>
                    <a:pt x="34643" y="24604"/>
                  </a:lnTo>
                  <a:lnTo>
                    <a:pt x="44300" y="31048"/>
                  </a:lnTo>
                  <a:cubicBezTo>
                    <a:pt x="47637" y="33271"/>
                    <a:pt x="51863" y="33683"/>
                    <a:pt x="55566" y="32148"/>
                  </a:cubicBezTo>
                  <a:cubicBezTo>
                    <a:pt x="59269" y="30616"/>
                    <a:pt x="61966" y="27333"/>
                    <a:pt x="62752" y="23402"/>
                  </a:cubicBezTo>
                  <a:lnTo>
                    <a:pt x="65031" y="12020"/>
                  </a:lnTo>
                  <a:lnTo>
                    <a:pt x="79213" y="12020"/>
                  </a:lnTo>
                  <a:lnTo>
                    <a:pt x="81491" y="23402"/>
                  </a:lnTo>
                  <a:cubicBezTo>
                    <a:pt x="82278" y="27333"/>
                    <a:pt x="84974" y="30616"/>
                    <a:pt x="88677" y="32148"/>
                  </a:cubicBezTo>
                  <a:cubicBezTo>
                    <a:pt x="92381" y="33683"/>
                    <a:pt x="96607" y="33271"/>
                    <a:pt x="99944" y="31048"/>
                  </a:cubicBezTo>
                  <a:lnTo>
                    <a:pt x="109606" y="24604"/>
                  </a:lnTo>
                  <a:lnTo>
                    <a:pt x="119637" y="34641"/>
                  </a:lnTo>
                  <a:lnTo>
                    <a:pt x="113193" y="44300"/>
                  </a:lnTo>
                  <a:cubicBezTo>
                    <a:pt x="110973" y="47638"/>
                    <a:pt x="110558" y="51861"/>
                    <a:pt x="112093" y="55566"/>
                  </a:cubicBezTo>
                  <a:cubicBezTo>
                    <a:pt x="113628" y="59270"/>
                    <a:pt x="116908" y="61966"/>
                    <a:pt x="120839" y="62750"/>
                  </a:cubicBezTo>
                  <a:lnTo>
                    <a:pt x="132224" y="65028"/>
                  </a:lnTo>
                  <a:lnTo>
                    <a:pt x="132224" y="79214"/>
                  </a:lnTo>
                  <a:lnTo>
                    <a:pt x="120839" y="81491"/>
                  </a:lnTo>
                  <a:cubicBezTo>
                    <a:pt x="116908" y="82278"/>
                    <a:pt x="113628" y="84971"/>
                    <a:pt x="112093" y="88678"/>
                  </a:cubicBezTo>
                  <a:cubicBezTo>
                    <a:pt x="110558" y="92381"/>
                    <a:pt x="110973" y="96607"/>
                    <a:pt x="113193" y="99941"/>
                  </a:cubicBezTo>
                  <a:lnTo>
                    <a:pt x="119637" y="109606"/>
                  </a:lnTo>
                  <a:lnTo>
                    <a:pt x="109600" y="119637"/>
                  </a:lnTo>
                  <a:lnTo>
                    <a:pt x="99944" y="113194"/>
                  </a:lnTo>
                  <a:cubicBezTo>
                    <a:pt x="96607" y="110971"/>
                    <a:pt x="92381" y="110558"/>
                    <a:pt x="88677" y="112093"/>
                  </a:cubicBezTo>
                  <a:cubicBezTo>
                    <a:pt x="84974" y="113629"/>
                    <a:pt x="82278" y="116908"/>
                    <a:pt x="81491" y="120839"/>
                  </a:cubicBezTo>
                  <a:lnTo>
                    <a:pt x="79213" y="132224"/>
                  </a:lnTo>
                  <a:lnTo>
                    <a:pt x="65031" y="132224"/>
                  </a:lnTo>
                  <a:lnTo>
                    <a:pt x="62752" y="120839"/>
                  </a:lnTo>
                  <a:cubicBezTo>
                    <a:pt x="61966" y="116908"/>
                    <a:pt x="59269" y="113629"/>
                    <a:pt x="55566" y="112093"/>
                  </a:cubicBezTo>
                  <a:cubicBezTo>
                    <a:pt x="51863" y="110558"/>
                    <a:pt x="47637" y="110971"/>
                    <a:pt x="44300" y="113194"/>
                  </a:cubicBezTo>
                  <a:lnTo>
                    <a:pt x="34635" y="119637"/>
                  </a:lnTo>
                  <a:lnTo>
                    <a:pt x="24604" y="109601"/>
                  </a:lnTo>
                  <a:lnTo>
                    <a:pt x="31048" y="99941"/>
                  </a:lnTo>
                  <a:cubicBezTo>
                    <a:pt x="33270" y="96607"/>
                    <a:pt x="33683" y="92381"/>
                    <a:pt x="32151" y="88678"/>
                  </a:cubicBezTo>
                  <a:cubicBezTo>
                    <a:pt x="30615" y="84971"/>
                    <a:pt x="27333" y="82278"/>
                    <a:pt x="23404" y="81491"/>
                  </a:cubicBezTo>
                  <a:lnTo>
                    <a:pt x="12020" y="79214"/>
                  </a:lnTo>
                  <a:close/>
                </a:path>
              </a:pathLst>
            </a:custGeom>
            <a:grpFill/>
            <a:ln w="68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D0F1707-8C45-4557-A346-C2528AAFBB62}"/>
                </a:ext>
              </a:extLst>
            </p:cNvPr>
            <p:cNvSpPr/>
            <p:nvPr/>
          </p:nvSpPr>
          <p:spPr>
            <a:xfrm>
              <a:off x="354332" y="1541255"/>
              <a:ext cx="72123" cy="72121"/>
            </a:xfrm>
            <a:custGeom>
              <a:avLst/>
              <a:gdLst>
                <a:gd name="connsiteX0" fmla="*/ 36060 w 72123"/>
                <a:gd name="connsiteY0" fmla="*/ 72121 h 72121"/>
                <a:gd name="connsiteX1" fmla="*/ 72123 w 72123"/>
                <a:gd name="connsiteY1" fmla="*/ 36060 h 72121"/>
                <a:gd name="connsiteX2" fmla="*/ 36060 w 72123"/>
                <a:gd name="connsiteY2" fmla="*/ 0 h 72121"/>
                <a:gd name="connsiteX3" fmla="*/ 0 w 72123"/>
                <a:gd name="connsiteY3" fmla="*/ 36060 h 72121"/>
                <a:gd name="connsiteX4" fmla="*/ 36060 w 72123"/>
                <a:gd name="connsiteY4" fmla="*/ 72121 h 72121"/>
                <a:gd name="connsiteX5" fmla="*/ 36060 w 72123"/>
                <a:gd name="connsiteY5" fmla="*/ 12020 h 72121"/>
                <a:gd name="connsiteX6" fmla="*/ 60103 w 72123"/>
                <a:gd name="connsiteY6" fmla="*/ 36060 h 72121"/>
                <a:gd name="connsiteX7" fmla="*/ 36060 w 72123"/>
                <a:gd name="connsiteY7" fmla="*/ 60100 h 72121"/>
                <a:gd name="connsiteX8" fmla="*/ 12020 w 72123"/>
                <a:gd name="connsiteY8" fmla="*/ 36060 h 72121"/>
                <a:gd name="connsiteX9" fmla="*/ 36060 w 72123"/>
                <a:gd name="connsiteY9" fmla="*/ 12020 h 72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123" h="72121">
                  <a:moveTo>
                    <a:pt x="36060" y="72121"/>
                  </a:moveTo>
                  <a:cubicBezTo>
                    <a:pt x="55976" y="72121"/>
                    <a:pt x="72123" y="55977"/>
                    <a:pt x="72123" y="36060"/>
                  </a:cubicBezTo>
                  <a:cubicBezTo>
                    <a:pt x="72123" y="16144"/>
                    <a:pt x="55976" y="0"/>
                    <a:pt x="36060" y="0"/>
                  </a:cubicBezTo>
                  <a:cubicBezTo>
                    <a:pt x="16144" y="0"/>
                    <a:pt x="0" y="16144"/>
                    <a:pt x="0" y="36060"/>
                  </a:cubicBezTo>
                  <a:cubicBezTo>
                    <a:pt x="19" y="55968"/>
                    <a:pt x="16152" y="72101"/>
                    <a:pt x="36060" y="72121"/>
                  </a:cubicBezTo>
                  <a:close/>
                  <a:moveTo>
                    <a:pt x="36060" y="12020"/>
                  </a:moveTo>
                  <a:cubicBezTo>
                    <a:pt x="49338" y="12020"/>
                    <a:pt x="60103" y="22783"/>
                    <a:pt x="60103" y="36060"/>
                  </a:cubicBezTo>
                  <a:cubicBezTo>
                    <a:pt x="60103" y="49338"/>
                    <a:pt x="49338" y="60100"/>
                    <a:pt x="36060" y="60100"/>
                  </a:cubicBezTo>
                  <a:cubicBezTo>
                    <a:pt x="22782" y="60100"/>
                    <a:pt x="12020" y="49338"/>
                    <a:pt x="12020" y="36060"/>
                  </a:cubicBezTo>
                  <a:cubicBezTo>
                    <a:pt x="12020" y="22783"/>
                    <a:pt x="22782" y="12020"/>
                    <a:pt x="36060" y="12020"/>
                  </a:cubicBezTo>
                  <a:close/>
                </a:path>
              </a:pathLst>
            </a:custGeom>
            <a:grpFill/>
            <a:ln w="68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5668EDF-7108-4379-A831-6C9E89855B4F}"/>
                </a:ext>
              </a:extLst>
            </p:cNvPr>
            <p:cNvSpPr/>
            <p:nvPr/>
          </p:nvSpPr>
          <p:spPr>
            <a:xfrm>
              <a:off x="372363" y="1655448"/>
              <a:ext cx="144244" cy="144244"/>
            </a:xfrm>
            <a:custGeom>
              <a:avLst/>
              <a:gdLst>
                <a:gd name="connsiteX0" fmla="*/ 134585 w 144244"/>
                <a:gd name="connsiteY0" fmla="*/ 53245 h 144244"/>
                <a:gd name="connsiteX1" fmla="*/ 123209 w 144244"/>
                <a:gd name="connsiteY1" fmla="*/ 50966 h 144244"/>
                <a:gd name="connsiteX2" fmla="*/ 129644 w 144244"/>
                <a:gd name="connsiteY2" fmla="*/ 41307 h 144244"/>
                <a:gd name="connsiteX3" fmla="*/ 128142 w 144244"/>
                <a:gd name="connsiteY3" fmla="*/ 26139 h 144244"/>
                <a:gd name="connsiteX4" fmla="*/ 118099 w 144244"/>
                <a:gd name="connsiteY4" fmla="*/ 16108 h 144244"/>
                <a:gd name="connsiteX5" fmla="*/ 102935 w 144244"/>
                <a:gd name="connsiteY5" fmla="*/ 14606 h 144244"/>
                <a:gd name="connsiteX6" fmla="*/ 93278 w 144244"/>
                <a:gd name="connsiteY6" fmla="*/ 21036 h 144244"/>
                <a:gd name="connsiteX7" fmla="*/ 91000 w 144244"/>
                <a:gd name="connsiteY7" fmla="*/ 9660 h 144244"/>
                <a:gd name="connsiteX8" fmla="*/ 79214 w 144244"/>
                <a:gd name="connsiteY8" fmla="*/ 0 h 144244"/>
                <a:gd name="connsiteX9" fmla="*/ 65028 w 144244"/>
                <a:gd name="connsiteY9" fmla="*/ 0 h 144244"/>
                <a:gd name="connsiteX10" fmla="*/ 53245 w 144244"/>
                <a:gd name="connsiteY10" fmla="*/ 9660 h 144244"/>
                <a:gd name="connsiteX11" fmla="*/ 50967 w 144244"/>
                <a:gd name="connsiteY11" fmla="*/ 21036 h 144244"/>
                <a:gd name="connsiteX12" fmla="*/ 41307 w 144244"/>
                <a:gd name="connsiteY12" fmla="*/ 14606 h 144244"/>
                <a:gd name="connsiteX13" fmla="*/ 26137 w 144244"/>
                <a:gd name="connsiteY13" fmla="*/ 16108 h 144244"/>
                <a:gd name="connsiteX14" fmla="*/ 16106 w 144244"/>
                <a:gd name="connsiteY14" fmla="*/ 26145 h 144244"/>
                <a:gd name="connsiteX15" fmla="*/ 14604 w 144244"/>
                <a:gd name="connsiteY15" fmla="*/ 41307 h 144244"/>
                <a:gd name="connsiteX16" fmla="*/ 21036 w 144244"/>
                <a:gd name="connsiteY16" fmla="*/ 50966 h 144244"/>
                <a:gd name="connsiteX17" fmla="*/ 9657 w 144244"/>
                <a:gd name="connsiteY17" fmla="*/ 53245 h 144244"/>
                <a:gd name="connsiteX18" fmla="*/ 0 w 144244"/>
                <a:gd name="connsiteY18" fmla="*/ 65031 h 144244"/>
                <a:gd name="connsiteX19" fmla="*/ 0 w 144244"/>
                <a:gd name="connsiteY19" fmla="*/ 79214 h 144244"/>
                <a:gd name="connsiteX20" fmla="*/ 9657 w 144244"/>
                <a:gd name="connsiteY20" fmla="*/ 91000 h 144244"/>
                <a:gd name="connsiteX21" fmla="*/ 21041 w 144244"/>
                <a:gd name="connsiteY21" fmla="*/ 93277 h 144244"/>
                <a:gd name="connsiteX22" fmla="*/ 14604 w 144244"/>
                <a:gd name="connsiteY22" fmla="*/ 102937 h 144244"/>
                <a:gd name="connsiteX23" fmla="*/ 16106 w 144244"/>
                <a:gd name="connsiteY23" fmla="*/ 118104 h 144244"/>
                <a:gd name="connsiteX24" fmla="*/ 26145 w 144244"/>
                <a:gd name="connsiteY24" fmla="*/ 128136 h 144244"/>
                <a:gd name="connsiteX25" fmla="*/ 41307 w 144244"/>
                <a:gd name="connsiteY25" fmla="*/ 129638 h 144244"/>
                <a:gd name="connsiteX26" fmla="*/ 50967 w 144244"/>
                <a:gd name="connsiteY26" fmla="*/ 123208 h 144244"/>
                <a:gd name="connsiteX27" fmla="*/ 53245 w 144244"/>
                <a:gd name="connsiteY27" fmla="*/ 134585 h 144244"/>
                <a:gd name="connsiteX28" fmla="*/ 65028 w 144244"/>
                <a:gd name="connsiteY28" fmla="*/ 144244 h 144244"/>
                <a:gd name="connsiteX29" fmla="*/ 79214 w 144244"/>
                <a:gd name="connsiteY29" fmla="*/ 144244 h 144244"/>
                <a:gd name="connsiteX30" fmla="*/ 91000 w 144244"/>
                <a:gd name="connsiteY30" fmla="*/ 134585 h 144244"/>
                <a:gd name="connsiteX31" fmla="*/ 93278 w 144244"/>
                <a:gd name="connsiteY31" fmla="*/ 123208 h 144244"/>
                <a:gd name="connsiteX32" fmla="*/ 102935 w 144244"/>
                <a:gd name="connsiteY32" fmla="*/ 129646 h 144244"/>
                <a:gd name="connsiteX33" fmla="*/ 118105 w 144244"/>
                <a:gd name="connsiteY33" fmla="*/ 128144 h 144244"/>
                <a:gd name="connsiteX34" fmla="*/ 128136 w 144244"/>
                <a:gd name="connsiteY34" fmla="*/ 118104 h 144244"/>
                <a:gd name="connsiteX35" fmla="*/ 129638 w 144244"/>
                <a:gd name="connsiteY35" fmla="*/ 102943 h 144244"/>
                <a:gd name="connsiteX36" fmla="*/ 123209 w 144244"/>
                <a:gd name="connsiteY36" fmla="*/ 93277 h 144244"/>
                <a:gd name="connsiteX37" fmla="*/ 134585 w 144244"/>
                <a:gd name="connsiteY37" fmla="*/ 91000 h 144244"/>
                <a:gd name="connsiteX38" fmla="*/ 144244 w 144244"/>
                <a:gd name="connsiteY38" fmla="*/ 79214 h 144244"/>
                <a:gd name="connsiteX39" fmla="*/ 144244 w 144244"/>
                <a:gd name="connsiteY39" fmla="*/ 65031 h 144244"/>
                <a:gd name="connsiteX40" fmla="*/ 134585 w 144244"/>
                <a:gd name="connsiteY40" fmla="*/ 53245 h 144244"/>
                <a:gd name="connsiteX41" fmla="*/ 132224 w 144244"/>
                <a:gd name="connsiteY41" fmla="*/ 79214 h 144244"/>
                <a:gd name="connsiteX42" fmla="*/ 120840 w 144244"/>
                <a:gd name="connsiteY42" fmla="*/ 81491 h 144244"/>
                <a:gd name="connsiteX43" fmla="*/ 112094 w 144244"/>
                <a:gd name="connsiteY43" fmla="*/ 88677 h 144244"/>
                <a:gd name="connsiteX44" fmla="*/ 113194 w 144244"/>
                <a:gd name="connsiteY44" fmla="*/ 99944 h 144244"/>
                <a:gd name="connsiteX45" fmla="*/ 119638 w 144244"/>
                <a:gd name="connsiteY45" fmla="*/ 109606 h 144244"/>
                <a:gd name="connsiteX46" fmla="*/ 109601 w 144244"/>
                <a:gd name="connsiteY46" fmla="*/ 119637 h 144244"/>
                <a:gd name="connsiteX47" fmla="*/ 99942 w 144244"/>
                <a:gd name="connsiteY47" fmla="*/ 113197 h 144244"/>
                <a:gd name="connsiteX48" fmla="*/ 88678 w 144244"/>
                <a:gd name="connsiteY48" fmla="*/ 112093 h 144244"/>
                <a:gd name="connsiteX49" fmla="*/ 81491 w 144244"/>
                <a:gd name="connsiteY49" fmla="*/ 120839 h 144244"/>
                <a:gd name="connsiteX50" fmla="*/ 79214 w 144244"/>
                <a:gd name="connsiteY50" fmla="*/ 132224 h 144244"/>
                <a:gd name="connsiteX51" fmla="*/ 65028 w 144244"/>
                <a:gd name="connsiteY51" fmla="*/ 132224 h 144244"/>
                <a:gd name="connsiteX52" fmla="*/ 62750 w 144244"/>
                <a:gd name="connsiteY52" fmla="*/ 120839 h 144244"/>
                <a:gd name="connsiteX53" fmla="*/ 55567 w 144244"/>
                <a:gd name="connsiteY53" fmla="*/ 112093 h 144244"/>
                <a:gd name="connsiteX54" fmla="*/ 44301 w 144244"/>
                <a:gd name="connsiteY54" fmla="*/ 113197 h 144244"/>
                <a:gd name="connsiteX55" fmla="*/ 34635 w 144244"/>
                <a:gd name="connsiteY55" fmla="*/ 119637 h 144244"/>
                <a:gd name="connsiteX56" fmla="*/ 24605 w 144244"/>
                <a:gd name="connsiteY56" fmla="*/ 109600 h 144244"/>
                <a:gd name="connsiteX57" fmla="*/ 31048 w 144244"/>
                <a:gd name="connsiteY57" fmla="*/ 99944 h 144244"/>
                <a:gd name="connsiteX58" fmla="*/ 32148 w 144244"/>
                <a:gd name="connsiteY58" fmla="*/ 88677 h 144244"/>
                <a:gd name="connsiteX59" fmla="*/ 23402 w 144244"/>
                <a:gd name="connsiteY59" fmla="*/ 81491 h 144244"/>
                <a:gd name="connsiteX60" fmla="*/ 12021 w 144244"/>
                <a:gd name="connsiteY60" fmla="*/ 79214 h 144244"/>
                <a:gd name="connsiteX61" fmla="*/ 12021 w 144244"/>
                <a:gd name="connsiteY61" fmla="*/ 65031 h 144244"/>
                <a:gd name="connsiteX62" fmla="*/ 23402 w 144244"/>
                <a:gd name="connsiteY62" fmla="*/ 62753 h 144244"/>
                <a:gd name="connsiteX63" fmla="*/ 32148 w 144244"/>
                <a:gd name="connsiteY63" fmla="*/ 55566 h 144244"/>
                <a:gd name="connsiteX64" fmla="*/ 31048 w 144244"/>
                <a:gd name="connsiteY64" fmla="*/ 44300 h 144244"/>
                <a:gd name="connsiteX65" fmla="*/ 24605 w 144244"/>
                <a:gd name="connsiteY65" fmla="*/ 34638 h 144244"/>
                <a:gd name="connsiteX66" fmla="*/ 34641 w 144244"/>
                <a:gd name="connsiteY66" fmla="*/ 24607 h 144244"/>
                <a:gd name="connsiteX67" fmla="*/ 44301 w 144244"/>
                <a:gd name="connsiteY67" fmla="*/ 31048 h 144244"/>
                <a:gd name="connsiteX68" fmla="*/ 55567 w 144244"/>
                <a:gd name="connsiteY68" fmla="*/ 32151 h 144244"/>
                <a:gd name="connsiteX69" fmla="*/ 62750 w 144244"/>
                <a:gd name="connsiteY69" fmla="*/ 23404 h 144244"/>
                <a:gd name="connsiteX70" fmla="*/ 65028 w 144244"/>
                <a:gd name="connsiteY70" fmla="*/ 12020 h 144244"/>
                <a:gd name="connsiteX71" fmla="*/ 79214 w 144244"/>
                <a:gd name="connsiteY71" fmla="*/ 12020 h 144244"/>
                <a:gd name="connsiteX72" fmla="*/ 81491 w 144244"/>
                <a:gd name="connsiteY72" fmla="*/ 23404 h 144244"/>
                <a:gd name="connsiteX73" fmla="*/ 88678 w 144244"/>
                <a:gd name="connsiteY73" fmla="*/ 32151 h 144244"/>
                <a:gd name="connsiteX74" fmla="*/ 99942 w 144244"/>
                <a:gd name="connsiteY74" fmla="*/ 31048 h 144244"/>
                <a:gd name="connsiteX75" fmla="*/ 109606 w 144244"/>
                <a:gd name="connsiteY75" fmla="*/ 24607 h 144244"/>
                <a:gd name="connsiteX76" fmla="*/ 119638 w 144244"/>
                <a:gd name="connsiteY76" fmla="*/ 34643 h 144244"/>
                <a:gd name="connsiteX77" fmla="*/ 113194 w 144244"/>
                <a:gd name="connsiteY77" fmla="*/ 44300 h 144244"/>
                <a:gd name="connsiteX78" fmla="*/ 112094 w 144244"/>
                <a:gd name="connsiteY78" fmla="*/ 55566 h 144244"/>
                <a:gd name="connsiteX79" fmla="*/ 120840 w 144244"/>
                <a:gd name="connsiteY79" fmla="*/ 62753 h 144244"/>
                <a:gd name="connsiteX80" fmla="*/ 132224 w 144244"/>
                <a:gd name="connsiteY80" fmla="*/ 65031 h 14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44244" h="144244">
                  <a:moveTo>
                    <a:pt x="134585" y="53245"/>
                  </a:moveTo>
                  <a:lnTo>
                    <a:pt x="123209" y="50966"/>
                  </a:lnTo>
                  <a:lnTo>
                    <a:pt x="129644" y="41307"/>
                  </a:lnTo>
                  <a:cubicBezTo>
                    <a:pt x="132805" y="36536"/>
                    <a:pt x="132177" y="30197"/>
                    <a:pt x="128142" y="26139"/>
                  </a:cubicBezTo>
                  <a:lnTo>
                    <a:pt x="118099" y="16108"/>
                  </a:lnTo>
                  <a:cubicBezTo>
                    <a:pt x="114041" y="12072"/>
                    <a:pt x="107705" y="11445"/>
                    <a:pt x="102935" y="14606"/>
                  </a:cubicBezTo>
                  <a:lnTo>
                    <a:pt x="93278" y="21036"/>
                  </a:lnTo>
                  <a:lnTo>
                    <a:pt x="91000" y="9660"/>
                  </a:lnTo>
                  <a:cubicBezTo>
                    <a:pt x="89875" y="4041"/>
                    <a:pt x="84942" y="0"/>
                    <a:pt x="79214" y="0"/>
                  </a:cubicBezTo>
                  <a:lnTo>
                    <a:pt x="65028" y="0"/>
                  </a:lnTo>
                  <a:cubicBezTo>
                    <a:pt x="59300" y="0"/>
                    <a:pt x="54370" y="4041"/>
                    <a:pt x="53245" y="9660"/>
                  </a:cubicBezTo>
                  <a:lnTo>
                    <a:pt x="50967" y="21036"/>
                  </a:lnTo>
                  <a:lnTo>
                    <a:pt x="41307" y="14606"/>
                  </a:lnTo>
                  <a:cubicBezTo>
                    <a:pt x="36533" y="11442"/>
                    <a:pt x="30197" y="12070"/>
                    <a:pt x="26137" y="16108"/>
                  </a:cubicBezTo>
                  <a:lnTo>
                    <a:pt x="16106" y="26145"/>
                  </a:lnTo>
                  <a:cubicBezTo>
                    <a:pt x="12073" y="30203"/>
                    <a:pt x="11445" y="36536"/>
                    <a:pt x="14604" y="41307"/>
                  </a:cubicBezTo>
                  <a:lnTo>
                    <a:pt x="21036" y="50966"/>
                  </a:lnTo>
                  <a:lnTo>
                    <a:pt x="9657" y="53245"/>
                  </a:lnTo>
                  <a:cubicBezTo>
                    <a:pt x="4042" y="54370"/>
                    <a:pt x="0" y="59303"/>
                    <a:pt x="0" y="65031"/>
                  </a:cubicBezTo>
                  <a:lnTo>
                    <a:pt x="0" y="79214"/>
                  </a:lnTo>
                  <a:cubicBezTo>
                    <a:pt x="0" y="84941"/>
                    <a:pt x="4042" y="89874"/>
                    <a:pt x="9657" y="91000"/>
                  </a:cubicBezTo>
                  <a:lnTo>
                    <a:pt x="21041" y="93277"/>
                  </a:lnTo>
                  <a:lnTo>
                    <a:pt x="14604" y="102937"/>
                  </a:lnTo>
                  <a:cubicBezTo>
                    <a:pt x="11445" y="107708"/>
                    <a:pt x="12073" y="114047"/>
                    <a:pt x="16106" y="118104"/>
                  </a:cubicBezTo>
                  <a:lnTo>
                    <a:pt x="26145" y="128136"/>
                  </a:lnTo>
                  <a:cubicBezTo>
                    <a:pt x="30203" y="132169"/>
                    <a:pt x="36536" y="132796"/>
                    <a:pt x="41307" y="129638"/>
                  </a:cubicBezTo>
                  <a:lnTo>
                    <a:pt x="50967" y="123208"/>
                  </a:lnTo>
                  <a:lnTo>
                    <a:pt x="53245" y="134585"/>
                  </a:lnTo>
                  <a:cubicBezTo>
                    <a:pt x="54370" y="140202"/>
                    <a:pt x="59300" y="144244"/>
                    <a:pt x="65028" y="144244"/>
                  </a:cubicBezTo>
                  <a:lnTo>
                    <a:pt x="79214" y="144244"/>
                  </a:lnTo>
                  <a:cubicBezTo>
                    <a:pt x="84942" y="144244"/>
                    <a:pt x="89875" y="140202"/>
                    <a:pt x="91000" y="134585"/>
                  </a:cubicBezTo>
                  <a:lnTo>
                    <a:pt x="93278" y="123208"/>
                  </a:lnTo>
                  <a:lnTo>
                    <a:pt x="102935" y="129646"/>
                  </a:lnTo>
                  <a:cubicBezTo>
                    <a:pt x="107708" y="132807"/>
                    <a:pt x="114047" y="132180"/>
                    <a:pt x="118105" y="128144"/>
                  </a:cubicBezTo>
                  <a:lnTo>
                    <a:pt x="128136" y="118104"/>
                  </a:lnTo>
                  <a:cubicBezTo>
                    <a:pt x="132170" y="114047"/>
                    <a:pt x="132796" y="107713"/>
                    <a:pt x="129638" y="102943"/>
                  </a:cubicBezTo>
                  <a:lnTo>
                    <a:pt x="123209" y="93277"/>
                  </a:lnTo>
                  <a:lnTo>
                    <a:pt x="134585" y="91000"/>
                  </a:lnTo>
                  <a:cubicBezTo>
                    <a:pt x="140200" y="89874"/>
                    <a:pt x="144244" y="84941"/>
                    <a:pt x="144244" y="79214"/>
                  </a:cubicBezTo>
                  <a:lnTo>
                    <a:pt x="144244" y="65031"/>
                  </a:lnTo>
                  <a:cubicBezTo>
                    <a:pt x="144244" y="59303"/>
                    <a:pt x="140200" y="54370"/>
                    <a:pt x="134585" y="53245"/>
                  </a:cubicBezTo>
                  <a:close/>
                  <a:moveTo>
                    <a:pt x="132224" y="79214"/>
                  </a:moveTo>
                  <a:lnTo>
                    <a:pt x="120840" y="81491"/>
                  </a:lnTo>
                  <a:cubicBezTo>
                    <a:pt x="116908" y="82278"/>
                    <a:pt x="113628" y="84974"/>
                    <a:pt x="112094" y="88677"/>
                  </a:cubicBezTo>
                  <a:cubicBezTo>
                    <a:pt x="110558" y="92381"/>
                    <a:pt x="110971" y="96607"/>
                    <a:pt x="113194" y="99944"/>
                  </a:cubicBezTo>
                  <a:lnTo>
                    <a:pt x="119638" y="109606"/>
                  </a:lnTo>
                  <a:lnTo>
                    <a:pt x="109601" y="119637"/>
                  </a:lnTo>
                  <a:lnTo>
                    <a:pt x="99942" y="113197"/>
                  </a:lnTo>
                  <a:cubicBezTo>
                    <a:pt x="96607" y="110973"/>
                    <a:pt x="92381" y="110560"/>
                    <a:pt x="88678" y="112093"/>
                  </a:cubicBezTo>
                  <a:cubicBezTo>
                    <a:pt x="84972" y="113628"/>
                    <a:pt x="82279" y="116908"/>
                    <a:pt x="81491" y="120839"/>
                  </a:cubicBezTo>
                  <a:lnTo>
                    <a:pt x="79214" y="132224"/>
                  </a:lnTo>
                  <a:lnTo>
                    <a:pt x="65028" y="132224"/>
                  </a:lnTo>
                  <a:lnTo>
                    <a:pt x="62750" y="120839"/>
                  </a:lnTo>
                  <a:cubicBezTo>
                    <a:pt x="61966" y="116908"/>
                    <a:pt x="59270" y="113628"/>
                    <a:pt x="55567" y="112093"/>
                  </a:cubicBezTo>
                  <a:cubicBezTo>
                    <a:pt x="51861" y="110560"/>
                    <a:pt x="47638" y="110973"/>
                    <a:pt x="44301" y="113197"/>
                  </a:cubicBezTo>
                  <a:lnTo>
                    <a:pt x="34635" y="119637"/>
                  </a:lnTo>
                  <a:lnTo>
                    <a:pt x="24605" y="109600"/>
                  </a:lnTo>
                  <a:lnTo>
                    <a:pt x="31048" y="99944"/>
                  </a:lnTo>
                  <a:cubicBezTo>
                    <a:pt x="33271" y="96607"/>
                    <a:pt x="33684" y="92381"/>
                    <a:pt x="32148" y="88677"/>
                  </a:cubicBezTo>
                  <a:cubicBezTo>
                    <a:pt x="30616" y="84974"/>
                    <a:pt x="27334" y="82278"/>
                    <a:pt x="23402" y="81491"/>
                  </a:cubicBezTo>
                  <a:lnTo>
                    <a:pt x="12021" y="79214"/>
                  </a:lnTo>
                  <a:lnTo>
                    <a:pt x="12021" y="65031"/>
                  </a:lnTo>
                  <a:lnTo>
                    <a:pt x="23402" y="62753"/>
                  </a:lnTo>
                  <a:cubicBezTo>
                    <a:pt x="27334" y="61966"/>
                    <a:pt x="30616" y="59269"/>
                    <a:pt x="32148" y="55566"/>
                  </a:cubicBezTo>
                  <a:cubicBezTo>
                    <a:pt x="33684" y="51864"/>
                    <a:pt x="33271" y="47638"/>
                    <a:pt x="31048" y="44300"/>
                  </a:cubicBezTo>
                  <a:lnTo>
                    <a:pt x="24605" y="34638"/>
                  </a:lnTo>
                  <a:lnTo>
                    <a:pt x="34641" y="24607"/>
                  </a:lnTo>
                  <a:lnTo>
                    <a:pt x="44301" y="31048"/>
                  </a:lnTo>
                  <a:cubicBezTo>
                    <a:pt x="47638" y="33270"/>
                    <a:pt x="51861" y="33683"/>
                    <a:pt x="55567" y="32151"/>
                  </a:cubicBezTo>
                  <a:cubicBezTo>
                    <a:pt x="59270" y="30616"/>
                    <a:pt x="61966" y="27336"/>
                    <a:pt x="62750" y="23404"/>
                  </a:cubicBezTo>
                  <a:lnTo>
                    <a:pt x="65028" y="12020"/>
                  </a:lnTo>
                  <a:lnTo>
                    <a:pt x="79214" y="12020"/>
                  </a:lnTo>
                  <a:lnTo>
                    <a:pt x="81491" y="23404"/>
                  </a:lnTo>
                  <a:cubicBezTo>
                    <a:pt x="82279" y="27336"/>
                    <a:pt x="84972" y="30616"/>
                    <a:pt x="88678" y="32151"/>
                  </a:cubicBezTo>
                  <a:cubicBezTo>
                    <a:pt x="92381" y="33683"/>
                    <a:pt x="96607" y="33270"/>
                    <a:pt x="99942" y="31048"/>
                  </a:cubicBezTo>
                  <a:lnTo>
                    <a:pt x="109606" y="24607"/>
                  </a:lnTo>
                  <a:lnTo>
                    <a:pt x="119638" y="34643"/>
                  </a:lnTo>
                  <a:lnTo>
                    <a:pt x="113194" y="44300"/>
                  </a:lnTo>
                  <a:cubicBezTo>
                    <a:pt x="110971" y="47638"/>
                    <a:pt x="110558" y="51864"/>
                    <a:pt x="112094" y="55566"/>
                  </a:cubicBezTo>
                  <a:cubicBezTo>
                    <a:pt x="113628" y="59269"/>
                    <a:pt x="116908" y="61966"/>
                    <a:pt x="120840" y="62753"/>
                  </a:cubicBezTo>
                  <a:lnTo>
                    <a:pt x="132224" y="65031"/>
                  </a:lnTo>
                  <a:close/>
                </a:path>
              </a:pathLst>
            </a:custGeom>
            <a:grpFill/>
            <a:ln w="68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09FEEBE-7647-4550-9F13-A6DE2E70DD15}"/>
                </a:ext>
              </a:extLst>
            </p:cNvPr>
            <p:cNvSpPr/>
            <p:nvPr/>
          </p:nvSpPr>
          <p:spPr>
            <a:xfrm>
              <a:off x="408424" y="1691508"/>
              <a:ext cx="72120" cy="72123"/>
            </a:xfrm>
            <a:custGeom>
              <a:avLst/>
              <a:gdLst>
                <a:gd name="connsiteX0" fmla="*/ 36060 w 72120"/>
                <a:gd name="connsiteY0" fmla="*/ 0 h 72123"/>
                <a:gd name="connsiteX1" fmla="*/ 0 w 72120"/>
                <a:gd name="connsiteY1" fmla="*/ 36063 h 72123"/>
                <a:gd name="connsiteX2" fmla="*/ 36060 w 72120"/>
                <a:gd name="connsiteY2" fmla="*/ 72123 h 72123"/>
                <a:gd name="connsiteX3" fmla="*/ 72120 w 72120"/>
                <a:gd name="connsiteY3" fmla="*/ 36063 h 72123"/>
                <a:gd name="connsiteX4" fmla="*/ 36060 w 72120"/>
                <a:gd name="connsiteY4" fmla="*/ 0 h 72123"/>
                <a:gd name="connsiteX5" fmla="*/ 36060 w 72120"/>
                <a:gd name="connsiteY5" fmla="*/ 60103 h 72123"/>
                <a:gd name="connsiteX6" fmla="*/ 12020 w 72120"/>
                <a:gd name="connsiteY6" fmla="*/ 36063 h 72123"/>
                <a:gd name="connsiteX7" fmla="*/ 36060 w 72120"/>
                <a:gd name="connsiteY7" fmla="*/ 12021 h 72123"/>
                <a:gd name="connsiteX8" fmla="*/ 60101 w 72120"/>
                <a:gd name="connsiteY8" fmla="*/ 36063 h 72123"/>
                <a:gd name="connsiteX9" fmla="*/ 36060 w 72120"/>
                <a:gd name="connsiteY9" fmla="*/ 60103 h 7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120" h="72123">
                  <a:moveTo>
                    <a:pt x="36060" y="0"/>
                  </a:moveTo>
                  <a:cubicBezTo>
                    <a:pt x="16144" y="0"/>
                    <a:pt x="0" y="16147"/>
                    <a:pt x="0" y="36063"/>
                  </a:cubicBezTo>
                  <a:cubicBezTo>
                    <a:pt x="0" y="55977"/>
                    <a:pt x="16144" y="72123"/>
                    <a:pt x="36060" y="72123"/>
                  </a:cubicBezTo>
                  <a:cubicBezTo>
                    <a:pt x="55976" y="72123"/>
                    <a:pt x="72120" y="55977"/>
                    <a:pt x="72120" y="36063"/>
                  </a:cubicBezTo>
                  <a:cubicBezTo>
                    <a:pt x="72101" y="16156"/>
                    <a:pt x="55968" y="22"/>
                    <a:pt x="36060" y="0"/>
                  </a:cubicBezTo>
                  <a:close/>
                  <a:moveTo>
                    <a:pt x="36060" y="60103"/>
                  </a:moveTo>
                  <a:cubicBezTo>
                    <a:pt x="22782" y="60103"/>
                    <a:pt x="12020" y="49338"/>
                    <a:pt x="12020" y="36063"/>
                  </a:cubicBezTo>
                  <a:cubicBezTo>
                    <a:pt x="12020" y="22786"/>
                    <a:pt x="22782" y="12021"/>
                    <a:pt x="36060" y="12021"/>
                  </a:cubicBezTo>
                  <a:cubicBezTo>
                    <a:pt x="49337" y="12021"/>
                    <a:pt x="60101" y="22786"/>
                    <a:pt x="60101" y="36063"/>
                  </a:cubicBezTo>
                  <a:cubicBezTo>
                    <a:pt x="60101" y="49338"/>
                    <a:pt x="49337" y="60103"/>
                    <a:pt x="36060" y="60103"/>
                  </a:cubicBezTo>
                  <a:close/>
                </a:path>
              </a:pathLst>
            </a:custGeom>
            <a:grpFill/>
            <a:ln w="68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64F44C3-A08C-4A35-A34C-18264AE486E9}"/>
                </a:ext>
              </a:extLst>
            </p:cNvPr>
            <p:cNvSpPr/>
            <p:nvPr/>
          </p:nvSpPr>
          <p:spPr>
            <a:xfrm>
              <a:off x="312260" y="1751611"/>
              <a:ext cx="54092" cy="12019"/>
            </a:xfrm>
            <a:custGeom>
              <a:avLst/>
              <a:gdLst>
                <a:gd name="connsiteX0" fmla="*/ 0 w 54092"/>
                <a:gd name="connsiteY0" fmla="*/ 6009 h 12019"/>
                <a:gd name="connsiteX1" fmla="*/ 6012 w 54092"/>
                <a:gd name="connsiteY1" fmla="*/ 12020 h 12019"/>
                <a:gd name="connsiteX2" fmla="*/ 48084 w 54092"/>
                <a:gd name="connsiteY2" fmla="*/ 12020 h 12019"/>
                <a:gd name="connsiteX3" fmla="*/ 54092 w 54092"/>
                <a:gd name="connsiteY3" fmla="*/ 6009 h 12019"/>
                <a:gd name="connsiteX4" fmla="*/ 48084 w 54092"/>
                <a:gd name="connsiteY4" fmla="*/ 0 h 12019"/>
                <a:gd name="connsiteX5" fmla="*/ 6012 w 54092"/>
                <a:gd name="connsiteY5" fmla="*/ 0 h 12019"/>
                <a:gd name="connsiteX6" fmla="*/ 0 w 54092"/>
                <a:gd name="connsiteY6" fmla="*/ 6009 h 1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92" h="12019">
                  <a:moveTo>
                    <a:pt x="0" y="6009"/>
                  </a:moveTo>
                  <a:cubicBezTo>
                    <a:pt x="0" y="9329"/>
                    <a:pt x="2691" y="12020"/>
                    <a:pt x="6012" y="12020"/>
                  </a:cubicBezTo>
                  <a:lnTo>
                    <a:pt x="48084" y="12020"/>
                  </a:lnTo>
                  <a:cubicBezTo>
                    <a:pt x="51402" y="12020"/>
                    <a:pt x="54092" y="9329"/>
                    <a:pt x="54092" y="6009"/>
                  </a:cubicBezTo>
                  <a:cubicBezTo>
                    <a:pt x="54092" y="2690"/>
                    <a:pt x="51402" y="0"/>
                    <a:pt x="48084" y="0"/>
                  </a:cubicBezTo>
                  <a:lnTo>
                    <a:pt x="6012" y="0"/>
                  </a:lnTo>
                  <a:cubicBezTo>
                    <a:pt x="2691" y="0"/>
                    <a:pt x="0" y="2690"/>
                    <a:pt x="0" y="6009"/>
                  </a:cubicBezTo>
                  <a:close/>
                </a:path>
              </a:pathLst>
            </a:custGeom>
            <a:grpFill/>
            <a:ln w="68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0BD7385-D7D2-4AC9-81EE-29712D2329D9}"/>
                </a:ext>
              </a:extLst>
            </p:cNvPr>
            <p:cNvSpPr/>
            <p:nvPr/>
          </p:nvSpPr>
          <p:spPr>
            <a:xfrm>
              <a:off x="264180" y="1775652"/>
              <a:ext cx="42071" cy="12019"/>
            </a:xfrm>
            <a:custGeom>
              <a:avLst/>
              <a:gdLst>
                <a:gd name="connsiteX0" fmla="*/ 6011 w 42071"/>
                <a:gd name="connsiteY0" fmla="*/ 12020 h 12019"/>
                <a:gd name="connsiteX1" fmla="*/ 36060 w 42071"/>
                <a:gd name="connsiteY1" fmla="*/ 12020 h 12019"/>
                <a:gd name="connsiteX2" fmla="*/ 42072 w 42071"/>
                <a:gd name="connsiteY2" fmla="*/ 6009 h 12019"/>
                <a:gd name="connsiteX3" fmla="*/ 36060 w 42071"/>
                <a:gd name="connsiteY3" fmla="*/ 0 h 12019"/>
                <a:gd name="connsiteX4" fmla="*/ 6011 w 42071"/>
                <a:gd name="connsiteY4" fmla="*/ 0 h 12019"/>
                <a:gd name="connsiteX5" fmla="*/ 0 w 42071"/>
                <a:gd name="connsiteY5" fmla="*/ 6009 h 12019"/>
                <a:gd name="connsiteX6" fmla="*/ 6011 w 42071"/>
                <a:gd name="connsiteY6" fmla="*/ 12020 h 1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71" h="12019">
                  <a:moveTo>
                    <a:pt x="6011" y="12020"/>
                  </a:moveTo>
                  <a:lnTo>
                    <a:pt x="36060" y="12020"/>
                  </a:lnTo>
                  <a:cubicBezTo>
                    <a:pt x="39381" y="12020"/>
                    <a:pt x="42072" y="9329"/>
                    <a:pt x="42072" y="6009"/>
                  </a:cubicBezTo>
                  <a:cubicBezTo>
                    <a:pt x="42072" y="2690"/>
                    <a:pt x="39381" y="0"/>
                    <a:pt x="36060" y="0"/>
                  </a:cubicBezTo>
                  <a:lnTo>
                    <a:pt x="6011" y="0"/>
                  </a:lnTo>
                  <a:cubicBezTo>
                    <a:pt x="2690" y="0"/>
                    <a:pt x="0" y="2690"/>
                    <a:pt x="0" y="6009"/>
                  </a:cubicBezTo>
                  <a:cubicBezTo>
                    <a:pt x="0" y="9329"/>
                    <a:pt x="2690" y="12020"/>
                    <a:pt x="6011" y="12020"/>
                  </a:cubicBezTo>
                  <a:close/>
                </a:path>
              </a:pathLst>
            </a:custGeom>
            <a:grpFill/>
            <a:ln w="68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98651D0C-4204-48BE-B3D0-FBC9EE9898FF}"/>
                </a:ext>
              </a:extLst>
            </p:cNvPr>
            <p:cNvSpPr/>
            <p:nvPr/>
          </p:nvSpPr>
          <p:spPr>
            <a:xfrm>
              <a:off x="318272" y="1775652"/>
              <a:ext cx="60100" cy="12019"/>
            </a:xfrm>
            <a:custGeom>
              <a:avLst/>
              <a:gdLst>
                <a:gd name="connsiteX0" fmla="*/ 0 w 60100"/>
                <a:gd name="connsiteY0" fmla="*/ 6009 h 12019"/>
                <a:gd name="connsiteX1" fmla="*/ 6011 w 60100"/>
                <a:gd name="connsiteY1" fmla="*/ 12020 h 12019"/>
                <a:gd name="connsiteX2" fmla="*/ 54091 w 60100"/>
                <a:gd name="connsiteY2" fmla="*/ 12020 h 12019"/>
                <a:gd name="connsiteX3" fmla="*/ 60101 w 60100"/>
                <a:gd name="connsiteY3" fmla="*/ 6009 h 12019"/>
                <a:gd name="connsiteX4" fmla="*/ 54091 w 60100"/>
                <a:gd name="connsiteY4" fmla="*/ 0 h 12019"/>
                <a:gd name="connsiteX5" fmla="*/ 6011 w 60100"/>
                <a:gd name="connsiteY5" fmla="*/ 0 h 12019"/>
                <a:gd name="connsiteX6" fmla="*/ 0 w 60100"/>
                <a:gd name="connsiteY6" fmla="*/ 6009 h 1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00" h="12019">
                  <a:moveTo>
                    <a:pt x="0" y="6009"/>
                  </a:moveTo>
                  <a:cubicBezTo>
                    <a:pt x="0" y="9329"/>
                    <a:pt x="2690" y="12020"/>
                    <a:pt x="6011" y="12020"/>
                  </a:cubicBezTo>
                  <a:lnTo>
                    <a:pt x="54091" y="12020"/>
                  </a:lnTo>
                  <a:cubicBezTo>
                    <a:pt x="57409" y="12020"/>
                    <a:pt x="60101" y="9329"/>
                    <a:pt x="60101" y="6009"/>
                  </a:cubicBezTo>
                  <a:cubicBezTo>
                    <a:pt x="60101" y="2690"/>
                    <a:pt x="57409" y="0"/>
                    <a:pt x="54091" y="0"/>
                  </a:cubicBezTo>
                  <a:lnTo>
                    <a:pt x="6011" y="0"/>
                  </a:lnTo>
                  <a:cubicBezTo>
                    <a:pt x="2690" y="0"/>
                    <a:pt x="0" y="2690"/>
                    <a:pt x="0" y="6009"/>
                  </a:cubicBezTo>
                  <a:close/>
                </a:path>
              </a:pathLst>
            </a:custGeom>
            <a:grpFill/>
            <a:ln w="68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31F8203-8723-484E-835E-1F9EB072B4D0}"/>
                </a:ext>
              </a:extLst>
            </p:cNvPr>
            <p:cNvSpPr/>
            <p:nvPr/>
          </p:nvSpPr>
          <p:spPr>
            <a:xfrm>
              <a:off x="264180" y="1799692"/>
              <a:ext cx="132223" cy="12019"/>
            </a:xfrm>
            <a:custGeom>
              <a:avLst/>
              <a:gdLst>
                <a:gd name="connsiteX0" fmla="*/ 0 w 132223"/>
                <a:gd name="connsiteY0" fmla="*/ 6009 h 12019"/>
                <a:gd name="connsiteX1" fmla="*/ 6011 w 132223"/>
                <a:gd name="connsiteY1" fmla="*/ 12020 h 12019"/>
                <a:gd name="connsiteX2" fmla="*/ 126212 w 132223"/>
                <a:gd name="connsiteY2" fmla="*/ 12020 h 12019"/>
                <a:gd name="connsiteX3" fmla="*/ 132224 w 132223"/>
                <a:gd name="connsiteY3" fmla="*/ 6009 h 12019"/>
                <a:gd name="connsiteX4" fmla="*/ 126212 w 132223"/>
                <a:gd name="connsiteY4" fmla="*/ 0 h 12019"/>
                <a:gd name="connsiteX5" fmla="*/ 6011 w 132223"/>
                <a:gd name="connsiteY5" fmla="*/ 0 h 12019"/>
                <a:gd name="connsiteX6" fmla="*/ 0 w 132223"/>
                <a:gd name="connsiteY6" fmla="*/ 6009 h 1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223" h="12019">
                  <a:moveTo>
                    <a:pt x="0" y="6009"/>
                  </a:moveTo>
                  <a:cubicBezTo>
                    <a:pt x="0" y="9329"/>
                    <a:pt x="2690" y="12020"/>
                    <a:pt x="6011" y="12020"/>
                  </a:cubicBezTo>
                  <a:lnTo>
                    <a:pt x="126212" y="12020"/>
                  </a:lnTo>
                  <a:cubicBezTo>
                    <a:pt x="129533" y="12020"/>
                    <a:pt x="132224" y="9329"/>
                    <a:pt x="132224" y="6009"/>
                  </a:cubicBezTo>
                  <a:cubicBezTo>
                    <a:pt x="132224" y="2690"/>
                    <a:pt x="129533" y="0"/>
                    <a:pt x="126212" y="0"/>
                  </a:cubicBezTo>
                  <a:lnTo>
                    <a:pt x="6011" y="0"/>
                  </a:lnTo>
                  <a:cubicBezTo>
                    <a:pt x="2690" y="0"/>
                    <a:pt x="0" y="2690"/>
                    <a:pt x="0" y="6009"/>
                  </a:cubicBezTo>
                  <a:close/>
                </a:path>
              </a:pathLst>
            </a:custGeom>
            <a:grpFill/>
            <a:ln w="688" cap="flat">
              <a:noFill/>
              <a:prstDash val="solid"/>
              <a:miter/>
            </a:ln>
          </p:spPr>
          <p:txBody>
            <a:bodyPr rtlCol="0" anchor="ctr"/>
            <a:lstStyle/>
            <a:p>
              <a:endParaRPr lang="en-US"/>
            </a:p>
          </p:txBody>
        </p:sp>
      </p:grpSp>
      <p:grpSp>
        <p:nvGrpSpPr>
          <p:cNvPr id="65" name="Group 64">
            <a:extLst>
              <a:ext uri="{FF2B5EF4-FFF2-40B4-BE49-F238E27FC236}">
                <a16:creationId xmlns:a16="http://schemas.microsoft.com/office/drawing/2014/main" id="{ED7CD956-331C-414E-8CCD-FD6A3A8B450D}"/>
              </a:ext>
            </a:extLst>
          </p:cNvPr>
          <p:cNvGrpSpPr/>
          <p:nvPr/>
        </p:nvGrpSpPr>
        <p:grpSpPr>
          <a:xfrm>
            <a:off x="776445" y="2414595"/>
            <a:ext cx="240564" cy="342898"/>
            <a:chOff x="776445" y="2414595"/>
            <a:chExt cx="240564" cy="342898"/>
          </a:xfrm>
          <a:solidFill>
            <a:srgbClr val="37617A"/>
          </a:solidFill>
        </p:grpSpPr>
        <p:sp>
          <p:nvSpPr>
            <p:cNvPr id="54" name="Freeform: Shape 53">
              <a:extLst>
                <a:ext uri="{FF2B5EF4-FFF2-40B4-BE49-F238E27FC236}">
                  <a16:creationId xmlns:a16="http://schemas.microsoft.com/office/drawing/2014/main" id="{6D02CFC1-5438-43E0-8882-6B75D500CBF1}"/>
                </a:ext>
              </a:extLst>
            </p:cNvPr>
            <p:cNvSpPr/>
            <p:nvPr/>
          </p:nvSpPr>
          <p:spPr>
            <a:xfrm>
              <a:off x="859381" y="2481633"/>
              <a:ext cx="90703" cy="89271"/>
            </a:xfrm>
            <a:custGeom>
              <a:avLst/>
              <a:gdLst>
                <a:gd name="connsiteX0" fmla="*/ 37400 w 90703"/>
                <a:gd name="connsiteY0" fmla="*/ 0 h 89271"/>
                <a:gd name="connsiteX1" fmla="*/ 2282 w 90703"/>
                <a:gd name="connsiteY1" fmla="*/ 13206 h 89271"/>
                <a:gd name="connsiteX2" fmla="*/ 1661 w 90703"/>
                <a:gd name="connsiteY2" fmla="*/ 22656 h 89271"/>
                <a:gd name="connsiteX3" fmla="*/ 11110 w 90703"/>
                <a:gd name="connsiteY3" fmla="*/ 23277 h 89271"/>
                <a:gd name="connsiteX4" fmla="*/ 37399 w 90703"/>
                <a:gd name="connsiteY4" fmla="*/ 13393 h 89271"/>
                <a:gd name="connsiteX5" fmla="*/ 77310 w 90703"/>
                <a:gd name="connsiteY5" fmla="*/ 53298 h 89271"/>
                <a:gd name="connsiteX6" fmla="*/ 68453 w 90703"/>
                <a:gd name="connsiteY6" fmla="*/ 78365 h 89271"/>
                <a:gd name="connsiteX7" fmla="*/ 69452 w 90703"/>
                <a:gd name="connsiteY7" fmla="*/ 87782 h 89271"/>
                <a:gd name="connsiteX8" fmla="*/ 73657 w 90703"/>
                <a:gd name="connsiteY8" fmla="*/ 89271 h 89271"/>
                <a:gd name="connsiteX9" fmla="*/ 78869 w 90703"/>
                <a:gd name="connsiteY9" fmla="*/ 86784 h 89271"/>
                <a:gd name="connsiteX10" fmla="*/ 90703 w 90703"/>
                <a:gd name="connsiteY10" fmla="*/ 53298 h 89271"/>
                <a:gd name="connsiteX11" fmla="*/ 37400 w 90703"/>
                <a:gd name="connsiteY11" fmla="*/ 0 h 89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703" h="89271">
                  <a:moveTo>
                    <a:pt x="37400" y="0"/>
                  </a:moveTo>
                  <a:cubicBezTo>
                    <a:pt x="24467" y="0"/>
                    <a:pt x="11995" y="4690"/>
                    <a:pt x="2282" y="13206"/>
                  </a:cubicBezTo>
                  <a:cubicBezTo>
                    <a:pt x="-499" y="15645"/>
                    <a:pt x="-777" y="19875"/>
                    <a:pt x="1661" y="22656"/>
                  </a:cubicBezTo>
                  <a:cubicBezTo>
                    <a:pt x="4099" y="25436"/>
                    <a:pt x="8330" y="25714"/>
                    <a:pt x="11110" y="23277"/>
                  </a:cubicBezTo>
                  <a:cubicBezTo>
                    <a:pt x="18380" y="16903"/>
                    <a:pt x="27716" y="13393"/>
                    <a:pt x="37399" y="13393"/>
                  </a:cubicBezTo>
                  <a:cubicBezTo>
                    <a:pt x="59406" y="13393"/>
                    <a:pt x="77310" y="31294"/>
                    <a:pt x="77310" y="53298"/>
                  </a:cubicBezTo>
                  <a:cubicBezTo>
                    <a:pt x="77310" y="62528"/>
                    <a:pt x="74248" y="71197"/>
                    <a:pt x="68453" y="78365"/>
                  </a:cubicBezTo>
                  <a:cubicBezTo>
                    <a:pt x="66128" y="81241"/>
                    <a:pt x="66575" y="85458"/>
                    <a:pt x="69452" y="87782"/>
                  </a:cubicBezTo>
                  <a:cubicBezTo>
                    <a:pt x="70691" y="88784"/>
                    <a:pt x="72179" y="89271"/>
                    <a:pt x="73657" y="89271"/>
                  </a:cubicBezTo>
                  <a:cubicBezTo>
                    <a:pt x="75610" y="89271"/>
                    <a:pt x="77545" y="88421"/>
                    <a:pt x="78869" y="86784"/>
                  </a:cubicBezTo>
                  <a:cubicBezTo>
                    <a:pt x="86501" y="77343"/>
                    <a:pt x="90703" y="65451"/>
                    <a:pt x="90703" y="53298"/>
                  </a:cubicBezTo>
                  <a:cubicBezTo>
                    <a:pt x="90703" y="23909"/>
                    <a:pt x="66791" y="0"/>
                    <a:pt x="37400" y="0"/>
                  </a:cubicBezTo>
                  <a:close/>
                </a:path>
              </a:pathLst>
            </a:custGeom>
            <a:grpFill/>
            <a:ln w="67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B52F121-42B3-4571-933F-5B0A9A0A258F}"/>
                </a:ext>
              </a:extLst>
            </p:cNvPr>
            <p:cNvSpPr/>
            <p:nvPr/>
          </p:nvSpPr>
          <p:spPr>
            <a:xfrm>
              <a:off x="843484" y="2513246"/>
              <a:ext cx="25071" cy="59231"/>
            </a:xfrm>
            <a:custGeom>
              <a:avLst/>
              <a:gdLst>
                <a:gd name="connsiteX0" fmla="*/ 23392 w 25071"/>
                <a:gd name="connsiteY0" fmla="*/ 48099 h 59231"/>
                <a:gd name="connsiteX1" fmla="*/ 13393 w 25071"/>
                <a:gd name="connsiteY1" fmla="*/ 21684 h 59231"/>
                <a:gd name="connsiteX2" fmla="*/ 15501 w 25071"/>
                <a:gd name="connsiteY2" fmla="*/ 8853 h 59231"/>
                <a:gd name="connsiteX3" fmla="*/ 11316 w 25071"/>
                <a:gd name="connsiteY3" fmla="*/ 357 h 59231"/>
                <a:gd name="connsiteX4" fmla="*/ 2821 w 25071"/>
                <a:gd name="connsiteY4" fmla="*/ 4542 h 59231"/>
                <a:gd name="connsiteX5" fmla="*/ 0 w 25071"/>
                <a:gd name="connsiteY5" fmla="*/ 21684 h 59231"/>
                <a:gd name="connsiteX6" fmla="*/ 13359 w 25071"/>
                <a:gd name="connsiteY6" fmla="*/ 56971 h 59231"/>
                <a:gd name="connsiteX7" fmla="*/ 18378 w 25071"/>
                <a:gd name="connsiteY7" fmla="*/ 59232 h 59231"/>
                <a:gd name="connsiteX8" fmla="*/ 22811 w 25071"/>
                <a:gd name="connsiteY8" fmla="*/ 57551 h 59231"/>
                <a:gd name="connsiteX9" fmla="*/ 23392 w 25071"/>
                <a:gd name="connsiteY9" fmla="*/ 48099 h 59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71" h="59231">
                  <a:moveTo>
                    <a:pt x="23392" y="48099"/>
                  </a:moveTo>
                  <a:cubicBezTo>
                    <a:pt x="16944" y="40806"/>
                    <a:pt x="13393" y="31426"/>
                    <a:pt x="13393" y="21684"/>
                  </a:cubicBezTo>
                  <a:cubicBezTo>
                    <a:pt x="13393" y="17284"/>
                    <a:pt x="14102" y="12967"/>
                    <a:pt x="15501" y="8853"/>
                  </a:cubicBezTo>
                  <a:cubicBezTo>
                    <a:pt x="16692" y="5351"/>
                    <a:pt x="14818" y="1547"/>
                    <a:pt x="11316" y="357"/>
                  </a:cubicBezTo>
                  <a:cubicBezTo>
                    <a:pt x="7815" y="-831"/>
                    <a:pt x="4011" y="1040"/>
                    <a:pt x="2821" y="4542"/>
                  </a:cubicBezTo>
                  <a:cubicBezTo>
                    <a:pt x="949" y="10047"/>
                    <a:pt x="0" y="15814"/>
                    <a:pt x="0" y="21684"/>
                  </a:cubicBezTo>
                  <a:cubicBezTo>
                    <a:pt x="0" y="34698"/>
                    <a:pt x="4744" y="47228"/>
                    <a:pt x="13359" y="56971"/>
                  </a:cubicBezTo>
                  <a:cubicBezTo>
                    <a:pt x="14682" y="58467"/>
                    <a:pt x="16526" y="59232"/>
                    <a:pt x="18378" y="59232"/>
                  </a:cubicBezTo>
                  <a:cubicBezTo>
                    <a:pt x="19955" y="59232"/>
                    <a:pt x="21537" y="58678"/>
                    <a:pt x="22811" y="57551"/>
                  </a:cubicBezTo>
                  <a:cubicBezTo>
                    <a:pt x="25581" y="55102"/>
                    <a:pt x="25841" y="50869"/>
                    <a:pt x="23392" y="48099"/>
                  </a:cubicBezTo>
                  <a:close/>
                </a:path>
              </a:pathLst>
            </a:custGeom>
            <a:grpFill/>
            <a:ln w="67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0800FFFF-6A5F-4C11-B75D-6764FE1A859F}"/>
                </a:ext>
              </a:extLst>
            </p:cNvPr>
            <p:cNvSpPr/>
            <p:nvPr/>
          </p:nvSpPr>
          <p:spPr>
            <a:xfrm>
              <a:off x="946623" y="2478058"/>
              <a:ext cx="36207" cy="119250"/>
            </a:xfrm>
            <a:custGeom>
              <a:avLst/>
              <a:gdLst>
                <a:gd name="connsiteX0" fmla="*/ 16824 w 36207"/>
                <a:gd name="connsiteY0" fmla="*/ 2460 h 119250"/>
                <a:gd name="connsiteX1" fmla="*/ 7402 w 36207"/>
                <a:gd name="connsiteY1" fmla="*/ 1510 h 119250"/>
                <a:gd name="connsiteX2" fmla="*/ 6452 w 36207"/>
                <a:gd name="connsiteY2" fmla="*/ 10932 h 119250"/>
                <a:gd name="connsiteX3" fmla="*/ 22815 w 36207"/>
                <a:gd name="connsiteY3" fmla="*/ 56873 h 119250"/>
                <a:gd name="connsiteX4" fmla="*/ 1926 w 36207"/>
                <a:gd name="connsiteY4" fmla="*/ 107855 h 119250"/>
                <a:gd name="connsiteX5" fmla="*/ 1997 w 36207"/>
                <a:gd name="connsiteY5" fmla="*/ 117325 h 119250"/>
                <a:gd name="connsiteX6" fmla="*/ 6695 w 36207"/>
                <a:gd name="connsiteY6" fmla="*/ 119250 h 119250"/>
                <a:gd name="connsiteX7" fmla="*/ 11466 w 36207"/>
                <a:gd name="connsiteY7" fmla="*/ 117253 h 119250"/>
                <a:gd name="connsiteX8" fmla="*/ 36207 w 36207"/>
                <a:gd name="connsiteY8" fmla="*/ 56873 h 119250"/>
                <a:gd name="connsiteX9" fmla="*/ 16824 w 36207"/>
                <a:gd name="connsiteY9" fmla="*/ 2460 h 1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07" h="119250">
                  <a:moveTo>
                    <a:pt x="16824" y="2460"/>
                  </a:moveTo>
                  <a:cubicBezTo>
                    <a:pt x="14484" y="-404"/>
                    <a:pt x="10266" y="-829"/>
                    <a:pt x="7402" y="1510"/>
                  </a:cubicBezTo>
                  <a:cubicBezTo>
                    <a:pt x="4538" y="3850"/>
                    <a:pt x="4113" y="8068"/>
                    <a:pt x="6452" y="10932"/>
                  </a:cubicBezTo>
                  <a:cubicBezTo>
                    <a:pt x="17004" y="23850"/>
                    <a:pt x="22815" y="40165"/>
                    <a:pt x="22815" y="56873"/>
                  </a:cubicBezTo>
                  <a:cubicBezTo>
                    <a:pt x="22815" y="76074"/>
                    <a:pt x="15396" y="94179"/>
                    <a:pt x="1926" y="107855"/>
                  </a:cubicBezTo>
                  <a:cubicBezTo>
                    <a:pt x="-670" y="110490"/>
                    <a:pt x="-638" y="114730"/>
                    <a:pt x="1997" y="117325"/>
                  </a:cubicBezTo>
                  <a:cubicBezTo>
                    <a:pt x="3302" y="118609"/>
                    <a:pt x="4999" y="119250"/>
                    <a:pt x="6695" y="119250"/>
                  </a:cubicBezTo>
                  <a:cubicBezTo>
                    <a:pt x="8426" y="119250"/>
                    <a:pt x="10156" y="118583"/>
                    <a:pt x="11466" y="117253"/>
                  </a:cubicBezTo>
                  <a:cubicBezTo>
                    <a:pt x="27421" y="101056"/>
                    <a:pt x="36207" y="79613"/>
                    <a:pt x="36207" y="56873"/>
                  </a:cubicBezTo>
                  <a:cubicBezTo>
                    <a:pt x="36207" y="37086"/>
                    <a:pt x="29323" y="17763"/>
                    <a:pt x="16824" y="2460"/>
                  </a:cubicBezTo>
                  <a:close/>
                </a:path>
              </a:pathLst>
            </a:custGeom>
            <a:grpFill/>
            <a:ln w="67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1145B53C-858F-4912-8BB3-0DCF0CBECF20}"/>
                </a:ext>
              </a:extLst>
            </p:cNvPr>
            <p:cNvSpPr/>
            <p:nvPr/>
          </p:nvSpPr>
          <p:spPr>
            <a:xfrm>
              <a:off x="810737" y="2448880"/>
              <a:ext cx="136348" cy="113889"/>
            </a:xfrm>
            <a:custGeom>
              <a:avLst/>
              <a:gdLst>
                <a:gd name="connsiteX0" fmla="*/ 133335 w 136348"/>
                <a:gd name="connsiteY0" fmla="*/ 14148 h 113889"/>
                <a:gd name="connsiteX1" fmla="*/ 86043 w 136348"/>
                <a:gd name="connsiteY1" fmla="*/ 0 h 113889"/>
                <a:gd name="connsiteX2" fmla="*/ 0 w 136348"/>
                <a:gd name="connsiteY2" fmla="*/ 86050 h 113889"/>
                <a:gd name="connsiteX3" fmla="*/ 3086 w 136348"/>
                <a:gd name="connsiteY3" fmla="*/ 108969 h 113889"/>
                <a:gd name="connsiteX4" fmla="*/ 9538 w 136348"/>
                <a:gd name="connsiteY4" fmla="*/ 113890 h 113889"/>
                <a:gd name="connsiteX5" fmla="*/ 11320 w 136348"/>
                <a:gd name="connsiteY5" fmla="*/ 113648 h 113889"/>
                <a:gd name="connsiteX6" fmla="*/ 15998 w 136348"/>
                <a:gd name="connsiteY6" fmla="*/ 105414 h 113889"/>
                <a:gd name="connsiteX7" fmla="*/ 13393 w 136348"/>
                <a:gd name="connsiteY7" fmla="*/ 86050 h 113889"/>
                <a:gd name="connsiteX8" fmla="*/ 86042 w 136348"/>
                <a:gd name="connsiteY8" fmla="*/ 13393 h 113889"/>
                <a:gd name="connsiteX9" fmla="*/ 125967 w 136348"/>
                <a:gd name="connsiteY9" fmla="*/ 25334 h 113889"/>
                <a:gd name="connsiteX10" fmla="*/ 135243 w 136348"/>
                <a:gd name="connsiteY10" fmla="*/ 23424 h 113889"/>
                <a:gd name="connsiteX11" fmla="*/ 133335 w 136348"/>
                <a:gd name="connsiteY11" fmla="*/ 14148 h 113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348" h="113889">
                  <a:moveTo>
                    <a:pt x="133335" y="14148"/>
                  </a:moveTo>
                  <a:cubicBezTo>
                    <a:pt x="119281" y="4893"/>
                    <a:pt x="102928" y="0"/>
                    <a:pt x="86043" y="0"/>
                  </a:cubicBezTo>
                  <a:cubicBezTo>
                    <a:pt x="38598" y="0"/>
                    <a:pt x="0" y="38602"/>
                    <a:pt x="0" y="86050"/>
                  </a:cubicBezTo>
                  <a:cubicBezTo>
                    <a:pt x="0" y="93820"/>
                    <a:pt x="1039" y="101531"/>
                    <a:pt x="3086" y="108969"/>
                  </a:cubicBezTo>
                  <a:cubicBezTo>
                    <a:pt x="3904" y="111939"/>
                    <a:pt x="6599" y="113890"/>
                    <a:pt x="9538" y="113890"/>
                  </a:cubicBezTo>
                  <a:cubicBezTo>
                    <a:pt x="10127" y="113890"/>
                    <a:pt x="10725" y="113811"/>
                    <a:pt x="11320" y="113648"/>
                  </a:cubicBezTo>
                  <a:cubicBezTo>
                    <a:pt x="14886" y="112665"/>
                    <a:pt x="16981" y="108979"/>
                    <a:pt x="15998" y="105414"/>
                  </a:cubicBezTo>
                  <a:cubicBezTo>
                    <a:pt x="14269" y="99134"/>
                    <a:pt x="13393" y="92620"/>
                    <a:pt x="13393" y="86050"/>
                  </a:cubicBezTo>
                  <a:cubicBezTo>
                    <a:pt x="13393" y="45987"/>
                    <a:pt x="45983" y="13393"/>
                    <a:pt x="86042" y="13393"/>
                  </a:cubicBezTo>
                  <a:cubicBezTo>
                    <a:pt x="100300" y="13393"/>
                    <a:pt x="114106" y="17522"/>
                    <a:pt x="125967" y="25334"/>
                  </a:cubicBezTo>
                  <a:cubicBezTo>
                    <a:pt x="129056" y="27368"/>
                    <a:pt x="133209" y="26513"/>
                    <a:pt x="135243" y="23424"/>
                  </a:cubicBezTo>
                  <a:cubicBezTo>
                    <a:pt x="137278" y="20335"/>
                    <a:pt x="136423" y="16183"/>
                    <a:pt x="133335" y="14148"/>
                  </a:cubicBezTo>
                  <a:close/>
                </a:path>
              </a:pathLst>
            </a:custGeom>
            <a:grpFill/>
            <a:ln w="67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1B3A84CB-6A8A-43C9-AB29-D09ABF6D454A}"/>
                </a:ext>
              </a:extLst>
            </p:cNvPr>
            <p:cNvSpPr/>
            <p:nvPr/>
          </p:nvSpPr>
          <p:spPr>
            <a:xfrm>
              <a:off x="823768" y="2571820"/>
              <a:ext cx="39818" cy="38412"/>
            </a:xfrm>
            <a:custGeom>
              <a:avLst/>
              <a:gdLst>
                <a:gd name="connsiteX0" fmla="*/ 36491 w 39818"/>
                <a:gd name="connsiteY0" fmla="*/ 25928 h 38412"/>
                <a:gd name="connsiteX1" fmla="*/ 12290 w 39818"/>
                <a:gd name="connsiteY1" fmla="*/ 3014 h 38412"/>
                <a:gd name="connsiteX2" fmla="*/ 3014 w 39818"/>
                <a:gd name="connsiteY2" fmla="*/ 1104 h 38412"/>
                <a:gd name="connsiteX3" fmla="*/ 1104 w 39818"/>
                <a:gd name="connsiteY3" fmla="*/ 10379 h 38412"/>
                <a:gd name="connsiteX4" fmla="*/ 29752 w 39818"/>
                <a:gd name="connsiteY4" fmla="*/ 37502 h 38412"/>
                <a:gd name="connsiteX5" fmla="*/ 33115 w 39818"/>
                <a:gd name="connsiteY5" fmla="*/ 38413 h 38412"/>
                <a:gd name="connsiteX6" fmla="*/ 38908 w 39818"/>
                <a:gd name="connsiteY6" fmla="*/ 35085 h 38412"/>
                <a:gd name="connsiteX7" fmla="*/ 36491 w 39818"/>
                <a:gd name="connsiteY7" fmla="*/ 25928 h 3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18" h="38412">
                  <a:moveTo>
                    <a:pt x="36491" y="25928"/>
                  </a:moveTo>
                  <a:cubicBezTo>
                    <a:pt x="26825" y="20300"/>
                    <a:pt x="18456" y="12376"/>
                    <a:pt x="12290" y="3014"/>
                  </a:cubicBezTo>
                  <a:cubicBezTo>
                    <a:pt x="10254" y="-76"/>
                    <a:pt x="6102" y="-928"/>
                    <a:pt x="3014" y="1104"/>
                  </a:cubicBezTo>
                  <a:cubicBezTo>
                    <a:pt x="-74" y="3138"/>
                    <a:pt x="-930" y="7291"/>
                    <a:pt x="1104" y="10379"/>
                  </a:cubicBezTo>
                  <a:cubicBezTo>
                    <a:pt x="8402" y="21461"/>
                    <a:pt x="18308" y="30839"/>
                    <a:pt x="29752" y="37502"/>
                  </a:cubicBezTo>
                  <a:cubicBezTo>
                    <a:pt x="30812" y="38119"/>
                    <a:pt x="31971" y="38413"/>
                    <a:pt x="33115" y="38413"/>
                  </a:cubicBezTo>
                  <a:cubicBezTo>
                    <a:pt x="35421" y="38413"/>
                    <a:pt x="37664" y="37221"/>
                    <a:pt x="38908" y="35085"/>
                  </a:cubicBezTo>
                  <a:cubicBezTo>
                    <a:pt x="40769" y="31889"/>
                    <a:pt x="39687" y="27789"/>
                    <a:pt x="36491" y="25928"/>
                  </a:cubicBezTo>
                  <a:close/>
                </a:path>
              </a:pathLst>
            </a:custGeom>
            <a:grpFill/>
            <a:ln w="67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E0F22BB-EA99-4868-B4D1-38DC031A98BF}"/>
                </a:ext>
              </a:extLst>
            </p:cNvPr>
            <p:cNvSpPr/>
            <p:nvPr/>
          </p:nvSpPr>
          <p:spPr>
            <a:xfrm>
              <a:off x="980680" y="2551275"/>
              <a:ext cx="34100" cy="58963"/>
            </a:xfrm>
            <a:custGeom>
              <a:avLst/>
              <a:gdLst>
                <a:gd name="connsiteX0" fmla="*/ 28754 w 34100"/>
                <a:gd name="connsiteY0" fmla="*/ 138 h 58963"/>
                <a:gd name="connsiteX1" fmla="*/ 20844 w 34100"/>
                <a:gd name="connsiteY1" fmla="*/ 5347 h 58963"/>
                <a:gd name="connsiteX2" fmla="*/ 1363 w 34100"/>
                <a:gd name="connsiteY2" fmla="*/ 48218 h 58963"/>
                <a:gd name="connsiteX3" fmla="*/ 2649 w 34100"/>
                <a:gd name="connsiteY3" fmla="*/ 57601 h 58963"/>
                <a:gd name="connsiteX4" fmla="*/ 6692 w 34100"/>
                <a:gd name="connsiteY4" fmla="*/ 58964 h 58963"/>
                <a:gd name="connsiteX5" fmla="*/ 12031 w 34100"/>
                <a:gd name="connsiteY5" fmla="*/ 56315 h 58963"/>
                <a:gd name="connsiteX6" fmla="*/ 33961 w 34100"/>
                <a:gd name="connsiteY6" fmla="*/ 8048 h 58963"/>
                <a:gd name="connsiteX7" fmla="*/ 28754 w 34100"/>
                <a:gd name="connsiteY7" fmla="*/ 138 h 58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100" h="58963">
                  <a:moveTo>
                    <a:pt x="28754" y="138"/>
                  </a:moveTo>
                  <a:cubicBezTo>
                    <a:pt x="25128" y="-605"/>
                    <a:pt x="21590" y="1725"/>
                    <a:pt x="20844" y="5347"/>
                  </a:cubicBezTo>
                  <a:cubicBezTo>
                    <a:pt x="17664" y="20791"/>
                    <a:pt x="10928" y="35616"/>
                    <a:pt x="1363" y="48218"/>
                  </a:cubicBezTo>
                  <a:cubicBezTo>
                    <a:pt x="-873" y="51164"/>
                    <a:pt x="-298" y="55365"/>
                    <a:pt x="2649" y="57601"/>
                  </a:cubicBezTo>
                  <a:cubicBezTo>
                    <a:pt x="3859" y="58520"/>
                    <a:pt x="5281" y="58964"/>
                    <a:pt x="6692" y="58964"/>
                  </a:cubicBezTo>
                  <a:cubicBezTo>
                    <a:pt x="8715" y="58964"/>
                    <a:pt x="10714" y="58051"/>
                    <a:pt x="12031" y="56315"/>
                  </a:cubicBezTo>
                  <a:cubicBezTo>
                    <a:pt x="22798" y="42129"/>
                    <a:pt x="30381" y="25439"/>
                    <a:pt x="33961" y="8048"/>
                  </a:cubicBezTo>
                  <a:cubicBezTo>
                    <a:pt x="34708" y="4426"/>
                    <a:pt x="32376" y="885"/>
                    <a:pt x="28754" y="138"/>
                  </a:cubicBezTo>
                  <a:close/>
                </a:path>
              </a:pathLst>
            </a:custGeom>
            <a:grpFill/>
            <a:ln w="67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BDF50D8-76FC-4447-9089-8895731BB45B}"/>
                </a:ext>
              </a:extLst>
            </p:cNvPr>
            <p:cNvSpPr/>
            <p:nvPr/>
          </p:nvSpPr>
          <p:spPr>
            <a:xfrm>
              <a:off x="802394" y="2414595"/>
              <a:ext cx="214615" cy="121929"/>
            </a:xfrm>
            <a:custGeom>
              <a:avLst/>
              <a:gdLst>
                <a:gd name="connsiteX0" fmla="*/ 177681 w 214615"/>
                <a:gd name="connsiteY0" fmla="*/ 33484 h 121929"/>
                <a:gd name="connsiteX1" fmla="*/ 94387 w 214615"/>
                <a:gd name="connsiteY1" fmla="*/ 0 h 121929"/>
                <a:gd name="connsiteX2" fmla="*/ 1533 w 214615"/>
                <a:gd name="connsiteY2" fmla="*/ 43784 h 121929"/>
                <a:gd name="connsiteX3" fmla="*/ 2434 w 214615"/>
                <a:gd name="connsiteY3" fmla="*/ 53211 h 121929"/>
                <a:gd name="connsiteX4" fmla="*/ 11861 w 214615"/>
                <a:gd name="connsiteY4" fmla="*/ 52310 h 121929"/>
                <a:gd name="connsiteX5" fmla="*/ 94387 w 214615"/>
                <a:gd name="connsiteY5" fmla="*/ 13393 h 121929"/>
                <a:gd name="connsiteX6" fmla="*/ 201229 w 214615"/>
                <a:gd name="connsiteY6" fmla="*/ 115529 h 121929"/>
                <a:gd name="connsiteX7" fmla="*/ 207914 w 214615"/>
                <a:gd name="connsiteY7" fmla="*/ 121929 h 121929"/>
                <a:gd name="connsiteX8" fmla="*/ 208215 w 214615"/>
                <a:gd name="connsiteY8" fmla="*/ 121922 h 121929"/>
                <a:gd name="connsiteX9" fmla="*/ 214609 w 214615"/>
                <a:gd name="connsiteY9" fmla="*/ 114936 h 121929"/>
                <a:gd name="connsiteX10" fmla="*/ 177681 w 214615"/>
                <a:gd name="connsiteY10" fmla="*/ 33484 h 12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615" h="121929">
                  <a:moveTo>
                    <a:pt x="177681" y="33484"/>
                  </a:moveTo>
                  <a:cubicBezTo>
                    <a:pt x="155170" y="11892"/>
                    <a:pt x="125589" y="0"/>
                    <a:pt x="94387" y="0"/>
                  </a:cubicBezTo>
                  <a:cubicBezTo>
                    <a:pt x="58346" y="0"/>
                    <a:pt x="24502" y="15958"/>
                    <a:pt x="1533" y="43784"/>
                  </a:cubicBezTo>
                  <a:cubicBezTo>
                    <a:pt x="-822" y="46636"/>
                    <a:pt x="-419" y="50858"/>
                    <a:pt x="2434" y="53211"/>
                  </a:cubicBezTo>
                  <a:cubicBezTo>
                    <a:pt x="5286" y="55565"/>
                    <a:pt x="9507" y="55163"/>
                    <a:pt x="11861" y="52310"/>
                  </a:cubicBezTo>
                  <a:cubicBezTo>
                    <a:pt x="32278" y="27577"/>
                    <a:pt x="62358" y="13393"/>
                    <a:pt x="94387" y="13393"/>
                  </a:cubicBezTo>
                  <a:cubicBezTo>
                    <a:pt x="151764" y="13393"/>
                    <a:pt x="198695" y="58256"/>
                    <a:pt x="201229" y="115529"/>
                  </a:cubicBezTo>
                  <a:cubicBezTo>
                    <a:pt x="201388" y="119122"/>
                    <a:pt x="204351" y="121930"/>
                    <a:pt x="207914" y="121929"/>
                  </a:cubicBezTo>
                  <a:cubicBezTo>
                    <a:pt x="208013" y="121929"/>
                    <a:pt x="208115" y="121927"/>
                    <a:pt x="208215" y="121922"/>
                  </a:cubicBezTo>
                  <a:cubicBezTo>
                    <a:pt x="211910" y="121759"/>
                    <a:pt x="214772" y="118631"/>
                    <a:pt x="214609" y="114936"/>
                  </a:cubicBezTo>
                  <a:cubicBezTo>
                    <a:pt x="213237" y="83938"/>
                    <a:pt x="200123" y="55009"/>
                    <a:pt x="177681" y="33484"/>
                  </a:cubicBezTo>
                  <a:close/>
                </a:path>
              </a:pathLst>
            </a:custGeom>
            <a:grpFill/>
            <a:ln w="67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AB69ECD-79CF-4743-B6F1-3D5F8199F3B0}"/>
                </a:ext>
              </a:extLst>
            </p:cNvPr>
            <p:cNvSpPr/>
            <p:nvPr/>
          </p:nvSpPr>
          <p:spPr>
            <a:xfrm>
              <a:off x="776445" y="2475451"/>
              <a:ext cx="51108" cy="150517"/>
            </a:xfrm>
            <a:custGeom>
              <a:avLst/>
              <a:gdLst>
                <a:gd name="connsiteX0" fmla="*/ 48964 w 51108"/>
                <a:gd name="connsiteY0" fmla="*/ 138909 h 150517"/>
                <a:gd name="connsiteX1" fmla="*/ 36211 w 51108"/>
                <a:gd name="connsiteY1" fmla="*/ 125513 h 150517"/>
                <a:gd name="connsiteX2" fmla="*/ 13393 w 51108"/>
                <a:gd name="connsiteY2" fmla="*/ 59479 h 150517"/>
                <a:gd name="connsiteX3" fmla="*/ 25602 w 51108"/>
                <a:gd name="connsiteY3" fmla="*/ 9813 h 150517"/>
                <a:gd name="connsiteX4" fmla="*/ 22790 w 51108"/>
                <a:gd name="connsiteY4" fmla="*/ 770 h 150517"/>
                <a:gd name="connsiteX5" fmla="*/ 13747 w 51108"/>
                <a:gd name="connsiteY5" fmla="*/ 3581 h 150517"/>
                <a:gd name="connsiteX6" fmla="*/ 0 w 51108"/>
                <a:gd name="connsiteY6" fmla="*/ 59479 h 150517"/>
                <a:gd name="connsiteX7" fmla="*/ 25919 w 51108"/>
                <a:gd name="connsiteY7" fmla="*/ 134084 h 150517"/>
                <a:gd name="connsiteX8" fmla="*/ 39859 w 51108"/>
                <a:gd name="connsiteY8" fmla="*/ 148733 h 150517"/>
                <a:gd name="connsiteX9" fmla="*/ 44410 w 51108"/>
                <a:gd name="connsiteY9" fmla="*/ 150518 h 150517"/>
                <a:gd name="connsiteX10" fmla="*/ 49323 w 51108"/>
                <a:gd name="connsiteY10" fmla="*/ 148373 h 150517"/>
                <a:gd name="connsiteX11" fmla="*/ 48964 w 51108"/>
                <a:gd name="connsiteY11" fmla="*/ 138909 h 15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08" h="150517">
                  <a:moveTo>
                    <a:pt x="48964" y="138909"/>
                  </a:moveTo>
                  <a:cubicBezTo>
                    <a:pt x="44325" y="134610"/>
                    <a:pt x="40034" y="130103"/>
                    <a:pt x="36211" y="125513"/>
                  </a:cubicBezTo>
                  <a:cubicBezTo>
                    <a:pt x="21497" y="107843"/>
                    <a:pt x="13393" y="84392"/>
                    <a:pt x="13393" y="59479"/>
                  </a:cubicBezTo>
                  <a:cubicBezTo>
                    <a:pt x="13393" y="42181"/>
                    <a:pt x="17614" y="25006"/>
                    <a:pt x="25602" y="9813"/>
                  </a:cubicBezTo>
                  <a:cubicBezTo>
                    <a:pt x="27323" y="6540"/>
                    <a:pt x="26064" y="2491"/>
                    <a:pt x="22790" y="770"/>
                  </a:cubicBezTo>
                  <a:cubicBezTo>
                    <a:pt x="19517" y="-950"/>
                    <a:pt x="15467" y="309"/>
                    <a:pt x="13747" y="3581"/>
                  </a:cubicBezTo>
                  <a:cubicBezTo>
                    <a:pt x="4754" y="20689"/>
                    <a:pt x="0" y="40019"/>
                    <a:pt x="0" y="59479"/>
                  </a:cubicBezTo>
                  <a:cubicBezTo>
                    <a:pt x="0" y="87517"/>
                    <a:pt x="9205" y="114012"/>
                    <a:pt x="25919" y="134084"/>
                  </a:cubicBezTo>
                  <a:cubicBezTo>
                    <a:pt x="30108" y="139115"/>
                    <a:pt x="34798" y="144043"/>
                    <a:pt x="39859" y="148733"/>
                  </a:cubicBezTo>
                  <a:cubicBezTo>
                    <a:pt x="41149" y="149927"/>
                    <a:pt x="42781" y="150518"/>
                    <a:pt x="44410" y="150518"/>
                  </a:cubicBezTo>
                  <a:cubicBezTo>
                    <a:pt x="46209" y="150518"/>
                    <a:pt x="48003" y="149797"/>
                    <a:pt x="49323" y="148373"/>
                  </a:cubicBezTo>
                  <a:cubicBezTo>
                    <a:pt x="51838" y="145661"/>
                    <a:pt x="51677" y="141424"/>
                    <a:pt x="48964" y="138909"/>
                  </a:cubicBezTo>
                  <a:close/>
                </a:path>
              </a:pathLst>
            </a:custGeom>
            <a:grpFill/>
            <a:ln w="67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5F81E80-1B7D-4539-B36E-02D3097E3BEB}"/>
                </a:ext>
              </a:extLst>
            </p:cNvPr>
            <p:cNvSpPr/>
            <p:nvPr/>
          </p:nvSpPr>
          <p:spPr>
            <a:xfrm>
              <a:off x="805682" y="2510213"/>
              <a:ext cx="206113" cy="247280"/>
            </a:xfrm>
            <a:custGeom>
              <a:avLst/>
              <a:gdLst>
                <a:gd name="connsiteX0" fmla="*/ 175462 w 206113"/>
                <a:gd name="connsiteY0" fmla="*/ 108599 h 247280"/>
                <a:gd name="connsiteX1" fmla="*/ 114657 w 206113"/>
                <a:gd name="connsiteY1" fmla="*/ 95847 h 247280"/>
                <a:gd name="connsiteX2" fmla="*/ 114657 w 206113"/>
                <a:gd name="connsiteY2" fmla="*/ 23558 h 247280"/>
                <a:gd name="connsiteX3" fmla="*/ 91099 w 206113"/>
                <a:gd name="connsiteY3" fmla="*/ 0 h 247280"/>
                <a:gd name="connsiteX4" fmla="*/ 74439 w 206113"/>
                <a:gd name="connsiteY4" fmla="*/ 6902 h 247280"/>
                <a:gd name="connsiteX5" fmla="*/ 67547 w 206113"/>
                <a:gd name="connsiteY5" fmla="*/ 23558 h 247280"/>
                <a:gd name="connsiteX6" fmla="*/ 67547 w 206113"/>
                <a:gd name="connsiteY6" fmla="*/ 164692 h 247280"/>
                <a:gd name="connsiteX7" fmla="*/ 40206 w 206113"/>
                <a:gd name="connsiteY7" fmla="*/ 137351 h 247280"/>
                <a:gd name="connsiteX8" fmla="*/ 23552 w 206113"/>
                <a:gd name="connsiteY8" fmla="*/ 130452 h 247280"/>
                <a:gd name="connsiteX9" fmla="*/ 6892 w 206113"/>
                <a:gd name="connsiteY9" fmla="*/ 137356 h 247280"/>
                <a:gd name="connsiteX10" fmla="*/ 0 w 206113"/>
                <a:gd name="connsiteY10" fmla="*/ 154013 h 247280"/>
                <a:gd name="connsiteX11" fmla="*/ 6897 w 206113"/>
                <a:gd name="connsiteY11" fmla="*/ 170668 h 247280"/>
                <a:gd name="connsiteX12" fmla="*/ 68782 w 206113"/>
                <a:gd name="connsiteY12" fmla="*/ 232553 h 247280"/>
                <a:gd name="connsiteX13" fmla="*/ 74588 w 206113"/>
                <a:gd name="connsiteY13" fmla="*/ 243681 h 247280"/>
                <a:gd name="connsiteX14" fmla="*/ 80525 w 206113"/>
                <a:gd name="connsiteY14" fmla="*/ 247280 h 247280"/>
                <a:gd name="connsiteX15" fmla="*/ 194680 w 206113"/>
                <a:gd name="connsiteY15" fmla="*/ 247280 h 247280"/>
                <a:gd name="connsiteX16" fmla="*/ 201368 w 206113"/>
                <a:gd name="connsiteY16" fmla="*/ 240923 h 247280"/>
                <a:gd name="connsiteX17" fmla="*/ 206062 w 206113"/>
                <a:gd name="connsiteY17" fmla="*/ 148298 h 247280"/>
                <a:gd name="connsiteX18" fmla="*/ 175462 w 206113"/>
                <a:gd name="connsiteY18" fmla="*/ 108599 h 247280"/>
                <a:gd name="connsiteX19" fmla="*/ 192686 w 206113"/>
                <a:gd name="connsiteY19" fmla="*/ 147620 h 247280"/>
                <a:gd name="connsiteX20" fmla="*/ 188314 w 206113"/>
                <a:gd name="connsiteY20" fmla="*/ 233889 h 247280"/>
                <a:gd name="connsiteX21" fmla="*/ 84584 w 206113"/>
                <a:gd name="connsiteY21" fmla="*/ 233889 h 247280"/>
                <a:gd name="connsiteX22" fmla="*/ 80181 w 206113"/>
                <a:gd name="connsiteY22" fmla="*/ 225447 h 247280"/>
                <a:gd name="connsiteX23" fmla="*/ 78979 w 206113"/>
                <a:gd name="connsiteY23" fmla="*/ 223809 h 247280"/>
                <a:gd name="connsiteX24" fmla="*/ 16367 w 206113"/>
                <a:gd name="connsiteY24" fmla="*/ 161197 h 247280"/>
                <a:gd name="connsiteX25" fmla="*/ 13393 w 206113"/>
                <a:gd name="connsiteY25" fmla="*/ 154012 h 247280"/>
                <a:gd name="connsiteX26" fmla="*/ 16367 w 206113"/>
                <a:gd name="connsiteY26" fmla="*/ 146820 h 247280"/>
                <a:gd name="connsiteX27" fmla="*/ 23552 w 206113"/>
                <a:gd name="connsiteY27" fmla="*/ 143845 h 247280"/>
                <a:gd name="connsiteX28" fmla="*/ 30736 w 206113"/>
                <a:gd name="connsiteY28" fmla="*/ 146820 h 247280"/>
                <a:gd name="connsiteX29" fmla="*/ 69509 w 206113"/>
                <a:gd name="connsiteY29" fmla="*/ 185593 h 247280"/>
                <a:gd name="connsiteX30" fmla="*/ 76807 w 206113"/>
                <a:gd name="connsiteY30" fmla="*/ 187045 h 247280"/>
                <a:gd name="connsiteX31" fmla="*/ 80940 w 206113"/>
                <a:gd name="connsiteY31" fmla="*/ 180858 h 247280"/>
                <a:gd name="connsiteX32" fmla="*/ 80940 w 206113"/>
                <a:gd name="connsiteY32" fmla="*/ 23558 h 247280"/>
                <a:gd name="connsiteX33" fmla="*/ 83909 w 206113"/>
                <a:gd name="connsiteY33" fmla="*/ 16373 h 247280"/>
                <a:gd name="connsiteX34" fmla="*/ 91099 w 206113"/>
                <a:gd name="connsiteY34" fmla="*/ 13394 h 247280"/>
                <a:gd name="connsiteX35" fmla="*/ 101264 w 206113"/>
                <a:gd name="connsiteY35" fmla="*/ 23559 h 247280"/>
                <a:gd name="connsiteX36" fmla="*/ 101264 w 206113"/>
                <a:gd name="connsiteY36" fmla="*/ 101285 h 247280"/>
                <a:gd name="connsiteX37" fmla="*/ 106586 w 206113"/>
                <a:gd name="connsiteY37" fmla="*/ 107839 h 247280"/>
                <a:gd name="connsiteX38" fmla="*/ 172713 w 206113"/>
                <a:gd name="connsiteY38" fmla="*/ 121707 h 247280"/>
                <a:gd name="connsiteX39" fmla="*/ 192686 w 206113"/>
                <a:gd name="connsiteY39" fmla="*/ 147620 h 24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06113" h="247280">
                  <a:moveTo>
                    <a:pt x="175462" y="108599"/>
                  </a:moveTo>
                  <a:lnTo>
                    <a:pt x="114657" y="95847"/>
                  </a:lnTo>
                  <a:lnTo>
                    <a:pt x="114657" y="23558"/>
                  </a:lnTo>
                  <a:cubicBezTo>
                    <a:pt x="114657" y="10568"/>
                    <a:pt x="104089" y="0"/>
                    <a:pt x="91099" y="0"/>
                  </a:cubicBezTo>
                  <a:cubicBezTo>
                    <a:pt x="84816" y="0"/>
                    <a:pt x="78903" y="2447"/>
                    <a:pt x="74439" y="6902"/>
                  </a:cubicBezTo>
                  <a:cubicBezTo>
                    <a:pt x="69995" y="11355"/>
                    <a:pt x="67547" y="17271"/>
                    <a:pt x="67547" y="23558"/>
                  </a:cubicBezTo>
                  <a:lnTo>
                    <a:pt x="67547" y="164692"/>
                  </a:lnTo>
                  <a:lnTo>
                    <a:pt x="40206" y="137351"/>
                  </a:lnTo>
                  <a:cubicBezTo>
                    <a:pt x="35758" y="132903"/>
                    <a:pt x="29843" y="130452"/>
                    <a:pt x="23552" y="130452"/>
                  </a:cubicBezTo>
                  <a:cubicBezTo>
                    <a:pt x="17260" y="130452"/>
                    <a:pt x="11345" y="132903"/>
                    <a:pt x="6892" y="137356"/>
                  </a:cubicBezTo>
                  <a:cubicBezTo>
                    <a:pt x="2448" y="141809"/>
                    <a:pt x="0" y="147724"/>
                    <a:pt x="0" y="154013"/>
                  </a:cubicBezTo>
                  <a:cubicBezTo>
                    <a:pt x="0" y="160305"/>
                    <a:pt x="2450" y="166220"/>
                    <a:pt x="6897" y="170668"/>
                  </a:cubicBezTo>
                  <a:lnTo>
                    <a:pt x="68782" y="232553"/>
                  </a:lnTo>
                  <a:lnTo>
                    <a:pt x="74588" y="243681"/>
                  </a:lnTo>
                  <a:cubicBezTo>
                    <a:pt x="75742" y="245894"/>
                    <a:pt x="78030" y="247280"/>
                    <a:pt x="80525" y="247280"/>
                  </a:cubicBezTo>
                  <a:lnTo>
                    <a:pt x="194680" y="247280"/>
                  </a:lnTo>
                  <a:cubicBezTo>
                    <a:pt x="198246" y="247280"/>
                    <a:pt x="201188" y="244485"/>
                    <a:pt x="201368" y="240923"/>
                  </a:cubicBezTo>
                  <a:lnTo>
                    <a:pt x="206062" y="148298"/>
                  </a:lnTo>
                  <a:cubicBezTo>
                    <a:pt x="207032" y="129218"/>
                    <a:pt x="194163" y="112522"/>
                    <a:pt x="175462" y="108599"/>
                  </a:cubicBezTo>
                  <a:close/>
                  <a:moveTo>
                    <a:pt x="192686" y="147620"/>
                  </a:moveTo>
                  <a:lnTo>
                    <a:pt x="188314" y="233889"/>
                  </a:lnTo>
                  <a:lnTo>
                    <a:pt x="84584" y="233889"/>
                  </a:lnTo>
                  <a:lnTo>
                    <a:pt x="80181" y="225447"/>
                  </a:lnTo>
                  <a:cubicBezTo>
                    <a:pt x="79866" y="224843"/>
                    <a:pt x="79460" y="224291"/>
                    <a:pt x="78979" y="223809"/>
                  </a:cubicBezTo>
                  <a:lnTo>
                    <a:pt x="16367" y="161197"/>
                  </a:lnTo>
                  <a:cubicBezTo>
                    <a:pt x="14449" y="159280"/>
                    <a:pt x="13393" y="156728"/>
                    <a:pt x="13393" y="154012"/>
                  </a:cubicBezTo>
                  <a:cubicBezTo>
                    <a:pt x="13393" y="151297"/>
                    <a:pt x="14451" y="148740"/>
                    <a:pt x="16367" y="146820"/>
                  </a:cubicBezTo>
                  <a:cubicBezTo>
                    <a:pt x="18286" y="144901"/>
                    <a:pt x="20837" y="143845"/>
                    <a:pt x="23552" y="143845"/>
                  </a:cubicBezTo>
                  <a:cubicBezTo>
                    <a:pt x="26266" y="143845"/>
                    <a:pt x="28817" y="144901"/>
                    <a:pt x="30736" y="146820"/>
                  </a:cubicBezTo>
                  <a:lnTo>
                    <a:pt x="69509" y="185593"/>
                  </a:lnTo>
                  <a:cubicBezTo>
                    <a:pt x="71424" y="187507"/>
                    <a:pt x="74303" y="188079"/>
                    <a:pt x="76807" y="187045"/>
                  </a:cubicBezTo>
                  <a:cubicBezTo>
                    <a:pt x="79310" y="186008"/>
                    <a:pt x="80940" y="183567"/>
                    <a:pt x="80940" y="180858"/>
                  </a:cubicBezTo>
                  <a:lnTo>
                    <a:pt x="80940" y="23558"/>
                  </a:lnTo>
                  <a:cubicBezTo>
                    <a:pt x="80940" y="20843"/>
                    <a:pt x="81999" y="18288"/>
                    <a:pt x="83909" y="16373"/>
                  </a:cubicBezTo>
                  <a:cubicBezTo>
                    <a:pt x="85834" y="14451"/>
                    <a:pt x="88388" y="13394"/>
                    <a:pt x="91099" y="13394"/>
                  </a:cubicBezTo>
                  <a:cubicBezTo>
                    <a:pt x="96704" y="13394"/>
                    <a:pt x="101264" y="17954"/>
                    <a:pt x="101264" y="23559"/>
                  </a:cubicBezTo>
                  <a:lnTo>
                    <a:pt x="101264" y="101285"/>
                  </a:lnTo>
                  <a:cubicBezTo>
                    <a:pt x="101264" y="104453"/>
                    <a:pt x="103485" y="107188"/>
                    <a:pt x="106586" y="107839"/>
                  </a:cubicBezTo>
                  <a:lnTo>
                    <a:pt x="172713" y="121707"/>
                  </a:lnTo>
                  <a:cubicBezTo>
                    <a:pt x="184920" y="124268"/>
                    <a:pt x="193319" y="135166"/>
                    <a:pt x="192686" y="147620"/>
                  </a:cubicBezTo>
                  <a:close/>
                </a:path>
              </a:pathLst>
            </a:custGeom>
            <a:grpFill/>
            <a:ln w="67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377466A-DF11-4C94-B2B3-ECF828E4AAA4}"/>
                </a:ext>
              </a:extLst>
            </p:cNvPr>
            <p:cNvSpPr/>
            <p:nvPr/>
          </p:nvSpPr>
          <p:spPr>
            <a:xfrm>
              <a:off x="920735" y="2721536"/>
              <a:ext cx="43013" cy="13393"/>
            </a:xfrm>
            <a:custGeom>
              <a:avLst/>
              <a:gdLst>
                <a:gd name="connsiteX0" fmla="*/ 36317 w 43013"/>
                <a:gd name="connsiteY0" fmla="*/ 0 h 13393"/>
                <a:gd name="connsiteX1" fmla="*/ 6697 w 43013"/>
                <a:gd name="connsiteY1" fmla="*/ 0 h 13393"/>
                <a:gd name="connsiteX2" fmla="*/ 0 w 43013"/>
                <a:gd name="connsiteY2" fmla="*/ 6697 h 13393"/>
                <a:gd name="connsiteX3" fmla="*/ 6697 w 43013"/>
                <a:gd name="connsiteY3" fmla="*/ 13393 h 13393"/>
                <a:gd name="connsiteX4" fmla="*/ 36317 w 43013"/>
                <a:gd name="connsiteY4" fmla="*/ 13393 h 13393"/>
                <a:gd name="connsiteX5" fmla="*/ 43013 w 43013"/>
                <a:gd name="connsiteY5" fmla="*/ 6697 h 13393"/>
                <a:gd name="connsiteX6" fmla="*/ 36317 w 43013"/>
                <a:gd name="connsiteY6" fmla="*/ 0 h 1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13" h="13393">
                  <a:moveTo>
                    <a:pt x="36317" y="0"/>
                  </a:moveTo>
                  <a:lnTo>
                    <a:pt x="6697" y="0"/>
                  </a:lnTo>
                  <a:cubicBezTo>
                    <a:pt x="2998" y="0"/>
                    <a:pt x="0" y="2998"/>
                    <a:pt x="0" y="6697"/>
                  </a:cubicBezTo>
                  <a:cubicBezTo>
                    <a:pt x="0" y="10394"/>
                    <a:pt x="2998" y="13393"/>
                    <a:pt x="6697" y="13393"/>
                  </a:cubicBezTo>
                  <a:lnTo>
                    <a:pt x="36317" y="13393"/>
                  </a:lnTo>
                  <a:cubicBezTo>
                    <a:pt x="40015" y="13393"/>
                    <a:pt x="43013" y="10395"/>
                    <a:pt x="43013" y="6697"/>
                  </a:cubicBezTo>
                  <a:cubicBezTo>
                    <a:pt x="43013" y="2999"/>
                    <a:pt x="40015" y="0"/>
                    <a:pt x="36317" y="0"/>
                  </a:cubicBezTo>
                  <a:close/>
                </a:path>
              </a:pathLst>
            </a:custGeom>
            <a:grpFill/>
            <a:ln w="67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D152C92-46DD-484C-8925-E2457F10B6C0}"/>
                </a:ext>
              </a:extLst>
            </p:cNvPr>
            <p:cNvSpPr/>
            <p:nvPr/>
          </p:nvSpPr>
          <p:spPr>
            <a:xfrm>
              <a:off x="972738" y="2721536"/>
              <a:ext cx="12936" cy="13393"/>
            </a:xfrm>
            <a:custGeom>
              <a:avLst/>
              <a:gdLst>
                <a:gd name="connsiteX0" fmla="*/ 6468 w 12936"/>
                <a:gd name="connsiteY0" fmla="*/ 0 h 13393"/>
                <a:gd name="connsiteX1" fmla="*/ 6468 w 12936"/>
                <a:gd name="connsiteY1" fmla="*/ 13393 h 13393"/>
                <a:gd name="connsiteX2" fmla="*/ 6468 w 12936"/>
                <a:gd name="connsiteY2" fmla="*/ 0 h 13393"/>
              </a:gdLst>
              <a:ahLst/>
              <a:cxnLst>
                <a:cxn ang="0">
                  <a:pos x="connsiteX0" y="connsiteY0"/>
                </a:cxn>
                <a:cxn ang="0">
                  <a:pos x="connsiteX1" y="connsiteY1"/>
                </a:cxn>
                <a:cxn ang="0">
                  <a:pos x="connsiteX2" y="connsiteY2"/>
                </a:cxn>
              </a:cxnLst>
              <a:rect l="l" t="t" r="r" b="b"/>
              <a:pathLst>
                <a:path w="12936" h="13393">
                  <a:moveTo>
                    <a:pt x="6468" y="0"/>
                  </a:moveTo>
                  <a:cubicBezTo>
                    <a:pt x="-2149" y="-1"/>
                    <a:pt x="-2163" y="13393"/>
                    <a:pt x="6468" y="13393"/>
                  </a:cubicBezTo>
                  <a:cubicBezTo>
                    <a:pt x="15086" y="13393"/>
                    <a:pt x="15100" y="0"/>
                    <a:pt x="6468" y="0"/>
                  </a:cubicBezTo>
                  <a:close/>
                </a:path>
              </a:pathLst>
            </a:custGeom>
            <a:grpFill/>
            <a:ln w="670" cap="flat">
              <a:noFill/>
              <a:prstDash val="solid"/>
              <a:miter/>
            </a:ln>
          </p:spPr>
          <p:txBody>
            <a:bodyPr rtlCol="0" anchor="ctr"/>
            <a:lstStyle/>
            <a:p>
              <a:endParaRPr lang="en-US"/>
            </a:p>
          </p:txBody>
        </p:sp>
      </p:grpSp>
      <p:grpSp>
        <p:nvGrpSpPr>
          <p:cNvPr id="68" name="Graphic 66">
            <a:extLst>
              <a:ext uri="{FF2B5EF4-FFF2-40B4-BE49-F238E27FC236}">
                <a16:creationId xmlns:a16="http://schemas.microsoft.com/office/drawing/2014/main" id="{15F00F74-0FC4-4012-91CE-206BDFB8E4BE}"/>
              </a:ext>
            </a:extLst>
          </p:cNvPr>
          <p:cNvGrpSpPr/>
          <p:nvPr/>
        </p:nvGrpSpPr>
        <p:grpSpPr>
          <a:xfrm>
            <a:off x="763460" y="3721191"/>
            <a:ext cx="292482" cy="292483"/>
            <a:chOff x="595165" y="3648881"/>
            <a:chExt cx="565606" cy="565608"/>
          </a:xfrm>
          <a:solidFill>
            <a:srgbClr val="37617A"/>
          </a:solidFill>
        </p:grpSpPr>
        <p:sp>
          <p:nvSpPr>
            <p:cNvPr id="69" name="Freeform: Shape 68">
              <a:extLst>
                <a:ext uri="{FF2B5EF4-FFF2-40B4-BE49-F238E27FC236}">
                  <a16:creationId xmlns:a16="http://schemas.microsoft.com/office/drawing/2014/main" id="{5893CCE0-0658-4765-B4C5-C1E06902A51B}"/>
                </a:ext>
              </a:extLst>
            </p:cNvPr>
            <p:cNvSpPr/>
            <p:nvPr/>
          </p:nvSpPr>
          <p:spPr>
            <a:xfrm>
              <a:off x="595165" y="3882908"/>
              <a:ext cx="114056" cy="202709"/>
            </a:xfrm>
            <a:custGeom>
              <a:avLst/>
              <a:gdLst>
                <a:gd name="connsiteX0" fmla="*/ 114056 w 114056"/>
                <a:gd name="connsiteY0" fmla="*/ 194424 h 202709"/>
                <a:gd name="connsiteX1" fmla="*/ 105771 w 114056"/>
                <a:gd name="connsiteY1" fmla="*/ 186139 h 202709"/>
                <a:gd name="connsiteX2" fmla="*/ 16571 w 114056"/>
                <a:gd name="connsiteY2" fmla="*/ 97005 h 202709"/>
                <a:gd name="connsiteX3" fmla="*/ 68868 w 114056"/>
                <a:gd name="connsiteY3" fmla="*/ 15830 h 202709"/>
                <a:gd name="connsiteX4" fmla="*/ 72981 w 114056"/>
                <a:gd name="connsiteY4" fmla="*/ 4858 h 202709"/>
                <a:gd name="connsiteX5" fmla="*/ 62009 w 114056"/>
                <a:gd name="connsiteY5" fmla="*/ 745 h 202709"/>
                <a:gd name="connsiteX6" fmla="*/ 0 w 114056"/>
                <a:gd name="connsiteY6" fmla="*/ 97005 h 202709"/>
                <a:gd name="connsiteX7" fmla="*/ 105771 w 114056"/>
                <a:gd name="connsiteY7" fmla="*/ 202709 h 202709"/>
                <a:gd name="connsiteX8" fmla="*/ 114056 w 114056"/>
                <a:gd name="connsiteY8" fmla="*/ 194424 h 20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056" h="202709">
                  <a:moveTo>
                    <a:pt x="114056" y="194424"/>
                  </a:moveTo>
                  <a:cubicBezTo>
                    <a:pt x="114056" y="189848"/>
                    <a:pt x="110347" y="186139"/>
                    <a:pt x="105771" y="186139"/>
                  </a:cubicBezTo>
                  <a:cubicBezTo>
                    <a:pt x="56585" y="186139"/>
                    <a:pt x="16571" y="146153"/>
                    <a:pt x="16571" y="97005"/>
                  </a:cubicBezTo>
                  <a:cubicBezTo>
                    <a:pt x="16571" y="62139"/>
                    <a:pt x="37099" y="30276"/>
                    <a:pt x="68868" y="15830"/>
                  </a:cubicBezTo>
                  <a:cubicBezTo>
                    <a:pt x="73034" y="13937"/>
                    <a:pt x="74876" y="9024"/>
                    <a:pt x="72981" y="4858"/>
                  </a:cubicBezTo>
                  <a:cubicBezTo>
                    <a:pt x="71088" y="692"/>
                    <a:pt x="66174" y="-1149"/>
                    <a:pt x="62009" y="745"/>
                  </a:cubicBezTo>
                  <a:cubicBezTo>
                    <a:pt x="24340" y="17875"/>
                    <a:pt x="0" y="55658"/>
                    <a:pt x="0" y="97005"/>
                  </a:cubicBezTo>
                  <a:cubicBezTo>
                    <a:pt x="0" y="155290"/>
                    <a:pt x="47448" y="202709"/>
                    <a:pt x="105771" y="202709"/>
                  </a:cubicBezTo>
                  <a:cubicBezTo>
                    <a:pt x="110347" y="202709"/>
                    <a:pt x="114056" y="199000"/>
                    <a:pt x="114056" y="194424"/>
                  </a:cubicBezTo>
                  <a:close/>
                </a:path>
              </a:pathLst>
            </a:custGeom>
            <a:grpFill/>
            <a:ln w="1098"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69A9FCD-F2D6-44F4-A682-F5F5DDBBA9EB}"/>
                </a:ext>
              </a:extLst>
            </p:cNvPr>
            <p:cNvSpPr/>
            <p:nvPr/>
          </p:nvSpPr>
          <p:spPr>
            <a:xfrm>
              <a:off x="672915" y="3648881"/>
              <a:ext cx="409583" cy="262197"/>
            </a:xfrm>
            <a:custGeom>
              <a:avLst/>
              <a:gdLst>
                <a:gd name="connsiteX0" fmla="*/ 95745 w 409583"/>
                <a:gd name="connsiteY0" fmla="*/ 255372 h 262197"/>
                <a:gd name="connsiteX1" fmla="*/ 233616 w 409583"/>
                <a:gd name="connsiteY1" fmla="*/ 140233 h 262197"/>
                <a:gd name="connsiteX2" fmla="*/ 357399 w 409583"/>
                <a:gd name="connsiteY2" fmla="*/ 214636 h 262197"/>
                <a:gd name="connsiteX3" fmla="*/ 368604 w 409583"/>
                <a:gd name="connsiteY3" fmla="*/ 218063 h 262197"/>
                <a:gd name="connsiteX4" fmla="*/ 372031 w 409583"/>
                <a:gd name="connsiteY4" fmla="*/ 206858 h 262197"/>
                <a:gd name="connsiteX5" fmla="*/ 355977 w 409583"/>
                <a:gd name="connsiteY5" fmla="*/ 182422 h 262197"/>
                <a:gd name="connsiteX6" fmla="*/ 355977 w 409583"/>
                <a:gd name="connsiteY6" fmla="*/ 71979 h 262197"/>
                <a:gd name="connsiteX7" fmla="*/ 376021 w 409583"/>
                <a:gd name="connsiteY7" fmla="*/ 48095 h 262197"/>
                <a:gd name="connsiteX8" fmla="*/ 384727 w 409583"/>
                <a:gd name="connsiteY8" fmla="*/ 49667 h 262197"/>
                <a:gd name="connsiteX9" fmla="*/ 409583 w 409583"/>
                <a:gd name="connsiteY9" fmla="*/ 24834 h 262197"/>
                <a:gd name="connsiteX10" fmla="*/ 384727 w 409583"/>
                <a:gd name="connsiteY10" fmla="*/ 0 h 262197"/>
                <a:gd name="connsiteX11" fmla="*/ 359871 w 409583"/>
                <a:gd name="connsiteY11" fmla="*/ 24834 h 262197"/>
                <a:gd name="connsiteX12" fmla="*/ 363324 w 409583"/>
                <a:gd name="connsiteY12" fmla="*/ 37448 h 262197"/>
                <a:gd name="connsiteX13" fmla="*/ 341346 w 409583"/>
                <a:gd name="connsiteY13" fmla="*/ 63636 h 262197"/>
                <a:gd name="connsiteX14" fmla="*/ 339407 w 409583"/>
                <a:gd name="connsiteY14" fmla="*/ 68962 h 262197"/>
                <a:gd name="connsiteX15" fmla="*/ 339407 w 409583"/>
                <a:gd name="connsiteY15" fmla="*/ 164698 h 262197"/>
                <a:gd name="connsiteX16" fmla="*/ 289528 w 409583"/>
                <a:gd name="connsiteY16" fmla="*/ 133929 h 262197"/>
                <a:gd name="connsiteX17" fmla="*/ 289528 w 409583"/>
                <a:gd name="connsiteY17" fmla="*/ 76100 h 262197"/>
                <a:gd name="connsiteX18" fmla="*/ 306099 w 409583"/>
                <a:gd name="connsiteY18" fmla="*/ 52684 h 262197"/>
                <a:gd name="connsiteX19" fmla="*/ 281243 w 409583"/>
                <a:gd name="connsiteY19" fmla="*/ 27851 h 262197"/>
                <a:gd name="connsiteX20" fmla="*/ 256387 w 409583"/>
                <a:gd name="connsiteY20" fmla="*/ 52684 h 262197"/>
                <a:gd name="connsiteX21" fmla="*/ 272958 w 409583"/>
                <a:gd name="connsiteY21" fmla="*/ 76100 h 262197"/>
                <a:gd name="connsiteX22" fmla="*/ 272958 w 409583"/>
                <a:gd name="connsiteY22" fmla="*/ 128650 h 262197"/>
                <a:gd name="connsiteX23" fmla="*/ 233616 w 409583"/>
                <a:gd name="connsiteY23" fmla="*/ 123663 h 262197"/>
                <a:gd name="connsiteX24" fmla="*/ 213339 w 409583"/>
                <a:gd name="connsiteY24" fmla="*/ 124963 h 262197"/>
                <a:gd name="connsiteX25" fmla="*/ 213339 w 409583"/>
                <a:gd name="connsiteY25" fmla="*/ 48249 h 262197"/>
                <a:gd name="connsiteX26" fmla="*/ 229910 w 409583"/>
                <a:gd name="connsiteY26" fmla="*/ 24834 h 262197"/>
                <a:gd name="connsiteX27" fmla="*/ 205054 w 409583"/>
                <a:gd name="connsiteY27" fmla="*/ 0 h 262197"/>
                <a:gd name="connsiteX28" fmla="*/ 180198 w 409583"/>
                <a:gd name="connsiteY28" fmla="*/ 24834 h 262197"/>
                <a:gd name="connsiteX29" fmla="*/ 196769 w 409583"/>
                <a:gd name="connsiteY29" fmla="*/ 48249 h 262197"/>
                <a:gd name="connsiteX30" fmla="*/ 196769 w 409583"/>
                <a:gd name="connsiteY30" fmla="*/ 128014 h 262197"/>
                <a:gd name="connsiteX31" fmla="*/ 137150 w 409583"/>
                <a:gd name="connsiteY31" fmla="*/ 156757 h 262197"/>
                <a:gd name="connsiteX32" fmla="*/ 137150 w 409583"/>
                <a:gd name="connsiteY32" fmla="*/ 76100 h 262197"/>
                <a:gd name="connsiteX33" fmla="*/ 153721 w 409583"/>
                <a:gd name="connsiteY33" fmla="*/ 52684 h 262197"/>
                <a:gd name="connsiteX34" fmla="*/ 128865 w 409583"/>
                <a:gd name="connsiteY34" fmla="*/ 27851 h 262197"/>
                <a:gd name="connsiteX35" fmla="*/ 104009 w 409583"/>
                <a:gd name="connsiteY35" fmla="*/ 52684 h 262197"/>
                <a:gd name="connsiteX36" fmla="*/ 120579 w 409583"/>
                <a:gd name="connsiteY36" fmla="*/ 76100 h 262197"/>
                <a:gd name="connsiteX37" fmla="*/ 120579 w 409583"/>
                <a:gd name="connsiteY37" fmla="*/ 171690 h 262197"/>
                <a:gd name="connsiteX38" fmla="*/ 82137 w 409583"/>
                <a:gd name="connsiteY38" fmla="*/ 240181 h 262197"/>
                <a:gd name="connsiteX39" fmla="*/ 70175 w 409583"/>
                <a:gd name="connsiteY39" fmla="*/ 234028 h 262197"/>
                <a:gd name="connsiteX40" fmla="*/ 70175 w 409583"/>
                <a:gd name="connsiteY40" fmla="*/ 68963 h 262197"/>
                <a:gd name="connsiteX41" fmla="*/ 68236 w 409583"/>
                <a:gd name="connsiteY41" fmla="*/ 63638 h 262197"/>
                <a:gd name="connsiteX42" fmla="*/ 46259 w 409583"/>
                <a:gd name="connsiteY42" fmla="*/ 37449 h 262197"/>
                <a:gd name="connsiteX43" fmla="*/ 49712 w 409583"/>
                <a:gd name="connsiteY43" fmla="*/ 24834 h 262197"/>
                <a:gd name="connsiteX44" fmla="*/ 24856 w 409583"/>
                <a:gd name="connsiteY44" fmla="*/ 0 h 262197"/>
                <a:gd name="connsiteX45" fmla="*/ 0 w 409583"/>
                <a:gd name="connsiteY45" fmla="*/ 24834 h 262197"/>
                <a:gd name="connsiteX46" fmla="*/ 24856 w 409583"/>
                <a:gd name="connsiteY46" fmla="*/ 49667 h 262197"/>
                <a:gd name="connsiteX47" fmla="*/ 33561 w 409583"/>
                <a:gd name="connsiteY47" fmla="*/ 48095 h 262197"/>
                <a:gd name="connsiteX48" fmla="*/ 53605 w 409583"/>
                <a:gd name="connsiteY48" fmla="*/ 71979 h 262197"/>
                <a:gd name="connsiteX49" fmla="*/ 53605 w 409583"/>
                <a:gd name="connsiteY49" fmla="*/ 228416 h 262197"/>
                <a:gd name="connsiteX50" fmla="*/ 28020 w 409583"/>
                <a:gd name="connsiteY50" fmla="*/ 225329 h 262197"/>
                <a:gd name="connsiteX51" fmla="*/ 19734 w 409583"/>
                <a:gd name="connsiteY51" fmla="*/ 233614 h 262197"/>
                <a:gd name="connsiteX52" fmla="*/ 28020 w 409583"/>
                <a:gd name="connsiteY52" fmla="*/ 241899 h 262197"/>
                <a:gd name="connsiteX53" fmla="*/ 82522 w 409583"/>
                <a:gd name="connsiteY53" fmla="*/ 260469 h 262197"/>
                <a:gd name="connsiteX54" fmla="*/ 87589 w 409583"/>
                <a:gd name="connsiteY54" fmla="*/ 262198 h 262197"/>
                <a:gd name="connsiteX55" fmla="*/ 90568 w 409583"/>
                <a:gd name="connsiteY55" fmla="*/ 261643 h 262197"/>
                <a:gd name="connsiteX56" fmla="*/ 95745 w 409583"/>
                <a:gd name="connsiteY56" fmla="*/ 255372 h 262197"/>
                <a:gd name="connsiteX57" fmla="*/ 384727 w 409583"/>
                <a:gd name="connsiteY57" fmla="*/ 16571 h 262197"/>
                <a:gd name="connsiteX58" fmla="*/ 393013 w 409583"/>
                <a:gd name="connsiteY58" fmla="*/ 24834 h 262197"/>
                <a:gd name="connsiteX59" fmla="*/ 384727 w 409583"/>
                <a:gd name="connsiteY59" fmla="*/ 33097 h 262197"/>
                <a:gd name="connsiteX60" fmla="*/ 376442 w 409583"/>
                <a:gd name="connsiteY60" fmla="*/ 24834 h 262197"/>
                <a:gd name="connsiteX61" fmla="*/ 384727 w 409583"/>
                <a:gd name="connsiteY61" fmla="*/ 16571 h 262197"/>
                <a:gd name="connsiteX62" fmla="*/ 281243 w 409583"/>
                <a:gd name="connsiteY62" fmla="*/ 44420 h 262197"/>
                <a:gd name="connsiteX63" fmla="*/ 289528 w 409583"/>
                <a:gd name="connsiteY63" fmla="*/ 52683 h 262197"/>
                <a:gd name="connsiteX64" fmla="*/ 281243 w 409583"/>
                <a:gd name="connsiteY64" fmla="*/ 60946 h 262197"/>
                <a:gd name="connsiteX65" fmla="*/ 272958 w 409583"/>
                <a:gd name="connsiteY65" fmla="*/ 52683 h 262197"/>
                <a:gd name="connsiteX66" fmla="*/ 281243 w 409583"/>
                <a:gd name="connsiteY66" fmla="*/ 44420 h 262197"/>
                <a:gd name="connsiteX67" fmla="*/ 205054 w 409583"/>
                <a:gd name="connsiteY67" fmla="*/ 16571 h 262197"/>
                <a:gd name="connsiteX68" fmla="*/ 213339 w 409583"/>
                <a:gd name="connsiteY68" fmla="*/ 24834 h 262197"/>
                <a:gd name="connsiteX69" fmla="*/ 205054 w 409583"/>
                <a:gd name="connsiteY69" fmla="*/ 33097 h 262197"/>
                <a:gd name="connsiteX70" fmla="*/ 196769 w 409583"/>
                <a:gd name="connsiteY70" fmla="*/ 24834 h 262197"/>
                <a:gd name="connsiteX71" fmla="*/ 205054 w 409583"/>
                <a:gd name="connsiteY71" fmla="*/ 16571 h 262197"/>
                <a:gd name="connsiteX72" fmla="*/ 128865 w 409583"/>
                <a:gd name="connsiteY72" fmla="*/ 44420 h 262197"/>
                <a:gd name="connsiteX73" fmla="*/ 137150 w 409583"/>
                <a:gd name="connsiteY73" fmla="*/ 52683 h 262197"/>
                <a:gd name="connsiteX74" fmla="*/ 128865 w 409583"/>
                <a:gd name="connsiteY74" fmla="*/ 60946 h 262197"/>
                <a:gd name="connsiteX75" fmla="*/ 120579 w 409583"/>
                <a:gd name="connsiteY75" fmla="*/ 52683 h 262197"/>
                <a:gd name="connsiteX76" fmla="*/ 128865 w 409583"/>
                <a:gd name="connsiteY76" fmla="*/ 44420 h 262197"/>
                <a:gd name="connsiteX77" fmla="*/ 16571 w 409583"/>
                <a:gd name="connsiteY77" fmla="*/ 24834 h 262197"/>
                <a:gd name="connsiteX78" fmla="*/ 24856 w 409583"/>
                <a:gd name="connsiteY78" fmla="*/ 16571 h 262197"/>
                <a:gd name="connsiteX79" fmla="*/ 33141 w 409583"/>
                <a:gd name="connsiteY79" fmla="*/ 24834 h 262197"/>
                <a:gd name="connsiteX80" fmla="*/ 24856 w 409583"/>
                <a:gd name="connsiteY80" fmla="*/ 33097 h 262197"/>
                <a:gd name="connsiteX81" fmla="*/ 16571 w 409583"/>
                <a:gd name="connsiteY81" fmla="*/ 24834 h 26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09583" h="262197">
                  <a:moveTo>
                    <a:pt x="95745" y="255372"/>
                  </a:moveTo>
                  <a:cubicBezTo>
                    <a:pt x="107691" y="188656"/>
                    <a:pt x="165675" y="140233"/>
                    <a:pt x="233616" y="140233"/>
                  </a:cubicBezTo>
                  <a:cubicBezTo>
                    <a:pt x="285571" y="140233"/>
                    <a:pt x="333003" y="168742"/>
                    <a:pt x="357399" y="214636"/>
                  </a:cubicBezTo>
                  <a:cubicBezTo>
                    <a:pt x="359548" y="218676"/>
                    <a:pt x="364563" y="220210"/>
                    <a:pt x="368604" y="218063"/>
                  </a:cubicBezTo>
                  <a:cubicBezTo>
                    <a:pt x="372644" y="215915"/>
                    <a:pt x="374178" y="210899"/>
                    <a:pt x="372031" y="206858"/>
                  </a:cubicBezTo>
                  <a:cubicBezTo>
                    <a:pt x="367391" y="198130"/>
                    <a:pt x="362006" y="189964"/>
                    <a:pt x="355977" y="182422"/>
                  </a:cubicBezTo>
                  <a:lnTo>
                    <a:pt x="355977" y="71979"/>
                  </a:lnTo>
                  <a:lnTo>
                    <a:pt x="376021" y="48095"/>
                  </a:lnTo>
                  <a:cubicBezTo>
                    <a:pt x="378732" y="49112"/>
                    <a:pt x="381665" y="49667"/>
                    <a:pt x="384727" y="49667"/>
                  </a:cubicBezTo>
                  <a:cubicBezTo>
                    <a:pt x="398433" y="49667"/>
                    <a:pt x="409583" y="38528"/>
                    <a:pt x="409583" y="24834"/>
                  </a:cubicBezTo>
                  <a:cubicBezTo>
                    <a:pt x="409583" y="11140"/>
                    <a:pt x="398432" y="0"/>
                    <a:pt x="384727" y="0"/>
                  </a:cubicBezTo>
                  <a:cubicBezTo>
                    <a:pt x="371022" y="0"/>
                    <a:pt x="359871" y="11140"/>
                    <a:pt x="359871" y="24834"/>
                  </a:cubicBezTo>
                  <a:cubicBezTo>
                    <a:pt x="359871" y="29436"/>
                    <a:pt x="361131" y="33750"/>
                    <a:pt x="363324" y="37448"/>
                  </a:cubicBezTo>
                  <a:lnTo>
                    <a:pt x="341346" y="63636"/>
                  </a:lnTo>
                  <a:cubicBezTo>
                    <a:pt x="340094" y="65129"/>
                    <a:pt x="339407" y="67015"/>
                    <a:pt x="339407" y="68962"/>
                  </a:cubicBezTo>
                  <a:lnTo>
                    <a:pt x="339407" y="164698"/>
                  </a:lnTo>
                  <a:cubicBezTo>
                    <a:pt x="324860" y="151380"/>
                    <a:pt x="307935" y="140944"/>
                    <a:pt x="289528" y="133929"/>
                  </a:cubicBezTo>
                  <a:lnTo>
                    <a:pt x="289528" y="76100"/>
                  </a:lnTo>
                  <a:cubicBezTo>
                    <a:pt x="299172" y="72683"/>
                    <a:pt x="306099" y="63476"/>
                    <a:pt x="306099" y="52684"/>
                  </a:cubicBezTo>
                  <a:cubicBezTo>
                    <a:pt x="306099" y="38990"/>
                    <a:pt x="294949" y="27851"/>
                    <a:pt x="281243" y="27851"/>
                  </a:cubicBezTo>
                  <a:cubicBezTo>
                    <a:pt x="267537" y="27851"/>
                    <a:pt x="256387" y="38990"/>
                    <a:pt x="256387" y="52684"/>
                  </a:cubicBezTo>
                  <a:cubicBezTo>
                    <a:pt x="256387" y="63476"/>
                    <a:pt x="263314" y="72683"/>
                    <a:pt x="272958" y="76100"/>
                  </a:cubicBezTo>
                  <a:lnTo>
                    <a:pt x="272958" y="128650"/>
                  </a:lnTo>
                  <a:cubicBezTo>
                    <a:pt x="260288" y="125377"/>
                    <a:pt x="247088" y="123663"/>
                    <a:pt x="233616" y="123663"/>
                  </a:cubicBezTo>
                  <a:cubicBezTo>
                    <a:pt x="226757" y="123663"/>
                    <a:pt x="219987" y="124105"/>
                    <a:pt x="213339" y="124963"/>
                  </a:cubicBezTo>
                  <a:lnTo>
                    <a:pt x="213339" y="48249"/>
                  </a:lnTo>
                  <a:cubicBezTo>
                    <a:pt x="222983" y="44832"/>
                    <a:pt x="229910" y="35626"/>
                    <a:pt x="229910" y="24834"/>
                  </a:cubicBezTo>
                  <a:cubicBezTo>
                    <a:pt x="229910" y="11140"/>
                    <a:pt x="218760" y="0"/>
                    <a:pt x="205054" y="0"/>
                  </a:cubicBezTo>
                  <a:cubicBezTo>
                    <a:pt x="191348" y="0"/>
                    <a:pt x="180198" y="11140"/>
                    <a:pt x="180198" y="24834"/>
                  </a:cubicBezTo>
                  <a:cubicBezTo>
                    <a:pt x="180198" y="35626"/>
                    <a:pt x="187125" y="44832"/>
                    <a:pt x="196769" y="48249"/>
                  </a:cubicBezTo>
                  <a:lnTo>
                    <a:pt x="196769" y="128014"/>
                  </a:lnTo>
                  <a:cubicBezTo>
                    <a:pt x="174797" y="133296"/>
                    <a:pt x="154528" y="143208"/>
                    <a:pt x="137150" y="156757"/>
                  </a:cubicBezTo>
                  <a:lnTo>
                    <a:pt x="137150" y="76100"/>
                  </a:lnTo>
                  <a:cubicBezTo>
                    <a:pt x="146794" y="72683"/>
                    <a:pt x="153721" y="63476"/>
                    <a:pt x="153721" y="52684"/>
                  </a:cubicBezTo>
                  <a:cubicBezTo>
                    <a:pt x="153721" y="38990"/>
                    <a:pt x="142571" y="27851"/>
                    <a:pt x="128865" y="27851"/>
                  </a:cubicBezTo>
                  <a:cubicBezTo>
                    <a:pt x="115159" y="27851"/>
                    <a:pt x="104009" y="38990"/>
                    <a:pt x="104009" y="52684"/>
                  </a:cubicBezTo>
                  <a:cubicBezTo>
                    <a:pt x="104009" y="63476"/>
                    <a:pt x="110935" y="72683"/>
                    <a:pt x="120579" y="76100"/>
                  </a:cubicBezTo>
                  <a:lnTo>
                    <a:pt x="120579" y="171690"/>
                  </a:lnTo>
                  <a:cubicBezTo>
                    <a:pt x="102522" y="190459"/>
                    <a:pt x="89056" y="213834"/>
                    <a:pt x="82137" y="240181"/>
                  </a:cubicBezTo>
                  <a:cubicBezTo>
                    <a:pt x="78267" y="237866"/>
                    <a:pt x="74274" y="235813"/>
                    <a:pt x="70175" y="234028"/>
                  </a:cubicBezTo>
                  <a:lnTo>
                    <a:pt x="70175" y="68963"/>
                  </a:lnTo>
                  <a:cubicBezTo>
                    <a:pt x="70175" y="67015"/>
                    <a:pt x="69488" y="65129"/>
                    <a:pt x="68236" y="63638"/>
                  </a:cubicBezTo>
                  <a:lnTo>
                    <a:pt x="46259" y="37449"/>
                  </a:lnTo>
                  <a:cubicBezTo>
                    <a:pt x="48452" y="33750"/>
                    <a:pt x="49712" y="29436"/>
                    <a:pt x="49712" y="24834"/>
                  </a:cubicBezTo>
                  <a:cubicBezTo>
                    <a:pt x="49712" y="11140"/>
                    <a:pt x="38562" y="0"/>
                    <a:pt x="24856" y="0"/>
                  </a:cubicBezTo>
                  <a:cubicBezTo>
                    <a:pt x="11150" y="0"/>
                    <a:pt x="0" y="11140"/>
                    <a:pt x="0" y="24834"/>
                  </a:cubicBezTo>
                  <a:cubicBezTo>
                    <a:pt x="0" y="38528"/>
                    <a:pt x="11150" y="49667"/>
                    <a:pt x="24856" y="49667"/>
                  </a:cubicBezTo>
                  <a:cubicBezTo>
                    <a:pt x="27917" y="49667"/>
                    <a:pt x="30851" y="49112"/>
                    <a:pt x="33561" y="48095"/>
                  </a:cubicBezTo>
                  <a:lnTo>
                    <a:pt x="53605" y="71979"/>
                  </a:lnTo>
                  <a:lnTo>
                    <a:pt x="53605" y="228416"/>
                  </a:lnTo>
                  <a:cubicBezTo>
                    <a:pt x="45333" y="226371"/>
                    <a:pt x="36763" y="225329"/>
                    <a:pt x="28020" y="225329"/>
                  </a:cubicBezTo>
                  <a:cubicBezTo>
                    <a:pt x="23444" y="225329"/>
                    <a:pt x="19734" y="229038"/>
                    <a:pt x="19734" y="233614"/>
                  </a:cubicBezTo>
                  <a:cubicBezTo>
                    <a:pt x="19734" y="238189"/>
                    <a:pt x="23444" y="241899"/>
                    <a:pt x="28020" y="241899"/>
                  </a:cubicBezTo>
                  <a:cubicBezTo>
                    <a:pt x="47950" y="241899"/>
                    <a:pt x="66796" y="248321"/>
                    <a:pt x="82522" y="260469"/>
                  </a:cubicBezTo>
                  <a:cubicBezTo>
                    <a:pt x="83995" y="261607"/>
                    <a:pt x="85782" y="262198"/>
                    <a:pt x="87589" y="262198"/>
                  </a:cubicBezTo>
                  <a:cubicBezTo>
                    <a:pt x="88593" y="262198"/>
                    <a:pt x="89602" y="262016"/>
                    <a:pt x="90568" y="261643"/>
                  </a:cubicBezTo>
                  <a:cubicBezTo>
                    <a:pt x="93271" y="260601"/>
                    <a:pt x="95233" y="258223"/>
                    <a:pt x="95745" y="255372"/>
                  </a:cubicBezTo>
                  <a:close/>
                  <a:moveTo>
                    <a:pt x="384727" y="16571"/>
                  </a:moveTo>
                  <a:cubicBezTo>
                    <a:pt x="389296" y="16571"/>
                    <a:pt x="393013" y="20277"/>
                    <a:pt x="393013" y="24834"/>
                  </a:cubicBezTo>
                  <a:cubicBezTo>
                    <a:pt x="393013" y="29391"/>
                    <a:pt x="389296" y="33097"/>
                    <a:pt x="384727" y="33097"/>
                  </a:cubicBezTo>
                  <a:cubicBezTo>
                    <a:pt x="380158" y="33097"/>
                    <a:pt x="376442" y="29391"/>
                    <a:pt x="376442" y="24834"/>
                  </a:cubicBezTo>
                  <a:cubicBezTo>
                    <a:pt x="376442" y="20277"/>
                    <a:pt x="380158" y="16571"/>
                    <a:pt x="384727" y="16571"/>
                  </a:cubicBezTo>
                  <a:close/>
                  <a:moveTo>
                    <a:pt x="281243" y="44420"/>
                  </a:moveTo>
                  <a:cubicBezTo>
                    <a:pt x="285812" y="44420"/>
                    <a:pt x="289528" y="48128"/>
                    <a:pt x="289528" y="52683"/>
                  </a:cubicBezTo>
                  <a:cubicBezTo>
                    <a:pt x="289528" y="57239"/>
                    <a:pt x="285812" y="60946"/>
                    <a:pt x="281243" y="60946"/>
                  </a:cubicBezTo>
                  <a:cubicBezTo>
                    <a:pt x="276674" y="60946"/>
                    <a:pt x="272958" y="57240"/>
                    <a:pt x="272958" y="52683"/>
                  </a:cubicBezTo>
                  <a:cubicBezTo>
                    <a:pt x="272958" y="48126"/>
                    <a:pt x="276674" y="44420"/>
                    <a:pt x="281243" y="44420"/>
                  </a:cubicBezTo>
                  <a:close/>
                  <a:moveTo>
                    <a:pt x="205054" y="16571"/>
                  </a:moveTo>
                  <a:cubicBezTo>
                    <a:pt x="209623" y="16571"/>
                    <a:pt x="213339" y="20277"/>
                    <a:pt x="213339" y="24834"/>
                  </a:cubicBezTo>
                  <a:cubicBezTo>
                    <a:pt x="213339" y="29391"/>
                    <a:pt x="209623" y="33097"/>
                    <a:pt x="205054" y="33097"/>
                  </a:cubicBezTo>
                  <a:cubicBezTo>
                    <a:pt x="200485" y="33097"/>
                    <a:pt x="196769" y="29391"/>
                    <a:pt x="196769" y="24834"/>
                  </a:cubicBezTo>
                  <a:cubicBezTo>
                    <a:pt x="196769" y="20277"/>
                    <a:pt x="200485" y="16571"/>
                    <a:pt x="205054" y="16571"/>
                  </a:cubicBezTo>
                  <a:close/>
                  <a:moveTo>
                    <a:pt x="128865" y="44420"/>
                  </a:moveTo>
                  <a:cubicBezTo>
                    <a:pt x="133434" y="44420"/>
                    <a:pt x="137150" y="48128"/>
                    <a:pt x="137150" y="52683"/>
                  </a:cubicBezTo>
                  <a:cubicBezTo>
                    <a:pt x="137150" y="57239"/>
                    <a:pt x="133434" y="60946"/>
                    <a:pt x="128865" y="60946"/>
                  </a:cubicBezTo>
                  <a:cubicBezTo>
                    <a:pt x="124296" y="60946"/>
                    <a:pt x="120579" y="57240"/>
                    <a:pt x="120579" y="52683"/>
                  </a:cubicBezTo>
                  <a:cubicBezTo>
                    <a:pt x="120579" y="48126"/>
                    <a:pt x="124296" y="44420"/>
                    <a:pt x="128865" y="44420"/>
                  </a:cubicBezTo>
                  <a:close/>
                  <a:moveTo>
                    <a:pt x="16571" y="24834"/>
                  </a:moveTo>
                  <a:cubicBezTo>
                    <a:pt x="16571" y="20277"/>
                    <a:pt x="20287" y="16571"/>
                    <a:pt x="24856" y="16571"/>
                  </a:cubicBezTo>
                  <a:cubicBezTo>
                    <a:pt x="29425" y="16571"/>
                    <a:pt x="33141" y="20277"/>
                    <a:pt x="33141" y="24834"/>
                  </a:cubicBezTo>
                  <a:cubicBezTo>
                    <a:pt x="33141" y="29391"/>
                    <a:pt x="29425" y="33097"/>
                    <a:pt x="24856" y="33097"/>
                  </a:cubicBezTo>
                  <a:cubicBezTo>
                    <a:pt x="20287" y="33097"/>
                    <a:pt x="16571" y="29390"/>
                    <a:pt x="16571" y="24834"/>
                  </a:cubicBezTo>
                  <a:close/>
                </a:path>
              </a:pathLst>
            </a:custGeom>
            <a:grpFill/>
            <a:ln w="109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6ECB812-BD18-4A6E-96DD-01477205C57A}"/>
                </a:ext>
              </a:extLst>
            </p:cNvPr>
            <p:cNvSpPr/>
            <p:nvPr/>
          </p:nvSpPr>
          <p:spPr>
            <a:xfrm>
              <a:off x="1042841" y="3887504"/>
              <a:ext cx="117930" cy="198114"/>
            </a:xfrm>
            <a:custGeom>
              <a:avLst/>
              <a:gdLst>
                <a:gd name="connsiteX0" fmla="*/ 38138 w 117930"/>
                <a:gd name="connsiteY0" fmla="*/ 38620 h 198114"/>
                <a:gd name="connsiteX1" fmla="*/ 20324 w 117930"/>
                <a:gd name="connsiteY1" fmla="*/ 40614 h 198114"/>
                <a:gd name="connsiteX2" fmla="*/ 16363 w 117930"/>
                <a:gd name="connsiteY2" fmla="*/ 6434 h 198114"/>
                <a:gd name="connsiteX3" fmla="*/ 6434 w 117930"/>
                <a:gd name="connsiteY3" fmla="*/ 212 h 198114"/>
                <a:gd name="connsiteX4" fmla="*/ 212 w 117930"/>
                <a:gd name="connsiteY4" fmla="*/ 10141 h 198114"/>
                <a:gd name="connsiteX5" fmla="*/ 3756 w 117930"/>
                <a:gd name="connsiteY5" fmla="*/ 41576 h 198114"/>
                <a:gd name="connsiteX6" fmla="*/ 3414 w 117930"/>
                <a:gd name="connsiteY6" fmla="*/ 51386 h 198114"/>
                <a:gd name="connsiteX7" fmla="*/ 6796 w 117930"/>
                <a:gd name="connsiteY7" fmla="*/ 58651 h 198114"/>
                <a:gd name="connsiteX8" fmla="*/ 14745 w 117930"/>
                <a:gd name="connsiteY8" fmla="*/ 59656 h 198114"/>
                <a:gd name="connsiteX9" fmla="*/ 38136 w 117930"/>
                <a:gd name="connsiteY9" fmla="*/ 55192 h 198114"/>
                <a:gd name="connsiteX10" fmla="*/ 101360 w 117930"/>
                <a:gd name="connsiteY10" fmla="*/ 118368 h 198114"/>
                <a:gd name="connsiteX11" fmla="*/ 38136 w 117930"/>
                <a:gd name="connsiteY11" fmla="*/ 181543 h 198114"/>
                <a:gd name="connsiteX12" fmla="*/ 10965 w 117930"/>
                <a:gd name="connsiteY12" fmla="*/ 181543 h 198114"/>
                <a:gd name="connsiteX13" fmla="*/ 2680 w 117930"/>
                <a:gd name="connsiteY13" fmla="*/ 189829 h 198114"/>
                <a:gd name="connsiteX14" fmla="*/ 10965 w 117930"/>
                <a:gd name="connsiteY14" fmla="*/ 198114 h 198114"/>
                <a:gd name="connsiteX15" fmla="*/ 38136 w 117930"/>
                <a:gd name="connsiteY15" fmla="*/ 198114 h 198114"/>
                <a:gd name="connsiteX16" fmla="*/ 117930 w 117930"/>
                <a:gd name="connsiteY16" fmla="*/ 118368 h 198114"/>
                <a:gd name="connsiteX17" fmla="*/ 38138 w 117930"/>
                <a:gd name="connsiteY17" fmla="*/ 38620 h 19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7930" h="198114">
                  <a:moveTo>
                    <a:pt x="38138" y="38620"/>
                  </a:moveTo>
                  <a:cubicBezTo>
                    <a:pt x="32089" y="38620"/>
                    <a:pt x="26133" y="39289"/>
                    <a:pt x="20324" y="40614"/>
                  </a:cubicBezTo>
                  <a:cubicBezTo>
                    <a:pt x="20255" y="29077"/>
                    <a:pt x="18921" y="17582"/>
                    <a:pt x="16363" y="6434"/>
                  </a:cubicBezTo>
                  <a:cubicBezTo>
                    <a:pt x="15339" y="1973"/>
                    <a:pt x="10892" y="-812"/>
                    <a:pt x="6434" y="212"/>
                  </a:cubicBezTo>
                  <a:cubicBezTo>
                    <a:pt x="1974" y="1236"/>
                    <a:pt x="-812" y="5681"/>
                    <a:pt x="212" y="10141"/>
                  </a:cubicBezTo>
                  <a:cubicBezTo>
                    <a:pt x="2564" y="20385"/>
                    <a:pt x="3756" y="30963"/>
                    <a:pt x="3756" y="41576"/>
                  </a:cubicBezTo>
                  <a:cubicBezTo>
                    <a:pt x="3756" y="44814"/>
                    <a:pt x="3641" y="48115"/>
                    <a:pt x="3414" y="51386"/>
                  </a:cubicBezTo>
                  <a:cubicBezTo>
                    <a:pt x="3218" y="54228"/>
                    <a:pt x="4495" y="56972"/>
                    <a:pt x="6796" y="58651"/>
                  </a:cubicBezTo>
                  <a:cubicBezTo>
                    <a:pt x="9097" y="60331"/>
                    <a:pt x="12100" y="60709"/>
                    <a:pt x="14745" y="59656"/>
                  </a:cubicBezTo>
                  <a:cubicBezTo>
                    <a:pt x="22183" y="56694"/>
                    <a:pt x="30053" y="55192"/>
                    <a:pt x="38136" y="55192"/>
                  </a:cubicBezTo>
                  <a:cubicBezTo>
                    <a:pt x="72999" y="55192"/>
                    <a:pt x="101360" y="83532"/>
                    <a:pt x="101360" y="118368"/>
                  </a:cubicBezTo>
                  <a:cubicBezTo>
                    <a:pt x="101360" y="153203"/>
                    <a:pt x="72998" y="181543"/>
                    <a:pt x="38136" y="181543"/>
                  </a:cubicBezTo>
                  <a:lnTo>
                    <a:pt x="10965" y="181543"/>
                  </a:lnTo>
                  <a:cubicBezTo>
                    <a:pt x="6389" y="181543"/>
                    <a:pt x="2680" y="185253"/>
                    <a:pt x="2680" y="189829"/>
                  </a:cubicBezTo>
                  <a:cubicBezTo>
                    <a:pt x="2680" y="194404"/>
                    <a:pt x="6389" y="198114"/>
                    <a:pt x="10965" y="198114"/>
                  </a:cubicBezTo>
                  <a:lnTo>
                    <a:pt x="38136" y="198114"/>
                  </a:lnTo>
                  <a:cubicBezTo>
                    <a:pt x="82136" y="198114"/>
                    <a:pt x="117930" y="162340"/>
                    <a:pt x="117930" y="118368"/>
                  </a:cubicBezTo>
                  <a:cubicBezTo>
                    <a:pt x="117931" y="74395"/>
                    <a:pt x="82136" y="38620"/>
                    <a:pt x="38138" y="38620"/>
                  </a:cubicBezTo>
                  <a:close/>
                </a:path>
              </a:pathLst>
            </a:custGeom>
            <a:grpFill/>
            <a:ln w="109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291E322-5CDA-401E-854A-5E6A67E56037}"/>
                </a:ext>
              </a:extLst>
            </p:cNvPr>
            <p:cNvSpPr/>
            <p:nvPr/>
          </p:nvSpPr>
          <p:spPr>
            <a:xfrm>
              <a:off x="902841" y="4069047"/>
              <a:ext cx="93355" cy="145441"/>
            </a:xfrm>
            <a:custGeom>
              <a:avLst/>
              <a:gdLst>
                <a:gd name="connsiteX0" fmla="*/ 85070 w 93355"/>
                <a:gd name="connsiteY0" fmla="*/ 0 h 145441"/>
                <a:gd name="connsiteX1" fmla="*/ 8285 w 93355"/>
                <a:gd name="connsiteY1" fmla="*/ 0 h 145441"/>
                <a:gd name="connsiteX2" fmla="*/ 0 w 93355"/>
                <a:gd name="connsiteY2" fmla="*/ 8285 h 145441"/>
                <a:gd name="connsiteX3" fmla="*/ 8285 w 93355"/>
                <a:gd name="connsiteY3" fmla="*/ 16571 h 145441"/>
                <a:gd name="connsiteX4" fmla="*/ 43031 w 93355"/>
                <a:gd name="connsiteY4" fmla="*/ 16571 h 145441"/>
                <a:gd name="connsiteX5" fmla="*/ 43031 w 93355"/>
                <a:gd name="connsiteY5" fmla="*/ 97193 h 145441"/>
                <a:gd name="connsiteX6" fmla="*/ 26461 w 93355"/>
                <a:gd name="connsiteY6" fmla="*/ 120608 h 145441"/>
                <a:gd name="connsiteX7" fmla="*/ 51317 w 93355"/>
                <a:gd name="connsiteY7" fmla="*/ 145442 h 145441"/>
                <a:gd name="connsiteX8" fmla="*/ 76173 w 93355"/>
                <a:gd name="connsiteY8" fmla="*/ 120608 h 145441"/>
                <a:gd name="connsiteX9" fmla="*/ 59602 w 93355"/>
                <a:gd name="connsiteY9" fmla="*/ 97193 h 145441"/>
                <a:gd name="connsiteX10" fmla="*/ 59602 w 93355"/>
                <a:gd name="connsiteY10" fmla="*/ 16571 h 145441"/>
                <a:gd name="connsiteX11" fmla="*/ 85070 w 93355"/>
                <a:gd name="connsiteY11" fmla="*/ 16571 h 145441"/>
                <a:gd name="connsiteX12" fmla="*/ 93355 w 93355"/>
                <a:gd name="connsiteY12" fmla="*/ 8285 h 145441"/>
                <a:gd name="connsiteX13" fmla="*/ 85070 w 93355"/>
                <a:gd name="connsiteY13" fmla="*/ 0 h 145441"/>
                <a:gd name="connsiteX14" fmla="*/ 51317 w 93355"/>
                <a:gd name="connsiteY14" fmla="*/ 128871 h 145441"/>
                <a:gd name="connsiteX15" fmla="*/ 43031 w 93355"/>
                <a:gd name="connsiteY15" fmla="*/ 120608 h 145441"/>
                <a:gd name="connsiteX16" fmla="*/ 51317 w 93355"/>
                <a:gd name="connsiteY16" fmla="*/ 112345 h 145441"/>
                <a:gd name="connsiteX17" fmla="*/ 59602 w 93355"/>
                <a:gd name="connsiteY17" fmla="*/ 120608 h 145441"/>
                <a:gd name="connsiteX18" fmla="*/ 51317 w 93355"/>
                <a:gd name="connsiteY18" fmla="*/ 128871 h 14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355" h="145441">
                  <a:moveTo>
                    <a:pt x="85070" y="0"/>
                  </a:moveTo>
                  <a:lnTo>
                    <a:pt x="8285" y="0"/>
                  </a:lnTo>
                  <a:cubicBezTo>
                    <a:pt x="3710" y="0"/>
                    <a:pt x="0" y="3710"/>
                    <a:pt x="0" y="8285"/>
                  </a:cubicBezTo>
                  <a:cubicBezTo>
                    <a:pt x="0" y="12861"/>
                    <a:pt x="3710" y="16571"/>
                    <a:pt x="8285" y="16571"/>
                  </a:cubicBezTo>
                  <a:lnTo>
                    <a:pt x="43031" y="16571"/>
                  </a:lnTo>
                  <a:lnTo>
                    <a:pt x="43031" y="97193"/>
                  </a:lnTo>
                  <a:cubicBezTo>
                    <a:pt x="33387" y="100610"/>
                    <a:pt x="26461" y="109816"/>
                    <a:pt x="26461" y="120608"/>
                  </a:cubicBezTo>
                  <a:cubicBezTo>
                    <a:pt x="26461" y="134302"/>
                    <a:pt x="37611" y="145442"/>
                    <a:pt x="51317" y="145442"/>
                  </a:cubicBezTo>
                  <a:cubicBezTo>
                    <a:pt x="65023" y="145442"/>
                    <a:pt x="76173" y="134302"/>
                    <a:pt x="76173" y="120608"/>
                  </a:cubicBezTo>
                  <a:cubicBezTo>
                    <a:pt x="76173" y="109815"/>
                    <a:pt x="69246" y="100609"/>
                    <a:pt x="59602" y="97193"/>
                  </a:cubicBezTo>
                  <a:lnTo>
                    <a:pt x="59602" y="16571"/>
                  </a:lnTo>
                  <a:lnTo>
                    <a:pt x="85070" y="16571"/>
                  </a:lnTo>
                  <a:cubicBezTo>
                    <a:pt x="89646" y="16571"/>
                    <a:pt x="93355" y="12861"/>
                    <a:pt x="93355" y="8285"/>
                  </a:cubicBezTo>
                  <a:cubicBezTo>
                    <a:pt x="93355" y="3710"/>
                    <a:pt x="89646" y="0"/>
                    <a:pt x="85070" y="0"/>
                  </a:cubicBezTo>
                  <a:close/>
                  <a:moveTo>
                    <a:pt x="51317" y="128871"/>
                  </a:moveTo>
                  <a:cubicBezTo>
                    <a:pt x="46748" y="128871"/>
                    <a:pt x="43031" y="125165"/>
                    <a:pt x="43031" y="120608"/>
                  </a:cubicBezTo>
                  <a:cubicBezTo>
                    <a:pt x="43031" y="116051"/>
                    <a:pt x="46748" y="112345"/>
                    <a:pt x="51317" y="112345"/>
                  </a:cubicBezTo>
                  <a:cubicBezTo>
                    <a:pt x="55886" y="112345"/>
                    <a:pt x="59602" y="116052"/>
                    <a:pt x="59602" y="120608"/>
                  </a:cubicBezTo>
                  <a:cubicBezTo>
                    <a:pt x="59602" y="125164"/>
                    <a:pt x="55886" y="128871"/>
                    <a:pt x="51317" y="128871"/>
                  </a:cubicBezTo>
                  <a:close/>
                </a:path>
              </a:pathLst>
            </a:custGeom>
            <a:grpFill/>
            <a:ln w="109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3FDECAC8-A0D3-4D04-9CFD-195016718755}"/>
                </a:ext>
              </a:extLst>
            </p:cNvPr>
            <p:cNvSpPr/>
            <p:nvPr/>
          </p:nvSpPr>
          <p:spPr>
            <a:xfrm>
              <a:off x="761056" y="4069047"/>
              <a:ext cx="92015" cy="145441"/>
            </a:xfrm>
            <a:custGeom>
              <a:avLst/>
              <a:gdLst>
                <a:gd name="connsiteX0" fmla="*/ 83730 w 92015"/>
                <a:gd name="connsiteY0" fmla="*/ 0 h 145441"/>
                <a:gd name="connsiteX1" fmla="*/ 8285 w 92015"/>
                <a:gd name="connsiteY1" fmla="*/ 0 h 145441"/>
                <a:gd name="connsiteX2" fmla="*/ 0 w 92015"/>
                <a:gd name="connsiteY2" fmla="*/ 8285 h 145441"/>
                <a:gd name="connsiteX3" fmla="*/ 8285 w 92015"/>
                <a:gd name="connsiteY3" fmla="*/ 16571 h 145441"/>
                <a:gd name="connsiteX4" fmla="*/ 32439 w 92015"/>
                <a:gd name="connsiteY4" fmla="*/ 16571 h 145441"/>
                <a:gd name="connsiteX5" fmla="*/ 32439 w 92015"/>
                <a:gd name="connsiteY5" fmla="*/ 97193 h 145441"/>
                <a:gd name="connsiteX6" fmla="*/ 15868 w 92015"/>
                <a:gd name="connsiteY6" fmla="*/ 120608 h 145441"/>
                <a:gd name="connsiteX7" fmla="*/ 40724 w 92015"/>
                <a:gd name="connsiteY7" fmla="*/ 145442 h 145441"/>
                <a:gd name="connsiteX8" fmla="*/ 65580 w 92015"/>
                <a:gd name="connsiteY8" fmla="*/ 120608 h 145441"/>
                <a:gd name="connsiteX9" fmla="*/ 49009 w 92015"/>
                <a:gd name="connsiteY9" fmla="*/ 97193 h 145441"/>
                <a:gd name="connsiteX10" fmla="*/ 49009 w 92015"/>
                <a:gd name="connsiteY10" fmla="*/ 16571 h 145441"/>
                <a:gd name="connsiteX11" fmla="*/ 83730 w 92015"/>
                <a:gd name="connsiteY11" fmla="*/ 16571 h 145441"/>
                <a:gd name="connsiteX12" fmla="*/ 92015 w 92015"/>
                <a:gd name="connsiteY12" fmla="*/ 8285 h 145441"/>
                <a:gd name="connsiteX13" fmla="*/ 83730 w 92015"/>
                <a:gd name="connsiteY13" fmla="*/ 0 h 145441"/>
                <a:gd name="connsiteX14" fmla="*/ 40724 w 92015"/>
                <a:gd name="connsiteY14" fmla="*/ 128871 h 145441"/>
                <a:gd name="connsiteX15" fmla="*/ 32439 w 92015"/>
                <a:gd name="connsiteY15" fmla="*/ 120608 h 145441"/>
                <a:gd name="connsiteX16" fmla="*/ 40724 w 92015"/>
                <a:gd name="connsiteY16" fmla="*/ 112345 h 145441"/>
                <a:gd name="connsiteX17" fmla="*/ 49009 w 92015"/>
                <a:gd name="connsiteY17" fmla="*/ 120608 h 145441"/>
                <a:gd name="connsiteX18" fmla="*/ 40724 w 92015"/>
                <a:gd name="connsiteY18" fmla="*/ 128871 h 14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2015" h="145441">
                  <a:moveTo>
                    <a:pt x="83730" y="0"/>
                  </a:moveTo>
                  <a:lnTo>
                    <a:pt x="8285" y="0"/>
                  </a:lnTo>
                  <a:cubicBezTo>
                    <a:pt x="3710" y="0"/>
                    <a:pt x="0" y="3710"/>
                    <a:pt x="0" y="8285"/>
                  </a:cubicBezTo>
                  <a:cubicBezTo>
                    <a:pt x="0" y="12861"/>
                    <a:pt x="3710" y="16571"/>
                    <a:pt x="8285" y="16571"/>
                  </a:cubicBezTo>
                  <a:lnTo>
                    <a:pt x="32439" y="16571"/>
                  </a:lnTo>
                  <a:lnTo>
                    <a:pt x="32439" y="97193"/>
                  </a:lnTo>
                  <a:cubicBezTo>
                    <a:pt x="22794" y="100610"/>
                    <a:pt x="15868" y="109816"/>
                    <a:pt x="15868" y="120608"/>
                  </a:cubicBezTo>
                  <a:cubicBezTo>
                    <a:pt x="15868" y="134302"/>
                    <a:pt x="27018" y="145442"/>
                    <a:pt x="40724" y="145442"/>
                  </a:cubicBezTo>
                  <a:cubicBezTo>
                    <a:pt x="54430" y="145442"/>
                    <a:pt x="65580" y="134302"/>
                    <a:pt x="65580" y="120608"/>
                  </a:cubicBezTo>
                  <a:cubicBezTo>
                    <a:pt x="65580" y="109815"/>
                    <a:pt x="58653" y="100609"/>
                    <a:pt x="49009" y="97193"/>
                  </a:cubicBezTo>
                  <a:lnTo>
                    <a:pt x="49009" y="16571"/>
                  </a:lnTo>
                  <a:lnTo>
                    <a:pt x="83730" y="16571"/>
                  </a:lnTo>
                  <a:cubicBezTo>
                    <a:pt x="88306" y="16571"/>
                    <a:pt x="92015" y="12861"/>
                    <a:pt x="92015" y="8285"/>
                  </a:cubicBezTo>
                  <a:cubicBezTo>
                    <a:pt x="92015" y="3710"/>
                    <a:pt x="88306" y="0"/>
                    <a:pt x="83730" y="0"/>
                  </a:cubicBezTo>
                  <a:close/>
                  <a:moveTo>
                    <a:pt x="40724" y="128871"/>
                  </a:moveTo>
                  <a:cubicBezTo>
                    <a:pt x="36155" y="128871"/>
                    <a:pt x="32439" y="125165"/>
                    <a:pt x="32439" y="120608"/>
                  </a:cubicBezTo>
                  <a:cubicBezTo>
                    <a:pt x="32439" y="116051"/>
                    <a:pt x="36155" y="112345"/>
                    <a:pt x="40724" y="112345"/>
                  </a:cubicBezTo>
                  <a:cubicBezTo>
                    <a:pt x="45293" y="112345"/>
                    <a:pt x="49009" y="116052"/>
                    <a:pt x="49009" y="120608"/>
                  </a:cubicBezTo>
                  <a:cubicBezTo>
                    <a:pt x="49009" y="125164"/>
                    <a:pt x="45293" y="128871"/>
                    <a:pt x="40724" y="128871"/>
                  </a:cubicBezTo>
                  <a:close/>
                </a:path>
              </a:pathLst>
            </a:custGeom>
            <a:grpFill/>
            <a:ln w="109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85A90EB-92DC-43A0-89E0-17C92512670F}"/>
                </a:ext>
              </a:extLst>
            </p:cNvPr>
            <p:cNvSpPr/>
            <p:nvPr/>
          </p:nvSpPr>
          <p:spPr>
            <a:xfrm>
              <a:off x="690010" y="3997566"/>
              <a:ext cx="70176" cy="216921"/>
            </a:xfrm>
            <a:custGeom>
              <a:avLst/>
              <a:gdLst>
                <a:gd name="connsiteX0" fmla="*/ 45321 w 70176"/>
                <a:gd name="connsiteY0" fmla="*/ 0 h 216921"/>
                <a:gd name="connsiteX1" fmla="*/ 20465 w 70176"/>
                <a:gd name="connsiteY1" fmla="*/ 24834 h 216921"/>
                <a:gd name="connsiteX2" fmla="*/ 37035 w 70176"/>
                <a:gd name="connsiteY2" fmla="*/ 48249 h 216921"/>
                <a:gd name="connsiteX3" fmla="*/ 37035 w 70176"/>
                <a:gd name="connsiteY3" fmla="*/ 161492 h 216921"/>
                <a:gd name="connsiteX4" fmla="*/ 1939 w 70176"/>
                <a:gd name="connsiteY4" fmla="*/ 203311 h 216921"/>
                <a:gd name="connsiteX5" fmla="*/ 2960 w 70176"/>
                <a:gd name="connsiteY5" fmla="*/ 214983 h 216921"/>
                <a:gd name="connsiteX6" fmla="*/ 8281 w 70176"/>
                <a:gd name="connsiteY6" fmla="*/ 216922 h 216921"/>
                <a:gd name="connsiteX7" fmla="*/ 14632 w 70176"/>
                <a:gd name="connsiteY7" fmla="*/ 213962 h 216921"/>
                <a:gd name="connsiteX8" fmla="*/ 51667 w 70176"/>
                <a:gd name="connsiteY8" fmla="*/ 169833 h 216921"/>
                <a:gd name="connsiteX9" fmla="*/ 53606 w 70176"/>
                <a:gd name="connsiteY9" fmla="*/ 164507 h 216921"/>
                <a:gd name="connsiteX10" fmla="*/ 53606 w 70176"/>
                <a:gd name="connsiteY10" fmla="*/ 48248 h 216921"/>
                <a:gd name="connsiteX11" fmla="*/ 70176 w 70176"/>
                <a:gd name="connsiteY11" fmla="*/ 24833 h 216921"/>
                <a:gd name="connsiteX12" fmla="*/ 45321 w 70176"/>
                <a:gd name="connsiteY12" fmla="*/ 0 h 216921"/>
                <a:gd name="connsiteX13" fmla="*/ 45321 w 70176"/>
                <a:gd name="connsiteY13" fmla="*/ 33097 h 216921"/>
                <a:gd name="connsiteX14" fmla="*/ 37035 w 70176"/>
                <a:gd name="connsiteY14" fmla="*/ 24834 h 216921"/>
                <a:gd name="connsiteX15" fmla="*/ 45321 w 70176"/>
                <a:gd name="connsiteY15" fmla="*/ 16571 h 216921"/>
                <a:gd name="connsiteX16" fmla="*/ 53606 w 70176"/>
                <a:gd name="connsiteY16" fmla="*/ 24834 h 216921"/>
                <a:gd name="connsiteX17" fmla="*/ 45321 w 70176"/>
                <a:gd name="connsiteY17" fmla="*/ 33097 h 216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176" h="216921">
                  <a:moveTo>
                    <a:pt x="45321" y="0"/>
                  </a:moveTo>
                  <a:cubicBezTo>
                    <a:pt x="31615" y="0"/>
                    <a:pt x="20465" y="11140"/>
                    <a:pt x="20465" y="24834"/>
                  </a:cubicBezTo>
                  <a:cubicBezTo>
                    <a:pt x="20465" y="35626"/>
                    <a:pt x="27391" y="44832"/>
                    <a:pt x="37035" y="48249"/>
                  </a:cubicBezTo>
                  <a:lnTo>
                    <a:pt x="37035" y="161492"/>
                  </a:lnTo>
                  <a:lnTo>
                    <a:pt x="1939" y="203311"/>
                  </a:lnTo>
                  <a:cubicBezTo>
                    <a:pt x="-1003" y="206816"/>
                    <a:pt x="-546" y="212041"/>
                    <a:pt x="2960" y="214983"/>
                  </a:cubicBezTo>
                  <a:cubicBezTo>
                    <a:pt x="4512" y="216285"/>
                    <a:pt x="6402" y="216922"/>
                    <a:pt x="8281" y="216922"/>
                  </a:cubicBezTo>
                  <a:cubicBezTo>
                    <a:pt x="10645" y="216922"/>
                    <a:pt x="12994" y="215915"/>
                    <a:pt x="14632" y="213962"/>
                  </a:cubicBezTo>
                  <a:lnTo>
                    <a:pt x="51667" y="169833"/>
                  </a:lnTo>
                  <a:cubicBezTo>
                    <a:pt x="52919" y="168340"/>
                    <a:pt x="53606" y="166454"/>
                    <a:pt x="53606" y="164507"/>
                  </a:cubicBezTo>
                  <a:lnTo>
                    <a:pt x="53606" y="48248"/>
                  </a:lnTo>
                  <a:cubicBezTo>
                    <a:pt x="63250" y="44831"/>
                    <a:pt x="70176" y="35624"/>
                    <a:pt x="70176" y="24833"/>
                  </a:cubicBezTo>
                  <a:cubicBezTo>
                    <a:pt x="70176" y="11140"/>
                    <a:pt x="59027" y="0"/>
                    <a:pt x="45321" y="0"/>
                  </a:cubicBezTo>
                  <a:close/>
                  <a:moveTo>
                    <a:pt x="45321" y="33097"/>
                  </a:moveTo>
                  <a:cubicBezTo>
                    <a:pt x="40752" y="33097"/>
                    <a:pt x="37035" y="29391"/>
                    <a:pt x="37035" y="24834"/>
                  </a:cubicBezTo>
                  <a:cubicBezTo>
                    <a:pt x="37035" y="20277"/>
                    <a:pt x="40752" y="16571"/>
                    <a:pt x="45321" y="16571"/>
                  </a:cubicBezTo>
                  <a:cubicBezTo>
                    <a:pt x="49890" y="16571"/>
                    <a:pt x="53606" y="20278"/>
                    <a:pt x="53606" y="24834"/>
                  </a:cubicBezTo>
                  <a:cubicBezTo>
                    <a:pt x="53606" y="29390"/>
                    <a:pt x="49890" y="33097"/>
                    <a:pt x="45321" y="33097"/>
                  </a:cubicBezTo>
                  <a:close/>
                </a:path>
              </a:pathLst>
            </a:custGeom>
            <a:grpFill/>
            <a:ln w="109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C2424A3-AFFD-48B3-8FAD-5D4E4204438F}"/>
                </a:ext>
              </a:extLst>
            </p:cNvPr>
            <p:cNvSpPr/>
            <p:nvPr/>
          </p:nvSpPr>
          <p:spPr>
            <a:xfrm>
              <a:off x="853113" y="3997566"/>
              <a:ext cx="49711" cy="216922"/>
            </a:xfrm>
            <a:custGeom>
              <a:avLst/>
              <a:gdLst>
                <a:gd name="connsiteX0" fmla="*/ 24856 w 49711"/>
                <a:gd name="connsiteY0" fmla="*/ 0 h 216922"/>
                <a:gd name="connsiteX1" fmla="*/ 0 w 49711"/>
                <a:gd name="connsiteY1" fmla="*/ 24834 h 216922"/>
                <a:gd name="connsiteX2" fmla="*/ 16571 w 49711"/>
                <a:gd name="connsiteY2" fmla="*/ 48249 h 216922"/>
                <a:gd name="connsiteX3" fmla="*/ 16571 w 49711"/>
                <a:gd name="connsiteY3" fmla="*/ 208638 h 216922"/>
                <a:gd name="connsiteX4" fmla="*/ 24856 w 49711"/>
                <a:gd name="connsiteY4" fmla="*/ 216923 h 216922"/>
                <a:gd name="connsiteX5" fmla="*/ 33141 w 49711"/>
                <a:gd name="connsiteY5" fmla="*/ 208638 h 216922"/>
                <a:gd name="connsiteX6" fmla="*/ 33141 w 49711"/>
                <a:gd name="connsiteY6" fmla="*/ 48249 h 216922"/>
                <a:gd name="connsiteX7" fmla="*/ 49712 w 49711"/>
                <a:gd name="connsiteY7" fmla="*/ 24834 h 216922"/>
                <a:gd name="connsiteX8" fmla="*/ 24856 w 49711"/>
                <a:gd name="connsiteY8" fmla="*/ 0 h 216922"/>
                <a:gd name="connsiteX9" fmla="*/ 24856 w 49711"/>
                <a:gd name="connsiteY9" fmla="*/ 33097 h 216922"/>
                <a:gd name="connsiteX10" fmla="*/ 16571 w 49711"/>
                <a:gd name="connsiteY10" fmla="*/ 24834 h 216922"/>
                <a:gd name="connsiteX11" fmla="*/ 24856 w 49711"/>
                <a:gd name="connsiteY11" fmla="*/ 16571 h 216922"/>
                <a:gd name="connsiteX12" fmla="*/ 33141 w 49711"/>
                <a:gd name="connsiteY12" fmla="*/ 24834 h 216922"/>
                <a:gd name="connsiteX13" fmla="*/ 24856 w 49711"/>
                <a:gd name="connsiteY13" fmla="*/ 33097 h 21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711" h="216922">
                  <a:moveTo>
                    <a:pt x="24856" y="0"/>
                  </a:moveTo>
                  <a:cubicBezTo>
                    <a:pt x="11150" y="0"/>
                    <a:pt x="0" y="11140"/>
                    <a:pt x="0" y="24834"/>
                  </a:cubicBezTo>
                  <a:cubicBezTo>
                    <a:pt x="0" y="35626"/>
                    <a:pt x="6926" y="44832"/>
                    <a:pt x="16571" y="48249"/>
                  </a:cubicBezTo>
                  <a:lnTo>
                    <a:pt x="16571" y="208638"/>
                  </a:lnTo>
                  <a:cubicBezTo>
                    <a:pt x="16571" y="213213"/>
                    <a:pt x="20280" y="216923"/>
                    <a:pt x="24856" y="216923"/>
                  </a:cubicBezTo>
                  <a:cubicBezTo>
                    <a:pt x="29431" y="216923"/>
                    <a:pt x="33141" y="213213"/>
                    <a:pt x="33141" y="208638"/>
                  </a:cubicBezTo>
                  <a:lnTo>
                    <a:pt x="33141" y="48249"/>
                  </a:lnTo>
                  <a:cubicBezTo>
                    <a:pt x="42785" y="44832"/>
                    <a:pt x="49712" y="35626"/>
                    <a:pt x="49712" y="24834"/>
                  </a:cubicBezTo>
                  <a:cubicBezTo>
                    <a:pt x="49712" y="11140"/>
                    <a:pt x="38562" y="0"/>
                    <a:pt x="24856" y="0"/>
                  </a:cubicBezTo>
                  <a:close/>
                  <a:moveTo>
                    <a:pt x="24856" y="33097"/>
                  </a:moveTo>
                  <a:cubicBezTo>
                    <a:pt x="20287" y="33097"/>
                    <a:pt x="16571" y="29391"/>
                    <a:pt x="16571" y="24834"/>
                  </a:cubicBezTo>
                  <a:cubicBezTo>
                    <a:pt x="16571" y="20277"/>
                    <a:pt x="20287" y="16571"/>
                    <a:pt x="24856" y="16571"/>
                  </a:cubicBezTo>
                  <a:cubicBezTo>
                    <a:pt x="29425" y="16571"/>
                    <a:pt x="33141" y="20278"/>
                    <a:pt x="33141" y="24834"/>
                  </a:cubicBezTo>
                  <a:cubicBezTo>
                    <a:pt x="33141" y="29390"/>
                    <a:pt x="29425" y="33097"/>
                    <a:pt x="24856" y="33097"/>
                  </a:cubicBezTo>
                  <a:close/>
                </a:path>
              </a:pathLst>
            </a:custGeom>
            <a:grpFill/>
            <a:ln w="1098"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9CEE9C8-5CA7-48F1-A21B-1194DDD1C3D9}"/>
                </a:ext>
              </a:extLst>
            </p:cNvPr>
            <p:cNvSpPr/>
            <p:nvPr/>
          </p:nvSpPr>
          <p:spPr>
            <a:xfrm>
              <a:off x="995751" y="3997566"/>
              <a:ext cx="70176" cy="216922"/>
            </a:xfrm>
            <a:custGeom>
              <a:avLst/>
              <a:gdLst>
                <a:gd name="connsiteX0" fmla="*/ 33141 w 70176"/>
                <a:gd name="connsiteY0" fmla="*/ 161492 h 216922"/>
                <a:gd name="connsiteX1" fmla="*/ 33141 w 70176"/>
                <a:gd name="connsiteY1" fmla="*/ 48249 h 216922"/>
                <a:gd name="connsiteX2" fmla="*/ 49712 w 70176"/>
                <a:gd name="connsiteY2" fmla="*/ 24834 h 216922"/>
                <a:gd name="connsiteX3" fmla="*/ 24856 w 70176"/>
                <a:gd name="connsiteY3" fmla="*/ 0 h 216922"/>
                <a:gd name="connsiteX4" fmla="*/ 0 w 70176"/>
                <a:gd name="connsiteY4" fmla="*/ 24834 h 216922"/>
                <a:gd name="connsiteX5" fmla="*/ 16571 w 70176"/>
                <a:gd name="connsiteY5" fmla="*/ 48249 h 216922"/>
                <a:gd name="connsiteX6" fmla="*/ 16571 w 70176"/>
                <a:gd name="connsiteY6" fmla="*/ 164508 h 216922"/>
                <a:gd name="connsiteX7" fmla="*/ 18509 w 70176"/>
                <a:gd name="connsiteY7" fmla="*/ 169834 h 216922"/>
                <a:gd name="connsiteX8" fmla="*/ 55544 w 70176"/>
                <a:gd name="connsiteY8" fmla="*/ 213963 h 216922"/>
                <a:gd name="connsiteX9" fmla="*/ 61895 w 70176"/>
                <a:gd name="connsiteY9" fmla="*/ 216923 h 216922"/>
                <a:gd name="connsiteX10" fmla="*/ 67217 w 70176"/>
                <a:gd name="connsiteY10" fmla="*/ 214984 h 216922"/>
                <a:gd name="connsiteX11" fmla="*/ 68238 w 70176"/>
                <a:gd name="connsiteY11" fmla="*/ 203312 h 216922"/>
                <a:gd name="connsiteX12" fmla="*/ 24856 w 70176"/>
                <a:gd name="connsiteY12" fmla="*/ 16571 h 216922"/>
                <a:gd name="connsiteX13" fmla="*/ 33141 w 70176"/>
                <a:gd name="connsiteY13" fmla="*/ 24834 h 216922"/>
                <a:gd name="connsiteX14" fmla="*/ 24856 w 70176"/>
                <a:gd name="connsiteY14" fmla="*/ 33097 h 216922"/>
                <a:gd name="connsiteX15" fmla="*/ 16571 w 70176"/>
                <a:gd name="connsiteY15" fmla="*/ 24834 h 216922"/>
                <a:gd name="connsiteX16" fmla="*/ 24856 w 70176"/>
                <a:gd name="connsiteY16" fmla="*/ 16571 h 21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176" h="216922">
                  <a:moveTo>
                    <a:pt x="33141" y="161492"/>
                  </a:moveTo>
                  <a:lnTo>
                    <a:pt x="33141" y="48249"/>
                  </a:lnTo>
                  <a:cubicBezTo>
                    <a:pt x="42785" y="44832"/>
                    <a:pt x="49712" y="35626"/>
                    <a:pt x="49712" y="24834"/>
                  </a:cubicBezTo>
                  <a:cubicBezTo>
                    <a:pt x="49712" y="11140"/>
                    <a:pt x="38562" y="0"/>
                    <a:pt x="24856" y="0"/>
                  </a:cubicBezTo>
                  <a:cubicBezTo>
                    <a:pt x="11150" y="0"/>
                    <a:pt x="0" y="11140"/>
                    <a:pt x="0" y="24834"/>
                  </a:cubicBezTo>
                  <a:cubicBezTo>
                    <a:pt x="0" y="35626"/>
                    <a:pt x="6927" y="44832"/>
                    <a:pt x="16571" y="48249"/>
                  </a:cubicBezTo>
                  <a:lnTo>
                    <a:pt x="16571" y="164508"/>
                  </a:lnTo>
                  <a:cubicBezTo>
                    <a:pt x="16571" y="166457"/>
                    <a:pt x="17258" y="168342"/>
                    <a:pt x="18509" y="169834"/>
                  </a:cubicBezTo>
                  <a:lnTo>
                    <a:pt x="55544" y="213963"/>
                  </a:lnTo>
                  <a:cubicBezTo>
                    <a:pt x="57184" y="215916"/>
                    <a:pt x="59531" y="216923"/>
                    <a:pt x="61895" y="216923"/>
                  </a:cubicBezTo>
                  <a:cubicBezTo>
                    <a:pt x="63775" y="216923"/>
                    <a:pt x="65665" y="216287"/>
                    <a:pt x="67217" y="214984"/>
                  </a:cubicBezTo>
                  <a:cubicBezTo>
                    <a:pt x="70722" y="212042"/>
                    <a:pt x="71178" y="206816"/>
                    <a:pt x="68238" y="203312"/>
                  </a:cubicBezTo>
                  <a:close/>
                  <a:moveTo>
                    <a:pt x="24856" y="16571"/>
                  </a:moveTo>
                  <a:cubicBezTo>
                    <a:pt x="29425" y="16571"/>
                    <a:pt x="33141" y="20278"/>
                    <a:pt x="33141" y="24834"/>
                  </a:cubicBezTo>
                  <a:cubicBezTo>
                    <a:pt x="33141" y="29390"/>
                    <a:pt x="29425" y="33097"/>
                    <a:pt x="24856" y="33097"/>
                  </a:cubicBezTo>
                  <a:cubicBezTo>
                    <a:pt x="20287" y="33097"/>
                    <a:pt x="16571" y="29391"/>
                    <a:pt x="16571" y="24834"/>
                  </a:cubicBezTo>
                  <a:cubicBezTo>
                    <a:pt x="16571" y="20277"/>
                    <a:pt x="20287" y="16571"/>
                    <a:pt x="24856" y="16571"/>
                  </a:cubicBezTo>
                  <a:close/>
                </a:path>
              </a:pathLst>
            </a:custGeom>
            <a:grpFill/>
            <a:ln w="1098" cap="flat">
              <a:noFill/>
              <a:prstDash val="solid"/>
              <a:miter/>
            </a:ln>
          </p:spPr>
          <p:txBody>
            <a:bodyPr rtlCol="0" anchor="ctr"/>
            <a:lstStyle/>
            <a:p>
              <a:endParaRPr lang="en-US"/>
            </a:p>
          </p:txBody>
        </p:sp>
      </p:grpSp>
      <p:grpSp>
        <p:nvGrpSpPr>
          <p:cNvPr id="79" name="Graphic 77">
            <a:extLst>
              <a:ext uri="{FF2B5EF4-FFF2-40B4-BE49-F238E27FC236}">
                <a16:creationId xmlns:a16="http://schemas.microsoft.com/office/drawing/2014/main" id="{FC916B45-347F-4F21-BD0C-33B7E30C217B}"/>
              </a:ext>
            </a:extLst>
          </p:cNvPr>
          <p:cNvGrpSpPr/>
          <p:nvPr/>
        </p:nvGrpSpPr>
        <p:grpSpPr>
          <a:xfrm>
            <a:off x="756962" y="4565270"/>
            <a:ext cx="305208" cy="305923"/>
            <a:chOff x="363094" y="4074386"/>
            <a:chExt cx="1095601" cy="1098168"/>
          </a:xfrm>
          <a:solidFill>
            <a:srgbClr val="37617A"/>
          </a:solidFill>
        </p:grpSpPr>
        <p:sp>
          <p:nvSpPr>
            <p:cNvPr id="80" name="Freeform: Shape 79">
              <a:extLst>
                <a:ext uri="{FF2B5EF4-FFF2-40B4-BE49-F238E27FC236}">
                  <a16:creationId xmlns:a16="http://schemas.microsoft.com/office/drawing/2014/main" id="{7862CA22-CD43-48F7-8379-0792101DC356}"/>
                </a:ext>
              </a:extLst>
            </p:cNvPr>
            <p:cNvSpPr/>
            <p:nvPr/>
          </p:nvSpPr>
          <p:spPr>
            <a:xfrm>
              <a:off x="363094" y="4074386"/>
              <a:ext cx="1095601" cy="1098168"/>
            </a:xfrm>
            <a:custGeom>
              <a:avLst/>
              <a:gdLst>
                <a:gd name="connsiteX0" fmla="*/ 1004254 w 1095601"/>
                <a:gd name="connsiteY0" fmla="*/ 144407 h 1098168"/>
                <a:gd name="connsiteX1" fmla="*/ 928417 w 1095601"/>
                <a:gd name="connsiteY1" fmla="*/ 185065 h 1098168"/>
                <a:gd name="connsiteX2" fmla="*/ 920248 w 1095601"/>
                <a:gd name="connsiteY2" fmla="*/ 270726 h 1098168"/>
                <a:gd name="connsiteX3" fmla="*/ 722478 w 1095601"/>
                <a:gd name="connsiteY3" fmla="*/ 407086 h 1098168"/>
                <a:gd name="connsiteX4" fmla="*/ 676247 w 1095601"/>
                <a:gd name="connsiteY4" fmla="*/ 381301 h 1098168"/>
                <a:gd name="connsiteX5" fmla="*/ 629160 w 1095601"/>
                <a:gd name="connsiteY5" fmla="*/ 381301 h 1098168"/>
                <a:gd name="connsiteX6" fmla="*/ 681404 w 1095601"/>
                <a:gd name="connsiteY6" fmla="*/ 234190 h 1098168"/>
                <a:gd name="connsiteX7" fmla="*/ 694470 w 1095601"/>
                <a:gd name="connsiteY7" fmla="*/ 235520 h 1098168"/>
                <a:gd name="connsiteX8" fmla="*/ 786408 w 1095601"/>
                <a:gd name="connsiteY8" fmla="*/ 156817 h 1098168"/>
                <a:gd name="connsiteX9" fmla="*/ 720860 w 1095601"/>
                <a:gd name="connsiteY9" fmla="*/ 55081 h 1098168"/>
                <a:gd name="connsiteX10" fmla="*/ 611195 w 1095601"/>
                <a:gd name="connsiteY10" fmla="*/ 106275 h 1098168"/>
                <a:gd name="connsiteX11" fmla="*/ 647091 w 1095601"/>
                <a:gd name="connsiteY11" fmla="*/ 221853 h 1098168"/>
                <a:gd name="connsiteX12" fmla="*/ 590492 w 1095601"/>
                <a:gd name="connsiteY12" fmla="*/ 381301 h 1098168"/>
                <a:gd name="connsiteX13" fmla="*/ 507743 w 1095601"/>
                <a:gd name="connsiteY13" fmla="*/ 381301 h 1098168"/>
                <a:gd name="connsiteX14" fmla="*/ 446916 w 1095601"/>
                <a:gd name="connsiteY14" fmla="*/ 169026 h 1098168"/>
                <a:gd name="connsiteX15" fmla="*/ 485838 w 1095601"/>
                <a:gd name="connsiteY15" fmla="*/ 56066 h 1098168"/>
                <a:gd name="connsiteX16" fmla="*/ 378736 w 1095601"/>
                <a:gd name="connsiteY16" fmla="*/ 3112 h 1098168"/>
                <a:gd name="connsiteX17" fmla="*/ 312607 w 1095601"/>
                <a:gd name="connsiteY17" fmla="*/ 102620 h 1098168"/>
                <a:gd name="connsiteX18" fmla="*/ 402909 w 1095601"/>
                <a:gd name="connsiteY18" fmla="*/ 180852 h 1098168"/>
                <a:gd name="connsiteX19" fmla="*/ 412129 w 1095601"/>
                <a:gd name="connsiteY19" fmla="*/ 179923 h 1098168"/>
                <a:gd name="connsiteX20" fmla="*/ 469858 w 1095601"/>
                <a:gd name="connsiteY20" fmla="*/ 381301 h 1098168"/>
                <a:gd name="connsiteX21" fmla="*/ 421131 w 1095601"/>
                <a:gd name="connsiteY21" fmla="*/ 381301 h 1098168"/>
                <a:gd name="connsiteX22" fmla="*/ 366464 w 1095601"/>
                <a:gd name="connsiteY22" fmla="*/ 435968 h 1098168"/>
                <a:gd name="connsiteX23" fmla="*/ 366464 w 1095601"/>
                <a:gd name="connsiteY23" fmla="*/ 442784 h 1098168"/>
                <a:gd name="connsiteX24" fmla="*/ 181104 w 1095601"/>
                <a:gd name="connsiteY24" fmla="*/ 349065 h 1098168"/>
                <a:gd name="connsiteX25" fmla="*/ 184238 w 1095601"/>
                <a:gd name="connsiteY25" fmla="*/ 326633 h 1098168"/>
                <a:gd name="connsiteX26" fmla="*/ 107901 w 1095601"/>
                <a:gd name="connsiteY26" fmla="*/ 234888 h 1098168"/>
                <a:gd name="connsiteX27" fmla="*/ 5085 w 1095601"/>
                <a:gd name="connsiteY27" fmla="*/ 295498 h 1098168"/>
                <a:gd name="connsiteX28" fmla="*/ 48394 w 1095601"/>
                <a:gd name="connsiteY28" fmla="*/ 406712 h 1098168"/>
                <a:gd name="connsiteX29" fmla="*/ 165122 w 1095601"/>
                <a:gd name="connsiteY29" fmla="*/ 381829 h 1098168"/>
                <a:gd name="connsiteX30" fmla="*/ 366464 w 1095601"/>
                <a:gd name="connsiteY30" fmla="*/ 483620 h 1098168"/>
                <a:gd name="connsiteX31" fmla="*/ 366464 w 1095601"/>
                <a:gd name="connsiteY31" fmla="*/ 508859 h 1098168"/>
                <a:gd name="connsiteX32" fmla="*/ 380677 w 1095601"/>
                <a:gd name="connsiteY32" fmla="*/ 545304 h 1098168"/>
                <a:gd name="connsiteX33" fmla="*/ 366464 w 1095601"/>
                <a:gd name="connsiteY33" fmla="*/ 581749 h 1098168"/>
                <a:gd name="connsiteX34" fmla="*/ 366464 w 1095601"/>
                <a:gd name="connsiteY34" fmla="*/ 606349 h 1098168"/>
                <a:gd name="connsiteX35" fmla="*/ 294667 w 1095601"/>
                <a:gd name="connsiteY35" fmla="*/ 638239 h 1098168"/>
                <a:gd name="connsiteX36" fmla="*/ 174569 w 1095601"/>
                <a:gd name="connsiteY36" fmla="*/ 612142 h 1098168"/>
                <a:gd name="connsiteX37" fmla="*/ 136592 w 1095601"/>
                <a:gd name="connsiteY37" fmla="*/ 729027 h 1098168"/>
                <a:gd name="connsiteX38" fmla="*/ 249094 w 1095601"/>
                <a:gd name="connsiteY38" fmla="*/ 778504 h 1098168"/>
                <a:gd name="connsiteX39" fmla="*/ 309573 w 1095601"/>
                <a:gd name="connsiteY39" fmla="*/ 671513 h 1098168"/>
                <a:gd name="connsiteX40" fmla="*/ 366464 w 1095601"/>
                <a:gd name="connsiteY40" fmla="*/ 646257 h 1098168"/>
                <a:gd name="connsiteX41" fmla="*/ 366464 w 1095601"/>
                <a:gd name="connsiteY41" fmla="*/ 654639 h 1098168"/>
                <a:gd name="connsiteX42" fmla="*/ 421131 w 1095601"/>
                <a:gd name="connsiteY42" fmla="*/ 709307 h 1098168"/>
                <a:gd name="connsiteX43" fmla="*/ 425796 w 1095601"/>
                <a:gd name="connsiteY43" fmla="*/ 709307 h 1098168"/>
                <a:gd name="connsiteX44" fmla="*/ 305309 w 1095601"/>
                <a:gd name="connsiteY44" fmla="*/ 915222 h 1098168"/>
                <a:gd name="connsiteX45" fmla="*/ 275351 w 1095601"/>
                <a:gd name="connsiteY45" fmla="*/ 909755 h 1098168"/>
                <a:gd name="connsiteX46" fmla="*/ 184287 w 1095601"/>
                <a:gd name="connsiteY46" fmla="*/ 984138 h 1098168"/>
                <a:gd name="connsiteX47" fmla="*/ 240844 w 1095601"/>
                <a:gd name="connsiteY47" fmla="*/ 1087223 h 1098168"/>
                <a:gd name="connsiteX48" fmla="*/ 352505 w 1095601"/>
                <a:gd name="connsiteY48" fmla="*/ 1050384 h 1098168"/>
                <a:gd name="connsiteX49" fmla="*/ 336615 w 1095601"/>
                <a:gd name="connsiteY49" fmla="*/ 933882 h 1098168"/>
                <a:gd name="connsiteX50" fmla="*/ 468036 w 1095601"/>
                <a:gd name="connsiteY50" fmla="*/ 709307 h 1098168"/>
                <a:gd name="connsiteX51" fmla="*/ 629342 w 1095601"/>
                <a:gd name="connsiteY51" fmla="*/ 709307 h 1098168"/>
                <a:gd name="connsiteX52" fmla="*/ 760764 w 1095601"/>
                <a:gd name="connsiteY52" fmla="*/ 933882 h 1098168"/>
                <a:gd name="connsiteX53" fmla="*/ 747886 w 1095601"/>
                <a:gd name="connsiteY53" fmla="*/ 1059820 h 1098168"/>
                <a:gd name="connsiteX54" fmla="*/ 871976 w 1095601"/>
                <a:gd name="connsiteY54" fmla="*/ 1084876 h 1098168"/>
                <a:gd name="connsiteX55" fmla="*/ 908971 w 1095601"/>
                <a:gd name="connsiteY55" fmla="*/ 963807 h 1098168"/>
                <a:gd name="connsiteX56" fmla="*/ 792070 w 1095601"/>
                <a:gd name="connsiteY56" fmla="*/ 915222 h 1098168"/>
                <a:gd name="connsiteX57" fmla="*/ 671582 w 1095601"/>
                <a:gd name="connsiteY57" fmla="*/ 709307 h 1098168"/>
                <a:gd name="connsiteX58" fmla="*/ 676247 w 1095601"/>
                <a:gd name="connsiteY58" fmla="*/ 709307 h 1098168"/>
                <a:gd name="connsiteX59" fmla="*/ 730915 w 1095601"/>
                <a:gd name="connsiteY59" fmla="*/ 654639 h 1098168"/>
                <a:gd name="connsiteX60" fmla="*/ 730915 w 1095601"/>
                <a:gd name="connsiteY60" fmla="*/ 581749 h 1098168"/>
                <a:gd name="connsiteX61" fmla="*/ 716701 w 1095601"/>
                <a:gd name="connsiteY61" fmla="*/ 545304 h 1098168"/>
                <a:gd name="connsiteX62" fmla="*/ 725649 w 1095601"/>
                <a:gd name="connsiteY62" fmla="*/ 531910 h 1098168"/>
                <a:gd name="connsiteX63" fmla="*/ 859366 w 1095601"/>
                <a:gd name="connsiteY63" fmla="*/ 572984 h 1098168"/>
                <a:gd name="connsiteX64" fmla="*/ 858473 w 1095601"/>
                <a:gd name="connsiteY64" fmla="*/ 581749 h 1098168"/>
                <a:gd name="connsiteX65" fmla="*/ 938226 w 1095601"/>
                <a:gd name="connsiteY65" fmla="*/ 674471 h 1098168"/>
                <a:gd name="connsiteX66" fmla="*/ 1040061 w 1095601"/>
                <a:gd name="connsiteY66" fmla="*/ 606738 h 1098168"/>
                <a:gd name="connsiteX67" fmla="*/ 985377 w 1095601"/>
                <a:gd name="connsiteY67" fmla="*/ 497340 h 1098168"/>
                <a:gd name="connsiteX68" fmla="*/ 870081 w 1095601"/>
                <a:gd name="connsiteY68" fmla="*/ 538142 h 1098168"/>
                <a:gd name="connsiteX69" fmla="*/ 730915 w 1095601"/>
                <a:gd name="connsiteY69" fmla="*/ 495392 h 1098168"/>
                <a:gd name="connsiteX70" fmla="*/ 730915 w 1095601"/>
                <a:gd name="connsiteY70" fmla="*/ 445535 h 1098168"/>
                <a:gd name="connsiteX71" fmla="*/ 940876 w 1095601"/>
                <a:gd name="connsiteY71" fmla="*/ 300757 h 1098168"/>
                <a:gd name="connsiteX72" fmla="*/ 1050767 w 1095601"/>
                <a:gd name="connsiteY72" fmla="*/ 313999 h 1098168"/>
                <a:gd name="connsiteX73" fmla="*/ 1092349 w 1095601"/>
                <a:gd name="connsiteY73" fmla="*/ 211421 h 1098168"/>
                <a:gd name="connsiteX74" fmla="*/ 1004254 w 1095601"/>
                <a:gd name="connsiteY74" fmla="*/ 144407 h 1098168"/>
                <a:gd name="connsiteX75" fmla="*/ 694470 w 1095601"/>
                <a:gd name="connsiteY75" fmla="*/ 89739 h 1098168"/>
                <a:gd name="connsiteX76" fmla="*/ 749138 w 1095601"/>
                <a:gd name="connsiteY76" fmla="*/ 144407 h 1098168"/>
                <a:gd name="connsiteX77" fmla="*/ 694470 w 1095601"/>
                <a:gd name="connsiteY77" fmla="*/ 199075 h 1098168"/>
                <a:gd name="connsiteX78" fmla="*/ 675792 w 1095601"/>
                <a:gd name="connsiteY78" fmla="*/ 195576 h 1098168"/>
                <a:gd name="connsiteX79" fmla="*/ 640609 w 1095601"/>
                <a:gd name="connsiteY79" fmla="*/ 134801 h 1098168"/>
                <a:gd name="connsiteX80" fmla="*/ 694470 w 1095601"/>
                <a:gd name="connsiteY80" fmla="*/ 89739 h 1098168"/>
                <a:gd name="connsiteX81" fmla="*/ 348241 w 1095601"/>
                <a:gd name="connsiteY81" fmla="*/ 89739 h 1098168"/>
                <a:gd name="connsiteX82" fmla="*/ 402909 w 1095601"/>
                <a:gd name="connsiteY82" fmla="*/ 35072 h 1098168"/>
                <a:gd name="connsiteX83" fmla="*/ 457576 w 1095601"/>
                <a:gd name="connsiteY83" fmla="*/ 89739 h 1098168"/>
                <a:gd name="connsiteX84" fmla="*/ 402909 w 1095601"/>
                <a:gd name="connsiteY84" fmla="*/ 144407 h 1098168"/>
                <a:gd name="connsiteX85" fmla="*/ 348241 w 1095601"/>
                <a:gd name="connsiteY85" fmla="*/ 89739 h 1098168"/>
                <a:gd name="connsiteX86" fmla="*/ 93125 w 1095601"/>
                <a:gd name="connsiteY86" fmla="*/ 381301 h 1098168"/>
                <a:gd name="connsiteX87" fmla="*/ 38457 w 1095601"/>
                <a:gd name="connsiteY87" fmla="*/ 326633 h 1098168"/>
                <a:gd name="connsiteX88" fmla="*/ 93125 w 1095601"/>
                <a:gd name="connsiteY88" fmla="*/ 271965 h 1098168"/>
                <a:gd name="connsiteX89" fmla="*/ 147793 w 1095601"/>
                <a:gd name="connsiteY89" fmla="*/ 326633 h 1098168"/>
                <a:gd name="connsiteX90" fmla="*/ 93125 w 1095601"/>
                <a:gd name="connsiteY90" fmla="*/ 381301 h 1098168"/>
                <a:gd name="connsiteX91" fmla="*/ 220683 w 1095601"/>
                <a:gd name="connsiteY91" fmla="*/ 745752 h 1098168"/>
                <a:gd name="connsiteX92" fmla="*/ 166453 w 1095601"/>
                <a:gd name="connsiteY92" fmla="*/ 698760 h 1098168"/>
                <a:gd name="connsiteX93" fmla="*/ 205480 w 1095601"/>
                <a:gd name="connsiteY93" fmla="*/ 638543 h 1098168"/>
                <a:gd name="connsiteX94" fmla="*/ 270522 w 1095601"/>
                <a:gd name="connsiteY94" fmla="*/ 668853 h 1098168"/>
                <a:gd name="connsiteX95" fmla="*/ 270522 w 1095601"/>
                <a:gd name="connsiteY95" fmla="*/ 668962 h 1098168"/>
                <a:gd name="connsiteX96" fmla="*/ 270777 w 1095601"/>
                <a:gd name="connsiteY96" fmla="*/ 669345 h 1098168"/>
                <a:gd name="connsiteX97" fmla="*/ 266336 w 1095601"/>
                <a:gd name="connsiteY97" fmla="*/ 721059 h 1098168"/>
                <a:gd name="connsiteX98" fmla="*/ 220683 w 1095601"/>
                <a:gd name="connsiteY98" fmla="*/ 745752 h 1098168"/>
                <a:gd name="connsiteX99" fmla="*/ 275351 w 1095601"/>
                <a:gd name="connsiteY99" fmla="*/ 1055536 h 1098168"/>
                <a:gd name="connsiteX100" fmla="*/ 220683 w 1095601"/>
                <a:gd name="connsiteY100" fmla="*/ 1000868 h 1098168"/>
                <a:gd name="connsiteX101" fmla="*/ 275351 w 1095601"/>
                <a:gd name="connsiteY101" fmla="*/ 946200 h 1098168"/>
                <a:gd name="connsiteX102" fmla="*/ 330018 w 1095601"/>
                <a:gd name="connsiteY102" fmla="*/ 1000868 h 1098168"/>
                <a:gd name="connsiteX103" fmla="*/ 275351 w 1095601"/>
                <a:gd name="connsiteY103" fmla="*/ 1055536 h 1098168"/>
                <a:gd name="connsiteX104" fmla="*/ 876696 w 1095601"/>
                <a:gd name="connsiteY104" fmla="*/ 1000868 h 1098168"/>
                <a:gd name="connsiteX105" fmla="*/ 822028 w 1095601"/>
                <a:gd name="connsiteY105" fmla="*/ 1055536 h 1098168"/>
                <a:gd name="connsiteX106" fmla="*/ 767360 w 1095601"/>
                <a:gd name="connsiteY106" fmla="*/ 1000868 h 1098168"/>
                <a:gd name="connsiteX107" fmla="*/ 822028 w 1095601"/>
                <a:gd name="connsiteY107" fmla="*/ 946200 h 1098168"/>
                <a:gd name="connsiteX108" fmla="*/ 876696 w 1095601"/>
                <a:gd name="connsiteY108" fmla="*/ 1000868 h 1098168"/>
                <a:gd name="connsiteX109" fmla="*/ 949586 w 1095601"/>
                <a:gd name="connsiteY109" fmla="*/ 527081 h 1098168"/>
                <a:gd name="connsiteX110" fmla="*/ 1004254 w 1095601"/>
                <a:gd name="connsiteY110" fmla="*/ 581749 h 1098168"/>
                <a:gd name="connsiteX111" fmla="*/ 949586 w 1095601"/>
                <a:gd name="connsiteY111" fmla="*/ 636417 h 1098168"/>
                <a:gd name="connsiteX112" fmla="*/ 894918 w 1095601"/>
                <a:gd name="connsiteY112" fmla="*/ 581749 h 1098168"/>
                <a:gd name="connsiteX113" fmla="*/ 949586 w 1095601"/>
                <a:gd name="connsiteY113" fmla="*/ 527081 h 1098168"/>
                <a:gd name="connsiteX114" fmla="*/ 402909 w 1095601"/>
                <a:gd name="connsiteY114" fmla="*/ 435968 h 1098168"/>
                <a:gd name="connsiteX115" fmla="*/ 421131 w 1095601"/>
                <a:gd name="connsiteY115" fmla="*/ 417746 h 1098168"/>
                <a:gd name="connsiteX116" fmla="*/ 676247 w 1095601"/>
                <a:gd name="connsiteY116" fmla="*/ 417746 h 1098168"/>
                <a:gd name="connsiteX117" fmla="*/ 694470 w 1095601"/>
                <a:gd name="connsiteY117" fmla="*/ 435968 h 1098168"/>
                <a:gd name="connsiteX118" fmla="*/ 694470 w 1095601"/>
                <a:gd name="connsiteY118" fmla="*/ 508859 h 1098168"/>
                <a:gd name="connsiteX119" fmla="*/ 676247 w 1095601"/>
                <a:gd name="connsiteY119" fmla="*/ 527081 h 1098168"/>
                <a:gd name="connsiteX120" fmla="*/ 421131 w 1095601"/>
                <a:gd name="connsiteY120" fmla="*/ 527081 h 1098168"/>
                <a:gd name="connsiteX121" fmla="*/ 402909 w 1095601"/>
                <a:gd name="connsiteY121" fmla="*/ 508859 h 1098168"/>
                <a:gd name="connsiteX122" fmla="*/ 694470 w 1095601"/>
                <a:gd name="connsiteY122" fmla="*/ 654639 h 1098168"/>
                <a:gd name="connsiteX123" fmla="*/ 676247 w 1095601"/>
                <a:gd name="connsiteY123" fmla="*/ 672862 h 1098168"/>
                <a:gd name="connsiteX124" fmla="*/ 421131 w 1095601"/>
                <a:gd name="connsiteY124" fmla="*/ 672862 h 1098168"/>
                <a:gd name="connsiteX125" fmla="*/ 402909 w 1095601"/>
                <a:gd name="connsiteY125" fmla="*/ 654639 h 1098168"/>
                <a:gd name="connsiteX126" fmla="*/ 402909 w 1095601"/>
                <a:gd name="connsiteY126" fmla="*/ 617848 h 1098168"/>
                <a:gd name="connsiteX127" fmla="*/ 402909 w 1095601"/>
                <a:gd name="connsiteY127" fmla="*/ 581749 h 1098168"/>
                <a:gd name="connsiteX128" fmla="*/ 421131 w 1095601"/>
                <a:gd name="connsiteY128" fmla="*/ 563526 h 1098168"/>
                <a:gd name="connsiteX129" fmla="*/ 676247 w 1095601"/>
                <a:gd name="connsiteY129" fmla="*/ 563526 h 1098168"/>
                <a:gd name="connsiteX130" fmla="*/ 694470 w 1095601"/>
                <a:gd name="connsiteY130" fmla="*/ 581749 h 1098168"/>
                <a:gd name="connsiteX131" fmla="*/ 1004254 w 1095601"/>
                <a:gd name="connsiteY131" fmla="*/ 290188 h 1098168"/>
                <a:gd name="connsiteX132" fmla="*/ 949586 w 1095601"/>
                <a:gd name="connsiteY132" fmla="*/ 235520 h 1098168"/>
                <a:gd name="connsiteX133" fmla="*/ 1004254 w 1095601"/>
                <a:gd name="connsiteY133" fmla="*/ 180852 h 1098168"/>
                <a:gd name="connsiteX134" fmla="*/ 1058921 w 1095601"/>
                <a:gd name="connsiteY134" fmla="*/ 235520 h 1098168"/>
                <a:gd name="connsiteX135" fmla="*/ 1004254 w 1095601"/>
                <a:gd name="connsiteY135" fmla="*/ 290188 h 109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095601" h="1098168">
                  <a:moveTo>
                    <a:pt x="1004254" y="144407"/>
                  </a:moveTo>
                  <a:cubicBezTo>
                    <a:pt x="973764" y="144417"/>
                    <a:pt x="945300" y="159677"/>
                    <a:pt x="928417" y="185065"/>
                  </a:cubicBezTo>
                  <a:cubicBezTo>
                    <a:pt x="911532" y="210453"/>
                    <a:pt x="908467" y="242605"/>
                    <a:pt x="920248" y="270726"/>
                  </a:cubicBezTo>
                  <a:lnTo>
                    <a:pt x="722478" y="407086"/>
                  </a:lnTo>
                  <a:cubicBezTo>
                    <a:pt x="712534" y="391104"/>
                    <a:pt x="695069" y="381364"/>
                    <a:pt x="676247" y="381301"/>
                  </a:cubicBezTo>
                  <a:lnTo>
                    <a:pt x="629160" y="381301"/>
                  </a:lnTo>
                  <a:lnTo>
                    <a:pt x="681404" y="234190"/>
                  </a:lnTo>
                  <a:cubicBezTo>
                    <a:pt x="685721" y="234957"/>
                    <a:pt x="690087" y="235402"/>
                    <a:pt x="694470" y="235520"/>
                  </a:cubicBezTo>
                  <a:cubicBezTo>
                    <a:pt x="740484" y="235961"/>
                    <a:pt x="779750" y="202348"/>
                    <a:pt x="786408" y="156817"/>
                  </a:cubicBezTo>
                  <a:cubicBezTo>
                    <a:pt x="793069" y="111286"/>
                    <a:pt x="765071" y="67835"/>
                    <a:pt x="720860" y="55081"/>
                  </a:cubicBezTo>
                  <a:cubicBezTo>
                    <a:pt x="676646" y="42328"/>
                    <a:pt x="629809" y="64192"/>
                    <a:pt x="611195" y="106275"/>
                  </a:cubicBezTo>
                  <a:cubicBezTo>
                    <a:pt x="592580" y="148357"/>
                    <a:pt x="607913" y="197721"/>
                    <a:pt x="647091" y="221853"/>
                  </a:cubicBezTo>
                  <a:lnTo>
                    <a:pt x="590492" y="381301"/>
                  </a:lnTo>
                  <a:lnTo>
                    <a:pt x="507743" y="381301"/>
                  </a:lnTo>
                  <a:lnTo>
                    <a:pt x="446916" y="169026"/>
                  </a:lnTo>
                  <a:cubicBezTo>
                    <a:pt x="486461" y="146527"/>
                    <a:pt x="503131" y="98149"/>
                    <a:pt x="485838" y="56066"/>
                  </a:cubicBezTo>
                  <a:cubicBezTo>
                    <a:pt x="468545" y="13984"/>
                    <a:pt x="422675" y="-8695"/>
                    <a:pt x="378736" y="3112"/>
                  </a:cubicBezTo>
                  <a:cubicBezTo>
                    <a:pt x="334798" y="14920"/>
                    <a:pt x="306477" y="57537"/>
                    <a:pt x="312607" y="102620"/>
                  </a:cubicBezTo>
                  <a:cubicBezTo>
                    <a:pt x="318739" y="147702"/>
                    <a:pt x="357412" y="181208"/>
                    <a:pt x="402909" y="180852"/>
                  </a:cubicBezTo>
                  <a:cubicBezTo>
                    <a:pt x="405996" y="180700"/>
                    <a:pt x="409073" y="180389"/>
                    <a:pt x="412129" y="179923"/>
                  </a:cubicBezTo>
                  <a:lnTo>
                    <a:pt x="469858" y="381301"/>
                  </a:lnTo>
                  <a:lnTo>
                    <a:pt x="421131" y="381301"/>
                  </a:lnTo>
                  <a:cubicBezTo>
                    <a:pt x="390938" y="381301"/>
                    <a:pt x="366464" y="405775"/>
                    <a:pt x="366464" y="435968"/>
                  </a:cubicBezTo>
                  <a:lnTo>
                    <a:pt x="366464" y="442784"/>
                  </a:lnTo>
                  <a:lnTo>
                    <a:pt x="181104" y="349065"/>
                  </a:lnTo>
                  <a:cubicBezTo>
                    <a:pt x="183095" y="341750"/>
                    <a:pt x="184149" y="334213"/>
                    <a:pt x="184238" y="326633"/>
                  </a:cubicBezTo>
                  <a:cubicBezTo>
                    <a:pt x="184724" y="281472"/>
                    <a:pt x="152397" y="242620"/>
                    <a:pt x="107901" y="234888"/>
                  </a:cubicBezTo>
                  <a:cubicBezTo>
                    <a:pt x="63405" y="227154"/>
                    <a:pt x="19865" y="252821"/>
                    <a:pt x="5085" y="295498"/>
                  </a:cubicBezTo>
                  <a:cubicBezTo>
                    <a:pt x="-9695" y="338173"/>
                    <a:pt x="8646" y="385271"/>
                    <a:pt x="48394" y="406712"/>
                  </a:cubicBezTo>
                  <a:cubicBezTo>
                    <a:pt x="88143" y="428154"/>
                    <a:pt x="137574" y="417618"/>
                    <a:pt x="165122" y="381829"/>
                  </a:cubicBezTo>
                  <a:lnTo>
                    <a:pt x="366464" y="483620"/>
                  </a:lnTo>
                  <a:lnTo>
                    <a:pt x="366464" y="508859"/>
                  </a:lnTo>
                  <a:cubicBezTo>
                    <a:pt x="366511" y="522351"/>
                    <a:pt x="371577" y="535342"/>
                    <a:pt x="380677" y="545304"/>
                  </a:cubicBezTo>
                  <a:cubicBezTo>
                    <a:pt x="371577" y="555266"/>
                    <a:pt x="366511" y="568257"/>
                    <a:pt x="366464" y="581749"/>
                  </a:cubicBezTo>
                  <a:lnTo>
                    <a:pt x="366464" y="606349"/>
                  </a:lnTo>
                  <a:lnTo>
                    <a:pt x="294667" y="638239"/>
                  </a:lnTo>
                  <a:cubicBezTo>
                    <a:pt x="267274" y="599992"/>
                    <a:pt x="215364" y="588712"/>
                    <a:pt x="174569" y="612142"/>
                  </a:cubicBezTo>
                  <a:cubicBezTo>
                    <a:pt x="133774" y="635573"/>
                    <a:pt x="117359" y="686095"/>
                    <a:pt x="136592" y="729027"/>
                  </a:cubicBezTo>
                  <a:cubicBezTo>
                    <a:pt x="155825" y="771962"/>
                    <a:pt x="204452" y="793346"/>
                    <a:pt x="249094" y="778504"/>
                  </a:cubicBezTo>
                  <a:cubicBezTo>
                    <a:pt x="293735" y="763661"/>
                    <a:pt x="319878" y="717416"/>
                    <a:pt x="309573" y="671513"/>
                  </a:cubicBezTo>
                  <a:lnTo>
                    <a:pt x="366464" y="646257"/>
                  </a:lnTo>
                  <a:lnTo>
                    <a:pt x="366464" y="654639"/>
                  </a:lnTo>
                  <a:cubicBezTo>
                    <a:pt x="366464" y="684832"/>
                    <a:pt x="390938" y="709307"/>
                    <a:pt x="421131" y="709307"/>
                  </a:cubicBezTo>
                  <a:lnTo>
                    <a:pt x="425796" y="709307"/>
                  </a:lnTo>
                  <a:lnTo>
                    <a:pt x="305309" y="915222"/>
                  </a:lnTo>
                  <a:cubicBezTo>
                    <a:pt x="295707" y="911709"/>
                    <a:pt x="285575" y="909859"/>
                    <a:pt x="275351" y="909755"/>
                  </a:cubicBezTo>
                  <a:cubicBezTo>
                    <a:pt x="231035" y="909360"/>
                    <a:pt x="192746" y="940635"/>
                    <a:pt x="184287" y="984138"/>
                  </a:cubicBezTo>
                  <a:cubicBezTo>
                    <a:pt x="175830" y="1027641"/>
                    <a:pt x="199610" y="1070985"/>
                    <a:pt x="240844" y="1087223"/>
                  </a:cubicBezTo>
                  <a:cubicBezTo>
                    <a:pt x="282078" y="1103461"/>
                    <a:pt x="329029" y="1087972"/>
                    <a:pt x="352505" y="1050384"/>
                  </a:cubicBezTo>
                  <a:cubicBezTo>
                    <a:pt x="375981" y="1012797"/>
                    <a:pt x="369299" y="963811"/>
                    <a:pt x="336615" y="933882"/>
                  </a:cubicBezTo>
                  <a:lnTo>
                    <a:pt x="468036" y="709307"/>
                  </a:lnTo>
                  <a:lnTo>
                    <a:pt x="629342" y="709307"/>
                  </a:lnTo>
                  <a:lnTo>
                    <a:pt x="760764" y="933882"/>
                  </a:lnTo>
                  <a:cubicBezTo>
                    <a:pt x="724703" y="966293"/>
                    <a:pt x="719132" y="1020782"/>
                    <a:pt x="747886" y="1059820"/>
                  </a:cubicBezTo>
                  <a:cubicBezTo>
                    <a:pt x="776639" y="1098860"/>
                    <a:pt x="830328" y="1109701"/>
                    <a:pt x="871976" y="1084876"/>
                  </a:cubicBezTo>
                  <a:cubicBezTo>
                    <a:pt x="913625" y="1060051"/>
                    <a:pt x="929630" y="1007671"/>
                    <a:pt x="908971" y="963807"/>
                  </a:cubicBezTo>
                  <a:cubicBezTo>
                    <a:pt x="888313" y="919944"/>
                    <a:pt x="837734" y="898922"/>
                    <a:pt x="792070" y="915222"/>
                  </a:cubicBezTo>
                  <a:lnTo>
                    <a:pt x="671582" y="709307"/>
                  </a:lnTo>
                  <a:lnTo>
                    <a:pt x="676247" y="709307"/>
                  </a:lnTo>
                  <a:cubicBezTo>
                    <a:pt x="706440" y="709307"/>
                    <a:pt x="730915" y="684832"/>
                    <a:pt x="730915" y="654639"/>
                  </a:cubicBezTo>
                  <a:lnTo>
                    <a:pt x="730915" y="581749"/>
                  </a:lnTo>
                  <a:cubicBezTo>
                    <a:pt x="730868" y="568257"/>
                    <a:pt x="725802" y="555266"/>
                    <a:pt x="716701" y="545304"/>
                  </a:cubicBezTo>
                  <a:cubicBezTo>
                    <a:pt x="720324" y="541302"/>
                    <a:pt x="723338" y="536788"/>
                    <a:pt x="725649" y="531910"/>
                  </a:cubicBezTo>
                  <a:lnTo>
                    <a:pt x="859366" y="572984"/>
                  </a:lnTo>
                  <a:cubicBezTo>
                    <a:pt x="858921" y="575889"/>
                    <a:pt x="858622" y="578813"/>
                    <a:pt x="858473" y="581749"/>
                  </a:cubicBezTo>
                  <a:cubicBezTo>
                    <a:pt x="857852" y="628353"/>
                    <a:pt x="892054" y="668117"/>
                    <a:pt x="938226" y="674471"/>
                  </a:cubicBezTo>
                  <a:cubicBezTo>
                    <a:pt x="984400" y="680825"/>
                    <a:pt x="1028072" y="651778"/>
                    <a:pt x="1040061" y="606738"/>
                  </a:cubicBezTo>
                  <a:cubicBezTo>
                    <a:pt x="1052050" y="561699"/>
                    <a:pt x="1028599" y="514783"/>
                    <a:pt x="985377" y="497340"/>
                  </a:cubicBezTo>
                  <a:cubicBezTo>
                    <a:pt x="942155" y="479897"/>
                    <a:pt x="892711" y="497397"/>
                    <a:pt x="870081" y="538142"/>
                  </a:cubicBezTo>
                  <a:lnTo>
                    <a:pt x="730915" y="495392"/>
                  </a:lnTo>
                  <a:lnTo>
                    <a:pt x="730915" y="445535"/>
                  </a:lnTo>
                  <a:lnTo>
                    <a:pt x="940876" y="300757"/>
                  </a:lnTo>
                  <a:cubicBezTo>
                    <a:pt x="970320" y="329465"/>
                    <a:pt x="1015346" y="334891"/>
                    <a:pt x="1050767" y="313999"/>
                  </a:cubicBezTo>
                  <a:cubicBezTo>
                    <a:pt x="1086190" y="293109"/>
                    <a:pt x="1103226" y="251078"/>
                    <a:pt x="1092349" y="211421"/>
                  </a:cubicBezTo>
                  <a:cubicBezTo>
                    <a:pt x="1081472" y="171762"/>
                    <a:pt x="1045376" y="144304"/>
                    <a:pt x="1004254" y="144407"/>
                  </a:cubicBezTo>
                  <a:close/>
                  <a:moveTo>
                    <a:pt x="694470" y="89739"/>
                  </a:moveTo>
                  <a:cubicBezTo>
                    <a:pt x="724663" y="89739"/>
                    <a:pt x="749138" y="114215"/>
                    <a:pt x="749138" y="144407"/>
                  </a:cubicBezTo>
                  <a:cubicBezTo>
                    <a:pt x="749138" y="174599"/>
                    <a:pt x="724663" y="199075"/>
                    <a:pt x="694470" y="199075"/>
                  </a:cubicBezTo>
                  <a:cubicBezTo>
                    <a:pt x="688087" y="199022"/>
                    <a:pt x="681761" y="197838"/>
                    <a:pt x="675792" y="195576"/>
                  </a:cubicBezTo>
                  <a:cubicBezTo>
                    <a:pt x="650847" y="186567"/>
                    <a:pt x="635999" y="160919"/>
                    <a:pt x="640609" y="134801"/>
                  </a:cubicBezTo>
                  <a:cubicBezTo>
                    <a:pt x="645218" y="108683"/>
                    <a:pt x="667949" y="89666"/>
                    <a:pt x="694470" y="89739"/>
                  </a:cubicBezTo>
                  <a:close/>
                  <a:moveTo>
                    <a:pt x="348241" y="89739"/>
                  </a:moveTo>
                  <a:cubicBezTo>
                    <a:pt x="348241" y="59547"/>
                    <a:pt x="372716" y="35072"/>
                    <a:pt x="402909" y="35072"/>
                  </a:cubicBezTo>
                  <a:cubicBezTo>
                    <a:pt x="433102" y="35072"/>
                    <a:pt x="457576" y="59547"/>
                    <a:pt x="457576" y="89739"/>
                  </a:cubicBezTo>
                  <a:cubicBezTo>
                    <a:pt x="457576" y="119931"/>
                    <a:pt x="433102" y="144407"/>
                    <a:pt x="402909" y="144407"/>
                  </a:cubicBezTo>
                  <a:cubicBezTo>
                    <a:pt x="372716" y="144407"/>
                    <a:pt x="348241" y="119931"/>
                    <a:pt x="348241" y="89739"/>
                  </a:cubicBezTo>
                  <a:close/>
                  <a:moveTo>
                    <a:pt x="93125" y="381301"/>
                  </a:moveTo>
                  <a:cubicBezTo>
                    <a:pt x="62933" y="381301"/>
                    <a:pt x="38457" y="356826"/>
                    <a:pt x="38457" y="326633"/>
                  </a:cubicBezTo>
                  <a:cubicBezTo>
                    <a:pt x="38457" y="296440"/>
                    <a:pt x="62933" y="271965"/>
                    <a:pt x="93125" y="271965"/>
                  </a:cubicBezTo>
                  <a:cubicBezTo>
                    <a:pt x="123317" y="271965"/>
                    <a:pt x="147793" y="296440"/>
                    <a:pt x="147793" y="326633"/>
                  </a:cubicBezTo>
                  <a:cubicBezTo>
                    <a:pt x="147793" y="356826"/>
                    <a:pt x="123317" y="381301"/>
                    <a:pt x="93125" y="381301"/>
                  </a:cubicBezTo>
                  <a:close/>
                  <a:moveTo>
                    <a:pt x="220683" y="745752"/>
                  </a:moveTo>
                  <a:cubicBezTo>
                    <a:pt x="193417" y="745805"/>
                    <a:pt x="170281" y="725756"/>
                    <a:pt x="166453" y="698760"/>
                  </a:cubicBezTo>
                  <a:cubicBezTo>
                    <a:pt x="162624" y="671765"/>
                    <a:pt x="179274" y="646075"/>
                    <a:pt x="205480" y="638543"/>
                  </a:cubicBezTo>
                  <a:cubicBezTo>
                    <a:pt x="231686" y="631012"/>
                    <a:pt x="259433" y="643943"/>
                    <a:pt x="270522" y="668853"/>
                  </a:cubicBezTo>
                  <a:lnTo>
                    <a:pt x="270522" y="668962"/>
                  </a:lnTo>
                  <a:cubicBezTo>
                    <a:pt x="270522" y="669108"/>
                    <a:pt x="270704" y="669199"/>
                    <a:pt x="270777" y="669345"/>
                  </a:cubicBezTo>
                  <a:cubicBezTo>
                    <a:pt x="278095" y="686232"/>
                    <a:pt x="276426" y="705666"/>
                    <a:pt x="266336" y="721059"/>
                  </a:cubicBezTo>
                  <a:cubicBezTo>
                    <a:pt x="256244" y="736449"/>
                    <a:pt x="239088" y="745730"/>
                    <a:pt x="220683" y="745752"/>
                  </a:cubicBezTo>
                  <a:close/>
                  <a:moveTo>
                    <a:pt x="275351" y="1055536"/>
                  </a:moveTo>
                  <a:cubicBezTo>
                    <a:pt x="245158" y="1055536"/>
                    <a:pt x="220683" y="1031061"/>
                    <a:pt x="220683" y="1000868"/>
                  </a:cubicBezTo>
                  <a:cubicBezTo>
                    <a:pt x="220683" y="970675"/>
                    <a:pt x="245158" y="946200"/>
                    <a:pt x="275351" y="946200"/>
                  </a:cubicBezTo>
                  <a:cubicBezTo>
                    <a:pt x="305544" y="946200"/>
                    <a:pt x="330018" y="970675"/>
                    <a:pt x="330018" y="1000868"/>
                  </a:cubicBezTo>
                  <a:cubicBezTo>
                    <a:pt x="330018" y="1031061"/>
                    <a:pt x="305544" y="1055536"/>
                    <a:pt x="275351" y="1055536"/>
                  </a:cubicBezTo>
                  <a:close/>
                  <a:moveTo>
                    <a:pt x="876696" y="1000868"/>
                  </a:moveTo>
                  <a:cubicBezTo>
                    <a:pt x="876696" y="1031061"/>
                    <a:pt x="852221" y="1055536"/>
                    <a:pt x="822028" y="1055536"/>
                  </a:cubicBezTo>
                  <a:cubicBezTo>
                    <a:pt x="791835" y="1055536"/>
                    <a:pt x="767360" y="1031061"/>
                    <a:pt x="767360" y="1000868"/>
                  </a:cubicBezTo>
                  <a:cubicBezTo>
                    <a:pt x="767360" y="970675"/>
                    <a:pt x="791835" y="946200"/>
                    <a:pt x="822028" y="946200"/>
                  </a:cubicBezTo>
                  <a:cubicBezTo>
                    <a:pt x="852221" y="946200"/>
                    <a:pt x="876696" y="970675"/>
                    <a:pt x="876696" y="1000868"/>
                  </a:cubicBezTo>
                  <a:close/>
                  <a:moveTo>
                    <a:pt x="949586" y="527081"/>
                  </a:moveTo>
                  <a:cubicBezTo>
                    <a:pt x="979779" y="527081"/>
                    <a:pt x="1004254" y="551556"/>
                    <a:pt x="1004254" y="581749"/>
                  </a:cubicBezTo>
                  <a:cubicBezTo>
                    <a:pt x="1004254" y="611942"/>
                    <a:pt x="979779" y="636417"/>
                    <a:pt x="949586" y="636417"/>
                  </a:cubicBezTo>
                  <a:cubicBezTo>
                    <a:pt x="919393" y="636417"/>
                    <a:pt x="894918" y="611942"/>
                    <a:pt x="894918" y="581749"/>
                  </a:cubicBezTo>
                  <a:cubicBezTo>
                    <a:pt x="894918" y="551556"/>
                    <a:pt x="919393" y="527081"/>
                    <a:pt x="949586" y="527081"/>
                  </a:cubicBezTo>
                  <a:close/>
                  <a:moveTo>
                    <a:pt x="402909" y="435968"/>
                  </a:moveTo>
                  <a:cubicBezTo>
                    <a:pt x="402909" y="425904"/>
                    <a:pt x="411067" y="417746"/>
                    <a:pt x="421131" y="417746"/>
                  </a:cubicBezTo>
                  <a:lnTo>
                    <a:pt x="676247" y="417746"/>
                  </a:lnTo>
                  <a:cubicBezTo>
                    <a:pt x="686312" y="417746"/>
                    <a:pt x="694470" y="425904"/>
                    <a:pt x="694470" y="435968"/>
                  </a:cubicBezTo>
                  <a:lnTo>
                    <a:pt x="694470" y="508859"/>
                  </a:lnTo>
                  <a:cubicBezTo>
                    <a:pt x="694470" y="518923"/>
                    <a:pt x="686312" y="527081"/>
                    <a:pt x="676247" y="527081"/>
                  </a:cubicBezTo>
                  <a:lnTo>
                    <a:pt x="421131" y="527081"/>
                  </a:lnTo>
                  <a:cubicBezTo>
                    <a:pt x="411067" y="527081"/>
                    <a:pt x="402909" y="518923"/>
                    <a:pt x="402909" y="508859"/>
                  </a:cubicBezTo>
                  <a:close/>
                  <a:moveTo>
                    <a:pt x="694470" y="654639"/>
                  </a:moveTo>
                  <a:cubicBezTo>
                    <a:pt x="694470" y="664704"/>
                    <a:pt x="686312" y="672862"/>
                    <a:pt x="676247" y="672862"/>
                  </a:cubicBezTo>
                  <a:lnTo>
                    <a:pt x="421131" y="672862"/>
                  </a:lnTo>
                  <a:cubicBezTo>
                    <a:pt x="411067" y="672862"/>
                    <a:pt x="402909" y="664704"/>
                    <a:pt x="402909" y="654639"/>
                  </a:cubicBezTo>
                  <a:lnTo>
                    <a:pt x="402909" y="617848"/>
                  </a:lnTo>
                  <a:lnTo>
                    <a:pt x="402909" y="581749"/>
                  </a:lnTo>
                  <a:cubicBezTo>
                    <a:pt x="402909" y="571685"/>
                    <a:pt x="411067" y="563526"/>
                    <a:pt x="421131" y="563526"/>
                  </a:cubicBezTo>
                  <a:lnTo>
                    <a:pt x="676247" y="563526"/>
                  </a:lnTo>
                  <a:cubicBezTo>
                    <a:pt x="686312" y="563526"/>
                    <a:pt x="694470" y="571685"/>
                    <a:pt x="694470" y="581749"/>
                  </a:cubicBezTo>
                  <a:close/>
                  <a:moveTo>
                    <a:pt x="1004254" y="290188"/>
                  </a:moveTo>
                  <a:cubicBezTo>
                    <a:pt x="974061" y="290188"/>
                    <a:pt x="949586" y="265713"/>
                    <a:pt x="949586" y="235520"/>
                  </a:cubicBezTo>
                  <a:cubicBezTo>
                    <a:pt x="949586" y="205327"/>
                    <a:pt x="974061" y="180852"/>
                    <a:pt x="1004254" y="180852"/>
                  </a:cubicBezTo>
                  <a:cubicBezTo>
                    <a:pt x="1034447" y="180852"/>
                    <a:pt x="1058921" y="205327"/>
                    <a:pt x="1058921" y="235520"/>
                  </a:cubicBezTo>
                  <a:cubicBezTo>
                    <a:pt x="1058921" y="265713"/>
                    <a:pt x="1034447" y="290188"/>
                    <a:pt x="1004254" y="290188"/>
                  </a:cubicBezTo>
                  <a:close/>
                </a:path>
              </a:pathLst>
            </a:custGeom>
            <a:grpFill/>
            <a:ln w="18113"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FAB87829-620F-4B26-B756-711FE6ABD9CD}"/>
                </a:ext>
              </a:extLst>
            </p:cNvPr>
            <p:cNvSpPr/>
            <p:nvPr/>
          </p:nvSpPr>
          <p:spPr>
            <a:xfrm>
              <a:off x="802448" y="4528577"/>
              <a:ext cx="54667" cy="36445"/>
            </a:xfrm>
            <a:custGeom>
              <a:avLst/>
              <a:gdLst>
                <a:gd name="connsiteX0" fmla="*/ 18223 w 54667"/>
                <a:gd name="connsiteY0" fmla="*/ 36445 h 36445"/>
                <a:gd name="connsiteX1" fmla="*/ 36445 w 54667"/>
                <a:gd name="connsiteY1" fmla="*/ 36445 h 36445"/>
                <a:gd name="connsiteX2" fmla="*/ 54668 w 54667"/>
                <a:gd name="connsiteY2" fmla="*/ 18223 h 36445"/>
                <a:gd name="connsiteX3" fmla="*/ 36445 w 54667"/>
                <a:gd name="connsiteY3" fmla="*/ 0 h 36445"/>
                <a:gd name="connsiteX4" fmla="*/ 18223 w 54667"/>
                <a:gd name="connsiteY4" fmla="*/ 0 h 36445"/>
                <a:gd name="connsiteX5" fmla="*/ 0 w 54667"/>
                <a:gd name="connsiteY5" fmla="*/ 18223 h 36445"/>
                <a:gd name="connsiteX6" fmla="*/ 18223 w 54667"/>
                <a:gd name="connsiteY6" fmla="*/ 36445 h 3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67" h="36445">
                  <a:moveTo>
                    <a:pt x="18223" y="36445"/>
                  </a:moveTo>
                  <a:lnTo>
                    <a:pt x="36445" y="36445"/>
                  </a:lnTo>
                  <a:cubicBezTo>
                    <a:pt x="46509" y="36445"/>
                    <a:pt x="54668" y="28287"/>
                    <a:pt x="54668" y="18223"/>
                  </a:cubicBezTo>
                  <a:cubicBezTo>
                    <a:pt x="54668" y="8158"/>
                    <a:pt x="46509" y="0"/>
                    <a:pt x="36445" y="0"/>
                  </a:cubicBezTo>
                  <a:lnTo>
                    <a:pt x="18223" y="0"/>
                  </a:lnTo>
                  <a:cubicBezTo>
                    <a:pt x="8158" y="0"/>
                    <a:pt x="0" y="8158"/>
                    <a:pt x="0" y="18223"/>
                  </a:cubicBezTo>
                  <a:cubicBezTo>
                    <a:pt x="0" y="28287"/>
                    <a:pt x="8158" y="36445"/>
                    <a:pt x="18223" y="36445"/>
                  </a:cubicBezTo>
                  <a:close/>
                </a:path>
              </a:pathLst>
            </a:custGeom>
            <a:grpFill/>
            <a:ln w="18113"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0639365-A193-483E-A630-8483B34D910C}"/>
                </a:ext>
              </a:extLst>
            </p:cNvPr>
            <p:cNvSpPr/>
            <p:nvPr/>
          </p:nvSpPr>
          <p:spPr>
            <a:xfrm>
              <a:off x="893561" y="4528577"/>
              <a:ext cx="54667" cy="36445"/>
            </a:xfrm>
            <a:custGeom>
              <a:avLst/>
              <a:gdLst>
                <a:gd name="connsiteX0" fmla="*/ 18223 w 54667"/>
                <a:gd name="connsiteY0" fmla="*/ 36445 h 36445"/>
                <a:gd name="connsiteX1" fmla="*/ 36445 w 54667"/>
                <a:gd name="connsiteY1" fmla="*/ 36445 h 36445"/>
                <a:gd name="connsiteX2" fmla="*/ 54668 w 54667"/>
                <a:gd name="connsiteY2" fmla="*/ 18223 h 36445"/>
                <a:gd name="connsiteX3" fmla="*/ 36445 w 54667"/>
                <a:gd name="connsiteY3" fmla="*/ 0 h 36445"/>
                <a:gd name="connsiteX4" fmla="*/ 18223 w 54667"/>
                <a:gd name="connsiteY4" fmla="*/ 0 h 36445"/>
                <a:gd name="connsiteX5" fmla="*/ 0 w 54667"/>
                <a:gd name="connsiteY5" fmla="*/ 18223 h 36445"/>
                <a:gd name="connsiteX6" fmla="*/ 18223 w 54667"/>
                <a:gd name="connsiteY6" fmla="*/ 36445 h 3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67" h="36445">
                  <a:moveTo>
                    <a:pt x="18223" y="36445"/>
                  </a:moveTo>
                  <a:lnTo>
                    <a:pt x="36445" y="36445"/>
                  </a:lnTo>
                  <a:cubicBezTo>
                    <a:pt x="46509" y="36445"/>
                    <a:pt x="54668" y="28287"/>
                    <a:pt x="54668" y="18223"/>
                  </a:cubicBezTo>
                  <a:cubicBezTo>
                    <a:pt x="54668" y="8158"/>
                    <a:pt x="46509" y="0"/>
                    <a:pt x="36445" y="0"/>
                  </a:cubicBezTo>
                  <a:lnTo>
                    <a:pt x="18223" y="0"/>
                  </a:lnTo>
                  <a:cubicBezTo>
                    <a:pt x="8158" y="0"/>
                    <a:pt x="0" y="8158"/>
                    <a:pt x="0" y="18223"/>
                  </a:cubicBezTo>
                  <a:cubicBezTo>
                    <a:pt x="0" y="28287"/>
                    <a:pt x="8158" y="36445"/>
                    <a:pt x="18223" y="36445"/>
                  </a:cubicBezTo>
                  <a:close/>
                </a:path>
              </a:pathLst>
            </a:custGeom>
            <a:grpFill/>
            <a:ln w="18113"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D67A766-A2D1-4B0B-A500-CC535CFBF1F0}"/>
                </a:ext>
              </a:extLst>
            </p:cNvPr>
            <p:cNvSpPr/>
            <p:nvPr/>
          </p:nvSpPr>
          <p:spPr>
            <a:xfrm>
              <a:off x="802448" y="4674357"/>
              <a:ext cx="54667" cy="36445"/>
            </a:xfrm>
            <a:custGeom>
              <a:avLst/>
              <a:gdLst>
                <a:gd name="connsiteX0" fmla="*/ 36445 w 54667"/>
                <a:gd name="connsiteY0" fmla="*/ 0 h 36445"/>
                <a:gd name="connsiteX1" fmla="*/ 18223 w 54667"/>
                <a:gd name="connsiteY1" fmla="*/ 0 h 36445"/>
                <a:gd name="connsiteX2" fmla="*/ 0 w 54667"/>
                <a:gd name="connsiteY2" fmla="*/ 18223 h 36445"/>
                <a:gd name="connsiteX3" fmla="*/ 18223 w 54667"/>
                <a:gd name="connsiteY3" fmla="*/ 36445 h 36445"/>
                <a:gd name="connsiteX4" fmla="*/ 36445 w 54667"/>
                <a:gd name="connsiteY4" fmla="*/ 36445 h 36445"/>
                <a:gd name="connsiteX5" fmla="*/ 54668 w 54667"/>
                <a:gd name="connsiteY5" fmla="*/ 18223 h 36445"/>
                <a:gd name="connsiteX6" fmla="*/ 36445 w 54667"/>
                <a:gd name="connsiteY6" fmla="*/ 0 h 3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67" h="36445">
                  <a:moveTo>
                    <a:pt x="36445" y="0"/>
                  </a:moveTo>
                  <a:lnTo>
                    <a:pt x="18223" y="0"/>
                  </a:lnTo>
                  <a:cubicBezTo>
                    <a:pt x="8158" y="0"/>
                    <a:pt x="0" y="8158"/>
                    <a:pt x="0" y="18223"/>
                  </a:cubicBezTo>
                  <a:cubicBezTo>
                    <a:pt x="0" y="28287"/>
                    <a:pt x="8158" y="36445"/>
                    <a:pt x="18223" y="36445"/>
                  </a:cubicBezTo>
                  <a:lnTo>
                    <a:pt x="36445" y="36445"/>
                  </a:lnTo>
                  <a:cubicBezTo>
                    <a:pt x="46509" y="36445"/>
                    <a:pt x="54668" y="28287"/>
                    <a:pt x="54668" y="18223"/>
                  </a:cubicBezTo>
                  <a:cubicBezTo>
                    <a:pt x="54668" y="8158"/>
                    <a:pt x="46509" y="0"/>
                    <a:pt x="36445" y="0"/>
                  </a:cubicBezTo>
                  <a:close/>
                </a:path>
              </a:pathLst>
            </a:custGeom>
            <a:grpFill/>
            <a:ln w="18113"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84B0BE5-6B76-4AB1-9554-E7466EA5CA3A}"/>
                </a:ext>
              </a:extLst>
            </p:cNvPr>
            <p:cNvSpPr/>
            <p:nvPr/>
          </p:nvSpPr>
          <p:spPr>
            <a:xfrm>
              <a:off x="893561" y="4674357"/>
              <a:ext cx="54667" cy="36445"/>
            </a:xfrm>
            <a:custGeom>
              <a:avLst/>
              <a:gdLst>
                <a:gd name="connsiteX0" fmla="*/ 36445 w 54667"/>
                <a:gd name="connsiteY0" fmla="*/ 0 h 36445"/>
                <a:gd name="connsiteX1" fmla="*/ 18223 w 54667"/>
                <a:gd name="connsiteY1" fmla="*/ 0 h 36445"/>
                <a:gd name="connsiteX2" fmla="*/ 0 w 54667"/>
                <a:gd name="connsiteY2" fmla="*/ 18223 h 36445"/>
                <a:gd name="connsiteX3" fmla="*/ 18223 w 54667"/>
                <a:gd name="connsiteY3" fmla="*/ 36445 h 36445"/>
                <a:gd name="connsiteX4" fmla="*/ 36445 w 54667"/>
                <a:gd name="connsiteY4" fmla="*/ 36445 h 36445"/>
                <a:gd name="connsiteX5" fmla="*/ 54668 w 54667"/>
                <a:gd name="connsiteY5" fmla="*/ 18223 h 36445"/>
                <a:gd name="connsiteX6" fmla="*/ 36445 w 54667"/>
                <a:gd name="connsiteY6" fmla="*/ 0 h 3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67" h="36445">
                  <a:moveTo>
                    <a:pt x="36445" y="0"/>
                  </a:moveTo>
                  <a:lnTo>
                    <a:pt x="18223" y="0"/>
                  </a:lnTo>
                  <a:cubicBezTo>
                    <a:pt x="8158" y="0"/>
                    <a:pt x="0" y="8158"/>
                    <a:pt x="0" y="18223"/>
                  </a:cubicBezTo>
                  <a:cubicBezTo>
                    <a:pt x="0" y="28287"/>
                    <a:pt x="8158" y="36445"/>
                    <a:pt x="18223" y="36445"/>
                  </a:cubicBezTo>
                  <a:lnTo>
                    <a:pt x="36445" y="36445"/>
                  </a:lnTo>
                  <a:cubicBezTo>
                    <a:pt x="46509" y="36445"/>
                    <a:pt x="54668" y="28287"/>
                    <a:pt x="54668" y="18223"/>
                  </a:cubicBezTo>
                  <a:cubicBezTo>
                    <a:pt x="54668" y="8158"/>
                    <a:pt x="46509" y="0"/>
                    <a:pt x="36445" y="0"/>
                  </a:cubicBezTo>
                  <a:close/>
                </a:path>
              </a:pathLst>
            </a:custGeom>
            <a:grpFill/>
            <a:ln w="18113" cap="flat">
              <a:noFill/>
              <a:prstDash val="solid"/>
              <a:miter/>
            </a:ln>
          </p:spPr>
          <p:txBody>
            <a:bodyPr rtlCol="0" anchor="ctr"/>
            <a:lstStyle/>
            <a:p>
              <a:endParaRPr lang="en-US"/>
            </a:p>
          </p:txBody>
        </p:sp>
      </p:grpSp>
      <p:pic>
        <p:nvPicPr>
          <p:cNvPr id="85" name="Picture 3">
            <a:extLst>
              <a:ext uri="{FF2B5EF4-FFF2-40B4-BE49-F238E27FC236}">
                <a16:creationId xmlns:a16="http://schemas.microsoft.com/office/drawing/2014/main" id="{02661394-C1C0-49FE-AC96-1537F2DADF14}"/>
              </a:ext>
            </a:extLst>
          </p:cNvPr>
          <p:cNvPicPr>
            <a:picLocks noChangeAspect="1"/>
          </p:cNvPicPr>
          <p:nvPr/>
        </p:nvPicPr>
        <p:blipFill rotWithShape="1">
          <a:blip r:embed="rId5">
            <a:clrChange>
              <a:clrFrom>
                <a:srgbClr val="FFFFFF"/>
              </a:clrFrom>
              <a:clrTo>
                <a:srgbClr val="FFFFFF">
                  <a:alpha val="0"/>
                </a:srgbClr>
              </a:clrTo>
            </a:clrChange>
          </a:blip>
          <a:srcRect t="15674" b="15264"/>
          <a:stretch/>
        </p:blipFill>
        <p:spPr>
          <a:xfrm>
            <a:off x="6096000" y="366775"/>
            <a:ext cx="1436661" cy="661987"/>
          </a:xfrm>
          <a:prstGeom prst="rect">
            <a:avLst/>
          </a:prstGeom>
        </p:spPr>
      </p:pic>
      <p:sp>
        <p:nvSpPr>
          <p:cNvPr id="67" name="TextBox 66">
            <a:extLst>
              <a:ext uri="{FF2B5EF4-FFF2-40B4-BE49-F238E27FC236}">
                <a16:creationId xmlns:a16="http://schemas.microsoft.com/office/drawing/2014/main" id="{DB07C52E-BB6C-2D0A-6D05-3F0949CE6C41}"/>
              </a:ext>
            </a:extLst>
          </p:cNvPr>
          <p:cNvSpPr txBox="1"/>
          <p:nvPr/>
        </p:nvSpPr>
        <p:spPr>
          <a:xfrm>
            <a:off x="565744" y="3274902"/>
            <a:ext cx="6287728" cy="276999"/>
          </a:xfrm>
          <a:prstGeom prst="rect">
            <a:avLst/>
          </a:prstGeom>
          <a:noFill/>
        </p:spPr>
        <p:txBody>
          <a:bodyPr wrap="square">
            <a:spAutoFit/>
          </a:bodyPr>
          <a:lstStyle/>
          <a:p>
            <a:r>
              <a:rPr lang="en-US" sz="1200" b="1" i="1" dirty="0">
                <a:solidFill>
                  <a:srgbClr val="FDB837"/>
                </a:solidFill>
                <a:latin typeface="Proxima Nova Rg"/>
              </a:rPr>
              <a:t>Similar solutions which we have improved upon</a:t>
            </a:r>
            <a:endParaRPr lang="sv-SE" b="1" i="1" dirty="0">
              <a:solidFill>
                <a:srgbClr val="FDB837"/>
              </a:solidFill>
            </a:endParaRPr>
          </a:p>
        </p:txBody>
      </p:sp>
    </p:spTree>
    <p:extLst>
      <p:ext uri="{BB962C8B-B14F-4D97-AF65-F5344CB8AC3E}">
        <p14:creationId xmlns:p14="http://schemas.microsoft.com/office/powerpoint/2010/main" val="2508540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DCB89-4632-481A-AE87-920860FDCFB6}"/>
              </a:ext>
            </a:extLst>
          </p:cNvPr>
          <p:cNvSpPr>
            <a:spLocks noGrp="1"/>
          </p:cNvSpPr>
          <p:nvPr>
            <p:ph type="title"/>
          </p:nvPr>
        </p:nvSpPr>
        <p:spPr/>
        <p:txBody>
          <a:bodyPr>
            <a:normAutofit/>
          </a:bodyPr>
          <a:lstStyle/>
          <a:p>
            <a:r>
              <a:rPr lang="en-US"/>
              <a:t>User Experience</a:t>
            </a:r>
          </a:p>
        </p:txBody>
      </p:sp>
      <p:sp>
        <p:nvSpPr>
          <p:cNvPr id="4" name="Footer Placeholder 3">
            <a:extLst>
              <a:ext uri="{FF2B5EF4-FFF2-40B4-BE49-F238E27FC236}">
                <a16:creationId xmlns:a16="http://schemas.microsoft.com/office/drawing/2014/main" id="{46B570BF-1CA2-4502-B18C-01F04F781707}"/>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endParaRPr lang="en-US" dirty="0"/>
          </a:p>
        </p:txBody>
      </p:sp>
      <p:sp>
        <p:nvSpPr>
          <p:cNvPr id="5" name="Slide Number Placeholder 4">
            <a:extLst>
              <a:ext uri="{FF2B5EF4-FFF2-40B4-BE49-F238E27FC236}">
                <a16:creationId xmlns:a16="http://schemas.microsoft.com/office/drawing/2014/main" id="{45A44576-4E72-4CAA-981F-5859DD0FA0F8}"/>
              </a:ext>
            </a:extLst>
          </p:cNvPr>
          <p:cNvSpPr>
            <a:spLocks noGrp="1"/>
          </p:cNvSpPr>
          <p:nvPr>
            <p:ph type="sldNum" sz="quarter" idx="12"/>
          </p:nvPr>
        </p:nvSpPr>
        <p:spPr/>
        <p:txBody>
          <a:bodyPr/>
          <a:lstStyle/>
          <a:p>
            <a:fld id="{7A4098E9-92C9-477D-BEAF-BDB50A38DDA1}" type="slidenum">
              <a:rPr lang="en-US" smtClean="0"/>
              <a:pPr/>
              <a:t>18</a:t>
            </a:fld>
            <a:endParaRPr lang="en-US" dirty="0"/>
          </a:p>
        </p:txBody>
      </p:sp>
      <p:sp>
        <p:nvSpPr>
          <p:cNvPr id="80" name="TextBox 79">
            <a:extLst>
              <a:ext uri="{FF2B5EF4-FFF2-40B4-BE49-F238E27FC236}">
                <a16:creationId xmlns:a16="http://schemas.microsoft.com/office/drawing/2014/main" id="{25B1D067-E1C2-FB8A-5936-4C0647D7F868}"/>
              </a:ext>
            </a:extLst>
          </p:cNvPr>
          <p:cNvSpPr txBox="1"/>
          <p:nvPr/>
        </p:nvSpPr>
        <p:spPr>
          <a:xfrm>
            <a:off x="1815465" y="1456379"/>
            <a:ext cx="2133388" cy="461665"/>
          </a:xfrm>
          <a:prstGeom prst="rect">
            <a:avLst/>
          </a:prstGeom>
          <a:noFill/>
        </p:spPr>
        <p:txBody>
          <a:bodyPr wrap="square" lIns="0" rtlCol="0">
            <a:spAutoFit/>
          </a:bodyPr>
          <a:lstStyle/>
          <a:p>
            <a:r>
              <a:rPr lang="en-US" sz="1200" dirty="0">
                <a:latin typeface="+mj-lt"/>
                <a:cs typeface="Arial" panose="020B0604020202020204" pitchFamily="34" charset="0"/>
              </a:rPr>
              <a:t>User downloads NZTwork App creates Wallet ID</a:t>
            </a:r>
          </a:p>
        </p:txBody>
      </p:sp>
      <p:sp>
        <p:nvSpPr>
          <p:cNvPr id="81" name="TextBox 80">
            <a:extLst>
              <a:ext uri="{FF2B5EF4-FFF2-40B4-BE49-F238E27FC236}">
                <a16:creationId xmlns:a16="http://schemas.microsoft.com/office/drawing/2014/main" id="{38A7DD60-891B-F1F7-FA7A-6D2AF311C695}"/>
              </a:ext>
            </a:extLst>
          </p:cNvPr>
          <p:cNvSpPr txBox="1"/>
          <p:nvPr/>
        </p:nvSpPr>
        <p:spPr>
          <a:xfrm>
            <a:off x="1815464" y="2377454"/>
            <a:ext cx="2541454" cy="461665"/>
          </a:xfrm>
          <a:prstGeom prst="rect">
            <a:avLst/>
          </a:prstGeom>
          <a:noFill/>
        </p:spPr>
        <p:txBody>
          <a:bodyPr wrap="square" lIns="0" rtlCol="0">
            <a:spAutoFit/>
          </a:bodyPr>
          <a:lstStyle/>
          <a:p>
            <a:r>
              <a:rPr lang="en-US" sz="1200" dirty="0">
                <a:latin typeface="+mj-lt"/>
                <a:cs typeface="Arial" panose="020B0604020202020204" pitchFamily="34" charset="0"/>
              </a:rPr>
              <a:t>User checks network coverage and is recommended equipment </a:t>
            </a:r>
          </a:p>
        </p:txBody>
      </p:sp>
      <p:sp>
        <p:nvSpPr>
          <p:cNvPr id="82" name="TextBox 81">
            <a:extLst>
              <a:ext uri="{FF2B5EF4-FFF2-40B4-BE49-F238E27FC236}">
                <a16:creationId xmlns:a16="http://schemas.microsoft.com/office/drawing/2014/main" id="{80A25A72-C95C-7332-6F8A-615A03E3E40D}"/>
              </a:ext>
            </a:extLst>
          </p:cNvPr>
          <p:cNvSpPr txBox="1"/>
          <p:nvPr/>
        </p:nvSpPr>
        <p:spPr>
          <a:xfrm>
            <a:off x="1815464" y="4236221"/>
            <a:ext cx="3399383" cy="461665"/>
          </a:xfrm>
          <a:prstGeom prst="rect">
            <a:avLst/>
          </a:prstGeom>
          <a:noFill/>
        </p:spPr>
        <p:txBody>
          <a:bodyPr wrap="square" lIns="0" rtlCol="0">
            <a:spAutoFit/>
          </a:bodyPr>
          <a:lstStyle/>
          <a:p>
            <a:r>
              <a:rPr lang="en-US" sz="1200" dirty="0">
                <a:latin typeface="+mj-lt"/>
                <a:cs typeface="Arial" panose="020B0604020202020204" pitchFamily="34" charset="0"/>
              </a:rPr>
              <a:t>Early adopters buy Edge Nodes to establish robust blockchain ($2,700/12 mo. ROI)</a:t>
            </a:r>
          </a:p>
        </p:txBody>
      </p:sp>
      <p:sp>
        <p:nvSpPr>
          <p:cNvPr id="83" name="Rectangle 82">
            <a:extLst>
              <a:ext uri="{FF2B5EF4-FFF2-40B4-BE49-F238E27FC236}">
                <a16:creationId xmlns:a16="http://schemas.microsoft.com/office/drawing/2014/main" id="{EBF82513-968C-55DD-756A-2A214815759D}"/>
              </a:ext>
            </a:extLst>
          </p:cNvPr>
          <p:cNvSpPr/>
          <p:nvPr/>
        </p:nvSpPr>
        <p:spPr>
          <a:xfrm>
            <a:off x="1815465" y="5162832"/>
            <a:ext cx="3368894" cy="461665"/>
          </a:xfrm>
          <a:prstGeom prst="rect">
            <a:avLst/>
          </a:prstGeom>
        </p:spPr>
        <p:txBody>
          <a:bodyPr wrap="square" lIns="0">
            <a:spAutoFit/>
          </a:bodyPr>
          <a:lstStyle/>
          <a:p>
            <a:r>
              <a:rPr lang="en-US" sz="1200" dirty="0">
                <a:latin typeface="+mj-lt"/>
                <a:cs typeface="Arial" panose="020B0604020202020204" pitchFamily="34" charset="0"/>
              </a:rPr>
              <a:t>Users are prompted to buy Hubs and Routers and expand coverage ($100-$300/3-6 mo. ROI)</a:t>
            </a:r>
            <a:endParaRPr lang="en-US" sz="1200" dirty="0">
              <a:latin typeface="+mj-lt"/>
            </a:endParaRPr>
          </a:p>
        </p:txBody>
      </p:sp>
      <p:sp>
        <p:nvSpPr>
          <p:cNvPr id="84" name="Rectangle 83">
            <a:extLst>
              <a:ext uri="{FF2B5EF4-FFF2-40B4-BE49-F238E27FC236}">
                <a16:creationId xmlns:a16="http://schemas.microsoft.com/office/drawing/2014/main" id="{9802134F-C230-26C5-E573-C55E6F36C21C}"/>
              </a:ext>
            </a:extLst>
          </p:cNvPr>
          <p:cNvSpPr/>
          <p:nvPr/>
        </p:nvSpPr>
        <p:spPr>
          <a:xfrm>
            <a:off x="7285735" y="1456379"/>
            <a:ext cx="3090799" cy="461665"/>
          </a:xfrm>
          <a:prstGeom prst="rect">
            <a:avLst/>
          </a:prstGeom>
        </p:spPr>
        <p:txBody>
          <a:bodyPr wrap="square" lIns="0">
            <a:spAutoFit/>
          </a:bodyPr>
          <a:lstStyle/>
          <a:p>
            <a:r>
              <a:rPr lang="en-US" sz="1200" dirty="0">
                <a:latin typeface="+mj-lt"/>
                <a:cs typeface="Arial" panose="020B0604020202020204" pitchFamily="34" charset="0"/>
              </a:rPr>
              <a:t>Users are prompted to buy Data Miners and Carbon meters ($100-$500/3-12 mo. ROI)</a:t>
            </a:r>
            <a:endParaRPr lang="en-US" sz="1200" dirty="0">
              <a:latin typeface="+mj-lt"/>
            </a:endParaRPr>
          </a:p>
        </p:txBody>
      </p:sp>
      <p:sp>
        <p:nvSpPr>
          <p:cNvPr id="85" name="TextBox 84">
            <a:extLst>
              <a:ext uri="{FF2B5EF4-FFF2-40B4-BE49-F238E27FC236}">
                <a16:creationId xmlns:a16="http://schemas.microsoft.com/office/drawing/2014/main" id="{115E7763-D51C-D7CE-BE5C-EC09454BF9BE}"/>
              </a:ext>
            </a:extLst>
          </p:cNvPr>
          <p:cNvSpPr txBox="1"/>
          <p:nvPr/>
        </p:nvSpPr>
        <p:spPr>
          <a:xfrm>
            <a:off x="1815465" y="3309607"/>
            <a:ext cx="3082792" cy="461665"/>
          </a:xfrm>
          <a:prstGeom prst="rect">
            <a:avLst/>
          </a:prstGeom>
          <a:noFill/>
        </p:spPr>
        <p:txBody>
          <a:bodyPr wrap="square" lIns="0" rtlCol="0">
            <a:spAutoFit/>
          </a:bodyPr>
          <a:lstStyle/>
          <a:p>
            <a:r>
              <a:rPr lang="en-US" sz="1200" dirty="0">
                <a:latin typeface="+mj-lt"/>
                <a:cs typeface="Arial" panose="020B0604020202020204" pitchFamily="34" charset="0"/>
              </a:rPr>
              <a:t>Users acquire $NZT on exchange (DEX) to purchase network and mining equipment</a:t>
            </a:r>
          </a:p>
        </p:txBody>
      </p:sp>
      <p:sp>
        <p:nvSpPr>
          <p:cNvPr id="86" name="Rectangle 85">
            <a:extLst>
              <a:ext uri="{FF2B5EF4-FFF2-40B4-BE49-F238E27FC236}">
                <a16:creationId xmlns:a16="http://schemas.microsoft.com/office/drawing/2014/main" id="{5C91EF1A-DAF2-B2F5-23E2-A7B550C50586}"/>
              </a:ext>
            </a:extLst>
          </p:cNvPr>
          <p:cNvSpPr/>
          <p:nvPr/>
        </p:nvSpPr>
        <p:spPr>
          <a:xfrm>
            <a:off x="7285736" y="2382992"/>
            <a:ext cx="3090800" cy="461665"/>
          </a:xfrm>
          <a:prstGeom prst="rect">
            <a:avLst/>
          </a:prstGeom>
        </p:spPr>
        <p:txBody>
          <a:bodyPr wrap="square" lIns="0">
            <a:spAutoFit/>
          </a:bodyPr>
          <a:lstStyle/>
          <a:p>
            <a:r>
              <a:rPr lang="en-US" sz="1200" dirty="0">
                <a:latin typeface="+mj-lt"/>
                <a:cs typeface="Arial" panose="020B0604020202020204" pitchFamily="34" charset="0"/>
              </a:rPr>
              <a:t>User receives devices and pairs to app using simple 1-step UUID QR code activation</a:t>
            </a:r>
            <a:endParaRPr lang="en-US" sz="1200" dirty="0">
              <a:latin typeface="+mj-lt"/>
            </a:endParaRPr>
          </a:p>
        </p:txBody>
      </p:sp>
      <p:sp>
        <p:nvSpPr>
          <p:cNvPr id="87" name="Rectangle 86">
            <a:extLst>
              <a:ext uri="{FF2B5EF4-FFF2-40B4-BE49-F238E27FC236}">
                <a16:creationId xmlns:a16="http://schemas.microsoft.com/office/drawing/2014/main" id="{FF8CE0AF-C9BE-12F9-0F64-3BB0F6C4558A}"/>
              </a:ext>
            </a:extLst>
          </p:cNvPr>
          <p:cNvSpPr/>
          <p:nvPr/>
        </p:nvSpPr>
        <p:spPr>
          <a:xfrm>
            <a:off x="7285737" y="3309605"/>
            <a:ext cx="4067564" cy="461665"/>
          </a:xfrm>
          <a:prstGeom prst="rect">
            <a:avLst/>
          </a:prstGeom>
        </p:spPr>
        <p:txBody>
          <a:bodyPr wrap="square" lIns="0">
            <a:spAutoFit/>
          </a:bodyPr>
          <a:lstStyle/>
          <a:p>
            <a:r>
              <a:rPr lang="en-US" sz="1200" dirty="0">
                <a:latin typeface="+mj-lt"/>
                <a:cs typeface="Arial" panose="020B0604020202020204" pitchFamily="34" charset="0"/>
              </a:rPr>
              <a:t>User receives $NZT rewards for connected devices producing data and coverage</a:t>
            </a:r>
            <a:endParaRPr lang="en-US" sz="1200" dirty="0">
              <a:latin typeface="+mj-lt"/>
            </a:endParaRPr>
          </a:p>
        </p:txBody>
      </p:sp>
      <p:sp>
        <p:nvSpPr>
          <p:cNvPr id="88" name="Rectangle 87">
            <a:extLst>
              <a:ext uri="{FF2B5EF4-FFF2-40B4-BE49-F238E27FC236}">
                <a16:creationId xmlns:a16="http://schemas.microsoft.com/office/drawing/2014/main" id="{E75E45D4-FAD1-30F2-8F12-430F971DBD87}"/>
              </a:ext>
            </a:extLst>
          </p:cNvPr>
          <p:cNvSpPr/>
          <p:nvPr/>
        </p:nvSpPr>
        <p:spPr>
          <a:xfrm>
            <a:off x="7285737" y="4236218"/>
            <a:ext cx="4067564" cy="461665"/>
          </a:xfrm>
          <a:prstGeom prst="rect">
            <a:avLst/>
          </a:prstGeom>
        </p:spPr>
        <p:txBody>
          <a:bodyPr wrap="square" lIns="0">
            <a:spAutoFit/>
          </a:bodyPr>
          <a:lstStyle/>
          <a:p>
            <a:r>
              <a:rPr lang="en-US" sz="1200" dirty="0">
                <a:latin typeface="+mj-lt"/>
                <a:cs typeface="Arial" panose="020B0604020202020204" pitchFamily="34" charset="0"/>
              </a:rPr>
              <a:t>$NZT rewards can be used to purchase more equipment, traded for $CCT carbon credits or sold on exchanges</a:t>
            </a:r>
            <a:endParaRPr lang="en-US" sz="1200" dirty="0">
              <a:latin typeface="+mj-lt"/>
            </a:endParaRPr>
          </a:p>
        </p:txBody>
      </p:sp>
      <p:sp>
        <p:nvSpPr>
          <p:cNvPr id="89" name="Rectangle 88">
            <a:extLst>
              <a:ext uri="{FF2B5EF4-FFF2-40B4-BE49-F238E27FC236}">
                <a16:creationId xmlns:a16="http://schemas.microsoft.com/office/drawing/2014/main" id="{C8BF114F-4E7D-C7C0-05F5-A874A4567001}"/>
              </a:ext>
            </a:extLst>
          </p:cNvPr>
          <p:cNvSpPr/>
          <p:nvPr/>
        </p:nvSpPr>
        <p:spPr>
          <a:xfrm>
            <a:off x="7285736" y="5162832"/>
            <a:ext cx="4447399" cy="830997"/>
          </a:xfrm>
          <a:prstGeom prst="rect">
            <a:avLst/>
          </a:prstGeom>
        </p:spPr>
        <p:txBody>
          <a:bodyPr wrap="square" lIns="0">
            <a:spAutoFit/>
          </a:bodyPr>
          <a:lstStyle/>
          <a:p>
            <a:r>
              <a:rPr lang="en-US" sz="1600" dirty="0">
                <a:latin typeface="+mj-lt"/>
                <a:cs typeface="Arial" panose="020B0604020202020204" pitchFamily="34" charset="0"/>
              </a:rPr>
              <a:t>Behavioral changes that lead to reduced energy consumption or clean energy production earn $CCT carbon credit awards</a:t>
            </a:r>
            <a:endParaRPr lang="en-US" sz="1600" dirty="0">
              <a:latin typeface="+mj-lt"/>
            </a:endParaRPr>
          </a:p>
        </p:txBody>
      </p:sp>
      <p:grpSp>
        <p:nvGrpSpPr>
          <p:cNvPr id="13" name="Group 12">
            <a:extLst>
              <a:ext uri="{FF2B5EF4-FFF2-40B4-BE49-F238E27FC236}">
                <a16:creationId xmlns:a16="http://schemas.microsoft.com/office/drawing/2014/main" id="{095B60E7-02FA-8E3C-D918-6F90AB3CB90D}"/>
              </a:ext>
            </a:extLst>
          </p:cNvPr>
          <p:cNvGrpSpPr/>
          <p:nvPr/>
        </p:nvGrpSpPr>
        <p:grpSpPr>
          <a:xfrm>
            <a:off x="591300" y="1462836"/>
            <a:ext cx="4224540" cy="4328364"/>
            <a:chOff x="591300" y="1462836"/>
            <a:chExt cx="4224540" cy="4328364"/>
          </a:xfrm>
        </p:grpSpPr>
        <p:grpSp>
          <p:nvGrpSpPr>
            <p:cNvPr id="6" name="Group 5">
              <a:extLst>
                <a:ext uri="{FF2B5EF4-FFF2-40B4-BE49-F238E27FC236}">
                  <a16:creationId xmlns:a16="http://schemas.microsoft.com/office/drawing/2014/main" id="{3F54EA3D-5528-EE46-162B-BC1139A65140}"/>
                </a:ext>
              </a:extLst>
            </p:cNvPr>
            <p:cNvGrpSpPr/>
            <p:nvPr/>
          </p:nvGrpSpPr>
          <p:grpSpPr>
            <a:xfrm>
              <a:off x="591300" y="1462836"/>
              <a:ext cx="402584" cy="4328364"/>
              <a:chOff x="591300" y="1462836"/>
              <a:chExt cx="402584" cy="4328364"/>
            </a:xfrm>
          </p:grpSpPr>
          <p:cxnSp>
            <p:nvCxnSpPr>
              <p:cNvPr id="29" name="Straight Connector 28">
                <a:extLst>
                  <a:ext uri="{FF2B5EF4-FFF2-40B4-BE49-F238E27FC236}">
                    <a16:creationId xmlns:a16="http://schemas.microsoft.com/office/drawing/2014/main" id="{DB56C01F-0FC1-4D70-8371-9EC2F8E80844}"/>
                  </a:ext>
                </a:extLst>
              </p:cNvPr>
              <p:cNvCxnSpPr>
                <a:cxnSpLocks/>
                <a:stCxn id="9" idx="4"/>
              </p:cNvCxnSpPr>
              <p:nvPr/>
            </p:nvCxnSpPr>
            <p:spPr>
              <a:xfrm>
                <a:off x="792592" y="1865420"/>
                <a:ext cx="15266" cy="39257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1A7B42BD-1256-4D97-9DFD-F68C8C7EF36C}"/>
                  </a:ext>
                </a:extLst>
              </p:cNvPr>
              <p:cNvGrpSpPr/>
              <p:nvPr/>
            </p:nvGrpSpPr>
            <p:grpSpPr>
              <a:xfrm>
                <a:off x="591300" y="1462836"/>
                <a:ext cx="402584" cy="402584"/>
                <a:chOff x="498841" y="3879540"/>
                <a:chExt cx="788009" cy="788009"/>
              </a:xfrm>
            </p:grpSpPr>
            <p:sp>
              <p:nvSpPr>
                <p:cNvPr id="9" name="Oval 8">
                  <a:extLst>
                    <a:ext uri="{FF2B5EF4-FFF2-40B4-BE49-F238E27FC236}">
                      <a16:creationId xmlns:a16="http://schemas.microsoft.com/office/drawing/2014/main" id="{139F01B5-27E5-49AA-8440-5654912E38FB}"/>
                    </a:ext>
                  </a:extLst>
                </p:cNvPr>
                <p:cNvSpPr/>
                <p:nvPr/>
              </p:nvSpPr>
              <p:spPr>
                <a:xfrm>
                  <a:off x="498841" y="3879540"/>
                  <a:ext cx="788009" cy="788009"/>
                </a:xfrm>
                <a:prstGeom prst="ellipse">
                  <a:avLst/>
                </a:prstGeom>
                <a:solidFill>
                  <a:schemeClr val="bg1"/>
                </a:solidFill>
                <a:ln w="6350">
                  <a:solidFill>
                    <a:schemeClr val="bg1">
                      <a:lumMod val="85000"/>
                    </a:schemeClr>
                  </a:solidFill>
                </a:ln>
                <a:effectLst>
                  <a:outerShdw blurRad="2286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Oval 9">
                  <a:extLst>
                    <a:ext uri="{FF2B5EF4-FFF2-40B4-BE49-F238E27FC236}">
                      <a16:creationId xmlns:a16="http://schemas.microsoft.com/office/drawing/2014/main" id="{8E959DE2-80C3-4722-A926-2B07CA338CD2}"/>
                    </a:ext>
                  </a:extLst>
                </p:cNvPr>
                <p:cNvSpPr/>
                <p:nvPr/>
              </p:nvSpPr>
              <p:spPr>
                <a:xfrm>
                  <a:off x="615943" y="3996642"/>
                  <a:ext cx="553804" cy="553804"/>
                </a:xfrm>
                <a:prstGeom prst="ellipse">
                  <a:avLst/>
                </a:prstGeom>
                <a:solidFill>
                  <a:srgbClr val="FDB83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t>1</a:t>
                  </a:r>
                  <a:endParaRPr lang="en-US" sz="1050" b="1" dirty="0"/>
                </a:p>
              </p:txBody>
            </p:sp>
          </p:grpSp>
          <p:grpSp>
            <p:nvGrpSpPr>
              <p:cNvPr id="25" name="Group 24">
                <a:extLst>
                  <a:ext uri="{FF2B5EF4-FFF2-40B4-BE49-F238E27FC236}">
                    <a16:creationId xmlns:a16="http://schemas.microsoft.com/office/drawing/2014/main" id="{FDE93A76-6EC9-41F4-90A8-492738203226}"/>
                  </a:ext>
                </a:extLst>
              </p:cNvPr>
              <p:cNvGrpSpPr/>
              <p:nvPr/>
            </p:nvGrpSpPr>
            <p:grpSpPr>
              <a:xfrm>
                <a:off x="591300" y="2389449"/>
                <a:ext cx="402584" cy="402584"/>
                <a:chOff x="498841" y="3879540"/>
                <a:chExt cx="788009" cy="788009"/>
              </a:xfrm>
            </p:grpSpPr>
            <p:sp>
              <p:nvSpPr>
                <p:cNvPr id="26" name="Oval 25">
                  <a:extLst>
                    <a:ext uri="{FF2B5EF4-FFF2-40B4-BE49-F238E27FC236}">
                      <a16:creationId xmlns:a16="http://schemas.microsoft.com/office/drawing/2014/main" id="{0A41A294-6AC3-46A6-9297-25D23532068D}"/>
                    </a:ext>
                  </a:extLst>
                </p:cNvPr>
                <p:cNvSpPr/>
                <p:nvPr/>
              </p:nvSpPr>
              <p:spPr>
                <a:xfrm>
                  <a:off x="498841" y="3879540"/>
                  <a:ext cx="788009" cy="788009"/>
                </a:xfrm>
                <a:prstGeom prst="ellipse">
                  <a:avLst/>
                </a:prstGeom>
                <a:solidFill>
                  <a:schemeClr val="bg1"/>
                </a:solidFill>
                <a:ln w="6350">
                  <a:solidFill>
                    <a:schemeClr val="bg1">
                      <a:lumMod val="85000"/>
                    </a:schemeClr>
                  </a:solidFill>
                </a:ln>
                <a:effectLst>
                  <a:outerShdw blurRad="2286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Oval 26">
                  <a:extLst>
                    <a:ext uri="{FF2B5EF4-FFF2-40B4-BE49-F238E27FC236}">
                      <a16:creationId xmlns:a16="http://schemas.microsoft.com/office/drawing/2014/main" id="{91CE0ADE-2864-4E7E-819E-DF6C215F3AD8}"/>
                    </a:ext>
                  </a:extLst>
                </p:cNvPr>
                <p:cNvSpPr/>
                <p:nvPr/>
              </p:nvSpPr>
              <p:spPr>
                <a:xfrm>
                  <a:off x="615943" y="3996642"/>
                  <a:ext cx="553804" cy="553804"/>
                </a:xfrm>
                <a:prstGeom prst="ellipse">
                  <a:avLst/>
                </a:prstGeom>
                <a:solidFill>
                  <a:srgbClr val="FDB83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t>2</a:t>
                  </a:r>
                  <a:endParaRPr lang="en-US" sz="1050" b="1" dirty="0"/>
                </a:p>
              </p:txBody>
            </p:sp>
          </p:grpSp>
          <p:grpSp>
            <p:nvGrpSpPr>
              <p:cNvPr id="90" name="Group 89">
                <a:extLst>
                  <a:ext uri="{FF2B5EF4-FFF2-40B4-BE49-F238E27FC236}">
                    <a16:creationId xmlns:a16="http://schemas.microsoft.com/office/drawing/2014/main" id="{464C6672-F495-1F87-B26B-E46001D10C05}"/>
                  </a:ext>
                </a:extLst>
              </p:cNvPr>
              <p:cNvGrpSpPr/>
              <p:nvPr/>
            </p:nvGrpSpPr>
            <p:grpSpPr>
              <a:xfrm>
                <a:off x="591300" y="3316062"/>
                <a:ext cx="402584" cy="402584"/>
                <a:chOff x="498841" y="3879540"/>
                <a:chExt cx="788009" cy="788009"/>
              </a:xfrm>
            </p:grpSpPr>
            <p:sp>
              <p:nvSpPr>
                <p:cNvPr id="91" name="Oval 90">
                  <a:extLst>
                    <a:ext uri="{FF2B5EF4-FFF2-40B4-BE49-F238E27FC236}">
                      <a16:creationId xmlns:a16="http://schemas.microsoft.com/office/drawing/2014/main" id="{7DF6D3AF-D240-5A58-5E63-59D33CC3D72C}"/>
                    </a:ext>
                  </a:extLst>
                </p:cNvPr>
                <p:cNvSpPr/>
                <p:nvPr/>
              </p:nvSpPr>
              <p:spPr>
                <a:xfrm>
                  <a:off x="498841" y="3879540"/>
                  <a:ext cx="788009" cy="788009"/>
                </a:xfrm>
                <a:prstGeom prst="ellipse">
                  <a:avLst/>
                </a:prstGeom>
                <a:solidFill>
                  <a:schemeClr val="bg1"/>
                </a:solidFill>
                <a:ln w="6350">
                  <a:solidFill>
                    <a:schemeClr val="bg1">
                      <a:lumMod val="85000"/>
                    </a:schemeClr>
                  </a:solidFill>
                </a:ln>
                <a:effectLst>
                  <a:outerShdw blurRad="2286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2" name="Oval 91">
                  <a:extLst>
                    <a:ext uri="{FF2B5EF4-FFF2-40B4-BE49-F238E27FC236}">
                      <a16:creationId xmlns:a16="http://schemas.microsoft.com/office/drawing/2014/main" id="{53750EBB-3EB3-F3B2-96A9-072AA75E67A5}"/>
                    </a:ext>
                  </a:extLst>
                </p:cNvPr>
                <p:cNvSpPr/>
                <p:nvPr/>
              </p:nvSpPr>
              <p:spPr>
                <a:xfrm>
                  <a:off x="615943" y="3996642"/>
                  <a:ext cx="553804" cy="553804"/>
                </a:xfrm>
                <a:prstGeom prst="ellipse">
                  <a:avLst/>
                </a:prstGeom>
                <a:solidFill>
                  <a:srgbClr val="FDB83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50" b="1"/>
                    <a:t>3</a:t>
                  </a:r>
                  <a:endParaRPr lang="en-US" sz="1050" b="1" dirty="0"/>
                </a:p>
              </p:txBody>
            </p:sp>
          </p:grpSp>
          <p:grpSp>
            <p:nvGrpSpPr>
              <p:cNvPr id="93" name="Group 92">
                <a:extLst>
                  <a:ext uri="{FF2B5EF4-FFF2-40B4-BE49-F238E27FC236}">
                    <a16:creationId xmlns:a16="http://schemas.microsoft.com/office/drawing/2014/main" id="{88F6F30D-B12B-62DF-E30C-3E338FE83EF1}"/>
                  </a:ext>
                </a:extLst>
              </p:cNvPr>
              <p:cNvGrpSpPr/>
              <p:nvPr/>
            </p:nvGrpSpPr>
            <p:grpSpPr>
              <a:xfrm>
                <a:off x="591300" y="4242675"/>
                <a:ext cx="402584" cy="402584"/>
                <a:chOff x="498841" y="3879540"/>
                <a:chExt cx="788009" cy="788009"/>
              </a:xfrm>
            </p:grpSpPr>
            <p:sp>
              <p:nvSpPr>
                <p:cNvPr id="94" name="Oval 93">
                  <a:extLst>
                    <a:ext uri="{FF2B5EF4-FFF2-40B4-BE49-F238E27FC236}">
                      <a16:creationId xmlns:a16="http://schemas.microsoft.com/office/drawing/2014/main" id="{F0541DA4-0CE3-4FF6-B85C-0EBF6252C894}"/>
                    </a:ext>
                  </a:extLst>
                </p:cNvPr>
                <p:cNvSpPr/>
                <p:nvPr/>
              </p:nvSpPr>
              <p:spPr>
                <a:xfrm>
                  <a:off x="498841" y="3879540"/>
                  <a:ext cx="788009" cy="788009"/>
                </a:xfrm>
                <a:prstGeom prst="ellipse">
                  <a:avLst/>
                </a:prstGeom>
                <a:solidFill>
                  <a:schemeClr val="bg1"/>
                </a:solidFill>
                <a:ln w="6350">
                  <a:solidFill>
                    <a:schemeClr val="bg1">
                      <a:lumMod val="85000"/>
                    </a:schemeClr>
                  </a:solidFill>
                </a:ln>
                <a:effectLst>
                  <a:outerShdw blurRad="2286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5" name="Oval 94">
                  <a:extLst>
                    <a:ext uri="{FF2B5EF4-FFF2-40B4-BE49-F238E27FC236}">
                      <a16:creationId xmlns:a16="http://schemas.microsoft.com/office/drawing/2014/main" id="{36C5B00C-2DF5-7C05-0CBD-C184AC1EDAD0}"/>
                    </a:ext>
                  </a:extLst>
                </p:cNvPr>
                <p:cNvSpPr/>
                <p:nvPr/>
              </p:nvSpPr>
              <p:spPr>
                <a:xfrm>
                  <a:off x="615943" y="3996642"/>
                  <a:ext cx="553804" cy="553804"/>
                </a:xfrm>
                <a:prstGeom prst="ellipse">
                  <a:avLst/>
                </a:prstGeom>
                <a:solidFill>
                  <a:srgbClr val="FDB83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50" b="1"/>
                    <a:t>4</a:t>
                  </a:r>
                  <a:endParaRPr lang="en-US" sz="1050" b="1" dirty="0"/>
                </a:p>
              </p:txBody>
            </p:sp>
          </p:grpSp>
          <p:grpSp>
            <p:nvGrpSpPr>
              <p:cNvPr id="96" name="Group 95">
                <a:extLst>
                  <a:ext uri="{FF2B5EF4-FFF2-40B4-BE49-F238E27FC236}">
                    <a16:creationId xmlns:a16="http://schemas.microsoft.com/office/drawing/2014/main" id="{53894947-CFF2-B68F-26BB-C5212456CA7B}"/>
                  </a:ext>
                </a:extLst>
              </p:cNvPr>
              <p:cNvGrpSpPr/>
              <p:nvPr/>
            </p:nvGrpSpPr>
            <p:grpSpPr>
              <a:xfrm>
                <a:off x="591300" y="5169289"/>
                <a:ext cx="402584" cy="402584"/>
                <a:chOff x="498841" y="3879540"/>
                <a:chExt cx="788009" cy="788009"/>
              </a:xfrm>
            </p:grpSpPr>
            <p:sp>
              <p:nvSpPr>
                <p:cNvPr id="97" name="Oval 96">
                  <a:extLst>
                    <a:ext uri="{FF2B5EF4-FFF2-40B4-BE49-F238E27FC236}">
                      <a16:creationId xmlns:a16="http://schemas.microsoft.com/office/drawing/2014/main" id="{E8FA7F0A-9AAB-11DE-4A28-FEEFB8B7B7B3}"/>
                    </a:ext>
                  </a:extLst>
                </p:cNvPr>
                <p:cNvSpPr/>
                <p:nvPr/>
              </p:nvSpPr>
              <p:spPr>
                <a:xfrm>
                  <a:off x="498841" y="3879540"/>
                  <a:ext cx="788009" cy="788009"/>
                </a:xfrm>
                <a:prstGeom prst="ellipse">
                  <a:avLst/>
                </a:prstGeom>
                <a:solidFill>
                  <a:schemeClr val="bg1"/>
                </a:solidFill>
                <a:ln w="6350">
                  <a:solidFill>
                    <a:schemeClr val="bg1">
                      <a:lumMod val="85000"/>
                    </a:schemeClr>
                  </a:solidFill>
                </a:ln>
                <a:effectLst>
                  <a:outerShdw blurRad="2286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8" name="Oval 97">
                  <a:extLst>
                    <a:ext uri="{FF2B5EF4-FFF2-40B4-BE49-F238E27FC236}">
                      <a16:creationId xmlns:a16="http://schemas.microsoft.com/office/drawing/2014/main" id="{2DEB9112-F2DF-13FE-63C8-AE0538317A23}"/>
                    </a:ext>
                  </a:extLst>
                </p:cNvPr>
                <p:cNvSpPr/>
                <p:nvPr/>
              </p:nvSpPr>
              <p:spPr>
                <a:xfrm>
                  <a:off x="615943" y="3996642"/>
                  <a:ext cx="553804" cy="553804"/>
                </a:xfrm>
                <a:prstGeom prst="ellipse">
                  <a:avLst/>
                </a:prstGeom>
                <a:solidFill>
                  <a:srgbClr val="FDB83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50" b="1"/>
                    <a:t>5</a:t>
                  </a:r>
                  <a:endParaRPr lang="en-US" sz="1050" b="1" dirty="0"/>
                </a:p>
              </p:txBody>
            </p:sp>
          </p:grpSp>
        </p:grpSp>
        <p:cxnSp>
          <p:nvCxnSpPr>
            <p:cNvPr id="12" name="Straight Connector 11">
              <a:extLst>
                <a:ext uri="{FF2B5EF4-FFF2-40B4-BE49-F238E27FC236}">
                  <a16:creationId xmlns:a16="http://schemas.microsoft.com/office/drawing/2014/main" id="{D290767D-DD79-E7B0-9372-F6FE27011285}"/>
                </a:ext>
              </a:extLst>
            </p:cNvPr>
            <p:cNvCxnSpPr/>
            <p:nvPr/>
          </p:nvCxnSpPr>
          <p:spPr>
            <a:xfrm>
              <a:off x="1158240" y="2127435"/>
              <a:ext cx="3657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AC336FC-0A3D-1ED5-613A-632978DEB6FA}"/>
                </a:ext>
              </a:extLst>
            </p:cNvPr>
            <p:cNvCxnSpPr/>
            <p:nvPr/>
          </p:nvCxnSpPr>
          <p:spPr>
            <a:xfrm>
              <a:off x="1158240" y="3054049"/>
              <a:ext cx="3657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96FAE0B-7D30-AF97-8C24-C97F82573858}"/>
                </a:ext>
              </a:extLst>
            </p:cNvPr>
            <p:cNvCxnSpPr/>
            <p:nvPr/>
          </p:nvCxnSpPr>
          <p:spPr>
            <a:xfrm>
              <a:off x="1158240" y="3980663"/>
              <a:ext cx="3657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4248BA3-E50E-E20A-CC86-99AA6148DDDB}"/>
                </a:ext>
              </a:extLst>
            </p:cNvPr>
            <p:cNvCxnSpPr/>
            <p:nvPr/>
          </p:nvCxnSpPr>
          <p:spPr>
            <a:xfrm>
              <a:off x="1158240" y="4907277"/>
              <a:ext cx="3657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2A45C2B5-3812-EF7F-6214-05BF85A3D563}"/>
              </a:ext>
            </a:extLst>
          </p:cNvPr>
          <p:cNvGrpSpPr/>
          <p:nvPr/>
        </p:nvGrpSpPr>
        <p:grpSpPr>
          <a:xfrm>
            <a:off x="6061572" y="1462836"/>
            <a:ext cx="4224540" cy="4328364"/>
            <a:chOff x="591300" y="1462836"/>
            <a:chExt cx="4224540" cy="4328364"/>
          </a:xfrm>
        </p:grpSpPr>
        <p:grpSp>
          <p:nvGrpSpPr>
            <p:cNvPr id="118" name="Group 117">
              <a:extLst>
                <a:ext uri="{FF2B5EF4-FFF2-40B4-BE49-F238E27FC236}">
                  <a16:creationId xmlns:a16="http://schemas.microsoft.com/office/drawing/2014/main" id="{8B6E01D0-9211-E4C8-FCF6-8722DF9F9F76}"/>
                </a:ext>
              </a:extLst>
            </p:cNvPr>
            <p:cNvGrpSpPr/>
            <p:nvPr/>
          </p:nvGrpSpPr>
          <p:grpSpPr>
            <a:xfrm>
              <a:off x="591300" y="1462836"/>
              <a:ext cx="402584" cy="4328364"/>
              <a:chOff x="591300" y="1462836"/>
              <a:chExt cx="402584" cy="4328364"/>
            </a:xfrm>
          </p:grpSpPr>
          <p:cxnSp>
            <p:nvCxnSpPr>
              <p:cNvPr id="123" name="Straight Connector 122">
                <a:extLst>
                  <a:ext uri="{FF2B5EF4-FFF2-40B4-BE49-F238E27FC236}">
                    <a16:creationId xmlns:a16="http://schemas.microsoft.com/office/drawing/2014/main" id="{35C75202-A123-2A04-CB08-188B8ED7F5D8}"/>
                  </a:ext>
                </a:extLst>
              </p:cNvPr>
              <p:cNvCxnSpPr>
                <a:cxnSpLocks/>
                <a:stCxn id="137" idx="4"/>
              </p:cNvCxnSpPr>
              <p:nvPr/>
            </p:nvCxnSpPr>
            <p:spPr>
              <a:xfrm>
                <a:off x="792592" y="1865420"/>
                <a:ext cx="15266" cy="39257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4" name="Group 123">
                <a:extLst>
                  <a:ext uri="{FF2B5EF4-FFF2-40B4-BE49-F238E27FC236}">
                    <a16:creationId xmlns:a16="http://schemas.microsoft.com/office/drawing/2014/main" id="{3E0EAB74-3717-4D3A-3B50-2BD6F5C4D925}"/>
                  </a:ext>
                </a:extLst>
              </p:cNvPr>
              <p:cNvGrpSpPr/>
              <p:nvPr/>
            </p:nvGrpSpPr>
            <p:grpSpPr>
              <a:xfrm>
                <a:off x="591300" y="1462836"/>
                <a:ext cx="402584" cy="402584"/>
                <a:chOff x="498841" y="3879540"/>
                <a:chExt cx="788009" cy="788009"/>
              </a:xfrm>
            </p:grpSpPr>
            <p:sp>
              <p:nvSpPr>
                <p:cNvPr id="137" name="Oval 136">
                  <a:extLst>
                    <a:ext uri="{FF2B5EF4-FFF2-40B4-BE49-F238E27FC236}">
                      <a16:creationId xmlns:a16="http://schemas.microsoft.com/office/drawing/2014/main" id="{FA943EE4-9577-D3F1-5F3D-905F38989719}"/>
                    </a:ext>
                  </a:extLst>
                </p:cNvPr>
                <p:cNvSpPr/>
                <p:nvPr/>
              </p:nvSpPr>
              <p:spPr>
                <a:xfrm>
                  <a:off x="498841" y="3879540"/>
                  <a:ext cx="788009" cy="788009"/>
                </a:xfrm>
                <a:prstGeom prst="ellipse">
                  <a:avLst/>
                </a:prstGeom>
                <a:solidFill>
                  <a:schemeClr val="bg1"/>
                </a:solidFill>
                <a:ln w="6350">
                  <a:solidFill>
                    <a:schemeClr val="bg1">
                      <a:lumMod val="85000"/>
                    </a:schemeClr>
                  </a:solidFill>
                </a:ln>
                <a:effectLst>
                  <a:outerShdw blurRad="2286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8" name="Oval 137">
                  <a:extLst>
                    <a:ext uri="{FF2B5EF4-FFF2-40B4-BE49-F238E27FC236}">
                      <a16:creationId xmlns:a16="http://schemas.microsoft.com/office/drawing/2014/main" id="{E232DEE3-EBCC-98D7-DE85-EC2CF2D0DF45}"/>
                    </a:ext>
                  </a:extLst>
                </p:cNvPr>
                <p:cNvSpPr/>
                <p:nvPr/>
              </p:nvSpPr>
              <p:spPr>
                <a:xfrm>
                  <a:off x="615943" y="3996642"/>
                  <a:ext cx="553804" cy="553804"/>
                </a:xfrm>
                <a:prstGeom prst="ellipse">
                  <a:avLst/>
                </a:prstGeom>
                <a:solidFill>
                  <a:srgbClr val="FDB83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50" b="1"/>
                    <a:t>6</a:t>
                  </a:r>
                  <a:endParaRPr lang="en-US" sz="1050" b="1" dirty="0"/>
                </a:p>
              </p:txBody>
            </p:sp>
          </p:grpSp>
          <p:grpSp>
            <p:nvGrpSpPr>
              <p:cNvPr id="125" name="Group 124">
                <a:extLst>
                  <a:ext uri="{FF2B5EF4-FFF2-40B4-BE49-F238E27FC236}">
                    <a16:creationId xmlns:a16="http://schemas.microsoft.com/office/drawing/2014/main" id="{19053B8F-CE3C-97AA-DCC1-C7DBDD1D8540}"/>
                  </a:ext>
                </a:extLst>
              </p:cNvPr>
              <p:cNvGrpSpPr/>
              <p:nvPr/>
            </p:nvGrpSpPr>
            <p:grpSpPr>
              <a:xfrm>
                <a:off x="591300" y="2389449"/>
                <a:ext cx="402584" cy="402584"/>
                <a:chOff x="498841" y="3879540"/>
                <a:chExt cx="788009" cy="788009"/>
              </a:xfrm>
            </p:grpSpPr>
            <p:sp>
              <p:nvSpPr>
                <p:cNvPr id="135" name="Oval 134">
                  <a:extLst>
                    <a:ext uri="{FF2B5EF4-FFF2-40B4-BE49-F238E27FC236}">
                      <a16:creationId xmlns:a16="http://schemas.microsoft.com/office/drawing/2014/main" id="{CEEE9BD2-56DC-918B-634A-6D63C0BFF714}"/>
                    </a:ext>
                  </a:extLst>
                </p:cNvPr>
                <p:cNvSpPr/>
                <p:nvPr/>
              </p:nvSpPr>
              <p:spPr>
                <a:xfrm>
                  <a:off x="498841" y="3879540"/>
                  <a:ext cx="788009" cy="788009"/>
                </a:xfrm>
                <a:prstGeom prst="ellipse">
                  <a:avLst/>
                </a:prstGeom>
                <a:solidFill>
                  <a:schemeClr val="bg1"/>
                </a:solidFill>
                <a:ln w="6350">
                  <a:solidFill>
                    <a:schemeClr val="bg1">
                      <a:lumMod val="85000"/>
                    </a:schemeClr>
                  </a:solidFill>
                </a:ln>
                <a:effectLst>
                  <a:outerShdw blurRad="2286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6" name="Oval 135">
                  <a:extLst>
                    <a:ext uri="{FF2B5EF4-FFF2-40B4-BE49-F238E27FC236}">
                      <a16:creationId xmlns:a16="http://schemas.microsoft.com/office/drawing/2014/main" id="{DBE4448A-8165-4E00-81C9-87DA465E324A}"/>
                    </a:ext>
                  </a:extLst>
                </p:cNvPr>
                <p:cNvSpPr/>
                <p:nvPr/>
              </p:nvSpPr>
              <p:spPr>
                <a:xfrm>
                  <a:off x="615943" y="3996642"/>
                  <a:ext cx="553804" cy="553804"/>
                </a:xfrm>
                <a:prstGeom prst="ellipse">
                  <a:avLst/>
                </a:prstGeom>
                <a:solidFill>
                  <a:srgbClr val="FDB83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50" b="1"/>
                    <a:t>7</a:t>
                  </a:r>
                  <a:endParaRPr lang="en-US" sz="1050" b="1" dirty="0"/>
                </a:p>
              </p:txBody>
            </p:sp>
          </p:grpSp>
          <p:grpSp>
            <p:nvGrpSpPr>
              <p:cNvPr id="126" name="Group 125">
                <a:extLst>
                  <a:ext uri="{FF2B5EF4-FFF2-40B4-BE49-F238E27FC236}">
                    <a16:creationId xmlns:a16="http://schemas.microsoft.com/office/drawing/2014/main" id="{63030096-A13F-45BA-23F9-F5655BF448DD}"/>
                  </a:ext>
                </a:extLst>
              </p:cNvPr>
              <p:cNvGrpSpPr/>
              <p:nvPr/>
            </p:nvGrpSpPr>
            <p:grpSpPr>
              <a:xfrm>
                <a:off x="591300" y="3316062"/>
                <a:ext cx="402584" cy="402584"/>
                <a:chOff x="498841" y="3879540"/>
                <a:chExt cx="788009" cy="788009"/>
              </a:xfrm>
            </p:grpSpPr>
            <p:sp>
              <p:nvSpPr>
                <p:cNvPr id="133" name="Oval 132">
                  <a:extLst>
                    <a:ext uri="{FF2B5EF4-FFF2-40B4-BE49-F238E27FC236}">
                      <a16:creationId xmlns:a16="http://schemas.microsoft.com/office/drawing/2014/main" id="{E3FE1945-218A-2427-5C9D-8DF4BF8AA7B2}"/>
                    </a:ext>
                  </a:extLst>
                </p:cNvPr>
                <p:cNvSpPr/>
                <p:nvPr/>
              </p:nvSpPr>
              <p:spPr>
                <a:xfrm>
                  <a:off x="498841" y="3879540"/>
                  <a:ext cx="788009" cy="788009"/>
                </a:xfrm>
                <a:prstGeom prst="ellipse">
                  <a:avLst/>
                </a:prstGeom>
                <a:solidFill>
                  <a:schemeClr val="bg1"/>
                </a:solidFill>
                <a:ln w="6350">
                  <a:solidFill>
                    <a:schemeClr val="bg1">
                      <a:lumMod val="85000"/>
                    </a:schemeClr>
                  </a:solidFill>
                </a:ln>
                <a:effectLst>
                  <a:outerShdw blurRad="2286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4" name="Oval 133">
                  <a:extLst>
                    <a:ext uri="{FF2B5EF4-FFF2-40B4-BE49-F238E27FC236}">
                      <a16:creationId xmlns:a16="http://schemas.microsoft.com/office/drawing/2014/main" id="{1C5BD95B-8866-2528-F572-107A9370935C}"/>
                    </a:ext>
                  </a:extLst>
                </p:cNvPr>
                <p:cNvSpPr/>
                <p:nvPr/>
              </p:nvSpPr>
              <p:spPr>
                <a:xfrm>
                  <a:off x="615943" y="3996642"/>
                  <a:ext cx="553804" cy="553804"/>
                </a:xfrm>
                <a:prstGeom prst="ellipse">
                  <a:avLst/>
                </a:prstGeom>
                <a:solidFill>
                  <a:srgbClr val="FDB83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50" b="1"/>
                    <a:t>8</a:t>
                  </a:r>
                  <a:endParaRPr lang="en-US" sz="1050" b="1" dirty="0"/>
                </a:p>
              </p:txBody>
            </p:sp>
          </p:grpSp>
          <p:grpSp>
            <p:nvGrpSpPr>
              <p:cNvPr id="127" name="Group 126">
                <a:extLst>
                  <a:ext uri="{FF2B5EF4-FFF2-40B4-BE49-F238E27FC236}">
                    <a16:creationId xmlns:a16="http://schemas.microsoft.com/office/drawing/2014/main" id="{BD5F9CEA-73B3-5AC1-64B9-1F80E9DCAB26}"/>
                  </a:ext>
                </a:extLst>
              </p:cNvPr>
              <p:cNvGrpSpPr/>
              <p:nvPr/>
            </p:nvGrpSpPr>
            <p:grpSpPr>
              <a:xfrm>
                <a:off x="591300" y="4242675"/>
                <a:ext cx="402584" cy="402584"/>
                <a:chOff x="498841" y="3879540"/>
                <a:chExt cx="788009" cy="788009"/>
              </a:xfrm>
            </p:grpSpPr>
            <p:sp>
              <p:nvSpPr>
                <p:cNvPr id="131" name="Oval 130">
                  <a:extLst>
                    <a:ext uri="{FF2B5EF4-FFF2-40B4-BE49-F238E27FC236}">
                      <a16:creationId xmlns:a16="http://schemas.microsoft.com/office/drawing/2014/main" id="{701E3D16-D61A-2C6F-D814-259A1DDDB7B0}"/>
                    </a:ext>
                  </a:extLst>
                </p:cNvPr>
                <p:cNvSpPr/>
                <p:nvPr/>
              </p:nvSpPr>
              <p:spPr>
                <a:xfrm>
                  <a:off x="498841" y="3879540"/>
                  <a:ext cx="788009" cy="788009"/>
                </a:xfrm>
                <a:prstGeom prst="ellipse">
                  <a:avLst/>
                </a:prstGeom>
                <a:solidFill>
                  <a:schemeClr val="bg1"/>
                </a:solidFill>
                <a:ln w="6350">
                  <a:solidFill>
                    <a:schemeClr val="bg1">
                      <a:lumMod val="85000"/>
                    </a:schemeClr>
                  </a:solidFill>
                </a:ln>
                <a:effectLst>
                  <a:outerShdw blurRad="2286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2" name="Oval 131">
                  <a:extLst>
                    <a:ext uri="{FF2B5EF4-FFF2-40B4-BE49-F238E27FC236}">
                      <a16:creationId xmlns:a16="http://schemas.microsoft.com/office/drawing/2014/main" id="{DE6FA43F-1705-2BA4-1AF3-9EE76DDDCE53}"/>
                    </a:ext>
                  </a:extLst>
                </p:cNvPr>
                <p:cNvSpPr/>
                <p:nvPr/>
              </p:nvSpPr>
              <p:spPr>
                <a:xfrm>
                  <a:off x="615943" y="3996642"/>
                  <a:ext cx="553804" cy="553804"/>
                </a:xfrm>
                <a:prstGeom prst="ellipse">
                  <a:avLst/>
                </a:prstGeom>
                <a:solidFill>
                  <a:srgbClr val="FDB83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050" b="1"/>
                    <a:t>9</a:t>
                  </a:r>
                  <a:endParaRPr lang="en-US" sz="1050" b="1" dirty="0"/>
                </a:p>
              </p:txBody>
            </p:sp>
          </p:grpSp>
          <p:grpSp>
            <p:nvGrpSpPr>
              <p:cNvPr id="128" name="Group 127">
                <a:extLst>
                  <a:ext uri="{FF2B5EF4-FFF2-40B4-BE49-F238E27FC236}">
                    <a16:creationId xmlns:a16="http://schemas.microsoft.com/office/drawing/2014/main" id="{A51997A2-CB8B-819D-B367-C261C32A9080}"/>
                  </a:ext>
                </a:extLst>
              </p:cNvPr>
              <p:cNvGrpSpPr/>
              <p:nvPr/>
            </p:nvGrpSpPr>
            <p:grpSpPr>
              <a:xfrm>
                <a:off x="591300" y="5169289"/>
                <a:ext cx="402584" cy="402584"/>
                <a:chOff x="498841" y="3879540"/>
                <a:chExt cx="788009" cy="788009"/>
              </a:xfrm>
            </p:grpSpPr>
            <p:sp>
              <p:nvSpPr>
                <p:cNvPr id="129" name="Oval 128">
                  <a:extLst>
                    <a:ext uri="{FF2B5EF4-FFF2-40B4-BE49-F238E27FC236}">
                      <a16:creationId xmlns:a16="http://schemas.microsoft.com/office/drawing/2014/main" id="{06748602-5D00-27C9-F6ED-7D9909C87DA3}"/>
                    </a:ext>
                  </a:extLst>
                </p:cNvPr>
                <p:cNvSpPr/>
                <p:nvPr/>
              </p:nvSpPr>
              <p:spPr>
                <a:xfrm>
                  <a:off x="498841" y="3879540"/>
                  <a:ext cx="788009" cy="788009"/>
                </a:xfrm>
                <a:prstGeom prst="ellipse">
                  <a:avLst/>
                </a:prstGeom>
                <a:solidFill>
                  <a:schemeClr val="bg1"/>
                </a:solidFill>
                <a:ln w="6350">
                  <a:solidFill>
                    <a:schemeClr val="bg1">
                      <a:lumMod val="85000"/>
                    </a:schemeClr>
                  </a:solidFill>
                </a:ln>
                <a:effectLst>
                  <a:outerShdw blurRad="228600" dist="38100" dir="5400000" algn="t"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0" name="Oval 129">
                  <a:extLst>
                    <a:ext uri="{FF2B5EF4-FFF2-40B4-BE49-F238E27FC236}">
                      <a16:creationId xmlns:a16="http://schemas.microsoft.com/office/drawing/2014/main" id="{C32BB01C-B3AF-00B3-D982-F1644B19D97C}"/>
                    </a:ext>
                  </a:extLst>
                </p:cNvPr>
                <p:cNvSpPr/>
                <p:nvPr/>
              </p:nvSpPr>
              <p:spPr>
                <a:xfrm>
                  <a:off x="615943" y="3996642"/>
                  <a:ext cx="553804" cy="553804"/>
                </a:xfrm>
                <a:prstGeom prst="ellipse">
                  <a:avLst/>
                </a:prstGeom>
                <a:solidFill>
                  <a:srgbClr val="FDB83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id-ID" sz="1050" b="1" dirty="0"/>
                    <a:t>10</a:t>
                  </a:r>
                  <a:endParaRPr lang="en-US" sz="1050" b="1" dirty="0"/>
                </a:p>
              </p:txBody>
            </p:sp>
          </p:grpSp>
        </p:grpSp>
        <p:cxnSp>
          <p:nvCxnSpPr>
            <p:cNvPr id="119" name="Straight Connector 118">
              <a:extLst>
                <a:ext uri="{FF2B5EF4-FFF2-40B4-BE49-F238E27FC236}">
                  <a16:creationId xmlns:a16="http://schemas.microsoft.com/office/drawing/2014/main" id="{65586047-34FF-083F-9895-EB5C4819A3D3}"/>
                </a:ext>
              </a:extLst>
            </p:cNvPr>
            <p:cNvCxnSpPr/>
            <p:nvPr/>
          </p:nvCxnSpPr>
          <p:spPr>
            <a:xfrm>
              <a:off x="1158240" y="2127435"/>
              <a:ext cx="3657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9274F18-A878-37EA-272A-B676B9439B0A}"/>
                </a:ext>
              </a:extLst>
            </p:cNvPr>
            <p:cNvCxnSpPr/>
            <p:nvPr/>
          </p:nvCxnSpPr>
          <p:spPr>
            <a:xfrm>
              <a:off x="1158240" y="3054049"/>
              <a:ext cx="3657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E902C80-A5CE-A661-E82F-7375B71EA138}"/>
                </a:ext>
              </a:extLst>
            </p:cNvPr>
            <p:cNvCxnSpPr/>
            <p:nvPr/>
          </p:nvCxnSpPr>
          <p:spPr>
            <a:xfrm>
              <a:off x="1158240" y="3980663"/>
              <a:ext cx="3657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99F982D-B932-8E8F-95E7-017D1E17A9DB}"/>
                </a:ext>
              </a:extLst>
            </p:cNvPr>
            <p:cNvCxnSpPr/>
            <p:nvPr/>
          </p:nvCxnSpPr>
          <p:spPr>
            <a:xfrm>
              <a:off x="1158240" y="4907277"/>
              <a:ext cx="3657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ECA89854-DB83-0461-88EE-81737E34CC81}"/>
              </a:ext>
            </a:extLst>
          </p:cNvPr>
          <p:cNvGrpSpPr/>
          <p:nvPr/>
        </p:nvGrpSpPr>
        <p:grpSpPr>
          <a:xfrm>
            <a:off x="1323394" y="1528186"/>
            <a:ext cx="162560" cy="279555"/>
            <a:chOff x="2752725" y="2165350"/>
            <a:chExt cx="209550" cy="360363"/>
          </a:xfrm>
          <a:solidFill>
            <a:srgbClr val="37617A"/>
          </a:solidFill>
        </p:grpSpPr>
        <p:sp>
          <p:nvSpPr>
            <p:cNvPr id="140" name="Freeform 254">
              <a:extLst>
                <a:ext uri="{FF2B5EF4-FFF2-40B4-BE49-F238E27FC236}">
                  <a16:creationId xmlns:a16="http://schemas.microsoft.com/office/drawing/2014/main" id="{F60E468E-D09D-29C8-A6FD-6CE8AAB32620}"/>
                </a:ext>
              </a:extLst>
            </p:cNvPr>
            <p:cNvSpPr>
              <a:spLocks noEditPoints="1"/>
            </p:cNvSpPr>
            <p:nvPr/>
          </p:nvSpPr>
          <p:spPr bwMode="auto">
            <a:xfrm>
              <a:off x="2752725" y="2165350"/>
              <a:ext cx="209550" cy="360363"/>
            </a:xfrm>
            <a:custGeom>
              <a:avLst/>
              <a:gdLst>
                <a:gd name="T0" fmla="*/ 142 w 796"/>
                <a:gd name="T1" fmla="*/ 1364 h 1364"/>
                <a:gd name="T2" fmla="*/ 100 w 796"/>
                <a:gd name="T3" fmla="*/ 1358 h 1364"/>
                <a:gd name="T4" fmla="*/ 62 w 796"/>
                <a:gd name="T5" fmla="*/ 1340 h 1364"/>
                <a:gd name="T6" fmla="*/ 32 w 796"/>
                <a:gd name="T7" fmla="*/ 1313 h 1364"/>
                <a:gd name="T8" fmla="*/ 11 w 796"/>
                <a:gd name="T9" fmla="*/ 1278 h 1364"/>
                <a:gd name="T10" fmla="*/ 1 w 796"/>
                <a:gd name="T11" fmla="*/ 1237 h 1364"/>
                <a:gd name="T12" fmla="*/ 0 w 796"/>
                <a:gd name="T13" fmla="*/ 142 h 1364"/>
                <a:gd name="T14" fmla="*/ 6 w 796"/>
                <a:gd name="T15" fmla="*/ 100 h 1364"/>
                <a:gd name="T16" fmla="*/ 24 w 796"/>
                <a:gd name="T17" fmla="*/ 63 h 1364"/>
                <a:gd name="T18" fmla="*/ 51 w 796"/>
                <a:gd name="T19" fmla="*/ 32 h 1364"/>
                <a:gd name="T20" fmla="*/ 87 w 796"/>
                <a:gd name="T21" fmla="*/ 11 h 1364"/>
                <a:gd name="T22" fmla="*/ 127 w 796"/>
                <a:gd name="T23" fmla="*/ 1 h 1364"/>
                <a:gd name="T24" fmla="*/ 653 w 796"/>
                <a:gd name="T25" fmla="*/ 0 h 1364"/>
                <a:gd name="T26" fmla="*/ 696 w 796"/>
                <a:gd name="T27" fmla="*/ 6 h 1364"/>
                <a:gd name="T28" fmla="*/ 733 w 796"/>
                <a:gd name="T29" fmla="*/ 24 h 1364"/>
                <a:gd name="T30" fmla="*/ 763 w 796"/>
                <a:gd name="T31" fmla="*/ 52 h 1364"/>
                <a:gd name="T32" fmla="*/ 785 w 796"/>
                <a:gd name="T33" fmla="*/ 87 h 1364"/>
                <a:gd name="T34" fmla="*/ 795 w 796"/>
                <a:gd name="T35" fmla="*/ 127 h 1364"/>
                <a:gd name="T36" fmla="*/ 796 w 796"/>
                <a:gd name="T37" fmla="*/ 1222 h 1364"/>
                <a:gd name="T38" fmla="*/ 790 w 796"/>
                <a:gd name="T39" fmla="*/ 1264 h 1364"/>
                <a:gd name="T40" fmla="*/ 772 w 796"/>
                <a:gd name="T41" fmla="*/ 1302 h 1364"/>
                <a:gd name="T42" fmla="*/ 744 w 796"/>
                <a:gd name="T43" fmla="*/ 1332 h 1364"/>
                <a:gd name="T44" fmla="*/ 709 w 796"/>
                <a:gd name="T45" fmla="*/ 1353 h 1364"/>
                <a:gd name="T46" fmla="*/ 669 w 796"/>
                <a:gd name="T47" fmla="*/ 1363 h 1364"/>
                <a:gd name="T48" fmla="*/ 142 w 796"/>
                <a:gd name="T49" fmla="*/ 57 h 1364"/>
                <a:gd name="T50" fmla="*/ 125 w 796"/>
                <a:gd name="T51" fmla="*/ 59 h 1364"/>
                <a:gd name="T52" fmla="*/ 101 w 796"/>
                <a:gd name="T53" fmla="*/ 67 h 1364"/>
                <a:gd name="T54" fmla="*/ 82 w 796"/>
                <a:gd name="T55" fmla="*/ 82 h 1364"/>
                <a:gd name="T56" fmla="*/ 67 w 796"/>
                <a:gd name="T57" fmla="*/ 101 h 1364"/>
                <a:gd name="T58" fmla="*/ 58 w 796"/>
                <a:gd name="T59" fmla="*/ 125 h 1364"/>
                <a:gd name="T60" fmla="*/ 56 w 796"/>
                <a:gd name="T61" fmla="*/ 1222 h 1364"/>
                <a:gd name="T62" fmla="*/ 58 w 796"/>
                <a:gd name="T63" fmla="*/ 1239 h 1364"/>
                <a:gd name="T64" fmla="*/ 67 w 796"/>
                <a:gd name="T65" fmla="*/ 1262 h 1364"/>
                <a:gd name="T66" fmla="*/ 82 w 796"/>
                <a:gd name="T67" fmla="*/ 1283 h 1364"/>
                <a:gd name="T68" fmla="*/ 101 w 796"/>
                <a:gd name="T69" fmla="*/ 1298 h 1364"/>
                <a:gd name="T70" fmla="*/ 125 w 796"/>
                <a:gd name="T71" fmla="*/ 1306 h 1364"/>
                <a:gd name="T72" fmla="*/ 653 w 796"/>
                <a:gd name="T73" fmla="*/ 1308 h 1364"/>
                <a:gd name="T74" fmla="*/ 671 w 796"/>
                <a:gd name="T75" fmla="*/ 1306 h 1364"/>
                <a:gd name="T76" fmla="*/ 695 w 796"/>
                <a:gd name="T77" fmla="*/ 1298 h 1364"/>
                <a:gd name="T78" fmla="*/ 714 w 796"/>
                <a:gd name="T79" fmla="*/ 1283 h 1364"/>
                <a:gd name="T80" fmla="*/ 729 w 796"/>
                <a:gd name="T81" fmla="*/ 1262 h 1364"/>
                <a:gd name="T82" fmla="*/ 737 w 796"/>
                <a:gd name="T83" fmla="*/ 1239 h 1364"/>
                <a:gd name="T84" fmla="*/ 739 w 796"/>
                <a:gd name="T85" fmla="*/ 142 h 1364"/>
                <a:gd name="T86" fmla="*/ 737 w 796"/>
                <a:gd name="T87" fmla="*/ 125 h 1364"/>
                <a:gd name="T88" fmla="*/ 729 w 796"/>
                <a:gd name="T89" fmla="*/ 101 h 1364"/>
                <a:gd name="T90" fmla="*/ 714 w 796"/>
                <a:gd name="T91" fmla="*/ 82 h 1364"/>
                <a:gd name="T92" fmla="*/ 695 w 796"/>
                <a:gd name="T93" fmla="*/ 67 h 1364"/>
                <a:gd name="T94" fmla="*/ 671 w 796"/>
                <a:gd name="T95" fmla="*/ 59 h 1364"/>
                <a:gd name="T96" fmla="*/ 142 w 796"/>
                <a:gd name="T97" fmla="*/ 57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96" h="1364">
                  <a:moveTo>
                    <a:pt x="653" y="1364"/>
                  </a:moveTo>
                  <a:lnTo>
                    <a:pt x="142" y="1364"/>
                  </a:lnTo>
                  <a:lnTo>
                    <a:pt x="142" y="1364"/>
                  </a:lnTo>
                  <a:lnTo>
                    <a:pt x="127" y="1363"/>
                  </a:lnTo>
                  <a:lnTo>
                    <a:pt x="113" y="1361"/>
                  </a:lnTo>
                  <a:lnTo>
                    <a:pt x="100" y="1358"/>
                  </a:lnTo>
                  <a:lnTo>
                    <a:pt x="87" y="1353"/>
                  </a:lnTo>
                  <a:lnTo>
                    <a:pt x="75" y="1347"/>
                  </a:lnTo>
                  <a:lnTo>
                    <a:pt x="62" y="1340"/>
                  </a:lnTo>
                  <a:lnTo>
                    <a:pt x="51" y="1332"/>
                  </a:lnTo>
                  <a:lnTo>
                    <a:pt x="41" y="1323"/>
                  </a:lnTo>
                  <a:lnTo>
                    <a:pt x="32" y="1313"/>
                  </a:lnTo>
                  <a:lnTo>
                    <a:pt x="24" y="1302"/>
                  </a:lnTo>
                  <a:lnTo>
                    <a:pt x="17" y="1290"/>
                  </a:lnTo>
                  <a:lnTo>
                    <a:pt x="11" y="1278"/>
                  </a:lnTo>
                  <a:lnTo>
                    <a:pt x="6" y="1264"/>
                  </a:lnTo>
                  <a:lnTo>
                    <a:pt x="3" y="1251"/>
                  </a:lnTo>
                  <a:lnTo>
                    <a:pt x="1" y="1237"/>
                  </a:lnTo>
                  <a:lnTo>
                    <a:pt x="0" y="1222"/>
                  </a:lnTo>
                  <a:lnTo>
                    <a:pt x="0" y="142"/>
                  </a:lnTo>
                  <a:lnTo>
                    <a:pt x="0" y="142"/>
                  </a:lnTo>
                  <a:lnTo>
                    <a:pt x="1" y="127"/>
                  </a:lnTo>
                  <a:lnTo>
                    <a:pt x="3" y="113"/>
                  </a:lnTo>
                  <a:lnTo>
                    <a:pt x="6" y="100"/>
                  </a:lnTo>
                  <a:lnTo>
                    <a:pt x="11" y="87"/>
                  </a:lnTo>
                  <a:lnTo>
                    <a:pt x="17" y="75"/>
                  </a:lnTo>
                  <a:lnTo>
                    <a:pt x="24" y="63"/>
                  </a:lnTo>
                  <a:lnTo>
                    <a:pt x="32" y="52"/>
                  </a:lnTo>
                  <a:lnTo>
                    <a:pt x="41" y="41"/>
                  </a:lnTo>
                  <a:lnTo>
                    <a:pt x="51" y="32"/>
                  </a:lnTo>
                  <a:lnTo>
                    <a:pt x="62" y="24"/>
                  </a:lnTo>
                  <a:lnTo>
                    <a:pt x="75" y="17"/>
                  </a:lnTo>
                  <a:lnTo>
                    <a:pt x="87" y="11"/>
                  </a:lnTo>
                  <a:lnTo>
                    <a:pt x="100" y="6"/>
                  </a:lnTo>
                  <a:lnTo>
                    <a:pt x="113" y="3"/>
                  </a:lnTo>
                  <a:lnTo>
                    <a:pt x="127" y="1"/>
                  </a:lnTo>
                  <a:lnTo>
                    <a:pt x="142" y="0"/>
                  </a:lnTo>
                  <a:lnTo>
                    <a:pt x="653" y="0"/>
                  </a:lnTo>
                  <a:lnTo>
                    <a:pt x="653" y="0"/>
                  </a:lnTo>
                  <a:lnTo>
                    <a:pt x="669" y="1"/>
                  </a:lnTo>
                  <a:lnTo>
                    <a:pt x="683" y="3"/>
                  </a:lnTo>
                  <a:lnTo>
                    <a:pt x="696" y="6"/>
                  </a:lnTo>
                  <a:lnTo>
                    <a:pt x="709" y="11"/>
                  </a:lnTo>
                  <a:lnTo>
                    <a:pt x="721" y="17"/>
                  </a:lnTo>
                  <a:lnTo>
                    <a:pt x="733" y="24"/>
                  </a:lnTo>
                  <a:lnTo>
                    <a:pt x="744" y="32"/>
                  </a:lnTo>
                  <a:lnTo>
                    <a:pt x="754" y="41"/>
                  </a:lnTo>
                  <a:lnTo>
                    <a:pt x="763" y="52"/>
                  </a:lnTo>
                  <a:lnTo>
                    <a:pt x="772" y="63"/>
                  </a:lnTo>
                  <a:lnTo>
                    <a:pt x="779" y="75"/>
                  </a:lnTo>
                  <a:lnTo>
                    <a:pt x="785" y="87"/>
                  </a:lnTo>
                  <a:lnTo>
                    <a:pt x="790" y="100"/>
                  </a:lnTo>
                  <a:lnTo>
                    <a:pt x="793" y="113"/>
                  </a:lnTo>
                  <a:lnTo>
                    <a:pt x="795" y="127"/>
                  </a:lnTo>
                  <a:lnTo>
                    <a:pt x="796" y="142"/>
                  </a:lnTo>
                  <a:lnTo>
                    <a:pt x="796" y="1222"/>
                  </a:lnTo>
                  <a:lnTo>
                    <a:pt x="796" y="1222"/>
                  </a:lnTo>
                  <a:lnTo>
                    <a:pt x="795" y="1237"/>
                  </a:lnTo>
                  <a:lnTo>
                    <a:pt x="793" y="1251"/>
                  </a:lnTo>
                  <a:lnTo>
                    <a:pt x="790" y="1264"/>
                  </a:lnTo>
                  <a:lnTo>
                    <a:pt x="785" y="1278"/>
                  </a:lnTo>
                  <a:lnTo>
                    <a:pt x="779" y="1290"/>
                  </a:lnTo>
                  <a:lnTo>
                    <a:pt x="772" y="1302"/>
                  </a:lnTo>
                  <a:lnTo>
                    <a:pt x="763" y="1313"/>
                  </a:lnTo>
                  <a:lnTo>
                    <a:pt x="754" y="1323"/>
                  </a:lnTo>
                  <a:lnTo>
                    <a:pt x="744" y="1332"/>
                  </a:lnTo>
                  <a:lnTo>
                    <a:pt x="733" y="1340"/>
                  </a:lnTo>
                  <a:lnTo>
                    <a:pt x="721" y="1347"/>
                  </a:lnTo>
                  <a:lnTo>
                    <a:pt x="709" y="1353"/>
                  </a:lnTo>
                  <a:lnTo>
                    <a:pt x="696" y="1358"/>
                  </a:lnTo>
                  <a:lnTo>
                    <a:pt x="683" y="1361"/>
                  </a:lnTo>
                  <a:lnTo>
                    <a:pt x="669" y="1363"/>
                  </a:lnTo>
                  <a:lnTo>
                    <a:pt x="653" y="1364"/>
                  </a:lnTo>
                  <a:lnTo>
                    <a:pt x="653" y="1364"/>
                  </a:lnTo>
                  <a:close/>
                  <a:moveTo>
                    <a:pt x="142" y="57"/>
                  </a:moveTo>
                  <a:lnTo>
                    <a:pt x="142" y="57"/>
                  </a:lnTo>
                  <a:lnTo>
                    <a:pt x="133" y="58"/>
                  </a:lnTo>
                  <a:lnTo>
                    <a:pt x="125" y="59"/>
                  </a:lnTo>
                  <a:lnTo>
                    <a:pt x="117" y="61"/>
                  </a:lnTo>
                  <a:lnTo>
                    <a:pt x="109" y="64"/>
                  </a:lnTo>
                  <a:lnTo>
                    <a:pt x="101" y="67"/>
                  </a:lnTo>
                  <a:lnTo>
                    <a:pt x="94" y="72"/>
                  </a:lnTo>
                  <a:lnTo>
                    <a:pt x="88" y="76"/>
                  </a:lnTo>
                  <a:lnTo>
                    <a:pt x="82" y="82"/>
                  </a:lnTo>
                  <a:lnTo>
                    <a:pt x="77" y="88"/>
                  </a:lnTo>
                  <a:lnTo>
                    <a:pt x="72" y="94"/>
                  </a:lnTo>
                  <a:lnTo>
                    <a:pt x="67" y="101"/>
                  </a:lnTo>
                  <a:lnTo>
                    <a:pt x="63" y="109"/>
                  </a:lnTo>
                  <a:lnTo>
                    <a:pt x="60" y="116"/>
                  </a:lnTo>
                  <a:lnTo>
                    <a:pt x="58" y="125"/>
                  </a:lnTo>
                  <a:lnTo>
                    <a:pt x="57" y="133"/>
                  </a:lnTo>
                  <a:lnTo>
                    <a:pt x="56" y="142"/>
                  </a:lnTo>
                  <a:lnTo>
                    <a:pt x="56" y="1222"/>
                  </a:lnTo>
                  <a:lnTo>
                    <a:pt x="56" y="1222"/>
                  </a:lnTo>
                  <a:lnTo>
                    <a:pt x="57" y="1231"/>
                  </a:lnTo>
                  <a:lnTo>
                    <a:pt x="58" y="1239"/>
                  </a:lnTo>
                  <a:lnTo>
                    <a:pt x="60" y="1247"/>
                  </a:lnTo>
                  <a:lnTo>
                    <a:pt x="63" y="1255"/>
                  </a:lnTo>
                  <a:lnTo>
                    <a:pt x="67" y="1262"/>
                  </a:lnTo>
                  <a:lnTo>
                    <a:pt x="72" y="1269"/>
                  </a:lnTo>
                  <a:lnTo>
                    <a:pt x="77" y="1277"/>
                  </a:lnTo>
                  <a:lnTo>
                    <a:pt x="82" y="1283"/>
                  </a:lnTo>
                  <a:lnTo>
                    <a:pt x="88" y="1288"/>
                  </a:lnTo>
                  <a:lnTo>
                    <a:pt x="94" y="1293"/>
                  </a:lnTo>
                  <a:lnTo>
                    <a:pt x="101" y="1298"/>
                  </a:lnTo>
                  <a:lnTo>
                    <a:pt x="109" y="1301"/>
                  </a:lnTo>
                  <a:lnTo>
                    <a:pt x="117" y="1304"/>
                  </a:lnTo>
                  <a:lnTo>
                    <a:pt x="125" y="1306"/>
                  </a:lnTo>
                  <a:lnTo>
                    <a:pt x="133" y="1307"/>
                  </a:lnTo>
                  <a:lnTo>
                    <a:pt x="142" y="1308"/>
                  </a:lnTo>
                  <a:lnTo>
                    <a:pt x="653" y="1308"/>
                  </a:lnTo>
                  <a:lnTo>
                    <a:pt x="653" y="1308"/>
                  </a:lnTo>
                  <a:lnTo>
                    <a:pt x="662" y="1307"/>
                  </a:lnTo>
                  <a:lnTo>
                    <a:pt x="671" y="1306"/>
                  </a:lnTo>
                  <a:lnTo>
                    <a:pt x="679" y="1304"/>
                  </a:lnTo>
                  <a:lnTo>
                    <a:pt x="687" y="1301"/>
                  </a:lnTo>
                  <a:lnTo>
                    <a:pt x="695" y="1298"/>
                  </a:lnTo>
                  <a:lnTo>
                    <a:pt x="702" y="1293"/>
                  </a:lnTo>
                  <a:lnTo>
                    <a:pt x="708" y="1288"/>
                  </a:lnTo>
                  <a:lnTo>
                    <a:pt x="714" y="1283"/>
                  </a:lnTo>
                  <a:lnTo>
                    <a:pt x="720" y="1277"/>
                  </a:lnTo>
                  <a:lnTo>
                    <a:pt x="724" y="1269"/>
                  </a:lnTo>
                  <a:lnTo>
                    <a:pt x="729" y="1262"/>
                  </a:lnTo>
                  <a:lnTo>
                    <a:pt x="732" y="1255"/>
                  </a:lnTo>
                  <a:lnTo>
                    <a:pt x="735" y="1247"/>
                  </a:lnTo>
                  <a:lnTo>
                    <a:pt x="737" y="1239"/>
                  </a:lnTo>
                  <a:lnTo>
                    <a:pt x="738" y="1231"/>
                  </a:lnTo>
                  <a:lnTo>
                    <a:pt x="739" y="1222"/>
                  </a:lnTo>
                  <a:lnTo>
                    <a:pt x="739" y="142"/>
                  </a:lnTo>
                  <a:lnTo>
                    <a:pt x="739" y="142"/>
                  </a:lnTo>
                  <a:lnTo>
                    <a:pt x="738" y="133"/>
                  </a:lnTo>
                  <a:lnTo>
                    <a:pt x="737" y="125"/>
                  </a:lnTo>
                  <a:lnTo>
                    <a:pt x="735" y="116"/>
                  </a:lnTo>
                  <a:lnTo>
                    <a:pt x="732" y="109"/>
                  </a:lnTo>
                  <a:lnTo>
                    <a:pt x="729" y="101"/>
                  </a:lnTo>
                  <a:lnTo>
                    <a:pt x="724" y="94"/>
                  </a:lnTo>
                  <a:lnTo>
                    <a:pt x="720" y="88"/>
                  </a:lnTo>
                  <a:lnTo>
                    <a:pt x="714" y="82"/>
                  </a:lnTo>
                  <a:lnTo>
                    <a:pt x="708" y="76"/>
                  </a:lnTo>
                  <a:lnTo>
                    <a:pt x="702" y="72"/>
                  </a:lnTo>
                  <a:lnTo>
                    <a:pt x="695" y="67"/>
                  </a:lnTo>
                  <a:lnTo>
                    <a:pt x="687" y="64"/>
                  </a:lnTo>
                  <a:lnTo>
                    <a:pt x="679" y="61"/>
                  </a:lnTo>
                  <a:lnTo>
                    <a:pt x="671" y="59"/>
                  </a:lnTo>
                  <a:lnTo>
                    <a:pt x="662" y="58"/>
                  </a:lnTo>
                  <a:lnTo>
                    <a:pt x="653" y="57"/>
                  </a:lnTo>
                  <a:lnTo>
                    <a:pt x="142"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1" name="Freeform 255">
              <a:extLst>
                <a:ext uri="{FF2B5EF4-FFF2-40B4-BE49-F238E27FC236}">
                  <a16:creationId xmlns:a16="http://schemas.microsoft.com/office/drawing/2014/main" id="{766BC91B-EFDC-D219-CF99-DEE67525DA27}"/>
                </a:ext>
              </a:extLst>
            </p:cNvPr>
            <p:cNvSpPr>
              <a:spLocks/>
            </p:cNvSpPr>
            <p:nvPr/>
          </p:nvSpPr>
          <p:spPr bwMode="auto">
            <a:xfrm>
              <a:off x="2752725" y="2225675"/>
              <a:ext cx="209550" cy="14288"/>
            </a:xfrm>
            <a:custGeom>
              <a:avLst/>
              <a:gdLst>
                <a:gd name="T0" fmla="*/ 767 w 796"/>
                <a:gd name="T1" fmla="*/ 57 h 57"/>
                <a:gd name="T2" fmla="*/ 28 w 796"/>
                <a:gd name="T3" fmla="*/ 57 h 57"/>
                <a:gd name="T4" fmla="*/ 28 w 796"/>
                <a:gd name="T5" fmla="*/ 57 h 57"/>
                <a:gd name="T6" fmla="*/ 22 w 796"/>
                <a:gd name="T7" fmla="*/ 57 h 57"/>
                <a:gd name="T8" fmla="*/ 17 w 796"/>
                <a:gd name="T9" fmla="*/ 55 h 57"/>
                <a:gd name="T10" fmla="*/ 12 w 796"/>
                <a:gd name="T11" fmla="*/ 52 h 57"/>
                <a:gd name="T12" fmla="*/ 8 w 796"/>
                <a:gd name="T13" fmla="*/ 49 h 57"/>
                <a:gd name="T14" fmla="*/ 5 w 796"/>
                <a:gd name="T15" fmla="*/ 45 h 57"/>
                <a:gd name="T16" fmla="*/ 2 w 796"/>
                <a:gd name="T17" fmla="*/ 40 h 57"/>
                <a:gd name="T18" fmla="*/ 0 w 796"/>
                <a:gd name="T19" fmla="*/ 35 h 57"/>
                <a:gd name="T20" fmla="*/ 0 w 796"/>
                <a:gd name="T21" fmla="*/ 29 h 57"/>
                <a:gd name="T22" fmla="*/ 0 w 796"/>
                <a:gd name="T23" fmla="*/ 29 h 57"/>
                <a:gd name="T24" fmla="*/ 0 w 796"/>
                <a:gd name="T25" fmla="*/ 22 h 57"/>
                <a:gd name="T26" fmla="*/ 2 w 796"/>
                <a:gd name="T27" fmla="*/ 17 h 57"/>
                <a:gd name="T28" fmla="*/ 5 w 796"/>
                <a:gd name="T29" fmla="*/ 12 h 57"/>
                <a:gd name="T30" fmla="*/ 8 w 796"/>
                <a:gd name="T31" fmla="*/ 8 h 57"/>
                <a:gd name="T32" fmla="*/ 12 w 796"/>
                <a:gd name="T33" fmla="*/ 5 h 57"/>
                <a:gd name="T34" fmla="*/ 17 w 796"/>
                <a:gd name="T35" fmla="*/ 2 h 57"/>
                <a:gd name="T36" fmla="*/ 22 w 796"/>
                <a:gd name="T37" fmla="*/ 1 h 57"/>
                <a:gd name="T38" fmla="*/ 28 w 796"/>
                <a:gd name="T39" fmla="*/ 0 h 57"/>
                <a:gd name="T40" fmla="*/ 767 w 796"/>
                <a:gd name="T41" fmla="*/ 0 h 57"/>
                <a:gd name="T42" fmla="*/ 767 w 796"/>
                <a:gd name="T43" fmla="*/ 0 h 57"/>
                <a:gd name="T44" fmla="*/ 774 w 796"/>
                <a:gd name="T45" fmla="*/ 1 h 57"/>
                <a:gd name="T46" fmla="*/ 779 w 796"/>
                <a:gd name="T47" fmla="*/ 2 h 57"/>
                <a:gd name="T48" fmla="*/ 784 w 796"/>
                <a:gd name="T49" fmla="*/ 5 h 57"/>
                <a:gd name="T50" fmla="*/ 788 w 796"/>
                <a:gd name="T51" fmla="*/ 8 h 57"/>
                <a:gd name="T52" fmla="*/ 791 w 796"/>
                <a:gd name="T53" fmla="*/ 12 h 57"/>
                <a:gd name="T54" fmla="*/ 794 w 796"/>
                <a:gd name="T55" fmla="*/ 17 h 57"/>
                <a:gd name="T56" fmla="*/ 796 w 796"/>
                <a:gd name="T57" fmla="*/ 22 h 57"/>
                <a:gd name="T58" fmla="*/ 796 w 796"/>
                <a:gd name="T59" fmla="*/ 29 h 57"/>
                <a:gd name="T60" fmla="*/ 796 w 796"/>
                <a:gd name="T61" fmla="*/ 29 h 57"/>
                <a:gd name="T62" fmla="*/ 796 w 796"/>
                <a:gd name="T63" fmla="*/ 35 h 57"/>
                <a:gd name="T64" fmla="*/ 794 w 796"/>
                <a:gd name="T65" fmla="*/ 40 h 57"/>
                <a:gd name="T66" fmla="*/ 791 w 796"/>
                <a:gd name="T67" fmla="*/ 45 h 57"/>
                <a:gd name="T68" fmla="*/ 788 w 796"/>
                <a:gd name="T69" fmla="*/ 49 h 57"/>
                <a:gd name="T70" fmla="*/ 784 w 796"/>
                <a:gd name="T71" fmla="*/ 52 h 57"/>
                <a:gd name="T72" fmla="*/ 779 w 796"/>
                <a:gd name="T73" fmla="*/ 55 h 57"/>
                <a:gd name="T74" fmla="*/ 774 w 796"/>
                <a:gd name="T75" fmla="*/ 57 h 57"/>
                <a:gd name="T76" fmla="*/ 767 w 796"/>
                <a:gd name="T77" fmla="*/ 57 h 57"/>
                <a:gd name="T78" fmla="*/ 767 w 796"/>
                <a:gd name="T7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 h="57">
                  <a:moveTo>
                    <a:pt x="767" y="57"/>
                  </a:moveTo>
                  <a:lnTo>
                    <a:pt x="28" y="57"/>
                  </a:lnTo>
                  <a:lnTo>
                    <a:pt x="28" y="57"/>
                  </a:lnTo>
                  <a:lnTo>
                    <a:pt x="22" y="57"/>
                  </a:lnTo>
                  <a:lnTo>
                    <a:pt x="17" y="55"/>
                  </a:lnTo>
                  <a:lnTo>
                    <a:pt x="12" y="52"/>
                  </a:lnTo>
                  <a:lnTo>
                    <a:pt x="8" y="49"/>
                  </a:lnTo>
                  <a:lnTo>
                    <a:pt x="5" y="45"/>
                  </a:lnTo>
                  <a:lnTo>
                    <a:pt x="2" y="40"/>
                  </a:lnTo>
                  <a:lnTo>
                    <a:pt x="0" y="35"/>
                  </a:lnTo>
                  <a:lnTo>
                    <a:pt x="0" y="29"/>
                  </a:lnTo>
                  <a:lnTo>
                    <a:pt x="0" y="29"/>
                  </a:lnTo>
                  <a:lnTo>
                    <a:pt x="0" y="22"/>
                  </a:lnTo>
                  <a:lnTo>
                    <a:pt x="2" y="17"/>
                  </a:lnTo>
                  <a:lnTo>
                    <a:pt x="5" y="12"/>
                  </a:lnTo>
                  <a:lnTo>
                    <a:pt x="8" y="8"/>
                  </a:lnTo>
                  <a:lnTo>
                    <a:pt x="12" y="5"/>
                  </a:lnTo>
                  <a:lnTo>
                    <a:pt x="17" y="2"/>
                  </a:lnTo>
                  <a:lnTo>
                    <a:pt x="22" y="1"/>
                  </a:lnTo>
                  <a:lnTo>
                    <a:pt x="28" y="0"/>
                  </a:lnTo>
                  <a:lnTo>
                    <a:pt x="767" y="0"/>
                  </a:lnTo>
                  <a:lnTo>
                    <a:pt x="767" y="0"/>
                  </a:lnTo>
                  <a:lnTo>
                    <a:pt x="774" y="1"/>
                  </a:lnTo>
                  <a:lnTo>
                    <a:pt x="779" y="2"/>
                  </a:lnTo>
                  <a:lnTo>
                    <a:pt x="784" y="5"/>
                  </a:lnTo>
                  <a:lnTo>
                    <a:pt x="788" y="8"/>
                  </a:lnTo>
                  <a:lnTo>
                    <a:pt x="791" y="12"/>
                  </a:lnTo>
                  <a:lnTo>
                    <a:pt x="794" y="17"/>
                  </a:lnTo>
                  <a:lnTo>
                    <a:pt x="796" y="22"/>
                  </a:lnTo>
                  <a:lnTo>
                    <a:pt x="796" y="29"/>
                  </a:lnTo>
                  <a:lnTo>
                    <a:pt x="796" y="29"/>
                  </a:lnTo>
                  <a:lnTo>
                    <a:pt x="796" y="35"/>
                  </a:lnTo>
                  <a:lnTo>
                    <a:pt x="794" y="40"/>
                  </a:lnTo>
                  <a:lnTo>
                    <a:pt x="791" y="45"/>
                  </a:lnTo>
                  <a:lnTo>
                    <a:pt x="788" y="49"/>
                  </a:lnTo>
                  <a:lnTo>
                    <a:pt x="784" y="52"/>
                  </a:lnTo>
                  <a:lnTo>
                    <a:pt x="779" y="55"/>
                  </a:lnTo>
                  <a:lnTo>
                    <a:pt x="774" y="57"/>
                  </a:lnTo>
                  <a:lnTo>
                    <a:pt x="767" y="57"/>
                  </a:lnTo>
                  <a:lnTo>
                    <a:pt x="76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2" name="Freeform 256">
              <a:extLst>
                <a:ext uri="{FF2B5EF4-FFF2-40B4-BE49-F238E27FC236}">
                  <a16:creationId xmlns:a16="http://schemas.microsoft.com/office/drawing/2014/main" id="{3638C135-2B04-3F25-3FCA-EF4C90883995}"/>
                </a:ext>
              </a:extLst>
            </p:cNvPr>
            <p:cNvSpPr>
              <a:spLocks/>
            </p:cNvSpPr>
            <p:nvPr/>
          </p:nvSpPr>
          <p:spPr bwMode="auto">
            <a:xfrm>
              <a:off x="2752725" y="2451100"/>
              <a:ext cx="209550" cy="15875"/>
            </a:xfrm>
            <a:custGeom>
              <a:avLst/>
              <a:gdLst>
                <a:gd name="T0" fmla="*/ 767 w 796"/>
                <a:gd name="T1" fmla="*/ 56 h 56"/>
                <a:gd name="T2" fmla="*/ 28 w 796"/>
                <a:gd name="T3" fmla="*/ 56 h 56"/>
                <a:gd name="T4" fmla="*/ 28 w 796"/>
                <a:gd name="T5" fmla="*/ 56 h 56"/>
                <a:gd name="T6" fmla="*/ 22 w 796"/>
                <a:gd name="T7" fmla="*/ 55 h 56"/>
                <a:gd name="T8" fmla="*/ 17 w 796"/>
                <a:gd name="T9" fmla="*/ 54 h 56"/>
                <a:gd name="T10" fmla="*/ 12 w 796"/>
                <a:gd name="T11" fmla="*/ 51 h 56"/>
                <a:gd name="T12" fmla="*/ 8 w 796"/>
                <a:gd name="T13" fmla="*/ 48 h 56"/>
                <a:gd name="T14" fmla="*/ 5 w 796"/>
                <a:gd name="T15" fmla="*/ 43 h 56"/>
                <a:gd name="T16" fmla="*/ 2 w 796"/>
                <a:gd name="T17" fmla="*/ 39 h 56"/>
                <a:gd name="T18" fmla="*/ 0 w 796"/>
                <a:gd name="T19" fmla="*/ 33 h 56"/>
                <a:gd name="T20" fmla="*/ 0 w 796"/>
                <a:gd name="T21" fmla="*/ 28 h 56"/>
                <a:gd name="T22" fmla="*/ 0 w 796"/>
                <a:gd name="T23" fmla="*/ 28 h 56"/>
                <a:gd name="T24" fmla="*/ 0 w 796"/>
                <a:gd name="T25" fmla="*/ 22 h 56"/>
                <a:gd name="T26" fmla="*/ 2 w 796"/>
                <a:gd name="T27" fmla="*/ 17 h 56"/>
                <a:gd name="T28" fmla="*/ 5 w 796"/>
                <a:gd name="T29" fmla="*/ 12 h 56"/>
                <a:gd name="T30" fmla="*/ 8 w 796"/>
                <a:gd name="T31" fmla="*/ 8 h 56"/>
                <a:gd name="T32" fmla="*/ 12 w 796"/>
                <a:gd name="T33" fmla="*/ 4 h 56"/>
                <a:gd name="T34" fmla="*/ 17 w 796"/>
                <a:gd name="T35" fmla="*/ 2 h 56"/>
                <a:gd name="T36" fmla="*/ 22 w 796"/>
                <a:gd name="T37" fmla="*/ 0 h 56"/>
                <a:gd name="T38" fmla="*/ 28 w 796"/>
                <a:gd name="T39" fmla="*/ 0 h 56"/>
                <a:gd name="T40" fmla="*/ 767 w 796"/>
                <a:gd name="T41" fmla="*/ 0 h 56"/>
                <a:gd name="T42" fmla="*/ 767 w 796"/>
                <a:gd name="T43" fmla="*/ 0 h 56"/>
                <a:gd name="T44" fmla="*/ 774 w 796"/>
                <a:gd name="T45" fmla="*/ 0 h 56"/>
                <a:gd name="T46" fmla="*/ 779 w 796"/>
                <a:gd name="T47" fmla="*/ 2 h 56"/>
                <a:gd name="T48" fmla="*/ 784 w 796"/>
                <a:gd name="T49" fmla="*/ 4 h 56"/>
                <a:gd name="T50" fmla="*/ 788 w 796"/>
                <a:gd name="T51" fmla="*/ 8 h 56"/>
                <a:gd name="T52" fmla="*/ 791 w 796"/>
                <a:gd name="T53" fmla="*/ 12 h 56"/>
                <a:gd name="T54" fmla="*/ 794 w 796"/>
                <a:gd name="T55" fmla="*/ 17 h 56"/>
                <a:gd name="T56" fmla="*/ 796 w 796"/>
                <a:gd name="T57" fmla="*/ 22 h 56"/>
                <a:gd name="T58" fmla="*/ 796 w 796"/>
                <a:gd name="T59" fmla="*/ 28 h 56"/>
                <a:gd name="T60" fmla="*/ 796 w 796"/>
                <a:gd name="T61" fmla="*/ 28 h 56"/>
                <a:gd name="T62" fmla="*/ 796 w 796"/>
                <a:gd name="T63" fmla="*/ 33 h 56"/>
                <a:gd name="T64" fmla="*/ 794 w 796"/>
                <a:gd name="T65" fmla="*/ 39 h 56"/>
                <a:gd name="T66" fmla="*/ 791 w 796"/>
                <a:gd name="T67" fmla="*/ 43 h 56"/>
                <a:gd name="T68" fmla="*/ 788 w 796"/>
                <a:gd name="T69" fmla="*/ 48 h 56"/>
                <a:gd name="T70" fmla="*/ 784 w 796"/>
                <a:gd name="T71" fmla="*/ 51 h 56"/>
                <a:gd name="T72" fmla="*/ 779 w 796"/>
                <a:gd name="T73" fmla="*/ 54 h 56"/>
                <a:gd name="T74" fmla="*/ 774 w 796"/>
                <a:gd name="T75" fmla="*/ 55 h 56"/>
                <a:gd name="T76" fmla="*/ 767 w 796"/>
                <a:gd name="T77" fmla="*/ 56 h 56"/>
                <a:gd name="T78" fmla="*/ 767 w 796"/>
                <a:gd name="T7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 h="56">
                  <a:moveTo>
                    <a:pt x="767" y="56"/>
                  </a:moveTo>
                  <a:lnTo>
                    <a:pt x="28" y="56"/>
                  </a:lnTo>
                  <a:lnTo>
                    <a:pt x="28" y="56"/>
                  </a:lnTo>
                  <a:lnTo>
                    <a:pt x="22" y="55"/>
                  </a:lnTo>
                  <a:lnTo>
                    <a:pt x="17" y="54"/>
                  </a:lnTo>
                  <a:lnTo>
                    <a:pt x="12" y="51"/>
                  </a:lnTo>
                  <a:lnTo>
                    <a:pt x="8" y="48"/>
                  </a:lnTo>
                  <a:lnTo>
                    <a:pt x="5" y="43"/>
                  </a:lnTo>
                  <a:lnTo>
                    <a:pt x="2" y="39"/>
                  </a:lnTo>
                  <a:lnTo>
                    <a:pt x="0" y="33"/>
                  </a:lnTo>
                  <a:lnTo>
                    <a:pt x="0" y="28"/>
                  </a:lnTo>
                  <a:lnTo>
                    <a:pt x="0" y="28"/>
                  </a:lnTo>
                  <a:lnTo>
                    <a:pt x="0" y="22"/>
                  </a:lnTo>
                  <a:lnTo>
                    <a:pt x="2" y="17"/>
                  </a:lnTo>
                  <a:lnTo>
                    <a:pt x="5" y="12"/>
                  </a:lnTo>
                  <a:lnTo>
                    <a:pt x="8" y="8"/>
                  </a:lnTo>
                  <a:lnTo>
                    <a:pt x="12" y="4"/>
                  </a:lnTo>
                  <a:lnTo>
                    <a:pt x="17" y="2"/>
                  </a:lnTo>
                  <a:lnTo>
                    <a:pt x="22" y="0"/>
                  </a:lnTo>
                  <a:lnTo>
                    <a:pt x="28" y="0"/>
                  </a:lnTo>
                  <a:lnTo>
                    <a:pt x="767" y="0"/>
                  </a:lnTo>
                  <a:lnTo>
                    <a:pt x="767" y="0"/>
                  </a:lnTo>
                  <a:lnTo>
                    <a:pt x="774" y="0"/>
                  </a:lnTo>
                  <a:lnTo>
                    <a:pt x="779" y="2"/>
                  </a:lnTo>
                  <a:lnTo>
                    <a:pt x="784" y="4"/>
                  </a:lnTo>
                  <a:lnTo>
                    <a:pt x="788" y="8"/>
                  </a:lnTo>
                  <a:lnTo>
                    <a:pt x="791" y="12"/>
                  </a:lnTo>
                  <a:lnTo>
                    <a:pt x="794" y="17"/>
                  </a:lnTo>
                  <a:lnTo>
                    <a:pt x="796" y="22"/>
                  </a:lnTo>
                  <a:lnTo>
                    <a:pt x="796" y="28"/>
                  </a:lnTo>
                  <a:lnTo>
                    <a:pt x="796" y="28"/>
                  </a:lnTo>
                  <a:lnTo>
                    <a:pt x="796" y="33"/>
                  </a:lnTo>
                  <a:lnTo>
                    <a:pt x="794" y="39"/>
                  </a:lnTo>
                  <a:lnTo>
                    <a:pt x="791" y="43"/>
                  </a:lnTo>
                  <a:lnTo>
                    <a:pt x="788" y="48"/>
                  </a:lnTo>
                  <a:lnTo>
                    <a:pt x="784" y="51"/>
                  </a:lnTo>
                  <a:lnTo>
                    <a:pt x="779" y="54"/>
                  </a:lnTo>
                  <a:lnTo>
                    <a:pt x="774" y="55"/>
                  </a:lnTo>
                  <a:lnTo>
                    <a:pt x="767" y="56"/>
                  </a:lnTo>
                  <a:lnTo>
                    <a:pt x="76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3" name="Freeform 257">
              <a:extLst>
                <a:ext uri="{FF2B5EF4-FFF2-40B4-BE49-F238E27FC236}">
                  <a16:creationId xmlns:a16="http://schemas.microsoft.com/office/drawing/2014/main" id="{0AD980B5-267F-A104-0E6C-F21B280D9C27}"/>
                </a:ext>
              </a:extLst>
            </p:cNvPr>
            <p:cNvSpPr>
              <a:spLocks/>
            </p:cNvSpPr>
            <p:nvPr/>
          </p:nvSpPr>
          <p:spPr bwMode="auto">
            <a:xfrm>
              <a:off x="2813050" y="2481263"/>
              <a:ext cx="90488" cy="14288"/>
            </a:xfrm>
            <a:custGeom>
              <a:avLst/>
              <a:gdLst>
                <a:gd name="T0" fmla="*/ 313 w 342"/>
                <a:gd name="T1" fmla="*/ 56 h 56"/>
                <a:gd name="T2" fmla="*/ 28 w 342"/>
                <a:gd name="T3" fmla="*/ 56 h 56"/>
                <a:gd name="T4" fmla="*/ 28 w 342"/>
                <a:gd name="T5" fmla="*/ 56 h 56"/>
                <a:gd name="T6" fmla="*/ 23 w 342"/>
                <a:gd name="T7" fmla="*/ 56 h 56"/>
                <a:gd name="T8" fmla="*/ 17 w 342"/>
                <a:gd name="T9" fmla="*/ 54 h 56"/>
                <a:gd name="T10" fmla="*/ 13 w 342"/>
                <a:gd name="T11" fmla="*/ 52 h 56"/>
                <a:gd name="T12" fmla="*/ 8 w 342"/>
                <a:gd name="T13" fmla="*/ 48 h 56"/>
                <a:gd name="T14" fmla="*/ 5 w 342"/>
                <a:gd name="T15" fmla="*/ 44 h 56"/>
                <a:gd name="T16" fmla="*/ 2 w 342"/>
                <a:gd name="T17" fmla="*/ 39 h 56"/>
                <a:gd name="T18" fmla="*/ 1 w 342"/>
                <a:gd name="T19" fmla="*/ 34 h 56"/>
                <a:gd name="T20" fmla="*/ 0 w 342"/>
                <a:gd name="T21" fmla="*/ 28 h 56"/>
                <a:gd name="T22" fmla="*/ 0 w 342"/>
                <a:gd name="T23" fmla="*/ 28 h 56"/>
                <a:gd name="T24" fmla="*/ 1 w 342"/>
                <a:gd name="T25" fmla="*/ 23 h 56"/>
                <a:gd name="T26" fmla="*/ 2 w 342"/>
                <a:gd name="T27" fmla="*/ 17 h 56"/>
                <a:gd name="T28" fmla="*/ 5 w 342"/>
                <a:gd name="T29" fmla="*/ 13 h 56"/>
                <a:gd name="T30" fmla="*/ 8 w 342"/>
                <a:gd name="T31" fmla="*/ 8 h 56"/>
                <a:gd name="T32" fmla="*/ 13 w 342"/>
                <a:gd name="T33" fmla="*/ 5 h 56"/>
                <a:gd name="T34" fmla="*/ 17 w 342"/>
                <a:gd name="T35" fmla="*/ 2 h 56"/>
                <a:gd name="T36" fmla="*/ 23 w 342"/>
                <a:gd name="T37" fmla="*/ 1 h 56"/>
                <a:gd name="T38" fmla="*/ 28 w 342"/>
                <a:gd name="T39" fmla="*/ 0 h 56"/>
                <a:gd name="T40" fmla="*/ 313 w 342"/>
                <a:gd name="T41" fmla="*/ 0 h 56"/>
                <a:gd name="T42" fmla="*/ 313 w 342"/>
                <a:gd name="T43" fmla="*/ 0 h 56"/>
                <a:gd name="T44" fmla="*/ 318 w 342"/>
                <a:gd name="T45" fmla="*/ 1 h 56"/>
                <a:gd name="T46" fmla="*/ 324 w 342"/>
                <a:gd name="T47" fmla="*/ 2 h 56"/>
                <a:gd name="T48" fmla="*/ 329 w 342"/>
                <a:gd name="T49" fmla="*/ 5 h 56"/>
                <a:gd name="T50" fmla="*/ 333 w 342"/>
                <a:gd name="T51" fmla="*/ 8 h 56"/>
                <a:gd name="T52" fmla="*/ 336 w 342"/>
                <a:gd name="T53" fmla="*/ 13 h 56"/>
                <a:gd name="T54" fmla="*/ 339 w 342"/>
                <a:gd name="T55" fmla="*/ 17 h 56"/>
                <a:gd name="T56" fmla="*/ 340 w 342"/>
                <a:gd name="T57" fmla="*/ 23 h 56"/>
                <a:gd name="T58" fmla="*/ 342 w 342"/>
                <a:gd name="T59" fmla="*/ 28 h 56"/>
                <a:gd name="T60" fmla="*/ 342 w 342"/>
                <a:gd name="T61" fmla="*/ 28 h 56"/>
                <a:gd name="T62" fmla="*/ 340 w 342"/>
                <a:gd name="T63" fmla="*/ 34 h 56"/>
                <a:gd name="T64" fmla="*/ 339 w 342"/>
                <a:gd name="T65" fmla="*/ 39 h 56"/>
                <a:gd name="T66" fmla="*/ 336 w 342"/>
                <a:gd name="T67" fmla="*/ 44 h 56"/>
                <a:gd name="T68" fmla="*/ 333 w 342"/>
                <a:gd name="T69" fmla="*/ 48 h 56"/>
                <a:gd name="T70" fmla="*/ 329 w 342"/>
                <a:gd name="T71" fmla="*/ 52 h 56"/>
                <a:gd name="T72" fmla="*/ 324 w 342"/>
                <a:gd name="T73" fmla="*/ 54 h 56"/>
                <a:gd name="T74" fmla="*/ 318 w 342"/>
                <a:gd name="T75" fmla="*/ 56 h 56"/>
                <a:gd name="T76" fmla="*/ 313 w 342"/>
                <a:gd name="T77" fmla="*/ 56 h 56"/>
                <a:gd name="T78" fmla="*/ 313 w 342"/>
                <a:gd name="T7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 h="56">
                  <a:moveTo>
                    <a:pt x="313" y="56"/>
                  </a:moveTo>
                  <a:lnTo>
                    <a:pt x="28" y="56"/>
                  </a:lnTo>
                  <a:lnTo>
                    <a:pt x="28" y="56"/>
                  </a:lnTo>
                  <a:lnTo>
                    <a:pt x="23" y="56"/>
                  </a:lnTo>
                  <a:lnTo>
                    <a:pt x="17" y="54"/>
                  </a:lnTo>
                  <a:lnTo>
                    <a:pt x="13" y="52"/>
                  </a:lnTo>
                  <a:lnTo>
                    <a:pt x="8" y="48"/>
                  </a:lnTo>
                  <a:lnTo>
                    <a:pt x="5" y="44"/>
                  </a:lnTo>
                  <a:lnTo>
                    <a:pt x="2" y="39"/>
                  </a:lnTo>
                  <a:lnTo>
                    <a:pt x="1" y="34"/>
                  </a:lnTo>
                  <a:lnTo>
                    <a:pt x="0" y="28"/>
                  </a:lnTo>
                  <a:lnTo>
                    <a:pt x="0" y="28"/>
                  </a:lnTo>
                  <a:lnTo>
                    <a:pt x="1" y="23"/>
                  </a:lnTo>
                  <a:lnTo>
                    <a:pt x="2" y="17"/>
                  </a:lnTo>
                  <a:lnTo>
                    <a:pt x="5" y="13"/>
                  </a:lnTo>
                  <a:lnTo>
                    <a:pt x="8" y="8"/>
                  </a:lnTo>
                  <a:lnTo>
                    <a:pt x="13" y="5"/>
                  </a:lnTo>
                  <a:lnTo>
                    <a:pt x="17" y="2"/>
                  </a:lnTo>
                  <a:lnTo>
                    <a:pt x="23" y="1"/>
                  </a:lnTo>
                  <a:lnTo>
                    <a:pt x="28" y="0"/>
                  </a:lnTo>
                  <a:lnTo>
                    <a:pt x="313" y="0"/>
                  </a:lnTo>
                  <a:lnTo>
                    <a:pt x="313" y="0"/>
                  </a:lnTo>
                  <a:lnTo>
                    <a:pt x="318" y="1"/>
                  </a:lnTo>
                  <a:lnTo>
                    <a:pt x="324" y="2"/>
                  </a:lnTo>
                  <a:lnTo>
                    <a:pt x="329" y="5"/>
                  </a:lnTo>
                  <a:lnTo>
                    <a:pt x="333" y="8"/>
                  </a:lnTo>
                  <a:lnTo>
                    <a:pt x="336" y="13"/>
                  </a:lnTo>
                  <a:lnTo>
                    <a:pt x="339" y="17"/>
                  </a:lnTo>
                  <a:lnTo>
                    <a:pt x="340" y="23"/>
                  </a:lnTo>
                  <a:lnTo>
                    <a:pt x="342" y="28"/>
                  </a:lnTo>
                  <a:lnTo>
                    <a:pt x="342" y="28"/>
                  </a:lnTo>
                  <a:lnTo>
                    <a:pt x="340" y="34"/>
                  </a:lnTo>
                  <a:lnTo>
                    <a:pt x="339" y="39"/>
                  </a:lnTo>
                  <a:lnTo>
                    <a:pt x="336" y="44"/>
                  </a:lnTo>
                  <a:lnTo>
                    <a:pt x="333" y="48"/>
                  </a:lnTo>
                  <a:lnTo>
                    <a:pt x="329" y="52"/>
                  </a:lnTo>
                  <a:lnTo>
                    <a:pt x="324" y="54"/>
                  </a:lnTo>
                  <a:lnTo>
                    <a:pt x="318" y="56"/>
                  </a:lnTo>
                  <a:lnTo>
                    <a:pt x="313" y="56"/>
                  </a:lnTo>
                  <a:lnTo>
                    <a:pt x="313" y="56"/>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4" name="Freeform 258">
              <a:extLst>
                <a:ext uri="{FF2B5EF4-FFF2-40B4-BE49-F238E27FC236}">
                  <a16:creationId xmlns:a16="http://schemas.microsoft.com/office/drawing/2014/main" id="{BFFA1D06-3026-D371-3EDC-937FF252DF4A}"/>
                </a:ext>
              </a:extLst>
            </p:cNvPr>
            <p:cNvSpPr>
              <a:spLocks/>
            </p:cNvSpPr>
            <p:nvPr/>
          </p:nvSpPr>
          <p:spPr bwMode="auto">
            <a:xfrm>
              <a:off x="2843213" y="2187575"/>
              <a:ext cx="30163" cy="30163"/>
            </a:xfrm>
            <a:custGeom>
              <a:avLst/>
              <a:gdLst>
                <a:gd name="T0" fmla="*/ 57 w 113"/>
                <a:gd name="T1" fmla="*/ 114 h 114"/>
                <a:gd name="T2" fmla="*/ 57 w 113"/>
                <a:gd name="T3" fmla="*/ 114 h 114"/>
                <a:gd name="T4" fmla="*/ 46 w 113"/>
                <a:gd name="T5" fmla="*/ 113 h 114"/>
                <a:gd name="T6" fmla="*/ 35 w 113"/>
                <a:gd name="T7" fmla="*/ 109 h 114"/>
                <a:gd name="T8" fmla="*/ 25 w 113"/>
                <a:gd name="T9" fmla="*/ 104 h 114"/>
                <a:gd name="T10" fmla="*/ 16 w 113"/>
                <a:gd name="T11" fmla="*/ 97 h 114"/>
                <a:gd name="T12" fmla="*/ 9 w 113"/>
                <a:gd name="T13" fmla="*/ 89 h 114"/>
                <a:gd name="T14" fmla="*/ 4 w 113"/>
                <a:gd name="T15" fmla="*/ 79 h 114"/>
                <a:gd name="T16" fmla="*/ 1 w 113"/>
                <a:gd name="T17" fmla="*/ 69 h 114"/>
                <a:gd name="T18" fmla="*/ 0 w 113"/>
                <a:gd name="T19" fmla="*/ 57 h 114"/>
                <a:gd name="T20" fmla="*/ 0 w 113"/>
                <a:gd name="T21" fmla="*/ 57 h 114"/>
                <a:gd name="T22" fmla="*/ 1 w 113"/>
                <a:gd name="T23" fmla="*/ 45 h 114"/>
                <a:gd name="T24" fmla="*/ 4 w 113"/>
                <a:gd name="T25" fmla="*/ 35 h 114"/>
                <a:gd name="T26" fmla="*/ 9 w 113"/>
                <a:gd name="T27" fmla="*/ 25 h 114"/>
                <a:gd name="T28" fmla="*/ 16 w 113"/>
                <a:gd name="T29" fmla="*/ 17 h 114"/>
                <a:gd name="T30" fmla="*/ 25 w 113"/>
                <a:gd name="T31" fmla="*/ 10 h 114"/>
                <a:gd name="T32" fmla="*/ 35 w 113"/>
                <a:gd name="T33" fmla="*/ 5 h 114"/>
                <a:gd name="T34" fmla="*/ 46 w 113"/>
                <a:gd name="T35" fmla="*/ 1 h 114"/>
                <a:gd name="T36" fmla="*/ 57 w 113"/>
                <a:gd name="T37" fmla="*/ 0 h 114"/>
                <a:gd name="T38" fmla="*/ 57 w 113"/>
                <a:gd name="T39" fmla="*/ 0 h 114"/>
                <a:gd name="T40" fmla="*/ 68 w 113"/>
                <a:gd name="T41" fmla="*/ 1 h 114"/>
                <a:gd name="T42" fmla="*/ 79 w 113"/>
                <a:gd name="T43" fmla="*/ 5 h 114"/>
                <a:gd name="T44" fmla="*/ 88 w 113"/>
                <a:gd name="T45" fmla="*/ 10 h 114"/>
                <a:gd name="T46" fmla="*/ 97 w 113"/>
                <a:gd name="T47" fmla="*/ 17 h 114"/>
                <a:gd name="T48" fmla="*/ 104 w 113"/>
                <a:gd name="T49" fmla="*/ 25 h 114"/>
                <a:gd name="T50" fmla="*/ 109 w 113"/>
                <a:gd name="T51" fmla="*/ 35 h 114"/>
                <a:gd name="T52" fmla="*/ 112 w 113"/>
                <a:gd name="T53" fmla="*/ 45 h 114"/>
                <a:gd name="T54" fmla="*/ 113 w 113"/>
                <a:gd name="T55" fmla="*/ 57 h 114"/>
                <a:gd name="T56" fmla="*/ 113 w 113"/>
                <a:gd name="T57" fmla="*/ 57 h 114"/>
                <a:gd name="T58" fmla="*/ 112 w 113"/>
                <a:gd name="T59" fmla="*/ 69 h 114"/>
                <a:gd name="T60" fmla="*/ 109 w 113"/>
                <a:gd name="T61" fmla="*/ 79 h 114"/>
                <a:gd name="T62" fmla="*/ 104 w 113"/>
                <a:gd name="T63" fmla="*/ 89 h 114"/>
                <a:gd name="T64" fmla="*/ 97 w 113"/>
                <a:gd name="T65" fmla="*/ 97 h 114"/>
                <a:gd name="T66" fmla="*/ 88 w 113"/>
                <a:gd name="T67" fmla="*/ 104 h 114"/>
                <a:gd name="T68" fmla="*/ 79 w 113"/>
                <a:gd name="T69" fmla="*/ 109 h 114"/>
                <a:gd name="T70" fmla="*/ 68 w 113"/>
                <a:gd name="T71" fmla="*/ 113 h 114"/>
                <a:gd name="T72" fmla="*/ 57 w 113"/>
                <a:gd name="T73" fmla="*/ 114 h 114"/>
                <a:gd name="T74" fmla="*/ 57 w 113"/>
                <a:gd name="T7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4">
                  <a:moveTo>
                    <a:pt x="57" y="114"/>
                  </a:moveTo>
                  <a:lnTo>
                    <a:pt x="57" y="114"/>
                  </a:lnTo>
                  <a:lnTo>
                    <a:pt x="46" y="113"/>
                  </a:lnTo>
                  <a:lnTo>
                    <a:pt x="35" y="109"/>
                  </a:lnTo>
                  <a:lnTo>
                    <a:pt x="25" y="104"/>
                  </a:lnTo>
                  <a:lnTo>
                    <a:pt x="16" y="97"/>
                  </a:lnTo>
                  <a:lnTo>
                    <a:pt x="9" y="89"/>
                  </a:lnTo>
                  <a:lnTo>
                    <a:pt x="4" y="79"/>
                  </a:lnTo>
                  <a:lnTo>
                    <a:pt x="1" y="69"/>
                  </a:lnTo>
                  <a:lnTo>
                    <a:pt x="0" y="57"/>
                  </a:lnTo>
                  <a:lnTo>
                    <a:pt x="0" y="57"/>
                  </a:lnTo>
                  <a:lnTo>
                    <a:pt x="1" y="45"/>
                  </a:lnTo>
                  <a:lnTo>
                    <a:pt x="4" y="35"/>
                  </a:lnTo>
                  <a:lnTo>
                    <a:pt x="9" y="25"/>
                  </a:lnTo>
                  <a:lnTo>
                    <a:pt x="16" y="17"/>
                  </a:lnTo>
                  <a:lnTo>
                    <a:pt x="25" y="10"/>
                  </a:lnTo>
                  <a:lnTo>
                    <a:pt x="35" y="5"/>
                  </a:lnTo>
                  <a:lnTo>
                    <a:pt x="46" y="1"/>
                  </a:lnTo>
                  <a:lnTo>
                    <a:pt x="57" y="0"/>
                  </a:lnTo>
                  <a:lnTo>
                    <a:pt x="57" y="0"/>
                  </a:lnTo>
                  <a:lnTo>
                    <a:pt x="68" y="1"/>
                  </a:lnTo>
                  <a:lnTo>
                    <a:pt x="79" y="5"/>
                  </a:lnTo>
                  <a:lnTo>
                    <a:pt x="88" y="10"/>
                  </a:lnTo>
                  <a:lnTo>
                    <a:pt x="97" y="17"/>
                  </a:lnTo>
                  <a:lnTo>
                    <a:pt x="104" y="25"/>
                  </a:lnTo>
                  <a:lnTo>
                    <a:pt x="109" y="35"/>
                  </a:lnTo>
                  <a:lnTo>
                    <a:pt x="112" y="45"/>
                  </a:lnTo>
                  <a:lnTo>
                    <a:pt x="113" y="57"/>
                  </a:lnTo>
                  <a:lnTo>
                    <a:pt x="113" y="57"/>
                  </a:lnTo>
                  <a:lnTo>
                    <a:pt x="112" y="69"/>
                  </a:lnTo>
                  <a:lnTo>
                    <a:pt x="109" y="79"/>
                  </a:lnTo>
                  <a:lnTo>
                    <a:pt x="104" y="89"/>
                  </a:lnTo>
                  <a:lnTo>
                    <a:pt x="97" y="97"/>
                  </a:lnTo>
                  <a:lnTo>
                    <a:pt x="88" y="104"/>
                  </a:lnTo>
                  <a:lnTo>
                    <a:pt x="79" y="109"/>
                  </a:lnTo>
                  <a:lnTo>
                    <a:pt x="68" y="113"/>
                  </a:lnTo>
                  <a:lnTo>
                    <a:pt x="57" y="114"/>
                  </a:lnTo>
                  <a:lnTo>
                    <a:pt x="57" y="114"/>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nvGrpSpPr>
          <p:cNvPr id="18" name="Graphic 15" descr="Map with pin outline">
            <a:extLst>
              <a:ext uri="{FF2B5EF4-FFF2-40B4-BE49-F238E27FC236}">
                <a16:creationId xmlns:a16="http://schemas.microsoft.com/office/drawing/2014/main" id="{694ABC29-8797-5422-DA57-10E8B8408763}"/>
              </a:ext>
            </a:extLst>
          </p:cNvPr>
          <p:cNvGrpSpPr/>
          <p:nvPr/>
        </p:nvGrpSpPr>
        <p:grpSpPr>
          <a:xfrm>
            <a:off x="1226934" y="2440847"/>
            <a:ext cx="355479" cy="288769"/>
            <a:chOff x="1226934" y="2440847"/>
            <a:chExt cx="355479" cy="288769"/>
          </a:xfrm>
          <a:solidFill>
            <a:srgbClr val="37617A"/>
          </a:solidFill>
        </p:grpSpPr>
        <p:sp>
          <p:nvSpPr>
            <p:cNvPr id="19" name="Freeform: Shape 18">
              <a:extLst>
                <a:ext uri="{FF2B5EF4-FFF2-40B4-BE49-F238E27FC236}">
                  <a16:creationId xmlns:a16="http://schemas.microsoft.com/office/drawing/2014/main" id="{2F881C76-00EA-6F59-A2C7-E43DE9B29C61}"/>
                </a:ext>
              </a:extLst>
            </p:cNvPr>
            <p:cNvSpPr/>
            <p:nvPr/>
          </p:nvSpPr>
          <p:spPr>
            <a:xfrm>
              <a:off x="1226934" y="2480781"/>
              <a:ext cx="355479" cy="248835"/>
            </a:xfrm>
            <a:custGeom>
              <a:avLst/>
              <a:gdLst>
                <a:gd name="connsiteX0" fmla="*/ 321646 w 355479"/>
                <a:gd name="connsiteY0" fmla="*/ 27523 h 248835"/>
                <a:gd name="connsiteX1" fmla="*/ 317981 w 355479"/>
                <a:gd name="connsiteY1" fmla="*/ 35623 h 248835"/>
                <a:gd name="connsiteX2" fmla="*/ 346592 w 355479"/>
                <a:gd name="connsiteY2" fmla="*/ 49927 h 248835"/>
                <a:gd name="connsiteX3" fmla="*/ 346592 w 355479"/>
                <a:gd name="connsiteY3" fmla="*/ 234456 h 248835"/>
                <a:gd name="connsiteX4" fmla="*/ 271053 w 355479"/>
                <a:gd name="connsiteY4" fmla="*/ 196687 h 248835"/>
                <a:gd name="connsiteX5" fmla="*/ 271053 w 355479"/>
                <a:gd name="connsiteY5" fmla="*/ 122196 h 248835"/>
                <a:gd name="connsiteX6" fmla="*/ 262166 w 355479"/>
                <a:gd name="connsiteY6" fmla="*/ 122196 h 248835"/>
                <a:gd name="connsiteX7" fmla="*/ 262166 w 355479"/>
                <a:gd name="connsiteY7" fmla="*/ 196687 h 248835"/>
                <a:gd name="connsiteX8" fmla="*/ 182183 w 355479"/>
                <a:gd name="connsiteY8" fmla="*/ 236678 h 248835"/>
                <a:gd name="connsiteX9" fmla="*/ 182183 w 355479"/>
                <a:gd name="connsiteY9" fmla="*/ 52149 h 248835"/>
                <a:gd name="connsiteX10" fmla="*/ 214976 w 355479"/>
                <a:gd name="connsiteY10" fmla="*/ 35752 h 248835"/>
                <a:gd name="connsiteX11" fmla="*/ 211306 w 355479"/>
                <a:gd name="connsiteY11" fmla="*/ 27652 h 248835"/>
                <a:gd name="connsiteX12" fmla="*/ 177740 w 355479"/>
                <a:gd name="connsiteY12" fmla="*/ 44435 h 248835"/>
                <a:gd name="connsiteX13" fmla="*/ 88870 w 355479"/>
                <a:gd name="connsiteY13" fmla="*/ 0 h 248835"/>
                <a:gd name="connsiteX14" fmla="*/ 0 w 355479"/>
                <a:gd name="connsiteY14" fmla="*/ 44435 h 248835"/>
                <a:gd name="connsiteX15" fmla="*/ 0 w 355479"/>
                <a:gd name="connsiteY15" fmla="*/ 248835 h 248835"/>
                <a:gd name="connsiteX16" fmla="*/ 88870 w 355479"/>
                <a:gd name="connsiteY16" fmla="*/ 204401 h 248835"/>
                <a:gd name="connsiteX17" fmla="*/ 177740 w 355479"/>
                <a:gd name="connsiteY17" fmla="*/ 248835 h 248835"/>
                <a:gd name="connsiteX18" fmla="*/ 266609 w 355479"/>
                <a:gd name="connsiteY18" fmla="*/ 204401 h 248835"/>
                <a:gd name="connsiteX19" fmla="*/ 355479 w 355479"/>
                <a:gd name="connsiteY19" fmla="*/ 248835 h 248835"/>
                <a:gd name="connsiteX20" fmla="*/ 355479 w 355479"/>
                <a:gd name="connsiteY20" fmla="*/ 44435 h 248835"/>
                <a:gd name="connsiteX21" fmla="*/ 84426 w 355479"/>
                <a:gd name="connsiteY21" fmla="*/ 196687 h 248835"/>
                <a:gd name="connsiteX22" fmla="*/ 8887 w 355479"/>
                <a:gd name="connsiteY22" fmla="*/ 234456 h 248835"/>
                <a:gd name="connsiteX23" fmla="*/ 8887 w 355479"/>
                <a:gd name="connsiteY23" fmla="*/ 49927 h 248835"/>
                <a:gd name="connsiteX24" fmla="*/ 84426 w 355479"/>
                <a:gd name="connsiteY24" fmla="*/ 12157 h 248835"/>
                <a:gd name="connsiteX25" fmla="*/ 173296 w 355479"/>
                <a:gd name="connsiteY25" fmla="*/ 236678 h 248835"/>
                <a:gd name="connsiteX26" fmla="*/ 93313 w 355479"/>
                <a:gd name="connsiteY26" fmla="*/ 196687 h 248835"/>
                <a:gd name="connsiteX27" fmla="*/ 93313 w 355479"/>
                <a:gd name="connsiteY27" fmla="*/ 12157 h 248835"/>
                <a:gd name="connsiteX28" fmla="*/ 173296 w 355479"/>
                <a:gd name="connsiteY28" fmla="*/ 52149 h 24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5479" h="248835">
                  <a:moveTo>
                    <a:pt x="321646" y="27523"/>
                  </a:moveTo>
                  <a:lnTo>
                    <a:pt x="317981" y="35623"/>
                  </a:lnTo>
                  <a:lnTo>
                    <a:pt x="346592" y="49927"/>
                  </a:lnTo>
                  <a:lnTo>
                    <a:pt x="346592" y="234456"/>
                  </a:lnTo>
                  <a:lnTo>
                    <a:pt x="271053" y="196687"/>
                  </a:lnTo>
                  <a:lnTo>
                    <a:pt x="271053" y="122196"/>
                  </a:lnTo>
                  <a:lnTo>
                    <a:pt x="262166" y="122196"/>
                  </a:lnTo>
                  <a:lnTo>
                    <a:pt x="262166" y="196687"/>
                  </a:lnTo>
                  <a:lnTo>
                    <a:pt x="182183" y="236678"/>
                  </a:lnTo>
                  <a:lnTo>
                    <a:pt x="182183" y="52149"/>
                  </a:lnTo>
                  <a:lnTo>
                    <a:pt x="214976" y="35752"/>
                  </a:lnTo>
                  <a:lnTo>
                    <a:pt x="211306" y="27652"/>
                  </a:lnTo>
                  <a:lnTo>
                    <a:pt x="177740" y="44435"/>
                  </a:lnTo>
                  <a:lnTo>
                    <a:pt x="88870" y="0"/>
                  </a:lnTo>
                  <a:lnTo>
                    <a:pt x="0" y="44435"/>
                  </a:lnTo>
                  <a:lnTo>
                    <a:pt x="0" y="248835"/>
                  </a:lnTo>
                  <a:lnTo>
                    <a:pt x="88870" y="204401"/>
                  </a:lnTo>
                  <a:lnTo>
                    <a:pt x="177740" y="248835"/>
                  </a:lnTo>
                  <a:lnTo>
                    <a:pt x="266609" y="204401"/>
                  </a:lnTo>
                  <a:lnTo>
                    <a:pt x="355479" y="248835"/>
                  </a:lnTo>
                  <a:lnTo>
                    <a:pt x="355479" y="44435"/>
                  </a:lnTo>
                  <a:close/>
                  <a:moveTo>
                    <a:pt x="84426" y="196687"/>
                  </a:moveTo>
                  <a:lnTo>
                    <a:pt x="8887" y="234456"/>
                  </a:lnTo>
                  <a:lnTo>
                    <a:pt x="8887" y="49927"/>
                  </a:lnTo>
                  <a:lnTo>
                    <a:pt x="84426" y="12157"/>
                  </a:lnTo>
                  <a:close/>
                  <a:moveTo>
                    <a:pt x="173296" y="236678"/>
                  </a:moveTo>
                  <a:lnTo>
                    <a:pt x="93313" y="196687"/>
                  </a:lnTo>
                  <a:lnTo>
                    <a:pt x="93313" y="12157"/>
                  </a:lnTo>
                  <a:lnTo>
                    <a:pt x="173296" y="52149"/>
                  </a:lnTo>
                  <a:close/>
                </a:path>
              </a:pathLst>
            </a:custGeom>
            <a:solidFill>
              <a:srgbClr val="37617A"/>
            </a:solidFill>
            <a:ln w="4366" cap="flat">
              <a:noFill/>
              <a:prstDash val="solid"/>
              <a:miter/>
            </a:ln>
          </p:spPr>
          <p:txBody>
            <a:bodyPr rtlCol="0" anchor="ctr"/>
            <a:lstStyle/>
            <a:p>
              <a:endParaRPr lang="en-ID"/>
            </a:p>
          </p:txBody>
        </p:sp>
        <p:sp>
          <p:nvSpPr>
            <p:cNvPr id="20" name="Freeform: Shape 19">
              <a:extLst>
                <a:ext uri="{FF2B5EF4-FFF2-40B4-BE49-F238E27FC236}">
                  <a16:creationId xmlns:a16="http://schemas.microsoft.com/office/drawing/2014/main" id="{0512C205-CE87-2B99-8859-E4B10576E578}"/>
                </a:ext>
              </a:extLst>
            </p:cNvPr>
            <p:cNvSpPr/>
            <p:nvPr/>
          </p:nvSpPr>
          <p:spPr>
            <a:xfrm>
              <a:off x="1447593" y="2440847"/>
              <a:ext cx="91618" cy="148765"/>
            </a:xfrm>
            <a:custGeom>
              <a:avLst/>
              <a:gdLst>
                <a:gd name="connsiteX0" fmla="*/ 45786 w 91618"/>
                <a:gd name="connsiteY0" fmla="*/ 8887 h 148765"/>
                <a:gd name="connsiteX1" fmla="*/ 76309 w 91618"/>
                <a:gd name="connsiteY1" fmla="*/ 25150 h 148765"/>
                <a:gd name="connsiteX2" fmla="*/ 80250 w 91618"/>
                <a:gd name="connsiteY2" fmla="*/ 59365 h 148765"/>
                <a:gd name="connsiteX3" fmla="*/ 59645 w 91618"/>
                <a:gd name="connsiteY3" fmla="*/ 104911 h 148765"/>
                <a:gd name="connsiteX4" fmla="*/ 45786 w 91618"/>
                <a:gd name="connsiteY4" fmla="*/ 134002 h 148765"/>
                <a:gd name="connsiteX5" fmla="*/ 32011 w 91618"/>
                <a:gd name="connsiteY5" fmla="*/ 105093 h 148765"/>
                <a:gd name="connsiteX6" fmla="*/ 11327 w 91618"/>
                <a:gd name="connsiteY6" fmla="*/ 59383 h 148765"/>
                <a:gd name="connsiteX7" fmla="*/ 15326 w 91618"/>
                <a:gd name="connsiteY7" fmla="*/ 25092 h 148765"/>
                <a:gd name="connsiteX8" fmla="*/ 45808 w 91618"/>
                <a:gd name="connsiteY8" fmla="*/ 8887 h 148765"/>
                <a:gd name="connsiteX9" fmla="*/ 45808 w 91618"/>
                <a:gd name="connsiteY9" fmla="*/ 0 h 148765"/>
                <a:gd name="connsiteX10" fmla="*/ 7954 w 91618"/>
                <a:gd name="connsiteY10" fmla="*/ 20133 h 148765"/>
                <a:gd name="connsiteX11" fmla="*/ 3138 w 91618"/>
                <a:gd name="connsiteY11" fmla="*/ 62791 h 148765"/>
                <a:gd name="connsiteX12" fmla="*/ 23929 w 91618"/>
                <a:gd name="connsiteY12" fmla="*/ 108746 h 148765"/>
                <a:gd name="connsiteX13" fmla="*/ 41871 w 91618"/>
                <a:gd name="connsiteY13" fmla="*/ 146382 h 148765"/>
                <a:gd name="connsiteX14" fmla="*/ 47869 w 91618"/>
                <a:gd name="connsiteY14" fmla="*/ 148258 h 148765"/>
                <a:gd name="connsiteX15" fmla="*/ 49745 w 91618"/>
                <a:gd name="connsiteY15" fmla="*/ 146382 h 148765"/>
                <a:gd name="connsiteX16" fmla="*/ 67693 w 91618"/>
                <a:gd name="connsiteY16" fmla="*/ 108746 h 148765"/>
                <a:gd name="connsiteX17" fmla="*/ 88479 w 91618"/>
                <a:gd name="connsiteY17" fmla="*/ 62791 h 148765"/>
                <a:gd name="connsiteX18" fmla="*/ 83667 w 91618"/>
                <a:gd name="connsiteY18" fmla="*/ 20133 h 148765"/>
                <a:gd name="connsiteX19" fmla="*/ 45808 w 91618"/>
                <a:gd name="connsiteY19" fmla="*/ 0 h 14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618" h="148765">
                  <a:moveTo>
                    <a:pt x="45786" y="8887"/>
                  </a:moveTo>
                  <a:cubicBezTo>
                    <a:pt x="58037" y="8873"/>
                    <a:pt x="69487" y="14974"/>
                    <a:pt x="76309" y="25150"/>
                  </a:cubicBezTo>
                  <a:cubicBezTo>
                    <a:pt x="83127" y="35229"/>
                    <a:pt x="84598" y="48000"/>
                    <a:pt x="80250" y="59365"/>
                  </a:cubicBezTo>
                  <a:lnTo>
                    <a:pt x="59645" y="104911"/>
                  </a:lnTo>
                  <a:lnTo>
                    <a:pt x="45786" y="134002"/>
                  </a:lnTo>
                  <a:lnTo>
                    <a:pt x="32011" y="105093"/>
                  </a:lnTo>
                  <a:lnTo>
                    <a:pt x="11327" y="59383"/>
                  </a:lnTo>
                  <a:cubicBezTo>
                    <a:pt x="6976" y="47986"/>
                    <a:pt x="8469" y="35182"/>
                    <a:pt x="15326" y="25092"/>
                  </a:cubicBezTo>
                  <a:cubicBezTo>
                    <a:pt x="22148" y="14945"/>
                    <a:pt x="33581" y="8867"/>
                    <a:pt x="45808" y="8887"/>
                  </a:cubicBezTo>
                  <a:moveTo>
                    <a:pt x="45808" y="0"/>
                  </a:moveTo>
                  <a:cubicBezTo>
                    <a:pt x="30624" y="-16"/>
                    <a:pt x="16429" y="7534"/>
                    <a:pt x="7954" y="20133"/>
                  </a:cubicBezTo>
                  <a:cubicBezTo>
                    <a:pt x="-559" y="32699"/>
                    <a:pt x="-2359" y="48644"/>
                    <a:pt x="3138" y="62791"/>
                  </a:cubicBezTo>
                  <a:lnTo>
                    <a:pt x="23929" y="108746"/>
                  </a:lnTo>
                  <a:lnTo>
                    <a:pt x="41871" y="146382"/>
                  </a:lnTo>
                  <a:cubicBezTo>
                    <a:pt x="43009" y="148556"/>
                    <a:pt x="45695" y="149396"/>
                    <a:pt x="47869" y="148258"/>
                  </a:cubicBezTo>
                  <a:cubicBezTo>
                    <a:pt x="48671" y="147838"/>
                    <a:pt x="49325" y="147184"/>
                    <a:pt x="49745" y="146382"/>
                  </a:cubicBezTo>
                  <a:lnTo>
                    <a:pt x="67693" y="108746"/>
                  </a:lnTo>
                  <a:lnTo>
                    <a:pt x="88479" y="62791"/>
                  </a:lnTo>
                  <a:cubicBezTo>
                    <a:pt x="93978" y="48644"/>
                    <a:pt x="92179" y="32700"/>
                    <a:pt x="83667" y="20133"/>
                  </a:cubicBezTo>
                  <a:cubicBezTo>
                    <a:pt x="75190" y="7534"/>
                    <a:pt x="60994" y="-15"/>
                    <a:pt x="45808" y="0"/>
                  </a:cubicBezTo>
                  <a:close/>
                </a:path>
              </a:pathLst>
            </a:custGeom>
            <a:solidFill>
              <a:srgbClr val="FDB837"/>
            </a:solidFill>
            <a:ln w="4366"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CBC4EE03-EAE5-EB62-2B87-760F7BEE4028}"/>
                </a:ext>
              </a:extLst>
            </p:cNvPr>
            <p:cNvSpPr/>
            <p:nvPr/>
          </p:nvSpPr>
          <p:spPr>
            <a:xfrm>
              <a:off x="1473708" y="2467108"/>
              <a:ext cx="39387" cy="39387"/>
            </a:xfrm>
            <a:custGeom>
              <a:avLst/>
              <a:gdLst>
                <a:gd name="connsiteX0" fmla="*/ 19671 w 39387"/>
                <a:gd name="connsiteY0" fmla="*/ 8887 h 39387"/>
                <a:gd name="connsiteX1" fmla="*/ 30478 w 39387"/>
                <a:gd name="connsiteY1" fmla="*/ 19694 h 39387"/>
                <a:gd name="connsiteX2" fmla="*/ 19671 w 39387"/>
                <a:gd name="connsiteY2" fmla="*/ 30500 h 39387"/>
                <a:gd name="connsiteX3" fmla="*/ 8865 w 39387"/>
                <a:gd name="connsiteY3" fmla="*/ 19694 h 39387"/>
                <a:gd name="connsiteX4" fmla="*/ 19439 w 39387"/>
                <a:gd name="connsiteY4" fmla="*/ 8887 h 39387"/>
                <a:gd name="connsiteX5" fmla="*/ 19671 w 39387"/>
                <a:gd name="connsiteY5" fmla="*/ 8887 h 39387"/>
                <a:gd name="connsiteX6" fmla="*/ 19671 w 39387"/>
                <a:gd name="connsiteY6" fmla="*/ 0 h 39387"/>
                <a:gd name="connsiteX7" fmla="*/ 0 w 39387"/>
                <a:gd name="connsiteY7" fmla="*/ 19716 h 39387"/>
                <a:gd name="connsiteX8" fmla="*/ 19716 w 39387"/>
                <a:gd name="connsiteY8" fmla="*/ 39387 h 39387"/>
                <a:gd name="connsiteX9" fmla="*/ 39387 w 39387"/>
                <a:gd name="connsiteY9" fmla="*/ 19694 h 39387"/>
                <a:gd name="connsiteX10" fmla="*/ 19863 w 39387"/>
                <a:gd name="connsiteY10" fmla="*/ 0 h 39387"/>
                <a:gd name="connsiteX11" fmla="*/ 19694 w 39387"/>
                <a:gd name="connsiteY11" fmla="*/ 0 h 3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387" h="39387">
                  <a:moveTo>
                    <a:pt x="19671" y="8887"/>
                  </a:moveTo>
                  <a:cubicBezTo>
                    <a:pt x="25640" y="8887"/>
                    <a:pt x="30478" y="13725"/>
                    <a:pt x="30478" y="19694"/>
                  </a:cubicBezTo>
                  <a:cubicBezTo>
                    <a:pt x="30478" y="25662"/>
                    <a:pt x="25640" y="30500"/>
                    <a:pt x="19671" y="30500"/>
                  </a:cubicBezTo>
                  <a:cubicBezTo>
                    <a:pt x="13703" y="30500"/>
                    <a:pt x="8865" y="25662"/>
                    <a:pt x="8865" y="19694"/>
                  </a:cubicBezTo>
                  <a:cubicBezTo>
                    <a:pt x="8801" y="13790"/>
                    <a:pt x="13535" y="8951"/>
                    <a:pt x="19439" y="8887"/>
                  </a:cubicBezTo>
                  <a:cubicBezTo>
                    <a:pt x="19516" y="8886"/>
                    <a:pt x="19594" y="8886"/>
                    <a:pt x="19671" y="8887"/>
                  </a:cubicBezTo>
                  <a:moveTo>
                    <a:pt x="19671" y="0"/>
                  </a:moveTo>
                  <a:cubicBezTo>
                    <a:pt x="8795" y="13"/>
                    <a:pt x="-12" y="8840"/>
                    <a:pt x="0" y="19716"/>
                  </a:cubicBezTo>
                  <a:cubicBezTo>
                    <a:pt x="12" y="30592"/>
                    <a:pt x="8839" y="39400"/>
                    <a:pt x="19716" y="39387"/>
                  </a:cubicBezTo>
                  <a:cubicBezTo>
                    <a:pt x="30584" y="39375"/>
                    <a:pt x="39387" y="30562"/>
                    <a:pt x="39387" y="19694"/>
                  </a:cubicBezTo>
                  <a:cubicBezTo>
                    <a:pt x="39434" y="8864"/>
                    <a:pt x="30693" y="47"/>
                    <a:pt x="19863" y="0"/>
                  </a:cubicBezTo>
                  <a:cubicBezTo>
                    <a:pt x="19806" y="0"/>
                    <a:pt x="19750" y="0"/>
                    <a:pt x="19694" y="0"/>
                  </a:cubicBezTo>
                  <a:close/>
                </a:path>
              </a:pathLst>
            </a:custGeom>
            <a:solidFill>
              <a:srgbClr val="FDB837"/>
            </a:solidFill>
            <a:ln w="4366" cap="flat">
              <a:noFill/>
              <a:prstDash val="solid"/>
              <a:miter/>
            </a:ln>
          </p:spPr>
          <p:txBody>
            <a:bodyPr rtlCol="0" anchor="ctr"/>
            <a:lstStyle/>
            <a:p>
              <a:endParaRPr lang="en-ID"/>
            </a:p>
          </p:txBody>
        </p:sp>
      </p:grpSp>
      <p:grpSp>
        <p:nvGrpSpPr>
          <p:cNvPr id="145" name="Group 144">
            <a:extLst>
              <a:ext uri="{FF2B5EF4-FFF2-40B4-BE49-F238E27FC236}">
                <a16:creationId xmlns:a16="http://schemas.microsoft.com/office/drawing/2014/main" id="{CC746056-F181-011C-9DD7-D299D743CB24}"/>
              </a:ext>
            </a:extLst>
          </p:cNvPr>
          <p:cNvGrpSpPr/>
          <p:nvPr/>
        </p:nvGrpSpPr>
        <p:grpSpPr>
          <a:xfrm>
            <a:off x="1306046" y="3353555"/>
            <a:ext cx="327603" cy="327603"/>
            <a:chOff x="8435975" y="4329113"/>
            <a:chExt cx="360363" cy="360363"/>
          </a:xfrm>
          <a:solidFill>
            <a:srgbClr val="37617A"/>
          </a:solidFill>
        </p:grpSpPr>
        <p:sp>
          <p:nvSpPr>
            <p:cNvPr id="146" name="Freeform 914">
              <a:extLst>
                <a:ext uri="{FF2B5EF4-FFF2-40B4-BE49-F238E27FC236}">
                  <a16:creationId xmlns:a16="http://schemas.microsoft.com/office/drawing/2014/main" id="{27015B57-C3B2-8062-2AF5-8F2F95EF0DEA}"/>
                </a:ext>
              </a:extLst>
            </p:cNvPr>
            <p:cNvSpPr>
              <a:spLocks noEditPoints="1"/>
            </p:cNvSpPr>
            <p:nvPr/>
          </p:nvSpPr>
          <p:spPr bwMode="auto">
            <a:xfrm>
              <a:off x="8435975" y="4329113"/>
              <a:ext cx="360363" cy="239713"/>
            </a:xfrm>
            <a:custGeom>
              <a:avLst/>
              <a:gdLst>
                <a:gd name="T0" fmla="*/ 1554 w 1587"/>
                <a:gd name="T1" fmla="*/ 1058 h 1058"/>
                <a:gd name="T2" fmla="*/ 33 w 1587"/>
                <a:gd name="T3" fmla="*/ 1058 h 1058"/>
                <a:gd name="T4" fmla="*/ 33 w 1587"/>
                <a:gd name="T5" fmla="*/ 1058 h 1058"/>
                <a:gd name="T6" fmla="*/ 25 w 1587"/>
                <a:gd name="T7" fmla="*/ 1058 h 1058"/>
                <a:gd name="T8" fmla="*/ 19 w 1587"/>
                <a:gd name="T9" fmla="*/ 1056 h 1058"/>
                <a:gd name="T10" fmla="*/ 14 w 1587"/>
                <a:gd name="T11" fmla="*/ 1053 h 1058"/>
                <a:gd name="T12" fmla="*/ 9 w 1587"/>
                <a:gd name="T13" fmla="*/ 1049 h 1058"/>
                <a:gd name="T14" fmla="*/ 5 w 1587"/>
                <a:gd name="T15" fmla="*/ 1044 h 1058"/>
                <a:gd name="T16" fmla="*/ 2 w 1587"/>
                <a:gd name="T17" fmla="*/ 1039 h 1058"/>
                <a:gd name="T18" fmla="*/ 1 w 1587"/>
                <a:gd name="T19" fmla="*/ 1032 h 1058"/>
                <a:gd name="T20" fmla="*/ 0 w 1587"/>
                <a:gd name="T21" fmla="*/ 1025 h 1058"/>
                <a:gd name="T22" fmla="*/ 0 w 1587"/>
                <a:gd name="T23" fmla="*/ 33 h 1058"/>
                <a:gd name="T24" fmla="*/ 0 w 1587"/>
                <a:gd name="T25" fmla="*/ 33 h 1058"/>
                <a:gd name="T26" fmla="*/ 1 w 1587"/>
                <a:gd name="T27" fmla="*/ 26 h 1058"/>
                <a:gd name="T28" fmla="*/ 2 w 1587"/>
                <a:gd name="T29" fmla="*/ 20 h 1058"/>
                <a:gd name="T30" fmla="*/ 5 w 1587"/>
                <a:gd name="T31" fmla="*/ 15 h 1058"/>
                <a:gd name="T32" fmla="*/ 9 w 1587"/>
                <a:gd name="T33" fmla="*/ 10 h 1058"/>
                <a:gd name="T34" fmla="*/ 14 w 1587"/>
                <a:gd name="T35" fmla="*/ 6 h 1058"/>
                <a:gd name="T36" fmla="*/ 19 w 1587"/>
                <a:gd name="T37" fmla="*/ 2 h 1058"/>
                <a:gd name="T38" fmla="*/ 25 w 1587"/>
                <a:gd name="T39" fmla="*/ 0 h 1058"/>
                <a:gd name="T40" fmla="*/ 33 w 1587"/>
                <a:gd name="T41" fmla="*/ 0 h 1058"/>
                <a:gd name="T42" fmla="*/ 1554 w 1587"/>
                <a:gd name="T43" fmla="*/ 0 h 1058"/>
                <a:gd name="T44" fmla="*/ 1554 w 1587"/>
                <a:gd name="T45" fmla="*/ 0 h 1058"/>
                <a:gd name="T46" fmla="*/ 1560 w 1587"/>
                <a:gd name="T47" fmla="*/ 0 h 1058"/>
                <a:gd name="T48" fmla="*/ 1566 w 1587"/>
                <a:gd name="T49" fmla="*/ 2 h 1058"/>
                <a:gd name="T50" fmla="*/ 1573 w 1587"/>
                <a:gd name="T51" fmla="*/ 6 h 1058"/>
                <a:gd name="T52" fmla="*/ 1577 w 1587"/>
                <a:gd name="T53" fmla="*/ 10 h 1058"/>
                <a:gd name="T54" fmla="*/ 1581 w 1587"/>
                <a:gd name="T55" fmla="*/ 15 h 1058"/>
                <a:gd name="T56" fmla="*/ 1584 w 1587"/>
                <a:gd name="T57" fmla="*/ 20 h 1058"/>
                <a:gd name="T58" fmla="*/ 1586 w 1587"/>
                <a:gd name="T59" fmla="*/ 26 h 1058"/>
                <a:gd name="T60" fmla="*/ 1587 w 1587"/>
                <a:gd name="T61" fmla="*/ 33 h 1058"/>
                <a:gd name="T62" fmla="*/ 1587 w 1587"/>
                <a:gd name="T63" fmla="*/ 1025 h 1058"/>
                <a:gd name="T64" fmla="*/ 1587 w 1587"/>
                <a:gd name="T65" fmla="*/ 1025 h 1058"/>
                <a:gd name="T66" fmla="*/ 1586 w 1587"/>
                <a:gd name="T67" fmla="*/ 1032 h 1058"/>
                <a:gd name="T68" fmla="*/ 1584 w 1587"/>
                <a:gd name="T69" fmla="*/ 1039 h 1058"/>
                <a:gd name="T70" fmla="*/ 1581 w 1587"/>
                <a:gd name="T71" fmla="*/ 1044 h 1058"/>
                <a:gd name="T72" fmla="*/ 1577 w 1587"/>
                <a:gd name="T73" fmla="*/ 1049 h 1058"/>
                <a:gd name="T74" fmla="*/ 1573 w 1587"/>
                <a:gd name="T75" fmla="*/ 1053 h 1058"/>
                <a:gd name="T76" fmla="*/ 1566 w 1587"/>
                <a:gd name="T77" fmla="*/ 1056 h 1058"/>
                <a:gd name="T78" fmla="*/ 1560 w 1587"/>
                <a:gd name="T79" fmla="*/ 1058 h 1058"/>
                <a:gd name="T80" fmla="*/ 1554 w 1587"/>
                <a:gd name="T81" fmla="*/ 1058 h 1058"/>
                <a:gd name="T82" fmla="*/ 1554 w 1587"/>
                <a:gd name="T83" fmla="*/ 1058 h 1058"/>
                <a:gd name="T84" fmla="*/ 66 w 1587"/>
                <a:gd name="T85" fmla="*/ 992 h 1058"/>
                <a:gd name="T86" fmla="*/ 1521 w 1587"/>
                <a:gd name="T87" fmla="*/ 992 h 1058"/>
                <a:gd name="T88" fmla="*/ 1521 w 1587"/>
                <a:gd name="T89" fmla="*/ 67 h 1058"/>
                <a:gd name="T90" fmla="*/ 66 w 1587"/>
                <a:gd name="T91" fmla="*/ 67 h 1058"/>
                <a:gd name="T92" fmla="*/ 66 w 1587"/>
                <a:gd name="T93" fmla="*/ 99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87" h="1058">
                  <a:moveTo>
                    <a:pt x="1554" y="1058"/>
                  </a:moveTo>
                  <a:lnTo>
                    <a:pt x="33" y="1058"/>
                  </a:lnTo>
                  <a:lnTo>
                    <a:pt x="33" y="1058"/>
                  </a:lnTo>
                  <a:lnTo>
                    <a:pt x="25" y="1058"/>
                  </a:lnTo>
                  <a:lnTo>
                    <a:pt x="19" y="1056"/>
                  </a:lnTo>
                  <a:lnTo>
                    <a:pt x="14" y="1053"/>
                  </a:lnTo>
                  <a:lnTo>
                    <a:pt x="9" y="1049"/>
                  </a:lnTo>
                  <a:lnTo>
                    <a:pt x="5" y="1044"/>
                  </a:lnTo>
                  <a:lnTo>
                    <a:pt x="2" y="1039"/>
                  </a:lnTo>
                  <a:lnTo>
                    <a:pt x="1" y="1032"/>
                  </a:lnTo>
                  <a:lnTo>
                    <a:pt x="0" y="1025"/>
                  </a:lnTo>
                  <a:lnTo>
                    <a:pt x="0" y="33"/>
                  </a:lnTo>
                  <a:lnTo>
                    <a:pt x="0" y="33"/>
                  </a:lnTo>
                  <a:lnTo>
                    <a:pt x="1" y="26"/>
                  </a:lnTo>
                  <a:lnTo>
                    <a:pt x="2" y="20"/>
                  </a:lnTo>
                  <a:lnTo>
                    <a:pt x="5" y="15"/>
                  </a:lnTo>
                  <a:lnTo>
                    <a:pt x="9" y="10"/>
                  </a:lnTo>
                  <a:lnTo>
                    <a:pt x="14" y="6"/>
                  </a:lnTo>
                  <a:lnTo>
                    <a:pt x="19" y="2"/>
                  </a:lnTo>
                  <a:lnTo>
                    <a:pt x="25" y="0"/>
                  </a:lnTo>
                  <a:lnTo>
                    <a:pt x="33" y="0"/>
                  </a:lnTo>
                  <a:lnTo>
                    <a:pt x="1554" y="0"/>
                  </a:lnTo>
                  <a:lnTo>
                    <a:pt x="1554" y="0"/>
                  </a:lnTo>
                  <a:lnTo>
                    <a:pt x="1560" y="0"/>
                  </a:lnTo>
                  <a:lnTo>
                    <a:pt x="1566" y="2"/>
                  </a:lnTo>
                  <a:lnTo>
                    <a:pt x="1573" y="6"/>
                  </a:lnTo>
                  <a:lnTo>
                    <a:pt x="1577" y="10"/>
                  </a:lnTo>
                  <a:lnTo>
                    <a:pt x="1581" y="15"/>
                  </a:lnTo>
                  <a:lnTo>
                    <a:pt x="1584" y="20"/>
                  </a:lnTo>
                  <a:lnTo>
                    <a:pt x="1586" y="26"/>
                  </a:lnTo>
                  <a:lnTo>
                    <a:pt x="1587" y="33"/>
                  </a:lnTo>
                  <a:lnTo>
                    <a:pt x="1587" y="1025"/>
                  </a:lnTo>
                  <a:lnTo>
                    <a:pt x="1587" y="1025"/>
                  </a:lnTo>
                  <a:lnTo>
                    <a:pt x="1586" y="1032"/>
                  </a:lnTo>
                  <a:lnTo>
                    <a:pt x="1584" y="1039"/>
                  </a:lnTo>
                  <a:lnTo>
                    <a:pt x="1581" y="1044"/>
                  </a:lnTo>
                  <a:lnTo>
                    <a:pt x="1577" y="1049"/>
                  </a:lnTo>
                  <a:lnTo>
                    <a:pt x="1573" y="1053"/>
                  </a:lnTo>
                  <a:lnTo>
                    <a:pt x="1566" y="1056"/>
                  </a:lnTo>
                  <a:lnTo>
                    <a:pt x="1560" y="1058"/>
                  </a:lnTo>
                  <a:lnTo>
                    <a:pt x="1554" y="1058"/>
                  </a:lnTo>
                  <a:lnTo>
                    <a:pt x="1554" y="1058"/>
                  </a:lnTo>
                  <a:close/>
                  <a:moveTo>
                    <a:pt x="66" y="992"/>
                  </a:moveTo>
                  <a:lnTo>
                    <a:pt x="1521" y="992"/>
                  </a:lnTo>
                  <a:lnTo>
                    <a:pt x="1521" y="67"/>
                  </a:lnTo>
                  <a:lnTo>
                    <a:pt x="66" y="67"/>
                  </a:lnTo>
                  <a:lnTo>
                    <a:pt x="66" y="992"/>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sp>
          <p:nvSpPr>
            <p:cNvPr id="147" name="Freeform 915">
              <a:extLst>
                <a:ext uri="{FF2B5EF4-FFF2-40B4-BE49-F238E27FC236}">
                  <a16:creationId xmlns:a16="http://schemas.microsoft.com/office/drawing/2014/main" id="{2E6DF06C-27FA-78F5-B95B-C634F5390BE3}"/>
                </a:ext>
              </a:extLst>
            </p:cNvPr>
            <p:cNvSpPr>
              <a:spLocks/>
            </p:cNvSpPr>
            <p:nvPr/>
          </p:nvSpPr>
          <p:spPr bwMode="auto">
            <a:xfrm>
              <a:off x="8601075" y="4554538"/>
              <a:ext cx="14288" cy="60325"/>
            </a:xfrm>
            <a:custGeom>
              <a:avLst/>
              <a:gdLst>
                <a:gd name="T0" fmla="*/ 33 w 66"/>
                <a:gd name="T1" fmla="*/ 265 h 265"/>
                <a:gd name="T2" fmla="*/ 33 w 66"/>
                <a:gd name="T3" fmla="*/ 265 h 265"/>
                <a:gd name="T4" fmla="*/ 26 w 66"/>
                <a:gd name="T5" fmla="*/ 264 h 265"/>
                <a:gd name="T6" fmla="*/ 20 w 66"/>
                <a:gd name="T7" fmla="*/ 262 h 265"/>
                <a:gd name="T8" fmla="*/ 15 w 66"/>
                <a:gd name="T9" fmla="*/ 260 h 265"/>
                <a:gd name="T10" fmla="*/ 9 w 66"/>
                <a:gd name="T11" fmla="*/ 256 h 265"/>
                <a:gd name="T12" fmla="*/ 5 w 66"/>
                <a:gd name="T13" fmla="*/ 251 h 265"/>
                <a:gd name="T14" fmla="*/ 2 w 66"/>
                <a:gd name="T15" fmla="*/ 244 h 265"/>
                <a:gd name="T16" fmla="*/ 1 w 66"/>
                <a:gd name="T17" fmla="*/ 238 h 265"/>
                <a:gd name="T18" fmla="*/ 0 w 66"/>
                <a:gd name="T19" fmla="*/ 232 h 265"/>
                <a:gd name="T20" fmla="*/ 0 w 66"/>
                <a:gd name="T21" fmla="*/ 33 h 265"/>
                <a:gd name="T22" fmla="*/ 0 w 66"/>
                <a:gd name="T23" fmla="*/ 33 h 265"/>
                <a:gd name="T24" fmla="*/ 1 w 66"/>
                <a:gd name="T25" fmla="*/ 27 h 265"/>
                <a:gd name="T26" fmla="*/ 2 w 66"/>
                <a:gd name="T27" fmla="*/ 21 h 265"/>
                <a:gd name="T28" fmla="*/ 5 w 66"/>
                <a:gd name="T29" fmla="*/ 15 h 265"/>
                <a:gd name="T30" fmla="*/ 9 w 66"/>
                <a:gd name="T31" fmla="*/ 10 h 265"/>
                <a:gd name="T32" fmla="*/ 15 w 66"/>
                <a:gd name="T33" fmla="*/ 6 h 265"/>
                <a:gd name="T34" fmla="*/ 20 w 66"/>
                <a:gd name="T35" fmla="*/ 3 h 265"/>
                <a:gd name="T36" fmla="*/ 26 w 66"/>
                <a:gd name="T37" fmla="*/ 1 h 265"/>
                <a:gd name="T38" fmla="*/ 33 w 66"/>
                <a:gd name="T39" fmla="*/ 0 h 265"/>
                <a:gd name="T40" fmla="*/ 33 w 66"/>
                <a:gd name="T41" fmla="*/ 0 h 265"/>
                <a:gd name="T42" fmla="*/ 39 w 66"/>
                <a:gd name="T43" fmla="*/ 1 h 265"/>
                <a:gd name="T44" fmla="*/ 46 w 66"/>
                <a:gd name="T45" fmla="*/ 3 h 265"/>
                <a:gd name="T46" fmla="*/ 52 w 66"/>
                <a:gd name="T47" fmla="*/ 6 h 265"/>
                <a:gd name="T48" fmla="*/ 56 w 66"/>
                <a:gd name="T49" fmla="*/ 10 h 265"/>
                <a:gd name="T50" fmla="*/ 60 w 66"/>
                <a:gd name="T51" fmla="*/ 15 h 265"/>
                <a:gd name="T52" fmla="*/ 63 w 66"/>
                <a:gd name="T53" fmla="*/ 21 h 265"/>
                <a:gd name="T54" fmla="*/ 65 w 66"/>
                <a:gd name="T55" fmla="*/ 27 h 265"/>
                <a:gd name="T56" fmla="*/ 66 w 66"/>
                <a:gd name="T57" fmla="*/ 33 h 265"/>
                <a:gd name="T58" fmla="*/ 66 w 66"/>
                <a:gd name="T59" fmla="*/ 232 h 265"/>
                <a:gd name="T60" fmla="*/ 66 w 66"/>
                <a:gd name="T61" fmla="*/ 232 h 265"/>
                <a:gd name="T62" fmla="*/ 65 w 66"/>
                <a:gd name="T63" fmla="*/ 238 h 265"/>
                <a:gd name="T64" fmla="*/ 63 w 66"/>
                <a:gd name="T65" fmla="*/ 244 h 265"/>
                <a:gd name="T66" fmla="*/ 60 w 66"/>
                <a:gd name="T67" fmla="*/ 251 h 265"/>
                <a:gd name="T68" fmla="*/ 56 w 66"/>
                <a:gd name="T69" fmla="*/ 256 h 265"/>
                <a:gd name="T70" fmla="*/ 52 w 66"/>
                <a:gd name="T71" fmla="*/ 260 h 265"/>
                <a:gd name="T72" fmla="*/ 46 w 66"/>
                <a:gd name="T73" fmla="*/ 262 h 265"/>
                <a:gd name="T74" fmla="*/ 39 w 66"/>
                <a:gd name="T75" fmla="*/ 264 h 265"/>
                <a:gd name="T76" fmla="*/ 33 w 66"/>
                <a:gd name="T77" fmla="*/ 265 h 265"/>
                <a:gd name="T78" fmla="*/ 33 w 66"/>
                <a:gd name="T7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5">
                  <a:moveTo>
                    <a:pt x="33" y="265"/>
                  </a:moveTo>
                  <a:lnTo>
                    <a:pt x="33" y="265"/>
                  </a:lnTo>
                  <a:lnTo>
                    <a:pt x="26" y="264"/>
                  </a:lnTo>
                  <a:lnTo>
                    <a:pt x="20" y="262"/>
                  </a:lnTo>
                  <a:lnTo>
                    <a:pt x="15" y="260"/>
                  </a:lnTo>
                  <a:lnTo>
                    <a:pt x="9" y="256"/>
                  </a:lnTo>
                  <a:lnTo>
                    <a:pt x="5" y="251"/>
                  </a:lnTo>
                  <a:lnTo>
                    <a:pt x="2" y="244"/>
                  </a:lnTo>
                  <a:lnTo>
                    <a:pt x="1" y="238"/>
                  </a:lnTo>
                  <a:lnTo>
                    <a:pt x="0" y="232"/>
                  </a:lnTo>
                  <a:lnTo>
                    <a:pt x="0" y="33"/>
                  </a:lnTo>
                  <a:lnTo>
                    <a:pt x="0" y="33"/>
                  </a:lnTo>
                  <a:lnTo>
                    <a:pt x="1" y="27"/>
                  </a:lnTo>
                  <a:lnTo>
                    <a:pt x="2" y="21"/>
                  </a:lnTo>
                  <a:lnTo>
                    <a:pt x="5" y="15"/>
                  </a:lnTo>
                  <a:lnTo>
                    <a:pt x="9" y="10"/>
                  </a:lnTo>
                  <a:lnTo>
                    <a:pt x="15" y="6"/>
                  </a:lnTo>
                  <a:lnTo>
                    <a:pt x="20" y="3"/>
                  </a:lnTo>
                  <a:lnTo>
                    <a:pt x="26" y="1"/>
                  </a:lnTo>
                  <a:lnTo>
                    <a:pt x="33" y="0"/>
                  </a:lnTo>
                  <a:lnTo>
                    <a:pt x="33" y="0"/>
                  </a:lnTo>
                  <a:lnTo>
                    <a:pt x="39" y="1"/>
                  </a:lnTo>
                  <a:lnTo>
                    <a:pt x="46" y="3"/>
                  </a:lnTo>
                  <a:lnTo>
                    <a:pt x="52" y="6"/>
                  </a:lnTo>
                  <a:lnTo>
                    <a:pt x="56" y="10"/>
                  </a:lnTo>
                  <a:lnTo>
                    <a:pt x="60" y="15"/>
                  </a:lnTo>
                  <a:lnTo>
                    <a:pt x="63" y="21"/>
                  </a:lnTo>
                  <a:lnTo>
                    <a:pt x="65" y="27"/>
                  </a:lnTo>
                  <a:lnTo>
                    <a:pt x="66" y="33"/>
                  </a:lnTo>
                  <a:lnTo>
                    <a:pt x="66" y="232"/>
                  </a:lnTo>
                  <a:lnTo>
                    <a:pt x="66" y="232"/>
                  </a:lnTo>
                  <a:lnTo>
                    <a:pt x="65" y="238"/>
                  </a:lnTo>
                  <a:lnTo>
                    <a:pt x="63" y="244"/>
                  </a:lnTo>
                  <a:lnTo>
                    <a:pt x="60" y="251"/>
                  </a:lnTo>
                  <a:lnTo>
                    <a:pt x="56" y="256"/>
                  </a:lnTo>
                  <a:lnTo>
                    <a:pt x="52" y="260"/>
                  </a:lnTo>
                  <a:lnTo>
                    <a:pt x="46" y="262"/>
                  </a:lnTo>
                  <a:lnTo>
                    <a:pt x="39" y="264"/>
                  </a:lnTo>
                  <a:lnTo>
                    <a:pt x="33" y="265"/>
                  </a:lnTo>
                  <a:lnTo>
                    <a:pt x="33"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8" name="Freeform 916">
              <a:extLst>
                <a:ext uri="{FF2B5EF4-FFF2-40B4-BE49-F238E27FC236}">
                  <a16:creationId xmlns:a16="http://schemas.microsoft.com/office/drawing/2014/main" id="{A9E370A5-5E99-DF54-7125-FD90C0986428}"/>
                </a:ext>
              </a:extLst>
            </p:cNvPr>
            <p:cNvSpPr>
              <a:spLocks/>
            </p:cNvSpPr>
            <p:nvPr/>
          </p:nvSpPr>
          <p:spPr bwMode="auto">
            <a:xfrm>
              <a:off x="8524875" y="4598988"/>
              <a:ext cx="165100" cy="90488"/>
            </a:xfrm>
            <a:custGeom>
              <a:avLst/>
              <a:gdLst>
                <a:gd name="T0" fmla="*/ 694 w 727"/>
                <a:gd name="T1" fmla="*/ 396 h 396"/>
                <a:gd name="T2" fmla="*/ 694 w 727"/>
                <a:gd name="T3" fmla="*/ 396 h 396"/>
                <a:gd name="T4" fmla="*/ 688 w 727"/>
                <a:gd name="T5" fmla="*/ 396 h 396"/>
                <a:gd name="T6" fmla="*/ 682 w 727"/>
                <a:gd name="T7" fmla="*/ 394 h 396"/>
                <a:gd name="T8" fmla="*/ 677 w 727"/>
                <a:gd name="T9" fmla="*/ 391 h 396"/>
                <a:gd name="T10" fmla="*/ 672 w 727"/>
                <a:gd name="T11" fmla="*/ 387 h 396"/>
                <a:gd name="T12" fmla="*/ 364 w 727"/>
                <a:gd name="T13" fmla="*/ 79 h 396"/>
                <a:gd name="T14" fmla="*/ 57 w 727"/>
                <a:gd name="T15" fmla="*/ 387 h 396"/>
                <a:gd name="T16" fmla="*/ 57 w 727"/>
                <a:gd name="T17" fmla="*/ 387 h 396"/>
                <a:gd name="T18" fmla="*/ 52 w 727"/>
                <a:gd name="T19" fmla="*/ 391 h 396"/>
                <a:gd name="T20" fmla="*/ 45 w 727"/>
                <a:gd name="T21" fmla="*/ 394 h 396"/>
                <a:gd name="T22" fmla="*/ 39 w 727"/>
                <a:gd name="T23" fmla="*/ 396 h 396"/>
                <a:gd name="T24" fmla="*/ 33 w 727"/>
                <a:gd name="T25" fmla="*/ 396 h 396"/>
                <a:gd name="T26" fmla="*/ 27 w 727"/>
                <a:gd name="T27" fmla="*/ 396 h 396"/>
                <a:gd name="T28" fmla="*/ 21 w 727"/>
                <a:gd name="T29" fmla="*/ 394 h 396"/>
                <a:gd name="T30" fmla="*/ 15 w 727"/>
                <a:gd name="T31" fmla="*/ 391 h 396"/>
                <a:gd name="T32" fmla="*/ 10 w 727"/>
                <a:gd name="T33" fmla="*/ 387 h 396"/>
                <a:gd name="T34" fmla="*/ 10 w 727"/>
                <a:gd name="T35" fmla="*/ 387 h 396"/>
                <a:gd name="T36" fmla="*/ 6 w 727"/>
                <a:gd name="T37" fmla="*/ 382 h 396"/>
                <a:gd name="T38" fmla="*/ 3 w 727"/>
                <a:gd name="T39" fmla="*/ 377 h 396"/>
                <a:gd name="T40" fmla="*/ 1 w 727"/>
                <a:gd name="T41" fmla="*/ 370 h 396"/>
                <a:gd name="T42" fmla="*/ 0 w 727"/>
                <a:gd name="T43" fmla="*/ 364 h 396"/>
                <a:gd name="T44" fmla="*/ 1 w 727"/>
                <a:gd name="T45" fmla="*/ 357 h 396"/>
                <a:gd name="T46" fmla="*/ 3 w 727"/>
                <a:gd name="T47" fmla="*/ 352 h 396"/>
                <a:gd name="T48" fmla="*/ 6 w 727"/>
                <a:gd name="T49" fmla="*/ 346 h 396"/>
                <a:gd name="T50" fmla="*/ 10 w 727"/>
                <a:gd name="T51" fmla="*/ 340 h 396"/>
                <a:gd name="T52" fmla="*/ 340 w 727"/>
                <a:gd name="T53" fmla="*/ 9 h 396"/>
                <a:gd name="T54" fmla="*/ 340 w 727"/>
                <a:gd name="T55" fmla="*/ 9 h 396"/>
                <a:gd name="T56" fmla="*/ 346 w 727"/>
                <a:gd name="T57" fmla="*/ 5 h 396"/>
                <a:gd name="T58" fmla="*/ 352 w 727"/>
                <a:gd name="T59" fmla="*/ 2 h 396"/>
                <a:gd name="T60" fmla="*/ 358 w 727"/>
                <a:gd name="T61" fmla="*/ 1 h 396"/>
                <a:gd name="T62" fmla="*/ 364 w 727"/>
                <a:gd name="T63" fmla="*/ 0 h 396"/>
                <a:gd name="T64" fmla="*/ 370 w 727"/>
                <a:gd name="T65" fmla="*/ 1 h 396"/>
                <a:gd name="T66" fmla="*/ 377 w 727"/>
                <a:gd name="T67" fmla="*/ 2 h 396"/>
                <a:gd name="T68" fmla="*/ 382 w 727"/>
                <a:gd name="T69" fmla="*/ 5 h 396"/>
                <a:gd name="T70" fmla="*/ 387 w 727"/>
                <a:gd name="T71" fmla="*/ 9 h 396"/>
                <a:gd name="T72" fmla="*/ 718 w 727"/>
                <a:gd name="T73" fmla="*/ 340 h 396"/>
                <a:gd name="T74" fmla="*/ 718 w 727"/>
                <a:gd name="T75" fmla="*/ 340 h 396"/>
                <a:gd name="T76" fmla="*/ 722 w 727"/>
                <a:gd name="T77" fmla="*/ 346 h 396"/>
                <a:gd name="T78" fmla="*/ 725 w 727"/>
                <a:gd name="T79" fmla="*/ 352 h 396"/>
                <a:gd name="T80" fmla="*/ 727 w 727"/>
                <a:gd name="T81" fmla="*/ 357 h 396"/>
                <a:gd name="T82" fmla="*/ 727 w 727"/>
                <a:gd name="T83" fmla="*/ 364 h 396"/>
                <a:gd name="T84" fmla="*/ 727 w 727"/>
                <a:gd name="T85" fmla="*/ 370 h 396"/>
                <a:gd name="T86" fmla="*/ 725 w 727"/>
                <a:gd name="T87" fmla="*/ 377 h 396"/>
                <a:gd name="T88" fmla="*/ 722 w 727"/>
                <a:gd name="T89" fmla="*/ 382 h 396"/>
                <a:gd name="T90" fmla="*/ 718 w 727"/>
                <a:gd name="T91" fmla="*/ 387 h 396"/>
                <a:gd name="T92" fmla="*/ 718 w 727"/>
                <a:gd name="T93" fmla="*/ 387 h 396"/>
                <a:gd name="T94" fmla="*/ 713 w 727"/>
                <a:gd name="T95" fmla="*/ 391 h 396"/>
                <a:gd name="T96" fmla="*/ 707 w 727"/>
                <a:gd name="T97" fmla="*/ 394 h 396"/>
                <a:gd name="T98" fmla="*/ 701 w 727"/>
                <a:gd name="T99" fmla="*/ 396 h 396"/>
                <a:gd name="T100" fmla="*/ 694 w 727"/>
                <a:gd name="T101" fmla="*/ 396 h 396"/>
                <a:gd name="T102" fmla="*/ 694 w 727"/>
                <a:gd name="T103"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396">
                  <a:moveTo>
                    <a:pt x="694" y="396"/>
                  </a:moveTo>
                  <a:lnTo>
                    <a:pt x="694" y="396"/>
                  </a:lnTo>
                  <a:lnTo>
                    <a:pt x="688" y="396"/>
                  </a:lnTo>
                  <a:lnTo>
                    <a:pt x="682" y="394"/>
                  </a:lnTo>
                  <a:lnTo>
                    <a:pt x="677" y="391"/>
                  </a:lnTo>
                  <a:lnTo>
                    <a:pt x="672" y="387"/>
                  </a:lnTo>
                  <a:lnTo>
                    <a:pt x="364" y="79"/>
                  </a:lnTo>
                  <a:lnTo>
                    <a:pt x="57" y="387"/>
                  </a:lnTo>
                  <a:lnTo>
                    <a:pt x="57" y="387"/>
                  </a:lnTo>
                  <a:lnTo>
                    <a:pt x="52" y="391"/>
                  </a:lnTo>
                  <a:lnTo>
                    <a:pt x="45" y="394"/>
                  </a:lnTo>
                  <a:lnTo>
                    <a:pt x="39" y="396"/>
                  </a:lnTo>
                  <a:lnTo>
                    <a:pt x="33" y="396"/>
                  </a:lnTo>
                  <a:lnTo>
                    <a:pt x="27" y="396"/>
                  </a:lnTo>
                  <a:lnTo>
                    <a:pt x="21" y="394"/>
                  </a:lnTo>
                  <a:lnTo>
                    <a:pt x="15" y="391"/>
                  </a:lnTo>
                  <a:lnTo>
                    <a:pt x="10" y="387"/>
                  </a:lnTo>
                  <a:lnTo>
                    <a:pt x="10" y="387"/>
                  </a:lnTo>
                  <a:lnTo>
                    <a:pt x="6" y="382"/>
                  </a:lnTo>
                  <a:lnTo>
                    <a:pt x="3" y="377"/>
                  </a:lnTo>
                  <a:lnTo>
                    <a:pt x="1" y="370"/>
                  </a:lnTo>
                  <a:lnTo>
                    <a:pt x="0" y="364"/>
                  </a:lnTo>
                  <a:lnTo>
                    <a:pt x="1" y="357"/>
                  </a:lnTo>
                  <a:lnTo>
                    <a:pt x="3" y="352"/>
                  </a:lnTo>
                  <a:lnTo>
                    <a:pt x="6" y="346"/>
                  </a:lnTo>
                  <a:lnTo>
                    <a:pt x="10" y="340"/>
                  </a:lnTo>
                  <a:lnTo>
                    <a:pt x="340" y="9"/>
                  </a:lnTo>
                  <a:lnTo>
                    <a:pt x="340" y="9"/>
                  </a:lnTo>
                  <a:lnTo>
                    <a:pt x="346" y="5"/>
                  </a:lnTo>
                  <a:lnTo>
                    <a:pt x="352" y="2"/>
                  </a:lnTo>
                  <a:lnTo>
                    <a:pt x="358" y="1"/>
                  </a:lnTo>
                  <a:lnTo>
                    <a:pt x="364" y="0"/>
                  </a:lnTo>
                  <a:lnTo>
                    <a:pt x="370" y="1"/>
                  </a:lnTo>
                  <a:lnTo>
                    <a:pt x="377" y="2"/>
                  </a:lnTo>
                  <a:lnTo>
                    <a:pt x="382" y="5"/>
                  </a:lnTo>
                  <a:lnTo>
                    <a:pt x="387" y="9"/>
                  </a:lnTo>
                  <a:lnTo>
                    <a:pt x="718" y="340"/>
                  </a:lnTo>
                  <a:lnTo>
                    <a:pt x="718" y="340"/>
                  </a:lnTo>
                  <a:lnTo>
                    <a:pt x="722" y="346"/>
                  </a:lnTo>
                  <a:lnTo>
                    <a:pt x="725" y="352"/>
                  </a:lnTo>
                  <a:lnTo>
                    <a:pt x="727" y="357"/>
                  </a:lnTo>
                  <a:lnTo>
                    <a:pt x="727" y="364"/>
                  </a:lnTo>
                  <a:lnTo>
                    <a:pt x="727" y="370"/>
                  </a:lnTo>
                  <a:lnTo>
                    <a:pt x="725" y="377"/>
                  </a:lnTo>
                  <a:lnTo>
                    <a:pt x="722" y="382"/>
                  </a:lnTo>
                  <a:lnTo>
                    <a:pt x="718" y="387"/>
                  </a:lnTo>
                  <a:lnTo>
                    <a:pt x="718" y="387"/>
                  </a:lnTo>
                  <a:lnTo>
                    <a:pt x="713" y="391"/>
                  </a:lnTo>
                  <a:lnTo>
                    <a:pt x="707" y="394"/>
                  </a:lnTo>
                  <a:lnTo>
                    <a:pt x="701" y="396"/>
                  </a:lnTo>
                  <a:lnTo>
                    <a:pt x="694" y="396"/>
                  </a:lnTo>
                  <a:lnTo>
                    <a:pt x="694" y="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49" name="Freeform 917">
              <a:extLst>
                <a:ext uri="{FF2B5EF4-FFF2-40B4-BE49-F238E27FC236}">
                  <a16:creationId xmlns:a16="http://schemas.microsoft.com/office/drawing/2014/main" id="{9CBA6823-646C-A81F-3961-269D516063F6}"/>
                </a:ext>
              </a:extLst>
            </p:cNvPr>
            <p:cNvSpPr>
              <a:spLocks/>
            </p:cNvSpPr>
            <p:nvPr/>
          </p:nvSpPr>
          <p:spPr bwMode="auto">
            <a:xfrm>
              <a:off x="8466138" y="4389438"/>
              <a:ext cx="254000" cy="104775"/>
            </a:xfrm>
            <a:custGeom>
              <a:avLst/>
              <a:gdLst>
                <a:gd name="T0" fmla="*/ 562 w 1124"/>
                <a:gd name="T1" fmla="*/ 464 h 464"/>
                <a:gd name="T2" fmla="*/ 557 w 1124"/>
                <a:gd name="T3" fmla="*/ 463 h 464"/>
                <a:gd name="T4" fmla="*/ 542 w 1124"/>
                <a:gd name="T5" fmla="*/ 457 h 464"/>
                <a:gd name="T6" fmla="*/ 532 w 1124"/>
                <a:gd name="T7" fmla="*/ 444 h 464"/>
                <a:gd name="T8" fmla="*/ 323 w 1124"/>
                <a:gd name="T9" fmla="*/ 319 h 464"/>
                <a:gd name="T10" fmla="*/ 318 w 1124"/>
                <a:gd name="T11" fmla="*/ 324 h 464"/>
                <a:gd name="T12" fmla="*/ 304 w 1124"/>
                <a:gd name="T13" fmla="*/ 331 h 464"/>
                <a:gd name="T14" fmla="*/ 33 w 1124"/>
                <a:gd name="T15" fmla="*/ 332 h 464"/>
                <a:gd name="T16" fmla="*/ 26 w 1124"/>
                <a:gd name="T17" fmla="*/ 331 h 464"/>
                <a:gd name="T18" fmla="*/ 15 w 1124"/>
                <a:gd name="T19" fmla="*/ 325 h 464"/>
                <a:gd name="T20" fmla="*/ 5 w 1124"/>
                <a:gd name="T21" fmla="*/ 317 h 464"/>
                <a:gd name="T22" fmla="*/ 0 w 1124"/>
                <a:gd name="T23" fmla="*/ 305 h 464"/>
                <a:gd name="T24" fmla="*/ 0 w 1124"/>
                <a:gd name="T25" fmla="*/ 298 h 464"/>
                <a:gd name="T26" fmla="*/ 2 w 1124"/>
                <a:gd name="T27" fmla="*/ 286 h 464"/>
                <a:gd name="T28" fmla="*/ 9 w 1124"/>
                <a:gd name="T29" fmla="*/ 275 h 464"/>
                <a:gd name="T30" fmla="*/ 20 w 1124"/>
                <a:gd name="T31" fmla="*/ 268 h 464"/>
                <a:gd name="T32" fmla="*/ 33 w 1124"/>
                <a:gd name="T33" fmla="*/ 265 h 464"/>
                <a:gd name="T34" fmla="*/ 404 w 1124"/>
                <a:gd name="T35" fmla="*/ 112 h 464"/>
                <a:gd name="T36" fmla="*/ 410 w 1124"/>
                <a:gd name="T37" fmla="*/ 107 h 464"/>
                <a:gd name="T38" fmla="*/ 425 w 1124"/>
                <a:gd name="T39" fmla="*/ 101 h 464"/>
                <a:gd name="T40" fmla="*/ 434 w 1124"/>
                <a:gd name="T41" fmla="*/ 100 h 464"/>
                <a:gd name="T42" fmla="*/ 449 w 1124"/>
                <a:gd name="T43" fmla="*/ 107 h 464"/>
                <a:gd name="T44" fmla="*/ 460 w 1124"/>
                <a:gd name="T45" fmla="*/ 119 h 464"/>
                <a:gd name="T46" fmla="*/ 702 w 1124"/>
                <a:gd name="T47" fmla="*/ 211 h 464"/>
                <a:gd name="T48" fmla="*/ 707 w 1124"/>
                <a:gd name="T49" fmla="*/ 206 h 464"/>
                <a:gd name="T50" fmla="*/ 719 w 1124"/>
                <a:gd name="T51" fmla="*/ 200 h 464"/>
                <a:gd name="T52" fmla="*/ 725 w 1124"/>
                <a:gd name="T53" fmla="*/ 199 h 464"/>
                <a:gd name="T54" fmla="*/ 739 w 1124"/>
                <a:gd name="T55" fmla="*/ 201 h 464"/>
                <a:gd name="T56" fmla="*/ 750 w 1124"/>
                <a:gd name="T57" fmla="*/ 208 h 464"/>
                <a:gd name="T58" fmla="*/ 1064 w 1124"/>
                <a:gd name="T59" fmla="*/ 15 h 464"/>
                <a:gd name="T60" fmla="*/ 1068 w 1124"/>
                <a:gd name="T61" fmla="*/ 10 h 464"/>
                <a:gd name="T62" fmla="*/ 1079 w 1124"/>
                <a:gd name="T63" fmla="*/ 2 h 464"/>
                <a:gd name="T64" fmla="*/ 1092 w 1124"/>
                <a:gd name="T65" fmla="*/ 0 h 464"/>
                <a:gd name="T66" fmla="*/ 1104 w 1124"/>
                <a:gd name="T67" fmla="*/ 3 h 464"/>
                <a:gd name="T68" fmla="*/ 1109 w 1124"/>
                <a:gd name="T69" fmla="*/ 7 h 464"/>
                <a:gd name="T70" fmla="*/ 1119 w 1124"/>
                <a:gd name="T71" fmla="*/ 16 h 464"/>
                <a:gd name="T72" fmla="*/ 1124 w 1124"/>
                <a:gd name="T73" fmla="*/ 28 h 464"/>
                <a:gd name="T74" fmla="*/ 1123 w 1124"/>
                <a:gd name="T75" fmla="*/ 41 h 464"/>
                <a:gd name="T76" fmla="*/ 1118 w 1124"/>
                <a:gd name="T77" fmla="*/ 53 h 464"/>
                <a:gd name="T78" fmla="*/ 887 w 1124"/>
                <a:gd name="T79" fmla="*/ 383 h 464"/>
                <a:gd name="T80" fmla="*/ 876 w 1124"/>
                <a:gd name="T81" fmla="*/ 394 h 464"/>
                <a:gd name="T82" fmla="*/ 862 w 1124"/>
                <a:gd name="T83" fmla="*/ 398 h 464"/>
                <a:gd name="T84" fmla="*/ 855 w 1124"/>
                <a:gd name="T85" fmla="*/ 398 h 464"/>
                <a:gd name="T86" fmla="*/ 841 w 1124"/>
                <a:gd name="T87" fmla="*/ 393 h 464"/>
                <a:gd name="T88" fmla="*/ 730 w 1124"/>
                <a:gd name="T89" fmla="*/ 281 h 464"/>
                <a:gd name="T90" fmla="*/ 587 w 1124"/>
                <a:gd name="T91" fmla="*/ 452 h 464"/>
                <a:gd name="T92" fmla="*/ 575 w 1124"/>
                <a:gd name="T93" fmla="*/ 461 h 464"/>
                <a:gd name="T94" fmla="*/ 562 w 1124"/>
                <a:gd name="T95" fmla="*/ 46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4" h="464">
                  <a:moveTo>
                    <a:pt x="562" y="464"/>
                  </a:moveTo>
                  <a:lnTo>
                    <a:pt x="562" y="464"/>
                  </a:lnTo>
                  <a:lnTo>
                    <a:pt x="557" y="463"/>
                  </a:lnTo>
                  <a:lnTo>
                    <a:pt x="557" y="463"/>
                  </a:lnTo>
                  <a:lnTo>
                    <a:pt x="550" y="461"/>
                  </a:lnTo>
                  <a:lnTo>
                    <a:pt x="542" y="457"/>
                  </a:lnTo>
                  <a:lnTo>
                    <a:pt x="536" y="452"/>
                  </a:lnTo>
                  <a:lnTo>
                    <a:pt x="532" y="444"/>
                  </a:lnTo>
                  <a:lnTo>
                    <a:pt x="421" y="196"/>
                  </a:lnTo>
                  <a:lnTo>
                    <a:pt x="323" y="319"/>
                  </a:lnTo>
                  <a:lnTo>
                    <a:pt x="323" y="319"/>
                  </a:lnTo>
                  <a:lnTo>
                    <a:pt x="318" y="324"/>
                  </a:lnTo>
                  <a:lnTo>
                    <a:pt x="312" y="328"/>
                  </a:lnTo>
                  <a:lnTo>
                    <a:pt x="304" y="331"/>
                  </a:lnTo>
                  <a:lnTo>
                    <a:pt x="297" y="332"/>
                  </a:lnTo>
                  <a:lnTo>
                    <a:pt x="33" y="332"/>
                  </a:lnTo>
                  <a:lnTo>
                    <a:pt x="33" y="332"/>
                  </a:lnTo>
                  <a:lnTo>
                    <a:pt x="26" y="331"/>
                  </a:lnTo>
                  <a:lnTo>
                    <a:pt x="20" y="328"/>
                  </a:lnTo>
                  <a:lnTo>
                    <a:pt x="15" y="325"/>
                  </a:lnTo>
                  <a:lnTo>
                    <a:pt x="9" y="322"/>
                  </a:lnTo>
                  <a:lnTo>
                    <a:pt x="5" y="317"/>
                  </a:lnTo>
                  <a:lnTo>
                    <a:pt x="2" y="311"/>
                  </a:lnTo>
                  <a:lnTo>
                    <a:pt x="0" y="305"/>
                  </a:lnTo>
                  <a:lnTo>
                    <a:pt x="0" y="298"/>
                  </a:lnTo>
                  <a:lnTo>
                    <a:pt x="0" y="298"/>
                  </a:lnTo>
                  <a:lnTo>
                    <a:pt x="0" y="292"/>
                  </a:lnTo>
                  <a:lnTo>
                    <a:pt x="2" y="286"/>
                  </a:lnTo>
                  <a:lnTo>
                    <a:pt x="5" y="280"/>
                  </a:lnTo>
                  <a:lnTo>
                    <a:pt x="9" y="275"/>
                  </a:lnTo>
                  <a:lnTo>
                    <a:pt x="15" y="270"/>
                  </a:lnTo>
                  <a:lnTo>
                    <a:pt x="20" y="268"/>
                  </a:lnTo>
                  <a:lnTo>
                    <a:pt x="26" y="266"/>
                  </a:lnTo>
                  <a:lnTo>
                    <a:pt x="33" y="265"/>
                  </a:lnTo>
                  <a:lnTo>
                    <a:pt x="282" y="265"/>
                  </a:lnTo>
                  <a:lnTo>
                    <a:pt x="404" y="112"/>
                  </a:lnTo>
                  <a:lnTo>
                    <a:pt x="404" y="112"/>
                  </a:lnTo>
                  <a:lnTo>
                    <a:pt x="410" y="107"/>
                  </a:lnTo>
                  <a:lnTo>
                    <a:pt x="417" y="103"/>
                  </a:lnTo>
                  <a:lnTo>
                    <a:pt x="425" y="101"/>
                  </a:lnTo>
                  <a:lnTo>
                    <a:pt x="434" y="100"/>
                  </a:lnTo>
                  <a:lnTo>
                    <a:pt x="434" y="100"/>
                  </a:lnTo>
                  <a:lnTo>
                    <a:pt x="442" y="103"/>
                  </a:lnTo>
                  <a:lnTo>
                    <a:pt x="449" y="107"/>
                  </a:lnTo>
                  <a:lnTo>
                    <a:pt x="455" y="112"/>
                  </a:lnTo>
                  <a:lnTo>
                    <a:pt x="460" y="119"/>
                  </a:lnTo>
                  <a:lnTo>
                    <a:pt x="570" y="369"/>
                  </a:lnTo>
                  <a:lnTo>
                    <a:pt x="702" y="211"/>
                  </a:lnTo>
                  <a:lnTo>
                    <a:pt x="702" y="211"/>
                  </a:lnTo>
                  <a:lnTo>
                    <a:pt x="707" y="206"/>
                  </a:lnTo>
                  <a:lnTo>
                    <a:pt x="712" y="202"/>
                  </a:lnTo>
                  <a:lnTo>
                    <a:pt x="719" y="200"/>
                  </a:lnTo>
                  <a:lnTo>
                    <a:pt x="725" y="199"/>
                  </a:lnTo>
                  <a:lnTo>
                    <a:pt x="725" y="199"/>
                  </a:lnTo>
                  <a:lnTo>
                    <a:pt x="733" y="200"/>
                  </a:lnTo>
                  <a:lnTo>
                    <a:pt x="739" y="201"/>
                  </a:lnTo>
                  <a:lnTo>
                    <a:pt x="745" y="204"/>
                  </a:lnTo>
                  <a:lnTo>
                    <a:pt x="750" y="208"/>
                  </a:lnTo>
                  <a:lnTo>
                    <a:pt x="855" y="313"/>
                  </a:lnTo>
                  <a:lnTo>
                    <a:pt x="1064" y="15"/>
                  </a:lnTo>
                  <a:lnTo>
                    <a:pt x="1064" y="15"/>
                  </a:lnTo>
                  <a:lnTo>
                    <a:pt x="1068" y="10"/>
                  </a:lnTo>
                  <a:lnTo>
                    <a:pt x="1073" y="5"/>
                  </a:lnTo>
                  <a:lnTo>
                    <a:pt x="1079" y="2"/>
                  </a:lnTo>
                  <a:lnTo>
                    <a:pt x="1086" y="1"/>
                  </a:lnTo>
                  <a:lnTo>
                    <a:pt x="1092" y="0"/>
                  </a:lnTo>
                  <a:lnTo>
                    <a:pt x="1098" y="1"/>
                  </a:lnTo>
                  <a:lnTo>
                    <a:pt x="1104" y="3"/>
                  </a:lnTo>
                  <a:lnTo>
                    <a:pt x="1109" y="7"/>
                  </a:lnTo>
                  <a:lnTo>
                    <a:pt x="1109" y="7"/>
                  </a:lnTo>
                  <a:lnTo>
                    <a:pt x="1115" y="11"/>
                  </a:lnTo>
                  <a:lnTo>
                    <a:pt x="1119" y="16"/>
                  </a:lnTo>
                  <a:lnTo>
                    <a:pt x="1122" y="22"/>
                  </a:lnTo>
                  <a:lnTo>
                    <a:pt x="1124" y="28"/>
                  </a:lnTo>
                  <a:lnTo>
                    <a:pt x="1124" y="34"/>
                  </a:lnTo>
                  <a:lnTo>
                    <a:pt x="1123" y="41"/>
                  </a:lnTo>
                  <a:lnTo>
                    <a:pt x="1121" y="47"/>
                  </a:lnTo>
                  <a:lnTo>
                    <a:pt x="1118" y="53"/>
                  </a:lnTo>
                  <a:lnTo>
                    <a:pt x="887" y="383"/>
                  </a:lnTo>
                  <a:lnTo>
                    <a:pt x="887" y="383"/>
                  </a:lnTo>
                  <a:lnTo>
                    <a:pt x="882" y="388"/>
                  </a:lnTo>
                  <a:lnTo>
                    <a:pt x="876" y="394"/>
                  </a:lnTo>
                  <a:lnTo>
                    <a:pt x="869" y="396"/>
                  </a:lnTo>
                  <a:lnTo>
                    <a:pt x="862" y="398"/>
                  </a:lnTo>
                  <a:lnTo>
                    <a:pt x="862" y="398"/>
                  </a:lnTo>
                  <a:lnTo>
                    <a:pt x="855" y="398"/>
                  </a:lnTo>
                  <a:lnTo>
                    <a:pt x="849" y="396"/>
                  </a:lnTo>
                  <a:lnTo>
                    <a:pt x="841" y="393"/>
                  </a:lnTo>
                  <a:lnTo>
                    <a:pt x="836" y="387"/>
                  </a:lnTo>
                  <a:lnTo>
                    <a:pt x="730" y="281"/>
                  </a:lnTo>
                  <a:lnTo>
                    <a:pt x="587" y="452"/>
                  </a:lnTo>
                  <a:lnTo>
                    <a:pt x="587" y="452"/>
                  </a:lnTo>
                  <a:lnTo>
                    <a:pt x="582" y="457"/>
                  </a:lnTo>
                  <a:lnTo>
                    <a:pt x="575" y="461"/>
                  </a:lnTo>
                  <a:lnTo>
                    <a:pt x="569" y="463"/>
                  </a:lnTo>
                  <a:lnTo>
                    <a:pt x="562" y="464"/>
                  </a:lnTo>
                  <a:lnTo>
                    <a:pt x="562" y="464"/>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sp>
          <p:nvSpPr>
            <p:cNvPr id="150" name="Freeform 918">
              <a:extLst>
                <a:ext uri="{FF2B5EF4-FFF2-40B4-BE49-F238E27FC236}">
                  <a16:creationId xmlns:a16="http://schemas.microsoft.com/office/drawing/2014/main" id="{C1619A53-BE11-5130-F480-E8357456755A}"/>
                </a:ext>
              </a:extLst>
            </p:cNvPr>
            <p:cNvSpPr>
              <a:spLocks noEditPoints="1"/>
            </p:cNvSpPr>
            <p:nvPr/>
          </p:nvSpPr>
          <p:spPr bwMode="auto">
            <a:xfrm>
              <a:off x="8466138" y="4359276"/>
              <a:ext cx="300038" cy="179388"/>
            </a:xfrm>
            <a:custGeom>
              <a:avLst/>
              <a:gdLst>
                <a:gd name="T0" fmla="*/ 1289 w 1323"/>
                <a:gd name="T1" fmla="*/ 793 h 793"/>
                <a:gd name="T2" fmla="*/ 33 w 1323"/>
                <a:gd name="T3" fmla="*/ 793 h 793"/>
                <a:gd name="T4" fmla="*/ 33 w 1323"/>
                <a:gd name="T5" fmla="*/ 793 h 793"/>
                <a:gd name="T6" fmla="*/ 26 w 1323"/>
                <a:gd name="T7" fmla="*/ 793 h 793"/>
                <a:gd name="T8" fmla="*/ 20 w 1323"/>
                <a:gd name="T9" fmla="*/ 791 h 793"/>
                <a:gd name="T10" fmla="*/ 15 w 1323"/>
                <a:gd name="T11" fmla="*/ 788 h 793"/>
                <a:gd name="T12" fmla="*/ 9 w 1323"/>
                <a:gd name="T13" fmla="*/ 783 h 793"/>
                <a:gd name="T14" fmla="*/ 5 w 1323"/>
                <a:gd name="T15" fmla="*/ 778 h 793"/>
                <a:gd name="T16" fmla="*/ 2 w 1323"/>
                <a:gd name="T17" fmla="*/ 773 h 793"/>
                <a:gd name="T18" fmla="*/ 0 w 1323"/>
                <a:gd name="T19" fmla="*/ 767 h 793"/>
                <a:gd name="T20" fmla="*/ 0 w 1323"/>
                <a:gd name="T21" fmla="*/ 760 h 793"/>
                <a:gd name="T22" fmla="*/ 0 w 1323"/>
                <a:gd name="T23" fmla="*/ 33 h 793"/>
                <a:gd name="T24" fmla="*/ 0 w 1323"/>
                <a:gd name="T25" fmla="*/ 33 h 793"/>
                <a:gd name="T26" fmla="*/ 0 w 1323"/>
                <a:gd name="T27" fmla="*/ 26 h 793"/>
                <a:gd name="T28" fmla="*/ 2 w 1323"/>
                <a:gd name="T29" fmla="*/ 20 h 793"/>
                <a:gd name="T30" fmla="*/ 5 w 1323"/>
                <a:gd name="T31" fmla="*/ 14 h 793"/>
                <a:gd name="T32" fmla="*/ 9 w 1323"/>
                <a:gd name="T33" fmla="*/ 9 h 793"/>
                <a:gd name="T34" fmla="*/ 15 w 1323"/>
                <a:gd name="T35" fmla="*/ 5 h 793"/>
                <a:gd name="T36" fmla="*/ 20 w 1323"/>
                <a:gd name="T37" fmla="*/ 2 h 793"/>
                <a:gd name="T38" fmla="*/ 26 w 1323"/>
                <a:gd name="T39" fmla="*/ 0 h 793"/>
                <a:gd name="T40" fmla="*/ 33 w 1323"/>
                <a:gd name="T41" fmla="*/ 0 h 793"/>
                <a:gd name="T42" fmla="*/ 1289 w 1323"/>
                <a:gd name="T43" fmla="*/ 0 h 793"/>
                <a:gd name="T44" fmla="*/ 1289 w 1323"/>
                <a:gd name="T45" fmla="*/ 0 h 793"/>
                <a:gd name="T46" fmla="*/ 1296 w 1323"/>
                <a:gd name="T47" fmla="*/ 0 h 793"/>
                <a:gd name="T48" fmla="*/ 1302 w 1323"/>
                <a:gd name="T49" fmla="*/ 2 h 793"/>
                <a:gd name="T50" fmla="*/ 1308 w 1323"/>
                <a:gd name="T51" fmla="*/ 5 h 793"/>
                <a:gd name="T52" fmla="*/ 1312 w 1323"/>
                <a:gd name="T53" fmla="*/ 9 h 793"/>
                <a:gd name="T54" fmla="*/ 1316 w 1323"/>
                <a:gd name="T55" fmla="*/ 14 h 793"/>
                <a:gd name="T56" fmla="*/ 1319 w 1323"/>
                <a:gd name="T57" fmla="*/ 20 h 793"/>
                <a:gd name="T58" fmla="*/ 1322 w 1323"/>
                <a:gd name="T59" fmla="*/ 26 h 793"/>
                <a:gd name="T60" fmla="*/ 1323 w 1323"/>
                <a:gd name="T61" fmla="*/ 33 h 793"/>
                <a:gd name="T62" fmla="*/ 1323 w 1323"/>
                <a:gd name="T63" fmla="*/ 760 h 793"/>
                <a:gd name="T64" fmla="*/ 1323 w 1323"/>
                <a:gd name="T65" fmla="*/ 760 h 793"/>
                <a:gd name="T66" fmla="*/ 1322 w 1323"/>
                <a:gd name="T67" fmla="*/ 767 h 793"/>
                <a:gd name="T68" fmla="*/ 1319 w 1323"/>
                <a:gd name="T69" fmla="*/ 773 h 793"/>
                <a:gd name="T70" fmla="*/ 1316 w 1323"/>
                <a:gd name="T71" fmla="*/ 778 h 793"/>
                <a:gd name="T72" fmla="*/ 1312 w 1323"/>
                <a:gd name="T73" fmla="*/ 783 h 793"/>
                <a:gd name="T74" fmla="*/ 1308 w 1323"/>
                <a:gd name="T75" fmla="*/ 788 h 793"/>
                <a:gd name="T76" fmla="*/ 1302 w 1323"/>
                <a:gd name="T77" fmla="*/ 791 h 793"/>
                <a:gd name="T78" fmla="*/ 1296 w 1323"/>
                <a:gd name="T79" fmla="*/ 793 h 793"/>
                <a:gd name="T80" fmla="*/ 1289 w 1323"/>
                <a:gd name="T81" fmla="*/ 793 h 793"/>
                <a:gd name="T82" fmla="*/ 1289 w 1323"/>
                <a:gd name="T83" fmla="*/ 793 h 793"/>
                <a:gd name="T84" fmla="*/ 66 w 1323"/>
                <a:gd name="T85" fmla="*/ 728 h 793"/>
                <a:gd name="T86" fmla="*/ 1256 w 1323"/>
                <a:gd name="T87" fmla="*/ 728 h 793"/>
                <a:gd name="T88" fmla="*/ 1256 w 1323"/>
                <a:gd name="T89" fmla="*/ 65 h 793"/>
                <a:gd name="T90" fmla="*/ 66 w 1323"/>
                <a:gd name="T91" fmla="*/ 65 h 793"/>
                <a:gd name="T92" fmla="*/ 66 w 1323"/>
                <a:gd name="T93" fmla="*/ 72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3" h="793">
                  <a:moveTo>
                    <a:pt x="1289" y="793"/>
                  </a:moveTo>
                  <a:lnTo>
                    <a:pt x="33" y="793"/>
                  </a:lnTo>
                  <a:lnTo>
                    <a:pt x="33" y="793"/>
                  </a:lnTo>
                  <a:lnTo>
                    <a:pt x="26" y="793"/>
                  </a:lnTo>
                  <a:lnTo>
                    <a:pt x="20" y="791"/>
                  </a:lnTo>
                  <a:lnTo>
                    <a:pt x="15" y="788"/>
                  </a:lnTo>
                  <a:lnTo>
                    <a:pt x="9" y="783"/>
                  </a:lnTo>
                  <a:lnTo>
                    <a:pt x="5" y="778"/>
                  </a:lnTo>
                  <a:lnTo>
                    <a:pt x="2" y="773"/>
                  </a:lnTo>
                  <a:lnTo>
                    <a:pt x="0" y="767"/>
                  </a:lnTo>
                  <a:lnTo>
                    <a:pt x="0" y="760"/>
                  </a:lnTo>
                  <a:lnTo>
                    <a:pt x="0" y="33"/>
                  </a:lnTo>
                  <a:lnTo>
                    <a:pt x="0" y="33"/>
                  </a:lnTo>
                  <a:lnTo>
                    <a:pt x="0" y="26"/>
                  </a:lnTo>
                  <a:lnTo>
                    <a:pt x="2" y="20"/>
                  </a:lnTo>
                  <a:lnTo>
                    <a:pt x="5" y="14"/>
                  </a:lnTo>
                  <a:lnTo>
                    <a:pt x="9" y="9"/>
                  </a:lnTo>
                  <a:lnTo>
                    <a:pt x="15" y="5"/>
                  </a:lnTo>
                  <a:lnTo>
                    <a:pt x="20" y="2"/>
                  </a:lnTo>
                  <a:lnTo>
                    <a:pt x="26" y="0"/>
                  </a:lnTo>
                  <a:lnTo>
                    <a:pt x="33" y="0"/>
                  </a:lnTo>
                  <a:lnTo>
                    <a:pt x="1289" y="0"/>
                  </a:lnTo>
                  <a:lnTo>
                    <a:pt x="1289" y="0"/>
                  </a:lnTo>
                  <a:lnTo>
                    <a:pt x="1296" y="0"/>
                  </a:lnTo>
                  <a:lnTo>
                    <a:pt x="1302" y="2"/>
                  </a:lnTo>
                  <a:lnTo>
                    <a:pt x="1308" y="5"/>
                  </a:lnTo>
                  <a:lnTo>
                    <a:pt x="1312" y="9"/>
                  </a:lnTo>
                  <a:lnTo>
                    <a:pt x="1316" y="14"/>
                  </a:lnTo>
                  <a:lnTo>
                    <a:pt x="1319" y="20"/>
                  </a:lnTo>
                  <a:lnTo>
                    <a:pt x="1322" y="26"/>
                  </a:lnTo>
                  <a:lnTo>
                    <a:pt x="1323" y="33"/>
                  </a:lnTo>
                  <a:lnTo>
                    <a:pt x="1323" y="760"/>
                  </a:lnTo>
                  <a:lnTo>
                    <a:pt x="1323" y="760"/>
                  </a:lnTo>
                  <a:lnTo>
                    <a:pt x="1322" y="767"/>
                  </a:lnTo>
                  <a:lnTo>
                    <a:pt x="1319" y="773"/>
                  </a:lnTo>
                  <a:lnTo>
                    <a:pt x="1316" y="778"/>
                  </a:lnTo>
                  <a:lnTo>
                    <a:pt x="1312" y="783"/>
                  </a:lnTo>
                  <a:lnTo>
                    <a:pt x="1308" y="788"/>
                  </a:lnTo>
                  <a:lnTo>
                    <a:pt x="1302" y="791"/>
                  </a:lnTo>
                  <a:lnTo>
                    <a:pt x="1296" y="793"/>
                  </a:lnTo>
                  <a:lnTo>
                    <a:pt x="1289" y="793"/>
                  </a:lnTo>
                  <a:lnTo>
                    <a:pt x="1289" y="793"/>
                  </a:lnTo>
                  <a:close/>
                  <a:moveTo>
                    <a:pt x="66" y="728"/>
                  </a:moveTo>
                  <a:lnTo>
                    <a:pt x="1256" y="728"/>
                  </a:lnTo>
                  <a:lnTo>
                    <a:pt x="1256" y="65"/>
                  </a:lnTo>
                  <a:lnTo>
                    <a:pt x="66" y="65"/>
                  </a:lnTo>
                  <a:lnTo>
                    <a:pt x="66" y="7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nvGrpSpPr>
          <p:cNvPr id="151" name="Group 150">
            <a:extLst>
              <a:ext uri="{FF2B5EF4-FFF2-40B4-BE49-F238E27FC236}">
                <a16:creationId xmlns:a16="http://schemas.microsoft.com/office/drawing/2014/main" id="{D8C32A49-CA68-EA38-BA7B-2D648ED99016}"/>
              </a:ext>
            </a:extLst>
          </p:cNvPr>
          <p:cNvGrpSpPr/>
          <p:nvPr/>
        </p:nvGrpSpPr>
        <p:grpSpPr>
          <a:xfrm>
            <a:off x="1285112" y="4272884"/>
            <a:ext cx="369470" cy="342172"/>
            <a:chOff x="4814039" y="2413831"/>
            <a:chExt cx="277588" cy="257078"/>
          </a:xfrm>
          <a:solidFill>
            <a:srgbClr val="37617A"/>
          </a:solidFill>
        </p:grpSpPr>
        <p:sp>
          <p:nvSpPr>
            <p:cNvPr id="152" name="Freeform: Shape 151">
              <a:extLst>
                <a:ext uri="{FF2B5EF4-FFF2-40B4-BE49-F238E27FC236}">
                  <a16:creationId xmlns:a16="http://schemas.microsoft.com/office/drawing/2014/main" id="{330B5BBE-27FE-AD22-87D1-2F1BDC08E994}"/>
                </a:ext>
              </a:extLst>
            </p:cNvPr>
            <p:cNvSpPr/>
            <p:nvPr/>
          </p:nvSpPr>
          <p:spPr>
            <a:xfrm>
              <a:off x="4908072" y="2568997"/>
              <a:ext cx="89522" cy="101912"/>
            </a:xfrm>
            <a:custGeom>
              <a:avLst/>
              <a:gdLst>
                <a:gd name="connsiteX0" fmla="*/ 87353 w 89522"/>
                <a:gd name="connsiteY0" fmla="*/ 23922 h 101912"/>
                <a:gd name="connsiteX1" fmla="*/ 46930 w 89522"/>
                <a:gd name="connsiteY1" fmla="*/ 581 h 101912"/>
                <a:gd name="connsiteX2" fmla="*/ 42592 w 89522"/>
                <a:gd name="connsiteY2" fmla="*/ 581 h 101912"/>
                <a:gd name="connsiteX3" fmla="*/ 2169 w 89522"/>
                <a:gd name="connsiteY3" fmla="*/ 23922 h 101912"/>
                <a:gd name="connsiteX4" fmla="*/ 0 w 89522"/>
                <a:gd name="connsiteY4" fmla="*/ 27675 h 101912"/>
                <a:gd name="connsiteX5" fmla="*/ 0 w 89522"/>
                <a:gd name="connsiteY5" fmla="*/ 74235 h 101912"/>
                <a:gd name="connsiteX6" fmla="*/ 2169 w 89522"/>
                <a:gd name="connsiteY6" fmla="*/ 77994 h 101912"/>
                <a:gd name="connsiteX7" fmla="*/ 42592 w 89522"/>
                <a:gd name="connsiteY7" fmla="*/ 101328 h 101912"/>
                <a:gd name="connsiteX8" fmla="*/ 46930 w 89522"/>
                <a:gd name="connsiteY8" fmla="*/ 101328 h 101912"/>
                <a:gd name="connsiteX9" fmla="*/ 87353 w 89522"/>
                <a:gd name="connsiteY9" fmla="*/ 77994 h 101912"/>
                <a:gd name="connsiteX10" fmla="*/ 89522 w 89522"/>
                <a:gd name="connsiteY10" fmla="*/ 74235 h 101912"/>
                <a:gd name="connsiteX11" fmla="*/ 89522 w 89522"/>
                <a:gd name="connsiteY11" fmla="*/ 27675 h 101912"/>
                <a:gd name="connsiteX12" fmla="*/ 87353 w 89522"/>
                <a:gd name="connsiteY12" fmla="*/ 23922 h 101912"/>
                <a:gd name="connsiteX13" fmla="*/ 44761 w 89522"/>
                <a:gd name="connsiteY13" fmla="*/ 9348 h 101912"/>
                <a:gd name="connsiteX14" fmla="*/ 76510 w 89522"/>
                <a:gd name="connsiteY14" fmla="*/ 27675 h 101912"/>
                <a:gd name="connsiteX15" fmla="*/ 44761 w 89522"/>
                <a:gd name="connsiteY15" fmla="*/ 46007 h 101912"/>
                <a:gd name="connsiteX16" fmla="*/ 13012 w 89522"/>
                <a:gd name="connsiteY16" fmla="*/ 27675 h 101912"/>
                <a:gd name="connsiteX17" fmla="*/ 8675 w 89522"/>
                <a:gd name="connsiteY17" fmla="*/ 35187 h 101912"/>
                <a:gd name="connsiteX18" fmla="*/ 40424 w 89522"/>
                <a:gd name="connsiteY18" fmla="*/ 53520 h 101912"/>
                <a:gd name="connsiteX19" fmla="*/ 40424 w 89522"/>
                <a:gd name="connsiteY19" fmla="*/ 90063 h 101912"/>
                <a:gd name="connsiteX20" fmla="*/ 8675 w 89522"/>
                <a:gd name="connsiteY20" fmla="*/ 71730 h 101912"/>
                <a:gd name="connsiteX21" fmla="*/ 80848 w 89522"/>
                <a:gd name="connsiteY21" fmla="*/ 71730 h 101912"/>
                <a:gd name="connsiteX22" fmla="*/ 49098 w 89522"/>
                <a:gd name="connsiteY22" fmla="*/ 90063 h 101912"/>
                <a:gd name="connsiteX23" fmla="*/ 49098 w 89522"/>
                <a:gd name="connsiteY23" fmla="*/ 53520 h 101912"/>
                <a:gd name="connsiteX24" fmla="*/ 80848 w 89522"/>
                <a:gd name="connsiteY24" fmla="*/ 35187 h 10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522" h="101912">
                  <a:moveTo>
                    <a:pt x="87353" y="23922"/>
                  </a:moveTo>
                  <a:lnTo>
                    <a:pt x="46930" y="581"/>
                  </a:lnTo>
                  <a:cubicBezTo>
                    <a:pt x="45588" y="-194"/>
                    <a:pt x="43934" y="-194"/>
                    <a:pt x="42592" y="581"/>
                  </a:cubicBezTo>
                  <a:lnTo>
                    <a:pt x="2169" y="23922"/>
                  </a:lnTo>
                  <a:cubicBezTo>
                    <a:pt x="827" y="24695"/>
                    <a:pt x="0" y="26126"/>
                    <a:pt x="0" y="27675"/>
                  </a:cubicBezTo>
                  <a:lnTo>
                    <a:pt x="0" y="74235"/>
                  </a:lnTo>
                  <a:cubicBezTo>
                    <a:pt x="0" y="75785"/>
                    <a:pt x="827" y="77217"/>
                    <a:pt x="2169" y="77994"/>
                  </a:cubicBezTo>
                  <a:lnTo>
                    <a:pt x="42592" y="101328"/>
                  </a:lnTo>
                  <a:cubicBezTo>
                    <a:pt x="43934" y="102107"/>
                    <a:pt x="45589" y="102107"/>
                    <a:pt x="46930" y="101328"/>
                  </a:cubicBezTo>
                  <a:lnTo>
                    <a:pt x="87353" y="77994"/>
                  </a:lnTo>
                  <a:cubicBezTo>
                    <a:pt x="88695" y="77217"/>
                    <a:pt x="89522" y="75785"/>
                    <a:pt x="89522" y="74235"/>
                  </a:cubicBezTo>
                  <a:lnTo>
                    <a:pt x="89522" y="27675"/>
                  </a:lnTo>
                  <a:cubicBezTo>
                    <a:pt x="89522" y="26126"/>
                    <a:pt x="88695" y="24695"/>
                    <a:pt x="87353" y="23922"/>
                  </a:cubicBezTo>
                  <a:close/>
                  <a:moveTo>
                    <a:pt x="44761" y="9348"/>
                  </a:moveTo>
                  <a:lnTo>
                    <a:pt x="76510" y="27675"/>
                  </a:lnTo>
                  <a:lnTo>
                    <a:pt x="44761" y="46007"/>
                  </a:lnTo>
                  <a:lnTo>
                    <a:pt x="13012" y="27675"/>
                  </a:lnTo>
                  <a:close/>
                  <a:moveTo>
                    <a:pt x="8675" y="35187"/>
                  </a:moveTo>
                  <a:lnTo>
                    <a:pt x="40424" y="53520"/>
                  </a:lnTo>
                  <a:lnTo>
                    <a:pt x="40424" y="90063"/>
                  </a:lnTo>
                  <a:lnTo>
                    <a:pt x="8675" y="71730"/>
                  </a:lnTo>
                  <a:close/>
                  <a:moveTo>
                    <a:pt x="80848" y="71730"/>
                  </a:moveTo>
                  <a:lnTo>
                    <a:pt x="49098" y="90063"/>
                  </a:lnTo>
                  <a:lnTo>
                    <a:pt x="49098" y="53520"/>
                  </a:lnTo>
                  <a:lnTo>
                    <a:pt x="80848" y="35187"/>
                  </a:lnTo>
                  <a:close/>
                </a:path>
              </a:pathLst>
            </a:custGeom>
            <a:solidFill>
              <a:srgbClr val="FDB837"/>
            </a:solidFill>
            <a:ln w="575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15C99CE0-3817-9A78-FE90-0DBC67CF2B2D}"/>
                </a:ext>
              </a:extLst>
            </p:cNvPr>
            <p:cNvSpPr/>
            <p:nvPr/>
          </p:nvSpPr>
          <p:spPr>
            <a:xfrm>
              <a:off x="4887525" y="2413831"/>
              <a:ext cx="130615" cy="101940"/>
            </a:xfrm>
            <a:custGeom>
              <a:avLst/>
              <a:gdLst>
                <a:gd name="connsiteX0" fmla="*/ 4349 w 130615"/>
                <a:gd name="connsiteY0" fmla="*/ 90485 h 101940"/>
                <a:gd name="connsiteX1" fmla="*/ 6512 w 130615"/>
                <a:gd name="connsiteY1" fmla="*/ 89907 h 101940"/>
                <a:gd name="connsiteX2" fmla="*/ 24931 w 130615"/>
                <a:gd name="connsiteY2" fmla="*/ 79277 h 101940"/>
                <a:gd name="connsiteX3" fmla="*/ 63139 w 130615"/>
                <a:gd name="connsiteY3" fmla="*/ 101357 h 101940"/>
                <a:gd name="connsiteX4" fmla="*/ 67477 w 130615"/>
                <a:gd name="connsiteY4" fmla="*/ 101357 h 101940"/>
                <a:gd name="connsiteX5" fmla="*/ 105686 w 130615"/>
                <a:gd name="connsiteY5" fmla="*/ 79300 h 101940"/>
                <a:gd name="connsiteX6" fmla="*/ 124105 w 130615"/>
                <a:gd name="connsiteY6" fmla="*/ 89930 h 101940"/>
                <a:gd name="connsiteX7" fmla="*/ 126268 w 130615"/>
                <a:gd name="connsiteY7" fmla="*/ 90508 h 101940"/>
                <a:gd name="connsiteX8" fmla="*/ 130615 w 130615"/>
                <a:gd name="connsiteY8" fmla="*/ 86181 h 101940"/>
                <a:gd name="connsiteX9" fmla="*/ 128442 w 130615"/>
                <a:gd name="connsiteY9" fmla="*/ 82412 h 101940"/>
                <a:gd name="connsiteX10" fmla="*/ 110069 w 130615"/>
                <a:gd name="connsiteY10" fmla="*/ 71788 h 101940"/>
                <a:gd name="connsiteX11" fmla="*/ 110069 w 130615"/>
                <a:gd name="connsiteY11" fmla="*/ 27675 h 101940"/>
                <a:gd name="connsiteX12" fmla="*/ 107901 w 130615"/>
                <a:gd name="connsiteY12" fmla="*/ 23916 h 101940"/>
                <a:gd name="connsiteX13" fmla="*/ 67477 w 130615"/>
                <a:gd name="connsiteY13" fmla="*/ 581 h 101940"/>
                <a:gd name="connsiteX14" fmla="*/ 63139 w 130615"/>
                <a:gd name="connsiteY14" fmla="*/ 581 h 101940"/>
                <a:gd name="connsiteX15" fmla="*/ 22716 w 130615"/>
                <a:gd name="connsiteY15" fmla="*/ 23916 h 101940"/>
                <a:gd name="connsiteX16" fmla="*/ 20547 w 130615"/>
                <a:gd name="connsiteY16" fmla="*/ 27675 h 101940"/>
                <a:gd name="connsiteX17" fmla="*/ 20547 w 130615"/>
                <a:gd name="connsiteY17" fmla="*/ 71788 h 101940"/>
                <a:gd name="connsiteX18" fmla="*/ 2174 w 130615"/>
                <a:gd name="connsiteY18" fmla="*/ 82394 h 101940"/>
                <a:gd name="connsiteX19" fmla="*/ 579 w 130615"/>
                <a:gd name="connsiteY19" fmla="*/ 88317 h 101940"/>
                <a:gd name="connsiteX20" fmla="*/ 4349 w 130615"/>
                <a:gd name="connsiteY20" fmla="*/ 90491 h 101940"/>
                <a:gd name="connsiteX21" fmla="*/ 88782 w 130615"/>
                <a:gd name="connsiteY21" fmla="*/ 59482 h 101940"/>
                <a:gd name="connsiteX22" fmla="*/ 82854 w 130615"/>
                <a:gd name="connsiteY22" fmla="*/ 61072 h 101940"/>
                <a:gd name="connsiteX23" fmla="*/ 84444 w 130615"/>
                <a:gd name="connsiteY23" fmla="*/ 67000 h 101940"/>
                <a:gd name="connsiteX24" fmla="*/ 97028 w 130615"/>
                <a:gd name="connsiteY24" fmla="*/ 74269 h 101940"/>
                <a:gd name="connsiteX25" fmla="*/ 69645 w 130615"/>
                <a:gd name="connsiteY25" fmla="*/ 90063 h 101940"/>
                <a:gd name="connsiteX26" fmla="*/ 69645 w 130615"/>
                <a:gd name="connsiteY26" fmla="*/ 53514 h 101940"/>
                <a:gd name="connsiteX27" fmla="*/ 92130 w 130615"/>
                <a:gd name="connsiteY27" fmla="*/ 40536 h 101940"/>
                <a:gd name="connsiteX28" fmla="*/ 101383 w 130615"/>
                <a:gd name="connsiteY28" fmla="*/ 35181 h 101940"/>
                <a:gd name="connsiteX29" fmla="*/ 101383 w 130615"/>
                <a:gd name="connsiteY29" fmla="*/ 66774 h 101940"/>
                <a:gd name="connsiteX30" fmla="*/ 65308 w 130615"/>
                <a:gd name="connsiteY30" fmla="*/ 9342 h 101940"/>
                <a:gd name="connsiteX31" fmla="*/ 97057 w 130615"/>
                <a:gd name="connsiteY31" fmla="*/ 27675 h 101940"/>
                <a:gd name="connsiteX32" fmla="*/ 65308 w 130615"/>
                <a:gd name="connsiteY32" fmla="*/ 46001 h 101940"/>
                <a:gd name="connsiteX33" fmla="*/ 33559 w 130615"/>
                <a:gd name="connsiteY33" fmla="*/ 27675 h 101940"/>
                <a:gd name="connsiteX34" fmla="*/ 29222 w 130615"/>
                <a:gd name="connsiteY34" fmla="*/ 35181 h 101940"/>
                <a:gd name="connsiteX35" fmla="*/ 38475 w 130615"/>
                <a:gd name="connsiteY35" fmla="*/ 40536 h 101940"/>
                <a:gd name="connsiteX36" fmla="*/ 60959 w 130615"/>
                <a:gd name="connsiteY36" fmla="*/ 53514 h 101940"/>
                <a:gd name="connsiteX37" fmla="*/ 60959 w 130615"/>
                <a:gd name="connsiteY37" fmla="*/ 90063 h 101940"/>
                <a:gd name="connsiteX38" fmla="*/ 33594 w 130615"/>
                <a:gd name="connsiteY38" fmla="*/ 74263 h 101940"/>
                <a:gd name="connsiteX39" fmla="*/ 46178 w 130615"/>
                <a:gd name="connsiteY39" fmla="*/ 66994 h 101940"/>
                <a:gd name="connsiteX40" fmla="*/ 47768 w 130615"/>
                <a:gd name="connsiteY40" fmla="*/ 61066 h 101940"/>
                <a:gd name="connsiteX41" fmla="*/ 41840 w 130615"/>
                <a:gd name="connsiteY41" fmla="*/ 59476 h 101940"/>
                <a:gd name="connsiteX42" fmla="*/ 29222 w 130615"/>
                <a:gd name="connsiteY42" fmla="*/ 66774 h 10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0615" h="101940">
                  <a:moveTo>
                    <a:pt x="4349" y="90485"/>
                  </a:moveTo>
                  <a:cubicBezTo>
                    <a:pt x="5108" y="90488"/>
                    <a:pt x="5855" y="90288"/>
                    <a:pt x="6512" y="89907"/>
                  </a:cubicBezTo>
                  <a:lnTo>
                    <a:pt x="24931" y="79277"/>
                  </a:lnTo>
                  <a:lnTo>
                    <a:pt x="63139" y="101357"/>
                  </a:lnTo>
                  <a:cubicBezTo>
                    <a:pt x="64481" y="102135"/>
                    <a:pt x="66136" y="102135"/>
                    <a:pt x="67477" y="101357"/>
                  </a:cubicBezTo>
                  <a:lnTo>
                    <a:pt x="105686" y="79300"/>
                  </a:lnTo>
                  <a:lnTo>
                    <a:pt x="124105" y="89930"/>
                  </a:lnTo>
                  <a:cubicBezTo>
                    <a:pt x="124761" y="90311"/>
                    <a:pt x="125508" y="90511"/>
                    <a:pt x="126268" y="90508"/>
                  </a:cubicBezTo>
                  <a:cubicBezTo>
                    <a:pt x="128663" y="90514"/>
                    <a:pt x="130610" y="88577"/>
                    <a:pt x="130615" y="86181"/>
                  </a:cubicBezTo>
                  <a:cubicBezTo>
                    <a:pt x="130619" y="84626"/>
                    <a:pt x="129790" y="83188"/>
                    <a:pt x="128442" y="82412"/>
                  </a:cubicBezTo>
                  <a:lnTo>
                    <a:pt x="110069" y="71788"/>
                  </a:lnTo>
                  <a:lnTo>
                    <a:pt x="110069" y="27675"/>
                  </a:lnTo>
                  <a:cubicBezTo>
                    <a:pt x="110069" y="26125"/>
                    <a:pt x="109242" y="24692"/>
                    <a:pt x="107901" y="23916"/>
                  </a:cubicBezTo>
                  <a:lnTo>
                    <a:pt x="67477" y="581"/>
                  </a:lnTo>
                  <a:cubicBezTo>
                    <a:pt x="66135" y="-194"/>
                    <a:pt x="64481" y="-194"/>
                    <a:pt x="63139" y="581"/>
                  </a:cubicBezTo>
                  <a:lnTo>
                    <a:pt x="22716" y="23916"/>
                  </a:lnTo>
                  <a:cubicBezTo>
                    <a:pt x="21374" y="24692"/>
                    <a:pt x="20547" y="26125"/>
                    <a:pt x="20547" y="27675"/>
                  </a:cubicBezTo>
                  <a:lnTo>
                    <a:pt x="20547" y="71788"/>
                  </a:lnTo>
                  <a:lnTo>
                    <a:pt x="2174" y="82394"/>
                  </a:lnTo>
                  <a:cubicBezTo>
                    <a:pt x="98" y="83589"/>
                    <a:pt x="-616" y="86241"/>
                    <a:pt x="579" y="88317"/>
                  </a:cubicBezTo>
                  <a:cubicBezTo>
                    <a:pt x="1355" y="89665"/>
                    <a:pt x="2793" y="90495"/>
                    <a:pt x="4349" y="90491"/>
                  </a:cubicBezTo>
                  <a:close/>
                  <a:moveTo>
                    <a:pt x="88782" y="59482"/>
                  </a:moveTo>
                  <a:cubicBezTo>
                    <a:pt x="86706" y="58284"/>
                    <a:pt x="84052" y="58996"/>
                    <a:pt x="82854" y="61072"/>
                  </a:cubicBezTo>
                  <a:cubicBezTo>
                    <a:pt x="81656" y="63148"/>
                    <a:pt x="82368" y="65802"/>
                    <a:pt x="84444" y="67000"/>
                  </a:cubicBezTo>
                  <a:lnTo>
                    <a:pt x="97028" y="74269"/>
                  </a:lnTo>
                  <a:lnTo>
                    <a:pt x="69645" y="90063"/>
                  </a:lnTo>
                  <a:lnTo>
                    <a:pt x="69645" y="53514"/>
                  </a:lnTo>
                  <a:lnTo>
                    <a:pt x="92130" y="40536"/>
                  </a:lnTo>
                  <a:lnTo>
                    <a:pt x="101383" y="35181"/>
                  </a:lnTo>
                  <a:lnTo>
                    <a:pt x="101383" y="66774"/>
                  </a:lnTo>
                  <a:close/>
                  <a:moveTo>
                    <a:pt x="65308" y="9342"/>
                  </a:moveTo>
                  <a:lnTo>
                    <a:pt x="97057" y="27675"/>
                  </a:lnTo>
                  <a:lnTo>
                    <a:pt x="65308" y="46001"/>
                  </a:lnTo>
                  <a:lnTo>
                    <a:pt x="33559" y="27675"/>
                  </a:lnTo>
                  <a:close/>
                  <a:moveTo>
                    <a:pt x="29222" y="35181"/>
                  </a:moveTo>
                  <a:lnTo>
                    <a:pt x="38475" y="40536"/>
                  </a:lnTo>
                  <a:lnTo>
                    <a:pt x="60959" y="53514"/>
                  </a:lnTo>
                  <a:lnTo>
                    <a:pt x="60959" y="90063"/>
                  </a:lnTo>
                  <a:lnTo>
                    <a:pt x="33594" y="74263"/>
                  </a:lnTo>
                  <a:lnTo>
                    <a:pt x="46178" y="66994"/>
                  </a:lnTo>
                  <a:cubicBezTo>
                    <a:pt x="48254" y="65796"/>
                    <a:pt x="48966" y="63142"/>
                    <a:pt x="47768" y="61066"/>
                  </a:cubicBezTo>
                  <a:cubicBezTo>
                    <a:pt x="46570" y="58990"/>
                    <a:pt x="43917" y="58278"/>
                    <a:pt x="41840" y="59476"/>
                  </a:cubicBezTo>
                  <a:lnTo>
                    <a:pt x="29222" y="66774"/>
                  </a:lnTo>
                  <a:close/>
                </a:path>
              </a:pathLst>
            </a:custGeom>
            <a:grpFill/>
            <a:ln w="575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CEF76C62-AC25-0481-966F-FB7FFE6C9891}"/>
                </a:ext>
              </a:extLst>
            </p:cNvPr>
            <p:cNvSpPr/>
            <p:nvPr/>
          </p:nvSpPr>
          <p:spPr>
            <a:xfrm>
              <a:off x="4814039" y="2492712"/>
              <a:ext cx="108183" cy="101917"/>
            </a:xfrm>
            <a:custGeom>
              <a:avLst/>
              <a:gdLst>
                <a:gd name="connsiteX0" fmla="*/ 101672 w 108183"/>
                <a:gd name="connsiteY0" fmla="*/ 88698 h 101917"/>
                <a:gd name="connsiteX1" fmla="*/ 103835 w 108183"/>
                <a:gd name="connsiteY1" fmla="*/ 89276 h 101917"/>
                <a:gd name="connsiteX2" fmla="*/ 108183 w 108183"/>
                <a:gd name="connsiteY2" fmla="*/ 84949 h 101917"/>
                <a:gd name="connsiteX3" fmla="*/ 106010 w 108183"/>
                <a:gd name="connsiteY3" fmla="*/ 81180 h 101917"/>
                <a:gd name="connsiteX4" fmla="*/ 89522 w 108183"/>
                <a:gd name="connsiteY4" fmla="*/ 71673 h 101917"/>
                <a:gd name="connsiteX5" fmla="*/ 89522 w 108183"/>
                <a:gd name="connsiteY5" fmla="*/ 27681 h 101917"/>
                <a:gd name="connsiteX6" fmla="*/ 87354 w 108183"/>
                <a:gd name="connsiteY6" fmla="*/ 23922 h 101917"/>
                <a:gd name="connsiteX7" fmla="*/ 46930 w 108183"/>
                <a:gd name="connsiteY7" fmla="*/ 581 h 101917"/>
                <a:gd name="connsiteX8" fmla="*/ 42593 w 108183"/>
                <a:gd name="connsiteY8" fmla="*/ 581 h 101917"/>
                <a:gd name="connsiteX9" fmla="*/ 2169 w 108183"/>
                <a:gd name="connsiteY9" fmla="*/ 23893 h 101917"/>
                <a:gd name="connsiteX10" fmla="*/ 0 w 108183"/>
                <a:gd name="connsiteY10" fmla="*/ 27681 h 101917"/>
                <a:gd name="connsiteX11" fmla="*/ 0 w 108183"/>
                <a:gd name="connsiteY11" fmla="*/ 74240 h 101917"/>
                <a:gd name="connsiteX12" fmla="*/ 2169 w 108183"/>
                <a:gd name="connsiteY12" fmla="*/ 77994 h 101917"/>
                <a:gd name="connsiteX13" fmla="*/ 42593 w 108183"/>
                <a:gd name="connsiteY13" fmla="*/ 101334 h 101917"/>
                <a:gd name="connsiteX14" fmla="*/ 46930 w 108183"/>
                <a:gd name="connsiteY14" fmla="*/ 101334 h 101917"/>
                <a:gd name="connsiteX15" fmla="*/ 85214 w 108183"/>
                <a:gd name="connsiteY15" fmla="*/ 79231 h 101917"/>
                <a:gd name="connsiteX16" fmla="*/ 44761 w 108183"/>
                <a:gd name="connsiteY16" fmla="*/ 9319 h 101917"/>
                <a:gd name="connsiteX17" fmla="*/ 76510 w 108183"/>
                <a:gd name="connsiteY17" fmla="*/ 27652 h 101917"/>
                <a:gd name="connsiteX18" fmla="*/ 44761 w 108183"/>
                <a:gd name="connsiteY18" fmla="*/ 45978 h 101917"/>
                <a:gd name="connsiteX19" fmla="*/ 13012 w 108183"/>
                <a:gd name="connsiteY19" fmla="*/ 27681 h 101917"/>
                <a:gd name="connsiteX20" fmla="*/ 8675 w 108183"/>
                <a:gd name="connsiteY20" fmla="*/ 35164 h 101917"/>
                <a:gd name="connsiteX21" fmla="*/ 17928 w 108183"/>
                <a:gd name="connsiteY21" fmla="*/ 40513 h 101917"/>
                <a:gd name="connsiteX22" fmla="*/ 40424 w 108183"/>
                <a:gd name="connsiteY22" fmla="*/ 53496 h 101917"/>
                <a:gd name="connsiteX23" fmla="*/ 40424 w 108183"/>
                <a:gd name="connsiteY23" fmla="*/ 90034 h 101917"/>
                <a:gd name="connsiteX24" fmla="*/ 8675 w 108183"/>
                <a:gd name="connsiteY24" fmla="*/ 71702 h 101917"/>
                <a:gd name="connsiteX25" fmla="*/ 49098 w 108183"/>
                <a:gd name="connsiteY25" fmla="*/ 90034 h 101917"/>
                <a:gd name="connsiteX26" fmla="*/ 49098 w 108183"/>
                <a:gd name="connsiteY26" fmla="*/ 53496 h 101917"/>
                <a:gd name="connsiteX27" fmla="*/ 71583 w 108183"/>
                <a:gd name="connsiteY27" fmla="*/ 40513 h 101917"/>
                <a:gd name="connsiteX28" fmla="*/ 80836 w 108183"/>
                <a:gd name="connsiteY28" fmla="*/ 35164 h 101917"/>
                <a:gd name="connsiteX29" fmla="*/ 80836 w 108183"/>
                <a:gd name="connsiteY29" fmla="*/ 66664 h 101917"/>
                <a:gd name="connsiteX30" fmla="*/ 66037 w 108183"/>
                <a:gd name="connsiteY30" fmla="*/ 58123 h 101917"/>
                <a:gd name="connsiteX31" fmla="*/ 60109 w 108183"/>
                <a:gd name="connsiteY31" fmla="*/ 59713 h 101917"/>
                <a:gd name="connsiteX32" fmla="*/ 61700 w 108183"/>
                <a:gd name="connsiteY32" fmla="*/ 65641 h 101917"/>
                <a:gd name="connsiteX33" fmla="*/ 76528 w 108183"/>
                <a:gd name="connsiteY33" fmla="*/ 74200 h 10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8183" h="101917">
                  <a:moveTo>
                    <a:pt x="101672" y="88698"/>
                  </a:moveTo>
                  <a:cubicBezTo>
                    <a:pt x="102329" y="89080"/>
                    <a:pt x="103076" y="89279"/>
                    <a:pt x="103835" y="89276"/>
                  </a:cubicBezTo>
                  <a:cubicBezTo>
                    <a:pt x="106231" y="89282"/>
                    <a:pt x="108177" y="87345"/>
                    <a:pt x="108183" y="84949"/>
                  </a:cubicBezTo>
                  <a:cubicBezTo>
                    <a:pt x="108187" y="83394"/>
                    <a:pt x="107358" y="81956"/>
                    <a:pt x="106010" y="81180"/>
                  </a:cubicBezTo>
                  <a:lnTo>
                    <a:pt x="89522" y="71673"/>
                  </a:lnTo>
                  <a:lnTo>
                    <a:pt x="89522" y="27681"/>
                  </a:lnTo>
                  <a:cubicBezTo>
                    <a:pt x="89522" y="26130"/>
                    <a:pt x="88695" y="24698"/>
                    <a:pt x="87354" y="23922"/>
                  </a:cubicBezTo>
                  <a:lnTo>
                    <a:pt x="46930" y="581"/>
                  </a:lnTo>
                  <a:cubicBezTo>
                    <a:pt x="45588" y="-194"/>
                    <a:pt x="43934" y="-194"/>
                    <a:pt x="42593" y="581"/>
                  </a:cubicBezTo>
                  <a:lnTo>
                    <a:pt x="2169" y="23893"/>
                  </a:lnTo>
                  <a:cubicBezTo>
                    <a:pt x="818" y="24674"/>
                    <a:pt x="-10" y="26120"/>
                    <a:pt x="0" y="27681"/>
                  </a:cubicBezTo>
                  <a:lnTo>
                    <a:pt x="0" y="74240"/>
                  </a:lnTo>
                  <a:cubicBezTo>
                    <a:pt x="0" y="75789"/>
                    <a:pt x="827" y="77220"/>
                    <a:pt x="2169" y="77994"/>
                  </a:cubicBezTo>
                  <a:lnTo>
                    <a:pt x="42593" y="101334"/>
                  </a:lnTo>
                  <a:cubicBezTo>
                    <a:pt x="43933" y="102112"/>
                    <a:pt x="45589" y="102112"/>
                    <a:pt x="46930" y="101334"/>
                  </a:cubicBezTo>
                  <a:lnTo>
                    <a:pt x="85214" y="79231"/>
                  </a:lnTo>
                  <a:close/>
                  <a:moveTo>
                    <a:pt x="44761" y="9319"/>
                  </a:moveTo>
                  <a:lnTo>
                    <a:pt x="76510" y="27652"/>
                  </a:lnTo>
                  <a:lnTo>
                    <a:pt x="44761" y="45978"/>
                  </a:lnTo>
                  <a:lnTo>
                    <a:pt x="13012" y="27681"/>
                  </a:lnTo>
                  <a:close/>
                  <a:moveTo>
                    <a:pt x="8675" y="35164"/>
                  </a:moveTo>
                  <a:lnTo>
                    <a:pt x="17928" y="40513"/>
                  </a:lnTo>
                  <a:lnTo>
                    <a:pt x="40424" y="53496"/>
                  </a:lnTo>
                  <a:lnTo>
                    <a:pt x="40424" y="90034"/>
                  </a:lnTo>
                  <a:lnTo>
                    <a:pt x="8675" y="71702"/>
                  </a:lnTo>
                  <a:close/>
                  <a:moveTo>
                    <a:pt x="49098" y="90034"/>
                  </a:moveTo>
                  <a:lnTo>
                    <a:pt x="49098" y="53496"/>
                  </a:lnTo>
                  <a:lnTo>
                    <a:pt x="71583" y="40513"/>
                  </a:lnTo>
                  <a:lnTo>
                    <a:pt x="80836" y="35164"/>
                  </a:lnTo>
                  <a:lnTo>
                    <a:pt x="80836" y="66664"/>
                  </a:lnTo>
                  <a:lnTo>
                    <a:pt x="66037" y="58123"/>
                  </a:lnTo>
                  <a:cubicBezTo>
                    <a:pt x="63961" y="56925"/>
                    <a:pt x="61307" y="57637"/>
                    <a:pt x="60109" y="59713"/>
                  </a:cubicBezTo>
                  <a:cubicBezTo>
                    <a:pt x="58912" y="61789"/>
                    <a:pt x="59624" y="64443"/>
                    <a:pt x="61700" y="65641"/>
                  </a:cubicBezTo>
                  <a:lnTo>
                    <a:pt x="76528" y="74200"/>
                  </a:lnTo>
                  <a:close/>
                </a:path>
              </a:pathLst>
            </a:custGeom>
            <a:grpFill/>
            <a:ln w="575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DB7E0C81-4573-9798-F48E-99235CA846EB}"/>
                </a:ext>
              </a:extLst>
            </p:cNvPr>
            <p:cNvSpPr/>
            <p:nvPr/>
          </p:nvSpPr>
          <p:spPr>
            <a:xfrm>
              <a:off x="4983472" y="2492683"/>
              <a:ext cx="108155" cy="101929"/>
            </a:xfrm>
            <a:custGeom>
              <a:avLst/>
              <a:gdLst>
                <a:gd name="connsiteX0" fmla="*/ 105986 w 108155"/>
                <a:gd name="connsiteY0" fmla="*/ 23922 h 101929"/>
                <a:gd name="connsiteX1" fmla="*/ 65563 w 108155"/>
                <a:gd name="connsiteY1" fmla="*/ 581 h 101929"/>
                <a:gd name="connsiteX2" fmla="*/ 61225 w 108155"/>
                <a:gd name="connsiteY2" fmla="*/ 581 h 101929"/>
                <a:gd name="connsiteX3" fmla="*/ 20830 w 108155"/>
                <a:gd name="connsiteY3" fmla="*/ 23922 h 101929"/>
                <a:gd name="connsiteX4" fmla="*/ 18662 w 108155"/>
                <a:gd name="connsiteY4" fmla="*/ 27681 h 101929"/>
                <a:gd name="connsiteX5" fmla="*/ 18662 w 108155"/>
                <a:gd name="connsiteY5" fmla="*/ 71702 h 101929"/>
                <a:gd name="connsiteX6" fmla="*/ 2174 w 108155"/>
                <a:gd name="connsiteY6" fmla="*/ 81221 h 101929"/>
                <a:gd name="connsiteX7" fmla="*/ 579 w 108155"/>
                <a:gd name="connsiteY7" fmla="*/ 87144 h 101929"/>
                <a:gd name="connsiteX8" fmla="*/ 4349 w 108155"/>
                <a:gd name="connsiteY8" fmla="*/ 89317 h 101929"/>
                <a:gd name="connsiteX9" fmla="*/ 6512 w 108155"/>
                <a:gd name="connsiteY9" fmla="*/ 88739 h 101929"/>
                <a:gd name="connsiteX10" fmla="*/ 22970 w 108155"/>
                <a:gd name="connsiteY10" fmla="*/ 79243 h 101929"/>
                <a:gd name="connsiteX11" fmla="*/ 61254 w 108155"/>
                <a:gd name="connsiteY11" fmla="*/ 101346 h 101929"/>
                <a:gd name="connsiteX12" fmla="*/ 65592 w 108155"/>
                <a:gd name="connsiteY12" fmla="*/ 101346 h 101929"/>
                <a:gd name="connsiteX13" fmla="*/ 106015 w 108155"/>
                <a:gd name="connsiteY13" fmla="*/ 78005 h 101929"/>
                <a:gd name="connsiteX14" fmla="*/ 108155 w 108155"/>
                <a:gd name="connsiteY14" fmla="*/ 74240 h 101929"/>
                <a:gd name="connsiteX15" fmla="*/ 108155 w 108155"/>
                <a:gd name="connsiteY15" fmla="*/ 27710 h 101929"/>
                <a:gd name="connsiteX16" fmla="*/ 105986 w 108155"/>
                <a:gd name="connsiteY16" fmla="*/ 23922 h 101929"/>
                <a:gd name="connsiteX17" fmla="*/ 63394 w 108155"/>
                <a:gd name="connsiteY17" fmla="*/ 9348 h 101929"/>
                <a:gd name="connsiteX18" fmla="*/ 95143 w 108155"/>
                <a:gd name="connsiteY18" fmla="*/ 27681 h 101929"/>
                <a:gd name="connsiteX19" fmla="*/ 63394 w 108155"/>
                <a:gd name="connsiteY19" fmla="*/ 46007 h 101929"/>
                <a:gd name="connsiteX20" fmla="*/ 31645 w 108155"/>
                <a:gd name="connsiteY20" fmla="*/ 27710 h 101929"/>
                <a:gd name="connsiteX21" fmla="*/ 48011 w 108155"/>
                <a:gd name="connsiteY21" fmla="*/ 59736 h 101929"/>
                <a:gd name="connsiteX22" fmla="*/ 42095 w 108155"/>
                <a:gd name="connsiteY22" fmla="*/ 58148 h 101929"/>
                <a:gd name="connsiteX23" fmla="*/ 42089 w 108155"/>
                <a:gd name="connsiteY23" fmla="*/ 58152 h 101929"/>
                <a:gd name="connsiteX24" fmla="*/ 27308 w 108155"/>
                <a:gd name="connsiteY24" fmla="*/ 66693 h 101929"/>
                <a:gd name="connsiteX25" fmla="*/ 27308 w 108155"/>
                <a:gd name="connsiteY25" fmla="*/ 35193 h 101929"/>
                <a:gd name="connsiteX26" fmla="*/ 36560 w 108155"/>
                <a:gd name="connsiteY26" fmla="*/ 40542 h 101929"/>
                <a:gd name="connsiteX27" fmla="*/ 59045 w 108155"/>
                <a:gd name="connsiteY27" fmla="*/ 53525 h 101929"/>
                <a:gd name="connsiteX28" fmla="*/ 59045 w 108155"/>
                <a:gd name="connsiteY28" fmla="*/ 90063 h 101929"/>
                <a:gd name="connsiteX29" fmla="*/ 31604 w 108155"/>
                <a:gd name="connsiteY29" fmla="*/ 74223 h 101929"/>
                <a:gd name="connsiteX30" fmla="*/ 46432 w 108155"/>
                <a:gd name="connsiteY30" fmla="*/ 65664 h 101929"/>
                <a:gd name="connsiteX31" fmla="*/ 48012 w 108155"/>
                <a:gd name="connsiteY31" fmla="*/ 59737 h 101929"/>
                <a:gd name="connsiteX32" fmla="*/ 48011 w 108155"/>
                <a:gd name="connsiteY32" fmla="*/ 59736 h 101929"/>
                <a:gd name="connsiteX33" fmla="*/ 67714 w 108155"/>
                <a:gd name="connsiteY33" fmla="*/ 90063 h 101929"/>
                <a:gd name="connsiteX34" fmla="*/ 67714 w 108155"/>
                <a:gd name="connsiteY34" fmla="*/ 53525 h 101929"/>
                <a:gd name="connsiteX35" fmla="*/ 90227 w 108155"/>
                <a:gd name="connsiteY35" fmla="*/ 40542 h 101929"/>
                <a:gd name="connsiteX36" fmla="*/ 99480 w 108155"/>
                <a:gd name="connsiteY36" fmla="*/ 35193 h 101929"/>
                <a:gd name="connsiteX37" fmla="*/ 99480 w 108155"/>
                <a:gd name="connsiteY37" fmla="*/ 71730 h 10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8155" h="101929">
                  <a:moveTo>
                    <a:pt x="105986" y="23922"/>
                  </a:moveTo>
                  <a:lnTo>
                    <a:pt x="65563" y="581"/>
                  </a:lnTo>
                  <a:cubicBezTo>
                    <a:pt x="64220" y="-194"/>
                    <a:pt x="62568" y="-194"/>
                    <a:pt x="61225" y="581"/>
                  </a:cubicBezTo>
                  <a:lnTo>
                    <a:pt x="20830" y="23922"/>
                  </a:lnTo>
                  <a:cubicBezTo>
                    <a:pt x="19489" y="24698"/>
                    <a:pt x="18662" y="26130"/>
                    <a:pt x="18662" y="27681"/>
                  </a:cubicBezTo>
                  <a:lnTo>
                    <a:pt x="18662" y="71702"/>
                  </a:lnTo>
                  <a:lnTo>
                    <a:pt x="2174" y="81221"/>
                  </a:lnTo>
                  <a:cubicBezTo>
                    <a:pt x="98" y="82415"/>
                    <a:pt x="-616" y="85067"/>
                    <a:pt x="579" y="87144"/>
                  </a:cubicBezTo>
                  <a:cubicBezTo>
                    <a:pt x="1355" y="88492"/>
                    <a:pt x="2793" y="89321"/>
                    <a:pt x="4349" y="89317"/>
                  </a:cubicBezTo>
                  <a:cubicBezTo>
                    <a:pt x="5108" y="89320"/>
                    <a:pt x="5855" y="89120"/>
                    <a:pt x="6512" y="88739"/>
                  </a:cubicBezTo>
                  <a:lnTo>
                    <a:pt x="22970" y="79243"/>
                  </a:lnTo>
                  <a:lnTo>
                    <a:pt x="61254" y="101346"/>
                  </a:lnTo>
                  <a:cubicBezTo>
                    <a:pt x="62595" y="102124"/>
                    <a:pt x="64250" y="102124"/>
                    <a:pt x="65592" y="101346"/>
                  </a:cubicBezTo>
                  <a:lnTo>
                    <a:pt x="106015" y="78005"/>
                  </a:lnTo>
                  <a:cubicBezTo>
                    <a:pt x="107349" y="77222"/>
                    <a:pt x="108165" y="75787"/>
                    <a:pt x="108155" y="74240"/>
                  </a:cubicBezTo>
                  <a:lnTo>
                    <a:pt x="108155" y="27710"/>
                  </a:lnTo>
                  <a:cubicBezTo>
                    <a:pt x="108165" y="26149"/>
                    <a:pt x="107337" y="24703"/>
                    <a:pt x="105986" y="23922"/>
                  </a:cubicBezTo>
                  <a:close/>
                  <a:moveTo>
                    <a:pt x="63394" y="9348"/>
                  </a:moveTo>
                  <a:lnTo>
                    <a:pt x="95143" y="27681"/>
                  </a:lnTo>
                  <a:lnTo>
                    <a:pt x="63394" y="46007"/>
                  </a:lnTo>
                  <a:lnTo>
                    <a:pt x="31645" y="27710"/>
                  </a:lnTo>
                  <a:close/>
                  <a:moveTo>
                    <a:pt x="48011" y="59736"/>
                  </a:moveTo>
                  <a:cubicBezTo>
                    <a:pt x="46816" y="57664"/>
                    <a:pt x="44167" y="56954"/>
                    <a:pt x="42095" y="58148"/>
                  </a:cubicBezTo>
                  <a:cubicBezTo>
                    <a:pt x="42093" y="58149"/>
                    <a:pt x="42091" y="58151"/>
                    <a:pt x="42089" y="58152"/>
                  </a:cubicBezTo>
                  <a:lnTo>
                    <a:pt x="27308" y="66693"/>
                  </a:lnTo>
                  <a:lnTo>
                    <a:pt x="27308" y="35193"/>
                  </a:lnTo>
                  <a:lnTo>
                    <a:pt x="36560" y="40542"/>
                  </a:lnTo>
                  <a:lnTo>
                    <a:pt x="59045" y="53525"/>
                  </a:lnTo>
                  <a:lnTo>
                    <a:pt x="59045" y="90063"/>
                  </a:lnTo>
                  <a:lnTo>
                    <a:pt x="31604" y="74223"/>
                  </a:lnTo>
                  <a:lnTo>
                    <a:pt x="46432" y="65664"/>
                  </a:lnTo>
                  <a:cubicBezTo>
                    <a:pt x="48505" y="64463"/>
                    <a:pt x="49212" y="61810"/>
                    <a:pt x="48012" y="59737"/>
                  </a:cubicBezTo>
                  <a:cubicBezTo>
                    <a:pt x="48011" y="59737"/>
                    <a:pt x="48011" y="59736"/>
                    <a:pt x="48011" y="59736"/>
                  </a:cubicBezTo>
                  <a:close/>
                  <a:moveTo>
                    <a:pt x="67714" y="90063"/>
                  </a:moveTo>
                  <a:lnTo>
                    <a:pt x="67714" y="53525"/>
                  </a:lnTo>
                  <a:lnTo>
                    <a:pt x="90227" y="40542"/>
                  </a:lnTo>
                  <a:lnTo>
                    <a:pt x="99480" y="35193"/>
                  </a:lnTo>
                  <a:lnTo>
                    <a:pt x="99480" y="71730"/>
                  </a:lnTo>
                  <a:close/>
                </a:path>
              </a:pathLst>
            </a:custGeom>
            <a:grpFill/>
            <a:ln w="5755" cap="flat">
              <a:no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4C719BAF-9A10-318F-40F0-A0897D562BF1}"/>
              </a:ext>
            </a:extLst>
          </p:cNvPr>
          <p:cNvGrpSpPr/>
          <p:nvPr/>
        </p:nvGrpSpPr>
        <p:grpSpPr>
          <a:xfrm>
            <a:off x="1284571" y="5187024"/>
            <a:ext cx="367716" cy="387556"/>
            <a:chOff x="1284571" y="5187024"/>
            <a:chExt cx="367716" cy="387556"/>
          </a:xfrm>
        </p:grpSpPr>
        <p:grpSp>
          <p:nvGrpSpPr>
            <p:cNvPr id="22" name="Group 21">
              <a:extLst>
                <a:ext uri="{FF2B5EF4-FFF2-40B4-BE49-F238E27FC236}">
                  <a16:creationId xmlns:a16="http://schemas.microsoft.com/office/drawing/2014/main" id="{1ADBD91F-F7E1-FA37-9321-390A6BC85C3B}"/>
                </a:ext>
              </a:extLst>
            </p:cNvPr>
            <p:cNvGrpSpPr/>
            <p:nvPr/>
          </p:nvGrpSpPr>
          <p:grpSpPr>
            <a:xfrm>
              <a:off x="1284571" y="5187024"/>
              <a:ext cx="367716" cy="387556"/>
              <a:chOff x="1321715" y="4883708"/>
              <a:chExt cx="1134500" cy="1195711"/>
            </a:xfrm>
          </p:grpSpPr>
          <p:sp>
            <p:nvSpPr>
              <p:cNvPr id="156" name="Isosceles Triangle 155">
                <a:extLst>
                  <a:ext uri="{FF2B5EF4-FFF2-40B4-BE49-F238E27FC236}">
                    <a16:creationId xmlns:a16="http://schemas.microsoft.com/office/drawing/2014/main" id="{2DA99D2B-AB04-2547-B910-D9F794862FAC}"/>
                  </a:ext>
                </a:extLst>
              </p:cNvPr>
              <p:cNvSpPr/>
              <p:nvPr/>
            </p:nvSpPr>
            <p:spPr>
              <a:xfrm>
                <a:off x="1321715" y="4883708"/>
                <a:ext cx="447591" cy="385855"/>
              </a:xfrm>
              <a:prstGeom prst="triangl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Proxima Nova Rg"/>
                  <a:ea typeface="+mn-ea"/>
                  <a:cs typeface="+mn-cs"/>
                </a:endParaRPr>
              </a:p>
            </p:txBody>
          </p:sp>
          <p:sp>
            <p:nvSpPr>
              <p:cNvPr id="157" name="Oval 156">
                <a:extLst>
                  <a:ext uri="{FF2B5EF4-FFF2-40B4-BE49-F238E27FC236}">
                    <a16:creationId xmlns:a16="http://schemas.microsoft.com/office/drawing/2014/main" id="{706BD289-B205-A89E-8749-1E447C2CB3D7}"/>
                  </a:ext>
                </a:extLst>
              </p:cNvPr>
              <p:cNvSpPr/>
              <p:nvPr/>
            </p:nvSpPr>
            <p:spPr>
              <a:xfrm>
                <a:off x="2070360" y="5693564"/>
                <a:ext cx="385855" cy="385855"/>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Proxima Nova Rg"/>
                  <a:ea typeface="+mn-ea"/>
                  <a:cs typeface="+mn-cs"/>
                </a:endParaRPr>
              </a:p>
            </p:txBody>
          </p:sp>
        </p:grpSp>
        <p:cxnSp>
          <p:nvCxnSpPr>
            <p:cNvPr id="158" name="Straight Connector 157">
              <a:extLst>
                <a:ext uri="{FF2B5EF4-FFF2-40B4-BE49-F238E27FC236}">
                  <a16:creationId xmlns:a16="http://schemas.microsoft.com/office/drawing/2014/main" id="{595B14A9-24D5-16DB-675E-62E5F7001676}"/>
                </a:ext>
              </a:extLst>
            </p:cNvPr>
            <p:cNvCxnSpPr>
              <a:cxnSpLocks/>
            </p:cNvCxnSpPr>
            <p:nvPr/>
          </p:nvCxnSpPr>
          <p:spPr>
            <a:xfrm>
              <a:off x="1416990" y="5338763"/>
              <a:ext cx="109391" cy="113998"/>
            </a:xfrm>
            <a:prstGeom prst="line">
              <a:avLst/>
            </a:prstGeom>
            <a:ln>
              <a:solidFill>
                <a:schemeClr val="bg1">
                  <a:lumMod val="85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82C1F096-8E77-8567-F309-1B55F6F5E1FB}"/>
              </a:ext>
            </a:extLst>
          </p:cNvPr>
          <p:cNvGrpSpPr/>
          <p:nvPr/>
        </p:nvGrpSpPr>
        <p:grpSpPr>
          <a:xfrm>
            <a:off x="6723184" y="1454837"/>
            <a:ext cx="1440326" cy="460650"/>
            <a:chOff x="985375" y="2101850"/>
            <a:chExt cx="1440326" cy="460650"/>
          </a:xfrm>
        </p:grpSpPr>
        <p:sp>
          <p:nvSpPr>
            <p:cNvPr id="160" name="TextBox 159">
              <a:extLst>
                <a:ext uri="{FF2B5EF4-FFF2-40B4-BE49-F238E27FC236}">
                  <a16:creationId xmlns:a16="http://schemas.microsoft.com/office/drawing/2014/main" id="{042DFE75-A9A6-4789-0D11-1BFD1AD1B7E5}"/>
                </a:ext>
              </a:extLst>
            </p:cNvPr>
            <p:cNvSpPr txBox="1"/>
            <p:nvPr/>
          </p:nvSpPr>
          <p:spPr>
            <a:xfrm>
              <a:off x="985375" y="2347056"/>
              <a:ext cx="1440326" cy="215444"/>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lumMod val="75000"/>
                      <a:lumOff val="25000"/>
                    </a:prstClr>
                  </a:solidFill>
                  <a:effectLst/>
                  <a:uLnTx/>
                  <a:uFillTx/>
                  <a:latin typeface="Proxima Nova Rg"/>
                  <a:ea typeface="+mn-ea"/>
                  <a:cs typeface="+mn-cs"/>
                </a:rPr>
                <a:t>CO2/</a:t>
              </a:r>
              <a:endParaRPr kumimoji="0" lang="id-ID" sz="700" b="0" i="0" u="none" strike="noStrike" kern="1200" cap="none" spc="0" normalizeH="0" baseline="0" noProof="0">
                <a:ln>
                  <a:noFill/>
                </a:ln>
                <a:solidFill>
                  <a:prstClr val="black">
                    <a:lumMod val="75000"/>
                    <a:lumOff val="25000"/>
                  </a:prstClr>
                </a:solidFill>
                <a:effectLst/>
                <a:uLnTx/>
                <a:uFillTx/>
                <a:latin typeface="Proxima Nova Rg"/>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lumMod val="75000"/>
                      <a:lumOff val="25000"/>
                    </a:prstClr>
                  </a:solidFill>
                  <a:effectLst/>
                  <a:uLnTx/>
                  <a:uFillTx/>
                  <a:latin typeface="Proxima Nova Rg"/>
                  <a:ea typeface="+mn-ea"/>
                  <a:cs typeface="+mn-cs"/>
                </a:rPr>
                <a:t>air </a:t>
              </a:r>
              <a:r>
                <a:rPr kumimoji="0" lang="en-US" sz="7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quality</a:t>
              </a:r>
            </a:p>
          </p:txBody>
        </p:sp>
        <p:sp>
          <p:nvSpPr>
            <p:cNvPr id="161" name="Rectangle 160">
              <a:extLst>
                <a:ext uri="{FF2B5EF4-FFF2-40B4-BE49-F238E27FC236}">
                  <a16:creationId xmlns:a16="http://schemas.microsoft.com/office/drawing/2014/main" id="{F9753690-F183-B94F-66C2-7F4610ECC07D}"/>
                </a:ext>
              </a:extLst>
            </p:cNvPr>
            <p:cNvSpPr/>
            <p:nvPr/>
          </p:nvSpPr>
          <p:spPr>
            <a:xfrm>
              <a:off x="985375" y="2101850"/>
              <a:ext cx="146050" cy="146050"/>
            </a:xfrm>
            <a:prstGeom prst="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lumMod val="75000"/>
                    <a:lumOff val="25000"/>
                  </a:prstClr>
                </a:solidFill>
                <a:effectLst/>
                <a:uLnTx/>
                <a:uFillTx/>
                <a:latin typeface="Proxima Nova Rg"/>
                <a:ea typeface="+mn-ea"/>
                <a:cs typeface="+mn-cs"/>
              </a:endParaRPr>
            </a:p>
          </p:txBody>
        </p:sp>
      </p:grpSp>
      <p:grpSp>
        <p:nvGrpSpPr>
          <p:cNvPr id="57" name="Graphic 55" descr="Maze outline">
            <a:extLst>
              <a:ext uri="{FF2B5EF4-FFF2-40B4-BE49-F238E27FC236}">
                <a16:creationId xmlns:a16="http://schemas.microsoft.com/office/drawing/2014/main" id="{2CCEF8B1-9764-BECB-9FC2-DFD09AEA112B}"/>
              </a:ext>
            </a:extLst>
          </p:cNvPr>
          <p:cNvGrpSpPr/>
          <p:nvPr/>
        </p:nvGrpSpPr>
        <p:grpSpPr>
          <a:xfrm>
            <a:off x="6735831" y="2441938"/>
            <a:ext cx="286528" cy="286528"/>
            <a:chOff x="6725969" y="2441938"/>
            <a:chExt cx="286528" cy="286528"/>
          </a:xfrm>
          <a:solidFill>
            <a:srgbClr val="37617A"/>
          </a:solidFill>
        </p:grpSpPr>
        <p:sp>
          <p:nvSpPr>
            <p:cNvPr id="58" name="Freeform: Shape 57">
              <a:extLst>
                <a:ext uri="{FF2B5EF4-FFF2-40B4-BE49-F238E27FC236}">
                  <a16:creationId xmlns:a16="http://schemas.microsoft.com/office/drawing/2014/main" id="{3EFB90E2-F8A5-DFEB-D625-42BB9AC69818}"/>
                </a:ext>
              </a:extLst>
            </p:cNvPr>
            <p:cNvSpPr/>
            <p:nvPr/>
          </p:nvSpPr>
          <p:spPr>
            <a:xfrm>
              <a:off x="6725969" y="2441938"/>
              <a:ext cx="198721" cy="231071"/>
            </a:xfrm>
            <a:custGeom>
              <a:avLst/>
              <a:gdLst>
                <a:gd name="connsiteX0" fmla="*/ 9243 w 198721"/>
                <a:gd name="connsiteY0" fmla="*/ 9243 h 231071"/>
                <a:gd name="connsiteX1" fmla="*/ 55457 w 198721"/>
                <a:gd name="connsiteY1" fmla="*/ 9243 h 231071"/>
                <a:gd name="connsiteX2" fmla="*/ 55457 w 198721"/>
                <a:gd name="connsiteY2" fmla="*/ 120157 h 231071"/>
                <a:gd name="connsiteX3" fmla="*/ 138643 w 198721"/>
                <a:gd name="connsiteY3" fmla="*/ 120157 h 231071"/>
                <a:gd name="connsiteX4" fmla="*/ 138643 w 198721"/>
                <a:gd name="connsiteY4" fmla="*/ 221829 h 231071"/>
                <a:gd name="connsiteX5" fmla="*/ 46214 w 198721"/>
                <a:gd name="connsiteY5" fmla="*/ 221829 h 231071"/>
                <a:gd name="connsiteX6" fmla="*/ 46214 w 198721"/>
                <a:gd name="connsiteY6" fmla="*/ 231071 h 231071"/>
                <a:gd name="connsiteX7" fmla="*/ 147886 w 198721"/>
                <a:gd name="connsiteY7" fmla="*/ 231071 h 231071"/>
                <a:gd name="connsiteX8" fmla="*/ 147886 w 198721"/>
                <a:gd name="connsiteY8" fmla="*/ 110914 h 231071"/>
                <a:gd name="connsiteX9" fmla="*/ 64700 w 198721"/>
                <a:gd name="connsiteY9" fmla="*/ 110914 h 231071"/>
                <a:gd name="connsiteX10" fmla="*/ 64700 w 198721"/>
                <a:gd name="connsiteY10" fmla="*/ 9243 h 231071"/>
                <a:gd name="connsiteX11" fmla="*/ 138643 w 198721"/>
                <a:gd name="connsiteY11" fmla="*/ 9243 h 231071"/>
                <a:gd name="connsiteX12" fmla="*/ 138643 w 198721"/>
                <a:gd name="connsiteY12" fmla="*/ 55457 h 231071"/>
                <a:gd name="connsiteX13" fmla="*/ 101671 w 198721"/>
                <a:gd name="connsiteY13" fmla="*/ 55457 h 231071"/>
                <a:gd name="connsiteX14" fmla="*/ 101671 w 198721"/>
                <a:gd name="connsiteY14" fmla="*/ 64700 h 231071"/>
                <a:gd name="connsiteX15" fmla="*/ 147886 w 198721"/>
                <a:gd name="connsiteY15" fmla="*/ 64700 h 231071"/>
                <a:gd name="connsiteX16" fmla="*/ 147886 w 198721"/>
                <a:gd name="connsiteY16" fmla="*/ 9243 h 231071"/>
                <a:gd name="connsiteX17" fmla="*/ 198721 w 198721"/>
                <a:gd name="connsiteY17" fmla="*/ 9243 h 231071"/>
                <a:gd name="connsiteX18" fmla="*/ 198721 w 198721"/>
                <a:gd name="connsiteY18" fmla="*/ 0 h 231071"/>
                <a:gd name="connsiteX19" fmla="*/ 0 w 198721"/>
                <a:gd name="connsiteY19" fmla="*/ 0 h 231071"/>
                <a:gd name="connsiteX20" fmla="*/ 0 w 198721"/>
                <a:gd name="connsiteY20" fmla="*/ 120157 h 231071"/>
                <a:gd name="connsiteX21" fmla="*/ 9243 w 198721"/>
                <a:gd name="connsiteY21" fmla="*/ 120157 h 231071"/>
                <a:gd name="connsiteX22" fmla="*/ 9243 w 198721"/>
                <a:gd name="connsiteY22" fmla="*/ 9243 h 23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8721" h="231071">
                  <a:moveTo>
                    <a:pt x="9243" y="9243"/>
                  </a:moveTo>
                  <a:lnTo>
                    <a:pt x="55457" y="9243"/>
                  </a:lnTo>
                  <a:lnTo>
                    <a:pt x="55457" y="120157"/>
                  </a:lnTo>
                  <a:lnTo>
                    <a:pt x="138643" y="120157"/>
                  </a:lnTo>
                  <a:lnTo>
                    <a:pt x="138643" y="221829"/>
                  </a:lnTo>
                  <a:lnTo>
                    <a:pt x="46214" y="221829"/>
                  </a:lnTo>
                  <a:lnTo>
                    <a:pt x="46214" y="231071"/>
                  </a:lnTo>
                  <a:lnTo>
                    <a:pt x="147886" y="231071"/>
                  </a:lnTo>
                  <a:lnTo>
                    <a:pt x="147886" y="110914"/>
                  </a:lnTo>
                  <a:lnTo>
                    <a:pt x="64700" y="110914"/>
                  </a:lnTo>
                  <a:lnTo>
                    <a:pt x="64700" y="9243"/>
                  </a:lnTo>
                  <a:lnTo>
                    <a:pt x="138643" y="9243"/>
                  </a:lnTo>
                  <a:lnTo>
                    <a:pt x="138643" y="55457"/>
                  </a:lnTo>
                  <a:lnTo>
                    <a:pt x="101671" y="55457"/>
                  </a:lnTo>
                  <a:lnTo>
                    <a:pt x="101671" y="64700"/>
                  </a:lnTo>
                  <a:lnTo>
                    <a:pt x="147886" y="64700"/>
                  </a:lnTo>
                  <a:lnTo>
                    <a:pt x="147886" y="9243"/>
                  </a:lnTo>
                  <a:lnTo>
                    <a:pt x="198721" y="9243"/>
                  </a:lnTo>
                  <a:lnTo>
                    <a:pt x="198721" y="0"/>
                  </a:lnTo>
                  <a:lnTo>
                    <a:pt x="0" y="0"/>
                  </a:lnTo>
                  <a:lnTo>
                    <a:pt x="0" y="120157"/>
                  </a:lnTo>
                  <a:lnTo>
                    <a:pt x="9243" y="120157"/>
                  </a:lnTo>
                  <a:lnTo>
                    <a:pt x="9243" y="9243"/>
                  </a:lnTo>
                  <a:close/>
                </a:path>
              </a:pathLst>
            </a:custGeom>
            <a:solidFill>
              <a:srgbClr val="FDB837"/>
            </a:solidFill>
            <a:ln w="4564" cap="flat">
              <a:noFill/>
              <a:prstDash val="solid"/>
              <a:miter/>
            </a:ln>
          </p:spPr>
          <p:txBody>
            <a:bodyPr rtlCol="0" anchor="ctr"/>
            <a:lstStyle/>
            <a:p>
              <a:endParaRPr lang="en-ID"/>
            </a:p>
          </p:txBody>
        </p:sp>
        <p:sp>
          <p:nvSpPr>
            <p:cNvPr id="162" name="Freeform: Shape 161">
              <a:extLst>
                <a:ext uri="{FF2B5EF4-FFF2-40B4-BE49-F238E27FC236}">
                  <a16:creationId xmlns:a16="http://schemas.microsoft.com/office/drawing/2014/main" id="{4856269F-7895-F447-02B5-A1DECEF806DF}"/>
                </a:ext>
              </a:extLst>
            </p:cNvPr>
            <p:cNvSpPr/>
            <p:nvPr/>
          </p:nvSpPr>
          <p:spPr>
            <a:xfrm>
              <a:off x="6725969" y="2441938"/>
              <a:ext cx="286528" cy="286528"/>
            </a:xfrm>
            <a:custGeom>
              <a:avLst/>
              <a:gdLst>
                <a:gd name="connsiteX0" fmla="*/ 249557 w 286528"/>
                <a:gd name="connsiteY0" fmla="*/ 0 h 286528"/>
                <a:gd name="connsiteX1" fmla="*/ 249557 w 286528"/>
                <a:gd name="connsiteY1" fmla="*/ 9243 h 286528"/>
                <a:gd name="connsiteX2" fmla="*/ 277286 w 286528"/>
                <a:gd name="connsiteY2" fmla="*/ 9243 h 286528"/>
                <a:gd name="connsiteX3" fmla="*/ 277286 w 286528"/>
                <a:gd name="connsiteY3" fmla="*/ 55457 h 286528"/>
                <a:gd name="connsiteX4" fmla="*/ 194100 w 286528"/>
                <a:gd name="connsiteY4" fmla="*/ 55457 h 286528"/>
                <a:gd name="connsiteX5" fmla="*/ 194100 w 286528"/>
                <a:gd name="connsiteY5" fmla="*/ 129400 h 286528"/>
                <a:gd name="connsiteX6" fmla="*/ 203343 w 286528"/>
                <a:gd name="connsiteY6" fmla="*/ 129400 h 286528"/>
                <a:gd name="connsiteX7" fmla="*/ 203343 w 286528"/>
                <a:gd name="connsiteY7" fmla="*/ 64700 h 286528"/>
                <a:gd name="connsiteX8" fmla="*/ 277286 w 286528"/>
                <a:gd name="connsiteY8" fmla="*/ 64700 h 286528"/>
                <a:gd name="connsiteX9" fmla="*/ 277286 w 286528"/>
                <a:gd name="connsiteY9" fmla="*/ 115536 h 286528"/>
                <a:gd name="connsiteX10" fmla="*/ 240314 w 286528"/>
                <a:gd name="connsiteY10" fmla="*/ 115536 h 286528"/>
                <a:gd name="connsiteX11" fmla="*/ 240314 w 286528"/>
                <a:gd name="connsiteY11" fmla="*/ 124779 h 286528"/>
                <a:gd name="connsiteX12" fmla="*/ 277286 w 286528"/>
                <a:gd name="connsiteY12" fmla="*/ 124779 h 286528"/>
                <a:gd name="connsiteX13" fmla="*/ 277286 w 286528"/>
                <a:gd name="connsiteY13" fmla="*/ 221829 h 286528"/>
                <a:gd name="connsiteX14" fmla="*/ 203343 w 286528"/>
                <a:gd name="connsiteY14" fmla="*/ 221829 h 286528"/>
                <a:gd name="connsiteX15" fmla="*/ 203343 w 286528"/>
                <a:gd name="connsiteY15" fmla="*/ 175614 h 286528"/>
                <a:gd name="connsiteX16" fmla="*/ 244936 w 286528"/>
                <a:gd name="connsiteY16" fmla="*/ 175614 h 286528"/>
                <a:gd name="connsiteX17" fmla="*/ 244936 w 286528"/>
                <a:gd name="connsiteY17" fmla="*/ 166371 h 286528"/>
                <a:gd name="connsiteX18" fmla="*/ 194100 w 286528"/>
                <a:gd name="connsiteY18" fmla="*/ 166371 h 286528"/>
                <a:gd name="connsiteX19" fmla="*/ 194100 w 286528"/>
                <a:gd name="connsiteY19" fmla="*/ 231071 h 286528"/>
                <a:gd name="connsiteX20" fmla="*/ 277286 w 286528"/>
                <a:gd name="connsiteY20" fmla="*/ 231071 h 286528"/>
                <a:gd name="connsiteX21" fmla="*/ 277286 w 286528"/>
                <a:gd name="connsiteY21" fmla="*/ 277286 h 286528"/>
                <a:gd name="connsiteX22" fmla="*/ 9243 w 286528"/>
                <a:gd name="connsiteY22" fmla="*/ 277286 h 286528"/>
                <a:gd name="connsiteX23" fmla="*/ 9243 w 286528"/>
                <a:gd name="connsiteY23" fmla="*/ 175614 h 286528"/>
                <a:gd name="connsiteX24" fmla="*/ 101671 w 286528"/>
                <a:gd name="connsiteY24" fmla="*/ 175614 h 286528"/>
                <a:gd name="connsiteX25" fmla="*/ 101671 w 286528"/>
                <a:gd name="connsiteY25" fmla="*/ 166371 h 286528"/>
                <a:gd name="connsiteX26" fmla="*/ 0 w 286528"/>
                <a:gd name="connsiteY26" fmla="*/ 166371 h 286528"/>
                <a:gd name="connsiteX27" fmla="*/ 0 w 286528"/>
                <a:gd name="connsiteY27" fmla="*/ 286528 h 286528"/>
                <a:gd name="connsiteX28" fmla="*/ 286528 w 286528"/>
                <a:gd name="connsiteY28" fmla="*/ 286528 h 286528"/>
                <a:gd name="connsiteX29" fmla="*/ 286528 w 286528"/>
                <a:gd name="connsiteY29" fmla="*/ 0 h 286528"/>
                <a:gd name="connsiteX30" fmla="*/ 249557 w 286528"/>
                <a:gd name="connsiteY30" fmla="*/ 0 h 28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6528" h="286528">
                  <a:moveTo>
                    <a:pt x="249557" y="0"/>
                  </a:moveTo>
                  <a:lnTo>
                    <a:pt x="249557" y="9243"/>
                  </a:lnTo>
                  <a:lnTo>
                    <a:pt x="277286" y="9243"/>
                  </a:lnTo>
                  <a:lnTo>
                    <a:pt x="277286" y="55457"/>
                  </a:lnTo>
                  <a:lnTo>
                    <a:pt x="194100" y="55457"/>
                  </a:lnTo>
                  <a:lnTo>
                    <a:pt x="194100" y="129400"/>
                  </a:lnTo>
                  <a:lnTo>
                    <a:pt x="203343" y="129400"/>
                  </a:lnTo>
                  <a:lnTo>
                    <a:pt x="203343" y="64700"/>
                  </a:lnTo>
                  <a:lnTo>
                    <a:pt x="277286" y="64700"/>
                  </a:lnTo>
                  <a:lnTo>
                    <a:pt x="277286" y="115536"/>
                  </a:lnTo>
                  <a:lnTo>
                    <a:pt x="240314" y="115536"/>
                  </a:lnTo>
                  <a:lnTo>
                    <a:pt x="240314" y="124779"/>
                  </a:lnTo>
                  <a:lnTo>
                    <a:pt x="277286" y="124779"/>
                  </a:lnTo>
                  <a:lnTo>
                    <a:pt x="277286" y="221829"/>
                  </a:lnTo>
                  <a:lnTo>
                    <a:pt x="203343" y="221829"/>
                  </a:lnTo>
                  <a:lnTo>
                    <a:pt x="203343" y="175614"/>
                  </a:lnTo>
                  <a:lnTo>
                    <a:pt x="244936" y="175614"/>
                  </a:lnTo>
                  <a:lnTo>
                    <a:pt x="244936" y="166371"/>
                  </a:lnTo>
                  <a:lnTo>
                    <a:pt x="194100" y="166371"/>
                  </a:lnTo>
                  <a:lnTo>
                    <a:pt x="194100" y="231071"/>
                  </a:lnTo>
                  <a:lnTo>
                    <a:pt x="277286" y="231071"/>
                  </a:lnTo>
                  <a:lnTo>
                    <a:pt x="277286" y="277286"/>
                  </a:lnTo>
                  <a:lnTo>
                    <a:pt x="9243" y="277286"/>
                  </a:lnTo>
                  <a:lnTo>
                    <a:pt x="9243" y="175614"/>
                  </a:lnTo>
                  <a:lnTo>
                    <a:pt x="101671" y="175614"/>
                  </a:lnTo>
                  <a:lnTo>
                    <a:pt x="101671" y="166371"/>
                  </a:lnTo>
                  <a:lnTo>
                    <a:pt x="0" y="166371"/>
                  </a:lnTo>
                  <a:lnTo>
                    <a:pt x="0" y="286528"/>
                  </a:lnTo>
                  <a:lnTo>
                    <a:pt x="286528" y="286528"/>
                  </a:lnTo>
                  <a:lnTo>
                    <a:pt x="286528" y="0"/>
                  </a:lnTo>
                  <a:lnTo>
                    <a:pt x="249557" y="0"/>
                  </a:lnTo>
                  <a:close/>
                </a:path>
              </a:pathLst>
            </a:custGeom>
            <a:solidFill>
              <a:srgbClr val="37617A"/>
            </a:solidFill>
            <a:ln w="4564" cap="flat">
              <a:noFill/>
              <a:prstDash val="solid"/>
              <a:miter/>
            </a:ln>
          </p:spPr>
          <p:txBody>
            <a:bodyPr rtlCol="0" anchor="ctr"/>
            <a:lstStyle/>
            <a:p>
              <a:endParaRPr lang="en-ID"/>
            </a:p>
          </p:txBody>
        </p:sp>
      </p:grpSp>
      <p:grpSp>
        <p:nvGrpSpPr>
          <p:cNvPr id="163" name="Group 162">
            <a:extLst>
              <a:ext uri="{FF2B5EF4-FFF2-40B4-BE49-F238E27FC236}">
                <a16:creationId xmlns:a16="http://schemas.microsoft.com/office/drawing/2014/main" id="{4E03A1D9-AFC0-B190-9802-ABEDC741E982}"/>
              </a:ext>
            </a:extLst>
          </p:cNvPr>
          <p:cNvGrpSpPr/>
          <p:nvPr/>
        </p:nvGrpSpPr>
        <p:grpSpPr>
          <a:xfrm>
            <a:off x="6730185" y="3365002"/>
            <a:ext cx="297821" cy="297821"/>
            <a:chOff x="4835525" y="3249613"/>
            <a:chExt cx="360363" cy="360363"/>
          </a:xfrm>
          <a:solidFill>
            <a:srgbClr val="37617A"/>
          </a:solidFill>
        </p:grpSpPr>
        <p:sp>
          <p:nvSpPr>
            <p:cNvPr id="164" name="Freeform 334">
              <a:extLst>
                <a:ext uri="{FF2B5EF4-FFF2-40B4-BE49-F238E27FC236}">
                  <a16:creationId xmlns:a16="http://schemas.microsoft.com/office/drawing/2014/main" id="{2867BA54-EF19-6F8D-92E3-EF76DD0E9C35}"/>
                </a:ext>
              </a:extLst>
            </p:cNvPr>
            <p:cNvSpPr>
              <a:spLocks noEditPoints="1"/>
            </p:cNvSpPr>
            <p:nvPr/>
          </p:nvSpPr>
          <p:spPr bwMode="auto">
            <a:xfrm>
              <a:off x="4835525" y="3249613"/>
              <a:ext cx="300038" cy="134938"/>
            </a:xfrm>
            <a:custGeom>
              <a:avLst/>
              <a:gdLst>
                <a:gd name="T0" fmla="*/ 509 w 1134"/>
                <a:gd name="T1" fmla="*/ 508 h 510"/>
                <a:gd name="T2" fmla="*/ 397 w 1134"/>
                <a:gd name="T3" fmla="*/ 499 h 510"/>
                <a:gd name="T4" fmla="*/ 295 w 1134"/>
                <a:gd name="T5" fmla="*/ 480 h 510"/>
                <a:gd name="T6" fmla="*/ 205 w 1134"/>
                <a:gd name="T7" fmla="*/ 453 h 510"/>
                <a:gd name="T8" fmla="*/ 128 w 1134"/>
                <a:gd name="T9" fmla="*/ 418 h 510"/>
                <a:gd name="T10" fmla="*/ 68 w 1134"/>
                <a:gd name="T11" fmla="*/ 378 h 510"/>
                <a:gd name="T12" fmla="*/ 25 w 1134"/>
                <a:gd name="T13" fmla="*/ 332 h 510"/>
                <a:gd name="T14" fmla="*/ 3 w 1134"/>
                <a:gd name="T15" fmla="*/ 281 h 510"/>
                <a:gd name="T16" fmla="*/ 1 w 1134"/>
                <a:gd name="T17" fmla="*/ 242 h 510"/>
                <a:gd name="T18" fmla="*/ 18 w 1134"/>
                <a:gd name="T19" fmla="*/ 190 h 510"/>
                <a:gd name="T20" fmla="*/ 56 w 1134"/>
                <a:gd name="T21" fmla="*/ 144 h 510"/>
                <a:gd name="T22" fmla="*/ 112 w 1134"/>
                <a:gd name="T23" fmla="*/ 101 h 510"/>
                <a:gd name="T24" fmla="*/ 184 w 1134"/>
                <a:gd name="T25" fmla="*/ 65 h 510"/>
                <a:gd name="T26" fmla="*/ 272 w 1134"/>
                <a:gd name="T27" fmla="*/ 37 h 510"/>
                <a:gd name="T28" fmla="*/ 371 w 1134"/>
                <a:gd name="T29" fmla="*/ 16 h 510"/>
                <a:gd name="T30" fmla="*/ 480 w 1134"/>
                <a:gd name="T31" fmla="*/ 2 h 510"/>
                <a:gd name="T32" fmla="*/ 568 w 1134"/>
                <a:gd name="T33" fmla="*/ 0 h 510"/>
                <a:gd name="T34" fmla="*/ 683 w 1134"/>
                <a:gd name="T35" fmla="*/ 5 h 510"/>
                <a:gd name="T36" fmla="*/ 790 w 1134"/>
                <a:gd name="T37" fmla="*/ 20 h 510"/>
                <a:gd name="T38" fmla="*/ 887 w 1134"/>
                <a:gd name="T39" fmla="*/ 43 h 510"/>
                <a:gd name="T40" fmla="*/ 970 w 1134"/>
                <a:gd name="T41" fmla="*/ 74 h 510"/>
                <a:gd name="T42" fmla="*/ 1038 w 1134"/>
                <a:gd name="T43" fmla="*/ 112 h 510"/>
                <a:gd name="T44" fmla="*/ 1090 w 1134"/>
                <a:gd name="T45" fmla="*/ 155 h 510"/>
                <a:gd name="T46" fmla="*/ 1123 w 1134"/>
                <a:gd name="T47" fmla="*/ 203 h 510"/>
                <a:gd name="T48" fmla="*/ 1134 w 1134"/>
                <a:gd name="T49" fmla="*/ 255 h 510"/>
                <a:gd name="T50" fmla="*/ 1128 w 1134"/>
                <a:gd name="T51" fmla="*/ 294 h 510"/>
                <a:gd name="T52" fmla="*/ 1100 w 1134"/>
                <a:gd name="T53" fmla="*/ 344 h 510"/>
                <a:gd name="T54" fmla="*/ 1054 w 1134"/>
                <a:gd name="T55" fmla="*/ 388 h 510"/>
                <a:gd name="T56" fmla="*/ 989 w 1134"/>
                <a:gd name="T57" fmla="*/ 428 h 510"/>
                <a:gd name="T58" fmla="*/ 908 w 1134"/>
                <a:gd name="T59" fmla="*/ 460 h 510"/>
                <a:gd name="T60" fmla="*/ 815 w 1134"/>
                <a:gd name="T61" fmla="*/ 485 h 510"/>
                <a:gd name="T62" fmla="*/ 711 w 1134"/>
                <a:gd name="T63" fmla="*/ 502 h 510"/>
                <a:gd name="T64" fmla="*/ 597 w 1134"/>
                <a:gd name="T65" fmla="*/ 509 h 510"/>
                <a:gd name="T66" fmla="*/ 568 w 1134"/>
                <a:gd name="T67" fmla="*/ 57 h 510"/>
                <a:gd name="T68" fmla="*/ 409 w 1134"/>
                <a:gd name="T69" fmla="*/ 67 h 510"/>
                <a:gd name="T70" fmla="*/ 235 w 1134"/>
                <a:gd name="T71" fmla="*/ 107 h 510"/>
                <a:gd name="T72" fmla="*/ 153 w 1134"/>
                <a:gd name="T73" fmla="*/ 143 h 510"/>
                <a:gd name="T74" fmla="*/ 104 w 1134"/>
                <a:gd name="T75" fmla="*/ 176 h 510"/>
                <a:gd name="T76" fmla="*/ 72 w 1134"/>
                <a:gd name="T77" fmla="*/ 210 h 510"/>
                <a:gd name="T78" fmla="*/ 58 w 1134"/>
                <a:gd name="T79" fmla="*/ 246 h 510"/>
                <a:gd name="T80" fmla="*/ 60 w 1134"/>
                <a:gd name="T81" fmla="*/ 273 h 510"/>
                <a:gd name="T82" fmla="*/ 79 w 1134"/>
                <a:gd name="T83" fmla="*/ 308 h 510"/>
                <a:gd name="T84" fmla="*/ 115 w 1134"/>
                <a:gd name="T85" fmla="*/ 343 h 510"/>
                <a:gd name="T86" fmla="*/ 168 w 1134"/>
                <a:gd name="T87" fmla="*/ 375 h 510"/>
                <a:gd name="T88" fmla="*/ 274 w 1134"/>
                <a:gd name="T89" fmla="*/ 415 h 510"/>
                <a:gd name="T90" fmla="*/ 460 w 1134"/>
                <a:gd name="T91" fmla="*/ 449 h 510"/>
                <a:gd name="T92" fmla="*/ 568 w 1134"/>
                <a:gd name="T93" fmla="*/ 454 h 510"/>
                <a:gd name="T94" fmla="*/ 726 w 1134"/>
                <a:gd name="T95" fmla="*/ 443 h 510"/>
                <a:gd name="T96" fmla="*/ 900 w 1134"/>
                <a:gd name="T97" fmla="*/ 403 h 510"/>
                <a:gd name="T98" fmla="*/ 982 w 1134"/>
                <a:gd name="T99" fmla="*/ 367 h 510"/>
                <a:gd name="T100" fmla="*/ 1030 w 1134"/>
                <a:gd name="T101" fmla="*/ 335 h 510"/>
                <a:gd name="T102" fmla="*/ 1063 w 1134"/>
                <a:gd name="T103" fmla="*/ 299 h 510"/>
                <a:gd name="T104" fmla="*/ 1077 w 1134"/>
                <a:gd name="T105" fmla="*/ 264 h 510"/>
                <a:gd name="T106" fmla="*/ 1075 w 1134"/>
                <a:gd name="T107" fmla="*/ 238 h 510"/>
                <a:gd name="T108" fmla="*/ 1057 w 1134"/>
                <a:gd name="T109" fmla="*/ 202 h 510"/>
                <a:gd name="T110" fmla="*/ 1020 w 1134"/>
                <a:gd name="T111" fmla="*/ 167 h 510"/>
                <a:gd name="T112" fmla="*/ 967 w 1134"/>
                <a:gd name="T113" fmla="*/ 136 h 510"/>
                <a:gd name="T114" fmla="*/ 861 w 1134"/>
                <a:gd name="T115" fmla="*/ 94 h 510"/>
                <a:gd name="T116" fmla="*/ 676 w 1134"/>
                <a:gd name="T117" fmla="*/ 61 h 510"/>
                <a:gd name="T118" fmla="*/ 568 w 1134"/>
                <a:gd name="T119" fmla="*/ 57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4" h="510">
                  <a:moveTo>
                    <a:pt x="568" y="510"/>
                  </a:moveTo>
                  <a:lnTo>
                    <a:pt x="568" y="510"/>
                  </a:lnTo>
                  <a:lnTo>
                    <a:pt x="537" y="509"/>
                  </a:lnTo>
                  <a:lnTo>
                    <a:pt x="509" y="508"/>
                  </a:lnTo>
                  <a:lnTo>
                    <a:pt x="480" y="507"/>
                  </a:lnTo>
                  <a:lnTo>
                    <a:pt x="452" y="505"/>
                  </a:lnTo>
                  <a:lnTo>
                    <a:pt x="424" y="502"/>
                  </a:lnTo>
                  <a:lnTo>
                    <a:pt x="397" y="499"/>
                  </a:lnTo>
                  <a:lnTo>
                    <a:pt x="371" y="495"/>
                  </a:lnTo>
                  <a:lnTo>
                    <a:pt x="345" y="490"/>
                  </a:lnTo>
                  <a:lnTo>
                    <a:pt x="319" y="485"/>
                  </a:lnTo>
                  <a:lnTo>
                    <a:pt x="295" y="480"/>
                  </a:lnTo>
                  <a:lnTo>
                    <a:pt x="272" y="474"/>
                  </a:lnTo>
                  <a:lnTo>
                    <a:pt x="249" y="467"/>
                  </a:lnTo>
                  <a:lnTo>
                    <a:pt x="226" y="460"/>
                  </a:lnTo>
                  <a:lnTo>
                    <a:pt x="205" y="453"/>
                  </a:lnTo>
                  <a:lnTo>
                    <a:pt x="184" y="445"/>
                  </a:lnTo>
                  <a:lnTo>
                    <a:pt x="165" y="437"/>
                  </a:lnTo>
                  <a:lnTo>
                    <a:pt x="147" y="428"/>
                  </a:lnTo>
                  <a:lnTo>
                    <a:pt x="128" y="418"/>
                  </a:lnTo>
                  <a:lnTo>
                    <a:pt x="112" y="408"/>
                  </a:lnTo>
                  <a:lnTo>
                    <a:pt x="96" y="398"/>
                  </a:lnTo>
                  <a:lnTo>
                    <a:pt x="82" y="388"/>
                  </a:lnTo>
                  <a:lnTo>
                    <a:pt x="68" y="378"/>
                  </a:lnTo>
                  <a:lnTo>
                    <a:pt x="56" y="367"/>
                  </a:lnTo>
                  <a:lnTo>
                    <a:pt x="45" y="355"/>
                  </a:lnTo>
                  <a:lnTo>
                    <a:pt x="34" y="344"/>
                  </a:lnTo>
                  <a:lnTo>
                    <a:pt x="25" y="332"/>
                  </a:lnTo>
                  <a:lnTo>
                    <a:pt x="18" y="320"/>
                  </a:lnTo>
                  <a:lnTo>
                    <a:pt x="12" y="307"/>
                  </a:lnTo>
                  <a:lnTo>
                    <a:pt x="7" y="294"/>
                  </a:lnTo>
                  <a:lnTo>
                    <a:pt x="3" y="281"/>
                  </a:lnTo>
                  <a:lnTo>
                    <a:pt x="1" y="268"/>
                  </a:lnTo>
                  <a:lnTo>
                    <a:pt x="0" y="255"/>
                  </a:lnTo>
                  <a:lnTo>
                    <a:pt x="0" y="255"/>
                  </a:lnTo>
                  <a:lnTo>
                    <a:pt x="1" y="242"/>
                  </a:lnTo>
                  <a:lnTo>
                    <a:pt x="3" y="229"/>
                  </a:lnTo>
                  <a:lnTo>
                    <a:pt x="7" y="216"/>
                  </a:lnTo>
                  <a:lnTo>
                    <a:pt x="12" y="203"/>
                  </a:lnTo>
                  <a:lnTo>
                    <a:pt x="18" y="190"/>
                  </a:lnTo>
                  <a:lnTo>
                    <a:pt x="25" y="178"/>
                  </a:lnTo>
                  <a:lnTo>
                    <a:pt x="34" y="166"/>
                  </a:lnTo>
                  <a:lnTo>
                    <a:pt x="45" y="155"/>
                  </a:lnTo>
                  <a:lnTo>
                    <a:pt x="56" y="144"/>
                  </a:lnTo>
                  <a:lnTo>
                    <a:pt x="68" y="133"/>
                  </a:lnTo>
                  <a:lnTo>
                    <a:pt x="82" y="122"/>
                  </a:lnTo>
                  <a:lnTo>
                    <a:pt x="96" y="112"/>
                  </a:lnTo>
                  <a:lnTo>
                    <a:pt x="112" y="101"/>
                  </a:lnTo>
                  <a:lnTo>
                    <a:pt x="128" y="92"/>
                  </a:lnTo>
                  <a:lnTo>
                    <a:pt x="147" y="83"/>
                  </a:lnTo>
                  <a:lnTo>
                    <a:pt x="165" y="74"/>
                  </a:lnTo>
                  <a:lnTo>
                    <a:pt x="184" y="65"/>
                  </a:lnTo>
                  <a:lnTo>
                    <a:pt x="205" y="58"/>
                  </a:lnTo>
                  <a:lnTo>
                    <a:pt x="226" y="50"/>
                  </a:lnTo>
                  <a:lnTo>
                    <a:pt x="249" y="43"/>
                  </a:lnTo>
                  <a:lnTo>
                    <a:pt x="272" y="37"/>
                  </a:lnTo>
                  <a:lnTo>
                    <a:pt x="295" y="31"/>
                  </a:lnTo>
                  <a:lnTo>
                    <a:pt x="319" y="25"/>
                  </a:lnTo>
                  <a:lnTo>
                    <a:pt x="345" y="20"/>
                  </a:lnTo>
                  <a:lnTo>
                    <a:pt x="371" y="16"/>
                  </a:lnTo>
                  <a:lnTo>
                    <a:pt x="397" y="12"/>
                  </a:lnTo>
                  <a:lnTo>
                    <a:pt x="424" y="8"/>
                  </a:lnTo>
                  <a:lnTo>
                    <a:pt x="452" y="5"/>
                  </a:lnTo>
                  <a:lnTo>
                    <a:pt x="480" y="2"/>
                  </a:lnTo>
                  <a:lnTo>
                    <a:pt x="509" y="1"/>
                  </a:lnTo>
                  <a:lnTo>
                    <a:pt x="537" y="0"/>
                  </a:lnTo>
                  <a:lnTo>
                    <a:pt x="568" y="0"/>
                  </a:lnTo>
                  <a:lnTo>
                    <a:pt x="568" y="0"/>
                  </a:lnTo>
                  <a:lnTo>
                    <a:pt x="597" y="0"/>
                  </a:lnTo>
                  <a:lnTo>
                    <a:pt x="626" y="1"/>
                  </a:lnTo>
                  <a:lnTo>
                    <a:pt x="655" y="2"/>
                  </a:lnTo>
                  <a:lnTo>
                    <a:pt x="683" y="5"/>
                  </a:lnTo>
                  <a:lnTo>
                    <a:pt x="711" y="8"/>
                  </a:lnTo>
                  <a:lnTo>
                    <a:pt x="737" y="12"/>
                  </a:lnTo>
                  <a:lnTo>
                    <a:pt x="765" y="16"/>
                  </a:lnTo>
                  <a:lnTo>
                    <a:pt x="790" y="20"/>
                  </a:lnTo>
                  <a:lnTo>
                    <a:pt x="815" y="25"/>
                  </a:lnTo>
                  <a:lnTo>
                    <a:pt x="839" y="31"/>
                  </a:lnTo>
                  <a:lnTo>
                    <a:pt x="864" y="37"/>
                  </a:lnTo>
                  <a:lnTo>
                    <a:pt x="887" y="43"/>
                  </a:lnTo>
                  <a:lnTo>
                    <a:pt x="908" y="50"/>
                  </a:lnTo>
                  <a:lnTo>
                    <a:pt x="930" y="58"/>
                  </a:lnTo>
                  <a:lnTo>
                    <a:pt x="951" y="65"/>
                  </a:lnTo>
                  <a:lnTo>
                    <a:pt x="970" y="74"/>
                  </a:lnTo>
                  <a:lnTo>
                    <a:pt x="989" y="83"/>
                  </a:lnTo>
                  <a:lnTo>
                    <a:pt x="1006" y="92"/>
                  </a:lnTo>
                  <a:lnTo>
                    <a:pt x="1023" y="101"/>
                  </a:lnTo>
                  <a:lnTo>
                    <a:pt x="1038" y="112"/>
                  </a:lnTo>
                  <a:lnTo>
                    <a:pt x="1054" y="122"/>
                  </a:lnTo>
                  <a:lnTo>
                    <a:pt x="1067" y="133"/>
                  </a:lnTo>
                  <a:lnTo>
                    <a:pt x="1079" y="144"/>
                  </a:lnTo>
                  <a:lnTo>
                    <a:pt x="1090" y="155"/>
                  </a:lnTo>
                  <a:lnTo>
                    <a:pt x="1100" y="166"/>
                  </a:lnTo>
                  <a:lnTo>
                    <a:pt x="1109" y="178"/>
                  </a:lnTo>
                  <a:lnTo>
                    <a:pt x="1117" y="190"/>
                  </a:lnTo>
                  <a:lnTo>
                    <a:pt x="1123" y="203"/>
                  </a:lnTo>
                  <a:lnTo>
                    <a:pt x="1128" y="216"/>
                  </a:lnTo>
                  <a:lnTo>
                    <a:pt x="1131" y="229"/>
                  </a:lnTo>
                  <a:lnTo>
                    <a:pt x="1133" y="242"/>
                  </a:lnTo>
                  <a:lnTo>
                    <a:pt x="1134" y="255"/>
                  </a:lnTo>
                  <a:lnTo>
                    <a:pt x="1134" y="255"/>
                  </a:lnTo>
                  <a:lnTo>
                    <a:pt x="1133" y="268"/>
                  </a:lnTo>
                  <a:lnTo>
                    <a:pt x="1131" y="281"/>
                  </a:lnTo>
                  <a:lnTo>
                    <a:pt x="1128" y="294"/>
                  </a:lnTo>
                  <a:lnTo>
                    <a:pt x="1123" y="307"/>
                  </a:lnTo>
                  <a:lnTo>
                    <a:pt x="1117" y="320"/>
                  </a:lnTo>
                  <a:lnTo>
                    <a:pt x="1109" y="332"/>
                  </a:lnTo>
                  <a:lnTo>
                    <a:pt x="1100" y="344"/>
                  </a:lnTo>
                  <a:lnTo>
                    <a:pt x="1090" y="355"/>
                  </a:lnTo>
                  <a:lnTo>
                    <a:pt x="1079" y="367"/>
                  </a:lnTo>
                  <a:lnTo>
                    <a:pt x="1067" y="378"/>
                  </a:lnTo>
                  <a:lnTo>
                    <a:pt x="1054" y="388"/>
                  </a:lnTo>
                  <a:lnTo>
                    <a:pt x="1038" y="398"/>
                  </a:lnTo>
                  <a:lnTo>
                    <a:pt x="1023" y="408"/>
                  </a:lnTo>
                  <a:lnTo>
                    <a:pt x="1006" y="418"/>
                  </a:lnTo>
                  <a:lnTo>
                    <a:pt x="989" y="428"/>
                  </a:lnTo>
                  <a:lnTo>
                    <a:pt x="970" y="437"/>
                  </a:lnTo>
                  <a:lnTo>
                    <a:pt x="951" y="445"/>
                  </a:lnTo>
                  <a:lnTo>
                    <a:pt x="930" y="453"/>
                  </a:lnTo>
                  <a:lnTo>
                    <a:pt x="908" y="460"/>
                  </a:lnTo>
                  <a:lnTo>
                    <a:pt x="887" y="467"/>
                  </a:lnTo>
                  <a:lnTo>
                    <a:pt x="864" y="474"/>
                  </a:lnTo>
                  <a:lnTo>
                    <a:pt x="839" y="480"/>
                  </a:lnTo>
                  <a:lnTo>
                    <a:pt x="815" y="485"/>
                  </a:lnTo>
                  <a:lnTo>
                    <a:pt x="790" y="490"/>
                  </a:lnTo>
                  <a:lnTo>
                    <a:pt x="765" y="495"/>
                  </a:lnTo>
                  <a:lnTo>
                    <a:pt x="737" y="499"/>
                  </a:lnTo>
                  <a:lnTo>
                    <a:pt x="711" y="502"/>
                  </a:lnTo>
                  <a:lnTo>
                    <a:pt x="683" y="505"/>
                  </a:lnTo>
                  <a:lnTo>
                    <a:pt x="655" y="507"/>
                  </a:lnTo>
                  <a:lnTo>
                    <a:pt x="626" y="508"/>
                  </a:lnTo>
                  <a:lnTo>
                    <a:pt x="597" y="509"/>
                  </a:lnTo>
                  <a:lnTo>
                    <a:pt x="568" y="510"/>
                  </a:lnTo>
                  <a:lnTo>
                    <a:pt x="568" y="510"/>
                  </a:lnTo>
                  <a:close/>
                  <a:moveTo>
                    <a:pt x="568" y="57"/>
                  </a:moveTo>
                  <a:lnTo>
                    <a:pt x="568" y="57"/>
                  </a:lnTo>
                  <a:lnTo>
                    <a:pt x="540" y="57"/>
                  </a:lnTo>
                  <a:lnTo>
                    <a:pt x="512" y="58"/>
                  </a:lnTo>
                  <a:lnTo>
                    <a:pt x="460" y="61"/>
                  </a:lnTo>
                  <a:lnTo>
                    <a:pt x="409" y="67"/>
                  </a:lnTo>
                  <a:lnTo>
                    <a:pt x="361" y="74"/>
                  </a:lnTo>
                  <a:lnTo>
                    <a:pt x="316" y="84"/>
                  </a:lnTo>
                  <a:lnTo>
                    <a:pt x="274" y="94"/>
                  </a:lnTo>
                  <a:lnTo>
                    <a:pt x="235" y="107"/>
                  </a:lnTo>
                  <a:lnTo>
                    <a:pt x="200" y="121"/>
                  </a:lnTo>
                  <a:lnTo>
                    <a:pt x="183" y="128"/>
                  </a:lnTo>
                  <a:lnTo>
                    <a:pt x="168" y="136"/>
                  </a:lnTo>
                  <a:lnTo>
                    <a:pt x="153" y="143"/>
                  </a:lnTo>
                  <a:lnTo>
                    <a:pt x="140" y="151"/>
                  </a:lnTo>
                  <a:lnTo>
                    <a:pt x="126" y="159"/>
                  </a:lnTo>
                  <a:lnTo>
                    <a:pt x="115" y="167"/>
                  </a:lnTo>
                  <a:lnTo>
                    <a:pt x="104" y="176"/>
                  </a:lnTo>
                  <a:lnTo>
                    <a:pt x="95" y="184"/>
                  </a:lnTo>
                  <a:lnTo>
                    <a:pt x="86" y="193"/>
                  </a:lnTo>
                  <a:lnTo>
                    <a:pt x="79" y="202"/>
                  </a:lnTo>
                  <a:lnTo>
                    <a:pt x="72" y="210"/>
                  </a:lnTo>
                  <a:lnTo>
                    <a:pt x="67" y="220"/>
                  </a:lnTo>
                  <a:lnTo>
                    <a:pt x="63" y="229"/>
                  </a:lnTo>
                  <a:lnTo>
                    <a:pt x="60" y="238"/>
                  </a:lnTo>
                  <a:lnTo>
                    <a:pt x="58" y="246"/>
                  </a:lnTo>
                  <a:lnTo>
                    <a:pt x="58" y="255"/>
                  </a:lnTo>
                  <a:lnTo>
                    <a:pt x="58" y="255"/>
                  </a:lnTo>
                  <a:lnTo>
                    <a:pt x="58" y="264"/>
                  </a:lnTo>
                  <a:lnTo>
                    <a:pt x="60" y="273"/>
                  </a:lnTo>
                  <a:lnTo>
                    <a:pt x="63" y="281"/>
                  </a:lnTo>
                  <a:lnTo>
                    <a:pt x="67" y="290"/>
                  </a:lnTo>
                  <a:lnTo>
                    <a:pt x="72" y="299"/>
                  </a:lnTo>
                  <a:lnTo>
                    <a:pt x="79" y="308"/>
                  </a:lnTo>
                  <a:lnTo>
                    <a:pt x="86" y="316"/>
                  </a:lnTo>
                  <a:lnTo>
                    <a:pt x="95" y="326"/>
                  </a:lnTo>
                  <a:lnTo>
                    <a:pt x="104" y="335"/>
                  </a:lnTo>
                  <a:lnTo>
                    <a:pt x="115" y="343"/>
                  </a:lnTo>
                  <a:lnTo>
                    <a:pt x="126" y="351"/>
                  </a:lnTo>
                  <a:lnTo>
                    <a:pt x="140" y="359"/>
                  </a:lnTo>
                  <a:lnTo>
                    <a:pt x="153" y="367"/>
                  </a:lnTo>
                  <a:lnTo>
                    <a:pt x="168" y="375"/>
                  </a:lnTo>
                  <a:lnTo>
                    <a:pt x="183" y="382"/>
                  </a:lnTo>
                  <a:lnTo>
                    <a:pt x="200" y="389"/>
                  </a:lnTo>
                  <a:lnTo>
                    <a:pt x="235" y="403"/>
                  </a:lnTo>
                  <a:lnTo>
                    <a:pt x="274" y="415"/>
                  </a:lnTo>
                  <a:lnTo>
                    <a:pt x="316" y="427"/>
                  </a:lnTo>
                  <a:lnTo>
                    <a:pt x="361" y="436"/>
                  </a:lnTo>
                  <a:lnTo>
                    <a:pt x="409" y="443"/>
                  </a:lnTo>
                  <a:lnTo>
                    <a:pt x="460" y="449"/>
                  </a:lnTo>
                  <a:lnTo>
                    <a:pt x="512" y="452"/>
                  </a:lnTo>
                  <a:lnTo>
                    <a:pt x="540" y="453"/>
                  </a:lnTo>
                  <a:lnTo>
                    <a:pt x="568" y="454"/>
                  </a:lnTo>
                  <a:lnTo>
                    <a:pt x="568" y="454"/>
                  </a:lnTo>
                  <a:lnTo>
                    <a:pt x="595" y="453"/>
                  </a:lnTo>
                  <a:lnTo>
                    <a:pt x="622" y="452"/>
                  </a:lnTo>
                  <a:lnTo>
                    <a:pt x="676" y="449"/>
                  </a:lnTo>
                  <a:lnTo>
                    <a:pt x="726" y="443"/>
                  </a:lnTo>
                  <a:lnTo>
                    <a:pt x="774" y="436"/>
                  </a:lnTo>
                  <a:lnTo>
                    <a:pt x="819" y="427"/>
                  </a:lnTo>
                  <a:lnTo>
                    <a:pt x="861" y="415"/>
                  </a:lnTo>
                  <a:lnTo>
                    <a:pt x="900" y="403"/>
                  </a:lnTo>
                  <a:lnTo>
                    <a:pt x="935" y="389"/>
                  </a:lnTo>
                  <a:lnTo>
                    <a:pt x="952" y="382"/>
                  </a:lnTo>
                  <a:lnTo>
                    <a:pt x="967" y="375"/>
                  </a:lnTo>
                  <a:lnTo>
                    <a:pt x="982" y="367"/>
                  </a:lnTo>
                  <a:lnTo>
                    <a:pt x="995" y="359"/>
                  </a:lnTo>
                  <a:lnTo>
                    <a:pt x="1008" y="351"/>
                  </a:lnTo>
                  <a:lnTo>
                    <a:pt x="1020" y="343"/>
                  </a:lnTo>
                  <a:lnTo>
                    <a:pt x="1030" y="335"/>
                  </a:lnTo>
                  <a:lnTo>
                    <a:pt x="1040" y="326"/>
                  </a:lnTo>
                  <a:lnTo>
                    <a:pt x="1049" y="316"/>
                  </a:lnTo>
                  <a:lnTo>
                    <a:pt x="1057" y="308"/>
                  </a:lnTo>
                  <a:lnTo>
                    <a:pt x="1063" y="299"/>
                  </a:lnTo>
                  <a:lnTo>
                    <a:pt x="1068" y="290"/>
                  </a:lnTo>
                  <a:lnTo>
                    <a:pt x="1072" y="281"/>
                  </a:lnTo>
                  <a:lnTo>
                    <a:pt x="1075" y="273"/>
                  </a:lnTo>
                  <a:lnTo>
                    <a:pt x="1077" y="264"/>
                  </a:lnTo>
                  <a:lnTo>
                    <a:pt x="1078" y="255"/>
                  </a:lnTo>
                  <a:lnTo>
                    <a:pt x="1078" y="255"/>
                  </a:lnTo>
                  <a:lnTo>
                    <a:pt x="1077" y="246"/>
                  </a:lnTo>
                  <a:lnTo>
                    <a:pt x="1075" y="238"/>
                  </a:lnTo>
                  <a:lnTo>
                    <a:pt x="1072" y="229"/>
                  </a:lnTo>
                  <a:lnTo>
                    <a:pt x="1068" y="220"/>
                  </a:lnTo>
                  <a:lnTo>
                    <a:pt x="1063" y="210"/>
                  </a:lnTo>
                  <a:lnTo>
                    <a:pt x="1057" y="202"/>
                  </a:lnTo>
                  <a:lnTo>
                    <a:pt x="1049" y="193"/>
                  </a:lnTo>
                  <a:lnTo>
                    <a:pt x="1040" y="184"/>
                  </a:lnTo>
                  <a:lnTo>
                    <a:pt x="1030" y="176"/>
                  </a:lnTo>
                  <a:lnTo>
                    <a:pt x="1020" y="167"/>
                  </a:lnTo>
                  <a:lnTo>
                    <a:pt x="1008" y="159"/>
                  </a:lnTo>
                  <a:lnTo>
                    <a:pt x="995" y="151"/>
                  </a:lnTo>
                  <a:lnTo>
                    <a:pt x="982" y="143"/>
                  </a:lnTo>
                  <a:lnTo>
                    <a:pt x="967" y="136"/>
                  </a:lnTo>
                  <a:lnTo>
                    <a:pt x="952" y="128"/>
                  </a:lnTo>
                  <a:lnTo>
                    <a:pt x="935" y="121"/>
                  </a:lnTo>
                  <a:lnTo>
                    <a:pt x="900" y="107"/>
                  </a:lnTo>
                  <a:lnTo>
                    <a:pt x="861" y="94"/>
                  </a:lnTo>
                  <a:lnTo>
                    <a:pt x="819" y="84"/>
                  </a:lnTo>
                  <a:lnTo>
                    <a:pt x="774" y="74"/>
                  </a:lnTo>
                  <a:lnTo>
                    <a:pt x="726" y="67"/>
                  </a:lnTo>
                  <a:lnTo>
                    <a:pt x="676" y="61"/>
                  </a:lnTo>
                  <a:lnTo>
                    <a:pt x="622" y="58"/>
                  </a:lnTo>
                  <a:lnTo>
                    <a:pt x="595" y="57"/>
                  </a:lnTo>
                  <a:lnTo>
                    <a:pt x="568" y="57"/>
                  </a:lnTo>
                  <a:lnTo>
                    <a:pt x="56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65" name="Freeform 335">
              <a:extLst>
                <a:ext uri="{FF2B5EF4-FFF2-40B4-BE49-F238E27FC236}">
                  <a16:creationId xmlns:a16="http://schemas.microsoft.com/office/drawing/2014/main" id="{1CA3931F-7581-7F00-5E02-174F3D014B7D}"/>
                </a:ext>
              </a:extLst>
            </p:cNvPr>
            <p:cNvSpPr>
              <a:spLocks/>
            </p:cNvSpPr>
            <p:nvPr/>
          </p:nvSpPr>
          <p:spPr bwMode="auto">
            <a:xfrm>
              <a:off x="4835525" y="3368675"/>
              <a:ext cx="158750" cy="74613"/>
            </a:xfrm>
            <a:custGeom>
              <a:avLst/>
              <a:gdLst>
                <a:gd name="T0" fmla="*/ 568 w 596"/>
                <a:gd name="T1" fmla="*/ 283 h 283"/>
                <a:gd name="T2" fmla="*/ 509 w 596"/>
                <a:gd name="T3" fmla="*/ 282 h 283"/>
                <a:gd name="T4" fmla="*/ 452 w 596"/>
                <a:gd name="T5" fmla="*/ 277 h 283"/>
                <a:gd name="T6" fmla="*/ 397 w 596"/>
                <a:gd name="T7" fmla="*/ 271 h 283"/>
                <a:gd name="T8" fmla="*/ 345 w 596"/>
                <a:gd name="T9" fmla="*/ 263 h 283"/>
                <a:gd name="T10" fmla="*/ 295 w 596"/>
                <a:gd name="T11" fmla="*/ 252 h 283"/>
                <a:gd name="T12" fmla="*/ 249 w 596"/>
                <a:gd name="T13" fmla="*/ 240 h 283"/>
                <a:gd name="T14" fmla="*/ 205 w 596"/>
                <a:gd name="T15" fmla="*/ 225 h 283"/>
                <a:gd name="T16" fmla="*/ 165 w 596"/>
                <a:gd name="T17" fmla="*/ 209 h 283"/>
                <a:gd name="T18" fmla="*/ 128 w 596"/>
                <a:gd name="T19" fmla="*/ 191 h 283"/>
                <a:gd name="T20" fmla="*/ 96 w 596"/>
                <a:gd name="T21" fmla="*/ 171 h 283"/>
                <a:gd name="T22" fmla="*/ 68 w 596"/>
                <a:gd name="T23" fmla="*/ 150 h 283"/>
                <a:gd name="T24" fmla="*/ 45 w 596"/>
                <a:gd name="T25" fmla="*/ 128 h 283"/>
                <a:gd name="T26" fmla="*/ 25 w 596"/>
                <a:gd name="T27" fmla="*/ 105 h 283"/>
                <a:gd name="T28" fmla="*/ 12 w 596"/>
                <a:gd name="T29" fmla="*/ 80 h 283"/>
                <a:gd name="T30" fmla="*/ 3 w 596"/>
                <a:gd name="T31" fmla="*/ 54 h 283"/>
                <a:gd name="T32" fmla="*/ 0 w 596"/>
                <a:gd name="T33" fmla="*/ 28 h 283"/>
                <a:gd name="T34" fmla="*/ 1 w 596"/>
                <a:gd name="T35" fmla="*/ 22 h 283"/>
                <a:gd name="T36" fmla="*/ 5 w 596"/>
                <a:gd name="T37" fmla="*/ 12 h 283"/>
                <a:gd name="T38" fmla="*/ 13 w 596"/>
                <a:gd name="T39" fmla="*/ 4 h 283"/>
                <a:gd name="T40" fmla="*/ 23 w 596"/>
                <a:gd name="T41" fmla="*/ 0 h 283"/>
                <a:gd name="T42" fmla="*/ 29 w 596"/>
                <a:gd name="T43" fmla="*/ 0 h 283"/>
                <a:gd name="T44" fmla="*/ 40 w 596"/>
                <a:gd name="T45" fmla="*/ 2 h 283"/>
                <a:gd name="T46" fmla="*/ 49 w 596"/>
                <a:gd name="T47" fmla="*/ 8 h 283"/>
                <a:gd name="T48" fmla="*/ 55 w 596"/>
                <a:gd name="T49" fmla="*/ 17 h 283"/>
                <a:gd name="T50" fmla="*/ 58 w 596"/>
                <a:gd name="T51" fmla="*/ 28 h 283"/>
                <a:gd name="T52" fmla="*/ 58 w 596"/>
                <a:gd name="T53" fmla="*/ 36 h 283"/>
                <a:gd name="T54" fmla="*/ 63 w 596"/>
                <a:gd name="T55" fmla="*/ 54 h 283"/>
                <a:gd name="T56" fmla="*/ 72 w 596"/>
                <a:gd name="T57" fmla="*/ 73 h 283"/>
                <a:gd name="T58" fmla="*/ 86 w 596"/>
                <a:gd name="T59" fmla="*/ 90 h 283"/>
                <a:gd name="T60" fmla="*/ 104 w 596"/>
                <a:gd name="T61" fmla="*/ 107 h 283"/>
                <a:gd name="T62" fmla="*/ 126 w 596"/>
                <a:gd name="T63" fmla="*/ 124 h 283"/>
                <a:gd name="T64" fmla="*/ 153 w 596"/>
                <a:gd name="T65" fmla="*/ 139 h 283"/>
                <a:gd name="T66" fmla="*/ 183 w 596"/>
                <a:gd name="T67" fmla="*/ 155 h 283"/>
                <a:gd name="T68" fmla="*/ 235 w 596"/>
                <a:gd name="T69" fmla="*/ 176 h 283"/>
                <a:gd name="T70" fmla="*/ 316 w 596"/>
                <a:gd name="T71" fmla="*/ 199 h 283"/>
                <a:gd name="T72" fmla="*/ 409 w 596"/>
                <a:gd name="T73" fmla="*/ 216 h 283"/>
                <a:gd name="T74" fmla="*/ 512 w 596"/>
                <a:gd name="T75" fmla="*/ 225 h 283"/>
                <a:gd name="T76" fmla="*/ 568 w 596"/>
                <a:gd name="T77" fmla="*/ 226 h 283"/>
                <a:gd name="T78" fmla="*/ 573 w 596"/>
                <a:gd name="T79" fmla="*/ 227 h 283"/>
                <a:gd name="T80" fmla="*/ 583 w 596"/>
                <a:gd name="T81" fmla="*/ 231 h 283"/>
                <a:gd name="T82" fmla="*/ 591 w 596"/>
                <a:gd name="T83" fmla="*/ 238 h 283"/>
                <a:gd name="T84" fmla="*/ 595 w 596"/>
                <a:gd name="T85" fmla="*/ 248 h 283"/>
                <a:gd name="T86" fmla="*/ 596 w 596"/>
                <a:gd name="T87" fmla="*/ 254 h 283"/>
                <a:gd name="T88" fmla="*/ 594 w 596"/>
                <a:gd name="T89" fmla="*/ 265 h 283"/>
                <a:gd name="T90" fmla="*/ 588 w 596"/>
                <a:gd name="T91" fmla="*/ 274 h 283"/>
                <a:gd name="T92" fmla="*/ 579 w 596"/>
                <a:gd name="T93" fmla="*/ 281 h 283"/>
                <a:gd name="T94" fmla="*/ 568 w 596"/>
                <a:gd name="T95"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6" h="283">
                  <a:moveTo>
                    <a:pt x="568" y="283"/>
                  </a:moveTo>
                  <a:lnTo>
                    <a:pt x="568" y="283"/>
                  </a:lnTo>
                  <a:lnTo>
                    <a:pt x="537" y="283"/>
                  </a:lnTo>
                  <a:lnTo>
                    <a:pt x="509" y="282"/>
                  </a:lnTo>
                  <a:lnTo>
                    <a:pt x="480" y="280"/>
                  </a:lnTo>
                  <a:lnTo>
                    <a:pt x="452" y="277"/>
                  </a:lnTo>
                  <a:lnTo>
                    <a:pt x="424" y="274"/>
                  </a:lnTo>
                  <a:lnTo>
                    <a:pt x="397" y="271"/>
                  </a:lnTo>
                  <a:lnTo>
                    <a:pt x="371" y="267"/>
                  </a:lnTo>
                  <a:lnTo>
                    <a:pt x="345" y="263"/>
                  </a:lnTo>
                  <a:lnTo>
                    <a:pt x="319" y="258"/>
                  </a:lnTo>
                  <a:lnTo>
                    <a:pt x="295" y="252"/>
                  </a:lnTo>
                  <a:lnTo>
                    <a:pt x="272" y="246"/>
                  </a:lnTo>
                  <a:lnTo>
                    <a:pt x="249" y="240"/>
                  </a:lnTo>
                  <a:lnTo>
                    <a:pt x="226" y="233"/>
                  </a:lnTo>
                  <a:lnTo>
                    <a:pt x="205" y="225"/>
                  </a:lnTo>
                  <a:lnTo>
                    <a:pt x="184" y="217"/>
                  </a:lnTo>
                  <a:lnTo>
                    <a:pt x="165" y="209"/>
                  </a:lnTo>
                  <a:lnTo>
                    <a:pt x="147" y="200"/>
                  </a:lnTo>
                  <a:lnTo>
                    <a:pt x="128" y="191"/>
                  </a:lnTo>
                  <a:lnTo>
                    <a:pt x="112" y="182"/>
                  </a:lnTo>
                  <a:lnTo>
                    <a:pt x="96" y="171"/>
                  </a:lnTo>
                  <a:lnTo>
                    <a:pt x="82" y="161"/>
                  </a:lnTo>
                  <a:lnTo>
                    <a:pt x="68" y="150"/>
                  </a:lnTo>
                  <a:lnTo>
                    <a:pt x="56" y="139"/>
                  </a:lnTo>
                  <a:lnTo>
                    <a:pt x="45" y="128"/>
                  </a:lnTo>
                  <a:lnTo>
                    <a:pt x="34" y="116"/>
                  </a:lnTo>
                  <a:lnTo>
                    <a:pt x="25" y="105"/>
                  </a:lnTo>
                  <a:lnTo>
                    <a:pt x="18" y="92"/>
                  </a:lnTo>
                  <a:lnTo>
                    <a:pt x="12" y="80"/>
                  </a:lnTo>
                  <a:lnTo>
                    <a:pt x="7" y="67"/>
                  </a:lnTo>
                  <a:lnTo>
                    <a:pt x="3" y="54"/>
                  </a:lnTo>
                  <a:lnTo>
                    <a:pt x="1" y="41"/>
                  </a:lnTo>
                  <a:lnTo>
                    <a:pt x="0" y="28"/>
                  </a:lnTo>
                  <a:lnTo>
                    <a:pt x="0" y="28"/>
                  </a:lnTo>
                  <a:lnTo>
                    <a:pt x="1" y="22"/>
                  </a:lnTo>
                  <a:lnTo>
                    <a:pt x="3" y="17"/>
                  </a:lnTo>
                  <a:lnTo>
                    <a:pt x="5" y="12"/>
                  </a:lnTo>
                  <a:lnTo>
                    <a:pt x="9" y="8"/>
                  </a:lnTo>
                  <a:lnTo>
                    <a:pt x="13" y="4"/>
                  </a:lnTo>
                  <a:lnTo>
                    <a:pt x="18" y="2"/>
                  </a:lnTo>
                  <a:lnTo>
                    <a:pt x="23" y="0"/>
                  </a:lnTo>
                  <a:lnTo>
                    <a:pt x="29" y="0"/>
                  </a:lnTo>
                  <a:lnTo>
                    <a:pt x="29" y="0"/>
                  </a:lnTo>
                  <a:lnTo>
                    <a:pt x="34" y="0"/>
                  </a:lnTo>
                  <a:lnTo>
                    <a:pt x="40" y="2"/>
                  </a:lnTo>
                  <a:lnTo>
                    <a:pt x="45" y="4"/>
                  </a:lnTo>
                  <a:lnTo>
                    <a:pt x="49" y="8"/>
                  </a:lnTo>
                  <a:lnTo>
                    <a:pt x="53" y="12"/>
                  </a:lnTo>
                  <a:lnTo>
                    <a:pt x="55" y="17"/>
                  </a:lnTo>
                  <a:lnTo>
                    <a:pt x="57" y="22"/>
                  </a:lnTo>
                  <a:lnTo>
                    <a:pt x="58" y="28"/>
                  </a:lnTo>
                  <a:lnTo>
                    <a:pt x="58" y="28"/>
                  </a:lnTo>
                  <a:lnTo>
                    <a:pt x="58" y="36"/>
                  </a:lnTo>
                  <a:lnTo>
                    <a:pt x="60" y="45"/>
                  </a:lnTo>
                  <a:lnTo>
                    <a:pt x="63" y="54"/>
                  </a:lnTo>
                  <a:lnTo>
                    <a:pt x="67" y="63"/>
                  </a:lnTo>
                  <a:lnTo>
                    <a:pt x="72" y="73"/>
                  </a:lnTo>
                  <a:lnTo>
                    <a:pt x="79" y="81"/>
                  </a:lnTo>
                  <a:lnTo>
                    <a:pt x="86" y="90"/>
                  </a:lnTo>
                  <a:lnTo>
                    <a:pt x="95" y="99"/>
                  </a:lnTo>
                  <a:lnTo>
                    <a:pt x="104" y="107"/>
                  </a:lnTo>
                  <a:lnTo>
                    <a:pt x="115" y="115"/>
                  </a:lnTo>
                  <a:lnTo>
                    <a:pt x="126" y="124"/>
                  </a:lnTo>
                  <a:lnTo>
                    <a:pt x="140" y="132"/>
                  </a:lnTo>
                  <a:lnTo>
                    <a:pt x="153" y="139"/>
                  </a:lnTo>
                  <a:lnTo>
                    <a:pt x="168" y="147"/>
                  </a:lnTo>
                  <a:lnTo>
                    <a:pt x="183" y="155"/>
                  </a:lnTo>
                  <a:lnTo>
                    <a:pt x="200" y="162"/>
                  </a:lnTo>
                  <a:lnTo>
                    <a:pt x="235" y="176"/>
                  </a:lnTo>
                  <a:lnTo>
                    <a:pt x="274" y="188"/>
                  </a:lnTo>
                  <a:lnTo>
                    <a:pt x="316" y="199"/>
                  </a:lnTo>
                  <a:lnTo>
                    <a:pt x="361" y="208"/>
                  </a:lnTo>
                  <a:lnTo>
                    <a:pt x="409" y="216"/>
                  </a:lnTo>
                  <a:lnTo>
                    <a:pt x="460" y="221"/>
                  </a:lnTo>
                  <a:lnTo>
                    <a:pt x="512" y="225"/>
                  </a:lnTo>
                  <a:lnTo>
                    <a:pt x="540" y="226"/>
                  </a:lnTo>
                  <a:lnTo>
                    <a:pt x="568" y="226"/>
                  </a:lnTo>
                  <a:lnTo>
                    <a:pt x="568" y="226"/>
                  </a:lnTo>
                  <a:lnTo>
                    <a:pt x="573" y="227"/>
                  </a:lnTo>
                  <a:lnTo>
                    <a:pt x="579" y="228"/>
                  </a:lnTo>
                  <a:lnTo>
                    <a:pt x="583" y="231"/>
                  </a:lnTo>
                  <a:lnTo>
                    <a:pt x="588" y="234"/>
                  </a:lnTo>
                  <a:lnTo>
                    <a:pt x="591" y="238"/>
                  </a:lnTo>
                  <a:lnTo>
                    <a:pt x="594" y="243"/>
                  </a:lnTo>
                  <a:lnTo>
                    <a:pt x="595" y="248"/>
                  </a:lnTo>
                  <a:lnTo>
                    <a:pt x="596" y="254"/>
                  </a:lnTo>
                  <a:lnTo>
                    <a:pt x="596" y="254"/>
                  </a:lnTo>
                  <a:lnTo>
                    <a:pt x="595" y="260"/>
                  </a:lnTo>
                  <a:lnTo>
                    <a:pt x="594" y="265"/>
                  </a:lnTo>
                  <a:lnTo>
                    <a:pt x="591" y="270"/>
                  </a:lnTo>
                  <a:lnTo>
                    <a:pt x="588" y="274"/>
                  </a:lnTo>
                  <a:lnTo>
                    <a:pt x="583" y="277"/>
                  </a:lnTo>
                  <a:lnTo>
                    <a:pt x="579" y="281"/>
                  </a:lnTo>
                  <a:lnTo>
                    <a:pt x="573" y="283"/>
                  </a:lnTo>
                  <a:lnTo>
                    <a:pt x="568" y="283"/>
                  </a:lnTo>
                  <a:lnTo>
                    <a:pt x="568"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66" name="Freeform 336">
              <a:extLst>
                <a:ext uri="{FF2B5EF4-FFF2-40B4-BE49-F238E27FC236}">
                  <a16:creationId xmlns:a16="http://schemas.microsoft.com/office/drawing/2014/main" id="{44CAC59F-27A7-7160-E7C6-3D1F11C34ED1}"/>
                </a:ext>
              </a:extLst>
            </p:cNvPr>
            <p:cNvSpPr>
              <a:spLocks/>
            </p:cNvSpPr>
            <p:nvPr/>
          </p:nvSpPr>
          <p:spPr bwMode="auto">
            <a:xfrm>
              <a:off x="4835525" y="3436938"/>
              <a:ext cx="134938" cy="73025"/>
            </a:xfrm>
            <a:custGeom>
              <a:avLst/>
              <a:gdLst>
                <a:gd name="T0" fmla="*/ 483 w 510"/>
                <a:gd name="T1" fmla="*/ 281 h 281"/>
                <a:gd name="T2" fmla="*/ 481 w 510"/>
                <a:gd name="T3" fmla="*/ 281 h 281"/>
                <a:gd name="T4" fmla="*/ 379 w 510"/>
                <a:gd name="T5" fmla="*/ 270 h 281"/>
                <a:gd name="T6" fmla="*/ 286 w 510"/>
                <a:gd name="T7" fmla="*/ 252 h 281"/>
                <a:gd name="T8" fmla="*/ 204 w 510"/>
                <a:gd name="T9" fmla="*/ 226 h 281"/>
                <a:gd name="T10" fmla="*/ 168 w 510"/>
                <a:gd name="T11" fmla="*/ 212 h 281"/>
                <a:gd name="T12" fmla="*/ 134 w 510"/>
                <a:gd name="T13" fmla="*/ 196 h 281"/>
                <a:gd name="T14" fmla="*/ 104 w 510"/>
                <a:gd name="T15" fmla="*/ 179 h 281"/>
                <a:gd name="T16" fmla="*/ 78 w 510"/>
                <a:gd name="T17" fmla="*/ 161 h 281"/>
                <a:gd name="T18" fmla="*/ 55 w 510"/>
                <a:gd name="T19" fmla="*/ 141 h 281"/>
                <a:gd name="T20" fmla="*/ 36 w 510"/>
                <a:gd name="T21" fmla="*/ 120 h 281"/>
                <a:gd name="T22" fmla="*/ 20 w 510"/>
                <a:gd name="T23" fmla="*/ 98 h 281"/>
                <a:gd name="T24" fmla="*/ 9 w 510"/>
                <a:gd name="T25" fmla="*/ 76 h 281"/>
                <a:gd name="T26" fmla="*/ 3 w 510"/>
                <a:gd name="T27" fmla="*/ 53 h 281"/>
                <a:gd name="T28" fmla="*/ 0 w 510"/>
                <a:gd name="T29" fmla="*/ 29 h 281"/>
                <a:gd name="T30" fmla="*/ 1 w 510"/>
                <a:gd name="T31" fmla="*/ 23 h 281"/>
                <a:gd name="T32" fmla="*/ 5 w 510"/>
                <a:gd name="T33" fmla="*/ 13 h 281"/>
                <a:gd name="T34" fmla="*/ 13 w 510"/>
                <a:gd name="T35" fmla="*/ 5 h 281"/>
                <a:gd name="T36" fmla="*/ 23 w 510"/>
                <a:gd name="T37" fmla="*/ 1 h 281"/>
                <a:gd name="T38" fmla="*/ 29 w 510"/>
                <a:gd name="T39" fmla="*/ 0 h 281"/>
                <a:gd name="T40" fmla="*/ 40 w 510"/>
                <a:gd name="T41" fmla="*/ 2 h 281"/>
                <a:gd name="T42" fmla="*/ 49 w 510"/>
                <a:gd name="T43" fmla="*/ 8 h 281"/>
                <a:gd name="T44" fmla="*/ 55 w 510"/>
                <a:gd name="T45" fmla="*/ 17 h 281"/>
                <a:gd name="T46" fmla="*/ 58 w 510"/>
                <a:gd name="T47" fmla="*/ 29 h 281"/>
                <a:gd name="T48" fmla="*/ 58 w 510"/>
                <a:gd name="T49" fmla="*/ 38 h 281"/>
                <a:gd name="T50" fmla="*/ 62 w 510"/>
                <a:gd name="T51" fmla="*/ 55 h 281"/>
                <a:gd name="T52" fmla="*/ 71 w 510"/>
                <a:gd name="T53" fmla="*/ 72 h 281"/>
                <a:gd name="T54" fmla="*/ 83 w 510"/>
                <a:gd name="T55" fmla="*/ 88 h 281"/>
                <a:gd name="T56" fmla="*/ 99 w 510"/>
                <a:gd name="T57" fmla="*/ 104 h 281"/>
                <a:gd name="T58" fmla="*/ 118 w 510"/>
                <a:gd name="T59" fmla="*/ 120 h 281"/>
                <a:gd name="T60" fmla="*/ 154 w 510"/>
                <a:gd name="T61" fmla="*/ 142 h 281"/>
                <a:gd name="T62" fmla="*/ 211 w 510"/>
                <a:gd name="T63" fmla="*/ 168 h 281"/>
                <a:gd name="T64" fmla="*/ 279 w 510"/>
                <a:gd name="T65" fmla="*/ 191 h 281"/>
                <a:gd name="T66" fmla="*/ 356 w 510"/>
                <a:gd name="T67" fmla="*/ 208 h 281"/>
                <a:gd name="T68" fmla="*/ 441 w 510"/>
                <a:gd name="T69" fmla="*/ 220 h 281"/>
                <a:gd name="T70" fmla="*/ 484 w 510"/>
                <a:gd name="T71" fmla="*/ 224 h 281"/>
                <a:gd name="T72" fmla="*/ 495 w 510"/>
                <a:gd name="T73" fmla="*/ 227 h 281"/>
                <a:gd name="T74" fmla="*/ 504 w 510"/>
                <a:gd name="T75" fmla="*/ 234 h 281"/>
                <a:gd name="T76" fmla="*/ 509 w 510"/>
                <a:gd name="T77" fmla="*/ 244 h 281"/>
                <a:gd name="T78" fmla="*/ 510 w 510"/>
                <a:gd name="T79" fmla="*/ 255 h 281"/>
                <a:gd name="T80" fmla="*/ 510 w 510"/>
                <a:gd name="T81" fmla="*/ 260 h 281"/>
                <a:gd name="T82" fmla="*/ 505 w 510"/>
                <a:gd name="T83" fmla="*/ 270 h 281"/>
                <a:gd name="T84" fmla="*/ 498 w 510"/>
                <a:gd name="T85" fmla="*/ 277 h 281"/>
                <a:gd name="T86" fmla="*/ 488 w 510"/>
                <a:gd name="T87" fmla="*/ 280 h 281"/>
                <a:gd name="T88" fmla="*/ 483 w 510"/>
                <a:gd name="T8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0" h="281">
                  <a:moveTo>
                    <a:pt x="483" y="281"/>
                  </a:moveTo>
                  <a:lnTo>
                    <a:pt x="483" y="281"/>
                  </a:lnTo>
                  <a:lnTo>
                    <a:pt x="481" y="281"/>
                  </a:lnTo>
                  <a:lnTo>
                    <a:pt x="481" y="281"/>
                  </a:lnTo>
                  <a:lnTo>
                    <a:pt x="428" y="276"/>
                  </a:lnTo>
                  <a:lnTo>
                    <a:pt x="379" y="270"/>
                  </a:lnTo>
                  <a:lnTo>
                    <a:pt x="331" y="262"/>
                  </a:lnTo>
                  <a:lnTo>
                    <a:pt x="286" y="252"/>
                  </a:lnTo>
                  <a:lnTo>
                    <a:pt x="244" y="241"/>
                  </a:lnTo>
                  <a:lnTo>
                    <a:pt x="204" y="226"/>
                  </a:lnTo>
                  <a:lnTo>
                    <a:pt x="186" y="219"/>
                  </a:lnTo>
                  <a:lnTo>
                    <a:pt x="168" y="212"/>
                  </a:lnTo>
                  <a:lnTo>
                    <a:pt x="151" y="204"/>
                  </a:lnTo>
                  <a:lnTo>
                    <a:pt x="134" y="196"/>
                  </a:lnTo>
                  <a:lnTo>
                    <a:pt x="119" y="188"/>
                  </a:lnTo>
                  <a:lnTo>
                    <a:pt x="104" y="179"/>
                  </a:lnTo>
                  <a:lnTo>
                    <a:pt x="91" y="170"/>
                  </a:lnTo>
                  <a:lnTo>
                    <a:pt x="78" y="161"/>
                  </a:lnTo>
                  <a:lnTo>
                    <a:pt x="66" y="151"/>
                  </a:lnTo>
                  <a:lnTo>
                    <a:pt x="55" y="141"/>
                  </a:lnTo>
                  <a:lnTo>
                    <a:pt x="45" y="131"/>
                  </a:lnTo>
                  <a:lnTo>
                    <a:pt x="36" y="120"/>
                  </a:lnTo>
                  <a:lnTo>
                    <a:pt x="27" y="109"/>
                  </a:lnTo>
                  <a:lnTo>
                    <a:pt x="20" y="98"/>
                  </a:lnTo>
                  <a:lnTo>
                    <a:pt x="14" y="87"/>
                  </a:lnTo>
                  <a:lnTo>
                    <a:pt x="9" y="76"/>
                  </a:lnTo>
                  <a:lnTo>
                    <a:pt x="6" y="65"/>
                  </a:lnTo>
                  <a:lnTo>
                    <a:pt x="3" y="53"/>
                  </a:lnTo>
                  <a:lnTo>
                    <a:pt x="1" y="41"/>
                  </a:lnTo>
                  <a:lnTo>
                    <a:pt x="0" y="29"/>
                  </a:lnTo>
                  <a:lnTo>
                    <a:pt x="0" y="29"/>
                  </a:lnTo>
                  <a:lnTo>
                    <a:pt x="1" y="23"/>
                  </a:lnTo>
                  <a:lnTo>
                    <a:pt x="3" y="17"/>
                  </a:lnTo>
                  <a:lnTo>
                    <a:pt x="5" y="13"/>
                  </a:lnTo>
                  <a:lnTo>
                    <a:pt x="9" y="8"/>
                  </a:lnTo>
                  <a:lnTo>
                    <a:pt x="13" y="5"/>
                  </a:lnTo>
                  <a:lnTo>
                    <a:pt x="18" y="2"/>
                  </a:lnTo>
                  <a:lnTo>
                    <a:pt x="23" y="1"/>
                  </a:lnTo>
                  <a:lnTo>
                    <a:pt x="29" y="0"/>
                  </a:lnTo>
                  <a:lnTo>
                    <a:pt x="29" y="0"/>
                  </a:lnTo>
                  <a:lnTo>
                    <a:pt x="34" y="1"/>
                  </a:lnTo>
                  <a:lnTo>
                    <a:pt x="40" y="2"/>
                  </a:lnTo>
                  <a:lnTo>
                    <a:pt x="45" y="5"/>
                  </a:lnTo>
                  <a:lnTo>
                    <a:pt x="49" y="8"/>
                  </a:lnTo>
                  <a:lnTo>
                    <a:pt x="53" y="13"/>
                  </a:lnTo>
                  <a:lnTo>
                    <a:pt x="55" y="17"/>
                  </a:lnTo>
                  <a:lnTo>
                    <a:pt x="57" y="23"/>
                  </a:lnTo>
                  <a:lnTo>
                    <a:pt x="58" y="29"/>
                  </a:lnTo>
                  <a:lnTo>
                    <a:pt x="58" y="29"/>
                  </a:lnTo>
                  <a:lnTo>
                    <a:pt x="58" y="38"/>
                  </a:lnTo>
                  <a:lnTo>
                    <a:pt x="60" y="46"/>
                  </a:lnTo>
                  <a:lnTo>
                    <a:pt x="62" y="55"/>
                  </a:lnTo>
                  <a:lnTo>
                    <a:pt x="66" y="63"/>
                  </a:lnTo>
                  <a:lnTo>
                    <a:pt x="71" y="72"/>
                  </a:lnTo>
                  <a:lnTo>
                    <a:pt x="76" y="80"/>
                  </a:lnTo>
                  <a:lnTo>
                    <a:pt x="83" y="88"/>
                  </a:lnTo>
                  <a:lnTo>
                    <a:pt x="90" y="96"/>
                  </a:lnTo>
                  <a:lnTo>
                    <a:pt x="99" y="104"/>
                  </a:lnTo>
                  <a:lnTo>
                    <a:pt x="108" y="112"/>
                  </a:lnTo>
                  <a:lnTo>
                    <a:pt x="118" y="120"/>
                  </a:lnTo>
                  <a:lnTo>
                    <a:pt x="129" y="127"/>
                  </a:lnTo>
                  <a:lnTo>
                    <a:pt x="154" y="142"/>
                  </a:lnTo>
                  <a:lnTo>
                    <a:pt x="181" y="156"/>
                  </a:lnTo>
                  <a:lnTo>
                    <a:pt x="211" y="168"/>
                  </a:lnTo>
                  <a:lnTo>
                    <a:pt x="244" y="180"/>
                  </a:lnTo>
                  <a:lnTo>
                    <a:pt x="279" y="191"/>
                  </a:lnTo>
                  <a:lnTo>
                    <a:pt x="316" y="200"/>
                  </a:lnTo>
                  <a:lnTo>
                    <a:pt x="356" y="208"/>
                  </a:lnTo>
                  <a:lnTo>
                    <a:pt x="397" y="215"/>
                  </a:lnTo>
                  <a:lnTo>
                    <a:pt x="441" y="220"/>
                  </a:lnTo>
                  <a:lnTo>
                    <a:pt x="484" y="224"/>
                  </a:lnTo>
                  <a:lnTo>
                    <a:pt x="484" y="224"/>
                  </a:lnTo>
                  <a:lnTo>
                    <a:pt x="490" y="225"/>
                  </a:lnTo>
                  <a:lnTo>
                    <a:pt x="495" y="227"/>
                  </a:lnTo>
                  <a:lnTo>
                    <a:pt x="500" y="230"/>
                  </a:lnTo>
                  <a:lnTo>
                    <a:pt x="504" y="234"/>
                  </a:lnTo>
                  <a:lnTo>
                    <a:pt x="507" y="239"/>
                  </a:lnTo>
                  <a:lnTo>
                    <a:pt x="509" y="244"/>
                  </a:lnTo>
                  <a:lnTo>
                    <a:pt x="510" y="249"/>
                  </a:lnTo>
                  <a:lnTo>
                    <a:pt x="510" y="255"/>
                  </a:lnTo>
                  <a:lnTo>
                    <a:pt x="510" y="255"/>
                  </a:lnTo>
                  <a:lnTo>
                    <a:pt x="510" y="260"/>
                  </a:lnTo>
                  <a:lnTo>
                    <a:pt x="508" y="265"/>
                  </a:lnTo>
                  <a:lnTo>
                    <a:pt x="505" y="270"/>
                  </a:lnTo>
                  <a:lnTo>
                    <a:pt x="502" y="273"/>
                  </a:lnTo>
                  <a:lnTo>
                    <a:pt x="498" y="277"/>
                  </a:lnTo>
                  <a:lnTo>
                    <a:pt x="493" y="279"/>
                  </a:lnTo>
                  <a:lnTo>
                    <a:pt x="488" y="280"/>
                  </a:lnTo>
                  <a:lnTo>
                    <a:pt x="483" y="281"/>
                  </a:lnTo>
                  <a:lnTo>
                    <a:pt x="483" y="2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67" name="Freeform 337">
              <a:extLst>
                <a:ext uri="{FF2B5EF4-FFF2-40B4-BE49-F238E27FC236}">
                  <a16:creationId xmlns:a16="http://schemas.microsoft.com/office/drawing/2014/main" id="{BE992320-ACDE-31AD-3651-D3B6BE480CB3}"/>
                </a:ext>
              </a:extLst>
            </p:cNvPr>
            <p:cNvSpPr>
              <a:spLocks/>
            </p:cNvSpPr>
            <p:nvPr/>
          </p:nvSpPr>
          <p:spPr bwMode="auto">
            <a:xfrm>
              <a:off x="4835525" y="3308350"/>
              <a:ext cx="142875" cy="269875"/>
            </a:xfrm>
            <a:custGeom>
              <a:avLst/>
              <a:gdLst>
                <a:gd name="T0" fmla="*/ 511 w 540"/>
                <a:gd name="T1" fmla="*/ 1018 h 1018"/>
                <a:gd name="T2" fmla="*/ 509 w 540"/>
                <a:gd name="T3" fmla="*/ 1018 h 1018"/>
                <a:gd name="T4" fmla="*/ 403 w 540"/>
                <a:gd name="T5" fmla="*/ 1009 h 1018"/>
                <a:gd name="T6" fmla="*/ 305 w 540"/>
                <a:gd name="T7" fmla="*/ 992 h 1018"/>
                <a:gd name="T8" fmla="*/ 240 w 540"/>
                <a:gd name="T9" fmla="*/ 975 h 1018"/>
                <a:gd name="T10" fmla="*/ 199 w 540"/>
                <a:gd name="T11" fmla="*/ 961 h 1018"/>
                <a:gd name="T12" fmla="*/ 162 w 540"/>
                <a:gd name="T13" fmla="*/ 946 h 1018"/>
                <a:gd name="T14" fmla="*/ 128 w 540"/>
                <a:gd name="T15" fmla="*/ 929 h 1018"/>
                <a:gd name="T16" fmla="*/ 98 w 540"/>
                <a:gd name="T17" fmla="*/ 910 h 1018"/>
                <a:gd name="T18" fmla="*/ 71 w 540"/>
                <a:gd name="T19" fmla="*/ 890 h 1018"/>
                <a:gd name="T20" fmla="*/ 49 w 540"/>
                <a:gd name="T21" fmla="*/ 870 h 1018"/>
                <a:gd name="T22" fmla="*/ 29 w 540"/>
                <a:gd name="T23" fmla="*/ 848 h 1018"/>
                <a:gd name="T24" fmla="*/ 15 w 540"/>
                <a:gd name="T25" fmla="*/ 826 h 1018"/>
                <a:gd name="T26" fmla="*/ 6 w 540"/>
                <a:gd name="T27" fmla="*/ 801 h 1018"/>
                <a:gd name="T28" fmla="*/ 1 w 540"/>
                <a:gd name="T29" fmla="*/ 777 h 1018"/>
                <a:gd name="T30" fmla="*/ 0 w 540"/>
                <a:gd name="T31" fmla="*/ 28 h 1018"/>
                <a:gd name="T32" fmla="*/ 1 w 540"/>
                <a:gd name="T33" fmla="*/ 23 h 1018"/>
                <a:gd name="T34" fmla="*/ 5 w 540"/>
                <a:gd name="T35" fmla="*/ 12 h 1018"/>
                <a:gd name="T36" fmla="*/ 13 w 540"/>
                <a:gd name="T37" fmla="*/ 5 h 1018"/>
                <a:gd name="T38" fmla="*/ 23 w 540"/>
                <a:gd name="T39" fmla="*/ 1 h 1018"/>
                <a:gd name="T40" fmla="*/ 29 w 540"/>
                <a:gd name="T41" fmla="*/ 0 h 1018"/>
                <a:gd name="T42" fmla="*/ 40 w 540"/>
                <a:gd name="T43" fmla="*/ 2 h 1018"/>
                <a:gd name="T44" fmla="*/ 49 w 540"/>
                <a:gd name="T45" fmla="*/ 8 h 1018"/>
                <a:gd name="T46" fmla="*/ 55 w 540"/>
                <a:gd name="T47" fmla="*/ 17 h 1018"/>
                <a:gd name="T48" fmla="*/ 58 w 540"/>
                <a:gd name="T49" fmla="*/ 28 h 1018"/>
                <a:gd name="T50" fmla="*/ 58 w 540"/>
                <a:gd name="T51" fmla="*/ 765 h 1018"/>
                <a:gd name="T52" fmla="*/ 60 w 540"/>
                <a:gd name="T53" fmla="*/ 781 h 1018"/>
                <a:gd name="T54" fmla="*/ 66 w 540"/>
                <a:gd name="T55" fmla="*/ 797 h 1018"/>
                <a:gd name="T56" fmla="*/ 75 w 540"/>
                <a:gd name="T57" fmla="*/ 813 h 1018"/>
                <a:gd name="T58" fmla="*/ 89 w 540"/>
                <a:gd name="T59" fmla="*/ 830 h 1018"/>
                <a:gd name="T60" fmla="*/ 106 w 540"/>
                <a:gd name="T61" fmla="*/ 846 h 1018"/>
                <a:gd name="T62" fmla="*/ 127 w 540"/>
                <a:gd name="T63" fmla="*/ 861 h 1018"/>
                <a:gd name="T64" fmla="*/ 179 w 540"/>
                <a:gd name="T65" fmla="*/ 890 h 1018"/>
                <a:gd name="T66" fmla="*/ 245 w 540"/>
                <a:gd name="T67" fmla="*/ 916 h 1018"/>
                <a:gd name="T68" fmla="*/ 322 w 540"/>
                <a:gd name="T69" fmla="*/ 938 h 1018"/>
                <a:gd name="T70" fmla="*/ 412 w 540"/>
                <a:gd name="T71" fmla="*/ 954 h 1018"/>
                <a:gd name="T72" fmla="*/ 512 w 540"/>
                <a:gd name="T73" fmla="*/ 962 h 1018"/>
                <a:gd name="T74" fmla="*/ 517 w 540"/>
                <a:gd name="T75" fmla="*/ 963 h 1018"/>
                <a:gd name="T76" fmla="*/ 527 w 540"/>
                <a:gd name="T77" fmla="*/ 967 h 1018"/>
                <a:gd name="T78" fmla="*/ 534 w 540"/>
                <a:gd name="T79" fmla="*/ 975 h 1018"/>
                <a:gd name="T80" fmla="*/ 539 w 540"/>
                <a:gd name="T81" fmla="*/ 986 h 1018"/>
                <a:gd name="T82" fmla="*/ 540 w 540"/>
                <a:gd name="T83" fmla="*/ 991 h 1018"/>
                <a:gd name="T84" fmla="*/ 536 w 540"/>
                <a:gd name="T85" fmla="*/ 1002 h 1018"/>
                <a:gd name="T86" fmla="*/ 530 w 540"/>
                <a:gd name="T87" fmla="*/ 1010 h 1018"/>
                <a:gd name="T88" fmla="*/ 521 w 540"/>
                <a:gd name="T89" fmla="*/ 1016 h 1018"/>
                <a:gd name="T90" fmla="*/ 511 w 540"/>
                <a:gd name="T91" fmla="*/ 101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0" h="1018">
                  <a:moveTo>
                    <a:pt x="511" y="1018"/>
                  </a:moveTo>
                  <a:lnTo>
                    <a:pt x="511" y="1018"/>
                  </a:lnTo>
                  <a:lnTo>
                    <a:pt x="509" y="1018"/>
                  </a:lnTo>
                  <a:lnTo>
                    <a:pt x="509" y="1018"/>
                  </a:lnTo>
                  <a:lnTo>
                    <a:pt x="456" y="1015"/>
                  </a:lnTo>
                  <a:lnTo>
                    <a:pt x="403" y="1009"/>
                  </a:lnTo>
                  <a:lnTo>
                    <a:pt x="353" y="1001"/>
                  </a:lnTo>
                  <a:lnTo>
                    <a:pt x="305" y="992"/>
                  </a:lnTo>
                  <a:lnTo>
                    <a:pt x="261" y="981"/>
                  </a:lnTo>
                  <a:lnTo>
                    <a:pt x="240" y="975"/>
                  </a:lnTo>
                  <a:lnTo>
                    <a:pt x="219" y="968"/>
                  </a:lnTo>
                  <a:lnTo>
                    <a:pt x="199" y="961"/>
                  </a:lnTo>
                  <a:lnTo>
                    <a:pt x="180" y="953"/>
                  </a:lnTo>
                  <a:lnTo>
                    <a:pt x="162" y="946"/>
                  </a:lnTo>
                  <a:lnTo>
                    <a:pt x="145" y="937"/>
                  </a:lnTo>
                  <a:lnTo>
                    <a:pt x="128" y="929"/>
                  </a:lnTo>
                  <a:lnTo>
                    <a:pt x="112" y="919"/>
                  </a:lnTo>
                  <a:lnTo>
                    <a:pt x="98" y="910"/>
                  </a:lnTo>
                  <a:lnTo>
                    <a:pt x="84" y="900"/>
                  </a:lnTo>
                  <a:lnTo>
                    <a:pt x="71" y="890"/>
                  </a:lnTo>
                  <a:lnTo>
                    <a:pt x="60" y="880"/>
                  </a:lnTo>
                  <a:lnTo>
                    <a:pt x="49" y="870"/>
                  </a:lnTo>
                  <a:lnTo>
                    <a:pt x="39" y="859"/>
                  </a:lnTo>
                  <a:lnTo>
                    <a:pt x="29" y="848"/>
                  </a:lnTo>
                  <a:lnTo>
                    <a:pt x="22" y="837"/>
                  </a:lnTo>
                  <a:lnTo>
                    <a:pt x="15" y="826"/>
                  </a:lnTo>
                  <a:lnTo>
                    <a:pt x="10" y="813"/>
                  </a:lnTo>
                  <a:lnTo>
                    <a:pt x="6" y="801"/>
                  </a:lnTo>
                  <a:lnTo>
                    <a:pt x="3" y="789"/>
                  </a:lnTo>
                  <a:lnTo>
                    <a:pt x="1" y="777"/>
                  </a:lnTo>
                  <a:lnTo>
                    <a:pt x="0" y="765"/>
                  </a:lnTo>
                  <a:lnTo>
                    <a:pt x="0" y="28"/>
                  </a:lnTo>
                  <a:lnTo>
                    <a:pt x="0" y="28"/>
                  </a:lnTo>
                  <a:lnTo>
                    <a:pt x="1" y="23"/>
                  </a:lnTo>
                  <a:lnTo>
                    <a:pt x="3" y="17"/>
                  </a:lnTo>
                  <a:lnTo>
                    <a:pt x="5" y="12"/>
                  </a:lnTo>
                  <a:lnTo>
                    <a:pt x="9" y="8"/>
                  </a:lnTo>
                  <a:lnTo>
                    <a:pt x="13" y="5"/>
                  </a:lnTo>
                  <a:lnTo>
                    <a:pt x="18" y="2"/>
                  </a:lnTo>
                  <a:lnTo>
                    <a:pt x="23" y="1"/>
                  </a:lnTo>
                  <a:lnTo>
                    <a:pt x="29" y="0"/>
                  </a:lnTo>
                  <a:lnTo>
                    <a:pt x="29" y="0"/>
                  </a:lnTo>
                  <a:lnTo>
                    <a:pt x="34" y="1"/>
                  </a:lnTo>
                  <a:lnTo>
                    <a:pt x="40" y="2"/>
                  </a:lnTo>
                  <a:lnTo>
                    <a:pt x="45" y="5"/>
                  </a:lnTo>
                  <a:lnTo>
                    <a:pt x="49" y="8"/>
                  </a:lnTo>
                  <a:lnTo>
                    <a:pt x="53" y="12"/>
                  </a:lnTo>
                  <a:lnTo>
                    <a:pt x="55" y="17"/>
                  </a:lnTo>
                  <a:lnTo>
                    <a:pt x="57" y="23"/>
                  </a:lnTo>
                  <a:lnTo>
                    <a:pt x="58" y="28"/>
                  </a:lnTo>
                  <a:lnTo>
                    <a:pt x="58" y="765"/>
                  </a:lnTo>
                  <a:lnTo>
                    <a:pt x="58" y="765"/>
                  </a:lnTo>
                  <a:lnTo>
                    <a:pt x="58" y="773"/>
                  </a:lnTo>
                  <a:lnTo>
                    <a:pt x="60" y="781"/>
                  </a:lnTo>
                  <a:lnTo>
                    <a:pt x="62" y="789"/>
                  </a:lnTo>
                  <a:lnTo>
                    <a:pt x="66" y="797"/>
                  </a:lnTo>
                  <a:lnTo>
                    <a:pt x="70" y="805"/>
                  </a:lnTo>
                  <a:lnTo>
                    <a:pt x="75" y="813"/>
                  </a:lnTo>
                  <a:lnTo>
                    <a:pt x="82" y="822"/>
                  </a:lnTo>
                  <a:lnTo>
                    <a:pt x="89" y="830"/>
                  </a:lnTo>
                  <a:lnTo>
                    <a:pt x="97" y="838"/>
                  </a:lnTo>
                  <a:lnTo>
                    <a:pt x="106" y="846"/>
                  </a:lnTo>
                  <a:lnTo>
                    <a:pt x="116" y="854"/>
                  </a:lnTo>
                  <a:lnTo>
                    <a:pt x="127" y="861"/>
                  </a:lnTo>
                  <a:lnTo>
                    <a:pt x="152" y="876"/>
                  </a:lnTo>
                  <a:lnTo>
                    <a:pt x="179" y="890"/>
                  </a:lnTo>
                  <a:lnTo>
                    <a:pt x="210" y="904"/>
                  </a:lnTo>
                  <a:lnTo>
                    <a:pt x="245" y="916"/>
                  </a:lnTo>
                  <a:lnTo>
                    <a:pt x="282" y="928"/>
                  </a:lnTo>
                  <a:lnTo>
                    <a:pt x="322" y="938"/>
                  </a:lnTo>
                  <a:lnTo>
                    <a:pt x="366" y="947"/>
                  </a:lnTo>
                  <a:lnTo>
                    <a:pt x="412" y="954"/>
                  </a:lnTo>
                  <a:lnTo>
                    <a:pt x="461" y="959"/>
                  </a:lnTo>
                  <a:lnTo>
                    <a:pt x="512" y="962"/>
                  </a:lnTo>
                  <a:lnTo>
                    <a:pt x="512" y="962"/>
                  </a:lnTo>
                  <a:lnTo>
                    <a:pt x="517" y="963"/>
                  </a:lnTo>
                  <a:lnTo>
                    <a:pt x="523" y="965"/>
                  </a:lnTo>
                  <a:lnTo>
                    <a:pt x="527" y="967"/>
                  </a:lnTo>
                  <a:lnTo>
                    <a:pt x="531" y="971"/>
                  </a:lnTo>
                  <a:lnTo>
                    <a:pt x="534" y="975"/>
                  </a:lnTo>
                  <a:lnTo>
                    <a:pt x="537" y="980"/>
                  </a:lnTo>
                  <a:lnTo>
                    <a:pt x="539" y="986"/>
                  </a:lnTo>
                  <a:lnTo>
                    <a:pt x="540" y="991"/>
                  </a:lnTo>
                  <a:lnTo>
                    <a:pt x="540" y="991"/>
                  </a:lnTo>
                  <a:lnTo>
                    <a:pt x="539" y="997"/>
                  </a:lnTo>
                  <a:lnTo>
                    <a:pt x="536" y="1002"/>
                  </a:lnTo>
                  <a:lnTo>
                    <a:pt x="533" y="1006"/>
                  </a:lnTo>
                  <a:lnTo>
                    <a:pt x="530" y="1010"/>
                  </a:lnTo>
                  <a:lnTo>
                    <a:pt x="526" y="1014"/>
                  </a:lnTo>
                  <a:lnTo>
                    <a:pt x="521" y="1016"/>
                  </a:lnTo>
                  <a:lnTo>
                    <a:pt x="516" y="1018"/>
                  </a:lnTo>
                  <a:lnTo>
                    <a:pt x="511" y="1018"/>
                  </a:lnTo>
                  <a:lnTo>
                    <a:pt x="511" y="10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68" name="Freeform 338">
              <a:extLst>
                <a:ext uri="{FF2B5EF4-FFF2-40B4-BE49-F238E27FC236}">
                  <a16:creationId xmlns:a16="http://schemas.microsoft.com/office/drawing/2014/main" id="{1DDCE075-BEA6-ADFC-2DD6-8D32523BEC71}"/>
                </a:ext>
              </a:extLst>
            </p:cNvPr>
            <p:cNvSpPr>
              <a:spLocks/>
            </p:cNvSpPr>
            <p:nvPr/>
          </p:nvSpPr>
          <p:spPr bwMode="auto">
            <a:xfrm>
              <a:off x="5121275" y="3308350"/>
              <a:ext cx="14288" cy="82550"/>
            </a:xfrm>
            <a:custGeom>
              <a:avLst/>
              <a:gdLst>
                <a:gd name="T0" fmla="*/ 28 w 56"/>
                <a:gd name="T1" fmla="*/ 312 h 312"/>
                <a:gd name="T2" fmla="*/ 28 w 56"/>
                <a:gd name="T3" fmla="*/ 312 h 312"/>
                <a:gd name="T4" fmla="*/ 22 w 56"/>
                <a:gd name="T5" fmla="*/ 311 h 312"/>
                <a:gd name="T6" fmla="*/ 17 w 56"/>
                <a:gd name="T7" fmla="*/ 310 h 312"/>
                <a:gd name="T8" fmla="*/ 12 w 56"/>
                <a:gd name="T9" fmla="*/ 307 h 312"/>
                <a:gd name="T10" fmla="*/ 8 w 56"/>
                <a:gd name="T11" fmla="*/ 304 h 312"/>
                <a:gd name="T12" fmla="*/ 5 w 56"/>
                <a:gd name="T13" fmla="*/ 299 h 312"/>
                <a:gd name="T14" fmla="*/ 2 w 56"/>
                <a:gd name="T15" fmla="*/ 294 h 312"/>
                <a:gd name="T16" fmla="*/ 0 w 56"/>
                <a:gd name="T17" fmla="*/ 288 h 312"/>
                <a:gd name="T18" fmla="*/ 0 w 56"/>
                <a:gd name="T19" fmla="*/ 283 h 312"/>
                <a:gd name="T20" fmla="*/ 0 w 56"/>
                <a:gd name="T21" fmla="*/ 28 h 312"/>
                <a:gd name="T22" fmla="*/ 0 w 56"/>
                <a:gd name="T23" fmla="*/ 28 h 312"/>
                <a:gd name="T24" fmla="*/ 0 w 56"/>
                <a:gd name="T25" fmla="*/ 23 h 312"/>
                <a:gd name="T26" fmla="*/ 2 w 56"/>
                <a:gd name="T27" fmla="*/ 17 h 312"/>
                <a:gd name="T28" fmla="*/ 5 w 56"/>
                <a:gd name="T29" fmla="*/ 12 h 312"/>
                <a:gd name="T30" fmla="*/ 8 w 56"/>
                <a:gd name="T31" fmla="*/ 8 h 312"/>
                <a:gd name="T32" fmla="*/ 12 w 56"/>
                <a:gd name="T33" fmla="*/ 5 h 312"/>
                <a:gd name="T34" fmla="*/ 17 w 56"/>
                <a:gd name="T35" fmla="*/ 2 h 312"/>
                <a:gd name="T36" fmla="*/ 22 w 56"/>
                <a:gd name="T37" fmla="*/ 1 h 312"/>
                <a:gd name="T38" fmla="*/ 28 w 56"/>
                <a:gd name="T39" fmla="*/ 0 h 312"/>
                <a:gd name="T40" fmla="*/ 28 w 56"/>
                <a:gd name="T41" fmla="*/ 0 h 312"/>
                <a:gd name="T42" fmla="*/ 33 w 56"/>
                <a:gd name="T43" fmla="*/ 1 h 312"/>
                <a:gd name="T44" fmla="*/ 39 w 56"/>
                <a:gd name="T45" fmla="*/ 2 h 312"/>
                <a:gd name="T46" fmla="*/ 44 w 56"/>
                <a:gd name="T47" fmla="*/ 5 h 312"/>
                <a:gd name="T48" fmla="*/ 48 w 56"/>
                <a:gd name="T49" fmla="*/ 8 h 312"/>
                <a:gd name="T50" fmla="*/ 51 w 56"/>
                <a:gd name="T51" fmla="*/ 12 h 312"/>
                <a:gd name="T52" fmla="*/ 54 w 56"/>
                <a:gd name="T53" fmla="*/ 17 h 312"/>
                <a:gd name="T54" fmla="*/ 55 w 56"/>
                <a:gd name="T55" fmla="*/ 23 h 312"/>
                <a:gd name="T56" fmla="*/ 56 w 56"/>
                <a:gd name="T57" fmla="*/ 28 h 312"/>
                <a:gd name="T58" fmla="*/ 56 w 56"/>
                <a:gd name="T59" fmla="*/ 283 h 312"/>
                <a:gd name="T60" fmla="*/ 56 w 56"/>
                <a:gd name="T61" fmla="*/ 283 h 312"/>
                <a:gd name="T62" fmla="*/ 55 w 56"/>
                <a:gd name="T63" fmla="*/ 288 h 312"/>
                <a:gd name="T64" fmla="*/ 54 w 56"/>
                <a:gd name="T65" fmla="*/ 294 h 312"/>
                <a:gd name="T66" fmla="*/ 51 w 56"/>
                <a:gd name="T67" fmla="*/ 299 h 312"/>
                <a:gd name="T68" fmla="*/ 48 w 56"/>
                <a:gd name="T69" fmla="*/ 304 h 312"/>
                <a:gd name="T70" fmla="*/ 44 w 56"/>
                <a:gd name="T71" fmla="*/ 307 h 312"/>
                <a:gd name="T72" fmla="*/ 39 w 56"/>
                <a:gd name="T73" fmla="*/ 310 h 312"/>
                <a:gd name="T74" fmla="*/ 33 w 56"/>
                <a:gd name="T75" fmla="*/ 311 h 312"/>
                <a:gd name="T76" fmla="*/ 28 w 56"/>
                <a:gd name="T77" fmla="*/ 312 h 312"/>
                <a:gd name="T78" fmla="*/ 28 w 56"/>
                <a:gd name="T79"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312">
                  <a:moveTo>
                    <a:pt x="28" y="312"/>
                  </a:moveTo>
                  <a:lnTo>
                    <a:pt x="28" y="312"/>
                  </a:lnTo>
                  <a:lnTo>
                    <a:pt x="22" y="311"/>
                  </a:lnTo>
                  <a:lnTo>
                    <a:pt x="17" y="310"/>
                  </a:lnTo>
                  <a:lnTo>
                    <a:pt x="12" y="307"/>
                  </a:lnTo>
                  <a:lnTo>
                    <a:pt x="8" y="304"/>
                  </a:lnTo>
                  <a:lnTo>
                    <a:pt x="5" y="299"/>
                  </a:lnTo>
                  <a:lnTo>
                    <a:pt x="2" y="294"/>
                  </a:lnTo>
                  <a:lnTo>
                    <a:pt x="0" y="288"/>
                  </a:lnTo>
                  <a:lnTo>
                    <a:pt x="0" y="283"/>
                  </a:lnTo>
                  <a:lnTo>
                    <a:pt x="0" y="28"/>
                  </a:lnTo>
                  <a:lnTo>
                    <a:pt x="0" y="28"/>
                  </a:lnTo>
                  <a:lnTo>
                    <a:pt x="0" y="23"/>
                  </a:lnTo>
                  <a:lnTo>
                    <a:pt x="2" y="17"/>
                  </a:lnTo>
                  <a:lnTo>
                    <a:pt x="5" y="12"/>
                  </a:lnTo>
                  <a:lnTo>
                    <a:pt x="8" y="8"/>
                  </a:lnTo>
                  <a:lnTo>
                    <a:pt x="12" y="5"/>
                  </a:lnTo>
                  <a:lnTo>
                    <a:pt x="17" y="2"/>
                  </a:lnTo>
                  <a:lnTo>
                    <a:pt x="22" y="1"/>
                  </a:lnTo>
                  <a:lnTo>
                    <a:pt x="28" y="0"/>
                  </a:lnTo>
                  <a:lnTo>
                    <a:pt x="28" y="0"/>
                  </a:lnTo>
                  <a:lnTo>
                    <a:pt x="33" y="1"/>
                  </a:lnTo>
                  <a:lnTo>
                    <a:pt x="39" y="2"/>
                  </a:lnTo>
                  <a:lnTo>
                    <a:pt x="44" y="5"/>
                  </a:lnTo>
                  <a:lnTo>
                    <a:pt x="48" y="8"/>
                  </a:lnTo>
                  <a:lnTo>
                    <a:pt x="51" y="12"/>
                  </a:lnTo>
                  <a:lnTo>
                    <a:pt x="54" y="17"/>
                  </a:lnTo>
                  <a:lnTo>
                    <a:pt x="55" y="23"/>
                  </a:lnTo>
                  <a:lnTo>
                    <a:pt x="56" y="28"/>
                  </a:lnTo>
                  <a:lnTo>
                    <a:pt x="56" y="283"/>
                  </a:lnTo>
                  <a:lnTo>
                    <a:pt x="56" y="283"/>
                  </a:lnTo>
                  <a:lnTo>
                    <a:pt x="55" y="288"/>
                  </a:lnTo>
                  <a:lnTo>
                    <a:pt x="54" y="294"/>
                  </a:lnTo>
                  <a:lnTo>
                    <a:pt x="51" y="299"/>
                  </a:lnTo>
                  <a:lnTo>
                    <a:pt x="48" y="304"/>
                  </a:lnTo>
                  <a:lnTo>
                    <a:pt x="44" y="307"/>
                  </a:lnTo>
                  <a:lnTo>
                    <a:pt x="39" y="310"/>
                  </a:lnTo>
                  <a:lnTo>
                    <a:pt x="33" y="311"/>
                  </a:lnTo>
                  <a:lnTo>
                    <a:pt x="28" y="312"/>
                  </a:lnTo>
                  <a:lnTo>
                    <a:pt x="28"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69" name="Freeform 339">
              <a:extLst>
                <a:ext uri="{FF2B5EF4-FFF2-40B4-BE49-F238E27FC236}">
                  <a16:creationId xmlns:a16="http://schemas.microsoft.com/office/drawing/2014/main" id="{BFE5FBB5-2D8F-F6C5-B754-F639D81168B0}"/>
                </a:ext>
              </a:extLst>
            </p:cNvPr>
            <p:cNvSpPr>
              <a:spLocks noEditPoints="1"/>
            </p:cNvSpPr>
            <p:nvPr/>
          </p:nvSpPr>
          <p:spPr bwMode="auto">
            <a:xfrm>
              <a:off x="5000625" y="3414713"/>
              <a:ext cx="195263" cy="195263"/>
            </a:xfrm>
            <a:custGeom>
              <a:avLst/>
              <a:gdLst>
                <a:gd name="T0" fmla="*/ 312 w 737"/>
                <a:gd name="T1" fmla="*/ 733 h 738"/>
                <a:gd name="T2" fmla="*/ 226 w 737"/>
                <a:gd name="T3" fmla="*/ 708 h 738"/>
                <a:gd name="T4" fmla="*/ 148 w 737"/>
                <a:gd name="T5" fmla="*/ 664 h 738"/>
                <a:gd name="T6" fmla="*/ 84 w 737"/>
                <a:gd name="T7" fmla="*/ 603 h 738"/>
                <a:gd name="T8" fmla="*/ 37 w 737"/>
                <a:gd name="T9" fmla="*/ 529 h 738"/>
                <a:gd name="T10" fmla="*/ 7 w 737"/>
                <a:gd name="T11" fmla="*/ 443 h 738"/>
                <a:gd name="T12" fmla="*/ 0 w 737"/>
                <a:gd name="T13" fmla="*/ 369 h 738"/>
                <a:gd name="T14" fmla="*/ 11 w 737"/>
                <a:gd name="T15" fmla="*/ 277 h 738"/>
                <a:gd name="T16" fmla="*/ 45 w 737"/>
                <a:gd name="T17" fmla="*/ 193 h 738"/>
                <a:gd name="T18" fmla="*/ 96 w 737"/>
                <a:gd name="T19" fmla="*/ 122 h 738"/>
                <a:gd name="T20" fmla="*/ 163 w 737"/>
                <a:gd name="T21" fmla="*/ 63 h 738"/>
                <a:gd name="T22" fmla="*/ 242 w 737"/>
                <a:gd name="T23" fmla="*/ 23 h 738"/>
                <a:gd name="T24" fmla="*/ 331 w 737"/>
                <a:gd name="T25" fmla="*/ 2 h 738"/>
                <a:gd name="T26" fmla="*/ 406 w 737"/>
                <a:gd name="T27" fmla="*/ 2 h 738"/>
                <a:gd name="T28" fmla="*/ 495 w 737"/>
                <a:gd name="T29" fmla="*/ 23 h 738"/>
                <a:gd name="T30" fmla="*/ 574 w 737"/>
                <a:gd name="T31" fmla="*/ 63 h 738"/>
                <a:gd name="T32" fmla="*/ 641 w 737"/>
                <a:gd name="T33" fmla="*/ 122 h 738"/>
                <a:gd name="T34" fmla="*/ 692 w 737"/>
                <a:gd name="T35" fmla="*/ 193 h 738"/>
                <a:gd name="T36" fmla="*/ 726 w 737"/>
                <a:gd name="T37" fmla="*/ 277 h 738"/>
                <a:gd name="T38" fmla="*/ 737 w 737"/>
                <a:gd name="T39" fmla="*/ 369 h 738"/>
                <a:gd name="T40" fmla="*/ 730 w 737"/>
                <a:gd name="T41" fmla="*/ 443 h 738"/>
                <a:gd name="T42" fmla="*/ 700 w 737"/>
                <a:gd name="T43" fmla="*/ 529 h 738"/>
                <a:gd name="T44" fmla="*/ 653 w 737"/>
                <a:gd name="T45" fmla="*/ 603 h 738"/>
                <a:gd name="T46" fmla="*/ 589 w 737"/>
                <a:gd name="T47" fmla="*/ 664 h 738"/>
                <a:gd name="T48" fmla="*/ 511 w 737"/>
                <a:gd name="T49" fmla="*/ 708 h 738"/>
                <a:gd name="T50" fmla="*/ 425 w 737"/>
                <a:gd name="T51" fmla="*/ 733 h 738"/>
                <a:gd name="T52" fmla="*/ 369 w 737"/>
                <a:gd name="T53" fmla="*/ 57 h 738"/>
                <a:gd name="T54" fmla="*/ 305 w 737"/>
                <a:gd name="T55" fmla="*/ 63 h 738"/>
                <a:gd name="T56" fmla="*/ 234 w 737"/>
                <a:gd name="T57" fmla="*/ 88 h 738"/>
                <a:gd name="T58" fmla="*/ 170 w 737"/>
                <a:gd name="T59" fmla="*/ 129 h 738"/>
                <a:gd name="T60" fmla="*/ 119 w 737"/>
                <a:gd name="T61" fmla="*/ 182 h 738"/>
                <a:gd name="T62" fmla="*/ 81 w 737"/>
                <a:gd name="T63" fmla="*/ 248 h 738"/>
                <a:gd name="T64" fmla="*/ 60 w 737"/>
                <a:gd name="T65" fmla="*/ 322 h 738"/>
                <a:gd name="T66" fmla="*/ 57 w 737"/>
                <a:gd name="T67" fmla="*/ 385 h 738"/>
                <a:gd name="T68" fmla="*/ 71 w 737"/>
                <a:gd name="T69" fmla="*/ 461 h 738"/>
                <a:gd name="T70" fmla="*/ 102 w 737"/>
                <a:gd name="T71" fmla="*/ 531 h 738"/>
                <a:gd name="T72" fmla="*/ 148 w 737"/>
                <a:gd name="T73" fmla="*/ 589 h 738"/>
                <a:gd name="T74" fmla="*/ 207 w 737"/>
                <a:gd name="T75" fmla="*/ 636 h 738"/>
                <a:gd name="T76" fmla="*/ 276 w 737"/>
                <a:gd name="T77" fmla="*/ 666 h 738"/>
                <a:gd name="T78" fmla="*/ 353 w 737"/>
                <a:gd name="T79" fmla="*/ 680 h 738"/>
                <a:gd name="T80" fmla="*/ 416 w 737"/>
                <a:gd name="T81" fmla="*/ 677 h 738"/>
                <a:gd name="T82" fmla="*/ 490 w 737"/>
                <a:gd name="T83" fmla="*/ 656 h 738"/>
                <a:gd name="T84" fmla="*/ 555 w 737"/>
                <a:gd name="T85" fmla="*/ 618 h 738"/>
                <a:gd name="T86" fmla="*/ 609 w 737"/>
                <a:gd name="T87" fmla="*/ 567 h 738"/>
                <a:gd name="T88" fmla="*/ 650 w 737"/>
                <a:gd name="T89" fmla="*/ 503 h 738"/>
                <a:gd name="T90" fmla="*/ 674 w 737"/>
                <a:gd name="T91" fmla="*/ 432 h 738"/>
                <a:gd name="T92" fmla="*/ 680 w 737"/>
                <a:gd name="T93" fmla="*/ 369 h 738"/>
                <a:gd name="T94" fmla="*/ 671 w 737"/>
                <a:gd name="T95" fmla="*/ 291 h 738"/>
                <a:gd name="T96" fmla="*/ 643 w 737"/>
                <a:gd name="T97" fmla="*/ 221 h 738"/>
                <a:gd name="T98" fmla="*/ 599 w 737"/>
                <a:gd name="T99" fmla="*/ 159 h 738"/>
                <a:gd name="T100" fmla="*/ 543 w 737"/>
                <a:gd name="T101" fmla="*/ 111 h 738"/>
                <a:gd name="T102" fmla="*/ 476 w 737"/>
                <a:gd name="T103" fmla="*/ 76 h 738"/>
                <a:gd name="T104" fmla="*/ 400 w 737"/>
                <a:gd name="T105" fmla="*/ 59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7" h="738">
                  <a:moveTo>
                    <a:pt x="369" y="738"/>
                  </a:moveTo>
                  <a:lnTo>
                    <a:pt x="369" y="738"/>
                  </a:lnTo>
                  <a:lnTo>
                    <a:pt x="350" y="737"/>
                  </a:lnTo>
                  <a:lnTo>
                    <a:pt x="331" y="736"/>
                  </a:lnTo>
                  <a:lnTo>
                    <a:pt x="312" y="733"/>
                  </a:lnTo>
                  <a:lnTo>
                    <a:pt x="294" y="730"/>
                  </a:lnTo>
                  <a:lnTo>
                    <a:pt x="277" y="725"/>
                  </a:lnTo>
                  <a:lnTo>
                    <a:pt x="259" y="720"/>
                  </a:lnTo>
                  <a:lnTo>
                    <a:pt x="242" y="714"/>
                  </a:lnTo>
                  <a:lnTo>
                    <a:pt x="226" y="708"/>
                  </a:lnTo>
                  <a:lnTo>
                    <a:pt x="209" y="700"/>
                  </a:lnTo>
                  <a:lnTo>
                    <a:pt x="193" y="692"/>
                  </a:lnTo>
                  <a:lnTo>
                    <a:pt x="178" y="684"/>
                  </a:lnTo>
                  <a:lnTo>
                    <a:pt x="163" y="674"/>
                  </a:lnTo>
                  <a:lnTo>
                    <a:pt x="148" y="664"/>
                  </a:lnTo>
                  <a:lnTo>
                    <a:pt x="135" y="653"/>
                  </a:lnTo>
                  <a:lnTo>
                    <a:pt x="121" y="642"/>
                  </a:lnTo>
                  <a:lnTo>
                    <a:pt x="108" y="630"/>
                  </a:lnTo>
                  <a:lnTo>
                    <a:pt x="96" y="616"/>
                  </a:lnTo>
                  <a:lnTo>
                    <a:pt x="84" y="603"/>
                  </a:lnTo>
                  <a:lnTo>
                    <a:pt x="73" y="589"/>
                  </a:lnTo>
                  <a:lnTo>
                    <a:pt x="63" y="575"/>
                  </a:lnTo>
                  <a:lnTo>
                    <a:pt x="54" y="560"/>
                  </a:lnTo>
                  <a:lnTo>
                    <a:pt x="45" y="544"/>
                  </a:lnTo>
                  <a:lnTo>
                    <a:pt x="37" y="529"/>
                  </a:lnTo>
                  <a:lnTo>
                    <a:pt x="29" y="512"/>
                  </a:lnTo>
                  <a:lnTo>
                    <a:pt x="23" y="495"/>
                  </a:lnTo>
                  <a:lnTo>
                    <a:pt x="17" y="478"/>
                  </a:lnTo>
                  <a:lnTo>
                    <a:pt x="11" y="461"/>
                  </a:lnTo>
                  <a:lnTo>
                    <a:pt x="7" y="443"/>
                  </a:lnTo>
                  <a:lnTo>
                    <a:pt x="4" y="425"/>
                  </a:lnTo>
                  <a:lnTo>
                    <a:pt x="2" y="406"/>
                  </a:lnTo>
                  <a:lnTo>
                    <a:pt x="0" y="387"/>
                  </a:lnTo>
                  <a:lnTo>
                    <a:pt x="0" y="369"/>
                  </a:lnTo>
                  <a:lnTo>
                    <a:pt x="0" y="369"/>
                  </a:lnTo>
                  <a:lnTo>
                    <a:pt x="0" y="350"/>
                  </a:lnTo>
                  <a:lnTo>
                    <a:pt x="2" y="331"/>
                  </a:lnTo>
                  <a:lnTo>
                    <a:pt x="4" y="312"/>
                  </a:lnTo>
                  <a:lnTo>
                    <a:pt x="7" y="294"/>
                  </a:lnTo>
                  <a:lnTo>
                    <a:pt x="11" y="277"/>
                  </a:lnTo>
                  <a:lnTo>
                    <a:pt x="17" y="259"/>
                  </a:lnTo>
                  <a:lnTo>
                    <a:pt x="23" y="242"/>
                  </a:lnTo>
                  <a:lnTo>
                    <a:pt x="29" y="226"/>
                  </a:lnTo>
                  <a:lnTo>
                    <a:pt x="37" y="209"/>
                  </a:lnTo>
                  <a:lnTo>
                    <a:pt x="45" y="193"/>
                  </a:lnTo>
                  <a:lnTo>
                    <a:pt x="54" y="178"/>
                  </a:lnTo>
                  <a:lnTo>
                    <a:pt x="63" y="163"/>
                  </a:lnTo>
                  <a:lnTo>
                    <a:pt x="73" y="149"/>
                  </a:lnTo>
                  <a:lnTo>
                    <a:pt x="84" y="135"/>
                  </a:lnTo>
                  <a:lnTo>
                    <a:pt x="96" y="122"/>
                  </a:lnTo>
                  <a:lnTo>
                    <a:pt x="108" y="109"/>
                  </a:lnTo>
                  <a:lnTo>
                    <a:pt x="121" y="96"/>
                  </a:lnTo>
                  <a:lnTo>
                    <a:pt x="135" y="84"/>
                  </a:lnTo>
                  <a:lnTo>
                    <a:pt x="148" y="74"/>
                  </a:lnTo>
                  <a:lnTo>
                    <a:pt x="163" y="63"/>
                  </a:lnTo>
                  <a:lnTo>
                    <a:pt x="178" y="54"/>
                  </a:lnTo>
                  <a:lnTo>
                    <a:pt x="193" y="45"/>
                  </a:lnTo>
                  <a:lnTo>
                    <a:pt x="209" y="37"/>
                  </a:lnTo>
                  <a:lnTo>
                    <a:pt x="226" y="30"/>
                  </a:lnTo>
                  <a:lnTo>
                    <a:pt x="242" y="23"/>
                  </a:lnTo>
                  <a:lnTo>
                    <a:pt x="259" y="17"/>
                  </a:lnTo>
                  <a:lnTo>
                    <a:pt x="277" y="12"/>
                  </a:lnTo>
                  <a:lnTo>
                    <a:pt x="294" y="8"/>
                  </a:lnTo>
                  <a:lnTo>
                    <a:pt x="312" y="5"/>
                  </a:lnTo>
                  <a:lnTo>
                    <a:pt x="331" y="2"/>
                  </a:lnTo>
                  <a:lnTo>
                    <a:pt x="350" y="0"/>
                  </a:lnTo>
                  <a:lnTo>
                    <a:pt x="369" y="0"/>
                  </a:lnTo>
                  <a:lnTo>
                    <a:pt x="369" y="0"/>
                  </a:lnTo>
                  <a:lnTo>
                    <a:pt x="387" y="0"/>
                  </a:lnTo>
                  <a:lnTo>
                    <a:pt x="406" y="2"/>
                  </a:lnTo>
                  <a:lnTo>
                    <a:pt x="425" y="5"/>
                  </a:lnTo>
                  <a:lnTo>
                    <a:pt x="443" y="8"/>
                  </a:lnTo>
                  <a:lnTo>
                    <a:pt x="461" y="12"/>
                  </a:lnTo>
                  <a:lnTo>
                    <a:pt x="478" y="17"/>
                  </a:lnTo>
                  <a:lnTo>
                    <a:pt x="495" y="23"/>
                  </a:lnTo>
                  <a:lnTo>
                    <a:pt x="511" y="30"/>
                  </a:lnTo>
                  <a:lnTo>
                    <a:pt x="529" y="37"/>
                  </a:lnTo>
                  <a:lnTo>
                    <a:pt x="544" y="45"/>
                  </a:lnTo>
                  <a:lnTo>
                    <a:pt x="560" y="54"/>
                  </a:lnTo>
                  <a:lnTo>
                    <a:pt x="574" y="63"/>
                  </a:lnTo>
                  <a:lnTo>
                    <a:pt x="589" y="74"/>
                  </a:lnTo>
                  <a:lnTo>
                    <a:pt x="602" y="84"/>
                  </a:lnTo>
                  <a:lnTo>
                    <a:pt x="616" y="96"/>
                  </a:lnTo>
                  <a:lnTo>
                    <a:pt x="629" y="109"/>
                  </a:lnTo>
                  <a:lnTo>
                    <a:pt x="641" y="122"/>
                  </a:lnTo>
                  <a:lnTo>
                    <a:pt x="653" y="135"/>
                  </a:lnTo>
                  <a:lnTo>
                    <a:pt x="664" y="149"/>
                  </a:lnTo>
                  <a:lnTo>
                    <a:pt x="674" y="163"/>
                  </a:lnTo>
                  <a:lnTo>
                    <a:pt x="683" y="178"/>
                  </a:lnTo>
                  <a:lnTo>
                    <a:pt x="692" y="193"/>
                  </a:lnTo>
                  <a:lnTo>
                    <a:pt x="700" y="209"/>
                  </a:lnTo>
                  <a:lnTo>
                    <a:pt x="708" y="226"/>
                  </a:lnTo>
                  <a:lnTo>
                    <a:pt x="714" y="242"/>
                  </a:lnTo>
                  <a:lnTo>
                    <a:pt x="721" y="259"/>
                  </a:lnTo>
                  <a:lnTo>
                    <a:pt x="726" y="277"/>
                  </a:lnTo>
                  <a:lnTo>
                    <a:pt x="730" y="294"/>
                  </a:lnTo>
                  <a:lnTo>
                    <a:pt x="733" y="312"/>
                  </a:lnTo>
                  <a:lnTo>
                    <a:pt x="735" y="331"/>
                  </a:lnTo>
                  <a:lnTo>
                    <a:pt x="737" y="350"/>
                  </a:lnTo>
                  <a:lnTo>
                    <a:pt x="737" y="369"/>
                  </a:lnTo>
                  <a:lnTo>
                    <a:pt x="737" y="369"/>
                  </a:lnTo>
                  <a:lnTo>
                    <a:pt x="737" y="387"/>
                  </a:lnTo>
                  <a:lnTo>
                    <a:pt x="735" y="406"/>
                  </a:lnTo>
                  <a:lnTo>
                    <a:pt x="733" y="425"/>
                  </a:lnTo>
                  <a:lnTo>
                    <a:pt x="730" y="443"/>
                  </a:lnTo>
                  <a:lnTo>
                    <a:pt x="726" y="461"/>
                  </a:lnTo>
                  <a:lnTo>
                    <a:pt x="721" y="478"/>
                  </a:lnTo>
                  <a:lnTo>
                    <a:pt x="714" y="495"/>
                  </a:lnTo>
                  <a:lnTo>
                    <a:pt x="708" y="512"/>
                  </a:lnTo>
                  <a:lnTo>
                    <a:pt x="700" y="529"/>
                  </a:lnTo>
                  <a:lnTo>
                    <a:pt x="692" y="544"/>
                  </a:lnTo>
                  <a:lnTo>
                    <a:pt x="683" y="560"/>
                  </a:lnTo>
                  <a:lnTo>
                    <a:pt x="674" y="575"/>
                  </a:lnTo>
                  <a:lnTo>
                    <a:pt x="664" y="589"/>
                  </a:lnTo>
                  <a:lnTo>
                    <a:pt x="653" y="603"/>
                  </a:lnTo>
                  <a:lnTo>
                    <a:pt x="641" y="616"/>
                  </a:lnTo>
                  <a:lnTo>
                    <a:pt x="629" y="630"/>
                  </a:lnTo>
                  <a:lnTo>
                    <a:pt x="616" y="642"/>
                  </a:lnTo>
                  <a:lnTo>
                    <a:pt x="602" y="653"/>
                  </a:lnTo>
                  <a:lnTo>
                    <a:pt x="589" y="664"/>
                  </a:lnTo>
                  <a:lnTo>
                    <a:pt x="574" y="674"/>
                  </a:lnTo>
                  <a:lnTo>
                    <a:pt x="560" y="684"/>
                  </a:lnTo>
                  <a:lnTo>
                    <a:pt x="544" y="692"/>
                  </a:lnTo>
                  <a:lnTo>
                    <a:pt x="529" y="700"/>
                  </a:lnTo>
                  <a:lnTo>
                    <a:pt x="511" y="708"/>
                  </a:lnTo>
                  <a:lnTo>
                    <a:pt x="495" y="714"/>
                  </a:lnTo>
                  <a:lnTo>
                    <a:pt x="478" y="720"/>
                  </a:lnTo>
                  <a:lnTo>
                    <a:pt x="461" y="725"/>
                  </a:lnTo>
                  <a:lnTo>
                    <a:pt x="443" y="730"/>
                  </a:lnTo>
                  <a:lnTo>
                    <a:pt x="425" y="733"/>
                  </a:lnTo>
                  <a:lnTo>
                    <a:pt x="406" y="736"/>
                  </a:lnTo>
                  <a:lnTo>
                    <a:pt x="387" y="737"/>
                  </a:lnTo>
                  <a:lnTo>
                    <a:pt x="369" y="738"/>
                  </a:lnTo>
                  <a:lnTo>
                    <a:pt x="369" y="738"/>
                  </a:lnTo>
                  <a:close/>
                  <a:moveTo>
                    <a:pt x="369" y="57"/>
                  </a:moveTo>
                  <a:lnTo>
                    <a:pt x="369" y="57"/>
                  </a:lnTo>
                  <a:lnTo>
                    <a:pt x="353" y="57"/>
                  </a:lnTo>
                  <a:lnTo>
                    <a:pt x="337" y="59"/>
                  </a:lnTo>
                  <a:lnTo>
                    <a:pt x="322" y="61"/>
                  </a:lnTo>
                  <a:lnTo>
                    <a:pt x="305" y="63"/>
                  </a:lnTo>
                  <a:lnTo>
                    <a:pt x="291" y="67"/>
                  </a:lnTo>
                  <a:lnTo>
                    <a:pt x="276" y="71"/>
                  </a:lnTo>
                  <a:lnTo>
                    <a:pt x="262" y="76"/>
                  </a:lnTo>
                  <a:lnTo>
                    <a:pt x="248" y="81"/>
                  </a:lnTo>
                  <a:lnTo>
                    <a:pt x="234" y="88"/>
                  </a:lnTo>
                  <a:lnTo>
                    <a:pt x="221" y="94"/>
                  </a:lnTo>
                  <a:lnTo>
                    <a:pt x="207" y="102"/>
                  </a:lnTo>
                  <a:lnTo>
                    <a:pt x="194" y="111"/>
                  </a:lnTo>
                  <a:lnTo>
                    <a:pt x="182" y="119"/>
                  </a:lnTo>
                  <a:lnTo>
                    <a:pt x="170" y="129"/>
                  </a:lnTo>
                  <a:lnTo>
                    <a:pt x="159" y="138"/>
                  </a:lnTo>
                  <a:lnTo>
                    <a:pt x="148" y="149"/>
                  </a:lnTo>
                  <a:lnTo>
                    <a:pt x="138" y="159"/>
                  </a:lnTo>
                  <a:lnTo>
                    <a:pt x="128" y="171"/>
                  </a:lnTo>
                  <a:lnTo>
                    <a:pt x="119" y="182"/>
                  </a:lnTo>
                  <a:lnTo>
                    <a:pt x="110" y="194"/>
                  </a:lnTo>
                  <a:lnTo>
                    <a:pt x="102" y="207"/>
                  </a:lnTo>
                  <a:lnTo>
                    <a:pt x="94" y="221"/>
                  </a:lnTo>
                  <a:lnTo>
                    <a:pt x="87" y="234"/>
                  </a:lnTo>
                  <a:lnTo>
                    <a:pt x="81" y="248"/>
                  </a:lnTo>
                  <a:lnTo>
                    <a:pt x="76" y="262"/>
                  </a:lnTo>
                  <a:lnTo>
                    <a:pt x="71" y="276"/>
                  </a:lnTo>
                  <a:lnTo>
                    <a:pt x="67" y="291"/>
                  </a:lnTo>
                  <a:lnTo>
                    <a:pt x="63" y="306"/>
                  </a:lnTo>
                  <a:lnTo>
                    <a:pt x="60" y="322"/>
                  </a:lnTo>
                  <a:lnTo>
                    <a:pt x="59" y="337"/>
                  </a:lnTo>
                  <a:lnTo>
                    <a:pt x="57" y="353"/>
                  </a:lnTo>
                  <a:lnTo>
                    <a:pt x="57" y="369"/>
                  </a:lnTo>
                  <a:lnTo>
                    <a:pt x="57" y="369"/>
                  </a:lnTo>
                  <a:lnTo>
                    <a:pt x="57" y="385"/>
                  </a:lnTo>
                  <a:lnTo>
                    <a:pt x="59" y="400"/>
                  </a:lnTo>
                  <a:lnTo>
                    <a:pt x="60" y="416"/>
                  </a:lnTo>
                  <a:lnTo>
                    <a:pt x="63" y="432"/>
                  </a:lnTo>
                  <a:lnTo>
                    <a:pt x="67" y="447"/>
                  </a:lnTo>
                  <a:lnTo>
                    <a:pt x="71" y="461"/>
                  </a:lnTo>
                  <a:lnTo>
                    <a:pt x="76" y="476"/>
                  </a:lnTo>
                  <a:lnTo>
                    <a:pt x="81" y="490"/>
                  </a:lnTo>
                  <a:lnTo>
                    <a:pt x="87" y="503"/>
                  </a:lnTo>
                  <a:lnTo>
                    <a:pt x="94" y="517"/>
                  </a:lnTo>
                  <a:lnTo>
                    <a:pt x="102" y="531"/>
                  </a:lnTo>
                  <a:lnTo>
                    <a:pt x="110" y="543"/>
                  </a:lnTo>
                  <a:lnTo>
                    <a:pt x="119" y="555"/>
                  </a:lnTo>
                  <a:lnTo>
                    <a:pt x="128" y="567"/>
                  </a:lnTo>
                  <a:lnTo>
                    <a:pt x="138" y="578"/>
                  </a:lnTo>
                  <a:lnTo>
                    <a:pt x="148" y="589"/>
                  </a:lnTo>
                  <a:lnTo>
                    <a:pt x="159" y="599"/>
                  </a:lnTo>
                  <a:lnTo>
                    <a:pt x="170" y="609"/>
                  </a:lnTo>
                  <a:lnTo>
                    <a:pt x="182" y="618"/>
                  </a:lnTo>
                  <a:lnTo>
                    <a:pt x="194" y="628"/>
                  </a:lnTo>
                  <a:lnTo>
                    <a:pt x="207" y="636"/>
                  </a:lnTo>
                  <a:lnTo>
                    <a:pt x="221" y="643"/>
                  </a:lnTo>
                  <a:lnTo>
                    <a:pt x="234" y="650"/>
                  </a:lnTo>
                  <a:lnTo>
                    <a:pt x="248" y="656"/>
                  </a:lnTo>
                  <a:lnTo>
                    <a:pt x="262" y="662"/>
                  </a:lnTo>
                  <a:lnTo>
                    <a:pt x="276" y="666"/>
                  </a:lnTo>
                  <a:lnTo>
                    <a:pt x="291" y="671"/>
                  </a:lnTo>
                  <a:lnTo>
                    <a:pt x="305" y="674"/>
                  </a:lnTo>
                  <a:lnTo>
                    <a:pt x="322" y="677"/>
                  </a:lnTo>
                  <a:lnTo>
                    <a:pt x="337" y="679"/>
                  </a:lnTo>
                  <a:lnTo>
                    <a:pt x="353" y="680"/>
                  </a:lnTo>
                  <a:lnTo>
                    <a:pt x="369" y="680"/>
                  </a:lnTo>
                  <a:lnTo>
                    <a:pt x="369" y="680"/>
                  </a:lnTo>
                  <a:lnTo>
                    <a:pt x="384" y="680"/>
                  </a:lnTo>
                  <a:lnTo>
                    <a:pt x="400" y="679"/>
                  </a:lnTo>
                  <a:lnTo>
                    <a:pt x="416" y="677"/>
                  </a:lnTo>
                  <a:lnTo>
                    <a:pt x="432" y="674"/>
                  </a:lnTo>
                  <a:lnTo>
                    <a:pt x="447" y="671"/>
                  </a:lnTo>
                  <a:lnTo>
                    <a:pt x="461" y="666"/>
                  </a:lnTo>
                  <a:lnTo>
                    <a:pt x="476" y="662"/>
                  </a:lnTo>
                  <a:lnTo>
                    <a:pt x="490" y="656"/>
                  </a:lnTo>
                  <a:lnTo>
                    <a:pt x="503" y="650"/>
                  </a:lnTo>
                  <a:lnTo>
                    <a:pt x="518" y="643"/>
                  </a:lnTo>
                  <a:lnTo>
                    <a:pt x="530" y="636"/>
                  </a:lnTo>
                  <a:lnTo>
                    <a:pt x="543" y="628"/>
                  </a:lnTo>
                  <a:lnTo>
                    <a:pt x="555" y="618"/>
                  </a:lnTo>
                  <a:lnTo>
                    <a:pt x="567" y="609"/>
                  </a:lnTo>
                  <a:lnTo>
                    <a:pt x="578" y="599"/>
                  </a:lnTo>
                  <a:lnTo>
                    <a:pt x="589" y="589"/>
                  </a:lnTo>
                  <a:lnTo>
                    <a:pt x="599" y="578"/>
                  </a:lnTo>
                  <a:lnTo>
                    <a:pt x="609" y="567"/>
                  </a:lnTo>
                  <a:lnTo>
                    <a:pt x="619" y="555"/>
                  </a:lnTo>
                  <a:lnTo>
                    <a:pt x="627" y="543"/>
                  </a:lnTo>
                  <a:lnTo>
                    <a:pt x="635" y="531"/>
                  </a:lnTo>
                  <a:lnTo>
                    <a:pt x="643" y="517"/>
                  </a:lnTo>
                  <a:lnTo>
                    <a:pt x="650" y="503"/>
                  </a:lnTo>
                  <a:lnTo>
                    <a:pt x="656" y="490"/>
                  </a:lnTo>
                  <a:lnTo>
                    <a:pt x="661" y="476"/>
                  </a:lnTo>
                  <a:lnTo>
                    <a:pt x="666" y="461"/>
                  </a:lnTo>
                  <a:lnTo>
                    <a:pt x="671" y="447"/>
                  </a:lnTo>
                  <a:lnTo>
                    <a:pt x="674" y="432"/>
                  </a:lnTo>
                  <a:lnTo>
                    <a:pt x="677" y="416"/>
                  </a:lnTo>
                  <a:lnTo>
                    <a:pt x="679" y="400"/>
                  </a:lnTo>
                  <a:lnTo>
                    <a:pt x="680" y="385"/>
                  </a:lnTo>
                  <a:lnTo>
                    <a:pt x="680" y="369"/>
                  </a:lnTo>
                  <a:lnTo>
                    <a:pt x="680" y="369"/>
                  </a:lnTo>
                  <a:lnTo>
                    <a:pt x="680" y="353"/>
                  </a:lnTo>
                  <a:lnTo>
                    <a:pt x="679" y="337"/>
                  </a:lnTo>
                  <a:lnTo>
                    <a:pt x="677" y="322"/>
                  </a:lnTo>
                  <a:lnTo>
                    <a:pt x="674" y="306"/>
                  </a:lnTo>
                  <a:lnTo>
                    <a:pt x="671" y="291"/>
                  </a:lnTo>
                  <a:lnTo>
                    <a:pt x="666" y="276"/>
                  </a:lnTo>
                  <a:lnTo>
                    <a:pt x="661" y="262"/>
                  </a:lnTo>
                  <a:lnTo>
                    <a:pt x="656" y="248"/>
                  </a:lnTo>
                  <a:lnTo>
                    <a:pt x="650" y="234"/>
                  </a:lnTo>
                  <a:lnTo>
                    <a:pt x="643" y="221"/>
                  </a:lnTo>
                  <a:lnTo>
                    <a:pt x="635" y="207"/>
                  </a:lnTo>
                  <a:lnTo>
                    <a:pt x="627" y="194"/>
                  </a:lnTo>
                  <a:lnTo>
                    <a:pt x="619" y="182"/>
                  </a:lnTo>
                  <a:lnTo>
                    <a:pt x="609" y="171"/>
                  </a:lnTo>
                  <a:lnTo>
                    <a:pt x="599" y="159"/>
                  </a:lnTo>
                  <a:lnTo>
                    <a:pt x="589" y="149"/>
                  </a:lnTo>
                  <a:lnTo>
                    <a:pt x="578" y="138"/>
                  </a:lnTo>
                  <a:lnTo>
                    <a:pt x="567" y="129"/>
                  </a:lnTo>
                  <a:lnTo>
                    <a:pt x="555" y="119"/>
                  </a:lnTo>
                  <a:lnTo>
                    <a:pt x="543" y="111"/>
                  </a:lnTo>
                  <a:lnTo>
                    <a:pt x="530" y="102"/>
                  </a:lnTo>
                  <a:lnTo>
                    <a:pt x="518" y="94"/>
                  </a:lnTo>
                  <a:lnTo>
                    <a:pt x="503" y="88"/>
                  </a:lnTo>
                  <a:lnTo>
                    <a:pt x="490" y="81"/>
                  </a:lnTo>
                  <a:lnTo>
                    <a:pt x="476" y="76"/>
                  </a:lnTo>
                  <a:lnTo>
                    <a:pt x="461" y="71"/>
                  </a:lnTo>
                  <a:lnTo>
                    <a:pt x="447" y="67"/>
                  </a:lnTo>
                  <a:lnTo>
                    <a:pt x="432" y="63"/>
                  </a:lnTo>
                  <a:lnTo>
                    <a:pt x="416" y="61"/>
                  </a:lnTo>
                  <a:lnTo>
                    <a:pt x="400" y="59"/>
                  </a:lnTo>
                  <a:lnTo>
                    <a:pt x="384" y="57"/>
                  </a:lnTo>
                  <a:lnTo>
                    <a:pt x="369" y="57"/>
                  </a:lnTo>
                  <a:lnTo>
                    <a:pt x="369" y="57"/>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70" name="Freeform 340">
              <a:extLst>
                <a:ext uri="{FF2B5EF4-FFF2-40B4-BE49-F238E27FC236}">
                  <a16:creationId xmlns:a16="http://schemas.microsoft.com/office/drawing/2014/main" id="{EF34A352-0BF0-09EA-6377-3C4EDBC4D42A}"/>
                </a:ext>
              </a:extLst>
            </p:cNvPr>
            <p:cNvSpPr>
              <a:spLocks/>
            </p:cNvSpPr>
            <p:nvPr/>
          </p:nvSpPr>
          <p:spPr bwMode="auto">
            <a:xfrm>
              <a:off x="5070475" y="3462338"/>
              <a:ext cx="57150" cy="98425"/>
            </a:xfrm>
            <a:custGeom>
              <a:avLst/>
              <a:gdLst>
                <a:gd name="T0" fmla="*/ 86 w 215"/>
                <a:gd name="T1" fmla="*/ 370 h 372"/>
                <a:gd name="T2" fmla="*/ 47 w 215"/>
                <a:gd name="T3" fmla="*/ 354 h 372"/>
                <a:gd name="T4" fmla="*/ 19 w 215"/>
                <a:gd name="T5" fmla="*/ 324 h 372"/>
                <a:gd name="T6" fmla="*/ 3 w 215"/>
                <a:gd name="T7" fmla="*/ 286 h 372"/>
                <a:gd name="T8" fmla="*/ 1 w 215"/>
                <a:gd name="T9" fmla="*/ 259 h 372"/>
                <a:gd name="T10" fmla="*/ 13 w 215"/>
                <a:gd name="T11" fmla="*/ 242 h 372"/>
                <a:gd name="T12" fmla="*/ 29 w 215"/>
                <a:gd name="T13" fmla="*/ 236 h 372"/>
                <a:gd name="T14" fmla="*/ 48 w 215"/>
                <a:gd name="T15" fmla="*/ 245 h 372"/>
                <a:gd name="T16" fmla="*/ 58 w 215"/>
                <a:gd name="T17" fmla="*/ 265 h 372"/>
                <a:gd name="T18" fmla="*/ 66 w 215"/>
                <a:gd name="T19" fmla="*/ 293 h 372"/>
                <a:gd name="T20" fmla="*/ 98 w 215"/>
                <a:gd name="T21" fmla="*/ 314 h 372"/>
                <a:gd name="T22" fmla="*/ 127 w 215"/>
                <a:gd name="T23" fmla="*/ 311 h 372"/>
                <a:gd name="T24" fmla="*/ 154 w 215"/>
                <a:gd name="T25" fmla="*/ 284 h 372"/>
                <a:gd name="T26" fmla="*/ 158 w 215"/>
                <a:gd name="T27" fmla="*/ 255 h 372"/>
                <a:gd name="T28" fmla="*/ 136 w 215"/>
                <a:gd name="T29" fmla="*/ 222 h 372"/>
                <a:gd name="T30" fmla="*/ 108 w 215"/>
                <a:gd name="T31" fmla="*/ 214 h 372"/>
                <a:gd name="T32" fmla="*/ 66 w 215"/>
                <a:gd name="T33" fmla="*/ 205 h 372"/>
                <a:gd name="T34" fmla="*/ 32 w 215"/>
                <a:gd name="T35" fmla="*/ 183 h 372"/>
                <a:gd name="T36" fmla="*/ 9 w 215"/>
                <a:gd name="T37" fmla="*/ 149 h 372"/>
                <a:gd name="T38" fmla="*/ 0 w 215"/>
                <a:gd name="T39" fmla="*/ 107 h 372"/>
                <a:gd name="T40" fmla="*/ 5 w 215"/>
                <a:gd name="T41" fmla="*/ 75 h 372"/>
                <a:gd name="T42" fmla="*/ 25 w 215"/>
                <a:gd name="T43" fmla="*/ 39 h 372"/>
                <a:gd name="T44" fmla="*/ 57 w 215"/>
                <a:gd name="T45" fmla="*/ 12 h 372"/>
                <a:gd name="T46" fmla="*/ 97 w 215"/>
                <a:gd name="T47" fmla="*/ 0 h 372"/>
                <a:gd name="T48" fmla="*/ 129 w 215"/>
                <a:gd name="T49" fmla="*/ 2 h 372"/>
                <a:gd name="T50" fmla="*/ 168 w 215"/>
                <a:gd name="T51" fmla="*/ 18 h 372"/>
                <a:gd name="T52" fmla="*/ 197 w 215"/>
                <a:gd name="T53" fmla="*/ 47 h 372"/>
                <a:gd name="T54" fmla="*/ 213 w 215"/>
                <a:gd name="T55" fmla="*/ 85 h 372"/>
                <a:gd name="T56" fmla="*/ 214 w 215"/>
                <a:gd name="T57" fmla="*/ 112 h 372"/>
                <a:gd name="T58" fmla="*/ 202 w 215"/>
                <a:gd name="T59" fmla="*/ 130 h 372"/>
                <a:gd name="T60" fmla="*/ 187 w 215"/>
                <a:gd name="T61" fmla="*/ 136 h 372"/>
                <a:gd name="T62" fmla="*/ 167 w 215"/>
                <a:gd name="T63" fmla="*/ 126 h 372"/>
                <a:gd name="T64" fmla="*/ 159 w 215"/>
                <a:gd name="T65" fmla="*/ 107 h 372"/>
                <a:gd name="T66" fmla="*/ 149 w 215"/>
                <a:gd name="T67" fmla="*/ 79 h 372"/>
                <a:gd name="T68" fmla="*/ 118 w 215"/>
                <a:gd name="T69" fmla="*/ 58 h 372"/>
                <a:gd name="T70" fmla="*/ 88 w 215"/>
                <a:gd name="T71" fmla="*/ 61 h 372"/>
                <a:gd name="T72" fmla="*/ 62 w 215"/>
                <a:gd name="T73" fmla="*/ 87 h 372"/>
                <a:gd name="T74" fmla="*/ 59 w 215"/>
                <a:gd name="T75" fmla="*/ 117 h 372"/>
                <a:gd name="T76" fmla="*/ 80 w 215"/>
                <a:gd name="T77" fmla="*/ 149 h 372"/>
                <a:gd name="T78" fmla="*/ 108 w 215"/>
                <a:gd name="T79" fmla="*/ 158 h 372"/>
                <a:gd name="T80" fmla="*/ 149 w 215"/>
                <a:gd name="T81" fmla="*/ 166 h 372"/>
                <a:gd name="T82" fmla="*/ 184 w 215"/>
                <a:gd name="T83" fmla="*/ 189 h 372"/>
                <a:gd name="T84" fmla="*/ 206 w 215"/>
                <a:gd name="T85" fmla="*/ 223 h 372"/>
                <a:gd name="T86" fmla="*/ 215 w 215"/>
                <a:gd name="T87" fmla="*/ 265 h 372"/>
                <a:gd name="T88" fmla="*/ 210 w 215"/>
                <a:gd name="T89" fmla="*/ 296 h 372"/>
                <a:gd name="T90" fmla="*/ 190 w 215"/>
                <a:gd name="T91" fmla="*/ 332 h 372"/>
                <a:gd name="T92" fmla="*/ 159 w 215"/>
                <a:gd name="T93" fmla="*/ 359 h 372"/>
                <a:gd name="T94" fmla="*/ 118 w 215"/>
                <a:gd name="T95" fmla="*/ 371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372">
                  <a:moveTo>
                    <a:pt x="108" y="372"/>
                  </a:moveTo>
                  <a:lnTo>
                    <a:pt x="108" y="372"/>
                  </a:lnTo>
                  <a:lnTo>
                    <a:pt x="97" y="371"/>
                  </a:lnTo>
                  <a:lnTo>
                    <a:pt x="86" y="370"/>
                  </a:lnTo>
                  <a:lnTo>
                    <a:pt x="76" y="367"/>
                  </a:lnTo>
                  <a:lnTo>
                    <a:pt x="66" y="364"/>
                  </a:lnTo>
                  <a:lnTo>
                    <a:pt x="57" y="359"/>
                  </a:lnTo>
                  <a:lnTo>
                    <a:pt x="47" y="354"/>
                  </a:lnTo>
                  <a:lnTo>
                    <a:pt x="39" y="348"/>
                  </a:lnTo>
                  <a:lnTo>
                    <a:pt x="32" y="340"/>
                  </a:lnTo>
                  <a:lnTo>
                    <a:pt x="25" y="332"/>
                  </a:lnTo>
                  <a:lnTo>
                    <a:pt x="19" y="324"/>
                  </a:lnTo>
                  <a:lnTo>
                    <a:pt x="13" y="315"/>
                  </a:lnTo>
                  <a:lnTo>
                    <a:pt x="9" y="306"/>
                  </a:lnTo>
                  <a:lnTo>
                    <a:pt x="5" y="296"/>
                  </a:lnTo>
                  <a:lnTo>
                    <a:pt x="3" y="286"/>
                  </a:lnTo>
                  <a:lnTo>
                    <a:pt x="1" y="276"/>
                  </a:lnTo>
                  <a:lnTo>
                    <a:pt x="0" y="265"/>
                  </a:lnTo>
                  <a:lnTo>
                    <a:pt x="0" y="265"/>
                  </a:lnTo>
                  <a:lnTo>
                    <a:pt x="1" y="259"/>
                  </a:lnTo>
                  <a:lnTo>
                    <a:pt x="3" y="254"/>
                  </a:lnTo>
                  <a:lnTo>
                    <a:pt x="5" y="249"/>
                  </a:lnTo>
                  <a:lnTo>
                    <a:pt x="9" y="245"/>
                  </a:lnTo>
                  <a:lnTo>
                    <a:pt x="13" y="242"/>
                  </a:lnTo>
                  <a:lnTo>
                    <a:pt x="18" y="238"/>
                  </a:lnTo>
                  <a:lnTo>
                    <a:pt x="23" y="236"/>
                  </a:lnTo>
                  <a:lnTo>
                    <a:pt x="29" y="236"/>
                  </a:lnTo>
                  <a:lnTo>
                    <a:pt x="29" y="236"/>
                  </a:lnTo>
                  <a:lnTo>
                    <a:pt x="34" y="236"/>
                  </a:lnTo>
                  <a:lnTo>
                    <a:pt x="39" y="238"/>
                  </a:lnTo>
                  <a:lnTo>
                    <a:pt x="44" y="242"/>
                  </a:lnTo>
                  <a:lnTo>
                    <a:pt x="48" y="245"/>
                  </a:lnTo>
                  <a:lnTo>
                    <a:pt x="52" y="249"/>
                  </a:lnTo>
                  <a:lnTo>
                    <a:pt x="54" y="254"/>
                  </a:lnTo>
                  <a:lnTo>
                    <a:pt x="57" y="259"/>
                  </a:lnTo>
                  <a:lnTo>
                    <a:pt x="58" y="265"/>
                  </a:lnTo>
                  <a:lnTo>
                    <a:pt x="58" y="265"/>
                  </a:lnTo>
                  <a:lnTo>
                    <a:pt x="59" y="275"/>
                  </a:lnTo>
                  <a:lnTo>
                    <a:pt x="62" y="284"/>
                  </a:lnTo>
                  <a:lnTo>
                    <a:pt x="66" y="293"/>
                  </a:lnTo>
                  <a:lnTo>
                    <a:pt x="72" y="300"/>
                  </a:lnTo>
                  <a:lnTo>
                    <a:pt x="80" y="306"/>
                  </a:lnTo>
                  <a:lnTo>
                    <a:pt x="88" y="311"/>
                  </a:lnTo>
                  <a:lnTo>
                    <a:pt x="98" y="314"/>
                  </a:lnTo>
                  <a:lnTo>
                    <a:pt x="108" y="315"/>
                  </a:lnTo>
                  <a:lnTo>
                    <a:pt x="108" y="315"/>
                  </a:lnTo>
                  <a:lnTo>
                    <a:pt x="118" y="314"/>
                  </a:lnTo>
                  <a:lnTo>
                    <a:pt x="127" y="311"/>
                  </a:lnTo>
                  <a:lnTo>
                    <a:pt x="136" y="306"/>
                  </a:lnTo>
                  <a:lnTo>
                    <a:pt x="143" y="300"/>
                  </a:lnTo>
                  <a:lnTo>
                    <a:pt x="149" y="293"/>
                  </a:lnTo>
                  <a:lnTo>
                    <a:pt x="154" y="284"/>
                  </a:lnTo>
                  <a:lnTo>
                    <a:pt x="158" y="275"/>
                  </a:lnTo>
                  <a:lnTo>
                    <a:pt x="159" y="265"/>
                  </a:lnTo>
                  <a:lnTo>
                    <a:pt x="159" y="265"/>
                  </a:lnTo>
                  <a:lnTo>
                    <a:pt x="158" y="255"/>
                  </a:lnTo>
                  <a:lnTo>
                    <a:pt x="154" y="245"/>
                  </a:lnTo>
                  <a:lnTo>
                    <a:pt x="149" y="236"/>
                  </a:lnTo>
                  <a:lnTo>
                    <a:pt x="143" y="228"/>
                  </a:lnTo>
                  <a:lnTo>
                    <a:pt x="136" y="222"/>
                  </a:lnTo>
                  <a:lnTo>
                    <a:pt x="127" y="218"/>
                  </a:lnTo>
                  <a:lnTo>
                    <a:pt x="118" y="215"/>
                  </a:lnTo>
                  <a:lnTo>
                    <a:pt x="108" y="214"/>
                  </a:lnTo>
                  <a:lnTo>
                    <a:pt x="108" y="214"/>
                  </a:lnTo>
                  <a:lnTo>
                    <a:pt x="97" y="213"/>
                  </a:lnTo>
                  <a:lnTo>
                    <a:pt x="86" y="212"/>
                  </a:lnTo>
                  <a:lnTo>
                    <a:pt x="76" y="209"/>
                  </a:lnTo>
                  <a:lnTo>
                    <a:pt x="66" y="205"/>
                  </a:lnTo>
                  <a:lnTo>
                    <a:pt x="57" y="201"/>
                  </a:lnTo>
                  <a:lnTo>
                    <a:pt x="47" y="196"/>
                  </a:lnTo>
                  <a:lnTo>
                    <a:pt x="39" y="189"/>
                  </a:lnTo>
                  <a:lnTo>
                    <a:pt x="32" y="183"/>
                  </a:lnTo>
                  <a:lnTo>
                    <a:pt x="25" y="175"/>
                  </a:lnTo>
                  <a:lnTo>
                    <a:pt x="19" y="167"/>
                  </a:lnTo>
                  <a:lnTo>
                    <a:pt x="13" y="158"/>
                  </a:lnTo>
                  <a:lnTo>
                    <a:pt x="9" y="149"/>
                  </a:lnTo>
                  <a:lnTo>
                    <a:pt x="5" y="139"/>
                  </a:lnTo>
                  <a:lnTo>
                    <a:pt x="3" y="128"/>
                  </a:lnTo>
                  <a:lnTo>
                    <a:pt x="1" y="117"/>
                  </a:lnTo>
                  <a:lnTo>
                    <a:pt x="0" y="107"/>
                  </a:lnTo>
                  <a:lnTo>
                    <a:pt x="0" y="107"/>
                  </a:lnTo>
                  <a:lnTo>
                    <a:pt x="1" y="96"/>
                  </a:lnTo>
                  <a:lnTo>
                    <a:pt x="3" y="85"/>
                  </a:lnTo>
                  <a:lnTo>
                    <a:pt x="5" y="75"/>
                  </a:lnTo>
                  <a:lnTo>
                    <a:pt x="9" y="65"/>
                  </a:lnTo>
                  <a:lnTo>
                    <a:pt x="13" y="56"/>
                  </a:lnTo>
                  <a:lnTo>
                    <a:pt x="19" y="47"/>
                  </a:lnTo>
                  <a:lnTo>
                    <a:pt x="25" y="39"/>
                  </a:lnTo>
                  <a:lnTo>
                    <a:pt x="32" y="31"/>
                  </a:lnTo>
                  <a:lnTo>
                    <a:pt x="39" y="24"/>
                  </a:lnTo>
                  <a:lnTo>
                    <a:pt x="47" y="18"/>
                  </a:lnTo>
                  <a:lnTo>
                    <a:pt x="57" y="12"/>
                  </a:lnTo>
                  <a:lnTo>
                    <a:pt x="66" y="8"/>
                  </a:lnTo>
                  <a:lnTo>
                    <a:pt x="76" y="4"/>
                  </a:lnTo>
                  <a:lnTo>
                    <a:pt x="86" y="2"/>
                  </a:lnTo>
                  <a:lnTo>
                    <a:pt x="97" y="0"/>
                  </a:lnTo>
                  <a:lnTo>
                    <a:pt x="108" y="0"/>
                  </a:lnTo>
                  <a:lnTo>
                    <a:pt x="108" y="0"/>
                  </a:lnTo>
                  <a:lnTo>
                    <a:pt x="118" y="0"/>
                  </a:lnTo>
                  <a:lnTo>
                    <a:pt x="129" y="2"/>
                  </a:lnTo>
                  <a:lnTo>
                    <a:pt x="139" y="4"/>
                  </a:lnTo>
                  <a:lnTo>
                    <a:pt x="149" y="8"/>
                  </a:lnTo>
                  <a:lnTo>
                    <a:pt x="159" y="12"/>
                  </a:lnTo>
                  <a:lnTo>
                    <a:pt x="168" y="18"/>
                  </a:lnTo>
                  <a:lnTo>
                    <a:pt x="176" y="24"/>
                  </a:lnTo>
                  <a:lnTo>
                    <a:pt x="184" y="31"/>
                  </a:lnTo>
                  <a:lnTo>
                    <a:pt x="190" y="39"/>
                  </a:lnTo>
                  <a:lnTo>
                    <a:pt x="197" y="47"/>
                  </a:lnTo>
                  <a:lnTo>
                    <a:pt x="202" y="56"/>
                  </a:lnTo>
                  <a:lnTo>
                    <a:pt x="206" y="65"/>
                  </a:lnTo>
                  <a:lnTo>
                    <a:pt x="210" y="75"/>
                  </a:lnTo>
                  <a:lnTo>
                    <a:pt x="213" y="85"/>
                  </a:lnTo>
                  <a:lnTo>
                    <a:pt x="214" y="96"/>
                  </a:lnTo>
                  <a:lnTo>
                    <a:pt x="215" y="107"/>
                  </a:lnTo>
                  <a:lnTo>
                    <a:pt x="215" y="107"/>
                  </a:lnTo>
                  <a:lnTo>
                    <a:pt x="214" y="112"/>
                  </a:lnTo>
                  <a:lnTo>
                    <a:pt x="212" y="118"/>
                  </a:lnTo>
                  <a:lnTo>
                    <a:pt x="210" y="122"/>
                  </a:lnTo>
                  <a:lnTo>
                    <a:pt x="206" y="126"/>
                  </a:lnTo>
                  <a:lnTo>
                    <a:pt x="202" y="130"/>
                  </a:lnTo>
                  <a:lnTo>
                    <a:pt x="198" y="132"/>
                  </a:lnTo>
                  <a:lnTo>
                    <a:pt x="192" y="134"/>
                  </a:lnTo>
                  <a:lnTo>
                    <a:pt x="187" y="136"/>
                  </a:lnTo>
                  <a:lnTo>
                    <a:pt x="187" y="136"/>
                  </a:lnTo>
                  <a:lnTo>
                    <a:pt x="181" y="134"/>
                  </a:lnTo>
                  <a:lnTo>
                    <a:pt x="176" y="132"/>
                  </a:lnTo>
                  <a:lnTo>
                    <a:pt x="171" y="130"/>
                  </a:lnTo>
                  <a:lnTo>
                    <a:pt x="167" y="126"/>
                  </a:lnTo>
                  <a:lnTo>
                    <a:pt x="163" y="122"/>
                  </a:lnTo>
                  <a:lnTo>
                    <a:pt x="161" y="118"/>
                  </a:lnTo>
                  <a:lnTo>
                    <a:pt x="159" y="112"/>
                  </a:lnTo>
                  <a:lnTo>
                    <a:pt x="159" y="107"/>
                  </a:lnTo>
                  <a:lnTo>
                    <a:pt x="159" y="107"/>
                  </a:lnTo>
                  <a:lnTo>
                    <a:pt x="158" y="97"/>
                  </a:lnTo>
                  <a:lnTo>
                    <a:pt x="154" y="87"/>
                  </a:lnTo>
                  <a:lnTo>
                    <a:pt x="149" y="79"/>
                  </a:lnTo>
                  <a:lnTo>
                    <a:pt x="143" y="71"/>
                  </a:lnTo>
                  <a:lnTo>
                    <a:pt x="136" y="65"/>
                  </a:lnTo>
                  <a:lnTo>
                    <a:pt x="127" y="61"/>
                  </a:lnTo>
                  <a:lnTo>
                    <a:pt x="118" y="58"/>
                  </a:lnTo>
                  <a:lnTo>
                    <a:pt x="108" y="57"/>
                  </a:lnTo>
                  <a:lnTo>
                    <a:pt x="108" y="57"/>
                  </a:lnTo>
                  <a:lnTo>
                    <a:pt x="98" y="58"/>
                  </a:lnTo>
                  <a:lnTo>
                    <a:pt x="88" y="61"/>
                  </a:lnTo>
                  <a:lnTo>
                    <a:pt x="80" y="65"/>
                  </a:lnTo>
                  <a:lnTo>
                    <a:pt x="72" y="71"/>
                  </a:lnTo>
                  <a:lnTo>
                    <a:pt x="66" y="79"/>
                  </a:lnTo>
                  <a:lnTo>
                    <a:pt x="62" y="87"/>
                  </a:lnTo>
                  <a:lnTo>
                    <a:pt x="59" y="97"/>
                  </a:lnTo>
                  <a:lnTo>
                    <a:pt x="58" y="107"/>
                  </a:lnTo>
                  <a:lnTo>
                    <a:pt x="58" y="107"/>
                  </a:lnTo>
                  <a:lnTo>
                    <a:pt x="59" y="117"/>
                  </a:lnTo>
                  <a:lnTo>
                    <a:pt x="62" y="126"/>
                  </a:lnTo>
                  <a:lnTo>
                    <a:pt x="66" y="136"/>
                  </a:lnTo>
                  <a:lnTo>
                    <a:pt x="72" y="143"/>
                  </a:lnTo>
                  <a:lnTo>
                    <a:pt x="80" y="149"/>
                  </a:lnTo>
                  <a:lnTo>
                    <a:pt x="88" y="154"/>
                  </a:lnTo>
                  <a:lnTo>
                    <a:pt x="98" y="157"/>
                  </a:lnTo>
                  <a:lnTo>
                    <a:pt x="108" y="158"/>
                  </a:lnTo>
                  <a:lnTo>
                    <a:pt x="108" y="158"/>
                  </a:lnTo>
                  <a:lnTo>
                    <a:pt x="118" y="158"/>
                  </a:lnTo>
                  <a:lnTo>
                    <a:pt x="129" y="160"/>
                  </a:lnTo>
                  <a:lnTo>
                    <a:pt x="139" y="162"/>
                  </a:lnTo>
                  <a:lnTo>
                    <a:pt x="149" y="166"/>
                  </a:lnTo>
                  <a:lnTo>
                    <a:pt x="159" y="170"/>
                  </a:lnTo>
                  <a:lnTo>
                    <a:pt x="168" y="176"/>
                  </a:lnTo>
                  <a:lnTo>
                    <a:pt x="176" y="182"/>
                  </a:lnTo>
                  <a:lnTo>
                    <a:pt x="184" y="189"/>
                  </a:lnTo>
                  <a:lnTo>
                    <a:pt x="190" y="196"/>
                  </a:lnTo>
                  <a:lnTo>
                    <a:pt x="197" y="204"/>
                  </a:lnTo>
                  <a:lnTo>
                    <a:pt x="202" y="213"/>
                  </a:lnTo>
                  <a:lnTo>
                    <a:pt x="206" y="223"/>
                  </a:lnTo>
                  <a:lnTo>
                    <a:pt x="210" y="232"/>
                  </a:lnTo>
                  <a:lnTo>
                    <a:pt x="213" y="243"/>
                  </a:lnTo>
                  <a:lnTo>
                    <a:pt x="214" y="254"/>
                  </a:lnTo>
                  <a:lnTo>
                    <a:pt x="215" y="265"/>
                  </a:lnTo>
                  <a:lnTo>
                    <a:pt x="215" y="265"/>
                  </a:lnTo>
                  <a:lnTo>
                    <a:pt x="214" y="276"/>
                  </a:lnTo>
                  <a:lnTo>
                    <a:pt x="213" y="286"/>
                  </a:lnTo>
                  <a:lnTo>
                    <a:pt x="210" y="296"/>
                  </a:lnTo>
                  <a:lnTo>
                    <a:pt x="206" y="306"/>
                  </a:lnTo>
                  <a:lnTo>
                    <a:pt x="202" y="315"/>
                  </a:lnTo>
                  <a:lnTo>
                    <a:pt x="197" y="324"/>
                  </a:lnTo>
                  <a:lnTo>
                    <a:pt x="190" y="332"/>
                  </a:lnTo>
                  <a:lnTo>
                    <a:pt x="184" y="340"/>
                  </a:lnTo>
                  <a:lnTo>
                    <a:pt x="176" y="348"/>
                  </a:lnTo>
                  <a:lnTo>
                    <a:pt x="168" y="354"/>
                  </a:lnTo>
                  <a:lnTo>
                    <a:pt x="159" y="359"/>
                  </a:lnTo>
                  <a:lnTo>
                    <a:pt x="149" y="364"/>
                  </a:lnTo>
                  <a:lnTo>
                    <a:pt x="139" y="367"/>
                  </a:lnTo>
                  <a:lnTo>
                    <a:pt x="129" y="370"/>
                  </a:lnTo>
                  <a:lnTo>
                    <a:pt x="118" y="371"/>
                  </a:lnTo>
                  <a:lnTo>
                    <a:pt x="108" y="372"/>
                  </a:lnTo>
                  <a:lnTo>
                    <a:pt x="108" y="372"/>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71" name="Freeform 341">
              <a:extLst>
                <a:ext uri="{FF2B5EF4-FFF2-40B4-BE49-F238E27FC236}">
                  <a16:creationId xmlns:a16="http://schemas.microsoft.com/office/drawing/2014/main" id="{A38A43B1-EEEB-340C-A1D4-C994B903D672}"/>
                </a:ext>
              </a:extLst>
            </p:cNvPr>
            <p:cNvSpPr>
              <a:spLocks/>
            </p:cNvSpPr>
            <p:nvPr/>
          </p:nvSpPr>
          <p:spPr bwMode="auto">
            <a:xfrm>
              <a:off x="5091113" y="3544888"/>
              <a:ext cx="15875" cy="28575"/>
            </a:xfrm>
            <a:custGeom>
              <a:avLst/>
              <a:gdLst>
                <a:gd name="T0" fmla="*/ 28 w 56"/>
                <a:gd name="T1" fmla="*/ 109 h 109"/>
                <a:gd name="T2" fmla="*/ 28 w 56"/>
                <a:gd name="T3" fmla="*/ 109 h 109"/>
                <a:gd name="T4" fmla="*/ 22 w 56"/>
                <a:gd name="T5" fmla="*/ 108 h 109"/>
                <a:gd name="T6" fmla="*/ 17 w 56"/>
                <a:gd name="T7" fmla="*/ 107 h 109"/>
                <a:gd name="T8" fmla="*/ 12 w 56"/>
                <a:gd name="T9" fmla="*/ 104 h 109"/>
                <a:gd name="T10" fmla="*/ 8 w 56"/>
                <a:gd name="T11" fmla="*/ 101 h 109"/>
                <a:gd name="T12" fmla="*/ 4 w 56"/>
                <a:gd name="T13" fmla="*/ 97 h 109"/>
                <a:gd name="T14" fmla="*/ 2 w 56"/>
                <a:gd name="T15" fmla="*/ 92 h 109"/>
                <a:gd name="T16" fmla="*/ 0 w 56"/>
                <a:gd name="T17" fmla="*/ 86 h 109"/>
                <a:gd name="T18" fmla="*/ 0 w 56"/>
                <a:gd name="T19" fmla="*/ 81 h 109"/>
                <a:gd name="T20" fmla="*/ 0 w 56"/>
                <a:gd name="T21" fmla="*/ 29 h 109"/>
                <a:gd name="T22" fmla="*/ 0 w 56"/>
                <a:gd name="T23" fmla="*/ 29 h 109"/>
                <a:gd name="T24" fmla="*/ 0 w 56"/>
                <a:gd name="T25" fmla="*/ 22 h 109"/>
                <a:gd name="T26" fmla="*/ 2 w 56"/>
                <a:gd name="T27" fmla="*/ 17 h 109"/>
                <a:gd name="T28" fmla="*/ 4 w 56"/>
                <a:gd name="T29" fmla="*/ 12 h 109"/>
                <a:gd name="T30" fmla="*/ 8 w 56"/>
                <a:gd name="T31" fmla="*/ 8 h 109"/>
                <a:gd name="T32" fmla="*/ 12 w 56"/>
                <a:gd name="T33" fmla="*/ 5 h 109"/>
                <a:gd name="T34" fmla="*/ 17 w 56"/>
                <a:gd name="T35" fmla="*/ 2 h 109"/>
                <a:gd name="T36" fmla="*/ 22 w 56"/>
                <a:gd name="T37" fmla="*/ 0 h 109"/>
                <a:gd name="T38" fmla="*/ 28 w 56"/>
                <a:gd name="T39" fmla="*/ 0 h 109"/>
                <a:gd name="T40" fmla="*/ 28 w 56"/>
                <a:gd name="T41" fmla="*/ 0 h 109"/>
                <a:gd name="T42" fmla="*/ 33 w 56"/>
                <a:gd name="T43" fmla="*/ 0 h 109"/>
                <a:gd name="T44" fmla="*/ 39 w 56"/>
                <a:gd name="T45" fmla="*/ 2 h 109"/>
                <a:gd name="T46" fmla="*/ 43 w 56"/>
                <a:gd name="T47" fmla="*/ 5 h 109"/>
                <a:gd name="T48" fmla="*/ 47 w 56"/>
                <a:gd name="T49" fmla="*/ 8 h 109"/>
                <a:gd name="T50" fmla="*/ 51 w 56"/>
                <a:gd name="T51" fmla="*/ 12 h 109"/>
                <a:gd name="T52" fmla="*/ 53 w 56"/>
                <a:gd name="T53" fmla="*/ 17 h 109"/>
                <a:gd name="T54" fmla="*/ 55 w 56"/>
                <a:gd name="T55" fmla="*/ 22 h 109"/>
                <a:gd name="T56" fmla="*/ 56 w 56"/>
                <a:gd name="T57" fmla="*/ 29 h 109"/>
                <a:gd name="T58" fmla="*/ 56 w 56"/>
                <a:gd name="T59" fmla="*/ 81 h 109"/>
                <a:gd name="T60" fmla="*/ 56 w 56"/>
                <a:gd name="T61" fmla="*/ 81 h 109"/>
                <a:gd name="T62" fmla="*/ 55 w 56"/>
                <a:gd name="T63" fmla="*/ 86 h 109"/>
                <a:gd name="T64" fmla="*/ 53 w 56"/>
                <a:gd name="T65" fmla="*/ 92 h 109"/>
                <a:gd name="T66" fmla="*/ 51 w 56"/>
                <a:gd name="T67" fmla="*/ 97 h 109"/>
                <a:gd name="T68" fmla="*/ 47 w 56"/>
                <a:gd name="T69" fmla="*/ 101 h 109"/>
                <a:gd name="T70" fmla="*/ 43 w 56"/>
                <a:gd name="T71" fmla="*/ 104 h 109"/>
                <a:gd name="T72" fmla="*/ 39 w 56"/>
                <a:gd name="T73" fmla="*/ 107 h 109"/>
                <a:gd name="T74" fmla="*/ 33 w 56"/>
                <a:gd name="T75" fmla="*/ 108 h 109"/>
                <a:gd name="T76" fmla="*/ 28 w 56"/>
                <a:gd name="T77" fmla="*/ 109 h 109"/>
                <a:gd name="T78" fmla="*/ 28 w 56"/>
                <a:gd name="T7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109">
                  <a:moveTo>
                    <a:pt x="28" y="109"/>
                  </a:moveTo>
                  <a:lnTo>
                    <a:pt x="28" y="109"/>
                  </a:lnTo>
                  <a:lnTo>
                    <a:pt x="22" y="108"/>
                  </a:lnTo>
                  <a:lnTo>
                    <a:pt x="17" y="107"/>
                  </a:lnTo>
                  <a:lnTo>
                    <a:pt x="12" y="104"/>
                  </a:lnTo>
                  <a:lnTo>
                    <a:pt x="8" y="101"/>
                  </a:lnTo>
                  <a:lnTo>
                    <a:pt x="4" y="97"/>
                  </a:lnTo>
                  <a:lnTo>
                    <a:pt x="2" y="92"/>
                  </a:lnTo>
                  <a:lnTo>
                    <a:pt x="0" y="86"/>
                  </a:lnTo>
                  <a:lnTo>
                    <a:pt x="0" y="81"/>
                  </a:lnTo>
                  <a:lnTo>
                    <a:pt x="0" y="29"/>
                  </a:lnTo>
                  <a:lnTo>
                    <a:pt x="0" y="29"/>
                  </a:lnTo>
                  <a:lnTo>
                    <a:pt x="0" y="22"/>
                  </a:lnTo>
                  <a:lnTo>
                    <a:pt x="2" y="17"/>
                  </a:lnTo>
                  <a:lnTo>
                    <a:pt x="4" y="12"/>
                  </a:lnTo>
                  <a:lnTo>
                    <a:pt x="8" y="8"/>
                  </a:lnTo>
                  <a:lnTo>
                    <a:pt x="12" y="5"/>
                  </a:lnTo>
                  <a:lnTo>
                    <a:pt x="17" y="2"/>
                  </a:lnTo>
                  <a:lnTo>
                    <a:pt x="22" y="0"/>
                  </a:lnTo>
                  <a:lnTo>
                    <a:pt x="28" y="0"/>
                  </a:lnTo>
                  <a:lnTo>
                    <a:pt x="28" y="0"/>
                  </a:lnTo>
                  <a:lnTo>
                    <a:pt x="33" y="0"/>
                  </a:lnTo>
                  <a:lnTo>
                    <a:pt x="39" y="2"/>
                  </a:lnTo>
                  <a:lnTo>
                    <a:pt x="43" y="5"/>
                  </a:lnTo>
                  <a:lnTo>
                    <a:pt x="47" y="8"/>
                  </a:lnTo>
                  <a:lnTo>
                    <a:pt x="51" y="12"/>
                  </a:lnTo>
                  <a:lnTo>
                    <a:pt x="53" y="17"/>
                  </a:lnTo>
                  <a:lnTo>
                    <a:pt x="55" y="22"/>
                  </a:lnTo>
                  <a:lnTo>
                    <a:pt x="56" y="29"/>
                  </a:lnTo>
                  <a:lnTo>
                    <a:pt x="56" y="81"/>
                  </a:lnTo>
                  <a:lnTo>
                    <a:pt x="56" y="81"/>
                  </a:lnTo>
                  <a:lnTo>
                    <a:pt x="55" y="86"/>
                  </a:lnTo>
                  <a:lnTo>
                    <a:pt x="53" y="92"/>
                  </a:lnTo>
                  <a:lnTo>
                    <a:pt x="51" y="97"/>
                  </a:lnTo>
                  <a:lnTo>
                    <a:pt x="47" y="101"/>
                  </a:lnTo>
                  <a:lnTo>
                    <a:pt x="43" y="104"/>
                  </a:lnTo>
                  <a:lnTo>
                    <a:pt x="39" y="107"/>
                  </a:lnTo>
                  <a:lnTo>
                    <a:pt x="33" y="108"/>
                  </a:lnTo>
                  <a:lnTo>
                    <a:pt x="28" y="109"/>
                  </a:lnTo>
                  <a:lnTo>
                    <a:pt x="28" y="109"/>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72" name="Freeform 342">
              <a:extLst>
                <a:ext uri="{FF2B5EF4-FFF2-40B4-BE49-F238E27FC236}">
                  <a16:creationId xmlns:a16="http://schemas.microsoft.com/office/drawing/2014/main" id="{A5783486-D9DD-E9DA-9955-DD07B1AF5046}"/>
                </a:ext>
              </a:extLst>
            </p:cNvPr>
            <p:cNvSpPr>
              <a:spLocks/>
            </p:cNvSpPr>
            <p:nvPr/>
          </p:nvSpPr>
          <p:spPr bwMode="auto">
            <a:xfrm>
              <a:off x="5091113" y="3448050"/>
              <a:ext cx="15875" cy="28575"/>
            </a:xfrm>
            <a:custGeom>
              <a:avLst/>
              <a:gdLst>
                <a:gd name="T0" fmla="*/ 28 w 56"/>
                <a:gd name="T1" fmla="*/ 110 h 110"/>
                <a:gd name="T2" fmla="*/ 28 w 56"/>
                <a:gd name="T3" fmla="*/ 110 h 110"/>
                <a:gd name="T4" fmla="*/ 22 w 56"/>
                <a:gd name="T5" fmla="*/ 109 h 110"/>
                <a:gd name="T6" fmla="*/ 17 w 56"/>
                <a:gd name="T7" fmla="*/ 107 h 110"/>
                <a:gd name="T8" fmla="*/ 12 w 56"/>
                <a:gd name="T9" fmla="*/ 105 h 110"/>
                <a:gd name="T10" fmla="*/ 8 w 56"/>
                <a:gd name="T11" fmla="*/ 101 h 110"/>
                <a:gd name="T12" fmla="*/ 4 w 56"/>
                <a:gd name="T13" fmla="*/ 97 h 110"/>
                <a:gd name="T14" fmla="*/ 2 w 56"/>
                <a:gd name="T15" fmla="*/ 93 h 110"/>
                <a:gd name="T16" fmla="*/ 0 w 56"/>
                <a:gd name="T17" fmla="*/ 87 h 110"/>
                <a:gd name="T18" fmla="*/ 0 w 56"/>
                <a:gd name="T19" fmla="*/ 81 h 110"/>
                <a:gd name="T20" fmla="*/ 0 w 56"/>
                <a:gd name="T21" fmla="*/ 29 h 110"/>
                <a:gd name="T22" fmla="*/ 0 w 56"/>
                <a:gd name="T23" fmla="*/ 29 h 110"/>
                <a:gd name="T24" fmla="*/ 0 w 56"/>
                <a:gd name="T25" fmla="*/ 23 h 110"/>
                <a:gd name="T26" fmla="*/ 2 w 56"/>
                <a:gd name="T27" fmla="*/ 18 h 110"/>
                <a:gd name="T28" fmla="*/ 4 w 56"/>
                <a:gd name="T29" fmla="*/ 13 h 110"/>
                <a:gd name="T30" fmla="*/ 8 w 56"/>
                <a:gd name="T31" fmla="*/ 9 h 110"/>
                <a:gd name="T32" fmla="*/ 12 w 56"/>
                <a:gd name="T33" fmla="*/ 5 h 110"/>
                <a:gd name="T34" fmla="*/ 17 w 56"/>
                <a:gd name="T35" fmla="*/ 3 h 110"/>
                <a:gd name="T36" fmla="*/ 22 w 56"/>
                <a:gd name="T37" fmla="*/ 1 h 110"/>
                <a:gd name="T38" fmla="*/ 28 w 56"/>
                <a:gd name="T39" fmla="*/ 0 h 110"/>
                <a:gd name="T40" fmla="*/ 28 w 56"/>
                <a:gd name="T41" fmla="*/ 0 h 110"/>
                <a:gd name="T42" fmla="*/ 33 w 56"/>
                <a:gd name="T43" fmla="*/ 1 h 110"/>
                <a:gd name="T44" fmla="*/ 39 w 56"/>
                <a:gd name="T45" fmla="*/ 3 h 110"/>
                <a:gd name="T46" fmla="*/ 43 w 56"/>
                <a:gd name="T47" fmla="*/ 5 h 110"/>
                <a:gd name="T48" fmla="*/ 47 w 56"/>
                <a:gd name="T49" fmla="*/ 9 h 110"/>
                <a:gd name="T50" fmla="*/ 51 w 56"/>
                <a:gd name="T51" fmla="*/ 13 h 110"/>
                <a:gd name="T52" fmla="*/ 53 w 56"/>
                <a:gd name="T53" fmla="*/ 18 h 110"/>
                <a:gd name="T54" fmla="*/ 55 w 56"/>
                <a:gd name="T55" fmla="*/ 23 h 110"/>
                <a:gd name="T56" fmla="*/ 56 w 56"/>
                <a:gd name="T57" fmla="*/ 29 h 110"/>
                <a:gd name="T58" fmla="*/ 56 w 56"/>
                <a:gd name="T59" fmla="*/ 81 h 110"/>
                <a:gd name="T60" fmla="*/ 56 w 56"/>
                <a:gd name="T61" fmla="*/ 81 h 110"/>
                <a:gd name="T62" fmla="*/ 55 w 56"/>
                <a:gd name="T63" fmla="*/ 87 h 110"/>
                <a:gd name="T64" fmla="*/ 53 w 56"/>
                <a:gd name="T65" fmla="*/ 93 h 110"/>
                <a:gd name="T66" fmla="*/ 51 w 56"/>
                <a:gd name="T67" fmla="*/ 97 h 110"/>
                <a:gd name="T68" fmla="*/ 47 w 56"/>
                <a:gd name="T69" fmla="*/ 101 h 110"/>
                <a:gd name="T70" fmla="*/ 43 w 56"/>
                <a:gd name="T71" fmla="*/ 105 h 110"/>
                <a:gd name="T72" fmla="*/ 39 w 56"/>
                <a:gd name="T73" fmla="*/ 107 h 110"/>
                <a:gd name="T74" fmla="*/ 33 w 56"/>
                <a:gd name="T75" fmla="*/ 109 h 110"/>
                <a:gd name="T76" fmla="*/ 28 w 56"/>
                <a:gd name="T77" fmla="*/ 110 h 110"/>
                <a:gd name="T78" fmla="*/ 28 w 56"/>
                <a:gd name="T7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110">
                  <a:moveTo>
                    <a:pt x="28" y="110"/>
                  </a:moveTo>
                  <a:lnTo>
                    <a:pt x="28" y="110"/>
                  </a:lnTo>
                  <a:lnTo>
                    <a:pt x="22" y="109"/>
                  </a:lnTo>
                  <a:lnTo>
                    <a:pt x="17" y="107"/>
                  </a:lnTo>
                  <a:lnTo>
                    <a:pt x="12" y="105"/>
                  </a:lnTo>
                  <a:lnTo>
                    <a:pt x="8" y="101"/>
                  </a:lnTo>
                  <a:lnTo>
                    <a:pt x="4" y="97"/>
                  </a:lnTo>
                  <a:lnTo>
                    <a:pt x="2" y="93"/>
                  </a:lnTo>
                  <a:lnTo>
                    <a:pt x="0" y="87"/>
                  </a:lnTo>
                  <a:lnTo>
                    <a:pt x="0" y="81"/>
                  </a:lnTo>
                  <a:lnTo>
                    <a:pt x="0" y="29"/>
                  </a:lnTo>
                  <a:lnTo>
                    <a:pt x="0" y="29"/>
                  </a:lnTo>
                  <a:lnTo>
                    <a:pt x="0" y="23"/>
                  </a:lnTo>
                  <a:lnTo>
                    <a:pt x="2" y="18"/>
                  </a:lnTo>
                  <a:lnTo>
                    <a:pt x="4" y="13"/>
                  </a:lnTo>
                  <a:lnTo>
                    <a:pt x="8" y="9"/>
                  </a:lnTo>
                  <a:lnTo>
                    <a:pt x="12" y="5"/>
                  </a:lnTo>
                  <a:lnTo>
                    <a:pt x="17" y="3"/>
                  </a:lnTo>
                  <a:lnTo>
                    <a:pt x="22" y="1"/>
                  </a:lnTo>
                  <a:lnTo>
                    <a:pt x="28" y="0"/>
                  </a:lnTo>
                  <a:lnTo>
                    <a:pt x="28" y="0"/>
                  </a:lnTo>
                  <a:lnTo>
                    <a:pt x="33" y="1"/>
                  </a:lnTo>
                  <a:lnTo>
                    <a:pt x="39" y="3"/>
                  </a:lnTo>
                  <a:lnTo>
                    <a:pt x="43" y="5"/>
                  </a:lnTo>
                  <a:lnTo>
                    <a:pt x="47" y="9"/>
                  </a:lnTo>
                  <a:lnTo>
                    <a:pt x="51" y="13"/>
                  </a:lnTo>
                  <a:lnTo>
                    <a:pt x="53" y="18"/>
                  </a:lnTo>
                  <a:lnTo>
                    <a:pt x="55" y="23"/>
                  </a:lnTo>
                  <a:lnTo>
                    <a:pt x="56" y="29"/>
                  </a:lnTo>
                  <a:lnTo>
                    <a:pt x="56" y="81"/>
                  </a:lnTo>
                  <a:lnTo>
                    <a:pt x="56" y="81"/>
                  </a:lnTo>
                  <a:lnTo>
                    <a:pt x="55" y="87"/>
                  </a:lnTo>
                  <a:lnTo>
                    <a:pt x="53" y="93"/>
                  </a:lnTo>
                  <a:lnTo>
                    <a:pt x="51" y="97"/>
                  </a:lnTo>
                  <a:lnTo>
                    <a:pt x="47" y="101"/>
                  </a:lnTo>
                  <a:lnTo>
                    <a:pt x="43" y="105"/>
                  </a:lnTo>
                  <a:lnTo>
                    <a:pt x="39" y="107"/>
                  </a:lnTo>
                  <a:lnTo>
                    <a:pt x="33" y="109"/>
                  </a:lnTo>
                  <a:lnTo>
                    <a:pt x="28" y="110"/>
                  </a:lnTo>
                  <a:lnTo>
                    <a:pt x="28" y="110"/>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nvGrpSpPr>
          <p:cNvPr id="176" name="Group 175">
            <a:extLst>
              <a:ext uri="{FF2B5EF4-FFF2-40B4-BE49-F238E27FC236}">
                <a16:creationId xmlns:a16="http://schemas.microsoft.com/office/drawing/2014/main" id="{AD40D092-90F0-B683-8F49-9C2F6CE92439}"/>
              </a:ext>
            </a:extLst>
          </p:cNvPr>
          <p:cNvGrpSpPr/>
          <p:nvPr/>
        </p:nvGrpSpPr>
        <p:grpSpPr>
          <a:xfrm>
            <a:off x="6623382" y="5153468"/>
            <a:ext cx="536918" cy="637731"/>
            <a:chOff x="6678679" y="4820487"/>
            <a:chExt cx="724236" cy="991438"/>
          </a:xfrm>
        </p:grpSpPr>
        <p:sp>
          <p:nvSpPr>
            <p:cNvPr id="174" name="Freeform: Shape 173">
              <a:extLst>
                <a:ext uri="{FF2B5EF4-FFF2-40B4-BE49-F238E27FC236}">
                  <a16:creationId xmlns:a16="http://schemas.microsoft.com/office/drawing/2014/main" id="{0AD49C54-DCEC-3CCA-A9E7-B0A46D1F76DB}"/>
                </a:ext>
              </a:extLst>
            </p:cNvPr>
            <p:cNvSpPr/>
            <p:nvPr/>
          </p:nvSpPr>
          <p:spPr>
            <a:xfrm>
              <a:off x="6678679" y="4820487"/>
              <a:ext cx="724236" cy="991438"/>
            </a:xfrm>
            <a:custGeom>
              <a:avLst/>
              <a:gdLst>
                <a:gd name="connsiteX0" fmla="*/ 565025 w 724235"/>
                <a:gd name="connsiteY0" fmla="*/ 593909 h 991438"/>
                <a:gd name="connsiteX1" fmla="*/ 599544 w 724235"/>
                <a:gd name="connsiteY1" fmla="*/ 572818 h 991438"/>
                <a:gd name="connsiteX2" fmla="*/ 624899 w 724235"/>
                <a:gd name="connsiteY2" fmla="*/ 507124 h 991438"/>
                <a:gd name="connsiteX3" fmla="*/ 674458 w 724235"/>
                <a:gd name="connsiteY3" fmla="*/ 457566 h 991438"/>
                <a:gd name="connsiteX4" fmla="*/ 674458 w 724235"/>
                <a:gd name="connsiteY4" fmla="*/ 394177 h 991438"/>
                <a:gd name="connsiteX5" fmla="*/ 697508 w 724235"/>
                <a:gd name="connsiteY5" fmla="*/ 335398 h 991438"/>
                <a:gd name="connsiteX6" fmla="*/ 669848 w 724235"/>
                <a:gd name="connsiteY6" fmla="*/ 270857 h 991438"/>
                <a:gd name="connsiteX7" fmla="*/ 669848 w 724235"/>
                <a:gd name="connsiteY7" fmla="*/ 200553 h 991438"/>
                <a:gd name="connsiteX8" fmla="*/ 624899 w 724235"/>
                <a:gd name="connsiteY8" fmla="*/ 155604 h 991438"/>
                <a:gd name="connsiteX9" fmla="*/ 599544 w 724235"/>
                <a:gd name="connsiteY9" fmla="*/ 97978 h 991438"/>
                <a:gd name="connsiteX10" fmla="*/ 538356 w 724235"/>
                <a:gd name="connsiteY10" fmla="*/ 72507 h 991438"/>
                <a:gd name="connsiteX11" fmla="*/ 533850 w 724235"/>
                <a:gd name="connsiteY11" fmla="*/ 72611 h 991438"/>
                <a:gd name="connsiteX12" fmla="*/ 484291 w 724235"/>
                <a:gd name="connsiteY12" fmla="*/ 23052 h 991438"/>
                <a:gd name="connsiteX13" fmla="*/ 452159 w 724235"/>
                <a:gd name="connsiteY13" fmla="*/ 17002 h 991438"/>
                <a:gd name="connsiteX14" fmla="*/ 420891 w 724235"/>
                <a:gd name="connsiteY14" fmla="*/ 23052 h 991438"/>
                <a:gd name="connsiteX15" fmla="*/ 362112 w 724235"/>
                <a:gd name="connsiteY15" fmla="*/ 2 h 991438"/>
                <a:gd name="connsiteX16" fmla="*/ 297570 w 724235"/>
                <a:gd name="connsiteY16" fmla="*/ 27662 h 991438"/>
                <a:gd name="connsiteX17" fmla="*/ 261842 w 724235"/>
                <a:gd name="connsiteY17" fmla="*/ 20309 h 991438"/>
                <a:gd name="connsiteX18" fmla="*/ 227266 w 724235"/>
                <a:gd name="connsiteY18" fmla="*/ 27662 h 991438"/>
                <a:gd name="connsiteX19" fmla="*/ 182318 w 724235"/>
                <a:gd name="connsiteY19" fmla="*/ 72611 h 991438"/>
                <a:gd name="connsiteX20" fmla="*/ 124692 w 724235"/>
                <a:gd name="connsiteY20" fmla="*/ 97966 h 991438"/>
                <a:gd name="connsiteX21" fmla="*/ 99336 w 724235"/>
                <a:gd name="connsiteY21" fmla="*/ 163660 h 991438"/>
                <a:gd name="connsiteX22" fmla="*/ 49778 w 724235"/>
                <a:gd name="connsiteY22" fmla="*/ 213219 h 991438"/>
                <a:gd name="connsiteX23" fmla="*/ 49778 w 724235"/>
                <a:gd name="connsiteY23" fmla="*/ 276608 h 991438"/>
                <a:gd name="connsiteX24" fmla="*/ 26727 w 724235"/>
                <a:gd name="connsiteY24" fmla="*/ 335387 h 991438"/>
                <a:gd name="connsiteX25" fmla="*/ 54388 w 724235"/>
                <a:gd name="connsiteY25" fmla="*/ 399928 h 991438"/>
                <a:gd name="connsiteX26" fmla="*/ 54388 w 724235"/>
                <a:gd name="connsiteY26" fmla="*/ 470232 h 991438"/>
                <a:gd name="connsiteX27" fmla="*/ 99336 w 724235"/>
                <a:gd name="connsiteY27" fmla="*/ 515180 h 991438"/>
                <a:gd name="connsiteX28" fmla="*/ 124692 w 724235"/>
                <a:gd name="connsiteY28" fmla="*/ 572807 h 991438"/>
                <a:gd name="connsiteX29" fmla="*/ 159129 w 724235"/>
                <a:gd name="connsiteY29" fmla="*/ 594071 h 991438"/>
                <a:gd name="connsiteX30" fmla="*/ 0 w 724235"/>
                <a:gd name="connsiteY30" fmla="*/ 894062 h 991438"/>
                <a:gd name="connsiteX31" fmla="*/ 128080 w 724235"/>
                <a:gd name="connsiteY31" fmla="*/ 874065 h 991438"/>
                <a:gd name="connsiteX32" fmla="*/ 183148 w 724235"/>
                <a:gd name="connsiteY32" fmla="*/ 991438 h 991438"/>
                <a:gd name="connsiteX33" fmla="*/ 353814 w 724235"/>
                <a:gd name="connsiteY33" fmla="*/ 670403 h 991438"/>
                <a:gd name="connsiteX34" fmla="*/ 362112 w 724235"/>
                <a:gd name="connsiteY34" fmla="*/ 670817 h 991438"/>
                <a:gd name="connsiteX35" fmla="*/ 370410 w 724235"/>
                <a:gd name="connsiteY35" fmla="*/ 670391 h 991438"/>
                <a:gd name="connsiteX36" fmla="*/ 541076 w 724235"/>
                <a:gd name="connsiteY36" fmla="*/ 991438 h 991438"/>
                <a:gd name="connsiteX37" fmla="*/ 596155 w 724235"/>
                <a:gd name="connsiteY37" fmla="*/ 874065 h 991438"/>
                <a:gd name="connsiteX38" fmla="*/ 724235 w 724235"/>
                <a:gd name="connsiteY38" fmla="*/ 894062 h 991438"/>
                <a:gd name="connsiteX39" fmla="*/ 184439 w 724235"/>
                <a:gd name="connsiteY39" fmla="*/ 939920 h 991438"/>
                <a:gd name="connsiteX40" fmla="*/ 141599 w 724235"/>
                <a:gd name="connsiteY40" fmla="*/ 848629 h 991438"/>
                <a:gd name="connsiteX41" fmla="*/ 41929 w 724235"/>
                <a:gd name="connsiteY41" fmla="*/ 864177 h 991438"/>
                <a:gd name="connsiteX42" fmla="*/ 183044 w 724235"/>
                <a:gd name="connsiteY42" fmla="*/ 598162 h 991438"/>
                <a:gd name="connsiteX43" fmla="*/ 185879 w 724235"/>
                <a:gd name="connsiteY43" fmla="*/ 598289 h 991438"/>
                <a:gd name="connsiteX44" fmla="*/ 190374 w 724235"/>
                <a:gd name="connsiteY44" fmla="*/ 598185 h 991438"/>
                <a:gd name="connsiteX45" fmla="*/ 239933 w 724235"/>
                <a:gd name="connsiteY45" fmla="*/ 647744 h 991438"/>
                <a:gd name="connsiteX46" fmla="*/ 272054 w 724235"/>
                <a:gd name="connsiteY46" fmla="*/ 653795 h 991438"/>
                <a:gd name="connsiteX47" fmla="*/ 303322 w 724235"/>
                <a:gd name="connsiteY47" fmla="*/ 647744 h 991438"/>
                <a:gd name="connsiteX48" fmla="*/ 330740 w 724235"/>
                <a:gd name="connsiteY48" fmla="*/ 664686 h 991438"/>
                <a:gd name="connsiteX49" fmla="*/ 318339 w 724235"/>
                <a:gd name="connsiteY49" fmla="*/ 630272 h 991438"/>
                <a:gd name="connsiteX50" fmla="*/ 307609 w 724235"/>
                <a:gd name="connsiteY50" fmla="*/ 621051 h 991438"/>
                <a:gd name="connsiteX51" fmla="*/ 294551 w 724235"/>
                <a:gd name="connsiteY51" fmla="*/ 626434 h 991438"/>
                <a:gd name="connsiteX52" fmla="*/ 272065 w 724235"/>
                <a:gd name="connsiteY52" fmla="*/ 630744 h 991438"/>
                <a:gd name="connsiteX53" fmla="*/ 248150 w 724235"/>
                <a:gd name="connsiteY53" fmla="*/ 626203 h 991438"/>
                <a:gd name="connsiteX54" fmla="*/ 212007 w 724235"/>
                <a:gd name="connsiteY54" fmla="*/ 590210 h 991438"/>
                <a:gd name="connsiteX55" fmla="*/ 206164 w 724235"/>
                <a:gd name="connsiteY55" fmla="*/ 574340 h 991438"/>
                <a:gd name="connsiteX56" fmla="*/ 189279 w 724235"/>
                <a:gd name="connsiteY56" fmla="*/ 575146 h 991438"/>
                <a:gd name="connsiteX57" fmla="*/ 185822 w 724235"/>
                <a:gd name="connsiteY57" fmla="*/ 575227 h 991438"/>
                <a:gd name="connsiteX58" fmla="*/ 140988 w 724235"/>
                <a:gd name="connsiteY58" fmla="*/ 556510 h 991438"/>
                <a:gd name="connsiteX59" fmla="*/ 122341 w 724235"/>
                <a:gd name="connsiteY59" fmla="*/ 513867 h 991438"/>
                <a:gd name="connsiteX60" fmla="*/ 121534 w 724235"/>
                <a:gd name="connsiteY60" fmla="*/ 499368 h 991438"/>
                <a:gd name="connsiteX61" fmla="*/ 108107 w 724235"/>
                <a:gd name="connsiteY61" fmla="*/ 493836 h 991438"/>
                <a:gd name="connsiteX62" fmla="*/ 75398 w 724235"/>
                <a:gd name="connsiteY62" fmla="*/ 460724 h 991438"/>
                <a:gd name="connsiteX63" fmla="*/ 75617 w 724235"/>
                <a:gd name="connsiteY63" fmla="*/ 408802 h 991438"/>
                <a:gd name="connsiteX64" fmla="*/ 81864 w 724235"/>
                <a:gd name="connsiteY64" fmla="*/ 393981 h 991438"/>
                <a:gd name="connsiteX65" fmla="*/ 70108 w 724235"/>
                <a:gd name="connsiteY65" fmla="*/ 383009 h 991438"/>
                <a:gd name="connsiteX66" fmla="*/ 49766 w 724235"/>
                <a:gd name="connsiteY66" fmla="*/ 335306 h 991438"/>
                <a:gd name="connsiteX67" fmla="*/ 67273 w 724235"/>
                <a:gd name="connsiteY67" fmla="*/ 291510 h 991438"/>
                <a:gd name="connsiteX68" fmla="*/ 76493 w 724235"/>
                <a:gd name="connsiteY68" fmla="*/ 280780 h 991438"/>
                <a:gd name="connsiteX69" fmla="*/ 71134 w 724235"/>
                <a:gd name="connsiteY69" fmla="*/ 267768 h 991438"/>
                <a:gd name="connsiteX70" fmla="*/ 71364 w 724235"/>
                <a:gd name="connsiteY70" fmla="*/ 221333 h 991438"/>
                <a:gd name="connsiteX71" fmla="*/ 107358 w 724235"/>
                <a:gd name="connsiteY71" fmla="*/ 185189 h 991438"/>
                <a:gd name="connsiteX72" fmla="*/ 123216 w 724235"/>
                <a:gd name="connsiteY72" fmla="*/ 179346 h 991438"/>
                <a:gd name="connsiteX73" fmla="*/ 122410 w 724235"/>
                <a:gd name="connsiteY73" fmla="*/ 162462 h 991438"/>
                <a:gd name="connsiteX74" fmla="*/ 141046 w 724235"/>
                <a:gd name="connsiteY74" fmla="*/ 114148 h 991438"/>
                <a:gd name="connsiteX75" fmla="*/ 183689 w 724235"/>
                <a:gd name="connsiteY75" fmla="*/ 95500 h 991438"/>
                <a:gd name="connsiteX76" fmla="*/ 198200 w 724235"/>
                <a:gd name="connsiteY76" fmla="*/ 94693 h 991438"/>
                <a:gd name="connsiteX77" fmla="*/ 203732 w 724235"/>
                <a:gd name="connsiteY77" fmla="*/ 81266 h 991438"/>
                <a:gd name="connsiteX78" fmla="*/ 236832 w 724235"/>
                <a:gd name="connsiteY78" fmla="*/ 48546 h 991438"/>
                <a:gd name="connsiteX79" fmla="*/ 261900 w 724235"/>
                <a:gd name="connsiteY79" fmla="*/ 43221 h 991438"/>
                <a:gd name="connsiteX80" fmla="*/ 288731 w 724235"/>
                <a:gd name="connsiteY80" fmla="*/ 48765 h 991438"/>
                <a:gd name="connsiteX81" fmla="*/ 303552 w 724235"/>
                <a:gd name="connsiteY81" fmla="*/ 55012 h 991438"/>
                <a:gd name="connsiteX82" fmla="*/ 314524 w 724235"/>
                <a:gd name="connsiteY82" fmla="*/ 43256 h 991438"/>
                <a:gd name="connsiteX83" fmla="*/ 362112 w 724235"/>
                <a:gd name="connsiteY83" fmla="*/ 22891 h 991438"/>
                <a:gd name="connsiteX84" fmla="*/ 405908 w 724235"/>
                <a:gd name="connsiteY84" fmla="*/ 40398 h 991438"/>
                <a:gd name="connsiteX85" fmla="*/ 416626 w 724235"/>
                <a:gd name="connsiteY85" fmla="*/ 49618 h 991438"/>
                <a:gd name="connsiteX86" fmla="*/ 429684 w 724235"/>
                <a:gd name="connsiteY86" fmla="*/ 44236 h 991438"/>
                <a:gd name="connsiteX87" fmla="*/ 452170 w 724235"/>
                <a:gd name="connsiteY87" fmla="*/ 39925 h 991438"/>
                <a:gd name="connsiteX88" fmla="*/ 476097 w 724235"/>
                <a:gd name="connsiteY88" fmla="*/ 44466 h 991438"/>
                <a:gd name="connsiteX89" fmla="*/ 512228 w 724235"/>
                <a:gd name="connsiteY89" fmla="*/ 80460 h 991438"/>
                <a:gd name="connsiteX90" fmla="*/ 518072 w 724235"/>
                <a:gd name="connsiteY90" fmla="*/ 96330 h 991438"/>
                <a:gd name="connsiteX91" fmla="*/ 534956 w 724235"/>
                <a:gd name="connsiteY91" fmla="*/ 95523 h 991438"/>
                <a:gd name="connsiteX92" fmla="*/ 538414 w 724235"/>
                <a:gd name="connsiteY92" fmla="*/ 95442 h 991438"/>
                <a:gd name="connsiteX93" fmla="*/ 583304 w 724235"/>
                <a:gd name="connsiteY93" fmla="*/ 114159 h 991438"/>
                <a:gd name="connsiteX94" fmla="*/ 601941 w 724235"/>
                <a:gd name="connsiteY94" fmla="*/ 156803 h 991438"/>
                <a:gd name="connsiteX95" fmla="*/ 602748 w 724235"/>
                <a:gd name="connsiteY95" fmla="*/ 171313 h 991438"/>
                <a:gd name="connsiteX96" fmla="*/ 616186 w 724235"/>
                <a:gd name="connsiteY96" fmla="*/ 176845 h 991438"/>
                <a:gd name="connsiteX97" fmla="*/ 648895 w 724235"/>
                <a:gd name="connsiteY97" fmla="*/ 209946 h 991438"/>
                <a:gd name="connsiteX98" fmla="*/ 648664 w 724235"/>
                <a:gd name="connsiteY98" fmla="*/ 261809 h 991438"/>
                <a:gd name="connsiteX99" fmla="*/ 642429 w 724235"/>
                <a:gd name="connsiteY99" fmla="*/ 276631 h 991438"/>
                <a:gd name="connsiteX100" fmla="*/ 654185 w 724235"/>
                <a:gd name="connsiteY100" fmla="*/ 287603 h 991438"/>
                <a:gd name="connsiteX101" fmla="*/ 674527 w 724235"/>
                <a:gd name="connsiteY101" fmla="*/ 335317 h 991438"/>
                <a:gd name="connsiteX102" fmla="*/ 657585 w 724235"/>
                <a:gd name="connsiteY102" fmla="*/ 378479 h 991438"/>
                <a:gd name="connsiteX103" fmla="*/ 647604 w 724235"/>
                <a:gd name="connsiteY103" fmla="*/ 389279 h 991438"/>
                <a:gd name="connsiteX104" fmla="*/ 653205 w 724235"/>
                <a:gd name="connsiteY104" fmla="*/ 402878 h 991438"/>
                <a:gd name="connsiteX105" fmla="*/ 652928 w 724235"/>
                <a:gd name="connsiteY105" fmla="*/ 449325 h 991438"/>
                <a:gd name="connsiteX106" fmla="*/ 616935 w 724235"/>
                <a:gd name="connsiteY106" fmla="*/ 485468 h 991438"/>
                <a:gd name="connsiteX107" fmla="*/ 601076 w 724235"/>
                <a:gd name="connsiteY107" fmla="*/ 491312 h 991438"/>
                <a:gd name="connsiteX108" fmla="*/ 601883 w 724235"/>
                <a:gd name="connsiteY108" fmla="*/ 508196 h 991438"/>
                <a:gd name="connsiteX109" fmla="*/ 583247 w 724235"/>
                <a:gd name="connsiteY109" fmla="*/ 556510 h 991438"/>
                <a:gd name="connsiteX110" fmla="*/ 540603 w 724235"/>
                <a:gd name="connsiteY110" fmla="*/ 575158 h 991438"/>
                <a:gd name="connsiteX111" fmla="*/ 526093 w 724235"/>
                <a:gd name="connsiteY111" fmla="*/ 575965 h 991438"/>
                <a:gd name="connsiteX112" fmla="*/ 520619 w 724235"/>
                <a:gd name="connsiteY112" fmla="*/ 589415 h 991438"/>
                <a:gd name="connsiteX113" fmla="*/ 487518 w 724235"/>
                <a:gd name="connsiteY113" fmla="*/ 622123 h 991438"/>
                <a:gd name="connsiteX114" fmla="*/ 462439 w 724235"/>
                <a:gd name="connsiteY114" fmla="*/ 627448 h 991438"/>
                <a:gd name="connsiteX115" fmla="*/ 435620 w 724235"/>
                <a:gd name="connsiteY115" fmla="*/ 621904 h 991438"/>
                <a:gd name="connsiteX116" fmla="*/ 420787 w 724235"/>
                <a:gd name="connsiteY116" fmla="*/ 615658 h 991438"/>
                <a:gd name="connsiteX117" fmla="*/ 409815 w 724235"/>
                <a:gd name="connsiteY117" fmla="*/ 627425 h 991438"/>
                <a:gd name="connsiteX118" fmla="*/ 362123 w 724235"/>
                <a:gd name="connsiteY118" fmla="*/ 647767 h 991438"/>
                <a:gd name="connsiteX119" fmla="*/ 318339 w 724235"/>
                <a:gd name="connsiteY119" fmla="*/ 630272 h 991438"/>
                <a:gd name="connsiteX120" fmla="*/ 582624 w 724235"/>
                <a:gd name="connsiteY120" fmla="*/ 848629 h 991438"/>
                <a:gd name="connsiteX121" fmla="*/ 539797 w 724235"/>
                <a:gd name="connsiteY121" fmla="*/ 939920 h 991438"/>
                <a:gd name="connsiteX122" fmla="*/ 393656 w 724235"/>
                <a:gd name="connsiteY122" fmla="*/ 665032 h 991438"/>
                <a:gd name="connsiteX123" fmla="*/ 426665 w 724235"/>
                <a:gd name="connsiteY123" fmla="*/ 643134 h 991438"/>
                <a:gd name="connsiteX124" fmla="*/ 462393 w 724235"/>
                <a:gd name="connsiteY124" fmla="*/ 650487 h 991438"/>
                <a:gd name="connsiteX125" fmla="*/ 496969 w 724235"/>
                <a:gd name="connsiteY125" fmla="*/ 643134 h 991438"/>
                <a:gd name="connsiteX126" fmla="*/ 541491 w 724235"/>
                <a:gd name="connsiteY126" fmla="*/ 599153 h 991438"/>
                <a:gd name="connsiteX127" fmla="*/ 541623 w 724235"/>
                <a:gd name="connsiteY127" fmla="*/ 599090 h 991438"/>
                <a:gd name="connsiteX128" fmla="*/ 541687 w 724235"/>
                <a:gd name="connsiteY128" fmla="*/ 599153 h 991438"/>
                <a:gd name="connsiteX129" fmla="*/ 682295 w 724235"/>
                <a:gd name="connsiteY129" fmla="*/ 864234 h 99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24235" h="991438">
                  <a:moveTo>
                    <a:pt x="565025" y="593909"/>
                  </a:moveTo>
                  <a:cubicBezTo>
                    <a:pt x="578042" y="589719"/>
                    <a:pt x="589875" y="582489"/>
                    <a:pt x="599544" y="572818"/>
                  </a:cubicBezTo>
                  <a:cubicBezTo>
                    <a:pt x="617093" y="555613"/>
                    <a:pt x="626339" y="531658"/>
                    <a:pt x="624899" y="507124"/>
                  </a:cubicBezTo>
                  <a:cubicBezTo>
                    <a:pt x="647840" y="498599"/>
                    <a:pt x="665932" y="480507"/>
                    <a:pt x="674458" y="457566"/>
                  </a:cubicBezTo>
                  <a:cubicBezTo>
                    <a:pt x="682521" y="437205"/>
                    <a:pt x="682521" y="414537"/>
                    <a:pt x="674458" y="394177"/>
                  </a:cubicBezTo>
                  <a:cubicBezTo>
                    <a:pt x="689238" y="378166"/>
                    <a:pt x="697464" y="357188"/>
                    <a:pt x="697508" y="335398"/>
                  </a:cubicBezTo>
                  <a:cubicBezTo>
                    <a:pt x="697660" y="310975"/>
                    <a:pt x="687638" y="287590"/>
                    <a:pt x="669848" y="270857"/>
                  </a:cubicBezTo>
                  <a:cubicBezTo>
                    <a:pt x="679638" y="248445"/>
                    <a:pt x="679638" y="222965"/>
                    <a:pt x="669848" y="200553"/>
                  </a:cubicBezTo>
                  <a:cubicBezTo>
                    <a:pt x="661177" y="180365"/>
                    <a:pt x="645087" y="164275"/>
                    <a:pt x="624899" y="155604"/>
                  </a:cubicBezTo>
                  <a:cubicBezTo>
                    <a:pt x="623865" y="133921"/>
                    <a:pt x="614832" y="113389"/>
                    <a:pt x="599544" y="97978"/>
                  </a:cubicBezTo>
                  <a:cubicBezTo>
                    <a:pt x="583453" y="81530"/>
                    <a:pt x="561365" y="72335"/>
                    <a:pt x="538356" y="72507"/>
                  </a:cubicBezTo>
                  <a:cubicBezTo>
                    <a:pt x="536858" y="72507"/>
                    <a:pt x="535359" y="72507"/>
                    <a:pt x="533850" y="72611"/>
                  </a:cubicBezTo>
                  <a:cubicBezTo>
                    <a:pt x="525324" y="49669"/>
                    <a:pt x="507232" y="31577"/>
                    <a:pt x="484291" y="23052"/>
                  </a:cubicBezTo>
                  <a:cubicBezTo>
                    <a:pt x="474047" y="19065"/>
                    <a:pt x="463151" y="17013"/>
                    <a:pt x="452159" y="17002"/>
                  </a:cubicBezTo>
                  <a:cubicBezTo>
                    <a:pt x="441441" y="16962"/>
                    <a:pt x="430820" y="19017"/>
                    <a:pt x="420891" y="23052"/>
                  </a:cubicBezTo>
                  <a:cubicBezTo>
                    <a:pt x="404766" y="8457"/>
                    <a:pt x="383860" y="259"/>
                    <a:pt x="362112" y="2"/>
                  </a:cubicBezTo>
                  <a:cubicBezTo>
                    <a:pt x="337688" y="-153"/>
                    <a:pt x="314303" y="9870"/>
                    <a:pt x="297570" y="27662"/>
                  </a:cubicBezTo>
                  <a:cubicBezTo>
                    <a:pt x="286269" y="22860"/>
                    <a:pt x="274122" y="20361"/>
                    <a:pt x="261842" y="20309"/>
                  </a:cubicBezTo>
                  <a:cubicBezTo>
                    <a:pt x="249925" y="20272"/>
                    <a:pt x="238137" y="22779"/>
                    <a:pt x="227266" y="27662"/>
                  </a:cubicBezTo>
                  <a:cubicBezTo>
                    <a:pt x="207075" y="36329"/>
                    <a:pt x="190985" y="52420"/>
                    <a:pt x="182318" y="72611"/>
                  </a:cubicBezTo>
                  <a:cubicBezTo>
                    <a:pt x="160633" y="73639"/>
                    <a:pt x="140100" y="82674"/>
                    <a:pt x="124692" y="97966"/>
                  </a:cubicBezTo>
                  <a:cubicBezTo>
                    <a:pt x="107142" y="115170"/>
                    <a:pt x="97897" y="139127"/>
                    <a:pt x="99336" y="163660"/>
                  </a:cubicBezTo>
                  <a:cubicBezTo>
                    <a:pt x="76395" y="172186"/>
                    <a:pt x="58303" y="190278"/>
                    <a:pt x="49778" y="213219"/>
                  </a:cubicBezTo>
                  <a:cubicBezTo>
                    <a:pt x="41711" y="233578"/>
                    <a:pt x="41711" y="256248"/>
                    <a:pt x="49778" y="276608"/>
                  </a:cubicBezTo>
                  <a:cubicBezTo>
                    <a:pt x="35185" y="292735"/>
                    <a:pt x="26989" y="313638"/>
                    <a:pt x="26727" y="335387"/>
                  </a:cubicBezTo>
                  <a:cubicBezTo>
                    <a:pt x="26575" y="359810"/>
                    <a:pt x="36597" y="383194"/>
                    <a:pt x="54388" y="399928"/>
                  </a:cubicBezTo>
                  <a:cubicBezTo>
                    <a:pt x="44597" y="422340"/>
                    <a:pt x="44597" y="447820"/>
                    <a:pt x="54388" y="470232"/>
                  </a:cubicBezTo>
                  <a:cubicBezTo>
                    <a:pt x="63053" y="490423"/>
                    <a:pt x="79145" y="506515"/>
                    <a:pt x="99336" y="515180"/>
                  </a:cubicBezTo>
                  <a:cubicBezTo>
                    <a:pt x="100370" y="536864"/>
                    <a:pt x="109403" y="557395"/>
                    <a:pt x="124692" y="572807"/>
                  </a:cubicBezTo>
                  <a:cubicBezTo>
                    <a:pt x="134305" y="582548"/>
                    <a:pt x="146114" y="589840"/>
                    <a:pt x="159129" y="594071"/>
                  </a:cubicBezTo>
                  <a:lnTo>
                    <a:pt x="0" y="894062"/>
                  </a:lnTo>
                  <a:lnTo>
                    <a:pt x="128080" y="874065"/>
                  </a:lnTo>
                  <a:lnTo>
                    <a:pt x="183148" y="991438"/>
                  </a:lnTo>
                  <a:lnTo>
                    <a:pt x="353814" y="670403"/>
                  </a:lnTo>
                  <a:cubicBezTo>
                    <a:pt x="356534" y="670668"/>
                    <a:pt x="359300" y="670817"/>
                    <a:pt x="362112" y="670817"/>
                  </a:cubicBezTo>
                  <a:cubicBezTo>
                    <a:pt x="364924" y="670817"/>
                    <a:pt x="367679" y="670645"/>
                    <a:pt x="370410" y="670391"/>
                  </a:cubicBezTo>
                  <a:lnTo>
                    <a:pt x="541076" y="991438"/>
                  </a:lnTo>
                  <a:lnTo>
                    <a:pt x="596155" y="874065"/>
                  </a:lnTo>
                  <a:lnTo>
                    <a:pt x="724235" y="894062"/>
                  </a:lnTo>
                  <a:close/>
                  <a:moveTo>
                    <a:pt x="184439" y="939920"/>
                  </a:moveTo>
                  <a:lnTo>
                    <a:pt x="141599" y="848629"/>
                  </a:lnTo>
                  <a:lnTo>
                    <a:pt x="41929" y="864177"/>
                  </a:lnTo>
                  <a:lnTo>
                    <a:pt x="183044" y="598162"/>
                  </a:lnTo>
                  <a:cubicBezTo>
                    <a:pt x="183989" y="598162"/>
                    <a:pt x="184923" y="598289"/>
                    <a:pt x="185879" y="598289"/>
                  </a:cubicBezTo>
                  <a:cubicBezTo>
                    <a:pt x="187366" y="598289"/>
                    <a:pt x="188876" y="598289"/>
                    <a:pt x="190374" y="598185"/>
                  </a:cubicBezTo>
                  <a:cubicBezTo>
                    <a:pt x="198907" y="621122"/>
                    <a:pt x="216996" y="639211"/>
                    <a:pt x="239933" y="647744"/>
                  </a:cubicBezTo>
                  <a:cubicBezTo>
                    <a:pt x="250173" y="651730"/>
                    <a:pt x="261064" y="653782"/>
                    <a:pt x="272054" y="653795"/>
                  </a:cubicBezTo>
                  <a:cubicBezTo>
                    <a:pt x="282771" y="653836"/>
                    <a:pt x="293393" y="651780"/>
                    <a:pt x="303322" y="647744"/>
                  </a:cubicBezTo>
                  <a:cubicBezTo>
                    <a:pt x="311475" y="654850"/>
                    <a:pt x="320737" y="660574"/>
                    <a:pt x="330740" y="664686"/>
                  </a:cubicBezTo>
                  <a:close/>
                  <a:moveTo>
                    <a:pt x="318339" y="630272"/>
                  </a:moveTo>
                  <a:lnTo>
                    <a:pt x="307609" y="621051"/>
                  </a:lnTo>
                  <a:lnTo>
                    <a:pt x="294551" y="626434"/>
                  </a:lnTo>
                  <a:cubicBezTo>
                    <a:pt x="287411" y="629330"/>
                    <a:pt x="279771" y="630795"/>
                    <a:pt x="272065" y="630744"/>
                  </a:cubicBezTo>
                  <a:cubicBezTo>
                    <a:pt x="263880" y="630736"/>
                    <a:pt x="255768" y="629196"/>
                    <a:pt x="248150" y="626203"/>
                  </a:cubicBezTo>
                  <a:cubicBezTo>
                    <a:pt x="231406" y="620087"/>
                    <a:pt x="218193" y="606927"/>
                    <a:pt x="212007" y="590210"/>
                  </a:cubicBezTo>
                  <a:lnTo>
                    <a:pt x="206164" y="574340"/>
                  </a:lnTo>
                  <a:lnTo>
                    <a:pt x="189279" y="575146"/>
                  </a:lnTo>
                  <a:cubicBezTo>
                    <a:pt x="188127" y="575146"/>
                    <a:pt x="186974" y="575227"/>
                    <a:pt x="185822" y="575227"/>
                  </a:cubicBezTo>
                  <a:cubicBezTo>
                    <a:pt x="168941" y="575413"/>
                    <a:pt x="152727" y="568644"/>
                    <a:pt x="140988" y="556510"/>
                  </a:cubicBezTo>
                  <a:cubicBezTo>
                    <a:pt x="129728" y="545080"/>
                    <a:pt x="123087" y="529894"/>
                    <a:pt x="122341" y="513867"/>
                  </a:cubicBezTo>
                  <a:lnTo>
                    <a:pt x="121534" y="499368"/>
                  </a:lnTo>
                  <a:lnTo>
                    <a:pt x="108107" y="493836"/>
                  </a:lnTo>
                  <a:cubicBezTo>
                    <a:pt x="93340" y="487432"/>
                    <a:pt x="81621" y="475568"/>
                    <a:pt x="75398" y="460724"/>
                  </a:cubicBezTo>
                  <a:cubicBezTo>
                    <a:pt x="68183" y="444153"/>
                    <a:pt x="68263" y="425312"/>
                    <a:pt x="75617" y="408802"/>
                  </a:cubicBezTo>
                  <a:lnTo>
                    <a:pt x="81864" y="393981"/>
                  </a:lnTo>
                  <a:lnTo>
                    <a:pt x="70108" y="383009"/>
                  </a:lnTo>
                  <a:cubicBezTo>
                    <a:pt x="56945" y="370660"/>
                    <a:pt x="49565" y="353354"/>
                    <a:pt x="49766" y="335306"/>
                  </a:cubicBezTo>
                  <a:cubicBezTo>
                    <a:pt x="50052" y="319058"/>
                    <a:pt x="56280" y="303478"/>
                    <a:pt x="67273" y="291510"/>
                  </a:cubicBezTo>
                  <a:lnTo>
                    <a:pt x="76493" y="280780"/>
                  </a:lnTo>
                  <a:lnTo>
                    <a:pt x="71134" y="267768"/>
                  </a:lnTo>
                  <a:cubicBezTo>
                    <a:pt x="65302" y="252823"/>
                    <a:pt x="65385" y="236219"/>
                    <a:pt x="71364" y="221333"/>
                  </a:cubicBezTo>
                  <a:cubicBezTo>
                    <a:pt x="77481" y="204589"/>
                    <a:pt x="90640" y="191375"/>
                    <a:pt x="107358" y="185189"/>
                  </a:cubicBezTo>
                  <a:lnTo>
                    <a:pt x="123216" y="179346"/>
                  </a:lnTo>
                  <a:lnTo>
                    <a:pt x="122410" y="162462"/>
                  </a:lnTo>
                  <a:cubicBezTo>
                    <a:pt x="121227" y="144402"/>
                    <a:pt x="128042" y="126736"/>
                    <a:pt x="141046" y="114148"/>
                  </a:cubicBezTo>
                  <a:cubicBezTo>
                    <a:pt x="152477" y="102890"/>
                    <a:pt x="167662" y="96249"/>
                    <a:pt x="183689" y="95500"/>
                  </a:cubicBezTo>
                  <a:lnTo>
                    <a:pt x="198200" y="94693"/>
                  </a:lnTo>
                  <a:lnTo>
                    <a:pt x="203732" y="81266"/>
                  </a:lnTo>
                  <a:cubicBezTo>
                    <a:pt x="210126" y="66494"/>
                    <a:pt x="221988" y="54770"/>
                    <a:pt x="236832" y="48546"/>
                  </a:cubicBezTo>
                  <a:cubicBezTo>
                    <a:pt x="244713" y="45004"/>
                    <a:pt x="253260" y="43188"/>
                    <a:pt x="261900" y="43221"/>
                  </a:cubicBezTo>
                  <a:cubicBezTo>
                    <a:pt x="271122" y="43279"/>
                    <a:pt x="280241" y="45163"/>
                    <a:pt x="288731" y="48765"/>
                  </a:cubicBezTo>
                  <a:lnTo>
                    <a:pt x="303552" y="55012"/>
                  </a:lnTo>
                  <a:lnTo>
                    <a:pt x="314524" y="43256"/>
                  </a:lnTo>
                  <a:cubicBezTo>
                    <a:pt x="326839" y="30109"/>
                    <a:pt x="344099" y="22723"/>
                    <a:pt x="362112" y="22891"/>
                  </a:cubicBezTo>
                  <a:cubicBezTo>
                    <a:pt x="378360" y="23175"/>
                    <a:pt x="393941" y="29404"/>
                    <a:pt x="405908" y="40398"/>
                  </a:cubicBezTo>
                  <a:lnTo>
                    <a:pt x="416626" y="49618"/>
                  </a:lnTo>
                  <a:lnTo>
                    <a:pt x="429684" y="44236"/>
                  </a:lnTo>
                  <a:cubicBezTo>
                    <a:pt x="436824" y="41339"/>
                    <a:pt x="444464" y="39874"/>
                    <a:pt x="452170" y="39925"/>
                  </a:cubicBezTo>
                  <a:cubicBezTo>
                    <a:pt x="460359" y="39934"/>
                    <a:pt x="468474" y="41475"/>
                    <a:pt x="476097" y="44466"/>
                  </a:cubicBezTo>
                  <a:cubicBezTo>
                    <a:pt x="492835" y="50587"/>
                    <a:pt x="506044" y="63744"/>
                    <a:pt x="512228" y="80460"/>
                  </a:cubicBezTo>
                  <a:lnTo>
                    <a:pt x="518072" y="96330"/>
                  </a:lnTo>
                  <a:lnTo>
                    <a:pt x="534956" y="95523"/>
                  </a:lnTo>
                  <a:cubicBezTo>
                    <a:pt x="536109" y="95523"/>
                    <a:pt x="537261" y="95442"/>
                    <a:pt x="538414" y="95442"/>
                  </a:cubicBezTo>
                  <a:cubicBezTo>
                    <a:pt x="555314" y="95245"/>
                    <a:pt x="571550" y="102015"/>
                    <a:pt x="583304" y="114159"/>
                  </a:cubicBezTo>
                  <a:cubicBezTo>
                    <a:pt x="594561" y="125590"/>
                    <a:pt x="601197" y="140777"/>
                    <a:pt x="601941" y="156803"/>
                  </a:cubicBezTo>
                  <a:lnTo>
                    <a:pt x="602748" y="171313"/>
                  </a:lnTo>
                  <a:lnTo>
                    <a:pt x="616186" y="176845"/>
                  </a:lnTo>
                  <a:cubicBezTo>
                    <a:pt x="630952" y="183244"/>
                    <a:pt x="642672" y="195105"/>
                    <a:pt x="648895" y="209946"/>
                  </a:cubicBezTo>
                  <a:cubicBezTo>
                    <a:pt x="656083" y="226503"/>
                    <a:pt x="655999" y="245317"/>
                    <a:pt x="648664" y="261809"/>
                  </a:cubicBezTo>
                  <a:lnTo>
                    <a:pt x="642429" y="276631"/>
                  </a:lnTo>
                  <a:lnTo>
                    <a:pt x="654185" y="287603"/>
                  </a:lnTo>
                  <a:cubicBezTo>
                    <a:pt x="667349" y="299957"/>
                    <a:pt x="674729" y="317265"/>
                    <a:pt x="674527" y="335317"/>
                  </a:cubicBezTo>
                  <a:cubicBezTo>
                    <a:pt x="674522" y="351326"/>
                    <a:pt x="668471" y="366742"/>
                    <a:pt x="657585" y="378479"/>
                  </a:cubicBezTo>
                  <a:lnTo>
                    <a:pt x="647604" y="389279"/>
                  </a:lnTo>
                  <a:lnTo>
                    <a:pt x="653205" y="402878"/>
                  </a:lnTo>
                  <a:cubicBezTo>
                    <a:pt x="659025" y="417832"/>
                    <a:pt x="658926" y="434441"/>
                    <a:pt x="652928" y="449325"/>
                  </a:cubicBezTo>
                  <a:cubicBezTo>
                    <a:pt x="646805" y="466064"/>
                    <a:pt x="633649" y="479276"/>
                    <a:pt x="616935" y="485468"/>
                  </a:cubicBezTo>
                  <a:lnTo>
                    <a:pt x="601076" y="491312"/>
                  </a:lnTo>
                  <a:lnTo>
                    <a:pt x="601883" y="508196"/>
                  </a:lnTo>
                  <a:cubicBezTo>
                    <a:pt x="603058" y="526255"/>
                    <a:pt x="596244" y="543918"/>
                    <a:pt x="583247" y="556510"/>
                  </a:cubicBezTo>
                  <a:cubicBezTo>
                    <a:pt x="571818" y="567772"/>
                    <a:pt x="556632" y="574415"/>
                    <a:pt x="540603" y="575158"/>
                  </a:cubicBezTo>
                  <a:lnTo>
                    <a:pt x="526093" y="575965"/>
                  </a:lnTo>
                  <a:lnTo>
                    <a:pt x="520619" y="589415"/>
                  </a:lnTo>
                  <a:cubicBezTo>
                    <a:pt x="514216" y="604178"/>
                    <a:pt x="502357" y="615897"/>
                    <a:pt x="487518" y="622123"/>
                  </a:cubicBezTo>
                  <a:cubicBezTo>
                    <a:pt x="479634" y="625667"/>
                    <a:pt x="471083" y="627483"/>
                    <a:pt x="462439" y="627448"/>
                  </a:cubicBezTo>
                  <a:cubicBezTo>
                    <a:pt x="453221" y="627390"/>
                    <a:pt x="444106" y="625506"/>
                    <a:pt x="435620" y="621904"/>
                  </a:cubicBezTo>
                  <a:lnTo>
                    <a:pt x="420787" y="615658"/>
                  </a:lnTo>
                  <a:lnTo>
                    <a:pt x="409815" y="627425"/>
                  </a:lnTo>
                  <a:cubicBezTo>
                    <a:pt x="397469" y="640587"/>
                    <a:pt x="380168" y="647966"/>
                    <a:pt x="362123" y="647767"/>
                  </a:cubicBezTo>
                  <a:cubicBezTo>
                    <a:pt x="345880" y="647487"/>
                    <a:pt x="330302" y="641263"/>
                    <a:pt x="318339" y="630272"/>
                  </a:cubicBezTo>
                  <a:close/>
                  <a:moveTo>
                    <a:pt x="582624" y="848629"/>
                  </a:moveTo>
                  <a:lnTo>
                    <a:pt x="539797" y="939920"/>
                  </a:lnTo>
                  <a:lnTo>
                    <a:pt x="393656" y="665032"/>
                  </a:lnTo>
                  <a:cubicBezTo>
                    <a:pt x="406203" y="660380"/>
                    <a:pt x="417501" y="652885"/>
                    <a:pt x="426665" y="643134"/>
                  </a:cubicBezTo>
                  <a:cubicBezTo>
                    <a:pt x="437966" y="647938"/>
                    <a:pt x="450113" y="650437"/>
                    <a:pt x="462393" y="650487"/>
                  </a:cubicBezTo>
                  <a:cubicBezTo>
                    <a:pt x="474310" y="650521"/>
                    <a:pt x="486097" y="648015"/>
                    <a:pt x="496969" y="643134"/>
                  </a:cubicBezTo>
                  <a:cubicBezTo>
                    <a:pt x="516819" y="634603"/>
                    <a:pt x="532718" y="618897"/>
                    <a:pt x="541491" y="599153"/>
                  </a:cubicBezTo>
                  <a:cubicBezTo>
                    <a:pt x="541509" y="599099"/>
                    <a:pt x="541569" y="599070"/>
                    <a:pt x="541623" y="599090"/>
                  </a:cubicBezTo>
                  <a:cubicBezTo>
                    <a:pt x="541653" y="599100"/>
                    <a:pt x="541676" y="599123"/>
                    <a:pt x="541687" y="599153"/>
                  </a:cubicBezTo>
                  <a:lnTo>
                    <a:pt x="682295" y="864234"/>
                  </a:lnTo>
                  <a:close/>
                </a:path>
              </a:pathLst>
            </a:custGeom>
            <a:solidFill>
              <a:srgbClr val="37617A"/>
            </a:solidFill>
            <a:ln w="11509" cap="flat">
              <a:noFill/>
              <a:prstDash val="solid"/>
              <a:miter/>
            </a:ln>
          </p:spPr>
          <p:txBody>
            <a:bodyPr rtlCol="0" anchor="ctr"/>
            <a:lstStyle/>
            <a:p>
              <a:endParaRPr lang="en-ID"/>
            </a:p>
          </p:txBody>
        </p:sp>
        <p:sp>
          <p:nvSpPr>
            <p:cNvPr id="175" name="Freeform: Shape 174">
              <a:extLst>
                <a:ext uri="{FF2B5EF4-FFF2-40B4-BE49-F238E27FC236}">
                  <a16:creationId xmlns:a16="http://schemas.microsoft.com/office/drawing/2014/main" id="{872070B8-50B8-0049-CA54-224D28763311}"/>
                </a:ext>
              </a:extLst>
            </p:cNvPr>
            <p:cNvSpPr/>
            <p:nvPr/>
          </p:nvSpPr>
          <p:spPr>
            <a:xfrm>
              <a:off x="6841410" y="4956441"/>
              <a:ext cx="398773" cy="398773"/>
            </a:xfrm>
            <a:custGeom>
              <a:avLst/>
              <a:gdLst>
                <a:gd name="connsiteX0" fmla="*/ 398774 w 398773"/>
                <a:gd name="connsiteY0" fmla="*/ 199387 h 398773"/>
                <a:gd name="connsiteX1" fmla="*/ 199387 w 398773"/>
                <a:gd name="connsiteY1" fmla="*/ 0 h 398773"/>
                <a:gd name="connsiteX2" fmla="*/ 0 w 398773"/>
                <a:gd name="connsiteY2" fmla="*/ 199387 h 398773"/>
                <a:gd name="connsiteX3" fmla="*/ 199387 w 398773"/>
                <a:gd name="connsiteY3" fmla="*/ 398774 h 398773"/>
                <a:gd name="connsiteX4" fmla="*/ 398774 w 398773"/>
                <a:gd name="connsiteY4" fmla="*/ 199387 h 398773"/>
                <a:gd name="connsiteX5" fmla="*/ 199387 w 398773"/>
                <a:gd name="connsiteY5" fmla="*/ 375723 h 398773"/>
                <a:gd name="connsiteX6" fmla="*/ 23051 w 398773"/>
                <a:gd name="connsiteY6" fmla="*/ 199387 h 398773"/>
                <a:gd name="connsiteX7" fmla="*/ 199387 w 398773"/>
                <a:gd name="connsiteY7" fmla="*/ 23051 h 398773"/>
                <a:gd name="connsiteX8" fmla="*/ 375723 w 398773"/>
                <a:gd name="connsiteY8" fmla="*/ 199387 h 398773"/>
                <a:gd name="connsiteX9" fmla="*/ 199375 w 398773"/>
                <a:gd name="connsiteY9" fmla="*/ 375769 h 39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773" h="398773">
                  <a:moveTo>
                    <a:pt x="398774" y="199387"/>
                  </a:moveTo>
                  <a:cubicBezTo>
                    <a:pt x="398774" y="89269"/>
                    <a:pt x="309505" y="0"/>
                    <a:pt x="199387" y="0"/>
                  </a:cubicBezTo>
                  <a:cubicBezTo>
                    <a:pt x="89269" y="0"/>
                    <a:pt x="0" y="89269"/>
                    <a:pt x="0" y="199387"/>
                  </a:cubicBezTo>
                  <a:cubicBezTo>
                    <a:pt x="0" y="309505"/>
                    <a:pt x="89269" y="398774"/>
                    <a:pt x="199387" y="398774"/>
                  </a:cubicBezTo>
                  <a:cubicBezTo>
                    <a:pt x="309484" y="398723"/>
                    <a:pt x="398723" y="309484"/>
                    <a:pt x="398774" y="199387"/>
                  </a:cubicBezTo>
                  <a:close/>
                  <a:moveTo>
                    <a:pt x="199387" y="375723"/>
                  </a:moveTo>
                  <a:cubicBezTo>
                    <a:pt x="101998" y="375723"/>
                    <a:pt x="23051" y="296775"/>
                    <a:pt x="23051" y="199387"/>
                  </a:cubicBezTo>
                  <a:cubicBezTo>
                    <a:pt x="23051" y="101998"/>
                    <a:pt x="101998" y="23051"/>
                    <a:pt x="199387" y="23051"/>
                  </a:cubicBezTo>
                  <a:cubicBezTo>
                    <a:pt x="296775" y="23051"/>
                    <a:pt x="375723" y="101998"/>
                    <a:pt x="375723" y="199387"/>
                  </a:cubicBezTo>
                  <a:cubicBezTo>
                    <a:pt x="375622" y="296744"/>
                    <a:pt x="296733" y="375648"/>
                    <a:pt x="199375" y="375769"/>
                  </a:cubicBezTo>
                  <a:close/>
                </a:path>
              </a:pathLst>
            </a:custGeom>
            <a:solidFill>
              <a:srgbClr val="FDB837"/>
            </a:solidFill>
            <a:ln w="11509" cap="flat">
              <a:noFill/>
              <a:prstDash val="solid"/>
              <a:miter/>
            </a:ln>
          </p:spPr>
          <p:txBody>
            <a:bodyPr rtlCol="0" anchor="ctr"/>
            <a:lstStyle/>
            <a:p>
              <a:endParaRPr lang="en-ID"/>
            </a:p>
          </p:txBody>
        </p:sp>
      </p:grpSp>
      <p:grpSp>
        <p:nvGrpSpPr>
          <p:cNvPr id="179" name="Group 178">
            <a:extLst>
              <a:ext uri="{FF2B5EF4-FFF2-40B4-BE49-F238E27FC236}">
                <a16:creationId xmlns:a16="http://schemas.microsoft.com/office/drawing/2014/main" id="{5EFED62A-D7B4-E8C8-DFB5-0665972FCB5A}"/>
              </a:ext>
            </a:extLst>
          </p:cNvPr>
          <p:cNvGrpSpPr/>
          <p:nvPr/>
        </p:nvGrpSpPr>
        <p:grpSpPr>
          <a:xfrm>
            <a:off x="6715292" y="4277327"/>
            <a:ext cx="327603" cy="327603"/>
            <a:chOff x="8435975" y="4329113"/>
            <a:chExt cx="360363" cy="360363"/>
          </a:xfrm>
          <a:solidFill>
            <a:srgbClr val="37617A"/>
          </a:solidFill>
        </p:grpSpPr>
        <p:sp>
          <p:nvSpPr>
            <p:cNvPr id="180" name="Freeform 914">
              <a:extLst>
                <a:ext uri="{FF2B5EF4-FFF2-40B4-BE49-F238E27FC236}">
                  <a16:creationId xmlns:a16="http://schemas.microsoft.com/office/drawing/2014/main" id="{9136147C-CB0D-0CD0-1A8D-65BC69B36A79}"/>
                </a:ext>
              </a:extLst>
            </p:cNvPr>
            <p:cNvSpPr>
              <a:spLocks noEditPoints="1"/>
            </p:cNvSpPr>
            <p:nvPr/>
          </p:nvSpPr>
          <p:spPr bwMode="auto">
            <a:xfrm>
              <a:off x="8435975" y="4329113"/>
              <a:ext cx="360363" cy="239713"/>
            </a:xfrm>
            <a:custGeom>
              <a:avLst/>
              <a:gdLst>
                <a:gd name="T0" fmla="*/ 1554 w 1587"/>
                <a:gd name="T1" fmla="*/ 1058 h 1058"/>
                <a:gd name="T2" fmla="*/ 33 w 1587"/>
                <a:gd name="T3" fmla="*/ 1058 h 1058"/>
                <a:gd name="T4" fmla="*/ 33 w 1587"/>
                <a:gd name="T5" fmla="*/ 1058 h 1058"/>
                <a:gd name="T6" fmla="*/ 25 w 1587"/>
                <a:gd name="T7" fmla="*/ 1058 h 1058"/>
                <a:gd name="T8" fmla="*/ 19 w 1587"/>
                <a:gd name="T9" fmla="*/ 1056 h 1058"/>
                <a:gd name="T10" fmla="*/ 14 w 1587"/>
                <a:gd name="T11" fmla="*/ 1053 h 1058"/>
                <a:gd name="T12" fmla="*/ 9 w 1587"/>
                <a:gd name="T13" fmla="*/ 1049 h 1058"/>
                <a:gd name="T14" fmla="*/ 5 w 1587"/>
                <a:gd name="T15" fmla="*/ 1044 h 1058"/>
                <a:gd name="T16" fmla="*/ 2 w 1587"/>
                <a:gd name="T17" fmla="*/ 1039 h 1058"/>
                <a:gd name="T18" fmla="*/ 1 w 1587"/>
                <a:gd name="T19" fmla="*/ 1032 h 1058"/>
                <a:gd name="T20" fmla="*/ 0 w 1587"/>
                <a:gd name="T21" fmla="*/ 1025 h 1058"/>
                <a:gd name="T22" fmla="*/ 0 w 1587"/>
                <a:gd name="T23" fmla="*/ 33 h 1058"/>
                <a:gd name="T24" fmla="*/ 0 w 1587"/>
                <a:gd name="T25" fmla="*/ 33 h 1058"/>
                <a:gd name="T26" fmla="*/ 1 w 1587"/>
                <a:gd name="T27" fmla="*/ 26 h 1058"/>
                <a:gd name="T28" fmla="*/ 2 w 1587"/>
                <a:gd name="T29" fmla="*/ 20 h 1058"/>
                <a:gd name="T30" fmla="*/ 5 w 1587"/>
                <a:gd name="T31" fmla="*/ 15 h 1058"/>
                <a:gd name="T32" fmla="*/ 9 w 1587"/>
                <a:gd name="T33" fmla="*/ 10 h 1058"/>
                <a:gd name="T34" fmla="*/ 14 w 1587"/>
                <a:gd name="T35" fmla="*/ 6 h 1058"/>
                <a:gd name="T36" fmla="*/ 19 w 1587"/>
                <a:gd name="T37" fmla="*/ 2 h 1058"/>
                <a:gd name="T38" fmla="*/ 25 w 1587"/>
                <a:gd name="T39" fmla="*/ 0 h 1058"/>
                <a:gd name="T40" fmla="*/ 33 w 1587"/>
                <a:gd name="T41" fmla="*/ 0 h 1058"/>
                <a:gd name="T42" fmla="*/ 1554 w 1587"/>
                <a:gd name="T43" fmla="*/ 0 h 1058"/>
                <a:gd name="T44" fmla="*/ 1554 w 1587"/>
                <a:gd name="T45" fmla="*/ 0 h 1058"/>
                <a:gd name="T46" fmla="*/ 1560 w 1587"/>
                <a:gd name="T47" fmla="*/ 0 h 1058"/>
                <a:gd name="T48" fmla="*/ 1566 w 1587"/>
                <a:gd name="T49" fmla="*/ 2 h 1058"/>
                <a:gd name="T50" fmla="*/ 1573 w 1587"/>
                <a:gd name="T51" fmla="*/ 6 h 1058"/>
                <a:gd name="T52" fmla="*/ 1577 w 1587"/>
                <a:gd name="T53" fmla="*/ 10 h 1058"/>
                <a:gd name="T54" fmla="*/ 1581 w 1587"/>
                <a:gd name="T55" fmla="*/ 15 h 1058"/>
                <a:gd name="T56" fmla="*/ 1584 w 1587"/>
                <a:gd name="T57" fmla="*/ 20 h 1058"/>
                <a:gd name="T58" fmla="*/ 1586 w 1587"/>
                <a:gd name="T59" fmla="*/ 26 h 1058"/>
                <a:gd name="T60" fmla="*/ 1587 w 1587"/>
                <a:gd name="T61" fmla="*/ 33 h 1058"/>
                <a:gd name="T62" fmla="*/ 1587 w 1587"/>
                <a:gd name="T63" fmla="*/ 1025 h 1058"/>
                <a:gd name="T64" fmla="*/ 1587 w 1587"/>
                <a:gd name="T65" fmla="*/ 1025 h 1058"/>
                <a:gd name="T66" fmla="*/ 1586 w 1587"/>
                <a:gd name="T67" fmla="*/ 1032 h 1058"/>
                <a:gd name="T68" fmla="*/ 1584 w 1587"/>
                <a:gd name="T69" fmla="*/ 1039 h 1058"/>
                <a:gd name="T70" fmla="*/ 1581 w 1587"/>
                <a:gd name="T71" fmla="*/ 1044 h 1058"/>
                <a:gd name="T72" fmla="*/ 1577 w 1587"/>
                <a:gd name="T73" fmla="*/ 1049 h 1058"/>
                <a:gd name="T74" fmla="*/ 1573 w 1587"/>
                <a:gd name="T75" fmla="*/ 1053 h 1058"/>
                <a:gd name="T76" fmla="*/ 1566 w 1587"/>
                <a:gd name="T77" fmla="*/ 1056 h 1058"/>
                <a:gd name="T78" fmla="*/ 1560 w 1587"/>
                <a:gd name="T79" fmla="*/ 1058 h 1058"/>
                <a:gd name="T80" fmla="*/ 1554 w 1587"/>
                <a:gd name="T81" fmla="*/ 1058 h 1058"/>
                <a:gd name="T82" fmla="*/ 1554 w 1587"/>
                <a:gd name="T83" fmla="*/ 1058 h 1058"/>
                <a:gd name="T84" fmla="*/ 66 w 1587"/>
                <a:gd name="T85" fmla="*/ 992 h 1058"/>
                <a:gd name="T86" fmla="*/ 1521 w 1587"/>
                <a:gd name="T87" fmla="*/ 992 h 1058"/>
                <a:gd name="T88" fmla="*/ 1521 w 1587"/>
                <a:gd name="T89" fmla="*/ 67 h 1058"/>
                <a:gd name="T90" fmla="*/ 66 w 1587"/>
                <a:gd name="T91" fmla="*/ 67 h 1058"/>
                <a:gd name="T92" fmla="*/ 66 w 1587"/>
                <a:gd name="T93" fmla="*/ 99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87" h="1058">
                  <a:moveTo>
                    <a:pt x="1554" y="1058"/>
                  </a:moveTo>
                  <a:lnTo>
                    <a:pt x="33" y="1058"/>
                  </a:lnTo>
                  <a:lnTo>
                    <a:pt x="33" y="1058"/>
                  </a:lnTo>
                  <a:lnTo>
                    <a:pt x="25" y="1058"/>
                  </a:lnTo>
                  <a:lnTo>
                    <a:pt x="19" y="1056"/>
                  </a:lnTo>
                  <a:lnTo>
                    <a:pt x="14" y="1053"/>
                  </a:lnTo>
                  <a:lnTo>
                    <a:pt x="9" y="1049"/>
                  </a:lnTo>
                  <a:lnTo>
                    <a:pt x="5" y="1044"/>
                  </a:lnTo>
                  <a:lnTo>
                    <a:pt x="2" y="1039"/>
                  </a:lnTo>
                  <a:lnTo>
                    <a:pt x="1" y="1032"/>
                  </a:lnTo>
                  <a:lnTo>
                    <a:pt x="0" y="1025"/>
                  </a:lnTo>
                  <a:lnTo>
                    <a:pt x="0" y="33"/>
                  </a:lnTo>
                  <a:lnTo>
                    <a:pt x="0" y="33"/>
                  </a:lnTo>
                  <a:lnTo>
                    <a:pt x="1" y="26"/>
                  </a:lnTo>
                  <a:lnTo>
                    <a:pt x="2" y="20"/>
                  </a:lnTo>
                  <a:lnTo>
                    <a:pt x="5" y="15"/>
                  </a:lnTo>
                  <a:lnTo>
                    <a:pt x="9" y="10"/>
                  </a:lnTo>
                  <a:lnTo>
                    <a:pt x="14" y="6"/>
                  </a:lnTo>
                  <a:lnTo>
                    <a:pt x="19" y="2"/>
                  </a:lnTo>
                  <a:lnTo>
                    <a:pt x="25" y="0"/>
                  </a:lnTo>
                  <a:lnTo>
                    <a:pt x="33" y="0"/>
                  </a:lnTo>
                  <a:lnTo>
                    <a:pt x="1554" y="0"/>
                  </a:lnTo>
                  <a:lnTo>
                    <a:pt x="1554" y="0"/>
                  </a:lnTo>
                  <a:lnTo>
                    <a:pt x="1560" y="0"/>
                  </a:lnTo>
                  <a:lnTo>
                    <a:pt x="1566" y="2"/>
                  </a:lnTo>
                  <a:lnTo>
                    <a:pt x="1573" y="6"/>
                  </a:lnTo>
                  <a:lnTo>
                    <a:pt x="1577" y="10"/>
                  </a:lnTo>
                  <a:lnTo>
                    <a:pt x="1581" y="15"/>
                  </a:lnTo>
                  <a:lnTo>
                    <a:pt x="1584" y="20"/>
                  </a:lnTo>
                  <a:lnTo>
                    <a:pt x="1586" y="26"/>
                  </a:lnTo>
                  <a:lnTo>
                    <a:pt x="1587" y="33"/>
                  </a:lnTo>
                  <a:lnTo>
                    <a:pt x="1587" y="1025"/>
                  </a:lnTo>
                  <a:lnTo>
                    <a:pt x="1587" y="1025"/>
                  </a:lnTo>
                  <a:lnTo>
                    <a:pt x="1586" y="1032"/>
                  </a:lnTo>
                  <a:lnTo>
                    <a:pt x="1584" y="1039"/>
                  </a:lnTo>
                  <a:lnTo>
                    <a:pt x="1581" y="1044"/>
                  </a:lnTo>
                  <a:lnTo>
                    <a:pt x="1577" y="1049"/>
                  </a:lnTo>
                  <a:lnTo>
                    <a:pt x="1573" y="1053"/>
                  </a:lnTo>
                  <a:lnTo>
                    <a:pt x="1566" y="1056"/>
                  </a:lnTo>
                  <a:lnTo>
                    <a:pt x="1560" y="1058"/>
                  </a:lnTo>
                  <a:lnTo>
                    <a:pt x="1554" y="1058"/>
                  </a:lnTo>
                  <a:lnTo>
                    <a:pt x="1554" y="1058"/>
                  </a:lnTo>
                  <a:close/>
                  <a:moveTo>
                    <a:pt x="66" y="992"/>
                  </a:moveTo>
                  <a:lnTo>
                    <a:pt x="1521" y="992"/>
                  </a:lnTo>
                  <a:lnTo>
                    <a:pt x="1521" y="67"/>
                  </a:lnTo>
                  <a:lnTo>
                    <a:pt x="66" y="67"/>
                  </a:lnTo>
                  <a:lnTo>
                    <a:pt x="66" y="992"/>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sp>
          <p:nvSpPr>
            <p:cNvPr id="181" name="Freeform 915">
              <a:extLst>
                <a:ext uri="{FF2B5EF4-FFF2-40B4-BE49-F238E27FC236}">
                  <a16:creationId xmlns:a16="http://schemas.microsoft.com/office/drawing/2014/main" id="{ADC81D37-D657-3831-1389-CE721C4FD257}"/>
                </a:ext>
              </a:extLst>
            </p:cNvPr>
            <p:cNvSpPr>
              <a:spLocks/>
            </p:cNvSpPr>
            <p:nvPr/>
          </p:nvSpPr>
          <p:spPr bwMode="auto">
            <a:xfrm>
              <a:off x="8601075" y="4554538"/>
              <a:ext cx="14288" cy="60325"/>
            </a:xfrm>
            <a:custGeom>
              <a:avLst/>
              <a:gdLst>
                <a:gd name="T0" fmla="*/ 33 w 66"/>
                <a:gd name="T1" fmla="*/ 265 h 265"/>
                <a:gd name="T2" fmla="*/ 33 w 66"/>
                <a:gd name="T3" fmla="*/ 265 h 265"/>
                <a:gd name="T4" fmla="*/ 26 w 66"/>
                <a:gd name="T5" fmla="*/ 264 h 265"/>
                <a:gd name="T6" fmla="*/ 20 w 66"/>
                <a:gd name="T7" fmla="*/ 262 h 265"/>
                <a:gd name="T8" fmla="*/ 15 w 66"/>
                <a:gd name="T9" fmla="*/ 260 h 265"/>
                <a:gd name="T10" fmla="*/ 9 w 66"/>
                <a:gd name="T11" fmla="*/ 256 h 265"/>
                <a:gd name="T12" fmla="*/ 5 w 66"/>
                <a:gd name="T13" fmla="*/ 251 h 265"/>
                <a:gd name="T14" fmla="*/ 2 w 66"/>
                <a:gd name="T15" fmla="*/ 244 h 265"/>
                <a:gd name="T16" fmla="*/ 1 w 66"/>
                <a:gd name="T17" fmla="*/ 238 h 265"/>
                <a:gd name="T18" fmla="*/ 0 w 66"/>
                <a:gd name="T19" fmla="*/ 232 h 265"/>
                <a:gd name="T20" fmla="*/ 0 w 66"/>
                <a:gd name="T21" fmla="*/ 33 h 265"/>
                <a:gd name="T22" fmla="*/ 0 w 66"/>
                <a:gd name="T23" fmla="*/ 33 h 265"/>
                <a:gd name="T24" fmla="*/ 1 w 66"/>
                <a:gd name="T25" fmla="*/ 27 h 265"/>
                <a:gd name="T26" fmla="*/ 2 w 66"/>
                <a:gd name="T27" fmla="*/ 21 h 265"/>
                <a:gd name="T28" fmla="*/ 5 w 66"/>
                <a:gd name="T29" fmla="*/ 15 h 265"/>
                <a:gd name="T30" fmla="*/ 9 w 66"/>
                <a:gd name="T31" fmla="*/ 10 h 265"/>
                <a:gd name="T32" fmla="*/ 15 w 66"/>
                <a:gd name="T33" fmla="*/ 6 h 265"/>
                <a:gd name="T34" fmla="*/ 20 w 66"/>
                <a:gd name="T35" fmla="*/ 3 h 265"/>
                <a:gd name="T36" fmla="*/ 26 w 66"/>
                <a:gd name="T37" fmla="*/ 1 h 265"/>
                <a:gd name="T38" fmla="*/ 33 w 66"/>
                <a:gd name="T39" fmla="*/ 0 h 265"/>
                <a:gd name="T40" fmla="*/ 33 w 66"/>
                <a:gd name="T41" fmla="*/ 0 h 265"/>
                <a:gd name="T42" fmla="*/ 39 w 66"/>
                <a:gd name="T43" fmla="*/ 1 h 265"/>
                <a:gd name="T44" fmla="*/ 46 w 66"/>
                <a:gd name="T45" fmla="*/ 3 h 265"/>
                <a:gd name="T46" fmla="*/ 52 w 66"/>
                <a:gd name="T47" fmla="*/ 6 h 265"/>
                <a:gd name="T48" fmla="*/ 56 w 66"/>
                <a:gd name="T49" fmla="*/ 10 h 265"/>
                <a:gd name="T50" fmla="*/ 60 w 66"/>
                <a:gd name="T51" fmla="*/ 15 h 265"/>
                <a:gd name="T52" fmla="*/ 63 w 66"/>
                <a:gd name="T53" fmla="*/ 21 h 265"/>
                <a:gd name="T54" fmla="*/ 65 w 66"/>
                <a:gd name="T55" fmla="*/ 27 h 265"/>
                <a:gd name="T56" fmla="*/ 66 w 66"/>
                <a:gd name="T57" fmla="*/ 33 h 265"/>
                <a:gd name="T58" fmla="*/ 66 w 66"/>
                <a:gd name="T59" fmla="*/ 232 h 265"/>
                <a:gd name="T60" fmla="*/ 66 w 66"/>
                <a:gd name="T61" fmla="*/ 232 h 265"/>
                <a:gd name="T62" fmla="*/ 65 w 66"/>
                <a:gd name="T63" fmla="*/ 238 h 265"/>
                <a:gd name="T64" fmla="*/ 63 w 66"/>
                <a:gd name="T65" fmla="*/ 244 h 265"/>
                <a:gd name="T66" fmla="*/ 60 w 66"/>
                <a:gd name="T67" fmla="*/ 251 h 265"/>
                <a:gd name="T68" fmla="*/ 56 w 66"/>
                <a:gd name="T69" fmla="*/ 256 h 265"/>
                <a:gd name="T70" fmla="*/ 52 w 66"/>
                <a:gd name="T71" fmla="*/ 260 h 265"/>
                <a:gd name="T72" fmla="*/ 46 w 66"/>
                <a:gd name="T73" fmla="*/ 262 h 265"/>
                <a:gd name="T74" fmla="*/ 39 w 66"/>
                <a:gd name="T75" fmla="*/ 264 h 265"/>
                <a:gd name="T76" fmla="*/ 33 w 66"/>
                <a:gd name="T77" fmla="*/ 265 h 265"/>
                <a:gd name="T78" fmla="*/ 33 w 66"/>
                <a:gd name="T79"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5">
                  <a:moveTo>
                    <a:pt x="33" y="265"/>
                  </a:moveTo>
                  <a:lnTo>
                    <a:pt x="33" y="265"/>
                  </a:lnTo>
                  <a:lnTo>
                    <a:pt x="26" y="264"/>
                  </a:lnTo>
                  <a:lnTo>
                    <a:pt x="20" y="262"/>
                  </a:lnTo>
                  <a:lnTo>
                    <a:pt x="15" y="260"/>
                  </a:lnTo>
                  <a:lnTo>
                    <a:pt x="9" y="256"/>
                  </a:lnTo>
                  <a:lnTo>
                    <a:pt x="5" y="251"/>
                  </a:lnTo>
                  <a:lnTo>
                    <a:pt x="2" y="244"/>
                  </a:lnTo>
                  <a:lnTo>
                    <a:pt x="1" y="238"/>
                  </a:lnTo>
                  <a:lnTo>
                    <a:pt x="0" y="232"/>
                  </a:lnTo>
                  <a:lnTo>
                    <a:pt x="0" y="33"/>
                  </a:lnTo>
                  <a:lnTo>
                    <a:pt x="0" y="33"/>
                  </a:lnTo>
                  <a:lnTo>
                    <a:pt x="1" y="27"/>
                  </a:lnTo>
                  <a:lnTo>
                    <a:pt x="2" y="21"/>
                  </a:lnTo>
                  <a:lnTo>
                    <a:pt x="5" y="15"/>
                  </a:lnTo>
                  <a:lnTo>
                    <a:pt x="9" y="10"/>
                  </a:lnTo>
                  <a:lnTo>
                    <a:pt x="15" y="6"/>
                  </a:lnTo>
                  <a:lnTo>
                    <a:pt x="20" y="3"/>
                  </a:lnTo>
                  <a:lnTo>
                    <a:pt x="26" y="1"/>
                  </a:lnTo>
                  <a:lnTo>
                    <a:pt x="33" y="0"/>
                  </a:lnTo>
                  <a:lnTo>
                    <a:pt x="33" y="0"/>
                  </a:lnTo>
                  <a:lnTo>
                    <a:pt x="39" y="1"/>
                  </a:lnTo>
                  <a:lnTo>
                    <a:pt x="46" y="3"/>
                  </a:lnTo>
                  <a:lnTo>
                    <a:pt x="52" y="6"/>
                  </a:lnTo>
                  <a:lnTo>
                    <a:pt x="56" y="10"/>
                  </a:lnTo>
                  <a:lnTo>
                    <a:pt x="60" y="15"/>
                  </a:lnTo>
                  <a:lnTo>
                    <a:pt x="63" y="21"/>
                  </a:lnTo>
                  <a:lnTo>
                    <a:pt x="65" y="27"/>
                  </a:lnTo>
                  <a:lnTo>
                    <a:pt x="66" y="33"/>
                  </a:lnTo>
                  <a:lnTo>
                    <a:pt x="66" y="232"/>
                  </a:lnTo>
                  <a:lnTo>
                    <a:pt x="66" y="232"/>
                  </a:lnTo>
                  <a:lnTo>
                    <a:pt x="65" y="238"/>
                  </a:lnTo>
                  <a:lnTo>
                    <a:pt x="63" y="244"/>
                  </a:lnTo>
                  <a:lnTo>
                    <a:pt x="60" y="251"/>
                  </a:lnTo>
                  <a:lnTo>
                    <a:pt x="56" y="256"/>
                  </a:lnTo>
                  <a:lnTo>
                    <a:pt x="52" y="260"/>
                  </a:lnTo>
                  <a:lnTo>
                    <a:pt x="46" y="262"/>
                  </a:lnTo>
                  <a:lnTo>
                    <a:pt x="39" y="264"/>
                  </a:lnTo>
                  <a:lnTo>
                    <a:pt x="33" y="265"/>
                  </a:lnTo>
                  <a:lnTo>
                    <a:pt x="33" y="2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82" name="Freeform 916">
              <a:extLst>
                <a:ext uri="{FF2B5EF4-FFF2-40B4-BE49-F238E27FC236}">
                  <a16:creationId xmlns:a16="http://schemas.microsoft.com/office/drawing/2014/main" id="{659F024C-21F4-8752-887D-1512ED4BCE4D}"/>
                </a:ext>
              </a:extLst>
            </p:cNvPr>
            <p:cNvSpPr>
              <a:spLocks/>
            </p:cNvSpPr>
            <p:nvPr/>
          </p:nvSpPr>
          <p:spPr bwMode="auto">
            <a:xfrm>
              <a:off x="8524875" y="4598988"/>
              <a:ext cx="165100" cy="90488"/>
            </a:xfrm>
            <a:custGeom>
              <a:avLst/>
              <a:gdLst>
                <a:gd name="T0" fmla="*/ 694 w 727"/>
                <a:gd name="T1" fmla="*/ 396 h 396"/>
                <a:gd name="T2" fmla="*/ 694 w 727"/>
                <a:gd name="T3" fmla="*/ 396 h 396"/>
                <a:gd name="T4" fmla="*/ 688 w 727"/>
                <a:gd name="T5" fmla="*/ 396 h 396"/>
                <a:gd name="T6" fmla="*/ 682 w 727"/>
                <a:gd name="T7" fmla="*/ 394 h 396"/>
                <a:gd name="T8" fmla="*/ 677 w 727"/>
                <a:gd name="T9" fmla="*/ 391 h 396"/>
                <a:gd name="T10" fmla="*/ 672 w 727"/>
                <a:gd name="T11" fmla="*/ 387 h 396"/>
                <a:gd name="T12" fmla="*/ 364 w 727"/>
                <a:gd name="T13" fmla="*/ 79 h 396"/>
                <a:gd name="T14" fmla="*/ 57 w 727"/>
                <a:gd name="T15" fmla="*/ 387 h 396"/>
                <a:gd name="T16" fmla="*/ 57 w 727"/>
                <a:gd name="T17" fmla="*/ 387 h 396"/>
                <a:gd name="T18" fmla="*/ 52 w 727"/>
                <a:gd name="T19" fmla="*/ 391 h 396"/>
                <a:gd name="T20" fmla="*/ 45 w 727"/>
                <a:gd name="T21" fmla="*/ 394 h 396"/>
                <a:gd name="T22" fmla="*/ 39 w 727"/>
                <a:gd name="T23" fmla="*/ 396 h 396"/>
                <a:gd name="T24" fmla="*/ 33 w 727"/>
                <a:gd name="T25" fmla="*/ 396 h 396"/>
                <a:gd name="T26" fmla="*/ 27 w 727"/>
                <a:gd name="T27" fmla="*/ 396 h 396"/>
                <a:gd name="T28" fmla="*/ 21 w 727"/>
                <a:gd name="T29" fmla="*/ 394 h 396"/>
                <a:gd name="T30" fmla="*/ 15 w 727"/>
                <a:gd name="T31" fmla="*/ 391 h 396"/>
                <a:gd name="T32" fmla="*/ 10 w 727"/>
                <a:gd name="T33" fmla="*/ 387 h 396"/>
                <a:gd name="T34" fmla="*/ 10 w 727"/>
                <a:gd name="T35" fmla="*/ 387 h 396"/>
                <a:gd name="T36" fmla="*/ 6 w 727"/>
                <a:gd name="T37" fmla="*/ 382 h 396"/>
                <a:gd name="T38" fmla="*/ 3 w 727"/>
                <a:gd name="T39" fmla="*/ 377 h 396"/>
                <a:gd name="T40" fmla="*/ 1 w 727"/>
                <a:gd name="T41" fmla="*/ 370 h 396"/>
                <a:gd name="T42" fmla="*/ 0 w 727"/>
                <a:gd name="T43" fmla="*/ 364 h 396"/>
                <a:gd name="T44" fmla="*/ 1 w 727"/>
                <a:gd name="T45" fmla="*/ 357 h 396"/>
                <a:gd name="T46" fmla="*/ 3 w 727"/>
                <a:gd name="T47" fmla="*/ 352 h 396"/>
                <a:gd name="T48" fmla="*/ 6 w 727"/>
                <a:gd name="T49" fmla="*/ 346 h 396"/>
                <a:gd name="T50" fmla="*/ 10 w 727"/>
                <a:gd name="T51" fmla="*/ 340 h 396"/>
                <a:gd name="T52" fmla="*/ 340 w 727"/>
                <a:gd name="T53" fmla="*/ 9 h 396"/>
                <a:gd name="T54" fmla="*/ 340 w 727"/>
                <a:gd name="T55" fmla="*/ 9 h 396"/>
                <a:gd name="T56" fmla="*/ 346 w 727"/>
                <a:gd name="T57" fmla="*/ 5 h 396"/>
                <a:gd name="T58" fmla="*/ 352 w 727"/>
                <a:gd name="T59" fmla="*/ 2 h 396"/>
                <a:gd name="T60" fmla="*/ 358 w 727"/>
                <a:gd name="T61" fmla="*/ 1 h 396"/>
                <a:gd name="T62" fmla="*/ 364 w 727"/>
                <a:gd name="T63" fmla="*/ 0 h 396"/>
                <a:gd name="T64" fmla="*/ 370 w 727"/>
                <a:gd name="T65" fmla="*/ 1 h 396"/>
                <a:gd name="T66" fmla="*/ 377 w 727"/>
                <a:gd name="T67" fmla="*/ 2 h 396"/>
                <a:gd name="T68" fmla="*/ 382 w 727"/>
                <a:gd name="T69" fmla="*/ 5 h 396"/>
                <a:gd name="T70" fmla="*/ 387 w 727"/>
                <a:gd name="T71" fmla="*/ 9 h 396"/>
                <a:gd name="T72" fmla="*/ 718 w 727"/>
                <a:gd name="T73" fmla="*/ 340 h 396"/>
                <a:gd name="T74" fmla="*/ 718 w 727"/>
                <a:gd name="T75" fmla="*/ 340 h 396"/>
                <a:gd name="T76" fmla="*/ 722 w 727"/>
                <a:gd name="T77" fmla="*/ 346 h 396"/>
                <a:gd name="T78" fmla="*/ 725 w 727"/>
                <a:gd name="T79" fmla="*/ 352 h 396"/>
                <a:gd name="T80" fmla="*/ 727 w 727"/>
                <a:gd name="T81" fmla="*/ 357 h 396"/>
                <a:gd name="T82" fmla="*/ 727 w 727"/>
                <a:gd name="T83" fmla="*/ 364 h 396"/>
                <a:gd name="T84" fmla="*/ 727 w 727"/>
                <a:gd name="T85" fmla="*/ 370 h 396"/>
                <a:gd name="T86" fmla="*/ 725 w 727"/>
                <a:gd name="T87" fmla="*/ 377 h 396"/>
                <a:gd name="T88" fmla="*/ 722 w 727"/>
                <a:gd name="T89" fmla="*/ 382 h 396"/>
                <a:gd name="T90" fmla="*/ 718 w 727"/>
                <a:gd name="T91" fmla="*/ 387 h 396"/>
                <a:gd name="T92" fmla="*/ 718 w 727"/>
                <a:gd name="T93" fmla="*/ 387 h 396"/>
                <a:gd name="T94" fmla="*/ 713 w 727"/>
                <a:gd name="T95" fmla="*/ 391 h 396"/>
                <a:gd name="T96" fmla="*/ 707 w 727"/>
                <a:gd name="T97" fmla="*/ 394 h 396"/>
                <a:gd name="T98" fmla="*/ 701 w 727"/>
                <a:gd name="T99" fmla="*/ 396 h 396"/>
                <a:gd name="T100" fmla="*/ 694 w 727"/>
                <a:gd name="T101" fmla="*/ 396 h 396"/>
                <a:gd name="T102" fmla="*/ 694 w 727"/>
                <a:gd name="T103"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7" h="396">
                  <a:moveTo>
                    <a:pt x="694" y="396"/>
                  </a:moveTo>
                  <a:lnTo>
                    <a:pt x="694" y="396"/>
                  </a:lnTo>
                  <a:lnTo>
                    <a:pt x="688" y="396"/>
                  </a:lnTo>
                  <a:lnTo>
                    <a:pt x="682" y="394"/>
                  </a:lnTo>
                  <a:lnTo>
                    <a:pt x="677" y="391"/>
                  </a:lnTo>
                  <a:lnTo>
                    <a:pt x="672" y="387"/>
                  </a:lnTo>
                  <a:lnTo>
                    <a:pt x="364" y="79"/>
                  </a:lnTo>
                  <a:lnTo>
                    <a:pt x="57" y="387"/>
                  </a:lnTo>
                  <a:lnTo>
                    <a:pt x="57" y="387"/>
                  </a:lnTo>
                  <a:lnTo>
                    <a:pt x="52" y="391"/>
                  </a:lnTo>
                  <a:lnTo>
                    <a:pt x="45" y="394"/>
                  </a:lnTo>
                  <a:lnTo>
                    <a:pt x="39" y="396"/>
                  </a:lnTo>
                  <a:lnTo>
                    <a:pt x="33" y="396"/>
                  </a:lnTo>
                  <a:lnTo>
                    <a:pt x="27" y="396"/>
                  </a:lnTo>
                  <a:lnTo>
                    <a:pt x="21" y="394"/>
                  </a:lnTo>
                  <a:lnTo>
                    <a:pt x="15" y="391"/>
                  </a:lnTo>
                  <a:lnTo>
                    <a:pt x="10" y="387"/>
                  </a:lnTo>
                  <a:lnTo>
                    <a:pt x="10" y="387"/>
                  </a:lnTo>
                  <a:lnTo>
                    <a:pt x="6" y="382"/>
                  </a:lnTo>
                  <a:lnTo>
                    <a:pt x="3" y="377"/>
                  </a:lnTo>
                  <a:lnTo>
                    <a:pt x="1" y="370"/>
                  </a:lnTo>
                  <a:lnTo>
                    <a:pt x="0" y="364"/>
                  </a:lnTo>
                  <a:lnTo>
                    <a:pt x="1" y="357"/>
                  </a:lnTo>
                  <a:lnTo>
                    <a:pt x="3" y="352"/>
                  </a:lnTo>
                  <a:lnTo>
                    <a:pt x="6" y="346"/>
                  </a:lnTo>
                  <a:lnTo>
                    <a:pt x="10" y="340"/>
                  </a:lnTo>
                  <a:lnTo>
                    <a:pt x="340" y="9"/>
                  </a:lnTo>
                  <a:lnTo>
                    <a:pt x="340" y="9"/>
                  </a:lnTo>
                  <a:lnTo>
                    <a:pt x="346" y="5"/>
                  </a:lnTo>
                  <a:lnTo>
                    <a:pt x="352" y="2"/>
                  </a:lnTo>
                  <a:lnTo>
                    <a:pt x="358" y="1"/>
                  </a:lnTo>
                  <a:lnTo>
                    <a:pt x="364" y="0"/>
                  </a:lnTo>
                  <a:lnTo>
                    <a:pt x="370" y="1"/>
                  </a:lnTo>
                  <a:lnTo>
                    <a:pt x="377" y="2"/>
                  </a:lnTo>
                  <a:lnTo>
                    <a:pt x="382" y="5"/>
                  </a:lnTo>
                  <a:lnTo>
                    <a:pt x="387" y="9"/>
                  </a:lnTo>
                  <a:lnTo>
                    <a:pt x="718" y="340"/>
                  </a:lnTo>
                  <a:lnTo>
                    <a:pt x="718" y="340"/>
                  </a:lnTo>
                  <a:lnTo>
                    <a:pt x="722" y="346"/>
                  </a:lnTo>
                  <a:lnTo>
                    <a:pt x="725" y="352"/>
                  </a:lnTo>
                  <a:lnTo>
                    <a:pt x="727" y="357"/>
                  </a:lnTo>
                  <a:lnTo>
                    <a:pt x="727" y="364"/>
                  </a:lnTo>
                  <a:lnTo>
                    <a:pt x="727" y="370"/>
                  </a:lnTo>
                  <a:lnTo>
                    <a:pt x="725" y="377"/>
                  </a:lnTo>
                  <a:lnTo>
                    <a:pt x="722" y="382"/>
                  </a:lnTo>
                  <a:lnTo>
                    <a:pt x="718" y="387"/>
                  </a:lnTo>
                  <a:lnTo>
                    <a:pt x="718" y="387"/>
                  </a:lnTo>
                  <a:lnTo>
                    <a:pt x="713" y="391"/>
                  </a:lnTo>
                  <a:lnTo>
                    <a:pt x="707" y="394"/>
                  </a:lnTo>
                  <a:lnTo>
                    <a:pt x="701" y="396"/>
                  </a:lnTo>
                  <a:lnTo>
                    <a:pt x="694" y="396"/>
                  </a:lnTo>
                  <a:lnTo>
                    <a:pt x="694" y="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83" name="Freeform 917">
              <a:extLst>
                <a:ext uri="{FF2B5EF4-FFF2-40B4-BE49-F238E27FC236}">
                  <a16:creationId xmlns:a16="http://schemas.microsoft.com/office/drawing/2014/main" id="{DB266CA9-206A-30FA-1013-C254F37F0345}"/>
                </a:ext>
              </a:extLst>
            </p:cNvPr>
            <p:cNvSpPr>
              <a:spLocks/>
            </p:cNvSpPr>
            <p:nvPr/>
          </p:nvSpPr>
          <p:spPr bwMode="auto">
            <a:xfrm>
              <a:off x="8466138" y="4389438"/>
              <a:ext cx="254000" cy="104775"/>
            </a:xfrm>
            <a:custGeom>
              <a:avLst/>
              <a:gdLst>
                <a:gd name="T0" fmla="*/ 562 w 1124"/>
                <a:gd name="T1" fmla="*/ 464 h 464"/>
                <a:gd name="T2" fmla="*/ 557 w 1124"/>
                <a:gd name="T3" fmla="*/ 463 h 464"/>
                <a:gd name="T4" fmla="*/ 542 w 1124"/>
                <a:gd name="T5" fmla="*/ 457 h 464"/>
                <a:gd name="T6" fmla="*/ 532 w 1124"/>
                <a:gd name="T7" fmla="*/ 444 h 464"/>
                <a:gd name="T8" fmla="*/ 323 w 1124"/>
                <a:gd name="T9" fmla="*/ 319 h 464"/>
                <a:gd name="T10" fmla="*/ 318 w 1124"/>
                <a:gd name="T11" fmla="*/ 324 h 464"/>
                <a:gd name="T12" fmla="*/ 304 w 1124"/>
                <a:gd name="T13" fmla="*/ 331 h 464"/>
                <a:gd name="T14" fmla="*/ 33 w 1124"/>
                <a:gd name="T15" fmla="*/ 332 h 464"/>
                <a:gd name="T16" fmla="*/ 26 w 1124"/>
                <a:gd name="T17" fmla="*/ 331 h 464"/>
                <a:gd name="T18" fmla="*/ 15 w 1124"/>
                <a:gd name="T19" fmla="*/ 325 h 464"/>
                <a:gd name="T20" fmla="*/ 5 w 1124"/>
                <a:gd name="T21" fmla="*/ 317 h 464"/>
                <a:gd name="T22" fmla="*/ 0 w 1124"/>
                <a:gd name="T23" fmla="*/ 305 h 464"/>
                <a:gd name="T24" fmla="*/ 0 w 1124"/>
                <a:gd name="T25" fmla="*/ 298 h 464"/>
                <a:gd name="T26" fmla="*/ 2 w 1124"/>
                <a:gd name="T27" fmla="*/ 286 h 464"/>
                <a:gd name="T28" fmla="*/ 9 w 1124"/>
                <a:gd name="T29" fmla="*/ 275 h 464"/>
                <a:gd name="T30" fmla="*/ 20 w 1124"/>
                <a:gd name="T31" fmla="*/ 268 h 464"/>
                <a:gd name="T32" fmla="*/ 33 w 1124"/>
                <a:gd name="T33" fmla="*/ 265 h 464"/>
                <a:gd name="T34" fmla="*/ 404 w 1124"/>
                <a:gd name="T35" fmla="*/ 112 h 464"/>
                <a:gd name="T36" fmla="*/ 410 w 1124"/>
                <a:gd name="T37" fmla="*/ 107 h 464"/>
                <a:gd name="T38" fmla="*/ 425 w 1124"/>
                <a:gd name="T39" fmla="*/ 101 h 464"/>
                <a:gd name="T40" fmla="*/ 434 w 1124"/>
                <a:gd name="T41" fmla="*/ 100 h 464"/>
                <a:gd name="T42" fmla="*/ 449 w 1124"/>
                <a:gd name="T43" fmla="*/ 107 h 464"/>
                <a:gd name="T44" fmla="*/ 460 w 1124"/>
                <a:gd name="T45" fmla="*/ 119 h 464"/>
                <a:gd name="T46" fmla="*/ 702 w 1124"/>
                <a:gd name="T47" fmla="*/ 211 h 464"/>
                <a:gd name="T48" fmla="*/ 707 w 1124"/>
                <a:gd name="T49" fmla="*/ 206 h 464"/>
                <a:gd name="T50" fmla="*/ 719 w 1124"/>
                <a:gd name="T51" fmla="*/ 200 h 464"/>
                <a:gd name="T52" fmla="*/ 725 w 1124"/>
                <a:gd name="T53" fmla="*/ 199 h 464"/>
                <a:gd name="T54" fmla="*/ 739 w 1124"/>
                <a:gd name="T55" fmla="*/ 201 h 464"/>
                <a:gd name="T56" fmla="*/ 750 w 1124"/>
                <a:gd name="T57" fmla="*/ 208 h 464"/>
                <a:gd name="T58" fmla="*/ 1064 w 1124"/>
                <a:gd name="T59" fmla="*/ 15 h 464"/>
                <a:gd name="T60" fmla="*/ 1068 w 1124"/>
                <a:gd name="T61" fmla="*/ 10 h 464"/>
                <a:gd name="T62" fmla="*/ 1079 w 1124"/>
                <a:gd name="T63" fmla="*/ 2 h 464"/>
                <a:gd name="T64" fmla="*/ 1092 w 1124"/>
                <a:gd name="T65" fmla="*/ 0 h 464"/>
                <a:gd name="T66" fmla="*/ 1104 w 1124"/>
                <a:gd name="T67" fmla="*/ 3 h 464"/>
                <a:gd name="T68" fmla="*/ 1109 w 1124"/>
                <a:gd name="T69" fmla="*/ 7 h 464"/>
                <a:gd name="T70" fmla="*/ 1119 w 1124"/>
                <a:gd name="T71" fmla="*/ 16 h 464"/>
                <a:gd name="T72" fmla="*/ 1124 w 1124"/>
                <a:gd name="T73" fmla="*/ 28 h 464"/>
                <a:gd name="T74" fmla="*/ 1123 w 1124"/>
                <a:gd name="T75" fmla="*/ 41 h 464"/>
                <a:gd name="T76" fmla="*/ 1118 w 1124"/>
                <a:gd name="T77" fmla="*/ 53 h 464"/>
                <a:gd name="T78" fmla="*/ 887 w 1124"/>
                <a:gd name="T79" fmla="*/ 383 h 464"/>
                <a:gd name="T80" fmla="*/ 876 w 1124"/>
                <a:gd name="T81" fmla="*/ 394 h 464"/>
                <a:gd name="T82" fmla="*/ 862 w 1124"/>
                <a:gd name="T83" fmla="*/ 398 h 464"/>
                <a:gd name="T84" fmla="*/ 855 w 1124"/>
                <a:gd name="T85" fmla="*/ 398 h 464"/>
                <a:gd name="T86" fmla="*/ 841 w 1124"/>
                <a:gd name="T87" fmla="*/ 393 h 464"/>
                <a:gd name="T88" fmla="*/ 730 w 1124"/>
                <a:gd name="T89" fmla="*/ 281 h 464"/>
                <a:gd name="T90" fmla="*/ 587 w 1124"/>
                <a:gd name="T91" fmla="*/ 452 h 464"/>
                <a:gd name="T92" fmla="*/ 575 w 1124"/>
                <a:gd name="T93" fmla="*/ 461 h 464"/>
                <a:gd name="T94" fmla="*/ 562 w 1124"/>
                <a:gd name="T95" fmla="*/ 46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24" h="464">
                  <a:moveTo>
                    <a:pt x="562" y="464"/>
                  </a:moveTo>
                  <a:lnTo>
                    <a:pt x="562" y="464"/>
                  </a:lnTo>
                  <a:lnTo>
                    <a:pt x="557" y="463"/>
                  </a:lnTo>
                  <a:lnTo>
                    <a:pt x="557" y="463"/>
                  </a:lnTo>
                  <a:lnTo>
                    <a:pt x="550" y="461"/>
                  </a:lnTo>
                  <a:lnTo>
                    <a:pt x="542" y="457"/>
                  </a:lnTo>
                  <a:lnTo>
                    <a:pt x="536" y="452"/>
                  </a:lnTo>
                  <a:lnTo>
                    <a:pt x="532" y="444"/>
                  </a:lnTo>
                  <a:lnTo>
                    <a:pt x="421" y="196"/>
                  </a:lnTo>
                  <a:lnTo>
                    <a:pt x="323" y="319"/>
                  </a:lnTo>
                  <a:lnTo>
                    <a:pt x="323" y="319"/>
                  </a:lnTo>
                  <a:lnTo>
                    <a:pt x="318" y="324"/>
                  </a:lnTo>
                  <a:lnTo>
                    <a:pt x="312" y="328"/>
                  </a:lnTo>
                  <a:lnTo>
                    <a:pt x="304" y="331"/>
                  </a:lnTo>
                  <a:lnTo>
                    <a:pt x="297" y="332"/>
                  </a:lnTo>
                  <a:lnTo>
                    <a:pt x="33" y="332"/>
                  </a:lnTo>
                  <a:lnTo>
                    <a:pt x="33" y="332"/>
                  </a:lnTo>
                  <a:lnTo>
                    <a:pt x="26" y="331"/>
                  </a:lnTo>
                  <a:lnTo>
                    <a:pt x="20" y="328"/>
                  </a:lnTo>
                  <a:lnTo>
                    <a:pt x="15" y="325"/>
                  </a:lnTo>
                  <a:lnTo>
                    <a:pt x="9" y="322"/>
                  </a:lnTo>
                  <a:lnTo>
                    <a:pt x="5" y="317"/>
                  </a:lnTo>
                  <a:lnTo>
                    <a:pt x="2" y="311"/>
                  </a:lnTo>
                  <a:lnTo>
                    <a:pt x="0" y="305"/>
                  </a:lnTo>
                  <a:lnTo>
                    <a:pt x="0" y="298"/>
                  </a:lnTo>
                  <a:lnTo>
                    <a:pt x="0" y="298"/>
                  </a:lnTo>
                  <a:lnTo>
                    <a:pt x="0" y="292"/>
                  </a:lnTo>
                  <a:lnTo>
                    <a:pt x="2" y="286"/>
                  </a:lnTo>
                  <a:lnTo>
                    <a:pt x="5" y="280"/>
                  </a:lnTo>
                  <a:lnTo>
                    <a:pt x="9" y="275"/>
                  </a:lnTo>
                  <a:lnTo>
                    <a:pt x="15" y="270"/>
                  </a:lnTo>
                  <a:lnTo>
                    <a:pt x="20" y="268"/>
                  </a:lnTo>
                  <a:lnTo>
                    <a:pt x="26" y="266"/>
                  </a:lnTo>
                  <a:lnTo>
                    <a:pt x="33" y="265"/>
                  </a:lnTo>
                  <a:lnTo>
                    <a:pt x="282" y="265"/>
                  </a:lnTo>
                  <a:lnTo>
                    <a:pt x="404" y="112"/>
                  </a:lnTo>
                  <a:lnTo>
                    <a:pt x="404" y="112"/>
                  </a:lnTo>
                  <a:lnTo>
                    <a:pt x="410" y="107"/>
                  </a:lnTo>
                  <a:lnTo>
                    <a:pt x="417" y="103"/>
                  </a:lnTo>
                  <a:lnTo>
                    <a:pt x="425" y="101"/>
                  </a:lnTo>
                  <a:lnTo>
                    <a:pt x="434" y="100"/>
                  </a:lnTo>
                  <a:lnTo>
                    <a:pt x="434" y="100"/>
                  </a:lnTo>
                  <a:lnTo>
                    <a:pt x="442" y="103"/>
                  </a:lnTo>
                  <a:lnTo>
                    <a:pt x="449" y="107"/>
                  </a:lnTo>
                  <a:lnTo>
                    <a:pt x="455" y="112"/>
                  </a:lnTo>
                  <a:lnTo>
                    <a:pt x="460" y="119"/>
                  </a:lnTo>
                  <a:lnTo>
                    <a:pt x="570" y="369"/>
                  </a:lnTo>
                  <a:lnTo>
                    <a:pt x="702" y="211"/>
                  </a:lnTo>
                  <a:lnTo>
                    <a:pt x="702" y="211"/>
                  </a:lnTo>
                  <a:lnTo>
                    <a:pt x="707" y="206"/>
                  </a:lnTo>
                  <a:lnTo>
                    <a:pt x="712" y="202"/>
                  </a:lnTo>
                  <a:lnTo>
                    <a:pt x="719" y="200"/>
                  </a:lnTo>
                  <a:lnTo>
                    <a:pt x="725" y="199"/>
                  </a:lnTo>
                  <a:lnTo>
                    <a:pt x="725" y="199"/>
                  </a:lnTo>
                  <a:lnTo>
                    <a:pt x="733" y="200"/>
                  </a:lnTo>
                  <a:lnTo>
                    <a:pt x="739" y="201"/>
                  </a:lnTo>
                  <a:lnTo>
                    <a:pt x="745" y="204"/>
                  </a:lnTo>
                  <a:lnTo>
                    <a:pt x="750" y="208"/>
                  </a:lnTo>
                  <a:lnTo>
                    <a:pt x="855" y="313"/>
                  </a:lnTo>
                  <a:lnTo>
                    <a:pt x="1064" y="15"/>
                  </a:lnTo>
                  <a:lnTo>
                    <a:pt x="1064" y="15"/>
                  </a:lnTo>
                  <a:lnTo>
                    <a:pt x="1068" y="10"/>
                  </a:lnTo>
                  <a:lnTo>
                    <a:pt x="1073" y="5"/>
                  </a:lnTo>
                  <a:lnTo>
                    <a:pt x="1079" y="2"/>
                  </a:lnTo>
                  <a:lnTo>
                    <a:pt x="1086" y="1"/>
                  </a:lnTo>
                  <a:lnTo>
                    <a:pt x="1092" y="0"/>
                  </a:lnTo>
                  <a:lnTo>
                    <a:pt x="1098" y="1"/>
                  </a:lnTo>
                  <a:lnTo>
                    <a:pt x="1104" y="3"/>
                  </a:lnTo>
                  <a:lnTo>
                    <a:pt x="1109" y="7"/>
                  </a:lnTo>
                  <a:lnTo>
                    <a:pt x="1109" y="7"/>
                  </a:lnTo>
                  <a:lnTo>
                    <a:pt x="1115" y="11"/>
                  </a:lnTo>
                  <a:lnTo>
                    <a:pt x="1119" y="16"/>
                  </a:lnTo>
                  <a:lnTo>
                    <a:pt x="1122" y="22"/>
                  </a:lnTo>
                  <a:lnTo>
                    <a:pt x="1124" y="28"/>
                  </a:lnTo>
                  <a:lnTo>
                    <a:pt x="1124" y="34"/>
                  </a:lnTo>
                  <a:lnTo>
                    <a:pt x="1123" y="41"/>
                  </a:lnTo>
                  <a:lnTo>
                    <a:pt x="1121" y="47"/>
                  </a:lnTo>
                  <a:lnTo>
                    <a:pt x="1118" y="53"/>
                  </a:lnTo>
                  <a:lnTo>
                    <a:pt x="887" y="383"/>
                  </a:lnTo>
                  <a:lnTo>
                    <a:pt x="887" y="383"/>
                  </a:lnTo>
                  <a:lnTo>
                    <a:pt x="882" y="388"/>
                  </a:lnTo>
                  <a:lnTo>
                    <a:pt x="876" y="394"/>
                  </a:lnTo>
                  <a:lnTo>
                    <a:pt x="869" y="396"/>
                  </a:lnTo>
                  <a:lnTo>
                    <a:pt x="862" y="398"/>
                  </a:lnTo>
                  <a:lnTo>
                    <a:pt x="862" y="398"/>
                  </a:lnTo>
                  <a:lnTo>
                    <a:pt x="855" y="398"/>
                  </a:lnTo>
                  <a:lnTo>
                    <a:pt x="849" y="396"/>
                  </a:lnTo>
                  <a:lnTo>
                    <a:pt x="841" y="393"/>
                  </a:lnTo>
                  <a:lnTo>
                    <a:pt x="836" y="387"/>
                  </a:lnTo>
                  <a:lnTo>
                    <a:pt x="730" y="281"/>
                  </a:lnTo>
                  <a:lnTo>
                    <a:pt x="587" y="452"/>
                  </a:lnTo>
                  <a:lnTo>
                    <a:pt x="587" y="452"/>
                  </a:lnTo>
                  <a:lnTo>
                    <a:pt x="582" y="457"/>
                  </a:lnTo>
                  <a:lnTo>
                    <a:pt x="575" y="461"/>
                  </a:lnTo>
                  <a:lnTo>
                    <a:pt x="569" y="463"/>
                  </a:lnTo>
                  <a:lnTo>
                    <a:pt x="562" y="464"/>
                  </a:lnTo>
                  <a:lnTo>
                    <a:pt x="562" y="464"/>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sp>
          <p:nvSpPr>
            <p:cNvPr id="184" name="Freeform 918">
              <a:extLst>
                <a:ext uri="{FF2B5EF4-FFF2-40B4-BE49-F238E27FC236}">
                  <a16:creationId xmlns:a16="http://schemas.microsoft.com/office/drawing/2014/main" id="{6F00E277-5E7C-07F2-54B0-5FD19B5CC4FA}"/>
                </a:ext>
              </a:extLst>
            </p:cNvPr>
            <p:cNvSpPr>
              <a:spLocks noEditPoints="1"/>
            </p:cNvSpPr>
            <p:nvPr/>
          </p:nvSpPr>
          <p:spPr bwMode="auto">
            <a:xfrm>
              <a:off x="8466138" y="4359276"/>
              <a:ext cx="300038" cy="179388"/>
            </a:xfrm>
            <a:custGeom>
              <a:avLst/>
              <a:gdLst>
                <a:gd name="T0" fmla="*/ 1289 w 1323"/>
                <a:gd name="T1" fmla="*/ 793 h 793"/>
                <a:gd name="T2" fmla="*/ 33 w 1323"/>
                <a:gd name="T3" fmla="*/ 793 h 793"/>
                <a:gd name="T4" fmla="*/ 33 w 1323"/>
                <a:gd name="T5" fmla="*/ 793 h 793"/>
                <a:gd name="T6" fmla="*/ 26 w 1323"/>
                <a:gd name="T7" fmla="*/ 793 h 793"/>
                <a:gd name="T8" fmla="*/ 20 w 1323"/>
                <a:gd name="T9" fmla="*/ 791 h 793"/>
                <a:gd name="T10" fmla="*/ 15 w 1323"/>
                <a:gd name="T11" fmla="*/ 788 h 793"/>
                <a:gd name="T12" fmla="*/ 9 w 1323"/>
                <a:gd name="T13" fmla="*/ 783 h 793"/>
                <a:gd name="T14" fmla="*/ 5 w 1323"/>
                <a:gd name="T15" fmla="*/ 778 h 793"/>
                <a:gd name="T16" fmla="*/ 2 w 1323"/>
                <a:gd name="T17" fmla="*/ 773 h 793"/>
                <a:gd name="T18" fmla="*/ 0 w 1323"/>
                <a:gd name="T19" fmla="*/ 767 h 793"/>
                <a:gd name="T20" fmla="*/ 0 w 1323"/>
                <a:gd name="T21" fmla="*/ 760 h 793"/>
                <a:gd name="T22" fmla="*/ 0 w 1323"/>
                <a:gd name="T23" fmla="*/ 33 h 793"/>
                <a:gd name="T24" fmla="*/ 0 w 1323"/>
                <a:gd name="T25" fmla="*/ 33 h 793"/>
                <a:gd name="T26" fmla="*/ 0 w 1323"/>
                <a:gd name="T27" fmla="*/ 26 h 793"/>
                <a:gd name="T28" fmla="*/ 2 w 1323"/>
                <a:gd name="T29" fmla="*/ 20 h 793"/>
                <a:gd name="T30" fmla="*/ 5 w 1323"/>
                <a:gd name="T31" fmla="*/ 14 h 793"/>
                <a:gd name="T32" fmla="*/ 9 w 1323"/>
                <a:gd name="T33" fmla="*/ 9 h 793"/>
                <a:gd name="T34" fmla="*/ 15 w 1323"/>
                <a:gd name="T35" fmla="*/ 5 h 793"/>
                <a:gd name="T36" fmla="*/ 20 w 1323"/>
                <a:gd name="T37" fmla="*/ 2 h 793"/>
                <a:gd name="T38" fmla="*/ 26 w 1323"/>
                <a:gd name="T39" fmla="*/ 0 h 793"/>
                <a:gd name="T40" fmla="*/ 33 w 1323"/>
                <a:gd name="T41" fmla="*/ 0 h 793"/>
                <a:gd name="T42" fmla="*/ 1289 w 1323"/>
                <a:gd name="T43" fmla="*/ 0 h 793"/>
                <a:gd name="T44" fmla="*/ 1289 w 1323"/>
                <a:gd name="T45" fmla="*/ 0 h 793"/>
                <a:gd name="T46" fmla="*/ 1296 w 1323"/>
                <a:gd name="T47" fmla="*/ 0 h 793"/>
                <a:gd name="T48" fmla="*/ 1302 w 1323"/>
                <a:gd name="T49" fmla="*/ 2 h 793"/>
                <a:gd name="T50" fmla="*/ 1308 w 1323"/>
                <a:gd name="T51" fmla="*/ 5 h 793"/>
                <a:gd name="T52" fmla="*/ 1312 w 1323"/>
                <a:gd name="T53" fmla="*/ 9 h 793"/>
                <a:gd name="T54" fmla="*/ 1316 w 1323"/>
                <a:gd name="T55" fmla="*/ 14 h 793"/>
                <a:gd name="T56" fmla="*/ 1319 w 1323"/>
                <a:gd name="T57" fmla="*/ 20 h 793"/>
                <a:gd name="T58" fmla="*/ 1322 w 1323"/>
                <a:gd name="T59" fmla="*/ 26 h 793"/>
                <a:gd name="T60" fmla="*/ 1323 w 1323"/>
                <a:gd name="T61" fmla="*/ 33 h 793"/>
                <a:gd name="T62" fmla="*/ 1323 w 1323"/>
                <a:gd name="T63" fmla="*/ 760 h 793"/>
                <a:gd name="T64" fmla="*/ 1323 w 1323"/>
                <a:gd name="T65" fmla="*/ 760 h 793"/>
                <a:gd name="T66" fmla="*/ 1322 w 1323"/>
                <a:gd name="T67" fmla="*/ 767 h 793"/>
                <a:gd name="T68" fmla="*/ 1319 w 1323"/>
                <a:gd name="T69" fmla="*/ 773 h 793"/>
                <a:gd name="T70" fmla="*/ 1316 w 1323"/>
                <a:gd name="T71" fmla="*/ 778 h 793"/>
                <a:gd name="T72" fmla="*/ 1312 w 1323"/>
                <a:gd name="T73" fmla="*/ 783 h 793"/>
                <a:gd name="T74" fmla="*/ 1308 w 1323"/>
                <a:gd name="T75" fmla="*/ 788 h 793"/>
                <a:gd name="T76" fmla="*/ 1302 w 1323"/>
                <a:gd name="T77" fmla="*/ 791 h 793"/>
                <a:gd name="T78" fmla="*/ 1296 w 1323"/>
                <a:gd name="T79" fmla="*/ 793 h 793"/>
                <a:gd name="T80" fmla="*/ 1289 w 1323"/>
                <a:gd name="T81" fmla="*/ 793 h 793"/>
                <a:gd name="T82" fmla="*/ 1289 w 1323"/>
                <a:gd name="T83" fmla="*/ 793 h 793"/>
                <a:gd name="T84" fmla="*/ 66 w 1323"/>
                <a:gd name="T85" fmla="*/ 728 h 793"/>
                <a:gd name="T86" fmla="*/ 1256 w 1323"/>
                <a:gd name="T87" fmla="*/ 728 h 793"/>
                <a:gd name="T88" fmla="*/ 1256 w 1323"/>
                <a:gd name="T89" fmla="*/ 65 h 793"/>
                <a:gd name="T90" fmla="*/ 66 w 1323"/>
                <a:gd name="T91" fmla="*/ 65 h 793"/>
                <a:gd name="T92" fmla="*/ 66 w 1323"/>
                <a:gd name="T93" fmla="*/ 728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3" h="793">
                  <a:moveTo>
                    <a:pt x="1289" y="793"/>
                  </a:moveTo>
                  <a:lnTo>
                    <a:pt x="33" y="793"/>
                  </a:lnTo>
                  <a:lnTo>
                    <a:pt x="33" y="793"/>
                  </a:lnTo>
                  <a:lnTo>
                    <a:pt x="26" y="793"/>
                  </a:lnTo>
                  <a:lnTo>
                    <a:pt x="20" y="791"/>
                  </a:lnTo>
                  <a:lnTo>
                    <a:pt x="15" y="788"/>
                  </a:lnTo>
                  <a:lnTo>
                    <a:pt x="9" y="783"/>
                  </a:lnTo>
                  <a:lnTo>
                    <a:pt x="5" y="778"/>
                  </a:lnTo>
                  <a:lnTo>
                    <a:pt x="2" y="773"/>
                  </a:lnTo>
                  <a:lnTo>
                    <a:pt x="0" y="767"/>
                  </a:lnTo>
                  <a:lnTo>
                    <a:pt x="0" y="760"/>
                  </a:lnTo>
                  <a:lnTo>
                    <a:pt x="0" y="33"/>
                  </a:lnTo>
                  <a:lnTo>
                    <a:pt x="0" y="33"/>
                  </a:lnTo>
                  <a:lnTo>
                    <a:pt x="0" y="26"/>
                  </a:lnTo>
                  <a:lnTo>
                    <a:pt x="2" y="20"/>
                  </a:lnTo>
                  <a:lnTo>
                    <a:pt x="5" y="14"/>
                  </a:lnTo>
                  <a:lnTo>
                    <a:pt x="9" y="9"/>
                  </a:lnTo>
                  <a:lnTo>
                    <a:pt x="15" y="5"/>
                  </a:lnTo>
                  <a:lnTo>
                    <a:pt x="20" y="2"/>
                  </a:lnTo>
                  <a:lnTo>
                    <a:pt x="26" y="0"/>
                  </a:lnTo>
                  <a:lnTo>
                    <a:pt x="33" y="0"/>
                  </a:lnTo>
                  <a:lnTo>
                    <a:pt x="1289" y="0"/>
                  </a:lnTo>
                  <a:lnTo>
                    <a:pt x="1289" y="0"/>
                  </a:lnTo>
                  <a:lnTo>
                    <a:pt x="1296" y="0"/>
                  </a:lnTo>
                  <a:lnTo>
                    <a:pt x="1302" y="2"/>
                  </a:lnTo>
                  <a:lnTo>
                    <a:pt x="1308" y="5"/>
                  </a:lnTo>
                  <a:lnTo>
                    <a:pt x="1312" y="9"/>
                  </a:lnTo>
                  <a:lnTo>
                    <a:pt x="1316" y="14"/>
                  </a:lnTo>
                  <a:lnTo>
                    <a:pt x="1319" y="20"/>
                  </a:lnTo>
                  <a:lnTo>
                    <a:pt x="1322" y="26"/>
                  </a:lnTo>
                  <a:lnTo>
                    <a:pt x="1323" y="33"/>
                  </a:lnTo>
                  <a:lnTo>
                    <a:pt x="1323" y="760"/>
                  </a:lnTo>
                  <a:lnTo>
                    <a:pt x="1323" y="760"/>
                  </a:lnTo>
                  <a:lnTo>
                    <a:pt x="1322" y="767"/>
                  </a:lnTo>
                  <a:lnTo>
                    <a:pt x="1319" y="773"/>
                  </a:lnTo>
                  <a:lnTo>
                    <a:pt x="1316" y="778"/>
                  </a:lnTo>
                  <a:lnTo>
                    <a:pt x="1312" y="783"/>
                  </a:lnTo>
                  <a:lnTo>
                    <a:pt x="1308" y="788"/>
                  </a:lnTo>
                  <a:lnTo>
                    <a:pt x="1302" y="791"/>
                  </a:lnTo>
                  <a:lnTo>
                    <a:pt x="1296" y="793"/>
                  </a:lnTo>
                  <a:lnTo>
                    <a:pt x="1289" y="793"/>
                  </a:lnTo>
                  <a:lnTo>
                    <a:pt x="1289" y="793"/>
                  </a:lnTo>
                  <a:close/>
                  <a:moveTo>
                    <a:pt x="66" y="728"/>
                  </a:moveTo>
                  <a:lnTo>
                    <a:pt x="1256" y="728"/>
                  </a:lnTo>
                  <a:lnTo>
                    <a:pt x="1256" y="65"/>
                  </a:lnTo>
                  <a:lnTo>
                    <a:pt x="66" y="65"/>
                  </a:lnTo>
                  <a:lnTo>
                    <a:pt x="66" y="7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spTree>
    <p:extLst>
      <p:ext uri="{BB962C8B-B14F-4D97-AF65-F5344CB8AC3E}">
        <p14:creationId xmlns:p14="http://schemas.microsoft.com/office/powerpoint/2010/main" val="2461831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Single Corner Rounded 13">
            <a:extLst>
              <a:ext uri="{FF2B5EF4-FFF2-40B4-BE49-F238E27FC236}">
                <a16:creationId xmlns:a16="http://schemas.microsoft.com/office/drawing/2014/main" id="{4BF915D0-CC31-46B8-AA13-11360B1FCCB6}"/>
              </a:ext>
            </a:extLst>
          </p:cNvPr>
          <p:cNvSpPr/>
          <p:nvPr/>
        </p:nvSpPr>
        <p:spPr>
          <a:xfrm>
            <a:off x="0" y="1190625"/>
            <a:ext cx="4829175" cy="2000250"/>
          </a:xfrm>
          <a:prstGeom prst="round1Rect">
            <a:avLst/>
          </a:prstGeom>
          <a:solidFill>
            <a:schemeClr val="tx1">
              <a:lumMod val="85000"/>
              <a:lumOff val="15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a:extLst>
              <a:ext uri="{FF2B5EF4-FFF2-40B4-BE49-F238E27FC236}">
                <a16:creationId xmlns:a16="http://schemas.microsoft.com/office/drawing/2014/main" id="{4C266CE0-8685-45BC-B748-C4D4D34663D0}"/>
              </a:ext>
            </a:extLst>
          </p:cNvPr>
          <p:cNvSpPr>
            <a:spLocks noGrp="1"/>
          </p:cNvSpPr>
          <p:nvPr>
            <p:ph type="title"/>
          </p:nvPr>
        </p:nvSpPr>
        <p:spPr/>
        <p:txBody>
          <a:bodyPr>
            <a:normAutofit/>
          </a:bodyPr>
          <a:lstStyle/>
          <a:p>
            <a:r>
              <a:rPr lang="en-US" dirty="0"/>
              <a:t>Comparing to other Carbon Credit Networks</a:t>
            </a:r>
          </a:p>
        </p:txBody>
      </p:sp>
      <p:sp>
        <p:nvSpPr>
          <p:cNvPr id="4" name="Footer Placeholder 3">
            <a:extLst>
              <a:ext uri="{FF2B5EF4-FFF2-40B4-BE49-F238E27FC236}">
                <a16:creationId xmlns:a16="http://schemas.microsoft.com/office/drawing/2014/main" id="{7C2947BE-5C16-48CA-BAFF-F3CD953689A2}"/>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endParaRPr lang="en-US" dirty="0"/>
          </a:p>
        </p:txBody>
      </p:sp>
      <p:sp>
        <p:nvSpPr>
          <p:cNvPr id="5" name="Slide Number Placeholder 4">
            <a:extLst>
              <a:ext uri="{FF2B5EF4-FFF2-40B4-BE49-F238E27FC236}">
                <a16:creationId xmlns:a16="http://schemas.microsoft.com/office/drawing/2014/main" id="{A8406677-EFEC-44E9-BF05-27250F4359DC}"/>
              </a:ext>
            </a:extLst>
          </p:cNvPr>
          <p:cNvSpPr>
            <a:spLocks noGrp="1"/>
          </p:cNvSpPr>
          <p:nvPr>
            <p:ph type="sldNum" sz="quarter" idx="12"/>
          </p:nvPr>
        </p:nvSpPr>
        <p:spPr/>
        <p:txBody>
          <a:bodyPr/>
          <a:lstStyle/>
          <a:p>
            <a:fld id="{7A4098E9-92C9-477D-BEAF-BDB50A38DDA1}" type="slidenum">
              <a:rPr lang="en-US" smtClean="0"/>
              <a:pPr/>
              <a:t>19</a:t>
            </a:fld>
            <a:endParaRPr lang="en-US" dirty="0"/>
          </a:p>
        </p:txBody>
      </p:sp>
      <p:sp>
        <p:nvSpPr>
          <p:cNvPr id="6" name="Rectangle: Rounded Corners 5">
            <a:extLst>
              <a:ext uri="{FF2B5EF4-FFF2-40B4-BE49-F238E27FC236}">
                <a16:creationId xmlns:a16="http://schemas.microsoft.com/office/drawing/2014/main" id="{CD914F6B-5555-4876-8718-64C3A8D7C1FA}"/>
              </a:ext>
            </a:extLst>
          </p:cNvPr>
          <p:cNvSpPr/>
          <p:nvPr/>
        </p:nvSpPr>
        <p:spPr>
          <a:xfrm>
            <a:off x="533401" y="2631882"/>
            <a:ext cx="10972799" cy="2963633"/>
          </a:xfrm>
          <a:prstGeom prst="roundRect">
            <a:avLst>
              <a:gd name="adj" fmla="val 5831"/>
            </a:avLst>
          </a:prstGeom>
          <a:solidFill>
            <a:schemeClr val="bg1"/>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5">
            <a:extLst>
              <a:ext uri="{FF2B5EF4-FFF2-40B4-BE49-F238E27FC236}">
                <a16:creationId xmlns:a16="http://schemas.microsoft.com/office/drawing/2014/main" id="{90AE743F-6424-4E72-9005-B9B9D1B7BF4B}"/>
              </a:ext>
            </a:extLst>
          </p:cNvPr>
          <p:cNvGraphicFramePr>
            <a:graphicFrameLocks noGrp="1"/>
          </p:cNvGraphicFramePr>
          <p:nvPr>
            <p:extLst>
              <p:ext uri="{D42A27DB-BD31-4B8C-83A1-F6EECF244321}">
                <p14:modId xmlns:p14="http://schemas.microsoft.com/office/powerpoint/2010/main" val="83586404"/>
              </p:ext>
            </p:extLst>
          </p:nvPr>
        </p:nvGraphicFramePr>
        <p:xfrm>
          <a:off x="753752" y="2833538"/>
          <a:ext cx="10532096" cy="2560320"/>
        </p:xfrm>
        <a:graphic>
          <a:graphicData uri="http://schemas.openxmlformats.org/drawingml/2006/table">
            <a:tbl>
              <a:tblPr firstRow="1" bandRow="1">
                <a:tableStyleId>{5940675A-B579-460E-94D1-54222C63F5DA}</a:tableStyleId>
              </a:tblPr>
              <a:tblGrid>
                <a:gridCol w="898987">
                  <a:extLst>
                    <a:ext uri="{9D8B030D-6E8A-4147-A177-3AD203B41FA5}">
                      <a16:colId xmlns:a16="http://schemas.microsoft.com/office/drawing/2014/main" val="730961072"/>
                    </a:ext>
                  </a:extLst>
                </a:gridCol>
                <a:gridCol w="1968471">
                  <a:extLst>
                    <a:ext uri="{9D8B030D-6E8A-4147-A177-3AD203B41FA5}">
                      <a16:colId xmlns:a16="http://schemas.microsoft.com/office/drawing/2014/main" val="2057068495"/>
                    </a:ext>
                  </a:extLst>
                </a:gridCol>
                <a:gridCol w="1265115">
                  <a:extLst>
                    <a:ext uri="{9D8B030D-6E8A-4147-A177-3AD203B41FA5}">
                      <a16:colId xmlns:a16="http://schemas.microsoft.com/office/drawing/2014/main" val="2205973189"/>
                    </a:ext>
                  </a:extLst>
                </a:gridCol>
                <a:gridCol w="1552575">
                  <a:extLst>
                    <a:ext uri="{9D8B030D-6E8A-4147-A177-3AD203B41FA5}">
                      <a16:colId xmlns:a16="http://schemas.microsoft.com/office/drawing/2014/main" val="471341252"/>
                    </a:ext>
                  </a:extLst>
                </a:gridCol>
                <a:gridCol w="1906640">
                  <a:extLst>
                    <a:ext uri="{9D8B030D-6E8A-4147-A177-3AD203B41FA5}">
                      <a16:colId xmlns:a16="http://schemas.microsoft.com/office/drawing/2014/main" val="3616352368"/>
                    </a:ext>
                  </a:extLst>
                </a:gridCol>
                <a:gridCol w="1246135">
                  <a:extLst>
                    <a:ext uri="{9D8B030D-6E8A-4147-A177-3AD203B41FA5}">
                      <a16:colId xmlns:a16="http://schemas.microsoft.com/office/drawing/2014/main" val="1715060632"/>
                    </a:ext>
                  </a:extLst>
                </a:gridCol>
                <a:gridCol w="1694173">
                  <a:extLst>
                    <a:ext uri="{9D8B030D-6E8A-4147-A177-3AD203B41FA5}">
                      <a16:colId xmlns:a16="http://schemas.microsoft.com/office/drawing/2014/main" val="1301481728"/>
                    </a:ext>
                  </a:extLst>
                </a:gridCol>
              </a:tblGrid>
              <a:tr h="365760">
                <a:tc>
                  <a:txBody>
                    <a:bodyPr/>
                    <a:lstStyle/>
                    <a:p>
                      <a:pPr algn="l"/>
                      <a:r>
                        <a:rPr lang="en-US" sz="1050" b="1" dirty="0">
                          <a:solidFill>
                            <a:schemeClr val="tx1">
                              <a:lumMod val="75000"/>
                              <a:lumOff val="25000"/>
                            </a:schemeClr>
                          </a:solidFill>
                        </a:rPr>
                        <a:t>Network</a:t>
                      </a:r>
                    </a:p>
                  </a:txBody>
                  <a:tcPr marT="0" marB="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4F6F8"/>
                    </a:solidFill>
                  </a:tcPr>
                </a:tc>
                <a:tc>
                  <a:txBody>
                    <a:bodyPr/>
                    <a:lstStyle/>
                    <a:p>
                      <a:pPr algn="l"/>
                      <a:r>
                        <a:rPr lang="en-US" sz="1050" b="1" dirty="0">
                          <a:solidFill>
                            <a:schemeClr val="tx1">
                              <a:lumMod val="75000"/>
                              <a:lumOff val="25000"/>
                            </a:schemeClr>
                          </a:solidFill>
                        </a:rPr>
                        <a:t>Carbon Offset Type</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4F6F8"/>
                    </a:solidFill>
                  </a:tcPr>
                </a:tc>
                <a:tc>
                  <a:txBody>
                    <a:bodyPr/>
                    <a:lstStyle/>
                    <a:p>
                      <a:pPr algn="l"/>
                      <a:r>
                        <a:rPr lang="en-US" sz="1050" b="1" dirty="0">
                          <a:solidFill>
                            <a:schemeClr val="tx1">
                              <a:lumMod val="75000"/>
                              <a:lumOff val="25000"/>
                            </a:schemeClr>
                          </a:solidFill>
                        </a:rPr>
                        <a:t>Measured</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4F6F8"/>
                    </a:solidFill>
                  </a:tcPr>
                </a:tc>
                <a:tc>
                  <a:txBody>
                    <a:bodyPr/>
                    <a:lstStyle/>
                    <a:p>
                      <a:pPr algn="l"/>
                      <a:r>
                        <a:rPr lang="en-US" sz="1050" b="1" dirty="0">
                          <a:solidFill>
                            <a:schemeClr val="tx1">
                              <a:lumMod val="75000"/>
                              <a:lumOff val="25000"/>
                            </a:schemeClr>
                          </a:solidFill>
                        </a:rPr>
                        <a:t>Type</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4F6F8"/>
                    </a:solidFill>
                  </a:tcPr>
                </a:tc>
                <a:tc>
                  <a:txBody>
                    <a:bodyPr/>
                    <a:lstStyle/>
                    <a:p>
                      <a:pPr algn="l"/>
                      <a:r>
                        <a:rPr lang="en-US" sz="1050" b="1" dirty="0">
                          <a:solidFill>
                            <a:schemeClr val="tx1">
                              <a:lumMod val="75000"/>
                              <a:lumOff val="25000"/>
                            </a:schemeClr>
                          </a:solidFill>
                        </a:rPr>
                        <a:t>Production/Scalability</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4F6F8"/>
                    </a:solidFill>
                  </a:tcPr>
                </a:tc>
                <a:tc>
                  <a:txBody>
                    <a:bodyPr/>
                    <a:lstStyle/>
                    <a:p>
                      <a:pPr algn="l"/>
                      <a:r>
                        <a:rPr lang="en-US" sz="1050" b="1" dirty="0">
                          <a:solidFill>
                            <a:schemeClr val="tx1">
                              <a:lumMod val="75000"/>
                              <a:lumOff val="25000"/>
                            </a:schemeClr>
                          </a:solidFill>
                        </a:rPr>
                        <a:t>Region</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4F6F8"/>
                    </a:solidFill>
                  </a:tcPr>
                </a:tc>
                <a:tc>
                  <a:txBody>
                    <a:bodyPr/>
                    <a:lstStyle/>
                    <a:p>
                      <a:pPr algn="l"/>
                      <a:r>
                        <a:rPr lang="en-US" sz="1050" b="1" dirty="0">
                          <a:solidFill>
                            <a:schemeClr val="tx1">
                              <a:lumMod val="75000"/>
                              <a:lumOff val="25000"/>
                            </a:schemeClr>
                          </a:solidFill>
                        </a:rPr>
                        <a:t>Value p/Credit</a:t>
                      </a:r>
                    </a:p>
                  </a:txBody>
                  <a:tcPr marT="0" marB="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4F6F8"/>
                    </a:solidFill>
                  </a:tcPr>
                </a:tc>
                <a:extLst>
                  <a:ext uri="{0D108BD9-81ED-4DB2-BD59-A6C34878D82A}">
                    <a16:rowId xmlns:a16="http://schemas.microsoft.com/office/drawing/2014/main" val="3964572069"/>
                  </a:ext>
                </a:extLst>
              </a:tr>
              <a:tr h="548640">
                <a:tc>
                  <a:txBody>
                    <a:bodyPr/>
                    <a:lstStyle/>
                    <a:p>
                      <a:pPr lvl="0" algn="l">
                        <a:buNone/>
                      </a:pPr>
                      <a:r>
                        <a:rPr lang="en-US" sz="1050" b="1" dirty="0">
                          <a:solidFill>
                            <a:schemeClr val="tx1">
                              <a:lumMod val="75000"/>
                              <a:lumOff val="25000"/>
                            </a:schemeClr>
                          </a:solidFill>
                        </a:rPr>
                        <a:t>NZT</a:t>
                      </a:r>
                      <a:endParaRPr lang="en-US"/>
                    </a:p>
                  </a:txBody>
                  <a:tcPr marT="0" marB="0" anchor="ctr">
                    <a:lnL w="0">
                      <a:noFill/>
                    </a:lnL>
                    <a:lnR w="6350">
                      <a:solidFill>
                        <a:schemeClr val="bg1">
                          <a:lumMod val="85000"/>
                        </a:schemeClr>
                      </a:solidFill>
                    </a:lnR>
                    <a:lnT w="6350">
                      <a:solidFill>
                        <a:schemeClr val="bg1">
                          <a:lumMod val="85000"/>
                        </a:schemeClr>
                      </a:solidFill>
                    </a:lnT>
                    <a:lnB w="6350">
                      <a:solidFill>
                        <a:schemeClr val="bg1">
                          <a:lumMod val="85000"/>
                        </a:schemeClr>
                      </a:solidFill>
                    </a:lnB>
                    <a:solidFill>
                      <a:srgbClr val="FDB837"/>
                    </a:solidFill>
                  </a:tcPr>
                </a:tc>
                <a:tc>
                  <a:txBody>
                    <a:bodyPr/>
                    <a:lstStyle/>
                    <a:p>
                      <a:pPr lvl="0" algn="l">
                        <a:buNone/>
                      </a:pPr>
                      <a:r>
                        <a:rPr lang="en-US" sz="1050" b="1" dirty="0">
                          <a:solidFill>
                            <a:schemeClr val="tx1">
                              <a:lumMod val="75000"/>
                              <a:lumOff val="25000"/>
                            </a:schemeClr>
                          </a:solidFill>
                        </a:rPr>
                        <a:t>Avoided Energy Use / Renewable Production</a:t>
                      </a:r>
                      <a:endParaRPr lang="en-US" dirty="0"/>
                    </a:p>
                  </a:txBody>
                  <a:tcPr marT="0" marB="0" anchor="ctr">
                    <a:lnL w="6350">
                      <a:solidFill>
                        <a:schemeClr val="bg1">
                          <a:lumMod val="85000"/>
                        </a:schemeClr>
                      </a:solidFill>
                    </a:lnL>
                    <a:lnR w="6350">
                      <a:solidFill>
                        <a:schemeClr val="bg1">
                          <a:lumMod val="85000"/>
                        </a:schemeClr>
                      </a:solidFill>
                    </a:lnR>
                    <a:lnT w="6350">
                      <a:solidFill>
                        <a:schemeClr val="bg1">
                          <a:lumMod val="85000"/>
                        </a:schemeClr>
                      </a:solidFill>
                    </a:lnT>
                    <a:lnB w="6350">
                      <a:solidFill>
                        <a:schemeClr val="bg1">
                          <a:lumMod val="85000"/>
                        </a:schemeClr>
                      </a:solidFill>
                    </a:lnB>
                    <a:solidFill>
                      <a:srgbClr val="FDB837"/>
                    </a:solidFill>
                  </a:tcPr>
                </a:tc>
                <a:tc>
                  <a:txBody>
                    <a:bodyPr/>
                    <a:lstStyle/>
                    <a:p>
                      <a:pPr lvl="0" algn="l">
                        <a:buNone/>
                      </a:pPr>
                      <a:r>
                        <a:rPr lang="en-US" sz="1050" b="1" dirty="0">
                          <a:solidFill>
                            <a:schemeClr val="tx1">
                              <a:lumMod val="75000"/>
                              <a:lumOff val="25000"/>
                            </a:schemeClr>
                          </a:solidFill>
                        </a:rPr>
                        <a:t>YES</a:t>
                      </a:r>
                      <a:endParaRPr lang="en-US" dirty="0"/>
                    </a:p>
                  </a:txBody>
                  <a:tcPr marT="0" marB="0" anchor="ctr">
                    <a:lnL w="6350">
                      <a:solidFill>
                        <a:schemeClr val="bg1">
                          <a:lumMod val="85000"/>
                        </a:schemeClr>
                      </a:solidFill>
                    </a:lnL>
                    <a:lnR w="6350">
                      <a:solidFill>
                        <a:schemeClr val="bg1">
                          <a:lumMod val="85000"/>
                        </a:schemeClr>
                      </a:solidFill>
                    </a:lnR>
                    <a:lnT w="6350">
                      <a:solidFill>
                        <a:schemeClr val="bg1">
                          <a:lumMod val="85000"/>
                        </a:schemeClr>
                      </a:solidFill>
                    </a:lnT>
                    <a:lnB w="6350">
                      <a:solidFill>
                        <a:schemeClr val="bg1">
                          <a:lumMod val="85000"/>
                        </a:schemeClr>
                      </a:solidFill>
                    </a:lnB>
                    <a:solidFill>
                      <a:srgbClr val="FDB837"/>
                    </a:solidFill>
                  </a:tcPr>
                </a:tc>
                <a:tc>
                  <a:txBody>
                    <a:bodyPr/>
                    <a:lstStyle/>
                    <a:p>
                      <a:pPr lvl="0" algn="l">
                        <a:buNone/>
                      </a:pPr>
                      <a:r>
                        <a:rPr lang="en-US" sz="1050" b="1" dirty="0">
                          <a:solidFill>
                            <a:schemeClr val="tx1">
                              <a:lumMod val="75000"/>
                              <a:lumOff val="25000"/>
                            </a:schemeClr>
                          </a:solidFill>
                        </a:rPr>
                        <a:t>Voluntary or Certified</a:t>
                      </a:r>
                      <a:endParaRPr lang="en-US" dirty="0"/>
                    </a:p>
                  </a:txBody>
                  <a:tcPr marT="0" marB="0" anchor="ctr">
                    <a:lnL w="6350">
                      <a:solidFill>
                        <a:schemeClr val="bg1">
                          <a:lumMod val="85000"/>
                        </a:schemeClr>
                      </a:solidFill>
                    </a:lnL>
                    <a:lnR w="6350" cap="flat" cmpd="sng" algn="ctr">
                      <a:solidFill>
                        <a:schemeClr val="bg1">
                          <a:lumMod val="85000"/>
                        </a:schemeClr>
                      </a:solidFill>
                      <a:prstDash val="solid"/>
                      <a:round/>
                      <a:headEnd type="none" w="med" len="med"/>
                      <a:tailEnd type="none" w="med" len="med"/>
                    </a:lnR>
                    <a:lnT w="6350">
                      <a:solidFill>
                        <a:schemeClr val="bg1">
                          <a:lumMod val="85000"/>
                        </a:schemeClr>
                      </a:solidFill>
                    </a:lnT>
                    <a:lnB w="6350">
                      <a:solidFill>
                        <a:schemeClr val="bg1">
                          <a:lumMod val="85000"/>
                        </a:schemeClr>
                      </a:solidFill>
                    </a:lnB>
                    <a:solidFill>
                      <a:srgbClr val="FDB837"/>
                    </a:solidFill>
                  </a:tcPr>
                </a:tc>
                <a:tc>
                  <a:txBody>
                    <a:bodyPr/>
                    <a:lstStyle/>
                    <a:p>
                      <a:pPr lvl="0" algn="l">
                        <a:buNone/>
                      </a:pPr>
                      <a:r>
                        <a:rPr lang="en-US" sz="1050" b="1" dirty="0">
                          <a:solidFill>
                            <a:schemeClr val="tx1">
                              <a:lumMod val="75000"/>
                              <a:lumOff val="25000"/>
                            </a:schemeClr>
                          </a:solidFill>
                        </a:rPr>
                        <a:t>Any Consumer or Business Worldwide</a:t>
                      </a:r>
                      <a:endParaRPr lang="en-US" dirty="0"/>
                    </a:p>
                  </a:txBody>
                  <a:tcPr marT="0" marB="0" anchor="ctr">
                    <a:lnL w="6350">
                      <a:solidFill>
                        <a:schemeClr val="bg1">
                          <a:lumMod val="85000"/>
                        </a:schemeClr>
                      </a:solidFill>
                    </a:lnL>
                    <a:lnR w="6350">
                      <a:solidFill>
                        <a:schemeClr val="bg1">
                          <a:lumMod val="85000"/>
                        </a:schemeClr>
                      </a:solidFill>
                    </a:lnR>
                    <a:lnT w="6350">
                      <a:solidFill>
                        <a:schemeClr val="bg1">
                          <a:lumMod val="85000"/>
                        </a:schemeClr>
                      </a:solidFill>
                    </a:lnT>
                    <a:lnB w="6350">
                      <a:solidFill>
                        <a:schemeClr val="bg1">
                          <a:lumMod val="85000"/>
                        </a:schemeClr>
                      </a:solidFill>
                    </a:lnB>
                    <a:solidFill>
                      <a:srgbClr val="FDB837"/>
                    </a:solidFill>
                  </a:tcPr>
                </a:tc>
                <a:tc>
                  <a:txBody>
                    <a:bodyPr/>
                    <a:lstStyle/>
                    <a:p>
                      <a:pPr lvl="0" algn="l">
                        <a:buNone/>
                      </a:pPr>
                      <a:r>
                        <a:rPr lang="en-US" sz="1050" b="1" dirty="0">
                          <a:solidFill>
                            <a:schemeClr val="tx1">
                              <a:lumMod val="75000"/>
                              <a:lumOff val="25000"/>
                            </a:schemeClr>
                          </a:solidFill>
                        </a:rPr>
                        <a:t>Global</a:t>
                      </a:r>
                      <a:endParaRPr lang="en-US" dirty="0"/>
                    </a:p>
                  </a:txBody>
                  <a:tcPr marT="0" marB="0" anchor="ctr">
                    <a:lnL w="6350" cap="flat" cmpd="sng" algn="ctr">
                      <a:solidFill>
                        <a:schemeClr val="bg1">
                          <a:lumMod val="85000"/>
                        </a:schemeClr>
                      </a:solidFill>
                      <a:prstDash val="solid"/>
                      <a:round/>
                      <a:headEnd type="none" w="med" len="med"/>
                      <a:tailEnd type="none" w="med" len="med"/>
                    </a:lnL>
                    <a:lnR w="6350">
                      <a:solidFill>
                        <a:schemeClr val="bg1">
                          <a:lumMod val="85000"/>
                        </a:schemeClr>
                      </a:solidFill>
                    </a:lnR>
                    <a:lnT w="6350">
                      <a:solidFill>
                        <a:schemeClr val="bg1">
                          <a:lumMod val="85000"/>
                        </a:schemeClr>
                      </a:solidFill>
                    </a:lnT>
                    <a:lnB w="6350">
                      <a:solidFill>
                        <a:schemeClr val="bg1">
                          <a:lumMod val="85000"/>
                        </a:schemeClr>
                      </a:solidFill>
                    </a:lnB>
                    <a:solidFill>
                      <a:srgbClr val="FDB837"/>
                    </a:solidFill>
                  </a:tcPr>
                </a:tc>
                <a:tc>
                  <a:txBody>
                    <a:bodyPr/>
                    <a:lstStyle/>
                    <a:p>
                      <a:pPr lvl="0" algn="l">
                        <a:buNone/>
                      </a:pPr>
                      <a:r>
                        <a:rPr lang="en-US" sz="1050" b="1" dirty="0">
                          <a:solidFill>
                            <a:schemeClr val="tx1">
                              <a:lumMod val="75000"/>
                              <a:lumOff val="25000"/>
                            </a:schemeClr>
                          </a:solidFill>
                        </a:rPr>
                        <a:t>$10-$100+</a:t>
                      </a:r>
                      <a:endParaRPr lang="en-US" dirty="0"/>
                    </a:p>
                  </a:txBody>
                  <a:tcPr marT="0" marB="0" anchor="ctr">
                    <a:lnL w="6350">
                      <a:solidFill>
                        <a:schemeClr val="bg1">
                          <a:lumMod val="85000"/>
                        </a:schemeClr>
                      </a:solidFill>
                    </a:lnL>
                    <a:lnR w="0">
                      <a:noFill/>
                    </a:lnR>
                    <a:lnT w="6350">
                      <a:solidFill>
                        <a:schemeClr val="bg1">
                          <a:lumMod val="85000"/>
                        </a:schemeClr>
                      </a:solidFill>
                    </a:lnT>
                    <a:lnB w="6350">
                      <a:solidFill>
                        <a:schemeClr val="bg1">
                          <a:lumMod val="85000"/>
                        </a:schemeClr>
                      </a:solidFill>
                    </a:lnB>
                    <a:solidFill>
                      <a:srgbClr val="FDB837"/>
                    </a:solidFill>
                  </a:tcPr>
                </a:tc>
                <a:extLst>
                  <a:ext uri="{0D108BD9-81ED-4DB2-BD59-A6C34878D82A}">
                    <a16:rowId xmlns:a16="http://schemas.microsoft.com/office/drawing/2014/main" val="379481532"/>
                  </a:ext>
                </a:extLst>
              </a:tr>
              <a:tr h="548640">
                <a:tc>
                  <a:txBody>
                    <a:bodyPr/>
                    <a:lstStyle/>
                    <a:p>
                      <a:pPr algn="l"/>
                      <a:r>
                        <a:rPr lang="en-US" sz="1050" dirty="0">
                          <a:solidFill>
                            <a:schemeClr val="tx1">
                              <a:lumMod val="75000"/>
                              <a:lumOff val="25000"/>
                            </a:schemeClr>
                          </a:solidFill>
                        </a:rPr>
                        <a:t>Nori</a:t>
                      </a:r>
                    </a:p>
                  </a:txBody>
                  <a:tcPr marT="0" marB="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Farmland Sequestration</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Estimated</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Voluntary</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Farmer</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USA</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$15</a:t>
                      </a:r>
                    </a:p>
                  </a:txBody>
                  <a:tcPr marT="0" marB="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33480854"/>
                  </a:ext>
                </a:extLst>
              </a:tr>
              <a:tr h="548640">
                <a:tc>
                  <a:txBody>
                    <a:bodyPr/>
                    <a:lstStyle/>
                    <a:p>
                      <a:pPr algn="l"/>
                      <a:r>
                        <a:rPr lang="en-US" sz="1050" dirty="0">
                          <a:solidFill>
                            <a:schemeClr val="tx1">
                              <a:lumMod val="75000"/>
                              <a:lumOff val="25000"/>
                            </a:schemeClr>
                          </a:solidFill>
                        </a:rPr>
                        <a:t>Flow</a:t>
                      </a:r>
                    </a:p>
                  </a:txBody>
                  <a:tcPr marT="0" marB="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Forest Preservation</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N/A</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Voluntary</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Landowner</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N/A</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dirty="0">
                          <a:ln>
                            <a:noFill/>
                          </a:ln>
                          <a:solidFill>
                            <a:schemeClr val="tx1">
                              <a:lumMod val="75000"/>
                              <a:lumOff val="25000"/>
                            </a:schemeClr>
                          </a:solidFill>
                          <a:effectLst/>
                          <a:uLnTx/>
                          <a:uFillTx/>
                        </a:rPr>
                        <a:t>$5-$30</a:t>
                      </a:r>
                      <a:endParaRPr kumimoji="0" lang="en-US" sz="105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marT="0" marB="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22414827"/>
                  </a:ext>
                </a:extLst>
              </a:tr>
              <a:tr h="548640">
                <a:tc>
                  <a:txBody>
                    <a:bodyPr/>
                    <a:lstStyle/>
                    <a:p>
                      <a:pPr algn="l"/>
                      <a:r>
                        <a:rPr lang="en-US" sz="1050" dirty="0">
                          <a:solidFill>
                            <a:schemeClr val="tx1">
                              <a:lumMod val="75000"/>
                              <a:lumOff val="25000"/>
                            </a:schemeClr>
                          </a:solidFill>
                        </a:rPr>
                        <a:t>Moss</a:t>
                      </a:r>
                    </a:p>
                  </a:txBody>
                  <a:tcPr marT="0" marB="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Forest Preservation</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Audited</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Certified</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Landowner</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Brazil</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dirty="0">
                          <a:ln>
                            <a:noFill/>
                          </a:ln>
                          <a:solidFill>
                            <a:schemeClr val="tx1">
                              <a:lumMod val="75000"/>
                              <a:lumOff val="25000"/>
                            </a:schemeClr>
                          </a:solidFill>
                          <a:effectLst/>
                          <a:uLnTx/>
                          <a:uFillTx/>
                        </a:rPr>
                        <a:t>$7</a:t>
                      </a:r>
                      <a:endParaRPr kumimoji="0" lang="en-US" sz="105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marT="0" marB="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83735934"/>
                  </a:ext>
                </a:extLst>
              </a:tr>
            </a:tbl>
          </a:graphicData>
        </a:graphic>
      </p:graphicFrame>
      <p:sp>
        <p:nvSpPr>
          <p:cNvPr id="9" name="TextBox 8">
            <a:extLst>
              <a:ext uri="{FF2B5EF4-FFF2-40B4-BE49-F238E27FC236}">
                <a16:creationId xmlns:a16="http://schemas.microsoft.com/office/drawing/2014/main" id="{89DA1000-D09A-4C24-A1AD-6C33EC8256BB}"/>
              </a:ext>
            </a:extLst>
          </p:cNvPr>
          <p:cNvSpPr txBox="1"/>
          <p:nvPr/>
        </p:nvSpPr>
        <p:spPr>
          <a:xfrm>
            <a:off x="609601" y="1560800"/>
            <a:ext cx="3695700" cy="646331"/>
          </a:xfrm>
          <a:prstGeom prst="rect">
            <a:avLst/>
          </a:prstGeom>
          <a:noFill/>
        </p:spPr>
        <p:txBody>
          <a:bodyPr wrap="square" lIns="0" tIns="0" rIns="0" bIns="0" rtlCol="0" anchor="t" anchorCtr="0">
            <a:spAutoFit/>
          </a:bodyPr>
          <a:lstStyle/>
          <a:p>
            <a:r>
              <a:rPr lang="en-US" sz="1400" b="1" dirty="0">
                <a:solidFill>
                  <a:schemeClr val="bg1"/>
                </a:solidFill>
              </a:rPr>
              <a:t>We are the only ”</a:t>
            </a:r>
            <a:r>
              <a:rPr lang="en-US" sz="1400" b="1" dirty="0">
                <a:solidFill>
                  <a:srgbClr val="FDB837"/>
                </a:solidFill>
              </a:rPr>
              <a:t>cradle to grave</a:t>
            </a:r>
            <a:r>
              <a:rPr lang="en-US" sz="1400" b="1" dirty="0">
                <a:solidFill>
                  <a:schemeClr val="bg1"/>
                </a:solidFill>
              </a:rPr>
              <a:t>” measurable production of carbon credits based on avoided carbon use.</a:t>
            </a:r>
          </a:p>
        </p:txBody>
      </p:sp>
      <p:sp>
        <p:nvSpPr>
          <p:cNvPr id="13" name="Rectangle: Rounded Corners 12">
            <a:extLst>
              <a:ext uri="{FF2B5EF4-FFF2-40B4-BE49-F238E27FC236}">
                <a16:creationId xmlns:a16="http://schemas.microsoft.com/office/drawing/2014/main" id="{0823E502-09FE-4A0C-AFB4-4C4C3F2B6754}"/>
              </a:ext>
            </a:extLst>
          </p:cNvPr>
          <p:cNvSpPr/>
          <p:nvPr/>
        </p:nvSpPr>
        <p:spPr>
          <a:xfrm>
            <a:off x="609600" y="1424919"/>
            <a:ext cx="173230" cy="31227"/>
          </a:xfrm>
          <a:prstGeom prst="roundRect">
            <a:avLst>
              <a:gd name="adj" fmla="val 50000"/>
            </a:avLst>
          </a:prstGeom>
          <a:solidFill>
            <a:srgbClr val="FDB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EC8DCA8-5C24-4CDB-9E9A-D9DE31F95590}"/>
              </a:ext>
            </a:extLst>
          </p:cNvPr>
          <p:cNvSpPr txBox="1"/>
          <p:nvPr/>
        </p:nvSpPr>
        <p:spPr>
          <a:xfrm>
            <a:off x="5268897" y="1504556"/>
            <a:ext cx="6131250" cy="861774"/>
          </a:xfrm>
          <a:prstGeom prst="rect">
            <a:avLst/>
          </a:prstGeom>
          <a:noFill/>
        </p:spPr>
        <p:txBody>
          <a:bodyPr wrap="square" lIns="0" tIns="0" rIns="0" bIns="0" rtlCol="0" anchor="t" anchorCtr="0">
            <a:spAutoFit/>
          </a:bodyPr>
          <a:lstStyle/>
          <a:p>
            <a:r>
              <a:rPr lang="en-US" sz="1400" b="1" dirty="0" err="1">
                <a:solidFill>
                  <a:srgbClr val="37617A"/>
                </a:solidFill>
              </a:rPr>
              <a:t>NZTwork</a:t>
            </a:r>
            <a:r>
              <a:rPr lang="en-US" sz="1400" b="1" dirty="0">
                <a:solidFill>
                  <a:srgbClr val="37617A"/>
                </a:solidFill>
              </a:rPr>
              <a:t> creates the highest quality carbon credits measured and auditable from the point of origination. Whereas other carbon credit networks are brokering 3</a:t>
            </a:r>
            <a:r>
              <a:rPr lang="en-US" sz="1400" b="1" baseline="30000" dirty="0">
                <a:solidFill>
                  <a:srgbClr val="37617A"/>
                </a:solidFill>
              </a:rPr>
              <a:t>rd</a:t>
            </a:r>
            <a:r>
              <a:rPr lang="en-US" sz="1400" b="1" dirty="0">
                <a:solidFill>
                  <a:srgbClr val="37617A"/>
                </a:solidFill>
              </a:rPr>
              <a:t> party projects or investments which could lead to gaps in reliability, traceability and transparency. </a:t>
            </a:r>
            <a:endParaRPr lang="en-US" sz="1400" dirty="0">
              <a:solidFill>
                <a:schemeClr val="tx1">
                  <a:lumMod val="75000"/>
                  <a:lumOff val="25000"/>
                </a:schemeClr>
              </a:solidFill>
            </a:endParaRPr>
          </a:p>
        </p:txBody>
      </p:sp>
      <p:cxnSp>
        <p:nvCxnSpPr>
          <p:cNvPr id="17" name="Straight Connector 16">
            <a:extLst>
              <a:ext uri="{FF2B5EF4-FFF2-40B4-BE49-F238E27FC236}">
                <a16:creationId xmlns:a16="http://schemas.microsoft.com/office/drawing/2014/main" id="{DD134F5F-77A2-4236-AB63-440BC69F2636}"/>
              </a:ext>
            </a:extLst>
          </p:cNvPr>
          <p:cNvCxnSpPr>
            <a:cxnSpLocks/>
          </p:cNvCxnSpPr>
          <p:nvPr/>
        </p:nvCxnSpPr>
        <p:spPr>
          <a:xfrm>
            <a:off x="5063475" y="1285875"/>
            <a:ext cx="633667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4A431F9A-BB0F-4252-A136-4AE1D5DC6B6B}"/>
              </a:ext>
            </a:extLst>
          </p:cNvPr>
          <p:cNvSpPr/>
          <p:nvPr/>
        </p:nvSpPr>
        <p:spPr>
          <a:xfrm>
            <a:off x="4452685" y="1601030"/>
            <a:ext cx="668829" cy="668829"/>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p:txBody>
      </p:sp>
      <p:grpSp>
        <p:nvGrpSpPr>
          <p:cNvPr id="33" name="Group 32">
            <a:extLst>
              <a:ext uri="{FF2B5EF4-FFF2-40B4-BE49-F238E27FC236}">
                <a16:creationId xmlns:a16="http://schemas.microsoft.com/office/drawing/2014/main" id="{4A574605-30E6-46EF-BCB6-E6EAC972C86C}"/>
              </a:ext>
            </a:extLst>
          </p:cNvPr>
          <p:cNvGrpSpPr/>
          <p:nvPr/>
        </p:nvGrpSpPr>
        <p:grpSpPr>
          <a:xfrm>
            <a:off x="4560647" y="1708992"/>
            <a:ext cx="452904" cy="452904"/>
            <a:chOff x="4340211" y="1530631"/>
            <a:chExt cx="809624" cy="809624"/>
          </a:xfrm>
          <a:solidFill>
            <a:srgbClr val="FDB837"/>
          </a:solidFill>
        </p:grpSpPr>
        <p:sp>
          <p:nvSpPr>
            <p:cNvPr id="24" name="Freeform: Shape 23">
              <a:extLst>
                <a:ext uri="{FF2B5EF4-FFF2-40B4-BE49-F238E27FC236}">
                  <a16:creationId xmlns:a16="http://schemas.microsoft.com/office/drawing/2014/main" id="{87DADED2-C1A9-4E6C-A4D1-61FAA616090B}"/>
                </a:ext>
              </a:extLst>
            </p:cNvPr>
            <p:cNvSpPr/>
            <p:nvPr/>
          </p:nvSpPr>
          <p:spPr>
            <a:xfrm>
              <a:off x="4592594" y="1779820"/>
              <a:ext cx="304858" cy="311245"/>
            </a:xfrm>
            <a:custGeom>
              <a:avLst/>
              <a:gdLst>
                <a:gd name="connsiteX0" fmla="*/ 292999 w 304858"/>
                <a:gd name="connsiteY0" fmla="*/ 162080 h 311245"/>
                <a:gd name="connsiteX1" fmla="*/ 304859 w 304858"/>
                <a:gd name="connsiteY1" fmla="*/ 150220 h 311245"/>
                <a:gd name="connsiteX2" fmla="*/ 304859 w 304858"/>
                <a:gd name="connsiteY2" fmla="*/ 64572 h 311245"/>
                <a:gd name="connsiteX3" fmla="*/ 297164 w 304858"/>
                <a:gd name="connsiteY3" fmla="*/ 53468 h 311245"/>
                <a:gd name="connsiteX4" fmla="*/ 156594 w 304858"/>
                <a:gd name="connsiteY4" fmla="*/ 755 h 311245"/>
                <a:gd name="connsiteX5" fmla="*/ 148264 w 304858"/>
                <a:gd name="connsiteY5" fmla="*/ 755 h 311245"/>
                <a:gd name="connsiteX6" fmla="*/ 7695 w 304858"/>
                <a:gd name="connsiteY6" fmla="*/ 53468 h 311245"/>
                <a:gd name="connsiteX7" fmla="*/ 0 w 304858"/>
                <a:gd name="connsiteY7" fmla="*/ 64572 h 311245"/>
                <a:gd name="connsiteX8" fmla="*/ 0 w 304858"/>
                <a:gd name="connsiteY8" fmla="*/ 102650 h 311245"/>
                <a:gd name="connsiteX9" fmla="*/ 11860 w 304858"/>
                <a:gd name="connsiteY9" fmla="*/ 114509 h 311245"/>
                <a:gd name="connsiteX10" fmla="*/ 23719 w 304858"/>
                <a:gd name="connsiteY10" fmla="*/ 102650 h 311245"/>
                <a:gd name="connsiteX11" fmla="*/ 23719 w 304858"/>
                <a:gd name="connsiteY11" fmla="*/ 81686 h 311245"/>
                <a:gd name="connsiteX12" fmla="*/ 140570 w 304858"/>
                <a:gd name="connsiteY12" fmla="*/ 125504 h 311245"/>
                <a:gd name="connsiteX13" fmla="*/ 140570 w 304858"/>
                <a:gd name="connsiteY13" fmla="*/ 282273 h 311245"/>
                <a:gd name="connsiteX14" fmla="*/ 23719 w 304858"/>
                <a:gd name="connsiteY14" fmla="*/ 238455 h 311245"/>
                <a:gd name="connsiteX15" fmla="*/ 23719 w 304858"/>
                <a:gd name="connsiteY15" fmla="*/ 158128 h 311245"/>
                <a:gd name="connsiteX16" fmla="*/ 11860 w 304858"/>
                <a:gd name="connsiteY16" fmla="*/ 146268 h 311245"/>
                <a:gd name="connsiteX17" fmla="*/ 0 w 304858"/>
                <a:gd name="connsiteY17" fmla="*/ 158128 h 311245"/>
                <a:gd name="connsiteX18" fmla="*/ 0 w 304858"/>
                <a:gd name="connsiteY18" fmla="*/ 246674 h 311245"/>
                <a:gd name="connsiteX19" fmla="*/ 7695 w 304858"/>
                <a:gd name="connsiteY19" fmla="*/ 257778 h 311245"/>
                <a:gd name="connsiteX20" fmla="*/ 148264 w 304858"/>
                <a:gd name="connsiteY20" fmla="*/ 310491 h 311245"/>
                <a:gd name="connsiteX21" fmla="*/ 148270 w 304858"/>
                <a:gd name="connsiteY21" fmla="*/ 310458 h 311245"/>
                <a:gd name="connsiteX22" fmla="*/ 152431 w 304858"/>
                <a:gd name="connsiteY22" fmla="*/ 311245 h 311245"/>
                <a:gd name="connsiteX23" fmla="*/ 156594 w 304858"/>
                <a:gd name="connsiteY23" fmla="*/ 310489 h 311245"/>
                <a:gd name="connsiteX24" fmla="*/ 297164 w 304858"/>
                <a:gd name="connsiteY24" fmla="*/ 257777 h 311245"/>
                <a:gd name="connsiteX25" fmla="*/ 304859 w 304858"/>
                <a:gd name="connsiteY25" fmla="*/ 246673 h 311245"/>
                <a:gd name="connsiteX26" fmla="*/ 304859 w 304858"/>
                <a:gd name="connsiteY26" fmla="*/ 205499 h 311245"/>
                <a:gd name="connsiteX27" fmla="*/ 292999 w 304858"/>
                <a:gd name="connsiteY27" fmla="*/ 193639 h 311245"/>
                <a:gd name="connsiteX28" fmla="*/ 281139 w 304858"/>
                <a:gd name="connsiteY28" fmla="*/ 205499 h 311245"/>
                <a:gd name="connsiteX29" fmla="*/ 281139 w 304858"/>
                <a:gd name="connsiteY29" fmla="*/ 238453 h 311245"/>
                <a:gd name="connsiteX30" fmla="*/ 164289 w 304858"/>
                <a:gd name="connsiteY30" fmla="*/ 282273 h 311245"/>
                <a:gd name="connsiteX31" fmla="*/ 164289 w 304858"/>
                <a:gd name="connsiteY31" fmla="*/ 125504 h 311245"/>
                <a:gd name="connsiteX32" fmla="*/ 281139 w 304858"/>
                <a:gd name="connsiteY32" fmla="*/ 81686 h 311245"/>
                <a:gd name="connsiteX33" fmla="*/ 281139 w 304858"/>
                <a:gd name="connsiteY33" fmla="*/ 150220 h 311245"/>
                <a:gd name="connsiteX34" fmla="*/ 292999 w 304858"/>
                <a:gd name="connsiteY34" fmla="*/ 162080 h 311245"/>
                <a:gd name="connsiteX35" fmla="*/ 152429 w 304858"/>
                <a:gd name="connsiteY35" fmla="*/ 104620 h 311245"/>
                <a:gd name="connsiteX36" fmla="*/ 45638 w 304858"/>
                <a:gd name="connsiteY36" fmla="*/ 64574 h 311245"/>
                <a:gd name="connsiteX37" fmla="*/ 152429 w 304858"/>
                <a:gd name="connsiteY37" fmla="*/ 24526 h 311245"/>
                <a:gd name="connsiteX38" fmla="*/ 259221 w 304858"/>
                <a:gd name="connsiteY38" fmla="*/ 64574 h 3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58" h="311245">
                  <a:moveTo>
                    <a:pt x="292999" y="162080"/>
                  </a:moveTo>
                  <a:cubicBezTo>
                    <a:pt x="299550" y="162080"/>
                    <a:pt x="304859" y="156770"/>
                    <a:pt x="304859" y="150220"/>
                  </a:cubicBezTo>
                  <a:lnTo>
                    <a:pt x="304859" y="64572"/>
                  </a:lnTo>
                  <a:cubicBezTo>
                    <a:pt x="304859" y="59629"/>
                    <a:pt x="301792" y="55203"/>
                    <a:pt x="297164" y="53468"/>
                  </a:cubicBezTo>
                  <a:lnTo>
                    <a:pt x="156594" y="755"/>
                  </a:lnTo>
                  <a:cubicBezTo>
                    <a:pt x="153908" y="-252"/>
                    <a:pt x="150952" y="-252"/>
                    <a:pt x="148264" y="755"/>
                  </a:cubicBezTo>
                  <a:lnTo>
                    <a:pt x="7695" y="53468"/>
                  </a:lnTo>
                  <a:cubicBezTo>
                    <a:pt x="3066" y="55204"/>
                    <a:pt x="0" y="59629"/>
                    <a:pt x="0" y="64572"/>
                  </a:cubicBezTo>
                  <a:lnTo>
                    <a:pt x="0" y="102650"/>
                  </a:lnTo>
                  <a:cubicBezTo>
                    <a:pt x="0" y="109199"/>
                    <a:pt x="5308" y="114509"/>
                    <a:pt x="11860" y="114509"/>
                  </a:cubicBezTo>
                  <a:cubicBezTo>
                    <a:pt x="18411" y="114509"/>
                    <a:pt x="23719" y="109199"/>
                    <a:pt x="23719" y="102650"/>
                  </a:cubicBezTo>
                  <a:lnTo>
                    <a:pt x="23719" y="81686"/>
                  </a:lnTo>
                  <a:lnTo>
                    <a:pt x="140570" y="125504"/>
                  </a:lnTo>
                  <a:lnTo>
                    <a:pt x="140570" y="282273"/>
                  </a:lnTo>
                  <a:lnTo>
                    <a:pt x="23719" y="238455"/>
                  </a:lnTo>
                  <a:lnTo>
                    <a:pt x="23719" y="158128"/>
                  </a:lnTo>
                  <a:cubicBezTo>
                    <a:pt x="23719" y="151578"/>
                    <a:pt x="18411" y="146268"/>
                    <a:pt x="11860" y="146268"/>
                  </a:cubicBezTo>
                  <a:cubicBezTo>
                    <a:pt x="5308" y="146268"/>
                    <a:pt x="0" y="151578"/>
                    <a:pt x="0" y="158128"/>
                  </a:cubicBezTo>
                  <a:lnTo>
                    <a:pt x="0" y="246674"/>
                  </a:lnTo>
                  <a:cubicBezTo>
                    <a:pt x="0" y="251617"/>
                    <a:pt x="3066" y="256044"/>
                    <a:pt x="7695" y="257778"/>
                  </a:cubicBezTo>
                  <a:lnTo>
                    <a:pt x="148264" y="310491"/>
                  </a:lnTo>
                  <a:cubicBezTo>
                    <a:pt x="148266" y="310481"/>
                    <a:pt x="148269" y="310469"/>
                    <a:pt x="148270" y="310458"/>
                  </a:cubicBezTo>
                  <a:cubicBezTo>
                    <a:pt x="149607" y="310959"/>
                    <a:pt x="151011" y="311245"/>
                    <a:pt x="152431" y="311245"/>
                  </a:cubicBezTo>
                  <a:cubicBezTo>
                    <a:pt x="153834" y="311245"/>
                    <a:pt x="155244" y="310997"/>
                    <a:pt x="156594" y="310489"/>
                  </a:cubicBezTo>
                  <a:lnTo>
                    <a:pt x="297164" y="257777"/>
                  </a:lnTo>
                  <a:cubicBezTo>
                    <a:pt x="301792" y="256040"/>
                    <a:pt x="304859" y="251616"/>
                    <a:pt x="304859" y="246673"/>
                  </a:cubicBezTo>
                  <a:lnTo>
                    <a:pt x="304859" y="205499"/>
                  </a:lnTo>
                  <a:cubicBezTo>
                    <a:pt x="304859" y="198949"/>
                    <a:pt x="299550" y="193639"/>
                    <a:pt x="292999" y="193639"/>
                  </a:cubicBezTo>
                  <a:cubicBezTo>
                    <a:pt x="286448" y="193639"/>
                    <a:pt x="281139" y="198949"/>
                    <a:pt x="281139" y="205499"/>
                  </a:cubicBezTo>
                  <a:lnTo>
                    <a:pt x="281139" y="238453"/>
                  </a:lnTo>
                  <a:lnTo>
                    <a:pt x="164289" y="282273"/>
                  </a:lnTo>
                  <a:lnTo>
                    <a:pt x="164289" y="125504"/>
                  </a:lnTo>
                  <a:lnTo>
                    <a:pt x="281139" y="81686"/>
                  </a:lnTo>
                  <a:lnTo>
                    <a:pt x="281139" y="150220"/>
                  </a:lnTo>
                  <a:cubicBezTo>
                    <a:pt x="281139" y="156771"/>
                    <a:pt x="286448" y="162080"/>
                    <a:pt x="292999" y="162080"/>
                  </a:cubicBezTo>
                  <a:close/>
                  <a:moveTo>
                    <a:pt x="152429" y="104620"/>
                  </a:moveTo>
                  <a:lnTo>
                    <a:pt x="45638" y="64574"/>
                  </a:lnTo>
                  <a:lnTo>
                    <a:pt x="152429" y="24526"/>
                  </a:lnTo>
                  <a:lnTo>
                    <a:pt x="259221" y="64574"/>
                  </a:lnTo>
                  <a:close/>
                </a:path>
              </a:pathLst>
            </a:custGeom>
            <a:solidFill>
              <a:srgbClr val="37617A"/>
            </a:solidFill>
            <a:ln w="158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7F14958-5C80-42A4-9F0F-9439E52A0EB8}"/>
                </a:ext>
              </a:extLst>
            </p:cNvPr>
            <p:cNvSpPr/>
            <p:nvPr/>
          </p:nvSpPr>
          <p:spPr>
            <a:xfrm>
              <a:off x="4685242" y="1530631"/>
              <a:ext cx="119561" cy="215404"/>
            </a:xfrm>
            <a:custGeom>
              <a:avLst/>
              <a:gdLst>
                <a:gd name="connsiteX0" fmla="*/ 47921 w 119561"/>
                <a:gd name="connsiteY0" fmla="*/ 118376 h 215404"/>
                <a:gd name="connsiteX1" fmla="*/ 47921 w 119561"/>
                <a:gd name="connsiteY1" fmla="*/ 203545 h 215404"/>
                <a:gd name="connsiteX2" fmla="*/ 59781 w 119561"/>
                <a:gd name="connsiteY2" fmla="*/ 215405 h 215404"/>
                <a:gd name="connsiteX3" fmla="*/ 71641 w 119561"/>
                <a:gd name="connsiteY3" fmla="*/ 203545 h 215404"/>
                <a:gd name="connsiteX4" fmla="*/ 71641 w 119561"/>
                <a:gd name="connsiteY4" fmla="*/ 118376 h 215404"/>
                <a:gd name="connsiteX5" fmla="*/ 119562 w 119561"/>
                <a:gd name="connsiteY5" fmla="*/ 59781 h 215404"/>
                <a:gd name="connsiteX6" fmla="*/ 59781 w 119561"/>
                <a:gd name="connsiteY6" fmla="*/ 0 h 215404"/>
                <a:gd name="connsiteX7" fmla="*/ 0 w 119561"/>
                <a:gd name="connsiteY7" fmla="*/ 59781 h 215404"/>
                <a:gd name="connsiteX8" fmla="*/ 47921 w 119561"/>
                <a:gd name="connsiteY8" fmla="*/ 118376 h 215404"/>
                <a:gd name="connsiteX9" fmla="*/ 59781 w 119561"/>
                <a:gd name="connsiteY9" fmla="*/ 23719 h 215404"/>
                <a:gd name="connsiteX10" fmla="*/ 95843 w 119561"/>
                <a:gd name="connsiteY10" fmla="*/ 59781 h 215404"/>
                <a:gd name="connsiteX11" fmla="*/ 59781 w 119561"/>
                <a:gd name="connsiteY11" fmla="*/ 95843 h 215404"/>
                <a:gd name="connsiteX12" fmla="*/ 23719 w 119561"/>
                <a:gd name="connsiteY12" fmla="*/ 59781 h 215404"/>
                <a:gd name="connsiteX13" fmla="*/ 59781 w 119561"/>
                <a:gd name="connsiteY13" fmla="*/ 23719 h 21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561" h="215404">
                  <a:moveTo>
                    <a:pt x="47921" y="118376"/>
                  </a:moveTo>
                  <a:lnTo>
                    <a:pt x="47921" y="203545"/>
                  </a:lnTo>
                  <a:cubicBezTo>
                    <a:pt x="47921" y="210095"/>
                    <a:pt x="53230" y="215405"/>
                    <a:pt x="59781" y="215405"/>
                  </a:cubicBezTo>
                  <a:cubicBezTo>
                    <a:pt x="66332" y="215405"/>
                    <a:pt x="71641" y="210095"/>
                    <a:pt x="71641" y="203545"/>
                  </a:cubicBezTo>
                  <a:lnTo>
                    <a:pt x="71641" y="118376"/>
                  </a:lnTo>
                  <a:cubicBezTo>
                    <a:pt x="98942" y="112859"/>
                    <a:pt x="119562" y="88684"/>
                    <a:pt x="119562" y="59781"/>
                  </a:cubicBezTo>
                  <a:cubicBezTo>
                    <a:pt x="119562" y="26817"/>
                    <a:pt x="92745" y="0"/>
                    <a:pt x="59781" y="0"/>
                  </a:cubicBezTo>
                  <a:cubicBezTo>
                    <a:pt x="26817" y="0"/>
                    <a:pt x="0" y="26817"/>
                    <a:pt x="0" y="59781"/>
                  </a:cubicBezTo>
                  <a:cubicBezTo>
                    <a:pt x="0" y="88684"/>
                    <a:pt x="20620" y="112859"/>
                    <a:pt x="47921" y="118376"/>
                  </a:cubicBezTo>
                  <a:close/>
                  <a:moveTo>
                    <a:pt x="59781" y="23719"/>
                  </a:moveTo>
                  <a:cubicBezTo>
                    <a:pt x="79664" y="23719"/>
                    <a:pt x="95843" y="39896"/>
                    <a:pt x="95843" y="59781"/>
                  </a:cubicBezTo>
                  <a:cubicBezTo>
                    <a:pt x="95843" y="79666"/>
                    <a:pt x="79664" y="95843"/>
                    <a:pt x="59781" y="95843"/>
                  </a:cubicBezTo>
                  <a:cubicBezTo>
                    <a:pt x="39898" y="95843"/>
                    <a:pt x="23719" y="79666"/>
                    <a:pt x="23719" y="59781"/>
                  </a:cubicBezTo>
                  <a:cubicBezTo>
                    <a:pt x="23719" y="39896"/>
                    <a:pt x="39898" y="23719"/>
                    <a:pt x="59781" y="23719"/>
                  </a:cubicBezTo>
                  <a:close/>
                </a:path>
              </a:pathLst>
            </a:custGeom>
            <a:grpFill/>
            <a:ln w="158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32BDB25-6EE0-43C4-B55D-C3E40FE535B7}"/>
                </a:ext>
              </a:extLst>
            </p:cNvPr>
            <p:cNvSpPr/>
            <p:nvPr/>
          </p:nvSpPr>
          <p:spPr>
            <a:xfrm>
              <a:off x="4875482" y="2065902"/>
              <a:ext cx="179847" cy="179843"/>
            </a:xfrm>
            <a:custGeom>
              <a:avLst/>
              <a:gdLst>
                <a:gd name="connsiteX0" fmla="*/ 97702 w 179847"/>
                <a:gd name="connsiteY0" fmla="*/ 15558 h 179843"/>
                <a:gd name="connsiteX1" fmla="*/ 48636 w 179847"/>
                <a:gd name="connsiteY1" fmla="*/ 31863 h 179843"/>
                <a:gd name="connsiteX2" fmla="*/ 20247 w 179847"/>
                <a:gd name="connsiteY2" fmla="*/ 3474 h 179843"/>
                <a:gd name="connsiteX3" fmla="*/ 3474 w 179847"/>
                <a:gd name="connsiteY3" fmla="*/ 3474 h 179843"/>
                <a:gd name="connsiteX4" fmla="*/ 3474 w 179847"/>
                <a:gd name="connsiteY4" fmla="*/ 20245 h 179843"/>
                <a:gd name="connsiteX5" fmla="*/ 31864 w 179847"/>
                <a:gd name="connsiteY5" fmla="*/ 48634 h 179843"/>
                <a:gd name="connsiteX6" fmla="*/ 15560 w 179847"/>
                <a:gd name="connsiteY6" fmla="*/ 97700 h 179843"/>
                <a:gd name="connsiteX7" fmla="*/ 97703 w 179847"/>
                <a:gd name="connsiteY7" fmla="*/ 179844 h 179843"/>
                <a:gd name="connsiteX8" fmla="*/ 179847 w 179847"/>
                <a:gd name="connsiteY8" fmla="*/ 97700 h 179843"/>
                <a:gd name="connsiteX9" fmla="*/ 97702 w 179847"/>
                <a:gd name="connsiteY9" fmla="*/ 15558 h 179843"/>
                <a:gd name="connsiteX10" fmla="*/ 97702 w 179847"/>
                <a:gd name="connsiteY10" fmla="*/ 156126 h 179843"/>
                <a:gd name="connsiteX11" fmla="*/ 39277 w 179847"/>
                <a:gd name="connsiteY11" fmla="*/ 97702 h 179843"/>
                <a:gd name="connsiteX12" fmla="*/ 97702 w 179847"/>
                <a:gd name="connsiteY12" fmla="*/ 39277 h 179843"/>
                <a:gd name="connsiteX13" fmla="*/ 156126 w 179847"/>
                <a:gd name="connsiteY13" fmla="*/ 97702 h 179843"/>
                <a:gd name="connsiteX14" fmla="*/ 97702 w 179847"/>
                <a:gd name="connsiteY14" fmla="*/ 156126 h 17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847" h="179843">
                  <a:moveTo>
                    <a:pt x="97702" y="15558"/>
                  </a:moveTo>
                  <a:cubicBezTo>
                    <a:pt x="79322" y="15558"/>
                    <a:pt x="62336" y="21625"/>
                    <a:pt x="48636" y="31863"/>
                  </a:cubicBezTo>
                  <a:lnTo>
                    <a:pt x="20247" y="3474"/>
                  </a:lnTo>
                  <a:cubicBezTo>
                    <a:pt x="15613" y="-1158"/>
                    <a:pt x="8105" y="-1158"/>
                    <a:pt x="3474" y="3474"/>
                  </a:cubicBezTo>
                  <a:cubicBezTo>
                    <a:pt x="-1158" y="8105"/>
                    <a:pt x="-1158" y="15615"/>
                    <a:pt x="3474" y="20245"/>
                  </a:cubicBezTo>
                  <a:lnTo>
                    <a:pt x="31864" y="48634"/>
                  </a:lnTo>
                  <a:cubicBezTo>
                    <a:pt x="21627" y="62334"/>
                    <a:pt x="15560" y="79322"/>
                    <a:pt x="15560" y="97700"/>
                  </a:cubicBezTo>
                  <a:cubicBezTo>
                    <a:pt x="15560" y="142995"/>
                    <a:pt x="52410" y="179844"/>
                    <a:pt x="97703" y="179844"/>
                  </a:cubicBezTo>
                  <a:cubicBezTo>
                    <a:pt x="142996" y="179844"/>
                    <a:pt x="179847" y="142995"/>
                    <a:pt x="179847" y="97700"/>
                  </a:cubicBezTo>
                  <a:cubicBezTo>
                    <a:pt x="179847" y="52405"/>
                    <a:pt x="142996" y="15558"/>
                    <a:pt x="97702" y="15558"/>
                  </a:cubicBezTo>
                  <a:close/>
                  <a:moveTo>
                    <a:pt x="97702" y="156126"/>
                  </a:moveTo>
                  <a:cubicBezTo>
                    <a:pt x="65486" y="156126"/>
                    <a:pt x="39277" y="129916"/>
                    <a:pt x="39277" y="97702"/>
                  </a:cubicBezTo>
                  <a:cubicBezTo>
                    <a:pt x="39277" y="65488"/>
                    <a:pt x="65486" y="39277"/>
                    <a:pt x="97702" y="39277"/>
                  </a:cubicBezTo>
                  <a:cubicBezTo>
                    <a:pt x="129918" y="39277"/>
                    <a:pt x="156126" y="65488"/>
                    <a:pt x="156126" y="97702"/>
                  </a:cubicBezTo>
                  <a:cubicBezTo>
                    <a:pt x="156126" y="129916"/>
                    <a:pt x="129918" y="156126"/>
                    <a:pt x="97702" y="156126"/>
                  </a:cubicBezTo>
                  <a:close/>
                </a:path>
              </a:pathLst>
            </a:custGeom>
            <a:grpFill/>
            <a:ln w="158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461200-C54B-4B68-856A-0C37B5FB8A6A}"/>
                </a:ext>
              </a:extLst>
            </p:cNvPr>
            <p:cNvSpPr/>
            <p:nvPr/>
          </p:nvSpPr>
          <p:spPr>
            <a:xfrm>
              <a:off x="4434720" y="1625140"/>
              <a:ext cx="179845" cy="179844"/>
            </a:xfrm>
            <a:custGeom>
              <a:avLst/>
              <a:gdLst>
                <a:gd name="connsiteX0" fmla="*/ 82142 w 179845"/>
                <a:gd name="connsiteY0" fmla="*/ 164286 h 179844"/>
                <a:gd name="connsiteX1" fmla="*/ 131208 w 179845"/>
                <a:gd name="connsiteY1" fmla="*/ 147981 h 179844"/>
                <a:gd name="connsiteX2" fmla="*/ 159597 w 179845"/>
                <a:gd name="connsiteY2" fmla="*/ 176370 h 179844"/>
                <a:gd name="connsiteX3" fmla="*/ 167985 w 179845"/>
                <a:gd name="connsiteY3" fmla="*/ 179844 h 179844"/>
                <a:gd name="connsiteX4" fmla="*/ 176372 w 179845"/>
                <a:gd name="connsiteY4" fmla="*/ 176370 h 179844"/>
                <a:gd name="connsiteX5" fmla="*/ 176372 w 179845"/>
                <a:gd name="connsiteY5" fmla="*/ 159599 h 179844"/>
                <a:gd name="connsiteX6" fmla="*/ 147983 w 179845"/>
                <a:gd name="connsiteY6" fmla="*/ 131210 h 179844"/>
                <a:gd name="connsiteX7" fmla="*/ 164287 w 179845"/>
                <a:gd name="connsiteY7" fmla="*/ 82144 h 179844"/>
                <a:gd name="connsiteX8" fmla="*/ 82144 w 179845"/>
                <a:gd name="connsiteY8" fmla="*/ 0 h 179844"/>
                <a:gd name="connsiteX9" fmla="*/ 0 w 179845"/>
                <a:gd name="connsiteY9" fmla="*/ 82144 h 179844"/>
                <a:gd name="connsiteX10" fmla="*/ 82142 w 179845"/>
                <a:gd name="connsiteY10" fmla="*/ 164286 h 179844"/>
                <a:gd name="connsiteX11" fmla="*/ 82142 w 179845"/>
                <a:gd name="connsiteY11" fmla="*/ 23718 h 179844"/>
                <a:gd name="connsiteX12" fmla="*/ 140566 w 179845"/>
                <a:gd name="connsiteY12" fmla="*/ 82142 h 179844"/>
                <a:gd name="connsiteX13" fmla="*/ 82142 w 179845"/>
                <a:gd name="connsiteY13" fmla="*/ 140566 h 179844"/>
                <a:gd name="connsiteX14" fmla="*/ 23718 w 179845"/>
                <a:gd name="connsiteY14" fmla="*/ 82142 h 179844"/>
                <a:gd name="connsiteX15" fmla="*/ 82142 w 179845"/>
                <a:gd name="connsiteY15" fmla="*/ 23718 h 17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9845" h="179844">
                  <a:moveTo>
                    <a:pt x="82142" y="164286"/>
                  </a:moveTo>
                  <a:cubicBezTo>
                    <a:pt x="100522" y="164286"/>
                    <a:pt x="117508" y="158218"/>
                    <a:pt x="131208" y="147981"/>
                  </a:cubicBezTo>
                  <a:lnTo>
                    <a:pt x="159597" y="176370"/>
                  </a:lnTo>
                  <a:cubicBezTo>
                    <a:pt x="161914" y="178685"/>
                    <a:pt x="164950" y="179844"/>
                    <a:pt x="167985" y="179844"/>
                  </a:cubicBezTo>
                  <a:cubicBezTo>
                    <a:pt x="171019" y="179844"/>
                    <a:pt x="174055" y="178687"/>
                    <a:pt x="176372" y="176370"/>
                  </a:cubicBezTo>
                  <a:cubicBezTo>
                    <a:pt x="181003" y="171739"/>
                    <a:pt x="181003" y="164229"/>
                    <a:pt x="176372" y="159599"/>
                  </a:cubicBezTo>
                  <a:lnTo>
                    <a:pt x="147983" y="131210"/>
                  </a:lnTo>
                  <a:cubicBezTo>
                    <a:pt x="158220" y="117509"/>
                    <a:pt x="164287" y="100522"/>
                    <a:pt x="164287" y="82144"/>
                  </a:cubicBezTo>
                  <a:cubicBezTo>
                    <a:pt x="164287" y="36849"/>
                    <a:pt x="127437" y="0"/>
                    <a:pt x="82144" y="0"/>
                  </a:cubicBezTo>
                  <a:cubicBezTo>
                    <a:pt x="36851" y="0"/>
                    <a:pt x="0" y="36849"/>
                    <a:pt x="0" y="82144"/>
                  </a:cubicBezTo>
                  <a:cubicBezTo>
                    <a:pt x="0" y="127438"/>
                    <a:pt x="36847" y="164286"/>
                    <a:pt x="82142" y="164286"/>
                  </a:cubicBezTo>
                  <a:close/>
                  <a:moveTo>
                    <a:pt x="82142" y="23718"/>
                  </a:moveTo>
                  <a:cubicBezTo>
                    <a:pt x="114358" y="23718"/>
                    <a:pt x="140566" y="49928"/>
                    <a:pt x="140566" y="82142"/>
                  </a:cubicBezTo>
                  <a:cubicBezTo>
                    <a:pt x="140566" y="114356"/>
                    <a:pt x="114358" y="140566"/>
                    <a:pt x="82142" y="140566"/>
                  </a:cubicBezTo>
                  <a:cubicBezTo>
                    <a:pt x="49926" y="140566"/>
                    <a:pt x="23718" y="114356"/>
                    <a:pt x="23718" y="82142"/>
                  </a:cubicBezTo>
                  <a:cubicBezTo>
                    <a:pt x="23718" y="49928"/>
                    <a:pt x="49926" y="23718"/>
                    <a:pt x="82142" y="23718"/>
                  </a:cubicBezTo>
                  <a:close/>
                </a:path>
              </a:pathLst>
            </a:custGeom>
            <a:grpFill/>
            <a:ln w="158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A50181D-98C9-4338-9760-845145359430}"/>
                </a:ext>
              </a:extLst>
            </p:cNvPr>
            <p:cNvSpPr/>
            <p:nvPr/>
          </p:nvSpPr>
          <p:spPr>
            <a:xfrm>
              <a:off x="4685242" y="2124851"/>
              <a:ext cx="119561" cy="215404"/>
            </a:xfrm>
            <a:custGeom>
              <a:avLst/>
              <a:gdLst>
                <a:gd name="connsiteX0" fmla="*/ 71641 w 119561"/>
                <a:gd name="connsiteY0" fmla="*/ 97029 h 215404"/>
                <a:gd name="connsiteX1" fmla="*/ 71641 w 119561"/>
                <a:gd name="connsiteY1" fmla="*/ 11860 h 215404"/>
                <a:gd name="connsiteX2" fmla="*/ 59781 w 119561"/>
                <a:gd name="connsiteY2" fmla="*/ 0 h 215404"/>
                <a:gd name="connsiteX3" fmla="*/ 47921 w 119561"/>
                <a:gd name="connsiteY3" fmla="*/ 11860 h 215404"/>
                <a:gd name="connsiteX4" fmla="*/ 47921 w 119561"/>
                <a:gd name="connsiteY4" fmla="*/ 97029 h 215404"/>
                <a:gd name="connsiteX5" fmla="*/ 0 w 119561"/>
                <a:gd name="connsiteY5" fmla="*/ 155624 h 215404"/>
                <a:gd name="connsiteX6" fmla="*/ 59781 w 119561"/>
                <a:gd name="connsiteY6" fmla="*/ 215405 h 215404"/>
                <a:gd name="connsiteX7" fmla="*/ 119562 w 119561"/>
                <a:gd name="connsiteY7" fmla="*/ 155624 h 215404"/>
                <a:gd name="connsiteX8" fmla="*/ 71641 w 119561"/>
                <a:gd name="connsiteY8" fmla="*/ 97029 h 215404"/>
                <a:gd name="connsiteX9" fmla="*/ 59781 w 119561"/>
                <a:gd name="connsiteY9" fmla="*/ 191685 h 215404"/>
                <a:gd name="connsiteX10" fmla="*/ 23719 w 119561"/>
                <a:gd name="connsiteY10" fmla="*/ 155624 h 215404"/>
                <a:gd name="connsiteX11" fmla="*/ 59781 w 119561"/>
                <a:gd name="connsiteY11" fmla="*/ 119562 h 215404"/>
                <a:gd name="connsiteX12" fmla="*/ 95843 w 119561"/>
                <a:gd name="connsiteY12" fmla="*/ 155624 h 215404"/>
                <a:gd name="connsiteX13" fmla="*/ 59781 w 119561"/>
                <a:gd name="connsiteY13" fmla="*/ 191685 h 21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561" h="215404">
                  <a:moveTo>
                    <a:pt x="71641" y="97029"/>
                  </a:moveTo>
                  <a:lnTo>
                    <a:pt x="71641" y="11860"/>
                  </a:lnTo>
                  <a:cubicBezTo>
                    <a:pt x="71641" y="5310"/>
                    <a:pt x="66332" y="0"/>
                    <a:pt x="59781" y="0"/>
                  </a:cubicBezTo>
                  <a:cubicBezTo>
                    <a:pt x="53230" y="0"/>
                    <a:pt x="47921" y="5310"/>
                    <a:pt x="47921" y="11860"/>
                  </a:cubicBezTo>
                  <a:lnTo>
                    <a:pt x="47921" y="97029"/>
                  </a:lnTo>
                  <a:cubicBezTo>
                    <a:pt x="20620" y="102546"/>
                    <a:pt x="0" y="126721"/>
                    <a:pt x="0" y="155624"/>
                  </a:cubicBezTo>
                  <a:cubicBezTo>
                    <a:pt x="0" y="188587"/>
                    <a:pt x="26817" y="215405"/>
                    <a:pt x="59781" y="215405"/>
                  </a:cubicBezTo>
                  <a:cubicBezTo>
                    <a:pt x="92745" y="215405"/>
                    <a:pt x="119562" y="188587"/>
                    <a:pt x="119562" y="155624"/>
                  </a:cubicBezTo>
                  <a:cubicBezTo>
                    <a:pt x="119562" y="126721"/>
                    <a:pt x="98942" y="102546"/>
                    <a:pt x="71641" y="97029"/>
                  </a:cubicBezTo>
                  <a:close/>
                  <a:moveTo>
                    <a:pt x="59781" y="191685"/>
                  </a:moveTo>
                  <a:cubicBezTo>
                    <a:pt x="39898" y="191685"/>
                    <a:pt x="23719" y="175508"/>
                    <a:pt x="23719" y="155624"/>
                  </a:cubicBezTo>
                  <a:cubicBezTo>
                    <a:pt x="23719" y="135739"/>
                    <a:pt x="39898" y="119562"/>
                    <a:pt x="59781" y="119562"/>
                  </a:cubicBezTo>
                  <a:cubicBezTo>
                    <a:pt x="79664" y="119562"/>
                    <a:pt x="95843" y="135739"/>
                    <a:pt x="95843" y="155624"/>
                  </a:cubicBezTo>
                  <a:cubicBezTo>
                    <a:pt x="95843" y="175508"/>
                    <a:pt x="79664" y="191685"/>
                    <a:pt x="59781" y="191685"/>
                  </a:cubicBezTo>
                  <a:close/>
                </a:path>
              </a:pathLst>
            </a:custGeom>
            <a:grpFill/>
            <a:ln w="158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B04E611-5955-4C7A-BFC7-D10F7DE43F72}"/>
                </a:ext>
              </a:extLst>
            </p:cNvPr>
            <p:cNvSpPr/>
            <p:nvPr/>
          </p:nvSpPr>
          <p:spPr>
            <a:xfrm>
              <a:off x="4934431" y="1875662"/>
              <a:ext cx="215404" cy="119561"/>
            </a:xfrm>
            <a:custGeom>
              <a:avLst/>
              <a:gdLst>
                <a:gd name="connsiteX0" fmla="*/ 155624 w 215404"/>
                <a:gd name="connsiteY0" fmla="*/ 0 h 119561"/>
                <a:gd name="connsiteX1" fmla="*/ 97029 w 215404"/>
                <a:gd name="connsiteY1" fmla="*/ 47921 h 119561"/>
                <a:gd name="connsiteX2" fmla="*/ 11860 w 215404"/>
                <a:gd name="connsiteY2" fmla="*/ 47921 h 119561"/>
                <a:gd name="connsiteX3" fmla="*/ 0 w 215404"/>
                <a:gd name="connsiteY3" fmla="*/ 59781 h 119561"/>
                <a:gd name="connsiteX4" fmla="*/ 11860 w 215404"/>
                <a:gd name="connsiteY4" fmla="*/ 71641 h 119561"/>
                <a:gd name="connsiteX5" fmla="*/ 97029 w 215404"/>
                <a:gd name="connsiteY5" fmla="*/ 71641 h 119561"/>
                <a:gd name="connsiteX6" fmla="*/ 155624 w 215404"/>
                <a:gd name="connsiteY6" fmla="*/ 119562 h 119561"/>
                <a:gd name="connsiteX7" fmla="*/ 215405 w 215404"/>
                <a:gd name="connsiteY7" fmla="*/ 59781 h 119561"/>
                <a:gd name="connsiteX8" fmla="*/ 155624 w 215404"/>
                <a:gd name="connsiteY8" fmla="*/ 0 h 119561"/>
                <a:gd name="connsiteX9" fmla="*/ 155624 w 215404"/>
                <a:gd name="connsiteY9" fmla="*/ 95843 h 119561"/>
                <a:gd name="connsiteX10" fmla="*/ 119562 w 215404"/>
                <a:gd name="connsiteY10" fmla="*/ 59781 h 119561"/>
                <a:gd name="connsiteX11" fmla="*/ 155624 w 215404"/>
                <a:gd name="connsiteY11" fmla="*/ 23719 h 119561"/>
                <a:gd name="connsiteX12" fmla="*/ 191685 w 215404"/>
                <a:gd name="connsiteY12" fmla="*/ 59781 h 119561"/>
                <a:gd name="connsiteX13" fmla="*/ 155624 w 215404"/>
                <a:gd name="connsiteY13" fmla="*/ 95843 h 11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404" h="119561">
                  <a:moveTo>
                    <a:pt x="155624" y="0"/>
                  </a:moveTo>
                  <a:cubicBezTo>
                    <a:pt x="126721" y="0"/>
                    <a:pt x="102546" y="20620"/>
                    <a:pt x="97029" y="47921"/>
                  </a:cubicBezTo>
                  <a:lnTo>
                    <a:pt x="11860" y="47921"/>
                  </a:lnTo>
                  <a:cubicBezTo>
                    <a:pt x="5308" y="47921"/>
                    <a:pt x="0" y="53231"/>
                    <a:pt x="0" y="59781"/>
                  </a:cubicBezTo>
                  <a:cubicBezTo>
                    <a:pt x="0" y="66331"/>
                    <a:pt x="5308" y="71641"/>
                    <a:pt x="11860" y="71641"/>
                  </a:cubicBezTo>
                  <a:lnTo>
                    <a:pt x="97029" y="71641"/>
                  </a:lnTo>
                  <a:cubicBezTo>
                    <a:pt x="102546" y="98942"/>
                    <a:pt x="126721" y="119562"/>
                    <a:pt x="155624" y="119562"/>
                  </a:cubicBezTo>
                  <a:cubicBezTo>
                    <a:pt x="188587" y="119562"/>
                    <a:pt x="215405" y="92745"/>
                    <a:pt x="215405" y="59781"/>
                  </a:cubicBezTo>
                  <a:cubicBezTo>
                    <a:pt x="215405" y="26817"/>
                    <a:pt x="188587" y="0"/>
                    <a:pt x="155624" y="0"/>
                  </a:cubicBezTo>
                  <a:close/>
                  <a:moveTo>
                    <a:pt x="155624" y="95843"/>
                  </a:moveTo>
                  <a:cubicBezTo>
                    <a:pt x="135740" y="95843"/>
                    <a:pt x="119562" y="79666"/>
                    <a:pt x="119562" y="59781"/>
                  </a:cubicBezTo>
                  <a:cubicBezTo>
                    <a:pt x="119562" y="39896"/>
                    <a:pt x="135739" y="23719"/>
                    <a:pt x="155624" y="23719"/>
                  </a:cubicBezTo>
                  <a:cubicBezTo>
                    <a:pt x="175508" y="23719"/>
                    <a:pt x="191685" y="39896"/>
                    <a:pt x="191685" y="59781"/>
                  </a:cubicBezTo>
                  <a:cubicBezTo>
                    <a:pt x="191685" y="79666"/>
                    <a:pt x="175508" y="95843"/>
                    <a:pt x="155624" y="95843"/>
                  </a:cubicBezTo>
                  <a:close/>
                </a:path>
              </a:pathLst>
            </a:custGeom>
            <a:grpFill/>
            <a:ln w="158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3F3C6D2-544E-4281-A699-1B5E4581D161}"/>
                </a:ext>
              </a:extLst>
            </p:cNvPr>
            <p:cNvSpPr/>
            <p:nvPr/>
          </p:nvSpPr>
          <p:spPr>
            <a:xfrm>
              <a:off x="4340211" y="1875662"/>
              <a:ext cx="215404" cy="119561"/>
            </a:xfrm>
            <a:custGeom>
              <a:avLst/>
              <a:gdLst>
                <a:gd name="connsiteX0" fmla="*/ 118376 w 215404"/>
                <a:gd name="connsiteY0" fmla="*/ 71641 h 119561"/>
                <a:gd name="connsiteX1" fmla="*/ 203545 w 215404"/>
                <a:gd name="connsiteY1" fmla="*/ 71641 h 119561"/>
                <a:gd name="connsiteX2" fmla="*/ 215405 w 215404"/>
                <a:gd name="connsiteY2" fmla="*/ 59781 h 119561"/>
                <a:gd name="connsiteX3" fmla="*/ 203545 w 215404"/>
                <a:gd name="connsiteY3" fmla="*/ 47921 h 119561"/>
                <a:gd name="connsiteX4" fmla="*/ 118376 w 215404"/>
                <a:gd name="connsiteY4" fmla="*/ 47921 h 119561"/>
                <a:gd name="connsiteX5" fmla="*/ 59781 w 215404"/>
                <a:gd name="connsiteY5" fmla="*/ 0 h 119561"/>
                <a:gd name="connsiteX6" fmla="*/ 0 w 215404"/>
                <a:gd name="connsiteY6" fmla="*/ 59781 h 119561"/>
                <a:gd name="connsiteX7" fmla="*/ 59781 w 215404"/>
                <a:gd name="connsiteY7" fmla="*/ 119562 h 119561"/>
                <a:gd name="connsiteX8" fmla="*/ 118376 w 215404"/>
                <a:gd name="connsiteY8" fmla="*/ 71641 h 119561"/>
                <a:gd name="connsiteX9" fmla="*/ 59781 w 215404"/>
                <a:gd name="connsiteY9" fmla="*/ 95843 h 119561"/>
                <a:gd name="connsiteX10" fmla="*/ 23719 w 215404"/>
                <a:gd name="connsiteY10" fmla="*/ 59781 h 119561"/>
                <a:gd name="connsiteX11" fmla="*/ 59781 w 215404"/>
                <a:gd name="connsiteY11" fmla="*/ 23719 h 119561"/>
                <a:gd name="connsiteX12" fmla="*/ 95841 w 215404"/>
                <a:gd name="connsiteY12" fmla="*/ 59781 h 119561"/>
                <a:gd name="connsiteX13" fmla="*/ 59781 w 215404"/>
                <a:gd name="connsiteY13" fmla="*/ 95843 h 11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404" h="119561">
                  <a:moveTo>
                    <a:pt x="118376" y="71641"/>
                  </a:moveTo>
                  <a:lnTo>
                    <a:pt x="203545" y="71641"/>
                  </a:lnTo>
                  <a:cubicBezTo>
                    <a:pt x="210096" y="71641"/>
                    <a:pt x="215405" y="66331"/>
                    <a:pt x="215405" y="59781"/>
                  </a:cubicBezTo>
                  <a:cubicBezTo>
                    <a:pt x="215405" y="53231"/>
                    <a:pt x="210096" y="47921"/>
                    <a:pt x="203545" y="47921"/>
                  </a:cubicBezTo>
                  <a:lnTo>
                    <a:pt x="118376" y="47921"/>
                  </a:lnTo>
                  <a:cubicBezTo>
                    <a:pt x="112859" y="20620"/>
                    <a:pt x="88684" y="0"/>
                    <a:pt x="59781" y="0"/>
                  </a:cubicBezTo>
                  <a:cubicBezTo>
                    <a:pt x="26817" y="0"/>
                    <a:pt x="0" y="26817"/>
                    <a:pt x="0" y="59781"/>
                  </a:cubicBezTo>
                  <a:cubicBezTo>
                    <a:pt x="0" y="92745"/>
                    <a:pt x="26817" y="119562"/>
                    <a:pt x="59781" y="119562"/>
                  </a:cubicBezTo>
                  <a:cubicBezTo>
                    <a:pt x="88684" y="119562"/>
                    <a:pt x="112859" y="98942"/>
                    <a:pt x="118376" y="71641"/>
                  </a:cubicBezTo>
                  <a:close/>
                  <a:moveTo>
                    <a:pt x="59781" y="95843"/>
                  </a:moveTo>
                  <a:cubicBezTo>
                    <a:pt x="39896" y="95843"/>
                    <a:pt x="23719" y="79666"/>
                    <a:pt x="23719" y="59781"/>
                  </a:cubicBezTo>
                  <a:cubicBezTo>
                    <a:pt x="23719" y="39896"/>
                    <a:pt x="39896" y="23719"/>
                    <a:pt x="59781" y="23719"/>
                  </a:cubicBezTo>
                  <a:cubicBezTo>
                    <a:pt x="79666" y="23719"/>
                    <a:pt x="95841" y="39896"/>
                    <a:pt x="95841" y="59781"/>
                  </a:cubicBezTo>
                  <a:cubicBezTo>
                    <a:pt x="95841" y="79666"/>
                    <a:pt x="79664" y="95843"/>
                    <a:pt x="59781" y="95843"/>
                  </a:cubicBezTo>
                  <a:close/>
                </a:path>
              </a:pathLst>
            </a:custGeom>
            <a:grpFill/>
            <a:ln w="158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E230A99-CB2F-4B11-B4E6-C70BAA2BFFCF}"/>
                </a:ext>
              </a:extLst>
            </p:cNvPr>
            <p:cNvSpPr/>
            <p:nvPr/>
          </p:nvSpPr>
          <p:spPr>
            <a:xfrm>
              <a:off x="4875481" y="1625138"/>
              <a:ext cx="179847" cy="179845"/>
            </a:xfrm>
            <a:custGeom>
              <a:avLst/>
              <a:gdLst>
                <a:gd name="connsiteX0" fmla="*/ 11861 w 179847"/>
                <a:gd name="connsiteY0" fmla="*/ 179846 h 179845"/>
                <a:gd name="connsiteX1" fmla="*/ 20248 w 179847"/>
                <a:gd name="connsiteY1" fmla="*/ 176372 h 179845"/>
                <a:gd name="connsiteX2" fmla="*/ 48637 w 179847"/>
                <a:gd name="connsiteY2" fmla="*/ 147983 h 179845"/>
                <a:gd name="connsiteX3" fmla="*/ 97703 w 179847"/>
                <a:gd name="connsiteY3" fmla="*/ 164287 h 179845"/>
                <a:gd name="connsiteX4" fmla="*/ 179847 w 179847"/>
                <a:gd name="connsiteY4" fmla="*/ 82144 h 179845"/>
                <a:gd name="connsiteX5" fmla="*/ 97703 w 179847"/>
                <a:gd name="connsiteY5" fmla="*/ 0 h 179845"/>
                <a:gd name="connsiteX6" fmla="*/ 15560 w 179847"/>
                <a:gd name="connsiteY6" fmla="*/ 82144 h 179845"/>
                <a:gd name="connsiteX7" fmla="*/ 31864 w 179847"/>
                <a:gd name="connsiteY7" fmla="*/ 131210 h 179845"/>
                <a:gd name="connsiteX8" fmla="*/ 3474 w 179847"/>
                <a:gd name="connsiteY8" fmla="*/ 159599 h 179845"/>
                <a:gd name="connsiteX9" fmla="*/ 3474 w 179847"/>
                <a:gd name="connsiteY9" fmla="*/ 176370 h 179845"/>
                <a:gd name="connsiteX10" fmla="*/ 11861 w 179847"/>
                <a:gd name="connsiteY10" fmla="*/ 179846 h 179845"/>
                <a:gd name="connsiteX11" fmla="*/ 97703 w 179847"/>
                <a:gd name="connsiteY11" fmla="*/ 23719 h 179845"/>
                <a:gd name="connsiteX12" fmla="*/ 156128 w 179847"/>
                <a:gd name="connsiteY12" fmla="*/ 82144 h 179845"/>
                <a:gd name="connsiteX13" fmla="*/ 97703 w 179847"/>
                <a:gd name="connsiteY13" fmla="*/ 140568 h 179845"/>
                <a:gd name="connsiteX14" fmla="*/ 39279 w 179847"/>
                <a:gd name="connsiteY14" fmla="*/ 82144 h 179845"/>
                <a:gd name="connsiteX15" fmla="*/ 97703 w 179847"/>
                <a:gd name="connsiteY15" fmla="*/ 23719 h 17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9847" h="179845">
                  <a:moveTo>
                    <a:pt x="11861" y="179846"/>
                  </a:moveTo>
                  <a:cubicBezTo>
                    <a:pt x="14895" y="179846"/>
                    <a:pt x="17932" y="178688"/>
                    <a:pt x="20248" y="176372"/>
                  </a:cubicBezTo>
                  <a:lnTo>
                    <a:pt x="48637" y="147983"/>
                  </a:lnTo>
                  <a:cubicBezTo>
                    <a:pt x="62338" y="158220"/>
                    <a:pt x="79325" y="164287"/>
                    <a:pt x="97703" y="164287"/>
                  </a:cubicBezTo>
                  <a:cubicBezTo>
                    <a:pt x="142998" y="164287"/>
                    <a:pt x="179847" y="127438"/>
                    <a:pt x="179847" y="82144"/>
                  </a:cubicBezTo>
                  <a:cubicBezTo>
                    <a:pt x="179847" y="36849"/>
                    <a:pt x="142996" y="0"/>
                    <a:pt x="97703" y="0"/>
                  </a:cubicBezTo>
                  <a:cubicBezTo>
                    <a:pt x="52410" y="0"/>
                    <a:pt x="15560" y="36849"/>
                    <a:pt x="15560" y="82144"/>
                  </a:cubicBezTo>
                  <a:cubicBezTo>
                    <a:pt x="15560" y="100523"/>
                    <a:pt x="21627" y="117509"/>
                    <a:pt x="31864" y="131210"/>
                  </a:cubicBezTo>
                  <a:lnTo>
                    <a:pt x="3474" y="159599"/>
                  </a:lnTo>
                  <a:cubicBezTo>
                    <a:pt x="-1158" y="164231"/>
                    <a:pt x="-1158" y="171740"/>
                    <a:pt x="3474" y="176370"/>
                  </a:cubicBezTo>
                  <a:cubicBezTo>
                    <a:pt x="5790" y="178688"/>
                    <a:pt x="8826" y="179846"/>
                    <a:pt x="11861" y="179846"/>
                  </a:cubicBezTo>
                  <a:close/>
                  <a:moveTo>
                    <a:pt x="97703" y="23719"/>
                  </a:moveTo>
                  <a:cubicBezTo>
                    <a:pt x="129919" y="23719"/>
                    <a:pt x="156128" y="49930"/>
                    <a:pt x="156128" y="82144"/>
                  </a:cubicBezTo>
                  <a:cubicBezTo>
                    <a:pt x="156128" y="114358"/>
                    <a:pt x="129919" y="140568"/>
                    <a:pt x="97703" y="140568"/>
                  </a:cubicBezTo>
                  <a:cubicBezTo>
                    <a:pt x="65488" y="140568"/>
                    <a:pt x="39279" y="114358"/>
                    <a:pt x="39279" y="82144"/>
                  </a:cubicBezTo>
                  <a:cubicBezTo>
                    <a:pt x="39279" y="49930"/>
                    <a:pt x="65488" y="23719"/>
                    <a:pt x="97703" y="23719"/>
                  </a:cubicBezTo>
                  <a:close/>
                </a:path>
              </a:pathLst>
            </a:custGeom>
            <a:grpFill/>
            <a:ln w="158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04394BF-1B5B-4134-9FB1-B97C3FD4AFDC}"/>
                </a:ext>
              </a:extLst>
            </p:cNvPr>
            <p:cNvSpPr/>
            <p:nvPr/>
          </p:nvSpPr>
          <p:spPr>
            <a:xfrm>
              <a:off x="4434718" y="2065902"/>
              <a:ext cx="179845" cy="179845"/>
            </a:xfrm>
            <a:custGeom>
              <a:avLst/>
              <a:gdLst>
                <a:gd name="connsiteX0" fmla="*/ 159599 w 179845"/>
                <a:gd name="connsiteY0" fmla="*/ 3474 h 179845"/>
                <a:gd name="connsiteX1" fmla="*/ 131210 w 179845"/>
                <a:gd name="connsiteY1" fmla="*/ 31863 h 179845"/>
                <a:gd name="connsiteX2" fmla="*/ 82144 w 179845"/>
                <a:gd name="connsiteY2" fmla="*/ 15558 h 179845"/>
                <a:gd name="connsiteX3" fmla="*/ 0 w 179845"/>
                <a:gd name="connsiteY3" fmla="*/ 97702 h 179845"/>
                <a:gd name="connsiteX4" fmla="*/ 82144 w 179845"/>
                <a:gd name="connsiteY4" fmla="*/ 179845 h 179845"/>
                <a:gd name="connsiteX5" fmla="*/ 164287 w 179845"/>
                <a:gd name="connsiteY5" fmla="*/ 97702 h 179845"/>
                <a:gd name="connsiteX6" fmla="*/ 147983 w 179845"/>
                <a:gd name="connsiteY6" fmla="*/ 48635 h 179845"/>
                <a:gd name="connsiteX7" fmla="*/ 176372 w 179845"/>
                <a:gd name="connsiteY7" fmla="*/ 20246 h 179845"/>
                <a:gd name="connsiteX8" fmla="*/ 176372 w 179845"/>
                <a:gd name="connsiteY8" fmla="*/ 3475 h 179845"/>
                <a:gd name="connsiteX9" fmla="*/ 159599 w 179845"/>
                <a:gd name="connsiteY9" fmla="*/ 3474 h 179845"/>
                <a:gd name="connsiteX10" fmla="*/ 82144 w 179845"/>
                <a:gd name="connsiteY10" fmla="*/ 156126 h 179845"/>
                <a:gd name="connsiteX11" fmla="*/ 23719 w 179845"/>
                <a:gd name="connsiteY11" fmla="*/ 97702 h 179845"/>
                <a:gd name="connsiteX12" fmla="*/ 82144 w 179845"/>
                <a:gd name="connsiteY12" fmla="*/ 39277 h 179845"/>
                <a:gd name="connsiteX13" fmla="*/ 140568 w 179845"/>
                <a:gd name="connsiteY13" fmla="*/ 97702 h 179845"/>
                <a:gd name="connsiteX14" fmla="*/ 82144 w 179845"/>
                <a:gd name="connsiteY14" fmla="*/ 156126 h 17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845" h="179845">
                  <a:moveTo>
                    <a:pt x="159599" y="3474"/>
                  </a:moveTo>
                  <a:lnTo>
                    <a:pt x="131210" y="31863"/>
                  </a:lnTo>
                  <a:cubicBezTo>
                    <a:pt x="117509" y="21625"/>
                    <a:pt x="100522" y="15558"/>
                    <a:pt x="82144" y="15558"/>
                  </a:cubicBezTo>
                  <a:cubicBezTo>
                    <a:pt x="36849" y="15558"/>
                    <a:pt x="0" y="52407"/>
                    <a:pt x="0" y="97702"/>
                  </a:cubicBezTo>
                  <a:cubicBezTo>
                    <a:pt x="0" y="142996"/>
                    <a:pt x="36851" y="179845"/>
                    <a:pt x="82144" y="179845"/>
                  </a:cubicBezTo>
                  <a:cubicBezTo>
                    <a:pt x="127437" y="179845"/>
                    <a:pt x="164287" y="142996"/>
                    <a:pt x="164287" y="97702"/>
                  </a:cubicBezTo>
                  <a:cubicBezTo>
                    <a:pt x="164287" y="79322"/>
                    <a:pt x="158220" y="62336"/>
                    <a:pt x="147983" y="48635"/>
                  </a:cubicBezTo>
                  <a:lnTo>
                    <a:pt x="176372" y="20246"/>
                  </a:lnTo>
                  <a:cubicBezTo>
                    <a:pt x="181003" y="15615"/>
                    <a:pt x="181003" y="8105"/>
                    <a:pt x="176372" y="3475"/>
                  </a:cubicBezTo>
                  <a:cubicBezTo>
                    <a:pt x="171740" y="-1158"/>
                    <a:pt x="164232" y="-1158"/>
                    <a:pt x="159599" y="3474"/>
                  </a:cubicBezTo>
                  <a:close/>
                  <a:moveTo>
                    <a:pt x="82144" y="156126"/>
                  </a:moveTo>
                  <a:cubicBezTo>
                    <a:pt x="49928" y="156126"/>
                    <a:pt x="23719" y="129916"/>
                    <a:pt x="23719" y="97702"/>
                  </a:cubicBezTo>
                  <a:cubicBezTo>
                    <a:pt x="23719" y="65487"/>
                    <a:pt x="49928" y="39277"/>
                    <a:pt x="82144" y="39277"/>
                  </a:cubicBezTo>
                  <a:cubicBezTo>
                    <a:pt x="114360" y="39277"/>
                    <a:pt x="140568" y="65487"/>
                    <a:pt x="140568" y="97702"/>
                  </a:cubicBezTo>
                  <a:cubicBezTo>
                    <a:pt x="140568" y="129916"/>
                    <a:pt x="114360" y="156126"/>
                    <a:pt x="82144" y="156126"/>
                  </a:cubicBezTo>
                  <a:close/>
                </a:path>
              </a:pathLst>
            </a:custGeom>
            <a:grpFill/>
            <a:ln w="1581" cap="flat">
              <a:noFill/>
              <a:prstDash val="solid"/>
              <a:miter/>
            </a:ln>
          </p:spPr>
          <p:txBody>
            <a:bodyPr rtlCol="0" anchor="ctr"/>
            <a:lstStyle/>
            <a:p>
              <a:endParaRPr lang="en-US"/>
            </a:p>
          </p:txBody>
        </p:sp>
      </p:grpSp>
    </p:spTree>
    <p:extLst>
      <p:ext uri="{BB962C8B-B14F-4D97-AF65-F5344CB8AC3E}">
        <p14:creationId xmlns:p14="http://schemas.microsoft.com/office/powerpoint/2010/main" val="98748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E912-08D4-D1B8-51EF-248050C62F41}"/>
              </a:ext>
            </a:extLst>
          </p:cNvPr>
          <p:cNvSpPr>
            <a:spLocks noGrp="1"/>
          </p:cNvSpPr>
          <p:nvPr>
            <p:ph type="title"/>
          </p:nvPr>
        </p:nvSpPr>
        <p:spPr/>
        <p:txBody>
          <a:bodyPr/>
          <a:lstStyle/>
          <a:p>
            <a:r>
              <a:rPr lang="en-US" dirty="0"/>
              <a:t>The Current Climate Problems</a:t>
            </a:r>
          </a:p>
        </p:txBody>
      </p:sp>
      <p:sp>
        <p:nvSpPr>
          <p:cNvPr id="4" name="Footer Placeholder 3">
            <a:extLst>
              <a:ext uri="{FF2B5EF4-FFF2-40B4-BE49-F238E27FC236}">
                <a16:creationId xmlns:a16="http://schemas.microsoft.com/office/drawing/2014/main" id="{E69878FE-FD3F-5F98-2A72-4D32B03AAF83}"/>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tint val="75000"/>
                  </a:prstClr>
                </a:solidFill>
                <a:effectLst/>
                <a:uLnTx/>
                <a:uFillTx/>
                <a:latin typeface="Proxima Nova Rg" panose="02000506030000020004" pitchFamily="50" charset="0"/>
                <a:ea typeface="+mn-ea"/>
                <a:cs typeface="+mn-cs"/>
              </a:rPr>
              <a:t>NZTWORK.com - This presentation is not an intent to sell or market securities, it is an informational presentation about a utility cryptocurrency platform</a:t>
            </a:r>
          </a:p>
        </p:txBody>
      </p:sp>
      <p:sp>
        <p:nvSpPr>
          <p:cNvPr id="5" name="Slide Number Placeholder 4">
            <a:extLst>
              <a:ext uri="{FF2B5EF4-FFF2-40B4-BE49-F238E27FC236}">
                <a16:creationId xmlns:a16="http://schemas.microsoft.com/office/drawing/2014/main" id="{3C032D2F-88B2-21B4-1E94-890B936C514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A4098E9-92C9-477D-BEAF-BDB50A38DDA1}" type="slidenum">
              <a:rPr kumimoji="0" lang="en-US" sz="1200" b="0" i="0" u="none" strike="noStrike" kern="1200" cap="none" spc="0" normalizeH="0" baseline="0" noProof="0" smtClean="0">
                <a:ln>
                  <a:noFill/>
                </a:ln>
                <a:solidFill>
                  <a:prstClr val="black">
                    <a:tint val="75000"/>
                  </a:prstClr>
                </a:solidFill>
                <a:effectLst/>
                <a:uLnTx/>
                <a:uFillTx/>
                <a:latin typeface="Proxima Nova Rg"/>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tint val="75000"/>
                </a:prstClr>
              </a:solidFill>
              <a:effectLst/>
              <a:uLnTx/>
              <a:uFillTx/>
              <a:latin typeface="Proxima Nova Rg"/>
              <a:ea typeface="+mn-ea"/>
              <a:cs typeface="+mn-cs"/>
            </a:endParaRPr>
          </a:p>
        </p:txBody>
      </p:sp>
      <p:sp>
        <p:nvSpPr>
          <p:cNvPr id="6" name="Oval 5">
            <a:extLst>
              <a:ext uri="{FF2B5EF4-FFF2-40B4-BE49-F238E27FC236}">
                <a16:creationId xmlns:a16="http://schemas.microsoft.com/office/drawing/2014/main" id="{31F6AA57-BFA5-658B-CEC5-82A2D3A3BEB1}"/>
              </a:ext>
            </a:extLst>
          </p:cNvPr>
          <p:cNvSpPr/>
          <p:nvPr/>
        </p:nvSpPr>
        <p:spPr>
          <a:xfrm>
            <a:off x="579199" y="1398204"/>
            <a:ext cx="668831" cy="668831"/>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7" name="TextBox 6">
            <a:extLst>
              <a:ext uri="{FF2B5EF4-FFF2-40B4-BE49-F238E27FC236}">
                <a16:creationId xmlns:a16="http://schemas.microsoft.com/office/drawing/2014/main" id="{DA5F4E39-1F57-A9AE-C494-5F1315304CFD}"/>
              </a:ext>
            </a:extLst>
          </p:cNvPr>
          <p:cNvSpPr txBox="1"/>
          <p:nvPr/>
        </p:nvSpPr>
        <p:spPr>
          <a:xfrm>
            <a:off x="1581150" y="1270954"/>
            <a:ext cx="5104558" cy="923330"/>
          </a:xfrm>
          <a:prstGeom prst="rect">
            <a:avLst/>
          </a:prstGeom>
          <a:noFill/>
        </p:spPr>
        <p:txBody>
          <a:bodyPr wrap="square" lIns="0" tIns="0" rIns="0" bIns="0" rtlCol="0" anchor="ctr" anchorCtr="0">
            <a:spAutoFit/>
          </a:bodyPr>
          <a:lstStyle/>
          <a:p>
            <a:pPr lvl="0">
              <a:defRPr/>
            </a:pPr>
            <a:r>
              <a:rPr kumimoji="0" lang="en-US" sz="1200" b="1" i="0" u="none" strike="noStrike" kern="1200" cap="none" spc="0" normalizeH="0" baseline="0" noProof="0" dirty="0">
                <a:ln>
                  <a:noFill/>
                </a:ln>
                <a:solidFill>
                  <a:srgbClr val="37617A"/>
                </a:solidFill>
                <a:effectLst/>
                <a:uLnTx/>
                <a:uFillTx/>
                <a:latin typeface="Proxima Nova Rg"/>
                <a:ea typeface="+mn-ea"/>
                <a:cs typeface="+mn-cs"/>
              </a:rPr>
              <a:t>Climate change puts $ Trillions at risk due to increasing weather damages, migration, sea level rise, food and water: </a:t>
            </a:r>
            <a:r>
              <a:rPr lang="en-US" sz="1200" dirty="0">
                <a:solidFill>
                  <a:prstClr val="black">
                    <a:lumMod val="75000"/>
                    <a:lumOff val="25000"/>
                  </a:prstClr>
                </a:solidFill>
              </a:rPr>
              <a:t>Widespread agreements to dramatically reduce carbon output, </a:t>
            </a: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include the </a:t>
            </a:r>
            <a:r>
              <a:rPr kumimoji="0" lang="en-US" sz="1200" i="0" u="none" strike="noStrike" kern="1200" cap="none" spc="0" normalizeH="0" baseline="0" noProof="0" dirty="0">
                <a:ln>
                  <a:noFill/>
                </a:ln>
                <a:solidFill>
                  <a:srgbClr val="404040"/>
                </a:solidFill>
                <a:effectLst/>
                <a:uLnTx/>
                <a:uFillTx/>
                <a:latin typeface="Proxima Nova Rg"/>
                <a:ea typeface="+mn-ea"/>
                <a:cs typeface="+mn-cs"/>
              </a:rPr>
              <a:t>Paris Climate Accords and Net Zero </a:t>
            </a: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commitments have led to an </a:t>
            </a:r>
            <a:r>
              <a:rPr kumimoji="0" lang="en-US" sz="1200" b="1" i="0" u="none" strike="noStrike" kern="1200" cap="none" spc="0" normalizeH="0" baseline="0" noProof="0" dirty="0">
                <a:ln>
                  <a:noFill/>
                </a:ln>
                <a:solidFill>
                  <a:srgbClr val="FFD32E"/>
                </a:solidFill>
                <a:effectLst/>
                <a:uLnTx/>
                <a:uFillTx/>
                <a:latin typeface="Proxima Nova Rg"/>
                <a:ea typeface="+mn-ea"/>
                <a:cs typeface="+mn-cs"/>
              </a:rPr>
              <a:t>$800+ Billion carbon credit market</a:t>
            </a:r>
            <a:r>
              <a:rPr kumimoji="0" lang="en-US" sz="1200" b="1" i="0" u="none" strike="noStrike" kern="1200" cap="none" spc="0" normalizeH="0" baseline="0" noProof="0" dirty="0">
                <a:ln>
                  <a:noFill/>
                </a:ln>
                <a:solidFill>
                  <a:srgbClr val="FDB837"/>
                </a:solidFill>
                <a:effectLst/>
                <a:uLnTx/>
                <a:uFillTx/>
                <a:latin typeface="Proxima Nova Rg"/>
                <a:ea typeface="+mn-ea"/>
                <a:cs typeface="+mn-cs"/>
              </a:rPr>
              <a:t> </a:t>
            </a:r>
            <a:r>
              <a:rPr kumimoji="0" lang="en-US" sz="1200" i="0" u="none" strike="noStrike" kern="1200" cap="none" spc="0" normalizeH="0" baseline="0" noProof="0" dirty="0">
                <a:ln>
                  <a:noFill/>
                </a:ln>
                <a:solidFill>
                  <a:srgbClr val="404040"/>
                </a:solidFill>
                <a:effectLst/>
                <a:uLnTx/>
                <a:uFillTx/>
                <a:latin typeface="Proxima Nova Rg"/>
                <a:ea typeface="+mn-ea"/>
                <a:cs typeface="+mn-cs"/>
              </a:rPr>
              <a:t>based on completely erroneous data. </a:t>
            </a:r>
            <a:endParaRPr kumimoji="0" lang="en-US" sz="1200" b="1" i="0" u="none" strike="noStrike" kern="1200" cap="none" spc="0" normalizeH="0" baseline="0" noProof="0" dirty="0">
              <a:ln>
                <a:noFill/>
              </a:ln>
              <a:solidFill>
                <a:srgbClr val="404040"/>
              </a:solidFill>
              <a:effectLst/>
              <a:uLnTx/>
              <a:uFillTx/>
              <a:latin typeface="Proxima Nova Rg"/>
              <a:ea typeface="+mn-ea"/>
              <a:cs typeface="+mn-cs"/>
            </a:endParaRPr>
          </a:p>
        </p:txBody>
      </p:sp>
      <p:sp>
        <p:nvSpPr>
          <p:cNvPr id="10" name="Oval 9">
            <a:extLst>
              <a:ext uri="{FF2B5EF4-FFF2-40B4-BE49-F238E27FC236}">
                <a16:creationId xmlns:a16="http://schemas.microsoft.com/office/drawing/2014/main" id="{20101E0D-6712-8DC9-7DAE-B76F0BF423AD}"/>
              </a:ext>
            </a:extLst>
          </p:cNvPr>
          <p:cNvSpPr/>
          <p:nvPr/>
        </p:nvSpPr>
        <p:spPr>
          <a:xfrm>
            <a:off x="579199" y="2767375"/>
            <a:ext cx="668831" cy="668831"/>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11" name="TextBox 10">
            <a:extLst>
              <a:ext uri="{FF2B5EF4-FFF2-40B4-BE49-F238E27FC236}">
                <a16:creationId xmlns:a16="http://schemas.microsoft.com/office/drawing/2014/main" id="{2A609CFC-6874-84CC-EFC5-06511101EDBC}"/>
              </a:ext>
            </a:extLst>
          </p:cNvPr>
          <p:cNvSpPr txBox="1"/>
          <p:nvPr/>
        </p:nvSpPr>
        <p:spPr>
          <a:xfrm>
            <a:off x="1581150" y="2578570"/>
            <a:ext cx="4762500" cy="104644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7617A"/>
                </a:solidFill>
                <a:effectLst/>
                <a:uLnTx/>
                <a:uFillTx/>
                <a:latin typeface="Proxima Nova Rg"/>
                <a:ea typeface="+mn-ea"/>
                <a:cs typeface="+mn-cs"/>
              </a:rPr>
              <a:t>Current Net Zero climate </a:t>
            </a:r>
            <a:r>
              <a:rPr kumimoji="0" lang="en-US" sz="1200" b="1" i="1" u="none" strike="noStrike" kern="1200" cap="none" spc="0" normalizeH="0" baseline="0" noProof="0" dirty="0">
                <a:ln>
                  <a:noFill/>
                </a:ln>
                <a:solidFill>
                  <a:srgbClr val="FFD32E"/>
                </a:solidFill>
                <a:effectLst/>
                <a:uLnTx/>
                <a:uFillTx/>
                <a:latin typeface="Proxima Nova Rg"/>
                <a:ea typeface="+mn-ea"/>
                <a:cs typeface="+mn-cs"/>
              </a:rPr>
              <a:t>mandates are unmeasurable and therefore unachievable</a:t>
            </a:r>
            <a:r>
              <a:rPr kumimoji="0" lang="en-US" sz="1200" b="1" i="0" u="none" strike="noStrike" kern="1200" cap="none" spc="0" normalizeH="0" baseline="0" noProof="0" dirty="0">
                <a:ln>
                  <a:noFill/>
                </a:ln>
                <a:solidFill>
                  <a:srgbClr val="37617A"/>
                </a:solidFill>
                <a:effectLst/>
                <a:uLnTx/>
                <a:uFillTx/>
                <a:latin typeface="Proxima Nova Rg"/>
                <a:ea typeface="+mn-ea"/>
                <a:cs typeface="+mn-cs"/>
              </a:rPr>
              <a:t>: </a:t>
            </a: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75% of ESG reported carbon disclosures are over-estimated by &gt;50%, with some models that are </a:t>
            </a:r>
            <a:r>
              <a:rPr kumimoji="0" lang="en-US" sz="120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up to &gt;600% off</a:t>
            </a: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 </a:t>
            </a:r>
            <a:r>
              <a:rPr kumimoji="0" lang="en-US" sz="1200" b="0" i="0" u="sng" strike="noStrike" kern="1200" cap="none" spc="0" normalizeH="0" baseline="0" noProof="0" dirty="0">
                <a:ln>
                  <a:noFill/>
                </a:ln>
                <a:solidFill>
                  <a:prstClr val="black">
                    <a:lumMod val="75000"/>
                    <a:lumOff val="25000"/>
                  </a:prstClr>
                </a:solidFill>
                <a:effectLst/>
                <a:uLnTx/>
                <a:uFillTx/>
                <a:latin typeface="Proxima Nova Rg"/>
                <a:ea typeface="+mn-ea"/>
                <a:cs typeface="+mn-cs"/>
              </a:rPr>
              <a:t>Just 17% of disclosures are within range</a:t>
            </a: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a:t>
            </a:r>
            <a:b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b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800" b="0" i="1"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SOURCE: https://</a:t>
            </a:r>
            <a:r>
              <a:rPr kumimoji="0" lang="fr-FR" sz="800" b="0" i="1" u="none" strike="noStrike" kern="1200" cap="none" spc="0" normalizeH="0" baseline="0" noProof="0" dirty="0" err="1">
                <a:ln>
                  <a:noFill/>
                </a:ln>
                <a:solidFill>
                  <a:prstClr val="black">
                    <a:lumMod val="75000"/>
                    <a:lumOff val="25000"/>
                  </a:prstClr>
                </a:solidFill>
                <a:effectLst/>
                <a:uLnTx/>
                <a:uFillTx/>
                <a:latin typeface="Proxima Nova Rg"/>
                <a:ea typeface="+mn-ea"/>
                <a:cs typeface="+mn-cs"/>
              </a:rPr>
              <a:t>www.modeled.msci.com</a:t>
            </a:r>
            <a:r>
              <a:rPr kumimoji="0" lang="fr-FR" sz="800" b="0" i="1"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/documents/10199/139b2ab7-c95f-4f09-9d33-fdc491c5316e</a:t>
            </a:r>
          </a:p>
        </p:txBody>
      </p:sp>
      <p:sp>
        <p:nvSpPr>
          <p:cNvPr id="13" name="Oval 12">
            <a:extLst>
              <a:ext uri="{FF2B5EF4-FFF2-40B4-BE49-F238E27FC236}">
                <a16:creationId xmlns:a16="http://schemas.microsoft.com/office/drawing/2014/main" id="{9A91DB36-480A-BF76-B1F2-A2CB796504B4}"/>
              </a:ext>
            </a:extLst>
          </p:cNvPr>
          <p:cNvSpPr/>
          <p:nvPr/>
        </p:nvSpPr>
        <p:spPr>
          <a:xfrm>
            <a:off x="579199" y="3978895"/>
            <a:ext cx="668831" cy="668831"/>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14" name="TextBox 13">
            <a:extLst>
              <a:ext uri="{FF2B5EF4-FFF2-40B4-BE49-F238E27FC236}">
                <a16:creationId xmlns:a16="http://schemas.microsoft.com/office/drawing/2014/main" id="{C35A83C6-2948-56E6-05AE-888E4A8FA735}"/>
              </a:ext>
            </a:extLst>
          </p:cNvPr>
          <p:cNvSpPr txBox="1"/>
          <p:nvPr/>
        </p:nvSpPr>
        <p:spPr>
          <a:xfrm>
            <a:off x="1581149" y="4036311"/>
            <a:ext cx="5123997" cy="553998"/>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7617A"/>
                </a:solidFill>
                <a:effectLst/>
                <a:uLnTx/>
                <a:uFillTx/>
                <a:latin typeface="Proxima Nova Rg"/>
                <a:ea typeface="+mn-ea"/>
                <a:cs typeface="+mn-cs"/>
              </a:rPr>
              <a:t>Air pollution and life expectancy: </a:t>
            </a: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According to the World Health Organization, global </a:t>
            </a:r>
            <a:r>
              <a:rPr kumimoji="0" lang="en-US" sz="1200" b="1" i="1" u="none" strike="noStrike" kern="1200" cap="none" spc="0" normalizeH="0" baseline="0" noProof="0" dirty="0">
                <a:ln>
                  <a:noFill/>
                </a:ln>
                <a:solidFill>
                  <a:srgbClr val="FFD32E"/>
                </a:solidFill>
                <a:effectLst/>
                <a:uLnTx/>
                <a:uFillTx/>
                <a:latin typeface="Proxima Nova Rg"/>
                <a:ea typeface="+mn-ea"/>
                <a:cs typeface="+mn-cs"/>
              </a:rPr>
              <a:t>air pollution results in 2.2 years shorter lifespan. </a:t>
            </a:r>
            <a:r>
              <a:rPr lang="en-US" sz="1200" dirty="0">
                <a:solidFill>
                  <a:srgbClr val="404040"/>
                </a:solidFill>
                <a:latin typeface="Proxima Nova Rg"/>
              </a:rPr>
              <a:t>Yet there is no wide scale solution to measure our indoor air quality.</a:t>
            </a:r>
            <a:endParaRPr kumimoji="0" lang="en-US" sz="1200" b="0" u="none" strike="noStrike" kern="1200" cap="none" spc="0" normalizeH="0" baseline="0" noProof="0" dirty="0">
              <a:ln>
                <a:noFill/>
              </a:ln>
              <a:solidFill>
                <a:srgbClr val="404040"/>
              </a:solidFill>
              <a:effectLst/>
              <a:uLnTx/>
              <a:uFillTx/>
              <a:latin typeface="Proxima Nova Rg"/>
              <a:ea typeface="+mn-ea"/>
              <a:cs typeface="+mn-cs"/>
            </a:endParaRPr>
          </a:p>
        </p:txBody>
      </p:sp>
      <p:cxnSp>
        <p:nvCxnSpPr>
          <p:cNvPr id="17" name="Straight Connector 16">
            <a:extLst>
              <a:ext uri="{FF2B5EF4-FFF2-40B4-BE49-F238E27FC236}">
                <a16:creationId xmlns:a16="http://schemas.microsoft.com/office/drawing/2014/main" id="{C1964ABB-3B5B-F40A-51AE-BBE97A2D8640}"/>
              </a:ext>
            </a:extLst>
          </p:cNvPr>
          <p:cNvCxnSpPr/>
          <p:nvPr/>
        </p:nvCxnSpPr>
        <p:spPr>
          <a:xfrm>
            <a:off x="1581150" y="2386427"/>
            <a:ext cx="4762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69F754-0C64-4E0F-5A63-307BBFE752C5}"/>
              </a:ext>
            </a:extLst>
          </p:cNvPr>
          <p:cNvCxnSpPr/>
          <p:nvPr/>
        </p:nvCxnSpPr>
        <p:spPr>
          <a:xfrm>
            <a:off x="1581150" y="3817153"/>
            <a:ext cx="47625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8883F39A-7D18-BC88-B523-D55E20D8D63D}"/>
              </a:ext>
            </a:extLst>
          </p:cNvPr>
          <p:cNvSpPr/>
          <p:nvPr/>
        </p:nvSpPr>
        <p:spPr>
          <a:xfrm>
            <a:off x="6866313" y="523876"/>
            <a:ext cx="4716086" cy="5428038"/>
          </a:xfrm>
          <a:prstGeom prst="roundRect">
            <a:avLst>
              <a:gd name="adj" fmla="val 3624"/>
            </a:avLst>
          </a:prstGeom>
          <a:solidFill>
            <a:schemeClr val="bg1"/>
          </a:solidFill>
          <a:ln>
            <a:noFill/>
          </a:ln>
          <a:effectLst>
            <a:outerShdw blurRad="1270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white"/>
              </a:solidFill>
              <a:latin typeface="Proxima Nova Rg"/>
            </a:endParaRPr>
          </a:p>
        </p:txBody>
      </p:sp>
      <p:pic>
        <p:nvPicPr>
          <p:cNvPr id="22" name="Picture 2" descr="Text, application&#10;&#10;Description automatically generated">
            <a:extLst>
              <a:ext uri="{FF2B5EF4-FFF2-40B4-BE49-F238E27FC236}">
                <a16:creationId xmlns:a16="http://schemas.microsoft.com/office/drawing/2014/main" id="{5F1BF0F0-7C55-98EA-451F-8AD7AF52D3C2}"/>
              </a:ext>
            </a:extLst>
          </p:cNvPr>
          <p:cNvPicPr>
            <a:picLocks noChangeAspect="1"/>
          </p:cNvPicPr>
          <p:nvPr/>
        </p:nvPicPr>
        <p:blipFill rotWithShape="1">
          <a:blip r:embed="rId2"/>
          <a:srcRect b="5662"/>
          <a:stretch/>
        </p:blipFill>
        <p:spPr>
          <a:xfrm>
            <a:off x="7220997" y="3843597"/>
            <a:ext cx="4006719" cy="1898486"/>
          </a:xfrm>
          <a:prstGeom prst="rect">
            <a:avLst/>
          </a:prstGeom>
        </p:spPr>
      </p:pic>
      <p:sp>
        <p:nvSpPr>
          <p:cNvPr id="30" name="Rectangle: Top Corners Rounded 29">
            <a:extLst>
              <a:ext uri="{FF2B5EF4-FFF2-40B4-BE49-F238E27FC236}">
                <a16:creationId xmlns:a16="http://schemas.microsoft.com/office/drawing/2014/main" id="{0FD94AE5-BB7B-7FF2-8C44-7584768A5205}"/>
              </a:ext>
            </a:extLst>
          </p:cNvPr>
          <p:cNvSpPr/>
          <p:nvPr/>
        </p:nvSpPr>
        <p:spPr>
          <a:xfrm rot="5400000">
            <a:off x="2710159" y="2318423"/>
            <a:ext cx="923330" cy="6343651"/>
          </a:xfrm>
          <a:prstGeom prst="round2SameRect">
            <a:avLst>
              <a:gd name="adj1" fmla="val 15721"/>
              <a:gd name="adj2" fmla="val 0"/>
            </a:avLst>
          </a:prstGeom>
          <a:solidFill>
            <a:schemeClr val="tx1">
              <a:lumMod val="95000"/>
              <a:lumOff val="5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34" name="TextBox 33">
            <a:extLst>
              <a:ext uri="{FF2B5EF4-FFF2-40B4-BE49-F238E27FC236}">
                <a16:creationId xmlns:a16="http://schemas.microsoft.com/office/drawing/2014/main" id="{360172D4-D14F-D6D8-34CD-7E42FD78B651}"/>
              </a:ext>
            </a:extLst>
          </p:cNvPr>
          <p:cNvSpPr txBox="1"/>
          <p:nvPr/>
        </p:nvSpPr>
        <p:spPr>
          <a:xfrm>
            <a:off x="816350" y="5274805"/>
            <a:ext cx="5279650" cy="43088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DB837"/>
                </a:solidFill>
                <a:effectLst/>
                <a:uLnTx/>
                <a:uFillTx/>
                <a:latin typeface="Proxima Nova Rg"/>
                <a:ea typeface="+mn-ea"/>
                <a:cs typeface="+mn-cs"/>
              </a:rPr>
              <a:t>Accurate</a:t>
            </a:r>
            <a:r>
              <a:rPr kumimoji="0" lang="en-US" sz="1400" b="0" i="0" u="none" strike="noStrike" kern="1200" cap="none" spc="0" normalizeH="0" baseline="0" noProof="0" dirty="0">
                <a:ln>
                  <a:noFill/>
                </a:ln>
                <a:solidFill>
                  <a:prstClr val="white"/>
                </a:solidFill>
                <a:effectLst/>
                <a:uLnTx/>
                <a:uFillTx/>
                <a:latin typeface="Proxima Nova Rg"/>
                <a:ea typeface="+mn-ea"/>
                <a:cs typeface="+mn-cs"/>
              </a:rPr>
              <a:t> Carbon footprint measurement rely on two key factors: </a:t>
            </a:r>
            <a:r>
              <a:rPr kumimoji="0" lang="en-US" sz="1400" b="0" i="1" u="none" strike="noStrike" kern="1200" cap="none" spc="0" normalizeH="0" baseline="0" noProof="0" dirty="0">
                <a:ln>
                  <a:noFill/>
                </a:ln>
                <a:solidFill>
                  <a:prstClr val="white"/>
                </a:solidFill>
                <a:effectLst/>
                <a:uLnTx/>
                <a:uFillTx/>
                <a:latin typeface="Proxima Nova Rg"/>
                <a:ea typeface="+mn-ea"/>
                <a:cs typeface="+mn-cs"/>
              </a:rPr>
              <a:t>data availability </a:t>
            </a:r>
            <a:r>
              <a:rPr kumimoji="0" lang="en-US" sz="1400" b="0" i="0" u="none" strike="noStrike" kern="1200" cap="none" spc="0" normalizeH="0" baseline="0" noProof="0" dirty="0">
                <a:ln>
                  <a:noFill/>
                </a:ln>
                <a:solidFill>
                  <a:prstClr val="white"/>
                </a:solidFill>
                <a:effectLst/>
                <a:uLnTx/>
                <a:uFillTx/>
                <a:latin typeface="Proxima Nova Rg"/>
                <a:ea typeface="+mn-ea"/>
                <a:cs typeface="+mn-cs"/>
              </a:rPr>
              <a:t>and </a:t>
            </a:r>
            <a:r>
              <a:rPr kumimoji="0" lang="en-US" sz="1400" b="0" i="1" u="none" strike="noStrike" kern="1200" cap="none" spc="0" normalizeH="0" baseline="0" noProof="0" dirty="0">
                <a:ln>
                  <a:noFill/>
                </a:ln>
                <a:solidFill>
                  <a:prstClr val="white"/>
                </a:solidFill>
                <a:effectLst/>
                <a:uLnTx/>
                <a:uFillTx/>
                <a:latin typeface="Proxima Nova Rg"/>
                <a:ea typeface="+mn-ea"/>
                <a:cs typeface="+mn-cs"/>
              </a:rPr>
              <a:t>data accuracy</a:t>
            </a:r>
            <a:r>
              <a:rPr kumimoji="0" lang="en-US" sz="1400" b="0" i="0" u="none" strike="noStrike" kern="1200" cap="none" spc="0" normalizeH="0" baseline="0" noProof="0" dirty="0">
                <a:ln>
                  <a:noFill/>
                </a:ln>
                <a:solidFill>
                  <a:prstClr val="white"/>
                </a:solidFill>
                <a:effectLst/>
                <a:uLnTx/>
                <a:uFillTx/>
                <a:latin typeface="Proxima Nova Rg"/>
                <a:ea typeface="+mn-ea"/>
                <a:cs typeface="+mn-cs"/>
              </a:rPr>
              <a:t>. </a:t>
            </a:r>
            <a:r>
              <a:rPr kumimoji="0" lang="en-US" sz="1400" b="1" i="0" u="none" strike="noStrike" kern="1200" cap="none" spc="0" normalizeH="0" baseline="0" noProof="0" dirty="0">
                <a:ln>
                  <a:noFill/>
                </a:ln>
                <a:solidFill>
                  <a:srgbClr val="FDB837"/>
                </a:solidFill>
                <a:effectLst/>
                <a:uLnTx/>
                <a:uFillTx/>
                <a:latin typeface="Proxima Nova Rg"/>
                <a:ea typeface="+mn-ea"/>
                <a:cs typeface="+mn-cs"/>
              </a:rPr>
              <a:t>Neither</a:t>
            </a:r>
            <a:r>
              <a:rPr kumimoji="0" lang="en-US" sz="1400" b="0" i="0" u="none" strike="noStrike" kern="1200" cap="none" spc="0" normalizeH="0" baseline="0" noProof="0" dirty="0">
                <a:ln>
                  <a:noFill/>
                </a:ln>
                <a:solidFill>
                  <a:prstClr val="white"/>
                </a:solidFill>
                <a:effectLst/>
                <a:uLnTx/>
                <a:uFillTx/>
                <a:latin typeface="Proxima Nova Rg"/>
                <a:ea typeface="+mn-ea"/>
                <a:cs typeface="+mn-cs"/>
              </a:rPr>
              <a:t> of which exist today.</a:t>
            </a:r>
          </a:p>
        </p:txBody>
      </p:sp>
      <p:sp>
        <p:nvSpPr>
          <p:cNvPr id="35" name="Rectangle: Rounded Corners 34">
            <a:extLst>
              <a:ext uri="{FF2B5EF4-FFF2-40B4-BE49-F238E27FC236}">
                <a16:creationId xmlns:a16="http://schemas.microsoft.com/office/drawing/2014/main" id="{B4C1FE2C-3DF6-B643-02A9-DBCFB596ACBE}"/>
              </a:ext>
            </a:extLst>
          </p:cNvPr>
          <p:cNvSpPr/>
          <p:nvPr/>
        </p:nvSpPr>
        <p:spPr>
          <a:xfrm rot="5400000">
            <a:off x="6096525" y="5467388"/>
            <a:ext cx="494248" cy="45720"/>
          </a:xfrm>
          <a:prstGeom prst="roundRect">
            <a:avLst>
              <a:gd name="adj" fmla="val 50000"/>
            </a:avLst>
          </a:prstGeom>
          <a:solidFill>
            <a:srgbClr val="FDB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roxima Nova Rg"/>
              <a:ea typeface="+mn-ea"/>
              <a:cs typeface="+mn-cs"/>
            </a:endParaRPr>
          </a:p>
        </p:txBody>
      </p:sp>
      <p:grpSp>
        <p:nvGrpSpPr>
          <p:cNvPr id="102" name="Group 101">
            <a:extLst>
              <a:ext uri="{FF2B5EF4-FFF2-40B4-BE49-F238E27FC236}">
                <a16:creationId xmlns:a16="http://schemas.microsoft.com/office/drawing/2014/main" id="{30C39643-E3F8-D0D1-EDF1-334134F099B2}"/>
              </a:ext>
            </a:extLst>
          </p:cNvPr>
          <p:cNvGrpSpPr/>
          <p:nvPr/>
        </p:nvGrpSpPr>
        <p:grpSpPr>
          <a:xfrm>
            <a:off x="742014" y="2903790"/>
            <a:ext cx="343200" cy="395998"/>
            <a:chOff x="742014" y="2903790"/>
            <a:chExt cx="343200" cy="395998"/>
          </a:xfrm>
        </p:grpSpPr>
        <p:sp>
          <p:nvSpPr>
            <p:cNvPr id="31" name="Freeform: Shape 30">
              <a:extLst>
                <a:ext uri="{FF2B5EF4-FFF2-40B4-BE49-F238E27FC236}">
                  <a16:creationId xmlns:a16="http://schemas.microsoft.com/office/drawing/2014/main" id="{EB05A393-208A-A3CE-04C0-25FAB88108DC}"/>
                </a:ext>
              </a:extLst>
            </p:cNvPr>
            <p:cNvSpPr/>
            <p:nvPr/>
          </p:nvSpPr>
          <p:spPr>
            <a:xfrm>
              <a:off x="748598" y="2956577"/>
              <a:ext cx="330021" cy="250812"/>
            </a:xfrm>
            <a:custGeom>
              <a:avLst/>
              <a:gdLst>
                <a:gd name="connsiteX0" fmla="*/ 269480 w 330021"/>
                <a:gd name="connsiteY0" fmla="*/ 53829 h 250812"/>
                <a:gd name="connsiteX1" fmla="*/ 192601 w 330021"/>
                <a:gd name="connsiteY1" fmla="*/ 1130 h 250812"/>
                <a:gd name="connsiteX2" fmla="*/ 165015 w 330021"/>
                <a:gd name="connsiteY2" fmla="*/ 13292 h 250812"/>
                <a:gd name="connsiteX3" fmla="*/ 72712 w 330021"/>
                <a:gd name="connsiteY3" fmla="*/ 26244 h 250812"/>
                <a:gd name="connsiteX4" fmla="*/ 60550 w 330021"/>
                <a:gd name="connsiteY4" fmla="*/ 53829 h 250812"/>
                <a:gd name="connsiteX5" fmla="*/ 1014 w 330021"/>
                <a:gd name="connsiteY5" fmla="*/ 137408 h 250812"/>
                <a:gd name="connsiteX6" fmla="*/ 26415 w 330021"/>
                <a:gd name="connsiteY6" fmla="*/ 181374 h 250812"/>
                <a:gd name="connsiteX7" fmla="*/ 26415 w 330021"/>
                <a:gd name="connsiteY7" fmla="*/ 204613 h 250812"/>
                <a:gd name="connsiteX8" fmla="*/ 33015 w 330021"/>
                <a:gd name="connsiteY8" fmla="*/ 211213 h 250812"/>
                <a:gd name="connsiteX9" fmla="*/ 39615 w 330021"/>
                <a:gd name="connsiteY9" fmla="*/ 204613 h 250812"/>
                <a:gd name="connsiteX10" fmla="*/ 39615 w 330021"/>
                <a:gd name="connsiteY10" fmla="*/ 190000 h 250812"/>
                <a:gd name="connsiteX11" fmla="*/ 94884 w 330021"/>
                <a:gd name="connsiteY11" fmla="*/ 194501 h 250812"/>
                <a:gd name="connsiteX12" fmla="*/ 158415 w 330021"/>
                <a:gd name="connsiteY12" fmla="*/ 230617 h 250812"/>
                <a:gd name="connsiteX13" fmla="*/ 158415 w 330021"/>
                <a:gd name="connsiteY13" fmla="*/ 244213 h 250812"/>
                <a:gd name="connsiteX14" fmla="*/ 165015 w 330021"/>
                <a:gd name="connsiteY14" fmla="*/ 250813 h 250812"/>
                <a:gd name="connsiteX15" fmla="*/ 171615 w 330021"/>
                <a:gd name="connsiteY15" fmla="*/ 244213 h 250812"/>
                <a:gd name="connsiteX16" fmla="*/ 171615 w 330021"/>
                <a:gd name="connsiteY16" fmla="*/ 230617 h 250812"/>
                <a:gd name="connsiteX17" fmla="*/ 235147 w 330021"/>
                <a:gd name="connsiteY17" fmla="*/ 194501 h 250812"/>
                <a:gd name="connsiteX18" fmla="*/ 290415 w 330021"/>
                <a:gd name="connsiteY18" fmla="*/ 190000 h 250812"/>
                <a:gd name="connsiteX19" fmla="*/ 290415 w 330021"/>
                <a:gd name="connsiteY19" fmla="*/ 204613 h 250812"/>
                <a:gd name="connsiteX20" fmla="*/ 297015 w 330021"/>
                <a:gd name="connsiteY20" fmla="*/ 211213 h 250812"/>
                <a:gd name="connsiteX21" fmla="*/ 303615 w 330021"/>
                <a:gd name="connsiteY21" fmla="*/ 204613 h 250812"/>
                <a:gd name="connsiteX22" fmla="*/ 303615 w 330021"/>
                <a:gd name="connsiteY22" fmla="*/ 181374 h 250812"/>
                <a:gd name="connsiteX23" fmla="*/ 313446 w 330021"/>
                <a:gd name="connsiteY23" fmla="*/ 79230 h 250812"/>
                <a:gd name="connsiteX24" fmla="*/ 269480 w 330021"/>
                <a:gd name="connsiteY24" fmla="*/ 53829 h 250812"/>
                <a:gd name="connsiteX25" fmla="*/ 257415 w 330021"/>
                <a:gd name="connsiteY25" fmla="*/ 184813 h 250812"/>
                <a:gd name="connsiteX26" fmla="*/ 234975 w 330021"/>
                <a:gd name="connsiteY26" fmla="*/ 180397 h 250812"/>
                <a:gd name="connsiteX27" fmla="*/ 226851 w 330021"/>
                <a:gd name="connsiteY27" fmla="*/ 183037 h 250812"/>
                <a:gd name="connsiteX28" fmla="*/ 127307 w 330021"/>
                <a:gd name="connsiteY28" fmla="*/ 207217 h 250812"/>
                <a:gd name="connsiteX29" fmla="*/ 103127 w 330021"/>
                <a:gd name="connsiteY29" fmla="*/ 183037 h 250812"/>
                <a:gd name="connsiteX30" fmla="*/ 95002 w 330021"/>
                <a:gd name="connsiteY30" fmla="*/ 180397 h 250812"/>
                <a:gd name="connsiteX31" fmla="*/ 17504 w 330021"/>
                <a:gd name="connsiteY31" fmla="*/ 147982 h 250812"/>
                <a:gd name="connsiteX32" fmla="*/ 49920 w 330021"/>
                <a:gd name="connsiteY32" fmla="*/ 70483 h 250812"/>
                <a:gd name="connsiteX33" fmla="*/ 66952 w 330021"/>
                <a:gd name="connsiteY33" fmla="*/ 66296 h 250812"/>
                <a:gd name="connsiteX34" fmla="*/ 72892 w 330021"/>
                <a:gd name="connsiteY34" fmla="*/ 60416 h 250812"/>
                <a:gd name="connsiteX35" fmla="*/ 130839 w 330021"/>
                <a:gd name="connsiteY35" fmla="*/ 13514 h 250812"/>
                <a:gd name="connsiteX36" fmla="*/ 160580 w 330021"/>
                <a:gd name="connsiteY36" fmla="*/ 26756 h 250812"/>
                <a:gd name="connsiteX37" fmla="*/ 169398 w 330021"/>
                <a:gd name="connsiteY37" fmla="*/ 26756 h 250812"/>
                <a:gd name="connsiteX38" fmla="*/ 243844 w 330021"/>
                <a:gd name="connsiteY38" fmla="*/ 30675 h 250812"/>
                <a:gd name="connsiteX39" fmla="*/ 257085 w 330021"/>
                <a:gd name="connsiteY39" fmla="*/ 60416 h 250812"/>
                <a:gd name="connsiteX40" fmla="*/ 263025 w 330021"/>
                <a:gd name="connsiteY40" fmla="*/ 66296 h 250812"/>
                <a:gd name="connsiteX41" fmla="*/ 316345 w 330021"/>
                <a:gd name="connsiteY41" fmla="*/ 131209 h 250812"/>
                <a:gd name="connsiteX42" fmla="*/ 257415 w 330021"/>
                <a:gd name="connsiteY42" fmla="*/ 184813 h 250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30021" h="250812">
                  <a:moveTo>
                    <a:pt x="269480" y="53829"/>
                  </a:moveTo>
                  <a:cubicBezTo>
                    <a:pt x="262803" y="18047"/>
                    <a:pt x="228383" y="-5547"/>
                    <a:pt x="192601" y="1130"/>
                  </a:cubicBezTo>
                  <a:cubicBezTo>
                    <a:pt x="182589" y="2998"/>
                    <a:pt x="173147" y="7161"/>
                    <a:pt x="165015" y="13292"/>
                  </a:cubicBezTo>
                  <a:cubicBezTo>
                    <a:pt x="135950" y="-8620"/>
                    <a:pt x="94624" y="-2822"/>
                    <a:pt x="72712" y="26244"/>
                  </a:cubicBezTo>
                  <a:cubicBezTo>
                    <a:pt x="66582" y="34376"/>
                    <a:pt x="62419" y="43818"/>
                    <a:pt x="60550" y="53829"/>
                  </a:cubicBezTo>
                  <a:cubicBezTo>
                    <a:pt x="21030" y="60468"/>
                    <a:pt x="-5625" y="97888"/>
                    <a:pt x="1014" y="137408"/>
                  </a:cubicBezTo>
                  <a:cubicBezTo>
                    <a:pt x="3910" y="154644"/>
                    <a:pt x="12929" y="170256"/>
                    <a:pt x="26415" y="181374"/>
                  </a:cubicBezTo>
                  <a:lnTo>
                    <a:pt x="26415" y="204613"/>
                  </a:lnTo>
                  <a:cubicBezTo>
                    <a:pt x="26415" y="208258"/>
                    <a:pt x="29370" y="211213"/>
                    <a:pt x="33015" y="211213"/>
                  </a:cubicBezTo>
                  <a:cubicBezTo>
                    <a:pt x="36660" y="211213"/>
                    <a:pt x="39615" y="208258"/>
                    <a:pt x="39615" y="204613"/>
                  </a:cubicBezTo>
                  <a:lnTo>
                    <a:pt x="39615" y="190000"/>
                  </a:lnTo>
                  <a:cubicBezTo>
                    <a:pt x="56702" y="198805"/>
                    <a:pt x="76597" y="200426"/>
                    <a:pt x="94884" y="194501"/>
                  </a:cubicBezTo>
                  <a:cubicBezTo>
                    <a:pt x="109539" y="215495"/>
                    <a:pt x="132879" y="228763"/>
                    <a:pt x="158415" y="230617"/>
                  </a:cubicBezTo>
                  <a:lnTo>
                    <a:pt x="158415" y="244213"/>
                  </a:lnTo>
                  <a:cubicBezTo>
                    <a:pt x="158415" y="247858"/>
                    <a:pt x="161370" y="250813"/>
                    <a:pt x="165015" y="250813"/>
                  </a:cubicBezTo>
                  <a:cubicBezTo>
                    <a:pt x="168660" y="250813"/>
                    <a:pt x="171615" y="247858"/>
                    <a:pt x="171615" y="244213"/>
                  </a:cubicBezTo>
                  <a:lnTo>
                    <a:pt x="171615" y="230617"/>
                  </a:lnTo>
                  <a:cubicBezTo>
                    <a:pt x="197151" y="228763"/>
                    <a:pt x="220492" y="215495"/>
                    <a:pt x="235147" y="194501"/>
                  </a:cubicBezTo>
                  <a:cubicBezTo>
                    <a:pt x="253434" y="200426"/>
                    <a:pt x="273329" y="198805"/>
                    <a:pt x="290415" y="190000"/>
                  </a:cubicBezTo>
                  <a:lnTo>
                    <a:pt x="290415" y="204613"/>
                  </a:lnTo>
                  <a:cubicBezTo>
                    <a:pt x="290415" y="208258"/>
                    <a:pt x="293370" y="211213"/>
                    <a:pt x="297015" y="211213"/>
                  </a:cubicBezTo>
                  <a:cubicBezTo>
                    <a:pt x="300660" y="211213"/>
                    <a:pt x="303615" y="208258"/>
                    <a:pt x="303615" y="204613"/>
                  </a:cubicBezTo>
                  <a:lnTo>
                    <a:pt x="303615" y="181374"/>
                  </a:lnTo>
                  <a:cubicBezTo>
                    <a:pt x="334536" y="155882"/>
                    <a:pt x="338938" y="110151"/>
                    <a:pt x="313446" y="79230"/>
                  </a:cubicBezTo>
                  <a:cubicBezTo>
                    <a:pt x="302328" y="65744"/>
                    <a:pt x="286716" y="56724"/>
                    <a:pt x="269480" y="53829"/>
                  </a:cubicBezTo>
                  <a:close/>
                  <a:moveTo>
                    <a:pt x="257415" y="184813"/>
                  </a:moveTo>
                  <a:cubicBezTo>
                    <a:pt x="249718" y="184821"/>
                    <a:pt x="242095" y="183322"/>
                    <a:pt x="234975" y="180397"/>
                  </a:cubicBezTo>
                  <a:cubicBezTo>
                    <a:pt x="231986" y="179170"/>
                    <a:pt x="228548" y="180287"/>
                    <a:pt x="226851" y="183037"/>
                  </a:cubicBezTo>
                  <a:cubicBezTo>
                    <a:pt x="206040" y="217203"/>
                    <a:pt x="161472" y="228028"/>
                    <a:pt x="127307" y="207217"/>
                  </a:cubicBezTo>
                  <a:cubicBezTo>
                    <a:pt x="117433" y="201202"/>
                    <a:pt x="109142" y="192912"/>
                    <a:pt x="103127" y="183037"/>
                  </a:cubicBezTo>
                  <a:cubicBezTo>
                    <a:pt x="101430" y="180287"/>
                    <a:pt x="97992" y="179170"/>
                    <a:pt x="95002" y="180397"/>
                  </a:cubicBezTo>
                  <a:cubicBezTo>
                    <a:pt x="64650" y="192847"/>
                    <a:pt x="29954" y="178333"/>
                    <a:pt x="17504" y="147982"/>
                  </a:cubicBezTo>
                  <a:cubicBezTo>
                    <a:pt x="5055" y="117630"/>
                    <a:pt x="19568" y="82933"/>
                    <a:pt x="49920" y="70483"/>
                  </a:cubicBezTo>
                  <a:cubicBezTo>
                    <a:pt x="55359" y="68253"/>
                    <a:pt x="61099" y="66842"/>
                    <a:pt x="66952" y="66296"/>
                  </a:cubicBezTo>
                  <a:cubicBezTo>
                    <a:pt x="70080" y="65999"/>
                    <a:pt x="72564" y="63540"/>
                    <a:pt x="72892" y="60416"/>
                  </a:cubicBezTo>
                  <a:cubicBezTo>
                    <a:pt x="75942" y="31463"/>
                    <a:pt x="101886" y="10464"/>
                    <a:pt x="130839" y="13514"/>
                  </a:cubicBezTo>
                  <a:cubicBezTo>
                    <a:pt x="141901" y="14680"/>
                    <a:pt x="152312" y="19314"/>
                    <a:pt x="160580" y="26756"/>
                  </a:cubicBezTo>
                  <a:cubicBezTo>
                    <a:pt x="163088" y="29007"/>
                    <a:pt x="166890" y="29007"/>
                    <a:pt x="169398" y="26756"/>
                  </a:cubicBezTo>
                  <a:cubicBezTo>
                    <a:pt x="191038" y="7280"/>
                    <a:pt x="224368" y="9035"/>
                    <a:pt x="243844" y="30675"/>
                  </a:cubicBezTo>
                  <a:cubicBezTo>
                    <a:pt x="251285" y="38943"/>
                    <a:pt x="255920" y="49354"/>
                    <a:pt x="257085" y="60416"/>
                  </a:cubicBezTo>
                  <a:cubicBezTo>
                    <a:pt x="257413" y="63540"/>
                    <a:pt x="259898" y="65999"/>
                    <a:pt x="263025" y="66296"/>
                  </a:cubicBezTo>
                  <a:cubicBezTo>
                    <a:pt x="295674" y="69498"/>
                    <a:pt x="319546" y="98561"/>
                    <a:pt x="316345" y="131209"/>
                  </a:cubicBezTo>
                  <a:cubicBezTo>
                    <a:pt x="313370" y="161553"/>
                    <a:pt x="287905" y="184717"/>
                    <a:pt x="257415" y="184813"/>
                  </a:cubicBezTo>
                  <a:close/>
                </a:path>
              </a:pathLst>
            </a:custGeom>
            <a:solidFill>
              <a:srgbClr val="37617A"/>
            </a:solidFill>
            <a:ln w="6509" cap="flat">
              <a:noFill/>
              <a:prstDash val="solid"/>
              <a:miter/>
            </a:ln>
          </p:spPr>
          <p:txBody>
            <a:bodyPr rtlCol="0" anchor="ctr"/>
            <a:lstStyle/>
            <a:p>
              <a:endParaRPr lang="en-ID"/>
            </a:p>
          </p:txBody>
        </p:sp>
        <p:sp>
          <p:nvSpPr>
            <p:cNvPr id="32" name="Freeform: Shape 31">
              <a:extLst>
                <a:ext uri="{FF2B5EF4-FFF2-40B4-BE49-F238E27FC236}">
                  <a16:creationId xmlns:a16="http://schemas.microsoft.com/office/drawing/2014/main" id="{3BFC0111-2433-0CB8-47CE-2B8565E266F5}"/>
                </a:ext>
              </a:extLst>
            </p:cNvPr>
            <p:cNvSpPr/>
            <p:nvPr/>
          </p:nvSpPr>
          <p:spPr>
            <a:xfrm>
              <a:off x="742014" y="2956590"/>
              <a:ext cx="46200" cy="46200"/>
            </a:xfrm>
            <a:custGeom>
              <a:avLst/>
              <a:gdLst>
                <a:gd name="connsiteX0" fmla="*/ 23100 w 46200"/>
                <a:gd name="connsiteY0" fmla="*/ 46200 h 46200"/>
                <a:gd name="connsiteX1" fmla="*/ 46200 w 46200"/>
                <a:gd name="connsiteY1" fmla="*/ 23100 h 46200"/>
                <a:gd name="connsiteX2" fmla="*/ 23100 w 46200"/>
                <a:gd name="connsiteY2" fmla="*/ 0 h 46200"/>
                <a:gd name="connsiteX3" fmla="*/ 0 w 46200"/>
                <a:gd name="connsiteY3" fmla="*/ 23100 h 46200"/>
                <a:gd name="connsiteX4" fmla="*/ 23100 w 46200"/>
                <a:gd name="connsiteY4" fmla="*/ 46200 h 46200"/>
                <a:gd name="connsiteX5" fmla="*/ 23100 w 46200"/>
                <a:gd name="connsiteY5" fmla="*/ 13200 h 46200"/>
                <a:gd name="connsiteX6" fmla="*/ 33000 w 46200"/>
                <a:gd name="connsiteY6" fmla="*/ 23100 h 46200"/>
                <a:gd name="connsiteX7" fmla="*/ 23100 w 46200"/>
                <a:gd name="connsiteY7" fmla="*/ 33000 h 46200"/>
                <a:gd name="connsiteX8" fmla="*/ 13200 w 46200"/>
                <a:gd name="connsiteY8" fmla="*/ 23100 h 46200"/>
                <a:gd name="connsiteX9" fmla="*/ 23100 w 46200"/>
                <a:gd name="connsiteY9" fmla="*/ 13200 h 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00" h="46200">
                  <a:moveTo>
                    <a:pt x="23100" y="46200"/>
                  </a:moveTo>
                  <a:cubicBezTo>
                    <a:pt x="35858" y="46200"/>
                    <a:pt x="46200" y="35858"/>
                    <a:pt x="46200" y="23100"/>
                  </a:cubicBezTo>
                  <a:cubicBezTo>
                    <a:pt x="46200" y="10342"/>
                    <a:pt x="35858" y="0"/>
                    <a:pt x="23100" y="0"/>
                  </a:cubicBezTo>
                  <a:cubicBezTo>
                    <a:pt x="10342" y="0"/>
                    <a:pt x="0" y="10342"/>
                    <a:pt x="0" y="23100"/>
                  </a:cubicBezTo>
                  <a:cubicBezTo>
                    <a:pt x="0" y="35858"/>
                    <a:pt x="10342" y="46200"/>
                    <a:pt x="23100" y="46200"/>
                  </a:cubicBezTo>
                  <a:close/>
                  <a:moveTo>
                    <a:pt x="23100" y="13200"/>
                  </a:moveTo>
                  <a:cubicBezTo>
                    <a:pt x="28568" y="13200"/>
                    <a:pt x="33000" y="17633"/>
                    <a:pt x="33000" y="23100"/>
                  </a:cubicBezTo>
                  <a:cubicBezTo>
                    <a:pt x="33000" y="28567"/>
                    <a:pt x="28568" y="33000"/>
                    <a:pt x="23100" y="33000"/>
                  </a:cubicBezTo>
                  <a:cubicBezTo>
                    <a:pt x="17632" y="33000"/>
                    <a:pt x="13200" y="28567"/>
                    <a:pt x="13200" y="23100"/>
                  </a:cubicBezTo>
                  <a:cubicBezTo>
                    <a:pt x="13200" y="17633"/>
                    <a:pt x="17632" y="13200"/>
                    <a:pt x="23100" y="13200"/>
                  </a:cubicBezTo>
                  <a:close/>
                </a:path>
              </a:pathLst>
            </a:custGeom>
            <a:solidFill>
              <a:srgbClr val="37617A"/>
            </a:solidFill>
            <a:ln w="6509"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5286B08D-1B32-CF34-4C23-AF879DCBE697}"/>
                </a:ext>
              </a:extLst>
            </p:cNvPr>
            <p:cNvSpPr/>
            <p:nvPr/>
          </p:nvSpPr>
          <p:spPr>
            <a:xfrm>
              <a:off x="801414" y="2903790"/>
              <a:ext cx="39600" cy="39600"/>
            </a:xfrm>
            <a:custGeom>
              <a:avLst/>
              <a:gdLst>
                <a:gd name="connsiteX0" fmla="*/ 39600 w 39600"/>
                <a:gd name="connsiteY0" fmla="*/ 19800 h 39600"/>
                <a:gd name="connsiteX1" fmla="*/ 19800 w 39600"/>
                <a:gd name="connsiteY1" fmla="*/ 0 h 39600"/>
                <a:gd name="connsiteX2" fmla="*/ 0 w 39600"/>
                <a:gd name="connsiteY2" fmla="*/ 19800 h 39600"/>
                <a:gd name="connsiteX3" fmla="*/ 19800 w 39600"/>
                <a:gd name="connsiteY3" fmla="*/ 39600 h 39600"/>
                <a:gd name="connsiteX4" fmla="*/ 39600 w 39600"/>
                <a:gd name="connsiteY4" fmla="*/ 19800 h 39600"/>
                <a:gd name="connsiteX5" fmla="*/ 13200 w 39600"/>
                <a:gd name="connsiteY5" fmla="*/ 19800 h 39600"/>
                <a:gd name="connsiteX6" fmla="*/ 19800 w 39600"/>
                <a:gd name="connsiteY6" fmla="*/ 13200 h 39600"/>
                <a:gd name="connsiteX7" fmla="*/ 26400 w 39600"/>
                <a:gd name="connsiteY7" fmla="*/ 19800 h 39600"/>
                <a:gd name="connsiteX8" fmla="*/ 19800 w 39600"/>
                <a:gd name="connsiteY8" fmla="*/ 26400 h 39600"/>
                <a:gd name="connsiteX9" fmla="*/ 13200 w 39600"/>
                <a:gd name="connsiteY9" fmla="*/ 19800 h 3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00" h="39600">
                  <a:moveTo>
                    <a:pt x="39600" y="19800"/>
                  </a:moveTo>
                  <a:cubicBezTo>
                    <a:pt x="39600" y="8865"/>
                    <a:pt x="30736" y="0"/>
                    <a:pt x="19800" y="0"/>
                  </a:cubicBezTo>
                  <a:cubicBezTo>
                    <a:pt x="8864" y="0"/>
                    <a:pt x="0" y="8865"/>
                    <a:pt x="0" y="19800"/>
                  </a:cubicBezTo>
                  <a:cubicBezTo>
                    <a:pt x="0" y="30735"/>
                    <a:pt x="8864" y="39600"/>
                    <a:pt x="19800" y="39600"/>
                  </a:cubicBezTo>
                  <a:cubicBezTo>
                    <a:pt x="30736" y="39600"/>
                    <a:pt x="39600" y="30735"/>
                    <a:pt x="39600" y="19800"/>
                  </a:cubicBezTo>
                  <a:close/>
                  <a:moveTo>
                    <a:pt x="13200" y="19800"/>
                  </a:moveTo>
                  <a:cubicBezTo>
                    <a:pt x="13200" y="16155"/>
                    <a:pt x="16155" y="13200"/>
                    <a:pt x="19800" y="13200"/>
                  </a:cubicBezTo>
                  <a:cubicBezTo>
                    <a:pt x="23445" y="13200"/>
                    <a:pt x="26400" y="16155"/>
                    <a:pt x="26400" y="19800"/>
                  </a:cubicBezTo>
                  <a:cubicBezTo>
                    <a:pt x="26400" y="23445"/>
                    <a:pt x="23445" y="26400"/>
                    <a:pt x="19800" y="26400"/>
                  </a:cubicBezTo>
                  <a:cubicBezTo>
                    <a:pt x="16155" y="26400"/>
                    <a:pt x="13200" y="23445"/>
                    <a:pt x="13200" y="19800"/>
                  </a:cubicBezTo>
                  <a:close/>
                </a:path>
              </a:pathLst>
            </a:custGeom>
            <a:solidFill>
              <a:srgbClr val="37617A"/>
            </a:solidFill>
            <a:ln w="6509"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CA83E74D-A9C1-C164-ED38-EE9F2F170C4E}"/>
                </a:ext>
              </a:extLst>
            </p:cNvPr>
            <p:cNvSpPr/>
            <p:nvPr/>
          </p:nvSpPr>
          <p:spPr>
            <a:xfrm>
              <a:off x="1039014" y="2956590"/>
              <a:ext cx="46200" cy="46200"/>
            </a:xfrm>
            <a:custGeom>
              <a:avLst/>
              <a:gdLst>
                <a:gd name="connsiteX0" fmla="*/ 23100 w 46200"/>
                <a:gd name="connsiteY0" fmla="*/ 0 h 46200"/>
                <a:gd name="connsiteX1" fmla="*/ 0 w 46200"/>
                <a:gd name="connsiteY1" fmla="*/ 23100 h 46200"/>
                <a:gd name="connsiteX2" fmla="*/ 23100 w 46200"/>
                <a:gd name="connsiteY2" fmla="*/ 46200 h 46200"/>
                <a:gd name="connsiteX3" fmla="*/ 46200 w 46200"/>
                <a:gd name="connsiteY3" fmla="*/ 23100 h 46200"/>
                <a:gd name="connsiteX4" fmla="*/ 23100 w 46200"/>
                <a:gd name="connsiteY4" fmla="*/ 0 h 46200"/>
                <a:gd name="connsiteX5" fmla="*/ 23100 w 46200"/>
                <a:gd name="connsiteY5" fmla="*/ 33000 h 46200"/>
                <a:gd name="connsiteX6" fmla="*/ 13200 w 46200"/>
                <a:gd name="connsiteY6" fmla="*/ 23100 h 46200"/>
                <a:gd name="connsiteX7" fmla="*/ 23100 w 46200"/>
                <a:gd name="connsiteY7" fmla="*/ 13200 h 46200"/>
                <a:gd name="connsiteX8" fmla="*/ 33000 w 46200"/>
                <a:gd name="connsiteY8" fmla="*/ 23100 h 46200"/>
                <a:gd name="connsiteX9" fmla="*/ 23100 w 46200"/>
                <a:gd name="connsiteY9" fmla="*/ 33000 h 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00" h="46200">
                  <a:moveTo>
                    <a:pt x="23100" y="0"/>
                  </a:moveTo>
                  <a:cubicBezTo>
                    <a:pt x="10342" y="0"/>
                    <a:pt x="0" y="10342"/>
                    <a:pt x="0" y="23100"/>
                  </a:cubicBezTo>
                  <a:cubicBezTo>
                    <a:pt x="0" y="35858"/>
                    <a:pt x="10342" y="46200"/>
                    <a:pt x="23100" y="46200"/>
                  </a:cubicBezTo>
                  <a:cubicBezTo>
                    <a:pt x="35858" y="46200"/>
                    <a:pt x="46200" y="35858"/>
                    <a:pt x="46200" y="23100"/>
                  </a:cubicBezTo>
                  <a:cubicBezTo>
                    <a:pt x="46200" y="10342"/>
                    <a:pt x="35858" y="0"/>
                    <a:pt x="23100" y="0"/>
                  </a:cubicBezTo>
                  <a:close/>
                  <a:moveTo>
                    <a:pt x="23100" y="33000"/>
                  </a:moveTo>
                  <a:cubicBezTo>
                    <a:pt x="17633" y="33000"/>
                    <a:pt x="13200" y="28567"/>
                    <a:pt x="13200" y="23100"/>
                  </a:cubicBezTo>
                  <a:cubicBezTo>
                    <a:pt x="13200" y="17633"/>
                    <a:pt x="17633" y="13200"/>
                    <a:pt x="23100" y="13200"/>
                  </a:cubicBezTo>
                  <a:cubicBezTo>
                    <a:pt x="28567" y="13200"/>
                    <a:pt x="33000" y="17633"/>
                    <a:pt x="33000" y="23100"/>
                  </a:cubicBezTo>
                  <a:cubicBezTo>
                    <a:pt x="33000" y="28567"/>
                    <a:pt x="28567" y="33000"/>
                    <a:pt x="23100" y="33000"/>
                  </a:cubicBezTo>
                  <a:close/>
                </a:path>
              </a:pathLst>
            </a:custGeom>
            <a:solidFill>
              <a:srgbClr val="37617A"/>
            </a:solidFill>
            <a:ln w="6509"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64884D79-7244-EAEA-303B-12A0770860D6}"/>
                </a:ext>
              </a:extLst>
            </p:cNvPr>
            <p:cNvSpPr/>
            <p:nvPr/>
          </p:nvSpPr>
          <p:spPr>
            <a:xfrm>
              <a:off x="986214" y="2903790"/>
              <a:ext cx="39600" cy="39600"/>
            </a:xfrm>
            <a:custGeom>
              <a:avLst/>
              <a:gdLst>
                <a:gd name="connsiteX0" fmla="*/ 39600 w 39600"/>
                <a:gd name="connsiteY0" fmla="*/ 19800 h 39600"/>
                <a:gd name="connsiteX1" fmla="*/ 19800 w 39600"/>
                <a:gd name="connsiteY1" fmla="*/ 0 h 39600"/>
                <a:gd name="connsiteX2" fmla="*/ 0 w 39600"/>
                <a:gd name="connsiteY2" fmla="*/ 19800 h 39600"/>
                <a:gd name="connsiteX3" fmla="*/ 19800 w 39600"/>
                <a:gd name="connsiteY3" fmla="*/ 39600 h 39600"/>
                <a:gd name="connsiteX4" fmla="*/ 39600 w 39600"/>
                <a:gd name="connsiteY4" fmla="*/ 19800 h 39600"/>
                <a:gd name="connsiteX5" fmla="*/ 13200 w 39600"/>
                <a:gd name="connsiteY5" fmla="*/ 19800 h 39600"/>
                <a:gd name="connsiteX6" fmla="*/ 19800 w 39600"/>
                <a:gd name="connsiteY6" fmla="*/ 13200 h 39600"/>
                <a:gd name="connsiteX7" fmla="*/ 26400 w 39600"/>
                <a:gd name="connsiteY7" fmla="*/ 19800 h 39600"/>
                <a:gd name="connsiteX8" fmla="*/ 19800 w 39600"/>
                <a:gd name="connsiteY8" fmla="*/ 26400 h 39600"/>
                <a:gd name="connsiteX9" fmla="*/ 13200 w 39600"/>
                <a:gd name="connsiteY9" fmla="*/ 19800 h 3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00" h="39600">
                  <a:moveTo>
                    <a:pt x="39600" y="19800"/>
                  </a:moveTo>
                  <a:cubicBezTo>
                    <a:pt x="39600" y="8865"/>
                    <a:pt x="30736" y="0"/>
                    <a:pt x="19800" y="0"/>
                  </a:cubicBezTo>
                  <a:cubicBezTo>
                    <a:pt x="8864" y="0"/>
                    <a:pt x="0" y="8865"/>
                    <a:pt x="0" y="19800"/>
                  </a:cubicBezTo>
                  <a:cubicBezTo>
                    <a:pt x="0" y="30735"/>
                    <a:pt x="8864" y="39600"/>
                    <a:pt x="19800" y="39600"/>
                  </a:cubicBezTo>
                  <a:cubicBezTo>
                    <a:pt x="30736" y="39600"/>
                    <a:pt x="39600" y="30735"/>
                    <a:pt x="39600" y="19800"/>
                  </a:cubicBezTo>
                  <a:close/>
                  <a:moveTo>
                    <a:pt x="13200" y="19800"/>
                  </a:moveTo>
                  <a:cubicBezTo>
                    <a:pt x="13200" y="16155"/>
                    <a:pt x="16155" y="13200"/>
                    <a:pt x="19800" y="13200"/>
                  </a:cubicBezTo>
                  <a:cubicBezTo>
                    <a:pt x="23445" y="13200"/>
                    <a:pt x="26400" y="16155"/>
                    <a:pt x="26400" y="19800"/>
                  </a:cubicBezTo>
                  <a:cubicBezTo>
                    <a:pt x="26400" y="23445"/>
                    <a:pt x="23445" y="26400"/>
                    <a:pt x="19800" y="26400"/>
                  </a:cubicBezTo>
                  <a:cubicBezTo>
                    <a:pt x="16155" y="26400"/>
                    <a:pt x="13200" y="23445"/>
                    <a:pt x="13200" y="19800"/>
                  </a:cubicBezTo>
                  <a:close/>
                </a:path>
              </a:pathLst>
            </a:custGeom>
            <a:solidFill>
              <a:srgbClr val="37617A"/>
            </a:solidFill>
            <a:ln w="6509"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42DC89A0-9B9C-A520-BB4C-19F8EFB45F3B}"/>
                </a:ext>
              </a:extLst>
            </p:cNvPr>
            <p:cNvSpPr/>
            <p:nvPr/>
          </p:nvSpPr>
          <p:spPr>
            <a:xfrm>
              <a:off x="893814" y="2910390"/>
              <a:ext cx="39600" cy="39600"/>
            </a:xfrm>
            <a:custGeom>
              <a:avLst/>
              <a:gdLst>
                <a:gd name="connsiteX0" fmla="*/ 39600 w 39600"/>
                <a:gd name="connsiteY0" fmla="*/ 19800 h 39600"/>
                <a:gd name="connsiteX1" fmla="*/ 19800 w 39600"/>
                <a:gd name="connsiteY1" fmla="*/ 0 h 39600"/>
                <a:gd name="connsiteX2" fmla="*/ 0 w 39600"/>
                <a:gd name="connsiteY2" fmla="*/ 19800 h 39600"/>
                <a:gd name="connsiteX3" fmla="*/ 19800 w 39600"/>
                <a:gd name="connsiteY3" fmla="*/ 39600 h 39600"/>
                <a:gd name="connsiteX4" fmla="*/ 39600 w 39600"/>
                <a:gd name="connsiteY4" fmla="*/ 19800 h 39600"/>
                <a:gd name="connsiteX5" fmla="*/ 13200 w 39600"/>
                <a:gd name="connsiteY5" fmla="*/ 19800 h 39600"/>
                <a:gd name="connsiteX6" fmla="*/ 19800 w 39600"/>
                <a:gd name="connsiteY6" fmla="*/ 13200 h 39600"/>
                <a:gd name="connsiteX7" fmla="*/ 26400 w 39600"/>
                <a:gd name="connsiteY7" fmla="*/ 19800 h 39600"/>
                <a:gd name="connsiteX8" fmla="*/ 19800 w 39600"/>
                <a:gd name="connsiteY8" fmla="*/ 26400 h 39600"/>
                <a:gd name="connsiteX9" fmla="*/ 13200 w 39600"/>
                <a:gd name="connsiteY9" fmla="*/ 19800 h 3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00" h="39600">
                  <a:moveTo>
                    <a:pt x="39600" y="19800"/>
                  </a:moveTo>
                  <a:cubicBezTo>
                    <a:pt x="39600" y="8865"/>
                    <a:pt x="30736" y="0"/>
                    <a:pt x="19800" y="0"/>
                  </a:cubicBezTo>
                  <a:cubicBezTo>
                    <a:pt x="8864" y="0"/>
                    <a:pt x="0" y="8865"/>
                    <a:pt x="0" y="19800"/>
                  </a:cubicBezTo>
                  <a:cubicBezTo>
                    <a:pt x="0" y="30735"/>
                    <a:pt x="8864" y="39600"/>
                    <a:pt x="19800" y="39600"/>
                  </a:cubicBezTo>
                  <a:cubicBezTo>
                    <a:pt x="30736" y="39600"/>
                    <a:pt x="39600" y="30735"/>
                    <a:pt x="39600" y="19800"/>
                  </a:cubicBezTo>
                  <a:close/>
                  <a:moveTo>
                    <a:pt x="13200" y="19800"/>
                  </a:moveTo>
                  <a:cubicBezTo>
                    <a:pt x="13200" y="16155"/>
                    <a:pt x="16155" y="13200"/>
                    <a:pt x="19800" y="13200"/>
                  </a:cubicBezTo>
                  <a:cubicBezTo>
                    <a:pt x="23445" y="13200"/>
                    <a:pt x="26400" y="16155"/>
                    <a:pt x="26400" y="19800"/>
                  </a:cubicBezTo>
                  <a:cubicBezTo>
                    <a:pt x="26400" y="23445"/>
                    <a:pt x="23445" y="26400"/>
                    <a:pt x="19800" y="26400"/>
                  </a:cubicBezTo>
                  <a:cubicBezTo>
                    <a:pt x="16155" y="26400"/>
                    <a:pt x="13200" y="23445"/>
                    <a:pt x="13200" y="19800"/>
                  </a:cubicBezTo>
                  <a:close/>
                </a:path>
              </a:pathLst>
            </a:custGeom>
            <a:solidFill>
              <a:srgbClr val="37617A"/>
            </a:solidFill>
            <a:ln w="6509"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B430CDA7-BA01-55DC-A38A-F9CF19D2969B}"/>
                </a:ext>
              </a:extLst>
            </p:cNvPr>
            <p:cNvSpPr/>
            <p:nvPr/>
          </p:nvSpPr>
          <p:spPr>
            <a:xfrm>
              <a:off x="887214" y="3035790"/>
              <a:ext cx="52800" cy="79200"/>
            </a:xfrm>
            <a:custGeom>
              <a:avLst/>
              <a:gdLst>
                <a:gd name="connsiteX0" fmla="*/ 26400 w 52800"/>
                <a:gd name="connsiteY0" fmla="*/ 0 h 79200"/>
                <a:gd name="connsiteX1" fmla="*/ 0 w 52800"/>
                <a:gd name="connsiteY1" fmla="*/ 26400 h 79200"/>
                <a:gd name="connsiteX2" fmla="*/ 0 w 52800"/>
                <a:gd name="connsiteY2" fmla="*/ 52800 h 79200"/>
                <a:gd name="connsiteX3" fmla="*/ 26400 w 52800"/>
                <a:gd name="connsiteY3" fmla="*/ 79200 h 79200"/>
                <a:gd name="connsiteX4" fmla="*/ 52800 w 52800"/>
                <a:gd name="connsiteY4" fmla="*/ 52800 h 79200"/>
                <a:gd name="connsiteX5" fmla="*/ 52800 w 52800"/>
                <a:gd name="connsiteY5" fmla="*/ 26400 h 79200"/>
                <a:gd name="connsiteX6" fmla="*/ 26400 w 52800"/>
                <a:gd name="connsiteY6" fmla="*/ 0 h 79200"/>
                <a:gd name="connsiteX7" fmla="*/ 39600 w 52800"/>
                <a:gd name="connsiteY7" fmla="*/ 52800 h 79200"/>
                <a:gd name="connsiteX8" fmla="*/ 26400 w 52800"/>
                <a:gd name="connsiteY8" fmla="*/ 66000 h 79200"/>
                <a:gd name="connsiteX9" fmla="*/ 13200 w 52800"/>
                <a:gd name="connsiteY9" fmla="*/ 52800 h 79200"/>
                <a:gd name="connsiteX10" fmla="*/ 13200 w 52800"/>
                <a:gd name="connsiteY10" fmla="*/ 26400 h 79200"/>
                <a:gd name="connsiteX11" fmla="*/ 26400 w 52800"/>
                <a:gd name="connsiteY11" fmla="*/ 13200 h 79200"/>
                <a:gd name="connsiteX12" fmla="*/ 39600 w 52800"/>
                <a:gd name="connsiteY12" fmla="*/ 26400 h 7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00" h="79200">
                  <a:moveTo>
                    <a:pt x="26400" y="0"/>
                  </a:moveTo>
                  <a:cubicBezTo>
                    <a:pt x="11820" y="0"/>
                    <a:pt x="0" y="11820"/>
                    <a:pt x="0" y="26400"/>
                  </a:cubicBezTo>
                  <a:lnTo>
                    <a:pt x="0" y="52800"/>
                  </a:lnTo>
                  <a:cubicBezTo>
                    <a:pt x="0" y="67380"/>
                    <a:pt x="11820" y="79200"/>
                    <a:pt x="26400" y="79200"/>
                  </a:cubicBezTo>
                  <a:cubicBezTo>
                    <a:pt x="40980" y="79200"/>
                    <a:pt x="52800" y="67380"/>
                    <a:pt x="52800" y="52800"/>
                  </a:cubicBezTo>
                  <a:lnTo>
                    <a:pt x="52800" y="26400"/>
                  </a:lnTo>
                  <a:cubicBezTo>
                    <a:pt x="52800" y="11820"/>
                    <a:pt x="40980" y="0"/>
                    <a:pt x="26400" y="0"/>
                  </a:cubicBezTo>
                  <a:close/>
                  <a:moveTo>
                    <a:pt x="39600" y="52800"/>
                  </a:moveTo>
                  <a:cubicBezTo>
                    <a:pt x="39600" y="60090"/>
                    <a:pt x="33690" y="66000"/>
                    <a:pt x="26400" y="66000"/>
                  </a:cubicBezTo>
                  <a:cubicBezTo>
                    <a:pt x="19110" y="66000"/>
                    <a:pt x="13200" y="60090"/>
                    <a:pt x="13200" y="52800"/>
                  </a:cubicBezTo>
                  <a:lnTo>
                    <a:pt x="13200" y="26400"/>
                  </a:lnTo>
                  <a:cubicBezTo>
                    <a:pt x="13200" y="19110"/>
                    <a:pt x="19110" y="13200"/>
                    <a:pt x="26400" y="13200"/>
                  </a:cubicBezTo>
                  <a:cubicBezTo>
                    <a:pt x="33690" y="13200"/>
                    <a:pt x="39600" y="19110"/>
                    <a:pt x="39600" y="26400"/>
                  </a:cubicBezTo>
                  <a:close/>
                </a:path>
              </a:pathLst>
            </a:custGeom>
            <a:solidFill>
              <a:schemeClr val="bg1"/>
            </a:solidFill>
            <a:ln w="6509"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A7FE1380-219B-6345-EBAB-CF4D155C5526}"/>
                </a:ext>
              </a:extLst>
            </p:cNvPr>
            <p:cNvSpPr/>
            <p:nvPr/>
          </p:nvSpPr>
          <p:spPr>
            <a:xfrm>
              <a:off x="821214" y="3035790"/>
              <a:ext cx="52800" cy="79200"/>
            </a:xfrm>
            <a:custGeom>
              <a:avLst/>
              <a:gdLst>
                <a:gd name="connsiteX0" fmla="*/ 26400 w 52800"/>
                <a:gd name="connsiteY0" fmla="*/ 13200 h 79200"/>
                <a:gd name="connsiteX1" fmla="*/ 39600 w 52800"/>
                <a:gd name="connsiteY1" fmla="*/ 26400 h 79200"/>
                <a:gd name="connsiteX2" fmla="*/ 46200 w 52800"/>
                <a:gd name="connsiteY2" fmla="*/ 33000 h 79200"/>
                <a:gd name="connsiteX3" fmla="*/ 52800 w 52800"/>
                <a:gd name="connsiteY3" fmla="*/ 26400 h 79200"/>
                <a:gd name="connsiteX4" fmla="*/ 26400 w 52800"/>
                <a:gd name="connsiteY4" fmla="*/ 0 h 79200"/>
                <a:gd name="connsiteX5" fmla="*/ 0 w 52800"/>
                <a:gd name="connsiteY5" fmla="*/ 26400 h 79200"/>
                <a:gd name="connsiteX6" fmla="*/ 0 w 52800"/>
                <a:gd name="connsiteY6" fmla="*/ 52800 h 79200"/>
                <a:gd name="connsiteX7" fmla="*/ 26400 w 52800"/>
                <a:gd name="connsiteY7" fmla="*/ 79200 h 79200"/>
                <a:gd name="connsiteX8" fmla="*/ 52800 w 52800"/>
                <a:gd name="connsiteY8" fmla="*/ 52800 h 79200"/>
                <a:gd name="connsiteX9" fmla="*/ 46200 w 52800"/>
                <a:gd name="connsiteY9" fmla="*/ 46200 h 79200"/>
                <a:gd name="connsiteX10" fmla="*/ 39600 w 52800"/>
                <a:gd name="connsiteY10" fmla="*/ 52800 h 79200"/>
                <a:gd name="connsiteX11" fmla="*/ 26400 w 52800"/>
                <a:gd name="connsiteY11" fmla="*/ 66000 h 79200"/>
                <a:gd name="connsiteX12" fmla="*/ 13200 w 52800"/>
                <a:gd name="connsiteY12" fmla="*/ 52800 h 79200"/>
                <a:gd name="connsiteX13" fmla="*/ 13200 w 52800"/>
                <a:gd name="connsiteY13" fmla="*/ 26400 h 79200"/>
                <a:gd name="connsiteX14" fmla="*/ 26400 w 52800"/>
                <a:gd name="connsiteY14" fmla="*/ 13200 h 7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00" h="79200">
                  <a:moveTo>
                    <a:pt x="26400" y="13200"/>
                  </a:moveTo>
                  <a:cubicBezTo>
                    <a:pt x="33690" y="13200"/>
                    <a:pt x="39600" y="19110"/>
                    <a:pt x="39600" y="26400"/>
                  </a:cubicBezTo>
                  <a:cubicBezTo>
                    <a:pt x="39600" y="30045"/>
                    <a:pt x="42555" y="33000"/>
                    <a:pt x="46200" y="33000"/>
                  </a:cubicBezTo>
                  <a:cubicBezTo>
                    <a:pt x="49845" y="33000"/>
                    <a:pt x="52800" y="30045"/>
                    <a:pt x="52800" y="26400"/>
                  </a:cubicBezTo>
                  <a:cubicBezTo>
                    <a:pt x="52800" y="11820"/>
                    <a:pt x="40980" y="0"/>
                    <a:pt x="26400" y="0"/>
                  </a:cubicBezTo>
                  <a:cubicBezTo>
                    <a:pt x="11820" y="0"/>
                    <a:pt x="0" y="11820"/>
                    <a:pt x="0" y="26400"/>
                  </a:cubicBezTo>
                  <a:lnTo>
                    <a:pt x="0" y="52800"/>
                  </a:lnTo>
                  <a:cubicBezTo>
                    <a:pt x="0" y="67380"/>
                    <a:pt x="11820" y="79200"/>
                    <a:pt x="26400" y="79200"/>
                  </a:cubicBezTo>
                  <a:cubicBezTo>
                    <a:pt x="40980" y="79200"/>
                    <a:pt x="52800" y="67380"/>
                    <a:pt x="52800" y="52800"/>
                  </a:cubicBezTo>
                  <a:cubicBezTo>
                    <a:pt x="52800" y="49155"/>
                    <a:pt x="49845" y="46200"/>
                    <a:pt x="46200" y="46200"/>
                  </a:cubicBezTo>
                  <a:cubicBezTo>
                    <a:pt x="42555" y="46200"/>
                    <a:pt x="39600" y="49155"/>
                    <a:pt x="39600" y="52800"/>
                  </a:cubicBezTo>
                  <a:cubicBezTo>
                    <a:pt x="39600" y="60090"/>
                    <a:pt x="33690" y="66000"/>
                    <a:pt x="26400" y="66000"/>
                  </a:cubicBezTo>
                  <a:cubicBezTo>
                    <a:pt x="19110" y="66000"/>
                    <a:pt x="13200" y="60090"/>
                    <a:pt x="13200" y="52800"/>
                  </a:cubicBezTo>
                  <a:lnTo>
                    <a:pt x="13200" y="26400"/>
                  </a:lnTo>
                  <a:cubicBezTo>
                    <a:pt x="13200" y="19110"/>
                    <a:pt x="19110" y="13200"/>
                    <a:pt x="26400" y="13200"/>
                  </a:cubicBezTo>
                  <a:close/>
                </a:path>
              </a:pathLst>
            </a:custGeom>
            <a:solidFill>
              <a:schemeClr val="bg1"/>
            </a:solidFill>
            <a:ln w="6509"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B88343FF-B6C5-9C28-D527-A4ABA078F46C}"/>
                </a:ext>
              </a:extLst>
            </p:cNvPr>
            <p:cNvSpPr/>
            <p:nvPr/>
          </p:nvSpPr>
          <p:spPr>
            <a:xfrm>
              <a:off x="953206" y="3035790"/>
              <a:ext cx="59407" cy="79200"/>
            </a:xfrm>
            <a:custGeom>
              <a:avLst/>
              <a:gdLst>
                <a:gd name="connsiteX0" fmla="*/ 52808 w 59407"/>
                <a:gd name="connsiteY0" fmla="*/ 66000 h 79200"/>
                <a:gd name="connsiteX1" fmla="*/ 29160 w 59407"/>
                <a:gd name="connsiteY1" fmla="*/ 66000 h 79200"/>
                <a:gd name="connsiteX2" fmla="*/ 52808 w 59407"/>
                <a:gd name="connsiteY2" fmla="*/ 26400 h 79200"/>
                <a:gd name="connsiteX3" fmla="*/ 26408 w 59407"/>
                <a:gd name="connsiteY3" fmla="*/ 0 h 79200"/>
                <a:gd name="connsiteX4" fmla="*/ 8 w 59407"/>
                <a:gd name="connsiteY4" fmla="*/ 26400 h 79200"/>
                <a:gd name="connsiteX5" fmla="*/ 6608 w 59407"/>
                <a:gd name="connsiteY5" fmla="*/ 33000 h 79200"/>
                <a:gd name="connsiteX6" fmla="*/ 13208 w 59407"/>
                <a:gd name="connsiteY6" fmla="*/ 26400 h 79200"/>
                <a:gd name="connsiteX7" fmla="*/ 26408 w 59407"/>
                <a:gd name="connsiteY7" fmla="*/ 13200 h 79200"/>
                <a:gd name="connsiteX8" fmla="*/ 39608 w 59407"/>
                <a:gd name="connsiteY8" fmla="*/ 26400 h 79200"/>
                <a:gd name="connsiteX9" fmla="*/ 3657 w 59407"/>
                <a:gd name="connsiteY9" fmla="*/ 66693 h 79200"/>
                <a:gd name="connsiteX10" fmla="*/ 695 w 59407"/>
                <a:gd name="connsiteY10" fmla="*/ 75544 h 79200"/>
                <a:gd name="connsiteX11" fmla="*/ 6608 w 59407"/>
                <a:gd name="connsiteY11" fmla="*/ 79200 h 79200"/>
                <a:gd name="connsiteX12" fmla="*/ 52808 w 59407"/>
                <a:gd name="connsiteY12" fmla="*/ 79200 h 79200"/>
                <a:gd name="connsiteX13" fmla="*/ 59408 w 59407"/>
                <a:gd name="connsiteY13" fmla="*/ 72600 h 79200"/>
                <a:gd name="connsiteX14" fmla="*/ 52808 w 59407"/>
                <a:gd name="connsiteY14" fmla="*/ 66000 h 7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407" h="79200">
                  <a:moveTo>
                    <a:pt x="52808" y="66000"/>
                  </a:moveTo>
                  <a:lnTo>
                    <a:pt x="29160" y="66000"/>
                  </a:lnTo>
                  <a:cubicBezTo>
                    <a:pt x="45356" y="52846"/>
                    <a:pt x="52808" y="37726"/>
                    <a:pt x="52808" y="26400"/>
                  </a:cubicBezTo>
                  <a:cubicBezTo>
                    <a:pt x="52808" y="11820"/>
                    <a:pt x="40988" y="0"/>
                    <a:pt x="26408" y="0"/>
                  </a:cubicBezTo>
                  <a:cubicBezTo>
                    <a:pt x="11828" y="0"/>
                    <a:pt x="8" y="11820"/>
                    <a:pt x="8" y="26400"/>
                  </a:cubicBezTo>
                  <a:cubicBezTo>
                    <a:pt x="8" y="30045"/>
                    <a:pt x="2962" y="33000"/>
                    <a:pt x="6608" y="33000"/>
                  </a:cubicBezTo>
                  <a:cubicBezTo>
                    <a:pt x="10253" y="33000"/>
                    <a:pt x="13208" y="30045"/>
                    <a:pt x="13208" y="26400"/>
                  </a:cubicBezTo>
                  <a:cubicBezTo>
                    <a:pt x="13208" y="19110"/>
                    <a:pt x="19117" y="13200"/>
                    <a:pt x="26408" y="13200"/>
                  </a:cubicBezTo>
                  <a:cubicBezTo>
                    <a:pt x="33698" y="13200"/>
                    <a:pt x="39608" y="19110"/>
                    <a:pt x="39608" y="26400"/>
                  </a:cubicBezTo>
                  <a:cubicBezTo>
                    <a:pt x="39608" y="35369"/>
                    <a:pt x="30038" y="53506"/>
                    <a:pt x="3657" y="66693"/>
                  </a:cubicBezTo>
                  <a:cubicBezTo>
                    <a:pt x="395" y="68319"/>
                    <a:pt x="-932" y="72282"/>
                    <a:pt x="695" y="75544"/>
                  </a:cubicBezTo>
                  <a:cubicBezTo>
                    <a:pt x="1812" y="77786"/>
                    <a:pt x="4102" y="79203"/>
                    <a:pt x="6608" y="79200"/>
                  </a:cubicBezTo>
                  <a:lnTo>
                    <a:pt x="52808" y="79200"/>
                  </a:lnTo>
                  <a:cubicBezTo>
                    <a:pt x="56453" y="79200"/>
                    <a:pt x="59408" y="76245"/>
                    <a:pt x="59408" y="72600"/>
                  </a:cubicBezTo>
                  <a:cubicBezTo>
                    <a:pt x="59408" y="68955"/>
                    <a:pt x="56453" y="66000"/>
                    <a:pt x="52808" y="66000"/>
                  </a:cubicBezTo>
                  <a:close/>
                </a:path>
              </a:pathLst>
            </a:custGeom>
            <a:solidFill>
              <a:schemeClr val="bg1"/>
            </a:solidFill>
            <a:ln w="6509"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627C2954-B5CD-9A30-84F0-683E8095DAB0}"/>
                </a:ext>
              </a:extLst>
            </p:cNvPr>
            <p:cNvSpPr/>
            <p:nvPr/>
          </p:nvSpPr>
          <p:spPr>
            <a:xfrm>
              <a:off x="775015" y="3041027"/>
              <a:ext cx="32980" cy="80530"/>
            </a:xfrm>
            <a:custGeom>
              <a:avLst/>
              <a:gdLst>
                <a:gd name="connsiteX0" fmla="*/ 23098 w 32980"/>
                <a:gd name="connsiteY0" fmla="*/ 887 h 80530"/>
                <a:gd name="connsiteX1" fmla="*/ 6220 w 32980"/>
                <a:gd name="connsiteY1" fmla="*/ 64064 h 80530"/>
                <a:gd name="connsiteX2" fmla="*/ 20656 w 32980"/>
                <a:gd name="connsiteY2" fmla="*/ 79427 h 80530"/>
                <a:gd name="connsiteX3" fmla="*/ 29807 w 32980"/>
                <a:gd name="connsiteY3" fmla="*/ 77582 h 80530"/>
                <a:gd name="connsiteX4" fmla="*/ 27962 w 32980"/>
                <a:gd name="connsiteY4" fmla="*/ 68431 h 80530"/>
                <a:gd name="connsiteX5" fmla="*/ 18641 w 32980"/>
                <a:gd name="connsiteY5" fmla="*/ 22703 h 80530"/>
                <a:gd name="connsiteX6" fmla="*/ 29659 w 32980"/>
                <a:gd name="connsiteY6" fmla="*/ 12331 h 80530"/>
                <a:gd name="connsiteX7" fmla="*/ 32107 w 32980"/>
                <a:gd name="connsiteY7" fmla="*/ 3322 h 80530"/>
                <a:gd name="connsiteX8" fmla="*/ 23098 w 32980"/>
                <a:gd name="connsiteY8" fmla="*/ 874 h 8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80" h="80530">
                  <a:moveTo>
                    <a:pt x="23098" y="887"/>
                  </a:moveTo>
                  <a:cubicBezTo>
                    <a:pt x="991" y="13672"/>
                    <a:pt x="-6565" y="41957"/>
                    <a:pt x="6220" y="64064"/>
                  </a:cubicBezTo>
                  <a:cubicBezTo>
                    <a:pt x="9785" y="70228"/>
                    <a:pt x="14725" y="75486"/>
                    <a:pt x="20656" y="79427"/>
                  </a:cubicBezTo>
                  <a:cubicBezTo>
                    <a:pt x="23693" y="81445"/>
                    <a:pt x="27789" y="80619"/>
                    <a:pt x="29807" y="77582"/>
                  </a:cubicBezTo>
                  <a:cubicBezTo>
                    <a:pt x="31825" y="74546"/>
                    <a:pt x="30999" y="70449"/>
                    <a:pt x="27962" y="68431"/>
                  </a:cubicBezTo>
                  <a:cubicBezTo>
                    <a:pt x="12761" y="58378"/>
                    <a:pt x="8587" y="37904"/>
                    <a:pt x="18641" y="22703"/>
                  </a:cubicBezTo>
                  <a:cubicBezTo>
                    <a:pt x="21460" y="18439"/>
                    <a:pt x="25232" y="14888"/>
                    <a:pt x="29659" y="12331"/>
                  </a:cubicBezTo>
                  <a:cubicBezTo>
                    <a:pt x="32823" y="10520"/>
                    <a:pt x="33919" y="6486"/>
                    <a:pt x="32107" y="3322"/>
                  </a:cubicBezTo>
                  <a:cubicBezTo>
                    <a:pt x="30295" y="158"/>
                    <a:pt x="26262" y="-938"/>
                    <a:pt x="23098" y="874"/>
                  </a:cubicBezTo>
                  <a:close/>
                </a:path>
              </a:pathLst>
            </a:custGeom>
            <a:solidFill>
              <a:srgbClr val="37617A"/>
            </a:solidFill>
            <a:ln w="6509"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195DB5D8-FCE4-2422-EEA6-DD6E48DE7C0A}"/>
                </a:ext>
              </a:extLst>
            </p:cNvPr>
            <p:cNvSpPr/>
            <p:nvPr/>
          </p:nvSpPr>
          <p:spPr>
            <a:xfrm>
              <a:off x="834614" y="2982989"/>
              <a:ext cx="45999" cy="42682"/>
            </a:xfrm>
            <a:custGeom>
              <a:avLst/>
              <a:gdLst>
                <a:gd name="connsiteX0" fmla="*/ 39400 w 45999"/>
                <a:gd name="connsiteY0" fmla="*/ 0 h 42682"/>
                <a:gd name="connsiteX1" fmla="*/ 37 w 45999"/>
                <a:gd name="connsiteY1" fmla="*/ 35383 h 42682"/>
                <a:gd name="connsiteX2" fmla="*/ 5905 w 45999"/>
                <a:gd name="connsiteY2" fmla="*/ 42642 h 42682"/>
                <a:gd name="connsiteX3" fmla="*/ 5911 w 45999"/>
                <a:gd name="connsiteY3" fmla="*/ 42643 h 42682"/>
                <a:gd name="connsiteX4" fmla="*/ 6604 w 45999"/>
                <a:gd name="connsiteY4" fmla="*/ 42682 h 42682"/>
                <a:gd name="connsiteX5" fmla="*/ 13158 w 45999"/>
                <a:gd name="connsiteY5" fmla="*/ 36742 h 42682"/>
                <a:gd name="connsiteX6" fmla="*/ 39400 w 45999"/>
                <a:gd name="connsiteY6" fmla="*/ 13200 h 42682"/>
                <a:gd name="connsiteX7" fmla="*/ 46000 w 45999"/>
                <a:gd name="connsiteY7" fmla="*/ 6600 h 42682"/>
                <a:gd name="connsiteX8" fmla="*/ 39400 w 45999"/>
                <a:gd name="connsiteY8" fmla="*/ 0 h 4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99" h="42682">
                  <a:moveTo>
                    <a:pt x="39400" y="0"/>
                  </a:moveTo>
                  <a:cubicBezTo>
                    <a:pt x="19142" y="-57"/>
                    <a:pt x="2131" y="15234"/>
                    <a:pt x="37" y="35383"/>
                  </a:cubicBezTo>
                  <a:cubicBezTo>
                    <a:pt x="-347" y="39007"/>
                    <a:pt x="2280" y="42257"/>
                    <a:pt x="5905" y="42642"/>
                  </a:cubicBezTo>
                  <a:cubicBezTo>
                    <a:pt x="5907" y="42642"/>
                    <a:pt x="5909" y="42643"/>
                    <a:pt x="5911" y="42643"/>
                  </a:cubicBezTo>
                  <a:cubicBezTo>
                    <a:pt x="6142" y="42669"/>
                    <a:pt x="6373" y="42682"/>
                    <a:pt x="6604" y="42682"/>
                  </a:cubicBezTo>
                  <a:cubicBezTo>
                    <a:pt x="9989" y="42676"/>
                    <a:pt x="12820" y="40110"/>
                    <a:pt x="13158" y="36742"/>
                  </a:cubicBezTo>
                  <a:cubicBezTo>
                    <a:pt x="14570" y="23325"/>
                    <a:pt x="25908" y="13153"/>
                    <a:pt x="39400" y="13200"/>
                  </a:cubicBezTo>
                  <a:cubicBezTo>
                    <a:pt x="43045" y="13200"/>
                    <a:pt x="46000" y="10245"/>
                    <a:pt x="46000" y="6600"/>
                  </a:cubicBezTo>
                  <a:cubicBezTo>
                    <a:pt x="46000" y="2955"/>
                    <a:pt x="43045" y="0"/>
                    <a:pt x="39400" y="0"/>
                  </a:cubicBezTo>
                  <a:close/>
                </a:path>
              </a:pathLst>
            </a:custGeom>
            <a:solidFill>
              <a:srgbClr val="37617A"/>
            </a:solidFill>
            <a:ln w="6509"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53372E1-0D27-F8BC-EDFF-D15B41597B99}"/>
                </a:ext>
              </a:extLst>
            </p:cNvPr>
            <p:cNvSpPr/>
            <p:nvPr/>
          </p:nvSpPr>
          <p:spPr>
            <a:xfrm>
              <a:off x="887295" y="3220590"/>
              <a:ext cx="52637" cy="79198"/>
            </a:xfrm>
            <a:custGeom>
              <a:avLst/>
              <a:gdLst>
                <a:gd name="connsiteX0" fmla="*/ 26319 w 52637"/>
                <a:gd name="connsiteY0" fmla="*/ 0 h 79198"/>
                <a:gd name="connsiteX1" fmla="*/ 19719 w 52637"/>
                <a:gd name="connsiteY1" fmla="*/ 6600 h 79198"/>
                <a:gd name="connsiteX2" fmla="*/ 19719 w 52637"/>
                <a:gd name="connsiteY2" fmla="*/ 56668 h 79198"/>
                <a:gd name="connsiteX3" fmla="*/ 11185 w 52637"/>
                <a:gd name="connsiteY3" fmla="*/ 48134 h 79198"/>
                <a:gd name="connsiteX4" fmla="*/ 1853 w 52637"/>
                <a:gd name="connsiteY4" fmla="*/ 48296 h 79198"/>
                <a:gd name="connsiteX5" fmla="*/ 1853 w 52637"/>
                <a:gd name="connsiteY5" fmla="*/ 57466 h 79198"/>
                <a:gd name="connsiteX6" fmla="*/ 21653 w 52637"/>
                <a:gd name="connsiteY6" fmla="*/ 77266 h 79198"/>
                <a:gd name="connsiteX7" fmla="*/ 30985 w 52637"/>
                <a:gd name="connsiteY7" fmla="*/ 77266 h 79198"/>
                <a:gd name="connsiteX8" fmla="*/ 50785 w 52637"/>
                <a:gd name="connsiteY8" fmla="*/ 57466 h 79198"/>
                <a:gd name="connsiteX9" fmla="*/ 50623 w 52637"/>
                <a:gd name="connsiteY9" fmla="*/ 48134 h 79198"/>
                <a:gd name="connsiteX10" fmla="*/ 41453 w 52637"/>
                <a:gd name="connsiteY10" fmla="*/ 48134 h 79198"/>
                <a:gd name="connsiteX11" fmla="*/ 32919 w 52637"/>
                <a:gd name="connsiteY11" fmla="*/ 56668 h 79198"/>
                <a:gd name="connsiteX12" fmla="*/ 32919 w 52637"/>
                <a:gd name="connsiteY12" fmla="*/ 6600 h 79198"/>
                <a:gd name="connsiteX13" fmla="*/ 26319 w 52637"/>
                <a:gd name="connsiteY13" fmla="*/ 0 h 7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637" h="79198">
                  <a:moveTo>
                    <a:pt x="26319" y="0"/>
                  </a:moveTo>
                  <a:cubicBezTo>
                    <a:pt x="22674" y="0"/>
                    <a:pt x="19719" y="2955"/>
                    <a:pt x="19719" y="6600"/>
                  </a:cubicBezTo>
                  <a:lnTo>
                    <a:pt x="19719" y="56668"/>
                  </a:lnTo>
                  <a:lnTo>
                    <a:pt x="11185" y="48134"/>
                  </a:lnTo>
                  <a:cubicBezTo>
                    <a:pt x="8563" y="45601"/>
                    <a:pt x="4385" y="45674"/>
                    <a:pt x="1853" y="48296"/>
                  </a:cubicBezTo>
                  <a:cubicBezTo>
                    <a:pt x="-618" y="50854"/>
                    <a:pt x="-618" y="54909"/>
                    <a:pt x="1853" y="57466"/>
                  </a:cubicBezTo>
                  <a:lnTo>
                    <a:pt x="21653" y="77266"/>
                  </a:lnTo>
                  <a:cubicBezTo>
                    <a:pt x="24230" y="79843"/>
                    <a:pt x="28408" y="79843"/>
                    <a:pt x="30985" y="77266"/>
                  </a:cubicBezTo>
                  <a:lnTo>
                    <a:pt x="50785" y="57466"/>
                  </a:lnTo>
                  <a:cubicBezTo>
                    <a:pt x="53318" y="54844"/>
                    <a:pt x="53245" y="50666"/>
                    <a:pt x="50623" y="48134"/>
                  </a:cubicBezTo>
                  <a:cubicBezTo>
                    <a:pt x="48065" y="45663"/>
                    <a:pt x="44010" y="45663"/>
                    <a:pt x="41453" y="48134"/>
                  </a:cubicBezTo>
                  <a:lnTo>
                    <a:pt x="32919" y="56668"/>
                  </a:lnTo>
                  <a:lnTo>
                    <a:pt x="32919" y="6600"/>
                  </a:lnTo>
                  <a:cubicBezTo>
                    <a:pt x="32919" y="2955"/>
                    <a:pt x="29964" y="0"/>
                    <a:pt x="26319" y="0"/>
                  </a:cubicBezTo>
                  <a:close/>
                </a:path>
              </a:pathLst>
            </a:custGeom>
            <a:solidFill>
              <a:srgbClr val="37617A"/>
            </a:solidFill>
            <a:ln w="6509"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13EB334D-2E65-71EE-70C7-5F1C6A4948DF}"/>
                </a:ext>
              </a:extLst>
            </p:cNvPr>
            <p:cNvSpPr/>
            <p:nvPr/>
          </p:nvSpPr>
          <p:spPr>
            <a:xfrm>
              <a:off x="755295" y="3180990"/>
              <a:ext cx="52637" cy="98998"/>
            </a:xfrm>
            <a:custGeom>
              <a:avLst/>
              <a:gdLst>
                <a:gd name="connsiteX0" fmla="*/ 30985 w 52637"/>
                <a:gd name="connsiteY0" fmla="*/ 97066 h 98998"/>
                <a:gd name="connsiteX1" fmla="*/ 50785 w 52637"/>
                <a:gd name="connsiteY1" fmla="*/ 77266 h 98998"/>
                <a:gd name="connsiteX2" fmla="*/ 50623 w 52637"/>
                <a:gd name="connsiteY2" fmla="*/ 67934 h 98998"/>
                <a:gd name="connsiteX3" fmla="*/ 41453 w 52637"/>
                <a:gd name="connsiteY3" fmla="*/ 67934 h 98998"/>
                <a:gd name="connsiteX4" fmla="*/ 32919 w 52637"/>
                <a:gd name="connsiteY4" fmla="*/ 76468 h 98998"/>
                <a:gd name="connsiteX5" fmla="*/ 32919 w 52637"/>
                <a:gd name="connsiteY5" fmla="*/ 6600 h 98998"/>
                <a:gd name="connsiteX6" fmla="*/ 26319 w 52637"/>
                <a:gd name="connsiteY6" fmla="*/ 0 h 98998"/>
                <a:gd name="connsiteX7" fmla="*/ 19719 w 52637"/>
                <a:gd name="connsiteY7" fmla="*/ 6600 h 98998"/>
                <a:gd name="connsiteX8" fmla="*/ 19719 w 52637"/>
                <a:gd name="connsiteY8" fmla="*/ 76468 h 98998"/>
                <a:gd name="connsiteX9" fmla="*/ 11185 w 52637"/>
                <a:gd name="connsiteY9" fmla="*/ 67934 h 98998"/>
                <a:gd name="connsiteX10" fmla="*/ 1853 w 52637"/>
                <a:gd name="connsiteY10" fmla="*/ 68096 h 98998"/>
                <a:gd name="connsiteX11" fmla="*/ 1853 w 52637"/>
                <a:gd name="connsiteY11" fmla="*/ 77266 h 98998"/>
                <a:gd name="connsiteX12" fmla="*/ 21653 w 52637"/>
                <a:gd name="connsiteY12" fmla="*/ 97066 h 98998"/>
                <a:gd name="connsiteX13" fmla="*/ 30985 w 52637"/>
                <a:gd name="connsiteY13" fmla="*/ 97066 h 9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637" h="98998">
                  <a:moveTo>
                    <a:pt x="30985" y="97066"/>
                  </a:moveTo>
                  <a:lnTo>
                    <a:pt x="50785" y="77266"/>
                  </a:lnTo>
                  <a:cubicBezTo>
                    <a:pt x="53318" y="74644"/>
                    <a:pt x="53245" y="70466"/>
                    <a:pt x="50623" y="67934"/>
                  </a:cubicBezTo>
                  <a:cubicBezTo>
                    <a:pt x="48065" y="65463"/>
                    <a:pt x="44010" y="65463"/>
                    <a:pt x="41453" y="67934"/>
                  </a:cubicBezTo>
                  <a:lnTo>
                    <a:pt x="32919" y="76468"/>
                  </a:lnTo>
                  <a:lnTo>
                    <a:pt x="32919" y="6600"/>
                  </a:lnTo>
                  <a:cubicBezTo>
                    <a:pt x="32919" y="2955"/>
                    <a:pt x="29964" y="0"/>
                    <a:pt x="26319" y="0"/>
                  </a:cubicBezTo>
                  <a:cubicBezTo>
                    <a:pt x="22674" y="0"/>
                    <a:pt x="19719" y="2955"/>
                    <a:pt x="19719" y="6600"/>
                  </a:cubicBezTo>
                  <a:lnTo>
                    <a:pt x="19719" y="76468"/>
                  </a:lnTo>
                  <a:lnTo>
                    <a:pt x="11185" y="67934"/>
                  </a:lnTo>
                  <a:cubicBezTo>
                    <a:pt x="8563" y="65401"/>
                    <a:pt x="4385" y="65474"/>
                    <a:pt x="1853" y="68096"/>
                  </a:cubicBezTo>
                  <a:cubicBezTo>
                    <a:pt x="-618" y="70654"/>
                    <a:pt x="-618" y="74709"/>
                    <a:pt x="1853" y="77266"/>
                  </a:cubicBezTo>
                  <a:lnTo>
                    <a:pt x="21653" y="97066"/>
                  </a:lnTo>
                  <a:cubicBezTo>
                    <a:pt x="24230" y="99643"/>
                    <a:pt x="28408" y="99643"/>
                    <a:pt x="30985" y="97066"/>
                  </a:cubicBezTo>
                  <a:close/>
                </a:path>
              </a:pathLst>
            </a:custGeom>
            <a:solidFill>
              <a:srgbClr val="37617A"/>
            </a:solidFill>
            <a:ln w="6509"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16D95D11-4672-BA73-BA65-4DB315AE1D69}"/>
                </a:ext>
              </a:extLst>
            </p:cNvPr>
            <p:cNvSpPr/>
            <p:nvPr/>
          </p:nvSpPr>
          <p:spPr>
            <a:xfrm>
              <a:off x="1019295" y="3180990"/>
              <a:ext cx="52637" cy="98998"/>
            </a:xfrm>
            <a:custGeom>
              <a:avLst/>
              <a:gdLst>
                <a:gd name="connsiteX0" fmla="*/ 41453 w 52637"/>
                <a:gd name="connsiteY0" fmla="*/ 67934 h 98998"/>
                <a:gd name="connsiteX1" fmla="*/ 32919 w 52637"/>
                <a:gd name="connsiteY1" fmla="*/ 76468 h 98998"/>
                <a:gd name="connsiteX2" fmla="*/ 32919 w 52637"/>
                <a:gd name="connsiteY2" fmla="*/ 6600 h 98998"/>
                <a:gd name="connsiteX3" fmla="*/ 26319 w 52637"/>
                <a:gd name="connsiteY3" fmla="*/ 0 h 98998"/>
                <a:gd name="connsiteX4" fmla="*/ 19719 w 52637"/>
                <a:gd name="connsiteY4" fmla="*/ 6600 h 98998"/>
                <a:gd name="connsiteX5" fmla="*/ 19719 w 52637"/>
                <a:gd name="connsiteY5" fmla="*/ 76468 h 98998"/>
                <a:gd name="connsiteX6" fmla="*/ 11185 w 52637"/>
                <a:gd name="connsiteY6" fmla="*/ 67934 h 98998"/>
                <a:gd name="connsiteX7" fmla="*/ 1853 w 52637"/>
                <a:gd name="connsiteY7" fmla="*/ 68096 h 98998"/>
                <a:gd name="connsiteX8" fmla="*/ 1853 w 52637"/>
                <a:gd name="connsiteY8" fmla="*/ 77266 h 98998"/>
                <a:gd name="connsiteX9" fmla="*/ 21653 w 52637"/>
                <a:gd name="connsiteY9" fmla="*/ 97066 h 98998"/>
                <a:gd name="connsiteX10" fmla="*/ 30985 w 52637"/>
                <a:gd name="connsiteY10" fmla="*/ 97066 h 98998"/>
                <a:gd name="connsiteX11" fmla="*/ 50785 w 52637"/>
                <a:gd name="connsiteY11" fmla="*/ 77266 h 98998"/>
                <a:gd name="connsiteX12" fmla="*/ 50623 w 52637"/>
                <a:gd name="connsiteY12" fmla="*/ 67934 h 98998"/>
                <a:gd name="connsiteX13" fmla="*/ 41453 w 52637"/>
                <a:gd name="connsiteY13" fmla="*/ 67934 h 9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637" h="98998">
                  <a:moveTo>
                    <a:pt x="41453" y="67934"/>
                  </a:moveTo>
                  <a:lnTo>
                    <a:pt x="32919" y="76468"/>
                  </a:lnTo>
                  <a:lnTo>
                    <a:pt x="32919" y="6600"/>
                  </a:lnTo>
                  <a:cubicBezTo>
                    <a:pt x="32919" y="2955"/>
                    <a:pt x="29964" y="0"/>
                    <a:pt x="26319" y="0"/>
                  </a:cubicBezTo>
                  <a:cubicBezTo>
                    <a:pt x="22674" y="0"/>
                    <a:pt x="19719" y="2955"/>
                    <a:pt x="19719" y="6600"/>
                  </a:cubicBezTo>
                  <a:lnTo>
                    <a:pt x="19719" y="76468"/>
                  </a:lnTo>
                  <a:lnTo>
                    <a:pt x="11185" y="67934"/>
                  </a:lnTo>
                  <a:cubicBezTo>
                    <a:pt x="8563" y="65401"/>
                    <a:pt x="4385" y="65474"/>
                    <a:pt x="1853" y="68096"/>
                  </a:cubicBezTo>
                  <a:cubicBezTo>
                    <a:pt x="-618" y="70654"/>
                    <a:pt x="-618" y="74709"/>
                    <a:pt x="1853" y="77266"/>
                  </a:cubicBezTo>
                  <a:lnTo>
                    <a:pt x="21653" y="97066"/>
                  </a:lnTo>
                  <a:cubicBezTo>
                    <a:pt x="24230" y="99643"/>
                    <a:pt x="28408" y="99643"/>
                    <a:pt x="30985" y="97066"/>
                  </a:cubicBezTo>
                  <a:lnTo>
                    <a:pt x="50785" y="77266"/>
                  </a:lnTo>
                  <a:cubicBezTo>
                    <a:pt x="53318" y="74644"/>
                    <a:pt x="53245" y="70466"/>
                    <a:pt x="50623" y="67934"/>
                  </a:cubicBezTo>
                  <a:cubicBezTo>
                    <a:pt x="48065" y="65463"/>
                    <a:pt x="44010" y="65463"/>
                    <a:pt x="41453" y="67934"/>
                  </a:cubicBezTo>
                  <a:close/>
                </a:path>
              </a:pathLst>
            </a:custGeom>
            <a:solidFill>
              <a:srgbClr val="37617A"/>
            </a:solidFill>
            <a:ln w="6509" cap="flat">
              <a:noFill/>
              <a:prstDash val="solid"/>
              <a:miter/>
            </a:ln>
          </p:spPr>
          <p:txBody>
            <a:bodyPr rtlCol="0" anchor="ctr"/>
            <a:lstStyle/>
            <a:p>
              <a:endParaRPr lang="en-ID"/>
            </a:p>
          </p:txBody>
        </p:sp>
      </p:grpSp>
      <p:grpSp>
        <p:nvGrpSpPr>
          <p:cNvPr id="73" name="Graphic 11">
            <a:extLst>
              <a:ext uri="{FF2B5EF4-FFF2-40B4-BE49-F238E27FC236}">
                <a16:creationId xmlns:a16="http://schemas.microsoft.com/office/drawing/2014/main" id="{BC6832DC-E981-8B67-F8AB-EAF30CD89EE1}"/>
              </a:ext>
            </a:extLst>
          </p:cNvPr>
          <p:cNvGrpSpPr/>
          <p:nvPr/>
        </p:nvGrpSpPr>
        <p:grpSpPr>
          <a:xfrm>
            <a:off x="727989" y="4127678"/>
            <a:ext cx="371245" cy="371256"/>
            <a:chOff x="727989" y="4127678"/>
            <a:chExt cx="371245" cy="371256"/>
          </a:xfrm>
          <a:solidFill>
            <a:srgbClr val="37617A"/>
          </a:solidFill>
        </p:grpSpPr>
        <p:sp>
          <p:nvSpPr>
            <p:cNvPr id="74" name="Freeform: Shape 73">
              <a:extLst>
                <a:ext uri="{FF2B5EF4-FFF2-40B4-BE49-F238E27FC236}">
                  <a16:creationId xmlns:a16="http://schemas.microsoft.com/office/drawing/2014/main" id="{F50E3FEB-F48E-468A-BE2D-4C5C24CDDA78}"/>
                </a:ext>
              </a:extLst>
            </p:cNvPr>
            <p:cNvSpPr/>
            <p:nvPr/>
          </p:nvSpPr>
          <p:spPr>
            <a:xfrm>
              <a:off x="765114" y="4170997"/>
              <a:ext cx="297000" cy="327937"/>
            </a:xfrm>
            <a:custGeom>
              <a:avLst/>
              <a:gdLst>
                <a:gd name="connsiteX0" fmla="*/ 235125 w 297000"/>
                <a:gd name="connsiteY0" fmla="*/ 259875 h 327937"/>
                <a:gd name="connsiteX1" fmla="*/ 191813 w 297000"/>
                <a:gd name="connsiteY1" fmla="*/ 259875 h 327937"/>
                <a:gd name="connsiteX2" fmla="*/ 185625 w 297000"/>
                <a:gd name="connsiteY2" fmla="*/ 253688 h 327937"/>
                <a:gd name="connsiteX3" fmla="*/ 185625 w 297000"/>
                <a:gd name="connsiteY3" fmla="*/ 232109 h 327937"/>
                <a:gd name="connsiteX4" fmla="*/ 187498 w 297000"/>
                <a:gd name="connsiteY4" fmla="*/ 231335 h 327937"/>
                <a:gd name="connsiteX5" fmla="*/ 194250 w 297000"/>
                <a:gd name="connsiteY5" fmla="*/ 228442 h 327937"/>
                <a:gd name="connsiteX6" fmla="*/ 198000 w 297000"/>
                <a:gd name="connsiteY6" fmla="*/ 222750 h 327937"/>
                <a:gd name="connsiteX7" fmla="*/ 198000 w 297000"/>
                <a:gd name="connsiteY7" fmla="*/ 222397 h 327937"/>
                <a:gd name="connsiteX8" fmla="*/ 222535 w 297000"/>
                <a:gd name="connsiteY8" fmla="*/ 172665 h 327937"/>
                <a:gd name="connsiteX9" fmla="*/ 247500 w 297000"/>
                <a:gd name="connsiteY9" fmla="*/ 142313 h 327937"/>
                <a:gd name="connsiteX10" fmla="*/ 247500 w 297000"/>
                <a:gd name="connsiteY10" fmla="*/ 99000 h 327937"/>
                <a:gd name="connsiteX11" fmla="*/ 148500 w 297000"/>
                <a:gd name="connsiteY11" fmla="*/ 0 h 327937"/>
                <a:gd name="connsiteX12" fmla="*/ 49500 w 297000"/>
                <a:gd name="connsiteY12" fmla="*/ 99000 h 327937"/>
                <a:gd name="connsiteX13" fmla="*/ 49500 w 297000"/>
                <a:gd name="connsiteY13" fmla="*/ 142313 h 327937"/>
                <a:gd name="connsiteX14" fmla="*/ 74465 w 297000"/>
                <a:gd name="connsiteY14" fmla="*/ 172666 h 327937"/>
                <a:gd name="connsiteX15" fmla="*/ 99000 w 297000"/>
                <a:gd name="connsiteY15" fmla="*/ 222397 h 327937"/>
                <a:gd name="connsiteX16" fmla="*/ 99000 w 297000"/>
                <a:gd name="connsiteY16" fmla="*/ 222750 h 327937"/>
                <a:gd name="connsiteX17" fmla="*/ 102750 w 297000"/>
                <a:gd name="connsiteY17" fmla="*/ 228437 h 327937"/>
                <a:gd name="connsiteX18" fmla="*/ 109502 w 297000"/>
                <a:gd name="connsiteY18" fmla="*/ 231331 h 327937"/>
                <a:gd name="connsiteX19" fmla="*/ 111464 w 297000"/>
                <a:gd name="connsiteY19" fmla="*/ 232142 h 327937"/>
                <a:gd name="connsiteX20" fmla="*/ 111375 w 297000"/>
                <a:gd name="connsiteY20" fmla="*/ 253688 h 327937"/>
                <a:gd name="connsiteX21" fmla="*/ 105188 w 297000"/>
                <a:gd name="connsiteY21" fmla="*/ 259875 h 327937"/>
                <a:gd name="connsiteX22" fmla="*/ 61875 w 297000"/>
                <a:gd name="connsiteY22" fmla="*/ 259875 h 327937"/>
                <a:gd name="connsiteX23" fmla="*/ 0 w 297000"/>
                <a:gd name="connsiteY23" fmla="*/ 321750 h 327937"/>
                <a:gd name="connsiteX24" fmla="*/ 6188 w 297000"/>
                <a:gd name="connsiteY24" fmla="*/ 327938 h 327937"/>
                <a:gd name="connsiteX25" fmla="*/ 290813 w 297000"/>
                <a:gd name="connsiteY25" fmla="*/ 327938 h 327937"/>
                <a:gd name="connsiteX26" fmla="*/ 297000 w 297000"/>
                <a:gd name="connsiteY26" fmla="*/ 321750 h 327937"/>
                <a:gd name="connsiteX27" fmla="*/ 235125 w 297000"/>
                <a:gd name="connsiteY27" fmla="*/ 259875 h 327937"/>
                <a:gd name="connsiteX28" fmla="*/ 185625 w 297000"/>
                <a:gd name="connsiteY28" fmla="*/ 218670 h 327937"/>
                <a:gd name="connsiteX29" fmla="*/ 182623 w 297000"/>
                <a:gd name="connsiteY29" fmla="*/ 219956 h 327937"/>
                <a:gd name="connsiteX30" fmla="*/ 114377 w 297000"/>
                <a:gd name="connsiteY30" fmla="*/ 219956 h 327937"/>
                <a:gd name="connsiteX31" fmla="*/ 111399 w 297000"/>
                <a:gd name="connsiteY31" fmla="*/ 218680 h 327937"/>
                <a:gd name="connsiteX32" fmla="*/ 111375 w 297000"/>
                <a:gd name="connsiteY32" fmla="*/ 218515 h 327937"/>
                <a:gd name="connsiteX33" fmla="*/ 111375 w 297000"/>
                <a:gd name="connsiteY33" fmla="*/ 177917 h 327937"/>
                <a:gd name="connsiteX34" fmla="*/ 124702 w 297000"/>
                <a:gd name="connsiteY34" fmla="*/ 174109 h 327937"/>
                <a:gd name="connsiteX35" fmla="*/ 172298 w 297000"/>
                <a:gd name="connsiteY35" fmla="*/ 174109 h 327937"/>
                <a:gd name="connsiteX36" fmla="*/ 185625 w 297000"/>
                <a:gd name="connsiteY36" fmla="*/ 177917 h 327937"/>
                <a:gd name="connsiteX37" fmla="*/ 86625 w 297000"/>
                <a:gd name="connsiteY37" fmla="*/ 117563 h 327937"/>
                <a:gd name="connsiteX38" fmla="*/ 86625 w 297000"/>
                <a:gd name="connsiteY38" fmla="*/ 98499 h 327937"/>
                <a:gd name="connsiteX39" fmla="*/ 113856 w 297000"/>
                <a:gd name="connsiteY39" fmla="*/ 80079 h 327937"/>
                <a:gd name="connsiteX40" fmla="*/ 118934 w 297000"/>
                <a:gd name="connsiteY40" fmla="*/ 71616 h 327937"/>
                <a:gd name="connsiteX41" fmla="*/ 192252 w 297000"/>
                <a:gd name="connsiteY41" fmla="*/ 99000 h 327937"/>
                <a:gd name="connsiteX42" fmla="*/ 210375 w 297000"/>
                <a:gd name="connsiteY42" fmla="*/ 99000 h 327937"/>
                <a:gd name="connsiteX43" fmla="*/ 210375 w 297000"/>
                <a:gd name="connsiteY43" fmla="*/ 167063 h 327937"/>
                <a:gd name="connsiteX44" fmla="*/ 192680 w 297000"/>
                <a:gd name="connsiteY44" fmla="*/ 167063 h 327937"/>
                <a:gd name="connsiteX45" fmla="*/ 175698 w 297000"/>
                <a:gd name="connsiteY45" fmla="*/ 162211 h 327937"/>
                <a:gd name="connsiteX46" fmla="*/ 121302 w 297000"/>
                <a:gd name="connsiteY46" fmla="*/ 162211 h 327937"/>
                <a:gd name="connsiteX47" fmla="*/ 104320 w 297000"/>
                <a:gd name="connsiteY47" fmla="*/ 167063 h 327937"/>
                <a:gd name="connsiteX48" fmla="*/ 86625 w 297000"/>
                <a:gd name="connsiteY48" fmla="*/ 167063 h 327937"/>
                <a:gd name="connsiteX49" fmla="*/ 198000 w 297000"/>
                <a:gd name="connsiteY49" fmla="*/ 204194 h 327937"/>
                <a:gd name="connsiteX50" fmla="*/ 198000 w 297000"/>
                <a:gd name="connsiteY50" fmla="*/ 179438 h 327937"/>
                <a:gd name="connsiteX51" fmla="*/ 209131 w 297000"/>
                <a:gd name="connsiteY51" fmla="*/ 179438 h 327937"/>
                <a:gd name="connsiteX52" fmla="*/ 198000 w 297000"/>
                <a:gd name="connsiteY52" fmla="*/ 204194 h 327937"/>
                <a:gd name="connsiteX53" fmla="*/ 222750 w 297000"/>
                <a:gd name="connsiteY53" fmla="*/ 159815 h 327937"/>
                <a:gd name="connsiteX54" fmla="*/ 222750 w 297000"/>
                <a:gd name="connsiteY54" fmla="*/ 124810 h 327937"/>
                <a:gd name="connsiteX55" fmla="*/ 234068 w 297000"/>
                <a:gd name="connsiteY55" fmla="*/ 148497 h 327937"/>
                <a:gd name="connsiteX56" fmla="*/ 222750 w 297000"/>
                <a:gd name="connsiteY56" fmla="*/ 159815 h 327937"/>
                <a:gd name="connsiteX57" fmla="*/ 148500 w 297000"/>
                <a:gd name="connsiteY57" fmla="*/ 12375 h 327937"/>
                <a:gd name="connsiteX58" fmla="*/ 235125 w 297000"/>
                <a:gd name="connsiteY58" fmla="*/ 99000 h 327937"/>
                <a:gd name="connsiteX59" fmla="*/ 235125 w 297000"/>
                <a:gd name="connsiteY59" fmla="*/ 117580 h 327937"/>
                <a:gd name="connsiteX60" fmla="*/ 222750 w 297000"/>
                <a:gd name="connsiteY60" fmla="*/ 111998 h 327937"/>
                <a:gd name="connsiteX61" fmla="*/ 222750 w 297000"/>
                <a:gd name="connsiteY61" fmla="*/ 92813 h 327937"/>
                <a:gd name="connsiteX62" fmla="*/ 216563 w 297000"/>
                <a:gd name="connsiteY62" fmla="*/ 86625 h 327937"/>
                <a:gd name="connsiteX63" fmla="*/ 192252 w 297000"/>
                <a:gd name="connsiteY63" fmla="*/ 86625 h 327937"/>
                <a:gd name="connsiteX64" fmla="*/ 121938 w 297000"/>
                <a:gd name="connsiteY64" fmla="*/ 57500 h 327937"/>
                <a:gd name="connsiteX65" fmla="*/ 113187 w 297000"/>
                <a:gd name="connsiteY65" fmla="*/ 57500 h 327937"/>
                <a:gd name="connsiteX66" fmla="*/ 112257 w 297000"/>
                <a:gd name="connsiteY66" fmla="*/ 58692 h 327937"/>
                <a:gd name="connsiteX67" fmla="*/ 103244 w 297000"/>
                <a:gd name="connsiteY67" fmla="*/ 73712 h 327937"/>
                <a:gd name="connsiteX68" fmla="*/ 80438 w 297000"/>
                <a:gd name="connsiteY68" fmla="*/ 86625 h 327937"/>
                <a:gd name="connsiteX69" fmla="*/ 74250 w 297000"/>
                <a:gd name="connsiteY69" fmla="*/ 92813 h 327937"/>
                <a:gd name="connsiteX70" fmla="*/ 74250 w 297000"/>
                <a:gd name="connsiteY70" fmla="*/ 111998 h 327937"/>
                <a:gd name="connsiteX71" fmla="*/ 61875 w 297000"/>
                <a:gd name="connsiteY71" fmla="*/ 117580 h 327937"/>
                <a:gd name="connsiteX72" fmla="*/ 61875 w 297000"/>
                <a:gd name="connsiteY72" fmla="*/ 99000 h 327937"/>
                <a:gd name="connsiteX73" fmla="*/ 148500 w 297000"/>
                <a:gd name="connsiteY73" fmla="*/ 12375 h 327937"/>
                <a:gd name="connsiteX74" fmla="*/ 61875 w 297000"/>
                <a:gd name="connsiteY74" fmla="*/ 142313 h 327937"/>
                <a:gd name="connsiteX75" fmla="*/ 74250 w 297000"/>
                <a:gd name="connsiteY75" fmla="*/ 124810 h 327937"/>
                <a:gd name="connsiteX76" fmla="*/ 74250 w 297000"/>
                <a:gd name="connsiteY76" fmla="*/ 159815 h 327937"/>
                <a:gd name="connsiteX77" fmla="*/ 61875 w 297000"/>
                <a:gd name="connsiteY77" fmla="*/ 142313 h 327937"/>
                <a:gd name="connsiteX78" fmla="*/ 87869 w 297000"/>
                <a:gd name="connsiteY78" fmla="*/ 179438 h 327937"/>
                <a:gd name="connsiteX79" fmla="*/ 99000 w 297000"/>
                <a:gd name="connsiteY79" fmla="*/ 179438 h 327937"/>
                <a:gd name="connsiteX80" fmla="*/ 99000 w 297000"/>
                <a:gd name="connsiteY80" fmla="*/ 204196 h 327937"/>
                <a:gd name="connsiteX81" fmla="*/ 87869 w 297000"/>
                <a:gd name="connsiteY81" fmla="*/ 179438 h 327937"/>
                <a:gd name="connsiteX82" fmla="*/ 148500 w 297000"/>
                <a:gd name="connsiteY82" fmla="*/ 239297 h 327937"/>
                <a:gd name="connsiteX83" fmla="*/ 173250 w 297000"/>
                <a:gd name="connsiteY83" fmla="*/ 236178 h 327937"/>
                <a:gd name="connsiteX84" fmla="*/ 173250 w 297000"/>
                <a:gd name="connsiteY84" fmla="*/ 253688 h 327937"/>
                <a:gd name="connsiteX85" fmla="*/ 185128 w 297000"/>
                <a:gd name="connsiteY85" fmla="*/ 271006 h 327937"/>
                <a:gd name="connsiteX86" fmla="*/ 160875 w 297000"/>
                <a:gd name="connsiteY86" fmla="*/ 290813 h 327937"/>
                <a:gd name="connsiteX87" fmla="*/ 136125 w 297000"/>
                <a:gd name="connsiteY87" fmla="*/ 290813 h 327937"/>
                <a:gd name="connsiteX88" fmla="*/ 111872 w 297000"/>
                <a:gd name="connsiteY88" fmla="*/ 271006 h 327937"/>
                <a:gd name="connsiteX89" fmla="*/ 123750 w 297000"/>
                <a:gd name="connsiteY89" fmla="*/ 253688 h 327937"/>
                <a:gd name="connsiteX90" fmla="*/ 123750 w 297000"/>
                <a:gd name="connsiteY90" fmla="*/ 236178 h 327937"/>
                <a:gd name="connsiteX91" fmla="*/ 148500 w 297000"/>
                <a:gd name="connsiteY91" fmla="*/ 239297 h 327937"/>
                <a:gd name="connsiteX92" fmla="*/ 253688 w 297000"/>
                <a:gd name="connsiteY92" fmla="*/ 315563 h 327937"/>
                <a:gd name="connsiteX93" fmla="*/ 253688 w 297000"/>
                <a:gd name="connsiteY93" fmla="*/ 303188 h 327937"/>
                <a:gd name="connsiteX94" fmla="*/ 247500 w 297000"/>
                <a:gd name="connsiteY94" fmla="*/ 297000 h 327937"/>
                <a:gd name="connsiteX95" fmla="*/ 241313 w 297000"/>
                <a:gd name="connsiteY95" fmla="*/ 303188 h 327937"/>
                <a:gd name="connsiteX96" fmla="*/ 241313 w 297000"/>
                <a:gd name="connsiteY96" fmla="*/ 315563 h 327937"/>
                <a:gd name="connsiteX97" fmla="*/ 55688 w 297000"/>
                <a:gd name="connsiteY97" fmla="*/ 315563 h 327937"/>
                <a:gd name="connsiteX98" fmla="*/ 55688 w 297000"/>
                <a:gd name="connsiteY98" fmla="*/ 303188 h 327937"/>
                <a:gd name="connsiteX99" fmla="*/ 49500 w 297000"/>
                <a:gd name="connsiteY99" fmla="*/ 297000 h 327937"/>
                <a:gd name="connsiteX100" fmla="*/ 43313 w 297000"/>
                <a:gd name="connsiteY100" fmla="*/ 303188 h 327937"/>
                <a:gd name="connsiteX101" fmla="*/ 43313 w 297000"/>
                <a:gd name="connsiteY101" fmla="*/ 315563 h 327937"/>
                <a:gd name="connsiteX102" fmla="*/ 12762 w 297000"/>
                <a:gd name="connsiteY102" fmla="*/ 315563 h 327937"/>
                <a:gd name="connsiteX103" fmla="*/ 61875 w 297000"/>
                <a:gd name="connsiteY103" fmla="*/ 272250 h 327937"/>
                <a:gd name="connsiteX104" fmla="*/ 99525 w 297000"/>
                <a:gd name="connsiteY104" fmla="*/ 272250 h 327937"/>
                <a:gd name="connsiteX105" fmla="*/ 136125 w 297000"/>
                <a:gd name="connsiteY105" fmla="*/ 303188 h 327937"/>
                <a:gd name="connsiteX106" fmla="*/ 160875 w 297000"/>
                <a:gd name="connsiteY106" fmla="*/ 303188 h 327937"/>
                <a:gd name="connsiteX107" fmla="*/ 197475 w 297000"/>
                <a:gd name="connsiteY107" fmla="*/ 272250 h 327937"/>
                <a:gd name="connsiteX108" fmla="*/ 235125 w 297000"/>
                <a:gd name="connsiteY108" fmla="*/ 272250 h 327937"/>
                <a:gd name="connsiteX109" fmla="*/ 284238 w 297000"/>
                <a:gd name="connsiteY109" fmla="*/ 315563 h 32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97000" h="327937">
                  <a:moveTo>
                    <a:pt x="235125" y="259875"/>
                  </a:moveTo>
                  <a:lnTo>
                    <a:pt x="191813" y="259875"/>
                  </a:lnTo>
                  <a:cubicBezTo>
                    <a:pt x="188397" y="259871"/>
                    <a:pt x="185629" y="257103"/>
                    <a:pt x="185625" y="253688"/>
                  </a:cubicBezTo>
                  <a:lnTo>
                    <a:pt x="185625" y="232109"/>
                  </a:lnTo>
                  <a:cubicBezTo>
                    <a:pt x="186251" y="231856"/>
                    <a:pt x="186876" y="231601"/>
                    <a:pt x="187498" y="231335"/>
                  </a:cubicBezTo>
                  <a:lnTo>
                    <a:pt x="194250" y="228442"/>
                  </a:lnTo>
                  <a:cubicBezTo>
                    <a:pt x="196527" y="227466"/>
                    <a:pt x="198002" y="225227"/>
                    <a:pt x="198000" y="222750"/>
                  </a:cubicBezTo>
                  <a:lnTo>
                    <a:pt x="198000" y="222397"/>
                  </a:lnTo>
                  <a:cubicBezTo>
                    <a:pt x="212316" y="209627"/>
                    <a:pt x="221113" y="191796"/>
                    <a:pt x="222535" y="172665"/>
                  </a:cubicBezTo>
                  <a:cubicBezTo>
                    <a:pt x="237029" y="169794"/>
                    <a:pt x="247480" y="157088"/>
                    <a:pt x="247500" y="142313"/>
                  </a:cubicBezTo>
                  <a:lnTo>
                    <a:pt x="247500" y="99000"/>
                  </a:lnTo>
                  <a:cubicBezTo>
                    <a:pt x="247500" y="44324"/>
                    <a:pt x="203176" y="0"/>
                    <a:pt x="148500" y="0"/>
                  </a:cubicBezTo>
                  <a:cubicBezTo>
                    <a:pt x="93824" y="0"/>
                    <a:pt x="49500" y="44324"/>
                    <a:pt x="49500" y="99000"/>
                  </a:cubicBezTo>
                  <a:lnTo>
                    <a:pt x="49500" y="142313"/>
                  </a:lnTo>
                  <a:cubicBezTo>
                    <a:pt x="49520" y="157088"/>
                    <a:pt x="59971" y="169795"/>
                    <a:pt x="74465" y="172666"/>
                  </a:cubicBezTo>
                  <a:cubicBezTo>
                    <a:pt x="75885" y="191798"/>
                    <a:pt x="84682" y="209629"/>
                    <a:pt x="99000" y="222397"/>
                  </a:cubicBezTo>
                  <a:lnTo>
                    <a:pt x="99000" y="222750"/>
                  </a:lnTo>
                  <a:cubicBezTo>
                    <a:pt x="99000" y="225225"/>
                    <a:pt x="100475" y="227462"/>
                    <a:pt x="102750" y="228437"/>
                  </a:cubicBezTo>
                  <a:lnTo>
                    <a:pt x="109502" y="231331"/>
                  </a:lnTo>
                  <a:cubicBezTo>
                    <a:pt x="110153" y="231610"/>
                    <a:pt x="110808" y="231877"/>
                    <a:pt x="111464" y="232142"/>
                  </a:cubicBezTo>
                  <a:cubicBezTo>
                    <a:pt x="111410" y="232470"/>
                    <a:pt x="111375" y="253688"/>
                    <a:pt x="111375" y="253688"/>
                  </a:cubicBezTo>
                  <a:cubicBezTo>
                    <a:pt x="111371" y="257103"/>
                    <a:pt x="108603" y="259871"/>
                    <a:pt x="105188" y="259875"/>
                  </a:cubicBezTo>
                  <a:lnTo>
                    <a:pt x="61875" y="259875"/>
                  </a:lnTo>
                  <a:cubicBezTo>
                    <a:pt x="27718" y="259914"/>
                    <a:pt x="39" y="287593"/>
                    <a:pt x="0" y="321750"/>
                  </a:cubicBezTo>
                  <a:cubicBezTo>
                    <a:pt x="0" y="325167"/>
                    <a:pt x="2770" y="327938"/>
                    <a:pt x="6188" y="327938"/>
                  </a:cubicBezTo>
                  <a:lnTo>
                    <a:pt x="290813" y="327938"/>
                  </a:lnTo>
                  <a:cubicBezTo>
                    <a:pt x="294230" y="327938"/>
                    <a:pt x="297000" y="325167"/>
                    <a:pt x="297000" y="321750"/>
                  </a:cubicBezTo>
                  <a:cubicBezTo>
                    <a:pt x="296961" y="287593"/>
                    <a:pt x="269282" y="259914"/>
                    <a:pt x="235125" y="259875"/>
                  </a:cubicBezTo>
                  <a:close/>
                  <a:moveTo>
                    <a:pt x="185625" y="218670"/>
                  </a:moveTo>
                  <a:lnTo>
                    <a:pt x="182623" y="219956"/>
                  </a:lnTo>
                  <a:cubicBezTo>
                    <a:pt x="160824" y="229250"/>
                    <a:pt x="136176" y="229250"/>
                    <a:pt x="114377" y="219956"/>
                  </a:cubicBezTo>
                  <a:lnTo>
                    <a:pt x="111399" y="218680"/>
                  </a:lnTo>
                  <a:cubicBezTo>
                    <a:pt x="111390" y="218625"/>
                    <a:pt x="111385" y="218570"/>
                    <a:pt x="111375" y="218515"/>
                  </a:cubicBezTo>
                  <a:lnTo>
                    <a:pt x="111375" y="177917"/>
                  </a:lnTo>
                  <a:lnTo>
                    <a:pt x="124702" y="174109"/>
                  </a:lnTo>
                  <a:cubicBezTo>
                    <a:pt x="140255" y="169660"/>
                    <a:pt x="156745" y="169660"/>
                    <a:pt x="172298" y="174109"/>
                  </a:cubicBezTo>
                  <a:lnTo>
                    <a:pt x="185625" y="177917"/>
                  </a:lnTo>
                  <a:close/>
                  <a:moveTo>
                    <a:pt x="86625" y="117563"/>
                  </a:moveTo>
                  <a:lnTo>
                    <a:pt x="86625" y="98499"/>
                  </a:lnTo>
                  <a:cubicBezTo>
                    <a:pt x="97962" y="96645"/>
                    <a:pt x="107916" y="89912"/>
                    <a:pt x="113856" y="80079"/>
                  </a:cubicBezTo>
                  <a:lnTo>
                    <a:pt x="118934" y="71616"/>
                  </a:lnTo>
                  <a:cubicBezTo>
                    <a:pt x="139237" y="89344"/>
                    <a:pt x="165298" y="99077"/>
                    <a:pt x="192252" y="99000"/>
                  </a:cubicBezTo>
                  <a:lnTo>
                    <a:pt x="210375" y="99000"/>
                  </a:lnTo>
                  <a:lnTo>
                    <a:pt x="210375" y="167063"/>
                  </a:lnTo>
                  <a:lnTo>
                    <a:pt x="192680" y="167063"/>
                  </a:lnTo>
                  <a:lnTo>
                    <a:pt x="175698" y="162211"/>
                  </a:lnTo>
                  <a:cubicBezTo>
                    <a:pt x="157922" y="157127"/>
                    <a:pt x="139078" y="157127"/>
                    <a:pt x="121302" y="162211"/>
                  </a:cubicBezTo>
                  <a:lnTo>
                    <a:pt x="104320" y="167063"/>
                  </a:lnTo>
                  <a:lnTo>
                    <a:pt x="86625" y="167063"/>
                  </a:lnTo>
                  <a:close/>
                  <a:moveTo>
                    <a:pt x="198000" y="204194"/>
                  </a:moveTo>
                  <a:lnTo>
                    <a:pt x="198000" y="179438"/>
                  </a:lnTo>
                  <a:lnTo>
                    <a:pt x="209131" y="179438"/>
                  </a:lnTo>
                  <a:cubicBezTo>
                    <a:pt x="207308" y="188415"/>
                    <a:pt x="203505" y="196873"/>
                    <a:pt x="198000" y="204194"/>
                  </a:cubicBezTo>
                  <a:close/>
                  <a:moveTo>
                    <a:pt x="222750" y="159815"/>
                  </a:moveTo>
                  <a:lnTo>
                    <a:pt x="222750" y="124810"/>
                  </a:lnTo>
                  <a:cubicBezTo>
                    <a:pt x="232416" y="128226"/>
                    <a:pt x="237483" y="138830"/>
                    <a:pt x="234068" y="148497"/>
                  </a:cubicBezTo>
                  <a:cubicBezTo>
                    <a:pt x="232199" y="153786"/>
                    <a:pt x="228039" y="157946"/>
                    <a:pt x="222750" y="159815"/>
                  </a:cubicBezTo>
                  <a:close/>
                  <a:moveTo>
                    <a:pt x="148500" y="12375"/>
                  </a:moveTo>
                  <a:cubicBezTo>
                    <a:pt x="196319" y="12429"/>
                    <a:pt x="235071" y="51181"/>
                    <a:pt x="235125" y="99000"/>
                  </a:cubicBezTo>
                  <a:lnTo>
                    <a:pt x="235125" y="117580"/>
                  </a:lnTo>
                  <a:cubicBezTo>
                    <a:pt x="231467" y="114822"/>
                    <a:pt x="227239" y="112915"/>
                    <a:pt x="222750" y="111998"/>
                  </a:cubicBezTo>
                  <a:lnTo>
                    <a:pt x="222750" y="92813"/>
                  </a:lnTo>
                  <a:cubicBezTo>
                    <a:pt x="222750" y="89395"/>
                    <a:pt x="219980" y="86625"/>
                    <a:pt x="216563" y="86625"/>
                  </a:cubicBezTo>
                  <a:lnTo>
                    <a:pt x="192252" y="86625"/>
                  </a:lnTo>
                  <a:cubicBezTo>
                    <a:pt x="165864" y="86697"/>
                    <a:pt x="140545" y="76209"/>
                    <a:pt x="121938" y="57500"/>
                  </a:cubicBezTo>
                  <a:cubicBezTo>
                    <a:pt x="119522" y="55083"/>
                    <a:pt x="115604" y="55083"/>
                    <a:pt x="113187" y="57500"/>
                  </a:cubicBezTo>
                  <a:cubicBezTo>
                    <a:pt x="112830" y="57857"/>
                    <a:pt x="112517" y="58258"/>
                    <a:pt x="112257" y="58692"/>
                  </a:cubicBezTo>
                  <a:lnTo>
                    <a:pt x="103244" y="73712"/>
                  </a:lnTo>
                  <a:cubicBezTo>
                    <a:pt x="98418" y="81704"/>
                    <a:pt x="89773" y="86599"/>
                    <a:pt x="80438" y="86625"/>
                  </a:cubicBezTo>
                  <a:cubicBezTo>
                    <a:pt x="77020" y="86625"/>
                    <a:pt x="74250" y="89395"/>
                    <a:pt x="74250" y="92813"/>
                  </a:cubicBezTo>
                  <a:lnTo>
                    <a:pt x="74250" y="111998"/>
                  </a:lnTo>
                  <a:cubicBezTo>
                    <a:pt x="69761" y="112915"/>
                    <a:pt x="65534" y="114822"/>
                    <a:pt x="61875" y="117580"/>
                  </a:cubicBezTo>
                  <a:lnTo>
                    <a:pt x="61875" y="99000"/>
                  </a:lnTo>
                  <a:cubicBezTo>
                    <a:pt x="61929" y="51181"/>
                    <a:pt x="100681" y="12429"/>
                    <a:pt x="148500" y="12375"/>
                  </a:cubicBezTo>
                  <a:close/>
                  <a:moveTo>
                    <a:pt x="61875" y="142313"/>
                  </a:moveTo>
                  <a:cubicBezTo>
                    <a:pt x="61884" y="134449"/>
                    <a:pt x="66839" y="127441"/>
                    <a:pt x="74250" y="124810"/>
                  </a:cubicBezTo>
                  <a:lnTo>
                    <a:pt x="74250" y="159815"/>
                  </a:lnTo>
                  <a:cubicBezTo>
                    <a:pt x="66839" y="157184"/>
                    <a:pt x="61884" y="150176"/>
                    <a:pt x="61875" y="142313"/>
                  </a:cubicBezTo>
                  <a:close/>
                  <a:moveTo>
                    <a:pt x="87869" y="179438"/>
                  </a:moveTo>
                  <a:lnTo>
                    <a:pt x="99000" y="179438"/>
                  </a:lnTo>
                  <a:lnTo>
                    <a:pt x="99000" y="204196"/>
                  </a:lnTo>
                  <a:cubicBezTo>
                    <a:pt x="93493" y="196875"/>
                    <a:pt x="89690" y="188416"/>
                    <a:pt x="87869" y="179438"/>
                  </a:cubicBezTo>
                  <a:close/>
                  <a:moveTo>
                    <a:pt x="148500" y="239297"/>
                  </a:moveTo>
                  <a:cubicBezTo>
                    <a:pt x="156848" y="239298"/>
                    <a:pt x="165163" y="238250"/>
                    <a:pt x="173250" y="236178"/>
                  </a:cubicBezTo>
                  <a:lnTo>
                    <a:pt x="173250" y="253688"/>
                  </a:lnTo>
                  <a:cubicBezTo>
                    <a:pt x="173259" y="261358"/>
                    <a:pt x="177976" y="268236"/>
                    <a:pt x="185128" y="271006"/>
                  </a:cubicBezTo>
                  <a:cubicBezTo>
                    <a:pt x="182764" y="282524"/>
                    <a:pt x="172634" y="290797"/>
                    <a:pt x="160875" y="290813"/>
                  </a:cubicBezTo>
                  <a:lnTo>
                    <a:pt x="136125" y="290813"/>
                  </a:lnTo>
                  <a:cubicBezTo>
                    <a:pt x="124366" y="290797"/>
                    <a:pt x="114236" y="282524"/>
                    <a:pt x="111872" y="271006"/>
                  </a:cubicBezTo>
                  <a:cubicBezTo>
                    <a:pt x="119024" y="268236"/>
                    <a:pt x="123741" y="261358"/>
                    <a:pt x="123750" y="253688"/>
                  </a:cubicBezTo>
                  <a:lnTo>
                    <a:pt x="123750" y="236178"/>
                  </a:lnTo>
                  <a:cubicBezTo>
                    <a:pt x="131837" y="238250"/>
                    <a:pt x="140152" y="239298"/>
                    <a:pt x="148500" y="239297"/>
                  </a:cubicBezTo>
                  <a:close/>
                  <a:moveTo>
                    <a:pt x="253688" y="315563"/>
                  </a:moveTo>
                  <a:lnTo>
                    <a:pt x="253688" y="303188"/>
                  </a:lnTo>
                  <a:cubicBezTo>
                    <a:pt x="253688" y="299770"/>
                    <a:pt x="250917" y="297000"/>
                    <a:pt x="247500" y="297000"/>
                  </a:cubicBezTo>
                  <a:cubicBezTo>
                    <a:pt x="244083" y="297000"/>
                    <a:pt x="241313" y="299770"/>
                    <a:pt x="241313" y="303188"/>
                  </a:cubicBezTo>
                  <a:lnTo>
                    <a:pt x="241313" y="315563"/>
                  </a:lnTo>
                  <a:lnTo>
                    <a:pt x="55688" y="315563"/>
                  </a:lnTo>
                  <a:lnTo>
                    <a:pt x="55688" y="303188"/>
                  </a:lnTo>
                  <a:cubicBezTo>
                    <a:pt x="55688" y="299770"/>
                    <a:pt x="52917" y="297000"/>
                    <a:pt x="49500" y="297000"/>
                  </a:cubicBezTo>
                  <a:cubicBezTo>
                    <a:pt x="46083" y="297000"/>
                    <a:pt x="43313" y="299770"/>
                    <a:pt x="43313" y="303188"/>
                  </a:cubicBezTo>
                  <a:lnTo>
                    <a:pt x="43313" y="315563"/>
                  </a:lnTo>
                  <a:lnTo>
                    <a:pt x="12762" y="315563"/>
                  </a:lnTo>
                  <a:cubicBezTo>
                    <a:pt x="15912" y="290829"/>
                    <a:pt x="36942" y="272283"/>
                    <a:pt x="61875" y="272250"/>
                  </a:cubicBezTo>
                  <a:lnTo>
                    <a:pt x="99525" y="272250"/>
                  </a:lnTo>
                  <a:cubicBezTo>
                    <a:pt x="102565" y="290099"/>
                    <a:pt x="118020" y="303163"/>
                    <a:pt x="136125" y="303188"/>
                  </a:cubicBezTo>
                  <a:lnTo>
                    <a:pt x="160875" y="303188"/>
                  </a:lnTo>
                  <a:cubicBezTo>
                    <a:pt x="178980" y="303163"/>
                    <a:pt x="194435" y="290099"/>
                    <a:pt x="197475" y="272250"/>
                  </a:cubicBezTo>
                  <a:lnTo>
                    <a:pt x="235125" y="272250"/>
                  </a:lnTo>
                  <a:cubicBezTo>
                    <a:pt x="260058" y="272283"/>
                    <a:pt x="281087" y="290829"/>
                    <a:pt x="284238" y="315563"/>
                  </a:cubicBezTo>
                  <a:close/>
                </a:path>
              </a:pathLst>
            </a:custGeom>
            <a:solidFill>
              <a:srgbClr val="37617A"/>
            </a:solidFill>
            <a:ln w="763" cap="flat">
              <a:noFill/>
              <a:prstDash val="solid"/>
              <a:miter/>
            </a:ln>
          </p:spPr>
          <p:txBody>
            <a:bodyPr rtlCol="0" anchor="ctr"/>
            <a:lstStyle/>
            <a:p>
              <a:endParaRPr lang="en-ID"/>
            </a:p>
          </p:txBody>
        </p:sp>
        <p:sp>
          <p:nvSpPr>
            <p:cNvPr id="75" name="Freeform: Shape 74">
              <a:extLst>
                <a:ext uri="{FF2B5EF4-FFF2-40B4-BE49-F238E27FC236}">
                  <a16:creationId xmlns:a16="http://schemas.microsoft.com/office/drawing/2014/main" id="{35827B8F-5EAE-B63D-86A7-AFC5F45DED6D}"/>
                </a:ext>
              </a:extLst>
            </p:cNvPr>
            <p:cNvSpPr/>
            <p:nvPr/>
          </p:nvSpPr>
          <p:spPr>
            <a:xfrm>
              <a:off x="727989" y="4350434"/>
              <a:ext cx="80427" cy="61875"/>
            </a:xfrm>
            <a:custGeom>
              <a:avLst/>
              <a:gdLst>
                <a:gd name="connsiteX0" fmla="*/ 55688 w 80427"/>
                <a:gd name="connsiteY0" fmla="*/ 55688 h 61875"/>
                <a:gd name="connsiteX1" fmla="*/ 80427 w 80427"/>
                <a:gd name="connsiteY1" fmla="*/ 30928 h 61875"/>
                <a:gd name="connsiteX2" fmla="*/ 55667 w 80427"/>
                <a:gd name="connsiteY2" fmla="*/ 6188 h 61875"/>
                <a:gd name="connsiteX3" fmla="*/ 50273 w 80427"/>
                <a:gd name="connsiteY3" fmla="*/ 6785 h 61875"/>
                <a:gd name="connsiteX4" fmla="*/ 30938 w 80427"/>
                <a:gd name="connsiteY4" fmla="*/ 0 h 61875"/>
                <a:gd name="connsiteX5" fmla="*/ 0 w 80427"/>
                <a:gd name="connsiteY5" fmla="*/ 30938 h 61875"/>
                <a:gd name="connsiteX6" fmla="*/ 30938 w 80427"/>
                <a:gd name="connsiteY6" fmla="*/ 61875 h 61875"/>
                <a:gd name="connsiteX7" fmla="*/ 50273 w 80427"/>
                <a:gd name="connsiteY7" fmla="*/ 55091 h 61875"/>
                <a:gd name="connsiteX8" fmla="*/ 55688 w 80427"/>
                <a:gd name="connsiteY8" fmla="*/ 55688 h 61875"/>
                <a:gd name="connsiteX9" fmla="*/ 44275 w 80427"/>
                <a:gd name="connsiteY9" fmla="*/ 43840 h 61875"/>
                <a:gd name="connsiteX10" fmla="*/ 18027 w 80427"/>
                <a:gd name="connsiteY10" fmla="*/ 44283 h 61875"/>
                <a:gd name="connsiteX11" fmla="*/ 17584 w 80427"/>
                <a:gd name="connsiteY11" fmla="*/ 18035 h 61875"/>
                <a:gd name="connsiteX12" fmla="*/ 43832 w 80427"/>
                <a:gd name="connsiteY12" fmla="*/ 17593 h 61875"/>
                <a:gd name="connsiteX13" fmla="*/ 44275 w 80427"/>
                <a:gd name="connsiteY13" fmla="*/ 18035 h 61875"/>
                <a:gd name="connsiteX14" fmla="*/ 51047 w 80427"/>
                <a:gd name="connsiteY14" fmla="*/ 19466 h 61875"/>
                <a:gd name="connsiteX15" fmla="*/ 67160 w 80427"/>
                <a:gd name="connsiteY15" fmla="*/ 26296 h 61875"/>
                <a:gd name="connsiteX16" fmla="*/ 60330 w 80427"/>
                <a:gd name="connsiteY16" fmla="*/ 42409 h 61875"/>
                <a:gd name="connsiteX17" fmla="*/ 51047 w 80427"/>
                <a:gd name="connsiteY17" fmla="*/ 42409 h 61875"/>
                <a:gd name="connsiteX18" fmla="*/ 44275 w 80427"/>
                <a:gd name="connsiteY18" fmla="*/ 43840 h 6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0427" h="61875">
                  <a:moveTo>
                    <a:pt x="55688" y="55688"/>
                  </a:moveTo>
                  <a:cubicBezTo>
                    <a:pt x="69356" y="55682"/>
                    <a:pt x="80433" y="44597"/>
                    <a:pt x="80427" y="30928"/>
                  </a:cubicBezTo>
                  <a:cubicBezTo>
                    <a:pt x="80421" y="17258"/>
                    <a:pt x="69336" y="6182"/>
                    <a:pt x="55667" y="6188"/>
                  </a:cubicBezTo>
                  <a:cubicBezTo>
                    <a:pt x="53853" y="6188"/>
                    <a:pt x="52044" y="6389"/>
                    <a:pt x="50273" y="6785"/>
                  </a:cubicBezTo>
                  <a:cubicBezTo>
                    <a:pt x="44798" y="2371"/>
                    <a:pt x="37970" y="-25"/>
                    <a:pt x="30938" y="0"/>
                  </a:cubicBezTo>
                  <a:cubicBezTo>
                    <a:pt x="13851" y="0"/>
                    <a:pt x="0" y="13852"/>
                    <a:pt x="0" y="30938"/>
                  </a:cubicBezTo>
                  <a:cubicBezTo>
                    <a:pt x="0" y="48024"/>
                    <a:pt x="13851" y="61875"/>
                    <a:pt x="30938" y="61875"/>
                  </a:cubicBezTo>
                  <a:cubicBezTo>
                    <a:pt x="37970" y="61900"/>
                    <a:pt x="44798" y="59505"/>
                    <a:pt x="50273" y="55091"/>
                  </a:cubicBezTo>
                  <a:cubicBezTo>
                    <a:pt x="52051" y="55488"/>
                    <a:pt x="53866" y="55688"/>
                    <a:pt x="55688" y="55688"/>
                  </a:cubicBezTo>
                  <a:close/>
                  <a:moveTo>
                    <a:pt x="44275" y="43840"/>
                  </a:moveTo>
                  <a:cubicBezTo>
                    <a:pt x="37149" y="51210"/>
                    <a:pt x="25397" y="51409"/>
                    <a:pt x="18027" y="44283"/>
                  </a:cubicBezTo>
                  <a:cubicBezTo>
                    <a:pt x="10657" y="37157"/>
                    <a:pt x="10459" y="25405"/>
                    <a:pt x="17584" y="18035"/>
                  </a:cubicBezTo>
                  <a:cubicBezTo>
                    <a:pt x="24710" y="10665"/>
                    <a:pt x="36462" y="10466"/>
                    <a:pt x="43832" y="17593"/>
                  </a:cubicBezTo>
                  <a:cubicBezTo>
                    <a:pt x="43982" y="17737"/>
                    <a:pt x="44130" y="17885"/>
                    <a:pt x="44275" y="18035"/>
                  </a:cubicBezTo>
                  <a:cubicBezTo>
                    <a:pt x="46029" y="19848"/>
                    <a:pt x="48709" y="20414"/>
                    <a:pt x="51047" y="19466"/>
                  </a:cubicBezTo>
                  <a:cubicBezTo>
                    <a:pt x="57382" y="16903"/>
                    <a:pt x="64596" y="19961"/>
                    <a:pt x="67160" y="26296"/>
                  </a:cubicBezTo>
                  <a:cubicBezTo>
                    <a:pt x="69723" y="32632"/>
                    <a:pt x="66665" y="39846"/>
                    <a:pt x="60330" y="42409"/>
                  </a:cubicBezTo>
                  <a:cubicBezTo>
                    <a:pt x="57353" y="43614"/>
                    <a:pt x="54024" y="43614"/>
                    <a:pt x="51047" y="42409"/>
                  </a:cubicBezTo>
                  <a:cubicBezTo>
                    <a:pt x="48709" y="41461"/>
                    <a:pt x="46029" y="42027"/>
                    <a:pt x="44275" y="43840"/>
                  </a:cubicBezTo>
                  <a:close/>
                </a:path>
              </a:pathLst>
            </a:custGeom>
            <a:solidFill>
              <a:srgbClr val="37617A"/>
            </a:solidFill>
            <a:ln w="763"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656E249D-5F23-6C8F-14F1-ACE527E2221B}"/>
                </a:ext>
              </a:extLst>
            </p:cNvPr>
            <p:cNvSpPr/>
            <p:nvPr/>
          </p:nvSpPr>
          <p:spPr>
            <a:xfrm>
              <a:off x="728005" y="4127678"/>
              <a:ext cx="111364" cy="74262"/>
            </a:xfrm>
            <a:custGeom>
              <a:avLst/>
              <a:gdLst>
                <a:gd name="connsiteX0" fmla="*/ 29874 w 111364"/>
                <a:gd name="connsiteY0" fmla="*/ 68052 h 74262"/>
                <a:gd name="connsiteX1" fmla="*/ 52578 w 111364"/>
                <a:gd name="connsiteY1" fmla="*/ 74257 h 74262"/>
                <a:gd name="connsiteX2" fmla="*/ 67969 w 111364"/>
                <a:gd name="connsiteY2" fmla="*/ 71639 h 74262"/>
                <a:gd name="connsiteX3" fmla="*/ 108741 w 111364"/>
                <a:gd name="connsiteY3" fmla="*/ 55767 h 74262"/>
                <a:gd name="connsiteX4" fmla="*/ 92868 w 111364"/>
                <a:gd name="connsiteY4" fmla="*/ 14995 h 74262"/>
                <a:gd name="connsiteX5" fmla="*/ 77191 w 111364"/>
                <a:gd name="connsiteY5" fmla="*/ 12549 h 74262"/>
                <a:gd name="connsiteX6" fmla="*/ 43476 w 111364"/>
                <a:gd name="connsiteY6" fmla="*/ 3218 h 74262"/>
                <a:gd name="connsiteX7" fmla="*/ 38338 w 111364"/>
                <a:gd name="connsiteY7" fmla="*/ 7090 h 74262"/>
                <a:gd name="connsiteX8" fmla="*/ 904 w 111364"/>
                <a:gd name="connsiteY8" fmla="*/ 29738 h 74262"/>
                <a:gd name="connsiteX9" fmla="*/ 23552 w 111364"/>
                <a:gd name="connsiteY9" fmla="*/ 67172 h 74262"/>
                <a:gd name="connsiteX10" fmla="*/ 29872 w 111364"/>
                <a:gd name="connsiteY10" fmla="*/ 68050 h 74262"/>
                <a:gd name="connsiteX11" fmla="*/ 30921 w 111364"/>
                <a:gd name="connsiteY11" fmla="*/ 18569 h 74262"/>
                <a:gd name="connsiteX12" fmla="*/ 38005 w 111364"/>
                <a:gd name="connsiteY12" fmla="*/ 19971 h 74262"/>
                <a:gd name="connsiteX13" fmla="*/ 45467 w 111364"/>
                <a:gd name="connsiteY13" fmla="*/ 17759 h 74262"/>
                <a:gd name="connsiteX14" fmla="*/ 62672 w 111364"/>
                <a:gd name="connsiteY14" fmla="*/ 14556 h 74262"/>
                <a:gd name="connsiteX15" fmla="*/ 67549 w 111364"/>
                <a:gd name="connsiteY15" fmla="*/ 21289 h 74262"/>
                <a:gd name="connsiteX16" fmla="*/ 75219 w 111364"/>
                <a:gd name="connsiteY16" fmla="*/ 25501 h 74262"/>
                <a:gd name="connsiteX17" fmla="*/ 75221 w 111364"/>
                <a:gd name="connsiteY17" fmla="*/ 25501 h 74262"/>
                <a:gd name="connsiteX18" fmla="*/ 98243 w 111364"/>
                <a:gd name="connsiteY18" fmla="*/ 38114 h 74262"/>
                <a:gd name="connsiteX19" fmla="*/ 85630 w 111364"/>
                <a:gd name="connsiteY19" fmla="*/ 61137 h 74262"/>
                <a:gd name="connsiteX20" fmla="*/ 71286 w 111364"/>
                <a:gd name="connsiteY20" fmla="*/ 59475 h 74262"/>
                <a:gd name="connsiteX21" fmla="*/ 65675 w 111364"/>
                <a:gd name="connsiteY21" fmla="*/ 59223 h 74262"/>
                <a:gd name="connsiteX22" fmla="*/ 52578 w 111364"/>
                <a:gd name="connsiteY22" fmla="*/ 61882 h 74262"/>
                <a:gd name="connsiteX23" fmla="*/ 35504 w 111364"/>
                <a:gd name="connsiteY23" fmla="*/ 56902 h 74262"/>
                <a:gd name="connsiteX24" fmla="*/ 31584 w 111364"/>
                <a:gd name="connsiteY24" fmla="*/ 55676 h 74262"/>
                <a:gd name="connsiteX25" fmla="*/ 31461 w 111364"/>
                <a:gd name="connsiteY25" fmla="*/ 55680 h 74262"/>
                <a:gd name="connsiteX26" fmla="*/ 30920 w 111364"/>
                <a:gd name="connsiteY26" fmla="*/ 55694 h 74262"/>
                <a:gd name="connsiteX27" fmla="*/ 12357 w 111364"/>
                <a:gd name="connsiteY27" fmla="*/ 37132 h 74262"/>
                <a:gd name="connsiteX28" fmla="*/ 30920 w 111364"/>
                <a:gd name="connsiteY28" fmla="*/ 18569 h 7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364" h="74262">
                  <a:moveTo>
                    <a:pt x="29874" y="68052"/>
                  </a:moveTo>
                  <a:cubicBezTo>
                    <a:pt x="36080" y="72065"/>
                    <a:pt x="44051" y="74257"/>
                    <a:pt x="52578" y="74257"/>
                  </a:cubicBezTo>
                  <a:cubicBezTo>
                    <a:pt x="57821" y="74280"/>
                    <a:pt x="63028" y="73394"/>
                    <a:pt x="67969" y="71639"/>
                  </a:cubicBezTo>
                  <a:cubicBezTo>
                    <a:pt x="83611" y="78515"/>
                    <a:pt x="101865" y="71409"/>
                    <a:pt x="108741" y="55767"/>
                  </a:cubicBezTo>
                  <a:cubicBezTo>
                    <a:pt x="115617" y="40125"/>
                    <a:pt x="108510" y="21871"/>
                    <a:pt x="92868" y="14995"/>
                  </a:cubicBezTo>
                  <a:cubicBezTo>
                    <a:pt x="87944" y="12831"/>
                    <a:pt x="82541" y="11987"/>
                    <a:pt x="77191" y="12549"/>
                  </a:cubicBezTo>
                  <a:cubicBezTo>
                    <a:pt x="70457" y="662"/>
                    <a:pt x="55363" y="-3516"/>
                    <a:pt x="43476" y="3218"/>
                  </a:cubicBezTo>
                  <a:cubicBezTo>
                    <a:pt x="41602" y="4279"/>
                    <a:pt x="39875" y="5581"/>
                    <a:pt x="38338" y="7090"/>
                  </a:cubicBezTo>
                  <a:cubicBezTo>
                    <a:pt x="21747" y="3007"/>
                    <a:pt x="4987" y="13146"/>
                    <a:pt x="904" y="29738"/>
                  </a:cubicBezTo>
                  <a:cubicBezTo>
                    <a:pt x="-3180" y="46329"/>
                    <a:pt x="6960" y="63089"/>
                    <a:pt x="23552" y="67172"/>
                  </a:cubicBezTo>
                  <a:cubicBezTo>
                    <a:pt x="25622" y="67682"/>
                    <a:pt x="27740" y="67976"/>
                    <a:pt x="29872" y="68050"/>
                  </a:cubicBezTo>
                  <a:close/>
                  <a:moveTo>
                    <a:pt x="30921" y="18569"/>
                  </a:moveTo>
                  <a:cubicBezTo>
                    <a:pt x="33352" y="18565"/>
                    <a:pt x="35759" y="19042"/>
                    <a:pt x="38005" y="19971"/>
                  </a:cubicBezTo>
                  <a:cubicBezTo>
                    <a:pt x="40702" y="21086"/>
                    <a:pt x="43812" y="20164"/>
                    <a:pt x="45467" y="17759"/>
                  </a:cubicBezTo>
                  <a:cubicBezTo>
                    <a:pt x="49333" y="12124"/>
                    <a:pt x="57036" y="10690"/>
                    <a:pt x="62672" y="14556"/>
                  </a:cubicBezTo>
                  <a:cubicBezTo>
                    <a:pt x="65025" y="16171"/>
                    <a:pt x="66749" y="18550"/>
                    <a:pt x="67549" y="21289"/>
                  </a:cubicBezTo>
                  <a:cubicBezTo>
                    <a:pt x="68504" y="24570"/>
                    <a:pt x="71938" y="26456"/>
                    <a:pt x="75219" y="25501"/>
                  </a:cubicBezTo>
                  <a:cubicBezTo>
                    <a:pt x="75220" y="25501"/>
                    <a:pt x="75220" y="25501"/>
                    <a:pt x="75221" y="25501"/>
                  </a:cubicBezTo>
                  <a:cubicBezTo>
                    <a:pt x="85061" y="22626"/>
                    <a:pt x="95369" y="28273"/>
                    <a:pt x="98243" y="38114"/>
                  </a:cubicBezTo>
                  <a:cubicBezTo>
                    <a:pt x="101118" y="47955"/>
                    <a:pt x="95470" y="58262"/>
                    <a:pt x="85630" y="61137"/>
                  </a:cubicBezTo>
                  <a:cubicBezTo>
                    <a:pt x="80820" y="62541"/>
                    <a:pt x="75648" y="61942"/>
                    <a:pt x="71286" y="59475"/>
                  </a:cubicBezTo>
                  <a:cubicBezTo>
                    <a:pt x="69564" y="58498"/>
                    <a:pt x="67478" y="58405"/>
                    <a:pt x="65675" y="59223"/>
                  </a:cubicBezTo>
                  <a:cubicBezTo>
                    <a:pt x="61546" y="61024"/>
                    <a:pt x="57082" y="61930"/>
                    <a:pt x="52578" y="61882"/>
                  </a:cubicBezTo>
                  <a:cubicBezTo>
                    <a:pt x="45962" y="61882"/>
                    <a:pt x="39739" y="60066"/>
                    <a:pt x="35504" y="56902"/>
                  </a:cubicBezTo>
                  <a:cubicBezTo>
                    <a:pt x="34377" y="56056"/>
                    <a:pt x="32993" y="55623"/>
                    <a:pt x="31584" y="55676"/>
                  </a:cubicBezTo>
                  <a:lnTo>
                    <a:pt x="31461" y="55680"/>
                  </a:lnTo>
                  <a:cubicBezTo>
                    <a:pt x="31283" y="55686"/>
                    <a:pt x="31102" y="55694"/>
                    <a:pt x="30920" y="55694"/>
                  </a:cubicBezTo>
                  <a:cubicBezTo>
                    <a:pt x="20668" y="55694"/>
                    <a:pt x="12357" y="47383"/>
                    <a:pt x="12357" y="37132"/>
                  </a:cubicBezTo>
                  <a:cubicBezTo>
                    <a:pt x="12357" y="26880"/>
                    <a:pt x="20668" y="18569"/>
                    <a:pt x="30920" y="18569"/>
                  </a:cubicBezTo>
                  <a:close/>
                </a:path>
              </a:pathLst>
            </a:custGeom>
            <a:solidFill>
              <a:schemeClr val="bg1"/>
            </a:solidFill>
            <a:ln w="763"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E0A9E64C-5BC4-C773-A3D9-31D2CC08007B}"/>
                </a:ext>
              </a:extLst>
            </p:cNvPr>
            <p:cNvSpPr/>
            <p:nvPr/>
          </p:nvSpPr>
          <p:spPr>
            <a:xfrm>
              <a:off x="888864" y="4350435"/>
              <a:ext cx="49500" cy="12375"/>
            </a:xfrm>
            <a:custGeom>
              <a:avLst/>
              <a:gdLst>
                <a:gd name="connsiteX0" fmla="*/ 43313 w 49500"/>
                <a:gd name="connsiteY0" fmla="*/ 0 h 12375"/>
                <a:gd name="connsiteX1" fmla="*/ 6188 w 49500"/>
                <a:gd name="connsiteY1" fmla="*/ 0 h 12375"/>
                <a:gd name="connsiteX2" fmla="*/ 0 w 49500"/>
                <a:gd name="connsiteY2" fmla="*/ 6188 h 12375"/>
                <a:gd name="connsiteX3" fmla="*/ 6188 w 49500"/>
                <a:gd name="connsiteY3" fmla="*/ 12375 h 12375"/>
                <a:gd name="connsiteX4" fmla="*/ 43313 w 49500"/>
                <a:gd name="connsiteY4" fmla="*/ 12375 h 12375"/>
                <a:gd name="connsiteX5" fmla="*/ 49500 w 49500"/>
                <a:gd name="connsiteY5" fmla="*/ 6188 h 12375"/>
                <a:gd name="connsiteX6" fmla="*/ 43313 w 49500"/>
                <a:gd name="connsiteY6" fmla="*/ 0 h 1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00" h="12375">
                  <a:moveTo>
                    <a:pt x="43313" y="0"/>
                  </a:moveTo>
                  <a:lnTo>
                    <a:pt x="6188" y="0"/>
                  </a:lnTo>
                  <a:cubicBezTo>
                    <a:pt x="2770" y="0"/>
                    <a:pt x="0" y="2770"/>
                    <a:pt x="0" y="6188"/>
                  </a:cubicBezTo>
                  <a:cubicBezTo>
                    <a:pt x="0" y="9605"/>
                    <a:pt x="2770" y="12375"/>
                    <a:pt x="6188" y="12375"/>
                  </a:cubicBezTo>
                  <a:lnTo>
                    <a:pt x="43313" y="12375"/>
                  </a:lnTo>
                  <a:cubicBezTo>
                    <a:pt x="46730" y="12375"/>
                    <a:pt x="49500" y="9605"/>
                    <a:pt x="49500" y="6188"/>
                  </a:cubicBezTo>
                  <a:cubicBezTo>
                    <a:pt x="49500" y="2770"/>
                    <a:pt x="46730" y="0"/>
                    <a:pt x="43313" y="0"/>
                  </a:cubicBezTo>
                  <a:close/>
                </a:path>
              </a:pathLst>
            </a:custGeom>
            <a:solidFill>
              <a:srgbClr val="37617A"/>
            </a:solidFill>
            <a:ln w="763"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C7FFF8BB-0B9F-5581-C204-24F85BC2B2BC}"/>
                </a:ext>
              </a:extLst>
            </p:cNvPr>
            <p:cNvSpPr/>
            <p:nvPr/>
          </p:nvSpPr>
          <p:spPr>
            <a:xfrm>
              <a:off x="888864" y="4375185"/>
              <a:ext cx="49500" cy="12375"/>
            </a:xfrm>
            <a:custGeom>
              <a:avLst/>
              <a:gdLst>
                <a:gd name="connsiteX0" fmla="*/ 43313 w 49500"/>
                <a:gd name="connsiteY0" fmla="*/ 0 h 12375"/>
                <a:gd name="connsiteX1" fmla="*/ 6188 w 49500"/>
                <a:gd name="connsiteY1" fmla="*/ 0 h 12375"/>
                <a:gd name="connsiteX2" fmla="*/ 0 w 49500"/>
                <a:gd name="connsiteY2" fmla="*/ 6188 h 12375"/>
                <a:gd name="connsiteX3" fmla="*/ 6188 w 49500"/>
                <a:gd name="connsiteY3" fmla="*/ 12375 h 12375"/>
                <a:gd name="connsiteX4" fmla="*/ 43313 w 49500"/>
                <a:gd name="connsiteY4" fmla="*/ 12375 h 12375"/>
                <a:gd name="connsiteX5" fmla="*/ 49500 w 49500"/>
                <a:gd name="connsiteY5" fmla="*/ 6188 h 12375"/>
                <a:gd name="connsiteX6" fmla="*/ 43313 w 49500"/>
                <a:gd name="connsiteY6" fmla="*/ 0 h 1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00" h="12375">
                  <a:moveTo>
                    <a:pt x="43313" y="0"/>
                  </a:moveTo>
                  <a:lnTo>
                    <a:pt x="6188" y="0"/>
                  </a:lnTo>
                  <a:cubicBezTo>
                    <a:pt x="2770" y="0"/>
                    <a:pt x="0" y="2770"/>
                    <a:pt x="0" y="6188"/>
                  </a:cubicBezTo>
                  <a:cubicBezTo>
                    <a:pt x="0" y="9605"/>
                    <a:pt x="2770" y="12375"/>
                    <a:pt x="6188" y="12375"/>
                  </a:cubicBezTo>
                  <a:lnTo>
                    <a:pt x="43313" y="12375"/>
                  </a:lnTo>
                  <a:cubicBezTo>
                    <a:pt x="46730" y="12375"/>
                    <a:pt x="49500" y="9605"/>
                    <a:pt x="49500" y="6188"/>
                  </a:cubicBezTo>
                  <a:cubicBezTo>
                    <a:pt x="49500" y="2770"/>
                    <a:pt x="46730" y="0"/>
                    <a:pt x="43313" y="0"/>
                  </a:cubicBezTo>
                  <a:close/>
                </a:path>
              </a:pathLst>
            </a:custGeom>
            <a:solidFill>
              <a:srgbClr val="37617A"/>
            </a:solidFill>
            <a:ln w="763"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5EBD3A53-330B-69F9-D677-CF53A390F61E}"/>
                </a:ext>
              </a:extLst>
            </p:cNvPr>
            <p:cNvSpPr/>
            <p:nvPr/>
          </p:nvSpPr>
          <p:spPr>
            <a:xfrm>
              <a:off x="857926" y="4276182"/>
              <a:ext cx="43312" cy="37149"/>
            </a:xfrm>
            <a:custGeom>
              <a:avLst/>
              <a:gdLst>
                <a:gd name="connsiteX0" fmla="*/ 14044 w 43312"/>
                <a:gd name="connsiteY0" fmla="*/ 18565 h 37149"/>
                <a:gd name="connsiteX1" fmla="*/ 18542 w 43312"/>
                <a:gd name="connsiteY1" fmla="*/ 35478 h 37149"/>
                <a:gd name="connsiteX2" fmla="*/ 35455 w 43312"/>
                <a:gd name="connsiteY2" fmla="*/ 30980 h 37149"/>
                <a:gd name="connsiteX3" fmla="*/ 34635 w 43312"/>
                <a:gd name="connsiteY3" fmla="*/ 17327 h 37149"/>
                <a:gd name="connsiteX4" fmla="*/ 35313 w 43312"/>
                <a:gd name="connsiteY4" fmla="*/ 16750 h 37149"/>
                <a:gd name="connsiteX5" fmla="*/ 41500 w 43312"/>
                <a:gd name="connsiteY5" fmla="*/ 10563 h 37149"/>
                <a:gd name="connsiteX6" fmla="*/ 41500 w 43312"/>
                <a:gd name="connsiteY6" fmla="*/ 1812 h 37149"/>
                <a:gd name="connsiteX7" fmla="*/ 32750 w 43312"/>
                <a:gd name="connsiteY7" fmla="*/ 1812 h 37149"/>
                <a:gd name="connsiteX8" fmla="*/ 28375 w 43312"/>
                <a:gd name="connsiteY8" fmla="*/ 6190 h 37149"/>
                <a:gd name="connsiteX9" fmla="*/ 6188 w 43312"/>
                <a:gd name="connsiteY9" fmla="*/ 6190 h 37149"/>
                <a:gd name="connsiteX10" fmla="*/ 0 w 43312"/>
                <a:gd name="connsiteY10" fmla="*/ 12377 h 37149"/>
                <a:gd name="connsiteX11" fmla="*/ 6188 w 43312"/>
                <a:gd name="connsiteY11" fmla="*/ 18565 h 3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12" h="37149">
                  <a:moveTo>
                    <a:pt x="14044" y="18565"/>
                  </a:moveTo>
                  <a:cubicBezTo>
                    <a:pt x="10615" y="24477"/>
                    <a:pt x="12629" y="32050"/>
                    <a:pt x="18542" y="35478"/>
                  </a:cubicBezTo>
                  <a:cubicBezTo>
                    <a:pt x="24455" y="38906"/>
                    <a:pt x="32027" y="36892"/>
                    <a:pt x="35455" y="30980"/>
                  </a:cubicBezTo>
                  <a:cubicBezTo>
                    <a:pt x="37949" y="26677"/>
                    <a:pt x="37626" y="21300"/>
                    <a:pt x="34635" y="17327"/>
                  </a:cubicBezTo>
                  <a:cubicBezTo>
                    <a:pt x="34874" y="17152"/>
                    <a:pt x="35101" y="16959"/>
                    <a:pt x="35313" y="16750"/>
                  </a:cubicBezTo>
                  <a:lnTo>
                    <a:pt x="41500" y="10563"/>
                  </a:lnTo>
                  <a:cubicBezTo>
                    <a:pt x="43917" y="8147"/>
                    <a:pt x="43917" y="4228"/>
                    <a:pt x="41500" y="1812"/>
                  </a:cubicBezTo>
                  <a:cubicBezTo>
                    <a:pt x="39084" y="-604"/>
                    <a:pt x="35166" y="-604"/>
                    <a:pt x="32750" y="1812"/>
                  </a:cubicBezTo>
                  <a:lnTo>
                    <a:pt x="28375" y="6190"/>
                  </a:lnTo>
                  <a:lnTo>
                    <a:pt x="6188" y="6190"/>
                  </a:lnTo>
                  <a:cubicBezTo>
                    <a:pt x="2770" y="6190"/>
                    <a:pt x="0" y="8960"/>
                    <a:pt x="0" y="12377"/>
                  </a:cubicBezTo>
                  <a:cubicBezTo>
                    <a:pt x="0" y="15794"/>
                    <a:pt x="2770" y="18565"/>
                    <a:pt x="6188" y="18565"/>
                  </a:cubicBezTo>
                  <a:close/>
                </a:path>
              </a:pathLst>
            </a:custGeom>
            <a:solidFill>
              <a:srgbClr val="37617A"/>
            </a:solidFill>
            <a:ln w="763"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781A592E-8D04-D942-18C0-A3BB5E6BA1DC}"/>
                </a:ext>
              </a:extLst>
            </p:cNvPr>
            <p:cNvSpPr/>
            <p:nvPr/>
          </p:nvSpPr>
          <p:spPr>
            <a:xfrm>
              <a:off x="925988" y="4276187"/>
              <a:ext cx="43312" cy="37145"/>
            </a:xfrm>
            <a:custGeom>
              <a:avLst/>
              <a:gdLst>
                <a:gd name="connsiteX0" fmla="*/ 8000 w 43312"/>
                <a:gd name="connsiteY0" fmla="*/ 16748 h 37145"/>
                <a:gd name="connsiteX1" fmla="*/ 8678 w 43312"/>
                <a:gd name="connsiteY1" fmla="*/ 17325 h 37145"/>
                <a:gd name="connsiteX2" fmla="*/ 11118 w 43312"/>
                <a:gd name="connsiteY2" fmla="*/ 34655 h 37145"/>
                <a:gd name="connsiteX3" fmla="*/ 28448 w 43312"/>
                <a:gd name="connsiteY3" fmla="*/ 32215 h 37145"/>
                <a:gd name="connsiteX4" fmla="*/ 29268 w 43312"/>
                <a:gd name="connsiteY4" fmla="*/ 18563 h 37145"/>
                <a:gd name="connsiteX5" fmla="*/ 37125 w 43312"/>
                <a:gd name="connsiteY5" fmla="*/ 18563 h 37145"/>
                <a:gd name="connsiteX6" fmla="*/ 43313 w 43312"/>
                <a:gd name="connsiteY6" fmla="*/ 12375 h 37145"/>
                <a:gd name="connsiteX7" fmla="*/ 37125 w 43312"/>
                <a:gd name="connsiteY7" fmla="*/ 6188 h 37145"/>
                <a:gd name="connsiteX8" fmla="*/ 14937 w 43312"/>
                <a:gd name="connsiteY8" fmla="*/ 6188 h 37145"/>
                <a:gd name="connsiteX9" fmla="*/ 10563 w 43312"/>
                <a:gd name="connsiteY9" fmla="*/ 1812 h 37145"/>
                <a:gd name="connsiteX10" fmla="*/ 1812 w 43312"/>
                <a:gd name="connsiteY10" fmla="*/ 1812 h 37145"/>
                <a:gd name="connsiteX11" fmla="*/ 1812 w 43312"/>
                <a:gd name="connsiteY11" fmla="*/ 10563 h 3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12" h="37145">
                  <a:moveTo>
                    <a:pt x="8000" y="16748"/>
                  </a:moveTo>
                  <a:cubicBezTo>
                    <a:pt x="8212" y="16956"/>
                    <a:pt x="8438" y="17149"/>
                    <a:pt x="8678" y="17325"/>
                  </a:cubicBezTo>
                  <a:cubicBezTo>
                    <a:pt x="4566" y="22785"/>
                    <a:pt x="5658" y="30543"/>
                    <a:pt x="11118" y="34655"/>
                  </a:cubicBezTo>
                  <a:cubicBezTo>
                    <a:pt x="16577" y="38767"/>
                    <a:pt x="24336" y="37674"/>
                    <a:pt x="28448" y="32215"/>
                  </a:cubicBezTo>
                  <a:cubicBezTo>
                    <a:pt x="31440" y="28243"/>
                    <a:pt x="31763" y="22865"/>
                    <a:pt x="29268" y="18563"/>
                  </a:cubicBezTo>
                  <a:lnTo>
                    <a:pt x="37125" y="18563"/>
                  </a:lnTo>
                  <a:cubicBezTo>
                    <a:pt x="40542" y="18563"/>
                    <a:pt x="43313" y="15792"/>
                    <a:pt x="43313" y="12375"/>
                  </a:cubicBezTo>
                  <a:cubicBezTo>
                    <a:pt x="43313" y="8958"/>
                    <a:pt x="40542" y="6188"/>
                    <a:pt x="37125" y="6188"/>
                  </a:cubicBezTo>
                  <a:lnTo>
                    <a:pt x="14937" y="6188"/>
                  </a:lnTo>
                  <a:lnTo>
                    <a:pt x="10563" y="1812"/>
                  </a:lnTo>
                  <a:cubicBezTo>
                    <a:pt x="8147" y="-604"/>
                    <a:pt x="4228" y="-604"/>
                    <a:pt x="1812" y="1812"/>
                  </a:cubicBezTo>
                  <a:cubicBezTo>
                    <a:pt x="-604" y="4228"/>
                    <a:pt x="-604" y="8147"/>
                    <a:pt x="1812" y="10563"/>
                  </a:cubicBezTo>
                  <a:close/>
                </a:path>
              </a:pathLst>
            </a:custGeom>
            <a:solidFill>
              <a:srgbClr val="37617A"/>
            </a:solidFill>
            <a:ln w="763"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8D8686F2-70BA-8B3E-C9EE-DCE138CE118D}"/>
                </a:ext>
              </a:extLst>
            </p:cNvPr>
            <p:cNvSpPr/>
            <p:nvPr/>
          </p:nvSpPr>
          <p:spPr>
            <a:xfrm>
              <a:off x="1012631" y="4356622"/>
              <a:ext cx="86602" cy="68053"/>
            </a:xfrm>
            <a:custGeom>
              <a:avLst/>
              <a:gdLst>
                <a:gd name="connsiteX0" fmla="*/ 55670 w 86602"/>
                <a:gd name="connsiteY0" fmla="*/ 6188 h 68053"/>
                <a:gd name="connsiteX1" fmla="*/ 50256 w 86602"/>
                <a:gd name="connsiteY1" fmla="*/ 6785 h 68053"/>
                <a:gd name="connsiteX2" fmla="*/ 30920 w 86602"/>
                <a:gd name="connsiteY2" fmla="*/ 0 h 68053"/>
                <a:gd name="connsiteX3" fmla="*/ 0 w 86602"/>
                <a:gd name="connsiteY3" fmla="*/ 30955 h 68053"/>
                <a:gd name="connsiteX4" fmla="*/ 30956 w 86602"/>
                <a:gd name="connsiteY4" fmla="*/ 61875 h 68053"/>
                <a:gd name="connsiteX5" fmla="*/ 43063 w 86602"/>
                <a:gd name="connsiteY5" fmla="*/ 59400 h 68053"/>
                <a:gd name="connsiteX6" fmla="*/ 77950 w 86602"/>
                <a:gd name="connsiteY6" fmla="*/ 62106 h 68053"/>
                <a:gd name="connsiteX7" fmla="*/ 80656 w 86602"/>
                <a:gd name="connsiteY7" fmla="*/ 27219 h 68053"/>
                <a:gd name="connsiteX8" fmla="*/ 80018 w 86602"/>
                <a:gd name="connsiteY8" fmla="*/ 26502 h 68053"/>
                <a:gd name="connsiteX9" fmla="*/ 55670 w 86602"/>
                <a:gd name="connsiteY9" fmla="*/ 6188 h 68053"/>
                <a:gd name="connsiteX10" fmla="*/ 61857 w 86602"/>
                <a:gd name="connsiteY10" fmla="*/ 55688 h 68053"/>
                <a:gd name="connsiteX11" fmla="*/ 50663 w 86602"/>
                <a:gd name="connsiteY11" fmla="*/ 48593 h 68053"/>
                <a:gd name="connsiteX12" fmla="*/ 42425 w 86602"/>
                <a:gd name="connsiteY12" fmla="*/ 45644 h 68053"/>
                <a:gd name="connsiteX13" fmla="*/ 41525 w 86602"/>
                <a:gd name="connsiteY13" fmla="*/ 46166 h 68053"/>
                <a:gd name="connsiteX14" fmla="*/ 15682 w 86602"/>
                <a:gd name="connsiteY14" fmla="*/ 41551 h 68053"/>
                <a:gd name="connsiteX15" fmla="*/ 20297 w 86602"/>
                <a:gd name="connsiteY15" fmla="*/ 15709 h 68053"/>
                <a:gd name="connsiteX16" fmla="*/ 44257 w 86602"/>
                <a:gd name="connsiteY16" fmla="*/ 18035 h 68053"/>
                <a:gd name="connsiteX17" fmla="*/ 51028 w 86602"/>
                <a:gd name="connsiteY17" fmla="*/ 19466 h 68053"/>
                <a:gd name="connsiteX18" fmla="*/ 55670 w 86602"/>
                <a:gd name="connsiteY18" fmla="*/ 18563 h 68053"/>
                <a:gd name="connsiteX19" fmla="*/ 67998 w 86602"/>
                <a:gd name="connsiteY19" fmla="*/ 29922 h 68053"/>
                <a:gd name="connsiteX20" fmla="*/ 70060 w 86602"/>
                <a:gd name="connsiteY20" fmla="*/ 34052 h 68053"/>
                <a:gd name="connsiteX21" fmla="*/ 71125 w 86602"/>
                <a:gd name="connsiteY21" fmla="*/ 51515 h 68053"/>
                <a:gd name="connsiteX22" fmla="*/ 61857 w 86602"/>
                <a:gd name="connsiteY22" fmla="*/ 55688 h 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6602" h="68053">
                  <a:moveTo>
                    <a:pt x="55670" y="6188"/>
                  </a:moveTo>
                  <a:cubicBezTo>
                    <a:pt x="53848" y="6187"/>
                    <a:pt x="52033" y="6387"/>
                    <a:pt x="50256" y="6785"/>
                  </a:cubicBezTo>
                  <a:cubicBezTo>
                    <a:pt x="44780" y="2371"/>
                    <a:pt x="37953" y="-25"/>
                    <a:pt x="30920" y="0"/>
                  </a:cubicBezTo>
                  <a:cubicBezTo>
                    <a:pt x="13834" y="10"/>
                    <a:pt x="-10" y="13869"/>
                    <a:pt x="0" y="30955"/>
                  </a:cubicBezTo>
                  <a:cubicBezTo>
                    <a:pt x="10" y="48042"/>
                    <a:pt x="13869" y="61885"/>
                    <a:pt x="30956" y="61875"/>
                  </a:cubicBezTo>
                  <a:cubicBezTo>
                    <a:pt x="35116" y="61873"/>
                    <a:pt x="39234" y="61031"/>
                    <a:pt x="43063" y="59400"/>
                  </a:cubicBezTo>
                  <a:cubicBezTo>
                    <a:pt x="51949" y="69781"/>
                    <a:pt x="67569" y="70993"/>
                    <a:pt x="77950" y="62106"/>
                  </a:cubicBezTo>
                  <a:cubicBezTo>
                    <a:pt x="88331" y="53220"/>
                    <a:pt x="89542" y="37600"/>
                    <a:pt x="80656" y="27219"/>
                  </a:cubicBezTo>
                  <a:cubicBezTo>
                    <a:pt x="80448" y="26976"/>
                    <a:pt x="80235" y="26737"/>
                    <a:pt x="80018" y="26502"/>
                  </a:cubicBezTo>
                  <a:cubicBezTo>
                    <a:pt x="77821" y="14770"/>
                    <a:pt x="67606" y="6247"/>
                    <a:pt x="55670" y="6188"/>
                  </a:cubicBezTo>
                  <a:close/>
                  <a:moveTo>
                    <a:pt x="61857" y="55688"/>
                  </a:moveTo>
                  <a:cubicBezTo>
                    <a:pt x="57072" y="55673"/>
                    <a:pt x="52719" y="52914"/>
                    <a:pt x="50663" y="48593"/>
                  </a:cubicBezTo>
                  <a:cubicBezTo>
                    <a:pt x="49203" y="45504"/>
                    <a:pt x="45514" y="44184"/>
                    <a:pt x="42425" y="45644"/>
                  </a:cubicBezTo>
                  <a:cubicBezTo>
                    <a:pt x="42111" y="45792"/>
                    <a:pt x="41810" y="45967"/>
                    <a:pt x="41525" y="46166"/>
                  </a:cubicBezTo>
                  <a:cubicBezTo>
                    <a:pt x="33115" y="52028"/>
                    <a:pt x="21544" y="49962"/>
                    <a:pt x="15682" y="41551"/>
                  </a:cubicBezTo>
                  <a:cubicBezTo>
                    <a:pt x="9821" y="33140"/>
                    <a:pt x="11887" y="21571"/>
                    <a:pt x="20297" y="15709"/>
                  </a:cubicBezTo>
                  <a:cubicBezTo>
                    <a:pt x="27773" y="10499"/>
                    <a:pt x="37924" y="11484"/>
                    <a:pt x="44257" y="18035"/>
                  </a:cubicBezTo>
                  <a:cubicBezTo>
                    <a:pt x="46011" y="19848"/>
                    <a:pt x="48690" y="20414"/>
                    <a:pt x="51028" y="19466"/>
                  </a:cubicBezTo>
                  <a:cubicBezTo>
                    <a:pt x="52502" y="18867"/>
                    <a:pt x="54079" y="18560"/>
                    <a:pt x="55670" y="18563"/>
                  </a:cubicBezTo>
                  <a:cubicBezTo>
                    <a:pt x="62099" y="18591"/>
                    <a:pt x="67445" y="23517"/>
                    <a:pt x="67998" y="29922"/>
                  </a:cubicBezTo>
                  <a:cubicBezTo>
                    <a:pt x="68127" y="31513"/>
                    <a:pt x="68865" y="32993"/>
                    <a:pt x="70060" y="34052"/>
                  </a:cubicBezTo>
                  <a:cubicBezTo>
                    <a:pt x="75176" y="38580"/>
                    <a:pt x="75653" y="46399"/>
                    <a:pt x="71125" y="51515"/>
                  </a:cubicBezTo>
                  <a:cubicBezTo>
                    <a:pt x="68776" y="54169"/>
                    <a:pt x="65402" y="55688"/>
                    <a:pt x="61857" y="55688"/>
                  </a:cubicBezTo>
                  <a:close/>
                </a:path>
              </a:pathLst>
            </a:custGeom>
            <a:solidFill>
              <a:schemeClr val="bg1"/>
            </a:solidFill>
            <a:ln w="763"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408E8630-A04C-36BF-A99C-85378F4E9439}"/>
                </a:ext>
              </a:extLst>
            </p:cNvPr>
            <p:cNvSpPr/>
            <p:nvPr/>
          </p:nvSpPr>
          <p:spPr>
            <a:xfrm>
              <a:off x="1000238" y="4129792"/>
              <a:ext cx="98987" cy="84502"/>
            </a:xfrm>
            <a:custGeom>
              <a:avLst/>
              <a:gdLst>
                <a:gd name="connsiteX0" fmla="*/ 24750 w 98987"/>
                <a:gd name="connsiteY0" fmla="*/ 65955 h 84502"/>
                <a:gd name="connsiteX1" fmla="*/ 30457 w 98987"/>
                <a:gd name="connsiteY1" fmla="*/ 65285 h 84502"/>
                <a:gd name="connsiteX2" fmla="*/ 57800 w 98987"/>
                <a:gd name="connsiteY2" fmla="*/ 78256 h 84502"/>
                <a:gd name="connsiteX3" fmla="*/ 92741 w 98987"/>
                <a:gd name="connsiteY3" fmla="*/ 76188 h 84502"/>
                <a:gd name="connsiteX4" fmla="*/ 90674 w 98987"/>
                <a:gd name="connsiteY4" fmla="*/ 41248 h 84502"/>
                <a:gd name="connsiteX5" fmla="*/ 84986 w 98987"/>
                <a:gd name="connsiteY5" fmla="*/ 37458 h 84502"/>
                <a:gd name="connsiteX6" fmla="*/ 71466 w 98987"/>
                <a:gd name="connsiteY6" fmla="*/ 20786 h 84502"/>
                <a:gd name="connsiteX7" fmla="*/ 39337 w 98987"/>
                <a:gd name="connsiteY7" fmla="*/ 690 h 84502"/>
                <a:gd name="connsiteX8" fmla="*/ 20483 w 98987"/>
                <a:gd name="connsiteY8" fmla="*/ 16826 h 84502"/>
                <a:gd name="connsiteX9" fmla="*/ 375 w 98987"/>
                <a:gd name="connsiteY9" fmla="*/ 45476 h 84502"/>
                <a:gd name="connsiteX10" fmla="*/ 24750 w 98987"/>
                <a:gd name="connsiteY10" fmla="*/ 65955 h 84502"/>
                <a:gd name="connsiteX11" fmla="*/ 24764 w 98987"/>
                <a:gd name="connsiteY11" fmla="*/ 28830 h 84502"/>
                <a:gd name="connsiteX12" fmla="*/ 24764 w 98987"/>
                <a:gd name="connsiteY12" fmla="*/ 28830 h 84502"/>
                <a:gd name="connsiteX13" fmla="*/ 25028 w 98987"/>
                <a:gd name="connsiteY13" fmla="*/ 28839 h 84502"/>
                <a:gd name="connsiteX14" fmla="*/ 31226 w 98987"/>
                <a:gd name="connsiteY14" fmla="*/ 23889 h 84502"/>
                <a:gd name="connsiteX15" fmla="*/ 48250 w 98987"/>
                <a:gd name="connsiteY15" fmla="*/ 12672 h 84502"/>
                <a:gd name="connsiteX16" fmla="*/ 59695 w 98987"/>
                <a:gd name="connsiteY16" fmla="*/ 25408 h 84502"/>
                <a:gd name="connsiteX17" fmla="*/ 63308 w 98987"/>
                <a:gd name="connsiteY17" fmla="*/ 30464 h 84502"/>
                <a:gd name="connsiteX18" fmla="*/ 73812 w 98987"/>
                <a:gd name="connsiteY18" fmla="*/ 43393 h 84502"/>
                <a:gd name="connsiteX19" fmla="*/ 77988 w 98987"/>
                <a:gd name="connsiteY19" fmla="*/ 47966 h 84502"/>
                <a:gd name="connsiteX20" fmla="*/ 86048 w 98987"/>
                <a:gd name="connsiteY20" fmla="*/ 63501 h 84502"/>
                <a:gd name="connsiteX21" fmla="*/ 70513 w 98987"/>
                <a:gd name="connsiteY21" fmla="*/ 71560 h 84502"/>
                <a:gd name="connsiteX22" fmla="*/ 64797 w 98987"/>
                <a:gd name="connsiteY22" fmla="*/ 67749 h 84502"/>
                <a:gd name="connsiteX23" fmla="*/ 60074 w 98987"/>
                <a:gd name="connsiteY23" fmla="*/ 65558 h 84502"/>
                <a:gd name="connsiteX24" fmla="*/ 58983 w 98987"/>
                <a:gd name="connsiteY24" fmla="*/ 65655 h 84502"/>
                <a:gd name="connsiteX25" fmla="*/ 38821 w 98987"/>
                <a:gd name="connsiteY25" fmla="*/ 55142 h 84502"/>
                <a:gd name="connsiteX26" fmla="*/ 30612 w 98987"/>
                <a:gd name="connsiteY26" fmla="*/ 52111 h 84502"/>
                <a:gd name="connsiteX27" fmla="*/ 30379 w 98987"/>
                <a:gd name="connsiteY27" fmla="*/ 52224 h 84502"/>
                <a:gd name="connsiteX28" fmla="*/ 24750 w 98987"/>
                <a:gd name="connsiteY28" fmla="*/ 53580 h 84502"/>
                <a:gd name="connsiteX29" fmla="*/ 12382 w 98987"/>
                <a:gd name="connsiteY29" fmla="*/ 41198 h 84502"/>
                <a:gd name="connsiteX30" fmla="*/ 24764 w 98987"/>
                <a:gd name="connsiteY30" fmla="*/ 28830 h 8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8987" h="84502">
                  <a:moveTo>
                    <a:pt x="24750" y="65955"/>
                  </a:moveTo>
                  <a:cubicBezTo>
                    <a:pt x="26672" y="65954"/>
                    <a:pt x="28587" y="65729"/>
                    <a:pt x="30457" y="65285"/>
                  </a:cubicBezTo>
                  <a:cubicBezTo>
                    <a:pt x="36695" y="74070"/>
                    <a:pt x="47050" y="78981"/>
                    <a:pt x="57800" y="78256"/>
                  </a:cubicBezTo>
                  <a:cubicBezTo>
                    <a:pt x="68020" y="87334"/>
                    <a:pt x="83663" y="86408"/>
                    <a:pt x="92741" y="76188"/>
                  </a:cubicBezTo>
                  <a:cubicBezTo>
                    <a:pt x="101819" y="65969"/>
                    <a:pt x="100893" y="50325"/>
                    <a:pt x="90674" y="41248"/>
                  </a:cubicBezTo>
                  <a:cubicBezTo>
                    <a:pt x="88962" y="39727"/>
                    <a:pt x="87048" y="38452"/>
                    <a:pt x="84986" y="37458"/>
                  </a:cubicBezTo>
                  <a:cubicBezTo>
                    <a:pt x="82597" y="30474"/>
                    <a:pt x="77806" y="24566"/>
                    <a:pt x="71466" y="20786"/>
                  </a:cubicBezTo>
                  <a:cubicBezTo>
                    <a:pt x="68143" y="6365"/>
                    <a:pt x="53759" y="-2633"/>
                    <a:pt x="39337" y="690"/>
                  </a:cubicBezTo>
                  <a:cubicBezTo>
                    <a:pt x="30791" y="2659"/>
                    <a:pt x="23749" y="8686"/>
                    <a:pt x="20483" y="16826"/>
                  </a:cubicBezTo>
                  <a:cubicBezTo>
                    <a:pt x="7019" y="19185"/>
                    <a:pt x="-1984" y="32012"/>
                    <a:pt x="375" y="45476"/>
                  </a:cubicBezTo>
                  <a:cubicBezTo>
                    <a:pt x="2449" y="57315"/>
                    <a:pt x="12730" y="65954"/>
                    <a:pt x="24750" y="65955"/>
                  </a:cubicBezTo>
                  <a:close/>
                  <a:moveTo>
                    <a:pt x="24764" y="28830"/>
                  </a:moveTo>
                  <a:lnTo>
                    <a:pt x="24764" y="28830"/>
                  </a:lnTo>
                  <a:lnTo>
                    <a:pt x="25028" y="28839"/>
                  </a:lnTo>
                  <a:cubicBezTo>
                    <a:pt x="28023" y="28915"/>
                    <a:pt x="30639" y="26826"/>
                    <a:pt x="31226" y="23889"/>
                  </a:cubicBezTo>
                  <a:cubicBezTo>
                    <a:pt x="32830" y="16090"/>
                    <a:pt x="40451" y="11069"/>
                    <a:pt x="48250" y="12672"/>
                  </a:cubicBezTo>
                  <a:cubicBezTo>
                    <a:pt x="54446" y="13946"/>
                    <a:pt x="59088" y="19111"/>
                    <a:pt x="59695" y="25408"/>
                  </a:cubicBezTo>
                  <a:cubicBezTo>
                    <a:pt x="59905" y="27620"/>
                    <a:pt x="61283" y="29550"/>
                    <a:pt x="63308" y="30464"/>
                  </a:cubicBezTo>
                  <a:cubicBezTo>
                    <a:pt x="68647" y="32883"/>
                    <a:pt x="72538" y="37672"/>
                    <a:pt x="73812" y="43393"/>
                  </a:cubicBezTo>
                  <a:cubicBezTo>
                    <a:pt x="74286" y="45555"/>
                    <a:pt x="75878" y="47299"/>
                    <a:pt x="77988" y="47966"/>
                  </a:cubicBezTo>
                  <a:cubicBezTo>
                    <a:pt x="84504" y="50031"/>
                    <a:pt x="88112" y="56986"/>
                    <a:pt x="86048" y="63501"/>
                  </a:cubicBezTo>
                  <a:cubicBezTo>
                    <a:pt x="83983" y="70016"/>
                    <a:pt x="77028" y="73624"/>
                    <a:pt x="70513" y="71560"/>
                  </a:cubicBezTo>
                  <a:cubicBezTo>
                    <a:pt x="68286" y="70855"/>
                    <a:pt x="66304" y="69533"/>
                    <a:pt x="64797" y="67749"/>
                  </a:cubicBezTo>
                  <a:cubicBezTo>
                    <a:pt x="63621" y="66360"/>
                    <a:pt x="61894" y="65558"/>
                    <a:pt x="60074" y="65558"/>
                  </a:cubicBezTo>
                  <a:cubicBezTo>
                    <a:pt x="59708" y="65558"/>
                    <a:pt x="59343" y="65590"/>
                    <a:pt x="58983" y="65655"/>
                  </a:cubicBezTo>
                  <a:cubicBezTo>
                    <a:pt x="50651" y="67159"/>
                    <a:pt x="42358" y="62834"/>
                    <a:pt x="38821" y="55142"/>
                  </a:cubicBezTo>
                  <a:cubicBezTo>
                    <a:pt x="37391" y="52039"/>
                    <a:pt x="33716" y="50681"/>
                    <a:pt x="30612" y="52111"/>
                  </a:cubicBezTo>
                  <a:cubicBezTo>
                    <a:pt x="30533" y="52147"/>
                    <a:pt x="30456" y="52185"/>
                    <a:pt x="30379" y="52224"/>
                  </a:cubicBezTo>
                  <a:cubicBezTo>
                    <a:pt x="28638" y="53120"/>
                    <a:pt x="26708" y="53585"/>
                    <a:pt x="24750" y="53580"/>
                  </a:cubicBezTo>
                  <a:cubicBezTo>
                    <a:pt x="17915" y="53576"/>
                    <a:pt x="12378" y="48033"/>
                    <a:pt x="12382" y="41198"/>
                  </a:cubicBezTo>
                  <a:cubicBezTo>
                    <a:pt x="12386" y="34364"/>
                    <a:pt x="17929" y="28826"/>
                    <a:pt x="24764" y="28830"/>
                  </a:cubicBezTo>
                  <a:close/>
                </a:path>
              </a:pathLst>
            </a:custGeom>
            <a:solidFill>
              <a:srgbClr val="37617A"/>
            </a:solidFill>
            <a:ln w="763"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432AE0CF-B60B-478C-80C9-0EF05B53230C}"/>
                </a:ext>
              </a:extLst>
            </p:cNvPr>
            <p:cNvSpPr/>
            <p:nvPr/>
          </p:nvSpPr>
          <p:spPr>
            <a:xfrm>
              <a:off x="1031176" y="4307122"/>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37617A"/>
            </a:solidFill>
            <a:ln w="763" cap="flat">
              <a:noFill/>
              <a:prstDash val="solid"/>
              <a:miter/>
            </a:ln>
          </p:spPr>
          <p:txBody>
            <a:bodyPr rtlCol="0" anchor="ctr"/>
            <a:lstStyle/>
            <a:p>
              <a:endParaRPr lang="en-ID"/>
            </a:p>
          </p:txBody>
        </p:sp>
        <p:sp>
          <p:nvSpPr>
            <p:cNvPr id="91" name="Freeform: Shape 90">
              <a:extLst>
                <a:ext uri="{FF2B5EF4-FFF2-40B4-BE49-F238E27FC236}">
                  <a16:creationId xmlns:a16="http://schemas.microsoft.com/office/drawing/2014/main" id="{3024FDB0-6844-7102-5CF0-3C98F6BA24D3}"/>
                </a:ext>
              </a:extLst>
            </p:cNvPr>
            <p:cNvSpPr/>
            <p:nvPr/>
          </p:nvSpPr>
          <p:spPr>
            <a:xfrm>
              <a:off x="826989" y="4393747"/>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37617A"/>
            </a:solidFill>
            <a:ln w="763"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0FD20756-9396-A8E9-189A-AA5ECBF34F7C}"/>
                </a:ext>
              </a:extLst>
            </p:cNvPr>
            <p:cNvSpPr/>
            <p:nvPr/>
          </p:nvSpPr>
          <p:spPr>
            <a:xfrm>
              <a:off x="987864" y="4381372"/>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37617A"/>
            </a:solidFill>
            <a:ln w="763"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3E303E5C-0A13-F548-19FD-58D5752D74EB}"/>
                </a:ext>
              </a:extLst>
            </p:cNvPr>
            <p:cNvSpPr/>
            <p:nvPr/>
          </p:nvSpPr>
          <p:spPr>
            <a:xfrm>
              <a:off x="1024989" y="4220497"/>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37617A"/>
            </a:solidFill>
            <a:ln w="763"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8AF71350-D529-9FF3-15F2-ED38D7B053E5}"/>
                </a:ext>
              </a:extLst>
            </p:cNvPr>
            <p:cNvSpPr/>
            <p:nvPr/>
          </p:nvSpPr>
          <p:spPr>
            <a:xfrm>
              <a:off x="1062114" y="4269997"/>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37617A"/>
            </a:solidFill>
            <a:ln w="763"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A980B771-A7FC-AD2F-2217-19E49599FFA3}"/>
                </a:ext>
              </a:extLst>
            </p:cNvPr>
            <p:cNvSpPr/>
            <p:nvPr/>
          </p:nvSpPr>
          <p:spPr>
            <a:xfrm>
              <a:off x="758926" y="4276185"/>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37617A"/>
            </a:solidFill>
            <a:ln w="763"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16131B6B-0008-2420-4D6B-92E1199D99E2}"/>
                </a:ext>
              </a:extLst>
            </p:cNvPr>
            <p:cNvSpPr/>
            <p:nvPr/>
          </p:nvSpPr>
          <p:spPr>
            <a:xfrm>
              <a:off x="789864" y="4325685"/>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37617A"/>
            </a:solidFill>
            <a:ln w="763"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DD1728C1-5BB1-E147-AC9E-9C68EA3D22C4}"/>
                </a:ext>
              </a:extLst>
            </p:cNvPr>
            <p:cNvSpPr/>
            <p:nvPr/>
          </p:nvSpPr>
          <p:spPr>
            <a:xfrm>
              <a:off x="734176" y="4325685"/>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37617A"/>
            </a:solidFill>
            <a:ln w="763"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BF93B21A-E60D-DB1E-4AEB-E54B05BF4B04}"/>
                </a:ext>
              </a:extLst>
            </p:cNvPr>
            <p:cNvSpPr/>
            <p:nvPr/>
          </p:nvSpPr>
          <p:spPr>
            <a:xfrm>
              <a:off x="771301" y="4164810"/>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37617A"/>
            </a:solidFill>
            <a:ln w="763"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37AA0E14-EA38-AC48-F41C-B2A547B323E4}"/>
                </a:ext>
              </a:extLst>
            </p:cNvPr>
            <p:cNvSpPr/>
            <p:nvPr/>
          </p:nvSpPr>
          <p:spPr>
            <a:xfrm>
              <a:off x="789864" y="4239060"/>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37617A"/>
            </a:solidFill>
            <a:ln w="763"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CD4F9E04-F539-FC67-84D3-DE989AA567B8}"/>
                </a:ext>
              </a:extLst>
            </p:cNvPr>
            <p:cNvSpPr/>
            <p:nvPr/>
          </p:nvSpPr>
          <p:spPr>
            <a:xfrm>
              <a:off x="1074489" y="4319497"/>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37617A"/>
            </a:solidFill>
            <a:ln w="763"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C7D7710F-EE49-49CD-C504-E4E577A87837}"/>
                </a:ext>
              </a:extLst>
            </p:cNvPr>
            <p:cNvSpPr/>
            <p:nvPr/>
          </p:nvSpPr>
          <p:spPr>
            <a:xfrm>
              <a:off x="913614" y="4146247"/>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37617A"/>
            </a:solidFill>
            <a:ln w="763" cap="flat">
              <a:noFill/>
              <a:prstDash val="solid"/>
              <a:miter/>
            </a:ln>
          </p:spPr>
          <p:txBody>
            <a:bodyPr rtlCol="0" anchor="ctr"/>
            <a:lstStyle/>
            <a:p>
              <a:endParaRPr lang="en-ID"/>
            </a:p>
          </p:txBody>
        </p:sp>
      </p:grpSp>
      <p:grpSp>
        <p:nvGrpSpPr>
          <p:cNvPr id="19" name="Graphic 15">
            <a:extLst>
              <a:ext uri="{FF2B5EF4-FFF2-40B4-BE49-F238E27FC236}">
                <a16:creationId xmlns:a16="http://schemas.microsoft.com/office/drawing/2014/main" id="{7B2E6B25-51DC-3953-03EF-E67B7B9BEA34}"/>
              </a:ext>
            </a:extLst>
          </p:cNvPr>
          <p:cNvGrpSpPr/>
          <p:nvPr/>
        </p:nvGrpSpPr>
        <p:grpSpPr>
          <a:xfrm>
            <a:off x="721663" y="1534617"/>
            <a:ext cx="383902" cy="396002"/>
            <a:chOff x="721663" y="1534617"/>
            <a:chExt cx="383902" cy="396002"/>
          </a:xfrm>
          <a:solidFill>
            <a:srgbClr val="37617A"/>
          </a:solidFill>
        </p:grpSpPr>
        <p:sp>
          <p:nvSpPr>
            <p:cNvPr id="21" name="Freeform: Shape 20">
              <a:extLst>
                <a:ext uri="{FF2B5EF4-FFF2-40B4-BE49-F238E27FC236}">
                  <a16:creationId xmlns:a16="http://schemas.microsoft.com/office/drawing/2014/main" id="{436AE7C4-F560-2088-45B0-D695869DD307}"/>
                </a:ext>
              </a:extLst>
            </p:cNvPr>
            <p:cNvSpPr/>
            <p:nvPr/>
          </p:nvSpPr>
          <p:spPr>
            <a:xfrm>
              <a:off x="721663" y="1534617"/>
              <a:ext cx="383902" cy="396002"/>
            </a:xfrm>
            <a:custGeom>
              <a:avLst/>
              <a:gdLst>
                <a:gd name="connsiteX0" fmla="*/ 365822 w 383902"/>
                <a:gd name="connsiteY0" fmla="*/ 223851 h 396002"/>
                <a:gd name="connsiteX1" fmla="*/ 383902 w 383902"/>
                <a:gd name="connsiteY1" fmla="*/ 180771 h 396002"/>
                <a:gd name="connsiteX2" fmla="*/ 370344 w 383902"/>
                <a:gd name="connsiteY2" fmla="*/ 142681 h 396002"/>
                <a:gd name="connsiteX3" fmla="*/ 370344 w 383902"/>
                <a:gd name="connsiteY3" fmla="*/ 85513 h 396002"/>
                <a:gd name="connsiteX4" fmla="*/ 364543 w 383902"/>
                <a:gd name="connsiteY4" fmla="*/ 79712 h 396002"/>
                <a:gd name="connsiteX5" fmla="*/ 358742 w 383902"/>
                <a:gd name="connsiteY5" fmla="*/ 85513 h 396002"/>
                <a:gd name="connsiteX6" fmla="*/ 358742 w 383902"/>
                <a:gd name="connsiteY6" fmla="*/ 144801 h 396002"/>
                <a:gd name="connsiteX7" fmla="*/ 360181 w 383902"/>
                <a:gd name="connsiteY7" fmla="*/ 148625 h 396002"/>
                <a:gd name="connsiteX8" fmla="*/ 372301 w 383902"/>
                <a:gd name="connsiteY8" fmla="*/ 180771 h 396002"/>
                <a:gd name="connsiteX9" fmla="*/ 357687 w 383902"/>
                <a:gd name="connsiteY9" fmla="*/ 215581 h 396002"/>
                <a:gd name="connsiteX10" fmla="*/ 274705 w 383902"/>
                <a:gd name="connsiteY10" fmla="*/ 183933 h 396002"/>
                <a:gd name="connsiteX11" fmla="*/ 274612 w 383902"/>
                <a:gd name="connsiteY11" fmla="*/ 181566 h 396002"/>
                <a:gd name="connsiteX12" fmla="*/ 274612 w 383902"/>
                <a:gd name="connsiteY12" fmla="*/ 181371 h 396002"/>
                <a:gd name="connsiteX13" fmla="*/ 286725 w 383902"/>
                <a:gd name="connsiteY13" fmla="*/ 148625 h 396002"/>
                <a:gd name="connsiteX14" fmla="*/ 288163 w 383902"/>
                <a:gd name="connsiteY14" fmla="*/ 144802 h 396002"/>
                <a:gd name="connsiteX15" fmla="*/ 288163 w 383902"/>
                <a:gd name="connsiteY15" fmla="*/ 35549 h 396002"/>
                <a:gd name="connsiteX16" fmla="*/ 306668 w 383902"/>
                <a:gd name="connsiteY16" fmla="*/ 17044 h 396002"/>
                <a:gd name="connsiteX17" fmla="*/ 340239 w 383902"/>
                <a:gd name="connsiteY17" fmla="*/ 17044 h 396002"/>
                <a:gd name="connsiteX18" fmla="*/ 358743 w 383902"/>
                <a:gd name="connsiteY18" fmla="*/ 35549 h 396002"/>
                <a:gd name="connsiteX19" fmla="*/ 358743 w 383902"/>
                <a:gd name="connsiteY19" fmla="*/ 58443 h 396002"/>
                <a:gd name="connsiteX20" fmla="*/ 364544 w 383902"/>
                <a:gd name="connsiteY20" fmla="*/ 64244 h 396002"/>
                <a:gd name="connsiteX21" fmla="*/ 370345 w 383902"/>
                <a:gd name="connsiteY21" fmla="*/ 58443 h 396002"/>
                <a:gd name="connsiteX22" fmla="*/ 370345 w 383902"/>
                <a:gd name="connsiteY22" fmla="*/ 35549 h 396002"/>
                <a:gd name="connsiteX23" fmla="*/ 340239 w 383902"/>
                <a:gd name="connsiteY23" fmla="*/ 5442 h 396002"/>
                <a:gd name="connsiteX24" fmla="*/ 306668 w 383902"/>
                <a:gd name="connsiteY24" fmla="*/ 5442 h 396002"/>
                <a:gd name="connsiteX25" fmla="*/ 276562 w 383902"/>
                <a:gd name="connsiteY25" fmla="*/ 35549 h 396002"/>
                <a:gd name="connsiteX26" fmla="*/ 276562 w 383902"/>
                <a:gd name="connsiteY26" fmla="*/ 89519 h 396002"/>
                <a:gd name="connsiteX27" fmla="*/ 202451 w 383902"/>
                <a:gd name="connsiteY27" fmla="*/ 69707 h 396002"/>
                <a:gd name="connsiteX28" fmla="*/ 180312 w 383902"/>
                <a:gd name="connsiteY28" fmla="*/ 72127 h 396002"/>
                <a:gd name="connsiteX29" fmla="*/ 184825 w 383902"/>
                <a:gd name="connsiteY29" fmla="*/ 65819 h 396002"/>
                <a:gd name="connsiteX30" fmla="*/ 186541 w 383902"/>
                <a:gd name="connsiteY30" fmla="*/ 55200 h 396002"/>
                <a:gd name="connsiteX31" fmla="*/ 177821 w 383902"/>
                <a:gd name="connsiteY31" fmla="*/ 48891 h 396002"/>
                <a:gd name="connsiteX32" fmla="*/ 150798 w 383902"/>
                <a:gd name="connsiteY32" fmla="*/ 36525 h 396002"/>
                <a:gd name="connsiteX33" fmla="*/ 138432 w 383902"/>
                <a:gd name="connsiteY33" fmla="*/ 9515 h 396002"/>
                <a:gd name="connsiteX34" fmla="*/ 132121 w 383902"/>
                <a:gd name="connsiteY34" fmla="*/ 791 h 396002"/>
                <a:gd name="connsiteX35" fmla="*/ 121509 w 383902"/>
                <a:gd name="connsiteY35" fmla="*/ 2508 h 396002"/>
                <a:gd name="connsiteX36" fmla="*/ 93664 w 383902"/>
                <a:gd name="connsiteY36" fmla="*/ 12872 h 396002"/>
                <a:gd name="connsiteX37" fmla="*/ 65818 w 383902"/>
                <a:gd name="connsiteY37" fmla="*/ 2499 h 396002"/>
                <a:gd name="connsiteX38" fmla="*/ 55194 w 383902"/>
                <a:gd name="connsiteY38" fmla="*/ 790 h 396002"/>
                <a:gd name="connsiteX39" fmla="*/ 48889 w 383902"/>
                <a:gd name="connsiteY39" fmla="*/ 9516 h 396002"/>
                <a:gd name="connsiteX40" fmla="*/ 46591 w 383902"/>
                <a:gd name="connsiteY40" fmla="*/ 20588 h 396002"/>
                <a:gd name="connsiteX41" fmla="*/ 50134 w 383902"/>
                <a:gd name="connsiteY41" fmla="*/ 27987 h 396002"/>
                <a:gd name="connsiteX42" fmla="*/ 57533 w 383902"/>
                <a:gd name="connsiteY42" fmla="*/ 24444 h 396002"/>
                <a:gd name="connsiteX43" fmla="*/ 60217 w 383902"/>
                <a:gd name="connsiteY43" fmla="*/ 12914 h 396002"/>
                <a:gd name="connsiteX44" fmla="*/ 93664 w 383902"/>
                <a:gd name="connsiteY44" fmla="*/ 24473 h 396002"/>
                <a:gd name="connsiteX45" fmla="*/ 127109 w 383902"/>
                <a:gd name="connsiteY45" fmla="*/ 12922 h 396002"/>
                <a:gd name="connsiteX46" fmla="*/ 142597 w 383902"/>
                <a:gd name="connsiteY46" fmla="*/ 44732 h 396002"/>
                <a:gd name="connsiteX47" fmla="*/ 174414 w 383902"/>
                <a:gd name="connsiteY47" fmla="*/ 60214 h 396002"/>
                <a:gd name="connsiteX48" fmla="*/ 165921 w 383902"/>
                <a:gd name="connsiteY48" fmla="*/ 75736 h 396002"/>
                <a:gd name="connsiteX49" fmla="*/ 141742 w 383902"/>
                <a:gd name="connsiteY49" fmla="*/ 85953 h 396002"/>
                <a:gd name="connsiteX50" fmla="*/ 93664 w 383902"/>
                <a:gd name="connsiteY50" fmla="*/ 44977 h 396002"/>
                <a:gd name="connsiteX51" fmla="*/ 44976 w 383902"/>
                <a:gd name="connsiteY51" fmla="*/ 93665 h 396002"/>
                <a:gd name="connsiteX52" fmla="*/ 86936 w 383902"/>
                <a:gd name="connsiteY52" fmla="*/ 141885 h 396002"/>
                <a:gd name="connsiteX53" fmla="*/ 77478 w 383902"/>
                <a:gd name="connsiteY53" fmla="*/ 165338 h 396002"/>
                <a:gd name="connsiteX54" fmla="*/ 60214 w 383902"/>
                <a:gd name="connsiteY54" fmla="*/ 174416 h 396002"/>
                <a:gd name="connsiteX55" fmla="*/ 44732 w 383902"/>
                <a:gd name="connsiteY55" fmla="*/ 142598 h 396002"/>
                <a:gd name="connsiteX56" fmla="*/ 12925 w 383902"/>
                <a:gd name="connsiteY56" fmla="*/ 127110 h 396002"/>
                <a:gd name="connsiteX57" fmla="*/ 24474 w 383902"/>
                <a:gd name="connsiteY57" fmla="*/ 93665 h 396002"/>
                <a:gd name="connsiteX58" fmla="*/ 12914 w 383902"/>
                <a:gd name="connsiteY58" fmla="*/ 60217 h 396002"/>
                <a:gd name="connsiteX59" fmla="*/ 40098 w 383902"/>
                <a:gd name="connsiteY59" fmla="*/ 48875 h 396002"/>
                <a:gd name="connsiteX60" fmla="*/ 41024 w 383902"/>
                <a:gd name="connsiteY60" fmla="*/ 40724 h 396002"/>
                <a:gd name="connsiteX61" fmla="*/ 32872 w 383902"/>
                <a:gd name="connsiteY61" fmla="*/ 39798 h 396002"/>
                <a:gd name="connsiteX62" fmla="*/ 9507 w 383902"/>
                <a:gd name="connsiteY62" fmla="*/ 48892 h 396002"/>
                <a:gd name="connsiteX63" fmla="*/ 791 w 383902"/>
                <a:gd name="connsiteY63" fmla="*/ 55195 h 396002"/>
                <a:gd name="connsiteX64" fmla="*/ 2502 w 383902"/>
                <a:gd name="connsiteY64" fmla="*/ 65825 h 396002"/>
                <a:gd name="connsiteX65" fmla="*/ 12872 w 383902"/>
                <a:gd name="connsiteY65" fmla="*/ 93666 h 396002"/>
                <a:gd name="connsiteX66" fmla="*/ 2507 w 383902"/>
                <a:gd name="connsiteY66" fmla="*/ 121511 h 396002"/>
                <a:gd name="connsiteX67" fmla="*/ 805 w 383902"/>
                <a:gd name="connsiteY67" fmla="*/ 132143 h 396002"/>
                <a:gd name="connsiteX68" fmla="*/ 9514 w 383902"/>
                <a:gd name="connsiteY68" fmla="*/ 138433 h 396002"/>
                <a:gd name="connsiteX69" fmla="*/ 36530 w 383902"/>
                <a:gd name="connsiteY69" fmla="*/ 150802 h 396002"/>
                <a:gd name="connsiteX70" fmla="*/ 48891 w 383902"/>
                <a:gd name="connsiteY70" fmla="*/ 177825 h 396002"/>
                <a:gd name="connsiteX71" fmla="*/ 55201 w 383902"/>
                <a:gd name="connsiteY71" fmla="*/ 186544 h 396002"/>
                <a:gd name="connsiteX72" fmla="*/ 59144 w 383902"/>
                <a:gd name="connsiteY72" fmla="*/ 187331 h 396002"/>
                <a:gd name="connsiteX73" fmla="*/ 65811 w 383902"/>
                <a:gd name="connsiteY73" fmla="*/ 184834 h 396002"/>
                <a:gd name="connsiteX74" fmla="*/ 74172 w 383902"/>
                <a:gd name="connsiteY74" fmla="*/ 179184 h 396002"/>
                <a:gd name="connsiteX75" fmla="*/ 71909 w 383902"/>
                <a:gd name="connsiteY75" fmla="*/ 203989 h 396002"/>
                <a:gd name="connsiteX76" fmla="*/ 107728 w 383902"/>
                <a:gd name="connsiteY76" fmla="*/ 295286 h 396002"/>
                <a:gd name="connsiteX77" fmla="*/ 111983 w 383902"/>
                <a:gd name="connsiteY77" fmla="*/ 297142 h 396002"/>
                <a:gd name="connsiteX78" fmla="*/ 115926 w 383902"/>
                <a:gd name="connsiteY78" fmla="*/ 295594 h 396002"/>
                <a:gd name="connsiteX79" fmla="*/ 116234 w 383902"/>
                <a:gd name="connsiteY79" fmla="*/ 287397 h 396002"/>
                <a:gd name="connsiteX80" fmla="*/ 95631 w 383902"/>
                <a:gd name="connsiteY80" fmla="*/ 257200 h 396002"/>
                <a:gd name="connsiteX81" fmla="*/ 107936 w 383902"/>
                <a:gd name="connsiteY81" fmla="*/ 234467 h 396002"/>
                <a:gd name="connsiteX82" fmla="*/ 110639 w 383902"/>
                <a:gd name="connsiteY82" fmla="*/ 232696 h 396002"/>
                <a:gd name="connsiteX83" fmla="*/ 113604 w 383902"/>
                <a:gd name="connsiteY83" fmla="*/ 233982 h 396002"/>
                <a:gd name="connsiteX84" fmla="*/ 136348 w 383902"/>
                <a:gd name="connsiteY84" fmla="*/ 262879 h 396002"/>
                <a:gd name="connsiteX85" fmla="*/ 162708 w 383902"/>
                <a:gd name="connsiteY85" fmla="*/ 266968 h 396002"/>
                <a:gd name="connsiteX86" fmla="*/ 167239 w 383902"/>
                <a:gd name="connsiteY86" fmla="*/ 238861 h 396002"/>
                <a:gd name="connsiteX87" fmla="*/ 145043 w 383902"/>
                <a:gd name="connsiteY87" fmla="*/ 209959 h 396002"/>
                <a:gd name="connsiteX88" fmla="*/ 144073 w 383902"/>
                <a:gd name="connsiteY88" fmla="*/ 205231 h 396002"/>
                <a:gd name="connsiteX89" fmla="*/ 147194 w 383902"/>
                <a:gd name="connsiteY89" fmla="*/ 201548 h 396002"/>
                <a:gd name="connsiteX90" fmla="*/ 193125 w 383902"/>
                <a:gd name="connsiteY90" fmla="*/ 181307 h 396002"/>
                <a:gd name="connsiteX91" fmla="*/ 206117 w 383902"/>
                <a:gd name="connsiteY91" fmla="*/ 161385 h 396002"/>
                <a:gd name="connsiteX92" fmla="*/ 206117 w 383902"/>
                <a:gd name="connsiteY92" fmla="*/ 132532 h 396002"/>
                <a:gd name="connsiteX93" fmla="*/ 195266 w 383902"/>
                <a:gd name="connsiteY93" fmla="*/ 113698 h 396002"/>
                <a:gd name="connsiteX94" fmla="*/ 178053 w 383902"/>
                <a:gd name="connsiteY94" fmla="*/ 103719 h 396002"/>
                <a:gd name="connsiteX95" fmla="*/ 154602 w 383902"/>
                <a:gd name="connsiteY95" fmla="*/ 92477 h 396002"/>
                <a:gd name="connsiteX96" fmla="*/ 276562 w 383902"/>
                <a:gd name="connsiteY96" fmla="*/ 103413 h 396002"/>
                <a:gd name="connsiteX97" fmla="*/ 276562 w 383902"/>
                <a:gd name="connsiteY97" fmla="*/ 142680 h 396002"/>
                <a:gd name="connsiteX98" fmla="*/ 263179 w 383902"/>
                <a:gd name="connsiteY98" fmla="*/ 176129 h 396002"/>
                <a:gd name="connsiteX99" fmla="*/ 242300 w 383902"/>
                <a:gd name="connsiteY99" fmla="*/ 178049 h 396002"/>
                <a:gd name="connsiteX100" fmla="*/ 223865 w 383902"/>
                <a:gd name="connsiteY100" fmla="*/ 195470 h 396002"/>
                <a:gd name="connsiteX101" fmla="*/ 221236 w 383902"/>
                <a:gd name="connsiteY101" fmla="*/ 213117 h 396002"/>
                <a:gd name="connsiteX102" fmla="*/ 234203 w 383902"/>
                <a:gd name="connsiteY102" fmla="*/ 235324 h 396002"/>
                <a:gd name="connsiteX103" fmla="*/ 271218 w 383902"/>
                <a:gd name="connsiteY103" fmla="*/ 249508 h 396002"/>
                <a:gd name="connsiteX104" fmla="*/ 289153 w 383902"/>
                <a:gd name="connsiteY104" fmla="*/ 267325 h 396002"/>
                <a:gd name="connsiteX105" fmla="*/ 296747 w 383902"/>
                <a:gd name="connsiteY105" fmla="*/ 286756 h 396002"/>
                <a:gd name="connsiteX106" fmla="*/ 265971 w 383902"/>
                <a:gd name="connsiteY106" fmla="*/ 311166 h 396002"/>
                <a:gd name="connsiteX107" fmla="*/ 263000 w 383902"/>
                <a:gd name="connsiteY107" fmla="*/ 316230 h 396002"/>
                <a:gd name="connsiteX108" fmla="*/ 263000 w 383902"/>
                <a:gd name="connsiteY108" fmla="*/ 354090 h 396002"/>
                <a:gd name="connsiteX109" fmla="*/ 253154 w 383902"/>
                <a:gd name="connsiteY109" fmla="*/ 363935 h 396002"/>
                <a:gd name="connsiteX110" fmla="*/ 243309 w 383902"/>
                <a:gd name="connsiteY110" fmla="*/ 354090 h 396002"/>
                <a:gd name="connsiteX111" fmla="*/ 243309 w 383902"/>
                <a:gd name="connsiteY111" fmla="*/ 347105 h 396002"/>
                <a:gd name="connsiteX112" fmla="*/ 236074 w 383902"/>
                <a:gd name="connsiteY112" fmla="*/ 331074 h 396002"/>
                <a:gd name="connsiteX113" fmla="*/ 219557 w 383902"/>
                <a:gd name="connsiteY113" fmla="*/ 325959 h 396002"/>
                <a:gd name="connsiteX114" fmla="*/ 219242 w 383902"/>
                <a:gd name="connsiteY114" fmla="*/ 325998 h 396002"/>
                <a:gd name="connsiteX115" fmla="*/ 200423 w 383902"/>
                <a:gd name="connsiteY115" fmla="*/ 347137 h 396002"/>
                <a:gd name="connsiteX116" fmla="*/ 200423 w 383902"/>
                <a:gd name="connsiteY116" fmla="*/ 374556 h 396002"/>
                <a:gd name="connsiteX117" fmla="*/ 190577 w 383902"/>
                <a:gd name="connsiteY117" fmla="*/ 384401 h 396002"/>
                <a:gd name="connsiteX118" fmla="*/ 180730 w 383902"/>
                <a:gd name="connsiteY118" fmla="*/ 374556 h 396002"/>
                <a:gd name="connsiteX119" fmla="*/ 180730 w 383902"/>
                <a:gd name="connsiteY119" fmla="*/ 300425 h 396002"/>
                <a:gd name="connsiteX120" fmla="*/ 174928 w 383902"/>
                <a:gd name="connsiteY120" fmla="*/ 294625 h 396002"/>
                <a:gd name="connsiteX121" fmla="*/ 169128 w 383902"/>
                <a:gd name="connsiteY121" fmla="*/ 300426 h 396002"/>
                <a:gd name="connsiteX122" fmla="*/ 169128 w 383902"/>
                <a:gd name="connsiteY122" fmla="*/ 320962 h 396002"/>
                <a:gd name="connsiteX123" fmla="*/ 135971 w 383902"/>
                <a:gd name="connsiteY123" fmla="*/ 304593 h 396002"/>
                <a:gd name="connsiteX124" fmla="*/ 127894 w 383902"/>
                <a:gd name="connsiteY124" fmla="*/ 306024 h 396002"/>
                <a:gd name="connsiteX125" fmla="*/ 129324 w 383902"/>
                <a:gd name="connsiteY125" fmla="*/ 314101 h 396002"/>
                <a:gd name="connsiteX126" fmla="*/ 169130 w 383902"/>
                <a:gd name="connsiteY126" fmla="*/ 333085 h 396002"/>
                <a:gd name="connsiteX127" fmla="*/ 169130 w 383902"/>
                <a:gd name="connsiteY127" fmla="*/ 374556 h 396002"/>
                <a:gd name="connsiteX128" fmla="*/ 190578 w 383902"/>
                <a:gd name="connsiteY128" fmla="*/ 396003 h 396002"/>
                <a:gd name="connsiteX129" fmla="*/ 212025 w 383902"/>
                <a:gd name="connsiteY129" fmla="*/ 374556 h 396002"/>
                <a:gd name="connsiteX130" fmla="*/ 212025 w 383902"/>
                <a:gd name="connsiteY130" fmla="*/ 347137 h 396002"/>
                <a:gd name="connsiteX131" fmla="*/ 220680 w 383902"/>
                <a:gd name="connsiteY131" fmla="*/ 337509 h 396002"/>
                <a:gd name="connsiteX132" fmla="*/ 221001 w 383902"/>
                <a:gd name="connsiteY132" fmla="*/ 337470 h 396002"/>
                <a:gd name="connsiteX133" fmla="*/ 228399 w 383902"/>
                <a:gd name="connsiteY133" fmla="*/ 339774 h 396002"/>
                <a:gd name="connsiteX134" fmla="*/ 231708 w 383902"/>
                <a:gd name="connsiteY134" fmla="*/ 354090 h 396002"/>
                <a:gd name="connsiteX135" fmla="*/ 253155 w 383902"/>
                <a:gd name="connsiteY135" fmla="*/ 375537 h 396002"/>
                <a:gd name="connsiteX136" fmla="*/ 274602 w 383902"/>
                <a:gd name="connsiteY136" fmla="*/ 354090 h 396002"/>
                <a:gd name="connsiteX137" fmla="*/ 274602 w 383902"/>
                <a:gd name="connsiteY137" fmla="*/ 319583 h 396002"/>
                <a:gd name="connsiteX138" fmla="*/ 307421 w 383902"/>
                <a:gd name="connsiteY138" fmla="*/ 292225 h 396002"/>
                <a:gd name="connsiteX139" fmla="*/ 308246 w 383902"/>
                <a:gd name="connsiteY139" fmla="*/ 291266 h 396002"/>
                <a:gd name="connsiteX140" fmla="*/ 335631 w 383902"/>
                <a:gd name="connsiteY140" fmla="*/ 239991 h 396002"/>
                <a:gd name="connsiteX141" fmla="*/ 365822 w 383902"/>
                <a:gd name="connsiteY141" fmla="*/ 223851 h 396002"/>
                <a:gd name="connsiteX142" fmla="*/ 56577 w 383902"/>
                <a:gd name="connsiteY142" fmla="*/ 93666 h 396002"/>
                <a:gd name="connsiteX143" fmla="*/ 93664 w 383902"/>
                <a:gd name="connsiteY143" fmla="*/ 56580 h 396002"/>
                <a:gd name="connsiteX144" fmla="*/ 130732 w 383902"/>
                <a:gd name="connsiteY144" fmla="*/ 92665 h 396002"/>
                <a:gd name="connsiteX145" fmla="*/ 93413 w 383902"/>
                <a:gd name="connsiteY145" fmla="*/ 130754 h 396002"/>
                <a:gd name="connsiteX146" fmla="*/ 56577 w 383902"/>
                <a:gd name="connsiteY146" fmla="*/ 93666 h 396002"/>
                <a:gd name="connsiteX147" fmla="*/ 172233 w 383902"/>
                <a:gd name="connsiteY147" fmla="*/ 113755 h 396002"/>
                <a:gd name="connsiteX148" fmla="*/ 189445 w 383902"/>
                <a:gd name="connsiteY148" fmla="*/ 123734 h 396002"/>
                <a:gd name="connsiteX149" fmla="*/ 194514 w 383902"/>
                <a:gd name="connsiteY149" fmla="*/ 132531 h 396002"/>
                <a:gd name="connsiteX150" fmla="*/ 194514 w 383902"/>
                <a:gd name="connsiteY150" fmla="*/ 161384 h 396002"/>
                <a:gd name="connsiteX151" fmla="*/ 188445 w 383902"/>
                <a:gd name="connsiteY151" fmla="*/ 170689 h 396002"/>
                <a:gd name="connsiteX152" fmla="*/ 142514 w 383902"/>
                <a:gd name="connsiteY152" fmla="*/ 190931 h 396002"/>
                <a:gd name="connsiteX153" fmla="*/ 132832 w 383902"/>
                <a:gd name="connsiteY153" fmla="*/ 202354 h 396002"/>
                <a:gd name="connsiteX154" fmla="*/ 135841 w 383902"/>
                <a:gd name="connsiteY154" fmla="*/ 217024 h 396002"/>
                <a:gd name="connsiteX155" fmla="*/ 158037 w 383902"/>
                <a:gd name="connsiteY155" fmla="*/ 245925 h 396002"/>
                <a:gd name="connsiteX156" fmla="*/ 159583 w 383902"/>
                <a:gd name="connsiteY156" fmla="*/ 252043 h 396002"/>
                <a:gd name="connsiteX157" fmla="*/ 156192 w 383902"/>
                <a:gd name="connsiteY157" fmla="*/ 257366 h 396002"/>
                <a:gd name="connsiteX158" fmla="*/ 145463 w 383902"/>
                <a:gd name="connsiteY158" fmla="*/ 255701 h 396002"/>
                <a:gd name="connsiteX159" fmla="*/ 122719 w 383902"/>
                <a:gd name="connsiteY159" fmla="*/ 226806 h 396002"/>
                <a:gd name="connsiteX160" fmla="*/ 109649 w 383902"/>
                <a:gd name="connsiteY160" fmla="*/ 221135 h 396002"/>
                <a:gd name="connsiteX161" fmla="*/ 97732 w 383902"/>
                <a:gd name="connsiteY161" fmla="*/ 228943 h 396002"/>
                <a:gd name="connsiteX162" fmla="*/ 89957 w 383902"/>
                <a:gd name="connsiteY162" fmla="*/ 243308 h 396002"/>
                <a:gd name="connsiteX163" fmla="*/ 140822 w 383902"/>
                <a:gd name="connsiteY163" fmla="*/ 99928 h 396002"/>
                <a:gd name="connsiteX164" fmla="*/ 172233 w 383902"/>
                <a:gd name="connsiteY164" fmla="*/ 113755 h 396002"/>
                <a:gd name="connsiteX165" fmla="*/ 299959 w 383902"/>
                <a:gd name="connsiteY165" fmla="*/ 263103 h 396002"/>
                <a:gd name="connsiteX166" fmla="*/ 275369 w 383902"/>
                <a:gd name="connsiteY166" fmla="*/ 238675 h 396002"/>
                <a:gd name="connsiteX167" fmla="*/ 238353 w 383902"/>
                <a:gd name="connsiteY167" fmla="*/ 224490 h 396002"/>
                <a:gd name="connsiteX168" fmla="*/ 232710 w 383902"/>
                <a:gd name="connsiteY168" fmla="*/ 214828 h 396002"/>
                <a:gd name="connsiteX169" fmla="*/ 235340 w 383902"/>
                <a:gd name="connsiteY169" fmla="*/ 197177 h 396002"/>
                <a:gd name="connsiteX170" fmla="*/ 243359 w 383902"/>
                <a:gd name="connsiteY170" fmla="*/ 189602 h 396002"/>
                <a:gd name="connsiteX171" fmla="*/ 263406 w 383902"/>
                <a:gd name="connsiteY171" fmla="*/ 187758 h 396002"/>
                <a:gd name="connsiteX172" fmla="*/ 322438 w 383902"/>
                <a:gd name="connsiteY172" fmla="*/ 241212 h 396002"/>
                <a:gd name="connsiteX173" fmla="*/ 323154 w 383902"/>
                <a:gd name="connsiteY173" fmla="*/ 241218 h 396002"/>
                <a:gd name="connsiteX174" fmla="*/ 305183 w 383902"/>
                <a:gd name="connsiteY174" fmla="*/ 276474 h 39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383902" h="396002">
                  <a:moveTo>
                    <a:pt x="365822" y="223851"/>
                  </a:moveTo>
                  <a:cubicBezTo>
                    <a:pt x="377481" y="212383"/>
                    <a:pt x="383902" y="197083"/>
                    <a:pt x="383902" y="180771"/>
                  </a:cubicBezTo>
                  <a:cubicBezTo>
                    <a:pt x="383902" y="166885"/>
                    <a:pt x="379103" y="153447"/>
                    <a:pt x="370344" y="142681"/>
                  </a:cubicBezTo>
                  <a:lnTo>
                    <a:pt x="370344" y="85513"/>
                  </a:lnTo>
                  <a:cubicBezTo>
                    <a:pt x="370344" y="82309"/>
                    <a:pt x="367748" y="79712"/>
                    <a:pt x="364543" y="79712"/>
                  </a:cubicBezTo>
                  <a:cubicBezTo>
                    <a:pt x="361339" y="79712"/>
                    <a:pt x="358742" y="82309"/>
                    <a:pt x="358742" y="85513"/>
                  </a:cubicBezTo>
                  <a:lnTo>
                    <a:pt x="358742" y="144801"/>
                  </a:lnTo>
                  <a:cubicBezTo>
                    <a:pt x="358742" y="146208"/>
                    <a:pt x="359254" y="147567"/>
                    <a:pt x="360181" y="148625"/>
                  </a:cubicBezTo>
                  <a:cubicBezTo>
                    <a:pt x="367996" y="157541"/>
                    <a:pt x="372301" y="168958"/>
                    <a:pt x="372301" y="180771"/>
                  </a:cubicBezTo>
                  <a:cubicBezTo>
                    <a:pt x="372301" y="193949"/>
                    <a:pt x="367110" y="206310"/>
                    <a:pt x="357687" y="215581"/>
                  </a:cubicBezTo>
                  <a:cubicBezTo>
                    <a:pt x="328160" y="244623"/>
                    <a:pt x="277353" y="225761"/>
                    <a:pt x="274705" y="183933"/>
                  </a:cubicBezTo>
                  <a:cubicBezTo>
                    <a:pt x="274654" y="183142"/>
                    <a:pt x="274611" y="182353"/>
                    <a:pt x="274612" y="181566"/>
                  </a:cubicBezTo>
                  <a:cubicBezTo>
                    <a:pt x="274612" y="181501"/>
                    <a:pt x="274612" y="181436"/>
                    <a:pt x="274612" y="181371"/>
                  </a:cubicBezTo>
                  <a:cubicBezTo>
                    <a:pt x="274468" y="169305"/>
                    <a:pt x="278717" y="157762"/>
                    <a:pt x="286725" y="148625"/>
                  </a:cubicBezTo>
                  <a:cubicBezTo>
                    <a:pt x="287652" y="147567"/>
                    <a:pt x="288163" y="146209"/>
                    <a:pt x="288163" y="144802"/>
                  </a:cubicBezTo>
                  <a:lnTo>
                    <a:pt x="288163" y="35549"/>
                  </a:lnTo>
                  <a:cubicBezTo>
                    <a:pt x="288163" y="25345"/>
                    <a:pt x="296464" y="17044"/>
                    <a:pt x="306668" y="17044"/>
                  </a:cubicBezTo>
                  <a:lnTo>
                    <a:pt x="340239" y="17044"/>
                  </a:lnTo>
                  <a:cubicBezTo>
                    <a:pt x="350442" y="17044"/>
                    <a:pt x="358743" y="25345"/>
                    <a:pt x="358743" y="35549"/>
                  </a:cubicBezTo>
                  <a:lnTo>
                    <a:pt x="358743" y="58443"/>
                  </a:lnTo>
                  <a:cubicBezTo>
                    <a:pt x="358743" y="61647"/>
                    <a:pt x="361340" y="64244"/>
                    <a:pt x="364544" y="64244"/>
                  </a:cubicBezTo>
                  <a:cubicBezTo>
                    <a:pt x="367748" y="64244"/>
                    <a:pt x="370345" y="61647"/>
                    <a:pt x="370345" y="58443"/>
                  </a:cubicBezTo>
                  <a:lnTo>
                    <a:pt x="370345" y="35549"/>
                  </a:lnTo>
                  <a:cubicBezTo>
                    <a:pt x="370345" y="18948"/>
                    <a:pt x="356839" y="5442"/>
                    <a:pt x="340239" y="5442"/>
                  </a:cubicBezTo>
                  <a:lnTo>
                    <a:pt x="306668" y="5442"/>
                  </a:lnTo>
                  <a:cubicBezTo>
                    <a:pt x="290067" y="5442"/>
                    <a:pt x="276562" y="18948"/>
                    <a:pt x="276562" y="35549"/>
                  </a:cubicBezTo>
                  <a:lnTo>
                    <a:pt x="276562" y="89519"/>
                  </a:lnTo>
                  <a:cubicBezTo>
                    <a:pt x="254365" y="75802"/>
                    <a:pt x="228963" y="68980"/>
                    <a:pt x="202451" y="69707"/>
                  </a:cubicBezTo>
                  <a:cubicBezTo>
                    <a:pt x="194943" y="69913"/>
                    <a:pt x="187544" y="70732"/>
                    <a:pt x="180312" y="72127"/>
                  </a:cubicBezTo>
                  <a:cubicBezTo>
                    <a:pt x="181614" y="69910"/>
                    <a:pt x="183113" y="67799"/>
                    <a:pt x="184825" y="65819"/>
                  </a:cubicBezTo>
                  <a:cubicBezTo>
                    <a:pt x="187376" y="62879"/>
                    <a:pt x="188033" y="58810"/>
                    <a:pt x="186541" y="55200"/>
                  </a:cubicBezTo>
                  <a:cubicBezTo>
                    <a:pt x="185048" y="51590"/>
                    <a:pt x="181708" y="49173"/>
                    <a:pt x="177821" y="48891"/>
                  </a:cubicBezTo>
                  <a:cubicBezTo>
                    <a:pt x="167635" y="48159"/>
                    <a:pt x="158040" y="43769"/>
                    <a:pt x="150798" y="36525"/>
                  </a:cubicBezTo>
                  <a:cubicBezTo>
                    <a:pt x="143564" y="29305"/>
                    <a:pt x="139172" y="19712"/>
                    <a:pt x="138432" y="9515"/>
                  </a:cubicBezTo>
                  <a:cubicBezTo>
                    <a:pt x="138151" y="5626"/>
                    <a:pt x="135732" y="2283"/>
                    <a:pt x="132121" y="791"/>
                  </a:cubicBezTo>
                  <a:cubicBezTo>
                    <a:pt x="128512" y="-700"/>
                    <a:pt x="124444" y="-40"/>
                    <a:pt x="121509" y="2508"/>
                  </a:cubicBezTo>
                  <a:cubicBezTo>
                    <a:pt x="113790" y="9191"/>
                    <a:pt x="103901" y="12872"/>
                    <a:pt x="93664" y="12872"/>
                  </a:cubicBezTo>
                  <a:cubicBezTo>
                    <a:pt x="83425" y="12872"/>
                    <a:pt x="73537" y="9189"/>
                    <a:pt x="65818" y="2499"/>
                  </a:cubicBezTo>
                  <a:cubicBezTo>
                    <a:pt x="62874" y="-49"/>
                    <a:pt x="58803" y="-704"/>
                    <a:pt x="55194" y="790"/>
                  </a:cubicBezTo>
                  <a:cubicBezTo>
                    <a:pt x="51587" y="2284"/>
                    <a:pt x="49172" y="5623"/>
                    <a:pt x="48889" y="9516"/>
                  </a:cubicBezTo>
                  <a:cubicBezTo>
                    <a:pt x="48623" y="13290"/>
                    <a:pt x="47849" y="17015"/>
                    <a:pt x="46591" y="20588"/>
                  </a:cubicBezTo>
                  <a:cubicBezTo>
                    <a:pt x="45526" y="23610"/>
                    <a:pt x="47112" y="26922"/>
                    <a:pt x="50134" y="27987"/>
                  </a:cubicBezTo>
                  <a:cubicBezTo>
                    <a:pt x="53154" y="29050"/>
                    <a:pt x="56467" y="27465"/>
                    <a:pt x="57533" y="24444"/>
                  </a:cubicBezTo>
                  <a:cubicBezTo>
                    <a:pt x="58850" y="20705"/>
                    <a:pt x="59749" y="16835"/>
                    <a:pt x="60217" y="12914"/>
                  </a:cubicBezTo>
                  <a:cubicBezTo>
                    <a:pt x="69722" y="20386"/>
                    <a:pt x="81499" y="24473"/>
                    <a:pt x="93664" y="24473"/>
                  </a:cubicBezTo>
                  <a:cubicBezTo>
                    <a:pt x="105823" y="24473"/>
                    <a:pt x="117598" y="20390"/>
                    <a:pt x="127109" y="12922"/>
                  </a:cubicBezTo>
                  <a:cubicBezTo>
                    <a:pt x="128560" y="24939"/>
                    <a:pt x="134003" y="36153"/>
                    <a:pt x="142597" y="44732"/>
                  </a:cubicBezTo>
                  <a:cubicBezTo>
                    <a:pt x="151197" y="53331"/>
                    <a:pt x="162415" y="58772"/>
                    <a:pt x="174414" y="60214"/>
                  </a:cubicBezTo>
                  <a:cubicBezTo>
                    <a:pt x="170760" y="64877"/>
                    <a:pt x="167877" y="70164"/>
                    <a:pt x="165921" y="75736"/>
                  </a:cubicBezTo>
                  <a:cubicBezTo>
                    <a:pt x="157530" y="78341"/>
                    <a:pt x="149437" y="81761"/>
                    <a:pt x="141742" y="85953"/>
                  </a:cubicBezTo>
                  <a:cubicBezTo>
                    <a:pt x="138033" y="62759"/>
                    <a:pt x="117889" y="44977"/>
                    <a:pt x="93664" y="44977"/>
                  </a:cubicBezTo>
                  <a:cubicBezTo>
                    <a:pt x="66817" y="44977"/>
                    <a:pt x="44976" y="66818"/>
                    <a:pt x="44976" y="93665"/>
                  </a:cubicBezTo>
                  <a:cubicBezTo>
                    <a:pt x="44976" y="118232"/>
                    <a:pt x="63264" y="138596"/>
                    <a:pt x="86936" y="141885"/>
                  </a:cubicBezTo>
                  <a:cubicBezTo>
                    <a:pt x="83049" y="149379"/>
                    <a:pt x="79883" y="157227"/>
                    <a:pt x="77478" y="165338"/>
                  </a:cubicBezTo>
                  <a:cubicBezTo>
                    <a:pt x="71256" y="167288"/>
                    <a:pt x="65374" y="170370"/>
                    <a:pt x="60214" y="174416"/>
                  </a:cubicBezTo>
                  <a:cubicBezTo>
                    <a:pt x="58772" y="162414"/>
                    <a:pt x="53332" y="151198"/>
                    <a:pt x="44732" y="142598"/>
                  </a:cubicBezTo>
                  <a:cubicBezTo>
                    <a:pt x="36139" y="134005"/>
                    <a:pt x="24931" y="128564"/>
                    <a:pt x="12925" y="127110"/>
                  </a:cubicBezTo>
                  <a:cubicBezTo>
                    <a:pt x="20389" y="117612"/>
                    <a:pt x="24474" y="105835"/>
                    <a:pt x="24474" y="93665"/>
                  </a:cubicBezTo>
                  <a:cubicBezTo>
                    <a:pt x="24474" y="81498"/>
                    <a:pt x="20384" y="69718"/>
                    <a:pt x="12914" y="60217"/>
                  </a:cubicBezTo>
                  <a:cubicBezTo>
                    <a:pt x="22884" y="59026"/>
                    <a:pt x="32235" y="55133"/>
                    <a:pt x="40098" y="48875"/>
                  </a:cubicBezTo>
                  <a:cubicBezTo>
                    <a:pt x="42604" y="46879"/>
                    <a:pt x="43018" y="43230"/>
                    <a:pt x="41024" y="40724"/>
                  </a:cubicBezTo>
                  <a:cubicBezTo>
                    <a:pt x="39028" y="38217"/>
                    <a:pt x="35378" y="37803"/>
                    <a:pt x="32872" y="39798"/>
                  </a:cubicBezTo>
                  <a:cubicBezTo>
                    <a:pt x="26176" y="45129"/>
                    <a:pt x="18097" y="48273"/>
                    <a:pt x="9507" y="48892"/>
                  </a:cubicBezTo>
                  <a:cubicBezTo>
                    <a:pt x="5624" y="49173"/>
                    <a:pt x="2284" y="51587"/>
                    <a:pt x="791" y="55195"/>
                  </a:cubicBezTo>
                  <a:cubicBezTo>
                    <a:pt x="-704" y="58803"/>
                    <a:pt x="-50" y="62876"/>
                    <a:pt x="2502" y="65825"/>
                  </a:cubicBezTo>
                  <a:cubicBezTo>
                    <a:pt x="9189" y="73540"/>
                    <a:pt x="12872" y="83427"/>
                    <a:pt x="12872" y="93666"/>
                  </a:cubicBezTo>
                  <a:cubicBezTo>
                    <a:pt x="12872" y="103912"/>
                    <a:pt x="9192" y="113800"/>
                    <a:pt x="2507" y="121511"/>
                  </a:cubicBezTo>
                  <a:cubicBezTo>
                    <a:pt x="-43" y="124459"/>
                    <a:pt x="-695" y="128533"/>
                    <a:pt x="805" y="132143"/>
                  </a:cubicBezTo>
                  <a:cubicBezTo>
                    <a:pt x="2303" y="135750"/>
                    <a:pt x="5645" y="138161"/>
                    <a:pt x="9514" y="138433"/>
                  </a:cubicBezTo>
                  <a:cubicBezTo>
                    <a:pt x="19698" y="139172"/>
                    <a:pt x="29292" y="143565"/>
                    <a:pt x="36530" y="150802"/>
                  </a:cubicBezTo>
                  <a:cubicBezTo>
                    <a:pt x="43769" y="158042"/>
                    <a:pt x="48159" y="167638"/>
                    <a:pt x="48891" y="177825"/>
                  </a:cubicBezTo>
                  <a:cubicBezTo>
                    <a:pt x="49172" y="181710"/>
                    <a:pt x="51591" y="185052"/>
                    <a:pt x="55201" y="186544"/>
                  </a:cubicBezTo>
                  <a:cubicBezTo>
                    <a:pt x="56481" y="187073"/>
                    <a:pt x="57819" y="187331"/>
                    <a:pt x="59144" y="187331"/>
                  </a:cubicBezTo>
                  <a:cubicBezTo>
                    <a:pt x="61554" y="187331"/>
                    <a:pt x="63919" y="186475"/>
                    <a:pt x="65811" y="184834"/>
                  </a:cubicBezTo>
                  <a:cubicBezTo>
                    <a:pt x="68367" y="182624"/>
                    <a:pt x="71181" y="180727"/>
                    <a:pt x="74172" y="179184"/>
                  </a:cubicBezTo>
                  <a:cubicBezTo>
                    <a:pt x="72680" y="187284"/>
                    <a:pt x="71908" y="195578"/>
                    <a:pt x="71909" y="203989"/>
                  </a:cubicBezTo>
                  <a:cubicBezTo>
                    <a:pt x="71909" y="237958"/>
                    <a:pt x="84630" y="270381"/>
                    <a:pt x="107728" y="295286"/>
                  </a:cubicBezTo>
                  <a:cubicBezTo>
                    <a:pt x="108871" y="296518"/>
                    <a:pt x="110424" y="297142"/>
                    <a:pt x="111983" y="297142"/>
                  </a:cubicBezTo>
                  <a:cubicBezTo>
                    <a:pt x="113394" y="297142"/>
                    <a:pt x="114809" y="296630"/>
                    <a:pt x="115926" y="295594"/>
                  </a:cubicBezTo>
                  <a:cubicBezTo>
                    <a:pt x="118274" y="293416"/>
                    <a:pt x="118413" y="289746"/>
                    <a:pt x="116234" y="287397"/>
                  </a:cubicBezTo>
                  <a:cubicBezTo>
                    <a:pt x="107808" y="278311"/>
                    <a:pt x="100898" y="268128"/>
                    <a:pt x="95631" y="257200"/>
                  </a:cubicBezTo>
                  <a:lnTo>
                    <a:pt x="107936" y="234467"/>
                  </a:lnTo>
                  <a:cubicBezTo>
                    <a:pt x="108725" y="233010"/>
                    <a:pt x="110089" y="232743"/>
                    <a:pt x="110639" y="232696"/>
                  </a:cubicBezTo>
                  <a:cubicBezTo>
                    <a:pt x="111191" y="232649"/>
                    <a:pt x="112580" y="232680"/>
                    <a:pt x="113604" y="233982"/>
                  </a:cubicBezTo>
                  <a:lnTo>
                    <a:pt x="136348" y="262879"/>
                  </a:lnTo>
                  <a:cubicBezTo>
                    <a:pt x="142652" y="270885"/>
                    <a:pt x="154223" y="272724"/>
                    <a:pt x="162708" y="266968"/>
                  </a:cubicBezTo>
                  <a:cubicBezTo>
                    <a:pt x="172011" y="260656"/>
                    <a:pt x="174090" y="247779"/>
                    <a:pt x="167239" y="238861"/>
                  </a:cubicBezTo>
                  <a:lnTo>
                    <a:pt x="145043" y="209959"/>
                  </a:lnTo>
                  <a:cubicBezTo>
                    <a:pt x="144004" y="208607"/>
                    <a:pt x="143651" y="206883"/>
                    <a:pt x="144073" y="205231"/>
                  </a:cubicBezTo>
                  <a:cubicBezTo>
                    <a:pt x="144496" y="203579"/>
                    <a:pt x="145634" y="202236"/>
                    <a:pt x="147194" y="201548"/>
                  </a:cubicBezTo>
                  <a:lnTo>
                    <a:pt x="193125" y="181307"/>
                  </a:lnTo>
                  <a:cubicBezTo>
                    <a:pt x="201018" y="177829"/>
                    <a:pt x="206117" y="170009"/>
                    <a:pt x="206117" y="161385"/>
                  </a:cubicBezTo>
                  <a:lnTo>
                    <a:pt x="206117" y="132532"/>
                  </a:lnTo>
                  <a:cubicBezTo>
                    <a:pt x="206117" y="124796"/>
                    <a:pt x="201959" y="117579"/>
                    <a:pt x="195266" y="113698"/>
                  </a:cubicBezTo>
                  <a:lnTo>
                    <a:pt x="178053" y="103719"/>
                  </a:lnTo>
                  <a:cubicBezTo>
                    <a:pt x="170553" y="99372"/>
                    <a:pt x="162701" y="95619"/>
                    <a:pt x="154602" y="92477"/>
                  </a:cubicBezTo>
                  <a:cubicBezTo>
                    <a:pt x="192366" y="75103"/>
                    <a:pt x="239280" y="77239"/>
                    <a:pt x="276562" y="103413"/>
                  </a:cubicBezTo>
                  <a:lnTo>
                    <a:pt x="276562" y="142680"/>
                  </a:lnTo>
                  <a:cubicBezTo>
                    <a:pt x="268722" y="152304"/>
                    <a:pt x="264110" y="163897"/>
                    <a:pt x="263179" y="176129"/>
                  </a:cubicBezTo>
                  <a:lnTo>
                    <a:pt x="242300" y="178049"/>
                  </a:lnTo>
                  <a:cubicBezTo>
                    <a:pt x="232842" y="178914"/>
                    <a:pt x="225261" y="186079"/>
                    <a:pt x="223865" y="195470"/>
                  </a:cubicBezTo>
                  <a:lnTo>
                    <a:pt x="221236" y="213117"/>
                  </a:lnTo>
                  <a:cubicBezTo>
                    <a:pt x="219802" y="222717"/>
                    <a:pt x="225134" y="231849"/>
                    <a:pt x="234203" y="235324"/>
                  </a:cubicBezTo>
                  <a:lnTo>
                    <a:pt x="271218" y="249508"/>
                  </a:lnTo>
                  <a:cubicBezTo>
                    <a:pt x="279421" y="252652"/>
                    <a:pt x="285959" y="259146"/>
                    <a:pt x="289153" y="267325"/>
                  </a:cubicBezTo>
                  <a:lnTo>
                    <a:pt x="296747" y="286756"/>
                  </a:lnTo>
                  <a:cubicBezTo>
                    <a:pt x="287932" y="296399"/>
                    <a:pt x="277567" y="304685"/>
                    <a:pt x="265971" y="311166"/>
                  </a:cubicBezTo>
                  <a:cubicBezTo>
                    <a:pt x="264136" y="312192"/>
                    <a:pt x="263000" y="314128"/>
                    <a:pt x="263000" y="316230"/>
                  </a:cubicBezTo>
                  <a:lnTo>
                    <a:pt x="263000" y="354090"/>
                  </a:lnTo>
                  <a:cubicBezTo>
                    <a:pt x="263000" y="359519"/>
                    <a:pt x="258583" y="363935"/>
                    <a:pt x="253154" y="363935"/>
                  </a:cubicBezTo>
                  <a:cubicBezTo>
                    <a:pt x="247725" y="363935"/>
                    <a:pt x="243309" y="359519"/>
                    <a:pt x="243309" y="354090"/>
                  </a:cubicBezTo>
                  <a:lnTo>
                    <a:pt x="243309" y="347105"/>
                  </a:lnTo>
                  <a:cubicBezTo>
                    <a:pt x="243309" y="340974"/>
                    <a:pt x="240672" y="335131"/>
                    <a:pt x="236074" y="331074"/>
                  </a:cubicBezTo>
                  <a:cubicBezTo>
                    <a:pt x="231540" y="327074"/>
                    <a:pt x="225518" y="325210"/>
                    <a:pt x="219557" y="325959"/>
                  </a:cubicBezTo>
                  <a:lnTo>
                    <a:pt x="219242" y="325998"/>
                  </a:lnTo>
                  <a:cubicBezTo>
                    <a:pt x="208514" y="327335"/>
                    <a:pt x="200423" y="336423"/>
                    <a:pt x="200423" y="347137"/>
                  </a:cubicBezTo>
                  <a:lnTo>
                    <a:pt x="200423" y="374556"/>
                  </a:lnTo>
                  <a:cubicBezTo>
                    <a:pt x="200423" y="379985"/>
                    <a:pt x="196006" y="384401"/>
                    <a:pt x="190577" y="384401"/>
                  </a:cubicBezTo>
                  <a:cubicBezTo>
                    <a:pt x="185148" y="384401"/>
                    <a:pt x="180730" y="379985"/>
                    <a:pt x="180730" y="374556"/>
                  </a:cubicBezTo>
                  <a:lnTo>
                    <a:pt x="180730" y="300425"/>
                  </a:lnTo>
                  <a:cubicBezTo>
                    <a:pt x="180730" y="297222"/>
                    <a:pt x="178132" y="294625"/>
                    <a:pt x="174928" y="294625"/>
                  </a:cubicBezTo>
                  <a:cubicBezTo>
                    <a:pt x="171724" y="294625"/>
                    <a:pt x="169128" y="297223"/>
                    <a:pt x="169128" y="300426"/>
                  </a:cubicBezTo>
                  <a:lnTo>
                    <a:pt x="169128" y="320962"/>
                  </a:lnTo>
                  <a:cubicBezTo>
                    <a:pt x="157324" y="317228"/>
                    <a:pt x="146198" y="311743"/>
                    <a:pt x="135971" y="304593"/>
                  </a:cubicBezTo>
                  <a:cubicBezTo>
                    <a:pt x="133346" y="302757"/>
                    <a:pt x="129730" y="303398"/>
                    <a:pt x="127894" y="306024"/>
                  </a:cubicBezTo>
                  <a:cubicBezTo>
                    <a:pt x="126058" y="308649"/>
                    <a:pt x="126698" y="312265"/>
                    <a:pt x="129324" y="314101"/>
                  </a:cubicBezTo>
                  <a:cubicBezTo>
                    <a:pt x="141525" y="322632"/>
                    <a:pt x="154898" y="329007"/>
                    <a:pt x="169130" y="333085"/>
                  </a:cubicBezTo>
                  <a:lnTo>
                    <a:pt x="169130" y="374556"/>
                  </a:lnTo>
                  <a:cubicBezTo>
                    <a:pt x="169130" y="386381"/>
                    <a:pt x="178752" y="396003"/>
                    <a:pt x="190578" y="396003"/>
                  </a:cubicBezTo>
                  <a:cubicBezTo>
                    <a:pt x="202404" y="396003"/>
                    <a:pt x="212025" y="386382"/>
                    <a:pt x="212025" y="374556"/>
                  </a:cubicBezTo>
                  <a:lnTo>
                    <a:pt x="212025" y="347137"/>
                  </a:lnTo>
                  <a:cubicBezTo>
                    <a:pt x="212025" y="342264"/>
                    <a:pt x="215745" y="338125"/>
                    <a:pt x="220680" y="337509"/>
                  </a:cubicBezTo>
                  <a:lnTo>
                    <a:pt x="221001" y="337470"/>
                  </a:lnTo>
                  <a:cubicBezTo>
                    <a:pt x="223706" y="337131"/>
                    <a:pt x="226331" y="337949"/>
                    <a:pt x="228399" y="339774"/>
                  </a:cubicBezTo>
                  <a:cubicBezTo>
                    <a:pt x="233198" y="344007"/>
                    <a:pt x="231275" y="349612"/>
                    <a:pt x="231708" y="354090"/>
                  </a:cubicBezTo>
                  <a:cubicBezTo>
                    <a:pt x="231708" y="365915"/>
                    <a:pt x="241329" y="375537"/>
                    <a:pt x="253155" y="375537"/>
                  </a:cubicBezTo>
                  <a:cubicBezTo>
                    <a:pt x="264982" y="375537"/>
                    <a:pt x="274602" y="365916"/>
                    <a:pt x="274602" y="354090"/>
                  </a:cubicBezTo>
                  <a:lnTo>
                    <a:pt x="274602" y="319583"/>
                  </a:lnTo>
                  <a:cubicBezTo>
                    <a:pt x="287018" y="312220"/>
                    <a:pt x="298074" y="302942"/>
                    <a:pt x="307421" y="292225"/>
                  </a:cubicBezTo>
                  <a:cubicBezTo>
                    <a:pt x="307732" y="291933"/>
                    <a:pt x="308010" y="291613"/>
                    <a:pt x="308246" y="291266"/>
                  </a:cubicBezTo>
                  <a:cubicBezTo>
                    <a:pt x="320921" y="276457"/>
                    <a:pt x="330357" y="258964"/>
                    <a:pt x="335631" y="239991"/>
                  </a:cubicBezTo>
                  <a:cubicBezTo>
                    <a:pt x="346944" y="237682"/>
                    <a:pt x="357370" y="232164"/>
                    <a:pt x="365822" y="223851"/>
                  </a:cubicBezTo>
                  <a:close/>
                  <a:moveTo>
                    <a:pt x="56577" y="93666"/>
                  </a:moveTo>
                  <a:cubicBezTo>
                    <a:pt x="56577" y="73217"/>
                    <a:pt x="73215" y="56580"/>
                    <a:pt x="93664" y="56580"/>
                  </a:cubicBezTo>
                  <a:cubicBezTo>
                    <a:pt x="113782" y="56580"/>
                    <a:pt x="130198" y="72677"/>
                    <a:pt x="130732" y="92665"/>
                  </a:cubicBezTo>
                  <a:cubicBezTo>
                    <a:pt x="115805" y="102787"/>
                    <a:pt x="103114" y="115795"/>
                    <a:pt x="93413" y="130754"/>
                  </a:cubicBezTo>
                  <a:cubicBezTo>
                    <a:pt x="73079" y="130618"/>
                    <a:pt x="56577" y="114035"/>
                    <a:pt x="56577" y="93666"/>
                  </a:cubicBezTo>
                  <a:close/>
                  <a:moveTo>
                    <a:pt x="172233" y="113755"/>
                  </a:moveTo>
                  <a:lnTo>
                    <a:pt x="189445" y="123734"/>
                  </a:lnTo>
                  <a:cubicBezTo>
                    <a:pt x="192571" y="125547"/>
                    <a:pt x="194514" y="128918"/>
                    <a:pt x="194514" y="132531"/>
                  </a:cubicBezTo>
                  <a:lnTo>
                    <a:pt x="194514" y="161384"/>
                  </a:lnTo>
                  <a:cubicBezTo>
                    <a:pt x="194514" y="165412"/>
                    <a:pt x="192132" y="169065"/>
                    <a:pt x="188445" y="170689"/>
                  </a:cubicBezTo>
                  <a:lnTo>
                    <a:pt x="142514" y="190931"/>
                  </a:lnTo>
                  <a:cubicBezTo>
                    <a:pt x="137672" y="193065"/>
                    <a:pt x="134143" y="197229"/>
                    <a:pt x="132832" y="202354"/>
                  </a:cubicBezTo>
                  <a:cubicBezTo>
                    <a:pt x="131521" y="207481"/>
                    <a:pt x="132618" y="212827"/>
                    <a:pt x="135841" y="217024"/>
                  </a:cubicBezTo>
                  <a:lnTo>
                    <a:pt x="158037" y="245925"/>
                  </a:lnTo>
                  <a:cubicBezTo>
                    <a:pt x="159387" y="247682"/>
                    <a:pt x="159936" y="249856"/>
                    <a:pt x="159583" y="252043"/>
                  </a:cubicBezTo>
                  <a:cubicBezTo>
                    <a:pt x="159230" y="254231"/>
                    <a:pt x="158026" y="256121"/>
                    <a:pt x="156192" y="257366"/>
                  </a:cubicBezTo>
                  <a:cubicBezTo>
                    <a:pt x="152750" y="259702"/>
                    <a:pt x="148036" y="258971"/>
                    <a:pt x="145463" y="255701"/>
                  </a:cubicBezTo>
                  <a:lnTo>
                    <a:pt x="122719" y="226806"/>
                  </a:lnTo>
                  <a:cubicBezTo>
                    <a:pt x="119584" y="222823"/>
                    <a:pt x="114684" y="220703"/>
                    <a:pt x="109649" y="221135"/>
                  </a:cubicBezTo>
                  <a:cubicBezTo>
                    <a:pt x="104599" y="221567"/>
                    <a:pt x="100144" y="224485"/>
                    <a:pt x="97732" y="228943"/>
                  </a:cubicBezTo>
                  <a:lnTo>
                    <a:pt x="89957" y="243308"/>
                  </a:lnTo>
                  <a:cubicBezTo>
                    <a:pt x="72724" y="192324"/>
                    <a:pt x="90271" y="131654"/>
                    <a:pt x="140822" y="99928"/>
                  </a:cubicBezTo>
                  <a:cubicBezTo>
                    <a:pt x="151771" y="103380"/>
                    <a:pt x="162332" y="108015"/>
                    <a:pt x="172233" y="113755"/>
                  </a:cubicBezTo>
                  <a:close/>
                  <a:moveTo>
                    <a:pt x="299959" y="263103"/>
                  </a:moveTo>
                  <a:cubicBezTo>
                    <a:pt x="295578" y="251890"/>
                    <a:pt x="286615" y="242986"/>
                    <a:pt x="275369" y="238675"/>
                  </a:cubicBezTo>
                  <a:lnTo>
                    <a:pt x="238353" y="224490"/>
                  </a:lnTo>
                  <a:cubicBezTo>
                    <a:pt x="234407" y="222978"/>
                    <a:pt x="232086" y="219006"/>
                    <a:pt x="232710" y="214828"/>
                  </a:cubicBezTo>
                  <a:lnTo>
                    <a:pt x="235340" y="197177"/>
                  </a:lnTo>
                  <a:cubicBezTo>
                    <a:pt x="235946" y="193093"/>
                    <a:pt x="239243" y="189978"/>
                    <a:pt x="243359" y="189602"/>
                  </a:cubicBezTo>
                  <a:lnTo>
                    <a:pt x="263406" y="187758"/>
                  </a:lnTo>
                  <a:cubicBezTo>
                    <a:pt x="266846" y="217483"/>
                    <a:pt x="292195" y="240713"/>
                    <a:pt x="322438" y="241212"/>
                  </a:cubicBezTo>
                  <a:cubicBezTo>
                    <a:pt x="322678" y="241216"/>
                    <a:pt x="322916" y="241216"/>
                    <a:pt x="323154" y="241218"/>
                  </a:cubicBezTo>
                  <a:cubicBezTo>
                    <a:pt x="319107" y="253915"/>
                    <a:pt x="313004" y="265818"/>
                    <a:pt x="305183" y="276474"/>
                  </a:cubicBezTo>
                  <a:close/>
                </a:path>
              </a:pathLst>
            </a:custGeom>
            <a:solidFill>
              <a:srgbClr val="37617A"/>
            </a:solidFill>
            <a:ln w="763"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0C70A928-21E2-0685-95CB-E1BB5A67CF9A}"/>
                </a:ext>
              </a:extLst>
            </p:cNvPr>
            <p:cNvSpPr/>
            <p:nvPr/>
          </p:nvSpPr>
          <p:spPr>
            <a:xfrm>
              <a:off x="1012933" y="1566375"/>
              <a:ext cx="64368" cy="181198"/>
            </a:xfrm>
            <a:custGeom>
              <a:avLst/>
              <a:gdLst>
                <a:gd name="connsiteX0" fmla="*/ 37050 w 64368"/>
                <a:gd name="connsiteY0" fmla="*/ 0 h 181198"/>
                <a:gd name="connsiteX1" fmla="*/ 27314 w 64368"/>
                <a:gd name="connsiteY1" fmla="*/ 0 h 181198"/>
                <a:gd name="connsiteX2" fmla="*/ 11606 w 64368"/>
                <a:gd name="connsiteY2" fmla="*/ 15709 h 181198"/>
                <a:gd name="connsiteX3" fmla="*/ 11606 w 64368"/>
                <a:gd name="connsiteY3" fmla="*/ 124266 h 181198"/>
                <a:gd name="connsiteX4" fmla="*/ 87 w 64368"/>
                <a:gd name="connsiteY4" fmla="*/ 151438 h 181198"/>
                <a:gd name="connsiteX5" fmla="*/ 32214 w 64368"/>
                <a:gd name="connsiteY5" fmla="*/ 181199 h 181198"/>
                <a:gd name="connsiteX6" fmla="*/ 54210 w 64368"/>
                <a:gd name="connsiteY6" fmla="*/ 172479 h 181198"/>
                <a:gd name="connsiteX7" fmla="*/ 64368 w 64368"/>
                <a:gd name="connsiteY7" fmla="*/ 149013 h 181198"/>
                <a:gd name="connsiteX8" fmla="*/ 52759 w 64368"/>
                <a:gd name="connsiteY8" fmla="*/ 124263 h 181198"/>
                <a:gd name="connsiteX9" fmla="*/ 52759 w 64368"/>
                <a:gd name="connsiteY9" fmla="*/ 15709 h 181198"/>
                <a:gd name="connsiteX10" fmla="*/ 37050 w 64368"/>
                <a:gd name="connsiteY10" fmla="*/ 0 h 181198"/>
                <a:gd name="connsiteX11" fmla="*/ 52766 w 64368"/>
                <a:gd name="connsiteY11" fmla="*/ 149013 h 181198"/>
                <a:gd name="connsiteX12" fmla="*/ 46269 w 64368"/>
                <a:gd name="connsiteY12" fmla="*/ 164021 h 181198"/>
                <a:gd name="connsiteX13" fmla="*/ 30839 w 64368"/>
                <a:gd name="connsiteY13" fmla="*/ 169554 h 181198"/>
                <a:gd name="connsiteX14" fmla="*/ 11656 w 64368"/>
                <a:gd name="connsiteY14" fmla="*/ 150586 h 181198"/>
                <a:gd name="connsiteX15" fmla="*/ 20660 w 64368"/>
                <a:gd name="connsiteY15" fmla="*/ 131954 h 181198"/>
                <a:gd name="connsiteX16" fmla="*/ 23208 w 64368"/>
                <a:gd name="connsiteY16" fmla="*/ 127151 h 181198"/>
                <a:gd name="connsiteX17" fmla="*/ 23208 w 64368"/>
                <a:gd name="connsiteY17" fmla="*/ 15709 h 181198"/>
                <a:gd name="connsiteX18" fmla="*/ 27315 w 64368"/>
                <a:gd name="connsiteY18" fmla="*/ 11602 h 181198"/>
                <a:gd name="connsiteX19" fmla="*/ 37051 w 64368"/>
                <a:gd name="connsiteY19" fmla="*/ 11602 h 181198"/>
                <a:gd name="connsiteX20" fmla="*/ 41158 w 64368"/>
                <a:gd name="connsiteY20" fmla="*/ 15709 h 181198"/>
                <a:gd name="connsiteX21" fmla="*/ 41158 w 64368"/>
                <a:gd name="connsiteY21" fmla="*/ 127151 h 181198"/>
                <a:gd name="connsiteX22" fmla="*/ 43706 w 64368"/>
                <a:gd name="connsiteY22" fmla="*/ 131954 h 181198"/>
                <a:gd name="connsiteX23" fmla="*/ 52766 w 64368"/>
                <a:gd name="connsiteY23" fmla="*/ 149013 h 181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368" h="181198">
                  <a:moveTo>
                    <a:pt x="37050" y="0"/>
                  </a:moveTo>
                  <a:lnTo>
                    <a:pt x="27314" y="0"/>
                  </a:lnTo>
                  <a:cubicBezTo>
                    <a:pt x="18653" y="0"/>
                    <a:pt x="11606" y="7047"/>
                    <a:pt x="11606" y="15709"/>
                  </a:cubicBezTo>
                  <a:lnTo>
                    <a:pt x="11606" y="124266"/>
                  </a:lnTo>
                  <a:cubicBezTo>
                    <a:pt x="3683" y="130873"/>
                    <a:pt x="-681" y="141013"/>
                    <a:pt x="87" y="151438"/>
                  </a:cubicBezTo>
                  <a:cubicBezTo>
                    <a:pt x="1292" y="167790"/>
                    <a:pt x="15007" y="181199"/>
                    <a:pt x="32214" y="181199"/>
                  </a:cubicBezTo>
                  <a:cubicBezTo>
                    <a:pt x="40433" y="181199"/>
                    <a:pt x="48178" y="178144"/>
                    <a:pt x="54210" y="172479"/>
                  </a:cubicBezTo>
                  <a:cubicBezTo>
                    <a:pt x="60666" y="166417"/>
                    <a:pt x="64368" y="157865"/>
                    <a:pt x="64368" y="149013"/>
                  </a:cubicBezTo>
                  <a:cubicBezTo>
                    <a:pt x="64368" y="139388"/>
                    <a:pt x="60080" y="130350"/>
                    <a:pt x="52759" y="124263"/>
                  </a:cubicBezTo>
                  <a:lnTo>
                    <a:pt x="52759" y="15709"/>
                  </a:lnTo>
                  <a:cubicBezTo>
                    <a:pt x="52758" y="7047"/>
                    <a:pt x="45712" y="0"/>
                    <a:pt x="37050" y="0"/>
                  </a:cubicBezTo>
                  <a:close/>
                  <a:moveTo>
                    <a:pt x="52766" y="149013"/>
                  </a:moveTo>
                  <a:cubicBezTo>
                    <a:pt x="52766" y="154757"/>
                    <a:pt x="50459" y="160087"/>
                    <a:pt x="46269" y="164021"/>
                  </a:cubicBezTo>
                  <a:cubicBezTo>
                    <a:pt x="42083" y="167952"/>
                    <a:pt x="36603" y="169920"/>
                    <a:pt x="30839" y="169554"/>
                  </a:cubicBezTo>
                  <a:cubicBezTo>
                    <a:pt x="20653" y="168913"/>
                    <a:pt x="12406" y="160757"/>
                    <a:pt x="11656" y="150586"/>
                  </a:cubicBezTo>
                  <a:cubicBezTo>
                    <a:pt x="11106" y="143109"/>
                    <a:pt x="14472" y="136144"/>
                    <a:pt x="20660" y="131954"/>
                  </a:cubicBezTo>
                  <a:cubicBezTo>
                    <a:pt x="22254" y="130875"/>
                    <a:pt x="23208" y="129075"/>
                    <a:pt x="23208" y="127151"/>
                  </a:cubicBezTo>
                  <a:lnTo>
                    <a:pt x="23208" y="15709"/>
                  </a:lnTo>
                  <a:cubicBezTo>
                    <a:pt x="23208" y="13444"/>
                    <a:pt x="25050" y="11602"/>
                    <a:pt x="27315" y="11602"/>
                  </a:cubicBezTo>
                  <a:lnTo>
                    <a:pt x="37051" y="11602"/>
                  </a:lnTo>
                  <a:cubicBezTo>
                    <a:pt x="39316" y="11602"/>
                    <a:pt x="41158" y="13444"/>
                    <a:pt x="41158" y="15709"/>
                  </a:cubicBezTo>
                  <a:lnTo>
                    <a:pt x="41158" y="127151"/>
                  </a:lnTo>
                  <a:cubicBezTo>
                    <a:pt x="41158" y="129075"/>
                    <a:pt x="42112" y="130875"/>
                    <a:pt x="43706" y="131954"/>
                  </a:cubicBezTo>
                  <a:cubicBezTo>
                    <a:pt x="49378" y="135796"/>
                    <a:pt x="52766" y="142173"/>
                    <a:pt x="52766" y="149013"/>
                  </a:cubicBezTo>
                  <a:close/>
                </a:path>
              </a:pathLst>
            </a:custGeom>
            <a:solidFill>
              <a:schemeClr val="bg1"/>
            </a:solidFill>
            <a:ln w="763" cap="flat">
              <a:noFill/>
              <a:prstDash val="solid"/>
              <a:miter/>
            </a:ln>
          </p:spPr>
          <p:txBody>
            <a:bodyPr rtlCol="0" anchor="ctr"/>
            <a:lstStyle/>
            <a:p>
              <a:endParaRPr lang="en-ID"/>
            </a:p>
          </p:txBody>
        </p:sp>
      </p:grpSp>
      <p:grpSp>
        <p:nvGrpSpPr>
          <p:cNvPr id="8" name="Group 7">
            <a:extLst>
              <a:ext uri="{FF2B5EF4-FFF2-40B4-BE49-F238E27FC236}">
                <a16:creationId xmlns:a16="http://schemas.microsoft.com/office/drawing/2014/main" id="{D58622C9-EED1-D238-823C-419C1AB26182}"/>
              </a:ext>
            </a:extLst>
          </p:cNvPr>
          <p:cNvGrpSpPr/>
          <p:nvPr/>
        </p:nvGrpSpPr>
        <p:grpSpPr>
          <a:xfrm>
            <a:off x="7180949" y="775062"/>
            <a:ext cx="4064883" cy="2762465"/>
            <a:chOff x="7220996" y="878477"/>
            <a:chExt cx="3984789" cy="2708034"/>
          </a:xfrm>
        </p:grpSpPr>
        <p:pic>
          <p:nvPicPr>
            <p:cNvPr id="23" name="Picture 14" descr="Chart, bar chart&#10;&#10;Description automatically generated">
              <a:extLst>
                <a:ext uri="{FF2B5EF4-FFF2-40B4-BE49-F238E27FC236}">
                  <a16:creationId xmlns:a16="http://schemas.microsoft.com/office/drawing/2014/main" id="{FA69E484-54E6-076E-FCAE-2A2F9A723974}"/>
                </a:ext>
              </a:extLst>
            </p:cNvPr>
            <p:cNvPicPr>
              <a:picLocks noChangeAspect="1"/>
            </p:cNvPicPr>
            <p:nvPr/>
          </p:nvPicPr>
          <p:blipFill rotWithShape="1">
            <a:blip r:embed="rId3"/>
            <a:srcRect l="2736" r="2736" b="4189"/>
            <a:stretch/>
          </p:blipFill>
          <p:spPr>
            <a:xfrm>
              <a:off x="7220996" y="878477"/>
              <a:ext cx="3984789" cy="2708034"/>
            </a:xfrm>
            <a:prstGeom prst="rect">
              <a:avLst/>
            </a:prstGeom>
          </p:spPr>
        </p:pic>
        <p:pic>
          <p:nvPicPr>
            <p:cNvPr id="76" name="Picture 14" descr="Chart, bar chart&#10;&#10;Description automatically generated">
              <a:extLst>
                <a:ext uri="{FF2B5EF4-FFF2-40B4-BE49-F238E27FC236}">
                  <a16:creationId xmlns:a16="http://schemas.microsoft.com/office/drawing/2014/main" id="{E3767BB4-96F3-FA5F-91FE-5AB91BE77A3A}"/>
                </a:ext>
              </a:extLst>
            </p:cNvPr>
            <p:cNvPicPr>
              <a:picLocks noChangeAspect="1"/>
            </p:cNvPicPr>
            <p:nvPr/>
          </p:nvPicPr>
          <p:blipFill rotWithShape="1">
            <a:blip r:embed="rId3"/>
            <a:srcRect l="65820" t="36535" r="2736" b="16914"/>
            <a:stretch/>
          </p:blipFill>
          <p:spPr>
            <a:xfrm>
              <a:off x="9867900" y="1419830"/>
              <a:ext cx="1325526" cy="1315750"/>
            </a:xfrm>
            <a:prstGeom prst="rect">
              <a:avLst/>
            </a:prstGeom>
          </p:spPr>
        </p:pic>
      </p:grpSp>
      <p:grpSp>
        <p:nvGrpSpPr>
          <p:cNvPr id="3" name="Group 2">
            <a:extLst>
              <a:ext uri="{FF2B5EF4-FFF2-40B4-BE49-F238E27FC236}">
                <a16:creationId xmlns:a16="http://schemas.microsoft.com/office/drawing/2014/main" id="{CA743C26-CE04-3121-3521-EB5D53C50CC7}"/>
              </a:ext>
            </a:extLst>
          </p:cNvPr>
          <p:cNvGrpSpPr/>
          <p:nvPr/>
        </p:nvGrpSpPr>
        <p:grpSpPr>
          <a:xfrm>
            <a:off x="9881057" y="2298339"/>
            <a:ext cx="1808528" cy="1431284"/>
            <a:chOff x="6757989" y="1707365"/>
            <a:chExt cx="1481137" cy="1431284"/>
          </a:xfrm>
        </p:grpSpPr>
        <p:sp>
          <p:nvSpPr>
            <p:cNvPr id="26" name="Rectangle: Top Corners Rounded 25">
              <a:extLst>
                <a:ext uri="{FF2B5EF4-FFF2-40B4-BE49-F238E27FC236}">
                  <a16:creationId xmlns:a16="http://schemas.microsoft.com/office/drawing/2014/main" id="{676D9F6C-0330-83BE-4078-8CE6BD8CCA4E}"/>
                </a:ext>
              </a:extLst>
            </p:cNvPr>
            <p:cNvSpPr/>
            <p:nvPr/>
          </p:nvSpPr>
          <p:spPr>
            <a:xfrm rot="5400000">
              <a:off x="7674092" y="2573615"/>
              <a:ext cx="1021742" cy="108326"/>
            </a:xfrm>
            <a:prstGeom prst="round2SameRect">
              <a:avLst>
                <a:gd name="adj1" fmla="val 50000"/>
                <a:gd name="adj2" fmla="val 0"/>
              </a:avLst>
            </a:prstGeom>
            <a:solidFill>
              <a:schemeClr val="tx1">
                <a:lumMod val="50000"/>
                <a:lumOff val="50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25" name="Rectangle: Top Corners Rounded 24">
              <a:extLst>
                <a:ext uri="{FF2B5EF4-FFF2-40B4-BE49-F238E27FC236}">
                  <a16:creationId xmlns:a16="http://schemas.microsoft.com/office/drawing/2014/main" id="{5269773B-EC6E-623E-95ED-062F5CE5831F}"/>
                </a:ext>
              </a:extLst>
            </p:cNvPr>
            <p:cNvSpPr/>
            <p:nvPr/>
          </p:nvSpPr>
          <p:spPr>
            <a:xfrm rot="16200000" flipH="1">
              <a:off x="6832122" y="1633232"/>
              <a:ext cx="1332871" cy="1481137"/>
            </a:xfrm>
            <a:prstGeom prst="round2SameRect">
              <a:avLst>
                <a:gd name="adj1" fmla="val 6093"/>
                <a:gd name="adj2" fmla="val 0"/>
              </a:avLst>
            </a:prstGeom>
            <a:solidFill>
              <a:schemeClr val="tx1">
                <a:lumMod val="85000"/>
                <a:lumOff val="15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27" name="TextBox 26">
              <a:extLst>
                <a:ext uri="{FF2B5EF4-FFF2-40B4-BE49-F238E27FC236}">
                  <a16:creationId xmlns:a16="http://schemas.microsoft.com/office/drawing/2014/main" id="{09846BA7-7989-B08E-B396-185D0C6E9224}"/>
                </a:ext>
              </a:extLst>
            </p:cNvPr>
            <p:cNvSpPr txBox="1"/>
            <p:nvPr/>
          </p:nvSpPr>
          <p:spPr>
            <a:xfrm>
              <a:off x="6942519" y="2053530"/>
              <a:ext cx="1081095" cy="86177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Proxima Nova Rg"/>
                  <a:ea typeface="+mn-ea"/>
                  <a:cs typeface="+mn-cs"/>
                </a:rPr>
                <a:t>Majority of ESG reports are </a:t>
              </a:r>
              <a:r>
                <a:rPr kumimoji="0" lang="en-US" sz="2400" b="1" i="0" u="none" strike="noStrike" kern="1200" cap="none" spc="0" normalizeH="0" baseline="0" noProof="0" dirty="0">
                  <a:ln>
                    <a:noFill/>
                  </a:ln>
                  <a:solidFill>
                    <a:prstClr val="white"/>
                  </a:solidFill>
                  <a:effectLst/>
                  <a:uLnTx/>
                  <a:uFillTx/>
                  <a:latin typeface="Proxima Nova Rg"/>
                  <a:ea typeface="+mn-ea"/>
                  <a:cs typeface="+mn-cs"/>
                </a:rPr>
                <a:t>50%+</a:t>
              </a:r>
              <a:endParaRPr kumimoji="0" lang="id-ID" b="1" i="0" u="none" strike="noStrike" kern="1200" cap="none" spc="0" normalizeH="0" baseline="0" noProof="0" dirty="0">
                <a:ln>
                  <a:noFill/>
                </a:ln>
                <a:solidFill>
                  <a:prstClr val="white"/>
                </a:solidFill>
                <a:effectLst/>
                <a:uLnTx/>
                <a:uFillTx/>
                <a:latin typeface="Proxima Nova Rg"/>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d-ID" sz="1050" b="1" dirty="0">
                  <a:solidFill>
                    <a:prstClr val="white"/>
                  </a:solidFill>
                  <a:latin typeface="Proxima Nova Rg"/>
                </a:rPr>
                <a:t>Over-</a:t>
              </a:r>
              <a:r>
                <a:rPr lang="id-ID" sz="1050" b="1" dirty="0" err="1">
                  <a:solidFill>
                    <a:prstClr val="white"/>
                  </a:solidFill>
                  <a:latin typeface="Proxima Nova Rg"/>
                </a:rPr>
                <a:t>estimated</a:t>
              </a:r>
              <a:r>
                <a:rPr lang="id-ID" sz="1050" b="1" dirty="0">
                  <a:solidFill>
                    <a:prstClr val="white"/>
                  </a:solidFill>
                  <a:latin typeface="Proxima Nova Rg"/>
                </a:rPr>
                <a:t>!</a:t>
              </a:r>
              <a:endParaRPr kumimoji="0" lang="en-US" sz="1050" b="1"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28" name="Rectangle: Rounded Corners 27">
              <a:extLst>
                <a:ext uri="{FF2B5EF4-FFF2-40B4-BE49-F238E27FC236}">
                  <a16:creationId xmlns:a16="http://schemas.microsoft.com/office/drawing/2014/main" id="{490E8612-BA47-BBF8-ABB2-2013532CC9D7}"/>
                </a:ext>
              </a:extLst>
            </p:cNvPr>
            <p:cNvSpPr/>
            <p:nvPr/>
          </p:nvSpPr>
          <p:spPr>
            <a:xfrm>
              <a:off x="6942520" y="1909652"/>
              <a:ext cx="173230" cy="31227"/>
            </a:xfrm>
            <a:prstGeom prst="roundRect">
              <a:avLst>
                <a:gd name="adj" fmla="val 50000"/>
              </a:avLst>
            </a:prstGeom>
            <a:solidFill>
              <a:srgbClr val="FDB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roxima Nova Rg"/>
                <a:ea typeface="+mn-ea"/>
                <a:cs typeface="+mn-cs"/>
              </a:endParaRPr>
            </a:p>
          </p:txBody>
        </p:sp>
      </p:grpSp>
    </p:spTree>
    <p:extLst>
      <p:ext uri="{BB962C8B-B14F-4D97-AF65-F5344CB8AC3E}">
        <p14:creationId xmlns:p14="http://schemas.microsoft.com/office/powerpoint/2010/main" val="2002189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10084-49AD-49E8-865A-D8E5D140BE21}"/>
              </a:ext>
            </a:extLst>
          </p:cNvPr>
          <p:cNvSpPr>
            <a:spLocks noGrp="1"/>
          </p:cNvSpPr>
          <p:nvPr>
            <p:ph type="title"/>
          </p:nvPr>
        </p:nvSpPr>
        <p:spPr/>
        <p:txBody>
          <a:bodyPr>
            <a:normAutofit/>
          </a:bodyPr>
          <a:lstStyle/>
          <a:p>
            <a:r>
              <a:rPr lang="en-US" dirty="0"/>
              <a:t>Comparing to Other IoT Networks</a:t>
            </a:r>
          </a:p>
        </p:txBody>
      </p:sp>
      <p:sp>
        <p:nvSpPr>
          <p:cNvPr id="4" name="Footer Placeholder 3">
            <a:extLst>
              <a:ext uri="{FF2B5EF4-FFF2-40B4-BE49-F238E27FC236}">
                <a16:creationId xmlns:a16="http://schemas.microsoft.com/office/drawing/2014/main" id="{1BC93839-83D6-427C-AAE3-34627A3CBD13}"/>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endParaRPr lang="en-US" dirty="0"/>
          </a:p>
        </p:txBody>
      </p:sp>
      <p:sp>
        <p:nvSpPr>
          <p:cNvPr id="5" name="Slide Number Placeholder 4">
            <a:extLst>
              <a:ext uri="{FF2B5EF4-FFF2-40B4-BE49-F238E27FC236}">
                <a16:creationId xmlns:a16="http://schemas.microsoft.com/office/drawing/2014/main" id="{F5DCBAE6-944B-4E53-BC96-A562924DD38F}"/>
              </a:ext>
            </a:extLst>
          </p:cNvPr>
          <p:cNvSpPr>
            <a:spLocks noGrp="1"/>
          </p:cNvSpPr>
          <p:nvPr>
            <p:ph type="sldNum" sz="quarter" idx="12"/>
          </p:nvPr>
        </p:nvSpPr>
        <p:spPr/>
        <p:txBody>
          <a:bodyPr/>
          <a:lstStyle/>
          <a:p>
            <a:fld id="{7A4098E9-92C9-477D-BEAF-BDB50A38DDA1}" type="slidenum">
              <a:rPr lang="en-US" smtClean="0"/>
              <a:pPr/>
              <a:t>20</a:t>
            </a:fld>
            <a:endParaRPr lang="en-US" dirty="0"/>
          </a:p>
        </p:txBody>
      </p:sp>
      <p:sp>
        <p:nvSpPr>
          <p:cNvPr id="6" name="TextBox 5">
            <a:extLst>
              <a:ext uri="{FF2B5EF4-FFF2-40B4-BE49-F238E27FC236}">
                <a16:creationId xmlns:a16="http://schemas.microsoft.com/office/drawing/2014/main" id="{C8A54F5B-5E11-4641-9020-77CF5B47F599}"/>
              </a:ext>
            </a:extLst>
          </p:cNvPr>
          <p:cNvSpPr txBox="1"/>
          <p:nvPr/>
        </p:nvSpPr>
        <p:spPr>
          <a:xfrm>
            <a:off x="609599" y="1191837"/>
            <a:ext cx="10972799" cy="430887"/>
          </a:xfrm>
          <a:prstGeom prst="rect">
            <a:avLst/>
          </a:prstGeom>
          <a:noFill/>
        </p:spPr>
        <p:txBody>
          <a:bodyPr wrap="square" lIns="0" tIns="0" rIns="0" bIns="0" rtlCol="0" anchor="t" anchorCtr="0">
            <a:spAutoFit/>
          </a:bodyPr>
          <a:lstStyle/>
          <a:p>
            <a:r>
              <a:rPr lang="en-US" sz="1400" b="1" dirty="0">
                <a:solidFill>
                  <a:srgbClr val="37617A"/>
                </a:solidFill>
              </a:rPr>
              <a:t>Strong adoption will be encouraged, especially from passive income seekers who operate Miners at a profit. </a:t>
            </a:r>
            <a:r>
              <a:rPr lang="en-US" sz="1400" dirty="0">
                <a:solidFill>
                  <a:schemeClr val="tx1">
                    <a:lumMod val="75000"/>
                    <a:lumOff val="25000"/>
                  </a:schemeClr>
                </a:solidFill>
              </a:rPr>
              <a:t>At the same time, it will give users real-time info to improve their living conditions and increase health and life expectancy. </a:t>
            </a:r>
          </a:p>
        </p:txBody>
      </p:sp>
      <p:sp>
        <p:nvSpPr>
          <p:cNvPr id="8" name="Rectangle: Rounded Corners 7">
            <a:extLst>
              <a:ext uri="{FF2B5EF4-FFF2-40B4-BE49-F238E27FC236}">
                <a16:creationId xmlns:a16="http://schemas.microsoft.com/office/drawing/2014/main" id="{CF4C4A81-F961-4DFE-A216-5AE72210C53B}"/>
              </a:ext>
            </a:extLst>
          </p:cNvPr>
          <p:cNvSpPr/>
          <p:nvPr/>
        </p:nvSpPr>
        <p:spPr>
          <a:xfrm>
            <a:off x="533401" y="1963508"/>
            <a:ext cx="10972799" cy="3286125"/>
          </a:xfrm>
          <a:prstGeom prst="roundRect">
            <a:avLst>
              <a:gd name="adj" fmla="val 5831"/>
            </a:avLst>
          </a:prstGeom>
          <a:solidFill>
            <a:schemeClr val="bg1"/>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ECD9823-3715-47D4-91C4-29876319CA1E}"/>
              </a:ext>
            </a:extLst>
          </p:cNvPr>
          <p:cNvGrpSpPr/>
          <p:nvPr/>
        </p:nvGrpSpPr>
        <p:grpSpPr>
          <a:xfrm>
            <a:off x="680491" y="1850804"/>
            <a:ext cx="10678619" cy="774990"/>
            <a:chOff x="958145" y="1258598"/>
            <a:chExt cx="9707835" cy="774990"/>
          </a:xfrm>
        </p:grpSpPr>
        <p:sp>
          <p:nvSpPr>
            <p:cNvPr id="10" name="Rectangle: Top Corners Rounded 9">
              <a:extLst>
                <a:ext uri="{FF2B5EF4-FFF2-40B4-BE49-F238E27FC236}">
                  <a16:creationId xmlns:a16="http://schemas.microsoft.com/office/drawing/2014/main" id="{E6F34B01-4791-4292-99BF-351638CF0C9B}"/>
                </a:ext>
              </a:extLst>
            </p:cNvPr>
            <p:cNvSpPr/>
            <p:nvPr/>
          </p:nvSpPr>
          <p:spPr>
            <a:xfrm flipH="1">
              <a:off x="958145" y="1258598"/>
              <a:ext cx="9707835" cy="112123"/>
            </a:xfrm>
            <a:prstGeom prst="round2SameRect">
              <a:avLst>
                <a:gd name="adj1" fmla="val 50000"/>
                <a:gd name="adj2" fmla="val 0"/>
              </a:avLst>
            </a:prstGeom>
            <a:solidFill>
              <a:schemeClr val="tx1">
                <a:lumMod val="50000"/>
                <a:lumOff val="50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Rectangle: Top Corners Rounded 10">
              <a:extLst>
                <a:ext uri="{FF2B5EF4-FFF2-40B4-BE49-F238E27FC236}">
                  <a16:creationId xmlns:a16="http://schemas.microsoft.com/office/drawing/2014/main" id="{3C000470-B30F-4E39-A759-170448A0CFE7}"/>
                </a:ext>
              </a:extLst>
            </p:cNvPr>
            <p:cNvSpPr/>
            <p:nvPr/>
          </p:nvSpPr>
          <p:spPr>
            <a:xfrm rot="10800000">
              <a:off x="1044030" y="1258598"/>
              <a:ext cx="9517176" cy="774990"/>
            </a:xfrm>
            <a:prstGeom prst="round2SameRect">
              <a:avLst>
                <a:gd name="adj1" fmla="val 7049"/>
                <a:gd name="adj2" fmla="val 0"/>
              </a:avLst>
            </a:prstGeom>
            <a:solidFill>
              <a:schemeClr val="tx1">
                <a:lumMod val="85000"/>
                <a:lumOff val="15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6CFE455A-621C-42A1-AD85-2E509D5F7303}"/>
                </a:ext>
              </a:extLst>
            </p:cNvPr>
            <p:cNvGrpSpPr/>
            <p:nvPr/>
          </p:nvGrpSpPr>
          <p:grpSpPr>
            <a:xfrm>
              <a:off x="1311296" y="1471856"/>
              <a:ext cx="9068935" cy="338021"/>
              <a:chOff x="1066799" y="1471856"/>
              <a:chExt cx="9068935" cy="338021"/>
            </a:xfrm>
          </p:grpSpPr>
          <p:sp>
            <p:nvSpPr>
              <p:cNvPr id="13" name="TextBox 12">
                <a:extLst>
                  <a:ext uri="{FF2B5EF4-FFF2-40B4-BE49-F238E27FC236}">
                    <a16:creationId xmlns:a16="http://schemas.microsoft.com/office/drawing/2014/main" id="{A69BC1EC-CFA2-4C3C-848D-2F5BABDBE043}"/>
                  </a:ext>
                </a:extLst>
              </p:cNvPr>
              <p:cNvSpPr txBox="1"/>
              <p:nvPr/>
            </p:nvSpPr>
            <p:spPr>
              <a:xfrm>
                <a:off x="1066800" y="1594433"/>
                <a:ext cx="9068934" cy="215444"/>
              </a:xfrm>
              <a:prstGeom prst="rect">
                <a:avLst/>
              </a:prstGeom>
              <a:noFill/>
            </p:spPr>
            <p:txBody>
              <a:bodyPr wrap="square" lIns="0" tIns="0" rIns="0" bIns="0" rtlCol="0" anchor="t" anchorCtr="0">
                <a:spAutoFit/>
              </a:bodyPr>
              <a:lstStyle/>
              <a:p>
                <a:r>
                  <a:rPr lang="en-US" sz="1400" dirty="0">
                    <a:solidFill>
                      <a:schemeClr val="bg1"/>
                    </a:solidFill>
                  </a:rPr>
                  <a:t>Comparison </a:t>
                </a:r>
                <a:r>
                  <a:rPr lang="en-US" sz="1400" b="1" dirty="0">
                    <a:solidFill>
                      <a:srgbClr val="FDB837"/>
                    </a:solidFill>
                  </a:rPr>
                  <a:t>to other networks, the number of miners/gateways, and the cost of each unit in their network:</a:t>
                </a:r>
              </a:p>
            </p:txBody>
          </p:sp>
          <p:sp>
            <p:nvSpPr>
              <p:cNvPr id="14" name="Rectangle: Rounded Corners 13">
                <a:extLst>
                  <a:ext uri="{FF2B5EF4-FFF2-40B4-BE49-F238E27FC236}">
                    <a16:creationId xmlns:a16="http://schemas.microsoft.com/office/drawing/2014/main" id="{C91E682B-B4E0-48BC-B33B-A7582104C1A5}"/>
                  </a:ext>
                </a:extLst>
              </p:cNvPr>
              <p:cNvSpPr/>
              <p:nvPr/>
            </p:nvSpPr>
            <p:spPr>
              <a:xfrm>
                <a:off x="1066799" y="1471856"/>
                <a:ext cx="173230" cy="31227"/>
              </a:xfrm>
              <a:prstGeom prst="roundRect">
                <a:avLst>
                  <a:gd name="adj" fmla="val 50000"/>
                </a:avLst>
              </a:prstGeom>
              <a:solidFill>
                <a:srgbClr val="FDB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TextBox 14">
            <a:extLst>
              <a:ext uri="{FF2B5EF4-FFF2-40B4-BE49-F238E27FC236}">
                <a16:creationId xmlns:a16="http://schemas.microsoft.com/office/drawing/2014/main" id="{E9A01DDE-8D12-43E0-8AB1-0F6B7DBEBB2D}"/>
              </a:ext>
            </a:extLst>
          </p:cNvPr>
          <p:cNvSpPr txBox="1"/>
          <p:nvPr/>
        </p:nvSpPr>
        <p:spPr>
          <a:xfrm>
            <a:off x="259811" y="5429779"/>
            <a:ext cx="3118731" cy="1138773"/>
          </a:xfrm>
          <a:prstGeom prst="rect">
            <a:avLst/>
          </a:prstGeom>
          <a:noFill/>
        </p:spPr>
        <p:txBody>
          <a:bodyPr wrap="square" lIns="0" tIns="0" rIns="0" bIns="0" rtlCol="0" anchor="t" anchorCtr="0">
            <a:spAutoFit/>
          </a:bodyPr>
          <a:lstStyle/>
          <a:p>
            <a:r>
              <a:rPr lang="en-US" sz="1200" dirty="0">
                <a:solidFill>
                  <a:srgbClr val="37617A"/>
                </a:solidFill>
              </a:rPr>
              <a:t>*All </a:t>
            </a:r>
            <a:r>
              <a:rPr lang="en-US" sz="1200" dirty="0" err="1">
                <a:solidFill>
                  <a:srgbClr val="37617A"/>
                </a:solidFill>
              </a:rPr>
              <a:t>Planetwatch</a:t>
            </a:r>
            <a:r>
              <a:rPr lang="en-US" sz="1200" dirty="0">
                <a:solidFill>
                  <a:srgbClr val="37617A"/>
                </a:solidFill>
              </a:rPr>
              <a:t> </a:t>
            </a:r>
            <a:r>
              <a:rPr lang="en-US" sz="1200" dirty="0" err="1">
                <a:solidFill>
                  <a:srgbClr val="37617A"/>
                </a:solidFill>
              </a:rPr>
              <a:t>Awair</a:t>
            </a:r>
            <a:r>
              <a:rPr lang="en-US" sz="1200" dirty="0">
                <a:solidFill>
                  <a:srgbClr val="37617A"/>
                </a:solidFill>
              </a:rPr>
              <a:t> miners are no longer receiving income due to a vendor disagreement. In large cities Helium miners have up to 10 years payback due to LoRaWAN saturation.</a:t>
            </a:r>
            <a:r>
              <a:rPr lang="en-US" sz="1200" b="1" dirty="0">
                <a:solidFill>
                  <a:srgbClr val="37617A"/>
                </a:solidFill>
              </a:rPr>
              <a:t> </a:t>
            </a:r>
            <a:endParaRPr lang="en-US" dirty="0"/>
          </a:p>
          <a:p>
            <a:r>
              <a:rPr lang="en-US" sz="1400" b="1" dirty="0">
                <a:solidFill>
                  <a:srgbClr val="37617A"/>
                </a:solidFill>
              </a:rPr>
              <a:t>NZT is designed to prevent this! ​</a:t>
            </a:r>
            <a:endParaRPr lang="en-US" sz="1400" dirty="0"/>
          </a:p>
        </p:txBody>
      </p:sp>
      <p:sp>
        <p:nvSpPr>
          <p:cNvPr id="16" name="TextBox 15">
            <a:extLst>
              <a:ext uri="{FF2B5EF4-FFF2-40B4-BE49-F238E27FC236}">
                <a16:creationId xmlns:a16="http://schemas.microsoft.com/office/drawing/2014/main" id="{CAD2FD51-6420-4E4F-88C2-D95B93A7C269}"/>
              </a:ext>
            </a:extLst>
          </p:cNvPr>
          <p:cNvSpPr txBox="1"/>
          <p:nvPr/>
        </p:nvSpPr>
        <p:spPr>
          <a:xfrm>
            <a:off x="3724274" y="5505607"/>
            <a:ext cx="7781926" cy="677108"/>
          </a:xfrm>
          <a:prstGeom prst="rect">
            <a:avLst/>
          </a:prstGeom>
          <a:noFill/>
        </p:spPr>
        <p:txBody>
          <a:bodyPr wrap="square" lIns="0" tIns="0" rIns="0" bIns="0" rtlCol="0" anchor="t" anchorCtr="0">
            <a:spAutoFit/>
          </a:bodyPr>
          <a:lstStyle/>
          <a:p>
            <a:r>
              <a:rPr lang="en-US" sz="1100" i="1" dirty="0">
                <a:solidFill>
                  <a:schemeClr val="tx1">
                    <a:lumMod val="75000"/>
                    <a:lumOff val="25000"/>
                  </a:schemeClr>
                </a:solidFill>
              </a:rPr>
              <a:t>¹ NZT projects 10.5M data miners deployed within 5 years at a cost of &lt;$100 ea., much lower cost than other solutions.</a:t>
            </a:r>
          </a:p>
          <a:p>
            <a:r>
              <a:rPr lang="en-US" sz="1100" i="1" dirty="0">
                <a:solidFill>
                  <a:schemeClr val="tx1">
                    <a:lumMod val="75000"/>
                    <a:lumOff val="25000"/>
                  </a:schemeClr>
                </a:solidFill>
              </a:rPr>
              <a:t>² NZT projects an average monthly growth of 175K miners over 5 years</a:t>
            </a:r>
          </a:p>
          <a:p>
            <a:r>
              <a:rPr lang="en-US" sz="1100" i="1" dirty="0">
                <a:solidFill>
                  <a:schemeClr val="tx1">
                    <a:lumMod val="75000"/>
                    <a:lumOff val="25000"/>
                  </a:schemeClr>
                </a:solidFill>
              </a:rPr>
              <a:t>³ NZT Node Gateways (&lt;$2,700) provide edge compute, storage, blockchain node, validation and are connected over LTE cellular with 5 years </a:t>
            </a:r>
            <a:r>
              <a:rPr lang="en-US" sz="1100" i="1" dirty="0" err="1">
                <a:solidFill>
                  <a:schemeClr val="tx1">
                    <a:lumMod val="75000"/>
                    <a:lumOff val="25000"/>
                  </a:schemeClr>
                </a:solidFill>
              </a:rPr>
              <a:t>eSIM</a:t>
            </a:r>
            <a:r>
              <a:rPr lang="en-US" sz="1100" i="1" dirty="0">
                <a:solidFill>
                  <a:schemeClr val="tx1">
                    <a:lumMod val="75000"/>
                    <a:lumOff val="25000"/>
                  </a:schemeClr>
                </a:solidFill>
              </a:rPr>
              <a:t> service included. </a:t>
            </a:r>
          </a:p>
        </p:txBody>
      </p:sp>
      <p:cxnSp>
        <p:nvCxnSpPr>
          <p:cNvPr id="18" name="Straight Connector 17">
            <a:extLst>
              <a:ext uri="{FF2B5EF4-FFF2-40B4-BE49-F238E27FC236}">
                <a16:creationId xmlns:a16="http://schemas.microsoft.com/office/drawing/2014/main" id="{BC37F15B-F7A5-4115-B8D9-7595D1C80169}"/>
              </a:ext>
            </a:extLst>
          </p:cNvPr>
          <p:cNvCxnSpPr>
            <a:cxnSpLocks/>
          </p:cNvCxnSpPr>
          <p:nvPr/>
        </p:nvCxnSpPr>
        <p:spPr>
          <a:xfrm>
            <a:off x="3448050" y="5505607"/>
            <a:ext cx="0" cy="507831"/>
          </a:xfrm>
          <a:prstGeom prst="line">
            <a:avLst/>
          </a:prstGeom>
          <a:ln w="19050">
            <a:solidFill>
              <a:srgbClr val="FDB837"/>
            </a:solidFill>
          </a:ln>
        </p:spPr>
        <p:style>
          <a:lnRef idx="1">
            <a:schemeClr val="accent1"/>
          </a:lnRef>
          <a:fillRef idx="0">
            <a:schemeClr val="accent1"/>
          </a:fillRef>
          <a:effectRef idx="0">
            <a:schemeClr val="accent1"/>
          </a:effectRef>
          <a:fontRef idx="minor">
            <a:schemeClr val="tx1"/>
          </a:fontRef>
        </p:style>
      </p:cxnSp>
      <p:graphicFrame>
        <p:nvGraphicFramePr>
          <p:cNvPr id="19" name="Table 5">
            <a:extLst>
              <a:ext uri="{FF2B5EF4-FFF2-40B4-BE49-F238E27FC236}">
                <a16:creationId xmlns:a16="http://schemas.microsoft.com/office/drawing/2014/main" id="{9EB08E45-2694-4AE1-A8E9-A18126737F4A}"/>
              </a:ext>
            </a:extLst>
          </p:cNvPr>
          <p:cNvGraphicFramePr>
            <a:graphicFrameLocks noGrp="1"/>
          </p:cNvGraphicFramePr>
          <p:nvPr>
            <p:extLst>
              <p:ext uri="{D42A27DB-BD31-4B8C-83A1-F6EECF244321}">
                <p14:modId xmlns:p14="http://schemas.microsoft.com/office/powerpoint/2010/main" val="3453231654"/>
              </p:ext>
            </p:extLst>
          </p:nvPr>
        </p:nvGraphicFramePr>
        <p:xfrm>
          <a:off x="749001" y="2767945"/>
          <a:ext cx="10468892" cy="2289244"/>
        </p:xfrm>
        <a:graphic>
          <a:graphicData uri="http://schemas.openxmlformats.org/drawingml/2006/table">
            <a:tbl>
              <a:tblPr firstRow="1" bandRow="1">
                <a:tableStyleId>{5940675A-B579-460E-94D1-54222C63F5DA}</a:tableStyleId>
              </a:tblPr>
              <a:tblGrid>
                <a:gridCol w="1495556">
                  <a:extLst>
                    <a:ext uri="{9D8B030D-6E8A-4147-A177-3AD203B41FA5}">
                      <a16:colId xmlns:a16="http://schemas.microsoft.com/office/drawing/2014/main" val="730961072"/>
                    </a:ext>
                  </a:extLst>
                </a:gridCol>
                <a:gridCol w="815884">
                  <a:extLst>
                    <a:ext uri="{9D8B030D-6E8A-4147-A177-3AD203B41FA5}">
                      <a16:colId xmlns:a16="http://schemas.microsoft.com/office/drawing/2014/main" val="2057068495"/>
                    </a:ext>
                  </a:extLst>
                </a:gridCol>
                <a:gridCol w="1783702">
                  <a:extLst>
                    <a:ext uri="{9D8B030D-6E8A-4147-A177-3AD203B41FA5}">
                      <a16:colId xmlns:a16="http://schemas.microsoft.com/office/drawing/2014/main" val="2205973189"/>
                    </a:ext>
                  </a:extLst>
                </a:gridCol>
                <a:gridCol w="1351384">
                  <a:extLst>
                    <a:ext uri="{9D8B030D-6E8A-4147-A177-3AD203B41FA5}">
                      <a16:colId xmlns:a16="http://schemas.microsoft.com/office/drawing/2014/main" val="471341252"/>
                    </a:ext>
                  </a:extLst>
                </a:gridCol>
                <a:gridCol w="2031254">
                  <a:extLst>
                    <a:ext uri="{9D8B030D-6E8A-4147-A177-3AD203B41FA5}">
                      <a16:colId xmlns:a16="http://schemas.microsoft.com/office/drawing/2014/main" val="3616352368"/>
                    </a:ext>
                  </a:extLst>
                </a:gridCol>
                <a:gridCol w="1495556">
                  <a:extLst>
                    <a:ext uri="{9D8B030D-6E8A-4147-A177-3AD203B41FA5}">
                      <a16:colId xmlns:a16="http://schemas.microsoft.com/office/drawing/2014/main" val="1715060632"/>
                    </a:ext>
                  </a:extLst>
                </a:gridCol>
                <a:gridCol w="1495556">
                  <a:extLst>
                    <a:ext uri="{9D8B030D-6E8A-4147-A177-3AD203B41FA5}">
                      <a16:colId xmlns:a16="http://schemas.microsoft.com/office/drawing/2014/main" val="1301481728"/>
                    </a:ext>
                  </a:extLst>
                </a:gridCol>
              </a:tblGrid>
              <a:tr h="316108">
                <a:tc>
                  <a:txBody>
                    <a:bodyPr/>
                    <a:lstStyle/>
                    <a:p>
                      <a:pPr algn="l"/>
                      <a:r>
                        <a:rPr lang="en-US" sz="1050" b="1" dirty="0">
                          <a:solidFill>
                            <a:schemeClr val="tx1">
                              <a:lumMod val="75000"/>
                              <a:lumOff val="25000"/>
                            </a:schemeClr>
                          </a:solidFill>
                        </a:rPr>
                        <a:t>Network</a:t>
                      </a:r>
                    </a:p>
                  </a:txBody>
                  <a:tcPr marR="0" marT="0" marB="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4F6F8"/>
                    </a:solidFill>
                  </a:tcPr>
                </a:tc>
                <a:tc>
                  <a:txBody>
                    <a:bodyPr/>
                    <a:lstStyle/>
                    <a:p>
                      <a:pPr algn="l"/>
                      <a:r>
                        <a:rPr lang="en-US" sz="1050" b="1" dirty="0">
                          <a:solidFill>
                            <a:schemeClr val="tx1">
                              <a:lumMod val="75000"/>
                              <a:lumOff val="25000"/>
                            </a:schemeClr>
                          </a:solidFill>
                        </a:rPr>
                        <a:t>Miners</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4F6F8"/>
                    </a:solidFill>
                  </a:tcPr>
                </a:tc>
                <a:tc>
                  <a:txBody>
                    <a:bodyPr/>
                    <a:lstStyle/>
                    <a:p>
                      <a:pPr algn="l"/>
                      <a:r>
                        <a:rPr lang="en-US" sz="1050" b="1" dirty="0">
                          <a:solidFill>
                            <a:schemeClr val="tx1">
                              <a:lumMod val="75000"/>
                              <a:lumOff val="25000"/>
                            </a:schemeClr>
                          </a:solidFill>
                        </a:rPr>
                        <a:t>Monthly Growth Miners</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4F6F8"/>
                    </a:solidFill>
                  </a:tcPr>
                </a:tc>
                <a:tc>
                  <a:txBody>
                    <a:bodyPr/>
                    <a:lstStyle/>
                    <a:p>
                      <a:pPr algn="l"/>
                      <a:r>
                        <a:rPr lang="en-US" sz="1050" b="1" dirty="0">
                          <a:solidFill>
                            <a:schemeClr val="tx1">
                              <a:lumMod val="75000"/>
                              <a:lumOff val="25000"/>
                            </a:schemeClr>
                          </a:solidFill>
                        </a:rPr>
                        <a:t>Price/ Miner</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4F6F8"/>
                    </a:solidFill>
                  </a:tcPr>
                </a:tc>
                <a:tc>
                  <a:txBody>
                    <a:bodyPr/>
                    <a:lstStyle/>
                    <a:p>
                      <a:pPr algn="l"/>
                      <a:r>
                        <a:rPr lang="en-US" sz="1050" b="1" dirty="0">
                          <a:solidFill>
                            <a:schemeClr val="tx1">
                              <a:lumMod val="75000"/>
                              <a:lumOff val="25000"/>
                            </a:schemeClr>
                          </a:solidFill>
                        </a:rPr>
                        <a:t>Avg. Payback Rate</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4F6F8"/>
                    </a:solidFill>
                  </a:tcPr>
                </a:tc>
                <a:tc>
                  <a:txBody>
                    <a:bodyPr/>
                    <a:lstStyle/>
                    <a:p>
                      <a:pPr algn="l"/>
                      <a:r>
                        <a:rPr lang="en-US" sz="1050" b="1" dirty="0">
                          <a:solidFill>
                            <a:schemeClr val="tx1">
                              <a:lumMod val="75000"/>
                              <a:lumOff val="25000"/>
                            </a:schemeClr>
                          </a:solidFill>
                        </a:rPr>
                        <a:t>Manufacturer</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4F6F8"/>
                    </a:solidFill>
                  </a:tcPr>
                </a:tc>
                <a:tc>
                  <a:txBody>
                    <a:bodyPr/>
                    <a:lstStyle/>
                    <a:p>
                      <a:pPr algn="l"/>
                      <a:r>
                        <a:rPr lang="en-US" sz="1050" b="1" dirty="0">
                          <a:solidFill>
                            <a:schemeClr val="tx1">
                              <a:lumMod val="75000"/>
                              <a:lumOff val="25000"/>
                            </a:schemeClr>
                          </a:solidFill>
                        </a:rPr>
                        <a:t>Network</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4F6F8"/>
                    </a:solidFill>
                  </a:tcPr>
                </a:tc>
                <a:extLst>
                  <a:ext uri="{0D108BD9-81ED-4DB2-BD59-A6C34878D82A}">
                    <a16:rowId xmlns:a16="http://schemas.microsoft.com/office/drawing/2014/main" val="3964572069"/>
                  </a:ext>
                </a:extLst>
              </a:tr>
              <a:tr h="493284">
                <a:tc>
                  <a:txBody>
                    <a:bodyPr/>
                    <a:lstStyle/>
                    <a:p>
                      <a:pPr lvl="0" algn="l">
                        <a:buNone/>
                      </a:pPr>
                      <a:r>
                        <a:rPr lang="en-US" sz="1050" b="1" dirty="0">
                          <a:solidFill>
                            <a:schemeClr val="tx1">
                              <a:lumMod val="75000"/>
                              <a:lumOff val="25000"/>
                            </a:schemeClr>
                          </a:solidFill>
                        </a:rPr>
                        <a:t>NZT</a:t>
                      </a:r>
                      <a:endParaRPr lang="en-US">
                        <a:solidFill>
                          <a:schemeClr val="tx1">
                            <a:lumMod val="75000"/>
                            <a:lumOff val="25000"/>
                          </a:schemeClr>
                        </a:solidFill>
                      </a:endParaRPr>
                    </a:p>
                  </a:txBody>
                  <a:tcPr marR="0" marT="0" marB="0" anchor="ctr">
                    <a:lnL w="0">
                      <a:noFill/>
                    </a:lnL>
                    <a:lnR w="6350">
                      <a:solidFill>
                        <a:schemeClr val="bg1">
                          <a:lumMod val="85000"/>
                        </a:schemeClr>
                      </a:solidFill>
                    </a:lnR>
                    <a:lnT w="6350">
                      <a:solidFill>
                        <a:schemeClr val="bg1">
                          <a:lumMod val="85000"/>
                        </a:schemeClr>
                      </a:solidFill>
                    </a:lnT>
                    <a:lnB w="6350">
                      <a:solidFill>
                        <a:schemeClr val="bg1">
                          <a:lumMod val="85000"/>
                        </a:schemeClr>
                      </a:solidFill>
                    </a:lnB>
                    <a:solidFill>
                      <a:srgbClr val="FDB837"/>
                    </a:solidFill>
                  </a:tcPr>
                </a:tc>
                <a:tc>
                  <a:txBody>
                    <a:bodyPr/>
                    <a:lstStyle/>
                    <a:p>
                      <a:pPr lvl="0" algn="l">
                        <a:buNone/>
                      </a:pPr>
                      <a:r>
                        <a:rPr lang="en-US" sz="1050" b="1" dirty="0">
                          <a:solidFill>
                            <a:schemeClr val="tx1">
                              <a:lumMod val="75000"/>
                              <a:lumOff val="25000"/>
                            </a:schemeClr>
                          </a:solidFill>
                        </a:rPr>
                        <a:t>10.5M¹</a:t>
                      </a:r>
                      <a:endParaRPr lang="en-US">
                        <a:solidFill>
                          <a:schemeClr val="tx1">
                            <a:lumMod val="75000"/>
                            <a:lumOff val="25000"/>
                          </a:schemeClr>
                        </a:solidFill>
                      </a:endParaRPr>
                    </a:p>
                  </a:txBody>
                  <a:tcPr marR="0" marT="0" marB="0" anchor="ctr">
                    <a:lnL w="6350">
                      <a:solidFill>
                        <a:schemeClr val="bg1">
                          <a:lumMod val="85000"/>
                        </a:schemeClr>
                      </a:solidFill>
                    </a:lnL>
                    <a:lnR w="6350">
                      <a:solidFill>
                        <a:schemeClr val="bg1">
                          <a:lumMod val="85000"/>
                        </a:schemeClr>
                      </a:solidFill>
                    </a:lnR>
                    <a:lnT w="6350">
                      <a:solidFill>
                        <a:schemeClr val="bg1">
                          <a:lumMod val="85000"/>
                        </a:schemeClr>
                      </a:solidFill>
                    </a:lnT>
                    <a:lnB w="6350">
                      <a:solidFill>
                        <a:schemeClr val="bg1">
                          <a:lumMod val="85000"/>
                        </a:schemeClr>
                      </a:solidFill>
                    </a:lnB>
                    <a:solidFill>
                      <a:srgbClr val="FDB837"/>
                    </a:solidFill>
                  </a:tcPr>
                </a:tc>
                <a:tc>
                  <a:txBody>
                    <a:bodyPr/>
                    <a:lstStyle/>
                    <a:p>
                      <a:pPr lvl="0" algn="l">
                        <a:buNone/>
                      </a:pPr>
                      <a:r>
                        <a:rPr lang="en-US" sz="1050" b="1" dirty="0">
                          <a:solidFill>
                            <a:schemeClr val="tx1">
                              <a:lumMod val="75000"/>
                              <a:lumOff val="25000"/>
                            </a:schemeClr>
                          </a:solidFill>
                        </a:rPr>
                        <a:t>175,000²</a:t>
                      </a:r>
                      <a:endParaRPr lang="en-US">
                        <a:solidFill>
                          <a:schemeClr val="tx1">
                            <a:lumMod val="75000"/>
                            <a:lumOff val="25000"/>
                          </a:schemeClr>
                        </a:solidFill>
                      </a:endParaRPr>
                    </a:p>
                  </a:txBody>
                  <a:tcPr marR="0" marT="0" marB="0" anchor="ctr">
                    <a:lnL w="6350">
                      <a:solidFill>
                        <a:schemeClr val="bg1">
                          <a:lumMod val="85000"/>
                        </a:schemeClr>
                      </a:solidFill>
                    </a:lnL>
                    <a:lnR w="6350">
                      <a:solidFill>
                        <a:schemeClr val="bg1">
                          <a:lumMod val="85000"/>
                        </a:schemeClr>
                      </a:solidFill>
                    </a:lnR>
                    <a:lnT w="6350">
                      <a:solidFill>
                        <a:schemeClr val="bg1">
                          <a:lumMod val="85000"/>
                        </a:schemeClr>
                      </a:solidFill>
                    </a:lnT>
                    <a:lnB w="6350">
                      <a:solidFill>
                        <a:schemeClr val="bg1">
                          <a:lumMod val="85000"/>
                        </a:schemeClr>
                      </a:solidFill>
                    </a:lnB>
                    <a:solidFill>
                      <a:srgbClr val="FDB837"/>
                    </a:solidFill>
                  </a:tcPr>
                </a:tc>
                <a:tc>
                  <a:txBody>
                    <a:bodyPr/>
                    <a:lstStyle/>
                    <a:p>
                      <a:pPr lvl="0" algn="l">
                        <a:buNone/>
                      </a:pPr>
                      <a:r>
                        <a:rPr lang="en-US" sz="1050" b="1" dirty="0">
                          <a:solidFill>
                            <a:schemeClr val="tx1">
                              <a:lumMod val="75000"/>
                              <a:lumOff val="25000"/>
                            </a:schemeClr>
                          </a:solidFill>
                        </a:rPr>
                        <a:t>$100¹-$2,700³</a:t>
                      </a:r>
                      <a:endParaRPr lang="en-US">
                        <a:solidFill>
                          <a:schemeClr val="tx1">
                            <a:lumMod val="75000"/>
                            <a:lumOff val="25000"/>
                          </a:schemeClr>
                        </a:solidFill>
                      </a:endParaRPr>
                    </a:p>
                  </a:txBody>
                  <a:tcPr marR="0" marT="0" marB="0" anchor="ctr">
                    <a:lnL w="6350">
                      <a:solidFill>
                        <a:schemeClr val="bg1">
                          <a:lumMod val="85000"/>
                        </a:schemeClr>
                      </a:solidFill>
                    </a:lnL>
                    <a:lnR w="6350">
                      <a:solidFill>
                        <a:schemeClr val="bg1">
                          <a:lumMod val="85000"/>
                        </a:schemeClr>
                      </a:solidFill>
                    </a:lnR>
                    <a:lnT w="6350">
                      <a:solidFill>
                        <a:schemeClr val="bg1">
                          <a:lumMod val="85000"/>
                        </a:schemeClr>
                      </a:solidFill>
                    </a:lnT>
                    <a:lnB w="6350">
                      <a:solidFill>
                        <a:schemeClr val="bg1">
                          <a:lumMod val="85000"/>
                        </a:schemeClr>
                      </a:solidFill>
                    </a:lnB>
                    <a:solidFill>
                      <a:srgbClr val="FDB837"/>
                    </a:solidFill>
                  </a:tcPr>
                </a:tc>
                <a:tc>
                  <a:txBody>
                    <a:bodyPr/>
                    <a:lstStyle/>
                    <a:p>
                      <a:pPr lvl="0" algn="l">
                        <a:buNone/>
                      </a:pPr>
                      <a:r>
                        <a:rPr lang="en-US" sz="1050" b="1" dirty="0">
                          <a:solidFill>
                            <a:schemeClr val="tx1">
                              <a:lumMod val="75000"/>
                              <a:lumOff val="25000"/>
                            </a:schemeClr>
                          </a:solidFill>
                        </a:rPr>
                        <a:t>3-12 months</a:t>
                      </a:r>
                      <a:endParaRPr lang="en-US" dirty="0">
                        <a:solidFill>
                          <a:schemeClr val="tx1">
                            <a:lumMod val="75000"/>
                            <a:lumOff val="25000"/>
                          </a:schemeClr>
                        </a:solidFill>
                      </a:endParaRPr>
                    </a:p>
                  </a:txBody>
                  <a:tcPr marR="0" marT="0" marB="0" anchor="ctr">
                    <a:lnL w="6350">
                      <a:solidFill>
                        <a:schemeClr val="bg1">
                          <a:lumMod val="85000"/>
                        </a:schemeClr>
                      </a:solidFill>
                    </a:lnL>
                    <a:lnR w="6350">
                      <a:solidFill>
                        <a:schemeClr val="bg1">
                          <a:lumMod val="85000"/>
                        </a:schemeClr>
                      </a:solidFill>
                    </a:lnR>
                    <a:lnT w="6350">
                      <a:solidFill>
                        <a:schemeClr val="bg1">
                          <a:lumMod val="85000"/>
                        </a:schemeClr>
                      </a:solidFill>
                    </a:lnT>
                    <a:lnB w="6350">
                      <a:solidFill>
                        <a:schemeClr val="bg1">
                          <a:lumMod val="85000"/>
                        </a:schemeClr>
                      </a:solidFill>
                    </a:lnB>
                    <a:solidFill>
                      <a:srgbClr val="FDB837"/>
                    </a:solidFill>
                  </a:tcPr>
                </a:tc>
                <a:tc>
                  <a:txBody>
                    <a:bodyPr/>
                    <a:lstStyle/>
                    <a:p>
                      <a:pPr lvl="0" algn="l">
                        <a:buNone/>
                      </a:pPr>
                      <a:r>
                        <a:rPr lang="en-US" sz="1050" b="1" dirty="0">
                          <a:solidFill>
                            <a:schemeClr val="tx1">
                              <a:lumMod val="75000"/>
                              <a:lumOff val="25000"/>
                            </a:schemeClr>
                          </a:solidFill>
                        </a:rPr>
                        <a:t>NZT HW Foundry or 3</a:t>
                      </a:r>
                      <a:r>
                        <a:rPr lang="en-US" sz="1050" b="1" baseline="30000" dirty="0">
                          <a:solidFill>
                            <a:schemeClr val="tx1">
                              <a:lumMod val="75000"/>
                              <a:lumOff val="25000"/>
                            </a:schemeClr>
                          </a:solidFill>
                        </a:rPr>
                        <a:t>rd</a:t>
                      </a:r>
                      <a:r>
                        <a:rPr lang="en-US" sz="1050" b="1" dirty="0">
                          <a:solidFill>
                            <a:schemeClr val="tx1">
                              <a:lumMod val="75000"/>
                              <a:lumOff val="25000"/>
                            </a:schemeClr>
                          </a:solidFill>
                        </a:rPr>
                        <a:t> party External</a:t>
                      </a:r>
                      <a:endParaRPr lang="en-US" dirty="0">
                        <a:solidFill>
                          <a:schemeClr val="tx1">
                            <a:lumMod val="75000"/>
                            <a:lumOff val="25000"/>
                          </a:schemeClr>
                        </a:solidFill>
                      </a:endParaRPr>
                    </a:p>
                  </a:txBody>
                  <a:tcPr marR="0" marT="0" marB="0" anchor="ctr">
                    <a:lnL w="6350">
                      <a:solidFill>
                        <a:schemeClr val="bg1">
                          <a:lumMod val="85000"/>
                        </a:schemeClr>
                      </a:solidFill>
                    </a:lnL>
                    <a:lnR w="6350">
                      <a:solidFill>
                        <a:schemeClr val="bg1">
                          <a:lumMod val="85000"/>
                        </a:schemeClr>
                      </a:solidFill>
                    </a:lnR>
                    <a:lnT w="6350">
                      <a:solidFill>
                        <a:schemeClr val="bg1">
                          <a:lumMod val="85000"/>
                        </a:schemeClr>
                      </a:solidFill>
                    </a:lnT>
                    <a:lnB w="6350">
                      <a:solidFill>
                        <a:schemeClr val="bg1">
                          <a:lumMod val="85000"/>
                        </a:schemeClr>
                      </a:solidFill>
                    </a:lnB>
                    <a:solidFill>
                      <a:srgbClr val="FDB837"/>
                    </a:solidFill>
                  </a:tcPr>
                </a:tc>
                <a:tc>
                  <a:txBody>
                    <a:bodyPr/>
                    <a:lstStyle/>
                    <a:p>
                      <a:pPr lvl="0" algn="l">
                        <a:buNone/>
                      </a:pPr>
                      <a:r>
                        <a:rPr lang="en-US" sz="1050" b="1" dirty="0">
                          <a:solidFill>
                            <a:schemeClr val="tx1">
                              <a:lumMod val="75000"/>
                              <a:lumOff val="25000"/>
                            </a:schemeClr>
                          </a:solidFill>
                        </a:rPr>
                        <a:t>NZT 100% Distributed and Autonomous</a:t>
                      </a:r>
                      <a:endParaRPr lang="en-US" dirty="0">
                        <a:solidFill>
                          <a:schemeClr val="tx1">
                            <a:lumMod val="75000"/>
                            <a:lumOff val="25000"/>
                          </a:schemeClr>
                        </a:solidFill>
                      </a:endParaRPr>
                    </a:p>
                  </a:txBody>
                  <a:tcPr marR="0" marT="0" marB="0" anchor="ctr">
                    <a:lnL w="6350">
                      <a:solidFill>
                        <a:schemeClr val="bg1">
                          <a:lumMod val="85000"/>
                        </a:schemeClr>
                      </a:solidFill>
                    </a:lnL>
                    <a:lnR w="0">
                      <a:noFill/>
                    </a:lnR>
                    <a:lnT w="6350">
                      <a:solidFill>
                        <a:schemeClr val="bg1">
                          <a:lumMod val="85000"/>
                        </a:schemeClr>
                      </a:solidFill>
                    </a:lnT>
                    <a:lnB w="6350">
                      <a:solidFill>
                        <a:schemeClr val="bg1">
                          <a:lumMod val="85000"/>
                        </a:schemeClr>
                      </a:solidFill>
                    </a:lnB>
                    <a:solidFill>
                      <a:srgbClr val="FDB837"/>
                    </a:solidFill>
                  </a:tcPr>
                </a:tc>
                <a:extLst>
                  <a:ext uri="{0D108BD9-81ED-4DB2-BD59-A6C34878D82A}">
                    <a16:rowId xmlns:a16="http://schemas.microsoft.com/office/drawing/2014/main" val="2508742124"/>
                  </a:ext>
                </a:extLst>
              </a:tr>
              <a:tr h="493284">
                <a:tc>
                  <a:txBody>
                    <a:bodyPr/>
                    <a:lstStyle/>
                    <a:p>
                      <a:pPr algn="l"/>
                      <a:r>
                        <a:rPr lang="en-US" sz="1050" dirty="0">
                          <a:solidFill>
                            <a:schemeClr val="tx1">
                              <a:lumMod val="75000"/>
                              <a:lumOff val="25000"/>
                            </a:schemeClr>
                          </a:solidFill>
                        </a:rPr>
                        <a:t>Helium</a:t>
                      </a:r>
                    </a:p>
                  </a:txBody>
                  <a:tcPr marR="0" marT="0" marB="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703,784</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80,000</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$600</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24 months-10 years*</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External</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LoRaWan</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33480854"/>
                  </a:ext>
                </a:extLst>
              </a:tr>
              <a:tr h="493284">
                <a:tc>
                  <a:txBody>
                    <a:bodyPr/>
                    <a:lstStyle/>
                    <a:p>
                      <a:pPr algn="l"/>
                      <a:r>
                        <a:rPr lang="en-US" sz="1050" dirty="0">
                          <a:solidFill>
                            <a:schemeClr val="tx1">
                              <a:lumMod val="75000"/>
                              <a:lumOff val="25000"/>
                            </a:schemeClr>
                          </a:solidFill>
                        </a:rPr>
                        <a:t>MXC</a:t>
                      </a:r>
                    </a:p>
                  </a:txBody>
                  <a:tcPr marR="0" marT="0" marB="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23,729</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1,000</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$3,000</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10 months</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Internal</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LoRaWan / LPWAN</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22414827"/>
                  </a:ext>
                </a:extLst>
              </a:tr>
              <a:tr h="493284">
                <a:tc>
                  <a:txBody>
                    <a:bodyPr/>
                    <a:lstStyle/>
                    <a:p>
                      <a:pPr algn="l"/>
                      <a:r>
                        <a:rPr lang="en-US" sz="1050" dirty="0">
                          <a:solidFill>
                            <a:schemeClr val="tx1">
                              <a:lumMod val="75000"/>
                              <a:lumOff val="25000"/>
                            </a:schemeClr>
                          </a:solidFill>
                        </a:rPr>
                        <a:t>Planetwatch*</a:t>
                      </a:r>
                    </a:p>
                  </a:txBody>
                  <a:tcPr marR="0" marT="0" marB="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67,078</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3,000</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$350-$2,700 </a:t>
                      </a:r>
                      <a:endParaRPr lang="en-US" sz="1050">
                        <a:solidFill>
                          <a:schemeClr val="tx1">
                            <a:lumMod val="75000"/>
                            <a:lumOff val="25000"/>
                          </a:schemeClr>
                        </a:solidFill>
                      </a:endParaRPr>
                    </a:p>
                    <a:p>
                      <a:pPr algn="l"/>
                      <a:r>
                        <a:rPr lang="en-US" sz="1050" i="1" dirty="0">
                          <a:solidFill>
                            <a:schemeClr val="tx1">
                              <a:lumMod val="50000"/>
                              <a:lumOff val="50000"/>
                            </a:schemeClr>
                          </a:solidFill>
                        </a:rPr>
                        <a:t>+ annual license fee</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30 months-15 years*</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External</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Manufacturer’s centralized servers</a:t>
                      </a:r>
                    </a:p>
                  </a:txBody>
                  <a:tcPr marR="0" marT="0" marB="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83735934"/>
                  </a:ext>
                </a:extLst>
              </a:tr>
            </a:tbl>
          </a:graphicData>
        </a:graphic>
      </p:graphicFrame>
    </p:spTree>
    <p:extLst>
      <p:ext uri="{BB962C8B-B14F-4D97-AF65-F5344CB8AC3E}">
        <p14:creationId xmlns:p14="http://schemas.microsoft.com/office/powerpoint/2010/main" val="2755321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Single Corner Rounded 13">
            <a:extLst>
              <a:ext uri="{FF2B5EF4-FFF2-40B4-BE49-F238E27FC236}">
                <a16:creationId xmlns:a16="http://schemas.microsoft.com/office/drawing/2014/main" id="{4BF915D0-CC31-46B8-AA13-11360B1FCCB6}"/>
              </a:ext>
            </a:extLst>
          </p:cNvPr>
          <p:cNvSpPr/>
          <p:nvPr/>
        </p:nvSpPr>
        <p:spPr>
          <a:xfrm>
            <a:off x="0" y="1190625"/>
            <a:ext cx="4829175" cy="2000250"/>
          </a:xfrm>
          <a:prstGeom prst="round1Rect">
            <a:avLst/>
          </a:prstGeom>
          <a:solidFill>
            <a:schemeClr val="tx1">
              <a:lumMod val="85000"/>
              <a:lumOff val="15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a:extLst>
              <a:ext uri="{FF2B5EF4-FFF2-40B4-BE49-F238E27FC236}">
                <a16:creationId xmlns:a16="http://schemas.microsoft.com/office/drawing/2014/main" id="{4C266CE0-8685-45BC-B748-C4D4D34663D0}"/>
              </a:ext>
            </a:extLst>
          </p:cNvPr>
          <p:cNvSpPr>
            <a:spLocks noGrp="1"/>
          </p:cNvSpPr>
          <p:nvPr>
            <p:ph type="title"/>
          </p:nvPr>
        </p:nvSpPr>
        <p:spPr/>
        <p:txBody>
          <a:bodyPr>
            <a:normAutofit/>
          </a:bodyPr>
          <a:lstStyle/>
          <a:p>
            <a:r>
              <a:rPr lang="en-US" dirty="0"/>
              <a:t>Comparing to other Decentralized Storage Networks</a:t>
            </a:r>
          </a:p>
        </p:txBody>
      </p:sp>
      <p:sp>
        <p:nvSpPr>
          <p:cNvPr id="4" name="Footer Placeholder 3">
            <a:extLst>
              <a:ext uri="{FF2B5EF4-FFF2-40B4-BE49-F238E27FC236}">
                <a16:creationId xmlns:a16="http://schemas.microsoft.com/office/drawing/2014/main" id="{7C2947BE-5C16-48CA-BAFF-F3CD953689A2}"/>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endParaRPr lang="en-US" dirty="0"/>
          </a:p>
        </p:txBody>
      </p:sp>
      <p:sp>
        <p:nvSpPr>
          <p:cNvPr id="5" name="Slide Number Placeholder 4">
            <a:extLst>
              <a:ext uri="{FF2B5EF4-FFF2-40B4-BE49-F238E27FC236}">
                <a16:creationId xmlns:a16="http://schemas.microsoft.com/office/drawing/2014/main" id="{A8406677-EFEC-44E9-BF05-27250F4359DC}"/>
              </a:ext>
            </a:extLst>
          </p:cNvPr>
          <p:cNvSpPr>
            <a:spLocks noGrp="1"/>
          </p:cNvSpPr>
          <p:nvPr>
            <p:ph type="sldNum" sz="quarter" idx="12"/>
          </p:nvPr>
        </p:nvSpPr>
        <p:spPr/>
        <p:txBody>
          <a:bodyPr/>
          <a:lstStyle/>
          <a:p>
            <a:fld id="{7A4098E9-92C9-477D-BEAF-BDB50A38DDA1}" type="slidenum">
              <a:rPr lang="en-US" smtClean="0"/>
              <a:pPr/>
              <a:t>21</a:t>
            </a:fld>
            <a:endParaRPr lang="en-US" dirty="0"/>
          </a:p>
        </p:txBody>
      </p:sp>
      <p:sp>
        <p:nvSpPr>
          <p:cNvPr id="6" name="Rectangle: Rounded Corners 5">
            <a:extLst>
              <a:ext uri="{FF2B5EF4-FFF2-40B4-BE49-F238E27FC236}">
                <a16:creationId xmlns:a16="http://schemas.microsoft.com/office/drawing/2014/main" id="{CD914F6B-5555-4876-8718-64C3A8D7C1FA}"/>
              </a:ext>
            </a:extLst>
          </p:cNvPr>
          <p:cNvSpPr/>
          <p:nvPr/>
        </p:nvSpPr>
        <p:spPr>
          <a:xfrm>
            <a:off x="533401" y="2631882"/>
            <a:ext cx="10972799" cy="2963633"/>
          </a:xfrm>
          <a:prstGeom prst="roundRect">
            <a:avLst>
              <a:gd name="adj" fmla="val 5831"/>
            </a:avLst>
          </a:prstGeom>
          <a:solidFill>
            <a:schemeClr val="bg1"/>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5">
            <a:extLst>
              <a:ext uri="{FF2B5EF4-FFF2-40B4-BE49-F238E27FC236}">
                <a16:creationId xmlns:a16="http://schemas.microsoft.com/office/drawing/2014/main" id="{90AE743F-6424-4E72-9005-B9B9D1B7BF4B}"/>
              </a:ext>
            </a:extLst>
          </p:cNvPr>
          <p:cNvGraphicFramePr>
            <a:graphicFrameLocks noGrp="1"/>
          </p:cNvGraphicFramePr>
          <p:nvPr>
            <p:extLst>
              <p:ext uri="{D42A27DB-BD31-4B8C-83A1-F6EECF244321}">
                <p14:modId xmlns:p14="http://schemas.microsoft.com/office/powerpoint/2010/main" val="1392571228"/>
              </p:ext>
            </p:extLst>
          </p:nvPr>
        </p:nvGraphicFramePr>
        <p:xfrm>
          <a:off x="753752" y="2833538"/>
          <a:ext cx="10532096" cy="2560320"/>
        </p:xfrm>
        <a:graphic>
          <a:graphicData uri="http://schemas.openxmlformats.org/drawingml/2006/table">
            <a:tbl>
              <a:tblPr firstRow="1" bandRow="1">
                <a:tableStyleId>{5940675A-B579-460E-94D1-54222C63F5DA}</a:tableStyleId>
              </a:tblPr>
              <a:tblGrid>
                <a:gridCol w="898987">
                  <a:extLst>
                    <a:ext uri="{9D8B030D-6E8A-4147-A177-3AD203B41FA5}">
                      <a16:colId xmlns:a16="http://schemas.microsoft.com/office/drawing/2014/main" val="730961072"/>
                    </a:ext>
                  </a:extLst>
                </a:gridCol>
                <a:gridCol w="1968471">
                  <a:extLst>
                    <a:ext uri="{9D8B030D-6E8A-4147-A177-3AD203B41FA5}">
                      <a16:colId xmlns:a16="http://schemas.microsoft.com/office/drawing/2014/main" val="2057068495"/>
                    </a:ext>
                  </a:extLst>
                </a:gridCol>
                <a:gridCol w="1265115">
                  <a:extLst>
                    <a:ext uri="{9D8B030D-6E8A-4147-A177-3AD203B41FA5}">
                      <a16:colId xmlns:a16="http://schemas.microsoft.com/office/drawing/2014/main" val="2205973189"/>
                    </a:ext>
                  </a:extLst>
                </a:gridCol>
                <a:gridCol w="1552575">
                  <a:extLst>
                    <a:ext uri="{9D8B030D-6E8A-4147-A177-3AD203B41FA5}">
                      <a16:colId xmlns:a16="http://schemas.microsoft.com/office/drawing/2014/main" val="471341252"/>
                    </a:ext>
                  </a:extLst>
                </a:gridCol>
                <a:gridCol w="1906640">
                  <a:extLst>
                    <a:ext uri="{9D8B030D-6E8A-4147-A177-3AD203B41FA5}">
                      <a16:colId xmlns:a16="http://schemas.microsoft.com/office/drawing/2014/main" val="3616352368"/>
                    </a:ext>
                  </a:extLst>
                </a:gridCol>
                <a:gridCol w="1246135">
                  <a:extLst>
                    <a:ext uri="{9D8B030D-6E8A-4147-A177-3AD203B41FA5}">
                      <a16:colId xmlns:a16="http://schemas.microsoft.com/office/drawing/2014/main" val="1715060632"/>
                    </a:ext>
                  </a:extLst>
                </a:gridCol>
                <a:gridCol w="1694173">
                  <a:extLst>
                    <a:ext uri="{9D8B030D-6E8A-4147-A177-3AD203B41FA5}">
                      <a16:colId xmlns:a16="http://schemas.microsoft.com/office/drawing/2014/main" val="1301481728"/>
                    </a:ext>
                  </a:extLst>
                </a:gridCol>
              </a:tblGrid>
              <a:tr h="365760">
                <a:tc>
                  <a:txBody>
                    <a:bodyPr/>
                    <a:lstStyle/>
                    <a:p>
                      <a:pPr algn="l"/>
                      <a:r>
                        <a:rPr lang="en-US" sz="1050" b="1" dirty="0">
                          <a:solidFill>
                            <a:schemeClr val="tx1">
                              <a:lumMod val="75000"/>
                              <a:lumOff val="25000"/>
                            </a:schemeClr>
                          </a:solidFill>
                        </a:rPr>
                        <a:t>Network</a:t>
                      </a:r>
                    </a:p>
                  </a:txBody>
                  <a:tcPr marT="0" marB="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4F6F8"/>
                    </a:solidFill>
                  </a:tcPr>
                </a:tc>
                <a:tc>
                  <a:txBody>
                    <a:bodyPr/>
                    <a:lstStyle/>
                    <a:p>
                      <a:pPr algn="l"/>
                      <a:r>
                        <a:rPr lang="en-US" sz="1050" b="1" dirty="0">
                          <a:solidFill>
                            <a:schemeClr val="tx1">
                              <a:lumMod val="75000"/>
                              <a:lumOff val="25000"/>
                            </a:schemeClr>
                          </a:solidFill>
                        </a:rPr>
                        <a:t>Min. Hardware Investment</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4F6F8"/>
                    </a:solidFill>
                  </a:tcPr>
                </a:tc>
                <a:tc>
                  <a:txBody>
                    <a:bodyPr/>
                    <a:lstStyle/>
                    <a:p>
                      <a:pPr algn="l"/>
                      <a:r>
                        <a:rPr lang="en-US" sz="1050" b="1" dirty="0">
                          <a:solidFill>
                            <a:schemeClr val="tx1">
                              <a:lumMod val="75000"/>
                              <a:lumOff val="25000"/>
                            </a:schemeClr>
                          </a:solidFill>
                        </a:rPr>
                        <a:t>Min. Staking</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4F6F8"/>
                    </a:solidFill>
                  </a:tcPr>
                </a:tc>
                <a:tc>
                  <a:txBody>
                    <a:bodyPr/>
                    <a:lstStyle/>
                    <a:p>
                      <a:pPr algn="l"/>
                      <a:r>
                        <a:rPr lang="en-US" sz="1050" b="1" dirty="0">
                          <a:solidFill>
                            <a:schemeClr val="tx1">
                              <a:lumMod val="75000"/>
                              <a:lumOff val="25000"/>
                            </a:schemeClr>
                          </a:solidFill>
                        </a:rPr>
                        <a:t>Storage Usage Rate</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4F6F8"/>
                    </a:solidFill>
                  </a:tcPr>
                </a:tc>
                <a:tc>
                  <a:txBody>
                    <a:bodyPr/>
                    <a:lstStyle/>
                    <a:p>
                      <a:pPr algn="l"/>
                      <a:r>
                        <a:rPr lang="en-US" sz="1050" b="1" dirty="0">
                          <a:solidFill>
                            <a:schemeClr val="tx1">
                              <a:lumMod val="75000"/>
                              <a:lumOff val="25000"/>
                            </a:schemeClr>
                          </a:solidFill>
                        </a:rPr>
                        <a:t>Monthly Electricity Costs</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4F6F8"/>
                    </a:solidFill>
                  </a:tcPr>
                </a:tc>
                <a:tc>
                  <a:txBody>
                    <a:bodyPr/>
                    <a:lstStyle/>
                    <a:p>
                      <a:pPr algn="l"/>
                      <a:r>
                        <a:rPr lang="en-US" sz="1050" b="1" dirty="0">
                          <a:solidFill>
                            <a:schemeClr val="tx1">
                              <a:lumMod val="75000"/>
                              <a:lumOff val="25000"/>
                            </a:schemeClr>
                          </a:solidFill>
                        </a:rPr>
                        <a:t>Storage Costs</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4F6F8"/>
                    </a:solidFill>
                  </a:tcPr>
                </a:tc>
                <a:tc>
                  <a:txBody>
                    <a:bodyPr/>
                    <a:lstStyle/>
                    <a:p>
                      <a:pPr algn="l"/>
                      <a:r>
                        <a:rPr lang="en-US" sz="1050" b="1" dirty="0">
                          <a:solidFill>
                            <a:schemeClr val="tx1">
                              <a:lumMod val="75000"/>
                              <a:lumOff val="25000"/>
                            </a:schemeClr>
                          </a:solidFill>
                        </a:rPr>
                        <a:t>Income Base</a:t>
                      </a:r>
                    </a:p>
                  </a:txBody>
                  <a:tcPr marT="0" marB="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F4F6F8"/>
                    </a:solidFill>
                  </a:tcPr>
                </a:tc>
                <a:extLst>
                  <a:ext uri="{0D108BD9-81ED-4DB2-BD59-A6C34878D82A}">
                    <a16:rowId xmlns:a16="http://schemas.microsoft.com/office/drawing/2014/main" val="3964572069"/>
                  </a:ext>
                </a:extLst>
              </a:tr>
              <a:tr h="548640">
                <a:tc>
                  <a:txBody>
                    <a:bodyPr/>
                    <a:lstStyle/>
                    <a:p>
                      <a:pPr lvl="0" algn="l">
                        <a:buNone/>
                      </a:pPr>
                      <a:r>
                        <a:rPr lang="en-US" sz="1050" b="1" dirty="0">
                          <a:solidFill>
                            <a:schemeClr val="tx1">
                              <a:lumMod val="75000"/>
                              <a:lumOff val="25000"/>
                            </a:schemeClr>
                          </a:solidFill>
                        </a:rPr>
                        <a:t>NZT</a:t>
                      </a:r>
                      <a:endParaRPr lang="en-US"/>
                    </a:p>
                  </a:txBody>
                  <a:tcPr marT="0" marB="0" anchor="ctr">
                    <a:lnL w="0">
                      <a:noFill/>
                    </a:lnL>
                    <a:lnR w="6350">
                      <a:solidFill>
                        <a:schemeClr val="bg1">
                          <a:lumMod val="85000"/>
                        </a:schemeClr>
                      </a:solidFill>
                    </a:lnR>
                    <a:lnT w="6350">
                      <a:solidFill>
                        <a:schemeClr val="bg1">
                          <a:lumMod val="85000"/>
                        </a:schemeClr>
                      </a:solidFill>
                    </a:lnT>
                    <a:lnB w="6350">
                      <a:solidFill>
                        <a:schemeClr val="bg1">
                          <a:lumMod val="85000"/>
                        </a:schemeClr>
                      </a:solidFill>
                    </a:lnB>
                    <a:solidFill>
                      <a:srgbClr val="FDB837"/>
                    </a:solidFill>
                  </a:tcPr>
                </a:tc>
                <a:tc>
                  <a:txBody>
                    <a:bodyPr/>
                    <a:lstStyle/>
                    <a:p>
                      <a:pPr lvl="0" algn="l">
                        <a:buNone/>
                      </a:pPr>
                      <a:r>
                        <a:rPr lang="en-US" sz="1050" b="1" dirty="0">
                          <a:solidFill>
                            <a:schemeClr val="tx1">
                              <a:lumMod val="75000"/>
                              <a:lumOff val="25000"/>
                            </a:schemeClr>
                          </a:solidFill>
                        </a:rPr>
                        <a:t>$2,700</a:t>
                      </a:r>
                      <a:endParaRPr lang="en-US"/>
                    </a:p>
                  </a:txBody>
                  <a:tcPr marT="0" marB="0" anchor="ctr">
                    <a:lnL w="6350">
                      <a:solidFill>
                        <a:schemeClr val="bg1">
                          <a:lumMod val="85000"/>
                        </a:schemeClr>
                      </a:solidFill>
                    </a:lnL>
                    <a:lnR w="6350">
                      <a:solidFill>
                        <a:schemeClr val="bg1">
                          <a:lumMod val="85000"/>
                        </a:schemeClr>
                      </a:solidFill>
                    </a:lnR>
                    <a:lnT w="6350">
                      <a:solidFill>
                        <a:schemeClr val="bg1">
                          <a:lumMod val="85000"/>
                        </a:schemeClr>
                      </a:solidFill>
                    </a:lnT>
                    <a:lnB w="6350">
                      <a:solidFill>
                        <a:schemeClr val="bg1">
                          <a:lumMod val="85000"/>
                        </a:schemeClr>
                      </a:solidFill>
                    </a:lnB>
                    <a:solidFill>
                      <a:srgbClr val="FDB837"/>
                    </a:solidFill>
                  </a:tcPr>
                </a:tc>
                <a:tc>
                  <a:txBody>
                    <a:bodyPr/>
                    <a:lstStyle/>
                    <a:p>
                      <a:pPr lvl="0" algn="l">
                        <a:buNone/>
                      </a:pPr>
                      <a:r>
                        <a:rPr lang="en-US" sz="1050" b="1" dirty="0">
                          <a:solidFill>
                            <a:schemeClr val="tx1">
                              <a:lumMod val="75000"/>
                              <a:lumOff val="25000"/>
                            </a:schemeClr>
                          </a:solidFill>
                        </a:rPr>
                        <a:t>0</a:t>
                      </a:r>
                      <a:endParaRPr lang="en-US"/>
                    </a:p>
                  </a:txBody>
                  <a:tcPr marT="0" marB="0" anchor="ctr">
                    <a:lnL w="6350">
                      <a:solidFill>
                        <a:schemeClr val="bg1">
                          <a:lumMod val="85000"/>
                        </a:schemeClr>
                      </a:solidFill>
                    </a:lnL>
                    <a:lnR w="6350">
                      <a:solidFill>
                        <a:schemeClr val="bg1">
                          <a:lumMod val="85000"/>
                        </a:schemeClr>
                      </a:solidFill>
                    </a:lnR>
                    <a:lnT w="6350">
                      <a:solidFill>
                        <a:schemeClr val="bg1">
                          <a:lumMod val="85000"/>
                        </a:schemeClr>
                      </a:solidFill>
                    </a:lnT>
                    <a:lnB w="6350">
                      <a:solidFill>
                        <a:schemeClr val="bg1">
                          <a:lumMod val="85000"/>
                        </a:schemeClr>
                      </a:solidFill>
                    </a:lnB>
                    <a:solidFill>
                      <a:srgbClr val="FDB837"/>
                    </a:solidFill>
                  </a:tcPr>
                </a:tc>
                <a:tc>
                  <a:txBody>
                    <a:bodyPr/>
                    <a:lstStyle/>
                    <a:p>
                      <a:pPr lvl="0" algn="l">
                        <a:buNone/>
                      </a:pPr>
                      <a:r>
                        <a:rPr lang="en-US" sz="1050" b="1" dirty="0">
                          <a:solidFill>
                            <a:schemeClr val="tx1">
                              <a:lumMod val="75000"/>
                              <a:lumOff val="25000"/>
                            </a:schemeClr>
                          </a:solidFill>
                        </a:rPr>
                        <a:t>high</a:t>
                      </a:r>
                      <a:endParaRPr lang="en-US"/>
                    </a:p>
                  </a:txBody>
                  <a:tcPr marT="0" marB="0" anchor="ctr">
                    <a:lnL w="6350">
                      <a:solidFill>
                        <a:schemeClr val="bg1">
                          <a:lumMod val="85000"/>
                        </a:schemeClr>
                      </a:solidFill>
                    </a:lnL>
                    <a:lnR w="6350">
                      <a:solidFill>
                        <a:schemeClr val="bg1">
                          <a:lumMod val="85000"/>
                        </a:schemeClr>
                      </a:solidFill>
                    </a:lnR>
                    <a:lnT w="6350">
                      <a:solidFill>
                        <a:schemeClr val="bg1">
                          <a:lumMod val="85000"/>
                        </a:schemeClr>
                      </a:solidFill>
                    </a:lnT>
                    <a:lnB w="6350">
                      <a:solidFill>
                        <a:schemeClr val="bg1">
                          <a:lumMod val="85000"/>
                        </a:schemeClr>
                      </a:solidFill>
                    </a:lnB>
                    <a:solidFill>
                      <a:srgbClr val="FDB837"/>
                    </a:solidFill>
                  </a:tcPr>
                </a:tc>
                <a:tc>
                  <a:txBody>
                    <a:bodyPr/>
                    <a:lstStyle/>
                    <a:p>
                      <a:pPr lvl="0" algn="l">
                        <a:buNone/>
                      </a:pPr>
                      <a:r>
                        <a:rPr lang="en-US" sz="1050" b="1" dirty="0">
                          <a:solidFill>
                            <a:schemeClr val="tx1">
                              <a:lumMod val="75000"/>
                              <a:lumOff val="25000"/>
                            </a:schemeClr>
                          </a:solidFill>
                        </a:rPr>
                        <a:t>$10-20</a:t>
                      </a:r>
                      <a:endParaRPr lang="en-US"/>
                    </a:p>
                  </a:txBody>
                  <a:tcPr marT="0" marB="0" anchor="ctr">
                    <a:lnL w="6350">
                      <a:solidFill>
                        <a:schemeClr val="bg1">
                          <a:lumMod val="85000"/>
                        </a:schemeClr>
                      </a:solidFill>
                    </a:lnL>
                    <a:lnR w="6350">
                      <a:solidFill>
                        <a:schemeClr val="bg1">
                          <a:lumMod val="85000"/>
                        </a:schemeClr>
                      </a:solidFill>
                    </a:lnR>
                    <a:lnT w="6350">
                      <a:solidFill>
                        <a:schemeClr val="bg1">
                          <a:lumMod val="85000"/>
                        </a:schemeClr>
                      </a:solidFill>
                    </a:lnT>
                    <a:lnB w="6350">
                      <a:solidFill>
                        <a:schemeClr val="bg1">
                          <a:lumMod val="85000"/>
                        </a:schemeClr>
                      </a:solidFill>
                    </a:lnB>
                    <a:solidFill>
                      <a:srgbClr val="FDB837"/>
                    </a:solidFill>
                  </a:tcPr>
                </a:tc>
                <a:tc>
                  <a:txBody>
                    <a:bodyPr/>
                    <a:lstStyle/>
                    <a:p>
                      <a:pPr lvl="0" algn="l">
                        <a:buNone/>
                      </a:pPr>
                      <a:r>
                        <a:rPr lang="en-US" sz="1050" b="1" dirty="0">
                          <a:solidFill>
                            <a:schemeClr val="tx1">
                              <a:lumMod val="75000"/>
                              <a:lumOff val="25000"/>
                            </a:schemeClr>
                          </a:solidFill>
                        </a:rPr>
                        <a:t>NZT</a:t>
                      </a:r>
                      <a:endParaRPr lang="en-US"/>
                    </a:p>
                  </a:txBody>
                  <a:tcPr marT="0" marB="0" anchor="ctr">
                    <a:lnL w="6350">
                      <a:solidFill>
                        <a:schemeClr val="bg1">
                          <a:lumMod val="85000"/>
                        </a:schemeClr>
                      </a:solidFill>
                    </a:lnL>
                    <a:lnR w="6350">
                      <a:solidFill>
                        <a:schemeClr val="bg1">
                          <a:lumMod val="85000"/>
                        </a:schemeClr>
                      </a:solidFill>
                    </a:lnR>
                    <a:lnT w="6350">
                      <a:solidFill>
                        <a:schemeClr val="bg1">
                          <a:lumMod val="85000"/>
                        </a:schemeClr>
                      </a:solidFill>
                    </a:lnT>
                    <a:lnB w="6350">
                      <a:solidFill>
                        <a:schemeClr val="bg1">
                          <a:lumMod val="85000"/>
                        </a:schemeClr>
                      </a:solidFill>
                    </a:lnB>
                    <a:solidFill>
                      <a:srgbClr val="FDB837"/>
                    </a:solidFill>
                  </a:tcPr>
                </a:tc>
                <a:tc>
                  <a:txBody>
                    <a:bodyPr/>
                    <a:lstStyle/>
                    <a:p>
                      <a:pPr lvl="0" algn="l">
                        <a:buNone/>
                      </a:pPr>
                      <a:r>
                        <a:rPr lang="en-US" sz="1050" b="1" dirty="0">
                          <a:solidFill>
                            <a:schemeClr val="tx1">
                              <a:lumMod val="75000"/>
                              <a:lumOff val="25000"/>
                            </a:schemeClr>
                          </a:solidFill>
                        </a:rPr>
                        <a:t>Integral part of the network</a:t>
                      </a:r>
                      <a:endParaRPr lang="en-US"/>
                    </a:p>
                  </a:txBody>
                  <a:tcPr marT="0" marB="0" anchor="ctr">
                    <a:lnL w="6350">
                      <a:solidFill>
                        <a:schemeClr val="bg1">
                          <a:lumMod val="85000"/>
                        </a:schemeClr>
                      </a:solidFill>
                    </a:lnL>
                    <a:lnR w="0">
                      <a:noFill/>
                    </a:lnR>
                    <a:lnT w="6350">
                      <a:solidFill>
                        <a:schemeClr val="bg1">
                          <a:lumMod val="85000"/>
                        </a:schemeClr>
                      </a:solidFill>
                    </a:lnT>
                    <a:lnB w="6350">
                      <a:solidFill>
                        <a:schemeClr val="bg1">
                          <a:lumMod val="85000"/>
                        </a:schemeClr>
                      </a:solidFill>
                    </a:lnB>
                    <a:solidFill>
                      <a:srgbClr val="FDB837"/>
                    </a:solidFill>
                  </a:tcPr>
                </a:tc>
                <a:extLst>
                  <a:ext uri="{0D108BD9-81ED-4DB2-BD59-A6C34878D82A}">
                    <a16:rowId xmlns:a16="http://schemas.microsoft.com/office/drawing/2014/main" val="379481532"/>
                  </a:ext>
                </a:extLst>
              </a:tr>
              <a:tr h="548640">
                <a:tc>
                  <a:txBody>
                    <a:bodyPr/>
                    <a:lstStyle/>
                    <a:p>
                      <a:pPr algn="l"/>
                      <a:r>
                        <a:rPr lang="en-US" sz="1050" dirty="0">
                          <a:solidFill>
                            <a:schemeClr val="tx1">
                              <a:lumMod val="75000"/>
                              <a:lumOff val="25000"/>
                            </a:schemeClr>
                          </a:solidFill>
                        </a:rPr>
                        <a:t>Filecoin</a:t>
                      </a:r>
                    </a:p>
                  </a:txBody>
                  <a:tcPr marT="0" marB="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$15,000</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$15,000 of FIL tokens</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very low</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$150-300</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Low/ FIL *</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Existing storage reputation</a:t>
                      </a:r>
                    </a:p>
                  </a:txBody>
                  <a:tcPr marT="0" marB="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33480854"/>
                  </a:ext>
                </a:extLst>
              </a:tr>
              <a:tr h="548640">
                <a:tc>
                  <a:txBody>
                    <a:bodyPr/>
                    <a:lstStyle/>
                    <a:p>
                      <a:pPr algn="l"/>
                      <a:r>
                        <a:rPr lang="en-US" sz="1050" dirty="0">
                          <a:solidFill>
                            <a:schemeClr val="tx1">
                              <a:lumMod val="75000"/>
                              <a:lumOff val="25000"/>
                            </a:schemeClr>
                          </a:solidFill>
                        </a:rPr>
                        <a:t>Storj</a:t>
                      </a:r>
                    </a:p>
                  </a:txBody>
                  <a:tcPr marT="0" marB="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$100+ but need PC</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0</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extremely low</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$30-150</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Low / $</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dirty="0">
                          <a:ln>
                            <a:noFill/>
                          </a:ln>
                          <a:solidFill>
                            <a:schemeClr val="tx1">
                              <a:lumMod val="75000"/>
                              <a:lumOff val="25000"/>
                            </a:schemeClr>
                          </a:solidFill>
                          <a:effectLst/>
                          <a:uLnTx/>
                          <a:uFillTx/>
                        </a:rPr>
                        <a:t>Existing storage reputation</a:t>
                      </a:r>
                      <a:endParaRPr kumimoji="0" lang="en-US" sz="105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marT="0" marB="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322414827"/>
                  </a:ext>
                </a:extLst>
              </a:tr>
              <a:tr h="548640">
                <a:tc>
                  <a:txBody>
                    <a:bodyPr/>
                    <a:lstStyle/>
                    <a:p>
                      <a:pPr algn="l"/>
                      <a:r>
                        <a:rPr lang="en-US" sz="1050" dirty="0">
                          <a:solidFill>
                            <a:schemeClr val="tx1">
                              <a:lumMod val="75000"/>
                              <a:lumOff val="25000"/>
                            </a:schemeClr>
                          </a:solidFill>
                        </a:rPr>
                        <a:t>Sia</a:t>
                      </a:r>
                    </a:p>
                  </a:txBody>
                  <a:tcPr marT="0" marB="0"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$100+ but need PC</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0</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extremely low</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$30-150</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l"/>
                      <a:r>
                        <a:rPr lang="en-US" sz="1050" dirty="0">
                          <a:solidFill>
                            <a:schemeClr val="tx1">
                              <a:lumMod val="75000"/>
                              <a:lumOff val="25000"/>
                            </a:schemeClr>
                          </a:solidFill>
                        </a:rPr>
                        <a:t>Low / $</a:t>
                      </a:r>
                    </a:p>
                  </a:txBody>
                  <a:tcPr marT="0"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dirty="0">
                          <a:ln>
                            <a:noFill/>
                          </a:ln>
                          <a:solidFill>
                            <a:schemeClr val="tx1">
                              <a:lumMod val="75000"/>
                              <a:lumOff val="25000"/>
                            </a:schemeClr>
                          </a:solidFill>
                          <a:effectLst/>
                          <a:uLnTx/>
                          <a:uFillTx/>
                        </a:rPr>
                        <a:t>Existing storage reputation</a:t>
                      </a:r>
                      <a:endParaRPr kumimoji="0" lang="en-US" sz="105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marT="0" marB="0"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83735934"/>
                  </a:ext>
                </a:extLst>
              </a:tr>
            </a:tbl>
          </a:graphicData>
        </a:graphic>
      </p:graphicFrame>
      <p:sp>
        <p:nvSpPr>
          <p:cNvPr id="9" name="TextBox 8">
            <a:extLst>
              <a:ext uri="{FF2B5EF4-FFF2-40B4-BE49-F238E27FC236}">
                <a16:creationId xmlns:a16="http://schemas.microsoft.com/office/drawing/2014/main" id="{89DA1000-D09A-4C24-A1AD-6C33EC8256BB}"/>
              </a:ext>
            </a:extLst>
          </p:cNvPr>
          <p:cNvSpPr txBox="1"/>
          <p:nvPr/>
        </p:nvSpPr>
        <p:spPr>
          <a:xfrm>
            <a:off x="609601" y="1560800"/>
            <a:ext cx="3695700" cy="646331"/>
          </a:xfrm>
          <a:prstGeom prst="rect">
            <a:avLst/>
          </a:prstGeom>
          <a:noFill/>
        </p:spPr>
        <p:txBody>
          <a:bodyPr wrap="square" lIns="0" tIns="0" rIns="0" bIns="0" rtlCol="0" anchor="t" anchorCtr="0">
            <a:spAutoFit/>
          </a:bodyPr>
          <a:lstStyle/>
          <a:p>
            <a:r>
              <a:rPr lang="en-US" sz="1400" b="1" dirty="0">
                <a:solidFill>
                  <a:schemeClr val="bg1"/>
                </a:solidFill>
              </a:rPr>
              <a:t>We are the first fully decentralized storage network that gives storage providers income distribution.</a:t>
            </a:r>
          </a:p>
        </p:txBody>
      </p:sp>
      <p:sp>
        <p:nvSpPr>
          <p:cNvPr id="13" name="Rectangle: Rounded Corners 12">
            <a:extLst>
              <a:ext uri="{FF2B5EF4-FFF2-40B4-BE49-F238E27FC236}">
                <a16:creationId xmlns:a16="http://schemas.microsoft.com/office/drawing/2014/main" id="{0823E502-09FE-4A0C-AFB4-4C4C3F2B6754}"/>
              </a:ext>
            </a:extLst>
          </p:cNvPr>
          <p:cNvSpPr/>
          <p:nvPr/>
        </p:nvSpPr>
        <p:spPr>
          <a:xfrm>
            <a:off x="609600" y="1424919"/>
            <a:ext cx="173230" cy="31227"/>
          </a:xfrm>
          <a:prstGeom prst="roundRect">
            <a:avLst>
              <a:gd name="adj" fmla="val 50000"/>
            </a:avLst>
          </a:prstGeom>
          <a:solidFill>
            <a:srgbClr val="FDB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EC8DCA8-5C24-4CDB-9E9A-D9DE31F95590}"/>
              </a:ext>
            </a:extLst>
          </p:cNvPr>
          <p:cNvSpPr txBox="1"/>
          <p:nvPr/>
        </p:nvSpPr>
        <p:spPr>
          <a:xfrm>
            <a:off x="5268898" y="1599838"/>
            <a:ext cx="6131250" cy="861774"/>
          </a:xfrm>
          <a:prstGeom prst="rect">
            <a:avLst/>
          </a:prstGeom>
          <a:noFill/>
        </p:spPr>
        <p:txBody>
          <a:bodyPr wrap="square" lIns="0" tIns="0" rIns="0" bIns="0" rtlCol="0" anchor="t" anchorCtr="0">
            <a:spAutoFit/>
          </a:bodyPr>
          <a:lstStyle/>
          <a:p>
            <a:r>
              <a:rPr lang="en-US" sz="1400" b="1" dirty="0">
                <a:solidFill>
                  <a:srgbClr val="37617A"/>
                </a:solidFill>
              </a:rPr>
              <a:t>The </a:t>
            </a:r>
            <a:r>
              <a:rPr lang="en-US" sz="1400" b="1" dirty="0" err="1">
                <a:solidFill>
                  <a:srgbClr val="37617A"/>
                </a:solidFill>
              </a:rPr>
              <a:t>NZTwork</a:t>
            </a:r>
            <a:r>
              <a:rPr lang="en-US" sz="1400" b="1" dirty="0">
                <a:solidFill>
                  <a:srgbClr val="37617A"/>
                </a:solidFill>
              </a:rPr>
              <a:t> storage network will be decentralized, trustworthy and different, where any new storage provider entrant has the same hardware and the same income chances as any other provider. </a:t>
            </a:r>
            <a:r>
              <a:rPr lang="en-US" sz="1400" dirty="0">
                <a:solidFill>
                  <a:schemeClr val="tx1">
                    <a:lumMod val="75000"/>
                    <a:lumOff val="25000"/>
                  </a:schemeClr>
                </a:solidFill>
              </a:rPr>
              <a:t>Costs and rewards are integrated into the ecosystem.</a:t>
            </a:r>
          </a:p>
        </p:txBody>
      </p:sp>
      <p:cxnSp>
        <p:nvCxnSpPr>
          <p:cNvPr id="17" name="Straight Connector 16">
            <a:extLst>
              <a:ext uri="{FF2B5EF4-FFF2-40B4-BE49-F238E27FC236}">
                <a16:creationId xmlns:a16="http://schemas.microsoft.com/office/drawing/2014/main" id="{DD134F5F-77A2-4236-AB63-440BC69F2636}"/>
              </a:ext>
            </a:extLst>
          </p:cNvPr>
          <p:cNvCxnSpPr>
            <a:cxnSpLocks/>
          </p:cNvCxnSpPr>
          <p:nvPr/>
        </p:nvCxnSpPr>
        <p:spPr>
          <a:xfrm>
            <a:off x="5063475" y="1285875"/>
            <a:ext cx="633667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4A431F9A-BB0F-4252-A136-4AE1D5DC6B6B}"/>
              </a:ext>
            </a:extLst>
          </p:cNvPr>
          <p:cNvSpPr/>
          <p:nvPr/>
        </p:nvSpPr>
        <p:spPr>
          <a:xfrm>
            <a:off x="4452685" y="1601030"/>
            <a:ext cx="668829" cy="668829"/>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200"/>
          </a:p>
        </p:txBody>
      </p:sp>
      <p:grpSp>
        <p:nvGrpSpPr>
          <p:cNvPr id="33" name="Group 32">
            <a:extLst>
              <a:ext uri="{FF2B5EF4-FFF2-40B4-BE49-F238E27FC236}">
                <a16:creationId xmlns:a16="http://schemas.microsoft.com/office/drawing/2014/main" id="{4A574605-30E6-46EF-BCB6-E6EAC972C86C}"/>
              </a:ext>
            </a:extLst>
          </p:cNvPr>
          <p:cNvGrpSpPr/>
          <p:nvPr/>
        </p:nvGrpSpPr>
        <p:grpSpPr>
          <a:xfrm>
            <a:off x="4560647" y="1708992"/>
            <a:ext cx="452904" cy="452904"/>
            <a:chOff x="4340211" y="1530631"/>
            <a:chExt cx="809624" cy="809624"/>
          </a:xfrm>
          <a:solidFill>
            <a:srgbClr val="FDB837"/>
          </a:solidFill>
        </p:grpSpPr>
        <p:sp>
          <p:nvSpPr>
            <p:cNvPr id="24" name="Freeform: Shape 23">
              <a:extLst>
                <a:ext uri="{FF2B5EF4-FFF2-40B4-BE49-F238E27FC236}">
                  <a16:creationId xmlns:a16="http://schemas.microsoft.com/office/drawing/2014/main" id="{87DADED2-C1A9-4E6C-A4D1-61FAA616090B}"/>
                </a:ext>
              </a:extLst>
            </p:cNvPr>
            <p:cNvSpPr/>
            <p:nvPr/>
          </p:nvSpPr>
          <p:spPr>
            <a:xfrm>
              <a:off x="4592594" y="1779820"/>
              <a:ext cx="304858" cy="311245"/>
            </a:xfrm>
            <a:custGeom>
              <a:avLst/>
              <a:gdLst>
                <a:gd name="connsiteX0" fmla="*/ 292999 w 304858"/>
                <a:gd name="connsiteY0" fmla="*/ 162080 h 311245"/>
                <a:gd name="connsiteX1" fmla="*/ 304859 w 304858"/>
                <a:gd name="connsiteY1" fmla="*/ 150220 h 311245"/>
                <a:gd name="connsiteX2" fmla="*/ 304859 w 304858"/>
                <a:gd name="connsiteY2" fmla="*/ 64572 h 311245"/>
                <a:gd name="connsiteX3" fmla="*/ 297164 w 304858"/>
                <a:gd name="connsiteY3" fmla="*/ 53468 h 311245"/>
                <a:gd name="connsiteX4" fmla="*/ 156594 w 304858"/>
                <a:gd name="connsiteY4" fmla="*/ 755 h 311245"/>
                <a:gd name="connsiteX5" fmla="*/ 148264 w 304858"/>
                <a:gd name="connsiteY5" fmla="*/ 755 h 311245"/>
                <a:gd name="connsiteX6" fmla="*/ 7695 w 304858"/>
                <a:gd name="connsiteY6" fmla="*/ 53468 h 311245"/>
                <a:gd name="connsiteX7" fmla="*/ 0 w 304858"/>
                <a:gd name="connsiteY7" fmla="*/ 64572 h 311245"/>
                <a:gd name="connsiteX8" fmla="*/ 0 w 304858"/>
                <a:gd name="connsiteY8" fmla="*/ 102650 h 311245"/>
                <a:gd name="connsiteX9" fmla="*/ 11860 w 304858"/>
                <a:gd name="connsiteY9" fmla="*/ 114509 h 311245"/>
                <a:gd name="connsiteX10" fmla="*/ 23719 w 304858"/>
                <a:gd name="connsiteY10" fmla="*/ 102650 h 311245"/>
                <a:gd name="connsiteX11" fmla="*/ 23719 w 304858"/>
                <a:gd name="connsiteY11" fmla="*/ 81686 h 311245"/>
                <a:gd name="connsiteX12" fmla="*/ 140570 w 304858"/>
                <a:gd name="connsiteY12" fmla="*/ 125504 h 311245"/>
                <a:gd name="connsiteX13" fmla="*/ 140570 w 304858"/>
                <a:gd name="connsiteY13" fmla="*/ 282273 h 311245"/>
                <a:gd name="connsiteX14" fmla="*/ 23719 w 304858"/>
                <a:gd name="connsiteY14" fmla="*/ 238455 h 311245"/>
                <a:gd name="connsiteX15" fmla="*/ 23719 w 304858"/>
                <a:gd name="connsiteY15" fmla="*/ 158128 h 311245"/>
                <a:gd name="connsiteX16" fmla="*/ 11860 w 304858"/>
                <a:gd name="connsiteY16" fmla="*/ 146268 h 311245"/>
                <a:gd name="connsiteX17" fmla="*/ 0 w 304858"/>
                <a:gd name="connsiteY17" fmla="*/ 158128 h 311245"/>
                <a:gd name="connsiteX18" fmla="*/ 0 w 304858"/>
                <a:gd name="connsiteY18" fmla="*/ 246674 h 311245"/>
                <a:gd name="connsiteX19" fmla="*/ 7695 w 304858"/>
                <a:gd name="connsiteY19" fmla="*/ 257778 h 311245"/>
                <a:gd name="connsiteX20" fmla="*/ 148264 w 304858"/>
                <a:gd name="connsiteY20" fmla="*/ 310491 h 311245"/>
                <a:gd name="connsiteX21" fmla="*/ 148270 w 304858"/>
                <a:gd name="connsiteY21" fmla="*/ 310458 h 311245"/>
                <a:gd name="connsiteX22" fmla="*/ 152431 w 304858"/>
                <a:gd name="connsiteY22" fmla="*/ 311245 h 311245"/>
                <a:gd name="connsiteX23" fmla="*/ 156594 w 304858"/>
                <a:gd name="connsiteY23" fmla="*/ 310489 h 311245"/>
                <a:gd name="connsiteX24" fmla="*/ 297164 w 304858"/>
                <a:gd name="connsiteY24" fmla="*/ 257777 h 311245"/>
                <a:gd name="connsiteX25" fmla="*/ 304859 w 304858"/>
                <a:gd name="connsiteY25" fmla="*/ 246673 h 311245"/>
                <a:gd name="connsiteX26" fmla="*/ 304859 w 304858"/>
                <a:gd name="connsiteY26" fmla="*/ 205499 h 311245"/>
                <a:gd name="connsiteX27" fmla="*/ 292999 w 304858"/>
                <a:gd name="connsiteY27" fmla="*/ 193639 h 311245"/>
                <a:gd name="connsiteX28" fmla="*/ 281139 w 304858"/>
                <a:gd name="connsiteY28" fmla="*/ 205499 h 311245"/>
                <a:gd name="connsiteX29" fmla="*/ 281139 w 304858"/>
                <a:gd name="connsiteY29" fmla="*/ 238453 h 311245"/>
                <a:gd name="connsiteX30" fmla="*/ 164289 w 304858"/>
                <a:gd name="connsiteY30" fmla="*/ 282273 h 311245"/>
                <a:gd name="connsiteX31" fmla="*/ 164289 w 304858"/>
                <a:gd name="connsiteY31" fmla="*/ 125504 h 311245"/>
                <a:gd name="connsiteX32" fmla="*/ 281139 w 304858"/>
                <a:gd name="connsiteY32" fmla="*/ 81686 h 311245"/>
                <a:gd name="connsiteX33" fmla="*/ 281139 w 304858"/>
                <a:gd name="connsiteY33" fmla="*/ 150220 h 311245"/>
                <a:gd name="connsiteX34" fmla="*/ 292999 w 304858"/>
                <a:gd name="connsiteY34" fmla="*/ 162080 h 311245"/>
                <a:gd name="connsiteX35" fmla="*/ 152429 w 304858"/>
                <a:gd name="connsiteY35" fmla="*/ 104620 h 311245"/>
                <a:gd name="connsiteX36" fmla="*/ 45638 w 304858"/>
                <a:gd name="connsiteY36" fmla="*/ 64574 h 311245"/>
                <a:gd name="connsiteX37" fmla="*/ 152429 w 304858"/>
                <a:gd name="connsiteY37" fmla="*/ 24526 h 311245"/>
                <a:gd name="connsiteX38" fmla="*/ 259221 w 304858"/>
                <a:gd name="connsiteY38" fmla="*/ 64574 h 3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58" h="311245">
                  <a:moveTo>
                    <a:pt x="292999" y="162080"/>
                  </a:moveTo>
                  <a:cubicBezTo>
                    <a:pt x="299550" y="162080"/>
                    <a:pt x="304859" y="156770"/>
                    <a:pt x="304859" y="150220"/>
                  </a:cubicBezTo>
                  <a:lnTo>
                    <a:pt x="304859" y="64572"/>
                  </a:lnTo>
                  <a:cubicBezTo>
                    <a:pt x="304859" y="59629"/>
                    <a:pt x="301792" y="55203"/>
                    <a:pt x="297164" y="53468"/>
                  </a:cubicBezTo>
                  <a:lnTo>
                    <a:pt x="156594" y="755"/>
                  </a:lnTo>
                  <a:cubicBezTo>
                    <a:pt x="153908" y="-252"/>
                    <a:pt x="150952" y="-252"/>
                    <a:pt x="148264" y="755"/>
                  </a:cubicBezTo>
                  <a:lnTo>
                    <a:pt x="7695" y="53468"/>
                  </a:lnTo>
                  <a:cubicBezTo>
                    <a:pt x="3066" y="55204"/>
                    <a:pt x="0" y="59629"/>
                    <a:pt x="0" y="64572"/>
                  </a:cubicBezTo>
                  <a:lnTo>
                    <a:pt x="0" y="102650"/>
                  </a:lnTo>
                  <a:cubicBezTo>
                    <a:pt x="0" y="109199"/>
                    <a:pt x="5308" y="114509"/>
                    <a:pt x="11860" y="114509"/>
                  </a:cubicBezTo>
                  <a:cubicBezTo>
                    <a:pt x="18411" y="114509"/>
                    <a:pt x="23719" y="109199"/>
                    <a:pt x="23719" y="102650"/>
                  </a:cubicBezTo>
                  <a:lnTo>
                    <a:pt x="23719" y="81686"/>
                  </a:lnTo>
                  <a:lnTo>
                    <a:pt x="140570" y="125504"/>
                  </a:lnTo>
                  <a:lnTo>
                    <a:pt x="140570" y="282273"/>
                  </a:lnTo>
                  <a:lnTo>
                    <a:pt x="23719" y="238455"/>
                  </a:lnTo>
                  <a:lnTo>
                    <a:pt x="23719" y="158128"/>
                  </a:lnTo>
                  <a:cubicBezTo>
                    <a:pt x="23719" y="151578"/>
                    <a:pt x="18411" y="146268"/>
                    <a:pt x="11860" y="146268"/>
                  </a:cubicBezTo>
                  <a:cubicBezTo>
                    <a:pt x="5308" y="146268"/>
                    <a:pt x="0" y="151578"/>
                    <a:pt x="0" y="158128"/>
                  </a:cubicBezTo>
                  <a:lnTo>
                    <a:pt x="0" y="246674"/>
                  </a:lnTo>
                  <a:cubicBezTo>
                    <a:pt x="0" y="251617"/>
                    <a:pt x="3066" y="256044"/>
                    <a:pt x="7695" y="257778"/>
                  </a:cubicBezTo>
                  <a:lnTo>
                    <a:pt x="148264" y="310491"/>
                  </a:lnTo>
                  <a:cubicBezTo>
                    <a:pt x="148266" y="310481"/>
                    <a:pt x="148269" y="310469"/>
                    <a:pt x="148270" y="310458"/>
                  </a:cubicBezTo>
                  <a:cubicBezTo>
                    <a:pt x="149607" y="310959"/>
                    <a:pt x="151011" y="311245"/>
                    <a:pt x="152431" y="311245"/>
                  </a:cubicBezTo>
                  <a:cubicBezTo>
                    <a:pt x="153834" y="311245"/>
                    <a:pt x="155244" y="310997"/>
                    <a:pt x="156594" y="310489"/>
                  </a:cubicBezTo>
                  <a:lnTo>
                    <a:pt x="297164" y="257777"/>
                  </a:lnTo>
                  <a:cubicBezTo>
                    <a:pt x="301792" y="256040"/>
                    <a:pt x="304859" y="251616"/>
                    <a:pt x="304859" y="246673"/>
                  </a:cubicBezTo>
                  <a:lnTo>
                    <a:pt x="304859" y="205499"/>
                  </a:lnTo>
                  <a:cubicBezTo>
                    <a:pt x="304859" y="198949"/>
                    <a:pt x="299550" y="193639"/>
                    <a:pt x="292999" y="193639"/>
                  </a:cubicBezTo>
                  <a:cubicBezTo>
                    <a:pt x="286448" y="193639"/>
                    <a:pt x="281139" y="198949"/>
                    <a:pt x="281139" y="205499"/>
                  </a:cubicBezTo>
                  <a:lnTo>
                    <a:pt x="281139" y="238453"/>
                  </a:lnTo>
                  <a:lnTo>
                    <a:pt x="164289" y="282273"/>
                  </a:lnTo>
                  <a:lnTo>
                    <a:pt x="164289" y="125504"/>
                  </a:lnTo>
                  <a:lnTo>
                    <a:pt x="281139" y="81686"/>
                  </a:lnTo>
                  <a:lnTo>
                    <a:pt x="281139" y="150220"/>
                  </a:lnTo>
                  <a:cubicBezTo>
                    <a:pt x="281139" y="156771"/>
                    <a:pt x="286448" y="162080"/>
                    <a:pt x="292999" y="162080"/>
                  </a:cubicBezTo>
                  <a:close/>
                  <a:moveTo>
                    <a:pt x="152429" y="104620"/>
                  </a:moveTo>
                  <a:lnTo>
                    <a:pt x="45638" y="64574"/>
                  </a:lnTo>
                  <a:lnTo>
                    <a:pt x="152429" y="24526"/>
                  </a:lnTo>
                  <a:lnTo>
                    <a:pt x="259221" y="64574"/>
                  </a:lnTo>
                  <a:close/>
                </a:path>
              </a:pathLst>
            </a:custGeom>
            <a:solidFill>
              <a:srgbClr val="37617A"/>
            </a:solidFill>
            <a:ln w="158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7F14958-5C80-42A4-9F0F-9439E52A0EB8}"/>
                </a:ext>
              </a:extLst>
            </p:cNvPr>
            <p:cNvSpPr/>
            <p:nvPr/>
          </p:nvSpPr>
          <p:spPr>
            <a:xfrm>
              <a:off x="4685242" y="1530631"/>
              <a:ext cx="119561" cy="215404"/>
            </a:xfrm>
            <a:custGeom>
              <a:avLst/>
              <a:gdLst>
                <a:gd name="connsiteX0" fmla="*/ 47921 w 119561"/>
                <a:gd name="connsiteY0" fmla="*/ 118376 h 215404"/>
                <a:gd name="connsiteX1" fmla="*/ 47921 w 119561"/>
                <a:gd name="connsiteY1" fmla="*/ 203545 h 215404"/>
                <a:gd name="connsiteX2" fmla="*/ 59781 w 119561"/>
                <a:gd name="connsiteY2" fmla="*/ 215405 h 215404"/>
                <a:gd name="connsiteX3" fmla="*/ 71641 w 119561"/>
                <a:gd name="connsiteY3" fmla="*/ 203545 h 215404"/>
                <a:gd name="connsiteX4" fmla="*/ 71641 w 119561"/>
                <a:gd name="connsiteY4" fmla="*/ 118376 h 215404"/>
                <a:gd name="connsiteX5" fmla="*/ 119562 w 119561"/>
                <a:gd name="connsiteY5" fmla="*/ 59781 h 215404"/>
                <a:gd name="connsiteX6" fmla="*/ 59781 w 119561"/>
                <a:gd name="connsiteY6" fmla="*/ 0 h 215404"/>
                <a:gd name="connsiteX7" fmla="*/ 0 w 119561"/>
                <a:gd name="connsiteY7" fmla="*/ 59781 h 215404"/>
                <a:gd name="connsiteX8" fmla="*/ 47921 w 119561"/>
                <a:gd name="connsiteY8" fmla="*/ 118376 h 215404"/>
                <a:gd name="connsiteX9" fmla="*/ 59781 w 119561"/>
                <a:gd name="connsiteY9" fmla="*/ 23719 h 215404"/>
                <a:gd name="connsiteX10" fmla="*/ 95843 w 119561"/>
                <a:gd name="connsiteY10" fmla="*/ 59781 h 215404"/>
                <a:gd name="connsiteX11" fmla="*/ 59781 w 119561"/>
                <a:gd name="connsiteY11" fmla="*/ 95843 h 215404"/>
                <a:gd name="connsiteX12" fmla="*/ 23719 w 119561"/>
                <a:gd name="connsiteY12" fmla="*/ 59781 h 215404"/>
                <a:gd name="connsiteX13" fmla="*/ 59781 w 119561"/>
                <a:gd name="connsiteY13" fmla="*/ 23719 h 21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561" h="215404">
                  <a:moveTo>
                    <a:pt x="47921" y="118376"/>
                  </a:moveTo>
                  <a:lnTo>
                    <a:pt x="47921" y="203545"/>
                  </a:lnTo>
                  <a:cubicBezTo>
                    <a:pt x="47921" y="210095"/>
                    <a:pt x="53230" y="215405"/>
                    <a:pt x="59781" y="215405"/>
                  </a:cubicBezTo>
                  <a:cubicBezTo>
                    <a:pt x="66332" y="215405"/>
                    <a:pt x="71641" y="210095"/>
                    <a:pt x="71641" y="203545"/>
                  </a:cubicBezTo>
                  <a:lnTo>
                    <a:pt x="71641" y="118376"/>
                  </a:lnTo>
                  <a:cubicBezTo>
                    <a:pt x="98942" y="112859"/>
                    <a:pt x="119562" y="88684"/>
                    <a:pt x="119562" y="59781"/>
                  </a:cubicBezTo>
                  <a:cubicBezTo>
                    <a:pt x="119562" y="26817"/>
                    <a:pt x="92745" y="0"/>
                    <a:pt x="59781" y="0"/>
                  </a:cubicBezTo>
                  <a:cubicBezTo>
                    <a:pt x="26817" y="0"/>
                    <a:pt x="0" y="26817"/>
                    <a:pt x="0" y="59781"/>
                  </a:cubicBezTo>
                  <a:cubicBezTo>
                    <a:pt x="0" y="88684"/>
                    <a:pt x="20620" y="112859"/>
                    <a:pt x="47921" y="118376"/>
                  </a:cubicBezTo>
                  <a:close/>
                  <a:moveTo>
                    <a:pt x="59781" y="23719"/>
                  </a:moveTo>
                  <a:cubicBezTo>
                    <a:pt x="79664" y="23719"/>
                    <a:pt x="95843" y="39896"/>
                    <a:pt x="95843" y="59781"/>
                  </a:cubicBezTo>
                  <a:cubicBezTo>
                    <a:pt x="95843" y="79666"/>
                    <a:pt x="79664" y="95843"/>
                    <a:pt x="59781" y="95843"/>
                  </a:cubicBezTo>
                  <a:cubicBezTo>
                    <a:pt x="39898" y="95843"/>
                    <a:pt x="23719" y="79666"/>
                    <a:pt x="23719" y="59781"/>
                  </a:cubicBezTo>
                  <a:cubicBezTo>
                    <a:pt x="23719" y="39896"/>
                    <a:pt x="39898" y="23719"/>
                    <a:pt x="59781" y="23719"/>
                  </a:cubicBezTo>
                  <a:close/>
                </a:path>
              </a:pathLst>
            </a:custGeom>
            <a:grpFill/>
            <a:ln w="158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32BDB25-6EE0-43C4-B55D-C3E40FE535B7}"/>
                </a:ext>
              </a:extLst>
            </p:cNvPr>
            <p:cNvSpPr/>
            <p:nvPr/>
          </p:nvSpPr>
          <p:spPr>
            <a:xfrm>
              <a:off x="4875482" y="2065902"/>
              <a:ext cx="179847" cy="179843"/>
            </a:xfrm>
            <a:custGeom>
              <a:avLst/>
              <a:gdLst>
                <a:gd name="connsiteX0" fmla="*/ 97702 w 179847"/>
                <a:gd name="connsiteY0" fmla="*/ 15558 h 179843"/>
                <a:gd name="connsiteX1" fmla="*/ 48636 w 179847"/>
                <a:gd name="connsiteY1" fmla="*/ 31863 h 179843"/>
                <a:gd name="connsiteX2" fmla="*/ 20247 w 179847"/>
                <a:gd name="connsiteY2" fmla="*/ 3474 h 179843"/>
                <a:gd name="connsiteX3" fmla="*/ 3474 w 179847"/>
                <a:gd name="connsiteY3" fmla="*/ 3474 h 179843"/>
                <a:gd name="connsiteX4" fmla="*/ 3474 w 179847"/>
                <a:gd name="connsiteY4" fmla="*/ 20245 h 179843"/>
                <a:gd name="connsiteX5" fmla="*/ 31864 w 179847"/>
                <a:gd name="connsiteY5" fmla="*/ 48634 h 179843"/>
                <a:gd name="connsiteX6" fmla="*/ 15560 w 179847"/>
                <a:gd name="connsiteY6" fmla="*/ 97700 h 179843"/>
                <a:gd name="connsiteX7" fmla="*/ 97703 w 179847"/>
                <a:gd name="connsiteY7" fmla="*/ 179844 h 179843"/>
                <a:gd name="connsiteX8" fmla="*/ 179847 w 179847"/>
                <a:gd name="connsiteY8" fmla="*/ 97700 h 179843"/>
                <a:gd name="connsiteX9" fmla="*/ 97702 w 179847"/>
                <a:gd name="connsiteY9" fmla="*/ 15558 h 179843"/>
                <a:gd name="connsiteX10" fmla="*/ 97702 w 179847"/>
                <a:gd name="connsiteY10" fmla="*/ 156126 h 179843"/>
                <a:gd name="connsiteX11" fmla="*/ 39277 w 179847"/>
                <a:gd name="connsiteY11" fmla="*/ 97702 h 179843"/>
                <a:gd name="connsiteX12" fmla="*/ 97702 w 179847"/>
                <a:gd name="connsiteY12" fmla="*/ 39277 h 179843"/>
                <a:gd name="connsiteX13" fmla="*/ 156126 w 179847"/>
                <a:gd name="connsiteY13" fmla="*/ 97702 h 179843"/>
                <a:gd name="connsiteX14" fmla="*/ 97702 w 179847"/>
                <a:gd name="connsiteY14" fmla="*/ 156126 h 179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847" h="179843">
                  <a:moveTo>
                    <a:pt x="97702" y="15558"/>
                  </a:moveTo>
                  <a:cubicBezTo>
                    <a:pt x="79322" y="15558"/>
                    <a:pt x="62336" y="21625"/>
                    <a:pt x="48636" y="31863"/>
                  </a:cubicBezTo>
                  <a:lnTo>
                    <a:pt x="20247" y="3474"/>
                  </a:lnTo>
                  <a:cubicBezTo>
                    <a:pt x="15613" y="-1158"/>
                    <a:pt x="8105" y="-1158"/>
                    <a:pt x="3474" y="3474"/>
                  </a:cubicBezTo>
                  <a:cubicBezTo>
                    <a:pt x="-1158" y="8105"/>
                    <a:pt x="-1158" y="15615"/>
                    <a:pt x="3474" y="20245"/>
                  </a:cubicBezTo>
                  <a:lnTo>
                    <a:pt x="31864" y="48634"/>
                  </a:lnTo>
                  <a:cubicBezTo>
                    <a:pt x="21627" y="62334"/>
                    <a:pt x="15560" y="79322"/>
                    <a:pt x="15560" y="97700"/>
                  </a:cubicBezTo>
                  <a:cubicBezTo>
                    <a:pt x="15560" y="142995"/>
                    <a:pt x="52410" y="179844"/>
                    <a:pt x="97703" y="179844"/>
                  </a:cubicBezTo>
                  <a:cubicBezTo>
                    <a:pt x="142996" y="179844"/>
                    <a:pt x="179847" y="142995"/>
                    <a:pt x="179847" y="97700"/>
                  </a:cubicBezTo>
                  <a:cubicBezTo>
                    <a:pt x="179847" y="52405"/>
                    <a:pt x="142996" y="15558"/>
                    <a:pt x="97702" y="15558"/>
                  </a:cubicBezTo>
                  <a:close/>
                  <a:moveTo>
                    <a:pt x="97702" y="156126"/>
                  </a:moveTo>
                  <a:cubicBezTo>
                    <a:pt x="65486" y="156126"/>
                    <a:pt x="39277" y="129916"/>
                    <a:pt x="39277" y="97702"/>
                  </a:cubicBezTo>
                  <a:cubicBezTo>
                    <a:pt x="39277" y="65488"/>
                    <a:pt x="65486" y="39277"/>
                    <a:pt x="97702" y="39277"/>
                  </a:cubicBezTo>
                  <a:cubicBezTo>
                    <a:pt x="129918" y="39277"/>
                    <a:pt x="156126" y="65488"/>
                    <a:pt x="156126" y="97702"/>
                  </a:cubicBezTo>
                  <a:cubicBezTo>
                    <a:pt x="156126" y="129916"/>
                    <a:pt x="129918" y="156126"/>
                    <a:pt x="97702" y="156126"/>
                  </a:cubicBezTo>
                  <a:close/>
                </a:path>
              </a:pathLst>
            </a:custGeom>
            <a:grpFill/>
            <a:ln w="158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9461200-C54B-4B68-856A-0C37B5FB8A6A}"/>
                </a:ext>
              </a:extLst>
            </p:cNvPr>
            <p:cNvSpPr/>
            <p:nvPr/>
          </p:nvSpPr>
          <p:spPr>
            <a:xfrm>
              <a:off x="4434720" y="1625140"/>
              <a:ext cx="179845" cy="179844"/>
            </a:xfrm>
            <a:custGeom>
              <a:avLst/>
              <a:gdLst>
                <a:gd name="connsiteX0" fmla="*/ 82142 w 179845"/>
                <a:gd name="connsiteY0" fmla="*/ 164286 h 179844"/>
                <a:gd name="connsiteX1" fmla="*/ 131208 w 179845"/>
                <a:gd name="connsiteY1" fmla="*/ 147981 h 179844"/>
                <a:gd name="connsiteX2" fmla="*/ 159597 w 179845"/>
                <a:gd name="connsiteY2" fmla="*/ 176370 h 179844"/>
                <a:gd name="connsiteX3" fmla="*/ 167985 w 179845"/>
                <a:gd name="connsiteY3" fmla="*/ 179844 h 179844"/>
                <a:gd name="connsiteX4" fmla="*/ 176372 w 179845"/>
                <a:gd name="connsiteY4" fmla="*/ 176370 h 179844"/>
                <a:gd name="connsiteX5" fmla="*/ 176372 w 179845"/>
                <a:gd name="connsiteY5" fmla="*/ 159599 h 179844"/>
                <a:gd name="connsiteX6" fmla="*/ 147983 w 179845"/>
                <a:gd name="connsiteY6" fmla="*/ 131210 h 179844"/>
                <a:gd name="connsiteX7" fmla="*/ 164287 w 179845"/>
                <a:gd name="connsiteY7" fmla="*/ 82144 h 179844"/>
                <a:gd name="connsiteX8" fmla="*/ 82144 w 179845"/>
                <a:gd name="connsiteY8" fmla="*/ 0 h 179844"/>
                <a:gd name="connsiteX9" fmla="*/ 0 w 179845"/>
                <a:gd name="connsiteY9" fmla="*/ 82144 h 179844"/>
                <a:gd name="connsiteX10" fmla="*/ 82142 w 179845"/>
                <a:gd name="connsiteY10" fmla="*/ 164286 h 179844"/>
                <a:gd name="connsiteX11" fmla="*/ 82142 w 179845"/>
                <a:gd name="connsiteY11" fmla="*/ 23718 h 179844"/>
                <a:gd name="connsiteX12" fmla="*/ 140566 w 179845"/>
                <a:gd name="connsiteY12" fmla="*/ 82142 h 179844"/>
                <a:gd name="connsiteX13" fmla="*/ 82142 w 179845"/>
                <a:gd name="connsiteY13" fmla="*/ 140566 h 179844"/>
                <a:gd name="connsiteX14" fmla="*/ 23718 w 179845"/>
                <a:gd name="connsiteY14" fmla="*/ 82142 h 179844"/>
                <a:gd name="connsiteX15" fmla="*/ 82142 w 179845"/>
                <a:gd name="connsiteY15" fmla="*/ 23718 h 17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9845" h="179844">
                  <a:moveTo>
                    <a:pt x="82142" y="164286"/>
                  </a:moveTo>
                  <a:cubicBezTo>
                    <a:pt x="100522" y="164286"/>
                    <a:pt x="117508" y="158218"/>
                    <a:pt x="131208" y="147981"/>
                  </a:cubicBezTo>
                  <a:lnTo>
                    <a:pt x="159597" y="176370"/>
                  </a:lnTo>
                  <a:cubicBezTo>
                    <a:pt x="161914" y="178685"/>
                    <a:pt x="164950" y="179844"/>
                    <a:pt x="167985" y="179844"/>
                  </a:cubicBezTo>
                  <a:cubicBezTo>
                    <a:pt x="171019" y="179844"/>
                    <a:pt x="174055" y="178687"/>
                    <a:pt x="176372" y="176370"/>
                  </a:cubicBezTo>
                  <a:cubicBezTo>
                    <a:pt x="181003" y="171739"/>
                    <a:pt x="181003" y="164229"/>
                    <a:pt x="176372" y="159599"/>
                  </a:cubicBezTo>
                  <a:lnTo>
                    <a:pt x="147983" y="131210"/>
                  </a:lnTo>
                  <a:cubicBezTo>
                    <a:pt x="158220" y="117509"/>
                    <a:pt x="164287" y="100522"/>
                    <a:pt x="164287" y="82144"/>
                  </a:cubicBezTo>
                  <a:cubicBezTo>
                    <a:pt x="164287" y="36849"/>
                    <a:pt x="127437" y="0"/>
                    <a:pt x="82144" y="0"/>
                  </a:cubicBezTo>
                  <a:cubicBezTo>
                    <a:pt x="36851" y="0"/>
                    <a:pt x="0" y="36849"/>
                    <a:pt x="0" y="82144"/>
                  </a:cubicBezTo>
                  <a:cubicBezTo>
                    <a:pt x="0" y="127438"/>
                    <a:pt x="36847" y="164286"/>
                    <a:pt x="82142" y="164286"/>
                  </a:cubicBezTo>
                  <a:close/>
                  <a:moveTo>
                    <a:pt x="82142" y="23718"/>
                  </a:moveTo>
                  <a:cubicBezTo>
                    <a:pt x="114358" y="23718"/>
                    <a:pt x="140566" y="49928"/>
                    <a:pt x="140566" y="82142"/>
                  </a:cubicBezTo>
                  <a:cubicBezTo>
                    <a:pt x="140566" y="114356"/>
                    <a:pt x="114358" y="140566"/>
                    <a:pt x="82142" y="140566"/>
                  </a:cubicBezTo>
                  <a:cubicBezTo>
                    <a:pt x="49926" y="140566"/>
                    <a:pt x="23718" y="114356"/>
                    <a:pt x="23718" y="82142"/>
                  </a:cubicBezTo>
                  <a:cubicBezTo>
                    <a:pt x="23718" y="49928"/>
                    <a:pt x="49926" y="23718"/>
                    <a:pt x="82142" y="23718"/>
                  </a:cubicBezTo>
                  <a:close/>
                </a:path>
              </a:pathLst>
            </a:custGeom>
            <a:grpFill/>
            <a:ln w="158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A50181D-98C9-4338-9760-845145359430}"/>
                </a:ext>
              </a:extLst>
            </p:cNvPr>
            <p:cNvSpPr/>
            <p:nvPr/>
          </p:nvSpPr>
          <p:spPr>
            <a:xfrm>
              <a:off x="4685242" y="2124851"/>
              <a:ext cx="119561" cy="215404"/>
            </a:xfrm>
            <a:custGeom>
              <a:avLst/>
              <a:gdLst>
                <a:gd name="connsiteX0" fmla="*/ 71641 w 119561"/>
                <a:gd name="connsiteY0" fmla="*/ 97029 h 215404"/>
                <a:gd name="connsiteX1" fmla="*/ 71641 w 119561"/>
                <a:gd name="connsiteY1" fmla="*/ 11860 h 215404"/>
                <a:gd name="connsiteX2" fmla="*/ 59781 w 119561"/>
                <a:gd name="connsiteY2" fmla="*/ 0 h 215404"/>
                <a:gd name="connsiteX3" fmla="*/ 47921 w 119561"/>
                <a:gd name="connsiteY3" fmla="*/ 11860 h 215404"/>
                <a:gd name="connsiteX4" fmla="*/ 47921 w 119561"/>
                <a:gd name="connsiteY4" fmla="*/ 97029 h 215404"/>
                <a:gd name="connsiteX5" fmla="*/ 0 w 119561"/>
                <a:gd name="connsiteY5" fmla="*/ 155624 h 215404"/>
                <a:gd name="connsiteX6" fmla="*/ 59781 w 119561"/>
                <a:gd name="connsiteY6" fmla="*/ 215405 h 215404"/>
                <a:gd name="connsiteX7" fmla="*/ 119562 w 119561"/>
                <a:gd name="connsiteY7" fmla="*/ 155624 h 215404"/>
                <a:gd name="connsiteX8" fmla="*/ 71641 w 119561"/>
                <a:gd name="connsiteY8" fmla="*/ 97029 h 215404"/>
                <a:gd name="connsiteX9" fmla="*/ 59781 w 119561"/>
                <a:gd name="connsiteY9" fmla="*/ 191685 h 215404"/>
                <a:gd name="connsiteX10" fmla="*/ 23719 w 119561"/>
                <a:gd name="connsiteY10" fmla="*/ 155624 h 215404"/>
                <a:gd name="connsiteX11" fmla="*/ 59781 w 119561"/>
                <a:gd name="connsiteY11" fmla="*/ 119562 h 215404"/>
                <a:gd name="connsiteX12" fmla="*/ 95843 w 119561"/>
                <a:gd name="connsiteY12" fmla="*/ 155624 h 215404"/>
                <a:gd name="connsiteX13" fmla="*/ 59781 w 119561"/>
                <a:gd name="connsiteY13" fmla="*/ 191685 h 21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561" h="215404">
                  <a:moveTo>
                    <a:pt x="71641" y="97029"/>
                  </a:moveTo>
                  <a:lnTo>
                    <a:pt x="71641" y="11860"/>
                  </a:lnTo>
                  <a:cubicBezTo>
                    <a:pt x="71641" y="5310"/>
                    <a:pt x="66332" y="0"/>
                    <a:pt x="59781" y="0"/>
                  </a:cubicBezTo>
                  <a:cubicBezTo>
                    <a:pt x="53230" y="0"/>
                    <a:pt x="47921" y="5310"/>
                    <a:pt x="47921" y="11860"/>
                  </a:cubicBezTo>
                  <a:lnTo>
                    <a:pt x="47921" y="97029"/>
                  </a:lnTo>
                  <a:cubicBezTo>
                    <a:pt x="20620" y="102546"/>
                    <a:pt x="0" y="126721"/>
                    <a:pt x="0" y="155624"/>
                  </a:cubicBezTo>
                  <a:cubicBezTo>
                    <a:pt x="0" y="188587"/>
                    <a:pt x="26817" y="215405"/>
                    <a:pt x="59781" y="215405"/>
                  </a:cubicBezTo>
                  <a:cubicBezTo>
                    <a:pt x="92745" y="215405"/>
                    <a:pt x="119562" y="188587"/>
                    <a:pt x="119562" y="155624"/>
                  </a:cubicBezTo>
                  <a:cubicBezTo>
                    <a:pt x="119562" y="126721"/>
                    <a:pt x="98942" y="102546"/>
                    <a:pt x="71641" y="97029"/>
                  </a:cubicBezTo>
                  <a:close/>
                  <a:moveTo>
                    <a:pt x="59781" y="191685"/>
                  </a:moveTo>
                  <a:cubicBezTo>
                    <a:pt x="39898" y="191685"/>
                    <a:pt x="23719" y="175508"/>
                    <a:pt x="23719" y="155624"/>
                  </a:cubicBezTo>
                  <a:cubicBezTo>
                    <a:pt x="23719" y="135739"/>
                    <a:pt x="39898" y="119562"/>
                    <a:pt x="59781" y="119562"/>
                  </a:cubicBezTo>
                  <a:cubicBezTo>
                    <a:pt x="79664" y="119562"/>
                    <a:pt x="95843" y="135739"/>
                    <a:pt x="95843" y="155624"/>
                  </a:cubicBezTo>
                  <a:cubicBezTo>
                    <a:pt x="95843" y="175508"/>
                    <a:pt x="79664" y="191685"/>
                    <a:pt x="59781" y="191685"/>
                  </a:cubicBezTo>
                  <a:close/>
                </a:path>
              </a:pathLst>
            </a:custGeom>
            <a:grpFill/>
            <a:ln w="158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B04E611-5955-4C7A-BFC7-D10F7DE43F72}"/>
                </a:ext>
              </a:extLst>
            </p:cNvPr>
            <p:cNvSpPr/>
            <p:nvPr/>
          </p:nvSpPr>
          <p:spPr>
            <a:xfrm>
              <a:off x="4934431" y="1875662"/>
              <a:ext cx="215404" cy="119561"/>
            </a:xfrm>
            <a:custGeom>
              <a:avLst/>
              <a:gdLst>
                <a:gd name="connsiteX0" fmla="*/ 155624 w 215404"/>
                <a:gd name="connsiteY0" fmla="*/ 0 h 119561"/>
                <a:gd name="connsiteX1" fmla="*/ 97029 w 215404"/>
                <a:gd name="connsiteY1" fmla="*/ 47921 h 119561"/>
                <a:gd name="connsiteX2" fmla="*/ 11860 w 215404"/>
                <a:gd name="connsiteY2" fmla="*/ 47921 h 119561"/>
                <a:gd name="connsiteX3" fmla="*/ 0 w 215404"/>
                <a:gd name="connsiteY3" fmla="*/ 59781 h 119561"/>
                <a:gd name="connsiteX4" fmla="*/ 11860 w 215404"/>
                <a:gd name="connsiteY4" fmla="*/ 71641 h 119561"/>
                <a:gd name="connsiteX5" fmla="*/ 97029 w 215404"/>
                <a:gd name="connsiteY5" fmla="*/ 71641 h 119561"/>
                <a:gd name="connsiteX6" fmla="*/ 155624 w 215404"/>
                <a:gd name="connsiteY6" fmla="*/ 119562 h 119561"/>
                <a:gd name="connsiteX7" fmla="*/ 215405 w 215404"/>
                <a:gd name="connsiteY7" fmla="*/ 59781 h 119561"/>
                <a:gd name="connsiteX8" fmla="*/ 155624 w 215404"/>
                <a:gd name="connsiteY8" fmla="*/ 0 h 119561"/>
                <a:gd name="connsiteX9" fmla="*/ 155624 w 215404"/>
                <a:gd name="connsiteY9" fmla="*/ 95843 h 119561"/>
                <a:gd name="connsiteX10" fmla="*/ 119562 w 215404"/>
                <a:gd name="connsiteY10" fmla="*/ 59781 h 119561"/>
                <a:gd name="connsiteX11" fmla="*/ 155624 w 215404"/>
                <a:gd name="connsiteY11" fmla="*/ 23719 h 119561"/>
                <a:gd name="connsiteX12" fmla="*/ 191685 w 215404"/>
                <a:gd name="connsiteY12" fmla="*/ 59781 h 119561"/>
                <a:gd name="connsiteX13" fmla="*/ 155624 w 215404"/>
                <a:gd name="connsiteY13" fmla="*/ 95843 h 11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404" h="119561">
                  <a:moveTo>
                    <a:pt x="155624" y="0"/>
                  </a:moveTo>
                  <a:cubicBezTo>
                    <a:pt x="126721" y="0"/>
                    <a:pt x="102546" y="20620"/>
                    <a:pt x="97029" y="47921"/>
                  </a:cubicBezTo>
                  <a:lnTo>
                    <a:pt x="11860" y="47921"/>
                  </a:lnTo>
                  <a:cubicBezTo>
                    <a:pt x="5308" y="47921"/>
                    <a:pt x="0" y="53231"/>
                    <a:pt x="0" y="59781"/>
                  </a:cubicBezTo>
                  <a:cubicBezTo>
                    <a:pt x="0" y="66331"/>
                    <a:pt x="5308" y="71641"/>
                    <a:pt x="11860" y="71641"/>
                  </a:cubicBezTo>
                  <a:lnTo>
                    <a:pt x="97029" y="71641"/>
                  </a:lnTo>
                  <a:cubicBezTo>
                    <a:pt x="102546" y="98942"/>
                    <a:pt x="126721" y="119562"/>
                    <a:pt x="155624" y="119562"/>
                  </a:cubicBezTo>
                  <a:cubicBezTo>
                    <a:pt x="188587" y="119562"/>
                    <a:pt x="215405" y="92745"/>
                    <a:pt x="215405" y="59781"/>
                  </a:cubicBezTo>
                  <a:cubicBezTo>
                    <a:pt x="215405" y="26817"/>
                    <a:pt x="188587" y="0"/>
                    <a:pt x="155624" y="0"/>
                  </a:cubicBezTo>
                  <a:close/>
                  <a:moveTo>
                    <a:pt x="155624" y="95843"/>
                  </a:moveTo>
                  <a:cubicBezTo>
                    <a:pt x="135740" y="95843"/>
                    <a:pt x="119562" y="79666"/>
                    <a:pt x="119562" y="59781"/>
                  </a:cubicBezTo>
                  <a:cubicBezTo>
                    <a:pt x="119562" y="39896"/>
                    <a:pt x="135739" y="23719"/>
                    <a:pt x="155624" y="23719"/>
                  </a:cubicBezTo>
                  <a:cubicBezTo>
                    <a:pt x="175508" y="23719"/>
                    <a:pt x="191685" y="39896"/>
                    <a:pt x="191685" y="59781"/>
                  </a:cubicBezTo>
                  <a:cubicBezTo>
                    <a:pt x="191685" y="79666"/>
                    <a:pt x="175508" y="95843"/>
                    <a:pt x="155624" y="95843"/>
                  </a:cubicBezTo>
                  <a:close/>
                </a:path>
              </a:pathLst>
            </a:custGeom>
            <a:grpFill/>
            <a:ln w="158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3F3C6D2-544E-4281-A699-1B5E4581D161}"/>
                </a:ext>
              </a:extLst>
            </p:cNvPr>
            <p:cNvSpPr/>
            <p:nvPr/>
          </p:nvSpPr>
          <p:spPr>
            <a:xfrm>
              <a:off x="4340211" y="1875662"/>
              <a:ext cx="215404" cy="119561"/>
            </a:xfrm>
            <a:custGeom>
              <a:avLst/>
              <a:gdLst>
                <a:gd name="connsiteX0" fmla="*/ 118376 w 215404"/>
                <a:gd name="connsiteY0" fmla="*/ 71641 h 119561"/>
                <a:gd name="connsiteX1" fmla="*/ 203545 w 215404"/>
                <a:gd name="connsiteY1" fmla="*/ 71641 h 119561"/>
                <a:gd name="connsiteX2" fmla="*/ 215405 w 215404"/>
                <a:gd name="connsiteY2" fmla="*/ 59781 h 119561"/>
                <a:gd name="connsiteX3" fmla="*/ 203545 w 215404"/>
                <a:gd name="connsiteY3" fmla="*/ 47921 h 119561"/>
                <a:gd name="connsiteX4" fmla="*/ 118376 w 215404"/>
                <a:gd name="connsiteY4" fmla="*/ 47921 h 119561"/>
                <a:gd name="connsiteX5" fmla="*/ 59781 w 215404"/>
                <a:gd name="connsiteY5" fmla="*/ 0 h 119561"/>
                <a:gd name="connsiteX6" fmla="*/ 0 w 215404"/>
                <a:gd name="connsiteY6" fmla="*/ 59781 h 119561"/>
                <a:gd name="connsiteX7" fmla="*/ 59781 w 215404"/>
                <a:gd name="connsiteY7" fmla="*/ 119562 h 119561"/>
                <a:gd name="connsiteX8" fmla="*/ 118376 w 215404"/>
                <a:gd name="connsiteY8" fmla="*/ 71641 h 119561"/>
                <a:gd name="connsiteX9" fmla="*/ 59781 w 215404"/>
                <a:gd name="connsiteY9" fmla="*/ 95843 h 119561"/>
                <a:gd name="connsiteX10" fmla="*/ 23719 w 215404"/>
                <a:gd name="connsiteY10" fmla="*/ 59781 h 119561"/>
                <a:gd name="connsiteX11" fmla="*/ 59781 w 215404"/>
                <a:gd name="connsiteY11" fmla="*/ 23719 h 119561"/>
                <a:gd name="connsiteX12" fmla="*/ 95841 w 215404"/>
                <a:gd name="connsiteY12" fmla="*/ 59781 h 119561"/>
                <a:gd name="connsiteX13" fmla="*/ 59781 w 215404"/>
                <a:gd name="connsiteY13" fmla="*/ 95843 h 11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404" h="119561">
                  <a:moveTo>
                    <a:pt x="118376" y="71641"/>
                  </a:moveTo>
                  <a:lnTo>
                    <a:pt x="203545" y="71641"/>
                  </a:lnTo>
                  <a:cubicBezTo>
                    <a:pt x="210096" y="71641"/>
                    <a:pt x="215405" y="66331"/>
                    <a:pt x="215405" y="59781"/>
                  </a:cubicBezTo>
                  <a:cubicBezTo>
                    <a:pt x="215405" y="53231"/>
                    <a:pt x="210096" y="47921"/>
                    <a:pt x="203545" y="47921"/>
                  </a:cubicBezTo>
                  <a:lnTo>
                    <a:pt x="118376" y="47921"/>
                  </a:lnTo>
                  <a:cubicBezTo>
                    <a:pt x="112859" y="20620"/>
                    <a:pt x="88684" y="0"/>
                    <a:pt x="59781" y="0"/>
                  </a:cubicBezTo>
                  <a:cubicBezTo>
                    <a:pt x="26817" y="0"/>
                    <a:pt x="0" y="26817"/>
                    <a:pt x="0" y="59781"/>
                  </a:cubicBezTo>
                  <a:cubicBezTo>
                    <a:pt x="0" y="92745"/>
                    <a:pt x="26817" y="119562"/>
                    <a:pt x="59781" y="119562"/>
                  </a:cubicBezTo>
                  <a:cubicBezTo>
                    <a:pt x="88684" y="119562"/>
                    <a:pt x="112859" y="98942"/>
                    <a:pt x="118376" y="71641"/>
                  </a:cubicBezTo>
                  <a:close/>
                  <a:moveTo>
                    <a:pt x="59781" y="95843"/>
                  </a:moveTo>
                  <a:cubicBezTo>
                    <a:pt x="39896" y="95843"/>
                    <a:pt x="23719" y="79666"/>
                    <a:pt x="23719" y="59781"/>
                  </a:cubicBezTo>
                  <a:cubicBezTo>
                    <a:pt x="23719" y="39896"/>
                    <a:pt x="39896" y="23719"/>
                    <a:pt x="59781" y="23719"/>
                  </a:cubicBezTo>
                  <a:cubicBezTo>
                    <a:pt x="79666" y="23719"/>
                    <a:pt x="95841" y="39896"/>
                    <a:pt x="95841" y="59781"/>
                  </a:cubicBezTo>
                  <a:cubicBezTo>
                    <a:pt x="95841" y="79666"/>
                    <a:pt x="79664" y="95843"/>
                    <a:pt x="59781" y="95843"/>
                  </a:cubicBezTo>
                  <a:close/>
                </a:path>
              </a:pathLst>
            </a:custGeom>
            <a:grpFill/>
            <a:ln w="158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E230A99-CB2F-4B11-B4E6-C70BAA2BFFCF}"/>
                </a:ext>
              </a:extLst>
            </p:cNvPr>
            <p:cNvSpPr/>
            <p:nvPr/>
          </p:nvSpPr>
          <p:spPr>
            <a:xfrm>
              <a:off x="4875481" y="1625138"/>
              <a:ext cx="179847" cy="179845"/>
            </a:xfrm>
            <a:custGeom>
              <a:avLst/>
              <a:gdLst>
                <a:gd name="connsiteX0" fmla="*/ 11861 w 179847"/>
                <a:gd name="connsiteY0" fmla="*/ 179846 h 179845"/>
                <a:gd name="connsiteX1" fmla="*/ 20248 w 179847"/>
                <a:gd name="connsiteY1" fmla="*/ 176372 h 179845"/>
                <a:gd name="connsiteX2" fmla="*/ 48637 w 179847"/>
                <a:gd name="connsiteY2" fmla="*/ 147983 h 179845"/>
                <a:gd name="connsiteX3" fmla="*/ 97703 w 179847"/>
                <a:gd name="connsiteY3" fmla="*/ 164287 h 179845"/>
                <a:gd name="connsiteX4" fmla="*/ 179847 w 179847"/>
                <a:gd name="connsiteY4" fmla="*/ 82144 h 179845"/>
                <a:gd name="connsiteX5" fmla="*/ 97703 w 179847"/>
                <a:gd name="connsiteY5" fmla="*/ 0 h 179845"/>
                <a:gd name="connsiteX6" fmla="*/ 15560 w 179847"/>
                <a:gd name="connsiteY6" fmla="*/ 82144 h 179845"/>
                <a:gd name="connsiteX7" fmla="*/ 31864 w 179847"/>
                <a:gd name="connsiteY7" fmla="*/ 131210 h 179845"/>
                <a:gd name="connsiteX8" fmla="*/ 3474 w 179847"/>
                <a:gd name="connsiteY8" fmla="*/ 159599 h 179845"/>
                <a:gd name="connsiteX9" fmla="*/ 3474 w 179847"/>
                <a:gd name="connsiteY9" fmla="*/ 176370 h 179845"/>
                <a:gd name="connsiteX10" fmla="*/ 11861 w 179847"/>
                <a:gd name="connsiteY10" fmla="*/ 179846 h 179845"/>
                <a:gd name="connsiteX11" fmla="*/ 97703 w 179847"/>
                <a:gd name="connsiteY11" fmla="*/ 23719 h 179845"/>
                <a:gd name="connsiteX12" fmla="*/ 156128 w 179847"/>
                <a:gd name="connsiteY12" fmla="*/ 82144 h 179845"/>
                <a:gd name="connsiteX13" fmla="*/ 97703 w 179847"/>
                <a:gd name="connsiteY13" fmla="*/ 140568 h 179845"/>
                <a:gd name="connsiteX14" fmla="*/ 39279 w 179847"/>
                <a:gd name="connsiteY14" fmla="*/ 82144 h 179845"/>
                <a:gd name="connsiteX15" fmla="*/ 97703 w 179847"/>
                <a:gd name="connsiteY15" fmla="*/ 23719 h 17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9847" h="179845">
                  <a:moveTo>
                    <a:pt x="11861" y="179846"/>
                  </a:moveTo>
                  <a:cubicBezTo>
                    <a:pt x="14895" y="179846"/>
                    <a:pt x="17932" y="178688"/>
                    <a:pt x="20248" y="176372"/>
                  </a:cubicBezTo>
                  <a:lnTo>
                    <a:pt x="48637" y="147983"/>
                  </a:lnTo>
                  <a:cubicBezTo>
                    <a:pt x="62338" y="158220"/>
                    <a:pt x="79325" y="164287"/>
                    <a:pt x="97703" y="164287"/>
                  </a:cubicBezTo>
                  <a:cubicBezTo>
                    <a:pt x="142998" y="164287"/>
                    <a:pt x="179847" y="127438"/>
                    <a:pt x="179847" y="82144"/>
                  </a:cubicBezTo>
                  <a:cubicBezTo>
                    <a:pt x="179847" y="36849"/>
                    <a:pt x="142996" y="0"/>
                    <a:pt x="97703" y="0"/>
                  </a:cubicBezTo>
                  <a:cubicBezTo>
                    <a:pt x="52410" y="0"/>
                    <a:pt x="15560" y="36849"/>
                    <a:pt x="15560" y="82144"/>
                  </a:cubicBezTo>
                  <a:cubicBezTo>
                    <a:pt x="15560" y="100523"/>
                    <a:pt x="21627" y="117509"/>
                    <a:pt x="31864" y="131210"/>
                  </a:cubicBezTo>
                  <a:lnTo>
                    <a:pt x="3474" y="159599"/>
                  </a:lnTo>
                  <a:cubicBezTo>
                    <a:pt x="-1158" y="164231"/>
                    <a:pt x="-1158" y="171740"/>
                    <a:pt x="3474" y="176370"/>
                  </a:cubicBezTo>
                  <a:cubicBezTo>
                    <a:pt x="5790" y="178688"/>
                    <a:pt x="8826" y="179846"/>
                    <a:pt x="11861" y="179846"/>
                  </a:cubicBezTo>
                  <a:close/>
                  <a:moveTo>
                    <a:pt x="97703" y="23719"/>
                  </a:moveTo>
                  <a:cubicBezTo>
                    <a:pt x="129919" y="23719"/>
                    <a:pt x="156128" y="49930"/>
                    <a:pt x="156128" y="82144"/>
                  </a:cubicBezTo>
                  <a:cubicBezTo>
                    <a:pt x="156128" y="114358"/>
                    <a:pt x="129919" y="140568"/>
                    <a:pt x="97703" y="140568"/>
                  </a:cubicBezTo>
                  <a:cubicBezTo>
                    <a:pt x="65488" y="140568"/>
                    <a:pt x="39279" y="114358"/>
                    <a:pt x="39279" y="82144"/>
                  </a:cubicBezTo>
                  <a:cubicBezTo>
                    <a:pt x="39279" y="49930"/>
                    <a:pt x="65488" y="23719"/>
                    <a:pt x="97703" y="23719"/>
                  </a:cubicBezTo>
                  <a:close/>
                </a:path>
              </a:pathLst>
            </a:custGeom>
            <a:grpFill/>
            <a:ln w="158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04394BF-1B5B-4134-9FB1-B97C3FD4AFDC}"/>
                </a:ext>
              </a:extLst>
            </p:cNvPr>
            <p:cNvSpPr/>
            <p:nvPr/>
          </p:nvSpPr>
          <p:spPr>
            <a:xfrm>
              <a:off x="4434718" y="2065902"/>
              <a:ext cx="179845" cy="179845"/>
            </a:xfrm>
            <a:custGeom>
              <a:avLst/>
              <a:gdLst>
                <a:gd name="connsiteX0" fmla="*/ 159599 w 179845"/>
                <a:gd name="connsiteY0" fmla="*/ 3474 h 179845"/>
                <a:gd name="connsiteX1" fmla="*/ 131210 w 179845"/>
                <a:gd name="connsiteY1" fmla="*/ 31863 h 179845"/>
                <a:gd name="connsiteX2" fmla="*/ 82144 w 179845"/>
                <a:gd name="connsiteY2" fmla="*/ 15558 h 179845"/>
                <a:gd name="connsiteX3" fmla="*/ 0 w 179845"/>
                <a:gd name="connsiteY3" fmla="*/ 97702 h 179845"/>
                <a:gd name="connsiteX4" fmla="*/ 82144 w 179845"/>
                <a:gd name="connsiteY4" fmla="*/ 179845 h 179845"/>
                <a:gd name="connsiteX5" fmla="*/ 164287 w 179845"/>
                <a:gd name="connsiteY5" fmla="*/ 97702 h 179845"/>
                <a:gd name="connsiteX6" fmla="*/ 147983 w 179845"/>
                <a:gd name="connsiteY6" fmla="*/ 48635 h 179845"/>
                <a:gd name="connsiteX7" fmla="*/ 176372 w 179845"/>
                <a:gd name="connsiteY7" fmla="*/ 20246 h 179845"/>
                <a:gd name="connsiteX8" fmla="*/ 176372 w 179845"/>
                <a:gd name="connsiteY8" fmla="*/ 3475 h 179845"/>
                <a:gd name="connsiteX9" fmla="*/ 159599 w 179845"/>
                <a:gd name="connsiteY9" fmla="*/ 3474 h 179845"/>
                <a:gd name="connsiteX10" fmla="*/ 82144 w 179845"/>
                <a:gd name="connsiteY10" fmla="*/ 156126 h 179845"/>
                <a:gd name="connsiteX11" fmla="*/ 23719 w 179845"/>
                <a:gd name="connsiteY11" fmla="*/ 97702 h 179845"/>
                <a:gd name="connsiteX12" fmla="*/ 82144 w 179845"/>
                <a:gd name="connsiteY12" fmla="*/ 39277 h 179845"/>
                <a:gd name="connsiteX13" fmla="*/ 140568 w 179845"/>
                <a:gd name="connsiteY13" fmla="*/ 97702 h 179845"/>
                <a:gd name="connsiteX14" fmla="*/ 82144 w 179845"/>
                <a:gd name="connsiteY14" fmla="*/ 156126 h 179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845" h="179845">
                  <a:moveTo>
                    <a:pt x="159599" y="3474"/>
                  </a:moveTo>
                  <a:lnTo>
                    <a:pt x="131210" y="31863"/>
                  </a:lnTo>
                  <a:cubicBezTo>
                    <a:pt x="117509" y="21625"/>
                    <a:pt x="100522" y="15558"/>
                    <a:pt x="82144" y="15558"/>
                  </a:cubicBezTo>
                  <a:cubicBezTo>
                    <a:pt x="36849" y="15558"/>
                    <a:pt x="0" y="52407"/>
                    <a:pt x="0" y="97702"/>
                  </a:cubicBezTo>
                  <a:cubicBezTo>
                    <a:pt x="0" y="142996"/>
                    <a:pt x="36851" y="179845"/>
                    <a:pt x="82144" y="179845"/>
                  </a:cubicBezTo>
                  <a:cubicBezTo>
                    <a:pt x="127437" y="179845"/>
                    <a:pt x="164287" y="142996"/>
                    <a:pt x="164287" y="97702"/>
                  </a:cubicBezTo>
                  <a:cubicBezTo>
                    <a:pt x="164287" y="79322"/>
                    <a:pt x="158220" y="62336"/>
                    <a:pt x="147983" y="48635"/>
                  </a:cubicBezTo>
                  <a:lnTo>
                    <a:pt x="176372" y="20246"/>
                  </a:lnTo>
                  <a:cubicBezTo>
                    <a:pt x="181003" y="15615"/>
                    <a:pt x="181003" y="8105"/>
                    <a:pt x="176372" y="3475"/>
                  </a:cubicBezTo>
                  <a:cubicBezTo>
                    <a:pt x="171740" y="-1158"/>
                    <a:pt x="164232" y="-1158"/>
                    <a:pt x="159599" y="3474"/>
                  </a:cubicBezTo>
                  <a:close/>
                  <a:moveTo>
                    <a:pt x="82144" y="156126"/>
                  </a:moveTo>
                  <a:cubicBezTo>
                    <a:pt x="49928" y="156126"/>
                    <a:pt x="23719" y="129916"/>
                    <a:pt x="23719" y="97702"/>
                  </a:cubicBezTo>
                  <a:cubicBezTo>
                    <a:pt x="23719" y="65487"/>
                    <a:pt x="49928" y="39277"/>
                    <a:pt x="82144" y="39277"/>
                  </a:cubicBezTo>
                  <a:cubicBezTo>
                    <a:pt x="114360" y="39277"/>
                    <a:pt x="140568" y="65487"/>
                    <a:pt x="140568" y="97702"/>
                  </a:cubicBezTo>
                  <a:cubicBezTo>
                    <a:pt x="140568" y="129916"/>
                    <a:pt x="114360" y="156126"/>
                    <a:pt x="82144" y="156126"/>
                  </a:cubicBezTo>
                  <a:close/>
                </a:path>
              </a:pathLst>
            </a:custGeom>
            <a:grpFill/>
            <a:ln w="1581" cap="flat">
              <a:noFill/>
              <a:prstDash val="solid"/>
              <a:miter/>
            </a:ln>
          </p:spPr>
          <p:txBody>
            <a:bodyPr rtlCol="0" anchor="ctr"/>
            <a:lstStyle/>
            <a:p>
              <a:endParaRPr lang="en-US"/>
            </a:p>
          </p:txBody>
        </p:sp>
      </p:grpSp>
      <p:sp>
        <p:nvSpPr>
          <p:cNvPr id="3" name="TextBox 2">
            <a:extLst>
              <a:ext uri="{FF2B5EF4-FFF2-40B4-BE49-F238E27FC236}">
                <a16:creationId xmlns:a16="http://schemas.microsoft.com/office/drawing/2014/main" id="{AE4DC6D5-2BD4-C7F7-9527-89B6AF231BE6}"/>
              </a:ext>
            </a:extLst>
          </p:cNvPr>
          <p:cNvSpPr txBox="1"/>
          <p:nvPr/>
        </p:nvSpPr>
        <p:spPr>
          <a:xfrm>
            <a:off x="609600" y="5715000"/>
            <a:ext cx="29718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rgbClr val="37617A"/>
                </a:solidFill>
                <a:cs typeface="Segoe UI"/>
              </a:rPr>
              <a:t>*</a:t>
            </a:r>
            <a:r>
              <a:rPr lang="en-US" sz="1200" dirty="0">
                <a:solidFill>
                  <a:srgbClr val="37617A"/>
                </a:solidFill>
                <a:ea typeface="+mn-lt"/>
                <a:cs typeface="+mn-lt"/>
              </a:rPr>
              <a:t>With </a:t>
            </a:r>
            <a:r>
              <a:rPr lang="en-US" sz="1200" dirty="0" err="1">
                <a:solidFill>
                  <a:srgbClr val="37617A"/>
                </a:solidFill>
                <a:ea typeface="+mn-lt"/>
                <a:cs typeface="+mn-lt"/>
              </a:rPr>
              <a:t>Filecoin</a:t>
            </a:r>
            <a:r>
              <a:rPr lang="en-US" sz="1200" dirty="0">
                <a:solidFill>
                  <a:srgbClr val="37617A"/>
                </a:solidFill>
                <a:ea typeface="+mn-lt"/>
                <a:cs typeface="+mn-lt"/>
              </a:rPr>
              <a:t> network the storage costs are denominated in their token price, so future costs are unknown and volatile.</a:t>
            </a:r>
          </a:p>
        </p:txBody>
      </p:sp>
    </p:spTree>
    <p:extLst>
      <p:ext uri="{BB962C8B-B14F-4D97-AF65-F5344CB8AC3E}">
        <p14:creationId xmlns:p14="http://schemas.microsoft.com/office/powerpoint/2010/main" val="3405125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Rounded Corners 116">
            <a:extLst>
              <a:ext uri="{FF2B5EF4-FFF2-40B4-BE49-F238E27FC236}">
                <a16:creationId xmlns:a16="http://schemas.microsoft.com/office/drawing/2014/main" id="{B5CCFA50-FA5A-4FA6-A44A-7BECADC50D03}"/>
              </a:ext>
            </a:extLst>
          </p:cNvPr>
          <p:cNvSpPr/>
          <p:nvPr/>
        </p:nvSpPr>
        <p:spPr>
          <a:xfrm>
            <a:off x="533401" y="4763446"/>
            <a:ext cx="10972799" cy="1451294"/>
          </a:xfrm>
          <a:prstGeom prst="roundRect">
            <a:avLst>
              <a:gd name="adj" fmla="val 5831"/>
            </a:avLst>
          </a:prstGeom>
          <a:solidFill>
            <a:schemeClr val="bg1"/>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AF5965-C9B8-449E-A47A-362F6C244661}"/>
              </a:ext>
            </a:extLst>
          </p:cNvPr>
          <p:cNvSpPr>
            <a:spLocks noGrp="1"/>
          </p:cNvSpPr>
          <p:nvPr>
            <p:ph type="title"/>
          </p:nvPr>
        </p:nvSpPr>
        <p:spPr/>
        <p:txBody>
          <a:bodyPr>
            <a:normAutofit/>
          </a:bodyPr>
          <a:lstStyle/>
          <a:p>
            <a:r>
              <a:rPr lang="en-US" dirty="0"/>
              <a:t>Roadmap &amp; Use </a:t>
            </a:r>
            <a:r>
              <a:rPr lang="en-US"/>
              <a:t>of Proceeds ($17.5M)</a:t>
            </a:r>
            <a:endParaRPr lang="en-US" dirty="0"/>
          </a:p>
        </p:txBody>
      </p:sp>
      <p:sp>
        <p:nvSpPr>
          <p:cNvPr id="4" name="Footer Placeholder 3">
            <a:extLst>
              <a:ext uri="{FF2B5EF4-FFF2-40B4-BE49-F238E27FC236}">
                <a16:creationId xmlns:a16="http://schemas.microsoft.com/office/drawing/2014/main" id="{9D89E4E1-B680-4B93-9CCA-94C4A5EAC3DC}"/>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endParaRPr lang="en-US" dirty="0"/>
          </a:p>
        </p:txBody>
      </p:sp>
      <p:sp>
        <p:nvSpPr>
          <p:cNvPr id="5" name="Slide Number Placeholder 4">
            <a:extLst>
              <a:ext uri="{FF2B5EF4-FFF2-40B4-BE49-F238E27FC236}">
                <a16:creationId xmlns:a16="http://schemas.microsoft.com/office/drawing/2014/main" id="{A672DDC3-8BB5-4E4A-92CC-2EAC736384AB}"/>
              </a:ext>
            </a:extLst>
          </p:cNvPr>
          <p:cNvSpPr>
            <a:spLocks noGrp="1"/>
          </p:cNvSpPr>
          <p:nvPr>
            <p:ph type="sldNum" sz="quarter" idx="12"/>
          </p:nvPr>
        </p:nvSpPr>
        <p:spPr/>
        <p:txBody>
          <a:bodyPr/>
          <a:lstStyle/>
          <a:p>
            <a:fld id="{7A4098E9-92C9-477D-BEAF-BDB50A38DDA1}" type="slidenum">
              <a:rPr lang="en-US" smtClean="0"/>
              <a:pPr/>
              <a:t>22</a:t>
            </a:fld>
            <a:endParaRPr lang="en-US" dirty="0"/>
          </a:p>
        </p:txBody>
      </p:sp>
      <p:grpSp>
        <p:nvGrpSpPr>
          <p:cNvPr id="115" name="Group 114">
            <a:extLst>
              <a:ext uri="{FF2B5EF4-FFF2-40B4-BE49-F238E27FC236}">
                <a16:creationId xmlns:a16="http://schemas.microsoft.com/office/drawing/2014/main" id="{2FEDB927-69DA-428D-B415-187D1A962D91}"/>
              </a:ext>
            </a:extLst>
          </p:cNvPr>
          <p:cNvGrpSpPr/>
          <p:nvPr/>
        </p:nvGrpSpPr>
        <p:grpSpPr>
          <a:xfrm>
            <a:off x="0" y="1065229"/>
            <a:ext cx="11975334" cy="3646573"/>
            <a:chOff x="0" y="1172761"/>
            <a:chExt cx="11975334" cy="3646573"/>
          </a:xfrm>
        </p:grpSpPr>
        <p:sp>
          <p:nvSpPr>
            <p:cNvPr id="110" name="Arrow: Pentagon 109">
              <a:extLst>
                <a:ext uri="{FF2B5EF4-FFF2-40B4-BE49-F238E27FC236}">
                  <a16:creationId xmlns:a16="http://schemas.microsoft.com/office/drawing/2014/main" id="{077DA075-BAAA-46F8-B8BA-3AF419C8BDBC}"/>
                </a:ext>
              </a:extLst>
            </p:cNvPr>
            <p:cNvSpPr/>
            <p:nvPr/>
          </p:nvSpPr>
          <p:spPr>
            <a:xfrm>
              <a:off x="0" y="1172761"/>
              <a:ext cx="11756571" cy="574404"/>
            </a:xfrm>
            <a:prstGeom prst="homePlat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EE90D2A-34C1-4705-9F00-422434443241}"/>
                </a:ext>
              </a:extLst>
            </p:cNvPr>
            <p:cNvCxnSpPr>
              <a:cxnSpLocks/>
            </p:cNvCxnSpPr>
            <p:nvPr/>
          </p:nvCxnSpPr>
          <p:spPr>
            <a:xfrm>
              <a:off x="773519" y="1737834"/>
              <a:ext cx="10644962" cy="0"/>
            </a:xfrm>
            <a:prstGeom prst="line">
              <a:avLst/>
            </a:prstGeom>
            <a:ln>
              <a:solidFill>
                <a:srgbClr val="FDB837"/>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097C81B-7371-4CEA-AB20-36A58C566158}"/>
                </a:ext>
              </a:extLst>
            </p:cNvPr>
            <p:cNvSpPr/>
            <p:nvPr/>
          </p:nvSpPr>
          <p:spPr>
            <a:xfrm>
              <a:off x="609600" y="1640785"/>
              <a:ext cx="194099" cy="194099"/>
            </a:xfrm>
            <a:prstGeom prst="ellipse">
              <a:avLst/>
            </a:prstGeom>
            <a:solidFill>
              <a:srgbClr val="37617A"/>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29D14AD-28E0-4F2F-9EF6-29E81FEF5653}"/>
                </a:ext>
              </a:extLst>
            </p:cNvPr>
            <p:cNvSpPr txBox="1"/>
            <p:nvPr/>
          </p:nvSpPr>
          <p:spPr>
            <a:xfrm>
              <a:off x="609600" y="1931934"/>
              <a:ext cx="457200" cy="184666"/>
            </a:xfrm>
            <a:prstGeom prst="rect">
              <a:avLst/>
            </a:prstGeom>
            <a:noFill/>
          </p:spPr>
          <p:txBody>
            <a:bodyPr wrap="square" lIns="0" tIns="0" rIns="0" bIns="0" rtlCol="0" anchor="t" anchorCtr="0">
              <a:spAutoFit/>
            </a:bodyPr>
            <a:lstStyle/>
            <a:p>
              <a:r>
                <a:rPr lang="en-US" sz="1200" b="1" dirty="0">
                  <a:solidFill>
                    <a:srgbClr val="37617A"/>
                  </a:solidFill>
                </a:rPr>
                <a:t>June</a:t>
              </a:r>
            </a:p>
          </p:txBody>
        </p:sp>
        <p:sp>
          <p:nvSpPr>
            <p:cNvPr id="20" name="TextBox 19">
              <a:extLst>
                <a:ext uri="{FF2B5EF4-FFF2-40B4-BE49-F238E27FC236}">
                  <a16:creationId xmlns:a16="http://schemas.microsoft.com/office/drawing/2014/main" id="{A30B9179-35DE-49E9-A21F-BF020EB72BAD}"/>
                </a:ext>
              </a:extLst>
            </p:cNvPr>
            <p:cNvSpPr txBox="1"/>
            <p:nvPr/>
          </p:nvSpPr>
          <p:spPr>
            <a:xfrm>
              <a:off x="609600" y="2149484"/>
              <a:ext cx="1250936" cy="646331"/>
            </a:xfrm>
            <a:prstGeom prst="rect">
              <a:avLst/>
            </a:prstGeom>
            <a:noFill/>
          </p:spPr>
          <p:txBody>
            <a:bodyPr wrap="square" lIns="0" tIns="0" rIns="0" bIns="0" rtlCol="0" anchor="t" anchorCtr="0">
              <a:spAutoFit/>
            </a:bodyPr>
            <a:lstStyle/>
            <a:p>
              <a:r>
                <a:rPr lang="en-US" sz="1050">
                  <a:solidFill>
                    <a:schemeClr val="tx1">
                      <a:lumMod val="75000"/>
                      <a:lumOff val="25000"/>
                    </a:schemeClr>
                  </a:solidFill>
                </a:rPr>
                <a:t>First funding rounds + PoC + Engineering Hardware (HW) + Software (SW)</a:t>
              </a:r>
            </a:p>
          </p:txBody>
        </p:sp>
        <p:sp>
          <p:nvSpPr>
            <p:cNvPr id="22" name="Oval 21">
              <a:extLst>
                <a:ext uri="{FF2B5EF4-FFF2-40B4-BE49-F238E27FC236}">
                  <a16:creationId xmlns:a16="http://schemas.microsoft.com/office/drawing/2014/main" id="{4BF07A50-0B6D-4EF7-AE94-4DE982A845B3}"/>
                </a:ext>
              </a:extLst>
            </p:cNvPr>
            <p:cNvSpPr/>
            <p:nvPr/>
          </p:nvSpPr>
          <p:spPr>
            <a:xfrm>
              <a:off x="2526468" y="1683052"/>
              <a:ext cx="109565" cy="109565"/>
            </a:xfrm>
            <a:prstGeom prst="ellipse">
              <a:avLst/>
            </a:prstGeom>
            <a:solidFill>
              <a:srgbClr val="FDB837"/>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AB91B78-A6D9-44BB-B362-4D0BC7EB228F}"/>
                </a:ext>
              </a:extLst>
            </p:cNvPr>
            <p:cNvSpPr txBox="1"/>
            <p:nvPr/>
          </p:nvSpPr>
          <p:spPr>
            <a:xfrm>
              <a:off x="2526467" y="1931934"/>
              <a:ext cx="714167" cy="184666"/>
            </a:xfrm>
            <a:prstGeom prst="rect">
              <a:avLst/>
            </a:prstGeom>
            <a:noFill/>
          </p:spPr>
          <p:txBody>
            <a:bodyPr wrap="square" lIns="0" tIns="0" rIns="0" bIns="0" rtlCol="0" anchor="t" anchorCtr="0">
              <a:spAutoFit/>
            </a:bodyPr>
            <a:lstStyle/>
            <a:p>
              <a:r>
                <a:rPr lang="en-US" sz="1200" b="1" dirty="0">
                  <a:solidFill>
                    <a:srgbClr val="37617A"/>
                  </a:solidFill>
                </a:rPr>
                <a:t>August</a:t>
              </a:r>
            </a:p>
          </p:txBody>
        </p:sp>
        <p:sp>
          <p:nvSpPr>
            <p:cNvPr id="24" name="TextBox 23">
              <a:extLst>
                <a:ext uri="{FF2B5EF4-FFF2-40B4-BE49-F238E27FC236}">
                  <a16:creationId xmlns:a16="http://schemas.microsoft.com/office/drawing/2014/main" id="{07551CC3-70CF-49F6-B60C-3457EAA78E3E}"/>
                </a:ext>
              </a:extLst>
            </p:cNvPr>
            <p:cNvSpPr txBox="1"/>
            <p:nvPr/>
          </p:nvSpPr>
          <p:spPr>
            <a:xfrm>
              <a:off x="2526468" y="2149484"/>
              <a:ext cx="1250936" cy="1292662"/>
            </a:xfrm>
            <a:prstGeom prst="rect">
              <a:avLst/>
            </a:prstGeom>
            <a:noFill/>
          </p:spPr>
          <p:txBody>
            <a:bodyPr wrap="square" lIns="0" tIns="0" rIns="0" bIns="0" rtlCol="0" anchor="t" anchorCtr="0">
              <a:spAutoFit/>
            </a:bodyPr>
            <a:lstStyle/>
            <a:p>
              <a:r>
                <a:rPr lang="en-US" sz="1050" dirty="0">
                  <a:solidFill>
                    <a:schemeClr val="tx1">
                      <a:lumMod val="75000"/>
                      <a:lumOff val="25000"/>
                    </a:schemeClr>
                  </a:solidFill>
                </a:rPr>
                <a:t>Strategic round from influencers, VCs and bigger pool groups + Alpha Release Prototype HW and SW, Key Market Trade Ally Registration  </a:t>
              </a:r>
            </a:p>
          </p:txBody>
        </p:sp>
        <p:sp>
          <p:nvSpPr>
            <p:cNvPr id="29" name="Oval 28">
              <a:extLst>
                <a:ext uri="{FF2B5EF4-FFF2-40B4-BE49-F238E27FC236}">
                  <a16:creationId xmlns:a16="http://schemas.microsoft.com/office/drawing/2014/main" id="{CEEE3E77-7CC8-40FE-92AF-019842395257}"/>
                </a:ext>
              </a:extLst>
            </p:cNvPr>
            <p:cNvSpPr/>
            <p:nvPr/>
          </p:nvSpPr>
          <p:spPr>
            <a:xfrm>
              <a:off x="4443336" y="1683052"/>
              <a:ext cx="109565" cy="109565"/>
            </a:xfrm>
            <a:prstGeom prst="ellipse">
              <a:avLst/>
            </a:prstGeom>
            <a:solidFill>
              <a:srgbClr val="FDB837"/>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24A45F8-AB17-4760-B634-F7A2A522501F}"/>
                </a:ext>
              </a:extLst>
            </p:cNvPr>
            <p:cNvSpPr txBox="1"/>
            <p:nvPr/>
          </p:nvSpPr>
          <p:spPr>
            <a:xfrm>
              <a:off x="4443335" y="1931934"/>
              <a:ext cx="865001" cy="184666"/>
            </a:xfrm>
            <a:prstGeom prst="rect">
              <a:avLst/>
            </a:prstGeom>
            <a:noFill/>
          </p:spPr>
          <p:txBody>
            <a:bodyPr wrap="square" lIns="0" tIns="0" rIns="0" bIns="0" rtlCol="0" anchor="t" anchorCtr="0">
              <a:spAutoFit/>
            </a:bodyPr>
            <a:lstStyle/>
            <a:p>
              <a:r>
                <a:rPr lang="en-US" sz="1200" b="1" dirty="0">
                  <a:solidFill>
                    <a:srgbClr val="37617A"/>
                  </a:solidFill>
                </a:rPr>
                <a:t>October</a:t>
              </a:r>
            </a:p>
          </p:txBody>
        </p:sp>
        <p:sp>
          <p:nvSpPr>
            <p:cNvPr id="31" name="TextBox 30">
              <a:extLst>
                <a:ext uri="{FF2B5EF4-FFF2-40B4-BE49-F238E27FC236}">
                  <a16:creationId xmlns:a16="http://schemas.microsoft.com/office/drawing/2014/main" id="{909F1715-15A4-4479-91DD-F36A84C7FE66}"/>
                </a:ext>
              </a:extLst>
            </p:cNvPr>
            <p:cNvSpPr txBox="1"/>
            <p:nvPr/>
          </p:nvSpPr>
          <p:spPr>
            <a:xfrm>
              <a:off x="4443336" y="2149484"/>
              <a:ext cx="1250936" cy="646331"/>
            </a:xfrm>
            <a:prstGeom prst="rect">
              <a:avLst/>
            </a:prstGeom>
            <a:noFill/>
          </p:spPr>
          <p:txBody>
            <a:bodyPr wrap="square" lIns="0" tIns="0" rIns="0" bIns="0" rtlCol="0" anchor="t" anchorCtr="0">
              <a:spAutoFit/>
            </a:bodyPr>
            <a:lstStyle/>
            <a:p>
              <a:r>
                <a:rPr lang="en-US" sz="1050" dirty="0">
                  <a:solidFill>
                    <a:schemeClr val="tx1">
                      <a:lumMod val="75000"/>
                      <a:lumOff val="25000"/>
                    </a:schemeClr>
                  </a:solidFill>
                </a:rPr>
                <a:t>IDOs on launchpads / IEOs on CEX + Public launch + HW presale ongoing</a:t>
              </a:r>
            </a:p>
          </p:txBody>
        </p:sp>
        <p:sp>
          <p:nvSpPr>
            <p:cNvPr id="33" name="Oval 32">
              <a:extLst>
                <a:ext uri="{FF2B5EF4-FFF2-40B4-BE49-F238E27FC236}">
                  <a16:creationId xmlns:a16="http://schemas.microsoft.com/office/drawing/2014/main" id="{12DF512C-7A8E-44B4-808E-7A1455A554F1}"/>
                </a:ext>
              </a:extLst>
            </p:cNvPr>
            <p:cNvSpPr/>
            <p:nvPr/>
          </p:nvSpPr>
          <p:spPr>
            <a:xfrm>
              <a:off x="6360204" y="1683052"/>
              <a:ext cx="109565" cy="109565"/>
            </a:xfrm>
            <a:prstGeom prst="ellipse">
              <a:avLst/>
            </a:prstGeom>
            <a:solidFill>
              <a:srgbClr val="FDB837"/>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37FD6AE-FE40-4953-B947-69E230328052}"/>
                </a:ext>
              </a:extLst>
            </p:cNvPr>
            <p:cNvSpPr txBox="1"/>
            <p:nvPr/>
          </p:nvSpPr>
          <p:spPr>
            <a:xfrm>
              <a:off x="6360203" y="1931934"/>
              <a:ext cx="1037647" cy="184666"/>
            </a:xfrm>
            <a:prstGeom prst="rect">
              <a:avLst/>
            </a:prstGeom>
            <a:noFill/>
          </p:spPr>
          <p:txBody>
            <a:bodyPr wrap="square" lIns="0" tIns="0" rIns="0" bIns="0" rtlCol="0" anchor="t" anchorCtr="0">
              <a:spAutoFit/>
            </a:bodyPr>
            <a:lstStyle/>
            <a:p>
              <a:r>
                <a:rPr lang="en-US" sz="1200" b="1">
                  <a:solidFill>
                    <a:srgbClr val="37617A"/>
                  </a:solidFill>
                </a:rPr>
                <a:t>December</a:t>
              </a:r>
            </a:p>
          </p:txBody>
        </p:sp>
        <p:sp>
          <p:nvSpPr>
            <p:cNvPr id="35" name="TextBox 34">
              <a:extLst>
                <a:ext uri="{FF2B5EF4-FFF2-40B4-BE49-F238E27FC236}">
                  <a16:creationId xmlns:a16="http://schemas.microsoft.com/office/drawing/2014/main" id="{13BFA7CB-0925-4A43-85F0-E9CEBEED4B1E}"/>
                </a:ext>
              </a:extLst>
            </p:cNvPr>
            <p:cNvSpPr txBox="1"/>
            <p:nvPr/>
          </p:nvSpPr>
          <p:spPr>
            <a:xfrm>
              <a:off x="6360204" y="2149484"/>
              <a:ext cx="1250936" cy="1292662"/>
            </a:xfrm>
            <a:prstGeom prst="rect">
              <a:avLst/>
            </a:prstGeom>
            <a:noFill/>
          </p:spPr>
          <p:txBody>
            <a:bodyPr wrap="square" lIns="0" tIns="0" rIns="0" bIns="0" rtlCol="0" anchor="t" anchorCtr="0">
              <a:spAutoFit/>
            </a:bodyPr>
            <a:lstStyle/>
            <a:p>
              <a:r>
                <a:rPr lang="en-US" sz="1050" dirty="0">
                  <a:solidFill>
                    <a:schemeClr val="tx1">
                      <a:lumMod val="75000"/>
                      <a:lumOff val="25000"/>
                    </a:schemeClr>
                  </a:solidFill>
                </a:rPr>
                <a:t>Shipping Data Miner HW to consumers, first data sales to utilities and service providers on DEX, start marketing campaigns in USA + Europe + China</a:t>
              </a:r>
            </a:p>
          </p:txBody>
        </p:sp>
        <p:sp>
          <p:nvSpPr>
            <p:cNvPr id="39" name="TextBox 38">
              <a:extLst>
                <a:ext uri="{FF2B5EF4-FFF2-40B4-BE49-F238E27FC236}">
                  <a16:creationId xmlns:a16="http://schemas.microsoft.com/office/drawing/2014/main" id="{DC2A546D-655F-4BFF-AB3E-F8A2A5F0A98D}"/>
                </a:ext>
              </a:extLst>
            </p:cNvPr>
            <p:cNvSpPr txBox="1"/>
            <p:nvPr/>
          </p:nvSpPr>
          <p:spPr>
            <a:xfrm>
              <a:off x="8250572" y="1935556"/>
              <a:ext cx="1250936" cy="646331"/>
            </a:xfrm>
            <a:prstGeom prst="rect">
              <a:avLst/>
            </a:prstGeom>
            <a:noFill/>
          </p:spPr>
          <p:txBody>
            <a:bodyPr wrap="square" lIns="0" tIns="0" rIns="0" bIns="0" rtlCol="0" anchor="t" anchorCtr="0">
              <a:spAutoFit/>
            </a:bodyPr>
            <a:lstStyle/>
            <a:p>
              <a:r>
                <a:rPr lang="en-US" sz="1050" dirty="0">
                  <a:solidFill>
                    <a:schemeClr val="tx1">
                      <a:lumMod val="75000"/>
                      <a:lumOff val="25000"/>
                    </a:schemeClr>
                  </a:solidFill>
                </a:rPr>
                <a:t>Global expansion into all certified compliance carbon markets </a:t>
              </a:r>
            </a:p>
          </p:txBody>
        </p:sp>
        <p:sp>
          <p:nvSpPr>
            <p:cNvPr id="41" name="Oval 40">
              <a:extLst>
                <a:ext uri="{FF2B5EF4-FFF2-40B4-BE49-F238E27FC236}">
                  <a16:creationId xmlns:a16="http://schemas.microsoft.com/office/drawing/2014/main" id="{E72499D6-8E39-455A-91C2-76C31C6F61F1}"/>
                </a:ext>
              </a:extLst>
            </p:cNvPr>
            <p:cNvSpPr/>
            <p:nvPr/>
          </p:nvSpPr>
          <p:spPr>
            <a:xfrm>
              <a:off x="10193943" y="1640152"/>
              <a:ext cx="192024" cy="192024"/>
            </a:xfrm>
            <a:prstGeom prst="ellipse">
              <a:avLst/>
            </a:prstGeom>
            <a:solidFill>
              <a:srgbClr val="37617A"/>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2D2B7C9B-CE75-44A9-A2CA-0C57B96CFEB1}"/>
                </a:ext>
              </a:extLst>
            </p:cNvPr>
            <p:cNvSpPr txBox="1"/>
            <p:nvPr/>
          </p:nvSpPr>
          <p:spPr>
            <a:xfrm>
              <a:off x="10193943" y="1935556"/>
              <a:ext cx="1781391" cy="1131079"/>
            </a:xfrm>
            <a:prstGeom prst="rect">
              <a:avLst/>
            </a:prstGeom>
            <a:noFill/>
          </p:spPr>
          <p:txBody>
            <a:bodyPr wrap="square" lIns="0" tIns="0" rIns="0" bIns="0" rtlCol="0" anchor="t" anchorCtr="0">
              <a:spAutoFit/>
            </a:bodyPr>
            <a:lstStyle/>
            <a:p>
              <a:r>
                <a:rPr lang="en-US" sz="1050" b="1" dirty="0">
                  <a:solidFill>
                    <a:srgbClr val="FFC000"/>
                  </a:solidFill>
                </a:rPr>
                <a:t>465,000km coverage with 12M+ data miners and 1M+ Nodes hardware units </a:t>
              </a:r>
              <a:r>
                <a:rPr lang="en-US" sz="1050" dirty="0">
                  <a:solidFill>
                    <a:schemeClr val="tx1">
                      <a:lumMod val="75000"/>
                      <a:lumOff val="25000"/>
                    </a:schemeClr>
                  </a:solidFill>
                </a:rPr>
                <a:t>(compare to Helium network 700,000 gateway miners sold in approximately </a:t>
              </a:r>
            </a:p>
            <a:p>
              <a:r>
                <a:rPr lang="en-US" sz="1050" dirty="0">
                  <a:solidFill>
                    <a:schemeClr val="tx1">
                      <a:lumMod val="75000"/>
                      <a:lumOff val="25000"/>
                    </a:schemeClr>
                  </a:solidFill>
                </a:rPr>
                <a:t>&lt;2 years)</a:t>
              </a:r>
            </a:p>
          </p:txBody>
        </p:sp>
        <p:sp>
          <p:nvSpPr>
            <p:cNvPr id="53" name="Oval 52">
              <a:extLst>
                <a:ext uri="{FF2B5EF4-FFF2-40B4-BE49-F238E27FC236}">
                  <a16:creationId xmlns:a16="http://schemas.microsoft.com/office/drawing/2014/main" id="{6DE6BDA1-1298-4F1F-9492-D0D991326FCA}"/>
                </a:ext>
              </a:extLst>
            </p:cNvPr>
            <p:cNvSpPr/>
            <p:nvPr/>
          </p:nvSpPr>
          <p:spPr>
            <a:xfrm>
              <a:off x="1957062" y="1686516"/>
              <a:ext cx="109565" cy="109565"/>
            </a:xfrm>
            <a:prstGeom prst="ellipse">
              <a:avLst/>
            </a:prstGeom>
            <a:solidFill>
              <a:srgbClr val="FDB837"/>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2B9001F-E159-4C0E-ABEF-3F5139582C2D}"/>
                </a:ext>
              </a:extLst>
            </p:cNvPr>
            <p:cNvSpPr txBox="1"/>
            <p:nvPr/>
          </p:nvSpPr>
          <p:spPr>
            <a:xfrm>
              <a:off x="1957062" y="3793871"/>
              <a:ext cx="457200" cy="184666"/>
            </a:xfrm>
            <a:prstGeom prst="rect">
              <a:avLst/>
            </a:prstGeom>
            <a:noFill/>
          </p:spPr>
          <p:txBody>
            <a:bodyPr wrap="square" lIns="0" tIns="0" rIns="0" bIns="0" rtlCol="0" anchor="t" anchorCtr="0">
              <a:spAutoFit/>
            </a:bodyPr>
            <a:lstStyle/>
            <a:p>
              <a:r>
                <a:rPr lang="en-US" sz="1200" b="1" dirty="0">
                  <a:solidFill>
                    <a:srgbClr val="37617A"/>
                  </a:solidFill>
                </a:rPr>
                <a:t>July</a:t>
              </a:r>
            </a:p>
          </p:txBody>
        </p:sp>
        <p:sp>
          <p:nvSpPr>
            <p:cNvPr id="55" name="TextBox 54">
              <a:extLst>
                <a:ext uri="{FF2B5EF4-FFF2-40B4-BE49-F238E27FC236}">
                  <a16:creationId xmlns:a16="http://schemas.microsoft.com/office/drawing/2014/main" id="{8A5D3BAC-2B87-4BF2-94EE-58C5739C12CD}"/>
                </a:ext>
              </a:extLst>
            </p:cNvPr>
            <p:cNvSpPr txBox="1"/>
            <p:nvPr/>
          </p:nvSpPr>
          <p:spPr>
            <a:xfrm>
              <a:off x="1957062" y="4011421"/>
              <a:ext cx="1464500" cy="646331"/>
            </a:xfrm>
            <a:prstGeom prst="rect">
              <a:avLst/>
            </a:prstGeom>
            <a:noFill/>
          </p:spPr>
          <p:txBody>
            <a:bodyPr wrap="square" lIns="0" tIns="0" rIns="0" bIns="0" rtlCol="0" anchor="t" anchorCtr="0">
              <a:spAutoFit/>
            </a:bodyPr>
            <a:lstStyle/>
            <a:p>
              <a:r>
                <a:rPr lang="en-US" sz="1050" dirty="0">
                  <a:solidFill>
                    <a:schemeClr val="tx1">
                      <a:lumMod val="75000"/>
                      <a:lumOff val="25000"/>
                    </a:schemeClr>
                  </a:solidFill>
                </a:rPr>
                <a:t>Seed round for ecosystem funds and top VCs + Engineering HW + SW</a:t>
              </a:r>
            </a:p>
          </p:txBody>
        </p:sp>
        <p:sp>
          <p:nvSpPr>
            <p:cNvPr id="78" name="Oval 77">
              <a:extLst>
                <a:ext uri="{FF2B5EF4-FFF2-40B4-BE49-F238E27FC236}">
                  <a16:creationId xmlns:a16="http://schemas.microsoft.com/office/drawing/2014/main" id="{0DA05F46-22CC-4D89-8AC4-83E860BA7A99}"/>
                </a:ext>
              </a:extLst>
            </p:cNvPr>
            <p:cNvSpPr/>
            <p:nvPr/>
          </p:nvSpPr>
          <p:spPr>
            <a:xfrm>
              <a:off x="3961351" y="1686516"/>
              <a:ext cx="109565" cy="109565"/>
            </a:xfrm>
            <a:prstGeom prst="ellipse">
              <a:avLst/>
            </a:prstGeom>
            <a:solidFill>
              <a:srgbClr val="FDB837"/>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33A822F8-6E6A-4B6A-8F3C-01D6E6D9827B}"/>
                </a:ext>
              </a:extLst>
            </p:cNvPr>
            <p:cNvSpPr txBox="1"/>
            <p:nvPr/>
          </p:nvSpPr>
          <p:spPr>
            <a:xfrm>
              <a:off x="3961350" y="3793871"/>
              <a:ext cx="864998" cy="184666"/>
            </a:xfrm>
            <a:prstGeom prst="rect">
              <a:avLst/>
            </a:prstGeom>
            <a:noFill/>
          </p:spPr>
          <p:txBody>
            <a:bodyPr wrap="square" lIns="0" tIns="0" rIns="0" bIns="0" rtlCol="0" anchor="t" anchorCtr="0">
              <a:spAutoFit/>
            </a:bodyPr>
            <a:lstStyle/>
            <a:p>
              <a:r>
                <a:rPr lang="en-US" sz="1200" b="1" dirty="0">
                  <a:solidFill>
                    <a:srgbClr val="37617A"/>
                  </a:solidFill>
                </a:rPr>
                <a:t>September</a:t>
              </a:r>
            </a:p>
          </p:txBody>
        </p:sp>
        <p:sp>
          <p:nvSpPr>
            <p:cNvPr id="80" name="TextBox 79">
              <a:extLst>
                <a:ext uri="{FF2B5EF4-FFF2-40B4-BE49-F238E27FC236}">
                  <a16:creationId xmlns:a16="http://schemas.microsoft.com/office/drawing/2014/main" id="{B4DD33B7-5B71-4335-9B5F-4E5A989247F4}"/>
                </a:ext>
              </a:extLst>
            </p:cNvPr>
            <p:cNvSpPr txBox="1"/>
            <p:nvPr/>
          </p:nvSpPr>
          <p:spPr>
            <a:xfrm>
              <a:off x="3961350" y="4011421"/>
              <a:ext cx="1732917" cy="807913"/>
            </a:xfrm>
            <a:prstGeom prst="rect">
              <a:avLst/>
            </a:prstGeom>
            <a:noFill/>
          </p:spPr>
          <p:txBody>
            <a:bodyPr wrap="square" lIns="0" tIns="0" rIns="0" bIns="0" rtlCol="0" anchor="t" anchorCtr="0">
              <a:spAutoFit/>
            </a:bodyPr>
            <a:lstStyle/>
            <a:p>
              <a:r>
                <a:rPr lang="en-US" sz="1050" dirty="0">
                  <a:solidFill>
                    <a:schemeClr val="tx1">
                      <a:lumMod val="75000"/>
                      <a:lumOff val="25000"/>
                    </a:schemeClr>
                  </a:solidFill>
                </a:rPr>
                <a:t>Presale round from pool groups + Beta Launch (public trial use) + Key Market HW presale open, Trade Ally Training</a:t>
              </a:r>
            </a:p>
          </p:txBody>
        </p:sp>
        <p:sp>
          <p:nvSpPr>
            <p:cNvPr id="84" name="Oval 83">
              <a:extLst>
                <a:ext uri="{FF2B5EF4-FFF2-40B4-BE49-F238E27FC236}">
                  <a16:creationId xmlns:a16="http://schemas.microsoft.com/office/drawing/2014/main" id="{1507DF11-8187-40C5-9A46-891737045145}"/>
                </a:ext>
              </a:extLst>
            </p:cNvPr>
            <p:cNvSpPr/>
            <p:nvPr/>
          </p:nvSpPr>
          <p:spPr>
            <a:xfrm>
              <a:off x="5920594" y="1686516"/>
              <a:ext cx="109565" cy="109565"/>
            </a:xfrm>
            <a:prstGeom prst="ellipse">
              <a:avLst/>
            </a:prstGeom>
            <a:solidFill>
              <a:srgbClr val="FDB837"/>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D00D5C94-E9B7-4292-8AF8-908EC35D0D62}"/>
                </a:ext>
              </a:extLst>
            </p:cNvPr>
            <p:cNvSpPr txBox="1"/>
            <p:nvPr/>
          </p:nvSpPr>
          <p:spPr>
            <a:xfrm>
              <a:off x="5920594" y="3793871"/>
              <a:ext cx="1740380" cy="184666"/>
            </a:xfrm>
            <a:prstGeom prst="rect">
              <a:avLst/>
            </a:prstGeom>
            <a:noFill/>
          </p:spPr>
          <p:txBody>
            <a:bodyPr wrap="square" lIns="0" tIns="0" rIns="0" bIns="0" rtlCol="0" anchor="t" anchorCtr="0">
              <a:spAutoFit/>
            </a:bodyPr>
            <a:lstStyle/>
            <a:p>
              <a:r>
                <a:rPr lang="en-US" sz="1200" b="1" dirty="0">
                  <a:solidFill>
                    <a:srgbClr val="37617A"/>
                  </a:solidFill>
                </a:rPr>
                <a:t>November/December</a:t>
              </a:r>
            </a:p>
          </p:txBody>
        </p:sp>
        <p:sp>
          <p:nvSpPr>
            <p:cNvPr id="86" name="TextBox 85">
              <a:extLst>
                <a:ext uri="{FF2B5EF4-FFF2-40B4-BE49-F238E27FC236}">
                  <a16:creationId xmlns:a16="http://schemas.microsoft.com/office/drawing/2014/main" id="{537FFEEA-C5F0-47E5-ACD8-688E0AEA0E0D}"/>
                </a:ext>
              </a:extLst>
            </p:cNvPr>
            <p:cNvSpPr txBox="1"/>
            <p:nvPr/>
          </p:nvSpPr>
          <p:spPr>
            <a:xfrm>
              <a:off x="5925031" y="4021306"/>
              <a:ext cx="1250936" cy="323165"/>
            </a:xfrm>
            <a:prstGeom prst="rect">
              <a:avLst/>
            </a:prstGeom>
            <a:noFill/>
          </p:spPr>
          <p:txBody>
            <a:bodyPr wrap="square" lIns="0" tIns="0" rIns="0" bIns="0" rtlCol="0" anchor="t" anchorCtr="0">
              <a:spAutoFit/>
            </a:bodyPr>
            <a:lstStyle/>
            <a:p>
              <a:r>
                <a:rPr lang="en-US" sz="1050" dirty="0">
                  <a:solidFill>
                    <a:schemeClr val="tx1">
                      <a:lumMod val="75000"/>
                      <a:lumOff val="25000"/>
                    </a:schemeClr>
                  </a:solidFill>
                </a:rPr>
                <a:t>Shipping Node GW to consumers</a:t>
              </a:r>
            </a:p>
          </p:txBody>
        </p:sp>
        <p:sp>
          <p:nvSpPr>
            <p:cNvPr id="92" name="TextBox 91">
              <a:extLst>
                <a:ext uri="{FF2B5EF4-FFF2-40B4-BE49-F238E27FC236}">
                  <a16:creationId xmlns:a16="http://schemas.microsoft.com/office/drawing/2014/main" id="{0E088560-59E8-4D7D-9CDC-45B871D1C742}"/>
                </a:ext>
              </a:extLst>
            </p:cNvPr>
            <p:cNvSpPr txBox="1"/>
            <p:nvPr/>
          </p:nvSpPr>
          <p:spPr>
            <a:xfrm>
              <a:off x="7691397" y="3794869"/>
              <a:ext cx="1875613" cy="969496"/>
            </a:xfrm>
            <a:prstGeom prst="rect">
              <a:avLst/>
            </a:prstGeom>
            <a:noFill/>
          </p:spPr>
          <p:txBody>
            <a:bodyPr wrap="square" lIns="0" tIns="0" rIns="0" bIns="0" rtlCol="0" anchor="t" anchorCtr="0">
              <a:spAutoFit/>
            </a:bodyPr>
            <a:lstStyle/>
            <a:p>
              <a:r>
                <a:rPr lang="en-US" sz="1050" dirty="0">
                  <a:solidFill>
                    <a:schemeClr val="tx1">
                      <a:lumMod val="75000"/>
                      <a:lumOff val="25000"/>
                    </a:schemeClr>
                  </a:solidFill>
                </a:rPr>
                <a:t>Users begin to generate $CCT, Expand in USA, Europe, and China before growing more elsewhere + NZT Ecosystem development incl. NFT and data marketplace</a:t>
              </a:r>
            </a:p>
          </p:txBody>
        </p:sp>
        <p:sp>
          <p:nvSpPr>
            <p:cNvPr id="98" name="TextBox 97">
              <a:extLst>
                <a:ext uri="{FF2B5EF4-FFF2-40B4-BE49-F238E27FC236}">
                  <a16:creationId xmlns:a16="http://schemas.microsoft.com/office/drawing/2014/main" id="{2D468568-62F4-46E4-B4B4-96729DE98432}"/>
                </a:ext>
              </a:extLst>
            </p:cNvPr>
            <p:cNvSpPr txBox="1"/>
            <p:nvPr/>
          </p:nvSpPr>
          <p:spPr>
            <a:xfrm>
              <a:off x="9638788" y="3796880"/>
              <a:ext cx="1300727" cy="646331"/>
            </a:xfrm>
            <a:prstGeom prst="rect">
              <a:avLst/>
            </a:prstGeom>
            <a:noFill/>
          </p:spPr>
          <p:txBody>
            <a:bodyPr wrap="square" lIns="0" tIns="0" rIns="0" bIns="0" rtlCol="0" anchor="t" anchorCtr="0">
              <a:spAutoFit/>
            </a:bodyPr>
            <a:lstStyle/>
            <a:p>
              <a:r>
                <a:rPr lang="en-US" sz="1050" dirty="0">
                  <a:solidFill>
                    <a:schemeClr val="tx1">
                      <a:lumMod val="75000"/>
                      <a:lumOff val="25000"/>
                    </a:schemeClr>
                  </a:solidFill>
                </a:rPr>
                <a:t>Full network coverage and compliance market participation  in key regions</a:t>
              </a:r>
            </a:p>
          </p:txBody>
        </p:sp>
        <p:cxnSp>
          <p:nvCxnSpPr>
            <p:cNvPr id="112" name="Straight Connector 111">
              <a:extLst>
                <a:ext uri="{FF2B5EF4-FFF2-40B4-BE49-F238E27FC236}">
                  <a16:creationId xmlns:a16="http://schemas.microsoft.com/office/drawing/2014/main" id="{4E9E3B20-B63D-41B9-87A5-D14A4799D154}"/>
                </a:ext>
              </a:extLst>
            </p:cNvPr>
            <p:cNvCxnSpPr/>
            <p:nvPr/>
          </p:nvCxnSpPr>
          <p:spPr>
            <a:xfrm flipH="1">
              <a:off x="7759669" y="1796082"/>
              <a:ext cx="1" cy="19488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31575AB-6753-49CA-B42D-B238B4074A95}"/>
                </a:ext>
              </a:extLst>
            </p:cNvPr>
            <p:cNvCxnSpPr/>
            <p:nvPr/>
          </p:nvCxnSpPr>
          <p:spPr>
            <a:xfrm flipH="1">
              <a:off x="9703686" y="1796082"/>
              <a:ext cx="1" cy="19488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E8855C2-94AD-443A-B1A3-97BDC882FF8B}"/>
                </a:ext>
              </a:extLst>
            </p:cNvPr>
            <p:cNvCxnSpPr>
              <a:stCxn id="53" idx="4"/>
            </p:cNvCxnSpPr>
            <p:nvPr/>
          </p:nvCxnSpPr>
          <p:spPr>
            <a:xfrm flipH="1">
              <a:off x="2011844" y="1796082"/>
              <a:ext cx="1" cy="19488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09A4F2A-9FA0-40B8-B0E5-520275221D41}"/>
                </a:ext>
              </a:extLst>
            </p:cNvPr>
            <p:cNvCxnSpPr>
              <a:stCxn id="78" idx="4"/>
            </p:cNvCxnSpPr>
            <p:nvPr/>
          </p:nvCxnSpPr>
          <p:spPr>
            <a:xfrm flipH="1">
              <a:off x="4016133" y="1796082"/>
              <a:ext cx="1" cy="19488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B9D6704-18A1-4D2F-B764-66CE2D745B3E}"/>
                </a:ext>
              </a:extLst>
            </p:cNvPr>
            <p:cNvCxnSpPr>
              <a:stCxn id="84" idx="4"/>
            </p:cNvCxnSpPr>
            <p:nvPr/>
          </p:nvCxnSpPr>
          <p:spPr>
            <a:xfrm flipH="1">
              <a:off x="5975376" y="1796082"/>
              <a:ext cx="1" cy="19488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F72EF977-A8BD-404D-AFBA-4DDED16FD103}"/>
                </a:ext>
              </a:extLst>
            </p:cNvPr>
            <p:cNvSpPr/>
            <p:nvPr/>
          </p:nvSpPr>
          <p:spPr>
            <a:xfrm>
              <a:off x="9597559" y="1640152"/>
              <a:ext cx="192024" cy="192024"/>
            </a:xfrm>
            <a:prstGeom prst="ellipse">
              <a:avLst/>
            </a:prstGeom>
            <a:solidFill>
              <a:srgbClr val="37617A"/>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2DB2A4B5-5132-4238-AB53-09DB71499EFF}"/>
                </a:ext>
              </a:extLst>
            </p:cNvPr>
            <p:cNvSpPr/>
            <p:nvPr/>
          </p:nvSpPr>
          <p:spPr>
            <a:xfrm>
              <a:off x="8209342" y="1640152"/>
              <a:ext cx="192024" cy="192024"/>
            </a:xfrm>
            <a:prstGeom prst="ellipse">
              <a:avLst/>
            </a:prstGeom>
            <a:solidFill>
              <a:srgbClr val="37617A"/>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ACC011F1-4CD1-40F3-BE39-0717928EA24C}"/>
                </a:ext>
              </a:extLst>
            </p:cNvPr>
            <p:cNvSpPr/>
            <p:nvPr/>
          </p:nvSpPr>
          <p:spPr>
            <a:xfrm>
              <a:off x="7660974" y="1640152"/>
              <a:ext cx="192024" cy="192024"/>
            </a:xfrm>
            <a:prstGeom prst="ellipse">
              <a:avLst/>
            </a:prstGeom>
            <a:solidFill>
              <a:srgbClr val="37617A"/>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9C1A1B63-A200-481E-88C4-8304C68A9338}"/>
                </a:ext>
              </a:extLst>
            </p:cNvPr>
            <p:cNvSpPr txBox="1"/>
            <p:nvPr/>
          </p:nvSpPr>
          <p:spPr>
            <a:xfrm>
              <a:off x="609600" y="1370931"/>
              <a:ext cx="457200" cy="184666"/>
            </a:xfrm>
            <a:prstGeom prst="rect">
              <a:avLst/>
            </a:prstGeom>
            <a:noFill/>
          </p:spPr>
          <p:txBody>
            <a:bodyPr wrap="square" lIns="0" tIns="0" rIns="0" bIns="0" rtlCol="0" anchor="t" anchorCtr="0">
              <a:spAutoFit/>
            </a:bodyPr>
            <a:lstStyle/>
            <a:p>
              <a:r>
                <a:rPr lang="en-US" sz="1200" b="1">
                  <a:solidFill>
                    <a:srgbClr val="37617A"/>
                  </a:solidFill>
                </a:rPr>
                <a:t>2022</a:t>
              </a:r>
            </a:p>
          </p:txBody>
        </p:sp>
        <p:sp>
          <p:nvSpPr>
            <p:cNvPr id="106" name="TextBox 105">
              <a:extLst>
                <a:ext uri="{FF2B5EF4-FFF2-40B4-BE49-F238E27FC236}">
                  <a16:creationId xmlns:a16="http://schemas.microsoft.com/office/drawing/2014/main" id="{B42080CD-5B15-417E-AE61-FD4D089F804F}"/>
                </a:ext>
              </a:extLst>
            </p:cNvPr>
            <p:cNvSpPr txBox="1"/>
            <p:nvPr/>
          </p:nvSpPr>
          <p:spPr>
            <a:xfrm>
              <a:off x="7528386" y="1361290"/>
              <a:ext cx="457200" cy="184666"/>
            </a:xfrm>
            <a:prstGeom prst="rect">
              <a:avLst/>
            </a:prstGeom>
            <a:noFill/>
          </p:spPr>
          <p:txBody>
            <a:bodyPr wrap="square" lIns="0" tIns="0" rIns="0" bIns="0" rtlCol="0" anchor="t" anchorCtr="0">
              <a:spAutoFit/>
            </a:bodyPr>
            <a:lstStyle/>
            <a:p>
              <a:r>
                <a:rPr lang="en-US" sz="1200" b="1">
                  <a:solidFill>
                    <a:srgbClr val="37617A"/>
                  </a:solidFill>
                </a:rPr>
                <a:t>2023</a:t>
              </a:r>
            </a:p>
          </p:txBody>
        </p:sp>
        <p:sp>
          <p:nvSpPr>
            <p:cNvPr id="107" name="TextBox 106">
              <a:extLst>
                <a:ext uri="{FF2B5EF4-FFF2-40B4-BE49-F238E27FC236}">
                  <a16:creationId xmlns:a16="http://schemas.microsoft.com/office/drawing/2014/main" id="{9CF6C558-78CF-4796-8F18-9CEDBE2A0FC1}"/>
                </a:ext>
              </a:extLst>
            </p:cNvPr>
            <p:cNvSpPr txBox="1"/>
            <p:nvPr/>
          </p:nvSpPr>
          <p:spPr>
            <a:xfrm>
              <a:off x="8076754" y="1361290"/>
              <a:ext cx="457200" cy="184666"/>
            </a:xfrm>
            <a:prstGeom prst="rect">
              <a:avLst/>
            </a:prstGeom>
            <a:noFill/>
          </p:spPr>
          <p:txBody>
            <a:bodyPr wrap="square" lIns="0" tIns="0" rIns="0" bIns="0" rtlCol="0" anchor="t" anchorCtr="0">
              <a:spAutoFit/>
            </a:bodyPr>
            <a:lstStyle/>
            <a:p>
              <a:r>
                <a:rPr lang="en-US" sz="1200" b="1">
                  <a:solidFill>
                    <a:srgbClr val="37617A"/>
                  </a:solidFill>
                </a:rPr>
                <a:t>2024</a:t>
              </a:r>
            </a:p>
          </p:txBody>
        </p:sp>
        <p:sp>
          <p:nvSpPr>
            <p:cNvPr id="108" name="TextBox 107">
              <a:extLst>
                <a:ext uri="{FF2B5EF4-FFF2-40B4-BE49-F238E27FC236}">
                  <a16:creationId xmlns:a16="http://schemas.microsoft.com/office/drawing/2014/main" id="{CEA44164-0C62-45F7-96DA-7A67FA61FCC1}"/>
                </a:ext>
              </a:extLst>
            </p:cNvPr>
            <p:cNvSpPr txBox="1"/>
            <p:nvPr/>
          </p:nvSpPr>
          <p:spPr>
            <a:xfrm>
              <a:off x="9464971" y="1361290"/>
              <a:ext cx="457200" cy="184666"/>
            </a:xfrm>
            <a:prstGeom prst="rect">
              <a:avLst/>
            </a:prstGeom>
            <a:noFill/>
          </p:spPr>
          <p:txBody>
            <a:bodyPr wrap="square" lIns="0" tIns="0" rIns="0" bIns="0" rtlCol="0" anchor="t" anchorCtr="0">
              <a:spAutoFit/>
            </a:bodyPr>
            <a:lstStyle/>
            <a:p>
              <a:r>
                <a:rPr lang="en-US" sz="1200" b="1">
                  <a:solidFill>
                    <a:srgbClr val="37617A"/>
                  </a:solidFill>
                </a:rPr>
                <a:t>2025</a:t>
              </a:r>
            </a:p>
          </p:txBody>
        </p:sp>
        <p:sp>
          <p:nvSpPr>
            <p:cNvPr id="109" name="TextBox 108">
              <a:extLst>
                <a:ext uri="{FF2B5EF4-FFF2-40B4-BE49-F238E27FC236}">
                  <a16:creationId xmlns:a16="http://schemas.microsoft.com/office/drawing/2014/main" id="{E76E99AC-E928-407A-B72E-BFEA67463FC2}"/>
                </a:ext>
              </a:extLst>
            </p:cNvPr>
            <p:cNvSpPr txBox="1"/>
            <p:nvPr/>
          </p:nvSpPr>
          <p:spPr>
            <a:xfrm>
              <a:off x="10061355" y="1361290"/>
              <a:ext cx="457200" cy="184666"/>
            </a:xfrm>
            <a:prstGeom prst="rect">
              <a:avLst/>
            </a:prstGeom>
            <a:noFill/>
          </p:spPr>
          <p:txBody>
            <a:bodyPr wrap="square" lIns="0" tIns="0" rIns="0" bIns="0" rtlCol="0" anchor="t" anchorCtr="0">
              <a:spAutoFit/>
            </a:bodyPr>
            <a:lstStyle/>
            <a:p>
              <a:r>
                <a:rPr lang="en-US" sz="1200" b="1" dirty="0">
                  <a:solidFill>
                    <a:srgbClr val="37617A"/>
                  </a:solidFill>
                </a:rPr>
                <a:t>2027</a:t>
              </a:r>
            </a:p>
          </p:txBody>
        </p:sp>
      </p:grpSp>
      <p:graphicFrame>
        <p:nvGraphicFramePr>
          <p:cNvPr id="116" name="Chart 115">
            <a:extLst>
              <a:ext uri="{FF2B5EF4-FFF2-40B4-BE49-F238E27FC236}">
                <a16:creationId xmlns:a16="http://schemas.microsoft.com/office/drawing/2014/main" id="{7AF1060D-0B5C-44B8-9B7E-4EAB7E691BCE}"/>
              </a:ext>
            </a:extLst>
          </p:cNvPr>
          <p:cNvGraphicFramePr/>
          <p:nvPr>
            <p:extLst>
              <p:ext uri="{D42A27DB-BD31-4B8C-83A1-F6EECF244321}">
                <p14:modId xmlns:p14="http://schemas.microsoft.com/office/powerpoint/2010/main" val="3802917853"/>
              </p:ext>
            </p:extLst>
          </p:nvPr>
        </p:nvGraphicFramePr>
        <p:xfrm>
          <a:off x="2269504" y="4984243"/>
          <a:ext cx="1095996" cy="1045523"/>
        </p:xfrm>
        <a:graphic>
          <a:graphicData uri="http://schemas.openxmlformats.org/drawingml/2006/chart">
            <c:chart xmlns:c="http://schemas.openxmlformats.org/drawingml/2006/chart" xmlns:r="http://schemas.openxmlformats.org/officeDocument/2006/relationships" r:id="rId2"/>
          </a:graphicData>
        </a:graphic>
      </p:graphicFrame>
      <p:sp>
        <p:nvSpPr>
          <p:cNvPr id="118" name="TextBox 117">
            <a:extLst>
              <a:ext uri="{FF2B5EF4-FFF2-40B4-BE49-F238E27FC236}">
                <a16:creationId xmlns:a16="http://schemas.microsoft.com/office/drawing/2014/main" id="{5E3599B4-9358-40F8-B5D2-E0DB4E6BFEF0}"/>
              </a:ext>
            </a:extLst>
          </p:cNvPr>
          <p:cNvSpPr txBox="1"/>
          <p:nvPr/>
        </p:nvSpPr>
        <p:spPr>
          <a:xfrm>
            <a:off x="1004127" y="5208277"/>
            <a:ext cx="1347462" cy="538609"/>
          </a:xfrm>
          <a:prstGeom prst="rect">
            <a:avLst/>
          </a:prstGeom>
          <a:noFill/>
        </p:spPr>
        <p:txBody>
          <a:bodyPr wrap="square" lIns="0" tIns="0" rIns="0" bIns="0" rtlCol="0" anchor="t" anchorCtr="0">
            <a:spAutoFit/>
          </a:bodyPr>
          <a:lstStyle/>
          <a:p>
            <a:pPr>
              <a:lnSpc>
                <a:spcPts val="2100"/>
              </a:lnSpc>
            </a:pPr>
            <a:r>
              <a:rPr lang="en-US" sz="2000" b="1">
                <a:solidFill>
                  <a:srgbClr val="37617A"/>
                </a:solidFill>
              </a:rPr>
              <a:t>Use of Proceeds</a:t>
            </a:r>
          </a:p>
        </p:txBody>
      </p:sp>
      <p:sp>
        <p:nvSpPr>
          <p:cNvPr id="119" name="Rectangle: Rounded Corners 118">
            <a:extLst>
              <a:ext uri="{FF2B5EF4-FFF2-40B4-BE49-F238E27FC236}">
                <a16:creationId xmlns:a16="http://schemas.microsoft.com/office/drawing/2014/main" id="{DA0A733A-4EDB-4F90-B552-19B53AE3E550}"/>
              </a:ext>
            </a:extLst>
          </p:cNvPr>
          <p:cNvSpPr/>
          <p:nvPr/>
        </p:nvSpPr>
        <p:spPr>
          <a:xfrm rot="5400000">
            <a:off x="595364" y="5461586"/>
            <a:ext cx="494248" cy="55014"/>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6" name="Group 125">
            <a:extLst>
              <a:ext uri="{FF2B5EF4-FFF2-40B4-BE49-F238E27FC236}">
                <a16:creationId xmlns:a16="http://schemas.microsoft.com/office/drawing/2014/main" id="{175F09E6-F523-4C4F-A300-5464B23D2F0D}"/>
              </a:ext>
            </a:extLst>
          </p:cNvPr>
          <p:cNvGrpSpPr/>
          <p:nvPr/>
        </p:nvGrpSpPr>
        <p:grpSpPr>
          <a:xfrm>
            <a:off x="3650744" y="5079244"/>
            <a:ext cx="1304449" cy="842212"/>
            <a:chOff x="3663761" y="5066256"/>
            <a:chExt cx="1304449" cy="842212"/>
          </a:xfrm>
        </p:grpSpPr>
        <p:sp>
          <p:nvSpPr>
            <p:cNvPr id="123" name="Oval 122">
              <a:extLst>
                <a:ext uri="{FF2B5EF4-FFF2-40B4-BE49-F238E27FC236}">
                  <a16:creationId xmlns:a16="http://schemas.microsoft.com/office/drawing/2014/main" id="{0A278D53-F6E1-40EB-A4BB-E39D634DE02F}"/>
                </a:ext>
              </a:extLst>
            </p:cNvPr>
            <p:cNvSpPr/>
            <p:nvPr/>
          </p:nvSpPr>
          <p:spPr>
            <a:xfrm>
              <a:off x="3663761" y="5066256"/>
              <a:ext cx="227285" cy="227285"/>
            </a:xfrm>
            <a:prstGeom prst="ellipse">
              <a:avLst/>
            </a:prstGeom>
            <a:solidFill>
              <a:srgbClr val="FDB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82F72E84-CA23-4604-AE54-4FE80B21371F}"/>
                </a:ext>
              </a:extLst>
            </p:cNvPr>
            <p:cNvSpPr txBox="1"/>
            <p:nvPr/>
          </p:nvSpPr>
          <p:spPr>
            <a:xfrm>
              <a:off x="3961349" y="5066256"/>
              <a:ext cx="1006861" cy="492443"/>
            </a:xfrm>
            <a:prstGeom prst="rect">
              <a:avLst/>
            </a:prstGeom>
            <a:noFill/>
          </p:spPr>
          <p:txBody>
            <a:bodyPr wrap="square" lIns="0" tIns="0" rIns="0" bIns="0" rtlCol="0" anchor="t" anchorCtr="0">
              <a:spAutoFit/>
            </a:bodyPr>
            <a:lstStyle/>
            <a:p>
              <a:r>
                <a:rPr lang="en-US" sz="3200" b="1" dirty="0">
                  <a:solidFill>
                    <a:srgbClr val="37617A"/>
                  </a:solidFill>
                </a:rPr>
                <a:t>10%</a:t>
              </a:r>
            </a:p>
          </p:txBody>
        </p:sp>
        <p:sp>
          <p:nvSpPr>
            <p:cNvPr id="125" name="TextBox 124">
              <a:extLst>
                <a:ext uri="{FF2B5EF4-FFF2-40B4-BE49-F238E27FC236}">
                  <a16:creationId xmlns:a16="http://schemas.microsoft.com/office/drawing/2014/main" id="{7521EE67-E775-423B-95F6-52A79D20AE59}"/>
                </a:ext>
              </a:extLst>
            </p:cNvPr>
            <p:cNvSpPr txBox="1"/>
            <p:nvPr/>
          </p:nvSpPr>
          <p:spPr>
            <a:xfrm>
              <a:off x="3961350" y="5585303"/>
              <a:ext cx="798126" cy="323165"/>
            </a:xfrm>
            <a:prstGeom prst="rect">
              <a:avLst/>
            </a:prstGeom>
            <a:noFill/>
          </p:spPr>
          <p:txBody>
            <a:bodyPr wrap="square" lIns="0" tIns="0" rIns="0" bIns="0" rtlCol="0" anchor="t" anchorCtr="0">
              <a:spAutoFit/>
            </a:bodyPr>
            <a:lstStyle/>
            <a:p>
              <a:r>
                <a:rPr lang="en-US" sz="1050" dirty="0">
                  <a:solidFill>
                    <a:schemeClr val="bg2">
                      <a:lumMod val="75000"/>
                    </a:schemeClr>
                  </a:solidFill>
                </a:rPr>
                <a:t>Admin</a:t>
              </a:r>
            </a:p>
            <a:p>
              <a:r>
                <a:rPr lang="en-US" sz="1050" dirty="0">
                  <a:solidFill>
                    <a:schemeClr val="bg2">
                      <a:lumMod val="75000"/>
                    </a:schemeClr>
                  </a:solidFill>
                </a:rPr>
                <a:t>/Overhead</a:t>
              </a:r>
            </a:p>
          </p:txBody>
        </p:sp>
      </p:grpSp>
      <p:cxnSp>
        <p:nvCxnSpPr>
          <p:cNvPr id="141" name="Straight Connector 140">
            <a:extLst>
              <a:ext uri="{FF2B5EF4-FFF2-40B4-BE49-F238E27FC236}">
                <a16:creationId xmlns:a16="http://schemas.microsoft.com/office/drawing/2014/main" id="{D60E8443-4D7B-41E2-9D68-3AD2F9A456DB}"/>
              </a:ext>
            </a:extLst>
          </p:cNvPr>
          <p:cNvCxnSpPr/>
          <p:nvPr/>
        </p:nvCxnSpPr>
        <p:spPr>
          <a:xfrm>
            <a:off x="5031398" y="5017291"/>
            <a:ext cx="0" cy="91002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3C6CF431-6ED1-4629-8DE8-178D117338B2}"/>
              </a:ext>
            </a:extLst>
          </p:cNvPr>
          <p:cNvGrpSpPr/>
          <p:nvPr/>
        </p:nvGrpSpPr>
        <p:grpSpPr>
          <a:xfrm>
            <a:off x="5199013" y="5079244"/>
            <a:ext cx="1304445" cy="842212"/>
            <a:chOff x="3663761" y="5066256"/>
            <a:chExt cx="1304445" cy="842212"/>
          </a:xfrm>
        </p:grpSpPr>
        <p:sp>
          <p:nvSpPr>
            <p:cNvPr id="149" name="Oval 148">
              <a:extLst>
                <a:ext uri="{FF2B5EF4-FFF2-40B4-BE49-F238E27FC236}">
                  <a16:creationId xmlns:a16="http://schemas.microsoft.com/office/drawing/2014/main" id="{16720B5D-DD5E-4ECF-9FFF-8357FE19C471}"/>
                </a:ext>
              </a:extLst>
            </p:cNvPr>
            <p:cNvSpPr/>
            <p:nvPr/>
          </p:nvSpPr>
          <p:spPr>
            <a:xfrm>
              <a:off x="3663761" y="5066256"/>
              <a:ext cx="227285" cy="227285"/>
            </a:xfrm>
            <a:prstGeom prst="ellipse">
              <a:avLst/>
            </a:prstGeom>
            <a:solidFill>
              <a:srgbClr val="018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1782B301-E226-4852-9258-E2FE095D687A}"/>
                </a:ext>
              </a:extLst>
            </p:cNvPr>
            <p:cNvSpPr txBox="1"/>
            <p:nvPr/>
          </p:nvSpPr>
          <p:spPr>
            <a:xfrm>
              <a:off x="3961349" y="5066256"/>
              <a:ext cx="1006857" cy="492443"/>
            </a:xfrm>
            <a:prstGeom prst="rect">
              <a:avLst/>
            </a:prstGeom>
            <a:noFill/>
          </p:spPr>
          <p:txBody>
            <a:bodyPr wrap="square" lIns="0" tIns="0" rIns="0" bIns="0" rtlCol="0" anchor="t" anchorCtr="0">
              <a:spAutoFit/>
            </a:bodyPr>
            <a:lstStyle/>
            <a:p>
              <a:r>
                <a:rPr lang="en-US" sz="3200" b="1" dirty="0">
                  <a:solidFill>
                    <a:srgbClr val="37617A"/>
                  </a:solidFill>
                </a:rPr>
                <a:t>45%</a:t>
              </a:r>
            </a:p>
          </p:txBody>
        </p:sp>
        <p:sp>
          <p:nvSpPr>
            <p:cNvPr id="151" name="TextBox 150">
              <a:extLst>
                <a:ext uri="{FF2B5EF4-FFF2-40B4-BE49-F238E27FC236}">
                  <a16:creationId xmlns:a16="http://schemas.microsoft.com/office/drawing/2014/main" id="{30493608-C157-4395-B841-90FCE75B91A9}"/>
                </a:ext>
              </a:extLst>
            </p:cNvPr>
            <p:cNvSpPr txBox="1"/>
            <p:nvPr/>
          </p:nvSpPr>
          <p:spPr>
            <a:xfrm>
              <a:off x="3961350" y="5585303"/>
              <a:ext cx="798126" cy="323165"/>
            </a:xfrm>
            <a:prstGeom prst="rect">
              <a:avLst/>
            </a:prstGeom>
            <a:noFill/>
          </p:spPr>
          <p:txBody>
            <a:bodyPr wrap="square" lIns="0" tIns="0" rIns="0" bIns="0" rtlCol="0" anchor="t" anchorCtr="0">
              <a:spAutoFit/>
            </a:bodyPr>
            <a:lstStyle/>
            <a:p>
              <a:r>
                <a:rPr lang="en-US" sz="1050" dirty="0">
                  <a:solidFill>
                    <a:schemeClr val="bg2">
                      <a:lumMod val="75000"/>
                    </a:schemeClr>
                  </a:solidFill>
                </a:rPr>
                <a:t>Payroll &amp; Ecosystem</a:t>
              </a:r>
            </a:p>
          </p:txBody>
        </p:sp>
      </p:grpSp>
      <p:cxnSp>
        <p:nvCxnSpPr>
          <p:cNvPr id="152" name="Straight Connector 151">
            <a:extLst>
              <a:ext uri="{FF2B5EF4-FFF2-40B4-BE49-F238E27FC236}">
                <a16:creationId xmlns:a16="http://schemas.microsoft.com/office/drawing/2014/main" id="{83C530AE-2938-4580-81B6-4ACDC83C7892}"/>
              </a:ext>
            </a:extLst>
          </p:cNvPr>
          <p:cNvCxnSpPr/>
          <p:nvPr/>
        </p:nvCxnSpPr>
        <p:spPr>
          <a:xfrm>
            <a:off x="6579667" y="5017291"/>
            <a:ext cx="0" cy="91002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654AF94C-7422-4114-B21E-5B1CA5E18A67}"/>
              </a:ext>
            </a:extLst>
          </p:cNvPr>
          <p:cNvGrpSpPr/>
          <p:nvPr/>
        </p:nvGrpSpPr>
        <p:grpSpPr>
          <a:xfrm>
            <a:off x="6747282" y="5079244"/>
            <a:ext cx="1329471" cy="680630"/>
            <a:chOff x="3663761" y="5066256"/>
            <a:chExt cx="1329471" cy="680630"/>
          </a:xfrm>
        </p:grpSpPr>
        <p:sp>
          <p:nvSpPr>
            <p:cNvPr id="154" name="Oval 153">
              <a:extLst>
                <a:ext uri="{FF2B5EF4-FFF2-40B4-BE49-F238E27FC236}">
                  <a16:creationId xmlns:a16="http://schemas.microsoft.com/office/drawing/2014/main" id="{6A00201F-74F4-4091-B148-D15493D56C1F}"/>
                </a:ext>
              </a:extLst>
            </p:cNvPr>
            <p:cNvSpPr/>
            <p:nvPr/>
          </p:nvSpPr>
          <p:spPr>
            <a:xfrm>
              <a:off x="3663761" y="5066256"/>
              <a:ext cx="227285" cy="227285"/>
            </a:xfrm>
            <a:prstGeom prst="ellipse">
              <a:avLst/>
            </a:prstGeom>
            <a:solidFill>
              <a:srgbClr val="376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5AEB9039-CA83-4A6D-9D3D-DF42A201530D}"/>
                </a:ext>
              </a:extLst>
            </p:cNvPr>
            <p:cNvSpPr txBox="1"/>
            <p:nvPr/>
          </p:nvSpPr>
          <p:spPr>
            <a:xfrm>
              <a:off x="3961349" y="5066256"/>
              <a:ext cx="1031883" cy="492443"/>
            </a:xfrm>
            <a:prstGeom prst="rect">
              <a:avLst/>
            </a:prstGeom>
            <a:noFill/>
          </p:spPr>
          <p:txBody>
            <a:bodyPr wrap="square" lIns="0" tIns="0" rIns="0" bIns="0" rtlCol="0" anchor="t" anchorCtr="0">
              <a:spAutoFit/>
            </a:bodyPr>
            <a:lstStyle/>
            <a:p>
              <a:r>
                <a:rPr lang="en-US" sz="3200" b="1" dirty="0">
                  <a:solidFill>
                    <a:srgbClr val="37617A"/>
                  </a:solidFill>
                </a:rPr>
                <a:t>15%</a:t>
              </a:r>
            </a:p>
          </p:txBody>
        </p:sp>
        <p:sp>
          <p:nvSpPr>
            <p:cNvPr id="156" name="TextBox 155">
              <a:extLst>
                <a:ext uri="{FF2B5EF4-FFF2-40B4-BE49-F238E27FC236}">
                  <a16:creationId xmlns:a16="http://schemas.microsoft.com/office/drawing/2014/main" id="{5B8C9241-22C4-44AF-95E1-A6C30537FBA4}"/>
                </a:ext>
              </a:extLst>
            </p:cNvPr>
            <p:cNvSpPr txBox="1"/>
            <p:nvPr/>
          </p:nvSpPr>
          <p:spPr>
            <a:xfrm>
              <a:off x="3961350" y="5585303"/>
              <a:ext cx="798126" cy="161583"/>
            </a:xfrm>
            <a:prstGeom prst="rect">
              <a:avLst/>
            </a:prstGeom>
            <a:noFill/>
          </p:spPr>
          <p:txBody>
            <a:bodyPr wrap="square" lIns="0" tIns="0" rIns="0" bIns="0" rtlCol="0" anchor="t" anchorCtr="0">
              <a:spAutoFit/>
            </a:bodyPr>
            <a:lstStyle/>
            <a:p>
              <a:r>
                <a:rPr lang="en-US" sz="1050" dirty="0">
                  <a:solidFill>
                    <a:schemeClr val="bg2">
                      <a:lumMod val="75000"/>
                    </a:schemeClr>
                  </a:solidFill>
                </a:rPr>
                <a:t>R&amp;D</a:t>
              </a:r>
            </a:p>
          </p:txBody>
        </p:sp>
      </p:grpSp>
      <p:cxnSp>
        <p:nvCxnSpPr>
          <p:cNvPr id="157" name="Straight Connector 156">
            <a:extLst>
              <a:ext uri="{FF2B5EF4-FFF2-40B4-BE49-F238E27FC236}">
                <a16:creationId xmlns:a16="http://schemas.microsoft.com/office/drawing/2014/main" id="{453C3143-D9BC-44CB-8891-EC7F6B2CC103}"/>
              </a:ext>
            </a:extLst>
          </p:cNvPr>
          <p:cNvCxnSpPr/>
          <p:nvPr/>
        </p:nvCxnSpPr>
        <p:spPr>
          <a:xfrm>
            <a:off x="8127936" y="5017291"/>
            <a:ext cx="0" cy="91002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58" name="Group 157">
            <a:extLst>
              <a:ext uri="{FF2B5EF4-FFF2-40B4-BE49-F238E27FC236}">
                <a16:creationId xmlns:a16="http://schemas.microsoft.com/office/drawing/2014/main" id="{E547EBF3-103F-4A24-B47A-F4993C31B634}"/>
              </a:ext>
            </a:extLst>
          </p:cNvPr>
          <p:cNvGrpSpPr/>
          <p:nvPr/>
        </p:nvGrpSpPr>
        <p:grpSpPr>
          <a:xfrm>
            <a:off x="8295551" y="5079244"/>
            <a:ext cx="1343237" cy="680630"/>
            <a:chOff x="3663761" y="5066256"/>
            <a:chExt cx="1343237" cy="680630"/>
          </a:xfrm>
        </p:grpSpPr>
        <p:sp>
          <p:nvSpPr>
            <p:cNvPr id="159" name="Oval 158">
              <a:extLst>
                <a:ext uri="{FF2B5EF4-FFF2-40B4-BE49-F238E27FC236}">
                  <a16:creationId xmlns:a16="http://schemas.microsoft.com/office/drawing/2014/main" id="{35A9DB63-C7E1-4766-8A04-29A0A41B1B32}"/>
                </a:ext>
              </a:extLst>
            </p:cNvPr>
            <p:cNvSpPr/>
            <p:nvPr/>
          </p:nvSpPr>
          <p:spPr>
            <a:xfrm>
              <a:off x="3663761" y="5066256"/>
              <a:ext cx="227285" cy="227285"/>
            </a:xfrm>
            <a:prstGeom prst="ellipse">
              <a:avLst/>
            </a:prstGeom>
            <a:solidFill>
              <a:srgbClr val="094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TextBox 159">
              <a:extLst>
                <a:ext uri="{FF2B5EF4-FFF2-40B4-BE49-F238E27FC236}">
                  <a16:creationId xmlns:a16="http://schemas.microsoft.com/office/drawing/2014/main" id="{C5F09BF4-E052-499C-BB79-4B7E54B430CE}"/>
                </a:ext>
              </a:extLst>
            </p:cNvPr>
            <p:cNvSpPr txBox="1"/>
            <p:nvPr/>
          </p:nvSpPr>
          <p:spPr>
            <a:xfrm>
              <a:off x="3961349" y="5066256"/>
              <a:ext cx="1045649" cy="492443"/>
            </a:xfrm>
            <a:prstGeom prst="rect">
              <a:avLst/>
            </a:prstGeom>
            <a:noFill/>
          </p:spPr>
          <p:txBody>
            <a:bodyPr wrap="square" lIns="0" tIns="0" rIns="0" bIns="0" rtlCol="0" anchor="t" anchorCtr="0">
              <a:spAutoFit/>
            </a:bodyPr>
            <a:lstStyle/>
            <a:p>
              <a:r>
                <a:rPr lang="en-US" sz="3200" b="1" dirty="0">
                  <a:solidFill>
                    <a:srgbClr val="37617A"/>
                  </a:solidFill>
                </a:rPr>
                <a:t>20%</a:t>
              </a:r>
            </a:p>
          </p:txBody>
        </p:sp>
        <p:sp>
          <p:nvSpPr>
            <p:cNvPr id="161" name="TextBox 160">
              <a:extLst>
                <a:ext uri="{FF2B5EF4-FFF2-40B4-BE49-F238E27FC236}">
                  <a16:creationId xmlns:a16="http://schemas.microsoft.com/office/drawing/2014/main" id="{AB9B26B1-D38E-4786-AA5B-0EF6E72D7649}"/>
                </a:ext>
              </a:extLst>
            </p:cNvPr>
            <p:cNvSpPr txBox="1"/>
            <p:nvPr/>
          </p:nvSpPr>
          <p:spPr>
            <a:xfrm>
              <a:off x="3961350" y="5585303"/>
              <a:ext cx="798126" cy="161583"/>
            </a:xfrm>
            <a:prstGeom prst="rect">
              <a:avLst/>
            </a:prstGeom>
            <a:noFill/>
          </p:spPr>
          <p:txBody>
            <a:bodyPr wrap="square" lIns="0" tIns="0" rIns="0" bIns="0" rtlCol="0" anchor="t" anchorCtr="0">
              <a:spAutoFit/>
            </a:bodyPr>
            <a:lstStyle/>
            <a:p>
              <a:r>
                <a:rPr lang="en-US" sz="1050">
                  <a:solidFill>
                    <a:schemeClr val="bg2">
                      <a:lumMod val="75000"/>
                    </a:schemeClr>
                  </a:solidFill>
                </a:rPr>
                <a:t>Marketing</a:t>
              </a:r>
            </a:p>
          </p:txBody>
        </p:sp>
      </p:grpSp>
      <p:cxnSp>
        <p:nvCxnSpPr>
          <p:cNvPr id="162" name="Straight Connector 161">
            <a:extLst>
              <a:ext uri="{FF2B5EF4-FFF2-40B4-BE49-F238E27FC236}">
                <a16:creationId xmlns:a16="http://schemas.microsoft.com/office/drawing/2014/main" id="{46D87C06-A58E-4550-8D23-25F79A43B3AB}"/>
              </a:ext>
            </a:extLst>
          </p:cNvPr>
          <p:cNvCxnSpPr/>
          <p:nvPr/>
        </p:nvCxnSpPr>
        <p:spPr>
          <a:xfrm>
            <a:off x="9676205" y="5017291"/>
            <a:ext cx="0" cy="910028"/>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0A628B6D-BBC3-4D73-B6C2-A71D5418FC09}"/>
              </a:ext>
            </a:extLst>
          </p:cNvPr>
          <p:cNvGrpSpPr/>
          <p:nvPr/>
        </p:nvGrpSpPr>
        <p:grpSpPr>
          <a:xfrm>
            <a:off x="9843816" y="5079244"/>
            <a:ext cx="1343237" cy="842212"/>
            <a:chOff x="3663761" y="5066256"/>
            <a:chExt cx="1343237" cy="842212"/>
          </a:xfrm>
        </p:grpSpPr>
        <p:sp>
          <p:nvSpPr>
            <p:cNvPr id="164" name="Oval 163">
              <a:extLst>
                <a:ext uri="{FF2B5EF4-FFF2-40B4-BE49-F238E27FC236}">
                  <a16:creationId xmlns:a16="http://schemas.microsoft.com/office/drawing/2014/main" id="{8FE20AEE-97AD-4002-AEB6-33249CA2DF34}"/>
                </a:ext>
              </a:extLst>
            </p:cNvPr>
            <p:cNvSpPr/>
            <p:nvPr/>
          </p:nvSpPr>
          <p:spPr>
            <a:xfrm>
              <a:off x="3663761" y="5066256"/>
              <a:ext cx="227285" cy="227285"/>
            </a:xfrm>
            <a:prstGeom prst="ellipse">
              <a:avLst/>
            </a:prstGeom>
            <a:solidFill>
              <a:srgbClr val="FFD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D3FE6503-C3BE-41B0-BE0A-B4BD1CD10D6F}"/>
                </a:ext>
              </a:extLst>
            </p:cNvPr>
            <p:cNvSpPr txBox="1"/>
            <p:nvPr/>
          </p:nvSpPr>
          <p:spPr>
            <a:xfrm>
              <a:off x="3961349" y="5066256"/>
              <a:ext cx="1045649" cy="492443"/>
            </a:xfrm>
            <a:prstGeom prst="rect">
              <a:avLst/>
            </a:prstGeom>
            <a:noFill/>
          </p:spPr>
          <p:txBody>
            <a:bodyPr wrap="square" lIns="0" tIns="0" rIns="0" bIns="0" rtlCol="0" anchor="t" anchorCtr="0">
              <a:spAutoFit/>
            </a:bodyPr>
            <a:lstStyle/>
            <a:p>
              <a:r>
                <a:rPr lang="en-US" sz="3200" b="1" dirty="0">
                  <a:solidFill>
                    <a:srgbClr val="37617A"/>
                  </a:solidFill>
                </a:rPr>
                <a:t>20%</a:t>
              </a:r>
            </a:p>
          </p:txBody>
        </p:sp>
        <p:sp>
          <p:nvSpPr>
            <p:cNvPr id="166" name="TextBox 165">
              <a:extLst>
                <a:ext uri="{FF2B5EF4-FFF2-40B4-BE49-F238E27FC236}">
                  <a16:creationId xmlns:a16="http://schemas.microsoft.com/office/drawing/2014/main" id="{FFDBF925-4B54-4EE8-B5DF-CFA5D18CD9FE}"/>
                </a:ext>
              </a:extLst>
            </p:cNvPr>
            <p:cNvSpPr txBox="1"/>
            <p:nvPr/>
          </p:nvSpPr>
          <p:spPr>
            <a:xfrm>
              <a:off x="3961350" y="5585303"/>
              <a:ext cx="798126" cy="323165"/>
            </a:xfrm>
            <a:prstGeom prst="rect">
              <a:avLst/>
            </a:prstGeom>
            <a:noFill/>
          </p:spPr>
          <p:txBody>
            <a:bodyPr wrap="square" lIns="0" tIns="0" rIns="0" bIns="0" rtlCol="0" anchor="t" anchorCtr="0">
              <a:spAutoFit/>
            </a:bodyPr>
            <a:lstStyle/>
            <a:p>
              <a:r>
                <a:rPr lang="en-US" sz="1050" dirty="0">
                  <a:solidFill>
                    <a:schemeClr val="bg2">
                      <a:lumMod val="75000"/>
                    </a:schemeClr>
                  </a:solidFill>
                </a:rPr>
                <a:t>Legal &amp; Accounting</a:t>
              </a:r>
            </a:p>
          </p:txBody>
        </p:sp>
      </p:grpSp>
      <p:sp>
        <p:nvSpPr>
          <p:cNvPr id="167" name="Oval 166">
            <a:extLst>
              <a:ext uri="{FF2B5EF4-FFF2-40B4-BE49-F238E27FC236}">
                <a16:creationId xmlns:a16="http://schemas.microsoft.com/office/drawing/2014/main" id="{0B37A7C0-F8A1-4149-B0F6-06D00A8B2BB9}"/>
              </a:ext>
            </a:extLst>
          </p:cNvPr>
          <p:cNvSpPr/>
          <p:nvPr/>
        </p:nvSpPr>
        <p:spPr>
          <a:xfrm>
            <a:off x="2577355" y="5213040"/>
            <a:ext cx="563286" cy="563286"/>
          </a:xfrm>
          <a:prstGeom prst="ellipse">
            <a:avLst/>
          </a:prstGeom>
          <a:solidFill>
            <a:srgbClr val="F4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 name="Graphic 168">
            <a:extLst>
              <a:ext uri="{FF2B5EF4-FFF2-40B4-BE49-F238E27FC236}">
                <a16:creationId xmlns:a16="http://schemas.microsoft.com/office/drawing/2014/main" id="{B5381806-2B2F-4D05-838B-714848A701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13333" y="5355076"/>
            <a:ext cx="268034" cy="268034"/>
          </a:xfrm>
          <a:prstGeom prst="rect">
            <a:avLst/>
          </a:prstGeom>
        </p:spPr>
      </p:pic>
    </p:spTree>
    <p:extLst>
      <p:ext uri="{BB962C8B-B14F-4D97-AF65-F5344CB8AC3E}">
        <p14:creationId xmlns:p14="http://schemas.microsoft.com/office/powerpoint/2010/main" val="3411622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D1AB0-8A7F-4EFF-98D7-C2F732079E4E}"/>
              </a:ext>
            </a:extLst>
          </p:cNvPr>
          <p:cNvSpPr>
            <a:spLocks noGrp="1"/>
          </p:cNvSpPr>
          <p:nvPr>
            <p:ph type="title"/>
          </p:nvPr>
        </p:nvSpPr>
        <p:spPr/>
        <p:txBody>
          <a:bodyPr>
            <a:normAutofit/>
          </a:bodyPr>
          <a:lstStyle/>
          <a:p>
            <a:r>
              <a:rPr lang="en-US" dirty="0"/>
              <a:t>Token Distribution</a:t>
            </a:r>
          </a:p>
        </p:txBody>
      </p:sp>
      <p:sp>
        <p:nvSpPr>
          <p:cNvPr id="4" name="Footer Placeholder 3">
            <a:extLst>
              <a:ext uri="{FF2B5EF4-FFF2-40B4-BE49-F238E27FC236}">
                <a16:creationId xmlns:a16="http://schemas.microsoft.com/office/drawing/2014/main" id="{FDBFD62B-8A17-4A75-A36A-1938CA24BE2A}"/>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endParaRPr lang="en-US" dirty="0"/>
          </a:p>
        </p:txBody>
      </p:sp>
      <p:sp>
        <p:nvSpPr>
          <p:cNvPr id="5" name="Slide Number Placeholder 4">
            <a:extLst>
              <a:ext uri="{FF2B5EF4-FFF2-40B4-BE49-F238E27FC236}">
                <a16:creationId xmlns:a16="http://schemas.microsoft.com/office/drawing/2014/main" id="{67DD482F-045E-46EF-87D6-6C509180B4E2}"/>
              </a:ext>
            </a:extLst>
          </p:cNvPr>
          <p:cNvSpPr>
            <a:spLocks noGrp="1"/>
          </p:cNvSpPr>
          <p:nvPr>
            <p:ph type="sldNum" sz="quarter" idx="12"/>
          </p:nvPr>
        </p:nvSpPr>
        <p:spPr/>
        <p:txBody>
          <a:bodyPr/>
          <a:lstStyle/>
          <a:p>
            <a:fld id="{7A4098E9-92C9-477D-BEAF-BDB50A38DDA1}" type="slidenum">
              <a:rPr lang="en-US" smtClean="0"/>
              <a:pPr/>
              <a:t>23</a:t>
            </a:fld>
            <a:endParaRPr lang="en-US" dirty="0"/>
          </a:p>
        </p:txBody>
      </p:sp>
      <p:graphicFrame>
        <p:nvGraphicFramePr>
          <p:cNvPr id="6" name="Table 8">
            <a:extLst>
              <a:ext uri="{FF2B5EF4-FFF2-40B4-BE49-F238E27FC236}">
                <a16:creationId xmlns:a16="http://schemas.microsoft.com/office/drawing/2014/main" id="{4B7D55CD-8284-4F2A-A965-D63F30A44686}"/>
              </a:ext>
            </a:extLst>
          </p:cNvPr>
          <p:cNvGraphicFramePr>
            <a:graphicFrameLocks noGrp="1"/>
          </p:cNvGraphicFramePr>
          <p:nvPr>
            <p:extLst>
              <p:ext uri="{D42A27DB-BD31-4B8C-83A1-F6EECF244321}">
                <p14:modId xmlns:p14="http://schemas.microsoft.com/office/powerpoint/2010/main" val="4284190299"/>
              </p:ext>
            </p:extLst>
          </p:nvPr>
        </p:nvGraphicFramePr>
        <p:xfrm>
          <a:off x="609599" y="954880"/>
          <a:ext cx="11131581" cy="3808270"/>
        </p:xfrm>
        <a:graphic>
          <a:graphicData uri="http://schemas.openxmlformats.org/drawingml/2006/table">
            <a:tbl>
              <a:tblPr firstRow="1" bandRow="1">
                <a:tableStyleId>{5940675A-B579-460E-94D1-54222C63F5DA}</a:tableStyleId>
              </a:tblPr>
              <a:tblGrid>
                <a:gridCol w="1670892">
                  <a:extLst>
                    <a:ext uri="{9D8B030D-6E8A-4147-A177-3AD203B41FA5}">
                      <a16:colId xmlns:a16="http://schemas.microsoft.com/office/drawing/2014/main" val="2354043238"/>
                    </a:ext>
                  </a:extLst>
                </a:gridCol>
                <a:gridCol w="1046601">
                  <a:extLst>
                    <a:ext uri="{9D8B030D-6E8A-4147-A177-3AD203B41FA5}">
                      <a16:colId xmlns:a16="http://schemas.microsoft.com/office/drawing/2014/main" val="3531827050"/>
                    </a:ext>
                  </a:extLst>
                </a:gridCol>
                <a:gridCol w="1118860">
                  <a:extLst>
                    <a:ext uri="{9D8B030D-6E8A-4147-A177-3AD203B41FA5}">
                      <a16:colId xmlns:a16="http://schemas.microsoft.com/office/drawing/2014/main" val="1329341008"/>
                    </a:ext>
                  </a:extLst>
                </a:gridCol>
                <a:gridCol w="1174312">
                  <a:extLst>
                    <a:ext uri="{9D8B030D-6E8A-4147-A177-3AD203B41FA5}">
                      <a16:colId xmlns:a16="http://schemas.microsoft.com/office/drawing/2014/main" val="2161041064"/>
                    </a:ext>
                  </a:extLst>
                </a:gridCol>
                <a:gridCol w="1174312">
                  <a:extLst>
                    <a:ext uri="{9D8B030D-6E8A-4147-A177-3AD203B41FA5}">
                      <a16:colId xmlns:a16="http://schemas.microsoft.com/office/drawing/2014/main" val="3722906944"/>
                    </a:ext>
                  </a:extLst>
                </a:gridCol>
                <a:gridCol w="1174312">
                  <a:extLst>
                    <a:ext uri="{9D8B030D-6E8A-4147-A177-3AD203B41FA5}">
                      <a16:colId xmlns:a16="http://schemas.microsoft.com/office/drawing/2014/main" val="2973788629"/>
                    </a:ext>
                  </a:extLst>
                </a:gridCol>
                <a:gridCol w="1174312">
                  <a:extLst>
                    <a:ext uri="{9D8B030D-6E8A-4147-A177-3AD203B41FA5}">
                      <a16:colId xmlns:a16="http://schemas.microsoft.com/office/drawing/2014/main" val="2400079171"/>
                    </a:ext>
                  </a:extLst>
                </a:gridCol>
                <a:gridCol w="1245699">
                  <a:extLst>
                    <a:ext uri="{9D8B030D-6E8A-4147-A177-3AD203B41FA5}">
                      <a16:colId xmlns:a16="http://schemas.microsoft.com/office/drawing/2014/main" val="4252373768"/>
                    </a:ext>
                  </a:extLst>
                </a:gridCol>
                <a:gridCol w="1352281">
                  <a:extLst>
                    <a:ext uri="{9D8B030D-6E8A-4147-A177-3AD203B41FA5}">
                      <a16:colId xmlns:a16="http://schemas.microsoft.com/office/drawing/2014/main" val="2608345175"/>
                    </a:ext>
                  </a:extLst>
                </a:gridCol>
              </a:tblGrid>
              <a:tr h="142110">
                <a:tc>
                  <a:txBody>
                    <a:bodyPr/>
                    <a:lstStyle/>
                    <a:p>
                      <a:pPr algn="l"/>
                      <a:r>
                        <a:rPr lang="en-US" sz="800" b="1" dirty="0">
                          <a:solidFill>
                            <a:srgbClr val="37617A"/>
                          </a:solidFill>
                        </a:rPr>
                        <a:t>Total Initial Project Funding</a:t>
                      </a:r>
                    </a:p>
                  </a:txBody>
                  <a:tcPr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4F6F8"/>
                    </a:solidFill>
                  </a:tcPr>
                </a:tc>
                <a:tc>
                  <a:txBody>
                    <a:bodyPr/>
                    <a:lstStyle/>
                    <a:p>
                      <a:pPr algn="l"/>
                      <a:r>
                        <a:rPr lang="en-US" sz="800" b="1" dirty="0">
                          <a:solidFill>
                            <a:srgbClr val="37617A"/>
                          </a:solidFill>
                        </a:rPr>
                        <a:t>$17,500,000</a:t>
                      </a:r>
                    </a:p>
                  </a:txBody>
                  <a:tcPr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4F6F8"/>
                    </a:solidFill>
                  </a:tcPr>
                </a:tc>
                <a:tc>
                  <a:txBody>
                    <a:bodyPr/>
                    <a:lstStyle/>
                    <a:p>
                      <a:pPr algn="l"/>
                      <a:endParaRPr lang="en-US" sz="800" b="1">
                        <a:solidFill>
                          <a:schemeClr val="tx1">
                            <a:lumMod val="75000"/>
                            <a:lumOff val="25000"/>
                          </a:schemeClr>
                        </a:solidFill>
                      </a:endParaRPr>
                    </a:p>
                  </a:txBody>
                  <a:tcPr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4F6F8"/>
                    </a:solidFill>
                  </a:tcPr>
                </a:tc>
                <a:tc>
                  <a:txBody>
                    <a:bodyPr/>
                    <a:lstStyle/>
                    <a:p>
                      <a:pPr algn="l"/>
                      <a:endParaRPr lang="en-US" sz="800" b="1">
                        <a:solidFill>
                          <a:schemeClr val="tx1">
                            <a:lumMod val="75000"/>
                            <a:lumOff val="25000"/>
                          </a:schemeClr>
                        </a:solidFill>
                      </a:endParaRPr>
                    </a:p>
                  </a:txBody>
                  <a:tcPr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4F6F8"/>
                    </a:solidFill>
                  </a:tcPr>
                </a:tc>
                <a:tc>
                  <a:txBody>
                    <a:bodyPr/>
                    <a:lstStyle/>
                    <a:p>
                      <a:pPr algn="l"/>
                      <a:endParaRPr lang="en-US" sz="800" b="1">
                        <a:solidFill>
                          <a:schemeClr val="tx1">
                            <a:lumMod val="75000"/>
                            <a:lumOff val="25000"/>
                          </a:schemeClr>
                        </a:solidFill>
                      </a:endParaRPr>
                    </a:p>
                  </a:txBody>
                  <a:tcPr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4F6F8"/>
                    </a:solidFill>
                  </a:tcPr>
                </a:tc>
                <a:tc>
                  <a:txBody>
                    <a:bodyPr/>
                    <a:lstStyle/>
                    <a:p>
                      <a:pPr algn="l"/>
                      <a:endParaRPr lang="en-US" sz="800" b="1">
                        <a:solidFill>
                          <a:schemeClr val="tx1">
                            <a:lumMod val="75000"/>
                            <a:lumOff val="25000"/>
                          </a:schemeClr>
                        </a:solidFill>
                      </a:endParaRPr>
                    </a:p>
                  </a:txBody>
                  <a:tcPr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4F6F8"/>
                    </a:solidFill>
                  </a:tcPr>
                </a:tc>
                <a:tc>
                  <a:txBody>
                    <a:bodyPr/>
                    <a:lstStyle/>
                    <a:p>
                      <a:pPr algn="l"/>
                      <a:endParaRPr lang="en-US" sz="800" b="1">
                        <a:solidFill>
                          <a:schemeClr val="tx1">
                            <a:lumMod val="75000"/>
                            <a:lumOff val="25000"/>
                          </a:schemeClr>
                        </a:solidFill>
                      </a:endParaRPr>
                    </a:p>
                  </a:txBody>
                  <a:tcPr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4F6F8"/>
                    </a:solidFill>
                  </a:tcPr>
                </a:tc>
                <a:tc>
                  <a:txBody>
                    <a:bodyPr/>
                    <a:lstStyle/>
                    <a:p>
                      <a:pPr algn="l"/>
                      <a:endParaRPr lang="en-US" sz="800" b="1">
                        <a:solidFill>
                          <a:schemeClr val="tx1">
                            <a:lumMod val="75000"/>
                            <a:lumOff val="25000"/>
                          </a:schemeClr>
                        </a:solidFill>
                      </a:endParaRPr>
                    </a:p>
                  </a:txBody>
                  <a:tcPr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4F6F8"/>
                    </a:solidFill>
                  </a:tcPr>
                </a:tc>
                <a:tc>
                  <a:txBody>
                    <a:bodyPr/>
                    <a:lstStyle/>
                    <a:p>
                      <a:pPr algn="l"/>
                      <a:endParaRPr lang="en-US" sz="800" b="1" dirty="0">
                        <a:solidFill>
                          <a:schemeClr val="tx1">
                            <a:lumMod val="75000"/>
                            <a:lumOff val="25000"/>
                          </a:schemeClr>
                        </a:solidFill>
                      </a:endParaRPr>
                    </a:p>
                  </a:txBody>
                  <a:tcPr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4F6F8"/>
                    </a:solidFill>
                  </a:tcPr>
                </a:tc>
                <a:extLst>
                  <a:ext uri="{0D108BD9-81ED-4DB2-BD59-A6C34878D82A}">
                    <a16:rowId xmlns:a16="http://schemas.microsoft.com/office/drawing/2014/main" val="1829901712"/>
                  </a:ext>
                </a:extLst>
              </a:tr>
              <a:tr h="186555">
                <a:tc>
                  <a:txBody>
                    <a:bodyPr/>
                    <a:lstStyle/>
                    <a:p>
                      <a:pPr algn="l"/>
                      <a:r>
                        <a:rPr lang="en-US" sz="800" b="1" dirty="0">
                          <a:solidFill>
                            <a:srgbClr val="37617A"/>
                          </a:solidFill>
                        </a:rPr>
                        <a:t>Total Token Supply</a:t>
                      </a:r>
                    </a:p>
                  </a:txBody>
                  <a:tcPr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F4F6F8"/>
                    </a:solidFill>
                  </a:tcPr>
                </a:tc>
                <a:tc>
                  <a:txBody>
                    <a:bodyPr/>
                    <a:lstStyle/>
                    <a:p>
                      <a:pPr algn="l"/>
                      <a:r>
                        <a:rPr lang="en-US" sz="800" b="1" dirty="0">
                          <a:solidFill>
                            <a:srgbClr val="37617A"/>
                          </a:solidFill>
                        </a:rPr>
                        <a:t>1,000,000,000</a:t>
                      </a:r>
                    </a:p>
                  </a:txBody>
                  <a:tcPr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F4F6F8"/>
                    </a:solidFill>
                  </a:tcPr>
                </a:tc>
                <a:tc>
                  <a:txBody>
                    <a:bodyPr/>
                    <a:lstStyle/>
                    <a:p>
                      <a:pPr algn="l"/>
                      <a:endParaRPr lang="en-US" sz="800" b="1" dirty="0">
                        <a:solidFill>
                          <a:schemeClr val="tx1">
                            <a:lumMod val="75000"/>
                            <a:lumOff val="25000"/>
                          </a:schemeClr>
                        </a:solidFill>
                      </a:endParaRPr>
                    </a:p>
                  </a:txBody>
                  <a:tcPr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F4F6F8"/>
                    </a:solidFill>
                  </a:tcPr>
                </a:tc>
                <a:tc>
                  <a:txBody>
                    <a:bodyPr/>
                    <a:lstStyle/>
                    <a:p>
                      <a:pPr algn="l"/>
                      <a:endParaRPr lang="en-US" sz="800" b="1">
                        <a:solidFill>
                          <a:schemeClr val="tx1">
                            <a:lumMod val="75000"/>
                            <a:lumOff val="25000"/>
                          </a:schemeClr>
                        </a:solidFill>
                      </a:endParaRPr>
                    </a:p>
                  </a:txBody>
                  <a:tcPr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F4F6F8"/>
                    </a:solidFill>
                  </a:tcPr>
                </a:tc>
                <a:tc>
                  <a:txBody>
                    <a:bodyPr/>
                    <a:lstStyle/>
                    <a:p>
                      <a:pPr algn="l"/>
                      <a:endParaRPr lang="en-US" sz="800" b="1">
                        <a:solidFill>
                          <a:schemeClr val="tx1">
                            <a:lumMod val="75000"/>
                            <a:lumOff val="25000"/>
                          </a:schemeClr>
                        </a:solidFill>
                      </a:endParaRPr>
                    </a:p>
                  </a:txBody>
                  <a:tcPr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F4F6F8"/>
                    </a:solidFill>
                  </a:tcPr>
                </a:tc>
                <a:tc>
                  <a:txBody>
                    <a:bodyPr/>
                    <a:lstStyle/>
                    <a:p>
                      <a:pPr algn="l"/>
                      <a:endParaRPr lang="en-US" sz="800" b="1">
                        <a:solidFill>
                          <a:schemeClr val="tx1">
                            <a:lumMod val="75000"/>
                            <a:lumOff val="25000"/>
                          </a:schemeClr>
                        </a:solidFill>
                      </a:endParaRPr>
                    </a:p>
                  </a:txBody>
                  <a:tcPr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F4F6F8"/>
                    </a:solidFill>
                  </a:tcPr>
                </a:tc>
                <a:tc>
                  <a:txBody>
                    <a:bodyPr/>
                    <a:lstStyle/>
                    <a:p>
                      <a:pPr algn="l"/>
                      <a:endParaRPr lang="en-US" sz="800" b="1">
                        <a:solidFill>
                          <a:schemeClr val="tx1">
                            <a:lumMod val="75000"/>
                            <a:lumOff val="25000"/>
                          </a:schemeClr>
                        </a:solidFill>
                      </a:endParaRPr>
                    </a:p>
                  </a:txBody>
                  <a:tcPr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F4F6F8"/>
                    </a:solidFill>
                  </a:tcPr>
                </a:tc>
                <a:tc>
                  <a:txBody>
                    <a:bodyPr/>
                    <a:lstStyle/>
                    <a:p>
                      <a:pPr algn="l"/>
                      <a:endParaRPr lang="en-US" sz="800" b="1">
                        <a:solidFill>
                          <a:schemeClr val="tx1">
                            <a:lumMod val="75000"/>
                            <a:lumOff val="25000"/>
                          </a:schemeClr>
                        </a:solidFill>
                      </a:endParaRPr>
                    </a:p>
                  </a:txBody>
                  <a:tcPr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F4F6F8"/>
                    </a:solidFill>
                  </a:tcPr>
                </a:tc>
                <a:tc>
                  <a:txBody>
                    <a:bodyPr/>
                    <a:lstStyle/>
                    <a:p>
                      <a:pPr algn="l"/>
                      <a:endParaRPr lang="en-US" sz="800" b="1" dirty="0">
                        <a:solidFill>
                          <a:schemeClr val="tx1">
                            <a:lumMod val="75000"/>
                            <a:lumOff val="25000"/>
                          </a:schemeClr>
                        </a:solidFill>
                      </a:endParaRPr>
                    </a:p>
                  </a:txBody>
                  <a:tcPr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solidFill>
                      <a:srgbClr val="F4F6F8"/>
                    </a:solidFill>
                  </a:tcPr>
                </a:tc>
                <a:extLst>
                  <a:ext uri="{0D108BD9-81ED-4DB2-BD59-A6C34878D82A}">
                    <a16:rowId xmlns:a16="http://schemas.microsoft.com/office/drawing/2014/main" val="2434208302"/>
                  </a:ext>
                </a:extLst>
              </a:tr>
              <a:tr h="269161">
                <a:tc>
                  <a:txBody>
                    <a:bodyPr/>
                    <a:lstStyle/>
                    <a:p>
                      <a:pPr algn="l"/>
                      <a:endParaRPr lang="en-US" sz="700" b="1" dirty="0">
                        <a:solidFill>
                          <a:schemeClr val="bg1"/>
                        </a:solidFill>
                      </a:endParaRPr>
                    </a:p>
                  </a:txBody>
                  <a:tcPr marR="0" marT="0" marB="0" anchor="ctr">
                    <a:lnL w="6350" cap="flat" cmpd="sng" algn="ctr">
                      <a:solidFill>
                        <a:srgbClr val="000000"/>
                      </a:solid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37617A"/>
                    </a:solidFill>
                  </a:tcPr>
                </a:tc>
                <a:tc>
                  <a:txBody>
                    <a:bodyPr/>
                    <a:lstStyle/>
                    <a:p>
                      <a:pPr algn="l"/>
                      <a:r>
                        <a:rPr lang="en-US" sz="700" b="1" dirty="0">
                          <a:solidFill>
                            <a:schemeClr val="bg1"/>
                          </a:solidFill>
                        </a:rPr>
                        <a:t>Token Allocation (%)</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37617A"/>
                    </a:solidFill>
                  </a:tcPr>
                </a:tc>
                <a:tc>
                  <a:txBody>
                    <a:bodyPr/>
                    <a:lstStyle/>
                    <a:p>
                      <a:pPr algn="l"/>
                      <a:r>
                        <a:rPr lang="en-US" sz="700" b="1" dirty="0">
                          <a:solidFill>
                            <a:schemeClr val="bg1"/>
                          </a:solidFill>
                        </a:rPr>
                        <a:t>Tokens Allocated (#)</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37617A"/>
                    </a:solidFill>
                  </a:tcPr>
                </a:tc>
                <a:tc>
                  <a:txBody>
                    <a:bodyPr/>
                    <a:lstStyle/>
                    <a:p>
                      <a:pPr algn="l"/>
                      <a:r>
                        <a:rPr lang="en-US" sz="700" b="1" dirty="0">
                          <a:solidFill>
                            <a:schemeClr val="bg1"/>
                          </a:solidFill>
                        </a:rPr>
                        <a:t>Project Funding</a:t>
                      </a:r>
                      <a:r>
                        <a:rPr lang="en-US" sz="700" b="1">
                          <a:solidFill>
                            <a:schemeClr val="bg1"/>
                          </a:solidFill>
                        </a:rPr>
                        <a:t> </a:t>
                      </a:r>
                      <a:endParaRPr lang="en-US" sz="700" b="1" dirty="0">
                        <a:solidFill>
                          <a:schemeClr val="bg1"/>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37617A"/>
                    </a:solidFill>
                  </a:tcPr>
                </a:tc>
                <a:tc>
                  <a:txBody>
                    <a:bodyPr/>
                    <a:lstStyle/>
                    <a:p>
                      <a:pPr algn="l"/>
                      <a:r>
                        <a:rPr lang="en-US" sz="700" b="1" dirty="0">
                          <a:solidFill>
                            <a:schemeClr val="bg1"/>
                          </a:solidFill>
                        </a:rPr>
                        <a:t>Token Price</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37617A"/>
                    </a:solidFill>
                  </a:tcPr>
                </a:tc>
                <a:tc>
                  <a:txBody>
                    <a:bodyPr/>
                    <a:lstStyle/>
                    <a:p>
                      <a:pPr algn="l"/>
                      <a:r>
                        <a:rPr lang="en-US" sz="700" b="1" dirty="0">
                          <a:solidFill>
                            <a:schemeClr val="bg1"/>
                          </a:solidFill>
                        </a:rPr>
                        <a:t>Full Diluted Valuation</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37617A"/>
                    </a:solidFill>
                  </a:tcPr>
                </a:tc>
                <a:tc>
                  <a:txBody>
                    <a:bodyPr/>
                    <a:lstStyle/>
                    <a:p>
                      <a:pPr algn="l"/>
                      <a:r>
                        <a:rPr lang="en-US" sz="700" b="1" dirty="0">
                          <a:solidFill>
                            <a:schemeClr val="bg1"/>
                          </a:solidFill>
                        </a:rPr>
                        <a:t>Cliff</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37617A"/>
                    </a:solidFill>
                  </a:tcPr>
                </a:tc>
                <a:tc>
                  <a:txBody>
                    <a:bodyPr/>
                    <a:lstStyle/>
                    <a:p>
                      <a:pPr algn="l"/>
                      <a:r>
                        <a:rPr lang="en-US" sz="700" b="1" dirty="0">
                          <a:solidFill>
                            <a:schemeClr val="bg1"/>
                          </a:solidFill>
                        </a:rPr>
                        <a:t>Vesting</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37617A"/>
                    </a:solidFill>
                  </a:tcPr>
                </a:tc>
                <a:tc>
                  <a:txBody>
                    <a:bodyPr/>
                    <a:lstStyle/>
                    <a:p>
                      <a:pPr algn="l"/>
                      <a:r>
                        <a:rPr lang="en-US" sz="700" b="1" dirty="0">
                          <a:solidFill>
                            <a:schemeClr val="bg1"/>
                          </a:solidFill>
                        </a:rPr>
                        <a:t>% Tokens Released at TGE</a:t>
                      </a:r>
                    </a:p>
                  </a:txBody>
                  <a:tcPr marR="0" marT="0" marB="0" anchor="ctr">
                    <a:lnL w="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37617A"/>
                    </a:solidFill>
                  </a:tcPr>
                </a:tc>
                <a:extLst>
                  <a:ext uri="{0D108BD9-81ED-4DB2-BD59-A6C34878D82A}">
                    <a16:rowId xmlns:a16="http://schemas.microsoft.com/office/drawing/2014/main" val="1499375810"/>
                  </a:ext>
                </a:extLst>
              </a:tr>
              <a:tr h="178358">
                <a:tc>
                  <a:txBody>
                    <a:bodyPr/>
                    <a:lstStyle/>
                    <a:p>
                      <a:pPr marL="0" marR="0" lvl="0" indent="0" algn="l" rtl="0" eaLnBrk="1" fontAlgn="auto" latinLnBrk="0" hangingPunct="1">
                        <a:lnSpc>
                          <a:spcPct val="100000"/>
                        </a:lnSpc>
                        <a:spcBef>
                          <a:spcPts val="0"/>
                        </a:spcBef>
                        <a:spcAft>
                          <a:spcPts val="0"/>
                        </a:spcAft>
                        <a:buClrTx/>
                        <a:buSzTx/>
                        <a:buFontTx/>
                        <a:buNone/>
                      </a:pPr>
                      <a:r>
                        <a:rPr lang="en-US" sz="800" b="1" noProof="0" dirty="0">
                          <a:solidFill>
                            <a:schemeClr val="tx1">
                              <a:lumMod val="75000"/>
                              <a:lumOff val="25000"/>
                            </a:schemeClr>
                          </a:solidFill>
                        </a:rPr>
                        <a:t>Supporter Allocations</a:t>
                      </a:r>
                    </a:p>
                  </a:txBody>
                  <a:tcPr marL="90000" marR="0" marT="0" marB="0" anchor="ctr">
                    <a:lnL w="6350" cap="flat" cmpd="sng" algn="ctr">
                      <a:solidFill>
                        <a:srgbClr val="000000"/>
                      </a:solid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id-ID" sz="800" b="1" dirty="0">
                          <a:solidFill>
                            <a:schemeClr val="tx1">
                              <a:lumMod val="75000"/>
                              <a:lumOff val="25000"/>
                            </a:schemeClr>
                          </a:solidFill>
                        </a:rPr>
                        <a:t>20%</a:t>
                      </a:r>
                      <a:endParaRPr lang="en-US" sz="800" b="1" dirty="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id-ID" sz="800" b="1" dirty="0">
                          <a:solidFill>
                            <a:schemeClr val="tx1">
                              <a:lumMod val="75000"/>
                              <a:lumOff val="25000"/>
                            </a:schemeClr>
                          </a:solidFill>
                        </a:rPr>
                        <a:t>200,000,000</a:t>
                      </a:r>
                      <a:endParaRPr lang="en-US" sz="800" b="1" dirty="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id-ID" sz="800" b="1" dirty="0">
                          <a:solidFill>
                            <a:schemeClr val="tx1">
                              <a:lumMod val="75000"/>
                              <a:lumOff val="25000"/>
                            </a:schemeClr>
                          </a:solidFill>
                        </a:rPr>
                        <a:t>$</a:t>
                      </a:r>
                      <a:r>
                        <a:rPr lang="en-US" sz="800" b="1" dirty="0">
                          <a:solidFill>
                            <a:schemeClr val="tx1">
                              <a:lumMod val="75000"/>
                              <a:lumOff val="25000"/>
                            </a:schemeClr>
                          </a:solidFill>
                        </a:rPr>
                        <a:t>17,500,000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b="1" dirty="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b="1" dirty="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b="1" dirty="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b="1" dirty="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b="1" dirty="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extLst>
                  <a:ext uri="{0D108BD9-81ED-4DB2-BD59-A6C34878D82A}">
                    <a16:rowId xmlns:a16="http://schemas.microsoft.com/office/drawing/2014/main" val="3083035723"/>
                  </a:ext>
                </a:extLst>
              </a:tr>
              <a:tr h="178358">
                <a:tc>
                  <a:txBody>
                    <a:bodyPr/>
                    <a:lstStyle/>
                    <a:p>
                      <a:pPr algn="l"/>
                      <a:r>
                        <a:rPr lang="en-US" sz="800" b="0" dirty="0">
                          <a:solidFill>
                            <a:schemeClr val="tx1">
                              <a:lumMod val="75000"/>
                              <a:lumOff val="25000"/>
                            </a:schemeClr>
                          </a:solidFill>
                        </a:rPr>
                        <a:t>Angel &amp; Seed Supporters</a:t>
                      </a:r>
                    </a:p>
                  </a:txBody>
                  <a:tcPr marL="180000" marR="0" marT="0" marB="0" anchor="ctr">
                    <a:lnL w="6350" cap="flat" cmpd="sng" algn="ctr">
                      <a:solidFill>
                        <a:srgbClr val="000000"/>
                      </a:solid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7.0%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70,000,000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$2,450,000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$0.0350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$35,000,000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3 months</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3 years linear</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extLst>
                  <a:ext uri="{0D108BD9-81ED-4DB2-BD59-A6C34878D82A}">
                    <a16:rowId xmlns:a16="http://schemas.microsoft.com/office/drawing/2014/main" val="2877900129"/>
                  </a:ext>
                </a:extLst>
              </a:tr>
              <a:tr h="178358">
                <a:tc>
                  <a:txBody>
                    <a:bodyPr/>
                    <a:lstStyle/>
                    <a:p>
                      <a:pPr algn="l"/>
                      <a:r>
                        <a:rPr lang="en-US" sz="800" b="0" dirty="0">
                          <a:solidFill>
                            <a:schemeClr val="tx1">
                              <a:lumMod val="75000"/>
                              <a:lumOff val="25000"/>
                            </a:schemeClr>
                          </a:solidFill>
                        </a:rPr>
                        <a:t>Strategic Supporters</a:t>
                      </a:r>
                    </a:p>
                  </a:txBody>
                  <a:tcPr marL="180000" marR="0" marT="0" marB="0" anchor="ctr">
                    <a:lnL w="6350" cap="flat" cmpd="sng" algn="ctr">
                      <a:solidFill>
                        <a:srgbClr val="000000"/>
                      </a:solid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7.0%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70,000,000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$5,670,000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$0.0810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$81,000,000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3 months</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2 years linear</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extLst>
                  <a:ext uri="{0D108BD9-81ED-4DB2-BD59-A6C34878D82A}">
                    <a16:rowId xmlns:a16="http://schemas.microsoft.com/office/drawing/2014/main" val="1283810629"/>
                  </a:ext>
                </a:extLst>
              </a:tr>
              <a:tr h="178358">
                <a:tc>
                  <a:txBody>
                    <a:bodyPr/>
                    <a:lstStyle/>
                    <a:p>
                      <a:pPr algn="l"/>
                      <a:r>
                        <a:rPr lang="en-US" sz="800" b="0" dirty="0">
                          <a:solidFill>
                            <a:schemeClr val="tx1">
                              <a:lumMod val="75000"/>
                              <a:lumOff val="25000"/>
                            </a:schemeClr>
                          </a:solidFill>
                        </a:rPr>
                        <a:t>Private Supporters</a:t>
                      </a:r>
                    </a:p>
                  </a:txBody>
                  <a:tcPr marL="180000" marR="0" marT="0" marB="0" anchor="ctr">
                    <a:lnL w="6350" cap="flat" cmpd="sng" algn="ctr">
                      <a:solidFill>
                        <a:srgbClr val="000000"/>
                      </a:solid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5.5%</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55,000,000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$7,810,000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$0.1420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$142,000,000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1 month</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2 years linear</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extLst>
                  <a:ext uri="{0D108BD9-81ED-4DB2-BD59-A6C34878D82A}">
                    <a16:rowId xmlns:a16="http://schemas.microsoft.com/office/drawing/2014/main" val="1141605085"/>
                  </a:ext>
                </a:extLst>
              </a:tr>
              <a:tr h="178358">
                <a:tc>
                  <a:txBody>
                    <a:bodyPr/>
                    <a:lstStyle/>
                    <a:p>
                      <a:pPr algn="l"/>
                      <a:r>
                        <a:rPr lang="en-US" sz="800" b="0" dirty="0">
                          <a:solidFill>
                            <a:schemeClr val="tx1">
                              <a:lumMod val="75000"/>
                              <a:lumOff val="25000"/>
                            </a:schemeClr>
                          </a:solidFill>
                        </a:rPr>
                        <a:t>Public Supporter Sale</a:t>
                      </a:r>
                    </a:p>
                  </a:txBody>
                  <a:tcPr marL="180000" marR="0" marT="0" marB="0" anchor="ctr">
                    <a:lnL w="6350" cap="flat" cmpd="sng" algn="ctr">
                      <a:solidFill>
                        <a:srgbClr val="000000"/>
                      </a:solid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0.5%</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5,000,000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$1,570,000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$0.3140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$314,000,000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immediate</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b="1" dirty="0">
                          <a:solidFill>
                            <a:schemeClr val="tx1">
                              <a:lumMod val="75000"/>
                              <a:lumOff val="25000"/>
                            </a:schemeClr>
                          </a:solidFill>
                        </a:rPr>
                        <a:t>0.50%</a:t>
                      </a:r>
                    </a:p>
                  </a:txBody>
                  <a:tcPr marR="0" marT="0" marB="0" anchor="ctr">
                    <a:lnL w="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extLst>
                  <a:ext uri="{0D108BD9-81ED-4DB2-BD59-A6C34878D82A}">
                    <a16:rowId xmlns:a16="http://schemas.microsoft.com/office/drawing/2014/main" val="4243293820"/>
                  </a:ext>
                </a:extLst>
              </a:tr>
              <a:tr h="178358">
                <a:tc>
                  <a:txBody>
                    <a:bodyPr/>
                    <a:lstStyle/>
                    <a:p>
                      <a:pPr algn="l"/>
                      <a:endParaRPr lang="en-US" sz="800" b="1" dirty="0">
                        <a:solidFill>
                          <a:schemeClr val="tx1">
                            <a:lumMod val="75000"/>
                            <a:lumOff val="25000"/>
                          </a:schemeClr>
                        </a:solidFill>
                      </a:endParaRPr>
                    </a:p>
                  </a:txBody>
                  <a:tcPr marR="0" marT="0" marB="0" anchor="ctr">
                    <a:lnL w="6350" cap="flat" cmpd="sng" algn="ctr">
                      <a:solidFill>
                        <a:srgbClr val="000000"/>
                      </a:solid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dirty="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dirty="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dirty="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extLst>
                  <a:ext uri="{0D108BD9-81ED-4DB2-BD59-A6C34878D82A}">
                    <a16:rowId xmlns:a16="http://schemas.microsoft.com/office/drawing/2014/main" val="2892341697"/>
                  </a:ext>
                </a:extLst>
              </a:tr>
              <a:tr h="178358">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800" b="1" dirty="0">
                          <a:solidFill>
                            <a:schemeClr val="tx1">
                              <a:lumMod val="75000"/>
                              <a:lumOff val="25000"/>
                            </a:schemeClr>
                          </a:solidFill>
                        </a:rPr>
                        <a:t>Ecosystem and Rewards</a:t>
                      </a:r>
                    </a:p>
                  </a:txBody>
                  <a:tcPr marR="0" marT="0" marB="0" anchor="ctr">
                    <a:lnL w="6350" cap="flat" cmpd="sng" algn="ctr">
                      <a:solidFill>
                        <a:srgbClr val="000000"/>
                      </a:solid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b="1" dirty="0">
                          <a:solidFill>
                            <a:schemeClr val="tx1">
                              <a:lumMod val="75000"/>
                              <a:lumOff val="25000"/>
                            </a:schemeClr>
                          </a:solidFill>
                        </a:rPr>
                        <a:t>50%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b="1" dirty="0">
                          <a:solidFill>
                            <a:schemeClr val="tx1">
                              <a:lumMod val="75000"/>
                              <a:lumOff val="25000"/>
                            </a:schemeClr>
                          </a:solidFill>
                        </a:rPr>
                        <a:t>500,000,000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b="1">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b="1">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b="1">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b="1">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b="1" dirty="0">
                          <a:solidFill>
                            <a:schemeClr val="tx1">
                              <a:lumMod val="75000"/>
                              <a:lumOff val="25000"/>
                            </a:schemeClr>
                          </a:solidFill>
                        </a:rPr>
                        <a:t>50y, every 2y halving</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b="1" dirty="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extLst>
                  <a:ext uri="{0D108BD9-81ED-4DB2-BD59-A6C34878D82A}">
                    <a16:rowId xmlns:a16="http://schemas.microsoft.com/office/drawing/2014/main" val="985291829"/>
                  </a:ext>
                </a:extLst>
              </a:tr>
              <a:tr h="178358">
                <a:tc>
                  <a:txBody>
                    <a:bodyPr/>
                    <a:lstStyle/>
                    <a:p>
                      <a:pPr algn="l"/>
                      <a:r>
                        <a:rPr lang="en-US" sz="800" b="0" dirty="0">
                          <a:solidFill>
                            <a:schemeClr val="tx1">
                              <a:lumMod val="75000"/>
                              <a:lumOff val="25000"/>
                            </a:schemeClr>
                          </a:solidFill>
                        </a:rPr>
                        <a:t>Network Pool (mined)</a:t>
                      </a:r>
                    </a:p>
                  </a:txBody>
                  <a:tcPr marL="180000" marR="0" marT="0" marB="0" anchor="ctr">
                    <a:lnL w="6350" cap="flat" cmpd="sng" algn="ctr">
                      <a:solidFill>
                        <a:srgbClr val="000000"/>
                      </a:solid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15%</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150,000,000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chemeClr val="tx1">
                              <a:lumMod val="75000"/>
                              <a:lumOff val="25000"/>
                            </a:schemeClr>
                          </a:solidFill>
                          <a:effectLst/>
                          <a:uLnTx/>
                          <a:uFillTx/>
                        </a:rPr>
                        <a:t>50y, every 2y halving</a:t>
                      </a:r>
                      <a:endParaRPr kumimoji="0" lang="en-US"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extLst>
                  <a:ext uri="{0D108BD9-81ED-4DB2-BD59-A6C34878D82A}">
                    <a16:rowId xmlns:a16="http://schemas.microsoft.com/office/drawing/2014/main" val="3016804407"/>
                  </a:ext>
                </a:extLst>
              </a:tr>
              <a:tr h="178358">
                <a:tc>
                  <a:txBody>
                    <a:bodyPr/>
                    <a:lstStyle/>
                    <a:p>
                      <a:pPr algn="l"/>
                      <a:r>
                        <a:rPr lang="en-US" sz="800" b="0" dirty="0">
                          <a:solidFill>
                            <a:schemeClr val="tx1">
                              <a:lumMod val="75000"/>
                              <a:lumOff val="25000"/>
                            </a:schemeClr>
                          </a:solidFill>
                        </a:rPr>
                        <a:t>Miner Pool (mined)</a:t>
                      </a:r>
                    </a:p>
                  </a:txBody>
                  <a:tcPr marL="180000" marR="0" marT="0" marB="0" anchor="ctr">
                    <a:lnL w="6350" cap="flat" cmpd="sng" algn="ctr">
                      <a:solidFill>
                        <a:srgbClr val="000000"/>
                      </a:solid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25%</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250,000,000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chemeClr val="tx1">
                              <a:lumMod val="75000"/>
                              <a:lumOff val="25000"/>
                            </a:schemeClr>
                          </a:solidFill>
                          <a:effectLst/>
                          <a:uLnTx/>
                          <a:uFillTx/>
                        </a:rPr>
                        <a:t>50y, every 2y halving</a:t>
                      </a:r>
                      <a:endParaRPr kumimoji="0" lang="en-US"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extLst>
                  <a:ext uri="{0D108BD9-81ED-4DB2-BD59-A6C34878D82A}">
                    <a16:rowId xmlns:a16="http://schemas.microsoft.com/office/drawing/2014/main" val="3973463485"/>
                  </a:ext>
                </a:extLst>
              </a:tr>
              <a:tr h="178358">
                <a:tc>
                  <a:txBody>
                    <a:bodyPr/>
                    <a:lstStyle/>
                    <a:p>
                      <a:pPr algn="l"/>
                      <a:r>
                        <a:rPr lang="en-US" sz="800" b="0" dirty="0">
                          <a:solidFill>
                            <a:schemeClr val="tx1">
                              <a:lumMod val="75000"/>
                              <a:lumOff val="25000"/>
                            </a:schemeClr>
                          </a:solidFill>
                        </a:rPr>
                        <a:t>Developer Pool</a:t>
                      </a:r>
                    </a:p>
                  </a:txBody>
                  <a:tcPr marL="180000" marR="0" marT="0" marB="0" anchor="ctr">
                    <a:lnL w="6350" cap="flat" cmpd="sng" algn="ctr">
                      <a:solidFill>
                        <a:srgbClr val="000000"/>
                      </a:solid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10%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100,000,000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en-US" sz="800" b="0" u="none" strike="noStrike" kern="1200" cap="none" spc="0" normalizeH="0" baseline="0" noProof="0" dirty="0">
                          <a:ln>
                            <a:noFill/>
                          </a:ln>
                          <a:solidFill>
                            <a:schemeClr val="tx1">
                              <a:lumMod val="75000"/>
                              <a:lumOff val="25000"/>
                            </a:schemeClr>
                          </a:solidFill>
                          <a:effectLst/>
                          <a:uLnTx/>
                          <a:uFillTx/>
                        </a:rPr>
                        <a:t>50y, every 2y halving</a:t>
                      </a:r>
                      <a:endParaRPr kumimoji="0" lang="en-US" sz="800" b="0"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extLst>
                  <a:ext uri="{0D108BD9-81ED-4DB2-BD59-A6C34878D82A}">
                    <a16:rowId xmlns:a16="http://schemas.microsoft.com/office/drawing/2014/main" val="1374055324"/>
                  </a:ext>
                </a:extLst>
              </a:tr>
              <a:tr h="178358">
                <a:tc>
                  <a:txBody>
                    <a:bodyPr/>
                    <a:lstStyle/>
                    <a:p>
                      <a:pPr algn="l"/>
                      <a:endParaRPr lang="en-US" sz="800" b="1">
                        <a:solidFill>
                          <a:schemeClr val="tx1">
                            <a:lumMod val="75000"/>
                            <a:lumOff val="25000"/>
                          </a:schemeClr>
                        </a:solidFill>
                      </a:endParaRPr>
                    </a:p>
                  </a:txBody>
                  <a:tcPr marR="0" marT="0" marB="0" anchor="ctr">
                    <a:lnL w="6350" cap="flat" cmpd="sng" algn="ctr">
                      <a:solidFill>
                        <a:srgbClr val="000000"/>
                      </a:solid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dirty="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extLst>
                  <a:ext uri="{0D108BD9-81ED-4DB2-BD59-A6C34878D82A}">
                    <a16:rowId xmlns:a16="http://schemas.microsoft.com/office/drawing/2014/main" val="1573060304"/>
                  </a:ext>
                </a:extLst>
              </a:tr>
              <a:tr h="178358">
                <a:tc>
                  <a:txBody>
                    <a:bodyPr/>
                    <a:lstStyle/>
                    <a:p>
                      <a:pPr algn="l"/>
                      <a:r>
                        <a:rPr lang="en-US" sz="800" b="1" dirty="0">
                          <a:solidFill>
                            <a:schemeClr val="tx1">
                              <a:lumMod val="75000"/>
                              <a:lumOff val="25000"/>
                            </a:schemeClr>
                          </a:solidFill>
                        </a:rPr>
                        <a:t>Airdrops</a:t>
                      </a:r>
                    </a:p>
                  </a:txBody>
                  <a:tcPr marR="0" marT="0" marB="0" anchor="ctr">
                    <a:lnL w="6350" cap="flat" cmpd="sng" algn="ctr">
                      <a:solidFill>
                        <a:srgbClr val="000000"/>
                      </a:solid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b="1" dirty="0">
                          <a:solidFill>
                            <a:schemeClr val="tx1">
                              <a:lumMod val="75000"/>
                              <a:lumOff val="25000"/>
                            </a:schemeClr>
                          </a:solidFill>
                        </a:rPr>
                        <a:t>2%</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b="1" dirty="0">
                          <a:solidFill>
                            <a:schemeClr val="tx1">
                              <a:lumMod val="75000"/>
                              <a:lumOff val="25000"/>
                            </a:schemeClr>
                          </a:solidFill>
                        </a:rPr>
                        <a:t>20,000,000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1 month</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6 months linear</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extLst>
                  <a:ext uri="{0D108BD9-81ED-4DB2-BD59-A6C34878D82A}">
                    <a16:rowId xmlns:a16="http://schemas.microsoft.com/office/drawing/2014/main" val="1106356544"/>
                  </a:ext>
                </a:extLst>
              </a:tr>
              <a:tr h="178358">
                <a:tc>
                  <a:txBody>
                    <a:bodyPr/>
                    <a:lstStyle/>
                    <a:p>
                      <a:pPr algn="l"/>
                      <a:r>
                        <a:rPr lang="en-US" sz="800" b="1" dirty="0">
                          <a:solidFill>
                            <a:schemeClr val="tx1">
                              <a:lumMod val="75000"/>
                              <a:lumOff val="25000"/>
                            </a:schemeClr>
                          </a:solidFill>
                        </a:rPr>
                        <a:t>Marketing</a:t>
                      </a:r>
                    </a:p>
                  </a:txBody>
                  <a:tcPr marR="0" marT="0" marB="0" anchor="ctr">
                    <a:lnL w="6350" cap="flat" cmpd="sng" algn="ctr">
                      <a:solidFill>
                        <a:srgbClr val="000000"/>
                      </a:solid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b="1" dirty="0">
                          <a:solidFill>
                            <a:schemeClr val="tx1">
                              <a:lumMod val="75000"/>
                              <a:lumOff val="25000"/>
                            </a:schemeClr>
                          </a:solidFill>
                        </a:rPr>
                        <a:t>5%</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b="1" dirty="0">
                          <a:solidFill>
                            <a:schemeClr val="tx1">
                              <a:lumMod val="75000"/>
                              <a:lumOff val="25000"/>
                            </a:schemeClr>
                          </a:solidFill>
                        </a:rPr>
                        <a:t>50,000,000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2 months</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3 years linear</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extLst>
                  <a:ext uri="{0D108BD9-81ED-4DB2-BD59-A6C34878D82A}">
                    <a16:rowId xmlns:a16="http://schemas.microsoft.com/office/drawing/2014/main" val="2007287981"/>
                  </a:ext>
                </a:extLst>
              </a:tr>
              <a:tr h="178358">
                <a:tc>
                  <a:txBody>
                    <a:bodyPr/>
                    <a:lstStyle/>
                    <a:p>
                      <a:pPr algn="l"/>
                      <a:r>
                        <a:rPr lang="en-US" sz="800" b="1" dirty="0">
                          <a:solidFill>
                            <a:schemeClr val="tx1">
                              <a:lumMod val="75000"/>
                              <a:lumOff val="25000"/>
                            </a:schemeClr>
                          </a:solidFill>
                        </a:rPr>
                        <a:t>Exchange Liquidity</a:t>
                      </a:r>
                    </a:p>
                  </a:txBody>
                  <a:tcPr marR="0" marT="0" marB="0" anchor="ctr">
                    <a:lnL w="6350" cap="flat" cmpd="sng" algn="ctr">
                      <a:solidFill>
                        <a:srgbClr val="000000"/>
                      </a:solid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b="1" dirty="0">
                          <a:solidFill>
                            <a:schemeClr val="tx1">
                              <a:lumMod val="75000"/>
                              <a:lumOff val="25000"/>
                            </a:schemeClr>
                          </a:solidFill>
                        </a:rPr>
                        <a:t>8%</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b="1" dirty="0">
                          <a:solidFill>
                            <a:schemeClr val="tx1">
                              <a:lumMod val="75000"/>
                              <a:lumOff val="25000"/>
                            </a:schemeClr>
                          </a:solidFill>
                        </a:rPr>
                        <a:t>80,000,000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immediate</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dirty="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b="1" dirty="0">
                          <a:solidFill>
                            <a:schemeClr val="tx1">
                              <a:lumMod val="75000"/>
                              <a:lumOff val="25000"/>
                            </a:schemeClr>
                          </a:solidFill>
                        </a:rPr>
                        <a:t>8.00%</a:t>
                      </a:r>
                    </a:p>
                  </a:txBody>
                  <a:tcPr marR="0" marT="0" marB="0" anchor="ctr">
                    <a:lnL w="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extLst>
                  <a:ext uri="{0D108BD9-81ED-4DB2-BD59-A6C34878D82A}">
                    <a16:rowId xmlns:a16="http://schemas.microsoft.com/office/drawing/2014/main" val="2020610237"/>
                  </a:ext>
                </a:extLst>
              </a:tr>
              <a:tr h="178358">
                <a:tc>
                  <a:txBody>
                    <a:bodyPr/>
                    <a:lstStyle/>
                    <a:p>
                      <a:pPr algn="l"/>
                      <a:r>
                        <a:rPr lang="en-US" sz="800" b="1" dirty="0">
                          <a:solidFill>
                            <a:schemeClr val="tx1">
                              <a:lumMod val="75000"/>
                              <a:lumOff val="25000"/>
                            </a:schemeClr>
                          </a:solidFill>
                        </a:rPr>
                        <a:t>Team and Advisors</a:t>
                      </a:r>
                    </a:p>
                  </a:txBody>
                  <a:tcPr marR="0" marT="0" marB="0" anchor="ctr">
                    <a:lnL w="6350" cap="flat" cmpd="sng" algn="ctr">
                      <a:solidFill>
                        <a:srgbClr val="000000"/>
                      </a:solid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b="1" dirty="0">
                          <a:solidFill>
                            <a:schemeClr val="tx1">
                              <a:lumMod val="75000"/>
                              <a:lumOff val="25000"/>
                            </a:schemeClr>
                          </a:solidFill>
                        </a:rPr>
                        <a:t>15%</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b="1" dirty="0">
                          <a:solidFill>
                            <a:schemeClr val="tx1">
                              <a:lumMod val="75000"/>
                              <a:lumOff val="25000"/>
                            </a:schemeClr>
                          </a:solidFill>
                        </a:rPr>
                        <a:t>150,000,000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3 months</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r>
                        <a:rPr lang="en-US" sz="800" dirty="0">
                          <a:solidFill>
                            <a:schemeClr val="tx1">
                              <a:lumMod val="75000"/>
                              <a:lumOff val="25000"/>
                            </a:schemeClr>
                          </a:solidFill>
                        </a:rPr>
                        <a:t>3 years linear</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tc>
                  <a:txBody>
                    <a:bodyPr/>
                    <a:lstStyle/>
                    <a:p>
                      <a:pPr algn="l"/>
                      <a:endParaRPr lang="en-US" sz="80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tcPr>
                </a:tc>
                <a:extLst>
                  <a:ext uri="{0D108BD9-81ED-4DB2-BD59-A6C34878D82A}">
                    <a16:rowId xmlns:a16="http://schemas.microsoft.com/office/drawing/2014/main" val="3345784787"/>
                  </a:ext>
                </a:extLst>
              </a:tr>
              <a:tr h="178358">
                <a:tc>
                  <a:txBody>
                    <a:bodyPr/>
                    <a:lstStyle/>
                    <a:p>
                      <a:pPr algn="l"/>
                      <a:r>
                        <a:rPr lang="en-US" sz="800" b="1" dirty="0">
                          <a:solidFill>
                            <a:schemeClr val="tx1">
                              <a:lumMod val="75000"/>
                              <a:lumOff val="25000"/>
                            </a:schemeClr>
                          </a:solidFill>
                        </a:rPr>
                        <a:t>TOTAL</a:t>
                      </a:r>
                    </a:p>
                  </a:txBody>
                  <a:tcPr marR="0" marT="0" marB="0" anchor="ctr">
                    <a:lnL w="6350" cap="flat" cmpd="sng" algn="ctr">
                      <a:solidFill>
                        <a:srgbClr val="000000"/>
                      </a:solid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FDB837"/>
                    </a:solidFill>
                  </a:tcPr>
                </a:tc>
                <a:tc>
                  <a:txBody>
                    <a:bodyPr/>
                    <a:lstStyle/>
                    <a:p>
                      <a:pPr algn="l"/>
                      <a:r>
                        <a:rPr lang="en-US" sz="800" b="1" dirty="0">
                          <a:solidFill>
                            <a:schemeClr val="tx1">
                              <a:lumMod val="75000"/>
                              <a:lumOff val="25000"/>
                            </a:schemeClr>
                          </a:solidFill>
                        </a:rPr>
                        <a:t>100%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FDB837"/>
                    </a:solidFill>
                  </a:tcPr>
                </a:tc>
                <a:tc>
                  <a:txBody>
                    <a:bodyPr/>
                    <a:lstStyle/>
                    <a:p>
                      <a:pPr algn="l"/>
                      <a:r>
                        <a:rPr lang="en-US" sz="800" b="1" dirty="0">
                          <a:solidFill>
                            <a:schemeClr val="tx1">
                              <a:lumMod val="75000"/>
                              <a:lumOff val="25000"/>
                            </a:schemeClr>
                          </a:solidFill>
                        </a:rPr>
                        <a:t>1,000,000,000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FDB837"/>
                    </a:solidFill>
                  </a:tcPr>
                </a:tc>
                <a:tc>
                  <a:txBody>
                    <a:bodyPr/>
                    <a:lstStyle/>
                    <a:p>
                      <a:pPr algn="l"/>
                      <a:r>
                        <a:rPr lang="en-US" sz="800" b="1" dirty="0">
                          <a:solidFill>
                            <a:schemeClr val="tx1">
                              <a:lumMod val="75000"/>
                              <a:lumOff val="25000"/>
                            </a:schemeClr>
                          </a:solidFill>
                        </a:rPr>
                        <a:t>$17,500,000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FDB837"/>
                    </a:solidFill>
                  </a:tcPr>
                </a:tc>
                <a:tc>
                  <a:txBody>
                    <a:bodyPr/>
                    <a:lstStyle/>
                    <a:p>
                      <a:pPr algn="l"/>
                      <a:endParaRPr lang="en-US" sz="800" b="1">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FDB837"/>
                    </a:solidFill>
                  </a:tcPr>
                </a:tc>
                <a:tc>
                  <a:txBody>
                    <a:bodyPr/>
                    <a:lstStyle/>
                    <a:p>
                      <a:pPr algn="l"/>
                      <a:endParaRPr lang="en-US" sz="800" b="1">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FDB837"/>
                    </a:solidFill>
                  </a:tcPr>
                </a:tc>
                <a:tc>
                  <a:txBody>
                    <a:bodyPr/>
                    <a:lstStyle/>
                    <a:p>
                      <a:pPr algn="l"/>
                      <a:endParaRPr lang="en-US" sz="800" b="1">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FDB837"/>
                    </a:solidFill>
                  </a:tcPr>
                </a:tc>
                <a:tc>
                  <a:txBody>
                    <a:bodyPr/>
                    <a:lstStyle/>
                    <a:p>
                      <a:pPr algn="l"/>
                      <a:endParaRPr lang="en-US" sz="800" b="1">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FDB837"/>
                    </a:solidFill>
                  </a:tcPr>
                </a:tc>
                <a:tc>
                  <a:txBody>
                    <a:bodyPr/>
                    <a:lstStyle/>
                    <a:p>
                      <a:pPr algn="l"/>
                      <a:r>
                        <a:rPr lang="en-US" sz="800" b="1" dirty="0">
                          <a:solidFill>
                            <a:schemeClr val="tx1">
                              <a:lumMod val="75000"/>
                              <a:lumOff val="25000"/>
                            </a:schemeClr>
                          </a:solidFill>
                        </a:rPr>
                        <a:t>8.50%</a:t>
                      </a:r>
                    </a:p>
                  </a:txBody>
                  <a:tcPr marR="0" marT="0" marB="0" anchor="ctr">
                    <a:lnL w="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rgbClr val="FDB837"/>
                    </a:solidFill>
                  </a:tcPr>
                </a:tc>
                <a:extLst>
                  <a:ext uri="{0D108BD9-81ED-4DB2-BD59-A6C34878D82A}">
                    <a16:rowId xmlns:a16="http://schemas.microsoft.com/office/drawing/2014/main" val="2401143132"/>
                  </a:ext>
                </a:extLst>
              </a:tr>
              <a:tr h="178358">
                <a:tc>
                  <a:txBody>
                    <a:bodyPr/>
                    <a:lstStyle/>
                    <a:p>
                      <a:pPr algn="l"/>
                      <a:r>
                        <a:rPr lang="en-US" sz="800" b="1" dirty="0">
                          <a:solidFill>
                            <a:schemeClr val="tx1">
                              <a:lumMod val="75000"/>
                              <a:lumOff val="25000"/>
                            </a:schemeClr>
                          </a:solidFill>
                        </a:rPr>
                        <a:t>Initial circulating token supply</a:t>
                      </a:r>
                    </a:p>
                  </a:txBody>
                  <a:tcPr marR="0" marT="0" marB="0" anchor="ctr">
                    <a:lnL w="6350" cap="flat" cmpd="sng" algn="ctr">
                      <a:solidFill>
                        <a:srgbClr val="000000"/>
                      </a:solid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algn="l"/>
                      <a:r>
                        <a:rPr lang="en-US" sz="800" b="1" dirty="0">
                          <a:solidFill>
                            <a:schemeClr val="tx1">
                              <a:lumMod val="75000"/>
                              <a:lumOff val="25000"/>
                            </a:schemeClr>
                          </a:solidFill>
                        </a:rPr>
                        <a:t>85,000,000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algn="l"/>
                      <a:endParaRPr lang="en-US" sz="800" b="1" dirty="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algn="l"/>
                      <a:endParaRPr lang="en-US" sz="800" b="1">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algn="l"/>
                      <a:endParaRPr lang="en-US" sz="800" b="1">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algn="l"/>
                      <a:endParaRPr lang="en-US" sz="800" b="1">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algn="l"/>
                      <a:endParaRPr lang="en-US" sz="800" b="1">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algn="l"/>
                      <a:endParaRPr lang="en-US" sz="800" b="1">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algn="l"/>
                      <a:endParaRPr lang="en-US" sz="800" b="1" dirty="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402592845"/>
                  </a:ext>
                </a:extLst>
              </a:tr>
              <a:tr h="178358">
                <a:tc>
                  <a:txBody>
                    <a:bodyPr/>
                    <a:lstStyle/>
                    <a:p>
                      <a:pPr algn="l"/>
                      <a:r>
                        <a:rPr lang="en-US" sz="800" b="1" dirty="0">
                          <a:solidFill>
                            <a:schemeClr val="tx1">
                              <a:lumMod val="75000"/>
                              <a:lumOff val="25000"/>
                            </a:schemeClr>
                          </a:solidFill>
                        </a:rPr>
                        <a:t>Initial market capitalization $</a:t>
                      </a:r>
                    </a:p>
                  </a:txBody>
                  <a:tcPr marR="0" marT="0" marB="0" anchor="ctr">
                    <a:lnL w="6350" cap="flat" cmpd="sng" algn="ctr">
                      <a:solidFill>
                        <a:srgbClr val="000000"/>
                      </a:solid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algn="l"/>
                      <a:r>
                        <a:rPr lang="en-US" sz="800" b="1" dirty="0">
                          <a:solidFill>
                            <a:schemeClr val="tx1">
                              <a:lumMod val="75000"/>
                              <a:lumOff val="25000"/>
                            </a:schemeClr>
                          </a:solidFill>
                        </a:rPr>
                        <a:t>$26,690,000</a:t>
                      </a: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algn="l"/>
                      <a:endParaRPr lang="en-US" sz="800" b="1" dirty="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algn="l"/>
                      <a:endParaRPr lang="en-US" sz="800" b="1" dirty="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algn="l"/>
                      <a:endParaRPr lang="en-US" sz="800" b="1" dirty="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algn="l"/>
                      <a:endParaRPr lang="en-US" sz="800" b="1" dirty="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algn="l"/>
                      <a:endParaRPr lang="en-US" sz="800" b="1" dirty="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algn="l"/>
                      <a:endParaRPr lang="en-US" sz="800" b="1" dirty="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tc>
                  <a:txBody>
                    <a:bodyPr/>
                    <a:lstStyle/>
                    <a:p>
                      <a:pPr algn="l"/>
                      <a:endParaRPr lang="en-US" sz="800" b="1" dirty="0">
                        <a:solidFill>
                          <a:schemeClr val="tx1">
                            <a:lumMod val="75000"/>
                            <a:lumOff val="25000"/>
                          </a:schemeClr>
                        </a:solidFill>
                      </a:endParaRPr>
                    </a:p>
                  </a:txBody>
                  <a:tcPr marR="0" marT="0" marB="0" anchor="ctr">
                    <a:lnL w="0" cap="flat" cmpd="sng" algn="ctr">
                      <a:noFill/>
                      <a:prstDash val="solid"/>
                      <a:round/>
                      <a:headEnd type="none" w="med" len="med"/>
                      <a:tailEnd type="none" w="med" len="med"/>
                    </a:lnL>
                    <a:lnR w="6350" cap="flat" cmpd="sng" algn="ctr">
                      <a:solidFill>
                        <a:srgbClr val="000000"/>
                      </a:solid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098516778"/>
                  </a:ext>
                </a:extLst>
              </a:tr>
            </a:tbl>
          </a:graphicData>
        </a:graphic>
      </p:graphicFrame>
      <p:grpSp>
        <p:nvGrpSpPr>
          <p:cNvPr id="112" name="Group 111">
            <a:extLst>
              <a:ext uri="{FF2B5EF4-FFF2-40B4-BE49-F238E27FC236}">
                <a16:creationId xmlns:a16="http://schemas.microsoft.com/office/drawing/2014/main" id="{824A4534-73A8-47FD-9F68-E4416F6AC07C}"/>
              </a:ext>
            </a:extLst>
          </p:cNvPr>
          <p:cNvGrpSpPr/>
          <p:nvPr/>
        </p:nvGrpSpPr>
        <p:grpSpPr>
          <a:xfrm>
            <a:off x="609600" y="4923311"/>
            <a:ext cx="10968737" cy="1305561"/>
            <a:chOff x="613662" y="4868226"/>
            <a:chExt cx="10968737" cy="1305561"/>
          </a:xfrm>
        </p:grpSpPr>
        <p:sp>
          <p:nvSpPr>
            <p:cNvPr id="7" name="Rectangle: Rounded Corners 6">
              <a:extLst>
                <a:ext uri="{FF2B5EF4-FFF2-40B4-BE49-F238E27FC236}">
                  <a16:creationId xmlns:a16="http://schemas.microsoft.com/office/drawing/2014/main" id="{3121C154-57C0-47C9-8EDD-6A3CBC1A21D7}"/>
                </a:ext>
              </a:extLst>
            </p:cNvPr>
            <p:cNvSpPr/>
            <p:nvPr/>
          </p:nvSpPr>
          <p:spPr>
            <a:xfrm>
              <a:off x="709127" y="4868226"/>
              <a:ext cx="10873272" cy="1305561"/>
            </a:xfrm>
            <a:prstGeom prst="roundRect">
              <a:avLst>
                <a:gd name="adj" fmla="val 5831"/>
              </a:avLst>
            </a:prstGeom>
            <a:solidFill>
              <a:schemeClr val="bg1"/>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Top Corners Rounded 11">
              <a:extLst>
                <a:ext uri="{FF2B5EF4-FFF2-40B4-BE49-F238E27FC236}">
                  <a16:creationId xmlns:a16="http://schemas.microsoft.com/office/drawing/2014/main" id="{CCA61C8F-8981-4514-9B5C-D6A88617C8BF}"/>
                </a:ext>
              </a:extLst>
            </p:cNvPr>
            <p:cNvSpPr/>
            <p:nvPr/>
          </p:nvSpPr>
          <p:spPr>
            <a:xfrm rot="16200000">
              <a:off x="159059" y="5434737"/>
              <a:ext cx="1000125" cy="90920"/>
            </a:xfrm>
            <a:prstGeom prst="round2SameRect">
              <a:avLst>
                <a:gd name="adj1" fmla="val 50000"/>
                <a:gd name="adj2"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Top Corners Rounded 12">
              <a:extLst>
                <a:ext uri="{FF2B5EF4-FFF2-40B4-BE49-F238E27FC236}">
                  <a16:creationId xmlns:a16="http://schemas.microsoft.com/office/drawing/2014/main" id="{742E4A22-9F7D-493A-9962-A20B1CA428E5}"/>
                </a:ext>
              </a:extLst>
            </p:cNvPr>
            <p:cNvSpPr/>
            <p:nvPr/>
          </p:nvSpPr>
          <p:spPr>
            <a:xfrm rot="5400000">
              <a:off x="1002343" y="4657563"/>
              <a:ext cx="859628" cy="1631486"/>
            </a:xfrm>
            <a:prstGeom prst="round2SameRect">
              <a:avLst>
                <a:gd name="adj1" fmla="val 7255"/>
                <a:gd name="adj2"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Chart 9">
              <a:extLst>
                <a:ext uri="{FF2B5EF4-FFF2-40B4-BE49-F238E27FC236}">
                  <a16:creationId xmlns:a16="http://schemas.microsoft.com/office/drawing/2014/main" id="{7413DC61-35A4-4E9E-B30F-6B4C796E3369}"/>
                </a:ext>
              </a:extLst>
            </p:cNvPr>
            <p:cNvGraphicFramePr/>
            <p:nvPr>
              <p:extLst>
                <p:ext uri="{D42A27DB-BD31-4B8C-83A1-F6EECF244321}">
                  <p14:modId xmlns:p14="http://schemas.microsoft.com/office/powerpoint/2010/main" val="4238347735"/>
                </p:ext>
              </p:extLst>
            </p:nvPr>
          </p:nvGraphicFramePr>
          <p:xfrm>
            <a:off x="2280541" y="5014105"/>
            <a:ext cx="1012796" cy="966155"/>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10C979C9-8E46-44B4-99F3-9579096F7534}"/>
                </a:ext>
              </a:extLst>
            </p:cNvPr>
            <p:cNvSpPr txBox="1"/>
            <p:nvPr/>
          </p:nvSpPr>
          <p:spPr>
            <a:xfrm>
              <a:off x="915271" y="5227084"/>
              <a:ext cx="1259977" cy="492443"/>
            </a:xfrm>
            <a:prstGeom prst="rect">
              <a:avLst/>
            </a:prstGeom>
            <a:noFill/>
          </p:spPr>
          <p:txBody>
            <a:bodyPr wrap="square" lIns="0" tIns="0" rIns="0" bIns="0" rtlCol="0" anchor="t" anchorCtr="0">
              <a:spAutoFit/>
            </a:bodyPr>
            <a:lstStyle/>
            <a:p>
              <a:r>
                <a:rPr lang="en-US" sz="800" b="1" dirty="0">
                  <a:solidFill>
                    <a:schemeClr val="bg1"/>
                  </a:solidFill>
                </a:rPr>
                <a:t>Early project supporters can buy NZT for $0.035 ea., with September public sale at $0.314 ea.</a:t>
              </a:r>
            </a:p>
          </p:txBody>
        </p:sp>
        <p:sp>
          <p:nvSpPr>
            <p:cNvPr id="14" name="Rectangle: Rounded Corners 13">
              <a:extLst>
                <a:ext uri="{FF2B5EF4-FFF2-40B4-BE49-F238E27FC236}">
                  <a16:creationId xmlns:a16="http://schemas.microsoft.com/office/drawing/2014/main" id="{13F417C8-3240-499B-B36C-7FA0F5EDD489}"/>
                </a:ext>
              </a:extLst>
            </p:cNvPr>
            <p:cNvSpPr/>
            <p:nvPr/>
          </p:nvSpPr>
          <p:spPr>
            <a:xfrm>
              <a:off x="915271" y="5139885"/>
              <a:ext cx="173230" cy="31227"/>
            </a:xfrm>
            <a:prstGeom prst="roundRect">
              <a:avLst>
                <a:gd name="adj" fmla="val 50000"/>
              </a:avLst>
            </a:prstGeom>
            <a:solidFill>
              <a:srgbClr val="FDB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B17BF84-70BE-4010-ABA7-7D23E80F5DFA}"/>
                </a:ext>
              </a:extLst>
            </p:cNvPr>
            <p:cNvSpPr txBox="1"/>
            <p:nvPr/>
          </p:nvSpPr>
          <p:spPr>
            <a:xfrm>
              <a:off x="3334261" y="4986766"/>
              <a:ext cx="1869345" cy="123111"/>
            </a:xfrm>
            <a:prstGeom prst="rect">
              <a:avLst/>
            </a:prstGeom>
            <a:noFill/>
          </p:spPr>
          <p:txBody>
            <a:bodyPr wrap="square" lIns="0" tIns="0" rIns="0" bIns="0" rtlCol="0" anchor="t" anchorCtr="0">
              <a:spAutoFit/>
            </a:bodyPr>
            <a:lstStyle/>
            <a:p>
              <a:r>
                <a:rPr lang="en-US" sz="800" b="1">
                  <a:solidFill>
                    <a:srgbClr val="37617A"/>
                  </a:solidFill>
                </a:rPr>
                <a:t>Token Design</a:t>
              </a:r>
            </a:p>
          </p:txBody>
        </p:sp>
        <p:grpSp>
          <p:nvGrpSpPr>
            <p:cNvPr id="65" name="Group 64">
              <a:extLst>
                <a:ext uri="{FF2B5EF4-FFF2-40B4-BE49-F238E27FC236}">
                  <a16:creationId xmlns:a16="http://schemas.microsoft.com/office/drawing/2014/main" id="{E34248B6-5C1B-465F-92CA-32B21818CB0E}"/>
                </a:ext>
              </a:extLst>
            </p:cNvPr>
            <p:cNvGrpSpPr/>
            <p:nvPr/>
          </p:nvGrpSpPr>
          <p:grpSpPr>
            <a:xfrm>
              <a:off x="3365500" y="5202491"/>
              <a:ext cx="1231900" cy="722693"/>
              <a:chOff x="3365500" y="5202491"/>
              <a:chExt cx="1231900" cy="722693"/>
            </a:xfrm>
          </p:grpSpPr>
          <p:grpSp>
            <p:nvGrpSpPr>
              <p:cNvPr id="15" name="Group 14">
                <a:extLst>
                  <a:ext uri="{FF2B5EF4-FFF2-40B4-BE49-F238E27FC236}">
                    <a16:creationId xmlns:a16="http://schemas.microsoft.com/office/drawing/2014/main" id="{E3111E54-5ACB-4656-904F-74C2177D74F8}"/>
                  </a:ext>
                </a:extLst>
              </p:cNvPr>
              <p:cNvGrpSpPr/>
              <p:nvPr/>
            </p:nvGrpSpPr>
            <p:grpSpPr>
              <a:xfrm>
                <a:off x="3365500" y="5202491"/>
                <a:ext cx="1231900" cy="286483"/>
                <a:chOff x="3697830" y="5117558"/>
                <a:chExt cx="1231900" cy="286483"/>
              </a:xfrm>
            </p:grpSpPr>
            <p:sp>
              <p:nvSpPr>
                <p:cNvPr id="16" name="Oval 15">
                  <a:extLst>
                    <a:ext uri="{FF2B5EF4-FFF2-40B4-BE49-F238E27FC236}">
                      <a16:creationId xmlns:a16="http://schemas.microsoft.com/office/drawing/2014/main" id="{7C1BC947-329A-477C-82B5-26F47DAEA251}"/>
                    </a:ext>
                  </a:extLst>
                </p:cNvPr>
                <p:cNvSpPr/>
                <p:nvPr/>
              </p:nvSpPr>
              <p:spPr>
                <a:xfrm>
                  <a:off x="3697830" y="5130034"/>
                  <a:ext cx="134313" cy="134313"/>
                </a:xfrm>
                <a:prstGeom prst="ellipse">
                  <a:avLst/>
                </a:prstGeom>
                <a:solidFill>
                  <a:srgbClr val="FDB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17BF92E-6371-450D-B2FF-7A334BB7FBD7}"/>
                    </a:ext>
                  </a:extLst>
                </p:cNvPr>
                <p:cNvSpPr txBox="1"/>
                <p:nvPr/>
              </p:nvSpPr>
              <p:spPr>
                <a:xfrm>
                  <a:off x="3901572" y="5117558"/>
                  <a:ext cx="798126" cy="138499"/>
                </a:xfrm>
                <a:prstGeom prst="rect">
                  <a:avLst/>
                </a:prstGeom>
                <a:noFill/>
              </p:spPr>
              <p:txBody>
                <a:bodyPr wrap="square" lIns="0" tIns="0" rIns="0" bIns="0" rtlCol="0" anchor="t" anchorCtr="0">
                  <a:spAutoFit/>
                </a:bodyPr>
                <a:lstStyle/>
                <a:p>
                  <a:r>
                    <a:rPr lang="en-US" sz="900" b="1">
                      <a:solidFill>
                        <a:srgbClr val="37617A"/>
                      </a:solidFill>
                    </a:rPr>
                    <a:t>7%</a:t>
                  </a:r>
                </a:p>
              </p:txBody>
            </p:sp>
            <p:sp>
              <p:nvSpPr>
                <p:cNvPr id="18" name="TextBox 17">
                  <a:extLst>
                    <a:ext uri="{FF2B5EF4-FFF2-40B4-BE49-F238E27FC236}">
                      <a16:creationId xmlns:a16="http://schemas.microsoft.com/office/drawing/2014/main" id="{F1F6216F-DF0C-4FAD-8E35-0DB20EBEBAC4}"/>
                    </a:ext>
                  </a:extLst>
                </p:cNvPr>
                <p:cNvSpPr txBox="1"/>
                <p:nvPr/>
              </p:nvSpPr>
              <p:spPr>
                <a:xfrm>
                  <a:off x="3901572" y="5280930"/>
                  <a:ext cx="1028158" cy="123111"/>
                </a:xfrm>
                <a:prstGeom prst="rect">
                  <a:avLst/>
                </a:prstGeom>
                <a:noFill/>
              </p:spPr>
              <p:txBody>
                <a:bodyPr wrap="square" lIns="0" tIns="0" rIns="0" bIns="0" rtlCol="0" anchor="t" anchorCtr="0">
                  <a:spAutoFit/>
                </a:bodyPr>
                <a:lstStyle/>
                <a:p>
                  <a:r>
                    <a:rPr lang="en-US" sz="800">
                      <a:solidFill>
                        <a:schemeClr val="bg2">
                          <a:lumMod val="75000"/>
                        </a:schemeClr>
                      </a:solidFill>
                    </a:rPr>
                    <a:t>Seed Investors</a:t>
                  </a:r>
                </a:p>
              </p:txBody>
            </p:sp>
          </p:grpSp>
          <p:grpSp>
            <p:nvGrpSpPr>
              <p:cNvPr id="61" name="Group 60">
                <a:extLst>
                  <a:ext uri="{FF2B5EF4-FFF2-40B4-BE49-F238E27FC236}">
                    <a16:creationId xmlns:a16="http://schemas.microsoft.com/office/drawing/2014/main" id="{3B8C8714-B1E4-44D6-B27F-6CE2CC07C3A8}"/>
                  </a:ext>
                </a:extLst>
              </p:cNvPr>
              <p:cNvGrpSpPr/>
              <p:nvPr/>
            </p:nvGrpSpPr>
            <p:grpSpPr>
              <a:xfrm>
                <a:off x="3365500" y="5638701"/>
                <a:ext cx="1231900" cy="286483"/>
                <a:chOff x="3697830" y="5117558"/>
                <a:chExt cx="1231900" cy="286483"/>
              </a:xfrm>
            </p:grpSpPr>
            <p:sp>
              <p:nvSpPr>
                <p:cNvPr id="62" name="Oval 61">
                  <a:extLst>
                    <a:ext uri="{FF2B5EF4-FFF2-40B4-BE49-F238E27FC236}">
                      <a16:creationId xmlns:a16="http://schemas.microsoft.com/office/drawing/2014/main" id="{00B7E949-6D9F-45CF-BB93-0D8266E2549B}"/>
                    </a:ext>
                  </a:extLst>
                </p:cNvPr>
                <p:cNvSpPr/>
                <p:nvPr/>
              </p:nvSpPr>
              <p:spPr>
                <a:xfrm>
                  <a:off x="3697830" y="5130034"/>
                  <a:ext cx="134313" cy="134313"/>
                </a:xfrm>
                <a:prstGeom prst="ellipse">
                  <a:avLst/>
                </a:prstGeom>
                <a:solidFill>
                  <a:srgbClr val="FFD3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ED5B05F-D402-41AD-950A-45855AE23CA2}"/>
                    </a:ext>
                  </a:extLst>
                </p:cNvPr>
                <p:cNvSpPr txBox="1"/>
                <p:nvPr/>
              </p:nvSpPr>
              <p:spPr>
                <a:xfrm>
                  <a:off x="3901572" y="5117558"/>
                  <a:ext cx="798126" cy="138499"/>
                </a:xfrm>
                <a:prstGeom prst="rect">
                  <a:avLst/>
                </a:prstGeom>
                <a:noFill/>
              </p:spPr>
              <p:txBody>
                <a:bodyPr wrap="square" lIns="0" tIns="0" rIns="0" bIns="0" rtlCol="0" anchor="t" anchorCtr="0">
                  <a:spAutoFit/>
                </a:bodyPr>
                <a:lstStyle/>
                <a:p>
                  <a:r>
                    <a:rPr lang="en-US" sz="900" b="1">
                      <a:solidFill>
                        <a:srgbClr val="37617A"/>
                      </a:solidFill>
                    </a:rPr>
                    <a:t>7%</a:t>
                  </a:r>
                </a:p>
              </p:txBody>
            </p:sp>
            <p:sp>
              <p:nvSpPr>
                <p:cNvPr id="64" name="TextBox 63">
                  <a:extLst>
                    <a:ext uri="{FF2B5EF4-FFF2-40B4-BE49-F238E27FC236}">
                      <a16:creationId xmlns:a16="http://schemas.microsoft.com/office/drawing/2014/main" id="{D9B8F1AD-046D-4A48-8C17-E9AE828B9A18}"/>
                    </a:ext>
                  </a:extLst>
                </p:cNvPr>
                <p:cNvSpPr txBox="1"/>
                <p:nvPr/>
              </p:nvSpPr>
              <p:spPr>
                <a:xfrm>
                  <a:off x="3901572" y="5280930"/>
                  <a:ext cx="1028158" cy="123111"/>
                </a:xfrm>
                <a:prstGeom prst="rect">
                  <a:avLst/>
                </a:prstGeom>
                <a:noFill/>
              </p:spPr>
              <p:txBody>
                <a:bodyPr wrap="square" lIns="0" tIns="0" rIns="0" bIns="0" rtlCol="0" anchor="t" anchorCtr="0">
                  <a:spAutoFit/>
                </a:bodyPr>
                <a:lstStyle/>
                <a:p>
                  <a:r>
                    <a:rPr lang="en-US" sz="800">
                      <a:solidFill>
                        <a:schemeClr val="bg2">
                          <a:lumMod val="75000"/>
                        </a:schemeClr>
                      </a:solidFill>
                    </a:rPr>
                    <a:t>Strategic Investors</a:t>
                  </a:r>
                </a:p>
              </p:txBody>
            </p:sp>
          </p:grpSp>
        </p:grpSp>
        <p:grpSp>
          <p:nvGrpSpPr>
            <p:cNvPr id="66" name="Group 65">
              <a:extLst>
                <a:ext uri="{FF2B5EF4-FFF2-40B4-BE49-F238E27FC236}">
                  <a16:creationId xmlns:a16="http://schemas.microsoft.com/office/drawing/2014/main" id="{E7639DD8-BF18-4F6A-9F7A-5B940F80E39C}"/>
                </a:ext>
              </a:extLst>
            </p:cNvPr>
            <p:cNvGrpSpPr/>
            <p:nvPr/>
          </p:nvGrpSpPr>
          <p:grpSpPr>
            <a:xfrm>
              <a:off x="4722369" y="5202491"/>
              <a:ext cx="1231900" cy="722693"/>
              <a:chOff x="3365500" y="5202491"/>
              <a:chExt cx="1231900" cy="722693"/>
            </a:xfrm>
          </p:grpSpPr>
          <p:grpSp>
            <p:nvGrpSpPr>
              <p:cNvPr id="67" name="Group 66">
                <a:extLst>
                  <a:ext uri="{FF2B5EF4-FFF2-40B4-BE49-F238E27FC236}">
                    <a16:creationId xmlns:a16="http://schemas.microsoft.com/office/drawing/2014/main" id="{A4D5F28F-4BB3-4CF4-AA93-58577670749D}"/>
                  </a:ext>
                </a:extLst>
              </p:cNvPr>
              <p:cNvGrpSpPr/>
              <p:nvPr/>
            </p:nvGrpSpPr>
            <p:grpSpPr>
              <a:xfrm>
                <a:off x="3365500" y="5202491"/>
                <a:ext cx="1231900" cy="286483"/>
                <a:chOff x="3697830" y="5117558"/>
                <a:chExt cx="1231900" cy="286483"/>
              </a:xfrm>
            </p:grpSpPr>
            <p:sp>
              <p:nvSpPr>
                <p:cNvPr id="72" name="Oval 71">
                  <a:extLst>
                    <a:ext uri="{FF2B5EF4-FFF2-40B4-BE49-F238E27FC236}">
                      <a16:creationId xmlns:a16="http://schemas.microsoft.com/office/drawing/2014/main" id="{DF572793-E3C2-46C6-AE1F-F83B9416AB41}"/>
                    </a:ext>
                  </a:extLst>
                </p:cNvPr>
                <p:cNvSpPr/>
                <p:nvPr/>
              </p:nvSpPr>
              <p:spPr>
                <a:xfrm>
                  <a:off x="3697830" y="5130034"/>
                  <a:ext cx="134313" cy="134313"/>
                </a:xfrm>
                <a:prstGeom prst="ellipse">
                  <a:avLst/>
                </a:prstGeom>
                <a:solidFill>
                  <a:srgbClr val="018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BC4F7BAF-D10E-4F79-BA99-9B3FD406E25E}"/>
                    </a:ext>
                  </a:extLst>
                </p:cNvPr>
                <p:cNvSpPr txBox="1"/>
                <p:nvPr/>
              </p:nvSpPr>
              <p:spPr>
                <a:xfrm>
                  <a:off x="3901572" y="5117558"/>
                  <a:ext cx="798126" cy="138499"/>
                </a:xfrm>
                <a:prstGeom prst="rect">
                  <a:avLst/>
                </a:prstGeom>
                <a:noFill/>
              </p:spPr>
              <p:txBody>
                <a:bodyPr wrap="square" lIns="0" tIns="0" rIns="0" bIns="0" rtlCol="0" anchor="t" anchorCtr="0">
                  <a:spAutoFit/>
                </a:bodyPr>
                <a:lstStyle/>
                <a:p>
                  <a:r>
                    <a:rPr lang="en-US" sz="900" b="1">
                      <a:solidFill>
                        <a:srgbClr val="37617A"/>
                      </a:solidFill>
                    </a:rPr>
                    <a:t>5.5%</a:t>
                  </a:r>
                </a:p>
              </p:txBody>
            </p:sp>
            <p:sp>
              <p:nvSpPr>
                <p:cNvPr id="74" name="TextBox 73">
                  <a:extLst>
                    <a:ext uri="{FF2B5EF4-FFF2-40B4-BE49-F238E27FC236}">
                      <a16:creationId xmlns:a16="http://schemas.microsoft.com/office/drawing/2014/main" id="{E5F1B463-F4BB-4A4C-A8DB-70C55DE49ED6}"/>
                    </a:ext>
                  </a:extLst>
                </p:cNvPr>
                <p:cNvSpPr txBox="1"/>
                <p:nvPr/>
              </p:nvSpPr>
              <p:spPr>
                <a:xfrm>
                  <a:off x="3901572" y="5280930"/>
                  <a:ext cx="1028158" cy="123111"/>
                </a:xfrm>
                <a:prstGeom prst="rect">
                  <a:avLst/>
                </a:prstGeom>
                <a:noFill/>
              </p:spPr>
              <p:txBody>
                <a:bodyPr wrap="square" lIns="0" tIns="0" rIns="0" bIns="0" rtlCol="0" anchor="t" anchorCtr="0">
                  <a:spAutoFit/>
                </a:bodyPr>
                <a:lstStyle/>
                <a:p>
                  <a:r>
                    <a:rPr lang="en-US" sz="800">
                      <a:solidFill>
                        <a:schemeClr val="bg2">
                          <a:lumMod val="75000"/>
                        </a:schemeClr>
                      </a:solidFill>
                    </a:rPr>
                    <a:t>Private Investors</a:t>
                  </a:r>
                </a:p>
              </p:txBody>
            </p:sp>
          </p:grpSp>
          <p:grpSp>
            <p:nvGrpSpPr>
              <p:cNvPr id="68" name="Group 67">
                <a:extLst>
                  <a:ext uri="{FF2B5EF4-FFF2-40B4-BE49-F238E27FC236}">
                    <a16:creationId xmlns:a16="http://schemas.microsoft.com/office/drawing/2014/main" id="{83CC5726-5BF9-4336-BC12-CC4B673EB898}"/>
                  </a:ext>
                </a:extLst>
              </p:cNvPr>
              <p:cNvGrpSpPr/>
              <p:nvPr/>
            </p:nvGrpSpPr>
            <p:grpSpPr>
              <a:xfrm>
                <a:off x="3365500" y="5638701"/>
                <a:ext cx="1231900" cy="286483"/>
                <a:chOff x="3697830" y="5117558"/>
                <a:chExt cx="1231900" cy="286483"/>
              </a:xfrm>
            </p:grpSpPr>
            <p:sp>
              <p:nvSpPr>
                <p:cNvPr id="69" name="Oval 68">
                  <a:extLst>
                    <a:ext uri="{FF2B5EF4-FFF2-40B4-BE49-F238E27FC236}">
                      <a16:creationId xmlns:a16="http://schemas.microsoft.com/office/drawing/2014/main" id="{19B03910-CD7F-4660-AD90-96EFA76857D6}"/>
                    </a:ext>
                  </a:extLst>
                </p:cNvPr>
                <p:cNvSpPr/>
                <p:nvPr/>
              </p:nvSpPr>
              <p:spPr>
                <a:xfrm>
                  <a:off x="3697830" y="5130034"/>
                  <a:ext cx="134313" cy="134313"/>
                </a:xfrm>
                <a:prstGeom prst="ellipse">
                  <a:avLst/>
                </a:prstGeom>
                <a:solidFill>
                  <a:srgbClr val="016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52E9F561-7A35-4AAF-BD53-206A7AA5CF12}"/>
                    </a:ext>
                  </a:extLst>
                </p:cNvPr>
                <p:cNvSpPr txBox="1"/>
                <p:nvPr/>
              </p:nvSpPr>
              <p:spPr>
                <a:xfrm>
                  <a:off x="3901572" y="5117558"/>
                  <a:ext cx="798126" cy="138499"/>
                </a:xfrm>
                <a:prstGeom prst="rect">
                  <a:avLst/>
                </a:prstGeom>
                <a:noFill/>
              </p:spPr>
              <p:txBody>
                <a:bodyPr wrap="square" lIns="0" tIns="0" rIns="0" bIns="0" rtlCol="0" anchor="t" anchorCtr="0">
                  <a:spAutoFit/>
                </a:bodyPr>
                <a:lstStyle/>
                <a:p>
                  <a:r>
                    <a:rPr lang="en-US" sz="900" b="1">
                      <a:solidFill>
                        <a:srgbClr val="37617A"/>
                      </a:solidFill>
                    </a:rPr>
                    <a:t>0.5%</a:t>
                  </a:r>
                </a:p>
              </p:txBody>
            </p:sp>
            <p:sp>
              <p:nvSpPr>
                <p:cNvPr id="71" name="TextBox 70">
                  <a:extLst>
                    <a:ext uri="{FF2B5EF4-FFF2-40B4-BE49-F238E27FC236}">
                      <a16:creationId xmlns:a16="http://schemas.microsoft.com/office/drawing/2014/main" id="{3C5366DB-E1BF-49B4-8635-D23023AE1DBE}"/>
                    </a:ext>
                  </a:extLst>
                </p:cNvPr>
                <p:cNvSpPr txBox="1"/>
                <p:nvPr/>
              </p:nvSpPr>
              <p:spPr>
                <a:xfrm>
                  <a:off x="3901572" y="5280930"/>
                  <a:ext cx="1028158" cy="123111"/>
                </a:xfrm>
                <a:prstGeom prst="rect">
                  <a:avLst/>
                </a:prstGeom>
                <a:noFill/>
              </p:spPr>
              <p:txBody>
                <a:bodyPr wrap="square" lIns="0" tIns="0" rIns="0" bIns="0" rtlCol="0" anchor="t" anchorCtr="0">
                  <a:spAutoFit/>
                </a:bodyPr>
                <a:lstStyle/>
                <a:p>
                  <a:r>
                    <a:rPr lang="en-US" sz="800">
                      <a:solidFill>
                        <a:schemeClr val="bg2">
                          <a:lumMod val="75000"/>
                        </a:schemeClr>
                      </a:solidFill>
                    </a:rPr>
                    <a:t>Public Sale</a:t>
                  </a:r>
                </a:p>
              </p:txBody>
            </p:sp>
          </p:grpSp>
        </p:grpSp>
        <p:grpSp>
          <p:nvGrpSpPr>
            <p:cNvPr id="75" name="Group 74">
              <a:extLst>
                <a:ext uri="{FF2B5EF4-FFF2-40B4-BE49-F238E27FC236}">
                  <a16:creationId xmlns:a16="http://schemas.microsoft.com/office/drawing/2014/main" id="{A4F78C2A-F90C-4304-AFB8-A419A5E00845}"/>
                </a:ext>
              </a:extLst>
            </p:cNvPr>
            <p:cNvGrpSpPr/>
            <p:nvPr/>
          </p:nvGrpSpPr>
          <p:grpSpPr>
            <a:xfrm>
              <a:off x="6079238" y="5202491"/>
              <a:ext cx="1231900" cy="722693"/>
              <a:chOff x="3365500" y="5202491"/>
              <a:chExt cx="1231900" cy="722693"/>
            </a:xfrm>
          </p:grpSpPr>
          <p:grpSp>
            <p:nvGrpSpPr>
              <p:cNvPr id="76" name="Group 75">
                <a:extLst>
                  <a:ext uri="{FF2B5EF4-FFF2-40B4-BE49-F238E27FC236}">
                    <a16:creationId xmlns:a16="http://schemas.microsoft.com/office/drawing/2014/main" id="{FF8A4791-48EF-4A0A-BD4B-1EC19DA4F48B}"/>
                  </a:ext>
                </a:extLst>
              </p:cNvPr>
              <p:cNvGrpSpPr/>
              <p:nvPr/>
            </p:nvGrpSpPr>
            <p:grpSpPr>
              <a:xfrm>
                <a:off x="3365500" y="5202491"/>
                <a:ext cx="1231900" cy="286483"/>
                <a:chOff x="3697830" y="5117558"/>
                <a:chExt cx="1231900" cy="286483"/>
              </a:xfrm>
            </p:grpSpPr>
            <p:sp>
              <p:nvSpPr>
                <p:cNvPr id="81" name="Oval 80">
                  <a:extLst>
                    <a:ext uri="{FF2B5EF4-FFF2-40B4-BE49-F238E27FC236}">
                      <a16:creationId xmlns:a16="http://schemas.microsoft.com/office/drawing/2014/main" id="{37A50383-05BB-4674-B513-D29519071DB0}"/>
                    </a:ext>
                  </a:extLst>
                </p:cNvPr>
                <p:cNvSpPr/>
                <p:nvPr/>
              </p:nvSpPr>
              <p:spPr>
                <a:xfrm>
                  <a:off x="3697830" y="5130034"/>
                  <a:ext cx="134313" cy="134313"/>
                </a:xfrm>
                <a:prstGeom prst="ellipse">
                  <a:avLst/>
                </a:prstGeom>
                <a:solidFill>
                  <a:srgbClr val="0946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B56972CC-4A39-43D8-B56A-8D2288716D89}"/>
                    </a:ext>
                  </a:extLst>
                </p:cNvPr>
                <p:cNvSpPr txBox="1"/>
                <p:nvPr/>
              </p:nvSpPr>
              <p:spPr>
                <a:xfrm>
                  <a:off x="3901572" y="5117558"/>
                  <a:ext cx="798126" cy="138499"/>
                </a:xfrm>
                <a:prstGeom prst="rect">
                  <a:avLst/>
                </a:prstGeom>
                <a:noFill/>
              </p:spPr>
              <p:txBody>
                <a:bodyPr wrap="square" lIns="0" tIns="0" rIns="0" bIns="0" rtlCol="0" anchor="t" anchorCtr="0">
                  <a:spAutoFit/>
                </a:bodyPr>
                <a:lstStyle/>
                <a:p>
                  <a:r>
                    <a:rPr lang="en-US" sz="900" b="1">
                      <a:solidFill>
                        <a:srgbClr val="37617A"/>
                      </a:solidFill>
                    </a:rPr>
                    <a:t>15%</a:t>
                  </a:r>
                </a:p>
              </p:txBody>
            </p:sp>
            <p:sp>
              <p:nvSpPr>
                <p:cNvPr id="83" name="TextBox 82">
                  <a:extLst>
                    <a:ext uri="{FF2B5EF4-FFF2-40B4-BE49-F238E27FC236}">
                      <a16:creationId xmlns:a16="http://schemas.microsoft.com/office/drawing/2014/main" id="{18F52AF5-19B0-4B95-9AF2-09536B5D908D}"/>
                    </a:ext>
                  </a:extLst>
                </p:cNvPr>
                <p:cNvSpPr txBox="1"/>
                <p:nvPr/>
              </p:nvSpPr>
              <p:spPr>
                <a:xfrm>
                  <a:off x="3901572" y="5280930"/>
                  <a:ext cx="1028158" cy="123111"/>
                </a:xfrm>
                <a:prstGeom prst="rect">
                  <a:avLst/>
                </a:prstGeom>
                <a:noFill/>
              </p:spPr>
              <p:txBody>
                <a:bodyPr wrap="square" lIns="0" tIns="0" rIns="0" bIns="0" rtlCol="0" anchor="t" anchorCtr="0">
                  <a:spAutoFit/>
                </a:bodyPr>
                <a:lstStyle/>
                <a:p>
                  <a:r>
                    <a:rPr lang="en-US" sz="800">
                      <a:solidFill>
                        <a:schemeClr val="bg2">
                          <a:lumMod val="75000"/>
                        </a:schemeClr>
                      </a:solidFill>
                    </a:rPr>
                    <a:t>Network Pool (mined)</a:t>
                  </a:r>
                </a:p>
              </p:txBody>
            </p:sp>
          </p:grpSp>
          <p:grpSp>
            <p:nvGrpSpPr>
              <p:cNvPr id="77" name="Group 76">
                <a:extLst>
                  <a:ext uri="{FF2B5EF4-FFF2-40B4-BE49-F238E27FC236}">
                    <a16:creationId xmlns:a16="http://schemas.microsoft.com/office/drawing/2014/main" id="{F714167B-F4DF-4632-9502-D082A0BBAD17}"/>
                  </a:ext>
                </a:extLst>
              </p:cNvPr>
              <p:cNvGrpSpPr/>
              <p:nvPr/>
            </p:nvGrpSpPr>
            <p:grpSpPr>
              <a:xfrm>
                <a:off x="3365500" y="5638701"/>
                <a:ext cx="1231900" cy="286483"/>
                <a:chOff x="3697830" y="5117558"/>
                <a:chExt cx="1231900" cy="286483"/>
              </a:xfrm>
            </p:grpSpPr>
            <p:sp>
              <p:nvSpPr>
                <p:cNvPr id="78" name="Oval 77">
                  <a:extLst>
                    <a:ext uri="{FF2B5EF4-FFF2-40B4-BE49-F238E27FC236}">
                      <a16:creationId xmlns:a16="http://schemas.microsoft.com/office/drawing/2014/main" id="{27AFC868-B132-425D-BDF6-91652A29B04A}"/>
                    </a:ext>
                  </a:extLst>
                </p:cNvPr>
                <p:cNvSpPr/>
                <p:nvPr/>
              </p:nvSpPr>
              <p:spPr>
                <a:xfrm>
                  <a:off x="3697830" y="5130034"/>
                  <a:ext cx="134313" cy="134313"/>
                </a:xfrm>
                <a:prstGeom prst="ellipse">
                  <a:avLst/>
                </a:prstGeom>
                <a:solidFill>
                  <a:srgbClr val="0734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D6331B4E-7F31-48EA-B054-F3451F369398}"/>
                    </a:ext>
                  </a:extLst>
                </p:cNvPr>
                <p:cNvSpPr txBox="1"/>
                <p:nvPr/>
              </p:nvSpPr>
              <p:spPr>
                <a:xfrm>
                  <a:off x="3901572" y="5117558"/>
                  <a:ext cx="798126" cy="138499"/>
                </a:xfrm>
                <a:prstGeom prst="rect">
                  <a:avLst/>
                </a:prstGeom>
                <a:noFill/>
              </p:spPr>
              <p:txBody>
                <a:bodyPr wrap="square" lIns="0" tIns="0" rIns="0" bIns="0" rtlCol="0" anchor="t" anchorCtr="0">
                  <a:spAutoFit/>
                </a:bodyPr>
                <a:lstStyle/>
                <a:p>
                  <a:r>
                    <a:rPr lang="en-US" sz="900" b="1">
                      <a:solidFill>
                        <a:srgbClr val="37617A"/>
                      </a:solidFill>
                    </a:rPr>
                    <a:t>25%</a:t>
                  </a:r>
                </a:p>
              </p:txBody>
            </p:sp>
            <p:sp>
              <p:nvSpPr>
                <p:cNvPr id="80" name="TextBox 79">
                  <a:extLst>
                    <a:ext uri="{FF2B5EF4-FFF2-40B4-BE49-F238E27FC236}">
                      <a16:creationId xmlns:a16="http://schemas.microsoft.com/office/drawing/2014/main" id="{C376FA2D-5581-4578-8014-ACA1B1867E2B}"/>
                    </a:ext>
                  </a:extLst>
                </p:cNvPr>
                <p:cNvSpPr txBox="1"/>
                <p:nvPr/>
              </p:nvSpPr>
              <p:spPr>
                <a:xfrm>
                  <a:off x="3901572" y="5280930"/>
                  <a:ext cx="1028158" cy="123111"/>
                </a:xfrm>
                <a:prstGeom prst="rect">
                  <a:avLst/>
                </a:prstGeom>
                <a:noFill/>
              </p:spPr>
              <p:txBody>
                <a:bodyPr wrap="square" lIns="0" tIns="0" rIns="0" bIns="0" rtlCol="0" anchor="t" anchorCtr="0">
                  <a:spAutoFit/>
                </a:bodyPr>
                <a:lstStyle/>
                <a:p>
                  <a:r>
                    <a:rPr lang="en-US" sz="800">
                      <a:solidFill>
                        <a:schemeClr val="bg2">
                          <a:lumMod val="75000"/>
                        </a:schemeClr>
                      </a:solidFill>
                    </a:rPr>
                    <a:t>Miner Pool (mined)</a:t>
                  </a:r>
                </a:p>
              </p:txBody>
            </p:sp>
          </p:grpSp>
        </p:grpSp>
        <p:grpSp>
          <p:nvGrpSpPr>
            <p:cNvPr id="84" name="Group 83">
              <a:extLst>
                <a:ext uri="{FF2B5EF4-FFF2-40B4-BE49-F238E27FC236}">
                  <a16:creationId xmlns:a16="http://schemas.microsoft.com/office/drawing/2014/main" id="{0E26AE29-0EBC-4C48-AFFB-F8E8A588E642}"/>
                </a:ext>
              </a:extLst>
            </p:cNvPr>
            <p:cNvGrpSpPr/>
            <p:nvPr/>
          </p:nvGrpSpPr>
          <p:grpSpPr>
            <a:xfrm>
              <a:off x="7436107" y="5202491"/>
              <a:ext cx="1231900" cy="722693"/>
              <a:chOff x="3365500" y="5202491"/>
              <a:chExt cx="1231900" cy="722693"/>
            </a:xfrm>
          </p:grpSpPr>
          <p:grpSp>
            <p:nvGrpSpPr>
              <p:cNvPr id="85" name="Group 84">
                <a:extLst>
                  <a:ext uri="{FF2B5EF4-FFF2-40B4-BE49-F238E27FC236}">
                    <a16:creationId xmlns:a16="http://schemas.microsoft.com/office/drawing/2014/main" id="{04A463A9-334E-4A07-B134-26A09CC71C19}"/>
                  </a:ext>
                </a:extLst>
              </p:cNvPr>
              <p:cNvGrpSpPr/>
              <p:nvPr/>
            </p:nvGrpSpPr>
            <p:grpSpPr>
              <a:xfrm>
                <a:off x="3365500" y="5202491"/>
                <a:ext cx="1231900" cy="286483"/>
                <a:chOff x="3697830" y="5117558"/>
                <a:chExt cx="1231900" cy="286483"/>
              </a:xfrm>
            </p:grpSpPr>
            <p:sp>
              <p:nvSpPr>
                <p:cNvPr id="90" name="Oval 89">
                  <a:extLst>
                    <a:ext uri="{FF2B5EF4-FFF2-40B4-BE49-F238E27FC236}">
                      <a16:creationId xmlns:a16="http://schemas.microsoft.com/office/drawing/2014/main" id="{5C83A605-257A-44E8-8A32-45ACF77AC0A9}"/>
                    </a:ext>
                  </a:extLst>
                </p:cNvPr>
                <p:cNvSpPr/>
                <p:nvPr/>
              </p:nvSpPr>
              <p:spPr>
                <a:xfrm>
                  <a:off x="3697830" y="5130034"/>
                  <a:ext cx="134313" cy="134313"/>
                </a:xfrm>
                <a:prstGeom prst="ellipse">
                  <a:avLst/>
                </a:prstGeom>
                <a:solidFill>
                  <a:srgbClr val="376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D54FE744-A251-477D-8659-84FFCCF1A5FA}"/>
                    </a:ext>
                  </a:extLst>
                </p:cNvPr>
                <p:cNvSpPr txBox="1"/>
                <p:nvPr/>
              </p:nvSpPr>
              <p:spPr>
                <a:xfrm>
                  <a:off x="3901572" y="5117558"/>
                  <a:ext cx="798126" cy="138499"/>
                </a:xfrm>
                <a:prstGeom prst="rect">
                  <a:avLst/>
                </a:prstGeom>
                <a:noFill/>
              </p:spPr>
              <p:txBody>
                <a:bodyPr wrap="square" lIns="0" tIns="0" rIns="0" bIns="0" rtlCol="0" anchor="t" anchorCtr="0">
                  <a:spAutoFit/>
                </a:bodyPr>
                <a:lstStyle/>
                <a:p>
                  <a:r>
                    <a:rPr lang="en-US" sz="900" b="1">
                      <a:solidFill>
                        <a:srgbClr val="37617A"/>
                      </a:solidFill>
                    </a:rPr>
                    <a:t>10%</a:t>
                  </a:r>
                </a:p>
              </p:txBody>
            </p:sp>
            <p:sp>
              <p:nvSpPr>
                <p:cNvPr id="92" name="TextBox 91">
                  <a:extLst>
                    <a:ext uri="{FF2B5EF4-FFF2-40B4-BE49-F238E27FC236}">
                      <a16:creationId xmlns:a16="http://schemas.microsoft.com/office/drawing/2014/main" id="{69BEA197-DA25-4760-9346-E98F5F7E6CB7}"/>
                    </a:ext>
                  </a:extLst>
                </p:cNvPr>
                <p:cNvSpPr txBox="1"/>
                <p:nvPr/>
              </p:nvSpPr>
              <p:spPr>
                <a:xfrm>
                  <a:off x="3901572" y="5280930"/>
                  <a:ext cx="1028158" cy="123111"/>
                </a:xfrm>
                <a:prstGeom prst="rect">
                  <a:avLst/>
                </a:prstGeom>
                <a:noFill/>
              </p:spPr>
              <p:txBody>
                <a:bodyPr wrap="square" lIns="0" tIns="0" rIns="0" bIns="0" rtlCol="0" anchor="t" anchorCtr="0">
                  <a:spAutoFit/>
                </a:bodyPr>
                <a:lstStyle/>
                <a:p>
                  <a:r>
                    <a:rPr lang="en-US" sz="800">
                      <a:solidFill>
                        <a:schemeClr val="bg2">
                          <a:lumMod val="75000"/>
                        </a:schemeClr>
                      </a:solidFill>
                    </a:rPr>
                    <a:t>Developer Pool</a:t>
                  </a:r>
                </a:p>
              </p:txBody>
            </p:sp>
          </p:grpSp>
          <p:grpSp>
            <p:nvGrpSpPr>
              <p:cNvPr id="86" name="Group 85">
                <a:extLst>
                  <a:ext uri="{FF2B5EF4-FFF2-40B4-BE49-F238E27FC236}">
                    <a16:creationId xmlns:a16="http://schemas.microsoft.com/office/drawing/2014/main" id="{F4DEEC16-5C5E-4E0A-867D-C3A69795A516}"/>
                  </a:ext>
                </a:extLst>
              </p:cNvPr>
              <p:cNvGrpSpPr/>
              <p:nvPr/>
            </p:nvGrpSpPr>
            <p:grpSpPr>
              <a:xfrm>
                <a:off x="3365500" y="5638701"/>
                <a:ext cx="1231900" cy="286483"/>
                <a:chOff x="3697830" y="5117558"/>
                <a:chExt cx="1231900" cy="286483"/>
              </a:xfrm>
            </p:grpSpPr>
            <p:sp>
              <p:nvSpPr>
                <p:cNvPr id="87" name="Oval 86">
                  <a:extLst>
                    <a:ext uri="{FF2B5EF4-FFF2-40B4-BE49-F238E27FC236}">
                      <a16:creationId xmlns:a16="http://schemas.microsoft.com/office/drawing/2014/main" id="{94C60E94-D418-47B6-8585-F7B03C12F4A4}"/>
                    </a:ext>
                  </a:extLst>
                </p:cNvPr>
                <p:cNvSpPr/>
                <p:nvPr/>
              </p:nvSpPr>
              <p:spPr>
                <a:xfrm>
                  <a:off x="3697830" y="5130034"/>
                  <a:ext cx="134313" cy="134313"/>
                </a:xfrm>
                <a:prstGeom prst="ellipse">
                  <a:avLst/>
                </a:prstGeom>
                <a:solidFill>
                  <a:srgbClr val="24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9E575EAC-5CE3-464D-AA62-BA2CFD301BD8}"/>
                    </a:ext>
                  </a:extLst>
                </p:cNvPr>
                <p:cNvSpPr txBox="1"/>
                <p:nvPr/>
              </p:nvSpPr>
              <p:spPr>
                <a:xfrm>
                  <a:off x="3901572" y="5117558"/>
                  <a:ext cx="798126" cy="138499"/>
                </a:xfrm>
                <a:prstGeom prst="rect">
                  <a:avLst/>
                </a:prstGeom>
                <a:noFill/>
              </p:spPr>
              <p:txBody>
                <a:bodyPr wrap="square" lIns="0" tIns="0" rIns="0" bIns="0" rtlCol="0" anchor="t" anchorCtr="0">
                  <a:spAutoFit/>
                </a:bodyPr>
                <a:lstStyle/>
                <a:p>
                  <a:r>
                    <a:rPr lang="en-US" sz="900" b="1">
                      <a:solidFill>
                        <a:srgbClr val="37617A"/>
                      </a:solidFill>
                    </a:rPr>
                    <a:t>2%</a:t>
                  </a:r>
                </a:p>
              </p:txBody>
            </p:sp>
            <p:sp>
              <p:nvSpPr>
                <p:cNvPr id="89" name="TextBox 88">
                  <a:extLst>
                    <a:ext uri="{FF2B5EF4-FFF2-40B4-BE49-F238E27FC236}">
                      <a16:creationId xmlns:a16="http://schemas.microsoft.com/office/drawing/2014/main" id="{616BF352-319C-41B7-96B0-221C17B11381}"/>
                    </a:ext>
                  </a:extLst>
                </p:cNvPr>
                <p:cNvSpPr txBox="1"/>
                <p:nvPr/>
              </p:nvSpPr>
              <p:spPr>
                <a:xfrm>
                  <a:off x="3901572" y="5280930"/>
                  <a:ext cx="1028158" cy="123111"/>
                </a:xfrm>
                <a:prstGeom prst="rect">
                  <a:avLst/>
                </a:prstGeom>
                <a:noFill/>
              </p:spPr>
              <p:txBody>
                <a:bodyPr wrap="square" lIns="0" tIns="0" rIns="0" bIns="0" rtlCol="0" anchor="t" anchorCtr="0">
                  <a:spAutoFit/>
                </a:bodyPr>
                <a:lstStyle/>
                <a:p>
                  <a:r>
                    <a:rPr lang="en-US" sz="800">
                      <a:solidFill>
                        <a:schemeClr val="bg2">
                          <a:lumMod val="75000"/>
                        </a:schemeClr>
                      </a:solidFill>
                    </a:rPr>
                    <a:t>Airdrops </a:t>
                  </a:r>
                </a:p>
              </p:txBody>
            </p:sp>
          </p:grpSp>
        </p:grpSp>
        <p:grpSp>
          <p:nvGrpSpPr>
            <p:cNvPr id="93" name="Group 92">
              <a:extLst>
                <a:ext uri="{FF2B5EF4-FFF2-40B4-BE49-F238E27FC236}">
                  <a16:creationId xmlns:a16="http://schemas.microsoft.com/office/drawing/2014/main" id="{CE098BE8-9771-4B6A-A2BB-C8479D9F7443}"/>
                </a:ext>
              </a:extLst>
            </p:cNvPr>
            <p:cNvGrpSpPr/>
            <p:nvPr/>
          </p:nvGrpSpPr>
          <p:grpSpPr>
            <a:xfrm>
              <a:off x="8792976" y="5202491"/>
              <a:ext cx="1231900" cy="722693"/>
              <a:chOff x="3365500" y="5202491"/>
              <a:chExt cx="1231900" cy="722693"/>
            </a:xfrm>
          </p:grpSpPr>
          <p:grpSp>
            <p:nvGrpSpPr>
              <p:cNvPr id="94" name="Group 93">
                <a:extLst>
                  <a:ext uri="{FF2B5EF4-FFF2-40B4-BE49-F238E27FC236}">
                    <a16:creationId xmlns:a16="http://schemas.microsoft.com/office/drawing/2014/main" id="{A356B3A6-C3EB-40C7-80BD-44A67A74E050}"/>
                  </a:ext>
                </a:extLst>
              </p:cNvPr>
              <p:cNvGrpSpPr/>
              <p:nvPr/>
            </p:nvGrpSpPr>
            <p:grpSpPr>
              <a:xfrm>
                <a:off x="3365500" y="5202491"/>
                <a:ext cx="1231900" cy="286483"/>
                <a:chOff x="3697830" y="5117558"/>
                <a:chExt cx="1231900" cy="286483"/>
              </a:xfrm>
            </p:grpSpPr>
            <p:sp>
              <p:nvSpPr>
                <p:cNvPr id="99" name="Oval 98">
                  <a:extLst>
                    <a:ext uri="{FF2B5EF4-FFF2-40B4-BE49-F238E27FC236}">
                      <a16:creationId xmlns:a16="http://schemas.microsoft.com/office/drawing/2014/main" id="{83270746-C986-4F78-8DAC-BD233A872102}"/>
                    </a:ext>
                  </a:extLst>
                </p:cNvPr>
                <p:cNvSpPr/>
                <p:nvPr/>
              </p:nvSpPr>
              <p:spPr>
                <a:xfrm>
                  <a:off x="3697830" y="5130034"/>
                  <a:ext cx="134313" cy="134313"/>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D3864872-FE9A-49C6-9585-CF5CD152760A}"/>
                    </a:ext>
                  </a:extLst>
                </p:cNvPr>
                <p:cNvSpPr txBox="1"/>
                <p:nvPr/>
              </p:nvSpPr>
              <p:spPr>
                <a:xfrm>
                  <a:off x="3901572" y="5117558"/>
                  <a:ext cx="798126" cy="138499"/>
                </a:xfrm>
                <a:prstGeom prst="rect">
                  <a:avLst/>
                </a:prstGeom>
                <a:noFill/>
              </p:spPr>
              <p:txBody>
                <a:bodyPr wrap="square" lIns="0" tIns="0" rIns="0" bIns="0" rtlCol="0" anchor="t" anchorCtr="0">
                  <a:spAutoFit/>
                </a:bodyPr>
                <a:lstStyle/>
                <a:p>
                  <a:r>
                    <a:rPr lang="en-US" sz="900" b="1">
                      <a:solidFill>
                        <a:srgbClr val="37617A"/>
                      </a:solidFill>
                    </a:rPr>
                    <a:t>5%</a:t>
                  </a:r>
                </a:p>
              </p:txBody>
            </p:sp>
            <p:sp>
              <p:nvSpPr>
                <p:cNvPr id="101" name="TextBox 100">
                  <a:extLst>
                    <a:ext uri="{FF2B5EF4-FFF2-40B4-BE49-F238E27FC236}">
                      <a16:creationId xmlns:a16="http://schemas.microsoft.com/office/drawing/2014/main" id="{A7D08420-B245-48DB-B28B-4ECA4615BAE8}"/>
                    </a:ext>
                  </a:extLst>
                </p:cNvPr>
                <p:cNvSpPr txBox="1"/>
                <p:nvPr/>
              </p:nvSpPr>
              <p:spPr>
                <a:xfrm>
                  <a:off x="3901572" y="5280930"/>
                  <a:ext cx="1028158" cy="123111"/>
                </a:xfrm>
                <a:prstGeom prst="rect">
                  <a:avLst/>
                </a:prstGeom>
                <a:noFill/>
              </p:spPr>
              <p:txBody>
                <a:bodyPr wrap="square" lIns="0" tIns="0" rIns="0" bIns="0" rtlCol="0" anchor="t" anchorCtr="0">
                  <a:spAutoFit/>
                </a:bodyPr>
                <a:lstStyle/>
                <a:p>
                  <a:r>
                    <a:rPr lang="en-US" sz="800">
                      <a:solidFill>
                        <a:schemeClr val="bg2">
                          <a:lumMod val="75000"/>
                        </a:schemeClr>
                      </a:solidFill>
                    </a:rPr>
                    <a:t>Marketing</a:t>
                  </a:r>
                </a:p>
              </p:txBody>
            </p:sp>
          </p:grpSp>
          <p:grpSp>
            <p:nvGrpSpPr>
              <p:cNvPr id="95" name="Group 94">
                <a:extLst>
                  <a:ext uri="{FF2B5EF4-FFF2-40B4-BE49-F238E27FC236}">
                    <a16:creationId xmlns:a16="http://schemas.microsoft.com/office/drawing/2014/main" id="{B3341796-F3CB-41B2-9EF6-2C8646A63397}"/>
                  </a:ext>
                </a:extLst>
              </p:cNvPr>
              <p:cNvGrpSpPr/>
              <p:nvPr/>
            </p:nvGrpSpPr>
            <p:grpSpPr>
              <a:xfrm>
                <a:off x="3365500" y="5638701"/>
                <a:ext cx="1231900" cy="286483"/>
                <a:chOff x="3697830" y="5117558"/>
                <a:chExt cx="1231900" cy="286483"/>
              </a:xfrm>
            </p:grpSpPr>
            <p:sp>
              <p:nvSpPr>
                <p:cNvPr id="96" name="Oval 95">
                  <a:extLst>
                    <a:ext uri="{FF2B5EF4-FFF2-40B4-BE49-F238E27FC236}">
                      <a16:creationId xmlns:a16="http://schemas.microsoft.com/office/drawing/2014/main" id="{C16384DF-CA14-4FA1-993D-BD9594C4E1E0}"/>
                    </a:ext>
                  </a:extLst>
                </p:cNvPr>
                <p:cNvSpPr/>
                <p:nvPr/>
              </p:nvSpPr>
              <p:spPr>
                <a:xfrm>
                  <a:off x="3697830" y="5130034"/>
                  <a:ext cx="134313" cy="134313"/>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7A0C14AC-0CE0-48E9-9473-FB2D4770694B}"/>
                    </a:ext>
                  </a:extLst>
                </p:cNvPr>
                <p:cNvSpPr txBox="1"/>
                <p:nvPr/>
              </p:nvSpPr>
              <p:spPr>
                <a:xfrm>
                  <a:off x="3901572" y="5117558"/>
                  <a:ext cx="798126" cy="138499"/>
                </a:xfrm>
                <a:prstGeom prst="rect">
                  <a:avLst/>
                </a:prstGeom>
                <a:noFill/>
              </p:spPr>
              <p:txBody>
                <a:bodyPr wrap="square" lIns="0" tIns="0" rIns="0" bIns="0" rtlCol="0" anchor="t" anchorCtr="0">
                  <a:spAutoFit/>
                </a:bodyPr>
                <a:lstStyle/>
                <a:p>
                  <a:r>
                    <a:rPr lang="en-US" sz="900" b="1">
                      <a:solidFill>
                        <a:srgbClr val="37617A"/>
                      </a:solidFill>
                    </a:rPr>
                    <a:t>8%</a:t>
                  </a:r>
                </a:p>
              </p:txBody>
            </p:sp>
            <p:sp>
              <p:nvSpPr>
                <p:cNvPr id="98" name="TextBox 97">
                  <a:extLst>
                    <a:ext uri="{FF2B5EF4-FFF2-40B4-BE49-F238E27FC236}">
                      <a16:creationId xmlns:a16="http://schemas.microsoft.com/office/drawing/2014/main" id="{5F7D76AA-3F3F-4563-8DCB-EB1F4548EE80}"/>
                    </a:ext>
                  </a:extLst>
                </p:cNvPr>
                <p:cNvSpPr txBox="1"/>
                <p:nvPr/>
              </p:nvSpPr>
              <p:spPr>
                <a:xfrm>
                  <a:off x="3901572" y="5280930"/>
                  <a:ext cx="1028158" cy="123111"/>
                </a:xfrm>
                <a:prstGeom prst="rect">
                  <a:avLst/>
                </a:prstGeom>
                <a:noFill/>
              </p:spPr>
              <p:txBody>
                <a:bodyPr wrap="square" lIns="0" tIns="0" rIns="0" bIns="0" rtlCol="0" anchor="t" anchorCtr="0">
                  <a:spAutoFit/>
                </a:bodyPr>
                <a:lstStyle/>
                <a:p>
                  <a:r>
                    <a:rPr lang="en-US" sz="800">
                      <a:solidFill>
                        <a:schemeClr val="bg2">
                          <a:lumMod val="75000"/>
                        </a:schemeClr>
                      </a:solidFill>
                    </a:rPr>
                    <a:t>Exchange Liquidity</a:t>
                  </a:r>
                </a:p>
              </p:txBody>
            </p:sp>
          </p:grpSp>
        </p:grpSp>
        <p:grpSp>
          <p:nvGrpSpPr>
            <p:cNvPr id="103" name="Group 102">
              <a:extLst>
                <a:ext uri="{FF2B5EF4-FFF2-40B4-BE49-F238E27FC236}">
                  <a16:creationId xmlns:a16="http://schemas.microsoft.com/office/drawing/2014/main" id="{99217FF4-9027-44A8-8981-F3D6DB703044}"/>
                </a:ext>
              </a:extLst>
            </p:cNvPr>
            <p:cNvGrpSpPr/>
            <p:nvPr/>
          </p:nvGrpSpPr>
          <p:grpSpPr>
            <a:xfrm>
              <a:off x="10149847" y="5202491"/>
              <a:ext cx="1231900" cy="286483"/>
              <a:chOff x="3697830" y="5117558"/>
              <a:chExt cx="1231900" cy="286483"/>
            </a:xfrm>
          </p:grpSpPr>
          <p:sp>
            <p:nvSpPr>
              <p:cNvPr id="108" name="Oval 107">
                <a:extLst>
                  <a:ext uri="{FF2B5EF4-FFF2-40B4-BE49-F238E27FC236}">
                    <a16:creationId xmlns:a16="http://schemas.microsoft.com/office/drawing/2014/main" id="{F8F3D752-CDB1-4F63-9716-0BEECEFEC86C}"/>
                  </a:ext>
                </a:extLst>
              </p:cNvPr>
              <p:cNvSpPr/>
              <p:nvPr/>
            </p:nvSpPr>
            <p:spPr>
              <a:xfrm>
                <a:off x="3697830" y="5130034"/>
                <a:ext cx="134313" cy="134313"/>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6D963303-9677-4610-A55F-5AE898A033BE}"/>
                  </a:ext>
                </a:extLst>
              </p:cNvPr>
              <p:cNvSpPr txBox="1"/>
              <p:nvPr/>
            </p:nvSpPr>
            <p:spPr>
              <a:xfrm>
                <a:off x="3901572" y="5117558"/>
                <a:ext cx="798126" cy="138499"/>
              </a:xfrm>
              <a:prstGeom prst="rect">
                <a:avLst/>
              </a:prstGeom>
              <a:noFill/>
            </p:spPr>
            <p:txBody>
              <a:bodyPr wrap="square" lIns="0" tIns="0" rIns="0" bIns="0" rtlCol="0" anchor="t" anchorCtr="0">
                <a:spAutoFit/>
              </a:bodyPr>
              <a:lstStyle/>
              <a:p>
                <a:r>
                  <a:rPr lang="en-US" sz="900" b="1">
                    <a:solidFill>
                      <a:srgbClr val="37617A"/>
                    </a:solidFill>
                  </a:rPr>
                  <a:t>15%</a:t>
                </a:r>
              </a:p>
            </p:txBody>
          </p:sp>
          <p:sp>
            <p:nvSpPr>
              <p:cNvPr id="110" name="TextBox 109">
                <a:extLst>
                  <a:ext uri="{FF2B5EF4-FFF2-40B4-BE49-F238E27FC236}">
                    <a16:creationId xmlns:a16="http://schemas.microsoft.com/office/drawing/2014/main" id="{EA363377-352C-4382-B45F-17915A697326}"/>
                  </a:ext>
                </a:extLst>
              </p:cNvPr>
              <p:cNvSpPr txBox="1"/>
              <p:nvPr/>
            </p:nvSpPr>
            <p:spPr>
              <a:xfrm>
                <a:off x="3901572" y="5280930"/>
                <a:ext cx="1028158" cy="123111"/>
              </a:xfrm>
              <a:prstGeom prst="rect">
                <a:avLst/>
              </a:prstGeom>
              <a:noFill/>
            </p:spPr>
            <p:txBody>
              <a:bodyPr wrap="square" lIns="0" tIns="0" rIns="0" bIns="0" rtlCol="0" anchor="t" anchorCtr="0">
                <a:spAutoFit/>
              </a:bodyPr>
              <a:lstStyle/>
              <a:p>
                <a:r>
                  <a:rPr lang="en-US" sz="800">
                    <a:solidFill>
                      <a:schemeClr val="bg2">
                        <a:lumMod val="75000"/>
                      </a:schemeClr>
                    </a:solidFill>
                  </a:rPr>
                  <a:t>Team &amp; Advisors</a:t>
                </a:r>
              </a:p>
            </p:txBody>
          </p:sp>
        </p:grpSp>
      </p:grpSp>
    </p:spTree>
    <p:extLst>
      <p:ext uri="{BB962C8B-B14F-4D97-AF65-F5344CB8AC3E}">
        <p14:creationId xmlns:p14="http://schemas.microsoft.com/office/powerpoint/2010/main" val="1626067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952D4217-E475-3490-4FCA-A9285A23C4C6}"/>
              </a:ext>
            </a:extLst>
          </p:cNvPr>
          <p:cNvSpPr/>
          <p:nvPr/>
        </p:nvSpPr>
        <p:spPr>
          <a:xfrm>
            <a:off x="1858297" y="5017671"/>
            <a:ext cx="6765978" cy="834271"/>
          </a:xfrm>
          <a:prstGeom prst="roundRect">
            <a:avLst>
              <a:gd name="adj" fmla="val 33613"/>
            </a:avLst>
          </a:prstGeom>
          <a:solidFill>
            <a:schemeClr val="bg1"/>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F580027-C0F2-BA4A-9B74-D9BFBA012C32}"/>
              </a:ext>
            </a:extLst>
          </p:cNvPr>
          <p:cNvSpPr txBox="1"/>
          <p:nvPr/>
        </p:nvSpPr>
        <p:spPr>
          <a:xfrm>
            <a:off x="469900" y="2818628"/>
            <a:ext cx="1722457" cy="1169551"/>
          </a:xfrm>
          <a:prstGeom prst="rect">
            <a:avLst/>
          </a:prstGeom>
          <a:noFill/>
        </p:spPr>
        <p:txBody>
          <a:bodyPr wrap="square" lIns="0" tIns="45720" rIns="91440" bIns="45720" rtlCol="0" anchor="ctr">
            <a:spAutoFit/>
          </a:bodyPr>
          <a:lstStyle/>
          <a:p>
            <a:pPr marL="171450" indent="-171450">
              <a:spcAft>
                <a:spcPts val="600"/>
              </a:spcAft>
              <a:buClr>
                <a:srgbClr val="FDB837"/>
              </a:buClr>
              <a:buFont typeface="Al Tarikh Regular" pitchFamily="2" charset="-78"/>
              <a:buChar char="&gt;"/>
            </a:pPr>
            <a:r>
              <a:rPr lang="en-US" sz="1100" dirty="0"/>
              <a:t>Managed by token holders</a:t>
            </a:r>
          </a:p>
          <a:p>
            <a:pPr marL="171450" indent="-171450">
              <a:spcAft>
                <a:spcPts val="600"/>
              </a:spcAft>
              <a:buClr>
                <a:srgbClr val="FDB837"/>
              </a:buClr>
              <a:buFont typeface="Al Tarikh Regular" pitchFamily="2" charset="-78"/>
              <a:buChar char="&gt;"/>
            </a:pPr>
            <a:r>
              <a:rPr lang="en-US" sz="1100" dirty="0"/>
              <a:t>Hosts Advisory Council</a:t>
            </a:r>
          </a:p>
          <a:p>
            <a:pPr marL="171450" indent="-171450">
              <a:spcAft>
                <a:spcPts val="600"/>
              </a:spcAft>
              <a:buClr>
                <a:srgbClr val="FDB837"/>
              </a:buClr>
              <a:buFont typeface="Al Tarikh Regular" pitchFamily="2" charset="-78"/>
              <a:buChar char="&gt;"/>
            </a:pPr>
            <a:r>
              <a:rPr lang="en-US" sz="1100" dirty="0"/>
              <a:t>Smart contracts </a:t>
            </a:r>
          </a:p>
          <a:p>
            <a:pPr marL="171450" indent="-171450">
              <a:spcAft>
                <a:spcPts val="600"/>
              </a:spcAft>
              <a:buClr>
                <a:srgbClr val="FDB837"/>
              </a:buClr>
              <a:buFont typeface="Al Tarikh Regular" pitchFamily="2" charset="-78"/>
              <a:buChar char="&gt;"/>
            </a:pPr>
            <a:r>
              <a:rPr lang="en-US" sz="1100" dirty="0"/>
              <a:t>Reward participants</a:t>
            </a:r>
          </a:p>
        </p:txBody>
      </p:sp>
      <p:sp>
        <p:nvSpPr>
          <p:cNvPr id="2" name="Title 1">
            <a:extLst>
              <a:ext uri="{FF2B5EF4-FFF2-40B4-BE49-F238E27FC236}">
                <a16:creationId xmlns:a16="http://schemas.microsoft.com/office/drawing/2014/main" id="{79B22F99-1EBD-92AF-835F-17073B7C44F9}"/>
              </a:ext>
            </a:extLst>
          </p:cNvPr>
          <p:cNvSpPr>
            <a:spLocks noGrp="1"/>
          </p:cNvSpPr>
          <p:nvPr>
            <p:ph type="title"/>
          </p:nvPr>
        </p:nvSpPr>
        <p:spPr/>
        <p:txBody>
          <a:bodyPr>
            <a:normAutofit/>
          </a:bodyPr>
          <a:lstStyle/>
          <a:p>
            <a:r>
              <a:rPr lang="en-US" dirty="0"/>
              <a:t>Distributed Autonomous Organization Structure</a:t>
            </a:r>
            <a:endParaRPr lang="en-ID" dirty="0"/>
          </a:p>
        </p:txBody>
      </p:sp>
      <p:sp>
        <p:nvSpPr>
          <p:cNvPr id="22" name="Oval 21">
            <a:extLst>
              <a:ext uri="{FF2B5EF4-FFF2-40B4-BE49-F238E27FC236}">
                <a16:creationId xmlns:a16="http://schemas.microsoft.com/office/drawing/2014/main" id="{9F84DA12-F043-7C4B-F6D9-1B594649B98E}"/>
              </a:ext>
            </a:extLst>
          </p:cNvPr>
          <p:cNvSpPr/>
          <p:nvPr/>
        </p:nvSpPr>
        <p:spPr>
          <a:xfrm>
            <a:off x="5507077" y="1192134"/>
            <a:ext cx="1272746" cy="126656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200" b="1" dirty="0">
                <a:solidFill>
                  <a:srgbClr val="FFD32E"/>
                </a:solidFill>
              </a:rPr>
              <a:t>1</a:t>
            </a:r>
            <a:r>
              <a:rPr lang="en-US" sz="1200" b="1">
                <a:solidFill>
                  <a:srgbClr val="FFD32E"/>
                </a:solidFill>
              </a:rPr>
              <a:t>. </a:t>
            </a:r>
            <a:endParaRPr lang="id-ID" sz="1200" b="1">
              <a:solidFill>
                <a:srgbClr val="FFD32E"/>
              </a:solidFill>
            </a:endParaRPr>
          </a:p>
          <a:p>
            <a:pPr algn="ctr"/>
            <a:r>
              <a:rPr lang="en-US" sz="2000" b="1"/>
              <a:t>NZT </a:t>
            </a:r>
            <a:endParaRPr lang="id-ID" sz="2000" b="1"/>
          </a:p>
          <a:p>
            <a:pPr algn="ctr"/>
            <a:r>
              <a:rPr lang="en-US" sz="1200"/>
              <a:t>Foundation</a:t>
            </a:r>
            <a:endParaRPr lang="en-US" sz="1200" dirty="0"/>
          </a:p>
        </p:txBody>
      </p:sp>
      <p:sp>
        <p:nvSpPr>
          <p:cNvPr id="23" name="Oval 22">
            <a:extLst>
              <a:ext uri="{FF2B5EF4-FFF2-40B4-BE49-F238E27FC236}">
                <a16:creationId xmlns:a16="http://schemas.microsoft.com/office/drawing/2014/main" id="{1AF7B989-C325-A147-64BB-A22F4BACDBEA}"/>
              </a:ext>
            </a:extLst>
          </p:cNvPr>
          <p:cNvSpPr/>
          <p:nvPr/>
        </p:nvSpPr>
        <p:spPr>
          <a:xfrm>
            <a:off x="2317711" y="2757420"/>
            <a:ext cx="1272746" cy="126656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200" b="1" dirty="0">
                <a:solidFill>
                  <a:srgbClr val="FFD32E"/>
                </a:solidFill>
              </a:rPr>
              <a:t>2</a:t>
            </a:r>
            <a:r>
              <a:rPr lang="en-US" sz="1200" b="1">
                <a:solidFill>
                  <a:srgbClr val="FFD32E"/>
                </a:solidFill>
              </a:rPr>
              <a:t>. </a:t>
            </a:r>
            <a:endParaRPr lang="id-ID" sz="1200" b="1">
              <a:solidFill>
                <a:srgbClr val="FFD32E"/>
              </a:solidFill>
            </a:endParaRPr>
          </a:p>
          <a:p>
            <a:pPr algn="ctr"/>
            <a:r>
              <a:rPr lang="en-US" sz="2000" b="1"/>
              <a:t>NZT</a:t>
            </a:r>
            <a:r>
              <a:rPr lang="en-US" sz="1200"/>
              <a:t> </a:t>
            </a:r>
            <a:endParaRPr lang="id-ID" sz="1200"/>
          </a:p>
          <a:p>
            <a:pPr algn="ctr"/>
            <a:r>
              <a:rPr lang="en-US" sz="1200"/>
              <a:t>DAO</a:t>
            </a:r>
            <a:endParaRPr lang="en-US" sz="1200" dirty="0"/>
          </a:p>
        </p:txBody>
      </p:sp>
      <p:sp>
        <p:nvSpPr>
          <p:cNvPr id="25" name="Oval 24">
            <a:extLst>
              <a:ext uri="{FF2B5EF4-FFF2-40B4-BE49-F238E27FC236}">
                <a16:creationId xmlns:a16="http://schemas.microsoft.com/office/drawing/2014/main" id="{73E61270-6D0E-C64A-B9C7-6C4800833822}"/>
              </a:ext>
            </a:extLst>
          </p:cNvPr>
          <p:cNvSpPr/>
          <p:nvPr/>
        </p:nvSpPr>
        <p:spPr>
          <a:xfrm>
            <a:off x="8621754" y="2757420"/>
            <a:ext cx="1272746" cy="1266568"/>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200" b="1" dirty="0">
                <a:solidFill>
                  <a:srgbClr val="FFD32E"/>
                </a:solidFill>
              </a:rPr>
              <a:t>3</a:t>
            </a:r>
            <a:r>
              <a:rPr lang="en-US" sz="1200" b="1">
                <a:solidFill>
                  <a:srgbClr val="FFD32E"/>
                </a:solidFill>
              </a:rPr>
              <a:t>. </a:t>
            </a:r>
            <a:endParaRPr lang="id-ID" sz="1200" b="1">
              <a:solidFill>
                <a:srgbClr val="FFD32E"/>
              </a:solidFill>
            </a:endParaRPr>
          </a:p>
          <a:p>
            <a:pPr algn="ctr"/>
            <a:r>
              <a:rPr lang="en-US" sz="2000" b="1"/>
              <a:t>NZT </a:t>
            </a:r>
            <a:endParaRPr lang="id-ID" sz="2000" b="1"/>
          </a:p>
          <a:p>
            <a:pPr algn="ctr"/>
            <a:r>
              <a:rPr lang="en-US" sz="1200"/>
              <a:t>HW </a:t>
            </a:r>
            <a:r>
              <a:rPr lang="en-US" sz="1200" dirty="0"/>
              <a:t>Foundry</a:t>
            </a:r>
          </a:p>
        </p:txBody>
      </p:sp>
      <p:sp>
        <p:nvSpPr>
          <p:cNvPr id="26" name="Oval 25">
            <a:extLst>
              <a:ext uri="{FF2B5EF4-FFF2-40B4-BE49-F238E27FC236}">
                <a16:creationId xmlns:a16="http://schemas.microsoft.com/office/drawing/2014/main" id="{B40BE72A-A152-A8BB-CC3A-AC0C30328A1D}"/>
              </a:ext>
            </a:extLst>
          </p:cNvPr>
          <p:cNvSpPr/>
          <p:nvPr/>
        </p:nvSpPr>
        <p:spPr>
          <a:xfrm>
            <a:off x="5507077" y="4899195"/>
            <a:ext cx="1130150" cy="1130149"/>
          </a:xfrm>
          <a:prstGeom prst="ellipse">
            <a:avLst/>
          </a:prstGeom>
          <a:solidFill>
            <a:srgbClr val="3761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200" b="1" dirty="0"/>
          </a:p>
          <a:p>
            <a:pPr algn="ctr"/>
            <a:endParaRPr lang="en-US" sz="1200" b="1" dirty="0"/>
          </a:p>
          <a:p>
            <a:pPr algn="ctr"/>
            <a:r>
              <a:rPr lang="en-US" sz="1200" b="1" dirty="0"/>
              <a:t>Developer</a:t>
            </a:r>
            <a:r>
              <a:rPr lang="en-US" sz="1100" dirty="0"/>
              <a:t> </a:t>
            </a:r>
            <a:endParaRPr lang="id-ID" sz="1100" dirty="0"/>
          </a:p>
          <a:p>
            <a:pPr algn="ctr"/>
            <a:r>
              <a:rPr lang="en-US" sz="1100" dirty="0"/>
              <a:t>Pool</a:t>
            </a:r>
          </a:p>
        </p:txBody>
      </p:sp>
      <p:sp>
        <p:nvSpPr>
          <p:cNvPr id="28" name="Oval 27">
            <a:extLst>
              <a:ext uri="{FF2B5EF4-FFF2-40B4-BE49-F238E27FC236}">
                <a16:creationId xmlns:a16="http://schemas.microsoft.com/office/drawing/2014/main" id="{9ADCC470-5E87-4CB9-F5FB-0F3D81B606EE}"/>
              </a:ext>
            </a:extLst>
          </p:cNvPr>
          <p:cNvSpPr/>
          <p:nvPr/>
        </p:nvSpPr>
        <p:spPr>
          <a:xfrm>
            <a:off x="3960653" y="4899195"/>
            <a:ext cx="1130150" cy="1130149"/>
          </a:xfrm>
          <a:prstGeom prst="ellipse">
            <a:avLst/>
          </a:prstGeom>
          <a:solidFill>
            <a:srgbClr val="3761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200" b="1" dirty="0"/>
          </a:p>
          <a:p>
            <a:pPr algn="ctr"/>
            <a:endParaRPr lang="en-US" sz="1200" b="1" dirty="0"/>
          </a:p>
          <a:p>
            <a:pPr algn="ctr"/>
            <a:r>
              <a:rPr lang="en-US" sz="1200" b="1" dirty="0"/>
              <a:t>Miner</a:t>
            </a:r>
            <a:r>
              <a:rPr lang="en-US" sz="1100" dirty="0"/>
              <a:t> </a:t>
            </a:r>
            <a:endParaRPr lang="id-ID" sz="1100" dirty="0"/>
          </a:p>
          <a:p>
            <a:pPr algn="ctr"/>
            <a:r>
              <a:rPr lang="en-US" sz="1100" dirty="0"/>
              <a:t>Pool</a:t>
            </a:r>
          </a:p>
        </p:txBody>
      </p:sp>
      <p:sp>
        <p:nvSpPr>
          <p:cNvPr id="29" name="Oval 28">
            <a:extLst>
              <a:ext uri="{FF2B5EF4-FFF2-40B4-BE49-F238E27FC236}">
                <a16:creationId xmlns:a16="http://schemas.microsoft.com/office/drawing/2014/main" id="{8774E7B2-C29A-809E-8134-E0A4F3A2D4EE}"/>
              </a:ext>
            </a:extLst>
          </p:cNvPr>
          <p:cNvSpPr/>
          <p:nvPr/>
        </p:nvSpPr>
        <p:spPr>
          <a:xfrm>
            <a:off x="7053501" y="4888752"/>
            <a:ext cx="1130150" cy="1130149"/>
          </a:xfrm>
          <a:prstGeom prst="ellipse">
            <a:avLst/>
          </a:prstGeom>
          <a:solidFill>
            <a:srgbClr val="3761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200" b="1" dirty="0"/>
          </a:p>
          <a:p>
            <a:pPr algn="ctr"/>
            <a:endParaRPr lang="en-US" sz="1200" b="1" dirty="0"/>
          </a:p>
          <a:p>
            <a:pPr algn="ctr"/>
            <a:r>
              <a:rPr lang="en-US" sz="1200" b="1" dirty="0"/>
              <a:t>Network</a:t>
            </a:r>
            <a:r>
              <a:rPr lang="en-US" sz="1100" dirty="0"/>
              <a:t> </a:t>
            </a:r>
            <a:endParaRPr lang="id-ID" sz="1100" dirty="0"/>
          </a:p>
          <a:p>
            <a:pPr algn="ctr"/>
            <a:r>
              <a:rPr lang="en-US" sz="1100" dirty="0"/>
              <a:t>Pool</a:t>
            </a:r>
          </a:p>
        </p:txBody>
      </p:sp>
      <p:cxnSp>
        <p:nvCxnSpPr>
          <p:cNvPr id="21" name="Straight Arrow Connector 20">
            <a:extLst>
              <a:ext uri="{FF2B5EF4-FFF2-40B4-BE49-F238E27FC236}">
                <a16:creationId xmlns:a16="http://schemas.microsoft.com/office/drawing/2014/main" id="{B21DBA63-F836-764D-E040-89CBB1297F26}"/>
              </a:ext>
            </a:extLst>
          </p:cNvPr>
          <p:cNvCxnSpPr>
            <a:cxnSpLocks/>
            <a:stCxn id="23" idx="0"/>
            <a:endCxn id="22" idx="2"/>
          </p:cNvCxnSpPr>
          <p:nvPr/>
        </p:nvCxnSpPr>
        <p:spPr>
          <a:xfrm rot="5400000" flipH="1" flipV="1">
            <a:off x="3764579" y="1014923"/>
            <a:ext cx="932002" cy="2552993"/>
          </a:xfrm>
          <a:prstGeom prst="bentConnector2">
            <a:avLst/>
          </a:prstGeom>
          <a:ln w="28575">
            <a:solidFill>
              <a:srgbClr val="FFD32E"/>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20">
            <a:extLst>
              <a:ext uri="{FF2B5EF4-FFF2-40B4-BE49-F238E27FC236}">
                <a16:creationId xmlns:a16="http://schemas.microsoft.com/office/drawing/2014/main" id="{45DE8B50-0EDF-8420-8EC0-A3CCB0629A6D}"/>
              </a:ext>
            </a:extLst>
          </p:cNvPr>
          <p:cNvCxnSpPr>
            <a:cxnSpLocks/>
            <a:stCxn id="22" idx="6"/>
            <a:endCxn id="25" idx="0"/>
          </p:cNvCxnSpPr>
          <p:nvPr/>
        </p:nvCxnSpPr>
        <p:spPr>
          <a:xfrm>
            <a:off x="6779823" y="1825418"/>
            <a:ext cx="2478304" cy="932002"/>
          </a:xfrm>
          <a:prstGeom prst="bentConnector2">
            <a:avLst/>
          </a:prstGeom>
          <a:ln w="28575">
            <a:solidFill>
              <a:srgbClr val="FFD32E"/>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20">
            <a:extLst>
              <a:ext uri="{FF2B5EF4-FFF2-40B4-BE49-F238E27FC236}">
                <a16:creationId xmlns:a16="http://schemas.microsoft.com/office/drawing/2014/main" id="{94FB7E0D-9D32-BE5F-5286-C22D3DE65B72}"/>
              </a:ext>
            </a:extLst>
          </p:cNvPr>
          <p:cNvCxnSpPr>
            <a:cxnSpLocks/>
            <a:stCxn id="25" idx="4"/>
            <a:endCxn id="41" idx="3"/>
          </p:cNvCxnSpPr>
          <p:nvPr/>
        </p:nvCxnSpPr>
        <p:spPr>
          <a:xfrm rot="5400000">
            <a:off x="8235792" y="4412471"/>
            <a:ext cx="1410819" cy="633852"/>
          </a:xfrm>
          <a:prstGeom prst="bentConnector2">
            <a:avLst/>
          </a:prstGeom>
          <a:ln w="28575">
            <a:solidFill>
              <a:srgbClr val="FFD32E"/>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20">
            <a:extLst>
              <a:ext uri="{FF2B5EF4-FFF2-40B4-BE49-F238E27FC236}">
                <a16:creationId xmlns:a16="http://schemas.microsoft.com/office/drawing/2014/main" id="{CE309691-8846-21F1-438A-128E0D840084}"/>
              </a:ext>
            </a:extLst>
          </p:cNvPr>
          <p:cNvCxnSpPr>
            <a:cxnSpLocks/>
            <a:stCxn id="23" idx="4"/>
            <a:endCxn id="26" idx="0"/>
          </p:cNvCxnSpPr>
          <p:nvPr/>
        </p:nvCxnSpPr>
        <p:spPr>
          <a:xfrm rot="16200000" flipH="1">
            <a:off x="4075515" y="2902557"/>
            <a:ext cx="875207" cy="3118068"/>
          </a:xfrm>
          <a:prstGeom prst="bentConnector3">
            <a:avLst>
              <a:gd name="adj1" fmla="val 50000"/>
            </a:avLst>
          </a:prstGeom>
          <a:ln w="28575">
            <a:solidFill>
              <a:srgbClr val="FFD32E"/>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20">
            <a:extLst>
              <a:ext uri="{FF2B5EF4-FFF2-40B4-BE49-F238E27FC236}">
                <a16:creationId xmlns:a16="http://schemas.microsoft.com/office/drawing/2014/main" id="{AC492C93-ADC7-2D18-9E62-746592495B8F}"/>
              </a:ext>
            </a:extLst>
          </p:cNvPr>
          <p:cNvCxnSpPr>
            <a:cxnSpLocks/>
            <a:stCxn id="35" idx="0"/>
            <a:endCxn id="29" idx="0"/>
          </p:cNvCxnSpPr>
          <p:nvPr/>
        </p:nvCxnSpPr>
        <p:spPr>
          <a:xfrm rot="5400000" flipH="1" flipV="1">
            <a:off x="5293719" y="2574338"/>
            <a:ext cx="10443" cy="4639272"/>
          </a:xfrm>
          <a:prstGeom prst="bentConnector3">
            <a:avLst>
              <a:gd name="adj1" fmla="val 2289026"/>
            </a:avLst>
          </a:prstGeom>
          <a:ln w="28575">
            <a:solidFill>
              <a:srgbClr val="FFD32E"/>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FDE4686E-D1D4-2AEC-9109-D5D29AADB740}"/>
              </a:ext>
            </a:extLst>
          </p:cNvPr>
          <p:cNvSpPr txBox="1"/>
          <p:nvPr/>
        </p:nvSpPr>
        <p:spPr>
          <a:xfrm>
            <a:off x="10190482" y="2805928"/>
            <a:ext cx="1619767" cy="1169551"/>
          </a:xfrm>
          <a:prstGeom prst="rect">
            <a:avLst/>
          </a:prstGeom>
          <a:noFill/>
        </p:spPr>
        <p:txBody>
          <a:bodyPr wrap="square" lIns="0" rIns="0" rtlCol="0" anchor="ctr">
            <a:spAutoFit/>
          </a:bodyPr>
          <a:lstStyle/>
          <a:p>
            <a:pPr marL="171450" indent="-171450">
              <a:spcAft>
                <a:spcPts val="600"/>
              </a:spcAft>
              <a:buClr>
                <a:srgbClr val="FDB837"/>
              </a:buClr>
              <a:buFont typeface="Al Tarikh Regular" pitchFamily="2" charset="-78"/>
              <a:buChar char="&gt;"/>
            </a:pPr>
            <a:r>
              <a:rPr lang="en-US" sz="1100" dirty="0"/>
              <a:t>Oversight by foundation</a:t>
            </a:r>
          </a:p>
          <a:p>
            <a:pPr marL="171450" indent="-171450">
              <a:spcAft>
                <a:spcPts val="600"/>
              </a:spcAft>
              <a:buClr>
                <a:srgbClr val="FDB837"/>
              </a:buClr>
              <a:buFont typeface="Al Tarikh Regular" pitchFamily="2" charset="-78"/>
              <a:buChar char="&gt;"/>
            </a:pPr>
            <a:r>
              <a:rPr lang="en-US" sz="1100" dirty="0"/>
              <a:t>Produces HW devices</a:t>
            </a:r>
          </a:p>
          <a:p>
            <a:pPr marL="171450" indent="-171450">
              <a:spcAft>
                <a:spcPts val="600"/>
              </a:spcAft>
              <a:buClr>
                <a:srgbClr val="FDB837"/>
              </a:buClr>
              <a:buFont typeface="Al Tarikh Regular" pitchFamily="2" charset="-78"/>
              <a:buChar char="&gt;"/>
            </a:pPr>
            <a:r>
              <a:rPr lang="en-US" sz="1100" dirty="0"/>
              <a:t>Process HW orders</a:t>
            </a:r>
          </a:p>
          <a:p>
            <a:pPr marL="171450" indent="-171450">
              <a:spcAft>
                <a:spcPts val="600"/>
              </a:spcAft>
              <a:buClr>
                <a:srgbClr val="FDB837"/>
              </a:buClr>
              <a:buFont typeface="Al Tarikh Regular" pitchFamily="2" charset="-78"/>
              <a:buChar char="&gt;"/>
            </a:pPr>
            <a:r>
              <a:rPr lang="en-US" sz="1100" dirty="0"/>
              <a:t>Material logistics</a:t>
            </a:r>
          </a:p>
        </p:txBody>
      </p:sp>
      <p:sp>
        <p:nvSpPr>
          <p:cNvPr id="65" name="TextBox 64">
            <a:extLst>
              <a:ext uri="{FF2B5EF4-FFF2-40B4-BE49-F238E27FC236}">
                <a16:creationId xmlns:a16="http://schemas.microsoft.com/office/drawing/2014/main" id="{C706D6EC-18E9-4816-1B77-C23EB5A6A9B0}"/>
              </a:ext>
            </a:extLst>
          </p:cNvPr>
          <p:cNvSpPr txBox="1"/>
          <p:nvPr/>
        </p:nvSpPr>
        <p:spPr>
          <a:xfrm>
            <a:off x="4006199" y="2702490"/>
            <a:ext cx="4489586" cy="1246495"/>
          </a:xfrm>
          <a:prstGeom prst="rect">
            <a:avLst/>
          </a:prstGeom>
          <a:noFill/>
        </p:spPr>
        <p:txBody>
          <a:bodyPr wrap="square" rtlCol="0" anchor="ctr">
            <a:spAutoFit/>
          </a:bodyPr>
          <a:lstStyle/>
          <a:p>
            <a:pPr marL="171450" indent="-171450">
              <a:spcAft>
                <a:spcPts val="600"/>
              </a:spcAft>
              <a:buClr>
                <a:srgbClr val="FDB837"/>
              </a:buClr>
              <a:buFont typeface="Al Tarikh Regular" pitchFamily="2" charset="-78"/>
              <a:buChar char="&gt;"/>
            </a:pPr>
            <a:r>
              <a:rPr lang="en-US" sz="1100" dirty="0"/>
              <a:t>Crypto Licensed organization</a:t>
            </a:r>
          </a:p>
          <a:p>
            <a:pPr marL="171450" indent="-171450">
              <a:spcAft>
                <a:spcPts val="600"/>
              </a:spcAft>
              <a:buClr>
                <a:srgbClr val="FDB837"/>
              </a:buClr>
              <a:buFont typeface="Al Tarikh Regular" pitchFamily="2" charset="-78"/>
              <a:buChar char="&gt;"/>
            </a:pPr>
            <a:r>
              <a:rPr lang="en-US" sz="1100" dirty="0"/>
              <a:t>Manages FIAT budgets during development phase</a:t>
            </a:r>
          </a:p>
          <a:p>
            <a:pPr marL="171450" indent="-171450">
              <a:spcAft>
                <a:spcPts val="600"/>
              </a:spcAft>
              <a:buClr>
                <a:srgbClr val="FDB837"/>
              </a:buClr>
              <a:buFont typeface="Al Tarikh Regular" pitchFamily="2" charset="-78"/>
              <a:buChar char="&gt;"/>
            </a:pPr>
            <a:r>
              <a:rPr lang="en-US" sz="1100" dirty="0"/>
              <a:t>Develops back-end infrastructure, code and technology to launch</a:t>
            </a:r>
          </a:p>
          <a:p>
            <a:pPr marL="171450" indent="-171450">
              <a:spcAft>
                <a:spcPts val="600"/>
              </a:spcAft>
              <a:buClr>
                <a:srgbClr val="FDB837"/>
              </a:buClr>
              <a:buFont typeface="Al Tarikh Regular" pitchFamily="2" charset="-78"/>
              <a:buChar char="&gt;"/>
            </a:pPr>
            <a:r>
              <a:rPr lang="en-US" sz="1100" dirty="0"/>
              <a:t>Interfaces with 3rd party vendors and licensing</a:t>
            </a:r>
          </a:p>
          <a:p>
            <a:pPr marL="171450" indent="-171450">
              <a:spcAft>
                <a:spcPts val="600"/>
              </a:spcAft>
              <a:buClr>
                <a:srgbClr val="FDB837"/>
              </a:buClr>
              <a:buFont typeface="Al Tarikh Regular" pitchFamily="2" charset="-78"/>
              <a:buChar char="&gt;"/>
            </a:pPr>
            <a:r>
              <a:rPr lang="en-US" sz="1100" dirty="0"/>
              <a:t>Handles airdrops, marketing and team distributions</a:t>
            </a:r>
          </a:p>
        </p:txBody>
      </p:sp>
      <p:grpSp>
        <p:nvGrpSpPr>
          <p:cNvPr id="71" name="Group 70">
            <a:extLst>
              <a:ext uri="{FF2B5EF4-FFF2-40B4-BE49-F238E27FC236}">
                <a16:creationId xmlns:a16="http://schemas.microsoft.com/office/drawing/2014/main" id="{0CA551AE-FD56-34D0-06FA-2FAB466F910F}"/>
              </a:ext>
            </a:extLst>
          </p:cNvPr>
          <p:cNvGrpSpPr/>
          <p:nvPr/>
        </p:nvGrpSpPr>
        <p:grpSpPr>
          <a:xfrm>
            <a:off x="609600" y="2624430"/>
            <a:ext cx="1690688" cy="1532546"/>
            <a:chOff x="609600" y="2757420"/>
            <a:chExt cx="1690688" cy="1273993"/>
          </a:xfrm>
        </p:grpSpPr>
        <p:cxnSp>
          <p:nvCxnSpPr>
            <p:cNvPr id="68" name="Straight Connector 67">
              <a:extLst>
                <a:ext uri="{FF2B5EF4-FFF2-40B4-BE49-F238E27FC236}">
                  <a16:creationId xmlns:a16="http://schemas.microsoft.com/office/drawing/2014/main" id="{C7684FCC-BEF0-8230-97A4-0AA24D12D102}"/>
                </a:ext>
              </a:extLst>
            </p:cNvPr>
            <p:cNvCxnSpPr>
              <a:cxnSpLocks/>
            </p:cNvCxnSpPr>
            <p:nvPr/>
          </p:nvCxnSpPr>
          <p:spPr>
            <a:xfrm>
              <a:off x="609600" y="2757420"/>
              <a:ext cx="16906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0DD481B-2E3D-D710-7198-08C243004F92}"/>
                </a:ext>
              </a:extLst>
            </p:cNvPr>
            <p:cNvCxnSpPr>
              <a:cxnSpLocks/>
            </p:cNvCxnSpPr>
            <p:nvPr/>
          </p:nvCxnSpPr>
          <p:spPr>
            <a:xfrm>
              <a:off x="609600" y="4031413"/>
              <a:ext cx="16906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9DEFCC80-6C84-0AA4-89C6-7D392ABD2A25}"/>
              </a:ext>
            </a:extLst>
          </p:cNvPr>
          <p:cNvGrpSpPr/>
          <p:nvPr/>
        </p:nvGrpSpPr>
        <p:grpSpPr>
          <a:xfrm>
            <a:off x="9945175" y="2624430"/>
            <a:ext cx="1690688" cy="1532546"/>
            <a:chOff x="609600" y="2757420"/>
            <a:chExt cx="1690688" cy="1273993"/>
          </a:xfrm>
        </p:grpSpPr>
        <p:cxnSp>
          <p:nvCxnSpPr>
            <p:cNvPr id="73" name="Straight Connector 72">
              <a:extLst>
                <a:ext uri="{FF2B5EF4-FFF2-40B4-BE49-F238E27FC236}">
                  <a16:creationId xmlns:a16="http://schemas.microsoft.com/office/drawing/2014/main" id="{F3259B4A-F896-4717-9043-4A99B6F31774}"/>
                </a:ext>
              </a:extLst>
            </p:cNvPr>
            <p:cNvCxnSpPr>
              <a:cxnSpLocks/>
            </p:cNvCxnSpPr>
            <p:nvPr/>
          </p:nvCxnSpPr>
          <p:spPr>
            <a:xfrm>
              <a:off x="609600" y="2757420"/>
              <a:ext cx="16906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F077C13-93A1-F831-3209-CF959EFD4063}"/>
                </a:ext>
              </a:extLst>
            </p:cNvPr>
            <p:cNvCxnSpPr>
              <a:cxnSpLocks/>
            </p:cNvCxnSpPr>
            <p:nvPr/>
          </p:nvCxnSpPr>
          <p:spPr>
            <a:xfrm>
              <a:off x="609600" y="4031413"/>
              <a:ext cx="16906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F9760E1-3284-0BBC-4489-E2E570E9ED3D}"/>
              </a:ext>
            </a:extLst>
          </p:cNvPr>
          <p:cNvGrpSpPr/>
          <p:nvPr/>
        </p:nvGrpSpPr>
        <p:grpSpPr>
          <a:xfrm>
            <a:off x="4008721" y="2624430"/>
            <a:ext cx="4197290" cy="1532546"/>
            <a:chOff x="609600" y="2757420"/>
            <a:chExt cx="1690688" cy="1273993"/>
          </a:xfrm>
        </p:grpSpPr>
        <p:cxnSp>
          <p:nvCxnSpPr>
            <p:cNvPr id="79" name="Straight Connector 78">
              <a:extLst>
                <a:ext uri="{FF2B5EF4-FFF2-40B4-BE49-F238E27FC236}">
                  <a16:creationId xmlns:a16="http://schemas.microsoft.com/office/drawing/2014/main" id="{E79CE923-F3B4-C091-C9D6-5C816397084C}"/>
                </a:ext>
              </a:extLst>
            </p:cNvPr>
            <p:cNvCxnSpPr>
              <a:cxnSpLocks/>
            </p:cNvCxnSpPr>
            <p:nvPr/>
          </p:nvCxnSpPr>
          <p:spPr>
            <a:xfrm>
              <a:off x="609600" y="2757420"/>
              <a:ext cx="16906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290D9E3-FC50-98C8-CC92-DCE8D3498A6F}"/>
                </a:ext>
              </a:extLst>
            </p:cNvPr>
            <p:cNvCxnSpPr>
              <a:cxnSpLocks/>
            </p:cNvCxnSpPr>
            <p:nvPr/>
          </p:nvCxnSpPr>
          <p:spPr>
            <a:xfrm>
              <a:off x="609600" y="4031413"/>
              <a:ext cx="169068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5" name="Isosceles Triangle 84">
            <a:extLst>
              <a:ext uri="{FF2B5EF4-FFF2-40B4-BE49-F238E27FC236}">
                <a16:creationId xmlns:a16="http://schemas.microsoft.com/office/drawing/2014/main" id="{733645C0-9156-5C6B-B74A-944321AC8FF3}"/>
              </a:ext>
            </a:extLst>
          </p:cNvPr>
          <p:cNvSpPr/>
          <p:nvPr/>
        </p:nvSpPr>
        <p:spPr>
          <a:xfrm>
            <a:off x="6035131" y="2523288"/>
            <a:ext cx="209855" cy="101142"/>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6" name="Footer Placeholder 3">
            <a:extLst>
              <a:ext uri="{FF2B5EF4-FFF2-40B4-BE49-F238E27FC236}">
                <a16:creationId xmlns:a16="http://schemas.microsoft.com/office/drawing/2014/main" id="{E5FB2A37-6B90-6BFC-922B-55C5560A5216}"/>
              </a:ext>
            </a:extLst>
          </p:cNvPr>
          <p:cNvSpPr>
            <a:spLocks noGrp="1"/>
          </p:cNvSpPr>
          <p:nvPr>
            <p:ph type="ftr" sz="quarter" idx="11"/>
          </p:nvPr>
        </p:nvSpPr>
        <p:spPr>
          <a:xfrm>
            <a:off x="3365500" y="6173787"/>
            <a:ext cx="7691355" cy="365125"/>
          </a:xfrm>
        </p:spPr>
        <p:txBody>
          <a:bodyPr/>
          <a:lstStyle/>
          <a:p>
            <a:r>
              <a:rPr lang="en-US"/>
              <a:t>NZTWORK.com - This presentation is not an intent to sell or market securities, it is an informational presentation about a utility cryptocurrency platform</a:t>
            </a:r>
            <a:endParaRPr lang="en-US" dirty="0"/>
          </a:p>
        </p:txBody>
      </p:sp>
      <p:sp>
        <p:nvSpPr>
          <p:cNvPr id="87" name="Slide Number Placeholder 4">
            <a:extLst>
              <a:ext uri="{FF2B5EF4-FFF2-40B4-BE49-F238E27FC236}">
                <a16:creationId xmlns:a16="http://schemas.microsoft.com/office/drawing/2014/main" id="{4782F07D-31DC-801B-6CDD-C1273F857C95}"/>
              </a:ext>
            </a:extLst>
          </p:cNvPr>
          <p:cNvSpPr>
            <a:spLocks noGrp="1"/>
          </p:cNvSpPr>
          <p:nvPr>
            <p:ph type="sldNum" sz="quarter" idx="12"/>
          </p:nvPr>
        </p:nvSpPr>
        <p:spPr>
          <a:xfrm>
            <a:off x="11217896" y="6173787"/>
            <a:ext cx="364503" cy="365125"/>
          </a:xfrm>
        </p:spPr>
        <p:txBody>
          <a:bodyPr/>
          <a:lstStyle/>
          <a:p>
            <a:fld id="{7A4098E9-92C9-477D-BEAF-BDB50A38DDA1}" type="slidenum">
              <a:rPr lang="en-US" smtClean="0"/>
              <a:pPr/>
              <a:t>24</a:t>
            </a:fld>
            <a:endParaRPr lang="en-US" dirty="0"/>
          </a:p>
        </p:txBody>
      </p:sp>
      <p:pic>
        <p:nvPicPr>
          <p:cNvPr id="90" name="Graphic 89">
            <a:extLst>
              <a:ext uri="{FF2B5EF4-FFF2-40B4-BE49-F238E27FC236}">
                <a16:creationId xmlns:a16="http://schemas.microsoft.com/office/drawing/2014/main" id="{461A01F9-2456-7E4F-6BD0-BE8A627F6F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16200" y="5086073"/>
            <a:ext cx="311905" cy="311905"/>
          </a:xfrm>
          <a:prstGeom prst="rect">
            <a:avLst/>
          </a:prstGeom>
        </p:spPr>
      </p:pic>
      <p:pic>
        <p:nvPicPr>
          <p:cNvPr id="92" name="Graphic 91">
            <a:extLst>
              <a:ext uri="{FF2B5EF4-FFF2-40B4-BE49-F238E27FC236}">
                <a16:creationId xmlns:a16="http://schemas.microsoft.com/office/drawing/2014/main" id="{32B9924C-3AA8-F932-FC97-93CF6BC48A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3953" y="5100250"/>
            <a:ext cx="283550" cy="283550"/>
          </a:xfrm>
          <a:prstGeom prst="rect">
            <a:avLst/>
          </a:prstGeom>
        </p:spPr>
      </p:pic>
      <p:pic>
        <p:nvPicPr>
          <p:cNvPr id="94" name="Graphic 93">
            <a:extLst>
              <a:ext uri="{FF2B5EF4-FFF2-40B4-BE49-F238E27FC236}">
                <a16:creationId xmlns:a16="http://schemas.microsoft.com/office/drawing/2014/main" id="{482D74B6-D448-DB7F-CBEA-89676A6D7EB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76801" y="5100250"/>
            <a:ext cx="283550" cy="283550"/>
          </a:xfrm>
          <a:prstGeom prst="rect">
            <a:avLst/>
          </a:prstGeom>
        </p:spPr>
      </p:pic>
      <p:sp>
        <p:nvSpPr>
          <p:cNvPr id="35" name="Oval 34">
            <a:extLst>
              <a:ext uri="{FF2B5EF4-FFF2-40B4-BE49-F238E27FC236}">
                <a16:creationId xmlns:a16="http://schemas.microsoft.com/office/drawing/2014/main" id="{7CE8DD08-F3DD-DFEF-EA9A-6E8F17108E20}"/>
              </a:ext>
            </a:extLst>
          </p:cNvPr>
          <p:cNvSpPr/>
          <p:nvPr/>
        </p:nvSpPr>
        <p:spPr>
          <a:xfrm>
            <a:off x="2414229" y="4899195"/>
            <a:ext cx="1130150" cy="1130149"/>
          </a:xfrm>
          <a:prstGeom prst="ellipse">
            <a:avLst/>
          </a:prstGeom>
          <a:solidFill>
            <a:srgbClr val="37617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200" b="1" dirty="0"/>
          </a:p>
          <a:p>
            <a:pPr algn="ctr"/>
            <a:endParaRPr lang="en-US" sz="1200" b="1" dirty="0"/>
          </a:p>
          <a:p>
            <a:pPr algn="ctr"/>
            <a:r>
              <a:rPr lang="en-US" sz="1200" b="1" dirty="0"/>
              <a:t>$CCT</a:t>
            </a:r>
            <a:r>
              <a:rPr lang="en-US" sz="1100" dirty="0"/>
              <a:t> </a:t>
            </a:r>
            <a:endParaRPr lang="id-ID" sz="1100" dirty="0"/>
          </a:p>
          <a:p>
            <a:pPr algn="ctr"/>
            <a:r>
              <a:rPr lang="en-US" sz="1100" dirty="0"/>
              <a:t>Generation</a:t>
            </a:r>
          </a:p>
        </p:txBody>
      </p:sp>
      <p:grpSp>
        <p:nvGrpSpPr>
          <p:cNvPr id="42" name="Group 41">
            <a:extLst>
              <a:ext uri="{FF2B5EF4-FFF2-40B4-BE49-F238E27FC236}">
                <a16:creationId xmlns:a16="http://schemas.microsoft.com/office/drawing/2014/main" id="{BBA15337-0B66-7DEF-A21A-98172F993DE8}"/>
              </a:ext>
            </a:extLst>
          </p:cNvPr>
          <p:cNvGrpSpPr/>
          <p:nvPr/>
        </p:nvGrpSpPr>
        <p:grpSpPr>
          <a:xfrm>
            <a:off x="2838707" y="5086073"/>
            <a:ext cx="287951" cy="301153"/>
            <a:chOff x="6678679" y="4820487"/>
            <a:chExt cx="724236" cy="991438"/>
          </a:xfrm>
          <a:solidFill>
            <a:schemeClr val="bg1"/>
          </a:solidFill>
        </p:grpSpPr>
        <p:sp>
          <p:nvSpPr>
            <p:cNvPr id="43" name="Freeform: Shape 173">
              <a:extLst>
                <a:ext uri="{FF2B5EF4-FFF2-40B4-BE49-F238E27FC236}">
                  <a16:creationId xmlns:a16="http://schemas.microsoft.com/office/drawing/2014/main" id="{1F3EEF79-946E-6BEB-A2F0-6683B5C2A485}"/>
                </a:ext>
              </a:extLst>
            </p:cNvPr>
            <p:cNvSpPr/>
            <p:nvPr/>
          </p:nvSpPr>
          <p:spPr>
            <a:xfrm>
              <a:off x="6678679" y="4820487"/>
              <a:ext cx="724236" cy="991438"/>
            </a:xfrm>
            <a:custGeom>
              <a:avLst/>
              <a:gdLst>
                <a:gd name="connsiteX0" fmla="*/ 565025 w 724235"/>
                <a:gd name="connsiteY0" fmla="*/ 593909 h 991438"/>
                <a:gd name="connsiteX1" fmla="*/ 599544 w 724235"/>
                <a:gd name="connsiteY1" fmla="*/ 572818 h 991438"/>
                <a:gd name="connsiteX2" fmla="*/ 624899 w 724235"/>
                <a:gd name="connsiteY2" fmla="*/ 507124 h 991438"/>
                <a:gd name="connsiteX3" fmla="*/ 674458 w 724235"/>
                <a:gd name="connsiteY3" fmla="*/ 457566 h 991438"/>
                <a:gd name="connsiteX4" fmla="*/ 674458 w 724235"/>
                <a:gd name="connsiteY4" fmla="*/ 394177 h 991438"/>
                <a:gd name="connsiteX5" fmla="*/ 697508 w 724235"/>
                <a:gd name="connsiteY5" fmla="*/ 335398 h 991438"/>
                <a:gd name="connsiteX6" fmla="*/ 669848 w 724235"/>
                <a:gd name="connsiteY6" fmla="*/ 270857 h 991438"/>
                <a:gd name="connsiteX7" fmla="*/ 669848 w 724235"/>
                <a:gd name="connsiteY7" fmla="*/ 200553 h 991438"/>
                <a:gd name="connsiteX8" fmla="*/ 624899 w 724235"/>
                <a:gd name="connsiteY8" fmla="*/ 155604 h 991438"/>
                <a:gd name="connsiteX9" fmla="*/ 599544 w 724235"/>
                <a:gd name="connsiteY9" fmla="*/ 97978 h 991438"/>
                <a:gd name="connsiteX10" fmla="*/ 538356 w 724235"/>
                <a:gd name="connsiteY10" fmla="*/ 72507 h 991438"/>
                <a:gd name="connsiteX11" fmla="*/ 533850 w 724235"/>
                <a:gd name="connsiteY11" fmla="*/ 72611 h 991438"/>
                <a:gd name="connsiteX12" fmla="*/ 484291 w 724235"/>
                <a:gd name="connsiteY12" fmla="*/ 23052 h 991438"/>
                <a:gd name="connsiteX13" fmla="*/ 452159 w 724235"/>
                <a:gd name="connsiteY13" fmla="*/ 17002 h 991438"/>
                <a:gd name="connsiteX14" fmla="*/ 420891 w 724235"/>
                <a:gd name="connsiteY14" fmla="*/ 23052 h 991438"/>
                <a:gd name="connsiteX15" fmla="*/ 362112 w 724235"/>
                <a:gd name="connsiteY15" fmla="*/ 2 h 991438"/>
                <a:gd name="connsiteX16" fmla="*/ 297570 w 724235"/>
                <a:gd name="connsiteY16" fmla="*/ 27662 h 991438"/>
                <a:gd name="connsiteX17" fmla="*/ 261842 w 724235"/>
                <a:gd name="connsiteY17" fmla="*/ 20309 h 991438"/>
                <a:gd name="connsiteX18" fmla="*/ 227266 w 724235"/>
                <a:gd name="connsiteY18" fmla="*/ 27662 h 991438"/>
                <a:gd name="connsiteX19" fmla="*/ 182318 w 724235"/>
                <a:gd name="connsiteY19" fmla="*/ 72611 h 991438"/>
                <a:gd name="connsiteX20" fmla="*/ 124692 w 724235"/>
                <a:gd name="connsiteY20" fmla="*/ 97966 h 991438"/>
                <a:gd name="connsiteX21" fmla="*/ 99336 w 724235"/>
                <a:gd name="connsiteY21" fmla="*/ 163660 h 991438"/>
                <a:gd name="connsiteX22" fmla="*/ 49778 w 724235"/>
                <a:gd name="connsiteY22" fmla="*/ 213219 h 991438"/>
                <a:gd name="connsiteX23" fmla="*/ 49778 w 724235"/>
                <a:gd name="connsiteY23" fmla="*/ 276608 h 991438"/>
                <a:gd name="connsiteX24" fmla="*/ 26727 w 724235"/>
                <a:gd name="connsiteY24" fmla="*/ 335387 h 991438"/>
                <a:gd name="connsiteX25" fmla="*/ 54388 w 724235"/>
                <a:gd name="connsiteY25" fmla="*/ 399928 h 991438"/>
                <a:gd name="connsiteX26" fmla="*/ 54388 w 724235"/>
                <a:gd name="connsiteY26" fmla="*/ 470232 h 991438"/>
                <a:gd name="connsiteX27" fmla="*/ 99336 w 724235"/>
                <a:gd name="connsiteY27" fmla="*/ 515180 h 991438"/>
                <a:gd name="connsiteX28" fmla="*/ 124692 w 724235"/>
                <a:gd name="connsiteY28" fmla="*/ 572807 h 991438"/>
                <a:gd name="connsiteX29" fmla="*/ 159129 w 724235"/>
                <a:gd name="connsiteY29" fmla="*/ 594071 h 991438"/>
                <a:gd name="connsiteX30" fmla="*/ 0 w 724235"/>
                <a:gd name="connsiteY30" fmla="*/ 894062 h 991438"/>
                <a:gd name="connsiteX31" fmla="*/ 128080 w 724235"/>
                <a:gd name="connsiteY31" fmla="*/ 874065 h 991438"/>
                <a:gd name="connsiteX32" fmla="*/ 183148 w 724235"/>
                <a:gd name="connsiteY32" fmla="*/ 991438 h 991438"/>
                <a:gd name="connsiteX33" fmla="*/ 353814 w 724235"/>
                <a:gd name="connsiteY33" fmla="*/ 670403 h 991438"/>
                <a:gd name="connsiteX34" fmla="*/ 362112 w 724235"/>
                <a:gd name="connsiteY34" fmla="*/ 670817 h 991438"/>
                <a:gd name="connsiteX35" fmla="*/ 370410 w 724235"/>
                <a:gd name="connsiteY35" fmla="*/ 670391 h 991438"/>
                <a:gd name="connsiteX36" fmla="*/ 541076 w 724235"/>
                <a:gd name="connsiteY36" fmla="*/ 991438 h 991438"/>
                <a:gd name="connsiteX37" fmla="*/ 596155 w 724235"/>
                <a:gd name="connsiteY37" fmla="*/ 874065 h 991438"/>
                <a:gd name="connsiteX38" fmla="*/ 724235 w 724235"/>
                <a:gd name="connsiteY38" fmla="*/ 894062 h 991438"/>
                <a:gd name="connsiteX39" fmla="*/ 184439 w 724235"/>
                <a:gd name="connsiteY39" fmla="*/ 939920 h 991438"/>
                <a:gd name="connsiteX40" fmla="*/ 141599 w 724235"/>
                <a:gd name="connsiteY40" fmla="*/ 848629 h 991438"/>
                <a:gd name="connsiteX41" fmla="*/ 41929 w 724235"/>
                <a:gd name="connsiteY41" fmla="*/ 864177 h 991438"/>
                <a:gd name="connsiteX42" fmla="*/ 183044 w 724235"/>
                <a:gd name="connsiteY42" fmla="*/ 598162 h 991438"/>
                <a:gd name="connsiteX43" fmla="*/ 185879 w 724235"/>
                <a:gd name="connsiteY43" fmla="*/ 598289 h 991438"/>
                <a:gd name="connsiteX44" fmla="*/ 190374 w 724235"/>
                <a:gd name="connsiteY44" fmla="*/ 598185 h 991438"/>
                <a:gd name="connsiteX45" fmla="*/ 239933 w 724235"/>
                <a:gd name="connsiteY45" fmla="*/ 647744 h 991438"/>
                <a:gd name="connsiteX46" fmla="*/ 272054 w 724235"/>
                <a:gd name="connsiteY46" fmla="*/ 653795 h 991438"/>
                <a:gd name="connsiteX47" fmla="*/ 303322 w 724235"/>
                <a:gd name="connsiteY47" fmla="*/ 647744 h 991438"/>
                <a:gd name="connsiteX48" fmla="*/ 330740 w 724235"/>
                <a:gd name="connsiteY48" fmla="*/ 664686 h 991438"/>
                <a:gd name="connsiteX49" fmla="*/ 318339 w 724235"/>
                <a:gd name="connsiteY49" fmla="*/ 630272 h 991438"/>
                <a:gd name="connsiteX50" fmla="*/ 307609 w 724235"/>
                <a:gd name="connsiteY50" fmla="*/ 621051 h 991438"/>
                <a:gd name="connsiteX51" fmla="*/ 294551 w 724235"/>
                <a:gd name="connsiteY51" fmla="*/ 626434 h 991438"/>
                <a:gd name="connsiteX52" fmla="*/ 272065 w 724235"/>
                <a:gd name="connsiteY52" fmla="*/ 630744 h 991438"/>
                <a:gd name="connsiteX53" fmla="*/ 248150 w 724235"/>
                <a:gd name="connsiteY53" fmla="*/ 626203 h 991438"/>
                <a:gd name="connsiteX54" fmla="*/ 212007 w 724235"/>
                <a:gd name="connsiteY54" fmla="*/ 590210 h 991438"/>
                <a:gd name="connsiteX55" fmla="*/ 206164 w 724235"/>
                <a:gd name="connsiteY55" fmla="*/ 574340 h 991438"/>
                <a:gd name="connsiteX56" fmla="*/ 189279 w 724235"/>
                <a:gd name="connsiteY56" fmla="*/ 575146 h 991438"/>
                <a:gd name="connsiteX57" fmla="*/ 185822 w 724235"/>
                <a:gd name="connsiteY57" fmla="*/ 575227 h 991438"/>
                <a:gd name="connsiteX58" fmla="*/ 140988 w 724235"/>
                <a:gd name="connsiteY58" fmla="*/ 556510 h 991438"/>
                <a:gd name="connsiteX59" fmla="*/ 122341 w 724235"/>
                <a:gd name="connsiteY59" fmla="*/ 513867 h 991438"/>
                <a:gd name="connsiteX60" fmla="*/ 121534 w 724235"/>
                <a:gd name="connsiteY60" fmla="*/ 499368 h 991438"/>
                <a:gd name="connsiteX61" fmla="*/ 108107 w 724235"/>
                <a:gd name="connsiteY61" fmla="*/ 493836 h 991438"/>
                <a:gd name="connsiteX62" fmla="*/ 75398 w 724235"/>
                <a:gd name="connsiteY62" fmla="*/ 460724 h 991438"/>
                <a:gd name="connsiteX63" fmla="*/ 75617 w 724235"/>
                <a:gd name="connsiteY63" fmla="*/ 408802 h 991438"/>
                <a:gd name="connsiteX64" fmla="*/ 81864 w 724235"/>
                <a:gd name="connsiteY64" fmla="*/ 393981 h 991438"/>
                <a:gd name="connsiteX65" fmla="*/ 70108 w 724235"/>
                <a:gd name="connsiteY65" fmla="*/ 383009 h 991438"/>
                <a:gd name="connsiteX66" fmla="*/ 49766 w 724235"/>
                <a:gd name="connsiteY66" fmla="*/ 335306 h 991438"/>
                <a:gd name="connsiteX67" fmla="*/ 67273 w 724235"/>
                <a:gd name="connsiteY67" fmla="*/ 291510 h 991438"/>
                <a:gd name="connsiteX68" fmla="*/ 76493 w 724235"/>
                <a:gd name="connsiteY68" fmla="*/ 280780 h 991438"/>
                <a:gd name="connsiteX69" fmla="*/ 71134 w 724235"/>
                <a:gd name="connsiteY69" fmla="*/ 267768 h 991438"/>
                <a:gd name="connsiteX70" fmla="*/ 71364 w 724235"/>
                <a:gd name="connsiteY70" fmla="*/ 221333 h 991438"/>
                <a:gd name="connsiteX71" fmla="*/ 107358 w 724235"/>
                <a:gd name="connsiteY71" fmla="*/ 185189 h 991438"/>
                <a:gd name="connsiteX72" fmla="*/ 123216 w 724235"/>
                <a:gd name="connsiteY72" fmla="*/ 179346 h 991438"/>
                <a:gd name="connsiteX73" fmla="*/ 122410 w 724235"/>
                <a:gd name="connsiteY73" fmla="*/ 162462 h 991438"/>
                <a:gd name="connsiteX74" fmla="*/ 141046 w 724235"/>
                <a:gd name="connsiteY74" fmla="*/ 114148 h 991438"/>
                <a:gd name="connsiteX75" fmla="*/ 183689 w 724235"/>
                <a:gd name="connsiteY75" fmla="*/ 95500 h 991438"/>
                <a:gd name="connsiteX76" fmla="*/ 198200 w 724235"/>
                <a:gd name="connsiteY76" fmla="*/ 94693 h 991438"/>
                <a:gd name="connsiteX77" fmla="*/ 203732 w 724235"/>
                <a:gd name="connsiteY77" fmla="*/ 81266 h 991438"/>
                <a:gd name="connsiteX78" fmla="*/ 236832 w 724235"/>
                <a:gd name="connsiteY78" fmla="*/ 48546 h 991438"/>
                <a:gd name="connsiteX79" fmla="*/ 261900 w 724235"/>
                <a:gd name="connsiteY79" fmla="*/ 43221 h 991438"/>
                <a:gd name="connsiteX80" fmla="*/ 288731 w 724235"/>
                <a:gd name="connsiteY80" fmla="*/ 48765 h 991438"/>
                <a:gd name="connsiteX81" fmla="*/ 303552 w 724235"/>
                <a:gd name="connsiteY81" fmla="*/ 55012 h 991438"/>
                <a:gd name="connsiteX82" fmla="*/ 314524 w 724235"/>
                <a:gd name="connsiteY82" fmla="*/ 43256 h 991438"/>
                <a:gd name="connsiteX83" fmla="*/ 362112 w 724235"/>
                <a:gd name="connsiteY83" fmla="*/ 22891 h 991438"/>
                <a:gd name="connsiteX84" fmla="*/ 405908 w 724235"/>
                <a:gd name="connsiteY84" fmla="*/ 40398 h 991438"/>
                <a:gd name="connsiteX85" fmla="*/ 416626 w 724235"/>
                <a:gd name="connsiteY85" fmla="*/ 49618 h 991438"/>
                <a:gd name="connsiteX86" fmla="*/ 429684 w 724235"/>
                <a:gd name="connsiteY86" fmla="*/ 44236 h 991438"/>
                <a:gd name="connsiteX87" fmla="*/ 452170 w 724235"/>
                <a:gd name="connsiteY87" fmla="*/ 39925 h 991438"/>
                <a:gd name="connsiteX88" fmla="*/ 476097 w 724235"/>
                <a:gd name="connsiteY88" fmla="*/ 44466 h 991438"/>
                <a:gd name="connsiteX89" fmla="*/ 512228 w 724235"/>
                <a:gd name="connsiteY89" fmla="*/ 80460 h 991438"/>
                <a:gd name="connsiteX90" fmla="*/ 518072 w 724235"/>
                <a:gd name="connsiteY90" fmla="*/ 96330 h 991438"/>
                <a:gd name="connsiteX91" fmla="*/ 534956 w 724235"/>
                <a:gd name="connsiteY91" fmla="*/ 95523 h 991438"/>
                <a:gd name="connsiteX92" fmla="*/ 538414 w 724235"/>
                <a:gd name="connsiteY92" fmla="*/ 95442 h 991438"/>
                <a:gd name="connsiteX93" fmla="*/ 583304 w 724235"/>
                <a:gd name="connsiteY93" fmla="*/ 114159 h 991438"/>
                <a:gd name="connsiteX94" fmla="*/ 601941 w 724235"/>
                <a:gd name="connsiteY94" fmla="*/ 156803 h 991438"/>
                <a:gd name="connsiteX95" fmla="*/ 602748 w 724235"/>
                <a:gd name="connsiteY95" fmla="*/ 171313 h 991438"/>
                <a:gd name="connsiteX96" fmla="*/ 616186 w 724235"/>
                <a:gd name="connsiteY96" fmla="*/ 176845 h 991438"/>
                <a:gd name="connsiteX97" fmla="*/ 648895 w 724235"/>
                <a:gd name="connsiteY97" fmla="*/ 209946 h 991438"/>
                <a:gd name="connsiteX98" fmla="*/ 648664 w 724235"/>
                <a:gd name="connsiteY98" fmla="*/ 261809 h 991438"/>
                <a:gd name="connsiteX99" fmla="*/ 642429 w 724235"/>
                <a:gd name="connsiteY99" fmla="*/ 276631 h 991438"/>
                <a:gd name="connsiteX100" fmla="*/ 654185 w 724235"/>
                <a:gd name="connsiteY100" fmla="*/ 287603 h 991438"/>
                <a:gd name="connsiteX101" fmla="*/ 674527 w 724235"/>
                <a:gd name="connsiteY101" fmla="*/ 335317 h 991438"/>
                <a:gd name="connsiteX102" fmla="*/ 657585 w 724235"/>
                <a:gd name="connsiteY102" fmla="*/ 378479 h 991438"/>
                <a:gd name="connsiteX103" fmla="*/ 647604 w 724235"/>
                <a:gd name="connsiteY103" fmla="*/ 389279 h 991438"/>
                <a:gd name="connsiteX104" fmla="*/ 653205 w 724235"/>
                <a:gd name="connsiteY104" fmla="*/ 402878 h 991438"/>
                <a:gd name="connsiteX105" fmla="*/ 652928 w 724235"/>
                <a:gd name="connsiteY105" fmla="*/ 449325 h 991438"/>
                <a:gd name="connsiteX106" fmla="*/ 616935 w 724235"/>
                <a:gd name="connsiteY106" fmla="*/ 485468 h 991438"/>
                <a:gd name="connsiteX107" fmla="*/ 601076 w 724235"/>
                <a:gd name="connsiteY107" fmla="*/ 491312 h 991438"/>
                <a:gd name="connsiteX108" fmla="*/ 601883 w 724235"/>
                <a:gd name="connsiteY108" fmla="*/ 508196 h 991438"/>
                <a:gd name="connsiteX109" fmla="*/ 583247 w 724235"/>
                <a:gd name="connsiteY109" fmla="*/ 556510 h 991438"/>
                <a:gd name="connsiteX110" fmla="*/ 540603 w 724235"/>
                <a:gd name="connsiteY110" fmla="*/ 575158 h 991438"/>
                <a:gd name="connsiteX111" fmla="*/ 526093 w 724235"/>
                <a:gd name="connsiteY111" fmla="*/ 575965 h 991438"/>
                <a:gd name="connsiteX112" fmla="*/ 520619 w 724235"/>
                <a:gd name="connsiteY112" fmla="*/ 589415 h 991438"/>
                <a:gd name="connsiteX113" fmla="*/ 487518 w 724235"/>
                <a:gd name="connsiteY113" fmla="*/ 622123 h 991438"/>
                <a:gd name="connsiteX114" fmla="*/ 462439 w 724235"/>
                <a:gd name="connsiteY114" fmla="*/ 627448 h 991438"/>
                <a:gd name="connsiteX115" fmla="*/ 435620 w 724235"/>
                <a:gd name="connsiteY115" fmla="*/ 621904 h 991438"/>
                <a:gd name="connsiteX116" fmla="*/ 420787 w 724235"/>
                <a:gd name="connsiteY116" fmla="*/ 615658 h 991438"/>
                <a:gd name="connsiteX117" fmla="*/ 409815 w 724235"/>
                <a:gd name="connsiteY117" fmla="*/ 627425 h 991438"/>
                <a:gd name="connsiteX118" fmla="*/ 362123 w 724235"/>
                <a:gd name="connsiteY118" fmla="*/ 647767 h 991438"/>
                <a:gd name="connsiteX119" fmla="*/ 318339 w 724235"/>
                <a:gd name="connsiteY119" fmla="*/ 630272 h 991438"/>
                <a:gd name="connsiteX120" fmla="*/ 582624 w 724235"/>
                <a:gd name="connsiteY120" fmla="*/ 848629 h 991438"/>
                <a:gd name="connsiteX121" fmla="*/ 539797 w 724235"/>
                <a:gd name="connsiteY121" fmla="*/ 939920 h 991438"/>
                <a:gd name="connsiteX122" fmla="*/ 393656 w 724235"/>
                <a:gd name="connsiteY122" fmla="*/ 665032 h 991438"/>
                <a:gd name="connsiteX123" fmla="*/ 426665 w 724235"/>
                <a:gd name="connsiteY123" fmla="*/ 643134 h 991438"/>
                <a:gd name="connsiteX124" fmla="*/ 462393 w 724235"/>
                <a:gd name="connsiteY124" fmla="*/ 650487 h 991438"/>
                <a:gd name="connsiteX125" fmla="*/ 496969 w 724235"/>
                <a:gd name="connsiteY125" fmla="*/ 643134 h 991438"/>
                <a:gd name="connsiteX126" fmla="*/ 541491 w 724235"/>
                <a:gd name="connsiteY126" fmla="*/ 599153 h 991438"/>
                <a:gd name="connsiteX127" fmla="*/ 541623 w 724235"/>
                <a:gd name="connsiteY127" fmla="*/ 599090 h 991438"/>
                <a:gd name="connsiteX128" fmla="*/ 541687 w 724235"/>
                <a:gd name="connsiteY128" fmla="*/ 599153 h 991438"/>
                <a:gd name="connsiteX129" fmla="*/ 682295 w 724235"/>
                <a:gd name="connsiteY129" fmla="*/ 864234 h 99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24235" h="991438">
                  <a:moveTo>
                    <a:pt x="565025" y="593909"/>
                  </a:moveTo>
                  <a:cubicBezTo>
                    <a:pt x="578042" y="589719"/>
                    <a:pt x="589875" y="582489"/>
                    <a:pt x="599544" y="572818"/>
                  </a:cubicBezTo>
                  <a:cubicBezTo>
                    <a:pt x="617093" y="555613"/>
                    <a:pt x="626339" y="531658"/>
                    <a:pt x="624899" y="507124"/>
                  </a:cubicBezTo>
                  <a:cubicBezTo>
                    <a:pt x="647840" y="498599"/>
                    <a:pt x="665932" y="480507"/>
                    <a:pt x="674458" y="457566"/>
                  </a:cubicBezTo>
                  <a:cubicBezTo>
                    <a:pt x="682521" y="437205"/>
                    <a:pt x="682521" y="414537"/>
                    <a:pt x="674458" y="394177"/>
                  </a:cubicBezTo>
                  <a:cubicBezTo>
                    <a:pt x="689238" y="378166"/>
                    <a:pt x="697464" y="357188"/>
                    <a:pt x="697508" y="335398"/>
                  </a:cubicBezTo>
                  <a:cubicBezTo>
                    <a:pt x="697660" y="310975"/>
                    <a:pt x="687638" y="287590"/>
                    <a:pt x="669848" y="270857"/>
                  </a:cubicBezTo>
                  <a:cubicBezTo>
                    <a:pt x="679638" y="248445"/>
                    <a:pt x="679638" y="222965"/>
                    <a:pt x="669848" y="200553"/>
                  </a:cubicBezTo>
                  <a:cubicBezTo>
                    <a:pt x="661177" y="180365"/>
                    <a:pt x="645087" y="164275"/>
                    <a:pt x="624899" y="155604"/>
                  </a:cubicBezTo>
                  <a:cubicBezTo>
                    <a:pt x="623865" y="133921"/>
                    <a:pt x="614832" y="113389"/>
                    <a:pt x="599544" y="97978"/>
                  </a:cubicBezTo>
                  <a:cubicBezTo>
                    <a:pt x="583453" y="81530"/>
                    <a:pt x="561365" y="72335"/>
                    <a:pt x="538356" y="72507"/>
                  </a:cubicBezTo>
                  <a:cubicBezTo>
                    <a:pt x="536858" y="72507"/>
                    <a:pt x="535359" y="72507"/>
                    <a:pt x="533850" y="72611"/>
                  </a:cubicBezTo>
                  <a:cubicBezTo>
                    <a:pt x="525324" y="49669"/>
                    <a:pt x="507232" y="31577"/>
                    <a:pt x="484291" y="23052"/>
                  </a:cubicBezTo>
                  <a:cubicBezTo>
                    <a:pt x="474047" y="19065"/>
                    <a:pt x="463151" y="17013"/>
                    <a:pt x="452159" y="17002"/>
                  </a:cubicBezTo>
                  <a:cubicBezTo>
                    <a:pt x="441441" y="16962"/>
                    <a:pt x="430820" y="19017"/>
                    <a:pt x="420891" y="23052"/>
                  </a:cubicBezTo>
                  <a:cubicBezTo>
                    <a:pt x="404766" y="8457"/>
                    <a:pt x="383860" y="259"/>
                    <a:pt x="362112" y="2"/>
                  </a:cubicBezTo>
                  <a:cubicBezTo>
                    <a:pt x="337688" y="-153"/>
                    <a:pt x="314303" y="9870"/>
                    <a:pt x="297570" y="27662"/>
                  </a:cubicBezTo>
                  <a:cubicBezTo>
                    <a:pt x="286269" y="22860"/>
                    <a:pt x="274122" y="20361"/>
                    <a:pt x="261842" y="20309"/>
                  </a:cubicBezTo>
                  <a:cubicBezTo>
                    <a:pt x="249925" y="20272"/>
                    <a:pt x="238137" y="22779"/>
                    <a:pt x="227266" y="27662"/>
                  </a:cubicBezTo>
                  <a:cubicBezTo>
                    <a:pt x="207075" y="36329"/>
                    <a:pt x="190985" y="52420"/>
                    <a:pt x="182318" y="72611"/>
                  </a:cubicBezTo>
                  <a:cubicBezTo>
                    <a:pt x="160633" y="73639"/>
                    <a:pt x="140100" y="82674"/>
                    <a:pt x="124692" y="97966"/>
                  </a:cubicBezTo>
                  <a:cubicBezTo>
                    <a:pt x="107142" y="115170"/>
                    <a:pt x="97897" y="139127"/>
                    <a:pt x="99336" y="163660"/>
                  </a:cubicBezTo>
                  <a:cubicBezTo>
                    <a:pt x="76395" y="172186"/>
                    <a:pt x="58303" y="190278"/>
                    <a:pt x="49778" y="213219"/>
                  </a:cubicBezTo>
                  <a:cubicBezTo>
                    <a:pt x="41711" y="233578"/>
                    <a:pt x="41711" y="256248"/>
                    <a:pt x="49778" y="276608"/>
                  </a:cubicBezTo>
                  <a:cubicBezTo>
                    <a:pt x="35185" y="292735"/>
                    <a:pt x="26989" y="313638"/>
                    <a:pt x="26727" y="335387"/>
                  </a:cubicBezTo>
                  <a:cubicBezTo>
                    <a:pt x="26575" y="359810"/>
                    <a:pt x="36597" y="383194"/>
                    <a:pt x="54388" y="399928"/>
                  </a:cubicBezTo>
                  <a:cubicBezTo>
                    <a:pt x="44597" y="422340"/>
                    <a:pt x="44597" y="447820"/>
                    <a:pt x="54388" y="470232"/>
                  </a:cubicBezTo>
                  <a:cubicBezTo>
                    <a:pt x="63053" y="490423"/>
                    <a:pt x="79145" y="506515"/>
                    <a:pt x="99336" y="515180"/>
                  </a:cubicBezTo>
                  <a:cubicBezTo>
                    <a:pt x="100370" y="536864"/>
                    <a:pt x="109403" y="557395"/>
                    <a:pt x="124692" y="572807"/>
                  </a:cubicBezTo>
                  <a:cubicBezTo>
                    <a:pt x="134305" y="582548"/>
                    <a:pt x="146114" y="589840"/>
                    <a:pt x="159129" y="594071"/>
                  </a:cubicBezTo>
                  <a:lnTo>
                    <a:pt x="0" y="894062"/>
                  </a:lnTo>
                  <a:lnTo>
                    <a:pt x="128080" y="874065"/>
                  </a:lnTo>
                  <a:lnTo>
                    <a:pt x="183148" y="991438"/>
                  </a:lnTo>
                  <a:lnTo>
                    <a:pt x="353814" y="670403"/>
                  </a:lnTo>
                  <a:cubicBezTo>
                    <a:pt x="356534" y="670668"/>
                    <a:pt x="359300" y="670817"/>
                    <a:pt x="362112" y="670817"/>
                  </a:cubicBezTo>
                  <a:cubicBezTo>
                    <a:pt x="364924" y="670817"/>
                    <a:pt x="367679" y="670645"/>
                    <a:pt x="370410" y="670391"/>
                  </a:cubicBezTo>
                  <a:lnTo>
                    <a:pt x="541076" y="991438"/>
                  </a:lnTo>
                  <a:lnTo>
                    <a:pt x="596155" y="874065"/>
                  </a:lnTo>
                  <a:lnTo>
                    <a:pt x="724235" y="894062"/>
                  </a:lnTo>
                  <a:close/>
                  <a:moveTo>
                    <a:pt x="184439" y="939920"/>
                  </a:moveTo>
                  <a:lnTo>
                    <a:pt x="141599" y="848629"/>
                  </a:lnTo>
                  <a:lnTo>
                    <a:pt x="41929" y="864177"/>
                  </a:lnTo>
                  <a:lnTo>
                    <a:pt x="183044" y="598162"/>
                  </a:lnTo>
                  <a:cubicBezTo>
                    <a:pt x="183989" y="598162"/>
                    <a:pt x="184923" y="598289"/>
                    <a:pt x="185879" y="598289"/>
                  </a:cubicBezTo>
                  <a:cubicBezTo>
                    <a:pt x="187366" y="598289"/>
                    <a:pt x="188876" y="598289"/>
                    <a:pt x="190374" y="598185"/>
                  </a:cubicBezTo>
                  <a:cubicBezTo>
                    <a:pt x="198907" y="621122"/>
                    <a:pt x="216996" y="639211"/>
                    <a:pt x="239933" y="647744"/>
                  </a:cubicBezTo>
                  <a:cubicBezTo>
                    <a:pt x="250173" y="651730"/>
                    <a:pt x="261064" y="653782"/>
                    <a:pt x="272054" y="653795"/>
                  </a:cubicBezTo>
                  <a:cubicBezTo>
                    <a:pt x="282771" y="653836"/>
                    <a:pt x="293393" y="651780"/>
                    <a:pt x="303322" y="647744"/>
                  </a:cubicBezTo>
                  <a:cubicBezTo>
                    <a:pt x="311475" y="654850"/>
                    <a:pt x="320737" y="660574"/>
                    <a:pt x="330740" y="664686"/>
                  </a:cubicBezTo>
                  <a:close/>
                  <a:moveTo>
                    <a:pt x="318339" y="630272"/>
                  </a:moveTo>
                  <a:lnTo>
                    <a:pt x="307609" y="621051"/>
                  </a:lnTo>
                  <a:lnTo>
                    <a:pt x="294551" y="626434"/>
                  </a:lnTo>
                  <a:cubicBezTo>
                    <a:pt x="287411" y="629330"/>
                    <a:pt x="279771" y="630795"/>
                    <a:pt x="272065" y="630744"/>
                  </a:cubicBezTo>
                  <a:cubicBezTo>
                    <a:pt x="263880" y="630736"/>
                    <a:pt x="255768" y="629196"/>
                    <a:pt x="248150" y="626203"/>
                  </a:cubicBezTo>
                  <a:cubicBezTo>
                    <a:pt x="231406" y="620087"/>
                    <a:pt x="218193" y="606927"/>
                    <a:pt x="212007" y="590210"/>
                  </a:cubicBezTo>
                  <a:lnTo>
                    <a:pt x="206164" y="574340"/>
                  </a:lnTo>
                  <a:lnTo>
                    <a:pt x="189279" y="575146"/>
                  </a:lnTo>
                  <a:cubicBezTo>
                    <a:pt x="188127" y="575146"/>
                    <a:pt x="186974" y="575227"/>
                    <a:pt x="185822" y="575227"/>
                  </a:cubicBezTo>
                  <a:cubicBezTo>
                    <a:pt x="168941" y="575413"/>
                    <a:pt x="152727" y="568644"/>
                    <a:pt x="140988" y="556510"/>
                  </a:cubicBezTo>
                  <a:cubicBezTo>
                    <a:pt x="129728" y="545080"/>
                    <a:pt x="123087" y="529894"/>
                    <a:pt x="122341" y="513867"/>
                  </a:cubicBezTo>
                  <a:lnTo>
                    <a:pt x="121534" y="499368"/>
                  </a:lnTo>
                  <a:lnTo>
                    <a:pt x="108107" y="493836"/>
                  </a:lnTo>
                  <a:cubicBezTo>
                    <a:pt x="93340" y="487432"/>
                    <a:pt x="81621" y="475568"/>
                    <a:pt x="75398" y="460724"/>
                  </a:cubicBezTo>
                  <a:cubicBezTo>
                    <a:pt x="68183" y="444153"/>
                    <a:pt x="68263" y="425312"/>
                    <a:pt x="75617" y="408802"/>
                  </a:cubicBezTo>
                  <a:lnTo>
                    <a:pt x="81864" y="393981"/>
                  </a:lnTo>
                  <a:lnTo>
                    <a:pt x="70108" y="383009"/>
                  </a:lnTo>
                  <a:cubicBezTo>
                    <a:pt x="56945" y="370660"/>
                    <a:pt x="49565" y="353354"/>
                    <a:pt x="49766" y="335306"/>
                  </a:cubicBezTo>
                  <a:cubicBezTo>
                    <a:pt x="50052" y="319058"/>
                    <a:pt x="56280" y="303478"/>
                    <a:pt x="67273" y="291510"/>
                  </a:cubicBezTo>
                  <a:lnTo>
                    <a:pt x="76493" y="280780"/>
                  </a:lnTo>
                  <a:lnTo>
                    <a:pt x="71134" y="267768"/>
                  </a:lnTo>
                  <a:cubicBezTo>
                    <a:pt x="65302" y="252823"/>
                    <a:pt x="65385" y="236219"/>
                    <a:pt x="71364" y="221333"/>
                  </a:cubicBezTo>
                  <a:cubicBezTo>
                    <a:pt x="77481" y="204589"/>
                    <a:pt x="90640" y="191375"/>
                    <a:pt x="107358" y="185189"/>
                  </a:cubicBezTo>
                  <a:lnTo>
                    <a:pt x="123216" y="179346"/>
                  </a:lnTo>
                  <a:lnTo>
                    <a:pt x="122410" y="162462"/>
                  </a:lnTo>
                  <a:cubicBezTo>
                    <a:pt x="121227" y="144402"/>
                    <a:pt x="128042" y="126736"/>
                    <a:pt x="141046" y="114148"/>
                  </a:cubicBezTo>
                  <a:cubicBezTo>
                    <a:pt x="152477" y="102890"/>
                    <a:pt x="167662" y="96249"/>
                    <a:pt x="183689" y="95500"/>
                  </a:cubicBezTo>
                  <a:lnTo>
                    <a:pt x="198200" y="94693"/>
                  </a:lnTo>
                  <a:lnTo>
                    <a:pt x="203732" y="81266"/>
                  </a:lnTo>
                  <a:cubicBezTo>
                    <a:pt x="210126" y="66494"/>
                    <a:pt x="221988" y="54770"/>
                    <a:pt x="236832" y="48546"/>
                  </a:cubicBezTo>
                  <a:cubicBezTo>
                    <a:pt x="244713" y="45004"/>
                    <a:pt x="253260" y="43188"/>
                    <a:pt x="261900" y="43221"/>
                  </a:cubicBezTo>
                  <a:cubicBezTo>
                    <a:pt x="271122" y="43279"/>
                    <a:pt x="280241" y="45163"/>
                    <a:pt x="288731" y="48765"/>
                  </a:cubicBezTo>
                  <a:lnTo>
                    <a:pt x="303552" y="55012"/>
                  </a:lnTo>
                  <a:lnTo>
                    <a:pt x="314524" y="43256"/>
                  </a:lnTo>
                  <a:cubicBezTo>
                    <a:pt x="326839" y="30109"/>
                    <a:pt x="344099" y="22723"/>
                    <a:pt x="362112" y="22891"/>
                  </a:cubicBezTo>
                  <a:cubicBezTo>
                    <a:pt x="378360" y="23175"/>
                    <a:pt x="393941" y="29404"/>
                    <a:pt x="405908" y="40398"/>
                  </a:cubicBezTo>
                  <a:lnTo>
                    <a:pt x="416626" y="49618"/>
                  </a:lnTo>
                  <a:lnTo>
                    <a:pt x="429684" y="44236"/>
                  </a:lnTo>
                  <a:cubicBezTo>
                    <a:pt x="436824" y="41339"/>
                    <a:pt x="444464" y="39874"/>
                    <a:pt x="452170" y="39925"/>
                  </a:cubicBezTo>
                  <a:cubicBezTo>
                    <a:pt x="460359" y="39934"/>
                    <a:pt x="468474" y="41475"/>
                    <a:pt x="476097" y="44466"/>
                  </a:cubicBezTo>
                  <a:cubicBezTo>
                    <a:pt x="492835" y="50587"/>
                    <a:pt x="506044" y="63744"/>
                    <a:pt x="512228" y="80460"/>
                  </a:cubicBezTo>
                  <a:lnTo>
                    <a:pt x="518072" y="96330"/>
                  </a:lnTo>
                  <a:lnTo>
                    <a:pt x="534956" y="95523"/>
                  </a:lnTo>
                  <a:cubicBezTo>
                    <a:pt x="536109" y="95523"/>
                    <a:pt x="537261" y="95442"/>
                    <a:pt x="538414" y="95442"/>
                  </a:cubicBezTo>
                  <a:cubicBezTo>
                    <a:pt x="555314" y="95245"/>
                    <a:pt x="571550" y="102015"/>
                    <a:pt x="583304" y="114159"/>
                  </a:cubicBezTo>
                  <a:cubicBezTo>
                    <a:pt x="594561" y="125590"/>
                    <a:pt x="601197" y="140777"/>
                    <a:pt x="601941" y="156803"/>
                  </a:cubicBezTo>
                  <a:lnTo>
                    <a:pt x="602748" y="171313"/>
                  </a:lnTo>
                  <a:lnTo>
                    <a:pt x="616186" y="176845"/>
                  </a:lnTo>
                  <a:cubicBezTo>
                    <a:pt x="630952" y="183244"/>
                    <a:pt x="642672" y="195105"/>
                    <a:pt x="648895" y="209946"/>
                  </a:cubicBezTo>
                  <a:cubicBezTo>
                    <a:pt x="656083" y="226503"/>
                    <a:pt x="655999" y="245317"/>
                    <a:pt x="648664" y="261809"/>
                  </a:cubicBezTo>
                  <a:lnTo>
                    <a:pt x="642429" y="276631"/>
                  </a:lnTo>
                  <a:lnTo>
                    <a:pt x="654185" y="287603"/>
                  </a:lnTo>
                  <a:cubicBezTo>
                    <a:pt x="667349" y="299957"/>
                    <a:pt x="674729" y="317265"/>
                    <a:pt x="674527" y="335317"/>
                  </a:cubicBezTo>
                  <a:cubicBezTo>
                    <a:pt x="674522" y="351326"/>
                    <a:pt x="668471" y="366742"/>
                    <a:pt x="657585" y="378479"/>
                  </a:cubicBezTo>
                  <a:lnTo>
                    <a:pt x="647604" y="389279"/>
                  </a:lnTo>
                  <a:lnTo>
                    <a:pt x="653205" y="402878"/>
                  </a:lnTo>
                  <a:cubicBezTo>
                    <a:pt x="659025" y="417832"/>
                    <a:pt x="658926" y="434441"/>
                    <a:pt x="652928" y="449325"/>
                  </a:cubicBezTo>
                  <a:cubicBezTo>
                    <a:pt x="646805" y="466064"/>
                    <a:pt x="633649" y="479276"/>
                    <a:pt x="616935" y="485468"/>
                  </a:cubicBezTo>
                  <a:lnTo>
                    <a:pt x="601076" y="491312"/>
                  </a:lnTo>
                  <a:lnTo>
                    <a:pt x="601883" y="508196"/>
                  </a:lnTo>
                  <a:cubicBezTo>
                    <a:pt x="603058" y="526255"/>
                    <a:pt x="596244" y="543918"/>
                    <a:pt x="583247" y="556510"/>
                  </a:cubicBezTo>
                  <a:cubicBezTo>
                    <a:pt x="571818" y="567772"/>
                    <a:pt x="556632" y="574415"/>
                    <a:pt x="540603" y="575158"/>
                  </a:cubicBezTo>
                  <a:lnTo>
                    <a:pt x="526093" y="575965"/>
                  </a:lnTo>
                  <a:lnTo>
                    <a:pt x="520619" y="589415"/>
                  </a:lnTo>
                  <a:cubicBezTo>
                    <a:pt x="514216" y="604178"/>
                    <a:pt x="502357" y="615897"/>
                    <a:pt x="487518" y="622123"/>
                  </a:cubicBezTo>
                  <a:cubicBezTo>
                    <a:pt x="479634" y="625667"/>
                    <a:pt x="471083" y="627483"/>
                    <a:pt x="462439" y="627448"/>
                  </a:cubicBezTo>
                  <a:cubicBezTo>
                    <a:pt x="453221" y="627390"/>
                    <a:pt x="444106" y="625506"/>
                    <a:pt x="435620" y="621904"/>
                  </a:cubicBezTo>
                  <a:lnTo>
                    <a:pt x="420787" y="615658"/>
                  </a:lnTo>
                  <a:lnTo>
                    <a:pt x="409815" y="627425"/>
                  </a:lnTo>
                  <a:cubicBezTo>
                    <a:pt x="397469" y="640587"/>
                    <a:pt x="380168" y="647966"/>
                    <a:pt x="362123" y="647767"/>
                  </a:cubicBezTo>
                  <a:cubicBezTo>
                    <a:pt x="345880" y="647487"/>
                    <a:pt x="330302" y="641263"/>
                    <a:pt x="318339" y="630272"/>
                  </a:cubicBezTo>
                  <a:close/>
                  <a:moveTo>
                    <a:pt x="582624" y="848629"/>
                  </a:moveTo>
                  <a:lnTo>
                    <a:pt x="539797" y="939920"/>
                  </a:lnTo>
                  <a:lnTo>
                    <a:pt x="393656" y="665032"/>
                  </a:lnTo>
                  <a:cubicBezTo>
                    <a:pt x="406203" y="660380"/>
                    <a:pt x="417501" y="652885"/>
                    <a:pt x="426665" y="643134"/>
                  </a:cubicBezTo>
                  <a:cubicBezTo>
                    <a:pt x="437966" y="647938"/>
                    <a:pt x="450113" y="650437"/>
                    <a:pt x="462393" y="650487"/>
                  </a:cubicBezTo>
                  <a:cubicBezTo>
                    <a:pt x="474310" y="650521"/>
                    <a:pt x="486097" y="648015"/>
                    <a:pt x="496969" y="643134"/>
                  </a:cubicBezTo>
                  <a:cubicBezTo>
                    <a:pt x="516819" y="634603"/>
                    <a:pt x="532718" y="618897"/>
                    <a:pt x="541491" y="599153"/>
                  </a:cubicBezTo>
                  <a:cubicBezTo>
                    <a:pt x="541509" y="599099"/>
                    <a:pt x="541569" y="599070"/>
                    <a:pt x="541623" y="599090"/>
                  </a:cubicBezTo>
                  <a:cubicBezTo>
                    <a:pt x="541653" y="599100"/>
                    <a:pt x="541676" y="599123"/>
                    <a:pt x="541687" y="599153"/>
                  </a:cubicBezTo>
                  <a:lnTo>
                    <a:pt x="682295" y="864234"/>
                  </a:lnTo>
                  <a:close/>
                </a:path>
              </a:pathLst>
            </a:custGeom>
            <a:grpFill/>
            <a:ln w="11509" cap="flat">
              <a:noFill/>
              <a:prstDash val="solid"/>
              <a:miter/>
            </a:ln>
          </p:spPr>
          <p:txBody>
            <a:bodyPr rtlCol="0" anchor="ctr"/>
            <a:lstStyle/>
            <a:p>
              <a:endParaRPr lang="en-ID"/>
            </a:p>
          </p:txBody>
        </p:sp>
        <p:sp>
          <p:nvSpPr>
            <p:cNvPr id="44" name="Freeform: Shape 174">
              <a:extLst>
                <a:ext uri="{FF2B5EF4-FFF2-40B4-BE49-F238E27FC236}">
                  <a16:creationId xmlns:a16="http://schemas.microsoft.com/office/drawing/2014/main" id="{328518C5-86CA-66A7-C8EB-06CF58DCB5EC}"/>
                </a:ext>
              </a:extLst>
            </p:cNvPr>
            <p:cNvSpPr/>
            <p:nvPr/>
          </p:nvSpPr>
          <p:spPr>
            <a:xfrm>
              <a:off x="6841410" y="4956441"/>
              <a:ext cx="398773" cy="398773"/>
            </a:xfrm>
            <a:custGeom>
              <a:avLst/>
              <a:gdLst>
                <a:gd name="connsiteX0" fmla="*/ 398774 w 398773"/>
                <a:gd name="connsiteY0" fmla="*/ 199387 h 398773"/>
                <a:gd name="connsiteX1" fmla="*/ 199387 w 398773"/>
                <a:gd name="connsiteY1" fmla="*/ 0 h 398773"/>
                <a:gd name="connsiteX2" fmla="*/ 0 w 398773"/>
                <a:gd name="connsiteY2" fmla="*/ 199387 h 398773"/>
                <a:gd name="connsiteX3" fmla="*/ 199387 w 398773"/>
                <a:gd name="connsiteY3" fmla="*/ 398774 h 398773"/>
                <a:gd name="connsiteX4" fmla="*/ 398774 w 398773"/>
                <a:gd name="connsiteY4" fmla="*/ 199387 h 398773"/>
                <a:gd name="connsiteX5" fmla="*/ 199387 w 398773"/>
                <a:gd name="connsiteY5" fmla="*/ 375723 h 398773"/>
                <a:gd name="connsiteX6" fmla="*/ 23051 w 398773"/>
                <a:gd name="connsiteY6" fmla="*/ 199387 h 398773"/>
                <a:gd name="connsiteX7" fmla="*/ 199387 w 398773"/>
                <a:gd name="connsiteY7" fmla="*/ 23051 h 398773"/>
                <a:gd name="connsiteX8" fmla="*/ 375723 w 398773"/>
                <a:gd name="connsiteY8" fmla="*/ 199387 h 398773"/>
                <a:gd name="connsiteX9" fmla="*/ 199375 w 398773"/>
                <a:gd name="connsiteY9" fmla="*/ 375769 h 39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773" h="398773">
                  <a:moveTo>
                    <a:pt x="398774" y="199387"/>
                  </a:moveTo>
                  <a:cubicBezTo>
                    <a:pt x="398774" y="89269"/>
                    <a:pt x="309505" y="0"/>
                    <a:pt x="199387" y="0"/>
                  </a:cubicBezTo>
                  <a:cubicBezTo>
                    <a:pt x="89269" y="0"/>
                    <a:pt x="0" y="89269"/>
                    <a:pt x="0" y="199387"/>
                  </a:cubicBezTo>
                  <a:cubicBezTo>
                    <a:pt x="0" y="309505"/>
                    <a:pt x="89269" y="398774"/>
                    <a:pt x="199387" y="398774"/>
                  </a:cubicBezTo>
                  <a:cubicBezTo>
                    <a:pt x="309484" y="398723"/>
                    <a:pt x="398723" y="309484"/>
                    <a:pt x="398774" y="199387"/>
                  </a:cubicBezTo>
                  <a:close/>
                  <a:moveTo>
                    <a:pt x="199387" y="375723"/>
                  </a:moveTo>
                  <a:cubicBezTo>
                    <a:pt x="101998" y="375723"/>
                    <a:pt x="23051" y="296775"/>
                    <a:pt x="23051" y="199387"/>
                  </a:cubicBezTo>
                  <a:cubicBezTo>
                    <a:pt x="23051" y="101998"/>
                    <a:pt x="101998" y="23051"/>
                    <a:pt x="199387" y="23051"/>
                  </a:cubicBezTo>
                  <a:cubicBezTo>
                    <a:pt x="296775" y="23051"/>
                    <a:pt x="375723" y="101998"/>
                    <a:pt x="375723" y="199387"/>
                  </a:cubicBezTo>
                  <a:cubicBezTo>
                    <a:pt x="375622" y="296744"/>
                    <a:pt x="296733" y="375648"/>
                    <a:pt x="199375" y="375769"/>
                  </a:cubicBezTo>
                  <a:close/>
                </a:path>
              </a:pathLst>
            </a:custGeom>
            <a:grpFill/>
            <a:ln w="11509" cap="flat">
              <a:noFill/>
              <a:prstDash val="solid"/>
              <a:miter/>
            </a:ln>
          </p:spPr>
          <p:txBody>
            <a:bodyPr rtlCol="0" anchor="ctr"/>
            <a:lstStyle/>
            <a:p>
              <a:endParaRPr lang="en-ID"/>
            </a:p>
          </p:txBody>
        </p:sp>
      </p:grpSp>
      <p:cxnSp>
        <p:nvCxnSpPr>
          <p:cNvPr id="11" name="Straight Arrow Connector 10">
            <a:extLst>
              <a:ext uri="{FF2B5EF4-FFF2-40B4-BE49-F238E27FC236}">
                <a16:creationId xmlns:a16="http://schemas.microsoft.com/office/drawing/2014/main" id="{9265500C-4B2E-1A13-6604-20F9E5013B44}"/>
              </a:ext>
            </a:extLst>
          </p:cNvPr>
          <p:cNvCxnSpPr>
            <a:cxnSpLocks/>
            <a:endCxn id="28" idx="0"/>
          </p:cNvCxnSpPr>
          <p:nvPr/>
        </p:nvCxnSpPr>
        <p:spPr>
          <a:xfrm>
            <a:off x="4525728" y="4680760"/>
            <a:ext cx="0" cy="218435"/>
          </a:xfrm>
          <a:prstGeom prst="straightConnector1">
            <a:avLst/>
          </a:prstGeom>
          <a:ln w="34925">
            <a:solidFill>
              <a:srgbClr val="FFD32E"/>
            </a:solidFill>
            <a:tailEnd type="arrow"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777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D80E0-E62F-4C57-A8E1-B0F9CA3B623E}"/>
              </a:ext>
            </a:extLst>
          </p:cNvPr>
          <p:cNvSpPr>
            <a:spLocks noGrp="1"/>
          </p:cNvSpPr>
          <p:nvPr>
            <p:ph type="title"/>
          </p:nvPr>
        </p:nvSpPr>
        <p:spPr/>
        <p:txBody>
          <a:bodyPr>
            <a:normAutofit/>
          </a:bodyPr>
          <a:lstStyle/>
          <a:p>
            <a:r>
              <a:rPr lang="en-US"/>
              <a:t>Projections</a:t>
            </a:r>
          </a:p>
        </p:txBody>
      </p:sp>
      <p:sp>
        <p:nvSpPr>
          <p:cNvPr id="4" name="Footer Placeholder 3">
            <a:extLst>
              <a:ext uri="{FF2B5EF4-FFF2-40B4-BE49-F238E27FC236}">
                <a16:creationId xmlns:a16="http://schemas.microsoft.com/office/drawing/2014/main" id="{E537D4BD-6ED2-472C-9A45-1DA47F9287F7}"/>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endParaRPr lang="en-US" dirty="0"/>
          </a:p>
        </p:txBody>
      </p:sp>
      <p:sp>
        <p:nvSpPr>
          <p:cNvPr id="5" name="Slide Number Placeholder 4">
            <a:extLst>
              <a:ext uri="{FF2B5EF4-FFF2-40B4-BE49-F238E27FC236}">
                <a16:creationId xmlns:a16="http://schemas.microsoft.com/office/drawing/2014/main" id="{B75D37EA-D897-46C8-AD5F-BD4EE5F48BE9}"/>
              </a:ext>
            </a:extLst>
          </p:cNvPr>
          <p:cNvSpPr>
            <a:spLocks noGrp="1"/>
          </p:cNvSpPr>
          <p:nvPr>
            <p:ph type="sldNum" sz="quarter" idx="12"/>
          </p:nvPr>
        </p:nvSpPr>
        <p:spPr/>
        <p:txBody>
          <a:bodyPr/>
          <a:lstStyle/>
          <a:p>
            <a:fld id="{7A4098E9-92C9-477D-BEAF-BDB50A38DDA1}" type="slidenum">
              <a:rPr lang="en-US" smtClean="0"/>
              <a:pPr/>
              <a:t>25</a:t>
            </a:fld>
            <a:endParaRPr lang="en-US" dirty="0"/>
          </a:p>
        </p:txBody>
      </p:sp>
      <p:grpSp>
        <p:nvGrpSpPr>
          <p:cNvPr id="8" name="Group 7">
            <a:extLst>
              <a:ext uri="{FF2B5EF4-FFF2-40B4-BE49-F238E27FC236}">
                <a16:creationId xmlns:a16="http://schemas.microsoft.com/office/drawing/2014/main" id="{0CF512CD-C03C-48FB-B08E-B05614C9E89A}"/>
              </a:ext>
            </a:extLst>
          </p:cNvPr>
          <p:cNvGrpSpPr/>
          <p:nvPr/>
        </p:nvGrpSpPr>
        <p:grpSpPr>
          <a:xfrm>
            <a:off x="609599" y="1366925"/>
            <a:ext cx="10972799" cy="3932880"/>
            <a:chOff x="609600" y="1324920"/>
            <a:chExt cx="9829800" cy="3932880"/>
          </a:xfrm>
        </p:grpSpPr>
        <p:sp>
          <p:nvSpPr>
            <p:cNvPr id="6" name="Rectangle: Rounded Corners 5">
              <a:extLst>
                <a:ext uri="{FF2B5EF4-FFF2-40B4-BE49-F238E27FC236}">
                  <a16:creationId xmlns:a16="http://schemas.microsoft.com/office/drawing/2014/main" id="{37A38782-C5B6-4BEA-ACAA-FCD92459BCE7}"/>
                </a:ext>
              </a:extLst>
            </p:cNvPr>
            <p:cNvSpPr/>
            <p:nvPr/>
          </p:nvSpPr>
          <p:spPr>
            <a:xfrm>
              <a:off x="609600" y="1324920"/>
              <a:ext cx="4810125" cy="3932880"/>
            </a:xfrm>
            <a:prstGeom prst="roundRect">
              <a:avLst>
                <a:gd name="adj" fmla="val 5831"/>
              </a:avLst>
            </a:prstGeom>
            <a:solidFill>
              <a:schemeClr val="bg1"/>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F349C93-D1E2-4044-9282-7BF07E218DFC}"/>
                </a:ext>
              </a:extLst>
            </p:cNvPr>
            <p:cNvSpPr/>
            <p:nvPr/>
          </p:nvSpPr>
          <p:spPr>
            <a:xfrm>
              <a:off x="5629275" y="1324920"/>
              <a:ext cx="4810125" cy="3932880"/>
            </a:xfrm>
            <a:prstGeom prst="roundRect">
              <a:avLst>
                <a:gd name="adj" fmla="val 5831"/>
              </a:avLst>
            </a:prstGeom>
            <a:solidFill>
              <a:schemeClr val="bg1"/>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84B4348F-378D-4F70-B0DE-A3B941C403B2}"/>
              </a:ext>
            </a:extLst>
          </p:cNvPr>
          <p:cNvGrpSpPr/>
          <p:nvPr/>
        </p:nvGrpSpPr>
        <p:grpSpPr>
          <a:xfrm>
            <a:off x="922066" y="1258597"/>
            <a:ext cx="2659289" cy="982309"/>
            <a:chOff x="958147" y="1258597"/>
            <a:chExt cx="2659289" cy="982309"/>
          </a:xfrm>
        </p:grpSpPr>
        <p:sp>
          <p:nvSpPr>
            <p:cNvPr id="10" name="Rectangle: Top Corners Rounded 9">
              <a:extLst>
                <a:ext uri="{FF2B5EF4-FFF2-40B4-BE49-F238E27FC236}">
                  <a16:creationId xmlns:a16="http://schemas.microsoft.com/office/drawing/2014/main" id="{A9C5D828-01AB-48AC-93D6-82FE7E0D9BBA}"/>
                </a:ext>
              </a:extLst>
            </p:cNvPr>
            <p:cNvSpPr/>
            <p:nvPr/>
          </p:nvSpPr>
          <p:spPr>
            <a:xfrm flipH="1">
              <a:off x="958147" y="1258599"/>
              <a:ext cx="2659289" cy="108326"/>
            </a:xfrm>
            <a:prstGeom prst="round2SameRect">
              <a:avLst>
                <a:gd name="adj1" fmla="val 50000"/>
                <a:gd name="adj2" fmla="val 0"/>
              </a:avLst>
            </a:prstGeom>
            <a:solidFill>
              <a:schemeClr val="tx1">
                <a:lumMod val="50000"/>
                <a:lumOff val="50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Rectangle: Top Corners Rounded 10">
              <a:extLst>
                <a:ext uri="{FF2B5EF4-FFF2-40B4-BE49-F238E27FC236}">
                  <a16:creationId xmlns:a16="http://schemas.microsoft.com/office/drawing/2014/main" id="{ADE86E76-F38B-4DB5-B060-7019EF7289A4}"/>
                </a:ext>
              </a:extLst>
            </p:cNvPr>
            <p:cNvSpPr/>
            <p:nvPr/>
          </p:nvSpPr>
          <p:spPr>
            <a:xfrm rot="10800000">
              <a:off x="1044030" y="1258597"/>
              <a:ext cx="2465456" cy="982309"/>
            </a:xfrm>
            <a:prstGeom prst="round2SameRect">
              <a:avLst>
                <a:gd name="adj1" fmla="val 7049"/>
                <a:gd name="adj2" fmla="val 0"/>
              </a:avLst>
            </a:prstGeom>
            <a:solidFill>
              <a:schemeClr val="tx1">
                <a:lumMod val="85000"/>
                <a:lumOff val="15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EDC42C5A-BE40-4753-888C-0E8B3CC474F5}"/>
                </a:ext>
              </a:extLst>
            </p:cNvPr>
            <p:cNvGrpSpPr/>
            <p:nvPr/>
          </p:nvGrpSpPr>
          <p:grpSpPr>
            <a:xfrm>
              <a:off x="1311296" y="1421056"/>
              <a:ext cx="2132319" cy="665820"/>
              <a:chOff x="1066799" y="1421056"/>
              <a:chExt cx="2132319" cy="665820"/>
            </a:xfrm>
          </p:grpSpPr>
          <p:sp>
            <p:nvSpPr>
              <p:cNvPr id="13" name="TextBox 12">
                <a:extLst>
                  <a:ext uri="{FF2B5EF4-FFF2-40B4-BE49-F238E27FC236}">
                    <a16:creationId xmlns:a16="http://schemas.microsoft.com/office/drawing/2014/main" id="{A13280B0-FD17-4D1C-99E8-A72AF2E68D2B}"/>
                  </a:ext>
                </a:extLst>
              </p:cNvPr>
              <p:cNvSpPr txBox="1"/>
              <p:nvPr/>
            </p:nvSpPr>
            <p:spPr>
              <a:xfrm>
                <a:off x="1066800" y="1594433"/>
                <a:ext cx="2132318" cy="492443"/>
              </a:xfrm>
              <a:prstGeom prst="rect">
                <a:avLst/>
              </a:prstGeom>
              <a:noFill/>
            </p:spPr>
            <p:txBody>
              <a:bodyPr wrap="square" lIns="0" tIns="0" rIns="0" bIns="0" rtlCol="0" anchor="t" anchorCtr="0">
                <a:spAutoFit/>
              </a:bodyPr>
              <a:lstStyle/>
              <a:p>
                <a:r>
                  <a:rPr lang="en-US" sz="1600" b="1">
                    <a:solidFill>
                      <a:schemeClr val="bg1"/>
                    </a:solidFill>
                  </a:rPr>
                  <a:t>Projected Miner and Infra Installations</a:t>
                </a:r>
                <a:endParaRPr lang="en-US" sz="1600" b="1" dirty="0">
                  <a:solidFill>
                    <a:schemeClr val="bg1"/>
                  </a:solidFill>
                </a:endParaRPr>
              </a:p>
            </p:txBody>
          </p:sp>
          <p:sp>
            <p:nvSpPr>
              <p:cNvPr id="14" name="Rectangle: Rounded Corners 13">
                <a:extLst>
                  <a:ext uri="{FF2B5EF4-FFF2-40B4-BE49-F238E27FC236}">
                    <a16:creationId xmlns:a16="http://schemas.microsoft.com/office/drawing/2014/main" id="{9B62E5AF-ABAB-4ACF-B194-7ECEDDB46375}"/>
                  </a:ext>
                </a:extLst>
              </p:cNvPr>
              <p:cNvSpPr/>
              <p:nvPr/>
            </p:nvSpPr>
            <p:spPr>
              <a:xfrm>
                <a:off x="1066799" y="1421056"/>
                <a:ext cx="173230" cy="31227"/>
              </a:xfrm>
              <a:prstGeom prst="roundRect">
                <a:avLst>
                  <a:gd name="adj" fmla="val 50000"/>
                </a:avLst>
              </a:prstGeom>
              <a:solidFill>
                <a:srgbClr val="FDB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 name="Group 20">
            <a:extLst>
              <a:ext uri="{FF2B5EF4-FFF2-40B4-BE49-F238E27FC236}">
                <a16:creationId xmlns:a16="http://schemas.microsoft.com/office/drawing/2014/main" id="{25AB7D9D-11A8-48B1-94FC-3DDE994F40F1}"/>
              </a:ext>
            </a:extLst>
          </p:cNvPr>
          <p:cNvGrpSpPr/>
          <p:nvPr/>
        </p:nvGrpSpPr>
        <p:grpSpPr>
          <a:xfrm>
            <a:off x="6570391" y="1258597"/>
            <a:ext cx="2659289" cy="982309"/>
            <a:chOff x="958147" y="1258597"/>
            <a:chExt cx="2659289" cy="982309"/>
          </a:xfrm>
        </p:grpSpPr>
        <p:sp>
          <p:nvSpPr>
            <p:cNvPr id="22" name="Rectangle: Top Corners Rounded 21">
              <a:extLst>
                <a:ext uri="{FF2B5EF4-FFF2-40B4-BE49-F238E27FC236}">
                  <a16:creationId xmlns:a16="http://schemas.microsoft.com/office/drawing/2014/main" id="{85CF223E-B3B0-4153-9803-49C026374C23}"/>
                </a:ext>
              </a:extLst>
            </p:cNvPr>
            <p:cNvSpPr/>
            <p:nvPr/>
          </p:nvSpPr>
          <p:spPr>
            <a:xfrm flipH="1">
              <a:off x="958147" y="1258599"/>
              <a:ext cx="2659289" cy="108326"/>
            </a:xfrm>
            <a:prstGeom prst="round2SameRect">
              <a:avLst>
                <a:gd name="adj1" fmla="val 50000"/>
                <a:gd name="adj2" fmla="val 0"/>
              </a:avLst>
            </a:prstGeom>
            <a:solidFill>
              <a:schemeClr val="tx1">
                <a:lumMod val="50000"/>
                <a:lumOff val="50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Rectangle: Top Corners Rounded 22">
              <a:extLst>
                <a:ext uri="{FF2B5EF4-FFF2-40B4-BE49-F238E27FC236}">
                  <a16:creationId xmlns:a16="http://schemas.microsoft.com/office/drawing/2014/main" id="{E45ECAA7-C790-41C8-9B5A-C923F7BBD117}"/>
                </a:ext>
              </a:extLst>
            </p:cNvPr>
            <p:cNvSpPr/>
            <p:nvPr/>
          </p:nvSpPr>
          <p:spPr>
            <a:xfrm rot="10800000">
              <a:off x="1044030" y="1258597"/>
              <a:ext cx="2465456" cy="982309"/>
            </a:xfrm>
            <a:prstGeom prst="round2SameRect">
              <a:avLst>
                <a:gd name="adj1" fmla="val 7049"/>
                <a:gd name="adj2" fmla="val 0"/>
              </a:avLst>
            </a:prstGeom>
            <a:solidFill>
              <a:schemeClr val="tx1">
                <a:lumMod val="85000"/>
                <a:lumOff val="15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4" name="Group 23">
              <a:extLst>
                <a:ext uri="{FF2B5EF4-FFF2-40B4-BE49-F238E27FC236}">
                  <a16:creationId xmlns:a16="http://schemas.microsoft.com/office/drawing/2014/main" id="{3A58097C-D95B-4CD5-821C-DE33F617783C}"/>
                </a:ext>
              </a:extLst>
            </p:cNvPr>
            <p:cNvGrpSpPr/>
            <p:nvPr/>
          </p:nvGrpSpPr>
          <p:grpSpPr>
            <a:xfrm>
              <a:off x="1311296" y="1421056"/>
              <a:ext cx="2132319" cy="665820"/>
              <a:chOff x="1066799" y="1421056"/>
              <a:chExt cx="2132319" cy="665820"/>
            </a:xfrm>
          </p:grpSpPr>
          <p:sp>
            <p:nvSpPr>
              <p:cNvPr id="25" name="TextBox 24">
                <a:extLst>
                  <a:ext uri="{FF2B5EF4-FFF2-40B4-BE49-F238E27FC236}">
                    <a16:creationId xmlns:a16="http://schemas.microsoft.com/office/drawing/2014/main" id="{9274A2F1-6559-41A2-8154-494C848B3E29}"/>
                  </a:ext>
                </a:extLst>
              </p:cNvPr>
              <p:cNvSpPr txBox="1"/>
              <p:nvPr/>
            </p:nvSpPr>
            <p:spPr>
              <a:xfrm>
                <a:off x="1066800" y="1594433"/>
                <a:ext cx="2132318" cy="492443"/>
              </a:xfrm>
              <a:prstGeom prst="rect">
                <a:avLst/>
              </a:prstGeom>
              <a:noFill/>
            </p:spPr>
            <p:txBody>
              <a:bodyPr wrap="square" lIns="0" tIns="0" rIns="0" bIns="0" rtlCol="0" anchor="t" anchorCtr="0">
                <a:spAutoFit/>
              </a:bodyPr>
              <a:lstStyle/>
              <a:p>
                <a:r>
                  <a:rPr lang="en-US" sz="1600" b="1">
                    <a:solidFill>
                      <a:schemeClr val="bg1"/>
                    </a:solidFill>
                  </a:rPr>
                  <a:t>Network </a:t>
                </a:r>
              </a:p>
              <a:p>
                <a:r>
                  <a:rPr lang="en-US" sz="1600" b="1">
                    <a:solidFill>
                      <a:schemeClr val="bg1"/>
                    </a:solidFill>
                  </a:rPr>
                  <a:t>Growth</a:t>
                </a:r>
              </a:p>
            </p:txBody>
          </p:sp>
          <p:sp>
            <p:nvSpPr>
              <p:cNvPr id="26" name="Rectangle: Rounded Corners 25">
                <a:extLst>
                  <a:ext uri="{FF2B5EF4-FFF2-40B4-BE49-F238E27FC236}">
                    <a16:creationId xmlns:a16="http://schemas.microsoft.com/office/drawing/2014/main" id="{8B8E9B65-1758-4C63-9D13-2624FDC32F0D}"/>
                  </a:ext>
                </a:extLst>
              </p:cNvPr>
              <p:cNvSpPr/>
              <p:nvPr/>
            </p:nvSpPr>
            <p:spPr>
              <a:xfrm>
                <a:off x="1066799" y="1421056"/>
                <a:ext cx="173230" cy="31227"/>
              </a:xfrm>
              <a:prstGeom prst="roundRect">
                <a:avLst>
                  <a:gd name="adj" fmla="val 50000"/>
                </a:avLst>
              </a:prstGeom>
              <a:solidFill>
                <a:srgbClr val="FDB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27" name="Chart 26">
            <a:extLst>
              <a:ext uri="{FF2B5EF4-FFF2-40B4-BE49-F238E27FC236}">
                <a16:creationId xmlns:a16="http://schemas.microsoft.com/office/drawing/2014/main" id="{FE7271B8-1A4C-4ABD-973B-F7964C539241}"/>
              </a:ext>
            </a:extLst>
          </p:cNvPr>
          <p:cNvGraphicFramePr>
            <a:graphicFrameLocks/>
          </p:cNvGraphicFramePr>
          <p:nvPr>
            <p:extLst>
              <p:ext uri="{D42A27DB-BD31-4B8C-83A1-F6EECF244321}">
                <p14:modId xmlns:p14="http://schemas.microsoft.com/office/powerpoint/2010/main" val="3629527295"/>
              </p:ext>
            </p:extLst>
          </p:nvPr>
        </p:nvGraphicFramePr>
        <p:xfrm>
          <a:off x="922066" y="2314384"/>
          <a:ext cx="4745309" cy="283673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8" name="Chart 27">
            <a:extLst>
              <a:ext uri="{FF2B5EF4-FFF2-40B4-BE49-F238E27FC236}">
                <a16:creationId xmlns:a16="http://schemas.microsoft.com/office/drawing/2014/main" id="{598A4483-D517-4290-A13E-2DA4C5780265}"/>
              </a:ext>
            </a:extLst>
          </p:cNvPr>
          <p:cNvGraphicFramePr>
            <a:graphicFrameLocks/>
          </p:cNvGraphicFramePr>
          <p:nvPr>
            <p:extLst>
              <p:ext uri="{D42A27DB-BD31-4B8C-83A1-F6EECF244321}">
                <p14:modId xmlns:p14="http://schemas.microsoft.com/office/powerpoint/2010/main" val="936122703"/>
              </p:ext>
            </p:extLst>
          </p:nvPr>
        </p:nvGraphicFramePr>
        <p:xfrm>
          <a:off x="6570390" y="2349232"/>
          <a:ext cx="4699543" cy="2801888"/>
        </p:xfrm>
        <a:graphic>
          <a:graphicData uri="http://schemas.openxmlformats.org/drawingml/2006/chart">
            <c:chart xmlns:c="http://schemas.openxmlformats.org/drawingml/2006/chart" xmlns:r="http://schemas.openxmlformats.org/officeDocument/2006/relationships" r:id="rId3"/>
          </a:graphicData>
        </a:graphic>
      </p:graphicFrame>
      <p:sp>
        <p:nvSpPr>
          <p:cNvPr id="29" name="TextBox 28">
            <a:extLst>
              <a:ext uri="{FF2B5EF4-FFF2-40B4-BE49-F238E27FC236}">
                <a16:creationId xmlns:a16="http://schemas.microsoft.com/office/drawing/2014/main" id="{C926961D-D97B-422B-B6A6-AA7697020839}"/>
              </a:ext>
            </a:extLst>
          </p:cNvPr>
          <p:cNvSpPr txBox="1"/>
          <p:nvPr/>
        </p:nvSpPr>
        <p:spPr>
          <a:xfrm>
            <a:off x="1632857" y="5446800"/>
            <a:ext cx="9767290" cy="738664"/>
          </a:xfrm>
          <a:prstGeom prst="rect">
            <a:avLst/>
          </a:prstGeom>
          <a:noFill/>
        </p:spPr>
        <p:txBody>
          <a:bodyPr wrap="square" lIns="0" tIns="0" rIns="0" bIns="0" rtlCol="0" anchor="t" anchorCtr="0">
            <a:spAutoFit/>
          </a:bodyPr>
          <a:lstStyle/>
          <a:p>
            <a:r>
              <a:rPr lang="en-US" sz="1600" b="1" dirty="0">
                <a:solidFill>
                  <a:srgbClr val="37617A"/>
                </a:solidFill>
              </a:rPr>
              <a:t>Long-term demand expected due to stable device ROI, increased token value, and decentralized solution which does not rely on third parties, coverage area expected to reach over 140M potential data miners, with 7.5% penetration or 10M+ miners by Year 6.</a:t>
            </a:r>
          </a:p>
        </p:txBody>
      </p:sp>
      <p:grpSp>
        <p:nvGrpSpPr>
          <p:cNvPr id="49" name="Group 48">
            <a:extLst>
              <a:ext uri="{FF2B5EF4-FFF2-40B4-BE49-F238E27FC236}">
                <a16:creationId xmlns:a16="http://schemas.microsoft.com/office/drawing/2014/main" id="{C56C1564-D62B-4EF0-A188-3CAC0A649B1C}"/>
              </a:ext>
            </a:extLst>
          </p:cNvPr>
          <p:cNvGrpSpPr/>
          <p:nvPr/>
        </p:nvGrpSpPr>
        <p:grpSpPr>
          <a:xfrm>
            <a:off x="882761" y="5542766"/>
            <a:ext cx="463614" cy="463614"/>
            <a:chOff x="882761" y="5542766"/>
            <a:chExt cx="463614" cy="463614"/>
          </a:xfrm>
        </p:grpSpPr>
        <p:sp>
          <p:nvSpPr>
            <p:cNvPr id="33" name="Freeform: Shape 32">
              <a:extLst>
                <a:ext uri="{FF2B5EF4-FFF2-40B4-BE49-F238E27FC236}">
                  <a16:creationId xmlns:a16="http://schemas.microsoft.com/office/drawing/2014/main" id="{9D3FACA3-099F-4EDB-983D-F8CD52123E38}"/>
                </a:ext>
              </a:extLst>
            </p:cNvPr>
            <p:cNvSpPr/>
            <p:nvPr/>
          </p:nvSpPr>
          <p:spPr>
            <a:xfrm>
              <a:off x="882761" y="5542766"/>
              <a:ext cx="463614" cy="463614"/>
            </a:xfrm>
            <a:custGeom>
              <a:avLst/>
              <a:gdLst>
                <a:gd name="connsiteX0" fmla="*/ 368629 w 463614"/>
                <a:gd name="connsiteY0" fmla="*/ 2263 h 463614"/>
                <a:gd name="connsiteX1" fmla="*/ 363165 w 463614"/>
                <a:gd name="connsiteY1" fmla="*/ 0 h 463614"/>
                <a:gd name="connsiteX2" fmla="*/ 38635 w 463614"/>
                <a:gd name="connsiteY2" fmla="*/ 0 h 463614"/>
                <a:gd name="connsiteX3" fmla="*/ 0 w 463614"/>
                <a:gd name="connsiteY3" fmla="*/ 38635 h 463614"/>
                <a:gd name="connsiteX4" fmla="*/ 0 w 463614"/>
                <a:gd name="connsiteY4" fmla="*/ 424980 h 463614"/>
                <a:gd name="connsiteX5" fmla="*/ 38635 w 463614"/>
                <a:gd name="connsiteY5" fmla="*/ 463614 h 463614"/>
                <a:gd name="connsiteX6" fmla="*/ 424980 w 463614"/>
                <a:gd name="connsiteY6" fmla="*/ 463614 h 463614"/>
                <a:gd name="connsiteX7" fmla="*/ 463614 w 463614"/>
                <a:gd name="connsiteY7" fmla="*/ 424980 h 463614"/>
                <a:gd name="connsiteX8" fmla="*/ 463614 w 463614"/>
                <a:gd name="connsiteY8" fmla="*/ 100450 h 463614"/>
                <a:gd name="connsiteX9" fmla="*/ 461351 w 463614"/>
                <a:gd name="connsiteY9" fmla="*/ 94986 h 463614"/>
                <a:gd name="connsiteX10" fmla="*/ 370892 w 463614"/>
                <a:gd name="connsiteY10" fmla="*/ 26381 h 463614"/>
                <a:gd name="connsiteX11" fmla="*/ 437234 w 463614"/>
                <a:gd name="connsiteY11" fmla="*/ 92723 h 463614"/>
                <a:gd name="connsiteX12" fmla="*/ 394072 w 463614"/>
                <a:gd name="connsiteY12" fmla="*/ 92723 h 463614"/>
                <a:gd name="connsiteX13" fmla="*/ 370892 w 463614"/>
                <a:gd name="connsiteY13" fmla="*/ 69542 h 463614"/>
                <a:gd name="connsiteX14" fmla="*/ 54110 w 463614"/>
                <a:gd name="connsiteY14" fmla="*/ 448161 h 463614"/>
                <a:gd name="connsiteX15" fmla="*/ 38635 w 463614"/>
                <a:gd name="connsiteY15" fmla="*/ 448161 h 463614"/>
                <a:gd name="connsiteX16" fmla="*/ 15454 w 463614"/>
                <a:gd name="connsiteY16" fmla="*/ 424980 h 463614"/>
                <a:gd name="connsiteX17" fmla="*/ 15454 w 463614"/>
                <a:gd name="connsiteY17" fmla="*/ 38635 h 463614"/>
                <a:gd name="connsiteX18" fmla="*/ 38635 w 463614"/>
                <a:gd name="connsiteY18" fmla="*/ 15454 h 463614"/>
                <a:gd name="connsiteX19" fmla="*/ 54110 w 463614"/>
                <a:gd name="connsiteY19" fmla="*/ 15454 h 463614"/>
                <a:gd name="connsiteX20" fmla="*/ 46361 w 463614"/>
                <a:gd name="connsiteY20" fmla="*/ 38635 h 463614"/>
                <a:gd name="connsiteX21" fmla="*/ 46361 w 463614"/>
                <a:gd name="connsiteY21" fmla="*/ 424980 h 463614"/>
                <a:gd name="connsiteX22" fmla="*/ 54110 w 463614"/>
                <a:gd name="connsiteY22" fmla="*/ 448161 h 463614"/>
                <a:gd name="connsiteX23" fmla="*/ 100471 w 463614"/>
                <a:gd name="connsiteY23" fmla="*/ 448161 h 463614"/>
                <a:gd name="connsiteX24" fmla="*/ 84996 w 463614"/>
                <a:gd name="connsiteY24" fmla="*/ 448161 h 463614"/>
                <a:gd name="connsiteX25" fmla="*/ 61815 w 463614"/>
                <a:gd name="connsiteY25" fmla="*/ 424980 h 463614"/>
                <a:gd name="connsiteX26" fmla="*/ 61815 w 463614"/>
                <a:gd name="connsiteY26" fmla="*/ 38635 h 463614"/>
                <a:gd name="connsiteX27" fmla="*/ 84996 w 463614"/>
                <a:gd name="connsiteY27" fmla="*/ 15454 h 463614"/>
                <a:gd name="connsiteX28" fmla="*/ 100471 w 463614"/>
                <a:gd name="connsiteY28" fmla="*/ 15454 h 463614"/>
                <a:gd name="connsiteX29" fmla="*/ 92723 w 463614"/>
                <a:gd name="connsiteY29" fmla="*/ 38635 h 463614"/>
                <a:gd name="connsiteX30" fmla="*/ 92723 w 463614"/>
                <a:gd name="connsiteY30" fmla="*/ 424980 h 463614"/>
                <a:gd name="connsiteX31" fmla="*/ 100471 w 463614"/>
                <a:gd name="connsiteY31" fmla="*/ 448161 h 463614"/>
                <a:gd name="connsiteX32" fmla="*/ 448161 w 463614"/>
                <a:gd name="connsiteY32" fmla="*/ 424980 h 463614"/>
                <a:gd name="connsiteX33" fmla="*/ 424980 w 463614"/>
                <a:gd name="connsiteY33" fmla="*/ 448161 h 463614"/>
                <a:gd name="connsiteX34" fmla="*/ 131357 w 463614"/>
                <a:gd name="connsiteY34" fmla="*/ 448161 h 463614"/>
                <a:gd name="connsiteX35" fmla="*/ 108177 w 463614"/>
                <a:gd name="connsiteY35" fmla="*/ 424980 h 463614"/>
                <a:gd name="connsiteX36" fmla="*/ 108177 w 463614"/>
                <a:gd name="connsiteY36" fmla="*/ 38635 h 463614"/>
                <a:gd name="connsiteX37" fmla="*/ 131357 w 463614"/>
                <a:gd name="connsiteY37" fmla="*/ 15454 h 463614"/>
                <a:gd name="connsiteX38" fmla="*/ 355438 w 463614"/>
                <a:gd name="connsiteY38" fmla="*/ 15454 h 463614"/>
                <a:gd name="connsiteX39" fmla="*/ 355438 w 463614"/>
                <a:gd name="connsiteY39" fmla="*/ 69542 h 463614"/>
                <a:gd name="connsiteX40" fmla="*/ 394072 w 463614"/>
                <a:gd name="connsiteY40" fmla="*/ 108177 h 463614"/>
                <a:gd name="connsiteX41" fmla="*/ 448161 w 463614"/>
                <a:gd name="connsiteY41" fmla="*/ 108177 h 46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63614" h="463614">
                  <a:moveTo>
                    <a:pt x="368629" y="2263"/>
                  </a:moveTo>
                  <a:cubicBezTo>
                    <a:pt x="367180" y="814"/>
                    <a:pt x="365214" y="0"/>
                    <a:pt x="363165" y="0"/>
                  </a:cubicBezTo>
                  <a:lnTo>
                    <a:pt x="38635" y="0"/>
                  </a:lnTo>
                  <a:cubicBezTo>
                    <a:pt x="17307" y="24"/>
                    <a:pt x="24" y="17307"/>
                    <a:pt x="0" y="38635"/>
                  </a:cubicBezTo>
                  <a:lnTo>
                    <a:pt x="0" y="424980"/>
                  </a:lnTo>
                  <a:cubicBezTo>
                    <a:pt x="24" y="446307"/>
                    <a:pt x="17307" y="463590"/>
                    <a:pt x="38635" y="463614"/>
                  </a:cubicBezTo>
                  <a:lnTo>
                    <a:pt x="424980" y="463614"/>
                  </a:lnTo>
                  <a:cubicBezTo>
                    <a:pt x="446307" y="463590"/>
                    <a:pt x="463590" y="446307"/>
                    <a:pt x="463614" y="424980"/>
                  </a:cubicBezTo>
                  <a:lnTo>
                    <a:pt x="463614" y="100450"/>
                  </a:lnTo>
                  <a:cubicBezTo>
                    <a:pt x="463614" y="98400"/>
                    <a:pt x="462800" y="96435"/>
                    <a:pt x="461351" y="94986"/>
                  </a:cubicBezTo>
                  <a:close/>
                  <a:moveTo>
                    <a:pt x="370892" y="26381"/>
                  </a:moveTo>
                  <a:lnTo>
                    <a:pt x="437234" y="92723"/>
                  </a:lnTo>
                  <a:lnTo>
                    <a:pt x="394072" y="92723"/>
                  </a:lnTo>
                  <a:cubicBezTo>
                    <a:pt x="381276" y="92708"/>
                    <a:pt x="370906" y="82338"/>
                    <a:pt x="370892" y="69542"/>
                  </a:cubicBezTo>
                  <a:close/>
                  <a:moveTo>
                    <a:pt x="54110" y="448161"/>
                  </a:moveTo>
                  <a:lnTo>
                    <a:pt x="38635" y="448161"/>
                  </a:lnTo>
                  <a:cubicBezTo>
                    <a:pt x="25838" y="448146"/>
                    <a:pt x="15469" y="437776"/>
                    <a:pt x="15454" y="424980"/>
                  </a:cubicBezTo>
                  <a:lnTo>
                    <a:pt x="15454" y="38635"/>
                  </a:lnTo>
                  <a:cubicBezTo>
                    <a:pt x="15469" y="25838"/>
                    <a:pt x="25838" y="15469"/>
                    <a:pt x="38635" y="15454"/>
                  </a:cubicBezTo>
                  <a:lnTo>
                    <a:pt x="54110" y="15454"/>
                  </a:lnTo>
                  <a:cubicBezTo>
                    <a:pt x="49073" y="22132"/>
                    <a:pt x="46353" y="30270"/>
                    <a:pt x="46361" y="38635"/>
                  </a:cubicBezTo>
                  <a:lnTo>
                    <a:pt x="46361" y="424980"/>
                  </a:lnTo>
                  <a:cubicBezTo>
                    <a:pt x="46353" y="433344"/>
                    <a:pt x="49073" y="441483"/>
                    <a:pt x="54110" y="448161"/>
                  </a:cubicBezTo>
                  <a:close/>
                  <a:moveTo>
                    <a:pt x="100471" y="448161"/>
                  </a:moveTo>
                  <a:lnTo>
                    <a:pt x="84996" y="448161"/>
                  </a:lnTo>
                  <a:cubicBezTo>
                    <a:pt x="72200" y="448146"/>
                    <a:pt x="61830" y="437776"/>
                    <a:pt x="61815" y="424980"/>
                  </a:cubicBezTo>
                  <a:lnTo>
                    <a:pt x="61815" y="38635"/>
                  </a:lnTo>
                  <a:cubicBezTo>
                    <a:pt x="61830" y="25838"/>
                    <a:pt x="72200" y="15469"/>
                    <a:pt x="84996" y="15454"/>
                  </a:cubicBezTo>
                  <a:lnTo>
                    <a:pt x="100471" y="15454"/>
                  </a:lnTo>
                  <a:cubicBezTo>
                    <a:pt x="95434" y="22132"/>
                    <a:pt x="92714" y="30270"/>
                    <a:pt x="92723" y="38635"/>
                  </a:cubicBezTo>
                  <a:lnTo>
                    <a:pt x="92723" y="424980"/>
                  </a:lnTo>
                  <a:cubicBezTo>
                    <a:pt x="92714" y="433344"/>
                    <a:pt x="95434" y="441483"/>
                    <a:pt x="100471" y="448161"/>
                  </a:cubicBezTo>
                  <a:close/>
                  <a:moveTo>
                    <a:pt x="448161" y="424980"/>
                  </a:moveTo>
                  <a:cubicBezTo>
                    <a:pt x="448146" y="437776"/>
                    <a:pt x="437776" y="448146"/>
                    <a:pt x="424980" y="448161"/>
                  </a:cubicBezTo>
                  <a:lnTo>
                    <a:pt x="131357" y="448161"/>
                  </a:lnTo>
                  <a:cubicBezTo>
                    <a:pt x="118562" y="448146"/>
                    <a:pt x="108191" y="437776"/>
                    <a:pt x="108177" y="424980"/>
                  </a:cubicBezTo>
                  <a:lnTo>
                    <a:pt x="108177" y="38635"/>
                  </a:lnTo>
                  <a:cubicBezTo>
                    <a:pt x="108191" y="25838"/>
                    <a:pt x="118562" y="15469"/>
                    <a:pt x="131357" y="15454"/>
                  </a:cubicBezTo>
                  <a:lnTo>
                    <a:pt x="355438" y="15454"/>
                  </a:lnTo>
                  <a:lnTo>
                    <a:pt x="355438" y="69542"/>
                  </a:lnTo>
                  <a:cubicBezTo>
                    <a:pt x="355462" y="90869"/>
                    <a:pt x="372745" y="108153"/>
                    <a:pt x="394072" y="108177"/>
                  </a:cubicBezTo>
                  <a:lnTo>
                    <a:pt x="448161" y="108177"/>
                  </a:lnTo>
                  <a:close/>
                </a:path>
              </a:pathLst>
            </a:custGeom>
            <a:solidFill>
              <a:srgbClr val="FDB837"/>
            </a:solidFill>
            <a:ln w="94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2C45069-94AA-4A79-98B1-C28BF5982E40}"/>
                </a:ext>
              </a:extLst>
            </p:cNvPr>
            <p:cNvSpPr/>
            <p:nvPr/>
          </p:nvSpPr>
          <p:spPr>
            <a:xfrm>
              <a:off x="1099115" y="5681851"/>
              <a:ext cx="200899" cy="15453"/>
            </a:xfrm>
            <a:custGeom>
              <a:avLst/>
              <a:gdLst>
                <a:gd name="connsiteX0" fmla="*/ 0 w 200899"/>
                <a:gd name="connsiteY0" fmla="*/ 7727 h 15453"/>
                <a:gd name="connsiteX1" fmla="*/ 7727 w 200899"/>
                <a:gd name="connsiteY1" fmla="*/ 15454 h 15453"/>
                <a:gd name="connsiteX2" fmla="*/ 193173 w 200899"/>
                <a:gd name="connsiteY2" fmla="*/ 15454 h 15453"/>
                <a:gd name="connsiteX3" fmla="*/ 200900 w 200899"/>
                <a:gd name="connsiteY3" fmla="*/ 7727 h 15453"/>
                <a:gd name="connsiteX4" fmla="*/ 193173 w 200899"/>
                <a:gd name="connsiteY4" fmla="*/ 0 h 15453"/>
                <a:gd name="connsiteX5" fmla="*/ 7727 w 200899"/>
                <a:gd name="connsiteY5" fmla="*/ 0 h 15453"/>
                <a:gd name="connsiteX6" fmla="*/ 0 w 200899"/>
                <a:gd name="connsiteY6" fmla="*/ 7727 h 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99" h="15453">
                  <a:moveTo>
                    <a:pt x="0" y="7727"/>
                  </a:moveTo>
                  <a:cubicBezTo>
                    <a:pt x="0" y="11994"/>
                    <a:pt x="3460" y="15454"/>
                    <a:pt x="7727" y="15454"/>
                  </a:cubicBezTo>
                  <a:lnTo>
                    <a:pt x="193173" y="15454"/>
                  </a:lnTo>
                  <a:cubicBezTo>
                    <a:pt x="197440" y="15454"/>
                    <a:pt x="200900" y="11994"/>
                    <a:pt x="200900" y="7727"/>
                  </a:cubicBezTo>
                  <a:cubicBezTo>
                    <a:pt x="200900" y="3460"/>
                    <a:pt x="197440" y="0"/>
                    <a:pt x="193173" y="0"/>
                  </a:cubicBezTo>
                  <a:lnTo>
                    <a:pt x="7727" y="0"/>
                  </a:lnTo>
                  <a:cubicBezTo>
                    <a:pt x="3460" y="0"/>
                    <a:pt x="0" y="3460"/>
                    <a:pt x="0" y="7727"/>
                  </a:cubicBezTo>
                  <a:close/>
                </a:path>
              </a:pathLst>
            </a:custGeom>
            <a:solidFill>
              <a:srgbClr val="37617A"/>
            </a:solidFill>
            <a:ln w="94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ADAF3A2-7A36-4201-82E1-4F0842FBA5D7}"/>
                </a:ext>
              </a:extLst>
            </p:cNvPr>
            <p:cNvSpPr/>
            <p:nvPr/>
          </p:nvSpPr>
          <p:spPr>
            <a:xfrm>
              <a:off x="1021846" y="5728212"/>
              <a:ext cx="169991" cy="15453"/>
            </a:xfrm>
            <a:custGeom>
              <a:avLst/>
              <a:gdLst>
                <a:gd name="connsiteX0" fmla="*/ 7727 w 169991"/>
                <a:gd name="connsiteY0" fmla="*/ 15454 h 15453"/>
                <a:gd name="connsiteX1" fmla="*/ 162265 w 169991"/>
                <a:gd name="connsiteY1" fmla="*/ 15454 h 15453"/>
                <a:gd name="connsiteX2" fmla="*/ 169992 w 169991"/>
                <a:gd name="connsiteY2" fmla="*/ 7727 h 15453"/>
                <a:gd name="connsiteX3" fmla="*/ 162265 w 169991"/>
                <a:gd name="connsiteY3" fmla="*/ 0 h 15453"/>
                <a:gd name="connsiteX4" fmla="*/ 7727 w 169991"/>
                <a:gd name="connsiteY4" fmla="*/ 0 h 15453"/>
                <a:gd name="connsiteX5" fmla="*/ 0 w 169991"/>
                <a:gd name="connsiteY5" fmla="*/ 7727 h 15453"/>
                <a:gd name="connsiteX6" fmla="*/ 7727 w 169991"/>
                <a:gd name="connsiteY6" fmla="*/ 15454 h 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991" h="15453">
                  <a:moveTo>
                    <a:pt x="7727" y="15454"/>
                  </a:moveTo>
                  <a:lnTo>
                    <a:pt x="162265" y="15454"/>
                  </a:lnTo>
                  <a:cubicBezTo>
                    <a:pt x="166532" y="15454"/>
                    <a:pt x="169992" y="11994"/>
                    <a:pt x="169992" y="7727"/>
                  </a:cubicBezTo>
                  <a:cubicBezTo>
                    <a:pt x="169992" y="3460"/>
                    <a:pt x="166532" y="0"/>
                    <a:pt x="162265" y="0"/>
                  </a:cubicBezTo>
                  <a:lnTo>
                    <a:pt x="7727" y="0"/>
                  </a:lnTo>
                  <a:cubicBezTo>
                    <a:pt x="3460" y="0"/>
                    <a:pt x="0" y="3460"/>
                    <a:pt x="0" y="7727"/>
                  </a:cubicBezTo>
                  <a:cubicBezTo>
                    <a:pt x="0" y="11994"/>
                    <a:pt x="3460" y="15454"/>
                    <a:pt x="7727" y="15454"/>
                  </a:cubicBezTo>
                  <a:close/>
                </a:path>
              </a:pathLst>
            </a:custGeom>
            <a:solidFill>
              <a:srgbClr val="37617A"/>
            </a:solidFill>
            <a:ln w="949"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67E4216-F040-45F7-97A8-57777B5E6898}"/>
                </a:ext>
              </a:extLst>
            </p:cNvPr>
            <p:cNvSpPr/>
            <p:nvPr/>
          </p:nvSpPr>
          <p:spPr>
            <a:xfrm>
              <a:off x="1145476" y="5774574"/>
              <a:ext cx="154538" cy="15453"/>
            </a:xfrm>
            <a:custGeom>
              <a:avLst/>
              <a:gdLst>
                <a:gd name="connsiteX0" fmla="*/ 146811 w 154538"/>
                <a:gd name="connsiteY0" fmla="*/ 0 h 15453"/>
                <a:gd name="connsiteX1" fmla="*/ 7727 w 154538"/>
                <a:gd name="connsiteY1" fmla="*/ 0 h 15453"/>
                <a:gd name="connsiteX2" fmla="*/ 0 w 154538"/>
                <a:gd name="connsiteY2" fmla="*/ 7727 h 15453"/>
                <a:gd name="connsiteX3" fmla="*/ 7727 w 154538"/>
                <a:gd name="connsiteY3" fmla="*/ 15454 h 15453"/>
                <a:gd name="connsiteX4" fmla="*/ 146811 w 154538"/>
                <a:gd name="connsiteY4" fmla="*/ 15454 h 15453"/>
                <a:gd name="connsiteX5" fmla="*/ 154538 w 154538"/>
                <a:gd name="connsiteY5" fmla="*/ 7727 h 15453"/>
                <a:gd name="connsiteX6" fmla="*/ 146811 w 154538"/>
                <a:gd name="connsiteY6" fmla="*/ 0 h 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538" h="15453">
                  <a:moveTo>
                    <a:pt x="146811" y="0"/>
                  </a:moveTo>
                  <a:lnTo>
                    <a:pt x="7727" y="0"/>
                  </a:lnTo>
                  <a:cubicBezTo>
                    <a:pt x="3460" y="0"/>
                    <a:pt x="0" y="3460"/>
                    <a:pt x="0" y="7727"/>
                  </a:cubicBezTo>
                  <a:cubicBezTo>
                    <a:pt x="0" y="11994"/>
                    <a:pt x="3460" y="15454"/>
                    <a:pt x="7727" y="15454"/>
                  </a:cubicBezTo>
                  <a:lnTo>
                    <a:pt x="146811" y="15454"/>
                  </a:lnTo>
                  <a:cubicBezTo>
                    <a:pt x="151078" y="15454"/>
                    <a:pt x="154538" y="11994"/>
                    <a:pt x="154538" y="7727"/>
                  </a:cubicBezTo>
                  <a:cubicBezTo>
                    <a:pt x="154538" y="3460"/>
                    <a:pt x="151078" y="0"/>
                    <a:pt x="146811" y="0"/>
                  </a:cubicBezTo>
                  <a:close/>
                </a:path>
              </a:pathLst>
            </a:custGeom>
            <a:solidFill>
              <a:srgbClr val="37617A"/>
            </a:solidFill>
            <a:ln w="949"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4DA66EF1-4177-460D-8BA9-FE3DB6B1FC8A}"/>
                </a:ext>
              </a:extLst>
            </p:cNvPr>
            <p:cNvSpPr/>
            <p:nvPr/>
          </p:nvSpPr>
          <p:spPr>
            <a:xfrm>
              <a:off x="1021846" y="5820935"/>
              <a:ext cx="200899" cy="15453"/>
            </a:xfrm>
            <a:custGeom>
              <a:avLst/>
              <a:gdLst>
                <a:gd name="connsiteX0" fmla="*/ 7727 w 200899"/>
                <a:gd name="connsiteY0" fmla="*/ 15454 h 15453"/>
                <a:gd name="connsiteX1" fmla="*/ 193173 w 200899"/>
                <a:gd name="connsiteY1" fmla="*/ 15454 h 15453"/>
                <a:gd name="connsiteX2" fmla="*/ 200900 w 200899"/>
                <a:gd name="connsiteY2" fmla="*/ 7727 h 15453"/>
                <a:gd name="connsiteX3" fmla="*/ 193173 w 200899"/>
                <a:gd name="connsiteY3" fmla="*/ 0 h 15453"/>
                <a:gd name="connsiteX4" fmla="*/ 7727 w 200899"/>
                <a:gd name="connsiteY4" fmla="*/ 0 h 15453"/>
                <a:gd name="connsiteX5" fmla="*/ 0 w 200899"/>
                <a:gd name="connsiteY5" fmla="*/ 7727 h 15453"/>
                <a:gd name="connsiteX6" fmla="*/ 7727 w 200899"/>
                <a:gd name="connsiteY6" fmla="*/ 15454 h 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99" h="15453">
                  <a:moveTo>
                    <a:pt x="7727" y="15454"/>
                  </a:moveTo>
                  <a:lnTo>
                    <a:pt x="193173" y="15454"/>
                  </a:lnTo>
                  <a:cubicBezTo>
                    <a:pt x="197440" y="15454"/>
                    <a:pt x="200900" y="11994"/>
                    <a:pt x="200900" y="7727"/>
                  </a:cubicBezTo>
                  <a:cubicBezTo>
                    <a:pt x="200900" y="3460"/>
                    <a:pt x="197440" y="0"/>
                    <a:pt x="193173" y="0"/>
                  </a:cubicBezTo>
                  <a:lnTo>
                    <a:pt x="7727" y="0"/>
                  </a:lnTo>
                  <a:cubicBezTo>
                    <a:pt x="3460" y="0"/>
                    <a:pt x="0" y="3460"/>
                    <a:pt x="0" y="7727"/>
                  </a:cubicBezTo>
                  <a:cubicBezTo>
                    <a:pt x="0" y="11994"/>
                    <a:pt x="3460" y="15454"/>
                    <a:pt x="7727" y="15454"/>
                  </a:cubicBezTo>
                  <a:close/>
                </a:path>
              </a:pathLst>
            </a:custGeom>
            <a:solidFill>
              <a:srgbClr val="37617A"/>
            </a:solidFill>
            <a:ln w="949"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3056E57-6385-4774-920A-52FF68C58B30}"/>
                </a:ext>
              </a:extLst>
            </p:cNvPr>
            <p:cNvSpPr/>
            <p:nvPr/>
          </p:nvSpPr>
          <p:spPr>
            <a:xfrm>
              <a:off x="1021846" y="5681851"/>
              <a:ext cx="61815" cy="15453"/>
            </a:xfrm>
            <a:custGeom>
              <a:avLst/>
              <a:gdLst>
                <a:gd name="connsiteX0" fmla="*/ 7727 w 61815"/>
                <a:gd name="connsiteY0" fmla="*/ 15454 h 15453"/>
                <a:gd name="connsiteX1" fmla="*/ 54088 w 61815"/>
                <a:gd name="connsiteY1" fmla="*/ 15454 h 15453"/>
                <a:gd name="connsiteX2" fmla="*/ 61815 w 61815"/>
                <a:gd name="connsiteY2" fmla="*/ 7727 h 15453"/>
                <a:gd name="connsiteX3" fmla="*/ 54088 w 61815"/>
                <a:gd name="connsiteY3" fmla="*/ 0 h 15453"/>
                <a:gd name="connsiteX4" fmla="*/ 7727 w 61815"/>
                <a:gd name="connsiteY4" fmla="*/ 0 h 15453"/>
                <a:gd name="connsiteX5" fmla="*/ 0 w 61815"/>
                <a:gd name="connsiteY5" fmla="*/ 7727 h 15453"/>
                <a:gd name="connsiteX6" fmla="*/ 7727 w 61815"/>
                <a:gd name="connsiteY6" fmla="*/ 15454 h 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815" h="15453">
                  <a:moveTo>
                    <a:pt x="7727" y="15454"/>
                  </a:moveTo>
                  <a:lnTo>
                    <a:pt x="54088" y="15454"/>
                  </a:lnTo>
                  <a:cubicBezTo>
                    <a:pt x="58356" y="15454"/>
                    <a:pt x="61815" y="11994"/>
                    <a:pt x="61815" y="7727"/>
                  </a:cubicBezTo>
                  <a:cubicBezTo>
                    <a:pt x="61815" y="3460"/>
                    <a:pt x="58356" y="0"/>
                    <a:pt x="54088" y="0"/>
                  </a:cubicBezTo>
                  <a:lnTo>
                    <a:pt x="7727" y="0"/>
                  </a:lnTo>
                  <a:cubicBezTo>
                    <a:pt x="3460" y="0"/>
                    <a:pt x="0" y="3460"/>
                    <a:pt x="0" y="7727"/>
                  </a:cubicBezTo>
                  <a:cubicBezTo>
                    <a:pt x="0" y="11994"/>
                    <a:pt x="3460" y="15454"/>
                    <a:pt x="7727" y="15454"/>
                  </a:cubicBezTo>
                  <a:close/>
                </a:path>
              </a:pathLst>
            </a:custGeom>
            <a:solidFill>
              <a:srgbClr val="37617A"/>
            </a:solidFill>
            <a:ln w="949"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EB9B1A6-1C1E-4F5B-BC81-0E8F83B2F700}"/>
                </a:ext>
              </a:extLst>
            </p:cNvPr>
            <p:cNvSpPr/>
            <p:nvPr/>
          </p:nvSpPr>
          <p:spPr>
            <a:xfrm>
              <a:off x="1207291" y="5728212"/>
              <a:ext cx="92722" cy="15453"/>
            </a:xfrm>
            <a:custGeom>
              <a:avLst/>
              <a:gdLst>
                <a:gd name="connsiteX0" fmla="*/ 84996 w 92722"/>
                <a:gd name="connsiteY0" fmla="*/ 0 h 15453"/>
                <a:gd name="connsiteX1" fmla="*/ 7727 w 92722"/>
                <a:gd name="connsiteY1" fmla="*/ 0 h 15453"/>
                <a:gd name="connsiteX2" fmla="*/ 0 w 92722"/>
                <a:gd name="connsiteY2" fmla="*/ 7727 h 15453"/>
                <a:gd name="connsiteX3" fmla="*/ 7727 w 92722"/>
                <a:gd name="connsiteY3" fmla="*/ 15454 h 15453"/>
                <a:gd name="connsiteX4" fmla="*/ 84996 w 92722"/>
                <a:gd name="connsiteY4" fmla="*/ 15454 h 15453"/>
                <a:gd name="connsiteX5" fmla="*/ 92723 w 92722"/>
                <a:gd name="connsiteY5" fmla="*/ 7727 h 15453"/>
                <a:gd name="connsiteX6" fmla="*/ 84996 w 92722"/>
                <a:gd name="connsiteY6" fmla="*/ 0 h 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22" h="15453">
                  <a:moveTo>
                    <a:pt x="84996" y="0"/>
                  </a:moveTo>
                  <a:lnTo>
                    <a:pt x="7727" y="0"/>
                  </a:lnTo>
                  <a:cubicBezTo>
                    <a:pt x="3460" y="0"/>
                    <a:pt x="0" y="3460"/>
                    <a:pt x="0" y="7727"/>
                  </a:cubicBezTo>
                  <a:cubicBezTo>
                    <a:pt x="0" y="11994"/>
                    <a:pt x="3460" y="15454"/>
                    <a:pt x="7727" y="15454"/>
                  </a:cubicBezTo>
                  <a:lnTo>
                    <a:pt x="84996" y="15454"/>
                  </a:lnTo>
                  <a:cubicBezTo>
                    <a:pt x="89263" y="15454"/>
                    <a:pt x="92723" y="11994"/>
                    <a:pt x="92723" y="7727"/>
                  </a:cubicBezTo>
                  <a:cubicBezTo>
                    <a:pt x="92723" y="3460"/>
                    <a:pt x="89263" y="0"/>
                    <a:pt x="84996" y="0"/>
                  </a:cubicBezTo>
                  <a:close/>
                </a:path>
              </a:pathLst>
            </a:custGeom>
            <a:solidFill>
              <a:srgbClr val="37617A"/>
            </a:solidFill>
            <a:ln w="949"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1E54759-8761-4145-8146-821D83CA11A7}"/>
                </a:ext>
              </a:extLst>
            </p:cNvPr>
            <p:cNvSpPr/>
            <p:nvPr/>
          </p:nvSpPr>
          <p:spPr>
            <a:xfrm>
              <a:off x="1021846" y="5774574"/>
              <a:ext cx="108176" cy="15453"/>
            </a:xfrm>
            <a:custGeom>
              <a:avLst/>
              <a:gdLst>
                <a:gd name="connsiteX0" fmla="*/ 7727 w 108176"/>
                <a:gd name="connsiteY0" fmla="*/ 15454 h 15453"/>
                <a:gd name="connsiteX1" fmla="*/ 100450 w 108176"/>
                <a:gd name="connsiteY1" fmla="*/ 15454 h 15453"/>
                <a:gd name="connsiteX2" fmla="*/ 108177 w 108176"/>
                <a:gd name="connsiteY2" fmla="*/ 7727 h 15453"/>
                <a:gd name="connsiteX3" fmla="*/ 100450 w 108176"/>
                <a:gd name="connsiteY3" fmla="*/ 0 h 15453"/>
                <a:gd name="connsiteX4" fmla="*/ 7727 w 108176"/>
                <a:gd name="connsiteY4" fmla="*/ 0 h 15453"/>
                <a:gd name="connsiteX5" fmla="*/ 0 w 108176"/>
                <a:gd name="connsiteY5" fmla="*/ 7727 h 15453"/>
                <a:gd name="connsiteX6" fmla="*/ 7727 w 108176"/>
                <a:gd name="connsiteY6" fmla="*/ 15454 h 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176" h="15453">
                  <a:moveTo>
                    <a:pt x="7727" y="15454"/>
                  </a:moveTo>
                  <a:lnTo>
                    <a:pt x="100450" y="15454"/>
                  </a:lnTo>
                  <a:cubicBezTo>
                    <a:pt x="104717" y="15454"/>
                    <a:pt x="108177" y="11994"/>
                    <a:pt x="108177" y="7727"/>
                  </a:cubicBezTo>
                  <a:cubicBezTo>
                    <a:pt x="108177" y="3460"/>
                    <a:pt x="104717" y="0"/>
                    <a:pt x="100450" y="0"/>
                  </a:cubicBezTo>
                  <a:lnTo>
                    <a:pt x="7727" y="0"/>
                  </a:lnTo>
                  <a:cubicBezTo>
                    <a:pt x="3460" y="0"/>
                    <a:pt x="0" y="3460"/>
                    <a:pt x="0" y="7727"/>
                  </a:cubicBezTo>
                  <a:cubicBezTo>
                    <a:pt x="0" y="11994"/>
                    <a:pt x="3460" y="15454"/>
                    <a:pt x="7727" y="15454"/>
                  </a:cubicBezTo>
                  <a:close/>
                </a:path>
              </a:pathLst>
            </a:custGeom>
            <a:solidFill>
              <a:srgbClr val="37617A"/>
            </a:solidFill>
            <a:ln w="94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EF0B72C-F5D4-4F01-8D38-C3C305571D4B}"/>
                </a:ext>
              </a:extLst>
            </p:cNvPr>
            <p:cNvSpPr/>
            <p:nvPr/>
          </p:nvSpPr>
          <p:spPr>
            <a:xfrm>
              <a:off x="1238199" y="5820935"/>
              <a:ext cx="61815" cy="15453"/>
            </a:xfrm>
            <a:custGeom>
              <a:avLst/>
              <a:gdLst>
                <a:gd name="connsiteX0" fmla="*/ 54088 w 61815"/>
                <a:gd name="connsiteY0" fmla="*/ 0 h 15453"/>
                <a:gd name="connsiteX1" fmla="*/ 7727 w 61815"/>
                <a:gd name="connsiteY1" fmla="*/ 0 h 15453"/>
                <a:gd name="connsiteX2" fmla="*/ 0 w 61815"/>
                <a:gd name="connsiteY2" fmla="*/ 7727 h 15453"/>
                <a:gd name="connsiteX3" fmla="*/ 7727 w 61815"/>
                <a:gd name="connsiteY3" fmla="*/ 15454 h 15453"/>
                <a:gd name="connsiteX4" fmla="*/ 54088 w 61815"/>
                <a:gd name="connsiteY4" fmla="*/ 15454 h 15453"/>
                <a:gd name="connsiteX5" fmla="*/ 61815 w 61815"/>
                <a:gd name="connsiteY5" fmla="*/ 7727 h 15453"/>
                <a:gd name="connsiteX6" fmla="*/ 54088 w 61815"/>
                <a:gd name="connsiteY6" fmla="*/ 0 h 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815" h="15453">
                  <a:moveTo>
                    <a:pt x="54088" y="0"/>
                  </a:moveTo>
                  <a:lnTo>
                    <a:pt x="7727" y="0"/>
                  </a:lnTo>
                  <a:cubicBezTo>
                    <a:pt x="3460" y="0"/>
                    <a:pt x="0" y="3460"/>
                    <a:pt x="0" y="7727"/>
                  </a:cubicBezTo>
                  <a:cubicBezTo>
                    <a:pt x="0" y="11994"/>
                    <a:pt x="3460" y="15454"/>
                    <a:pt x="7727" y="15454"/>
                  </a:cubicBezTo>
                  <a:lnTo>
                    <a:pt x="54088" y="15454"/>
                  </a:lnTo>
                  <a:cubicBezTo>
                    <a:pt x="58356" y="15454"/>
                    <a:pt x="61815" y="11994"/>
                    <a:pt x="61815" y="7727"/>
                  </a:cubicBezTo>
                  <a:cubicBezTo>
                    <a:pt x="61815" y="3460"/>
                    <a:pt x="58356" y="0"/>
                    <a:pt x="54088" y="0"/>
                  </a:cubicBezTo>
                  <a:close/>
                </a:path>
              </a:pathLst>
            </a:custGeom>
            <a:solidFill>
              <a:srgbClr val="37617A"/>
            </a:solidFill>
            <a:ln w="949"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A2A8F86-C6A3-4D91-965A-F6C5B1D963CF}"/>
                </a:ext>
              </a:extLst>
            </p:cNvPr>
            <p:cNvSpPr/>
            <p:nvPr/>
          </p:nvSpPr>
          <p:spPr>
            <a:xfrm>
              <a:off x="1145476" y="5913658"/>
              <a:ext cx="92722" cy="15453"/>
            </a:xfrm>
            <a:custGeom>
              <a:avLst/>
              <a:gdLst>
                <a:gd name="connsiteX0" fmla="*/ 84996 w 92722"/>
                <a:gd name="connsiteY0" fmla="*/ 0 h 15453"/>
                <a:gd name="connsiteX1" fmla="*/ 7727 w 92722"/>
                <a:gd name="connsiteY1" fmla="*/ 0 h 15453"/>
                <a:gd name="connsiteX2" fmla="*/ 0 w 92722"/>
                <a:gd name="connsiteY2" fmla="*/ 7727 h 15453"/>
                <a:gd name="connsiteX3" fmla="*/ 7727 w 92722"/>
                <a:gd name="connsiteY3" fmla="*/ 15454 h 15453"/>
                <a:gd name="connsiteX4" fmla="*/ 84996 w 92722"/>
                <a:gd name="connsiteY4" fmla="*/ 15454 h 15453"/>
                <a:gd name="connsiteX5" fmla="*/ 92723 w 92722"/>
                <a:gd name="connsiteY5" fmla="*/ 7727 h 15453"/>
                <a:gd name="connsiteX6" fmla="*/ 84996 w 92722"/>
                <a:gd name="connsiteY6" fmla="*/ 0 h 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22" h="15453">
                  <a:moveTo>
                    <a:pt x="84996" y="0"/>
                  </a:moveTo>
                  <a:lnTo>
                    <a:pt x="7727" y="0"/>
                  </a:lnTo>
                  <a:cubicBezTo>
                    <a:pt x="3460" y="0"/>
                    <a:pt x="0" y="3460"/>
                    <a:pt x="0" y="7727"/>
                  </a:cubicBezTo>
                  <a:cubicBezTo>
                    <a:pt x="0" y="11994"/>
                    <a:pt x="3460" y="15454"/>
                    <a:pt x="7727" y="15454"/>
                  </a:cubicBezTo>
                  <a:lnTo>
                    <a:pt x="84996" y="15454"/>
                  </a:lnTo>
                  <a:cubicBezTo>
                    <a:pt x="89263" y="15454"/>
                    <a:pt x="92723" y="11994"/>
                    <a:pt x="92723" y="7727"/>
                  </a:cubicBezTo>
                  <a:cubicBezTo>
                    <a:pt x="92723" y="3460"/>
                    <a:pt x="89263" y="0"/>
                    <a:pt x="84996" y="0"/>
                  </a:cubicBezTo>
                  <a:close/>
                </a:path>
              </a:pathLst>
            </a:custGeom>
            <a:solidFill>
              <a:srgbClr val="37617A"/>
            </a:solidFill>
            <a:ln w="949"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A1B4ECF-57EA-4DCE-93E4-C10AB52E2A5D}"/>
                </a:ext>
              </a:extLst>
            </p:cNvPr>
            <p:cNvSpPr/>
            <p:nvPr/>
          </p:nvSpPr>
          <p:spPr>
            <a:xfrm>
              <a:off x="1021846" y="5913658"/>
              <a:ext cx="108176" cy="15453"/>
            </a:xfrm>
            <a:custGeom>
              <a:avLst/>
              <a:gdLst>
                <a:gd name="connsiteX0" fmla="*/ 100450 w 108176"/>
                <a:gd name="connsiteY0" fmla="*/ 0 h 15453"/>
                <a:gd name="connsiteX1" fmla="*/ 7727 w 108176"/>
                <a:gd name="connsiteY1" fmla="*/ 0 h 15453"/>
                <a:gd name="connsiteX2" fmla="*/ 0 w 108176"/>
                <a:gd name="connsiteY2" fmla="*/ 7727 h 15453"/>
                <a:gd name="connsiteX3" fmla="*/ 7727 w 108176"/>
                <a:gd name="connsiteY3" fmla="*/ 15454 h 15453"/>
                <a:gd name="connsiteX4" fmla="*/ 100450 w 108176"/>
                <a:gd name="connsiteY4" fmla="*/ 15454 h 15453"/>
                <a:gd name="connsiteX5" fmla="*/ 108177 w 108176"/>
                <a:gd name="connsiteY5" fmla="*/ 7727 h 15453"/>
                <a:gd name="connsiteX6" fmla="*/ 100450 w 108176"/>
                <a:gd name="connsiteY6" fmla="*/ 0 h 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176" h="15453">
                  <a:moveTo>
                    <a:pt x="100450" y="0"/>
                  </a:moveTo>
                  <a:lnTo>
                    <a:pt x="7727" y="0"/>
                  </a:lnTo>
                  <a:cubicBezTo>
                    <a:pt x="3460" y="0"/>
                    <a:pt x="0" y="3460"/>
                    <a:pt x="0" y="7727"/>
                  </a:cubicBezTo>
                  <a:cubicBezTo>
                    <a:pt x="0" y="11994"/>
                    <a:pt x="3460" y="15454"/>
                    <a:pt x="7727" y="15454"/>
                  </a:cubicBezTo>
                  <a:lnTo>
                    <a:pt x="100450" y="15454"/>
                  </a:lnTo>
                  <a:cubicBezTo>
                    <a:pt x="104717" y="15454"/>
                    <a:pt x="108177" y="11994"/>
                    <a:pt x="108177" y="7727"/>
                  </a:cubicBezTo>
                  <a:cubicBezTo>
                    <a:pt x="108177" y="3460"/>
                    <a:pt x="104717" y="0"/>
                    <a:pt x="100450" y="0"/>
                  </a:cubicBezTo>
                  <a:close/>
                </a:path>
              </a:pathLst>
            </a:custGeom>
            <a:solidFill>
              <a:srgbClr val="37617A"/>
            </a:solidFill>
            <a:ln w="949"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1F3EE64-A80E-4D4B-945E-AD3BC62C8480}"/>
                </a:ext>
              </a:extLst>
            </p:cNvPr>
            <p:cNvSpPr/>
            <p:nvPr/>
          </p:nvSpPr>
          <p:spPr>
            <a:xfrm>
              <a:off x="1021846" y="5867296"/>
              <a:ext cx="77269" cy="15453"/>
            </a:xfrm>
            <a:custGeom>
              <a:avLst/>
              <a:gdLst>
                <a:gd name="connsiteX0" fmla="*/ 7727 w 77269"/>
                <a:gd name="connsiteY0" fmla="*/ 15454 h 15453"/>
                <a:gd name="connsiteX1" fmla="*/ 69542 w 77269"/>
                <a:gd name="connsiteY1" fmla="*/ 15454 h 15453"/>
                <a:gd name="connsiteX2" fmla="*/ 77269 w 77269"/>
                <a:gd name="connsiteY2" fmla="*/ 7727 h 15453"/>
                <a:gd name="connsiteX3" fmla="*/ 69542 w 77269"/>
                <a:gd name="connsiteY3" fmla="*/ 0 h 15453"/>
                <a:gd name="connsiteX4" fmla="*/ 7727 w 77269"/>
                <a:gd name="connsiteY4" fmla="*/ 0 h 15453"/>
                <a:gd name="connsiteX5" fmla="*/ 0 w 77269"/>
                <a:gd name="connsiteY5" fmla="*/ 7727 h 15453"/>
                <a:gd name="connsiteX6" fmla="*/ 7727 w 77269"/>
                <a:gd name="connsiteY6" fmla="*/ 15454 h 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269" h="15453">
                  <a:moveTo>
                    <a:pt x="7727" y="15454"/>
                  </a:moveTo>
                  <a:lnTo>
                    <a:pt x="69542" y="15454"/>
                  </a:lnTo>
                  <a:cubicBezTo>
                    <a:pt x="73809" y="15454"/>
                    <a:pt x="77269" y="11994"/>
                    <a:pt x="77269" y="7727"/>
                  </a:cubicBezTo>
                  <a:cubicBezTo>
                    <a:pt x="77269" y="3460"/>
                    <a:pt x="73809" y="0"/>
                    <a:pt x="69542" y="0"/>
                  </a:cubicBezTo>
                  <a:lnTo>
                    <a:pt x="7727" y="0"/>
                  </a:lnTo>
                  <a:cubicBezTo>
                    <a:pt x="3460" y="0"/>
                    <a:pt x="0" y="3460"/>
                    <a:pt x="0" y="7727"/>
                  </a:cubicBezTo>
                  <a:cubicBezTo>
                    <a:pt x="0" y="11994"/>
                    <a:pt x="3460" y="15454"/>
                    <a:pt x="7727" y="15454"/>
                  </a:cubicBezTo>
                  <a:close/>
                </a:path>
              </a:pathLst>
            </a:custGeom>
            <a:solidFill>
              <a:srgbClr val="37617A"/>
            </a:solidFill>
            <a:ln w="949"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1C49E06-2ECB-447A-969E-17B4F8DBBE94}"/>
                </a:ext>
              </a:extLst>
            </p:cNvPr>
            <p:cNvSpPr/>
            <p:nvPr/>
          </p:nvSpPr>
          <p:spPr>
            <a:xfrm>
              <a:off x="1021846" y="5635489"/>
              <a:ext cx="108176" cy="15453"/>
            </a:xfrm>
            <a:custGeom>
              <a:avLst/>
              <a:gdLst>
                <a:gd name="connsiteX0" fmla="*/ 7727 w 108176"/>
                <a:gd name="connsiteY0" fmla="*/ 15454 h 15453"/>
                <a:gd name="connsiteX1" fmla="*/ 100450 w 108176"/>
                <a:gd name="connsiteY1" fmla="*/ 15454 h 15453"/>
                <a:gd name="connsiteX2" fmla="*/ 108177 w 108176"/>
                <a:gd name="connsiteY2" fmla="*/ 7727 h 15453"/>
                <a:gd name="connsiteX3" fmla="*/ 100450 w 108176"/>
                <a:gd name="connsiteY3" fmla="*/ 0 h 15453"/>
                <a:gd name="connsiteX4" fmla="*/ 7727 w 108176"/>
                <a:gd name="connsiteY4" fmla="*/ 0 h 15453"/>
                <a:gd name="connsiteX5" fmla="*/ 0 w 108176"/>
                <a:gd name="connsiteY5" fmla="*/ 7727 h 15453"/>
                <a:gd name="connsiteX6" fmla="*/ 7727 w 108176"/>
                <a:gd name="connsiteY6" fmla="*/ 15454 h 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176" h="15453">
                  <a:moveTo>
                    <a:pt x="7727" y="15454"/>
                  </a:moveTo>
                  <a:lnTo>
                    <a:pt x="100450" y="15454"/>
                  </a:lnTo>
                  <a:cubicBezTo>
                    <a:pt x="104717" y="15454"/>
                    <a:pt x="108177" y="11994"/>
                    <a:pt x="108177" y="7727"/>
                  </a:cubicBezTo>
                  <a:cubicBezTo>
                    <a:pt x="108177" y="3460"/>
                    <a:pt x="104717" y="0"/>
                    <a:pt x="100450" y="0"/>
                  </a:cubicBezTo>
                  <a:lnTo>
                    <a:pt x="7727" y="0"/>
                  </a:lnTo>
                  <a:cubicBezTo>
                    <a:pt x="3460" y="0"/>
                    <a:pt x="0" y="3460"/>
                    <a:pt x="0" y="7727"/>
                  </a:cubicBezTo>
                  <a:cubicBezTo>
                    <a:pt x="0" y="11994"/>
                    <a:pt x="3460" y="15454"/>
                    <a:pt x="7727" y="15454"/>
                  </a:cubicBezTo>
                  <a:close/>
                </a:path>
              </a:pathLst>
            </a:custGeom>
            <a:solidFill>
              <a:srgbClr val="37617A"/>
            </a:solidFill>
            <a:ln w="949"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FAC9117-5327-4E30-AAEC-B93CC9E1C225}"/>
                </a:ext>
              </a:extLst>
            </p:cNvPr>
            <p:cNvSpPr/>
            <p:nvPr/>
          </p:nvSpPr>
          <p:spPr>
            <a:xfrm>
              <a:off x="1222745" y="5867296"/>
              <a:ext cx="77269" cy="15453"/>
            </a:xfrm>
            <a:custGeom>
              <a:avLst/>
              <a:gdLst>
                <a:gd name="connsiteX0" fmla="*/ 69542 w 77269"/>
                <a:gd name="connsiteY0" fmla="*/ 0 h 15453"/>
                <a:gd name="connsiteX1" fmla="*/ 7727 w 77269"/>
                <a:gd name="connsiteY1" fmla="*/ 0 h 15453"/>
                <a:gd name="connsiteX2" fmla="*/ 0 w 77269"/>
                <a:gd name="connsiteY2" fmla="*/ 7727 h 15453"/>
                <a:gd name="connsiteX3" fmla="*/ 7727 w 77269"/>
                <a:gd name="connsiteY3" fmla="*/ 15454 h 15453"/>
                <a:gd name="connsiteX4" fmla="*/ 69542 w 77269"/>
                <a:gd name="connsiteY4" fmla="*/ 15454 h 15453"/>
                <a:gd name="connsiteX5" fmla="*/ 77269 w 77269"/>
                <a:gd name="connsiteY5" fmla="*/ 7727 h 15453"/>
                <a:gd name="connsiteX6" fmla="*/ 69542 w 77269"/>
                <a:gd name="connsiteY6" fmla="*/ 0 h 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269" h="15453">
                  <a:moveTo>
                    <a:pt x="69542" y="0"/>
                  </a:moveTo>
                  <a:lnTo>
                    <a:pt x="7727" y="0"/>
                  </a:lnTo>
                  <a:cubicBezTo>
                    <a:pt x="3460" y="0"/>
                    <a:pt x="0" y="3460"/>
                    <a:pt x="0" y="7727"/>
                  </a:cubicBezTo>
                  <a:cubicBezTo>
                    <a:pt x="0" y="11994"/>
                    <a:pt x="3460" y="15454"/>
                    <a:pt x="7727" y="15454"/>
                  </a:cubicBezTo>
                  <a:lnTo>
                    <a:pt x="69542" y="15454"/>
                  </a:lnTo>
                  <a:cubicBezTo>
                    <a:pt x="73809" y="15454"/>
                    <a:pt x="77269" y="11994"/>
                    <a:pt x="77269" y="7727"/>
                  </a:cubicBezTo>
                  <a:cubicBezTo>
                    <a:pt x="77269" y="3460"/>
                    <a:pt x="73809" y="0"/>
                    <a:pt x="69542" y="0"/>
                  </a:cubicBezTo>
                  <a:close/>
                </a:path>
              </a:pathLst>
            </a:custGeom>
            <a:solidFill>
              <a:srgbClr val="37617A"/>
            </a:solidFill>
            <a:ln w="949"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9E0C2AB-6DA4-4D24-B61F-1E400D99ECF7}"/>
                </a:ext>
              </a:extLst>
            </p:cNvPr>
            <p:cNvSpPr/>
            <p:nvPr/>
          </p:nvSpPr>
          <p:spPr>
            <a:xfrm>
              <a:off x="1253653" y="5913658"/>
              <a:ext cx="46361" cy="15453"/>
            </a:xfrm>
            <a:custGeom>
              <a:avLst/>
              <a:gdLst>
                <a:gd name="connsiteX0" fmla="*/ 38635 w 46361"/>
                <a:gd name="connsiteY0" fmla="*/ 0 h 15453"/>
                <a:gd name="connsiteX1" fmla="*/ 7727 w 46361"/>
                <a:gd name="connsiteY1" fmla="*/ 0 h 15453"/>
                <a:gd name="connsiteX2" fmla="*/ 0 w 46361"/>
                <a:gd name="connsiteY2" fmla="*/ 7727 h 15453"/>
                <a:gd name="connsiteX3" fmla="*/ 7727 w 46361"/>
                <a:gd name="connsiteY3" fmla="*/ 15454 h 15453"/>
                <a:gd name="connsiteX4" fmla="*/ 38635 w 46361"/>
                <a:gd name="connsiteY4" fmla="*/ 15454 h 15453"/>
                <a:gd name="connsiteX5" fmla="*/ 46361 w 46361"/>
                <a:gd name="connsiteY5" fmla="*/ 7727 h 15453"/>
                <a:gd name="connsiteX6" fmla="*/ 38635 w 46361"/>
                <a:gd name="connsiteY6" fmla="*/ 0 h 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61" h="15453">
                  <a:moveTo>
                    <a:pt x="38635" y="0"/>
                  </a:moveTo>
                  <a:lnTo>
                    <a:pt x="7727" y="0"/>
                  </a:lnTo>
                  <a:cubicBezTo>
                    <a:pt x="3460" y="0"/>
                    <a:pt x="0" y="3460"/>
                    <a:pt x="0" y="7727"/>
                  </a:cubicBezTo>
                  <a:cubicBezTo>
                    <a:pt x="0" y="11994"/>
                    <a:pt x="3460" y="15454"/>
                    <a:pt x="7727" y="15454"/>
                  </a:cubicBezTo>
                  <a:lnTo>
                    <a:pt x="38635" y="15454"/>
                  </a:lnTo>
                  <a:cubicBezTo>
                    <a:pt x="42902" y="15454"/>
                    <a:pt x="46361" y="11994"/>
                    <a:pt x="46361" y="7727"/>
                  </a:cubicBezTo>
                  <a:cubicBezTo>
                    <a:pt x="46361" y="3460"/>
                    <a:pt x="42902" y="0"/>
                    <a:pt x="38635" y="0"/>
                  </a:cubicBezTo>
                  <a:close/>
                </a:path>
              </a:pathLst>
            </a:custGeom>
            <a:solidFill>
              <a:srgbClr val="37617A"/>
            </a:solidFill>
            <a:ln w="949"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4A8F102-0531-4158-B739-D6256B237A34}"/>
                </a:ext>
              </a:extLst>
            </p:cNvPr>
            <p:cNvSpPr/>
            <p:nvPr/>
          </p:nvSpPr>
          <p:spPr>
            <a:xfrm>
              <a:off x="1114569" y="5867296"/>
              <a:ext cx="92722" cy="15453"/>
            </a:xfrm>
            <a:custGeom>
              <a:avLst/>
              <a:gdLst>
                <a:gd name="connsiteX0" fmla="*/ 7727 w 92722"/>
                <a:gd name="connsiteY0" fmla="*/ 0 h 15453"/>
                <a:gd name="connsiteX1" fmla="*/ 0 w 92722"/>
                <a:gd name="connsiteY1" fmla="*/ 7727 h 15453"/>
                <a:gd name="connsiteX2" fmla="*/ 7727 w 92722"/>
                <a:gd name="connsiteY2" fmla="*/ 15454 h 15453"/>
                <a:gd name="connsiteX3" fmla="*/ 84996 w 92722"/>
                <a:gd name="connsiteY3" fmla="*/ 15454 h 15453"/>
                <a:gd name="connsiteX4" fmla="*/ 92723 w 92722"/>
                <a:gd name="connsiteY4" fmla="*/ 7727 h 15453"/>
                <a:gd name="connsiteX5" fmla="*/ 84996 w 92722"/>
                <a:gd name="connsiteY5" fmla="*/ 0 h 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22" h="15453">
                  <a:moveTo>
                    <a:pt x="7727" y="0"/>
                  </a:moveTo>
                  <a:cubicBezTo>
                    <a:pt x="3460" y="0"/>
                    <a:pt x="0" y="3460"/>
                    <a:pt x="0" y="7727"/>
                  </a:cubicBezTo>
                  <a:cubicBezTo>
                    <a:pt x="0" y="11994"/>
                    <a:pt x="3460" y="15454"/>
                    <a:pt x="7727" y="15454"/>
                  </a:cubicBezTo>
                  <a:lnTo>
                    <a:pt x="84996" y="15454"/>
                  </a:lnTo>
                  <a:cubicBezTo>
                    <a:pt x="89263" y="15454"/>
                    <a:pt x="92723" y="11994"/>
                    <a:pt x="92723" y="7727"/>
                  </a:cubicBezTo>
                  <a:cubicBezTo>
                    <a:pt x="92723" y="3460"/>
                    <a:pt x="89263" y="0"/>
                    <a:pt x="84996" y="0"/>
                  </a:cubicBezTo>
                  <a:close/>
                </a:path>
              </a:pathLst>
            </a:custGeom>
            <a:solidFill>
              <a:srgbClr val="37617A"/>
            </a:solidFill>
            <a:ln w="949" cap="flat">
              <a:noFill/>
              <a:prstDash val="solid"/>
              <a:miter/>
            </a:ln>
          </p:spPr>
          <p:txBody>
            <a:bodyPr rtlCol="0" anchor="ctr"/>
            <a:lstStyle/>
            <a:p>
              <a:endParaRPr lang="en-US"/>
            </a:p>
          </p:txBody>
        </p:sp>
      </p:grpSp>
    </p:spTree>
    <p:extLst>
      <p:ext uri="{BB962C8B-B14F-4D97-AF65-F5344CB8AC3E}">
        <p14:creationId xmlns:p14="http://schemas.microsoft.com/office/powerpoint/2010/main" val="26222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Isosceles Triangle 32">
            <a:extLst>
              <a:ext uri="{FF2B5EF4-FFF2-40B4-BE49-F238E27FC236}">
                <a16:creationId xmlns:a16="http://schemas.microsoft.com/office/drawing/2014/main" id="{6023C7BF-DFF7-4227-9AF7-DA292CCFE558}"/>
              </a:ext>
            </a:extLst>
          </p:cNvPr>
          <p:cNvSpPr/>
          <p:nvPr/>
        </p:nvSpPr>
        <p:spPr>
          <a:xfrm rot="10800000">
            <a:off x="6508102" y="3866937"/>
            <a:ext cx="233266" cy="138741"/>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D9CF367-A755-4026-8DB5-AADAA178D184}"/>
              </a:ext>
            </a:extLst>
          </p:cNvPr>
          <p:cNvSpPr/>
          <p:nvPr/>
        </p:nvSpPr>
        <p:spPr>
          <a:xfrm>
            <a:off x="5979040" y="1630153"/>
            <a:ext cx="6212960" cy="225138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7807E3-6653-47B5-8C33-DCAEEA454354}"/>
              </a:ext>
            </a:extLst>
          </p:cNvPr>
          <p:cNvSpPr>
            <a:spLocks noGrp="1"/>
          </p:cNvSpPr>
          <p:nvPr>
            <p:ph type="title"/>
          </p:nvPr>
        </p:nvSpPr>
        <p:spPr/>
        <p:txBody>
          <a:bodyPr>
            <a:normAutofit/>
          </a:bodyPr>
          <a:lstStyle/>
          <a:p>
            <a:r>
              <a:rPr lang="en-US"/>
              <a:t>Projections</a:t>
            </a:r>
          </a:p>
        </p:txBody>
      </p:sp>
      <p:sp>
        <p:nvSpPr>
          <p:cNvPr id="4" name="Footer Placeholder 3">
            <a:extLst>
              <a:ext uri="{FF2B5EF4-FFF2-40B4-BE49-F238E27FC236}">
                <a16:creationId xmlns:a16="http://schemas.microsoft.com/office/drawing/2014/main" id="{8B282ED3-E84F-4844-8738-6719D40D91F4}"/>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endParaRPr lang="en-US" dirty="0"/>
          </a:p>
        </p:txBody>
      </p:sp>
      <p:sp>
        <p:nvSpPr>
          <p:cNvPr id="5" name="Slide Number Placeholder 4">
            <a:extLst>
              <a:ext uri="{FF2B5EF4-FFF2-40B4-BE49-F238E27FC236}">
                <a16:creationId xmlns:a16="http://schemas.microsoft.com/office/drawing/2014/main" id="{38D077D8-1B1A-470C-A2F8-EE1C150BC0B7}"/>
              </a:ext>
            </a:extLst>
          </p:cNvPr>
          <p:cNvSpPr>
            <a:spLocks noGrp="1"/>
          </p:cNvSpPr>
          <p:nvPr>
            <p:ph type="sldNum" sz="quarter" idx="12"/>
          </p:nvPr>
        </p:nvSpPr>
        <p:spPr/>
        <p:txBody>
          <a:bodyPr/>
          <a:lstStyle/>
          <a:p>
            <a:fld id="{7A4098E9-92C9-477D-BEAF-BDB50A38DDA1}" type="slidenum">
              <a:rPr lang="en-US" smtClean="0"/>
              <a:pPr/>
              <a:t>26</a:t>
            </a:fld>
            <a:endParaRPr lang="en-US" dirty="0"/>
          </a:p>
        </p:txBody>
      </p:sp>
      <p:sp>
        <p:nvSpPr>
          <p:cNvPr id="7" name="Rectangle: Rounded Corners 6">
            <a:extLst>
              <a:ext uri="{FF2B5EF4-FFF2-40B4-BE49-F238E27FC236}">
                <a16:creationId xmlns:a16="http://schemas.microsoft.com/office/drawing/2014/main" id="{FBCAB693-EFEB-415C-B145-928570D1CAF6}"/>
              </a:ext>
            </a:extLst>
          </p:cNvPr>
          <p:cNvSpPr/>
          <p:nvPr/>
        </p:nvSpPr>
        <p:spPr>
          <a:xfrm>
            <a:off x="609599" y="1366925"/>
            <a:ext cx="5369441" cy="3932880"/>
          </a:xfrm>
          <a:prstGeom prst="roundRect">
            <a:avLst>
              <a:gd name="adj" fmla="val 5831"/>
            </a:avLst>
          </a:prstGeom>
          <a:solidFill>
            <a:schemeClr val="bg1"/>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3A11F5AB-730D-4B0D-A5AE-1C82A2CA28C1}"/>
              </a:ext>
            </a:extLst>
          </p:cNvPr>
          <p:cNvGrpSpPr/>
          <p:nvPr/>
        </p:nvGrpSpPr>
        <p:grpSpPr>
          <a:xfrm>
            <a:off x="922066" y="1258597"/>
            <a:ext cx="2659289" cy="982309"/>
            <a:chOff x="958147" y="1258597"/>
            <a:chExt cx="2659289" cy="982309"/>
          </a:xfrm>
        </p:grpSpPr>
        <p:sp>
          <p:nvSpPr>
            <p:cNvPr id="10" name="Rectangle: Top Corners Rounded 9">
              <a:extLst>
                <a:ext uri="{FF2B5EF4-FFF2-40B4-BE49-F238E27FC236}">
                  <a16:creationId xmlns:a16="http://schemas.microsoft.com/office/drawing/2014/main" id="{517A1F45-FF2C-4F71-9ABB-670102D7877B}"/>
                </a:ext>
              </a:extLst>
            </p:cNvPr>
            <p:cNvSpPr/>
            <p:nvPr/>
          </p:nvSpPr>
          <p:spPr>
            <a:xfrm flipH="1">
              <a:off x="958147" y="1258599"/>
              <a:ext cx="2659289" cy="108326"/>
            </a:xfrm>
            <a:prstGeom prst="round2SameRect">
              <a:avLst>
                <a:gd name="adj1" fmla="val 50000"/>
                <a:gd name="adj2" fmla="val 0"/>
              </a:avLst>
            </a:prstGeom>
            <a:solidFill>
              <a:schemeClr val="tx1">
                <a:lumMod val="50000"/>
                <a:lumOff val="50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 name="Rectangle: Top Corners Rounded 10">
              <a:extLst>
                <a:ext uri="{FF2B5EF4-FFF2-40B4-BE49-F238E27FC236}">
                  <a16:creationId xmlns:a16="http://schemas.microsoft.com/office/drawing/2014/main" id="{57D29BEF-91A4-41FE-893B-F8B3DC05D1F4}"/>
                </a:ext>
              </a:extLst>
            </p:cNvPr>
            <p:cNvSpPr/>
            <p:nvPr/>
          </p:nvSpPr>
          <p:spPr>
            <a:xfrm rot="10800000">
              <a:off x="1044030" y="1258597"/>
              <a:ext cx="2465456" cy="982309"/>
            </a:xfrm>
            <a:prstGeom prst="round2SameRect">
              <a:avLst>
                <a:gd name="adj1" fmla="val 7049"/>
                <a:gd name="adj2" fmla="val 0"/>
              </a:avLst>
            </a:prstGeom>
            <a:solidFill>
              <a:schemeClr val="tx1">
                <a:lumMod val="85000"/>
                <a:lumOff val="15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2" name="Group 11">
              <a:extLst>
                <a:ext uri="{FF2B5EF4-FFF2-40B4-BE49-F238E27FC236}">
                  <a16:creationId xmlns:a16="http://schemas.microsoft.com/office/drawing/2014/main" id="{5760F771-A213-487F-898E-CB55B25B55B5}"/>
                </a:ext>
              </a:extLst>
            </p:cNvPr>
            <p:cNvGrpSpPr/>
            <p:nvPr/>
          </p:nvGrpSpPr>
          <p:grpSpPr>
            <a:xfrm>
              <a:off x="1311296" y="1421056"/>
              <a:ext cx="1887863" cy="665820"/>
              <a:chOff x="1066799" y="1421056"/>
              <a:chExt cx="1887863" cy="665820"/>
            </a:xfrm>
          </p:grpSpPr>
          <p:sp>
            <p:nvSpPr>
              <p:cNvPr id="13" name="TextBox 12">
                <a:extLst>
                  <a:ext uri="{FF2B5EF4-FFF2-40B4-BE49-F238E27FC236}">
                    <a16:creationId xmlns:a16="http://schemas.microsoft.com/office/drawing/2014/main" id="{03D62B7E-8DC6-41E6-A41D-5F909EA102A3}"/>
                  </a:ext>
                </a:extLst>
              </p:cNvPr>
              <p:cNvSpPr txBox="1"/>
              <p:nvPr/>
            </p:nvSpPr>
            <p:spPr>
              <a:xfrm>
                <a:off x="1066800" y="1594433"/>
                <a:ext cx="1887862" cy="492443"/>
              </a:xfrm>
              <a:prstGeom prst="rect">
                <a:avLst/>
              </a:prstGeom>
              <a:noFill/>
            </p:spPr>
            <p:txBody>
              <a:bodyPr wrap="square" lIns="0" tIns="0" rIns="0" bIns="0" rtlCol="0" anchor="t" anchorCtr="0">
                <a:spAutoFit/>
              </a:bodyPr>
              <a:lstStyle/>
              <a:p>
                <a:r>
                  <a:rPr lang="en-US" sz="1600" b="1">
                    <a:solidFill>
                      <a:schemeClr val="bg1"/>
                    </a:solidFill>
                  </a:rPr>
                  <a:t>Token Circulation and Price</a:t>
                </a:r>
              </a:p>
            </p:txBody>
          </p:sp>
          <p:sp>
            <p:nvSpPr>
              <p:cNvPr id="14" name="Rectangle: Rounded Corners 13">
                <a:extLst>
                  <a:ext uri="{FF2B5EF4-FFF2-40B4-BE49-F238E27FC236}">
                    <a16:creationId xmlns:a16="http://schemas.microsoft.com/office/drawing/2014/main" id="{6161F7D1-76B4-458D-979C-07ADF3D69437}"/>
                  </a:ext>
                </a:extLst>
              </p:cNvPr>
              <p:cNvSpPr/>
              <p:nvPr/>
            </p:nvSpPr>
            <p:spPr>
              <a:xfrm>
                <a:off x="1066799" y="1421056"/>
                <a:ext cx="173230" cy="31227"/>
              </a:xfrm>
              <a:prstGeom prst="roundRect">
                <a:avLst>
                  <a:gd name="adj" fmla="val 50000"/>
                </a:avLst>
              </a:prstGeom>
              <a:solidFill>
                <a:srgbClr val="FDB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16" name="Chart 15">
            <a:extLst>
              <a:ext uri="{FF2B5EF4-FFF2-40B4-BE49-F238E27FC236}">
                <a16:creationId xmlns:a16="http://schemas.microsoft.com/office/drawing/2014/main" id="{ED72B5F3-2919-4098-AF06-E3414B8919F2}"/>
              </a:ext>
            </a:extLst>
          </p:cNvPr>
          <p:cNvGraphicFramePr>
            <a:graphicFrameLocks/>
          </p:cNvGraphicFramePr>
          <p:nvPr>
            <p:extLst>
              <p:ext uri="{D42A27DB-BD31-4B8C-83A1-F6EECF244321}">
                <p14:modId xmlns:p14="http://schemas.microsoft.com/office/powerpoint/2010/main" val="2497322345"/>
              </p:ext>
            </p:extLst>
          </p:nvPr>
        </p:nvGraphicFramePr>
        <p:xfrm>
          <a:off x="1007948" y="2383056"/>
          <a:ext cx="4572000" cy="2711458"/>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a:extLst>
              <a:ext uri="{FF2B5EF4-FFF2-40B4-BE49-F238E27FC236}">
                <a16:creationId xmlns:a16="http://schemas.microsoft.com/office/drawing/2014/main" id="{3ED73838-2236-4113-82F5-A142621B1277}"/>
              </a:ext>
            </a:extLst>
          </p:cNvPr>
          <p:cNvSpPr txBox="1"/>
          <p:nvPr/>
        </p:nvSpPr>
        <p:spPr>
          <a:xfrm>
            <a:off x="6552336" y="2017180"/>
            <a:ext cx="3944604" cy="1477328"/>
          </a:xfrm>
          <a:prstGeom prst="rect">
            <a:avLst/>
          </a:prstGeom>
          <a:noFill/>
        </p:spPr>
        <p:txBody>
          <a:bodyPr wrap="square" lIns="0" tIns="0" rIns="0" bIns="0" rtlCol="0" anchor="t" anchorCtr="0">
            <a:spAutoFit/>
          </a:bodyPr>
          <a:lstStyle/>
          <a:p>
            <a:r>
              <a:rPr lang="en-US" sz="1600" b="1">
                <a:solidFill>
                  <a:srgbClr val="FDB837"/>
                </a:solidFill>
              </a:rPr>
              <a:t>DAO project team may be operated for a burn of &lt;$600K/mo. </a:t>
            </a:r>
            <a:r>
              <a:rPr lang="en-US" sz="1600">
                <a:solidFill>
                  <a:schemeClr val="bg1"/>
                </a:solidFill>
              </a:rPr>
              <a:t>Giving NZT a runway of 29 months based on initial token sales of $17.5M. Future requirements transitioned to ecosystem partners, developer reward pools and token-based incentives.</a:t>
            </a:r>
          </a:p>
        </p:txBody>
      </p:sp>
      <p:sp>
        <p:nvSpPr>
          <p:cNvPr id="19" name="TextBox 18">
            <a:extLst>
              <a:ext uri="{FF2B5EF4-FFF2-40B4-BE49-F238E27FC236}">
                <a16:creationId xmlns:a16="http://schemas.microsoft.com/office/drawing/2014/main" id="{3A0F709E-BF8D-422F-9170-4B9311F3E65F}"/>
              </a:ext>
            </a:extLst>
          </p:cNvPr>
          <p:cNvSpPr txBox="1"/>
          <p:nvPr/>
        </p:nvSpPr>
        <p:spPr>
          <a:xfrm>
            <a:off x="6832329" y="4037821"/>
            <a:ext cx="4224523" cy="1292662"/>
          </a:xfrm>
          <a:prstGeom prst="rect">
            <a:avLst/>
          </a:prstGeom>
          <a:noFill/>
        </p:spPr>
        <p:txBody>
          <a:bodyPr wrap="square" lIns="0" tIns="0" rIns="0" bIns="0" rtlCol="0" anchor="t" anchorCtr="0">
            <a:spAutoFit/>
          </a:bodyPr>
          <a:lstStyle/>
          <a:p>
            <a:r>
              <a:rPr lang="en-US" sz="1400">
                <a:solidFill>
                  <a:schemeClr val="tx1">
                    <a:lumMod val="75000"/>
                    <a:lumOff val="25000"/>
                  </a:schemeClr>
                </a:solidFill>
              </a:rPr>
              <a:t>Supply halvings result in large increases in token value due to stable device and data mining ROI, with a fixed circulation over time and robust market-based ecosystem where there is a balanced demand of token buyers (data miners and data customers) and sellers ($CCT traders and data miners).</a:t>
            </a:r>
          </a:p>
        </p:txBody>
      </p:sp>
      <p:cxnSp>
        <p:nvCxnSpPr>
          <p:cNvPr id="21" name="Straight Connector 20">
            <a:extLst>
              <a:ext uri="{FF2B5EF4-FFF2-40B4-BE49-F238E27FC236}">
                <a16:creationId xmlns:a16="http://schemas.microsoft.com/office/drawing/2014/main" id="{0C28D2B6-E131-4525-94E1-78E09E01007B}"/>
              </a:ext>
            </a:extLst>
          </p:cNvPr>
          <p:cNvCxnSpPr>
            <a:cxnSpLocks/>
          </p:cNvCxnSpPr>
          <p:nvPr/>
        </p:nvCxnSpPr>
        <p:spPr>
          <a:xfrm>
            <a:off x="6624735" y="4037821"/>
            <a:ext cx="0" cy="1261984"/>
          </a:xfrm>
          <a:prstGeom prst="line">
            <a:avLst/>
          </a:prstGeom>
          <a:ln>
            <a:solidFill>
              <a:srgbClr val="FDB837"/>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7043493-6A77-4888-BBB3-5BFC7BB461EA}"/>
              </a:ext>
            </a:extLst>
          </p:cNvPr>
          <p:cNvGrpSpPr/>
          <p:nvPr/>
        </p:nvGrpSpPr>
        <p:grpSpPr>
          <a:xfrm rot="10800000">
            <a:off x="10430977" y="1527517"/>
            <a:ext cx="1251755" cy="1080916"/>
            <a:chOff x="10078924" y="822960"/>
            <a:chExt cx="1251755" cy="1080916"/>
          </a:xfrm>
        </p:grpSpPr>
        <p:sp>
          <p:nvSpPr>
            <p:cNvPr id="22" name="Rectangle: Top Corners Rounded 21">
              <a:extLst>
                <a:ext uri="{FF2B5EF4-FFF2-40B4-BE49-F238E27FC236}">
                  <a16:creationId xmlns:a16="http://schemas.microsoft.com/office/drawing/2014/main" id="{46C85E06-A9E2-4843-8F26-F2A904F2C522}"/>
                </a:ext>
              </a:extLst>
            </p:cNvPr>
            <p:cNvSpPr/>
            <p:nvPr/>
          </p:nvSpPr>
          <p:spPr>
            <a:xfrm flipH="1" flipV="1">
              <a:off x="10078924" y="1795550"/>
              <a:ext cx="1251755" cy="108326"/>
            </a:xfrm>
            <a:prstGeom prst="round2SameRect">
              <a:avLst>
                <a:gd name="adj1" fmla="val 50000"/>
                <a:gd name="adj2" fmla="val 0"/>
              </a:avLst>
            </a:prstGeom>
            <a:solidFill>
              <a:schemeClr val="tx2"/>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23" name="Rectangle: Top Corners Rounded 22">
              <a:extLst>
                <a:ext uri="{FF2B5EF4-FFF2-40B4-BE49-F238E27FC236}">
                  <a16:creationId xmlns:a16="http://schemas.microsoft.com/office/drawing/2014/main" id="{D503D0EC-3441-4534-BCD2-293486A8E797}"/>
                </a:ext>
              </a:extLst>
            </p:cNvPr>
            <p:cNvSpPr/>
            <p:nvPr/>
          </p:nvSpPr>
          <p:spPr>
            <a:xfrm>
              <a:off x="10205504" y="822960"/>
              <a:ext cx="998595" cy="1080916"/>
            </a:xfrm>
            <a:prstGeom prst="round2SameRect">
              <a:avLst>
                <a:gd name="adj1" fmla="val 50000"/>
                <a:gd name="adj2" fmla="val 0"/>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grpSp>
      <p:grpSp>
        <p:nvGrpSpPr>
          <p:cNvPr id="27" name="Graphic 25">
            <a:extLst>
              <a:ext uri="{FF2B5EF4-FFF2-40B4-BE49-F238E27FC236}">
                <a16:creationId xmlns:a16="http://schemas.microsoft.com/office/drawing/2014/main" id="{814B55DE-46A0-442B-8076-8E8A98E29A08}"/>
              </a:ext>
            </a:extLst>
          </p:cNvPr>
          <p:cNvGrpSpPr/>
          <p:nvPr/>
        </p:nvGrpSpPr>
        <p:grpSpPr>
          <a:xfrm>
            <a:off x="10814682" y="1733643"/>
            <a:ext cx="484342" cy="577325"/>
            <a:chOff x="10763826" y="1733643"/>
            <a:chExt cx="586054" cy="577325"/>
          </a:xfrm>
          <a:solidFill>
            <a:schemeClr val="bg1"/>
          </a:solidFill>
        </p:grpSpPr>
        <p:sp>
          <p:nvSpPr>
            <p:cNvPr id="28" name="Freeform: Shape 27">
              <a:extLst>
                <a:ext uri="{FF2B5EF4-FFF2-40B4-BE49-F238E27FC236}">
                  <a16:creationId xmlns:a16="http://schemas.microsoft.com/office/drawing/2014/main" id="{5E6F5CCE-8E94-43AB-A3C7-0AE758431A48}"/>
                </a:ext>
              </a:extLst>
            </p:cNvPr>
            <p:cNvSpPr/>
            <p:nvPr/>
          </p:nvSpPr>
          <p:spPr>
            <a:xfrm>
              <a:off x="10870381" y="2002651"/>
              <a:ext cx="372943" cy="269008"/>
            </a:xfrm>
            <a:custGeom>
              <a:avLst/>
              <a:gdLst>
                <a:gd name="connsiteX0" fmla="*/ 186472 w 372943"/>
                <a:gd name="connsiteY0" fmla="*/ 0 h 269008"/>
                <a:gd name="connsiteX1" fmla="*/ 0 w 372943"/>
                <a:gd name="connsiteY1" fmla="*/ 134504 h 269008"/>
                <a:gd name="connsiteX2" fmla="*/ 186472 w 372943"/>
                <a:gd name="connsiteY2" fmla="*/ 269008 h 269008"/>
                <a:gd name="connsiteX3" fmla="*/ 372943 w 372943"/>
                <a:gd name="connsiteY3" fmla="*/ 134504 h 269008"/>
                <a:gd name="connsiteX4" fmla="*/ 186472 w 372943"/>
                <a:gd name="connsiteY4" fmla="*/ 0 h 269008"/>
                <a:gd name="connsiteX5" fmla="*/ 186472 w 372943"/>
                <a:gd name="connsiteY5" fmla="*/ 249794 h 269008"/>
                <a:gd name="connsiteX6" fmla="*/ 26639 w 372943"/>
                <a:gd name="connsiteY6" fmla="*/ 134504 h 269008"/>
                <a:gd name="connsiteX7" fmla="*/ 186472 w 372943"/>
                <a:gd name="connsiteY7" fmla="*/ 19215 h 269008"/>
                <a:gd name="connsiteX8" fmla="*/ 346305 w 372943"/>
                <a:gd name="connsiteY8" fmla="*/ 134504 h 269008"/>
                <a:gd name="connsiteX9" fmla="*/ 186472 w 372943"/>
                <a:gd name="connsiteY9" fmla="*/ 249794 h 26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2943" h="269008">
                  <a:moveTo>
                    <a:pt x="186472" y="0"/>
                  </a:moveTo>
                  <a:cubicBezTo>
                    <a:pt x="83486" y="0"/>
                    <a:pt x="0" y="60219"/>
                    <a:pt x="0" y="134504"/>
                  </a:cubicBezTo>
                  <a:cubicBezTo>
                    <a:pt x="0" y="208789"/>
                    <a:pt x="83486" y="269008"/>
                    <a:pt x="186472" y="269008"/>
                  </a:cubicBezTo>
                  <a:cubicBezTo>
                    <a:pt x="289457" y="269008"/>
                    <a:pt x="372943" y="208789"/>
                    <a:pt x="372943" y="134504"/>
                  </a:cubicBezTo>
                  <a:cubicBezTo>
                    <a:pt x="372833" y="60252"/>
                    <a:pt x="289412" y="80"/>
                    <a:pt x="186472" y="0"/>
                  </a:cubicBezTo>
                  <a:close/>
                  <a:moveTo>
                    <a:pt x="186472" y="249794"/>
                  </a:moveTo>
                  <a:cubicBezTo>
                    <a:pt x="98199" y="249794"/>
                    <a:pt x="26639" y="198177"/>
                    <a:pt x="26639" y="134504"/>
                  </a:cubicBezTo>
                  <a:cubicBezTo>
                    <a:pt x="26639" y="70832"/>
                    <a:pt x="98199" y="19215"/>
                    <a:pt x="186472" y="19215"/>
                  </a:cubicBezTo>
                  <a:cubicBezTo>
                    <a:pt x="274745" y="19215"/>
                    <a:pt x="346305" y="70832"/>
                    <a:pt x="346305" y="134504"/>
                  </a:cubicBezTo>
                  <a:cubicBezTo>
                    <a:pt x="346209" y="198148"/>
                    <a:pt x="274705" y="249724"/>
                    <a:pt x="186472" y="249794"/>
                  </a:cubicBezTo>
                  <a:close/>
                </a:path>
              </a:pathLst>
            </a:custGeom>
            <a:grpFill/>
            <a:ln w="1320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650D67F-C998-47F7-97D8-C19E94C4587D}"/>
                </a:ext>
              </a:extLst>
            </p:cNvPr>
            <p:cNvSpPr/>
            <p:nvPr/>
          </p:nvSpPr>
          <p:spPr>
            <a:xfrm>
              <a:off x="10763826" y="1733643"/>
              <a:ext cx="586054" cy="577325"/>
            </a:xfrm>
            <a:custGeom>
              <a:avLst/>
              <a:gdLst>
                <a:gd name="connsiteX0" fmla="*/ 545070 w 586054"/>
                <a:gd name="connsiteY0" fmla="*/ 193504 h 577325"/>
                <a:gd name="connsiteX1" fmla="*/ 530372 w 586054"/>
                <a:gd name="connsiteY1" fmla="*/ 190220 h 577325"/>
                <a:gd name="connsiteX2" fmla="*/ 521189 w 586054"/>
                <a:gd name="connsiteY2" fmla="*/ 199124 h 577325"/>
                <a:gd name="connsiteX3" fmla="*/ 492725 w 586054"/>
                <a:gd name="connsiteY3" fmla="*/ 237986 h 577325"/>
                <a:gd name="connsiteX4" fmla="*/ 478300 w 586054"/>
                <a:gd name="connsiteY4" fmla="*/ 153066 h 577325"/>
                <a:gd name="connsiteX5" fmla="*/ 212831 w 586054"/>
                <a:gd name="connsiteY5" fmla="*/ 0 h 577325"/>
                <a:gd name="connsiteX6" fmla="*/ 201732 w 586054"/>
                <a:gd name="connsiteY6" fmla="*/ 4595 h 577325"/>
                <a:gd name="connsiteX7" fmla="*/ 201123 w 586054"/>
                <a:gd name="connsiteY7" fmla="*/ 13816 h 577325"/>
                <a:gd name="connsiteX8" fmla="*/ 227402 w 586054"/>
                <a:gd name="connsiteY8" fmla="*/ 134187 h 577325"/>
                <a:gd name="connsiteX9" fmla="*/ 199432 w 586054"/>
                <a:gd name="connsiteY9" fmla="*/ 176998 h 577325"/>
                <a:gd name="connsiteX10" fmla="*/ 192772 w 586054"/>
                <a:gd name="connsiteY10" fmla="*/ 143468 h 577325"/>
                <a:gd name="connsiteX11" fmla="*/ 147006 w 586054"/>
                <a:gd name="connsiteY11" fmla="*/ 93836 h 577325"/>
                <a:gd name="connsiteX12" fmla="*/ 133784 w 586054"/>
                <a:gd name="connsiteY12" fmla="*/ 93928 h 577325"/>
                <a:gd name="connsiteX13" fmla="*/ 127187 w 586054"/>
                <a:gd name="connsiteY13" fmla="*/ 102194 h 577325"/>
                <a:gd name="connsiteX14" fmla="*/ 126468 w 586054"/>
                <a:gd name="connsiteY14" fmla="*/ 109400 h 577325"/>
                <a:gd name="connsiteX15" fmla="*/ 77332 w 586054"/>
                <a:gd name="connsiteY15" fmla="*/ 176431 h 577325"/>
                <a:gd name="connsiteX16" fmla="*/ 0 w 586054"/>
                <a:gd name="connsiteY16" fmla="*/ 287551 h 577325"/>
                <a:gd name="connsiteX17" fmla="*/ 55089 w 586054"/>
                <a:gd name="connsiteY17" fmla="*/ 383174 h 577325"/>
                <a:gd name="connsiteX18" fmla="*/ 164742 w 586054"/>
                <a:gd name="connsiteY18" fmla="*/ 550487 h 577325"/>
                <a:gd name="connsiteX19" fmla="*/ 421312 w 586054"/>
                <a:gd name="connsiteY19" fmla="*/ 550487 h 577325"/>
                <a:gd name="connsiteX20" fmla="*/ 530965 w 586054"/>
                <a:gd name="connsiteY20" fmla="*/ 383174 h 577325"/>
                <a:gd name="connsiteX21" fmla="*/ 586054 w 586054"/>
                <a:gd name="connsiteY21" fmla="*/ 287551 h 577325"/>
                <a:gd name="connsiteX22" fmla="*/ 545070 w 586054"/>
                <a:gd name="connsiteY22" fmla="*/ 193504 h 577325"/>
                <a:gd name="connsiteX23" fmla="*/ 293027 w 586054"/>
                <a:gd name="connsiteY23" fmla="*/ 557232 h 577325"/>
                <a:gd name="connsiteX24" fmla="*/ 79916 w 586054"/>
                <a:gd name="connsiteY24" fmla="*/ 403513 h 577325"/>
                <a:gd name="connsiteX25" fmla="*/ 293027 w 586054"/>
                <a:gd name="connsiteY25" fmla="*/ 249794 h 577325"/>
                <a:gd name="connsiteX26" fmla="*/ 506138 w 586054"/>
                <a:gd name="connsiteY26" fmla="*/ 403513 h 577325"/>
                <a:gd name="connsiteX27" fmla="*/ 293027 w 586054"/>
                <a:gd name="connsiteY27" fmla="*/ 557232 h 577325"/>
                <a:gd name="connsiteX28" fmla="*/ 293027 w 586054"/>
                <a:gd name="connsiteY28" fmla="*/ 230579 h 577325"/>
                <a:gd name="connsiteX29" fmla="*/ 61642 w 586054"/>
                <a:gd name="connsiteY29" fmla="*/ 358972 h 577325"/>
                <a:gd name="connsiteX30" fmla="*/ 26639 w 586054"/>
                <a:gd name="connsiteY30" fmla="*/ 287551 h 577325"/>
                <a:gd name="connsiteX31" fmla="*/ 94488 w 586054"/>
                <a:gd name="connsiteY31" fmla="*/ 191188 h 577325"/>
                <a:gd name="connsiteX32" fmla="*/ 150429 w 586054"/>
                <a:gd name="connsiteY32" fmla="*/ 123263 h 577325"/>
                <a:gd name="connsiteX33" fmla="*/ 167398 w 586054"/>
                <a:gd name="connsiteY33" fmla="*/ 149300 h 577325"/>
                <a:gd name="connsiteX34" fmla="*/ 173152 w 586054"/>
                <a:gd name="connsiteY34" fmla="*/ 200334 h 577325"/>
                <a:gd name="connsiteX35" fmla="*/ 173152 w 586054"/>
                <a:gd name="connsiteY35" fmla="*/ 201756 h 577325"/>
                <a:gd name="connsiteX36" fmla="*/ 181314 w 586054"/>
                <a:gd name="connsiteY36" fmla="*/ 210612 h 577325"/>
                <a:gd name="connsiteX37" fmla="*/ 195795 w 586054"/>
                <a:gd name="connsiteY37" fmla="*/ 208616 h 577325"/>
                <a:gd name="connsiteX38" fmla="*/ 253655 w 586054"/>
                <a:gd name="connsiteY38" fmla="*/ 137521 h 577325"/>
                <a:gd name="connsiteX39" fmla="*/ 233676 w 586054"/>
                <a:gd name="connsiteY39" fmla="*/ 20051 h 577325"/>
                <a:gd name="connsiteX40" fmla="*/ 452767 w 586054"/>
                <a:gd name="connsiteY40" fmla="*/ 158398 h 577325"/>
                <a:gd name="connsiteX41" fmla="*/ 466179 w 586054"/>
                <a:gd name="connsiteY41" fmla="*/ 249794 h 577325"/>
                <a:gd name="connsiteX42" fmla="*/ 479499 w 586054"/>
                <a:gd name="connsiteY42" fmla="*/ 259401 h 577325"/>
                <a:gd name="connsiteX43" fmla="*/ 541021 w 586054"/>
                <a:gd name="connsiteY43" fmla="*/ 226524 h 577325"/>
                <a:gd name="connsiteX44" fmla="*/ 559415 w 586054"/>
                <a:gd name="connsiteY44" fmla="*/ 287551 h 577325"/>
                <a:gd name="connsiteX45" fmla="*/ 524412 w 586054"/>
                <a:gd name="connsiteY45" fmla="*/ 358972 h 577325"/>
                <a:gd name="connsiteX46" fmla="*/ 293027 w 586054"/>
                <a:gd name="connsiteY46" fmla="*/ 230579 h 57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586054" h="577325">
                  <a:moveTo>
                    <a:pt x="545070" y="193504"/>
                  </a:moveTo>
                  <a:cubicBezTo>
                    <a:pt x="541631" y="190272"/>
                    <a:pt x="535741" y="188956"/>
                    <a:pt x="530372" y="190220"/>
                  </a:cubicBezTo>
                  <a:cubicBezTo>
                    <a:pt x="525003" y="191483"/>
                    <a:pt x="521323" y="195051"/>
                    <a:pt x="521189" y="199124"/>
                  </a:cubicBezTo>
                  <a:cubicBezTo>
                    <a:pt x="520309" y="224670"/>
                    <a:pt x="504686" y="234335"/>
                    <a:pt x="492725" y="237986"/>
                  </a:cubicBezTo>
                  <a:cubicBezTo>
                    <a:pt x="493544" y="209328"/>
                    <a:pt x="488686" y="180733"/>
                    <a:pt x="478300" y="153066"/>
                  </a:cubicBezTo>
                  <a:cubicBezTo>
                    <a:pt x="447137" y="65003"/>
                    <a:pt x="338783" y="2528"/>
                    <a:pt x="212831" y="0"/>
                  </a:cubicBezTo>
                  <a:cubicBezTo>
                    <a:pt x="208286" y="65"/>
                    <a:pt x="204101" y="1797"/>
                    <a:pt x="201732" y="4595"/>
                  </a:cubicBezTo>
                  <a:cubicBezTo>
                    <a:pt x="199361" y="7392"/>
                    <a:pt x="199132" y="10868"/>
                    <a:pt x="201123" y="13816"/>
                  </a:cubicBezTo>
                  <a:cubicBezTo>
                    <a:pt x="201536" y="14421"/>
                    <a:pt x="241947" y="75303"/>
                    <a:pt x="227402" y="134187"/>
                  </a:cubicBezTo>
                  <a:cubicBezTo>
                    <a:pt x="223173" y="149916"/>
                    <a:pt x="213558" y="164633"/>
                    <a:pt x="199432" y="176998"/>
                  </a:cubicBezTo>
                  <a:cubicBezTo>
                    <a:pt x="199436" y="165650"/>
                    <a:pt x="197193" y="154359"/>
                    <a:pt x="192772" y="143468"/>
                  </a:cubicBezTo>
                  <a:cubicBezTo>
                    <a:pt x="176868" y="106748"/>
                    <a:pt x="150017" y="95056"/>
                    <a:pt x="147006" y="93836"/>
                  </a:cubicBezTo>
                  <a:cubicBezTo>
                    <a:pt x="142888" y="92175"/>
                    <a:pt x="137857" y="92210"/>
                    <a:pt x="133784" y="93928"/>
                  </a:cubicBezTo>
                  <a:cubicBezTo>
                    <a:pt x="129710" y="95646"/>
                    <a:pt x="127200" y="98790"/>
                    <a:pt x="127187" y="102194"/>
                  </a:cubicBezTo>
                  <a:cubicBezTo>
                    <a:pt x="127187" y="102454"/>
                    <a:pt x="127187" y="105029"/>
                    <a:pt x="126468" y="109400"/>
                  </a:cubicBezTo>
                  <a:cubicBezTo>
                    <a:pt x="122622" y="135464"/>
                    <a:pt x="105029" y="159463"/>
                    <a:pt x="77332" y="176431"/>
                  </a:cubicBezTo>
                  <a:cubicBezTo>
                    <a:pt x="29804" y="203259"/>
                    <a:pt x="1430" y="244031"/>
                    <a:pt x="0" y="287551"/>
                  </a:cubicBezTo>
                  <a:cubicBezTo>
                    <a:pt x="690" y="323340"/>
                    <a:pt x="20411" y="357572"/>
                    <a:pt x="55089" y="383174"/>
                  </a:cubicBezTo>
                  <a:cubicBezTo>
                    <a:pt x="43713" y="449547"/>
                    <a:pt x="86414" y="514701"/>
                    <a:pt x="164742" y="550487"/>
                  </a:cubicBezTo>
                  <a:cubicBezTo>
                    <a:pt x="243071" y="586272"/>
                    <a:pt x="342983" y="586272"/>
                    <a:pt x="421312" y="550487"/>
                  </a:cubicBezTo>
                  <a:cubicBezTo>
                    <a:pt x="499640" y="514701"/>
                    <a:pt x="542341" y="449547"/>
                    <a:pt x="530965" y="383174"/>
                  </a:cubicBezTo>
                  <a:cubicBezTo>
                    <a:pt x="565643" y="357572"/>
                    <a:pt x="585364" y="323340"/>
                    <a:pt x="586054" y="287551"/>
                  </a:cubicBezTo>
                  <a:cubicBezTo>
                    <a:pt x="585820" y="253942"/>
                    <a:pt x="571536" y="221165"/>
                    <a:pt x="545070" y="193504"/>
                  </a:cubicBezTo>
                  <a:close/>
                  <a:moveTo>
                    <a:pt x="293027" y="557232"/>
                  </a:moveTo>
                  <a:cubicBezTo>
                    <a:pt x="175329" y="557232"/>
                    <a:pt x="79916" y="488410"/>
                    <a:pt x="79916" y="403513"/>
                  </a:cubicBezTo>
                  <a:cubicBezTo>
                    <a:pt x="79916" y="318615"/>
                    <a:pt x="175329" y="249794"/>
                    <a:pt x="293027" y="249794"/>
                  </a:cubicBezTo>
                  <a:cubicBezTo>
                    <a:pt x="410725" y="249794"/>
                    <a:pt x="506138" y="318615"/>
                    <a:pt x="506138" y="403513"/>
                  </a:cubicBezTo>
                  <a:cubicBezTo>
                    <a:pt x="505998" y="488367"/>
                    <a:pt x="410667" y="557131"/>
                    <a:pt x="293027" y="557232"/>
                  </a:cubicBezTo>
                  <a:close/>
                  <a:moveTo>
                    <a:pt x="293027" y="230579"/>
                  </a:moveTo>
                  <a:cubicBezTo>
                    <a:pt x="184524" y="230719"/>
                    <a:pt x="89655" y="283362"/>
                    <a:pt x="61642" y="358972"/>
                  </a:cubicBezTo>
                  <a:cubicBezTo>
                    <a:pt x="39347" y="338611"/>
                    <a:pt x="27037" y="313495"/>
                    <a:pt x="26639" y="287551"/>
                  </a:cubicBezTo>
                  <a:cubicBezTo>
                    <a:pt x="28157" y="249731"/>
                    <a:pt x="53046" y="214382"/>
                    <a:pt x="94488" y="191188"/>
                  </a:cubicBezTo>
                  <a:cubicBezTo>
                    <a:pt x="123099" y="173671"/>
                    <a:pt x="142787" y="149766"/>
                    <a:pt x="150429" y="123263"/>
                  </a:cubicBezTo>
                  <a:cubicBezTo>
                    <a:pt x="157867" y="131278"/>
                    <a:pt x="163586" y="140055"/>
                    <a:pt x="167398" y="149300"/>
                  </a:cubicBezTo>
                  <a:cubicBezTo>
                    <a:pt x="172851" y="166007"/>
                    <a:pt x="174791" y="183211"/>
                    <a:pt x="173152" y="200334"/>
                  </a:cubicBezTo>
                  <a:lnTo>
                    <a:pt x="173152" y="201756"/>
                  </a:lnTo>
                  <a:cubicBezTo>
                    <a:pt x="173154" y="205624"/>
                    <a:pt x="176370" y="209115"/>
                    <a:pt x="181314" y="210612"/>
                  </a:cubicBezTo>
                  <a:cubicBezTo>
                    <a:pt x="186259" y="212110"/>
                    <a:pt x="191966" y="211323"/>
                    <a:pt x="195795" y="208616"/>
                  </a:cubicBezTo>
                  <a:cubicBezTo>
                    <a:pt x="229240" y="184943"/>
                    <a:pt x="247621" y="162347"/>
                    <a:pt x="253655" y="137521"/>
                  </a:cubicBezTo>
                  <a:cubicBezTo>
                    <a:pt x="265336" y="90204"/>
                    <a:pt x="245810" y="43157"/>
                    <a:pt x="233676" y="20051"/>
                  </a:cubicBezTo>
                  <a:cubicBezTo>
                    <a:pt x="282958" y="23894"/>
                    <a:pt x="407121" y="44886"/>
                    <a:pt x="452767" y="158398"/>
                  </a:cubicBezTo>
                  <a:cubicBezTo>
                    <a:pt x="463470" y="188218"/>
                    <a:pt x="467989" y="219018"/>
                    <a:pt x="466179" y="249794"/>
                  </a:cubicBezTo>
                  <a:cubicBezTo>
                    <a:pt x="466179" y="255100"/>
                    <a:pt x="472142" y="259401"/>
                    <a:pt x="479499" y="259401"/>
                  </a:cubicBezTo>
                  <a:cubicBezTo>
                    <a:pt x="507456" y="258668"/>
                    <a:pt x="531905" y="245602"/>
                    <a:pt x="541021" y="226524"/>
                  </a:cubicBezTo>
                  <a:cubicBezTo>
                    <a:pt x="552741" y="245777"/>
                    <a:pt x="558994" y="266527"/>
                    <a:pt x="559415" y="287551"/>
                  </a:cubicBezTo>
                  <a:cubicBezTo>
                    <a:pt x="559017" y="313495"/>
                    <a:pt x="546707" y="338611"/>
                    <a:pt x="524412" y="358972"/>
                  </a:cubicBezTo>
                  <a:cubicBezTo>
                    <a:pt x="496400" y="283362"/>
                    <a:pt x="401530" y="230719"/>
                    <a:pt x="293027" y="230579"/>
                  </a:cubicBezTo>
                  <a:close/>
                </a:path>
              </a:pathLst>
            </a:custGeom>
            <a:grpFill/>
            <a:ln w="1320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3A187D8-11C8-4A89-944C-699EB1728752}"/>
                </a:ext>
              </a:extLst>
            </p:cNvPr>
            <p:cNvSpPr/>
            <p:nvPr/>
          </p:nvSpPr>
          <p:spPr>
            <a:xfrm>
              <a:off x="10990189" y="2041081"/>
              <a:ext cx="133327" cy="192148"/>
            </a:xfrm>
            <a:custGeom>
              <a:avLst/>
              <a:gdLst>
                <a:gd name="connsiteX0" fmla="*/ 106622 w 133327"/>
                <a:gd name="connsiteY0" fmla="*/ 57645 h 192148"/>
                <a:gd name="connsiteX1" fmla="*/ 119941 w 133327"/>
                <a:gd name="connsiteY1" fmla="*/ 67252 h 192148"/>
                <a:gd name="connsiteX2" fmla="*/ 133261 w 133327"/>
                <a:gd name="connsiteY2" fmla="*/ 57645 h 192148"/>
                <a:gd name="connsiteX3" fmla="*/ 79983 w 133327"/>
                <a:gd name="connsiteY3" fmla="*/ 10568 h 192148"/>
                <a:gd name="connsiteX4" fmla="*/ 79983 w 133327"/>
                <a:gd name="connsiteY4" fmla="*/ 9607 h 192148"/>
                <a:gd name="connsiteX5" fmla="*/ 66664 w 133327"/>
                <a:gd name="connsiteY5" fmla="*/ 0 h 192148"/>
                <a:gd name="connsiteX6" fmla="*/ 53344 w 133327"/>
                <a:gd name="connsiteY6" fmla="*/ 9607 h 192148"/>
                <a:gd name="connsiteX7" fmla="*/ 53344 w 133327"/>
                <a:gd name="connsiteY7" fmla="*/ 10568 h 192148"/>
                <a:gd name="connsiteX8" fmla="*/ 0 w 133327"/>
                <a:gd name="connsiteY8" fmla="*/ 57645 h 192148"/>
                <a:gd name="connsiteX9" fmla="*/ 53344 w 133327"/>
                <a:gd name="connsiteY9" fmla="*/ 104721 h 192148"/>
                <a:gd name="connsiteX10" fmla="*/ 53344 w 133327"/>
                <a:gd name="connsiteY10" fmla="*/ 161568 h 192148"/>
                <a:gd name="connsiteX11" fmla="*/ 26705 w 133327"/>
                <a:gd name="connsiteY11" fmla="*/ 134504 h 192148"/>
                <a:gd name="connsiteX12" fmla="*/ 13386 w 133327"/>
                <a:gd name="connsiteY12" fmla="*/ 124897 h 192148"/>
                <a:gd name="connsiteX13" fmla="*/ 67 w 133327"/>
                <a:gd name="connsiteY13" fmla="*/ 134504 h 192148"/>
                <a:gd name="connsiteX14" fmla="*/ 53344 w 133327"/>
                <a:gd name="connsiteY14" fmla="*/ 181581 h 192148"/>
                <a:gd name="connsiteX15" fmla="*/ 53344 w 133327"/>
                <a:gd name="connsiteY15" fmla="*/ 182541 h 192148"/>
                <a:gd name="connsiteX16" fmla="*/ 66664 w 133327"/>
                <a:gd name="connsiteY16" fmla="*/ 192149 h 192148"/>
                <a:gd name="connsiteX17" fmla="*/ 79983 w 133327"/>
                <a:gd name="connsiteY17" fmla="*/ 182541 h 192148"/>
                <a:gd name="connsiteX18" fmla="*/ 79983 w 133327"/>
                <a:gd name="connsiteY18" fmla="*/ 181581 h 192148"/>
                <a:gd name="connsiteX19" fmla="*/ 133327 w 133327"/>
                <a:gd name="connsiteY19" fmla="*/ 134504 h 192148"/>
                <a:gd name="connsiteX20" fmla="*/ 79983 w 133327"/>
                <a:gd name="connsiteY20" fmla="*/ 87428 h 192148"/>
                <a:gd name="connsiteX21" fmla="*/ 79983 w 133327"/>
                <a:gd name="connsiteY21" fmla="*/ 30590 h 192148"/>
                <a:gd name="connsiteX22" fmla="*/ 106622 w 133327"/>
                <a:gd name="connsiteY22" fmla="*/ 57645 h 192148"/>
                <a:gd name="connsiteX23" fmla="*/ 26705 w 133327"/>
                <a:gd name="connsiteY23" fmla="*/ 57645 h 192148"/>
                <a:gd name="connsiteX24" fmla="*/ 53344 w 133327"/>
                <a:gd name="connsiteY24" fmla="*/ 30590 h 192148"/>
                <a:gd name="connsiteX25" fmla="*/ 53344 w 133327"/>
                <a:gd name="connsiteY25" fmla="*/ 84699 h 192148"/>
                <a:gd name="connsiteX26" fmla="*/ 26705 w 133327"/>
                <a:gd name="connsiteY26" fmla="*/ 57645 h 192148"/>
                <a:gd name="connsiteX27" fmla="*/ 106622 w 133327"/>
                <a:gd name="connsiteY27" fmla="*/ 134504 h 192148"/>
                <a:gd name="connsiteX28" fmla="*/ 79983 w 133327"/>
                <a:gd name="connsiteY28" fmla="*/ 161559 h 192148"/>
                <a:gd name="connsiteX29" fmla="*/ 79983 w 133327"/>
                <a:gd name="connsiteY29" fmla="*/ 107450 h 192148"/>
                <a:gd name="connsiteX30" fmla="*/ 106622 w 133327"/>
                <a:gd name="connsiteY30" fmla="*/ 134504 h 19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3327" h="192148">
                  <a:moveTo>
                    <a:pt x="106622" y="57645"/>
                  </a:moveTo>
                  <a:cubicBezTo>
                    <a:pt x="106622" y="62951"/>
                    <a:pt x="112585" y="67252"/>
                    <a:pt x="119941" y="67252"/>
                  </a:cubicBezTo>
                  <a:cubicBezTo>
                    <a:pt x="127298" y="67252"/>
                    <a:pt x="133261" y="62951"/>
                    <a:pt x="133261" y="57645"/>
                  </a:cubicBezTo>
                  <a:cubicBezTo>
                    <a:pt x="133221" y="34826"/>
                    <a:pt x="110969" y="15164"/>
                    <a:pt x="79983" y="10568"/>
                  </a:cubicBezTo>
                  <a:lnTo>
                    <a:pt x="79983" y="9607"/>
                  </a:lnTo>
                  <a:cubicBezTo>
                    <a:pt x="79983" y="4301"/>
                    <a:pt x="74020" y="0"/>
                    <a:pt x="66664" y="0"/>
                  </a:cubicBezTo>
                  <a:cubicBezTo>
                    <a:pt x="59307" y="0"/>
                    <a:pt x="53344" y="4301"/>
                    <a:pt x="53344" y="9607"/>
                  </a:cubicBezTo>
                  <a:lnTo>
                    <a:pt x="53344" y="10568"/>
                  </a:lnTo>
                  <a:cubicBezTo>
                    <a:pt x="22306" y="15114"/>
                    <a:pt x="0" y="34799"/>
                    <a:pt x="0" y="57645"/>
                  </a:cubicBezTo>
                  <a:cubicBezTo>
                    <a:pt x="0" y="80490"/>
                    <a:pt x="22306" y="100175"/>
                    <a:pt x="53344" y="104721"/>
                  </a:cubicBezTo>
                  <a:lnTo>
                    <a:pt x="53344" y="161568"/>
                  </a:lnTo>
                  <a:cubicBezTo>
                    <a:pt x="37432" y="157510"/>
                    <a:pt x="26769" y="146679"/>
                    <a:pt x="26705" y="134504"/>
                  </a:cubicBezTo>
                  <a:cubicBezTo>
                    <a:pt x="26705" y="129198"/>
                    <a:pt x="20742" y="124897"/>
                    <a:pt x="13386" y="124897"/>
                  </a:cubicBezTo>
                  <a:cubicBezTo>
                    <a:pt x="6030" y="124897"/>
                    <a:pt x="67" y="129198"/>
                    <a:pt x="67" y="134504"/>
                  </a:cubicBezTo>
                  <a:cubicBezTo>
                    <a:pt x="107" y="157323"/>
                    <a:pt x="22358" y="176984"/>
                    <a:pt x="53344" y="181581"/>
                  </a:cubicBezTo>
                  <a:lnTo>
                    <a:pt x="53344" y="182541"/>
                  </a:lnTo>
                  <a:cubicBezTo>
                    <a:pt x="53344" y="187848"/>
                    <a:pt x="59307" y="192149"/>
                    <a:pt x="66664" y="192149"/>
                  </a:cubicBezTo>
                  <a:cubicBezTo>
                    <a:pt x="74020" y="192149"/>
                    <a:pt x="79983" y="187848"/>
                    <a:pt x="79983" y="182541"/>
                  </a:cubicBezTo>
                  <a:lnTo>
                    <a:pt x="79983" y="181581"/>
                  </a:lnTo>
                  <a:cubicBezTo>
                    <a:pt x="111021" y="177034"/>
                    <a:pt x="133327" y="157350"/>
                    <a:pt x="133327" y="134504"/>
                  </a:cubicBezTo>
                  <a:cubicBezTo>
                    <a:pt x="133327" y="111659"/>
                    <a:pt x="111021" y="91974"/>
                    <a:pt x="79983" y="87428"/>
                  </a:cubicBezTo>
                  <a:lnTo>
                    <a:pt x="79983" y="30590"/>
                  </a:lnTo>
                  <a:cubicBezTo>
                    <a:pt x="95892" y="34647"/>
                    <a:pt x="106551" y="45474"/>
                    <a:pt x="106622" y="57645"/>
                  </a:cubicBezTo>
                  <a:close/>
                  <a:moveTo>
                    <a:pt x="26705" y="57645"/>
                  </a:moveTo>
                  <a:cubicBezTo>
                    <a:pt x="26776" y="45474"/>
                    <a:pt x="37436" y="34647"/>
                    <a:pt x="53344" y="30590"/>
                  </a:cubicBezTo>
                  <a:lnTo>
                    <a:pt x="53344" y="84699"/>
                  </a:lnTo>
                  <a:cubicBezTo>
                    <a:pt x="37436" y="80642"/>
                    <a:pt x="26776" y="69815"/>
                    <a:pt x="26705" y="57645"/>
                  </a:cubicBezTo>
                  <a:close/>
                  <a:moveTo>
                    <a:pt x="106622" y="134504"/>
                  </a:moveTo>
                  <a:cubicBezTo>
                    <a:pt x="106551" y="146675"/>
                    <a:pt x="95892" y="157502"/>
                    <a:pt x="79983" y="161559"/>
                  </a:cubicBezTo>
                  <a:lnTo>
                    <a:pt x="79983" y="107450"/>
                  </a:lnTo>
                  <a:cubicBezTo>
                    <a:pt x="95892" y="111507"/>
                    <a:pt x="106551" y="122333"/>
                    <a:pt x="106622" y="134504"/>
                  </a:cubicBezTo>
                  <a:close/>
                </a:path>
              </a:pathLst>
            </a:custGeom>
            <a:solidFill>
              <a:srgbClr val="37617A"/>
            </a:solidFill>
            <a:ln w="13205" cap="flat">
              <a:noFill/>
              <a:prstDash val="solid"/>
              <a:miter/>
            </a:ln>
          </p:spPr>
          <p:txBody>
            <a:bodyPr rtlCol="0" anchor="ctr"/>
            <a:lstStyle/>
            <a:p>
              <a:endParaRPr lang="en-US"/>
            </a:p>
          </p:txBody>
        </p:sp>
      </p:grpSp>
    </p:spTree>
    <p:extLst>
      <p:ext uri="{BB962C8B-B14F-4D97-AF65-F5344CB8AC3E}">
        <p14:creationId xmlns:p14="http://schemas.microsoft.com/office/powerpoint/2010/main" val="1606801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2A37BCF7-C08F-4781-9CE0-E7F9F0734C81}"/>
              </a:ext>
            </a:extLst>
          </p:cNvPr>
          <p:cNvSpPr/>
          <p:nvPr/>
        </p:nvSpPr>
        <p:spPr>
          <a:xfrm>
            <a:off x="3307250" y="966406"/>
            <a:ext cx="8370400" cy="5091491"/>
          </a:xfrm>
          <a:prstGeom prst="roundRect">
            <a:avLst>
              <a:gd name="adj" fmla="val 2838"/>
            </a:avLst>
          </a:prstGeom>
          <a:solidFill>
            <a:schemeClr val="bg1"/>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144432-916B-499B-890D-F00865AB878E}"/>
              </a:ext>
            </a:extLst>
          </p:cNvPr>
          <p:cNvSpPr>
            <a:spLocks noGrp="1"/>
          </p:cNvSpPr>
          <p:nvPr>
            <p:ph type="title"/>
          </p:nvPr>
        </p:nvSpPr>
        <p:spPr/>
        <p:txBody>
          <a:bodyPr>
            <a:normAutofit/>
          </a:bodyPr>
          <a:lstStyle/>
          <a:p>
            <a:r>
              <a:rPr lang="en-US" dirty="0"/>
              <a:t>Exit Strategy</a:t>
            </a:r>
          </a:p>
        </p:txBody>
      </p:sp>
      <p:sp>
        <p:nvSpPr>
          <p:cNvPr id="4" name="Footer Placeholder 3">
            <a:extLst>
              <a:ext uri="{FF2B5EF4-FFF2-40B4-BE49-F238E27FC236}">
                <a16:creationId xmlns:a16="http://schemas.microsoft.com/office/drawing/2014/main" id="{D91FA9D5-B3A3-40F7-A6D0-A705BA7FD01F}"/>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endParaRPr lang="en-US" dirty="0"/>
          </a:p>
        </p:txBody>
      </p:sp>
      <p:sp>
        <p:nvSpPr>
          <p:cNvPr id="5" name="Slide Number Placeholder 4">
            <a:extLst>
              <a:ext uri="{FF2B5EF4-FFF2-40B4-BE49-F238E27FC236}">
                <a16:creationId xmlns:a16="http://schemas.microsoft.com/office/drawing/2014/main" id="{71F674FA-FC35-47B6-93F9-BACD30ECDF03}"/>
              </a:ext>
            </a:extLst>
          </p:cNvPr>
          <p:cNvSpPr>
            <a:spLocks noGrp="1"/>
          </p:cNvSpPr>
          <p:nvPr>
            <p:ph type="sldNum" sz="quarter" idx="12"/>
          </p:nvPr>
        </p:nvSpPr>
        <p:spPr/>
        <p:txBody>
          <a:bodyPr/>
          <a:lstStyle/>
          <a:p>
            <a:fld id="{7A4098E9-92C9-477D-BEAF-BDB50A38DDA1}" type="slidenum">
              <a:rPr lang="en-US" smtClean="0"/>
              <a:pPr/>
              <a:t>27</a:t>
            </a:fld>
            <a:endParaRPr lang="en-US" dirty="0"/>
          </a:p>
        </p:txBody>
      </p:sp>
      <p:grpSp>
        <p:nvGrpSpPr>
          <p:cNvPr id="10" name="Group 9">
            <a:extLst>
              <a:ext uri="{FF2B5EF4-FFF2-40B4-BE49-F238E27FC236}">
                <a16:creationId xmlns:a16="http://schemas.microsoft.com/office/drawing/2014/main" id="{26C71FFA-D840-477F-AC20-EB71998BBEA5}"/>
              </a:ext>
            </a:extLst>
          </p:cNvPr>
          <p:cNvGrpSpPr/>
          <p:nvPr/>
        </p:nvGrpSpPr>
        <p:grpSpPr>
          <a:xfrm>
            <a:off x="4039351" y="1346273"/>
            <a:ext cx="3463136" cy="1049536"/>
            <a:chOff x="3705976" y="1343129"/>
            <a:chExt cx="3463136" cy="1049536"/>
          </a:xfrm>
        </p:grpSpPr>
        <p:sp>
          <p:nvSpPr>
            <p:cNvPr id="6" name="TextBox 5">
              <a:extLst>
                <a:ext uri="{FF2B5EF4-FFF2-40B4-BE49-F238E27FC236}">
                  <a16:creationId xmlns:a16="http://schemas.microsoft.com/office/drawing/2014/main" id="{60E3C668-6E57-4AC8-A695-E5BAD31637CD}"/>
                </a:ext>
              </a:extLst>
            </p:cNvPr>
            <p:cNvSpPr txBox="1"/>
            <p:nvPr/>
          </p:nvSpPr>
          <p:spPr>
            <a:xfrm>
              <a:off x="3705977" y="1584752"/>
              <a:ext cx="3463135" cy="807913"/>
            </a:xfrm>
            <a:prstGeom prst="rect">
              <a:avLst/>
            </a:prstGeom>
            <a:noFill/>
          </p:spPr>
          <p:txBody>
            <a:bodyPr wrap="square" lIns="0" tIns="0" rIns="0" bIns="0" rtlCol="0" anchor="t" anchorCtr="0">
              <a:spAutoFit/>
            </a:bodyPr>
            <a:lstStyle/>
            <a:p>
              <a:r>
                <a:rPr lang="en-US" sz="1050" dirty="0">
                  <a:solidFill>
                    <a:schemeClr val="tx1">
                      <a:lumMod val="75000"/>
                      <a:lumOff val="25000"/>
                    </a:schemeClr>
                  </a:solidFill>
                </a:rPr>
                <a:t>$NZT is a </a:t>
              </a:r>
              <a:r>
                <a:rPr lang="en-US" sz="1050" b="1" dirty="0">
                  <a:solidFill>
                    <a:schemeClr val="tx1">
                      <a:lumMod val="75000"/>
                      <a:lumOff val="25000"/>
                    </a:schemeClr>
                  </a:solidFill>
                </a:rPr>
                <a:t>tradeable utility and governance token </a:t>
              </a:r>
              <a:r>
                <a:rPr lang="en-US" sz="1050" dirty="0">
                  <a:solidFill>
                    <a:schemeClr val="tx1">
                      <a:lumMod val="75000"/>
                      <a:lumOff val="25000"/>
                    </a:schemeClr>
                  </a:solidFill>
                </a:rPr>
                <a:t>that is rewarded to NZTwork participants including consumer operators of data miners. It must also be purchased by data customers to access data feeds in the marketplace.</a:t>
              </a:r>
            </a:p>
          </p:txBody>
        </p:sp>
        <p:cxnSp>
          <p:nvCxnSpPr>
            <p:cNvPr id="7" name="Straight Connector 6">
              <a:extLst>
                <a:ext uri="{FF2B5EF4-FFF2-40B4-BE49-F238E27FC236}">
                  <a16:creationId xmlns:a16="http://schemas.microsoft.com/office/drawing/2014/main" id="{649AD860-D95A-4BF4-A8F1-216D3711C974}"/>
                </a:ext>
              </a:extLst>
            </p:cNvPr>
            <p:cNvCxnSpPr>
              <a:cxnSpLocks/>
            </p:cNvCxnSpPr>
            <p:nvPr/>
          </p:nvCxnSpPr>
          <p:spPr>
            <a:xfrm>
              <a:off x="3705977" y="1378116"/>
              <a:ext cx="330442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FA42DB14-72F9-4D93-8B6C-47585B56AD82}"/>
                </a:ext>
              </a:extLst>
            </p:cNvPr>
            <p:cNvSpPr/>
            <p:nvPr/>
          </p:nvSpPr>
          <p:spPr>
            <a:xfrm>
              <a:off x="3705976" y="1343129"/>
              <a:ext cx="446998" cy="68498"/>
            </a:xfrm>
            <a:prstGeom prst="round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grpSp>
      <p:grpSp>
        <p:nvGrpSpPr>
          <p:cNvPr id="11" name="Group 10">
            <a:extLst>
              <a:ext uri="{FF2B5EF4-FFF2-40B4-BE49-F238E27FC236}">
                <a16:creationId xmlns:a16="http://schemas.microsoft.com/office/drawing/2014/main" id="{A5CC5903-C74E-4921-8357-B000DA5A8F1C}"/>
              </a:ext>
            </a:extLst>
          </p:cNvPr>
          <p:cNvGrpSpPr/>
          <p:nvPr/>
        </p:nvGrpSpPr>
        <p:grpSpPr>
          <a:xfrm>
            <a:off x="4039351" y="2500304"/>
            <a:ext cx="3304424" cy="726371"/>
            <a:chOff x="3705976" y="1343129"/>
            <a:chExt cx="3304424" cy="726371"/>
          </a:xfrm>
        </p:grpSpPr>
        <p:sp>
          <p:nvSpPr>
            <p:cNvPr id="12" name="TextBox 11">
              <a:extLst>
                <a:ext uri="{FF2B5EF4-FFF2-40B4-BE49-F238E27FC236}">
                  <a16:creationId xmlns:a16="http://schemas.microsoft.com/office/drawing/2014/main" id="{0E37ADEF-4F7E-4D3B-B9E6-CACD25BB92D7}"/>
                </a:ext>
              </a:extLst>
            </p:cNvPr>
            <p:cNvSpPr txBox="1"/>
            <p:nvPr/>
          </p:nvSpPr>
          <p:spPr>
            <a:xfrm>
              <a:off x="3705977" y="1584752"/>
              <a:ext cx="3304423" cy="484748"/>
            </a:xfrm>
            <a:prstGeom prst="rect">
              <a:avLst/>
            </a:prstGeom>
            <a:noFill/>
          </p:spPr>
          <p:txBody>
            <a:bodyPr wrap="square" lIns="0" tIns="0" rIns="0" bIns="0" rtlCol="0" anchor="t" anchorCtr="0">
              <a:spAutoFit/>
            </a:bodyPr>
            <a:lstStyle/>
            <a:p>
              <a:r>
                <a:rPr lang="en-US" sz="1050" dirty="0">
                  <a:solidFill>
                    <a:schemeClr val="tx1">
                      <a:lumMod val="75000"/>
                      <a:lumOff val="25000"/>
                    </a:schemeClr>
                  </a:solidFill>
                </a:rPr>
                <a:t>Early supporters can gauge public token launch demand easily through HW pre-sales figures, creating</a:t>
              </a:r>
              <a:r>
                <a:rPr lang="en-US" sz="1050" b="1" dirty="0">
                  <a:solidFill>
                    <a:schemeClr val="tx1">
                      <a:lumMod val="75000"/>
                      <a:lumOff val="25000"/>
                    </a:schemeClr>
                  </a:solidFill>
                </a:rPr>
                <a:t> substantial liquidity out of the gate.</a:t>
              </a:r>
            </a:p>
          </p:txBody>
        </p:sp>
        <p:cxnSp>
          <p:nvCxnSpPr>
            <p:cNvPr id="13" name="Straight Connector 12">
              <a:extLst>
                <a:ext uri="{FF2B5EF4-FFF2-40B4-BE49-F238E27FC236}">
                  <a16:creationId xmlns:a16="http://schemas.microsoft.com/office/drawing/2014/main" id="{22E4CE85-2DC7-478C-8AD3-5CD0ADD1E902}"/>
                </a:ext>
              </a:extLst>
            </p:cNvPr>
            <p:cNvCxnSpPr>
              <a:cxnSpLocks/>
            </p:cNvCxnSpPr>
            <p:nvPr/>
          </p:nvCxnSpPr>
          <p:spPr>
            <a:xfrm>
              <a:off x="3705977" y="1378116"/>
              <a:ext cx="330442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2609CC17-04B4-4784-A3EB-2D4937C4388F}"/>
                </a:ext>
              </a:extLst>
            </p:cNvPr>
            <p:cNvSpPr/>
            <p:nvPr/>
          </p:nvSpPr>
          <p:spPr>
            <a:xfrm>
              <a:off x="3705976" y="1343129"/>
              <a:ext cx="446998" cy="68498"/>
            </a:xfrm>
            <a:prstGeom prst="round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grpSp>
      <p:grpSp>
        <p:nvGrpSpPr>
          <p:cNvPr id="15" name="Group 14">
            <a:extLst>
              <a:ext uri="{FF2B5EF4-FFF2-40B4-BE49-F238E27FC236}">
                <a16:creationId xmlns:a16="http://schemas.microsoft.com/office/drawing/2014/main" id="{598F8CFE-7E78-444B-9B58-1BF58C682289}"/>
              </a:ext>
            </a:extLst>
          </p:cNvPr>
          <p:cNvGrpSpPr/>
          <p:nvPr/>
        </p:nvGrpSpPr>
        <p:grpSpPr>
          <a:xfrm>
            <a:off x="4039351" y="3492752"/>
            <a:ext cx="3463136" cy="1049536"/>
            <a:chOff x="3705976" y="1343129"/>
            <a:chExt cx="3463136" cy="1049536"/>
          </a:xfrm>
        </p:grpSpPr>
        <p:sp>
          <p:nvSpPr>
            <p:cNvPr id="16" name="TextBox 15">
              <a:extLst>
                <a:ext uri="{FF2B5EF4-FFF2-40B4-BE49-F238E27FC236}">
                  <a16:creationId xmlns:a16="http://schemas.microsoft.com/office/drawing/2014/main" id="{9D276848-2A4E-4B1B-B911-1BF37F634FDC}"/>
                </a:ext>
              </a:extLst>
            </p:cNvPr>
            <p:cNvSpPr txBox="1"/>
            <p:nvPr/>
          </p:nvSpPr>
          <p:spPr>
            <a:xfrm>
              <a:off x="3705977" y="1584752"/>
              <a:ext cx="3463135" cy="807913"/>
            </a:xfrm>
            <a:prstGeom prst="rect">
              <a:avLst/>
            </a:prstGeom>
            <a:noFill/>
          </p:spPr>
          <p:txBody>
            <a:bodyPr wrap="square" lIns="0" tIns="0" rIns="0" bIns="0" rtlCol="0" anchor="t" anchorCtr="0">
              <a:spAutoFit/>
            </a:bodyPr>
            <a:lstStyle/>
            <a:p>
              <a:r>
                <a:rPr lang="en-US" sz="1050" dirty="0">
                  <a:solidFill>
                    <a:schemeClr val="tx1">
                      <a:lumMod val="75000"/>
                      <a:lumOff val="25000"/>
                    </a:schemeClr>
                  </a:solidFill>
                </a:rPr>
                <a:t>$NZT must be staked by validator nodes to stabilize price swings. It will also be stored in participant wallets. Decentralizing liquidity, creating demand and value based economic rewards (utility), and give financial incentives to participants including swap of $CCT for $NZT.</a:t>
              </a:r>
              <a:endParaRPr lang="en-US" sz="1050" b="1" dirty="0">
                <a:solidFill>
                  <a:srgbClr val="3F6F8D"/>
                </a:solidFill>
              </a:endParaRPr>
            </a:p>
          </p:txBody>
        </p:sp>
        <p:cxnSp>
          <p:nvCxnSpPr>
            <p:cNvPr id="17" name="Straight Connector 16">
              <a:extLst>
                <a:ext uri="{FF2B5EF4-FFF2-40B4-BE49-F238E27FC236}">
                  <a16:creationId xmlns:a16="http://schemas.microsoft.com/office/drawing/2014/main" id="{8C2B47BC-E7F9-438C-858C-7D076A7B15CF}"/>
                </a:ext>
              </a:extLst>
            </p:cNvPr>
            <p:cNvCxnSpPr>
              <a:cxnSpLocks/>
            </p:cNvCxnSpPr>
            <p:nvPr/>
          </p:nvCxnSpPr>
          <p:spPr>
            <a:xfrm>
              <a:off x="3705977" y="1378116"/>
              <a:ext cx="330442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16127A85-32AD-4217-8208-09D1C15DBB56}"/>
                </a:ext>
              </a:extLst>
            </p:cNvPr>
            <p:cNvSpPr/>
            <p:nvPr/>
          </p:nvSpPr>
          <p:spPr>
            <a:xfrm>
              <a:off x="3705976" y="1343129"/>
              <a:ext cx="446998" cy="68498"/>
            </a:xfrm>
            <a:prstGeom prst="round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grpSp>
      <p:grpSp>
        <p:nvGrpSpPr>
          <p:cNvPr id="19" name="Group 18">
            <a:extLst>
              <a:ext uri="{FF2B5EF4-FFF2-40B4-BE49-F238E27FC236}">
                <a16:creationId xmlns:a16="http://schemas.microsoft.com/office/drawing/2014/main" id="{7BC377F9-FFC2-4817-9DB7-C257618615F7}"/>
              </a:ext>
            </a:extLst>
          </p:cNvPr>
          <p:cNvGrpSpPr/>
          <p:nvPr/>
        </p:nvGrpSpPr>
        <p:grpSpPr>
          <a:xfrm>
            <a:off x="4039351" y="4969947"/>
            <a:ext cx="3304424" cy="887954"/>
            <a:chOff x="3705976" y="1343129"/>
            <a:chExt cx="3304424" cy="887954"/>
          </a:xfrm>
        </p:grpSpPr>
        <p:sp>
          <p:nvSpPr>
            <p:cNvPr id="20" name="TextBox 19">
              <a:extLst>
                <a:ext uri="{FF2B5EF4-FFF2-40B4-BE49-F238E27FC236}">
                  <a16:creationId xmlns:a16="http://schemas.microsoft.com/office/drawing/2014/main" id="{EBCDDAAE-1D4F-4AB4-8CD0-0C6BDEDFC1F7}"/>
                </a:ext>
              </a:extLst>
            </p:cNvPr>
            <p:cNvSpPr txBox="1"/>
            <p:nvPr/>
          </p:nvSpPr>
          <p:spPr>
            <a:xfrm>
              <a:off x="3705977" y="1584752"/>
              <a:ext cx="3304423" cy="646331"/>
            </a:xfrm>
            <a:prstGeom prst="rect">
              <a:avLst/>
            </a:prstGeom>
            <a:noFill/>
          </p:spPr>
          <p:txBody>
            <a:bodyPr wrap="square" lIns="0" tIns="0" rIns="0" bIns="0" rtlCol="0" anchor="t" anchorCtr="0">
              <a:spAutoFit/>
            </a:bodyPr>
            <a:lstStyle/>
            <a:p>
              <a:r>
                <a:rPr lang="en-US" sz="1050" b="1" dirty="0">
                  <a:solidFill>
                    <a:srgbClr val="FDB837"/>
                  </a:solidFill>
                </a:rPr>
                <a:t>$NZT already has 3 centralized exchanges agreed to list and support $NZT during public launch</a:t>
              </a:r>
              <a:r>
                <a:rPr lang="en-US" sz="1050" b="1" dirty="0">
                  <a:solidFill>
                    <a:srgbClr val="3F6F8D"/>
                  </a:solidFill>
                </a:rPr>
                <a:t>.</a:t>
              </a:r>
              <a:r>
                <a:rPr lang="en-US" sz="1050" dirty="0">
                  <a:solidFill>
                    <a:schemeClr val="tx1">
                      <a:lumMod val="75000"/>
                      <a:lumOff val="25000"/>
                    </a:schemeClr>
                  </a:solidFill>
                </a:rPr>
                <a:t> We will </a:t>
              </a:r>
              <a:r>
                <a:rPr lang="en-US" sz="1050" b="1" dirty="0">
                  <a:solidFill>
                    <a:schemeClr val="tx1">
                      <a:lumMod val="75000"/>
                      <a:lumOff val="25000"/>
                    </a:schemeClr>
                  </a:solidFill>
                </a:rPr>
                <a:t>allocate tokens to exchanges to build liquidity for new participants</a:t>
              </a:r>
              <a:r>
                <a:rPr lang="en-US" sz="1050" dirty="0">
                  <a:solidFill>
                    <a:schemeClr val="tx1">
                      <a:lumMod val="75000"/>
                      <a:lumOff val="25000"/>
                    </a:schemeClr>
                  </a:solidFill>
                </a:rPr>
                <a:t>.</a:t>
              </a:r>
            </a:p>
          </p:txBody>
        </p:sp>
        <p:cxnSp>
          <p:nvCxnSpPr>
            <p:cNvPr id="21" name="Straight Connector 20">
              <a:extLst>
                <a:ext uri="{FF2B5EF4-FFF2-40B4-BE49-F238E27FC236}">
                  <a16:creationId xmlns:a16="http://schemas.microsoft.com/office/drawing/2014/main" id="{4591B452-C9E0-4B7A-B310-D267C56714D0}"/>
                </a:ext>
              </a:extLst>
            </p:cNvPr>
            <p:cNvCxnSpPr>
              <a:cxnSpLocks/>
            </p:cNvCxnSpPr>
            <p:nvPr/>
          </p:nvCxnSpPr>
          <p:spPr>
            <a:xfrm>
              <a:off x="3705977" y="1378116"/>
              <a:ext cx="330442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1B6EA9F-57A5-45F5-B499-0F7C58C9FEBB}"/>
                </a:ext>
              </a:extLst>
            </p:cNvPr>
            <p:cNvSpPr/>
            <p:nvPr/>
          </p:nvSpPr>
          <p:spPr>
            <a:xfrm>
              <a:off x="3705976" y="1343129"/>
              <a:ext cx="446998" cy="68498"/>
            </a:xfrm>
            <a:prstGeom prst="round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grpSp>
      <p:grpSp>
        <p:nvGrpSpPr>
          <p:cNvPr id="23" name="Group 22">
            <a:extLst>
              <a:ext uri="{FF2B5EF4-FFF2-40B4-BE49-F238E27FC236}">
                <a16:creationId xmlns:a16="http://schemas.microsoft.com/office/drawing/2014/main" id="{21ACA2C7-6B3A-411F-A52E-E0B5DE2E580A}"/>
              </a:ext>
            </a:extLst>
          </p:cNvPr>
          <p:cNvGrpSpPr/>
          <p:nvPr/>
        </p:nvGrpSpPr>
        <p:grpSpPr>
          <a:xfrm>
            <a:off x="7992226" y="1346273"/>
            <a:ext cx="3304424" cy="1049536"/>
            <a:chOff x="3705976" y="1343129"/>
            <a:chExt cx="3304424" cy="1049536"/>
          </a:xfrm>
        </p:grpSpPr>
        <p:sp>
          <p:nvSpPr>
            <p:cNvPr id="24" name="TextBox 23">
              <a:extLst>
                <a:ext uri="{FF2B5EF4-FFF2-40B4-BE49-F238E27FC236}">
                  <a16:creationId xmlns:a16="http://schemas.microsoft.com/office/drawing/2014/main" id="{AC99C9A3-C419-4DF0-81BE-2B00C114075B}"/>
                </a:ext>
              </a:extLst>
            </p:cNvPr>
            <p:cNvSpPr txBox="1"/>
            <p:nvPr/>
          </p:nvSpPr>
          <p:spPr>
            <a:xfrm>
              <a:off x="3705977" y="1584752"/>
              <a:ext cx="3304423" cy="807913"/>
            </a:xfrm>
            <a:prstGeom prst="rect">
              <a:avLst/>
            </a:prstGeom>
            <a:noFill/>
          </p:spPr>
          <p:txBody>
            <a:bodyPr wrap="square" lIns="0" tIns="0" rIns="0" bIns="0" rtlCol="0" anchor="t" anchorCtr="0">
              <a:spAutoFit/>
            </a:bodyPr>
            <a:lstStyle/>
            <a:p>
              <a:r>
                <a:rPr lang="en-US" sz="1050" dirty="0">
                  <a:solidFill>
                    <a:schemeClr val="tx1">
                      <a:lumMod val="75000"/>
                      <a:lumOff val="25000"/>
                    </a:schemeClr>
                  </a:solidFill>
                </a:rPr>
                <a:t>Early token supporters will be subject to initial lock-out periods to ensure price stability and excess demand to supply. Once lock-outs have expired, </a:t>
              </a:r>
              <a:r>
                <a:rPr lang="en-US" sz="1050" b="1" dirty="0">
                  <a:solidFill>
                    <a:schemeClr val="tx1">
                      <a:lumMod val="75000"/>
                      <a:lumOff val="25000"/>
                    </a:schemeClr>
                  </a:solidFill>
                </a:rPr>
                <a:t>$NZT holders may buy and sell tokens through public exchanges </a:t>
              </a:r>
              <a:r>
                <a:rPr lang="en-US" sz="1050" dirty="0">
                  <a:solidFill>
                    <a:schemeClr val="tx1">
                      <a:lumMod val="75000"/>
                      <a:lumOff val="25000"/>
                    </a:schemeClr>
                  </a:solidFill>
                </a:rPr>
                <a:t>where substantial demand is built up.</a:t>
              </a:r>
            </a:p>
          </p:txBody>
        </p:sp>
        <p:cxnSp>
          <p:nvCxnSpPr>
            <p:cNvPr id="25" name="Straight Connector 24">
              <a:extLst>
                <a:ext uri="{FF2B5EF4-FFF2-40B4-BE49-F238E27FC236}">
                  <a16:creationId xmlns:a16="http://schemas.microsoft.com/office/drawing/2014/main" id="{6CC14DF7-0629-4926-A80C-5DEC765E2DC3}"/>
                </a:ext>
              </a:extLst>
            </p:cNvPr>
            <p:cNvCxnSpPr>
              <a:cxnSpLocks/>
            </p:cNvCxnSpPr>
            <p:nvPr/>
          </p:nvCxnSpPr>
          <p:spPr>
            <a:xfrm>
              <a:off x="3705977" y="1378116"/>
              <a:ext cx="330442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1D501E3E-D0E2-4120-AA83-2A5789BFAAEA}"/>
                </a:ext>
              </a:extLst>
            </p:cNvPr>
            <p:cNvSpPr/>
            <p:nvPr/>
          </p:nvSpPr>
          <p:spPr>
            <a:xfrm>
              <a:off x="3705976" y="1343129"/>
              <a:ext cx="446998" cy="68498"/>
            </a:xfrm>
            <a:prstGeom prst="round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grpSp>
      <p:grpSp>
        <p:nvGrpSpPr>
          <p:cNvPr id="39" name="Group 38">
            <a:extLst>
              <a:ext uri="{FF2B5EF4-FFF2-40B4-BE49-F238E27FC236}">
                <a16:creationId xmlns:a16="http://schemas.microsoft.com/office/drawing/2014/main" id="{AC179C2F-EB41-423F-B9C4-01B1E0CDDC42}"/>
              </a:ext>
            </a:extLst>
          </p:cNvPr>
          <p:cNvGrpSpPr/>
          <p:nvPr/>
        </p:nvGrpSpPr>
        <p:grpSpPr>
          <a:xfrm>
            <a:off x="7992226" y="2913920"/>
            <a:ext cx="3304424" cy="1534285"/>
            <a:chOff x="3705976" y="1343129"/>
            <a:chExt cx="3304424" cy="1534285"/>
          </a:xfrm>
        </p:grpSpPr>
        <p:sp>
          <p:nvSpPr>
            <p:cNvPr id="40" name="TextBox 39">
              <a:extLst>
                <a:ext uri="{FF2B5EF4-FFF2-40B4-BE49-F238E27FC236}">
                  <a16:creationId xmlns:a16="http://schemas.microsoft.com/office/drawing/2014/main" id="{2DEB079E-71DE-45C2-AE50-270640E78F37}"/>
                </a:ext>
              </a:extLst>
            </p:cNvPr>
            <p:cNvSpPr txBox="1"/>
            <p:nvPr/>
          </p:nvSpPr>
          <p:spPr>
            <a:xfrm>
              <a:off x="3705977" y="1584752"/>
              <a:ext cx="3304423" cy="1292662"/>
            </a:xfrm>
            <a:prstGeom prst="rect">
              <a:avLst/>
            </a:prstGeom>
            <a:noFill/>
          </p:spPr>
          <p:txBody>
            <a:bodyPr wrap="square" lIns="0" tIns="0" rIns="0" bIns="0" rtlCol="0" anchor="t" anchorCtr="0">
              <a:spAutoFit/>
            </a:bodyPr>
            <a:lstStyle/>
            <a:p>
              <a:r>
                <a:rPr lang="en-US" sz="1050" dirty="0">
                  <a:solidFill>
                    <a:schemeClr val="tx1">
                      <a:lumMod val="75000"/>
                      <a:lumOff val="25000"/>
                    </a:schemeClr>
                  </a:solidFill>
                </a:rPr>
                <a:t>$CCT is </a:t>
              </a:r>
              <a:r>
                <a:rPr lang="en-US" sz="1050" b="1" dirty="0">
                  <a:solidFill>
                    <a:schemeClr val="tx1">
                      <a:lumMod val="75000"/>
                      <a:lumOff val="25000"/>
                    </a:schemeClr>
                  </a:solidFill>
                </a:rPr>
                <a:t>a new form of commodity-based stable coin</a:t>
              </a:r>
              <a:r>
                <a:rPr lang="en-US" sz="1050" dirty="0">
                  <a:solidFill>
                    <a:schemeClr val="tx1">
                      <a:lumMod val="75000"/>
                      <a:lumOff val="25000"/>
                    </a:schemeClr>
                  </a:solidFill>
                </a:rPr>
                <a:t>, as a currency hedge and will be pegged to global carbon credits market and exchangeable for carbon credits. It will be rewarded to $NZT data miners who reduce their carbon use and can be exchanged for $NZT</a:t>
              </a:r>
              <a:r>
                <a:rPr lang="en-US" sz="1050" dirty="0">
                  <a:solidFill>
                    <a:srgbClr val="404040"/>
                  </a:solidFill>
                </a:rPr>
                <a:t>.</a:t>
              </a:r>
              <a:r>
                <a:rPr lang="en-US" sz="1050" b="1" dirty="0">
                  <a:solidFill>
                    <a:srgbClr val="FDB837"/>
                  </a:solidFill>
                </a:rPr>
                <a:t> $CCT sales drive $NZT demand</a:t>
              </a:r>
              <a:r>
                <a:rPr lang="en-US" sz="1050" dirty="0">
                  <a:solidFill>
                    <a:schemeClr val="tx1">
                      <a:lumMod val="75000"/>
                      <a:lumOff val="25000"/>
                    </a:schemeClr>
                  </a:solidFill>
                </a:rPr>
                <a:t>, so </a:t>
              </a:r>
              <a:r>
                <a:rPr lang="en-US" sz="1050" b="1" dirty="0">
                  <a:solidFill>
                    <a:schemeClr val="tx1">
                      <a:lumMod val="75000"/>
                      <a:lumOff val="25000"/>
                    </a:schemeClr>
                  </a:solidFill>
                </a:rPr>
                <a:t>holders of $NZT can sell off utility tokens without affecting exchange pricing. </a:t>
              </a:r>
            </a:p>
          </p:txBody>
        </p:sp>
        <p:cxnSp>
          <p:nvCxnSpPr>
            <p:cNvPr id="41" name="Straight Connector 40">
              <a:extLst>
                <a:ext uri="{FF2B5EF4-FFF2-40B4-BE49-F238E27FC236}">
                  <a16:creationId xmlns:a16="http://schemas.microsoft.com/office/drawing/2014/main" id="{675DFBD2-9463-43E1-BFF5-30527C5E15A0}"/>
                </a:ext>
              </a:extLst>
            </p:cNvPr>
            <p:cNvCxnSpPr>
              <a:cxnSpLocks/>
            </p:cNvCxnSpPr>
            <p:nvPr/>
          </p:nvCxnSpPr>
          <p:spPr>
            <a:xfrm>
              <a:off x="3705977" y="1378116"/>
              <a:ext cx="330442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BE8EB984-ADB4-424D-86A2-3796E1097396}"/>
                </a:ext>
              </a:extLst>
            </p:cNvPr>
            <p:cNvSpPr/>
            <p:nvPr/>
          </p:nvSpPr>
          <p:spPr>
            <a:xfrm>
              <a:off x="3705976" y="1343129"/>
              <a:ext cx="446998" cy="68498"/>
            </a:xfrm>
            <a:prstGeom prst="round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grpSp>
      <p:grpSp>
        <p:nvGrpSpPr>
          <p:cNvPr id="43" name="Group 42">
            <a:extLst>
              <a:ext uri="{FF2B5EF4-FFF2-40B4-BE49-F238E27FC236}">
                <a16:creationId xmlns:a16="http://schemas.microsoft.com/office/drawing/2014/main" id="{7EFBC03E-7370-4CB5-A387-C6ADBA9FAD89}"/>
              </a:ext>
            </a:extLst>
          </p:cNvPr>
          <p:cNvGrpSpPr/>
          <p:nvPr/>
        </p:nvGrpSpPr>
        <p:grpSpPr>
          <a:xfrm>
            <a:off x="7992226" y="4804733"/>
            <a:ext cx="3304424" cy="887954"/>
            <a:chOff x="3705976" y="1343129"/>
            <a:chExt cx="3304424" cy="887954"/>
          </a:xfrm>
        </p:grpSpPr>
        <p:sp>
          <p:nvSpPr>
            <p:cNvPr id="44" name="TextBox 43">
              <a:extLst>
                <a:ext uri="{FF2B5EF4-FFF2-40B4-BE49-F238E27FC236}">
                  <a16:creationId xmlns:a16="http://schemas.microsoft.com/office/drawing/2014/main" id="{35AC7535-7A6A-4079-8952-DDA2234FADD0}"/>
                </a:ext>
              </a:extLst>
            </p:cNvPr>
            <p:cNvSpPr txBox="1"/>
            <p:nvPr/>
          </p:nvSpPr>
          <p:spPr>
            <a:xfrm>
              <a:off x="3705977" y="1584752"/>
              <a:ext cx="3304423" cy="646331"/>
            </a:xfrm>
            <a:prstGeom prst="rect">
              <a:avLst/>
            </a:prstGeom>
            <a:noFill/>
          </p:spPr>
          <p:txBody>
            <a:bodyPr wrap="square" lIns="0" tIns="0" rIns="0" bIns="0" rtlCol="0" anchor="t" anchorCtr="0">
              <a:spAutoFit/>
            </a:bodyPr>
            <a:lstStyle/>
            <a:p>
              <a:r>
                <a:rPr lang="en-US" sz="1050" dirty="0">
                  <a:solidFill>
                    <a:schemeClr val="tx1">
                      <a:lumMod val="75000"/>
                      <a:lumOff val="25000"/>
                    </a:schemeClr>
                  </a:solidFill>
                </a:rPr>
                <a:t>We may </a:t>
              </a:r>
              <a:r>
                <a:rPr lang="en-US" sz="1050" b="1" dirty="0">
                  <a:solidFill>
                    <a:schemeClr val="tx1">
                      <a:lumMod val="75000"/>
                      <a:lumOff val="25000"/>
                    </a:schemeClr>
                  </a:solidFill>
                </a:rPr>
                <a:t>provide a clearing house for $CCT&lt;&gt;Carbon Credit Exchanges </a:t>
              </a:r>
              <a:r>
                <a:rPr lang="en-US" sz="1050" dirty="0">
                  <a:solidFill>
                    <a:schemeClr val="tx1">
                      <a:lumMod val="75000"/>
                      <a:lumOff val="25000"/>
                    </a:schemeClr>
                  </a:solidFill>
                </a:rPr>
                <a:t>by making $CCT tradeable on the major certified compliance market commodities exchanges.</a:t>
              </a:r>
            </a:p>
          </p:txBody>
        </p:sp>
        <p:cxnSp>
          <p:nvCxnSpPr>
            <p:cNvPr id="45" name="Straight Connector 44">
              <a:extLst>
                <a:ext uri="{FF2B5EF4-FFF2-40B4-BE49-F238E27FC236}">
                  <a16:creationId xmlns:a16="http://schemas.microsoft.com/office/drawing/2014/main" id="{9A331992-7911-4984-8D69-2C39E910CC52}"/>
                </a:ext>
              </a:extLst>
            </p:cNvPr>
            <p:cNvCxnSpPr>
              <a:cxnSpLocks/>
            </p:cNvCxnSpPr>
            <p:nvPr/>
          </p:nvCxnSpPr>
          <p:spPr>
            <a:xfrm>
              <a:off x="3705977" y="1378116"/>
              <a:ext cx="330442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E9D2347A-BC63-47B4-986E-F0C764BD5630}"/>
                </a:ext>
              </a:extLst>
            </p:cNvPr>
            <p:cNvSpPr/>
            <p:nvPr/>
          </p:nvSpPr>
          <p:spPr>
            <a:xfrm>
              <a:off x="3705976" y="1343129"/>
              <a:ext cx="446998" cy="68498"/>
            </a:xfrm>
            <a:prstGeom prst="round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grpSp>
      <p:grpSp>
        <p:nvGrpSpPr>
          <p:cNvPr id="48" name="Group 47">
            <a:extLst>
              <a:ext uri="{FF2B5EF4-FFF2-40B4-BE49-F238E27FC236}">
                <a16:creationId xmlns:a16="http://schemas.microsoft.com/office/drawing/2014/main" id="{2BF574C7-F13C-47DD-9687-22483CF06570}"/>
              </a:ext>
            </a:extLst>
          </p:cNvPr>
          <p:cNvGrpSpPr/>
          <p:nvPr/>
        </p:nvGrpSpPr>
        <p:grpSpPr>
          <a:xfrm rot="16200000">
            <a:off x="269058" y="1883588"/>
            <a:ext cx="3594556" cy="3103972"/>
            <a:chOff x="10078924" y="822960"/>
            <a:chExt cx="1251755" cy="1080916"/>
          </a:xfrm>
        </p:grpSpPr>
        <p:sp>
          <p:nvSpPr>
            <p:cNvPr id="49" name="Rectangle: Top Corners Rounded 48">
              <a:extLst>
                <a:ext uri="{FF2B5EF4-FFF2-40B4-BE49-F238E27FC236}">
                  <a16:creationId xmlns:a16="http://schemas.microsoft.com/office/drawing/2014/main" id="{52378D42-3242-4B90-A732-3F2B9224A2B7}"/>
                </a:ext>
              </a:extLst>
            </p:cNvPr>
            <p:cNvSpPr/>
            <p:nvPr/>
          </p:nvSpPr>
          <p:spPr>
            <a:xfrm flipH="1" flipV="1">
              <a:off x="10078924" y="1795550"/>
              <a:ext cx="1251755" cy="108326"/>
            </a:xfrm>
            <a:prstGeom prst="round2SameRect">
              <a:avLst>
                <a:gd name="adj1" fmla="val 50000"/>
                <a:gd name="adj2" fmla="val 0"/>
              </a:avLst>
            </a:prstGeom>
            <a:solidFill>
              <a:schemeClr val="tx2"/>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50" name="Rectangle: Top Corners Rounded 49">
              <a:extLst>
                <a:ext uri="{FF2B5EF4-FFF2-40B4-BE49-F238E27FC236}">
                  <a16:creationId xmlns:a16="http://schemas.microsoft.com/office/drawing/2014/main" id="{CC5183C3-FB22-442E-8E4F-E9DFA2EDBB37}"/>
                </a:ext>
              </a:extLst>
            </p:cNvPr>
            <p:cNvSpPr/>
            <p:nvPr/>
          </p:nvSpPr>
          <p:spPr>
            <a:xfrm>
              <a:off x="10205504" y="822960"/>
              <a:ext cx="998595" cy="1080916"/>
            </a:xfrm>
            <a:prstGeom prst="round2SameRect">
              <a:avLst>
                <a:gd name="adj1" fmla="val 50000"/>
                <a:gd name="adj2" fmla="val 0"/>
              </a:avLst>
            </a:prstGeom>
            <a:solidFill>
              <a:srgbClr val="37617A"/>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grpSp>
      <p:sp>
        <p:nvSpPr>
          <p:cNvPr id="51" name="Oval 50">
            <a:extLst>
              <a:ext uri="{FF2B5EF4-FFF2-40B4-BE49-F238E27FC236}">
                <a16:creationId xmlns:a16="http://schemas.microsoft.com/office/drawing/2014/main" id="{1E561CC0-DA31-465E-B0DC-B12F2E4E864C}"/>
              </a:ext>
            </a:extLst>
          </p:cNvPr>
          <p:cNvSpPr/>
          <p:nvPr/>
        </p:nvSpPr>
        <p:spPr>
          <a:xfrm>
            <a:off x="900945" y="2409858"/>
            <a:ext cx="1982932" cy="1982932"/>
          </a:xfrm>
          <a:prstGeom prst="ellipse">
            <a:avLst/>
          </a:prstGeom>
          <a:solidFill>
            <a:schemeClr val="bg1"/>
          </a:solidFill>
          <a:ln>
            <a:noFill/>
          </a:ln>
          <a:effectLst>
            <a:outerShdw blurRad="241300" dist="38100" dir="5400000" algn="t" rotWithShape="0">
              <a:schemeClr val="tx1">
                <a:lumMod val="50000"/>
                <a:lumOff val="50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aphic 52">
            <a:extLst>
              <a:ext uri="{FF2B5EF4-FFF2-40B4-BE49-F238E27FC236}">
                <a16:creationId xmlns:a16="http://schemas.microsoft.com/office/drawing/2014/main" id="{497E1DAF-7887-4FB4-91AB-33098E0579D2}"/>
              </a:ext>
            </a:extLst>
          </p:cNvPr>
          <p:cNvGrpSpPr/>
          <p:nvPr/>
        </p:nvGrpSpPr>
        <p:grpSpPr>
          <a:xfrm>
            <a:off x="1390538" y="2893819"/>
            <a:ext cx="998636" cy="1015007"/>
            <a:chOff x="1390538" y="2893819"/>
            <a:chExt cx="998636" cy="1015007"/>
          </a:xfrm>
        </p:grpSpPr>
        <p:sp>
          <p:nvSpPr>
            <p:cNvPr id="55" name="Freeform: Shape 54">
              <a:extLst>
                <a:ext uri="{FF2B5EF4-FFF2-40B4-BE49-F238E27FC236}">
                  <a16:creationId xmlns:a16="http://schemas.microsoft.com/office/drawing/2014/main" id="{3031A59C-B0C3-49C9-8D68-BB624AADB5FB}"/>
                </a:ext>
              </a:extLst>
            </p:cNvPr>
            <p:cNvSpPr/>
            <p:nvPr/>
          </p:nvSpPr>
          <p:spPr>
            <a:xfrm>
              <a:off x="1390538" y="3041158"/>
              <a:ext cx="572988" cy="229195"/>
            </a:xfrm>
            <a:custGeom>
              <a:avLst/>
              <a:gdLst>
                <a:gd name="connsiteX0" fmla="*/ 572988 w 572988"/>
                <a:gd name="connsiteY0" fmla="*/ 65484 h 229195"/>
                <a:gd name="connsiteX1" fmla="*/ 196453 w 572988"/>
                <a:gd name="connsiteY1" fmla="*/ 65484 h 229195"/>
                <a:gd name="connsiteX2" fmla="*/ 196453 w 572988"/>
                <a:gd name="connsiteY2" fmla="*/ 25637 h 229195"/>
                <a:gd name="connsiteX3" fmla="*/ 170816 w 572988"/>
                <a:gd name="connsiteY3" fmla="*/ 0 h 229195"/>
                <a:gd name="connsiteX4" fmla="*/ 157621 w 572988"/>
                <a:gd name="connsiteY4" fmla="*/ 3651 h 229195"/>
                <a:gd name="connsiteX5" fmla="*/ 12442 w 572988"/>
                <a:gd name="connsiteY5" fmla="*/ 90761 h 229195"/>
                <a:gd name="connsiteX6" fmla="*/ 0 w 572988"/>
                <a:gd name="connsiteY6" fmla="*/ 112748 h 229195"/>
                <a:gd name="connsiteX7" fmla="*/ 0 w 572988"/>
                <a:gd name="connsiteY7" fmla="*/ 116448 h 229195"/>
                <a:gd name="connsiteX8" fmla="*/ 12442 w 572988"/>
                <a:gd name="connsiteY8" fmla="*/ 138434 h 229195"/>
                <a:gd name="connsiteX9" fmla="*/ 157621 w 572988"/>
                <a:gd name="connsiteY9" fmla="*/ 225545 h 229195"/>
                <a:gd name="connsiteX10" fmla="*/ 170816 w 572988"/>
                <a:gd name="connsiteY10" fmla="*/ 229195 h 229195"/>
                <a:gd name="connsiteX11" fmla="*/ 196453 w 572988"/>
                <a:gd name="connsiteY11" fmla="*/ 203558 h 229195"/>
                <a:gd name="connsiteX12" fmla="*/ 196453 w 572988"/>
                <a:gd name="connsiteY12" fmla="*/ 163711 h 229195"/>
                <a:gd name="connsiteX13" fmla="*/ 572988 w 572988"/>
                <a:gd name="connsiteY13" fmla="*/ 163711 h 22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2988" h="229195">
                  <a:moveTo>
                    <a:pt x="572988" y="65484"/>
                  </a:moveTo>
                  <a:lnTo>
                    <a:pt x="196453" y="65484"/>
                  </a:lnTo>
                  <a:lnTo>
                    <a:pt x="196453" y="25637"/>
                  </a:lnTo>
                  <a:cubicBezTo>
                    <a:pt x="196453" y="11476"/>
                    <a:pt x="184977" y="0"/>
                    <a:pt x="170816" y="0"/>
                  </a:cubicBezTo>
                  <a:cubicBezTo>
                    <a:pt x="166167" y="0"/>
                    <a:pt x="161615" y="1261"/>
                    <a:pt x="157621" y="3651"/>
                  </a:cubicBezTo>
                  <a:lnTo>
                    <a:pt x="12442" y="90761"/>
                  </a:lnTo>
                  <a:cubicBezTo>
                    <a:pt x="4731" y="95394"/>
                    <a:pt x="0" y="103744"/>
                    <a:pt x="0" y="112748"/>
                  </a:cubicBezTo>
                  <a:lnTo>
                    <a:pt x="0" y="116448"/>
                  </a:lnTo>
                  <a:cubicBezTo>
                    <a:pt x="0" y="125452"/>
                    <a:pt x="4731" y="133801"/>
                    <a:pt x="12442" y="138434"/>
                  </a:cubicBezTo>
                  <a:lnTo>
                    <a:pt x="157621" y="225545"/>
                  </a:lnTo>
                  <a:cubicBezTo>
                    <a:pt x="161599" y="227935"/>
                    <a:pt x="166167" y="229195"/>
                    <a:pt x="170816" y="229195"/>
                  </a:cubicBezTo>
                  <a:cubicBezTo>
                    <a:pt x="184977" y="229195"/>
                    <a:pt x="196453" y="217719"/>
                    <a:pt x="196453" y="203558"/>
                  </a:cubicBezTo>
                  <a:lnTo>
                    <a:pt x="196453" y="163711"/>
                  </a:lnTo>
                  <a:lnTo>
                    <a:pt x="572988" y="163711"/>
                  </a:lnTo>
                  <a:close/>
                </a:path>
              </a:pathLst>
            </a:custGeom>
            <a:solidFill>
              <a:srgbClr val="37617A"/>
            </a:solidFill>
            <a:ln w="16371" cap="flat">
              <a:noFill/>
              <a:prstDash val="solid"/>
              <a:miter/>
            </a:ln>
          </p:spPr>
          <p:txBody>
            <a:bodyPr rtlCol="0" anchor="ctr"/>
            <a:lstStyle/>
            <a:p>
              <a:endParaRPr lang="en-US"/>
            </a:p>
          </p:txBody>
        </p:sp>
        <p:grpSp>
          <p:nvGrpSpPr>
            <p:cNvPr id="56" name="Graphic 52">
              <a:extLst>
                <a:ext uri="{FF2B5EF4-FFF2-40B4-BE49-F238E27FC236}">
                  <a16:creationId xmlns:a16="http://schemas.microsoft.com/office/drawing/2014/main" id="{A9784A27-BD7A-4F1B-91BD-B526BF93F7DB}"/>
                </a:ext>
              </a:extLst>
            </p:cNvPr>
            <p:cNvGrpSpPr/>
            <p:nvPr/>
          </p:nvGrpSpPr>
          <p:grpSpPr>
            <a:xfrm>
              <a:off x="1439651" y="2893819"/>
              <a:ext cx="949523" cy="1015007"/>
              <a:chOff x="1439651" y="2893819"/>
              <a:chExt cx="949523" cy="1015007"/>
            </a:xfrm>
            <a:solidFill>
              <a:srgbClr val="000000"/>
            </a:solidFill>
          </p:grpSpPr>
          <p:sp>
            <p:nvSpPr>
              <p:cNvPr id="57" name="Freeform: Shape 56">
                <a:extLst>
                  <a:ext uri="{FF2B5EF4-FFF2-40B4-BE49-F238E27FC236}">
                    <a16:creationId xmlns:a16="http://schemas.microsoft.com/office/drawing/2014/main" id="{D96837FC-5F32-43CF-8B84-14A4F43B8C5A}"/>
                  </a:ext>
                </a:extLst>
              </p:cNvPr>
              <p:cNvSpPr/>
              <p:nvPr/>
            </p:nvSpPr>
            <p:spPr>
              <a:xfrm>
                <a:off x="1439651" y="2893819"/>
                <a:ext cx="949523" cy="1015007"/>
              </a:xfrm>
              <a:custGeom>
                <a:avLst/>
                <a:gdLst>
                  <a:gd name="connsiteX0" fmla="*/ 900410 w 949523"/>
                  <a:gd name="connsiteY0" fmla="*/ 392906 h 1015007"/>
                  <a:gd name="connsiteX1" fmla="*/ 884039 w 949523"/>
                  <a:gd name="connsiteY1" fmla="*/ 392906 h 1015007"/>
                  <a:gd name="connsiteX2" fmla="*/ 884039 w 949523"/>
                  <a:gd name="connsiteY2" fmla="*/ 31023 h 1015007"/>
                  <a:gd name="connsiteX3" fmla="*/ 556617 w 949523"/>
                  <a:gd name="connsiteY3" fmla="*/ 63765 h 1015007"/>
                  <a:gd name="connsiteX4" fmla="*/ 556617 w 949523"/>
                  <a:gd name="connsiteY4" fmla="*/ 0 h 1015007"/>
                  <a:gd name="connsiteX5" fmla="*/ 0 w 949523"/>
                  <a:gd name="connsiteY5" fmla="*/ 0 h 1015007"/>
                  <a:gd name="connsiteX6" fmla="*/ 0 w 949523"/>
                  <a:gd name="connsiteY6" fmla="*/ 216098 h 1015007"/>
                  <a:gd name="connsiteX7" fmla="*/ 32742 w 949523"/>
                  <a:gd name="connsiteY7" fmla="*/ 196453 h 1015007"/>
                  <a:gd name="connsiteX8" fmla="*/ 32742 w 949523"/>
                  <a:gd name="connsiteY8" fmla="*/ 32742 h 1015007"/>
                  <a:gd name="connsiteX9" fmla="*/ 523875 w 949523"/>
                  <a:gd name="connsiteY9" fmla="*/ 32742 h 1015007"/>
                  <a:gd name="connsiteX10" fmla="*/ 523875 w 949523"/>
                  <a:gd name="connsiteY10" fmla="*/ 65484 h 1015007"/>
                  <a:gd name="connsiteX11" fmla="*/ 65484 w 949523"/>
                  <a:gd name="connsiteY11" fmla="*/ 65484 h 1015007"/>
                  <a:gd name="connsiteX12" fmla="*/ 65484 w 949523"/>
                  <a:gd name="connsiteY12" fmla="*/ 176808 h 1015007"/>
                  <a:gd name="connsiteX13" fmla="*/ 98227 w 949523"/>
                  <a:gd name="connsiteY13" fmla="*/ 157163 h 1015007"/>
                  <a:gd name="connsiteX14" fmla="*/ 98227 w 949523"/>
                  <a:gd name="connsiteY14" fmla="*/ 98227 h 1015007"/>
                  <a:gd name="connsiteX15" fmla="*/ 523875 w 949523"/>
                  <a:gd name="connsiteY15" fmla="*/ 98227 h 1015007"/>
                  <a:gd name="connsiteX16" fmla="*/ 523875 w 949523"/>
                  <a:gd name="connsiteY16" fmla="*/ 212824 h 1015007"/>
                  <a:gd name="connsiteX17" fmla="*/ 523875 w 949523"/>
                  <a:gd name="connsiteY17" fmla="*/ 311051 h 1015007"/>
                  <a:gd name="connsiteX18" fmla="*/ 523875 w 949523"/>
                  <a:gd name="connsiteY18" fmla="*/ 916781 h 1015007"/>
                  <a:gd name="connsiteX19" fmla="*/ 491133 w 949523"/>
                  <a:gd name="connsiteY19" fmla="*/ 916781 h 1015007"/>
                  <a:gd name="connsiteX20" fmla="*/ 491133 w 949523"/>
                  <a:gd name="connsiteY20" fmla="*/ 867668 h 1015007"/>
                  <a:gd name="connsiteX21" fmla="*/ 455722 w 949523"/>
                  <a:gd name="connsiteY21" fmla="*/ 820732 h 1015007"/>
                  <a:gd name="connsiteX22" fmla="*/ 410129 w 949523"/>
                  <a:gd name="connsiteY22" fmla="*/ 607908 h 1015007"/>
                  <a:gd name="connsiteX23" fmla="*/ 435766 w 949523"/>
                  <a:gd name="connsiteY23" fmla="*/ 556617 h 1015007"/>
                  <a:gd name="connsiteX24" fmla="*/ 442020 w 949523"/>
                  <a:gd name="connsiteY24" fmla="*/ 556617 h 1015007"/>
                  <a:gd name="connsiteX25" fmla="*/ 491133 w 949523"/>
                  <a:gd name="connsiteY25" fmla="*/ 507504 h 1015007"/>
                  <a:gd name="connsiteX26" fmla="*/ 491133 w 949523"/>
                  <a:gd name="connsiteY26" fmla="*/ 425648 h 1015007"/>
                  <a:gd name="connsiteX27" fmla="*/ 392906 w 949523"/>
                  <a:gd name="connsiteY27" fmla="*/ 425648 h 1015007"/>
                  <a:gd name="connsiteX28" fmla="*/ 392906 w 949523"/>
                  <a:gd name="connsiteY28" fmla="*/ 458391 h 1015007"/>
                  <a:gd name="connsiteX29" fmla="*/ 360164 w 949523"/>
                  <a:gd name="connsiteY29" fmla="*/ 458391 h 1015007"/>
                  <a:gd name="connsiteX30" fmla="*/ 360164 w 949523"/>
                  <a:gd name="connsiteY30" fmla="*/ 425648 h 1015007"/>
                  <a:gd name="connsiteX31" fmla="*/ 261938 w 949523"/>
                  <a:gd name="connsiteY31" fmla="*/ 425648 h 1015007"/>
                  <a:gd name="connsiteX32" fmla="*/ 261938 w 949523"/>
                  <a:gd name="connsiteY32" fmla="*/ 458391 h 1015007"/>
                  <a:gd name="connsiteX33" fmla="*/ 229195 w 949523"/>
                  <a:gd name="connsiteY33" fmla="*/ 458391 h 1015007"/>
                  <a:gd name="connsiteX34" fmla="*/ 229195 w 949523"/>
                  <a:gd name="connsiteY34" fmla="*/ 425648 h 1015007"/>
                  <a:gd name="connsiteX35" fmla="*/ 130969 w 949523"/>
                  <a:gd name="connsiteY35" fmla="*/ 425648 h 1015007"/>
                  <a:gd name="connsiteX36" fmla="*/ 130969 w 949523"/>
                  <a:gd name="connsiteY36" fmla="*/ 507504 h 1015007"/>
                  <a:gd name="connsiteX37" fmla="*/ 180082 w 949523"/>
                  <a:gd name="connsiteY37" fmla="*/ 556617 h 1015007"/>
                  <a:gd name="connsiteX38" fmla="*/ 186336 w 949523"/>
                  <a:gd name="connsiteY38" fmla="*/ 556617 h 1015007"/>
                  <a:gd name="connsiteX39" fmla="*/ 211973 w 949523"/>
                  <a:gd name="connsiteY39" fmla="*/ 607908 h 1015007"/>
                  <a:gd name="connsiteX40" fmla="*/ 166379 w 949523"/>
                  <a:gd name="connsiteY40" fmla="*/ 820732 h 1015007"/>
                  <a:gd name="connsiteX41" fmla="*/ 130969 w 949523"/>
                  <a:gd name="connsiteY41" fmla="*/ 867668 h 1015007"/>
                  <a:gd name="connsiteX42" fmla="*/ 130969 w 949523"/>
                  <a:gd name="connsiteY42" fmla="*/ 916781 h 1015007"/>
                  <a:gd name="connsiteX43" fmla="*/ 98227 w 949523"/>
                  <a:gd name="connsiteY43" fmla="*/ 916781 h 1015007"/>
                  <a:gd name="connsiteX44" fmla="*/ 98227 w 949523"/>
                  <a:gd name="connsiteY44" fmla="*/ 366713 h 1015007"/>
                  <a:gd name="connsiteX45" fmla="*/ 65484 w 949523"/>
                  <a:gd name="connsiteY45" fmla="*/ 347067 h 1015007"/>
                  <a:gd name="connsiteX46" fmla="*/ 65484 w 949523"/>
                  <a:gd name="connsiteY46" fmla="*/ 949523 h 1015007"/>
                  <a:gd name="connsiteX47" fmla="*/ 523875 w 949523"/>
                  <a:gd name="connsiteY47" fmla="*/ 949523 h 1015007"/>
                  <a:gd name="connsiteX48" fmla="*/ 523875 w 949523"/>
                  <a:gd name="connsiteY48" fmla="*/ 982266 h 1015007"/>
                  <a:gd name="connsiteX49" fmla="*/ 32742 w 949523"/>
                  <a:gd name="connsiteY49" fmla="*/ 982266 h 1015007"/>
                  <a:gd name="connsiteX50" fmla="*/ 32742 w 949523"/>
                  <a:gd name="connsiteY50" fmla="*/ 327422 h 1015007"/>
                  <a:gd name="connsiteX51" fmla="*/ 0 w 949523"/>
                  <a:gd name="connsiteY51" fmla="*/ 307777 h 1015007"/>
                  <a:gd name="connsiteX52" fmla="*/ 0 w 949523"/>
                  <a:gd name="connsiteY52" fmla="*/ 1015008 h 1015007"/>
                  <a:gd name="connsiteX53" fmla="*/ 556617 w 949523"/>
                  <a:gd name="connsiteY53" fmla="*/ 1015008 h 1015007"/>
                  <a:gd name="connsiteX54" fmla="*/ 556617 w 949523"/>
                  <a:gd name="connsiteY54" fmla="*/ 951242 h 1015007"/>
                  <a:gd name="connsiteX55" fmla="*/ 884039 w 949523"/>
                  <a:gd name="connsiteY55" fmla="*/ 983985 h 1015007"/>
                  <a:gd name="connsiteX56" fmla="*/ 884039 w 949523"/>
                  <a:gd name="connsiteY56" fmla="*/ 622102 h 1015007"/>
                  <a:gd name="connsiteX57" fmla="*/ 900410 w 949523"/>
                  <a:gd name="connsiteY57" fmla="*/ 622102 h 1015007"/>
                  <a:gd name="connsiteX58" fmla="*/ 949523 w 949523"/>
                  <a:gd name="connsiteY58" fmla="*/ 572988 h 1015007"/>
                  <a:gd name="connsiteX59" fmla="*/ 949523 w 949523"/>
                  <a:gd name="connsiteY59" fmla="*/ 442020 h 1015007"/>
                  <a:gd name="connsiteX60" fmla="*/ 900410 w 949523"/>
                  <a:gd name="connsiteY60" fmla="*/ 392906 h 1015007"/>
                  <a:gd name="connsiteX61" fmla="*/ 163711 w 949523"/>
                  <a:gd name="connsiteY61" fmla="*/ 507504 h 1015007"/>
                  <a:gd name="connsiteX62" fmla="*/ 163711 w 949523"/>
                  <a:gd name="connsiteY62" fmla="*/ 458391 h 1015007"/>
                  <a:gd name="connsiteX63" fmla="*/ 196453 w 949523"/>
                  <a:gd name="connsiteY63" fmla="*/ 458391 h 1015007"/>
                  <a:gd name="connsiteX64" fmla="*/ 196453 w 949523"/>
                  <a:gd name="connsiteY64" fmla="*/ 491133 h 1015007"/>
                  <a:gd name="connsiteX65" fmla="*/ 294680 w 949523"/>
                  <a:gd name="connsiteY65" fmla="*/ 491133 h 1015007"/>
                  <a:gd name="connsiteX66" fmla="*/ 294680 w 949523"/>
                  <a:gd name="connsiteY66" fmla="*/ 458391 h 1015007"/>
                  <a:gd name="connsiteX67" fmla="*/ 327422 w 949523"/>
                  <a:gd name="connsiteY67" fmla="*/ 458391 h 1015007"/>
                  <a:gd name="connsiteX68" fmla="*/ 327422 w 949523"/>
                  <a:gd name="connsiteY68" fmla="*/ 491133 h 1015007"/>
                  <a:gd name="connsiteX69" fmla="*/ 425648 w 949523"/>
                  <a:gd name="connsiteY69" fmla="*/ 491133 h 1015007"/>
                  <a:gd name="connsiteX70" fmla="*/ 425648 w 949523"/>
                  <a:gd name="connsiteY70" fmla="*/ 458391 h 1015007"/>
                  <a:gd name="connsiteX71" fmla="*/ 458391 w 949523"/>
                  <a:gd name="connsiteY71" fmla="*/ 458391 h 1015007"/>
                  <a:gd name="connsiteX72" fmla="*/ 458391 w 949523"/>
                  <a:gd name="connsiteY72" fmla="*/ 507504 h 1015007"/>
                  <a:gd name="connsiteX73" fmla="*/ 442020 w 949523"/>
                  <a:gd name="connsiteY73" fmla="*/ 523875 h 1015007"/>
                  <a:gd name="connsiteX74" fmla="*/ 180082 w 949523"/>
                  <a:gd name="connsiteY74" fmla="*/ 523875 h 1015007"/>
                  <a:gd name="connsiteX75" fmla="*/ 163711 w 949523"/>
                  <a:gd name="connsiteY75" fmla="*/ 507504 h 1015007"/>
                  <a:gd name="connsiteX76" fmla="*/ 399160 w 949523"/>
                  <a:gd name="connsiteY76" fmla="*/ 556617 h 1015007"/>
                  <a:gd name="connsiteX77" fmla="*/ 382789 w 949523"/>
                  <a:gd name="connsiteY77" fmla="*/ 589359 h 1015007"/>
                  <a:gd name="connsiteX78" fmla="*/ 239329 w 949523"/>
                  <a:gd name="connsiteY78" fmla="*/ 589359 h 1015007"/>
                  <a:gd name="connsiteX79" fmla="*/ 222958 w 949523"/>
                  <a:gd name="connsiteY79" fmla="*/ 556617 h 1015007"/>
                  <a:gd name="connsiteX80" fmla="*/ 242440 w 949523"/>
                  <a:gd name="connsiteY80" fmla="*/ 622102 h 1015007"/>
                  <a:gd name="connsiteX81" fmla="*/ 379662 w 949523"/>
                  <a:gd name="connsiteY81" fmla="*/ 622102 h 1015007"/>
                  <a:gd name="connsiteX82" fmla="*/ 421769 w 949523"/>
                  <a:gd name="connsiteY82" fmla="*/ 818555 h 1015007"/>
                  <a:gd name="connsiteX83" fmla="*/ 200333 w 949523"/>
                  <a:gd name="connsiteY83" fmla="*/ 818555 h 1015007"/>
                  <a:gd name="connsiteX84" fmla="*/ 163711 w 949523"/>
                  <a:gd name="connsiteY84" fmla="*/ 867668 h 1015007"/>
                  <a:gd name="connsiteX85" fmla="*/ 180082 w 949523"/>
                  <a:gd name="connsiteY85" fmla="*/ 851297 h 1015007"/>
                  <a:gd name="connsiteX86" fmla="*/ 442020 w 949523"/>
                  <a:gd name="connsiteY86" fmla="*/ 851297 h 1015007"/>
                  <a:gd name="connsiteX87" fmla="*/ 458391 w 949523"/>
                  <a:gd name="connsiteY87" fmla="*/ 867668 h 1015007"/>
                  <a:gd name="connsiteX88" fmla="*/ 458391 w 949523"/>
                  <a:gd name="connsiteY88" fmla="*/ 916781 h 1015007"/>
                  <a:gd name="connsiteX89" fmla="*/ 163711 w 949523"/>
                  <a:gd name="connsiteY89" fmla="*/ 916781 h 1015007"/>
                  <a:gd name="connsiteX90" fmla="*/ 556617 w 949523"/>
                  <a:gd name="connsiteY90" fmla="*/ 96671 h 1015007"/>
                  <a:gd name="connsiteX91" fmla="*/ 785813 w 949523"/>
                  <a:gd name="connsiteY91" fmla="*/ 73752 h 1015007"/>
                  <a:gd name="connsiteX92" fmla="*/ 785813 w 949523"/>
                  <a:gd name="connsiteY92" fmla="*/ 941256 h 1015007"/>
                  <a:gd name="connsiteX93" fmla="*/ 556617 w 949523"/>
                  <a:gd name="connsiteY93" fmla="*/ 918337 h 1015007"/>
                  <a:gd name="connsiteX94" fmla="*/ 851297 w 949523"/>
                  <a:gd name="connsiteY94" fmla="*/ 947805 h 1015007"/>
                  <a:gd name="connsiteX95" fmla="*/ 818555 w 949523"/>
                  <a:gd name="connsiteY95" fmla="*/ 944530 h 1015007"/>
                  <a:gd name="connsiteX96" fmla="*/ 818555 w 949523"/>
                  <a:gd name="connsiteY96" fmla="*/ 70478 h 1015007"/>
                  <a:gd name="connsiteX97" fmla="*/ 851297 w 949523"/>
                  <a:gd name="connsiteY97" fmla="*/ 67203 h 1015007"/>
                  <a:gd name="connsiteX98" fmla="*/ 916781 w 949523"/>
                  <a:gd name="connsiteY98" fmla="*/ 572988 h 1015007"/>
                  <a:gd name="connsiteX99" fmla="*/ 900410 w 949523"/>
                  <a:gd name="connsiteY99" fmla="*/ 589359 h 1015007"/>
                  <a:gd name="connsiteX100" fmla="*/ 884039 w 949523"/>
                  <a:gd name="connsiteY100" fmla="*/ 589359 h 1015007"/>
                  <a:gd name="connsiteX101" fmla="*/ 884039 w 949523"/>
                  <a:gd name="connsiteY101" fmla="*/ 425648 h 1015007"/>
                  <a:gd name="connsiteX102" fmla="*/ 900410 w 949523"/>
                  <a:gd name="connsiteY102" fmla="*/ 425648 h 1015007"/>
                  <a:gd name="connsiteX103" fmla="*/ 916781 w 949523"/>
                  <a:gd name="connsiteY103" fmla="*/ 442020 h 101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949523" h="1015007">
                    <a:moveTo>
                      <a:pt x="900410" y="392906"/>
                    </a:moveTo>
                    <a:lnTo>
                      <a:pt x="884039" y="392906"/>
                    </a:lnTo>
                    <a:lnTo>
                      <a:pt x="884039" y="31023"/>
                    </a:lnTo>
                    <a:lnTo>
                      <a:pt x="556617" y="63765"/>
                    </a:lnTo>
                    <a:lnTo>
                      <a:pt x="556617" y="0"/>
                    </a:lnTo>
                    <a:lnTo>
                      <a:pt x="0" y="0"/>
                    </a:lnTo>
                    <a:lnTo>
                      <a:pt x="0" y="216098"/>
                    </a:lnTo>
                    <a:lnTo>
                      <a:pt x="32742" y="196453"/>
                    </a:lnTo>
                    <a:lnTo>
                      <a:pt x="32742" y="32742"/>
                    </a:lnTo>
                    <a:lnTo>
                      <a:pt x="523875" y="32742"/>
                    </a:lnTo>
                    <a:lnTo>
                      <a:pt x="523875" y="65484"/>
                    </a:lnTo>
                    <a:lnTo>
                      <a:pt x="65484" y="65484"/>
                    </a:lnTo>
                    <a:lnTo>
                      <a:pt x="65484" y="176808"/>
                    </a:lnTo>
                    <a:lnTo>
                      <a:pt x="98227" y="157163"/>
                    </a:lnTo>
                    <a:lnTo>
                      <a:pt x="98227" y="98227"/>
                    </a:lnTo>
                    <a:lnTo>
                      <a:pt x="523875" y="98227"/>
                    </a:lnTo>
                    <a:lnTo>
                      <a:pt x="523875" y="212824"/>
                    </a:lnTo>
                    <a:lnTo>
                      <a:pt x="523875" y="311051"/>
                    </a:lnTo>
                    <a:lnTo>
                      <a:pt x="523875" y="916781"/>
                    </a:lnTo>
                    <a:lnTo>
                      <a:pt x="491133" y="916781"/>
                    </a:lnTo>
                    <a:lnTo>
                      <a:pt x="491133" y="867668"/>
                    </a:lnTo>
                    <a:cubicBezTo>
                      <a:pt x="491133" y="845371"/>
                      <a:pt x="476104" y="826708"/>
                      <a:pt x="455722" y="820732"/>
                    </a:cubicBezTo>
                    <a:lnTo>
                      <a:pt x="410129" y="607908"/>
                    </a:lnTo>
                    <a:lnTo>
                      <a:pt x="435766" y="556617"/>
                    </a:lnTo>
                    <a:lnTo>
                      <a:pt x="442020" y="556617"/>
                    </a:lnTo>
                    <a:cubicBezTo>
                      <a:pt x="469097" y="556617"/>
                      <a:pt x="491133" y="534582"/>
                      <a:pt x="491133" y="507504"/>
                    </a:cubicBezTo>
                    <a:lnTo>
                      <a:pt x="491133" y="425648"/>
                    </a:lnTo>
                    <a:lnTo>
                      <a:pt x="392906" y="425648"/>
                    </a:lnTo>
                    <a:lnTo>
                      <a:pt x="392906" y="458391"/>
                    </a:lnTo>
                    <a:lnTo>
                      <a:pt x="360164" y="458391"/>
                    </a:lnTo>
                    <a:lnTo>
                      <a:pt x="360164" y="425648"/>
                    </a:lnTo>
                    <a:lnTo>
                      <a:pt x="261938" y="425648"/>
                    </a:lnTo>
                    <a:lnTo>
                      <a:pt x="261938" y="458391"/>
                    </a:lnTo>
                    <a:lnTo>
                      <a:pt x="229195" y="458391"/>
                    </a:lnTo>
                    <a:lnTo>
                      <a:pt x="229195" y="425648"/>
                    </a:lnTo>
                    <a:lnTo>
                      <a:pt x="130969" y="425648"/>
                    </a:lnTo>
                    <a:lnTo>
                      <a:pt x="130969" y="507504"/>
                    </a:lnTo>
                    <a:cubicBezTo>
                      <a:pt x="130969" y="534582"/>
                      <a:pt x="153004" y="556617"/>
                      <a:pt x="180082" y="556617"/>
                    </a:cubicBezTo>
                    <a:lnTo>
                      <a:pt x="186336" y="556617"/>
                    </a:lnTo>
                    <a:lnTo>
                      <a:pt x="211973" y="607908"/>
                    </a:lnTo>
                    <a:lnTo>
                      <a:pt x="166379" y="820732"/>
                    </a:lnTo>
                    <a:cubicBezTo>
                      <a:pt x="145997" y="826708"/>
                      <a:pt x="130969" y="845371"/>
                      <a:pt x="130969" y="867668"/>
                    </a:cubicBezTo>
                    <a:lnTo>
                      <a:pt x="130969" y="916781"/>
                    </a:lnTo>
                    <a:lnTo>
                      <a:pt x="98227" y="916781"/>
                    </a:lnTo>
                    <a:lnTo>
                      <a:pt x="98227" y="366713"/>
                    </a:lnTo>
                    <a:lnTo>
                      <a:pt x="65484" y="347067"/>
                    </a:lnTo>
                    <a:lnTo>
                      <a:pt x="65484" y="949523"/>
                    </a:lnTo>
                    <a:lnTo>
                      <a:pt x="523875" y="949523"/>
                    </a:lnTo>
                    <a:lnTo>
                      <a:pt x="523875" y="982266"/>
                    </a:lnTo>
                    <a:lnTo>
                      <a:pt x="32742" y="982266"/>
                    </a:lnTo>
                    <a:lnTo>
                      <a:pt x="32742" y="327422"/>
                    </a:lnTo>
                    <a:lnTo>
                      <a:pt x="0" y="307777"/>
                    </a:lnTo>
                    <a:lnTo>
                      <a:pt x="0" y="1015008"/>
                    </a:lnTo>
                    <a:lnTo>
                      <a:pt x="556617" y="1015008"/>
                    </a:lnTo>
                    <a:lnTo>
                      <a:pt x="556617" y="951242"/>
                    </a:lnTo>
                    <a:lnTo>
                      <a:pt x="884039" y="983985"/>
                    </a:lnTo>
                    <a:lnTo>
                      <a:pt x="884039" y="622102"/>
                    </a:lnTo>
                    <a:lnTo>
                      <a:pt x="900410" y="622102"/>
                    </a:lnTo>
                    <a:cubicBezTo>
                      <a:pt x="927488" y="622102"/>
                      <a:pt x="949523" y="600066"/>
                      <a:pt x="949523" y="572988"/>
                    </a:cubicBezTo>
                    <a:lnTo>
                      <a:pt x="949523" y="442020"/>
                    </a:lnTo>
                    <a:cubicBezTo>
                      <a:pt x="949523" y="414942"/>
                      <a:pt x="927488" y="392906"/>
                      <a:pt x="900410" y="392906"/>
                    </a:cubicBezTo>
                    <a:close/>
                    <a:moveTo>
                      <a:pt x="163711" y="507504"/>
                    </a:moveTo>
                    <a:lnTo>
                      <a:pt x="163711" y="458391"/>
                    </a:lnTo>
                    <a:lnTo>
                      <a:pt x="196453" y="458391"/>
                    </a:lnTo>
                    <a:lnTo>
                      <a:pt x="196453" y="491133"/>
                    </a:lnTo>
                    <a:lnTo>
                      <a:pt x="294680" y="491133"/>
                    </a:lnTo>
                    <a:lnTo>
                      <a:pt x="294680" y="458391"/>
                    </a:lnTo>
                    <a:lnTo>
                      <a:pt x="327422" y="458391"/>
                    </a:lnTo>
                    <a:lnTo>
                      <a:pt x="327422" y="491133"/>
                    </a:lnTo>
                    <a:lnTo>
                      <a:pt x="425648" y="491133"/>
                    </a:lnTo>
                    <a:lnTo>
                      <a:pt x="425648" y="458391"/>
                    </a:lnTo>
                    <a:lnTo>
                      <a:pt x="458391" y="458391"/>
                    </a:lnTo>
                    <a:lnTo>
                      <a:pt x="458391" y="507504"/>
                    </a:lnTo>
                    <a:cubicBezTo>
                      <a:pt x="458391" y="516524"/>
                      <a:pt x="451056" y="523875"/>
                      <a:pt x="442020" y="523875"/>
                    </a:cubicBezTo>
                    <a:lnTo>
                      <a:pt x="180082" y="523875"/>
                    </a:lnTo>
                    <a:cubicBezTo>
                      <a:pt x="171045" y="523875"/>
                      <a:pt x="163711" y="516524"/>
                      <a:pt x="163711" y="507504"/>
                    </a:cubicBezTo>
                    <a:close/>
                    <a:moveTo>
                      <a:pt x="399160" y="556617"/>
                    </a:moveTo>
                    <a:lnTo>
                      <a:pt x="382789" y="589359"/>
                    </a:lnTo>
                    <a:lnTo>
                      <a:pt x="239329" y="589359"/>
                    </a:lnTo>
                    <a:lnTo>
                      <a:pt x="222958" y="556617"/>
                    </a:lnTo>
                    <a:close/>
                    <a:moveTo>
                      <a:pt x="242440" y="622102"/>
                    </a:moveTo>
                    <a:lnTo>
                      <a:pt x="379662" y="622102"/>
                    </a:lnTo>
                    <a:lnTo>
                      <a:pt x="421769" y="818555"/>
                    </a:lnTo>
                    <a:lnTo>
                      <a:pt x="200333" y="818555"/>
                    </a:lnTo>
                    <a:close/>
                    <a:moveTo>
                      <a:pt x="163711" y="867668"/>
                    </a:moveTo>
                    <a:cubicBezTo>
                      <a:pt x="163711" y="858648"/>
                      <a:pt x="171045" y="851297"/>
                      <a:pt x="180082" y="851297"/>
                    </a:cubicBezTo>
                    <a:lnTo>
                      <a:pt x="442020" y="851297"/>
                    </a:lnTo>
                    <a:cubicBezTo>
                      <a:pt x="451056" y="851297"/>
                      <a:pt x="458391" y="858648"/>
                      <a:pt x="458391" y="867668"/>
                    </a:cubicBezTo>
                    <a:lnTo>
                      <a:pt x="458391" y="916781"/>
                    </a:lnTo>
                    <a:lnTo>
                      <a:pt x="163711" y="916781"/>
                    </a:lnTo>
                    <a:close/>
                    <a:moveTo>
                      <a:pt x="556617" y="96671"/>
                    </a:moveTo>
                    <a:lnTo>
                      <a:pt x="785813" y="73752"/>
                    </a:lnTo>
                    <a:lnTo>
                      <a:pt x="785813" y="941256"/>
                    </a:lnTo>
                    <a:lnTo>
                      <a:pt x="556617" y="918337"/>
                    </a:lnTo>
                    <a:close/>
                    <a:moveTo>
                      <a:pt x="851297" y="947805"/>
                    </a:moveTo>
                    <a:lnTo>
                      <a:pt x="818555" y="944530"/>
                    </a:lnTo>
                    <a:lnTo>
                      <a:pt x="818555" y="70478"/>
                    </a:lnTo>
                    <a:lnTo>
                      <a:pt x="851297" y="67203"/>
                    </a:lnTo>
                    <a:close/>
                    <a:moveTo>
                      <a:pt x="916781" y="572988"/>
                    </a:moveTo>
                    <a:cubicBezTo>
                      <a:pt x="916781" y="582009"/>
                      <a:pt x="909447" y="589359"/>
                      <a:pt x="900410" y="589359"/>
                    </a:cubicBezTo>
                    <a:lnTo>
                      <a:pt x="884039" y="589359"/>
                    </a:lnTo>
                    <a:lnTo>
                      <a:pt x="884039" y="425648"/>
                    </a:lnTo>
                    <a:lnTo>
                      <a:pt x="900410" y="425648"/>
                    </a:lnTo>
                    <a:cubicBezTo>
                      <a:pt x="909447" y="425648"/>
                      <a:pt x="916781" y="432999"/>
                      <a:pt x="916781" y="442020"/>
                    </a:cubicBezTo>
                    <a:close/>
                  </a:path>
                </a:pathLst>
              </a:custGeom>
              <a:solidFill>
                <a:srgbClr val="FDB837"/>
              </a:solidFill>
              <a:ln w="16371"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7AEBF42-0DA8-4DAD-85B4-08B315531E8F}"/>
                  </a:ext>
                </a:extLst>
              </p:cNvPr>
              <p:cNvSpPr/>
              <p:nvPr/>
            </p:nvSpPr>
            <p:spPr>
              <a:xfrm>
                <a:off x="2159979" y="3073901"/>
                <a:ext cx="32742" cy="32742"/>
              </a:xfrm>
              <a:custGeom>
                <a:avLst/>
                <a:gdLst>
                  <a:gd name="connsiteX0" fmla="*/ 0 w 32742"/>
                  <a:gd name="connsiteY0" fmla="*/ 0 h 32742"/>
                  <a:gd name="connsiteX1" fmla="*/ 32742 w 32742"/>
                  <a:gd name="connsiteY1" fmla="*/ 0 h 32742"/>
                  <a:gd name="connsiteX2" fmla="*/ 32742 w 32742"/>
                  <a:gd name="connsiteY2" fmla="*/ 32742 h 32742"/>
                  <a:gd name="connsiteX3" fmla="*/ 0 w 32742"/>
                  <a:gd name="connsiteY3" fmla="*/ 32742 h 32742"/>
                </a:gdLst>
                <a:ahLst/>
                <a:cxnLst>
                  <a:cxn ang="0">
                    <a:pos x="connsiteX0" y="connsiteY0"/>
                  </a:cxn>
                  <a:cxn ang="0">
                    <a:pos x="connsiteX1" y="connsiteY1"/>
                  </a:cxn>
                  <a:cxn ang="0">
                    <a:pos x="connsiteX2" y="connsiteY2"/>
                  </a:cxn>
                  <a:cxn ang="0">
                    <a:pos x="connsiteX3" y="connsiteY3"/>
                  </a:cxn>
                </a:cxnLst>
                <a:rect l="l" t="t" r="r" b="b"/>
                <a:pathLst>
                  <a:path w="32742" h="32742">
                    <a:moveTo>
                      <a:pt x="0" y="0"/>
                    </a:moveTo>
                    <a:lnTo>
                      <a:pt x="32742" y="0"/>
                    </a:lnTo>
                    <a:lnTo>
                      <a:pt x="32742" y="32742"/>
                    </a:lnTo>
                    <a:lnTo>
                      <a:pt x="0" y="32742"/>
                    </a:lnTo>
                    <a:close/>
                  </a:path>
                </a:pathLst>
              </a:custGeom>
              <a:solidFill>
                <a:srgbClr val="37617A"/>
              </a:solidFill>
              <a:ln w="16371"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F8B9561-47BC-4DC8-BF00-710C5E887600}"/>
                  </a:ext>
                </a:extLst>
              </p:cNvPr>
              <p:cNvSpPr/>
              <p:nvPr/>
            </p:nvSpPr>
            <p:spPr>
              <a:xfrm>
                <a:off x="2159979" y="3008416"/>
                <a:ext cx="32742" cy="32742"/>
              </a:xfrm>
              <a:custGeom>
                <a:avLst/>
                <a:gdLst>
                  <a:gd name="connsiteX0" fmla="*/ 0 w 32742"/>
                  <a:gd name="connsiteY0" fmla="*/ 0 h 32742"/>
                  <a:gd name="connsiteX1" fmla="*/ 32742 w 32742"/>
                  <a:gd name="connsiteY1" fmla="*/ 0 h 32742"/>
                  <a:gd name="connsiteX2" fmla="*/ 32742 w 32742"/>
                  <a:gd name="connsiteY2" fmla="*/ 32742 h 32742"/>
                  <a:gd name="connsiteX3" fmla="*/ 0 w 32742"/>
                  <a:gd name="connsiteY3" fmla="*/ 32742 h 32742"/>
                </a:gdLst>
                <a:ahLst/>
                <a:cxnLst>
                  <a:cxn ang="0">
                    <a:pos x="connsiteX0" y="connsiteY0"/>
                  </a:cxn>
                  <a:cxn ang="0">
                    <a:pos x="connsiteX1" y="connsiteY1"/>
                  </a:cxn>
                  <a:cxn ang="0">
                    <a:pos x="connsiteX2" y="connsiteY2"/>
                  </a:cxn>
                  <a:cxn ang="0">
                    <a:pos x="connsiteX3" y="connsiteY3"/>
                  </a:cxn>
                </a:cxnLst>
                <a:rect l="l" t="t" r="r" b="b"/>
                <a:pathLst>
                  <a:path w="32742" h="32742">
                    <a:moveTo>
                      <a:pt x="0" y="0"/>
                    </a:moveTo>
                    <a:lnTo>
                      <a:pt x="32742" y="0"/>
                    </a:lnTo>
                    <a:lnTo>
                      <a:pt x="32742" y="32742"/>
                    </a:lnTo>
                    <a:lnTo>
                      <a:pt x="0" y="32742"/>
                    </a:lnTo>
                    <a:close/>
                  </a:path>
                </a:pathLst>
              </a:custGeom>
              <a:solidFill>
                <a:srgbClr val="37617A"/>
              </a:solidFill>
              <a:ln w="16371"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65482D6-E3B5-4836-AA5D-9AD76AACC526}"/>
                  </a:ext>
                </a:extLst>
              </p:cNvPr>
              <p:cNvSpPr/>
              <p:nvPr/>
            </p:nvSpPr>
            <p:spPr>
              <a:xfrm>
                <a:off x="2159979" y="3139385"/>
                <a:ext cx="32742" cy="32742"/>
              </a:xfrm>
              <a:custGeom>
                <a:avLst/>
                <a:gdLst>
                  <a:gd name="connsiteX0" fmla="*/ 0 w 32742"/>
                  <a:gd name="connsiteY0" fmla="*/ 0 h 32742"/>
                  <a:gd name="connsiteX1" fmla="*/ 32742 w 32742"/>
                  <a:gd name="connsiteY1" fmla="*/ 0 h 32742"/>
                  <a:gd name="connsiteX2" fmla="*/ 32742 w 32742"/>
                  <a:gd name="connsiteY2" fmla="*/ 32742 h 32742"/>
                  <a:gd name="connsiteX3" fmla="*/ 0 w 32742"/>
                  <a:gd name="connsiteY3" fmla="*/ 32742 h 32742"/>
                </a:gdLst>
                <a:ahLst/>
                <a:cxnLst>
                  <a:cxn ang="0">
                    <a:pos x="connsiteX0" y="connsiteY0"/>
                  </a:cxn>
                  <a:cxn ang="0">
                    <a:pos x="connsiteX1" y="connsiteY1"/>
                  </a:cxn>
                  <a:cxn ang="0">
                    <a:pos x="connsiteX2" y="connsiteY2"/>
                  </a:cxn>
                  <a:cxn ang="0">
                    <a:pos x="connsiteX3" y="connsiteY3"/>
                  </a:cxn>
                </a:cxnLst>
                <a:rect l="l" t="t" r="r" b="b"/>
                <a:pathLst>
                  <a:path w="32742" h="32742">
                    <a:moveTo>
                      <a:pt x="0" y="0"/>
                    </a:moveTo>
                    <a:lnTo>
                      <a:pt x="32742" y="0"/>
                    </a:lnTo>
                    <a:lnTo>
                      <a:pt x="32742" y="32742"/>
                    </a:lnTo>
                    <a:lnTo>
                      <a:pt x="0" y="32742"/>
                    </a:lnTo>
                    <a:close/>
                  </a:path>
                </a:pathLst>
              </a:custGeom>
              <a:solidFill>
                <a:srgbClr val="37617A"/>
              </a:solidFill>
              <a:ln w="16371"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973024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44432-916B-499B-890D-F00865AB878E}"/>
              </a:ext>
            </a:extLst>
          </p:cNvPr>
          <p:cNvSpPr>
            <a:spLocks noGrp="1"/>
          </p:cNvSpPr>
          <p:nvPr>
            <p:ph type="title"/>
          </p:nvPr>
        </p:nvSpPr>
        <p:spPr/>
        <p:txBody>
          <a:bodyPr>
            <a:normAutofit/>
          </a:bodyPr>
          <a:lstStyle/>
          <a:p>
            <a:r>
              <a:rPr lang="en-US" dirty="0"/>
              <a:t>NZTwork Measured Decarbonization Platform (</a:t>
            </a:r>
            <a:r>
              <a:rPr lang="en-US" dirty="0">
                <a:solidFill>
                  <a:srgbClr val="3F6F8D"/>
                </a:solidFill>
              </a:rPr>
              <a:t>$NZT </a:t>
            </a:r>
            <a:r>
              <a:rPr lang="en-US" dirty="0"/>
              <a:t>&amp; </a:t>
            </a:r>
            <a:r>
              <a:rPr lang="en-US" dirty="0">
                <a:solidFill>
                  <a:srgbClr val="3F6F8D"/>
                </a:solidFill>
              </a:rPr>
              <a:t>$CCT</a:t>
            </a:r>
            <a:r>
              <a:rPr lang="en-US" dirty="0"/>
              <a:t>) </a:t>
            </a:r>
          </a:p>
        </p:txBody>
      </p:sp>
      <p:sp>
        <p:nvSpPr>
          <p:cNvPr id="4" name="Footer Placeholder 3">
            <a:extLst>
              <a:ext uri="{FF2B5EF4-FFF2-40B4-BE49-F238E27FC236}">
                <a16:creationId xmlns:a16="http://schemas.microsoft.com/office/drawing/2014/main" id="{D91FA9D5-B3A3-40F7-A6D0-A705BA7FD01F}"/>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endParaRPr lang="en-US" dirty="0"/>
          </a:p>
        </p:txBody>
      </p:sp>
      <p:sp>
        <p:nvSpPr>
          <p:cNvPr id="5" name="Slide Number Placeholder 4">
            <a:extLst>
              <a:ext uri="{FF2B5EF4-FFF2-40B4-BE49-F238E27FC236}">
                <a16:creationId xmlns:a16="http://schemas.microsoft.com/office/drawing/2014/main" id="{71F674FA-FC35-47B6-93F9-BACD30ECDF03}"/>
              </a:ext>
            </a:extLst>
          </p:cNvPr>
          <p:cNvSpPr>
            <a:spLocks noGrp="1"/>
          </p:cNvSpPr>
          <p:nvPr>
            <p:ph type="sldNum" sz="quarter" idx="12"/>
          </p:nvPr>
        </p:nvSpPr>
        <p:spPr/>
        <p:txBody>
          <a:bodyPr/>
          <a:lstStyle/>
          <a:p>
            <a:fld id="{7A4098E9-92C9-477D-BEAF-BDB50A38DDA1}" type="slidenum">
              <a:rPr lang="en-US" smtClean="0"/>
              <a:pPr/>
              <a:t>28</a:t>
            </a:fld>
            <a:endParaRPr lang="en-US" dirty="0"/>
          </a:p>
        </p:txBody>
      </p:sp>
      <p:grpSp>
        <p:nvGrpSpPr>
          <p:cNvPr id="11" name="Group 10">
            <a:extLst>
              <a:ext uri="{FF2B5EF4-FFF2-40B4-BE49-F238E27FC236}">
                <a16:creationId xmlns:a16="http://schemas.microsoft.com/office/drawing/2014/main" id="{A5CC5903-C74E-4921-8357-B000DA5A8F1C}"/>
              </a:ext>
            </a:extLst>
          </p:cNvPr>
          <p:cNvGrpSpPr/>
          <p:nvPr/>
        </p:nvGrpSpPr>
        <p:grpSpPr>
          <a:xfrm>
            <a:off x="6777635" y="2011194"/>
            <a:ext cx="5414365" cy="1403957"/>
            <a:chOff x="3705976" y="1343129"/>
            <a:chExt cx="3304424" cy="1403957"/>
          </a:xfrm>
        </p:grpSpPr>
        <p:sp>
          <p:nvSpPr>
            <p:cNvPr id="12" name="TextBox 11">
              <a:extLst>
                <a:ext uri="{FF2B5EF4-FFF2-40B4-BE49-F238E27FC236}">
                  <a16:creationId xmlns:a16="http://schemas.microsoft.com/office/drawing/2014/main" id="{0E37ADEF-4F7E-4D3B-B9E6-CACD25BB92D7}"/>
                </a:ext>
              </a:extLst>
            </p:cNvPr>
            <p:cNvSpPr txBox="1"/>
            <p:nvPr/>
          </p:nvSpPr>
          <p:spPr>
            <a:xfrm>
              <a:off x="3705976" y="1762201"/>
              <a:ext cx="3304423" cy="984885"/>
            </a:xfrm>
            <a:prstGeom prst="rect">
              <a:avLst/>
            </a:prstGeom>
            <a:noFill/>
          </p:spPr>
          <p:txBody>
            <a:bodyPr wrap="square" lIns="0" tIns="0" rIns="0" bIns="0" rtlCol="0" anchor="t" anchorCtr="0">
              <a:spAutoFit/>
            </a:bodyPr>
            <a:lstStyle/>
            <a:p>
              <a:r>
                <a:rPr lang="en-US" sz="3200" dirty="0" err="1">
                  <a:solidFill>
                    <a:srgbClr val="3F6F8D"/>
                  </a:solidFill>
                </a:rPr>
                <a:t>WWW.NZTwork.com</a:t>
              </a:r>
              <a:r>
                <a:rPr lang="en-US" sz="3200" dirty="0">
                  <a:solidFill>
                    <a:srgbClr val="3F6F8D"/>
                  </a:solidFill>
                </a:rPr>
                <a:t> </a:t>
              </a:r>
              <a:endParaRPr lang="en-US" sz="3200" dirty="0">
                <a:solidFill>
                  <a:srgbClr val="FDB837"/>
                </a:solidFill>
              </a:endParaRPr>
            </a:p>
            <a:p>
              <a:r>
                <a:rPr lang="en-US" sz="3200" dirty="0" err="1">
                  <a:solidFill>
                    <a:srgbClr val="FDB837"/>
                  </a:solidFill>
                </a:rPr>
                <a:t>interest@NZTwork.com</a:t>
              </a:r>
              <a:endParaRPr lang="en-US" sz="3200" dirty="0">
                <a:solidFill>
                  <a:srgbClr val="FDB837"/>
                </a:solidFill>
              </a:endParaRPr>
            </a:p>
          </p:txBody>
        </p:sp>
        <p:cxnSp>
          <p:nvCxnSpPr>
            <p:cNvPr id="13" name="Straight Connector 12">
              <a:extLst>
                <a:ext uri="{FF2B5EF4-FFF2-40B4-BE49-F238E27FC236}">
                  <a16:creationId xmlns:a16="http://schemas.microsoft.com/office/drawing/2014/main" id="{22E4CE85-2DC7-478C-8AD3-5CD0ADD1E902}"/>
                </a:ext>
              </a:extLst>
            </p:cNvPr>
            <p:cNvCxnSpPr>
              <a:cxnSpLocks/>
            </p:cNvCxnSpPr>
            <p:nvPr/>
          </p:nvCxnSpPr>
          <p:spPr>
            <a:xfrm>
              <a:off x="3705977" y="1378116"/>
              <a:ext cx="330442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2609CC17-04B4-4784-A3EB-2D4937C4388F}"/>
                </a:ext>
              </a:extLst>
            </p:cNvPr>
            <p:cNvSpPr/>
            <p:nvPr/>
          </p:nvSpPr>
          <p:spPr>
            <a:xfrm>
              <a:off x="3705976" y="1343129"/>
              <a:ext cx="446998" cy="68498"/>
            </a:xfrm>
            <a:prstGeom prst="round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grpSp>
      <p:grpSp>
        <p:nvGrpSpPr>
          <p:cNvPr id="188" name="Graphic 13">
            <a:extLst>
              <a:ext uri="{FF2B5EF4-FFF2-40B4-BE49-F238E27FC236}">
                <a16:creationId xmlns:a16="http://schemas.microsoft.com/office/drawing/2014/main" id="{CDEC16AB-119E-08AC-C09C-459E484D6768}"/>
              </a:ext>
            </a:extLst>
          </p:cNvPr>
          <p:cNvGrpSpPr/>
          <p:nvPr/>
        </p:nvGrpSpPr>
        <p:grpSpPr>
          <a:xfrm>
            <a:off x="910275" y="1412268"/>
            <a:ext cx="4910449" cy="4414480"/>
            <a:chOff x="6720853" y="1090503"/>
            <a:chExt cx="4910449" cy="4414480"/>
          </a:xfrm>
        </p:grpSpPr>
        <p:grpSp>
          <p:nvGrpSpPr>
            <p:cNvPr id="189" name="Graphic 13">
              <a:extLst>
                <a:ext uri="{FF2B5EF4-FFF2-40B4-BE49-F238E27FC236}">
                  <a16:creationId xmlns:a16="http://schemas.microsoft.com/office/drawing/2014/main" id="{2A326686-2312-4DAA-6EDA-F7F77FF8C836}"/>
                </a:ext>
              </a:extLst>
            </p:cNvPr>
            <p:cNvGrpSpPr/>
            <p:nvPr/>
          </p:nvGrpSpPr>
          <p:grpSpPr>
            <a:xfrm>
              <a:off x="6931936" y="1299939"/>
              <a:ext cx="4487804" cy="3987558"/>
              <a:chOff x="6931936" y="1299939"/>
              <a:chExt cx="4487804" cy="3987558"/>
            </a:xfrm>
            <a:solidFill>
              <a:srgbClr val="BFC8D6"/>
            </a:solidFill>
          </p:grpSpPr>
          <p:grpSp>
            <p:nvGrpSpPr>
              <p:cNvPr id="269" name="Graphic 13">
                <a:extLst>
                  <a:ext uri="{FF2B5EF4-FFF2-40B4-BE49-F238E27FC236}">
                    <a16:creationId xmlns:a16="http://schemas.microsoft.com/office/drawing/2014/main" id="{5C9D5647-B20D-CF85-1192-D3426CDE5FC8}"/>
                  </a:ext>
                </a:extLst>
              </p:cNvPr>
              <p:cNvGrpSpPr/>
              <p:nvPr/>
            </p:nvGrpSpPr>
            <p:grpSpPr>
              <a:xfrm>
                <a:off x="6931936" y="3087533"/>
                <a:ext cx="4487804" cy="272108"/>
                <a:chOff x="6931936" y="3087533"/>
                <a:chExt cx="4487804" cy="272108"/>
              </a:xfrm>
              <a:solidFill>
                <a:srgbClr val="BFC8D6"/>
              </a:solidFill>
            </p:grpSpPr>
            <p:sp>
              <p:nvSpPr>
                <p:cNvPr id="297" name="Freeform: Shape 17">
                  <a:extLst>
                    <a:ext uri="{FF2B5EF4-FFF2-40B4-BE49-F238E27FC236}">
                      <a16:creationId xmlns:a16="http://schemas.microsoft.com/office/drawing/2014/main" id="{79A57719-B70C-D502-1BCC-953F828E546E}"/>
                    </a:ext>
                  </a:extLst>
                </p:cNvPr>
                <p:cNvSpPr/>
                <p:nvPr/>
              </p:nvSpPr>
              <p:spPr>
                <a:xfrm>
                  <a:off x="6931936" y="3087533"/>
                  <a:ext cx="65331" cy="19138"/>
                </a:xfrm>
                <a:custGeom>
                  <a:avLst/>
                  <a:gdLst>
                    <a:gd name="connsiteX0" fmla="*/ 57160 w 65331"/>
                    <a:gd name="connsiteY0" fmla="*/ 19139 h 19138"/>
                    <a:gd name="connsiteX1" fmla="*/ 56682 w 65331"/>
                    <a:gd name="connsiteY1" fmla="*/ 19139 h 19138"/>
                    <a:gd name="connsiteX2" fmla="*/ 7713 w 65331"/>
                    <a:gd name="connsiteY2" fmla="*/ 16346 h 19138"/>
                    <a:gd name="connsiteX3" fmla="*/ 13 w 65331"/>
                    <a:gd name="connsiteY3" fmla="*/ 7709 h 19138"/>
                    <a:gd name="connsiteX4" fmla="*/ 8650 w 65331"/>
                    <a:gd name="connsiteY4" fmla="*/ 10 h 19138"/>
                    <a:gd name="connsiteX5" fmla="*/ 57619 w 65331"/>
                    <a:gd name="connsiteY5" fmla="*/ 2803 h 19138"/>
                    <a:gd name="connsiteX6" fmla="*/ 65318 w 65331"/>
                    <a:gd name="connsiteY6" fmla="*/ 11440 h 19138"/>
                    <a:gd name="connsiteX7" fmla="*/ 57160 w 65331"/>
                    <a:gd name="connsiteY7" fmla="*/ 19139 h 1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31" h="19138">
                      <a:moveTo>
                        <a:pt x="57160" y="19139"/>
                      </a:moveTo>
                      <a:cubicBezTo>
                        <a:pt x="56995" y="19139"/>
                        <a:pt x="56848" y="19139"/>
                        <a:pt x="56682" y="19139"/>
                      </a:cubicBezTo>
                      <a:lnTo>
                        <a:pt x="7713" y="16346"/>
                      </a:lnTo>
                      <a:cubicBezTo>
                        <a:pt x="3211" y="16088"/>
                        <a:pt x="-244" y="12230"/>
                        <a:pt x="13" y="7709"/>
                      </a:cubicBezTo>
                      <a:cubicBezTo>
                        <a:pt x="271" y="3208"/>
                        <a:pt x="4240" y="-210"/>
                        <a:pt x="8650" y="10"/>
                      </a:cubicBezTo>
                      <a:lnTo>
                        <a:pt x="57619" y="2803"/>
                      </a:lnTo>
                      <a:cubicBezTo>
                        <a:pt x="62121" y="3060"/>
                        <a:pt x="65576" y="6919"/>
                        <a:pt x="65318" y="11440"/>
                      </a:cubicBezTo>
                      <a:cubicBezTo>
                        <a:pt x="65061" y="15794"/>
                        <a:pt x="61460" y="19139"/>
                        <a:pt x="57160" y="19139"/>
                      </a:cubicBezTo>
                      <a:close/>
                    </a:path>
                  </a:pathLst>
                </a:custGeom>
                <a:solidFill>
                  <a:srgbClr val="BFC8D6"/>
                </a:solidFill>
                <a:ln w="1836" cap="flat">
                  <a:noFill/>
                  <a:prstDash val="solid"/>
                  <a:miter/>
                </a:ln>
              </p:spPr>
              <p:txBody>
                <a:bodyPr rtlCol="0" anchor="ctr"/>
                <a:lstStyle/>
                <a:p>
                  <a:endParaRPr lang="en-US"/>
                </a:p>
              </p:txBody>
            </p:sp>
            <p:sp>
              <p:nvSpPr>
                <p:cNvPr id="298" name="Freeform: Shape 18">
                  <a:extLst>
                    <a:ext uri="{FF2B5EF4-FFF2-40B4-BE49-F238E27FC236}">
                      <a16:creationId xmlns:a16="http://schemas.microsoft.com/office/drawing/2014/main" id="{8A4F7B5D-2F6B-CB67-5C28-4BA4F1D8B17B}"/>
                    </a:ext>
                  </a:extLst>
                </p:cNvPr>
                <p:cNvSpPr/>
                <p:nvPr/>
              </p:nvSpPr>
              <p:spPr>
                <a:xfrm>
                  <a:off x="7078165" y="3095909"/>
                  <a:ext cx="4195440" cy="255371"/>
                </a:xfrm>
                <a:custGeom>
                  <a:avLst/>
                  <a:gdLst>
                    <a:gd name="connsiteX0" fmla="*/ 4187286 w 4195440"/>
                    <a:gd name="connsiteY0" fmla="*/ 255372 h 255371"/>
                    <a:gd name="connsiteX1" fmla="*/ 4186808 w 4195440"/>
                    <a:gd name="connsiteY1" fmla="*/ 255372 h 255371"/>
                    <a:gd name="connsiteX2" fmla="*/ 4089622 w 4195440"/>
                    <a:gd name="connsiteY2" fmla="*/ 249804 h 255371"/>
                    <a:gd name="connsiteX3" fmla="*/ 4081923 w 4195440"/>
                    <a:gd name="connsiteY3" fmla="*/ 241168 h 255371"/>
                    <a:gd name="connsiteX4" fmla="*/ 4090541 w 4195440"/>
                    <a:gd name="connsiteY4" fmla="*/ 233469 h 255371"/>
                    <a:gd name="connsiteX5" fmla="*/ 4187745 w 4195440"/>
                    <a:gd name="connsiteY5" fmla="*/ 239036 h 255371"/>
                    <a:gd name="connsiteX6" fmla="*/ 4195426 w 4195440"/>
                    <a:gd name="connsiteY6" fmla="*/ 247673 h 255371"/>
                    <a:gd name="connsiteX7" fmla="*/ 4187267 w 4195440"/>
                    <a:gd name="connsiteY7" fmla="*/ 255372 h 255371"/>
                    <a:gd name="connsiteX8" fmla="*/ 3992896 w 4195440"/>
                    <a:gd name="connsiteY8" fmla="*/ 244255 h 255371"/>
                    <a:gd name="connsiteX9" fmla="*/ 3992418 w 4195440"/>
                    <a:gd name="connsiteY9" fmla="*/ 244255 h 255371"/>
                    <a:gd name="connsiteX10" fmla="*/ 3895232 w 4195440"/>
                    <a:gd name="connsiteY10" fmla="*/ 238687 h 255371"/>
                    <a:gd name="connsiteX11" fmla="*/ 3887533 w 4195440"/>
                    <a:gd name="connsiteY11" fmla="*/ 230051 h 255371"/>
                    <a:gd name="connsiteX12" fmla="*/ 3896151 w 4195440"/>
                    <a:gd name="connsiteY12" fmla="*/ 222352 h 255371"/>
                    <a:gd name="connsiteX13" fmla="*/ 3993337 w 4195440"/>
                    <a:gd name="connsiteY13" fmla="*/ 227919 h 255371"/>
                    <a:gd name="connsiteX14" fmla="*/ 4001036 w 4195440"/>
                    <a:gd name="connsiteY14" fmla="*/ 236556 h 255371"/>
                    <a:gd name="connsiteX15" fmla="*/ 3992877 w 4195440"/>
                    <a:gd name="connsiteY15" fmla="*/ 244255 h 255371"/>
                    <a:gd name="connsiteX16" fmla="*/ 3798524 w 4195440"/>
                    <a:gd name="connsiteY16" fmla="*/ 233138 h 255371"/>
                    <a:gd name="connsiteX17" fmla="*/ 3798046 w 4195440"/>
                    <a:gd name="connsiteY17" fmla="*/ 233138 h 255371"/>
                    <a:gd name="connsiteX18" fmla="*/ 3700861 w 4195440"/>
                    <a:gd name="connsiteY18" fmla="*/ 227570 h 255371"/>
                    <a:gd name="connsiteX19" fmla="*/ 3693162 w 4195440"/>
                    <a:gd name="connsiteY19" fmla="*/ 218934 h 255371"/>
                    <a:gd name="connsiteX20" fmla="*/ 3701780 w 4195440"/>
                    <a:gd name="connsiteY20" fmla="*/ 211235 h 255371"/>
                    <a:gd name="connsiteX21" fmla="*/ 3798965 w 4195440"/>
                    <a:gd name="connsiteY21" fmla="*/ 216802 h 255371"/>
                    <a:gd name="connsiteX22" fmla="*/ 3806665 w 4195440"/>
                    <a:gd name="connsiteY22" fmla="*/ 225439 h 255371"/>
                    <a:gd name="connsiteX23" fmla="*/ 3798506 w 4195440"/>
                    <a:gd name="connsiteY23" fmla="*/ 233138 h 255371"/>
                    <a:gd name="connsiteX24" fmla="*/ 3604134 w 4195440"/>
                    <a:gd name="connsiteY24" fmla="*/ 222021 h 255371"/>
                    <a:gd name="connsiteX25" fmla="*/ 3603657 w 4195440"/>
                    <a:gd name="connsiteY25" fmla="*/ 222021 h 255371"/>
                    <a:gd name="connsiteX26" fmla="*/ 3506471 w 4195440"/>
                    <a:gd name="connsiteY26" fmla="*/ 216453 h 255371"/>
                    <a:gd name="connsiteX27" fmla="*/ 3498772 w 4195440"/>
                    <a:gd name="connsiteY27" fmla="*/ 207817 h 255371"/>
                    <a:gd name="connsiteX28" fmla="*/ 3507390 w 4195440"/>
                    <a:gd name="connsiteY28" fmla="*/ 200118 h 255371"/>
                    <a:gd name="connsiteX29" fmla="*/ 3604575 w 4195440"/>
                    <a:gd name="connsiteY29" fmla="*/ 205686 h 255371"/>
                    <a:gd name="connsiteX30" fmla="*/ 3612275 w 4195440"/>
                    <a:gd name="connsiteY30" fmla="*/ 214322 h 255371"/>
                    <a:gd name="connsiteX31" fmla="*/ 3604116 w 4195440"/>
                    <a:gd name="connsiteY31" fmla="*/ 222021 h 255371"/>
                    <a:gd name="connsiteX32" fmla="*/ 3409763 w 4195440"/>
                    <a:gd name="connsiteY32" fmla="*/ 210904 h 255371"/>
                    <a:gd name="connsiteX33" fmla="*/ 3409286 w 4195440"/>
                    <a:gd name="connsiteY33" fmla="*/ 210904 h 255371"/>
                    <a:gd name="connsiteX34" fmla="*/ 3312100 w 4195440"/>
                    <a:gd name="connsiteY34" fmla="*/ 205336 h 255371"/>
                    <a:gd name="connsiteX35" fmla="*/ 3304401 w 4195440"/>
                    <a:gd name="connsiteY35" fmla="*/ 196700 h 255371"/>
                    <a:gd name="connsiteX36" fmla="*/ 3313018 w 4195440"/>
                    <a:gd name="connsiteY36" fmla="*/ 189001 h 255371"/>
                    <a:gd name="connsiteX37" fmla="*/ 3410204 w 4195440"/>
                    <a:gd name="connsiteY37" fmla="*/ 194569 h 255371"/>
                    <a:gd name="connsiteX38" fmla="*/ 3417903 w 4195440"/>
                    <a:gd name="connsiteY38" fmla="*/ 203205 h 255371"/>
                    <a:gd name="connsiteX39" fmla="*/ 3409745 w 4195440"/>
                    <a:gd name="connsiteY39" fmla="*/ 210904 h 255371"/>
                    <a:gd name="connsiteX40" fmla="*/ 3215373 w 4195440"/>
                    <a:gd name="connsiteY40" fmla="*/ 199787 h 255371"/>
                    <a:gd name="connsiteX41" fmla="*/ 3214896 w 4195440"/>
                    <a:gd name="connsiteY41" fmla="*/ 199787 h 255371"/>
                    <a:gd name="connsiteX42" fmla="*/ 3117710 w 4195440"/>
                    <a:gd name="connsiteY42" fmla="*/ 194219 h 255371"/>
                    <a:gd name="connsiteX43" fmla="*/ 3110011 w 4195440"/>
                    <a:gd name="connsiteY43" fmla="*/ 185583 h 255371"/>
                    <a:gd name="connsiteX44" fmla="*/ 3118629 w 4195440"/>
                    <a:gd name="connsiteY44" fmla="*/ 177884 h 255371"/>
                    <a:gd name="connsiteX45" fmla="*/ 3215815 w 4195440"/>
                    <a:gd name="connsiteY45" fmla="*/ 183452 h 255371"/>
                    <a:gd name="connsiteX46" fmla="*/ 3223514 w 4195440"/>
                    <a:gd name="connsiteY46" fmla="*/ 192088 h 255371"/>
                    <a:gd name="connsiteX47" fmla="*/ 3215355 w 4195440"/>
                    <a:gd name="connsiteY47" fmla="*/ 199787 h 255371"/>
                    <a:gd name="connsiteX48" fmla="*/ 3021002 w 4195440"/>
                    <a:gd name="connsiteY48" fmla="*/ 188670 h 255371"/>
                    <a:gd name="connsiteX49" fmla="*/ 3020524 w 4195440"/>
                    <a:gd name="connsiteY49" fmla="*/ 188670 h 255371"/>
                    <a:gd name="connsiteX50" fmla="*/ 2923339 w 4195440"/>
                    <a:gd name="connsiteY50" fmla="*/ 183103 h 255371"/>
                    <a:gd name="connsiteX51" fmla="*/ 2915639 w 4195440"/>
                    <a:gd name="connsiteY51" fmla="*/ 174466 h 255371"/>
                    <a:gd name="connsiteX52" fmla="*/ 2924257 w 4195440"/>
                    <a:gd name="connsiteY52" fmla="*/ 166767 h 255371"/>
                    <a:gd name="connsiteX53" fmla="*/ 3021443 w 4195440"/>
                    <a:gd name="connsiteY53" fmla="*/ 172335 h 255371"/>
                    <a:gd name="connsiteX54" fmla="*/ 3029142 w 4195440"/>
                    <a:gd name="connsiteY54" fmla="*/ 180971 h 255371"/>
                    <a:gd name="connsiteX55" fmla="*/ 3020984 w 4195440"/>
                    <a:gd name="connsiteY55" fmla="*/ 188670 h 255371"/>
                    <a:gd name="connsiteX56" fmla="*/ 2826612 w 4195440"/>
                    <a:gd name="connsiteY56" fmla="*/ 177553 h 255371"/>
                    <a:gd name="connsiteX57" fmla="*/ 2826135 w 4195440"/>
                    <a:gd name="connsiteY57" fmla="*/ 177553 h 255371"/>
                    <a:gd name="connsiteX58" fmla="*/ 2728949 w 4195440"/>
                    <a:gd name="connsiteY58" fmla="*/ 172004 h 255371"/>
                    <a:gd name="connsiteX59" fmla="*/ 2721250 w 4195440"/>
                    <a:gd name="connsiteY59" fmla="*/ 163368 h 255371"/>
                    <a:gd name="connsiteX60" fmla="*/ 2729868 w 4195440"/>
                    <a:gd name="connsiteY60" fmla="*/ 155669 h 255371"/>
                    <a:gd name="connsiteX61" fmla="*/ 2827053 w 4195440"/>
                    <a:gd name="connsiteY61" fmla="*/ 161236 h 255371"/>
                    <a:gd name="connsiteX62" fmla="*/ 2834753 w 4195440"/>
                    <a:gd name="connsiteY62" fmla="*/ 169872 h 255371"/>
                    <a:gd name="connsiteX63" fmla="*/ 2826594 w 4195440"/>
                    <a:gd name="connsiteY63" fmla="*/ 177572 h 255371"/>
                    <a:gd name="connsiteX64" fmla="*/ 2632241 w 4195440"/>
                    <a:gd name="connsiteY64" fmla="*/ 166436 h 255371"/>
                    <a:gd name="connsiteX65" fmla="*/ 2631763 w 4195440"/>
                    <a:gd name="connsiteY65" fmla="*/ 166436 h 255371"/>
                    <a:gd name="connsiteX66" fmla="*/ 2534577 w 4195440"/>
                    <a:gd name="connsiteY66" fmla="*/ 160869 h 255371"/>
                    <a:gd name="connsiteX67" fmla="*/ 2526878 w 4195440"/>
                    <a:gd name="connsiteY67" fmla="*/ 152232 h 255371"/>
                    <a:gd name="connsiteX68" fmla="*/ 2535496 w 4195440"/>
                    <a:gd name="connsiteY68" fmla="*/ 144533 h 255371"/>
                    <a:gd name="connsiteX69" fmla="*/ 2632700 w 4195440"/>
                    <a:gd name="connsiteY69" fmla="*/ 150101 h 255371"/>
                    <a:gd name="connsiteX70" fmla="*/ 2640381 w 4195440"/>
                    <a:gd name="connsiteY70" fmla="*/ 158737 h 255371"/>
                    <a:gd name="connsiteX71" fmla="*/ 2632222 w 4195440"/>
                    <a:gd name="connsiteY71" fmla="*/ 166436 h 255371"/>
                    <a:gd name="connsiteX72" fmla="*/ 2437851 w 4195440"/>
                    <a:gd name="connsiteY72" fmla="*/ 155320 h 255371"/>
                    <a:gd name="connsiteX73" fmla="*/ 2437374 w 4195440"/>
                    <a:gd name="connsiteY73" fmla="*/ 155320 h 255371"/>
                    <a:gd name="connsiteX74" fmla="*/ 2340188 w 4195440"/>
                    <a:gd name="connsiteY74" fmla="*/ 149752 h 255371"/>
                    <a:gd name="connsiteX75" fmla="*/ 2332489 w 4195440"/>
                    <a:gd name="connsiteY75" fmla="*/ 141116 h 255371"/>
                    <a:gd name="connsiteX76" fmla="*/ 2341107 w 4195440"/>
                    <a:gd name="connsiteY76" fmla="*/ 133416 h 255371"/>
                    <a:gd name="connsiteX77" fmla="*/ 2438292 w 4195440"/>
                    <a:gd name="connsiteY77" fmla="*/ 138984 h 255371"/>
                    <a:gd name="connsiteX78" fmla="*/ 2445991 w 4195440"/>
                    <a:gd name="connsiteY78" fmla="*/ 147620 h 255371"/>
                    <a:gd name="connsiteX79" fmla="*/ 2437833 w 4195440"/>
                    <a:gd name="connsiteY79" fmla="*/ 155320 h 255371"/>
                    <a:gd name="connsiteX80" fmla="*/ 2243480 w 4195440"/>
                    <a:gd name="connsiteY80" fmla="*/ 144203 h 255371"/>
                    <a:gd name="connsiteX81" fmla="*/ 2243002 w 4195440"/>
                    <a:gd name="connsiteY81" fmla="*/ 144203 h 255371"/>
                    <a:gd name="connsiteX82" fmla="*/ 2145798 w 4195440"/>
                    <a:gd name="connsiteY82" fmla="*/ 138635 h 255371"/>
                    <a:gd name="connsiteX83" fmla="*/ 2138117 w 4195440"/>
                    <a:gd name="connsiteY83" fmla="*/ 129999 h 255371"/>
                    <a:gd name="connsiteX84" fmla="*/ 2146753 w 4195440"/>
                    <a:gd name="connsiteY84" fmla="*/ 122300 h 255371"/>
                    <a:gd name="connsiteX85" fmla="*/ 2243939 w 4195440"/>
                    <a:gd name="connsiteY85" fmla="*/ 127867 h 255371"/>
                    <a:gd name="connsiteX86" fmla="*/ 2251638 w 4195440"/>
                    <a:gd name="connsiteY86" fmla="*/ 136503 h 255371"/>
                    <a:gd name="connsiteX87" fmla="*/ 2243480 w 4195440"/>
                    <a:gd name="connsiteY87" fmla="*/ 144203 h 255371"/>
                    <a:gd name="connsiteX88" fmla="*/ 2049090 w 4195440"/>
                    <a:gd name="connsiteY88" fmla="*/ 133086 h 255371"/>
                    <a:gd name="connsiteX89" fmla="*/ 2048612 w 4195440"/>
                    <a:gd name="connsiteY89" fmla="*/ 133086 h 255371"/>
                    <a:gd name="connsiteX90" fmla="*/ 1951426 w 4195440"/>
                    <a:gd name="connsiteY90" fmla="*/ 127518 h 255371"/>
                    <a:gd name="connsiteX91" fmla="*/ 1943727 w 4195440"/>
                    <a:gd name="connsiteY91" fmla="*/ 118882 h 255371"/>
                    <a:gd name="connsiteX92" fmla="*/ 1952364 w 4195440"/>
                    <a:gd name="connsiteY92" fmla="*/ 111183 h 255371"/>
                    <a:gd name="connsiteX93" fmla="*/ 2049549 w 4195440"/>
                    <a:gd name="connsiteY93" fmla="*/ 116750 h 255371"/>
                    <a:gd name="connsiteX94" fmla="*/ 2057249 w 4195440"/>
                    <a:gd name="connsiteY94" fmla="*/ 125386 h 255371"/>
                    <a:gd name="connsiteX95" fmla="*/ 2049090 w 4195440"/>
                    <a:gd name="connsiteY95" fmla="*/ 133086 h 255371"/>
                    <a:gd name="connsiteX96" fmla="*/ 1854719 w 4195440"/>
                    <a:gd name="connsiteY96" fmla="*/ 121969 h 255371"/>
                    <a:gd name="connsiteX97" fmla="*/ 1854241 w 4195440"/>
                    <a:gd name="connsiteY97" fmla="*/ 121969 h 255371"/>
                    <a:gd name="connsiteX98" fmla="*/ 1757055 w 4195440"/>
                    <a:gd name="connsiteY98" fmla="*/ 116401 h 255371"/>
                    <a:gd name="connsiteX99" fmla="*/ 1749356 w 4195440"/>
                    <a:gd name="connsiteY99" fmla="*/ 107765 h 255371"/>
                    <a:gd name="connsiteX100" fmla="*/ 1757992 w 4195440"/>
                    <a:gd name="connsiteY100" fmla="*/ 100066 h 255371"/>
                    <a:gd name="connsiteX101" fmla="*/ 1855178 w 4195440"/>
                    <a:gd name="connsiteY101" fmla="*/ 105633 h 255371"/>
                    <a:gd name="connsiteX102" fmla="*/ 1862877 w 4195440"/>
                    <a:gd name="connsiteY102" fmla="*/ 114270 h 255371"/>
                    <a:gd name="connsiteX103" fmla="*/ 1854719 w 4195440"/>
                    <a:gd name="connsiteY103" fmla="*/ 121969 h 255371"/>
                    <a:gd name="connsiteX104" fmla="*/ 1660347 w 4195440"/>
                    <a:gd name="connsiteY104" fmla="*/ 110852 h 255371"/>
                    <a:gd name="connsiteX105" fmla="*/ 1659870 w 4195440"/>
                    <a:gd name="connsiteY105" fmla="*/ 110852 h 255371"/>
                    <a:gd name="connsiteX106" fmla="*/ 1562684 w 4195440"/>
                    <a:gd name="connsiteY106" fmla="*/ 105284 h 255371"/>
                    <a:gd name="connsiteX107" fmla="*/ 1554985 w 4195440"/>
                    <a:gd name="connsiteY107" fmla="*/ 96648 h 255371"/>
                    <a:gd name="connsiteX108" fmla="*/ 1563621 w 4195440"/>
                    <a:gd name="connsiteY108" fmla="*/ 88949 h 255371"/>
                    <a:gd name="connsiteX109" fmla="*/ 1660807 w 4195440"/>
                    <a:gd name="connsiteY109" fmla="*/ 94517 h 255371"/>
                    <a:gd name="connsiteX110" fmla="*/ 1668506 w 4195440"/>
                    <a:gd name="connsiteY110" fmla="*/ 103153 h 255371"/>
                    <a:gd name="connsiteX111" fmla="*/ 1660347 w 4195440"/>
                    <a:gd name="connsiteY111" fmla="*/ 110852 h 255371"/>
                    <a:gd name="connsiteX112" fmla="*/ 1465976 w 4195440"/>
                    <a:gd name="connsiteY112" fmla="*/ 99735 h 255371"/>
                    <a:gd name="connsiteX113" fmla="*/ 1465498 w 4195440"/>
                    <a:gd name="connsiteY113" fmla="*/ 99735 h 255371"/>
                    <a:gd name="connsiteX114" fmla="*/ 1368312 w 4195440"/>
                    <a:gd name="connsiteY114" fmla="*/ 94167 h 255371"/>
                    <a:gd name="connsiteX115" fmla="*/ 1360613 w 4195440"/>
                    <a:gd name="connsiteY115" fmla="*/ 85531 h 255371"/>
                    <a:gd name="connsiteX116" fmla="*/ 1369250 w 4195440"/>
                    <a:gd name="connsiteY116" fmla="*/ 77832 h 255371"/>
                    <a:gd name="connsiteX117" fmla="*/ 1466435 w 4195440"/>
                    <a:gd name="connsiteY117" fmla="*/ 83400 h 255371"/>
                    <a:gd name="connsiteX118" fmla="*/ 1474134 w 4195440"/>
                    <a:gd name="connsiteY118" fmla="*/ 92036 h 255371"/>
                    <a:gd name="connsiteX119" fmla="*/ 1465976 w 4195440"/>
                    <a:gd name="connsiteY119" fmla="*/ 99735 h 255371"/>
                    <a:gd name="connsiteX120" fmla="*/ 1271604 w 4195440"/>
                    <a:gd name="connsiteY120" fmla="*/ 88618 h 255371"/>
                    <a:gd name="connsiteX121" fmla="*/ 1271127 w 4195440"/>
                    <a:gd name="connsiteY121" fmla="*/ 88618 h 255371"/>
                    <a:gd name="connsiteX122" fmla="*/ 1173941 w 4195440"/>
                    <a:gd name="connsiteY122" fmla="*/ 83050 h 255371"/>
                    <a:gd name="connsiteX123" fmla="*/ 1166242 w 4195440"/>
                    <a:gd name="connsiteY123" fmla="*/ 74414 h 255371"/>
                    <a:gd name="connsiteX124" fmla="*/ 1174878 w 4195440"/>
                    <a:gd name="connsiteY124" fmla="*/ 66715 h 255371"/>
                    <a:gd name="connsiteX125" fmla="*/ 1272064 w 4195440"/>
                    <a:gd name="connsiteY125" fmla="*/ 72283 h 255371"/>
                    <a:gd name="connsiteX126" fmla="*/ 1279763 w 4195440"/>
                    <a:gd name="connsiteY126" fmla="*/ 80919 h 255371"/>
                    <a:gd name="connsiteX127" fmla="*/ 1271604 w 4195440"/>
                    <a:gd name="connsiteY127" fmla="*/ 88618 h 255371"/>
                    <a:gd name="connsiteX128" fmla="*/ 1077233 w 4195440"/>
                    <a:gd name="connsiteY128" fmla="*/ 77501 h 255371"/>
                    <a:gd name="connsiteX129" fmla="*/ 1076755 w 4195440"/>
                    <a:gd name="connsiteY129" fmla="*/ 77501 h 255371"/>
                    <a:gd name="connsiteX130" fmla="*/ 979570 w 4195440"/>
                    <a:gd name="connsiteY130" fmla="*/ 71952 h 255371"/>
                    <a:gd name="connsiteX131" fmla="*/ 971870 w 4195440"/>
                    <a:gd name="connsiteY131" fmla="*/ 63315 h 255371"/>
                    <a:gd name="connsiteX132" fmla="*/ 980507 w 4195440"/>
                    <a:gd name="connsiteY132" fmla="*/ 55616 h 255371"/>
                    <a:gd name="connsiteX133" fmla="*/ 1077692 w 4195440"/>
                    <a:gd name="connsiteY133" fmla="*/ 61184 h 255371"/>
                    <a:gd name="connsiteX134" fmla="*/ 1085392 w 4195440"/>
                    <a:gd name="connsiteY134" fmla="*/ 69820 h 255371"/>
                    <a:gd name="connsiteX135" fmla="*/ 1077233 w 4195440"/>
                    <a:gd name="connsiteY135" fmla="*/ 77520 h 255371"/>
                    <a:gd name="connsiteX136" fmla="*/ 882862 w 4195440"/>
                    <a:gd name="connsiteY136" fmla="*/ 66384 h 255371"/>
                    <a:gd name="connsiteX137" fmla="*/ 882384 w 4195440"/>
                    <a:gd name="connsiteY137" fmla="*/ 66384 h 255371"/>
                    <a:gd name="connsiteX138" fmla="*/ 785198 w 4195440"/>
                    <a:gd name="connsiteY138" fmla="*/ 60816 h 255371"/>
                    <a:gd name="connsiteX139" fmla="*/ 777499 w 4195440"/>
                    <a:gd name="connsiteY139" fmla="*/ 52180 h 255371"/>
                    <a:gd name="connsiteX140" fmla="*/ 786135 w 4195440"/>
                    <a:gd name="connsiteY140" fmla="*/ 44481 h 255371"/>
                    <a:gd name="connsiteX141" fmla="*/ 883321 w 4195440"/>
                    <a:gd name="connsiteY141" fmla="*/ 50049 h 255371"/>
                    <a:gd name="connsiteX142" fmla="*/ 891020 w 4195440"/>
                    <a:gd name="connsiteY142" fmla="*/ 58685 h 255371"/>
                    <a:gd name="connsiteX143" fmla="*/ 882862 w 4195440"/>
                    <a:gd name="connsiteY143" fmla="*/ 66384 h 255371"/>
                    <a:gd name="connsiteX144" fmla="*/ 688490 w 4195440"/>
                    <a:gd name="connsiteY144" fmla="*/ 55267 h 255371"/>
                    <a:gd name="connsiteX145" fmla="*/ 688013 w 4195440"/>
                    <a:gd name="connsiteY145" fmla="*/ 55267 h 255371"/>
                    <a:gd name="connsiteX146" fmla="*/ 590827 w 4195440"/>
                    <a:gd name="connsiteY146" fmla="*/ 49700 h 255371"/>
                    <a:gd name="connsiteX147" fmla="*/ 583128 w 4195440"/>
                    <a:gd name="connsiteY147" fmla="*/ 41063 h 255371"/>
                    <a:gd name="connsiteX148" fmla="*/ 591764 w 4195440"/>
                    <a:gd name="connsiteY148" fmla="*/ 33364 h 255371"/>
                    <a:gd name="connsiteX149" fmla="*/ 688950 w 4195440"/>
                    <a:gd name="connsiteY149" fmla="*/ 38932 h 255371"/>
                    <a:gd name="connsiteX150" fmla="*/ 696649 w 4195440"/>
                    <a:gd name="connsiteY150" fmla="*/ 47568 h 255371"/>
                    <a:gd name="connsiteX151" fmla="*/ 688490 w 4195440"/>
                    <a:gd name="connsiteY151" fmla="*/ 55267 h 255371"/>
                    <a:gd name="connsiteX152" fmla="*/ 494119 w 4195440"/>
                    <a:gd name="connsiteY152" fmla="*/ 44150 h 255371"/>
                    <a:gd name="connsiteX153" fmla="*/ 493641 w 4195440"/>
                    <a:gd name="connsiteY153" fmla="*/ 44150 h 255371"/>
                    <a:gd name="connsiteX154" fmla="*/ 396455 w 4195440"/>
                    <a:gd name="connsiteY154" fmla="*/ 38583 h 255371"/>
                    <a:gd name="connsiteX155" fmla="*/ 388756 w 4195440"/>
                    <a:gd name="connsiteY155" fmla="*/ 29947 h 255371"/>
                    <a:gd name="connsiteX156" fmla="*/ 397393 w 4195440"/>
                    <a:gd name="connsiteY156" fmla="*/ 22247 h 255371"/>
                    <a:gd name="connsiteX157" fmla="*/ 494578 w 4195440"/>
                    <a:gd name="connsiteY157" fmla="*/ 27815 h 255371"/>
                    <a:gd name="connsiteX158" fmla="*/ 502277 w 4195440"/>
                    <a:gd name="connsiteY158" fmla="*/ 36451 h 255371"/>
                    <a:gd name="connsiteX159" fmla="*/ 494119 w 4195440"/>
                    <a:gd name="connsiteY159" fmla="*/ 44150 h 255371"/>
                    <a:gd name="connsiteX160" fmla="*/ 299747 w 4195440"/>
                    <a:gd name="connsiteY160" fmla="*/ 33033 h 255371"/>
                    <a:gd name="connsiteX161" fmla="*/ 299270 w 4195440"/>
                    <a:gd name="connsiteY161" fmla="*/ 33033 h 255371"/>
                    <a:gd name="connsiteX162" fmla="*/ 202084 w 4195440"/>
                    <a:gd name="connsiteY162" fmla="*/ 27466 h 255371"/>
                    <a:gd name="connsiteX163" fmla="*/ 194385 w 4195440"/>
                    <a:gd name="connsiteY163" fmla="*/ 18830 h 255371"/>
                    <a:gd name="connsiteX164" fmla="*/ 203021 w 4195440"/>
                    <a:gd name="connsiteY164" fmla="*/ 11130 h 255371"/>
                    <a:gd name="connsiteX165" fmla="*/ 300207 w 4195440"/>
                    <a:gd name="connsiteY165" fmla="*/ 16698 h 255371"/>
                    <a:gd name="connsiteX166" fmla="*/ 307906 w 4195440"/>
                    <a:gd name="connsiteY166" fmla="*/ 25334 h 255371"/>
                    <a:gd name="connsiteX167" fmla="*/ 299747 w 4195440"/>
                    <a:gd name="connsiteY167" fmla="*/ 33033 h 255371"/>
                    <a:gd name="connsiteX168" fmla="*/ 105376 w 4195440"/>
                    <a:gd name="connsiteY168" fmla="*/ 21917 h 255371"/>
                    <a:gd name="connsiteX169" fmla="*/ 104898 w 4195440"/>
                    <a:gd name="connsiteY169" fmla="*/ 21917 h 255371"/>
                    <a:gd name="connsiteX170" fmla="*/ 7713 w 4195440"/>
                    <a:gd name="connsiteY170" fmla="*/ 16349 h 255371"/>
                    <a:gd name="connsiteX171" fmla="*/ 13 w 4195440"/>
                    <a:gd name="connsiteY171" fmla="*/ 7713 h 255371"/>
                    <a:gd name="connsiteX172" fmla="*/ 8650 w 4195440"/>
                    <a:gd name="connsiteY172" fmla="*/ 13 h 255371"/>
                    <a:gd name="connsiteX173" fmla="*/ 105835 w 4195440"/>
                    <a:gd name="connsiteY173" fmla="*/ 5581 h 255371"/>
                    <a:gd name="connsiteX174" fmla="*/ 113535 w 4195440"/>
                    <a:gd name="connsiteY174" fmla="*/ 14217 h 255371"/>
                    <a:gd name="connsiteX175" fmla="*/ 105376 w 4195440"/>
                    <a:gd name="connsiteY175" fmla="*/ 21917 h 25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4195440" h="255371">
                      <a:moveTo>
                        <a:pt x="4187286" y="255372"/>
                      </a:moveTo>
                      <a:cubicBezTo>
                        <a:pt x="4187120" y="255372"/>
                        <a:pt x="4186973" y="255372"/>
                        <a:pt x="4186808" y="255372"/>
                      </a:cubicBezTo>
                      <a:lnTo>
                        <a:pt x="4089622" y="249804"/>
                      </a:lnTo>
                      <a:cubicBezTo>
                        <a:pt x="4085120" y="249547"/>
                        <a:pt x="4081666" y="245688"/>
                        <a:pt x="4081923" y="241168"/>
                      </a:cubicBezTo>
                      <a:cubicBezTo>
                        <a:pt x="4082180" y="236666"/>
                        <a:pt x="4086315" y="233230"/>
                        <a:pt x="4090541" y="233469"/>
                      </a:cubicBezTo>
                      <a:lnTo>
                        <a:pt x="4187745" y="239036"/>
                      </a:lnTo>
                      <a:cubicBezTo>
                        <a:pt x="4192247" y="239293"/>
                        <a:pt x="4195702" y="243152"/>
                        <a:pt x="4195426" y="247673"/>
                      </a:cubicBezTo>
                      <a:cubicBezTo>
                        <a:pt x="4195187" y="252027"/>
                        <a:pt x="4191585" y="255372"/>
                        <a:pt x="4187267" y="255372"/>
                      </a:cubicBezTo>
                      <a:close/>
                      <a:moveTo>
                        <a:pt x="3992896" y="244255"/>
                      </a:moveTo>
                      <a:cubicBezTo>
                        <a:pt x="3992731" y="244255"/>
                        <a:pt x="3992583" y="244255"/>
                        <a:pt x="3992418" y="244255"/>
                      </a:cubicBezTo>
                      <a:lnTo>
                        <a:pt x="3895232" y="238687"/>
                      </a:lnTo>
                      <a:cubicBezTo>
                        <a:pt x="3890731" y="238430"/>
                        <a:pt x="3887276" y="234571"/>
                        <a:pt x="3887533" y="230051"/>
                      </a:cubicBezTo>
                      <a:cubicBezTo>
                        <a:pt x="3887790" y="225549"/>
                        <a:pt x="3891870" y="222094"/>
                        <a:pt x="3896151" y="222352"/>
                      </a:cubicBezTo>
                      <a:lnTo>
                        <a:pt x="3993337" y="227919"/>
                      </a:lnTo>
                      <a:cubicBezTo>
                        <a:pt x="3997838" y="228177"/>
                        <a:pt x="4001293" y="232035"/>
                        <a:pt x="4001036" y="236556"/>
                      </a:cubicBezTo>
                      <a:cubicBezTo>
                        <a:pt x="4000797" y="240910"/>
                        <a:pt x="3997196" y="244255"/>
                        <a:pt x="3992877" y="244255"/>
                      </a:cubicBezTo>
                      <a:close/>
                      <a:moveTo>
                        <a:pt x="3798524" y="233138"/>
                      </a:moveTo>
                      <a:cubicBezTo>
                        <a:pt x="3798359" y="233138"/>
                        <a:pt x="3798212" y="233138"/>
                        <a:pt x="3798046" y="233138"/>
                      </a:cubicBezTo>
                      <a:lnTo>
                        <a:pt x="3700861" y="227570"/>
                      </a:lnTo>
                      <a:cubicBezTo>
                        <a:pt x="3696359" y="227313"/>
                        <a:pt x="3692904" y="223454"/>
                        <a:pt x="3693162" y="218934"/>
                      </a:cubicBezTo>
                      <a:cubicBezTo>
                        <a:pt x="3693419" y="214432"/>
                        <a:pt x="3697535" y="210996"/>
                        <a:pt x="3701780" y="211235"/>
                      </a:cubicBezTo>
                      <a:lnTo>
                        <a:pt x="3798965" y="216802"/>
                      </a:lnTo>
                      <a:cubicBezTo>
                        <a:pt x="3803467" y="217060"/>
                        <a:pt x="3806922" y="220918"/>
                        <a:pt x="3806665" y="225439"/>
                      </a:cubicBezTo>
                      <a:cubicBezTo>
                        <a:pt x="3806426" y="229794"/>
                        <a:pt x="3802824" y="233138"/>
                        <a:pt x="3798506" y="233138"/>
                      </a:cubicBezTo>
                      <a:close/>
                      <a:moveTo>
                        <a:pt x="3604134" y="222021"/>
                      </a:moveTo>
                      <a:cubicBezTo>
                        <a:pt x="3603969" y="222021"/>
                        <a:pt x="3603822" y="222021"/>
                        <a:pt x="3603657" y="222021"/>
                      </a:cubicBezTo>
                      <a:lnTo>
                        <a:pt x="3506471" y="216453"/>
                      </a:lnTo>
                      <a:cubicBezTo>
                        <a:pt x="3501969" y="216196"/>
                        <a:pt x="3498515" y="212337"/>
                        <a:pt x="3498772" y="207817"/>
                      </a:cubicBezTo>
                      <a:cubicBezTo>
                        <a:pt x="3499029" y="203315"/>
                        <a:pt x="3503182" y="199842"/>
                        <a:pt x="3507390" y="200118"/>
                      </a:cubicBezTo>
                      <a:lnTo>
                        <a:pt x="3604575" y="205686"/>
                      </a:lnTo>
                      <a:cubicBezTo>
                        <a:pt x="3609078" y="205943"/>
                        <a:pt x="3612532" y="209802"/>
                        <a:pt x="3612275" y="214322"/>
                      </a:cubicBezTo>
                      <a:cubicBezTo>
                        <a:pt x="3612036" y="218677"/>
                        <a:pt x="3608434" y="222021"/>
                        <a:pt x="3604116" y="222021"/>
                      </a:cubicBezTo>
                      <a:close/>
                      <a:moveTo>
                        <a:pt x="3409763" y="210904"/>
                      </a:moveTo>
                      <a:cubicBezTo>
                        <a:pt x="3409598" y="210904"/>
                        <a:pt x="3409451" y="210904"/>
                        <a:pt x="3409286" y="210904"/>
                      </a:cubicBezTo>
                      <a:lnTo>
                        <a:pt x="3312100" y="205336"/>
                      </a:lnTo>
                      <a:cubicBezTo>
                        <a:pt x="3307598" y="205079"/>
                        <a:pt x="3304143" y="201220"/>
                        <a:pt x="3304401" y="196700"/>
                      </a:cubicBezTo>
                      <a:cubicBezTo>
                        <a:pt x="3304658" y="192198"/>
                        <a:pt x="3308737" y="188744"/>
                        <a:pt x="3313018" y="189001"/>
                      </a:cubicBezTo>
                      <a:lnTo>
                        <a:pt x="3410204" y="194569"/>
                      </a:lnTo>
                      <a:cubicBezTo>
                        <a:pt x="3414706" y="194826"/>
                        <a:pt x="3418160" y="198685"/>
                        <a:pt x="3417903" y="203205"/>
                      </a:cubicBezTo>
                      <a:cubicBezTo>
                        <a:pt x="3417664" y="207560"/>
                        <a:pt x="3414063" y="210904"/>
                        <a:pt x="3409745" y="210904"/>
                      </a:cubicBezTo>
                      <a:close/>
                      <a:moveTo>
                        <a:pt x="3215373" y="199787"/>
                      </a:moveTo>
                      <a:cubicBezTo>
                        <a:pt x="3215208" y="199787"/>
                        <a:pt x="3215061" y="199787"/>
                        <a:pt x="3214896" y="199787"/>
                      </a:cubicBezTo>
                      <a:lnTo>
                        <a:pt x="3117710" y="194219"/>
                      </a:lnTo>
                      <a:cubicBezTo>
                        <a:pt x="3113208" y="193962"/>
                        <a:pt x="3109754" y="190103"/>
                        <a:pt x="3110011" y="185583"/>
                      </a:cubicBezTo>
                      <a:cubicBezTo>
                        <a:pt x="3110268" y="181081"/>
                        <a:pt x="3114402" y="177627"/>
                        <a:pt x="3118629" y="177884"/>
                      </a:cubicBezTo>
                      <a:lnTo>
                        <a:pt x="3215815" y="183452"/>
                      </a:lnTo>
                      <a:cubicBezTo>
                        <a:pt x="3220316" y="183709"/>
                        <a:pt x="3223771" y="187568"/>
                        <a:pt x="3223514" y="192088"/>
                      </a:cubicBezTo>
                      <a:cubicBezTo>
                        <a:pt x="3223275" y="196443"/>
                        <a:pt x="3219673" y="199787"/>
                        <a:pt x="3215355" y="199787"/>
                      </a:cubicBezTo>
                      <a:close/>
                      <a:moveTo>
                        <a:pt x="3021002" y="188670"/>
                      </a:moveTo>
                      <a:cubicBezTo>
                        <a:pt x="3020837" y="188670"/>
                        <a:pt x="3020690" y="188670"/>
                        <a:pt x="3020524" y="188670"/>
                      </a:cubicBezTo>
                      <a:lnTo>
                        <a:pt x="2923339" y="183103"/>
                      </a:lnTo>
                      <a:cubicBezTo>
                        <a:pt x="2918837" y="182845"/>
                        <a:pt x="2915382" y="178987"/>
                        <a:pt x="2915639" y="174466"/>
                      </a:cubicBezTo>
                      <a:cubicBezTo>
                        <a:pt x="2915897" y="169964"/>
                        <a:pt x="2920068" y="166528"/>
                        <a:pt x="2924257" y="166767"/>
                      </a:cubicBezTo>
                      <a:lnTo>
                        <a:pt x="3021443" y="172335"/>
                      </a:lnTo>
                      <a:cubicBezTo>
                        <a:pt x="3025945" y="172592"/>
                        <a:pt x="3029399" y="176451"/>
                        <a:pt x="3029142" y="180971"/>
                      </a:cubicBezTo>
                      <a:cubicBezTo>
                        <a:pt x="3028903" y="185326"/>
                        <a:pt x="3025302" y="188670"/>
                        <a:pt x="3020984" y="188670"/>
                      </a:cubicBezTo>
                      <a:close/>
                      <a:moveTo>
                        <a:pt x="2826612" y="177553"/>
                      </a:moveTo>
                      <a:cubicBezTo>
                        <a:pt x="2826447" y="177553"/>
                        <a:pt x="2826300" y="177553"/>
                        <a:pt x="2826135" y="177553"/>
                      </a:cubicBezTo>
                      <a:lnTo>
                        <a:pt x="2728949" y="172004"/>
                      </a:lnTo>
                      <a:cubicBezTo>
                        <a:pt x="2724447" y="171747"/>
                        <a:pt x="2720993" y="167888"/>
                        <a:pt x="2721250" y="163368"/>
                      </a:cubicBezTo>
                      <a:cubicBezTo>
                        <a:pt x="2721507" y="158866"/>
                        <a:pt x="2725586" y="155411"/>
                        <a:pt x="2729868" y="155669"/>
                      </a:cubicBezTo>
                      <a:lnTo>
                        <a:pt x="2827053" y="161236"/>
                      </a:lnTo>
                      <a:cubicBezTo>
                        <a:pt x="2831555" y="161494"/>
                        <a:pt x="2835010" y="165352"/>
                        <a:pt x="2834753" y="169872"/>
                      </a:cubicBezTo>
                      <a:cubicBezTo>
                        <a:pt x="2834514" y="174227"/>
                        <a:pt x="2830912" y="177572"/>
                        <a:pt x="2826594" y="177572"/>
                      </a:cubicBezTo>
                      <a:close/>
                      <a:moveTo>
                        <a:pt x="2632241" y="166436"/>
                      </a:moveTo>
                      <a:cubicBezTo>
                        <a:pt x="2632076" y="166436"/>
                        <a:pt x="2631929" y="166436"/>
                        <a:pt x="2631763" y="166436"/>
                      </a:cubicBezTo>
                      <a:lnTo>
                        <a:pt x="2534577" y="160869"/>
                      </a:lnTo>
                      <a:cubicBezTo>
                        <a:pt x="2530076" y="160612"/>
                        <a:pt x="2526621" y="156753"/>
                        <a:pt x="2526878" y="152232"/>
                      </a:cubicBezTo>
                      <a:cubicBezTo>
                        <a:pt x="2527136" y="147731"/>
                        <a:pt x="2531270" y="144294"/>
                        <a:pt x="2535496" y="144533"/>
                      </a:cubicBezTo>
                      <a:lnTo>
                        <a:pt x="2632700" y="150101"/>
                      </a:lnTo>
                      <a:cubicBezTo>
                        <a:pt x="2637202" y="150358"/>
                        <a:pt x="2640657" y="154217"/>
                        <a:pt x="2640381" y="158737"/>
                      </a:cubicBezTo>
                      <a:cubicBezTo>
                        <a:pt x="2640142" y="163092"/>
                        <a:pt x="2636541" y="166436"/>
                        <a:pt x="2632222" y="166436"/>
                      </a:cubicBezTo>
                      <a:close/>
                      <a:moveTo>
                        <a:pt x="2437851" y="155320"/>
                      </a:moveTo>
                      <a:cubicBezTo>
                        <a:pt x="2437686" y="155320"/>
                        <a:pt x="2437539" y="155320"/>
                        <a:pt x="2437374" y="155320"/>
                      </a:cubicBezTo>
                      <a:lnTo>
                        <a:pt x="2340188" y="149752"/>
                      </a:lnTo>
                      <a:cubicBezTo>
                        <a:pt x="2335686" y="149495"/>
                        <a:pt x="2332231" y="145636"/>
                        <a:pt x="2332489" y="141116"/>
                      </a:cubicBezTo>
                      <a:cubicBezTo>
                        <a:pt x="2332746" y="136614"/>
                        <a:pt x="2336917" y="133177"/>
                        <a:pt x="2341107" y="133416"/>
                      </a:cubicBezTo>
                      <a:lnTo>
                        <a:pt x="2438292" y="138984"/>
                      </a:lnTo>
                      <a:cubicBezTo>
                        <a:pt x="2442794" y="139241"/>
                        <a:pt x="2446249" y="143100"/>
                        <a:pt x="2445991" y="147620"/>
                      </a:cubicBezTo>
                      <a:cubicBezTo>
                        <a:pt x="2445752" y="151975"/>
                        <a:pt x="2442151" y="155320"/>
                        <a:pt x="2437833" y="155320"/>
                      </a:cubicBezTo>
                      <a:close/>
                      <a:moveTo>
                        <a:pt x="2243480" y="144203"/>
                      </a:moveTo>
                      <a:cubicBezTo>
                        <a:pt x="2243315" y="144203"/>
                        <a:pt x="2243167" y="144203"/>
                        <a:pt x="2243002" y="144203"/>
                      </a:cubicBezTo>
                      <a:lnTo>
                        <a:pt x="2145798" y="138635"/>
                      </a:lnTo>
                      <a:cubicBezTo>
                        <a:pt x="2141296" y="138378"/>
                        <a:pt x="2137842" y="134519"/>
                        <a:pt x="2138117" y="129999"/>
                      </a:cubicBezTo>
                      <a:cubicBezTo>
                        <a:pt x="2138374" y="125497"/>
                        <a:pt x="2142252" y="122042"/>
                        <a:pt x="2146753" y="122300"/>
                      </a:cubicBezTo>
                      <a:lnTo>
                        <a:pt x="2243939" y="127867"/>
                      </a:lnTo>
                      <a:cubicBezTo>
                        <a:pt x="2248441" y="128124"/>
                        <a:pt x="2251896" y="131983"/>
                        <a:pt x="2251638" y="136503"/>
                      </a:cubicBezTo>
                      <a:cubicBezTo>
                        <a:pt x="2251399" y="140858"/>
                        <a:pt x="2247798" y="144203"/>
                        <a:pt x="2243480" y="144203"/>
                      </a:cubicBezTo>
                      <a:close/>
                      <a:moveTo>
                        <a:pt x="2049090" y="133086"/>
                      </a:moveTo>
                      <a:cubicBezTo>
                        <a:pt x="2048925" y="133086"/>
                        <a:pt x="2048777" y="133086"/>
                        <a:pt x="2048612" y="133086"/>
                      </a:cubicBezTo>
                      <a:lnTo>
                        <a:pt x="1951426" y="127518"/>
                      </a:lnTo>
                      <a:cubicBezTo>
                        <a:pt x="1946925" y="127261"/>
                        <a:pt x="1943470" y="123402"/>
                        <a:pt x="1943727" y="118882"/>
                      </a:cubicBezTo>
                      <a:cubicBezTo>
                        <a:pt x="1943985" y="114380"/>
                        <a:pt x="1947899" y="110944"/>
                        <a:pt x="1952364" y="111183"/>
                      </a:cubicBezTo>
                      <a:lnTo>
                        <a:pt x="2049549" y="116750"/>
                      </a:lnTo>
                      <a:cubicBezTo>
                        <a:pt x="2054051" y="117008"/>
                        <a:pt x="2057506" y="120866"/>
                        <a:pt x="2057249" y="125386"/>
                      </a:cubicBezTo>
                      <a:cubicBezTo>
                        <a:pt x="2057010" y="129741"/>
                        <a:pt x="2053408" y="133086"/>
                        <a:pt x="2049090" y="133086"/>
                      </a:cubicBezTo>
                      <a:close/>
                      <a:moveTo>
                        <a:pt x="1854719" y="121969"/>
                      </a:moveTo>
                      <a:cubicBezTo>
                        <a:pt x="1854553" y="121969"/>
                        <a:pt x="1854406" y="121969"/>
                        <a:pt x="1854241" y="121969"/>
                      </a:cubicBezTo>
                      <a:lnTo>
                        <a:pt x="1757055" y="116401"/>
                      </a:lnTo>
                      <a:cubicBezTo>
                        <a:pt x="1752553" y="116144"/>
                        <a:pt x="1749099" y="112285"/>
                        <a:pt x="1749356" y="107765"/>
                      </a:cubicBezTo>
                      <a:cubicBezTo>
                        <a:pt x="1749613" y="103263"/>
                        <a:pt x="1753527" y="99808"/>
                        <a:pt x="1757992" y="100066"/>
                      </a:cubicBezTo>
                      <a:lnTo>
                        <a:pt x="1855178" y="105633"/>
                      </a:lnTo>
                      <a:cubicBezTo>
                        <a:pt x="1859680" y="105891"/>
                        <a:pt x="1863134" y="109749"/>
                        <a:pt x="1862877" y="114270"/>
                      </a:cubicBezTo>
                      <a:cubicBezTo>
                        <a:pt x="1862620" y="118625"/>
                        <a:pt x="1859018" y="121969"/>
                        <a:pt x="1854719" y="121969"/>
                      </a:cubicBezTo>
                      <a:close/>
                      <a:moveTo>
                        <a:pt x="1660347" y="110852"/>
                      </a:moveTo>
                      <a:cubicBezTo>
                        <a:pt x="1660182" y="110852"/>
                        <a:pt x="1660035" y="110852"/>
                        <a:pt x="1659870" y="110852"/>
                      </a:cubicBezTo>
                      <a:lnTo>
                        <a:pt x="1562684" y="105284"/>
                      </a:lnTo>
                      <a:cubicBezTo>
                        <a:pt x="1558182" y="105027"/>
                        <a:pt x="1554727" y="101168"/>
                        <a:pt x="1554985" y="96648"/>
                      </a:cubicBezTo>
                      <a:cubicBezTo>
                        <a:pt x="1555242" y="92146"/>
                        <a:pt x="1559137" y="88710"/>
                        <a:pt x="1563621" y="88949"/>
                      </a:cubicBezTo>
                      <a:lnTo>
                        <a:pt x="1660807" y="94517"/>
                      </a:lnTo>
                      <a:cubicBezTo>
                        <a:pt x="1665308" y="94774"/>
                        <a:pt x="1668763" y="98633"/>
                        <a:pt x="1668506" y="103153"/>
                      </a:cubicBezTo>
                      <a:cubicBezTo>
                        <a:pt x="1668248" y="107508"/>
                        <a:pt x="1664647" y="110852"/>
                        <a:pt x="1660347" y="110852"/>
                      </a:cubicBezTo>
                      <a:close/>
                      <a:moveTo>
                        <a:pt x="1465976" y="99735"/>
                      </a:moveTo>
                      <a:cubicBezTo>
                        <a:pt x="1465829" y="99735"/>
                        <a:pt x="1465663" y="99735"/>
                        <a:pt x="1465498" y="99735"/>
                      </a:cubicBezTo>
                      <a:lnTo>
                        <a:pt x="1368312" y="94167"/>
                      </a:lnTo>
                      <a:cubicBezTo>
                        <a:pt x="1363810" y="93910"/>
                        <a:pt x="1360356" y="90051"/>
                        <a:pt x="1360613" y="85531"/>
                      </a:cubicBezTo>
                      <a:cubicBezTo>
                        <a:pt x="1360870" y="81029"/>
                        <a:pt x="1364766" y="77575"/>
                        <a:pt x="1369250" y="77832"/>
                      </a:cubicBezTo>
                      <a:lnTo>
                        <a:pt x="1466435" y="83400"/>
                      </a:lnTo>
                      <a:cubicBezTo>
                        <a:pt x="1470937" y="83657"/>
                        <a:pt x="1474392" y="87516"/>
                        <a:pt x="1474134" y="92036"/>
                      </a:cubicBezTo>
                      <a:cubicBezTo>
                        <a:pt x="1473877" y="96391"/>
                        <a:pt x="1470276" y="99735"/>
                        <a:pt x="1465976" y="99735"/>
                      </a:cubicBezTo>
                      <a:close/>
                      <a:moveTo>
                        <a:pt x="1271604" y="88618"/>
                      </a:moveTo>
                      <a:cubicBezTo>
                        <a:pt x="1271439" y="88618"/>
                        <a:pt x="1271292" y="88618"/>
                        <a:pt x="1271127" y="88618"/>
                      </a:cubicBezTo>
                      <a:lnTo>
                        <a:pt x="1173941" y="83050"/>
                      </a:lnTo>
                      <a:cubicBezTo>
                        <a:pt x="1169439" y="82793"/>
                        <a:pt x="1165985" y="78934"/>
                        <a:pt x="1166242" y="74414"/>
                      </a:cubicBezTo>
                      <a:cubicBezTo>
                        <a:pt x="1166499" y="69912"/>
                        <a:pt x="1170376" y="66476"/>
                        <a:pt x="1174878" y="66715"/>
                      </a:cubicBezTo>
                      <a:lnTo>
                        <a:pt x="1272064" y="72283"/>
                      </a:lnTo>
                      <a:cubicBezTo>
                        <a:pt x="1276566" y="72540"/>
                        <a:pt x="1280020" y="76399"/>
                        <a:pt x="1279763" y="80919"/>
                      </a:cubicBezTo>
                      <a:cubicBezTo>
                        <a:pt x="1279506" y="85274"/>
                        <a:pt x="1275904" y="88618"/>
                        <a:pt x="1271604" y="88618"/>
                      </a:cubicBezTo>
                      <a:close/>
                      <a:moveTo>
                        <a:pt x="1077233" y="77501"/>
                      </a:moveTo>
                      <a:cubicBezTo>
                        <a:pt x="1077068" y="77501"/>
                        <a:pt x="1076921" y="77501"/>
                        <a:pt x="1076755" y="77501"/>
                      </a:cubicBezTo>
                      <a:lnTo>
                        <a:pt x="979570" y="71952"/>
                      </a:lnTo>
                      <a:cubicBezTo>
                        <a:pt x="975068" y="71695"/>
                        <a:pt x="971613" y="67836"/>
                        <a:pt x="971870" y="63315"/>
                      </a:cubicBezTo>
                      <a:cubicBezTo>
                        <a:pt x="972128" y="58814"/>
                        <a:pt x="976115" y="55378"/>
                        <a:pt x="980507" y="55616"/>
                      </a:cubicBezTo>
                      <a:lnTo>
                        <a:pt x="1077692" y="61184"/>
                      </a:lnTo>
                      <a:cubicBezTo>
                        <a:pt x="1082194" y="61441"/>
                        <a:pt x="1085649" y="65300"/>
                        <a:pt x="1085392" y="69820"/>
                      </a:cubicBezTo>
                      <a:cubicBezTo>
                        <a:pt x="1085134" y="74175"/>
                        <a:pt x="1081533" y="77520"/>
                        <a:pt x="1077233" y="77520"/>
                      </a:cubicBezTo>
                      <a:close/>
                      <a:moveTo>
                        <a:pt x="882862" y="66384"/>
                      </a:moveTo>
                      <a:cubicBezTo>
                        <a:pt x="882696" y="66384"/>
                        <a:pt x="882549" y="66384"/>
                        <a:pt x="882384" y="66384"/>
                      </a:cubicBezTo>
                      <a:lnTo>
                        <a:pt x="785198" y="60816"/>
                      </a:lnTo>
                      <a:cubicBezTo>
                        <a:pt x="780696" y="60559"/>
                        <a:pt x="777242" y="56700"/>
                        <a:pt x="777499" y="52180"/>
                      </a:cubicBezTo>
                      <a:cubicBezTo>
                        <a:pt x="777756" y="47678"/>
                        <a:pt x="781725" y="44242"/>
                        <a:pt x="786135" y="44481"/>
                      </a:cubicBezTo>
                      <a:lnTo>
                        <a:pt x="883321" y="50049"/>
                      </a:lnTo>
                      <a:cubicBezTo>
                        <a:pt x="887823" y="50306"/>
                        <a:pt x="891277" y="54165"/>
                        <a:pt x="891020" y="58685"/>
                      </a:cubicBezTo>
                      <a:cubicBezTo>
                        <a:pt x="890763" y="63040"/>
                        <a:pt x="887161" y="66384"/>
                        <a:pt x="882862" y="66384"/>
                      </a:cubicBezTo>
                      <a:close/>
                      <a:moveTo>
                        <a:pt x="688490" y="55267"/>
                      </a:moveTo>
                      <a:cubicBezTo>
                        <a:pt x="688325" y="55267"/>
                        <a:pt x="688178" y="55267"/>
                        <a:pt x="688013" y="55267"/>
                      </a:cubicBezTo>
                      <a:lnTo>
                        <a:pt x="590827" y="49700"/>
                      </a:lnTo>
                      <a:cubicBezTo>
                        <a:pt x="586325" y="49442"/>
                        <a:pt x="582870" y="45584"/>
                        <a:pt x="583128" y="41063"/>
                      </a:cubicBezTo>
                      <a:cubicBezTo>
                        <a:pt x="583385" y="36562"/>
                        <a:pt x="587354" y="33125"/>
                        <a:pt x="591764" y="33364"/>
                      </a:cubicBezTo>
                      <a:lnTo>
                        <a:pt x="688950" y="38932"/>
                      </a:lnTo>
                      <a:cubicBezTo>
                        <a:pt x="693451" y="39189"/>
                        <a:pt x="696906" y="43048"/>
                        <a:pt x="696649" y="47568"/>
                      </a:cubicBezTo>
                      <a:cubicBezTo>
                        <a:pt x="696392" y="51923"/>
                        <a:pt x="692790" y="55267"/>
                        <a:pt x="688490" y="55267"/>
                      </a:cubicBezTo>
                      <a:close/>
                      <a:moveTo>
                        <a:pt x="494119" y="44150"/>
                      </a:moveTo>
                      <a:cubicBezTo>
                        <a:pt x="493953" y="44150"/>
                        <a:pt x="493807" y="44150"/>
                        <a:pt x="493641" y="44150"/>
                      </a:cubicBezTo>
                      <a:lnTo>
                        <a:pt x="396455" y="38583"/>
                      </a:lnTo>
                      <a:cubicBezTo>
                        <a:pt x="391954" y="38325"/>
                        <a:pt x="388499" y="34467"/>
                        <a:pt x="388756" y="29947"/>
                      </a:cubicBezTo>
                      <a:cubicBezTo>
                        <a:pt x="389014" y="25445"/>
                        <a:pt x="392964" y="22008"/>
                        <a:pt x="397393" y="22247"/>
                      </a:cubicBezTo>
                      <a:lnTo>
                        <a:pt x="494578" y="27815"/>
                      </a:lnTo>
                      <a:cubicBezTo>
                        <a:pt x="499080" y="28072"/>
                        <a:pt x="502535" y="31931"/>
                        <a:pt x="502277" y="36451"/>
                      </a:cubicBezTo>
                      <a:cubicBezTo>
                        <a:pt x="502020" y="40806"/>
                        <a:pt x="498419" y="44150"/>
                        <a:pt x="494119" y="44150"/>
                      </a:cubicBezTo>
                      <a:close/>
                      <a:moveTo>
                        <a:pt x="299747" y="33033"/>
                      </a:moveTo>
                      <a:cubicBezTo>
                        <a:pt x="299582" y="33033"/>
                        <a:pt x="299435" y="33033"/>
                        <a:pt x="299270" y="33033"/>
                      </a:cubicBezTo>
                      <a:lnTo>
                        <a:pt x="202084" y="27466"/>
                      </a:lnTo>
                      <a:cubicBezTo>
                        <a:pt x="197582" y="27209"/>
                        <a:pt x="194128" y="23350"/>
                        <a:pt x="194385" y="18830"/>
                      </a:cubicBezTo>
                      <a:cubicBezTo>
                        <a:pt x="194642" y="14328"/>
                        <a:pt x="198593" y="10892"/>
                        <a:pt x="203021" y="11130"/>
                      </a:cubicBezTo>
                      <a:lnTo>
                        <a:pt x="300207" y="16698"/>
                      </a:lnTo>
                      <a:cubicBezTo>
                        <a:pt x="304709" y="16955"/>
                        <a:pt x="308163" y="20814"/>
                        <a:pt x="307906" y="25334"/>
                      </a:cubicBezTo>
                      <a:cubicBezTo>
                        <a:pt x="307649" y="29689"/>
                        <a:pt x="304047" y="33033"/>
                        <a:pt x="299747" y="33033"/>
                      </a:cubicBezTo>
                      <a:close/>
                      <a:moveTo>
                        <a:pt x="105376" y="21917"/>
                      </a:moveTo>
                      <a:cubicBezTo>
                        <a:pt x="105211" y="21917"/>
                        <a:pt x="105064" y="21917"/>
                        <a:pt x="104898" y="21917"/>
                      </a:cubicBezTo>
                      <a:lnTo>
                        <a:pt x="7713" y="16349"/>
                      </a:lnTo>
                      <a:cubicBezTo>
                        <a:pt x="3211" y="16092"/>
                        <a:pt x="-244" y="12233"/>
                        <a:pt x="13" y="7713"/>
                      </a:cubicBezTo>
                      <a:cubicBezTo>
                        <a:pt x="271" y="3211"/>
                        <a:pt x="4203" y="-244"/>
                        <a:pt x="8650" y="13"/>
                      </a:cubicBezTo>
                      <a:lnTo>
                        <a:pt x="105835" y="5581"/>
                      </a:lnTo>
                      <a:cubicBezTo>
                        <a:pt x="110337" y="5838"/>
                        <a:pt x="113792" y="9697"/>
                        <a:pt x="113535" y="14217"/>
                      </a:cubicBezTo>
                      <a:cubicBezTo>
                        <a:pt x="113277" y="18572"/>
                        <a:pt x="109676" y="21917"/>
                        <a:pt x="105376" y="21917"/>
                      </a:cubicBezTo>
                      <a:close/>
                    </a:path>
                  </a:pathLst>
                </a:custGeom>
                <a:solidFill>
                  <a:srgbClr val="BFC8D6"/>
                </a:solidFill>
                <a:ln w="1836" cap="flat">
                  <a:noFill/>
                  <a:prstDash val="solid"/>
                  <a:miter/>
                </a:ln>
              </p:spPr>
              <p:txBody>
                <a:bodyPr rtlCol="0" anchor="ctr"/>
                <a:lstStyle/>
                <a:p>
                  <a:endParaRPr lang="en-US"/>
                </a:p>
              </p:txBody>
            </p:sp>
            <p:sp>
              <p:nvSpPr>
                <p:cNvPr id="299" name="Freeform: Shape 19">
                  <a:extLst>
                    <a:ext uri="{FF2B5EF4-FFF2-40B4-BE49-F238E27FC236}">
                      <a16:creationId xmlns:a16="http://schemas.microsoft.com/office/drawing/2014/main" id="{5CB2AD4E-3C4D-D4B1-59EC-AC6C3715CB17}"/>
                    </a:ext>
                  </a:extLst>
                </p:cNvPr>
                <p:cNvSpPr/>
                <p:nvPr/>
              </p:nvSpPr>
              <p:spPr>
                <a:xfrm>
                  <a:off x="11354427" y="3340500"/>
                  <a:ext cx="65313" cy="19141"/>
                </a:xfrm>
                <a:custGeom>
                  <a:avLst/>
                  <a:gdLst>
                    <a:gd name="connsiteX0" fmla="*/ 57160 w 65313"/>
                    <a:gd name="connsiteY0" fmla="*/ 19142 h 19141"/>
                    <a:gd name="connsiteX1" fmla="*/ 56682 w 65313"/>
                    <a:gd name="connsiteY1" fmla="*/ 19142 h 19141"/>
                    <a:gd name="connsiteX2" fmla="*/ 7713 w 65313"/>
                    <a:gd name="connsiteY2" fmla="*/ 16349 h 19141"/>
                    <a:gd name="connsiteX3" fmla="*/ 13 w 65313"/>
                    <a:gd name="connsiteY3" fmla="*/ 7713 h 19141"/>
                    <a:gd name="connsiteX4" fmla="*/ 8632 w 65313"/>
                    <a:gd name="connsiteY4" fmla="*/ 13 h 19141"/>
                    <a:gd name="connsiteX5" fmla="*/ 57601 w 65313"/>
                    <a:gd name="connsiteY5" fmla="*/ 2807 h 19141"/>
                    <a:gd name="connsiteX6" fmla="*/ 65300 w 65313"/>
                    <a:gd name="connsiteY6" fmla="*/ 11443 h 19141"/>
                    <a:gd name="connsiteX7" fmla="*/ 57142 w 65313"/>
                    <a:gd name="connsiteY7" fmla="*/ 19142 h 1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13" h="19141">
                      <a:moveTo>
                        <a:pt x="57160" y="19142"/>
                      </a:moveTo>
                      <a:cubicBezTo>
                        <a:pt x="56995" y="19142"/>
                        <a:pt x="56848" y="19142"/>
                        <a:pt x="56682" y="19142"/>
                      </a:cubicBezTo>
                      <a:lnTo>
                        <a:pt x="7713" y="16349"/>
                      </a:lnTo>
                      <a:cubicBezTo>
                        <a:pt x="3211" y="16092"/>
                        <a:pt x="-244" y="12233"/>
                        <a:pt x="13" y="7713"/>
                      </a:cubicBezTo>
                      <a:cubicBezTo>
                        <a:pt x="271" y="3211"/>
                        <a:pt x="4387" y="-244"/>
                        <a:pt x="8632" y="13"/>
                      </a:cubicBezTo>
                      <a:lnTo>
                        <a:pt x="57601" y="2807"/>
                      </a:lnTo>
                      <a:cubicBezTo>
                        <a:pt x="62103" y="3064"/>
                        <a:pt x="65558" y="6923"/>
                        <a:pt x="65300" y="11443"/>
                      </a:cubicBezTo>
                      <a:cubicBezTo>
                        <a:pt x="65061" y="15798"/>
                        <a:pt x="61460" y="19142"/>
                        <a:pt x="57142" y="19142"/>
                      </a:cubicBezTo>
                      <a:close/>
                    </a:path>
                  </a:pathLst>
                </a:custGeom>
                <a:solidFill>
                  <a:srgbClr val="BFC8D6"/>
                </a:solidFill>
                <a:ln w="1836" cap="flat">
                  <a:noFill/>
                  <a:prstDash val="solid"/>
                  <a:miter/>
                </a:ln>
              </p:spPr>
              <p:txBody>
                <a:bodyPr rtlCol="0" anchor="ctr"/>
                <a:lstStyle/>
                <a:p>
                  <a:endParaRPr lang="en-US"/>
                </a:p>
              </p:txBody>
            </p:sp>
          </p:grpSp>
          <p:grpSp>
            <p:nvGrpSpPr>
              <p:cNvPr id="270" name="Graphic 13">
                <a:extLst>
                  <a:ext uri="{FF2B5EF4-FFF2-40B4-BE49-F238E27FC236}">
                    <a16:creationId xmlns:a16="http://schemas.microsoft.com/office/drawing/2014/main" id="{A3750524-E9AF-E5C6-5862-60EA4FFAB5FB}"/>
                  </a:ext>
                </a:extLst>
              </p:cNvPr>
              <p:cNvGrpSpPr/>
              <p:nvPr/>
            </p:nvGrpSpPr>
            <p:grpSpPr>
              <a:xfrm>
                <a:off x="7841217" y="1343847"/>
                <a:ext cx="3179666" cy="3412813"/>
                <a:chOff x="7841217" y="1343847"/>
                <a:chExt cx="3179666" cy="3412813"/>
              </a:xfrm>
              <a:solidFill>
                <a:srgbClr val="BFC8D6"/>
              </a:solidFill>
            </p:grpSpPr>
            <p:sp>
              <p:nvSpPr>
                <p:cNvPr id="288" name="Freeform: Shape 21">
                  <a:extLst>
                    <a:ext uri="{FF2B5EF4-FFF2-40B4-BE49-F238E27FC236}">
                      <a16:creationId xmlns:a16="http://schemas.microsoft.com/office/drawing/2014/main" id="{2BEA99F1-EA7E-C899-55B2-AB7E34AE7006}"/>
                    </a:ext>
                  </a:extLst>
                </p:cNvPr>
                <p:cNvSpPr/>
                <p:nvPr/>
              </p:nvSpPr>
              <p:spPr>
                <a:xfrm>
                  <a:off x="7846012" y="1645592"/>
                  <a:ext cx="64727" cy="24444"/>
                </a:xfrm>
                <a:custGeom>
                  <a:avLst/>
                  <a:gdLst>
                    <a:gd name="connsiteX0" fmla="*/ 56564 w 64727"/>
                    <a:gd name="connsiteY0" fmla="*/ 24426 h 24444"/>
                    <a:gd name="connsiteX1" fmla="*/ 55204 w 64727"/>
                    <a:gd name="connsiteY1" fmla="*/ 24315 h 24444"/>
                    <a:gd name="connsiteX2" fmla="*/ 6822 w 64727"/>
                    <a:gd name="connsiteY2" fmla="*/ 16230 h 24444"/>
                    <a:gd name="connsiteX3" fmla="*/ 115 w 64727"/>
                    <a:gd name="connsiteY3" fmla="*/ 6822 h 24444"/>
                    <a:gd name="connsiteX4" fmla="*/ 9523 w 64727"/>
                    <a:gd name="connsiteY4" fmla="*/ 115 h 24444"/>
                    <a:gd name="connsiteX5" fmla="*/ 57905 w 64727"/>
                    <a:gd name="connsiteY5" fmla="*/ 8200 h 24444"/>
                    <a:gd name="connsiteX6" fmla="*/ 64612 w 64727"/>
                    <a:gd name="connsiteY6" fmla="*/ 17609 h 24444"/>
                    <a:gd name="connsiteX7" fmla="*/ 56564 w 64727"/>
                    <a:gd name="connsiteY7" fmla="*/ 24444 h 2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27" h="24444">
                      <a:moveTo>
                        <a:pt x="56564" y="24426"/>
                      </a:moveTo>
                      <a:cubicBezTo>
                        <a:pt x="56123" y="24426"/>
                        <a:pt x="55663" y="24389"/>
                        <a:pt x="55204" y="24315"/>
                      </a:cubicBezTo>
                      <a:lnTo>
                        <a:pt x="6822" y="16230"/>
                      </a:lnTo>
                      <a:cubicBezTo>
                        <a:pt x="2376" y="15477"/>
                        <a:pt x="-638" y="11269"/>
                        <a:pt x="115" y="6822"/>
                      </a:cubicBezTo>
                      <a:cubicBezTo>
                        <a:pt x="869" y="2376"/>
                        <a:pt x="5058" y="-638"/>
                        <a:pt x="9523" y="115"/>
                      </a:cubicBezTo>
                      <a:lnTo>
                        <a:pt x="57905" y="8200"/>
                      </a:lnTo>
                      <a:cubicBezTo>
                        <a:pt x="62352" y="8954"/>
                        <a:pt x="65365" y="13162"/>
                        <a:pt x="64612" y="17609"/>
                      </a:cubicBezTo>
                      <a:cubicBezTo>
                        <a:pt x="63950" y="21596"/>
                        <a:pt x="60478" y="24444"/>
                        <a:pt x="56564" y="24444"/>
                      </a:cubicBezTo>
                      <a:close/>
                    </a:path>
                  </a:pathLst>
                </a:custGeom>
                <a:solidFill>
                  <a:srgbClr val="BFC8D6"/>
                </a:solidFill>
                <a:ln w="1836" cap="flat">
                  <a:noFill/>
                  <a:prstDash val="solid"/>
                  <a:miter/>
                </a:ln>
              </p:spPr>
              <p:txBody>
                <a:bodyPr rtlCol="0" anchor="ctr"/>
                <a:lstStyle/>
                <a:p>
                  <a:endParaRPr lang="en-US"/>
                </a:p>
              </p:txBody>
            </p:sp>
            <p:sp>
              <p:nvSpPr>
                <p:cNvPr id="289" name="Freeform: Shape 22">
                  <a:extLst>
                    <a:ext uri="{FF2B5EF4-FFF2-40B4-BE49-F238E27FC236}">
                      <a16:creationId xmlns:a16="http://schemas.microsoft.com/office/drawing/2014/main" id="{4950B880-BAA0-C131-3689-81A93AFD30E7}"/>
                    </a:ext>
                  </a:extLst>
                </p:cNvPr>
                <p:cNvSpPr/>
                <p:nvPr/>
              </p:nvSpPr>
              <p:spPr>
                <a:xfrm>
                  <a:off x="7993178" y="1670160"/>
                  <a:ext cx="2880558" cy="495139"/>
                </a:xfrm>
                <a:custGeom>
                  <a:avLst/>
                  <a:gdLst>
                    <a:gd name="connsiteX0" fmla="*/ 2872394 w 2880558"/>
                    <a:gd name="connsiteY0" fmla="*/ 495121 h 495139"/>
                    <a:gd name="connsiteX1" fmla="*/ 2871035 w 2880558"/>
                    <a:gd name="connsiteY1" fmla="*/ 495011 h 495139"/>
                    <a:gd name="connsiteX2" fmla="*/ 2772269 w 2880558"/>
                    <a:gd name="connsiteY2" fmla="*/ 478510 h 495139"/>
                    <a:gd name="connsiteX3" fmla="*/ 2765562 w 2880558"/>
                    <a:gd name="connsiteY3" fmla="*/ 469102 h 495139"/>
                    <a:gd name="connsiteX4" fmla="*/ 2774970 w 2880558"/>
                    <a:gd name="connsiteY4" fmla="*/ 462395 h 495139"/>
                    <a:gd name="connsiteX5" fmla="*/ 2873736 w 2880558"/>
                    <a:gd name="connsiteY5" fmla="*/ 478896 h 495139"/>
                    <a:gd name="connsiteX6" fmla="*/ 2880443 w 2880558"/>
                    <a:gd name="connsiteY6" fmla="*/ 488304 h 495139"/>
                    <a:gd name="connsiteX7" fmla="*/ 2872394 w 2880558"/>
                    <a:gd name="connsiteY7" fmla="*/ 495140 h 495139"/>
                    <a:gd name="connsiteX8" fmla="*/ 2674863 w 2880558"/>
                    <a:gd name="connsiteY8" fmla="*/ 462101 h 495139"/>
                    <a:gd name="connsiteX9" fmla="*/ 2673503 w 2880558"/>
                    <a:gd name="connsiteY9" fmla="*/ 461991 h 495139"/>
                    <a:gd name="connsiteX10" fmla="*/ 2574737 w 2880558"/>
                    <a:gd name="connsiteY10" fmla="*/ 445490 h 495139"/>
                    <a:gd name="connsiteX11" fmla="*/ 2568030 w 2880558"/>
                    <a:gd name="connsiteY11" fmla="*/ 436082 h 495139"/>
                    <a:gd name="connsiteX12" fmla="*/ 2577438 w 2880558"/>
                    <a:gd name="connsiteY12" fmla="*/ 429375 h 495139"/>
                    <a:gd name="connsiteX13" fmla="*/ 2676204 w 2880558"/>
                    <a:gd name="connsiteY13" fmla="*/ 445876 h 495139"/>
                    <a:gd name="connsiteX14" fmla="*/ 2682911 w 2880558"/>
                    <a:gd name="connsiteY14" fmla="*/ 455284 h 495139"/>
                    <a:gd name="connsiteX15" fmla="*/ 2674863 w 2880558"/>
                    <a:gd name="connsiteY15" fmla="*/ 462120 h 495139"/>
                    <a:gd name="connsiteX16" fmla="*/ 2477331 w 2880558"/>
                    <a:gd name="connsiteY16" fmla="*/ 429081 h 495139"/>
                    <a:gd name="connsiteX17" fmla="*/ 2475971 w 2880558"/>
                    <a:gd name="connsiteY17" fmla="*/ 428971 h 495139"/>
                    <a:gd name="connsiteX18" fmla="*/ 2377205 w 2880558"/>
                    <a:gd name="connsiteY18" fmla="*/ 412470 h 495139"/>
                    <a:gd name="connsiteX19" fmla="*/ 2370498 w 2880558"/>
                    <a:gd name="connsiteY19" fmla="*/ 403062 h 495139"/>
                    <a:gd name="connsiteX20" fmla="*/ 2379906 w 2880558"/>
                    <a:gd name="connsiteY20" fmla="*/ 396355 h 495139"/>
                    <a:gd name="connsiteX21" fmla="*/ 2478672 w 2880558"/>
                    <a:gd name="connsiteY21" fmla="*/ 412856 h 495139"/>
                    <a:gd name="connsiteX22" fmla="*/ 2485379 w 2880558"/>
                    <a:gd name="connsiteY22" fmla="*/ 422264 h 495139"/>
                    <a:gd name="connsiteX23" fmla="*/ 2477331 w 2880558"/>
                    <a:gd name="connsiteY23" fmla="*/ 429100 h 495139"/>
                    <a:gd name="connsiteX24" fmla="*/ 2279799 w 2880558"/>
                    <a:gd name="connsiteY24" fmla="*/ 396061 h 495139"/>
                    <a:gd name="connsiteX25" fmla="*/ 2278439 w 2880558"/>
                    <a:gd name="connsiteY25" fmla="*/ 395951 h 495139"/>
                    <a:gd name="connsiteX26" fmla="*/ 2179673 w 2880558"/>
                    <a:gd name="connsiteY26" fmla="*/ 379450 h 495139"/>
                    <a:gd name="connsiteX27" fmla="*/ 2172966 w 2880558"/>
                    <a:gd name="connsiteY27" fmla="*/ 370042 h 495139"/>
                    <a:gd name="connsiteX28" fmla="*/ 2182374 w 2880558"/>
                    <a:gd name="connsiteY28" fmla="*/ 363335 h 495139"/>
                    <a:gd name="connsiteX29" fmla="*/ 2281140 w 2880558"/>
                    <a:gd name="connsiteY29" fmla="*/ 379836 h 495139"/>
                    <a:gd name="connsiteX30" fmla="*/ 2287847 w 2880558"/>
                    <a:gd name="connsiteY30" fmla="*/ 389244 h 495139"/>
                    <a:gd name="connsiteX31" fmla="*/ 2279799 w 2880558"/>
                    <a:gd name="connsiteY31" fmla="*/ 396080 h 495139"/>
                    <a:gd name="connsiteX32" fmla="*/ 2082267 w 2880558"/>
                    <a:gd name="connsiteY32" fmla="*/ 363041 h 495139"/>
                    <a:gd name="connsiteX33" fmla="*/ 2080907 w 2880558"/>
                    <a:gd name="connsiteY33" fmla="*/ 362931 h 495139"/>
                    <a:gd name="connsiteX34" fmla="*/ 1982141 w 2880558"/>
                    <a:gd name="connsiteY34" fmla="*/ 346430 h 495139"/>
                    <a:gd name="connsiteX35" fmla="*/ 1975434 w 2880558"/>
                    <a:gd name="connsiteY35" fmla="*/ 337022 h 495139"/>
                    <a:gd name="connsiteX36" fmla="*/ 1984842 w 2880558"/>
                    <a:gd name="connsiteY36" fmla="*/ 330315 h 495139"/>
                    <a:gd name="connsiteX37" fmla="*/ 2083608 w 2880558"/>
                    <a:gd name="connsiteY37" fmla="*/ 346816 h 495139"/>
                    <a:gd name="connsiteX38" fmla="*/ 2090315 w 2880558"/>
                    <a:gd name="connsiteY38" fmla="*/ 356224 h 495139"/>
                    <a:gd name="connsiteX39" fmla="*/ 2082267 w 2880558"/>
                    <a:gd name="connsiteY39" fmla="*/ 363060 h 495139"/>
                    <a:gd name="connsiteX40" fmla="*/ 1884735 w 2880558"/>
                    <a:gd name="connsiteY40" fmla="*/ 330021 h 495139"/>
                    <a:gd name="connsiteX41" fmla="*/ 1883375 w 2880558"/>
                    <a:gd name="connsiteY41" fmla="*/ 329911 h 495139"/>
                    <a:gd name="connsiteX42" fmla="*/ 1784609 w 2880558"/>
                    <a:gd name="connsiteY42" fmla="*/ 313410 h 495139"/>
                    <a:gd name="connsiteX43" fmla="*/ 1777903 w 2880558"/>
                    <a:gd name="connsiteY43" fmla="*/ 304002 h 495139"/>
                    <a:gd name="connsiteX44" fmla="*/ 1787311 w 2880558"/>
                    <a:gd name="connsiteY44" fmla="*/ 297295 h 495139"/>
                    <a:gd name="connsiteX45" fmla="*/ 1886077 w 2880558"/>
                    <a:gd name="connsiteY45" fmla="*/ 313796 h 495139"/>
                    <a:gd name="connsiteX46" fmla="*/ 1892783 w 2880558"/>
                    <a:gd name="connsiteY46" fmla="*/ 323204 h 495139"/>
                    <a:gd name="connsiteX47" fmla="*/ 1884735 w 2880558"/>
                    <a:gd name="connsiteY47" fmla="*/ 330040 h 495139"/>
                    <a:gd name="connsiteX48" fmla="*/ 1687203 w 2880558"/>
                    <a:gd name="connsiteY48" fmla="*/ 297001 h 495139"/>
                    <a:gd name="connsiteX49" fmla="*/ 1685844 w 2880558"/>
                    <a:gd name="connsiteY49" fmla="*/ 296891 h 495139"/>
                    <a:gd name="connsiteX50" fmla="*/ 1587078 w 2880558"/>
                    <a:gd name="connsiteY50" fmla="*/ 280390 h 495139"/>
                    <a:gd name="connsiteX51" fmla="*/ 1580371 w 2880558"/>
                    <a:gd name="connsiteY51" fmla="*/ 270982 h 495139"/>
                    <a:gd name="connsiteX52" fmla="*/ 1589779 w 2880558"/>
                    <a:gd name="connsiteY52" fmla="*/ 264275 h 495139"/>
                    <a:gd name="connsiteX53" fmla="*/ 1688545 w 2880558"/>
                    <a:gd name="connsiteY53" fmla="*/ 280776 h 495139"/>
                    <a:gd name="connsiteX54" fmla="*/ 1695252 w 2880558"/>
                    <a:gd name="connsiteY54" fmla="*/ 290184 h 495139"/>
                    <a:gd name="connsiteX55" fmla="*/ 1687203 w 2880558"/>
                    <a:gd name="connsiteY55" fmla="*/ 297020 h 495139"/>
                    <a:gd name="connsiteX56" fmla="*/ 1489671 w 2880558"/>
                    <a:gd name="connsiteY56" fmla="*/ 263981 h 495139"/>
                    <a:gd name="connsiteX57" fmla="*/ 1488312 w 2880558"/>
                    <a:gd name="connsiteY57" fmla="*/ 263871 h 495139"/>
                    <a:gd name="connsiteX58" fmla="*/ 1389546 w 2880558"/>
                    <a:gd name="connsiteY58" fmla="*/ 247370 h 495139"/>
                    <a:gd name="connsiteX59" fmla="*/ 1382839 w 2880558"/>
                    <a:gd name="connsiteY59" fmla="*/ 237962 h 495139"/>
                    <a:gd name="connsiteX60" fmla="*/ 1392247 w 2880558"/>
                    <a:gd name="connsiteY60" fmla="*/ 231255 h 495139"/>
                    <a:gd name="connsiteX61" fmla="*/ 1491013 w 2880558"/>
                    <a:gd name="connsiteY61" fmla="*/ 247756 h 495139"/>
                    <a:gd name="connsiteX62" fmla="*/ 1497720 w 2880558"/>
                    <a:gd name="connsiteY62" fmla="*/ 257164 h 495139"/>
                    <a:gd name="connsiteX63" fmla="*/ 1489671 w 2880558"/>
                    <a:gd name="connsiteY63" fmla="*/ 264000 h 495139"/>
                    <a:gd name="connsiteX64" fmla="*/ 1292139 w 2880558"/>
                    <a:gd name="connsiteY64" fmla="*/ 230961 h 495139"/>
                    <a:gd name="connsiteX65" fmla="*/ 1290780 w 2880558"/>
                    <a:gd name="connsiteY65" fmla="*/ 230851 h 495139"/>
                    <a:gd name="connsiteX66" fmla="*/ 1192014 w 2880558"/>
                    <a:gd name="connsiteY66" fmla="*/ 214350 h 495139"/>
                    <a:gd name="connsiteX67" fmla="*/ 1185307 w 2880558"/>
                    <a:gd name="connsiteY67" fmla="*/ 204942 h 495139"/>
                    <a:gd name="connsiteX68" fmla="*/ 1194715 w 2880558"/>
                    <a:gd name="connsiteY68" fmla="*/ 198235 h 495139"/>
                    <a:gd name="connsiteX69" fmla="*/ 1293481 w 2880558"/>
                    <a:gd name="connsiteY69" fmla="*/ 214736 h 495139"/>
                    <a:gd name="connsiteX70" fmla="*/ 1300188 w 2880558"/>
                    <a:gd name="connsiteY70" fmla="*/ 224144 h 495139"/>
                    <a:gd name="connsiteX71" fmla="*/ 1292139 w 2880558"/>
                    <a:gd name="connsiteY71" fmla="*/ 230980 h 495139"/>
                    <a:gd name="connsiteX72" fmla="*/ 1094608 w 2880558"/>
                    <a:gd name="connsiteY72" fmla="*/ 197941 h 495139"/>
                    <a:gd name="connsiteX73" fmla="*/ 1093248 w 2880558"/>
                    <a:gd name="connsiteY73" fmla="*/ 197831 h 495139"/>
                    <a:gd name="connsiteX74" fmla="*/ 994482 w 2880558"/>
                    <a:gd name="connsiteY74" fmla="*/ 181330 h 495139"/>
                    <a:gd name="connsiteX75" fmla="*/ 987775 w 2880558"/>
                    <a:gd name="connsiteY75" fmla="*/ 171922 h 495139"/>
                    <a:gd name="connsiteX76" fmla="*/ 997183 w 2880558"/>
                    <a:gd name="connsiteY76" fmla="*/ 165215 h 495139"/>
                    <a:gd name="connsiteX77" fmla="*/ 1095949 w 2880558"/>
                    <a:gd name="connsiteY77" fmla="*/ 181716 h 495139"/>
                    <a:gd name="connsiteX78" fmla="*/ 1102656 w 2880558"/>
                    <a:gd name="connsiteY78" fmla="*/ 191124 h 495139"/>
                    <a:gd name="connsiteX79" fmla="*/ 1094608 w 2880558"/>
                    <a:gd name="connsiteY79" fmla="*/ 197960 h 495139"/>
                    <a:gd name="connsiteX80" fmla="*/ 897076 w 2880558"/>
                    <a:gd name="connsiteY80" fmla="*/ 164921 h 495139"/>
                    <a:gd name="connsiteX81" fmla="*/ 895716 w 2880558"/>
                    <a:gd name="connsiteY81" fmla="*/ 164811 h 495139"/>
                    <a:gd name="connsiteX82" fmla="*/ 796950 w 2880558"/>
                    <a:gd name="connsiteY82" fmla="*/ 148310 h 495139"/>
                    <a:gd name="connsiteX83" fmla="*/ 790243 w 2880558"/>
                    <a:gd name="connsiteY83" fmla="*/ 138902 h 495139"/>
                    <a:gd name="connsiteX84" fmla="*/ 799651 w 2880558"/>
                    <a:gd name="connsiteY84" fmla="*/ 132195 h 495139"/>
                    <a:gd name="connsiteX85" fmla="*/ 898417 w 2880558"/>
                    <a:gd name="connsiteY85" fmla="*/ 148696 h 495139"/>
                    <a:gd name="connsiteX86" fmla="*/ 905124 w 2880558"/>
                    <a:gd name="connsiteY86" fmla="*/ 158104 h 495139"/>
                    <a:gd name="connsiteX87" fmla="*/ 897076 w 2880558"/>
                    <a:gd name="connsiteY87" fmla="*/ 164940 h 495139"/>
                    <a:gd name="connsiteX88" fmla="*/ 699544 w 2880558"/>
                    <a:gd name="connsiteY88" fmla="*/ 131901 h 495139"/>
                    <a:gd name="connsiteX89" fmla="*/ 698184 w 2880558"/>
                    <a:gd name="connsiteY89" fmla="*/ 131791 h 495139"/>
                    <a:gd name="connsiteX90" fmla="*/ 599418 w 2880558"/>
                    <a:gd name="connsiteY90" fmla="*/ 115290 h 495139"/>
                    <a:gd name="connsiteX91" fmla="*/ 592711 w 2880558"/>
                    <a:gd name="connsiteY91" fmla="*/ 105882 h 495139"/>
                    <a:gd name="connsiteX92" fmla="*/ 602119 w 2880558"/>
                    <a:gd name="connsiteY92" fmla="*/ 99175 h 495139"/>
                    <a:gd name="connsiteX93" fmla="*/ 700885 w 2880558"/>
                    <a:gd name="connsiteY93" fmla="*/ 115676 h 495139"/>
                    <a:gd name="connsiteX94" fmla="*/ 707592 w 2880558"/>
                    <a:gd name="connsiteY94" fmla="*/ 125084 h 495139"/>
                    <a:gd name="connsiteX95" fmla="*/ 699544 w 2880558"/>
                    <a:gd name="connsiteY95" fmla="*/ 131920 h 495139"/>
                    <a:gd name="connsiteX96" fmla="*/ 502012 w 2880558"/>
                    <a:gd name="connsiteY96" fmla="*/ 98881 h 495139"/>
                    <a:gd name="connsiteX97" fmla="*/ 500652 w 2880558"/>
                    <a:gd name="connsiteY97" fmla="*/ 98771 h 495139"/>
                    <a:gd name="connsiteX98" fmla="*/ 401886 w 2880558"/>
                    <a:gd name="connsiteY98" fmla="*/ 82270 h 495139"/>
                    <a:gd name="connsiteX99" fmla="*/ 395179 w 2880558"/>
                    <a:gd name="connsiteY99" fmla="*/ 72862 h 495139"/>
                    <a:gd name="connsiteX100" fmla="*/ 404587 w 2880558"/>
                    <a:gd name="connsiteY100" fmla="*/ 66155 h 495139"/>
                    <a:gd name="connsiteX101" fmla="*/ 503353 w 2880558"/>
                    <a:gd name="connsiteY101" fmla="*/ 82656 h 495139"/>
                    <a:gd name="connsiteX102" fmla="*/ 510060 w 2880558"/>
                    <a:gd name="connsiteY102" fmla="*/ 92064 h 495139"/>
                    <a:gd name="connsiteX103" fmla="*/ 502012 w 2880558"/>
                    <a:gd name="connsiteY103" fmla="*/ 98900 h 495139"/>
                    <a:gd name="connsiteX104" fmla="*/ 304480 w 2880558"/>
                    <a:gd name="connsiteY104" fmla="*/ 65861 h 495139"/>
                    <a:gd name="connsiteX105" fmla="*/ 303120 w 2880558"/>
                    <a:gd name="connsiteY105" fmla="*/ 65751 h 495139"/>
                    <a:gd name="connsiteX106" fmla="*/ 204354 w 2880558"/>
                    <a:gd name="connsiteY106" fmla="*/ 49250 h 495139"/>
                    <a:gd name="connsiteX107" fmla="*/ 197647 w 2880558"/>
                    <a:gd name="connsiteY107" fmla="*/ 39842 h 495139"/>
                    <a:gd name="connsiteX108" fmla="*/ 207055 w 2880558"/>
                    <a:gd name="connsiteY108" fmla="*/ 33135 h 495139"/>
                    <a:gd name="connsiteX109" fmla="*/ 305821 w 2880558"/>
                    <a:gd name="connsiteY109" fmla="*/ 49636 h 495139"/>
                    <a:gd name="connsiteX110" fmla="*/ 312528 w 2880558"/>
                    <a:gd name="connsiteY110" fmla="*/ 59044 h 495139"/>
                    <a:gd name="connsiteX111" fmla="*/ 304480 w 2880558"/>
                    <a:gd name="connsiteY111" fmla="*/ 65880 h 495139"/>
                    <a:gd name="connsiteX112" fmla="*/ 106948 w 2880558"/>
                    <a:gd name="connsiteY112" fmla="*/ 32841 h 495139"/>
                    <a:gd name="connsiteX113" fmla="*/ 105588 w 2880558"/>
                    <a:gd name="connsiteY113" fmla="*/ 32731 h 495139"/>
                    <a:gd name="connsiteX114" fmla="*/ 6822 w 2880558"/>
                    <a:gd name="connsiteY114" fmla="*/ 16230 h 495139"/>
                    <a:gd name="connsiteX115" fmla="*/ 115 w 2880558"/>
                    <a:gd name="connsiteY115" fmla="*/ 6822 h 495139"/>
                    <a:gd name="connsiteX116" fmla="*/ 9523 w 2880558"/>
                    <a:gd name="connsiteY116" fmla="*/ 115 h 495139"/>
                    <a:gd name="connsiteX117" fmla="*/ 108289 w 2880558"/>
                    <a:gd name="connsiteY117" fmla="*/ 16616 h 495139"/>
                    <a:gd name="connsiteX118" fmla="*/ 114996 w 2880558"/>
                    <a:gd name="connsiteY118" fmla="*/ 26024 h 495139"/>
                    <a:gd name="connsiteX119" fmla="*/ 106948 w 2880558"/>
                    <a:gd name="connsiteY119" fmla="*/ 32860 h 49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880558" h="495139">
                      <a:moveTo>
                        <a:pt x="2872394" y="495121"/>
                      </a:moveTo>
                      <a:cubicBezTo>
                        <a:pt x="2871953" y="495121"/>
                        <a:pt x="2871494" y="495084"/>
                        <a:pt x="2871035" y="495011"/>
                      </a:cubicBezTo>
                      <a:lnTo>
                        <a:pt x="2772269" y="478510"/>
                      </a:lnTo>
                      <a:cubicBezTo>
                        <a:pt x="2767822" y="477757"/>
                        <a:pt x="2764809" y="473549"/>
                        <a:pt x="2765562" y="469102"/>
                      </a:cubicBezTo>
                      <a:cubicBezTo>
                        <a:pt x="2766297" y="464655"/>
                        <a:pt x="2770505" y="461642"/>
                        <a:pt x="2774970" y="462395"/>
                      </a:cubicBezTo>
                      <a:lnTo>
                        <a:pt x="2873736" y="478896"/>
                      </a:lnTo>
                      <a:cubicBezTo>
                        <a:pt x="2878183" y="479649"/>
                        <a:pt x="2881196" y="483857"/>
                        <a:pt x="2880443" y="488304"/>
                      </a:cubicBezTo>
                      <a:cubicBezTo>
                        <a:pt x="2879781" y="492310"/>
                        <a:pt x="2876309" y="495140"/>
                        <a:pt x="2872394" y="495140"/>
                      </a:cubicBezTo>
                      <a:close/>
                      <a:moveTo>
                        <a:pt x="2674863" y="462101"/>
                      </a:moveTo>
                      <a:cubicBezTo>
                        <a:pt x="2674422" y="462101"/>
                        <a:pt x="2673962" y="462064"/>
                        <a:pt x="2673503" y="461991"/>
                      </a:cubicBezTo>
                      <a:lnTo>
                        <a:pt x="2574737" y="445490"/>
                      </a:lnTo>
                      <a:cubicBezTo>
                        <a:pt x="2570290" y="444737"/>
                        <a:pt x="2567277" y="440529"/>
                        <a:pt x="2568030" y="436082"/>
                      </a:cubicBezTo>
                      <a:cubicBezTo>
                        <a:pt x="2568783" y="431635"/>
                        <a:pt x="2572973" y="428622"/>
                        <a:pt x="2577438" y="429375"/>
                      </a:cubicBezTo>
                      <a:lnTo>
                        <a:pt x="2676204" y="445876"/>
                      </a:lnTo>
                      <a:cubicBezTo>
                        <a:pt x="2680651" y="446629"/>
                        <a:pt x="2683664" y="450837"/>
                        <a:pt x="2682911" y="455284"/>
                      </a:cubicBezTo>
                      <a:cubicBezTo>
                        <a:pt x="2682249" y="459271"/>
                        <a:pt x="2678777" y="462120"/>
                        <a:pt x="2674863" y="462120"/>
                      </a:cubicBezTo>
                      <a:close/>
                      <a:moveTo>
                        <a:pt x="2477331" y="429081"/>
                      </a:moveTo>
                      <a:cubicBezTo>
                        <a:pt x="2476890" y="429081"/>
                        <a:pt x="2476431" y="429045"/>
                        <a:pt x="2475971" y="428971"/>
                      </a:cubicBezTo>
                      <a:lnTo>
                        <a:pt x="2377205" y="412470"/>
                      </a:lnTo>
                      <a:cubicBezTo>
                        <a:pt x="2372758" y="411717"/>
                        <a:pt x="2369745" y="407509"/>
                        <a:pt x="2370498" y="403062"/>
                      </a:cubicBezTo>
                      <a:cubicBezTo>
                        <a:pt x="2371233" y="398615"/>
                        <a:pt x="2375459" y="395602"/>
                        <a:pt x="2379906" y="396355"/>
                      </a:cubicBezTo>
                      <a:lnTo>
                        <a:pt x="2478672" y="412856"/>
                      </a:lnTo>
                      <a:cubicBezTo>
                        <a:pt x="2483119" y="413609"/>
                        <a:pt x="2486133" y="417817"/>
                        <a:pt x="2485379" y="422264"/>
                      </a:cubicBezTo>
                      <a:cubicBezTo>
                        <a:pt x="2484718" y="426270"/>
                        <a:pt x="2481245" y="429100"/>
                        <a:pt x="2477331" y="429100"/>
                      </a:cubicBezTo>
                      <a:close/>
                      <a:moveTo>
                        <a:pt x="2279799" y="396061"/>
                      </a:moveTo>
                      <a:cubicBezTo>
                        <a:pt x="2279358" y="396061"/>
                        <a:pt x="2278899" y="396024"/>
                        <a:pt x="2278439" y="395951"/>
                      </a:cubicBezTo>
                      <a:lnTo>
                        <a:pt x="2179673" y="379450"/>
                      </a:lnTo>
                      <a:cubicBezTo>
                        <a:pt x="2175226" y="378697"/>
                        <a:pt x="2172213" y="374489"/>
                        <a:pt x="2172966" y="370042"/>
                      </a:cubicBezTo>
                      <a:cubicBezTo>
                        <a:pt x="2173701" y="365595"/>
                        <a:pt x="2177928" y="362582"/>
                        <a:pt x="2182374" y="363335"/>
                      </a:cubicBezTo>
                      <a:lnTo>
                        <a:pt x="2281140" y="379836"/>
                      </a:lnTo>
                      <a:cubicBezTo>
                        <a:pt x="2285587" y="380589"/>
                        <a:pt x="2288601" y="384797"/>
                        <a:pt x="2287847" y="389244"/>
                      </a:cubicBezTo>
                      <a:cubicBezTo>
                        <a:pt x="2287186" y="393232"/>
                        <a:pt x="2283713" y="396080"/>
                        <a:pt x="2279799" y="396080"/>
                      </a:cubicBezTo>
                      <a:close/>
                      <a:moveTo>
                        <a:pt x="2082267" y="363041"/>
                      </a:moveTo>
                      <a:cubicBezTo>
                        <a:pt x="2081826" y="363041"/>
                        <a:pt x="2081367" y="363005"/>
                        <a:pt x="2080907" y="362931"/>
                      </a:cubicBezTo>
                      <a:lnTo>
                        <a:pt x="1982141" y="346430"/>
                      </a:lnTo>
                      <a:cubicBezTo>
                        <a:pt x="1977695" y="345677"/>
                        <a:pt x="1974681" y="341469"/>
                        <a:pt x="1975434" y="337022"/>
                      </a:cubicBezTo>
                      <a:cubicBezTo>
                        <a:pt x="1976188" y="332575"/>
                        <a:pt x="1980377" y="329562"/>
                        <a:pt x="1984842" y="330315"/>
                      </a:cubicBezTo>
                      <a:lnTo>
                        <a:pt x="2083608" y="346816"/>
                      </a:lnTo>
                      <a:cubicBezTo>
                        <a:pt x="2088055" y="347569"/>
                        <a:pt x="2091069" y="351777"/>
                        <a:pt x="2090315" y="356224"/>
                      </a:cubicBezTo>
                      <a:cubicBezTo>
                        <a:pt x="2089654" y="360211"/>
                        <a:pt x="2086181" y="363060"/>
                        <a:pt x="2082267" y="363060"/>
                      </a:cubicBezTo>
                      <a:close/>
                      <a:moveTo>
                        <a:pt x="1884735" y="330021"/>
                      </a:moveTo>
                      <a:cubicBezTo>
                        <a:pt x="1884294" y="330021"/>
                        <a:pt x="1883835" y="329985"/>
                        <a:pt x="1883375" y="329911"/>
                      </a:cubicBezTo>
                      <a:lnTo>
                        <a:pt x="1784609" y="313410"/>
                      </a:lnTo>
                      <a:cubicBezTo>
                        <a:pt x="1780163" y="312657"/>
                        <a:pt x="1777149" y="308449"/>
                        <a:pt x="1777903" y="304002"/>
                      </a:cubicBezTo>
                      <a:cubicBezTo>
                        <a:pt x="1778656" y="299555"/>
                        <a:pt x="1782864" y="296542"/>
                        <a:pt x="1787311" y="297295"/>
                      </a:cubicBezTo>
                      <a:lnTo>
                        <a:pt x="1886077" y="313796"/>
                      </a:lnTo>
                      <a:cubicBezTo>
                        <a:pt x="1890523" y="314550"/>
                        <a:pt x="1893537" y="318757"/>
                        <a:pt x="1892783" y="323204"/>
                      </a:cubicBezTo>
                      <a:cubicBezTo>
                        <a:pt x="1892122" y="327192"/>
                        <a:pt x="1888649" y="330040"/>
                        <a:pt x="1884735" y="330040"/>
                      </a:cubicBezTo>
                      <a:close/>
                      <a:moveTo>
                        <a:pt x="1687203" y="297001"/>
                      </a:moveTo>
                      <a:cubicBezTo>
                        <a:pt x="1686762" y="297001"/>
                        <a:pt x="1686303" y="296965"/>
                        <a:pt x="1685844" y="296891"/>
                      </a:cubicBezTo>
                      <a:lnTo>
                        <a:pt x="1587078" y="280390"/>
                      </a:lnTo>
                      <a:cubicBezTo>
                        <a:pt x="1582631" y="279637"/>
                        <a:pt x="1579617" y="275429"/>
                        <a:pt x="1580371" y="270982"/>
                      </a:cubicBezTo>
                      <a:cubicBezTo>
                        <a:pt x="1581106" y="266535"/>
                        <a:pt x="1585332" y="263522"/>
                        <a:pt x="1589779" y="264275"/>
                      </a:cubicBezTo>
                      <a:lnTo>
                        <a:pt x="1688545" y="280776"/>
                      </a:lnTo>
                      <a:cubicBezTo>
                        <a:pt x="1692991" y="281530"/>
                        <a:pt x="1696005" y="285737"/>
                        <a:pt x="1695252" y="290184"/>
                      </a:cubicBezTo>
                      <a:cubicBezTo>
                        <a:pt x="1694590" y="294190"/>
                        <a:pt x="1691117" y="297020"/>
                        <a:pt x="1687203" y="297020"/>
                      </a:cubicBezTo>
                      <a:close/>
                      <a:moveTo>
                        <a:pt x="1489671" y="263981"/>
                      </a:moveTo>
                      <a:cubicBezTo>
                        <a:pt x="1489230" y="263981"/>
                        <a:pt x="1488771" y="263945"/>
                        <a:pt x="1488312" y="263871"/>
                      </a:cubicBezTo>
                      <a:lnTo>
                        <a:pt x="1389546" y="247370"/>
                      </a:lnTo>
                      <a:cubicBezTo>
                        <a:pt x="1385099" y="246617"/>
                        <a:pt x="1382085" y="242409"/>
                        <a:pt x="1382839" y="237962"/>
                      </a:cubicBezTo>
                      <a:cubicBezTo>
                        <a:pt x="1383592" y="233515"/>
                        <a:pt x="1387782" y="230502"/>
                        <a:pt x="1392247" y="231255"/>
                      </a:cubicBezTo>
                      <a:lnTo>
                        <a:pt x="1491013" y="247756"/>
                      </a:lnTo>
                      <a:cubicBezTo>
                        <a:pt x="1495460" y="248510"/>
                        <a:pt x="1498473" y="252717"/>
                        <a:pt x="1497720" y="257164"/>
                      </a:cubicBezTo>
                      <a:cubicBezTo>
                        <a:pt x="1497058" y="261152"/>
                        <a:pt x="1493585" y="264000"/>
                        <a:pt x="1489671" y="264000"/>
                      </a:cubicBezTo>
                      <a:close/>
                      <a:moveTo>
                        <a:pt x="1292139" y="230961"/>
                      </a:moveTo>
                      <a:cubicBezTo>
                        <a:pt x="1291699" y="230961"/>
                        <a:pt x="1291239" y="230925"/>
                        <a:pt x="1290780" y="230851"/>
                      </a:cubicBezTo>
                      <a:lnTo>
                        <a:pt x="1192014" y="214350"/>
                      </a:lnTo>
                      <a:cubicBezTo>
                        <a:pt x="1187567" y="213597"/>
                        <a:pt x="1184553" y="209389"/>
                        <a:pt x="1185307" y="204942"/>
                      </a:cubicBezTo>
                      <a:cubicBezTo>
                        <a:pt x="1186060" y="200496"/>
                        <a:pt x="1190250" y="197482"/>
                        <a:pt x="1194715" y="198235"/>
                      </a:cubicBezTo>
                      <a:lnTo>
                        <a:pt x="1293481" y="214736"/>
                      </a:lnTo>
                      <a:cubicBezTo>
                        <a:pt x="1297928" y="215490"/>
                        <a:pt x="1300941" y="219697"/>
                        <a:pt x="1300188" y="224144"/>
                      </a:cubicBezTo>
                      <a:cubicBezTo>
                        <a:pt x="1299526" y="228132"/>
                        <a:pt x="1296053" y="230980"/>
                        <a:pt x="1292139" y="230980"/>
                      </a:cubicBezTo>
                      <a:close/>
                      <a:moveTo>
                        <a:pt x="1094608" y="197941"/>
                      </a:moveTo>
                      <a:cubicBezTo>
                        <a:pt x="1094167" y="197941"/>
                        <a:pt x="1093707" y="197905"/>
                        <a:pt x="1093248" y="197831"/>
                      </a:cubicBezTo>
                      <a:lnTo>
                        <a:pt x="994482" y="181330"/>
                      </a:lnTo>
                      <a:cubicBezTo>
                        <a:pt x="990035" y="180577"/>
                        <a:pt x="987022" y="176369"/>
                        <a:pt x="987775" y="171922"/>
                      </a:cubicBezTo>
                      <a:cubicBezTo>
                        <a:pt x="988510" y="167476"/>
                        <a:pt x="992718" y="164462"/>
                        <a:pt x="997183" y="165215"/>
                      </a:cubicBezTo>
                      <a:lnTo>
                        <a:pt x="1095949" y="181716"/>
                      </a:lnTo>
                      <a:cubicBezTo>
                        <a:pt x="1100396" y="182470"/>
                        <a:pt x="1103409" y="186677"/>
                        <a:pt x="1102656" y="191124"/>
                      </a:cubicBezTo>
                      <a:cubicBezTo>
                        <a:pt x="1101994" y="195112"/>
                        <a:pt x="1098521" y="197960"/>
                        <a:pt x="1094608" y="197960"/>
                      </a:cubicBezTo>
                      <a:close/>
                      <a:moveTo>
                        <a:pt x="897076" y="164921"/>
                      </a:moveTo>
                      <a:cubicBezTo>
                        <a:pt x="896635" y="164921"/>
                        <a:pt x="896175" y="164885"/>
                        <a:pt x="895716" y="164811"/>
                      </a:cubicBezTo>
                      <a:lnTo>
                        <a:pt x="796950" y="148310"/>
                      </a:lnTo>
                      <a:cubicBezTo>
                        <a:pt x="792503" y="147557"/>
                        <a:pt x="789490" y="143349"/>
                        <a:pt x="790243" y="138902"/>
                      </a:cubicBezTo>
                      <a:cubicBezTo>
                        <a:pt x="790996" y="134456"/>
                        <a:pt x="795168" y="131442"/>
                        <a:pt x="799651" y="132195"/>
                      </a:cubicBezTo>
                      <a:lnTo>
                        <a:pt x="898417" y="148696"/>
                      </a:lnTo>
                      <a:cubicBezTo>
                        <a:pt x="902864" y="149450"/>
                        <a:pt x="905877" y="153657"/>
                        <a:pt x="905124" y="158104"/>
                      </a:cubicBezTo>
                      <a:cubicBezTo>
                        <a:pt x="904462" y="162110"/>
                        <a:pt x="900990" y="164940"/>
                        <a:pt x="897076" y="164940"/>
                      </a:cubicBezTo>
                      <a:close/>
                      <a:moveTo>
                        <a:pt x="699544" y="131901"/>
                      </a:moveTo>
                      <a:cubicBezTo>
                        <a:pt x="699103" y="131901"/>
                        <a:pt x="698643" y="131865"/>
                        <a:pt x="698184" y="131791"/>
                      </a:cubicBezTo>
                      <a:lnTo>
                        <a:pt x="599418" y="115290"/>
                      </a:lnTo>
                      <a:cubicBezTo>
                        <a:pt x="594971" y="114537"/>
                        <a:pt x="591958" y="110329"/>
                        <a:pt x="592711" y="105882"/>
                      </a:cubicBezTo>
                      <a:cubicBezTo>
                        <a:pt x="593446" y="101436"/>
                        <a:pt x="597636" y="98422"/>
                        <a:pt x="602119" y="99175"/>
                      </a:cubicBezTo>
                      <a:lnTo>
                        <a:pt x="700885" y="115676"/>
                      </a:lnTo>
                      <a:cubicBezTo>
                        <a:pt x="705332" y="116430"/>
                        <a:pt x="708346" y="120637"/>
                        <a:pt x="707592" y="125084"/>
                      </a:cubicBezTo>
                      <a:cubicBezTo>
                        <a:pt x="706931" y="129072"/>
                        <a:pt x="703458" y="131920"/>
                        <a:pt x="699544" y="131920"/>
                      </a:cubicBezTo>
                      <a:close/>
                      <a:moveTo>
                        <a:pt x="502012" y="98881"/>
                      </a:moveTo>
                      <a:cubicBezTo>
                        <a:pt x="501571" y="98881"/>
                        <a:pt x="501112" y="98845"/>
                        <a:pt x="500652" y="98771"/>
                      </a:cubicBezTo>
                      <a:lnTo>
                        <a:pt x="401886" y="82270"/>
                      </a:lnTo>
                      <a:cubicBezTo>
                        <a:pt x="397439" y="81517"/>
                        <a:pt x="394426" y="77309"/>
                        <a:pt x="395179" y="72862"/>
                      </a:cubicBezTo>
                      <a:cubicBezTo>
                        <a:pt x="395914" y="68397"/>
                        <a:pt x="400141" y="65402"/>
                        <a:pt x="404587" y="66155"/>
                      </a:cubicBezTo>
                      <a:lnTo>
                        <a:pt x="503353" y="82656"/>
                      </a:lnTo>
                      <a:cubicBezTo>
                        <a:pt x="507800" y="83410"/>
                        <a:pt x="510813" y="87618"/>
                        <a:pt x="510060" y="92064"/>
                      </a:cubicBezTo>
                      <a:cubicBezTo>
                        <a:pt x="509399" y="96070"/>
                        <a:pt x="505926" y="98900"/>
                        <a:pt x="502012" y="98900"/>
                      </a:cubicBezTo>
                      <a:close/>
                      <a:moveTo>
                        <a:pt x="304480" y="65861"/>
                      </a:moveTo>
                      <a:cubicBezTo>
                        <a:pt x="304039" y="65861"/>
                        <a:pt x="303580" y="65825"/>
                        <a:pt x="303120" y="65751"/>
                      </a:cubicBezTo>
                      <a:lnTo>
                        <a:pt x="204354" y="49250"/>
                      </a:lnTo>
                      <a:cubicBezTo>
                        <a:pt x="199907" y="48497"/>
                        <a:pt x="196894" y="44289"/>
                        <a:pt x="197647" y="39842"/>
                      </a:cubicBezTo>
                      <a:cubicBezTo>
                        <a:pt x="198382" y="35396"/>
                        <a:pt x="202572" y="32382"/>
                        <a:pt x="207055" y="33135"/>
                      </a:cubicBezTo>
                      <a:lnTo>
                        <a:pt x="305821" y="49636"/>
                      </a:lnTo>
                      <a:cubicBezTo>
                        <a:pt x="310268" y="50390"/>
                        <a:pt x="313282" y="54598"/>
                        <a:pt x="312528" y="59044"/>
                      </a:cubicBezTo>
                      <a:cubicBezTo>
                        <a:pt x="311867" y="63050"/>
                        <a:pt x="308394" y="65880"/>
                        <a:pt x="304480" y="65880"/>
                      </a:cubicBezTo>
                      <a:close/>
                      <a:moveTo>
                        <a:pt x="106948" y="32841"/>
                      </a:moveTo>
                      <a:cubicBezTo>
                        <a:pt x="106507" y="32841"/>
                        <a:pt x="106048" y="32805"/>
                        <a:pt x="105588" y="32731"/>
                      </a:cubicBezTo>
                      <a:lnTo>
                        <a:pt x="6822" y="16230"/>
                      </a:lnTo>
                      <a:cubicBezTo>
                        <a:pt x="2376" y="15477"/>
                        <a:pt x="-638" y="11269"/>
                        <a:pt x="115" y="6822"/>
                      </a:cubicBezTo>
                      <a:cubicBezTo>
                        <a:pt x="850" y="2376"/>
                        <a:pt x="5040" y="-638"/>
                        <a:pt x="9523" y="115"/>
                      </a:cubicBezTo>
                      <a:lnTo>
                        <a:pt x="108289" y="16616"/>
                      </a:lnTo>
                      <a:cubicBezTo>
                        <a:pt x="112736" y="17370"/>
                        <a:pt x="115750" y="21578"/>
                        <a:pt x="114996" y="26024"/>
                      </a:cubicBezTo>
                      <a:cubicBezTo>
                        <a:pt x="114335" y="30012"/>
                        <a:pt x="110862" y="32860"/>
                        <a:pt x="106948" y="32860"/>
                      </a:cubicBezTo>
                      <a:close/>
                    </a:path>
                  </a:pathLst>
                </a:custGeom>
                <a:solidFill>
                  <a:srgbClr val="BFC8D6"/>
                </a:solidFill>
                <a:ln w="1836" cap="flat">
                  <a:noFill/>
                  <a:prstDash val="solid"/>
                  <a:miter/>
                </a:ln>
              </p:spPr>
              <p:txBody>
                <a:bodyPr rtlCol="0" anchor="ctr"/>
                <a:lstStyle/>
                <a:p>
                  <a:endParaRPr lang="en-US"/>
                </a:p>
              </p:txBody>
            </p:sp>
            <p:sp>
              <p:nvSpPr>
                <p:cNvPr id="290" name="Freeform: Shape 23">
                  <a:extLst>
                    <a:ext uri="{FF2B5EF4-FFF2-40B4-BE49-F238E27FC236}">
                      <a16:creationId xmlns:a16="http://schemas.microsoft.com/office/drawing/2014/main" id="{4DEF4D4B-39E3-F0E7-BE79-35B33A35F308}"/>
                    </a:ext>
                  </a:extLst>
                </p:cNvPr>
                <p:cNvSpPr/>
                <p:nvPr/>
              </p:nvSpPr>
              <p:spPr>
                <a:xfrm>
                  <a:off x="10956156" y="2165460"/>
                  <a:ext cx="64728" cy="72568"/>
                </a:xfrm>
                <a:custGeom>
                  <a:avLst/>
                  <a:gdLst>
                    <a:gd name="connsiteX0" fmla="*/ 47211 w 64728"/>
                    <a:gd name="connsiteY0" fmla="*/ 72568 h 72568"/>
                    <a:gd name="connsiteX1" fmla="*/ 45649 w 64728"/>
                    <a:gd name="connsiteY1" fmla="*/ 72421 h 72568"/>
                    <a:gd name="connsiteX2" fmla="*/ 39181 w 64728"/>
                    <a:gd name="connsiteY2" fmla="*/ 62848 h 72568"/>
                    <a:gd name="connsiteX3" fmla="*/ 46917 w 64728"/>
                    <a:gd name="connsiteY3" fmla="*/ 22937 h 72568"/>
                    <a:gd name="connsiteX4" fmla="*/ 6822 w 64728"/>
                    <a:gd name="connsiteY4" fmla="*/ 16230 h 72568"/>
                    <a:gd name="connsiteX5" fmla="*/ 115 w 64728"/>
                    <a:gd name="connsiteY5" fmla="*/ 6822 h 72568"/>
                    <a:gd name="connsiteX6" fmla="*/ 9524 w 64728"/>
                    <a:gd name="connsiteY6" fmla="*/ 115 h 72568"/>
                    <a:gd name="connsiteX7" fmla="*/ 57905 w 64728"/>
                    <a:gd name="connsiteY7" fmla="*/ 8200 h 72568"/>
                    <a:gd name="connsiteX8" fmla="*/ 63271 w 64728"/>
                    <a:gd name="connsiteY8" fmla="*/ 11600 h 72568"/>
                    <a:gd name="connsiteX9" fmla="*/ 64575 w 64728"/>
                    <a:gd name="connsiteY9" fmla="*/ 17811 h 72568"/>
                    <a:gd name="connsiteX10" fmla="*/ 55222 w 64728"/>
                    <a:gd name="connsiteY10" fmla="*/ 65953 h 72568"/>
                    <a:gd name="connsiteX11" fmla="*/ 47211 w 64728"/>
                    <a:gd name="connsiteY11" fmla="*/ 72568 h 7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728" h="72568">
                      <a:moveTo>
                        <a:pt x="47211" y="72568"/>
                      </a:moveTo>
                      <a:cubicBezTo>
                        <a:pt x="46696" y="72568"/>
                        <a:pt x="46182" y="72513"/>
                        <a:pt x="45649" y="72421"/>
                      </a:cubicBezTo>
                      <a:cubicBezTo>
                        <a:pt x="41221" y="71558"/>
                        <a:pt x="38317" y="67276"/>
                        <a:pt x="39181" y="62848"/>
                      </a:cubicBezTo>
                      <a:lnTo>
                        <a:pt x="46917" y="22937"/>
                      </a:lnTo>
                      <a:lnTo>
                        <a:pt x="6822" y="16230"/>
                      </a:lnTo>
                      <a:cubicBezTo>
                        <a:pt x="2376" y="15477"/>
                        <a:pt x="-638" y="11269"/>
                        <a:pt x="115" y="6822"/>
                      </a:cubicBezTo>
                      <a:cubicBezTo>
                        <a:pt x="850" y="2376"/>
                        <a:pt x="5077" y="-638"/>
                        <a:pt x="9524" y="115"/>
                      </a:cubicBezTo>
                      <a:lnTo>
                        <a:pt x="57905" y="8200"/>
                      </a:lnTo>
                      <a:cubicBezTo>
                        <a:pt x="60073" y="8568"/>
                        <a:pt x="62021" y="9799"/>
                        <a:pt x="63271" y="11600"/>
                      </a:cubicBezTo>
                      <a:cubicBezTo>
                        <a:pt x="64538" y="13419"/>
                        <a:pt x="64998" y="15661"/>
                        <a:pt x="64575" y="17811"/>
                      </a:cubicBezTo>
                      <a:lnTo>
                        <a:pt x="55222" y="65953"/>
                      </a:lnTo>
                      <a:cubicBezTo>
                        <a:pt x="54469" y="69867"/>
                        <a:pt x="51051" y="72568"/>
                        <a:pt x="47211" y="72568"/>
                      </a:cubicBezTo>
                      <a:close/>
                    </a:path>
                  </a:pathLst>
                </a:custGeom>
                <a:solidFill>
                  <a:srgbClr val="BFC8D6"/>
                </a:solidFill>
                <a:ln w="1836" cap="flat">
                  <a:noFill/>
                  <a:prstDash val="solid"/>
                  <a:miter/>
                </a:ln>
              </p:spPr>
              <p:txBody>
                <a:bodyPr rtlCol="0" anchor="ctr"/>
                <a:lstStyle/>
                <a:p>
                  <a:endParaRPr lang="en-US"/>
                </a:p>
              </p:txBody>
            </p:sp>
            <p:sp>
              <p:nvSpPr>
                <p:cNvPr id="291" name="Freeform: Shape 24">
                  <a:extLst>
                    <a:ext uri="{FF2B5EF4-FFF2-40B4-BE49-F238E27FC236}">
                      <a16:creationId xmlns:a16="http://schemas.microsoft.com/office/drawing/2014/main" id="{92889E4D-608B-F92A-B15D-07771E866B54}"/>
                    </a:ext>
                  </a:extLst>
                </p:cNvPr>
                <p:cNvSpPr/>
                <p:nvPr/>
              </p:nvSpPr>
              <p:spPr>
                <a:xfrm>
                  <a:off x="10534981" y="2320458"/>
                  <a:ext cx="457365" cy="2289219"/>
                </a:xfrm>
                <a:custGeom>
                  <a:avLst/>
                  <a:gdLst>
                    <a:gd name="connsiteX0" fmla="*/ 8182 w 457365"/>
                    <a:gd name="connsiteY0" fmla="*/ 2289220 h 2289219"/>
                    <a:gd name="connsiteX1" fmla="*/ 6620 w 457365"/>
                    <a:gd name="connsiteY1" fmla="*/ 2289073 h 2289219"/>
                    <a:gd name="connsiteX2" fmla="*/ 152 w 457365"/>
                    <a:gd name="connsiteY2" fmla="*/ 2279500 h 2289219"/>
                    <a:gd name="connsiteX3" fmla="*/ 19336 w 457365"/>
                    <a:gd name="connsiteY3" fmla="*/ 2180679 h 2289219"/>
                    <a:gd name="connsiteX4" fmla="*/ 28909 w 457365"/>
                    <a:gd name="connsiteY4" fmla="*/ 2174210 h 2289219"/>
                    <a:gd name="connsiteX5" fmla="*/ 35377 w 457365"/>
                    <a:gd name="connsiteY5" fmla="*/ 2183784 h 2289219"/>
                    <a:gd name="connsiteX6" fmla="*/ 16193 w 457365"/>
                    <a:gd name="connsiteY6" fmla="*/ 2282605 h 2289219"/>
                    <a:gd name="connsiteX7" fmla="*/ 8182 w 457365"/>
                    <a:gd name="connsiteY7" fmla="*/ 2289220 h 2289219"/>
                    <a:gd name="connsiteX8" fmla="*/ 46531 w 457365"/>
                    <a:gd name="connsiteY8" fmla="*/ 2091578 h 2289219"/>
                    <a:gd name="connsiteX9" fmla="*/ 44969 w 457365"/>
                    <a:gd name="connsiteY9" fmla="*/ 2091431 h 2289219"/>
                    <a:gd name="connsiteX10" fmla="*/ 38501 w 457365"/>
                    <a:gd name="connsiteY10" fmla="*/ 2081857 h 2289219"/>
                    <a:gd name="connsiteX11" fmla="*/ 57684 w 457365"/>
                    <a:gd name="connsiteY11" fmla="*/ 1983036 h 2289219"/>
                    <a:gd name="connsiteX12" fmla="*/ 67258 w 457365"/>
                    <a:gd name="connsiteY12" fmla="*/ 1976568 h 2289219"/>
                    <a:gd name="connsiteX13" fmla="*/ 73726 w 457365"/>
                    <a:gd name="connsiteY13" fmla="*/ 1986142 h 2289219"/>
                    <a:gd name="connsiteX14" fmla="*/ 54542 w 457365"/>
                    <a:gd name="connsiteY14" fmla="*/ 2084963 h 2289219"/>
                    <a:gd name="connsiteX15" fmla="*/ 46531 w 457365"/>
                    <a:gd name="connsiteY15" fmla="*/ 2091578 h 2289219"/>
                    <a:gd name="connsiteX16" fmla="*/ 84879 w 457365"/>
                    <a:gd name="connsiteY16" fmla="*/ 1893936 h 2289219"/>
                    <a:gd name="connsiteX17" fmla="*/ 83318 w 457365"/>
                    <a:gd name="connsiteY17" fmla="*/ 1893789 h 2289219"/>
                    <a:gd name="connsiteX18" fmla="*/ 76850 w 457365"/>
                    <a:gd name="connsiteY18" fmla="*/ 1884215 h 2289219"/>
                    <a:gd name="connsiteX19" fmla="*/ 96033 w 457365"/>
                    <a:gd name="connsiteY19" fmla="*/ 1785394 h 2289219"/>
                    <a:gd name="connsiteX20" fmla="*/ 105606 w 457365"/>
                    <a:gd name="connsiteY20" fmla="*/ 1778926 h 2289219"/>
                    <a:gd name="connsiteX21" fmla="*/ 112074 w 457365"/>
                    <a:gd name="connsiteY21" fmla="*/ 1788500 h 2289219"/>
                    <a:gd name="connsiteX22" fmla="*/ 92891 w 457365"/>
                    <a:gd name="connsiteY22" fmla="*/ 1887321 h 2289219"/>
                    <a:gd name="connsiteX23" fmla="*/ 84879 w 457365"/>
                    <a:gd name="connsiteY23" fmla="*/ 1893936 h 2289219"/>
                    <a:gd name="connsiteX24" fmla="*/ 123228 w 457365"/>
                    <a:gd name="connsiteY24" fmla="*/ 1696294 h 2289219"/>
                    <a:gd name="connsiteX25" fmla="*/ 121666 w 457365"/>
                    <a:gd name="connsiteY25" fmla="*/ 1696147 h 2289219"/>
                    <a:gd name="connsiteX26" fmla="*/ 115198 w 457365"/>
                    <a:gd name="connsiteY26" fmla="*/ 1686573 h 2289219"/>
                    <a:gd name="connsiteX27" fmla="*/ 134382 w 457365"/>
                    <a:gd name="connsiteY27" fmla="*/ 1587752 h 2289219"/>
                    <a:gd name="connsiteX28" fmla="*/ 143955 w 457365"/>
                    <a:gd name="connsiteY28" fmla="*/ 1581284 h 2289219"/>
                    <a:gd name="connsiteX29" fmla="*/ 150423 w 457365"/>
                    <a:gd name="connsiteY29" fmla="*/ 1590858 h 2289219"/>
                    <a:gd name="connsiteX30" fmla="*/ 131239 w 457365"/>
                    <a:gd name="connsiteY30" fmla="*/ 1689679 h 2289219"/>
                    <a:gd name="connsiteX31" fmla="*/ 123228 w 457365"/>
                    <a:gd name="connsiteY31" fmla="*/ 1696294 h 2289219"/>
                    <a:gd name="connsiteX32" fmla="*/ 161577 w 457365"/>
                    <a:gd name="connsiteY32" fmla="*/ 1498651 h 2289219"/>
                    <a:gd name="connsiteX33" fmla="*/ 160015 w 457365"/>
                    <a:gd name="connsiteY33" fmla="*/ 1498504 h 2289219"/>
                    <a:gd name="connsiteX34" fmla="*/ 153547 w 457365"/>
                    <a:gd name="connsiteY34" fmla="*/ 1488931 h 2289219"/>
                    <a:gd name="connsiteX35" fmla="*/ 172730 w 457365"/>
                    <a:gd name="connsiteY35" fmla="*/ 1390110 h 2289219"/>
                    <a:gd name="connsiteX36" fmla="*/ 182304 w 457365"/>
                    <a:gd name="connsiteY36" fmla="*/ 1383642 h 2289219"/>
                    <a:gd name="connsiteX37" fmla="*/ 188772 w 457365"/>
                    <a:gd name="connsiteY37" fmla="*/ 1393215 h 2289219"/>
                    <a:gd name="connsiteX38" fmla="*/ 169588 w 457365"/>
                    <a:gd name="connsiteY38" fmla="*/ 1492036 h 2289219"/>
                    <a:gd name="connsiteX39" fmla="*/ 161577 w 457365"/>
                    <a:gd name="connsiteY39" fmla="*/ 1498651 h 2289219"/>
                    <a:gd name="connsiteX40" fmla="*/ 199926 w 457365"/>
                    <a:gd name="connsiteY40" fmla="*/ 1301009 h 2289219"/>
                    <a:gd name="connsiteX41" fmla="*/ 198364 w 457365"/>
                    <a:gd name="connsiteY41" fmla="*/ 1300862 h 2289219"/>
                    <a:gd name="connsiteX42" fmla="*/ 191896 w 457365"/>
                    <a:gd name="connsiteY42" fmla="*/ 1291289 h 2289219"/>
                    <a:gd name="connsiteX43" fmla="*/ 211079 w 457365"/>
                    <a:gd name="connsiteY43" fmla="*/ 1192468 h 2289219"/>
                    <a:gd name="connsiteX44" fmla="*/ 220653 w 457365"/>
                    <a:gd name="connsiteY44" fmla="*/ 1186000 h 2289219"/>
                    <a:gd name="connsiteX45" fmla="*/ 227121 w 457365"/>
                    <a:gd name="connsiteY45" fmla="*/ 1195573 h 2289219"/>
                    <a:gd name="connsiteX46" fmla="*/ 207937 w 457365"/>
                    <a:gd name="connsiteY46" fmla="*/ 1294394 h 2289219"/>
                    <a:gd name="connsiteX47" fmla="*/ 199926 w 457365"/>
                    <a:gd name="connsiteY47" fmla="*/ 1301009 h 2289219"/>
                    <a:gd name="connsiteX48" fmla="*/ 238274 w 457365"/>
                    <a:gd name="connsiteY48" fmla="*/ 1103367 h 2289219"/>
                    <a:gd name="connsiteX49" fmla="*/ 236713 w 457365"/>
                    <a:gd name="connsiteY49" fmla="*/ 1103220 h 2289219"/>
                    <a:gd name="connsiteX50" fmla="*/ 230245 w 457365"/>
                    <a:gd name="connsiteY50" fmla="*/ 1093647 h 2289219"/>
                    <a:gd name="connsiteX51" fmla="*/ 249428 w 457365"/>
                    <a:gd name="connsiteY51" fmla="*/ 994826 h 2289219"/>
                    <a:gd name="connsiteX52" fmla="*/ 259001 w 457365"/>
                    <a:gd name="connsiteY52" fmla="*/ 988358 h 2289219"/>
                    <a:gd name="connsiteX53" fmla="*/ 265469 w 457365"/>
                    <a:gd name="connsiteY53" fmla="*/ 997931 h 2289219"/>
                    <a:gd name="connsiteX54" fmla="*/ 246286 w 457365"/>
                    <a:gd name="connsiteY54" fmla="*/ 1096752 h 2289219"/>
                    <a:gd name="connsiteX55" fmla="*/ 238274 w 457365"/>
                    <a:gd name="connsiteY55" fmla="*/ 1103367 h 2289219"/>
                    <a:gd name="connsiteX56" fmla="*/ 276623 w 457365"/>
                    <a:gd name="connsiteY56" fmla="*/ 905725 h 2289219"/>
                    <a:gd name="connsiteX57" fmla="*/ 275061 w 457365"/>
                    <a:gd name="connsiteY57" fmla="*/ 905578 h 2289219"/>
                    <a:gd name="connsiteX58" fmla="*/ 268593 w 457365"/>
                    <a:gd name="connsiteY58" fmla="*/ 896005 h 2289219"/>
                    <a:gd name="connsiteX59" fmla="*/ 287777 w 457365"/>
                    <a:gd name="connsiteY59" fmla="*/ 797183 h 2289219"/>
                    <a:gd name="connsiteX60" fmla="*/ 297350 w 457365"/>
                    <a:gd name="connsiteY60" fmla="*/ 790716 h 2289219"/>
                    <a:gd name="connsiteX61" fmla="*/ 303818 w 457365"/>
                    <a:gd name="connsiteY61" fmla="*/ 800289 h 2289219"/>
                    <a:gd name="connsiteX62" fmla="*/ 284635 w 457365"/>
                    <a:gd name="connsiteY62" fmla="*/ 899110 h 2289219"/>
                    <a:gd name="connsiteX63" fmla="*/ 276623 w 457365"/>
                    <a:gd name="connsiteY63" fmla="*/ 905725 h 2289219"/>
                    <a:gd name="connsiteX64" fmla="*/ 314972 w 457365"/>
                    <a:gd name="connsiteY64" fmla="*/ 708083 h 2289219"/>
                    <a:gd name="connsiteX65" fmla="*/ 313410 w 457365"/>
                    <a:gd name="connsiteY65" fmla="*/ 707936 h 2289219"/>
                    <a:gd name="connsiteX66" fmla="*/ 306942 w 457365"/>
                    <a:gd name="connsiteY66" fmla="*/ 698363 h 2289219"/>
                    <a:gd name="connsiteX67" fmla="*/ 326125 w 457365"/>
                    <a:gd name="connsiteY67" fmla="*/ 599541 h 2289219"/>
                    <a:gd name="connsiteX68" fmla="*/ 335699 w 457365"/>
                    <a:gd name="connsiteY68" fmla="*/ 593073 h 2289219"/>
                    <a:gd name="connsiteX69" fmla="*/ 342167 w 457365"/>
                    <a:gd name="connsiteY69" fmla="*/ 602647 h 2289219"/>
                    <a:gd name="connsiteX70" fmla="*/ 322983 w 457365"/>
                    <a:gd name="connsiteY70" fmla="*/ 701468 h 2289219"/>
                    <a:gd name="connsiteX71" fmla="*/ 314972 w 457365"/>
                    <a:gd name="connsiteY71" fmla="*/ 708083 h 2289219"/>
                    <a:gd name="connsiteX72" fmla="*/ 353321 w 457365"/>
                    <a:gd name="connsiteY72" fmla="*/ 510441 h 2289219"/>
                    <a:gd name="connsiteX73" fmla="*/ 351759 w 457365"/>
                    <a:gd name="connsiteY73" fmla="*/ 510294 h 2289219"/>
                    <a:gd name="connsiteX74" fmla="*/ 345291 w 457365"/>
                    <a:gd name="connsiteY74" fmla="*/ 500720 h 2289219"/>
                    <a:gd name="connsiteX75" fmla="*/ 364474 w 457365"/>
                    <a:gd name="connsiteY75" fmla="*/ 401899 h 2289219"/>
                    <a:gd name="connsiteX76" fmla="*/ 374048 w 457365"/>
                    <a:gd name="connsiteY76" fmla="*/ 395431 h 2289219"/>
                    <a:gd name="connsiteX77" fmla="*/ 380516 w 457365"/>
                    <a:gd name="connsiteY77" fmla="*/ 405005 h 2289219"/>
                    <a:gd name="connsiteX78" fmla="*/ 361332 w 457365"/>
                    <a:gd name="connsiteY78" fmla="*/ 503826 h 2289219"/>
                    <a:gd name="connsiteX79" fmla="*/ 353321 w 457365"/>
                    <a:gd name="connsiteY79" fmla="*/ 510441 h 2289219"/>
                    <a:gd name="connsiteX80" fmla="*/ 391670 w 457365"/>
                    <a:gd name="connsiteY80" fmla="*/ 312799 h 2289219"/>
                    <a:gd name="connsiteX81" fmla="*/ 390108 w 457365"/>
                    <a:gd name="connsiteY81" fmla="*/ 312652 h 2289219"/>
                    <a:gd name="connsiteX82" fmla="*/ 383639 w 457365"/>
                    <a:gd name="connsiteY82" fmla="*/ 303078 h 2289219"/>
                    <a:gd name="connsiteX83" fmla="*/ 402823 w 457365"/>
                    <a:gd name="connsiteY83" fmla="*/ 204257 h 2289219"/>
                    <a:gd name="connsiteX84" fmla="*/ 412396 w 457365"/>
                    <a:gd name="connsiteY84" fmla="*/ 197789 h 2289219"/>
                    <a:gd name="connsiteX85" fmla="*/ 418864 w 457365"/>
                    <a:gd name="connsiteY85" fmla="*/ 207363 h 2289219"/>
                    <a:gd name="connsiteX86" fmla="*/ 399681 w 457365"/>
                    <a:gd name="connsiteY86" fmla="*/ 306184 h 2289219"/>
                    <a:gd name="connsiteX87" fmla="*/ 391670 w 457365"/>
                    <a:gd name="connsiteY87" fmla="*/ 312799 h 2289219"/>
                    <a:gd name="connsiteX88" fmla="*/ 430018 w 457365"/>
                    <a:gd name="connsiteY88" fmla="*/ 115157 h 2289219"/>
                    <a:gd name="connsiteX89" fmla="*/ 428456 w 457365"/>
                    <a:gd name="connsiteY89" fmla="*/ 115010 h 2289219"/>
                    <a:gd name="connsiteX90" fmla="*/ 421988 w 457365"/>
                    <a:gd name="connsiteY90" fmla="*/ 105436 h 2289219"/>
                    <a:gd name="connsiteX91" fmla="*/ 441172 w 457365"/>
                    <a:gd name="connsiteY91" fmla="*/ 6615 h 2289219"/>
                    <a:gd name="connsiteX92" fmla="*/ 450745 w 457365"/>
                    <a:gd name="connsiteY92" fmla="*/ 147 h 2289219"/>
                    <a:gd name="connsiteX93" fmla="*/ 457213 w 457365"/>
                    <a:gd name="connsiteY93" fmla="*/ 9720 h 2289219"/>
                    <a:gd name="connsiteX94" fmla="*/ 438030 w 457365"/>
                    <a:gd name="connsiteY94" fmla="*/ 108541 h 2289219"/>
                    <a:gd name="connsiteX95" fmla="*/ 430018 w 457365"/>
                    <a:gd name="connsiteY95" fmla="*/ 115157 h 228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57365" h="2289219">
                      <a:moveTo>
                        <a:pt x="8182" y="2289220"/>
                      </a:moveTo>
                      <a:cubicBezTo>
                        <a:pt x="7667" y="2289220"/>
                        <a:pt x="7153" y="2289165"/>
                        <a:pt x="6620" y="2289073"/>
                      </a:cubicBezTo>
                      <a:cubicBezTo>
                        <a:pt x="2191" y="2288209"/>
                        <a:pt x="-712" y="2283928"/>
                        <a:pt x="152" y="2279500"/>
                      </a:cubicBezTo>
                      <a:lnTo>
                        <a:pt x="19336" y="2180679"/>
                      </a:lnTo>
                      <a:cubicBezTo>
                        <a:pt x="20199" y="2176250"/>
                        <a:pt x="24481" y="2173347"/>
                        <a:pt x="28909" y="2174210"/>
                      </a:cubicBezTo>
                      <a:cubicBezTo>
                        <a:pt x="33338" y="2175074"/>
                        <a:pt x="36240" y="2179356"/>
                        <a:pt x="35377" y="2183784"/>
                      </a:cubicBezTo>
                      <a:lnTo>
                        <a:pt x="16193" y="2282605"/>
                      </a:lnTo>
                      <a:cubicBezTo>
                        <a:pt x="15440" y="2286519"/>
                        <a:pt x="12022" y="2289220"/>
                        <a:pt x="8182" y="2289220"/>
                      </a:cubicBezTo>
                      <a:close/>
                      <a:moveTo>
                        <a:pt x="46531" y="2091578"/>
                      </a:moveTo>
                      <a:cubicBezTo>
                        <a:pt x="46016" y="2091578"/>
                        <a:pt x="45502" y="2091523"/>
                        <a:pt x="44969" y="2091431"/>
                      </a:cubicBezTo>
                      <a:cubicBezTo>
                        <a:pt x="40540" y="2090567"/>
                        <a:pt x="37637" y="2086286"/>
                        <a:pt x="38501" y="2081857"/>
                      </a:cubicBezTo>
                      <a:lnTo>
                        <a:pt x="57684" y="1983036"/>
                      </a:lnTo>
                      <a:cubicBezTo>
                        <a:pt x="58548" y="1978608"/>
                        <a:pt x="62848" y="1975705"/>
                        <a:pt x="67258" y="1976568"/>
                      </a:cubicBezTo>
                      <a:cubicBezTo>
                        <a:pt x="71686" y="1977432"/>
                        <a:pt x="74589" y="1981713"/>
                        <a:pt x="73726" y="1986142"/>
                      </a:cubicBezTo>
                      <a:lnTo>
                        <a:pt x="54542" y="2084963"/>
                      </a:lnTo>
                      <a:cubicBezTo>
                        <a:pt x="53789" y="2088877"/>
                        <a:pt x="50371" y="2091578"/>
                        <a:pt x="46531" y="2091578"/>
                      </a:cubicBezTo>
                      <a:close/>
                      <a:moveTo>
                        <a:pt x="84879" y="1893936"/>
                      </a:moveTo>
                      <a:cubicBezTo>
                        <a:pt x="84365" y="1893936"/>
                        <a:pt x="83851" y="1893881"/>
                        <a:pt x="83318" y="1893789"/>
                      </a:cubicBezTo>
                      <a:cubicBezTo>
                        <a:pt x="78889" y="1892925"/>
                        <a:pt x="75986" y="1888644"/>
                        <a:pt x="76850" y="1884215"/>
                      </a:cubicBezTo>
                      <a:lnTo>
                        <a:pt x="96033" y="1785394"/>
                      </a:lnTo>
                      <a:cubicBezTo>
                        <a:pt x="96897" y="1780966"/>
                        <a:pt x="101196" y="1778063"/>
                        <a:pt x="105606" y="1778926"/>
                      </a:cubicBezTo>
                      <a:cubicBezTo>
                        <a:pt x="110035" y="1779790"/>
                        <a:pt x="112938" y="1784071"/>
                        <a:pt x="112074" y="1788500"/>
                      </a:cubicBezTo>
                      <a:lnTo>
                        <a:pt x="92891" y="1887321"/>
                      </a:lnTo>
                      <a:cubicBezTo>
                        <a:pt x="92138" y="1891235"/>
                        <a:pt x="88720" y="1893936"/>
                        <a:pt x="84879" y="1893936"/>
                      </a:cubicBezTo>
                      <a:close/>
                      <a:moveTo>
                        <a:pt x="123228" y="1696294"/>
                      </a:moveTo>
                      <a:cubicBezTo>
                        <a:pt x="122714" y="1696294"/>
                        <a:pt x="122199" y="1696238"/>
                        <a:pt x="121666" y="1696147"/>
                      </a:cubicBezTo>
                      <a:cubicBezTo>
                        <a:pt x="117238" y="1695283"/>
                        <a:pt x="114334" y="1691002"/>
                        <a:pt x="115198" y="1686573"/>
                      </a:cubicBezTo>
                      <a:lnTo>
                        <a:pt x="134382" y="1587752"/>
                      </a:lnTo>
                      <a:cubicBezTo>
                        <a:pt x="135246" y="1583324"/>
                        <a:pt x="139545" y="1580439"/>
                        <a:pt x="143955" y="1581284"/>
                      </a:cubicBezTo>
                      <a:cubicBezTo>
                        <a:pt x="148384" y="1582148"/>
                        <a:pt x="151287" y="1586429"/>
                        <a:pt x="150423" y="1590858"/>
                      </a:cubicBezTo>
                      <a:lnTo>
                        <a:pt x="131239" y="1689679"/>
                      </a:lnTo>
                      <a:cubicBezTo>
                        <a:pt x="130486" y="1693593"/>
                        <a:pt x="127069" y="1696294"/>
                        <a:pt x="123228" y="1696294"/>
                      </a:cubicBezTo>
                      <a:close/>
                      <a:moveTo>
                        <a:pt x="161577" y="1498651"/>
                      </a:moveTo>
                      <a:cubicBezTo>
                        <a:pt x="161063" y="1498651"/>
                        <a:pt x="160548" y="1498596"/>
                        <a:pt x="160015" y="1498504"/>
                      </a:cubicBezTo>
                      <a:cubicBezTo>
                        <a:pt x="155586" y="1497641"/>
                        <a:pt x="152683" y="1493359"/>
                        <a:pt x="153547" y="1488931"/>
                      </a:cubicBezTo>
                      <a:lnTo>
                        <a:pt x="172730" y="1390110"/>
                      </a:lnTo>
                      <a:cubicBezTo>
                        <a:pt x="173594" y="1385682"/>
                        <a:pt x="177894" y="1382797"/>
                        <a:pt x="182304" y="1383642"/>
                      </a:cubicBezTo>
                      <a:cubicBezTo>
                        <a:pt x="186732" y="1384506"/>
                        <a:pt x="189635" y="1388787"/>
                        <a:pt x="188772" y="1393215"/>
                      </a:cubicBezTo>
                      <a:lnTo>
                        <a:pt x="169588" y="1492036"/>
                      </a:lnTo>
                      <a:cubicBezTo>
                        <a:pt x="168835" y="1495950"/>
                        <a:pt x="165417" y="1498651"/>
                        <a:pt x="161577" y="1498651"/>
                      </a:cubicBezTo>
                      <a:close/>
                      <a:moveTo>
                        <a:pt x="199926" y="1301009"/>
                      </a:moveTo>
                      <a:cubicBezTo>
                        <a:pt x="199411" y="1301009"/>
                        <a:pt x="198897" y="1300954"/>
                        <a:pt x="198364" y="1300862"/>
                      </a:cubicBezTo>
                      <a:cubicBezTo>
                        <a:pt x="193935" y="1299999"/>
                        <a:pt x="191032" y="1295717"/>
                        <a:pt x="191896" y="1291289"/>
                      </a:cubicBezTo>
                      <a:lnTo>
                        <a:pt x="211079" y="1192468"/>
                      </a:lnTo>
                      <a:cubicBezTo>
                        <a:pt x="211943" y="1188040"/>
                        <a:pt x="216261" y="1185155"/>
                        <a:pt x="220653" y="1186000"/>
                      </a:cubicBezTo>
                      <a:cubicBezTo>
                        <a:pt x="225081" y="1186863"/>
                        <a:pt x="227984" y="1191145"/>
                        <a:pt x="227121" y="1195573"/>
                      </a:cubicBezTo>
                      <a:lnTo>
                        <a:pt x="207937" y="1294394"/>
                      </a:lnTo>
                      <a:cubicBezTo>
                        <a:pt x="207184" y="1298308"/>
                        <a:pt x="203766" y="1301009"/>
                        <a:pt x="199926" y="1301009"/>
                      </a:cubicBezTo>
                      <a:close/>
                      <a:moveTo>
                        <a:pt x="238274" y="1103367"/>
                      </a:moveTo>
                      <a:cubicBezTo>
                        <a:pt x="237760" y="1103367"/>
                        <a:pt x="237246" y="1103312"/>
                        <a:pt x="236713" y="1103220"/>
                      </a:cubicBezTo>
                      <a:cubicBezTo>
                        <a:pt x="232284" y="1102357"/>
                        <a:pt x="229381" y="1098075"/>
                        <a:pt x="230245" y="1093647"/>
                      </a:cubicBezTo>
                      <a:lnTo>
                        <a:pt x="249428" y="994826"/>
                      </a:lnTo>
                      <a:cubicBezTo>
                        <a:pt x="250292" y="990397"/>
                        <a:pt x="254610" y="987512"/>
                        <a:pt x="259001" y="988358"/>
                      </a:cubicBezTo>
                      <a:cubicBezTo>
                        <a:pt x="263430" y="989221"/>
                        <a:pt x="266333" y="993503"/>
                        <a:pt x="265469" y="997931"/>
                      </a:cubicBezTo>
                      <a:lnTo>
                        <a:pt x="246286" y="1096752"/>
                      </a:lnTo>
                      <a:cubicBezTo>
                        <a:pt x="245533" y="1100666"/>
                        <a:pt x="242115" y="1103367"/>
                        <a:pt x="238274" y="1103367"/>
                      </a:cubicBezTo>
                      <a:close/>
                      <a:moveTo>
                        <a:pt x="276623" y="905725"/>
                      </a:moveTo>
                      <a:cubicBezTo>
                        <a:pt x="276109" y="905725"/>
                        <a:pt x="275594" y="905670"/>
                        <a:pt x="275061" y="905578"/>
                      </a:cubicBezTo>
                      <a:cubicBezTo>
                        <a:pt x="270633" y="904714"/>
                        <a:pt x="267729" y="900433"/>
                        <a:pt x="268593" y="896005"/>
                      </a:cubicBezTo>
                      <a:lnTo>
                        <a:pt x="287777" y="797183"/>
                      </a:lnTo>
                      <a:cubicBezTo>
                        <a:pt x="288641" y="792755"/>
                        <a:pt x="292940" y="789870"/>
                        <a:pt x="297350" y="790716"/>
                      </a:cubicBezTo>
                      <a:cubicBezTo>
                        <a:pt x="301779" y="791579"/>
                        <a:pt x="304682" y="795861"/>
                        <a:pt x="303818" y="800289"/>
                      </a:cubicBezTo>
                      <a:lnTo>
                        <a:pt x="284635" y="899110"/>
                      </a:lnTo>
                      <a:cubicBezTo>
                        <a:pt x="283881" y="903024"/>
                        <a:pt x="280464" y="905725"/>
                        <a:pt x="276623" y="905725"/>
                      </a:cubicBezTo>
                      <a:close/>
                      <a:moveTo>
                        <a:pt x="314972" y="708083"/>
                      </a:moveTo>
                      <a:cubicBezTo>
                        <a:pt x="314458" y="708083"/>
                        <a:pt x="313943" y="708028"/>
                        <a:pt x="313410" y="707936"/>
                      </a:cubicBezTo>
                      <a:cubicBezTo>
                        <a:pt x="308982" y="707072"/>
                        <a:pt x="306078" y="702791"/>
                        <a:pt x="306942" y="698363"/>
                      </a:cubicBezTo>
                      <a:lnTo>
                        <a:pt x="326125" y="599541"/>
                      </a:lnTo>
                      <a:cubicBezTo>
                        <a:pt x="326989" y="595113"/>
                        <a:pt x="331289" y="592228"/>
                        <a:pt x="335699" y="593073"/>
                      </a:cubicBezTo>
                      <a:cubicBezTo>
                        <a:pt x="340127" y="593937"/>
                        <a:pt x="343030" y="598218"/>
                        <a:pt x="342167" y="602647"/>
                      </a:cubicBezTo>
                      <a:lnTo>
                        <a:pt x="322983" y="701468"/>
                      </a:lnTo>
                      <a:cubicBezTo>
                        <a:pt x="322230" y="705382"/>
                        <a:pt x="318812" y="708083"/>
                        <a:pt x="314972" y="708083"/>
                      </a:cubicBezTo>
                      <a:close/>
                      <a:moveTo>
                        <a:pt x="353321" y="510441"/>
                      </a:moveTo>
                      <a:cubicBezTo>
                        <a:pt x="352806" y="510441"/>
                        <a:pt x="352292" y="510386"/>
                        <a:pt x="351759" y="510294"/>
                      </a:cubicBezTo>
                      <a:cubicBezTo>
                        <a:pt x="347330" y="509430"/>
                        <a:pt x="344427" y="505149"/>
                        <a:pt x="345291" y="500720"/>
                      </a:cubicBezTo>
                      <a:lnTo>
                        <a:pt x="364474" y="401899"/>
                      </a:lnTo>
                      <a:cubicBezTo>
                        <a:pt x="365338" y="397471"/>
                        <a:pt x="369637" y="394586"/>
                        <a:pt x="374048" y="395431"/>
                      </a:cubicBezTo>
                      <a:cubicBezTo>
                        <a:pt x="378476" y="396295"/>
                        <a:pt x="381379" y="400576"/>
                        <a:pt x="380516" y="405005"/>
                      </a:cubicBezTo>
                      <a:lnTo>
                        <a:pt x="361332" y="503826"/>
                      </a:lnTo>
                      <a:cubicBezTo>
                        <a:pt x="360579" y="507740"/>
                        <a:pt x="357161" y="510441"/>
                        <a:pt x="353321" y="510441"/>
                      </a:cubicBezTo>
                      <a:close/>
                      <a:moveTo>
                        <a:pt x="391670" y="312799"/>
                      </a:moveTo>
                      <a:cubicBezTo>
                        <a:pt x="391155" y="312799"/>
                        <a:pt x="390640" y="312744"/>
                        <a:pt x="390108" y="312652"/>
                      </a:cubicBezTo>
                      <a:cubicBezTo>
                        <a:pt x="385679" y="311788"/>
                        <a:pt x="382776" y="307507"/>
                        <a:pt x="383639" y="303078"/>
                      </a:cubicBezTo>
                      <a:lnTo>
                        <a:pt x="402823" y="204257"/>
                      </a:lnTo>
                      <a:cubicBezTo>
                        <a:pt x="403687" y="199829"/>
                        <a:pt x="407986" y="196944"/>
                        <a:pt x="412396" y="197789"/>
                      </a:cubicBezTo>
                      <a:cubicBezTo>
                        <a:pt x="416825" y="198653"/>
                        <a:pt x="419728" y="202934"/>
                        <a:pt x="418864" y="207363"/>
                      </a:cubicBezTo>
                      <a:lnTo>
                        <a:pt x="399681" y="306184"/>
                      </a:lnTo>
                      <a:cubicBezTo>
                        <a:pt x="398928" y="310097"/>
                        <a:pt x="395510" y="312799"/>
                        <a:pt x="391670" y="312799"/>
                      </a:cubicBezTo>
                      <a:close/>
                      <a:moveTo>
                        <a:pt x="430018" y="115157"/>
                      </a:moveTo>
                      <a:cubicBezTo>
                        <a:pt x="429504" y="115157"/>
                        <a:pt x="428989" y="115101"/>
                        <a:pt x="428456" y="115010"/>
                      </a:cubicBezTo>
                      <a:cubicBezTo>
                        <a:pt x="424028" y="114146"/>
                        <a:pt x="421124" y="109865"/>
                        <a:pt x="421988" y="105436"/>
                      </a:cubicBezTo>
                      <a:lnTo>
                        <a:pt x="441172" y="6615"/>
                      </a:lnTo>
                      <a:cubicBezTo>
                        <a:pt x="442035" y="2187"/>
                        <a:pt x="446353" y="-698"/>
                        <a:pt x="450745" y="147"/>
                      </a:cubicBezTo>
                      <a:cubicBezTo>
                        <a:pt x="455173" y="1011"/>
                        <a:pt x="458077" y="5292"/>
                        <a:pt x="457213" y="9720"/>
                      </a:cubicBezTo>
                      <a:lnTo>
                        <a:pt x="438030" y="108541"/>
                      </a:lnTo>
                      <a:cubicBezTo>
                        <a:pt x="437276" y="112455"/>
                        <a:pt x="433859" y="115157"/>
                        <a:pt x="430018" y="115157"/>
                      </a:cubicBezTo>
                      <a:close/>
                    </a:path>
                  </a:pathLst>
                </a:custGeom>
                <a:solidFill>
                  <a:srgbClr val="BFC8D6"/>
                </a:solidFill>
                <a:ln w="1836" cap="flat">
                  <a:noFill/>
                  <a:prstDash val="solid"/>
                  <a:miter/>
                </a:ln>
              </p:spPr>
              <p:txBody>
                <a:bodyPr rtlCol="0" anchor="ctr"/>
                <a:lstStyle/>
                <a:p>
                  <a:endParaRPr lang="en-US"/>
                </a:p>
              </p:txBody>
            </p:sp>
            <p:sp>
              <p:nvSpPr>
                <p:cNvPr id="292" name="Freeform: Shape 25">
                  <a:extLst>
                    <a:ext uri="{FF2B5EF4-FFF2-40B4-BE49-F238E27FC236}">
                      <a16:creationId xmlns:a16="http://schemas.microsoft.com/office/drawing/2014/main" id="{8B87BFB4-7C63-1E30-A6A7-196C6BD57F9B}"/>
                    </a:ext>
                  </a:extLst>
                </p:cNvPr>
                <p:cNvSpPr/>
                <p:nvPr/>
              </p:nvSpPr>
              <p:spPr>
                <a:xfrm>
                  <a:off x="10458143" y="4692182"/>
                  <a:ext cx="74000" cy="64478"/>
                </a:xfrm>
                <a:custGeom>
                  <a:avLst/>
                  <a:gdLst>
                    <a:gd name="connsiteX0" fmla="*/ 56483 w 74000"/>
                    <a:gd name="connsiteY0" fmla="*/ 64478 h 64478"/>
                    <a:gd name="connsiteX1" fmla="*/ 55069 w 74000"/>
                    <a:gd name="connsiteY1" fmla="*/ 64349 h 64478"/>
                    <a:gd name="connsiteX2" fmla="*/ 6760 w 74000"/>
                    <a:gd name="connsiteY2" fmla="*/ 55897 h 64478"/>
                    <a:gd name="connsiteX3" fmla="*/ 127 w 74000"/>
                    <a:gd name="connsiteY3" fmla="*/ 46434 h 64478"/>
                    <a:gd name="connsiteX4" fmla="*/ 9590 w 74000"/>
                    <a:gd name="connsiteY4" fmla="*/ 39800 h 64478"/>
                    <a:gd name="connsiteX5" fmla="*/ 49997 w 74000"/>
                    <a:gd name="connsiteY5" fmla="*/ 46875 h 64478"/>
                    <a:gd name="connsiteX6" fmla="*/ 57807 w 74000"/>
                    <a:gd name="connsiteY6" fmla="*/ 6615 h 64478"/>
                    <a:gd name="connsiteX7" fmla="*/ 67380 w 74000"/>
                    <a:gd name="connsiteY7" fmla="*/ 147 h 64478"/>
                    <a:gd name="connsiteX8" fmla="*/ 73848 w 74000"/>
                    <a:gd name="connsiteY8" fmla="*/ 9720 h 64478"/>
                    <a:gd name="connsiteX9" fmla="*/ 64513 w 74000"/>
                    <a:gd name="connsiteY9" fmla="*/ 57863 h 64478"/>
                    <a:gd name="connsiteX10" fmla="*/ 56502 w 74000"/>
                    <a:gd name="connsiteY10" fmla="*/ 64478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000" h="64478">
                      <a:moveTo>
                        <a:pt x="56483" y="64478"/>
                      </a:moveTo>
                      <a:cubicBezTo>
                        <a:pt x="56005" y="64478"/>
                        <a:pt x="55546" y="64441"/>
                        <a:pt x="55069" y="64349"/>
                      </a:cubicBezTo>
                      <a:lnTo>
                        <a:pt x="6760" y="55897"/>
                      </a:lnTo>
                      <a:cubicBezTo>
                        <a:pt x="2314" y="55125"/>
                        <a:pt x="-663" y="50881"/>
                        <a:pt x="127" y="46434"/>
                      </a:cubicBezTo>
                      <a:cubicBezTo>
                        <a:pt x="899" y="41987"/>
                        <a:pt x="5052" y="38992"/>
                        <a:pt x="9590" y="39800"/>
                      </a:cubicBezTo>
                      <a:lnTo>
                        <a:pt x="49997" y="46875"/>
                      </a:lnTo>
                      <a:lnTo>
                        <a:pt x="57807" y="6615"/>
                      </a:lnTo>
                      <a:cubicBezTo>
                        <a:pt x="58670" y="2187"/>
                        <a:pt x="62951" y="-698"/>
                        <a:pt x="67380" y="147"/>
                      </a:cubicBezTo>
                      <a:cubicBezTo>
                        <a:pt x="71808" y="1011"/>
                        <a:pt x="74712" y="5292"/>
                        <a:pt x="73848" y="9720"/>
                      </a:cubicBezTo>
                      <a:lnTo>
                        <a:pt x="64513" y="57863"/>
                      </a:lnTo>
                      <a:cubicBezTo>
                        <a:pt x="63760" y="61758"/>
                        <a:pt x="60342" y="64478"/>
                        <a:pt x="56502" y="64478"/>
                      </a:cubicBezTo>
                      <a:close/>
                    </a:path>
                  </a:pathLst>
                </a:custGeom>
                <a:solidFill>
                  <a:srgbClr val="BFC8D6"/>
                </a:solidFill>
                <a:ln w="1836" cap="flat">
                  <a:noFill/>
                  <a:prstDash val="solid"/>
                  <a:miter/>
                </a:ln>
              </p:spPr>
              <p:txBody>
                <a:bodyPr rtlCol="0" anchor="ctr"/>
                <a:lstStyle/>
                <a:p>
                  <a:endParaRPr lang="en-US"/>
                </a:p>
              </p:txBody>
            </p:sp>
            <p:sp>
              <p:nvSpPr>
                <p:cNvPr id="293" name="Freeform: Shape 26">
                  <a:extLst>
                    <a:ext uri="{FF2B5EF4-FFF2-40B4-BE49-F238E27FC236}">
                      <a16:creationId xmlns:a16="http://schemas.microsoft.com/office/drawing/2014/main" id="{7C59C0F8-F76D-A3C4-9DA7-D92125F48B8F}"/>
                    </a:ext>
                  </a:extLst>
                </p:cNvPr>
                <p:cNvSpPr/>
                <p:nvPr/>
              </p:nvSpPr>
              <p:spPr>
                <a:xfrm>
                  <a:off x="7984640" y="4298756"/>
                  <a:ext cx="2394726" cy="432786"/>
                </a:xfrm>
                <a:custGeom>
                  <a:avLst/>
                  <a:gdLst>
                    <a:gd name="connsiteX0" fmla="*/ 2386551 w 2394726"/>
                    <a:gd name="connsiteY0" fmla="*/ 432786 h 432786"/>
                    <a:gd name="connsiteX1" fmla="*/ 2385137 w 2394726"/>
                    <a:gd name="connsiteY1" fmla="*/ 432657 h 432786"/>
                    <a:gd name="connsiteX2" fmla="*/ 2290009 w 2394726"/>
                    <a:gd name="connsiteY2" fmla="*/ 415991 h 432786"/>
                    <a:gd name="connsiteX3" fmla="*/ 2283376 w 2394726"/>
                    <a:gd name="connsiteY3" fmla="*/ 406528 h 432786"/>
                    <a:gd name="connsiteX4" fmla="*/ 2292839 w 2394726"/>
                    <a:gd name="connsiteY4" fmla="*/ 399895 h 432786"/>
                    <a:gd name="connsiteX5" fmla="*/ 2387966 w 2394726"/>
                    <a:gd name="connsiteY5" fmla="*/ 416561 h 432786"/>
                    <a:gd name="connsiteX6" fmla="*/ 2394600 w 2394726"/>
                    <a:gd name="connsiteY6" fmla="*/ 426024 h 432786"/>
                    <a:gd name="connsiteX7" fmla="*/ 2386551 w 2394726"/>
                    <a:gd name="connsiteY7" fmla="*/ 432786 h 432786"/>
                    <a:gd name="connsiteX8" fmla="*/ 2196278 w 2394726"/>
                    <a:gd name="connsiteY8" fmla="*/ 399472 h 432786"/>
                    <a:gd name="connsiteX9" fmla="*/ 2194863 w 2394726"/>
                    <a:gd name="connsiteY9" fmla="*/ 399344 h 432786"/>
                    <a:gd name="connsiteX10" fmla="*/ 2099735 w 2394726"/>
                    <a:gd name="connsiteY10" fmla="*/ 382677 h 432786"/>
                    <a:gd name="connsiteX11" fmla="*/ 2093102 w 2394726"/>
                    <a:gd name="connsiteY11" fmla="*/ 373214 h 432786"/>
                    <a:gd name="connsiteX12" fmla="*/ 2102565 w 2394726"/>
                    <a:gd name="connsiteY12" fmla="*/ 366581 h 432786"/>
                    <a:gd name="connsiteX13" fmla="*/ 2197693 w 2394726"/>
                    <a:gd name="connsiteY13" fmla="*/ 383247 h 432786"/>
                    <a:gd name="connsiteX14" fmla="*/ 2204326 w 2394726"/>
                    <a:gd name="connsiteY14" fmla="*/ 392710 h 432786"/>
                    <a:gd name="connsiteX15" fmla="*/ 2196278 w 2394726"/>
                    <a:gd name="connsiteY15" fmla="*/ 399472 h 432786"/>
                    <a:gd name="connsiteX16" fmla="*/ 2006022 w 2394726"/>
                    <a:gd name="connsiteY16" fmla="*/ 366158 h 432786"/>
                    <a:gd name="connsiteX17" fmla="*/ 2004607 w 2394726"/>
                    <a:gd name="connsiteY17" fmla="*/ 366030 h 432786"/>
                    <a:gd name="connsiteX18" fmla="*/ 1909461 w 2394726"/>
                    <a:gd name="connsiteY18" fmla="*/ 349363 h 432786"/>
                    <a:gd name="connsiteX19" fmla="*/ 1902828 w 2394726"/>
                    <a:gd name="connsiteY19" fmla="*/ 339900 h 432786"/>
                    <a:gd name="connsiteX20" fmla="*/ 1912291 w 2394726"/>
                    <a:gd name="connsiteY20" fmla="*/ 333267 h 432786"/>
                    <a:gd name="connsiteX21" fmla="*/ 2007437 w 2394726"/>
                    <a:gd name="connsiteY21" fmla="*/ 349933 h 432786"/>
                    <a:gd name="connsiteX22" fmla="*/ 2014070 w 2394726"/>
                    <a:gd name="connsiteY22" fmla="*/ 359396 h 432786"/>
                    <a:gd name="connsiteX23" fmla="*/ 2006022 w 2394726"/>
                    <a:gd name="connsiteY23" fmla="*/ 366158 h 432786"/>
                    <a:gd name="connsiteX24" fmla="*/ 1815748 w 2394726"/>
                    <a:gd name="connsiteY24" fmla="*/ 332844 h 432786"/>
                    <a:gd name="connsiteX25" fmla="*/ 1814334 w 2394726"/>
                    <a:gd name="connsiteY25" fmla="*/ 332716 h 432786"/>
                    <a:gd name="connsiteX26" fmla="*/ 1719206 w 2394726"/>
                    <a:gd name="connsiteY26" fmla="*/ 316049 h 432786"/>
                    <a:gd name="connsiteX27" fmla="*/ 1712573 w 2394726"/>
                    <a:gd name="connsiteY27" fmla="*/ 306586 h 432786"/>
                    <a:gd name="connsiteX28" fmla="*/ 1722036 w 2394726"/>
                    <a:gd name="connsiteY28" fmla="*/ 299953 h 432786"/>
                    <a:gd name="connsiteX29" fmla="*/ 1817163 w 2394726"/>
                    <a:gd name="connsiteY29" fmla="*/ 316619 h 432786"/>
                    <a:gd name="connsiteX30" fmla="*/ 1823797 w 2394726"/>
                    <a:gd name="connsiteY30" fmla="*/ 326082 h 432786"/>
                    <a:gd name="connsiteX31" fmla="*/ 1815748 w 2394726"/>
                    <a:gd name="connsiteY31" fmla="*/ 332844 h 432786"/>
                    <a:gd name="connsiteX32" fmla="*/ 1625493 w 2394726"/>
                    <a:gd name="connsiteY32" fmla="*/ 299530 h 432786"/>
                    <a:gd name="connsiteX33" fmla="*/ 1624078 w 2394726"/>
                    <a:gd name="connsiteY33" fmla="*/ 299402 h 432786"/>
                    <a:gd name="connsiteX34" fmla="*/ 1528932 w 2394726"/>
                    <a:gd name="connsiteY34" fmla="*/ 282735 h 432786"/>
                    <a:gd name="connsiteX35" fmla="*/ 1522299 w 2394726"/>
                    <a:gd name="connsiteY35" fmla="*/ 273272 h 432786"/>
                    <a:gd name="connsiteX36" fmla="*/ 1531762 w 2394726"/>
                    <a:gd name="connsiteY36" fmla="*/ 266639 h 432786"/>
                    <a:gd name="connsiteX37" fmla="*/ 1626908 w 2394726"/>
                    <a:gd name="connsiteY37" fmla="*/ 283305 h 432786"/>
                    <a:gd name="connsiteX38" fmla="*/ 1633541 w 2394726"/>
                    <a:gd name="connsiteY38" fmla="*/ 292768 h 432786"/>
                    <a:gd name="connsiteX39" fmla="*/ 1625493 w 2394726"/>
                    <a:gd name="connsiteY39" fmla="*/ 299530 h 432786"/>
                    <a:gd name="connsiteX40" fmla="*/ 1435219 w 2394726"/>
                    <a:gd name="connsiteY40" fmla="*/ 266216 h 432786"/>
                    <a:gd name="connsiteX41" fmla="*/ 1433804 w 2394726"/>
                    <a:gd name="connsiteY41" fmla="*/ 266088 h 432786"/>
                    <a:gd name="connsiteX42" fmla="*/ 1338677 w 2394726"/>
                    <a:gd name="connsiteY42" fmla="*/ 249421 h 432786"/>
                    <a:gd name="connsiteX43" fmla="*/ 1332043 w 2394726"/>
                    <a:gd name="connsiteY43" fmla="*/ 239958 h 432786"/>
                    <a:gd name="connsiteX44" fmla="*/ 1341507 w 2394726"/>
                    <a:gd name="connsiteY44" fmla="*/ 233325 h 432786"/>
                    <a:gd name="connsiteX45" fmla="*/ 1436634 w 2394726"/>
                    <a:gd name="connsiteY45" fmla="*/ 249991 h 432786"/>
                    <a:gd name="connsiteX46" fmla="*/ 1443268 w 2394726"/>
                    <a:gd name="connsiteY46" fmla="*/ 259454 h 432786"/>
                    <a:gd name="connsiteX47" fmla="*/ 1435219 w 2394726"/>
                    <a:gd name="connsiteY47" fmla="*/ 266216 h 432786"/>
                    <a:gd name="connsiteX48" fmla="*/ 1244946 w 2394726"/>
                    <a:gd name="connsiteY48" fmla="*/ 232902 h 432786"/>
                    <a:gd name="connsiteX49" fmla="*/ 1243531 w 2394726"/>
                    <a:gd name="connsiteY49" fmla="*/ 232774 h 432786"/>
                    <a:gd name="connsiteX50" fmla="*/ 1148403 w 2394726"/>
                    <a:gd name="connsiteY50" fmla="*/ 216107 h 432786"/>
                    <a:gd name="connsiteX51" fmla="*/ 1141770 w 2394726"/>
                    <a:gd name="connsiteY51" fmla="*/ 206644 h 432786"/>
                    <a:gd name="connsiteX52" fmla="*/ 1151233 w 2394726"/>
                    <a:gd name="connsiteY52" fmla="*/ 200011 h 432786"/>
                    <a:gd name="connsiteX53" fmla="*/ 1246360 w 2394726"/>
                    <a:gd name="connsiteY53" fmla="*/ 216677 h 432786"/>
                    <a:gd name="connsiteX54" fmla="*/ 1252994 w 2394726"/>
                    <a:gd name="connsiteY54" fmla="*/ 226140 h 432786"/>
                    <a:gd name="connsiteX55" fmla="*/ 1244946 w 2394726"/>
                    <a:gd name="connsiteY55" fmla="*/ 232902 h 432786"/>
                    <a:gd name="connsiteX56" fmla="*/ 1054672 w 2394726"/>
                    <a:gd name="connsiteY56" fmla="*/ 199588 h 432786"/>
                    <a:gd name="connsiteX57" fmla="*/ 1053257 w 2394726"/>
                    <a:gd name="connsiteY57" fmla="*/ 199460 h 432786"/>
                    <a:gd name="connsiteX58" fmla="*/ 958129 w 2394726"/>
                    <a:gd name="connsiteY58" fmla="*/ 182793 h 432786"/>
                    <a:gd name="connsiteX59" fmla="*/ 951496 w 2394726"/>
                    <a:gd name="connsiteY59" fmla="*/ 173330 h 432786"/>
                    <a:gd name="connsiteX60" fmla="*/ 960959 w 2394726"/>
                    <a:gd name="connsiteY60" fmla="*/ 166697 h 432786"/>
                    <a:gd name="connsiteX61" fmla="*/ 1056087 w 2394726"/>
                    <a:gd name="connsiteY61" fmla="*/ 183363 h 432786"/>
                    <a:gd name="connsiteX62" fmla="*/ 1062720 w 2394726"/>
                    <a:gd name="connsiteY62" fmla="*/ 192826 h 432786"/>
                    <a:gd name="connsiteX63" fmla="*/ 1054672 w 2394726"/>
                    <a:gd name="connsiteY63" fmla="*/ 199588 h 432786"/>
                    <a:gd name="connsiteX64" fmla="*/ 864398 w 2394726"/>
                    <a:gd name="connsiteY64" fmla="*/ 166274 h 432786"/>
                    <a:gd name="connsiteX65" fmla="*/ 862983 w 2394726"/>
                    <a:gd name="connsiteY65" fmla="*/ 166146 h 432786"/>
                    <a:gd name="connsiteX66" fmla="*/ 767856 w 2394726"/>
                    <a:gd name="connsiteY66" fmla="*/ 149479 h 432786"/>
                    <a:gd name="connsiteX67" fmla="*/ 761222 w 2394726"/>
                    <a:gd name="connsiteY67" fmla="*/ 140016 h 432786"/>
                    <a:gd name="connsiteX68" fmla="*/ 770685 w 2394726"/>
                    <a:gd name="connsiteY68" fmla="*/ 133383 h 432786"/>
                    <a:gd name="connsiteX69" fmla="*/ 865813 w 2394726"/>
                    <a:gd name="connsiteY69" fmla="*/ 150049 h 432786"/>
                    <a:gd name="connsiteX70" fmla="*/ 872446 w 2394726"/>
                    <a:gd name="connsiteY70" fmla="*/ 159512 h 432786"/>
                    <a:gd name="connsiteX71" fmla="*/ 864398 w 2394726"/>
                    <a:gd name="connsiteY71" fmla="*/ 166274 h 432786"/>
                    <a:gd name="connsiteX72" fmla="*/ 674124 w 2394726"/>
                    <a:gd name="connsiteY72" fmla="*/ 132960 h 432786"/>
                    <a:gd name="connsiteX73" fmla="*/ 672709 w 2394726"/>
                    <a:gd name="connsiteY73" fmla="*/ 132832 h 432786"/>
                    <a:gd name="connsiteX74" fmla="*/ 577582 w 2394726"/>
                    <a:gd name="connsiteY74" fmla="*/ 116165 h 432786"/>
                    <a:gd name="connsiteX75" fmla="*/ 570948 w 2394726"/>
                    <a:gd name="connsiteY75" fmla="*/ 106702 h 432786"/>
                    <a:gd name="connsiteX76" fmla="*/ 580412 w 2394726"/>
                    <a:gd name="connsiteY76" fmla="*/ 100069 h 432786"/>
                    <a:gd name="connsiteX77" fmla="*/ 675539 w 2394726"/>
                    <a:gd name="connsiteY77" fmla="*/ 116735 h 432786"/>
                    <a:gd name="connsiteX78" fmla="*/ 682173 w 2394726"/>
                    <a:gd name="connsiteY78" fmla="*/ 126198 h 432786"/>
                    <a:gd name="connsiteX79" fmla="*/ 674124 w 2394726"/>
                    <a:gd name="connsiteY79" fmla="*/ 132960 h 432786"/>
                    <a:gd name="connsiteX80" fmla="*/ 483851 w 2394726"/>
                    <a:gd name="connsiteY80" fmla="*/ 99646 h 432786"/>
                    <a:gd name="connsiteX81" fmla="*/ 482436 w 2394726"/>
                    <a:gd name="connsiteY81" fmla="*/ 99518 h 432786"/>
                    <a:gd name="connsiteX82" fmla="*/ 387308 w 2394726"/>
                    <a:gd name="connsiteY82" fmla="*/ 82851 h 432786"/>
                    <a:gd name="connsiteX83" fmla="*/ 380675 w 2394726"/>
                    <a:gd name="connsiteY83" fmla="*/ 73388 h 432786"/>
                    <a:gd name="connsiteX84" fmla="*/ 390138 w 2394726"/>
                    <a:gd name="connsiteY84" fmla="*/ 66755 h 432786"/>
                    <a:gd name="connsiteX85" fmla="*/ 485265 w 2394726"/>
                    <a:gd name="connsiteY85" fmla="*/ 83421 h 432786"/>
                    <a:gd name="connsiteX86" fmla="*/ 491899 w 2394726"/>
                    <a:gd name="connsiteY86" fmla="*/ 92884 h 432786"/>
                    <a:gd name="connsiteX87" fmla="*/ 483851 w 2394726"/>
                    <a:gd name="connsiteY87" fmla="*/ 99646 h 432786"/>
                    <a:gd name="connsiteX88" fmla="*/ 293577 w 2394726"/>
                    <a:gd name="connsiteY88" fmla="*/ 66332 h 432786"/>
                    <a:gd name="connsiteX89" fmla="*/ 292162 w 2394726"/>
                    <a:gd name="connsiteY89" fmla="*/ 66204 h 432786"/>
                    <a:gd name="connsiteX90" fmla="*/ 197034 w 2394726"/>
                    <a:gd name="connsiteY90" fmla="*/ 49537 h 432786"/>
                    <a:gd name="connsiteX91" fmla="*/ 190401 w 2394726"/>
                    <a:gd name="connsiteY91" fmla="*/ 40074 h 432786"/>
                    <a:gd name="connsiteX92" fmla="*/ 199864 w 2394726"/>
                    <a:gd name="connsiteY92" fmla="*/ 33441 h 432786"/>
                    <a:gd name="connsiteX93" fmla="*/ 294992 w 2394726"/>
                    <a:gd name="connsiteY93" fmla="*/ 50107 h 432786"/>
                    <a:gd name="connsiteX94" fmla="*/ 301625 w 2394726"/>
                    <a:gd name="connsiteY94" fmla="*/ 59570 h 432786"/>
                    <a:gd name="connsiteX95" fmla="*/ 293577 w 2394726"/>
                    <a:gd name="connsiteY95" fmla="*/ 66332 h 432786"/>
                    <a:gd name="connsiteX96" fmla="*/ 103303 w 2394726"/>
                    <a:gd name="connsiteY96" fmla="*/ 33018 h 432786"/>
                    <a:gd name="connsiteX97" fmla="*/ 101888 w 2394726"/>
                    <a:gd name="connsiteY97" fmla="*/ 32890 h 432786"/>
                    <a:gd name="connsiteX98" fmla="*/ 6761 w 2394726"/>
                    <a:gd name="connsiteY98" fmla="*/ 16224 h 432786"/>
                    <a:gd name="connsiteX99" fmla="*/ 127 w 2394726"/>
                    <a:gd name="connsiteY99" fmla="*/ 6760 h 432786"/>
                    <a:gd name="connsiteX100" fmla="*/ 9590 w 2394726"/>
                    <a:gd name="connsiteY100" fmla="*/ 127 h 432786"/>
                    <a:gd name="connsiteX101" fmla="*/ 104718 w 2394726"/>
                    <a:gd name="connsiteY101" fmla="*/ 16793 h 432786"/>
                    <a:gd name="connsiteX102" fmla="*/ 111351 w 2394726"/>
                    <a:gd name="connsiteY102" fmla="*/ 26256 h 432786"/>
                    <a:gd name="connsiteX103" fmla="*/ 103303 w 2394726"/>
                    <a:gd name="connsiteY103" fmla="*/ 33018 h 432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394726" h="432786">
                      <a:moveTo>
                        <a:pt x="2386551" y="432786"/>
                      </a:moveTo>
                      <a:cubicBezTo>
                        <a:pt x="2386092" y="432786"/>
                        <a:pt x="2385614" y="432749"/>
                        <a:pt x="2385137" y="432657"/>
                      </a:cubicBezTo>
                      <a:lnTo>
                        <a:pt x="2290009" y="415991"/>
                      </a:lnTo>
                      <a:cubicBezTo>
                        <a:pt x="2285562" y="415220"/>
                        <a:pt x="2282585" y="410975"/>
                        <a:pt x="2283376" y="406528"/>
                      </a:cubicBezTo>
                      <a:cubicBezTo>
                        <a:pt x="2284147" y="402082"/>
                        <a:pt x="2288337" y="399086"/>
                        <a:pt x="2292839" y="399895"/>
                      </a:cubicBezTo>
                      <a:lnTo>
                        <a:pt x="2387966" y="416561"/>
                      </a:lnTo>
                      <a:cubicBezTo>
                        <a:pt x="2392413" y="417333"/>
                        <a:pt x="2395390" y="421577"/>
                        <a:pt x="2394600" y="426024"/>
                      </a:cubicBezTo>
                      <a:cubicBezTo>
                        <a:pt x="2393901" y="429993"/>
                        <a:pt x="2390447" y="432786"/>
                        <a:pt x="2386551" y="432786"/>
                      </a:cubicBezTo>
                      <a:close/>
                      <a:moveTo>
                        <a:pt x="2196278" y="399472"/>
                      </a:moveTo>
                      <a:cubicBezTo>
                        <a:pt x="2195818" y="399472"/>
                        <a:pt x="2195341" y="399435"/>
                        <a:pt x="2194863" y="399344"/>
                      </a:cubicBezTo>
                      <a:lnTo>
                        <a:pt x="2099735" y="382677"/>
                      </a:lnTo>
                      <a:cubicBezTo>
                        <a:pt x="2095288" y="381906"/>
                        <a:pt x="2092311" y="377661"/>
                        <a:pt x="2093102" y="373214"/>
                      </a:cubicBezTo>
                      <a:cubicBezTo>
                        <a:pt x="2093873" y="368768"/>
                        <a:pt x="2098044" y="365772"/>
                        <a:pt x="2102565" y="366581"/>
                      </a:cubicBezTo>
                      <a:lnTo>
                        <a:pt x="2197693" y="383247"/>
                      </a:lnTo>
                      <a:cubicBezTo>
                        <a:pt x="2202139" y="384019"/>
                        <a:pt x="2205116" y="388263"/>
                        <a:pt x="2204326" y="392710"/>
                      </a:cubicBezTo>
                      <a:cubicBezTo>
                        <a:pt x="2203628" y="396679"/>
                        <a:pt x="2200173" y="399472"/>
                        <a:pt x="2196278" y="399472"/>
                      </a:cubicBezTo>
                      <a:close/>
                      <a:moveTo>
                        <a:pt x="2006022" y="366158"/>
                      </a:moveTo>
                      <a:cubicBezTo>
                        <a:pt x="2005563" y="366158"/>
                        <a:pt x="2005085" y="366121"/>
                        <a:pt x="2004607" y="366030"/>
                      </a:cubicBezTo>
                      <a:lnTo>
                        <a:pt x="1909461" y="349363"/>
                      </a:lnTo>
                      <a:cubicBezTo>
                        <a:pt x="1905015" y="348592"/>
                        <a:pt x="1902038" y="344347"/>
                        <a:pt x="1902828" y="339900"/>
                      </a:cubicBezTo>
                      <a:cubicBezTo>
                        <a:pt x="1903600" y="335454"/>
                        <a:pt x="1907771" y="332458"/>
                        <a:pt x="1912291" y="333267"/>
                      </a:cubicBezTo>
                      <a:lnTo>
                        <a:pt x="2007437" y="349933"/>
                      </a:lnTo>
                      <a:cubicBezTo>
                        <a:pt x="2011884" y="350705"/>
                        <a:pt x="2014861" y="354949"/>
                        <a:pt x="2014070" y="359396"/>
                      </a:cubicBezTo>
                      <a:cubicBezTo>
                        <a:pt x="2013372" y="363365"/>
                        <a:pt x="2009918" y="366158"/>
                        <a:pt x="2006022" y="366158"/>
                      </a:cubicBezTo>
                      <a:close/>
                      <a:moveTo>
                        <a:pt x="1815748" y="332844"/>
                      </a:moveTo>
                      <a:cubicBezTo>
                        <a:pt x="1815289" y="332844"/>
                        <a:pt x="1814811" y="332807"/>
                        <a:pt x="1814334" y="332716"/>
                      </a:cubicBezTo>
                      <a:lnTo>
                        <a:pt x="1719206" y="316049"/>
                      </a:lnTo>
                      <a:cubicBezTo>
                        <a:pt x="1714759" y="315278"/>
                        <a:pt x="1711782" y="311033"/>
                        <a:pt x="1712573" y="306586"/>
                      </a:cubicBezTo>
                      <a:cubicBezTo>
                        <a:pt x="1713344" y="302140"/>
                        <a:pt x="1717497" y="299144"/>
                        <a:pt x="1722036" y="299953"/>
                      </a:cubicBezTo>
                      <a:lnTo>
                        <a:pt x="1817163" y="316619"/>
                      </a:lnTo>
                      <a:cubicBezTo>
                        <a:pt x="1821610" y="317391"/>
                        <a:pt x="1824587" y="321635"/>
                        <a:pt x="1823797" y="326082"/>
                      </a:cubicBezTo>
                      <a:cubicBezTo>
                        <a:pt x="1823098" y="330051"/>
                        <a:pt x="1819644" y="332844"/>
                        <a:pt x="1815748" y="332844"/>
                      </a:cubicBezTo>
                      <a:close/>
                      <a:moveTo>
                        <a:pt x="1625493" y="299530"/>
                      </a:moveTo>
                      <a:cubicBezTo>
                        <a:pt x="1625034" y="299530"/>
                        <a:pt x="1624556" y="299493"/>
                        <a:pt x="1624078" y="299402"/>
                      </a:cubicBezTo>
                      <a:lnTo>
                        <a:pt x="1528932" y="282735"/>
                      </a:lnTo>
                      <a:cubicBezTo>
                        <a:pt x="1524486" y="281964"/>
                        <a:pt x="1521509" y="277719"/>
                        <a:pt x="1522299" y="273272"/>
                      </a:cubicBezTo>
                      <a:cubicBezTo>
                        <a:pt x="1523071" y="268826"/>
                        <a:pt x="1527260" y="265830"/>
                        <a:pt x="1531762" y="266639"/>
                      </a:cubicBezTo>
                      <a:lnTo>
                        <a:pt x="1626908" y="283305"/>
                      </a:lnTo>
                      <a:cubicBezTo>
                        <a:pt x="1631355" y="284077"/>
                        <a:pt x="1634331" y="288321"/>
                        <a:pt x="1633541" y="292768"/>
                      </a:cubicBezTo>
                      <a:cubicBezTo>
                        <a:pt x="1632843" y="296737"/>
                        <a:pt x="1629389" y="299530"/>
                        <a:pt x="1625493" y="299530"/>
                      </a:cubicBezTo>
                      <a:close/>
                      <a:moveTo>
                        <a:pt x="1435219" y="266216"/>
                      </a:moveTo>
                      <a:cubicBezTo>
                        <a:pt x="1434760" y="266216"/>
                        <a:pt x="1434282" y="266179"/>
                        <a:pt x="1433804" y="266088"/>
                      </a:cubicBezTo>
                      <a:lnTo>
                        <a:pt x="1338677" y="249421"/>
                      </a:lnTo>
                      <a:cubicBezTo>
                        <a:pt x="1334230" y="248650"/>
                        <a:pt x="1331253" y="244405"/>
                        <a:pt x="1332043" y="239958"/>
                      </a:cubicBezTo>
                      <a:cubicBezTo>
                        <a:pt x="1332815" y="235512"/>
                        <a:pt x="1336986" y="232516"/>
                        <a:pt x="1341507" y="233325"/>
                      </a:cubicBezTo>
                      <a:lnTo>
                        <a:pt x="1436634" y="249991"/>
                      </a:lnTo>
                      <a:cubicBezTo>
                        <a:pt x="1441081" y="250763"/>
                        <a:pt x="1444058" y="255007"/>
                        <a:pt x="1443268" y="259454"/>
                      </a:cubicBezTo>
                      <a:cubicBezTo>
                        <a:pt x="1442569" y="263423"/>
                        <a:pt x="1439115" y="266216"/>
                        <a:pt x="1435219" y="266216"/>
                      </a:cubicBezTo>
                      <a:close/>
                      <a:moveTo>
                        <a:pt x="1244946" y="232902"/>
                      </a:moveTo>
                      <a:cubicBezTo>
                        <a:pt x="1244486" y="232902"/>
                        <a:pt x="1244009" y="232865"/>
                        <a:pt x="1243531" y="232774"/>
                      </a:cubicBezTo>
                      <a:lnTo>
                        <a:pt x="1148403" y="216107"/>
                      </a:lnTo>
                      <a:cubicBezTo>
                        <a:pt x="1143956" y="215336"/>
                        <a:pt x="1140979" y="211091"/>
                        <a:pt x="1141770" y="206644"/>
                      </a:cubicBezTo>
                      <a:cubicBezTo>
                        <a:pt x="1142541" y="202198"/>
                        <a:pt x="1146712" y="199202"/>
                        <a:pt x="1151233" y="200011"/>
                      </a:cubicBezTo>
                      <a:lnTo>
                        <a:pt x="1246360" y="216677"/>
                      </a:lnTo>
                      <a:cubicBezTo>
                        <a:pt x="1250807" y="217449"/>
                        <a:pt x="1253784" y="221693"/>
                        <a:pt x="1252994" y="226140"/>
                      </a:cubicBezTo>
                      <a:cubicBezTo>
                        <a:pt x="1252296" y="230109"/>
                        <a:pt x="1248841" y="232902"/>
                        <a:pt x="1244946" y="232902"/>
                      </a:cubicBezTo>
                      <a:close/>
                      <a:moveTo>
                        <a:pt x="1054672" y="199588"/>
                      </a:moveTo>
                      <a:cubicBezTo>
                        <a:pt x="1054212" y="199588"/>
                        <a:pt x="1053735" y="199551"/>
                        <a:pt x="1053257" y="199460"/>
                      </a:cubicBezTo>
                      <a:lnTo>
                        <a:pt x="958129" y="182793"/>
                      </a:lnTo>
                      <a:cubicBezTo>
                        <a:pt x="953683" y="182022"/>
                        <a:pt x="950706" y="177777"/>
                        <a:pt x="951496" y="173330"/>
                      </a:cubicBezTo>
                      <a:cubicBezTo>
                        <a:pt x="952268" y="168884"/>
                        <a:pt x="956549" y="165907"/>
                        <a:pt x="960959" y="166697"/>
                      </a:cubicBezTo>
                      <a:lnTo>
                        <a:pt x="1056087" y="183363"/>
                      </a:lnTo>
                      <a:cubicBezTo>
                        <a:pt x="1060533" y="184135"/>
                        <a:pt x="1063510" y="188380"/>
                        <a:pt x="1062720" y="192826"/>
                      </a:cubicBezTo>
                      <a:cubicBezTo>
                        <a:pt x="1062022" y="196795"/>
                        <a:pt x="1058586" y="199588"/>
                        <a:pt x="1054672" y="199588"/>
                      </a:cubicBezTo>
                      <a:close/>
                      <a:moveTo>
                        <a:pt x="864398" y="166274"/>
                      </a:moveTo>
                      <a:cubicBezTo>
                        <a:pt x="863939" y="166274"/>
                        <a:pt x="863461" y="166237"/>
                        <a:pt x="862983" y="166146"/>
                      </a:cubicBezTo>
                      <a:lnTo>
                        <a:pt x="767856" y="149479"/>
                      </a:lnTo>
                      <a:cubicBezTo>
                        <a:pt x="763409" y="148708"/>
                        <a:pt x="760432" y="144463"/>
                        <a:pt x="761222" y="140016"/>
                      </a:cubicBezTo>
                      <a:cubicBezTo>
                        <a:pt x="762012" y="135570"/>
                        <a:pt x="766239" y="132593"/>
                        <a:pt x="770685" y="133383"/>
                      </a:cubicBezTo>
                      <a:lnTo>
                        <a:pt x="865813" y="150049"/>
                      </a:lnTo>
                      <a:cubicBezTo>
                        <a:pt x="870260" y="150821"/>
                        <a:pt x="873237" y="155066"/>
                        <a:pt x="872446" y="159512"/>
                      </a:cubicBezTo>
                      <a:cubicBezTo>
                        <a:pt x="871748" y="163481"/>
                        <a:pt x="868312" y="166274"/>
                        <a:pt x="864398" y="166274"/>
                      </a:cubicBezTo>
                      <a:close/>
                      <a:moveTo>
                        <a:pt x="674124" y="132960"/>
                      </a:moveTo>
                      <a:cubicBezTo>
                        <a:pt x="673665" y="132960"/>
                        <a:pt x="673187" y="132923"/>
                        <a:pt x="672709" y="132832"/>
                      </a:cubicBezTo>
                      <a:lnTo>
                        <a:pt x="577582" y="116165"/>
                      </a:lnTo>
                      <a:cubicBezTo>
                        <a:pt x="573135" y="115394"/>
                        <a:pt x="570158" y="111149"/>
                        <a:pt x="570948" y="106702"/>
                      </a:cubicBezTo>
                      <a:cubicBezTo>
                        <a:pt x="571739" y="102256"/>
                        <a:pt x="575983" y="99279"/>
                        <a:pt x="580412" y="100069"/>
                      </a:cubicBezTo>
                      <a:lnTo>
                        <a:pt x="675539" y="116735"/>
                      </a:lnTo>
                      <a:cubicBezTo>
                        <a:pt x="679986" y="117507"/>
                        <a:pt x="682963" y="121752"/>
                        <a:pt x="682173" y="126198"/>
                      </a:cubicBezTo>
                      <a:cubicBezTo>
                        <a:pt x="681474" y="130167"/>
                        <a:pt x="678038" y="132960"/>
                        <a:pt x="674124" y="132960"/>
                      </a:cubicBezTo>
                      <a:close/>
                      <a:moveTo>
                        <a:pt x="483851" y="99646"/>
                      </a:moveTo>
                      <a:cubicBezTo>
                        <a:pt x="483391" y="99646"/>
                        <a:pt x="482914" y="99609"/>
                        <a:pt x="482436" y="99518"/>
                      </a:cubicBezTo>
                      <a:lnTo>
                        <a:pt x="387308" y="82851"/>
                      </a:lnTo>
                      <a:cubicBezTo>
                        <a:pt x="382861" y="82080"/>
                        <a:pt x="379885" y="77835"/>
                        <a:pt x="380675" y="73388"/>
                      </a:cubicBezTo>
                      <a:cubicBezTo>
                        <a:pt x="381465" y="68942"/>
                        <a:pt x="385709" y="65965"/>
                        <a:pt x="390138" y="66755"/>
                      </a:cubicBezTo>
                      <a:lnTo>
                        <a:pt x="485265" y="83421"/>
                      </a:lnTo>
                      <a:cubicBezTo>
                        <a:pt x="489712" y="84193"/>
                        <a:pt x="492689" y="88438"/>
                        <a:pt x="491899" y="92884"/>
                      </a:cubicBezTo>
                      <a:cubicBezTo>
                        <a:pt x="491201" y="96853"/>
                        <a:pt x="487746" y="99646"/>
                        <a:pt x="483851" y="99646"/>
                      </a:cubicBezTo>
                      <a:close/>
                      <a:moveTo>
                        <a:pt x="293577" y="66332"/>
                      </a:moveTo>
                      <a:cubicBezTo>
                        <a:pt x="293117" y="66332"/>
                        <a:pt x="292640" y="66296"/>
                        <a:pt x="292162" y="66204"/>
                      </a:cubicBezTo>
                      <a:lnTo>
                        <a:pt x="197034" y="49537"/>
                      </a:lnTo>
                      <a:cubicBezTo>
                        <a:pt x="192588" y="48766"/>
                        <a:pt x="189611" y="44521"/>
                        <a:pt x="190401" y="40074"/>
                      </a:cubicBezTo>
                      <a:cubicBezTo>
                        <a:pt x="191191" y="35628"/>
                        <a:pt x="195436" y="32651"/>
                        <a:pt x="199864" y="33441"/>
                      </a:cubicBezTo>
                      <a:lnTo>
                        <a:pt x="294992" y="50107"/>
                      </a:lnTo>
                      <a:cubicBezTo>
                        <a:pt x="299438" y="50879"/>
                        <a:pt x="302415" y="55124"/>
                        <a:pt x="301625" y="59570"/>
                      </a:cubicBezTo>
                      <a:cubicBezTo>
                        <a:pt x="300927" y="63539"/>
                        <a:pt x="297472" y="66332"/>
                        <a:pt x="293577" y="66332"/>
                      </a:cubicBezTo>
                      <a:close/>
                      <a:moveTo>
                        <a:pt x="103303" y="33018"/>
                      </a:moveTo>
                      <a:cubicBezTo>
                        <a:pt x="102844" y="33018"/>
                        <a:pt x="102366" y="32982"/>
                        <a:pt x="101888" y="32890"/>
                      </a:cubicBezTo>
                      <a:lnTo>
                        <a:pt x="6761" y="16224"/>
                      </a:lnTo>
                      <a:cubicBezTo>
                        <a:pt x="2314" y="15452"/>
                        <a:pt x="-663" y="11207"/>
                        <a:pt x="127" y="6760"/>
                      </a:cubicBezTo>
                      <a:cubicBezTo>
                        <a:pt x="899" y="2314"/>
                        <a:pt x="5162" y="-663"/>
                        <a:pt x="9590" y="127"/>
                      </a:cubicBezTo>
                      <a:lnTo>
                        <a:pt x="104718" y="16793"/>
                      </a:lnTo>
                      <a:cubicBezTo>
                        <a:pt x="109165" y="17565"/>
                        <a:pt x="112141" y="21810"/>
                        <a:pt x="111351" y="26256"/>
                      </a:cubicBezTo>
                      <a:cubicBezTo>
                        <a:pt x="110653" y="30225"/>
                        <a:pt x="107217" y="33018"/>
                        <a:pt x="103303" y="33018"/>
                      </a:cubicBezTo>
                      <a:close/>
                    </a:path>
                  </a:pathLst>
                </a:custGeom>
                <a:solidFill>
                  <a:srgbClr val="BFC8D6"/>
                </a:solidFill>
                <a:ln w="1836" cap="flat">
                  <a:noFill/>
                  <a:prstDash val="solid"/>
                  <a:miter/>
                </a:ln>
              </p:spPr>
              <p:txBody>
                <a:bodyPr rtlCol="0" anchor="ctr"/>
                <a:lstStyle/>
                <a:p>
                  <a:endParaRPr lang="en-US"/>
                </a:p>
              </p:txBody>
            </p:sp>
            <p:sp>
              <p:nvSpPr>
                <p:cNvPr id="294" name="Freeform: Shape 27">
                  <a:extLst>
                    <a:ext uri="{FF2B5EF4-FFF2-40B4-BE49-F238E27FC236}">
                      <a16:creationId xmlns:a16="http://schemas.microsoft.com/office/drawing/2014/main" id="{7C359A26-A39D-9A8F-C8D7-B99251E4F0E0}"/>
                    </a:ext>
                  </a:extLst>
                </p:cNvPr>
                <p:cNvSpPr/>
                <p:nvPr/>
              </p:nvSpPr>
              <p:spPr>
                <a:xfrm>
                  <a:off x="7841217" y="4231539"/>
                  <a:ext cx="64645" cy="66866"/>
                </a:xfrm>
                <a:custGeom>
                  <a:avLst/>
                  <a:gdLst>
                    <a:gd name="connsiteX0" fmla="*/ 56489 w 64645"/>
                    <a:gd name="connsiteY0" fmla="*/ 66848 h 66866"/>
                    <a:gd name="connsiteX1" fmla="*/ 55074 w 64645"/>
                    <a:gd name="connsiteY1" fmla="*/ 66719 h 66866"/>
                    <a:gd name="connsiteX2" fmla="*/ 6766 w 64645"/>
                    <a:gd name="connsiteY2" fmla="*/ 58267 h 66866"/>
                    <a:gd name="connsiteX3" fmla="*/ 739 w 64645"/>
                    <a:gd name="connsiteY3" fmla="*/ 53618 h 66866"/>
                    <a:gd name="connsiteX4" fmla="*/ 1161 w 64645"/>
                    <a:gd name="connsiteY4" fmla="*/ 46010 h 66866"/>
                    <a:gd name="connsiteX5" fmla="*/ 26409 w 64645"/>
                    <a:gd name="connsiteY5" fmla="*/ 3968 h 66866"/>
                    <a:gd name="connsiteX6" fmla="*/ 37618 w 64645"/>
                    <a:gd name="connsiteY6" fmla="*/ 1175 h 66866"/>
                    <a:gd name="connsiteX7" fmla="*/ 40410 w 64645"/>
                    <a:gd name="connsiteY7" fmla="*/ 12384 h 66866"/>
                    <a:gd name="connsiteX8" fmla="*/ 21300 w 64645"/>
                    <a:gd name="connsiteY8" fmla="*/ 44228 h 66866"/>
                    <a:gd name="connsiteX9" fmla="*/ 57885 w 64645"/>
                    <a:gd name="connsiteY9" fmla="*/ 50641 h 66866"/>
                    <a:gd name="connsiteX10" fmla="*/ 64519 w 64645"/>
                    <a:gd name="connsiteY10" fmla="*/ 60104 h 66866"/>
                    <a:gd name="connsiteX11" fmla="*/ 56470 w 64645"/>
                    <a:gd name="connsiteY11" fmla="*/ 66866 h 6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645" h="66866">
                      <a:moveTo>
                        <a:pt x="56489" y="66848"/>
                      </a:moveTo>
                      <a:cubicBezTo>
                        <a:pt x="56029" y="66848"/>
                        <a:pt x="55552" y="66811"/>
                        <a:pt x="55074" y="66719"/>
                      </a:cubicBezTo>
                      <a:lnTo>
                        <a:pt x="6766" y="58267"/>
                      </a:lnTo>
                      <a:cubicBezTo>
                        <a:pt x="4120" y="57807"/>
                        <a:pt x="1860" y="56062"/>
                        <a:pt x="739" y="53618"/>
                      </a:cubicBezTo>
                      <a:cubicBezTo>
                        <a:pt x="-382" y="51174"/>
                        <a:pt x="-217" y="48326"/>
                        <a:pt x="1161" y="46010"/>
                      </a:cubicBezTo>
                      <a:lnTo>
                        <a:pt x="26409" y="3968"/>
                      </a:lnTo>
                      <a:cubicBezTo>
                        <a:pt x="28724" y="91"/>
                        <a:pt x="33740" y="-1158"/>
                        <a:pt x="37618" y="1175"/>
                      </a:cubicBezTo>
                      <a:cubicBezTo>
                        <a:pt x="41495" y="3491"/>
                        <a:pt x="42744" y="8525"/>
                        <a:pt x="40410" y="12384"/>
                      </a:cubicBezTo>
                      <a:lnTo>
                        <a:pt x="21300" y="44228"/>
                      </a:lnTo>
                      <a:lnTo>
                        <a:pt x="57885" y="50641"/>
                      </a:lnTo>
                      <a:cubicBezTo>
                        <a:pt x="62332" y="51413"/>
                        <a:pt x="65309" y="55657"/>
                        <a:pt x="64519" y="60104"/>
                      </a:cubicBezTo>
                      <a:cubicBezTo>
                        <a:pt x="63820" y="64073"/>
                        <a:pt x="60384" y="66866"/>
                        <a:pt x="56470" y="66866"/>
                      </a:cubicBezTo>
                      <a:close/>
                    </a:path>
                  </a:pathLst>
                </a:custGeom>
                <a:solidFill>
                  <a:srgbClr val="BFC8D6"/>
                </a:solidFill>
                <a:ln w="1836" cap="flat">
                  <a:noFill/>
                  <a:prstDash val="solid"/>
                  <a:miter/>
                </a:ln>
              </p:spPr>
              <p:txBody>
                <a:bodyPr rtlCol="0" anchor="ctr"/>
                <a:lstStyle/>
                <a:p>
                  <a:endParaRPr lang="en-US"/>
                </a:p>
              </p:txBody>
            </p:sp>
            <p:sp>
              <p:nvSpPr>
                <p:cNvPr id="295" name="Freeform: Shape 28">
                  <a:extLst>
                    <a:ext uri="{FF2B5EF4-FFF2-40B4-BE49-F238E27FC236}">
                      <a16:creationId xmlns:a16="http://schemas.microsoft.com/office/drawing/2014/main" id="{85853760-E40E-7593-FEC8-C066BEB9EAED}"/>
                    </a:ext>
                  </a:extLst>
                </p:cNvPr>
                <p:cNvSpPr/>
                <p:nvPr/>
              </p:nvSpPr>
              <p:spPr>
                <a:xfrm>
                  <a:off x="7918213" y="1472032"/>
                  <a:ext cx="1621266" cy="2689607"/>
                </a:xfrm>
                <a:custGeom>
                  <a:avLst/>
                  <a:gdLst>
                    <a:gd name="connsiteX0" fmla="*/ 8176 w 1621266"/>
                    <a:gd name="connsiteY0" fmla="*/ 2689608 h 2689607"/>
                    <a:gd name="connsiteX1" fmla="*/ 3968 w 1621266"/>
                    <a:gd name="connsiteY1" fmla="*/ 2688431 h 2689607"/>
                    <a:gd name="connsiteX2" fmla="*/ 1175 w 1621266"/>
                    <a:gd name="connsiteY2" fmla="*/ 2677223 h 2689607"/>
                    <a:gd name="connsiteX3" fmla="*/ 52938 w 1621266"/>
                    <a:gd name="connsiteY3" fmla="*/ 2590989 h 2689607"/>
                    <a:gd name="connsiteX4" fmla="*/ 64147 w 1621266"/>
                    <a:gd name="connsiteY4" fmla="*/ 2588196 h 2689607"/>
                    <a:gd name="connsiteX5" fmla="*/ 66940 w 1621266"/>
                    <a:gd name="connsiteY5" fmla="*/ 2599404 h 2689607"/>
                    <a:gd name="connsiteX6" fmla="*/ 15177 w 1621266"/>
                    <a:gd name="connsiteY6" fmla="*/ 2685638 h 2689607"/>
                    <a:gd name="connsiteX7" fmla="*/ 8158 w 1621266"/>
                    <a:gd name="connsiteY7" fmla="*/ 2689608 h 2689607"/>
                    <a:gd name="connsiteX8" fmla="*/ 111720 w 1621266"/>
                    <a:gd name="connsiteY8" fmla="*/ 2517139 h 2689607"/>
                    <a:gd name="connsiteX9" fmla="*/ 107512 w 1621266"/>
                    <a:gd name="connsiteY9" fmla="*/ 2515963 h 2689607"/>
                    <a:gd name="connsiteX10" fmla="*/ 104719 w 1621266"/>
                    <a:gd name="connsiteY10" fmla="*/ 2504754 h 2689607"/>
                    <a:gd name="connsiteX11" fmla="*/ 156481 w 1621266"/>
                    <a:gd name="connsiteY11" fmla="*/ 2418520 h 2689607"/>
                    <a:gd name="connsiteX12" fmla="*/ 167690 w 1621266"/>
                    <a:gd name="connsiteY12" fmla="*/ 2415727 h 2689607"/>
                    <a:gd name="connsiteX13" fmla="*/ 170483 w 1621266"/>
                    <a:gd name="connsiteY13" fmla="*/ 2426936 h 2689607"/>
                    <a:gd name="connsiteX14" fmla="*/ 118720 w 1621266"/>
                    <a:gd name="connsiteY14" fmla="*/ 2513170 h 2689607"/>
                    <a:gd name="connsiteX15" fmla="*/ 111701 w 1621266"/>
                    <a:gd name="connsiteY15" fmla="*/ 2517139 h 2689607"/>
                    <a:gd name="connsiteX16" fmla="*/ 215263 w 1621266"/>
                    <a:gd name="connsiteY16" fmla="*/ 2344671 h 2689607"/>
                    <a:gd name="connsiteX17" fmla="*/ 211055 w 1621266"/>
                    <a:gd name="connsiteY17" fmla="*/ 2343513 h 2689607"/>
                    <a:gd name="connsiteX18" fmla="*/ 208262 w 1621266"/>
                    <a:gd name="connsiteY18" fmla="*/ 2332305 h 2689607"/>
                    <a:gd name="connsiteX19" fmla="*/ 260025 w 1621266"/>
                    <a:gd name="connsiteY19" fmla="*/ 2246070 h 2689607"/>
                    <a:gd name="connsiteX20" fmla="*/ 271233 w 1621266"/>
                    <a:gd name="connsiteY20" fmla="*/ 2243277 h 2689607"/>
                    <a:gd name="connsiteX21" fmla="*/ 274027 w 1621266"/>
                    <a:gd name="connsiteY21" fmla="*/ 2254486 h 2689607"/>
                    <a:gd name="connsiteX22" fmla="*/ 222264 w 1621266"/>
                    <a:gd name="connsiteY22" fmla="*/ 2340720 h 2689607"/>
                    <a:gd name="connsiteX23" fmla="*/ 215245 w 1621266"/>
                    <a:gd name="connsiteY23" fmla="*/ 2344689 h 2689607"/>
                    <a:gd name="connsiteX24" fmla="*/ 318807 w 1621266"/>
                    <a:gd name="connsiteY24" fmla="*/ 2172203 h 2689607"/>
                    <a:gd name="connsiteX25" fmla="*/ 314599 w 1621266"/>
                    <a:gd name="connsiteY25" fmla="*/ 2171027 h 2689607"/>
                    <a:gd name="connsiteX26" fmla="*/ 311806 w 1621266"/>
                    <a:gd name="connsiteY26" fmla="*/ 2159818 h 2689607"/>
                    <a:gd name="connsiteX27" fmla="*/ 363587 w 1621266"/>
                    <a:gd name="connsiteY27" fmla="*/ 2073584 h 2689607"/>
                    <a:gd name="connsiteX28" fmla="*/ 374795 w 1621266"/>
                    <a:gd name="connsiteY28" fmla="*/ 2070791 h 2689607"/>
                    <a:gd name="connsiteX29" fmla="*/ 377588 w 1621266"/>
                    <a:gd name="connsiteY29" fmla="*/ 2081999 h 2689607"/>
                    <a:gd name="connsiteX30" fmla="*/ 325807 w 1621266"/>
                    <a:gd name="connsiteY30" fmla="*/ 2168234 h 2689607"/>
                    <a:gd name="connsiteX31" fmla="*/ 318788 w 1621266"/>
                    <a:gd name="connsiteY31" fmla="*/ 2172203 h 2689607"/>
                    <a:gd name="connsiteX32" fmla="*/ 422350 w 1621266"/>
                    <a:gd name="connsiteY32" fmla="*/ 1999734 h 2689607"/>
                    <a:gd name="connsiteX33" fmla="*/ 418142 w 1621266"/>
                    <a:gd name="connsiteY33" fmla="*/ 1998558 h 2689607"/>
                    <a:gd name="connsiteX34" fmla="*/ 415349 w 1621266"/>
                    <a:gd name="connsiteY34" fmla="*/ 1987350 h 2689607"/>
                    <a:gd name="connsiteX35" fmla="*/ 467112 w 1621266"/>
                    <a:gd name="connsiteY35" fmla="*/ 1901115 h 2689607"/>
                    <a:gd name="connsiteX36" fmla="*/ 478320 w 1621266"/>
                    <a:gd name="connsiteY36" fmla="*/ 1898322 h 2689607"/>
                    <a:gd name="connsiteX37" fmla="*/ 481113 w 1621266"/>
                    <a:gd name="connsiteY37" fmla="*/ 1909531 h 2689607"/>
                    <a:gd name="connsiteX38" fmla="*/ 429351 w 1621266"/>
                    <a:gd name="connsiteY38" fmla="*/ 1995765 h 2689607"/>
                    <a:gd name="connsiteX39" fmla="*/ 422332 w 1621266"/>
                    <a:gd name="connsiteY39" fmla="*/ 1999734 h 2689607"/>
                    <a:gd name="connsiteX40" fmla="*/ 525894 w 1621266"/>
                    <a:gd name="connsiteY40" fmla="*/ 1827266 h 2689607"/>
                    <a:gd name="connsiteX41" fmla="*/ 521686 w 1621266"/>
                    <a:gd name="connsiteY41" fmla="*/ 1826108 h 2689607"/>
                    <a:gd name="connsiteX42" fmla="*/ 518893 w 1621266"/>
                    <a:gd name="connsiteY42" fmla="*/ 1814900 h 2689607"/>
                    <a:gd name="connsiteX43" fmla="*/ 570655 w 1621266"/>
                    <a:gd name="connsiteY43" fmla="*/ 1728665 h 2689607"/>
                    <a:gd name="connsiteX44" fmla="*/ 581864 w 1621266"/>
                    <a:gd name="connsiteY44" fmla="*/ 1725872 h 2689607"/>
                    <a:gd name="connsiteX45" fmla="*/ 584657 w 1621266"/>
                    <a:gd name="connsiteY45" fmla="*/ 1737081 h 2689607"/>
                    <a:gd name="connsiteX46" fmla="*/ 532894 w 1621266"/>
                    <a:gd name="connsiteY46" fmla="*/ 1823315 h 2689607"/>
                    <a:gd name="connsiteX47" fmla="*/ 525875 w 1621266"/>
                    <a:gd name="connsiteY47" fmla="*/ 1827284 h 2689607"/>
                    <a:gd name="connsiteX48" fmla="*/ 629437 w 1621266"/>
                    <a:gd name="connsiteY48" fmla="*/ 1654798 h 2689607"/>
                    <a:gd name="connsiteX49" fmla="*/ 625229 w 1621266"/>
                    <a:gd name="connsiteY49" fmla="*/ 1653622 h 2689607"/>
                    <a:gd name="connsiteX50" fmla="*/ 622436 w 1621266"/>
                    <a:gd name="connsiteY50" fmla="*/ 1642413 h 2689607"/>
                    <a:gd name="connsiteX51" fmla="*/ 674199 w 1621266"/>
                    <a:gd name="connsiteY51" fmla="*/ 1556179 h 2689607"/>
                    <a:gd name="connsiteX52" fmla="*/ 685407 w 1621266"/>
                    <a:gd name="connsiteY52" fmla="*/ 1553386 h 2689607"/>
                    <a:gd name="connsiteX53" fmla="*/ 688200 w 1621266"/>
                    <a:gd name="connsiteY53" fmla="*/ 1564595 h 2689607"/>
                    <a:gd name="connsiteX54" fmla="*/ 636438 w 1621266"/>
                    <a:gd name="connsiteY54" fmla="*/ 1650829 h 2689607"/>
                    <a:gd name="connsiteX55" fmla="*/ 629419 w 1621266"/>
                    <a:gd name="connsiteY55" fmla="*/ 1654798 h 2689607"/>
                    <a:gd name="connsiteX56" fmla="*/ 732980 w 1621266"/>
                    <a:gd name="connsiteY56" fmla="*/ 1482329 h 2689607"/>
                    <a:gd name="connsiteX57" fmla="*/ 728772 w 1621266"/>
                    <a:gd name="connsiteY57" fmla="*/ 1481153 h 2689607"/>
                    <a:gd name="connsiteX58" fmla="*/ 725979 w 1621266"/>
                    <a:gd name="connsiteY58" fmla="*/ 1469945 h 2689607"/>
                    <a:gd name="connsiteX59" fmla="*/ 777760 w 1621266"/>
                    <a:gd name="connsiteY59" fmla="*/ 1383710 h 2689607"/>
                    <a:gd name="connsiteX60" fmla="*/ 788969 w 1621266"/>
                    <a:gd name="connsiteY60" fmla="*/ 1380918 h 2689607"/>
                    <a:gd name="connsiteX61" fmla="*/ 791762 w 1621266"/>
                    <a:gd name="connsiteY61" fmla="*/ 1392126 h 2689607"/>
                    <a:gd name="connsiteX62" fmla="*/ 739981 w 1621266"/>
                    <a:gd name="connsiteY62" fmla="*/ 1478360 h 2689607"/>
                    <a:gd name="connsiteX63" fmla="*/ 732962 w 1621266"/>
                    <a:gd name="connsiteY63" fmla="*/ 1482329 h 2689607"/>
                    <a:gd name="connsiteX64" fmla="*/ 836524 w 1621266"/>
                    <a:gd name="connsiteY64" fmla="*/ 1309861 h 2689607"/>
                    <a:gd name="connsiteX65" fmla="*/ 832316 w 1621266"/>
                    <a:gd name="connsiteY65" fmla="*/ 1308703 h 2689607"/>
                    <a:gd name="connsiteX66" fmla="*/ 829523 w 1621266"/>
                    <a:gd name="connsiteY66" fmla="*/ 1297495 h 2689607"/>
                    <a:gd name="connsiteX67" fmla="*/ 881285 w 1621266"/>
                    <a:gd name="connsiteY67" fmla="*/ 1211261 h 2689607"/>
                    <a:gd name="connsiteX68" fmla="*/ 892494 w 1621266"/>
                    <a:gd name="connsiteY68" fmla="*/ 1208468 h 2689607"/>
                    <a:gd name="connsiteX69" fmla="*/ 895287 w 1621266"/>
                    <a:gd name="connsiteY69" fmla="*/ 1219676 h 2689607"/>
                    <a:gd name="connsiteX70" fmla="*/ 843525 w 1621266"/>
                    <a:gd name="connsiteY70" fmla="*/ 1305911 h 2689607"/>
                    <a:gd name="connsiteX71" fmla="*/ 836505 w 1621266"/>
                    <a:gd name="connsiteY71" fmla="*/ 1309879 h 2689607"/>
                    <a:gd name="connsiteX72" fmla="*/ 940067 w 1621266"/>
                    <a:gd name="connsiteY72" fmla="*/ 1137393 h 2689607"/>
                    <a:gd name="connsiteX73" fmla="*/ 935859 w 1621266"/>
                    <a:gd name="connsiteY73" fmla="*/ 1136217 h 2689607"/>
                    <a:gd name="connsiteX74" fmla="*/ 933067 w 1621266"/>
                    <a:gd name="connsiteY74" fmla="*/ 1125008 h 2689607"/>
                    <a:gd name="connsiteX75" fmla="*/ 984829 w 1621266"/>
                    <a:gd name="connsiteY75" fmla="*/ 1038774 h 2689607"/>
                    <a:gd name="connsiteX76" fmla="*/ 996038 w 1621266"/>
                    <a:gd name="connsiteY76" fmla="*/ 1035981 h 2689607"/>
                    <a:gd name="connsiteX77" fmla="*/ 998831 w 1621266"/>
                    <a:gd name="connsiteY77" fmla="*/ 1047190 h 2689607"/>
                    <a:gd name="connsiteX78" fmla="*/ 947068 w 1621266"/>
                    <a:gd name="connsiteY78" fmla="*/ 1133424 h 2689607"/>
                    <a:gd name="connsiteX79" fmla="*/ 940049 w 1621266"/>
                    <a:gd name="connsiteY79" fmla="*/ 1137393 h 2689607"/>
                    <a:gd name="connsiteX80" fmla="*/ 1043611 w 1621266"/>
                    <a:gd name="connsiteY80" fmla="*/ 964925 h 2689607"/>
                    <a:gd name="connsiteX81" fmla="*/ 1039403 w 1621266"/>
                    <a:gd name="connsiteY81" fmla="*/ 963748 h 2689607"/>
                    <a:gd name="connsiteX82" fmla="*/ 1036610 w 1621266"/>
                    <a:gd name="connsiteY82" fmla="*/ 952540 h 2689607"/>
                    <a:gd name="connsiteX83" fmla="*/ 1088372 w 1621266"/>
                    <a:gd name="connsiteY83" fmla="*/ 866306 h 2689607"/>
                    <a:gd name="connsiteX84" fmla="*/ 1099581 w 1621266"/>
                    <a:gd name="connsiteY84" fmla="*/ 863513 h 2689607"/>
                    <a:gd name="connsiteX85" fmla="*/ 1102374 w 1621266"/>
                    <a:gd name="connsiteY85" fmla="*/ 874721 h 2689607"/>
                    <a:gd name="connsiteX86" fmla="*/ 1050612 w 1621266"/>
                    <a:gd name="connsiteY86" fmla="*/ 960955 h 2689607"/>
                    <a:gd name="connsiteX87" fmla="*/ 1043592 w 1621266"/>
                    <a:gd name="connsiteY87" fmla="*/ 964925 h 2689607"/>
                    <a:gd name="connsiteX88" fmla="*/ 1147154 w 1621266"/>
                    <a:gd name="connsiteY88" fmla="*/ 792456 h 2689607"/>
                    <a:gd name="connsiteX89" fmla="*/ 1142946 w 1621266"/>
                    <a:gd name="connsiteY89" fmla="*/ 791280 h 2689607"/>
                    <a:gd name="connsiteX90" fmla="*/ 1140153 w 1621266"/>
                    <a:gd name="connsiteY90" fmla="*/ 780071 h 2689607"/>
                    <a:gd name="connsiteX91" fmla="*/ 1191934 w 1621266"/>
                    <a:gd name="connsiteY91" fmla="*/ 693837 h 2689607"/>
                    <a:gd name="connsiteX92" fmla="*/ 1203143 w 1621266"/>
                    <a:gd name="connsiteY92" fmla="*/ 691044 h 2689607"/>
                    <a:gd name="connsiteX93" fmla="*/ 1205936 w 1621266"/>
                    <a:gd name="connsiteY93" fmla="*/ 702253 h 2689607"/>
                    <a:gd name="connsiteX94" fmla="*/ 1154155 w 1621266"/>
                    <a:gd name="connsiteY94" fmla="*/ 788487 h 2689607"/>
                    <a:gd name="connsiteX95" fmla="*/ 1147136 w 1621266"/>
                    <a:gd name="connsiteY95" fmla="*/ 792456 h 2689607"/>
                    <a:gd name="connsiteX96" fmla="*/ 1250698 w 1621266"/>
                    <a:gd name="connsiteY96" fmla="*/ 619988 h 2689607"/>
                    <a:gd name="connsiteX97" fmla="*/ 1246490 w 1621266"/>
                    <a:gd name="connsiteY97" fmla="*/ 618812 h 2689607"/>
                    <a:gd name="connsiteX98" fmla="*/ 1243697 w 1621266"/>
                    <a:gd name="connsiteY98" fmla="*/ 607603 h 2689607"/>
                    <a:gd name="connsiteX99" fmla="*/ 1295459 w 1621266"/>
                    <a:gd name="connsiteY99" fmla="*/ 521369 h 2689607"/>
                    <a:gd name="connsiteX100" fmla="*/ 1306668 w 1621266"/>
                    <a:gd name="connsiteY100" fmla="*/ 518576 h 2689607"/>
                    <a:gd name="connsiteX101" fmla="*/ 1309461 w 1621266"/>
                    <a:gd name="connsiteY101" fmla="*/ 529785 h 2689607"/>
                    <a:gd name="connsiteX102" fmla="*/ 1257699 w 1621266"/>
                    <a:gd name="connsiteY102" fmla="*/ 616019 h 2689607"/>
                    <a:gd name="connsiteX103" fmla="*/ 1250679 w 1621266"/>
                    <a:gd name="connsiteY103" fmla="*/ 619988 h 2689607"/>
                    <a:gd name="connsiteX104" fmla="*/ 1354241 w 1621266"/>
                    <a:gd name="connsiteY104" fmla="*/ 447520 h 2689607"/>
                    <a:gd name="connsiteX105" fmla="*/ 1350033 w 1621266"/>
                    <a:gd name="connsiteY105" fmla="*/ 446344 h 2689607"/>
                    <a:gd name="connsiteX106" fmla="*/ 1347240 w 1621266"/>
                    <a:gd name="connsiteY106" fmla="*/ 435135 h 2689607"/>
                    <a:gd name="connsiteX107" fmla="*/ 1399021 w 1621266"/>
                    <a:gd name="connsiteY107" fmla="*/ 348901 h 2689607"/>
                    <a:gd name="connsiteX108" fmla="*/ 1410230 w 1621266"/>
                    <a:gd name="connsiteY108" fmla="*/ 346108 h 2689607"/>
                    <a:gd name="connsiteX109" fmla="*/ 1413023 w 1621266"/>
                    <a:gd name="connsiteY109" fmla="*/ 357316 h 2689607"/>
                    <a:gd name="connsiteX110" fmla="*/ 1361242 w 1621266"/>
                    <a:gd name="connsiteY110" fmla="*/ 443551 h 2689607"/>
                    <a:gd name="connsiteX111" fmla="*/ 1354223 w 1621266"/>
                    <a:gd name="connsiteY111" fmla="*/ 447520 h 2689607"/>
                    <a:gd name="connsiteX112" fmla="*/ 1457785 w 1621266"/>
                    <a:gd name="connsiteY112" fmla="*/ 275051 h 2689607"/>
                    <a:gd name="connsiteX113" fmla="*/ 1453577 w 1621266"/>
                    <a:gd name="connsiteY113" fmla="*/ 273875 h 2689607"/>
                    <a:gd name="connsiteX114" fmla="*/ 1450784 w 1621266"/>
                    <a:gd name="connsiteY114" fmla="*/ 262666 h 2689607"/>
                    <a:gd name="connsiteX115" fmla="*/ 1502546 w 1621266"/>
                    <a:gd name="connsiteY115" fmla="*/ 176432 h 2689607"/>
                    <a:gd name="connsiteX116" fmla="*/ 1513755 w 1621266"/>
                    <a:gd name="connsiteY116" fmla="*/ 173639 h 2689607"/>
                    <a:gd name="connsiteX117" fmla="*/ 1516548 w 1621266"/>
                    <a:gd name="connsiteY117" fmla="*/ 184848 h 2689607"/>
                    <a:gd name="connsiteX118" fmla="*/ 1464786 w 1621266"/>
                    <a:gd name="connsiteY118" fmla="*/ 271082 h 2689607"/>
                    <a:gd name="connsiteX119" fmla="*/ 1457766 w 1621266"/>
                    <a:gd name="connsiteY119" fmla="*/ 275051 h 2689607"/>
                    <a:gd name="connsiteX120" fmla="*/ 1561328 w 1621266"/>
                    <a:gd name="connsiteY120" fmla="*/ 102583 h 2689607"/>
                    <a:gd name="connsiteX121" fmla="*/ 1557120 w 1621266"/>
                    <a:gd name="connsiteY121" fmla="*/ 101407 h 2689607"/>
                    <a:gd name="connsiteX122" fmla="*/ 1554327 w 1621266"/>
                    <a:gd name="connsiteY122" fmla="*/ 90198 h 2689607"/>
                    <a:gd name="connsiteX123" fmla="*/ 1606090 w 1621266"/>
                    <a:gd name="connsiteY123" fmla="*/ 3964 h 2689607"/>
                    <a:gd name="connsiteX124" fmla="*/ 1617299 w 1621266"/>
                    <a:gd name="connsiteY124" fmla="*/ 1171 h 2689607"/>
                    <a:gd name="connsiteX125" fmla="*/ 1620092 w 1621266"/>
                    <a:gd name="connsiteY125" fmla="*/ 12380 h 2689607"/>
                    <a:gd name="connsiteX126" fmla="*/ 1568329 w 1621266"/>
                    <a:gd name="connsiteY126" fmla="*/ 98614 h 2689607"/>
                    <a:gd name="connsiteX127" fmla="*/ 1561310 w 1621266"/>
                    <a:gd name="connsiteY127" fmla="*/ 102583 h 268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1621266" h="2689607">
                      <a:moveTo>
                        <a:pt x="8176" y="2689608"/>
                      </a:moveTo>
                      <a:cubicBezTo>
                        <a:pt x="6743" y="2689608"/>
                        <a:pt x="5291" y="2689240"/>
                        <a:pt x="3968" y="2688431"/>
                      </a:cubicBezTo>
                      <a:cubicBezTo>
                        <a:pt x="91" y="2686116"/>
                        <a:pt x="-1158" y="2681081"/>
                        <a:pt x="1175" y="2677223"/>
                      </a:cubicBezTo>
                      <a:lnTo>
                        <a:pt x="52938" y="2590989"/>
                      </a:lnTo>
                      <a:cubicBezTo>
                        <a:pt x="55253" y="2587111"/>
                        <a:pt x="60269" y="2585862"/>
                        <a:pt x="64147" y="2588196"/>
                      </a:cubicBezTo>
                      <a:cubicBezTo>
                        <a:pt x="68024" y="2590511"/>
                        <a:pt x="69273" y="2595546"/>
                        <a:pt x="66940" y="2599404"/>
                      </a:cubicBezTo>
                      <a:lnTo>
                        <a:pt x="15177" y="2685638"/>
                      </a:lnTo>
                      <a:cubicBezTo>
                        <a:pt x="13652" y="2688193"/>
                        <a:pt x="10932" y="2689608"/>
                        <a:pt x="8158" y="2689608"/>
                      </a:cubicBezTo>
                      <a:close/>
                      <a:moveTo>
                        <a:pt x="111720" y="2517139"/>
                      </a:moveTo>
                      <a:cubicBezTo>
                        <a:pt x="110286" y="2517139"/>
                        <a:pt x="108835" y="2516772"/>
                        <a:pt x="107512" y="2515963"/>
                      </a:cubicBezTo>
                      <a:cubicBezTo>
                        <a:pt x="103635" y="2513648"/>
                        <a:pt x="102385" y="2508613"/>
                        <a:pt x="104719" y="2504754"/>
                      </a:cubicBezTo>
                      <a:lnTo>
                        <a:pt x="156481" y="2418520"/>
                      </a:lnTo>
                      <a:cubicBezTo>
                        <a:pt x="158796" y="2414643"/>
                        <a:pt x="163813" y="2413394"/>
                        <a:pt x="167690" y="2415727"/>
                      </a:cubicBezTo>
                      <a:cubicBezTo>
                        <a:pt x="171567" y="2418042"/>
                        <a:pt x="172817" y="2423077"/>
                        <a:pt x="170483" y="2426936"/>
                      </a:cubicBezTo>
                      <a:lnTo>
                        <a:pt x="118720" y="2513170"/>
                      </a:lnTo>
                      <a:cubicBezTo>
                        <a:pt x="117195" y="2515724"/>
                        <a:pt x="114476" y="2517139"/>
                        <a:pt x="111701" y="2517139"/>
                      </a:cubicBezTo>
                      <a:close/>
                      <a:moveTo>
                        <a:pt x="215263" y="2344671"/>
                      </a:moveTo>
                      <a:cubicBezTo>
                        <a:pt x="213830" y="2344671"/>
                        <a:pt x="212378" y="2344303"/>
                        <a:pt x="211055" y="2343513"/>
                      </a:cubicBezTo>
                      <a:cubicBezTo>
                        <a:pt x="207178" y="2341198"/>
                        <a:pt x="205929" y="2336163"/>
                        <a:pt x="208262" y="2332305"/>
                      </a:cubicBezTo>
                      <a:lnTo>
                        <a:pt x="260025" y="2246070"/>
                      </a:lnTo>
                      <a:cubicBezTo>
                        <a:pt x="262340" y="2242193"/>
                        <a:pt x="267375" y="2240944"/>
                        <a:pt x="271233" y="2243277"/>
                      </a:cubicBezTo>
                      <a:cubicBezTo>
                        <a:pt x="275111" y="2245593"/>
                        <a:pt x="276360" y="2250627"/>
                        <a:pt x="274027" y="2254486"/>
                      </a:cubicBezTo>
                      <a:lnTo>
                        <a:pt x="222264" y="2340720"/>
                      </a:lnTo>
                      <a:cubicBezTo>
                        <a:pt x="220739" y="2343274"/>
                        <a:pt x="218019" y="2344689"/>
                        <a:pt x="215245" y="2344689"/>
                      </a:cubicBezTo>
                      <a:close/>
                      <a:moveTo>
                        <a:pt x="318807" y="2172203"/>
                      </a:moveTo>
                      <a:cubicBezTo>
                        <a:pt x="317373" y="2172203"/>
                        <a:pt x="315922" y="2171835"/>
                        <a:pt x="314599" y="2171027"/>
                      </a:cubicBezTo>
                      <a:cubicBezTo>
                        <a:pt x="310721" y="2168711"/>
                        <a:pt x="309472" y="2163677"/>
                        <a:pt x="311806" y="2159818"/>
                      </a:cubicBezTo>
                      <a:lnTo>
                        <a:pt x="363587" y="2073584"/>
                      </a:lnTo>
                      <a:cubicBezTo>
                        <a:pt x="365902" y="2069707"/>
                        <a:pt x="370918" y="2068457"/>
                        <a:pt x="374795" y="2070791"/>
                      </a:cubicBezTo>
                      <a:cubicBezTo>
                        <a:pt x="378673" y="2073106"/>
                        <a:pt x="379922" y="2078141"/>
                        <a:pt x="377588" y="2081999"/>
                      </a:cubicBezTo>
                      <a:lnTo>
                        <a:pt x="325807" y="2168234"/>
                      </a:lnTo>
                      <a:cubicBezTo>
                        <a:pt x="324282" y="2170788"/>
                        <a:pt x="321563" y="2172203"/>
                        <a:pt x="318788" y="2172203"/>
                      </a:cubicBezTo>
                      <a:close/>
                      <a:moveTo>
                        <a:pt x="422350" y="1999734"/>
                      </a:moveTo>
                      <a:cubicBezTo>
                        <a:pt x="420917" y="1999734"/>
                        <a:pt x="419465" y="1999367"/>
                        <a:pt x="418142" y="1998558"/>
                      </a:cubicBezTo>
                      <a:cubicBezTo>
                        <a:pt x="414265" y="1996243"/>
                        <a:pt x="413016" y="1991208"/>
                        <a:pt x="415349" y="1987350"/>
                      </a:cubicBezTo>
                      <a:lnTo>
                        <a:pt x="467112" y="1901115"/>
                      </a:lnTo>
                      <a:cubicBezTo>
                        <a:pt x="469427" y="1897238"/>
                        <a:pt x="474443" y="1895989"/>
                        <a:pt x="478320" y="1898322"/>
                      </a:cubicBezTo>
                      <a:cubicBezTo>
                        <a:pt x="482198" y="1900638"/>
                        <a:pt x="483447" y="1905672"/>
                        <a:pt x="481113" y="1909531"/>
                      </a:cubicBezTo>
                      <a:lnTo>
                        <a:pt x="429351" y="1995765"/>
                      </a:lnTo>
                      <a:cubicBezTo>
                        <a:pt x="427826" y="1998319"/>
                        <a:pt x="425106" y="1999734"/>
                        <a:pt x="422332" y="1999734"/>
                      </a:cubicBezTo>
                      <a:close/>
                      <a:moveTo>
                        <a:pt x="525894" y="1827266"/>
                      </a:moveTo>
                      <a:cubicBezTo>
                        <a:pt x="524460" y="1827266"/>
                        <a:pt x="523009" y="1826898"/>
                        <a:pt x="521686" y="1826108"/>
                      </a:cubicBezTo>
                      <a:cubicBezTo>
                        <a:pt x="517808" y="1823793"/>
                        <a:pt x="516559" y="1818758"/>
                        <a:pt x="518893" y="1814900"/>
                      </a:cubicBezTo>
                      <a:lnTo>
                        <a:pt x="570655" y="1728665"/>
                      </a:lnTo>
                      <a:cubicBezTo>
                        <a:pt x="572970" y="1724788"/>
                        <a:pt x="577987" y="1723539"/>
                        <a:pt x="581864" y="1725872"/>
                      </a:cubicBezTo>
                      <a:cubicBezTo>
                        <a:pt x="585741" y="1728188"/>
                        <a:pt x="586991" y="1733222"/>
                        <a:pt x="584657" y="1737081"/>
                      </a:cubicBezTo>
                      <a:lnTo>
                        <a:pt x="532894" y="1823315"/>
                      </a:lnTo>
                      <a:cubicBezTo>
                        <a:pt x="531369" y="1825870"/>
                        <a:pt x="528650" y="1827284"/>
                        <a:pt x="525875" y="1827284"/>
                      </a:cubicBezTo>
                      <a:close/>
                      <a:moveTo>
                        <a:pt x="629437" y="1654798"/>
                      </a:moveTo>
                      <a:cubicBezTo>
                        <a:pt x="628004" y="1654798"/>
                        <a:pt x="626552" y="1654430"/>
                        <a:pt x="625229" y="1653622"/>
                      </a:cubicBezTo>
                      <a:cubicBezTo>
                        <a:pt x="621352" y="1651307"/>
                        <a:pt x="620102" y="1646272"/>
                        <a:pt x="622436" y="1642413"/>
                      </a:cubicBezTo>
                      <a:lnTo>
                        <a:pt x="674199" y="1556179"/>
                      </a:lnTo>
                      <a:cubicBezTo>
                        <a:pt x="676514" y="1552302"/>
                        <a:pt x="681549" y="1551052"/>
                        <a:pt x="685407" y="1553386"/>
                      </a:cubicBezTo>
                      <a:cubicBezTo>
                        <a:pt x="689285" y="1555701"/>
                        <a:pt x="690534" y="1560736"/>
                        <a:pt x="688200" y="1564595"/>
                      </a:cubicBezTo>
                      <a:lnTo>
                        <a:pt x="636438" y="1650829"/>
                      </a:lnTo>
                      <a:cubicBezTo>
                        <a:pt x="634913" y="1653383"/>
                        <a:pt x="632193" y="1654798"/>
                        <a:pt x="629419" y="1654798"/>
                      </a:cubicBezTo>
                      <a:close/>
                      <a:moveTo>
                        <a:pt x="732980" y="1482329"/>
                      </a:moveTo>
                      <a:cubicBezTo>
                        <a:pt x="731547" y="1482329"/>
                        <a:pt x="730095" y="1481962"/>
                        <a:pt x="728772" y="1481153"/>
                      </a:cubicBezTo>
                      <a:cubicBezTo>
                        <a:pt x="724895" y="1478838"/>
                        <a:pt x="723646" y="1473803"/>
                        <a:pt x="725979" y="1469945"/>
                      </a:cubicBezTo>
                      <a:lnTo>
                        <a:pt x="777760" y="1383710"/>
                      </a:lnTo>
                      <a:cubicBezTo>
                        <a:pt x="780094" y="1379833"/>
                        <a:pt x="785110" y="1378584"/>
                        <a:pt x="788969" y="1380918"/>
                      </a:cubicBezTo>
                      <a:cubicBezTo>
                        <a:pt x="792846" y="1383233"/>
                        <a:pt x="794096" y="1388268"/>
                        <a:pt x="791762" y="1392126"/>
                      </a:cubicBezTo>
                      <a:lnTo>
                        <a:pt x="739981" y="1478360"/>
                      </a:lnTo>
                      <a:cubicBezTo>
                        <a:pt x="738456" y="1480915"/>
                        <a:pt x="735737" y="1482329"/>
                        <a:pt x="732962" y="1482329"/>
                      </a:cubicBezTo>
                      <a:close/>
                      <a:moveTo>
                        <a:pt x="836524" y="1309861"/>
                      </a:moveTo>
                      <a:cubicBezTo>
                        <a:pt x="835091" y="1309861"/>
                        <a:pt x="833639" y="1309494"/>
                        <a:pt x="832316" y="1308703"/>
                      </a:cubicBezTo>
                      <a:cubicBezTo>
                        <a:pt x="828439" y="1306388"/>
                        <a:pt x="827189" y="1301353"/>
                        <a:pt x="829523" y="1297495"/>
                      </a:cubicBezTo>
                      <a:lnTo>
                        <a:pt x="881285" y="1211261"/>
                      </a:lnTo>
                      <a:cubicBezTo>
                        <a:pt x="883601" y="1207383"/>
                        <a:pt x="888617" y="1206134"/>
                        <a:pt x="892494" y="1208468"/>
                      </a:cubicBezTo>
                      <a:cubicBezTo>
                        <a:pt x="896371" y="1210783"/>
                        <a:pt x="897621" y="1215818"/>
                        <a:pt x="895287" y="1219676"/>
                      </a:cubicBezTo>
                      <a:lnTo>
                        <a:pt x="843525" y="1305911"/>
                      </a:lnTo>
                      <a:cubicBezTo>
                        <a:pt x="842000" y="1308465"/>
                        <a:pt x="839280" y="1309879"/>
                        <a:pt x="836505" y="1309879"/>
                      </a:cubicBezTo>
                      <a:close/>
                      <a:moveTo>
                        <a:pt x="940067" y="1137393"/>
                      </a:moveTo>
                      <a:cubicBezTo>
                        <a:pt x="938634" y="1137393"/>
                        <a:pt x="937183" y="1137025"/>
                        <a:pt x="935859" y="1136217"/>
                      </a:cubicBezTo>
                      <a:cubicBezTo>
                        <a:pt x="931982" y="1133901"/>
                        <a:pt x="930733" y="1128867"/>
                        <a:pt x="933067" y="1125008"/>
                      </a:cubicBezTo>
                      <a:lnTo>
                        <a:pt x="984829" y="1038774"/>
                      </a:lnTo>
                      <a:cubicBezTo>
                        <a:pt x="987144" y="1034897"/>
                        <a:pt x="992161" y="1033647"/>
                        <a:pt x="996038" y="1035981"/>
                      </a:cubicBezTo>
                      <a:cubicBezTo>
                        <a:pt x="999915" y="1038296"/>
                        <a:pt x="1001164" y="1043331"/>
                        <a:pt x="998831" y="1047190"/>
                      </a:cubicBezTo>
                      <a:lnTo>
                        <a:pt x="947068" y="1133424"/>
                      </a:lnTo>
                      <a:cubicBezTo>
                        <a:pt x="945543" y="1135978"/>
                        <a:pt x="942824" y="1137393"/>
                        <a:pt x="940049" y="1137393"/>
                      </a:cubicBezTo>
                      <a:close/>
                      <a:moveTo>
                        <a:pt x="1043611" y="964925"/>
                      </a:moveTo>
                      <a:cubicBezTo>
                        <a:pt x="1042178" y="964925"/>
                        <a:pt x="1040726" y="964557"/>
                        <a:pt x="1039403" y="963748"/>
                      </a:cubicBezTo>
                      <a:cubicBezTo>
                        <a:pt x="1035526" y="961433"/>
                        <a:pt x="1034276" y="956398"/>
                        <a:pt x="1036610" y="952540"/>
                      </a:cubicBezTo>
                      <a:lnTo>
                        <a:pt x="1088372" y="866306"/>
                      </a:lnTo>
                      <a:cubicBezTo>
                        <a:pt x="1090688" y="862428"/>
                        <a:pt x="1095722" y="861179"/>
                        <a:pt x="1099581" y="863513"/>
                      </a:cubicBezTo>
                      <a:cubicBezTo>
                        <a:pt x="1103458" y="865828"/>
                        <a:pt x="1104708" y="870863"/>
                        <a:pt x="1102374" y="874721"/>
                      </a:cubicBezTo>
                      <a:lnTo>
                        <a:pt x="1050612" y="960955"/>
                      </a:lnTo>
                      <a:cubicBezTo>
                        <a:pt x="1049087" y="963510"/>
                        <a:pt x="1046367" y="964925"/>
                        <a:pt x="1043592" y="964925"/>
                      </a:cubicBezTo>
                      <a:close/>
                      <a:moveTo>
                        <a:pt x="1147154" y="792456"/>
                      </a:moveTo>
                      <a:cubicBezTo>
                        <a:pt x="1145721" y="792456"/>
                        <a:pt x="1144269" y="792089"/>
                        <a:pt x="1142946" y="791280"/>
                      </a:cubicBezTo>
                      <a:cubicBezTo>
                        <a:pt x="1139069" y="788965"/>
                        <a:pt x="1137820" y="783930"/>
                        <a:pt x="1140153" y="780071"/>
                      </a:cubicBezTo>
                      <a:lnTo>
                        <a:pt x="1191934" y="693837"/>
                      </a:lnTo>
                      <a:cubicBezTo>
                        <a:pt x="1194250" y="689978"/>
                        <a:pt x="1199266" y="688711"/>
                        <a:pt x="1203143" y="691044"/>
                      </a:cubicBezTo>
                      <a:cubicBezTo>
                        <a:pt x="1207020" y="693359"/>
                        <a:pt x="1208270" y="698394"/>
                        <a:pt x="1205936" y="702253"/>
                      </a:cubicBezTo>
                      <a:lnTo>
                        <a:pt x="1154155" y="788487"/>
                      </a:lnTo>
                      <a:cubicBezTo>
                        <a:pt x="1152630" y="791041"/>
                        <a:pt x="1149911" y="792456"/>
                        <a:pt x="1147136" y="792456"/>
                      </a:cubicBezTo>
                      <a:close/>
                      <a:moveTo>
                        <a:pt x="1250698" y="619988"/>
                      </a:moveTo>
                      <a:cubicBezTo>
                        <a:pt x="1249264" y="619988"/>
                        <a:pt x="1247813" y="619620"/>
                        <a:pt x="1246490" y="618812"/>
                      </a:cubicBezTo>
                      <a:cubicBezTo>
                        <a:pt x="1242613" y="616497"/>
                        <a:pt x="1241363" y="611462"/>
                        <a:pt x="1243697" y="607603"/>
                      </a:cubicBezTo>
                      <a:lnTo>
                        <a:pt x="1295459" y="521369"/>
                      </a:lnTo>
                      <a:cubicBezTo>
                        <a:pt x="1297775" y="517510"/>
                        <a:pt x="1302791" y="516242"/>
                        <a:pt x="1306668" y="518576"/>
                      </a:cubicBezTo>
                      <a:cubicBezTo>
                        <a:pt x="1310545" y="520891"/>
                        <a:pt x="1311795" y="525926"/>
                        <a:pt x="1309461" y="529785"/>
                      </a:cubicBezTo>
                      <a:lnTo>
                        <a:pt x="1257699" y="616019"/>
                      </a:lnTo>
                      <a:cubicBezTo>
                        <a:pt x="1256174" y="618573"/>
                        <a:pt x="1253454" y="619988"/>
                        <a:pt x="1250679" y="619988"/>
                      </a:cubicBezTo>
                      <a:close/>
                      <a:moveTo>
                        <a:pt x="1354241" y="447520"/>
                      </a:moveTo>
                      <a:cubicBezTo>
                        <a:pt x="1352808" y="447520"/>
                        <a:pt x="1351356" y="447152"/>
                        <a:pt x="1350033" y="446344"/>
                      </a:cubicBezTo>
                      <a:cubicBezTo>
                        <a:pt x="1346156" y="444028"/>
                        <a:pt x="1344907" y="438994"/>
                        <a:pt x="1347240" y="435135"/>
                      </a:cubicBezTo>
                      <a:lnTo>
                        <a:pt x="1399021" y="348901"/>
                      </a:lnTo>
                      <a:cubicBezTo>
                        <a:pt x="1401337" y="345042"/>
                        <a:pt x="1406353" y="343774"/>
                        <a:pt x="1410230" y="346108"/>
                      </a:cubicBezTo>
                      <a:cubicBezTo>
                        <a:pt x="1414107" y="348423"/>
                        <a:pt x="1415357" y="353458"/>
                        <a:pt x="1413023" y="357316"/>
                      </a:cubicBezTo>
                      <a:lnTo>
                        <a:pt x="1361242" y="443551"/>
                      </a:lnTo>
                      <a:cubicBezTo>
                        <a:pt x="1359717" y="446105"/>
                        <a:pt x="1356997" y="447520"/>
                        <a:pt x="1354223" y="447520"/>
                      </a:cubicBezTo>
                      <a:close/>
                      <a:moveTo>
                        <a:pt x="1457785" y="275051"/>
                      </a:moveTo>
                      <a:cubicBezTo>
                        <a:pt x="1456351" y="275051"/>
                        <a:pt x="1454900" y="274684"/>
                        <a:pt x="1453577" y="273875"/>
                      </a:cubicBezTo>
                      <a:cubicBezTo>
                        <a:pt x="1449700" y="271560"/>
                        <a:pt x="1448450" y="266525"/>
                        <a:pt x="1450784" y="262666"/>
                      </a:cubicBezTo>
                      <a:lnTo>
                        <a:pt x="1502546" y="176432"/>
                      </a:lnTo>
                      <a:cubicBezTo>
                        <a:pt x="1504862" y="172574"/>
                        <a:pt x="1509878" y="171306"/>
                        <a:pt x="1513755" y="173639"/>
                      </a:cubicBezTo>
                      <a:cubicBezTo>
                        <a:pt x="1517632" y="175955"/>
                        <a:pt x="1518882" y="180989"/>
                        <a:pt x="1516548" y="184848"/>
                      </a:cubicBezTo>
                      <a:lnTo>
                        <a:pt x="1464786" y="271082"/>
                      </a:lnTo>
                      <a:cubicBezTo>
                        <a:pt x="1463260" y="273636"/>
                        <a:pt x="1460541" y="275051"/>
                        <a:pt x="1457766" y="275051"/>
                      </a:cubicBezTo>
                      <a:close/>
                      <a:moveTo>
                        <a:pt x="1561328" y="102583"/>
                      </a:moveTo>
                      <a:cubicBezTo>
                        <a:pt x="1559895" y="102583"/>
                        <a:pt x="1558443" y="102215"/>
                        <a:pt x="1557120" y="101407"/>
                      </a:cubicBezTo>
                      <a:cubicBezTo>
                        <a:pt x="1553243" y="99092"/>
                        <a:pt x="1551994" y="94057"/>
                        <a:pt x="1554327" y="90198"/>
                      </a:cubicBezTo>
                      <a:lnTo>
                        <a:pt x="1606090" y="3964"/>
                      </a:lnTo>
                      <a:cubicBezTo>
                        <a:pt x="1608405" y="105"/>
                        <a:pt x="1613422" y="-1163"/>
                        <a:pt x="1617299" y="1171"/>
                      </a:cubicBezTo>
                      <a:cubicBezTo>
                        <a:pt x="1621176" y="3486"/>
                        <a:pt x="1622425" y="8521"/>
                        <a:pt x="1620092" y="12380"/>
                      </a:cubicBezTo>
                      <a:lnTo>
                        <a:pt x="1568329" y="98614"/>
                      </a:lnTo>
                      <a:cubicBezTo>
                        <a:pt x="1566804" y="101168"/>
                        <a:pt x="1564084" y="102583"/>
                        <a:pt x="1561310" y="102583"/>
                      </a:cubicBezTo>
                      <a:close/>
                    </a:path>
                  </a:pathLst>
                </a:custGeom>
                <a:solidFill>
                  <a:srgbClr val="BFC8D6"/>
                </a:solidFill>
                <a:ln w="1836" cap="flat">
                  <a:noFill/>
                  <a:prstDash val="solid"/>
                  <a:miter/>
                </a:ln>
              </p:spPr>
              <p:txBody>
                <a:bodyPr rtlCol="0" anchor="ctr"/>
                <a:lstStyle/>
                <a:p>
                  <a:endParaRPr lang="en-US"/>
                </a:p>
              </p:txBody>
            </p:sp>
            <p:sp>
              <p:nvSpPr>
                <p:cNvPr id="296" name="Freeform: Shape 29">
                  <a:extLst>
                    <a:ext uri="{FF2B5EF4-FFF2-40B4-BE49-F238E27FC236}">
                      <a16:creationId xmlns:a16="http://schemas.microsoft.com/office/drawing/2014/main" id="{D818F573-31C4-F5FA-2BE4-E2721478AE54}"/>
                    </a:ext>
                  </a:extLst>
                </p:cNvPr>
                <p:cNvSpPr/>
                <p:nvPr/>
              </p:nvSpPr>
              <p:spPr>
                <a:xfrm>
                  <a:off x="9574853" y="1343847"/>
                  <a:ext cx="41599" cy="58390"/>
                </a:xfrm>
                <a:custGeom>
                  <a:avLst/>
                  <a:gdLst>
                    <a:gd name="connsiteX0" fmla="*/ 8176 w 41599"/>
                    <a:gd name="connsiteY0" fmla="*/ 58391 h 58390"/>
                    <a:gd name="connsiteX1" fmla="*/ 3968 w 41599"/>
                    <a:gd name="connsiteY1" fmla="*/ 57215 h 58390"/>
                    <a:gd name="connsiteX2" fmla="*/ 1175 w 41599"/>
                    <a:gd name="connsiteY2" fmla="*/ 46006 h 58390"/>
                    <a:gd name="connsiteX3" fmla="*/ 26423 w 41599"/>
                    <a:gd name="connsiteY3" fmla="*/ 3964 h 58390"/>
                    <a:gd name="connsiteX4" fmla="*/ 37632 w 41599"/>
                    <a:gd name="connsiteY4" fmla="*/ 1171 h 58390"/>
                    <a:gd name="connsiteX5" fmla="*/ 40424 w 41599"/>
                    <a:gd name="connsiteY5" fmla="*/ 12380 h 58390"/>
                    <a:gd name="connsiteX6" fmla="*/ 15177 w 41599"/>
                    <a:gd name="connsiteY6" fmla="*/ 54422 h 58390"/>
                    <a:gd name="connsiteX7" fmla="*/ 8158 w 41599"/>
                    <a:gd name="connsiteY7" fmla="*/ 58391 h 5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99" h="58390">
                      <a:moveTo>
                        <a:pt x="8176" y="58391"/>
                      </a:moveTo>
                      <a:cubicBezTo>
                        <a:pt x="6743" y="58391"/>
                        <a:pt x="5291" y="58023"/>
                        <a:pt x="3968" y="57215"/>
                      </a:cubicBezTo>
                      <a:cubicBezTo>
                        <a:pt x="91" y="54900"/>
                        <a:pt x="-1158" y="49865"/>
                        <a:pt x="1175" y="46006"/>
                      </a:cubicBezTo>
                      <a:lnTo>
                        <a:pt x="26423" y="3964"/>
                      </a:lnTo>
                      <a:cubicBezTo>
                        <a:pt x="28738" y="105"/>
                        <a:pt x="33754" y="-1163"/>
                        <a:pt x="37632" y="1171"/>
                      </a:cubicBezTo>
                      <a:cubicBezTo>
                        <a:pt x="41509" y="3486"/>
                        <a:pt x="42758" y="8521"/>
                        <a:pt x="40424" y="12380"/>
                      </a:cubicBezTo>
                      <a:lnTo>
                        <a:pt x="15177" y="54422"/>
                      </a:lnTo>
                      <a:cubicBezTo>
                        <a:pt x="13652" y="56976"/>
                        <a:pt x="10933" y="58391"/>
                        <a:pt x="8158" y="58391"/>
                      </a:cubicBezTo>
                      <a:close/>
                    </a:path>
                  </a:pathLst>
                </a:custGeom>
                <a:solidFill>
                  <a:srgbClr val="BFC8D6"/>
                </a:solidFill>
                <a:ln w="1836" cap="flat">
                  <a:noFill/>
                  <a:prstDash val="solid"/>
                  <a:miter/>
                </a:ln>
              </p:spPr>
              <p:txBody>
                <a:bodyPr rtlCol="0" anchor="ctr"/>
                <a:lstStyle/>
                <a:p>
                  <a:endParaRPr lang="en-US"/>
                </a:p>
              </p:txBody>
            </p:sp>
          </p:grpSp>
          <p:grpSp>
            <p:nvGrpSpPr>
              <p:cNvPr id="271" name="Graphic 13">
                <a:extLst>
                  <a:ext uri="{FF2B5EF4-FFF2-40B4-BE49-F238E27FC236}">
                    <a16:creationId xmlns:a16="http://schemas.microsoft.com/office/drawing/2014/main" id="{6B9469B9-42F7-22B9-28D3-55614EE0CFB1}"/>
                  </a:ext>
                </a:extLst>
              </p:cNvPr>
              <p:cNvGrpSpPr/>
              <p:nvPr/>
            </p:nvGrpSpPr>
            <p:grpSpPr>
              <a:xfrm>
                <a:off x="6941764" y="1299939"/>
                <a:ext cx="4449953" cy="3987558"/>
                <a:chOff x="6941764" y="1299939"/>
                <a:chExt cx="4449953" cy="3987558"/>
              </a:xfrm>
              <a:solidFill>
                <a:srgbClr val="BFC8D6"/>
              </a:solidFill>
            </p:grpSpPr>
            <p:sp>
              <p:nvSpPr>
                <p:cNvPr id="280" name="Freeform: Shape 31">
                  <a:extLst>
                    <a:ext uri="{FF2B5EF4-FFF2-40B4-BE49-F238E27FC236}">
                      <a16:creationId xmlns:a16="http://schemas.microsoft.com/office/drawing/2014/main" id="{90B0E7F3-495C-E919-3034-E79609025E4E}"/>
                    </a:ext>
                  </a:extLst>
                </p:cNvPr>
                <p:cNvSpPr/>
                <p:nvPr/>
              </p:nvSpPr>
              <p:spPr>
                <a:xfrm>
                  <a:off x="6941764" y="3045644"/>
                  <a:ext cx="44667" cy="98256"/>
                </a:xfrm>
                <a:custGeom>
                  <a:avLst/>
                  <a:gdLst>
                    <a:gd name="connsiteX0" fmla="*/ 36527 w 44667"/>
                    <a:gd name="connsiteY0" fmla="*/ 98256 h 98256"/>
                    <a:gd name="connsiteX1" fmla="*/ 29857 w 44667"/>
                    <a:gd name="connsiteY1" fmla="*/ 94802 h 98256"/>
                    <a:gd name="connsiteX2" fmla="*/ 1505 w 44667"/>
                    <a:gd name="connsiteY2" fmla="*/ 54781 h 98256"/>
                    <a:gd name="connsiteX3" fmla="*/ 1192 w 44667"/>
                    <a:gd name="connsiteY3" fmla="*/ 45795 h 98256"/>
                    <a:gd name="connsiteX4" fmla="*/ 26733 w 44667"/>
                    <a:gd name="connsiteY4" fmla="*/ 3919 h 98256"/>
                    <a:gd name="connsiteX5" fmla="*/ 37961 w 44667"/>
                    <a:gd name="connsiteY5" fmla="*/ 1199 h 98256"/>
                    <a:gd name="connsiteX6" fmla="*/ 40680 w 44667"/>
                    <a:gd name="connsiteY6" fmla="*/ 12426 h 98256"/>
                    <a:gd name="connsiteX7" fmla="*/ 17932 w 44667"/>
                    <a:gd name="connsiteY7" fmla="*/ 49709 h 98256"/>
                    <a:gd name="connsiteX8" fmla="*/ 43161 w 44667"/>
                    <a:gd name="connsiteY8" fmla="*/ 85338 h 98256"/>
                    <a:gd name="connsiteX9" fmla="*/ 41213 w 44667"/>
                    <a:gd name="connsiteY9" fmla="*/ 96731 h 98256"/>
                    <a:gd name="connsiteX10" fmla="*/ 36491 w 44667"/>
                    <a:gd name="connsiteY10" fmla="*/ 98238 h 9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67" h="98256">
                      <a:moveTo>
                        <a:pt x="36527" y="98256"/>
                      </a:moveTo>
                      <a:cubicBezTo>
                        <a:pt x="33973" y="98256"/>
                        <a:pt x="31438" y="97062"/>
                        <a:pt x="29857" y="94802"/>
                      </a:cubicBezTo>
                      <a:lnTo>
                        <a:pt x="1505" y="54781"/>
                      </a:lnTo>
                      <a:cubicBezTo>
                        <a:pt x="-388" y="52116"/>
                        <a:pt x="-498" y="48588"/>
                        <a:pt x="1192" y="45795"/>
                      </a:cubicBezTo>
                      <a:lnTo>
                        <a:pt x="26733" y="3919"/>
                      </a:lnTo>
                      <a:cubicBezTo>
                        <a:pt x="29086" y="60"/>
                        <a:pt x="34120" y="-1153"/>
                        <a:pt x="37961" y="1199"/>
                      </a:cubicBezTo>
                      <a:cubicBezTo>
                        <a:pt x="41819" y="3551"/>
                        <a:pt x="43032" y="8586"/>
                        <a:pt x="40680" y="12426"/>
                      </a:cubicBezTo>
                      <a:lnTo>
                        <a:pt x="17932" y="49709"/>
                      </a:lnTo>
                      <a:lnTo>
                        <a:pt x="43161" y="85338"/>
                      </a:lnTo>
                      <a:cubicBezTo>
                        <a:pt x="45770" y="89013"/>
                        <a:pt x="44906" y="94122"/>
                        <a:pt x="41213" y="96731"/>
                      </a:cubicBezTo>
                      <a:cubicBezTo>
                        <a:pt x="39780" y="97742"/>
                        <a:pt x="38126" y="98238"/>
                        <a:pt x="36491" y="98238"/>
                      </a:cubicBezTo>
                      <a:close/>
                    </a:path>
                  </a:pathLst>
                </a:custGeom>
                <a:solidFill>
                  <a:srgbClr val="BFC8D6"/>
                </a:solidFill>
                <a:ln w="1836" cap="flat">
                  <a:noFill/>
                  <a:prstDash val="solid"/>
                  <a:miter/>
                </a:ln>
              </p:spPr>
              <p:txBody>
                <a:bodyPr rtlCol="0" anchor="ctr"/>
                <a:lstStyle/>
                <a:p>
                  <a:endParaRPr lang="en-US"/>
                </a:p>
              </p:txBody>
            </p:sp>
            <p:sp>
              <p:nvSpPr>
                <p:cNvPr id="281" name="Freeform: Shape 32">
                  <a:extLst>
                    <a:ext uri="{FF2B5EF4-FFF2-40B4-BE49-F238E27FC236}">
                      <a16:creationId xmlns:a16="http://schemas.microsoft.com/office/drawing/2014/main" id="{A3EF4388-5EAE-9528-917E-161D57120214}"/>
                    </a:ext>
                  </a:extLst>
                </p:cNvPr>
                <p:cNvSpPr/>
                <p:nvPr/>
              </p:nvSpPr>
              <p:spPr>
                <a:xfrm>
                  <a:off x="7017793" y="1722088"/>
                  <a:ext cx="773415" cy="1257207"/>
                </a:xfrm>
                <a:custGeom>
                  <a:avLst/>
                  <a:gdLst>
                    <a:gd name="connsiteX0" fmla="*/ 8163 w 773415"/>
                    <a:gd name="connsiteY0" fmla="*/ 1257208 h 1257207"/>
                    <a:gd name="connsiteX1" fmla="*/ 3919 w 773415"/>
                    <a:gd name="connsiteY1" fmla="*/ 1256014 h 1257207"/>
                    <a:gd name="connsiteX2" fmla="*/ 1199 w 773415"/>
                    <a:gd name="connsiteY2" fmla="*/ 1244786 h 1257207"/>
                    <a:gd name="connsiteX3" fmla="*/ 51675 w 773415"/>
                    <a:gd name="connsiteY3" fmla="*/ 1162062 h 1257207"/>
                    <a:gd name="connsiteX4" fmla="*/ 62903 w 773415"/>
                    <a:gd name="connsiteY4" fmla="*/ 1159342 h 1257207"/>
                    <a:gd name="connsiteX5" fmla="*/ 65622 w 773415"/>
                    <a:gd name="connsiteY5" fmla="*/ 1170570 h 1257207"/>
                    <a:gd name="connsiteX6" fmla="*/ 15146 w 773415"/>
                    <a:gd name="connsiteY6" fmla="*/ 1253294 h 1257207"/>
                    <a:gd name="connsiteX7" fmla="*/ 8163 w 773415"/>
                    <a:gd name="connsiteY7" fmla="*/ 1257208 h 1257207"/>
                    <a:gd name="connsiteX8" fmla="*/ 109098 w 773415"/>
                    <a:gd name="connsiteY8" fmla="*/ 1091759 h 1257207"/>
                    <a:gd name="connsiteX9" fmla="*/ 104853 w 773415"/>
                    <a:gd name="connsiteY9" fmla="*/ 1090565 h 1257207"/>
                    <a:gd name="connsiteX10" fmla="*/ 102133 w 773415"/>
                    <a:gd name="connsiteY10" fmla="*/ 1079337 h 1257207"/>
                    <a:gd name="connsiteX11" fmla="*/ 152610 w 773415"/>
                    <a:gd name="connsiteY11" fmla="*/ 996613 h 1257207"/>
                    <a:gd name="connsiteX12" fmla="*/ 163837 w 773415"/>
                    <a:gd name="connsiteY12" fmla="*/ 993893 h 1257207"/>
                    <a:gd name="connsiteX13" fmla="*/ 166556 w 773415"/>
                    <a:gd name="connsiteY13" fmla="*/ 1005120 h 1257207"/>
                    <a:gd name="connsiteX14" fmla="*/ 116080 w 773415"/>
                    <a:gd name="connsiteY14" fmla="*/ 1087845 h 1257207"/>
                    <a:gd name="connsiteX15" fmla="*/ 109098 w 773415"/>
                    <a:gd name="connsiteY15" fmla="*/ 1091759 h 1257207"/>
                    <a:gd name="connsiteX16" fmla="*/ 210050 w 773415"/>
                    <a:gd name="connsiteY16" fmla="*/ 926310 h 1257207"/>
                    <a:gd name="connsiteX17" fmla="*/ 205805 w 773415"/>
                    <a:gd name="connsiteY17" fmla="*/ 925115 h 1257207"/>
                    <a:gd name="connsiteX18" fmla="*/ 203086 w 773415"/>
                    <a:gd name="connsiteY18" fmla="*/ 913888 h 1257207"/>
                    <a:gd name="connsiteX19" fmla="*/ 253562 w 773415"/>
                    <a:gd name="connsiteY19" fmla="*/ 831164 h 1257207"/>
                    <a:gd name="connsiteX20" fmla="*/ 264789 w 773415"/>
                    <a:gd name="connsiteY20" fmla="*/ 828444 h 1257207"/>
                    <a:gd name="connsiteX21" fmla="*/ 267509 w 773415"/>
                    <a:gd name="connsiteY21" fmla="*/ 839671 h 1257207"/>
                    <a:gd name="connsiteX22" fmla="*/ 217033 w 773415"/>
                    <a:gd name="connsiteY22" fmla="*/ 922396 h 1257207"/>
                    <a:gd name="connsiteX23" fmla="*/ 210050 w 773415"/>
                    <a:gd name="connsiteY23" fmla="*/ 926310 h 1257207"/>
                    <a:gd name="connsiteX24" fmla="*/ 310984 w 773415"/>
                    <a:gd name="connsiteY24" fmla="*/ 760861 h 1257207"/>
                    <a:gd name="connsiteX25" fmla="*/ 306740 w 773415"/>
                    <a:gd name="connsiteY25" fmla="*/ 759667 h 1257207"/>
                    <a:gd name="connsiteX26" fmla="*/ 304020 w 773415"/>
                    <a:gd name="connsiteY26" fmla="*/ 748439 h 1257207"/>
                    <a:gd name="connsiteX27" fmla="*/ 354496 w 773415"/>
                    <a:gd name="connsiteY27" fmla="*/ 665715 h 1257207"/>
                    <a:gd name="connsiteX28" fmla="*/ 365724 w 773415"/>
                    <a:gd name="connsiteY28" fmla="*/ 662995 h 1257207"/>
                    <a:gd name="connsiteX29" fmla="*/ 368443 w 773415"/>
                    <a:gd name="connsiteY29" fmla="*/ 674222 h 1257207"/>
                    <a:gd name="connsiteX30" fmla="*/ 317967 w 773415"/>
                    <a:gd name="connsiteY30" fmla="*/ 756947 h 1257207"/>
                    <a:gd name="connsiteX31" fmla="*/ 310984 w 773415"/>
                    <a:gd name="connsiteY31" fmla="*/ 760861 h 1257207"/>
                    <a:gd name="connsiteX32" fmla="*/ 411919 w 773415"/>
                    <a:gd name="connsiteY32" fmla="*/ 595412 h 1257207"/>
                    <a:gd name="connsiteX33" fmla="*/ 407674 w 773415"/>
                    <a:gd name="connsiteY33" fmla="*/ 594217 h 1257207"/>
                    <a:gd name="connsiteX34" fmla="*/ 404954 w 773415"/>
                    <a:gd name="connsiteY34" fmla="*/ 582990 h 1257207"/>
                    <a:gd name="connsiteX35" fmla="*/ 455431 w 773415"/>
                    <a:gd name="connsiteY35" fmla="*/ 500266 h 1257207"/>
                    <a:gd name="connsiteX36" fmla="*/ 466658 w 773415"/>
                    <a:gd name="connsiteY36" fmla="*/ 497546 h 1257207"/>
                    <a:gd name="connsiteX37" fmla="*/ 469377 w 773415"/>
                    <a:gd name="connsiteY37" fmla="*/ 508773 h 1257207"/>
                    <a:gd name="connsiteX38" fmla="*/ 418901 w 773415"/>
                    <a:gd name="connsiteY38" fmla="*/ 591498 h 1257207"/>
                    <a:gd name="connsiteX39" fmla="*/ 411919 w 773415"/>
                    <a:gd name="connsiteY39" fmla="*/ 595412 h 1257207"/>
                    <a:gd name="connsiteX40" fmla="*/ 512871 w 773415"/>
                    <a:gd name="connsiteY40" fmla="*/ 429963 h 1257207"/>
                    <a:gd name="connsiteX41" fmla="*/ 508626 w 773415"/>
                    <a:gd name="connsiteY41" fmla="*/ 428768 h 1257207"/>
                    <a:gd name="connsiteX42" fmla="*/ 505907 w 773415"/>
                    <a:gd name="connsiteY42" fmla="*/ 417541 h 1257207"/>
                    <a:gd name="connsiteX43" fmla="*/ 556383 w 773415"/>
                    <a:gd name="connsiteY43" fmla="*/ 334817 h 1257207"/>
                    <a:gd name="connsiteX44" fmla="*/ 567610 w 773415"/>
                    <a:gd name="connsiteY44" fmla="*/ 332097 h 1257207"/>
                    <a:gd name="connsiteX45" fmla="*/ 570330 w 773415"/>
                    <a:gd name="connsiteY45" fmla="*/ 343324 h 1257207"/>
                    <a:gd name="connsiteX46" fmla="*/ 519854 w 773415"/>
                    <a:gd name="connsiteY46" fmla="*/ 426049 h 1257207"/>
                    <a:gd name="connsiteX47" fmla="*/ 512871 w 773415"/>
                    <a:gd name="connsiteY47" fmla="*/ 429963 h 1257207"/>
                    <a:gd name="connsiteX48" fmla="*/ 613805 w 773415"/>
                    <a:gd name="connsiteY48" fmla="*/ 264514 h 1257207"/>
                    <a:gd name="connsiteX49" fmla="*/ 609561 w 773415"/>
                    <a:gd name="connsiteY49" fmla="*/ 263319 h 1257207"/>
                    <a:gd name="connsiteX50" fmla="*/ 606841 w 773415"/>
                    <a:gd name="connsiteY50" fmla="*/ 252092 h 1257207"/>
                    <a:gd name="connsiteX51" fmla="*/ 657318 w 773415"/>
                    <a:gd name="connsiteY51" fmla="*/ 169368 h 1257207"/>
                    <a:gd name="connsiteX52" fmla="*/ 668545 w 773415"/>
                    <a:gd name="connsiteY52" fmla="*/ 166648 h 1257207"/>
                    <a:gd name="connsiteX53" fmla="*/ 671264 w 773415"/>
                    <a:gd name="connsiteY53" fmla="*/ 177875 h 1257207"/>
                    <a:gd name="connsiteX54" fmla="*/ 620788 w 773415"/>
                    <a:gd name="connsiteY54" fmla="*/ 260600 h 1257207"/>
                    <a:gd name="connsiteX55" fmla="*/ 613805 w 773415"/>
                    <a:gd name="connsiteY55" fmla="*/ 264514 h 1257207"/>
                    <a:gd name="connsiteX56" fmla="*/ 714758 w 773415"/>
                    <a:gd name="connsiteY56" fmla="*/ 99065 h 1257207"/>
                    <a:gd name="connsiteX57" fmla="*/ 710513 w 773415"/>
                    <a:gd name="connsiteY57" fmla="*/ 97870 h 1257207"/>
                    <a:gd name="connsiteX58" fmla="*/ 707794 w 773415"/>
                    <a:gd name="connsiteY58" fmla="*/ 86643 h 1257207"/>
                    <a:gd name="connsiteX59" fmla="*/ 758270 w 773415"/>
                    <a:gd name="connsiteY59" fmla="*/ 3919 h 1257207"/>
                    <a:gd name="connsiteX60" fmla="*/ 769497 w 773415"/>
                    <a:gd name="connsiteY60" fmla="*/ 1199 h 1257207"/>
                    <a:gd name="connsiteX61" fmla="*/ 772217 w 773415"/>
                    <a:gd name="connsiteY61" fmla="*/ 12426 h 1257207"/>
                    <a:gd name="connsiteX62" fmla="*/ 721740 w 773415"/>
                    <a:gd name="connsiteY62" fmla="*/ 95151 h 1257207"/>
                    <a:gd name="connsiteX63" fmla="*/ 714758 w 773415"/>
                    <a:gd name="connsiteY63" fmla="*/ 99065 h 125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773415" h="1257207">
                      <a:moveTo>
                        <a:pt x="8163" y="1257208"/>
                      </a:moveTo>
                      <a:cubicBezTo>
                        <a:pt x="6712" y="1257208"/>
                        <a:pt x="5242" y="1256822"/>
                        <a:pt x="3919" y="1256014"/>
                      </a:cubicBezTo>
                      <a:cubicBezTo>
                        <a:pt x="60" y="1253662"/>
                        <a:pt x="-1153" y="1248627"/>
                        <a:pt x="1199" y="1244786"/>
                      </a:cubicBezTo>
                      <a:lnTo>
                        <a:pt x="51675" y="1162062"/>
                      </a:lnTo>
                      <a:cubicBezTo>
                        <a:pt x="54027" y="1158203"/>
                        <a:pt x="59062" y="1156990"/>
                        <a:pt x="62903" y="1159342"/>
                      </a:cubicBezTo>
                      <a:cubicBezTo>
                        <a:pt x="66761" y="1161694"/>
                        <a:pt x="67974" y="1166729"/>
                        <a:pt x="65622" y="1170570"/>
                      </a:cubicBezTo>
                      <a:lnTo>
                        <a:pt x="15146" y="1253294"/>
                      </a:lnTo>
                      <a:cubicBezTo>
                        <a:pt x="13602" y="1255812"/>
                        <a:pt x="10920" y="1257208"/>
                        <a:pt x="8163" y="1257208"/>
                      </a:cubicBezTo>
                      <a:close/>
                      <a:moveTo>
                        <a:pt x="109098" y="1091759"/>
                      </a:moveTo>
                      <a:cubicBezTo>
                        <a:pt x="107646" y="1091759"/>
                        <a:pt x="106176" y="1091373"/>
                        <a:pt x="104853" y="1090565"/>
                      </a:cubicBezTo>
                      <a:cubicBezTo>
                        <a:pt x="100994" y="1088213"/>
                        <a:pt x="99781" y="1083178"/>
                        <a:pt x="102133" y="1079337"/>
                      </a:cubicBezTo>
                      <a:lnTo>
                        <a:pt x="152610" y="996613"/>
                      </a:lnTo>
                      <a:cubicBezTo>
                        <a:pt x="154962" y="992754"/>
                        <a:pt x="159996" y="991541"/>
                        <a:pt x="163837" y="993893"/>
                      </a:cubicBezTo>
                      <a:cubicBezTo>
                        <a:pt x="167696" y="996245"/>
                        <a:pt x="168908" y="1001280"/>
                        <a:pt x="166556" y="1005120"/>
                      </a:cubicBezTo>
                      <a:lnTo>
                        <a:pt x="116080" y="1087845"/>
                      </a:lnTo>
                      <a:cubicBezTo>
                        <a:pt x="114537" y="1090362"/>
                        <a:pt x="111854" y="1091759"/>
                        <a:pt x="109098" y="1091759"/>
                      </a:cubicBezTo>
                      <a:close/>
                      <a:moveTo>
                        <a:pt x="210050" y="926310"/>
                      </a:moveTo>
                      <a:cubicBezTo>
                        <a:pt x="208598" y="926310"/>
                        <a:pt x="207128" y="925924"/>
                        <a:pt x="205805" y="925115"/>
                      </a:cubicBezTo>
                      <a:cubicBezTo>
                        <a:pt x="201947" y="922764"/>
                        <a:pt x="200734" y="917729"/>
                        <a:pt x="203086" y="913888"/>
                      </a:cubicBezTo>
                      <a:lnTo>
                        <a:pt x="253562" y="831164"/>
                      </a:lnTo>
                      <a:cubicBezTo>
                        <a:pt x="255914" y="827305"/>
                        <a:pt x="260949" y="826092"/>
                        <a:pt x="264789" y="828444"/>
                      </a:cubicBezTo>
                      <a:cubicBezTo>
                        <a:pt x="268648" y="830796"/>
                        <a:pt x="269861" y="835831"/>
                        <a:pt x="267509" y="839671"/>
                      </a:cubicBezTo>
                      <a:lnTo>
                        <a:pt x="217033" y="922396"/>
                      </a:lnTo>
                      <a:cubicBezTo>
                        <a:pt x="215489" y="924913"/>
                        <a:pt x="212806" y="926310"/>
                        <a:pt x="210050" y="926310"/>
                      </a:cubicBezTo>
                      <a:close/>
                      <a:moveTo>
                        <a:pt x="310984" y="760861"/>
                      </a:moveTo>
                      <a:cubicBezTo>
                        <a:pt x="309533" y="760861"/>
                        <a:pt x="308063" y="760475"/>
                        <a:pt x="306740" y="759667"/>
                      </a:cubicBezTo>
                      <a:cubicBezTo>
                        <a:pt x="302881" y="757314"/>
                        <a:pt x="301668" y="752280"/>
                        <a:pt x="304020" y="748439"/>
                      </a:cubicBezTo>
                      <a:lnTo>
                        <a:pt x="354496" y="665715"/>
                      </a:lnTo>
                      <a:cubicBezTo>
                        <a:pt x="356848" y="661856"/>
                        <a:pt x="361883" y="660643"/>
                        <a:pt x="365724" y="662995"/>
                      </a:cubicBezTo>
                      <a:cubicBezTo>
                        <a:pt x="369582" y="665347"/>
                        <a:pt x="370795" y="670382"/>
                        <a:pt x="368443" y="674222"/>
                      </a:cubicBezTo>
                      <a:lnTo>
                        <a:pt x="317967" y="756947"/>
                      </a:lnTo>
                      <a:cubicBezTo>
                        <a:pt x="316423" y="759464"/>
                        <a:pt x="313741" y="760861"/>
                        <a:pt x="310984" y="760861"/>
                      </a:cubicBezTo>
                      <a:close/>
                      <a:moveTo>
                        <a:pt x="411919" y="595412"/>
                      </a:moveTo>
                      <a:cubicBezTo>
                        <a:pt x="410467" y="595412"/>
                        <a:pt x="408997" y="595026"/>
                        <a:pt x="407674" y="594217"/>
                      </a:cubicBezTo>
                      <a:cubicBezTo>
                        <a:pt x="403815" y="591865"/>
                        <a:pt x="402602" y="586831"/>
                        <a:pt x="404954" y="582990"/>
                      </a:cubicBezTo>
                      <a:lnTo>
                        <a:pt x="455431" y="500266"/>
                      </a:lnTo>
                      <a:cubicBezTo>
                        <a:pt x="457783" y="496407"/>
                        <a:pt x="462817" y="495194"/>
                        <a:pt x="466658" y="497546"/>
                      </a:cubicBezTo>
                      <a:cubicBezTo>
                        <a:pt x="470517" y="499898"/>
                        <a:pt x="471729" y="504933"/>
                        <a:pt x="469377" y="508773"/>
                      </a:cubicBezTo>
                      <a:lnTo>
                        <a:pt x="418901" y="591498"/>
                      </a:lnTo>
                      <a:cubicBezTo>
                        <a:pt x="417358" y="594015"/>
                        <a:pt x="414675" y="595412"/>
                        <a:pt x="411919" y="595412"/>
                      </a:cubicBezTo>
                      <a:close/>
                      <a:moveTo>
                        <a:pt x="512871" y="429963"/>
                      </a:moveTo>
                      <a:cubicBezTo>
                        <a:pt x="511419" y="429963"/>
                        <a:pt x="509949" y="429577"/>
                        <a:pt x="508626" y="428768"/>
                      </a:cubicBezTo>
                      <a:cubicBezTo>
                        <a:pt x="504768" y="426416"/>
                        <a:pt x="503555" y="421382"/>
                        <a:pt x="505907" y="417541"/>
                      </a:cubicBezTo>
                      <a:lnTo>
                        <a:pt x="556383" y="334817"/>
                      </a:lnTo>
                      <a:cubicBezTo>
                        <a:pt x="558735" y="330958"/>
                        <a:pt x="563770" y="329745"/>
                        <a:pt x="567610" y="332097"/>
                      </a:cubicBezTo>
                      <a:cubicBezTo>
                        <a:pt x="571469" y="334449"/>
                        <a:pt x="572682" y="339484"/>
                        <a:pt x="570330" y="343324"/>
                      </a:cubicBezTo>
                      <a:lnTo>
                        <a:pt x="519854" y="426049"/>
                      </a:lnTo>
                      <a:cubicBezTo>
                        <a:pt x="518310" y="428566"/>
                        <a:pt x="515627" y="429963"/>
                        <a:pt x="512871" y="429963"/>
                      </a:cubicBezTo>
                      <a:close/>
                      <a:moveTo>
                        <a:pt x="613805" y="264514"/>
                      </a:moveTo>
                      <a:cubicBezTo>
                        <a:pt x="612354" y="264514"/>
                        <a:pt x="610884" y="264128"/>
                        <a:pt x="609561" y="263319"/>
                      </a:cubicBezTo>
                      <a:cubicBezTo>
                        <a:pt x="605702" y="260967"/>
                        <a:pt x="604489" y="255933"/>
                        <a:pt x="606841" y="252092"/>
                      </a:cubicBezTo>
                      <a:lnTo>
                        <a:pt x="657318" y="169368"/>
                      </a:lnTo>
                      <a:cubicBezTo>
                        <a:pt x="659669" y="165509"/>
                        <a:pt x="664704" y="164296"/>
                        <a:pt x="668545" y="166648"/>
                      </a:cubicBezTo>
                      <a:cubicBezTo>
                        <a:pt x="672403" y="169000"/>
                        <a:pt x="673616" y="174035"/>
                        <a:pt x="671264" y="177875"/>
                      </a:cubicBezTo>
                      <a:lnTo>
                        <a:pt x="620788" y="260600"/>
                      </a:lnTo>
                      <a:cubicBezTo>
                        <a:pt x="619244" y="263117"/>
                        <a:pt x="616562" y="264514"/>
                        <a:pt x="613805" y="264514"/>
                      </a:cubicBezTo>
                      <a:close/>
                      <a:moveTo>
                        <a:pt x="714758" y="99065"/>
                      </a:moveTo>
                      <a:cubicBezTo>
                        <a:pt x="713306" y="99065"/>
                        <a:pt x="711836" y="98679"/>
                        <a:pt x="710513" y="97870"/>
                      </a:cubicBezTo>
                      <a:cubicBezTo>
                        <a:pt x="706654" y="95518"/>
                        <a:pt x="705442" y="90484"/>
                        <a:pt x="707794" y="86643"/>
                      </a:cubicBezTo>
                      <a:lnTo>
                        <a:pt x="758270" y="3919"/>
                      </a:lnTo>
                      <a:cubicBezTo>
                        <a:pt x="760622" y="60"/>
                        <a:pt x="765657" y="-1153"/>
                        <a:pt x="769497" y="1199"/>
                      </a:cubicBezTo>
                      <a:cubicBezTo>
                        <a:pt x="773356" y="3551"/>
                        <a:pt x="774569" y="8586"/>
                        <a:pt x="772217" y="12426"/>
                      </a:cubicBezTo>
                      <a:lnTo>
                        <a:pt x="721740" y="95151"/>
                      </a:lnTo>
                      <a:cubicBezTo>
                        <a:pt x="720197" y="97668"/>
                        <a:pt x="717514" y="99065"/>
                        <a:pt x="714758" y="99065"/>
                      </a:cubicBezTo>
                      <a:close/>
                    </a:path>
                  </a:pathLst>
                </a:custGeom>
                <a:solidFill>
                  <a:srgbClr val="BFC8D6"/>
                </a:solidFill>
                <a:ln w="1836" cap="flat">
                  <a:noFill/>
                  <a:prstDash val="solid"/>
                  <a:miter/>
                </a:ln>
              </p:spPr>
              <p:txBody>
                <a:bodyPr rtlCol="0" anchor="ctr"/>
                <a:lstStyle/>
                <a:p>
                  <a:endParaRPr lang="en-US"/>
                </a:p>
              </p:txBody>
            </p:sp>
            <p:sp>
              <p:nvSpPr>
                <p:cNvPr id="282" name="Freeform: Shape 33">
                  <a:extLst>
                    <a:ext uri="{FF2B5EF4-FFF2-40B4-BE49-F238E27FC236}">
                      <a16:creationId xmlns:a16="http://schemas.microsoft.com/office/drawing/2014/main" id="{CCF69038-5EAE-F8B2-BAE2-2B01897960D8}"/>
                    </a:ext>
                  </a:extLst>
                </p:cNvPr>
                <p:cNvSpPr/>
                <p:nvPr/>
              </p:nvSpPr>
              <p:spPr>
                <a:xfrm>
                  <a:off x="7825340" y="1589327"/>
                  <a:ext cx="90232" cy="66449"/>
                </a:xfrm>
                <a:custGeom>
                  <a:avLst/>
                  <a:gdLst>
                    <a:gd name="connsiteX0" fmla="*/ 8163 w 90232"/>
                    <a:gd name="connsiteY0" fmla="*/ 66432 h 66449"/>
                    <a:gd name="connsiteX1" fmla="*/ 3919 w 90232"/>
                    <a:gd name="connsiteY1" fmla="*/ 65237 h 66449"/>
                    <a:gd name="connsiteX2" fmla="*/ 1199 w 90232"/>
                    <a:gd name="connsiteY2" fmla="*/ 54010 h 66449"/>
                    <a:gd name="connsiteX3" fmla="*/ 26741 w 90232"/>
                    <a:gd name="connsiteY3" fmla="*/ 12152 h 66449"/>
                    <a:gd name="connsiteX4" fmla="*/ 32345 w 90232"/>
                    <a:gd name="connsiteY4" fmla="*/ 8348 h 66449"/>
                    <a:gd name="connsiteX5" fmla="*/ 80690 w 90232"/>
                    <a:gd name="connsiteY5" fmla="*/ 116 h 66449"/>
                    <a:gd name="connsiteX6" fmla="*/ 90116 w 90232"/>
                    <a:gd name="connsiteY6" fmla="*/ 6805 h 66449"/>
                    <a:gd name="connsiteX7" fmla="*/ 83428 w 90232"/>
                    <a:gd name="connsiteY7" fmla="*/ 16231 h 66449"/>
                    <a:gd name="connsiteX8" fmla="*/ 38739 w 90232"/>
                    <a:gd name="connsiteY8" fmla="*/ 23838 h 66449"/>
                    <a:gd name="connsiteX9" fmla="*/ 15127 w 90232"/>
                    <a:gd name="connsiteY9" fmla="*/ 62536 h 66449"/>
                    <a:gd name="connsiteX10" fmla="*/ 8145 w 90232"/>
                    <a:gd name="connsiteY10" fmla="*/ 66450 h 6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32" h="66449">
                      <a:moveTo>
                        <a:pt x="8163" y="66432"/>
                      </a:moveTo>
                      <a:cubicBezTo>
                        <a:pt x="6712" y="66432"/>
                        <a:pt x="5242" y="66046"/>
                        <a:pt x="3919" y="65237"/>
                      </a:cubicBezTo>
                      <a:cubicBezTo>
                        <a:pt x="60" y="62885"/>
                        <a:pt x="-1153" y="57850"/>
                        <a:pt x="1199" y="54010"/>
                      </a:cubicBezTo>
                      <a:lnTo>
                        <a:pt x="26741" y="12152"/>
                      </a:lnTo>
                      <a:cubicBezTo>
                        <a:pt x="27972" y="10130"/>
                        <a:pt x="30011" y="8752"/>
                        <a:pt x="32345" y="8348"/>
                      </a:cubicBezTo>
                      <a:lnTo>
                        <a:pt x="80690" y="116"/>
                      </a:lnTo>
                      <a:cubicBezTo>
                        <a:pt x="85155" y="-637"/>
                        <a:pt x="89363" y="2358"/>
                        <a:pt x="90116" y="6805"/>
                      </a:cubicBezTo>
                      <a:cubicBezTo>
                        <a:pt x="90869" y="11251"/>
                        <a:pt x="87874" y="15478"/>
                        <a:pt x="83428" y="16231"/>
                      </a:cubicBezTo>
                      <a:lnTo>
                        <a:pt x="38739" y="23838"/>
                      </a:lnTo>
                      <a:lnTo>
                        <a:pt x="15127" y="62536"/>
                      </a:lnTo>
                      <a:cubicBezTo>
                        <a:pt x="13584" y="65053"/>
                        <a:pt x="10901" y="66450"/>
                        <a:pt x="8145" y="66450"/>
                      </a:cubicBezTo>
                      <a:close/>
                    </a:path>
                  </a:pathLst>
                </a:custGeom>
                <a:solidFill>
                  <a:srgbClr val="BFC8D6"/>
                </a:solidFill>
                <a:ln w="1836" cap="flat">
                  <a:noFill/>
                  <a:prstDash val="solid"/>
                  <a:miter/>
                </a:ln>
              </p:spPr>
              <p:txBody>
                <a:bodyPr rtlCol="0" anchor="ctr"/>
                <a:lstStyle/>
                <a:p>
                  <a:endParaRPr lang="en-US"/>
                </a:p>
              </p:txBody>
            </p:sp>
            <p:sp>
              <p:nvSpPr>
                <p:cNvPr id="283" name="Freeform: Shape 34">
                  <a:extLst>
                    <a:ext uri="{FF2B5EF4-FFF2-40B4-BE49-F238E27FC236}">
                      <a16:creationId xmlns:a16="http://schemas.microsoft.com/office/drawing/2014/main" id="{1804DC8B-0028-F656-319D-E2CFD214C3C3}"/>
                    </a:ext>
                  </a:extLst>
                </p:cNvPr>
                <p:cNvSpPr/>
                <p:nvPr/>
              </p:nvSpPr>
              <p:spPr>
                <a:xfrm>
                  <a:off x="7994096" y="1299939"/>
                  <a:ext cx="3352607" cy="1881574"/>
                </a:xfrm>
                <a:custGeom>
                  <a:avLst/>
                  <a:gdLst>
                    <a:gd name="connsiteX0" fmla="*/ 3344432 w 3352607"/>
                    <a:gd name="connsiteY0" fmla="*/ 1881574 h 1881574"/>
                    <a:gd name="connsiteX1" fmla="*/ 3336660 w 3352607"/>
                    <a:gd name="connsiteY1" fmla="*/ 1875933 h 1881574"/>
                    <a:gd name="connsiteX2" fmla="*/ 3306837 w 3352607"/>
                    <a:gd name="connsiteY2" fmla="*/ 1784444 h 1881574"/>
                    <a:gd name="connsiteX3" fmla="*/ 3312074 w 3352607"/>
                    <a:gd name="connsiteY3" fmla="*/ 1774135 h 1881574"/>
                    <a:gd name="connsiteX4" fmla="*/ 3322382 w 3352607"/>
                    <a:gd name="connsiteY4" fmla="*/ 1779372 h 1881574"/>
                    <a:gd name="connsiteX5" fmla="*/ 3352205 w 3352607"/>
                    <a:gd name="connsiteY5" fmla="*/ 1870862 h 1881574"/>
                    <a:gd name="connsiteX6" fmla="*/ 3346968 w 3352607"/>
                    <a:gd name="connsiteY6" fmla="*/ 1881170 h 1881574"/>
                    <a:gd name="connsiteX7" fmla="*/ 3344432 w 3352607"/>
                    <a:gd name="connsiteY7" fmla="*/ 1881574 h 1881574"/>
                    <a:gd name="connsiteX8" fmla="*/ 3284787 w 3352607"/>
                    <a:gd name="connsiteY8" fmla="*/ 1698595 h 1881574"/>
                    <a:gd name="connsiteX9" fmla="*/ 3277014 w 3352607"/>
                    <a:gd name="connsiteY9" fmla="*/ 1692954 h 1881574"/>
                    <a:gd name="connsiteX10" fmla="*/ 3247192 w 3352607"/>
                    <a:gd name="connsiteY10" fmla="*/ 1601465 h 1881574"/>
                    <a:gd name="connsiteX11" fmla="*/ 3252428 w 3352607"/>
                    <a:gd name="connsiteY11" fmla="*/ 1591156 h 1881574"/>
                    <a:gd name="connsiteX12" fmla="*/ 3262737 w 3352607"/>
                    <a:gd name="connsiteY12" fmla="*/ 1596393 h 1881574"/>
                    <a:gd name="connsiteX13" fmla="*/ 3292559 w 3352607"/>
                    <a:gd name="connsiteY13" fmla="*/ 1687883 h 1881574"/>
                    <a:gd name="connsiteX14" fmla="*/ 3287322 w 3352607"/>
                    <a:gd name="connsiteY14" fmla="*/ 1698191 h 1881574"/>
                    <a:gd name="connsiteX15" fmla="*/ 3284787 w 3352607"/>
                    <a:gd name="connsiteY15" fmla="*/ 1698595 h 1881574"/>
                    <a:gd name="connsiteX16" fmla="*/ 3225141 w 3352607"/>
                    <a:gd name="connsiteY16" fmla="*/ 1515617 h 1881574"/>
                    <a:gd name="connsiteX17" fmla="*/ 3217369 w 3352607"/>
                    <a:gd name="connsiteY17" fmla="*/ 1509975 h 1881574"/>
                    <a:gd name="connsiteX18" fmla="*/ 3187546 w 3352607"/>
                    <a:gd name="connsiteY18" fmla="*/ 1418486 h 1881574"/>
                    <a:gd name="connsiteX19" fmla="*/ 3192783 w 3352607"/>
                    <a:gd name="connsiteY19" fmla="*/ 1408178 h 1881574"/>
                    <a:gd name="connsiteX20" fmla="*/ 3203091 w 3352607"/>
                    <a:gd name="connsiteY20" fmla="*/ 1413414 h 1881574"/>
                    <a:gd name="connsiteX21" fmla="*/ 3232914 w 3352607"/>
                    <a:gd name="connsiteY21" fmla="*/ 1504904 h 1881574"/>
                    <a:gd name="connsiteX22" fmla="*/ 3227677 w 3352607"/>
                    <a:gd name="connsiteY22" fmla="*/ 1515212 h 1881574"/>
                    <a:gd name="connsiteX23" fmla="*/ 3225141 w 3352607"/>
                    <a:gd name="connsiteY23" fmla="*/ 1515617 h 1881574"/>
                    <a:gd name="connsiteX24" fmla="*/ 3165496 w 3352607"/>
                    <a:gd name="connsiteY24" fmla="*/ 1332638 h 1881574"/>
                    <a:gd name="connsiteX25" fmla="*/ 3157723 w 3352607"/>
                    <a:gd name="connsiteY25" fmla="*/ 1326997 h 1881574"/>
                    <a:gd name="connsiteX26" fmla="*/ 3127900 w 3352607"/>
                    <a:gd name="connsiteY26" fmla="*/ 1235507 h 1881574"/>
                    <a:gd name="connsiteX27" fmla="*/ 3133137 w 3352607"/>
                    <a:gd name="connsiteY27" fmla="*/ 1225199 h 1881574"/>
                    <a:gd name="connsiteX28" fmla="*/ 3143446 w 3352607"/>
                    <a:gd name="connsiteY28" fmla="*/ 1230436 h 1881574"/>
                    <a:gd name="connsiteX29" fmla="*/ 3173269 w 3352607"/>
                    <a:gd name="connsiteY29" fmla="*/ 1321925 h 1881574"/>
                    <a:gd name="connsiteX30" fmla="*/ 3168032 w 3352607"/>
                    <a:gd name="connsiteY30" fmla="*/ 1332233 h 1881574"/>
                    <a:gd name="connsiteX31" fmla="*/ 3165496 w 3352607"/>
                    <a:gd name="connsiteY31" fmla="*/ 1332638 h 1881574"/>
                    <a:gd name="connsiteX32" fmla="*/ 3105850 w 3352607"/>
                    <a:gd name="connsiteY32" fmla="*/ 1149659 h 1881574"/>
                    <a:gd name="connsiteX33" fmla="*/ 3098078 w 3352607"/>
                    <a:gd name="connsiteY33" fmla="*/ 1144018 h 1881574"/>
                    <a:gd name="connsiteX34" fmla="*/ 3068255 w 3352607"/>
                    <a:gd name="connsiteY34" fmla="*/ 1052528 h 1881574"/>
                    <a:gd name="connsiteX35" fmla="*/ 3073492 w 3352607"/>
                    <a:gd name="connsiteY35" fmla="*/ 1042220 h 1881574"/>
                    <a:gd name="connsiteX36" fmla="*/ 3083800 w 3352607"/>
                    <a:gd name="connsiteY36" fmla="*/ 1047457 h 1881574"/>
                    <a:gd name="connsiteX37" fmla="*/ 3113623 w 3352607"/>
                    <a:gd name="connsiteY37" fmla="*/ 1138946 h 1881574"/>
                    <a:gd name="connsiteX38" fmla="*/ 3108386 w 3352607"/>
                    <a:gd name="connsiteY38" fmla="*/ 1149255 h 1881574"/>
                    <a:gd name="connsiteX39" fmla="*/ 3105850 w 3352607"/>
                    <a:gd name="connsiteY39" fmla="*/ 1149659 h 1881574"/>
                    <a:gd name="connsiteX40" fmla="*/ 3046205 w 3352607"/>
                    <a:gd name="connsiteY40" fmla="*/ 966680 h 1881574"/>
                    <a:gd name="connsiteX41" fmla="*/ 3038432 w 3352607"/>
                    <a:gd name="connsiteY41" fmla="*/ 961039 h 1881574"/>
                    <a:gd name="connsiteX42" fmla="*/ 3011752 w 3352607"/>
                    <a:gd name="connsiteY42" fmla="*/ 879160 h 1881574"/>
                    <a:gd name="connsiteX43" fmla="*/ 3008242 w 3352607"/>
                    <a:gd name="connsiteY43" fmla="*/ 876991 h 1881574"/>
                    <a:gd name="connsiteX44" fmla="*/ 3005559 w 3352607"/>
                    <a:gd name="connsiteY44" fmla="*/ 865746 h 1881574"/>
                    <a:gd name="connsiteX45" fmla="*/ 3016805 w 3352607"/>
                    <a:gd name="connsiteY45" fmla="*/ 863081 h 1881574"/>
                    <a:gd name="connsiteX46" fmla="*/ 3022869 w 3352607"/>
                    <a:gd name="connsiteY46" fmla="*/ 866812 h 1881574"/>
                    <a:gd name="connsiteX47" fmla="*/ 3026360 w 3352607"/>
                    <a:gd name="connsiteY47" fmla="*/ 871240 h 1881574"/>
                    <a:gd name="connsiteX48" fmla="*/ 3053977 w 3352607"/>
                    <a:gd name="connsiteY48" fmla="*/ 955967 h 1881574"/>
                    <a:gd name="connsiteX49" fmla="*/ 3048741 w 3352607"/>
                    <a:gd name="connsiteY49" fmla="*/ 966276 h 1881574"/>
                    <a:gd name="connsiteX50" fmla="*/ 3046205 w 3352607"/>
                    <a:gd name="connsiteY50" fmla="*/ 966680 h 1881574"/>
                    <a:gd name="connsiteX51" fmla="*/ 2930626 w 3352607"/>
                    <a:gd name="connsiteY51" fmla="*/ 827709 h 1881574"/>
                    <a:gd name="connsiteX52" fmla="*/ 2926344 w 3352607"/>
                    <a:gd name="connsiteY52" fmla="*/ 826497 h 1881574"/>
                    <a:gd name="connsiteX53" fmla="*/ 2844428 w 3352607"/>
                    <a:gd name="connsiteY53" fmla="*/ 775984 h 1881574"/>
                    <a:gd name="connsiteX54" fmla="*/ 2841746 w 3352607"/>
                    <a:gd name="connsiteY54" fmla="*/ 764738 h 1881574"/>
                    <a:gd name="connsiteX55" fmla="*/ 2852991 w 3352607"/>
                    <a:gd name="connsiteY55" fmla="*/ 762074 h 1881574"/>
                    <a:gd name="connsiteX56" fmla="*/ 2934907 w 3352607"/>
                    <a:gd name="connsiteY56" fmla="*/ 812587 h 1881574"/>
                    <a:gd name="connsiteX57" fmla="*/ 2937590 w 3352607"/>
                    <a:gd name="connsiteY57" fmla="*/ 823832 h 1881574"/>
                    <a:gd name="connsiteX58" fmla="*/ 2930626 w 3352607"/>
                    <a:gd name="connsiteY58" fmla="*/ 827709 h 1881574"/>
                    <a:gd name="connsiteX59" fmla="*/ 2766812 w 3352607"/>
                    <a:gd name="connsiteY59" fmla="*/ 726683 h 1881574"/>
                    <a:gd name="connsiteX60" fmla="*/ 2762531 w 3352607"/>
                    <a:gd name="connsiteY60" fmla="*/ 725471 h 1881574"/>
                    <a:gd name="connsiteX61" fmla="*/ 2680615 w 3352607"/>
                    <a:gd name="connsiteY61" fmla="*/ 674958 h 1881574"/>
                    <a:gd name="connsiteX62" fmla="*/ 2677932 w 3352607"/>
                    <a:gd name="connsiteY62" fmla="*/ 663712 h 1881574"/>
                    <a:gd name="connsiteX63" fmla="*/ 2689177 w 3352607"/>
                    <a:gd name="connsiteY63" fmla="*/ 661048 h 1881574"/>
                    <a:gd name="connsiteX64" fmla="*/ 2771094 w 3352607"/>
                    <a:gd name="connsiteY64" fmla="*/ 711561 h 1881574"/>
                    <a:gd name="connsiteX65" fmla="*/ 2773776 w 3352607"/>
                    <a:gd name="connsiteY65" fmla="*/ 722806 h 1881574"/>
                    <a:gd name="connsiteX66" fmla="*/ 2766812 w 3352607"/>
                    <a:gd name="connsiteY66" fmla="*/ 726683 h 1881574"/>
                    <a:gd name="connsiteX67" fmla="*/ 2602999 w 3352607"/>
                    <a:gd name="connsiteY67" fmla="*/ 625657 h 1881574"/>
                    <a:gd name="connsiteX68" fmla="*/ 2598717 w 3352607"/>
                    <a:gd name="connsiteY68" fmla="*/ 624445 h 1881574"/>
                    <a:gd name="connsiteX69" fmla="*/ 2516801 w 3352607"/>
                    <a:gd name="connsiteY69" fmla="*/ 573932 h 1881574"/>
                    <a:gd name="connsiteX70" fmla="*/ 2514118 w 3352607"/>
                    <a:gd name="connsiteY70" fmla="*/ 562686 h 1881574"/>
                    <a:gd name="connsiteX71" fmla="*/ 2525364 w 3352607"/>
                    <a:gd name="connsiteY71" fmla="*/ 560022 h 1881574"/>
                    <a:gd name="connsiteX72" fmla="*/ 2607280 w 3352607"/>
                    <a:gd name="connsiteY72" fmla="*/ 610535 h 1881574"/>
                    <a:gd name="connsiteX73" fmla="*/ 2609963 w 3352607"/>
                    <a:gd name="connsiteY73" fmla="*/ 621780 h 1881574"/>
                    <a:gd name="connsiteX74" fmla="*/ 2602999 w 3352607"/>
                    <a:gd name="connsiteY74" fmla="*/ 625657 h 1881574"/>
                    <a:gd name="connsiteX75" fmla="*/ 2439185 w 3352607"/>
                    <a:gd name="connsiteY75" fmla="*/ 524631 h 1881574"/>
                    <a:gd name="connsiteX76" fmla="*/ 2434904 w 3352607"/>
                    <a:gd name="connsiteY76" fmla="*/ 523418 h 1881574"/>
                    <a:gd name="connsiteX77" fmla="*/ 2352987 w 3352607"/>
                    <a:gd name="connsiteY77" fmla="*/ 472905 h 1881574"/>
                    <a:gd name="connsiteX78" fmla="*/ 2350305 w 3352607"/>
                    <a:gd name="connsiteY78" fmla="*/ 461660 h 1881574"/>
                    <a:gd name="connsiteX79" fmla="*/ 2361550 w 3352607"/>
                    <a:gd name="connsiteY79" fmla="*/ 458996 h 1881574"/>
                    <a:gd name="connsiteX80" fmla="*/ 2443466 w 3352607"/>
                    <a:gd name="connsiteY80" fmla="*/ 509509 h 1881574"/>
                    <a:gd name="connsiteX81" fmla="*/ 2446149 w 3352607"/>
                    <a:gd name="connsiteY81" fmla="*/ 520754 h 1881574"/>
                    <a:gd name="connsiteX82" fmla="*/ 2439185 w 3352607"/>
                    <a:gd name="connsiteY82" fmla="*/ 524631 h 1881574"/>
                    <a:gd name="connsiteX83" fmla="*/ 2275371 w 3352607"/>
                    <a:gd name="connsiteY83" fmla="*/ 423605 h 1881574"/>
                    <a:gd name="connsiteX84" fmla="*/ 2271090 w 3352607"/>
                    <a:gd name="connsiteY84" fmla="*/ 422392 h 1881574"/>
                    <a:gd name="connsiteX85" fmla="*/ 2189174 w 3352607"/>
                    <a:gd name="connsiteY85" fmla="*/ 371879 h 1881574"/>
                    <a:gd name="connsiteX86" fmla="*/ 2186491 w 3352607"/>
                    <a:gd name="connsiteY86" fmla="*/ 360634 h 1881574"/>
                    <a:gd name="connsiteX87" fmla="*/ 2197736 w 3352607"/>
                    <a:gd name="connsiteY87" fmla="*/ 357969 h 1881574"/>
                    <a:gd name="connsiteX88" fmla="*/ 2279653 w 3352607"/>
                    <a:gd name="connsiteY88" fmla="*/ 408482 h 1881574"/>
                    <a:gd name="connsiteX89" fmla="*/ 2282335 w 3352607"/>
                    <a:gd name="connsiteY89" fmla="*/ 419728 h 1881574"/>
                    <a:gd name="connsiteX90" fmla="*/ 2275371 w 3352607"/>
                    <a:gd name="connsiteY90" fmla="*/ 423605 h 1881574"/>
                    <a:gd name="connsiteX91" fmla="*/ 2111557 w 3352607"/>
                    <a:gd name="connsiteY91" fmla="*/ 322579 h 1881574"/>
                    <a:gd name="connsiteX92" fmla="*/ 2107276 w 3352607"/>
                    <a:gd name="connsiteY92" fmla="*/ 321366 h 1881574"/>
                    <a:gd name="connsiteX93" fmla="*/ 2025360 w 3352607"/>
                    <a:gd name="connsiteY93" fmla="*/ 270853 h 1881574"/>
                    <a:gd name="connsiteX94" fmla="*/ 2022677 w 3352607"/>
                    <a:gd name="connsiteY94" fmla="*/ 259608 h 1881574"/>
                    <a:gd name="connsiteX95" fmla="*/ 2033923 w 3352607"/>
                    <a:gd name="connsiteY95" fmla="*/ 256943 h 1881574"/>
                    <a:gd name="connsiteX96" fmla="*/ 2115839 w 3352607"/>
                    <a:gd name="connsiteY96" fmla="*/ 307456 h 1881574"/>
                    <a:gd name="connsiteX97" fmla="*/ 2118522 w 3352607"/>
                    <a:gd name="connsiteY97" fmla="*/ 318702 h 1881574"/>
                    <a:gd name="connsiteX98" fmla="*/ 2111557 w 3352607"/>
                    <a:gd name="connsiteY98" fmla="*/ 322579 h 1881574"/>
                    <a:gd name="connsiteX99" fmla="*/ 8164 w 3352607"/>
                    <a:gd name="connsiteY99" fmla="*/ 289596 h 1881574"/>
                    <a:gd name="connsiteX100" fmla="*/ 116 w 3352607"/>
                    <a:gd name="connsiteY100" fmla="*/ 282797 h 1881574"/>
                    <a:gd name="connsiteX101" fmla="*/ 6805 w 3352607"/>
                    <a:gd name="connsiteY101" fmla="*/ 273371 h 1881574"/>
                    <a:gd name="connsiteX102" fmla="*/ 101675 w 3352607"/>
                    <a:gd name="connsiteY102" fmla="*/ 257237 h 1881574"/>
                    <a:gd name="connsiteX103" fmla="*/ 111101 w 3352607"/>
                    <a:gd name="connsiteY103" fmla="*/ 263926 h 1881574"/>
                    <a:gd name="connsiteX104" fmla="*/ 104413 w 3352607"/>
                    <a:gd name="connsiteY104" fmla="*/ 273352 h 1881574"/>
                    <a:gd name="connsiteX105" fmla="*/ 9542 w 3352607"/>
                    <a:gd name="connsiteY105" fmla="*/ 289486 h 1881574"/>
                    <a:gd name="connsiteX106" fmla="*/ 8164 w 3352607"/>
                    <a:gd name="connsiteY106" fmla="*/ 289596 h 1881574"/>
                    <a:gd name="connsiteX107" fmla="*/ 197905 w 3352607"/>
                    <a:gd name="connsiteY107" fmla="*/ 257329 h 1881574"/>
                    <a:gd name="connsiteX108" fmla="*/ 189857 w 3352607"/>
                    <a:gd name="connsiteY108" fmla="*/ 250530 h 1881574"/>
                    <a:gd name="connsiteX109" fmla="*/ 196545 w 3352607"/>
                    <a:gd name="connsiteY109" fmla="*/ 241104 h 1881574"/>
                    <a:gd name="connsiteX110" fmla="*/ 291416 w 3352607"/>
                    <a:gd name="connsiteY110" fmla="*/ 224971 h 1881574"/>
                    <a:gd name="connsiteX111" fmla="*/ 300842 w 3352607"/>
                    <a:gd name="connsiteY111" fmla="*/ 231659 h 1881574"/>
                    <a:gd name="connsiteX112" fmla="*/ 294154 w 3352607"/>
                    <a:gd name="connsiteY112" fmla="*/ 241086 h 1881574"/>
                    <a:gd name="connsiteX113" fmla="*/ 199283 w 3352607"/>
                    <a:gd name="connsiteY113" fmla="*/ 257219 h 1881574"/>
                    <a:gd name="connsiteX114" fmla="*/ 197905 w 3352607"/>
                    <a:gd name="connsiteY114" fmla="*/ 257329 h 1881574"/>
                    <a:gd name="connsiteX115" fmla="*/ 387646 w 3352607"/>
                    <a:gd name="connsiteY115" fmla="*/ 225063 h 1881574"/>
                    <a:gd name="connsiteX116" fmla="*/ 379598 w 3352607"/>
                    <a:gd name="connsiteY116" fmla="*/ 218264 h 1881574"/>
                    <a:gd name="connsiteX117" fmla="*/ 386286 w 3352607"/>
                    <a:gd name="connsiteY117" fmla="*/ 208837 h 1881574"/>
                    <a:gd name="connsiteX118" fmla="*/ 481157 w 3352607"/>
                    <a:gd name="connsiteY118" fmla="*/ 192704 h 1881574"/>
                    <a:gd name="connsiteX119" fmla="*/ 490583 w 3352607"/>
                    <a:gd name="connsiteY119" fmla="*/ 199393 h 1881574"/>
                    <a:gd name="connsiteX120" fmla="*/ 483895 w 3352607"/>
                    <a:gd name="connsiteY120" fmla="*/ 208819 h 1881574"/>
                    <a:gd name="connsiteX121" fmla="*/ 389024 w 3352607"/>
                    <a:gd name="connsiteY121" fmla="*/ 224952 h 1881574"/>
                    <a:gd name="connsiteX122" fmla="*/ 387646 w 3352607"/>
                    <a:gd name="connsiteY122" fmla="*/ 225063 h 1881574"/>
                    <a:gd name="connsiteX123" fmla="*/ 1947744 w 3352607"/>
                    <a:gd name="connsiteY123" fmla="*/ 221553 h 1881574"/>
                    <a:gd name="connsiteX124" fmla="*/ 1943462 w 3352607"/>
                    <a:gd name="connsiteY124" fmla="*/ 220340 h 1881574"/>
                    <a:gd name="connsiteX125" fmla="*/ 1861546 w 3352607"/>
                    <a:gd name="connsiteY125" fmla="*/ 169827 h 1881574"/>
                    <a:gd name="connsiteX126" fmla="*/ 1858864 w 3352607"/>
                    <a:gd name="connsiteY126" fmla="*/ 158582 h 1881574"/>
                    <a:gd name="connsiteX127" fmla="*/ 1870109 w 3352607"/>
                    <a:gd name="connsiteY127" fmla="*/ 155917 h 1881574"/>
                    <a:gd name="connsiteX128" fmla="*/ 1952025 w 3352607"/>
                    <a:gd name="connsiteY128" fmla="*/ 206430 h 1881574"/>
                    <a:gd name="connsiteX129" fmla="*/ 1954708 w 3352607"/>
                    <a:gd name="connsiteY129" fmla="*/ 217676 h 1881574"/>
                    <a:gd name="connsiteX130" fmla="*/ 1947744 w 3352607"/>
                    <a:gd name="connsiteY130" fmla="*/ 221553 h 1881574"/>
                    <a:gd name="connsiteX131" fmla="*/ 577387 w 3352607"/>
                    <a:gd name="connsiteY131" fmla="*/ 192796 h 1881574"/>
                    <a:gd name="connsiteX132" fmla="*/ 569339 w 3352607"/>
                    <a:gd name="connsiteY132" fmla="*/ 185997 h 1881574"/>
                    <a:gd name="connsiteX133" fmla="*/ 576027 w 3352607"/>
                    <a:gd name="connsiteY133" fmla="*/ 176571 h 1881574"/>
                    <a:gd name="connsiteX134" fmla="*/ 670898 w 3352607"/>
                    <a:gd name="connsiteY134" fmla="*/ 160438 h 1881574"/>
                    <a:gd name="connsiteX135" fmla="*/ 680324 w 3352607"/>
                    <a:gd name="connsiteY135" fmla="*/ 167126 h 1881574"/>
                    <a:gd name="connsiteX136" fmla="*/ 673636 w 3352607"/>
                    <a:gd name="connsiteY136" fmla="*/ 176552 h 1881574"/>
                    <a:gd name="connsiteX137" fmla="*/ 578765 w 3352607"/>
                    <a:gd name="connsiteY137" fmla="*/ 192686 h 1881574"/>
                    <a:gd name="connsiteX138" fmla="*/ 577387 w 3352607"/>
                    <a:gd name="connsiteY138" fmla="*/ 192796 h 1881574"/>
                    <a:gd name="connsiteX139" fmla="*/ 767128 w 3352607"/>
                    <a:gd name="connsiteY139" fmla="*/ 160529 h 1881574"/>
                    <a:gd name="connsiteX140" fmla="*/ 759080 w 3352607"/>
                    <a:gd name="connsiteY140" fmla="*/ 153731 h 1881574"/>
                    <a:gd name="connsiteX141" fmla="*/ 765768 w 3352607"/>
                    <a:gd name="connsiteY141" fmla="*/ 144304 h 1881574"/>
                    <a:gd name="connsiteX142" fmla="*/ 860639 w 3352607"/>
                    <a:gd name="connsiteY142" fmla="*/ 128171 h 1881574"/>
                    <a:gd name="connsiteX143" fmla="*/ 870065 w 3352607"/>
                    <a:gd name="connsiteY143" fmla="*/ 134859 h 1881574"/>
                    <a:gd name="connsiteX144" fmla="*/ 863376 w 3352607"/>
                    <a:gd name="connsiteY144" fmla="*/ 144286 h 1881574"/>
                    <a:gd name="connsiteX145" fmla="*/ 768506 w 3352607"/>
                    <a:gd name="connsiteY145" fmla="*/ 160419 h 1881574"/>
                    <a:gd name="connsiteX146" fmla="*/ 767128 w 3352607"/>
                    <a:gd name="connsiteY146" fmla="*/ 160529 h 1881574"/>
                    <a:gd name="connsiteX147" fmla="*/ 956850 w 3352607"/>
                    <a:gd name="connsiteY147" fmla="*/ 128263 h 1881574"/>
                    <a:gd name="connsiteX148" fmla="*/ 948802 w 3352607"/>
                    <a:gd name="connsiteY148" fmla="*/ 121464 h 1881574"/>
                    <a:gd name="connsiteX149" fmla="*/ 955491 w 3352607"/>
                    <a:gd name="connsiteY149" fmla="*/ 112038 h 1881574"/>
                    <a:gd name="connsiteX150" fmla="*/ 1050361 w 3352607"/>
                    <a:gd name="connsiteY150" fmla="*/ 95904 h 1881574"/>
                    <a:gd name="connsiteX151" fmla="*/ 1059787 w 3352607"/>
                    <a:gd name="connsiteY151" fmla="*/ 102593 h 1881574"/>
                    <a:gd name="connsiteX152" fmla="*/ 1053099 w 3352607"/>
                    <a:gd name="connsiteY152" fmla="*/ 112019 h 1881574"/>
                    <a:gd name="connsiteX153" fmla="*/ 958228 w 3352607"/>
                    <a:gd name="connsiteY153" fmla="*/ 128153 h 1881574"/>
                    <a:gd name="connsiteX154" fmla="*/ 956850 w 3352607"/>
                    <a:gd name="connsiteY154" fmla="*/ 128263 h 1881574"/>
                    <a:gd name="connsiteX155" fmla="*/ 1783930 w 3352607"/>
                    <a:gd name="connsiteY155" fmla="*/ 120545 h 1881574"/>
                    <a:gd name="connsiteX156" fmla="*/ 1779649 w 3352607"/>
                    <a:gd name="connsiteY156" fmla="*/ 119333 h 1881574"/>
                    <a:gd name="connsiteX157" fmla="*/ 1697733 w 3352607"/>
                    <a:gd name="connsiteY157" fmla="*/ 68820 h 1881574"/>
                    <a:gd name="connsiteX158" fmla="*/ 1695050 w 3352607"/>
                    <a:gd name="connsiteY158" fmla="*/ 57574 h 1881574"/>
                    <a:gd name="connsiteX159" fmla="*/ 1706296 w 3352607"/>
                    <a:gd name="connsiteY159" fmla="*/ 54910 h 1881574"/>
                    <a:gd name="connsiteX160" fmla="*/ 1788211 w 3352607"/>
                    <a:gd name="connsiteY160" fmla="*/ 105423 h 1881574"/>
                    <a:gd name="connsiteX161" fmla="*/ 1790894 w 3352607"/>
                    <a:gd name="connsiteY161" fmla="*/ 116668 h 1881574"/>
                    <a:gd name="connsiteX162" fmla="*/ 1783930 w 3352607"/>
                    <a:gd name="connsiteY162" fmla="*/ 120545 h 1881574"/>
                    <a:gd name="connsiteX163" fmla="*/ 1146591 w 3352607"/>
                    <a:gd name="connsiteY163" fmla="*/ 95996 h 1881574"/>
                    <a:gd name="connsiteX164" fmla="*/ 1138543 w 3352607"/>
                    <a:gd name="connsiteY164" fmla="*/ 89197 h 1881574"/>
                    <a:gd name="connsiteX165" fmla="*/ 1145232 w 3352607"/>
                    <a:gd name="connsiteY165" fmla="*/ 79771 h 1881574"/>
                    <a:gd name="connsiteX166" fmla="*/ 1240084 w 3352607"/>
                    <a:gd name="connsiteY166" fmla="*/ 63638 h 1881574"/>
                    <a:gd name="connsiteX167" fmla="*/ 1249510 w 3352607"/>
                    <a:gd name="connsiteY167" fmla="*/ 70326 h 1881574"/>
                    <a:gd name="connsiteX168" fmla="*/ 1242821 w 3352607"/>
                    <a:gd name="connsiteY168" fmla="*/ 79753 h 1881574"/>
                    <a:gd name="connsiteX169" fmla="*/ 1147969 w 3352607"/>
                    <a:gd name="connsiteY169" fmla="*/ 95886 h 1881574"/>
                    <a:gd name="connsiteX170" fmla="*/ 1146591 w 3352607"/>
                    <a:gd name="connsiteY170" fmla="*/ 95996 h 1881574"/>
                    <a:gd name="connsiteX171" fmla="*/ 1336314 w 3352607"/>
                    <a:gd name="connsiteY171" fmla="*/ 63730 h 1881574"/>
                    <a:gd name="connsiteX172" fmla="*/ 1328265 w 3352607"/>
                    <a:gd name="connsiteY172" fmla="*/ 56931 h 1881574"/>
                    <a:gd name="connsiteX173" fmla="*/ 1334954 w 3352607"/>
                    <a:gd name="connsiteY173" fmla="*/ 47504 h 1881574"/>
                    <a:gd name="connsiteX174" fmla="*/ 1429824 w 3352607"/>
                    <a:gd name="connsiteY174" fmla="*/ 31371 h 1881574"/>
                    <a:gd name="connsiteX175" fmla="*/ 1439269 w 3352607"/>
                    <a:gd name="connsiteY175" fmla="*/ 38060 h 1881574"/>
                    <a:gd name="connsiteX176" fmla="*/ 1432581 w 3352607"/>
                    <a:gd name="connsiteY176" fmla="*/ 47486 h 1881574"/>
                    <a:gd name="connsiteX177" fmla="*/ 1337710 w 3352607"/>
                    <a:gd name="connsiteY177" fmla="*/ 63619 h 1881574"/>
                    <a:gd name="connsiteX178" fmla="*/ 1336332 w 3352607"/>
                    <a:gd name="connsiteY178" fmla="*/ 63730 h 1881574"/>
                    <a:gd name="connsiteX179" fmla="*/ 1526055 w 3352607"/>
                    <a:gd name="connsiteY179" fmla="*/ 31463 h 1881574"/>
                    <a:gd name="connsiteX180" fmla="*/ 1518006 w 3352607"/>
                    <a:gd name="connsiteY180" fmla="*/ 24664 h 1881574"/>
                    <a:gd name="connsiteX181" fmla="*/ 1524695 w 3352607"/>
                    <a:gd name="connsiteY181" fmla="*/ 15238 h 1881574"/>
                    <a:gd name="connsiteX182" fmla="*/ 1613593 w 3352607"/>
                    <a:gd name="connsiteY182" fmla="*/ 115 h 1881574"/>
                    <a:gd name="connsiteX183" fmla="*/ 1619253 w 3352607"/>
                    <a:gd name="connsiteY183" fmla="*/ 1218 h 1881574"/>
                    <a:gd name="connsiteX184" fmla="*/ 1624416 w 3352607"/>
                    <a:gd name="connsiteY184" fmla="*/ 4397 h 1881574"/>
                    <a:gd name="connsiteX185" fmla="*/ 1627099 w 3352607"/>
                    <a:gd name="connsiteY185" fmla="*/ 15642 h 1881574"/>
                    <a:gd name="connsiteX186" fmla="*/ 1615854 w 3352607"/>
                    <a:gd name="connsiteY186" fmla="*/ 18306 h 1881574"/>
                    <a:gd name="connsiteX187" fmla="*/ 1613318 w 3352607"/>
                    <a:gd name="connsiteY187" fmla="*/ 16745 h 1881574"/>
                    <a:gd name="connsiteX188" fmla="*/ 1527469 w 3352607"/>
                    <a:gd name="connsiteY188" fmla="*/ 31353 h 1881574"/>
                    <a:gd name="connsiteX189" fmla="*/ 1526091 w 3352607"/>
                    <a:gd name="connsiteY189" fmla="*/ 31463 h 1881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3352607" h="1881574">
                      <a:moveTo>
                        <a:pt x="3344432" y="1881574"/>
                      </a:moveTo>
                      <a:cubicBezTo>
                        <a:pt x="3340977" y="1881574"/>
                        <a:pt x="3337780" y="1879388"/>
                        <a:pt x="3336660" y="1875933"/>
                      </a:cubicBezTo>
                      <a:lnTo>
                        <a:pt x="3306837" y="1784444"/>
                      </a:lnTo>
                      <a:cubicBezTo>
                        <a:pt x="3305440" y="1780144"/>
                        <a:pt x="3307792" y="1775532"/>
                        <a:pt x="3312074" y="1774135"/>
                      </a:cubicBezTo>
                      <a:cubicBezTo>
                        <a:pt x="3316373" y="1772739"/>
                        <a:pt x="3320986" y="1775091"/>
                        <a:pt x="3322382" y="1779372"/>
                      </a:cubicBezTo>
                      <a:lnTo>
                        <a:pt x="3352205" y="1870862"/>
                      </a:lnTo>
                      <a:cubicBezTo>
                        <a:pt x="3353601" y="1875161"/>
                        <a:pt x="3351249" y="1879773"/>
                        <a:pt x="3346968" y="1881170"/>
                      </a:cubicBezTo>
                      <a:cubicBezTo>
                        <a:pt x="3346123" y="1881446"/>
                        <a:pt x="3345277" y="1881574"/>
                        <a:pt x="3344432" y="1881574"/>
                      </a:cubicBezTo>
                      <a:close/>
                      <a:moveTo>
                        <a:pt x="3284787" y="1698595"/>
                      </a:moveTo>
                      <a:cubicBezTo>
                        <a:pt x="3281332" y="1698595"/>
                        <a:pt x="3278135" y="1696409"/>
                        <a:pt x="3277014" y="1692954"/>
                      </a:cubicBezTo>
                      <a:lnTo>
                        <a:pt x="3247192" y="1601465"/>
                      </a:lnTo>
                      <a:cubicBezTo>
                        <a:pt x="3245795" y="1597165"/>
                        <a:pt x="3248147" y="1592553"/>
                        <a:pt x="3252428" y="1591156"/>
                      </a:cubicBezTo>
                      <a:cubicBezTo>
                        <a:pt x="3256710" y="1589760"/>
                        <a:pt x="3261340" y="1592112"/>
                        <a:pt x="3262737" y="1596393"/>
                      </a:cubicBezTo>
                      <a:lnTo>
                        <a:pt x="3292559" y="1687883"/>
                      </a:lnTo>
                      <a:cubicBezTo>
                        <a:pt x="3293956" y="1692183"/>
                        <a:pt x="3291604" y="1696795"/>
                        <a:pt x="3287322" y="1698191"/>
                      </a:cubicBezTo>
                      <a:cubicBezTo>
                        <a:pt x="3286477" y="1698467"/>
                        <a:pt x="3285632" y="1698595"/>
                        <a:pt x="3284787" y="1698595"/>
                      </a:cubicBezTo>
                      <a:close/>
                      <a:moveTo>
                        <a:pt x="3225141" y="1515617"/>
                      </a:moveTo>
                      <a:cubicBezTo>
                        <a:pt x="3221687" y="1515617"/>
                        <a:pt x="3218489" y="1513430"/>
                        <a:pt x="3217369" y="1509975"/>
                      </a:cubicBezTo>
                      <a:lnTo>
                        <a:pt x="3187546" y="1418486"/>
                      </a:lnTo>
                      <a:cubicBezTo>
                        <a:pt x="3186149" y="1414186"/>
                        <a:pt x="3188501" y="1409574"/>
                        <a:pt x="3192783" y="1408178"/>
                      </a:cubicBezTo>
                      <a:cubicBezTo>
                        <a:pt x="3197064" y="1406781"/>
                        <a:pt x="3201676" y="1409133"/>
                        <a:pt x="3203091" y="1413414"/>
                      </a:cubicBezTo>
                      <a:lnTo>
                        <a:pt x="3232914" y="1504904"/>
                      </a:lnTo>
                      <a:cubicBezTo>
                        <a:pt x="3234311" y="1509204"/>
                        <a:pt x="3231959" y="1513816"/>
                        <a:pt x="3227677" y="1515212"/>
                      </a:cubicBezTo>
                      <a:cubicBezTo>
                        <a:pt x="3226832" y="1515488"/>
                        <a:pt x="3225987" y="1515617"/>
                        <a:pt x="3225141" y="1515617"/>
                      </a:cubicBezTo>
                      <a:close/>
                      <a:moveTo>
                        <a:pt x="3165496" y="1332638"/>
                      </a:moveTo>
                      <a:cubicBezTo>
                        <a:pt x="3162041" y="1332638"/>
                        <a:pt x="3158844" y="1330451"/>
                        <a:pt x="3157723" y="1326997"/>
                      </a:cubicBezTo>
                      <a:lnTo>
                        <a:pt x="3127900" y="1235507"/>
                      </a:lnTo>
                      <a:cubicBezTo>
                        <a:pt x="3126504" y="1231207"/>
                        <a:pt x="3128856" y="1226595"/>
                        <a:pt x="3133137" y="1225199"/>
                      </a:cubicBezTo>
                      <a:cubicBezTo>
                        <a:pt x="3137419" y="1223802"/>
                        <a:pt x="3142031" y="1226154"/>
                        <a:pt x="3143446" y="1230436"/>
                      </a:cubicBezTo>
                      <a:lnTo>
                        <a:pt x="3173269" y="1321925"/>
                      </a:lnTo>
                      <a:cubicBezTo>
                        <a:pt x="3174665" y="1326225"/>
                        <a:pt x="3172313" y="1330837"/>
                        <a:pt x="3168032" y="1332233"/>
                      </a:cubicBezTo>
                      <a:cubicBezTo>
                        <a:pt x="3167186" y="1332509"/>
                        <a:pt x="3166341" y="1332638"/>
                        <a:pt x="3165496" y="1332638"/>
                      </a:cubicBezTo>
                      <a:close/>
                      <a:moveTo>
                        <a:pt x="3105850" y="1149659"/>
                      </a:moveTo>
                      <a:cubicBezTo>
                        <a:pt x="3102396" y="1149659"/>
                        <a:pt x="3099199" y="1147472"/>
                        <a:pt x="3098078" y="1144018"/>
                      </a:cubicBezTo>
                      <a:lnTo>
                        <a:pt x="3068255" y="1052528"/>
                      </a:lnTo>
                      <a:cubicBezTo>
                        <a:pt x="3066858" y="1048229"/>
                        <a:pt x="3069210" y="1043616"/>
                        <a:pt x="3073492" y="1042220"/>
                      </a:cubicBezTo>
                      <a:cubicBezTo>
                        <a:pt x="3077773" y="1040823"/>
                        <a:pt x="3082404" y="1043175"/>
                        <a:pt x="3083800" y="1047457"/>
                      </a:cubicBezTo>
                      <a:lnTo>
                        <a:pt x="3113623" y="1138946"/>
                      </a:lnTo>
                      <a:cubicBezTo>
                        <a:pt x="3115019" y="1143246"/>
                        <a:pt x="3112667" y="1147858"/>
                        <a:pt x="3108386" y="1149255"/>
                      </a:cubicBezTo>
                      <a:cubicBezTo>
                        <a:pt x="3107541" y="1149530"/>
                        <a:pt x="3106695" y="1149659"/>
                        <a:pt x="3105850" y="1149659"/>
                      </a:cubicBezTo>
                      <a:close/>
                      <a:moveTo>
                        <a:pt x="3046205" y="966680"/>
                      </a:moveTo>
                      <a:cubicBezTo>
                        <a:pt x="3042751" y="966680"/>
                        <a:pt x="3039553" y="964493"/>
                        <a:pt x="3038432" y="961039"/>
                      </a:cubicBezTo>
                      <a:lnTo>
                        <a:pt x="3011752" y="879160"/>
                      </a:lnTo>
                      <a:lnTo>
                        <a:pt x="3008242" y="876991"/>
                      </a:lnTo>
                      <a:cubicBezTo>
                        <a:pt x="3004402" y="874621"/>
                        <a:pt x="3003207" y="869586"/>
                        <a:pt x="3005559" y="865746"/>
                      </a:cubicBezTo>
                      <a:cubicBezTo>
                        <a:pt x="3007929" y="861905"/>
                        <a:pt x="3012964" y="860693"/>
                        <a:pt x="3016805" y="863081"/>
                      </a:cubicBezTo>
                      <a:lnTo>
                        <a:pt x="3022869" y="866812"/>
                      </a:lnTo>
                      <a:cubicBezTo>
                        <a:pt x="3024522" y="867822"/>
                        <a:pt x="3025754" y="869402"/>
                        <a:pt x="3026360" y="871240"/>
                      </a:cubicBezTo>
                      <a:lnTo>
                        <a:pt x="3053977" y="955967"/>
                      </a:lnTo>
                      <a:cubicBezTo>
                        <a:pt x="3055374" y="960267"/>
                        <a:pt x="3053022" y="964879"/>
                        <a:pt x="3048741" y="966276"/>
                      </a:cubicBezTo>
                      <a:cubicBezTo>
                        <a:pt x="3047895" y="966551"/>
                        <a:pt x="3047050" y="966680"/>
                        <a:pt x="3046205" y="966680"/>
                      </a:cubicBezTo>
                      <a:close/>
                      <a:moveTo>
                        <a:pt x="2930626" y="827709"/>
                      </a:moveTo>
                      <a:cubicBezTo>
                        <a:pt x="2929156" y="827709"/>
                        <a:pt x="2927686" y="827324"/>
                        <a:pt x="2926344" y="826497"/>
                      </a:cubicBezTo>
                      <a:lnTo>
                        <a:pt x="2844428" y="775984"/>
                      </a:lnTo>
                      <a:cubicBezTo>
                        <a:pt x="2840588" y="773613"/>
                        <a:pt x="2839393" y="768579"/>
                        <a:pt x="2841746" y="764738"/>
                      </a:cubicBezTo>
                      <a:cubicBezTo>
                        <a:pt x="2844116" y="760898"/>
                        <a:pt x="2849151" y="759703"/>
                        <a:pt x="2852991" y="762074"/>
                      </a:cubicBezTo>
                      <a:lnTo>
                        <a:pt x="2934907" y="812587"/>
                      </a:lnTo>
                      <a:cubicBezTo>
                        <a:pt x="2938748" y="814957"/>
                        <a:pt x="2939942" y="819992"/>
                        <a:pt x="2937590" y="823832"/>
                      </a:cubicBezTo>
                      <a:cubicBezTo>
                        <a:pt x="2936046" y="826331"/>
                        <a:pt x="2933364" y="827709"/>
                        <a:pt x="2930626" y="827709"/>
                      </a:cubicBezTo>
                      <a:close/>
                      <a:moveTo>
                        <a:pt x="2766812" y="726683"/>
                      </a:moveTo>
                      <a:cubicBezTo>
                        <a:pt x="2765342" y="726683"/>
                        <a:pt x="2763872" y="726297"/>
                        <a:pt x="2762531" y="725471"/>
                      </a:cubicBezTo>
                      <a:lnTo>
                        <a:pt x="2680615" y="674958"/>
                      </a:lnTo>
                      <a:cubicBezTo>
                        <a:pt x="2676774" y="672587"/>
                        <a:pt x="2675580" y="667552"/>
                        <a:pt x="2677932" y="663712"/>
                      </a:cubicBezTo>
                      <a:cubicBezTo>
                        <a:pt x="2680303" y="659872"/>
                        <a:pt x="2685337" y="658677"/>
                        <a:pt x="2689177" y="661048"/>
                      </a:cubicBezTo>
                      <a:lnTo>
                        <a:pt x="2771094" y="711561"/>
                      </a:lnTo>
                      <a:cubicBezTo>
                        <a:pt x="2774934" y="713931"/>
                        <a:pt x="2776128" y="718966"/>
                        <a:pt x="2773776" y="722806"/>
                      </a:cubicBezTo>
                      <a:cubicBezTo>
                        <a:pt x="2772233" y="725305"/>
                        <a:pt x="2769550" y="726683"/>
                        <a:pt x="2766812" y="726683"/>
                      </a:cubicBezTo>
                      <a:close/>
                      <a:moveTo>
                        <a:pt x="2602999" y="625657"/>
                      </a:moveTo>
                      <a:cubicBezTo>
                        <a:pt x="2601528" y="625657"/>
                        <a:pt x="2600058" y="625271"/>
                        <a:pt x="2598717" y="624445"/>
                      </a:cubicBezTo>
                      <a:lnTo>
                        <a:pt x="2516801" y="573932"/>
                      </a:lnTo>
                      <a:cubicBezTo>
                        <a:pt x="2512961" y="571561"/>
                        <a:pt x="2511767" y="566526"/>
                        <a:pt x="2514118" y="562686"/>
                      </a:cubicBezTo>
                      <a:cubicBezTo>
                        <a:pt x="2516489" y="558846"/>
                        <a:pt x="2521523" y="557651"/>
                        <a:pt x="2525364" y="560022"/>
                      </a:cubicBezTo>
                      <a:lnTo>
                        <a:pt x="2607280" y="610535"/>
                      </a:lnTo>
                      <a:cubicBezTo>
                        <a:pt x="2611120" y="612905"/>
                        <a:pt x="2612315" y="617940"/>
                        <a:pt x="2609963" y="621780"/>
                      </a:cubicBezTo>
                      <a:cubicBezTo>
                        <a:pt x="2608419" y="624279"/>
                        <a:pt x="2605736" y="625657"/>
                        <a:pt x="2602999" y="625657"/>
                      </a:cubicBezTo>
                      <a:close/>
                      <a:moveTo>
                        <a:pt x="2439185" y="524631"/>
                      </a:moveTo>
                      <a:cubicBezTo>
                        <a:pt x="2437715" y="524631"/>
                        <a:pt x="2436245" y="524245"/>
                        <a:pt x="2434904" y="523418"/>
                      </a:cubicBezTo>
                      <a:lnTo>
                        <a:pt x="2352987" y="472905"/>
                      </a:lnTo>
                      <a:cubicBezTo>
                        <a:pt x="2349147" y="470535"/>
                        <a:pt x="2347953" y="465500"/>
                        <a:pt x="2350305" y="461660"/>
                      </a:cubicBezTo>
                      <a:cubicBezTo>
                        <a:pt x="2352675" y="457820"/>
                        <a:pt x="2357710" y="456625"/>
                        <a:pt x="2361550" y="458996"/>
                      </a:cubicBezTo>
                      <a:lnTo>
                        <a:pt x="2443466" y="509509"/>
                      </a:lnTo>
                      <a:cubicBezTo>
                        <a:pt x="2447307" y="511879"/>
                        <a:pt x="2448501" y="516914"/>
                        <a:pt x="2446149" y="520754"/>
                      </a:cubicBezTo>
                      <a:cubicBezTo>
                        <a:pt x="2444605" y="523253"/>
                        <a:pt x="2441923" y="524631"/>
                        <a:pt x="2439185" y="524631"/>
                      </a:cubicBezTo>
                      <a:close/>
                      <a:moveTo>
                        <a:pt x="2275371" y="423605"/>
                      </a:moveTo>
                      <a:cubicBezTo>
                        <a:pt x="2273901" y="423605"/>
                        <a:pt x="2272431" y="423219"/>
                        <a:pt x="2271090" y="422392"/>
                      </a:cubicBezTo>
                      <a:lnTo>
                        <a:pt x="2189174" y="371879"/>
                      </a:lnTo>
                      <a:cubicBezTo>
                        <a:pt x="2185333" y="369509"/>
                        <a:pt x="2184139" y="364474"/>
                        <a:pt x="2186491" y="360634"/>
                      </a:cubicBezTo>
                      <a:cubicBezTo>
                        <a:pt x="2188861" y="356793"/>
                        <a:pt x="2193896" y="355599"/>
                        <a:pt x="2197736" y="357969"/>
                      </a:cubicBezTo>
                      <a:lnTo>
                        <a:pt x="2279653" y="408482"/>
                      </a:lnTo>
                      <a:cubicBezTo>
                        <a:pt x="2283493" y="410853"/>
                        <a:pt x="2284687" y="415888"/>
                        <a:pt x="2282335" y="419728"/>
                      </a:cubicBezTo>
                      <a:cubicBezTo>
                        <a:pt x="2280792" y="422227"/>
                        <a:pt x="2278109" y="423605"/>
                        <a:pt x="2275371" y="423605"/>
                      </a:cubicBezTo>
                      <a:close/>
                      <a:moveTo>
                        <a:pt x="2111557" y="322579"/>
                      </a:moveTo>
                      <a:cubicBezTo>
                        <a:pt x="2110088" y="322579"/>
                        <a:pt x="2108617" y="322193"/>
                        <a:pt x="2107276" y="321366"/>
                      </a:cubicBezTo>
                      <a:lnTo>
                        <a:pt x="2025360" y="270853"/>
                      </a:lnTo>
                      <a:cubicBezTo>
                        <a:pt x="2021520" y="268483"/>
                        <a:pt x="2020325" y="263448"/>
                        <a:pt x="2022677" y="259608"/>
                      </a:cubicBezTo>
                      <a:cubicBezTo>
                        <a:pt x="2025048" y="255767"/>
                        <a:pt x="2030082" y="254573"/>
                        <a:pt x="2033923" y="256943"/>
                      </a:cubicBezTo>
                      <a:lnTo>
                        <a:pt x="2115839" y="307456"/>
                      </a:lnTo>
                      <a:cubicBezTo>
                        <a:pt x="2119679" y="309827"/>
                        <a:pt x="2120874" y="314862"/>
                        <a:pt x="2118522" y="318702"/>
                      </a:cubicBezTo>
                      <a:cubicBezTo>
                        <a:pt x="2116978" y="321201"/>
                        <a:pt x="2114296" y="322579"/>
                        <a:pt x="2111557" y="322579"/>
                      </a:cubicBezTo>
                      <a:close/>
                      <a:moveTo>
                        <a:pt x="8164" y="289596"/>
                      </a:moveTo>
                      <a:cubicBezTo>
                        <a:pt x="4250" y="289596"/>
                        <a:pt x="796" y="286784"/>
                        <a:pt x="116" y="282797"/>
                      </a:cubicBezTo>
                      <a:cubicBezTo>
                        <a:pt x="-637" y="278350"/>
                        <a:pt x="2358" y="274124"/>
                        <a:pt x="6805" y="273371"/>
                      </a:cubicBezTo>
                      <a:lnTo>
                        <a:pt x="101675" y="257237"/>
                      </a:lnTo>
                      <a:cubicBezTo>
                        <a:pt x="106085" y="256484"/>
                        <a:pt x="110348" y="259479"/>
                        <a:pt x="111101" y="263926"/>
                      </a:cubicBezTo>
                      <a:cubicBezTo>
                        <a:pt x="111855" y="268373"/>
                        <a:pt x="108860" y="272599"/>
                        <a:pt x="104413" y="273352"/>
                      </a:cubicBezTo>
                      <a:lnTo>
                        <a:pt x="9542" y="289486"/>
                      </a:lnTo>
                      <a:cubicBezTo>
                        <a:pt x="9083" y="289559"/>
                        <a:pt x="8624" y="289596"/>
                        <a:pt x="8164" y="289596"/>
                      </a:cubicBezTo>
                      <a:close/>
                      <a:moveTo>
                        <a:pt x="197905" y="257329"/>
                      </a:moveTo>
                      <a:cubicBezTo>
                        <a:pt x="193991" y="257329"/>
                        <a:pt x="190537" y="254518"/>
                        <a:pt x="189857" y="250530"/>
                      </a:cubicBezTo>
                      <a:cubicBezTo>
                        <a:pt x="189104" y="246084"/>
                        <a:pt x="192099" y="241857"/>
                        <a:pt x="196545" y="241104"/>
                      </a:cubicBezTo>
                      <a:lnTo>
                        <a:pt x="291416" y="224971"/>
                      </a:lnTo>
                      <a:cubicBezTo>
                        <a:pt x="295881" y="224217"/>
                        <a:pt x="300089" y="227213"/>
                        <a:pt x="300842" y="231659"/>
                      </a:cubicBezTo>
                      <a:cubicBezTo>
                        <a:pt x="301596" y="236106"/>
                        <a:pt x="298600" y="240332"/>
                        <a:pt x="294154" y="241086"/>
                      </a:cubicBezTo>
                      <a:lnTo>
                        <a:pt x="199283" y="257219"/>
                      </a:lnTo>
                      <a:cubicBezTo>
                        <a:pt x="198824" y="257292"/>
                        <a:pt x="198365" y="257329"/>
                        <a:pt x="197905" y="257329"/>
                      </a:cubicBezTo>
                      <a:close/>
                      <a:moveTo>
                        <a:pt x="387646" y="225063"/>
                      </a:moveTo>
                      <a:cubicBezTo>
                        <a:pt x="383732" y="225063"/>
                        <a:pt x="380278" y="222251"/>
                        <a:pt x="379598" y="218264"/>
                      </a:cubicBezTo>
                      <a:cubicBezTo>
                        <a:pt x="378844" y="213817"/>
                        <a:pt x="381839" y="209591"/>
                        <a:pt x="386286" y="208837"/>
                      </a:cubicBezTo>
                      <a:lnTo>
                        <a:pt x="481157" y="192704"/>
                      </a:lnTo>
                      <a:cubicBezTo>
                        <a:pt x="485604" y="191951"/>
                        <a:pt x="489830" y="194946"/>
                        <a:pt x="490583" y="199393"/>
                      </a:cubicBezTo>
                      <a:cubicBezTo>
                        <a:pt x="491337" y="203839"/>
                        <a:pt x="488341" y="208066"/>
                        <a:pt x="483895" y="208819"/>
                      </a:cubicBezTo>
                      <a:lnTo>
                        <a:pt x="389024" y="224952"/>
                      </a:lnTo>
                      <a:cubicBezTo>
                        <a:pt x="388565" y="225026"/>
                        <a:pt x="388105" y="225063"/>
                        <a:pt x="387646" y="225063"/>
                      </a:cubicBezTo>
                      <a:close/>
                      <a:moveTo>
                        <a:pt x="1947744" y="221553"/>
                      </a:moveTo>
                      <a:cubicBezTo>
                        <a:pt x="1946274" y="221553"/>
                        <a:pt x="1944804" y="221167"/>
                        <a:pt x="1943462" y="220340"/>
                      </a:cubicBezTo>
                      <a:lnTo>
                        <a:pt x="1861546" y="169827"/>
                      </a:lnTo>
                      <a:cubicBezTo>
                        <a:pt x="1857706" y="167457"/>
                        <a:pt x="1856512" y="162422"/>
                        <a:pt x="1858864" y="158582"/>
                      </a:cubicBezTo>
                      <a:cubicBezTo>
                        <a:pt x="1861234" y="154741"/>
                        <a:pt x="1866269" y="153547"/>
                        <a:pt x="1870109" y="155917"/>
                      </a:cubicBezTo>
                      <a:lnTo>
                        <a:pt x="1952025" y="206430"/>
                      </a:lnTo>
                      <a:cubicBezTo>
                        <a:pt x="1955866" y="208801"/>
                        <a:pt x="1957060" y="213835"/>
                        <a:pt x="1954708" y="217676"/>
                      </a:cubicBezTo>
                      <a:cubicBezTo>
                        <a:pt x="1953164" y="220175"/>
                        <a:pt x="1950482" y="221553"/>
                        <a:pt x="1947744" y="221553"/>
                      </a:cubicBezTo>
                      <a:close/>
                      <a:moveTo>
                        <a:pt x="577387" y="192796"/>
                      </a:moveTo>
                      <a:cubicBezTo>
                        <a:pt x="573473" y="192796"/>
                        <a:pt x="570019" y="189985"/>
                        <a:pt x="569339" y="185997"/>
                      </a:cubicBezTo>
                      <a:cubicBezTo>
                        <a:pt x="568585" y="181551"/>
                        <a:pt x="571580" y="177324"/>
                        <a:pt x="576027" y="176571"/>
                      </a:cubicBezTo>
                      <a:lnTo>
                        <a:pt x="670898" y="160438"/>
                      </a:lnTo>
                      <a:cubicBezTo>
                        <a:pt x="675326" y="159684"/>
                        <a:pt x="679571" y="162679"/>
                        <a:pt x="680324" y="167126"/>
                      </a:cubicBezTo>
                      <a:cubicBezTo>
                        <a:pt x="681077" y="171573"/>
                        <a:pt x="678082" y="175799"/>
                        <a:pt x="673636" y="176552"/>
                      </a:cubicBezTo>
                      <a:lnTo>
                        <a:pt x="578765" y="192686"/>
                      </a:lnTo>
                      <a:cubicBezTo>
                        <a:pt x="578306" y="192759"/>
                        <a:pt x="577846" y="192796"/>
                        <a:pt x="577387" y="192796"/>
                      </a:cubicBezTo>
                      <a:close/>
                      <a:moveTo>
                        <a:pt x="767128" y="160529"/>
                      </a:moveTo>
                      <a:cubicBezTo>
                        <a:pt x="763214" y="160529"/>
                        <a:pt x="759759" y="157718"/>
                        <a:pt x="759080" y="153731"/>
                      </a:cubicBezTo>
                      <a:cubicBezTo>
                        <a:pt x="758326" y="149284"/>
                        <a:pt x="761321" y="145058"/>
                        <a:pt x="765768" y="144304"/>
                      </a:cubicBezTo>
                      <a:lnTo>
                        <a:pt x="860639" y="128171"/>
                      </a:lnTo>
                      <a:cubicBezTo>
                        <a:pt x="865048" y="127418"/>
                        <a:pt x="869312" y="130413"/>
                        <a:pt x="870065" y="134859"/>
                      </a:cubicBezTo>
                      <a:cubicBezTo>
                        <a:pt x="870818" y="139306"/>
                        <a:pt x="867823" y="143533"/>
                        <a:pt x="863376" y="144286"/>
                      </a:cubicBezTo>
                      <a:lnTo>
                        <a:pt x="768506" y="160419"/>
                      </a:lnTo>
                      <a:cubicBezTo>
                        <a:pt x="768047" y="160493"/>
                        <a:pt x="767587" y="160529"/>
                        <a:pt x="767128" y="160529"/>
                      </a:cubicBezTo>
                      <a:close/>
                      <a:moveTo>
                        <a:pt x="956850" y="128263"/>
                      </a:moveTo>
                      <a:cubicBezTo>
                        <a:pt x="952936" y="128263"/>
                        <a:pt x="949482" y="125451"/>
                        <a:pt x="948802" y="121464"/>
                      </a:cubicBezTo>
                      <a:cubicBezTo>
                        <a:pt x="948049" y="117017"/>
                        <a:pt x="951044" y="112791"/>
                        <a:pt x="955491" y="112038"/>
                      </a:cubicBezTo>
                      <a:lnTo>
                        <a:pt x="1050361" y="95904"/>
                      </a:lnTo>
                      <a:cubicBezTo>
                        <a:pt x="1054808" y="95151"/>
                        <a:pt x="1059034" y="98146"/>
                        <a:pt x="1059787" y="102593"/>
                      </a:cubicBezTo>
                      <a:cubicBezTo>
                        <a:pt x="1060541" y="107040"/>
                        <a:pt x="1057546" y="111266"/>
                        <a:pt x="1053099" y="112019"/>
                      </a:cubicBezTo>
                      <a:lnTo>
                        <a:pt x="958228" y="128153"/>
                      </a:lnTo>
                      <a:cubicBezTo>
                        <a:pt x="957769" y="128226"/>
                        <a:pt x="957310" y="128263"/>
                        <a:pt x="956850" y="128263"/>
                      </a:cubicBezTo>
                      <a:close/>
                      <a:moveTo>
                        <a:pt x="1783930" y="120545"/>
                      </a:moveTo>
                      <a:cubicBezTo>
                        <a:pt x="1782460" y="120545"/>
                        <a:pt x="1780990" y="120159"/>
                        <a:pt x="1779649" y="119333"/>
                      </a:cubicBezTo>
                      <a:lnTo>
                        <a:pt x="1697733" y="68820"/>
                      </a:lnTo>
                      <a:cubicBezTo>
                        <a:pt x="1693892" y="66449"/>
                        <a:pt x="1692698" y="61414"/>
                        <a:pt x="1695050" y="57574"/>
                      </a:cubicBezTo>
                      <a:cubicBezTo>
                        <a:pt x="1697420" y="53734"/>
                        <a:pt x="1702455" y="52539"/>
                        <a:pt x="1706296" y="54910"/>
                      </a:cubicBezTo>
                      <a:lnTo>
                        <a:pt x="1788211" y="105423"/>
                      </a:lnTo>
                      <a:cubicBezTo>
                        <a:pt x="1792052" y="107793"/>
                        <a:pt x="1793246" y="112828"/>
                        <a:pt x="1790894" y="116668"/>
                      </a:cubicBezTo>
                      <a:cubicBezTo>
                        <a:pt x="1789351" y="119167"/>
                        <a:pt x="1786668" y="120545"/>
                        <a:pt x="1783930" y="120545"/>
                      </a:cubicBezTo>
                      <a:close/>
                      <a:moveTo>
                        <a:pt x="1146591" y="95996"/>
                      </a:moveTo>
                      <a:cubicBezTo>
                        <a:pt x="1142677" y="95996"/>
                        <a:pt x="1139223" y="93185"/>
                        <a:pt x="1138543" y="89197"/>
                      </a:cubicBezTo>
                      <a:cubicBezTo>
                        <a:pt x="1137790" y="84751"/>
                        <a:pt x="1140785" y="80524"/>
                        <a:pt x="1145232" y="79771"/>
                      </a:cubicBezTo>
                      <a:lnTo>
                        <a:pt x="1240084" y="63638"/>
                      </a:lnTo>
                      <a:cubicBezTo>
                        <a:pt x="1244549" y="62884"/>
                        <a:pt x="1248775" y="65880"/>
                        <a:pt x="1249510" y="70326"/>
                      </a:cubicBezTo>
                      <a:cubicBezTo>
                        <a:pt x="1250263" y="74773"/>
                        <a:pt x="1247268" y="78999"/>
                        <a:pt x="1242821" y="79753"/>
                      </a:cubicBezTo>
                      <a:lnTo>
                        <a:pt x="1147969" y="95886"/>
                      </a:lnTo>
                      <a:cubicBezTo>
                        <a:pt x="1147510" y="95959"/>
                        <a:pt x="1147051" y="95996"/>
                        <a:pt x="1146591" y="95996"/>
                      </a:cubicBezTo>
                      <a:close/>
                      <a:moveTo>
                        <a:pt x="1336314" y="63730"/>
                      </a:moveTo>
                      <a:cubicBezTo>
                        <a:pt x="1332400" y="63730"/>
                        <a:pt x="1328945" y="60918"/>
                        <a:pt x="1328265" y="56931"/>
                      </a:cubicBezTo>
                      <a:cubicBezTo>
                        <a:pt x="1327512" y="52484"/>
                        <a:pt x="1330507" y="48258"/>
                        <a:pt x="1334954" y="47504"/>
                      </a:cubicBezTo>
                      <a:lnTo>
                        <a:pt x="1429824" y="31371"/>
                      </a:lnTo>
                      <a:cubicBezTo>
                        <a:pt x="1434271" y="30618"/>
                        <a:pt x="1438497" y="33613"/>
                        <a:pt x="1439269" y="38060"/>
                      </a:cubicBezTo>
                      <a:cubicBezTo>
                        <a:pt x="1440022" y="42506"/>
                        <a:pt x="1437027" y="46733"/>
                        <a:pt x="1432581" y="47486"/>
                      </a:cubicBezTo>
                      <a:lnTo>
                        <a:pt x="1337710" y="63619"/>
                      </a:lnTo>
                      <a:cubicBezTo>
                        <a:pt x="1337251" y="63693"/>
                        <a:pt x="1336792" y="63730"/>
                        <a:pt x="1336332" y="63730"/>
                      </a:cubicBezTo>
                      <a:close/>
                      <a:moveTo>
                        <a:pt x="1526055" y="31463"/>
                      </a:moveTo>
                      <a:cubicBezTo>
                        <a:pt x="1522141" y="31463"/>
                        <a:pt x="1518686" y="28652"/>
                        <a:pt x="1518006" y="24664"/>
                      </a:cubicBezTo>
                      <a:cubicBezTo>
                        <a:pt x="1517253" y="20217"/>
                        <a:pt x="1520248" y="15991"/>
                        <a:pt x="1524695" y="15238"/>
                      </a:cubicBezTo>
                      <a:lnTo>
                        <a:pt x="1613593" y="115"/>
                      </a:lnTo>
                      <a:cubicBezTo>
                        <a:pt x="1615559" y="-216"/>
                        <a:pt x="1617562" y="170"/>
                        <a:pt x="1619253" y="1218"/>
                      </a:cubicBezTo>
                      <a:lnTo>
                        <a:pt x="1624416" y="4397"/>
                      </a:lnTo>
                      <a:cubicBezTo>
                        <a:pt x="1628257" y="6767"/>
                        <a:pt x="1629451" y="11802"/>
                        <a:pt x="1627099" y="15642"/>
                      </a:cubicBezTo>
                      <a:cubicBezTo>
                        <a:pt x="1624729" y="19482"/>
                        <a:pt x="1619675" y="20677"/>
                        <a:pt x="1615854" y="18306"/>
                      </a:cubicBezTo>
                      <a:lnTo>
                        <a:pt x="1613318" y="16745"/>
                      </a:lnTo>
                      <a:lnTo>
                        <a:pt x="1527469" y="31353"/>
                      </a:lnTo>
                      <a:cubicBezTo>
                        <a:pt x="1527010" y="31426"/>
                        <a:pt x="1526551" y="31463"/>
                        <a:pt x="1526091" y="31463"/>
                      </a:cubicBezTo>
                      <a:close/>
                    </a:path>
                  </a:pathLst>
                </a:custGeom>
                <a:solidFill>
                  <a:srgbClr val="BFC8D6"/>
                </a:solidFill>
                <a:ln w="1836" cap="flat">
                  <a:noFill/>
                  <a:prstDash val="solid"/>
                  <a:miter/>
                </a:ln>
              </p:spPr>
              <p:txBody>
                <a:bodyPr rtlCol="0" anchor="ctr"/>
                <a:lstStyle/>
                <a:p>
                  <a:endParaRPr lang="en-US"/>
                </a:p>
              </p:txBody>
            </p:sp>
            <p:sp>
              <p:nvSpPr>
                <p:cNvPr id="284" name="Freeform: Shape 35">
                  <a:extLst>
                    <a:ext uri="{FF2B5EF4-FFF2-40B4-BE49-F238E27FC236}">
                      <a16:creationId xmlns:a16="http://schemas.microsoft.com/office/drawing/2014/main" id="{2747ADEA-097C-231A-B01D-36053F25C0B1}"/>
                    </a:ext>
                  </a:extLst>
                </p:cNvPr>
                <p:cNvSpPr/>
                <p:nvPr/>
              </p:nvSpPr>
              <p:spPr>
                <a:xfrm>
                  <a:off x="11349962" y="3256651"/>
                  <a:ext cx="41754" cy="104938"/>
                </a:xfrm>
                <a:custGeom>
                  <a:avLst/>
                  <a:gdLst>
                    <a:gd name="connsiteX0" fmla="*/ 8171 w 41754"/>
                    <a:gd name="connsiteY0" fmla="*/ 104938 h 104938"/>
                    <a:gd name="connsiteX1" fmla="*/ 3945 w 41754"/>
                    <a:gd name="connsiteY1" fmla="*/ 103762 h 104938"/>
                    <a:gd name="connsiteX2" fmla="*/ 1189 w 41754"/>
                    <a:gd name="connsiteY2" fmla="*/ 92535 h 104938"/>
                    <a:gd name="connsiteX3" fmla="*/ 24654 w 41754"/>
                    <a:gd name="connsiteY3" fmla="*/ 53782 h 104938"/>
                    <a:gd name="connsiteX4" fmla="*/ 10616 w 41754"/>
                    <a:gd name="connsiteY4" fmla="*/ 10711 h 104938"/>
                    <a:gd name="connsiteX5" fmla="*/ 15853 w 41754"/>
                    <a:gd name="connsiteY5" fmla="*/ 403 h 104938"/>
                    <a:gd name="connsiteX6" fmla="*/ 26161 w 41754"/>
                    <a:gd name="connsiteY6" fmla="*/ 5640 h 104938"/>
                    <a:gd name="connsiteX7" fmla="*/ 41357 w 41754"/>
                    <a:gd name="connsiteY7" fmla="*/ 52276 h 104938"/>
                    <a:gd name="connsiteX8" fmla="*/ 40567 w 41754"/>
                    <a:gd name="connsiteY8" fmla="*/ 59038 h 104938"/>
                    <a:gd name="connsiteX9" fmla="*/ 15172 w 41754"/>
                    <a:gd name="connsiteY9" fmla="*/ 100988 h 104938"/>
                    <a:gd name="connsiteX10" fmla="*/ 8171 w 41754"/>
                    <a:gd name="connsiteY10" fmla="*/ 104938 h 104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54" h="104938">
                      <a:moveTo>
                        <a:pt x="8171" y="104938"/>
                      </a:moveTo>
                      <a:cubicBezTo>
                        <a:pt x="6720" y="104938"/>
                        <a:pt x="5269" y="104553"/>
                        <a:pt x="3945" y="103762"/>
                      </a:cubicBezTo>
                      <a:cubicBezTo>
                        <a:pt x="87" y="101429"/>
                        <a:pt x="-1163" y="96394"/>
                        <a:pt x="1189" y="92535"/>
                      </a:cubicBezTo>
                      <a:lnTo>
                        <a:pt x="24654" y="53782"/>
                      </a:lnTo>
                      <a:lnTo>
                        <a:pt x="10616" y="10711"/>
                      </a:lnTo>
                      <a:cubicBezTo>
                        <a:pt x="9219" y="6411"/>
                        <a:pt x="11571" y="1799"/>
                        <a:pt x="15853" y="403"/>
                      </a:cubicBezTo>
                      <a:cubicBezTo>
                        <a:pt x="20134" y="-994"/>
                        <a:pt x="24764" y="1358"/>
                        <a:pt x="26161" y="5640"/>
                      </a:cubicBezTo>
                      <a:lnTo>
                        <a:pt x="41357" y="52276"/>
                      </a:lnTo>
                      <a:cubicBezTo>
                        <a:pt x="42092" y="54536"/>
                        <a:pt x="41798" y="57016"/>
                        <a:pt x="40567" y="59038"/>
                      </a:cubicBezTo>
                      <a:lnTo>
                        <a:pt x="15172" y="100988"/>
                      </a:lnTo>
                      <a:cubicBezTo>
                        <a:pt x="13629" y="103524"/>
                        <a:pt x="10928" y="104938"/>
                        <a:pt x="8171" y="104938"/>
                      </a:cubicBezTo>
                      <a:close/>
                    </a:path>
                  </a:pathLst>
                </a:custGeom>
                <a:solidFill>
                  <a:srgbClr val="BFC8D6"/>
                </a:solidFill>
                <a:ln w="1836" cap="flat">
                  <a:noFill/>
                  <a:prstDash val="solid"/>
                  <a:miter/>
                </a:ln>
              </p:spPr>
              <p:txBody>
                <a:bodyPr rtlCol="0" anchor="ctr"/>
                <a:lstStyle/>
                <a:p>
                  <a:endParaRPr lang="en-US"/>
                </a:p>
              </p:txBody>
            </p:sp>
            <p:sp>
              <p:nvSpPr>
                <p:cNvPr id="285" name="Freeform: Shape 36">
                  <a:extLst>
                    <a:ext uri="{FF2B5EF4-FFF2-40B4-BE49-F238E27FC236}">
                      <a16:creationId xmlns:a16="http://schemas.microsoft.com/office/drawing/2014/main" id="{38379196-9373-403D-D837-809E926554DA}"/>
                    </a:ext>
                  </a:extLst>
                </p:cNvPr>
                <p:cNvSpPr/>
                <p:nvPr/>
              </p:nvSpPr>
              <p:spPr>
                <a:xfrm>
                  <a:off x="8955068" y="3427220"/>
                  <a:ext cx="2361643" cy="1816912"/>
                </a:xfrm>
                <a:custGeom>
                  <a:avLst/>
                  <a:gdLst>
                    <a:gd name="connsiteX0" fmla="*/ 8171 w 2361643"/>
                    <a:gd name="connsiteY0" fmla="*/ 1816912 h 1816912"/>
                    <a:gd name="connsiteX1" fmla="*/ 380 w 2361643"/>
                    <a:gd name="connsiteY1" fmla="*/ 1811180 h 1816912"/>
                    <a:gd name="connsiteX2" fmla="*/ 5727 w 2361643"/>
                    <a:gd name="connsiteY2" fmla="*/ 1800926 h 1816912"/>
                    <a:gd name="connsiteX3" fmla="*/ 97106 w 2361643"/>
                    <a:gd name="connsiteY3" fmla="*/ 1772242 h 1816912"/>
                    <a:gd name="connsiteX4" fmla="*/ 107359 w 2361643"/>
                    <a:gd name="connsiteY4" fmla="*/ 1777590 h 1816912"/>
                    <a:gd name="connsiteX5" fmla="*/ 102013 w 2361643"/>
                    <a:gd name="connsiteY5" fmla="*/ 1787843 h 1816912"/>
                    <a:gd name="connsiteX6" fmla="*/ 10633 w 2361643"/>
                    <a:gd name="connsiteY6" fmla="*/ 1816527 h 1816912"/>
                    <a:gd name="connsiteX7" fmla="*/ 8189 w 2361643"/>
                    <a:gd name="connsiteY7" fmla="*/ 1816912 h 1816912"/>
                    <a:gd name="connsiteX8" fmla="*/ 190929 w 2361643"/>
                    <a:gd name="connsiteY8" fmla="*/ 1759564 h 1816912"/>
                    <a:gd name="connsiteX9" fmla="*/ 183138 w 2361643"/>
                    <a:gd name="connsiteY9" fmla="*/ 1753831 h 1816912"/>
                    <a:gd name="connsiteX10" fmla="*/ 188485 w 2361643"/>
                    <a:gd name="connsiteY10" fmla="*/ 1743578 h 1816912"/>
                    <a:gd name="connsiteX11" fmla="*/ 279865 w 2361643"/>
                    <a:gd name="connsiteY11" fmla="*/ 1714894 h 1816912"/>
                    <a:gd name="connsiteX12" fmla="*/ 290118 w 2361643"/>
                    <a:gd name="connsiteY12" fmla="*/ 1720241 h 1816912"/>
                    <a:gd name="connsiteX13" fmla="*/ 284771 w 2361643"/>
                    <a:gd name="connsiteY13" fmla="*/ 1730494 h 1816912"/>
                    <a:gd name="connsiteX14" fmla="*/ 193392 w 2361643"/>
                    <a:gd name="connsiteY14" fmla="*/ 1759178 h 1816912"/>
                    <a:gd name="connsiteX15" fmla="*/ 190948 w 2361643"/>
                    <a:gd name="connsiteY15" fmla="*/ 1759564 h 1816912"/>
                    <a:gd name="connsiteX16" fmla="*/ 373706 w 2361643"/>
                    <a:gd name="connsiteY16" fmla="*/ 1702215 h 1816912"/>
                    <a:gd name="connsiteX17" fmla="*/ 365915 w 2361643"/>
                    <a:gd name="connsiteY17" fmla="*/ 1696482 h 1816912"/>
                    <a:gd name="connsiteX18" fmla="*/ 371262 w 2361643"/>
                    <a:gd name="connsiteY18" fmla="*/ 1686229 h 1816912"/>
                    <a:gd name="connsiteX19" fmla="*/ 462641 w 2361643"/>
                    <a:gd name="connsiteY19" fmla="*/ 1657546 h 1816912"/>
                    <a:gd name="connsiteX20" fmla="*/ 472895 w 2361643"/>
                    <a:gd name="connsiteY20" fmla="*/ 1662892 h 1816912"/>
                    <a:gd name="connsiteX21" fmla="*/ 467547 w 2361643"/>
                    <a:gd name="connsiteY21" fmla="*/ 1673146 h 1816912"/>
                    <a:gd name="connsiteX22" fmla="*/ 376168 w 2361643"/>
                    <a:gd name="connsiteY22" fmla="*/ 1701830 h 1816912"/>
                    <a:gd name="connsiteX23" fmla="*/ 373725 w 2361643"/>
                    <a:gd name="connsiteY23" fmla="*/ 1702215 h 1816912"/>
                    <a:gd name="connsiteX24" fmla="*/ 556464 w 2361643"/>
                    <a:gd name="connsiteY24" fmla="*/ 1644867 h 1816912"/>
                    <a:gd name="connsiteX25" fmla="*/ 548673 w 2361643"/>
                    <a:gd name="connsiteY25" fmla="*/ 1639134 h 1816912"/>
                    <a:gd name="connsiteX26" fmla="*/ 554021 w 2361643"/>
                    <a:gd name="connsiteY26" fmla="*/ 1628880 h 1816912"/>
                    <a:gd name="connsiteX27" fmla="*/ 645400 w 2361643"/>
                    <a:gd name="connsiteY27" fmla="*/ 1600197 h 1816912"/>
                    <a:gd name="connsiteX28" fmla="*/ 655653 w 2361643"/>
                    <a:gd name="connsiteY28" fmla="*/ 1605544 h 1816912"/>
                    <a:gd name="connsiteX29" fmla="*/ 650306 w 2361643"/>
                    <a:gd name="connsiteY29" fmla="*/ 1615797 h 1816912"/>
                    <a:gd name="connsiteX30" fmla="*/ 558927 w 2361643"/>
                    <a:gd name="connsiteY30" fmla="*/ 1644481 h 1816912"/>
                    <a:gd name="connsiteX31" fmla="*/ 556483 w 2361643"/>
                    <a:gd name="connsiteY31" fmla="*/ 1644867 h 1816912"/>
                    <a:gd name="connsiteX32" fmla="*/ 739223 w 2361643"/>
                    <a:gd name="connsiteY32" fmla="*/ 1587518 h 1816912"/>
                    <a:gd name="connsiteX33" fmla="*/ 731432 w 2361643"/>
                    <a:gd name="connsiteY33" fmla="*/ 1581785 h 1816912"/>
                    <a:gd name="connsiteX34" fmla="*/ 736779 w 2361643"/>
                    <a:gd name="connsiteY34" fmla="*/ 1571532 h 1816912"/>
                    <a:gd name="connsiteX35" fmla="*/ 828158 w 2361643"/>
                    <a:gd name="connsiteY35" fmla="*/ 1542849 h 1816912"/>
                    <a:gd name="connsiteX36" fmla="*/ 838411 w 2361643"/>
                    <a:gd name="connsiteY36" fmla="*/ 1548196 h 1816912"/>
                    <a:gd name="connsiteX37" fmla="*/ 833064 w 2361643"/>
                    <a:gd name="connsiteY37" fmla="*/ 1558449 h 1816912"/>
                    <a:gd name="connsiteX38" fmla="*/ 741685 w 2361643"/>
                    <a:gd name="connsiteY38" fmla="*/ 1587132 h 1816912"/>
                    <a:gd name="connsiteX39" fmla="*/ 739241 w 2361643"/>
                    <a:gd name="connsiteY39" fmla="*/ 1587518 h 1816912"/>
                    <a:gd name="connsiteX40" fmla="*/ 921981 w 2361643"/>
                    <a:gd name="connsiteY40" fmla="*/ 1530169 h 1816912"/>
                    <a:gd name="connsiteX41" fmla="*/ 914190 w 2361643"/>
                    <a:gd name="connsiteY41" fmla="*/ 1524437 h 1816912"/>
                    <a:gd name="connsiteX42" fmla="*/ 919537 w 2361643"/>
                    <a:gd name="connsiteY42" fmla="*/ 1514183 h 1816912"/>
                    <a:gd name="connsiteX43" fmla="*/ 1010917 w 2361643"/>
                    <a:gd name="connsiteY43" fmla="*/ 1485500 h 1816912"/>
                    <a:gd name="connsiteX44" fmla="*/ 1021170 w 2361643"/>
                    <a:gd name="connsiteY44" fmla="*/ 1490847 h 1816912"/>
                    <a:gd name="connsiteX45" fmla="*/ 1015823 w 2361643"/>
                    <a:gd name="connsiteY45" fmla="*/ 1501100 h 1816912"/>
                    <a:gd name="connsiteX46" fmla="*/ 924443 w 2361643"/>
                    <a:gd name="connsiteY46" fmla="*/ 1529784 h 1816912"/>
                    <a:gd name="connsiteX47" fmla="*/ 922000 w 2361643"/>
                    <a:gd name="connsiteY47" fmla="*/ 1530169 h 1816912"/>
                    <a:gd name="connsiteX48" fmla="*/ 1104758 w 2361643"/>
                    <a:gd name="connsiteY48" fmla="*/ 1472821 h 1816912"/>
                    <a:gd name="connsiteX49" fmla="*/ 1096967 w 2361643"/>
                    <a:gd name="connsiteY49" fmla="*/ 1467088 h 1816912"/>
                    <a:gd name="connsiteX50" fmla="*/ 1102314 w 2361643"/>
                    <a:gd name="connsiteY50" fmla="*/ 1456835 h 1816912"/>
                    <a:gd name="connsiteX51" fmla="*/ 1193693 w 2361643"/>
                    <a:gd name="connsiteY51" fmla="*/ 1428151 h 1816912"/>
                    <a:gd name="connsiteX52" fmla="*/ 1203946 w 2361643"/>
                    <a:gd name="connsiteY52" fmla="*/ 1433499 h 1816912"/>
                    <a:gd name="connsiteX53" fmla="*/ 1198599 w 2361643"/>
                    <a:gd name="connsiteY53" fmla="*/ 1443752 h 1816912"/>
                    <a:gd name="connsiteX54" fmla="*/ 1107220 w 2361643"/>
                    <a:gd name="connsiteY54" fmla="*/ 1472435 h 1816912"/>
                    <a:gd name="connsiteX55" fmla="*/ 1104776 w 2361643"/>
                    <a:gd name="connsiteY55" fmla="*/ 1472821 h 1816912"/>
                    <a:gd name="connsiteX56" fmla="*/ 1287516 w 2361643"/>
                    <a:gd name="connsiteY56" fmla="*/ 1415473 h 1816912"/>
                    <a:gd name="connsiteX57" fmla="*/ 1279725 w 2361643"/>
                    <a:gd name="connsiteY57" fmla="*/ 1409739 h 1816912"/>
                    <a:gd name="connsiteX58" fmla="*/ 1285072 w 2361643"/>
                    <a:gd name="connsiteY58" fmla="*/ 1399486 h 1816912"/>
                    <a:gd name="connsiteX59" fmla="*/ 1376452 w 2361643"/>
                    <a:gd name="connsiteY59" fmla="*/ 1370803 h 1816912"/>
                    <a:gd name="connsiteX60" fmla="*/ 1386705 w 2361643"/>
                    <a:gd name="connsiteY60" fmla="*/ 1376150 h 1816912"/>
                    <a:gd name="connsiteX61" fmla="*/ 1381358 w 2361643"/>
                    <a:gd name="connsiteY61" fmla="*/ 1386403 h 1816912"/>
                    <a:gd name="connsiteX62" fmla="*/ 1289979 w 2361643"/>
                    <a:gd name="connsiteY62" fmla="*/ 1415087 h 1816912"/>
                    <a:gd name="connsiteX63" fmla="*/ 1287535 w 2361643"/>
                    <a:gd name="connsiteY63" fmla="*/ 1415473 h 1816912"/>
                    <a:gd name="connsiteX64" fmla="*/ 1470275 w 2361643"/>
                    <a:gd name="connsiteY64" fmla="*/ 1358124 h 1816912"/>
                    <a:gd name="connsiteX65" fmla="*/ 1462484 w 2361643"/>
                    <a:gd name="connsiteY65" fmla="*/ 1352391 h 1816912"/>
                    <a:gd name="connsiteX66" fmla="*/ 1467831 w 2361643"/>
                    <a:gd name="connsiteY66" fmla="*/ 1342138 h 1816912"/>
                    <a:gd name="connsiteX67" fmla="*/ 1552558 w 2361643"/>
                    <a:gd name="connsiteY67" fmla="*/ 1315549 h 1816912"/>
                    <a:gd name="connsiteX68" fmla="*/ 1552981 w 2361643"/>
                    <a:gd name="connsiteY68" fmla="*/ 1314851 h 1816912"/>
                    <a:gd name="connsiteX69" fmla="*/ 1564208 w 2361643"/>
                    <a:gd name="connsiteY69" fmla="*/ 1312094 h 1816912"/>
                    <a:gd name="connsiteX70" fmla="*/ 1566964 w 2361643"/>
                    <a:gd name="connsiteY70" fmla="*/ 1323322 h 1816912"/>
                    <a:gd name="connsiteX71" fmla="*/ 1564943 w 2361643"/>
                    <a:gd name="connsiteY71" fmla="*/ 1326648 h 1816912"/>
                    <a:gd name="connsiteX72" fmla="*/ 1560404 w 2361643"/>
                    <a:gd name="connsiteY72" fmla="*/ 1330212 h 1816912"/>
                    <a:gd name="connsiteX73" fmla="*/ 1472737 w 2361643"/>
                    <a:gd name="connsiteY73" fmla="*/ 1357720 h 1816912"/>
                    <a:gd name="connsiteX74" fmla="*/ 1470293 w 2361643"/>
                    <a:gd name="connsiteY74" fmla="*/ 1358106 h 1816912"/>
                    <a:gd name="connsiteX75" fmla="*/ 1609539 w 2361643"/>
                    <a:gd name="connsiteY75" fmla="*/ 1245356 h 1816912"/>
                    <a:gd name="connsiteX76" fmla="*/ 1605313 w 2361643"/>
                    <a:gd name="connsiteY76" fmla="*/ 1244180 h 1816912"/>
                    <a:gd name="connsiteX77" fmla="*/ 1602557 w 2361643"/>
                    <a:gd name="connsiteY77" fmla="*/ 1232953 h 1816912"/>
                    <a:gd name="connsiteX78" fmla="*/ 1652151 w 2361643"/>
                    <a:gd name="connsiteY78" fmla="*/ 1151019 h 1816912"/>
                    <a:gd name="connsiteX79" fmla="*/ 1663378 w 2361643"/>
                    <a:gd name="connsiteY79" fmla="*/ 1148262 h 1816912"/>
                    <a:gd name="connsiteX80" fmla="*/ 1666134 w 2361643"/>
                    <a:gd name="connsiteY80" fmla="*/ 1159489 h 1816912"/>
                    <a:gd name="connsiteX81" fmla="*/ 1616540 w 2361643"/>
                    <a:gd name="connsiteY81" fmla="*/ 1241424 h 1816912"/>
                    <a:gd name="connsiteX82" fmla="*/ 1609539 w 2361643"/>
                    <a:gd name="connsiteY82" fmla="*/ 1245375 h 1816912"/>
                    <a:gd name="connsiteX83" fmla="*/ 1708728 w 2361643"/>
                    <a:gd name="connsiteY83" fmla="*/ 1081487 h 1816912"/>
                    <a:gd name="connsiteX84" fmla="*/ 1704502 w 2361643"/>
                    <a:gd name="connsiteY84" fmla="*/ 1080311 h 1816912"/>
                    <a:gd name="connsiteX85" fmla="*/ 1701745 w 2361643"/>
                    <a:gd name="connsiteY85" fmla="*/ 1069084 h 1816912"/>
                    <a:gd name="connsiteX86" fmla="*/ 1751340 w 2361643"/>
                    <a:gd name="connsiteY86" fmla="*/ 987150 h 1816912"/>
                    <a:gd name="connsiteX87" fmla="*/ 1762567 w 2361643"/>
                    <a:gd name="connsiteY87" fmla="*/ 984394 h 1816912"/>
                    <a:gd name="connsiteX88" fmla="*/ 1765323 w 2361643"/>
                    <a:gd name="connsiteY88" fmla="*/ 995621 h 1816912"/>
                    <a:gd name="connsiteX89" fmla="*/ 1715728 w 2361643"/>
                    <a:gd name="connsiteY89" fmla="*/ 1077555 h 1816912"/>
                    <a:gd name="connsiteX90" fmla="*/ 1708728 w 2361643"/>
                    <a:gd name="connsiteY90" fmla="*/ 1081506 h 1816912"/>
                    <a:gd name="connsiteX91" fmla="*/ 1807916 w 2361643"/>
                    <a:gd name="connsiteY91" fmla="*/ 917619 h 1816912"/>
                    <a:gd name="connsiteX92" fmla="*/ 1803690 w 2361643"/>
                    <a:gd name="connsiteY92" fmla="*/ 916443 h 1816912"/>
                    <a:gd name="connsiteX93" fmla="*/ 1800934 w 2361643"/>
                    <a:gd name="connsiteY93" fmla="*/ 905216 h 1816912"/>
                    <a:gd name="connsiteX94" fmla="*/ 1850528 w 2361643"/>
                    <a:gd name="connsiteY94" fmla="*/ 823281 h 1816912"/>
                    <a:gd name="connsiteX95" fmla="*/ 1861755 w 2361643"/>
                    <a:gd name="connsiteY95" fmla="*/ 820525 h 1816912"/>
                    <a:gd name="connsiteX96" fmla="*/ 1864512 w 2361643"/>
                    <a:gd name="connsiteY96" fmla="*/ 831752 h 1816912"/>
                    <a:gd name="connsiteX97" fmla="*/ 1814917 w 2361643"/>
                    <a:gd name="connsiteY97" fmla="*/ 913686 h 1816912"/>
                    <a:gd name="connsiteX98" fmla="*/ 1807916 w 2361643"/>
                    <a:gd name="connsiteY98" fmla="*/ 917637 h 1816912"/>
                    <a:gd name="connsiteX99" fmla="*/ 1907105 w 2361643"/>
                    <a:gd name="connsiteY99" fmla="*/ 753750 h 1816912"/>
                    <a:gd name="connsiteX100" fmla="*/ 1902879 w 2361643"/>
                    <a:gd name="connsiteY100" fmla="*/ 752574 h 1816912"/>
                    <a:gd name="connsiteX101" fmla="*/ 1900122 w 2361643"/>
                    <a:gd name="connsiteY101" fmla="*/ 741347 h 1816912"/>
                    <a:gd name="connsiteX102" fmla="*/ 1949717 w 2361643"/>
                    <a:gd name="connsiteY102" fmla="*/ 659412 h 1816912"/>
                    <a:gd name="connsiteX103" fmla="*/ 1960944 w 2361643"/>
                    <a:gd name="connsiteY103" fmla="*/ 656656 h 1816912"/>
                    <a:gd name="connsiteX104" fmla="*/ 1963700 w 2361643"/>
                    <a:gd name="connsiteY104" fmla="*/ 667883 h 1816912"/>
                    <a:gd name="connsiteX105" fmla="*/ 1914106 w 2361643"/>
                    <a:gd name="connsiteY105" fmla="*/ 749818 h 1816912"/>
                    <a:gd name="connsiteX106" fmla="*/ 1907105 w 2361643"/>
                    <a:gd name="connsiteY106" fmla="*/ 753768 h 1816912"/>
                    <a:gd name="connsiteX107" fmla="*/ 2006293 w 2361643"/>
                    <a:gd name="connsiteY107" fmla="*/ 589881 h 1816912"/>
                    <a:gd name="connsiteX108" fmla="*/ 2002067 w 2361643"/>
                    <a:gd name="connsiteY108" fmla="*/ 588705 h 1816912"/>
                    <a:gd name="connsiteX109" fmla="*/ 1999311 w 2361643"/>
                    <a:gd name="connsiteY109" fmla="*/ 577478 h 1816912"/>
                    <a:gd name="connsiteX110" fmla="*/ 2048905 w 2361643"/>
                    <a:gd name="connsiteY110" fmla="*/ 495544 h 1816912"/>
                    <a:gd name="connsiteX111" fmla="*/ 2060132 w 2361643"/>
                    <a:gd name="connsiteY111" fmla="*/ 492787 h 1816912"/>
                    <a:gd name="connsiteX112" fmla="*/ 2062889 w 2361643"/>
                    <a:gd name="connsiteY112" fmla="*/ 504014 h 1816912"/>
                    <a:gd name="connsiteX113" fmla="*/ 2013294 w 2361643"/>
                    <a:gd name="connsiteY113" fmla="*/ 585949 h 1816912"/>
                    <a:gd name="connsiteX114" fmla="*/ 2006293 w 2361643"/>
                    <a:gd name="connsiteY114" fmla="*/ 589899 h 1816912"/>
                    <a:gd name="connsiteX115" fmla="*/ 2105482 w 2361643"/>
                    <a:gd name="connsiteY115" fmla="*/ 426012 h 1816912"/>
                    <a:gd name="connsiteX116" fmla="*/ 2101256 w 2361643"/>
                    <a:gd name="connsiteY116" fmla="*/ 424836 h 1816912"/>
                    <a:gd name="connsiteX117" fmla="*/ 2098499 w 2361643"/>
                    <a:gd name="connsiteY117" fmla="*/ 413609 h 1816912"/>
                    <a:gd name="connsiteX118" fmla="*/ 2148094 w 2361643"/>
                    <a:gd name="connsiteY118" fmla="*/ 331675 h 1816912"/>
                    <a:gd name="connsiteX119" fmla="*/ 2159321 w 2361643"/>
                    <a:gd name="connsiteY119" fmla="*/ 328919 h 1816912"/>
                    <a:gd name="connsiteX120" fmla="*/ 2162077 w 2361643"/>
                    <a:gd name="connsiteY120" fmla="*/ 340146 h 1816912"/>
                    <a:gd name="connsiteX121" fmla="*/ 2112483 w 2361643"/>
                    <a:gd name="connsiteY121" fmla="*/ 422080 h 1816912"/>
                    <a:gd name="connsiteX122" fmla="*/ 2105482 w 2361643"/>
                    <a:gd name="connsiteY122" fmla="*/ 426031 h 1816912"/>
                    <a:gd name="connsiteX123" fmla="*/ 2204671 w 2361643"/>
                    <a:gd name="connsiteY123" fmla="*/ 262143 h 1816912"/>
                    <a:gd name="connsiteX124" fmla="*/ 2200444 w 2361643"/>
                    <a:gd name="connsiteY124" fmla="*/ 260967 h 1816912"/>
                    <a:gd name="connsiteX125" fmla="*/ 2197688 w 2361643"/>
                    <a:gd name="connsiteY125" fmla="*/ 249740 h 1816912"/>
                    <a:gd name="connsiteX126" fmla="*/ 2247282 w 2361643"/>
                    <a:gd name="connsiteY126" fmla="*/ 167806 h 1816912"/>
                    <a:gd name="connsiteX127" fmla="*/ 2258510 w 2361643"/>
                    <a:gd name="connsiteY127" fmla="*/ 165050 h 1816912"/>
                    <a:gd name="connsiteX128" fmla="*/ 2261266 w 2361643"/>
                    <a:gd name="connsiteY128" fmla="*/ 176277 h 1816912"/>
                    <a:gd name="connsiteX129" fmla="*/ 2211672 w 2361643"/>
                    <a:gd name="connsiteY129" fmla="*/ 258211 h 1816912"/>
                    <a:gd name="connsiteX130" fmla="*/ 2204671 w 2361643"/>
                    <a:gd name="connsiteY130" fmla="*/ 262162 h 1816912"/>
                    <a:gd name="connsiteX131" fmla="*/ 2303859 w 2361643"/>
                    <a:gd name="connsiteY131" fmla="*/ 98275 h 1816912"/>
                    <a:gd name="connsiteX132" fmla="*/ 2299633 w 2361643"/>
                    <a:gd name="connsiteY132" fmla="*/ 97099 h 1816912"/>
                    <a:gd name="connsiteX133" fmla="*/ 2296877 w 2361643"/>
                    <a:gd name="connsiteY133" fmla="*/ 85872 h 1816912"/>
                    <a:gd name="connsiteX134" fmla="*/ 2346471 w 2361643"/>
                    <a:gd name="connsiteY134" fmla="*/ 3937 h 1816912"/>
                    <a:gd name="connsiteX135" fmla="*/ 2357698 w 2361643"/>
                    <a:gd name="connsiteY135" fmla="*/ 1181 h 1816912"/>
                    <a:gd name="connsiteX136" fmla="*/ 2360454 w 2361643"/>
                    <a:gd name="connsiteY136" fmla="*/ 12408 h 1816912"/>
                    <a:gd name="connsiteX137" fmla="*/ 2310860 w 2361643"/>
                    <a:gd name="connsiteY137" fmla="*/ 94343 h 1816912"/>
                    <a:gd name="connsiteX138" fmla="*/ 2303859 w 2361643"/>
                    <a:gd name="connsiteY138" fmla="*/ 98293 h 181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361643" h="1816912">
                      <a:moveTo>
                        <a:pt x="8171" y="1816912"/>
                      </a:moveTo>
                      <a:cubicBezTo>
                        <a:pt x="4698" y="1816912"/>
                        <a:pt x="1482" y="1814671"/>
                        <a:pt x="380" y="1811180"/>
                      </a:cubicBezTo>
                      <a:cubicBezTo>
                        <a:pt x="-980" y="1806880"/>
                        <a:pt x="1427" y="1802286"/>
                        <a:pt x="5727" y="1800926"/>
                      </a:cubicBezTo>
                      <a:lnTo>
                        <a:pt x="97106" y="1772242"/>
                      </a:lnTo>
                      <a:cubicBezTo>
                        <a:pt x="101424" y="1770883"/>
                        <a:pt x="106000" y="1773290"/>
                        <a:pt x="107359" y="1777590"/>
                      </a:cubicBezTo>
                      <a:cubicBezTo>
                        <a:pt x="108719" y="1781889"/>
                        <a:pt x="106312" y="1786483"/>
                        <a:pt x="102013" y="1787843"/>
                      </a:cubicBezTo>
                      <a:lnTo>
                        <a:pt x="10633" y="1816527"/>
                      </a:lnTo>
                      <a:cubicBezTo>
                        <a:pt x="9825" y="1816784"/>
                        <a:pt x="8998" y="1816912"/>
                        <a:pt x="8189" y="1816912"/>
                      </a:cubicBezTo>
                      <a:close/>
                      <a:moveTo>
                        <a:pt x="190929" y="1759564"/>
                      </a:moveTo>
                      <a:cubicBezTo>
                        <a:pt x="187457" y="1759564"/>
                        <a:pt x="184223" y="1757322"/>
                        <a:pt x="183138" y="1753831"/>
                      </a:cubicBezTo>
                      <a:cubicBezTo>
                        <a:pt x="181797" y="1749531"/>
                        <a:pt x="184186" y="1744937"/>
                        <a:pt x="188485" y="1743578"/>
                      </a:cubicBezTo>
                      <a:lnTo>
                        <a:pt x="279865" y="1714894"/>
                      </a:lnTo>
                      <a:cubicBezTo>
                        <a:pt x="284201" y="1713534"/>
                        <a:pt x="288758" y="1715941"/>
                        <a:pt x="290118" y="1720241"/>
                      </a:cubicBezTo>
                      <a:cubicBezTo>
                        <a:pt x="291459" y="1724541"/>
                        <a:pt x="289071" y="1729135"/>
                        <a:pt x="284771" y="1730494"/>
                      </a:cubicBezTo>
                      <a:lnTo>
                        <a:pt x="193392" y="1759178"/>
                      </a:lnTo>
                      <a:cubicBezTo>
                        <a:pt x="192583" y="1759435"/>
                        <a:pt x="191756" y="1759564"/>
                        <a:pt x="190948" y="1759564"/>
                      </a:cubicBezTo>
                      <a:close/>
                      <a:moveTo>
                        <a:pt x="373706" y="1702215"/>
                      </a:moveTo>
                      <a:cubicBezTo>
                        <a:pt x="370233" y="1702215"/>
                        <a:pt x="366999" y="1699974"/>
                        <a:pt x="365915" y="1696482"/>
                      </a:cubicBezTo>
                      <a:cubicBezTo>
                        <a:pt x="364574" y="1692183"/>
                        <a:pt x="366962" y="1687589"/>
                        <a:pt x="371262" y="1686229"/>
                      </a:cubicBezTo>
                      <a:lnTo>
                        <a:pt x="462641" y="1657546"/>
                      </a:lnTo>
                      <a:cubicBezTo>
                        <a:pt x="466960" y="1656186"/>
                        <a:pt x="471535" y="1658593"/>
                        <a:pt x="472895" y="1662892"/>
                      </a:cubicBezTo>
                      <a:cubicBezTo>
                        <a:pt x="474236" y="1667192"/>
                        <a:pt x="471847" y="1671786"/>
                        <a:pt x="467547" y="1673146"/>
                      </a:cubicBezTo>
                      <a:lnTo>
                        <a:pt x="376168" y="1701830"/>
                      </a:lnTo>
                      <a:cubicBezTo>
                        <a:pt x="375360" y="1702087"/>
                        <a:pt x="374533" y="1702215"/>
                        <a:pt x="373725" y="1702215"/>
                      </a:cubicBezTo>
                      <a:close/>
                      <a:moveTo>
                        <a:pt x="556464" y="1644867"/>
                      </a:moveTo>
                      <a:cubicBezTo>
                        <a:pt x="552992" y="1644867"/>
                        <a:pt x="549757" y="1642625"/>
                        <a:pt x="548673" y="1639134"/>
                      </a:cubicBezTo>
                      <a:cubicBezTo>
                        <a:pt x="547332" y="1634834"/>
                        <a:pt x="549721" y="1630240"/>
                        <a:pt x="554021" y="1628880"/>
                      </a:cubicBezTo>
                      <a:lnTo>
                        <a:pt x="645400" y="1600197"/>
                      </a:lnTo>
                      <a:cubicBezTo>
                        <a:pt x="649718" y="1598837"/>
                        <a:pt x="654293" y="1601245"/>
                        <a:pt x="655653" y="1605544"/>
                      </a:cubicBezTo>
                      <a:cubicBezTo>
                        <a:pt x="656994" y="1609844"/>
                        <a:pt x="654606" y="1614438"/>
                        <a:pt x="650306" y="1615797"/>
                      </a:cubicBezTo>
                      <a:lnTo>
                        <a:pt x="558927" y="1644481"/>
                      </a:lnTo>
                      <a:cubicBezTo>
                        <a:pt x="558118" y="1644738"/>
                        <a:pt x="557291" y="1644867"/>
                        <a:pt x="556483" y="1644867"/>
                      </a:cubicBezTo>
                      <a:close/>
                      <a:moveTo>
                        <a:pt x="739223" y="1587518"/>
                      </a:moveTo>
                      <a:cubicBezTo>
                        <a:pt x="735750" y="1587518"/>
                        <a:pt x="732516" y="1585276"/>
                        <a:pt x="731432" y="1581785"/>
                      </a:cubicBezTo>
                      <a:cubicBezTo>
                        <a:pt x="730090" y="1577485"/>
                        <a:pt x="732479" y="1572891"/>
                        <a:pt x="736779" y="1571532"/>
                      </a:cubicBezTo>
                      <a:lnTo>
                        <a:pt x="828158" y="1542849"/>
                      </a:lnTo>
                      <a:cubicBezTo>
                        <a:pt x="832476" y="1541489"/>
                        <a:pt x="837051" y="1543896"/>
                        <a:pt x="838411" y="1548196"/>
                      </a:cubicBezTo>
                      <a:cubicBezTo>
                        <a:pt x="839753" y="1552495"/>
                        <a:pt x="837364" y="1557089"/>
                        <a:pt x="833064" y="1558449"/>
                      </a:cubicBezTo>
                      <a:lnTo>
                        <a:pt x="741685" y="1587132"/>
                      </a:lnTo>
                      <a:cubicBezTo>
                        <a:pt x="740876" y="1587390"/>
                        <a:pt x="740050" y="1587518"/>
                        <a:pt x="739241" y="1587518"/>
                      </a:cubicBezTo>
                      <a:close/>
                      <a:moveTo>
                        <a:pt x="921981" y="1530169"/>
                      </a:moveTo>
                      <a:cubicBezTo>
                        <a:pt x="918508" y="1530169"/>
                        <a:pt x="915274" y="1527928"/>
                        <a:pt x="914190" y="1524437"/>
                      </a:cubicBezTo>
                      <a:cubicBezTo>
                        <a:pt x="912849" y="1520137"/>
                        <a:pt x="915237" y="1515543"/>
                        <a:pt x="919537" y="1514183"/>
                      </a:cubicBezTo>
                      <a:lnTo>
                        <a:pt x="1010917" y="1485500"/>
                      </a:lnTo>
                      <a:cubicBezTo>
                        <a:pt x="1015253" y="1484140"/>
                        <a:pt x="1019810" y="1486547"/>
                        <a:pt x="1021170" y="1490847"/>
                      </a:cubicBezTo>
                      <a:cubicBezTo>
                        <a:pt x="1022511" y="1495147"/>
                        <a:pt x="1020122" y="1499741"/>
                        <a:pt x="1015823" y="1501100"/>
                      </a:cubicBezTo>
                      <a:lnTo>
                        <a:pt x="924443" y="1529784"/>
                      </a:lnTo>
                      <a:cubicBezTo>
                        <a:pt x="923635" y="1530041"/>
                        <a:pt x="922808" y="1530169"/>
                        <a:pt x="922000" y="1530169"/>
                      </a:cubicBezTo>
                      <a:close/>
                      <a:moveTo>
                        <a:pt x="1104758" y="1472821"/>
                      </a:moveTo>
                      <a:cubicBezTo>
                        <a:pt x="1101285" y="1472821"/>
                        <a:pt x="1098051" y="1470579"/>
                        <a:pt x="1096967" y="1467088"/>
                      </a:cubicBezTo>
                      <a:cubicBezTo>
                        <a:pt x="1095626" y="1462788"/>
                        <a:pt x="1098014" y="1458195"/>
                        <a:pt x="1102314" y="1456835"/>
                      </a:cubicBezTo>
                      <a:lnTo>
                        <a:pt x="1193693" y="1428151"/>
                      </a:lnTo>
                      <a:cubicBezTo>
                        <a:pt x="1198011" y="1426791"/>
                        <a:pt x="1202587" y="1429199"/>
                        <a:pt x="1203946" y="1433499"/>
                      </a:cubicBezTo>
                      <a:cubicBezTo>
                        <a:pt x="1205288" y="1437798"/>
                        <a:pt x="1202899" y="1442392"/>
                        <a:pt x="1198599" y="1443752"/>
                      </a:cubicBezTo>
                      <a:lnTo>
                        <a:pt x="1107220" y="1472435"/>
                      </a:lnTo>
                      <a:cubicBezTo>
                        <a:pt x="1106412" y="1472692"/>
                        <a:pt x="1105585" y="1472821"/>
                        <a:pt x="1104776" y="1472821"/>
                      </a:cubicBezTo>
                      <a:close/>
                      <a:moveTo>
                        <a:pt x="1287516" y="1415473"/>
                      </a:moveTo>
                      <a:cubicBezTo>
                        <a:pt x="1284043" y="1415473"/>
                        <a:pt x="1280809" y="1413231"/>
                        <a:pt x="1279725" y="1409739"/>
                      </a:cubicBezTo>
                      <a:cubicBezTo>
                        <a:pt x="1278384" y="1405440"/>
                        <a:pt x="1280773" y="1400846"/>
                        <a:pt x="1285072" y="1399486"/>
                      </a:cubicBezTo>
                      <a:lnTo>
                        <a:pt x="1376452" y="1370803"/>
                      </a:lnTo>
                      <a:cubicBezTo>
                        <a:pt x="1380770" y="1369443"/>
                        <a:pt x="1385345" y="1371850"/>
                        <a:pt x="1386705" y="1376150"/>
                      </a:cubicBezTo>
                      <a:cubicBezTo>
                        <a:pt x="1388046" y="1380450"/>
                        <a:pt x="1385657" y="1385043"/>
                        <a:pt x="1381358" y="1386403"/>
                      </a:cubicBezTo>
                      <a:lnTo>
                        <a:pt x="1289979" y="1415087"/>
                      </a:lnTo>
                      <a:cubicBezTo>
                        <a:pt x="1289170" y="1415344"/>
                        <a:pt x="1288343" y="1415473"/>
                        <a:pt x="1287535" y="1415473"/>
                      </a:cubicBezTo>
                      <a:close/>
                      <a:moveTo>
                        <a:pt x="1470275" y="1358124"/>
                      </a:moveTo>
                      <a:cubicBezTo>
                        <a:pt x="1466802" y="1358124"/>
                        <a:pt x="1463568" y="1355882"/>
                        <a:pt x="1462484" y="1352391"/>
                      </a:cubicBezTo>
                      <a:cubicBezTo>
                        <a:pt x="1461142" y="1348091"/>
                        <a:pt x="1463531" y="1343497"/>
                        <a:pt x="1467831" y="1342138"/>
                      </a:cubicBezTo>
                      <a:lnTo>
                        <a:pt x="1552558" y="1315549"/>
                      </a:lnTo>
                      <a:lnTo>
                        <a:pt x="1552981" y="1314851"/>
                      </a:lnTo>
                      <a:cubicBezTo>
                        <a:pt x="1555333" y="1310992"/>
                        <a:pt x="1560349" y="1309761"/>
                        <a:pt x="1564208" y="1312094"/>
                      </a:cubicBezTo>
                      <a:cubicBezTo>
                        <a:pt x="1568067" y="1314428"/>
                        <a:pt x="1569298" y="1319463"/>
                        <a:pt x="1566964" y="1323322"/>
                      </a:cubicBezTo>
                      <a:lnTo>
                        <a:pt x="1564943" y="1326648"/>
                      </a:lnTo>
                      <a:cubicBezTo>
                        <a:pt x="1563914" y="1328356"/>
                        <a:pt x="1562297" y="1329606"/>
                        <a:pt x="1560404" y="1330212"/>
                      </a:cubicBezTo>
                      <a:lnTo>
                        <a:pt x="1472737" y="1357720"/>
                      </a:lnTo>
                      <a:cubicBezTo>
                        <a:pt x="1471928" y="1357977"/>
                        <a:pt x="1471083" y="1358106"/>
                        <a:pt x="1470293" y="1358106"/>
                      </a:cubicBezTo>
                      <a:close/>
                      <a:moveTo>
                        <a:pt x="1609539" y="1245356"/>
                      </a:moveTo>
                      <a:cubicBezTo>
                        <a:pt x="1608088" y="1245356"/>
                        <a:pt x="1606636" y="1244970"/>
                        <a:pt x="1605313" y="1244180"/>
                      </a:cubicBezTo>
                      <a:cubicBezTo>
                        <a:pt x="1601454" y="1241847"/>
                        <a:pt x="1600205" y="1236812"/>
                        <a:pt x="1602557" y="1232953"/>
                      </a:cubicBezTo>
                      <a:lnTo>
                        <a:pt x="1652151" y="1151019"/>
                      </a:lnTo>
                      <a:cubicBezTo>
                        <a:pt x="1654503" y="1147160"/>
                        <a:pt x="1659519" y="1145929"/>
                        <a:pt x="1663378" y="1148262"/>
                      </a:cubicBezTo>
                      <a:cubicBezTo>
                        <a:pt x="1667237" y="1150596"/>
                        <a:pt x="1668486" y="1155631"/>
                        <a:pt x="1666134" y="1159489"/>
                      </a:cubicBezTo>
                      <a:lnTo>
                        <a:pt x="1616540" y="1241424"/>
                      </a:lnTo>
                      <a:cubicBezTo>
                        <a:pt x="1614997" y="1243960"/>
                        <a:pt x="1612296" y="1245375"/>
                        <a:pt x="1609539" y="1245375"/>
                      </a:cubicBezTo>
                      <a:close/>
                      <a:moveTo>
                        <a:pt x="1708728" y="1081487"/>
                      </a:moveTo>
                      <a:cubicBezTo>
                        <a:pt x="1707276" y="1081487"/>
                        <a:pt x="1705824" y="1081102"/>
                        <a:pt x="1704502" y="1080311"/>
                      </a:cubicBezTo>
                      <a:cubicBezTo>
                        <a:pt x="1700643" y="1077978"/>
                        <a:pt x="1699393" y="1072943"/>
                        <a:pt x="1701745" y="1069084"/>
                      </a:cubicBezTo>
                      <a:lnTo>
                        <a:pt x="1751340" y="987150"/>
                      </a:lnTo>
                      <a:cubicBezTo>
                        <a:pt x="1753673" y="983291"/>
                        <a:pt x="1758708" y="982060"/>
                        <a:pt x="1762567" y="984394"/>
                      </a:cubicBezTo>
                      <a:cubicBezTo>
                        <a:pt x="1766425" y="986727"/>
                        <a:pt x="1767675" y="991762"/>
                        <a:pt x="1765323" y="995621"/>
                      </a:cubicBezTo>
                      <a:lnTo>
                        <a:pt x="1715728" y="1077555"/>
                      </a:lnTo>
                      <a:cubicBezTo>
                        <a:pt x="1714204" y="1080091"/>
                        <a:pt x="1711503" y="1081506"/>
                        <a:pt x="1708728" y="1081506"/>
                      </a:cubicBezTo>
                      <a:close/>
                      <a:moveTo>
                        <a:pt x="1807916" y="917619"/>
                      </a:moveTo>
                      <a:cubicBezTo>
                        <a:pt x="1806465" y="917619"/>
                        <a:pt x="1805013" y="917233"/>
                        <a:pt x="1803690" y="916443"/>
                      </a:cubicBezTo>
                      <a:cubicBezTo>
                        <a:pt x="1799831" y="914109"/>
                        <a:pt x="1798582" y="909074"/>
                        <a:pt x="1800934" y="905216"/>
                      </a:cubicBezTo>
                      <a:lnTo>
                        <a:pt x="1850528" y="823281"/>
                      </a:lnTo>
                      <a:cubicBezTo>
                        <a:pt x="1852862" y="819422"/>
                        <a:pt x="1857896" y="818191"/>
                        <a:pt x="1861755" y="820525"/>
                      </a:cubicBezTo>
                      <a:cubicBezTo>
                        <a:pt x="1865614" y="822858"/>
                        <a:pt x="1866863" y="827893"/>
                        <a:pt x="1864512" y="831752"/>
                      </a:cubicBezTo>
                      <a:lnTo>
                        <a:pt x="1814917" y="913686"/>
                      </a:lnTo>
                      <a:cubicBezTo>
                        <a:pt x="1813392" y="916222"/>
                        <a:pt x="1810673" y="917637"/>
                        <a:pt x="1807916" y="917637"/>
                      </a:cubicBezTo>
                      <a:close/>
                      <a:moveTo>
                        <a:pt x="1907105" y="753750"/>
                      </a:moveTo>
                      <a:cubicBezTo>
                        <a:pt x="1905653" y="753750"/>
                        <a:pt x="1904202" y="753364"/>
                        <a:pt x="1902879" y="752574"/>
                      </a:cubicBezTo>
                      <a:cubicBezTo>
                        <a:pt x="1899020" y="750240"/>
                        <a:pt x="1897770" y="745205"/>
                        <a:pt x="1900122" y="741347"/>
                      </a:cubicBezTo>
                      <a:lnTo>
                        <a:pt x="1949717" y="659412"/>
                      </a:lnTo>
                      <a:cubicBezTo>
                        <a:pt x="1952050" y="655553"/>
                        <a:pt x="1957085" y="654322"/>
                        <a:pt x="1960944" y="656656"/>
                      </a:cubicBezTo>
                      <a:cubicBezTo>
                        <a:pt x="1964802" y="658990"/>
                        <a:pt x="1966052" y="664025"/>
                        <a:pt x="1963700" y="667883"/>
                      </a:cubicBezTo>
                      <a:lnTo>
                        <a:pt x="1914106" y="749818"/>
                      </a:lnTo>
                      <a:cubicBezTo>
                        <a:pt x="1912581" y="752353"/>
                        <a:pt x="1909861" y="753768"/>
                        <a:pt x="1907105" y="753768"/>
                      </a:cubicBezTo>
                      <a:close/>
                      <a:moveTo>
                        <a:pt x="2006293" y="589881"/>
                      </a:moveTo>
                      <a:cubicBezTo>
                        <a:pt x="2004842" y="589881"/>
                        <a:pt x="2003390" y="589495"/>
                        <a:pt x="2002067" y="588705"/>
                      </a:cubicBezTo>
                      <a:cubicBezTo>
                        <a:pt x="1998209" y="586372"/>
                        <a:pt x="1996959" y="581337"/>
                        <a:pt x="1999311" y="577478"/>
                      </a:cubicBezTo>
                      <a:lnTo>
                        <a:pt x="2048905" y="495544"/>
                      </a:lnTo>
                      <a:cubicBezTo>
                        <a:pt x="2051257" y="491685"/>
                        <a:pt x="2056274" y="490454"/>
                        <a:pt x="2060132" y="492787"/>
                      </a:cubicBezTo>
                      <a:cubicBezTo>
                        <a:pt x="2063991" y="495121"/>
                        <a:pt x="2065241" y="500156"/>
                        <a:pt x="2062889" y="504014"/>
                      </a:cubicBezTo>
                      <a:lnTo>
                        <a:pt x="2013294" y="585949"/>
                      </a:lnTo>
                      <a:cubicBezTo>
                        <a:pt x="2011751" y="588484"/>
                        <a:pt x="2009050" y="589899"/>
                        <a:pt x="2006293" y="589899"/>
                      </a:cubicBezTo>
                      <a:close/>
                      <a:moveTo>
                        <a:pt x="2105482" y="426012"/>
                      </a:moveTo>
                      <a:cubicBezTo>
                        <a:pt x="2104030" y="426012"/>
                        <a:pt x="2102579" y="425627"/>
                        <a:pt x="2101256" y="424836"/>
                      </a:cubicBezTo>
                      <a:cubicBezTo>
                        <a:pt x="2097397" y="422503"/>
                        <a:pt x="2096147" y="417468"/>
                        <a:pt x="2098499" y="413609"/>
                      </a:cubicBezTo>
                      <a:lnTo>
                        <a:pt x="2148094" y="331675"/>
                      </a:lnTo>
                      <a:cubicBezTo>
                        <a:pt x="2150446" y="327816"/>
                        <a:pt x="2155462" y="326585"/>
                        <a:pt x="2159321" y="328919"/>
                      </a:cubicBezTo>
                      <a:cubicBezTo>
                        <a:pt x="2163180" y="331252"/>
                        <a:pt x="2164429" y="336287"/>
                        <a:pt x="2162077" y="340146"/>
                      </a:cubicBezTo>
                      <a:lnTo>
                        <a:pt x="2112483" y="422080"/>
                      </a:lnTo>
                      <a:cubicBezTo>
                        <a:pt x="2110939" y="424616"/>
                        <a:pt x="2108238" y="426031"/>
                        <a:pt x="2105482" y="426031"/>
                      </a:cubicBezTo>
                      <a:close/>
                      <a:moveTo>
                        <a:pt x="2204671" y="262143"/>
                      </a:moveTo>
                      <a:cubicBezTo>
                        <a:pt x="2203219" y="262143"/>
                        <a:pt x="2201767" y="261758"/>
                        <a:pt x="2200444" y="260967"/>
                      </a:cubicBezTo>
                      <a:cubicBezTo>
                        <a:pt x="2196586" y="258634"/>
                        <a:pt x="2195336" y="253599"/>
                        <a:pt x="2197688" y="249740"/>
                      </a:cubicBezTo>
                      <a:lnTo>
                        <a:pt x="2247282" y="167806"/>
                      </a:lnTo>
                      <a:cubicBezTo>
                        <a:pt x="2249616" y="163947"/>
                        <a:pt x="2254651" y="162716"/>
                        <a:pt x="2258510" y="165050"/>
                      </a:cubicBezTo>
                      <a:cubicBezTo>
                        <a:pt x="2262369" y="167383"/>
                        <a:pt x="2263618" y="172418"/>
                        <a:pt x="2261266" y="176277"/>
                      </a:cubicBezTo>
                      <a:lnTo>
                        <a:pt x="2211672" y="258211"/>
                      </a:lnTo>
                      <a:cubicBezTo>
                        <a:pt x="2210146" y="260747"/>
                        <a:pt x="2207427" y="262162"/>
                        <a:pt x="2204671" y="262162"/>
                      </a:cubicBezTo>
                      <a:close/>
                      <a:moveTo>
                        <a:pt x="2303859" y="98275"/>
                      </a:moveTo>
                      <a:cubicBezTo>
                        <a:pt x="2302407" y="98275"/>
                        <a:pt x="2300956" y="97889"/>
                        <a:pt x="2299633" y="97099"/>
                      </a:cubicBezTo>
                      <a:cubicBezTo>
                        <a:pt x="2295774" y="94765"/>
                        <a:pt x="2294525" y="89730"/>
                        <a:pt x="2296877" y="85872"/>
                      </a:cubicBezTo>
                      <a:lnTo>
                        <a:pt x="2346471" y="3937"/>
                      </a:lnTo>
                      <a:cubicBezTo>
                        <a:pt x="2348804" y="78"/>
                        <a:pt x="2353839" y="-1153"/>
                        <a:pt x="2357698" y="1181"/>
                      </a:cubicBezTo>
                      <a:cubicBezTo>
                        <a:pt x="2361557" y="3515"/>
                        <a:pt x="2362806" y="8549"/>
                        <a:pt x="2360454" y="12408"/>
                      </a:cubicBezTo>
                      <a:lnTo>
                        <a:pt x="2310860" y="94343"/>
                      </a:lnTo>
                      <a:cubicBezTo>
                        <a:pt x="2309335" y="96878"/>
                        <a:pt x="2306615" y="98293"/>
                        <a:pt x="2303859" y="98293"/>
                      </a:cubicBezTo>
                      <a:close/>
                    </a:path>
                  </a:pathLst>
                </a:custGeom>
                <a:solidFill>
                  <a:srgbClr val="BFC8D6"/>
                </a:solidFill>
                <a:ln w="1836" cap="flat">
                  <a:noFill/>
                  <a:prstDash val="solid"/>
                  <a:miter/>
                </a:ln>
              </p:spPr>
              <p:txBody>
                <a:bodyPr rtlCol="0" anchor="ctr"/>
                <a:lstStyle/>
                <a:p>
                  <a:endParaRPr lang="en-US"/>
                </a:p>
              </p:txBody>
            </p:sp>
            <p:sp>
              <p:nvSpPr>
                <p:cNvPr id="286" name="Freeform: Shape 37">
                  <a:extLst>
                    <a:ext uri="{FF2B5EF4-FFF2-40B4-BE49-F238E27FC236}">
                      <a16:creationId xmlns:a16="http://schemas.microsoft.com/office/drawing/2014/main" id="{1E6060B7-0C8C-317C-C0FA-F52B1D37422F}"/>
                    </a:ext>
                  </a:extLst>
                </p:cNvPr>
                <p:cNvSpPr/>
                <p:nvPr/>
              </p:nvSpPr>
              <p:spPr>
                <a:xfrm>
                  <a:off x="8781201" y="5237520"/>
                  <a:ext cx="98866" cy="49977"/>
                </a:xfrm>
                <a:custGeom>
                  <a:avLst/>
                  <a:gdLst>
                    <a:gd name="connsiteX0" fmla="*/ 43876 w 98866"/>
                    <a:gd name="connsiteY0" fmla="*/ 49977 h 49977"/>
                    <a:gd name="connsiteX1" fmla="*/ 38272 w 98866"/>
                    <a:gd name="connsiteY1" fmla="*/ 47754 h 49977"/>
                    <a:gd name="connsiteX2" fmla="*/ 2569 w 98866"/>
                    <a:gd name="connsiteY2" fmla="*/ 14127 h 49977"/>
                    <a:gd name="connsiteX3" fmla="*/ 2220 w 98866"/>
                    <a:gd name="connsiteY3" fmla="*/ 2569 h 49977"/>
                    <a:gd name="connsiteX4" fmla="*/ 13778 w 98866"/>
                    <a:gd name="connsiteY4" fmla="*/ 2220 h 49977"/>
                    <a:gd name="connsiteX5" fmla="*/ 46008 w 98866"/>
                    <a:gd name="connsiteY5" fmla="*/ 32558 h 49977"/>
                    <a:gd name="connsiteX6" fmla="*/ 88234 w 98866"/>
                    <a:gd name="connsiteY6" fmla="*/ 19309 h 49977"/>
                    <a:gd name="connsiteX7" fmla="*/ 98487 w 98866"/>
                    <a:gd name="connsiteY7" fmla="*/ 24656 h 49977"/>
                    <a:gd name="connsiteX8" fmla="*/ 93140 w 98866"/>
                    <a:gd name="connsiteY8" fmla="*/ 34910 h 49977"/>
                    <a:gd name="connsiteX9" fmla="*/ 46339 w 98866"/>
                    <a:gd name="connsiteY9" fmla="*/ 49591 h 49977"/>
                    <a:gd name="connsiteX10" fmla="*/ 43895 w 98866"/>
                    <a:gd name="connsiteY10" fmla="*/ 49959 h 4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866" h="49977">
                      <a:moveTo>
                        <a:pt x="43876" y="49977"/>
                      </a:moveTo>
                      <a:cubicBezTo>
                        <a:pt x="41818" y="49977"/>
                        <a:pt x="39815" y="49205"/>
                        <a:pt x="38272" y="47754"/>
                      </a:cubicBezTo>
                      <a:lnTo>
                        <a:pt x="2569" y="14127"/>
                      </a:lnTo>
                      <a:cubicBezTo>
                        <a:pt x="-720" y="11040"/>
                        <a:pt x="-867" y="5859"/>
                        <a:pt x="2220" y="2569"/>
                      </a:cubicBezTo>
                      <a:cubicBezTo>
                        <a:pt x="5326" y="-720"/>
                        <a:pt x="10489" y="-867"/>
                        <a:pt x="13778" y="2220"/>
                      </a:cubicBezTo>
                      <a:lnTo>
                        <a:pt x="46008" y="32558"/>
                      </a:lnTo>
                      <a:lnTo>
                        <a:pt x="88234" y="19309"/>
                      </a:lnTo>
                      <a:cubicBezTo>
                        <a:pt x="92515" y="17967"/>
                        <a:pt x="97127" y="20356"/>
                        <a:pt x="98487" y="24656"/>
                      </a:cubicBezTo>
                      <a:cubicBezTo>
                        <a:pt x="99847" y="28956"/>
                        <a:pt x="97440" y="33549"/>
                        <a:pt x="93140" y="34910"/>
                      </a:cubicBezTo>
                      <a:lnTo>
                        <a:pt x="46339" y="49591"/>
                      </a:lnTo>
                      <a:cubicBezTo>
                        <a:pt x="45530" y="49848"/>
                        <a:pt x="44703" y="49959"/>
                        <a:pt x="43895" y="49959"/>
                      </a:cubicBezTo>
                      <a:close/>
                    </a:path>
                  </a:pathLst>
                </a:custGeom>
                <a:solidFill>
                  <a:srgbClr val="BFC8D6"/>
                </a:solidFill>
                <a:ln w="1836" cap="flat">
                  <a:noFill/>
                  <a:prstDash val="solid"/>
                  <a:miter/>
                </a:ln>
              </p:spPr>
              <p:txBody>
                <a:bodyPr rtlCol="0" anchor="ctr"/>
                <a:lstStyle/>
                <a:p>
                  <a:endParaRPr lang="en-US"/>
                </a:p>
              </p:txBody>
            </p:sp>
            <p:sp>
              <p:nvSpPr>
                <p:cNvPr id="287" name="Freeform: Shape 38">
                  <a:extLst>
                    <a:ext uri="{FF2B5EF4-FFF2-40B4-BE49-F238E27FC236}">
                      <a16:creationId xmlns:a16="http://schemas.microsoft.com/office/drawing/2014/main" id="{7C34AD24-8693-49C8-2852-CE054B901983}"/>
                    </a:ext>
                  </a:extLst>
                </p:cNvPr>
                <p:cNvSpPr/>
                <p:nvPr/>
              </p:nvSpPr>
              <p:spPr>
                <a:xfrm>
                  <a:off x="7025755" y="3206215"/>
                  <a:ext cx="1701637" cy="1981597"/>
                </a:xfrm>
                <a:custGeom>
                  <a:avLst/>
                  <a:gdLst>
                    <a:gd name="connsiteX0" fmla="*/ 1693464 w 1701637"/>
                    <a:gd name="connsiteY0" fmla="*/ 1981598 h 1981597"/>
                    <a:gd name="connsiteX1" fmla="*/ 1687859 w 1701637"/>
                    <a:gd name="connsiteY1" fmla="*/ 1979374 h 1981597"/>
                    <a:gd name="connsiteX2" fmla="*/ 1617703 w 1701637"/>
                    <a:gd name="connsiteY2" fmla="*/ 1913316 h 1981597"/>
                    <a:gd name="connsiteX3" fmla="*/ 1617354 w 1701637"/>
                    <a:gd name="connsiteY3" fmla="*/ 1901758 h 1981597"/>
                    <a:gd name="connsiteX4" fmla="*/ 1628912 w 1701637"/>
                    <a:gd name="connsiteY4" fmla="*/ 1901409 h 1981597"/>
                    <a:gd name="connsiteX5" fmla="*/ 1699068 w 1701637"/>
                    <a:gd name="connsiteY5" fmla="*/ 1967467 h 1981597"/>
                    <a:gd name="connsiteX6" fmla="*/ 1699417 w 1701637"/>
                    <a:gd name="connsiteY6" fmla="*/ 1979025 h 1981597"/>
                    <a:gd name="connsiteX7" fmla="*/ 1693464 w 1701637"/>
                    <a:gd name="connsiteY7" fmla="*/ 1981598 h 1981597"/>
                    <a:gd name="connsiteX8" fmla="*/ 1553152 w 1701637"/>
                    <a:gd name="connsiteY8" fmla="*/ 1849481 h 1981597"/>
                    <a:gd name="connsiteX9" fmla="*/ 1547547 w 1701637"/>
                    <a:gd name="connsiteY9" fmla="*/ 1847257 h 1981597"/>
                    <a:gd name="connsiteX10" fmla="*/ 1477391 w 1701637"/>
                    <a:gd name="connsiteY10" fmla="*/ 1781199 h 1981597"/>
                    <a:gd name="connsiteX11" fmla="*/ 1477042 w 1701637"/>
                    <a:gd name="connsiteY11" fmla="*/ 1769641 h 1981597"/>
                    <a:gd name="connsiteX12" fmla="*/ 1488600 w 1701637"/>
                    <a:gd name="connsiteY12" fmla="*/ 1769292 h 1981597"/>
                    <a:gd name="connsiteX13" fmla="*/ 1558756 w 1701637"/>
                    <a:gd name="connsiteY13" fmla="*/ 1835350 h 1981597"/>
                    <a:gd name="connsiteX14" fmla="*/ 1559105 w 1701637"/>
                    <a:gd name="connsiteY14" fmla="*/ 1846908 h 1981597"/>
                    <a:gd name="connsiteX15" fmla="*/ 1553152 w 1701637"/>
                    <a:gd name="connsiteY15" fmla="*/ 1849481 h 1981597"/>
                    <a:gd name="connsiteX16" fmla="*/ 1412858 w 1701637"/>
                    <a:gd name="connsiteY16" fmla="*/ 1717364 h 1981597"/>
                    <a:gd name="connsiteX17" fmla="*/ 1407254 w 1701637"/>
                    <a:gd name="connsiteY17" fmla="*/ 1715141 h 1981597"/>
                    <a:gd name="connsiteX18" fmla="*/ 1337098 w 1701637"/>
                    <a:gd name="connsiteY18" fmla="*/ 1649083 h 1981597"/>
                    <a:gd name="connsiteX19" fmla="*/ 1336748 w 1701637"/>
                    <a:gd name="connsiteY19" fmla="*/ 1637524 h 1981597"/>
                    <a:gd name="connsiteX20" fmla="*/ 1348306 w 1701637"/>
                    <a:gd name="connsiteY20" fmla="*/ 1637175 h 1981597"/>
                    <a:gd name="connsiteX21" fmla="*/ 1418462 w 1701637"/>
                    <a:gd name="connsiteY21" fmla="*/ 1703234 h 1981597"/>
                    <a:gd name="connsiteX22" fmla="*/ 1418812 w 1701637"/>
                    <a:gd name="connsiteY22" fmla="*/ 1714792 h 1981597"/>
                    <a:gd name="connsiteX23" fmla="*/ 1412858 w 1701637"/>
                    <a:gd name="connsiteY23" fmla="*/ 1717364 h 1981597"/>
                    <a:gd name="connsiteX24" fmla="*/ 1272546 w 1701637"/>
                    <a:gd name="connsiteY24" fmla="*/ 1585247 h 1981597"/>
                    <a:gd name="connsiteX25" fmla="*/ 1266942 w 1701637"/>
                    <a:gd name="connsiteY25" fmla="*/ 1583024 h 1981597"/>
                    <a:gd name="connsiteX26" fmla="*/ 1196786 w 1701637"/>
                    <a:gd name="connsiteY26" fmla="*/ 1516966 h 1981597"/>
                    <a:gd name="connsiteX27" fmla="*/ 1196437 w 1701637"/>
                    <a:gd name="connsiteY27" fmla="*/ 1505408 h 1981597"/>
                    <a:gd name="connsiteX28" fmla="*/ 1207994 w 1701637"/>
                    <a:gd name="connsiteY28" fmla="*/ 1505059 h 1981597"/>
                    <a:gd name="connsiteX29" fmla="*/ 1278150 w 1701637"/>
                    <a:gd name="connsiteY29" fmla="*/ 1571117 h 1981597"/>
                    <a:gd name="connsiteX30" fmla="*/ 1278499 w 1701637"/>
                    <a:gd name="connsiteY30" fmla="*/ 1582675 h 1981597"/>
                    <a:gd name="connsiteX31" fmla="*/ 1272546 w 1701637"/>
                    <a:gd name="connsiteY31" fmla="*/ 1585247 h 1981597"/>
                    <a:gd name="connsiteX32" fmla="*/ 1132234 w 1701637"/>
                    <a:gd name="connsiteY32" fmla="*/ 1453131 h 1981597"/>
                    <a:gd name="connsiteX33" fmla="*/ 1126630 w 1701637"/>
                    <a:gd name="connsiteY33" fmla="*/ 1450907 h 1981597"/>
                    <a:gd name="connsiteX34" fmla="*/ 1056474 w 1701637"/>
                    <a:gd name="connsiteY34" fmla="*/ 1384849 h 1981597"/>
                    <a:gd name="connsiteX35" fmla="*/ 1056125 w 1701637"/>
                    <a:gd name="connsiteY35" fmla="*/ 1373291 h 1981597"/>
                    <a:gd name="connsiteX36" fmla="*/ 1067682 w 1701637"/>
                    <a:gd name="connsiteY36" fmla="*/ 1372942 h 1981597"/>
                    <a:gd name="connsiteX37" fmla="*/ 1137838 w 1701637"/>
                    <a:gd name="connsiteY37" fmla="*/ 1439000 h 1981597"/>
                    <a:gd name="connsiteX38" fmla="*/ 1138188 w 1701637"/>
                    <a:gd name="connsiteY38" fmla="*/ 1450558 h 1981597"/>
                    <a:gd name="connsiteX39" fmla="*/ 1132234 w 1701637"/>
                    <a:gd name="connsiteY39" fmla="*/ 1453131 h 1981597"/>
                    <a:gd name="connsiteX40" fmla="*/ 991940 w 1701637"/>
                    <a:gd name="connsiteY40" fmla="*/ 1321014 h 1981597"/>
                    <a:gd name="connsiteX41" fmla="*/ 986336 w 1701637"/>
                    <a:gd name="connsiteY41" fmla="*/ 1318791 h 1981597"/>
                    <a:gd name="connsiteX42" fmla="*/ 916180 w 1701637"/>
                    <a:gd name="connsiteY42" fmla="*/ 1252733 h 1981597"/>
                    <a:gd name="connsiteX43" fmla="*/ 915831 w 1701637"/>
                    <a:gd name="connsiteY43" fmla="*/ 1241175 h 1981597"/>
                    <a:gd name="connsiteX44" fmla="*/ 927389 w 1701637"/>
                    <a:gd name="connsiteY44" fmla="*/ 1240826 h 1981597"/>
                    <a:gd name="connsiteX45" fmla="*/ 997545 w 1701637"/>
                    <a:gd name="connsiteY45" fmla="*/ 1306884 h 1981597"/>
                    <a:gd name="connsiteX46" fmla="*/ 997894 w 1701637"/>
                    <a:gd name="connsiteY46" fmla="*/ 1318442 h 1981597"/>
                    <a:gd name="connsiteX47" fmla="*/ 991940 w 1701637"/>
                    <a:gd name="connsiteY47" fmla="*/ 1321014 h 1981597"/>
                    <a:gd name="connsiteX48" fmla="*/ 851628 w 1701637"/>
                    <a:gd name="connsiteY48" fmla="*/ 1188898 h 1981597"/>
                    <a:gd name="connsiteX49" fmla="*/ 846024 w 1701637"/>
                    <a:gd name="connsiteY49" fmla="*/ 1186674 h 1981597"/>
                    <a:gd name="connsiteX50" fmla="*/ 807051 w 1701637"/>
                    <a:gd name="connsiteY50" fmla="*/ 1149961 h 1981597"/>
                    <a:gd name="connsiteX51" fmla="*/ 805985 w 1701637"/>
                    <a:gd name="connsiteY51" fmla="*/ 1148730 h 1981597"/>
                    <a:gd name="connsiteX52" fmla="*/ 781234 w 1701637"/>
                    <a:gd name="connsiteY52" fmla="*/ 1113799 h 1981597"/>
                    <a:gd name="connsiteX53" fmla="*/ 783181 w 1701637"/>
                    <a:gd name="connsiteY53" fmla="*/ 1102406 h 1981597"/>
                    <a:gd name="connsiteX54" fmla="*/ 794574 w 1701637"/>
                    <a:gd name="connsiteY54" fmla="*/ 1104354 h 1981597"/>
                    <a:gd name="connsiteX55" fmla="*/ 818847 w 1701637"/>
                    <a:gd name="connsiteY55" fmla="*/ 1138623 h 1981597"/>
                    <a:gd name="connsiteX56" fmla="*/ 857233 w 1701637"/>
                    <a:gd name="connsiteY56" fmla="*/ 1174767 h 1981597"/>
                    <a:gd name="connsiteX57" fmla="*/ 857582 w 1701637"/>
                    <a:gd name="connsiteY57" fmla="*/ 1186325 h 1981597"/>
                    <a:gd name="connsiteX58" fmla="*/ 851628 w 1701637"/>
                    <a:gd name="connsiteY58" fmla="*/ 1188898 h 1981597"/>
                    <a:gd name="connsiteX59" fmla="*/ 732209 w 1701637"/>
                    <a:gd name="connsiteY59" fmla="*/ 1038608 h 1981597"/>
                    <a:gd name="connsiteX60" fmla="*/ 725539 w 1701637"/>
                    <a:gd name="connsiteY60" fmla="*/ 1035153 h 1981597"/>
                    <a:gd name="connsiteX61" fmla="*/ 669844 w 1701637"/>
                    <a:gd name="connsiteY61" fmla="*/ 956526 h 1981597"/>
                    <a:gd name="connsiteX62" fmla="*/ 671792 w 1701637"/>
                    <a:gd name="connsiteY62" fmla="*/ 945134 h 1981597"/>
                    <a:gd name="connsiteX63" fmla="*/ 683184 w 1701637"/>
                    <a:gd name="connsiteY63" fmla="*/ 947082 h 1981597"/>
                    <a:gd name="connsiteX64" fmla="*/ 738879 w 1701637"/>
                    <a:gd name="connsiteY64" fmla="*/ 1025709 h 1981597"/>
                    <a:gd name="connsiteX65" fmla="*/ 736931 w 1701637"/>
                    <a:gd name="connsiteY65" fmla="*/ 1037101 h 1981597"/>
                    <a:gd name="connsiteX66" fmla="*/ 732209 w 1701637"/>
                    <a:gd name="connsiteY66" fmla="*/ 1038608 h 1981597"/>
                    <a:gd name="connsiteX67" fmla="*/ 620819 w 1701637"/>
                    <a:gd name="connsiteY67" fmla="*/ 881336 h 1981597"/>
                    <a:gd name="connsiteX68" fmla="*/ 614149 w 1701637"/>
                    <a:gd name="connsiteY68" fmla="*/ 877881 h 1981597"/>
                    <a:gd name="connsiteX69" fmla="*/ 558454 w 1701637"/>
                    <a:gd name="connsiteY69" fmla="*/ 799254 h 1981597"/>
                    <a:gd name="connsiteX70" fmla="*/ 560402 w 1701637"/>
                    <a:gd name="connsiteY70" fmla="*/ 787862 h 1981597"/>
                    <a:gd name="connsiteX71" fmla="*/ 571795 w 1701637"/>
                    <a:gd name="connsiteY71" fmla="*/ 789810 h 1981597"/>
                    <a:gd name="connsiteX72" fmla="*/ 627489 w 1701637"/>
                    <a:gd name="connsiteY72" fmla="*/ 868436 h 1981597"/>
                    <a:gd name="connsiteX73" fmla="*/ 625542 w 1701637"/>
                    <a:gd name="connsiteY73" fmla="*/ 879829 h 1981597"/>
                    <a:gd name="connsiteX74" fmla="*/ 620819 w 1701637"/>
                    <a:gd name="connsiteY74" fmla="*/ 881336 h 1981597"/>
                    <a:gd name="connsiteX75" fmla="*/ 509430 w 1701637"/>
                    <a:gd name="connsiteY75" fmla="*/ 724064 h 1981597"/>
                    <a:gd name="connsiteX76" fmla="*/ 502760 w 1701637"/>
                    <a:gd name="connsiteY76" fmla="*/ 720609 h 1981597"/>
                    <a:gd name="connsiteX77" fmla="*/ 447065 w 1701637"/>
                    <a:gd name="connsiteY77" fmla="*/ 641982 h 1981597"/>
                    <a:gd name="connsiteX78" fmla="*/ 449013 w 1701637"/>
                    <a:gd name="connsiteY78" fmla="*/ 630590 h 1981597"/>
                    <a:gd name="connsiteX79" fmla="*/ 460405 w 1701637"/>
                    <a:gd name="connsiteY79" fmla="*/ 632537 h 1981597"/>
                    <a:gd name="connsiteX80" fmla="*/ 516100 w 1701637"/>
                    <a:gd name="connsiteY80" fmla="*/ 711164 h 1981597"/>
                    <a:gd name="connsiteX81" fmla="*/ 514152 w 1701637"/>
                    <a:gd name="connsiteY81" fmla="*/ 722557 h 1981597"/>
                    <a:gd name="connsiteX82" fmla="*/ 509430 w 1701637"/>
                    <a:gd name="connsiteY82" fmla="*/ 724064 h 1981597"/>
                    <a:gd name="connsiteX83" fmla="*/ 398040 w 1701637"/>
                    <a:gd name="connsiteY83" fmla="*/ 566791 h 1981597"/>
                    <a:gd name="connsiteX84" fmla="*/ 391370 w 1701637"/>
                    <a:gd name="connsiteY84" fmla="*/ 563337 h 1981597"/>
                    <a:gd name="connsiteX85" fmla="*/ 335675 w 1701637"/>
                    <a:gd name="connsiteY85" fmla="*/ 484710 h 1981597"/>
                    <a:gd name="connsiteX86" fmla="*/ 337623 w 1701637"/>
                    <a:gd name="connsiteY86" fmla="*/ 473318 h 1981597"/>
                    <a:gd name="connsiteX87" fmla="*/ 349015 w 1701637"/>
                    <a:gd name="connsiteY87" fmla="*/ 475265 h 1981597"/>
                    <a:gd name="connsiteX88" fmla="*/ 404710 w 1701637"/>
                    <a:gd name="connsiteY88" fmla="*/ 553892 h 1981597"/>
                    <a:gd name="connsiteX89" fmla="*/ 402763 w 1701637"/>
                    <a:gd name="connsiteY89" fmla="*/ 565285 h 1981597"/>
                    <a:gd name="connsiteX90" fmla="*/ 398040 w 1701637"/>
                    <a:gd name="connsiteY90" fmla="*/ 566791 h 1981597"/>
                    <a:gd name="connsiteX91" fmla="*/ 286651 w 1701637"/>
                    <a:gd name="connsiteY91" fmla="*/ 409519 h 1981597"/>
                    <a:gd name="connsiteX92" fmla="*/ 279980 w 1701637"/>
                    <a:gd name="connsiteY92" fmla="*/ 406065 h 1981597"/>
                    <a:gd name="connsiteX93" fmla="*/ 224286 w 1701637"/>
                    <a:gd name="connsiteY93" fmla="*/ 327438 h 1981597"/>
                    <a:gd name="connsiteX94" fmla="*/ 226233 w 1701637"/>
                    <a:gd name="connsiteY94" fmla="*/ 316045 h 1981597"/>
                    <a:gd name="connsiteX95" fmla="*/ 237626 w 1701637"/>
                    <a:gd name="connsiteY95" fmla="*/ 317993 h 1981597"/>
                    <a:gd name="connsiteX96" fmla="*/ 293321 w 1701637"/>
                    <a:gd name="connsiteY96" fmla="*/ 396620 h 1981597"/>
                    <a:gd name="connsiteX97" fmla="*/ 291373 w 1701637"/>
                    <a:gd name="connsiteY97" fmla="*/ 408012 h 1981597"/>
                    <a:gd name="connsiteX98" fmla="*/ 286651 w 1701637"/>
                    <a:gd name="connsiteY98" fmla="*/ 409519 h 1981597"/>
                    <a:gd name="connsiteX99" fmla="*/ 175261 w 1701637"/>
                    <a:gd name="connsiteY99" fmla="*/ 252247 h 1981597"/>
                    <a:gd name="connsiteX100" fmla="*/ 168591 w 1701637"/>
                    <a:gd name="connsiteY100" fmla="*/ 248793 h 1981597"/>
                    <a:gd name="connsiteX101" fmla="*/ 112896 w 1701637"/>
                    <a:gd name="connsiteY101" fmla="*/ 170166 h 1981597"/>
                    <a:gd name="connsiteX102" fmla="*/ 114844 w 1701637"/>
                    <a:gd name="connsiteY102" fmla="*/ 158773 h 1981597"/>
                    <a:gd name="connsiteX103" fmla="*/ 126236 w 1701637"/>
                    <a:gd name="connsiteY103" fmla="*/ 160721 h 1981597"/>
                    <a:gd name="connsiteX104" fmla="*/ 181931 w 1701637"/>
                    <a:gd name="connsiteY104" fmla="*/ 239348 h 1981597"/>
                    <a:gd name="connsiteX105" fmla="*/ 179983 w 1701637"/>
                    <a:gd name="connsiteY105" fmla="*/ 250740 h 1981597"/>
                    <a:gd name="connsiteX106" fmla="*/ 175261 w 1701637"/>
                    <a:gd name="connsiteY106" fmla="*/ 252247 h 1981597"/>
                    <a:gd name="connsiteX107" fmla="*/ 63871 w 1701637"/>
                    <a:gd name="connsiteY107" fmla="*/ 94975 h 1981597"/>
                    <a:gd name="connsiteX108" fmla="*/ 57201 w 1701637"/>
                    <a:gd name="connsiteY108" fmla="*/ 91521 h 1981597"/>
                    <a:gd name="connsiteX109" fmla="*/ 1506 w 1701637"/>
                    <a:gd name="connsiteY109" fmla="*/ 12894 h 1981597"/>
                    <a:gd name="connsiteX110" fmla="*/ 3454 w 1701637"/>
                    <a:gd name="connsiteY110" fmla="*/ 1501 h 1981597"/>
                    <a:gd name="connsiteX111" fmla="*/ 14847 w 1701637"/>
                    <a:gd name="connsiteY111" fmla="*/ 3449 h 1981597"/>
                    <a:gd name="connsiteX112" fmla="*/ 70541 w 1701637"/>
                    <a:gd name="connsiteY112" fmla="*/ 82076 h 1981597"/>
                    <a:gd name="connsiteX113" fmla="*/ 68594 w 1701637"/>
                    <a:gd name="connsiteY113" fmla="*/ 93468 h 1981597"/>
                    <a:gd name="connsiteX114" fmla="*/ 63871 w 1701637"/>
                    <a:gd name="connsiteY114" fmla="*/ 94975 h 19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01637" h="1981597">
                      <a:moveTo>
                        <a:pt x="1693464" y="1981598"/>
                      </a:moveTo>
                      <a:cubicBezTo>
                        <a:pt x="1691461" y="1981598"/>
                        <a:pt x="1689439" y="1980862"/>
                        <a:pt x="1687859" y="1979374"/>
                      </a:cubicBezTo>
                      <a:lnTo>
                        <a:pt x="1617703" y="1913316"/>
                      </a:lnTo>
                      <a:cubicBezTo>
                        <a:pt x="1614414" y="1910229"/>
                        <a:pt x="1614267" y="1905047"/>
                        <a:pt x="1617354" y="1901758"/>
                      </a:cubicBezTo>
                      <a:cubicBezTo>
                        <a:pt x="1620459" y="1898469"/>
                        <a:pt x="1625641" y="1898322"/>
                        <a:pt x="1628912" y="1901409"/>
                      </a:cubicBezTo>
                      <a:lnTo>
                        <a:pt x="1699068" y="1967467"/>
                      </a:lnTo>
                      <a:cubicBezTo>
                        <a:pt x="1702357" y="1970554"/>
                        <a:pt x="1702504" y="1975736"/>
                        <a:pt x="1699417" y="1979025"/>
                      </a:cubicBezTo>
                      <a:cubicBezTo>
                        <a:pt x="1697800" y="1980734"/>
                        <a:pt x="1695632" y="1981598"/>
                        <a:pt x="1693464" y="1981598"/>
                      </a:cubicBezTo>
                      <a:close/>
                      <a:moveTo>
                        <a:pt x="1553152" y="1849481"/>
                      </a:moveTo>
                      <a:cubicBezTo>
                        <a:pt x="1551149" y="1849481"/>
                        <a:pt x="1549127" y="1848746"/>
                        <a:pt x="1547547" y="1847257"/>
                      </a:cubicBezTo>
                      <a:lnTo>
                        <a:pt x="1477391" y="1781199"/>
                      </a:lnTo>
                      <a:cubicBezTo>
                        <a:pt x="1474102" y="1778112"/>
                        <a:pt x="1473955" y="1772930"/>
                        <a:pt x="1477042" y="1769641"/>
                      </a:cubicBezTo>
                      <a:cubicBezTo>
                        <a:pt x="1480147" y="1766352"/>
                        <a:pt x="1485311" y="1766205"/>
                        <a:pt x="1488600" y="1769292"/>
                      </a:cubicBezTo>
                      <a:lnTo>
                        <a:pt x="1558756" y="1835350"/>
                      </a:lnTo>
                      <a:cubicBezTo>
                        <a:pt x="1562045" y="1838437"/>
                        <a:pt x="1562192" y="1843619"/>
                        <a:pt x="1559105" y="1846908"/>
                      </a:cubicBezTo>
                      <a:cubicBezTo>
                        <a:pt x="1557488" y="1848617"/>
                        <a:pt x="1555320" y="1849481"/>
                        <a:pt x="1553152" y="1849481"/>
                      </a:cubicBezTo>
                      <a:close/>
                      <a:moveTo>
                        <a:pt x="1412858" y="1717364"/>
                      </a:moveTo>
                      <a:cubicBezTo>
                        <a:pt x="1410855" y="1717364"/>
                        <a:pt x="1408834" y="1716629"/>
                        <a:pt x="1407254" y="1715141"/>
                      </a:cubicBezTo>
                      <a:lnTo>
                        <a:pt x="1337098" y="1649083"/>
                      </a:lnTo>
                      <a:cubicBezTo>
                        <a:pt x="1333808" y="1645996"/>
                        <a:pt x="1333661" y="1640814"/>
                        <a:pt x="1336748" y="1637524"/>
                      </a:cubicBezTo>
                      <a:cubicBezTo>
                        <a:pt x="1339835" y="1634235"/>
                        <a:pt x="1345017" y="1634088"/>
                        <a:pt x="1348306" y="1637175"/>
                      </a:cubicBezTo>
                      <a:lnTo>
                        <a:pt x="1418462" y="1703234"/>
                      </a:lnTo>
                      <a:cubicBezTo>
                        <a:pt x="1421751" y="1706321"/>
                        <a:pt x="1421899" y="1711503"/>
                        <a:pt x="1418812" y="1714792"/>
                      </a:cubicBezTo>
                      <a:cubicBezTo>
                        <a:pt x="1417195" y="1716501"/>
                        <a:pt x="1415026" y="1717364"/>
                        <a:pt x="1412858" y="1717364"/>
                      </a:cubicBezTo>
                      <a:close/>
                      <a:moveTo>
                        <a:pt x="1272546" y="1585247"/>
                      </a:moveTo>
                      <a:cubicBezTo>
                        <a:pt x="1270543" y="1585247"/>
                        <a:pt x="1268522" y="1584512"/>
                        <a:pt x="1266942" y="1583024"/>
                      </a:cubicBezTo>
                      <a:lnTo>
                        <a:pt x="1196786" y="1516966"/>
                      </a:lnTo>
                      <a:cubicBezTo>
                        <a:pt x="1193497" y="1513879"/>
                        <a:pt x="1193350" y="1508697"/>
                        <a:pt x="1196437" y="1505408"/>
                      </a:cubicBezTo>
                      <a:cubicBezTo>
                        <a:pt x="1199542" y="1502119"/>
                        <a:pt x="1204705" y="1501972"/>
                        <a:pt x="1207994" y="1505059"/>
                      </a:cubicBezTo>
                      <a:lnTo>
                        <a:pt x="1278150" y="1571117"/>
                      </a:lnTo>
                      <a:cubicBezTo>
                        <a:pt x="1281440" y="1574204"/>
                        <a:pt x="1281587" y="1579386"/>
                        <a:pt x="1278499" y="1582675"/>
                      </a:cubicBezTo>
                      <a:cubicBezTo>
                        <a:pt x="1276883" y="1584384"/>
                        <a:pt x="1274714" y="1585247"/>
                        <a:pt x="1272546" y="1585247"/>
                      </a:cubicBezTo>
                      <a:close/>
                      <a:moveTo>
                        <a:pt x="1132234" y="1453131"/>
                      </a:moveTo>
                      <a:cubicBezTo>
                        <a:pt x="1130231" y="1453131"/>
                        <a:pt x="1128210" y="1452396"/>
                        <a:pt x="1126630" y="1450907"/>
                      </a:cubicBezTo>
                      <a:lnTo>
                        <a:pt x="1056474" y="1384849"/>
                      </a:lnTo>
                      <a:cubicBezTo>
                        <a:pt x="1053185" y="1381762"/>
                        <a:pt x="1053038" y="1376580"/>
                        <a:pt x="1056125" y="1373291"/>
                      </a:cubicBezTo>
                      <a:cubicBezTo>
                        <a:pt x="1059212" y="1370002"/>
                        <a:pt x="1064412" y="1369855"/>
                        <a:pt x="1067682" y="1372942"/>
                      </a:cubicBezTo>
                      <a:lnTo>
                        <a:pt x="1137838" y="1439000"/>
                      </a:lnTo>
                      <a:cubicBezTo>
                        <a:pt x="1141128" y="1442087"/>
                        <a:pt x="1141275" y="1447269"/>
                        <a:pt x="1138188" y="1450558"/>
                      </a:cubicBezTo>
                      <a:cubicBezTo>
                        <a:pt x="1136571" y="1452267"/>
                        <a:pt x="1134402" y="1453131"/>
                        <a:pt x="1132234" y="1453131"/>
                      </a:cubicBezTo>
                      <a:close/>
                      <a:moveTo>
                        <a:pt x="991940" y="1321014"/>
                      </a:moveTo>
                      <a:cubicBezTo>
                        <a:pt x="989938" y="1321014"/>
                        <a:pt x="987916" y="1320279"/>
                        <a:pt x="986336" y="1318791"/>
                      </a:cubicBezTo>
                      <a:lnTo>
                        <a:pt x="916180" y="1252733"/>
                      </a:lnTo>
                      <a:cubicBezTo>
                        <a:pt x="912891" y="1249645"/>
                        <a:pt x="912744" y="1244464"/>
                        <a:pt x="915831" y="1241175"/>
                      </a:cubicBezTo>
                      <a:cubicBezTo>
                        <a:pt x="918918" y="1237885"/>
                        <a:pt x="924100" y="1237738"/>
                        <a:pt x="927389" y="1240826"/>
                      </a:cubicBezTo>
                      <a:lnTo>
                        <a:pt x="997545" y="1306884"/>
                      </a:lnTo>
                      <a:cubicBezTo>
                        <a:pt x="1000834" y="1309971"/>
                        <a:pt x="1000981" y="1315153"/>
                        <a:pt x="997894" y="1318442"/>
                      </a:cubicBezTo>
                      <a:cubicBezTo>
                        <a:pt x="996277" y="1320150"/>
                        <a:pt x="994109" y="1321014"/>
                        <a:pt x="991940" y="1321014"/>
                      </a:cubicBezTo>
                      <a:close/>
                      <a:moveTo>
                        <a:pt x="851628" y="1188898"/>
                      </a:moveTo>
                      <a:cubicBezTo>
                        <a:pt x="849626" y="1188898"/>
                        <a:pt x="847604" y="1188163"/>
                        <a:pt x="846024" y="1186674"/>
                      </a:cubicBezTo>
                      <a:lnTo>
                        <a:pt x="807051" y="1149961"/>
                      </a:lnTo>
                      <a:cubicBezTo>
                        <a:pt x="806646" y="1149593"/>
                        <a:pt x="806297" y="1149171"/>
                        <a:pt x="805985" y="1148730"/>
                      </a:cubicBezTo>
                      <a:lnTo>
                        <a:pt x="781234" y="1113799"/>
                      </a:lnTo>
                      <a:cubicBezTo>
                        <a:pt x="778624" y="1110105"/>
                        <a:pt x="779488" y="1105015"/>
                        <a:pt x="783181" y="1102406"/>
                      </a:cubicBezTo>
                      <a:cubicBezTo>
                        <a:pt x="786875" y="1099797"/>
                        <a:pt x="791965" y="1100679"/>
                        <a:pt x="794574" y="1104354"/>
                      </a:cubicBezTo>
                      <a:lnTo>
                        <a:pt x="818847" y="1138623"/>
                      </a:lnTo>
                      <a:lnTo>
                        <a:pt x="857233" y="1174767"/>
                      </a:lnTo>
                      <a:cubicBezTo>
                        <a:pt x="860522" y="1177854"/>
                        <a:pt x="860669" y="1183036"/>
                        <a:pt x="857582" y="1186325"/>
                      </a:cubicBezTo>
                      <a:cubicBezTo>
                        <a:pt x="855965" y="1188034"/>
                        <a:pt x="853797" y="1188898"/>
                        <a:pt x="851628" y="1188898"/>
                      </a:cubicBezTo>
                      <a:close/>
                      <a:moveTo>
                        <a:pt x="732209" y="1038608"/>
                      </a:moveTo>
                      <a:cubicBezTo>
                        <a:pt x="729655" y="1038608"/>
                        <a:pt x="727119" y="1037413"/>
                        <a:pt x="725539" y="1035153"/>
                      </a:cubicBezTo>
                      <a:lnTo>
                        <a:pt x="669844" y="956526"/>
                      </a:lnTo>
                      <a:cubicBezTo>
                        <a:pt x="667235" y="952851"/>
                        <a:pt x="668098" y="947743"/>
                        <a:pt x="671792" y="945134"/>
                      </a:cubicBezTo>
                      <a:cubicBezTo>
                        <a:pt x="675485" y="942525"/>
                        <a:pt x="680575" y="943407"/>
                        <a:pt x="683184" y="947082"/>
                      </a:cubicBezTo>
                      <a:lnTo>
                        <a:pt x="738879" y="1025709"/>
                      </a:lnTo>
                      <a:cubicBezTo>
                        <a:pt x="741488" y="1029384"/>
                        <a:pt x="740625" y="1034492"/>
                        <a:pt x="736931" y="1037101"/>
                      </a:cubicBezTo>
                      <a:cubicBezTo>
                        <a:pt x="735498" y="1038112"/>
                        <a:pt x="733844" y="1038608"/>
                        <a:pt x="732209" y="1038608"/>
                      </a:cubicBezTo>
                      <a:close/>
                      <a:moveTo>
                        <a:pt x="620819" y="881336"/>
                      </a:moveTo>
                      <a:cubicBezTo>
                        <a:pt x="618265" y="881336"/>
                        <a:pt x="615729" y="880141"/>
                        <a:pt x="614149" y="877881"/>
                      </a:cubicBezTo>
                      <a:lnTo>
                        <a:pt x="558454" y="799254"/>
                      </a:lnTo>
                      <a:cubicBezTo>
                        <a:pt x="555845" y="795579"/>
                        <a:pt x="556709" y="790471"/>
                        <a:pt x="560402" y="787862"/>
                      </a:cubicBezTo>
                      <a:cubicBezTo>
                        <a:pt x="564096" y="785253"/>
                        <a:pt x="569185" y="786135"/>
                        <a:pt x="571795" y="789810"/>
                      </a:cubicBezTo>
                      <a:lnTo>
                        <a:pt x="627489" y="868436"/>
                      </a:lnTo>
                      <a:cubicBezTo>
                        <a:pt x="630099" y="872130"/>
                        <a:pt x="629235" y="877220"/>
                        <a:pt x="625542" y="879829"/>
                      </a:cubicBezTo>
                      <a:cubicBezTo>
                        <a:pt x="624108" y="880840"/>
                        <a:pt x="622455" y="881336"/>
                        <a:pt x="620819" y="881336"/>
                      </a:cubicBezTo>
                      <a:close/>
                      <a:moveTo>
                        <a:pt x="509430" y="724064"/>
                      </a:moveTo>
                      <a:cubicBezTo>
                        <a:pt x="506876" y="724064"/>
                        <a:pt x="504340" y="722869"/>
                        <a:pt x="502760" y="720609"/>
                      </a:cubicBezTo>
                      <a:lnTo>
                        <a:pt x="447065" y="641982"/>
                      </a:lnTo>
                      <a:cubicBezTo>
                        <a:pt x="444456" y="638289"/>
                        <a:pt x="445319" y="633199"/>
                        <a:pt x="449013" y="630590"/>
                      </a:cubicBezTo>
                      <a:cubicBezTo>
                        <a:pt x="452706" y="627980"/>
                        <a:pt x="457796" y="628862"/>
                        <a:pt x="460405" y="632537"/>
                      </a:cubicBezTo>
                      <a:lnTo>
                        <a:pt x="516100" y="711164"/>
                      </a:lnTo>
                      <a:cubicBezTo>
                        <a:pt x="518709" y="714858"/>
                        <a:pt x="517846" y="719948"/>
                        <a:pt x="514152" y="722557"/>
                      </a:cubicBezTo>
                      <a:cubicBezTo>
                        <a:pt x="512719" y="723568"/>
                        <a:pt x="511065" y="724064"/>
                        <a:pt x="509430" y="724064"/>
                      </a:cubicBezTo>
                      <a:close/>
                      <a:moveTo>
                        <a:pt x="398040" y="566791"/>
                      </a:moveTo>
                      <a:cubicBezTo>
                        <a:pt x="395486" y="566791"/>
                        <a:pt x="392950" y="565597"/>
                        <a:pt x="391370" y="563337"/>
                      </a:cubicBezTo>
                      <a:lnTo>
                        <a:pt x="335675" y="484710"/>
                      </a:lnTo>
                      <a:cubicBezTo>
                        <a:pt x="333066" y="481035"/>
                        <a:pt x="333930" y="475927"/>
                        <a:pt x="337623" y="473318"/>
                      </a:cubicBezTo>
                      <a:cubicBezTo>
                        <a:pt x="341316" y="470708"/>
                        <a:pt x="346425" y="471590"/>
                        <a:pt x="349015" y="475265"/>
                      </a:cubicBezTo>
                      <a:lnTo>
                        <a:pt x="404710" y="553892"/>
                      </a:lnTo>
                      <a:cubicBezTo>
                        <a:pt x="407319" y="557567"/>
                        <a:pt x="406456" y="562675"/>
                        <a:pt x="402763" y="565285"/>
                      </a:cubicBezTo>
                      <a:cubicBezTo>
                        <a:pt x="401329" y="566295"/>
                        <a:pt x="399676" y="566791"/>
                        <a:pt x="398040" y="566791"/>
                      </a:cubicBezTo>
                      <a:close/>
                      <a:moveTo>
                        <a:pt x="286651" y="409519"/>
                      </a:moveTo>
                      <a:cubicBezTo>
                        <a:pt x="284096" y="409519"/>
                        <a:pt x="281561" y="408325"/>
                        <a:pt x="279980" y="406065"/>
                      </a:cubicBezTo>
                      <a:lnTo>
                        <a:pt x="224286" y="327438"/>
                      </a:lnTo>
                      <a:cubicBezTo>
                        <a:pt x="221676" y="323763"/>
                        <a:pt x="222540" y="318655"/>
                        <a:pt x="226233" y="316045"/>
                      </a:cubicBezTo>
                      <a:cubicBezTo>
                        <a:pt x="229927" y="313436"/>
                        <a:pt x="235017" y="314318"/>
                        <a:pt x="237626" y="317993"/>
                      </a:cubicBezTo>
                      <a:lnTo>
                        <a:pt x="293321" y="396620"/>
                      </a:lnTo>
                      <a:cubicBezTo>
                        <a:pt x="295930" y="400295"/>
                        <a:pt x="295066" y="405403"/>
                        <a:pt x="291373" y="408012"/>
                      </a:cubicBezTo>
                      <a:cubicBezTo>
                        <a:pt x="289940" y="409023"/>
                        <a:pt x="288286" y="409519"/>
                        <a:pt x="286651" y="409519"/>
                      </a:cubicBezTo>
                      <a:close/>
                      <a:moveTo>
                        <a:pt x="175261" y="252247"/>
                      </a:moveTo>
                      <a:cubicBezTo>
                        <a:pt x="172707" y="252247"/>
                        <a:pt x="170171" y="251053"/>
                        <a:pt x="168591" y="248793"/>
                      </a:cubicBezTo>
                      <a:lnTo>
                        <a:pt x="112896" y="170166"/>
                      </a:lnTo>
                      <a:cubicBezTo>
                        <a:pt x="110287" y="166472"/>
                        <a:pt x="111150" y="161383"/>
                        <a:pt x="114844" y="158773"/>
                      </a:cubicBezTo>
                      <a:cubicBezTo>
                        <a:pt x="118537" y="156164"/>
                        <a:pt x="123627" y="157046"/>
                        <a:pt x="126236" y="160721"/>
                      </a:cubicBezTo>
                      <a:lnTo>
                        <a:pt x="181931" y="239348"/>
                      </a:lnTo>
                      <a:cubicBezTo>
                        <a:pt x="184540" y="243041"/>
                        <a:pt x="183677" y="248131"/>
                        <a:pt x="179983" y="250740"/>
                      </a:cubicBezTo>
                      <a:cubicBezTo>
                        <a:pt x="178550" y="251751"/>
                        <a:pt x="176896" y="252247"/>
                        <a:pt x="175261" y="252247"/>
                      </a:cubicBezTo>
                      <a:close/>
                      <a:moveTo>
                        <a:pt x="63871" y="94975"/>
                      </a:moveTo>
                      <a:cubicBezTo>
                        <a:pt x="61317" y="94975"/>
                        <a:pt x="58781" y="93781"/>
                        <a:pt x="57201" y="91521"/>
                      </a:cubicBezTo>
                      <a:lnTo>
                        <a:pt x="1506" y="12894"/>
                      </a:lnTo>
                      <a:cubicBezTo>
                        <a:pt x="-1103" y="9219"/>
                        <a:pt x="-239" y="4110"/>
                        <a:pt x="3454" y="1501"/>
                      </a:cubicBezTo>
                      <a:cubicBezTo>
                        <a:pt x="7147" y="-1108"/>
                        <a:pt x="12237" y="-226"/>
                        <a:pt x="14847" y="3449"/>
                      </a:cubicBezTo>
                      <a:lnTo>
                        <a:pt x="70541" y="82076"/>
                      </a:lnTo>
                      <a:cubicBezTo>
                        <a:pt x="73151" y="85751"/>
                        <a:pt x="72287" y="90859"/>
                        <a:pt x="68594" y="93468"/>
                      </a:cubicBezTo>
                      <a:cubicBezTo>
                        <a:pt x="67160" y="94479"/>
                        <a:pt x="65507" y="94975"/>
                        <a:pt x="63871" y="94975"/>
                      </a:cubicBezTo>
                      <a:close/>
                    </a:path>
                  </a:pathLst>
                </a:custGeom>
                <a:solidFill>
                  <a:srgbClr val="BFC8D6"/>
                </a:solidFill>
                <a:ln w="1836" cap="flat">
                  <a:noFill/>
                  <a:prstDash val="solid"/>
                  <a:miter/>
                </a:ln>
              </p:spPr>
              <p:txBody>
                <a:bodyPr rtlCol="0" anchor="ctr"/>
                <a:lstStyle/>
                <a:p>
                  <a:endParaRPr lang="en-US"/>
                </a:p>
              </p:txBody>
            </p:sp>
          </p:grpSp>
          <p:grpSp>
            <p:nvGrpSpPr>
              <p:cNvPr id="272" name="Graphic 13">
                <a:extLst>
                  <a:ext uri="{FF2B5EF4-FFF2-40B4-BE49-F238E27FC236}">
                    <a16:creationId xmlns:a16="http://schemas.microsoft.com/office/drawing/2014/main" id="{88678157-C3AF-E135-3F89-095FF50A56A4}"/>
                  </a:ext>
                </a:extLst>
              </p:cNvPr>
              <p:cNvGrpSpPr/>
              <p:nvPr/>
            </p:nvGrpSpPr>
            <p:grpSpPr>
              <a:xfrm>
                <a:off x="9600120" y="1343844"/>
                <a:ext cx="930289" cy="3373585"/>
                <a:chOff x="9600120" y="1343844"/>
                <a:chExt cx="930289" cy="3373585"/>
              </a:xfrm>
              <a:solidFill>
                <a:srgbClr val="BFC8D6"/>
              </a:solidFill>
            </p:grpSpPr>
            <p:sp>
              <p:nvSpPr>
                <p:cNvPr id="277" name="Freeform: Shape 40">
                  <a:extLst>
                    <a:ext uri="{FF2B5EF4-FFF2-40B4-BE49-F238E27FC236}">
                      <a16:creationId xmlns:a16="http://schemas.microsoft.com/office/drawing/2014/main" id="{7FE0EA40-72F4-6F4B-3563-92B3CA481800}"/>
                    </a:ext>
                  </a:extLst>
                </p:cNvPr>
                <p:cNvSpPr/>
                <p:nvPr/>
              </p:nvSpPr>
              <p:spPr>
                <a:xfrm>
                  <a:off x="9600120" y="1343844"/>
                  <a:ext cx="29231" cy="63668"/>
                </a:xfrm>
                <a:custGeom>
                  <a:avLst/>
                  <a:gdLst>
                    <a:gd name="connsiteX0" fmla="*/ 21056 w 29231"/>
                    <a:gd name="connsiteY0" fmla="*/ 63668 h 63668"/>
                    <a:gd name="connsiteX1" fmla="*/ 13173 w 29231"/>
                    <a:gd name="connsiteY1" fmla="*/ 57641 h 63668"/>
                    <a:gd name="connsiteX2" fmla="*/ 292 w 29231"/>
                    <a:gd name="connsiteY2" fmla="*/ 10325 h 63668"/>
                    <a:gd name="connsiteX3" fmla="*/ 6026 w 29231"/>
                    <a:gd name="connsiteY3" fmla="*/ 292 h 63668"/>
                    <a:gd name="connsiteX4" fmla="*/ 16058 w 29231"/>
                    <a:gd name="connsiteY4" fmla="*/ 6025 h 63668"/>
                    <a:gd name="connsiteX5" fmla="*/ 28939 w 29231"/>
                    <a:gd name="connsiteY5" fmla="*/ 53341 h 63668"/>
                    <a:gd name="connsiteX6" fmla="*/ 23206 w 29231"/>
                    <a:gd name="connsiteY6" fmla="*/ 63374 h 63668"/>
                    <a:gd name="connsiteX7" fmla="*/ 21056 w 29231"/>
                    <a:gd name="connsiteY7" fmla="*/ 63668 h 6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1" h="63668">
                      <a:moveTo>
                        <a:pt x="21056" y="63668"/>
                      </a:moveTo>
                      <a:cubicBezTo>
                        <a:pt x="17473" y="63668"/>
                        <a:pt x="14166" y="61279"/>
                        <a:pt x="13173" y="57641"/>
                      </a:cubicBezTo>
                      <a:lnTo>
                        <a:pt x="292" y="10325"/>
                      </a:lnTo>
                      <a:cubicBezTo>
                        <a:pt x="-902" y="5970"/>
                        <a:pt x="1671" y="1468"/>
                        <a:pt x="6026" y="292"/>
                      </a:cubicBezTo>
                      <a:cubicBezTo>
                        <a:pt x="10380" y="-902"/>
                        <a:pt x="14864" y="1671"/>
                        <a:pt x="16058" y="6025"/>
                      </a:cubicBezTo>
                      <a:lnTo>
                        <a:pt x="28939" y="53341"/>
                      </a:lnTo>
                      <a:cubicBezTo>
                        <a:pt x="30134" y="57696"/>
                        <a:pt x="27561" y="62198"/>
                        <a:pt x="23206" y="63374"/>
                      </a:cubicBezTo>
                      <a:cubicBezTo>
                        <a:pt x="22489" y="63576"/>
                        <a:pt x="21755" y="63668"/>
                        <a:pt x="21056" y="63668"/>
                      </a:cubicBezTo>
                      <a:close/>
                    </a:path>
                  </a:pathLst>
                </a:custGeom>
                <a:solidFill>
                  <a:srgbClr val="BFC8D6"/>
                </a:solidFill>
                <a:ln w="1836" cap="flat">
                  <a:noFill/>
                  <a:prstDash val="solid"/>
                  <a:miter/>
                </a:ln>
              </p:spPr>
              <p:txBody>
                <a:bodyPr rtlCol="0" anchor="ctr"/>
                <a:lstStyle/>
                <a:p>
                  <a:endParaRPr lang="en-US"/>
                </a:p>
              </p:txBody>
            </p:sp>
            <p:sp>
              <p:nvSpPr>
                <p:cNvPr id="278" name="Freeform: Shape 41">
                  <a:extLst>
                    <a:ext uri="{FF2B5EF4-FFF2-40B4-BE49-F238E27FC236}">
                      <a16:creationId xmlns:a16="http://schemas.microsoft.com/office/drawing/2014/main" id="{C661913F-BF42-A40F-02C8-B88EE585924F}"/>
                    </a:ext>
                  </a:extLst>
                </p:cNvPr>
                <p:cNvSpPr/>
                <p:nvPr/>
              </p:nvSpPr>
              <p:spPr>
                <a:xfrm>
                  <a:off x="9638395" y="1484401"/>
                  <a:ext cx="853757" cy="3092496"/>
                </a:xfrm>
                <a:custGeom>
                  <a:avLst/>
                  <a:gdLst>
                    <a:gd name="connsiteX0" fmla="*/ 845582 w 853757"/>
                    <a:gd name="connsiteY0" fmla="*/ 3092496 h 3092496"/>
                    <a:gd name="connsiteX1" fmla="*/ 837699 w 853757"/>
                    <a:gd name="connsiteY1" fmla="*/ 3086469 h 3092496"/>
                    <a:gd name="connsiteX2" fmla="*/ 812323 w 853757"/>
                    <a:gd name="connsiteY2" fmla="*/ 2993252 h 3092496"/>
                    <a:gd name="connsiteX3" fmla="*/ 818056 w 853757"/>
                    <a:gd name="connsiteY3" fmla="*/ 2983220 h 3092496"/>
                    <a:gd name="connsiteX4" fmla="*/ 828089 w 853757"/>
                    <a:gd name="connsiteY4" fmla="*/ 2988953 h 3092496"/>
                    <a:gd name="connsiteX5" fmla="*/ 853465 w 853757"/>
                    <a:gd name="connsiteY5" fmla="*/ 3082169 h 3092496"/>
                    <a:gd name="connsiteX6" fmla="*/ 847732 w 853757"/>
                    <a:gd name="connsiteY6" fmla="*/ 3092202 h 3092496"/>
                    <a:gd name="connsiteX7" fmla="*/ 845582 w 853757"/>
                    <a:gd name="connsiteY7" fmla="*/ 3092496 h 3092496"/>
                    <a:gd name="connsiteX8" fmla="*/ 794830 w 853757"/>
                    <a:gd name="connsiteY8" fmla="*/ 2906063 h 3092496"/>
                    <a:gd name="connsiteX9" fmla="*/ 786947 w 853757"/>
                    <a:gd name="connsiteY9" fmla="*/ 2900036 h 3092496"/>
                    <a:gd name="connsiteX10" fmla="*/ 761571 w 853757"/>
                    <a:gd name="connsiteY10" fmla="*/ 2806819 h 3092496"/>
                    <a:gd name="connsiteX11" fmla="*/ 767304 w 853757"/>
                    <a:gd name="connsiteY11" fmla="*/ 2796786 h 3092496"/>
                    <a:gd name="connsiteX12" fmla="*/ 777337 w 853757"/>
                    <a:gd name="connsiteY12" fmla="*/ 2802519 h 3092496"/>
                    <a:gd name="connsiteX13" fmla="*/ 802713 w 853757"/>
                    <a:gd name="connsiteY13" fmla="*/ 2895736 h 3092496"/>
                    <a:gd name="connsiteX14" fmla="*/ 796980 w 853757"/>
                    <a:gd name="connsiteY14" fmla="*/ 2905769 h 3092496"/>
                    <a:gd name="connsiteX15" fmla="*/ 794830 w 853757"/>
                    <a:gd name="connsiteY15" fmla="*/ 2906063 h 3092496"/>
                    <a:gd name="connsiteX16" fmla="*/ 744078 w 853757"/>
                    <a:gd name="connsiteY16" fmla="*/ 2719630 h 3092496"/>
                    <a:gd name="connsiteX17" fmla="*/ 736195 w 853757"/>
                    <a:gd name="connsiteY17" fmla="*/ 2713603 h 3092496"/>
                    <a:gd name="connsiteX18" fmla="*/ 710819 w 853757"/>
                    <a:gd name="connsiteY18" fmla="*/ 2620386 h 3092496"/>
                    <a:gd name="connsiteX19" fmla="*/ 716552 w 853757"/>
                    <a:gd name="connsiteY19" fmla="*/ 2610353 h 3092496"/>
                    <a:gd name="connsiteX20" fmla="*/ 726585 w 853757"/>
                    <a:gd name="connsiteY20" fmla="*/ 2616086 h 3092496"/>
                    <a:gd name="connsiteX21" fmla="*/ 751961 w 853757"/>
                    <a:gd name="connsiteY21" fmla="*/ 2709303 h 3092496"/>
                    <a:gd name="connsiteX22" fmla="*/ 746228 w 853757"/>
                    <a:gd name="connsiteY22" fmla="*/ 2719336 h 3092496"/>
                    <a:gd name="connsiteX23" fmla="*/ 744078 w 853757"/>
                    <a:gd name="connsiteY23" fmla="*/ 2719630 h 3092496"/>
                    <a:gd name="connsiteX24" fmla="*/ 693326 w 853757"/>
                    <a:gd name="connsiteY24" fmla="*/ 2533196 h 3092496"/>
                    <a:gd name="connsiteX25" fmla="*/ 685444 w 853757"/>
                    <a:gd name="connsiteY25" fmla="*/ 2527169 h 3092496"/>
                    <a:gd name="connsiteX26" fmla="*/ 660067 w 853757"/>
                    <a:gd name="connsiteY26" fmla="*/ 2433952 h 3092496"/>
                    <a:gd name="connsiteX27" fmla="*/ 665800 w 853757"/>
                    <a:gd name="connsiteY27" fmla="*/ 2423920 h 3092496"/>
                    <a:gd name="connsiteX28" fmla="*/ 675833 w 853757"/>
                    <a:gd name="connsiteY28" fmla="*/ 2429653 h 3092496"/>
                    <a:gd name="connsiteX29" fmla="*/ 701209 w 853757"/>
                    <a:gd name="connsiteY29" fmla="*/ 2522869 h 3092496"/>
                    <a:gd name="connsiteX30" fmla="*/ 695476 w 853757"/>
                    <a:gd name="connsiteY30" fmla="*/ 2532902 h 3092496"/>
                    <a:gd name="connsiteX31" fmla="*/ 693326 w 853757"/>
                    <a:gd name="connsiteY31" fmla="*/ 2533196 h 3092496"/>
                    <a:gd name="connsiteX32" fmla="*/ 642574 w 853757"/>
                    <a:gd name="connsiteY32" fmla="*/ 2346763 h 3092496"/>
                    <a:gd name="connsiteX33" fmla="*/ 634691 w 853757"/>
                    <a:gd name="connsiteY33" fmla="*/ 2340736 h 3092496"/>
                    <a:gd name="connsiteX34" fmla="*/ 609316 w 853757"/>
                    <a:gd name="connsiteY34" fmla="*/ 2247519 h 3092496"/>
                    <a:gd name="connsiteX35" fmla="*/ 615049 w 853757"/>
                    <a:gd name="connsiteY35" fmla="*/ 2237486 h 3092496"/>
                    <a:gd name="connsiteX36" fmla="*/ 625081 w 853757"/>
                    <a:gd name="connsiteY36" fmla="*/ 2243219 h 3092496"/>
                    <a:gd name="connsiteX37" fmla="*/ 650457 w 853757"/>
                    <a:gd name="connsiteY37" fmla="*/ 2336436 h 3092496"/>
                    <a:gd name="connsiteX38" fmla="*/ 644724 w 853757"/>
                    <a:gd name="connsiteY38" fmla="*/ 2346469 h 3092496"/>
                    <a:gd name="connsiteX39" fmla="*/ 642574 w 853757"/>
                    <a:gd name="connsiteY39" fmla="*/ 2346763 h 3092496"/>
                    <a:gd name="connsiteX40" fmla="*/ 591822 w 853757"/>
                    <a:gd name="connsiteY40" fmla="*/ 2160330 h 3092496"/>
                    <a:gd name="connsiteX41" fmla="*/ 583939 w 853757"/>
                    <a:gd name="connsiteY41" fmla="*/ 2154302 h 3092496"/>
                    <a:gd name="connsiteX42" fmla="*/ 558564 w 853757"/>
                    <a:gd name="connsiteY42" fmla="*/ 2061086 h 3092496"/>
                    <a:gd name="connsiteX43" fmla="*/ 564297 w 853757"/>
                    <a:gd name="connsiteY43" fmla="*/ 2051053 h 3092496"/>
                    <a:gd name="connsiteX44" fmla="*/ 574329 w 853757"/>
                    <a:gd name="connsiteY44" fmla="*/ 2056786 h 3092496"/>
                    <a:gd name="connsiteX45" fmla="*/ 599705 w 853757"/>
                    <a:gd name="connsiteY45" fmla="*/ 2150003 h 3092496"/>
                    <a:gd name="connsiteX46" fmla="*/ 593972 w 853757"/>
                    <a:gd name="connsiteY46" fmla="*/ 2160036 h 3092496"/>
                    <a:gd name="connsiteX47" fmla="*/ 591822 w 853757"/>
                    <a:gd name="connsiteY47" fmla="*/ 2160330 h 3092496"/>
                    <a:gd name="connsiteX48" fmla="*/ 541071 w 853757"/>
                    <a:gd name="connsiteY48" fmla="*/ 1973896 h 3092496"/>
                    <a:gd name="connsiteX49" fmla="*/ 533188 w 853757"/>
                    <a:gd name="connsiteY49" fmla="*/ 1967869 h 3092496"/>
                    <a:gd name="connsiteX50" fmla="*/ 507812 w 853757"/>
                    <a:gd name="connsiteY50" fmla="*/ 1874652 h 3092496"/>
                    <a:gd name="connsiteX51" fmla="*/ 513545 w 853757"/>
                    <a:gd name="connsiteY51" fmla="*/ 1864620 h 3092496"/>
                    <a:gd name="connsiteX52" fmla="*/ 523577 w 853757"/>
                    <a:gd name="connsiteY52" fmla="*/ 1870353 h 3092496"/>
                    <a:gd name="connsiteX53" fmla="*/ 548954 w 853757"/>
                    <a:gd name="connsiteY53" fmla="*/ 1963569 h 3092496"/>
                    <a:gd name="connsiteX54" fmla="*/ 543221 w 853757"/>
                    <a:gd name="connsiteY54" fmla="*/ 1973602 h 3092496"/>
                    <a:gd name="connsiteX55" fmla="*/ 541071 w 853757"/>
                    <a:gd name="connsiteY55" fmla="*/ 1973896 h 3092496"/>
                    <a:gd name="connsiteX56" fmla="*/ 490319 w 853757"/>
                    <a:gd name="connsiteY56" fmla="*/ 1787463 h 3092496"/>
                    <a:gd name="connsiteX57" fmla="*/ 482436 w 853757"/>
                    <a:gd name="connsiteY57" fmla="*/ 1781436 h 3092496"/>
                    <a:gd name="connsiteX58" fmla="*/ 457060 w 853757"/>
                    <a:gd name="connsiteY58" fmla="*/ 1688219 h 3092496"/>
                    <a:gd name="connsiteX59" fmla="*/ 462793 w 853757"/>
                    <a:gd name="connsiteY59" fmla="*/ 1678186 h 3092496"/>
                    <a:gd name="connsiteX60" fmla="*/ 472826 w 853757"/>
                    <a:gd name="connsiteY60" fmla="*/ 1683919 h 3092496"/>
                    <a:gd name="connsiteX61" fmla="*/ 498202 w 853757"/>
                    <a:gd name="connsiteY61" fmla="*/ 1777136 h 3092496"/>
                    <a:gd name="connsiteX62" fmla="*/ 492469 w 853757"/>
                    <a:gd name="connsiteY62" fmla="*/ 1787169 h 3092496"/>
                    <a:gd name="connsiteX63" fmla="*/ 490319 w 853757"/>
                    <a:gd name="connsiteY63" fmla="*/ 1787463 h 3092496"/>
                    <a:gd name="connsiteX64" fmla="*/ 439567 w 853757"/>
                    <a:gd name="connsiteY64" fmla="*/ 1601029 h 3092496"/>
                    <a:gd name="connsiteX65" fmla="*/ 431684 w 853757"/>
                    <a:gd name="connsiteY65" fmla="*/ 1595002 h 3092496"/>
                    <a:gd name="connsiteX66" fmla="*/ 406308 w 853757"/>
                    <a:gd name="connsiteY66" fmla="*/ 1501786 h 3092496"/>
                    <a:gd name="connsiteX67" fmla="*/ 412041 w 853757"/>
                    <a:gd name="connsiteY67" fmla="*/ 1491753 h 3092496"/>
                    <a:gd name="connsiteX68" fmla="*/ 422074 w 853757"/>
                    <a:gd name="connsiteY68" fmla="*/ 1497486 h 3092496"/>
                    <a:gd name="connsiteX69" fmla="*/ 447450 w 853757"/>
                    <a:gd name="connsiteY69" fmla="*/ 1590703 h 3092496"/>
                    <a:gd name="connsiteX70" fmla="*/ 441717 w 853757"/>
                    <a:gd name="connsiteY70" fmla="*/ 1600735 h 3092496"/>
                    <a:gd name="connsiteX71" fmla="*/ 439567 w 853757"/>
                    <a:gd name="connsiteY71" fmla="*/ 1601029 h 3092496"/>
                    <a:gd name="connsiteX72" fmla="*/ 388815 w 853757"/>
                    <a:gd name="connsiteY72" fmla="*/ 1414596 h 3092496"/>
                    <a:gd name="connsiteX73" fmla="*/ 380932 w 853757"/>
                    <a:gd name="connsiteY73" fmla="*/ 1408569 h 3092496"/>
                    <a:gd name="connsiteX74" fmla="*/ 355556 w 853757"/>
                    <a:gd name="connsiteY74" fmla="*/ 1315352 h 3092496"/>
                    <a:gd name="connsiteX75" fmla="*/ 361289 w 853757"/>
                    <a:gd name="connsiteY75" fmla="*/ 1305320 h 3092496"/>
                    <a:gd name="connsiteX76" fmla="*/ 371322 w 853757"/>
                    <a:gd name="connsiteY76" fmla="*/ 1311053 h 3092496"/>
                    <a:gd name="connsiteX77" fmla="*/ 396698 w 853757"/>
                    <a:gd name="connsiteY77" fmla="*/ 1404269 h 3092496"/>
                    <a:gd name="connsiteX78" fmla="*/ 390965 w 853757"/>
                    <a:gd name="connsiteY78" fmla="*/ 1414302 h 3092496"/>
                    <a:gd name="connsiteX79" fmla="*/ 388815 w 853757"/>
                    <a:gd name="connsiteY79" fmla="*/ 1414596 h 3092496"/>
                    <a:gd name="connsiteX80" fmla="*/ 338063 w 853757"/>
                    <a:gd name="connsiteY80" fmla="*/ 1228163 h 3092496"/>
                    <a:gd name="connsiteX81" fmla="*/ 330180 w 853757"/>
                    <a:gd name="connsiteY81" fmla="*/ 1222136 h 3092496"/>
                    <a:gd name="connsiteX82" fmla="*/ 304804 w 853757"/>
                    <a:gd name="connsiteY82" fmla="*/ 1128919 h 3092496"/>
                    <a:gd name="connsiteX83" fmla="*/ 310537 w 853757"/>
                    <a:gd name="connsiteY83" fmla="*/ 1118886 h 3092496"/>
                    <a:gd name="connsiteX84" fmla="*/ 320570 w 853757"/>
                    <a:gd name="connsiteY84" fmla="*/ 1124619 h 3092496"/>
                    <a:gd name="connsiteX85" fmla="*/ 345946 w 853757"/>
                    <a:gd name="connsiteY85" fmla="*/ 1217836 h 3092496"/>
                    <a:gd name="connsiteX86" fmla="*/ 340213 w 853757"/>
                    <a:gd name="connsiteY86" fmla="*/ 1227869 h 3092496"/>
                    <a:gd name="connsiteX87" fmla="*/ 338063 w 853757"/>
                    <a:gd name="connsiteY87" fmla="*/ 1228163 h 3092496"/>
                    <a:gd name="connsiteX88" fmla="*/ 287311 w 853757"/>
                    <a:gd name="connsiteY88" fmla="*/ 1041729 h 3092496"/>
                    <a:gd name="connsiteX89" fmla="*/ 279428 w 853757"/>
                    <a:gd name="connsiteY89" fmla="*/ 1035702 h 3092496"/>
                    <a:gd name="connsiteX90" fmla="*/ 254052 w 853757"/>
                    <a:gd name="connsiteY90" fmla="*/ 942486 h 3092496"/>
                    <a:gd name="connsiteX91" fmla="*/ 259785 w 853757"/>
                    <a:gd name="connsiteY91" fmla="*/ 932453 h 3092496"/>
                    <a:gd name="connsiteX92" fmla="*/ 269818 w 853757"/>
                    <a:gd name="connsiteY92" fmla="*/ 938186 h 3092496"/>
                    <a:gd name="connsiteX93" fmla="*/ 295194 w 853757"/>
                    <a:gd name="connsiteY93" fmla="*/ 1031403 h 3092496"/>
                    <a:gd name="connsiteX94" fmla="*/ 289461 w 853757"/>
                    <a:gd name="connsiteY94" fmla="*/ 1041435 h 3092496"/>
                    <a:gd name="connsiteX95" fmla="*/ 287311 w 853757"/>
                    <a:gd name="connsiteY95" fmla="*/ 1041729 h 3092496"/>
                    <a:gd name="connsiteX96" fmla="*/ 236559 w 853757"/>
                    <a:gd name="connsiteY96" fmla="*/ 855296 h 3092496"/>
                    <a:gd name="connsiteX97" fmla="*/ 228676 w 853757"/>
                    <a:gd name="connsiteY97" fmla="*/ 849269 h 3092496"/>
                    <a:gd name="connsiteX98" fmla="*/ 203300 w 853757"/>
                    <a:gd name="connsiteY98" fmla="*/ 756052 h 3092496"/>
                    <a:gd name="connsiteX99" fmla="*/ 209033 w 853757"/>
                    <a:gd name="connsiteY99" fmla="*/ 746019 h 3092496"/>
                    <a:gd name="connsiteX100" fmla="*/ 219066 w 853757"/>
                    <a:gd name="connsiteY100" fmla="*/ 751753 h 3092496"/>
                    <a:gd name="connsiteX101" fmla="*/ 244442 w 853757"/>
                    <a:gd name="connsiteY101" fmla="*/ 844969 h 3092496"/>
                    <a:gd name="connsiteX102" fmla="*/ 238709 w 853757"/>
                    <a:gd name="connsiteY102" fmla="*/ 855002 h 3092496"/>
                    <a:gd name="connsiteX103" fmla="*/ 236559 w 853757"/>
                    <a:gd name="connsiteY103" fmla="*/ 855296 h 3092496"/>
                    <a:gd name="connsiteX104" fmla="*/ 185807 w 853757"/>
                    <a:gd name="connsiteY104" fmla="*/ 668863 h 3092496"/>
                    <a:gd name="connsiteX105" fmla="*/ 177924 w 853757"/>
                    <a:gd name="connsiteY105" fmla="*/ 662836 h 3092496"/>
                    <a:gd name="connsiteX106" fmla="*/ 152548 w 853757"/>
                    <a:gd name="connsiteY106" fmla="*/ 569619 h 3092496"/>
                    <a:gd name="connsiteX107" fmla="*/ 158281 w 853757"/>
                    <a:gd name="connsiteY107" fmla="*/ 559586 h 3092496"/>
                    <a:gd name="connsiteX108" fmla="*/ 168314 w 853757"/>
                    <a:gd name="connsiteY108" fmla="*/ 565319 h 3092496"/>
                    <a:gd name="connsiteX109" fmla="*/ 193690 w 853757"/>
                    <a:gd name="connsiteY109" fmla="*/ 658536 h 3092496"/>
                    <a:gd name="connsiteX110" fmla="*/ 187957 w 853757"/>
                    <a:gd name="connsiteY110" fmla="*/ 668569 h 3092496"/>
                    <a:gd name="connsiteX111" fmla="*/ 185807 w 853757"/>
                    <a:gd name="connsiteY111" fmla="*/ 668863 h 3092496"/>
                    <a:gd name="connsiteX112" fmla="*/ 135055 w 853757"/>
                    <a:gd name="connsiteY112" fmla="*/ 482429 h 3092496"/>
                    <a:gd name="connsiteX113" fmla="*/ 127172 w 853757"/>
                    <a:gd name="connsiteY113" fmla="*/ 476402 h 3092496"/>
                    <a:gd name="connsiteX114" fmla="*/ 101796 w 853757"/>
                    <a:gd name="connsiteY114" fmla="*/ 383186 h 3092496"/>
                    <a:gd name="connsiteX115" fmla="*/ 107529 w 853757"/>
                    <a:gd name="connsiteY115" fmla="*/ 373153 h 3092496"/>
                    <a:gd name="connsiteX116" fmla="*/ 117562 w 853757"/>
                    <a:gd name="connsiteY116" fmla="*/ 378886 h 3092496"/>
                    <a:gd name="connsiteX117" fmla="*/ 142938 w 853757"/>
                    <a:gd name="connsiteY117" fmla="*/ 472103 h 3092496"/>
                    <a:gd name="connsiteX118" fmla="*/ 137205 w 853757"/>
                    <a:gd name="connsiteY118" fmla="*/ 482135 h 3092496"/>
                    <a:gd name="connsiteX119" fmla="*/ 135055 w 853757"/>
                    <a:gd name="connsiteY119" fmla="*/ 482429 h 3092496"/>
                    <a:gd name="connsiteX120" fmla="*/ 84303 w 853757"/>
                    <a:gd name="connsiteY120" fmla="*/ 295996 h 3092496"/>
                    <a:gd name="connsiteX121" fmla="*/ 76420 w 853757"/>
                    <a:gd name="connsiteY121" fmla="*/ 289969 h 3092496"/>
                    <a:gd name="connsiteX122" fmla="*/ 51045 w 853757"/>
                    <a:gd name="connsiteY122" fmla="*/ 196752 h 3092496"/>
                    <a:gd name="connsiteX123" fmla="*/ 56778 w 853757"/>
                    <a:gd name="connsiteY123" fmla="*/ 186719 h 3092496"/>
                    <a:gd name="connsiteX124" fmla="*/ 66810 w 853757"/>
                    <a:gd name="connsiteY124" fmla="*/ 192453 h 3092496"/>
                    <a:gd name="connsiteX125" fmla="*/ 92186 w 853757"/>
                    <a:gd name="connsiteY125" fmla="*/ 285669 h 3092496"/>
                    <a:gd name="connsiteX126" fmla="*/ 86453 w 853757"/>
                    <a:gd name="connsiteY126" fmla="*/ 295702 h 3092496"/>
                    <a:gd name="connsiteX127" fmla="*/ 84303 w 853757"/>
                    <a:gd name="connsiteY127" fmla="*/ 295996 h 3092496"/>
                    <a:gd name="connsiteX128" fmla="*/ 33551 w 853757"/>
                    <a:gd name="connsiteY128" fmla="*/ 109563 h 3092496"/>
                    <a:gd name="connsiteX129" fmla="*/ 25668 w 853757"/>
                    <a:gd name="connsiteY129" fmla="*/ 103536 h 3092496"/>
                    <a:gd name="connsiteX130" fmla="*/ 292 w 853757"/>
                    <a:gd name="connsiteY130" fmla="*/ 10319 h 3092496"/>
                    <a:gd name="connsiteX131" fmla="*/ 6026 w 853757"/>
                    <a:gd name="connsiteY131" fmla="*/ 286 h 3092496"/>
                    <a:gd name="connsiteX132" fmla="*/ 16058 w 853757"/>
                    <a:gd name="connsiteY132" fmla="*/ 6019 h 3092496"/>
                    <a:gd name="connsiteX133" fmla="*/ 41434 w 853757"/>
                    <a:gd name="connsiteY133" fmla="*/ 99236 h 3092496"/>
                    <a:gd name="connsiteX134" fmla="*/ 35701 w 853757"/>
                    <a:gd name="connsiteY134" fmla="*/ 109269 h 3092496"/>
                    <a:gd name="connsiteX135" fmla="*/ 33551 w 853757"/>
                    <a:gd name="connsiteY135" fmla="*/ 109563 h 309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53757" h="3092496">
                      <a:moveTo>
                        <a:pt x="845582" y="3092496"/>
                      </a:moveTo>
                      <a:cubicBezTo>
                        <a:pt x="841999" y="3092496"/>
                        <a:pt x="838691" y="3090108"/>
                        <a:pt x="837699" y="3086469"/>
                      </a:cubicBezTo>
                      <a:lnTo>
                        <a:pt x="812323" y="2993252"/>
                      </a:lnTo>
                      <a:cubicBezTo>
                        <a:pt x="811129" y="2988898"/>
                        <a:pt x="813701" y="2984396"/>
                        <a:pt x="818056" y="2983220"/>
                      </a:cubicBezTo>
                      <a:cubicBezTo>
                        <a:pt x="822411" y="2982025"/>
                        <a:pt x="826913" y="2984598"/>
                        <a:pt x="828089" y="2988953"/>
                      </a:cubicBezTo>
                      <a:lnTo>
                        <a:pt x="853465" y="3082169"/>
                      </a:lnTo>
                      <a:cubicBezTo>
                        <a:pt x="854659" y="3086524"/>
                        <a:pt x="852087" y="3091026"/>
                        <a:pt x="847732" y="3092202"/>
                      </a:cubicBezTo>
                      <a:cubicBezTo>
                        <a:pt x="847015" y="3092404"/>
                        <a:pt x="846280" y="3092496"/>
                        <a:pt x="845582" y="3092496"/>
                      </a:cubicBezTo>
                      <a:close/>
                      <a:moveTo>
                        <a:pt x="794830" y="2906063"/>
                      </a:moveTo>
                      <a:cubicBezTo>
                        <a:pt x="791247" y="2906063"/>
                        <a:pt x="787939" y="2903674"/>
                        <a:pt x="786947" y="2900036"/>
                      </a:cubicBezTo>
                      <a:lnTo>
                        <a:pt x="761571" y="2806819"/>
                      </a:lnTo>
                      <a:cubicBezTo>
                        <a:pt x="760377" y="2802464"/>
                        <a:pt x="762949" y="2797962"/>
                        <a:pt x="767304" y="2796786"/>
                      </a:cubicBezTo>
                      <a:cubicBezTo>
                        <a:pt x="771641" y="2795610"/>
                        <a:pt x="776143" y="2798165"/>
                        <a:pt x="777337" y="2802519"/>
                      </a:cubicBezTo>
                      <a:lnTo>
                        <a:pt x="802713" y="2895736"/>
                      </a:lnTo>
                      <a:cubicBezTo>
                        <a:pt x="803907" y="2900091"/>
                        <a:pt x="801335" y="2904593"/>
                        <a:pt x="796980" y="2905769"/>
                      </a:cubicBezTo>
                      <a:cubicBezTo>
                        <a:pt x="796263" y="2905971"/>
                        <a:pt x="795528" y="2906063"/>
                        <a:pt x="794830" y="2906063"/>
                      </a:cubicBezTo>
                      <a:close/>
                      <a:moveTo>
                        <a:pt x="744078" y="2719630"/>
                      </a:moveTo>
                      <a:cubicBezTo>
                        <a:pt x="740495" y="2719630"/>
                        <a:pt x="737188" y="2717241"/>
                        <a:pt x="736195" y="2713603"/>
                      </a:cubicBezTo>
                      <a:lnTo>
                        <a:pt x="710819" y="2620386"/>
                      </a:lnTo>
                      <a:cubicBezTo>
                        <a:pt x="709625" y="2616031"/>
                        <a:pt x="712197" y="2611529"/>
                        <a:pt x="716552" y="2610353"/>
                      </a:cubicBezTo>
                      <a:cubicBezTo>
                        <a:pt x="720907" y="2609177"/>
                        <a:pt x="725391" y="2611731"/>
                        <a:pt x="726585" y="2616086"/>
                      </a:cubicBezTo>
                      <a:lnTo>
                        <a:pt x="751961" y="2709303"/>
                      </a:lnTo>
                      <a:cubicBezTo>
                        <a:pt x="753156" y="2713658"/>
                        <a:pt x="750583" y="2718160"/>
                        <a:pt x="746228" y="2719336"/>
                      </a:cubicBezTo>
                      <a:cubicBezTo>
                        <a:pt x="745511" y="2719538"/>
                        <a:pt x="744776" y="2719630"/>
                        <a:pt x="744078" y="2719630"/>
                      </a:cubicBezTo>
                      <a:close/>
                      <a:moveTo>
                        <a:pt x="693326" y="2533196"/>
                      </a:moveTo>
                      <a:cubicBezTo>
                        <a:pt x="689743" y="2533196"/>
                        <a:pt x="686436" y="2530807"/>
                        <a:pt x="685444" y="2527169"/>
                      </a:cubicBezTo>
                      <a:lnTo>
                        <a:pt x="660067" y="2433952"/>
                      </a:lnTo>
                      <a:cubicBezTo>
                        <a:pt x="658873" y="2429598"/>
                        <a:pt x="661446" y="2425096"/>
                        <a:pt x="665800" y="2423920"/>
                      </a:cubicBezTo>
                      <a:cubicBezTo>
                        <a:pt x="670137" y="2422744"/>
                        <a:pt x="674657" y="2425298"/>
                        <a:pt x="675833" y="2429653"/>
                      </a:cubicBezTo>
                      <a:lnTo>
                        <a:pt x="701209" y="2522869"/>
                      </a:lnTo>
                      <a:cubicBezTo>
                        <a:pt x="702404" y="2527224"/>
                        <a:pt x="699831" y="2531726"/>
                        <a:pt x="695476" y="2532902"/>
                      </a:cubicBezTo>
                      <a:cubicBezTo>
                        <a:pt x="694760" y="2533104"/>
                        <a:pt x="694025" y="2533196"/>
                        <a:pt x="693326" y="2533196"/>
                      </a:cubicBezTo>
                      <a:close/>
                      <a:moveTo>
                        <a:pt x="642574" y="2346763"/>
                      </a:moveTo>
                      <a:cubicBezTo>
                        <a:pt x="638991" y="2346763"/>
                        <a:pt x="635684" y="2344374"/>
                        <a:pt x="634691" y="2340736"/>
                      </a:cubicBezTo>
                      <a:lnTo>
                        <a:pt x="609316" y="2247519"/>
                      </a:lnTo>
                      <a:cubicBezTo>
                        <a:pt x="608121" y="2243164"/>
                        <a:pt x="610694" y="2238662"/>
                        <a:pt x="615049" y="2237486"/>
                      </a:cubicBezTo>
                      <a:cubicBezTo>
                        <a:pt x="619403" y="2236292"/>
                        <a:pt x="623887" y="2238865"/>
                        <a:pt x="625081" y="2243219"/>
                      </a:cubicBezTo>
                      <a:lnTo>
                        <a:pt x="650457" y="2336436"/>
                      </a:lnTo>
                      <a:cubicBezTo>
                        <a:pt x="651652" y="2340791"/>
                        <a:pt x="649079" y="2345293"/>
                        <a:pt x="644724" y="2346469"/>
                      </a:cubicBezTo>
                      <a:cubicBezTo>
                        <a:pt x="644008" y="2346671"/>
                        <a:pt x="643273" y="2346763"/>
                        <a:pt x="642574" y="2346763"/>
                      </a:cubicBezTo>
                      <a:close/>
                      <a:moveTo>
                        <a:pt x="591822" y="2160330"/>
                      </a:moveTo>
                      <a:cubicBezTo>
                        <a:pt x="588239" y="2160330"/>
                        <a:pt x="584932" y="2157941"/>
                        <a:pt x="583939" y="2154302"/>
                      </a:cubicBezTo>
                      <a:lnTo>
                        <a:pt x="558564" y="2061086"/>
                      </a:lnTo>
                      <a:cubicBezTo>
                        <a:pt x="557369" y="2056731"/>
                        <a:pt x="559942" y="2052229"/>
                        <a:pt x="564297" y="2051053"/>
                      </a:cubicBezTo>
                      <a:cubicBezTo>
                        <a:pt x="568652" y="2049859"/>
                        <a:pt x="573153" y="2052431"/>
                        <a:pt x="574329" y="2056786"/>
                      </a:cubicBezTo>
                      <a:lnTo>
                        <a:pt x="599705" y="2150003"/>
                      </a:lnTo>
                      <a:cubicBezTo>
                        <a:pt x="600900" y="2154358"/>
                        <a:pt x="598327" y="2158859"/>
                        <a:pt x="593972" y="2160036"/>
                      </a:cubicBezTo>
                      <a:cubicBezTo>
                        <a:pt x="593256" y="2160238"/>
                        <a:pt x="592521" y="2160330"/>
                        <a:pt x="591822" y="2160330"/>
                      </a:cubicBezTo>
                      <a:close/>
                      <a:moveTo>
                        <a:pt x="541071" y="1973896"/>
                      </a:moveTo>
                      <a:cubicBezTo>
                        <a:pt x="537488" y="1973896"/>
                        <a:pt x="534180" y="1971507"/>
                        <a:pt x="533188" y="1967869"/>
                      </a:cubicBezTo>
                      <a:lnTo>
                        <a:pt x="507812" y="1874652"/>
                      </a:lnTo>
                      <a:cubicBezTo>
                        <a:pt x="506617" y="1870297"/>
                        <a:pt x="509190" y="1865796"/>
                        <a:pt x="513545" y="1864620"/>
                      </a:cubicBezTo>
                      <a:cubicBezTo>
                        <a:pt x="517881" y="1863444"/>
                        <a:pt x="522383" y="1865998"/>
                        <a:pt x="523577" y="1870353"/>
                      </a:cubicBezTo>
                      <a:lnTo>
                        <a:pt x="548954" y="1963569"/>
                      </a:lnTo>
                      <a:cubicBezTo>
                        <a:pt x="550148" y="1967924"/>
                        <a:pt x="547575" y="1972426"/>
                        <a:pt x="543221" y="1973602"/>
                      </a:cubicBezTo>
                      <a:cubicBezTo>
                        <a:pt x="542504" y="1973804"/>
                        <a:pt x="541769" y="1973896"/>
                        <a:pt x="541071" y="1973896"/>
                      </a:cubicBezTo>
                      <a:close/>
                      <a:moveTo>
                        <a:pt x="490319" y="1787463"/>
                      </a:moveTo>
                      <a:cubicBezTo>
                        <a:pt x="486736" y="1787463"/>
                        <a:pt x="483428" y="1785074"/>
                        <a:pt x="482436" y="1781436"/>
                      </a:cubicBezTo>
                      <a:lnTo>
                        <a:pt x="457060" y="1688219"/>
                      </a:lnTo>
                      <a:cubicBezTo>
                        <a:pt x="455865" y="1683864"/>
                        <a:pt x="458438" y="1679362"/>
                        <a:pt x="462793" y="1678186"/>
                      </a:cubicBezTo>
                      <a:cubicBezTo>
                        <a:pt x="467148" y="1677010"/>
                        <a:pt x="471650" y="1679564"/>
                        <a:pt x="472826" y="1683919"/>
                      </a:cubicBezTo>
                      <a:lnTo>
                        <a:pt x="498202" y="1777136"/>
                      </a:lnTo>
                      <a:cubicBezTo>
                        <a:pt x="499396" y="1781491"/>
                        <a:pt x="496823" y="1785993"/>
                        <a:pt x="492469" y="1787169"/>
                      </a:cubicBezTo>
                      <a:cubicBezTo>
                        <a:pt x="491752" y="1787371"/>
                        <a:pt x="491017" y="1787463"/>
                        <a:pt x="490319" y="1787463"/>
                      </a:cubicBezTo>
                      <a:close/>
                      <a:moveTo>
                        <a:pt x="439567" y="1601029"/>
                      </a:moveTo>
                      <a:cubicBezTo>
                        <a:pt x="435984" y="1601029"/>
                        <a:pt x="432676" y="1598641"/>
                        <a:pt x="431684" y="1595002"/>
                      </a:cubicBezTo>
                      <a:lnTo>
                        <a:pt x="406308" y="1501786"/>
                      </a:lnTo>
                      <a:cubicBezTo>
                        <a:pt x="405113" y="1497431"/>
                        <a:pt x="407686" y="1492929"/>
                        <a:pt x="412041" y="1491753"/>
                      </a:cubicBezTo>
                      <a:cubicBezTo>
                        <a:pt x="416377" y="1490577"/>
                        <a:pt x="420898" y="1493131"/>
                        <a:pt x="422074" y="1497486"/>
                      </a:cubicBezTo>
                      <a:lnTo>
                        <a:pt x="447450" y="1590703"/>
                      </a:lnTo>
                      <a:cubicBezTo>
                        <a:pt x="448644" y="1595058"/>
                        <a:pt x="446072" y="1599559"/>
                        <a:pt x="441717" y="1600735"/>
                      </a:cubicBezTo>
                      <a:cubicBezTo>
                        <a:pt x="441000" y="1600938"/>
                        <a:pt x="440265" y="1601029"/>
                        <a:pt x="439567" y="1601029"/>
                      </a:cubicBezTo>
                      <a:close/>
                      <a:moveTo>
                        <a:pt x="388815" y="1414596"/>
                      </a:moveTo>
                      <a:cubicBezTo>
                        <a:pt x="385232" y="1414596"/>
                        <a:pt x="381924" y="1412207"/>
                        <a:pt x="380932" y="1408569"/>
                      </a:cubicBezTo>
                      <a:lnTo>
                        <a:pt x="355556" y="1315352"/>
                      </a:lnTo>
                      <a:cubicBezTo>
                        <a:pt x="354362" y="1310997"/>
                        <a:pt x="356934" y="1306496"/>
                        <a:pt x="361289" y="1305320"/>
                      </a:cubicBezTo>
                      <a:cubicBezTo>
                        <a:pt x="365644" y="1304125"/>
                        <a:pt x="370127" y="1306698"/>
                        <a:pt x="371322" y="1311053"/>
                      </a:cubicBezTo>
                      <a:lnTo>
                        <a:pt x="396698" y="1404269"/>
                      </a:lnTo>
                      <a:cubicBezTo>
                        <a:pt x="397892" y="1408624"/>
                        <a:pt x="395320" y="1413126"/>
                        <a:pt x="390965" y="1414302"/>
                      </a:cubicBezTo>
                      <a:cubicBezTo>
                        <a:pt x="390248" y="1414504"/>
                        <a:pt x="389513" y="1414596"/>
                        <a:pt x="388815" y="1414596"/>
                      </a:cubicBezTo>
                      <a:close/>
                      <a:moveTo>
                        <a:pt x="338063" y="1228163"/>
                      </a:moveTo>
                      <a:cubicBezTo>
                        <a:pt x="334480" y="1228163"/>
                        <a:pt x="331172" y="1225774"/>
                        <a:pt x="330180" y="1222136"/>
                      </a:cubicBezTo>
                      <a:lnTo>
                        <a:pt x="304804" y="1128919"/>
                      </a:lnTo>
                      <a:cubicBezTo>
                        <a:pt x="303610" y="1124564"/>
                        <a:pt x="306182" y="1120062"/>
                        <a:pt x="310537" y="1118886"/>
                      </a:cubicBezTo>
                      <a:cubicBezTo>
                        <a:pt x="314892" y="1117710"/>
                        <a:pt x="319394" y="1120264"/>
                        <a:pt x="320570" y="1124619"/>
                      </a:cubicBezTo>
                      <a:lnTo>
                        <a:pt x="345946" y="1217836"/>
                      </a:lnTo>
                      <a:cubicBezTo>
                        <a:pt x="347140" y="1222191"/>
                        <a:pt x="344568" y="1226693"/>
                        <a:pt x="340213" y="1227869"/>
                      </a:cubicBezTo>
                      <a:cubicBezTo>
                        <a:pt x="339496" y="1228071"/>
                        <a:pt x="338761" y="1228163"/>
                        <a:pt x="338063" y="1228163"/>
                      </a:cubicBezTo>
                      <a:close/>
                      <a:moveTo>
                        <a:pt x="287311" y="1041729"/>
                      </a:moveTo>
                      <a:cubicBezTo>
                        <a:pt x="283728" y="1041729"/>
                        <a:pt x="280420" y="1039341"/>
                        <a:pt x="279428" y="1035702"/>
                      </a:cubicBezTo>
                      <a:lnTo>
                        <a:pt x="254052" y="942486"/>
                      </a:lnTo>
                      <a:cubicBezTo>
                        <a:pt x="252858" y="938131"/>
                        <a:pt x="255430" y="933629"/>
                        <a:pt x="259785" y="932453"/>
                      </a:cubicBezTo>
                      <a:cubicBezTo>
                        <a:pt x="264140" y="931277"/>
                        <a:pt x="268623" y="933831"/>
                        <a:pt x="269818" y="938186"/>
                      </a:cubicBezTo>
                      <a:lnTo>
                        <a:pt x="295194" y="1031403"/>
                      </a:lnTo>
                      <a:cubicBezTo>
                        <a:pt x="296388" y="1035757"/>
                        <a:pt x="293816" y="1040259"/>
                        <a:pt x="289461" y="1041435"/>
                      </a:cubicBezTo>
                      <a:cubicBezTo>
                        <a:pt x="288744" y="1041637"/>
                        <a:pt x="288009" y="1041729"/>
                        <a:pt x="287311" y="1041729"/>
                      </a:cubicBezTo>
                      <a:close/>
                      <a:moveTo>
                        <a:pt x="236559" y="855296"/>
                      </a:moveTo>
                      <a:cubicBezTo>
                        <a:pt x="232976" y="855296"/>
                        <a:pt x="229668" y="852907"/>
                        <a:pt x="228676" y="849269"/>
                      </a:cubicBezTo>
                      <a:lnTo>
                        <a:pt x="203300" y="756052"/>
                      </a:lnTo>
                      <a:cubicBezTo>
                        <a:pt x="202106" y="751697"/>
                        <a:pt x="204678" y="747196"/>
                        <a:pt x="209033" y="746019"/>
                      </a:cubicBezTo>
                      <a:cubicBezTo>
                        <a:pt x="213388" y="744843"/>
                        <a:pt x="217890" y="747398"/>
                        <a:pt x="219066" y="751753"/>
                      </a:cubicBezTo>
                      <a:lnTo>
                        <a:pt x="244442" y="844969"/>
                      </a:lnTo>
                      <a:cubicBezTo>
                        <a:pt x="245636" y="849324"/>
                        <a:pt x="243064" y="853826"/>
                        <a:pt x="238709" y="855002"/>
                      </a:cubicBezTo>
                      <a:cubicBezTo>
                        <a:pt x="237992" y="855204"/>
                        <a:pt x="237257" y="855296"/>
                        <a:pt x="236559" y="855296"/>
                      </a:cubicBezTo>
                      <a:close/>
                      <a:moveTo>
                        <a:pt x="185807" y="668863"/>
                      </a:moveTo>
                      <a:cubicBezTo>
                        <a:pt x="182224" y="668863"/>
                        <a:pt x="178917" y="666474"/>
                        <a:pt x="177924" y="662836"/>
                      </a:cubicBezTo>
                      <a:lnTo>
                        <a:pt x="152548" y="569619"/>
                      </a:lnTo>
                      <a:cubicBezTo>
                        <a:pt x="151354" y="565264"/>
                        <a:pt x="153926" y="560762"/>
                        <a:pt x="158281" y="559586"/>
                      </a:cubicBezTo>
                      <a:cubicBezTo>
                        <a:pt x="162618" y="558410"/>
                        <a:pt x="167138" y="560964"/>
                        <a:pt x="168314" y="565319"/>
                      </a:cubicBezTo>
                      <a:lnTo>
                        <a:pt x="193690" y="658536"/>
                      </a:lnTo>
                      <a:cubicBezTo>
                        <a:pt x="194884" y="662891"/>
                        <a:pt x="192312" y="667393"/>
                        <a:pt x="187957" y="668569"/>
                      </a:cubicBezTo>
                      <a:cubicBezTo>
                        <a:pt x="187240" y="668771"/>
                        <a:pt x="186505" y="668863"/>
                        <a:pt x="185807" y="668863"/>
                      </a:cubicBezTo>
                      <a:close/>
                      <a:moveTo>
                        <a:pt x="135055" y="482429"/>
                      </a:moveTo>
                      <a:cubicBezTo>
                        <a:pt x="131472" y="482429"/>
                        <a:pt x="128165" y="480041"/>
                        <a:pt x="127172" y="476402"/>
                      </a:cubicBezTo>
                      <a:lnTo>
                        <a:pt x="101796" y="383186"/>
                      </a:lnTo>
                      <a:cubicBezTo>
                        <a:pt x="100602" y="378831"/>
                        <a:pt x="103175" y="374329"/>
                        <a:pt x="107529" y="373153"/>
                      </a:cubicBezTo>
                      <a:cubicBezTo>
                        <a:pt x="111884" y="371977"/>
                        <a:pt x="116368" y="374531"/>
                        <a:pt x="117562" y="378886"/>
                      </a:cubicBezTo>
                      <a:lnTo>
                        <a:pt x="142938" y="472103"/>
                      </a:lnTo>
                      <a:cubicBezTo>
                        <a:pt x="144132" y="476457"/>
                        <a:pt x="141560" y="480959"/>
                        <a:pt x="137205" y="482135"/>
                      </a:cubicBezTo>
                      <a:cubicBezTo>
                        <a:pt x="136489" y="482337"/>
                        <a:pt x="135754" y="482429"/>
                        <a:pt x="135055" y="482429"/>
                      </a:cubicBezTo>
                      <a:close/>
                      <a:moveTo>
                        <a:pt x="84303" y="295996"/>
                      </a:moveTo>
                      <a:cubicBezTo>
                        <a:pt x="80720" y="295996"/>
                        <a:pt x="77413" y="293607"/>
                        <a:pt x="76420" y="289969"/>
                      </a:cubicBezTo>
                      <a:lnTo>
                        <a:pt x="51045" y="196752"/>
                      </a:lnTo>
                      <a:cubicBezTo>
                        <a:pt x="49850" y="192397"/>
                        <a:pt x="52423" y="187895"/>
                        <a:pt x="56778" y="186719"/>
                      </a:cubicBezTo>
                      <a:cubicBezTo>
                        <a:pt x="61114" y="185543"/>
                        <a:pt x="65616" y="188098"/>
                        <a:pt x="66810" y="192453"/>
                      </a:cubicBezTo>
                      <a:lnTo>
                        <a:pt x="92186" y="285669"/>
                      </a:lnTo>
                      <a:cubicBezTo>
                        <a:pt x="93381" y="290024"/>
                        <a:pt x="90808" y="294526"/>
                        <a:pt x="86453" y="295702"/>
                      </a:cubicBezTo>
                      <a:cubicBezTo>
                        <a:pt x="85736" y="295904"/>
                        <a:pt x="85002" y="295996"/>
                        <a:pt x="84303" y="295996"/>
                      </a:cubicBezTo>
                      <a:close/>
                      <a:moveTo>
                        <a:pt x="33551" y="109563"/>
                      </a:moveTo>
                      <a:cubicBezTo>
                        <a:pt x="29968" y="109563"/>
                        <a:pt x="26661" y="107174"/>
                        <a:pt x="25668" y="103536"/>
                      </a:cubicBezTo>
                      <a:lnTo>
                        <a:pt x="292" y="10319"/>
                      </a:lnTo>
                      <a:cubicBezTo>
                        <a:pt x="-902" y="5964"/>
                        <a:pt x="1671" y="1462"/>
                        <a:pt x="6026" y="286"/>
                      </a:cubicBezTo>
                      <a:cubicBezTo>
                        <a:pt x="10381" y="-890"/>
                        <a:pt x="14864" y="1664"/>
                        <a:pt x="16058" y="6019"/>
                      </a:cubicBezTo>
                      <a:lnTo>
                        <a:pt x="41434" y="99236"/>
                      </a:lnTo>
                      <a:cubicBezTo>
                        <a:pt x="42629" y="103591"/>
                        <a:pt x="40056" y="108093"/>
                        <a:pt x="35701" y="109269"/>
                      </a:cubicBezTo>
                      <a:cubicBezTo>
                        <a:pt x="34985" y="109471"/>
                        <a:pt x="34250" y="109563"/>
                        <a:pt x="33551" y="109563"/>
                      </a:cubicBezTo>
                      <a:close/>
                    </a:path>
                  </a:pathLst>
                </a:custGeom>
                <a:solidFill>
                  <a:srgbClr val="BFC8D6"/>
                </a:solidFill>
                <a:ln w="1836" cap="flat">
                  <a:noFill/>
                  <a:prstDash val="solid"/>
                  <a:miter/>
                </a:ln>
              </p:spPr>
              <p:txBody>
                <a:bodyPr rtlCol="0" anchor="ctr"/>
                <a:lstStyle/>
                <a:p>
                  <a:endParaRPr lang="en-US"/>
                </a:p>
              </p:txBody>
            </p:sp>
            <p:sp>
              <p:nvSpPr>
                <p:cNvPr id="279" name="Freeform: Shape 42">
                  <a:extLst>
                    <a:ext uri="{FF2B5EF4-FFF2-40B4-BE49-F238E27FC236}">
                      <a16:creationId xmlns:a16="http://schemas.microsoft.com/office/drawing/2014/main" id="{4333E4B2-F1A5-FFCE-842F-C654E50110B3}"/>
                    </a:ext>
                  </a:extLst>
                </p:cNvPr>
                <p:cNvSpPr/>
                <p:nvPr/>
              </p:nvSpPr>
              <p:spPr>
                <a:xfrm>
                  <a:off x="10501178" y="4653768"/>
                  <a:ext cx="29231" cy="63661"/>
                </a:xfrm>
                <a:custGeom>
                  <a:avLst/>
                  <a:gdLst>
                    <a:gd name="connsiteX0" fmla="*/ 21056 w 29231"/>
                    <a:gd name="connsiteY0" fmla="*/ 63662 h 63661"/>
                    <a:gd name="connsiteX1" fmla="*/ 13173 w 29231"/>
                    <a:gd name="connsiteY1" fmla="*/ 57635 h 63661"/>
                    <a:gd name="connsiteX2" fmla="*/ 292 w 29231"/>
                    <a:gd name="connsiteY2" fmla="*/ 10319 h 63661"/>
                    <a:gd name="connsiteX3" fmla="*/ 6026 w 29231"/>
                    <a:gd name="connsiteY3" fmla="*/ 286 h 63661"/>
                    <a:gd name="connsiteX4" fmla="*/ 16058 w 29231"/>
                    <a:gd name="connsiteY4" fmla="*/ 6019 h 63661"/>
                    <a:gd name="connsiteX5" fmla="*/ 28939 w 29231"/>
                    <a:gd name="connsiteY5" fmla="*/ 53335 h 63661"/>
                    <a:gd name="connsiteX6" fmla="*/ 23206 w 29231"/>
                    <a:gd name="connsiteY6" fmla="*/ 63368 h 63661"/>
                    <a:gd name="connsiteX7" fmla="*/ 21056 w 29231"/>
                    <a:gd name="connsiteY7" fmla="*/ 63662 h 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1" h="63661">
                      <a:moveTo>
                        <a:pt x="21056" y="63662"/>
                      </a:moveTo>
                      <a:cubicBezTo>
                        <a:pt x="17473" y="63662"/>
                        <a:pt x="14166" y="61273"/>
                        <a:pt x="13173" y="57635"/>
                      </a:cubicBezTo>
                      <a:lnTo>
                        <a:pt x="292" y="10319"/>
                      </a:lnTo>
                      <a:cubicBezTo>
                        <a:pt x="-902" y="5964"/>
                        <a:pt x="1671" y="1462"/>
                        <a:pt x="6026" y="286"/>
                      </a:cubicBezTo>
                      <a:cubicBezTo>
                        <a:pt x="10380" y="-890"/>
                        <a:pt x="14864" y="1664"/>
                        <a:pt x="16058" y="6019"/>
                      </a:cubicBezTo>
                      <a:lnTo>
                        <a:pt x="28939" y="53335"/>
                      </a:lnTo>
                      <a:cubicBezTo>
                        <a:pt x="30133" y="57690"/>
                        <a:pt x="27561" y="62192"/>
                        <a:pt x="23206" y="63368"/>
                      </a:cubicBezTo>
                      <a:cubicBezTo>
                        <a:pt x="22490" y="63570"/>
                        <a:pt x="21754" y="63662"/>
                        <a:pt x="21056" y="63662"/>
                      </a:cubicBezTo>
                      <a:close/>
                    </a:path>
                  </a:pathLst>
                </a:custGeom>
                <a:solidFill>
                  <a:srgbClr val="BFC8D6"/>
                </a:solidFill>
                <a:ln w="1836" cap="flat">
                  <a:noFill/>
                  <a:prstDash val="solid"/>
                  <a:miter/>
                </a:ln>
              </p:spPr>
              <p:txBody>
                <a:bodyPr rtlCol="0" anchor="ctr"/>
                <a:lstStyle/>
                <a:p>
                  <a:endParaRPr lang="en-US"/>
                </a:p>
              </p:txBody>
            </p:sp>
          </p:grpSp>
          <p:grpSp>
            <p:nvGrpSpPr>
              <p:cNvPr id="273" name="Graphic 13">
                <a:extLst>
                  <a:ext uri="{FF2B5EF4-FFF2-40B4-BE49-F238E27FC236}">
                    <a16:creationId xmlns:a16="http://schemas.microsoft.com/office/drawing/2014/main" id="{642BB3F9-54C2-90B5-A65A-AB93FC511365}"/>
                  </a:ext>
                </a:extLst>
              </p:cNvPr>
              <p:cNvGrpSpPr/>
              <p:nvPr/>
            </p:nvGrpSpPr>
            <p:grpSpPr>
              <a:xfrm>
                <a:off x="7858567" y="1642180"/>
                <a:ext cx="13230" cy="2664879"/>
                <a:chOff x="7858567" y="1642180"/>
                <a:chExt cx="13230" cy="2664879"/>
              </a:xfrm>
              <a:solidFill>
                <a:srgbClr val="BFC8D6"/>
              </a:solidFill>
            </p:grpSpPr>
            <p:sp>
              <p:nvSpPr>
                <p:cNvPr id="274" name="Freeform: Shape 44">
                  <a:extLst>
                    <a:ext uri="{FF2B5EF4-FFF2-40B4-BE49-F238E27FC236}">
                      <a16:creationId xmlns:a16="http://schemas.microsoft.com/office/drawing/2014/main" id="{43C305C2-D477-B123-C038-E4D4328F5657}"/>
                    </a:ext>
                  </a:extLst>
                </p:cNvPr>
                <p:cNvSpPr/>
                <p:nvPr/>
              </p:nvSpPr>
              <p:spPr>
                <a:xfrm>
                  <a:off x="7858567" y="1642180"/>
                  <a:ext cx="13230" cy="65396"/>
                </a:xfrm>
                <a:custGeom>
                  <a:avLst/>
                  <a:gdLst>
                    <a:gd name="connsiteX0" fmla="*/ 6615 w 13230"/>
                    <a:gd name="connsiteY0" fmla="*/ 65397 h 65396"/>
                    <a:gd name="connsiteX1" fmla="*/ 0 w 13230"/>
                    <a:gd name="connsiteY1" fmla="*/ 57220 h 65396"/>
                    <a:gd name="connsiteX2" fmla="*/ 0 w 13230"/>
                    <a:gd name="connsiteY2" fmla="*/ 8177 h 65396"/>
                    <a:gd name="connsiteX3" fmla="*/ 6615 w 13230"/>
                    <a:gd name="connsiteY3" fmla="*/ 0 h 65396"/>
                    <a:gd name="connsiteX4" fmla="*/ 13230 w 13230"/>
                    <a:gd name="connsiteY4" fmla="*/ 8177 h 65396"/>
                    <a:gd name="connsiteX5" fmla="*/ 13230 w 13230"/>
                    <a:gd name="connsiteY5" fmla="*/ 57220 h 65396"/>
                    <a:gd name="connsiteX6" fmla="*/ 6615 w 13230"/>
                    <a:gd name="connsiteY6" fmla="*/ 65397 h 6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30" h="65396">
                      <a:moveTo>
                        <a:pt x="6615" y="65397"/>
                      </a:moveTo>
                      <a:cubicBezTo>
                        <a:pt x="2095" y="65397"/>
                        <a:pt x="0" y="61740"/>
                        <a:pt x="0" y="57220"/>
                      </a:cubicBezTo>
                      <a:lnTo>
                        <a:pt x="0" y="8177"/>
                      </a:lnTo>
                      <a:cubicBezTo>
                        <a:pt x="0" y="3657"/>
                        <a:pt x="2095" y="0"/>
                        <a:pt x="6615" y="0"/>
                      </a:cubicBezTo>
                      <a:cubicBezTo>
                        <a:pt x="11135" y="0"/>
                        <a:pt x="13230" y="3657"/>
                        <a:pt x="13230" y="8177"/>
                      </a:cubicBezTo>
                      <a:lnTo>
                        <a:pt x="13230" y="57220"/>
                      </a:lnTo>
                      <a:cubicBezTo>
                        <a:pt x="13230" y="61740"/>
                        <a:pt x="11135" y="65397"/>
                        <a:pt x="6615" y="65397"/>
                      </a:cubicBezTo>
                      <a:close/>
                    </a:path>
                  </a:pathLst>
                </a:custGeom>
                <a:solidFill>
                  <a:srgbClr val="BFC8D6"/>
                </a:solidFill>
                <a:ln w="1836" cap="flat">
                  <a:noFill/>
                  <a:prstDash val="solid"/>
                  <a:miter/>
                </a:ln>
              </p:spPr>
              <p:txBody>
                <a:bodyPr rtlCol="0" anchor="ctr"/>
                <a:lstStyle/>
                <a:p>
                  <a:endParaRPr lang="en-US"/>
                </a:p>
              </p:txBody>
            </p:sp>
            <p:sp>
              <p:nvSpPr>
                <p:cNvPr id="275" name="Freeform: Shape 45">
                  <a:extLst>
                    <a:ext uri="{FF2B5EF4-FFF2-40B4-BE49-F238E27FC236}">
                      <a16:creationId xmlns:a16="http://schemas.microsoft.com/office/drawing/2014/main" id="{A00CCC35-F181-43CB-CB30-49C472D46A8C}"/>
                    </a:ext>
                  </a:extLst>
                </p:cNvPr>
                <p:cNvSpPr/>
                <p:nvPr/>
              </p:nvSpPr>
              <p:spPr>
                <a:xfrm>
                  <a:off x="7858567" y="1789272"/>
                  <a:ext cx="13230" cy="2419682"/>
                </a:xfrm>
                <a:custGeom>
                  <a:avLst/>
                  <a:gdLst>
                    <a:gd name="connsiteX0" fmla="*/ 6615 w 13230"/>
                    <a:gd name="connsiteY0" fmla="*/ 2419683 h 2419682"/>
                    <a:gd name="connsiteX1" fmla="*/ 0 w 13230"/>
                    <a:gd name="connsiteY1" fmla="*/ 2411506 h 2419682"/>
                    <a:gd name="connsiteX2" fmla="*/ 0 w 13230"/>
                    <a:gd name="connsiteY2" fmla="*/ 2362463 h 2419682"/>
                    <a:gd name="connsiteX3" fmla="*/ 6615 w 13230"/>
                    <a:gd name="connsiteY3" fmla="*/ 2354286 h 2419682"/>
                    <a:gd name="connsiteX4" fmla="*/ 13230 w 13230"/>
                    <a:gd name="connsiteY4" fmla="*/ 2362463 h 2419682"/>
                    <a:gd name="connsiteX5" fmla="*/ 13230 w 13230"/>
                    <a:gd name="connsiteY5" fmla="*/ 2411506 h 2419682"/>
                    <a:gd name="connsiteX6" fmla="*/ 6615 w 13230"/>
                    <a:gd name="connsiteY6" fmla="*/ 2419683 h 2419682"/>
                    <a:gd name="connsiteX7" fmla="*/ 6615 w 13230"/>
                    <a:gd name="connsiteY7" fmla="*/ 2272536 h 2419682"/>
                    <a:gd name="connsiteX8" fmla="*/ 0 w 13230"/>
                    <a:gd name="connsiteY8" fmla="*/ 2264358 h 2419682"/>
                    <a:gd name="connsiteX9" fmla="*/ 0 w 13230"/>
                    <a:gd name="connsiteY9" fmla="*/ 2166272 h 2419682"/>
                    <a:gd name="connsiteX10" fmla="*/ 6615 w 13230"/>
                    <a:gd name="connsiteY10" fmla="*/ 2158096 h 2419682"/>
                    <a:gd name="connsiteX11" fmla="*/ 13230 w 13230"/>
                    <a:gd name="connsiteY11" fmla="*/ 2166272 h 2419682"/>
                    <a:gd name="connsiteX12" fmla="*/ 13230 w 13230"/>
                    <a:gd name="connsiteY12" fmla="*/ 2264358 h 2419682"/>
                    <a:gd name="connsiteX13" fmla="*/ 6615 w 13230"/>
                    <a:gd name="connsiteY13" fmla="*/ 2272536 h 2419682"/>
                    <a:gd name="connsiteX14" fmla="*/ 6615 w 13230"/>
                    <a:gd name="connsiteY14" fmla="*/ 2076345 h 2419682"/>
                    <a:gd name="connsiteX15" fmla="*/ 0 w 13230"/>
                    <a:gd name="connsiteY15" fmla="*/ 2068168 h 2419682"/>
                    <a:gd name="connsiteX16" fmla="*/ 0 w 13230"/>
                    <a:gd name="connsiteY16" fmla="*/ 1970082 h 2419682"/>
                    <a:gd name="connsiteX17" fmla="*/ 6615 w 13230"/>
                    <a:gd name="connsiteY17" fmla="*/ 1961905 h 2419682"/>
                    <a:gd name="connsiteX18" fmla="*/ 13230 w 13230"/>
                    <a:gd name="connsiteY18" fmla="*/ 1970082 h 2419682"/>
                    <a:gd name="connsiteX19" fmla="*/ 13230 w 13230"/>
                    <a:gd name="connsiteY19" fmla="*/ 2068168 h 2419682"/>
                    <a:gd name="connsiteX20" fmla="*/ 6615 w 13230"/>
                    <a:gd name="connsiteY20" fmla="*/ 2076345 h 2419682"/>
                    <a:gd name="connsiteX21" fmla="*/ 6615 w 13230"/>
                    <a:gd name="connsiteY21" fmla="*/ 1880154 h 2419682"/>
                    <a:gd name="connsiteX22" fmla="*/ 0 w 13230"/>
                    <a:gd name="connsiteY22" fmla="*/ 1871978 h 2419682"/>
                    <a:gd name="connsiteX23" fmla="*/ 0 w 13230"/>
                    <a:gd name="connsiteY23" fmla="*/ 1773892 h 2419682"/>
                    <a:gd name="connsiteX24" fmla="*/ 6615 w 13230"/>
                    <a:gd name="connsiteY24" fmla="*/ 1765714 h 2419682"/>
                    <a:gd name="connsiteX25" fmla="*/ 13230 w 13230"/>
                    <a:gd name="connsiteY25" fmla="*/ 1773892 h 2419682"/>
                    <a:gd name="connsiteX26" fmla="*/ 13230 w 13230"/>
                    <a:gd name="connsiteY26" fmla="*/ 1871978 h 2419682"/>
                    <a:gd name="connsiteX27" fmla="*/ 6615 w 13230"/>
                    <a:gd name="connsiteY27" fmla="*/ 1880154 h 2419682"/>
                    <a:gd name="connsiteX28" fmla="*/ 6615 w 13230"/>
                    <a:gd name="connsiteY28" fmla="*/ 1683964 h 2419682"/>
                    <a:gd name="connsiteX29" fmla="*/ 0 w 13230"/>
                    <a:gd name="connsiteY29" fmla="*/ 1675787 h 2419682"/>
                    <a:gd name="connsiteX30" fmla="*/ 0 w 13230"/>
                    <a:gd name="connsiteY30" fmla="*/ 1577701 h 2419682"/>
                    <a:gd name="connsiteX31" fmla="*/ 6615 w 13230"/>
                    <a:gd name="connsiteY31" fmla="*/ 1569524 h 2419682"/>
                    <a:gd name="connsiteX32" fmla="*/ 13230 w 13230"/>
                    <a:gd name="connsiteY32" fmla="*/ 1577701 h 2419682"/>
                    <a:gd name="connsiteX33" fmla="*/ 13230 w 13230"/>
                    <a:gd name="connsiteY33" fmla="*/ 1675787 h 2419682"/>
                    <a:gd name="connsiteX34" fmla="*/ 6615 w 13230"/>
                    <a:gd name="connsiteY34" fmla="*/ 1683964 h 2419682"/>
                    <a:gd name="connsiteX35" fmla="*/ 6615 w 13230"/>
                    <a:gd name="connsiteY35" fmla="*/ 1487773 h 2419682"/>
                    <a:gd name="connsiteX36" fmla="*/ 0 w 13230"/>
                    <a:gd name="connsiteY36" fmla="*/ 1479597 h 2419682"/>
                    <a:gd name="connsiteX37" fmla="*/ 0 w 13230"/>
                    <a:gd name="connsiteY37" fmla="*/ 1381510 h 2419682"/>
                    <a:gd name="connsiteX38" fmla="*/ 6615 w 13230"/>
                    <a:gd name="connsiteY38" fmla="*/ 1373334 h 2419682"/>
                    <a:gd name="connsiteX39" fmla="*/ 13230 w 13230"/>
                    <a:gd name="connsiteY39" fmla="*/ 1381510 h 2419682"/>
                    <a:gd name="connsiteX40" fmla="*/ 13230 w 13230"/>
                    <a:gd name="connsiteY40" fmla="*/ 1479597 h 2419682"/>
                    <a:gd name="connsiteX41" fmla="*/ 6615 w 13230"/>
                    <a:gd name="connsiteY41" fmla="*/ 1487773 h 2419682"/>
                    <a:gd name="connsiteX42" fmla="*/ 6615 w 13230"/>
                    <a:gd name="connsiteY42" fmla="*/ 1291583 h 2419682"/>
                    <a:gd name="connsiteX43" fmla="*/ 0 w 13230"/>
                    <a:gd name="connsiteY43" fmla="*/ 1283406 h 2419682"/>
                    <a:gd name="connsiteX44" fmla="*/ 0 w 13230"/>
                    <a:gd name="connsiteY44" fmla="*/ 1185320 h 2419682"/>
                    <a:gd name="connsiteX45" fmla="*/ 6615 w 13230"/>
                    <a:gd name="connsiteY45" fmla="*/ 1177143 h 2419682"/>
                    <a:gd name="connsiteX46" fmla="*/ 13230 w 13230"/>
                    <a:gd name="connsiteY46" fmla="*/ 1185320 h 2419682"/>
                    <a:gd name="connsiteX47" fmla="*/ 13230 w 13230"/>
                    <a:gd name="connsiteY47" fmla="*/ 1283406 h 2419682"/>
                    <a:gd name="connsiteX48" fmla="*/ 6615 w 13230"/>
                    <a:gd name="connsiteY48" fmla="*/ 1291583 h 2419682"/>
                    <a:gd name="connsiteX49" fmla="*/ 6615 w 13230"/>
                    <a:gd name="connsiteY49" fmla="*/ 1095392 h 2419682"/>
                    <a:gd name="connsiteX50" fmla="*/ 0 w 13230"/>
                    <a:gd name="connsiteY50" fmla="*/ 1087216 h 2419682"/>
                    <a:gd name="connsiteX51" fmla="*/ 0 w 13230"/>
                    <a:gd name="connsiteY51" fmla="*/ 989129 h 2419682"/>
                    <a:gd name="connsiteX52" fmla="*/ 6615 w 13230"/>
                    <a:gd name="connsiteY52" fmla="*/ 980953 h 2419682"/>
                    <a:gd name="connsiteX53" fmla="*/ 13230 w 13230"/>
                    <a:gd name="connsiteY53" fmla="*/ 989129 h 2419682"/>
                    <a:gd name="connsiteX54" fmla="*/ 13230 w 13230"/>
                    <a:gd name="connsiteY54" fmla="*/ 1087216 h 2419682"/>
                    <a:gd name="connsiteX55" fmla="*/ 6615 w 13230"/>
                    <a:gd name="connsiteY55" fmla="*/ 1095392 h 2419682"/>
                    <a:gd name="connsiteX56" fmla="*/ 6615 w 13230"/>
                    <a:gd name="connsiteY56" fmla="*/ 899202 h 2419682"/>
                    <a:gd name="connsiteX57" fmla="*/ 0 w 13230"/>
                    <a:gd name="connsiteY57" fmla="*/ 891025 h 2419682"/>
                    <a:gd name="connsiteX58" fmla="*/ 0 w 13230"/>
                    <a:gd name="connsiteY58" fmla="*/ 792939 h 2419682"/>
                    <a:gd name="connsiteX59" fmla="*/ 6615 w 13230"/>
                    <a:gd name="connsiteY59" fmla="*/ 784762 h 2419682"/>
                    <a:gd name="connsiteX60" fmla="*/ 13230 w 13230"/>
                    <a:gd name="connsiteY60" fmla="*/ 792939 h 2419682"/>
                    <a:gd name="connsiteX61" fmla="*/ 13230 w 13230"/>
                    <a:gd name="connsiteY61" fmla="*/ 891025 h 2419682"/>
                    <a:gd name="connsiteX62" fmla="*/ 6615 w 13230"/>
                    <a:gd name="connsiteY62" fmla="*/ 899202 h 2419682"/>
                    <a:gd name="connsiteX63" fmla="*/ 6615 w 13230"/>
                    <a:gd name="connsiteY63" fmla="*/ 703011 h 2419682"/>
                    <a:gd name="connsiteX64" fmla="*/ 0 w 13230"/>
                    <a:gd name="connsiteY64" fmla="*/ 694834 h 2419682"/>
                    <a:gd name="connsiteX65" fmla="*/ 0 w 13230"/>
                    <a:gd name="connsiteY65" fmla="*/ 596748 h 2419682"/>
                    <a:gd name="connsiteX66" fmla="*/ 6615 w 13230"/>
                    <a:gd name="connsiteY66" fmla="*/ 588572 h 2419682"/>
                    <a:gd name="connsiteX67" fmla="*/ 13230 w 13230"/>
                    <a:gd name="connsiteY67" fmla="*/ 596748 h 2419682"/>
                    <a:gd name="connsiteX68" fmla="*/ 13230 w 13230"/>
                    <a:gd name="connsiteY68" fmla="*/ 694834 h 2419682"/>
                    <a:gd name="connsiteX69" fmla="*/ 6615 w 13230"/>
                    <a:gd name="connsiteY69" fmla="*/ 703011 h 2419682"/>
                    <a:gd name="connsiteX70" fmla="*/ 6615 w 13230"/>
                    <a:gd name="connsiteY70" fmla="*/ 506821 h 2419682"/>
                    <a:gd name="connsiteX71" fmla="*/ 0 w 13230"/>
                    <a:gd name="connsiteY71" fmla="*/ 498644 h 2419682"/>
                    <a:gd name="connsiteX72" fmla="*/ 0 w 13230"/>
                    <a:gd name="connsiteY72" fmla="*/ 400558 h 2419682"/>
                    <a:gd name="connsiteX73" fmla="*/ 6615 w 13230"/>
                    <a:gd name="connsiteY73" fmla="*/ 392381 h 2419682"/>
                    <a:gd name="connsiteX74" fmla="*/ 13230 w 13230"/>
                    <a:gd name="connsiteY74" fmla="*/ 400558 h 2419682"/>
                    <a:gd name="connsiteX75" fmla="*/ 13230 w 13230"/>
                    <a:gd name="connsiteY75" fmla="*/ 498644 h 2419682"/>
                    <a:gd name="connsiteX76" fmla="*/ 6615 w 13230"/>
                    <a:gd name="connsiteY76" fmla="*/ 506821 h 2419682"/>
                    <a:gd name="connsiteX77" fmla="*/ 6615 w 13230"/>
                    <a:gd name="connsiteY77" fmla="*/ 310630 h 2419682"/>
                    <a:gd name="connsiteX78" fmla="*/ 0 w 13230"/>
                    <a:gd name="connsiteY78" fmla="*/ 302453 h 2419682"/>
                    <a:gd name="connsiteX79" fmla="*/ 0 w 13230"/>
                    <a:gd name="connsiteY79" fmla="*/ 204367 h 2419682"/>
                    <a:gd name="connsiteX80" fmla="*/ 6615 w 13230"/>
                    <a:gd name="connsiteY80" fmla="*/ 196190 h 2419682"/>
                    <a:gd name="connsiteX81" fmla="*/ 13230 w 13230"/>
                    <a:gd name="connsiteY81" fmla="*/ 204367 h 2419682"/>
                    <a:gd name="connsiteX82" fmla="*/ 13230 w 13230"/>
                    <a:gd name="connsiteY82" fmla="*/ 302453 h 2419682"/>
                    <a:gd name="connsiteX83" fmla="*/ 6615 w 13230"/>
                    <a:gd name="connsiteY83" fmla="*/ 310630 h 2419682"/>
                    <a:gd name="connsiteX84" fmla="*/ 6615 w 13230"/>
                    <a:gd name="connsiteY84" fmla="*/ 114440 h 2419682"/>
                    <a:gd name="connsiteX85" fmla="*/ 0 w 13230"/>
                    <a:gd name="connsiteY85" fmla="*/ 106263 h 2419682"/>
                    <a:gd name="connsiteX86" fmla="*/ 0 w 13230"/>
                    <a:gd name="connsiteY86" fmla="*/ 8177 h 2419682"/>
                    <a:gd name="connsiteX87" fmla="*/ 6615 w 13230"/>
                    <a:gd name="connsiteY87" fmla="*/ 0 h 2419682"/>
                    <a:gd name="connsiteX88" fmla="*/ 13230 w 13230"/>
                    <a:gd name="connsiteY88" fmla="*/ 8177 h 2419682"/>
                    <a:gd name="connsiteX89" fmla="*/ 13230 w 13230"/>
                    <a:gd name="connsiteY89" fmla="*/ 106263 h 2419682"/>
                    <a:gd name="connsiteX90" fmla="*/ 6615 w 13230"/>
                    <a:gd name="connsiteY90" fmla="*/ 114440 h 241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3230" h="2419682">
                      <a:moveTo>
                        <a:pt x="6615" y="2419683"/>
                      </a:moveTo>
                      <a:cubicBezTo>
                        <a:pt x="2095" y="2419683"/>
                        <a:pt x="0" y="2416026"/>
                        <a:pt x="0" y="2411506"/>
                      </a:cubicBezTo>
                      <a:lnTo>
                        <a:pt x="0" y="2362463"/>
                      </a:lnTo>
                      <a:cubicBezTo>
                        <a:pt x="0" y="2357943"/>
                        <a:pt x="2095" y="2354286"/>
                        <a:pt x="6615" y="2354286"/>
                      </a:cubicBezTo>
                      <a:cubicBezTo>
                        <a:pt x="11135" y="2354286"/>
                        <a:pt x="13230" y="2357943"/>
                        <a:pt x="13230" y="2362463"/>
                      </a:cubicBezTo>
                      <a:lnTo>
                        <a:pt x="13230" y="2411506"/>
                      </a:lnTo>
                      <a:cubicBezTo>
                        <a:pt x="13230" y="2416026"/>
                        <a:pt x="11135" y="2419683"/>
                        <a:pt x="6615" y="2419683"/>
                      </a:cubicBezTo>
                      <a:close/>
                      <a:moveTo>
                        <a:pt x="6615" y="2272536"/>
                      </a:moveTo>
                      <a:cubicBezTo>
                        <a:pt x="2095" y="2272536"/>
                        <a:pt x="0" y="2268879"/>
                        <a:pt x="0" y="2264358"/>
                      </a:cubicBezTo>
                      <a:lnTo>
                        <a:pt x="0" y="2166272"/>
                      </a:lnTo>
                      <a:cubicBezTo>
                        <a:pt x="0" y="2161752"/>
                        <a:pt x="2095" y="2158096"/>
                        <a:pt x="6615" y="2158096"/>
                      </a:cubicBezTo>
                      <a:cubicBezTo>
                        <a:pt x="11135" y="2158096"/>
                        <a:pt x="13230" y="2161752"/>
                        <a:pt x="13230" y="2166272"/>
                      </a:cubicBezTo>
                      <a:lnTo>
                        <a:pt x="13230" y="2264358"/>
                      </a:lnTo>
                      <a:cubicBezTo>
                        <a:pt x="13230" y="2268879"/>
                        <a:pt x="11135" y="2272536"/>
                        <a:pt x="6615" y="2272536"/>
                      </a:cubicBezTo>
                      <a:close/>
                      <a:moveTo>
                        <a:pt x="6615" y="2076345"/>
                      </a:moveTo>
                      <a:cubicBezTo>
                        <a:pt x="2095" y="2076345"/>
                        <a:pt x="0" y="2072688"/>
                        <a:pt x="0" y="2068168"/>
                      </a:cubicBezTo>
                      <a:lnTo>
                        <a:pt x="0" y="1970082"/>
                      </a:lnTo>
                      <a:cubicBezTo>
                        <a:pt x="0" y="1965562"/>
                        <a:pt x="2095" y="1961905"/>
                        <a:pt x="6615" y="1961905"/>
                      </a:cubicBezTo>
                      <a:cubicBezTo>
                        <a:pt x="11135" y="1961905"/>
                        <a:pt x="13230" y="1965562"/>
                        <a:pt x="13230" y="1970082"/>
                      </a:cubicBezTo>
                      <a:lnTo>
                        <a:pt x="13230" y="2068168"/>
                      </a:lnTo>
                      <a:cubicBezTo>
                        <a:pt x="13230" y="2072688"/>
                        <a:pt x="11135" y="2076345"/>
                        <a:pt x="6615" y="2076345"/>
                      </a:cubicBezTo>
                      <a:close/>
                      <a:moveTo>
                        <a:pt x="6615" y="1880154"/>
                      </a:moveTo>
                      <a:cubicBezTo>
                        <a:pt x="2095" y="1880154"/>
                        <a:pt x="0" y="1876498"/>
                        <a:pt x="0" y="1871978"/>
                      </a:cubicBezTo>
                      <a:lnTo>
                        <a:pt x="0" y="1773892"/>
                      </a:lnTo>
                      <a:cubicBezTo>
                        <a:pt x="0" y="1769371"/>
                        <a:pt x="2095" y="1765714"/>
                        <a:pt x="6615" y="1765714"/>
                      </a:cubicBezTo>
                      <a:cubicBezTo>
                        <a:pt x="11135" y="1765714"/>
                        <a:pt x="13230" y="1769371"/>
                        <a:pt x="13230" y="1773892"/>
                      </a:cubicBezTo>
                      <a:lnTo>
                        <a:pt x="13230" y="1871978"/>
                      </a:lnTo>
                      <a:cubicBezTo>
                        <a:pt x="13230" y="1876498"/>
                        <a:pt x="11135" y="1880154"/>
                        <a:pt x="6615" y="1880154"/>
                      </a:cubicBezTo>
                      <a:close/>
                      <a:moveTo>
                        <a:pt x="6615" y="1683964"/>
                      </a:moveTo>
                      <a:cubicBezTo>
                        <a:pt x="2095" y="1683964"/>
                        <a:pt x="0" y="1680307"/>
                        <a:pt x="0" y="1675787"/>
                      </a:cubicBezTo>
                      <a:lnTo>
                        <a:pt x="0" y="1577701"/>
                      </a:lnTo>
                      <a:cubicBezTo>
                        <a:pt x="0" y="1573181"/>
                        <a:pt x="2095" y="1569524"/>
                        <a:pt x="6615" y="1569524"/>
                      </a:cubicBezTo>
                      <a:cubicBezTo>
                        <a:pt x="11135" y="1569524"/>
                        <a:pt x="13230" y="1573181"/>
                        <a:pt x="13230" y="1577701"/>
                      </a:cubicBezTo>
                      <a:lnTo>
                        <a:pt x="13230" y="1675787"/>
                      </a:lnTo>
                      <a:cubicBezTo>
                        <a:pt x="13230" y="1680307"/>
                        <a:pt x="11135" y="1683964"/>
                        <a:pt x="6615" y="1683964"/>
                      </a:cubicBezTo>
                      <a:close/>
                      <a:moveTo>
                        <a:pt x="6615" y="1487773"/>
                      </a:moveTo>
                      <a:cubicBezTo>
                        <a:pt x="2095" y="1487773"/>
                        <a:pt x="0" y="1484117"/>
                        <a:pt x="0" y="1479597"/>
                      </a:cubicBezTo>
                      <a:lnTo>
                        <a:pt x="0" y="1381510"/>
                      </a:lnTo>
                      <a:cubicBezTo>
                        <a:pt x="0" y="1376990"/>
                        <a:pt x="2095" y="1373334"/>
                        <a:pt x="6615" y="1373334"/>
                      </a:cubicBezTo>
                      <a:cubicBezTo>
                        <a:pt x="11135" y="1373334"/>
                        <a:pt x="13230" y="1376990"/>
                        <a:pt x="13230" y="1381510"/>
                      </a:cubicBezTo>
                      <a:lnTo>
                        <a:pt x="13230" y="1479597"/>
                      </a:lnTo>
                      <a:cubicBezTo>
                        <a:pt x="13230" y="1484117"/>
                        <a:pt x="11135" y="1487773"/>
                        <a:pt x="6615" y="1487773"/>
                      </a:cubicBezTo>
                      <a:close/>
                      <a:moveTo>
                        <a:pt x="6615" y="1291583"/>
                      </a:moveTo>
                      <a:cubicBezTo>
                        <a:pt x="2095" y="1291583"/>
                        <a:pt x="0" y="1287926"/>
                        <a:pt x="0" y="1283406"/>
                      </a:cubicBezTo>
                      <a:lnTo>
                        <a:pt x="0" y="1185320"/>
                      </a:lnTo>
                      <a:cubicBezTo>
                        <a:pt x="0" y="1180800"/>
                        <a:pt x="2095" y="1177143"/>
                        <a:pt x="6615" y="1177143"/>
                      </a:cubicBezTo>
                      <a:cubicBezTo>
                        <a:pt x="11135" y="1177143"/>
                        <a:pt x="13230" y="1180800"/>
                        <a:pt x="13230" y="1185320"/>
                      </a:cubicBezTo>
                      <a:lnTo>
                        <a:pt x="13230" y="1283406"/>
                      </a:lnTo>
                      <a:cubicBezTo>
                        <a:pt x="13230" y="1287926"/>
                        <a:pt x="11135" y="1291583"/>
                        <a:pt x="6615" y="1291583"/>
                      </a:cubicBezTo>
                      <a:close/>
                      <a:moveTo>
                        <a:pt x="6615" y="1095392"/>
                      </a:moveTo>
                      <a:cubicBezTo>
                        <a:pt x="2095" y="1095392"/>
                        <a:pt x="0" y="1091736"/>
                        <a:pt x="0" y="1087216"/>
                      </a:cubicBezTo>
                      <a:lnTo>
                        <a:pt x="0" y="989129"/>
                      </a:lnTo>
                      <a:cubicBezTo>
                        <a:pt x="0" y="984609"/>
                        <a:pt x="2095" y="980953"/>
                        <a:pt x="6615" y="980953"/>
                      </a:cubicBezTo>
                      <a:cubicBezTo>
                        <a:pt x="11135" y="980953"/>
                        <a:pt x="13230" y="984609"/>
                        <a:pt x="13230" y="989129"/>
                      </a:cubicBezTo>
                      <a:lnTo>
                        <a:pt x="13230" y="1087216"/>
                      </a:lnTo>
                      <a:cubicBezTo>
                        <a:pt x="13230" y="1091736"/>
                        <a:pt x="11135" y="1095392"/>
                        <a:pt x="6615" y="1095392"/>
                      </a:cubicBezTo>
                      <a:close/>
                      <a:moveTo>
                        <a:pt x="6615" y="899202"/>
                      </a:moveTo>
                      <a:cubicBezTo>
                        <a:pt x="2095" y="899202"/>
                        <a:pt x="0" y="895545"/>
                        <a:pt x="0" y="891025"/>
                      </a:cubicBezTo>
                      <a:lnTo>
                        <a:pt x="0" y="792939"/>
                      </a:lnTo>
                      <a:cubicBezTo>
                        <a:pt x="0" y="788419"/>
                        <a:pt x="2095" y="784762"/>
                        <a:pt x="6615" y="784762"/>
                      </a:cubicBezTo>
                      <a:cubicBezTo>
                        <a:pt x="11135" y="784762"/>
                        <a:pt x="13230" y="788419"/>
                        <a:pt x="13230" y="792939"/>
                      </a:cubicBezTo>
                      <a:lnTo>
                        <a:pt x="13230" y="891025"/>
                      </a:lnTo>
                      <a:cubicBezTo>
                        <a:pt x="13230" y="895545"/>
                        <a:pt x="11135" y="899202"/>
                        <a:pt x="6615" y="899202"/>
                      </a:cubicBezTo>
                      <a:close/>
                      <a:moveTo>
                        <a:pt x="6615" y="703011"/>
                      </a:moveTo>
                      <a:cubicBezTo>
                        <a:pt x="2095" y="703011"/>
                        <a:pt x="0" y="699355"/>
                        <a:pt x="0" y="694834"/>
                      </a:cubicBezTo>
                      <a:lnTo>
                        <a:pt x="0" y="596748"/>
                      </a:lnTo>
                      <a:cubicBezTo>
                        <a:pt x="0" y="592228"/>
                        <a:pt x="2095" y="588572"/>
                        <a:pt x="6615" y="588572"/>
                      </a:cubicBezTo>
                      <a:cubicBezTo>
                        <a:pt x="11135" y="588572"/>
                        <a:pt x="13230" y="592228"/>
                        <a:pt x="13230" y="596748"/>
                      </a:cubicBezTo>
                      <a:lnTo>
                        <a:pt x="13230" y="694834"/>
                      </a:lnTo>
                      <a:cubicBezTo>
                        <a:pt x="13230" y="699355"/>
                        <a:pt x="11135" y="703011"/>
                        <a:pt x="6615" y="703011"/>
                      </a:cubicBezTo>
                      <a:close/>
                      <a:moveTo>
                        <a:pt x="6615" y="506821"/>
                      </a:moveTo>
                      <a:cubicBezTo>
                        <a:pt x="2095" y="506821"/>
                        <a:pt x="0" y="503164"/>
                        <a:pt x="0" y="498644"/>
                      </a:cubicBezTo>
                      <a:lnTo>
                        <a:pt x="0" y="400558"/>
                      </a:lnTo>
                      <a:cubicBezTo>
                        <a:pt x="0" y="396038"/>
                        <a:pt x="2095" y="392381"/>
                        <a:pt x="6615" y="392381"/>
                      </a:cubicBezTo>
                      <a:cubicBezTo>
                        <a:pt x="11135" y="392381"/>
                        <a:pt x="13230" y="396038"/>
                        <a:pt x="13230" y="400558"/>
                      </a:cubicBezTo>
                      <a:lnTo>
                        <a:pt x="13230" y="498644"/>
                      </a:lnTo>
                      <a:cubicBezTo>
                        <a:pt x="13230" y="503164"/>
                        <a:pt x="11135" y="506821"/>
                        <a:pt x="6615" y="506821"/>
                      </a:cubicBezTo>
                      <a:close/>
                      <a:moveTo>
                        <a:pt x="6615" y="310630"/>
                      </a:moveTo>
                      <a:cubicBezTo>
                        <a:pt x="2095" y="310630"/>
                        <a:pt x="0" y="306974"/>
                        <a:pt x="0" y="302453"/>
                      </a:cubicBezTo>
                      <a:lnTo>
                        <a:pt x="0" y="204367"/>
                      </a:lnTo>
                      <a:cubicBezTo>
                        <a:pt x="0" y="199847"/>
                        <a:pt x="2095" y="196190"/>
                        <a:pt x="6615" y="196190"/>
                      </a:cubicBezTo>
                      <a:cubicBezTo>
                        <a:pt x="11135" y="196190"/>
                        <a:pt x="13230" y="199847"/>
                        <a:pt x="13230" y="204367"/>
                      </a:cubicBezTo>
                      <a:lnTo>
                        <a:pt x="13230" y="302453"/>
                      </a:lnTo>
                      <a:cubicBezTo>
                        <a:pt x="13230" y="306974"/>
                        <a:pt x="11135" y="310630"/>
                        <a:pt x="6615" y="310630"/>
                      </a:cubicBezTo>
                      <a:close/>
                      <a:moveTo>
                        <a:pt x="6615" y="114440"/>
                      </a:moveTo>
                      <a:cubicBezTo>
                        <a:pt x="2095" y="114440"/>
                        <a:pt x="0" y="110783"/>
                        <a:pt x="0" y="106263"/>
                      </a:cubicBezTo>
                      <a:lnTo>
                        <a:pt x="0" y="8177"/>
                      </a:lnTo>
                      <a:cubicBezTo>
                        <a:pt x="0" y="3657"/>
                        <a:pt x="2095" y="0"/>
                        <a:pt x="6615" y="0"/>
                      </a:cubicBezTo>
                      <a:cubicBezTo>
                        <a:pt x="11135" y="0"/>
                        <a:pt x="13230" y="3657"/>
                        <a:pt x="13230" y="8177"/>
                      </a:cubicBezTo>
                      <a:lnTo>
                        <a:pt x="13230" y="106263"/>
                      </a:lnTo>
                      <a:cubicBezTo>
                        <a:pt x="13230" y="110783"/>
                        <a:pt x="11135" y="114440"/>
                        <a:pt x="6615" y="114440"/>
                      </a:cubicBezTo>
                      <a:close/>
                    </a:path>
                  </a:pathLst>
                </a:custGeom>
                <a:solidFill>
                  <a:srgbClr val="BFC8D6"/>
                </a:solidFill>
                <a:ln w="1836" cap="flat">
                  <a:noFill/>
                  <a:prstDash val="solid"/>
                  <a:miter/>
                </a:ln>
              </p:spPr>
              <p:txBody>
                <a:bodyPr rtlCol="0" anchor="ctr"/>
                <a:lstStyle/>
                <a:p>
                  <a:endParaRPr lang="en-US"/>
                </a:p>
              </p:txBody>
            </p:sp>
            <p:sp>
              <p:nvSpPr>
                <p:cNvPr id="276" name="Freeform: Shape 46">
                  <a:extLst>
                    <a:ext uri="{FF2B5EF4-FFF2-40B4-BE49-F238E27FC236}">
                      <a16:creationId xmlns:a16="http://schemas.microsoft.com/office/drawing/2014/main" id="{91410B07-EB7B-A8E1-6580-38B2DE5A3E5F}"/>
                    </a:ext>
                  </a:extLst>
                </p:cNvPr>
                <p:cNvSpPr/>
                <p:nvPr/>
              </p:nvSpPr>
              <p:spPr>
                <a:xfrm>
                  <a:off x="7858567" y="4241663"/>
                  <a:ext cx="13230" cy="65396"/>
                </a:xfrm>
                <a:custGeom>
                  <a:avLst/>
                  <a:gdLst>
                    <a:gd name="connsiteX0" fmla="*/ 6615 w 13230"/>
                    <a:gd name="connsiteY0" fmla="*/ 65397 h 65396"/>
                    <a:gd name="connsiteX1" fmla="*/ 0 w 13230"/>
                    <a:gd name="connsiteY1" fmla="*/ 57220 h 65396"/>
                    <a:gd name="connsiteX2" fmla="*/ 0 w 13230"/>
                    <a:gd name="connsiteY2" fmla="*/ 8177 h 65396"/>
                    <a:gd name="connsiteX3" fmla="*/ 6615 w 13230"/>
                    <a:gd name="connsiteY3" fmla="*/ 0 h 65396"/>
                    <a:gd name="connsiteX4" fmla="*/ 13230 w 13230"/>
                    <a:gd name="connsiteY4" fmla="*/ 8177 h 65396"/>
                    <a:gd name="connsiteX5" fmla="*/ 13230 w 13230"/>
                    <a:gd name="connsiteY5" fmla="*/ 57220 h 65396"/>
                    <a:gd name="connsiteX6" fmla="*/ 6615 w 13230"/>
                    <a:gd name="connsiteY6" fmla="*/ 65397 h 6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30" h="65396">
                      <a:moveTo>
                        <a:pt x="6615" y="65397"/>
                      </a:moveTo>
                      <a:cubicBezTo>
                        <a:pt x="2095" y="65397"/>
                        <a:pt x="0" y="61740"/>
                        <a:pt x="0" y="57220"/>
                      </a:cubicBezTo>
                      <a:lnTo>
                        <a:pt x="0" y="8177"/>
                      </a:lnTo>
                      <a:cubicBezTo>
                        <a:pt x="0" y="3657"/>
                        <a:pt x="2095" y="0"/>
                        <a:pt x="6615" y="0"/>
                      </a:cubicBezTo>
                      <a:cubicBezTo>
                        <a:pt x="11135" y="0"/>
                        <a:pt x="13230" y="3657"/>
                        <a:pt x="13230" y="8177"/>
                      </a:cubicBezTo>
                      <a:lnTo>
                        <a:pt x="13230" y="57220"/>
                      </a:lnTo>
                      <a:cubicBezTo>
                        <a:pt x="13230" y="61740"/>
                        <a:pt x="11135" y="65397"/>
                        <a:pt x="6615" y="65397"/>
                      </a:cubicBezTo>
                      <a:close/>
                    </a:path>
                  </a:pathLst>
                </a:custGeom>
                <a:solidFill>
                  <a:srgbClr val="BFC8D6"/>
                </a:solidFill>
                <a:ln w="1836" cap="flat">
                  <a:noFill/>
                  <a:prstDash val="solid"/>
                  <a:miter/>
                </a:ln>
              </p:spPr>
              <p:txBody>
                <a:bodyPr rtlCol="0" anchor="ctr"/>
                <a:lstStyle/>
                <a:p>
                  <a:endParaRPr lang="en-US"/>
                </a:p>
              </p:txBody>
            </p:sp>
          </p:grpSp>
        </p:grpSp>
        <p:grpSp>
          <p:nvGrpSpPr>
            <p:cNvPr id="190" name="Graphic 13">
              <a:extLst>
                <a:ext uri="{FF2B5EF4-FFF2-40B4-BE49-F238E27FC236}">
                  <a16:creationId xmlns:a16="http://schemas.microsoft.com/office/drawing/2014/main" id="{0C9C903E-488C-30B2-25F5-1C61EBD1E6CB}"/>
                </a:ext>
              </a:extLst>
            </p:cNvPr>
            <p:cNvGrpSpPr/>
            <p:nvPr/>
          </p:nvGrpSpPr>
          <p:grpSpPr>
            <a:xfrm>
              <a:off x="8327829" y="1937723"/>
              <a:ext cx="1949318" cy="2412480"/>
              <a:chOff x="8327829" y="1937723"/>
              <a:chExt cx="1949318" cy="2412480"/>
            </a:xfrm>
          </p:grpSpPr>
          <p:sp>
            <p:nvSpPr>
              <p:cNvPr id="264" name="Freeform: Shape 49">
                <a:extLst>
                  <a:ext uri="{FF2B5EF4-FFF2-40B4-BE49-F238E27FC236}">
                    <a16:creationId xmlns:a16="http://schemas.microsoft.com/office/drawing/2014/main" id="{5FCE8E6E-FBC7-05AE-39E0-EE5C1EA88F8E}"/>
                  </a:ext>
                </a:extLst>
              </p:cNvPr>
              <p:cNvSpPr/>
              <p:nvPr/>
            </p:nvSpPr>
            <p:spPr>
              <a:xfrm>
                <a:off x="8327829" y="1937723"/>
                <a:ext cx="1913505" cy="2412480"/>
              </a:xfrm>
              <a:custGeom>
                <a:avLst/>
                <a:gdLst>
                  <a:gd name="connsiteX0" fmla="*/ 978711 w 1913505"/>
                  <a:gd name="connsiteY0" fmla="*/ 2412371 h 2412480"/>
                  <a:gd name="connsiteX1" fmla="*/ 841504 w 1913505"/>
                  <a:gd name="connsiteY1" fmla="*/ 2376889 h 2412480"/>
                  <a:gd name="connsiteX2" fmla="*/ 364745 w 1913505"/>
                  <a:gd name="connsiteY2" fmla="*/ 2015562 h 2412480"/>
                  <a:gd name="connsiteX3" fmla="*/ 5568 w 1913505"/>
                  <a:gd name="connsiteY3" fmla="*/ 1394760 h 2412480"/>
                  <a:gd name="connsiteX4" fmla="*/ 5145 w 1913505"/>
                  <a:gd name="connsiteY4" fmla="*/ 1391545 h 2412480"/>
                  <a:gd name="connsiteX5" fmla="*/ 0 w 1913505"/>
                  <a:gd name="connsiteY5" fmla="*/ 514466 h 2412480"/>
                  <a:gd name="connsiteX6" fmla="*/ 325330 w 1913505"/>
                  <a:gd name="connsiteY6" fmla="*/ 107973 h 2412480"/>
                  <a:gd name="connsiteX7" fmla="*/ 978711 w 1913505"/>
                  <a:gd name="connsiteY7" fmla="*/ 847 h 2412480"/>
                  <a:gd name="connsiteX8" fmla="*/ 1612228 w 1913505"/>
                  <a:gd name="connsiteY8" fmla="*/ 141398 h 2412480"/>
                  <a:gd name="connsiteX9" fmla="*/ 1913505 w 1913505"/>
                  <a:gd name="connsiteY9" fmla="*/ 545245 h 2412480"/>
                  <a:gd name="connsiteX10" fmla="*/ 1908801 w 1913505"/>
                  <a:gd name="connsiteY10" fmla="*/ 1383294 h 2412480"/>
                  <a:gd name="connsiteX11" fmla="*/ 1908415 w 1913505"/>
                  <a:gd name="connsiteY11" fmla="*/ 1386381 h 2412480"/>
                  <a:gd name="connsiteX12" fmla="*/ 1575110 w 1913505"/>
                  <a:gd name="connsiteY12" fmla="*/ 1992427 h 2412480"/>
                  <a:gd name="connsiteX13" fmla="*/ 1115035 w 1913505"/>
                  <a:gd name="connsiteY13" fmla="*/ 2369245 h 2412480"/>
                  <a:gd name="connsiteX14" fmla="*/ 978729 w 1913505"/>
                  <a:gd name="connsiteY14" fmla="*/ 2412390 h 241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13505" h="2412480">
                    <a:moveTo>
                      <a:pt x="978711" y="2412371"/>
                    </a:moveTo>
                    <a:cubicBezTo>
                      <a:pt x="930054" y="2413786"/>
                      <a:pt x="882609" y="2401511"/>
                      <a:pt x="841504" y="2376889"/>
                    </a:cubicBezTo>
                    <a:cubicBezTo>
                      <a:pt x="716278" y="2301827"/>
                      <a:pt x="531223" y="2177850"/>
                      <a:pt x="364745" y="2015562"/>
                    </a:cubicBezTo>
                    <a:cubicBezTo>
                      <a:pt x="153505" y="1809632"/>
                      <a:pt x="32138" y="1600304"/>
                      <a:pt x="5568" y="1394760"/>
                    </a:cubicBezTo>
                    <a:lnTo>
                      <a:pt x="5145" y="1391545"/>
                    </a:lnTo>
                    <a:lnTo>
                      <a:pt x="0" y="514466"/>
                    </a:lnTo>
                    <a:cubicBezTo>
                      <a:pt x="0" y="341134"/>
                      <a:pt x="113062" y="200418"/>
                      <a:pt x="325330" y="107973"/>
                    </a:cubicBezTo>
                    <a:cubicBezTo>
                      <a:pt x="500702" y="31588"/>
                      <a:pt x="733147" y="-6264"/>
                      <a:pt x="978711" y="847"/>
                    </a:cubicBezTo>
                    <a:cubicBezTo>
                      <a:pt x="1221409" y="7866"/>
                      <a:pt x="1445989" y="57956"/>
                      <a:pt x="1612228" y="141398"/>
                    </a:cubicBezTo>
                    <a:cubicBezTo>
                      <a:pt x="1809815" y="240586"/>
                      <a:pt x="1913505" y="379979"/>
                      <a:pt x="1913505" y="545245"/>
                    </a:cubicBezTo>
                    <a:lnTo>
                      <a:pt x="1908801" y="1383294"/>
                    </a:lnTo>
                    <a:lnTo>
                      <a:pt x="1908415" y="1386381"/>
                    </a:lnTo>
                    <a:cubicBezTo>
                      <a:pt x="1884142" y="1583215"/>
                      <a:pt x="1772477" y="1786682"/>
                      <a:pt x="1575110" y="1992427"/>
                    </a:cubicBezTo>
                    <a:cubicBezTo>
                      <a:pt x="1416791" y="2157454"/>
                      <a:pt x="1237891" y="2288229"/>
                      <a:pt x="1115035" y="2369245"/>
                    </a:cubicBezTo>
                    <a:cubicBezTo>
                      <a:pt x="1074390" y="2396054"/>
                      <a:pt x="1027258" y="2410993"/>
                      <a:pt x="978729" y="2412390"/>
                    </a:cubicBezTo>
                    <a:close/>
                  </a:path>
                </a:pathLst>
              </a:custGeom>
              <a:solidFill>
                <a:srgbClr val="243F50"/>
              </a:solidFill>
              <a:ln w="1836" cap="flat">
                <a:noFill/>
                <a:prstDash val="solid"/>
                <a:miter/>
              </a:ln>
            </p:spPr>
            <p:txBody>
              <a:bodyPr rtlCol="0" anchor="ctr"/>
              <a:lstStyle/>
              <a:p>
                <a:endParaRPr lang="en-US"/>
              </a:p>
            </p:txBody>
          </p:sp>
          <p:sp>
            <p:nvSpPr>
              <p:cNvPr id="265" name="Freeform: Shape 50">
                <a:extLst>
                  <a:ext uri="{FF2B5EF4-FFF2-40B4-BE49-F238E27FC236}">
                    <a16:creationId xmlns:a16="http://schemas.microsoft.com/office/drawing/2014/main" id="{B884B792-B48C-AD85-79D1-90760C0DC1B0}"/>
                  </a:ext>
                </a:extLst>
              </p:cNvPr>
              <p:cNvSpPr/>
              <p:nvPr/>
            </p:nvSpPr>
            <p:spPr>
              <a:xfrm>
                <a:off x="8388945" y="1937723"/>
                <a:ext cx="1888202" cy="2412480"/>
              </a:xfrm>
              <a:custGeom>
                <a:avLst/>
                <a:gdLst>
                  <a:gd name="connsiteX0" fmla="*/ 965756 w 1888202"/>
                  <a:gd name="connsiteY0" fmla="*/ 2412371 h 2412480"/>
                  <a:gd name="connsiteX1" fmla="*/ 830369 w 1888202"/>
                  <a:gd name="connsiteY1" fmla="*/ 2376889 h 2412480"/>
                  <a:gd name="connsiteX2" fmla="*/ 359912 w 1888202"/>
                  <a:gd name="connsiteY2" fmla="*/ 2015562 h 2412480"/>
                  <a:gd name="connsiteX3" fmla="*/ 5494 w 1888202"/>
                  <a:gd name="connsiteY3" fmla="*/ 1394760 h 2412480"/>
                  <a:gd name="connsiteX4" fmla="*/ 5090 w 1888202"/>
                  <a:gd name="connsiteY4" fmla="*/ 1391545 h 2412480"/>
                  <a:gd name="connsiteX5" fmla="*/ 0 w 1888202"/>
                  <a:gd name="connsiteY5" fmla="*/ 514466 h 2412480"/>
                  <a:gd name="connsiteX6" fmla="*/ 321031 w 1888202"/>
                  <a:gd name="connsiteY6" fmla="*/ 107973 h 2412480"/>
                  <a:gd name="connsiteX7" fmla="*/ 965775 w 1888202"/>
                  <a:gd name="connsiteY7" fmla="*/ 847 h 2412480"/>
                  <a:gd name="connsiteX8" fmla="*/ 1590913 w 1888202"/>
                  <a:gd name="connsiteY8" fmla="*/ 141398 h 2412480"/>
                  <a:gd name="connsiteX9" fmla="*/ 1888203 w 1888202"/>
                  <a:gd name="connsiteY9" fmla="*/ 545245 h 2412480"/>
                  <a:gd name="connsiteX10" fmla="*/ 1883572 w 1888202"/>
                  <a:gd name="connsiteY10" fmla="*/ 1383294 h 2412480"/>
                  <a:gd name="connsiteX11" fmla="*/ 1883205 w 1888202"/>
                  <a:gd name="connsiteY11" fmla="*/ 1386381 h 2412480"/>
                  <a:gd name="connsiteX12" fmla="*/ 1554291 w 1888202"/>
                  <a:gd name="connsiteY12" fmla="*/ 1992427 h 2412480"/>
                  <a:gd name="connsiteX13" fmla="*/ 1100299 w 1888202"/>
                  <a:gd name="connsiteY13" fmla="*/ 2369245 h 2412480"/>
                  <a:gd name="connsiteX14" fmla="*/ 965793 w 1888202"/>
                  <a:gd name="connsiteY14" fmla="*/ 2412390 h 241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202" h="2412480">
                    <a:moveTo>
                      <a:pt x="965756" y="2412371"/>
                    </a:moveTo>
                    <a:cubicBezTo>
                      <a:pt x="917742" y="2413786"/>
                      <a:pt x="870923" y="2401511"/>
                      <a:pt x="830369" y="2376889"/>
                    </a:cubicBezTo>
                    <a:cubicBezTo>
                      <a:pt x="706797" y="2301827"/>
                      <a:pt x="524185" y="2177850"/>
                      <a:pt x="359912" y="2015562"/>
                    </a:cubicBezTo>
                    <a:cubicBezTo>
                      <a:pt x="151466" y="1809632"/>
                      <a:pt x="31697" y="1600304"/>
                      <a:pt x="5494" y="1394760"/>
                    </a:cubicBezTo>
                    <a:lnTo>
                      <a:pt x="5090" y="1391545"/>
                    </a:lnTo>
                    <a:lnTo>
                      <a:pt x="0" y="514466"/>
                    </a:lnTo>
                    <a:cubicBezTo>
                      <a:pt x="0" y="341134"/>
                      <a:pt x="111573" y="200418"/>
                      <a:pt x="321031" y="107973"/>
                    </a:cubicBezTo>
                    <a:cubicBezTo>
                      <a:pt x="494087" y="31588"/>
                      <a:pt x="723463" y="-6264"/>
                      <a:pt x="965775" y="847"/>
                    </a:cubicBezTo>
                    <a:cubicBezTo>
                      <a:pt x="1205275" y="7866"/>
                      <a:pt x="1426879" y="57956"/>
                      <a:pt x="1590913" y="141398"/>
                    </a:cubicBezTo>
                    <a:cubicBezTo>
                      <a:pt x="1785909" y="240586"/>
                      <a:pt x="1888203" y="379979"/>
                      <a:pt x="1888203" y="545245"/>
                    </a:cubicBezTo>
                    <a:lnTo>
                      <a:pt x="1883572" y="1383294"/>
                    </a:lnTo>
                    <a:lnTo>
                      <a:pt x="1883205" y="1386381"/>
                    </a:lnTo>
                    <a:cubicBezTo>
                      <a:pt x="1859262" y="1583215"/>
                      <a:pt x="1749067" y="1786682"/>
                      <a:pt x="1554291" y="1992427"/>
                    </a:cubicBezTo>
                    <a:cubicBezTo>
                      <a:pt x="1398067" y="2157454"/>
                      <a:pt x="1221537" y="2288229"/>
                      <a:pt x="1100299" y="2369245"/>
                    </a:cubicBezTo>
                    <a:cubicBezTo>
                      <a:pt x="1060186" y="2396054"/>
                      <a:pt x="1013679" y="2410993"/>
                      <a:pt x="965793" y="2412390"/>
                    </a:cubicBezTo>
                    <a:close/>
                  </a:path>
                </a:pathLst>
              </a:custGeom>
              <a:solidFill>
                <a:srgbClr val="37617A"/>
              </a:solidFill>
              <a:ln w="1836" cap="flat">
                <a:noFill/>
                <a:prstDash val="solid"/>
                <a:miter/>
              </a:ln>
            </p:spPr>
            <p:txBody>
              <a:bodyPr rtlCol="0" anchor="ctr"/>
              <a:lstStyle/>
              <a:p>
                <a:endParaRPr lang="en-US"/>
              </a:p>
            </p:txBody>
          </p:sp>
          <p:sp>
            <p:nvSpPr>
              <p:cNvPr id="266" name="Freeform: Shape 51">
                <a:extLst>
                  <a:ext uri="{FF2B5EF4-FFF2-40B4-BE49-F238E27FC236}">
                    <a16:creationId xmlns:a16="http://schemas.microsoft.com/office/drawing/2014/main" id="{72E02361-49C4-E4F1-24F3-C9D8A3129276}"/>
                  </a:ext>
                </a:extLst>
              </p:cNvPr>
              <p:cNvSpPr/>
              <p:nvPr/>
            </p:nvSpPr>
            <p:spPr>
              <a:xfrm>
                <a:off x="8446845" y="1991569"/>
                <a:ext cx="1802593" cy="2304482"/>
              </a:xfrm>
              <a:custGeom>
                <a:avLst/>
                <a:gdLst>
                  <a:gd name="connsiteX0" fmla="*/ 0 w 1802593"/>
                  <a:gd name="connsiteY0" fmla="*/ 461227 h 2304482"/>
                  <a:gd name="connsiteX1" fmla="*/ 5127 w 1802593"/>
                  <a:gd name="connsiteY1" fmla="*/ 1333877 h 2304482"/>
                  <a:gd name="connsiteX2" fmla="*/ 813740 w 1802593"/>
                  <a:gd name="connsiteY2" fmla="*/ 2276572 h 2304482"/>
                  <a:gd name="connsiteX3" fmla="*/ 1027313 w 1802593"/>
                  <a:gd name="connsiteY3" fmla="*/ 2270821 h 2304482"/>
                  <a:gd name="connsiteX4" fmla="*/ 1797908 w 1802593"/>
                  <a:gd name="connsiteY4" fmla="*/ 1326251 h 2304482"/>
                  <a:gd name="connsiteX5" fmla="*/ 1802593 w 1802593"/>
                  <a:gd name="connsiteY5" fmla="*/ 490498 h 2304482"/>
                  <a:gd name="connsiteX6" fmla="*/ 0 w 1802593"/>
                  <a:gd name="connsiteY6" fmla="*/ 461227 h 2304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2593" h="2304482">
                    <a:moveTo>
                      <a:pt x="0" y="461227"/>
                    </a:moveTo>
                    <a:lnTo>
                      <a:pt x="5127" y="1333877"/>
                    </a:lnTo>
                    <a:cubicBezTo>
                      <a:pt x="62567" y="1779123"/>
                      <a:pt x="585834" y="2139605"/>
                      <a:pt x="813740" y="2276572"/>
                    </a:cubicBezTo>
                    <a:cubicBezTo>
                      <a:pt x="879026" y="2315803"/>
                      <a:pt x="962504" y="2313488"/>
                      <a:pt x="1027313" y="2270821"/>
                    </a:cubicBezTo>
                    <a:cubicBezTo>
                      <a:pt x="1250460" y="2123986"/>
                      <a:pt x="1745061" y="1754335"/>
                      <a:pt x="1797908" y="1326251"/>
                    </a:cubicBezTo>
                    <a:lnTo>
                      <a:pt x="1802593" y="490498"/>
                    </a:lnTo>
                    <a:cubicBezTo>
                      <a:pt x="1802593" y="-129550"/>
                      <a:pt x="0" y="-186237"/>
                      <a:pt x="0" y="461227"/>
                    </a:cubicBezTo>
                    <a:close/>
                  </a:path>
                </a:pathLst>
              </a:custGeom>
              <a:solidFill>
                <a:srgbClr val="37617A"/>
              </a:solidFill>
              <a:ln w="1836" cap="flat">
                <a:noFill/>
                <a:prstDash val="solid"/>
                <a:miter/>
              </a:ln>
            </p:spPr>
            <p:txBody>
              <a:bodyPr rtlCol="0" anchor="ctr"/>
              <a:lstStyle/>
              <a:p>
                <a:endParaRPr lang="en-US"/>
              </a:p>
            </p:txBody>
          </p:sp>
          <p:sp>
            <p:nvSpPr>
              <p:cNvPr id="267" name="Freeform: Shape 52">
                <a:extLst>
                  <a:ext uri="{FF2B5EF4-FFF2-40B4-BE49-F238E27FC236}">
                    <a16:creationId xmlns:a16="http://schemas.microsoft.com/office/drawing/2014/main" id="{F310226B-B9DD-F0E8-FA6B-ADE2FB1832F7}"/>
                  </a:ext>
                </a:extLst>
              </p:cNvPr>
              <p:cNvSpPr/>
              <p:nvPr/>
            </p:nvSpPr>
            <p:spPr>
              <a:xfrm>
                <a:off x="8619625" y="2154518"/>
                <a:ext cx="1470078" cy="1979136"/>
              </a:xfrm>
              <a:custGeom>
                <a:avLst/>
                <a:gdLst>
                  <a:gd name="connsiteX0" fmla="*/ 748012 w 1470078"/>
                  <a:gd name="connsiteY0" fmla="*/ 1979118 h 1979136"/>
                  <a:gd name="connsiteX1" fmla="*/ 731125 w 1470078"/>
                  <a:gd name="connsiteY1" fmla="*/ 1974653 h 1979136"/>
                  <a:gd name="connsiteX2" fmla="*/ 297143 w 1470078"/>
                  <a:gd name="connsiteY2" fmla="*/ 1643369 h 1979136"/>
                  <a:gd name="connsiteX3" fmla="*/ 5016 w 1470078"/>
                  <a:gd name="connsiteY3" fmla="*/ 1158910 h 1979136"/>
                  <a:gd name="connsiteX4" fmla="*/ 0 w 1470078"/>
                  <a:gd name="connsiteY4" fmla="*/ 300703 h 1979136"/>
                  <a:gd name="connsiteX5" fmla="*/ 193159 w 1470078"/>
                  <a:gd name="connsiteY5" fmla="*/ 91503 h 1979136"/>
                  <a:gd name="connsiteX6" fmla="*/ 747994 w 1470078"/>
                  <a:gd name="connsiteY6" fmla="*/ 491 h 1979136"/>
                  <a:gd name="connsiteX7" fmla="*/ 1288441 w 1470078"/>
                  <a:gd name="connsiteY7" fmla="*/ 114803 h 1979136"/>
                  <a:gd name="connsiteX8" fmla="*/ 1470078 w 1470078"/>
                  <a:gd name="connsiteY8" fmla="*/ 324591 h 1979136"/>
                  <a:gd name="connsiteX9" fmla="*/ 1465411 w 1470078"/>
                  <a:gd name="connsiteY9" fmla="*/ 1153085 h 1979136"/>
                  <a:gd name="connsiteX10" fmla="*/ 1189326 w 1470078"/>
                  <a:gd name="connsiteY10" fmla="*/ 1629532 h 1979136"/>
                  <a:gd name="connsiteX11" fmla="*/ 764880 w 1470078"/>
                  <a:gd name="connsiteY11" fmla="*/ 1973881 h 1979136"/>
                  <a:gd name="connsiteX12" fmla="*/ 748012 w 1470078"/>
                  <a:gd name="connsiteY12" fmla="*/ 1979136 h 1979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0078" h="1979136">
                    <a:moveTo>
                      <a:pt x="748012" y="1979118"/>
                    </a:moveTo>
                    <a:cubicBezTo>
                      <a:pt x="743841" y="1979210"/>
                      <a:pt x="737520" y="1978530"/>
                      <a:pt x="731125" y="1974653"/>
                    </a:cubicBezTo>
                    <a:cubicBezTo>
                      <a:pt x="637284" y="1917837"/>
                      <a:pt x="455389" y="1798803"/>
                      <a:pt x="297143" y="1643369"/>
                    </a:cubicBezTo>
                    <a:cubicBezTo>
                      <a:pt x="126218" y="1475457"/>
                      <a:pt x="27636" y="1312232"/>
                      <a:pt x="5016" y="1158910"/>
                    </a:cubicBezTo>
                    <a:lnTo>
                      <a:pt x="0" y="300703"/>
                    </a:lnTo>
                    <a:cubicBezTo>
                      <a:pt x="202" y="218365"/>
                      <a:pt x="65397" y="147878"/>
                      <a:pt x="193159" y="91503"/>
                    </a:cubicBezTo>
                    <a:cubicBezTo>
                      <a:pt x="335804" y="28550"/>
                      <a:pt x="538352" y="-4488"/>
                      <a:pt x="747994" y="491"/>
                    </a:cubicBezTo>
                    <a:cubicBezTo>
                      <a:pt x="955540" y="5416"/>
                      <a:pt x="1152190" y="47201"/>
                      <a:pt x="1288441" y="114803"/>
                    </a:cubicBezTo>
                    <a:cubicBezTo>
                      <a:pt x="1408945" y="174595"/>
                      <a:pt x="1469876" y="245100"/>
                      <a:pt x="1470078" y="324591"/>
                    </a:cubicBezTo>
                    <a:lnTo>
                      <a:pt x="1465411" y="1153085"/>
                    </a:lnTo>
                    <a:cubicBezTo>
                      <a:pt x="1444317" y="1301446"/>
                      <a:pt x="1351780" y="1461401"/>
                      <a:pt x="1189326" y="1629532"/>
                    </a:cubicBezTo>
                    <a:cubicBezTo>
                      <a:pt x="1036574" y="1787613"/>
                      <a:pt x="858134" y="1912931"/>
                      <a:pt x="764880" y="1973881"/>
                    </a:cubicBezTo>
                    <a:cubicBezTo>
                      <a:pt x="758504" y="1978052"/>
                      <a:pt x="752183" y="1979044"/>
                      <a:pt x="748012" y="1979136"/>
                    </a:cubicBezTo>
                    <a:close/>
                  </a:path>
                </a:pathLst>
              </a:custGeom>
              <a:solidFill>
                <a:srgbClr val="26264F"/>
              </a:solidFill>
              <a:ln w="1836" cap="flat">
                <a:noFill/>
                <a:prstDash val="solid"/>
                <a:miter/>
              </a:ln>
            </p:spPr>
            <p:txBody>
              <a:bodyPr rtlCol="0" anchor="ctr"/>
              <a:lstStyle/>
              <a:p>
                <a:endParaRPr lang="en-US"/>
              </a:p>
            </p:txBody>
          </p:sp>
          <p:sp>
            <p:nvSpPr>
              <p:cNvPr id="268" name="Freeform: Shape 53">
                <a:extLst>
                  <a:ext uri="{FF2B5EF4-FFF2-40B4-BE49-F238E27FC236}">
                    <a16:creationId xmlns:a16="http://schemas.microsoft.com/office/drawing/2014/main" id="{AFD1B2A4-7BDE-09D1-C7DC-23B1C03FCB83}"/>
                  </a:ext>
                </a:extLst>
              </p:cNvPr>
              <p:cNvSpPr/>
              <p:nvPr/>
            </p:nvSpPr>
            <p:spPr>
              <a:xfrm>
                <a:off x="8655493" y="2208679"/>
                <a:ext cx="1359258" cy="1866303"/>
              </a:xfrm>
              <a:custGeom>
                <a:avLst/>
                <a:gdLst>
                  <a:gd name="connsiteX0" fmla="*/ 690719 w 1359258"/>
                  <a:gd name="connsiteY0" fmla="*/ 1866285 h 1866303"/>
                  <a:gd name="connsiteX1" fmla="*/ 280422 w 1359258"/>
                  <a:gd name="connsiteY1" fmla="*/ 1550529 h 1866303"/>
                  <a:gd name="connsiteX2" fmla="*/ 4980 w 1359258"/>
                  <a:gd name="connsiteY2" fmla="*/ 1100358 h 1866303"/>
                  <a:gd name="connsiteX3" fmla="*/ 0 w 1359258"/>
                  <a:gd name="connsiteY3" fmla="*/ 247149 h 1866303"/>
                  <a:gd name="connsiteX4" fmla="*/ 160433 w 1359258"/>
                  <a:gd name="connsiteY4" fmla="*/ 87268 h 1866303"/>
                  <a:gd name="connsiteX5" fmla="*/ 690719 w 1359258"/>
                  <a:gd name="connsiteY5" fmla="*/ 427 h 1866303"/>
                  <a:gd name="connsiteX6" fmla="*/ 1207829 w 1359258"/>
                  <a:gd name="connsiteY6" fmla="*/ 108325 h 1866303"/>
                  <a:gd name="connsiteX7" fmla="*/ 1359258 w 1359258"/>
                  <a:gd name="connsiteY7" fmla="*/ 269677 h 1866303"/>
                  <a:gd name="connsiteX8" fmla="*/ 1354591 w 1359258"/>
                  <a:gd name="connsiteY8" fmla="*/ 1095121 h 1866303"/>
                  <a:gd name="connsiteX9" fmla="*/ 1093077 w 1359258"/>
                  <a:gd name="connsiteY9" fmla="*/ 1538658 h 1866303"/>
                  <a:gd name="connsiteX10" fmla="*/ 690700 w 1359258"/>
                  <a:gd name="connsiteY10" fmla="*/ 1866304 h 1866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9258" h="1866303">
                    <a:moveTo>
                      <a:pt x="690719" y="1866285"/>
                    </a:moveTo>
                    <a:cubicBezTo>
                      <a:pt x="595958" y="1807927"/>
                      <a:pt x="427441" y="1695214"/>
                      <a:pt x="280422" y="1550529"/>
                    </a:cubicBezTo>
                    <a:cubicBezTo>
                      <a:pt x="119787" y="1392448"/>
                      <a:pt x="26828" y="1240744"/>
                      <a:pt x="4980" y="1100358"/>
                    </a:cubicBezTo>
                    <a:lnTo>
                      <a:pt x="0" y="247149"/>
                    </a:lnTo>
                    <a:cubicBezTo>
                      <a:pt x="147" y="188275"/>
                      <a:pt x="54262" y="134271"/>
                      <a:pt x="160433" y="87268"/>
                    </a:cubicBezTo>
                    <a:cubicBezTo>
                      <a:pt x="295544" y="27438"/>
                      <a:pt x="489144" y="-4093"/>
                      <a:pt x="690719" y="427"/>
                    </a:cubicBezTo>
                    <a:cubicBezTo>
                      <a:pt x="890345" y="4911"/>
                      <a:pt x="1078524" y="44343"/>
                      <a:pt x="1207829" y="108325"/>
                    </a:cubicBezTo>
                    <a:cubicBezTo>
                      <a:pt x="1308304" y="158030"/>
                      <a:pt x="1359130" y="212255"/>
                      <a:pt x="1359258" y="269677"/>
                    </a:cubicBezTo>
                    <a:lnTo>
                      <a:pt x="1354591" y="1095121"/>
                    </a:lnTo>
                    <a:cubicBezTo>
                      <a:pt x="1334085" y="1231317"/>
                      <a:pt x="1246399" y="1380265"/>
                      <a:pt x="1093077" y="1538658"/>
                    </a:cubicBezTo>
                    <a:cubicBezTo>
                      <a:pt x="950726" y="1685714"/>
                      <a:pt x="785038" y="1803976"/>
                      <a:pt x="690700" y="1866304"/>
                    </a:cubicBezTo>
                    <a:close/>
                  </a:path>
                </a:pathLst>
              </a:custGeom>
              <a:solidFill>
                <a:srgbClr val="018E89"/>
              </a:solidFill>
              <a:ln w="1836" cap="flat">
                <a:noFill/>
                <a:prstDash val="solid"/>
                <a:miter/>
              </a:ln>
            </p:spPr>
            <p:txBody>
              <a:bodyPr rtlCol="0" anchor="ctr"/>
              <a:lstStyle/>
              <a:p>
                <a:endParaRPr lang="en-US" dirty="0"/>
              </a:p>
            </p:txBody>
          </p:sp>
        </p:grpSp>
        <p:grpSp>
          <p:nvGrpSpPr>
            <p:cNvPr id="191" name="Graphic 13">
              <a:extLst>
                <a:ext uri="{FF2B5EF4-FFF2-40B4-BE49-F238E27FC236}">
                  <a16:creationId xmlns:a16="http://schemas.microsoft.com/office/drawing/2014/main" id="{5265040B-64D8-44FC-4A9E-75E093E2C27C}"/>
                </a:ext>
              </a:extLst>
            </p:cNvPr>
            <p:cNvGrpSpPr/>
            <p:nvPr/>
          </p:nvGrpSpPr>
          <p:grpSpPr>
            <a:xfrm>
              <a:off x="6720853" y="1090503"/>
              <a:ext cx="4910449" cy="4414480"/>
              <a:chOff x="6720853" y="1090503"/>
              <a:chExt cx="4910449" cy="4414480"/>
            </a:xfrm>
          </p:grpSpPr>
          <p:grpSp>
            <p:nvGrpSpPr>
              <p:cNvPr id="192" name="Graphic 13">
                <a:extLst>
                  <a:ext uri="{FF2B5EF4-FFF2-40B4-BE49-F238E27FC236}">
                    <a16:creationId xmlns:a16="http://schemas.microsoft.com/office/drawing/2014/main" id="{73875C4A-9F19-31DC-E60F-96F861412A53}"/>
                  </a:ext>
                </a:extLst>
              </p:cNvPr>
              <p:cNvGrpSpPr/>
              <p:nvPr/>
            </p:nvGrpSpPr>
            <p:grpSpPr>
              <a:xfrm>
                <a:off x="7507119" y="1305674"/>
                <a:ext cx="713755" cy="695283"/>
                <a:chOff x="7507119" y="1305674"/>
                <a:chExt cx="713755" cy="695283"/>
              </a:xfrm>
            </p:grpSpPr>
            <p:grpSp>
              <p:nvGrpSpPr>
                <p:cNvPr id="256" name="Graphic 13">
                  <a:extLst>
                    <a:ext uri="{FF2B5EF4-FFF2-40B4-BE49-F238E27FC236}">
                      <a16:creationId xmlns:a16="http://schemas.microsoft.com/office/drawing/2014/main" id="{0BCB4AFA-D604-18F5-08EC-D18509F84CDF}"/>
                    </a:ext>
                  </a:extLst>
                </p:cNvPr>
                <p:cNvGrpSpPr/>
                <p:nvPr/>
              </p:nvGrpSpPr>
              <p:grpSpPr>
                <a:xfrm>
                  <a:off x="7507119" y="1305674"/>
                  <a:ext cx="713755" cy="695283"/>
                  <a:chOff x="7507119" y="1305674"/>
                  <a:chExt cx="713755" cy="695283"/>
                </a:xfrm>
              </p:grpSpPr>
              <p:sp>
                <p:nvSpPr>
                  <p:cNvPr id="261" name="Freeform: Shape 58">
                    <a:extLst>
                      <a:ext uri="{FF2B5EF4-FFF2-40B4-BE49-F238E27FC236}">
                        <a16:creationId xmlns:a16="http://schemas.microsoft.com/office/drawing/2014/main" id="{0A469E5C-BD56-1539-24F1-62CA4E7E2D99}"/>
                      </a:ext>
                    </a:extLst>
                  </p:cNvPr>
                  <p:cNvSpPr/>
                  <p:nvPr/>
                </p:nvSpPr>
                <p:spPr>
                  <a:xfrm>
                    <a:off x="7507119" y="1305674"/>
                    <a:ext cx="697493" cy="692066"/>
                  </a:xfrm>
                  <a:custGeom>
                    <a:avLst/>
                    <a:gdLst>
                      <a:gd name="connsiteX0" fmla="*/ 580989 w 697493"/>
                      <a:gd name="connsiteY0" fmla="*/ 692045 h 692066"/>
                      <a:gd name="connsiteX1" fmla="*/ 106766 w 697493"/>
                      <a:gd name="connsiteY1" fmla="*/ 682674 h 692066"/>
                      <a:gd name="connsiteX2" fmla="*/ 6 w 697493"/>
                      <a:gd name="connsiteY2" fmla="*/ 573232 h 692066"/>
                      <a:gd name="connsiteX3" fmla="*/ 5115 w 697493"/>
                      <a:gd name="connsiteY3" fmla="*/ 106450 h 692066"/>
                      <a:gd name="connsiteX4" fmla="*/ 114244 w 697493"/>
                      <a:gd name="connsiteY4" fmla="*/ 4 h 692066"/>
                      <a:gd name="connsiteX5" fmla="*/ 588541 w 697493"/>
                      <a:gd name="connsiteY5" fmla="*/ 3789 h 692066"/>
                      <a:gd name="connsiteX6" fmla="*/ 697487 w 697493"/>
                      <a:gd name="connsiteY6" fmla="*/ 113267 h 692066"/>
                      <a:gd name="connsiteX7" fmla="*/ 692305 w 697493"/>
                      <a:gd name="connsiteY7" fmla="*/ 585635 h 692066"/>
                      <a:gd name="connsiteX8" fmla="*/ 580989 w 697493"/>
                      <a:gd name="connsiteY8" fmla="*/ 692045 h 69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493" h="692066">
                        <a:moveTo>
                          <a:pt x="580989" y="692045"/>
                        </a:moveTo>
                        <a:lnTo>
                          <a:pt x="106766" y="682674"/>
                        </a:lnTo>
                        <a:cubicBezTo>
                          <a:pt x="47102" y="681498"/>
                          <a:pt x="-637" y="632491"/>
                          <a:pt x="6" y="573232"/>
                        </a:cubicBezTo>
                        <a:lnTo>
                          <a:pt x="5115" y="106450"/>
                        </a:lnTo>
                        <a:cubicBezTo>
                          <a:pt x="5758" y="47191"/>
                          <a:pt x="54562" y="-474"/>
                          <a:pt x="114244" y="4"/>
                        </a:cubicBezTo>
                        <a:lnTo>
                          <a:pt x="588541" y="3789"/>
                        </a:lnTo>
                        <a:cubicBezTo>
                          <a:pt x="649308" y="4267"/>
                          <a:pt x="698148" y="53291"/>
                          <a:pt x="697487" y="113267"/>
                        </a:cubicBezTo>
                        <a:lnTo>
                          <a:pt x="692305" y="585635"/>
                        </a:lnTo>
                        <a:cubicBezTo>
                          <a:pt x="691644" y="645611"/>
                          <a:pt x="641755" y="693239"/>
                          <a:pt x="580989" y="692045"/>
                        </a:cubicBezTo>
                        <a:close/>
                      </a:path>
                    </a:pathLst>
                  </a:custGeom>
                  <a:solidFill>
                    <a:srgbClr val="444B8C"/>
                  </a:solidFill>
                  <a:ln w="1836" cap="flat">
                    <a:noFill/>
                    <a:prstDash val="solid"/>
                    <a:miter/>
                  </a:ln>
                </p:spPr>
                <p:txBody>
                  <a:bodyPr rtlCol="0" anchor="ctr"/>
                  <a:lstStyle/>
                  <a:p>
                    <a:endParaRPr lang="en-US"/>
                  </a:p>
                </p:txBody>
              </p:sp>
              <p:sp>
                <p:nvSpPr>
                  <p:cNvPr id="262" name="Freeform: Shape 59">
                    <a:extLst>
                      <a:ext uri="{FF2B5EF4-FFF2-40B4-BE49-F238E27FC236}">
                        <a16:creationId xmlns:a16="http://schemas.microsoft.com/office/drawing/2014/main" id="{65215582-E690-084E-C280-41D638B8258A}"/>
                      </a:ext>
                    </a:extLst>
                  </p:cNvPr>
                  <p:cNvSpPr/>
                  <p:nvPr/>
                </p:nvSpPr>
                <p:spPr>
                  <a:xfrm>
                    <a:off x="7522058" y="1308191"/>
                    <a:ext cx="698816" cy="692765"/>
                  </a:xfrm>
                  <a:custGeom>
                    <a:avLst/>
                    <a:gdLst>
                      <a:gd name="connsiteX0" fmla="*/ 582092 w 698816"/>
                      <a:gd name="connsiteY0" fmla="*/ 692743 h 692765"/>
                      <a:gd name="connsiteX1" fmla="*/ 106968 w 698816"/>
                      <a:gd name="connsiteY1" fmla="*/ 683298 h 692765"/>
                      <a:gd name="connsiteX2" fmla="*/ 6 w 698816"/>
                      <a:gd name="connsiteY2" fmla="*/ 573746 h 692765"/>
                      <a:gd name="connsiteX3" fmla="*/ 5115 w 698816"/>
                      <a:gd name="connsiteY3" fmla="*/ 106542 h 692765"/>
                      <a:gd name="connsiteX4" fmla="*/ 114446 w 698816"/>
                      <a:gd name="connsiteY4" fmla="*/ 4 h 692765"/>
                      <a:gd name="connsiteX5" fmla="*/ 589644 w 698816"/>
                      <a:gd name="connsiteY5" fmla="*/ 3826 h 692765"/>
                      <a:gd name="connsiteX6" fmla="*/ 698810 w 698816"/>
                      <a:gd name="connsiteY6" fmla="*/ 113414 h 692765"/>
                      <a:gd name="connsiteX7" fmla="*/ 693628 w 698816"/>
                      <a:gd name="connsiteY7" fmla="*/ 586241 h 692765"/>
                      <a:gd name="connsiteX8" fmla="*/ 582110 w 698816"/>
                      <a:gd name="connsiteY8" fmla="*/ 692743 h 69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8816" h="692765">
                        <a:moveTo>
                          <a:pt x="582092" y="692743"/>
                        </a:moveTo>
                        <a:lnTo>
                          <a:pt x="106968" y="683298"/>
                        </a:lnTo>
                        <a:cubicBezTo>
                          <a:pt x="47194" y="682104"/>
                          <a:pt x="-637" y="633061"/>
                          <a:pt x="6" y="573746"/>
                        </a:cubicBezTo>
                        <a:lnTo>
                          <a:pt x="5115" y="106542"/>
                        </a:lnTo>
                        <a:cubicBezTo>
                          <a:pt x="5758" y="47227"/>
                          <a:pt x="54654" y="-474"/>
                          <a:pt x="114446" y="4"/>
                        </a:cubicBezTo>
                        <a:lnTo>
                          <a:pt x="589644" y="3826"/>
                        </a:lnTo>
                        <a:cubicBezTo>
                          <a:pt x="650539" y="4322"/>
                          <a:pt x="699453" y="53383"/>
                          <a:pt x="698810" y="113414"/>
                        </a:cubicBezTo>
                        <a:lnTo>
                          <a:pt x="693628" y="586241"/>
                        </a:lnTo>
                        <a:cubicBezTo>
                          <a:pt x="692967" y="646273"/>
                          <a:pt x="642987" y="693956"/>
                          <a:pt x="582110" y="692743"/>
                        </a:cubicBezTo>
                        <a:close/>
                      </a:path>
                    </a:pathLst>
                  </a:custGeom>
                  <a:solidFill>
                    <a:srgbClr val="FDB837"/>
                  </a:solidFill>
                  <a:ln w="1836" cap="flat">
                    <a:noFill/>
                    <a:prstDash val="solid"/>
                    <a:miter/>
                  </a:ln>
                </p:spPr>
                <p:txBody>
                  <a:bodyPr rtlCol="0" anchor="ctr"/>
                  <a:lstStyle/>
                  <a:p>
                    <a:endParaRPr lang="en-US"/>
                  </a:p>
                </p:txBody>
              </p:sp>
              <p:sp>
                <p:nvSpPr>
                  <p:cNvPr id="263" name="Freeform: Shape 60">
                    <a:extLst>
                      <a:ext uri="{FF2B5EF4-FFF2-40B4-BE49-F238E27FC236}">
                        <a16:creationId xmlns:a16="http://schemas.microsoft.com/office/drawing/2014/main" id="{579D0F64-C3A0-A8CB-DE45-3F8935BB49A5}"/>
                      </a:ext>
                    </a:extLst>
                  </p:cNvPr>
                  <p:cNvSpPr/>
                  <p:nvPr/>
                </p:nvSpPr>
                <p:spPr>
                  <a:xfrm>
                    <a:off x="7522058" y="1320727"/>
                    <a:ext cx="687582" cy="680212"/>
                  </a:xfrm>
                  <a:custGeom>
                    <a:avLst/>
                    <a:gdLst>
                      <a:gd name="connsiteX0" fmla="*/ 373461 w 687582"/>
                      <a:gd name="connsiteY0" fmla="*/ 457925 h 680212"/>
                      <a:gd name="connsiteX1" fmla="*/ 314440 w 687582"/>
                      <a:gd name="connsiteY1" fmla="*/ 240566 h 680212"/>
                      <a:gd name="connsiteX2" fmla="*/ 77365 w 687582"/>
                      <a:gd name="connsiteY2" fmla="*/ 64166 h 680212"/>
                      <a:gd name="connsiteX3" fmla="*/ 62739 w 687582"/>
                      <a:gd name="connsiteY3" fmla="*/ 0 h 680212"/>
                      <a:gd name="connsiteX4" fmla="*/ 5115 w 687582"/>
                      <a:gd name="connsiteY4" fmla="*/ 93988 h 680212"/>
                      <a:gd name="connsiteX5" fmla="*/ 6 w 687582"/>
                      <a:gd name="connsiteY5" fmla="*/ 561193 h 680212"/>
                      <a:gd name="connsiteX6" fmla="*/ 106968 w 687582"/>
                      <a:gd name="connsiteY6" fmla="*/ 670745 h 680212"/>
                      <a:gd name="connsiteX7" fmla="*/ 582092 w 687582"/>
                      <a:gd name="connsiteY7" fmla="*/ 680190 h 680212"/>
                      <a:gd name="connsiteX8" fmla="*/ 687583 w 687582"/>
                      <a:gd name="connsiteY8" fmla="*/ 607773 h 680212"/>
                      <a:gd name="connsiteX9" fmla="*/ 373461 w 687582"/>
                      <a:gd name="connsiteY9" fmla="*/ 457925 h 68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7582" h="680212">
                        <a:moveTo>
                          <a:pt x="373461" y="457925"/>
                        </a:moveTo>
                        <a:cubicBezTo>
                          <a:pt x="316260" y="379886"/>
                          <a:pt x="375280" y="328675"/>
                          <a:pt x="314440" y="240566"/>
                        </a:cubicBezTo>
                        <a:cubicBezTo>
                          <a:pt x="241859" y="135443"/>
                          <a:pt x="122807" y="157842"/>
                          <a:pt x="77365" y="64166"/>
                        </a:cubicBezTo>
                        <a:cubicBezTo>
                          <a:pt x="67369" y="43567"/>
                          <a:pt x="63161" y="21793"/>
                          <a:pt x="62739" y="0"/>
                        </a:cubicBezTo>
                        <a:cubicBezTo>
                          <a:pt x="28818" y="17916"/>
                          <a:pt x="5556" y="53196"/>
                          <a:pt x="5115" y="93988"/>
                        </a:cubicBezTo>
                        <a:lnTo>
                          <a:pt x="6" y="561193"/>
                        </a:lnTo>
                        <a:cubicBezTo>
                          <a:pt x="-637" y="620507"/>
                          <a:pt x="47194" y="669550"/>
                          <a:pt x="106968" y="670745"/>
                        </a:cubicBezTo>
                        <a:lnTo>
                          <a:pt x="582092" y="680190"/>
                        </a:lnTo>
                        <a:cubicBezTo>
                          <a:pt x="630841" y="681163"/>
                          <a:pt x="672534" y="650753"/>
                          <a:pt x="687583" y="607773"/>
                        </a:cubicBezTo>
                        <a:cubicBezTo>
                          <a:pt x="602561" y="512370"/>
                          <a:pt x="453576" y="567201"/>
                          <a:pt x="373461" y="457925"/>
                        </a:cubicBezTo>
                        <a:close/>
                      </a:path>
                    </a:pathLst>
                  </a:custGeom>
                  <a:solidFill>
                    <a:srgbClr val="FFFFFF">
                      <a:alpha val="48000"/>
                    </a:srgbClr>
                  </a:solidFill>
                  <a:ln w="1836" cap="flat">
                    <a:noFill/>
                    <a:prstDash val="solid"/>
                    <a:miter/>
                  </a:ln>
                </p:spPr>
                <p:txBody>
                  <a:bodyPr rtlCol="0" anchor="ctr"/>
                  <a:lstStyle/>
                  <a:p>
                    <a:endParaRPr lang="en-US"/>
                  </a:p>
                </p:txBody>
              </p:sp>
            </p:grpSp>
            <p:grpSp>
              <p:nvGrpSpPr>
                <p:cNvPr id="257" name="Graphic 13">
                  <a:extLst>
                    <a:ext uri="{FF2B5EF4-FFF2-40B4-BE49-F238E27FC236}">
                      <a16:creationId xmlns:a16="http://schemas.microsoft.com/office/drawing/2014/main" id="{1314183E-4DC1-8045-B07D-E6BFBFD11D6B}"/>
                    </a:ext>
                  </a:extLst>
                </p:cNvPr>
                <p:cNvGrpSpPr/>
                <p:nvPr/>
              </p:nvGrpSpPr>
              <p:grpSpPr>
                <a:xfrm>
                  <a:off x="7630271" y="1429834"/>
                  <a:ext cx="465779" cy="456929"/>
                  <a:chOff x="7630271" y="1429834"/>
                  <a:chExt cx="465779" cy="456929"/>
                </a:xfrm>
              </p:grpSpPr>
              <p:sp>
                <p:nvSpPr>
                  <p:cNvPr id="258" name="Freeform: Shape 62">
                    <a:extLst>
                      <a:ext uri="{FF2B5EF4-FFF2-40B4-BE49-F238E27FC236}">
                        <a16:creationId xmlns:a16="http://schemas.microsoft.com/office/drawing/2014/main" id="{6D78DD3D-B2E9-D4A1-2FAF-83FD02EE890F}"/>
                      </a:ext>
                    </a:extLst>
                  </p:cNvPr>
                  <p:cNvSpPr/>
                  <p:nvPr/>
                </p:nvSpPr>
                <p:spPr>
                  <a:xfrm>
                    <a:off x="7630271" y="1429834"/>
                    <a:ext cx="457584" cy="456929"/>
                  </a:xfrm>
                  <a:custGeom>
                    <a:avLst/>
                    <a:gdLst>
                      <a:gd name="connsiteX0" fmla="*/ 383933 w 457584"/>
                      <a:gd name="connsiteY0" fmla="*/ 456918 h 456929"/>
                      <a:gd name="connsiteX1" fmla="*/ 67734 w 457584"/>
                      <a:gd name="connsiteY1" fmla="*/ 451240 h 456929"/>
                      <a:gd name="connsiteX2" fmla="*/ 4 w 457584"/>
                      <a:gd name="connsiteY2" fmla="*/ 381580 h 456929"/>
                      <a:gd name="connsiteX3" fmla="*/ 3440 w 457584"/>
                      <a:gd name="connsiteY3" fmla="*/ 67752 h 456929"/>
                      <a:gd name="connsiteX4" fmla="*/ 72677 w 457584"/>
                      <a:gd name="connsiteY4" fmla="*/ 4 h 456929"/>
                      <a:gd name="connsiteX5" fmla="*/ 388912 w 457584"/>
                      <a:gd name="connsiteY5" fmla="*/ 3127 h 456929"/>
                      <a:gd name="connsiteX6" fmla="*/ 457580 w 457584"/>
                      <a:gd name="connsiteY6" fmla="*/ 72806 h 456929"/>
                      <a:gd name="connsiteX7" fmla="*/ 454107 w 457584"/>
                      <a:gd name="connsiteY7" fmla="*/ 389187 h 456929"/>
                      <a:gd name="connsiteX8" fmla="*/ 383933 w 457584"/>
                      <a:gd name="connsiteY8" fmla="*/ 456918 h 45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584" h="456929">
                        <a:moveTo>
                          <a:pt x="383933" y="456918"/>
                        </a:moveTo>
                        <a:lnTo>
                          <a:pt x="67734" y="451240"/>
                        </a:lnTo>
                        <a:cubicBezTo>
                          <a:pt x="29900" y="450560"/>
                          <a:pt x="-400" y="419378"/>
                          <a:pt x="4" y="381580"/>
                        </a:cubicBezTo>
                        <a:lnTo>
                          <a:pt x="3440" y="67752"/>
                        </a:lnTo>
                        <a:cubicBezTo>
                          <a:pt x="3844" y="29955"/>
                          <a:pt x="34825" y="-382"/>
                          <a:pt x="72677" y="4"/>
                        </a:cubicBezTo>
                        <a:lnTo>
                          <a:pt x="388912" y="3127"/>
                        </a:lnTo>
                        <a:cubicBezTo>
                          <a:pt x="427243" y="3513"/>
                          <a:pt x="458002" y="34696"/>
                          <a:pt x="457580" y="72806"/>
                        </a:cubicBezTo>
                        <a:lnTo>
                          <a:pt x="454107" y="389187"/>
                        </a:lnTo>
                        <a:cubicBezTo>
                          <a:pt x="453684" y="427279"/>
                          <a:pt x="422244" y="457616"/>
                          <a:pt x="383933" y="456918"/>
                        </a:cubicBezTo>
                        <a:close/>
                      </a:path>
                    </a:pathLst>
                  </a:custGeom>
                  <a:solidFill>
                    <a:srgbClr val="444B8C"/>
                  </a:solidFill>
                  <a:ln w="1836" cap="flat">
                    <a:noFill/>
                    <a:prstDash val="solid"/>
                    <a:miter/>
                  </a:ln>
                </p:spPr>
                <p:txBody>
                  <a:bodyPr rtlCol="0" anchor="ctr"/>
                  <a:lstStyle/>
                  <a:p>
                    <a:endParaRPr lang="en-US"/>
                  </a:p>
                </p:txBody>
              </p:sp>
              <p:sp>
                <p:nvSpPr>
                  <p:cNvPr id="259" name="Freeform: Shape 63">
                    <a:extLst>
                      <a:ext uri="{FF2B5EF4-FFF2-40B4-BE49-F238E27FC236}">
                        <a16:creationId xmlns:a16="http://schemas.microsoft.com/office/drawing/2014/main" id="{FEEF32C4-00C4-28D9-5586-38770CFCB603}"/>
                      </a:ext>
                    </a:extLst>
                  </p:cNvPr>
                  <p:cNvSpPr/>
                  <p:nvPr/>
                </p:nvSpPr>
                <p:spPr>
                  <a:xfrm>
                    <a:off x="7644402" y="1429871"/>
                    <a:ext cx="451648" cy="447777"/>
                  </a:xfrm>
                  <a:custGeom>
                    <a:avLst/>
                    <a:gdLst>
                      <a:gd name="connsiteX0" fmla="*/ 379026 w 451648"/>
                      <a:gd name="connsiteY0" fmla="*/ 447749 h 447777"/>
                      <a:gd name="connsiteX1" fmla="*/ 66889 w 451648"/>
                      <a:gd name="connsiteY1" fmla="*/ 442199 h 447777"/>
                      <a:gd name="connsiteX2" fmla="*/ 4 w 451648"/>
                      <a:gd name="connsiteY2" fmla="*/ 373936 h 447777"/>
                      <a:gd name="connsiteX3" fmla="*/ 3367 w 451648"/>
                      <a:gd name="connsiteY3" fmla="*/ 66374 h 447777"/>
                      <a:gd name="connsiteX4" fmla="*/ 71722 w 451648"/>
                      <a:gd name="connsiteY4" fmla="*/ 4 h 447777"/>
                      <a:gd name="connsiteX5" fmla="*/ 383878 w 451648"/>
                      <a:gd name="connsiteY5" fmla="*/ 3164 h 447777"/>
                      <a:gd name="connsiteX6" fmla="*/ 451645 w 451648"/>
                      <a:gd name="connsiteY6" fmla="*/ 71446 h 447777"/>
                      <a:gd name="connsiteX7" fmla="*/ 448245 w 451648"/>
                      <a:gd name="connsiteY7" fmla="*/ 381396 h 447777"/>
                      <a:gd name="connsiteX8" fmla="*/ 378990 w 451648"/>
                      <a:gd name="connsiteY8" fmla="*/ 447767 h 44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48" h="447777">
                        <a:moveTo>
                          <a:pt x="379026" y="447749"/>
                        </a:moveTo>
                        <a:lnTo>
                          <a:pt x="66889" y="442199"/>
                        </a:lnTo>
                        <a:cubicBezTo>
                          <a:pt x="29533" y="441538"/>
                          <a:pt x="-400" y="410980"/>
                          <a:pt x="4" y="373936"/>
                        </a:cubicBezTo>
                        <a:lnTo>
                          <a:pt x="3367" y="66374"/>
                        </a:lnTo>
                        <a:cubicBezTo>
                          <a:pt x="3771" y="29330"/>
                          <a:pt x="34347" y="-382"/>
                          <a:pt x="71722" y="4"/>
                        </a:cubicBezTo>
                        <a:lnTo>
                          <a:pt x="383878" y="3164"/>
                        </a:lnTo>
                        <a:cubicBezTo>
                          <a:pt x="421693" y="3550"/>
                          <a:pt x="452067" y="34126"/>
                          <a:pt x="451645" y="71446"/>
                        </a:cubicBezTo>
                        <a:lnTo>
                          <a:pt x="448245" y="381396"/>
                        </a:lnTo>
                        <a:cubicBezTo>
                          <a:pt x="447841" y="418716"/>
                          <a:pt x="416806" y="448429"/>
                          <a:pt x="378990" y="447767"/>
                        </a:cubicBezTo>
                        <a:close/>
                      </a:path>
                    </a:pathLst>
                  </a:custGeom>
                  <a:solidFill>
                    <a:srgbClr val="FFD32E"/>
                  </a:solidFill>
                  <a:ln w="1836" cap="flat">
                    <a:noFill/>
                    <a:prstDash val="solid"/>
                    <a:miter/>
                  </a:ln>
                </p:spPr>
                <p:txBody>
                  <a:bodyPr rtlCol="0" anchor="ctr"/>
                  <a:lstStyle/>
                  <a:p>
                    <a:endParaRPr lang="en-US"/>
                  </a:p>
                </p:txBody>
              </p:sp>
              <p:sp>
                <p:nvSpPr>
                  <p:cNvPr id="260" name="Freeform: Shape 64">
                    <a:extLst>
                      <a:ext uri="{FF2B5EF4-FFF2-40B4-BE49-F238E27FC236}">
                        <a16:creationId xmlns:a16="http://schemas.microsoft.com/office/drawing/2014/main" id="{4B49FB23-106A-BF41-88E5-9E551FFEDD73}"/>
                      </a:ext>
                    </a:extLst>
                  </p:cNvPr>
                  <p:cNvSpPr/>
                  <p:nvPr/>
                </p:nvSpPr>
                <p:spPr>
                  <a:xfrm>
                    <a:off x="7644420" y="1450050"/>
                    <a:ext cx="423512" cy="427561"/>
                  </a:xfrm>
                  <a:custGeom>
                    <a:avLst/>
                    <a:gdLst>
                      <a:gd name="connsiteX0" fmla="*/ 251099 w 423512"/>
                      <a:gd name="connsiteY0" fmla="*/ 328601 h 427561"/>
                      <a:gd name="connsiteX1" fmla="*/ 192078 w 423512"/>
                      <a:gd name="connsiteY1" fmla="*/ 111243 h 427561"/>
                      <a:gd name="connsiteX2" fmla="*/ 22716 w 423512"/>
                      <a:gd name="connsiteY2" fmla="*/ 0 h 427561"/>
                      <a:gd name="connsiteX3" fmla="*/ 3367 w 423512"/>
                      <a:gd name="connsiteY3" fmla="*/ 46177 h 427561"/>
                      <a:gd name="connsiteX4" fmla="*/ 4 w 423512"/>
                      <a:gd name="connsiteY4" fmla="*/ 353738 h 427561"/>
                      <a:gd name="connsiteX5" fmla="*/ 66889 w 423512"/>
                      <a:gd name="connsiteY5" fmla="*/ 422002 h 427561"/>
                      <a:gd name="connsiteX6" fmla="*/ 379026 w 423512"/>
                      <a:gd name="connsiteY6" fmla="*/ 427551 h 427561"/>
                      <a:gd name="connsiteX7" fmla="*/ 423512 w 423512"/>
                      <a:gd name="connsiteY7" fmla="*/ 412244 h 427561"/>
                      <a:gd name="connsiteX8" fmla="*/ 251118 w 423512"/>
                      <a:gd name="connsiteY8" fmla="*/ 328583 h 427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512" h="427561">
                        <a:moveTo>
                          <a:pt x="251099" y="328601"/>
                        </a:moveTo>
                        <a:cubicBezTo>
                          <a:pt x="193898" y="250562"/>
                          <a:pt x="252918" y="199351"/>
                          <a:pt x="192078" y="111243"/>
                        </a:cubicBezTo>
                        <a:cubicBezTo>
                          <a:pt x="144340" y="42097"/>
                          <a:pt x="76481" y="28114"/>
                          <a:pt x="22716" y="0"/>
                        </a:cubicBezTo>
                        <a:cubicBezTo>
                          <a:pt x="10937" y="11925"/>
                          <a:pt x="3569" y="28169"/>
                          <a:pt x="3367" y="46177"/>
                        </a:cubicBezTo>
                        <a:lnTo>
                          <a:pt x="4" y="353738"/>
                        </a:lnTo>
                        <a:cubicBezTo>
                          <a:pt x="-400" y="390782"/>
                          <a:pt x="29514" y="421340"/>
                          <a:pt x="66889" y="422002"/>
                        </a:cubicBezTo>
                        <a:lnTo>
                          <a:pt x="379026" y="427551"/>
                        </a:lnTo>
                        <a:cubicBezTo>
                          <a:pt x="395931" y="427845"/>
                          <a:pt x="411440" y="422057"/>
                          <a:pt x="423512" y="412244"/>
                        </a:cubicBezTo>
                        <a:cubicBezTo>
                          <a:pt x="359935" y="399143"/>
                          <a:pt x="295144" y="388651"/>
                          <a:pt x="251118" y="328583"/>
                        </a:cubicBezTo>
                        <a:close/>
                      </a:path>
                    </a:pathLst>
                  </a:custGeom>
                  <a:solidFill>
                    <a:srgbClr val="FFFFFF">
                      <a:alpha val="48000"/>
                    </a:srgbClr>
                  </a:solidFill>
                  <a:ln w="1836" cap="flat">
                    <a:noFill/>
                    <a:prstDash val="solid"/>
                    <a:miter/>
                  </a:ln>
                </p:spPr>
                <p:txBody>
                  <a:bodyPr rtlCol="0" anchor="ctr"/>
                  <a:lstStyle/>
                  <a:p>
                    <a:endParaRPr lang="en-US"/>
                  </a:p>
                </p:txBody>
              </p:sp>
            </p:grpSp>
          </p:grpSp>
          <p:grpSp>
            <p:nvGrpSpPr>
              <p:cNvPr id="193" name="Graphic 13">
                <a:extLst>
                  <a:ext uri="{FF2B5EF4-FFF2-40B4-BE49-F238E27FC236}">
                    <a16:creationId xmlns:a16="http://schemas.microsoft.com/office/drawing/2014/main" id="{B52B021B-D0C3-6526-7EFC-6876861C67C6}"/>
                  </a:ext>
                </a:extLst>
              </p:cNvPr>
              <p:cNvGrpSpPr/>
              <p:nvPr/>
            </p:nvGrpSpPr>
            <p:grpSpPr>
              <a:xfrm>
                <a:off x="10034919" y="4263083"/>
                <a:ext cx="969614" cy="944477"/>
                <a:chOff x="10034919" y="4263083"/>
                <a:chExt cx="969614" cy="944477"/>
              </a:xfrm>
            </p:grpSpPr>
            <p:grpSp>
              <p:nvGrpSpPr>
                <p:cNvPr id="248" name="Graphic 13">
                  <a:extLst>
                    <a:ext uri="{FF2B5EF4-FFF2-40B4-BE49-F238E27FC236}">
                      <a16:creationId xmlns:a16="http://schemas.microsoft.com/office/drawing/2014/main" id="{794C95EF-6142-9393-39BB-8F96404377C9}"/>
                    </a:ext>
                  </a:extLst>
                </p:cNvPr>
                <p:cNvGrpSpPr/>
                <p:nvPr/>
              </p:nvGrpSpPr>
              <p:grpSpPr>
                <a:xfrm>
                  <a:off x="10034919" y="4263083"/>
                  <a:ext cx="969614" cy="944477"/>
                  <a:chOff x="10034919" y="4263083"/>
                  <a:chExt cx="969614" cy="944477"/>
                </a:xfrm>
              </p:grpSpPr>
              <p:sp>
                <p:nvSpPr>
                  <p:cNvPr id="253" name="Freeform: Shape 67">
                    <a:extLst>
                      <a:ext uri="{FF2B5EF4-FFF2-40B4-BE49-F238E27FC236}">
                        <a16:creationId xmlns:a16="http://schemas.microsoft.com/office/drawing/2014/main" id="{DE0CAF42-8DCC-8116-65A7-E8CD051C9F45}"/>
                      </a:ext>
                    </a:extLst>
                  </p:cNvPr>
                  <p:cNvSpPr/>
                  <p:nvPr/>
                </p:nvSpPr>
                <p:spPr>
                  <a:xfrm>
                    <a:off x="10034919" y="4263083"/>
                    <a:ext cx="947472" cy="940103"/>
                  </a:xfrm>
                  <a:custGeom>
                    <a:avLst/>
                    <a:gdLst>
                      <a:gd name="connsiteX0" fmla="*/ 789236 w 947472"/>
                      <a:gd name="connsiteY0" fmla="*/ 940091 h 940103"/>
                      <a:gd name="connsiteX1" fmla="*/ 145025 w 947472"/>
                      <a:gd name="connsiteY1" fmla="*/ 927357 h 940103"/>
                      <a:gd name="connsiteX2" fmla="*/ 9 w 947472"/>
                      <a:gd name="connsiteY2" fmla="*/ 778703 h 940103"/>
                      <a:gd name="connsiteX3" fmla="*/ 6936 w 947472"/>
                      <a:gd name="connsiteY3" fmla="*/ 144617 h 940103"/>
                      <a:gd name="connsiteX4" fmla="*/ 155168 w 947472"/>
                      <a:gd name="connsiteY4" fmla="*/ 5 h 940103"/>
                      <a:gd name="connsiteX5" fmla="*/ 799471 w 947472"/>
                      <a:gd name="connsiteY5" fmla="*/ 5131 h 940103"/>
                      <a:gd name="connsiteX6" fmla="*/ 947464 w 947472"/>
                      <a:gd name="connsiteY6" fmla="*/ 153841 h 940103"/>
                      <a:gd name="connsiteX7" fmla="*/ 940426 w 947472"/>
                      <a:gd name="connsiteY7" fmla="*/ 795516 h 940103"/>
                      <a:gd name="connsiteX8" fmla="*/ 789218 w 947472"/>
                      <a:gd name="connsiteY8" fmla="*/ 940073 h 94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7472" h="940103">
                        <a:moveTo>
                          <a:pt x="789236" y="940091"/>
                        </a:moveTo>
                        <a:lnTo>
                          <a:pt x="145025" y="927357"/>
                        </a:lnTo>
                        <a:cubicBezTo>
                          <a:pt x="63991" y="925758"/>
                          <a:pt x="-873" y="859204"/>
                          <a:pt x="9" y="778703"/>
                        </a:cubicBezTo>
                        <a:lnTo>
                          <a:pt x="6936" y="144617"/>
                        </a:lnTo>
                        <a:cubicBezTo>
                          <a:pt x="7818" y="64115"/>
                          <a:pt x="74116" y="-638"/>
                          <a:pt x="155168" y="5"/>
                        </a:cubicBezTo>
                        <a:lnTo>
                          <a:pt x="799471" y="5131"/>
                        </a:lnTo>
                        <a:cubicBezTo>
                          <a:pt x="882030" y="5793"/>
                          <a:pt x="948364" y="72366"/>
                          <a:pt x="947464" y="153841"/>
                        </a:cubicBezTo>
                        <a:lnTo>
                          <a:pt x="940426" y="795516"/>
                        </a:lnTo>
                        <a:cubicBezTo>
                          <a:pt x="939526" y="876991"/>
                          <a:pt x="871759" y="941708"/>
                          <a:pt x="789218" y="940073"/>
                        </a:cubicBezTo>
                        <a:close/>
                      </a:path>
                    </a:pathLst>
                  </a:custGeom>
                  <a:solidFill>
                    <a:srgbClr val="444B8C"/>
                  </a:solidFill>
                  <a:ln w="1836" cap="flat">
                    <a:noFill/>
                    <a:prstDash val="solid"/>
                    <a:miter/>
                  </a:ln>
                </p:spPr>
                <p:txBody>
                  <a:bodyPr rtlCol="0" anchor="ctr"/>
                  <a:lstStyle/>
                  <a:p>
                    <a:endParaRPr lang="en-US"/>
                  </a:p>
                </p:txBody>
              </p:sp>
              <p:sp>
                <p:nvSpPr>
                  <p:cNvPr id="254" name="Freeform: Shape 68">
                    <a:extLst>
                      <a:ext uri="{FF2B5EF4-FFF2-40B4-BE49-F238E27FC236}">
                        <a16:creationId xmlns:a16="http://schemas.microsoft.com/office/drawing/2014/main" id="{46F1D58E-F8C6-F3AF-CF16-8B62101E7F50}"/>
                      </a:ext>
                    </a:extLst>
                  </p:cNvPr>
                  <p:cNvSpPr/>
                  <p:nvPr/>
                </p:nvSpPr>
                <p:spPr>
                  <a:xfrm>
                    <a:off x="10055242" y="4266482"/>
                    <a:ext cx="949291" cy="941077"/>
                  </a:xfrm>
                  <a:custGeom>
                    <a:avLst/>
                    <a:gdLst>
                      <a:gd name="connsiteX0" fmla="*/ 790724 w 949291"/>
                      <a:gd name="connsiteY0" fmla="*/ 941047 h 941077"/>
                      <a:gd name="connsiteX1" fmla="*/ 145300 w 949291"/>
                      <a:gd name="connsiteY1" fmla="*/ 928221 h 941077"/>
                      <a:gd name="connsiteX2" fmla="*/ 9 w 949291"/>
                      <a:gd name="connsiteY2" fmla="*/ 779402 h 941077"/>
                      <a:gd name="connsiteX3" fmla="*/ 6955 w 949291"/>
                      <a:gd name="connsiteY3" fmla="*/ 144727 h 941077"/>
                      <a:gd name="connsiteX4" fmla="*/ 155462 w 949291"/>
                      <a:gd name="connsiteY4" fmla="*/ 5 h 941077"/>
                      <a:gd name="connsiteX5" fmla="*/ 800996 w 949291"/>
                      <a:gd name="connsiteY5" fmla="*/ 5205 h 941077"/>
                      <a:gd name="connsiteX6" fmla="*/ 949283 w 949291"/>
                      <a:gd name="connsiteY6" fmla="*/ 154080 h 941077"/>
                      <a:gd name="connsiteX7" fmla="*/ 942227 w 949291"/>
                      <a:gd name="connsiteY7" fmla="*/ 796380 h 941077"/>
                      <a:gd name="connsiteX8" fmla="*/ 790724 w 949291"/>
                      <a:gd name="connsiteY8" fmla="*/ 941047 h 941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291" h="941077">
                        <a:moveTo>
                          <a:pt x="790724" y="941047"/>
                        </a:moveTo>
                        <a:lnTo>
                          <a:pt x="145300" y="928221"/>
                        </a:lnTo>
                        <a:cubicBezTo>
                          <a:pt x="64101" y="926604"/>
                          <a:pt x="-873" y="859976"/>
                          <a:pt x="9" y="779402"/>
                        </a:cubicBezTo>
                        <a:lnTo>
                          <a:pt x="6955" y="144727"/>
                        </a:lnTo>
                        <a:cubicBezTo>
                          <a:pt x="7837" y="64152"/>
                          <a:pt x="74263" y="-656"/>
                          <a:pt x="155462" y="5"/>
                        </a:cubicBezTo>
                        <a:lnTo>
                          <a:pt x="800996" y="5205"/>
                        </a:lnTo>
                        <a:cubicBezTo>
                          <a:pt x="883721" y="5867"/>
                          <a:pt x="950183" y="72531"/>
                          <a:pt x="949283" y="154080"/>
                        </a:cubicBezTo>
                        <a:lnTo>
                          <a:pt x="942227" y="796380"/>
                        </a:lnTo>
                        <a:cubicBezTo>
                          <a:pt x="941326" y="877928"/>
                          <a:pt x="873431" y="942700"/>
                          <a:pt x="790724" y="941047"/>
                        </a:cubicBezTo>
                        <a:close/>
                      </a:path>
                    </a:pathLst>
                  </a:custGeom>
                  <a:solidFill>
                    <a:srgbClr val="FDB837"/>
                  </a:solidFill>
                  <a:ln w="1836" cap="flat">
                    <a:noFill/>
                    <a:prstDash val="solid"/>
                    <a:miter/>
                  </a:ln>
                </p:spPr>
                <p:txBody>
                  <a:bodyPr rtlCol="0" anchor="ctr"/>
                  <a:lstStyle/>
                  <a:p>
                    <a:endParaRPr lang="en-US"/>
                  </a:p>
                </p:txBody>
              </p:sp>
              <p:sp>
                <p:nvSpPr>
                  <p:cNvPr id="255" name="Freeform: Shape 69">
                    <a:extLst>
                      <a:ext uri="{FF2B5EF4-FFF2-40B4-BE49-F238E27FC236}">
                        <a16:creationId xmlns:a16="http://schemas.microsoft.com/office/drawing/2014/main" id="{73934283-2035-A0BF-4E83-829E4E1F1A3D}"/>
                      </a:ext>
                    </a:extLst>
                  </p:cNvPr>
                  <p:cNvSpPr/>
                  <p:nvPr/>
                </p:nvSpPr>
                <p:spPr>
                  <a:xfrm>
                    <a:off x="10055205" y="4283521"/>
                    <a:ext cx="934013" cy="924039"/>
                  </a:xfrm>
                  <a:custGeom>
                    <a:avLst/>
                    <a:gdLst>
                      <a:gd name="connsiteX0" fmla="*/ 507326 w 934013"/>
                      <a:gd name="connsiteY0" fmla="*/ 622069 h 924039"/>
                      <a:gd name="connsiteX1" fmla="*/ 427155 w 934013"/>
                      <a:gd name="connsiteY1" fmla="*/ 326801 h 924039"/>
                      <a:gd name="connsiteX2" fmla="*/ 105114 w 934013"/>
                      <a:gd name="connsiteY2" fmla="*/ 87171 h 924039"/>
                      <a:gd name="connsiteX3" fmla="*/ 85232 w 934013"/>
                      <a:gd name="connsiteY3" fmla="*/ 0 h 924039"/>
                      <a:gd name="connsiteX4" fmla="*/ 6955 w 934013"/>
                      <a:gd name="connsiteY4" fmla="*/ 127688 h 924039"/>
                      <a:gd name="connsiteX5" fmla="*/ 9 w 934013"/>
                      <a:gd name="connsiteY5" fmla="*/ 762363 h 924039"/>
                      <a:gd name="connsiteX6" fmla="*/ 145300 w 934013"/>
                      <a:gd name="connsiteY6" fmla="*/ 911183 h 924039"/>
                      <a:gd name="connsiteX7" fmla="*/ 790724 w 934013"/>
                      <a:gd name="connsiteY7" fmla="*/ 924008 h 924039"/>
                      <a:gd name="connsiteX8" fmla="*/ 934013 w 934013"/>
                      <a:gd name="connsiteY8" fmla="*/ 825628 h 924039"/>
                      <a:gd name="connsiteX9" fmla="*/ 507289 w 934013"/>
                      <a:gd name="connsiteY9" fmla="*/ 622069 h 92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4013" h="924039">
                        <a:moveTo>
                          <a:pt x="507326" y="622069"/>
                        </a:moveTo>
                        <a:cubicBezTo>
                          <a:pt x="429618" y="516064"/>
                          <a:pt x="509807" y="446496"/>
                          <a:pt x="427155" y="326801"/>
                        </a:cubicBezTo>
                        <a:cubicBezTo>
                          <a:pt x="328555" y="183989"/>
                          <a:pt x="166818" y="214419"/>
                          <a:pt x="105114" y="87171"/>
                        </a:cubicBezTo>
                        <a:cubicBezTo>
                          <a:pt x="91553" y="59186"/>
                          <a:pt x="85820" y="29621"/>
                          <a:pt x="85232" y="0"/>
                        </a:cubicBezTo>
                        <a:cubicBezTo>
                          <a:pt x="39166" y="24329"/>
                          <a:pt x="7561" y="72269"/>
                          <a:pt x="6955" y="127688"/>
                        </a:cubicBezTo>
                        <a:lnTo>
                          <a:pt x="9" y="762363"/>
                        </a:lnTo>
                        <a:cubicBezTo>
                          <a:pt x="-873" y="842937"/>
                          <a:pt x="64119" y="909565"/>
                          <a:pt x="145300" y="911183"/>
                        </a:cubicBezTo>
                        <a:lnTo>
                          <a:pt x="790724" y="924008"/>
                        </a:lnTo>
                        <a:cubicBezTo>
                          <a:pt x="856948" y="925331"/>
                          <a:pt x="913580" y="884006"/>
                          <a:pt x="934013" y="825628"/>
                        </a:cubicBezTo>
                        <a:cubicBezTo>
                          <a:pt x="818508" y="696029"/>
                          <a:pt x="616125" y="770521"/>
                          <a:pt x="507289" y="622069"/>
                        </a:cubicBezTo>
                        <a:close/>
                      </a:path>
                    </a:pathLst>
                  </a:custGeom>
                  <a:solidFill>
                    <a:srgbClr val="FFFFFF">
                      <a:alpha val="48000"/>
                    </a:srgbClr>
                  </a:solidFill>
                  <a:ln w="1836" cap="flat">
                    <a:noFill/>
                    <a:prstDash val="solid"/>
                    <a:miter/>
                  </a:ln>
                </p:spPr>
                <p:txBody>
                  <a:bodyPr rtlCol="0" anchor="ctr"/>
                  <a:lstStyle/>
                  <a:p>
                    <a:endParaRPr lang="en-US"/>
                  </a:p>
                </p:txBody>
              </p:sp>
            </p:grpSp>
            <p:grpSp>
              <p:nvGrpSpPr>
                <p:cNvPr id="249" name="Graphic 13">
                  <a:extLst>
                    <a:ext uri="{FF2B5EF4-FFF2-40B4-BE49-F238E27FC236}">
                      <a16:creationId xmlns:a16="http://schemas.microsoft.com/office/drawing/2014/main" id="{096F05A8-C11E-1D9F-2911-C0F350FC129D}"/>
                    </a:ext>
                  </a:extLst>
                </p:cNvPr>
                <p:cNvGrpSpPr/>
                <p:nvPr/>
              </p:nvGrpSpPr>
              <p:grpSpPr>
                <a:xfrm>
                  <a:off x="10202209" y="4431730"/>
                  <a:ext cx="632793" cy="620710"/>
                  <a:chOff x="10202209" y="4431730"/>
                  <a:chExt cx="632793" cy="620710"/>
                </a:xfrm>
              </p:grpSpPr>
              <p:sp>
                <p:nvSpPr>
                  <p:cNvPr id="250" name="Freeform: Shape 71">
                    <a:extLst>
                      <a:ext uri="{FF2B5EF4-FFF2-40B4-BE49-F238E27FC236}">
                        <a16:creationId xmlns:a16="http://schemas.microsoft.com/office/drawing/2014/main" id="{EE6119FD-FD22-8CE0-2AD7-A1EFDCFC7B66}"/>
                      </a:ext>
                    </a:extLst>
                  </p:cNvPr>
                  <p:cNvSpPr/>
                  <p:nvPr/>
                </p:nvSpPr>
                <p:spPr>
                  <a:xfrm>
                    <a:off x="10202209" y="4431730"/>
                    <a:ext cx="621602" cy="620710"/>
                  </a:xfrm>
                  <a:custGeom>
                    <a:avLst/>
                    <a:gdLst>
                      <a:gd name="connsiteX0" fmla="*/ 521545 w 621602"/>
                      <a:gd name="connsiteY0" fmla="*/ 620695 h 620710"/>
                      <a:gd name="connsiteX1" fmla="*/ 92009 w 621602"/>
                      <a:gd name="connsiteY1" fmla="*/ 612978 h 620710"/>
                      <a:gd name="connsiteX2" fmla="*/ 5 w 621602"/>
                      <a:gd name="connsiteY2" fmla="*/ 518346 h 620710"/>
                      <a:gd name="connsiteX3" fmla="*/ 4673 w 621602"/>
                      <a:gd name="connsiteY3" fmla="*/ 92045 h 620710"/>
                      <a:gd name="connsiteX4" fmla="*/ 98716 w 621602"/>
                      <a:gd name="connsiteY4" fmla="*/ 4 h 620710"/>
                      <a:gd name="connsiteX5" fmla="*/ 528307 w 621602"/>
                      <a:gd name="connsiteY5" fmla="*/ 4249 h 620710"/>
                      <a:gd name="connsiteX6" fmla="*/ 621597 w 621602"/>
                      <a:gd name="connsiteY6" fmla="*/ 98899 h 620710"/>
                      <a:gd name="connsiteX7" fmla="*/ 616893 w 621602"/>
                      <a:gd name="connsiteY7" fmla="*/ 528673 h 620710"/>
                      <a:gd name="connsiteX8" fmla="*/ 521563 w 621602"/>
                      <a:gd name="connsiteY8" fmla="*/ 620695 h 62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602" h="620710">
                        <a:moveTo>
                          <a:pt x="521545" y="620695"/>
                        </a:moveTo>
                        <a:lnTo>
                          <a:pt x="92009" y="612978"/>
                        </a:lnTo>
                        <a:cubicBezTo>
                          <a:pt x="40614" y="612059"/>
                          <a:pt x="-546" y="569686"/>
                          <a:pt x="5" y="518346"/>
                        </a:cubicBezTo>
                        <a:lnTo>
                          <a:pt x="4673" y="92045"/>
                        </a:lnTo>
                        <a:cubicBezTo>
                          <a:pt x="5242" y="40705"/>
                          <a:pt x="47321" y="-492"/>
                          <a:pt x="98716" y="4"/>
                        </a:cubicBezTo>
                        <a:lnTo>
                          <a:pt x="528307" y="4249"/>
                        </a:lnTo>
                        <a:cubicBezTo>
                          <a:pt x="580363" y="4764"/>
                          <a:pt x="622167" y="47137"/>
                          <a:pt x="621597" y="98899"/>
                        </a:cubicBezTo>
                        <a:lnTo>
                          <a:pt x="616893" y="528673"/>
                        </a:lnTo>
                        <a:cubicBezTo>
                          <a:pt x="616323" y="580436"/>
                          <a:pt x="573620" y="621614"/>
                          <a:pt x="521563" y="620695"/>
                        </a:cubicBezTo>
                        <a:close/>
                      </a:path>
                    </a:pathLst>
                  </a:custGeom>
                  <a:solidFill>
                    <a:srgbClr val="444B8C"/>
                  </a:solidFill>
                  <a:ln w="1836" cap="flat">
                    <a:noFill/>
                    <a:prstDash val="solid"/>
                    <a:miter/>
                  </a:ln>
                </p:spPr>
                <p:txBody>
                  <a:bodyPr rtlCol="0" anchor="ctr"/>
                  <a:lstStyle/>
                  <a:p>
                    <a:endParaRPr lang="en-US"/>
                  </a:p>
                </p:txBody>
              </p:sp>
              <p:sp>
                <p:nvSpPr>
                  <p:cNvPr id="251" name="Freeform: Shape 72">
                    <a:extLst>
                      <a:ext uri="{FF2B5EF4-FFF2-40B4-BE49-F238E27FC236}">
                        <a16:creationId xmlns:a16="http://schemas.microsoft.com/office/drawing/2014/main" id="{7165969F-89EF-9B43-1207-AE59BFE861E0}"/>
                      </a:ext>
                    </a:extLst>
                  </p:cNvPr>
                  <p:cNvSpPr/>
                  <p:nvPr/>
                </p:nvSpPr>
                <p:spPr>
                  <a:xfrm>
                    <a:off x="10221447" y="4431748"/>
                    <a:ext cx="613554" cy="608274"/>
                  </a:xfrm>
                  <a:custGeom>
                    <a:avLst/>
                    <a:gdLst>
                      <a:gd name="connsiteX0" fmla="*/ 514856 w 613554"/>
                      <a:gd name="connsiteY0" fmla="*/ 608274 h 608274"/>
                      <a:gd name="connsiteX1" fmla="*/ 90852 w 613554"/>
                      <a:gd name="connsiteY1" fmla="*/ 600722 h 608274"/>
                      <a:gd name="connsiteX2" fmla="*/ 6 w 613554"/>
                      <a:gd name="connsiteY2" fmla="*/ 507984 h 608274"/>
                      <a:gd name="connsiteX3" fmla="*/ 4581 w 613554"/>
                      <a:gd name="connsiteY3" fmla="*/ 90171 h 608274"/>
                      <a:gd name="connsiteX4" fmla="*/ 97430 w 613554"/>
                      <a:gd name="connsiteY4" fmla="*/ 5 h 608274"/>
                      <a:gd name="connsiteX5" fmla="*/ 521490 w 613554"/>
                      <a:gd name="connsiteY5" fmla="*/ 4305 h 608274"/>
                      <a:gd name="connsiteX6" fmla="*/ 613549 w 613554"/>
                      <a:gd name="connsiteY6" fmla="*/ 97062 h 608274"/>
                      <a:gd name="connsiteX7" fmla="*/ 608937 w 613554"/>
                      <a:gd name="connsiteY7" fmla="*/ 518108 h 608274"/>
                      <a:gd name="connsiteX8" fmla="*/ 514875 w 613554"/>
                      <a:gd name="connsiteY8" fmla="*/ 608256 h 60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554" h="608274">
                        <a:moveTo>
                          <a:pt x="514856" y="608274"/>
                        </a:moveTo>
                        <a:lnTo>
                          <a:pt x="90852" y="600722"/>
                        </a:lnTo>
                        <a:cubicBezTo>
                          <a:pt x="40100" y="599822"/>
                          <a:pt x="-546" y="558294"/>
                          <a:pt x="6" y="507984"/>
                        </a:cubicBezTo>
                        <a:lnTo>
                          <a:pt x="4581" y="90171"/>
                        </a:lnTo>
                        <a:cubicBezTo>
                          <a:pt x="5132" y="39860"/>
                          <a:pt x="46678" y="-510"/>
                          <a:pt x="97430" y="5"/>
                        </a:cubicBezTo>
                        <a:lnTo>
                          <a:pt x="521490" y="4305"/>
                        </a:lnTo>
                        <a:cubicBezTo>
                          <a:pt x="572867" y="4819"/>
                          <a:pt x="614119" y="46347"/>
                          <a:pt x="613549" y="97062"/>
                        </a:cubicBezTo>
                        <a:lnTo>
                          <a:pt x="608937" y="518108"/>
                        </a:lnTo>
                        <a:cubicBezTo>
                          <a:pt x="608385" y="568805"/>
                          <a:pt x="566233" y="609175"/>
                          <a:pt x="514875" y="608256"/>
                        </a:cubicBezTo>
                        <a:close/>
                      </a:path>
                    </a:pathLst>
                  </a:custGeom>
                  <a:solidFill>
                    <a:srgbClr val="FFD32E"/>
                  </a:solidFill>
                  <a:ln w="1836" cap="flat">
                    <a:noFill/>
                    <a:prstDash val="solid"/>
                    <a:miter/>
                  </a:ln>
                </p:spPr>
                <p:txBody>
                  <a:bodyPr rtlCol="0" anchor="ctr"/>
                  <a:lstStyle/>
                  <a:p>
                    <a:endParaRPr lang="en-US"/>
                  </a:p>
                </p:txBody>
              </p:sp>
              <p:sp>
                <p:nvSpPr>
                  <p:cNvPr id="252" name="Freeform: Shape 73">
                    <a:extLst>
                      <a:ext uri="{FF2B5EF4-FFF2-40B4-BE49-F238E27FC236}">
                        <a16:creationId xmlns:a16="http://schemas.microsoft.com/office/drawing/2014/main" id="{D459CFA2-D23A-4E4A-552C-2173DFCD8867}"/>
                      </a:ext>
                    </a:extLst>
                  </p:cNvPr>
                  <p:cNvSpPr/>
                  <p:nvPr/>
                </p:nvSpPr>
                <p:spPr>
                  <a:xfrm>
                    <a:off x="10221429" y="4459205"/>
                    <a:ext cx="575273" cy="580850"/>
                  </a:xfrm>
                  <a:custGeom>
                    <a:avLst/>
                    <a:gdLst>
                      <a:gd name="connsiteX0" fmla="*/ 341102 w 575273"/>
                      <a:gd name="connsiteY0" fmla="*/ 446385 h 580850"/>
                      <a:gd name="connsiteX1" fmla="*/ 260931 w 575273"/>
                      <a:gd name="connsiteY1" fmla="*/ 151116 h 580850"/>
                      <a:gd name="connsiteX2" fmla="*/ 30857 w 575273"/>
                      <a:gd name="connsiteY2" fmla="*/ 0 h 580850"/>
                      <a:gd name="connsiteX3" fmla="*/ 4581 w 575273"/>
                      <a:gd name="connsiteY3" fmla="*/ 62732 h 580850"/>
                      <a:gd name="connsiteX4" fmla="*/ 6 w 575273"/>
                      <a:gd name="connsiteY4" fmla="*/ 480545 h 580850"/>
                      <a:gd name="connsiteX5" fmla="*/ 90852 w 575273"/>
                      <a:gd name="connsiteY5" fmla="*/ 573283 h 580850"/>
                      <a:gd name="connsiteX6" fmla="*/ 514856 w 575273"/>
                      <a:gd name="connsiteY6" fmla="*/ 580835 h 580850"/>
                      <a:gd name="connsiteX7" fmla="*/ 575273 w 575273"/>
                      <a:gd name="connsiteY7" fmla="*/ 560054 h 580850"/>
                      <a:gd name="connsiteX8" fmla="*/ 341083 w 575273"/>
                      <a:gd name="connsiteY8" fmla="*/ 446404 h 5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5273" h="580850">
                        <a:moveTo>
                          <a:pt x="341102" y="446385"/>
                        </a:moveTo>
                        <a:cubicBezTo>
                          <a:pt x="263394" y="340380"/>
                          <a:pt x="343583" y="270812"/>
                          <a:pt x="260931" y="151116"/>
                        </a:cubicBezTo>
                        <a:cubicBezTo>
                          <a:pt x="196086" y="57183"/>
                          <a:pt x="103880" y="38202"/>
                          <a:pt x="30857" y="0"/>
                        </a:cubicBezTo>
                        <a:cubicBezTo>
                          <a:pt x="14853" y="16207"/>
                          <a:pt x="4857" y="38275"/>
                          <a:pt x="4581" y="62732"/>
                        </a:cubicBezTo>
                        <a:lnTo>
                          <a:pt x="6" y="480545"/>
                        </a:lnTo>
                        <a:cubicBezTo>
                          <a:pt x="-546" y="530855"/>
                          <a:pt x="40100" y="572383"/>
                          <a:pt x="90852" y="573283"/>
                        </a:cubicBezTo>
                        <a:lnTo>
                          <a:pt x="514856" y="580835"/>
                        </a:lnTo>
                        <a:cubicBezTo>
                          <a:pt x="537807" y="581240"/>
                          <a:pt x="558883" y="573375"/>
                          <a:pt x="575273" y="560054"/>
                        </a:cubicBezTo>
                        <a:cubicBezTo>
                          <a:pt x="488911" y="542266"/>
                          <a:pt x="400894" y="527989"/>
                          <a:pt x="341083" y="446404"/>
                        </a:cubicBezTo>
                        <a:close/>
                      </a:path>
                    </a:pathLst>
                  </a:custGeom>
                  <a:solidFill>
                    <a:srgbClr val="FFFFFF">
                      <a:alpha val="48000"/>
                    </a:srgbClr>
                  </a:solidFill>
                  <a:ln w="1836" cap="flat">
                    <a:noFill/>
                    <a:prstDash val="solid"/>
                    <a:miter/>
                  </a:ln>
                </p:spPr>
                <p:txBody>
                  <a:bodyPr rtlCol="0" anchor="ctr"/>
                  <a:lstStyle/>
                  <a:p>
                    <a:endParaRPr lang="en-US"/>
                  </a:p>
                </p:txBody>
              </p:sp>
            </p:grpSp>
          </p:grpSp>
          <p:grpSp>
            <p:nvGrpSpPr>
              <p:cNvPr id="194" name="Graphic 13">
                <a:extLst>
                  <a:ext uri="{FF2B5EF4-FFF2-40B4-BE49-F238E27FC236}">
                    <a16:creationId xmlns:a16="http://schemas.microsoft.com/office/drawing/2014/main" id="{F36EB563-D5FB-F822-B720-AB04033E4F16}"/>
                  </a:ext>
                </a:extLst>
              </p:cNvPr>
              <p:cNvGrpSpPr/>
              <p:nvPr/>
            </p:nvGrpSpPr>
            <p:grpSpPr>
              <a:xfrm>
                <a:off x="10613165" y="1780908"/>
                <a:ext cx="782700" cy="762464"/>
                <a:chOff x="10613165" y="1780908"/>
                <a:chExt cx="782700" cy="762464"/>
              </a:xfrm>
            </p:grpSpPr>
            <p:grpSp>
              <p:nvGrpSpPr>
                <p:cNvPr id="240" name="Graphic 13">
                  <a:extLst>
                    <a:ext uri="{FF2B5EF4-FFF2-40B4-BE49-F238E27FC236}">
                      <a16:creationId xmlns:a16="http://schemas.microsoft.com/office/drawing/2014/main" id="{2E202192-9F83-7671-503D-F97088ED12B9}"/>
                    </a:ext>
                  </a:extLst>
                </p:cNvPr>
                <p:cNvGrpSpPr/>
                <p:nvPr/>
              </p:nvGrpSpPr>
              <p:grpSpPr>
                <a:xfrm>
                  <a:off x="10613165" y="1780908"/>
                  <a:ext cx="782700" cy="762464"/>
                  <a:chOff x="10613165" y="1780908"/>
                  <a:chExt cx="782700" cy="762464"/>
                </a:xfrm>
              </p:grpSpPr>
              <p:sp>
                <p:nvSpPr>
                  <p:cNvPr id="245" name="Freeform: Shape 76">
                    <a:extLst>
                      <a:ext uri="{FF2B5EF4-FFF2-40B4-BE49-F238E27FC236}">
                        <a16:creationId xmlns:a16="http://schemas.microsoft.com/office/drawing/2014/main" id="{DC5DBEEC-2AE1-9F14-7223-34667261E39E}"/>
                      </a:ext>
                    </a:extLst>
                  </p:cNvPr>
                  <p:cNvSpPr/>
                  <p:nvPr/>
                </p:nvSpPr>
                <p:spPr>
                  <a:xfrm>
                    <a:off x="10613165" y="1780908"/>
                    <a:ext cx="764876" cy="758917"/>
                  </a:xfrm>
                  <a:custGeom>
                    <a:avLst/>
                    <a:gdLst>
                      <a:gd name="connsiteX0" fmla="*/ 637107 w 764876"/>
                      <a:gd name="connsiteY0" fmla="*/ 758894 h 758917"/>
                      <a:gd name="connsiteX1" fmla="*/ 117075 w 764876"/>
                      <a:gd name="connsiteY1" fmla="*/ 748622 h 758917"/>
                      <a:gd name="connsiteX2" fmla="*/ 7 w 764876"/>
                      <a:gd name="connsiteY2" fmla="*/ 628615 h 758917"/>
                      <a:gd name="connsiteX3" fmla="*/ 5612 w 764876"/>
                      <a:gd name="connsiteY3" fmla="*/ 116741 h 758917"/>
                      <a:gd name="connsiteX4" fmla="*/ 125270 w 764876"/>
                      <a:gd name="connsiteY4" fmla="*/ 4 h 758917"/>
                      <a:gd name="connsiteX5" fmla="*/ 645394 w 764876"/>
                      <a:gd name="connsiteY5" fmla="*/ 4156 h 758917"/>
                      <a:gd name="connsiteX6" fmla="*/ 764869 w 764876"/>
                      <a:gd name="connsiteY6" fmla="*/ 124201 h 758917"/>
                      <a:gd name="connsiteX7" fmla="*/ 759191 w 764876"/>
                      <a:gd name="connsiteY7" fmla="*/ 642194 h 758917"/>
                      <a:gd name="connsiteX8" fmla="*/ 637126 w 764876"/>
                      <a:gd name="connsiteY8" fmla="*/ 758894 h 7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4876" h="758917">
                        <a:moveTo>
                          <a:pt x="637107" y="758894"/>
                        </a:moveTo>
                        <a:lnTo>
                          <a:pt x="117075" y="748622"/>
                        </a:lnTo>
                        <a:cubicBezTo>
                          <a:pt x="51659" y="747336"/>
                          <a:pt x="-710" y="693607"/>
                          <a:pt x="7" y="628615"/>
                        </a:cubicBezTo>
                        <a:lnTo>
                          <a:pt x="5612" y="116741"/>
                        </a:lnTo>
                        <a:cubicBezTo>
                          <a:pt x="6328" y="51748"/>
                          <a:pt x="59837" y="-511"/>
                          <a:pt x="125270" y="4"/>
                        </a:cubicBezTo>
                        <a:lnTo>
                          <a:pt x="645394" y="4156"/>
                        </a:lnTo>
                        <a:cubicBezTo>
                          <a:pt x="712041" y="4689"/>
                          <a:pt x="765586" y="58436"/>
                          <a:pt x="764869" y="124201"/>
                        </a:cubicBezTo>
                        <a:lnTo>
                          <a:pt x="759191" y="642194"/>
                        </a:lnTo>
                        <a:cubicBezTo>
                          <a:pt x="758475" y="707958"/>
                          <a:pt x="703772" y="760198"/>
                          <a:pt x="637126" y="758894"/>
                        </a:cubicBezTo>
                        <a:close/>
                      </a:path>
                    </a:pathLst>
                  </a:custGeom>
                  <a:solidFill>
                    <a:srgbClr val="444B8C"/>
                  </a:solidFill>
                  <a:ln w="1836" cap="flat">
                    <a:noFill/>
                    <a:prstDash val="solid"/>
                    <a:miter/>
                  </a:ln>
                </p:spPr>
                <p:txBody>
                  <a:bodyPr rtlCol="0" anchor="ctr"/>
                  <a:lstStyle/>
                  <a:p>
                    <a:endParaRPr lang="en-US"/>
                  </a:p>
                </p:txBody>
              </p:sp>
              <p:sp>
                <p:nvSpPr>
                  <p:cNvPr id="246" name="Freeform: Shape 77">
                    <a:extLst>
                      <a:ext uri="{FF2B5EF4-FFF2-40B4-BE49-F238E27FC236}">
                        <a16:creationId xmlns:a16="http://schemas.microsoft.com/office/drawing/2014/main" id="{885C2E25-70D1-9D39-489E-B89CE0D8C44E}"/>
                      </a:ext>
                    </a:extLst>
                  </p:cNvPr>
                  <p:cNvSpPr/>
                  <p:nvPr/>
                </p:nvSpPr>
                <p:spPr>
                  <a:xfrm>
                    <a:off x="10629556" y="1783645"/>
                    <a:ext cx="766309" cy="759690"/>
                  </a:xfrm>
                  <a:custGeom>
                    <a:avLst/>
                    <a:gdLst>
                      <a:gd name="connsiteX0" fmla="*/ 638320 w 766309"/>
                      <a:gd name="connsiteY0" fmla="*/ 759684 h 759690"/>
                      <a:gd name="connsiteX1" fmla="*/ 117295 w 766309"/>
                      <a:gd name="connsiteY1" fmla="*/ 749321 h 759690"/>
                      <a:gd name="connsiteX2" fmla="*/ 7 w 766309"/>
                      <a:gd name="connsiteY2" fmla="*/ 629184 h 759690"/>
                      <a:gd name="connsiteX3" fmla="*/ 5612 w 766309"/>
                      <a:gd name="connsiteY3" fmla="*/ 116833 h 759690"/>
                      <a:gd name="connsiteX4" fmla="*/ 125491 w 766309"/>
                      <a:gd name="connsiteY4" fmla="*/ 4 h 759690"/>
                      <a:gd name="connsiteX5" fmla="*/ 646608 w 766309"/>
                      <a:gd name="connsiteY5" fmla="*/ 4194 h 759690"/>
                      <a:gd name="connsiteX6" fmla="*/ 766302 w 766309"/>
                      <a:gd name="connsiteY6" fmla="*/ 124366 h 759690"/>
                      <a:gd name="connsiteX7" fmla="*/ 760606 w 766309"/>
                      <a:gd name="connsiteY7" fmla="*/ 642874 h 759690"/>
                      <a:gd name="connsiteX8" fmla="*/ 638302 w 766309"/>
                      <a:gd name="connsiteY8" fmla="*/ 759666 h 75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309" h="759690">
                        <a:moveTo>
                          <a:pt x="638320" y="759684"/>
                        </a:moveTo>
                        <a:lnTo>
                          <a:pt x="117295" y="749321"/>
                        </a:lnTo>
                        <a:cubicBezTo>
                          <a:pt x="51752" y="748016"/>
                          <a:pt x="-709" y="694232"/>
                          <a:pt x="7" y="629184"/>
                        </a:cubicBezTo>
                        <a:lnTo>
                          <a:pt x="5612" y="116833"/>
                        </a:lnTo>
                        <a:cubicBezTo>
                          <a:pt x="6328" y="51785"/>
                          <a:pt x="59947" y="-529"/>
                          <a:pt x="125491" y="4"/>
                        </a:cubicBezTo>
                        <a:lnTo>
                          <a:pt x="646608" y="4194"/>
                        </a:lnTo>
                        <a:cubicBezTo>
                          <a:pt x="713382" y="4726"/>
                          <a:pt x="767038" y="58529"/>
                          <a:pt x="766302" y="124366"/>
                        </a:cubicBezTo>
                        <a:lnTo>
                          <a:pt x="760606" y="642874"/>
                        </a:lnTo>
                        <a:cubicBezTo>
                          <a:pt x="759890" y="708712"/>
                          <a:pt x="705077" y="760989"/>
                          <a:pt x="638302" y="759666"/>
                        </a:cubicBezTo>
                        <a:close/>
                      </a:path>
                    </a:pathLst>
                  </a:custGeom>
                  <a:solidFill>
                    <a:srgbClr val="FDB837"/>
                  </a:solidFill>
                  <a:ln w="1836" cap="flat">
                    <a:noFill/>
                    <a:prstDash val="solid"/>
                    <a:miter/>
                  </a:ln>
                </p:spPr>
                <p:txBody>
                  <a:bodyPr rtlCol="0" anchor="ctr"/>
                  <a:lstStyle/>
                  <a:p>
                    <a:endParaRPr lang="en-US"/>
                  </a:p>
                </p:txBody>
              </p:sp>
              <p:sp>
                <p:nvSpPr>
                  <p:cNvPr id="247" name="Freeform: Shape 78">
                    <a:extLst>
                      <a:ext uri="{FF2B5EF4-FFF2-40B4-BE49-F238E27FC236}">
                        <a16:creationId xmlns:a16="http://schemas.microsoft.com/office/drawing/2014/main" id="{FD08F5E6-D2CD-29FD-FFC5-9C4169F9F4BE}"/>
                      </a:ext>
                    </a:extLst>
                  </p:cNvPr>
                  <p:cNvSpPr/>
                  <p:nvPr/>
                </p:nvSpPr>
                <p:spPr>
                  <a:xfrm>
                    <a:off x="10629537" y="1797412"/>
                    <a:ext cx="753991" cy="745960"/>
                  </a:xfrm>
                  <a:custGeom>
                    <a:avLst/>
                    <a:gdLst>
                      <a:gd name="connsiteX0" fmla="*/ 409532 w 753991"/>
                      <a:gd name="connsiteY0" fmla="*/ 502172 h 745960"/>
                      <a:gd name="connsiteX1" fmla="*/ 344816 w 753991"/>
                      <a:gd name="connsiteY1" fmla="*/ 263811 h 745960"/>
                      <a:gd name="connsiteX2" fmla="*/ 84845 w 753991"/>
                      <a:gd name="connsiteY2" fmla="*/ 70377 h 745960"/>
                      <a:gd name="connsiteX3" fmla="*/ 68804 w 753991"/>
                      <a:gd name="connsiteY3" fmla="*/ 0 h 745960"/>
                      <a:gd name="connsiteX4" fmla="*/ 5612 w 753991"/>
                      <a:gd name="connsiteY4" fmla="*/ 103084 h 745960"/>
                      <a:gd name="connsiteX5" fmla="*/ 7 w 753991"/>
                      <a:gd name="connsiteY5" fmla="*/ 615436 h 745960"/>
                      <a:gd name="connsiteX6" fmla="*/ 117295 w 753991"/>
                      <a:gd name="connsiteY6" fmla="*/ 735572 h 745960"/>
                      <a:gd name="connsiteX7" fmla="*/ 638320 w 753991"/>
                      <a:gd name="connsiteY7" fmla="*/ 745935 h 745960"/>
                      <a:gd name="connsiteX8" fmla="*/ 753991 w 753991"/>
                      <a:gd name="connsiteY8" fmla="*/ 666519 h 745960"/>
                      <a:gd name="connsiteX9" fmla="*/ 409514 w 753991"/>
                      <a:gd name="connsiteY9" fmla="*/ 502190 h 74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3991" h="745960">
                        <a:moveTo>
                          <a:pt x="409532" y="502172"/>
                        </a:moveTo>
                        <a:cubicBezTo>
                          <a:pt x="346800" y="416599"/>
                          <a:pt x="411535" y="360445"/>
                          <a:pt x="344816" y="263811"/>
                        </a:cubicBezTo>
                        <a:cubicBezTo>
                          <a:pt x="265215" y="148526"/>
                          <a:pt x="134660" y="173093"/>
                          <a:pt x="84845" y="70377"/>
                        </a:cubicBezTo>
                        <a:cubicBezTo>
                          <a:pt x="73893" y="47794"/>
                          <a:pt x="69281" y="23906"/>
                          <a:pt x="68804" y="0"/>
                        </a:cubicBezTo>
                        <a:cubicBezTo>
                          <a:pt x="31612" y="19643"/>
                          <a:pt x="6108" y="58341"/>
                          <a:pt x="5612" y="103084"/>
                        </a:cubicBezTo>
                        <a:lnTo>
                          <a:pt x="7" y="615436"/>
                        </a:lnTo>
                        <a:cubicBezTo>
                          <a:pt x="-709" y="680484"/>
                          <a:pt x="51752" y="734267"/>
                          <a:pt x="117295" y="735572"/>
                        </a:cubicBezTo>
                        <a:lnTo>
                          <a:pt x="638320" y="745935"/>
                        </a:lnTo>
                        <a:cubicBezTo>
                          <a:pt x="691773" y="747001"/>
                          <a:pt x="737490" y="713651"/>
                          <a:pt x="753991" y="666519"/>
                        </a:cubicBezTo>
                        <a:cubicBezTo>
                          <a:pt x="660756" y="561909"/>
                          <a:pt x="497365" y="622032"/>
                          <a:pt x="409514" y="502190"/>
                        </a:cubicBezTo>
                        <a:close/>
                      </a:path>
                    </a:pathLst>
                  </a:custGeom>
                  <a:solidFill>
                    <a:srgbClr val="FFFFFF">
                      <a:alpha val="48000"/>
                    </a:srgbClr>
                  </a:solidFill>
                  <a:ln w="1836" cap="flat">
                    <a:noFill/>
                    <a:prstDash val="solid"/>
                    <a:miter/>
                  </a:ln>
                </p:spPr>
                <p:txBody>
                  <a:bodyPr rtlCol="0" anchor="ctr"/>
                  <a:lstStyle/>
                  <a:p>
                    <a:endParaRPr lang="en-US"/>
                  </a:p>
                </p:txBody>
              </p:sp>
            </p:grpSp>
            <p:grpSp>
              <p:nvGrpSpPr>
                <p:cNvPr id="241" name="Graphic 13">
                  <a:extLst>
                    <a:ext uri="{FF2B5EF4-FFF2-40B4-BE49-F238E27FC236}">
                      <a16:creationId xmlns:a16="http://schemas.microsoft.com/office/drawing/2014/main" id="{5C130CCA-F1AF-718B-09BE-43D96975E8D0}"/>
                    </a:ext>
                  </a:extLst>
                </p:cNvPr>
                <p:cNvGrpSpPr/>
                <p:nvPr/>
              </p:nvGrpSpPr>
              <p:grpSpPr>
                <a:xfrm>
                  <a:off x="10748188" y="1917067"/>
                  <a:ext cx="510835" cy="501067"/>
                  <a:chOff x="10748188" y="1917067"/>
                  <a:chExt cx="510835" cy="501067"/>
                </a:xfrm>
              </p:grpSpPr>
              <p:sp>
                <p:nvSpPr>
                  <p:cNvPr id="242" name="Freeform: Shape 80">
                    <a:extLst>
                      <a:ext uri="{FF2B5EF4-FFF2-40B4-BE49-F238E27FC236}">
                        <a16:creationId xmlns:a16="http://schemas.microsoft.com/office/drawing/2014/main" id="{516AD312-6721-F5A7-E6F3-69179A810C6D}"/>
                      </a:ext>
                    </a:extLst>
                  </p:cNvPr>
                  <p:cNvSpPr/>
                  <p:nvPr/>
                </p:nvSpPr>
                <p:spPr>
                  <a:xfrm>
                    <a:off x="10748188" y="1917067"/>
                    <a:ext cx="501795" cy="501067"/>
                  </a:xfrm>
                  <a:custGeom>
                    <a:avLst/>
                    <a:gdLst>
                      <a:gd name="connsiteX0" fmla="*/ 421032 w 501795"/>
                      <a:gd name="connsiteY0" fmla="*/ 501055 h 501067"/>
                      <a:gd name="connsiteX1" fmla="*/ 74276 w 501795"/>
                      <a:gd name="connsiteY1" fmla="*/ 494826 h 501067"/>
                      <a:gd name="connsiteX2" fmla="*/ 4 w 501795"/>
                      <a:gd name="connsiteY2" fmla="*/ 418441 h 501067"/>
                      <a:gd name="connsiteX3" fmla="*/ 3771 w 501795"/>
                      <a:gd name="connsiteY3" fmla="*/ 74294 h 501067"/>
                      <a:gd name="connsiteX4" fmla="*/ 79697 w 501795"/>
                      <a:gd name="connsiteY4" fmla="*/ 4 h 501067"/>
                      <a:gd name="connsiteX5" fmla="*/ 426490 w 501795"/>
                      <a:gd name="connsiteY5" fmla="*/ 3440 h 501067"/>
                      <a:gd name="connsiteX6" fmla="*/ 501791 w 501795"/>
                      <a:gd name="connsiteY6" fmla="*/ 79844 h 501067"/>
                      <a:gd name="connsiteX7" fmla="*/ 497987 w 501795"/>
                      <a:gd name="connsiteY7" fmla="*/ 426783 h 501067"/>
                      <a:gd name="connsiteX8" fmla="*/ 421032 w 501795"/>
                      <a:gd name="connsiteY8" fmla="*/ 501055 h 50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795" h="501067">
                        <a:moveTo>
                          <a:pt x="421032" y="501055"/>
                        </a:moveTo>
                        <a:lnTo>
                          <a:pt x="74276" y="494826"/>
                        </a:lnTo>
                        <a:cubicBezTo>
                          <a:pt x="32786" y="494073"/>
                          <a:pt x="-437" y="459877"/>
                          <a:pt x="4" y="418441"/>
                        </a:cubicBezTo>
                        <a:lnTo>
                          <a:pt x="3771" y="74294"/>
                        </a:lnTo>
                        <a:cubicBezTo>
                          <a:pt x="4231" y="32859"/>
                          <a:pt x="38188" y="-419"/>
                          <a:pt x="79697" y="4"/>
                        </a:cubicBezTo>
                        <a:lnTo>
                          <a:pt x="426490" y="3440"/>
                        </a:lnTo>
                        <a:cubicBezTo>
                          <a:pt x="468513" y="3863"/>
                          <a:pt x="502250" y="38059"/>
                          <a:pt x="501791" y="79844"/>
                        </a:cubicBezTo>
                        <a:lnTo>
                          <a:pt x="497987" y="426783"/>
                        </a:lnTo>
                        <a:cubicBezTo>
                          <a:pt x="497527" y="468568"/>
                          <a:pt x="463056" y="501808"/>
                          <a:pt x="421032" y="501055"/>
                        </a:cubicBezTo>
                        <a:close/>
                      </a:path>
                    </a:pathLst>
                  </a:custGeom>
                  <a:solidFill>
                    <a:srgbClr val="444B8C"/>
                  </a:solidFill>
                  <a:ln w="1836" cap="flat">
                    <a:noFill/>
                    <a:prstDash val="solid"/>
                    <a:miter/>
                  </a:ln>
                </p:spPr>
                <p:txBody>
                  <a:bodyPr rtlCol="0" anchor="ctr"/>
                  <a:lstStyle/>
                  <a:p>
                    <a:endParaRPr lang="en-US"/>
                  </a:p>
                </p:txBody>
              </p:sp>
              <p:sp>
                <p:nvSpPr>
                  <p:cNvPr id="243" name="Freeform: Shape 81">
                    <a:extLst>
                      <a:ext uri="{FF2B5EF4-FFF2-40B4-BE49-F238E27FC236}">
                        <a16:creationId xmlns:a16="http://schemas.microsoft.com/office/drawing/2014/main" id="{36291104-7CE6-C888-396B-5B6509FBFAA5}"/>
                      </a:ext>
                    </a:extLst>
                  </p:cNvPr>
                  <p:cNvSpPr/>
                  <p:nvPr/>
                </p:nvSpPr>
                <p:spPr>
                  <a:xfrm>
                    <a:off x="10763714" y="1917103"/>
                    <a:ext cx="495308" cy="491052"/>
                  </a:xfrm>
                  <a:custGeom>
                    <a:avLst/>
                    <a:gdLst>
                      <a:gd name="connsiteX0" fmla="*/ 415630 w 495308"/>
                      <a:gd name="connsiteY0" fmla="*/ 491004 h 491052"/>
                      <a:gd name="connsiteX1" fmla="*/ 73340 w 495308"/>
                      <a:gd name="connsiteY1" fmla="*/ 484922 h 491052"/>
                      <a:gd name="connsiteX2" fmla="*/ 5 w 495308"/>
                      <a:gd name="connsiteY2" fmla="*/ 410062 h 491052"/>
                      <a:gd name="connsiteX3" fmla="*/ 3698 w 495308"/>
                      <a:gd name="connsiteY3" fmla="*/ 72788 h 491052"/>
                      <a:gd name="connsiteX4" fmla="*/ 78650 w 495308"/>
                      <a:gd name="connsiteY4" fmla="*/ 4 h 491052"/>
                      <a:gd name="connsiteX5" fmla="*/ 420978 w 495308"/>
                      <a:gd name="connsiteY5" fmla="*/ 3477 h 491052"/>
                      <a:gd name="connsiteX6" fmla="*/ 495305 w 495308"/>
                      <a:gd name="connsiteY6" fmla="*/ 78355 h 491052"/>
                      <a:gd name="connsiteX7" fmla="*/ 491574 w 495308"/>
                      <a:gd name="connsiteY7" fmla="*/ 418257 h 491052"/>
                      <a:gd name="connsiteX8" fmla="*/ 415630 w 495308"/>
                      <a:gd name="connsiteY8" fmla="*/ 491041 h 49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8" h="491052">
                        <a:moveTo>
                          <a:pt x="415630" y="491004"/>
                        </a:moveTo>
                        <a:lnTo>
                          <a:pt x="73340" y="484922"/>
                        </a:lnTo>
                        <a:cubicBezTo>
                          <a:pt x="32363" y="484187"/>
                          <a:pt x="-455" y="450671"/>
                          <a:pt x="5" y="410062"/>
                        </a:cubicBezTo>
                        <a:lnTo>
                          <a:pt x="3698" y="72788"/>
                        </a:lnTo>
                        <a:cubicBezTo>
                          <a:pt x="4139" y="32179"/>
                          <a:pt x="37674" y="-419"/>
                          <a:pt x="78650" y="4"/>
                        </a:cubicBezTo>
                        <a:lnTo>
                          <a:pt x="420978" y="3477"/>
                        </a:lnTo>
                        <a:cubicBezTo>
                          <a:pt x="462450" y="3900"/>
                          <a:pt x="495746" y="37416"/>
                          <a:pt x="495305" y="78355"/>
                        </a:cubicBezTo>
                        <a:lnTo>
                          <a:pt x="491574" y="418257"/>
                        </a:lnTo>
                        <a:cubicBezTo>
                          <a:pt x="491133" y="459197"/>
                          <a:pt x="457103" y="491776"/>
                          <a:pt x="415630" y="491041"/>
                        </a:cubicBezTo>
                        <a:close/>
                      </a:path>
                    </a:pathLst>
                  </a:custGeom>
                  <a:solidFill>
                    <a:srgbClr val="FFD32E"/>
                  </a:solidFill>
                  <a:ln w="1836" cap="flat">
                    <a:noFill/>
                    <a:prstDash val="solid"/>
                    <a:miter/>
                  </a:ln>
                </p:spPr>
                <p:txBody>
                  <a:bodyPr rtlCol="0" anchor="ctr"/>
                  <a:lstStyle/>
                  <a:p>
                    <a:endParaRPr lang="en-US"/>
                  </a:p>
                </p:txBody>
              </p:sp>
              <p:sp>
                <p:nvSpPr>
                  <p:cNvPr id="244" name="Freeform: Shape 82">
                    <a:extLst>
                      <a:ext uri="{FF2B5EF4-FFF2-40B4-BE49-F238E27FC236}">
                        <a16:creationId xmlns:a16="http://schemas.microsoft.com/office/drawing/2014/main" id="{6B36F5DA-3BC0-2788-5E5F-4215D77EB8FA}"/>
                      </a:ext>
                    </a:extLst>
                  </p:cNvPr>
                  <p:cNvSpPr/>
                  <p:nvPr/>
                </p:nvSpPr>
                <p:spPr>
                  <a:xfrm>
                    <a:off x="10763715" y="1939231"/>
                    <a:ext cx="464397" cy="468870"/>
                  </a:xfrm>
                  <a:custGeom>
                    <a:avLst/>
                    <a:gdLst>
                      <a:gd name="connsiteX0" fmla="*/ 275355 w 464397"/>
                      <a:gd name="connsiteY0" fmla="*/ 360353 h 468870"/>
                      <a:gd name="connsiteX1" fmla="*/ 210638 w 464397"/>
                      <a:gd name="connsiteY1" fmla="*/ 121992 h 468870"/>
                      <a:gd name="connsiteX2" fmla="*/ 24903 w 464397"/>
                      <a:gd name="connsiteY2" fmla="*/ 0 h 468870"/>
                      <a:gd name="connsiteX3" fmla="*/ 3698 w 464397"/>
                      <a:gd name="connsiteY3" fmla="*/ 50642 h 468870"/>
                      <a:gd name="connsiteX4" fmla="*/ 4 w 464397"/>
                      <a:gd name="connsiteY4" fmla="*/ 387916 h 468870"/>
                      <a:gd name="connsiteX5" fmla="*/ 73340 w 464397"/>
                      <a:gd name="connsiteY5" fmla="*/ 462776 h 468870"/>
                      <a:gd name="connsiteX6" fmla="*/ 415630 w 464397"/>
                      <a:gd name="connsiteY6" fmla="*/ 468858 h 468870"/>
                      <a:gd name="connsiteX7" fmla="*/ 464397 w 464397"/>
                      <a:gd name="connsiteY7" fmla="*/ 452082 h 468870"/>
                      <a:gd name="connsiteX8" fmla="*/ 275336 w 464397"/>
                      <a:gd name="connsiteY8" fmla="*/ 360335 h 46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397" h="468870">
                        <a:moveTo>
                          <a:pt x="275355" y="360353"/>
                        </a:moveTo>
                        <a:cubicBezTo>
                          <a:pt x="212622" y="274781"/>
                          <a:pt x="277357" y="218626"/>
                          <a:pt x="210638" y="121992"/>
                        </a:cubicBezTo>
                        <a:cubicBezTo>
                          <a:pt x="158287" y="46158"/>
                          <a:pt x="83868" y="30833"/>
                          <a:pt x="24903" y="0"/>
                        </a:cubicBezTo>
                        <a:cubicBezTo>
                          <a:pt x="11985" y="13083"/>
                          <a:pt x="3900" y="30888"/>
                          <a:pt x="3698" y="50642"/>
                        </a:cubicBezTo>
                        <a:lnTo>
                          <a:pt x="4" y="387916"/>
                        </a:lnTo>
                        <a:cubicBezTo>
                          <a:pt x="-437" y="428525"/>
                          <a:pt x="32381" y="462041"/>
                          <a:pt x="73340" y="462776"/>
                        </a:cubicBezTo>
                        <a:lnTo>
                          <a:pt x="415630" y="468858"/>
                        </a:lnTo>
                        <a:cubicBezTo>
                          <a:pt x="434152" y="469189"/>
                          <a:pt x="451186" y="462831"/>
                          <a:pt x="464397" y="452082"/>
                        </a:cubicBezTo>
                        <a:cubicBezTo>
                          <a:pt x="394682" y="437712"/>
                          <a:pt x="323626" y="426210"/>
                          <a:pt x="275336" y="360335"/>
                        </a:cubicBezTo>
                        <a:close/>
                      </a:path>
                    </a:pathLst>
                  </a:custGeom>
                  <a:solidFill>
                    <a:srgbClr val="FFFFFF">
                      <a:alpha val="48000"/>
                    </a:srgbClr>
                  </a:solidFill>
                  <a:ln w="1836" cap="flat">
                    <a:noFill/>
                    <a:prstDash val="solid"/>
                    <a:miter/>
                  </a:ln>
                </p:spPr>
                <p:txBody>
                  <a:bodyPr rtlCol="0" anchor="ctr"/>
                  <a:lstStyle/>
                  <a:p>
                    <a:endParaRPr lang="en-US"/>
                  </a:p>
                </p:txBody>
              </p:sp>
            </p:grpSp>
          </p:grpSp>
          <p:grpSp>
            <p:nvGrpSpPr>
              <p:cNvPr id="195" name="Graphic 13">
                <a:extLst>
                  <a:ext uri="{FF2B5EF4-FFF2-40B4-BE49-F238E27FC236}">
                    <a16:creationId xmlns:a16="http://schemas.microsoft.com/office/drawing/2014/main" id="{8C6D25F3-5186-9CF3-FFDC-D758ADF2B894}"/>
                  </a:ext>
                </a:extLst>
              </p:cNvPr>
              <p:cNvGrpSpPr/>
              <p:nvPr/>
            </p:nvGrpSpPr>
            <p:grpSpPr>
              <a:xfrm>
                <a:off x="9379963" y="1090503"/>
                <a:ext cx="448800" cy="437213"/>
                <a:chOff x="9379963" y="1090503"/>
                <a:chExt cx="448800" cy="437213"/>
              </a:xfrm>
            </p:grpSpPr>
            <p:grpSp>
              <p:nvGrpSpPr>
                <p:cNvPr id="232" name="Graphic 13">
                  <a:extLst>
                    <a:ext uri="{FF2B5EF4-FFF2-40B4-BE49-F238E27FC236}">
                      <a16:creationId xmlns:a16="http://schemas.microsoft.com/office/drawing/2014/main" id="{1FE2FDC4-62B5-E41E-427F-19087430F78B}"/>
                    </a:ext>
                  </a:extLst>
                </p:cNvPr>
                <p:cNvGrpSpPr/>
                <p:nvPr/>
              </p:nvGrpSpPr>
              <p:grpSpPr>
                <a:xfrm>
                  <a:off x="9379963" y="1090503"/>
                  <a:ext cx="448800" cy="437213"/>
                  <a:chOff x="9379963" y="1090503"/>
                  <a:chExt cx="448800" cy="437213"/>
                </a:xfrm>
              </p:grpSpPr>
              <p:sp>
                <p:nvSpPr>
                  <p:cNvPr id="237" name="Freeform: Shape 85">
                    <a:extLst>
                      <a:ext uri="{FF2B5EF4-FFF2-40B4-BE49-F238E27FC236}">
                        <a16:creationId xmlns:a16="http://schemas.microsoft.com/office/drawing/2014/main" id="{B36E3BF0-BBA1-C416-6E65-BBAA5B3E1660}"/>
                      </a:ext>
                    </a:extLst>
                  </p:cNvPr>
                  <p:cNvSpPr/>
                  <p:nvPr/>
                </p:nvSpPr>
                <p:spPr>
                  <a:xfrm>
                    <a:off x="9379963" y="1090503"/>
                    <a:ext cx="438584" cy="435160"/>
                  </a:xfrm>
                  <a:custGeom>
                    <a:avLst/>
                    <a:gdLst>
                      <a:gd name="connsiteX0" fmla="*/ 365319 w 438584"/>
                      <a:gd name="connsiteY0" fmla="*/ 435160 h 435160"/>
                      <a:gd name="connsiteX1" fmla="*/ 67128 w 438584"/>
                      <a:gd name="connsiteY1" fmla="*/ 429262 h 435160"/>
                      <a:gd name="connsiteX2" fmla="*/ 4 w 438584"/>
                      <a:gd name="connsiteY2" fmla="*/ 360447 h 435160"/>
                      <a:gd name="connsiteX3" fmla="*/ 3220 w 438584"/>
                      <a:gd name="connsiteY3" fmla="*/ 66942 h 435160"/>
                      <a:gd name="connsiteX4" fmla="*/ 71832 w 438584"/>
                      <a:gd name="connsiteY4" fmla="*/ 2 h 435160"/>
                      <a:gd name="connsiteX5" fmla="*/ 370078 w 438584"/>
                      <a:gd name="connsiteY5" fmla="*/ 2373 h 435160"/>
                      <a:gd name="connsiteX6" fmla="*/ 438580 w 438584"/>
                      <a:gd name="connsiteY6" fmla="*/ 71205 h 435160"/>
                      <a:gd name="connsiteX7" fmla="*/ 435328 w 438584"/>
                      <a:gd name="connsiteY7" fmla="*/ 368238 h 435160"/>
                      <a:gd name="connsiteX8" fmla="*/ 365337 w 438584"/>
                      <a:gd name="connsiteY8" fmla="*/ 435142 h 43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584" h="435160">
                        <a:moveTo>
                          <a:pt x="365319" y="435160"/>
                        </a:moveTo>
                        <a:lnTo>
                          <a:pt x="67128" y="429262"/>
                        </a:lnTo>
                        <a:cubicBezTo>
                          <a:pt x="29606" y="428527"/>
                          <a:pt x="-400" y="397712"/>
                          <a:pt x="4" y="360447"/>
                        </a:cubicBezTo>
                        <a:lnTo>
                          <a:pt x="3220" y="66942"/>
                        </a:lnTo>
                        <a:cubicBezTo>
                          <a:pt x="3624" y="29678"/>
                          <a:pt x="34310" y="-292"/>
                          <a:pt x="71832" y="2"/>
                        </a:cubicBezTo>
                        <a:lnTo>
                          <a:pt x="370078" y="2373"/>
                        </a:lnTo>
                        <a:cubicBezTo>
                          <a:pt x="408298" y="2685"/>
                          <a:pt x="439003" y="33500"/>
                          <a:pt x="438580" y="71205"/>
                        </a:cubicBezTo>
                        <a:lnTo>
                          <a:pt x="435328" y="368238"/>
                        </a:lnTo>
                        <a:cubicBezTo>
                          <a:pt x="434905" y="405944"/>
                          <a:pt x="403539" y="435914"/>
                          <a:pt x="365337" y="435142"/>
                        </a:cubicBezTo>
                        <a:close/>
                      </a:path>
                    </a:pathLst>
                  </a:custGeom>
                  <a:solidFill>
                    <a:srgbClr val="444B8C"/>
                  </a:solidFill>
                  <a:ln w="1836" cap="flat">
                    <a:noFill/>
                    <a:prstDash val="solid"/>
                    <a:miter/>
                  </a:ln>
                </p:spPr>
                <p:txBody>
                  <a:bodyPr rtlCol="0" anchor="ctr"/>
                  <a:lstStyle/>
                  <a:p>
                    <a:endParaRPr lang="en-US"/>
                  </a:p>
                </p:txBody>
              </p:sp>
              <p:sp>
                <p:nvSpPr>
                  <p:cNvPr id="238" name="Freeform: Shape 86">
                    <a:extLst>
                      <a:ext uri="{FF2B5EF4-FFF2-40B4-BE49-F238E27FC236}">
                        <a16:creationId xmlns:a16="http://schemas.microsoft.com/office/drawing/2014/main" id="{F1F56D94-9007-6DFB-3DEC-5403B09A8D13}"/>
                      </a:ext>
                    </a:extLst>
                  </p:cNvPr>
                  <p:cNvSpPr/>
                  <p:nvPr/>
                </p:nvSpPr>
                <p:spPr>
                  <a:xfrm>
                    <a:off x="9389353" y="1092084"/>
                    <a:ext cx="439411" cy="435633"/>
                  </a:xfrm>
                  <a:custGeom>
                    <a:avLst/>
                    <a:gdLst>
                      <a:gd name="connsiteX0" fmla="*/ 366017 w 439411"/>
                      <a:gd name="connsiteY0" fmla="*/ 435601 h 435633"/>
                      <a:gd name="connsiteX1" fmla="*/ 67257 w 439411"/>
                      <a:gd name="connsiteY1" fmla="*/ 429666 h 435633"/>
                      <a:gd name="connsiteX2" fmla="*/ 4 w 439411"/>
                      <a:gd name="connsiteY2" fmla="*/ 360778 h 435633"/>
                      <a:gd name="connsiteX3" fmla="*/ 3220 w 439411"/>
                      <a:gd name="connsiteY3" fmla="*/ 66998 h 435633"/>
                      <a:gd name="connsiteX4" fmla="*/ 71961 w 439411"/>
                      <a:gd name="connsiteY4" fmla="*/ 2 h 435633"/>
                      <a:gd name="connsiteX5" fmla="*/ 370776 w 439411"/>
                      <a:gd name="connsiteY5" fmla="*/ 2409 h 435633"/>
                      <a:gd name="connsiteX6" fmla="*/ 439407 w 439411"/>
                      <a:gd name="connsiteY6" fmla="*/ 71316 h 435633"/>
                      <a:gd name="connsiteX7" fmla="*/ 436136 w 439411"/>
                      <a:gd name="connsiteY7" fmla="*/ 368643 h 435633"/>
                      <a:gd name="connsiteX8" fmla="*/ 366017 w 439411"/>
                      <a:gd name="connsiteY8" fmla="*/ 435620 h 43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411" h="435633">
                        <a:moveTo>
                          <a:pt x="366017" y="435601"/>
                        </a:moveTo>
                        <a:lnTo>
                          <a:pt x="67257" y="429666"/>
                        </a:lnTo>
                        <a:cubicBezTo>
                          <a:pt x="29680" y="428913"/>
                          <a:pt x="-400" y="398079"/>
                          <a:pt x="4" y="360778"/>
                        </a:cubicBezTo>
                        <a:lnTo>
                          <a:pt x="3220" y="66998"/>
                        </a:lnTo>
                        <a:cubicBezTo>
                          <a:pt x="3624" y="29696"/>
                          <a:pt x="34365" y="-292"/>
                          <a:pt x="71961" y="2"/>
                        </a:cubicBezTo>
                        <a:lnTo>
                          <a:pt x="370776" y="2409"/>
                        </a:lnTo>
                        <a:cubicBezTo>
                          <a:pt x="409070" y="2722"/>
                          <a:pt x="439829" y="33573"/>
                          <a:pt x="439407" y="71316"/>
                        </a:cubicBezTo>
                        <a:lnTo>
                          <a:pt x="436136" y="368643"/>
                        </a:lnTo>
                        <a:cubicBezTo>
                          <a:pt x="435713" y="406385"/>
                          <a:pt x="404292" y="436373"/>
                          <a:pt x="366017" y="435620"/>
                        </a:cubicBezTo>
                        <a:close/>
                      </a:path>
                    </a:pathLst>
                  </a:custGeom>
                  <a:solidFill>
                    <a:srgbClr val="FDB837"/>
                  </a:solidFill>
                  <a:ln w="1836" cap="flat">
                    <a:noFill/>
                    <a:prstDash val="solid"/>
                    <a:miter/>
                  </a:ln>
                </p:spPr>
                <p:txBody>
                  <a:bodyPr rtlCol="0" anchor="ctr"/>
                  <a:lstStyle/>
                  <a:p>
                    <a:endParaRPr lang="en-US"/>
                  </a:p>
                </p:txBody>
              </p:sp>
              <p:sp>
                <p:nvSpPr>
                  <p:cNvPr id="239" name="Freeform: Shape 87">
                    <a:extLst>
                      <a:ext uri="{FF2B5EF4-FFF2-40B4-BE49-F238E27FC236}">
                        <a16:creationId xmlns:a16="http://schemas.microsoft.com/office/drawing/2014/main" id="{2A036F08-9D05-094E-7AA1-693817631DFA}"/>
                      </a:ext>
                    </a:extLst>
                  </p:cNvPr>
                  <p:cNvSpPr/>
                  <p:nvPr/>
                </p:nvSpPr>
                <p:spPr>
                  <a:xfrm>
                    <a:off x="9389334" y="1099950"/>
                    <a:ext cx="432350" cy="427730"/>
                  </a:xfrm>
                  <a:custGeom>
                    <a:avLst/>
                    <a:gdLst>
                      <a:gd name="connsiteX0" fmla="*/ 234837 w 432350"/>
                      <a:gd name="connsiteY0" fmla="*/ 287956 h 427730"/>
                      <a:gd name="connsiteX1" fmla="*/ 197738 w 432350"/>
                      <a:gd name="connsiteY1" fmla="*/ 151282 h 427730"/>
                      <a:gd name="connsiteX2" fmla="*/ 48661 w 432350"/>
                      <a:gd name="connsiteY2" fmla="*/ 40352 h 427730"/>
                      <a:gd name="connsiteX3" fmla="*/ 39455 w 432350"/>
                      <a:gd name="connsiteY3" fmla="*/ 0 h 427730"/>
                      <a:gd name="connsiteX4" fmla="*/ 3220 w 432350"/>
                      <a:gd name="connsiteY4" fmla="*/ 59113 h 427730"/>
                      <a:gd name="connsiteX5" fmla="*/ 4 w 432350"/>
                      <a:gd name="connsiteY5" fmla="*/ 352893 h 427730"/>
                      <a:gd name="connsiteX6" fmla="*/ 67257 w 432350"/>
                      <a:gd name="connsiteY6" fmla="*/ 421781 h 427730"/>
                      <a:gd name="connsiteX7" fmla="*/ 366017 w 432350"/>
                      <a:gd name="connsiteY7" fmla="*/ 427716 h 427730"/>
                      <a:gd name="connsiteX8" fmla="*/ 432351 w 432350"/>
                      <a:gd name="connsiteY8" fmla="*/ 382183 h 427730"/>
                      <a:gd name="connsiteX9" fmla="*/ 234819 w 432350"/>
                      <a:gd name="connsiteY9" fmla="*/ 287956 h 42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350" h="427730">
                        <a:moveTo>
                          <a:pt x="234837" y="287956"/>
                        </a:moveTo>
                        <a:cubicBezTo>
                          <a:pt x="198859" y="238894"/>
                          <a:pt x="235977" y="206683"/>
                          <a:pt x="197738" y="151282"/>
                        </a:cubicBezTo>
                        <a:cubicBezTo>
                          <a:pt x="152094" y="85168"/>
                          <a:pt x="77234" y="99262"/>
                          <a:pt x="48661" y="40352"/>
                        </a:cubicBezTo>
                        <a:cubicBezTo>
                          <a:pt x="42377" y="27397"/>
                          <a:pt x="39731" y="13708"/>
                          <a:pt x="39455" y="0"/>
                        </a:cubicBezTo>
                        <a:cubicBezTo>
                          <a:pt x="18122" y="11264"/>
                          <a:pt x="3495" y="33443"/>
                          <a:pt x="3220" y="59113"/>
                        </a:cubicBezTo>
                        <a:lnTo>
                          <a:pt x="4" y="352893"/>
                        </a:lnTo>
                        <a:cubicBezTo>
                          <a:pt x="-400" y="390194"/>
                          <a:pt x="29680" y="421028"/>
                          <a:pt x="67257" y="421781"/>
                        </a:cubicBezTo>
                        <a:lnTo>
                          <a:pt x="366017" y="427716"/>
                        </a:lnTo>
                        <a:cubicBezTo>
                          <a:pt x="396666" y="428323"/>
                          <a:pt x="422888" y="409194"/>
                          <a:pt x="432351" y="382183"/>
                        </a:cubicBezTo>
                        <a:cubicBezTo>
                          <a:pt x="378880" y="322188"/>
                          <a:pt x="285203" y="356678"/>
                          <a:pt x="234819" y="287956"/>
                        </a:cubicBezTo>
                        <a:close/>
                      </a:path>
                    </a:pathLst>
                  </a:custGeom>
                  <a:solidFill>
                    <a:srgbClr val="FFFFFF">
                      <a:alpha val="48000"/>
                    </a:srgbClr>
                  </a:solidFill>
                  <a:ln w="1836" cap="flat">
                    <a:noFill/>
                    <a:prstDash val="solid"/>
                    <a:miter/>
                  </a:ln>
                </p:spPr>
                <p:txBody>
                  <a:bodyPr rtlCol="0" anchor="ctr"/>
                  <a:lstStyle/>
                  <a:p>
                    <a:endParaRPr lang="en-US"/>
                  </a:p>
                </p:txBody>
              </p:sp>
            </p:grpSp>
            <p:grpSp>
              <p:nvGrpSpPr>
                <p:cNvPr id="233" name="Graphic 13">
                  <a:extLst>
                    <a:ext uri="{FF2B5EF4-FFF2-40B4-BE49-F238E27FC236}">
                      <a16:creationId xmlns:a16="http://schemas.microsoft.com/office/drawing/2014/main" id="{3E15A197-6E46-A719-A0F7-A7B460D5DE50}"/>
                    </a:ext>
                  </a:extLst>
                </p:cNvPr>
                <p:cNvGrpSpPr/>
                <p:nvPr/>
              </p:nvGrpSpPr>
              <p:grpSpPr>
                <a:xfrm>
                  <a:off x="9457379" y="1168561"/>
                  <a:ext cx="292903" cy="287321"/>
                  <a:chOff x="9457379" y="1168561"/>
                  <a:chExt cx="292903" cy="287321"/>
                </a:xfrm>
              </p:grpSpPr>
              <p:sp>
                <p:nvSpPr>
                  <p:cNvPr id="234" name="Freeform: Shape 89">
                    <a:extLst>
                      <a:ext uri="{FF2B5EF4-FFF2-40B4-BE49-F238E27FC236}">
                        <a16:creationId xmlns:a16="http://schemas.microsoft.com/office/drawing/2014/main" id="{53E07F8E-076E-BAE6-ACFE-2D3CB3CA404F}"/>
                      </a:ext>
                    </a:extLst>
                  </p:cNvPr>
                  <p:cNvSpPr/>
                  <p:nvPr/>
                </p:nvSpPr>
                <p:spPr>
                  <a:xfrm>
                    <a:off x="9457379" y="1168561"/>
                    <a:ext cx="287740" cy="287321"/>
                  </a:xfrm>
                  <a:custGeom>
                    <a:avLst/>
                    <a:gdLst>
                      <a:gd name="connsiteX0" fmla="*/ 241433 w 287740"/>
                      <a:gd name="connsiteY0" fmla="*/ 287315 h 287321"/>
                      <a:gd name="connsiteX1" fmla="*/ 42596 w 287740"/>
                      <a:gd name="connsiteY1" fmla="*/ 283732 h 287321"/>
                      <a:gd name="connsiteX2" fmla="*/ 3 w 287740"/>
                      <a:gd name="connsiteY2" fmla="*/ 239925 h 287321"/>
                      <a:gd name="connsiteX3" fmla="*/ 2171 w 287740"/>
                      <a:gd name="connsiteY3" fmla="*/ 42596 h 287321"/>
                      <a:gd name="connsiteX4" fmla="*/ 45701 w 287740"/>
                      <a:gd name="connsiteY4" fmla="*/ 2 h 287321"/>
                      <a:gd name="connsiteX5" fmla="*/ 244556 w 287740"/>
                      <a:gd name="connsiteY5" fmla="*/ 1968 h 287321"/>
                      <a:gd name="connsiteX6" fmla="*/ 287738 w 287740"/>
                      <a:gd name="connsiteY6" fmla="*/ 45774 h 287321"/>
                      <a:gd name="connsiteX7" fmla="*/ 285551 w 287740"/>
                      <a:gd name="connsiteY7" fmla="*/ 244721 h 287321"/>
                      <a:gd name="connsiteX8" fmla="*/ 241414 w 287740"/>
                      <a:gd name="connsiteY8" fmla="*/ 287315 h 287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40" h="287321">
                        <a:moveTo>
                          <a:pt x="241433" y="287315"/>
                        </a:moveTo>
                        <a:lnTo>
                          <a:pt x="42596" y="283732"/>
                        </a:lnTo>
                        <a:cubicBezTo>
                          <a:pt x="18800" y="283309"/>
                          <a:pt x="-255" y="263703"/>
                          <a:pt x="3" y="239925"/>
                        </a:cubicBezTo>
                        <a:lnTo>
                          <a:pt x="2171" y="42596"/>
                        </a:lnTo>
                        <a:cubicBezTo>
                          <a:pt x="2428" y="18837"/>
                          <a:pt x="21906" y="-237"/>
                          <a:pt x="45701" y="2"/>
                        </a:cubicBezTo>
                        <a:lnTo>
                          <a:pt x="244556" y="1968"/>
                        </a:lnTo>
                        <a:cubicBezTo>
                          <a:pt x="268646" y="2207"/>
                          <a:pt x="287995" y="21813"/>
                          <a:pt x="287738" y="45774"/>
                        </a:cubicBezTo>
                        <a:lnTo>
                          <a:pt x="285551" y="244721"/>
                        </a:lnTo>
                        <a:cubicBezTo>
                          <a:pt x="285294" y="268682"/>
                          <a:pt x="265522" y="287737"/>
                          <a:pt x="241414" y="287315"/>
                        </a:cubicBezTo>
                        <a:close/>
                      </a:path>
                    </a:pathLst>
                  </a:custGeom>
                  <a:solidFill>
                    <a:srgbClr val="444B8C"/>
                  </a:solidFill>
                  <a:ln w="1836" cap="flat">
                    <a:noFill/>
                    <a:prstDash val="solid"/>
                    <a:miter/>
                  </a:ln>
                </p:spPr>
                <p:txBody>
                  <a:bodyPr rtlCol="0" anchor="ctr"/>
                  <a:lstStyle/>
                  <a:p>
                    <a:endParaRPr lang="en-US"/>
                  </a:p>
                </p:txBody>
              </p:sp>
              <p:sp>
                <p:nvSpPr>
                  <p:cNvPr id="235" name="Freeform: Shape 90">
                    <a:extLst>
                      <a:ext uri="{FF2B5EF4-FFF2-40B4-BE49-F238E27FC236}">
                        <a16:creationId xmlns:a16="http://schemas.microsoft.com/office/drawing/2014/main" id="{CC54859C-BD4A-802F-8B7C-5C8B5ABB4606}"/>
                      </a:ext>
                    </a:extLst>
                  </p:cNvPr>
                  <p:cNvSpPr/>
                  <p:nvPr/>
                </p:nvSpPr>
                <p:spPr>
                  <a:xfrm>
                    <a:off x="9466290" y="1168579"/>
                    <a:ext cx="283991" cy="281570"/>
                  </a:xfrm>
                  <a:custGeom>
                    <a:avLst/>
                    <a:gdLst>
                      <a:gd name="connsiteX0" fmla="*/ 238327 w 283991"/>
                      <a:gd name="connsiteY0" fmla="*/ 281563 h 281570"/>
                      <a:gd name="connsiteX1" fmla="*/ 42063 w 283991"/>
                      <a:gd name="connsiteY1" fmla="*/ 278072 h 281570"/>
                      <a:gd name="connsiteX2" fmla="*/ 3 w 283991"/>
                      <a:gd name="connsiteY2" fmla="*/ 235148 h 281570"/>
                      <a:gd name="connsiteX3" fmla="*/ 2116 w 283991"/>
                      <a:gd name="connsiteY3" fmla="*/ 41750 h 281570"/>
                      <a:gd name="connsiteX4" fmla="*/ 45095 w 283991"/>
                      <a:gd name="connsiteY4" fmla="*/ 2 h 281570"/>
                      <a:gd name="connsiteX5" fmla="*/ 241377 w 283991"/>
                      <a:gd name="connsiteY5" fmla="*/ 1987 h 281570"/>
                      <a:gd name="connsiteX6" fmla="*/ 283989 w 283991"/>
                      <a:gd name="connsiteY6" fmla="*/ 44929 h 281570"/>
                      <a:gd name="connsiteX7" fmla="*/ 281858 w 283991"/>
                      <a:gd name="connsiteY7" fmla="*/ 239834 h 281570"/>
                      <a:gd name="connsiteX8" fmla="*/ 238309 w 283991"/>
                      <a:gd name="connsiteY8" fmla="*/ 281563 h 28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991" h="281570">
                        <a:moveTo>
                          <a:pt x="238327" y="281563"/>
                        </a:moveTo>
                        <a:lnTo>
                          <a:pt x="42063" y="278072"/>
                        </a:lnTo>
                        <a:cubicBezTo>
                          <a:pt x="18561" y="277649"/>
                          <a:pt x="-255" y="258429"/>
                          <a:pt x="3" y="235148"/>
                        </a:cubicBezTo>
                        <a:lnTo>
                          <a:pt x="2116" y="41750"/>
                        </a:lnTo>
                        <a:cubicBezTo>
                          <a:pt x="2373" y="18451"/>
                          <a:pt x="21593" y="-237"/>
                          <a:pt x="45095" y="2"/>
                        </a:cubicBezTo>
                        <a:lnTo>
                          <a:pt x="241377" y="1987"/>
                        </a:lnTo>
                        <a:cubicBezTo>
                          <a:pt x="265155" y="2226"/>
                          <a:pt x="284247" y="21446"/>
                          <a:pt x="283989" y="44929"/>
                        </a:cubicBezTo>
                        <a:lnTo>
                          <a:pt x="281858" y="239834"/>
                        </a:lnTo>
                        <a:cubicBezTo>
                          <a:pt x="281600" y="263298"/>
                          <a:pt x="262086" y="281986"/>
                          <a:pt x="238309" y="281563"/>
                        </a:cubicBezTo>
                        <a:close/>
                      </a:path>
                    </a:pathLst>
                  </a:custGeom>
                  <a:solidFill>
                    <a:srgbClr val="FFD32E"/>
                  </a:solidFill>
                  <a:ln w="1836" cap="flat">
                    <a:noFill/>
                    <a:prstDash val="solid"/>
                    <a:miter/>
                  </a:ln>
                </p:spPr>
                <p:txBody>
                  <a:bodyPr rtlCol="0" anchor="ctr"/>
                  <a:lstStyle/>
                  <a:p>
                    <a:endParaRPr lang="en-US"/>
                  </a:p>
                </p:txBody>
              </p:sp>
              <p:sp>
                <p:nvSpPr>
                  <p:cNvPr id="236" name="Freeform: Shape 91">
                    <a:extLst>
                      <a:ext uri="{FF2B5EF4-FFF2-40B4-BE49-F238E27FC236}">
                        <a16:creationId xmlns:a16="http://schemas.microsoft.com/office/drawing/2014/main" id="{E7CAD34F-DE23-CD6F-90E4-D56617762C4C}"/>
                      </a:ext>
                    </a:extLst>
                  </p:cNvPr>
                  <p:cNvSpPr/>
                  <p:nvPr/>
                </p:nvSpPr>
                <p:spPr>
                  <a:xfrm>
                    <a:off x="9466290" y="1181278"/>
                    <a:ext cx="266294" cy="268852"/>
                  </a:xfrm>
                  <a:custGeom>
                    <a:avLst/>
                    <a:gdLst>
                      <a:gd name="connsiteX0" fmla="*/ 157881 w 266294"/>
                      <a:gd name="connsiteY0" fmla="*/ 206628 h 268852"/>
                      <a:gd name="connsiteX1" fmla="*/ 120782 w 266294"/>
                      <a:gd name="connsiteY1" fmla="*/ 69954 h 268852"/>
                      <a:gd name="connsiteX2" fmla="*/ 14280 w 266294"/>
                      <a:gd name="connsiteY2" fmla="*/ 0 h 268852"/>
                      <a:gd name="connsiteX3" fmla="*/ 2116 w 266294"/>
                      <a:gd name="connsiteY3" fmla="*/ 29033 h 268852"/>
                      <a:gd name="connsiteX4" fmla="*/ 3 w 266294"/>
                      <a:gd name="connsiteY4" fmla="*/ 222430 h 268852"/>
                      <a:gd name="connsiteX5" fmla="*/ 42063 w 266294"/>
                      <a:gd name="connsiteY5" fmla="*/ 265354 h 268852"/>
                      <a:gd name="connsiteX6" fmla="*/ 238327 w 266294"/>
                      <a:gd name="connsiteY6" fmla="*/ 268846 h 268852"/>
                      <a:gd name="connsiteX7" fmla="*/ 266294 w 266294"/>
                      <a:gd name="connsiteY7" fmla="*/ 259217 h 268852"/>
                      <a:gd name="connsiteX8" fmla="*/ 157881 w 266294"/>
                      <a:gd name="connsiteY8" fmla="*/ 206609 h 26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294" h="268852">
                        <a:moveTo>
                          <a:pt x="157881" y="206628"/>
                        </a:moveTo>
                        <a:cubicBezTo>
                          <a:pt x="121903" y="157566"/>
                          <a:pt x="159020" y="125355"/>
                          <a:pt x="120782" y="69954"/>
                        </a:cubicBezTo>
                        <a:cubicBezTo>
                          <a:pt x="90757" y="26478"/>
                          <a:pt x="48090" y="17677"/>
                          <a:pt x="14280" y="0"/>
                        </a:cubicBezTo>
                        <a:cubicBezTo>
                          <a:pt x="6875" y="7497"/>
                          <a:pt x="2244" y="17714"/>
                          <a:pt x="2116" y="29033"/>
                        </a:cubicBezTo>
                        <a:lnTo>
                          <a:pt x="3" y="222430"/>
                        </a:lnTo>
                        <a:cubicBezTo>
                          <a:pt x="-255" y="245711"/>
                          <a:pt x="18561" y="264932"/>
                          <a:pt x="42063" y="265354"/>
                        </a:cubicBezTo>
                        <a:lnTo>
                          <a:pt x="238327" y="268846"/>
                        </a:lnTo>
                        <a:cubicBezTo>
                          <a:pt x="248948" y="269029"/>
                          <a:pt x="258705" y="265391"/>
                          <a:pt x="266294" y="259217"/>
                        </a:cubicBezTo>
                        <a:cubicBezTo>
                          <a:pt x="226310" y="250985"/>
                          <a:pt x="185572" y="244370"/>
                          <a:pt x="157881" y="206609"/>
                        </a:cubicBezTo>
                        <a:close/>
                      </a:path>
                    </a:pathLst>
                  </a:custGeom>
                  <a:solidFill>
                    <a:srgbClr val="FFFFFF">
                      <a:alpha val="48000"/>
                    </a:srgbClr>
                  </a:solidFill>
                  <a:ln w="1836" cap="flat">
                    <a:noFill/>
                    <a:prstDash val="solid"/>
                    <a:miter/>
                  </a:ln>
                </p:spPr>
                <p:txBody>
                  <a:bodyPr rtlCol="0" anchor="ctr"/>
                  <a:lstStyle/>
                  <a:p>
                    <a:endParaRPr lang="en-US"/>
                  </a:p>
                </p:txBody>
              </p:sp>
            </p:grpSp>
          </p:grpSp>
          <p:grpSp>
            <p:nvGrpSpPr>
              <p:cNvPr id="196" name="Graphic 13">
                <a:extLst>
                  <a:ext uri="{FF2B5EF4-FFF2-40B4-BE49-F238E27FC236}">
                    <a16:creationId xmlns:a16="http://schemas.microsoft.com/office/drawing/2014/main" id="{6F2AD214-0FE0-AF46-3969-A42857DC9597}"/>
                  </a:ext>
                </a:extLst>
              </p:cNvPr>
              <p:cNvGrpSpPr/>
              <p:nvPr/>
            </p:nvGrpSpPr>
            <p:grpSpPr>
              <a:xfrm>
                <a:off x="6720853" y="2867647"/>
                <a:ext cx="448801" cy="437213"/>
                <a:chOff x="6720853" y="2867647"/>
                <a:chExt cx="448801" cy="437213"/>
              </a:xfrm>
            </p:grpSpPr>
            <p:grpSp>
              <p:nvGrpSpPr>
                <p:cNvPr id="224" name="Graphic 13">
                  <a:extLst>
                    <a:ext uri="{FF2B5EF4-FFF2-40B4-BE49-F238E27FC236}">
                      <a16:creationId xmlns:a16="http://schemas.microsoft.com/office/drawing/2014/main" id="{B5D1FA3A-41E2-3D2A-2C64-AEBA93F97F6C}"/>
                    </a:ext>
                  </a:extLst>
                </p:cNvPr>
                <p:cNvGrpSpPr/>
                <p:nvPr/>
              </p:nvGrpSpPr>
              <p:grpSpPr>
                <a:xfrm>
                  <a:off x="6720853" y="2867647"/>
                  <a:ext cx="448801" cy="437213"/>
                  <a:chOff x="6720853" y="2867647"/>
                  <a:chExt cx="448801" cy="437213"/>
                </a:xfrm>
              </p:grpSpPr>
              <p:sp>
                <p:nvSpPr>
                  <p:cNvPr id="229" name="Freeform: Shape 94">
                    <a:extLst>
                      <a:ext uri="{FF2B5EF4-FFF2-40B4-BE49-F238E27FC236}">
                        <a16:creationId xmlns:a16="http://schemas.microsoft.com/office/drawing/2014/main" id="{0CD28434-B713-1502-22B7-A5EBA5627AC5}"/>
                      </a:ext>
                    </a:extLst>
                  </p:cNvPr>
                  <p:cNvSpPr/>
                  <p:nvPr/>
                </p:nvSpPr>
                <p:spPr>
                  <a:xfrm>
                    <a:off x="6720853" y="2867647"/>
                    <a:ext cx="438584" cy="435160"/>
                  </a:xfrm>
                  <a:custGeom>
                    <a:avLst/>
                    <a:gdLst>
                      <a:gd name="connsiteX0" fmla="*/ 365319 w 438584"/>
                      <a:gd name="connsiteY0" fmla="*/ 435160 h 435160"/>
                      <a:gd name="connsiteX1" fmla="*/ 67128 w 438584"/>
                      <a:gd name="connsiteY1" fmla="*/ 429262 h 435160"/>
                      <a:gd name="connsiteX2" fmla="*/ 4 w 438584"/>
                      <a:gd name="connsiteY2" fmla="*/ 360447 h 435160"/>
                      <a:gd name="connsiteX3" fmla="*/ 3220 w 438584"/>
                      <a:gd name="connsiteY3" fmla="*/ 66942 h 435160"/>
                      <a:gd name="connsiteX4" fmla="*/ 71832 w 438584"/>
                      <a:gd name="connsiteY4" fmla="*/ 2 h 435160"/>
                      <a:gd name="connsiteX5" fmla="*/ 370078 w 438584"/>
                      <a:gd name="connsiteY5" fmla="*/ 2372 h 435160"/>
                      <a:gd name="connsiteX6" fmla="*/ 438580 w 438584"/>
                      <a:gd name="connsiteY6" fmla="*/ 71206 h 435160"/>
                      <a:gd name="connsiteX7" fmla="*/ 435328 w 438584"/>
                      <a:gd name="connsiteY7" fmla="*/ 368238 h 435160"/>
                      <a:gd name="connsiteX8" fmla="*/ 365337 w 438584"/>
                      <a:gd name="connsiteY8" fmla="*/ 435142 h 43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584" h="435160">
                        <a:moveTo>
                          <a:pt x="365319" y="435160"/>
                        </a:moveTo>
                        <a:lnTo>
                          <a:pt x="67128" y="429262"/>
                        </a:lnTo>
                        <a:cubicBezTo>
                          <a:pt x="29606" y="428527"/>
                          <a:pt x="-400" y="397712"/>
                          <a:pt x="4" y="360447"/>
                        </a:cubicBezTo>
                        <a:lnTo>
                          <a:pt x="3220" y="66942"/>
                        </a:lnTo>
                        <a:cubicBezTo>
                          <a:pt x="3624" y="29678"/>
                          <a:pt x="34310" y="-292"/>
                          <a:pt x="71832" y="2"/>
                        </a:cubicBezTo>
                        <a:lnTo>
                          <a:pt x="370078" y="2372"/>
                        </a:lnTo>
                        <a:cubicBezTo>
                          <a:pt x="408298" y="2685"/>
                          <a:pt x="439003" y="33500"/>
                          <a:pt x="438580" y="71206"/>
                        </a:cubicBezTo>
                        <a:lnTo>
                          <a:pt x="435328" y="368238"/>
                        </a:lnTo>
                        <a:cubicBezTo>
                          <a:pt x="434905" y="405944"/>
                          <a:pt x="403539" y="435914"/>
                          <a:pt x="365337" y="435142"/>
                        </a:cubicBezTo>
                        <a:close/>
                      </a:path>
                    </a:pathLst>
                  </a:custGeom>
                  <a:solidFill>
                    <a:srgbClr val="444B8C"/>
                  </a:solidFill>
                  <a:ln w="1836" cap="flat">
                    <a:noFill/>
                    <a:prstDash val="solid"/>
                    <a:miter/>
                  </a:ln>
                </p:spPr>
                <p:txBody>
                  <a:bodyPr rtlCol="0" anchor="ctr"/>
                  <a:lstStyle/>
                  <a:p>
                    <a:endParaRPr lang="en-US"/>
                  </a:p>
                </p:txBody>
              </p:sp>
              <p:sp>
                <p:nvSpPr>
                  <p:cNvPr id="230" name="Freeform: Shape 95">
                    <a:extLst>
                      <a:ext uri="{FF2B5EF4-FFF2-40B4-BE49-F238E27FC236}">
                        <a16:creationId xmlns:a16="http://schemas.microsoft.com/office/drawing/2014/main" id="{6164B505-6460-29A1-9E28-91FD0B853F33}"/>
                      </a:ext>
                    </a:extLst>
                  </p:cNvPr>
                  <p:cNvSpPr/>
                  <p:nvPr/>
                </p:nvSpPr>
                <p:spPr>
                  <a:xfrm>
                    <a:off x="6730243" y="2869227"/>
                    <a:ext cx="439411" cy="435633"/>
                  </a:xfrm>
                  <a:custGeom>
                    <a:avLst/>
                    <a:gdLst>
                      <a:gd name="connsiteX0" fmla="*/ 366017 w 439411"/>
                      <a:gd name="connsiteY0" fmla="*/ 435601 h 435633"/>
                      <a:gd name="connsiteX1" fmla="*/ 67257 w 439411"/>
                      <a:gd name="connsiteY1" fmla="*/ 429666 h 435633"/>
                      <a:gd name="connsiteX2" fmla="*/ 4 w 439411"/>
                      <a:gd name="connsiteY2" fmla="*/ 360778 h 435633"/>
                      <a:gd name="connsiteX3" fmla="*/ 3220 w 439411"/>
                      <a:gd name="connsiteY3" fmla="*/ 66998 h 435633"/>
                      <a:gd name="connsiteX4" fmla="*/ 71961 w 439411"/>
                      <a:gd name="connsiteY4" fmla="*/ 2 h 435633"/>
                      <a:gd name="connsiteX5" fmla="*/ 370776 w 439411"/>
                      <a:gd name="connsiteY5" fmla="*/ 2409 h 435633"/>
                      <a:gd name="connsiteX6" fmla="*/ 439407 w 439411"/>
                      <a:gd name="connsiteY6" fmla="*/ 71316 h 435633"/>
                      <a:gd name="connsiteX7" fmla="*/ 436136 w 439411"/>
                      <a:gd name="connsiteY7" fmla="*/ 368643 h 435633"/>
                      <a:gd name="connsiteX8" fmla="*/ 366017 w 439411"/>
                      <a:gd name="connsiteY8" fmla="*/ 435620 h 43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411" h="435633">
                        <a:moveTo>
                          <a:pt x="366017" y="435601"/>
                        </a:moveTo>
                        <a:lnTo>
                          <a:pt x="67257" y="429666"/>
                        </a:lnTo>
                        <a:cubicBezTo>
                          <a:pt x="29680" y="428913"/>
                          <a:pt x="-400" y="398079"/>
                          <a:pt x="4" y="360778"/>
                        </a:cubicBezTo>
                        <a:lnTo>
                          <a:pt x="3220" y="66998"/>
                        </a:lnTo>
                        <a:cubicBezTo>
                          <a:pt x="3624" y="29696"/>
                          <a:pt x="34365" y="-292"/>
                          <a:pt x="71961" y="2"/>
                        </a:cubicBezTo>
                        <a:lnTo>
                          <a:pt x="370776" y="2409"/>
                        </a:lnTo>
                        <a:cubicBezTo>
                          <a:pt x="409070" y="2722"/>
                          <a:pt x="439829" y="33573"/>
                          <a:pt x="439407" y="71316"/>
                        </a:cubicBezTo>
                        <a:lnTo>
                          <a:pt x="436136" y="368643"/>
                        </a:lnTo>
                        <a:cubicBezTo>
                          <a:pt x="435713" y="406385"/>
                          <a:pt x="404292" y="436373"/>
                          <a:pt x="366017" y="435620"/>
                        </a:cubicBezTo>
                        <a:close/>
                      </a:path>
                    </a:pathLst>
                  </a:custGeom>
                  <a:solidFill>
                    <a:srgbClr val="FDB837"/>
                  </a:solidFill>
                  <a:ln w="1836" cap="flat">
                    <a:noFill/>
                    <a:prstDash val="solid"/>
                    <a:miter/>
                  </a:ln>
                </p:spPr>
                <p:txBody>
                  <a:bodyPr rtlCol="0" anchor="ctr"/>
                  <a:lstStyle/>
                  <a:p>
                    <a:endParaRPr lang="en-US"/>
                  </a:p>
                </p:txBody>
              </p:sp>
              <p:sp>
                <p:nvSpPr>
                  <p:cNvPr id="231" name="Freeform: Shape 96">
                    <a:extLst>
                      <a:ext uri="{FF2B5EF4-FFF2-40B4-BE49-F238E27FC236}">
                        <a16:creationId xmlns:a16="http://schemas.microsoft.com/office/drawing/2014/main" id="{A2E14630-1AF3-70A3-BEED-C5B66C234CDD}"/>
                      </a:ext>
                    </a:extLst>
                  </p:cNvPr>
                  <p:cNvSpPr/>
                  <p:nvPr/>
                </p:nvSpPr>
                <p:spPr>
                  <a:xfrm>
                    <a:off x="6730224" y="2877112"/>
                    <a:ext cx="432350" cy="427730"/>
                  </a:xfrm>
                  <a:custGeom>
                    <a:avLst/>
                    <a:gdLst>
                      <a:gd name="connsiteX0" fmla="*/ 234837 w 432350"/>
                      <a:gd name="connsiteY0" fmla="*/ 287956 h 427730"/>
                      <a:gd name="connsiteX1" fmla="*/ 197738 w 432350"/>
                      <a:gd name="connsiteY1" fmla="*/ 151282 h 427730"/>
                      <a:gd name="connsiteX2" fmla="*/ 48661 w 432350"/>
                      <a:gd name="connsiteY2" fmla="*/ 40352 h 427730"/>
                      <a:gd name="connsiteX3" fmla="*/ 39455 w 432350"/>
                      <a:gd name="connsiteY3" fmla="*/ 0 h 427730"/>
                      <a:gd name="connsiteX4" fmla="*/ 3220 w 432350"/>
                      <a:gd name="connsiteY4" fmla="*/ 59113 h 427730"/>
                      <a:gd name="connsiteX5" fmla="*/ 4 w 432350"/>
                      <a:gd name="connsiteY5" fmla="*/ 352893 h 427730"/>
                      <a:gd name="connsiteX6" fmla="*/ 67257 w 432350"/>
                      <a:gd name="connsiteY6" fmla="*/ 421781 h 427730"/>
                      <a:gd name="connsiteX7" fmla="*/ 366017 w 432350"/>
                      <a:gd name="connsiteY7" fmla="*/ 427716 h 427730"/>
                      <a:gd name="connsiteX8" fmla="*/ 432351 w 432350"/>
                      <a:gd name="connsiteY8" fmla="*/ 382183 h 427730"/>
                      <a:gd name="connsiteX9" fmla="*/ 234819 w 432350"/>
                      <a:gd name="connsiteY9" fmla="*/ 287956 h 42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350" h="427730">
                        <a:moveTo>
                          <a:pt x="234837" y="287956"/>
                        </a:moveTo>
                        <a:cubicBezTo>
                          <a:pt x="198859" y="238894"/>
                          <a:pt x="235977" y="206683"/>
                          <a:pt x="197738" y="151282"/>
                        </a:cubicBezTo>
                        <a:cubicBezTo>
                          <a:pt x="152094" y="85168"/>
                          <a:pt x="77234" y="99262"/>
                          <a:pt x="48661" y="40352"/>
                        </a:cubicBezTo>
                        <a:cubicBezTo>
                          <a:pt x="42377" y="27397"/>
                          <a:pt x="39731" y="13708"/>
                          <a:pt x="39455" y="0"/>
                        </a:cubicBezTo>
                        <a:cubicBezTo>
                          <a:pt x="18122" y="11264"/>
                          <a:pt x="3495" y="33443"/>
                          <a:pt x="3220" y="59113"/>
                        </a:cubicBezTo>
                        <a:lnTo>
                          <a:pt x="4" y="352893"/>
                        </a:lnTo>
                        <a:cubicBezTo>
                          <a:pt x="-400" y="390194"/>
                          <a:pt x="29680" y="421028"/>
                          <a:pt x="67257" y="421781"/>
                        </a:cubicBezTo>
                        <a:lnTo>
                          <a:pt x="366017" y="427716"/>
                        </a:lnTo>
                        <a:cubicBezTo>
                          <a:pt x="396666" y="428323"/>
                          <a:pt x="422888" y="409194"/>
                          <a:pt x="432351" y="382183"/>
                        </a:cubicBezTo>
                        <a:cubicBezTo>
                          <a:pt x="378879" y="322188"/>
                          <a:pt x="285203" y="356678"/>
                          <a:pt x="234819" y="287956"/>
                        </a:cubicBezTo>
                        <a:close/>
                      </a:path>
                    </a:pathLst>
                  </a:custGeom>
                  <a:solidFill>
                    <a:srgbClr val="FFFFFF">
                      <a:alpha val="48000"/>
                    </a:srgbClr>
                  </a:solidFill>
                  <a:ln w="1836" cap="flat">
                    <a:noFill/>
                    <a:prstDash val="solid"/>
                    <a:miter/>
                  </a:ln>
                </p:spPr>
                <p:txBody>
                  <a:bodyPr rtlCol="0" anchor="ctr"/>
                  <a:lstStyle/>
                  <a:p>
                    <a:endParaRPr lang="en-US"/>
                  </a:p>
                </p:txBody>
              </p:sp>
            </p:grpSp>
            <p:grpSp>
              <p:nvGrpSpPr>
                <p:cNvPr id="225" name="Graphic 13">
                  <a:extLst>
                    <a:ext uri="{FF2B5EF4-FFF2-40B4-BE49-F238E27FC236}">
                      <a16:creationId xmlns:a16="http://schemas.microsoft.com/office/drawing/2014/main" id="{B3E4A527-0A24-32C0-9713-AC41BFAF8697}"/>
                    </a:ext>
                  </a:extLst>
                </p:cNvPr>
                <p:cNvGrpSpPr/>
                <p:nvPr/>
              </p:nvGrpSpPr>
              <p:grpSpPr>
                <a:xfrm>
                  <a:off x="6798250" y="2945723"/>
                  <a:ext cx="292903" cy="287321"/>
                  <a:chOff x="6798250" y="2945723"/>
                  <a:chExt cx="292903" cy="287321"/>
                </a:xfrm>
              </p:grpSpPr>
              <p:sp>
                <p:nvSpPr>
                  <p:cNvPr id="226" name="Freeform: Shape 98">
                    <a:extLst>
                      <a:ext uri="{FF2B5EF4-FFF2-40B4-BE49-F238E27FC236}">
                        <a16:creationId xmlns:a16="http://schemas.microsoft.com/office/drawing/2014/main" id="{7A9FD584-59DC-0FE0-BB52-12C3F961D8CB}"/>
                      </a:ext>
                    </a:extLst>
                  </p:cNvPr>
                  <p:cNvSpPr/>
                  <p:nvPr/>
                </p:nvSpPr>
                <p:spPr>
                  <a:xfrm>
                    <a:off x="6798250" y="2945723"/>
                    <a:ext cx="287740" cy="287321"/>
                  </a:xfrm>
                  <a:custGeom>
                    <a:avLst/>
                    <a:gdLst>
                      <a:gd name="connsiteX0" fmla="*/ 241432 w 287740"/>
                      <a:gd name="connsiteY0" fmla="*/ 287315 h 287321"/>
                      <a:gd name="connsiteX1" fmla="*/ 42596 w 287740"/>
                      <a:gd name="connsiteY1" fmla="*/ 283732 h 287321"/>
                      <a:gd name="connsiteX2" fmla="*/ 3 w 287740"/>
                      <a:gd name="connsiteY2" fmla="*/ 239925 h 287321"/>
                      <a:gd name="connsiteX3" fmla="*/ 2171 w 287740"/>
                      <a:gd name="connsiteY3" fmla="*/ 42595 h 287321"/>
                      <a:gd name="connsiteX4" fmla="*/ 45701 w 287740"/>
                      <a:gd name="connsiteY4" fmla="*/ 2 h 287321"/>
                      <a:gd name="connsiteX5" fmla="*/ 244556 w 287740"/>
                      <a:gd name="connsiteY5" fmla="*/ 1968 h 287321"/>
                      <a:gd name="connsiteX6" fmla="*/ 287738 w 287740"/>
                      <a:gd name="connsiteY6" fmla="*/ 45775 h 287321"/>
                      <a:gd name="connsiteX7" fmla="*/ 285551 w 287740"/>
                      <a:gd name="connsiteY7" fmla="*/ 244721 h 287321"/>
                      <a:gd name="connsiteX8" fmla="*/ 241414 w 287740"/>
                      <a:gd name="connsiteY8" fmla="*/ 287315 h 287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40" h="287321">
                        <a:moveTo>
                          <a:pt x="241432" y="287315"/>
                        </a:moveTo>
                        <a:lnTo>
                          <a:pt x="42596" y="283732"/>
                        </a:lnTo>
                        <a:cubicBezTo>
                          <a:pt x="18800" y="283309"/>
                          <a:pt x="-255" y="263703"/>
                          <a:pt x="3" y="239925"/>
                        </a:cubicBezTo>
                        <a:lnTo>
                          <a:pt x="2171" y="42595"/>
                        </a:lnTo>
                        <a:cubicBezTo>
                          <a:pt x="2428" y="18837"/>
                          <a:pt x="21906" y="-237"/>
                          <a:pt x="45701" y="2"/>
                        </a:cubicBezTo>
                        <a:lnTo>
                          <a:pt x="244556" y="1968"/>
                        </a:lnTo>
                        <a:cubicBezTo>
                          <a:pt x="268646" y="2207"/>
                          <a:pt x="287995" y="21813"/>
                          <a:pt x="287738" y="45775"/>
                        </a:cubicBezTo>
                        <a:lnTo>
                          <a:pt x="285551" y="244721"/>
                        </a:lnTo>
                        <a:cubicBezTo>
                          <a:pt x="285294" y="268682"/>
                          <a:pt x="265522" y="287737"/>
                          <a:pt x="241414" y="287315"/>
                        </a:cubicBezTo>
                        <a:close/>
                      </a:path>
                    </a:pathLst>
                  </a:custGeom>
                  <a:solidFill>
                    <a:srgbClr val="444B8C"/>
                  </a:solidFill>
                  <a:ln w="1836" cap="flat">
                    <a:noFill/>
                    <a:prstDash val="solid"/>
                    <a:miter/>
                  </a:ln>
                </p:spPr>
                <p:txBody>
                  <a:bodyPr rtlCol="0" anchor="ctr"/>
                  <a:lstStyle/>
                  <a:p>
                    <a:endParaRPr lang="en-US"/>
                  </a:p>
                </p:txBody>
              </p:sp>
              <p:sp>
                <p:nvSpPr>
                  <p:cNvPr id="227" name="Freeform: Shape 99">
                    <a:extLst>
                      <a:ext uri="{FF2B5EF4-FFF2-40B4-BE49-F238E27FC236}">
                        <a16:creationId xmlns:a16="http://schemas.microsoft.com/office/drawing/2014/main" id="{298D1797-394F-A066-E8A3-99617BF9CC5F}"/>
                      </a:ext>
                    </a:extLst>
                  </p:cNvPr>
                  <p:cNvSpPr/>
                  <p:nvPr/>
                </p:nvSpPr>
                <p:spPr>
                  <a:xfrm>
                    <a:off x="6807162" y="2945723"/>
                    <a:ext cx="283991" cy="281570"/>
                  </a:xfrm>
                  <a:custGeom>
                    <a:avLst/>
                    <a:gdLst>
                      <a:gd name="connsiteX0" fmla="*/ 238327 w 283991"/>
                      <a:gd name="connsiteY0" fmla="*/ 281563 h 281570"/>
                      <a:gd name="connsiteX1" fmla="*/ 42063 w 283991"/>
                      <a:gd name="connsiteY1" fmla="*/ 278072 h 281570"/>
                      <a:gd name="connsiteX2" fmla="*/ 3 w 283991"/>
                      <a:gd name="connsiteY2" fmla="*/ 235148 h 281570"/>
                      <a:gd name="connsiteX3" fmla="*/ 2116 w 283991"/>
                      <a:gd name="connsiteY3" fmla="*/ 41750 h 281570"/>
                      <a:gd name="connsiteX4" fmla="*/ 45095 w 283991"/>
                      <a:gd name="connsiteY4" fmla="*/ 2 h 281570"/>
                      <a:gd name="connsiteX5" fmla="*/ 241377 w 283991"/>
                      <a:gd name="connsiteY5" fmla="*/ 1987 h 281570"/>
                      <a:gd name="connsiteX6" fmla="*/ 283989 w 283991"/>
                      <a:gd name="connsiteY6" fmla="*/ 44929 h 281570"/>
                      <a:gd name="connsiteX7" fmla="*/ 281858 w 283991"/>
                      <a:gd name="connsiteY7" fmla="*/ 239834 h 281570"/>
                      <a:gd name="connsiteX8" fmla="*/ 238309 w 283991"/>
                      <a:gd name="connsiteY8" fmla="*/ 281563 h 28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991" h="281570">
                        <a:moveTo>
                          <a:pt x="238327" y="281563"/>
                        </a:moveTo>
                        <a:lnTo>
                          <a:pt x="42063" y="278072"/>
                        </a:lnTo>
                        <a:cubicBezTo>
                          <a:pt x="18561" y="277649"/>
                          <a:pt x="-255" y="258429"/>
                          <a:pt x="3" y="235148"/>
                        </a:cubicBezTo>
                        <a:lnTo>
                          <a:pt x="2116" y="41750"/>
                        </a:lnTo>
                        <a:cubicBezTo>
                          <a:pt x="2373" y="18451"/>
                          <a:pt x="21593" y="-237"/>
                          <a:pt x="45095" y="2"/>
                        </a:cubicBezTo>
                        <a:lnTo>
                          <a:pt x="241377" y="1987"/>
                        </a:lnTo>
                        <a:cubicBezTo>
                          <a:pt x="265155" y="2226"/>
                          <a:pt x="284246" y="21446"/>
                          <a:pt x="283989" y="44929"/>
                        </a:cubicBezTo>
                        <a:lnTo>
                          <a:pt x="281858" y="239834"/>
                        </a:lnTo>
                        <a:cubicBezTo>
                          <a:pt x="281600" y="263299"/>
                          <a:pt x="262086" y="281986"/>
                          <a:pt x="238309" y="281563"/>
                        </a:cubicBezTo>
                        <a:close/>
                      </a:path>
                    </a:pathLst>
                  </a:custGeom>
                  <a:solidFill>
                    <a:srgbClr val="FFD32E"/>
                  </a:solidFill>
                  <a:ln w="1836" cap="flat">
                    <a:noFill/>
                    <a:prstDash val="solid"/>
                    <a:miter/>
                  </a:ln>
                </p:spPr>
                <p:txBody>
                  <a:bodyPr rtlCol="0" anchor="ctr"/>
                  <a:lstStyle/>
                  <a:p>
                    <a:endParaRPr lang="en-US"/>
                  </a:p>
                </p:txBody>
              </p:sp>
              <p:sp>
                <p:nvSpPr>
                  <p:cNvPr id="228" name="Freeform: Shape 100">
                    <a:extLst>
                      <a:ext uri="{FF2B5EF4-FFF2-40B4-BE49-F238E27FC236}">
                        <a16:creationId xmlns:a16="http://schemas.microsoft.com/office/drawing/2014/main" id="{12CC9F54-67B0-F618-CB67-3F11DDBF5AEE}"/>
                      </a:ext>
                    </a:extLst>
                  </p:cNvPr>
                  <p:cNvSpPr/>
                  <p:nvPr/>
                </p:nvSpPr>
                <p:spPr>
                  <a:xfrm>
                    <a:off x="6807180" y="2958440"/>
                    <a:ext cx="266293" cy="268852"/>
                  </a:xfrm>
                  <a:custGeom>
                    <a:avLst/>
                    <a:gdLst>
                      <a:gd name="connsiteX0" fmla="*/ 157881 w 266293"/>
                      <a:gd name="connsiteY0" fmla="*/ 206628 h 268852"/>
                      <a:gd name="connsiteX1" fmla="*/ 120782 w 266293"/>
                      <a:gd name="connsiteY1" fmla="*/ 69954 h 268852"/>
                      <a:gd name="connsiteX2" fmla="*/ 14280 w 266293"/>
                      <a:gd name="connsiteY2" fmla="*/ 0 h 268852"/>
                      <a:gd name="connsiteX3" fmla="*/ 2116 w 266293"/>
                      <a:gd name="connsiteY3" fmla="*/ 29033 h 268852"/>
                      <a:gd name="connsiteX4" fmla="*/ 3 w 266293"/>
                      <a:gd name="connsiteY4" fmla="*/ 222430 h 268852"/>
                      <a:gd name="connsiteX5" fmla="*/ 42063 w 266293"/>
                      <a:gd name="connsiteY5" fmla="*/ 265354 h 268852"/>
                      <a:gd name="connsiteX6" fmla="*/ 238327 w 266293"/>
                      <a:gd name="connsiteY6" fmla="*/ 268845 h 268852"/>
                      <a:gd name="connsiteX7" fmla="*/ 266294 w 266293"/>
                      <a:gd name="connsiteY7" fmla="*/ 259217 h 268852"/>
                      <a:gd name="connsiteX8" fmla="*/ 157881 w 266293"/>
                      <a:gd name="connsiteY8" fmla="*/ 206609 h 26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293" h="268852">
                        <a:moveTo>
                          <a:pt x="157881" y="206628"/>
                        </a:moveTo>
                        <a:cubicBezTo>
                          <a:pt x="121903" y="157566"/>
                          <a:pt x="159020" y="125355"/>
                          <a:pt x="120782" y="69954"/>
                        </a:cubicBezTo>
                        <a:cubicBezTo>
                          <a:pt x="90757" y="26478"/>
                          <a:pt x="48090" y="17677"/>
                          <a:pt x="14280" y="0"/>
                        </a:cubicBezTo>
                        <a:cubicBezTo>
                          <a:pt x="6875" y="7497"/>
                          <a:pt x="2244" y="17713"/>
                          <a:pt x="2116" y="29033"/>
                        </a:cubicBezTo>
                        <a:lnTo>
                          <a:pt x="3" y="222430"/>
                        </a:lnTo>
                        <a:cubicBezTo>
                          <a:pt x="-255" y="245711"/>
                          <a:pt x="18561" y="264932"/>
                          <a:pt x="42063" y="265354"/>
                        </a:cubicBezTo>
                        <a:lnTo>
                          <a:pt x="238327" y="268845"/>
                        </a:lnTo>
                        <a:cubicBezTo>
                          <a:pt x="248948" y="269029"/>
                          <a:pt x="258705" y="265391"/>
                          <a:pt x="266294" y="259217"/>
                        </a:cubicBezTo>
                        <a:cubicBezTo>
                          <a:pt x="226310" y="250985"/>
                          <a:pt x="185572" y="244370"/>
                          <a:pt x="157881" y="206609"/>
                        </a:cubicBezTo>
                        <a:close/>
                      </a:path>
                    </a:pathLst>
                  </a:custGeom>
                  <a:solidFill>
                    <a:srgbClr val="FFFFFF">
                      <a:alpha val="48000"/>
                    </a:srgbClr>
                  </a:solidFill>
                  <a:ln w="1836" cap="flat">
                    <a:noFill/>
                    <a:prstDash val="solid"/>
                    <a:miter/>
                  </a:ln>
                </p:spPr>
                <p:txBody>
                  <a:bodyPr rtlCol="0" anchor="ctr"/>
                  <a:lstStyle/>
                  <a:p>
                    <a:endParaRPr lang="en-US"/>
                  </a:p>
                </p:txBody>
              </p:sp>
            </p:grpSp>
          </p:grpSp>
          <p:grpSp>
            <p:nvGrpSpPr>
              <p:cNvPr id="197" name="Graphic 13">
                <a:extLst>
                  <a:ext uri="{FF2B5EF4-FFF2-40B4-BE49-F238E27FC236}">
                    <a16:creationId xmlns:a16="http://schemas.microsoft.com/office/drawing/2014/main" id="{7D6EEEF0-4D81-52BB-BA01-C9B6F1BDB2B0}"/>
                  </a:ext>
                </a:extLst>
              </p:cNvPr>
              <p:cNvGrpSpPr/>
              <p:nvPr/>
            </p:nvGrpSpPr>
            <p:grpSpPr>
              <a:xfrm>
                <a:off x="8605472" y="4970047"/>
                <a:ext cx="549148" cy="534936"/>
                <a:chOff x="8605472" y="4970047"/>
                <a:chExt cx="549148" cy="534936"/>
              </a:xfrm>
            </p:grpSpPr>
            <p:grpSp>
              <p:nvGrpSpPr>
                <p:cNvPr id="216" name="Graphic 13">
                  <a:extLst>
                    <a:ext uri="{FF2B5EF4-FFF2-40B4-BE49-F238E27FC236}">
                      <a16:creationId xmlns:a16="http://schemas.microsoft.com/office/drawing/2014/main" id="{06842AE8-9199-6068-243F-15533343ADA0}"/>
                    </a:ext>
                  </a:extLst>
                </p:cNvPr>
                <p:cNvGrpSpPr/>
                <p:nvPr/>
              </p:nvGrpSpPr>
              <p:grpSpPr>
                <a:xfrm>
                  <a:off x="8605472" y="4970047"/>
                  <a:ext cx="549148" cy="534936"/>
                  <a:chOff x="8605472" y="4970047"/>
                  <a:chExt cx="549148" cy="534936"/>
                </a:xfrm>
              </p:grpSpPr>
              <p:sp>
                <p:nvSpPr>
                  <p:cNvPr id="221" name="Freeform: Shape 103">
                    <a:extLst>
                      <a:ext uri="{FF2B5EF4-FFF2-40B4-BE49-F238E27FC236}">
                        <a16:creationId xmlns:a16="http://schemas.microsoft.com/office/drawing/2014/main" id="{0E15CA66-89A1-17BA-6166-F53B6F134BD0}"/>
                      </a:ext>
                    </a:extLst>
                  </p:cNvPr>
                  <p:cNvSpPr/>
                  <p:nvPr/>
                </p:nvSpPr>
                <p:spPr>
                  <a:xfrm>
                    <a:off x="8605472" y="4970047"/>
                    <a:ext cx="536653" cy="532473"/>
                  </a:xfrm>
                  <a:custGeom>
                    <a:avLst/>
                    <a:gdLst>
                      <a:gd name="connsiteX0" fmla="*/ 447015 w 536653"/>
                      <a:gd name="connsiteY0" fmla="*/ 532457 h 532473"/>
                      <a:gd name="connsiteX1" fmla="*/ 82141 w 536653"/>
                      <a:gd name="connsiteY1" fmla="*/ 525235 h 532473"/>
                      <a:gd name="connsiteX2" fmla="*/ 5 w 536653"/>
                      <a:gd name="connsiteY2" fmla="*/ 441041 h 532473"/>
                      <a:gd name="connsiteX3" fmla="*/ 3937 w 536653"/>
                      <a:gd name="connsiteY3" fmla="*/ 81900 h 532473"/>
                      <a:gd name="connsiteX4" fmla="*/ 87893 w 536653"/>
                      <a:gd name="connsiteY4" fmla="*/ 3 h 532473"/>
                      <a:gd name="connsiteX5" fmla="*/ 452821 w 536653"/>
                      <a:gd name="connsiteY5" fmla="*/ 2906 h 532473"/>
                      <a:gd name="connsiteX6" fmla="*/ 536648 w 536653"/>
                      <a:gd name="connsiteY6" fmla="*/ 87137 h 532473"/>
                      <a:gd name="connsiteX7" fmla="*/ 532661 w 536653"/>
                      <a:gd name="connsiteY7" fmla="*/ 450577 h 532473"/>
                      <a:gd name="connsiteX8" fmla="*/ 447015 w 536653"/>
                      <a:gd name="connsiteY8" fmla="*/ 532457 h 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653" h="532473">
                        <a:moveTo>
                          <a:pt x="447015" y="532457"/>
                        </a:moveTo>
                        <a:lnTo>
                          <a:pt x="82141" y="525235"/>
                        </a:lnTo>
                        <a:cubicBezTo>
                          <a:pt x="36241" y="524335"/>
                          <a:pt x="-491" y="486629"/>
                          <a:pt x="5" y="441041"/>
                        </a:cubicBezTo>
                        <a:lnTo>
                          <a:pt x="3937" y="81900"/>
                        </a:lnTo>
                        <a:cubicBezTo>
                          <a:pt x="4433" y="36293"/>
                          <a:pt x="41992" y="-365"/>
                          <a:pt x="87893" y="3"/>
                        </a:cubicBezTo>
                        <a:lnTo>
                          <a:pt x="452821" y="2906"/>
                        </a:lnTo>
                        <a:cubicBezTo>
                          <a:pt x="499586" y="3274"/>
                          <a:pt x="537145" y="40998"/>
                          <a:pt x="536648" y="87137"/>
                        </a:cubicBezTo>
                        <a:lnTo>
                          <a:pt x="532661" y="450577"/>
                        </a:lnTo>
                        <a:cubicBezTo>
                          <a:pt x="532147" y="496717"/>
                          <a:pt x="493780" y="533376"/>
                          <a:pt x="447015" y="532457"/>
                        </a:cubicBezTo>
                        <a:close/>
                      </a:path>
                    </a:pathLst>
                  </a:custGeom>
                  <a:solidFill>
                    <a:srgbClr val="444B8C"/>
                  </a:solidFill>
                  <a:ln w="1836" cap="flat">
                    <a:noFill/>
                    <a:prstDash val="solid"/>
                    <a:miter/>
                  </a:ln>
                </p:spPr>
                <p:txBody>
                  <a:bodyPr rtlCol="0" anchor="ctr"/>
                  <a:lstStyle/>
                  <a:p>
                    <a:endParaRPr lang="en-US"/>
                  </a:p>
                </p:txBody>
              </p:sp>
              <p:sp>
                <p:nvSpPr>
                  <p:cNvPr id="222" name="Freeform: Shape 104">
                    <a:extLst>
                      <a:ext uri="{FF2B5EF4-FFF2-40B4-BE49-F238E27FC236}">
                        <a16:creationId xmlns:a16="http://schemas.microsoft.com/office/drawing/2014/main" id="{AC379EAB-B1B5-7DEC-54F6-27ABB6FBED7C}"/>
                      </a:ext>
                    </a:extLst>
                  </p:cNvPr>
                  <p:cNvSpPr/>
                  <p:nvPr/>
                </p:nvSpPr>
                <p:spPr>
                  <a:xfrm>
                    <a:off x="8616938" y="4971958"/>
                    <a:ext cx="537682" cy="533025"/>
                  </a:xfrm>
                  <a:custGeom>
                    <a:avLst/>
                    <a:gdLst>
                      <a:gd name="connsiteX0" fmla="*/ 447879 w 537682"/>
                      <a:gd name="connsiteY0" fmla="*/ 533008 h 533025"/>
                      <a:gd name="connsiteX1" fmla="*/ 82307 w 537682"/>
                      <a:gd name="connsiteY1" fmla="*/ 525731 h 533025"/>
                      <a:gd name="connsiteX2" fmla="*/ 5 w 537682"/>
                      <a:gd name="connsiteY2" fmla="*/ 441445 h 533025"/>
                      <a:gd name="connsiteX3" fmla="*/ 3937 w 537682"/>
                      <a:gd name="connsiteY3" fmla="*/ 81974 h 533025"/>
                      <a:gd name="connsiteX4" fmla="*/ 88058 w 537682"/>
                      <a:gd name="connsiteY4" fmla="*/ 3 h 533025"/>
                      <a:gd name="connsiteX5" fmla="*/ 453685 w 537682"/>
                      <a:gd name="connsiteY5" fmla="*/ 2942 h 533025"/>
                      <a:gd name="connsiteX6" fmla="*/ 537678 w 537682"/>
                      <a:gd name="connsiteY6" fmla="*/ 87266 h 533025"/>
                      <a:gd name="connsiteX7" fmla="*/ 533690 w 537682"/>
                      <a:gd name="connsiteY7" fmla="*/ 451074 h 533025"/>
                      <a:gd name="connsiteX8" fmla="*/ 447879 w 537682"/>
                      <a:gd name="connsiteY8" fmla="*/ 533008 h 53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7682" h="533025">
                        <a:moveTo>
                          <a:pt x="447879" y="533008"/>
                        </a:moveTo>
                        <a:lnTo>
                          <a:pt x="82307" y="525731"/>
                        </a:lnTo>
                        <a:cubicBezTo>
                          <a:pt x="36314" y="524813"/>
                          <a:pt x="-491" y="487070"/>
                          <a:pt x="5" y="441445"/>
                        </a:cubicBezTo>
                        <a:lnTo>
                          <a:pt x="3937" y="81974"/>
                        </a:lnTo>
                        <a:cubicBezTo>
                          <a:pt x="4433" y="36330"/>
                          <a:pt x="42065" y="-365"/>
                          <a:pt x="88058" y="3"/>
                        </a:cubicBezTo>
                        <a:lnTo>
                          <a:pt x="453685" y="2942"/>
                        </a:lnTo>
                        <a:cubicBezTo>
                          <a:pt x="500542" y="3328"/>
                          <a:pt x="538174" y="41071"/>
                          <a:pt x="537678" y="87266"/>
                        </a:cubicBezTo>
                        <a:lnTo>
                          <a:pt x="533690" y="451074"/>
                        </a:lnTo>
                        <a:cubicBezTo>
                          <a:pt x="533176" y="497268"/>
                          <a:pt x="494717" y="533945"/>
                          <a:pt x="447879" y="533008"/>
                        </a:cubicBezTo>
                        <a:close/>
                      </a:path>
                    </a:pathLst>
                  </a:custGeom>
                  <a:solidFill>
                    <a:srgbClr val="FDB837"/>
                  </a:solidFill>
                  <a:ln w="1836" cap="flat">
                    <a:noFill/>
                    <a:prstDash val="solid"/>
                    <a:miter/>
                  </a:ln>
                </p:spPr>
                <p:txBody>
                  <a:bodyPr rtlCol="0" anchor="ctr"/>
                  <a:lstStyle/>
                  <a:p>
                    <a:endParaRPr lang="en-US"/>
                  </a:p>
                </p:txBody>
              </p:sp>
              <p:sp>
                <p:nvSpPr>
                  <p:cNvPr id="223" name="Freeform: Shape 105">
                    <a:extLst>
                      <a:ext uri="{FF2B5EF4-FFF2-40B4-BE49-F238E27FC236}">
                        <a16:creationId xmlns:a16="http://schemas.microsoft.com/office/drawing/2014/main" id="{41E1142E-E465-406E-A6D1-9D60A2E1238F}"/>
                      </a:ext>
                    </a:extLst>
                  </p:cNvPr>
                  <p:cNvSpPr/>
                  <p:nvPr/>
                </p:nvSpPr>
                <p:spPr>
                  <a:xfrm>
                    <a:off x="8616938" y="4981608"/>
                    <a:ext cx="529041" cy="523375"/>
                  </a:xfrm>
                  <a:custGeom>
                    <a:avLst/>
                    <a:gdLst>
                      <a:gd name="connsiteX0" fmla="*/ 287354 w 529041"/>
                      <a:gd name="connsiteY0" fmla="*/ 352342 h 523375"/>
                      <a:gd name="connsiteX1" fmla="*/ 241949 w 529041"/>
                      <a:gd name="connsiteY1" fmla="*/ 185092 h 523375"/>
                      <a:gd name="connsiteX2" fmla="*/ 59540 w 529041"/>
                      <a:gd name="connsiteY2" fmla="*/ 49374 h 523375"/>
                      <a:gd name="connsiteX3" fmla="*/ 48276 w 529041"/>
                      <a:gd name="connsiteY3" fmla="*/ 0 h 523375"/>
                      <a:gd name="connsiteX4" fmla="*/ 3937 w 529041"/>
                      <a:gd name="connsiteY4" fmla="*/ 72324 h 523375"/>
                      <a:gd name="connsiteX5" fmla="*/ 5 w 529041"/>
                      <a:gd name="connsiteY5" fmla="*/ 431795 h 523375"/>
                      <a:gd name="connsiteX6" fmla="*/ 82307 w 529041"/>
                      <a:gd name="connsiteY6" fmla="*/ 516082 h 523375"/>
                      <a:gd name="connsiteX7" fmla="*/ 447879 w 529041"/>
                      <a:gd name="connsiteY7" fmla="*/ 523358 h 523375"/>
                      <a:gd name="connsiteX8" fmla="*/ 529041 w 529041"/>
                      <a:gd name="connsiteY8" fmla="*/ 467645 h 523375"/>
                      <a:gd name="connsiteX9" fmla="*/ 287354 w 529041"/>
                      <a:gd name="connsiteY9" fmla="*/ 352342 h 5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041" h="523375">
                        <a:moveTo>
                          <a:pt x="287354" y="352342"/>
                        </a:moveTo>
                        <a:cubicBezTo>
                          <a:pt x="243346" y="292292"/>
                          <a:pt x="288751" y="252896"/>
                          <a:pt x="241949" y="185092"/>
                        </a:cubicBezTo>
                        <a:cubicBezTo>
                          <a:pt x="186108" y="104205"/>
                          <a:pt x="94508" y="121440"/>
                          <a:pt x="59540" y="49374"/>
                        </a:cubicBezTo>
                        <a:cubicBezTo>
                          <a:pt x="51859" y="33534"/>
                          <a:pt x="48625" y="16776"/>
                          <a:pt x="48276" y="0"/>
                        </a:cubicBezTo>
                        <a:cubicBezTo>
                          <a:pt x="22184" y="13781"/>
                          <a:pt x="4286" y="40921"/>
                          <a:pt x="3937" y="72324"/>
                        </a:cubicBezTo>
                        <a:lnTo>
                          <a:pt x="5" y="431795"/>
                        </a:lnTo>
                        <a:cubicBezTo>
                          <a:pt x="-491" y="477439"/>
                          <a:pt x="36314" y="515181"/>
                          <a:pt x="82307" y="516082"/>
                        </a:cubicBezTo>
                        <a:lnTo>
                          <a:pt x="447879" y="523358"/>
                        </a:lnTo>
                        <a:cubicBezTo>
                          <a:pt x="485382" y="524112"/>
                          <a:pt x="517465" y="500702"/>
                          <a:pt x="529041" y="467645"/>
                        </a:cubicBezTo>
                        <a:cubicBezTo>
                          <a:pt x="463626" y="394237"/>
                          <a:pt x="348984" y="436426"/>
                          <a:pt x="287354" y="352342"/>
                        </a:cubicBezTo>
                        <a:close/>
                      </a:path>
                    </a:pathLst>
                  </a:custGeom>
                  <a:solidFill>
                    <a:srgbClr val="FFFFFF">
                      <a:alpha val="48000"/>
                    </a:srgbClr>
                  </a:solidFill>
                  <a:ln w="1836" cap="flat">
                    <a:noFill/>
                    <a:prstDash val="solid"/>
                    <a:miter/>
                  </a:ln>
                </p:spPr>
                <p:txBody>
                  <a:bodyPr rtlCol="0" anchor="ctr"/>
                  <a:lstStyle/>
                  <a:p>
                    <a:endParaRPr lang="en-US"/>
                  </a:p>
                </p:txBody>
              </p:sp>
            </p:grpSp>
            <p:grpSp>
              <p:nvGrpSpPr>
                <p:cNvPr id="217" name="Graphic 13">
                  <a:extLst>
                    <a:ext uri="{FF2B5EF4-FFF2-40B4-BE49-F238E27FC236}">
                      <a16:creationId xmlns:a16="http://schemas.microsoft.com/office/drawing/2014/main" id="{2F79CE44-1152-86A0-159D-5CFE6B5186CC}"/>
                    </a:ext>
                  </a:extLst>
                </p:cNvPr>
                <p:cNvGrpSpPr/>
                <p:nvPr/>
              </p:nvGrpSpPr>
              <p:grpSpPr>
                <a:xfrm>
                  <a:off x="8700215" y="5065542"/>
                  <a:ext cx="358393" cy="351572"/>
                  <a:chOff x="8700215" y="5065542"/>
                  <a:chExt cx="358393" cy="351572"/>
                </a:xfrm>
              </p:grpSpPr>
              <p:sp>
                <p:nvSpPr>
                  <p:cNvPr id="218" name="Freeform: Shape 107">
                    <a:extLst>
                      <a:ext uri="{FF2B5EF4-FFF2-40B4-BE49-F238E27FC236}">
                        <a16:creationId xmlns:a16="http://schemas.microsoft.com/office/drawing/2014/main" id="{D4CE41FC-0A53-916F-B0A4-CF364E8C18AD}"/>
                      </a:ext>
                    </a:extLst>
                  </p:cNvPr>
                  <p:cNvSpPr/>
                  <p:nvPr/>
                </p:nvSpPr>
                <p:spPr>
                  <a:xfrm>
                    <a:off x="8700215" y="5065542"/>
                    <a:ext cx="352090" cy="351572"/>
                  </a:xfrm>
                  <a:custGeom>
                    <a:avLst/>
                    <a:gdLst>
                      <a:gd name="connsiteX0" fmla="*/ 295401 w 352090"/>
                      <a:gd name="connsiteY0" fmla="*/ 351573 h 351572"/>
                      <a:gd name="connsiteX1" fmla="*/ 52115 w 352090"/>
                      <a:gd name="connsiteY1" fmla="*/ 347199 h 351572"/>
                      <a:gd name="connsiteX2" fmla="*/ 3 w 352090"/>
                      <a:gd name="connsiteY2" fmla="*/ 293599 h 351572"/>
                      <a:gd name="connsiteX3" fmla="*/ 2649 w 352090"/>
                      <a:gd name="connsiteY3" fmla="*/ 52133 h 351572"/>
                      <a:gd name="connsiteX4" fmla="*/ 55919 w 352090"/>
                      <a:gd name="connsiteY4" fmla="*/ 3 h 351572"/>
                      <a:gd name="connsiteX5" fmla="*/ 299241 w 352090"/>
                      <a:gd name="connsiteY5" fmla="*/ 2410 h 351572"/>
                      <a:gd name="connsiteX6" fmla="*/ 352088 w 352090"/>
                      <a:gd name="connsiteY6" fmla="*/ 56010 h 351572"/>
                      <a:gd name="connsiteX7" fmla="*/ 349423 w 352090"/>
                      <a:gd name="connsiteY7" fmla="*/ 299443 h 351572"/>
                      <a:gd name="connsiteX8" fmla="*/ 295419 w 352090"/>
                      <a:gd name="connsiteY8" fmla="*/ 351554 h 35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2090" h="351572">
                        <a:moveTo>
                          <a:pt x="295401" y="351573"/>
                        </a:moveTo>
                        <a:lnTo>
                          <a:pt x="52115" y="347199"/>
                        </a:lnTo>
                        <a:cubicBezTo>
                          <a:pt x="23009" y="346685"/>
                          <a:pt x="-309" y="322687"/>
                          <a:pt x="3" y="293599"/>
                        </a:cubicBezTo>
                        <a:lnTo>
                          <a:pt x="2649" y="52133"/>
                        </a:lnTo>
                        <a:cubicBezTo>
                          <a:pt x="2961" y="23064"/>
                          <a:pt x="26794" y="-291"/>
                          <a:pt x="55919" y="3"/>
                        </a:cubicBezTo>
                        <a:lnTo>
                          <a:pt x="299241" y="2410"/>
                        </a:lnTo>
                        <a:cubicBezTo>
                          <a:pt x="328733" y="2704"/>
                          <a:pt x="352400" y="26702"/>
                          <a:pt x="352088" y="56010"/>
                        </a:cubicBezTo>
                        <a:lnTo>
                          <a:pt x="349423" y="299443"/>
                        </a:lnTo>
                        <a:cubicBezTo>
                          <a:pt x="349111" y="328751"/>
                          <a:pt x="324911" y="352087"/>
                          <a:pt x="295419" y="351554"/>
                        </a:cubicBezTo>
                        <a:close/>
                      </a:path>
                    </a:pathLst>
                  </a:custGeom>
                  <a:solidFill>
                    <a:srgbClr val="444B8C"/>
                  </a:solidFill>
                  <a:ln w="1836" cap="flat">
                    <a:noFill/>
                    <a:prstDash val="solid"/>
                    <a:miter/>
                  </a:ln>
                </p:spPr>
                <p:txBody>
                  <a:bodyPr rtlCol="0" anchor="ctr"/>
                  <a:lstStyle/>
                  <a:p>
                    <a:endParaRPr lang="en-US"/>
                  </a:p>
                </p:txBody>
              </p:sp>
              <p:sp>
                <p:nvSpPr>
                  <p:cNvPr id="219" name="Freeform: Shape 108">
                    <a:extLst>
                      <a:ext uri="{FF2B5EF4-FFF2-40B4-BE49-F238E27FC236}">
                        <a16:creationId xmlns:a16="http://schemas.microsoft.com/office/drawing/2014/main" id="{6712ECC1-F8D0-BE31-BBA5-1EB9902A9F91}"/>
                      </a:ext>
                    </a:extLst>
                  </p:cNvPr>
                  <p:cNvSpPr/>
                  <p:nvPr/>
                </p:nvSpPr>
                <p:spPr>
                  <a:xfrm>
                    <a:off x="8711093" y="5065579"/>
                    <a:ext cx="347515" cy="344543"/>
                  </a:xfrm>
                  <a:custGeom>
                    <a:avLst/>
                    <a:gdLst>
                      <a:gd name="connsiteX0" fmla="*/ 291615 w 347515"/>
                      <a:gd name="connsiteY0" fmla="*/ 344517 h 344543"/>
                      <a:gd name="connsiteX1" fmla="*/ 51453 w 347515"/>
                      <a:gd name="connsiteY1" fmla="*/ 340235 h 344543"/>
                      <a:gd name="connsiteX2" fmla="*/ 3 w 347515"/>
                      <a:gd name="connsiteY2" fmla="*/ 287719 h 344543"/>
                      <a:gd name="connsiteX3" fmla="*/ 2594 w 347515"/>
                      <a:gd name="connsiteY3" fmla="*/ 51067 h 344543"/>
                      <a:gd name="connsiteX4" fmla="*/ 55184 w 347515"/>
                      <a:gd name="connsiteY4" fmla="*/ 3 h 344543"/>
                      <a:gd name="connsiteX5" fmla="*/ 295364 w 347515"/>
                      <a:gd name="connsiteY5" fmla="*/ 2446 h 344543"/>
                      <a:gd name="connsiteX6" fmla="*/ 347512 w 347515"/>
                      <a:gd name="connsiteY6" fmla="*/ 54981 h 344543"/>
                      <a:gd name="connsiteX7" fmla="*/ 344903 w 347515"/>
                      <a:gd name="connsiteY7" fmla="*/ 293471 h 344543"/>
                      <a:gd name="connsiteX8" fmla="*/ 291615 w 347515"/>
                      <a:gd name="connsiteY8" fmla="*/ 344535 h 344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515" h="344543">
                        <a:moveTo>
                          <a:pt x="291615" y="344517"/>
                        </a:moveTo>
                        <a:lnTo>
                          <a:pt x="51453" y="340235"/>
                        </a:lnTo>
                        <a:cubicBezTo>
                          <a:pt x="22715" y="339721"/>
                          <a:pt x="-309" y="316201"/>
                          <a:pt x="3" y="287719"/>
                        </a:cubicBezTo>
                        <a:lnTo>
                          <a:pt x="2594" y="51067"/>
                        </a:lnTo>
                        <a:cubicBezTo>
                          <a:pt x="2906" y="22567"/>
                          <a:pt x="26445" y="-291"/>
                          <a:pt x="55184" y="3"/>
                        </a:cubicBezTo>
                        <a:lnTo>
                          <a:pt x="295364" y="2446"/>
                        </a:lnTo>
                        <a:cubicBezTo>
                          <a:pt x="324470" y="2741"/>
                          <a:pt x="347825" y="26261"/>
                          <a:pt x="347512" y="54981"/>
                        </a:cubicBezTo>
                        <a:lnTo>
                          <a:pt x="344903" y="293471"/>
                        </a:lnTo>
                        <a:cubicBezTo>
                          <a:pt x="344591" y="322191"/>
                          <a:pt x="320722" y="345050"/>
                          <a:pt x="291615" y="344535"/>
                        </a:cubicBezTo>
                        <a:close/>
                      </a:path>
                    </a:pathLst>
                  </a:custGeom>
                  <a:solidFill>
                    <a:srgbClr val="FFD32E"/>
                  </a:solidFill>
                  <a:ln w="1836" cap="flat">
                    <a:noFill/>
                    <a:prstDash val="solid"/>
                    <a:miter/>
                  </a:ln>
                </p:spPr>
                <p:txBody>
                  <a:bodyPr rtlCol="0" anchor="ctr"/>
                  <a:lstStyle/>
                  <a:p>
                    <a:endParaRPr lang="en-US"/>
                  </a:p>
                </p:txBody>
              </p:sp>
              <p:sp>
                <p:nvSpPr>
                  <p:cNvPr id="220" name="Freeform: Shape 109">
                    <a:extLst>
                      <a:ext uri="{FF2B5EF4-FFF2-40B4-BE49-F238E27FC236}">
                        <a16:creationId xmlns:a16="http://schemas.microsoft.com/office/drawing/2014/main" id="{CC5B1CAE-A68C-BA14-5FAB-32A3590D3BF0}"/>
                      </a:ext>
                    </a:extLst>
                  </p:cNvPr>
                  <p:cNvSpPr/>
                  <p:nvPr/>
                </p:nvSpPr>
                <p:spPr>
                  <a:xfrm>
                    <a:off x="8711093" y="5081109"/>
                    <a:ext cx="325829" cy="328996"/>
                  </a:xfrm>
                  <a:custGeom>
                    <a:avLst/>
                    <a:gdLst>
                      <a:gd name="connsiteX0" fmla="*/ 193199 w 325829"/>
                      <a:gd name="connsiteY0" fmla="*/ 252841 h 328996"/>
                      <a:gd name="connsiteX1" fmla="*/ 147794 w 325829"/>
                      <a:gd name="connsiteY1" fmla="*/ 85591 h 328996"/>
                      <a:gd name="connsiteX2" fmla="*/ 17478 w 325829"/>
                      <a:gd name="connsiteY2" fmla="*/ 0 h 328996"/>
                      <a:gd name="connsiteX3" fmla="*/ 2594 w 325829"/>
                      <a:gd name="connsiteY3" fmla="*/ 35538 h 328996"/>
                      <a:gd name="connsiteX4" fmla="*/ 3 w 325829"/>
                      <a:gd name="connsiteY4" fmla="*/ 272190 h 328996"/>
                      <a:gd name="connsiteX5" fmla="*/ 51453 w 325829"/>
                      <a:gd name="connsiteY5" fmla="*/ 324706 h 328996"/>
                      <a:gd name="connsiteX6" fmla="*/ 291615 w 325829"/>
                      <a:gd name="connsiteY6" fmla="*/ 328987 h 328996"/>
                      <a:gd name="connsiteX7" fmla="*/ 325830 w 325829"/>
                      <a:gd name="connsiteY7" fmla="*/ 317208 h 328996"/>
                      <a:gd name="connsiteX8" fmla="*/ 193180 w 325829"/>
                      <a:gd name="connsiteY8" fmla="*/ 252841 h 32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829" h="328996">
                        <a:moveTo>
                          <a:pt x="193199" y="252841"/>
                        </a:moveTo>
                        <a:cubicBezTo>
                          <a:pt x="149190" y="192791"/>
                          <a:pt x="194595" y="153395"/>
                          <a:pt x="147794" y="85591"/>
                        </a:cubicBezTo>
                        <a:cubicBezTo>
                          <a:pt x="111062" y="32395"/>
                          <a:pt x="58840" y="21627"/>
                          <a:pt x="17478" y="0"/>
                        </a:cubicBezTo>
                        <a:cubicBezTo>
                          <a:pt x="8419" y="9169"/>
                          <a:pt x="2741" y="21683"/>
                          <a:pt x="2594" y="35538"/>
                        </a:cubicBezTo>
                        <a:lnTo>
                          <a:pt x="3" y="272190"/>
                        </a:lnTo>
                        <a:cubicBezTo>
                          <a:pt x="-309" y="300689"/>
                          <a:pt x="22715" y="324209"/>
                          <a:pt x="51453" y="324706"/>
                        </a:cubicBezTo>
                        <a:lnTo>
                          <a:pt x="291615" y="328987"/>
                        </a:lnTo>
                        <a:cubicBezTo>
                          <a:pt x="304625" y="329226"/>
                          <a:pt x="316550" y="324761"/>
                          <a:pt x="325830" y="317208"/>
                        </a:cubicBezTo>
                        <a:cubicBezTo>
                          <a:pt x="276915" y="307139"/>
                          <a:pt x="227064" y="299054"/>
                          <a:pt x="193180" y="252841"/>
                        </a:cubicBezTo>
                        <a:close/>
                      </a:path>
                    </a:pathLst>
                  </a:custGeom>
                  <a:solidFill>
                    <a:srgbClr val="FFFFFF">
                      <a:alpha val="48000"/>
                    </a:srgbClr>
                  </a:solidFill>
                  <a:ln w="1836" cap="flat">
                    <a:noFill/>
                    <a:prstDash val="solid"/>
                    <a:miter/>
                  </a:ln>
                </p:spPr>
                <p:txBody>
                  <a:bodyPr rtlCol="0" anchor="ctr"/>
                  <a:lstStyle/>
                  <a:p>
                    <a:endParaRPr lang="en-US"/>
                  </a:p>
                </p:txBody>
              </p:sp>
            </p:grpSp>
          </p:grpSp>
          <p:grpSp>
            <p:nvGrpSpPr>
              <p:cNvPr id="198" name="Graphic 13">
                <a:extLst>
                  <a:ext uri="{FF2B5EF4-FFF2-40B4-BE49-F238E27FC236}">
                    <a16:creationId xmlns:a16="http://schemas.microsoft.com/office/drawing/2014/main" id="{E65254DC-DC3C-D313-4303-B6D95698C9E8}"/>
                  </a:ext>
                </a:extLst>
              </p:cNvPr>
              <p:cNvGrpSpPr/>
              <p:nvPr/>
            </p:nvGrpSpPr>
            <p:grpSpPr>
              <a:xfrm>
                <a:off x="11182483" y="3086237"/>
                <a:ext cx="448819" cy="437213"/>
                <a:chOff x="11182483" y="3086237"/>
                <a:chExt cx="448819" cy="437213"/>
              </a:xfrm>
            </p:grpSpPr>
            <p:grpSp>
              <p:nvGrpSpPr>
                <p:cNvPr id="208" name="Graphic 13">
                  <a:extLst>
                    <a:ext uri="{FF2B5EF4-FFF2-40B4-BE49-F238E27FC236}">
                      <a16:creationId xmlns:a16="http://schemas.microsoft.com/office/drawing/2014/main" id="{609426EF-CEC9-A305-EB51-B088A084A6CB}"/>
                    </a:ext>
                  </a:extLst>
                </p:cNvPr>
                <p:cNvGrpSpPr/>
                <p:nvPr/>
              </p:nvGrpSpPr>
              <p:grpSpPr>
                <a:xfrm>
                  <a:off x="11182483" y="3086237"/>
                  <a:ext cx="448819" cy="437213"/>
                  <a:chOff x="11182483" y="3086237"/>
                  <a:chExt cx="448819" cy="437213"/>
                </a:xfrm>
              </p:grpSpPr>
              <p:sp>
                <p:nvSpPr>
                  <p:cNvPr id="213" name="Freeform: Shape 112">
                    <a:extLst>
                      <a:ext uri="{FF2B5EF4-FFF2-40B4-BE49-F238E27FC236}">
                        <a16:creationId xmlns:a16="http://schemas.microsoft.com/office/drawing/2014/main" id="{37F1391D-42E7-C938-E6D2-E6070F3DE3BD}"/>
                      </a:ext>
                    </a:extLst>
                  </p:cNvPr>
                  <p:cNvSpPr/>
                  <p:nvPr/>
                </p:nvSpPr>
                <p:spPr>
                  <a:xfrm>
                    <a:off x="11182483" y="3086237"/>
                    <a:ext cx="438584" cy="435174"/>
                  </a:xfrm>
                  <a:custGeom>
                    <a:avLst/>
                    <a:gdLst>
                      <a:gd name="connsiteX0" fmla="*/ 365318 w 438584"/>
                      <a:gd name="connsiteY0" fmla="*/ 435160 h 435174"/>
                      <a:gd name="connsiteX1" fmla="*/ 67128 w 438584"/>
                      <a:gd name="connsiteY1" fmla="*/ 429262 h 435174"/>
                      <a:gd name="connsiteX2" fmla="*/ 4 w 438584"/>
                      <a:gd name="connsiteY2" fmla="*/ 360447 h 435174"/>
                      <a:gd name="connsiteX3" fmla="*/ 3220 w 438584"/>
                      <a:gd name="connsiteY3" fmla="*/ 66943 h 435174"/>
                      <a:gd name="connsiteX4" fmla="*/ 71832 w 438584"/>
                      <a:gd name="connsiteY4" fmla="*/ 2 h 435174"/>
                      <a:gd name="connsiteX5" fmla="*/ 370078 w 438584"/>
                      <a:gd name="connsiteY5" fmla="*/ 2373 h 435174"/>
                      <a:gd name="connsiteX6" fmla="*/ 438580 w 438584"/>
                      <a:gd name="connsiteY6" fmla="*/ 71206 h 435174"/>
                      <a:gd name="connsiteX7" fmla="*/ 435327 w 438584"/>
                      <a:gd name="connsiteY7" fmla="*/ 368238 h 435174"/>
                      <a:gd name="connsiteX8" fmla="*/ 365337 w 438584"/>
                      <a:gd name="connsiteY8" fmla="*/ 435160 h 435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584" h="435174">
                        <a:moveTo>
                          <a:pt x="365318" y="435160"/>
                        </a:moveTo>
                        <a:lnTo>
                          <a:pt x="67128" y="429262"/>
                        </a:lnTo>
                        <a:cubicBezTo>
                          <a:pt x="29606" y="428527"/>
                          <a:pt x="-401" y="397712"/>
                          <a:pt x="4" y="360447"/>
                        </a:cubicBezTo>
                        <a:lnTo>
                          <a:pt x="3220" y="66943"/>
                        </a:lnTo>
                        <a:cubicBezTo>
                          <a:pt x="3624" y="29678"/>
                          <a:pt x="34310" y="-292"/>
                          <a:pt x="71832" y="2"/>
                        </a:cubicBezTo>
                        <a:lnTo>
                          <a:pt x="370078" y="2373"/>
                        </a:lnTo>
                        <a:cubicBezTo>
                          <a:pt x="408298" y="2685"/>
                          <a:pt x="439002" y="33500"/>
                          <a:pt x="438580" y="71206"/>
                        </a:cubicBezTo>
                        <a:lnTo>
                          <a:pt x="435327" y="368238"/>
                        </a:lnTo>
                        <a:cubicBezTo>
                          <a:pt x="434905" y="405944"/>
                          <a:pt x="403538" y="435914"/>
                          <a:pt x="365337" y="435160"/>
                        </a:cubicBezTo>
                        <a:close/>
                      </a:path>
                    </a:pathLst>
                  </a:custGeom>
                  <a:solidFill>
                    <a:srgbClr val="444B8C"/>
                  </a:solidFill>
                  <a:ln w="1836" cap="flat">
                    <a:noFill/>
                    <a:prstDash val="solid"/>
                    <a:miter/>
                  </a:ln>
                </p:spPr>
                <p:txBody>
                  <a:bodyPr rtlCol="0" anchor="ctr"/>
                  <a:lstStyle/>
                  <a:p>
                    <a:endParaRPr lang="en-US"/>
                  </a:p>
                </p:txBody>
              </p:sp>
              <p:sp>
                <p:nvSpPr>
                  <p:cNvPr id="214" name="Freeform: Shape 113">
                    <a:extLst>
                      <a:ext uri="{FF2B5EF4-FFF2-40B4-BE49-F238E27FC236}">
                        <a16:creationId xmlns:a16="http://schemas.microsoft.com/office/drawing/2014/main" id="{9CB5B344-606A-9276-29DA-4D31D21474D5}"/>
                      </a:ext>
                    </a:extLst>
                  </p:cNvPr>
                  <p:cNvSpPr/>
                  <p:nvPr/>
                </p:nvSpPr>
                <p:spPr>
                  <a:xfrm>
                    <a:off x="11191891" y="3087817"/>
                    <a:ext cx="439411" cy="435633"/>
                  </a:xfrm>
                  <a:custGeom>
                    <a:avLst/>
                    <a:gdLst>
                      <a:gd name="connsiteX0" fmla="*/ 366017 w 439411"/>
                      <a:gd name="connsiteY0" fmla="*/ 435601 h 435633"/>
                      <a:gd name="connsiteX1" fmla="*/ 67257 w 439411"/>
                      <a:gd name="connsiteY1" fmla="*/ 429666 h 435633"/>
                      <a:gd name="connsiteX2" fmla="*/ 4 w 439411"/>
                      <a:gd name="connsiteY2" fmla="*/ 360778 h 435633"/>
                      <a:gd name="connsiteX3" fmla="*/ 3220 w 439411"/>
                      <a:gd name="connsiteY3" fmla="*/ 66998 h 435633"/>
                      <a:gd name="connsiteX4" fmla="*/ 71961 w 439411"/>
                      <a:gd name="connsiteY4" fmla="*/ 2 h 435633"/>
                      <a:gd name="connsiteX5" fmla="*/ 370776 w 439411"/>
                      <a:gd name="connsiteY5" fmla="*/ 2409 h 435633"/>
                      <a:gd name="connsiteX6" fmla="*/ 439407 w 439411"/>
                      <a:gd name="connsiteY6" fmla="*/ 71316 h 435633"/>
                      <a:gd name="connsiteX7" fmla="*/ 436136 w 439411"/>
                      <a:gd name="connsiteY7" fmla="*/ 368643 h 435633"/>
                      <a:gd name="connsiteX8" fmla="*/ 366017 w 439411"/>
                      <a:gd name="connsiteY8" fmla="*/ 435620 h 43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411" h="435633">
                        <a:moveTo>
                          <a:pt x="366017" y="435601"/>
                        </a:moveTo>
                        <a:lnTo>
                          <a:pt x="67257" y="429666"/>
                        </a:lnTo>
                        <a:cubicBezTo>
                          <a:pt x="29680" y="428913"/>
                          <a:pt x="-400" y="398079"/>
                          <a:pt x="4" y="360778"/>
                        </a:cubicBezTo>
                        <a:lnTo>
                          <a:pt x="3220" y="66998"/>
                        </a:lnTo>
                        <a:cubicBezTo>
                          <a:pt x="3624" y="29696"/>
                          <a:pt x="34365" y="-292"/>
                          <a:pt x="71961" y="2"/>
                        </a:cubicBezTo>
                        <a:lnTo>
                          <a:pt x="370776" y="2409"/>
                        </a:lnTo>
                        <a:cubicBezTo>
                          <a:pt x="409070" y="2722"/>
                          <a:pt x="439830" y="33573"/>
                          <a:pt x="439407" y="71316"/>
                        </a:cubicBezTo>
                        <a:lnTo>
                          <a:pt x="436136" y="368643"/>
                        </a:lnTo>
                        <a:cubicBezTo>
                          <a:pt x="435714" y="406385"/>
                          <a:pt x="404292" y="436373"/>
                          <a:pt x="366017" y="435620"/>
                        </a:cubicBezTo>
                        <a:close/>
                      </a:path>
                    </a:pathLst>
                  </a:custGeom>
                  <a:solidFill>
                    <a:srgbClr val="FDB837"/>
                  </a:solidFill>
                  <a:ln w="1836" cap="flat">
                    <a:noFill/>
                    <a:prstDash val="solid"/>
                    <a:miter/>
                  </a:ln>
                </p:spPr>
                <p:txBody>
                  <a:bodyPr rtlCol="0" anchor="ctr"/>
                  <a:lstStyle/>
                  <a:p>
                    <a:endParaRPr lang="en-US"/>
                  </a:p>
                </p:txBody>
              </p:sp>
              <p:sp>
                <p:nvSpPr>
                  <p:cNvPr id="215" name="Freeform: Shape 114">
                    <a:extLst>
                      <a:ext uri="{FF2B5EF4-FFF2-40B4-BE49-F238E27FC236}">
                        <a16:creationId xmlns:a16="http://schemas.microsoft.com/office/drawing/2014/main" id="{646BDD61-A276-34AA-4DCA-C3E6512880D8}"/>
                      </a:ext>
                    </a:extLst>
                  </p:cNvPr>
                  <p:cNvSpPr/>
                  <p:nvPr/>
                </p:nvSpPr>
                <p:spPr>
                  <a:xfrm>
                    <a:off x="11191872" y="3095702"/>
                    <a:ext cx="432350" cy="427730"/>
                  </a:xfrm>
                  <a:custGeom>
                    <a:avLst/>
                    <a:gdLst>
                      <a:gd name="connsiteX0" fmla="*/ 234837 w 432350"/>
                      <a:gd name="connsiteY0" fmla="*/ 287955 h 427730"/>
                      <a:gd name="connsiteX1" fmla="*/ 197738 w 432350"/>
                      <a:gd name="connsiteY1" fmla="*/ 151282 h 427730"/>
                      <a:gd name="connsiteX2" fmla="*/ 48661 w 432350"/>
                      <a:gd name="connsiteY2" fmla="*/ 40352 h 427730"/>
                      <a:gd name="connsiteX3" fmla="*/ 39455 w 432350"/>
                      <a:gd name="connsiteY3" fmla="*/ 0 h 427730"/>
                      <a:gd name="connsiteX4" fmla="*/ 3220 w 432350"/>
                      <a:gd name="connsiteY4" fmla="*/ 59113 h 427730"/>
                      <a:gd name="connsiteX5" fmla="*/ 4 w 432350"/>
                      <a:gd name="connsiteY5" fmla="*/ 352893 h 427730"/>
                      <a:gd name="connsiteX6" fmla="*/ 67257 w 432350"/>
                      <a:gd name="connsiteY6" fmla="*/ 421781 h 427730"/>
                      <a:gd name="connsiteX7" fmla="*/ 366017 w 432350"/>
                      <a:gd name="connsiteY7" fmla="*/ 427716 h 427730"/>
                      <a:gd name="connsiteX8" fmla="*/ 432351 w 432350"/>
                      <a:gd name="connsiteY8" fmla="*/ 382183 h 427730"/>
                      <a:gd name="connsiteX9" fmla="*/ 234819 w 432350"/>
                      <a:gd name="connsiteY9" fmla="*/ 287955 h 42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350" h="427730">
                        <a:moveTo>
                          <a:pt x="234837" y="287955"/>
                        </a:moveTo>
                        <a:cubicBezTo>
                          <a:pt x="198859" y="238894"/>
                          <a:pt x="235976" y="206683"/>
                          <a:pt x="197738" y="151282"/>
                        </a:cubicBezTo>
                        <a:cubicBezTo>
                          <a:pt x="152094" y="85168"/>
                          <a:pt x="77234" y="99262"/>
                          <a:pt x="48661" y="40352"/>
                        </a:cubicBezTo>
                        <a:cubicBezTo>
                          <a:pt x="42377" y="27397"/>
                          <a:pt x="39731" y="13708"/>
                          <a:pt x="39455" y="0"/>
                        </a:cubicBezTo>
                        <a:cubicBezTo>
                          <a:pt x="18122" y="11264"/>
                          <a:pt x="3496" y="33443"/>
                          <a:pt x="3220" y="59113"/>
                        </a:cubicBezTo>
                        <a:lnTo>
                          <a:pt x="4" y="352893"/>
                        </a:lnTo>
                        <a:cubicBezTo>
                          <a:pt x="-400" y="390194"/>
                          <a:pt x="29680" y="421028"/>
                          <a:pt x="67257" y="421781"/>
                        </a:cubicBezTo>
                        <a:lnTo>
                          <a:pt x="366017" y="427716"/>
                        </a:lnTo>
                        <a:cubicBezTo>
                          <a:pt x="396667" y="428323"/>
                          <a:pt x="422888" y="409194"/>
                          <a:pt x="432351" y="382183"/>
                        </a:cubicBezTo>
                        <a:cubicBezTo>
                          <a:pt x="378879" y="322188"/>
                          <a:pt x="285203" y="356678"/>
                          <a:pt x="234819" y="287955"/>
                        </a:cubicBezTo>
                        <a:close/>
                      </a:path>
                    </a:pathLst>
                  </a:custGeom>
                  <a:solidFill>
                    <a:srgbClr val="FFFFFF">
                      <a:alpha val="48000"/>
                    </a:srgbClr>
                  </a:solidFill>
                  <a:ln w="1836" cap="flat">
                    <a:noFill/>
                    <a:prstDash val="solid"/>
                    <a:miter/>
                  </a:ln>
                </p:spPr>
                <p:txBody>
                  <a:bodyPr rtlCol="0" anchor="ctr"/>
                  <a:lstStyle/>
                  <a:p>
                    <a:endParaRPr lang="en-US"/>
                  </a:p>
                </p:txBody>
              </p:sp>
            </p:grpSp>
            <p:grpSp>
              <p:nvGrpSpPr>
                <p:cNvPr id="209" name="Graphic 13">
                  <a:extLst>
                    <a:ext uri="{FF2B5EF4-FFF2-40B4-BE49-F238E27FC236}">
                      <a16:creationId xmlns:a16="http://schemas.microsoft.com/office/drawing/2014/main" id="{3B59EBE8-84BD-6ACF-44A8-3FAEEA32A632}"/>
                    </a:ext>
                  </a:extLst>
                </p:cNvPr>
                <p:cNvGrpSpPr/>
                <p:nvPr/>
              </p:nvGrpSpPr>
              <p:grpSpPr>
                <a:xfrm>
                  <a:off x="11259898" y="3164312"/>
                  <a:ext cx="292903" cy="287321"/>
                  <a:chOff x="11259898" y="3164312"/>
                  <a:chExt cx="292903" cy="287321"/>
                </a:xfrm>
              </p:grpSpPr>
              <p:sp>
                <p:nvSpPr>
                  <p:cNvPr id="210" name="Freeform: Shape 116">
                    <a:extLst>
                      <a:ext uri="{FF2B5EF4-FFF2-40B4-BE49-F238E27FC236}">
                        <a16:creationId xmlns:a16="http://schemas.microsoft.com/office/drawing/2014/main" id="{FEEA1BEC-C8E5-9AC5-D077-A4E189BA8ED0}"/>
                      </a:ext>
                    </a:extLst>
                  </p:cNvPr>
                  <p:cNvSpPr/>
                  <p:nvPr/>
                </p:nvSpPr>
                <p:spPr>
                  <a:xfrm>
                    <a:off x="11259898" y="3164312"/>
                    <a:ext cx="287740" cy="287321"/>
                  </a:xfrm>
                  <a:custGeom>
                    <a:avLst/>
                    <a:gdLst>
                      <a:gd name="connsiteX0" fmla="*/ 241433 w 287740"/>
                      <a:gd name="connsiteY0" fmla="*/ 287315 h 287321"/>
                      <a:gd name="connsiteX1" fmla="*/ 42596 w 287740"/>
                      <a:gd name="connsiteY1" fmla="*/ 283732 h 287321"/>
                      <a:gd name="connsiteX2" fmla="*/ 3 w 287740"/>
                      <a:gd name="connsiteY2" fmla="*/ 239925 h 287321"/>
                      <a:gd name="connsiteX3" fmla="*/ 2171 w 287740"/>
                      <a:gd name="connsiteY3" fmla="*/ 42596 h 287321"/>
                      <a:gd name="connsiteX4" fmla="*/ 45702 w 287740"/>
                      <a:gd name="connsiteY4" fmla="*/ 2 h 287321"/>
                      <a:gd name="connsiteX5" fmla="*/ 244556 w 287740"/>
                      <a:gd name="connsiteY5" fmla="*/ 1968 h 287321"/>
                      <a:gd name="connsiteX6" fmla="*/ 287738 w 287740"/>
                      <a:gd name="connsiteY6" fmla="*/ 45775 h 287321"/>
                      <a:gd name="connsiteX7" fmla="*/ 285551 w 287740"/>
                      <a:gd name="connsiteY7" fmla="*/ 244721 h 287321"/>
                      <a:gd name="connsiteX8" fmla="*/ 241414 w 287740"/>
                      <a:gd name="connsiteY8" fmla="*/ 287315 h 287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740" h="287321">
                        <a:moveTo>
                          <a:pt x="241433" y="287315"/>
                        </a:moveTo>
                        <a:lnTo>
                          <a:pt x="42596" y="283732"/>
                        </a:lnTo>
                        <a:cubicBezTo>
                          <a:pt x="18800" y="283309"/>
                          <a:pt x="-254" y="263703"/>
                          <a:pt x="3" y="239925"/>
                        </a:cubicBezTo>
                        <a:lnTo>
                          <a:pt x="2171" y="42596"/>
                        </a:lnTo>
                        <a:cubicBezTo>
                          <a:pt x="2428" y="18837"/>
                          <a:pt x="21905" y="-237"/>
                          <a:pt x="45702" y="2"/>
                        </a:cubicBezTo>
                        <a:lnTo>
                          <a:pt x="244556" y="1968"/>
                        </a:lnTo>
                        <a:cubicBezTo>
                          <a:pt x="268646" y="2207"/>
                          <a:pt x="287995" y="21813"/>
                          <a:pt x="287738" y="45775"/>
                        </a:cubicBezTo>
                        <a:lnTo>
                          <a:pt x="285551" y="244721"/>
                        </a:lnTo>
                        <a:cubicBezTo>
                          <a:pt x="285294" y="268682"/>
                          <a:pt x="265522" y="287737"/>
                          <a:pt x="241414" y="287315"/>
                        </a:cubicBezTo>
                        <a:close/>
                      </a:path>
                    </a:pathLst>
                  </a:custGeom>
                  <a:solidFill>
                    <a:srgbClr val="000000"/>
                  </a:solidFill>
                  <a:ln w="1836" cap="flat">
                    <a:noFill/>
                    <a:prstDash val="solid"/>
                    <a:miter/>
                  </a:ln>
                </p:spPr>
                <p:txBody>
                  <a:bodyPr rtlCol="0" anchor="ctr"/>
                  <a:lstStyle/>
                  <a:p>
                    <a:endParaRPr lang="en-US"/>
                  </a:p>
                </p:txBody>
              </p:sp>
              <p:sp>
                <p:nvSpPr>
                  <p:cNvPr id="211" name="Freeform: Shape 117">
                    <a:extLst>
                      <a:ext uri="{FF2B5EF4-FFF2-40B4-BE49-F238E27FC236}">
                        <a16:creationId xmlns:a16="http://schemas.microsoft.com/office/drawing/2014/main" id="{D583233F-7BFF-92C7-93A1-E1E3CF4DE0D0}"/>
                      </a:ext>
                    </a:extLst>
                  </p:cNvPr>
                  <p:cNvSpPr/>
                  <p:nvPr/>
                </p:nvSpPr>
                <p:spPr>
                  <a:xfrm>
                    <a:off x="11268810" y="3164331"/>
                    <a:ext cx="283991" cy="281570"/>
                  </a:xfrm>
                  <a:custGeom>
                    <a:avLst/>
                    <a:gdLst>
                      <a:gd name="connsiteX0" fmla="*/ 238327 w 283991"/>
                      <a:gd name="connsiteY0" fmla="*/ 281563 h 281570"/>
                      <a:gd name="connsiteX1" fmla="*/ 42063 w 283991"/>
                      <a:gd name="connsiteY1" fmla="*/ 278072 h 281570"/>
                      <a:gd name="connsiteX2" fmla="*/ 3 w 283991"/>
                      <a:gd name="connsiteY2" fmla="*/ 235148 h 281570"/>
                      <a:gd name="connsiteX3" fmla="*/ 2116 w 283991"/>
                      <a:gd name="connsiteY3" fmla="*/ 41750 h 281570"/>
                      <a:gd name="connsiteX4" fmla="*/ 45095 w 283991"/>
                      <a:gd name="connsiteY4" fmla="*/ 2 h 281570"/>
                      <a:gd name="connsiteX5" fmla="*/ 241377 w 283991"/>
                      <a:gd name="connsiteY5" fmla="*/ 1987 h 281570"/>
                      <a:gd name="connsiteX6" fmla="*/ 283989 w 283991"/>
                      <a:gd name="connsiteY6" fmla="*/ 44929 h 281570"/>
                      <a:gd name="connsiteX7" fmla="*/ 281857 w 283991"/>
                      <a:gd name="connsiteY7" fmla="*/ 239834 h 281570"/>
                      <a:gd name="connsiteX8" fmla="*/ 238309 w 283991"/>
                      <a:gd name="connsiteY8" fmla="*/ 281563 h 28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3991" h="281570">
                        <a:moveTo>
                          <a:pt x="238327" y="281563"/>
                        </a:moveTo>
                        <a:lnTo>
                          <a:pt x="42063" y="278072"/>
                        </a:lnTo>
                        <a:cubicBezTo>
                          <a:pt x="18561" y="277649"/>
                          <a:pt x="-255" y="258429"/>
                          <a:pt x="3" y="235148"/>
                        </a:cubicBezTo>
                        <a:lnTo>
                          <a:pt x="2116" y="41750"/>
                        </a:lnTo>
                        <a:cubicBezTo>
                          <a:pt x="2373" y="18451"/>
                          <a:pt x="21593" y="-237"/>
                          <a:pt x="45095" y="2"/>
                        </a:cubicBezTo>
                        <a:lnTo>
                          <a:pt x="241377" y="1987"/>
                        </a:lnTo>
                        <a:cubicBezTo>
                          <a:pt x="265154" y="2226"/>
                          <a:pt x="284246" y="21446"/>
                          <a:pt x="283989" y="44929"/>
                        </a:cubicBezTo>
                        <a:lnTo>
                          <a:pt x="281857" y="239834"/>
                        </a:lnTo>
                        <a:cubicBezTo>
                          <a:pt x="281600" y="263299"/>
                          <a:pt x="262086" y="281986"/>
                          <a:pt x="238309" y="281563"/>
                        </a:cubicBezTo>
                        <a:close/>
                      </a:path>
                    </a:pathLst>
                  </a:custGeom>
                  <a:solidFill>
                    <a:srgbClr val="FFD32E"/>
                  </a:solidFill>
                  <a:ln w="1836" cap="flat">
                    <a:noFill/>
                    <a:prstDash val="solid"/>
                    <a:miter/>
                  </a:ln>
                </p:spPr>
                <p:txBody>
                  <a:bodyPr rtlCol="0" anchor="ctr"/>
                  <a:lstStyle/>
                  <a:p>
                    <a:endParaRPr lang="en-US"/>
                  </a:p>
                </p:txBody>
              </p:sp>
              <p:sp>
                <p:nvSpPr>
                  <p:cNvPr id="212" name="Freeform: Shape 118">
                    <a:extLst>
                      <a:ext uri="{FF2B5EF4-FFF2-40B4-BE49-F238E27FC236}">
                        <a16:creationId xmlns:a16="http://schemas.microsoft.com/office/drawing/2014/main" id="{A2AF2623-6634-CE92-E930-CE70D833ED5C}"/>
                      </a:ext>
                    </a:extLst>
                  </p:cNvPr>
                  <p:cNvSpPr/>
                  <p:nvPr/>
                </p:nvSpPr>
                <p:spPr>
                  <a:xfrm>
                    <a:off x="11268829" y="3177030"/>
                    <a:ext cx="266293" cy="268852"/>
                  </a:xfrm>
                  <a:custGeom>
                    <a:avLst/>
                    <a:gdLst>
                      <a:gd name="connsiteX0" fmla="*/ 157881 w 266293"/>
                      <a:gd name="connsiteY0" fmla="*/ 206627 h 268852"/>
                      <a:gd name="connsiteX1" fmla="*/ 120782 w 266293"/>
                      <a:gd name="connsiteY1" fmla="*/ 69954 h 268852"/>
                      <a:gd name="connsiteX2" fmla="*/ 14280 w 266293"/>
                      <a:gd name="connsiteY2" fmla="*/ 0 h 268852"/>
                      <a:gd name="connsiteX3" fmla="*/ 2116 w 266293"/>
                      <a:gd name="connsiteY3" fmla="*/ 29032 h 268852"/>
                      <a:gd name="connsiteX4" fmla="*/ 3 w 266293"/>
                      <a:gd name="connsiteY4" fmla="*/ 222430 h 268852"/>
                      <a:gd name="connsiteX5" fmla="*/ 42063 w 266293"/>
                      <a:gd name="connsiteY5" fmla="*/ 265354 h 268852"/>
                      <a:gd name="connsiteX6" fmla="*/ 238327 w 266293"/>
                      <a:gd name="connsiteY6" fmla="*/ 268845 h 268852"/>
                      <a:gd name="connsiteX7" fmla="*/ 266294 w 266293"/>
                      <a:gd name="connsiteY7" fmla="*/ 259217 h 268852"/>
                      <a:gd name="connsiteX8" fmla="*/ 157881 w 266293"/>
                      <a:gd name="connsiteY8" fmla="*/ 206609 h 26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293" h="268852">
                        <a:moveTo>
                          <a:pt x="157881" y="206627"/>
                        </a:moveTo>
                        <a:cubicBezTo>
                          <a:pt x="121902" y="157566"/>
                          <a:pt x="159020" y="125355"/>
                          <a:pt x="120782" y="69954"/>
                        </a:cubicBezTo>
                        <a:cubicBezTo>
                          <a:pt x="90757" y="26479"/>
                          <a:pt x="48090" y="17677"/>
                          <a:pt x="14280" y="0"/>
                        </a:cubicBezTo>
                        <a:cubicBezTo>
                          <a:pt x="6875" y="7497"/>
                          <a:pt x="2244" y="17714"/>
                          <a:pt x="2116" y="29032"/>
                        </a:cubicBezTo>
                        <a:lnTo>
                          <a:pt x="3" y="222430"/>
                        </a:lnTo>
                        <a:cubicBezTo>
                          <a:pt x="-255" y="245711"/>
                          <a:pt x="18561" y="264931"/>
                          <a:pt x="42063" y="265354"/>
                        </a:cubicBezTo>
                        <a:lnTo>
                          <a:pt x="238327" y="268845"/>
                        </a:lnTo>
                        <a:cubicBezTo>
                          <a:pt x="248948" y="269029"/>
                          <a:pt x="258705" y="265391"/>
                          <a:pt x="266294" y="259217"/>
                        </a:cubicBezTo>
                        <a:cubicBezTo>
                          <a:pt x="226310" y="250985"/>
                          <a:pt x="185572" y="244370"/>
                          <a:pt x="157881" y="206609"/>
                        </a:cubicBezTo>
                        <a:close/>
                      </a:path>
                    </a:pathLst>
                  </a:custGeom>
                  <a:solidFill>
                    <a:srgbClr val="FFFFFF">
                      <a:alpha val="48000"/>
                    </a:srgbClr>
                  </a:solidFill>
                  <a:ln w="1836" cap="flat">
                    <a:noFill/>
                    <a:prstDash val="solid"/>
                    <a:miter/>
                  </a:ln>
                </p:spPr>
                <p:txBody>
                  <a:bodyPr rtlCol="0" anchor="ctr"/>
                  <a:lstStyle/>
                  <a:p>
                    <a:endParaRPr lang="en-US"/>
                  </a:p>
                </p:txBody>
              </p:sp>
            </p:grpSp>
          </p:grpSp>
          <p:grpSp>
            <p:nvGrpSpPr>
              <p:cNvPr id="199" name="Graphic 13">
                <a:extLst>
                  <a:ext uri="{FF2B5EF4-FFF2-40B4-BE49-F238E27FC236}">
                    <a16:creationId xmlns:a16="http://schemas.microsoft.com/office/drawing/2014/main" id="{CBD5650F-49DC-BB93-3D37-24731CC65A86}"/>
                  </a:ext>
                </a:extLst>
              </p:cNvPr>
              <p:cNvGrpSpPr/>
              <p:nvPr/>
            </p:nvGrpSpPr>
            <p:grpSpPr>
              <a:xfrm>
                <a:off x="7455999" y="3902290"/>
                <a:ext cx="782700" cy="762464"/>
                <a:chOff x="7455999" y="3902290"/>
                <a:chExt cx="782700" cy="762464"/>
              </a:xfrm>
            </p:grpSpPr>
            <p:grpSp>
              <p:nvGrpSpPr>
                <p:cNvPr id="200" name="Graphic 13">
                  <a:extLst>
                    <a:ext uri="{FF2B5EF4-FFF2-40B4-BE49-F238E27FC236}">
                      <a16:creationId xmlns:a16="http://schemas.microsoft.com/office/drawing/2014/main" id="{B7C078AB-1B08-EFAB-BDCD-AC2A05AE40F1}"/>
                    </a:ext>
                  </a:extLst>
                </p:cNvPr>
                <p:cNvGrpSpPr/>
                <p:nvPr/>
              </p:nvGrpSpPr>
              <p:grpSpPr>
                <a:xfrm>
                  <a:off x="7455999" y="3902290"/>
                  <a:ext cx="782700" cy="762464"/>
                  <a:chOff x="7455999" y="3902290"/>
                  <a:chExt cx="782700" cy="762464"/>
                </a:xfrm>
              </p:grpSpPr>
              <p:sp>
                <p:nvSpPr>
                  <p:cNvPr id="205" name="Freeform: Shape 121">
                    <a:extLst>
                      <a:ext uri="{FF2B5EF4-FFF2-40B4-BE49-F238E27FC236}">
                        <a16:creationId xmlns:a16="http://schemas.microsoft.com/office/drawing/2014/main" id="{77916D6A-E34D-9B8F-0655-2EF03BBBE47A}"/>
                      </a:ext>
                    </a:extLst>
                  </p:cNvPr>
                  <p:cNvSpPr/>
                  <p:nvPr/>
                </p:nvSpPr>
                <p:spPr>
                  <a:xfrm>
                    <a:off x="7455999" y="3902290"/>
                    <a:ext cx="764876" cy="758917"/>
                  </a:xfrm>
                  <a:custGeom>
                    <a:avLst/>
                    <a:gdLst>
                      <a:gd name="connsiteX0" fmla="*/ 637107 w 764876"/>
                      <a:gd name="connsiteY0" fmla="*/ 758894 h 758917"/>
                      <a:gd name="connsiteX1" fmla="*/ 117075 w 764876"/>
                      <a:gd name="connsiteY1" fmla="*/ 748622 h 758917"/>
                      <a:gd name="connsiteX2" fmla="*/ 7 w 764876"/>
                      <a:gd name="connsiteY2" fmla="*/ 628614 h 758917"/>
                      <a:gd name="connsiteX3" fmla="*/ 5612 w 764876"/>
                      <a:gd name="connsiteY3" fmla="*/ 116741 h 758917"/>
                      <a:gd name="connsiteX4" fmla="*/ 125270 w 764876"/>
                      <a:gd name="connsiteY4" fmla="*/ 4 h 758917"/>
                      <a:gd name="connsiteX5" fmla="*/ 645395 w 764876"/>
                      <a:gd name="connsiteY5" fmla="*/ 4157 h 758917"/>
                      <a:gd name="connsiteX6" fmla="*/ 764869 w 764876"/>
                      <a:gd name="connsiteY6" fmla="*/ 124201 h 758917"/>
                      <a:gd name="connsiteX7" fmla="*/ 759191 w 764876"/>
                      <a:gd name="connsiteY7" fmla="*/ 642194 h 758917"/>
                      <a:gd name="connsiteX8" fmla="*/ 637126 w 764876"/>
                      <a:gd name="connsiteY8" fmla="*/ 758894 h 75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4876" h="758917">
                        <a:moveTo>
                          <a:pt x="637107" y="758894"/>
                        </a:moveTo>
                        <a:lnTo>
                          <a:pt x="117075" y="748622"/>
                        </a:lnTo>
                        <a:cubicBezTo>
                          <a:pt x="51660" y="747336"/>
                          <a:pt x="-709" y="693607"/>
                          <a:pt x="7" y="628614"/>
                        </a:cubicBezTo>
                        <a:lnTo>
                          <a:pt x="5612" y="116741"/>
                        </a:lnTo>
                        <a:cubicBezTo>
                          <a:pt x="6328" y="51748"/>
                          <a:pt x="59836" y="-511"/>
                          <a:pt x="125270" y="4"/>
                        </a:cubicBezTo>
                        <a:lnTo>
                          <a:pt x="645395" y="4157"/>
                        </a:lnTo>
                        <a:cubicBezTo>
                          <a:pt x="712041" y="4689"/>
                          <a:pt x="765586" y="58437"/>
                          <a:pt x="764869" y="124201"/>
                        </a:cubicBezTo>
                        <a:lnTo>
                          <a:pt x="759191" y="642194"/>
                        </a:lnTo>
                        <a:cubicBezTo>
                          <a:pt x="758475" y="707958"/>
                          <a:pt x="703772" y="760198"/>
                          <a:pt x="637126" y="758894"/>
                        </a:cubicBezTo>
                        <a:close/>
                      </a:path>
                    </a:pathLst>
                  </a:custGeom>
                  <a:solidFill>
                    <a:srgbClr val="444B8C"/>
                  </a:solidFill>
                  <a:ln w="1836" cap="flat">
                    <a:noFill/>
                    <a:prstDash val="solid"/>
                    <a:miter/>
                  </a:ln>
                </p:spPr>
                <p:txBody>
                  <a:bodyPr rtlCol="0" anchor="ctr"/>
                  <a:lstStyle/>
                  <a:p>
                    <a:endParaRPr lang="en-US"/>
                  </a:p>
                </p:txBody>
              </p:sp>
              <p:sp>
                <p:nvSpPr>
                  <p:cNvPr id="206" name="Freeform: Shape 122">
                    <a:extLst>
                      <a:ext uri="{FF2B5EF4-FFF2-40B4-BE49-F238E27FC236}">
                        <a16:creationId xmlns:a16="http://schemas.microsoft.com/office/drawing/2014/main" id="{4E5CE713-F149-C882-F656-950E21C76EF0}"/>
                      </a:ext>
                    </a:extLst>
                  </p:cNvPr>
                  <p:cNvSpPr/>
                  <p:nvPr/>
                </p:nvSpPr>
                <p:spPr>
                  <a:xfrm>
                    <a:off x="7472390" y="3905009"/>
                    <a:ext cx="766309" cy="759690"/>
                  </a:xfrm>
                  <a:custGeom>
                    <a:avLst/>
                    <a:gdLst>
                      <a:gd name="connsiteX0" fmla="*/ 638320 w 766309"/>
                      <a:gd name="connsiteY0" fmla="*/ 759684 h 759690"/>
                      <a:gd name="connsiteX1" fmla="*/ 117295 w 766309"/>
                      <a:gd name="connsiteY1" fmla="*/ 749321 h 759690"/>
                      <a:gd name="connsiteX2" fmla="*/ 7 w 766309"/>
                      <a:gd name="connsiteY2" fmla="*/ 629184 h 759690"/>
                      <a:gd name="connsiteX3" fmla="*/ 5612 w 766309"/>
                      <a:gd name="connsiteY3" fmla="*/ 116833 h 759690"/>
                      <a:gd name="connsiteX4" fmla="*/ 125491 w 766309"/>
                      <a:gd name="connsiteY4" fmla="*/ 4 h 759690"/>
                      <a:gd name="connsiteX5" fmla="*/ 646607 w 766309"/>
                      <a:gd name="connsiteY5" fmla="*/ 4194 h 759690"/>
                      <a:gd name="connsiteX6" fmla="*/ 766302 w 766309"/>
                      <a:gd name="connsiteY6" fmla="*/ 124367 h 759690"/>
                      <a:gd name="connsiteX7" fmla="*/ 760606 w 766309"/>
                      <a:gd name="connsiteY7" fmla="*/ 642874 h 759690"/>
                      <a:gd name="connsiteX8" fmla="*/ 638302 w 766309"/>
                      <a:gd name="connsiteY8" fmla="*/ 759666 h 75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309" h="759690">
                        <a:moveTo>
                          <a:pt x="638320" y="759684"/>
                        </a:moveTo>
                        <a:lnTo>
                          <a:pt x="117295" y="749321"/>
                        </a:lnTo>
                        <a:cubicBezTo>
                          <a:pt x="51751" y="748016"/>
                          <a:pt x="-709" y="694232"/>
                          <a:pt x="7" y="629184"/>
                        </a:cubicBezTo>
                        <a:lnTo>
                          <a:pt x="5612" y="116833"/>
                        </a:lnTo>
                        <a:cubicBezTo>
                          <a:pt x="6328" y="51785"/>
                          <a:pt x="59947" y="-529"/>
                          <a:pt x="125491" y="4"/>
                        </a:cubicBezTo>
                        <a:lnTo>
                          <a:pt x="646607" y="4194"/>
                        </a:lnTo>
                        <a:cubicBezTo>
                          <a:pt x="713382" y="4727"/>
                          <a:pt x="767037" y="58529"/>
                          <a:pt x="766302" y="124367"/>
                        </a:cubicBezTo>
                        <a:lnTo>
                          <a:pt x="760606" y="642874"/>
                        </a:lnTo>
                        <a:cubicBezTo>
                          <a:pt x="759889" y="708712"/>
                          <a:pt x="705077" y="760989"/>
                          <a:pt x="638302" y="759666"/>
                        </a:cubicBezTo>
                        <a:close/>
                      </a:path>
                    </a:pathLst>
                  </a:custGeom>
                  <a:solidFill>
                    <a:srgbClr val="FFD32E"/>
                  </a:solidFill>
                  <a:ln w="1836" cap="flat">
                    <a:noFill/>
                    <a:prstDash val="solid"/>
                    <a:miter/>
                  </a:ln>
                </p:spPr>
                <p:txBody>
                  <a:bodyPr rtlCol="0" anchor="ctr"/>
                  <a:lstStyle/>
                  <a:p>
                    <a:endParaRPr lang="en-US"/>
                  </a:p>
                </p:txBody>
              </p:sp>
              <p:sp>
                <p:nvSpPr>
                  <p:cNvPr id="207" name="Freeform: Shape 123">
                    <a:extLst>
                      <a:ext uri="{FF2B5EF4-FFF2-40B4-BE49-F238E27FC236}">
                        <a16:creationId xmlns:a16="http://schemas.microsoft.com/office/drawing/2014/main" id="{BC8D6FD2-B0C9-7117-39AB-DEAC04259D5C}"/>
                      </a:ext>
                    </a:extLst>
                  </p:cNvPr>
                  <p:cNvSpPr/>
                  <p:nvPr/>
                </p:nvSpPr>
                <p:spPr>
                  <a:xfrm>
                    <a:off x="7472371" y="3918794"/>
                    <a:ext cx="753991" cy="745960"/>
                  </a:xfrm>
                  <a:custGeom>
                    <a:avLst/>
                    <a:gdLst>
                      <a:gd name="connsiteX0" fmla="*/ 409532 w 753991"/>
                      <a:gd name="connsiteY0" fmla="*/ 502172 h 745960"/>
                      <a:gd name="connsiteX1" fmla="*/ 344815 w 753991"/>
                      <a:gd name="connsiteY1" fmla="*/ 263811 h 745960"/>
                      <a:gd name="connsiteX2" fmla="*/ 84845 w 753991"/>
                      <a:gd name="connsiteY2" fmla="*/ 70377 h 745960"/>
                      <a:gd name="connsiteX3" fmla="*/ 68803 w 753991"/>
                      <a:gd name="connsiteY3" fmla="*/ 0 h 745960"/>
                      <a:gd name="connsiteX4" fmla="*/ 5612 w 753991"/>
                      <a:gd name="connsiteY4" fmla="*/ 103084 h 745960"/>
                      <a:gd name="connsiteX5" fmla="*/ 7 w 753991"/>
                      <a:gd name="connsiteY5" fmla="*/ 615436 h 745960"/>
                      <a:gd name="connsiteX6" fmla="*/ 117295 w 753991"/>
                      <a:gd name="connsiteY6" fmla="*/ 735572 h 745960"/>
                      <a:gd name="connsiteX7" fmla="*/ 638320 w 753991"/>
                      <a:gd name="connsiteY7" fmla="*/ 745936 h 745960"/>
                      <a:gd name="connsiteX8" fmla="*/ 753991 w 753991"/>
                      <a:gd name="connsiteY8" fmla="*/ 666519 h 745960"/>
                      <a:gd name="connsiteX9" fmla="*/ 409514 w 753991"/>
                      <a:gd name="connsiteY9" fmla="*/ 502190 h 74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3991" h="745960">
                        <a:moveTo>
                          <a:pt x="409532" y="502172"/>
                        </a:moveTo>
                        <a:cubicBezTo>
                          <a:pt x="346800" y="416600"/>
                          <a:pt x="411535" y="360445"/>
                          <a:pt x="344815" y="263811"/>
                        </a:cubicBezTo>
                        <a:cubicBezTo>
                          <a:pt x="265215" y="148526"/>
                          <a:pt x="134660" y="173093"/>
                          <a:pt x="84845" y="70377"/>
                        </a:cubicBezTo>
                        <a:cubicBezTo>
                          <a:pt x="73893" y="47794"/>
                          <a:pt x="69281" y="23906"/>
                          <a:pt x="68803" y="0"/>
                        </a:cubicBezTo>
                        <a:cubicBezTo>
                          <a:pt x="31612" y="19643"/>
                          <a:pt x="6108" y="58341"/>
                          <a:pt x="5612" y="103084"/>
                        </a:cubicBezTo>
                        <a:lnTo>
                          <a:pt x="7" y="615436"/>
                        </a:lnTo>
                        <a:cubicBezTo>
                          <a:pt x="-709" y="680484"/>
                          <a:pt x="51751" y="734268"/>
                          <a:pt x="117295" y="735572"/>
                        </a:cubicBezTo>
                        <a:lnTo>
                          <a:pt x="638320" y="745936"/>
                        </a:lnTo>
                        <a:cubicBezTo>
                          <a:pt x="691773" y="747001"/>
                          <a:pt x="737490" y="713651"/>
                          <a:pt x="753991" y="666519"/>
                        </a:cubicBezTo>
                        <a:cubicBezTo>
                          <a:pt x="660756" y="561909"/>
                          <a:pt x="497365" y="622033"/>
                          <a:pt x="409514" y="502190"/>
                        </a:cubicBezTo>
                        <a:close/>
                      </a:path>
                    </a:pathLst>
                  </a:custGeom>
                  <a:solidFill>
                    <a:srgbClr val="FFFFFF">
                      <a:alpha val="48000"/>
                    </a:srgbClr>
                  </a:solidFill>
                  <a:ln w="1836" cap="flat">
                    <a:noFill/>
                    <a:prstDash val="solid"/>
                    <a:miter/>
                  </a:ln>
                </p:spPr>
                <p:txBody>
                  <a:bodyPr rtlCol="0" anchor="ctr"/>
                  <a:lstStyle/>
                  <a:p>
                    <a:endParaRPr lang="en-US"/>
                  </a:p>
                </p:txBody>
              </p:sp>
            </p:grpSp>
            <p:grpSp>
              <p:nvGrpSpPr>
                <p:cNvPr id="201" name="Graphic 13">
                  <a:extLst>
                    <a:ext uri="{FF2B5EF4-FFF2-40B4-BE49-F238E27FC236}">
                      <a16:creationId xmlns:a16="http://schemas.microsoft.com/office/drawing/2014/main" id="{D9F30C25-9F28-C205-2AC7-7FFA8F9B93A4}"/>
                    </a:ext>
                  </a:extLst>
                </p:cNvPr>
                <p:cNvGrpSpPr/>
                <p:nvPr/>
              </p:nvGrpSpPr>
              <p:grpSpPr>
                <a:xfrm>
                  <a:off x="7591022" y="4038449"/>
                  <a:ext cx="510835" cy="501067"/>
                  <a:chOff x="7591022" y="4038449"/>
                  <a:chExt cx="510835" cy="501067"/>
                </a:xfrm>
              </p:grpSpPr>
              <p:sp>
                <p:nvSpPr>
                  <p:cNvPr id="202" name="Freeform: Shape 125">
                    <a:extLst>
                      <a:ext uri="{FF2B5EF4-FFF2-40B4-BE49-F238E27FC236}">
                        <a16:creationId xmlns:a16="http://schemas.microsoft.com/office/drawing/2014/main" id="{6C3AAC7A-0DCC-10CE-091F-2841018C731E}"/>
                      </a:ext>
                    </a:extLst>
                  </p:cNvPr>
                  <p:cNvSpPr/>
                  <p:nvPr/>
                </p:nvSpPr>
                <p:spPr>
                  <a:xfrm>
                    <a:off x="7591022" y="4038449"/>
                    <a:ext cx="501795" cy="501067"/>
                  </a:xfrm>
                  <a:custGeom>
                    <a:avLst/>
                    <a:gdLst>
                      <a:gd name="connsiteX0" fmla="*/ 421032 w 501795"/>
                      <a:gd name="connsiteY0" fmla="*/ 501055 h 501067"/>
                      <a:gd name="connsiteX1" fmla="*/ 74276 w 501795"/>
                      <a:gd name="connsiteY1" fmla="*/ 494826 h 501067"/>
                      <a:gd name="connsiteX2" fmla="*/ 4 w 501795"/>
                      <a:gd name="connsiteY2" fmla="*/ 418441 h 501067"/>
                      <a:gd name="connsiteX3" fmla="*/ 3771 w 501795"/>
                      <a:gd name="connsiteY3" fmla="*/ 74294 h 501067"/>
                      <a:gd name="connsiteX4" fmla="*/ 79697 w 501795"/>
                      <a:gd name="connsiteY4" fmla="*/ 4 h 501067"/>
                      <a:gd name="connsiteX5" fmla="*/ 426489 w 501795"/>
                      <a:gd name="connsiteY5" fmla="*/ 3440 h 501067"/>
                      <a:gd name="connsiteX6" fmla="*/ 501791 w 501795"/>
                      <a:gd name="connsiteY6" fmla="*/ 79844 h 501067"/>
                      <a:gd name="connsiteX7" fmla="*/ 497987 w 501795"/>
                      <a:gd name="connsiteY7" fmla="*/ 426783 h 501067"/>
                      <a:gd name="connsiteX8" fmla="*/ 421032 w 501795"/>
                      <a:gd name="connsiteY8" fmla="*/ 501055 h 50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795" h="501067">
                        <a:moveTo>
                          <a:pt x="421032" y="501055"/>
                        </a:moveTo>
                        <a:lnTo>
                          <a:pt x="74276" y="494826"/>
                        </a:lnTo>
                        <a:cubicBezTo>
                          <a:pt x="32785" y="494073"/>
                          <a:pt x="-437" y="459877"/>
                          <a:pt x="4" y="418441"/>
                        </a:cubicBezTo>
                        <a:lnTo>
                          <a:pt x="3771" y="74294"/>
                        </a:lnTo>
                        <a:cubicBezTo>
                          <a:pt x="4231" y="32859"/>
                          <a:pt x="38188" y="-419"/>
                          <a:pt x="79697" y="4"/>
                        </a:cubicBezTo>
                        <a:lnTo>
                          <a:pt x="426489" y="3440"/>
                        </a:lnTo>
                        <a:cubicBezTo>
                          <a:pt x="468513" y="3863"/>
                          <a:pt x="502250" y="38059"/>
                          <a:pt x="501791" y="79844"/>
                        </a:cubicBezTo>
                        <a:lnTo>
                          <a:pt x="497987" y="426783"/>
                        </a:lnTo>
                        <a:cubicBezTo>
                          <a:pt x="497527" y="468568"/>
                          <a:pt x="463056" y="501809"/>
                          <a:pt x="421032" y="501055"/>
                        </a:cubicBezTo>
                        <a:close/>
                      </a:path>
                    </a:pathLst>
                  </a:custGeom>
                  <a:solidFill>
                    <a:srgbClr val="444B8C"/>
                  </a:solidFill>
                  <a:ln w="1836" cap="flat">
                    <a:noFill/>
                    <a:prstDash val="solid"/>
                    <a:miter/>
                  </a:ln>
                </p:spPr>
                <p:txBody>
                  <a:bodyPr rtlCol="0" anchor="ctr"/>
                  <a:lstStyle/>
                  <a:p>
                    <a:endParaRPr lang="en-US"/>
                  </a:p>
                </p:txBody>
              </p:sp>
              <p:sp>
                <p:nvSpPr>
                  <p:cNvPr id="203" name="Freeform: Shape 126">
                    <a:extLst>
                      <a:ext uri="{FF2B5EF4-FFF2-40B4-BE49-F238E27FC236}">
                        <a16:creationId xmlns:a16="http://schemas.microsoft.com/office/drawing/2014/main" id="{1AD91E79-5E9B-913B-7F8B-52A5A1520099}"/>
                      </a:ext>
                    </a:extLst>
                  </p:cNvPr>
                  <p:cNvSpPr/>
                  <p:nvPr/>
                </p:nvSpPr>
                <p:spPr>
                  <a:xfrm>
                    <a:off x="7606548" y="4038485"/>
                    <a:ext cx="495308" cy="491052"/>
                  </a:xfrm>
                  <a:custGeom>
                    <a:avLst/>
                    <a:gdLst>
                      <a:gd name="connsiteX0" fmla="*/ 415630 w 495308"/>
                      <a:gd name="connsiteY0" fmla="*/ 491004 h 491052"/>
                      <a:gd name="connsiteX1" fmla="*/ 73340 w 495308"/>
                      <a:gd name="connsiteY1" fmla="*/ 484922 h 491052"/>
                      <a:gd name="connsiteX2" fmla="*/ 5 w 495308"/>
                      <a:gd name="connsiteY2" fmla="*/ 410062 h 491052"/>
                      <a:gd name="connsiteX3" fmla="*/ 3698 w 495308"/>
                      <a:gd name="connsiteY3" fmla="*/ 72788 h 491052"/>
                      <a:gd name="connsiteX4" fmla="*/ 78650 w 495308"/>
                      <a:gd name="connsiteY4" fmla="*/ 4 h 491052"/>
                      <a:gd name="connsiteX5" fmla="*/ 420977 w 495308"/>
                      <a:gd name="connsiteY5" fmla="*/ 3477 h 491052"/>
                      <a:gd name="connsiteX6" fmla="*/ 495305 w 495308"/>
                      <a:gd name="connsiteY6" fmla="*/ 78355 h 491052"/>
                      <a:gd name="connsiteX7" fmla="*/ 491574 w 495308"/>
                      <a:gd name="connsiteY7" fmla="*/ 418257 h 491052"/>
                      <a:gd name="connsiteX8" fmla="*/ 415630 w 495308"/>
                      <a:gd name="connsiteY8" fmla="*/ 491041 h 49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308" h="491052">
                        <a:moveTo>
                          <a:pt x="415630" y="491004"/>
                        </a:moveTo>
                        <a:lnTo>
                          <a:pt x="73340" y="484922"/>
                        </a:lnTo>
                        <a:cubicBezTo>
                          <a:pt x="32363" y="484187"/>
                          <a:pt x="-455" y="450671"/>
                          <a:pt x="5" y="410062"/>
                        </a:cubicBezTo>
                        <a:lnTo>
                          <a:pt x="3698" y="72788"/>
                        </a:lnTo>
                        <a:cubicBezTo>
                          <a:pt x="4139" y="32179"/>
                          <a:pt x="37674" y="-419"/>
                          <a:pt x="78650" y="4"/>
                        </a:cubicBezTo>
                        <a:lnTo>
                          <a:pt x="420977" y="3477"/>
                        </a:lnTo>
                        <a:cubicBezTo>
                          <a:pt x="462450" y="3900"/>
                          <a:pt x="495746" y="37416"/>
                          <a:pt x="495305" y="78355"/>
                        </a:cubicBezTo>
                        <a:lnTo>
                          <a:pt x="491574" y="418257"/>
                        </a:lnTo>
                        <a:cubicBezTo>
                          <a:pt x="491133" y="459197"/>
                          <a:pt x="457103" y="491776"/>
                          <a:pt x="415630" y="491041"/>
                        </a:cubicBezTo>
                        <a:close/>
                      </a:path>
                    </a:pathLst>
                  </a:custGeom>
                  <a:solidFill>
                    <a:srgbClr val="FDB837"/>
                  </a:solidFill>
                  <a:ln w="1836" cap="flat">
                    <a:noFill/>
                    <a:prstDash val="solid"/>
                    <a:miter/>
                  </a:ln>
                </p:spPr>
                <p:txBody>
                  <a:bodyPr rtlCol="0" anchor="ctr"/>
                  <a:lstStyle/>
                  <a:p>
                    <a:endParaRPr lang="en-US"/>
                  </a:p>
                </p:txBody>
              </p:sp>
              <p:sp>
                <p:nvSpPr>
                  <p:cNvPr id="204" name="Freeform: Shape 127">
                    <a:extLst>
                      <a:ext uri="{FF2B5EF4-FFF2-40B4-BE49-F238E27FC236}">
                        <a16:creationId xmlns:a16="http://schemas.microsoft.com/office/drawing/2014/main" id="{FA28496B-C1F5-67F6-1DEB-C10EC21ED5AE}"/>
                      </a:ext>
                    </a:extLst>
                  </p:cNvPr>
                  <p:cNvSpPr/>
                  <p:nvPr/>
                </p:nvSpPr>
                <p:spPr>
                  <a:xfrm>
                    <a:off x="7606549" y="4060613"/>
                    <a:ext cx="464397" cy="468870"/>
                  </a:xfrm>
                  <a:custGeom>
                    <a:avLst/>
                    <a:gdLst>
                      <a:gd name="connsiteX0" fmla="*/ 275355 w 464397"/>
                      <a:gd name="connsiteY0" fmla="*/ 360353 h 468870"/>
                      <a:gd name="connsiteX1" fmla="*/ 210638 w 464397"/>
                      <a:gd name="connsiteY1" fmla="*/ 121992 h 468870"/>
                      <a:gd name="connsiteX2" fmla="*/ 24903 w 464397"/>
                      <a:gd name="connsiteY2" fmla="*/ 0 h 468870"/>
                      <a:gd name="connsiteX3" fmla="*/ 3698 w 464397"/>
                      <a:gd name="connsiteY3" fmla="*/ 50642 h 468870"/>
                      <a:gd name="connsiteX4" fmla="*/ 4 w 464397"/>
                      <a:gd name="connsiteY4" fmla="*/ 387916 h 468870"/>
                      <a:gd name="connsiteX5" fmla="*/ 73339 w 464397"/>
                      <a:gd name="connsiteY5" fmla="*/ 462776 h 468870"/>
                      <a:gd name="connsiteX6" fmla="*/ 415630 w 464397"/>
                      <a:gd name="connsiteY6" fmla="*/ 468858 h 468870"/>
                      <a:gd name="connsiteX7" fmla="*/ 464397 w 464397"/>
                      <a:gd name="connsiteY7" fmla="*/ 452082 h 468870"/>
                      <a:gd name="connsiteX8" fmla="*/ 275336 w 464397"/>
                      <a:gd name="connsiteY8" fmla="*/ 360335 h 46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4397" h="468870">
                        <a:moveTo>
                          <a:pt x="275355" y="360353"/>
                        </a:moveTo>
                        <a:cubicBezTo>
                          <a:pt x="212622" y="274781"/>
                          <a:pt x="277358" y="218626"/>
                          <a:pt x="210638" y="121992"/>
                        </a:cubicBezTo>
                        <a:cubicBezTo>
                          <a:pt x="158287" y="46158"/>
                          <a:pt x="83868" y="30833"/>
                          <a:pt x="24903" y="0"/>
                        </a:cubicBezTo>
                        <a:cubicBezTo>
                          <a:pt x="11985" y="13083"/>
                          <a:pt x="3900" y="30888"/>
                          <a:pt x="3698" y="50642"/>
                        </a:cubicBezTo>
                        <a:lnTo>
                          <a:pt x="4" y="387916"/>
                        </a:lnTo>
                        <a:cubicBezTo>
                          <a:pt x="-437" y="428525"/>
                          <a:pt x="32381" y="462041"/>
                          <a:pt x="73339" y="462776"/>
                        </a:cubicBezTo>
                        <a:lnTo>
                          <a:pt x="415630" y="468858"/>
                        </a:lnTo>
                        <a:cubicBezTo>
                          <a:pt x="434152" y="469189"/>
                          <a:pt x="451167" y="462831"/>
                          <a:pt x="464397" y="452082"/>
                        </a:cubicBezTo>
                        <a:cubicBezTo>
                          <a:pt x="394682" y="437712"/>
                          <a:pt x="323626" y="426209"/>
                          <a:pt x="275336" y="360335"/>
                        </a:cubicBezTo>
                        <a:close/>
                      </a:path>
                    </a:pathLst>
                  </a:custGeom>
                  <a:solidFill>
                    <a:srgbClr val="FFFFFF">
                      <a:alpha val="48000"/>
                    </a:srgbClr>
                  </a:solidFill>
                  <a:ln w="1836" cap="flat">
                    <a:noFill/>
                    <a:prstDash val="solid"/>
                    <a:miter/>
                  </a:ln>
                </p:spPr>
                <p:txBody>
                  <a:bodyPr rtlCol="0" anchor="ctr"/>
                  <a:lstStyle/>
                  <a:p>
                    <a:endParaRPr lang="en-US"/>
                  </a:p>
                </p:txBody>
              </p:sp>
            </p:grpSp>
          </p:grpSp>
        </p:grpSp>
      </p:grpSp>
      <p:grpSp>
        <p:nvGrpSpPr>
          <p:cNvPr id="300" name="Group 299">
            <a:extLst>
              <a:ext uri="{FF2B5EF4-FFF2-40B4-BE49-F238E27FC236}">
                <a16:creationId xmlns:a16="http://schemas.microsoft.com/office/drawing/2014/main" id="{AB0E78F4-C75C-9B5A-78A8-1B427E858661}"/>
              </a:ext>
            </a:extLst>
          </p:cNvPr>
          <p:cNvGrpSpPr/>
          <p:nvPr/>
        </p:nvGrpSpPr>
        <p:grpSpPr>
          <a:xfrm>
            <a:off x="3050492" y="2690502"/>
            <a:ext cx="939628" cy="1376302"/>
            <a:chOff x="9566987" y="2754089"/>
            <a:chExt cx="565784" cy="817245"/>
          </a:xfrm>
          <a:effectLst>
            <a:outerShdw blurRad="50800" dist="38100" dir="8100000" algn="tr" rotWithShape="0">
              <a:prstClr val="black">
                <a:alpha val="40000"/>
              </a:prstClr>
            </a:outerShdw>
          </a:effectLst>
        </p:grpSpPr>
        <p:sp>
          <p:nvSpPr>
            <p:cNvPr id="301" name="Freeform: Shape 47">
              <a:extLst>
                <a:ext uri="{FF2B5EF4-FFF2-40B4-BE49-F238E27FC236}">
                  <a16:creationId xmlns:a16="http://schemas.microsoft.com/office/drawing/2014/main" id="{2F02DE38-42B8-34D3-97E0-43D2015A6FA2}"/>
                </a:ext>
              </a:extLst>
            </p:cNvPr>
            <p:cNvSpPr/>
            <p:nvPr/>
          </p:nvSpPr>
          <p:spPr>
            <a:xfrm>
              <a:off x="9566987" y="3277965"/>
              <a:ext cx="263842" cy="293369"/>
            </a:xfrm>
            <a:custGeom>
              <a:avLst/>
              <a:gdLst>
                <a:gd name="connsiteX0" fmla="*/ 205740 w 263842"/>
                <a:gd name="connsiteY0" fmla="*/ 48578 h 293369"/>
                <a:gd name="connsiteX1" fmla="*/ 167640 w 263842"/>
                <a:gd name="connsiteY1" fmla="*/ 40957 h 293369"/>
                <a:gd name="connsiteX2" fmla="*/ 118110 w 263842"/>
                <a:gd name="connsiteY2" fmla="*/ 952 h 293369"/>
                <a:gd name="connsiteX3" fmla="*/ 114300 w 263842"/>
                <a:gd name="connsiteY3" fmla="*/ 0 h 293369"/>
                <a:gd name="connsiteX4" fmla="*/ 0 w 263842"/>
                <a:gd name="connsiteY4" fmla="*/ 224790 h 293369"/>
                <a:gd name="connsiteX5" fmla="*/ 96203 w 263842"/>
                <a:gd name="connsiteY5" fmla="*/ 202883 h 293369"/>
                <a:gd name="connsiteX6" fmla="*/ 144780 w 263842"/>
                <a:gd name="connsiteY6" fmla="*/ 293370 h 293369"/>
                <a:gd name="connsiteX7" fmla="*/ 263843 w 263842"/>
                <a:gd name="connsiteY7" fmla="*/ 60960 h 293369"/>
                <a:gd name="connsiteX8" fmla="*/ 225742 w 263842"/>
                <a:gd name="connsiteY8" fmla="*/ 46672 h 293369"/>
                <a:gd name="connsiteX9" fmla="*/ 205740 w 263842"/>
                <a:gd name="connsiteY9" fmla="*/ 48578 h 29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842" h="293369">
                  <a:moveTo>
                    <a:pt x="205740" y="48578"/>
                  </a:moveTo>
                  <a:cubicBezTo>
                    <a:pt x="192405" y="48578"/>
                    <a:pt x="180023" y="45720"/>
                    <a:pt x="167640" y="40957"/>
                  </a:cubicBezTo>
                  <a:cubicBezTo>
                    <a:pt x="147637" y="33338"/>
                    <a:pt x="130492" y="19050"/>
                    <a:pt x="118110" y="952"/>
                  </a:cubicBezTo>
                  <a:cubicBezTo>
                    <a:pt x="117157" y="952"/>
                    <a:pt x="115253" y="0"/>
                    <a:pt x="114300" y="0"/>
                  </a:cubicBezTo>
                  <a:lnTo>
                    <a:pt x="0" y="224790"/>
                  </a:lnTo>
                  <a:lnTo>
                    <a:pt x="96203" y="202883"/>
                  </a:lnTo>
                  <a:lnTo>
                    <a:pt x="144780" y="293370"/>
                  </a:lnTo>
                  <a:lnTo>
                    <a:pt x="263843" y="60960"/>
                  </a:lnTo>
                  <a:cubicBezTo>
                    <a:pt x="250508" y="59055"/>
                    <a:pt x="237173" y="53340"/>
                    <a:pt x="225742" y="46672"/>
                  </a:cubicBezTo>
                  <a:cubicBezTo>
                    <a:pt x="219075" y="47625"/>
                    <a:pt x="212408" y="48578"/>
                    <a:pt x="205740" y="48578"/>
                  </a:cubicBezTo>
                  <a:close/>
                </a:path>
              </a:pathLst>
            </a:custGeom>
            <a:gradFill>
              <a:gsLst>
                <a:gs pos="0">
                  <a:schemeClr val="bg1"/>
                </a:gs>
                <a:gs pos="100000">
                  <a:schemeClr val="bg1">
                    <a:lumMod val="85000"/>
                  </a:schemeClr>
                </a:gs>
              </a:gsLst>
              <a:lin ang="2700000" scaled="1"/>
            </a:gradFill>
            <a:ln w="11509" cap="flat">
              <a:noFill/>
              <a:prstDash val="solid"/>
              <a:miter/>
            </a:ln>
          </p:spPr>
          <p:txBody>
            <a:bodyPr rtlCol="0" anchor="ctr"/>
            <a:lstStyle/>
            <a:p>
              <a:endParaRPr lang="en-ID"/>
            </a:p>
          </p:txBody>
        </p:sp>
        <p:sp>
          <p:nvSpPr>
            <p:cNvPr id="302" name="Freeform: Shape 54">
              <a:extLst>
                <a:ext uri="{FF2B5EF4-FFF2-40B4-BE49-F238E27FC236}">
                  <a16:creationId xmlns:a16="http://schemas.microsoft.com/office/drawing/2014/main" id="{B6E425D2-33E8-CBF1-C9D2-7CDB3C301A1E}"/>
                </a:ext>
              </a:extLst>
            </p:cNvPr>
            <p:cNvSpPr/>
            <p:nvPr/>
          </p:nvSpPr>
          <p:spPr>
            <a:xfrm>
              <a:off x="9860357" y="3283679"/>
              <a:ext cx="272414" cy="281940"/>
            </a:xfrm>
            <a:custGeom>
              <a:avLst/>
              <a:gdLst>
                <a:gd name="connsiteX0" fmla="*/ 111442 w 272414"/>
                <a:gd name="connsiteY0" fmla="*/ 30480 h 281940"/>
                <a:gd name="connsiteX1" fmla="*/ 69532 w 272414"/>
                <a:gd name="connsiteY1" fmla="*/ 39053 h 281940"/>
                <a:gd name="connsiteX2" fmla="*/ 47625 w 272414"/>
                <a:gd name="connsiteY2" fmla="*/ 37147 h 281940"/>
                <a:gd name="connsiteX3" fmla="*/ 0 w 272414"/>
                <a:gd name="connsiteY3" fmla="*/ 55245 h 281940"/>
                <a:gd name="connsiteX4" fmla="*/ 125730 w 272414"/>
                <a:gd name="connsiteY4" fmla="*/ 281940 h 281940"/>
                <a:gd name="connsiteX5" fmla="*/ 175260 w 272414"/>
                <a:gd name="connsiteY5" fmla="*/ 200978 h 281940"/>
                <a:gd name="connsiteX6" fmla="*/ 272415 w 272414"/>
                <a:gd name="connsiteY6" fmla="*/ 217170 h 281940"/>
                <a:gd name="connsiteX7" fmla="*/ 151448 w 272414"/>
                <a:gd name="connsiteY7" fmla="*/ 0 h 281940"/>
                <a:gd name="connsiteX8" fmla="*/ 111442 w 272414"/>
                <a:gd name="connsiteY8" fmla="*/ 30480 h 28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414" h="281940">
                  <a:moveTo>
                    <a:pt x="111442" y="30480"/>
                  </a:moveTo>
                  <a:cubicBezTo>
                    <a:pt x="98107" y="36195"/>
                    <a:pt x="83820" y="39053"/>
                    <a:pt x="69532" y="39053"/>
                  </a:cubicBezTo>
                  <a:cubicBezTo>
                    <a:pt x="61913" y="39053"/>
                    <a:pt x="55245" y="38100"/>
                    <a:pt x="47625" y="37147"/>
                  </a:cubicBezTo>
                  <a:cubicBezTo>
                    <a:pt x="33338" y="46672"/>
                    <a:pt x="17145" y="53340"/>
                    <a:pt x="0" y="55245"/>
                  </a:cubicBezTo>
                  <a:lnTo>
                    <a:pt x="125730" y="281940"/>
                  </a:lnTo>
                  <a:lnTo>
                    <a:pt x="175260" y="200978"/>
                  </a:lnTo>
                  <a:lnTo>
                    <a:pt x="272415" y="217170"/>
                  </a:lnTo>
                  <a:lnTo>
                    <a:pt x="151448" y="0"/>
                  </a:lnTo>
                  <a:cubicBezTo>
                    <a:pt x="140970" y="13335"/>
                    <a:pt x="127635" y="23813"/>
                    <a:pt x="111442" y="30480"/>
                  </a:cubicBezTo>
                  <a:close/>
                </a:path>
              </a:pathLst>
            </a:custGeom>
            <a:gradFill>
              <a:gsLst>
                <a:gs pos="0">
                  <a:schemeClr val="bg1"/>
                </a:gs>
                <a:gs pos="100000">
                  <a:schemeClr val="bg1">
                    <a:lumMod val="85000"/>
                  </a:schemeClr>
                </a:gs>
              </a:gsLst>
              <a:lin ang="2700000" scaled="1"/>
            </a:gradFill>
            <a:ln w="11509" cap="flat">
              <a:noFill/>
              <a:prstDash val="solid"/>
              <a:miter/>
            </a:ln>
          </p:spPr>
          <p:txBody>
            <a:bodyPr rtlCol="0" anchor="ctr"/>
            <a:lstStyle/>
            <a:p>
              <a:endParaRPr lang="en-ID"/>
            </a:p>
          </p:txBody>
        </p:sp>
        <p:sp>
          <p:nvSpPr>
            <p:cNvPr id="303" name="Freeform: Shape 129">
              <a:extLst>
                <a:ext uri="{FF2B5EF4-FFF2-40B4-BE49-F238E27FC236}">
                  <a16:creationId xmlns:a16="http://schemas.microsoft.com/office/drawing/2014/main" id="{32E7ED71-A438-62B9-0E26-9F302A4BDFC0}"/>
                </a:ext>
              </a:extLst>
            </p:cNvPr>
            <p:cNvSpPr/>
            <p:nvPr/>
          </p:nvSpPr>
          <p:spPr>
            <a:xfrm>
              <a:off x="9570797" y="2754089"/>
              <a:ext cx="554354" cy="554355"/>
            </a:xfrm>
            <a:custGeom>
              <a:avLst/>
              <a:gdLst>
                <a:gd name="connsiteX0" fmla="*/ 273368 w 554354"/>
                <a:gd name="connsiteY0" fmla="*/ 441960 h 554355"/>
                <a:gd name="connsiteX1" fmla="*/ 108585 w 554354"/>
                <a:gd name="connsiteY1" fmla="*/ 277178 h 554355"/>
                <a:gd name="connsiteX2" fmla="*/ 273368 w 554354"/>
                <a:gd name="connsiteY2" fmla="*/ 112395 h 554355"/>
                <a:gd name="connsiteX3" fmla="*/ 438150 w 554354"/>
                <a:gd name="connsiteY3" fmla="*/ 277178 h 554355"/>
                <a:gd name="connsiteX4" fmla="*/ 273368 w 554354"/>
                <a:gd name="connsiteY4" fmla="*/ 441960 h 554355"/>
                <a:gd name="connsiteX5" fmla="*/ 554355 w 554354"/>
                <a:gd name="connsiteY5" fmla="*/ 277178 h 554355"/>
                <a:gd name="connsiteX6" fmla="*/ 531495 w 554354"/>
                <a:gd name="connsiteY6" fmla="*/ 223838 h 554355"/>
                <a:gd name="connsiteX7" fmla="*/ 531495 w 554354"/>
                <a:gd name="connsiteY7" fmla="*/ 165735 h 554355"/>
                <a:gd name="connsiteX8" fmla="*/ 494348 w 554354"/>
                <a:gd name="connsiteY8" fmla="*/ 128588 h 554355"/>
                <a:gd name="connsiteX9" fmla="*/ 473392 w 554354"/>
                <a:gd name="connsiteY9" fmla="*/ 80963 h 554355"/>
                <a:gd name="connsiteX10" fmla="*/ 419100 w 554354"/>
                <a:gd name="connsiteY10" fmla="*/ 60008 h 554355"/>
                <a:gd name="connsiteX11" fmla="*/ 378143 w 554354"/>
                <a:gd name="connsiteY11" fmla="*/ 19050 h 554355"/>
                <a:gd name="connsiteX12" fmla="*/ 325755 w 554354"/>
                <a:gd name="connsiteY12" fmla="*/ 19050 h 554355"/>
                <a:gd name="connsiteX13" fmla="*/ 277178 w 554354"/>
                <a:gd name="connsiteY13" fmla="*/ 0 h 554355"/>
                <a:gd name="connsiteX14" fmla="*/ 223838 w 554354"/>
                <a:gd name="connsiteY14" fmla="*/ 22860 h 554355"/>
                <a:gd name="connsiteX15" fmla="*/ 165735 w 554354"/>
                <a:gd name="connsiteY15" fmla="*/ 22860 h 554355"/>
                <a:gd name="connsiteX16" fmla="*/ 128588 w 554354"/>
                <a:gd name="connsiteY16" fmla="*/ 60008 h 554355"/>
                <a:gd name="connsiteX17" fmla="*/ 80963 w 554354"/>
                <a:gd name="connsiteY17" fmla="*/ 80963 h 554355"/>
                <a:gd name="connsiteX18" fmla="*/ 60007 w 554354"/>
                <a:gd name="connsiteY18" fmla="*/ 135255 h 554355"/>
                <a:gd name="connsiteX19" fmla="*/ 19050 w 554354"/>
                <a:gd name="connsiteY19" fmla="*/ 176213 h 554355"/>
                <a:gd name="connsiteX20" fmla="*/ 19050 w 554354"/>
                <a:gd name="connsiteY20" fmla="*/ 228600 h 554355"/>
                <a:gd name="connsiteX21" fmla="*/ 0 w 554354"/>
                <a:gd name="connsiteY21" fmla="*/ 277178 h 554355"/>
                <a:gd name="connsiteX22" fmla="*/ 22860 w 554354"/>
                <a:gd name="connsiteY22" fmla="*/ 330518 h 554355"/>
                <a:gd name="connsiteX23" fmla="*/ 22860 w 554354"/>
                <a:gd name="connsiteY23" fmla="*/ 388620 h 554355"/>
                <a:gd name="connsiteX24" fmla="*/ 60007 w 554354"/>
                <a:gd name="connsiteY24" fmla="*/ 425768 h 554355"/>
                <a:gd name="connsiteX25" fmla="*/ 80963 w 554354"/>
                <a:gd name="connsiteY25" fmla="*/ 473393 h 554355"/>
                <a:gd name="connsiteX26" fmla="*/ 135255 w 554354"/>
                <a:gd name="connsiteY26" fmla="*/ 494348 h 554355"/>
                <a:gd name="connsiteX27" fmla="*/ 176213 w 554354"/>
                <a:gd name="connsiteY27" fmla="*/ 535305 h 554355"/>
                <a:gd name="connsiteX28" fmla="*/ 228600 w 554354"/>
                <a:gd name="connsiteY28" fmla="*/ 535305 h 554355"/>
                <a:gd name="connsiteX29" fmla="*/ 277178 w 554354"/>
                <a:gd name="connsiteY29" fmla="*/ 554355 h 554355"/>
                <a:gd name="connsiteX30" fmla="*/ 330518 w 554354"/>
                <a:gd name="connsiteY30" fmla="*/ 531495 h 554355"/>
                <a:gd name="connsiteX31" fmla="*/ 388620 w 554354"/>
                <a:gd name="connsiteY31" fmla="*/ 531495 h 554355"/>
                <a:gd name="connsiteX32" fmla="*/ 425768 w 554354"/>
                <a:gd name="connsiteY32" fmla="*/ 494348 h 554355"/>
                <a:gd name="connsiteX33" fmla="*/ 473392 w 554354"/>
                <a:gd name="connsiteY33" fmla="*/ 473393 h 554355"/>
                <a:gd name="connsiteX34" fmla="*/ 494348 w 554354"/>
                <a:gd name="connsiteY34" fmla="*/ 419100 h 554355"/>
                <a:gd name="connsiteX35" fmla="*/ 535305 w 554354"/>
                <a:gd name="connsiteY35" fmla="*/ 378143 h 554355"/>
                <a:gd name="connsiteX36" fmla="*/ 535305 w 554354"/>
                <a:gd name="connsiteY36" fmla="*/ 325755 h 554355"/>
                <a:gd name="connsiteX37" fmla="*/ 554355 w 554354"/>
                <a:gd name="connsiteY37" fmla="*/ 277178 h 55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354" h="554355">
                  <a:moveTo>
                    <a:pt x="273368" y="441960"/>
                  </a:moveTo>
                  <a:cubicBezTo>
                    <a:pt x="182880" y="441960"/>
                    <a:pt x="108585" y="368618"/>
                    <a:pt x="108585" y="277178"/>
                  </a:cubicBezTo>
                  <a:cubicBezTo>
                    <a:pt x="108585" y="185738"/>
                    <a:pt x="182880" y="112395"/>
                    <a:pt x="273368" y="112395"/>
                  </a:cubicBezTo>
                  <a:cubicBezTo>
                    <a:pt x="363855" y="112395"/>
                    <a:pt x="438150" y="185738"/>
                    <a:pt x="438150" y="277178"/>
                  </a:cubicBezTo>
                  <a:cubicBezTo>
                    <a:pt x="438150" y="368618"/>
                    <a:pt x="363855" y="441960"/>
                    <a:pt x="273368" y="441960"/>
                  </a:cubicBezTo>
                  <a:close/>
                  <a:moveTo>
                    <a:pt x="554355" y="277178"/>
                  </a:moveTo>
                  <a:cubicBezTo>
                    <a:pt x="554355" y="256222"/>
                    <a:pt x="545783" y="237173"/>
                    <a:pt x="531495" y="223838"/>
                  </a:cubicBezTo>
                  <a:cubicBezTo>
                    <a:pt x="539115" y="205740"/>
                    <a:pt x="540068" y="184785"/>
                    <a:pt x="531495" y="165735"/>
                  </a:cubicBezTo>
                  <a:cubicBezTo>
                    <a:pt x="523875" y="148590"/>
                    <a:pt x="510540" y="135255"/>
                    <a:pt x="494348" y="128588"/>
                  </a:cubicBezTo>
                  <a:cubicBezTo>
                    <a:pt x="493395" y="111443"/>
                    <a:pt x="486728" y="94298"/>
                    <a:pt x="473392" y="80963"/>
                  </a:cubicBezTo>
                  <a:cubicBezTo>
                    <a:pt x="458153" y="65723"/>
                    <a:pt x="439103" y="59055"/>
                    <a:pt x="419100" y="60008"/>
                  </a:cubicBezTo>
                  <a:cubicBezTo>
                    <a:pt x="412433" y="41910"/>
                    <a:pt x="398145" y="26670"/>
                    <a:pt x="378143" y="19050"/>
                  </a:cubicBezTo>
                  <a:cubicBezTo>
                    <a:pt x="360998" y="12383"/>
                    <a:pt x="341948" y="12383"/>
                    <a:pt x="325755" y="19050"/>
                  </a:cubicBezTo>
                  <a:cubicBezTo>
                    <a:pt x="312420" y="7620"/>
                    <a:pt x="296228" y="0"/>
                    <a:pt x="277178" y="0"/>
                  </a:cubicBezTo>
                  <a:cubicBezTo>
                    <a:pt x="256223" y="0"/>
                    <a:pt x="237173" y="8573"/>
                    <a:pt x="223838" y="22860"/>
                  </a:cubicBezTo>
                  <a:cubicBezTo>
                    <a:pt x="205740" y="15240"/>
                    <a:pt x="184785" y="14288"/>
                    <a:pt x="165735" y="22860"/>
                  </a:cubicBezTo>
                  <a:cubicBezTo>
                    <a:pt x="148590" y="30480"/>
                    <a:pt x="135255" y="43815"/>
                    <a:pt x="128588" y="60008"/>
                  </a:cubicBezTo>
                  <a:cubicBezTo>
                    <a:pt x="111443" y="60960"/>
                    <a:pt x="94298" y="67628"/>
                    <a:pt x="80963" y="80963"/>
                  </a:cubicBezTo>
                  <a:cubicBezTo>
                    <a:pt x="65723" y="96203"/>
                    <a:pt x="59055" y="115252"/>
                    <a:pt x="60007" y="135255"/>
                  </a:cubicBezTo>
                  <a:cubicBezTo>
                    <a:pt x="41910" y="141923"/>
                    <a:pt x="26670" y="156210"/>
                    <a:pt x="19050" y="176213"/>
                  </a:cubicBezTo>
                  <a:cubicBezTo>
                    <a:pt x="12382" y="193358"/>
                    <a:pt x="12382" y="212408"/>
                    <a:pt x="19050" y="228600"/>
                  </a:cubicBezTo>
                  <a:cubicBezTo>
                    <a:pt x="7620" y="241935"/>
                    <a:pt x="0" y="258128"/>
                    <a:pt x="0" y="277178"/>
                  </a:cubicBezTo>
                  <a:cubicBezTo>
                    <a:pt x="0" y="298133"/>
                    <a:pt x="8572" y="317183"/>
                    <a:pt x="22860" y="330518"/>
                  </a:cubicBezTo>
                  <a:cubicBezTo>
                    <a:pt x="15240" y="348615"/>
                    <a:pt x="14288" y="369570"/>
                    <a:pt x="22860" y="388620"/>
                  </a:cubicBezTo>
                  <a:cubicBezTo>
                    <a:pt x="30480" y="405765"/>
                    <a:pt x="43815" y="419100"/>
                    <a:pt x="60007" y="425768"/>
                  </a:cubicBezTo>
                  <a:cubicBezTo>
                    <a:pt x="60960" y="442913"/>
                    <a:pt x="67628" y="460058"/>
                    <a:pt x="80963" y="473393"/>
                  </a:cubicBezTo>
                  <a:cubicBezTo>
                    <a:pt x="96203" y="488633"/>
                    <a:pt x="115253" y="495300"/>
                    <a:pt x="135255" y="494348"/>
                  </a:cubicBezTo>
                  <a:cubicBezTo>
                    <a:pt x="141923" y="512445"/>
                    <a:pt x="156210" y="527685"/>
                    <a:pt x="176213" y="535305"/>
                  </a:cubicBezTo>
                  <a:cubicBezTo>
                    <a:pt x="193358" y="541973"/>
                    <a:pt x="212408" y="541973"/>
                    <a:pt x="228600" y="535305"/>
                  </a:cubicBezTo>
                  <a:cubicBezTo>
                    <a:pt x="241935" y="546735"/>
                    <a:pt x="258127" y="554355"/>
                    <a:pt x="277178" y="554355"/>
                  </a:cubicBezTo>
                  <a:cubicBezTo>
                    <a:pt x="298133" y="554355"/>
                    <a:pt x="317183" y="545783"/>
                    <a:pt x="330518" y="531495"/>
                  </a:cubicBezTo>
                  <a:cubicBezTo>
                    <a:pt x="348615" y="539115"/>
                    <a:pt x="369570" y="540068"/>
                    <a:pt x="388620" y="531495"/>
                  </a:cubicBezTo>
                  <a:cubicBezTo>
                    <a:pt x="405765" y="523875"/>
                    <a:pt x="419100" y="510540"/>
                    <a:pt x="425768" y="494348"/>
                  </a:cubicBezTo>
                  <a:cubicBezTo>
                    <a:pt x="442913" y="493395"/>
                    <a:pt x="460058" y="486728"/>
                    <a:pt x="473392" y="473393"/>
                  </a:cubicBezTo>
                  <a:cubicBezTo>
                    <a:pt x="488633" y="458153"/>
                    <a:pt x="495300" y="439103"/>
                    <a:pt x="494348" y="419100"/>
                  </a:cubicBezTo>
                  <a:cubicBezTo>
                    <a:pt x="512445" y="412433"/>
                    <a:pt x="527685" y="398145"/>
                    <a:pt x="535305" y="378143"/>
                  </a:cubicBezTo>
                  <a:cubicBezTo>
                    <a:pt x="541973" y="360998"/>
                    <a:pt x="541973" y="341948"/>
                    <a:pt x="535305" y="325755"/>
                  </a:cubicBezTo>
                  <a:cubicBezTo>
                    <a:pt x="546735" y="313373"/>
                    <a:pt x="554355" y="296228"/>
                    <a:pt x="554355" y="277178"/>
                  </a:cubicBezTo>
                  <a:close/>
                </a:path>
              </a:pathLst>
            </a:custGeom>
            <a:gradFill flip="none" rotWithShape="1">
              <a:gsLst>
                <a:gs pos="0">
                  <a:srgbClr val="FDB837"/>
                </a:gs>
                <a:gs pos="100000">
                  <a:srgbClr val="FFD32E"/>
                </a:gs>
              </a:gsLst>
              <a:lin ang="2700000" scaled="1"/>
              <a:tileRect/>
            </a:gradFill>
            <a:ln w="11509" cap="flat">
              <a:noFill/>
              <a:prstDash val="solid"/>
              <a:miter/>
            </a:ln>
          </p:spPr>
          <p:txBody>
            <a:bodyPr rtlCol="0" anchor="ctr"/>
            <a:lstStyle/>
            <a:p>
              <a:endParaRPr lang="en-ID"/>
            </a:p>
          </p:txBody>
        </p:sp>
      </p:grpSp>
      <p:sp>
        <p:nvSpPr>
          <p:cNvPr id="304" name="TextBox 303">
            <a:extLst>
              <a:ext uri="{FF2B5EF4-FFF2-40B4-BE49-F238E27FC236}">
                <a16:creationId xmlns:a16="http://schemas.microsoft.com/office/drawing/2014/main" id="{2696D74A-BBF6-FCAB-438D-6938D3584EF5}"/>
              </a:ext>
            </a:extLst>
          </p:cNvPr>
          <p:cNvSpPr txBox="1"/>
          <p:nvPr/>
        </p:nvSpPr>
        <p:spPr>
          <a:xfrm>
            <a:off x="3090271" y="3013101"/>
            <a:ext cx="8374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Proxima Nova"/>
                <a:ea typeface="+mn-ea"/>
                <a:cs typeface="+mn-cs"/>
              </a:rPr>
              <a:t>$CCT</a:t>
            </a:r>
          </a:p>
        </p:txBody>
      </p:sp>
      <p:sp>
        <p:nvSpPr>
          <p:cNvPr id="305" name="TextBox 304">
            <a:extLst>
              <a:ext uri="{FF2B5EF4-FFF2-40B4-BE49-F238E27FC236}">
                <a16:creationId xmlns:a16="http://schemas.microsoft.com/office/drawing/2014/main" id="{4951F246-D62A-479B-A59D-82FA1CD39895}"/>
              </a:ext>
            </a:extLst>
          </p:cNvPr>
          <p:cNvSpPr txBox="1"/>
          <p:nvPr/>
        </p:nvSpPr>
        <p:spPr>
          <a:xfrm>
            <a:off x="4303885" y="4907045"/>
            <a:ext cx="8374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Proxima Nova"/>
                <a:ea typeface="+mn-ea"/>
                <a:cs typeface="+mn-cs"/>
              </a:rPr>
              <a:t>$NZT</a:t>
            </a:r>
          </a:p>
        </p:txBody>
      </p:sp>
      <p:sp>
        <p:nvSpPr>
          <p:cNvPr id="306" name="TextBox 305">
            <a:extLst>
              <a:ext uri="{FF2B5EF4-FFF2-40B4-BE49-F238E27FC236}">
                <a16:creationId xmlns:a16="http://schemas.microsoft.com/office/drawing/2014/main" id="{CAAEDF42-12ED-0DCC-2B5A-60A253F89589}"/>
              </a:ext>
            </a:extLst>
          </p:cNvPr>
          <p:cNvSpPr txBox="1"/>
          <p:nvPr/>
        </p:nvSpPr>
        <p:spPr>
          <a:xfrm>
            <a:off x="1623968" y="4470166"/>
            <a:ext cx="83746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Proxima Nova"/>
                <a:ea typeface="+mn-ea"/>
                <a:cs typeface="+mn-cs"/>
              </a:rPr>
              <a:t>$NZT</a:t>
            </a:r>
          </a:p>
        </p:txBody>
      </p:sp>
      <p:sp>
        <p:nvSpPr>
          <p:cNvPr id="307" name="TextBox 306">
            <a:extLst>
              <a:ext uri="{FF2B5EF4-FFF2-40B4-BE49-F238E27FC236}">
                <a16:creationId xmlns:a16="http://schemas.microsoft.com/office/drawing/2014/main" id="{A4B9FBBF-5F62-56FA-D4AC-848B6E2E7CC1}"/>
              </a:ext>
            </a:extLst>
          </p:cNvPr>
          <p:cNvSpPr txBox="1"/>
          <p:nvPr/>
        </p:nvSpPr>
        <p:spPr>
          <a:xfrm>
            <a:off x="4869372" y="2330785"/>
            <a:ext cx="68312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Proxima Nova"/>
                <a:ea typeface="+mn-ea"/>
                <a:cs typeface="+mn-cs"/>
              </a:rPr>
              <a:t>$NZT</a:t>
            </a:r>
          </a:p>
        </p:txBody>
      </p:sp>
      <p:sp>
        <p:nvSpPr>
          <p:cNvPr id="308" name="TextBox 307">
            <a:extLst>
              <a:ext uri="{FF2B5EF4-FFF2-40B4-BE49-F238E27FC236}">
                <a16:creationId xmlns:a16="http://schemas.microsoft.com/office/drawing/2014/main" id="{83D29DB2-DBE8-14EC-E35E-1FC24B367513}"/>
              </a:ext>
            </a:extLst>
          </p:cNvPr>
          <p:cNvSpPr txBox="1"/>
          <p:nvPr/>
        </p:nvSpPr>
        <p:spPr>
          <a:xfrm>
            <a:off x="1641704" y="1858478"/>
            <a:ext cx="83746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Proxima Nova"/>
                <a:ea typeface="+mn-ea"/>
                <a:cs typeface="+mn-cs"/>
              </a:rPr>
              <a:t>$NZT</a:t>
            </a:r>
          </a:p>
        </p:txBody>
      </p:sp>
      <p:sp>
        <p:nvSpPr>
          <p:cNvPr id="309" name="TextBox 308">
            <a:extLst>
              <a:ext uri="{FF2B5EF4-FFF2-40B4-BE49-F238E27FC236}">
                <a16:creationId xmlns:a16="http://schemas.microsoft.com/office/drawing/2014/main" id="{718E1AD0-4B0C-9451-477D-E7A01107F76F}"/>
              </a:ext>
            </a:extLst>
          </p:cNvPr>
          <p:cNvSpPr txBox="1"/>
          <p:nvPr/>
        </p:nvSpPr>
        <p:spPr>
          <a:xfrm>
            <a:off x="2654505" y="5429933"/>
            <a:ext cx="83746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Proxima Nova"/>
                <a:ea typeface="+mn-ea"/>
                <a:cs typeface="+mn-cs"/>
              </a:rPr>
              <a:t>$NZT</a:t>
            </a:r>
          </a:p>
        </p:txBody>
      </p:sp>
      <p:sp>
        <p:nvSpPr>
          <p:cNvPr id="310" name="TextBox 309">
            <a:extLst>
              <a:ext uri="{FF2B5EF4-FFF2-40B4-BE49-F238E27FC236}">
                <a16:creationId xmlns:a16="http://schemas.microsoft.com/office/drawing/2014/main" id="{B56BC257-B7C8-BD4E-DC45-58C641D89B34}"/>
              </a:ext>
            </a:extLst>
          </p:cNvPr>
          <p:cNvSpPr txBox="1"/>
          <p:nvPr/>
        </p:nvSpPr>
        <p:spPr>
          <a:xfrm>
            <a:off x="727712" y="3282033"/>
            <a:ext cx="837468"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effectLst/>
                <a:uLnTx/>
                <a:uFillTx/>
                <a:latin typeface="Proxima Nova"/>
                <a:ea typeface="+mn-ea"/>
                <a:cs typeface="+mn-cs"/>
              </a:rPr>
              <a:t>$NZT</a:t>
            </a:r>
          </a:p>
        </p:txBody>
      </p:sp>
      <p:sp>
        <p:nvSpPr>
          <p:cNvPr id="311" name="TextBox 310">
            <a:extLst>
              <a:ext uri="{FF2B5EF4-FFF2-40B4-BE49-F238E27FC236}">
                <a16:creationId xmlns:a16="http://schemas.microsoft.com/office/drawing/2014/main" id="{1F870031-D713-286B-2ED1-6D53DB5BEDE9}"/>
              </a:ext>
            </a:extLst>
          </p:cNvPr>
          <p:cNvSpPr txBox="1"/>
          <p:nvPr/>
        </p:nvSpPr>
        <p:spPr>
          <a:xfrm>
            <a:off x="5193955" y="3502049"/>
            <a:ext cx="837468"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effectLst/>
                <a:uLnTx/>
                <a:uFillTx/>
                <a:latin typeface="Proxima Nova"/>
                <a:ea typeface="+mn-ea"/>
                <a:cs typeface="+mn-cs"/>
              </a:rPr>
              <a:t>$NZT</a:t>
            </a:r>
          </a:p>
        </p:txBody>
      </p:sp>
      <p:sp>
        <p:nvSpPr>
          <p:cNvPr id="312" name="TextBox 311">
            <a:extLst>
              <a:ext uri="{FF2B5EF4-FFF2-40B4-BE49-F238E27FC236}">
                <a16:creationId xmlns:a16="http://schemas.microsoft.com/office/drawing/2014/main" id="{10223C66-1AA4-0628-BD57-C32F075A2950}"/>
              </a:ext>
            </a:extLst>
          </p:cNvPr>
          <p:cNvSpPr txBox="1"/>
          <p:nvPr/>
        </p:nvSpPr>
        <p:spPr>
          <a:xfrm>
            <a:off x="3400039" y="1511866"/>
            <a:ext cx="837468"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Proxima Nova"/>
                <a:ea typeface="+mn-ea"/>
                <a:cs typeface="+mn-cs"/>
              </a:rPr>
              <a:t>$NZT</a:t>
            </a:r>
          </a:p>
        </p:txBody>
      </p:sp>
    </p:spTree>
    <p:extLst>
      <p:ext uri="{BB962C8B-B14F-4D97-AF65-F5344CB8AC3E}">
        <p14:creationId xmlns:p14="http://schemas.microsoft.com/office/powerpoint/2010/main" val="1405484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44432-916B-499B-890D-F00865AB878E}"/>
              </a:ext>
            </a:extLst>
          </p:cNvPr>
          <p:cNvSpPr>
            <a:spLocks noGrp="1"/>
          </p:cNvSpPr>
          <p:nvPr>
            <p:ph type="title"/>
          </p:nvPr>
        </p:nvSpPr>
        <p:spPr/>
        <p:txBody>
          <a:bodyPr>
            <a:normAutofit/>
          </a:bodyPr>
          <a:lstStyle/>
          <a:p>
            <a:r>
              <a:rPr lang="en-US" dirty="0"/>
              <a:t>Glossary of Industry Terms and Acronyms</a:t>
            </a:r>
          </a:p>
        </p:txBody>
      </p:sp>
      <p:sp>
        <p:nvSpPr>
          <p:cNvPr id="4" name="Footer Placeholder 3">
            <a:extLst>
              <a:ext uri="{FF2B5EF4-FFF2-40B4-BE49-F238E27FC236}">
                <a16:creationId xmlns:a16="http://schemas.microsoft.com/office/drawing/2014/main" id="{D91FA9D5-B3A3-40F7-A6D0-A705BA7FD01F}"/>
              </a:ext>
            </a:extLst>
          </p:cNvPr>
          <p:cNvSpPr>
            <a:spLocks noGrp="1"/>
          </p:cNvSpPr>
          <p:nvPr>
            <p:ph type="ftr" sz="quarter" idx="11"/>
          </p:nvPr>
        </p:nvSpPr>
        <p:spPr/>
        <p:txBody>
          <a:bodyPr/>
          <a:lstStyle/>
          <a:p>
            <a:r>
              <a:rPr lang="en-US"/>
              <a:t>NZTWORK.com - This presentation is not an intent to sell or market securities, it is an informational presentation about a utility cryptocurrency platform</a:t>
            </a:r>
            <a:endParaRPr lang="en-US" dirty="0"/>
          </a:p>
        </p:txBody>
      </p:sp>
      <p:sp>
        <p:nvSpPr>
          <p:cNvPr id="5" name="Slide Number Placeholder 4">
            <a:extLst>
              <a:ext uri="{FF2B5EF4-FFF2-40B4-BE49-F238E27FC236}">
                <a16:creationId xmlns:a16="http://schemas.microsoft.com/office/drawing/2014/main" id="{71F674FA-FC35-47B6-93F9-BACD30ECDF03}"/>
              </a:ext>
            </a:extLst>
          </p:cNvPr>
          <p:cNvSpPr>
            <a:spLocks noGrp="1"/>
          </p:cNvSpPr>
          <p:nvPr>
            <p:ph type="sldNum" sz="quarter" idx="12"/>
          </p:nvPr>
        </p:nvSpPr>
        <p:spPr/>
        <p:txBody>
          <a:bodyPr/>
          <a:lstStyle/>
          <a:p>
            <a:fld id="{7A4098E9-92C9-477D-BEAF-BDB50A38DDA1}" type="slidenum">
              <a:rPr lang="en-US" smtClean="0"/>
              <a:pPr/>
              <a:t>29</a:t>
            </a:fld>
            <a:endParaRPr lang="en-US" dirty="0"/>
          </a:p>
        </p:txBody>
      </p:sp>
      <p:grpSp>
        <p:nvGrpSpPr>
          <p:cNvPr id="11" name="Group 10">
            <a:extLst>
              <a:ext uri="{FF2B5EF4-FFF2-40B4-BE49-F238E27FC236}">
                <a16:creationId xmlns:a16="http://schemas.microsoft.com/office/drawing/2014/main" id="{A5CC5903-C74E-4921-8357-B000DA5A8F1C}"/>
              </a:ext>
            </a:extLst>
          </p:cNvPr>
          <p:cNvGrpSpPr/>
          <p:nvPr/>
        </p:nvGrpSpPr>
        <p:grpSpPr>
          <a:xfrm>
            <a:off x="6777635" y="4769830"/>
            <a:ext cx="5414365" cy="1403957"/>
            <a:chOff x="3705976" y="1343129"/>
            <a:chExt cx="3304424" cy="1403957"/>
          </a:xfrm>
        </p:grpSpPr>
        <p:sp>
          <p:nvSpPr>
            <p:cNvPr id="12" name="TextBox 11">
              <a:extLst>
                <a:ext uri="{FF2B5EF4-FFF2-40B4-BE49-F238E27FC236}">
                  <a16:creationId xmlns:a16="http://schemas.microsoft.com/office/drawing/2014/main" id="{0E37ADEF-4F7E-4D3B-B9E6-CACD25BB92D7}"/>
                </a:ext>
              </a:extLst>
            </p:cNvPr>
            <p:cNvSpPr txBox="1"/>
            <p:nvPr/>
          </p:nvSpPr>
          <p:spPr>
            <a:xfrm>
              <a:off x="3705976" y="1762201"/>
              <a:ext cx="3304423" cy="984885"/>
            </a:xfrm>
            <a:prstGeom prst="rect">
              <a:avLst/>
            </a:prstGeom>
            <a:noFill/>
          </p:spPr>
          <p:txBody>
            <a:bodyPr wrap="square" lIns="0" tIns="0" rIns="0" bIns="0" rtlCol="0" anchor="t" anchorCtr="0">
              <a:spAutoFit/>
            </a:bodyPr>
            <a:lstStyle/>
            <a:p>
              <a:r>
                <a:rPr lang="en-US" sz="3200" dirty="0" err="1">
                  <a:solidFill>
                    <a:srgbClr val="3F6F8D"/>
                  </a:solidFill>
                </a:rPr>
                <a:t>WWW.NZTwork.com</a:t>
              </a:r>
              <a:r>
                <a:rPr lang="en-US" sz="3200" dirty="0">
                  <a:solidFill>
                    <a:srgbClr val="3F6F8D"/>
                  </a:solidFill>
                </a:rPr>
                <a:t> </a:t>
              </a:r>
              <a:endParaRPr lang="en-US" sz="3200" dirty="0">
                <a:solidFill>
                  <a:srgbClr val="FDB837"/>
                </a:solidFill>
              </a:endParaRPr>
            </a:p>
            <a:p>
              <a:r>
                <a:rPr lang="en-US" sz="3200" dirty="0" err="1">
                  <a:solidFill>
                    <a:srgbClr val="FDB837"/>
                  </a:solidFill>
                </a:rPr>
                <a:t>interest@NZTwork.com</a:t>
              </a:r>
              <a:endParaRPr lang="en-US" sz="3200" dirty="0">
                <a:solidFill>
                  <a:srgbClr val="FDB837"/>
                </a:solidFill>
              </a:endParaRPr>
            </a:p>
          </p:txBody>
        </p:sp>
        <p:cxnSp>
          <p:nvCxnSpPr>
            <p:cNvPr id="13" name="Straight Connector 12">
              <a:extLst>
                <a:ext uri="{FF2B5EF4-FFF2-40B4-BE49-F238E27FC236}">
                  <a16:creationId xmlns:a16="http://schemas.microsoft.com/office/drawing/2014/main" id="{22E4CE85-2DC7-478C-8AD3-5CD0ADD1E902}"/>
                </a:ext>
              </a:extLst>
            </p:cNvPr>
            <p:cNvCxnSpPr>
              <a:cxnSpLocks/>
            </p:cNvCxnSpPr>
            <p:nvPr/>
          </p:nvCxnSpPr>
          <p:spPr>
            <a:xfrm>
              <a:off x="3705977" y="1378116"/>
              <a:ext cx="330442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2609CC17-04B4-4784-A3EB-2D4937C4388F}"/>
                </a:ext>
              </a:extLst>
            </p:cNvPr>
            <p:cNvSpPr/>
            <p:nvPr/>
          </p:nvSpPr>
          <p:spPr>
            <a:xfrm>
              <a:off x="3705976" y="1343129"/>
              <a:ext cx="446998" cy="68498"/>
            </a:xfrm>
            <a:prstGeom prst="round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grpSp>
      <p:sp>
        <p:nvSpPr>
          <p:cNvPr id="134" name="TextBox 133">
            <a:extLst>
              <a:ext uri="{FF2B5EF4-FFF2-40B4-BE49-F238E27FC236}">
                <a16:creationId xmlns:a16="http://schemas.microsoft.com/office/drawing/2014/main" id="{ABBCC627-E8E9-45BB-0BE8-B97557E68C18}"/>
              </a:ext>
            </a:extLst>
          </p:cNvPr>
          <p:cNvSpPr txBox="1"/>
          <p:nvPr/>
        </p:nvSpPr>
        <p:spPr>
          <a:xfrm>
            <a:off x="609600" y="1065229"/>
            <a:ext cx="5323115" cy="3416320"/>
          </a:xfrm>
          <a:prstGeom prst="rect">
            <a:avLst/>
          </a:prstGeom>
          <a:noFill/>
        </p:spPr>
        <p:txBody>
          <a:bodyPr wrap="square" lIns="0" rtlCol="0">
            <a:spAutoFit/>
          </a:bodyPr>
          <a:lstStyle/>
          <a:p>
            <a:r>
              <a:rPr lang="en-US" sz="1200" dirty="0">
                <a:latin typeface="+mj-lt"/>
                <a:cs typeface="Arial" panose="020B0604020202020204" pitchFamily="34" charset="0"/>
              </a:rPr>
              <a:t>DAO = Distributed Autonomous Organization </a:t>
            </a:r>
          </a:p>
          <a:p>
            <a:r>
              <a:rPr lang="en-US" sz="1200" dirty="0">
                <a:latin typeface="+mj-lt"/>
                <a:cs typeface="Arial" panose="020B0604020202020204" pitchFamily="34" charset="0"/>
              </a:rPr>
              <a:t>IDO = Initial DAO Offering of Governance Tokens</a:t>
            </a:r>
          </a:p>
          <a:p>
            <a:r>
              <a:rPr lang="en-US" sz="1200" dirty="0">
                <a:latin typeface="+mj-lt"/>
                <a:cs typeface="Arial" panose="020B0604020202020204" pitchFamily="34" charset="0"/>
              </a:rPr>
              <a:t>IEO = Initial Exchange Offering of Governance Tokens</a:t>
            </a:r>
          </a:p>
          <a:p>
            <a:r>
              <a:rPr lang="en-US" sz="1200" dirty="0">
                <a:latin typeface="+mj-lt"/>
                <a:cs typeface="Arial" panose="020B0604020202020204" pitchFamily="34" charset="0"/>
              </a:rPr>
              <a:t>CEX = Centralized Exchange</a:t>
            </a:r>
          </a:p>
          <a:p>
            <a:r>
              <a:rPr lang="en-US" sz="1200" dirty="0">
                <a:latin typeface="+mj-lt"/>
                <a:cs typeface="Arial" panose="020B0604020202020204" pitchFamily="34" charset="0"/>
              </a:rPr>
              <a:t>DEX = Distributed Exchange</a:t>
            </a:r>
          </a:p>
          <a:p>
            <a:r>
              <a:rPr lang="en-US" sz="1200" dirty="0">
                <a:latin typeface="+mj-lt"/>
                <a:cs typeface="Arial" panose="020B0604020202020204" pitchFamily="34" charset="0"/>
              </a:rPr>
              <a:t>Miner = A hardware device that receives tokens in exchange for work performed</a:t>
            </a:r>
          </a:p>
          <a:p>
            <a:r>
              <a:rPr lang="en-US" sz="1200" dirty="0">
                <a:latin typeface="+mj-lt"/>
                <a:cs typeface="Arial" panose="020B0604020202020204" pitchFamily="34" charset="0"/>
              </a:rPr>
              <a:t>Edge Node = A mini-server used for coordinating databases and blockchains</a:t>
            </a:r>
          </a:p>
          <a:p>
            <a:r>
              <a:rPr lang="en-US" sz="1200" dirty="0">
                <a:latin typeface="+mj-lt"/>
                <a:cs typeface="Arial" panose="020B0604020202020204" pitchFamily="34" charset="0"/>
              </a:rPr>
              <a:t>Hubs = A kind of router that forwards traffic between Edge Nodes and Devices over cellular networks</a:t>
            </a:r>
          </a:p>
          <a:p>
            <a:r>
              <a:rPr lang="en-US" sz="1200" dirty="0">
                <a:latin typeface="+mj-lt"/>
                <a:cs typeface="Arial" panose="020B0604020202020204" pitchFamily="34" charset="0"/>
              </a:rPr>
              <a:t>Routers = A kind of router that forwards traffic between Miners and Hubs or Nodes</a:t>
            </a:r>
          </a:p>
          <a:p>
            <a:r>
              <a:rPr lang="en-US" sz="1200" dirty="0">
                <a:latin typeface="+mj-lt"/>
                <a:cs typeface="Arial" panose="020B0604020202020204" pitchFamily="34" charset="0"/>
              </a:rPr>
              <a:t>Mesh = A kind of low power networking protocol that allows small or battery-operated devices to reliably send data to Edge Nodes without using internet traffic</a:t>
            </a:r>
          </a:p>
          <a:p>
            <a:r>
              <a:rPr lang="en-US" sz="1200" dirty="0">
                <a:latin typeface="+mj-lt"/>
                <a:cs typeface="Arial" panose="020B0604020202020204" pitchFamily="34" charset="0"/>
              </a:rPr>
              <a:t>IoT = Internet of Things</a:t>
            </a:r>
          </a:p>
          <a:p>
            <a:r>
              <a:rPr lang="en-US" sz="1200" dirty="0">
                <a:latin typeface="+mj-lt"/>
                <a:cs typeface="Arial" panose="020B0604020202020204" pitchFamily="34" charset="0"/>
              </a:rPr>
              <a:t>AI = Artificial Intelligence</a:t>
            </a:r>
          </a:p>
          <a:p>
            <a:r>
              <a:rPr lang="en-US" sz="1200" dirty="0">
                <a:latin typeface="+mj-lt"/>
                <a:cs typeface="Arial" panose="020B0604020202020204" pitchFamily="34" charset="0"/>
              </a:rPr>
              <a:t>Trade Ally = Electrician, HVAC or Solar Contractor</a:t>
            </a:r>
          </a:p>
        </p:txBody>
      </p:sp>
      <p:sp>
        <p:nvSpPr>
          <p:cNvPr id="3" name="Rectangle 2">
            <a:extLst>
              <a:ext uri="{FF2B5EF4-FFF2-40B4-BE49-F238E27FC236}">
                <a16:creationId xmlns:a16="http://schemas.microsoft.com/office/drawing/2014/main" id="{5444B02D-FD76-4D5C-0115-7ABFAD657E6C}"/>
              </a:ext>
            </a:extLst>
          </p:cNvPr>
          <p:cNvSpPr/>
          <p:nvPr/>
        </p:nvSpPr>
        <p:spPr>
          <a:xfrm>
            <a:off x="6259287" y="1065229"/>
            <a:ext cx="5323115" cy="2970044"/>
          </a:xfrm>
          <a:prstGeom prst="rect">
            <a:avLst/>
          </a:prstGeom>
        </p:spPr>
        <p:txBody>
          <a:bodyPr wrap="square">
            <a:spAutoFit/>
          </a:bodyPr>
          <a:lstStyle/>
          <a:p>
            <a:r>
              <a:rPr lang="en-US" sz="1100" dirty="0">
                <a:cs typeface="Arial" panose="020B0604020202020204" pitchFamily="34" charset="0"/>
              </a:rPr>
              <a:t>UUID= Universally Unique Identification</a:t>
            </a:r>
          </a:p>
          <a:p>
            <a:r>
              <a:rPr lang="en-US" sz="1100" dirty="0">
                <a:cs typeface="Arial" panose="020B0604020202020204" pitchFamily="34" charset="0"/>
              </a:rPr>
              <a:t>ESCO = Energy Services Company</a:t>
            </a:r>
          </a:p>
          <a:p>
            <a:r>
              <a:rPr lang="en-US" sz="1100" dirty="0">
                <a:cs typeface="Arial" panose="020B0604020202020204" pitchFamily="34" charset="0"/>
              </a:rPr>
              <a:t>MSA = Master Service Agreement</a:t>
            </a:r>
          </a:p>
          <a:p>
            <a:r>
              <a:rPr lang="en-US" sz="1100" dirty="0">
                <a:cs typeface="Arial" panose="020B0604020202020204" pitchFamily="34" charset="0"/>
              </a:rPr>
              <a:t>ECM = Energy Conservation Measure</a:t>
            </a:r>
          </a:p>
          <a:p>
            <a:r>
              <a:rPr lang="en-US" sz="1100" dirty="0">
                <a:cs typeface="Arial" panose="020B0604020202020204" pitchFamily="34" charset="0"/>
              </a:rPr>
              <a:t>VFD = Variable Frequency Drive/Pump</a:t>
            </a:r>
          </a:p>
          <a:p>
            <a:r>
              <a:rPr lang="en-US" sz="1100" dirty="0">
                <a:cs typeface="Arial" panose="020B0604020202020204" pitchFamily="34" charset="0"/>
              </a:rPr>
              <a:t>M&amp;V = Measurement and Verification</a:t>
            </a:r>
          </a:p>
          <a:p>
            <a:r>
              <a:rPr lang="en-US" sz="1100" dirty="0">
                <a:cs typeface="Arial" panose="020B0604020202020204" pitchFamily="34" charset="0"/>
              </a:rPr>
              <a:t>ESG = Environmental &amp; Social Governance (corporate)</a:t>
            </a:r>
          </a:p>
          <a:p>
            <a:r>
              <a:rPr lang="en-US" sz="1100" dirty="0">
                <a:cs typeface="Arial" panose="020B0604020202020204" pitchFamily="34" charset="0"/>
              </a:rPr>
              <a:t>LTE/5G = Long Term Evolution (4G)/5</a:t>
            </a:r>
            <a:r>
              <a:rPr lang="en-US" sz="1100" baseline="30000" dirty="0">
                <a:cs typeface="Arial" panose="020B0604020202020204" pitchFamily="34" charset="0"/>
              </a:rPr>
              <a:t>th</a:t>
            </a:r>
            <a:r>
              <a:rPr lang="en-US" sz="1100" dirty="0">
                <a:cs typeface="Arial" panose="020B0604020202020204" pitchFamily="34" charset="0"/>
              </a:rPr>
              <a:t> Generation cellular (5G)</a:t>
            </a:r>
          </a:p>
          <a:p>
            <a:r>
              <a:rPr lang="en-US" sz="1100" dirty="0">
                <a:cs typeface="Arial" panose="020B0604020202020204" pitchFamily="34" charset="0"/>
              </a:rPr>
              <a:t>GPS = Global Positioning System</a:t>
            </a:r>
          </a:p>
          <a:p>
            <a:r>
              <a:rPr lang="en-US" sz="1100" dirty="0">
                <a:cs typeface="Arial" panose="020B0604020202020204" pitchFamily="34" charset="0"/>
              </a:rPr>
              <a:t>LoRaWAN = The public Wide Area (outdoor) IoT network developed by </a:t>
            </a:r>
            <a:r>
              <a:rPr lang="en-US" sz="1100" dirty="0" err="1">
                <a:cs typeface="Arial" panose="020B0604020202020204" pitchFamily="34" charset="0"/>
              </a:rPr>
              <a:t>Semtech</a:t>
            </a:r>
            <a:endParaRPr lang="en-US" sz="1100" dirty="0">
              <a:cs typeface="Arial" panose="020B0604020202020204" pitchFamily="34" charset="0"/>
            </a:endParaRPr>
          </a:p>
          <a:p>
            <a:r>
              <a:rPr lang="en-US" sz="1100" dirty="0">
                <a:cs typeface="Arial" panose="020B0604020202020204" pitchFamily="34" charset="0"/>
              </a:rPr>
              <a:t>API = Application Programmer Interface</a:t>
            </a:r>
          </a:p>
          <a:p>
            <a:r>
              <a:rPr lang="en-US" sz="1100" dirty="0">
                <a:cs typeface="Arial" panose="020B0604020202020204" pitchFamily="34" charset="0"/>
              </a:rPr>
              <a:t>Sensor = A wireless device that collects environmental or energy data and transmits it through the network to Nodes</a:t>
            </a:r>
          </a:p>
          <a:p>
            <a:r>
              <a:rPr lang="en-US" sz="1100" dirty="0">
                <a:cs typeface="Arial" panose="020B0604020202020204" pitchFamily="34" charset="0"/>
              </a:rPr>
              <a:t>CO2 = Carbon </a:t>
            </a:r>
            <a:r>
              <a:rPr lang="en-US" sz="1100" dirty="0" err="1">
                <a:cs typeface="Arial" panose="020B0604020202020204" pitchFamily="34" charset="0"/>
              </a:rPr>
              <a:t>DiOxide</a:t>
            </a:r>
            <a:endParaRPr lang="en-US" sz="1100" dirty="0">
              <a:cs typeface="Arial" panose="020B0604020202020204" pitchFamily="34" charset="0"/>
            </a:endParaRPr>
          </a:p>
          <a:p>
            <a:r>
              <a:rPr lang="en-US" sz="1100" dirty="0">
                <a:cs typeface="Arial" panose="020B0604020202020204" pitchFamily="34" charset="0"/>
              </a:rPr>
              <a:t>EU = European Union</a:t>
            </a:r>
          </a:p>
          <a:p>
            <a:r>
              <a:rPr lang="en-US" sz="1100" dirty="0">
                <a:cs typeface="Arial" panose="020B0604020202020204" pitchFamily="34" charset="0"/>
              </a:rPr>
              <a:t>CA = California (Energy Commission)</a:t>
            </a:r>
          </a:p>
          <a:p>
            <a:r>
              <a:rPr lang="en-US" sz="1100" dirty="0">
                <a:cs typeface="Arial" panose="020B0604020202020204" pitchFamily="34" charset="0"/>
              </a:rPr>
              <a:t>US DoD = United States Department of Defense</a:t>
            </a:r>
          </a:p>
        </p:txBody>
      </p:sp>
    </p:spTree>
    <p:extLst>
      <p:ext uri="{BB962C8B-B14F-4D97-AF65-F5344CB8AC3E}">
        <p14:creationId xmlns:p14="http://schemas.microsoft.com/office/powerpoint/2010/main" val="1081116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BB234-7AEC-284C-2993-82782F07D1E9}"/>
              </a:ext>
            </a:extLst>
          </p:cNvPr>
          <p:cNvSpPr>
            <a:spLocks noGrp="1"/>
          </p:cNvSpPr>
          <p:nvPr>
            <p:ph type="title"/>
          </p:nvPr>
        </p:nvSpPr>
        <p:spPr/>
        <p:txBody>
          <a:bodyPr/>
          <a:lstStyle/>
          <a:p>
            <a:r>
              <a:rPr lang="en-US" dirty="0"/>
              <a:t>$NZT (Net Zero Token) Solution</a:t>
            </a:r>
          </a:p>
        </p:txBody>
      </p:sp>
      <p:sp>
        <p:nvSpPr>
          <p:cNvPr id="4" name="Footer Placeholder 3">
            <a:extLst>
              <a:ext uri="{FF2B5EF4-FFF2-40B4-BE49-F238E27FC236}">
                <a16:creationId xmlns:a16="http://schemas.microsoft.com/office/drawing/2014/main" id="{68B0A677-B6EF-6721-00E1-9AE5E0B324AD}"/>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tint val="75000"/>
                  </a:prstClr>
                </a:solidFill>
                <a:effectLst/>
                <a:uLnTx/>
                <a:uFillTx/>
                <a:latin typeface="Proxima Nova Rg" panose="02000506030000020004" pitchFamily="50" charset="0"/>
                <a:ea typeface="+mn-ea"/>
                <a:cs typeface="+mn-cs"/>
              </a:rPr>
              <a:t>NZTWORK.com - This presentation is not an intent to sell or market securities, it is an informational presentation about a utility cryptocurrency platform</a:t>
            </a:r>
            <a:endParaRPr kumimoji="0" lang="en-US" sz="800" b="0" i="0" u="none" strike="noStrike" kern="1200" cap="none" spc="0" normalizeH="0" baseline="0" noProof="0" dirty="0">
              <a:ln>
                <a:noFill/>
              </a:ln>
              <a:solidFill>
                <a:prstClr val="black">
                  <a:tint val="75000"/>
                </a:prstClr>
              </a:solidFill>
              <a:effectLst/>
              <a:uLnTx/>
              <a:uFillTx/>
              <a:latin typeface="Proxima Nova Rg" panose="02000506030000020004" pitchFamily="50" charset="0"/>
              <a:ea typeface="+mn-ea"/>
              <a:cs typeface="+mn-cs"/>
            </a:endParaRPr>
          </a:p>
        </p:txBody>
      </p:sp>
      <p:sp>
        <p:nvSpPr>
          <p:cNvPr id="5" name="Slide Number Placeholder 4">
            <a:extLst>
              <a:ext uri="{FF2B5EF4-FFF2-40B4-BE49-F238E27FC236}">
                <a16:creationId xmlns:a16="http://schemas.microsoft.com/office/drawing/2014/main" id="{1162E1DD-9BBF-5284-DC8A-60DE577BE11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A4098E9-92C9-477D-BEAF-BDB50A38DDA1}" type="slidenum">
              <a:rPr kumimoji="0" lang="en-US" sz="1200" b="0" i="0" u="none" strike="noStrike" kern="1200" cap="none" spc="0" normalizeH="0" baseline="0" noProof="0" smtClean="0">
                <a:ln>
                  <a:noFill/>
                </a:ln>
                <a:solidFill>
                  <a:prstClr val="black">
                    <a:tint val="75000"/>
                  </a:prstClr>
                </a:solidFill>
                <a:effectLst/>
                <a:uLnTx/>
                <a:uFillTx/>
                <a:latin typeface="Proxima Nova Rg"/>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Proxima Nova Rg"/>
              <a:ea typeface="+mn-ea"/>
              <a:cs typeface="+mn-cs"/>
            </a:endParaRPr>
          </a:p>
        </p:txBody>
      </p:sp>
      <p:sp>
        <p:nvSpPr>
          <p:cNvPr id="6" name="TextBox 5">
            <a:extLst>
              <a:ext uri="{FF2B5EF4-FFF2-40B4-BE49-F238E27FC236}">
                <a16:creationId xmlns:a16="http://schemas.microsoft.com/office/drawing/2014/main" id="{18BBFC45-C9FE-37E7-D2C9-B8400AF5DA99}"/>
              </a:ext>
            </a:extLst>
          </p:cNvPr>
          <p:cNvSpPr txBox="1"/>
          <p:nvPr/>
        </p:nvSpPr>
        <p:spPr>
          <a:xfrm>
            <a:off x="609600" y="1065229"/>
            <a:ext cx="8534400" cy="43088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7617A"/>
                </a:solidFill>
                <a:effectLst/>
                <a:uLnTx/>
                <a:uFillTx/>
                <a:latin typeface="Proxima Nova Rg"/>
                <a:ea typeface="+mn-ea"/>
                <a:cs typeface="+mn-cs"/>
              </a:rPr>
              <a:t>NZTwork is a decentralized hyper network of </a:t>
            </a:r>
            <a:r>
              <a:rPr kumimoji="0" lang="en-US" sz="1400" b="1" i="0" u="none" strike="noStrike" kern="1200" cap="none" spc="0" normalizeH="0" baseline="0" noProof="0" dirty="0">
                <a:ln>
                  <a:noFill/>
                </a:ln>
                <a:solidFill>
                  <a:srgbClr val="37617A"/>
                </a:solidFill>
                <a:effectLst/>
                <a:uLnTx/>
                <a:uFillTx/>
                <a:latin typeface="Proxima Nova Rg"/>
                <a:ea typeface="+mn-ea"/>
                <a:cs typeface="+mn-cs"/>
              </a:rPr>
              <a:t>real-time</a:t>
            </a:r>
            <a:r>
              <a:rPr kumimoji="0" lang="en-US" sz="1400" b="0" i="0" u="none" strike="noStrike" kern="1200" cap="none" spc="0" normalizeH="0" baseline="0" noProof="0" dirty="0">
                <a:ln>
                  <a:noFill/>
                </a:ln>
                <a:solidFill>
                  <a:srgbClr val="37617A"/>
                </a:solidFill>
                <a:effectLst/>
                <a:uLnTx/>
                <a:uFillTx/>
                <a:latin typeface="Proxima Nova Rg"/>
                <a:ea typeface="+mn-ea"/>
                <a:cs typeface="+mn-cs"/>
              </a:rPr>
              <a:t> environmental sensor data collection on blockchain.  Accurately and verifiably reporting carbon use, behavioral savings, efficiency, efficacy, health and wellbeing.</a:t>
            </a:r>
          </a:p>
        </p:txBody>
      </p:sp>
      <p:sp>
        <p:nvSpPr>
          <p:cNvPr id="7" name="Rectangle: Rounded Corners 6">
            <a:extLst>
              <a:ext uri="{FF2B5EF4-FFF2-40B4-BE49-F238E27FC236}">
                <a16:creationId xmlns:a16="http://schemas.microsoft.com/office/drawing/2014/main" id="{9F401439-BAC8-D32F-FFE5-8E0A3F1561D2}"/>
              </a:ext>
            </a:extLst>
          </p:cNvPr>
          <p:cNvSpPr/>
          <p:nvPr/>
        </p:nvSpPr>
        <p:spPr>
          <a:xfrm>
            <a:off x="609599" y="1795550"/>
            <a:ext cx="10972800" cy="4239490"/>
          </a:xfrm>
          <a:prstGeom prst="roundRect">
            <a:avLst>
              <a:gd name="adj" fmla="val 3624"/>
            </a:avLst>
          </a:prstGeom>
          <a:solidFill>
            <a:schemeClr val="bg1"/>
          </a:solidFill>
          <a:ln>
            <a:noFill/>
          </a:ln>
          <a:effectLst>
            <a:outerShdw blurRad="1270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8" name="Rectangle: Top Corners Rounded 7">
            <a:extLst>
              <a:ext uri="{FF2B5EF4-FFF2-40B4-BE49-F238E27FC236}">
                <a16:creationId xmlns:a16="http://schemas.microsoft.com/office/drawing/2014/main" id="{E2A177BF-6725-9C18-EA1F-D02C75620460}"/>
              </a:ext>
            </a:extLst>
          </p:cNvPr>
          <p:cNvSpPr/>
          <p:nvPr/>
        </p:nvSpPr>
        <p:spPr>
          <a:xfrm flipH="1">
            <a:off x="907871" y="1687224"/>
            <a:ext cx="2644953" cy="108326"/>
          </a:xfrm>
          <a:prstGeom prst="round2SameRect">
            <a:avLst>
              <a:gd name="adj1" fmla="val 50000"/>
              <a:gd name="adj2" fmla="val 0"/>
            </a:avLst>
          </a:prstGeom>
          <a:solidFill>
            <a:schemeClr val="tx1">
              <a:lumMod val="50000"/>
              <a:lumOff val="50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9" name="Rectangle: Top Corners Rounded 8">
            <a:extLst>
              <a:ext uri="{FF2B5EF4-FFF2-40B4-BE49-F238E27FC236}">
                <a16:creationId xmlns:a16="http://schemas.microsoft.com/office/drawing/2014/main" id="{86E8CB89-80D1-9719-C508-8069FD4C0412}"/>
              </a:ext>
            </a:extLst>
          </p:cNvPr>
          <p:cNvSpPr/>
          <p:nvPr/>
        </p:nvSpPr>
        <p:spPr>
          <a:xfrm rot="10800000">
            <a:off x="986311" y="1687219"/>
            <a:ext cx="2483964" cy="379705"/>
          </a:xfrm>
          <a:prstGeom prst="round2SameRect">
            <a:avLst>
              <a:gd name="adj1" fmla="val 17507"/>
              <a:gd name="adj2" fmla="val 0"/>
            </a:avLst>
          </a:prstGeom>
          <a:solidFill>
            <a:schemeClr val="tx1">
              <a:lumMod val="85000"/>
              <a:lumOff val="15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10" name="TextBox 9">
            <a:extLst>
              <a:ext uri="{FF2B5EF4-FFF2-40B4-BE49-F238E27FC236}">
                <a16:creationId xmlns:a16="http://schemas.microsoft.com/office/drawing/2014/main" id="{5FE49E7C-6B38-A94E-AFBD-B9F4579E3000}"/>
              </a:ext>
            </a:extLst>
          </p:cNvPr>
          <p:cNvSpPr txBox="1"/>
          <p:nvPr/>
        </p:nvSpPr>
        <p:spPr>
          <a:xfrm>
            <a:off x="1181375" y="1753962"/>
            <a:ext cx="2093835" cy="24622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Proxima Nova Rg"/>
                <a:ea typeface="+mn-ea"/>
                <a:cs typeface="+mn-cs"/>
              </a:rPr>
              <a:t>The Roadmap</a:t>
            </a:r>
          </a:p>
        </p:txBody>
      </p:sp>
      <p:sp>
        <p:nvSpPr>
          <p:cNvPr id="13" name="TextBox 12">
            <a:extLst>
              <a:ext uri="{FF2B5EF4-FFF2-40B4-BE49-F238E27FC236}">
                <a16:creationId xmlns:a16="http://schemas.microsoft.com/office/drawing/2014/main" id="{33793178-1CC2-5FDA-E6EB-F023D5E03027}"/>
              </a:ext>
            </a:extLst>
          </p:cNvPr>
          <p:cNvSpPr txBox="1"/>
          <p:nvPr/>
        </p:nvSpPr>
        <p:spPr>
          <a:xfrm>
            <a:off x="1752600" y="2753578"/>
            <a:ext cx="2206541" cy="646331"/>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Raise </a:t>
            </a:r>
            <a:r>
              <a:rPr kumimoji="0" lang="en-US" sz="1400" b="0" i="0" u="none" strike="noStrike" kern="1200" cap="none" spc="0" normalizeH="0" baseline="0" noProof="0" dirty="0">
                <a:ln>
                  <a:noFill/>
                </a:ln>
                <a:solidFill>
                  <a:srgbClr val="FFC000"/>
                </a:solidFill>
                <a:effectLst/>
                <a:uLnTx/>
                <a:uFillTx/>
                <a:latin typeface="Proxima Nova Rg"/>
                <a:ea typeface="+mn-ea"/>
                <a:cs typeface="+mn-cs"/>
              </a:rPr>
              <a:t>$17.5M </a:t>
            </a:r>
            <a:r>
              <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in token pre-sales to finish product and launch $NZTwork</a:t>
            </a:r>
          </a:p>
        </p:txBody>
      </p:sp>
      <p:sp>
        <p:nvSpPr>
          <p:cNvPr id="16" name="TextBox 15">
            <a:extLst>
              <a:ext uri="{FF2B5EF4-FFF2-40B4-BE49-F238E27FC236}">
                <a16:creationId xmlns:a16="http://schemas.microsoft.com/office/drawing/2014/main" id="{C03C6125-0CC4-A118-3975-23FEE272D3EA}"/>
              </a:ext>
            </a:extLst>
          </p:cNvPr>
          <p:cNvSpPr txBox="1"/>
          <p:nvPr/>
        </p:nvSpPr>
        <p:spPr>
          <a:xfrm>
            <a:off x="5338240" y="2753578"/>
            <a:ext cx="2206541" cy="861774"/>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Generate </a:t>
            </a:r>
            <a:r>
              <a:rPr kumimoji="0" lang="en-US" sz="1400" b="0" i="0" u="none" strike="noStrike" kern="1200" cap="none" spc="0" normalizeH="0" baseline="0" noProof="0" dirty="0">
                <a:ln>
                  <a:noFill/>
                </a:ln>
                <a:solidFill>
                  <a:srgbClr val="FFC000"/>
                </a:solidFill>
                <a:effectLst/>
                <a:uLnTx/>
                <a:uFillTx/>
                <a:latin typeface="Proxima Nova Rg"/>
                <a:ea typeface="+mn-ea"/>
                <a:cs typeface="+mn-cs"/>
              </a:rPr>
              <a:t>data that is valuable to industry </a:t>
            </a:r>
            <a:r>
              <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such as utilities, ESG, healthcare, insurance and smart cities</a:t>
            </a:r>
          </a:p>
        </p:txBody>
      </p:sp>
      <p:sp>
        <p:nvSpPr>
          <p:cNvPr id="19" name="TextBox 18">
            <a:extLst>
              <a:ext uri="{FF2B5EF4-FFF2-40B4-BE49-F238E27FC236}">
                <a16:creationId xmlns:a16="http://schemas.microsoft.com/office/drawing/2014/main" id="{560F955F-C3A1-C29F-97B4-17D218E3BD49}"/>
              </a:ext>
            </a:extLst>
          </p:cNvPr>
          <p:cNvSpPr txBox="1"/>
          <p:nvPr/>
        </p:nvSpPr>
        <p:spPr>
          <a:xfrm>
            <a:off x="8923883" y="2753578"/>
            <a:ext cx="2206541" cy="861774"/>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Create algorithms, certified carbon credits, near </a:t>
            </a:r>
            <a:r>
              <a:rPr kumimoji="0" lang="en-US" sz="1400" b="0" i="0" u="none" strike="noStrike" kern="1200" cap="none" spc="0" normalizeH="0" baseline="0" noProof="0" dirty="0">
                <a:ln>
                  <a:noFill/>
                </a:ln>
                <a:solidFill>
                  <a:srgbClr val="FFC000"/>
                </a:solidFill>
                <a:effectLst/>
                <a:uLnTx/>
                <a:uFillTx/>
                <a:latin typeface="Proxima Nova Rg"/>
                <a:ea typeface="+mn-ea"/>
                <a:cs typeface="+mn-cs"/>
              </a:rPr>
              <a:t>real-time data collection</a:t>
            </a:r>
            <a:r>
              <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 and 2-way AI enabled automation</a:t>
            </a:r>
          </a:p>
        </p:txBody>
      </p:sp>
      <p:sp>
        <p:nvSpPr>
          <p:cNvPr id="22" name="TextBox 21">
            <a:extLst>
              <a:ext uri="{FF2B5EF4-FFF2-40B4-BE49-F238E27FC236}">
                <a16:creationId xmlns:a16="http://schemas.microsoft.com/office/drawing/2014/main" id="{4FA92DA3-952E-3BE7-BC33-B7D6B1B872C3}"/>
              </a:ext>
            </a:extLst>
          </p:cNvPr>
          <p:cNvSpPr txBox="1"/>
          <p:nvPr/>
        </p:nvSpPr>
        <p:spPr>
          <a:xfrm>
            <a:off x="1752600" y="4507182"/>
            <a:ext cx="2206541" cy="1077218"/>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Create </a:t>
            </a:r>
            <a:r>
              <a:rPr kumimoji="0" lang="en-US" sz="1400" b="0" i="0" u="none" strike="noStrike" kern="1200" cap="none" spc="0" normalizeH="0" baseline="0" noProof="0" dirty="0">
                <a:ln>
                  <a:noFill/>
                </a:ln>
                <a:solidFill>
                  <a:srgbClr val="FFC000"/>
                </a:solidFill>
                <a:effectLst/>
                <a:uLnTx/>
                <a:uFillTx/>
                <a:latin typeface="Proxima Nova Rg"/>
                <a:ea typeface="+mn-ea"/>
                <a:cs typeface="+mn-cs"/>
              </a:rPr>
              <a:t>user incentives </a:t>
            </a:r>
            <a:r>
              <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and mining rewards to rapidly populate hyper-scale network coverage and data production</a:t>
            </a:r>
          </a:p>
        </p:txBody>
      </p:sp>
      <p:sp>
        <p:nvSpPr>
          <p:cNvPr id="25" name="TextBox 24">
            <a:extLst>
              <a:ext uri="{FF2B5EF4-FFF2-40B4-BE49-F238E27FC236}">
                <a16:creationId xmlns:a16="http://schemas.microsoft.com/office/drawing/2014/main" id="{41575393-94B8-7BE4-2761-84695FF9E3B5}"/>
              </a:ext>
            </a:extLst>
          </p:cNvPr>
          <p:cNvSpPr txBox="1"/>
          <p:nvPr/>
        </p:nvSpPr>
        <p:spPr>
          <a:xfrm>
            <a:off x="5338240" y="4507182"/>
            <a:ext cx="2206541" cy="861774"/>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Create behavioral reductions, reducing CO2 emissions, generating $CCT </a:t>
            </a:r>
            <a:r>
              <a:rPr kumimoji="0" lang="en-US" sz="1400" b="0" i="0" u="none" strike="noStrike" kern="1200" cap="none" spc="0" normalizeH="0" baseline="0" noProof="0" dirty="0">
                <a:ln>
                  <a:noFill/>
                </a:ln>
                <a:solidFill>
                  <a:srgbClr val="FFC000"/>
                </a:solidFill>
                <a:effectLst/>
                <a:uLnTx/>
                <a:uFillTx/>
                <a:latin typeface="Proxima Nova Rg"/>
                <a:ea typeface="+mn-ea"/>
                <a:cs typeface="+mn-cs"/>
              </a:rPr>
              <a:t>certified</a:t>
            </a:r>
            <a:r>
              <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 </a:t>
            </a:r>
            <a:r>
              <a:rPr kumimoji="0" lang="en-US" sz="1400" b="0" i="0" u="none" strike="noStrike" kern="1200" cap="none" spc="0" normalizeH="0" baseline="0" noProof="0" dirty="0">
                <a:ln>
                  <a:noFill/>
                </a:ln>
                <a:solidFill>
                  <a:srgbClr val="FFC000"/>
                </a:solidFill>
                <a:effectLst/>
                <a:uLnTx/>
                <a:uFillTx/>
                <a:latin typeface="Proxima Nova Rg"/>
                <a:ea typeface="+mn-ea"/>
                <a:cs typeface="+mn-cs"/>
              </a:rPr>
              <a:t>carbon credits</a:t>
            </a:r>
          </a:p>
        </p:txBody>
      </p:sp>
      <p:sp>
        <p:nvSpPr>
          <p:cNvPr id="28" name="TextBox 27">
            <a:extLst>
              <a:ext uri="{FF2B5EF4-FFF2-40B4-BE49-F238E27FC236}">
                <a16:creationId xmlns:a16="http://schemas.microsoft.com/office/drawing/2014/main" id="{F1437C40-ADF5-A5DC-4927-3DD320E2B1F6}"/>
              </a:ext>
            </a:extLst>
          </p:cNvPr>
          <p:cNvSpPr txBox="1"/>
          <p:nvPr/>
        </p:nvSpPr>
        <p:spPr>
          <a:xfrm>
            <a:off x="8923883" y="4507182"/>
            <a:ext cx="2206541" cy="646331"/>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Create first </a:t>
            </a:r>
            <a:r>
              <a:rPr kumimoji="0" lang="en-US" sz="1400" b="0" i="0" u="none" strike="noStrike" kern="1200" cap="none" spc="0" normalizeH="0" baseline="0" noProof="0" dirty="0">
                <a:ln>
                  <a:noFill/>
                </a:ln>
                <a:solidFill>
                  <a:srgbClr val="FFC000"/>
                </a:solidFill>
                <a:effectLst/>
                <a:uLnTx/>
                <a:uFillTx/>
                <a:latin typeface="Proxima Nova Rg"/>
                <a:ea typeface="+mn-ea"/>
                <a:cs typeface="+mn-cs"/>
              </a:rPr>
              <a:t>decentralized Edge data storage </a:t>
            </a:r>
            <a:r>
              <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network with IoT blockchain</a:t>
            </a:r>
          </a:p>
        </p:txBody>
      </p:sp>
      <p:sp>
        <p:nvSpPr>
          <p:cNvPr id="33" name="Rectangle: Top Corners Rounded 32">
            <a:extLst>
              <a:ext uri="{FF2B5EF4-FFF2-40B4-BE49-F238E27FC236}">
                <a16:creationId xmlns:a16="http://schemas.microsoft.com/office/drawing/2014/main" id="{91CEAFCE-DCB7-E8B4-9106-EF5EC73DE472}"/>
              </a:ext>
            </a:extLst>
          </p:cNvPr>
          <p:cNvSpPr/>
          <p:nvPr/>
        </p:nvSpPr>
        <p:spPr>
          <a:xfrm flipH="1" flipV="1">
            <a:off x="10078924" y="1795550"/>
            <a:ext cx="1251755" cy="108326"/>
          </a:xfrm>
          <a:prstGeom prst="round2SameRect">
            <a:avLst>
              <a:gd name="adj1" fmla="val 50000"/>
              <a:gd name="adj2" fmla="val 0"/>
            </a:avLst>
          </a:prstGeom>
          <a:solidFill>
            <a:schemeClr val="tx2"/>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32" name="Rectangle: Top Corners Rounded 31">
            <a:extLst>
              <a:ext uri="{FF2B5EF4-FFF2-40B4-BE49-F238E27FC236}">
                <a16:creationId xmlns:a16="http://schemas.microsoft.com/office/drawing/2014/main" id="{4FC04F75-8E83-2796-6CB1-D5E9FA9AD887}"/>
              </a:ext>
            </a:extLst>
          </p:cNvPr>
          <p:cNvSpPr/>
          <p:nvPr/>
        </p:nvSpPr>
        <p:spPr>
          <a:xfrm>
            <a:off x="10205504" y="822960"/>
            <a:ext cx="998595" cy="1080916"/>
          </a:xfrm>
          <a:prstGeom prst="round2SameRect">
            <a:avLst>
              <a:gd name="adj1" fmla="val 50000"/>
              <a:gd name="adj2" fmla="val 0"/>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cxnSp>
        <p:nvCxnSpPr>
          <p:cNvPr id="35" name="Straight Connector 34">
            <a:extLst>
              <a:ext uri="{FF2B5EF4-FFF2-40B4-BE49-F238E27FC236}">
                <a16:creationId xmlns:a16="http://schemas.microsoft.com/office/drawing/2014/main" id="{8AF914EC-909F-743A-A240-2D558360619A}"/>
              </a:ext>
            </a:extLst>
          </p:cNvPr>
          <p:cNvCxnSpPr>
            <a:cxnSpLocks/>
          </p:cNvCxnSpPr>
          <p:nvPr/>
        </p:nvCxnSpPr>
        <p:spPr>
          <a:xfrm>
            <a:off x="4997048" y="2530070"/>
            <a:ext cx="25391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AA94D85-F69D-C02E-4C65-C7B846E9408F}"/>
              </a:ext>
            </a:extLst>
          </p:cNvPr>
          <p:cNvCxnSpPr>
            <a:cxnSpLocks/>
          </p:cNvCxnSpPr>
          <p:nvPr/>
        </p:nvCxnSpPr>
        <p:spPr>
          <a:xfrm>
            <a:off x="4997048" y="4283674"/>
            <a:ext cx="25391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65B162F-7671-5CE2-BFA5-8BF4E95A4A46}"/>
              </a:ext>
            </a:extLst>
          </p:cNvPr>
          <p:cNvCxnSpPr>
            <a:cxnSpLocks/>
          </p:cNvCxnSpPr>
          <p:nvPr/>
        </p:nvCxnSpPr>
        <p:spPr>
          <a:xfrm>
            <a:off x="1411408" y="2530070"/>
            <a:ext cx="25391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ECA0B69-AE37-FA8B-5B73-18BC773E8AEE}"/>
              </a:ext>
            </a:extLst>
          </p:cNvPr>
          <p:cNvCxnSpPr>
            <a:cxnSpLocks/>
          </p:cNvCxnSpPr>
          <p:nvPr/>
        </p:nvCxnSpPr>
        <p:spPr>
          <a:xfrm>
            <a:off x="1411408" y="4283674"/>
            <a:ext cx="25391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F2BADFB-35AC-A410-8E7A-39C50860D0D3}"/>
              </a:ext>
            </a:extLst>
          </p:cNvPr>
          <p:cNvCxnSpPr>
            <a:cxnSpLocks/>
          </p:cNvCxnSpPr>
          <p:nvPr/>
        </p:nvCxnSpPr>
        <p:spPr>
          <a:xfrm>
            <a:off x="8582691" y="2530070"/>
            <a:ext cx="25391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A25A25E-2286-5DBE-F160-888477BDF412}"/>
              </a:ext>
            </a:extLst>
          </p:cNvPr>
          <p:cNvCxnSpPr>
            <a:cxnSpLocks/>
          </p:cNvCxnSpPr>
          <p:nvPr/>
        </p:nvCxnSpPr>
        <p:spPr>
          <a:xfrm>
            <a:off x="8582691" y="4283674"/>
            <a:ext cx="25391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E20B0B9F-DBC4-4CC1-F0C2-DCC251A5A4F0}"/>
              </a:ext>
            </a:extLst>
          </p:cNvPr>
          <p:cNvGrpSpPr/>
          <p:nvPr/>
        </p:nvGrpSpPr>
        <p:grpSpPr>
          <a:xfrm>
            <a:off x="10486781" y="1205537"/>
            <a:ext cx="436039" cy="398599"/>
            <a:chOff x="3395663" y="1839105"/>
            <a:chExt cx="360363" cy="329421"/>
          </a:xfrm>
          <a:solidFill>
            <a:schemeClr val="bg1"/>
          </a:solidFill>
        </p:grpSpPr>
        <p:sp>
          <p:nvSpPr>
            <p:cNvPr id="44" name="Freeform 51">
              <a:extLst>
                <a:ext uri="{FF2B5EF4-FFF2-40B4-BE49-F238E27FC236}">
                  <a16:creationId xmlns:a16="http://schemas.microsoft.com/office/drawing/2014/main" id="{FDB6AF24-4484-1037-1667-0D999F6B8A98}"/>
                </a:ext>
              </a:extLst>
            </p:cNvPr>
            <p:cNvSpPr>
              <a:spLocks noEditPoints="1"/>
            </p:cNvSpPr>
            <p:nvPr/>
          </p:nvSpPr>
          <p:spPr bwMode="auto">
            <a:xfrm>
              <a:off x="3395663" y="2019300"/>
              <a:ext cx="76200" cy="134938"/>
            </a:xfrm>
            <a:custGeom>
              <a:avLst/>
              <a:gdLst>
                <a:gd name="T0" fmla="*/ 297 w 330"/>
                <a:gd name="T1" fmla="*/ 595 h 595"/>
                <a:gd name="T2" fmla="*/ 33 w 330"/>
                <a:gd name="T3" fmla="*/ 595 h 595"/>
                <a:gd name="T4" fmla="*/ 33 w 330"/>
                <a:gd name="T5" fmla="*/ 595 h 595"/>
                <a:gd name="T6" fmla="*/ 26 w 330"/>
                <a:gd name="T7" fmla="*/ 594 h 595"/>
                <a:gd name="T8" fmla="*/ 20 w 330"/>
                <a:gd name="T9" fmla="*/ 592 h 595"/>
                <a:gd name="T10" fmla="*/ 14 w 330"/>
                <a:gd name="T11" fmla="*/ 589 h 595"/>
                <a:gd name="T12" fmla="*/ 9 w 330"/>
                <a:gd name="T13" fmla="*/ 586 h 595"/>
                <a:gd name="T14" fmla="*/ 5 w 330"/>
                <a:gd name="T15" fmla="*/ 581 h 595"/>
                <a:gd name="T16" fmla="*/ 2 w 330"/>
                <a:gd name="T17" fmla="*/ 574 h 595"/>
                <a:gd name="T18" fmla="*/ 0 w 330"/>
                <a:gd name="T19" fmla="*/ 568 h 595"/>
                <a:gd name="T20" fmla="*/ 0 w 330"/>
                <a:gd name="T21" fmla="*/ 562 h 595"/>
                <a:gd name="T22" fmla="*/ 0 w 330"/>
                <a:gd name="T23" fmla="*/ 33 h 595"/>
                <a:gd name="T24" fmla="*/ 0 w 330"/>
                <a:gd name="T25" fmla="*/ 33 h 595"/>
                <a:gd name="T26" fmla="*/ 0 w 330"/>
                <a:gd name="T27" fmla="*/ 26 h 595"/>
                <a:gd name="T28" fmla="*/ 2 w 330"/>
                <a:gd name="T29" fmla="*/ 20 h 595"/>
                <a:gd name="T30" fmla="*/ 5 w 330"/>
                <a:gd name="T31" fmla="*/ 15 h 595"/>
                <a:gd name="T32" fmla="*/ 9 w 330"/>
                <a:gd name="T33" fmla="*/ 9 h 595"/>
                <a:gd name="T34" fmla="*/ 14 w 330"/>
                <a:gd name="T35" fmla="*/ 5 h 595"/>
                <a:gd name="T36" fmla="*/ 20 w 330"/>
                <a:gd name="T37" fmla="*/ 2 h 595"/>
                <a:gd name="T38" fmla="*/ 26 w 330"/>
                <a:gd name="T39" fmla="*/ 1 h 595"/>
                <a:gd name="T40" fmla="*/ 33 w 330"/>
                <a:gd name="T41" fmla="*/ 0 h 595"/>
                <a:gd name="T42" fmla="*/ 297 w 330"/>
                <a:gd name="T43" fmla="*/ 0 h 595"/>
                <a:gd name="T44" fmla="*/ 297 w 330"/>
                <a:gd name="T45" fmla="*/ 0 h 595"/>
                <a:gd name="T46" fmla="*/ 304 w 330"/>
                <a:gd name="T47" fmla="*/ 1 h 595"/>
                <a:gd name="T48" fmla="*/ 310 w 330"/>
                <a:gd name="T49" fmla="*/ 2 h 595"/>
                <a:gd name="T50" fmla="*/ 316 w 330"/>
                <a:gd name="T51" fmla="*/ 5 h 595"/>
                <a:gd name="T52" fmla="*/ 321 w 330"/>
                <a:gd name="T53" fmla="*/ 9 h 595"/>
                <a:gd name="T54" fmla="*/ 325 w 330"/>
                <a:gd name="T55" fmla="*/ 15 h 595"/>
                <a:gd name="T56" fmla="*/ 328 w 330"/>
                <a:gd name="T57" fmla="*/ 20 h 595"/>
                <a:gd name="T58" fmla="*/ 330 w 330"/>
                <a:gd name="T59" fmla="*/ 26 h 595"/>
                <a:gd name="T60" fmla="*/ 330 w 330"/>
                <a:gd name="T61" fmla="*/ 33 h 595"/>
                <a:gd name="T62" fmla="*/ 330 w 330"/>
                <a:gd name="T63" fmla="*/ 562 h 595"/>
                <a:gd name="T64" fmla="*/ 330 w 330"/>
                <a:gd name="T65" fmla="*/ 562 h 595"/>
                <a:gd name="T66" fmla="*/ 330 w 330"/>
                <a:gd name="T67" fmla="*/ 568 h 595"/>
                <a:gd name="T68" fmla="*/ 328 w 330"/>
                <a:gd name="T69" fmla="*/ 574 h 595"/>
                <a:gd name="T70" fmla="*/ 325 w 330"/>
                <a:gd name="T71" fmla="*/ 581 h 595"/>
                <a:gd name="T72" fmla="*/ 321 w 330"/>
                <a:gd name="T73" fmla="*/ 586 h 595"/>
                <a:gd name="T74" fmla="*/ 316 w 330"/>
                <a:gd name="T75" fmla="*/ 589 h 595"/>
                <a:gd name="T76" fmla="*/ 310 w 330"/>
                <a:gd name="T77" fmla="*/ 592 h 595"/>
                <a:gd name="T78" fmla="*/ 304 w 330"/>
                <a:gd name="T79" fmla="*/ 594 h 595"/>
                <a:gd name="T80" fmla="*/ 297 w 330"/>
                <a:gd name="T81" fmla="*/ 595 h 595"/>
                <a:gd name="T82" fmla="*/ 297 w 330"/>
                <a:gd name="T83" fmla="*/ 595 h 595"/>
                <a:gd name="T84" fmla="*/ 66 w 330"/>
                <a:gd name="T85" fmla="*/ 529 h 595"/>
                <a:gd name="T86" fmla="*/ 264 w 330"/>
                <a:gd name="T87" fmla="*/ 529 h 595"/>
                <a:gd name="T88" fmla="*/ 264 w 330"/>
                <a:gd name="T89" fmla="*/ 66 h 595"/>
                <a:gd name="T90" fmla="*/ 66 w 330"/>
                <a:gd name="T91" fmla="*/ 66 h 595"/>
                <a:gd name="T92" fmla="*/ 66 w 330"/>
                <a:gd name="T93" fmla="*/ 52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595">
                  <a:moveTo>
                    <a:pt x="297" y="595"/>
                  </a:moveTo>
                  <a:lnTo>
                    <a:pt x="33" y="595"/>
                  </a:lnTo>
                  <a:lnTo>
                    <a:pt x="33" y="595"/>
                  </a:lnTo>
                  <a:lnTo>
                    <a:pt x="26" y="594"/>
                  </a:lnTo>
                  <a:lnTo>
                    <a:pt x="20" y="592"/>
                  </a:lnTo>
                  <a:lnTo>
                    <a:pt x="14" y="589"/>
                  </a:lnTo>
                  <a:lnTo>
                    <a:pt x="9" y="586"/>
                  </a:lnTo>
                  <a:lnTo>
                    <a:pt x="5" y="581"/>
                  </a:lnTo>
                  <a:lnTo>
                    <a:pt x="2" y="574"/>
                  </a:lnTo>
                  <a:lnTo>
                    <a:pt x="0" y="568"/>
                  </a:lnTo>
                  <a:lnTo>
                    <a:pt x="0" y="562"/>
                  </a:lnTo>
                  <a:lnTo>
                    <a:pt x="0" y="33"/>
                  </a:lnTo>
                  <a:lnTo>
                    <a:pt x="0" y="33"/>
                  </a:lnTo>
                  <a:lnTo>
                    <a:pt x="0" y="26"/>
                  </a:lnTo>
                  <a:lnTo>
                    <a:pt x="2" y="20"/>
                  </a:lnTo>
                  <a:lnTo>
                    <a:pt x="5" y="15"/>
                  </a:lnTo>
                  <a:lnTo>
                    <a:pt x="9" y="9"/>
                  </a:lnTo>
                  <a:lnTo>
                    <a:pt x="14" y="5"/>
                  </a:lnTo>
                  <a:lnTo>
                    <a:pt x="20" y="2"/>
                  </a:lnTo>
                  <a:lnTo>
                    <a:pt x="26" y="1"/>
                  </a:lnTo>
                  <a:lnTo>
                    <a:pt x="33" y="0"/>
                  </a:lnTo>
                  <a:lnTo>
                    <a:pt x="297" y="0"/>
                  </a:lnTo>
                  <a:lnTo>
                    <a:pt x="297" y="0"/>
                  </a:lnTo>
                  <a:lnTo>
                    <a:pt x="304" y="1"/>
                  </a:lnTo>
                  <a:lnTo>
                    <a:pt x="310" y="2"/>
                  </a:lnTo>
                  <a:lnTo>
                    <a:pt x="316" y="5"/>
                  </a:lnTo>
                  <a:lnTo>
                    <a:pt x="321" y="9"/>
                  </a:lnTo>
                  <a:lnTo>
                    <a:pt x="325" y="15"/>
                  </a:lnTo>
                  <a:lnTo>
                    <a:pt x="328" y="20"/>
                  </a:lnTo>
                  <a:lnTo>
                    <a:pt x="330" y="26"/>
                  </a:lnTo>
                  <a:lnTo>
                    <a:pt x="330" y="33"/>
                  </a:lnTo>
                  <a:lnTo>
                    <a:pt x="330" y="562"/>
                  </a:lnTo>
                  <a:lnTo>
                    <a:pt x="330" y="562"/>
                  </a:lnTo>
                  <a:lnTo>
                    <a:pt x="330" y="568"/>
                  </a:lnTo>
                  <a:lnTo>
                    <a:pt x="328" y="574"/>
                  </a:lnTo>
                  <a:lnTo>
                    <a:pt x="325" y="581"/>
                  </a:lnTo>
                  <a:lnTo>
                    <a:pt x="321" y="586"/>
                  </a:lnTo>
                  <a:lnTo>
                    <a:pt x="316" y="589"/>
                  </a:lnTo>
                  <a:lnTo>
                    <a:pt x="310" y="592"/>
                  </a:lnTo>
                  <a:lnTo>
                    <a:pt x="304" y="594"/>
                  </a:lnTo>
                  <a:lnTo>
                    <a:pt x="297" y="595"/>
                  </a:lnTo>
                  <a:lnTo>
                    <a:pt x="297" y="595"/>
                  </a:lnTo>
                  <a:close/>
                  <a:moveTo>
                    <a:pt x="66" y="529"/>
                  </a:moveTo>
                  <a:lnTo>
                    <a:pt x="264" y="529"/>
                  </a:lnTo>
                  <a:lnTo>
                    <a:pt x="264" y="66"/>
                  </a:lnTo>
                  <a:lnTo>
                    <a:pt x="66" y="66"/>
                  </a:lnTo>
                  <a:lnTo>
                    <a:pt x="66" y="5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5" name="Freeform 52">
              <a:extLst>
                <a:ext uri="{FF2B5EF4-FFF2-40B4-BE49-F238E27FC236}">
                  <a16:creationId xmlns:a16="http://schemas.microsoft.com/office/drawing/2014/main" id="{F7C422D1-BE43-F969-D084-B9A0E0EA8CE4}"/>
                </a:ext>
              </a:extLst>
            </p:cNvPr>
            <p:cNvSpPr>
              <a:spLocks/>
            </p:cNvSpPr>
            <p:nvPr/>
          </p:nvSpPr>
          <p:spPr bwMode="auto">
            <a:xfrm>
              <a:off x="3455988" y="2062163"/>
              <a:ext cx="300038" cy="106363"/>
            </a:xfrm>
            <a:custGeom>
              <a:avLst/>
              <a:gdLst>
                <a:gd name="T0" fmla="*/ 562 w 1322"/>
                <a:gd name="T1" fmla="*/ 467 h 468"/>
                <a:gd name="T2" fmla="*/ 512 w 1322"/>
                <a:gd name="T3" fmla="*/ 462 h 468"/>
                <a:gd name="T4" fmla="*/ 396 w 1322"/>
                <a:gd name="T5" fmla="*/ 432 h 468"/>
                <a:gd name="T6" fmla="*/ 240 w 1322"/>
                <a:gd name="T7" fmla="*/ 379 h 468"/>
                <a:gd name="T8" fmla="*/ 23 w 1322"/>
                <a:gd name="T9" fmla="*/ 304 h 468"/>
                <a:gd name="T10" fmla="*/ 7 w 1322"/>
                <a:gd name="T11" fmla="*/ 293 h 468"/>
                <a:gd name="T12" fmla="*/ 0 w 1322"/>
                <a:gd name="T13" fmla="*/ 276 h 468"/>
                <a:gd name="T14" fmla="*/ 2 w 1322"/>
                <a:gd name="T15" fmla="*/ 262 h 468"/>
                <a:gd name="T16" fmla="*/ 13 w 1322"/>
                <a:gd name="T17" fmla="*/ 247 h 468"/>
                <a:gd name="T18" fmla="*/ 31 w 1322"/>
                <a:gd name="T19" fmla="*/ 239 h 468"/>
                <a:gd name="T20" fmla="*/ 43 w 1322"/>
                <a:gd name="T21" fmla="*/ 242 h 468"/>
                <a:gd name="T22" fmla="*/ 262 w 1322"/>
                <a:gd name="T23" fmla="*/ 316 h 468"/>
                <a:gd name="T24" fmla="*/ 462 w 1322"/>
                <a:gd name="T25" fmla="*/ 382 h 468"/>
                <a:gd name="T26" fmla="*/ 535 w 1322"/>
                <a:gd name="T27" fmla="*/ 397 h 468"/>
                <a:gd name="T28" fmla="*/ 582 w 1322"/>
                <a:gd name="T29" fmla="*/ 400 h 468"/>
                <a:gd name="T30" fmla="*/ 629 w 1322"/>
                <a:gd name="T31" fmla="*/ 395 h 468"/>
                <a:gd name="T32" fmla="*/ 678 w 1322"/>
                <a:gd name="T33" fmla="*/ 381 h 468"/>
                <a:gd name="T34" fmla="*/ 772 w 1322"/>
                <a:gd name="T35" fmla="*/ 341 h 468"/>
                <a:gd name="T36" fmla="*/ 925 w 1322"/>
                <a:gd name="T37" fmla="*/ 260 h 468"/>
                <a:gd name="T38" fmla="*/ 1231 w 1322"/>
                <a:gd name="T39" fmla="*/ 100 h 468"/>
                <a:gd name="T40" fmla="*/ 1196 w 1322"/>
                <a:gd name="T41" fmla="*/ 78 h 468"/>
                <a:gd name="T42" fmla="*/ 1147 w 1322"/>
                <a:gd name="T43" fmla="*/ 66 h 468"/>
                <a:gd name="T44" fmla="*/ 1100 w 1322"/>
                <a:gd name="T45" fmla="*/ 73 h 468"/>
                <a:gd name="T46" fmla="*/ 802 w 1322"/>
                <a:gd name="T47" fmla="*/ 171 h 468"/>
                <a:gd name="T48" fmla="*/ 783 w 1322"/>
                <a:gd name="T49" fmla="*/ 168 h 468"/>
                <a:gd name="T50" fmla="*/ 770 w 1322"/>
                <a:gd name="T51" fmla="*/ 155 h 468"/>
                <a:gd name="T52" fmla="*/ 765 w 1322"/>
                <a:gd name="T53" fmla="*/ 142 h 468"/>
                <a:gd name="T54" fmla="*/ 769 w 1322"/>
                <a:gd name="T55" fmla="*/ 124 h 468"/>
                <a:gd name="T56" fmla="*/ 781 w 1322"/>
                <a:gd name="T57" fmla="*/ 110 h 468"/>
                <a:gd name="T58" fmla="*/ 1080 w 1322"/>
                <a:gd name="T59" fmla="*/ 10 h 468"/>
                <a:gd name="T60" fmla="*/ 1128 w 1322"/>
                <a:gd name="T61" fmla="*/ 0 h 468"/>
                <a:gd name="T62" fmla="*/ 1172 w 1322"/>
                <a:gd name="T63" fmla="*/ 1 h 468"/>
                <a:gd name="T64" fmla="*/ 1215 w 1322"/>
                <a:gd name="T65" fmla="*/ 14 h 468"/>
                <a:gd name="T66" fmla="*/ 1256 w 1322"/>
                <a:gd name="T67" fmla="*/ 37 h 468"/>
                <a:gd name="T68" fmla="*/ 1299 w 1322"/>
                <a:gd name="T69" fmla="*/ 70 h 468"/>
                <a:gd name="T70" fmla="*/ 1317 w 1322"/>
                <a:gd name="T71" fmla="*/ 90 h 468"/>
                <a:gd name="T72" fmla="*/ 1322 w 1322"/>
                <a:gd name="T73" fmla="*/ 112 h 468"/>
                <a:gd name="T74" fmla="*/ 1316 w 1322"/>
                <a:gd name="T75" fmla="*/ 127 h 468"/>
                <a:gd name="T76" fmla="*/ 1304 w 1322"/>
                <a:gd name="T77" fmla="*/ 137 h 468"/>
                <a:gd name="T78" fmla="*/ 956 w 1322"/>
                <a:gd name="T79" fmla="*/ 318 h 468"/>
                <a:gd name="T80" fmla="*/ 831 w 1322"/>
                <a:gd name="T81" fmla="*/ 385 h 468"/>
                <a:gd name="T82" fmla="*/ 733 w 1322"/>
                <a:gd name="T83" fmla="*/ 432 h 468"/>
                <a:gd name="T84" fmla="*/ 671 w 1322"/>
                <a:gd name="T85" fmla="*/ 454 h 468"/>
                <a:gd name="T86" fmla="*/ 615 w 1322"/>
                <a:gd name="T87" fmla="*/ 465 h 468"/>
                <a:gd name="T88" fmla="*/ 577 w 1322"/>
                <a:gd name="T89" fmla="*/ 46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2" h="468">
                  <a:moveTo>
                    <a:pt x="577" y="468"/>
                  </a:moveTo>
                  <a:lnTo>
                    <a:pt x="577" y="468"/>
                  </a:lnTo>
                  <a:lnTo>
                    <a:pt x="562" y="467"/>
                  </a:lnTo>
                  <a:lnTo>
                    <a:pt x="545" y="466"/>
                  </a:lnTo>
                  <a:lnTo>
                    <a:pt x="530" y="464"/>
                  </a:lnTo>
                  <a:lnTo>
                    <a:pt x="512" y="462"/>
                  </a:lnTo>
                  <a:lnTo>
                    <a:pt x="477" y="455"/>
                  </a:lnTo>
                  <a:lnTo>
                    <a:pt x="439" y="444"/>
                  </a:lnTo>
                  <a:lnTo>
                    <a:pt x="396" y="432"/>
                  </a:lnTo>
                  <a:lnTo>
                    <a:pt x="350" y="417"/>
                  </a:lnTo>
                  <a:lnTo>
                    <a:pt x="240" y="379"/>
                  </a:lnTo>
                  <a:lnTo>
                    <a:pt x="240" y="379"/>
                  </a:lnTo>
                  <a:lnTo>
                    <a:pt x="141" y="344"/>
                  </a:lnTo>
                  <a:lnTo>
                    <a:pt x="23" y="304"/>
                  </a:lnTo>
                  <a:lnTo>
                    <a:pt x="23" y="304"/>
                  </a:lnTo>
                  <a:lnTo>
                    <a:pt x="16" y="302"/>
                  </a:lnTo>
                  <a:lnTo>
                    <a:pt x="11" y="297"/>
                  </a:lnTo>
                  <a:lnTo>
                    <a:pt x="7" y="293"/>
                  </a:lnTo>
                  <a:lnTo>
                    <a:pt x="4" y="287"/>
                  </a:lnTo>
                  <a:lnTo>
                    <a:pt x="1" y="282"/>
                  </a:lnTo>
                  <a:lnTo>
                    <a:pt x="0" y="276"/>
                  </a:lnTo>
                  <a:lnTo>
                    <a:pt x="1" y="268"/>
                  </a:lnTo>
                  <a:lnTo>
                    <a:pt x="2" y="262"/>
                  </a:lnTo>
                  <a:lnTo>
                    <a:pt x="2" y="262"/>
                  </a:lnTo>
                  <a:lnTo>
                    <a:pt x="5" y="256"/>
                  </a:lnTo>
                  <a:lnTo>
                    <a:pt x="8" y="251"/>
                  </a:lnTo>
                  <a:lnTo>
                    <a:pt x="13" y="247"/>
                  </a:lnTo>
                  <a:lnTo>
                    <a:pt x="18" y="244"/>
                  </a:lnTo>
                  <a:lnTo>
                    <a:pt x="25" y="241"/>
                  </a:lnTo>
                  <a:lnTo>
                    <a:pt x="31" y="239"/>
                  </a:lnTo>
                  <a:lnTo>
                    <a:pt x="37" y="239"/>
                  </a:lnTo>
                  <a:lnTo>
                    <a:pt x="43" y="242"/>
                  </a:lnTo>
                  <a:lnTo>
                    <a:pt x="43" y="242"/>
                  </a:lnTo>
                  <a:lnTo>
                    <a:pt x="162" y="282"/>
                  </a:lnTo>
                  <a:lnTo>
                    <a:pt x="262" y="316"/>
                  </a:lnTo>
                  <a:lnTo>
                    <a:pt x="262" y="316"/>
                  </a:lnTo>
                  <a:lnTo>
                    <a:pt x="374" y="355"/>
                  </a:lnTo>
                  <a:lnTo>
                    <a:pt x="421" y="371"/>
                  </a:lnTo>
                  <a:lnTo>
                    <a:pt x="462" y="382"/>
                  </a:lnTo>
                  <a:lnTo>
                    <a:pt x="500" y="392"/>
                  </a:lnTo>
                  <a:lnTo>
                    <a:pt x="517" y="395"/>
                  </a:lnTo>
                  <a:lnTo>
                    <a:pt x="535" y="397"/>
                  </a:lnTo>
                  <a:lnTo>
                    <a:pt x="551" y="399"/>
                  </a:lnTo>
                  <a:lnTo>
                    <a:pt x="567" y="400"/>
                  </a:lnTo>
                  <a:lnTo>
                    <a:pt x="582" y="400"/>
                  </a:lnTo>
                  <a:lnTo>
                    <a:pt x="598" y="399"/>
                  </a:lnTo>
                  <a:lnTo>
                    <a:pt x="614" y="397"/>
                  </a:lnTo>
                  <a:lnTo>
                    <a:pt x="629" y="395"/>
                  </a:lnTo>
                  <a:lnTo>
                    <a:pt x="646" y="391"/>
                  </a:lnTo>
                  <a:lnTo>
                    <a:pt x="661" y="386"/>
                  </a:lnTo>
                  <a:lnTo>
                    <a:pt x="678" y="381"/>
                  </a:lnTo>
                  <a:lnTo>
                    <a:pt x="695" y="375"/>
                  </a:lnTo>
                  <a:lnTo>
                    <a:pt x="731" y="359"/>
                  </a:lnTo>
                  <a:lnTo>
                    <a:pt x="772" y="341"/>
                  </a:lnTo>
                  <a:lnTo>
                    <a:pt x="817" y="318"/>
                  </a:lnTo>
                  <a:lnTo>
                    <a:pt x="925" y="260"/>
                  </a:lnTo>
                  <a:lnTo>
                    <a:pt x="925" y="260"/>
                  </a:lnTo>
                  <a:lnTo>
                    <a:pt x="1061" y="188"/>
                  </a:lnTo>
                  <a:lnTo>
                    <a:pt x="1141" y="145"/>
                  </a:lnTo>
                  <a:lnTo>
                    <a:pt x="1231" y="100"/>
                  </a:lnTo>
                  <a:lnTo>
                    <a:pt x="1231" y="100"/>
                  </a:lnTo>
                  <a:lnTo>
                    <a:pt x="1213" y="87"/>
                  </a:lnTo>
                  <a:lnTo>
                    <a:pt x="1196" y="78"/>
                  </a:lnTo>
                  <a:lnTo>
                    <a:pt x="1180" y="71"/>
                  </a:lnTo>
                  <a:lnTo>
                    <a:pt x="1163" y="68"/>
                  </a:lnTo>
                  <a:lnTo>
                    <a:pt x="1147" y="66"/>
                  </a:lnTo>
                  <a:lnTo>
                    <a:pt x="1132" y="67"/>
                  </a:lnTo>
                  <a:lnTo>
                    <a:pt x="1116" y="69"/>
                  </a:lnTo>
                  <a:lnTo>
                    <a:pt x="1100" y="73"/>
                  </a:lnTo>
                  <a:lnTo>
                    <a:pt x="808" y="170"/>
                  </a:lnTo>
                  <a:lnTo>
                    <a:pt x="808" y="170"/>
                  </a:lnTo>
                  <a:lnTo>
                    <a:pt x="802" y="171"/>
                  </a:lnTo>
                  <a:lnTo>
                    <a:pt x="796" y="171"/>
                  </a:lnTo>
                  <a:lnTo>
                    <a:pt x="789" y="170"/>
                  </a:lnTo>
                  <a:lnTo>
                    <a:pt x="783" y="168"/>
                  </a:lnTo>
                  <a:lnTo>
                    <a:pt x="778" y="165"/>
                  </a:lnTo>
                  <a:lnTo>
                    <a:pt x="773" y="161"/>
                  </a:lnTo>
                  <a:lnTo>
                    <a:pt x="770" y="155"/>
                  </a:lnTo>
                  <a:lnTo>
                    <a:pt x="767" y="149"/>
                  </a:lnTo>
                  <a:lnTo>
                    <a:pt x="767" y="149"/>
                  </a:lnTo>
                  <a:lnTo>
                    <a:pt x="765" y="142"/>
                  </a:lnTo>
                  <a:lnTo>
                    <a:pt x="765" y="136"/>
                  </a:lnTo>
                  <a:lnTo>
                    <a:pt x="766" y="130"/>
                  </a:lnTo>
                  <a:lnTo>
                    <a:pt x="769" y="124"/>
                  </a:lnTo>
                  <a:lnTo>
                    <a:pt x="772" y="118"/>
                  </a:lnTo>
                  <a:lnTo>
                    <a:pt x="776" y="113"/>
                  </a:lnTo>
                  <a:lnTo>
                    <a:pt x="781" y="110"/>
                  </a:lnTo>
                  <a:lnTo>
                    <a:pt x="787" y="107"/>
                  </a:lnTo>
                  <a:lnTo>
                    <a:pt x="1080" y="10"/>
                  </a:lnTo>
                  <a:lnTo>
                    <a:pt x="1080" y="10"/>
                  </a:lnTo>
                  <a:lnTo>
                    <a:pt x="1097" y="6"/>
                  </a:lnTo>
                  <a:lnTo>
                    <a:pt x="1112" y="3"/>
                  </a:lnTo>
                  <a:lnTo>
                    <a:pt x="1128" y="0"/>
                  </a:lnTo>
                  <a:lnTo>
                    <a:pt x="1143" y="0"/>
                  </a:lnTo>
                  <a:lnTo>
                    <a:pt x="1158" y="0"/>
                  </a:lnTo>
                  <a:lnTo>
                    <a:pt x="1172" y="1"/>
                  </a:lnTo>
                  <a:lnTo>
                    <a:pt x="1187" y="5"/>
                  </a:lnTo>
                  <a:lnTo>
                    <a:pt x="1200" y="9"/>
                  </a:lnTo>
                  <a:lnTo>
                    <a:pt x="1215" y="14"/>
                  </a:lnTo>
                  <a:lnTo>
                    <a:pt x="1228" y="20"/>
                  </a:lnTo>
                  <a:lnTo>
                    <a:pt x="1243" y="27"/>
                  </a:lnTo>
                  <a:lnTo>
                    <a:pt x="1256" y="37"/>
                  </a:lnTo>
                  <a:lnTo>
                    <a:pt x="1270" y="46"/>
                  </a:lnTo>
                  <a:lnTo>
                    <a:pt x="1284" y="57"/>
                  </a:lnTo>
                  <a:lnTo>
                    <a:pt x="1299" y="70"/>
                  </a:lnTo>
                  <a:lnTo>
                    <a:pt x="1313" y="84"/>
                  </a:lnTo>
                  <a:lnTo>
                    <a:pt x="1313" y="84"/>
                  </a:lnTo>
                  <a:lnTo>
                    <a:pt x="1317" y="90"/>
                  </a:lnTo>
                  <a:lnTo>
                    <a:pt x="1321" y="98"/>
                  </a:lnTo>
                  <a:lnTo>
                    <a:pt x="1322" y="105"/>
                  </a:lnTo>
                  <a:lnTo>
                    <a:pt x="1322" y="112"/>
                  </a:lnTo>
                  <a:lnTo>
                    <a:pt x="1322" y="112"/>
                  </a:lnTo>
                  <a:lnTo>
                    <a:pt x="1320" y="120"/>
                  </a:lnTo>
                  <a:lnTo>
                    <a:pt x="1316" y="127"/>
                  </a:lnTo>
                  <a:lnTo>
                    <a:pt x="1311" y="133"/>
                  </a:lnTo>
                  <a:lnTo>
                    <a:pt x="1304" y="137"/>
                  </a:lnTo>
                  <a:lnTo>
                    <a:pt x="1304" y="137"/>
                  </a:lnTo>
                  <a:lnTo>
                    <a:pt x="1200" y="190"/>
                  </a:lnTo>
                  <a:lnTo>
                    <a:pt x="1108" y="237"/>
                  </a:lnTo>
                  <a:lnTo>
                    <a:pt x="956" y="318"/>
                  </a:lnTo>
                  <a:lnTo>
                    <a:pt x="956" y="318"/>
                  </a:lnTo>
                  <a:lnTo>
                    <a:pt x="890" y="354"/>
                  </a:lnTo>
                  <a:lnTo>
                    <a:pt x="831" y="385"/>
                  </a:lnTo>
                  <a:lnTo>
                    <a:pt x="779" y="411"/>
                  </a:lnTo>
                  <a:lnTo>
                    <a:pt x="755" y="422"/>
                  </a:lnTo>
                  <a:lnTo>
                    <a:pt x="733" y="432"/>
                  </a:lnTo>
                  <a:lnTo>
                    <a:pt x="712" y="440"/>
                  </a:lnTo>
                  <a:lnTo>
                    <a:pt x="691" y="447"/>
                  </a:lnTo>
                  <a:lnTo>
                    <a:pt x="671" y="454"/>
                  </a:lnTo>
                  <a:lnTo>
                    <a:pt x="652" y="459"/>
                  </a:lnTo>
                  <a:lnTo>
                    <a:pt x="633" y="463"/>
                  </a:lnTo>
                  <a:lnTo>
                    <a:pt x="615" y="465"/>
                  </a:lnTo>
                  <a:lnTo>
                    <a:pt x="596" y="467"/>
                  </a:lnTo>
                  <a:lnTo>
                    <a:pt x="577" y="468"/>
                  </a:lnTo>
                  <a:lnTo>
                    <a:pt x="577" y="4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6" name="Freeform 53">
              <a:extLst>
                <a:ext uri="{FF2B5EF4-FFF2-40B4-BE49-F238E27FC236}">
                  <a16:creationId xmlns:a16="http://schemas.microsoft.com/office/drawing/2014/main" id="{FF08A486-EAFE-1DC7-8B2C-E7AAAF57A96C}"/>
                </a:ext>
              </a:extLst>
            </p:cNvPr>
            <p:cNvSpPr>
              <a:spLocks/>
            </p:cNvSpPr>
            <p:nvPr/>
          </p:nvSpPr>
          <p:spPr bwMode="auto">
            <a:xfrm>
              <a:off x="3455988" y="2035175"/>
              <a:ext cx="190500" cy="74613"/>
            </a:xfrm>
            <a:custGeom>
              <a:avLst/>
              <a:gdLst>
                <a:gd name="T0" fmla="*/ 364 w 839"/>
                <a:gd name="T1" fmla="*/ 330 h 330"/>
                <a:gd name="T2" fmla="*/ 345 w 839"/>
                <a:gd name="T3" fmla="*/ 325 h 330"/>
                <a:gd name="T4" fmla="*/ 333 w 839"/>
                <a:gd name="T5" fmla="*/ 311 h 330"/>
                <a:gd name="T6" fmla="*/ 331 w 839"/>
                <a:gd name="T7" fmla="*/ 297 h 330"/>
                <a:gd name="T8" fmla="*/ 336 w 839"/>
                <a:gd name="T9" fmla="*/ 279 h 330"/>
                <a:gd name="T10" fmla="*/ 351 w 839"/>
                <a:gd name="T11" fmla="*/ 267 h 330"/>
                <a:gd name="T12" fmla="*/ 727 w 839"/>
                <a:gd name="T13" fmla="*/ 264 h 330"/>
                <a:gd name="T14" fmla="*/ 749 w 839"/>
                <a:gd name="T15" fmla="*/ 261 h 330"/>
                <a:gd name="T16" fmla="*/ 768 w 839"/>
                <a:gd name="T17" fmla="*/ 249 h 330"/>
                <a:gd name="T18" fmla="*/ 773 w 839"/>
                <a:gd name="T19" fmla="*/ 231 h 330"/>
                <a:gd name="T20" fmla="*/ 771 w 839"/>
                <a:gd name="T21" fmla="*/ 220 h 330"/>
                <a:gd name="T22" fmla="*/ 757 w 839"/>
                <a:gd name="T23" fmla="*/ 205 h 330"/>
                <a:gd name="T24" fmla="*/ 727 w 839"/>
                <a:gd name="T25" fmla="*/ 198 h 330"/>
                <a:gd name="T26" fmla="*/ 522 w 839"/>
                <a:gd name="T27" fmla="*/ 198 h 330"/>
                <a:gd name="T28" fmla="*/ 506 w 839"/>
                <a:gd name="T29" fmla="*/ 189 h 330"/>
                <a:gd name="T30" fmla="*/ 467 w 839"/>
                <a:gd name="T31" fmla="*/ 154 h 330"/>
                <a:gd name="T32" fmla="*/ 423 w 839"/>
                <a:gd name="T33" fmla="*/ 123 h 330"/>
                <a:gd name="T34" fmla="*/ 368 w 839"/>
                <a:gd name="T35" fmla="*/ 95 h 330"/>
                <a:gd name="T36" fmla="*/ 304 w 839"/>
                <a:gd name="T37" fmla="*/ 75 h 330"/>
                <a:gd name="T38" fmla="*/ 232 w 839"/>
                <a:gd name="T39" fmla="*/ 67 h 330"/>
                <a:gd name="T40" fmla="*/ 27 w 839"/>
                <a:gd name="T41" fmla="*/ 65 h 330"/>
                <a:gd name="T42" fmla="*/ 10 w 839"/>
                <a:gd name="T43" fmla="*/ 56 h 330"/>
                <a:gd name="T44" fmla="*/ 1 w 839"/>
                <a:gd name="T45" fmla="*/ 40 h 330"/>
                <a:gd name="T46" fmla="*/ 1 w 839"/>
                <a:gd name="T47" fmla="*/ 26 h 330"/>
                <a:gd name="T48" fmla="*/ 10 w 839"/>
                <a:gd name="T49" fmla="*/ 10 h 330"/>
                <a:gd name="T50" fmla="*/ 27 w 839"/>
                <a:gd name="T51" fmla="*/ 0 h 330"/>
                <a:gd name="T52" fmla="*/ 232 w 839"/>
                <a:gd name="T53" fmla="*/ 0 h 330"/>
                <a:gd name="T54" fmla="*/ 312 w 839"/>
                <a:gd name="T55" fmla="*/ 9 h 330"/>
                <a:gd name="T56" fmla="*/ 383 w 839"/>
                <a:gd name="T57" fmla="*/ 29 h 330"/>
                <a:gd name="T58" fmla="*/ 444 w 839"/>
                <a:gd name="T59" fmla="*/ 59 h 330"/>
                <a:gd name="T60" fmla="*/ 494 w 839"/>
                <a:gd name="T61" fmla="*/ 92 h 330"/>
                <a:gd name="T62" fmla="*/ 727 w 839"/>
                <a:gd name="T63" fmla="*/ 133 h 330"/>
                <a:gd name="T64" fmla="*/ 753 w 839"/>
                <a:gd name="T65" fmla="*/ 135 h 330"/>
                <a:gd name="T66" fmla="*/ 786 w 839"/>
                <a:gd name="T67" fmla="*/ 145 h 330"/>
                <a:gd name="T68" fmla="*/ 811 w 839"/>
                <a:gd name="T69" fmla="*/ 164 h 330"/>
                <a:gd name="T70" fmla="*/ 829 w 839"/>
                <a:gd name="T71" fmla="*/ 187 h 330"/>
                <a:gd name="T72" fmla="*/ 838 w 839"/>
                <a:gd name="T73" fmla="*/ 213 h 330"/>
                <a:gd name="T74" fmla="*/ 839 w 839"/>
                <a:gd name="T75" fmla="*/ 231 h 330"/>
                <a:gd name="T76" fmla="*/ 835 w 839"/>
                <a:gd name="T77" fmla="*/ 259 h 330"/>
                <a:gd name="T78" fmla="*/ 824 w 839"/>
                <a:gd name="T79" fmla="*/ 285 h 330"/>
                <a:gd name="T80" fmla="*/ 804 w 839"/>
                <a:gd name="T81" fmla="*/ 307 h 330"/>
                <a:gd name="T82" fmla="*/ 776 w 839"/>
                <a:gd name="T83" fmla="*/ 322 h 330"/>
                <a:gd name="T84" fmla="*/ 741 w 839"/>
                <a:gd name="T85"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39" h="330">
                  <a:moveTo>
                    <a:pt x="727" y="330"/>
                  </a:moveTo>
                  <a:lnTo>
                    <a:pt x="364" y="330"/>
                  </a:lnTo>
                  <a:lnTo>
                    <a:pt x="364" y="330"/>
                  </a:lnTo>
                  <a:lnTo>
                    <a:pt x="357" y="330"/>
                  </a:lnTo>
                  <a:lnTo>
                    <a:pt x="351" y="328"/>
                  </a:lnTo>
                  <a:lnTo>
                    <a:pt x="345" y="325"/>
                  </a:lnTo>
                  <a:lnTo>
                    <a:pt x="340" y="321"/>
                  </a:lnTo>
                  <a:lnTo>
                    <a:pt x="336" y="316"/>
                  </a:lnTo>
                  <a:lnTo>
                    <a:pt x="333" y="311"/>
                  </a:lnTo>
                  <a:lnTo>
                    <a:pt x="331" y="304"/>
                  </a:lnTo>
                  <a:lnTo>
                    <a:pt x="331" y="297"/>
                  </a:lnTo>
                  <a:lnTo>
                    <a:pt x="331" y="297"/>
                  </a:lnTo>
                  <a:lnTo>
                    <a:pt x="331" y="291"/>
                  </a:lnTo>
                  <a:lnTo>
                    <a:pt x="333" y="285"/>
                  </a:lnTo>
                  <a:lnTo>
                    <a:pt x="336" y="279"/>
                  </a:lnTo>
                  <a:lnTo>
                    <a:pt x="340" y="274"/>
                  </a:lnTo>
                  <a:lnTo>
                    <a:pt x="345" y="270"/>
                  </a:lnTo>
                  <a:lnTo>
                    <a:pt x="351" y="267"/>
                  </a:lnTo>
                  <a:lnTo>
                    <a:pt x="357" y="265"/>
                  </a:lnTo>
                  <a:lnTo>
                    <a:pt x="364" y="264"/>
                  </a:lnTo>
                  <a:lnTo>
                    <a:pt x="727" y="264"/>
                  </a:lnTo>
                  <a:lnTo>
                    <a:pt x="727" y="264"/>
                  </a:lnTo>
                  <a:lnTo>
                    <a:pt x="739" y="264"/>
                  </a:lnTo>
                  <a:lnTo>
                    <a:pt x="749" y="261"/>
                  </a:lnTo>
                  <a:lnTo>
                    <a:pt x="757" y="258"/>
                  </a:lnTo>
                  <a:lnTo>
                    <a:pt x="764" y="254"/>
                  </a:lnTo>
                  <a:lnTo>
                    <a:pt x="768" y="249"/>
                  </a:lnTo>
                  <a:lnTo>
                    <a:pt x="771" y="243"/>
                  </a:lnTo>
                  <a:lnTo>
                    <a:pt x="773" y="237"/>
                  </a:lnTo>
                  <a:lnTo>
                    <a:pt x="773" y="231"/>
                  </a:lnTo>
                  <a:lnTo>
                    <a:pt x="773" y="231"/>
                  </a:lnTo>
                  <a:lnTo>
                    <a:pt x="773" y="226"/>
                  </a:lnTo>
                  <a:lnTo>
                    <a:pt x="771" y="220"/>
                  </a:lnTo>
                  <a:lnTo>
                    <a:pt x="768" y="214"/>
                  </a:lnTo>
                  <a:lnTo>
                    <a:pt x="764" y="209"/>
                  </a:lnTo>
                  <a:lnTo>
                    <a:pt x="757" y="205"/>
                  </a:lnTo>
                  <a:lnTo>
                    <a:pt x="749" y="201"/>
                  </a:lnTo>
                  <a:lnTo>
                    <a:pt x="739" y="199"/>
                  </a:lnTo>
                  <a:lnTo>
                    <a:pt x="727" y="198"/>
                  </a:lnTo>
                  <a:lnTo>
                    <a:pt x="529" y="198"/>
                  </a:lnTo>
                  <a:lnTo>
                    <a:pt x="529" y="198"/>
                  </a:lnTo>
                  <a:lnTo>
                    <a:pt x="522" y="198"/>
                  </a:lnTo>
                  <a:lnTo>
                    <a:pt x="516" y="196"/>
                  </a:lnTo>
                  <a:lnTo>
                    <a:pt x="511" y="193"/>
                  </a:lnTo>
                  <a:lnTo>
                    <a:pt x="506" y="189"/>
                  </a:lnTo>
                  <a:lnTo>
                    <a:pt x="506" y="189"/>
                  </a:lnTo>
                  <a:lnTo>
                    <a:pt x="489" y="173"/>
                  </a:lnTo>
                  <a:lnTo>
                    <a:pt x="467" y="154"/>
                  </a:lnTo>
                  <a:lnTo>
                    <a:pt x="453" y="144"/>
                  </a:lnTo>
                  <a:lnTo>
                    <a:pt x="439" y="134"/>
                  </a:lnTo>
                  <a:lnTo>
                    <a:pt x="423" y="123"/>
                  </a:lnTo>
                  <a:lnTo>
                    <a:pt x="407" y="114"/>
                  </a:lnTo>
                  <a:lnTo>
                    <a:pt x="388" y="104"/>
                  </a:lnTo>
                  <a:lnTo>
                    <a:pt x="368" y="95"/>
                  </a:lnTo>
                  <a:lnTo>
                    <a:pt x="349" y="87"/>
                  </a:lnTo>
                  <a:lnTo>
                    <a:pt x="327" y="80"/>
                  </a:lnTo>
                  <a:lnTo>
                    <a:pt x="304" y="75"/>
                  </a:lnTo>
                  <a:lnTo>
                    <a:pt x="281" y="70"/>
                  </a:lnTo>
                  <a:lnTo>
                    <a:pt x="256" y="68"/>
                  </a:lnTo>
                  <a:lnTo>
                    <a:pt x="232" y="67"/>
                  </a:lnTo>
                  <a:lnTo>
                    <a:pt x="33" y="67"/>
                  </a:lnTo>
                  <a:lnTo>
                    <a:pt x="33" y="67"/>
                  </a:lnTo>
                  <a:lnTo>
                    <a:pt x="27" y="65"/>
                  </a:lnTo>
                  <a:lnTo>
                    <a:pt x="21" y="63"/>
                  </a:lnTo>
                  <a:lnTo>
                    <a:pt x="14" y="60"/>
                  </a:lnTo>
                  <a:lnTo>
                    <a:pt x="10" y="56"/>
                  </a:lnTo>
                  <a:lnTo>
                    <a:pt x="6" y="52"/>
                  </a:lnTo>
                  <a:lnTo>
                    <a:pt x="3" y="46"/>
                  </a:lnTo>
                  <a:lnTo>
                    <a:pt x="1" y="40"/>
                  </a:lnTo>
                  <a:lnTo>
                    <a:pt x="0" y="33"/>
                  </a:lnTo>
                  <a:lnTo>
                    <a:pt x="0" y="33"/>
                  </a:lnTo>
                  <a:lnTo>
                    <a:pt x="1" y="26"/>
                  </a:lnTo>
                  <a:lnTo>
                    <a:pt x="3" y="20"/>
                  </a:lnTo>
                  <a:lnTo>
                    <a:pt x="6" y="15"/>
                  </a:lnTo>
                  <a:lnTo>
                    <a:pt x="10" y="10"/>
                  </a:lnTo>
                  <a:lnTo>
                    <a:pt x="14" y="5"/>
                  </a:lnTo>
                  <a:lnTo>
                    <a:pt x="21" y="2"/>
                  </a:lnTo>
                  <a:lnTo>
                    <a:pt x="27" y="0"/>
                  </a:lnTo>
                  <a:lnTo>
                    <a:pt x="33" y="0"/>
                  </a:lnTo>
                  <a:lnTo>
                    <a:pt x="232" y="0"/>
                  </a:lnTo>
                  <a:lnTo>
                    <a:pt x="232" y="0"/>
                  </a:lnTo>
                  <a:lnTo>
                    <a:pt x="260" y="1"/>
                  </a:lnTo>
                  <a:lnTo>
                    <a:pt x="286" y="3"/>
                  </a:lnTo>
                  <a:lnTo>
                    <a:pt x="312" y="9"/>
                  </a:lnTo>
                  <a:lnTo>
                    <a:pt x="336" y="14"/>
                  </a:lnTo>
                  <a:lnTo>
                    <a:pt x="360" y="21"/>
                  </a:lnTo>
                  <a:lnTo>
                    <a:pt x="383" y="29"/>
                  </a:lnTo>
                  <a:lnTo>
                    <a:pt x="404" y="39"/>
                  </a:lnTo>
                  <a:lnTo>
                    <a:pt x="425" y="49"/>
                  </a:lnTo>
                  <a:lnTo>
                    <a:pt x="444" y="59"/>
                  </a:lnTo>
                  <a:lnTo>
                    <a:pt x="462" y="70"/>
                  </a:lnTo>
                  <a:lnTo>
                    <a:pt x="479" y="81"/>
                  </a:lnTo>
                  <a:lnTo>
                    <a:pt x="494" y="92"/>
                  </a:lnTo>
                  <a:lnTo>
                    <a:pt x="521" y="113"/>
                  </a:lnTo>
                  <a:lnTo>
                    <a:pt x="542" y="133"/>
                  </a:lnTo>
                  <a:lnTo>
                    <a:pt x="727" y="133"/>
                  </a:lnTo>
                  <a:lnTo>
                    <a:pt x="727" y="133"/>
                  </a:lnTo>
                  <a:lnTo>
                    <a:pt x="741" y="133"/>
                  </a:lnTo>
                  <a:lnTo>
                    <a:pt x="753" y="135"/>
                  </a:lnTo>
                  <a:lnTo>
                    <a:pt x="765" y="137"/>
                  </a:lnTo>
                  <a:lnTo>
                    <a:pt x="776" y="141"/>
                  </a:lnTo>
                  <a:lnTo>
                    <a:pt x="786" y="145"/>
                  </a:lnTo>
                  <a:lnTo>
                    <a:pt x="796" y="150"/>
                  </a:lnTo>
                  <a:lnTo>
                    <a:pt x="804" y="157"/>
                  </a:lnTo>
                  <a:lnTo>
                    <a:pt x="811" y="164"/>
                  </a:lnTo>
                  <a:lnTo>
                    <a:pt x="817" y="171"/>
                  </a:lnTo>
                  <a:lnTo>
                    <a:pt x="824" y="178"/>
                  </a:lnTo>
                  <a:lnTo>
                    <a:pt x="829" y="187"/>
                  </a:lnTo>
                  <a:lnTo>
                    <a:pt x="832" y="195"/>
                  </a:lnTo>
                  <a:lnTo>
                    <a:pt x="835" y="204"/>
                  </a:lnTo>
                  <a:lnTo>
                    <a:pt x="838" y="213"/>
                  </a:lnTo>
                  <a:lnTo>
                    <a:pt x="839" y="222"/>
                  </a:lnTo>
                  <a:lnTo>
                    <a:pt x="839" y="231"/>
                  </a:lnTo>
                  <a:lnTo>
                    <a:pt x="839" y="231"/>
                  </a:lnTo>
                  <a:lnTo>
                    <a:pt x="839" y="240"/>
                  </a:lnTo>
                  <a:lnTo>
                    <a:pt x="838" y="250"/>
                  </a:lnTo>
                  <a:lnTo>
                    <a:pt x="835" y="259"/>
                  </a:lnTo>
                  <a:lnTo>
                    <a:pt x="832" y="267"/>
                  </a:lnTo>
                  <a:lnTo>
                    <a:pt x="829" y="277"/>
                  </a:lnTo>
                  <a:lnTo>
                    <a:pt x="824" y="285"/>
                  </a:lnTo>
                  <a:lnTo>
                    <a:pt x="817" y="292"/>
                  </a:lnTo>
                  <a:lnTo>
                    <a:pt x="811" y="299"/>
                  </a:lnTo>
                  <a:lnTo>
                    <a:pt x="804" y="307"/>
                  </a:lnTo>
                  <a:lnTo>
                    <a:pt x="796" y="312"/>
                  </a:lnTo>
                  <a:lnTo>
                    <a:pt x="786" y="318"/>
                  </a:lnTo>
                  <a:lnTo>
                    <a:pt x="776" y="322"/>
                  </a:lnTo>
                  <a:lnTo>
                    <a:pt x="765" y="325"/>
                  </a:lnTo>
                  <a:lnTo>
                    <a:pt x="753" y="328"/>
                  </a:lnTo>
                  <a:lnTo>
                    <a:pt x="741" y="330"/>
                  </a:lnTo>
                  <a:lnTo>
                    <a:pt x="727" y="330"/>
                  </a:lnTo>
                  <a:lnTo>
                    <a:pt x="727" y="3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nvGrpSpPr>
            <p:cNvPr id="47" name="Group 46">
              <a:extLst>
                <a:ext uri="{FF2B5EF4-FFF2-40B4-BE49-F238E27FC236}">
                  <a16:creationId xmlns:a16="http://schemas.microsoft.com/office/drawing/2014/main" id="{3FDAE7B5-C71F-4820-9BBC-DA9445297F14}"/>
                </a:ext>
              </a:extLst>
            </p:cNvPr>
            <p:cNvGrpSpPr/>
            <p:nvPr/>
          </p:nvGrpSpPr>
          <p:grpSpPr>
            <a:xfrm>
              <a:off x="3444997" y="1839105"/>
              <a:ext cx="244410" cy="211424"/>
              <a:chOff x="3455988" y="1809750"/>
              <a:chExt cx="258762" cy="223838"/>
            </a:xfrm>
            <a:grpFill/>
          </p:grpSpPr>
          <p:sp>
            <p:nvSpPr>
              <p:cNvPr id="48" name="Freeform 48">
                <a:extLst>
                  <a:ext uri="{FF2B5EF4-FFF2-40B4-BE49-F238E27FC236}">
                    <a16:creationId xmlns:a16="http://schemas.microsoft.com/office/drawing/2014/main" id="{7A6D3BE5-7F17-84B8-57F0-5EEE9EE347F6}"/>
                  </a:ext>
                </a:extLst>
              </p:cNvPr>
              <p:cNvSpPr>
                <a:spLocks noEditPoints="1"/>
              </p:cNvSpPr>
              <p:nvPr/>
            </p:nvSpPr>
            <p:spPr bwMode="auto">
              <a:xfrm>
                <a:off x="3603625" y="1884363"/>
                <a:ext cx="111125" cy="122238"/>
              </a:xfrm>
              <a:custGeom>
                <a:avLst/>
                <a:gdLst>
                  <a:gd name="T0" fmla="*/ 223 w 486"/>
                  <a:gd name="T1" fmla="*/ 542 h 542"/>
                  <a:gd name="T2" fmla="*/ 195 w 486"/>
                  <a:gd name="T3" fmla="*/ 536 h 542"/>
                  <a:gd name="T4" fmla="*/ 162 w 486"/>
                  <a:gd name="T5" fmla="*/ 521 h 542"/>
                  <a:gd name="T6" fmla="*/ 137 w 486"/>
                  <a:gd name="T7" fmla="*/ 502 h 542"/>
                  <a:gd name="T8" fmla="*/ 113 w 486"/>
                  <a:gd name="T9" fmla="*/ 473 h 542"/>
                  <a:gd name="T10" fmla="*/ 89 w 486"/>
                  <a:gd name="T11" fmla="*/ 433 h 542"/>
                  <a:gd name="T12" fmla="*/ 69 w 486"/>
                  <a:gd name="T13" fmla="*/ 409 h 542"/>
                  <a:gd name="T14" fmla="*/ 40 w 486"/>
                  <a:gd name="T15" fmla="*/ 382 h 542"/>
                  <a:gd name="T16" fmla="*/ 20 w 486"/>
                  <a:gd name="T17" fmla="*/ 354 h 542"/>
                  <a:gd name="T18" fmla="*/ 8 w 486"/>
                  <a:gd name="T19" fmla="*/ 328 h 542"/>
                  <a:gd name="T20" fmla="*/ 0 w 486"/>
                  <a:gd name="T21" fmla="*/ 282 h 542"/>
                  <a:gd name="T22" fmla="*/ 1 w 486"/>
                  <a:gd name="T23" fmla="*/ 262 h 542"/>
                  <a:gd name="T24" fmla="*/ 9 w 486"/>
                  <a:gd name="T25" fmla="*/ 233 h 542"/>
                  <a:gd name="T26" fmla="*/ 24 w 486"/>
                  <a:gd name="T27" fmla="*/ 204 h 542"/>
                  <a:gd name="T28" fmla="*/ 43 w 486"/>
                  <a:gd name="T29" fmla="*/ 178 h 542"/>
                  <a:gd name="T30" fmla="*/ 90 w 486"/>
                  <a:gd name="T31" fmla="*/ 138 h 542"/>
                  <a:gd name="T32" fmla="*/ 128 w 486"/>
                  <a:gd name="T33" fmla="*/ 116 h 542"/>
                  <a:gd name="T34" fmla="*/ 184 w 486"/>
                  <a:gd name="T35" fmla="*/ 94 h 542"/>
                  <a:gd name="T36" fmla="*/ 240 w 486"/>
                  <a:gd name="T37" fmla="*/ 79 h 542"/>
                  <a:gd name="T38" fmla="*/ 323 w 486"/>
                  <a:gd name="T39" fmla="*/ 54 h 542"/>
                  <a:gd name="T40" fmla="*/ 386 w 486"/>
                  <a:gd name="T41" fmla="*/ 22 h 542"/>
                  <a:gd name="T42" fmla="*/ 414 w 486"/>
                  <a:gd name="T43" fmla="*/ 3 h 542"/>
                  <a:gd name="T44" fmla="*/ 435 w 486"/>
                  <a:gd name="T45" fmla="*/ 1 h 542"/>
                  <a:gd name="T46" fmla="*/ 449 w 486"/>
                  <a:gd name="T47" fmla="*/ 7 h 542"/>
                  <a:gd name="T48" fmla="*/ 457 w 486"/>
                  <a:gd name="T49" fmla="*/ 20 h 542"/>
                  <a:gd name="T50" fmla="*/ 472 w 486"/>
                  <a:gd name="T51" fmla="*/ 59 h 542"/>
                  <a:gd name="T52" fmla="*/ 485 w 486"/>
                  <a:gd name="T53" fmla="*/ 133 h 542"/>
                  <a:gd name="T54" fmla="*/ 483 w 486"/>
                  <a:gd name="T55" fmla="*/ 229 h 542"/>
                  <a:gd name="T56" fmla="*/ 465 w 486"/>
                  <a:gd name="T57" fmla="*/ 322 h 542"/>
                  <a:gd name="T58" fmla="*/ 435 w 486"/>
                  <a:gd name="T59" fmla="*/ 403 h 542"/>
                  <a:gd name="T60" fmla="*/ 401 w 486"/>
                  <a:gd name="T61" fmla="*/ 455 h 542"/>
                  <a:gd name="T62" fmla="*/ 375 w 486"/>
                  <a:gd name="T63" fmla="*/ 481 h 542"/>
                  <a:gd name="T64" fmla="*/ 317 w 486"/>
                  <a:gd name="T65" fmla="*/ 522 h 542"/>
                  <a:gd name="T66" fmla="*/ 256 w 486"/>
                  <a:gd name="T67" fmla="*/ 541 h 542"/>
                  <a:gd name="T68" fmla="*/ 236 w 486"/>
                  <a:gd name="T69" fmla="*/ 542 h 542"/>
                  <a:gd name="T70" fmla="*/ 390 w 486"/>
                  <a:gd name="T71" fmla="*/ 96 h 542"/>
                  <a:gd name="T72" fmla="*/ 330 w 486"/>
                  <a:gd name="T73" fmla="*/ 121 h 542"/>
                  <a:gd name="T74" fmla="*/ 256 w 486"/>
                  <a:gd name="T75" fmla="*/ 143 h 542"/>
                  <a:gd name="T76" fmla="*/ 206 w 486"/>
                  <a:gd name="T77" fmla="*/ 156 h 542"/>
                  <a:gd name="T78" fmla="*/ 158 w 486"/>
                  <a:gd name="T79" fmla="*/ 175 h 542"/>
                  <a:gd name="T80" fmla="*/ 127 w 486"/>
                  <a:gd name="T81" fmla="*/ 192 h 542"/>
                  <a:gd name="T82" fmla="*/ 91 w 486"/>
                  <a:gd name="T83" fmla="*/ 224 h 542"/>
                  <a:gd name="T84" fmla="*/ 70 w 486"/>
                  <a:gd name="T85" fmla="*/ 259 h 542"/>
                  <a:gd name="T86" fmla="*/ 66 w 486"/>
                  <a:gd name="T87" fmla="*/ 282 h 542"/>
                  <a:gd name="T88" fmla="*/ 69 w 486"/>
                  <a:gd name="T89" fmla="*/ 303 h 542"/>
                  <a:gd name="T90" fmla="*/ 86 w 486"/>
                  <a:gd name="T91" fmla="*/ 333 h 542"/>
                  <a:gd name="T92" fmla="*/ 117 w 486"/>
                  <a:gd name="T93" fmla="*/ 362 h 542"/>
                  <a:gd name="T94" fmla="*/ 131 w 486"/>
                  <a:gd name="T95" fmla="*/ 372 h 542"/>
                  <a:gd name="T96" fmla="*/ 139 w 486"/>
                  <a:gd name="T97" fmla="*/ 385 h 542"/>
                  <a:gd name="T98" fmla="*/ 156 w 486"/>
                  <a:gd name="T99" fmla="*/ 420 h 542"/>
                  <a:gd name="T100" fmla="*/ 187 w 486"/>
                  <a:gd name="T101" fmla="*/ 457 h 542"/>
                  <a:gd name="T102" fmla="*/ 222 w 486"/>
                  <a:gd name="T103" fmla="*/ 475 h 542"/>
                  <a:gd name="T104" fmla="*/ 239 w 486"/>
                  <a:gd name="T105" fmla="*/ 476 h 542"/>
                  <a:gd name="T106" fmla="*/ 265 w 486"/>
                  <a:gd name="T107" fmla="*/ 472 h 542"/>
                  <a:gd name="T108" fmla="*/ 305 w 486"/>
                  <a:gd name="T109" fmla="*/ 453 h 542"/>
                  <a:gd name="T110" fmla="*/ 346 w 486"/>
                  <a:gd name="T111" fmla="*/ 418 h 542"/>
                  <a:gd name="T112" fmla="*/ 366 w 486"/>
                  <a:gd name="T113" fmla="*/ 391 h 542"/>
                  <a:gd name="T114" fmla="*/ 391 w 486"/>
                  <a:gd name="T115" fmla="*/ 337 h 542"/>
                  <a:gd name="T116" fmla="*/ 410 w 486"/>
                  <a:gd name="T117" fmla="*/ 270 h 542"/>
                  <a:gd name="T118" fmla="*/ 419 w 486"/>
                  <a:gd name="T119" fmla="*/ 199 h 542"/>
                  <a:gd name="T120" fmla="*/ 418 w 486"/>
                  <a:gd name="T121" fmla="*/ 128 h 542"/>
                  <a:gd name="T122" fmla="*/ 411 w 486"/>
                  <a:gd name="T123" fmla="*/ 85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6" h="542">
                    <a:moveTo>
                      <a:pt x="236" y="542"/>
                    </a:moveTo>
                    <a:lnTo>
                      <a:pt x="236" y="542"/>
                    </a:lnTo>
                    <a:lnTo>
                      <a:pt x="223" y="542"/>
                    </a:lnTo>
                    <a:lnTo>
                      <a:pt x="210" y="540"/>
                    </a:lnTo>
                    <a:lnTo>
                      <a:pt x="210" y="540"/>
                    </a:lnTo>
                    <a:lnTo>
                      <a:pt x="195" y="536"/>
                    </a:lnTo>
                    <a:lnTo>
                      <a:pt x="179" y="530"/>
                    </a:lnTo>
                    <a:lnTo>
                      <a:pt x="171" y="526"/>
                    </a:lnTo>
                    <a:lnTo>
                      <a:pt x="162" y="521"/>
                    </a:lnTo>
                    <a:lnTo>
                      <a:pt x="154" y="515"/>
                    </a:lnTo>
                    <a:lnTo>
                      <a:pt x="146" y="509"/>
                    </a:lnTo>
                    <a:lnTo>
                      <a:pt x="137" y="502"/>
                    </a:lnTo>
                    <a:lnTo>
                      <a:pt x="129" y="493"/>
                    </a:lnTo>
                    <a:lnTo>
                      <a:pt x="121" y="483"/>
                    </a:lnTo>
                    <a:lnTo>
                      <a:pt x="113" y="473"/>
                    </a:lnTo>
                    <a:lnTo>
                      <a:pt x="104" y="461"/>
                    </a:lnTo>
                    <a:lnTo>
                      <a:pt x="96" y="448"/>
                    </a:lnTo>
                    <a:lnTo>
                      <a:pt x="89" y="433"/>
                    </a:lnTo>
                    <a:lnTo>
                      <a:pt x="82" y="418"/>
                    </a:lnTo>
                    <a:lnTo>
                      <a:pt x="82" y="418"/>
                    </a:lnTo>
                    <a:lnTo>
                      <a:pt x="69" y="409"/>
                    </a:lnTo>
                    <a:lnTo>
                      <a:pt x="59" y="399"/>
                    </a:lnTo>
                    <a:lnTo>
                      <a:pt x="48" y="391"/>
                    </a:lnTo>
                    <a:lnTo>
                      <a:pt x="40" y="382"/>
                    </a:lnTo>
                    <a:lnTo>
                      <a:pt x="33" y="372"/>
                    </a:lnTo>
                    <a:lnTo>
                      <a:pt x="26" y="363"/>
                    </a:lnTo>
                    <a:lnTo>
                      <a:pt x="20" y="354"/>
                    </a:lnTo>
                    <a:lnTo>
                      <a:pt x="15" y="346"/>
                    </a:lnTo>
                    <a:lnTo>
                      <a:pt x="11" y="336"/>
                    </a:lnTo>
                    <a:lnTo>
                      <a:pt x="8" y="328"/>
                    </a:lnTo>
                    <a:lnTo>
                      <a:pt x="3" y="311"/>
                    </a:lnTo>
                    <a:lnTo>
                      <a:pt x="0" y="296"/>
                    </a:lnTo>
                    <a:lnTo>
                      <a:pt x="0" y="282"/>
                    </a:lnTo>
                    <a:lnTo>
                      <a:pt x="0" y="282"/>
                    </a:lnTo>
                    <a:lnTo>
                      <a:pt x="0" y="272"/>
                    </a:lnTo>
                    <a:lnTo>
                      <a:pt x="1" y="262"/>
                    </a:lnTo>
                    <a:lnTo>
                      <a:pt x="3" y="252"/>
                    </a:lnTo>
                    <a:lnTo>
                      <a:pt x="6" y="242"/>
                    </a:lnTo>
                    <a:lnTo>
                      <a:pt x="9" y="233"/>
                    </a:lnTo>
                    <a:lnTo>
                      <a:pt x="13" y="223"/>
                    </a:lnTo>
                    <a:lnTo>
                      <a:pt x="18" y="213"/>
                    </a:lnTo>
                    <a:lnTo>
                      <a:pt x="24" y="204"/>
                    </a:lnTo>
                    <a:lnTo>
                      <a:pt x="30" y="195"/>
                    </a:lnTo>
                    <a:lnTo>
                      <a:pt x="36" y="186"/>
                    </a:lnTo>
                    <a:lnTo>
                      <a:pt x="43" y="178"/>
                    </a:lnTo>
                    <a:lnTo>
                      <a:pt x="52" y="169"/>
                    </a:lnTo>
                    <a:lnTo>
                      <a:pt x="70" y="153"/>
                    </a:lnTo>
                    <a:lnTo>
                      <a:pt x="90" y="138"/>
                    </a:lnTo>
                    <a:lnTo>
                      <a:pt x="90" y="138"/>
                    </a:lnTo>
                    <a:lnTo>
                      <a:pt x="108" y="126"/>
                    </a:lnTo>
                    <a:lnTo>
                      <a:pt x="128" y="116"/>
                    </a:lnTo>
                    <a:lnTo>
                      <a:pt x="147" y="108"/>
                    </a:lnTo>
                    <a:lnTo>
                      <a:pt x="165" y="100"/>
                    </a:lnTo>
                    <a:lnTo>
                      <a:pt x="184" y="94"/>
                    </a:lnTo>
                    <a:lnTo>
                      <a:pt x="203" y="89"/>
                    </a:lnTo>
                    <a:lnTo>
                      <a:pt x="240" y="79"/>
                    </a:lnTo>
                    <a:lnTo>
                      <a:pt x="240" y="79"/>
                    </a:lnTo>
                    <a:lnTo>
                      <a:pt x="281" y="67"/>
                    </a:lnTo>
                    <a:lnTo>
                      <a:pt x="302" y="61"/>
                    </a:lnTo>
                    <a:lnTo>
                      <a:pt x="323" y="54"/>
                    </a:lnTo>
                    <a:lnTo>
                      <a:pt x="343" y="44"/>
                    </a:lnTo>
                    <a:lnTo>
                      <a:pt x="365" y="34"/>
                    </a:lnTo>
                    <a:lnTo>
                      <a:pt x="386" y="22"/>
                    </a:lnTo>
                    <a:lnTo>
                      <a:pt x="408" y="6"/>
                    </a:lnTo>
                    <a:lnTo>
                      <a:pt x="408" y="6"/>
                    </a:lnTo>
                    <a:lnTo>
                      <a:pt x="414" y="3"/>
                    </a:lnTo>
                    <a:lnTo>
                      <a:pt x="421" y="1"/>
                    </a:lnTo>
                    <a:lnTo>
                      <a:pt x="428" y="0"/>
                    </a:lnTo>
                    <a:lnTo>
                      <a:pt x="435" y="1"/>
                    </a:lnTo>
                    <a:lnTo>
                      <a:pt x="435" y="1"/>
                    </a:lnTo>
                    <a:lnTo>
                      <a:pt x="443" y="4"/>
                    </a:lnTo>
                    <a:lnTo>
                      <a:pt x="449" y="7"/>
                    </a:lnTo>
                    <a:lnTo>
                      <a:pt x="454" y="13"/>
                    </a:lnTo>
                    <a:lnTo>
                      <a:pt x="457" y="20"/>
                    </a:lnTo>
                    <a:lnTo>
                      <a:pt x="457" y="20"/>
                    </a:lnTo>
                    <a:lnTo>
                      <a:pt x="463" y="32"/>
                    </a:lnTo>
                    <a:lnTo>
                      <a:pt x="468" y="45"/>
                    </a:lnTo>
                    <a:lnTo>
                      <a:pt x="472" y="59"/>
                    </a:lnTo>
                    <a:lnTo>
                      <a:pt x="476" y="73"/>
                    </a:lnTo>
                    <a:lnTo>
                      <a:pt x="481" y="103"/>
                    </a:lnTo>
                    <a:lnTo>
                      <a:pt x="485" y="133"/>
                    </a:lnTo>
                    <a:lnTo>
                      <a:pt x="486" y="165"/>
                    </a:lnTo>
                    <a:lnTo>
                      <a:pt x="485" y="197"/>
                    </a:lnTo>
                    <a:lnTo>
                      <a:pt x="483" y="229"/>
                    </a:lnTo>
                    <a:lnTo>
                      <a:pt x="479" y="261"/>
                    </a:lnTo>
                    <a:lnTo>
                      <a:pt x="473" y="292"/>
                    </a:lnTo>
                    <a:lnTo>
                      <a:pt x="465" y="322"/>
                    </a:lnTo>
                    <a:lnTo>
                      <a:pt x="456" y="351"/>
                    </a:lnTo>
                    <a:lnTo>
                      <a:pt x="447" y="378"/>
                    </a:lnTo>
                    <a:lnTo>
                      <a:pt x="435" y="403"/>
                    </a:lnTo>
                    <a:lnTo>
                      <a:pt x="422" y="426"/>
                    </a:lnTo>
                    <a:lnTo>
                      <a:pt x="409" y="446"/>
                    </a:lnTo>
                    <a:lnTo>
                      <a:pt x="401" y="455"/>
                    </a:lnTo>
                    <a:lnTo>
                      <a:pt x="394" y="463"/>
                    </a:lnTo>
                    <a:lnTo>
                      <a:pt x="394" y="463"/>
                    </a:lnTo>
                    <a:lnTo>
                      <a:pt x="375" y="481"/>
                    </a:lnTo>
                    <a:lnTo>
                      <a:pt x="357" y="498"/>
                    </a:lnTo>
                    <a:lnTo>
                      <a:pt x="337" y="511"/>
                    </a:lnTo>
                    <a:lnTo>
                      <a:pt x="317" y="522"/>
                    </a:lnTo>
                    <a:lnTo>
                      <a:pt x="297" y="531"/>
                    </a:lnTo>
                    <a:lnTo>
                      <a:pt x="276" y="537"/>
                    </a:lnTo>
                    <a:lnTo>
                      <a:pt x="256" y="541"/>
                    </a:lnTo>
                    <a:lnTo>
                      <a:pt x="246" y="542"/>
                    </a:lnTo>
                    <a:lnTo>
                      <a:pt x="236" y="542"/>
                    </a:lnTo>
                    <a:lnTo>
                      <a:pt x="236" y="542"/>
                    </a:lnTo>
                    <a:close/>
                    <a:moveTo>
                      <a:pt x="411" y="85"/>
                    </a:moveTo>
                    <a:lnTo>
                      <a:pt x="411" y="85"/>
                    </a:lnTo>
                    <a:lnTo>
                      <a:pt x="390" y="96"/>
                    </a:lnTo>
                    <a:lnTo>
                      <a:pt x="369" y="105"/>
                    </a:lnTo>
                    <a:lnTo>
                      <a:pt x="350" y="114"/>
                    </a:lnTo>
                    <a:lnTo>
                      <a:pt x="330" y="121"/>
                    </a:lnTo>
                    <a:lnTo>
                      <a:pt x="311" y="127"/>
                    </a:lnTo>
                    <a:lnTo>
                      <a:pt x="293" y="133"/>
                    </a:lnTo>
                    <a:lnTo>
                      <a:pt x="256" y="143"/>
                    </a:lnTo>
                    <a:lnTo>
                      <a:pt x="256" y="143"/>
                    </a:lnTo>
                    <a:lnTo>
                      <a:pt x="222" y="152"/>
                    </a:lnTo>
                    <a:lnTo>
                      <a:pt x="206" y="156"/>
                    </a:lnTo>
                    <a:lnTo>
                      <a:pt x="189" y="162"/>
                    </a:lnTo>
                    <a:lnTo>
                      <a:pt x="174" y="169"/>
                    </a:lnTo>
                    <a:lnTo>
                      <a:pt x="158" y="175"/>
                    </a:lnTo>
                    <a:lnTo>
                      <a:pt x="143" y="183"/>
                    </a:lnTo>
                    <a:lnTo>
                      <a:pt x="127" y="192"/>
                    </a:lnTo>
                    <a:lnTo>
                      <a:pt x="127" y="192"/>
                    </a:lnTo>
                    <a:lnTo>
                      <a:pt x="114" y="203"/>
                    </a:lnTo>
                    <a:lnTo>
                      <a:pt x="101" y="213"/>
                    </a:lnTo>
                    <a:lnTo>
                      <a:pt x="91" y="224"/>
                    </a:lnTo>
                    <a:lnTo>
                      <a:pt x="82" y="236"/>
                    </a:lnTo>
                    <a:lnTo>
                      <a:pt x="75" y="247"/>
                    </a:lnTo>
                    <a:lnTo>
                      <a:pt x="70" y="259"/>
                    </a:lnTo>
                    <a:lnTo>
                      <a:pt x="67" y="271"/>
                    </a:lnTo>
                    <a:lnTo>
                      <a:pt x="66" y="282"/>
                    </a:lnTo>
                    <a:lnTo>
                      <a:pt x="66" y="282"/>
                    </a:lnTo>
                    <a:lnTo>
                      <a:pt x="66" y="290"/>
                    </a:lnTo>
                    <a:lnTo>
                      <a:pt x="67" y="296"/>
                    </a:lnTo>
                    <a:lnTo>
                      <a:pt x="69" y="303"/>
                    </a:lnTo>
                    <a:lnTo>
                      <a:pt x="71" y="309"/>
                    </a:lnTo>
                    <a:lnTo>
                      <a:pt x="77" y="322"/>
                    </a:lnTo>
                    <a:lnTo>
                      <a:pt x="86" y="333"/>
                    </a:lnTo>
                    <a:lnTo>
                      <a:pt x="95" y="343"/>
                    </a:lnTo>
                    <a:lnTo>
                      <a:pt x="105" y="353"/>
                    </a:lnTo>
                    <a:lnTo>
                      <a:pt x="117" y="362"/>
                    </a:lnTo>
                    <a:lnTo>
                      <a:pt x="127" y="369"/>
                    </a:lnTo>
                    <a:lnTo>
                      <a:pt x="127" y="369"/>
                    </a:lnTo>
                    <a:lnTo>
                      <a:pt x="131" y="372"/>
                    </a:lnTo>
                    <a:lnTo>
                      <a:pt x="134" y="376"/>
                    </a:lnTo>
                    <a:lnTo>
                      <a:pt x="137" y="380"/>
                    </a:lnTo>
                    <a:lnTo>
                      <a:pt x="139" y="385"/>
                    </a:lnTo>
                    <a:lnTo>
                      <a:pt x="139" y="385"/>
                    </a:lnTo>
                    <a:lnTo>
                      <a:pt x="148" y="403"/>
                    </a:lnTo>
                    <a:lnTo>
                      <a:pt x="156" y="420"/>
                    </a:lnTo>
                    <a:lnTo>
                      <a:pt x="166" y="435"/>
                    </a:lnTo>
                    <a:lnTo>
                      <a:pt x="176" y="447"/>
                    </a:lnTo>
                    <a:lnTo>
                      <a:pt x="187" y="457"/>
                    </a:lnTo>
                    <a:lnTo>
                      <a:pt x="198" y="466"/>
                    </a:lnTo>
                    <a:lnTo>
                      <a:pt x="210" y="472"/>
                    </a:lnTo>
                    <a:lnTo>
                      <a:pt x="222" y="475"/>
                    </a:lnTo>
                    <a:lnTo>
                      <a:pt x="222" y="475"/>
                    </a:lnTo>
                    <a:lnTo>
                      <a:pt x="231" y="476"/>
                    </a:lnTo>
                    <a:lnTo>
                      <a:pt x="239" y="476"/>
                    </a:lnTo>
                    <a:lnTo>
                      <a:pt x="247" y="476"/>
                    </a:lnTo>
                    <a:lnTo>
                      <a:pt x="255" y="475"/>
                    </a:lnTo>
                    <a:lnTo>
                      <a:pt x="265" y="472"/>
                    </a:lnTo>
                    <a:lnTo>
                      <a:pt x="273" y="470"/>
                    </a:lnTo>
                    <a:lnTo>
                      <a:pt x="290" y="462"/>
                    </a:lnTo>
                    <a:lnTo>
                      <a:pt x="305" y="453"/>
                    </a:lnTo>
                    <a:lnTo>
                      <a:pt x="320" y="442"/>
                    </a:lnTo>
                    <a:lnTo>
                      <a:pt x="334" y="430"/>
                    </a:lnTo>
                    <a:lnTo>
                      <a:pt x="346" y="418"/>
                    </a:lnTo>
                    <a:lnTo>
                      <a:pt x="346" y="418"/>
                    </a:lnTo>
                    <a:lnTo>
                      <a:pt x="357" y="406"/>
                    </a:lnTo>
                    <a:lnTo>
                      <a:pt x="366" y="391"/>
                    </a:lnTo>
                    <a:lnTo>
                      <a:pt x="375" y="374"/>
                    </a:lnTo>
                    <a:lnTo>
                      <a:pt x="384" y="357"/>
                    </a:lnTo>
                    <a:lnTo>
                      <a:pt x="391" y="337"/>
                    </a:lnTo>
                    <a:lnTo>
                      <a:pt x="398" y="316"/>
                    </a:lnTo>
                    <a:lnTo>
                      <a:pt x="404" y="294"/>
                    </a:lnTo>
                    <a:lnTo>
                      <a:pt x="410" y="270"/>
                    </a:lnTo>
                    <a:lnTo>
                      <a:pt x="414" y="247"/>
                    </a:lnTo>
                    <a:lnTo>
                      <a:pt x="417" y="222"/>
                    </a:lnTo>
                    <a:lnTo>
                      <a:pt x="419" y="199"/>
                    </a:lnTo>
                    <a:lnTo>
                      <a:pt x="420" y="175"/>
                    </a:lnTo>
                    <a:lnTo>
                      <a:pt x="419" y="151"/>
                    </a:lnTo>
                    <a:lnTo>
                      <a:pt x="418" y="128"/>
                    </a:lnTo>
                    <a:lnTo>
                      <a:pt x="415" y="105"/>
                    </a:lnTo>
                    <a:lnTo>
                      <a:pt x="411" y="85"/>
                    </a:lnTo>
                    <a:lnTo>
                      <a:pt x="411" y="85"/>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9" name="Freeform 49">
                <a:extLst>
                  <a:ext uri="{FF2B5EF4-FFF2-40B4-BE49-F238E27FC236}">
                    <a16:creationId xmlns:a16="http://schemas.microsoft.com/office/drawing/2014/main" id="{DC5A052C-30A8-440F-28D3-CEA4BD378A45}"/>
                  </a:ext>
                </a:extLst>
              </p:cNvPr>
              <p:cNvSpPr>
                <a:spLocks noEditPoints="1"/>
              </p:cNvSpPr>
              <p:nvPr/>
            </p:nvSpPr>
            <p:spPr bwMode="auto">
              <a:xfrm>
                <a:off x="3455988" y="1809750"/>
                <a:ext cx="144463" cy="168275"/>
              </a:xfrm>
              <a:custGeom>
                <a:avLst/>
                <a:gdLst>
                  <a:gd name="T0" fmla="*/ 282 w 635"/>
                  <a:gd name="T1" fmla="*/ 742 h 744"/>
                  <a:gd name="T2" fmla="*/ 231 w 635"/>
                  <a:gd name="T3" fmla="*/ 726 h 744"/>
                  <a:gd name="T4" fmla="*/ 179 w 635"/>
                  <a:gd name="T5" fmla="*/ 695 h 744"/>
                  <a:gd name="T6" fmla="*/ 126 w 635"/>
                  <a:gd name="T7" fmla="*/ 650 h 744"/>
                  <a:gd name="T8" fmla="*/ 92 w 635"/>
                  <a:gd name="T9" fmla="*/ 610 h 744"/>
                  <a:gd name="T10" fmla="*/ 59 w 635"/>
                  <a:gd name="T11" fmla="*/ 554 h 744"/>
                  <a:gd name="T12" fmla="*/ 27 w 635"/>
                  <a:gd name="T13" fmla="*/ 465 h 744"/>
                  <a:gd name="T14" fmla="*/ 1 w 635"/>
                  <a:gd name="T15" fmla="*/ 297 h 744"/>
                  <a:gd name="T16" fmla="*/ 3 w 635"/>
                  <a:gd name="T17" fmla="*/ 189 h 744"/>
                  <a:gd name="T18" fmla="*/ 16 w 635"/>
                  <a:gd name="T19" fmla="*/ 108 h 744"/>
                  <a:gd name="T20" fmla="*/ 41 w 635"/>
                  <a:gd name="T21" fmla="*/ 34 h 744"/>
                  <a:gd name="T22" fmla="*/ 59 w 635"/>
                  <a:gd name="T23" fmla="*/ 7 h 744"/>
                  <a:gd name="T24" fmla="*/ 80 w 635"/>
                  <a:gd name="T25" fmla="*/ 0 h 744"/>
                  <a:gd name="T26" fmla="*/ 100 w 635"/>
                  <a:gd name="T27" fmla="*/ 8 h 744"/>
                  <a:gd name="T28" fmla="*/ 154 w 635"/>
                  <a:gd name="T29" fmla="*/ 47 h 744"/>
                  <a:gd name="T30" fmla="*/ 267 w 635"/>
                  <a:gd name="T31" fmla="*/ 95 h 744"/>
                  <a:gd name="T32" fmla="*/ 388 w 635"/>
                  <a:gd name="T33" fmla="*/ 133 h 744"/>
                  <a:gd name="T34" fmla="*/ 478 w 635"/>
                  <a:gd name="T35" fmla="*/ 173 h 744"/>
                  <a:gd name="T36" fmla="*/ 531 w 635"/>
                  <a:gd name="T37" fmla="*/ 212 h 744"/>
                  <a:gd name="T38" fmla="*/ 567 w 635"/>
                  <a:gd name="T39" fmla="*/ 251 h 744"/>
                  <a:gd name="T40" fmla="*/ 604 w 635"/>
                  <a:gd name="T41" fmla="*/ 307 h 744"/>
                  <a:gd name="T42" fmla="*/ 627 w 635"/>
                  <a:gd name="T43" fmla="*/ 362 h 744"/>
                  <a:gd name="T44" fmla="*/ 635 w 635"/>
                  <a:gd name="T45" fmla="*/ 415 h 744"/>
                  <a:gd name="T46" fmla="*/ 630 w 635"/>
                  <a:gd name="T47" fmla="*/ 452 h 744"/>
                  <a:gd name="T48" fmla="*/ 614 w 635"/>
                  <a:gd name="T49" fmla="*/ 497 h 744"/>
                  <a:gd name="T50" fmla="*/ 582 w 635"/>
                  <a:gd name="T51" fmla="*/ 537 h 744"/>
                  <a:gd name="T52" fmla="*/ 538 w 635"/>
                  <a:gd name="T53" fmla="*/ 573 h 744"/>
                  <a:gd name="T54" fmla="*/ 481 w 635"/>
                  <a:gd name="T55" fmla="*/ 605 h 744"/>
                  <a:gd name="T56" fmla="*/ 449 w 635"/>
                  <a:gd name="T57" fmla="*/ 660 h 744"/>
                  <a:gd name="T58" fmla="*/ 413 w 635"/>
                  <a:gd name="T59" fmla="*/ 702 h 744"/>
                  <a:gd name="T60" fmla="*/ 372 w 635"/>
                  <a:gd name="T61" fmla="*/ 729 h 744"/>
                  <a:gd name="T62" fmla="*/ 328 w 635"/>
                  <a:gd name="T63" fmla="*/ 743 h 744"/>
                  <a:gd name="T64" fmla="*/ 307 w 635"/>
                  <a:gd name="T65" fmla="*/ 744 h 744"/>
                  <a:gd name="T66" fmla="*/ 83 w 635"/>
                  <a:gd name="T67" fmla="*/ 115 h 744"/>
                  <a:gd name="T68" fmla="*/ 66 w 635"/>
                  <a:gd name="T69" fmla="*/ 249 h 744"/>
                  <a:gd name="T70" fmla="*/ 77 w 635"/>
                  <a:gd name="T71" fmla="*/ 390 h 744"/>
                  <a:gd name="T72" fmla="*/ 113 w 635"/>
                  <a:gd name="T73" fmla="*/ 513 h 744"/>
                  <a:gd name="T74" fmla="*/ 145 w 635"/>
                  <a:gd name="T75" fmla="*/ 570 h 744"/>
                  <a:gd name="T76" fmla="*/ 195 w 635"/>
                  <a:gd name="T77" fmla="*/ 624 h 744"/>
                  <a:gd name="T78" fmla="*/ 239 w 635"/>
                  <a:gd name="T79" fmla="*/ 656 h 744"/>
                  <a:gd name="T80" fmla="*/ 281 w 635"/>
                  <a:gd name="T81" fmla="*/ 675 h 744"/>
                  <a:gd name="T82" fmla="*/ 319 w 635"/>
                  <a:gd name="T83" fmla="*/ 678 h 744"/>
                  <a:gd name="T84" fmla="*/ 341 w 635"/>
                  <a:gd name="T85" fmla="*/ 670 h 744"/>
                  <a:gd name="T86" fmla="*/ 377 w 635"/>
                  <a:gd name="T87" fmla="*/ 645 h 744"/>
                  <a:gd name="T88" fmla="*/ 426 w 635"/>
                  <a:gd name="T89" fmla="*/ 567 h 744"/>
                  <a:gd name="T90" fmla="*/ 438 w 635"/>
                  <a:gd name="T91" fmla="*/ 553 h 744"/>
                  <a:gd name="T92" fmla="*/ 491 w 635"/>
                  <a:gd name="T93" fmla="*/ 526 h 744"/>
                  <a:gd name="T94" fmla="*/ 547 w 635"/>
                  <a:gd name="T95" fmla="*/ 477 h 744"/>
                  <a:gd name="T96" fmla="*/ 564 w 635"/>
                  <a:gd name="T97" fmla="*/ 446 h 744"/>
                  <a:gd name="T98" fmla="*/ 569 w 635"/>
                  <a:gd name="T99" fmla="*/ 417 h 744"/>
                  <a:gd name="T100" fmla="*/ 562 w 635"/>
                  <a:gd name="T101" fmla="*/ 375 h 744"/>
                  <a:gd name="T102" fmla="*/ 531 w 635"/>
                  <a:gd name="T103" fmla="*/ 314 h 744"/>
                  <a:gd name="T104" fmla="*/ 504 w 635"/>
                  <a:gd name="T105" fmla="*/ 279 h 744"/>
                  <a:gd name="T106" fmla="*/ 475 w 635"/>
                  <a:gd name="T107" fmla="*/ 250 h 744"/>
                  <a:gd name="T108" fmla="*/ 417 w 635"/>
                  <a:gd name="T109" fmla="*/ 215 h 744"/>
                  <a:gd name="T110" fmla="*/ 305 w 635"/>
                  <a:gd name="T111" fmla="*/ 177 h 744"/>
                  <a:gd name="T112" fmla="*/ 200 w 635"/>
                  <a:gd name="T113" fmla="*/ 142 h 744"/>
                  <a:gd name="T114" fmla="*/ 92 w 635"/>
                  <a:gd name="T115" fmla="*/ 85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5" h="744">
                    <a:moveTo>
                      <a:pt x="307" y="744"/>
                    </a:moveTo>
                    <a:lnTo>
                      <a:pt x="307" y="744"/>
                    </a:lnTo>
                    <a:lnTo>
                      <a:pt x="295" y="744"/>
                    </a:lnTo>
                    <a:lnTo>
                      <a:pt x="282" y="742"/>
                    </a:lnTo>
                    <a:lnTo>
                      <a:pt x="269" y="740"/>
                    </a:lnTo>
                    <a:lnTo>
                      <a:pt x="257" y="737"/>
                    </a:lnTo>
                    <a:lnTo>
                      <a:pt x="244" y="732"/>
                    </a:lnTo>
                    <a:lnTo>
                      <a:pt x="231" y="726"/>
                    </a:lnTo>
                    <a:lnTo>
                      <a:pt x="218" y="720"/>
                    </a:lnTo>
                    <a:lnTo>
                      <a:pt x="205" y="713"/>
                    </a:lnTo>
                    <a:lnTo>
                      <a:pt x="191" y="705"/>
                    </a:lnTo>
                    <a:lnTo>
                      <a:pt x="179" y="695"/>
                    </a:lnTo>
                    <a:lnTo>
                      <a:pt x="165" y="685"/>
                    </a:lnTo>
                    <a:lnTo>
                      <a:pt x="152" y="675"/>
                    </a:lnTo>
                    <a:lnTo>
                      <a:pt x="140" y="662"/>
                    </a:lnTo>
                    <a:lnTo>
                      <a:pt x="126" y="650"/>
                    </a:lnTo>
                    <a:lnTo>
                      <a:pt x="114" y="636"/>
                    </a:lnTo>
                    <a:lnTo>
                      <a:pt x="101" y="622"/>
                    </a:lnTo>
                    <a:lnTo>
                      <a:pt x="101" y="622"/>
                    </a:lnTo>
                    <a:lnTo>
                      <a:pt x="92" y="610"/>
                    </a:lnTo>
                    <a:lnTo>
                      <a:pt x="83" y="597"/>
                    </a:lnTo>
                    <a:lnTo>
                      <a:pt x="74" y="584"/>
                    </a:lnTo>
                    <a:lnTo>
                      <a:pt x="66" y="569"/>
                    </a:lnTo>
                    <a:lnTo>
                      <a:pt x="59" y="554"/>
                    </a:lnTo>
                    <a:lnTo>
                      <a:pt x="52" y="537"/>
                    </a:lnTo>
                    <a:lnTo>
                      <a:pt x="44" y="519"/>
                    </a:lnTo>
                    <a:lnTo>
                      <a:pt x="38" y="502"/>
                    </a:lnTo>
                    <a:lnTo>
                      <a:pt x="27" y="465"/>
                    </a:lnTo>
                    <a:lnTo>
                      <a:pt x="16" y="424"/>
                    </a:lnTo>
                    <a:lnTo>
                      <a:pt x="9" y="383"/>
                    </a:lnTo>
                    <a:lnTo>
                      <a:pt x="4" y="340"/>
                    </a:lnTo>
                    <a:lnTo>
                      <a:pt x="1" y="297"/>
                    </a:lnTo>
                    <a:lnTo>
                      <a:pt x="0" y="254"/>
                    </a:lnTo>
                    <a:lnTo>
                      <a:pt x="0" y="232"/>
                    </a:lnTo>
                    <a:lnTo>
                      <a:pt x="1" y="211"/>
                    </a:lnTo>
                    <a:lnTo>
                      <a:pt x="3" y="189"/>
                    </a:lnTo>
                    <a:lnTo>
                      <a:pt x="5" y="169"/>
                    </a:lnTo>
                    <a:lnTo>
                      <a:pt x="8" y="148"/>
                    </a:lnTo>
                    <a:lnTo>
                      <a:pt x="12" y="127"/>
                    </a:lnTo>
                    <a:lnTo>
                      <a:pt x="16" y="108"/>
                    </a:lnTo>
                    <a:lnTo>
                      <a:pt x="22" y="89"/>
                    </a:lnTo>
                    <a:lnTo>
                      <a:pt x="28" y="70"/>
                    </a:lnTo>
                    <a:lnTo>
                      <a:pt x="34" y="52"/>
                    </a:lnTo>
                    <a:lnTo>
                      <a:pt x="41" y="34"/>
                    </a:lnTo>
                    <a:lnTo>
                      <a:pt x="50" y="18"/>
                    </a:lnTo>
                    <a:lnTo>
                      <a:pt x="50" y="18"/>
                    </a:lnTo>
                    <a:lnTo>
                      <a:pt x="54" y="12"/>
                    </a:lnTo>
                    <a:lnTo>
                      <a:pt x="59" y="7"/>
                    </a:lnTo>
                    <a:lnTo>
                      <a:pt x="65" y="3"/>
                    </a:lnTo>
                    <a:lnTo>
                      <a:pt x="72" y="1"/>
                    </a:lnTo>
                    <a:lnTo>
                      <a:pt x="72" y="1"/>
                    </a:lnTo>
                    <a:lnTo>
                      <a:pt x="80" y="0"/>
                    </a:lnTo>
                    <a:lnTo>
                      <a:pt x="87" y="1"/>
                    </a:lnTo>
                    <a:lnTo>
                      <a:pt x="94" y="4"/>
                    </a:lnTo>
                    <a:lnTo>
                      <a:pt x="100" y="8"/>
                    </a:lnTo>
                    <a:lnTo>
                      <a:pt x="100" y="8"/>
                    </a:lnTo>
                    <a:lnTo>
                      <a:pt x="114" y="19"/>
                    </a:lnTo>
                    <a:lnTo>
                      <a:pt x="126" y="29"/>
                    </a:lnTo>
                    <a:lnTo>
                      <a:pt x="140" y="37"/>
                    </a:lnTo>
                    <a:lnTo>
                      <a:pt x="154" y="47"/>
                    </a:lnTo>
                    <a:lnTo>
                      <a:pt x="181" y="61"/>
                    </a:lnTo>
                    <a:lnTo>
                      <a:pt x="210" y="74"/>
                    </a:lnTo>
                    <a:lnTo>
                      <a:pt x="238" y="86"/>
                    </a:lnTo>
                    <a:lnTo>
                      <a:pt x="267" y="95"/>
                    </a:lnTo>
                    <a:lnTo>
                      <a:pt x="324" y="114"/>
                    </a:lnTo>
                    <a:lnTo>
                      <a:pt x="324" y="114"/>
                    </a:lnTo>
                    <a:lnTo>
                      <a:pt x="357" y="123"/>
                    </a:lnTo>
                    <a:lnTo>
                      <a:pt x="388" y="133"/>
                    </a:lnTo>
                    <a:lnTo>
                      <a:pt x="419" y="145"/>
                    </a:lnTo>
                    <a:lnTo>
                      <a:pt x="449" y="157"/>
                    </a:lnTo>
                    <a:lnTo>
                      <a:pt x="463" y="165"/>
                    </a:lnTo>
                    <a:lnTo>
                      <a:pt x="478" y="173"/>
                    </a:lnTo>
                    <a:lnTo>
                      <a:pt x="491" y="181"/>
                    </a:lnTo>
                    <a:lnTo>
                      <a:pt x="505" y="190"/>
                    </a:lnTo>
                    <a:lnTo>
                      <a:pt x="518" y="201"/>
                    </a:lnTo>
                    <a:lnTo>
                      <a:pt x="531" y="212"/>
                    </a:lnTo>
                    <a:lnTo>
                      <a:pt x="543" y="223"/>
                    </a:lnTo>
                    <a:lnTo>
                      <a:pt x="555" y="237"/>
                    </a:lnTo>
                    <a:lnTo>
                      <a:pt x="555" y="237"/>
                    </a:lnTo>
                    <a:lnTo>
                      <a:pt x="567" y="251"/>
                    </a:lnTo>
                    <a:lnTo>
                      <a:pt x="577" y="265"/>
                    </a:lnTo>
                    <a:lnTo>
                      <a:pt x="588" y="279"/>
                    </a:lnTo>
                    <a:lnTo>
                      <a:pt x="596" y="294"/>
                    </a:lnTo>
                    <a:lnTo>
                      <a:pt x="604" y="307"/>
                    </a:lnTo>
                    <a:lnTo>
                      <a:pt x="611" y="322"/>
                    </a:lnTo>
                    <a:lnTo>
                      <a:pt x="618" y="335"/>
                    </a:lnTo>
                    <a:lnTo>
                      <a:pt x="623" y="349"/>
                    </a:lnTo>
                    <a:lnTo>
                      <a:pt x="627" y="362"/>
                    </a:lnTo>
                    <a:lnTo>
                      <a:pt x="630" y="376"/>
                    </a:lnTo>
                    <a:lnTo>
                      <a:pt x="633" y="389"/>
                    </a:lnTo>
                    <a:lnTo>
                      <a:pt x="634" y="401"/>
                    </a:lnTo>
                    <a:lnTo>
                      <a:pt x="635" y="415"/>
                    </a:lnTo>
                    <a:lnTo>
                      <a:pt x="634" y="427"/>
                    </a:lnTo>
                    <a:lnTo>
                      <a:pt x="633" y="440"/>
                    </a:lnTo>
                    <a:lnTo>
                      <a:pt x="630" y="452"/>
                    </a:lnTo>
                    <a:lnTo>
                      <a:pt x="630" y="452"/>
                    </a:lnTo>
                    <a:lnTo>
                      <a:pt x="627" y="464"/>
                    </a:lnTo>
                    <a:lnTo>
                      <a:pt x="624" y="475"/>
                    </a:lnTo>
                    <a:lnTo>
                      <a:pt x="619" y="486"/>
                    </a:lnTo>
                    <a:lnTo>
                      <a:pt x="614" y="497"/>
                    </a:lnTo>
                    <a:lnTo>
                      <a:pt x="606" y="507"/>
                    </a:lnTo>
                    <a:lnTo>
                      <a:pt x="599" y="517"/>
                    </a:lnTo>
                    <a:lnTo>
                      <a:pt x="591" y="528"/>
                    </a:lnTo>
                    <a:lnTo>
                      <a:pt x="582" y="537"/>
                    </a:lnTo>
                    <a:lnTo>
                      <a:pt x="572" y="546"/>
                    </a:lnTo>
                    <a:lnTo>
                      <a:pt x="562" y="556"/>
                    </a:lnTo>
                    <a:lnTo>
                      <a:pt x="550" y="565"/>
                    </a:lnTo>
                    <a:lnTo>
                      <a:pt x="538" y="573"/>
                    </a:lnTo>
                    <a:lnTo>
                      <a:pt x="526" y="582"/>
                    </a:lnTo>
                    <a:lnTo>
                      <a:pt x="511" y="590"/>
                    </a:lnTo>
                    <a:lnTo>
                      <a:pt x="481" y="605"/>
                    </a:lnTo>
                    <a:lnTo>
                      <a:pt x="481" y="605"/>
                    </a:lnTo>
                    <a:lnTo>
                      <a:pt x="474" y="621"/>
                    </a:lnTo>
                    <a:lnTo>
                      <a:pt x="466" y="634"/>
                    </a:lnTo>
                    <a:lnTo>
                      <a:pt x="457" y="648"/>
                    </a:lnTo>
                    <a:lnTo>
                      <a:pt x="449" y="660"/>
                    </a:lnTo>
                    <a:lnTo>
                      <a:pt x="441" y="672"/>
                    </a:lnTo>
                    <a:lnTo>
                      <a:pt x="431" y="683"/>
                    </a:lnTo>
                    <a:lnTo>
                      <a:pt x="422" y="692"/>
                    </a:lnTo>
                    <a:lnTo>
                      <a:pt x="413" y="702"/>
                    </a:lnTo>
                    <a:lnTo>
                      <a:pt x="403" y="710"/>
                    </a:lnTo>
                    <a:lnTo>
                      <a:pt x="393" y="717"/>
                    </a:lnTo>
                    <a:lnTo>
                      <a:pt x="383" y="723"/>
                    </a:lnTo>
                    <a:lnTo>
                      <a:pt x="372" y="729"/>
                    </a:lnTo>
                    <a:lnTo>
                      <a:pt x="362" y="734"/>
                    </a:lnTo>
                    <a:lnTo>
                      <a:pt x="351" y="738"/>
                    </a:lnTo>
                    <a:lnTo>
                      <a:pt x="339" y="741"/>
                    </a:lnTo>
                    <a:lnTo>
                      <a:pt x="328" y="743"/>
                    </a:lnTo>
                    <a:lnTo>
                      <a:pt x="328" y="743"/>
                    </a:lnTo>
                    <a:lnTo>
                      <a:pt x="318" y="744"/>
                    </a:lnTo>
                    <a:lnTo>
                      <a:pt x="307" y="744"/>
                    </a:lnTo>
                    <a:lnTo>
                      <a:pt x="307" y="744"/>
                    </a:lnTo>
                    <a:close/>
                    <a:moveTo>
                      <a:pt x="92" y="85"/>
                    </a:moveTo>
                    <a:lnTo>
                      <a:pt x="92" y="85"/>
                    </a:lnTo>
                    <a:lnTo>
                      <a:pt x="87" y="99"/>
                    </a:lnTo>
                    <a:lnTo>
                      <a:pt x="83" y="115"/>
                    </a:lnTo>
                    <a:lnTo>
                      <a:pt x="75" y="147"/>
                    </a:lnTo>
                    <a:lnTo>
                      <a:pt x="70" y="180"/>
                    </a:lnTo>
                    <a:lnTo>
                      <a:pt x="67" y="214"/>
                    </a:lnTo>
                    <a:lnTo>
                      <a:pt x="66" y="249"/>
                    </a:lnTo>
                    <a:lnTo>
                      <a:pt x="66" y="285"/>
                    </a:lnTo>
                    <a:lnTo>
                      <a:pt x="68" y="321"/>
                    </a:lnTo>
                    <a:lnTo>
                      <a:pt x="72" y="355"/>
                    </a:lnTo>
                    <a:lnTo>
                      <a:pt x="77" y="390"/>
                    </a:lnTo>
                    <a:lnTo>
                      <a:pt x="85" y="423"/>
                    </a:lnTo>
                    <a:lnTo>
                      <a:pt x="92" y="455"/>
                    </a:lnTo>
                    <a:lnTo>
                      <a:pt x="102" y="485"/>
                    </a:lnTo>
                    <a:lnTo>
                      <a:pt x="113" y="513"/>
                    </a:lnTo>
                    <a:lnTo>
                      <a:pt x="124" y="538"/>
                    </a:lnTo>
                    <a:lnTo>
                      <a:pt x="131" y="549"/>
                    </a:lnTo>
                    <a:lnTo>
                      <a:pt x="137" y="560"/>
                    </a:lnTo>
                    <a:lnTo>
                      <a:pt x="145" y="570"/>
                    </a:lnTo>
                    <a:lnTo>
                      <a:pt x="151" y="578"/>
                    </a:lnTo>
                    <a:lnTo>
                      <a:pt x="151" y="578"/>
                    </a:lnTo>
                    <a:lnTo>
                      <a:pt x="174" y="603"/>
                    </a:lnTo>
                    <a:lnTo>
                      <a:pt x="195" y="624"/>
                    </a:lnTo>
                    <a:lnTo>
                      <a:pt x="207" y="633"/>
                    </a:lnTo>
                    <a:lnTo>
                      <a:pt x="217" y="643"/>
                    </a:lnTo>
                    <a:lnTo>
                      <a:pt x="229" y="650"/>
                    </a:lnTo>
                    <a:lnTo>
                      <a:pt x="239" y="656"/>
                    </a:lnTo>
                    <a:lnTo>
                      <a:pt x="250" y="662"/>
                    </a:lnTo>
                    <a:lnTo>
                      <a:pt x="261" y="667"/>
                    </a:lnTo>
                    <a:lnTo>
                      <a:pt x="271" y="672"/>
                    </a:lnTo>
                    <a:lnTo>
                      <a:pt x="281" y="675"/>
                    </a:lnTo>
                    <a:lnTo>
                      <a:pt x="291" y="677"/>
                    </a:lnTo>
                    <a:lnTo>
                      <a:pt x="300" y="678"/>
                    </a:lnTo>
                    <a:lnTo>
                      <a:pt x="309" y="678"/>
                    </a:lnTo>
                    <a:lnTo>
                      <a:pt x="319" y="678"/>
                    </a:lnTo>
                    <a:lnTo>
                      <a:pt x="319" y="678"/>
                    </a:lnTo>
                    <a:lnTo>
                      <a:pt x="327" y="676"/>
                    </a:lnTo>
                    <a:lnTo>
                      <a:pt x="334" y="674"/>
                    </a:lnTo>
                    <a:lnTo>
                      <a:pt x="341" y="670"/>
                    </a:lnTo>
                    <a:lnTo>
                      <a:pt x="349" y="667"/>
                    </a:lnTo>
                    <a:lnTo>
                      <a:pt x="356" y="662"/>
                    </a:lnTo>
                    <a:lnTo>
                      <a:pt x="363" y="657"/>
                    </a:lnTo>
                    <a:lnTo>
                      <a:pt x="377" y="645"/>
                    </a:lnTo>
                    <a:lnTo>
                      <a:pt x="390" y="630"/>
                    </a:lnTo>
                    <a:lnTo>
                      <a:pt x="402" y="612"/>
                    </a:lnTo>
                    <a:lnTo>
                      <a:pt x="415" y="591"/>
                    </a:lnTo>
                    <a:lnTo>
                      <a:pt x="426" y="567"/>
                    </a:lnTo>
                    <a:lnTo>
                      <a:pt x="426" y="567"/>
                    </a:lnTo>
                    <a:lnTo>
                      <a:pt x="429" y="562"/>
                    </a:lnTo>
                    <a:lnTo>
                      <a:pt x="433" y="557"/>
                    </a:lnTo>
                    <a:lnTo>
                      <a:pt x="438" y="553"/>
                    </a:lnTo>
                    <a:lnTo>
                      <a:pt x="443" y="549"/>
                    </a:lnTo>
                    <a:lnTo>
                      <a:pt x="443" y="549"/>
                    </a:lnTo>
                    <a:lnTo>
                      <a:pt x="469" y="538"/>
                    </a:lnTo>
                    <a:lnTo>
                      <a:pt x="491" y="526"/>
                    </a:lnTo>
                    <a:lnTo>
                      <a:pt x="511" y="512"/>
                    </a:lnTo>
                    <a:lnTo>
                      <a:pt x="528" y="499"/>
                    </a:lnTo>
                    <a:lnTo>
                      <a:pt x="542" y="484"/>
                    </a:lnTo>
                    <a:lnTo>
                      <a:pt x="547" y="477"/>
                    </a:lnTo>
                    <a:lnTo>
                      <a:pt x="552" y="469"/>
                    </a:lnTo>
                    <a:lnTo>
                      <a:pt x="558" y="461"/>
                    </a:lnTo>
                    <a:lnTo>
                      <a:pt x="561" y="453"/>
                    </a:lnTo>
                    <a:lnTo>
                      <a:pt x="564" y="446"/>
                    </a:lnTo>
                    <a:lnTo>
                      <a:pt x="566" y="438"/>
                    </a:lnTo>
                    <a:lnTo>
                      <a:pt x="566" y="438"/>
                    </a:lnTo>
                    <a:lnTo>
                      <a:pt x="568" y="427"/>
                    </a:lnTo>
                    <a:lnTo>
                      <a:pt x="569" y="417"/>
                    </a:lnTo>
                    <a:lnTo>
                      <a:pt x="568" y="406"/>
                    </a:lnTo>
                    <a:lnTo>
                      <a:pt x="567" y="395"/>
                    </a:lnTo>
                    <a:lnTo>
                      <a:pt x="565" y="385"/>
                    </a:lnTo>
                    <a:lnTo>
                      <a:pt x="562" y="375"/>
                    </a:lnTo>
                    <a:lnTo>
                      <a:pt x="558" y="363"/>
                    </a:lnTo>
                    <a:lnTo>
                      <a:pt x="554" y="353"/>
                    </a:lnTo>
                    <a:lnTo>
                      <a:pt x="543" y="333"/>
                    </a:lnTo>
                    <a:lnTo>
                      <a:pt x="531" y="314"/>
                    </a:lnTo>
                    <a:lnTo>
                      <a:pt x="517" y="296"/>
                    </a:lnTo>
                    <a:lnTo>
                      <a:pt x="504" y="279"/>
                    </a:lnTo>
                    <a:lnTo>
                      <a:pt x="504" y="279"/>
                    </a:lnTo>
                    <a:lnTo>
                      <a:pt x="504" y="279"/>
                    </a:lnTo>
                    <a:lnTo>
                      <a:pt x="504" y="279"/>
                    </a:lnTo>
                    <a:lnTo>
                      <a:pt x="495" y="269"/>
                    </a:lnTo>
                    <a:lnTo>
                      <a:pt x="485" y="260"/>
                    </a:lnTo>
                    <a:lnTo>
                      <a:pt x="475" y="250"/>
                    </a:lnTo>
                    <a:lnTo>
                      <a:pt x="463" y="242"/>
                    </a:lnTo>
                    <a:lnTo>
                      <a:pt x="453" y="235"/>
                    </a:lnTo>
                    <a:lnTo>
                      <a:pt x="441" y="228"/>
                    </a:lnTo>
                    <a:lnTo>
                      <a:pt x="417" y="215"/>
                    </a:lnTo>
                    <a:lnTo>
                      <a:pt x="391" y="205"/>
                    </a:lnTo>
                    <a:lnTo>
                      <a:pt x="363" y="195"/>
                    </a:lnTo>
                    <a:lnTo>
                      <a:pt x="335" y="186"/>
                    </a:lnTo>
                    <a:lnTo>
                      <a:pt x="305" y="177"/>
                    </a:lnTo>
                    <a:lnTo>
                      <a:pt x="305" y="177"/>
                    </a:lnTo>
                    <a:lnTo>
                      <a:pt x="253" y="160"/>
                    </a:lnTo>
                    <a:lnTo>
                      <a:pt x="226" y="152"/>
                    </a:lnTo>
                    <a:lnTo>
                      <a:pt x="200" y="142"/>
                    </a:lnTo>
                    <a:lnTo>
                      <a:pt x="173" y="130"/>
                    </a:lnTo>
                    <a:lnTo>
                      <a:pt x="146" y="117"/>
                    </a:lnTo>
                    <a:lnTo>
                      <a:pt x="119" y="102"/>
                    </a:lnTo>
                    <a:lnTo>
                      <a:pt x="92" y="85"/>
                    </a:lnTo>
                    <a:lnTo>
                      <a:pt x="92" y="85"/>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50" name="Freeform 50">
                <a:extLst>
                  <a:ext uri="{FF2B5EF4-FFF2-40B4-BE49-F238E27FC236}">
                    <a16:creationId xmlns:a16="http://schemas.microsoft.com/office/drawing/2014/main" id="{D5DF3470-C831-0ED2-5DEE-A26BB88C8C36}"/>
                  </a:ext>
                </a:extLst>
              </p:cNvPr>
              <p:cNvSpPr>
                <a:spLocks/>
              </p:cNvSpPr>
              <p:nvPr/>
            </p:nvSpPr>
            <p:spPr bwMode="auto">
              <a:xfrm>
                <a:off x="3497263" y="1863725"/>
                <a:ext cx="176213" cy="169863"/>
              </a:xfrm>
              <a:custGeom>
                <a:avLst/>
                <a:gdLst>
                  <a:gd name="T0" fmla="*/ 445 w 778"/>
                  <a:gd name="T1" fmla="*/ 751 h 751"/>
                  <a:gd name="T2" fmla="*/ 435 w 778"/>
                  <a:gd name="T3" fmla="*/ 748 h 751"/>
                  <a:gd name="T4" fmla="*/ 422 w 778"/>
                  <a:gd name="T5" fmla="*/ 740 h 751"/>
                  <a:gd name="T6" fmla="*/ 415 w 778"/>
                  <a:gd name="T7" fmla="*/ 725 h 751"/>
                  <a:gd name="T8" fmla="*/ 405 w 778"/>
                  <a:gd name="T9" fmla="*/ 687 h 751"/>
                  <a:gd name="T10" fmla="*/ 370 w 778"/>
                  <a:gd name="T11" fmla="*/ 588 h 751"/>
                  <a:gd name="T12" fmla="*/ 307 w 778"/>
                  <a:gd name="T13" fmla="*/ 447 h 751"/>
                  <a:gd name="T14" fmla="*/ 263 w 778"/>
                  <a:gd name="T15" fmla="*/ 366 h 751"/>
                  <a:gd name="T16" fmla="*/ 208 w 778"/>
                  <a:gd name="T17" fmla="*/ 282 h 751"/>
                  <a:gd name="T18" fmla="*/ 144 w 778"/>
                  <a:gd name="T19" fmla="*/ 197 h 751"/>
                  <a:gd name="T20" fmla="*/ 68 w 778"/>
                  <a:gd name="T21" fmla="*/ 113 h 751"/>
                  <a:gd name="T22" fmla="*/ 11 w 778"/>
                  <a:gd name="T23" fmla="*/ 58 h 751"/>
                  <a:gd name="T24" fmla="*/ 1 w 778"/>
                  <a:gd name="T25" fmla="*/ 41 h 751"/>
                  <a:gd name="T26" fmla="*/ 2 w 778"/>
                  <a:gd name="T27" fmla="*/ 23 h 751"/>
                  <a:gd name="T28" fmla="*/ 8 w 778"/>
                  <a:gd name="T29" fmla="*/ 11 h 751"/>
                  <a:gd name="T30" fmla="*/ 25 w 778"/>
                  <a:gd name="T31" fmla="*/ 1 h 751"/>
                  <a:gd name="T32" fmla="*/ 44 w 778"/>
                  <a:gd name="T33" fmla="*/ 2 h 751"/>
                  <a:gd name="T34" fmla="*/ 55 w 778"/>
                  <a:gd name="T35" fmla="*/ 8 h 751"/>
                  <a:gd name="T36" fmla="*/ 120 w 778"/>
                  <a:gd name="T37" fmla="*/ 71 h 751"/>
                  <a:gd name="T38" fmla="*/ 214 w 778"/>
                  <a:gd name="T39" fmla="*/ 178 h 751"/>
                  <a:gd name="T40" fmla="*/ 304 w 778"/>
                  <a:gd name="T41" fmla="*/ 306 h 751"/>
                  <a:gd name="T42" fmla="*/ 372 w 778"/>
                  <a:gd name="T43" fmla="*/ 427 h 751"/>
                  <a:gd name="T44" fmla="*/ 422 w 778"/>
                  <a:gd name="T45" fmla="*/ 536 h 751"/>
                  <a:gd name="T46" fmla="*/ 454 w 778"/>
                  <a:gd name="T47" fmla="*/ 624 h 751"/>
                  <a:gd name="T48" fmla="*/ 498 w 778"/>
                  <a:gd name="T49" fmla="*/ 548 h 751"/>
                  <a:gd name="T50" fmla="*/ 542 w 778"/>
                  <a:gd name="T51" fmla="*/ 486 h 751"/>
                  <a:gd name="T52" fmla="*/ 595 w 778"/>
                  <a:gd name="T53" fmla="*/ 426 h 751"/>
                  <a:gd name="T54" fmla="*/ 658 w 778"/>
                  <a:gd name="T55" fmla="*/ 370 h 751"/>
                  <a:gd name="T56" fmla="*/ 730 w 778"/>
                  <a:gd name="T57" fmla="*/ 325 h 751"/>
                  <a:gd name="T58" fmla="*/ 743 w 778"/>
                  <a:gd name="T59" fmla="*/ 322 h 751"/>
                  <a:gd name="T60" fmla="*/ 761 w 778"/>
                  <a:gd name="T61" fmla="*/ 326 h 751"/>
                  <a:gd name="T62" fmla="*/ 774 w 778"/>
                  <a:gd name="T63" fmla="*/ 339 h 751"/>
                  <a:gd name="T64" fmla="*/ 778 w 778"/>
                  <a:gd name="T65" fmla="*/ 353 h 751"/>
                  <a:gd name="T66" fmla="*/ 774 w 778"/>
                  <a:gd name="T67" fmla="*/ 370 h 751"/>
                  <a:gd name="T68" fmla="*/ 760 w 778"/>
                  <a:gd name="T69" fmla="*/ 384 h 751"/>
                  <a:gd name="T70" fmla="*/ 726 w 778"/>
                  <a:gd name="T71" fmla="*/ 403 h 751"/>
                  <a:gd name="T72" fmla="*/ 680 w 778"/>
                  <a:gd name="T73" fmla="*/ 438 h 751"/>
                  <a:gd name="T74" fmla="*/ 637 w 778"/>
                  <a:gd name="T75" fmla="*/ 477 h 751"/>
                  <a:gd name="T76" fmla="*/ 569 w 778"/>
                  <a:gd name="T77" fmla="*/ 562 h 751"/>
                  <a:gd name="T78" fmla="*/ 519 w 778"/>
                  <a:gd name="T79" fmla="*/ 644 h 751"/>
                  <a:gd name="T80" fmla="*/ 483 w 778"/>
                  <a:gd name="T81" fmla="*/ 718 h 751"/>
                  <a:gd name="T82" fmla="*/ 476 w 778"/>
                  <a:gd name="T83" fmla="*/ 735 h 751"/>
                  <a:gd name="T84" fmla="*/ 466 w 778"/>
                  <a:gd name="T85" fmla="*/ 745 h 751"/>
                  <a:gd name="T86" fmla="*/ 452 w 778"/>
                  <a:gd name="T87" fmla="*/ 751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78" h="751">
                    <a:moveTo>
                      <a:pt x="447" y="751"/>
                    </a:moveTo>
                    <a:lnTo>
                      <a:pt x="447" y="751"/>
                    </a:lnTo>
                    <a:lnTo>
                      <a:pt x="445" y="751"/>
                    </a:lnTo>
                    <a:lnTo>
                      <a:pt x="445" y="751"/>
                    </a:lnTo>
                    <a:lnTo>
                      <a:pt x="440" y="750"/>
                    </a:lnTo>
                    <a:lnTo>
                      <a:pt x="435" y="748"/>
                    </a:lnTo>
                    <a:lnTo>
                      <a:pt x="429" y="746"/>
                    </a:lnTo>
                    <a:lnTo>
                      <a:pt x="425" y="743"/>
                    </a:lnTo>
                    <a:lnTo>
                      <a:pt x="422" y="740"/>
                    </a:lnTo>
                    <a:lnTo>
                      <a:pt x="419" y="735"/>
                    </a:lnTo>
                    <a:lnTo>
                      <a:pt x="417" y="730"/>
                    </a:lnTo>
                    <a:lnTo>
                      <a:pt x="415" y="725"/>
                    </a:lnTo>
                    <a:lnTo>
                      <a:pt x="415" y="725"/>
                    </a:lnTo>
                    <a:lnTo>
                      <a:pt x="411" y="707"/>
                    </a:lnTo>
                    <a:lnTo>
                      <a:pt x="405" y="687"/>
                    </a:lnTo>
                    <a:lnTo>
                      <a:pt x="396" y="659"/>
                    </a:lnTo>
                    <a:lnTo>
                      <a:pt x="385" y="626"/>
                    </a:lnTo>
                    <a:lnTo>
                      <a:pt x="370" y="588"/>
                    </a:lnTo>
                    <a:lnTo>
                      <a:pt x="353" y="544"/>
                    </a:lnTo>
                    <a:lnTo>
                      <a:pt x="332" y="498"/>
                    </a:lnTo>
                    <a:lnTo>
                      <a:pt x="307" y="447"/>
                    </a:lnTo>
                    <a:lnTo>
                      <a:pt x="294" y="420"/>
                    </a:lnTo>
                    <a:lnTo>
                      <a:pt x="278" y="394"/>
                    </a:lnTo>
                    <a:lnTo>
                      <a:pt x="263" y="366"/>
                    </a:lnTo>
                    <a:lnTo>
                      <a:pt x="245" y="338"/>
                    </a:lnTo>
                    <a:lnTo>
                      <a:pt x="228" y="310"/>
                    </a:lnTo>
                    <a:lnTo>
                      <a:pt x="208" y="282"/>
                    </a:lnTo>
                    <a:lnTo>
                      <a:pt x="188" y="253"/>
                    </a:lnTo>
                    <a:lnTo>
                      <a:pt x="167" y="225"/>
                    </a:lnTo>
                    <a:lnTo>
                      <a:pt x="144" y="197"/>
                    </a:lnTo>
                    <a:lnTo>
                      <a:pt x="120" y="169"/>
                    </a:lnTo>
                    <a:lnTo>
                      <a:pt x="94" y="141"/>
                    </a:lnTo>
                    <a:lnTo>
                      <a:pt x="68" y="113"/>
                    </a:lnTo>
                    <a:lnTo>
                      <a:pt x="40" y="85"/>
                    </a:lnTo>
                    <a:lnTo>
                      <a:pt x="11" y="58"/>
                    </a:lnTo>
                    <a:lnTo>
                      <a:pt x="11" y="58"/>
                    </a:lnTo>
                    <a:lnTo>
                      <a:pt x="6" y="53"/>
                    </a:lnTo>
                    <a:lnTo>
                      <a:pt x="3" y="48"/>
                    </a:lnTo>
                    <a:lnTo>
                      <a:pt x="1" y="41"/>
                    </a:lnTo>
                    <a:lnTo>
                      <a:pt x="0" y="35"/>
                    </a:lnTo>
                    <a:lnTo>
                      <a:pt x="0" y="29"/>
                    </a:lnTo>
                    <a:lnTo>
                      <a:pt x="2" y="23"/>
                    </a:lnTo>
                    <a:lnTo>
                      <a:pt x="5" y="16"/>
                    </a:lnTo>
                    <a:lnTo>
                      <a:pt x="8" y="11"/>
                    </a:lnTo>
                    <a:lnTo>
                      <a:pt x="8" y="11"/>
                    </a:lnTo>
                    <a:lnTo>
                      <a:pt x="13" y="6"/>
                    </a:lnTo>
                    <a:lnTo>
                      <a:pt x="20" y="3"/>
                    </a:lnTo>
                    <a:lnTo>
                      <a:pt x="25" y="1"/>
                    </a:lnTo>
                    <a:lnTo>
                      <a:pt x="31" y="0"/>
                    </a:lnTo>
                    <a:lnTo>
                      <a:pt x="38" y="0"/>
                    </a:lnTo>
                    <a:lnTo>
                      <a:pt x="44" y="2"/>
                    </a:lnTo>
                    <a:lnTo>
                      <a:pt x="50" y="5"/>
                    </a:lnTo>
                    <a:lnTo>
                      <a:pt x="55" y="8"/>
                    </a:lnTo>
                    <a:lnTo>
                      <a:pt x="55" y="8"/>
                    </a:lnTo>
                    <a:lnTo>
                      <a:pt x="78" y="29"/>
                    </a:lnTo>
                    <a:lnTo>
                      <a:pt x="99" y="50"/>
                    </a:lnTo>
                    <a:lnTo>
                      <a:pt x="120" y="71"/>
                    </a:lnTo>
                    <a:lnTo>
                      <a:pt x="141" y="92"/>
                    </a:lnTo>
                    <a:lnTo>
                      <a:pt x="178" y="134"/>
                    </a:lnTo>
                    <a:lnTo>
                      <a:pt x="214" y="178"/>
                    </a:lnTo>
                    <a:lnTo>
                      <a:pt x="246" y="221"/>
                    </a:lnTo>
                    <a:lnTo>
                      <a:pt x="276" y="264"/>
                    </a:lnTo>
                    <a:lnTo>
                      <a:pt x="304" y="306"/>
                    </a:lnTo>
                    <a:lnTo>
                      <a:pt x="329" y="348"/>
                    </a:lnTo>
                    <a:lnTo>
                      <a:pt x="352" y="388"/>
                    </a:lnTo>
                    <a:lnTo>
                      <a:pt x="372" y="427"/>
                    </a:lnTo>
                    <a:lnTo>
                      <a:pt x="391" y="466"/>
                    </a:lnTo>
                    <a:lnTo>
                      <a:pt x="408" y="502"/>
                    </a:lnTo>
                    <a:lnTo>
                      <a:pt x="422" y="536"/>
                    </a:lnTo>
                    <a:lnTo>
                      <a:pt x="435" y="568"/>
                    </a:lnTo>
                    <a:lnTo>
                      <a:pt x="445" y="597"/>
                    </a:lnTo>
                    <a:lnTo>
                      <a:pt x="454" y="624"/>
                    </a:lnTo>
                    <a:lnTo>
                      <a:pt x="454" y="624"/>
                    </a:lnTo>
                    <a:lnTo>
                      <a:pt x="474" y="588"/>
                    </a:lnTo>
                    <a:lnTo>
                      <a:pt x="498" y="548"/>
                    </a:lnTo>
                    <a:lnTo>
                      <a:pt x="511" y="528"/>
                    </a:lnTo>
                    <a:lnTo>
                      <a:pt x="527" y="508"/>
                    </a:lnTo>
                    <a:lnTo>
                      <a:pt x="542" y="486"/>
                    </a:lnTo>
                    <a:lnTo>
                      <a:pt x="559" y="467"/>
                    </a:lnTo>
                    <a:lnTo>
                      <a:pt x="576" y="446"/>
                    </a:lnTo>
                    <a:lnTo>
                      <a:pt x="595" y="426"/>
                    </a:lnTo>
                    <a:lnTo>
                      <a:pt x="615" y="407"/>
                    </a:lnTo>
                    <a:lnTo>
                      <a:pt x="635" y="388"/>
                    </a:lnTo>
                    <a:lnTo>
                      <a:pt x="658" y="370"/>
                    </a:lnTo>
                    <a:lnTo>
                      <a:pt x="681" y="354"/>
                    </a:lnTo>
                    <a:lnTo>
                      <a:pt x="705" y="338"/>
                    </a:lnTo>
                    <a:lnTo>
                      <a:pt x="730" y="325"/>
                    </a:lnTo>
                    <a:lnTo>
                      <a:pt x="730" y="325"/>
                    </a:lnTo>
                    <a:lnTo>
                      <a:pt x="737" y="323"/>
                    </a:lnTo>
                    <a:lnTo>
                      <a:pt x="743" y="322"/>
                    </a:lnTo>
                    <a:lnTo>
                      <a:pt x="749" y="322"/>
                    </a:lnTo>
                    <a:lnTo>
                      <a:pt x="755" y="323"/>
                    </a:lnTo>
                    <a:lnTo>
                      <a:pt x="761" y="326"/>
                    </a:lnTo>
                    <a:lnTo>
                      <a:pt x="767" y="329"/>
                    </a:lnTo>
                    <a:lnTo>
                      <a:pt x="771" y="334"/>
                    </a:lnTo>
                    <a:lnTo>
                      <a:pt x="774" y="339"/>
                    </a:lnTo>
                    <a:lnTo>
                      <a:pt x="774" y="339"/>
                    </a:lnTo>
                    <a:lnTo>
                      <a:pt x="777" y="346"/>
                    </a:lnTo>
                    <a:lnTo>
                      <a:pt x="778" y="353"/>
                    </a:lnTo>
                    <a:lnTo>
                      <a:pt x="777" y="359"/>
                    </a:lnTo>
                    <a:lnTo>
                      <a:pt x="776" y="365"/>
                    </a:lnTo>
                    <a:lnTo>
                      <a:pt x="774" y="370"/>
                    </a:lnTo>
                    <a:lnTo>
                      <a:pt x="770" y="376"/>
                    </a:lnTo>
                    <a:lnTo>
                      <a:pt x="766" y="381"/>
                    </a:lnTo>
                    <a:lnTo>
                      <a:pt x="760" y="384"/>
                    </a:lnTo>
                    <a:lnTo>
                      <a:pt x="760" y="384"/>
                    </a:lnTo>
                    <a:lnTo>
                      <a:pt x="743" y="393"/>
                    </a:lnTo>
                    <a:lnTo>
                      <a:pt x="726" y="403"/>
                    </a:lnTo>
                    <a:lnTo>
                      <a:pt x="710" y="414"/>
                    </a:lnTo>
                    <a:lnTo>
                      <a:pt x="694" y="425"/>
                    </a:lnTo>
                    <a:lnTo>
                      <a:pt x="680" y="438"/>
                    </a:lnTo>
                    <a:lnTo>
                      <a:pt x="665" y="450"/>
                    </a:lnTo>
                    <a:lnTo>
                      <a:pt x="651" y="463"/>
                    </a:lnTo>
                    <a:lnTo>
                      <a:pt x="637" y="477"/>
                    </a:lnTo>
                    <a:lnTo>
                      <a:pt x="613" y="505"/>
                    </a:lnTo>
                    <a:lnTo>
                      <a:pt x="590" y="533"/>
                    </a:lnTo>
                    <a:lnTo>
                      <a:pt x="569" y="562"/>
                    </a:lnTo>
                    <a:lnTo>
                      <a:pt x="550" y="591"/>
                    </a:lnTo>
                    <a:lnTo>
                      <a:pt x="534" y="618"/>
                    </a:lnTo>
                    <a:lnTo>
                      <a:pt x="519" y="644"/>
                    </a:lnTo>
                    <a:lnTo>
                      <a:pt x="507" y="667"/>
                    </a:lnTo>
                    <a:lnTo>
                      <a:pt x="497" y="688"/>
                    </a:lnTo>
                    <a:lnTo>
                      <a:pt x="483" y="718"/>
                    </a:lnTo>
                    <a:lnTo>
                      <a:pt x="478" y="729"/>
                    </a:lnTo>
                    <a:lnTo>
                      <a:pt x="478" y="729"/>
                    </a:lnTo>
                    <a:lnTo>
                      <a:pt x="476" y="735"/>
                    </a:lnTo>
                    <a:lnTo>
                      <a:pt x="473" y="739"/>
                    </a:lnTo>
                    <a:lnTo>
                      <a:pt x="470" y="742"/>
                    </a:lnTo>
                    <a:lnTo>
                      <a:pt x="466" y="745"/>
                    </a:lnTo>
                    <a:lnTo>
                      <a:pt x="461" y="748"/>
                    </a:lnTo>
                    <a:lnTo>
                      <a:pt x="457" y="749"/>
                    </a:lnTo>
                    <a:lnTo>
                      <a:pt x="452" y="751"/>
                    </a:lnTo>
                    <a:lnTo>
                      <a:pt x="447" y="751"/>
                    </a:lnTo>
                    <a:lnTo>
                      <a:pt x="447" y="751"/>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sp>
        <p:nvSpPr>
          <p:cNvPr id="12" name="Rectangle: Rounded Corners 11">
            <a:extLst>
              <a:ext uri="{FF2B5EF4-FFF2-40B4-BE49-F238E27FC236}">
                <a16:creationId xmlns:a16="http://schemas.microsoft.com/office/drawing/2014/main" id="{1B46DB73-DD12-8406-66B6-BC16847EADB4}"/>
              </a:ext>
            </a:extLst>
          </p:cNvPr>
          <p:cNvSpPr/>
          <p:nvPr/>
        </p:nvSpPr>
        <p:spPr>
          <a:xfrm>
            <a:off x="1004424" y="2491475"/>
            <a:ext cx="446998" cy="77190"/>
          </a:xfrm>
          <a:prstGeom prst="round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sp>
        <p:nvSpPr>
          <p:cNvPr id="15" name="Rectangle: Rounded Corners 14">
            <a:extLst>
              <a:ext uri="{FF2B5EF4-FFF2-40B4-BE49-F238E27FC236}">
                <a16:creationId xmlns:a16="http://schemas.microsoft.com/office/drawing/2014/main" id="{70CE98C1-CA51-1800-E938-41B89BAB085F}"/>
              </a:ext>
            </a:extLst>
          </p:cNvPr>
          <p:cNvSpPr/>
          <p:nvPr/>
        </p:nvSpPr>
        <p:spPr>
          <a:xfrm>
            <a:off x="4590064" y="2491475"/>
            <a:ext cx="446998" cy="77190"/>
          </a:xfrm>
          <a:prstGeom prst="round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sp>
        <p:nvSpPr>
          <p:cNvPr id="18" name="Rectangle: Rounded Corners 17">
            <a:extLst>
              <a:ext uri="{FF2B5EF4-FFF2-40B4-BE49-F238E27FC236}">
                <a16:creationId xmlns:a16="http://schemas.microsoft.com/office/drawing/2014/main" id="{75F30A40-A451-206E-8D4C-D7A01D933B05}"/>
              </a:ext>
            </a:extLst>
          </p:cNvPr>
          <p:cNvSpPr/>
          <p:nvPr/>
        </p:nvSpPr>
        <p:spPr>
          <a:xfrm>
            <a:off x="8175707" y="2491475"/>
            <a:ext cx="446998" cy="77190"/>
          </a:xfrm>
          <a:prstGeom prst="round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sp>
        <p:nvSpPr>
          <p:cNvPr id="21" name="Rectangle: Rounded Corners 20">
            <a:extLst>
              <a:ext uri="{FF2B5EF4-FFF2-40B4-BE49-F238E27FC236}">
                <a16:creationId xmlns:a16="http://schemas.microsoft.com/office/drawing/2014/main" id="{D7882FE5-D420-14D8-AF6D-07D525EF5E22}"/>
              </a:ext>
            </a:extLst>
          </p:cNvPr>
          <p:cNvSpPr/>
          <p:nvPr/>
        </p:nvSpPr>
        <p:spPr>
          <a:xfrm>
            <a:off x="1004424" y="4245079"/>
            <a:ext cx="446998" cy="77190"/>
          </a:xfrm>
          <a:prstGeom prst="round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sp>
        <p:nvSpPr>
          <p:cNvPr id="24" name="Rectangle: Rounded Corners 23">
            <a:extLst>
              <a:ext uri="{FF2B5EF4-FFF2-40B4-BE49-F238E27FC236}">
                <a16:creationId xmlns:a16="http://schemas.microsoft.com/office/drawing/2014/main" id="{E783FB82-39B6-6550-7A24-C845732EC070}"/>
              </a:ext>
            </a:extLst>
          </p:cNvPr>
          <p:cNvSpPr/>
          <p:nvPr/>
        </p:nvSpPr>
        <p:spPr>
          <a:xfrm>
            <a:off x="4590064" y="4245079"/>
            <a:ext cx="446998" cy="77190"/>
          </a:xfrm>
          <a:prstGeom prst="round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sp>
        <p:nvSpPr>
          <p:cNvPr id="27" name="Rectangle: Rounded Corners 26">
            <a:extLst>
              <a:ext uri="{FF2B5EF4-FFF2-40B4-BE49-F238E27FC236}">
                <a16:creationId xmlns:a16="http://schemas.microsoft.com/office/drawing/2014/main" id="{942B6751-4916-A6F9-4763-000214AE2F7D}"/>
              </a:ext>
            </a:extLst>
          </p:cNvPr>
          <p:cNvSpPr/>
          <p:nvPr/>
        </p:nvSpPr>
        <p:spPr>
          <a:xfrm>
            <a:off x="8175707" y="4245079"/>
            <a:ext cx="446998" cy="77190"/>
          </a:xfrm>
          <a:prstGeom prst="roundRect">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grpSp>
        <p:nvGrpSpPr>
          <p:cNvPr id="57" name="Group 56">
            <a:extLst>
              <a:ext uri="{FF2B5EF4-FFF2-40B4-BE49-F238E27FC236}">
                <a16:creationId xmlns:a16="http://schemas.microsoft.com/office/drawing/2014/main" id="{6709FC98-47FF-4909-1232-E0E5B123CBA1}"/>
              </a:ext>
            </a:extLst>
          </p:cNvPr>
          <p:cNvGrpSpPr/>
          <p:nvPr/>
        </p:nvGrpSpPr>
        <p:grpSpPr>
          <a:xfrm>
            <a:off x="1053033" y="2813118"/>
            <a:ext cx="436039" cy="436039"/>
            <a:chOff x="4835525" y="3249613"/>
            <a:chExt cx="360363" cy="360363"/>
          </a:xfrm>
          <a:solidFill>
            <a:srgbClr val="37617A"/>
          </a:solidFill>
        </p:grpSpPr>
        <p:sp>
          <p:nvSpPr>
            <p:cNvPr id="58" name="Freeform 334">
              <a:extLst>
                <a:ext uri="{FF2B5EF4-FFF2-40B4-BE49-F238E27FC236}">
                  <a16:creationId xmlns:a16="http://schemas.microsoft.com/office/drawing/2014/main" id="{9E83A8D5-1315-FA3B-14E0-DD5072304E47}"/>
                </a:ext>
              </a:extLst>
            </p:cNvPr>
            <p:cNvSpPr>
              <a:spLocks noEditPoints="1"/>
            </p:cNvSpPr>
            <p:nvPr/>
          </p:nvSpPr>
          <p:spPr bwMode="auto">
            <a:xfrm>
              <a:off x="4835525" y="3249613"/>
              <a:ext cx="300038" cy="134938"/>
            </a:xfrm>
            <a:custGeom>
              <a:avLst/>
              <a:gdLst>
                <a:gd name="T0" fmla="*/ 509 w 1134"/>
                <a:gd name="T1" fmla="*/ 508 h 510"/>
                <a:gd name="T2" fmla="*/ 397 w 1134"/>
                <a:gd name="T3" fmla="*/ 499 h 510"/>
                <a:gd name="T4" fmla="*/ 295 w 1134"/>
                <a:gd name="T5" fmla="*/ 480 h 510"/>
                <a:gd name="T6" fmla="*/ 205 w 1134"/>
                <a:gd name="T7" fmla="*/ 453 h 510"/>
                <a:gd name="T8" fmla="*/ 128 w 1134"/>
                <a:gd name="T9" fmla="*/ 418 h 510"/>
                <a:gd name="T10" fmla="*/ 68 w 1134"/>
                <a:gd name="T11" fmla="*/ 378 h 510"/>
                <a:gd name="T12" fmla="*/ 25 w 1134"/>
                <a:gd name="T13" fmla="*/ 332 h 510"/>
                <a:gd name="T14" fmla="*/ 3 w 1134"/>
                <a:gd name="T15" fmla="*/ 281 h 510"/>
                <a:gd name="T16" fmla="*/ 1 w 1134"/>
                <a:gd name="T17" fmla="*/ 242 h 510"/>
                <a:gd name="T18" fmla="*/ 18 w 1134"/>
                <a:gd name="T19" fmla="*/ 190 h 510"/>
                <a:gd name="T20" fmla="*/ 56 w 1134"/>
                <a:gd name="T21" fmla="*/ 144 h 510"/>
                <a:gd name="T22" fmla="*/ 112 w 1134"/>
                <a:gd name="T23" fmla="*/ 101 h 510"/>
                <a:gd name="T24" fmla="*/ 184 w 1134"/>
                <a:gd name="T25" fmla="*/ 65 h 510"/>
                <a:gd name="T26" fmla="*/ 272 w 1134"/>
                <a:gd name="T27" fmla="*/ 37 h 510"/>
                <a:gd name="T28" fmla="*/ 371 w 1134"/>
                <a:gd name="T29" fmla="*/ 16 h 510"/>
                <a:gd name="T30" fmla="*/ 480 w 1134"/>
                <a:gd name="T31" fmla="*/ 2 h 510"/>
                <a:gd name="T32" fmla="*/ 568 w 1134"/>
                <a:gd name="T33" fmla="*/ 0 h 510"/>
                <a:gd name="T34" fmla="*/ 683 w 1134"/>
                <a:gd name="T35" fmla="*/ 5 h 510"/>
                <a:gd name="T36" fmla="*/ 790 w 1134"/>
                <a:gd name="T37" fmla="*/ 20 h 510"/>
                <a:gd name="T38" fmla="*/ 887 w 1134"/>
                <a:gd name="T39" fmla="*/ 43 h 510"/>
                <a:gd name="T40" fmla="*/ 970 w 1134"/>
                <a:gd name="T41" fmla="*/ 74 h 510"/>
                <a:gd name="T42" fmla="*/ 1038 w 1134"/>
                <a:gd name="T43" fmla="*/ 112 h 510"/>
                <a:gd name="T44" fmla="*/ 1090 w 1134"/>
                <a:gd name="T45" fmla="*/ 155 h 510"/>
                <a:gd name="T46" fmla="*/ 1123 w 1134"/>
                <a:gd name="T47" fmla="*/ 203 h 510"/>
                <a:gd name="T48" fmla="*/ 1134 w 1134"/>
                <a:gd name="T49" fmla="*/ 255 h 510"/>
                <a:gd name="T50" fmla="*/ 1128 w 1134"/>
                <a:gd name="T51" fmla="*/ 294 h 510"/>
                <a:gd name="T52" fmla="*/ 1100 w 1134"/>
                <a:gd name="T53" fmla="*/ 344 h 510"/>
                <a:gd name="T54" fmla="*/ 1054 w 1134"/>
                <a:gd name="T55" fmla="*/ 388 h 510"/>
                <a:gd name="T56" fmla="*/ 989 w 1134"/>
                <a:gd name="T57" fmla="*/ 428 h 510"/>
                <a:gd name="T58" fmla="*/ 908 w 1134"/>
                <a:gd name="T59" fmla="*/ 460 h 510"/>
                <a:gd name="T60" fmla="*/ 815 w 1134"/>
                <a:gd name="T61" fmla="*/ 485 h 510"/>
                <a:gd name="T62" fmla="*/ 711 w 1134"/>
                <a:gd name="T63" fmla="*/ 502 h 510"/>
                <a:gd name="T64" fmla="*/ 597 w 1134"/>
                <a:gd name="T65" fmla="*/ 509 h 510"/>
                <a:gd name="T66" fmla="*/ 568 w 1134"/>
                <a:gd name="T67" fmla="*/ 57 h 510"/>
                <a:gd name="T68" fmla="*/ 409 w 1134"/>
                <a:gd name="T69" fmla="*/ 67 h 510"/>
                <a:gd name="T70" fmla="*/ 235 w 1134"/>
                <a:gd name="T71" fmla="*/ 107 h 510"/>
                <a:gd name="T72" fmla="*/ 153 w 1134"/>
                <a:gd name="T73" fmla="*/ 143 h 510"/>
                <a:gd name="T74" fmla="*/ 104 w 1134"/>
                <a:gd name="T75" fmla="*/ 176 h 510"/>
                <a:gd name="T76" fmla="*/ 72 w 1134"/>
                <a:gd name="T77" fmla="*/ 210 h 510"/>
                <a:gd name="T78" fmla="*/ 58 w 1134"/>
                <a:gd name="T79" fmla="*/ 246 h 510"/>
                <a:gd name="T80" fmla="*/ 60 w 1134"/>
                <a:gd name="T81" fmla="*/ 273 h 510"/>
                <a:gd name="T82" fmla="*/ 79 w 1134"/>
                <a:gd name="T83" fmla="*/ 308 h 510"/>
                <a:gd name="T84" fmla="*/ 115 w 1134"/>
                <a:gd name="T85" fmla="*/ 343 h 510"/>
                <a:gd name="T86" fmla="*/ 168 w 1134"/>
                <a:gd name="T87" fmla="*/ 375 h 510"/>
                <a:gd name="T88" fmla="*/ 274 w 1134"/>
                <a:gd name="T89" fmla="*/ 415 h 510"/>
                <a:gd name="T90" fmla="*/ 460 w 1134"/>
                <a:gd name="T91" fmla="*/ 449 h 510"/>
                <a:gd name="T92" fmla="*/ 568 w 1134"/>
                <a:gd name="T93" fmla="*/ 454 h 510"/>
                <a:gd name="T94" fmla="*/ 726 w 1134"/>
                <a:gd name="T95" fmla="*/ 443 h 510"/>
                <a:gd name="T96" fmla="*/ 900 w 1134"/>
                <a:gd name="T97" fmla="*/ 403 h 510"/>
                <a:gd name="T98" fmla="*/ 982 w 1134"/>
                <a:gd name="T99" fmla="*/ 367 h 510"/>
                <a:gd name="T100" fmla="*/ 1030 w 1134"/>
                <a:gd name="T101" fmla="*/ 335 h 510"/>
                <a:gd name="T102" fmla="*/ 1063 w 1134"/>
                <a:gd name="T103" fmla="*/ 299 h 510"/>
                <a:gd name="T104" fmla="*/ 1077 w 1134"/>
                <a:gd name="T105" fmla="*/ 264 h 510"/>
                <a:gd name="T106" fmla="*/ 1075 w 1134"/>
                <a:gd name="T107" fmla="*/ 238 h 510"/>
                <a:gd name="T108" fmla="*/ 1057 w 1134"/>
                <a:gd name="T109" fmla="*/ 202 h 510"/>
                <a:gd name="T110" fmla="*/ 1020 w 1134"/>
                <a:gd name="T111" fmla="*/ 167 h 510"/>
                <a:gd name="T112" fmla="*/ 967 w 1134"/>
                <a:gd name="T113" fmla="*/ 136 h 510"/>
                <a:gd name="T114" fmla="*/ 861 w 1134"/>
                <a:gd name="T115" fmla="*/ 94 h 510"/>
                <a:gd name="T116" fmla="*/ 676 w 1134"/>
                <a:gd name="T117" fmla="*/ 61 h 510"/>
                <a:gd name="T118" fmla="*/ 568 w 1134"/>
                <a:gd name="T119" fmla="*/ 57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4" h="510">
                  <a:moveTo>
                    <a:pt x="568" y="510"/>
                  </a:moveTo>
                  <a:lnTo>
                    <a:pt x="568" y="510"/>
                  </a:lnTo>
                  <a:lnTo>
                    <a:pt x="537" y="509"/>
                  </a:lnTo>
                  <a:lnTo>
                    <a:pt x="509" y="508"/>
                  </a:lnTo>
                  <a:lnTo>
                    <a:pt x="480" y="507"/>
                  </a:lnTo>
                  <a:lnTo>
                    <a:pt x="452" y="505"/>
                  </a:lnTo>
                  <a:lnTo>
                    <a:pt x="424" y="502"/>
                  </a:lnTo>
                  <a:lnTo>
                    <a:pt x="397" y="499"/>
                  </a:lnTo>
                  <a:lnTo>
                    <a:pt x="371" y="495"/>
                  </a:lnTo>
                  <a:lnTo>
                    <a:pt x="345" y="490"/>
                  </a:lnTo>
                  <a:lnTo>
                    <a:pt x="319" y="485"/>
                  </a:lnTo>
                  <a:lnTo>
                    <a:pt x="295" y="480"/>
                  </a:lnTo>
                  <a:lnTo>
                    <a:pt x="272" y="474"/>
                  </a:lnTo>
                  <a:lnTo>
                    <a:pt x="249" y="467"/>
                  </a:lnTo>
                  <a:lnTo>
                    <a:pt x="226" y="460"/>
                  </a:lnTo>
                  <a:lnTo>
                    <a:pt x="205" y="453"/>
                  </a:lnTo>
                  <a:lnTo>
                    <a:pt x="184" y="445"/>
                  </a:lnTo>
                  <a:lnTo>
                    <a:pt x="165" y="437"/>
                  </a:lnTo>
                  <a:lnTo>
                    <a:pt x="147" y="428"/>
                  </a:lnTo>
                  <a:lnTo>
                    <a:pt x="128" y="418"/>
                  </a:lnTo>
                  <a:lnTo>
                    <a:pt x="112" y="408"/>
                  </a:lnTo>
                  <a:lnTo>
                    <a:pt x="96" y="398"/>
                  </a:lnTo>
                  <a:lnTo>
                    <a:pt x="82" y="388"/>
                  </a:lnTo>
                  <a:lnTo>
                    <a:pt x="68" y="378"/>
                  </a:lnTo>
                  <a:lnTo>
                    <a:pt x="56" y="367"/>
                  </a:lnTo>
                  <a:lnTo>
                    <a:pt x="45" y="355"/>
                  </a:lnTo>
                  <a:lnTo>
                    <a:pt x="34" y="344"/>
                  </a:lnTo>
                  <a:lnTo>
                    <a:pt x="25" y="332"/>
                  </a:lnTo>
                  <a:lnTo>
                    <a:pt x="18" y="320"/>
                  </a:lnTo>
                  <a:lnTo>
                    <a:pt x="12" y="307"/>
                  </a:lnTo>
                  <a:lnTo>
                    <a:pt x="7" y="294"/>
                  </a:lnTo>
                  <a:lnTo>
                    <a:pt x="3" y="281"/>
                  </a:lnTo>
                  <a:lnTo>
                    <a:pt x="1" y="268"/>
                  </a:lnTo>
                  <a:lnTo>
                    <a:pt x="0" y="255"/>
                  </a:lnTo>
                  <a:lnTo>
                    <a:pt x="0" y="255"/>
                  </a:lnTo>
                  <a:lnTo>
                    <a:pt x="1" y="242"/>
                  </a:lnTo>
                  <a:lnTo>
                    <a:pt x="3" y="229"/>
                  </a:lnTo>
                  <a:lnTo>
                    <a:pt x="7" y="216"/>
                  </a:lnTo>
                  <a:lnTo>
                    <a:pt x="12" y="203"/>
                  </a:lnTo>
                  <a:lnTo>
                    <a:pt x="18" y="190"/>
                  </a:lnTo>
                  <a:lnTo>
                    <a:pt x="25" y="178"/>
                  </a:lnTo>
                  <a:lnTo>
                    <a:pt x="34" y="166"/>
                  </a:lnTo>
                  <a:lnTo>
                    <a:pt x="45" y="155"/>
                  </a:lnTo>
                  <a:lnTo>
                    <a:pt x="56" y="144"/>
                  </a:lnTo>
                  <a:lnTo>
                    <a:pt x="68" y="133"/>
                  </a:lnTo>
                  <a:lnTo>
                    <a:pt x="82" y="122"/>
                  </a:lnTo>
                  <a:lnTo>
                    <a:pt x="96" y="112"/>
                  </a:lnTo>
                  <a:lnTo>
                    <a:pt x="112" y="101"/>
                  </a:lnTo>
                  <a:lnTo>
                    <a:pt x="128" y="92"/>
                  </a:lnTo>
                  <a:lnTo>
                    <a:pt x="147" y="83"/>
                  </a:lnTo>
                  <a:lnTo>
                    <a:pt x="165" y="74"/>
                  </a:lnTo>
                  <a:lnTo>
                    <a:pt x="184" y="65"/>
                  </a:lnTo>
                  <a:lnTo>
                    <a:pt x="205" y="58"/>
                  </a:lnTo>
                  <a:lnTo>
                    <a:pt x="226" y="50"/>
                  </a:lnTo>
                  <a:lnTo>
                    <a:pt x="249" y="43"/>
                  </a:lnTo>
                  <a:lnTo>
                    <a:pt x="272" y="37"/>
                  </a:lnTo>
                  <a:lnTo>
                    <a:pt x="295" y="31"/>
                  </a:lnTo>
                  <a:lnTo>
                    <a:pt x="319" y="25"/>
                  </a:lnTo>
                  <a:lnTo>
                    <a:pt x="345" y="20"/>
                  </a:lnTo>
                  <a:lnTo>
                    <a:pt x="371" y="16"/>
                  </a:lnTo>
                  <a:lnTo>
                    <a:pt x="397" y="12"/>
                  </a:lnTo>
                  <a:lnTo>
                    <a:pt x="424" y="8"/>
                  </a:lnTo>
                  <a:lnTo>
                    <a:pt x="452" y="5"/>
                  </a:lnTo>
                  <a:lnTo>
                    <a:pt x="480" y="2"/>
                  </a:lnTo>
                  <a:lnTo>
                    <a:pt x="509" y="1"/>
                  </a:lnTo>
                  <a:lnTo>
                    <a:pt x="537" y="0"/>
                  </a:lnTo>
                  <a:lnTo>
                    <a:pt x="568" y="0"/>
                  </a:lnTo>
                  <a:lnTo>
                    <a:pt x="568" y="0"/>
                  </a:lnTo>
                  <a:lnTo>
                    <a:pt x="597" y="0"/>
                  </a:lnTo>
                  <a:lnTo>
                    <a:pt x="626" y="1"/>
                  </a:lnTo>
                  <a:lnTo>
                    <a:pt x="655" y="2"/>
                  </a:lnTo>
                  <a:lnTo>
                    <a:pt x="683" y="5"/>
                  </a:lnTo>
                  <a:lnTo>
                    <a:pt x="711" y="8"/>
                  </a:lnTo>
                  <a:lnTo>
                    <a:pt x="737" y="12"/>
                  </a:lnTo>
                  <a:lnTo>
                    <a:pt x="765" y="16"/>
                  </a:lnTo>
                  <a:lnTo>
                    <a:pt x="790" y="20"/>
                  </a:lnTo>
                  <a:lnTo>
                    <a:pt x="815" y="25"/>
                  </a:lnTo>
                  <a:lnTo>
                    <a:pt x="839" y="31"/>
                  </a:lnTo>
                  <a:lnTo>
                    <a:pt x="864" y="37"/>
                  </a:lnTo>
                  <a:lnTo>
                    <a:pt x="887" y="43"/>
                  </a:lnTo>
                  <a:lnTo>
                    <a:pt x="908" y="50"/>
                  </a:lnTo>
                  <a:lnTo>
                    <a:pt x="930" y="58"/>
                  </a:lnTo>
                  <a:lnTo>
                    <a:pt x="951" y="65"/>
                  </a:lnTo>
                  <a:lnTo>
                    <a:pt x="970" y="74"/>
                  </a:lnTo>
                  <a:lnTo>
                    <a:pt x="989" y="83"/>
                  </a:lnTo>
                  <a:lnTo>
                    <a:pt x="1006" y="92"/>
                  </a:lnTo>
                  <a:lnTo>
                    <a:pt x="1023" y="101"/>
                  </a:lnTo>
                  <a:lnTo>
                    <a:pt x="1038" y="112"/>
                  </a:lnTo>
                  <a:lnTo>
                    <a:pt x="1054" y="122"/>
                  </a:lnTo>
                  <a:lnTo>
                    <a:pt x="1067" y="133"/>
                  </a:lnTo>
                  <a:lnTo>
                    <a:pt x="1079" y="144"/>
                  </a:lnTo>
                  <a:lnTo>
                    <a:pt x="1090" y="155"/>
                  </a:lnTo>
                  <a:lnTo>
                    <a:pt x="1100" y="166"/>
                  </a:lnTo>
                  <a:lnTo>
                    <a:pt x="1109" y="178"/>
                  </a:lnTo>
                  <a:lnTo>
                    <a:pt x="1117" y="190"/>
                  </a:lnTo>
                  <a:lnTo>
                    <a:pt x="1123" y="203"/>
                  </a:lnTo>
                  <a:lnTo>
                    <a:pt x="1128" y="216"/>
                  </a:lnTo>
                  <a:lnTo>
                    <a:pt x="1131" y="229"/>
                  </a:lnTo>
                  <a:lnTo>
                    <a:pt x="1133" y="242"/>
                  </a:lnTo>
                  <a:lnTo>
                    <a:pt x="1134" y="255"/>
                  </a:lnTo>
                  <a:lnTo>
                    <a:pt x="1134" y="255"/>
                  </a:lnTo>
                  <a:lnTo>
                    <a:pt x="1133" y="268"/>
                  </a:lnTo>
                  <a:lnTo>
                    <a:pt x="1131" y="281"/>
                  </a:lnTo>
                  <a:lnTo>
                    <a:pt x="1128" y="294"/>
                  </a:lnTo>
                  <a:lnTo>
                    <a:pt x="1123" y="307"/>
                  </a:lnTo>
                  <a:lnTo>
                    <a:pt x="1117" y="320"/>
                  </a:lnTo>
                  <a:lnTo>
                    <a:pt x="1109" y="332"/>
                  </a:lnTo>
                  <a:lnTo>
                    <a:pt x="1100" y="344"/>
                  </a:lnTo>
                  <a:lnTo>
                    <a:pt x="1090" y="355"/>
                  </a:lnTo>
                  <a:lnTo>
                    <a:pt x="1079" y="367"/>
                  </a:lnTo>
                  <a:lnTo>
                    <a:pt x="1067" y="378"/>
                  </a:lnTo>
                  <a:lnTo>
                    <a:pt x="1054" y="388"/>
                  </a:lnTo>
                  <a:lnTo>
                    <a:pt x="1038" y="398"/>
                  </a:lnTo>
                  <a:lnTo>
                    <a:pt x="1023" y="408"/>
                  </a:lnTo>
                  <a:lnTo>
                    <a:pt x="1006" y="418"/>
                  </a:lnTo>
                  <a:lnTo>
                    <a:pt x="989" y="428"/>
                  </a:lnTo>
                  <a:lnTo>
                    <a:pt x="970" y="437"/>
                  </a:lnTo>
                  <a:lnTo>
                    <a:pt x="951" y="445"/>
                  </a:lnTo>
                  <a:lnTo>
                    <a:pt x="930" y="453"/>
                  </a:lnTo>
                  <a:lnTo>
                    <a:pt x="908" y="460"/>
                  </a:lnTo>
                  <a:lnTo>
                    <a:pt x="887" y="467"/>
                  </a:lnTo>
                  <a:lnTo>
                    <a:pt x="864" y="474"/>
                  </a:lnTo>
                  <a:lnTo>
                    <a:pt x="839" y="480"/>
                  </a:lnTo>
                  <a:lnTo>
                    <a:pt x="815" y="485"/>
                  </a:lnTo>
                  <a:lnTo>
                    <a:pt x="790" y="490"/>
                  </a:lnTo>
                  <a:lnTo>
                    <a:pt x="765" y="495"/>
                  </a:lnTo>
                  <a:lnTo>
                    <a:pt x="737" y="499"/>
                  </a:lnTo>
                  <a:lnTo>
                    <a:pt x="711" y="502"/>
                  </a:lnTo>
                  <a:lnTo>
                    <a:pt x="683" y="505"/>
                  </a:lnTo>
                  <a:lnTo>
                    <a:pt x="655" y="507"/>
                  </a:lnTo>
                  <a:lnTo>
                    <a:pt x="626" y="508"/>
                  </a:lnTo>
                  <a:lnTo>
                    <a:pt x="597" y="509"/>
                  </a:lnTo>
                  <a:lnTo>
                    <a:pt x="568" y="510"/>
                  </a:lnTo>
                  <a:lnTo>
                    <a:pt x="568" y="510"/>
                  </a:lnTo>
                  <a:close/>
                  <a:moveTo>
                    <a:pt x="568" y="57"/>
                  </a:moveTo>
                  <a:lnTo>
                    <a:pt x="568" y="57"/>
                  </a:lnTo>
                  <a:lnTo>
                    <a:pt x="540" y="57"/>
                  </a:lnTo>
                  <a:lnTo>
                    <a:pt x="512" y="58"/>
                  </a:lnTo>
                  <a:lnTo>
                    <a:pt x="460" y="61"/>
                  </a:lnTo>
                  <a:lnTo>
                    <a:pt x="409" y="67"/>
                  </a:lnTo>
                  <a:lnTo>
                    <a:pt x="361" y="74"/>
                  </a:lnTo>
                  <a:lnTo>
                    <a:pt x="316" y="84"/>
                  </a:lnTo>
                  <a:lnTo>
                    <a:pt x="274" y="94"/>
                  </a:lnTo>
                  <a:lnTo>
                    <a:pt x="235" y="107"/>
                  </a:lnTo>
                  <a:lnTo>
                    <a:pt x="200" y="121"/>
                  </a:lnTo>
                  <a:lnTo>
                    <a:pt x="183" y="128"/>
                  </a:lnTo>
                  <a:lnTo>
                    <a:pt x="168" y="136"/>
                  </a:lnTo>
                  <a:lnTo>
                    <a:pt x="153" y="143"/>
                  </a:lnTo>
                  <a:lnTo>
                    <a:pt x="140" y="151"/>
                  </a:lnTo>
                  <a:lnTo>
                    <a:pt x="126" y="159"/>
                  </a:lnTo>
                  <a:lnTo>
                    <a:pt x="115" y="167"/>
                  </a:lnTo>
                  <a:lnTo>
                    <a:pt x="104" y="176"/>
                  </a:lnTo>
                  <a:lnTo>
                    <a:pt x="95" y="184"/>
                  </a:lnTo>
                  <a:lnTo>
                    <a:pt x="86" y="193"/>
                  </a:lnTo>
                  <a:lnTo>
                    <a:pt x="79" y="202"/>
                  </a:lnTo>
                  <a:lnTo>
                    <a:pt x="72" y="210"/>
                  </a:lnTo>
                  <a:lnTo>
                    <a:pt x="67" y="220"/>
                  </a:lnTo>
                  <a:lnTo>
                    <a:pt x="63" y="229"/>
                  </a:lnTo>
                  <a:lnTo>
                    <a:pt x="60" y="238"/>
                  </a:lnTo>
                  <a:lnTo>
                    <a:pt x="58" y="246"/>
                  </a:lnTo>
                  <a:lnTo>
                    <a:pt x="58" y="255"/>
                  </a:lnTo>
                  <a:lnTo>
                    <a:pt x="58" y="255"/>
                  </a:lnTo>
                  <a:lnTo>
                    <a:pt x="58" y="264"/>
                  </a:lnTo>
                  <a:lnTo>
                    <a:pt x="60" y="273"/>
                  </a:lnTo>
                  <a:lnTo>
                    <a:pt x="63" y="281"/>
                  </a:lnTo>
                  <a:lnTo>
                    <a:pt x="67" y="290"/>
                  </a:lnTo>
                  <a:lnTo>
                    <a:pt x="72" y="299"/>
                  </a:lnTo>
                  <a:lnTo>
                    <a:pt x="79" y="308"/>
                  </a:lnTo>
                  <a:lnTo>
                    <a:pt x="86" y="316"/>
                  </a:lnTo>
                  <a:lnTo>
                    <a:pt x="95" y="326"/>
                  </a:lnTo>
                  <a:lnTo>
                    <a:pt x="104" y="335"/>
                  </a:lnTo>
                  <a:lnTo>
                    <a:pt x="115" y="343"/>
                  </a:lnTo>
                  <a:lnTo>
                    <a:pt x="126" y="351"/>
                  </a:lnTo>
                  <a:lnTo>
                    <a:pt x="140" y="359"/>
                  </a:lnTo>
                  <a:lnTo>
                    <a:pt x="153" y="367"/>
                  </a:lnTo>
                  <a:lnTo>
                    <a:pt x="168" y="375"/>
                  </a:lnTo>
                  <a:lnTo>
                    <a:pt x="183" y="382"/>
                  </a:lnTo>
                  <a:lnTo>
                    <a:pt x="200" y="389"/>
                  </a:lnTo>
                  <a:lnTo>
                    <a:pt x="235" y="403"/>
                  </a:lnTo>
                  <a:lnTo>
                    <a:pt x="274" y="415"/>
                  </a:lnTo>
                  <a:lnTo>
                    <a:pt x="316" y="427"/>
                  </a:lnTo>
                  <a:lnTo>
                    <a:pt x="361" y="436"/>
                  </a:lnTo>
                  <a:lnTo>
                    <a:pt x="409" y="443"/>
                  </a:lnTo>
                  <a:lnTo>
                    <a:pt x="460" y="449"/>
                  </a:lnTo>
                  <a:lnTo>
                    <a:pt x="512" y="452"/>
                  </a:lnTo>
                  <a:lnTo>
                    <a:pt x="540" y="453"/>
                  </a:lnTo>
                  <a:lnTo>
                    <a:pt x="568" y="454"/>
                  </a:lnTo>
                  <a:lnTo>
                    <a:pt x="568" y="454"/>
                  </a:lnTo>
                  <a:lnTo>
                    <a:pt x="595" y="453"/>
                  </a:lnTo>
                  <a:lnTo>
                    <a:pt x="622" y="452"/>
                  </a:lnTo>
                  <a:lnTo>
                    <a:pt x="676" y="449"/>
                  </a:lnTo>
                  <a:lnTo>
                    <a:pt x="726" y="443"/>
                  </a:lnTo>
                  <a:lnTo>
                    <a:pt x="774" y="436"/>
                  </a:lnTo>
                  <a:lnTo>
                    <a:pt x="819" y="427"/>
                  </a:lnTo>
                  <a:lnTo>
                    <a:pt x="861" y="415"/>
                  </a:lnTo>
                  <a:lnTo>
                    <a:pt x="900" y="403"/>
                  </a:lnTo>
                  <a:lnTo>
                    <a:pt x="935" y="389"/>
                  </a:lnTo>
                  <a:lnTo>
                    <a:pt x="952" y="382"/>
                  </a:lnTo>
                  <a:lnTo>
                    <a:pt x="967" y="375"/>
                  </a:lnTo>
                  <a:lnTo>
                    <a:pt x="982" y="367"/>
                  </a:lnTo>
                  <a:lnTo>
                    <a:pt x="995" y="359"/>
                  </a:lnTo>
                  <a:lnTo>
                    <a:pt x="1008" y="351"/>
                  </a:lnTo>
                  <a:lnTo>
                    <a:pt x="1020" y="343"/>
                  </a:lnTo>
                  <a:lnTo>
                    <a:pt x="1030" y="335"/>
                  </a:lnTo>
                  <a:lnTo>
                    <a:pt x="1040" y="326"/>
                  </a:lnTo>
                  <a:lnTo>
                    <a:pt x="1049" y="316"/>
                  </a:lnTo>
                  <a:lnTo>
                    <a:pt x="1057" y="308"/>
                  </a:lnTo>
                  <a:lnTo>
                    <a:pt x="1063" y="299"/>
                  </a:lnTo>
                  <a:lnTo>
                    <a:pt x="1068" y="290"/>
                  </a:lnTo>
                  <a:lnTo>
                    <a:pt x="1072" y="281"/>
                  </a:lnTo>
                  <a:lnTo>
                    <a:pt x="1075" y="273"/>
                  </a:lnTo>
                  <a:lnTo>
                    <a:pt x="1077" y="264"/>
                  </a:lnTo>
                  <a:lnTo>
                    <a:pt x="1078" y="255"/>
                  </a:lnTo>
                  <a:lnTo>
                    <a:pt x="1078" y="255"/>
                  </a:lnTo>
                  <a:lnTo>
                    <a:pt x="1077" y="246"/>
                  </a:lnTo>
                  <a:lnTo>
                    <a:pt x="1075" y="238"/>
                  </a:lnTo>
                  <a:lnTo>
                    <a:pt x="1072" y="229"/>
                  </a:lnTo>
                  <a:lnTo>
                    <a:pt x="1068" y="220"/>
                  </a:lnTo>
                  <a:lnTo>
                    <a:pt x="1063" y="210"/>
                  </a:lnTo>
                  <a:lnTo>
                    <a:pt x="1057" y="202"/>
                  </a:lnTo>
                  <a:lnTo>
                    <a:pt x="1049" y="193"/>
                  </a:lnTo>
                  <a:lnTo>
                    <a:pt x="1040" y="184"/>
                  </a:lnTo>
                  <a:lnTo>
                    <a:pt x="1030" y="176"/>
                  </a:lnTo>
                  <a:lnTo>
                    <a:pt x="1020" y="167"/>
                  </a:lnTo>
                  <a:lnTo>
                    <a:pt x="1008" y="159"/>
                  </a:lnTo>
                  <a:lnTo>
                    <a:pt x="995" y="151"/>
                  </a:lnTo>
                  <a:lnTo>
                    <a:pt x="982" y="143"/>
                  </a:lnTo>
                  <a:lnTo>
                    <a:pt x="967" y="136"/>
                  </a:lnTo>
                  <a:lnTo>
                    <a:pt x="952" y="128"/>
                  </a:lnTo>
                  <a:lnTo>
                    <a:pt x="935" y="121"/>
                  </a:lnTo>
                  <a:lnTo>
                    <a:pt x="900" y="107"/>
                  </a:lnTo>
                  <a:lnTo>
                    <a:pt x="861" y="94"/>
                  </a:lnTo>
                  <a:lnTo>
                    <a:pt x="819" y="84"/>
                  </a:lnTo>
                  <a:lnTo>
                    <a:pt x="774" y="74"/>
                  </a:lnTo>
                  <a:lnTo>
                    <a:pt x="726" y="67"/>
                  </a:lnTo>
                  <a:lnTo>
                    <a:pt x="676" y="61"/>
                  </a:lnTo>
                  <a:lnTo>
                    <a:pt x="622" y="58"/>
                  </a:lnTo>
                  <a:lnTo>
                    <a:pt x="595" y="57"/>
                  </a:lnTo>
                  <a:lnTo>
                    <a:pt x="568" y="57"/>
                  </a:lnTo>
                  <a:lnTo>
                    <a:pt x="56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59" name="Freeform 335">
              <a:extLst>
                <a:ext uri="{FF2B5EF4-FFF2-40B4-BE49-F238E27FC236}">
                  <a16:creationId xmlns:a16="http://schemas.microsoft.com/office/drawing/2014/main" id="{3A89EFE3-E8C1-51E2-F788-CB520785EC8F}"/>
                </a:ext>
              </a:extLst>
            </p:cNvPr>
            <p:cNvSpPr>
              <a:spLocks/>
            </p:cNvSpPr>
            <p:nvPr/>
          </p:nvSpPr>
          <p:spPr bwMode="auto">
            <a:xfrm>
              <a:off x="4835525" y="3368675"/>
              <a:ext cx="158750" cy="74613"/>
            </a:xfrm>
            <a:custGeom>
              <a:avLst/>
              <a:gdLst>
                <a:gd name="T0" fmla="*/ 568 w 596"/>
                <a:gd name="T1" fmla="*/ 283 h 283"/>
                <a:gd name="T2" fmla="*/ 509 w 596"/>
                <a:gd name="T3" fmla="*/ 282 h 283"/>
                <a:gd name="T4" fmla="*/ 452 w 596"/>
                <a:gd name="T5" fmla="*/ 277 h 283"/>
                <a:gd name="T6" fmla="*/ 397 w 596"/>
                <a:gd name="T7" fmla="*/ 271 h 283"/>
                <a:gd name="T8" fmla="*/ 345 w 596"/>
                <a:gd name="T9" fmla="*/ 263 h 283"/>
                <a:gd name="T10" fmla="*/ 295 w 596"/>
                <a:gd name="T11" fmla="*/ 252 h 283"/>
                <a:gd name="T12" fmla="*/ 249 w 596"/>
                <a:gd name="T13" fmla="*/ 240 h 283"/>
                <a:gd name="T14" fmla="*/ 205 w 596"/>
                <a:gd name="T15" fmla="*/ 225 h 283"/>
                <a:gd name="T16" fmla="*/ 165 w 596"/>
                <a:gd name="T17" fmla="*/ 209 h 283"/>
                <a:gd name="T18" fmla="*/ 128 w 596"/>
                <a:gd name="T19" fmla="*/ 191 h 283"/>
                <a:gd name="T20" fmla="*/ 96 w 596"/>
                <a:gd name="T21" fmla="*/ 171 h 283"/>
                <a:gd name="T22" fmla="*/ 68 w 596"/>
                <a:gd name="T23" fmla="*/ 150 h 283"/>
                <a:gd name="T24" fmla="*/ 45 w 596"/>
                <a:gd name="T25" fmla="*/ 128 h 283"/>
                <a:gd name="T26" fmla="*/ 25 w 596"/>
                <a:gd name="T27" fmla="*/ 105 h 283"/>
                <a:gd name="T28" fmla="*/ 12 w 596"/>
                <a:gd name="T29" fmla="*/ 80 h 283"/>
                <a:gd name="T30" fmla="*/ 3 w 596"/>
                <a:gd name="T31" fmla="*/ 54 h 283"/>
                <a:gd name="T32" fmla="*/ 0 w 596"/>
                <a:gd name="T33" fmla="*/ 28 h 283"/>
                <a:gd name="T34" fmla="*/ 1 w 596"/>
                <a:gd name="T35" fmla="*/ 22 h 283"/>
                <a:gd name="T36" fmla="*/ 5 w 596"/>
                <a:gd name="T37" fmla="*/ 12 h 283"/>
                <a:gd name="T38" fmla="*/ 13 w 596"/>
                <a:gd name="T39" fmla="*/ 4 h 283"/>
                <a:gd name="T40" fmla="*/ 23 w 596"/>
                <a:gd name="T41" fmla="*/ 0 h 283"/>
                <a:gd name="T42" fmla="*/ 29 w 596"/>
                <a:gd name="T43" fmla="*/ 0 h 283"/>
                <a:gd name="T44" fmla="*/ 40 w 596"/>
                <a:gd name="T45" fmla="*/ 2 h 283"/>
                <a:gd name="T46" fmla="*/ 49 w 596"/>
                <a:gd name="T47" fmla="*/ 8 h 283"/>
                <a:gd name="T48" fmla="*/ 55 w 596"/>
                <a:gd name="T49" fmla="*/ 17 h 283"/>
                <a:gd name="T50" fmla="*/ 58 w 596"/>
                <a:gd name="T51" fmla="*/ 28 h 283"/>
                <a:gd name="T52" fmla="*/ 58 w 596"/>
                <a:gd name="T53" fmla="*/ 36 h 283"/>
                <a:gd name="T54" fmla="*/ 63 w 596"/>
                <a:gd name="T55" fmla="*/ 54 h 283"/>
                <a:gd name="T56" fmla="*/ 72 w 596"/>
                <a:gd name="T57" fmla="*/ 73 h 283"/>
                <a:gd name="T58" fmla="*/ 86 w 596"/>
                <a:gd name="T59" fmla="*/ 90 h 283"/>
                <a:gd name="T60" fmla="*/ 104 w 596"/>
                <a:gd name="T61" fmla="*/ 107 h 283"/>
                <a:gd name="T62" fmla="*/ 126 w 596"/>
                <a:gd name="T63" fmla="*/ 124 h 283"/>
                <a:gd name="T64" fmla="*/ 153 w 596"/>
                <a:gd name="T65" fmla="*/ 139 h 283"/>
                <a:gd name="T66" fmla="*/ 183 w 596"/>
                <a:gd name="T67" fmla="*/ 155 h 283"/>
                <a:gd name="T68" fmla="*/ 235 w 596"/>
                <a:gd name="T69" fmla="*/ 176 h 283"/>
                <a:gd name="T70" fmla="*/ 316 w 596"/>
                <a:gd name="T71" fmla="*/ 199 h 283"/>
                <a:gd name="T72" fmla="*/ 409 w 596"/>
                <a:gd name="T73" fmla="*/ 216 h 283"/>
                <a:gd name="T74" fmla="*/ 512 w 596"/>
                <a:gd name="T75" fmla="*/ 225 h 283"/>
                <a:gd name="T76" fmla="*/ 568 w 596"/>
                <a:gd name="T77" fmla="*/ 226 h 283"/>
                <a:gd name="T78" fmla="*/ 573 w 596"/>
                <a:gd name="T79" fmla="*/ 227 h 283"/>
                <a:gd name="T80" fmla="*/ 583 w 596"/>
                <a:gd name="T81" fmla="*/ 231 h 283"/>
                <a:gd name="T82" fmla="*/ 591 w 596"/>
                <a:gd name="T83" fmla="*/ 238 h 283"/>
                <a:gd name="T84" fmla="*/ 595 w 596"/>
                <a:gd name="T85" fmla="*/ 248 h 283"/>
                <a:gd name="T86" fmla="*/ 596 w 596"/>
                <a:gd name="T87" fmla="*/ 254 h 283"/>
                <a:gd name="T88" fmla="*/ 594 w 596"/>
                <a:gd name="T89" fmla="*/ 265 h 283"/>
                <a:gd name="T90" fmla="*/ 588 w 596"/>
                <a:gd name="T91" fmla="*/ 274 h 283"/>
                <a:gd name="T92" fmla="*/ 579 w 596"/>
                <a:gd name="T93" fmla="*/ 281 h 283"/>
                <a:gd name="T94" fmla="*/ 568 w 596"/>
                <a:gd name="T95"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6" h="283">
                  <a:moveTo>
                    <a:pt x="568" y="283"/>
                  </a:moveTo>
                  <a:lnTo>
                    <a:pt x="568" y="283"/>
                  </a:lnTo>
                  <a:lnTo>
                    <a:pt x="537" y="283"/>
                  </a:lnTo>
                  <a:lnTo>
                    <a:pt x="509" y="282"/>
                  </a:lnTo>
                  <a:lnTo>
                    <a:pt x="480" y="280"/>
                  </a:lnTo>
                  <a:lnTo>
                    <a:pt x="452" y="277"/>
                  </a:lnTo>
                  <a:lnTo>
                    <a:pt x="424" y="274"/>
                  </a:lnTo>
                  <a:lnTo>
                    <a:pt x="397" y="271"/>
                  </a:lnTo>
                  <a:lnTo>
                    <a:pt x="371" y="267"/>
                  </a:lnTo>
                  <a:lnTo>
                    <a:pt x="345" y="263"/>
                  </a:lnTo>
                  <a:lnTo>
                    <a:pt x="319" y="258"/>
                  </a:lnTo>
                  <a:lnTo>
                    <a:pt x="295" y="252"/>
                  </a:lnTo>
                  <a:lnTo>
                    <a:pt x="272" y="246"/>
                  </a:lnTo>
                  <a:lnTo>
                    <a:pt x="249" y="240"/>
                  </a:lnTo>
                  <a:lnTo>
                    <a:pt x="226" y="233"/>
                  </a:lnTo>
                  <a:lnTo>
                    <a:pt x="205" y="225"/>
                  </a:lnTo>
                  <a:lnTo>
                    <a:pt x="184" y="217"/>
                  </a:lnTo>
                  <a:lnTo>
                    <a:pt x="165" y="209"/>
                  </a:lnTo>
                  <a:lnTo>
                    <a:pt x="147" y="200"/>
                  </a:lnTo>
                  <a:lnTo>
                    <a:pt x="128" y="191"/>
                  </a:lnTo>
                  <a:lnTo>
                    <a:pt x="112" y="182"/>
                  </a:lnTo>
                  <a:lnTo>
                    <a:pt x="96" y="171"/>
                  </a:lnTo>
                  <a:lnTo>
                    <a:pt x="82" y="161"/>
                  </a:lnTo>
                  <a:lnTo>
                    <a:pt x="68" y="150"/>
                  </a:lnTo>
                  <a:lnTo>
                    <a:pt x="56" y="139"/>
                  </a:lnTo>
                  <a:lnTo>
                    <a:pt x="45" y="128"/>
                  </a:lnTo>
                  <a:lnTo>
                    <a:pt x="34" y="116"/>
                  </a:lnTo>
                  <a:lnTo>
                    <a:pt x="25" y="105"/>
                  </a:lnTo>
                  <a:lnTo>
                    <a:pt x="18" y="92"/>
                  </a:lnTo>
                  <a:lnTo>
                    <a:pt x="12" y="80"/>
                  </a:lnTo>
                  <a:lnTo>
                    <a:pt x="7" y="67"/>
                  </a:lnTo>
                  <a:lnTo>
                    <a:pt x="3" y="54"/>
                  </a:lnTo>
                  <a:lnTo>
                    <a:pt x="1" y="41"/>
                  </a:lnTo>
                  <a:lnTo>
                    <a:pt x="0" y="28"/>
                  </a:lnTo>
                  <a:lnTo>
                    <a:pt x="0" y="28"/>
                  </a:lnTo>
                  <a:lnTo>
                    <a:pt x="1" y="22"/>
                  </a:lnTo>
                  <a:lnTo>
                    <a:pt x="3" y="17"/>
                  </a:lnTo>
                  <a:lnTo>
                    <a:pt x="5" y="12"/>
                  </a:lnTo>
                  <a:lnTo>
                    <a:pt x="9" y="8"/>
                  </a:lnTo>
                  <a:lnTo>
                    <a:pt x="13" y="4"/>
                  </a:lnTo>
                  <a:lnTo>
                    <a:pt x="18" y="2"/>
                  </a:lnTo>
                  <a:lnTo>
                    <a:pt x="23" y="0"/>
                  </a:lnTo>
                  <a:lnTo>
                    <a:pt x="29" y="0"/>
                  </a:lnTo>
                  <a:lnTo>
                    <a:pt x="29" y="0"/>
                  </a:lnTo>
                  <a:lnTo>
                    <a:pt x="34" y="0"/>
                  </a:lnTo>
                  <a:lnTo>
                    <a:pt x="40" y="2"/>
                  </a:lnTo>
                  <a:lnTo>
                    <a:pt x="45" y="4"/>
                  </a:lnTo>
                  <a:lnTo>
                    <a:pt x="49" y="8"/>
                  </a:lnTo>
                  <a:lnTo>
                    <a:pt x="53" y="12"/>
                  </a:lnTo>
                  <a:lnTo>
                    <a:pt x="55" y="17"/>
                  </a:lnTo>
                  <a:lnTo>
                    <a:pt x="57" y="22"/>
                  </a:lnTo>
                  <a:lnTo>
                    <a:pt x="58" y="28"/>
                  </a:lnTo>
                  <a:lnTo>
                    <a:pt x="58" y="28"/>
                  </a:lnTo>
                  <a:lnTo>
                    <a:pt x="58" y="36"/>
                  </a:lnTo>
                  <a:lnTo>
                    <a:pt x="60" y="45"/>
                  </a:lnTo>
                  <a:lnTo>
                    <a:pt x="63" y="54"/>
                  </a:lnTo>
                  <a:lnTo>
                    <a:pt x="67" y="63"/>
                  </a:lnTo>
                  <a:lnTo>
                    <a:pt x="72" y="73"/>
                  </a:lnTo>
                  <a:lnTo>
                    <a:pt x="79" y="81"/>
                  </a:lnTo>
                  <a:lnTo>
                    <a:pt x="86" y="90"/>
                  </a:lnTo>
                  <a:lnTo>
                    <a:pt x="95" y="99"/>
                  </a:lnTo>
                  <a:lnTo>
                    <a:pt x="104" y="107"/>
                  </a:lnTo>
                  <a:lnTo>
                    <a:pt x="115" y="115"/>
                  </a:lnTo>
                  <a:lnTo>
                    <a:pt x="126" y="124"/>
                  </a:lnTo>
                  <a:lnTo>
                    <a:pt x="140" y="132"/>
                  </a:lnTo>
                  <a:lnTo>
                    <a:pt x="153" y="139"/>
                  </a:lnTo>
                  <a:lnTo>
                    <a:pt x="168" y="147"/>
                  </a:lnTo>
                  <a:lnTo>
                    <a:pt x="183" y="155"/>
                  </a:lnTo>
                  <a:lnTo>
                    <a:pt x="200" y="162"/>
                  </a:lnTo>
                  <a:lnTo>
                    <a:pt x="235" y="176"/>
                  </a:lnTo>
                  <a:lnTo>
                    <a:pt x="274" y="188"/>
                  </a:lnTo>
                  <a:lnTo>
                    <a:pt x="316" y="199"/>
                  </a:lnTo>
                  <a:lnTo>
                    <a:pt x="361" y="208"/>
                  </a:lnTo>
                  <a:lnTo>
                    <a:pt x="409" y="216"/>
                  </a:lnTo>
                  <a:lnTo>
                    <a:pt x="460" y="221"/>
                  </a:lnTo>
                  <a:lnTo>
                    <a:pt x="512" y="225"/>
                  </a:lnTo>
                  <a:lnTo>
                    <a:pt x="540" y="226"/>
                  </a:lnTo>
                  <a:lnTo>
                    <a:pt x="568" y="226"/>
                  </a:lnTo>
                  <a:lnTo>
                    <a:pt x="568" y="226"/>
                  </a:lnTo>
                  <a:lnTo>
                    <a:pt x="573" y="227"/>
                  </a:lnTo>
                  <a:lnTo>
                    <a:pt x="579" y="228"/>
                  </a:lnTo>
                  <a:lnTo>
                    <a:pt x="583" y="231"/>
                  </a:lnTo>
                  <a:lnTo>
                    <a:pt x="588" y="234"/>
                  </a:lnTo>
                  <a:lnTo>
                    <a:pt x="591" y="238"/>
                  </a:lnTo>
                  <a:lnTo>
                    <a:pt x="594" y="243"/>
                  </a:lnTo>
                  <a:lnTo>
                    <a:pt x="595" y="248"/>
                  </a:lnTo>
                  <a:lnTo>
                    <a:pt x="596" y="254"/>
                  </a:lnTo>
                  <a:lnTo>
                    <a:pt x="596" y="254"/>
                  </a:lnTo>
                  <a:lnTo>
                    <a:pt x="595" y="260"/>
                  </a:lnTo>
                  <a:lnTo>
                    <a:pt x="594" y="265"/>
                  </a:lnTo>
                  <a:lnTo>
                    <a:pt x="591" y="270"/>
                  </a:lnTo>
                  <a:lnTo>
                    <a:pt x="588" y="274"/>
                  </a:lnTo>
                  <a:lnTo>
                    <a:pt x="583" y="277"/>
                  </a:lnTo>
                  <a:lnTo>
                    <a:pt x="579" y="281"/>
                  </a:lnTo>
                  <a:lnTo>
                    <a:pt x="573" y="283"/>
                  </a:lnTo>
                  <a:lnTo>
                    <a:pt x="568" y="283"/>
                  </a:lnTo>
                  <a:lnTo>
                    <a:pt x="568" y="2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60" name="Freeform 336">
              <a:extLst>
                <a:ext uri="{FF2B5EF4-FFF2-40B4-BE49-F238E27FC236}">
                  <a16:creationId xmlns:a16="http://schemas.microsoft.com/office/drawing/2014/main" id="{AA8BB2C0-65E7-50DF-69A5-580B6F3DACB7}"/>
                </a:ext>
              </a:extLst>
            </p:cNvPr>
            <p:cNvSpPr>
              <a:spLocks/>
            </p:cNvSpPr>
            <p:nvPr/>
          </p:nvSpPr>
          <p:spPr bwMode="auto">
            <a:xfrm>
              <a:off x="4835525" y="3436938"/>
              <a:ext cx="134938" cy="73025"/>
            </a:xfrm>
            <a:custGeom>
              <a:avLst/>
              <a:gdLst>
                <a:gd name="T0" fmla="*/ 483 w 510"/>
                <a:gd name="T1" fmla="*/ 281 h 281"/>
                <a:gd name="T2" fmla="*/ 481 w 510"/>
                <a:gd name="T3" fmla="*/ 281 h 281"/>
                <a:gd name="T4" fmla="*/ 379 w 510"/>
                <a:gd name="T5" fmla="*/ 270 h 281"/>
                <a:gd name="T6" fmla="*/ 286 w 510"/>
                <a:gd name="T7" fmla="*/ 252 h 281"/>
                <a:gd name="T8" fmla="*/ 204 w 510"/>
                <a:gd name="T9" fmla="*/ 226 h 281"/>
                <a:gd name="T10" fmla="*/ 168 w 510"/>
                <a:gd name="T11" fmla="*/ 212 h 281"/>
                <a:gd name="T12" fmla="*/ 134 w 510"/>
                <a:gd name="T13" fmla="*/ 196 h 281"/>
                <a:gd name="T14" fmla="*/ 104 w 510"/>
                <a:gd name="T15" fmla="*/ 179 h 281"/>
                <a:gd name="T16" fmla="*/ 78 w 510"/>
                <a:gd name="T17" fmla="*/ 161 h 281"/>
                <a:gd name="T18" fmla="*/ 55 w 510"/>
                <a:gd name="T19" fmla="*/ 141 h 281"/>
                <a:gd name="T20" fmla="*/ 36 w 510"/>
                <a:gd name="T21" fmla="*/ 120 h 281"/>
                <a:gd name="T22" fmla="*/ 20 w 510"/>
                <a:gd name="T23" fmla="*/ 98 h 281"/>
                <a:gd name="T24" fmla="*/ 9 w 510"/>
                <a:gd name="T25" fmla="*/ 76 h 281"/>
                <a:gd name="T26" fmla="*/ 3 w 510"/>
                <a:gd name="T27" fmla="*/ 53 h 281"/>
                <a:gd name="T28" fmla="*/ 0 w 510"/>
                <a:gd name="T29" fmla="*/ 29 h 281"/>
                <a:gd name="T30" fmla="*/ 1 w 510"/>
                <a:gd name="T31" fmla="*/ 23 h 281"/>
                <a:gd name="T32" fmla="*/ 5 w 510"/>
                <a:gd name="T33" fmla="*/ 13 h 281"/>
                <a:gd name="T34" fmla="*/ 13 w 510"/>
                <a:gd name="T35" fmla="*/ 5 h 281"/>
                <a:gd name="T36" fmla="*/ 23 w 510"/>
                <a:gd name="T37" fmla="*/ 1 h 281"/>
                <a:gd name="T38" fmla="*/ 29 w 510"/>
                <a:gd name="T39" fmla="*/ 0 h 281"/>
                <a:gd name="T40" fmla="*/ 40 w 510"/>
                <a:gd name="T41" fmla="*/ 2 h 281"/>
                <a:gd name="T42" fmla="*/ 49 w 510"/>
                <a:gd name="T43" fmla="*/ 8 h 281"/>
                <a:gd name="T44" fmla="*/ 55 w 510"/>
                <a:gd name="T45" fmla="*/ 17 h 281"/>
                <a:gd name="T46" fmla="*/ 58 w 510"/>
                <a:gd name="T47" fmla="*/ 29 h 281"/>
                <a:gd name="T48" fmla="*/ 58 w 510"/>
                <a:gd name="T49" fmla="*/ 38 h 281"/>
                <a:gd name="T50" fmla="*/ 62 w 510"/>
                <a:gd name="T51" fmla="*/ 55 h 281"/>
                <a:gd name="T52" fmla="*/ 71 w 510"/>
                <a:gd name="T53" fmla="*/ 72 h 281"/>
                <a:gd name="T54" fmla="*/ 83 w 510"/>
                <a:gd name="T55" fmla="*/ 88 h 281"/>
                <a:gd name="T56" fmla="*/ 99 w 510"/>
                <a:gd name="T57" fmla="*/ 104 h 281"/>
                <a:gd name="T58" fmla="*/ 118 w 510"/>
                <a:gd name="T59" fmla="*/ 120 h 281"/>
                <a:gd name="T60" fmla="*/ 154 w 510"/>
                <a:gd name="T61" fmla="*/ 142 h 281"/>
                <a:gd name="T62" fmla="*/ 211 w 510"/>
                <a:gd name="T63" fmla="*/ 168 h 281"/>
                <a:gd name="T64" fmla="*/ 279 w 510"/>
                <a:gd name="T65" fmla="*/ 191 h 281"/>
                <a:gd name="T66" fmla="*/ 356 w 510"/>
                <a:gd name="T67" fmla="*/ 208 h 281"/>
                <a:gd name="T68" fmla="*/ 441 w 510"/>
                <a:gd name="T69" fmla="*/ 220 h 281"/>
                <a:gd name="T70" fmla="*/ 484 w 510"/>
                <a:gd name="T71" fmla="*/ 224 h 281"/>
                <a:gd name="T72" fmla="*/ 495 w 510"/>
                <a:gd name="T73" fmla="*/ 227 h 281"/>
                <a:gd name="T74" fmla="*/ 504 w 510"/>
                <a:gd name="T75" fmla="*/ 234 h 281"/>
                <a:gd name="T76" fmla="*/ 509 w 510"/>
                <a:gd name="T77" fmla="*/ 244 h 281"/>
                <a:gd name="T78" fmla="*/ 510 w 510"/>
                <a:gd name="T79" fmla="*/ 255 h 281"/>
                <a:gd name="T80" fmla="*/ 510 w 510"/>
                <a:gd name="T81" fmla="*/ 260 h 281"/>
                <a:gd name="T82" fmla="*/ 505 w 510"/>
                <a:gd name="T83" fmla="*/ 270 h 281"/>
                <a:gd name="T84" fmla="*/ 498 w 510"/>
                <a:gd name="T85" fmla="*/ 277 h 281"/>
                <a:gd name="T86" fmla="*/ 488 w 510"/>
                <a:gd name="T87" fmla="*/ 280 h 281"/>
                <a:gd name="T88" fmla="*/ 483 w 510"/>
                <a:gd name="T8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0" h="281">
                  <a:moveTo>
                    <a:pt x="483" y="281"/>
                  </a:moveTo>
                  <a:lnTo>
                    <a:pt x="483" y="281"/>
                  </a:lnTo>
                  <a:lnTo>
                    <a:pt x="481" y="281"/>
                  </a:lnTo>
                  <a:lnTo>
                    <a:pt x="481" y="281"/>
                  </a:lnTo>
                  <a:lnTo>
                    <a:pt x="428" y="276"/>
                  </a:lnTo>
                  <a:lnTo>
                    <a:pt x="379" y="270"/>
                  </a:lnTo>
                  <a:lnTo>
                    <a:pt x="331" y="262"/>
                  </a:lnTo>
                  <a:lnTo>
                    <a:pt x="286" y="252"/>
                  </a:lnTo>
                  <a:lnTo>
                    <a:pt x="244" y="241"/>
                  </a:lnTo>
                  <a:lnTo>
                    <a:pt x="204" y="226"/>
                  </a:lnTo>
                  <a:lnTo>
                    <a:pt x="186" y="219"/>
                  </a:lnTo>
                  <a:lnTo>
                    <a:pt x="168" y="212"/>
                  </a:lnTo>
                  <a:lnTo>
                    <a:pt x="151" y="204"/>
                  </a:lnTo>
                  <a:lnTo>
                    <a:pt x="134" y="196"/>
                  </a:lnTo>
                  <a:lnTo>
                    <a:pt x="119" y="188"/>
                  </a:lnTo>
                  <a:lnTo>
                    <a:pt x="104" y="179"/>
                  </a:lnTo>
                  <a:lnTo>
                    <a:pt x="91" y="170"/>
                  </a:lnTo>
                  <a:lnTo>
                    <a:pt x="78" y="161"/>
                  </a:lnTo>
                  <a:lnTo>
                    <a:pt x="66" y="151"/>
                  </a:lnTo>
                  <a:lnTo>
                    <a:pt x="55" y="141"/>
                  </a:lnTo>
                  <a:lnTo>
                    <a:pt x="45" y="131"/>
                  </a:lnTo>
                  <a:lnTo>
                    <a:pt x="36" y="120"/>
                  </a:lnTo>
                  <a:lnTo>
                    <a:pt x="27" y="109"/>
                  </a:lnTo>
                  <a:lnTo>
                    <a:pt x="20" y="98"/>
                  </a:lnTo>
                  <a:lnTo>
                    <a:pt x="14" y="87"/>
                  </a:lnTo>
                  <a:lnTo>
                    <a:pt x="9" y="76"/>
                  </a:lnTo>
                  <a:lnTo>
                    <a:pt x="6" y="65"/>
                  </a:lnTo>
                  <a:lnTo>
                    <a:pt x="3" y="53"/>
                  </a:lnTo>
                  <a:lnTo>
                    <a:pt x="1" y="41"/>
                  </a:lnTo>
                  <a:lnTo>
                    <a:pt x="0" y="29"/>
                  </a:lnTo>
                  <a:lnTo>
                    <a:pt x="0" y="29"/>
                  </a:lnTo>
                  <a:lnTo>
                    <a:pt x="1" y="23"/>
                  </a:lnTo>
                  <a:lnTo>
                    <a:pt x="3" y="17"/>
                  </a:lnTo>
                  <a:lnTo>
                    <a:pt x="5" y="13"/>
                  </a:lnTo>
                  <a:lnTo>
                    <a:pt x="9" y="8"/>
                  </a:lnTo>
                  <a:lnTo>
                    <a:pt x="13" y="5"/>
                  </a:lnTo>
                  <a:lnTo>
                    <a:pt x="18" y="2"/>
                  </a:lnTo>
                  <a:lnTo>
                    <a:pt x="23" y="1"/>
                  </a:lnTo>
                  <a:lnTo>
                    <a:pt x="29" y="0"/>
                  </a:lnTo>
                  <a:lnTo>
                    <a:pt x="29" y="0"/>
                  </a:lnTo>
                  <a:lnTo>
                    <a:pt x="34" y="1"/>
                  </a:lnTo>
                  <a:lnTo>
                    <a:pt x="40" y="2"/>
                  </a:lnTo>
                  <a:lnTo>
                    <a:pt x="45" y="5"/>
                  </a:lnTo>
                  <a:lnTo>
                    <a:pt x="49" y="8"/>
                  </a:lnTo>
                  <a:lnTo>
                    <a:pt x="53" y="13"/>
                  </a:lnTo>
                  <a:lnTo>
                    <a:pt x="55" y="17"/>
                  </a:lnTo>
                  <a:lnTo>
                    <a:pt x="57" y="23"/>
                  </a:lnTo>
                  <a:lnTo>
                    <a:pt x="58" y="29"/>
                  </a:lnTo>
                  <a:lnTo>
                    <a:pt x="58" y="29"/>
                  </a:lnTo>
                  <a:lnTo>
                    <a:pt x="58" y="38"/>
                  </a:lnTo>
                  <a:lnTo>
                    <a:pt x="60" y="46"/>
                  </a:lnTo>
                  <a:lnTo>
                    <a:pt x="62" y="55"/>
                  </a:lnTo>
                  <a:lnTo>
                    <a:pt x="66" y="63"/>
                  </a:lnTo>
                  <a:lnTo>
                    <a:pt x="71" y="72"/>
                  </a:lnTo>
                  <a:lnTo>
                    <a:pt x="76" y="80"/>
                  </a:lnTo>
                  <a:lnTo>
                    <a:pt x="83" y="88"/>
                  </a:lnTo>
                  <a:lnTo>
                    <a:pt x="90" y="96"/>
                  </a:lnTo>
                  <a:lnTo>
                    <a:pt x="99" y="104"/>
                  </a:lnTo>
                  <a:lnTo>
                    <a:pt x="108" y="112"/>
                  </a:lnTo>
                  <a:lnTo>
                    <a:pt x="118" y="120"/>
                  </a:lnTo>
                  <a:lnTo>
                    <a:pt x="129" y="127"/>
                  </a:lnTo>
                  <a:lnTo>
                    <a:pt x="154" y="142"/>
                  </a:lnTo>
                  <a:lnTo>
                    <a:pt x="181" y="156"/>
                  </a:lnTo>
                  <a:lnTo>
                    <a:pt x="211" y="168"/>
                  </a:lnTo>
                  <a:lnTo>
                    <a:pt x="244" y="180"/>
                  </a:lnTo>
                  <a:lnTo>
                    <a:pt x="279" y="191"/>
                  </a:lnTo>
                  <a:lnTo>
                    <a:pt x="316" y="200"/>
                  </a:lnTo>
                  <a:lnTo>
                    <a:pt x="356" y="208"/>
                  </a:lnTo>
                  <a:lnTo>
                    <a:pt x="397" y="215"/>
                  </a:lnTo>
                  <a:lnTo>
                    <a:pt x="441" y="220"/>
                  </a:lnTo>
                  <a:lnTo>
                    <a:pt x="484" y="224"/>
                  </a:lnTo>
                  <a:lnTo>
                    <a:pt x="484" y="224"/>
                  </a:lnTo>
                  <a:lnTo>
                    <a:pt x="490" y="225"/>
                  </a:lnTo>
                  <a:lnTo>
                    <a:pt x="495" y="227"/>
                  </a:lnTo>
                  <a:lnTo>
                    <a:pt x="500" y="230"/>
                  </a:lnTo>
                  <a:lnTo>
                    <a:pt x="504" y="234"/>
                  </a:lnTo>
                  <a:lnTo>
                    <a:pt x="507" y="239"/>
                  </a:lnTo>
                  <a:lnTo>
                    <a:pt x="509" y="244"/>
                  </a:lnTo>
                  <a:lnTo>
                    <a:pt x="510" y="249"/>
                  </a:lnTo>
                  <a:lnTo>
                    <a:pt x="510" y="255"/>
                  </a:lnTo>
                  <a:lnTo>
                    <a:pt x="510" y="255"/>
                  </a:lnTo>
                  <a:lnTo>
                    <a:pt x="510" y="260"/>
                  </a:lnTo>
                  <a:lnTo>
                    <a:pt x="508" y="265"/>
                  </a:lnTo>
                  <a:lnTo>
                    <a:pt x="505" y="270"/>
                  </a:lnTo>
                  <a:lnTo>
                    <a:pt x="502" y="273"/>
                  </a:lnTo>
                  <a:lnTo>
                    <a:pt x="498" y="277"/>
                  </a:lnTo>
                  <a:lnTo>
                    <a:pt x="493" y="279"/>
                  </a:lnTo>
                  <a:lnTo>
                    <a:pt x="488" y="280"/>
                  </a:lnTo>
                  <a:lnTo>
                    <a:pt x="483" y="281"/>
                  </a:lnTo>
                  <a:lnTo>
                    <a:pt x="483" y="2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61" name="Freeform 337">
              <a:extLst>
                <a:ext uri="{FF2B5EF4-FFF2-40B4-BE49-F238E27FC236}">
                  <a16:creationId xmlns:a16="http://schemas.microsoft.com/office/drawing/2014/main" id="{AC4C09F2-5B07-723B-D51F-46DE8B102F89}"/>
                </a:ext>
              </a:extLst>
            </p:cNvPr>
            <p:cNvSpPr>
              <a:spLocks/>
            </p:cNvSpPr>
            <p:nvPr/>
          </p:nvSpPr>
          <p:spPr bwMode="auto">
            <a:xfrm>
              <a:off x="4835525" y="3308350"/>
              <a:ext cx="142875" cy="269875"/>
            </a:xfrm>
            <a:custGeom>
              <a:avLst/>
              <a:gdLst>
                <a:gd name="T0" fmla="*/ 511 w 540"/>
                <a:gd name="T1" fmla="*/ 1018 h 1018"/>
                <a:gd name="T2" fmla="*/ 509 w 540"/>
                <a:gd name="T3" fmla="*/ 1018 h 1018"/>
                <a:gd name="T4" fmla="*/ 403 w 540"/>
                <a:gd name="T5" fmla="*/ 1009 h 1018"/>
                <a:gd name="T6" fmla="*/ 305 w 540"/>
                <a:gd name="T7" fmla="*/ 992 h 1018"/>
                <a:gd name="T8" fmla="*/ 240 w 540"/>
                <a:gd name="T9" fmla="*/ 975 h 1018"/>
                <a:gd name="T10" fmla="*/ 199 w 540"/>
                <a:gd name="T11" fmla="*/ 961 h 1018"/>
                <a:gd name="T12" fmla="*/ 162 w 540"/>
                <a:gd name="T13" fmla="*/ 946 h 1018"/>
                <a:gd name="T14" fmla="*/ 128 w 540"/>
                <a:gd name="T15" fmla="*/ 929 h 1018"/>
                <a:gd name="T16" fmla="*/ 98 w 540"/>
                <a:gd name="T17" fmla="*/ 910 h 1018"/>
                <a:gd name="T18" fmla="*/ 71 w 540"/>
                <a:gd name="T19" fmla="*/ 890 h 1018"/>
                <a:gd name="T20" fmla="*/ 49 w 540"/>
                <a:gd name="T21" fmla="*/ 870 h 1018"/>
                <a:gd name="T22" fmla="*/ 29 w 540"/>
                <a:gd name="T23" fmla="*/ 848 h 1018"/>
                <a:gd name="T24" fmla="*/ 15 w 540"/>
                <a:gd name="T25" fmla="*/ 826 h 1018"/>
                <a:gd name="T26" fmla="*/ 6 w 540"/>
                <a:gd name="T27" fmla="*/ 801 h 1018"/>
                <a:gd name="T28" fmla="*/ 1 w 540"/>
                <a:gd name="T29" fmla="*/ 777 h 1018"/>
                <a:gd name="T30" fmla="*/ 0 w 540"/>
                <a:gd name="T31" fmla="*/ 28 h 1018"/>
                <a:gd name="T32" fmla="*/ 1 w 540"/>
                <a:gd name="T33" fmla="*/ 23 h 1018"/>
                <a:gd name="T34" fmla="*/ 5 w 540"/>
                <a:gd name="T35" fmla="*/ 12 h 1018"/>
                <a:gd name="T36" fmla="*/ 13 w 540"/>
                <a:gd name="T37" fmla="*/ 5 h 1018"/>
                <a:gd name="T38" fmla="*/ 23 w 540"/>
                <a:gd name="T39" fmla="*/ 1 h 1018"/>
                <a:gd name="T40" fmla="*/ 29 w 540"/>
                <a:gd name="T41" fmla="*/ 0 h 1018"/>
                <a:gd name="T42" fmla="*/ 40 w 540"/>
                <a:gd name="T43" fmla="*/ 2 h 1018"/>
                <a:gd name="T44" fmla="*/ 49 w 540"/>
                <a:gd name="T45" fmla="*/ 8 h 1018"/>
                <a:gd name="T46" fmla="*/ 55 w 540"/>
                <a:gd name="T47" fmla="*/ 17 h 1018"/>
                <a:gd name="T48" fmla="*/ 58 w 540"/>
                <a:gd name="T49" fmla="*/ 28 h 1018"/>
                <a:gd name="T50" fmla="*/ 58 w 540"/>
                <a:gd name="T51" fmla="*/ 765 h 1018"/>
                <a:gd name="T52" fmla="*/ 60 w 540"/>
                <a:gd name="T53" fmla="*/ 781 h 1018"/>
                <a:gd name="T54" fmla="*/ 66 w 540"/>
                <a:gd name="T55" fmla="*/ 797 h 1018"/>
                <a:gd name="T56" fmla="*/ 75 w 540"/>
                <a:gd name="T57" fmla="*/ 813 h 1018"/>
                <a:gd name="T58" fmla="*/ 89 w 540"/>
                <a:gd name="T59" fmla="*/ 830 h 1018"/>
                <a:gd name="T60" fmla="*/ 106 w 540"/>
                <a:gd name="T61" fmla="*/ 846 h 1018"/>
                <a:gd name="T62" fmla="*/ 127 w 540"/>
                <a:gd name="T63" fmla="*/ 861 h 1018"/>
                <a:gd name="T64" fmla="*/ 179 w 540"/>
                <a:gd name="T65" fmla="*/ 890 h 1018"/>
                <a:gd name="T66" fmla="*/ 245 w 540"/>
                <a:gd name="T67" fmla="*/ 916 h 1018"/>
                <a:gd name="T68" fmla="*/ 322 w 540"/>
                <a:gd name="T69" fmla="*/ 938 h 1018"/>
                <a:gd name="T70" fmla="*/ 412 w 540"/>
                <a:gd name="T71" fmla="*/ 954 h 1018"/>
                <a:gd name="T72" fmla="*/ 512 w 540"/>
                <a:gd name="T73" fmla="*/ 962 h 1018"/>
                <a:gd name="T74" fmla="*/ 517 w 540"/>
                <a:gd name="T75" fmla="*/ 963 h 1018"/>
                <a:gd name="T76" fmla="*/ 527 w 540"/>
                <a:gd name="T77" fmla="*/ 967 h 1018"/>
                <a:gd name="T78" fmla="*/ 534 w 540"/>
                <a:gd name="T79" fmla="*/ 975 h 1018"/>
                <a:gd name="T80" fmla="*/ 539 w 540"/>
                <a:gd name="T81" fmla="*/ 986 h 1018"/>
                <a:gd name="T82" fmla="*/ 540 w 540"/>
                <a:gd name="T83" fmla="*/ 991 h 1018"/>
                <a:gd name="T84" fmla="*/ 536 w 540"/>
                <a:gd name="T85" fmla="*/ 1002 h 1018"/>
                <a:gd name="T86" fmla="*/ 530 w 540"/>
                <a:gd name="T87" fmla="*/ 1010 h 1018"/>
                <a:gd name="T88" fmla="*/ 521 w 540"/>
                <a:gd name="T89" fmla="*/ 1016 h 1018"/>
                <a:gd name="T90" fmla="*/ 511 w 540"/>
                <a:gd name="T91" fmla="*/ 101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40" h="1018">
                  <a:moveTo>
                    <a:pt x="511" y="1018"/>
                  </a:moveTo>
                  <a:lnTo>
                    <a:pt x="511" y="1018"/>
                  </a:lnTo>
                  <a:lnTo>
                    <a:pt x="509" y="1018"/>
                  </a:lnTo>
                  <a:lnTo>
                    <a:pt x="509" y="1018"/>
                  </a:lnTo>
                  <a:lnTo>
                    <a:pt x="456" y="1015"/>
                  </a:lnTo>
                  <a:lnTo>
                    <a:pt x="403" y="1009"/>
                  </a:lnTo>
                  <a:lnTo>
                    <a:pt x="353" y="1001"/>
                  </a:lnTo>
                  <a:lnTo>
                    <a:pt x="305" y="992"/>
                  </a:lnTo>
                  <a:lnTo>
                    <a:pt x="261" y="981"/>
                  </a:lnTo>
                  <a:lnTo>
                    <a:pt x="240" y="975"/>
                  </a:lnTo>
                  <a:lnTo>
                    <a:pt x="219" y="968"/>
                  </a:lnTo>
                  <a:lnTo>
                    <a:pt x="199" y="961"/>
                  </a:lnTo>
                  <a:lnTo>
                    <a:pt x="180" y="953"/>
                  </a:lnTo>
                  <a:lnTo>
                    <a:pt x="162" y="946"/>
                  </a:lnTo>
                  <a:lnTo>
                    <a:pt x="145" y="937"/>
                  </a:lnTo>
                  <a:lnTo>
                    <a:pt x="128" y="929"/>
                  </a:lnTo>
                  <a:lnTo>
                    <a:pt x="112" y="919"/>
                  </a:lnTo>
                  <a:lnTo>
                    <a:pt x="98" y="910"/>
                  </a:lnTo>
                  <a:lnTo>
                    <a:pt x="84" y="900"/>
                  </a:lnTo>
                  <a:lnTo>
                    <a:pt x="71" y="890"/>
                  </a:lnTo>
                  <a:lnTo>
                    <a:pt x="60" y="880"/>
                  </a:lnTo>
                  <a:lnTo>
                    <a:pt x="49" y="870"/>
                  </a:lnTo>
                  <a:lnTo>
                    <a:pt x="39" y="859"/>
                  </a:lnTo>
                  <a:lnTo>
                    <a:pt x="29" y="848"/>
                  </a:lnTo>
                  <a:lnTo>
                    <a:pt x="22" y="837"/>
                  </a:lnTo>
                  <a:lnTo>
                    <a:pt x="15" y="826"/>
                  </a:lnTo>
                  <a:lnTo>
                    <a:pt x="10" y="813"/>
                  </a:lnTo>
                  <a:lnTo>
                    <a:pt x="6" y="801"/>
                  </a:lnTo>
                  <a:lnTo>
                    <a:pt x="3" y="789"/>
                  </a:lnTo>
                  <a:lnTo>
                    <a:pt x="1" y="777"/>
                  </a:lnTo>
                  <a:lnTo>
                    <a:pt x="0" y="765"/>
                  </a:lnTo>
                  <a:lnTo>
                    <a:pt x="0" y="28"/>
                  </a:lnTo>
                  <a:lnTo>
                    <a:pt x="0" y="28"/>
                  </a:lnTo>
                  <a:lnTo>
                    <a:pt x="1" y="23"/>
                  </a:lnTo>
                  <a:lnTo>
                    <a:pt x="3" y="17"/>
                  </a:lnTo>
                  <a:lnTo>
                    <a:pt x="5" y="12"/>
                  </a:lnTo>
                  <a:lnTo>
                    <a:pt x="9" y="8"/>
                  </a:lnTo>
                  <a:lnTo>
                    <a:pt x="13" y="5"/>
                  </a:lnTo>
                  <a:lnTo>
                    <a:pt x="18" y="2"/>
                  </a:lnTo>
                  <a:lnTo>
                    <a:pt x="23" y="1"/>
                  </a:lnTo>
                  <a:lnTo>
                    <a:pt x="29" y="0"/>
                  </a:lnTo>
                  <a:lnTo>
                    <a:pt x="29" y="0"/>
                  </a:lnTo>
                  <a:lnTo>
                    <a:pt x="34" y="1"/>
                  </a:lnTo>
                  <a:lnTo>
                    <a:pt x="40" y="2"/>
                  </a:lnTo>
                  <a:lnTo>
                    <a:pt x="45" y="5"/>
                  </a:lnTo>
                  <a:lnTo>
                    <a:pt x="49" y="8"/>
                  </a:lnTo>
                  <a:lnTo>
                    <a:pt x="53" y="12"/>
                  </a:lnTo>
                  <a:lnTo>
                    <a:pt x="55" y="17"/>
                  </a:lnTo>
                  <a:lnTo>
                    <a:pt x="57" y="23"/>
                  </a:lnTo>
                  <a:lnTo>
                    <a:pt x="58" y="28"/>
                  </a:lnTo>
                  <a:lnTo>
                    <a:pt x="58" y="765"/>
                  </a:lnTo>
                  <a:lnTo>
                    <a:pt x="58" y="765"/>
                  </a:lnTo>
                  <a:lnTo>
                    <a:pt x="58" y="773"/>
                  </a:lnTo>
                  <a:lnTo>
                    <a:pt x="60" y="781"/>
                  </a:lnTo>
                  <a:lnTo>
                    <a:pt x="62" y="789"/>
                  </a:lnTo>
                  <a:lnTo>
                    <a:pt x="66" y="797"/>
                  </a:lnTo>
                  <a:lnTo>
                    <a:pt x="70" y="805"/>
                  </a:lnTo>
                  <a:lnTo>
                    <a:pt x="75" y="813"/>
                  </a:lnTo>
                  <a:lnTo>
                    <a:pt x="82" y="822"/>
                  </a:lnTo>
                  <a:lnTo>
                    <a:pt x="89" y="830"/>
                  </a:lnTo>
                  <a:lnTo>
                    <a:pt x="97" y="838"/>
                  </a:lnTo>
                  <a:lnTo>
                    <a:pt x="106" y="846"/>
                  </a:lnTo>
                  <a:lnTo>
                    <a:pt x="116" y="854"/>
                  </a:lnTo>
                  <a:lnTo>
                    <a:pt x="127" y="861"/>
                  </a:lnTo>
                  <a:lnTo>
                    <a:pt x="152" y="876"/>
                  </a:lnTo>
                  <a:lnTo>
                    <a:pt x="179" y="890"/>
                  </a:lnTo>
                  <a:lnTo>
                    <a:pt x="210" y="904"/>
                  </a:lnTo>
                  <a:lnTo>
                    <a:pt x="245" y="916"/>
                  </a:lnTo>
                  <a:lnTo>
                    <a:pt x="282" y="928"/>
                  </a:lnTo>
                  <a:lnTo>
                    <a:pt x="322" y="938"/>
                  </a:lnTo>
                  <a:lnTo>
                    <a:pt x="366" y="947"/>
                  </a:lnTo>
                  <a:lnTo>
                    <a:pt x="412" y="954"/>
                  </a:lnTo>
                  <a:lnTo>
                    <a:pt x="461" y="959"/>
                  </a:lnTo>
                  <a:lnTo>
                    <a:pt x="512" y="962"/>
                  </a:lnTo>
                  <a:lnTo>
                    <a:pt x="512" y="962"/>
                  </a:lnTo>
                  <a:lnTo>
                    <a:pt x="517" y="963"/>
                  </a:lnTo>
                  <a:lnTo>
                    <a:pt x="523" y="965"/>
                  </a:lnTo>
                  <a:lnTo>
                    <a:pt x="527" y="967"/>
                  </a:lnTo>
                  <a:lnTo>
                    <a:pt x="531" y="971"/>
                  </a:lnTo>
                  <a:lnTo>
                    <a:pt x="534" y="975"/>
                  </a:lnTo>
                  <a:lnTo>
                    <a:pt x="537" y="980"/>
                  </a:lnTo>
                  <a:lnTo>
                    <a:pt x="539" y="986"/>
                  </a:lnTo>
                  <a:lnTo>
                    <a:pt x="540" y="991"/>
                  </a:lnTo>
                  <a:lnTo>
                    <a:pt x="540" y="991"/>
                  </a:lnTo>
                  <a:lnTo>
                    <a:pt x="539" y="997"/>
                  </a:lnTo>
                  <a:lnTo>
                    <a:pt x="536" y="1002"/>
                  </a:lnTo>
                  <a:lnTo>
                    <a:pt x="533" y="1006"/>
                  </a:lnTo>
                  <a:lnTo>
                    <a:pt x="530" y="1010"/>
                  </a:lnTo>
                  <a:lnTo>
                    <a:pt x="526" y="1014"/>
                  </a:lnTo>
                  <a:lnTo>
                    <a:pt x="521" y="1016"/>
                  </a:lnTo>
                  <a:lnTo>
                    <a:pt x="516" y="1018"/>
                  </a:lnTo>
                  <a:lnTo>
                    <a:pt x="511" y="1018"/>
                  </a:lnTo>
                  <a:lnTo>
                    <a:pt x="511" y="10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62" name="Freeform 338">
              <a:extLst>
                <a:ext uri="{FF2B5EF4-FFF2-40B4-BE49-F238E27FC236}">
                  <a16:creationId xmlns:a16="http://schemas.microsoft.com/office/drawing/2014/main" id="{D170A2D2-B224-92C5-F94B-405CE2A20A1D}"/>
                </a:ext>
              </a:extLst>
            </p:cNvPr>
            <p:cNvSpPr>
              <a:spLocks/>
            </p:cNvSpPr>
            <p:nvPr/>
          </p:nvSpPr>
          <p:spPr bwMode="auto">
            <a:xfrm>
              <a:off x="5121275" y="3308350"/>
              <a:ext cx="14288" cy="82550"/>
            </a:xfrm>
            <a:custGeom>
              <a:avLst/>
              <a:gdLst>
                <a:gd name="T0" fmla="*/ 28 w 56"/>
                <a:gd name="T1" fmla="*/ 312 h 312"/>
                <a:gd name="T2" fmla="*/ 28 w 56"/>
                <a:gd name="T3" fmla="*/ 312 h 312"/>
                <a:gd name="T4" fmla="*/ 22 w 56"/>
                <a:gd name="T5" fmla="*/ 311 h 312"/>
                <a:gd name="T6" fmla="*/ 17 w 56"/>
                <a:gd name="T7" fmla="*/ 310 h 312"/>
                <a:gd name="T8" fmla="*/ 12 w 56"/>
                <a:gd name="T9" fmla="*/ 307 h 312"/>
                <a:gd name="T10" fmla="*/ 8 w 56"/>
                <a:gd name="T11" fmla="*/ 304 h 312"/>
                <a:gd name="T12" fmla="*/ 5 w 56"/>
                <a:gd name="T13" fmla="*/ 299 h 312"/>
                <a:gd name="T14" fmla="*/ 2 w 56"/>
                <a:gd name="T15" fmla="*/ 294 h 312"/>
                <a:gd name="T16" fmla="*/ 0 w 56"/>
                <a:gd name="T17" fmla="*/ 288 h 312"/>
                <a:gd name="T18" fmla="*/ 0 w 56"/>
                <a:gd name="T19" fmla="*/ 283 h 312"/>
                <a:gd name="T20" fmla="*/ 0 w 56"/>
                <a:gd name="T21" fmla="*/ 28 h 312"/>
                <a:gd name="T22" fmla="*/ 0 w 56"/>
                <a:gd name="T23" fmla="*/ 28 h 312"/>
                <a:gd name="T24" fmla="*/ 0 w 56"/>
                <a:gd name="T25" fmla="*/ 23 h 312"/>
                <a:gd name="T26" fmla="*/ 2 w 56"/>
                <a:gd name="T27" fmla="*/ 17 h 312"/>
                <a:gd name="T28" fmla="*/ 5 w 56"/>
                <a:gd name="T29" fmla="*/ 12 h 312"/>
                <a:gd name="T30" fmla="*/ 8 w 56"/>
                <a:gd name="T31" fmla="*/ 8 h 312"/>
                <a:gd name="T32" fmla="*/ 12 w 56"/>
                <a:gd name="T33" fmla="*/ 5 h 312"/>
                <a:gd name="T34" fmla="*/ 17 w 56"/>
                <a:gd name="T35" fmla="*/ 2 h 312"/>
                <a:gd name="T36" fmla="*/ 22 w 56"/>
                <a:gd name="T37" fmla="*/ 1 h 312"/>
                <a:gd name="T38" fmla="*/ 28 w 56"/>
                <a:gd name="T39" fmla="*/ 0 h 312"/>
                <a:gd name="T40" fmla="*/ 28 w 56"/>
                <a:gd name="T41" fmla="*/ 0 h 312"/>
                <a:gd name="T42" fmla="*/ 33 w 56"/>
                <a:gd name="T43" fmla="*/ 1 h 312"/>
                <a:gd name="T44" fmla="*/ 39 w 56"/>
                <a:gd name="T45" fmla="*/ 2 h 312"/>
                <a:gd name="T46" fmla="*/ 44 w 56"/>
                <a:gd name="T47" fmla="*/ 5 h 312"/>
                <a:gd name="T48" fmla="*/ 48 w 56"/>
                <a:gd name="T49" fmla="*/ 8 h 312"/>
                <a:gd name="T50" fmla="*/ 51 w 56"/>
                <a:gd name="T51" fmla="*/ 12 h 312"/>
                <a:gd name="T52" fmla="*/ 54 w 56"/>
                <a:gd name="T53" fmla="*/ 17 h 312"/>
                <a:gd name="T54" fmla="*/ 55 w 56"/>
                <a:gd name="T55" fmla="*/ 23 h 312"/>
                <a:gd name="T56" fmla="*/ 56 w 56"/>
                <a:gd name="T57" fmla="*/ 28 h 312"/>
                <a:gd name="T58" fmla="*/ 56 w 56"/>
                <a:gd name="T59" fmla="*/ 283 h 312"/>
                <a:gd name="T60" fmla="*/ 56 w 56"/>
                <a:gd name="T61" fmla="*/ 283 h 312"/>
                <a:gd name="T62" fmla="*/ 55 w 56"/>
                <a:gd name="T63" fmla="*/ 288 h 312"/>
                <a:gd name="T64" fmla="*/ 54 w 56"/>
                <a:gd name="T65" fmla="*/ 294 h 312"/>
                <a:gd name="T66" fmla="*/ 51 w 56"/>
                <a:gd name="T67" fmla="*/ 299 h 312"/>
                <a:gd name="T68" fmla="*/ 48 w 56"/>
                <a:gd name="T69" fmla="*/ 304 h 312"/>
                <a:gd name="T70" fmla="*/ 44 w 56"/>
                <a:gd name="T71" fmla="*/ 307 h 312"/>
                <a:gd name="T72" fmla="*/ 39 w 56"/>
                <a:gd name="T73" fmla="*/ 310 h 312"/>
                <a:gd name="T74" fmla="*/ 33 w 56"/>
                <a:gd name="T75" fmla="*/ 311 h 312"/>
                <a:gd name="T76" fmla="*/ 28 w 56"/>
                <a:gd name="T77" fmla="*/ 312 h 312"/>
                <a:gd name="T78" fmla="*/ 28 w 56"/>
                <a:gd name="T79"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312">
                  <a:moveTo>
                    <a:pt x="28" y="312"/>
                  </a:moveTo>
                  <a:lnTo>
                    <a:pt x="28" y="312"/>
                  </a:lnTo>
                  <a:lnTo>
                    <a:pt x="22" y="311"/>
                  </a:lnTo>
                  <a:lnTo>
                    <a:pt x="17" y="310"/>
                  </a:lnTo>
                  <a:lnTo>
                    <a:pt x="12" y="307"/>
                  </a:lnTo>
                  <a:lnTo>
                    <a:pt x="8" y="304"/>
                  </a:lnTo>
                  <a:lnTo>
                    <a:pt x="5" y="299"/>
                  </a:lnTo>
                  <a:lnTo>
                    <a:pt x="2" y="294"/>
                  </a:lnTo>
                  <a:lnTo>
                    <a:pt x="0" y="288"/>
                  </a:lnTo>
                  <a:lnTo>
                    <a:pt x="0" y="283"/>
                  </a:lnTo>
                  <a:lnTo>
                    <a:pt x="0" y="28"/>
                  </a:lnTo>
                  <a:lnTo>
                    <a:pt x="0" y="28"/>
                  </a:lnTo>
                  <a:lnTo>
                    <a:pt x="0" y="23"/>
                  </a:lnTo>
                  <a:lnTo>
                    <a:pt x="2" y="17"/>
                  </a:lnTo>
                  <a:lnTo>
                    <a:pt x="5" y="12"/>
                  </a:lnTo>
                  <a:lnTo>
                    <a:pt x="8" y="8"/>
                  </a:lnTo>
                  <a:lnTo>
                    <a:pt x="12" y="5"/>
                  </a:lnTo>
                  <a:lnTo>
                    <a:pt x="17" y="2"/>
                  </a:lnTo>
                  <a:lnTo>
                    <a:pt x="22" y="1"/>
                  </a:lnTo>
                  <a:lnTo>
                    <a:pt x="28" y="0"/>
                  </a:lnTo>
                  <a:lnTo>
                    <a:pt x="28" y="0"/>
                  </a:lnTo>
                  <a:lnTo>
                    <a:pt x="33" y="1"/>
                  </a:lnTo>
                  <a:lnTo>
                    <a:pt x="39" y="2"/>
                  </a:lnTo>
                  <a:lnTo>
                    <a:pt x="44" y="5"/>
                  </a:lnTo>
                  <a:lnTo>
                    <a:pt x="48" y="8"/>
                  </a:lnTo>
                  <a:lnTo>
                    <a:pt x="51" y="12"/>
                  </a:lnTo>
                  <a:lnTo>
                    <a:pt x="54" y="17"/>
                  </a:lnTo>
                  <a:lnTo>
                    <a:pt x="55" y="23"/>
                  </a:lnTo>
                  <a:lnTo>
                    <a:pt x="56" y="28"/>
                  </a:lnTo>
                  <a:lnTo>
                    <a:pt x="56" y="283"/>
                  </a:lnTo>
                  <a:lnTo>
                    <a:pt x="56" y="283"/>
                  </a:lnTo>
                  <a:lnTo>
                    <a:pt x="55" y="288"/>
                  </a:lnTo>
                  <a:lnTo>
                    <a:pt x="54" y="294"/>
                  </a:lnTo>
                  <a:lnTo>
                    <a:pt x="51" y="299"/>
                  </a:lnTo>
                  <a:lnTo>
                    <a:pt x="48" y="304"/>
                  </a:lnTo>
                  <a:lnTo>
                    <a:pt x="44" y="307"/>
                  </a:lnTo>
                  <a:lnTo>
                    <a:pt x="39" y="310"/>
                  </a:lnTo>
                  <a:lnTo>
                    <a:pt x="33" y="311"/>
                  </a:lnTo>
                  <a:lnTo>
                    <a:pt x="28" y="312"/>
                  </a:lnTo>
                  <a:lnTo>
                    <a:pt x="28"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63" name="Freeform 339">
              <a:extLst>
                <a:ext uri="{FF2B5EF4-FFF2-40B4-BE49-F238E27FC236}">
                  <a16:creationId xmlns:a16="http://schemas.microsoft.com/office/drawing/2014/main" id="{0B0955D5-04F2-74D5-17AA-1C042DECF227}"/>
                </a:ext>
              </a:extLst>
            </p:cNvPr>
            <p:cNvSpPr>
              <a:spLocks noEditPoints="1"/>
            </p:cNvSpPr>
            <p:nvPr/>
          </p:nvSpPr>
          <p:spPr bwMode="auto">
            <a:xfrm>
              <a:off x="5000625" y="3414713"/>
              <a:ext cx="195263" cy="195263"/>
            </a:xfrm>
            <a:custGeom>
              <a:avLst/>
              <a:gdLst>
                <a:gd name="T0" fmla="*/ 312 w 737"/>
                <a:gd name="T1" fmla="*/ 733 h 738"/>
                <a:gd name="T2" fmla="*/ 226 w 737"/>
                <a:gd name="T3" fmla="*/ 708 h 738"/>
                <a:gd name="T4" fmla="*/ 148 w 737"/>
                <a:gd name="T5" fmla="*/ 664 h 738"/>
                <a:gd name="T6" fmla="*/ 84 w 737"/>
                <a:gd name="T7" fmla="*/ 603 h 738"/>
                <a:gd name="T8" fmla="*/ 37 w 737"/>
                <a:gd name="T9" fmla="*/ 529 h 738"/>
                <a:gd name="T10" fmla="*/ 7 w 737"/>
                <a:gd name="T11" fmla="*/ 443 h 738"/>
                <a:gd name="T12" fmla="*/ 0 w 737"/>
                <a:gd name="T13" fmla="*/ 369 h 738"/>
                <a:gd name="T14" fmla="*/ 11 w 737"/>
                <a:gd name="T15" fmla="*/ 277 h 738"/>
                <a:gd name="T16" fmla="*/ 45 w 737"/>
                <a:gd name="T17" fmla="*/ 193 h 738"/>
                <a:gd name="T18" fmla="*/ 96 w 737"/>
                <a:gd name="T19" fmla="*/ 122 h 738"/>
                <a:gd name="T20" fmla="*/ 163 w 737"/>
                <a:gd name="T21" fmla="*/ 63 h 738"/>
                <a:gd name="T22" fmla="*/ 242 w 737"/>
                <a:gd name="T23" fmla="*/ 23 h 738"/>
                <a:gd name="T24" fmla="*/ 331 w 737"/>
                <a:gd name="T25" fmla="*/ 2 h 738"/>
                <a:gd name="T26" fmla="*/ 406 w 737"/>
                <a:gd name="T27" fmla="*/ 2 h 738"/>
                <a:gd name="T28" fmla="*/ 495 w 737"/>
                <a:gd name="T29" fmla="*/ 23 h 738"/>
                <a:gd name="T30" fmla="*/ 574 w 737"/>
                <a:gd name="T31" fmla="*/ 63 h 738"/>
                <a:gd name="T32" fmla="*/ 641 w 737"/>
                <a:gd name="T33" fmla="*/ 122 h 738"/>
                <a:gd name="T34" fmla="*/ 692 w 737"/>
                <a:gd name="T35" fmla="*/ 193 h 738"/>
                <a:gd name="T36" fmla="*/ 726 w 737"/>
                <a:gd name="T37" fmla="*/ 277 h 738"/>
                <a:gd name="T38" fmla="*/ 737 w 737"/>
                <a:gd name="T39" fmla="*/ 369 h 738"/>
                <a:gd name="T40" fmla="*/ 730 w 737"/>
                <a:gd name="T41" fmla="*/ 443 h 738"/>
                <a:gd name="T42" fmla="*/ 700 w 737"/>
                <a:gd name="T43" fmla="*/ 529 h 738"/>
                <a:gd name="T44" fmla="*/ 653 w 737"/>
                <a:gd name="T45" fmla="*/ 603 h 738"/>
                <a:gd name="T46" fmla="*/ 589 w 737"/>
                <a:gd name="T47" fmla="*/ 664 h 738"/>
                <a:gd name="T48" fmla="*/ 511 w 737"/>
                <a:gd name="T49" fmla="*/ 708 h 738"/>
                <a:gd name="T50" fmla="*/ 425 w 737"/>
                <a:gd name="T51" fmla="*/ 733 h 738"/>
                <a:gd name="T52" fmla="*/ 369 w 737"/>
                <a:gd name="T53" fmla="*/ 57 h 738"/>
                <a:gd name="T54" fmla="*/ 305 w 737"/>
                <a:gd name="T55" fmla="*/ 63 h 738"/>
                <a:gd name="T56" fmla="*/ 234 w 737"/>
                <a:gd name="T57" fmla="*/ 88 h 738"/>
                <a:gd name="T58" fmla="*/ 170 w 737"/>
                <a:gd name="T59" fmla="*/ 129 h 738"/>
                <a:gd name="T60" fmla="*/ 119 w 737"/>
                <a:gd name="T61" fmla="*/ 182 h 738"/>
                <a:gd name="T62" fmla="*/ 81 w 737"/>
                <a:gd name="T63" fmla="*/ 248 h 738"/>
                <a:gd name="T64" fmla="*/ 60 w 737"/>
                <a:gd name="T65" fmla="*/ 322 h 738"/>
                <a:gd name="T66" fmla="*/ 57 w 737"/>
                <a:gd name="T67" fmla="*/ 385 h 738"/>
                <a:gd name="T68" fmla="*/ 71 w 737"/>
                <a:gd name="T69" fmla="*/ 461 h 738"/>
                <a:gd name="T70" fmla="*/ 102 w 737"/>
                <a:gd name="T71" fmla="*/ 531 h 738"/>
                <a:gd name="T72" fmla="*/ 148 w 737"/>
                <a:gd name="T73" fmla="*/ 589 h 738"/>
                <a:gd name="T74" fmla="*/ 207 w 737"/>
                <a:gd name="T75" fmla="*/ 636 h 738"/>
                <a:gd name="T76" fmla="*/ 276 w 737"/>
                <a:gd name="T77" fmla="*/ 666 h 738"/>
                <a:gd name="T78" fmla="*/ 353 w 737"/>
                <a:gd name="T79" fmla="*/ 680 h 738"/>
                <a:gd name="T80" fmla="*/ 416 w 737"/>
                <a:gd name="T81" fmla="*/ 677 h 738"/>
                <a:gd name="T82" fmla="*/ 490 w 737"/>
                <a:gd name="T83" fmla="*/ 656 h 738"/>
                <a:gd name="T84" fmla="*/ 555 w 737"/>
                <a:gd name="T85" fmla="*/ 618 h 738"/>
                <a:gd name="T86" fmla="*/ 609 w 737"/>
                <a:gd name="T87" fmla="*/ 567 h 738"/>
                <a:gd name="T88" fmla="*/ 650 w 737"/>
                <a:gd name="T89" fmla="*/ 503 h 738"/>
                <a:gd name="T90" fmla="*/ 674 w 737"/>
                <a:gd name="T91" fmla="*/ 432 h 738"/>
                <a:gd name="T92" fmla="*/ 680 w 737"/>
                <a:gd name="T93" fmla="*/ 369 h 738"/>
                <a:gd name="T94" fmla="*/ 671 w 737"/>
                <a:gd name="T95" fmla="*/ 291 h 738"/>
                <a:gd name="T96" fmla="*/ 643 w 737"/>
                <a:gd name="T97" fmla="*/ 221 h 738"/>
                <a:gd name="T98" fmla="*/ 599 w 737"/>
                <a:gd name="T99" fmla="*/ 159 h 738"/>
                <a:gd name="T100" fmla="*/ 543 w 737"/>
                <a:gd name="T101" fmla="*/ 111 h 738"/>
                <a:gd name="T102" fmla="*/ 476 w 737"/>
                <a:gd name="T103" fmla="*/ 76 h 738"/>
                <a:gd name="T104" fmla="*/ 400 w 737"/>
                <a:gd name="T105" fmla="*/ 59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7" h="738">
                  <a:moveTo>
                    <a:pt x="369" y="738"/>
                  </a:moveTo>
                  <a:lnTo>
                    <a:pt x="369" y="738"/>
                  </a:lnTo>
                  <a:lnTo>
                    <a:pt x="350" y="737"/>
                  </a:lnTo>
                  <a:lnTo>
                    <a:pt x="331" y="736"/>
                  </a:lnTo>
                  <a:lnTo>
                    <a:pt x="312" y="733"/>
                  </a:lnTo>
                  <a:lnTo>
                    <a:pt x="294" y="730"/>
                  </a:lnTo>
                  <a:lnTo>
                    <a:pt x="277" y="725"/>
                  </a:lnTo>
                  <a:lnTo>
                    <a:pt x="259" y="720"/>
                  </a:lnTo>
                  <a:lnTo>
                    <a:pt x="242" y="714"/>
                  </a:lnTo>
                  <a:lnTo>
                    <a:pt x="226" y="708"/>
                  </a:lnTo>
                  <a:lnTo>
                    <a:pt x="209" y="700"/>
                  </a:lnTo>
                  <a:lnTo>
                    <a:pt x="193" y="692"/>
                  </a:lnTo>
                  <a:lnTo>
                    <a:pt x="178" y="684"/>
                  </a:lnTo>
                  <a:lnTo>
                    <a:pt x="163" y="674"/>
                  </a:lnTo>
                  <a:lnTo>
                    <a:pt x="148" y="664"/>
                  </a:lnTo>
                  <a:lnTo>
                    <a:pt x="135" y="653"/>
                  </a:lnTo>
                  <a:lnTo>
                    <a:pt x="121" y="642"/>
                  </a:lnTo>
                  <a:lnTo>
                    <a:pt x="108" y="630"/>
                  </a:lnTo>
                  <a:lnTo>
                    <a:pt x="96" y="616"/>
                  </a:lnTo>
                  <a:lnTo>
                    <a:pt x="84" y="603"/>
                  </a:lnTo>
                  <a:lnTo>
                    <a:pt x="73" y="589"/>
                  </a:lnTo>
                  <a:lnTo>
                    <a:pt x="63" y="575"/>
                  </a:lnTo>
                  <a:lnTo>
                    <a:pt x="54" y="560"/>
                  </a:lnTo>
                  <a:lnTo>
                    <a:pt x="45" y="544"/>
                  </a:lnTo>
                  <a:lnTo>
                    <a:pt x="37" y="529"/>
                  </a:lnTo>
                  <a:lnTo>
                    <a:pt x="29" y="512"/>
                  </a:lnTo>
                  <a:lnTo>
                    <a:pt x="23" y="495"/>
                  </a:lnTo>
                  <a:lnTo>
                    <a:pt x="17" y="478"/>
                  </a:lnTo>
                  <a:lnTo>
                    <a:pt x="11" y="461"/>
                  </a:lnTo>
                  <a:lnTo>
                    <a:pt x="7" y="443"/>
                  </a:lnTo>
                  <a:lnTo>
                    <a:pt x="4" y="425"/>
                  </a:lnTo>
                  <a:lnTo>
                    <a:pt x="2" y="406"/>
                  </a:lnTo>
                  <a:lnTo>
                    <a:pt x="0" y="387"/>
                  </a:lnTo>
                  <a:lnTo>
                    <a:pt x="0" y="369"/>
                  </a:lnTo>
                  <a:lnTo>
                    <a:pt x="0" y="369"/>
                  </a:lnTo>
                  <a:lnTo>
                    <a:pt x="0" y="350"/>
                  </a:lnTo>
                  <a:lnTo>
                    <a:pt x="2" y="331"/>
                  </a:lnTo>
                  <a:lnTo>
                    <a:pt x="4" y="312"/>
                  </a:lnTo>
                  <a:lnTo>
                    <a:pt x="7" y="294"/>
                  </a:lnTo>
                  <a:lnTo>
                    <a:pt x="11" y="277"/>
                  </a:lnTo>
                  <a:lnTo>
                    <a:pt x="17" y="259"/>
                  </a:lnTo>
                  <a:lnTo>
                    <a:pt x="23" y="242"/>
                  </a:lnTo>
                  <a:lnTo>
                    <a:pt x="29" y="226"/>
                  </a:lnTo>
                  <a:lnTo>
                    <a:pt x="37" y="209"/>
                  </a:lnTo>
                  <a:lnTo>
                    <a:pt x="45" y="193"/>
                  </a:lnTo>
                  <a:lnTo>
                    <a:pt x="54" y="178"/>
                  </a:lnTo>
                  <a:lnTo>
                    <a:pt x="63" y="163"/>
                  </a:lnTo>
                  <a:lnTo>
                    <a:pt x="73" y="149"/>
                  </a:lnTo>
                  <a:lnTo>
                    <a:pt x="84" y="135"/>
                  </a:lnTo>
                  <a:lnTo>
                    <a:pt x="96" y="122"/>
                  </a:lnTo>
                  <a:lnTo>
                    <a:pt x="108" y="109"/>
                  </a:lnTo>
                  <a:lnTo>
                    <a:pt x="121" y="96"/>
                  </a:lnTo>
                  <a:lnTo>
                    <a:pt x="135" y="84"/>
                  </a:lnTo>
                  <a:lnTo>
                    <a:pt x="148" y="74"/>
                  </a:lnTo>
                  <a:lnTo>
                    <a:pt x="163" y="63"/>
                  </a:lnTo>
                  <a:lnTo>
                    <a:pt x="178" y="54"/>
                  </a:lnTo>
                  <a:lnTo>
                    <a:pt x="193" y="45"/>
                  </a:lnTo>
                  <a:lnTo>
                    <a:pt x="209" y="37"/>
                  </a:lnTo>
                  <a:lnTo>
                    <a:pt x="226" y="30"/>
                  </a:lnTo>
                  <a:lnTo>
                    <a:pt x="242" y="23"/>
                  </a:lnTo>
                  <a:lnTo>
                    <a:pt x="259" y="17"/>
                  </a:lnTo>
                  <a:lnTo>
                    <a:pt x="277" y="12"/>
                  </a:lnTo>
                  <a:lnTo>
                    <a:pt x="294" y="8"/>
                  </a:lnTo>
                  <a:lnTo>
                    <a:pt x="312" y="5"/>
                  </a:lnTo>
                  <a:lnTo>
                    <a:pt x="331" y="2"/>
                  </a:lnTo>
                  <a:lnTo>
                    <a:pt x="350" y="0"/>
                  </a:lnTo>
                  <a:lnTo>
                    <a:pt x="369" y="0"/>
                  </a:lnTo>
                  <a:lnTo>
                    <a:pt x="369" y="0"/>
                  </a:lnTo>
                  <a:lnTo>
                    <a:pt x="387" y="0"/>
                  </a:lnTo>
                  <a:lnTo>
                    <a:pt x="406" y="2"/>
                  </a:lnTo>
                  <a:lnTo>
                    <a:pt x="425" y="5"/>
                  </a:lnTo>
                  <a:lnTo>
                    <a:pt x="443" y="8"/>
                  </a:lnTo>
                  <a:lnTo>
                    <a:pt x="461" y="12"/>
                  </a:lnTo>
                  <a:lnTo>
                    <a:pt x="478" y="17"/>
                  </a:lnTo>
                  <a:lnTo>
                    <a:pt x="495" y="23"/>
                  </a:lnTo>
                  <a:lnTo>
                    <a:pt x="511" y="30"/>
                  </a:lnTo>
                  <a:lnTo>
                    <a:pt x="529" y="37"/>
                  </a:lnTo>
                  <a:lnTo>
                    <a:pt x="544" y="45"/>
                  </a:lnTo>
                  <a:lnTo>
                    <a:pt x="560" y="54"/>
                  </a:lnTo>
                  <a:lnTo>
                    <a:pt x="574" y="63"/>
                  </a:lnTo>
                  <a:lnTo>
                    <a:pt x="589" y="74"/>
                  </a:lnTo>
                  <a:lnTo>
                    <a:pt x="602" y="84"/>
                  </a:lnTo>
                  <a:lnTo>
                    <a:pt x="616" y="96"/>
                  </a:lnTo>
                  <a:lnTo>
                    <a:pt x="629" y="109"/>
                  </a:lnTo>
                  <a:lnTo>
                    <a:pt x="641" y="122"/>
                  </a:lnTo>
                  <a:lnTo>
                    <a:pt x="653" y="135"/>
                  </a:lnTo>
                  <a:lnTo>
                    <a:pt x="664" y="149"/>
                  </a:lnTo>
                  <a:lnTo>
                    <a:pt x="674" y="163"/>
                  </a:lnTo>
                  <a:lnTo>
                    <a:pt x="683" y="178"/>
                  </a:lnTo>
                  <a:lnTo>
                    <a:pt x="692" y="193"/>
                  </a:lnTo>
                  <a:lnTo>
                    <a:pt x="700" y="209"/>
                  </a:lnTo>
                  <a:lnTo>
                    <a:pt x="708" y="226"/>
                  </a:lnTo>
                  <a:lnTo>
                    <a:pt x="714" y="242"/>
                  </a:lnTo>
                  <a:lnTo>
                    <a:pt x="721" y="259"/>
                  </a:lnTo>
                  <a:lnTo>
                    <a:pt x="726" y="277"/>
                  </a:lnTo>
                  <a:lnTo>
                    <a:pt x="730" y="294"/>
                  </a:lnTo>
                  <a:lnTo>
                    <a:pt x="733" y="312"/>
                  </a:lnTo>
                  <a:lnTo>
                    <a:pt x="735" y="331"/>
                  </a:lnTo>
                  <a:lnTo>
                    <a:pt x="737" y="350"/>
                  </a:lnTo>
                  <a:lnTo>
                    <a:pt x="737" y="369"/>
                  </a:lnTo>
                  <a:lnTo>
                    <a:pt x="737" y="369"/>
                  </a:lnTo>
                  <a:lnTo>
                    <a:pt x="737" y="387"/>
                  </a:lnTo>
                  <a:lnTo>
                    <a:pt x="735" y="406"/>
                  </a:lnTo>
                  <a:lnTo>
                    <a:pt x="733" y="425"/>
                  </a:lnTo>
                  <a:lnTo>
                    <a:pt x="730" y="443"/>
                  </a:lnTo>
                  <a:lnTo>
                    <a:pt x="726" y="461"/>
                  </a:lnTo>
                  <a:lnTo>
                    <a:pt x="721" y="478"/>
                  </a:lnTo>
                  <a:lnTo>
                    <a:pt x="714" y="495"/>
                  </a:lnTo>
                  <a:lnTo>
                    <a:pt x="708" y="512"/>
                  </a:lnTo>
                  <a:lnTo>
                    <a:pt x="700" y="529"/>
                  </a:lnTo>
                  <a:lnTo>
                    <a:pt x="692" y="544"/>
                  </a:lnTo>
                  <a:lnTo>
                    <a:pt x="683" y="560"/>
                  </a:lnTo>
                  <a:lnTo>
                    <a:pt x="674" y="575"/>
                  </a:lnTo>
                  <a:lnTo>
                    <a:pt x="664" y="589"/>
                  </a:lnTo>
                  <a:lnTo>
                    <a:pt x="653" y="603"/>
                  </a:lnTo>
                  <a:lnTo>
                    <a:pt x="641" y="616"/>
                  </a:lnTo>
                  <a:lnTo>
                    <a:pt x="629" y="630"/>
                  </a:lnTo>
                  <a:lnTo>
                    <a:pt x="616" y="642"/>
                  </a:lnTo>
                  <a:lnTo>
                    <a:pt x="602" y="653"/>
                  </a:lnTo>
                  <a:lnTo>
                    <a:pt x="589" y="664"/>
                  </a:lnTo>
                  <a:lnTo>
                    <a:pt x="574" y="674"/>
                  </a:lnTo>
                  <a:lnTo>
                    <a:pt x="560" y="684"/>
                  </a:lnTo>
                  <a:lnTo>
                    <a:pt x="544" y="692"/>
                  </a:lnTo>
                  <a:lnTo>
                    <a:pt x="529" y="700"/>
                  </a:lnTo>
                  <a:lnTo>
                    <a:pt x="511" y="708"/>
                  </a:lnTo>
                  <a:lnTo>
                    <a:pt x="495" y="714"/>
                  </a:lnTo>
                  <a:lnTo>
                    <a:pt x="478" y="720"/>
                  </a:lnTo>
                  <a:lnTo>
                    <a:pt x="461" y="725"/>
                  </a:lnTo>
                  <a:lnTo>
                    <a:pt x="443" y="730"/>
                  </a:lnTo>
                  <a:lnTo>
                    <a:pt x="425" y="733"/>
                  </a:lnTo>
                  <a:lnTo>
                    <a:pt x="406" y="736"/>
                  </a:lnTo>
                  <a:lnTo>
                    <a:pt x="387" y="737"/>
                  </a:lnTo>
                  <a:lnTo>
                    <a:pt x="369" y="738"/>
                  </a:lnTo>
                  <a:lnTo>
                    <a:pt x="369" y="738"/>
                  </a:lnTo>
                  <a:close/>
                  <a:moveTo>
                    <a:pt x="369" y="57"/>
                  </a:moveTo>
                  <a:lnTo>
                    <a:pt x="369" y="57"/>
                  </a:lnTo>
                  <a:lnTo>
                    <a:pt x="353" y="57"/>
                  </a:lnTo>
                  <a:lnTo>
                    <a:pt x="337" y="59"/>
                  </a:lnTo>
                  <a:lnTo>
                    <a:pt x="322" y="61"/>
                  </a:lnTo>
                  <a:lnTo>
                    <a:pt x="305" y="63"/>
                  </a:lnTo>
                  <a:lnTo>
                    <a:pt x="291" y="67"/>
                  </a:lnTo>
                  <a:lnTo>
                    <a:pt x="276" y="71"/>
                  </a:lnTo>
                  <a:lnTo>
                    <a:pt x="262" y="76"/>
                  </a:lnTo>
                  <a:lnTo>
                    <a:pt x="248" y="81"/>
                  </a:lnTo>
                  <a:lnTo>
                    <a:pt x="234" y="88"/>
                  </a:lnTo>
                  <a:lnTo>
                    <a:pt x="221" y="94"/>
                  </a:lnTo>
                  <a:lnTo>
                    <a:pt x="207" y="102"/>
                  </a:lnTo>
                  <a:lnTo>
                    <a:pt x="194" y="111"/>
                  </a:lnTo>
                  <a:lnTo>
                    <a:pt x="182" y="119"/>
                  </a:lnTo>
                  <a:lnTo>
                    <a:pt x="170" y="129"/>
                  </a:lnTo>
                  <a:lnTo>
                    <a:pt x="159" y="138"/>
                  </a:lnTo>
                  <a:lnTo>
                    <a:pt x="148" y="149"/>
                  </a:lnTo>
                  <a:lnTo>
                    <a:pt x="138" y="159"/>
                  </a:lnTo>
                  <a:lnTo>
                    <a:pt x="128" y="171"/>
                  </a:lnTo>
                  <a:lnTo>
                    <a:pt x="119" y="182"/>
                  </a:lnTo>
                  <a:lnTo>
                    <a:pt x="110" y="194"/>
                  </a:lnTo>
                  <a:lnTo>
                    <a:pt x="102" y="207"/>
                  </a:lnTo>
                  <a:lnTo>
                    <a:pt x="94" y="221"/>
                  </a:lnTo>
                  <a:lnTo>
                    <a:pt x="87" y="234"/>
                  </a:lnTo>
                  <a:lnTo>
                    <a:pt x="81" y="248"/>
                  </a:lnTo>
                  <a:lnTo>
                    <a:pt x="76" y="262"/>
                  </a:lnTo>
                  <a:lnTo>
                    <a:pt x="71" y="276"/>
                  </a:lnTo>
                  <a:lnTo>
                    <a:pt x="67" y="291"/>
                  </a:lnTo>
                  <a:lnTo>
                    <a:pt x="63" y="306"/>
                  </a:lnTo>
                  <a:lnTo>
                    <a:pt x="60" y="322"/>
                  </a:lnTo>
                  <a:lnTo>
                    <a:pt x="59" y="337"/>
                  </a:lnTo>
                  <a:lnTo>
                    <a:pt x="57" y="353"/>
                  </a:lnTo>
                  <a:lnTo>
                    <a:pt x="57" y="369"/>
                  </a:lnTo>
                  <a:lnTo>
                    <a:pt x="57" y="369"/>
                  </a:lnTo>
                  <a:lnTo>
                    <a:pt x="57" y="385"/>
                  </a:lnTo>
                  <a:lnTo>
                    <a:pt x="59" y="400"/>
                  </a:lnTo>
                  <a:lnTo>
                    <a:pt x="60" y="416"/>
                  </a:lnTo>
                  <a:lnTo>
                    <a:pt x="63" y="432"/>
                  </a:lnTo>
                  <a:lnTo>
                    <a:pt x="67" y="447"/>
                  </a:lnTo>
                  <a:lnTo>
                    <a:pt x="71" y="461"/>
                  </a:lnTo>
                  <a:lnTo>
                    <a:pt x="76" y="476"/>
                  </a:lnTo>
                  <a:lnTo>
                    <a:pt x="81" y="490"/>
                  </a:lnTo>
                  <a:lnTo>
                    <a:pt x="87" y="503"/>
                  </a:lnTo>
                  <a:lnTo>
                    <a:pt x="94" y="517"/>
                  </a:lnTo>
                  <a:lnTo>
                    <a:pt x="102" y="531"/>
                  </a:lnTo>
                  <a:lnTo>
                    <a:pt x="110" y="543"/>
                  </a:lnTo>
                  <a:lnTo>
                    <a:pt x="119" y="555"/>
                  </a:lnTo>
                  <a:lnTo>
                    <a:pt x="128" y="567"/>
                  </a:lnTo>
                  <a:lnTo>
                    <a:pt x="138" y="578"/>
                  </a:lnTo>
                  <a:lnTo>
                    <a:pt x="148" y="589"/>
                  </a:lnTo>
                  <a:lnTo>
                    <a:pt x="159" y="599"/>
                  </a:lnTo>
                  <a:lnTo>
                    <a:pt x="170" y="609"/>
                  </a:lnTo>
                  <a:lnTo>
                    <a:pt x="182" y="618"/>
                  </a:lnTo>
                  <a:lnTo>
                    <a:pt x="194" y="628"/>
                  </a:lnTo>
                  <a:lnTo>
                    <a:pt x="207" y="636"/>
                  </a:lnTo>
                  <a:lnTo>
                    <a:pt x="221" y="643"/>
                  </a:lnTo>
                  <a:lnTo>
                    <a:pt x="234" y="650"/>
                  </a:lnTo>
                  <a:lnTo>
                    <a:pt x="248" y="656"/>
                  </a:lnTo>
                  <a:lnTo>
                    <a:pt x="262" y="662"/>
                  </a:lnTo>
                  <a:lnTo>
                    <a:pt x="276" y="666"/>
                  </a:lnTo>
                  <a:lnTo>
                    <a:pt x="291" y="671"/>
                  </a:lnTo>
                  <a:lnTo>
                    <a:pt x="305" y="674"/>
                  </a:lnTo>
                  <a:lnTo>
                    <a:pt x="322" y="677"/>
                  </a:lnTo>
                  <a:lnTo>
                    <a:pt x="337" y="679"/>
                  </a:lnTo>
                  <a:lnTo>
                    <a:pt x="353" y="680"/>
                  </a:lnTo>
                  <a:lnTo>
                    <a:pt x="369" y="680"/>
                  </a:lnTo>
                  <a:lnTo>
                    <a:pt x="369" y="680"/>
                  </a:lnTo>
                  <a:lnTo>
                    <a:pt x="384" y="680"/>
                  </a:lnTo>
                  <a:lnTo>
                    <a:pt x="400" y="679"/>
                  </a:lnTo>
                  <a:lnTo>
                    <a:pt x="416" y="677"/>
                  </a:lnTo>
                  <a:lnTo>
                    <a:pt x="432" y="674"/>
                  </a:lnTo>
                  <a:lnTo>
                    <a:pt x="447" y="671"/>
                  </a:lnTo>
                  <a:lnTo>
                    <a:pt x="461" y="666"/>
                  </a:lnTo>
                  <a:lnTo>
                    <a:pt x="476" y="662"/>
                  </a:lnTo>
                  <a:lnTo>
                    <a:pt x="490" y="656"/>
                  </a:lnTo>
                  <a:lnTo>
                    <a:pt x="503" y="650"/>
                  </a:lnTo>
                  <a:lnTo>
                    <a:pt x="518" y="643"/>
                  </a:lnTo>
                  <a:lnTo>
                    <a:pt x="530" y="636"/>
                  </a:lnTo>
                  <a:lnTo>
                    <a:pt x="543" y="628"/>
                  </a:lnTo>
                  <a:lnTo>
                    <a:pt x="555" y="618"/>
                  </a:lnTo>
                  <a:lnTo>
                    <a:pt x="567" y="609"/>
                  </a:lnTo>
                  <a:lnTo>
                    <a:pt x="578" y="599"/>
                  </a:lnTo>
                  <a:lnTo>
                    <a:pt x="589" y="589"/>
                  </a:lnTo>
                  <a:lnTo>
                    <a:pt x="599" y="578"/>
                  </a:lnTo>
                  <a:lnTo>
                    <a:pt x="609" y="567"/>
                  </a:lnTo>
                  <a:lnTo>
                    <a:pt x="619" y="555"/>
                  </a:lnTo>
                  <a:lnTo>
                    <a:pt x="627" y="543"/>
                  </a:lnTo>
                  <a:lnTo>
                    <a:pt x="635" y="531"/>
                  </a:lnTo>
                  <a:lnTo>
                    <a:pt x="643" y="517"/>
                  </a:lnTo>
                  <a:lnTo>
                    <a:pt x="650" y="503"/>
                  </a:lnTo>
                  <a:lnTo>
                    <a:pt x="656" y="490"/>
                  </a:lnTo>
                  <a:lnTo>
                    <a:pt x="661" y="476"/>
                  </a:lnTo>
                  <a:lnTo>
                    <a:pt x="666" y="461"/>
                  </a:lnTo>
                  <a:lnTo>
                    <a:pt x="671" y="447"/>
                  </a:lnTo>
                  <a:lnTo>
                    <a:pt x="674" y="432"/>
                  </a:lnTo>
                  <a:lnTo>
                    <a:pt x="677" y="416"/>
                  </a:lnTo>
                  <a:lnTo>
                    <a:pt x="679" y="400"/>
                  </a:lnTo>
                  <a:lnTo>
                    <a:pt x="680" y="385"/>
                  </a:lnTo>
                  <a:lnTo>
                    <a:pt x="680" y="369"/>
                  </a:lnTo>
                  <a:lnTo>
                    <a:pt x="680" y="369"/>
                  </a:lnTo>
                  <a:lnTo>
                    <a:pt x="680" y="353"/>
                  </a:lnTo>
                  <a:lnTo>
                    <a:pt x="679" y="337"/>
                  </a:lnTo>
                  <a:lnTo>
                    <a:pt x="677" y="322"/>
                  </a:lnTo>
                  <a:lnTo>
                    <a:pt x="674" y="306"/>
                  </a:lnTo>
                  <a:lnTo>
                    <a:pt x="671" y="291"/>
                  </a:lnTo>
                  <a:lnTo>
                    <a:pt x="666" y="276"/>
                  </a:lnTo>
                  <a:lnTo>
                    <a:pt x="661" y="262"/>
                  </a:lnTo>
                  <a:lnTo>
                    <a:pt x="656" y="248"/>
                  </a:lnTo>
                  <a:lnTo>
                    <a:pt x="650" y="234"/>
                  </a:lnTo>
                  <a:lnTo>
                    <a:pt x="643" y="221"/>
                  </a:lnTo>
                  <a:lnTo>
                    <a:pt x="635" y="207"/>
                  </a:lnTo>
                  <a:lnTo>
                    <a:pt x="627" y="194"/>
                  </a:lnTo>
                  <a:lnTo>
                    <a:pt x="619" y="182"/>
                  </a:lnTo>
                  <a:lnTo>
                    <a:pt x="609" y="171"/>
                  </a:lnTo>
                  <a:lnTo>
                    <a:pt x="599" y="159"/>
                  </a:lnTo>
                  <a:lnTo>
                    <a:pt x="589" y="149"/>
                  </a:lnTo>
                  <a:lnTo>
                    <a:pt x="578" y="138"/>
                  </a:lnTo>
                  <a:lnTo>
                    <a:pt x="567" y="129"/>
                  </a:lnTo>
                  <a:lnTo>
                    <a:pt x="555" y="119"/>
                  </a:lnTo>
                  <a:lnTo>
                    <a:pt x="543" y="111"/>
                  </a:lnTo>
                  <a:lnTo>
                    <a:pt x="530" y="102"/>
                  </a:lnTo>
                  <a:lnTo>
                    <a:pt x="518" y="94"/>
                  </a:lnTo>
                  <a:lnTo>
                    <a:pt x="503" y="88"/>
                  </a:lnTo>
                  <a:lnTo>
                    <a:pt x="490" y="81"/>
                  </a:lnTo>
                  <a:lnTo>
                    <a:pt x="476" y="76"/>
                  </a:lnTo>
                  <a:lnTo>
                    <a:pt x="461" y="71"/>
                  </a:lnTo>
                  <a:lnTo>
                    <a:pt x="447" y="67"/>
                  </a:lnTo>
                  <a:lnTo>
                    <a:pt x="432" y="63"/>
                  </a:lnTo>
                  <a:lnTo>
                    <a:pt x="416" y="61"/>
                  </a:lnTo>
                  <a:lnTo>
                    <a:pt x="400" y="59"/>
                  </a:lnTo>
                  <a:lnTo>
                    <a:pt x="384" y="57"/>
                  </a:lnTo>
                  <a:lnTo>
                    <a:pt x="369" y="57"/>
                  </a:lnTo>
                  <a:lnTo>
                    <a:pt x="369" y="57"/>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64" name="Freeform 340">
              <a:extLst>
                <a:ext uri="{FF2B5EF4-FFF2-40B4-BE49-F238E27FC236}">
                  <a16:creationId xmlns:a16="http://schemas.microsoft.com/office/drawing/2014/main" id="{303ED90E-595C-A515-7126-84DE764107F1}"/>
                </a:ext>
              </a:extLst>
            </p:cNvPr>
            <p:cNvSpPr>
              <a:spLocks/>
            </p:cNvSpPr>
            <p:nvPr/>
          </p:nvSpPr>
          <p:spPr bwMode="auto">
            <a:xfrm>
              <a:off x="5070475" y="3462338"/>
              <a:ext cx="57150" cy="98425"/>
            </a:xfrm>
            <a:custGeom>
              <a:avLst/>
              <a:gdLst>
                <a:gd name="T0" fmla="*/ 86 w 215"/>
                <a:gd name="T1" fmla="*/ 370 h 372"/>
                <a:gd name="T2" fmla="*/ 47 w 215"/>
                <a:gd name="T3" fmla="*/ 354 h 372"/>
                <a:gd name="T4" fmla="*/ 19 w 215"/>
                <a:gd name="T5" fmla="*/ 324 h 372"/>
                <a:gd name="T6" fmla="*/ 3 w 215"/>
                <a:gd name="T7" fmla="*/ 286 h 372"/>
                <a:gd name="T8" fmla="*/ 1 w 215"/>
                <a:gd name="T9" fmla="*/ 259 h 372"/>
                <a:gd name="T10" fmla="*/ 13 w 215"/>
                <a:gd name="T11" fmla="*/ 242 h 372"/>
                <a:gd name="T12" fmla="*/ 29 w 215"/>
                <a:gd name="T13" fmla="*/ 236 h 372"/>
                <a:gd name="T14" fmla="*/ 48 w 215"/>
                <a:gd name="T15" fmla="*/ 245 h 372"/>
                <a:gd name="T16" fmla="*/ 58 w 215"/>
                <a:gd name="T17" fmla="*/ 265 h 372"/>
                <a:gd name="T18" fmla="*/ 66 w 215"/>
                <a:gd name="T19" fmla="*/ 293 h 372"/>
                <a:gd name="T20" fmla="*/ 98 w 215"/>
                <a:gd name="T21" fmla="*/ 314 h 372"/>
                <a:gd name="T22" fmla="*/ 127 w 215"/>
                <a:gd name="T23" fmla="*/ 311 h 372"/>
                <a:gd name="T24" fmla="*/ 154 w 215"/>
                <a:gd name="T25" fmla="*/ 284 h 372"/>
                <a:gd name="T26" fmla="*/ 158 w 215"/>
                <a:gd name="T27" fmla="*/ 255 h 372"/>
                <a:gd name="T28" fmla="*/ 136 w 215"/>
                <a:gd name="T29" fmla="*/ 222 h 372"/>
                <a:gd name="T30" fmla="*/ 108 w 215"/>
                <a:gd name="T31" fmla="*/ 214 h 372"/>
                <a:gd name="T32" fmla="*/ 66 w 215"/>
                <a:gd name="T33" fmla="*/ 205 h 372"/>
                <a:gd name="T34" fmla="*/ 32 w 215"/>
                <a:gd name="T35" fmla="*/ 183 h 372"/>
                <a:gd name="T36" fmla="*/ 9 w 215"/>
                <a:gd name="T37" fmla="*/ 149 h 372"/>
                <a:gd name="T38" fmla="*/ 0 w 215"/>
                <a:gd name="T39" fmla="*/ 107 h 372"/>
                <a:gd name="T40" fmla="*/ 5 w 215"/>
                <a:gd name="T41" fmla="*/ 75 h 372"/>
                <a:gd name="T42" fmla="*/ 25 w 215"/>
                <a:gd name="T43" fmla="*/ 39 h 372"/>
                <a:gd name="T44" fmla="*/ 57 w 215"/>
                <a:gd name="T45" fmla="*/ 12 h 372"/>
                <a:gd name="T46" fmla="*/ 97 w 215"/>
                <a:gd name="T47" fmla="*/ 0 h 372"/>
                <a:gd name="T48" fmla="*/ 129 w 215"/>
                <a:gd name="T49" fmla="*/ 2 h 372"/>
                <a:gd name="T50" fmla="*/ 168 w 215"/>
                <a:gd name="T51" fmla="*/ 18 h 372"/>
                <a:gd name="T52" fmla="*/ 197 w 215"/>
                <a:gd name="T53" fmla="*/ 47 h 372"/>
                <a:gd name="T54" fmla="*/ 213 w 215"/>
                <a:gd name="T55" fmla="*/ 85 h 372"/>
                <a:gd name="T56" fmla="*/ 214 w 215"/>
                <a:gd name="T57" fmla="*/ 112 h 372"/>
                <a:gd name="T58" fmla="*/ 202 w 215"/>
                <a:gd name="T59" fmla="*/ 130 h 372"/>
                <a:gd name="T60" fmla="*/ 187 w 215"/>
                <a:gd name="T61" fmla="*/ 136 h 372"/>
                <a:gd name="T62" fmla="*/ 167 w 215"/>
                <a:gd name="T63" fmla="*/ 126 h 372"/>
                <a:gd name="T64" fmla="*/ 159 w 215"/>
                <a:gd name="T65" fmla="*/ 107 h 372"/>
                <a:gd name="T66" fmla="*/ 149 w 215"/>
                <a:gd name="T67" fmla="*/ 79 h 372"/>
                <a:gd name="T68" fmla="*/ 118 w 215"/>
                <a:gd name="T69" fmla="*/ 58 h 372"/>
                <a:gd name="T70" fmla="*/ 88 w 215"/>
                <a:gd name="T71" fmla="*/ 61 h 372"/>
                <a:gd name="T72" fmla="*/ 62 w 215"/>
                <a:gd name="T73" fmla="*/ 87 h 372"/>
                <a:gd name="T74" fmla="*/ 59 w 215"/>
                <a:gd name="T75" fmla="*/ 117 h 372"/>
                <a:gd name="T76" fmla="*/ 80 w 215"/>
                <a:gd name="T77" fmla="*/ 149 h 372"/>
                <a:gd name="T78" fmla="*/ 108 w 215"/>
                <a:gd name="T79" fmla="*/ 158 h 372"/>
                <a:gd name="T80" fmla="*/ 149 w 215"/>
                <a:gd name="T81" fmla="*/ 166 h 372"/>
                <a:gd name="T82" fmla="*/ 184 w 215"/>
                <a:gd name="T83" fmla="*/ 189 h 372"/>
                <a:gd name="T84" fmla="*/ 206 w 215"/>
                <a:gd name="T85" fmla="*/ 223 h 372"/>
                <a:gd name="T86" fmla="*/ 215 w 215"/>
                <a:gd name="T87" fmla="*/ 265 h 372"/>
                <a:gd name="T88" fmla="*/ 210 w 215"/>
                <a:gd name="T89" fmla="*/ 296 h 372"/>
                <a:gd name="T90" fmla="*/ 190 w 215"/>
                <a:gd name="T91" fmla="*/ 332 h 372"/>
                <a:gd name="T92" fmla="*/ 159 w 215"/>
                <a:gd name="T93" fmla="*/ 359 h 372"/>
                <a:gd name="T94" fmla="*/ 118 w 215"/>
                <a:gd name="T95" fmla="*/ 371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5" h="372">
                  <a:moveTo>
                    <a:pt x="108" y="372"/>
                  </a:moveTo>
                  <a:lnTo>
                    <a:pt x="108" y="372"/>
                  </a:lnTo>
                  <a:lnTo>
                    <a:pt x="97" y="371"/>
                  </a:lnTo>
                  <a:lnTo>
                    <a:pt x="86" y="370"/>
                  </a:lnTo>
                  <a:lnTo>
                    <a:pt x="76" y="367"/>
                  </a:lnTo>
                  <a:lnTo>
                    <a:pt x="66" y="364"/>
                  </a:lnTo>
                  <a:lnTo>
                    <a:pt x="57" y="359"/>
                  </a:lnTo>
                  <a:lnTo>
                    <a:pt x="47" y="354"/>
                  </a:lnTo>
                  <a:lnTo>
                    <a:pt x="39" y="348"/>
                  </a:lnTo>
                  <a:lnTo>
                    <a:pt x="32" y="340"/>
                  </a:lnTo>
                  <a:lnTo>
                    <a:pt x="25" y="332"/>
                  </a:lnTo>
                  <a:lnTo>
                    <a:pt x="19" y="324"/>
                  </a:lnTo>
                  <a:lnTo>
                    <a:pt x="13" y="315"/>
                  </a:lnTo>
                  <a:lnTo>
                    <a:pt x="9" y="306"/>
                  </a:lnTo>
                  <a:lnTo>
                    <a:pt x="5" y="296"/>
                  </a:lnTo>
                  <a:lnTo>
                    <a:pt x="3" y="286"/>
                  </a:lnTo>
                  <a:lnTo>
                    <a:pt x="1" y="276"/>
                  </a:lnTo>
                  <a:lnTo>
                    <a:pt x="0" y="265"/>
                  </a:lnTo>
                  <a:lnTo>
                    <a:pt x="0" y="265"/>
                  </a:lnTo>
                  <a:lnTo>
                    <a:pt x="1" y="259"/>
                  </a:lnTo>
                  <a:lnTo>
                    <a:pt x="3" y="254"/>
                  </a:lnTo>
                  <a:lnTo>
                    <a:pt x="5" y="249"/>
                  </a:lnTo>
                  <a:lnTo>
                    <a:pt x="9" y="245"/>
                  </a:lnTo>
                  <a:lnTo>
                    <a:pt x="13" y="242"/>
                  </a:lnTo>
                  <a:lnTo>
                    <a:pt x="18" y="238"/>
                  </a:lnTo>
                  <a:lnTo>
                    <a:pt x="23" y="236"/>
                  </a:lnTo>
                  <a:lnTo>
                    <a:pt x="29" y="236"/>
                  </a:lnTo>
                  <a:lnTo>
                    <a:pt x="29" y="236"/>
                  </a:lnTo>
                  <a:lnTo>
                    <a:pt x="34" y="236"/>
                  </a:lnTo>
                  <a:lnTo>
                    <a:pt x="39" y="238"/>
                  </a:lnTo>
                  <a:lnTo>
                    <a:pt x="44" y="242"/>
                  </a:lnTo>
                  <a:lnTo>
                    <a:pt x="48" y="245"/>
                  </a:lnTo>
                  <a:lnTo>
                    <a:pt x="52" y="249"/>
                  </a:lnTo>
                  <a:lnTo>
                    <a:pt x="54" y="254"/>
                  </a:lnTo>
                  <a:lnTo>
                    <a:pt x="57" y="259"/>
                  </a:lnTo>
                  <a:lnTo>
                    <a:pt x="58" y="265"/>
                  </a:lnTo>
                  <a:lnTo>
                    <a:pt x="58" y="265"/>
                  </a:lnTo>
                  <a:lnTo>
                    <a:pt x="59" y="275"/>
                  </a:lnTo>
                  <a:lnTo>
                    <a:pt x="62" y="284"/>
                  </a:lnTo>
                  <a:lnTo>
                    <a:pt x="66" y="293"/>
                  </a:lnTo>
                  <a:lnTo>
                    <a:pt x="72" y="300"/>
                  </a:lnTo>
                  <a:lnTo>
                    <a:pt x="80" y="306"/>
                  </a:lnTo>
                  <a:lnTo>
                    <a:pt x="88" y="311"/>
                  </a:lnTo>
                  <a:lnTo>
                    <a:pt x="98" y="314"/>
                  </a:lnTo>
                  <a:lnTo>
                    <a:pt x="108" y="315"/>
                  </a:lnTo>
                  <a:lnTo>
                    <a:pt x="108" y="315"/>
                  </a:lnTo>
                  <a:lnTo>
                    <a:pt x="118" y="314"/>
                  </a:lnTo>
                  <a:lnTo>
                    <a:pt x="127" y="311"/>
                  </a:lnTo>
                  <a:lnTo>
                    <a:pt x="136" y="306"/>
                  </a:lnTo>
                  <a:lnTo>
                    <a:pt x="143" y="300"/>
                  </a:lnTo>
                  <a:lnTo>
                    <a:pt x="149" y="293"/>
                  </a:lnTo>
                  <a:lnTo>
                    <a:pt x="154" y="284"/>
                  </a:lnTo>
                  <a:lnTo>
                    <a:pt x="158" y="275"/>
                  </a:lnTo>
                  <a:lnTo>
                    <a:pt x="159" y="265"/>
                  </a:lnTo>
                  <a:lnTo>
                    <a:pt x="159" y="265"/>
                  </a:lnTo>
                  <a:lnTo>
                    <a:pt x="158" y="255"/>
                  </a:lnTo>
                  <a:lnTo>
                    <a:pt x="154" y="245"/>
                  </a:lnTo>
                  <a:lnTo>
                    <a:pt x="149" y="236"/>
                  </a:lnTo>
                  <a:lnTo>
                    <a:pt x="143" y="228"/>
                  </a:lnTo>
                  <a:lnTo>
                    <a:pt x="136" y="222"/>
                  </a:lnTo>
                  <a:lnTo>
                    <a:pt x="127" y="218"/>
                  </a:lnTo>
                  <a:lnTo>
                    <a:pt x="118" y="215"/>
                  </a:lnTo>
                  <a:lnTo>
                    <a:pt x="108" y="214"/>
                  </a:lnTo>
                  <a:lnTo>
                    <a:pt x="108" y="214"/>
                  </a:lnTo>
                  <a:lnTo>
                    <a:pt x="97" y="213"/>
                  </a:lnTo>
                  <a:lnTo>
                    <a:pt x="86" y="212"/>
                  </a:lnTo>
                  <a:lnTo>
                    <a:pt x="76" y="209"/>
                  </a:lnTo>
                  <a:lnTo>
                    <a:pt x="66" y="205"/>
                  </a:lnTo>
                  <a:lnTo>
                    <a:pt x="57" y="201"/>
                  </a:lnTo>
                  <a:lnTo>
                    <a:pt x="47" y="196"/>
                  </a:lnTo>
                  <a:lnTo>
                    <a:pt x="39" y="189"/>
                  </a:lnTo>
                  <a:lnTo>
                    <a:pt x="32" y="183"/>
                  </a:lnTo>
                  <a:lnTo>
                    <a:pt x="25" y="175"/>
                  </a:lnTo>
                  <a:lnTo>
                    <a:pt x="19" y="167"/>
                  </a:lnTo>
                  <a:lnTo>
                    <a:pt x="13" y="158"/>
                  </a:lnTo>
                  <a:lnTo>
                    <a:pt x="9" y="149"/>
                  </a:lnTo>
                  <a:lnTo>
                    <a:pt x="5" y="139"/>
                  </a:lnTo>
                  <a:lnTo>
                    <a:pt x="3" y="128"/>
                  </a:lnTo>
                  <a:lnTo>
                    <a:pt x="1" y="117"/>
                  </a:lnTo>
                  <a:lnTo>
                    <a:pt x="0" y="107"/>
                  </a:lnTo>
                  <a:lnTo>
                    <a:pt x="0" y="107"/>
                  </a:lnTo>
                  <a:lnTo>
                    <a:pt x="1" y="96"/>
                  </a:lnTo>
                  <a:lnTo>
                    <a:pt x="3" y="85"/>
                  </a:lnTo>
                  <a:lnTo>
                    <a:pt x="5" y="75"/>
                  </a:lnTo>
                  <a:lnTo>
                    <a:pt x="9" y="65"/>
                  </a:lnTo>
                  <a:lnTo>
                    <a:pt x="13" y="56"/>
                  </a:lnTo>
                  <a:lnTo>
                    <a:pt x="19" y="47"/>
                  </a:lnTo>
                  <a:lnTo>
                    <a:pt x="25" y="39"/>
                  </a:lnTo>
                  <a:lnTo>
                    <a:pt x="32" y="31"/>
                  </a:lnTo>
                  <a:lnTo>
                    <a:pt x="39" y="24"/>
                  </a:lnTo>
                  <a:lnTo>
                    <a:pt x="47" y="18"/>
                  </a:lnTo>
                  <a:lnTo>
                    <a:pt x="57" y="12"/>
                  </a:lnTo>
                  <a:lnTo>
                    <a:pt x="66" y="8"/>
                  </a:lnTo>
                  <a:lnTo>
                    <a:pt x="76" y="4"/>
                  </a:lnTo>
                  <a:lnTo>
                    <a:pt x="86" y="2"/>
                  </a:lnTo>
                  <a:lnTo>
                    <a:pt x="97" y="0"/>
                  </a:lnTo>
                  <a:lnTo>
                    <a:pt x="108" y="0"/>
                  </a:lnTo>
                  <a:lnTo>
                    <a:pt x="108" y="0"/>
                  </a:lnTo>
                  <a:lnTo>
                    <a:pt x="118" y="0"/>
                  </a:lnTo>
                  <a:lnTo>
                    <a:pt x="129" y="2"/>
                  </a:lnTo>
                  <a:lnTo>
                    <a:pt x="139" y="4"/>
                  </a:lnTo>
                  <a:lnTo>
                    <a:pt x="149" y="8"/>
                  </a:lnTo>
                  <a:lnTo>
                    <a:pt x="159" y="12"/>
                  </a:lnTo>
                  <a:lnTo>
                    <a:pt x="168" y="18"/>
                  </a:lnTo>
                  <a:lnTo>
                    <a:pt x="176" y="24"/>
                  </a:lnTo>
                  <a:lnTo>
                    <a:pt x="184" y="31"/>
                  </a:lnTo>
                  <a:lnTo>
                    <a:pt x="190" y="39"/>
                  </a:lnTo>
                  <a:lnTo>
                    <a:pt x="197" y="47"/>
                  </a:lnTo>
                  <a:lnTo>
                    <a:pt x="202" y="56"/>
                  </a:lnTo>
                  <a:lnTo>
                    <a:pt x="206" y="65"/>
                  </a:lnTo>
                  <a:lnTo>
                    <a:pt x="210" y="75"/>
                  </a:lnTo>
                  <a:lnTo>
                    <a:pt x="213" y="85"/>
                  </a:lnTo>
                  <a:lnTo>
                    <a:pt x="214" y="96"/>
                  </a:lnTo>
                  <a:lnTo>
                    <a:pt x="215" y="107"/>
                  </a:lnTo>
                  <a:lnTo>
                    <a:pt x="215" y="107"/>
                  </a:lnTo>
                  <a:lnTo>
                    <a:pt x="214" y="112"/>
                  </a:lnTo>
                  <a:lnTo>
                    <a:pt x="212" y="118"/>
                  </a:lnTo>
                  <a:lnTo>
                    <a:pt x="210" y="122"/>
                  </a:lnTo>
                  <a:lnTo>
                    <a:pt x="206" y="126"/>
                  </a:lnTo>
                  <a:lnTo>
                    <a:pt x="202" y="130"/>
                  </a:lnTo>
                  <a:lnTo>
                    <a:pt x="198" y="132"/>
                  </a:lnTo>
                  <a:lnTo>
                    <a:pt x="192" y="134"/>
                  </a:lnTo>
                  <a:lnTo>
                    <a:pt x="187" y="136"/>
                  </a:lnTo>
                  <a:lnTo>
                    <a:pt x="187" y="136"/>
                  </a:lnTo>
                  <a:lnTo>
                    <a:pt x="181" y="134"/>
                  </a:lnTo>
                  <a:lnTo>
                    <a:pt x="176" y="132"/>
                  </a:lnTo>
                  <a:lnTo>
                    <a:pt x="171" y="130"/>
                  </a:lnTo>
                  <a:lnTo>
                    <a:pt x="167" y="126"/>
                  </a:lnTo>
                  <a:lnTo>
                    <a:pt x="163" y="122"/>
                  </a:lnTo>
                  <a:lnTo>
                    <a:pt x="161" y="118"/>
                  </a:lnTo>
                  <a:lnTo>
                    <a:pt x="159" y="112"/>
                  </a:lnTo>
                  <a:lnTo>
                    <a:pt x="159" y="107"/>
                  </a:lnTo>
                  <a:lnTo>
                    <a:pt x="159" y="107"/>
                  </a:lnTo>
                  <a:lnTo>
                    <a:pt x="158" y="97"/>
                  </a:lnTo>
                  <a:lnTo>
                    <a:pt x="154" y="87"/>
                  </a:lnTo>
                  <a:lnTo>
                    <a:pt x="149" y="79"/>
                  </a:lnTo>
                  <a:lnTo>
                    <a:pt x="143" y="71"/>
                  </a:lnTo>
                  <a:lnTo>
                    <a:pt x="136" y="65"/>
                  </a:lnTo>
                  <a:lnTo>
                    <a:pt x="127" y="61"/>
                  </a:lnTo>
                  <a:lnTo>
                    <a:pt x="118" y="58"/>
                  </a:lnTo>
                  <a:lnTo>
                    <a:pt x="108" y="57"/>
                  </a:lnTo>
                  <a:lnTo>
                    <a:pt x="108" y="57"/>
                  </a:lnTo>
                  <a:lnTo>
                    <a:pt x="98" y="58"/>
                  </a:lnTo>
                  <a:lnTo>
                    <a:pt x="88" y="61"/>
                  </a:lnTo>
                  <a:lnTo>
                    <a:pt x="80" y="65"/>
                  </a:lnTo>
                  <a:lnTo>
                    <a:pt x="72" y="71"/>
                  </a:lnTo>
                  <a:lnTo>
                    <a:pt x="66" y="79"/>
                  </a:lnTo>
                  <a:lnTo>
                    <a:pt x="62" y="87"/>
                  </a:lnTo>
                  <a:lnTo>
                    <a:pt x="59" y="97"/>
                  </a:lnTo>
                  <a:lnTo>
                    <a:pt x="58" y="107"/>
                  </a:lnTo>
                  <a:lnTo>
                    <a:pt x="58" y="107"/>
                  </a:lnTo>
                  <a:lnTo>
                    <a:pt x="59" y="117"/>
                  </a:lnTo>
                  <a:lnTo>
                    <a:pt x="62" y="126"/>
                  </a:lnTo>
                  <a:lnTo>
                    <a:pt x="66" y="136"/>
                  </a:lnTo>
                  <a:lnTo>
                    <a:pt x="72" y="143"/>
                  </a:lnTo>
                  <a:lnTo>
                    <a:pt x="80" y="149"/>
                  </a:lnTo>
                  <a:lnTo>
                    <a:pt x="88" y="154"/>
                  </a:lnTo>
                  <a:lnTo>
                    <a:pt x="98" y="157"/>
                  </a:lnTo>
                  <a:lnTo>
                    <a:pt x="108" y="158"/>
                  </a:lnTo>
                  <a:lnTo>
                    <a:pt x="108" y="158"/>
                  </a:lnTo>
                  <a:lnTo>
                    <a:pt x="118" y="158"/>
                  </a:lnTo>
                  <a:lnTo>
                    <a:pt x="129" y="160"/>
                  </a:lnTo>
                  <a:lnTo>
                    <a:pt x="139" y="162"/>
                  </a:lnTo>
                  <a:lnTo>
                    <a:pt x="149" y="166"/>
                  </a:lnTo>
                  <a:lnTo>
                    <a:pt x="159" y="170"/>
                  </a:lnTo>
                  <a:lnTo>
                    <a:pt x="168" y="176"/>
                  </a:lnTo>
                  <a:lnTo>
                    <a:pt x="176" y="182"/>
                  </a:lnTo>
                  <a:lnTo>
                    <a:pt x="184" y="189"/>
                  </a:lnTo>
                  <a:lnTo>
                    <a:pt x="190" y="196"/>
                  </a:lnTo>
                  <a:lnTo>
                    <a:pt x="197" y="204"/>
                  </a:lnTo>
                  <a:lnTo>
                    <a:pt x="202" y="213"/>
                  </a:lnTo>
                  <a:lnTo>
                    <a:pt x="206" y="223"/>
                  </a:lnTo>
                  <a:lnTo>
                    <a:pt x="210" y="232"/>
                  </a:lnTo>
                  <a:lnTo>
                    <a:pt x="213" y="243"/>
                  </a:lnTo>
                  <a:lnTo>
                    <a:pt x="214" y="254"/>
                  </a:lnTo>
                  <a:lnTo>
                    <a:pt x="215" y="265"/>
                  </a:lnTo>
                  <a:lnTo>
                    <a:pt x="215" y="265"/>
                  </a:lnTo>
                  <a:lnTo>
                    <a:pt x="214" y="276"/>
                  </a:lnTo>
                  <a:lnTo>
                    <a:pt x="213" y="286"/>
                  </a:lnTo>
                  <a:lnTo>
                    <a:pt x="210" y="296"/>
                  </a:lnTo>
                  <a:lnTo>
                    <a:pt x="206" y="306"/>
                  </a:lnTo>
                  <a:lnTo>
                    <a:pt x="202" y="315"/>
                  </a:lnTo>
                  <a:lnTo>
                    <a:pt x="197" y="324"/>
                  </a:lnTo>
                  <a:lnTo>
                    <a:pt x="190" y="332"/>
                  </a:lnTo>
                  <a:lnTo>
                    <a:pt x="184" y="340"/>
                  </a:lnTo>
                  <a:lnTo>
                    <a:pt x="176" y="348"/>
                  </a:lnTo>
                  <a:lnTo>
                    <a:pt x="168" y="354"/>
                  </a:lnTo>
                  <a:lnTo>
                    <a:pt x="159" y="359"/>
                  </a:lnTo>
                  <a:lnTo>
                    <a:pt x="149" y="364"/>
                  </a:lnTo>
                  <a:lnTo>
                    <a:pt x="139" y="367"/>
                  </a:lnTo>
                  <a:lnTo>
                    <a:pt x="129" y="370"/>
                  </a:lnTo>
                  <a:lnTo>
                    <a:pt x="118" y="371"/>
                  </a:lnTo>
                  <a:lnTo>
                    <a:pt x="108" y="372"/>
                  </a:lnTo>
                  <a:lnTo>
                    <a:pt x="108" y="372"/>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65" name="Freeform 341">
              <a:extLst>
                <a:ext uri="{FF2B5EF4-FFF2-40B4-BE49-F238E27FC236}">
                  <a16:creationId xmlns:a16="http://schemas.microsoft.com/office/drawing/2014/main" id="{BE73FC10-5D82-D9BC-0500-5EE7A83B276A}"/>
                </a:ext>
              </a:extLst>
            </p:cNvPr>
            <p:cNvSpPr>
              <a:spLocks/>
            </p:cNvSpPr>
            <p:nvPr/>
          </p:nvSpPr>
          <p:spPr bwMode="auto">
            <a:xfrm>
              <a:off x="5091113" y="3544888"/>
              <a:ext cx="15875" cy="28575"/>
            </a:xfrm>
            <a:custGeom>
              <a:avLst/>
              <a:gdLst>
                <a:gd name="T0" fmla="*/ 28 w 56"/>
                <a:gd name="T1" fmla="*/ 109 h 109"/>
                <a:gd name="T2" fmla="*/ 28 w 56"/>
                <a:gd name="T3" fmla="*/ 109 h 109"/>
                <a:gd name="T4" fmla="*/ 22 w 56"/>
                <a:gd name="T5" fmla="*/ 108 h 109"/>
                <a:gd name="T6" fmla="*/ 17 w 56"/>
                <a:gd name="T7" fmla="*/ 107 h 109"/>
                <a:gd name="T8" fmla="*/ 12 w 56"/>
                <a:gd name="T9" fmla="*/ 104 h 109"/>
                <a:gd name="T10" fmla="*/ 8 w 56"/>
                <a:gd name="T11" fmla="*/ 101 h 109"/>
                <a:gd name="T12" fmla="*/ 4 w 56"/>
                <a:gd name="T13" fmla="*/ 97 h 109"/>
                <a:gd name="T14" fmla="*/ 2 w 56"/>
                <a:gd name="T15" fmla="*/ 92 h 109"/>
                <a:gd name="T16" fmla="*/ 0 w 56"/>
                <a:gd name="T17" fmla="*/ 86 h 109"/>
                <a:gd name="T18" fmla="*/ 0 w 56"/>
                <a:gd name="T19" fmla="*/ 81 h 109"/>
                <a:gd name="T20" fmla="*/ 0 w 56"/>
                <a:gd name="T21" fmla="*/ 29 h 109"/>
                <a:gd name="T22" fmla="*/ 0 w 56"/>
                <a:gd name="T23" fmla="*/ 29 h 109"/>
                <a:gd name="T24" fmla="*/ 0 w 56"/>
                <a:gd name="T25" fmla="*/ 22 h 109"/>
                <a:gd name="T26" fmla="*/ 2 w 56"/>
                <a:gd name="T27" fmla="*/ 17 h 109"/>
                <a:gd name="T28" fmla="*/ 4 w 56"/>
                <a:gd name="T29" fmla="*/ 12 h 109"/>
                <a:gd name="T30" fmla="*/ 8 w 56"/>
                <a:gd name="T31" fmla="*/ 8 h 109"/>
                <a:gd name="T32" fmla="*/ 12 w 56"/>
                <a:gd name="T33" fmla="*/ 5 h 109"/>
                <a:gd name="T34" fmla="*/ 17 w 56"/>
                <a:gd name="T35" fmla="*/ 2 h 109"/>
                <a:gd name="T36" fmla="*/ 22 w 56"/>
                <a:gd name="T37" fmla="*/ 0 h 109"/>
                <a:gd name="T38" fmla="*/ 28 w 56"/>
                <a:gd name="T39" fmla="*/ 0 h 109"/>
                <a:gd name="T40" fmla="*/ 28 w 56"/>
                <a:gd name="T41" fmla="*/ 0 h 109"/>
                <a:gd name="T42" fmla="*/ 33 w 56"/>
                <a:gd name="T43" fmla="*/ 0 h 109"/>
                <a:gd name="T44" fmla="*/ 39 w 56"/>
                <a:gd name="T45" fmla="*/ 2 h 109"/>
                <a:gd name="T46" fmla="*/ 43 w 56"/>
                <a:gd name="T47" fmla="*/ 5 h 109"/>
                <a:gd name="T48" fmla="*/ 47 w 56"/>
                <a:gd name="T49" fmla="*/ 8 h 109"/>
                <a:gd name="T50" fmla="*/ 51 w 56"/>
                <a:gd name="T51" fmla="*/ 12 h 109"/>
                <a:gd name="T52" fmla="*/ 53 w 56"/>
                <a:gd name="T53" fmla="*/ 17 h 109"/>
                <a:gd name="T54" fmla="*/ 55 w 56"/>
                <a:gd name="T55" fmla="*/ 22 h 109"/>
                <a:gd name="T56" fmla="*/ 56 w 56"/>
                <a:gd name="T57" fmla="*/ 29 h 109"/>
                <a:gd name="T58" fmla="*/ 56 w 56"/>
                <a:gd name="T59" fmla="*/ 81 h 109"/>
                <a:gd name="T60" fmla="*/ 56 w 56"/>
                <a:gd name="T61" fmla="*/ 81 h 109"/>
                <a:gd name="T62" fmla="*/ 55 w 56"/>
                <a:gd name="T63" fmla="*/ 86 h 109"/>
                <a:gd name="T64" fmla="*/ 53 w 56"/>
                <a:gd name="T65" fmla="*/ 92 h 109"/>
                <a:gd name="T66" fmla="*/ 51 w 56"/>
                <a:gd name="T67" fmla="*/ 97 h 109"/>
                <a:gd name="T68" fmla="*/ 47 w 56"/>
                <a:gd name="T69" fmla="*/ 101 h 109"/>
                <a:gd name="T70" fmla="*/ 43 w 56"/>
                <a:gd name="T71" fmla="*/ 104 h 109"/>
                <a:gd name="T72" fmla="*/ 39 w 56"/>
                <a:gd name="T73" fmla="*/ 107 h 109"/>
                <a:gd name="T74" fmla="*/ 33 w 56"/>
                <a:gd name="T75" fmla="*/ 108 h 109"/>
                <a:gd name="T76" fmla="*/ 28 w 56"/>
                <a:gd name="T77" fmla="*/ 109 h 109"/>
                <a:gd name="T78" fmla="*/ 28 w 56"/>
                <a:gd name="T7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109">
                  <a:moveTo>
                    <a:pt x="28" y="109"/>
                  </a:moveTo>
                  <a:lnTo>
                    <a:pt x="28" y="109"/>
                  </a:lnTo>
                  <a:lnTo>
                    <a:pt x="22" y="108"/>
                  </a:lnTo>
                  <a:lnTo>
                    <a:pt x="17" y="107"/>
                  </a:lnTo>
                  <a:lnTo>
                    <a:pt x="12" y="104"/>
                  </a:lnTo>
                  <a:lnTo>
                    <a:pt x="8" y="101"/>
                  </a:lnTo>
                  <a:lnTo>
                    <a:pt x="4" y="97"/>
                  </a:lnTo>
                  <a:lnTo>
                    <a:pt x="2" y="92"/>
                  </a:lnTo>
                  <a:lnTo>
                    <a:pt x="0" y="86"/>
                  </a:lnTo>
                  <a:lnTo>
                    <a:pt x="0" y="81"/>
                  </a:lnTo>
                  <a:lnTo>
                    <a:pt x="0" y="29"/>
                  </a:lnTo>
                  <a:lnTo>
                    <a:pt x="0" y="29"/>
                  </a:lnTo>
                  <a:lnTo>
                    <a:pt x="0" y="22"/>
                  </a:lnTo>
                  <a:lnTo>
                    <a:pt x="2" y="17"/>
                  </a:lnTo>
                  <a:lnTo>
                    <a:pt x="4" y="12"/>
                  </a:lnTo>
                  <a:lnTo>
                    <a:pt x="8" y="8"/>
                  </a:lnTo>
                  <a:lnTo>
                    <a:pt x="12" y="5"/>
                  </a:lnTo>
                  <a:lnTo>
                    <a:pt x="17" y="2"/>
                  </a:lnTo>
                  <a:lnTo>
                    <a:pt x="22" y="0"/>
                  </a:lnTo>
                  <a:lnTo>
                    <a:pt x="28" y="0"/>
                  </a:lnTo>
                  <a:lnTo>
                    <a:pt x="28" y="0"/>
                  </a:lnTo>
                  <a:lnTo>
                    <a:pt x="33" y="0"/>
                  </a:lnTo>
                  <a:lnTo>
                    <a:pt x="39" y="2"/>
                  </a:lnTo>
                  <a:lnTo>
                    <a:pt x="43" y="5"/>
                  </a:lnTo>
                  <a:lnTo>
                    <a:pt x="47" y="8"/>
                  </a:lnTo>
                  <a:lnTo>
                    <a:pt x="51" y="12"/>
                  </a:lnTo>
                  <a:lnTo>
                    <a:pt x="53" y="17"/>
                  </a:lnTo>
                  <a:lnTo>
                    <a:pt x="55" y="22"/>
                  </a:lnTo>
                  <a:lnTo>
                    <a:pt x="56" y="29"/>
                  </a:lnTo>
                  <a:lnTo>
                    <a:pt x="56" y="81"/>
                  </a:lnTo>
                  <a:lnTo>
                    <a:pt x="56" y="81"/>
                  </a:lnTo>
                  <a:lnTo>
                    <a:pt x="55" y="86"/>
                  </a:lnTo>
                  <a:lnTo>
                    <a:pt x="53" y="92"/>
                  </a:lnTo>
                  <a:lnTo>
                    <a:pt x="51" y="97"/>
                  </a:lnTo>
                  <a:lnTo>
                    <a:pt x="47" y="101"/>
                  </a:lnTo>
                  <a:lnTo>
                    <a:pt x="43" y="104"/>
                  </a:lnTo>
                  <a:lnTo>
                    <a:pt x="39" y="107"/>
                  </a:lnTo>
                  <a:lnTo>
                    <a:pt x="33" y="108"/>
                  </a:lnTo>
                  <a:lnTo>
                    <a:pt x="28" y="109"/>
                  </a:lnTo>
                  <a:lnTo>
                    <a:pt x="28" y="109"/>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66" name="Freeform 342">
              <a:extLst>
                <a:ext uri="{FF2B5EF4-FFF2-40B4-BE49-F238E27FC236}">
                  <a16:creationId xmlns:a16="http://schemas.microsoft.com/office/drawing/2014/main" id="{626B60CD-5147-424D-FC0C-072234DB7B15}"/>
                </a:ext>
              </a:extLst>
            </p:cNvPr>
            <p:cNvSpPr>
              <a:spLocks/>
            </p:cNvSpPr>
            <p:nvPr/>
          </p:nvSpPr>
          <p:spPr bwMode="auto">
            <a:xfrm>
              <a:off x="5091113" y="3448050"/>
              <a:ext cx="15875" cy="28575"/>
            </a:xfrm>
            <a:custGeom>
              <a:avLst/>
              <a:gdLst>
                <a:gd name="T0" fmla="*/ 28 w 56"/>
                <a:gd name="T1" fmla="*/ 110 h 110"/>
                <a:gd name="T2" fmla="*/ 28 w 56"/>
                <a:gd name="T3" fmla="*/ 110 h 110"/>
                <a:gd name="T4" fmla="*/ 22 w 56"/>
                <a:gd name="T5" fmla="*/ 109 h 110"/>
                <a:gd name="T6" fmla="*/ 17 w 56"/>
                <a:gd name="T7" fmla="*/ 107 h 110"/>
                <a:gd name="T8" fmla="*/ 12 w 56"/>
                <a:gd name="T9" fmla="*/ 105 h 110"/>
                <a:gd name="T10" fmla="*/ 8 w 56"/>
                <a:gd name="T11" fmla="*/ 101 h 110"/>
                <a:gd name="T12" fmla="*/ 4 w 56"/>
                <a:gd name="T13" fmla="*/ 97 h 110"/>
                <a:gd name="T14" fmla="*/ 2 w 56"/>
                <a:gd name="T15" fmla="*/ 93 h 110"/>
                <a:gd name="T16" fmla="*/ 0 w 56"/>
                <a:gd name="T17" fmla="*/ 87 h 110"/>
                <a:gd name="T18" fmla="*/ 0 w 56"/>
                <a:gd name="T19" fmla="*/ 81 h 110"/>
                <a:gd name="T20" fmla="*/ 0 w 56"/>
                <a:gd name="T21" fmla="*/ 29 h 110"/>
                <a:gd name="T22" fmla="*/ 0 w 56"/>
                <a:gd name="T23" fmla="*/ 29 h 110"/>
                <a:gd name="T24" fmla="*/ 0 w 56"/>
                <a:gd name="T25" fmla="*/ 23 h 110"/>
                <a:gd name="T26" fmla="*/ 2 w 56"/>
                <a:gd name="T27" fmla="*/ 18 h 110"/>
                <a:gd name="T28" fmla="*/ 4 w 56"/>
                <a:gd name="T29" fmla="*/ 13 h 110"/>
                <a:gd name="T30" fmla="*/ 8 w 56"/>
                <a:gd name="T31" fmla="*/ 9 h 110"/>
                <a:gd name="T32" fmla="*/ 12 w 56"/>
                <a:gd name="T33" fmla="*/ 5 h 110"/>
                <a:gd name="T34" fmla="*/ 17 w 56"/>
                <a:gd name="T35" fmla="*/ 3 h 110"/>
                <a:gd name="T36" fmla="*/ 22 w 56"/>
                <a:gd name="T37" fmla="*/ 1 h 110"/>
                <a:gd name="T38" fmla="*/ 28 w 56"/>
                <a:gd name="T39" fmla="*/ 0 h 110"/>
                <a:gd name="T40" fmla="*/ 28 w 56"/>
                <a:gd name="T41" fmla="*/ 0 h 110"/>
                <a:gd name="T42" fmla="*/ 33 w 56"/>
                <a:gd name="T43" fmla="*/ 1 h 110"/>
                <a:gd name="T44" fmla="*/ 39 w 56"/>
                <a:gd name="T45" fmla="*/ 3 h 110"/>
                <a:gd name="T46" fmla="*/ 43 w 56"/>
                <a:gd name="T47" fmla="*/ 5 h 110"/>
                <a:gd name="T48" fmla="*/ 47 w 56"/>
                <a:gd name="T49" fmla="*/ 9 h 110"/>
                <a:gd name="T50" fmla="*/ 51 w 56"/>
                <a:gd name="T51" fmla="*/ 13 h 110"/>
                <a:gd name="T52" fmla="*/ 53 w 56"/>
                <a:gd name="T53" fmla="*/ 18 h 110"/>
                <a:gd name="T54" fmla="*/ 55 w 56"/>
                <a:gd name="T55" fmla="*/ 23 h 110"/>
                <a:gd name="T56" fmla="*/ 56 w 56"/>
                <a:gd name="T57" fmla="*/ 29 h 110"/>
                <a:gd name="T58" fmla="*/ 56 w 56"/>
                <a:gd name="T59" fmla="*/ 81 h 110"/>
                <a:gd name="T60" fmla="*/ 56 w 56"/>
                <a:gd name="T61" fmla="*/ 81 h 110"/>
                <a:gd name="T62" fmla="*/ 55 w 56"/>
                <a:gd name="T63" fmla="*/ 87 h 110"/>
                <a:gd name="T64" fmla="*/ 53 w 56"/>
                <a:gd name="T65" fmla="*/ 93 h 110"/>
                <a:gd name="T66" fmla="*/ 51 w 56"/>
                <a:gd name="T67" fmla="*/ 97 h 110"/>
                <a:gd name="T68" fmla="*/ 47 w 56"/>
                <a:gd name="T69" fmla="*/ 101 h 110"/>
                <a:gd name="T70" fmla="*/ 43 w 56"/>
                <a:gd name="T71" fmla="*/ 105 h 110"/>
                <a:gd name="T72" fmla="*/ 39 w 56"/>
                <a:gd name="T73" fmla="*/ 107 h 110"/>
                <a:gd name="T74" fmla="*/ 33 w 56"/>
                <a:gd name="T75" fmla="*/ 109 h 110"/>
                <a:gd name="T76" fmla="*/ 28 w 56"/>
                <a:gd name="T77" fmla="*/ 110 h 110"/>
                <a:gd name="T78" fmla="*/ 28 w 56"/>
                <a:gd name="T79"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110">
                  <a:moveTo>
                    <a:pt x="28" y="110"/>
                  </a:moveTo>
                  <a:lnTo>
                    <a:pt x="28" y="110"/>
                  </a:lnTo>
                  <a:lnTo>
                    <a:pt x="22" y="109"/>
                  </a:lnTo>
                  <a:lnTo>
                    <a:pt x="17" y="107"/>
                  </a:lnTo>
                  <a:lnTo>
                    <a:pt x="12" y="105"/>
                  </a:lnTo>
                  <a:lnTo>
                    <a:pt x="8" y="101"/>
                  </a:lnTo>
                  <a:lnTo>
                    <a:pt x="4" y="97"/>
                  </a:lnTo>
                  <a:lnTo>
                    <a:pt x="2" y="93"/>
                  </a:lnTo>
                  <a:lnTo>
                    <a:pt x="0" y="87"/>
                  </a:lnTo>
                  <a:lnTo>
                    <a:pt x="0" y="81"/>
                  </a:lnTo>
                  <a:lnTo>
                    <a:pt x="0" y="29"/>
                  </a:lnTo>
                  <a:lnTo>
                    <a:pt x="0" y="29"/>
                  </a:lnTo>
                  <a:lnTo>
                    <a:pt x="0" y="23"/>
                  </a:lnTo>
                  <a:lnTo>
                    <a:pt x="2" y="18"/>
                  </a:lnTo>
                  <a:lnTo>
                    <a:pt x="4" y="13"/>
                  </a:lnTo>
                  <a:lnTo>
                    <a:pt x="8" y="9"/>
                  </a:lnTo>
                  <a:lnTo>
                    <a:pt x="12" y="5"/>
                  </a:lnTo>
                  <a:lnTo>
                    <a:pt x="17" y="3"/>
                  </a:lnTo>
                  <a:lnTo>
                    <a:pt x="22" y="1"/>
                  </a:lnTo>
                  <a:lnTo>
                    <a:pt x="28" y="0"/>
                  </a:lnTo>
                  <a:lnTo>
                    <a:pt x="28" y="0"/>
                  </a:lnTo>
                  <a:lnTo>
                    <a:pt x="33" y="1"/>
                  </a:lnTo>
                  <a:lnTo>
                    <a:pt x="39" y="3"/>
                  </a:lnTo>
                  <a:lnTo>
                    <a:pt x="43" y="5"/>
                  </a:lnTo>
                  <a:lnTo>
                    <a:pt x="47" y="9"/>
                  </a:lnTo>
                  <a:lnTo>
                    <a:pt x="51" y="13"/>
                  </a:lnTo>
                  <a:lnTo>
                    <a:pt x="53" y="18"/>
                  </a:lnTo>
                  <a:lnTo>
                    <a:pt x="55" y="23"/>
                  </a:lnTo>
                  <a:lnTo>
                    <a:pt x="56" y="29"/>
                  </a:lnTo>
                  <a:lnTo>
                    <a:pt x="56" y="81"/>
                  </a:lnTo>
                  <a:lnTo>
                    <a:pt x="56" y="81"/>
                  </a:lnTo>
                  <a:lnTo>
                    <a:pt x="55" y="87"/>
                  </a:lnTo>
                  <a:lnTo>
                    <a:pt x="53" y="93"/>
                  </a:lnTo>
                  <a:lnTo>
                    <a:pt x="51" y="97"/>
                  </a:lnTo>
                  <a:lnTo>
                    <a:pt x="47" y="101"/>
                  </a:lnTo>
                  <a:lnTo>
                    <a:pt x="43" y="105"/>
                  </a:lnTo>
                  <a:lnTo>
                    <a:pt x="39" y="107"/>
                  </a:lnTo>
                  <a:lnTo>
                    <a:pt x="33" y="109"/>
                  </a:lnTo>
                  <a:lnTo>
                    <a:pt x="28" y="110"/>
                  </a:lnTo>
                  <a:lnTo>
                    <a:pt x="28" y="110"/>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nvGrpSpPr>
          <p:cNvPr id="67" name="Group 66">
            <a:extLst>
              <a:ext uri="{FF2B5EF4-FFF2-40B4-BE49-F238E27FC236}">
                <a16:creationId xmlns:a16="http://schemas.microsoft.com/office/drawing/2014/main" id="{76E72A8D-79BA-70E0-23E4-B076A8CC7CAE}"/>
              </a:ext>
            </a:extLst>
          </p:cNvPr>
          <p:cNvGrpSpPr/>
          <p:nvPr/>
        </p:nvGrpSpPr>
        <p:grpSpPr>
          <a:xfrm>
            <a:off x="4656217" y="4580356"/>
            <a:ext cx="387437" cy="530378"/>
            <a:chOff x="6678679" y="4820487"/>
            <a:chExt cx="724236" cy="991438"/>
          </a:xfrm>
        </p:grpSpPr>
        <p:sp>
          <p:nvSpPr>
            <p:cNvPr id="68" name="Freeform: Shape 67">
              <a:extLst>
                <a:ext uri="{FF2B5EF4-FFF2-40B4-BE49-F238E27FC236}">
                  <a16:creationId xmlns:a16="http://schemas.microsoft.com/office/drawing/2014/main" id="{484E046A-AE46-BF58-AE5D-089557C5F6F8}"/>
                </a:ext>
              </a:extLst>
            </p:cNvPr>
            <p:cNvSpPr/>
            <p:nvPr/>
          </p:nvSpPr>
          <p:spPr>
            <a:xfrm>
              <a:off x="6678679" y="4820487"/>
              <a:ext cx="724236" cy="991438"/>
            </a:xfrm>
            <a:custGeom>
              <a:avLst/>
              <a:gdLst>
                <a:gd name="connsiteX0" fmla="*/ 565025 w 724235"/>
                <a:gd name="connsiteY0" fmla="*/ 593909 h 991438"/>
                <a:gd name="connsiteX1" fmla="*/ 599544 w 724235"/>
                <a:gd name="connsiteY1" fmla="*/ 572818 h 991438"/>
                <a:gd name="connsiteX2" fmla="*/ 624899 w 724235"/>
                <a:gd name="connsiteY2" fmla="*/ 507124 h 991438"/>
                <a:gd name="connsiteX3" fmla="*/ 674458 w 724235"/>
                <a:gd name="connsiteY3" fmla="*/ 457566 h 991438"/>
                <a:gd name="connsiteX4" fmla="*/ 674458 w 724235"/>
                <a:gd name="connsiteY4" fmla="*/ 394177 h 991438"/>
                <a:gd name="connsiteX5" fmla="*/ 697508 w 724235"/>
                <a:gd name="connsiteY5" fmla="*/ 335398 h 991438"/>
                <a:gd name="connsiteX6" fmla="*/ 669848 w 724235"/>
                <a:gd name="connsiteY6" fmla="*/ 270857 h 991438"/>
                <a:gd name="connsiteX7" fmla="*/ 669848 w 724235"/>
                <a:gd name="connsiteY7" fmla="*/ 200553 h 991438"/>
                <a:gd name="connsiteX8" fmla="*/ 624899 w 724235"/>
                <a:gd name="connsiteY8" fmla="*/ 155604 h 991438"/>
                <a:gd name="connsiteX9" fmla="*/ 599544 w 724235"/>
                <a:gd name="connsiteY9" fmla="*/ 97978 h 991438"/>
                <a:gd name="connsiteX10" fmla="*/ 538356 w 724235"/>
                <a:gd name="connsiteY10" fmla="*/ 72507 h 991438"/>
                <a:gd name="connsiteX11" fmla="*/ 533850 w 724235"/>
                <a:gd name="connsiteY11" fmla="*/ 72611 h 991438"/>
                <a:gd name="connsiteX12" fmla="*/ 484291 w 724235"/>
                <a:gd name="connsiteY12" fmla="*/ 23052 h 991438"/>
                <a:gd name="connsiteX13" fmla="*/ 452159 w 724235"/>
                <a:gd name="connsiteY13" fmla="*/ 17002 h 991438"/>
                <a:gd name="connsiteX14" fmla="*/ 420891 w 724235"/>
                <a:gd name="connsiteY14" fmla="*/ 23052 h 991438"/>
                <a:gd name="connsiteX15" fmla="*/ 362112 w 724235"/>
                <a:gd name="connsiteY15" fmla="*/ 2 h 991438"/>
                <a:gd name="connsiteX16" fmla="*/ 297570 w 724235"/>
                <a:gd name="connsiteY16" fmla="*/ 27662 h 991438"/>
                <a:gd name="connsiteX17" fmla="*/ 261842 w 724235"/>
                <a:gd name="connsiteY17" fmla="*/ 20309 h 991438"/>
                <a:gd name="connsiteX18" fmla="*/ 227266 w 724235"/>
                <a:gd name="connsiteY18" fmla="*/ 27662 h 991438"/>
                <a:gd name="connsiteX19" fmla="*/ 182318 w 724235"/>
                <a:gd name="connsiteY19" fmla="*/ 72611 h 991438"/>
                <a:gd name="connsiteX20" fmla="*/ 124692 w 724235"/>
                <a:gd name="connsiteY20" fmla="*/ 97966 h 991438"/>
                <a:gd name="connsiteX21" fmla="*/ 99336 w 724235"/>
                <a:gd name="connsiteY21" fmla="*/ 163660 h 991438"/>
                <a:gd name="connsiteX22" fmla="*/ 49778 w 724235"/>
                <a:gd name="connsiteY22" fmla="*/ 213219 h 991438"/>
                <a:gd name="connsiteX23" fmla="*/ 49778 w 724235"/>
                <a:gd name="connsiteY23" fmla="*/ 276608 h 991438"/>
                <a:gd name="connsiteX24" fmla="*/ 26727 w 724235"/>
                <a:gd name="connsiteY24" fmla="*/ 335387 h 991438"/>
                <a:gd name="connsiteX25" fmla="*/ 54388 w 724235"/>
                <a:gd name="connsiteY25" fmla="*/ 399928 h 991438"/>
                <a:gd name="connsiteX26" fmla="*/ 54388 w 724235"/>
                <a:gd name="connsiteY26" fmla="*/ 470232 h 991438"/>
                <a:gd name="connsiteX27" fmla="*/ 99336 w 724235"/>
                <a:gd name="connsiteY27" fmla="*/ 515180 h 991438"/>
                <a:gd name="connsiteX28" fmla="*/ 124692 w 724235"/>
                <a:gd name="connsiteY28" fmla="*/ 572807 h 991438"/>
                <a:gd name="connsiteX29" fmla="*/ 159129 w 724235"/>
                <a:gd name="connsiteY29" fmla="*/ 594071 h 991438"/>
                <a:gd name="connsiteX30" fmla="*/ 0 w 724235"/>
                <a:gd name="connsiteY30" fmla="*/ 894062 h 991438"/>
                <a:gd name="connsiteX31" fmla="*/ 128080 w 724235"/>
                <a:gd name="connsiteY31" fmla="*/ 874065 h 991438"/>
                <a:gd name="connsiteX32" fmla="*/ 183148 w 724235"/>
                <a:gd name="connsiteY32" fmla="*/ 991438 h 991438"/>
                <a:gd name="connsiteX33" fmla="*/ 353814 w 724235"/>
                <a:gd name="connsiteY33" fmla="*/ 670403 h 991438"/>
                <a:gd name="connsiteX34" fmla="*/ 362112 w 724235"/>
                <a:gd name="connsiteY34" fmla="*/ 670817 h 991438"/>
                <a:gd name="connsiteX35" fmla="*/ 370410 w 724235"/>
                <a:gd name="connsiteY35" fmla="*/ 670391 h 991438"/>
                <a:gd name="connsiteX36" fmla="*/ 541076 w 724235"/>
                <a:gd name="connsiteY36" fmla="*/ 991438 h 991438"/>
                <a:gd name="connsiteX37" fmla="*/ 596155 w 724235"/>
                <a:gd name="connsiteY37" fmla="*/ 874065 h 991438"/>
                <a:gd name="connsiteX38" fmla="*/ 724235 w 724235"/>
                <a:gd name="connsiteY38" fmla="*/ 894062 h 991438"/>
                <a:gd name="connsiteX39" fmla="*/ 184439 w 724235"/>
                <a:gd name="connsiteY39" fmla="*/ 939920 h 991438"/>
                <a:gd name="connsiteX40" fmla="*/ 141599 w 724235"/>
                <a:gd name="connsiteY40" fmla="*/ 848629 h 991438"/>
                <a:gd name="connsiteX41" fmla="*/ 41929 w 724235"/>
                <a:gd name="connsiteY41" fmla="*/ 864177 h 991438"/>
                <a:gd name="connsiteX42" fmla="*/ 183044 w 724235"/>
                <a:gd name="connsiteY42" fmla="*/ 598162 h 991438"/>
                <a:gd name="connsiteX43" fmla="*/ 185879 w 724235"/>
                <a:gd name="connsiteY43" fmla="*/ 598289 h 991438"/>
                <a:gd name="connsiteX44" fmla="*/ 190374 w 724235"/>
                <a:gd name="connsiteY44" fmla="*/ 598185 h 991438"/>
                <a:gd name="connsiteX45" fmla="*/ 239933 w 724235"/>
                <a:gd name="connsiteY45" fmla="*/ 647744 h 991438"/>
                <a:gd name="connsiteX46" fmla="*/ 272054 w 724235"/>
                <a:gd name="connsiteY46" fmla="*/ 653795 h 991438"/>
                <a:gd name="connsiteX47" fmla="*/ 303322 w 724235"/>
                <a:gd name="connsiteY47" fmla="*/ 647744 h 991438"/>
                <a:gd name="connsiteX48" fmla="*/ 330740 w 724235"/>
                <a:gd name="connsiteY48" fmla="*/ 664686 h 991438"/>
                <a:gd name="connsiteX49" fmla="*/ 318339 w 724235"/>
                <a:gd name="connsiteY49" fmla="*/ 630272 h 991438"/>
                <a:gd name="connsiteX50" fmla="*/ 307609 w 724235"/>
                <a:gd name="connsiteY50" fmla="*/ 621051 h 991438"/>
                <a:gd name="connsiteX51" fmla="*/ 294551 w 724235"/>
                <a:gd name="connsiteY51" fmla="*/ 626434 h 991438"/>
                <a:gd name="connsiteX52" fmla="*/ 272065 w 724235"/>
                <a:gd name="connsiteY52" fmla="*/ 630744 h 991438"/>
                <a:gd name="connsiteX53" fmla="*/ 248150 w 724235"/>
                <a:gd name="connsiteY53" fmla="*/ 626203 h 991438"/>
                <a:gd name="connsiteX54" fmla="*/ 212007 w 724235"/>
                <a:gd name="connsiteY54" fmla="*/ 590210 h 991438"/>
                <a:gd name="connsiteX55" fmla="*/ 206164 w 724235"/>
                <a:gd name="connsiteY55" fmla="*/ 574340 h 991438"/>
                <a:gd name="connsiteX56" fmla="*/ 189279 w 724235"/>
                <a:gd name="connsiteY56" fmla="*/ 575146 h 991438"/>
                <a:gd name="connsiteX57" fmla="*/ 185822 w 724235"/>
                <a:gd name="connsiteY57" fmla="*/ 575227 h 991438"/>
                <a:gd name="connsiteX58" fmla="*/ 140988 w 724235"/>
                <a:gd name="connsiteY58" fmla="*/ 556510 h 991438"/>
                <a:gd name="connsiteX59" fmla="*/ 122341 w 724235"/>
                <a:gd name="connsiteY59" fmla="*/ 513867 h 991438"/>
                <a:gd name="connsiteX60" fmla="*/ 121534 w 724235"/>
                <a:gd name="connsiteY60" fmla="*/ 499368 h 991438"/>
                <a:gd name="connsiteX61" fmla="*/ 108107 w 724235"/>
                <a:gd name="connsiteY61" fmla="*/ 493836 h 991438"/>
                <a:gd name="connsiteX62" fmla="*/ 75398 w 724235"/>
                <a:gd name="connsiteY62" fmla="*/ 460724 h 991438"/>
                <a:gd name="connsiteX63" fmla="*/ 75617 w 724235"/>
                <a:gd name="connsiteY63" fmla="*/ 408802 h 991438"/>
                <a:gd name="connsiteX64" fmla="*/ 81864 w 724235"/>
                <a:gd name="connsiteY64" fmla="*/ 393981 h 991438"/>
                <a:gd name="connsiteX65" fmla="*/ 70108 w 724235"/>
                <a:gd name="connsiteY65" fmla="*/ 383009 h 991438"/>
                <a:gd name="connsiteX66" fmla="*/ 49766 w 724235"/>
                <a:gd name="connsiteY66" fmla="*/ 335306 h 991438"/>
                <a:gd name="connsiteX67" fmla="*/ 67273 w 724235"/>
                <a:gd name="connsiteY67" fmla="*/ 291510 h 991438"/>
                <a:gd name="connsiteX68" fmla="*/ 76493 w 724235"/>
                <a:gd name="connsiteY68" fmla="*/ 280780 h 991438"/>
                <a:gd name="connsiteX69" fmla="*/ 71134 w 724235"/>
                <a:gd name="connsiteY69" fmla="*/ 267768 h 991438"/>
                <a:gd name="connsiteX70" fmla="*/ 71364 w 724235"/>
                <a:gd name="connsiteY70" fmla="*/ 221333 h 991438"/>
                <a:gd name="connsiteX71" fmla="*/ 107358 w 724235"/>
                <a:gd name="connsiteY71" fmla="*/ 185189 h 991438"/>
                <a:gd name="connsiteX72" fmla="*/ 123216 w 724235"/>
                <a:gd name="connsiteY72" fmla="*/ 179346 h 991438"/>
                <a:gd name="connsiteX73" fmla="*/ 122410 w 724235"/>
                <a:gd name="connsiteY73" fmla="*/ 162462 h 991438"/>
                <a:gd name="connsiteX74" fmla="*/ 141046 w 724235"/>
                <a:gd name="connsiteY74" fmla="*/ 114148 h 991438"/>
                <a:gd name="connsiteX75" fmla="*/ 183689 w 724235"/>
                <a:gd name="connsiteY75" fmla="*/ 95500 h 991438"/>
                <a:gd name="connsiteX76" fmla="*/ 198200 w 724235"/>
                <a:gd name="connsiteY76" fmla="*/ 94693 h 991438"/>
                <a:gd name="connsiteX77" fmla="*/ 203732 w 724235"/>
                <a:gd name="connsiteY77" fmla="*/ 81266 h 991438"/>
                <a:gd name="connsiteX78" fmla="*/ 236832 w 724235"/>
                <a:gd name="connsiteY78" fmla="*/ 48546 h 991438"/>
                <a:gd name="connsiteX79" fmla="*/ 261900 w 724235"/>
                <a:gd name="connsiteY79" fmla="*/ 43221 h 991438"/>
                <a:gd name="connsiteX80" fmla="*/ 288731 w 724235"/>
                <a:gd name="connsiteY80" fmla="*/ 48765 h 991438"/>
                <a:gd name="connsiteX81" fmla="*/ 303552 w 724235"/>
                <a:gd name="connsiteY81" fmla="*/ 55012 h 991438"/>
                <a:gd name="connsiteX82" fmla="*/ 314524 w 724235"/>
                <a:gd name="connsiteY82" fmla="*/ 43256 h 991438"/>
                <a:gd name="connsiteX83" fmla="*/ 362112 w 724235"/>
                <a:gd name="connsiteY83" fmla="*/ 22891 h 991438"/>
                <a:gd name="connsiteX84" fmla="*/ 405908 w 724235"/>
                <a:gd name="connsiteY84" fmla="*/ 40398 h 991438"/>
                <a:gd name="connsiteX85" fmla="*/ 416626 w 724235"/>
                <a:gd name="connsiteY85" fmla="*/ 49618 h 991438"/>
                <a:gd name="connsiteX86" fmla="*/ 429684 w 724235"/>
                <a:gd name="connsiteY86" fmla="*/ 44236 h 991438"/>
                <a:gd name="connsiteX87" fmla="*/ 452170 w 724235"/>
                <a:gd name="connsiteY87" fmla="*/ 39925 h 991438"/>
                <a:gd name="connsiteX88" fmla="*/ 476097 w 724235"/>
                <a:gd name="connsiteY88" fmla="*/ 44466 h 991438"/>
                <a:gd name="connsiteX89" fmla="*/ 512228 w 724235"/>
                <a:gd name="connsiteY89" fmla="*/ 80460 h 991438"/>
                <a:gd name="connsiteX90" fmla="*/ 518072 w 724235"/>
                <a:gd name="connsiteY90" fmla="*/ 96330 h 991438"/>
                <a:gd name="connsiteX91" fmla="*/ 534956 w 724235"/>
                <a:gd name="connsiteY91" fmla="*/ 95523 h 991438"/>
                <a:gd name="connsiteX92" fmla="*/ 538414 w 724235"/>
                <a:gd name="connsiteY92" fmla="*/ 95442 h 991438"/>
                <a:gd name="connsiteX93" fmla="*/ 583304 w 724235"/>
                <a:gd name="connsiteY93" fmla="*/ 114159 h 991438"/>
                <a:gd name="connsiteX94" fmla="*/ 601941 w 724235"/>
                <a:gd name="connsiteY94" fmla="*/ 156803 h 991438"/>
                <a:gd name="connsiteX95" fmla="*/ 602748 w 724235"/>
                <a:gd name="connsiteY95" fmla="*/ 171313 h 991438"/>
                <a:gd name="connsiteX96" fmla="*/ 616186 w 724235"/>
                <a:gd name="connsiteY96" fmla="*/ 176845 h 991438"/>
                <a:gd name="connsiteX97" fmla="*/ 648895 w 724235"/>
                <a:gd name="connsiteY97" fmla="*/ 209946 h 991438"/>
                <a:gd name="connsiteX98" fmla="*/ 648664 w 724235"/>
                <a:gd name="connsiteY98" fmla="*/ 261809 h 991438"/>
                <a:gd name="connsiteX99" fmla="*/ 642429 w 724235"/>
                <a:gd name="connsiteY99" fmla="*/ 276631 h 991438"/>
                <a:gd name="connsiteX100" fmla="*/ 654185 w 724235"/>
                <a:gd name="connsiteY100" fmla="*/ 287603 h 991438"/>
                <a:gd name="connsiteX101" fmla="*/ 674527 w 724235"/>
                <a:gd name="connsiteY101" fmla="*/ 335317 h 991438"/>
                <a:gd name="connsiteX102" fmla="*/ 657585 w 724235"/>
                <a:gd name="connsiteY102" fmla="*/ 378479 h 991438"/>
                <a:gd name="connsiteX103" fmla="*/ 647604 w 724235"/>
                <a:gd name="connsiteY103" fmla="*/ 389279 h 991438"/>
                <a:gd name="connsiteX104" fmla="*/ 653205 w 724235"/>
                <a:gd name="connsiteY104" fmla="*/ 402878 h 991438"/>
                <a:gd name="connsiteX105" fmla="*/ 652928 w 724235"/>
                <a:gd name="connsiteY105" fmla="*/ 449325 h 991438"/>
                <a:gd name="connsiteX106" fmla="*/ 616935 w 724235"/>
                <a:gd name="connsiteY106" fmla="*/ 485468 h 991438"/>
                <a:gd name="connsiteX107" fmla="*/ 601076 w 724235"/>
                <a:gd name="connsiteY107" fmla="*/ 491312 h 991438"/>
                <a:gd name="connsiteX108" fmla="*/ 601883 w 724235"/>
                <a:gd name="connsiteY108" fmla="*/ 508196 h 991438"/>
                <a:gd name="connsiteX109" fmla="*/ 583247 w 724235"/>
                <a:gd name="connsiteY109" fmla="*/ 556510 h 991438"/>
                <a:gd name="connsiteX110" fmla="*/ 540603 w 724235"/>
                <a:gd name="connsiteY110" fmla="*/ 575158 h 991438"/>
                <a:gd name="connsiteX111" fmla="*/ 526093 w 724235"/>
                <a:gd name="connsiteY111" fmla="*/ 575965 h 991438"/>
                <a:gd name="connsiteX112" fmla="*/ 520619 w 724235"/>
                <a:gd name="connsiteY112" fmla="*/ 589415 h 991438"/>
                <a:gd name="connsiteX113" fmla="*/ 487518 w 724235"/>
                <a:gd name="connsiteY113" fmla="*/ 622123 h 991438"/>
                <a:gd name="connsiteX114" fmla="*/ 462439 w 724235"/>
                <a:gd name="connsiteY114" fmla="*/ 627448 h 991438"/>
                <a:gd name="connsiteX115" fmla="*/ 435620 w 724235"/>
                <a:gd name="connsiteY115" fmla="*/ 621904 h 991438"/>
                <a:gd name="connsiteX116" fmla="*/ 420787 w 724235"/>
                <a:gd name="connsiteY116" fmla="*/ 615658 h 991438"/>
                <a:gd name="connsiteX117" fmla="*/ 409815 w 724235"/>
                <a:gd name="connsiteY117" fmla="*/ 627425 h 991438"/>
                <a:gd name="connsiteX118" fmla="*/ 362123 w 724235"/>
                <a:gd name="connsiteY118" fmla="*/ 647767 h 991438"/>
                <a:gd name="connsiteX119" fmla="*/ 318339 w 724235"/>
                <a:gd name="connsiteY119" fmla="*/ 630272 h 991438"/>
                <a:gd name="connsiteX120" fmla="*/ 582624 w 724235"/>
                <a:gd name="connsiteY120" fmla="*/ 848629 h 991438"/>
                <a:gd name="connsiteX121" fmla="*/ 539797 w 724235"/>
                <a:gd name="connsiteY121" fmla="*/ 939920 h 991438"/>
                <a:gd name="connsiteX122" fmla="*/ 393656 w 724235"/>
                <a:gd name="connsiteY122" fmla="*/ 665032 h 991438"/>
                <a:gd name="connsiteX123" fmla="*/ 426665 w 724235"/>
                <a:gd name="connsiteY123" fmla="*/ 643134 h 991438"/>
                <a:gd name="connsiteX124" fmla="*/ 462393 w 724235"/>
                <a:gd name="connsiteY124" fmla="*/ 650487 h 991438"/>
                <a:gd name="connsiteX125" fmla="*/ 496969 w 724235"/>
                <a:gd name="connsiteY125" fmla="*/ 643134 h 991438"/>
                <a:gd name="connsiteX126" fmla="*/ 541491 w 724235"/>
                <a:gd name="connsiteY126" fmla="*/ 599153 h 991438"/>
                <a:gd name="connsiteX127" fmla="*/ 541623 w 724235"/>
                <a:gd name="connsiteY127" fmla="*/ 599090 h 991438"/>
                <a:gd name="connsiteX128" fmla="*/ 541687 w 724235"/>
                <a:gd name="connsiteY128" fmla="*/ 599153 h 991438"/>
                <a:gd name="connsiteX129" fmla="*/ 682295 w 724235"/>
                <a:gd name="connsiteY129" fmla="*/ 864234 h 991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24235" h="991438">
                  <a:moveTo>
                    <a:pt x="565025" y="593909"/>
                  </a:moveTo>
                  <a:cubicBezTo>
                    <a:pt x="578042" y="589719"/>
                    <a:pt x="589875" y="582489"/>
                    <a:pt x="599544" y="572818"/>
                  </a:cubicBezTo>
                  <a:cubicBezTo>
                    <a:pt x="617093" y="555613"/>
                    <a:pt x="626339" y="531658"/>
                    <a:pt x="624899" y="507124"/>
                  </a:cubicBezTo>
                  <a:cubicBezTo>
                    <a:pt x="647840" y="498599"/>
                    <a:pt x="665932" y="480507"/>
                    <a:pt x="674458" y="457566"/>
                  </a:cubicBezTo>
                  <a:cubicBezTo>
                    <a:pt x="682521" y="437205"/>
                    <a:pt x="682521" y="414537"/>
                    <a:pt x="674458" y="394177"/>
                  </a:cubicBezTo>
                  <a:cubicBezTo>
                    <a:pt x="689238" y="378166"/>
                    <a:pt x="697464" y="357188"/>
                    <a:pt x="697508" y="335398"/>
                  </a:cubicBezTo>
                  <a:cubicBezTo>
                    <a:pt x="697660" y="310975"/>
                    <a:pt x="687638" y="287590"/>
                    <a:pt x="669848" y="270857"/>
                  </a:cubicBezTo>
                  <a:cubicBezTo>
                    <a:pt x="679638" y="248445"/>
                    <a:pt x="679638" y="222965"/>
                    <a:pt x="669848" y="200553"/>
                  </a:cubicBezTo>
                  <a:cubicBezTo>
                    <a:pt x="661177" y="180365"/>
                    <a:pt x="645087" y="164275"/>
                    <a:pt x="624899" y="155604"/>
                  </a:cubicBezTo>
                  <a:cubicBezTo>
                    <a:pt x="623865" y="133921"/>
                    <a:pt x="614832" y="113389"/>
                    <a:pt x="599544" y="97978"/>
                  </a:cubicBezTo>
                  <a:cubicBezTo>
                    <a:pt x="583453" y="81530"/>
                    <a:pt x="561365" y="72335"/>
                    <a:pt x="538356" y="72507"/>
                  </a:cubicBezTo>
                  <a:cubicBezTo>
                    <a:pt x="536858" y="72507"/>
                    <a:pt x="535359" y="72507"/>
                    <a:pt x="533850" y="72611"/>
                  </a:cubicBezTo>
                  <a:cubicBezTo>
                    <a:pt x="525324" y="49669"/>
                    <a:pt x="507232" y="31577"/>
                    <a:pt x="484291" y="23052"/>
                  </a:cubicBezTo>
                  <a:cubicBezTo>
                    <a:pt x="474047" y="19065"/>
                    <a:pt x="463151" y="17013"/>
                    <a:pt x="452159" y="17002"/>
                  </a:cubicBezTo>
                  <a:cubicBezTo>
                    <a:pt x="441441" y="16962"/>
                    <a:pt x="430820" y="19017"/>
                    <a:pt x="420891" y="23052"/>
                  </a:cubicBezTo>
                  <a:cubicBezTo>
                    <a:pt x="404766" y="8457"/>
                    <a:pt x="383860" y="259"/>
                    <a:pt x="362112" y="2"/>
                  </a:cubicBezTo>
                  <a:cubicBezTo>
                    <a:pt x="337688" y="-153"/>
                    <a:pt x="314303" y="9870"/>
                    <a:pt x="297570" y="27662"/>
                  </a:cubicBezTo>
                  <a:cubicBezTo>
                    <a:pt x="286269" y="22860"/>
                    <a:pt x="274122" y="20361"/>
                    <a:pt x="261842" y="20309"/>
                  </a:cubicBezTo>
                  <a:cubicBezTo>
                    <a:pt x="249925" y="20272"/>
                    <a:pt x="238137" y="22779"/>
                    <a:pt x="227266" y="27662"/>
                  </a:cubicBezTo>
                  <a:cubicBezTo>
                    <a:pt x="207075" y="36329"/>
                    <a:pt x="190985" y="52420"/>
                    <a:pt x="182318" y="72611"/>
                  </a:cubicBezTo>
                  <a:cubicBezTo>
                    <a:pt x="160633" y="73639"/>
                    <a:pt x="140100" y="82674"/>
                    <a:pt x="124692" y="97966"/>
                  </a:cubicBezTo>
                  <a:cubicBezTo>
                    <a:pt x="107142" y="115170"/>
                    <a:pt x="97897" y="139127"/>
                    <a:pt x="99336" y="163660"/>
                  </a:cubicBezTo>
                  <a:cubicBezTo>
                    <a:pt x="76395" y="172186"/>
                    <a:pt x="58303" y="190278"/>
                    <a:pt x="49778" y="213219"/>
                  </a:cubicBezTo>
                  <a:cubicBezTo>
                    <a:pt x="41711" y="233578"/>
                    <a:pt x="41711" y="256248"/>
                    <a:pt x="49778" y="276608"/>
                  </a:cubicBezTo>
                  <a:cubicBezTo>
                    <a:pt x="35185" y="292735"/>
                    <a:pt x="26989" y="313638"/>
                    <a:pt x="26727" y="335387"/>
                  </a:cubicBezTo>
                  <a:cubicBezTo>
                    <a:pt x="26575" y="359810"/>
                    <a:pt x="36597" y="383194"/>
                    <a:pt x="54388" y="399928"/>
                  </a:cubicBezTo>
                  <a:cubicBezTo>
                    <a:pt x="44597" y="422340"/>
                    <a:pt x="44597" y="447820"/>
                    <a:pt x="54388" y="470232"/>
                  </a:cubicBezTo>
                  <a:cubicBezTo>
                    <a:pt x="63053" y="490423"/>
                    <a:pt x="79145" y="506515"/>
                    <a:pt x="99336" y="515180"/>
                  </a:cubicBezTo>
                  <a:cubicBezTo>
                    <a:pt x="100370" y="536864"/>
                    <a:pt x="109403" y="557395"/>
                    <a:pt x="124692" y="572807"/>
                  </a:cubicBezTo>
                  <a:cubicBezTo>
                    <a:pt x="134305" y="582548"/>
                    <a:pt x="146114" y="589840"/>
                    <a:pt x="159129" y="594071"/>
                  </a:cubicBezTo>
                  <a:lnTo>
                    <a:pt x="0" y="894062"/>
                  </a:lnTo>
                  <a:lnTo>
                    <a:pt x="128080" y="874065"/>
                  </a:lnTo>
                  <a:lnTo>
                    <a:pt x="183148" y="991438"/>
                  </a:lnTo>
                  <a:lnTo>
                    <a:pt x="353814" y="670403"/>
                  </a:lnTo>
                  <a:cubicBezTo>
                    <a:pt x="356534" y="670668"/>
                    <a:pt x="359300" y="670817"/>
                    <a:pt x="362112" y="670817"/>
                  </a:cubicBezTo>
                  <a:cubicBezTo>
                    <a:pt x="364924" y="670817"/>
                    <a:pt x="367679" y="670645"/>
                    <a:pt x="370410" y="670391"/>
                  </a:cubicBezTo>
                  <a:lnTo>
                    <a:pt x="541076" y="991438"/>
                  </a:lnTo>
                  <a:lnTo>
                    <a:pt x="596155" y="874065"/>
                  </a:lnTo>
                  <a:lnTo>
                    <a:pt x="724235" y="894062"/>
                  </a:lnTo>
                  <a:close/>
                  <a:moveTo>
                    <a:pt x="184439" y="939920"/>
                  </a:moveTo>
                  <a:lnTo>
                    <a:pt x="141599" y="848629"/>
                  </a:lnTo>
                  <a:lnTo>
                    <a:pt x="41929" y="864177"/>
                  </a:lnTo>
                  <a:lnTo>
                    <a:pt x="183044" y="598162"/>
                  </a:lnTo>
                  <a:cubicBezTo>
                    <a:pt x="183989" y="598162"/>
                    <a:pt x="184923" y="598289"/>
                    <a:pt x="185879" y="598289"/>
                  </a:cubicBezTo>
                  <a:cubicBezTo>
                    <a:pt x="187366" y="598289"/>
                    <a:pt x="188876" y="598289"/>
                    <a:pt x="190374" y="598185"/>
                  </a:cubicBezTo>
                  <a:cubicBezTo>
                    <a:pt x="198907" y="621122"/>
                    <a:pt x="216996" y="639211"/>
                    <a:pt x="239933" y="647744"/>
                  </a:cubicBezTo>
                  <a:cubicBezTo>
                    <a:pt x="250173" y="651730"/>
                    <a:pt x="261064" y="653782"/>
                    <a:pt x="272054" y="653795"/>
                  </a:cubicBezTo>
                  <a:cubicBezTo>
                    <a:pt x="282771" y="653836"/>
                    <a:pt x="293393" y="651780"/>
                    <a:pt x="303322" y="647744"/>
                  </a:cubicBezTo>
                  <a:cubicBezTo>
                    <a:pt x="311475" y="654850"/>
                    <a:pt x="320737" y="660574"/>
                    <a:pt x="330740" y="664686"/>
                  </a:cubicBezTo>
                  <a:close/>
                  <a:moveTo>
                    <a:pt x="318339" y="630272"/>
                  </a:moveTo>
                  <a:lnTo>
                    <a:pt x="307609" y="621051"/>
                  </a:lnTo>
                  <a:lnTo>
                    <a:pt x="294551" y="626434"/>
                  </a:lnTo>
                  <a:cubicBezTo>
                    <a:pt x="287411" y="629330"/>
                    <a:pt x="279771" y="630795"/>
                    <a:pt x="272065" y="630744"/>
                  </a:cubicBezTo>
                  <a:cubicBezTo>
                    <a:pt x="263880" y="630736"/>
                    <a:pt x="255768" y="629196"/>
                    <a:pt x="248150" y="626203"/>
                  </a:cubicBezTo>
                  <a:cubicBezTo>
                    <a:pt x="231406" y="620087"/>
                    <a:pt x="218193" y="606927"/>
                    <a:pt x="212007" y="590210"/>
                  </a:cubicBezTo>
                  <a:lnTo>
                    <a:pt x="206164" y="574340"/>
                  </a:lnTo>
                  <a:lnTo>
                    <a:pt x="189279" y="575146"/>
                  </a:lnTo>
                  <a:cubicBezTo>
                    <a:pt x="188127" y="575146"/>
                    <a:pt x="186974" y="575227"/>
                    <a:pt x="185822" y="575227"/>
                  </a:cubicBezTo>
                  <a:cubicBezTo>
                    <a:pt x="168941" y="575413"/>
                    <a:pt x="152727" y="568644"/>
                    <a:pt x="140988" y="556510"/>
                  </a:cubicBezTo>
                  <a:cubicBezTo>
                    <a:pt x="129728" y="545080"/>
                    <a:pt x="123087" y="529894"/>
                    <a:pt x="122341" y="513867"/>
                  </a:cubicBezTo>
                  <a:lnTo>
                    <a:pt x="121534" y="499368"/>
                  </a:lnTo>
                  <a:lnTo>
                    <a:pt x="108107" y="493836"/>
                  </a:lnTo>
                  <a:cubicBezTo>
                    <a:pt x="93340" y="487432"/>
                    <a:pt x="81621" y="475568"/>
                    <a:pt x="75398" y="460724"/>
                  </a:cubicBezTo>
                  <a:cubicBezTo>
                    <a:pt x="68183" y="444153"/>
                    <a:pt x="68263" y="425312"/>
                    <a:pt x="75617" y="408802"/>
                  </a:cubicBezTo>
                  <a:lnTo>
                    <a:pt x="81864" y="393981"/>
                  </a:lnTo>
                  <a:lnTo>
                    <a:pt x="70108" y="383009"/>
                  </a:lnTo>
                  <a:cubicBezTo>
                    <a:pt x="56945" y="370660"/>
                    <a:pt x="49565" y="353354"/>
                    <a:pt x="49766" y="335306"/>
                  </a:cubicBezTo>
                  <a:cubicBezTo>
                    <a:pt x="50052" y="319058"/>
                    <a:pt x="56280" y="303478"/>
                    <a:pt x="67273" y="291510"/>
                  </a:cubicBezTo>
                  <a:lnTo>
                    <a:pt x="76493" y="280780"/>
                  </a:lnTo>
                  <a:lnTo>
                    <a:pt x="71134" y="267768"/>
                  </a:lnTo>
                  <a:cubicBezTo>
                    <a:pt x="65302" y="252823"/>
                    <a:pt x="65385" y="236219"/>
                    <a:pt x="71364" y="221333"/>
                  </a:cubicBezTo>
                  <a:cubicBezTo>
                    <a:pt x="77481" y="204589"/>
                    <a:pt x="90640" y="191375"/>
                    <a:pt x="107358" y="185189"/>
                  </a:cubicBezTo>
                  <a:lnTo>
                    <a:pt x="123216" y="179346"/>
                  </a:lnTo>
                  <a:lnTo>
                    <a:pt x="122410" y="162462"/>
                  </a:lnTo>
                  <a:cubicBezTo>
                    <a:pt x="121227" y="144402"/>
                    <a:pt x="128042" y="126736"/>
                    <a:pt x="141046" y="114148"/>
                  </a:cubicBezTo>
                  <a:cubicBezTo>
                    <a:pt x="152477" y="102890"/>
                    <a:pt x="167662" y="96249"/>
                    <a:pt x="183689" y="95500"/>
                  </a:cubicBezTo>
                  <a:lnTo>
                    <a:pt x="198200" y="94693"/>
                  </a:lnTo>
                  <a:lnTo>
                    <a:pt x="203732" y="81266"/>
                  </a:lnTo>
                  <a:cubicBezTo>
                    <a:pt x="210126" y="66494"/>
                    <a:pt x="221988" y="54770"/>
                    <a:pt x="236832" y="48546"/>
                  </a:cubicBezTo>
                  <a:cubicBezTo>
                    <a:pt x="244713" y="45004"/>
                    <a:pt x="253260" y="43188"/>
                    <a:pt x="261900" y="43221"/>
                  </a:cubicBezTo>
                  <a:cubicBezTo>
                    <a:pt x="271122" y="43279"/>
                    <a:pt x="280241" y="45163"/>
                    <a:pt x="288731" y="48765"/>
                  </a:cubicBezTo>
                  <a:lnTo>
                    <a:pt x="303552" y="55012"/>
                  </a:lnTo>
                  <a:lnTo>
                    <a:pt x="314524" y="43256"/>
                  </a:lnTo>
                  <a:cubicBezTo>
                    <a:pt x="326839" y="30109"/>
                    <a:pt x="344099" y="22723"/>
                    <a:pt x="362112" y="22891"/>
                  </a:cubicBezTo>
                  <a:cubicBezTo>
                    <a:pt x="378360" y="23175"/>
                    <a:pt x="393941" y="29404"/>
                    <a:pt x="405908" y="40398"/>
                  </a:cubicBezTo>
                  <a:lnTo>
                    <a:pt x="416626" y="49618"/>
                  </a:lnTo>
                  <a:lnTo>
                    <a:pt x="429684" y="44236"/>
                  </a:lnTo>
                  <a:cubicBezTo>
                    <a:pt x="436824" y="41339"/>
                    <a:pt x="444464" y="39874"/>
                    <a:pt x="452170" y="39925"/>
                  </a:cubicBezTo>
                  <a:cubicBezTo>
                    <a:pt x="460359" y="39934"/>
                    <a:pt x="468474" y="41475"/>
                    <a:pt x="476097" y="44466"/>
                  </a:cubicBezTo>
                  <a:cubicBezTo>
                    <a:pt x="492835" y="50587"/>
                    <a:pt x="506044" y="63744"/>
                    <a:pt x="512228" y="80460"/>
                  </a:cubicBezTo>
                  <a:lnTo>
                    <a:pt x="518072" y="96330"/>
                  </a:lnTo>
                  <a:lnTo>
                    <a:pt x="534956" y="95523"/>
                  </a:lnTo>
                  <a:cubicBezTo>
                    <a:pt x="536109" y="95523"/>
                    <a:pt x="537261" y="95442"/>
                    <a:pt x="538414" y="95442"/>
                  </a:cubicBezTo>
                  <a:cubicBezTo>
                    <a:pt x="555314" y="95245"/>
                    <a:pt x="571550" y="102015"/>
                    <a:pt x="583304" y="114159"/>
                  </a:cubicBezTo>
                  <a:cubicBezTo>
                    <a:pt x="594561" y="125590"/>
                    <a:pt x="601197" y="140777"/>
                    <a:pt x="601941" y="156803"/>
                  </a:cubicBezTo>
                  <a:lnTo>
                    <a:pt x="602748" y="171313"/>
                  </a:lnTo>
                  <a:lnTo>
                    <a:pt x="616186" y="176845"/>
                  </a:lnTo>
                  <a:cubicBezTo>
                    <a:pt x="630952" y="183244"/>
                    <a:pt x="642672" y="195105"/>
                    <a:pt x="648895" y="209946"/>
                  </a:cubicBezTo>
                  <a:cubicBezTo>
                    <a:pt x="656083" y="226503"/>
                    <a:pt x="655999" y="245317"/>
                    <a:pt x="648664" y="261809"/>
                  </a:cubicBezTo>
                  <a:lnTo>
                    <a:pt x="642429" y="276631"/>
                  </a:lnTo>
                  <a:lnTo>
                    <a:pt x="654185" y="287603"/>
                  </a:lnTo>
                  <a:cubicBezTo>
                    <a:pt x="667349" y="299957"/>
                    <a:pt x="674729" y="317265"/>
                    <a:pt x="674527" y="335317"/>
                  </a:cubicBezTo>
                  <a:cubicBezTo>
                    <a:pt x="674522" y="351326"/>
                    <a:pt x="668471" y="366742"/>
                    <a:pt x="657585" y="378479"/>
                  </a:cubicBezTo>
                  <a:lnTo>
                    <a:pt x="647604" y="389279"/>
                  </a:lnTo>
                  <a:lnTo>
                    <a:pt x="653205" y="402878"/>
                  </a:lnTo>
                  <a:cubicBezTo>
                    <a:pt x="659025" y="417832"/>
                    <a:pt x="658926" y="434441"/>
                    <a:pt x="652928" y="449325"/>
                  </a:cubicBezTo>
                  <a:cubicBezTo>
                    <a:pt x="646805" y="466064"/>
                    <a:pt x="633649" y="479276"/>
                    <a:pt x="616935" y="485468"/>
                  </a:cubicBezTo>
                  <a:lnTo>
                    <a:pt x="601076" y="491312"/>
                  </a:lnTo>
                  <a:lnTo>
                    <a:pt x="601883" y="508196"/>
                  </a:lnTo>
                  <a:cubicBezTo>
                    <a:pt x="603058" y="526255"/>
                    <a:pt x="596244" y="543918"/>
                    <a:pt x="583247" y="556510"/>
                  </a:cubicBezTo>
                  <a:cubicBezTo>
                    <a:pt x="571818" y="567772"/>
                    <a:pt x="556632" y="574415"/>
                    <a:pt x="540603" y="575158"/>
                  </a:cubicBezTo>
                  <a:lnTo>
                    <a:pt x="526093" y="575965"/>
                  </a:lnTo>
                  <a:lnTo>
                    <a:pt x="520619" y="589415"/>
                  </a:lnTo>
                  <a:cubicBezTo>
                    <a:pt x="514216" y="604178"/>
                    <a:pt x="502357" y="615897"/>
                    <a:pt x="487518" y="622123"/>
                  </a:cubicBezTo>
                  <a:cubicBezTo>
                    <a:pt x="479634" y="625667"/>
                    <a:pt x="471083" y="627483"/>
                    <a:pt x="462439" y="627448"/>
                  </a:cubicBezTo>
                  <a:cubicBezTo>
                    <a:pt x="453221" y="627390"/>
                    <a:pt x="444106" y="625506"/>
                    <a:pt x="435620" y="621904"/>
                  </a:cubicBezTo>
                  <a:lnTo>
                    <a:pt x="420787" y="615658"/>
                  </a:lnTo>
                  <a:lnTo>
                    <a:pt x="409815" y="627425"/>
                  </a:lnTo>
                  <a:cubicBezTo>
                    <a:pt x="397469" y="640587"/>
                    <a:pt x="380168" y="647966"/>
                    <a:pt x="362123" y="647767"/>
                  </a:cubicBezTo>
                  <a:cubicBezTo>
                    <a:pt x="345880" y="647487"/>
                    <a:pt x="330302" y="641263"/>
                    <a:pt x="318339" y="630272"/>
                  </a:cubicBezTo>
                  <a:close/>
                  <a:moveTo>
                    <a:pt x="582624" y="848629"/>
                  </a:moveTo>
                  <a:lnTo>
                    <a:pt x="539797" y="939920"/>
                  </a:lnTo>
                  <a:lnTo>
                    <a:pt x="393656" y="665032"/>
                  </a:lnTo>
                  <a:cubicBezTo>
                    <a:pt x="406203" y="660380"/>
                    <a:pt x="417501" y="652885"/>
                    <a:pt x="426665" y="643134"/>
                  </a:cubicBezTo>
                  <a:cubicBezTo>
                    <a:pt x="437966" y="647938"/>
                    <a:pt x="450113" y="650437"/>
                    <a:pt x="462393" y="650487"/>
                  </a:cubicBezTo>
                  <a:cubicBezTo>
                    <a:pt x="474310" y="650521"/>
                    <a:pt x="486097" y="648015"/>
                    <a:pt x="496969" y="643134"/>
                  </a:cubicBezTo>
                  <a:cubicBezTo>
                    <a:pt x="516819" y="634603"/>
                    <a:pt x="532718" y="618897"/>
                    <a:pt x="541491" y="599153"/>
                  </a:cubicBezTo>
                  <a:cubicBezTo>
                    <a:pt x="541509" y="599099"/>
                    <a:pt x="541569" y="599070"/>
                    <a:pt x="541623" y="599090"/>
                  </a:cubicBezTo>
                  <a:cubicBezTo>
                    <a:pt x="541653" y="599100"/>
                    <a:pt x="541676" y="599123"/>
                    <a:pt x="541687" y="599153"/>
                  </a:cubicBezTo>
                  <a:lnTo>
                    <a:pt x="682295" y="864234"/>
                  </a:lnTo>
                  <a:close/>
                </a:path>
              </a:pathLst>
            </a:custGeom>
            <a:solidFill>
              <a:srgbClr val="37617A"/>
            </a:solidFill>
            <a:ln w="11509"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CEE4482-E292-D497-4704-2B98C7778C92}"/>
                </a:ext>
              </a:extLst>
            </p:cNvPr>
            <p:cNvSpPr/>
            <p:nvPr/>
          </p:nvSpPr>
          <p:spPr>
            <a:xfrm>
              <a:off x="6841410" y="4956441"/>
              <a:ext cx="398773" cy="398773"/>
            </a:xfrm>
            <a:custGeom>
              <a:avLst/>
              <a:gdLst>
                <a:gd name="connsiteX0" fmla="*/ 398774 w 398773"/>
                <a:gd name="connsiteY0" fmla="*/ 199387 h 398773"/>
                <a:gd name="connsiteX1" fmla="*/ 199387 w 398773"/>
                <a:gd name="connsiteY1" fmla="*/ 0 h 398773"/>
                <a:gd name="connsiteX2" fmla="*/ 0 w 398773"/>
                <a:gd name="connsiteY2" fmla="*/ 199387 h 398773"/>
                <a:gd name="connsiteX3" fmla="*/ 199387 w 398773"/>
                <a:gd name="connsiteY3" fmla="*/ 398774 h 398773"/>
                <a:gd name="connsiteX4" fmla="*/ 398774 w 398773"/>
                <a:gd name="connsiteY4" fmla="*/ 199387 h 398773"/>
                <a:gd name="connsiteX5" fmla="*/ 199387 w 398773"/>
                <a:gd name="connsiteY5" fmla="*/ 375723 h 398773"/>
                <a:gd name="connsiteX6" fmla="*/ 23051 w 398773"/>
                <a:gd name="connsiteY6" fmla="*/ 199387 h 398773"/>
                <a:gd name="connsiteX7" fmla="*/ 199387 w 398773"/>
                <a:gd name="connsiteY7" fmla="*/ 23051 h 398773"/>
                <a:gd name="connsiteX8" fmla="*/ 375723 w 398773"/>
                <a:gd name="connsiteY8" fmla="*/ 199387 h 398773"/>
                <a:gd name="connsiteX9" fmla="*/ 199375 w 398773"/>
                <a:gd name="connsiteY9" fmla="*/ 375769 h 39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773" h="398773">
                  <a:moveTo>
                    <a:pt x="398774" y="199387"/>
                  </a:moveTo>
                  <a:cubicBezTo>
                    <a:pt x="398774" y="89269"/>
                    <a:pt x="309505" y="0"/>
                    <a:pt x="199387" y="0"/>
                  </a:cubicBezTo>
                  <a:cubicBezTo>
                    <a:pt x="89269" y="0"/>
                    <a:pt x="0" y="89269"/>
                    <a:pt x="0" y="199387"/>
                  </a:cubicBezTo>
                  <a:cubicBezTo>
                    <a:pt x="0" y="309505"/>
                    <a:pt x="89269" y="398774"/>
                    <a:pt x="199387" y="398774"/>
                  </a:cubicBezTo>
                  <a:cubicBezTo>
                    <a:pt x="309484" y="398723"/>
                    <a:pt x="398723" y="309484"/>
                    <a:pt x="398774" y="199387"/>
                  </a:cubicBezTo>
                  <a:close/>
                  <a:moveTo>
                    <a:pt x="199387" y="375723"/>
                  </a:moveTo>
                  <a:cubicBezTo>
                    <a:pt x="101998" y="375723"/>
                    <a:pt x="23051" y="296775"/>
                    <a:pt x="23051" y="199387"/>
                  </a:cubicBezTo>
                  <a:cubicBezTo>
                    <a:pt x="23051" y="101998"/>
                    <a:pt x="101998" y="23051"/>
                    <a:pt x="199387" y="23051"/>
                  </a:cubicBezTo>
                  <a:cubicBezTo>
                    <a:pt x="296775" y="23051"/>
                    <a:pt x="375723" y="101998"/>
                    <a:pt x="375723" y="199387"/>
                  </a:cubicBezTo>
                  <a:cubicBezTo>
                    <a:pt x="375622" y="296744"/>
                    <a:pt x="296733" y="375648"/>
                    <a:pt x="199375" y="375769"/>
                  </a:cubicBezTo>
                  <a:close/>
                </a:path>
              </a:pathLst>
            </a:custGeom>
            <a:solidFill>
              <a:srgbClr val="FDB837"/>
            </a:solidFill>
            <a:ln w="11509" cap="flat">
              <a:noFill/>
              <a:prstDash val="solid"/>
              <a:miter/>
            </a:ln>
          </p:spPr>
          <p:txBody>
            <a:bodyPr rtlCol="0" anchor="ctr"/>
            <a:lstStyle/>
            <a:p>
              <a:endParaRPr lang="en-ID"/>
            </a:p>
          </p:txBody>
        </p:sp>
      </p:grpSp>
      <p:grpSp>
        <p:nvGrpSpPr>
          <p:cNvPr id="72" name="Group 71">
            <a:extLst>
              <a:ext uri="{FF2B5EF4-FFF2-40B4-BE49-F238E27FC236}">
                <a16:creationId xmlns:a16="http://schemas.microsoft.com/office/drawing/2014/main" id="{3FED0433-3DA3-494B-DF01-DEDD51C64523}"/>
              </a:ext>
            </a:extLst>
          </p:cNvPr>
          <p:cNvGrpSpPr/>
          <p:nvPr/>
        </p:nvGrpSpPr>
        <p:grpSpPr>
          <a:xfrm>
            <a:off x="4631916" y="2813118"/>
            <a:ext cx="436038" cy="436039"/>
            <a:chOff x="9308187" y="4740885"/>
            <a:chExt cx="297820" cy="297821"/>
          </a:xfrm>
        </p:grpSpPr>
        <p:sp>
          <p:nvSpPr>
            <p:cNvPr id="73" name="Freeform 88">
              <a:extLst>
                <a:ext uri="{FF2B5EF4-FFF2-40B4-BE49-F238E27FC236}">
                  <a16:creationId xmlns:a16="http://schemas.microsoft.com/office/drawing/2014/main" id="{751ABEE1-2FD2-28CE-6989-22069C900770}"/>
                </a:ext>
              </a:extLst>
            </p:cNvPr>
            <p:cNvSpPr>
              <a:spLocks noEditPoints="1"/>
            </p:cNvSpPr>
            <p:nvPr/>
          </p:nvSpPr>
          <p:spPr bwMode="auto">
            <a:xfrm>
              <a:off x="9308187" y="4827476"/>
              <a:ext cx="123327" cy="211230"/>
            </a:xfrm>
            <a:custGeom>
              <a:avLst/>
              <a:gdLst>
                <a:gd name="T0" fmla="*/ 628 w 661"/>
                <a:gd name="T1" fmla="*/ 1125 h 1125"/>
                <a:gd name="T2" fmla="*/ 33 w 661"/>
                <a:gd name="T3" fmla="*/ 1125 h 1125"/>
                <a:gd name="T4" fmla="*/ 33 w 661"/>
                <a:gd name="T5" fmla="*/ 1125 h 1125"/>
                <a:gd name="T6" fmla="*/ 26 w 661"/>
                <a:gd name="T7" fmla="*/ 1125 h 1125"/>
                <a:gd name="T8" fmla="*/ 20 w 661"/>
                <a:gd name="T9" fmla="*/ 1122 h 1125"/>
                <a:gd name="T10" fmla="*/ 14 w 661"/>
                <a:gd name="T11" fmla="*/ 1119 h 1125"/>
                <a:gd name="T12" fmla="*/ 9 w 661"/>
                <a:gd name="T13" fmla="*/ 1115 h 1125"/>
                <a:gd name="T14" fmla="*/ 5 w 661"/>
                <a:gd name="T15" fmla="*/ 1110 h 1125"/>
                <a:gd name="T16" fmla="*/ 2 w 661"/>
                <a:gd name="T17" fmla="*/ 1105 h 1125"/>
                <a:gd name="T18" fmla="*/ 0 w 661"/>
                <a:gd name="T19" fmla="*/ 1099 h 1125"/>
                <a:gd name="T20" fmla="*/ 0 w 661"/>
                <a:gd name="T21" fmla="*/ 1091 h 1125"/>
                <a:gd name="T22" fmla="*/ 0 w 661"/>
                <a:gd name="T23" fmla="*/ 34 h 1125"/>
                <a:gd name="T24" fmla="*/ 0 w 661"/>
                <a:gd name="T25" fmla="*/ 34 h 1125"/>
                <a:gd name="T26" fmla="*/ 0 w 661"/>
                <a:gd name="T27" fmla="*/ 26 h 1125"/>
                <a:gd name="T28" fmla="*/ 2 w 661"/>
                <a:gd name="T29" fmla="*/ 20 h 1125"/>
                <a:gd name="T30" fmla="*/ 5 w 661"/>
                <a:gd name="T31" fmla="*/ 15 h 1125"/>
                <a:gd name="T32" fmla="*/ 9 w 661"/>
                <a:gd name="T33" fmla="*/ 10 h 1125"/>
                <a:gd name="T34" fmla="*/ 14 w 661"/>
                <a:gd name="T35" fmla="*/ 6 h 1125"/>
                <a:gd name="T36" fmla="*/ 20 w 661"/>
                <a:gd name="T37" fmla="*/ 2 h 1125"/>
                <a:gd name="T38" fmla="*/ 26 w 661"/>
                <a:gd name="T39" fmla="*/ 1 h 1125"/>
                <a:gd name="T40" fmla="*/ 33 w 661"/>
                <a:gd name="T41" fmla="*/ 0 h 1125"/>
                <a:gd name="T42" fmla="*/ 628 w 661"/>
                <a:gd name="T43" fmla="*/ 0 h 1125"/>
                <a:gd name="T44" fmla="*/ 628 w 661"/>
                <a:gd name="T45" fmla="*/ 0 h 1125"/>
                <a:gd name="T46" fmla="*/ 634 w 661"/>
                <a:gd name="T47" fmla="*/ 1 h 1125"/>
                <a:gd name="T48" fmla="*/ 640 w 661"/>
                <a:gd name="T49" fmla="*/ 2 h 1125"/>
                <a:gd name="T50" fmla="*/ 647 w 661"/>
                <a:gd name="T51" fmla="*/ 6 h 1125"/>
                <a:gd name="T52" fmla="*/ 651 w 661"/>
                <a:gd name="T53" fmla="*/ 10 h 1125"/>
                <a:gd name="T54" fmla="*/ 655 w 661"/>
                <a:gd name="T55" fmla="*/ 15 h 1125"/>
                <a:gd name="T56" fmla="*/ 658 w 661"/>
                <a:gd name="T57" fmla="*/ 20 h 1125"/>
                <a:gd name="T58" fmla="*/ 660 w 661"/>
                <a:gd name="T59" fmla="*/ 26 h 1125"/>
                <a:gd name="T60" fmla="*/ 661 w 661"/>
                <a:gd name="T61" fmla="*/ 34 h 1125"/>
                <a:gd name="T62" fmla="*/ 661 w 661"/>
                <a:gd name="T63" fmla="*/ 1091 h 1125"/>
                <a:gd name="T64" fmla="*/ 661 w 661"/>
                <a:gd name="T65" fmla="*/ 1091 h 1125"/>
                <a:gd name="T66" fmla="*/ 660 w 661"/>
                <a:gd name="T67" fmla="*/ 1099 h 1125"/>
                <a:gd name="T68" fmla="*/ 658 w 661"/>
                <a:gd name="T69" fmla="*/ 1105 h 1125"/>
                <a:gd name="T70" fmla="*/ 655 w 661"/>
                <a:gd name="T71" fmla="*/ 1110 h 1125"/>
                <a:gd name="T72" fmla="*/ 651 w 661"/>
                <a:gd name="T73" fmla="*/ 1115 h 1125"/>
                <a:gd name="T74" fmla="*/ 647 w 661"/>
                <a:gd name="T75" fmla="*/ 1119 h 1125"/>
                <a:gd name="T76" fmla="*/ 640 w 661"/>
                <a:gd name="T77" fmla="*/ 1122 h 1125"/>
                <a:gd name="T78" fmla="*/ 634 w 661"/>
                <a:gd name="T79" fmla="*/ 1125 h 1125"/>
                <a:gd name="T80" fmla="*/ 628 w 661"/>
                <a:gd name="T81" fmla="*/ 1125 h 1125"/>
                <a:gd name="T82" fmla="*/ 628 w 661"/>
                <a:gd name="T83" fmla="*/ 1125 h 1125"/>
                <a:gd name="T84" fmla="*/ 66 w 661"/>
                <a:gd name="T85" fmla="*/ 1058 h 1125"/>
                <a:gd name="T86" fmla="*/ 595 w 661"/>
                <a:gd name="T87" fmla="*/ 1058 h 1125"/>
                <a:gd name="T88" fmla="*/ 595 w 661"/>
                <a:gd name="T89" fmla="*/ 67 h 1125"/>
                <a:gd name="T90" fmla="*/ 66 w 661"/>
                <a:gd name="T91" fmla="*/ 67 h 1125"/>
                <a:gd name="T92" fmla="*/ 66 w 661"/>
                <a:gd name="T93" fmla="*/ 1058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1" h="1125">
                  <a:moveTo>
                    <a:pt x="628" y="1125"/>
                  </a:moveTo>
                  <a:lnTo>
                    <a:pt x="33" y="1125"/>
                  </a:lnTo>
                  <a:lnTo>
                    <a:pt x="33" y="1125"/>
                  </a:lnTo>
                  <a:lnTo>
                    <a:pt x="26" y="1125"/>
                  </a:lnTo>
                  <a:lnTo>
                    <a:pt x="20" y="1122"/>
                  </a:lnTo>
                  <a:lnTo>
                    <a:pt x="14" y="1119"/>
                  </a:lnTo>
                  <a:lnTo>
                    <a:pt x="9" y="1115"/>
                  </a:lnTo>
                  <a:lnTo>
                    <a:pt x="5" y="1110"/>
                  </a:lnTo>
                  <a:lnTo>
                    <a:pt x="2" y="1105"/>
                  </a:lnTo>
                  <a:lnTo>
                    <a:pt x="0" y="1099"/>
                  </a:lnTo>
                  <a:lnTo>
                    <a:pt x="0" y="1091"/>
                  </a:lnTo>
                  <a:lnTo>
                    <a:pt x="0" y="34"/>
                  </a:lnTo>
                  <a:lnTo>
                    <a:pt x="0" y="34"/>
                  </a:lnTo>
                  <a:lnTo>
                    <a:pt x="0" y="26"/>
                  </a:lnTo>
                  <a:lnTo>
                    <a:pt x="2" y="20"/>
                  </a:lnTo>
                  <a:lnTo>
                    <a:pt x="5" y="15"/>
                  </a:lnTo>
                  <a:lnTo>
                    <a:pt x="9" y="10"/>
                  </a:lnTo>
                  <a:lnTo>
                    <a:pt x="14" y="6"/>
                  </a:lnTo>
                  <a:lnTo>
                    <a:pt x="20" y="2"/>
                  </a:lnTo>
                  <a:lnTo>
                    <a:pt x="26" y="1"/>
                  </a:lnTo>
                  <a:lnTo>
                    <a:pt x="33" y="0"/>
                  </a:lnTo>
                  <a:lnTo>
                    <a:pt x="628" y="0"/>
                  </a:lnTo>
                  <a:lnTo>
                    <a:pt x="628" y="0"/>
                  </a:lnTo>
                  <a:lnTo>
                    <a:pt x="634" y="1"/>
                  </a:lnTo>
                  <a:lnTo>
                    <a:pt x="640" y="2"/>
                  </a:lnTo>
                  <a:lnTo>
                    <a:pt x="647" y="6"/>
                  </a:lnTo>
                  <a:lnTo>
                    <a:pt x="651" y="10"/>
                  </a:lnTo>
                  <a:lnTo>
                    <a:pt x="655" y="15"/>
                  </a:lnTo>
                  <a:lnTo>
                    <a:pt x="658" y="20"/>
                  </a:lnTo>
                  <a:lnTo>
                    <a:pt x="660" y="26"/>
                  </a:lnTo>
                  <a:lnTo>
                    <a:pt x="661" y="34"/>
                  </a:lnTo>
                  <a:lnTo>
                    <a:pt x="661" y="1091"/>
                  </a:lnTo>
                  <a:lnTo>
                    <a:pt x="661" y="1091"/>
                  </a:lnTo>
                  <a:lnTo>
                    <a:pt x="660" y="1099"/>
                  </a:lnTo>
                  <a:lnTo>
                    <a:pt x="658" y="1105"/>
                  </a:lnTo>
                  <a:lnTo>
                    <a:pt x="655" y="1110"/>
                  </a:lnTo>
                  <a:lnTo>
                    <a:pt x="651" y="1115"/>
                  </a:lnTo>
                  <a:lnTo>
                    <a:pt x="647" y="1119"/>
                  </a:lnTo>
                  <a:lnTo>
                    <a:pt x="640" y="1122"/>
                  </a:lnTo>
                  <a:lnTo>
                    <a:pt x="634" y="1125"/>
                  </a:lnTo>
                  <a:lnTo>
                    <a:pt x="628" y="1125"/>
                  </a:lnTo>
                  <a:lnTo>
                    <a:pt x="628" y="1125"/>
                  </a:lnTo>
                  <a:close/>
                  <a:moveTo>
                    <a:pt x="66" y="1058"/>
                  </a:moveTo>
                  <a:lnTo>
                    <a:pt x="595" y="1058"/>
                  </a:lnTo>
                  <a:lnTo>
                    <a:pt x="595" y="67"/>
                  </a:lnTo>
                  <a:lnTo>
                    <a:pt x="66" y="67"/>
                  </a:lnTo>
                  <a:lnTo>
                    <a:pt x="66" y="1058"/>
                  </a:lnTo>
                  <a:close/>
                </a:path>
              </a:pathLst>
            </a:cu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74" name="Freeform 89">
              <a:extLst>
                <a:ext uri="{FF2B5EF4-FFF2-40B4-BE49-F238E27FC236}">
                  <a16:creationId xmlns:a16="http://schemas.microsoft.com/office/drawing/2014/main" id="{3FB8A89A-BAB1-583D-BB31-01E8D4ACF820}"/>
                </a:ext>
              </a:extLst>
            </p:cNvPr>
            <p:cNvSpPr>
              <a:spLocks noEditPoints="1"/>
            </p:cNvSpPr>
            <p:nvPr/>
          </p:nvSpPr>
          <p:spPr bwMode="auto">
            <a:xfrm>
              <a:off x="9319994" y="4777621"/>
              <a:ext cx="99711" cy="62975"/>
            </a:xfrm>
            <a:custGeom>
              <a:avLst/>
              <a:gdLst>
                <a:gd name="T0" fmla="*/ 496 w 529"/>
                <a:gd name="T1" fmla="*/ 332 h 332"/>
                <a:gd name="T2" fmla="*/ 32 w 529"/>
                <a:gd name="T3" fmla="*/ 332 h 332"/>
                <a:gd name="T4" fmla="*/ 32 w 529"/>
                <a:gd name="T5" fmla="*/ 332 h 332"/>
                <a:gd name="T6" fmla="*/ 26 w 529"/>
                <a:gd name="T7" fmla="*/ 331 h 332"/>
                <a:gd name="T8" fmla="*/ 20 w 529"/>
                <a:gd name="T9" fmla="*/ 329 h 332"/>
                <a:gd name="T10" fmla="*/ 15 w 529"/>
                <a:gd name="T11" fmla="*/ 325 h 332"/>
                <a:gd name="T12" fmla="*/ 9 w 529"/>
                <a:gd name="T13" fmla="*/ 321 h 332"/>
                <a:gd name="T14" fmla="*/ 5 w 529"/>
                <a:gd name="T15" fmla="*/ 317 h 332"/>
                <a:gd name="T16" fmla="*/ 2 w 529"/>
                <a:gd name="T17" fmla="*/ 311 h 332"/>
                <a:gd name="T18" fmla="*/ 0 w 529"/>
                <a:gd name="T19" fmla="*/ 305 h 332"/>
                <a:gd name="T20" fmla="*/ 0 w 529"/>
                <a:gd name="T21" fmla="*/ 299 h 332"/>
                <a:gd name="T22" fmla="*/ 0 w 529"/>
                <a:gd name="T23" fmla="*/ 34 h 332"/>
                <a:gd name="T24" fmla="*/ 0 w 529"/>
                <a:gd name="T25" fmla="*/ 34 h 332"/>
                <a:gd name="T26" fmla="*/ 0 w 529"/>
                <a:gd name="T27" fmla="*/ 27 h 332"/>
                <a:gd name="T28" fmla="*/ 2 w 529"/>
                <a:gd name="T29" fmla="*/ 21 h 332"/>
                <a:gd name="T30" fmla="*/ 5 w 529"/>
                <a:gd name="T31" fmla="*/ 15 h 332"/>
                <a:gd name="T32" fmla="*/ 9 w 529"/>
                <a:gd name="T33" fmla="*/ 11 h 332"/>
                <a:gd name="T34" fmla="*/ 15 w 529"/>
                <a:gd name="T35" fmla="*/ 7 h 332"/>
                <a:gd name="T36" fmla="*/ 20 w 529"/>
                <a:gd name="T37" fmla="*/ 3 h 332"/>
                <a:gd name="T38" fmla="*/ 26 w 529"/>
                <a:gd name="T39" fmla="*/ 1 h 332"/>
                <a:gd name="T40" fmla="*/ 32 w 529"/>
                <a:gd name="T41" fmla="*/ 0 h 332"/>
                <a:gd name="T42" fmla="*/ 496 w 529"/>
                <a:gd name="T43" fmla="*/ 0 h 332"/>
                <a:gd name="T44" fmla="*/ 496 w 529"/>
                <a:gd name="T45" fmla="*/ 0 h 332"/>
                <a:gd name="T46" fmla="*/ 502 w 529"/>
                <a:gd name="T47" fmla="*/ 1 h 332"/>
                <a:gd name="T48" fmla="*/ 508 w 529"/>
                <a:gd name="T49" fmla="*/ 3 h 332"/>
                <a:gd name="T50" fmla="*/ 514 w 529"/>
                <a:gd name="T51" fmla="*/ 7 h 332"/>
                <a:gd name="T52" fmla="*/ 519 w 529"/>
                <a:gd name="T53" fmla="*/ 11 h 332"/>
                <a:gd name="T54" fmla="*/ 523 w 529"/>
                <a:gd name="T55" fmla="*/ 15 h 332"/>
                <a:gd name="T56" fmla="*/ 526 w 529"/>
                <a:gd name="T57" fmla="*/ 21 h 332"/>
                <a:gd name="T58" fmla="*/ 528 w 529"/>
                <a:gd name="T59" fmla="*/ 27 h 332"/>
                <a:gd name="T60" fmla="*/ 529 w 529"/>
                <a:gd name="T61" fmla="*/ 34 h 332"/>
                <a:gd name="T62" fmla="*/ 529 w 529"/>
                <a:gd name="T63" fmla="*/ 299 h 332"/>
                <a:gd name="T64" fmla="*/ 529 w 529"/>
                <a:gd name="T65" fmla="*/ 299 h 332"/>
                <a:gd name="T66" fmla="*/ 528 w 529"/>
                <a:gd name="T67" fmla="*/ 305 h 332"/>
                <a:gd name="T68" fmla="*/ 526 w 529"/>
                <a:gd name="T69" fmla="*/ 311 h 332"/>
                <a:gd name="T70" fmla="*/ 523 w 529"/>
                <a:gd name="T71" fmla="*/ 317 h 332"/>
                <a:gd name="T72" fmla="*/ 519 w 529"/>
                <a:gd name="T73" fmla="*/ 321 h 332"/>
                <a:gd name="T74" fmla="*/ 514 w 529"/>
                <a:gd name="T75" fmla="*/ 325 h 332"/>
                <a:gd name="T76" fmla="*/ 508 w 529"/>
                <a:gd name="T77" fmla="*/ 329 h 332"/>
                <a:gd name="T78" fmla="*/ 502 w 529"/>
                <a:gd name="T79" fmla="*/ 331 h 332"/>
                <a:gd name="T80" fmla="*/ 496 w 529"/>
                <a:gd name="T81" fmla="*/ 332 h 332"/>
                <a:gd name="T82" fmla="*/ 496 w 529"/>
                <a:gd name="T83" fmla="*/ 332 h 332"/>
                <a:gd name="T84" fmla="*/ 65 w 529"/>
                <a:gd name="T85" fmla="*/ 265 h 332"/>
                <a:gd name="T86" fmla="*/ 463 w 529"/>
                <a:gd name="T87" fmla="*/ 265 h 332"/>
                <a:gd name="T88" fmla="*/ 463 w 529"/>
                <a:gd name="T89" fmla="*/ 67 h 332"/>
                <a:gd name="T90" fmla="*/ 65 w 529"/>
                <a:gd name="T91" fmla="*/ 67 h 332"/>
                <a:gd name="T92" fmla="*/ 65 w 529"/>
                <a:gd name="T93" fmla="*/ 26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332">
                  <a:moveTo>
                    <a:pt x="496" y="332"/>
                  </a:moveTo>
                  <a:lnTo>
                    <a:pt x="32" y="332"/>
                  </a:lnTo>
                  <a:lnTo>
                    <a:pt x="32" y="332"/>
                  </a:lnTo>
                  <a:lnTo>
                    <a:pt x="26" y="331"/>
                  </a:lnTo>
                  <a:lnTo>
                    <a:pt x="20" y="329"/>
                  </a:lnTo>
                  <a:lnTo>
                    <a:pt x="15" y="325"/>
                  </a:lnTo>
                  <a:lnTo>
                    <a:pt x="9" y="321"/>
                  </a:lnTo>
                  <a:lnTo>
                    <a:pt x="5" y="317"/>
                  </a:lnTo>
                  <a:lnTo>
                    <a:pt x="2" y="311"/>
                  </a:lnTo>
                  <a:lnTo>
                    <a:pt x="0" y="305"/>
                  </a:lnTo>
                  <a:lnTo>
                    <a:pt x="0" y="299"/>
                  </a:lnTo>
                  <a:lnTo>
                    <a:pt x="0" y="34"/>
                  </a:lnTo>
                  <a:lnTo>
                    <a:pt x="0" y="34"/>
                  </a:lnTo>
                  <a:lnTo>
                    <a:pt x="0" y="27"/>
                  </a:lnTo>
                  <a:lnTo>
                    <a:pt x="2" y="21"/>
                  </a:lnTo>
                  <a:lnTo>
                    <a:pt x="5" y="15"/>
                  </a:lnTo>
                  <a:lnTo>
                    <a:pt x="9" y="11"/>
                  </a:lnTo>
                  <a:lnTo>
                    <a:pt x="15" y="7"/>
                  </a:lnTo>
                  <a:lnTo>
                    <a:pt x="20" y="3"/>
                  </a:lnTo>
                  <a:lnTo>
                    <a:pt x="26" y="1"/>
                  </a:lnTo>
                  <a:lnTo>
                    <a:pt x="32" y="0"/>
                  </a:lnTo>
                  <a:lnTo>
                    <a:pt x="496" y="0"/>
                  </a:lnTo>
                  <a:lnTo>
                    <a:pt x="496" y="0"/>
                  </a:lnTo>
                  <a:lnTo>
                    <a:pt x="502" y="1"/>
                  </a:lnTo>
                  <a:lnTo>
                    <a:pt x="508" y="3"/>
                  </a:lnTo>
                  <a:lnTo>
                    <a:pt x="514" y="7"/>
                  </a:lnTo>
                  <a:lnTo>
                    <a:pt x="519" y="11"/>
                  </a:lnTo>
                  <a:lnTo>
                    <a:pt x="523" y="15"/>
                  </a:lnTo>
                  <a:lnTo>
                    <a:pt x="526" y="21"/>
                  </a:lnTo>
                  <a:lnTo>
                    <a:pt x="528" y="27"/>
                  </a:lnTo>
                  <a:lnTo>
                    <a:pt x="529" y="34"/>
                  </a:lnTo>
                  <a:lnTo>
                    <a:pt x="529" y="299"/>
                  </a:lnTo>
                  <a:lnTo>
                    <a:pt x="529" y="299"/>
                  </a:lnTo>
                  <a:lnTo>
                    <a:pt x="528" y="305"/>
                  </a:lnTo>
                  <a:lnTo>
                    <a:pt x="526" y="311"/>
                  </a:lnTo>
                  <a:lnTo>
                    <a:pt x="523" y="317"/>
                  </a:lnTo>
                  <a:lnTo>
                    <a:pt x="519" y="321"/>
                  </a:lnTo>
                  <a:lnTo>
                    <a:pt x="514" y="325"/>
                  </a:lnTo>
                  <a:lnTo>
                    <a:pt x="508" y="329"/>
                  </a:lnTo>
                  <a:lnTo>
                    <a:pt x="502" y="331"/>
                  </a:lnTo>
                  <a:lnTo>
                    <a:pt x="496" y="332"/>
                  </a:lnTo>
                  <a:lnTo>
                    <a:pt x="496" y="332"/>
                  </a:lnTo>
                  <a:close/>
                  <a:moveTo>
                    <a:pt x="65" y="265"/>
                  </a:moveTo>
                  <a:lnTo>
                    <a:pt x="463" y="265"/>
                  </a:lnTo>
                  <a:lnTo>
                    <a:pt x="463" y="67"/>
                  </a:lnTo>
                  <a:lnTo>
                    <a:pt x="65" y="67"/>
                  </a:lnTo>
                  <a:lnTo>
                    <a:pt x="65" y="265"/>
                  </a:lnTo>
                  <a:close/>
                </a:path>
              </a:pathLst>
            </a:cu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75" name="Freeform 90">
              <a:extLst>
                <a:ext uri="{FF2B5EF4-FFF2-40B4-BE49-F238E27FC236}">
                  <a16:creationId xmlns:a16="http://schemas.microsoft.com/office/drawing/2014/main" id="{2924775F-B2B7-6250-AD66-091E41C308A1}"/>
                </a:ext>
              </a:extLst>
            </p:cNvPr>
            <p:cNvSpPr>
              <a:spLocks/>
            </p:cNvSpPr>
            <p:nvPr/>
          </p:nvSpPr>
          <p:spPr bwMode="auto">
            <a:xfrm>
              <a:off x="9363946" y="4740885"/>
              <a:ext cx="11808" cy="49855"/>
            </a:xfrm>
            <a:custGeom>
              <a:avLst/>
              <a:gdLst>
                <a:gd name="T0" fmla="*/ 33 w 66"/>
                <a:gd name="T1" fmla="*/ 264 h 264"/>
                <a:gd name="T2" fmla="*/ 33 w 66"/>
                <a:gd name="T3" fmla="*/ 264 h 264"/>
                <a:gd name="T4" fmla="*/ 27 w 66"/>
                <a:gd name="T5" fmla="*/ 264 h 264"/>
                <a:gd name="T6" fmla="*/ 20 w 66"/>
                <a:gd name="T7" fmla="*/ 262 h 264"/>
                <a:gd name="T8" fmla="*/ 14 w 66"/>
                <a:gd name="T9" fmla="*/ 258 h 264"/>
                <a:gd name="T10" fmla="*/ 10 w 66"/>
                <a:gd name="T11" fmla="*/ 254 h 264"/>
                <a:gd name="T12" fmla="*/ 6 w 66"/>
                <a:gd name="T13" fmla="*/ 249 h 264"/>
                <a:gd name="T14" fmla="*/ 3 w 66"/>
                <a:gd name="T15" fmla="*/ 244 h 264"/>
                <a:gd name="T16" fmla="*/ 1 w 66"/>
                <a:gd name="T17" fmla="*/ 238 h 264"/>
                <a:gd name="T18" fmla="*/ 0 w 66"/>
                <a:gd name="T19" fmla="*/ 231 h 264"/>
                <a:gd name="T20" fmla="*/ 0 w 66"/>
                <a:gd name="T21" fmla="*/ 33 h 264"/>
                <a:gd name="T22" fmla="*/ 0 w 66"/>
                <a:gd name="T23" fmla="*/ 33 h 264"/>
                <a:gd name="T24" fmla="*/ 1 w 66"/>
                <a:gd name="T25" fmla="*/ 26 h 264"/>
                <a:gd name="T26" fmla="*/ 3 w 66"/>
                <a:gd name="T27" fmla="*/ 19 h 264"/>
                <a:gd name="T28" fmla="*/ 6 w 66"/>
                <a:gd name="T29" fmla="*/ 14 h 264"/>
                <a:gd name="T30" fmla="*/ 10 w 66"/>
                <a:gd name="T31" fmla="*/ 9 h 264"/>
                <a:gd name="T32" fmla="*/ 14 w 66"/>
                <a:gd name="T33" fmla="*/ 5 h 264"/>
                <a:gd name="T34" fmla="*/ 20 w 66"/>
                <a:gd name="T35" fmla="*/ 2 h 264"/>
                <a:gd name="T36" fmla="*/ 27 w 66"/>
                <a:gd name="T37" fmla="*/ 0 h 264"/>
                <a:gd name="T38" fmla="*/ 33 w 66"/>
                <a:gd name="T39" fmla="*/ 0 h 264"/>
                <a:gd name="T40" fmla="*/ 33 w 66"/>
                <a:gd name="T41" fmla="*/ 0 h 264"/>
                <a:gd name="T42" fmla="*/ 40 w 66"/>
                <a:gd name="T43" fmla="*/ 0 h 264"/>
                <a:gd name="T44" fmla="*/ 46 w 66"/>
                <a:gd name="T45" fmla="*/ 2 h 264"/>
                <a:gd name="T46" fmla="*/ 52 w 66"/>
                <a:gd name="T47" fmla="*/ 5 h 264"/>
                <a:gd name="T48" fmla="*/ 57 w 66"/>
                <a:gd name="T49" fmla="*/ 9 h 264"/>
                <a:gd name="T50" fmla="*/ 61 w 66"/>
                <a:gd name="T51" fmla="*/ 14 h 264"/>
                <a:gd name="T52" fmla="*/ 64 w 66"/>
                <a:gd name="T53" fmla="*/ 19 h 264"/>
                <a:gd name="T54" fmla="*/ 65 w 66"/>
                <a:gd name="T55" fmla="*/ 26 h 264"/>
                <a:gd name="T56" fmla="*/ 66 w 66"/>
                <a:gd name="T57" fmla="*/ 33 h 264"/>
                <a:gd name="T58" fmla="*/ 66 w 66"/>
                <a:gd name="T59" fmla="*/ 231 h 264"/>
                <a:gd name="T60" fmla="*/ 66 w 66"/>
                <a:gd name="T61" fmla="*/ 231 h 264"/>
                <a:gd name="T62" fmla="*/ 65 w 66"/>
                <a:gd name="T63" fmla="*/ 238 h 264"/>
                <a:gd name="T64" fmla="*/ 64 w 66"/>
                <a:gd name="T65" fmla="*/ 244 h 264"/>
                <a:gd name="T66" fmla="*/ 61 w 66"/>
                <a:gd name="T67" fmla="*/ 249 h 264"/>
                <a:gd name="T68" fmla="*/ 57 w 66"/>
                <a:gd name="T69" fmla="*/ 254 h 264"/>
                <a:gd name="T70" fmla="*/ 52 w 66"/>
                <a:gd name="T71" fmla="*/ 258 h 264"/>
                <a:gd name="T72" fmla="*/ 46 w 66"/>
                <a:gd name="T73" fmla="*/ 262 h 264"/>
                <a:gd name="T74" fmla="*/ 40 w 66"/>
                <a:gd name="T75" fmla="*/ 264 h 264"/>
                <a:gd name="T76" fmla="*/ 33 w 66"/>
                <a:gd name="T77" fmla="*/ 264 h 264"/>
                <a:gd name="T78" fmla="*/ 33 w 66"/>
                <a:gd name="T79"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4">
                  <a:moveTo>
                    <a:pt x="33" y="264"/>
                  </a:moveTo>
                  <a:lnTo>
                    <a:pt x="33" y="264"/>
                  </a:lnTo>
                  <a:lnTo>
                    <a:pt x="27" y="264"/>
                  </a:lnTo>
                  <a:lnTo>
                    <a:pt x="20" y="262"/>
                  </a:lnTo>
                  <a:lnTo>
                    <a:pt x="14" y="258"/>
                  </a:lnTo>
                  <a:lnTo>
                    <a:pt x="10" y="254"/>
                  </a:lnTo>
                  <a:lnTo>
                    <a:pt x="6" y="249"/>
                  </a:lnTo>
                  <a:lnTo>
                    <a:pt x="3" y="244"/>
                  </a:lnTo>
                  <a:lnTo>
                    <a:pt x="1" y="238"/>
                  </a:lnTo>
                  <a:lnTo>
                    <a:pt x="0" y="231"/>
                  </a:lnTo>
                  <a:lnTo>
                    <a:pt x="0" y="33"/>
                  </a:lnTo>
                  <a:lnTo>
                    <a:pt x="0" y="33"/>
                  </a:lnTo>
                  <a:lnTo>
                    <a:pt x="1" y="26"/>
                  </a:lnTo>
                  <a:lnTo>
                    <a:pt x="3" y="19"/>
                  </a:lnTo>
                  <a:lnTo>
                    <a:pt x="6" y="14"/>
                  </a:lnTo>
                  <a:lnTo>
                    <a:pt x="10" y="9"/>
                  </a:lnTo>
                  <a:lnTo>
                    <a:pt x="14" y="5"/>
                  </a:lnTo>
                  <a:lnTo>
                    <a:pt x="20" y="2"/>
                  </a:lnTo>
                  <a:lnTo>
                    <a:pt x="27" y="0"/>
                  </a:lnTo>
                  <a:lnTo>
                    <a:pt x="33" y="0"/>
                  </a:lnTo>
                  <a:lnTo>
                    <a:pt x="33" y="0"/>
                  </a:lnTo>
                  <a:lnTo>
                    <a:pt x="40" y="0"/>
                  </a:lnTo>
                  <a:lnTo>
                    <a:pt x="46" y="2"/>
                  </a:lnTo>
                  <a:lnTo>
                    <a:pt x="52" y="5"/>
                  </a:lnTo>
                  <a:lnTo>
                    <a:pt x="57" y="9"/>
                  </a:lnTo>
                  <a:lnTo>
                    <a:pt x="61" y="14"/>
                  </a:lnTo>
                  <a:lnTo>
                    <a:pt x="64" y="19"/>
                  </a:lnTo>
                  <a:lnTo>
                    <a:pt x="65" y="26"/>
                  </a:lnTo>
                  <a:lnTo>
                    <a:pt x="66" y="33"/>
                  </a:lnTo>
                  <a:lnTo>
                    <a:pt x="66" y="231"/>
                  </a:lnTo>
                  <a:lnTo>
                    <a:pt x="66" y="231"/>
                  </a:lnTo>
                  <a:lnTo>
                    <a:pt x="65" y="238"/>
                  </a:lnTo>
                  <a:lnTo>
                    <a:pt x="64" y="244"/>
                  </a:lnTo>
                  <a:lnTo>
                    <a:pt x="61" y="249"/>
                  </a:lnTo>
                  <a:lnTo>
                    <a:pt x="57" y="254"/>
                  </a:lnTo>
                  <a:lnTo>
                    <a:pt x="52" y="258"/>
                  </a:lnTo>
                  <a:lnTo>
                    <a:pt x="46" y="262"/>
                  </a:lnTo>
                  <a:lnTo>
                    <a:pt x="40" y="264"/>
                  </a:lnTo>
                  <a:lnTo>
                    <a:pt x="33" y="264"/>
                  </a:lnTo>
                  <a:lnTo>
                    <a:pt x="33" y="264"/>
                  </a:lnTo>
                  <a:close/>
                </a:path>
              </a:pathLst>
            </a:cu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76" name="Freeform 91">
              <a:extLst>
                <a:ext uri="{FF2B5EF4-FFF2-40B4-BE49-F238E27FC236}">
                  <a16:creationId xmlns:a16="http://schemas.microsoft.com/office/drawing/2014/main" id="{EF88C138-EBF2-2EEF-3A9B-0B6AC2519C8B}"/>
                </a:ext>
              </a:extLst>
            </p:cNvPr>
            <p:cNvSpPr>
              <a:spLocks noEditPoints="1"/>
            </p:cNvSpPr>
            <p:nvPr/>
          </p:nvSpPr>
          <p:spPr bwMode="auto">
            <a:xfrm>
              <a:off x="9506296" y="4852403"/>
              <a:ext cx="99711" cy="186302"/>
            </a:xfrm>
            <a:custGeom>
              <a:avLst/>
              <a:gdLst>
                <a:gd name="T0" fmla="*/ 495 w 528"/>
                <a:gd name="T1" fmla="*/ 992 h 992"/>
                <a:gd name="T2" fmla="*/ 33 w 528"/>
                <a:gd name="T3" fmla="*/ 992 h 992"/>
                <a:gd name="T4" fmla="*/ 33 w 528"/>
                <a:gd name="T5" fmla="*/ 992 h 992"/>
                <a:gd name="T6" fmla="*/ 26 w 528"/>
                <a:gd name="T7" fmla="*/ 992 h 992"/>
                <a:gd name="T8" fmla="*/ 20 w 528"/>
                <a:gd name="T9" fmla="*/ 989 h 992"/>
                <a:gd name="T10" fmla="*/ 14 w 528"/>
                <a:gd name="T11" fmla="*/ 986 h 992"/>
                <a:gd name="T12" fmla="*/ 9 w 528"/>
                <a:gd name="T13" fmla="*/ 982 h 992"/>
                <a:gd name="T14" fmla="*/ 6 w 528"/>
                <a:gd name="T15" fmla="*/ 977 h 992"/>
                <a:gd name="T16" fmla="*/ 3 w 528"/>
                <a:gd name="T17" fmla="*/ 972 h 992"/>
                <a:gd name="T18" fmla="*/ 1 w 528"/>
                <a:gd name="T19" fmla="*/ 966 h 992"/>
                <a:gd name="T20" fmla="*/ 0 w 528"/>
                <a:gd name="T21" fmla="*/ 958 h 992"/>
                <a:gd name="T22" fmla="*/ 0 w 528"/>
                <a:gd name="T23" fmla="*/ 33 h 992"/>
                <a:gd name="T24" fmla="*/ 0 w 528"/>
                <a:gd name="T25" fmla="*/ 33 h 992"/>
                <a:gd name="T26" fmla="*/ 1 w 528"/>
                <a:gd name="T27" fmla="*/ 26 h 992"/>
                <a:gd name="T28" fmla="*/ 3 w 528"/>
                <a:gd name="T29" fmla="*/ 20 h 992"/>
                <a:gd name="T30" fmla="*/ 6 w 528"/>
                <a:gd name="T31" fmla="*/ 14 h 992"/>
                <a:gd name="T32" fmla="*/ 9 w 528"/>
                <a:gd name="T33" fmla="*/ 9 h 992"/>
                <a:gd name="T34" fmla="*/ 14 w 528"/>
                <a:gd name="T35" fmla="*/ 5 h 992"/>
                <a:gd name="T36" fmla="*/ 20 w 528"/>
                <a:gd name="T37" fmla="*/ 2 h 992"/>
                <a:gd name="T38" fmla="*/ 26 w 528"/>
                <a:gd name="T39" fmla="*/ 0 h 992"/>
                <a:gd name="T40" fmla="*/ 33 w 528"/>
                <a:gd name="T41" fmla="*/ 0 h 992"/>
                <a:gd name="T42" fmla="*/ 495 w 528"/>
                <a:gd name="T43" fmla="*/ 0 h 992"/>
                <a:gd name="T44" fmla="*/ 495 w 528"/>
                <a:gd name="T45" fmla="*/ 0 h 992"/>
                <a:gd name="T46" fmla="*/ 502 w 528"/>
                <a:gd name="T47" fmla="*/ 0 h 992"/>
                <a:gd name="T48" fmla="*/ 509 w 528"/>
                <a:gd name="T49" fmla="*/ 2 h 992"/>
                <a:gd name="T50" fmla="*/ 514 w 528"/>
                <a:gd name="T51" fmla="*/ 5 h 992"/>
                <a:gd name="T52" fmla="*/ 519 w 528"/>
                <a:gd name="T53" fmla="*/ 9 h 992"/>
                <a:gd name="T54" fmla="*/ 523 w 528"/>
                <a:gd name="T55" fmla="*/ 14 h 992"/>
                <a:gd name="T56" fmla="*/ 526 w 528"/>
                <a:gd name="T57" fmla="*/ 20 h 992"/>
                <a:gd name="T58" fmla="*/ 528 w 528"/>
                <a:gd name="T59" fmla="*/ 26 h 992"/>
                <a:gd name="T60" fmla="*/ 528 w 528"/>
                <a:gd name="T61" fmla="*/ 33 h 992"/>
                <a:gd name="T62" fmla="*/ 528 w 528"/>
                <a:gd name="T63" fmla="*/ 958 h 992"/>
                <a:gd name="T64" fmla="*/ 528 w 528"/>
                <a:gd name="T65" fmla="*/ 958 h 992"/>
                <a:gd name="T66" fmla="*/ 528 w 528"/>
                <a:gd name="T67" fmla="*/ 966 h 992"/>
                <a:gd name="T68" fmla="*/ 526 w 528"/>
                <a:gd name="T69" fmla="*/ 972 h 992"/>
                <a:gd name="T70" fmla="*/ 523 w 528"/>
                <a:gd name="T71" fmla="*/ 977 h 992"/>
                <a:gd name="T72" fmla="*/ 519 w 528"/>
                <a:gd name="T73" fmla="*/ 982 h 992"/>
                <a:gd name="T74" fmla="*/ 514 w 528"/>
                <a:gd name="T75" fmla="*/ 986 h 992"/>
                <a:gd name="T76" fmla="*/ 509 w 528"/>
                <a:gd name="T77" fmla="*/ 989 h 992"/>
                <a:gd name="T78" fmla="*/ 502 w 528"/>
                <a:gd name="T79" fmla="*/ 992 h 992"/>
                <a:gd name="T80" fmla="*/ 495 w 528"/>
                <a:gd name="T81" fmla="*/ 992 h 992"/>
                <a:gd name="T82" fmla="*/ 495 w 528"/>
                <a:gd name="T83" fmla="*/ 992 h 992"/>
                <a:gd name="T84" fmla="*/ 66 w 528"/>
                <a:gd name="T85" fmla="*/ 925 h 992"/>
                <a:gd name="T86" fmla="*/ 462 w 528"/>
                <a:gd name="T87" fmla="*/ 925 h 992"/>
                <a:gd name="T88" fmla="*/ 462 w 528"/>
                <a:gd name="T89" fmla="*/ 66 h 992"/>
                <a:gd name="T90" fmla="*/ 66 w 528"/>
                <a:gd name="T91" fmla="*/ 66 h 992"/>
                <a:gd name="T92" fmla="*/ 66 w 528"/>
                <a:gd name="T93" fmla="*/ 925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8" h="992">
                  <a:moveTo>
                    <a:pt x="495" y="992"/>
                  </a:moveTo>
                  <a:lnTo>
                    <a:pt x="33" y="992"/>
                  </a:lnTo>
                  <a:lnTo>
                    <a:pt x="33" y="992"/>
                  </a:lnTo>
                  <a:lnTo>
                    <a:pt x="26" y="992"/>
                  </a:lnTo>
                  <a:lnTo>
                    <a:pt x="20" y="989"/>
                  </a:lnTo>
                  <a:lnTo>
                    <a:pt x="14" y="986"/>
                  </a:lnTo>
                  <a:lnTo>
                    <a:pt x="9" y="982"/>
                  </a:lnTo>
                  <a:lnTo>
                    <a:pt x="6" y="977"/>
                  </a:lnTo>
                  <a:lnTo>
                    <a:pt x="3" y="972"/>
                  </a:lnTo>
                  <a:lnTo>
                    <a:pt x="1" y="966"/>
                  </a:lnTo>
                  <a:lnTo>
                    <a:pt x="0" y="958"/>
                  </a:lnTo>
                  <a:lnTo>
                    <a:pt x="0" y="33"/>
                  </a:lnTo>
                  <a:lnTo>
                    <a:pt x="0" y="33"/>
                  </a:lnTo>
                  <a:lnTo>
                    <a:pt x="1" y="26"/>
                  </a:lnTo>
                  <a:lnTo>
                    <a:pt x="3" y="20"/>
                  </a:lnTo>
                  <a:lnTo>
                    <a:pt x="6" y="14"/>
                  </a:lnTo>
                  <a:lnTo>
                    <a:pt x="9" y="9"/>
                  </a:lnTo>
                  <a:lnTo>
                    <a:pt x="14" y="5"/>
                  </a:lnTo>
                  <a:lnTo>
                    <a:pt x="20" y="2"/>
                  </a:lnTo>
                  <a:lnTo>
                    <a:pt x="26" y="0"/>
                  </a:lnTo>
                  <a:lnTo>
                    <a:pt x="33" y="0"/>
                  </a:lnTo>
                  <a:lnTo>
                    <a:pt x="495" y="0"/>
                  </a:lnTo>
                  <a:lnTo>
                    <a:pt x="495" y="0"/>
                  </a:lnTo>
                  <a:lnTo>
                    <a:pt x="502" y="0"/>
                  </a:lnTo>
                  <a:lnTo>
                    <a:pt x="509" y="2"/>
                  </a:lnTo>
                  <a:lnTo>
                    <a:pt x="514" y="5"/>
                  </a:lnTo>
                  <a:lnTo>
                    <a:pt x="519" y="9"/>
                  </a:lnTo>
                  <a:lnTo>
                    <a:pt x="523" y="14"/>
                  </a:lnTo>
                  <a:lnTo>
                    <a:pt x="526" y="20"/>
                  </a:lnTo>
                  <a:lnTo>
                    <a:pt x="528" y="26"/>
                  </a:lnTo>
                  <a:lnTo>
                    <a:pt x="528" y="33"/>
                  </a:lnTo>
                  <a:lnTo>
                    <a:pt x="528" y="958"/>
                  </a:lnTo>
                  <a:lnTo>
                    <a:pt x="528" y="958"/>
                  </a:lnTo>
                  <a:lnTo>
                    <a:pt x="528" y="966"/>
                  </a:lnTo>
                  <a:lnTo>
                    <a:pt x="526" y="972"/>
                  </a:lnTo>
                  <a:lnTo>
                    <a:pt x="523" y="977"/>
                  </a:lnTo>
                  <a:lnTo>
                    <a:pt x="519" y="982"/>
                  </a:lnTo>
                  <a:lnTo>
                    <a:pt x="514" y="986"/>
                  </a:lnTo>
                  <a:lnTo>
                    <a:pt x="509" y="989"/>
                  </a:lnTo>
                  <a:lnTo>
                    <a:pt x="502" y="992"/>
                  </a:lnTo>
                  <a:lnTo>
                    <a:pt x="495" y="992"/>
                  </a:lnTo>
                  <a:lnTo>
                    <a:pt x="495" y="992"/>
                  </a:lnTo>
                  <a:close/>
                  <a:moveTo>
                    <a:pt x="66" y="925"/>
                  </a:moveTo>
                  <a:lnTo>
                    <a:pt x="462" y="925"/>
                  </a:lnTo>
                  <a:lnTo>
                    <a:pt x="462" y="66"/>
                  </a:lnTo>
                  <a:lnTo>
                    <a:pt x="66" y="66"/>
                  </a:lnTo>
                  <a:lnTo>
                    <a:pt x="66" y="925"/>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77" name="Freeform 92">
              <a:extLst>
                <a:ext uri="{FF2B5EF4-FFF2-40B4-BE49-F238E27FC236}">
                  <a16:creationId xmlns:a16="http://schemas.microsoft.com/office/drawing/2014/main" id="{7AC2F70D-58D6-8DAD-22B7-E95FCCAC98B2}"/>
                </a:ext>
              </a:extLst>
            </p:cNvPr>
            <p:cNvSpPr>
              <a:spLocks noEditPoints="1"/>
            </p:cNvSpPr>
            <p:nvPr/>
          </p:nvSpPr>
          <p:spPr bwMode="auto">
            <a:xfrm>
              <a:off x="9519416" y="4815668"/>
              <a:ext cx="73471" cy="49855"/>
            </a:xfrm>
            <a:custGeom>
              <a:avLst/>
              <a:gdLst>
                <a:gd name="T0" fmla="*/ 363 w 396"/>
                <a:gd name="T1" fmla="*/ 265 h 265"/>
                <a:gd name="T2" fmla="*/ 33 w 396"/>
                <a:gd name="T3" fmla="*/ 265 h 265"/>
                <a:gd name="T4" fmla="*/ 33 w 396"/>
                <a:gd name="T5" fmla="*/ 265 h 265"/>
                <a:gd name="T6" fmla="*/ 26 w 396"/>
                <a:gd name="T7" fmla="*/ 264 h 265"/>
                <a:gd name="T8" fmla="*/ 19 w 396"/>
                <a:gd name="T9" fmla="*/ 262 h 265"/>
                <a:gd name="T10" fmla="*/ 14 w 396"/>
                <a:gd name="T11" fmla="*/ 259 h 265"/>
                <a:gd name="T12" fmla="*/ 9 w 396"/>
                <a:gd name="T13" fmla="*/ 255 h 265"/>
                <a:gd name="T14" fmla="*/ 5 w 396"/>
                <a:gd name="T15" fmla="*/ 251 h 265"/>
                <a:gd name="T16" fmla="*/ 2 w 396"/>
                <a:gd name="T17" fmla="*/ 244 h 265"/>
                <a:gd name="T18" fmla="*/ 1 w 396"/>
                <a:gd name="T19" fmla="*/ 238 h 265"/>
                <a:gd name="T20" fmla="*/ 0 w 396"/>
                <a:gd name="T21" fmla="*/ 232 h 265"/>
                <a:gd name="T22" fmla="*/ 0 w 396"/>
                <a:gd name="T23" fmla="*/ 33 h 265"/>
                <a:gd name="T24" fmla="*/ 0 w 396"/>
                <a:gd name="T25" fmla="*/ 33 h 265"/>
                <a:gd name="T26" fmla="*/ 1 w 396"/>
                <a:gd name="T27" fmla="*/ 27 h 265"/>
                <a:gd name="T28" fmla="*/ 2 w 396"/>
                <a:gd name="T29" fmla="*/ 21 h 265"/>
                <a:gd name="T30" fmla="*/ 5 w 396"/>
                <a:gd name="T31" fmla="*/ 15 h 265"/>
                <a:gd name="T32" fmla="*/ 9 w 396"/>
                <a:gd name="T33" fmla="*/ 9 h 265"/>
                <a:gd name="T34" fmla="*/ 14 w 396"/>
                <a:gd name="T35" fmla="*/ 5 h 265"/>
                <a:gd name="T36" fmla="*/ 19 w 396"/>
                <a:gd name="T37" fmla="*/ 3 h 265"/>
                <a:gd name="T38" fmla="*/ 26 w 396"/>
                <a:gd name="T39" fmla="*/ 1 h 265"/>
                <a:gd name="T40" fmla="*/ 33 w 396"/>
                <a:gd name="T41" fmla="*/ 0 h 265"/>
                <a:gd name="T42" fmla="*/ 363 w 396"/>
                <a:gd name="T43" fmla="*/ 0 h 265"/>
                <a:gd name="T44" fmla="*/ 363 w 396"/>
                <a:gd name="T45" fmla="*/ 0 h 265"/>
                <a:gd name="T46" fmla="*/ 370 w 396"/>
                <a:gd name="T47" fmla="*/ 1 h 265"/>
                <a:gd name="T48" fmla="*/ 376 w 396"/>
                <a:gd name="T49" fmla="*/ 3 h 265"/>
                <a:gd name="T50" fmla="*/ 382 w 396"/>
                <a:gd name="T51" fmla="*/ 5 h 265"/>
                <a:gd name="T52" fmla="*/ 387 w 396"/>
                <a:gd name="T53" fmla="*/ 9 h 265"/>
                <a:gd name="T54" fmla="*/ 391 w 396"/>
                <a:gd name="T55" fmla="*/ 15 h 265"/>
                <a:gd name="T56" fmla="*/ 394 w 396"/>
                <a:gd name="T57" fmla="*/ 21 h 265"/>
                <a:gd name="T58" fmla="*/ 396 w 396"/>
                <a:gd name="T59" fmla="*/ 27 h 265"/>
                <a:gd name="T60" fmla="*/ 396 w 396"/>
                <a:gd name="T61" fmla="*/ 33 h 265"/>
                <a:gd name="T62" fmla="*/ 396 w 396"/>
                <a:gd name="T63" fmla="*/ 232 h 265"/>
                <a:gd name="T64" fmla="*/ 396 w 396"/>
                <a:gd name="T65" fmla="*/ 232 h 265"/>
                <a:gd name="T66" fmla="*/ 396 w 396"/>
                <a:gd name="T67" fmla="*/ 238 h 265"/>
                <a:gd name="T68" fmla="*/ 394 w 396"/>
                <a:gd name="T69" fmla="*/ 244 h 265"/>
                <a:gd name="T70" fmla="*/ 391 w 396"/>
                <a:gd name="T71" fmla="*/ 251 h 265"/>
                <a:gd name="T72" fmla="*/ 387 w 396"/>
                <a:gd name="T73" fmla="*/ 255 h 265"/>
                <a:gd name="T74" fmla="*/ 382 w 396"/>
                <a:gd name="T75" fmla="*/ 259 h 265"/>
                <a:gd name="T76" fmla="*/ 376 w 396"/>
                <a:gd name="T77" fmla="*/ 262 h 265"/>
                <a:gd name="T78" fmla="*/ 370 w 396"/>
                <a:gd name="T79" fmla="*/ 264 h 265"/>
                <a:gd name="T80" fmla="*/ 363 w 396"/>
                <a:gd name="T81" fmla="*/ 265 h 265"/>
                <a:gd name="T82" fmla="*/ 363 w 396"/>
                <a:gd name="T83" fmla="*/ 265 h 265"/>
                <a:gd name="T84" fmla="*/ 66 w 396"/>
                <a:gd name="T85" fmla="*/ 199 h 265"/>
                <a:gd name="T86" fmla="*/ 330 w 396"/>
                <a:gd name="T87" fmla="*/ 199 h 265"/>
                <a:gd name="T88" fmla="*/ 330 w 396"/>
                <a:gd name="T89" fmla="*/ 66 h 265"/>
                <a:gd name="T90" fmla="*/ 66 w 396"/>
                <a:gd name="T91" fmla="*/ 66 h 265"/>
                <a:gd name="T92" fmla="*/ 66 w 396"/>
                <a:gd name="T93" fmla="*/ 19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265">
                  <a:moveTo>
                    <a:pt x="363" y="265"/>
                  </a:moveTo>
                  <a:lnTo>
                    <a:pt x="33" y="265"/>
                  </a:lnTo>
                  <a:lnTo>
                    <a:pt x="33" y="265"/>
                  </a:lnTo>
                  <a:lnTo>
                    <a:pt x="26" y="264"/>
                  </a:lnTo>
                  <a:lnTo>
                    <a:pt x="19" y="262"/>
                  </a:lnTo>
                  <a:lnTo>
                    <a:pt x="14" y="259"/>
                  </a:lnTo>
                  <a:lnTo>
                    <a:pt x="9" y="255"/>
                  </a:lnTo>
                  <a:lnTo>
                    <a:pt x="5" y="251"/>
                  </a:lnTo>
                  <a:lnTo>
                    <a:pt x="2" y="244"/>
                  </a:lnTo>
                  <a:lnTo>
                    <a:pt x="1" y="238"/>
                  </a:lnTo>
                  <a:lnTo>
                    <a:pt x="0" y="232"/>
                  </a:lnTo>
                  <a:lnTo>
                    <a:pt x="0" y="33"/>
                  </a:lnTo>
                  <a:lnTo>
                    <a:pt x="0" y="33"/>
                  </a:lnTo>
                  <a:lnTo>
                    <a:pt x="1" y="27"/>
                  </a:lnTo>
                  <a:lnTo>
                    <a:pt x="2" y="21"/>
                  </a:lnTo>
                  <a:lnTo>
                    <a:pt x="5" y="15"/>
                  </a:lnTo>
                  <a:lnTo>
                    <a:pt x="9" y="9"/>
                  </a:lnTo>
                  <a:lnTo>
                    <a:pt x="14" y="5"/>
                  </a:lnTo>
                  <a:lnTo>
                    <a:pt x="19" y="3"/>
                  </a:lnTo>
                  <a:lnTo>
                    <a:pt x="26" y="1"/>
                  </a:lnTo>
                  <a:lnTo>
                    <a:pt x="33" y="0"/>
                  </a:lnTo>
                  <a:lnTo>
                    <a:pt x="363" y="0"/>
                  </a:lnTo>
                  <a:lnTo>
                    <a:pt x="363" y="0"/>
                  </a:lnTo>
                  <a:lnTo>
                    <a:pt x="370" y="1"/>
                  </a:lnTo>
                  <a:lnTo>
                    <a:pt x="376" y="3"/>
                  </a:lnTo>
                  <a:lnTo>
                    <a:pt x="382" y="5"/>
                  </a:lnTo>
                  <a:lnTo>
                    <a:pt x="387" y="9"/>
                  </a:lnTo>
                  <a:lnTo>
                    <a:pt x="391" y="15"/>
                  </a:lnTo>
                  <a:lnTo>
                    <a:pt x="394" y="21"/>
                  </a:lnTo>
                  <a:lnTo>
                    <a:pt x="396" y="27"/>
                  </a:lnTo>
                  <a:lnTo>
                    <a:pt x="396" y="33"/>
                  </a:lnTo>
                  <a:lnTo>
                    <a:pt x="396" y="232"/>
                  </a:lnTo>
                  <a:lnTo>
                    <a:pt x="396" y="232"/>
                  </a:lnTo>
                  <a:lnTo>
                    <a:pt x="396" y="238"/>
                  </a:lnTo>
                  <a:lnTo>
                    <a:pt x="394" y="244"/>
                  </a:lnTo>
                  <a:lnTo>
                    <a:pt x="391" y="251"/>
                  </a:lnTo>
                  <a:lnTo>
                    <a:pt x="387" y="255"/>
                  </a:lnTo>
                  <a:lnTo>
                    <a:pt x="382" y="259"/>
                  </a:lnTo>
                  <a:lnTo>
                    <a:pt x="376" y="262"/>
                  </a:lnTo>
                  <a:lnTo>
                    <a:pt x="370" y="264"/>
                  </a:lnTo>
                  <a:lnTo>
                    <a:pt x="363" y="265"/>
                  </a:lnTo>
                  <a:lnTo>
                    <a:pt x="363" y="265"/>
                  </a:lnTo>
                  <a:close/>
                  <a:moveTo>
                    <a:pt x="66" y="199"/>
                  </a:moveTo>
                  <a:lnTo>
                    <a:pt x="330" y="199"/>
                  </a:lnTo>
                  <a:lnTo>
                    <a:pt x="330" y="66"/>
                  </a:lnTo>
                  <a:lnTo>
                    <a:pt x="66" y="66"/>
                  </a:lnTo>
                  <a:lnTo>
                    <a:pt x="66" y="199"/>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78" name="Freeform 93">
              <a:extLst>
                <a:ext uri="{FF2B5EF4-FFF2-40B4-BE49-F238E27FC236}">
                  <a16:creationId xmlns:a16="http://schemas.microsoft.com/office/drawing/2014/main" id="{377D5669-5D1A-2DF3-0BC9-435C1416BCB1}"/>
                </a:ext>
              </a:extLst>
            </p:cNvPr>
            <p:cNvSpPr>
              <a:spLocks/>
            </p:cNvSpPr>
            <p:nvPr/>
          </p:nvSpPr>
          <p:spPr bwMode="auto">
            <a:xfrm>
              <a:off x="9419705" y="4902259"/>
              <a:ext cx="99711" cy="11808"/>
            </a:xfrm>
            <a:custGeom>
              <a:avLst/>
              <a:gdLst>
                <a:gd name="T0" fmla="*/ 496 w 529"/>
                <a:gd name="T1" fmla="*/ 66 h 66"/>
                <a:gd name="T2" fmla="*/ 33 w 529"/>
                <a:gd name="T3" fmla="*/ 66 h 66"/>
                <a:gd name="T4" fmla="*/ 33 w 529"/>
                <a:gd name="T5" fmla="*/ 66 h 66"/>
                <a:gd name="T6" fmla="*/ 26 w 529"/>
                <a:gd name="T7" fmla="*/ 66 h 66"/>
                <a:gd name="T8" fmla="*/ 20 w 529"/>
                <a:gd name="T9" fmla="*/ 64 h 66"/>
                <a:gd name="T10" fmla="*/ 14 w 529"/>
                <a:gd name="T11" fmla="*/ 61 h 66"/>
                <a:gd name="T12" fmla="*/ 9 w 529"/>
                <a:gd name="T13" fmla="*/ 57 h 66"/>
                <a:gd name="T14" fmla="*/ 5 w 529"/>
                <a:gd name="T15" fmla="*/ 52 h 66"/>
                <a:gd name="T16" fmla="*/ 2 w 529"/>
                <a:gd name="T17" fmla="*/ 46 h 66"/>
                <a:gd name="T18" fmla="*/ 0 w 529"/>
                <a:gd name="T19" fmla="*/ 40 h 66"/>
                <a:gd name="T20" fmla="*/ 0 w 529"/>
                <a:gd name="T21" fmla="*/ 33 h 66"/>
                <a:gd name="T22" fmla="*/ 0 w 529"/>
                <a:gd name="T23" fmla="*/ 33 h 66"/>
                <a:gd name="T24" fmla="*/ 0 w 529"/>
                <a:gd name="T25" fmla="*/ 27 h 66"/>
                <a:gd name="T26" fmla="*/ 2 w 529"/>
                <a:gd name="T27" fmla="*/ 21 h 66"/>
                <a:gd name="T28" fmla="*/ 5 w 529"/>
                <a:gd name="T29" fmla="*/ 14 h 66"/>
                <a:gd name="T30" fmla="*/ 9 w 529"/>
                <a:gd name="T31" fmla="*/ 10 h 66"/>
                <a:gd name="T32" fmla="*/ 14 w 529"/>
                <a:gd name="T33" fmla="*/ 6 h 66"/>
                <a:gd name="T34" fmla="*/ 20 w 529"/>
                <a:gd name="T35" fmla="*/ 3 h 66"/>
                <a:gd name="T36" fmla="*/ 26 w 529"/>
                <a:gd name="T37" fmla="*/ 1 h 66"/>
                <a:gd name="T38" fmla="*/ 33 w 529"/>
                <a:gd name="T39" fmla="*/ 0 h 66"/>
                <a:gd name="T40" fmla="*/ 496 w 529"/>
                <a:gd name="T41" fmla="*/ 0 h 66"/>
                <a:gd name="T42" fmla="*/ 496 w 529"/>
                <a:gd name="T43" fmla="*/ 0 h 66"/>
                <a:gd name="T44" fmla="*/ 502 w 529"/>
                <a:gd name="T45" fmla="*/ 1 h 66"/>
                <a:gd name="T46" fmla="*/ 508 w 529"/>
                <a:gd name="T47" fmla="*/ 3 h 66"/>
                <a:gd name="T48" fmla="*/ 514 w 529"/>
                <a:gd name="T49" fmla="*/ 6 h 66"/>
                <a:gd name="T50" fmla="*/ 519 w 529"/>
                <a:gd name="T51" fmla="*/ 10 h 66"/>
                <a:gd name="T52" fmla="*/ 524 w 529"/>
                <a:gd name="T53" fmla="*/ 14 h 66"/>
                <a:gd name="T54" fmla="*/ 526 w 529"/>
                <a:gd name="T55" fmla="*/ 21 h 66"/>
                <a:gd name="T56" fmla="*/ 528 w 529"/>
                <a:gd name="T57" fmla="*/ 27 h 66"/>
                <a:gd name="T58" fmla="*/ 529 w 529"/>
                <a:gd name="T59" fmla="*/ 33 h 66"/>
                <a:gd name="T60" fmla="*/ 529 w 529"/>
                <a:gd name="T61" fmla="*/ 33 h 66"/>
                <a:gd name="T62" fmla="*/ 528 w 529"/>
                <a:gd name="T63" fmla="*/ 40 h 66"/>
                <a:gd name="T64" fmla="*/ 526 w 529"/>
                <a:gd name="T65" fmla="*/ 46 h 66"/>
                <a:gd name="T66" fmla="*/ 524 w 529"/>
                <a:gd name="T67" fmla="*/ 52 h 66"/>
                <a:gd name="T68" fmla="*/ 519 w 529"/>
                <a:gd name="T69" fmla="*/ 57 h 66"/>
                <a:gd name="T70" fmla="*/ 514 w 529"/>
                <a:gd name="T71" fmla="*/ 61 h 66"/>
                <a:gd name="T72" fmla="*/ 508 w 529"/>
                <a:gd name="T73" fmla="*/ 64 h 66"/>
                <a:gd name="T74" fmla="*/ 502 w 529"/>
                <a:gd name="T75" fmla="*/ 66 h 66"/>
                <a:gd name="T76" fmla="*/ 496 w 529"/>
                <a:gd name="T77" fmla="*/ 66 h 66"/>
                <a:gd name="T78" fmla="*/ 496 w 529"/>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9" h="66">
                  <a:moveTo>
                    <a:pt x="496" y="66"/>
                  </a:moveTo>
                  <a:lnTo>
                    <a:pt x="33" y="66"/>
                  </a:lnTo>
                  <a:lnTo>
                    <a:pt x="33" y="66"/>
                  </a:lnTo>
                  <a:lnTo>
                    <a:pt x="26" y="66"/>
                  </a:lnTo>
                  <a:lnTo>
                    <a:pt x="20" y="64"/>
                  </a:lnTo>
                  <a:lnTo>
                    <a:pt x="14" y="61"/>
                  </a:lnTo>
                  <a:lnTo>
                    <a:pt x="9" y="57"/>
                  </a:lnTo>
                  <a:lnTo>
                    <a:pt x="5" y="52"/>
                  </a:lnTo>
                  <a:lnTo>
                    <a:pt x="2" y="46"/>
                  </a:lnTo>
                  <a:lnTo>
                    <a:pt x="0" y="40"/>
                  </a:lnTo>
                  <a:lnTo>
                    <a:pt x="0" y="33"/>
                  </a:lnTo>
                  <a:lnTo>
                    <a:pt x="0" y="33"/>
                  </a:lnTo>
                  <a:lnTo>
                    <a:pt x="0" y="27"/>
                  </a:lnTo>
                  <a:lnTo>
                    <a:pt x="2" y="21"/>
                  </a:lnTo>
                  <a:lnTo>
                    <a:pt x="5" y="14"/>
                  </a:lnTo>
                  <a:lnTo>
                    <a:pt x="9" y="10"/>
                  </a:lnTo>
                  <a:lnTo>
                    <a:pt x="14" y="6"/>
                  </a:lnTo>
                  <a:lnTo>
                    <a:pt x="20" y="3"/>
                  </a:lnTo>
                  <a:lnTo>
                    <a:pt x="26" y="1"/>
                  </a:lnTo>
                  <a:lnTo>
                    <a:pt x="33" y="0"/>
                  </a:lnTo>
                  <a:lnTo>
                    <a:pt x="496" y="0"/>
                  </a:lnTo>
                  <a:lnTo>
                    <a:pt x="496" y="0"/>
                  </a:lnTo>
                  <a:lnTo>
                    <a:pt x="502" y="1"/>
                  </a:lnTo>
                  <a:lnTo>
                    <a:pt x="508" y="3"/>
                  </a:lnTo>
                  <a:lnTo>
                    <a:pt x="514" y="6"/>
                  </a:lnTo>
                  <a:lnTo>
                    <a:pt x="519" y="10"/>
                  </a:lnTo>
                  <a:lnTo>
                    <a:pt x="524" y="14"/>
                  </a:lnTo>
                  <a:lnTo>
                    <a:pt x="526" y="21"/>
                  </a:lnTo>
                  <a:lnTo>
                    <a:pt x="528" y="27"/>
                  </a:lnTo>
                  <a:lnTo>
                    <a:pt x="529" y="33"/>
                  </a:lnTo>
                  <a:lnTo>
                    <a:pt x="529" y="33"/>
                  </a:lnTo>
                  <a:lnTo>
                    <a:pt x="528" y="40"/>
                  </a:lnTo>
                  <a:lnTo>
                    <a:pt x="526" y="46"/>
                  </a:lnTo>
                  <a:lnTo>
                    <a:pt x="524" y="52"/>
                  </a:lnTo>
                  <a:lnTo>
                    <a:pt x="519" y="57"/>
                  </a:lnTo>
                  <a:lnTo>
                    <a:pt x="514" y="61"/>
                  </a:lnTo>
                  <a:lnTo>
                    <a:pt x="508" y="64"/>
                  </a:lnTo>
                  <a:lnTo>
                    <a:pt x="502" y="66"/>
                  </a:lnTo>
                  <a:lnTo>
                    <a:pt x="496" y="66"/>
                  </a:lnTo>
                  <a:lnTo>
                    <a:pt x="496" y="66"/>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79" name="Freeform 94">
              <a:extLst>
                <a:ext uri="{FF2B5EF4-FFF2-40B4-BE49-F238E27FC236}">
                  <a16:creationId xmlns:a16="http://schemas.microsoft.com/office/drawing/2014/main" id="{A2AF8571-CF21-6B21-AB7E-C50CB902D92E}"/>
                </a:ext>
              </a:extLst>
            </p:cNvPr>
            <p:cNvSpPr>
              <a:spLocks/>
            </p:cNvSpPr>
            <p:nvPr/>
          </p:nvSpPr>
          <p:spPr bwMode="auto">
            <a:xfrm>
              <a:off x="9419705" y="5025585"/>
              <a:ext cx="99711" cy="13120"/>
            </a:xfrm>
            <a:custGeom>
              <a:avLst/>
              <a:gdLst>
                <a:gd name="T0" fmla="*/ 496 w 529"/>
                <a:gd name="T1" fmla="*/ 67 h 67"/>
                <a:gd name="T2" fmla="*/ 33 w 529"/>
                <a:gd name="T3" fmla="*/ 67 h 67"/>
                <a:gd name="T4" fmla="*/ 33 w 529"/>
                <a:gd name="T5" fmla="*/ 67 h 67"/>
                <a:gd name="T6" fmla="*/ 26 w 529"/>
                <a:gd name="T7" fmla="*/ 67 h 67"/>
                <a:gd name="T8" fmla="*/ 20 w 529"/>
                <a:gd name="T9" fmla="*/ 64 h 67"/>
                <a:gd name="T10" fmla="*/ 14 w 529"/>
                <a:gd name="T11" fmla="*/ 61 h 67"/>
                <a:gd name="T12" fmla="*/ 9 w 529"/>
                <a:gd name="T13" fmla="*/ 57 h 67"/>
                <a:gd name="T14" fmla="*/ 5 w 529"/>
                <a:gd name="T15" fmla="*/ 52 h 67"/>
                <a:gd name="T16" fmla="*/ 2 w 529"/>
                <a:gd name="T17" fmla="*/ 47 h 67"/>
                <a:gd name="T18" fmla="*/ 0 w 529"/>
                <a:gd name="T19" fmla="*/ 41 h 67"/>
                <a:gd name="T20" fmla="*/ 0 w 529"/>
                <a:gd name="T21" fmla="*/ 33 h 67"/>
                <a:gd name="T22" fmla="*/ 0 w 529"/>
                <a:gd name="T23" fmla="*/ 33 h 67"/>
                <a:gd name="T24" fmla="*/ 0 w 529"/>
                <a:gd name="T25" fmla="*/ 27 h 67"/>
                <a:gd name="T26" fmla="*/ 2 w 529"/>
                <a:gd name="T27" fmla="*/ 21 h 67"/>
                <a:gd name="T28" fmla="*/ 5 w 529"/>
                <a:gd name="T29" fmla="*/ 15 h 67"/>
                <a:gd name="T30" fmla="*/ 9 w 529"/>
                <a:gd name="T31" fmla="*/ 11 h 67"/>
                <a:gd name="T32" fmla="*/ 14 w 529"/>
                <a:gd name="T33" fmla="*/ 6 h 67"/>
                <a:gd name="T34" fmla="*/ 20 w 529"/>
                <a:gd name="T35" fmla="*/ 3 h 67"/>
                <a:gd name="T36" fmla="*/ 26 w 529"/>
                <a:gd name="T37" fmla="*/ 1 h 67"/>
                <a:gd name="T38" fmla="*/ 33 w 529"/>
                <a:gd name="T39" fmla="*/ 0 h 67"/>
                <a:gd name="T40" fmla="*/ 496 w 529"/>
                <a:gd name="T41" fmla="*/ 0 h 67"/>
                <a:gd name="T42" fmla="*/ 496 w 529"/>
                <a:gd name="T43" fmla="*/ 0 h 67"/>
                <a:gd name="T44" fmla="*/ 502 w 529"/>
                <a:gd name="T45" fmla="*/ 1 h 67"/>
                <a:gd name="T46" fmla="*/ 508 w 529"/>
                <a:gd name="T47" fmla="*/ 3 h 67"/>
                <a:gd name="T48" fmla="*/ 514 w 529"/>
                <a:gd name="T49" fmla="*/ 6 h 67"/>
                <a:gd name="T50" fmla="*/ 519 w 529"/>
                <a:gd name="T51" fmla="*/ 11 h 67"/>
                <a:gd name="T52" fmla="*/ 524 w 529"/>
                <a:gd name="T53" fmla="*/ 15 h 67"/>
                <a:gd name="T54" fmla="*/ 526 w 529"/>
                <a:gd name="T55" fmla="*/ 21 h 67"/>
                <a:gd name="T56" fmla="*/ 528 w 529"/>
                <a:gd name="T57" fmla="*/ 27 h 67"/>
                <a:gd name="T58" fmla="*/ 529 w 529"/>
                <a:gd name="T59" fmla="*/ 33 h 67"/>
                <a:gd name="T60" fmla="*/ 529 w 529"/>
                <a:gd name="T61" fmla="*/ 33 h 67"/>
                <a:gd name="T62" fmla="*/ 528 w 529"/>
                <a:gd name="T63" fmla="*/ 41 h 67"/>
                <a:gd name="T64" fmla="*/ 526 w 529"/>
                <a:gd name="T65" fmla="*/ 47 h 67"/>
                <a:gd name="T66" fmla="*/ 524 w 529"/>
                <a:gd name="T67" fmla="*/ 52 h 67"/>
                <a:gd name="T68" fmla="*/ 519 w 529"/>
                <a:gd name="T69" fmla="*/ 57 h 67"/>
                <a:gd name="T70" fmla="*/ 514 w 529"/>
                <a:gd name="T71" fmla="*/ 61 h 67"/>
                <a:gd name="T72" fmla="*/ 508 w 529"/>
                <a:gd name="T73" fmla="*/ 64 h 67"/>
                <a:gd name="T74" fmla="*/ 502 w 529"/>
                <a:gd name="T75" fmla="*/ 67 h 67"/>
                <a:gd name="T76" fmla="*/ 496 w 529"/>
                <a:gd name="T77" fmla="*/ 67 h 67"/>
                <a:gd name="T78" fmla="*/ 496 w 529"/>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9" h="67">
                  <a:moveTo>
                    <a:pt x="496" y="67"/>
                  </a:moveTo>
                  <a:lnTo>
                    <a:pt x="33" y="67"/>
                  </a:lnTo>
                  <a:lnTo>
                    <a:pt x="33" y="67"/>
                  </a:lnTo>
                  <a:lnTo>
                    <a:pt x="26" y="67"/>
                  </a:lnTo>
                  <a:lnTo>
                    <a:pt x="20" y="64"/>
                  </a:lnTo>
                  <a:lnTo>
                    <a:pt x="14" y="61"/>
                  </a:lnTo>
                  <a:lnTo>
                    <a:pt x="9" y="57"/>
                  </a:lnTo>
                  <a:lnTo>
                    <a:pt x="5" y="52"/>
                  </a:lnTo>
                  <a:lnTo>
                    <a:pt x="2" y="47"/>
                  </a:lnTo>
                  <a:lnTo>
                    <a:pt x="0" y="41"/>
                  </a:lnTo>
                  <a:lnTo>
                    <a:pt x="0" y="33"/>
                  </a:lnTo>
                  <a:lnTo>
                    <a:pt x="0" y="33"/>
                  </a:lnTo>
                  <a:lnTo>
                    <a:pt x="0" y="27"/>
                  </a:lnTo>
                  <a:lnTo>
                    <a:pt x="2" y="21"/>
                  </a:lnTo>
                  <a:lnTo>
                    <a:pt x="5" y="15"/>
                  </a:lnTo>
                  <a:lnTo>
                    <a:pt x="9" y="11"/>
                  </a:lnTo>
                  <a:lnTo>
                    <a:pt x="14" y="6"/>
                  </a:lnTo>
                  <a:lnTo>
                    <a:pt x="20" y="3"/>
                  </a:lnTo>
                  <a:lnTo>
                    <a:pt x="26" y="1"/>
                  </a:lnTo>
                  <a:lnTo>
                    <a:pt x="33" y="0"/>
                  </a:lnTo>
                  <a:lnTo>
                    <a:pt x="496" y="0"/>
                  </a:lnTo>
                  <a:lnTo>
                    <a:pt x="496" y="0"/>
                  </a:lnTo>
                  <a:lnTo>
                    <a:pt x="502" y="1"/>
                  </a:lnTo>
                  <a:lnTo>
                    <a:pt x="508" y="3"/>
                  </a:lnTo>
                  <a:lnTo>
                    <a:pt x="514" y="6"/>
                  </a:lnTo>
                  <a:lnTo>
                    <a:pt x="519" y="11"/>
                  </a:lnTo>
                  <a:lnTo>
                    <a:pt x="524" y="15"/>
                  </a:lnTo>
                  <a:lnTo>
                    <a:pt x="526" y="21"/>
                  </a:lnTo>
                  <a:lnTo>
                    <a:pt x="528" y="27"/>
                  </a:lnTo>
                  <a:lnTo>
                    <a:pt x="529" y="33"/>
                  </a:lnTo>
                  <a:lnTo>
                    <a:pt x="529" y="33"/>
                  </a:lnTo>
                  <a:lnTo>
                    <a:pt x="528" y="41"/>
                  </a:lnTo>
                  <a:lnTo>
                    <a:pt x="526" y="47"/>
                  </a:lnTo>
                  <a:lnTo>
                    <a:pt x="524" y="52"/>
                  </a:lnTo>
                  <a:lnTo>
                    <a:pt x="519" y="57"/>
                  </a:lnTo>
                  <a:lnTo>
                    <a:pt x="514" y="61"/>
                  </a:lnTo>
                  <a:lnTo>
                    <a:pt x="508" y="64"/>
                  </a:lnTo>
                  <a:lnTo>
                    <a:pt x="502" y="67"/>
                  </a:lnTo>
                  <a:lnTo>
                    <a:pt x="496" y="67"/>
                  </a:lnTo>
                  <a:lnTo>
                    <a:pt x="496" y="67"/>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80" name="Freeform 95">
              <a:extLst>
                <a:ext uri="{FF2B5EF4-FFF2-40B4-BE49-F238E27FC236}">
                  <a16:creationId xmlns:a16="http://schemas.microsoft.com/office/drawing/2014/main" id="{907274A7-1AD4-B8BA-E644-5C643D08E2E8}"/>
                </a:ext>
              </a:extLst>
            </p:cNvPr>
            <p:cNvSpPr>
              <a:spLocks/>
            </p:cNvSpPr>
            <p:nvPr/>
          </p:nvSpPr>
          <p:spPr bwMode="auto">
            <a:xfrm>
              <a:off x="9344923" y="4802548"/>
              <a:ext cx="49855" cy="13120"/>
            </a:xfrm>
            <a:custGeom>
              <a:avLst/>
              <a:gdLst>
                <a:gd name="T0" fmla="*/ 231 w 264"/>
                <a:gd name="T1" fmla="*/ 66 h 66"/>
                <a:gd name="T2" fmla="*/ 33 w 264"/>
                <a:gd name="T3" fmla="*/ 66 h 66"/>
                <a:gd name="T4" fmla="*/ 33 w 264"/>
                <a:gd name="T5" fmla="*/ 66 h 66"/>
                <a:gd name="T6" fmla="*/ 26 w 264"/>
                <a:gd name="T7" fmla="*/ 65 h 66"/>
                <a:gd name="T8" fmla="*/ 20 w 264"/>
                <a:gd name="T9" fmla="*/ 64 h 66"/>
                <a:gd name="T10" fmla="*/ 14 w 264"/>
                <a:gd name="T11" fmla="*/ 61 h 66"/>
                <a:gd name="T12" fmla="*/ 10 w 264"/>
                <a:gd name="T13" fmla="*/ 57 h 66"/>
                <a:gd name="T14" fmla="*/ 6 w 264"/>
                <a:gd name="T15" fmla="*/ 52 h 66"/>
                <a:gd name="T16" fmla="*/ 3 w 264"/>
                <a:gd name="T17" fmla="*/ 46 h 66"/>
                <a:gd name="T18" fmla="*/ 1 w 264"/>
                <a:gd name="T19" fmla="*/ 40 h 66"/>
                <a:gd name="T20" fmla="*/ 0 w 264"/>
                <a:gd name="T21" fmla="*/ 33 h 66"/>
                <a:gd name="T22" fmla="*/ 0 w 264"/>
                <a:gd name="T23" fmla="*/ 33 h 66"/>
                <a:gd name="T24" fmla="*/ 1 w 264"/>
                <a:gd name="T25" fmla="*/ 27 h 66"/>
                <a:gd name="T26" fmla="*/ 3 w 264"/>
                <a:gd name="T27" fmla="*/ 21 h 66"/>
                <a:gd name="T28" fmla="*/ 6 w 264"/>
                <a:gd name="T29" fmla="*/ 14 h 66"/>
                <a:gd name="T30" fmla="*/ 10 w 264"/>
                <a:gd name="T31" fmla="*/ 9 h 66"/>
                <a:gd name="T32" fmla="*/ 14 w 264"/>
                <a:gd name="T33" fmla="*/ 6 h 66"/>
                <a:gd name="T34" fmla="*/ 20 w 264"/>
                <a:gd name="T35" fmla="*/ 3 h 66"/>
                <a:gd name="T36" fmla="*/ 26 w 264"/>
                <a:gd name="T37" fmla="*/ 1 h 66"/>
                <a:gd name="T38" fmla="*/ 33 w 264"/>
                <a:gd name="T39" fmla="*/ 0 h 66"/>
                <a:gd name="T40" fmla="*/ 231 w 264"/>
                <a:gd name="T41" fmla="*/ 0 h 66"/>
                <a:gd name="T42" fmla="*/ 231 w 264"/>
                <a:gd name="T43" fmla="*/ 0 h 66"/>
                <a:gd name="T44" fmla="*/ 238 w 264"/>
                <a:gd name="T45" fmla="*/ 1 h 66"/>
                <a:gd name="T46" fmla="*/ 244 w 264"/>
                <a:gd name="T47" fmla="*/ 3 h 66"/>
                <a:gd name="T48" fmla="*/ 250 w 264"/>
                <a:gd name="T49" fmla="*/ 6 h 66"/>
                <a:gd name="T50" fmla="*/ 255 w 264"/>
                <a:gd name="T51" fmla="*/ 9 h 66"/>
                <a:gd name="T52" fmla="*/ 258 w 264"/>
                <a:gd name="T53" fmla="*/ 14 h 66"/>
                <a:gd name="T54" fmla="*/ 261 w 264"/>
                <a:gd name="T55" fmla="*/ 21 h 66"/>
                <a:gd name="T56" fmla="*/ 263 w 264"/>
                <a:gd name="T57" fmla="*/ 27 h 66"/>
                <a:gd name="T58" fmla="*/ 264 w 264"/>
                <a:gd name="T59" fmla="*/ 33 h 66"/>
                <a:gd name="T60" fmla="*/ 264 w 264"/>
                <a:gd name="T61" fmla="*/ 33 h 66"/>
                <a:gd name="T62" fmla="*/ 263 w 264"/>
                <a:gd name="T63" fmla="*/ 40 h 66"/>
                <a:gd name="T64" fmla="*/ 261 w 264"/>
                <a:gd name="T65" fmla="*/ 46 h 66"/>
                <a:gd name="T66" fmla="*/ 258 w 264"/>
                <a:gd name="T67" fmla="*/ 52 h 66"/>
                <a:gd name="T68" fmla="*/ 255 w 264"/>
                <a:gd name="T69" fmla="*/ 57 h 66"/>
                <a:gd name="T70" fmla="*/ 250 w 264"/>
                <a:gd name="T71" fmla="*/ 61 h 66"/>
                <a:gd name="T72" fmla="*/ 244 w 264"/>
                <a:gd name="T73" fmla="*/ 64 h 66"/>
                <a:gd name="T74" fmla="*/ 238 w 264"/>
                <a:gd name="T75" fmla="*/ 65 h 66"/>
                <a:gd name="T76" fmla="*/ 231 w 264"/>
                <a:gd name="T77" fmla="*/ 66 h 66"/>
                <a:gd name="T78" fmla="*/ 231 w 264"/>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6">
                  <a:moveTo>
                    <a:pt x="231" y="66"/>
                  </a:moveTo>
                  <a:lnTo>
                    <a:pt x="33" y="66"/>
                  </a:lnTo>
                  <a:lnTo>
                    <a:pt x="33" y="66"/>
                  </a:lnTo>
                  <a:lnTo>
                    <a:pt x="26" y="65"/>
                  </a:lnTo>
                  <a:lnTo>
                    <a:pt x="20" y="64"/>
                  </a:lnTo>
                  <a:lnTo>
                    <a:pt x="14" y="61"/>
                  </a:lnTo>
                  <a:lnTo>
                    <a:pt x="10" y="57"/>
                  </a:lnTo>
                  <a:lnTo>
                    <a:pt x="6" y="52"/>
                  </a:lnTo>
                  <a:lnTo>
                    <a:pt x="3" y="46"/>
                  </a:lnTo>
                  <a:lnTo>
                    <a:pt x="1" y="40"/>
                  </a:lnTo>
                  <a:lnTo>
                    <a:pt x="0" y="33"/>
                  </a:lnTo>
                  <a:lnTo>
                    <a:pt x="0" y="33"/>
                  </a:lnTo>
                  <a:lnTo>
                    <a:pt x="1" y="27"/>
                  </a:lnTo>
                  <a:lnTo>
                    <a:pt x="3" y="21"/>
                  </a:lnTo>
                  <a:lnTo>
                    <a:pt x="6" y="14"/>
                  </a:lnTo>
                  <a:lnTo>
                    <a:pt x="10" y="9"/>
                  </a:lnTo>
                  <a:lnTo>
                    <a:pt x="14" y="6"/>
                  </a:lnTo>
                  <a:lnTo>
                    <a:pt x="20" y="3"/>
                  </a:lnTo>
                  <a:lnTo>
                    <a:pt x="26" y="1"/>
                  </a:lnTo>
                  <a:lnTo>
                    <a:pt x="33" y="0"/>
                  </a:lnTo>
                  <a:lnTo>
                    <a:pt x="231" y="0"/>
                  </a:lnTo>
                  <a:lnTo>
                    <a:pt x="231" y="0"/>
                  </a:lnTo>
                  <a:lnTo>
                    <a:pt x="238" y="1"/>
                  </a:lnTo>
                  <a:lnTo>
                    <a:pt x="244" y="3"/>
                  </a:lnTo>
                  <a:lnTo>
                    <a:pt x="250" y="6"/>
                  </a:lnTo>
                  <a:lnTo>
                    <a:pt x="255" y="9"/>
                  </a:lnTo>
                  <a:lnTo>
                    <a:pt x="258" y="14"/>
                  </a:lnTo>
                  <a:lnTo>
                    <a:pt x="261" y="21"/>
                  </a:lnTo>
                  <a:lnTo>
                    <a:pt x="263" y="27"/>
                  </a:lnTo>
                  <a:lnTo>
                    <a:pt x="264" y="33"/>
                  </a:lnTo>
                  <a:lnTo>
                    <a:pt x="264" y="33"/>
                  </a:lnTo>
                  <a:lnTo>
                    <a:pt x="263" y="40"/>
                  </a:lnTo>
                  <a:lnTo>
                    <a:pt x="261" y="46"/>
                  </a:lnTo>
                  <a:lnTo>
                    <a:pt x="258" y="52"/>
                  </a:lnTo>
                  <a:lnTo>
                    <a:pt x="255" y="57"/>
                  </a:lnTo>
                  <a:lnTo>
                    <a:pt x="250" y="61"/>
                  </a:lnTo>
                  <a:lnTo>
                    <a:pt x="244" y="64"/>
                  </a:lnTo>
                  <a:lnTo>
                    <a:pt x="238" y="65"/>
                  </a:lnTo>
                  <a:lnTo>
                    <a:pt x="231" y="66"/>
                  </a:lnTo>
                  <a:lnTo>
                    <a:pt x="231"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81" name="Freeform 96">
              <a:extLst>
                <a:ext uri="{FF2B5EF4-FFF2-40B4-BE49-F238E27FC236}">
                  <a16:creationId xmlns:a16="http://schemas.microsoft.com/office/drawing/2014/main" id="{476DCA1B-9ADD-95FE-0C2D-C9B24ECA3CC8}"/>
                </a:ext>
              </a:extLst>
            </p:cNvPr>
            <p:cNvSpPr>
              <a:spLocks/>
            </p:cNvSpPr>
            <p:nvPr/>
          </p:nvSpPr>
          <p:spPr bwMode="auto">
            <a:xfrm>
              <a:off x="9333114" y="4852403"/>
              <a:ext cx="74784" cy="13120"/>
            </a:xfrm>
            <a:custGeom>
              <a:avLst/>
              <a:gdLst>
                <a:gd name="T0" fmla="*/ 365 w 398"/>
                <a:gd name="T1" fmla="*/ 66 h 66"/>
                <a:gd name="T2" fmla="*/ 33 w 398"/>
                <a:gd name="T3" fmla="*/ 66 h 66"/>
                <a:gd name="T4" fmla="*/ 33 w 398"/>
                <a:gd name="T5" fmla="*/ 66 h 66"/>
                <a:gd name="T6" fmla="*/ 27 w 398"/>
                <a:gd name="T7" fmla="*/ 65 h 66"/>
                <a:gd name="T8" fmla="*/ 21 w 398"/>
                <a:gd name="T9" fmla="*/ 63 h 66"/>
                <a:gd name="T10" fmla="*/ 16 w 398"/>
                <a:gd name="T11" fmla="*/ 60 h 66"/>
                <a:gd name="T12" fmla="*/ 11 w 398"/>
                <a:gd name="T13" fmla="*/ 56 h 66"/>
                <a:gd name="T14" fmla="*/ 7 w 398"/>
                <a:gd name="T15" fmla="*/ 52 h 66"/>
                <a:gd name="T16" fmla="*/ 3 w 398"/>
                <a:gd name="T17" fmla="*/ 45 h 66"/>
                <a:gd name="T18" fmla="*/ 1 w 398"/>
                <a:gd name="T19" fmla="*/ 39 h 66"/>
                <a:gd name="T20" fmla="*/ 0 w 398"/>
                <a:gd name="T21" fmla="*/ 33 h 66"/>
                <a:gd name="T22" fmla="*/ 0 w 398"/>
                <a:gd name="T23" fmla="*/ 33 h 66"/>
                <a:gd name="T24" fmla="*/ 1 w 398"/>
                <a:gd name="T25" fmla="*/ 26 h 66"/>
                <a:gd name="T26" fmla="*/ 3 w 398"/>
                <a:gd name="T27" fmla="*/ 20 h 66"/>
                <a:gd name="T28" fmla="*/ 7 w 398"/>
                <a:gd name="T29" fmla="*/ 14 h 66"/>
                <a:gd name="T30" fmla="*/ 11 w 398"/>
                <a:gd name="T31" fmla="*/ 9 h 66"/>
                <a:gd name="T32" fmla="*/ 16 w 398"/>
                <a:gd name="T33" fmla="*/ 5 h 66"/>
                <a:gd name="T34" fmla="*/ 21 w 398"/>
                <a:gd name="T35" fmla="*/ 2 h 66"/>
                <a:gd name="T36" fmla="*/ 27 w 398"/>
                <a:gd name="T37" fmla="*/ 0 h 66"/>
                <a:gd name="T38" fmla="*/ 33 w 398"/>
                <a:gd name="T39" fmla="*/ 0 h 66"/>
                <a:gd name="T40" fmla="*/ 365 w 398"/>
                <a:gd name="T41" fmla="*/ 0 h 66"/>
                <a:gd name="T42" fmla="*/ 365 w 398"/>
                <a:gd name="T43" fmla="*/ 0 h 66"/>
                <a:gd name="T44" fmla="*/ 371 w 398"/>
                <a:gd name="T45" fmla="*/ 0 h 66"/>
                <a:gd name="T46" fmla="*/ 377 w 398"/>
                <a:gd name="T47" fmla="*/ 2 h 66"/>
                <a:gd name="T48" fmla="*/ 383 w 398"/>
                <a:gd name="T49" fmla="*/ 5 h 66"/>
                <a:gd name="T50" fmla="*/ 387 w 398"/>
                <a:gd name="T51" fmla="*/ 9 h 66"/>
                <a:gd name="T52" fmla="*/ 392 w 398"/>
                <a:gd name="T53" fmla="*/ 14 h 66"/>
                <a:gd name="T54" fmla="*/ 395 w 398"/>
                <a:gd name="T55" fmla="*/ 20 h 66"/>
                <a:gd name="T56" fmla="*/ 397 w 398"/>
                <a:gd name="T57" fmla="*/ 26 h 66"/>
                <a:gd name="T58" fmla="*/ 398 w 398"/>
                <a:gd name="T59" fmla="*/ 33 h 66"/>
                <a:gd name="T60" fmla="*/ 398 w 398"/>
                <a:gd name="T61" fmla="*/ 33 h 66"/>
                <a:gd name="T62" fmla="*/ 397 w 398"/>
                <a:gd name="T63" fmla="*/ 39 h 66"/>
                <a:gd name="T64" fmla="*/ 395 w 398"/>
                <a:gd name="T65" fmla="*/ 45 h 66"/>
                <a:gd name="T66" fmla="*/ 392 w 398"/>
                <a:gd name="T67" fmla="*/ 52 h 66"/>
                <a:gd name="T68" fmla="*/ 387 w 398"/>
                <a:gd name="T69" fmla="*/ 56 h 66"/>
                <a:gd name="T70" fmla="*/ 383 w 398"/>
                <a:gd name="T71" fmla="*/ 60 h 66"/>
                <a:gd name="T72" fmla="*/ 377 w 398"/>
                <a:gd name="T73" fmla="*/ 63 h 66"/>
                <a:gd name="T74" fmla="*/ 371 w 398"/>
                <a:gd name="T75" fmla="*/ 65 h 66"/>
                <a:gd name="T76" fmla="*/ 365 w 398"/>
                <a:gd name="T77" fmla="*/ 66 h 66"/>
                <a:gd name="T78" fmla="*/ 365 w 398"/>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6">
                  <a:moveTo>
                    <a:pt x="365" y="66"/>
                  </a:moveTo>
                  <a:lnTo>
                    <a:pt x="33" y="66"/>
                  </a:lnTo>
                  <a:lnTo>
                    <a:pt x="33" y="66"/>
                  </a:lnTo>
                  <a:lnTo>
                    <a:pt x="27" y="65"/>
                  </a:lnTo>
                  <a:lnTo>
                    <a:pt x="21" y="63"/>
                  </a:lnTo>
                  <a:lnTo>
                    <a:pt x="16" y="60"/>
                  </a:lnTo>
                  <a:lnTo>
                    <a:pt x="11" y="56"/>
                  </a:lnTo>
                  <a:lnTo>
                    <a:pt x="7" y="52"/>
                  </a:lnTo>
                  <a:lnTo>
                    <a:pt x="3" y="45"/>
                  </a:lnTo>
                  <a:lnTo>
                    <a:pt x="1" y="39"/>
                  </a:lnTo>
                  <a:lnTo>
                    <a:pt x="0" y="33"/>
                  </a:lnTo>
                  <a:lnTo>
                    <a:pt x="0" y="33"/>
                  </a:lnTo>
                  <a:lnTo>
                    <a:pt x="1" y="26"/>
                  </a:lnTo>
                  <a:lnTo>
                    <a:pt x="3" y="20"/>
                  </a:lnTo>
                  <a:lnTo>
                    <a:pt x="7" y="14"/>
                  </a:lnTo>
                  <a:lnTo>
                    <a:pt x="11" y="9"/>
                  </a:lnTo>
                  <a:lnTo>
                    <a:pt x="16" y="5"/>
                  </a:lnTo>
                  <a:lnTo>
                    <a:pt x="21" y="2"/>
                  </a:lnTo>
                  <a:lnTo>
                    <a:pt x="27" y="0"/>
                  </a:lnTo>
                  <a:lnTo>
                    <a:pt x="33" y="0"/>
                  </a:lnTo>
                  <a:lnTo>
                    <a:pt x="365" y="0"/>
                  </a:lnTo>
                  <a:lnTo>
                    <a:pt x="365" y="0"/>
                  </a:lnTo>
                  <a:lnTo>
                    <a:pt x="371" y="0"/>
                  </a:lnTo>
                  <a:lnTo>
                    <a:pt x="377" y="2"/>
                  </a:lnTo>
                  <a:lnTo>
                    <a:pt x="383" y="5"/>
                  </a:lnTo>
                  <a:lnTo>
                    <a:pt x="387" y="9"/>
                  </a:lnTo>
                  <a:lnTo>
                    <a:pt x="392" y="14"/>
                  </a:lnTo>
                  <a:lnTo>
                    <a:pt x="395" y="20"/>
                  </a:lnTo>
                  <a:lnTo>
                    <a:pt x="397" y="26"/>
                  </a:lnTo>
                  <a:lnTo>
                    <a:pt x="398" y="33"/>
                  </a:lnTo>
                  <a:lnTo>
                    <a:pt x="398" y="33"/>
                  </a:lnTo>
                  <a:lnTo>
                    <a:pt x="397" y="39"/>
                  </a:lnTo>
                  <a:lnTo>
                    <a:pt x="395" y="45"/>
                  </a:lnTo>
                  <a:lnTo>
                    <a:pt x="392" y="52"/>
                  </a:lnTo>
                  <a:lnTo>
                    <a:pt x="387" y="56"/>
                  </a:lnTo>
                  <a:lnTo>
                    <a:pt x="383" y="60"/>
                  </a:lnTo>
                  <a:lnTo>
                    <a:pt x="377" y="63"/>
                  </a:lnTo>
                  <a:lnTo>
                    <a:pt x="371" y="65"/>
                  </a:lnTo>
                  <a:lnTo>
                    <a:pt x="365" y="66"/>
                  </a:lnTo>
                  <a:lnTo>
                    <a:pt x="365"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82" name="Freeform 97">
              <a:extLst>
                <a:ext uri="{FF2B5EF4-FFF2-40B4-BE49-F238E27FC236}">
                  <a16:creationId xmlns:a16="http://schemas.microsoft.com/office/drawing/2014/main" id="{6E516AE5-D97A-1560-656C-4C3C2C2C0F1D}"/>
                </a:ext>
              </a:extLst>
            </p:cNvPr>
            <p:cNvSpPr>
              <a:spLocks/>
            </p:cNvSpPr>
            <p:nvPr/>
          </p:nvSpPr>
          <p:spPr bwMode="auto">
            <a:xfrm>
              <a:off x="9333114" y="4877331"/>
              <a:ext cx="74784" cy="11808"/>
            </a:xfrm>
            <a:custGeom>
              <a:avLst/>
              <a:gdLst>
                <a:gd name="T0" fmla="*/ 365 w 398"/>
                <a:gd name="T1" fmla="*/ 66 h 66"/>
                <a:gd name="T2" fmla="*/ 33 w 398"/>
                <a:gd name="T3" fmla="*/ 66 h 66"/>
                <a:gd name="T4" fmla="*/ 33 w 398"/>
                <a:gd name="T5" fmla="*/ 66 h 66"/>
                <a:gd name="T6" fmla="*/ 27 w 398"/>
                <a:gd name="T7" fmla="*/ 66 h 66"/>
                <a:gd name="T8" fmla="*/ 21 w 398"/>
                <a:gd name="T9" fmla="*/ 64 h 66"/>
                <a:gd name="T10" fmla="*/ 16 w 398"/>
                <a:gd name="T11" fmla="*/ 60 h 66"/>
                <a:gd name="T12" fmla="*/ 11 w 398"/>
                <a:gd name="T13" fmla="*/ 56 h 66"/>
                <a:gd name="T14" fmla="*/ 7 w 398"/>
                <a:gd name="T15" fmla="*/ 51 h 66"/>
                <a:gd name="T16" fmla="*/ 3 w 398"/>
                <a:gd name="T17" fmla="*/ 46 h 66"/>
                <a:gd name="T18" fmla="*/ 1 w 398"/>
                <a:gd name="T19" fmla="*/ 40 h 66"/>
                <a:gd name="T20" fmla="*/ 0 w 398"/>
                <a:gd name="T21" fmla="*/ 33 h 66"/>
                <a:gd name="T22" fmla="*/ 0 w 398"/>
                <a:gd name="T23" fmla="*/ 33 h 66"/>
                <a:gd name="T24" fmla="*/ 1 w 398"/>
                <a:gd name="T25" fmla="*/ 26 h 66"/>
                <a:gd name="T26" fmla="*/ 3 w 398"/>
                <a:gd name="T27" fmla="*/ 20 h 66"/>
                <a:gd name="T28" fmla="*/ 7 w 398"/>
                <a:gd name="T29" fmla="*/ 15 h 66"/>
                <a:gd name="T30" fmla="*/ 11 w 398"/>
                <a:gd name="T31" fmla="*/ 10 h 66"/>
                <a:gd name="T32" fmla="*/ 16 w 398"/>
                <a:gd name="T33" fmla="*/ 6 h 66"/>
                <a:gd name="T34" fmla="*/ 21 w 398"/>
                <a:gd name="T35" fmla="*/ 2 h 66"/>
                <a:gd name="T36" fmla="*/ 27 w 398"/>
                <a:gd name="T37" fmla="*/ 0 h 66"/>
                <a:gd name="T38" fmla="*/ 33 w 398"/>
                <a:gd name="T39" fmla="*/ 0 h 66"/>
                <a:gd name="T40" fmla="*/ 365 w 398"/>
                <a:gd name="T41" fmla="*/ 0 h 66"/>
                <a:gd name="T42" fmla="*/ 365 w 398"/>
                <a:gd name="T43" fmla="*/ 0 h 66"/>
                <a:gd name="T44" fmla="*/ 371 w 398"/>
                <a:gd name="T45" fmla="*/ 0 h 66"/>
                <a:gd name="T46" fmla="*/ 377 w 398"/>
                <a:gd name="T47" fmla="*/ 2 h 66"/>
                <a:gd name="T48" fmla="*/ 383 w 398"/>
                <a:gd name="T49" fmla="*/ 6 h 66"/>
                <a:gd name="T50" fmla="*/ 387 w 398"/>
                <a:gd name="T51" fmla="*/ 10 h 66"/>
                <a:gd name="T52" fmla="*/ 392 w 398"/>
                <a:gd name="T53" fmla="*/ 15 h 66"/>
                <a:gd name="T54" fmla="*/ 395 w 398"/>
                <a:gd name="T55" fmla="*/ 20 h 66"/>
                <a:gd name="T56" fmla="*/ 397 w 398"/>
                <a:gd name="T57" fmla="*/ 26 h 66"/>
                <a:gd name="T58" fmla="*/ 398 w 398"/>
                <a:gd name="T59" fmla="*/ 33 h 66"/>
                <a:gd name="T60" fmla="*/ 398 w 398"/>
                <a:gd name="T61" fmla="*/ 33 h 66"/>
                <a:gd name="T62" fmla="*/ 397 w 398"/>
                <a:gd name="T63" fmla="*/ 40 h 66"/>
                <a:gd name="T64" fmla="*/ 395 w 398"/>
                <a:gd name="T65" fmla="*/ 46 h 66"/>
                <a:gd name="T66" fmla="*/ 392 w 398"/>
                <a:gd name="T67" fmla="*/ 51 h 66"/>
                <a:gd name="T68" fmla="*/ 387 w 398"/>
                <a:gd name="T69" fmla="*/ 56 h 66"/>
                <a:gd name="T70" fmla="*/ 383 w 398"/>
                <a:gd name="T71" fmla="*/ 60 h 66"/>
                <a:gd name="T72" fmla="*/ 377 w 398"/>
                <a:gd name="T73" fmla="*/ 64 h 66"/>
                <a:gd name="T74" fmla="*/ 371 w 398"/>
                <a:gd name="T75" fmla="*/ 66 h 66"/>
                <a:gd name="T76" fmla="*/ 365 w 398"/>
                <a:gd name="T77" fmla="*/ 66 h 66"/>
                <a:gd name="T78" fmla="*/ 365 w 398"/>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6">
                  <a:moveTo>
                    <a:pt x="365" y="66"/>
                  </a:moveTo>
                  <a:lnTo>
                    <a:pt x="33" y="66"/>
                  </a:lnTo>
                  <a:lnTo>
                    <a:pt x="33" y="66"/>
                  </a:lnTo>
                  <a:lnTo>
                    <a:pt x="27" y="66"/>
                  </a:lnTo>
                  <a:lnTo>
                    <a:pt x="21" y="64"/>
                  </a:lnTo>
                  <a:lnTo>
                    <a:pt x="16" y="60"/>
                  </a:lnTo>
                  <a:lnTo>
                    <a:pt x="11" y="56"/>
                  </a:lnTo>
                  <a:lnTo>
                    <a:pt x="7" y="51"/>
                  </a:lnTo>
                  <a:lnTo>
                    <a:pt x="3" y="46"/>
                  </a:lnTo>
                  <a:lnTo>
                    <a:pt x="1" y="40"/>
                  </a:lnTo>
                  <a:lnTo>
                    <a:pt x="0" y="33"/>
                  </a:lnTo>
                  <a:lnTo>
                    <a:pt x="0" y="33"/>
                  </a:lnTo>
                  <a:lnTo>
                    <a:pt x="1" y="26"/>
                  </a:lnTo>
                  <a:lnTo>
                    <a:pt x="3" y="20"/>
                  </a:lnTo>
                  <a:lnTo>
                    <a:pt x="7" y="15"/>
                  </a:lnTo>
                  <a:lnTo>
                    <a:pt x="11" y="10"/>
                  </a:lnTo>
                  <a:lnTo>
                    <a:pt x="16" y="6"/>
                  </a:lnTo>
                  <a:lnTo>
                    <a:pt x="21" y="2"/>
                  </a:lnTo>
                  <a:lnTo>
                    <a:pt x="27" y="0"/>
                  </a:lnTo>
                  <a:lnTo>
                    <a:pt x="33" y="0"/>
                  </a:lnTo>
                  <a:lnTo>
                    <a:pt x="365" y="0"/>
                  </a:lnTo>
                  <a:lnTo>
                    <a:pt x="365" y="0"/>
                  </a:lnTo>
                  <a:lnTo>
                    <a:pt x="371" y="0"/>
                  </a:lnTo>
                  <a:lnTo>
                    <a:pt x="377" y="2"/>
                  </a:lnTo>
                  <a:lnTo>
                    <a:pt x="383" y="6"/>
                  </a:lnTo>
                  <a:lnTo>
                    <a:pt x="387" y="10"/>
                  </a:lnTo>
                  <a:lnTo>
                    <a:pt x="392" y="15"/>
                  </a:lnTo>
                  <a:lnTo>
                    <a:pt x="395" y="20"/>
                  </a:lnTo>
                  <a:lnTo>
                    <a:pt x="397" y="26"/>
                  </a:lnTo>
                  <a:lnTo>
                    <a:pt x="398" y="33"/>
                  </a:lnTo>
                  <a:lnTo>
                    <a:pt x="398" y="33"/>
                  </a:lnTo>
                  <a:lnTo>
                    <a:pt x="397" y="40"/>
                  </a:lnTo>
                  <a:lnTo>
                    <a:pt x="395" y="46"/>
                  </a:lnTo>
                  <a:lnTo>
                    <a:pt x="392" y="51"/>
                  </a:lnTo>
                  <a:lnTo>
                    <a:pt x="387" y="56"/>
                  </a:lnTo>
                  <a:lnTo>
                    <a:pt x="383" y="60"/>
                  </a:lnTo>
                  <a:lnTo>
                    <a:pt x="377" y="64"/>
                  </a:lnTo>
                  <a:lnTo>
                    <a:pt x="371" y="66"/>
                  </a:lnTo>
                  <a:lnTo>
                    <a:pt x="365" y="66"/>
                  </a:lnTo>
                  <a:lnTo>
                    <a:pt x="365"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83" name="Freeform 98">
              <a:extLst>
                <a:ext uri="{FF2B5EF4-FFF2-40B4-BE49-F238E27FC236}">
                  <a16:creationId xmlns:a16="http://schemas.microsoft.com/office/drawing/2014/main" id="{FD07558B-414A-A71F-478A-0C4410EF935F}"/>
                </a:ext>
              </a:extLst>
            </p:cNvPr>
            <p:cNvSpPr>
              <a:spLocks/>
            </p:cNvSpPr>
            <p:nvPr/>
          </p:nvSpPr>
          <p:spPr bwMode="auto">
            <a:xfrm>
              <a:off x="9333114" y="4902259"/>
              <a:ext cx="74784" cy="11808"/>
            </a:xfrm>
            <a:custGeom>
              <a:avLst/>
              <a:gdLst>
                <a:gd name="T0" fmla="*/ 365 w 398"/>
                <a:gd name="T1" fmla="*/ 66 h 66"/>
                <a:gd name="T2" fmla="*/ 33 w 398"/>
                <a:gd name="T3" fmla="*/ 66 h 66"/>
                <a:gd name="T4" fmla="*/ 33 w 398"/>
                <a:gd name="T5" fmla="*/ 66 h 66"/>
                <a:gd name="T6" fmla="*/ 27 w 398"/>
                <a:gd name="T7" fmla="*/ 66 h 66"/>
                <a:gd name="T8" fmla="*/ 21 w 398"/>
                <a:gd name="T9" fmla="*/ 64 h 66"/>
                <a:gd name="T10" fmla="*/ 16 w 398"/>
                <a:gd name="T11" fmla="*/ 61 h 66"/>
                <a:gd name="T12" fmla="*/ 11 w 398"/>
                <a:gd name="T13" fmla="*/ 57 h 66"/>
                <a:gd name="T14" fmla="*/ 7 w 398"/>
                <a:gd name="T15" fmla="*/ 52 h 66"/>
                <a:gd name="T16" fmla="*/ 3 w 398"/>
                <a:gd name="T17" fmla="*/ 46 h 66"/>
                <a:gd name="T18" fmla="*/ 1 w 398"/>
                <a:gd name="T19" fmla="*/ 40 h 66"/>
                <a:gd name="T20" fmla="*/ 0 w 398"/>
                <a:gd name="T21" fmla="*/ 33 h 66"/>
                <a:gd name="T22" fmla="*/ 0 w 398"/>
                <a:gd name="T23" fmla="*/ 33 h 66"/>
                <a:gd name="T24" fmla="*/ 1 w 398"/>
                <a:gd name="T25" fmla="*/ 27 h 66"/>
                <a:gd name="T26" fmla="*/ 3 w 398"/>
                <a:gd name="T27" fmla="*/ 21 h 66"/>
                <a:gd name="T28" fmla="*/ 7 w 398"/>
                <a:gd name="T29" fmla="*/ 14 h 66"/>
                <a:gd name="T30" fmla="*/ 11 w 398"/>
                <a:gd name="T31" fmla="*/ 10 h 66"/>
                <a:gd name="T32" fmla="*/ 16 w 398"/>
                <a:gd name="T33" fmla="*/ 6 h 66"/>
                <a:gd name="T34" fmla="*/ 21 w 398"/>
                <a:gd name="T35" fmla="*/ 3 h 66"/>
                <a:gd name="T36" fmla="*/ 27 w 398"/>
                <a:gd name="T37" fmla="*/ 1 h 66"/>
                <a:gd name="T38" fmla="*/ 33 w 398"/>
                <a:gd name="T39" fmla="*/ 0 h 66"/>
                <a:gd name="T40" fmla="*/ 365 w 398"/>
                <a:gd name="T41" fmla="*/ 0 h 66"/>
                <a:gd name="T42" fmla="*/ 365 w 398"/>
                <a:gd name="T43" fmla="*/ 0 h 66"/>
                <a:gd name="T44" fmla="*/ 371 w 398"/>
                <a:gd name="T45" fmla="*/ 1 h 66"/>
                <a:gd name="T46" fmla="*/ 377 w 398"/>
                <a:gd name="T47" fmla="*/ 3 h 66"/>
                <a:gd name="T48" fmla="*/ 383 w 398"/>
                <a:gd name="T49" fmla="*/ 6 h 66"/>
                <a:gd name="T50" fmla="*/ 387 w 398"/>
                <a:gd name="T51" fmla="*/ 10 h 66"/>
                <a:gd name="T52" fmla="*/ 392 w 398"/>
                <a:gd name="T53" fmla="*/ 14 h 66"/>
                <a:gd name="T54" fmla="*/ 395 w 398"/>
                <a:gd name="T55" fmla="*/ 21 h 66"/>
                <a:gd name="T56" fmla="*/ 397 w 398"/>
                <a:gd name="T57" fmla="*/ 27 h 66"/>
                <a:gd name="T58" fmla="*/ 398 w 398"/>
                <a:gd name="T59" fmla="*/ 33 h 66"/>
                <a:gd name="T60" fmla="*/ 398 w 398"/>
                <a:gd name="T61" fmla="*/ 33 h 66"/>
                <a:gd name="T62" fmla="*/ 397 w 398"/>
                <a:gd name="T63" fmla="*/ 40 h 66"/>
                <a:gd name="T64" fmla="*/ 395 w 398"/>
                <a:gd name="T65" fmla="*/ 46 h 66"/>
                <a:gd name="T66" fmla="*/ 392 w 398"/>
                <a:gd name="T67" fmla="*/ 52 h 66"/>
                <a:gd name="T68" fmla="*/ 387 w 398"/>
                <a:gd name="T69" fmla="*/ 57 h 66"/>
                <a:gd name="T70" fmla="*/ 383 w 398"/>
                <a:gd name="T71" fmla="*/ 61 h 66"/>
                <a:gd name="T72" fmla="*/ 377 w 398"/>
                <a:gd name="T73" fmla="*/ 64 h 66"/>
                <a:gd name="T74" fmla="*/ 371 w 398"/>
                <a:gd name="T75" fmla="*/ 66 h 66"/>
                <a:gd name="T76" fmla="*/ 365 w 398"/>
                <a:gd name="T77" fmla="*/ 66 h 66"/>
                <a:gd name="T78" fmla="*/ 365 w 398"/>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6">
                  <a:moveTo>
                    <a:pt x="365" y="66"/>
                  </a:moveTo>
                  <a:lnTo>
                    <a:pt x="33" y="66"/>
                  </a:lnTo>
                  <a:lnTo>
                    <a:pt x="33" y="66"/>
                  </a:lnTo>
                  <a:lnTo>
                    <a:pt x="27" y="66"/>
                  </a:lnTo>
                  <a:lnTo>
                    <a:pt x="21" y="64"/>
                  </a:lnTo>
                  <a:lnTo>
                    <a:pt x="16" y="61"/>
                  </a:lnTo>
                  <a:lnTo>
                    <a:pt x="11" y="57"/>
                  </a:lnTo>
                  <a:lnTo>
                    <a:pt x="7" y="52"/>
                  </a:lnTo>
                  <a:lnTo>
                    <a:pt x="3" y="46"/>
                  </a:lnTo>
                  <a:lnTo>
                    <a:pt x="1" y="40"/>
                  </a:lnTo>
                  <a:lnTo>
                    <a:pt x="0" y="33"/>
                  </a:lnTo>
                  <a:lnTo>
                    <a:pt x="0" y="33"/>
                  </a:lnTo>
                  <a:lnTo>
                    <a:pt x="1" y="27"/>
                  </a:lnTo>
                  <a:lnTo>
                    <a:pt x="3" y="21"/>
                  </a:lnTo>
                  <a:lnTo>
                    <a:pt x="7" y="14"/>
                  </a:lnTo>
                  <a:lnTo>
                    <a:pt x="11" y="10"/>
                  </a:lnTo>
                  <a:lnTo>
                    <a:pt x="16" y="6"/>
                  </a:lnTo>
                  <a:lnTo>
                    <a:pt x="21" y="3"/>
                  </a:lnTo>
                  <a:lnTo>
                    <a:pt x="27" y="1"/>
                  </a:lnTo>
                  <a:lnTo>
                    <a:pt x="33" y="0"/>
                  </a:lnTo>
                  <a:lnTo>
                    <a:pt x="365" y="0"/>
                  </a:lnTo>
                  <a:lnTo>
                    <a:pt x="365" y="0"/>
                  </a:lnTo>
                  <a:lnTo>
                    <a:pt x="371" y="1"/>
                  </a:lnTo>
                  <a:lnTo>
                    <a:pt x="377" y="3"/>
                  </a:lnTo>
                  <a:lnTo>
                    <a:pt x="383" y="6"/>
                  </a:lnTo>
                  <a:lnTo>
                    <a:pt x="387" y="10"/>
                  </a:lnTo>
                  <a:lnTo>
                    <a:pt x="392" y="14"/>
                  </a:lnTo>
                  <a:lnTo>
                    <a:pt x="395" y="21"/>
                  </a:lnTo>
                  <a:lnTo>
                    <a:pt x="397" y="27"/>
                  </a:lnTo>
                  <a:lnTo>
                    <a:pt x="398" y="33"/>
                  </a:lnTo>
                  <a:lnTo>
                    <a:pt x="398" y="33"/>
                  </a:lnTo>
                  <a:lnTo>
                    <a:pt x="397" y="40"/>
                  </a:lnTo>
                  <a:lnTo>
                    <a:pt x="395" y="46"/>
                  </a:lnTo>
                  <a:lnTo>
                    <a:pt x="392" y="52"/>
                  </a:lnTo>
                  <a:lnTo>
                    <a:pt x="387" y="57"/>
                  </a:lnTo>
                  <a:lnTo>
                    <a:pt x="383" y="61"/>
                  </a:lnTo>
                  <a:lnTo>
                    <a:pt x="377" y="64"/>
                  </a:lnTo>
                  <a:lnTo>
                    <a:pt x="371" y="66"/>
                  </a:lnTo>
                  <a:lnTo>
                    <a:pt x="365" y="66"/>
                  </a:lnTo>
                  <a:lnTo>
                    <a:pt x="365"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84" name="Freeform 99">
              <a:extLst>
                <a:ext uri="{FF2B5EF4-FFF2-40B4-BE49-F238E27FC236}">
                  <a16:creationId xmlns:a16="http://schemas.microsoft.com/office/drawing/2014/main" id="{22D3CBE1-5DBF-9EC3-E2D1-9626B3F36769}"/>
                </a:ext>
              </a:extLst>
            </p:cNvPr>
            <p:cNvSpPr>
              <a:spLocks/>
            </p:cNvSpPr>
            <p:nvPr/>
          </p:nvSpPr>
          <p:spPr bwMode="auto">
            <a:xfrm>
              <a:off x="9333114" y="4927187"/>
              <a:ext cx="74784" cy="11808"/>
            </a:xfrm>
            <a:custGeom>
              <a:avLst/>
              <a:gdLst>
                <a:gd name="T0" fmla="*/ 365 w 398"/>
                <a:gd name="T1" fmla="*/ 67 h 67"/>
                <a:gd name="T2" fmla="*/ 33 w 398"/>
                <a:gd name="T3" fmla="*/ 67 h 67"/>
                <a:gd name="T4" fmla="*/ 33 w 398"/>
                <a:gd name="T5" fmla="*/ 67 h 67"/>
                <a:gd name="T6" fmla="*/ 27 w 398"/>
                <a:gd name="T7" fmla="*/ 66 h 67"/>
                <a:gd name="T8" fmla="*/ 21 w 398"/>
                <a:gd name="T9" fmla="*/ 65 h 67"/>
                <a:gd name="T10" fmla="*/ 16 w 398"/>
                <a:gd name="T11" fmla="*/ 61 h 67"/>
                <a:gd name="T12" fmla="*/ 11 w 398"/>
                <a:gd name="T13" fmla="*/ 57 h 67"/>
                <a:gd name="T14" fmla="*/ 7 w 398"/>
                <a:gd name="T15" fmla="*/ 52 h 67"/>
                <a:gd name="T16" fmla="*/ 3 w 398"/>
                <a:gd name="T17" fmla="*/ 47 h 67"/>
                <a:gd name="T18" fmla="*/ 1 w 398"/>
                <a:gd name="T19" fmla="*/ 41 h 67"/>
                <a:gd name="T20" fmla="*/ 0 w 398"/>
                <a:gd name="T21" fmla="*/ 33 h 67"/>
                <a:gd name="T22" fmla="*/ 0 w 398"/>
                <a:gd name="T23" fmla="*/ 33 h 67"/>
                <a:gd name="T24" fmla="*/ 1 w 398"/>
                <a:gd name="T25" fmla="*/ 27 h 67"/>
                <a:gd name="T26" fmla="*/ 3 w 398"/>
                <a:gd name="T27" fmla="*/ 21 h 67"/>
                <a:gd name="T28" fmla="*/ 7 w 398"/>
                <a:gd name="T29" fmla="*/ 15 h 67"/>
                <a:gd name="T30" fmla="*/ 11 w 398"/>
                <a:gd name="T31" fmla="*/ 11 h 67"/>
                <a:gd name="T32" fmla="*/ 16 w 398"/>
                <a:gd name="T33" fmla="*/ 7 h 67"/>
                <a:gd name="T34" fmla="*/ 21 w 398"/>
                <a:gd name="T35" fmla="*/ 3 h 67"/>
                <a:gd name="T36" fmla="*/ 27 w 398"/>
                <a:gd name="T37" fmla="*/ 1 h 67"/>
                <a:gd name="T38" fmla="*/ 33 w 398"/>
                <a:gd name="T39" fmla="*/ 0 h 67"/>
                <a:gd name="T40" fmla="*/ 365 w 398"/>
                <a:gd name="T41" fmla="*/ 0 h 67"/>
                <a:gd name="T42" fmla="*/ 365 w 398"/>
                <a:gd name="T43" fmla="*/ 0 h 67"/>
                <a:gd name="T44" fmla="*/ 371 w 398"/>
                <a:gd name="T45" fmla="*/ 1 h 67"/>
                <a:gd name="T46" fmla="*/ 377 w 398"/>
                <a:gd name="T47" fmla="*/ 3 h 67"/>
                <a:gd name="T48" fmla="*/ 383 w 398"/>
                <a:gd name="T49" fmla="*/ 7 h 67"/>
                <a:gd name="T50" fmla="*/ 387 w 398"/>
                <a:gd name="T51" fmla="*/ 11 h 67"/>
                <a:gd name="T52" fmla="*/ 392 w 398"/>
                <a:gd name="T53" fmla="*/ 15 h 67"/>
                <a:gd name="T54" fmla="*/ 395 w 398"/>
                <a:gd name="T55" fmla="*/ 21 h 67"/>
                <a:gd name="T56" fmla="*/ 397 w 398"/>
                <a:gd name="T57" fmla="*/ 27 h 67"/>
                <a:gd name="T58" fmla="*/ 398 w 398"/>
                <a:gd name="T59" fmla="*/ 33 h 67"/>
                <a:gd name="T60" fmla="*/ 398 w 398"/>
                <a:gd name="T61" fmla="*/ 33 h 67"/>
                <a:gd name="T62" fmla="*/ 397 w 398"/>
                <a:gd name="T63" fmla="*/ 41 h 67"/>
                <a:gd name="T64" fmla="*/ 395 w 398"/>
                <a:gd name="T65" fmla="*/ 47 h 67"/>
                <a:gd name="T66" fmla="*/ 392 w 398"/>
                <a:gd name="T67" fmla="*/ 52 h 67"/>
                <a:gd name="T68" fmla="*/ 387 w 398"/>
                <a:gd name="T69" fmla="*/ 57 h 67"/>
                <a:gd name="T70" fmla="*/ 383 w 398"/>
                <a:gd name="T71" fmla="*/ 61 h 67"/>
                <a:gd name="T72" fmla="*/ 377 w 398"/>
                <a:gd name="T73" fmla="*/ 65 h 67"/>
                <a:gd name="T74" fmla="*/ 371 w 398"/>
                <a:gd name="T75" fmla="*/ 66 h 67"/>
                <a:gd name="T76" fmla="*/ 365 w 398"/>
                <a:gd name="T77" fmla="*/ 67 h 67"/>
                <a:gd name="T78" fmla="*/ 365 w 39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7">
                  <a:moveTo>
                    <a:pt x="365" y="67"/>
                  </a:moveTo>
                  <a:lnTo>
                    <a:pt x="33" y="67"/>
                  </a:lnTo>
                  <a:lnTo>
                    <a:pt x="33" y="67"/>
                  </a:lnTo>
                  <a:lnTo>
                    <a:pt x="27" y="66"/>
                  </a:lnTo>
                  <a:lnTo>
                    <a:pt x="21" y="65"/>
                  </a:lnTo>
                  <a:lnTo>
                    <a:pt x="16" y="61"/>
                  </a:lnTo>
                  <a:lnTo>
                    <a:pt x="11" y="57"/>
                  </a:lnTo>
                  <a:lnTo>
                    <a:pt x="7" y="52"/>
                  </a:lnTo>
                  <a:lnTo>
                    <a:pt x="3" y="47"/>
                  </a:lnTo>
                  <a:lnTo>
                    <a:pt x="1" y="41"/>
                  </a:lnTo>
                  <a:lnTo>
                    <a:pt x="0" y="33"/>
                  </a:lnTo>
                  <a:lnTo>
                    <a:pt x="0" y="33"/>
                  </a:lnTo>
                  <a:lnTo>
                    <a:pt x="1" y="27"/>
                  </a:lnTo>
                  <a:lnTo>
                    <a:pt x="3" y="21"/>
                  </a:lnTo>
                  <a:lnTo>
                    <a:pt x="7" y="15"/>
                  </a:lnTo>
                  <a:lnTo>
                    <a:pt x="11" y="11"/>
                  </a:lnTo>
                  <a:lnTo>
                    <a:pt x="16" y="7"/>
                  </a:lnTo>
                  <a:lnTo>
                    <a:pt x="21" y="3"/>
                  </a:lnTo>
                  <a:lnTo>
                    <a:pt x="27" y="1"/>
                  </a:lnTo>
                  <a:lnTo>
                    <a:pt x="33" y="0"/>
                  </a:lnTo>
                  <a:lnTo>
                    <a:pt x="365" y="0"/>
                  </a:lnTo>
                  <a:lnTo>
                    <a:pt x="365" y="0"/>
                  </a:lnTo>
                  <a:lnTo>
                    <a:pt x="371" y="1"/>
                  </a:lnTo>
                  <a:lnTo>
                    <a:pt x="377" y="3"/>
                  </a:lnTo>
                  <a:lnTo>
                    <a:pt x="383" y="7"/>
                  </a:lnTo>
                  <a:lnTo>
                    <a:pt x="387" y="11"/>
                  </a:lnTo>
                  <a:lnTo>
                    <a:pt x="392" y="15"/>
                  </a:lnTo>
                  <a:lnTo>
                    <a:pt x="395" y="21"/>
                  </a:lnTo>
                  <a:lnTo>
                    <a:pt x="397" y="27"/>
                  </a:lnTo>
                  <a:lnTo>
                    <a:pt x="398" y="33"/>
                  </a:lnTo>
                  <a:lnTo>
                    <a:pt x="398" y="33"/>
                  </a:lnTo>
                  <a:lnTo>
                    <a:pt x="397" y="41"/>
                  </a:lnTo>
                  <a:lnTo>
                    <a:pt x="395" y="47"/>
                  </a:lnTo>
                  <a:lnTo>
                    <a:pt x="392" y="52"/>
                  </a:lnTo>
                  <a:lnTo>
                    <a:pt x="387" y="57"/>
                  </a:lnTo>
                  <a:lnTo>
                    <a:pt x="383" y="61"/>
                  </a:lnTo>
                  <a:lnTo>
                    <a:pt x="377" y="65"/>
                  </a:lnTo>
                  <a:lnTo>
                    <a:pt x="371" y="66"/>
                  </a:lnTo>
                  <a:lnTo>
                    <a:pt x="365" y="67"/>
                  </a:lnTo>
                  <a:lnTo>
                    <a:pt x="365" y="67"/>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85" name="Freeform 100">
              <a:extLst>
                <a:ext uri="{FF2B5EF4-FFF2-40B4-BE49-F238E27FC236}">
                  <a16:creationId xmlns:a16="http://schemas.microsoft.com/office/drawing/2014/main" id="{4365B5EC-46C3-070E-58E3-5B0DA12738F8}"/>
                </a:ext>
              </a:extLst>
            </p:cNvPr>
            <p:cNvSpPr>
              <a:spLocks/>
            </p:cNvSpPr>
            <p:nvPr/>
          </p:nvSpPr>
          <p:spPr bwMode="auto">
            <a:xfrm>
              <a:off x="9333114" y="4952114"/>
              <a:ext cx="74784" cy="11808"/>
            </a:xfrm>
            <a:custGeom>
              <a:avLst/>
              <a:gdLst>
                <a:gd name="T0" fmla="*/ 365 w 398"/>
                <a:gd name="T1" fmla="*/ 66 h 66"/>
                <a:gd name="T2" fmla="*/ 33 w 398"/>
                <a:gd name="T3" fmla="*/ 66 h 66"/>
                <a:gd name="T4" fmla="*/ 33 w 398"/>
                <a:gd name="T5" fmla="*/ 66 h 66"/>
                <a:gd name="T6" fmla="*/ 27 w 398"/>
                <a:gd name="T7" fmla="*/ 65 h 66"/>
                <a:gd name="T8" fmla="*/ 21 w 398"/>
                <a:gd name="T9" fmla="*/ 63 h 66"/>
                <a:gd name="T10" fmla="*/ 16 w 398"/>
                <a:gd name="T11" fmla="*/ 60 h 66"/>
                <a:gd name="T12" fmla="*/ 11 w 398"/>
                <a:gd name="T13" fmla="*/ 57 h 66"/>
                <a:gd name="T14" fmla="*/ 7 w 398"/>
                <a:gd name="T15" fmla="*/ 52 h 66"/>
                <a:gd name="T16" fmla="*/ 3 w 398"/>
                <a:gd name="T17" fmla="*/ 45 h 66"/>
                <a:gd name="T18" fmla="*/ 1 w 398"/>
                <a:gd name="T19" fmla="*/ 39 h 66"/>
                <a:gd name="T20" fmla="*/ 0 w 398"/>
                <a:gd name="T21" fmla="*/ 33 h 66"/>
                <a:gd name="T22" fmla="*/ 0 w 398"/>
                <a:gd name="T23" fmla="*/ 33 h 66"/>
                <a:gd name="T24" fmla="*/ 1 w 398"/>
                <a:gd name="T25" fmla="*/ 26 h 66"/>
                <a:gd name="T26" fmla="*/ 3 w 398"/>
                <a:gd name="T27" fmla="*/ 19 h 66"/>
                <a:gd name="T28" fmla="*/ 7 w 398"/>
                <a:gd name="T29" fmla="*/ 14 h 66"/>
                <a:gd name="T30" fmla="*/ 11 w 398"/>
                <a:gd name="T31" fmla="*/ 9 h 66"/>
                <a:gd name="T32" fmla="*/ 16 w 398"/>
                <a:gd name="T33" fmla="*/ 5 h 66"/>
                <a:gd name="T34" fmla="*/ 21 w 398"/>
                <a:gd name="T35" fmla="*/ 2 h 66"/>
                <a:gd name="T36" fmla="*/ 27 w 398"/>
                <a:gd name="T37" fmla="*/ 1 h 66"/>
                <a:gd name="T38" fmla="*/ 33 w 398"/>
                <a:gd name="T39" fmla="*/ 0 h 66"/>
                <a:gd name="T40" fmla="*/ 365 w 398"/>
                <a:gd name="T41" fmla="*/ 0 h 66"/>
                <a:gd name="T42" fmla="*/ 365 w 398"/>
                <a:gd name="T43" fmla="*/ 0 h 66"/>
                <a:gd name="T44" fmla="*/ 371 w 398"/>
                <a:gd name="T45" fmla="*/ 1 h 66"/>
                <a:gd name="T46" fmla="*/ 377 w 398"/>
                <a:gd name="T47" fmla="*/ 2 h 66"/>
                <a:gd name="T48" fmla="*/ 383 w 398"/>
                <a:gd name="T49" fmla="*/ 5 h 66"/>
                <a:gd name="T50" fmla="*/ 387 w 398"/>
                <a:gd name="T51" fmla="*/ 9 h 66"/>
                <a:gd name="T52" fmla="*/ 392 w 398"/>
                <a:gd name="T53" fmla="*/ 14 h 66"/>
                <a:gd name="T54" fmla="*/ 395 w 398"/>
                <a:gd name="T55" fmla="*/ 19 h 66"/>
                <a:gd name="T56" fmla="*/ 397 w 398"/>
                <a:gd name="T57" fmla="*/ 26 h 66"/>
                <a:gd name="T58" fmla="*/ 398 w 398"/>
                <a:gd name="T59" fmla="*/ 33 h 66"/>
                <a:gd name="T60" fmla="*/ 398 w 398"/>
                <a:gd name="T61" fmla="*/ 33 h 66"/>
                <a:gd name="T62" fmla="*/ 397 w 398"/>
                <a:gd name="T63" fmla="*/ 39 h 66"/>
                <a:gd name="T64" fmla="*/ 395 w 398"/>
                <a:gd name="T65" fmla="*/ 45 h 66"/>
                <a:gd name="T66" fmla="*/ 392 w 398"/>
                <a:gd name="T67" fmla="*/ 52 h 66"/>
                <a:gd name="T68" fmla="*/ 387 w 398"/>
                <a:gd name="T69" fmla="*/ 57 h 66"/>
                <a:gd name="T70" fmla="*/ 383 w 398"/>
                <a:gd name="T71" fmla="*/ 60 h 66"/>
                <a:gd name="T72" fmla="*/ 377 w 398"/>
                <a:gd name="T73" fmla="*/ 63 h 66"/>
                <a:gd name="T74" fmla="*/ 371 w 398"/>
                <a:gd name="T75" fmla="*/ 65 h 66"/>
                <a:gd name="T76" fmla="*/ 365 w 398"/>
                <a:gd name="T77" fmla="*/ 66 h 66"/>
                <a:gd name="T78" fmla="*/ 365 w 398"/>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6">
                  <a:moveTo>
                    <a:pt x="365" y="66"/>
                  </a:moveTo>
                  <a:lnTo>
                    <a:pt x="33" y="66"/>
                  </a:lnTo>
                  <a:lnTo>
                    <a:pt x="33" y="66"/>
                  </a:lnTo>
                  <a:lnTo>
                    <a:pt x="27" y="65"/>
                  </a:lnTo>
                  <a:lnTo>
                    <a:pt x="21" y="63"/>
                  </a:lnTo>
                  <a:lnTo>
                    <a:pt x="16" y="60"/>
                  </a:lnTo>
                  <a:lnTo>
                    <a:pt x="11" y="57"/>
                  </a:lnTo>
                  <a:lnTo>
                    <a:pt x="7" y="52"/>
                  </a:lnTo>
                  <a:lnTo>
                    <a:pt x="3" y="45"/>
                  </a:lnTo>
                  <a:lnTo>
                    <a:pt x="1" y="39"/>
                  </a:lnTo>
                  <a:lnTo>
                    <a:pt x="0" y="33"/>
                  </a:lnTo>
                  <a:lnTo>
                    <a:pt x="0" y="33"/>
                  </a:lnTo>
                  <a:lnTo>
                    <a:pt x="1" y="26"/>
                  </a:lnTo>
                  <a:lnTo>
                    <a:pt x="3" y="19"/>
                  </a:lnTo>
                  <a:lnTo>
                    <a:pt x="7" y="14"/>
                  </a:lnTo>
                  <a:lnTo>
                    <a:pt x="11" y="9"/>
                  </a:lnTo>
                  <a:lnTo>
                    <a:pt x="16" y="5"/>
                  </a:lnTo>
                  <a:lnTo>
                    <a:pt x="21" y="2"/>
                  </a:lnTo>
                  <a:lnTo>
                    <a:pt x="27" y="1"/>
                  </a:lnTo>
                  <a:lnTo>
                    <a:pt x="33" y="0"/>
                  </a:lnTo>
                  <a:lnTo>
                    <a:pt x="365" y="0"/>
                  </a:lnTo>
                  <a:lnTo>
                    <a:pt x="365" y="0"/>
                  </a:lnTo>
                  <a:lnTo>
                    <a:pt x="371" y="1"/>
                  </a:lnTo>
                  <a:lnTo>
                    <a:pt x="377" y="2"/>
                  </a:lnTo>
                  <a:lnTo>
                    <a:pt x="383" y="5"/>
                  </a:lnTo>
                  <a:lnTo>
                    <a:pt x="387" y="9"/>
                  </a:lnTo>
                  <a:lnTo>
                    <a:pt x="392" y="14"/>
                  </a:lnTo>
                  <a:lnTo>
                    <a:pt x="395" y="19"/>
                  </a:lnTo>
                  <a:lnTo>
                    <a:pt x="397" y="26"/>
                  </a:lnTo>
                  <a:lnTo>
                    <a:pt x="398" y="33"/>
                  </a:lnTo>
                  <a:lnTo>
                    <a:pt x="398" y="33"/>
                  </a:lnTo>
                  <a:lnTo>
                    <a:pt x="397" y="39"/>
                  </a:lnTo>
                  <a:lnTo>
                    <a:pt x="395" y="45"/>
                  </a:lnTo>
                  <a:lnTo>
                    <a:pt x="392" y="52"/>
                  </a:lnTo>
                  <a:lnTo>
                    <a:pt x="387" y="57"/>
                  </a:lnTo>
                  <a:lnTo>
                    <a:pt x="383" y="60"/>
                  </a:lnTo>
                  <a:lnTo>
                    <a:pt x="377" y="63"/>
                  </a:lnTo>
                  <a:lnTo>
                    <a:pt x="371" y="65"/>
                  </a:lnTo>
                  <a:lnTo>
                    <a:pt x="365" y="66"/>
                  </a:lnTo>
                  <a:lnTo>
                    <a:pt x="365"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86" name="Freeform 101">
              <a:extLst>
                <a:ext uri="{FF2B5EF4-FFF2-40B4-BE49-F238E27FC236}">
                  <a16:creationId xmlns:a16="http://schemas.microsoft.com/office/drawing/2014/main" id="{B6576BDD-2848-78DA-BEDA-DDD20FC0845C}"/>
                </a:ext>
              </a:extLst>
            </p:cNvPr>
            <p:cNvSpPr>
              <a:spLocks/>
            </p:cNvSpPr>
            <p:nvPr/>
          </p:nvSpPr>
          <p:spPr bwMode="auto">
            <a:xfrm>
              <a:off x="9333114" y="4977042"/>
              <a:ext cx="74784" cy="11808"/>
            </a:xfrm>
            <a:custGeom>
              <a:avLst/>
              <a:gdLst>
                <a:gd name="T0" fmla="*/ 365 w 398"/>
                <a:gd name="T1" fmla="*/ 67 h 67"/>
                <a:gd name="T2" fmla="*/ 33 w 398"/>
                <a:gd name="T3" fmla="*/ 67 h 67"/>
                <a:gd name="T4" fmla="*/ 33 w 398"/>
                <a:gd name="T5" fmla="*/ 67 h 67"/>
                <a:gd name="T6" fmla="*/ 27 w 398"/>
                <a:gd name="T7" fmla="*/ 66 h 67"/>
                <a:gd name="T8" fmla="*/ 21 w 398"/>
                <a:gd name="T9" fmla="*/ 63 h 67"/>
                <a:gd name="T10" fmla="*/ 16 w 398"/>
                <a:gd name="T11" fmla="*/ 60 h 67"/>
                <a:gd name="T12" fmla="*/ 11 w 398"/>
                <a:gd name="T13" fmla="*/ 56 h 67"/>
                <a:gd name="T14" fmla="*/ 7 w 398"/>
                <a:gd name="T15" fmla="*/ 52 h 67"/>
                <a:gd name="T16" fmla="*/ 3 w 398"/>
                <a:gd name="T17" fmla="*/ 46 h 67"/>
                <a:gd name="T18" fmla="*/ 1 w 398"/>
                <a:gd name="T19" fmla="*/ 40 h 67"/>
                <a:gd name="T20" fmla="*/ 0 w 398"/>
                <a:gd name="T21" fmla="*/ 33 h 67"/>
                <a:gd name="T22" fmla="*/ 0 w 398"/>
                <a:gd name="T23" fmla="*/ 33 h 67"/>
                <a:gd name="T24" fmla="*/ 1 w 398"/>
                <a:gd name="T25" fmla="*/ 26 h 67"/>
                <a:gd name="T26" fmla="*/ 3 w 398"/>
                <a:gd name="T27" fmla="*/ 20 h 67"/>
                <a:gd name="T28" fmla="*/ 7 w 398"/>
                <a:gd name="T29" fmla="*/ 15 h 67"/>
                <a:gd name="T30" fmla="*/ 11 w 398"/>
                <a:gd name="T31" fmla="*/ 10 h 67"/>
                <a:gd name="T32" fmla="*/ 16 w 398"/>
                <a:gd name="T33" fmla="*/ 5 h 67"/>
                <a:gd name="T34" fmla="*/ 21 w 398"/>
                <a:gd name="T35" fmla="*/ 2 h 67"/>
                <a:gd name="T36" fmla="*/ 27 w 398"/>
                <a:gd name="T37" fmla="*/ 0 h 67"/>
                <a:gd name="T38" fmla="*/ 33 w 398"/>
                <a:gd name="T39" fmla="*/ 0 h 67"/>
                <a:gd name="T40" fmla="*/ 365 w 398"/>
                <a:gd name="T41" fmla="*/ 0 h 67"/>
                <a:gd name="T42" fmla="*/ 365 w 398"/>
                <a:gd name="T43" fmla="*/ 0 h 67"/>
                <a:gd name="T44" fmla="*/ 371 w 398"/>
                <a:gd name="T45" fmla="*/ 0 h 67"/>
                <a:gd name="T46" fmla="*/ 377 w 398"/>
                <a:gd name="T47" fmla="*/ 2 h 67"/>
                <a:gd name="T48" fmla="*/ 383 w 398"/>
                <a:gd name="T49" fmla="*/ 5 h 67"/>
                <a:gd name="T50" fmla="*/ 387 w 398"/>
                <a:gd name="T51" fmla="*/ 10 h 67"/>
                <a:gd name="T52" fmla="*/ 392 w 398"/>
                <a:gd name="T53" fmla="*/ 15 h 67"/>
                <a:gd name="T54" fmla="*/ 395 w 398"/>
                <a:gd name="T55" fmla="*/ 20 h 67"/>
                <a:gd name="T56" fmla="*/ 397 w 398"/>
                <a:gd name="T57" fmla="*/ 26 h 67"/>
                <a:gd name="T58" fmla="*/ 398 w 398"/>
                <a:gd name="T59" fmla="*/ 33 h 67"/>
                <a:gd name="T60" fmla="*/ 398 w 398"/>
                <a:gd name="T61" fmla="*/ 33 h 67"/>
                <a:gd name="T62" fmla="*/ 397 w 398"/>
                <a:gd name="T63" fmla="*/ 40 h 67"/>
                <a:gd name="T64" fmla="*/ 395 w 398"/>
                <a:gd name="T65" fmla="*/ 46 h 67"/>
                <a:gd name="T66" fmla="*/ 392 w 398"/>
                <a:gd name="T67" fmla="*/ 52 h 67"/>
                <a:gd name="T68" fmla="*/ 387 w 398"/>
                <a:gd name="T69" fmla="*/ 56 h 67"/>
                <a:gd name="T70" fmla="*/ 383 w 398"/>
                <a:gd name="T71" fmla="*/ 60 h 67"/>
                <a:gd name="T72" fmla="*/ 377 w 398"/>
                <a:gd name="T73" fmla="*/ 63 h 67"/>
                <a:gd name="T74" fmla="*/ 371 w 398"/>
                <a:gd name="T75" fmla="*/ 66 h 67"/>
                <a:gd name="T76" fmla="*/ 365 w 398"/>
                <a:gd name="T77" fmla="*/ 67 h 67"/>
                <a:gd name="T78" fmla="*/ 365 w 39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7">
                  <a:moveTo>
                    <a:pt x="365" y="67"/>
                  </a:moveTo>
                  <a:lnTo>
                    <a:pt x="33" y="67"/>
                  </a:lnTo>
                  <a:lnTo>
                    <a:pt x="33" y="67"/>
                  </a:lnTo>
                  <a:lnTo>
                    <a:pt x="27" y="66"/>
                  </a:lnTo>
                  <a:lnTo>
                    <a:pt x="21" y="63"/>
                  </a:lnTo>
                  <a:lnTo>
                    <a:pt x="16" y="60"/>
                  </a:lnTo>
                  <a:lnTo>
                    <a:pt x="11" y="56"/>
                  </a:lnTo>
                  <a:lnTo>
                    <a:pt x="7" y="52"/>
                  </a:lnTo>
                  <a:lnTo>
                    <a:pt x="3" y="46"/>
                  </a:lnTo>
                  <a:lnTo>
                    <a:pt x="1" y="40"/>
                  </a:lnTo>
                  <a:lnTo>
                    <a:pt x="0" y="33"/>
                  </a:lnTo>
                  <a:lnTo>
                    <a:pt x="0" y="33"/>
                  </a:lnTo>
                  <a:lnTo>
                    <a:pt x="1" y="26"/>
                  </a:lnTo>
                  <a:lnTo>
                    <a:pt x="3" y="20"/>
                  </a:lnTo>
                  <a:lnTo>
                    <a:pt x="7" y="15"/>
                  </a:lnTo>
                  <a:lnTo>
                    <a:pt x="11" y="10"/>
                  </a:lnTo>
                  <a:lnTo>
                    <a:pt x="16" y="5"/>
                  </a:lnTo>
                  <a:lnTo>
                    <a:pt x="21" y="2"/>
                  </a:lnTo>
                  <a:lnTo>
                    <a:pt x="27" y="0"/>
                  </a:lnTo>
                  <a:lnTo>
                    <a:pt x="33" y="0"/>
                  </a:lnTo>
                  <a:lnTo>
                    <a:pt x="365" y="0"/>
                  </a:lnTo>
                  <a:lnTo>
                    <a:pt x="365" y="0"/>
                  </a:lnTo>
                  <a:lnTo>
                    <a:pt x="371" y="0"/>
                  </a:lnTo>
                  <a:lnTo>
                    <a:pt x="377" y="2"/>
                  </a:lnTo>
                  <a:lnTo>
                    <a:pt x="383" y="5"/>
                  </a:lnTo>
                  <a:lnTo>
                    <a:pt x="387" y="10"/>
                  </a:lnTo>
                  <a:lnTo>
                    <a:pt x="392" y="15"/>
                  </a:lnTo>
                  <a:lnTo>
                    <a:pt x="395" y="20"/>
                  </a:lnTo>
                  <a:lnTo>
                    <a:pt x="397" y="26"/>
                  </a:lnTo>
                  <a:lnTo>
                    <a:pt x="398" y="33"/>
                  </a:lnTo>
                  <a:lnTo>
                    <a:pt x="398" y="33"/>
                  </a:lnTo>
                  <a:lnTo>
                    <a:pt x="397" y="40"/>
                  </a:lnTo>
                  <a:lnTo>
                    <a:pt x="395" y="46"/>
                  </a:lnTo>
                  <a:lnTo>
                    <a:pt x="392" y="52"/>
                  </a:lnTo>
                  <a:lnTo>
                    <a:pt x="387" y="56"/>
                  </a:lnTo>
                  <a:lnTo>
                    <a:pt x="383" y="60"/>
                  </a:lnTo>
                  <a:lnTo>
                    <a:pt x="377" y="63"/>
                  </a:lnTo>
                  <a:lnTo>
                    <a:pt x="371" y="66"/>
                  </a:lnTo>
                  <a:lnTo>
                    <a:pt x="365" y="67"/>
                  </a:lnTo>
                  <a:lnTo>
                    <a:pt x="365" y="67"/>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87" name="Freeform 102">
              <a:extLst>
                <a:ext uri="{FF2B5EF4-FFF2-40B4-BE49-F238E27FC236}">
                  <a16:creationId xmlns:a16="http://schemas.microsoft.com/office/drawing/2014/main" id="{89502ECA-1CAE-84FD-94EF-A0BE35BC202E}"/>
                </a:ext>
              </a:extLst>
            </p:cNvPr>
            <p:cNvSpPr>
              <a:spLocks/>
            </p:cNvSpPr>
            <p:nvPr/>
          </p:nvSpPr>
          <p:spPr bwMode="auto">
            <a:xfrm>
              <a:off x="9531224" y="4877331"/>
              <a:ext cx="49855" cy="11808"/>
            </a:xfrm>
            <a:custGeom>
              <a:avLst/>
              <a:gdLst>
                <a:gd name="T0" fmla="*/ 232 w 264"/>
                <a:gd name="T1" fmla="*/ 66 h 66"/>
                <a:gd name="T2" fmla="*/ 33 w 264"/>
                <a:gd name="T3" fmla="*/ 66 h 66"/>
                <a:gd name="T4" fmla="*/ 33 w 264"/>
                <a:gd name="T5" fmla="*/ 66 h 66"/>
                <a:gd name="T6" fmla="*/ 26 w 264"/>
                <a:gd name="T7" fmla="*/ 66 h 66"/>
                <a:gd name="T8" fmla="*/ 20 w 264"/>
                <a:gd name="T9" fmla="*/ 64 h 66"/>
                <a:gd name="T10" fmla="*/ 14 w 264"/>
                <a:gd name="T11" fmla="*/ 60 h 66"/>
                <a:gd name="T12" fmla="*/ 9 w 264"/>
                <a:gd name="T13" fmla="*/ 56 h 66"/>
                <a:gd name="T14" fmla="*/ 5 w 264"/>
                <a:gd name="T15" fmla="*/ 51 h 66"/>
                <a:gd name="T16" fmla="*/ 2 w 264"/>
                <a:gd name="T17" fmla="*/ 46 h 66"/>
                <a:gd name="T18" fmla="*/ 1 w 264"/>
                <a:gd name="T19" fmla="*/ 40 h 66"/>
                <a:gd name="T20" fmla="*/ 0 w 264"/>
                <a:gd name="T21" fmla="*/ 33 h 66"/>
                <a:gd name="T22" fmla="*/ 0 w 264"/>
                <a:gd name="T23" fmla="*/ 33 h 66"/>
                <a:gd name="T24" fmla="*/ 1 w 264"/>
                <a:gd name="T25" fmla="*/ 26 h 66"/>
                <a:gd name="T26" fmla="*/ 2 w 264"/>
                <a:gd name="T27" fmla="*/ 20 h 66"/>
                <a:gd name="T28" fmla="*/ 5 w 264"/>
                <a:gd name="T29" fmla="*/ 15 h 66"/>
                <a:gd name="T30" fmla="*/ 9 w 264"/>
                <a:gd name="T31" fmla="*/ 10 h 66"/>
                <a:gd name="T32" fmla="*/ 14 w 264"/>
                <a:gd name="T33" fmla="*/ 6 h 66"/>
                <a:gd name="T34" fmla="*/ 20 w 264"/>
                <a:gd name="T35" fmla="*/ 2 h 66"/>
                <a:gd name="T36" fmla="*/ 26 w 264"/>
                <a:gd name="T37" fmla="*/ 0 h 66"/>
                <a:gd name="T38" fmla="*/ 33 w 264"/>
                <a:gd name="T39" fmla="*/ 0 h 66"/>
                <a:gd name="T40" fmla="*/ 232 w 264"/>
                <a:gd name="T41" fmla="*/ 0 h 66"/>
                <a:gd name="T42" fmla="*/ 232 w 264"/>
                <a:gd name="T43" fmla="*/ 0 h 66"/>
                <a:gd name="T44" fmla="*/ 238 w 264"/>
                <a:gd name="T45" fmla="*/ 0 h 66"/>
                <a:gd name="T46" fmla="*/ 244 w 264"/>
                <a:gd name="T47" fmla="*/ 2 h 66"/>
                <a:gd name="T48" fmla="*/ 249 w 264"/>
                <a:gd name="T49" fmla="*/ 6 h 66"/>
                <a:gd name="T50" fmla="*/ 255 w 264"/>
                <a:gd name="T51" fmla="*/ 10 h 66"/>
                <a:gd name="T52" fmla="*/ 259 w 264"/>
                <a:gd name="T53" fmla="*/ 15 h 66"/>
                <a:gd name="T54" fmla="*/ 262 w 264"/>
                <a:gd name="T55" fmla="*/ 20 h 66"/>
                <a:gd name="T56" fmla="*/ 264 w 264"/>
                <a:gd name="T57" fmla="*/ 26 h 66"/>
                <a:gd name="T58" fmla="*/ 264 w 264"/>
                <a:gd name="T59" fmla="*/ 33 h 66"/>
                <a:gd name="T60" fmla="*/ 264 w 264"/>
                <a:gd name="T61" fmla="*/ 33 h 66"/>
                <a:gd name="T62" fmla="*/ 264 w 264"/>
                <a:gd name="T63" fmla="*/ 40 h 66"/>
                <a:gd name="T64" fmla="*/ 262 w 264"/>
                <a:gd name="T65" fmla="*/ 46 h 66"/>
                <a:gd name="T66" fmla="*/ 259 w 264"/>
                <a:gd name="T67" fmla="*/ 51 h 66"/>
                <a:gd name="T68" fmla="*/ 255 w 264"/>
                <a:gd name="T69" fmla="*/ 56 h 66"/>
                <a:gd name="T70" fmla="*/ 249 w 264"/>
                <a:gd name="T71" fmla="*/ 60 h 66"/>
                <a:gd name="T72" fmla="*/ 244 w 264"/>
                <a:gd name="T73" fmla="*/ 64 h 66"/>
                <a:gd name="T74" fmla="*/ 238 w 264"/>
                <a:gd name="T75" fmla="*/ 66 h 66"/>
                <a:gd name="T76" fmla="*/ 232 w 264"/>
                <a:gd name="T77" fmla="*/ 66 h 66"/>
                <a:gd name="T78" fmla="*/ 232 w 264"/>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6">
                  <a:moveTo>
                    <a:pt x="232" y="66"/>
                  </a:moveTo>
                  <a:lnTo>
                    <a:pt x="33" y="66"/>
                  </a:lnTo>
                  <a:lnTo>
                    <a:pt x="33" y="66"/>
                  </a:lnTo>
                  <a:lnTo>
                    <a:pt x="26" y="66"/>
                  </a:lnTo>
                  <a:lnTo>
                    <a:pt x="20" y="64"/>
                  </a:lnTo>
                  <a:lnTo>
                    <a:pt x="14" y="60"/>
                  </a:lnTo>
                  <a:lnTo>
                    <a:pt x="9" y="56"/>
                  </a:lnTo>
                  <a:lnTo>
                    <a:pt x="5" y="51"/>
                  </a:lnTo>
                  <a:lnTo>
                    <a:pt x="2" y="46"/>
                  </a:lnTo>
                  <a:lnTo>
                    <a:pt x="1" y="40"/>
                  </a:lnTo>
                  <a:lnTo>
                    <a:pt x="0" y="33"/>
                  </a:lnTo>
                  <a:lnTo>
                    <a:pt x="0" y="33"/>
                  </a:lnTo>
                  <a:lnTo>
                    <a:pt x="1" y="26"/>
                  </a:lnTo>
                  <a:lnTo>
                    <a:pt x="2" y="20"/>
                  </a:lnTo>
                  <a:lnTo>
                    <a:pt x="5" y="15"/>
                  </a:lnTo>
                  <a:lnTo>
                    <a:pt x="9" y="10"/>
                  </a:lnTo>
                  <a:lnTo>
                    <a:pt x="14" y="6"/>
                  </a:lnTo>
                  <a:lnTo>
                    <a:pt x="20" y="2"/>
                  </a:lnTo>
                  <a:lnTo>
                    <a:pt x="26" y="0"/>
                  </a:lnTo>
                  <a:lnTo>
                    <a:pt x="33" y="0"/>
                  </a:lnTo>
                  <a:lnTo>
                    <a:pt x="232" y="0"/>
                  </a:lnTo>
                  <a:lnTo>
                    <a:pt x="232" y="0"/>
                  </a:lnTo>
                  <a:lnTo>
                    <a:pt x="238" y="0"/>
                  </a:lnTo>
                  <a:lnTo>
                    <a:pt x="244" y="2"/>
                  </a:lnTo>
                  <a:lnTo>
                    <a:pt x="249" y="6"/>
                  </a:lnTo>
                  <a:lnTo>
                    <a:pt x="255" y="10"/>
                  </a:lnTo>
                  <a:lnTo>
                    <a:pt x="259" y="15"/>
                  </a:lnTo>
                  <a:lnTo>
                    <a:pt x="262" y="20"/>
                  </a:lnTo>
                  <a:lnTo>
                    <a:pt x="264" y="26"/>
                  </a:lnTo>
                  <a:lnTo>
                    <a:pt x="264" y="33"/>
                  </a:lnTo>
                  <a:lnTo>
                    <a:pt x="264" y="33"/>
                  </a:lnTo>
                  <a:lnTo>
                    <a:pt x="264" y="40"/>
                  </a:lnTo>
                  <a:lnTo>
                    <a:pt x="262" y="46"/>
                  </a:lnTo>
                  <a:lnTo>
                    <a:pt x="259" y="51"/>
                  </a:lnTo>
                  <a:lnTo>
                    <a:pt x="255" y="56"/>
                  </a:lnTo>
                  <a:lnTo>
                    <a:pt x="249" y="60"/>
                  </a:lnTo>
                  <a:lnTo>
                    <a:pt x="244" y="64"/>
                  </a:lnTo>
                  <a:lnTo>
                    <a:pt x="238" y="66"/>
                  </a:lnTo>
                  <a:lnTo>
                    <a:pt x="232" y="66"/>
                  </a:lnTo>
                  <a:lnTo>
                    <a:pt x="232"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88" name="Freeform 103">
              <a:extLst>
                <a:ext uri="{FF2B5EF4-FFF2-40B4-BE49-F238E27FC236}">
                  <a16:creationId xmlns:a16="http://schemas.microsoft.com/office/drawing/2014/main" id="{6C76D1FD-7F79-58C5-3430-7195D2389862}"/>
                </a:ext>
              </a:extLst>
            </p:cNvPr>
            <p:cNvSpPr>
              <a:spLocks/>
            </p:cNvSpPr>
            <p:nvPr/>
          </p:nvSpPr>
          <p:spPr bwMode="auto">
            <a:xfrm>
              <a:off x="9531224" y="4902259"/>
              <a:ext cx="49855" cy="11808"/>
            </a:xfrm>
            <a:custGeom>
              <a:avLst/>
              <a:gdLst>
                <a:gd name="T0" fmla="*/ 232 w 264"/>
                <a:gd name="T1" fmla="*/ 66 h 66"/>
                <a:gd name="T2" fmla="*/ 33 w 264"/>
                <a:gd name="T3" fmla="*/ 66 h 66"/>
                <a:gd name="T4" fmla="*/ 33 w 264"/>
                <a:gd name="T5" fmla="*/ 66 h 66"/>
                <a:gd name="T6" fmla="*/ 26 w 264"/>
                <a:gd name="T7" fmla="*/ 66 h 66"/>
                <a:gd name="T8" fmla="*/ 20 w 264"/>
                <a:gd name="T9" fmla="*/ 64 h 66"/>
                <a:gd name="T10" fmla="*/ 14 w 264"/>
                <a:gd name="T11" fmla="*/ 61 h 66"/>
                <a:gd name="T12" fmla="*/ 9 w 264"/>
                <a:gd name="T13" fmla="*/ 57 h 66"/>
                <a:gd name="T14" fmla="*/ 5 w 264"/>
                <a:gd name="T15" fmla="*/ 52 h 66"/>
                <a:gd name="T16" fmla="*/ 2 w 264"/>
                <a:gd name="T17" fmla="*/ 46 h 66"/>
                <a:gd name="T18" fmla="*/ 1 w 264"/>
                <a:gd name="T19" fmla="*/ 40 h 66"/>
                <a:gd name="T20" fmla="*/ 0 w 264"/>
                <a:gd name="T21" fmla="*/ 33 h 66"/>
                <a:gd name="T22" fmla="*/ 0 w 264"/>
                <a:gd name="T23" fmla="*/ 33 h 66"/>
                <a:gd name="T24" fmla="*/ 1 w 264"/>
                <a:gd name="T25" fmla="*/ 27 h 66"/>
                <a:gd name="T26" fmla="*/ 2 w 264"/>
                <a:gd name="T27" fmla="*/ 21 h 66"/>
                <a:gd name="T28" fmla="*/ 5 w 264"/>
                <a:gd name="T29" fmla="*/ 14 h 66"/>
                <a:gd name="T30" fmla="*/ 9 w 264"/>
                <a:gd name="T31" fmla="*/ 10 h 66"/>
                <a:gd name="T32" fmla="*/ 14 w 264"/>
                <a:gd name="T33" fmla="*/ 6 h 66"/>
                <a:gd name="T34" fmla="*/ 20 w 264"/>
                <a:gd name="T35" fmla="*/ 3 h 66"/>
                <a:gd name="T36" fmla="*/ 26 w 264"/>
                <a:gd name="T37" fmla="*/ 1 h 66"/>
                <a:gd name="T38" fmla="*/ 33 w 264"/>
                <a:gd name="T39" fmla="*/ 0 h 66"/>
                <a:gd name="T40" fmla="*/ 232 w 264"/>
                <a:gd name="T41" fmla="*/ 0 h 66"/>
                <a:gd name="T42" fmla="*/ 232 w 264"/>
                <a:gd name="T43" fmla="*/ 0 h 66"/>
                <a:gd name="T44" fmla="*/ 238 w 264"/>
                <a:gd name="T45" fmla="*/ 1 h 66"/>
                <a:gd name="T46" fmla="*/ 244 w 264"/>
                <a:gd name="T47" fmla="*/ 3 h 66"/>
                <a:gd name="T48" fmla="*/ 249 w 264"/>
                <a:gd name="T49" fmla="*/ 6 h 66"/>
                <a:gd name="T50" fmla="*/ 255 w 264"/>
                <a:gd name="T51" fmla="*/ 10 h 66"/>
                <a:gd name="T52" fmla="*/ 259 w 264"/>
                <a:gd name="T53" fmla="*/ 14 h 66"/>
                <a:gd name="T54" fmla="*/ 262 w 264"/>
                <a:gd name="T55" fmla="*/ 21 h 66"/>
                <a:gd name="T56" fmla="*/ 264 w 264"/>
                <a:gd name="T57" fmla="*/ 27 h 66"/>
                <a:gd name="T58" fmla="*/ 264 w 264"/>
                <a:gd name="T59" fmla="*/ 33 h 66"/>
                <a:gd name="T60" fmla="*/ 264 w 264"/>
                <a:gd name="T61" fmla="*/ 33 h 66"/>
                <a:gd name="T62" fmla="*/ 264 w 264"/>
                <a:gd name="T63" fmla="*/ 40 h 66"/>
                <a:gd name="T64" fmla="*/ 262 w 264"/>
                <a:gd name="T65" fmla="*/ 46 h 66"/>
                <a:gd name="T66" fmla="*/ 259 w 264"/>
                <a:gd name="T67" fmla="*/ 52 h 66"/>
                <a:gd name="T68" fmla="*/ 255 w 264"/>
                <a:gd name="T69" fmla="*/ 57 h 66"/>
                <a:gd name="T70" fmla="*/ 249 w 264"/>
                <a:gd name="T71" fmla="*/ 61 h 66"/>
                <a:gd name="T72" fmla="*/ 244 w 264"/>
                <a:gd name="T73" fmla="*/ 64 h 66"/>
                <a:gd name="T74" fmla="*/ 238 w 264"/>
                <a:gd name="T75" fmla="*/ 66 h 66"/>
                <a:gd name="T76" fmla="*/ 232 w 264"/>
                <a:gd name="T77" fmla="*/ 66 h 66"/>
                <a:gd name="T78" fmla="*/ 232 w 264"/>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6">
                  <a:moveTo>
                    <a:pt x="232" y="66"/>
                  </a:moveTo>
                  <a:lnTo>
                    <a:pt x="33" y="66"/>
                  </a:lnTo>
                  <a:lnTo>
                    <a:pt x="33" y="66"/>
                  </a:lnTo>
                  <a:lnTo>
                    <a:pt x="26" y="66"/>
                  </a:lnTo>
                  <a:lnTo>
                    <a:pt x="20" y="64"/>
                  </a:lnTo>
                  <a:lnTo>
                    <a:pt x="14" y="61"/>
                  </a:lnTo>
                  <a:lnTo>
                    <a:pt x="9" y="57"/>
                  </a:lnTo>
                  <a:lnTo>
                    <a:pt x="5" y="52"/>
                  </a:lnTo>
                  <a:lnTo>
                    <a:pt x="2" y="46"/>
                  </a:lnTo>
                  <a:lnTo>
                    <a:pt x="1" y="40"/>
                  </a:lnTo>
                  <a:lnTo>
                    <a:pt x="0" y="33"/>
                  </a:lnTo>
                  <a:lnTo>
                    <a:pt x="0" y="33"/>
                  </a:lnTo>
                  <a:lnTo>
                    <a:pt x="1" y="27"/>
                  </a:lnTo>
                  <a:lnTo>
                    <a:pt x="2" y="21"/>
                  </a:lnTo>
                  <a:lnTo>
                    <a:pt x="5" y="14"/>
                  </a:lnTo>
                  <a:lnTo>
                    <a:pt x="9" y="10"/>
                  </a:lnTo>
                  <a:lnTo>
                    <a:pt x="14" y="6"/>
                  </a:lnTo>
                  <a:lnTo>
                    <a:pt x="20" y="3"/>
                  </a:lnTo>
                  <a:lnTo>
                    <a:pt x="26" y="1"/>
                  </a:lnTo>
                  <a:lnTo>
                    <a:pt x="33" y="0"/>
                  </a:lnTo>
                  <a:lnTo>
                    <a:pt x="232" y="0"/>
                  </a:lnTo>
                  <a:lnTo>
                    <a:pt x="232" y="0"/>
                  </a:lnTo>
                  <a:lnTo>
                    <a:pt x="238" y="1"/>
                  </a:lnTo>
                  <a:lnTo>
                    <a:pt x="244" y="3"/>
                  </a:lnTo>
                  <a:lnTo>
                    <a:pt x="249" y="6"/>
                  </a:lnTo>
                  <a:lnTo>
                    <a:pt x="255" y="10"/>
                  </a:lnTo>
                  <a:lnTo>
                    <a:pt x="259" y="14"/>
                  </a:lnTo>
                  <a:lnTo>
                    <a:pt x="262" y="21"/>
                  </a:lnTo>
                  <a:lnTo>
                    <a:pt x="264" y="27"/>
                  </a:lnTo>
                  <a:lnTo>
                    <a:pt x="264" y="33"/>
                  </a:lnTo>
                  <a:lnTo>
                    <a:pt x="264" y="33"/>
                  </a:lnTo>
                  <a:lnTo>
                    <a:pt x="264" y="40"/>
                  </a:lnTo>
                  <a:lnTo>
                    <a:pt x="262" y="46"/>
                  </a:lnTo>
                  <a:lnTo>
                    <a:pt x="259" y="52"/>
                  </a:lnTo>
                  <a:lnTo>
                    <a:pt x="255" y="57"/>
                  </a:lnTo>
                  <a:lnTo>
                    <a:pt x="249" y="61"/>
                  </a:lnTo>
                  <a:lnTo>
                    <a:pt x="244" y="64"/>
                  </a:lnTo>
                  <a:lnTo>
                    <a:pt x="238" y="66"/>
                  </a:lnTo>
                  <a:lnTo>
                    <a:pt x="232" y="66"/>
                  </a:lnTo>
                  <a:lnTo>
                    <a:pt x="232"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89" name="Freeform 104">
              <a:extLst>
                <a:ext uri="{FF2B5EF4-FFF2-40B4-BE49-F238E27FC236}">
                  <a16:creationId xmlns:a16="http://schemas.microsoft.com/office/drawing/2014/main" id="{463EE408-E940-B6F3-0F11-D92624B893E8}"/>
                </a:ext>
              </a:extLst>
            </p:cNvPr>
            <p:cNvSpPr>
              <a:spLocks/>
            </p:cNvSpPr>
            <p:nvPr/>
          </p:nvSpPr>
          <p:spPr bwMode="auto">
            <a:xfrm>
              <a:off x="9531224" y="4927187"/>
              <a:ext cx="49855" cy="11808"/>
            </a:xfrm>
            <a:custGeom>
              <a:avLst/>
              <a:gdLst>
                <a:gd name="T0" fmla="*/ 232 w 264"/>
                <a:gd name="T1" fmla="*/ 67 h 67"/>
                <a:gd name="T2" fmla="*/ 33 w 264"/>
                <a:gd name="T3" fmla="*/ 67 h 67"/>
                <a:gd name="T4" fmla="*/ 33 w 264"/>
                <a:gd name="T5" fmla="*/ 67 h 67"/>
                <a:gd name="T6" fmla="*/ 26 w 264"/>
                <a:gd name="T7" fmla="*/ 66 h 67"/>
                <a:gd name="T8" fmla="*/ 20 w 264"/>
                <a:gd name="T9" fmla="*/ 65 h 67"/>
                <a:gd name="T10" fmla="*/ 14 w 264"/>
                <a:gd name="T11" fmla="*/ 61 h 67"/>
                <a:gd name="T12" fmla="*/ 9 w 264"/>
                <a:gd name="T13" fmla="*/ 57 h 67"/>
                <a:gd name="T14" fmla="*/ 5 w 264"/>
                <a:gd name="T15" fmla="*/ 52 h 67"/>
                <a:gd name="T16" fmla="*/ 2 w 264"/>
                <a:gd name="T17" fmla="*/ 47 h 67"/>
                <a:gd name="T18" fmla="*/ 1 w 264"/>
                <a:gd name="T19" fmla="*/ 41 h 67"/>
                <a:gd name="T20" fmla="*/ 0 w 264"/>
                <a:gd name="T21" fmla="*/ 33 h 67"/>
                <a:gd name="T22" fmla="*/ 0 w 264"/>
                <a:gd name="T23" fmla="*/ 33 h 67"/>
                <a:gd name="T24" fmla="*/ 1 w 264"/>
                <a:gd name="T25" fmla="*/ 27 h 67"/>
                <a:gd name="T26" fmla="*/ 2 w 264"/>
                <a:gd name="T27" fmla="*/ 21 h 67"/>
                <a:gd name="T28" fmla="*/ 5 w 264"/>
                <a:gd name="T29" fmla="*/ 15 h 67"/>
                <a:gd name="T30" fmla="*/ 9 w 264"/>
                <a:gd name="T31" fmla="*/ 11 h 67"/>
                <a:gd name="T32" fmla="*/ 14 w 264"/>
                <a:gd name="T33" fmla="*/ 7 h 67"/>
                <a:gd name="T34" fmla="*/ 20 w 264"/>
                <a:gd name="T35" fmla="*/ 3 h 67"/>
                <a:gd name="T36" fmla="*/ 26 w 264"/>
                <a:gd name="T37" fmla="*/ 1 h 67"/>
                <a:gd name="T38" fmla="*/ 33 w 264"/>
                <a:gd name="T39" fmla="*/ 0 h 67"/>
                <a:gd name="T40" fmla="*/ 232 w 264"/>
                <a:gd name="T41" fmla="*/ 0 h 67"/>
                <a:gd name="T42" fmla="*/ 232 w 264"/>
                <a:gd name="T43" fmla="*/ 0 h 67"/>
                <a:gd name="T44" fmla="*/ 238 w 264"/>
                <a:gd name="T45" fmla="*/ 1 h 67"/>
                <a:gd name="T46" fmla="*/ 244 w 264"/>
                <a:gd name="T47" fmla="*/ 3 h 67"/>
                <a:gd name="T48" fmla="*/ 249 w 264"/>
                <a:gd name="T49" fmla="*/ 7 h 67"/>
                <a:gd name="T50" fmla="*/ 255 w 264"/>
                <a:gd name="T51" fmla="*/ 11 h 67"/>
                <a:gd name="T52" fmla="*/ 259 w 264"/>
                <a:gd name="T53" fmla="*/ 15 h 67"/>
                <a:gd name="T54" fmla="*/ 262 w 264"/>
                <a:gd name="T55" fmla="*/ 21 h 67"/>
                <a:gd name="T56" fmla="*/ 264 w 264"/>
                <a:gd name="T57" fmla="*/ 27 h 67"/>
                <a:gd name="T58" fmla="*/ 264 w 264"/>
                <a:gd name="T59" fmla="*/ 33 h 67"/>
                <a:gd name="T60" fmla="*/ 264 w 264"/>
                <a:gd name="T61" fmla="*/ 33 h 67"/>
                <a:gd name="T62" fmla="*/ 264 w 264"/>
                <a:gd name="T63" fmla="*/ 41 h 67"/>
                <a:gd name="T64" fmla="*/ 262 w 264"/>
                <a:gd name="T65" fmla="*/ 47 h 67"/>
                <a:gd name="T66" fmla="*/ 259 w 264"/>
                <a:gd name="T67" fmla="*/ 52 h 67"/>
                <a:gd name="T68" fmla="*/ 255 w 264"/>
                <a:gd name="T69" fmla="*/ 57 h 67"/>
                <a:gd name="T70" fmla="*/ 249 w 264"/>
                <a:gd name="T71" fmla="*/ 61 h 67"/>
                <a:gd name="T72" fmla="*/ 244 w 264"/>
                <a:gd name="T73" fmla="*/ 65 h 67"/>
                <a:gd name="T74" fmla="*/ 238 w 264"/>
                <a:gd name="T75" fmla="*/ 66 h 67"/>
                <a:gd name="T76" fmla="*/ 232 w 264"/>
                <a:gd name="T77" fmla="*/ 67 h 67"/>
                <a:gd name="T78" fmla="*/ 232 w 264"/>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7">
                  <a:moveTo>
                    <a:pt x="232" y="67"/>
                  </a:moveTo>
                  <a:lnTo>
                    <a:pt x="33" y="67"/>
                  </a:lnTo>
                  <a:lnTo>
                    <a:pt x="33" y="67"/>
                  </a:lnTo>
                  <a:lnTo>
                    <a:pt x="26" y="66"/>
                  </a:lnTo>
                  <a:lnTo>
                    <a:pt x="20" y="65"/>
                  </a:lnTo>
                  <a:lnTo>
                    <a:pt x="14" y="61"/>
                  </a:lnTo>
                  <a:lnTo>
                    <a:pt x="9" y="57"/>
                  </a:lnTo>
                  <a:lnTo>
                    <a:pt x="5" y="52"/>
                  </a:lnTo>
                  <a:lnTo>
                    <a:pt x="2" y="47"/>
                  </a:lnTo>
                  <a:lnTo>
                    <a:pt x="1" y="41"/>
                  </a:lnTo>
                  <a:lnTo>
                    <a:pt x="0" y="33"/>
                  </a:lnTo>
                  <a:lnTo>
                    <a:pt x="0" y="33"/>
                  </a:lnTo>
                  <a:lnTo>
                    <a:pt x="1" y="27"/>
                  </a:lnTo>
                  <a:lnTo>
                    <a:pt x="2" y="21"/>
                  </a:lnTo>
                  <a:lnTo>
                    <a:pt x="5" y="15"/>
                  </a:lnTo>
                  <a:lnTo>
                    <a:pt x="9" y="11"/>
                  </a:lnTo>
                  <a:lnTo>
                    <a:pt x="14" y="7"/>
                  </a:lnTo>
                  <a:lnTo>
                    <a:pt x="20" y="3"/>
                  </a:lnTo>
                  <a:lnTo>
                    <a:pt x="26" y="1"/>
                  </a:lnTo>
                  <a:lnTo>
                    <a:pt x="33" y="0"/>
                  </a:lnTo>
                  <a:lnTo>
                    <a:pt x="232" y="0"/>
                  </a:lnTo>
                  <a:lnTo>
                    <a:pt x="232" y="0"/>
                  </a:lnTo>
                  <a:lnTo>
                    <a:pt x="238" y="1"/>
                  </a:lnTo>
                  <a:lnTo>
                    <a:pt x="244" y="3"/>
                  </a:lnTo>
                  <a:lnTo>
                    <a:pt x="249" y="7"/>
                  </a:lnTo>
                  <a:lnTo>
                    <a:pt x="255" y="11"/>
                  </a:lnTo>
                  <a:lnTo>
                    <a:pt x="259" y="15"/>
                  </a:lnTo>
                  <a:lnTo>
                    <a:pt x="262" y="21"/>
                  </a:lnTo>
                  <a:lnTo>
                    <a:pt x="264" y="27"/>
                  </a:lnTo>
                  <a:lnTo>
                    <a:pt x="264" y="33"/>
                  </a:lnTo>
                  <a:lnTo>
                    <a:pt x="264" y="33"/>
                  </a:lnTo>
                  <a:lnTo>
                    <a:pt x="264" y="41"/>
                  </a:lnTo>
                  <a:lnTo>
                    <a:pt x="262" y="47"/>
                  </a:lnTo>
                  <a:lnTo>
                    <a:pt x="259" y="52"/>
                  </a:lnTo>
                  <a:lnTo>
                    <a:pt x="255" y="57"/>
                  </a:lnTo>
                  <a:lnTo>
                    <a:pt x="249" y="61"/>
                  </a:lnTo>
                  <a:lnTo>
                    <a:pt x="244" y="65"/>
                  </a:lnTo>
                  <a:lnTo>
                    <a:pt x="238" y="66"/>
                  </a:lnTo>
                  <a:lnTo>
                    <a:pt x="232" y="67"/>
                  </a:lnTo>
                  <a:lnTo>
                    <a:pt x="232" y="67"/>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0" name="Freeform 105">
              <a:extLst>
                <a:ext uri="{FF2B5EF4-FFF2-40B4-BE49-F238E27FC236}">
                  <a16:creationId xmlns:a16="http://schemas.microsoft.com/office/drawing/2014/main" id="{DDB47D3E-0AB2-4824-916F-BE327F7997CB}"/>
                </a:ext>
              </a:extLst>
            </p:cNvPr>
            <p:cNvSpPr>
              <a:spLocks/>
            </p:cNvSpPr>
            <p:nvPr/>
          </p:nvSpPr>
          <p:spPr bwMode="auto">
            <a:xfrm>
              <a:off x="9531224" y="4952114"/>
              <a:ext cx="49855" cy="11808"/>
            </a:xfrm>
            <a:custGeom>
              <a:avLst/>
              <a:gdLst>
                <a:gd name="T0" fmla="*/ 232 w 264"/>
                <a:gd name="T1" fmla="*/ 66 h 66"/>
                <a:gd name="T2" fmla="*/ 33 w 264"/>
                <a:gd name="T3" fmla="*/ 66 h 66"/>
                <a:gd name="T4" fmla="*/ 33 w 264"/>
                <a:gd name="T5" fmla="*/ 66 h 66"/>
                <a:gd name="T6" fmla="*/ 26 w 264"/>
                <a:gd name="T7" fmla="*/ 65 h 66"/>
                <a:gd name="T8" fmla="*/ 20 w 264"/>
                <a:gd name="T9" fmla="*/ 63 h 66"/>
                <a:gd name="T10" fmla="*/ 14 w 264"/>
                <a:gd name="T11" fmla="*/ 60 h 66"/>
                <a:gd name="T12" fmla="*/ 9 w 264"/>
                <a:gd name="T13" fmla="*/ 57 h 66"/>
                <a:gd name="T14" fmla="*/ 5 w 264"/>
                <a:gd name="T15" fmla="*/ 52 h 66"/>
                <a:gd name="T16" fmla="*/ 2 w 264"/>
                <a:gd name="T17" fmla="*/ 45 h 66"/>
                <a:gd name="T18" fmla="*/ 1 w 264"/>
                <a:gd name="T19" fmla="*/ 39 h 66"/>
                <a:gd name="T20" fmla="*/ 0 w 264"/>
                <a:gd name="T21" fmla="*/ 33 h 66"/>
                <a:gd name="T22" fmla="*/ 0 w 264"/>
                <a:gd name="T23" fmla="*/ 33 h 66"/>
                <a:gd name="T24" fmla="*/ 1 w 264"/>
                <a:gd name="T25" fmla="*/ 26 h 66"/>
                <a:gd name="T26" fmla="*/ 2 w 264"/>
                <a:gd name="T27" fmla="*/ 19 h 66"/>
                <a:gd name="T28" fmla="*/ 5 w 264"/>
                <a:gd name="T29" fmla="*/ 14 h 66"/>
                <a:gd name="T30" fmla="*/ 9 w 264"/>
                <a:gd name="T31" fmla="*/ 9 h 66"/>
                <a:gd name="T32" fmla="*/ 14 w 264"/>
                <a:gd name="T33" fmla="*/ 5 h 66"/>
                <a:gd name="T34" fmla="*/ 20 w 264"/>
                <a:gd name="T35" fmla="*/ 2 h 66"/>
                <a:gd name="T36" fmla="*/ 26 w 264"/>
                <a:gd name="T37" fmla="*/ 1 h 66"/>
                <a:gd name="T38" fmla="*/ 33 w 264"/>
                <a:gd name="T39" fmla="*/ 0 h 66"/>
                <a:gd name="T40" fmla="*/ 232 w 264"/>
                <a:gd name="T41" fmla="*/ 0 h 66"/>
                <a:gd name="T42" fmla="*/ 232 w 264"/>
                <a:gd name="T43" fmla="*/ 0 h 66"/>
                <a:gd name="T44" fmla="*/ 238 w 264"/>
                <a:gd name="T45" fmla="*/ 1 h 66"/>
                <a:gd name="T46" fmla="*/ 244 w 264"/>
                <a:gd name="T47" fmla="*/ 2 h 66"/>
                <a:gd name="T48" fmla="*/ 249 w 264"/>
                <a:gd name="T49" fmla="*/ 5 h 66"/>
                <a:gd name="T50" fmla="*/ 255 w 264"/>
                <a:gd name="T51" fmla="*/ 9 h 66"/>
                <a:gd name="T52" fmla="*/ 259 w 264"/>
                <a:gd name="T53" fmla="*/ 14 h 66"/>
                <a:gd name="T54" fmla="*/ 262 w 264"/>
                <a:gd name="T55" fmla="*/ 19 h 66"/>
                <a:gd name="T56" fmla="*/ 264 w 264"/>
                <a:gd name="T57" fmla="*/ 26 h 66"/>
                <a:gd name="T58" fmla="*/ 264 w 264"/>
                <a:gd name="T59" fmla="*/ 33 h 66"/>
                <a:gd name="T60" fmla="*/ 264 w 264"/>
                <a:gd name="T61" fmla="*/ 33 h 66"/>
                <a:gd name="T62" fmla="*/ 264 w 264"/>
                <a:gd name="T63" fmla="*/ 39 h 66"/>
                <a:gd name="T64" fmla="*/ 262 w 264"/>
                <a:gd name="T65" fmla="*/ 45 h 66"/>
                <a:gd name="T66" fmla="*/ 259 w 264"/>
                <a:gd name="T67" fmla="*/ 52 h 66"/>
                <a:gd name="T68" fmla="*/ 255 w 264"/>
                <a:gd name="T69" fmla="*/ 57 h 66"/>
                <a:gd name="T70" fmla="*/ 249 w 264"/>
                <a:gd name="T71" fmla="*/ 60 h 66"/>
                <a:gd name="T72" fmla="*/ 244 w 264"/>
                <a:gd name="T73" fmla="*/ 63 h 66"/>
                <a:gd name="T74" fmla="*/ 238 w 264"/>
                <a:gd name="T75" fmla="*/ 65 h 66"/>
                <a:gd name="T76" fmla="*/ 232 w 264"/>
                <a:gd name="T77" fmla="*/ 66 h 66"/>
                <a:gd name="T78" fmla="*/ 232 w 264"/>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6">
                  <a:moveTo>
                    <a:pt x="232" y="66"/>
                  </a:moveTo>
                  <a:lnTo>
                    <a:pt x="33" y="66"/>
                  </a:lnTo>
                  <a:lnTo>
                    <a:pt x="33" y="66"/>
                  </a:lnTo>
                  <a:lnTo>
                    <a:pt x="26" y="65"/>
                  </a:lnTo>
                  <a:lnTo>
                    <a:pt x="20" y="63"/>
                  </a:lnTo>
                  <a:lnTo>
                    <a:pt x="14" y="60"/>
                  </a:lnTo>
                  <a:lnTo>
                    <a:pt x="9" y="57"/>
                  </a:lnTo>
                  <a:lnTo>
                    <a:pt x="5" y="52"/>
                  </a:lnTo>
                  <a:lnTo>
                    <a:pt x="2" y="45"/>
                  </a:lnTo>
                  <a:lnTo>
                    <a:pt x="1" y="39"/>
                  </a:lnTo>
                  <a:lnTo>
                    <a:pt x="0" y="33"/>
                  </a:lnTo>
                  <a:lnTo>
                    <a:pt x="0" y="33"/>
                  </a:lnTo>
                  <a:lnTo>
                    <a:pt x="1" y="26"/>
                  </a:lnTo>
                  <a:lnTo>
                    <a:pt x="2" y="19"/>
                  </a:lnTo>
                  <a:lnTo>
                    <a:pt x="5" y="14"/>
                  </a:lnTo>
                  <a:lnTo>
                    <a:pt x="9" y="9"/>
                  </a:lnTo>
                  <a:lnTo>
                    <a:pt x="14" y="5"/>
                  </a:lnTo>
                  <a:lnTo>
                    <a:pt x="20" y="2"/>
                  </a:lnTo>
                  <a:lnTo>
                    <a:pt x="26" y="1"/>
                  </a:lnTo>
                  <a:lnTo>
                    <a:pt x="33" y="0"/>
                  </a:lnTo>
                  <a:lnTo>
                    <a:pt x="232" y="0"/>
                  </a:lnTo>
                  <a:lnTo>
                    <a:pt x="232" y="0"/>
                  </a:lnTo>
                  <a:lnTo>
                    <a:pt x="238" y="1"/>
                  </a:lnTo>
                  <a:lnTo>
                    <a:pt x="244" y="2"/>
                  </a:lnTo>
                  <a:lnTo>
                    <a:pt x="249" y="5"/>
                  </a:lnTo>
                  <a:lnTo>
                    <a:pt x="255" y="9"/>
                  </a:lnTo>
                  <a:lnTo>
                    <a:pt x="259" y="14"/>
                  </a:lnTo>
                  <a:lnTo>
                    <a:pt x="262" y="19"/>
                  </a:lnTo>
                  <a:lnTo>
                    <a:pt x="264" y="26"/>
                  </a:lnTo>
                  <a:lnTo>
                    <a:pt x="264" y="33"/>
                  </a:lnTo>
                  <a:lnTo>
                    <a:pt x="264" y="33"/>
                  </a:lnTo>
                  <a:lnTo>
                    <a:pt x="264" y="39"/>
                  </a:lnTo>
                  <a:lnTo>
                    <a:pt x="262" y="45"/>
                  </a:lnTo>
                  <a:lnTo>
                    <a:pt x="259" y="52"/>
                  </a:lnTo>
                  <a:lnTo>
                    <a:pt x="255" y="57"/>
                  </a:lnTo>
                  <a:lnTo>
                    <a:pt x="249" y="60"/>
                  </a:lnTo>
                  <a:lnTo>
                    <a:pt x="244" y="63"/>
                  </a:lnTo>
                  <a:lnTo>
                    <a:pt x="238" y="65"/>
                  </a:lnTo>
                  <a:lnTo>
                    <a:pt x="232" y="66"/>
                  </a:lnTo>
                  <a:lnTo>
                    <a:pt x="232"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1" name="Freeform 106">
              <a:extLst>
                <a:ext uri="{FF2B5EF4-FFF2-40B4-BE49-F238E27FC236}">
                  <a16:creationId xmlns:a16="http://schemas.microsoft.com/office/drawing/2014/main" id="{09971A13-D846-CD5B-F48D-8D53C014BE72}"/>
                </a:ext>
              </a:extLst>
            </p:cNvPr>
            <p:cNvSpPr>
              <a:spLocks/>
            </p:cNvSpPr>
            <p:nvPr/>
          </p:nvSpPr>
          <p:spPr bwMode="auto">
            <a:xfrm>
              <a:off x="9531224" y="4977042"/>
              <a:ext cx="49855" cy="11808"/>
            </a:xfrm>
            <a:custGeom>
              <a:avLst/>
              <a:gdLst>
                <a:gd name="T0" fmla="*/ 232 w 264"/>
                <a:gd name="T1" fmla="*/ 67 h 67"/>
                <a:gd name="T2" fmla="*/ 33 w 264"/>
                <a:gd name="T3" fmla="*/ 67 h 67"/>
                <a:gd name="T4" fmla="*/ 33 w 264"/>
                <a:gd name="T5" fmla="*/ 67 h 67"/>
                <a:gd name="T6" fmla="*/ 26 w 264"/>
                <a:gd name="T7" fmla="*/ 66 h 67"/>
                <a:gd name="T8" fmla="*/ 20 w 264"/>
                <a:gd name="T9" fmla="*/ 63 h 67"/>
                <a:gd name="T10" fmla="*/ 14 w 264"/>
                <a:gd name="T11" fmla="*/ 60 h 67"/>
                <a:gd name="T12" fmla="*/ 9 w 264"/>
                <a:gd name="T13" fmla="*/ 56 h 67"/>
                <a:gd name="T14" fmla="*/ 5 w 264"/>
                <a:gd name="T15" fmla="*/ 52 h 67"/>
                <a:gd name="T16" fmla="*/ 2 w 264"/>
                <a:gd name="T17" fmla="*/ 46 h 67"/>
                <a:gd name="T18" fmla="*/ 1 w 264"/>
                <a:gd name="T19" fmla="*/ 40 h 67"/>
                <a:gd name="T20" fmla="*/ 0 w 264"/>
                <a:gd name="T21" fmla="*/ 33 h 67"/>
                <a:gd name="T22" fmla="*/ 0 w 264"/>
                <a:gd name="T23" fmla="*/ 33 h 67"/>
                <a:gd name="T24" fmla="*/ 1 w 264"/>
                <a:gd name="T25" fmla="*/ 26 h 67"/>
                <a:gd name="T26" fmla="*/ 2 w 264"/>
                <a:gd name="T27" fmla="*/ 20 h 67"/>
                <a:gd name="T28" fmla="*/ 5 w 264"/>
                <a:gd name="T29" fmla="*/ 15 h 67"/>
                <a:gd name="T30" fmla="*/ 9 w 264"/>
                <a:gd name="T31" fmla="*/ 10 h 67"/>
                <a:gd name="T32" fmla="*/ 14 w 264"/>
                <a:gd name="T33" fmla="*/ 5 h 67"/>
                <a:gd name="T34" fmla="*/ 20 w 264"/>
                <a:gd name="T35" fmla="*/ 2 h 67"/>
                <a:gd name="T36" fmla="*/ 26 w 264"/>
                <a:gd name="T37" fmla="*/ 0 h 67"/>
                <a:gd name="T38" fmla="*/ 33 w 264"/>
                <a:gd name="T39" fmla="*/ 0 h 67"/>
                <a:gd name="T40" fmla="*/ 232 w 264"/>
                <a:gd name="T41" fmla="*/ 0 h 67"/>
                <a:gd name="T42" fmla="*/ 232 w 264"/>
                <a:gd name="T43" fmla="*/ 0 h 67"/>
                <a:gd name="T44" fmla="*/ 238 w 264"/>
                <a:gd name="T45" fmla="*/ 0 h 67"/>
                <a:gd name="T46" fmla="*/ 244 w 264"/>
                <a:gd name="T47" fmla="*/ 2 h 67"/>
                <a:gd name="T48" fmla="*/ 249 w 264"/>
                <a:gd name="T49" fmla="*/ 5 h 67"/>
                <a:gd name="T50" fmla="*/ 255 w 264"/>
                <a:gd name="T51" fmla="*/ 10 h 67"/>
                <a:gd name="T52" fmla="*/ 259 w 264"/>
                <a:gd name="T53" fmla="*/ 15 h 67"/>
                <a:gd name="T54" fmla="*/ 262 w 264"/>
                <a:gd name="T55" fmla="*/ 20 h 67"/>
                <a:gd name="T56" fmla="*/ 264 w 264"/>
                <a:gd name="T57" fmla="*/ 26 h 67"/>
                <a:gd name="T58" fmla="*/ 264 w 264"/>
                <a:gd name="T59" fmla="*/ 33 h 67"/>
                <a:gd name="T60" fmla="*/ 264 w 264"/>
                <a:gd name="T61" fmla="*/ 33 h 67"/>
                <a:gd name="T62" fmla="*/ 264 w 264"/>
                <a:gd name="T63" fmla="*/ 40 h 67"/>
                <a:gd name="T64" fmla="*/ 262 w 264"/>
                <a:gd name="T65" fmla="*/ 46 h 67"/>
                <a:gd name="T66" fmla="*/ 259 w 264"/>
                <a:gd name="T67" fmla="*/ 52 h 67"/>
                <a:gd name="T68" fmla="*/ 255 w 264"/>
                <a:gd name="T69" fmla="*/ 56 h 67"/>
                <a:gd name="T70" fmla="*/ 249 w 264"/>
                <a:gd name="T71" fmla="*/ 60 h 67"/>
                <a:gd name="T72" fmla="*/ 244 w 264"/>
                <a:gd name="T73" fmla="*/ 63 h 67"/>
                <a:gd name="T74" fmla="*/ 238 w 264"/>
                <a:gd name="T75" fmla="*/ 66 h 67"/>
                <a:gd name="T76" fmla="*/ 232 w 264"/>
                <a:gd name="T77" fmla="*/ 67 h 67"/>
                <a:gd name="T78" fmla="*/ 232 w 264"/>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7">
                  <a:moveTo>
                    <a:pt x="232" y="67"/>
                  </a:moveTo>
                  <a:lnTo>
                    <a:pt x="33" y="67"/>
                  </a:lnTo>
                  <a:lnTo>
                    <a:pt x="33" y="67"/>
                  </a:lnTo>
                  <a:lnTo>
                    <a:pt x="26" y="66"/>
                  </a:lnTo>
                  <a:lnTo>
                    <a:pt x="20" y="63"/>
                  </a:lnTo>
                  <a:lnTo>
                    <a:pt x="14" y="60"/>
                  </a:lnTo>
                  <a:lnTo>
                    <a:pt x="9" y="56"/>
                  </a:lnTo>
                  <a:lnTo>
                    <a:pt x="5" y="52"/>
                  </a:lnTo>
                  <a:lnTo>
                    <a:pt x="2" y="46"/>
                  </a:lnTo>
                  <a:lnTo>
                    <a:pt x="1" y="40"/>
                  </a:lnTo>
                  <a:lnTo>
                    <a:pt x="0" y="33"/>
                  </a:lnTo>
                  <a:lnTo>
                    <a:pt x="0" y="33"/>
                  </a:lnTo>
                  <a:lnTo>
                    <a:pt x="1" y="26"/>
                  </a:lnTo>
                  <a:lnTo>
                    <a:pt x="2" y="20"/>
                  </a:lnTo>
                  <a:lnTo>
                    <a:pt x="5" y="15"/>
                  </a:lnTo>
                  <a:lnTo>
                    <a:pt x="9" y="10"/>
                  </a:lnTo>
                  <a:lnTo>
                    <a:pt x="14" y="5"/>
                  </a:lnTo>
                  <a:lnTo>
                    <a:pt x="20" y="2"/>
                  </a:lnTo>
                  <a:lnTo>
                    <a:pt x="26" y="0"/>
                  </a:lnTo>
                  <a:lnTo>
                    <a:pt x="33" y="0"/>
                  </a:lnTo>
                  <a:lnTo>
                    <a:pt x="232" y="0"/>
                  </a:lnTo>
                  <a:lnTo>
                    <a:pt x="232" y="0"/>
                  </a:lnTo>
                  <a:lnTo>
                    <a:pt x="238" y="0"/>
                  </a:lnTo>
                  <a:lnTo>
                    <a:pt x="244" y="2"/>
                  </a:lnTo>
                  <a:lnTo>
                    <a:pt x="249" y="5"/>
                  </a:lnTo>
                  <a:lnTo>
                    <a:pt x="255" y="10"/>
                  </a:lnTo>
                  <a:lnTo>
                    <a:pt x="259" y="15"/>
                  </a:lnTo>
                  <a:lnTo>
                    <a:pt x="262" y="20"/>
                  </a:lnTo>
                  <a:lnTo>
                    <a:pt x="264" y="26"/>
                  </a:lnTo>
                  <a:lnTo>
                    <a:pt x="264" y="33"/>
                  </a:lnTo>
                  <a:lnTo>
                    <a:pt x="264" y="33"/>
                  </a:lnTo>
                  <a:lnTo>
                    <a:pt x="264" y="40"/>
                  </a:lnTo>
                  <a:lnTo>
                    <a:pt x="262" y="46"/>
                  </a:lnTo>
                  <a:lnTo>
                    <a:pt x="259" y="52"/>
                  </a:lnTo>
                  <a:lnTo>
                    <a:pt x="255" y="56"/>
                  </a:lnTo>
                  <a:lnTo>
                    <a:pt x="249" y="60"/>
                  </a:lnTo>
                  <a:lnTo>
                    <a:pt x="244" y="63"/>
                  </a:lnTo>
                  <a:lnTo>
                    <a:pt x="238" y="66"/>
                  </a:lnTo>
                  <a:lnTo>
                    <a:pt x="232" y="67"/>
                  </a:lnTo>
                  <a:lnTo>
                    <a:pt x="232" y="67"/>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2" name="Freeform 107">
              <a:extLst>
                <a:ext uri="{FF2B5EF4-FFF2-40B4-BE49-F238E27FC236}">
                  <a16:creationId xmlns:a16="http://schemas.microsoft.com/office/drawing/2014/main" id="{8C986287-8E33-B387-1066-3A5074298FA4}"/>
                </a:ext>
              </a:extLst>
            </p:cNvPr>
            <p:cNvSpPr>
              <a:spLocks/>
            </p:cNvSpPr>
            <p:nvPr/>
          </p:nvSpPr>
          <p:spPr bwMode="auto">
            <a:xfrm>
              <a:off x="9444633" y="4927187"/>
              <a:ext cx="49855" cy="11808"/>
            </a:xfrm>
            <a:custGeom>
              <a:avLst/>
              <a:gdLst>
                <a:gd name="T0" fmla="*/ 231 w 264"/>
                <a:gd name="T1" fmla="*/ 67 h 67"/>
                <a:gd name="T2" fmla="*/ 34 w 264"/>
                <a:gd name="T3" fmla="*/ 67 h 67"/>
                <a:gd name="T4" fmla="*/ 34 w 264"/>
                <a:gd name="T5" fmla="*/ 67 h 67"/>
                <a:gd name="T6" fmla="*/ 26 w 264"/>
                <a:gd name="T7" fmla="*/ 66 h 67"/>
                <a:gd name="T8" fmla="*/ 20 w 264"/>
                <a:gd name="T9" fmla="*/ 65 h 67"/>
                <a:gd name="T10" fmla="*/ 15 w 264"/>
                <a:gd name="T11" fmla="*/ 61 h 67"/>
                <a:gd name="T12" fmla="*/ 10 w 264"/>
                <a:gd name="T13" fmla="*/ 57 h 67"/>
                <a:gd name="T14" fmla="*/ 6 w 264"/>
                <a:gd name="T15" fmla="*/ 52 h 67"/>
                <a:gd name="T16" fmla="*/ 2 w 264"/>
                <a:gd name="T17" fmla="*/ 47 h 67"/>
                <a:gd name="T18" fmla="*/ 0 w 264"/>
                <a:gd name="T19" fmla="*/ 41 h 67"/>
                <a:gd name="T20" fmla="*/ 0 w 264"/>
                <a:gd name="T21" fmla="*/ 33 h 67"/>
                <a:gd name="T22" fmla="*/ 0 w 264"/>
                <a:gd name="T23" fmla="*/ 33 h 67"/>
                <a:gd name="T24" fmla="*/ 0 w 264"/>
                <a:gd name="T25" fmla="*/ 27 h 67"/>
                <a:gd name="T26" fmla="*/ 2 w 264"/>
                <a:gd name="T27" fmla="*/ 21 h 67"/>
                <a:gd name="T28" fmla="*/ 6 w 264"/>
                <a:gd name="T29" fmla="*/ 15 h 67"/>
                <a:gd name="T30" fmla="*/ 10 w 264"/>
                <a:gd name="T31" fmla="*/ 11 h 67"/>
                <a:gd name="T32" fmla="*/ 15 w 264"/>
                <a:gd name="T33" fmla="*/ 7 h 67"/>
                <a:gd name="T34" fmla="*/ 20 w 264"/>
                <a:gd name="T35" fmla="*/ 3 h 67"/>
                <a:gd name="T36" fmla="*/ 26 w 264"/>
                <a:gd name="T37" fmla="*/ 1 h 67"/>
                <a:gd name="T38" fmla="*/ 34 w 264"/>
                <a:gd name="T39" fmla="*/ 0 h 67"/>
                <a:gd name="T40" fmla="*/ 231 w 264"/>
                <a:gd name="T41" fmla="*/ 0 h 67"/>
                <a:gd name="T42" fmla="*/ 231 w 264"/>
                <a:gd name="T43" fmla="*/ 0 h 67"/>
                <a:gd name="T44" fmla="*/ 238 w 264"/>
                <a:gd name="T45" fmla="*/ 1 h 67"/>
                <a:gd name="T46" fmla="*/ 245 w 264"/>
                <a:gd name="T47" fmla="*/ 3 h 67"/>
                <a:gd name="T48" fmla="*/ 250 w 264"/>
                <a:gd name="T49" fmla="*/ 7 h 67"/>
                <a:gd name="T50" fmla="*/ 255 w 264"/>
                <a:gd name="T51" fmla="*/ 11 h 67"/>
                <a:gd name="T52" fmla="*/ 259 w 264"/>
                <a:gd name="T53" fmla="*/ 15 h 67"/>
                <a:gd name="T54" fmla="*/ 262 w 264"/>
                <a:gd name="T55" fmla="*/ 21 h 67"/>
                <a:gd name="T56" fmla="*/ 264 w 264"/>
                <a:gd name="T57" fmla="*/ 27 h 67"/>
                <a:gd name="T58" fmla="*/ 264 w 264"/>
                <a:gd name="T59" fmla="*/ 33 h 67"/>
                <a:gd name="T60" fmla="*/ 264 w 264"/>
                <a:gd name="T61" fmla="*/ 33 h 67"/>
                <a:gd name="T62" fmla="*/ 264 w 264"/>
                <a:gd name="T63" fmla="*/ 41 h 67"/>
                <a:gd name="T64" fmla="*/ 262 w 264"/>
                <a:gd name="T65" fmla="*/ 47 h 67"/>
                <a:gd name="T66" fmla="*/ 259 w 264"/>
                <a:gd name="T67" fmla="*/ 52 h 67"/>
                <a:gd name="T68" fmla="*/ 255 w 264"/>
                <a:gd name="T69" fmla="*/ 57 h 67"/>
                <a:gd name="T70" fmla="*/ 250 w 264"/>
                <a:gd name="T71" fmla="*/ 61 h 67"/>
                <a:gd name="T72" fmla="*/ 245 w 264"/>
                <a:gd name="T73" fmla="*/ 65 h 67"/>
                <a:gd name="T74" fmla="*/ 238 w 264"/>
                <a:gd name="T75" fmla="*/ 66 h 67"/>
                <a:gd name="T76" fmla="*/ 231 w 264"/>
                <a:gd name="T77" fmla="*/ 67 h 67"/>
                <a:gd name="T78" fmla="*/ 231 w 264"/>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7">
                  <a:moveTo>
                    <a:pt x="231" y="67"/>
                  </a:moveTo>
                  <a:lnTo>
                    <a:pt x="34" y="67"/>
                  </a:lnTo>
                  <a:lnTo>
                    <a:pt x="34" y="67"/>
                  </a:lnTo>
                  <a:lnTo>
                    <a:pt x="26" y="66"/>
                  </a:lnTo>
                  <a:lnTo>
                    <a:pt x="20" y="65"/>
                  </a:lnTo>
                  <a:lnTo>
                    <a:pt x="15" y="61"/>
                  </a:lnTo>
                  <a:lnTo>
                    <a:pt x="10" y="57"/>
                  </a:lnTo>
                  <a:lnTo>
                    <a:pt x="6" y="52"/>
                  </a:lnTo>
                  <a:lnTo>
                    <a:pt x="2" y="47"/>
                  </a:lnTo>
                  <a:lnTo>
                    <a:pt x="0" y="41"/>
                  </a:lnTo>
                  <a:lnTo>
                    <a:pt x="0" y="33"/>
                  </a:lnTo>
                  <a:lnTo>
                    <a:pt x="0" y="33"/>
                  </a:lnTo>
                  <a:lnTo>
                    <a:pt x="0" y="27"/>
                  </a:lnTo>
                  <a:lnTo>
                    <a:pt x="2" y="21"/>
                  </a:lnTo>
                  <a:lnTo>
                    <a:pt x="6" y="15"/>
                  </a:lnTo>
                  <a:lnTo>
                    <a:pt x="10" y="11"/>
                  </a:lnTo>
                  <a:lnTo>
                    <a:pt x="15" y="7"/>
                  </a:lnTo>
                  <a:lnTo>
                    <a:pt x="20" y="3"/>
                  </a:lnTo>
                  <a:lnTo>
                    <a:pt x="26" y="1"/>
                  </a:lnTo>
                  <a:lnTo>
                    <a:pt x="34" y="0"/>
                  </a:lnTo>
                  <a:lnTo>
                    <a:pt x="231" y="0"/>
                  </a:lnTo>
                  <a:lnTo>
                    <a:pt x="231" y="0"/>
                  </a:lnTo>
                  <a:lnTo>
                    <a:pt x="238" y="1"/>
                  </a:lnTo>
                  <a:lnTo>
                    <a:pt x="245" y="3"/>
                  </a:lnTo>
                  <a:lnTo>
                    <a:pt x="250" y="7"/>
                  </a:lnTo>
                  <a:lnTo>
                    <a:pt x="255" y="11"/>
                  </a:lnTo>
                  <a:lnTo>
                    <a:pt x="259" y="15"/>
                  </a:lnTo>
                  <a:lnTo>
                    <a:pt x="262" y="21"/>
                  </a:lnTo>
                  <a:lnTo>
                    <a:pt x="264" y="27"/>
                  </a:lnTo>
                  <a:lnTo>
                    <a:pt x="264" y="33"/>
                  </a:lnTo>
                  <a:lnTo>
                    <a:pt x="264" y="33"/>
                  </a:lnTo>
                  <a:lnTo>
                    <a:pt x="264" y="41"/>
                  </a:lnTo>
                  <a:lnTo>
                    <a:pt x="262" y="47"/>
                  </a:lnTo>
                  <a:lnTo>
                    <a:pt x="259" y="52"/>
                  </a:lnTo>
                  <a:lnTo>
                    <a:pt x="255" y="57"/>
                  </a:lnTo>
                  <a:lnTo>
                    <a:pt x="250" y="61"/>
                  </a:lnTo>
                  <a:lnTo>
                    <a:pt x="245" y="65"/>
                  </a:lnTo>
                  <a:lnTo>
                    <a:pt x="238" y="66"/>
                  </a:lnTo>
                  <a:lnTo>
                    <a:pt x="231" y="67"/>
                  </a:lnTo>
                  <a:lnTo>
                    <a:pt x="231" y="67"/>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3" name="Freeform 108">
              <a:extLst>
                <a:ext uri="{FF2B5EF4-FFF2-40B4-BE49-F238E27FC236}">
                  <a16:creationId xmlns:a16="http://schemas.microsoft.com/office/drawing/2014/main" id="{B8D803DF-9DC3-3896-3AEA-925ADA65EE99}"/>
                </a:ext>
              </a:extLst>
            </p:cNvPr>
            <p:cNvSpPr>
              <a:spLocks/>
            </p:cNvSpPr>
            <p:nvPr/>
          </p:nvSpPr>
          <p:spPr bwMode="auto">
            <a:xfrm>
              <a:off x="9444633" y="4952114"/>
              <a:ext cx="49855" cy="11808"/>
            </a:xfrm>
            <a:custGeom>
              <a:avLst/>
              <a:gdLst>
                <a:gd name="T0" fmla="*/ 231 w 264"/>
                <a:gd name="T1" fmla="*/ 66 h 66"/>
                <a:gd name="T2" fmla="*/ 34 w 264"/>
                <a:gd name="T3" fmla="*/ 66 h 66"/>
                <a:gd name="T4" fmla="*/ 34 w 264"/>
                <a:gd name="T5" fmla="*/ 66 h 66"/>
                <a:gd name="T6" fmla="*/ 26 w 264"/>
                <a:gd name="T7" fmla="*/ 65 h 66"/>
                <a:gd name="T8" fmla="*/ 20 w 264"/>
                <a:gd name="T9" fmla="*/ 63 h 66"/>
                <a:gd name="T10" fmla="*/ 15 w 264"/>
                <a:gd name="T11" fmla="*/ 60 h 66"/>
                <a:gd name="T12" fmla="*/ 10 w 264"/>
                <a:gd name="T13" fmla="*/ 57 h 66"/>
                <a:gd name="T14" fmla="*/ 6 w 264"/>
                <a:gd name="T15" fmla="*/ 52 h 66"/>
                <a:gd name="T16" fmla="*/ 2 w 264"/>
                <a:gd name="T17" fmla="*/ 45 h 66"/>
                <a:gd name="T18" fmla="*/ 0 w 264"/>
                <a:gd name="T19" fmla="*/ 39 h 66"/>
                <a:gd name="T20" fmla="*/ 0 w 264"/>
                <a:gd name="T21" fmla="*/ 33 h 66"/>
                <a:gd name="T22" fmla="*/ 0 w 264"/>
                <a:gd name="T23" fmla="*/ 33 h 66"/>
                <a:gd name="T24" fmla="*/ 0 w 264"/>
                <a:gd name="T25" fmla="*/ 26 h 66"/>
                <a:gd name="T26" fmla="*/ 2 w 264"/>
                <a:gd name="T27" fmla="*/ 19 h 66"/>
                <a:gd name="T28" fmla="*/ 6 w 264"/>
                <a:gd name="T29" fmla="*/ 14 h 66"/>
                <a:gd name="T30" fmla="*/ 10 w 264"/>
                <a:gd name="T31" fmla="*/ 9 h 66"/>
                <a:gd name="T32" fmla="*/ 15 w 264"/>
                <a:gd name="T33" fmla="*/ 5 h 66"/>
                <a:gd name="T34" fmla="*/ 20 w 264"/>
                <a:gd name="T35" fmla="*/ 2 h 66"/>
                <a:gd name="T36" fmla="*/ 26 w 264"/>
                <a:gd name="T37" fmla="*/ 1 h 66"/>
                <a:gd name="T38" fmla="*/ 34 w 264"/>
                <a:gd name="T39" fmla="*/ 0 h 66"/>
                <a:gd name="T40" fmla="*/ 231 w 264"/>
                <a:gd name="T41" fmla="*/ 0 h 66"/>
                <a:gd name="T42" fmla="*/ 231 w 264"/>
                <a:gd name="T43" fmla="*/ 0 h 66"/>
                <a:gd name="T44" fmla="*/ 238 w 264"/>
                <a:gd name="T45" fmla="*/ 1 h 66"/>
                <a:gd name="T46" fmla="*/ 245 w 264"/>
                <a:gd name="T47" fmla="*/ 2 h 66"/>
                <a:gd name="T48" fmla="*/ 250 w 264"/>
                <a:gd name="T49" fmla="*/ 5 h 66"/>
                <a:gd name="T50" fmla="*/ 255 w 264"/>
                <a:gd name="T51" fmla="*/ 9 h 66"/>
                <a:gd name="T52" fmla="*/ 259 w 264"/>
                <a:gd name="T53" fmla="*/ 14 h 66"/>
                <a:gd name="T54" fmla="*/ 262 w 264"/>
                <a:gd name="T55" fmla="*/ 19 h 66"/>
                <a:gd name="T56" fmla="*/ 264 w 264"/>
                <a:gd name="T57" fmla="*/ 26 h 66"/>
                <a:gd name="T58" fmla="*/ 264 w 264"/>
                <a:gd name="T59" fmla="*/ 33 h 66"/>
                <a:gd name="T60" fmla="*/ 264 w 264"/>
                <a:gd name="T61" fmla="*/ 33 h 66"/>
                <a:gd name="T62" fmla="*/ 264 w 264"/>
                <a:gd name="T63" fmla="*/ 39 h 66"/>
                <a:gd name="T64" fmla="*/ 262 w 264"/>
                <a:gd name="T65" fmla="*/ 45 h 66"/>
                <a:gd name="T66" fmla="*/ 259 w 264"/>
                <a:gd name="T67" fmla="*/ 52 h 66"/>
                <a:gd name="T68" fmla="*/ 255 w 264"/>
                <a:gd name="T69" fmla="*/ 57 h 66"/>
                <a:gd name="T70" fmla="*/ 250 w 264"/>
                <a:gd name="T71" fmla="*/ 60 h 66"/>
                <a:gd name="T72" fmla="*/ 245 w 264"/>
                <a:gd name="T73" fmla="*/ 63 h 66"/>
                <a:gd name="T74" fmla="*/ 238 w 264"/>
                <a:gd name="T75" fmla="*/ 65 h 66"/>
                <a:gd name="T76" fmla="*/ 231 w 264"/>
                <a:gd name="T77" fmla="*/ 66 h 66"/>
                <a:gd name="T78" fmla="*/ 231 w 264"/>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6">
                  <a:moveTo>
                    <a:pt x="231" y="66"/>
                  </a:moveTo>
                  <a:lnTo>
                    <a:pt x="34" y="66"/>
                  </a:lnTo>
                  <a:lnTo>
                    <a:pt x="34" y="66"/>
                  </a:lnTo>
                  <a:lnTo>
                    <a:pt x="26" y="65"/>
                  </a:lnTo>
                  <a:lnTo>
                    <a:pt x="20" y="63"/>
                  </a:lnTo>
                  <a:lnTo>
                    <a:pt x="15" y="60"/>
                  </a:lnTo>
                  <a:lnTo>
                    <a:pt x="10" y="57"/>
                  </a:lnTo>
                  <a:lnTo>
                    <a:pt x="6" y="52"/>
                  </a:lnTo>
                  <a:lnTo>
                    <a:pt x="2" y="45"/>
                  </a:lnTo>
                  <a:lnTo>
                    <a:pt x="0" y="39"/>
                  </a:lnTo>
                  <a:lnTo>
                    <a:pt x="0" y="33"/>
                  </a:lnTo>
                  <a:lnTo>
                    <a:pt x="0" y="33"/>
                  </a:lnTo>
                  <a:lnTo>
                    <a:pt x="0" y="26"/>
                  </a:lnTo>
                  <a:lnTo>
                    <a:pt x="2" y="19"/>
                  </a:lnTo>
                  <a:lnTo>
                    <a:pt x="6" y="14"/>
                  </a:lnTo>
                  <a:lnTo>
                    <a:pt x="10" y="9"/>
                  </a:lnTo>
                  <a:lnTo>
                    <a:pt x="15" y="5"/>
                  </a:lnTo>
                  <a:lnTo>
                    <a:pt x="20" y="2"/>
                  </a:lnTo>
                  <a:lnTo>
                    <a:pt x="26" y="1"/>
                  </a:lnTo>
                  <a:lnTo>
                    <a:pt x="34" y="0"/>
                  </a:lnTo>
                  <a:lnTo>
                    <a:pt x="231" y="0"/>
                  </a:lnTo>
                  <a:lnTo>
                    <a:pt x="231" y="0"/>
                  </a:lnTo>
                  <a:lnTo>
                    <a:pt x="238" y="1"/>
                  </a:lnTo>
                  <a:lnTo>
                    <a:pt x="245" y="2"/>
                  </a:lnTo>
                  <a:lnTo>
                    <a:pt x="250" y="5"/>
                  </a:lnTo>
                  <a:lnTo>
                    <a:pt x="255" y="9"/>
                  </a:lnTo>
                  <a:lnTo>
                    <a:pt x="259" y="14"/>
                  </a:lnTo>
                  <a:lnTo>
                    <a:pt x="262" y="19"/>
                  </a:lnTo>
                  <a:lnTo>
                    <a:pt x="264" y="26"/>
                  </a:lnTo>
                  <a:lnTo>
                    <a:pt x="264" y="33"/>
                  </a:lnTo>
                  <a:lnTo>
                    <a:pt x="264" y="33"/>
                  </a:lnTo>
                  <a:lnTo>
                    <a:pt x="264" y="39"/>
                  </a:lnTo>
                  <a:lnTo>
                    <a:pt x="262" y="45"/>
                  </a:lnTo>
                  <a:lnTo>
                    <a:pt x="259" y="52"/>
                  </a:lnTo>
                  <a:lnTo>
                    <a:pt x="255" y="57"/>
                  </a:lnTo>
                  <a:lnTo>
                    <a:pt x="250" y="60"/>
                  </a:lnTo>
                  <a:lnTo>
                    <a:pt x="245" y="63"/>
                  </a:lnTo>
                  <a:lnTo>
                    <a:pt x="238" y="65"/>
                  </a:lnTo>
                  <a:lnTo>
                    <a:pt x="231" y="66"/>
                  </a:lnTo>
                  <a:lnTo>
                    <a:pt x="231" y="66"/>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4" name="Freeform 109">
              <a:extLst>
                <a:ext uri="{FF2B5EF4-FFF2-40B4-BE49-F238E27FC236}">
                  <a16:creationId xmlns:a16="http://schemas.microsoft.com/office/drawing/2014/main" id="{0B049711-7513-090F-C579-7E1568623095}"/>
                </a:ext>
              </a:extLst>
            </p:cNvPr>
            <p:cNvSpPr>
              <a:spLocks/>
            </p:cNvSpPr>
            <p:nvPr/>
          </p:nvSpPr>
          <p:spPr bwMode="auto">
            <a:xfrm>
              <a:off x="9444633" y="4977042"/>
              <a:ext cx="49855" cy="11808"/>
            </a:xfrm>
            <a:custGeom>
              <a:avLst/>
              <a:gdLst>
                <a:gd name="T0" fmla="*/ 231 w 264"/>
                <a:gd name="T1" fmla="*/ 67 h 67"/>
                <a:gd name="T2" fmla="*/ 34 w 264"/>
                <a:gd name="T3" fmla="*/ 67 h 67"/>
                <a:gd name="T4" fmla="*/ 34 w 264"/>
                <a:gd name="T5" fmla="*/ 67 h 67"/>
                <a:gd name="T6" fmla="*/ 26 w 264"/>
                <a:gd name="T7" fmla="*/ 66 h 67"/>
                <a:gd name="T8" fmla="*/ 20 w 264"/>
                <a:gd name="T9" fmla="*/ 63 h 67"/>
                <a:gd name="T10" fmla="*/ 15 w 264"/>
                <a:gd name="T11" fmla="*/ 60 h 67"/>
                <a:gd name="T12" fmla="*/ 10 w 264"/>
                <a:gd name="T13" fmla="*/ 56 h 67"/>
                <a:gd name="T14" fmla="*/ 6 w 264"/>
                <a:gd name="T15" fmla="*/ 52 h 67"/>
                <a:gd name="T16" fmla="*/ 2 w 264"/>
                <a:gd name="T17" fmla="*/ 46 h 67"/>
                <a:gd name="T18" fmla="*/ 0 w 264"/>
                <a:gd name="T19" fmla="*/ 40 h 67"/>
                <a:gd name="T20" fmla="*/ 0 w 264"/>
                <a:gd name="T21" fmla="*/ 33 h 67"/>
                <a:gd name="T22" fmla="*/ 0 w 264"/>
                <a:gd name="T23" fmla="*/ 33 h 67"/>
                <a:gd name="T24" fmla="*/ 0 w 264"/>
                <a:gd name="T25" fmla="*/ 26 h 67"/>
                <a:gd name="T26" fmla="*/ 2 w 264"/>
                <a:gd name="T27" fmla="*/ 20 h 67"/>
                <a:gd name="T28" fmla="*/ 6 w 264"/>
                <a:gd name="T29" fmla="*/ 15 h 67"/>
                <a:gd name="T30" fmla="*/ 10 w 264"/>
                <a:gd name="T31" fmla="*/ 10 h 67"/>
                <a:gd name="T32" fmla="*/ 15 w 264"/>
                <a:gd name="T33" fmla="*/ 5 h 67"/>
                <a:gd name="T34" fmla="*/ 20 w 264"/>
                <a:gd name="T35" fmla="*/ 2 h 67"/>
                <a:gd name="T36" fmla="*/ 26 w 264"/>
                <a:gd name="T37" fmla="*/ 0 h 67"/>
                <a:gd name="T38" fmla="*/ 34 w 264"/>
                <a:gd name="T39" fmla="*/ 0 h 67"/>
                <a:gd name="T40" fmla="*/ 231 w 264"/>
                <a:gd name="T41" fmla="*/ 0 h 67"/>
                <a:gd name="T42" fmla="*/ 231 w 264"/>
                <a:gd name="T43" fmla="*/ 0 h 67"/>
                <a:gd name="T44" fmla="*/ 238 w 264"/>
                <a:gd name="T45" fmla="*/ 0 h 67"/>
                <a:gd name="T46" fmla="*/ 245 w 264"/>
                <a:gd name="T47" fmla="*/ 2 h 67"/>
                <a:gd name="T48" fmla="*/ 250 w 264"/>
                <a:gd name="T49" fmla="*/ 5 h 67"/>
                <a:gd name="T50" fmla="*/ 255 w 264"/>
                <a:gd name="T51" fmla="*/ 10 h 67"/>
                <a:gd name="T52" fmla="*/ 259 w 264"/>
                <a:gd name="T53" fmla="*/ 15 h 67"/>
                <a:gd name="T54" fmla="*/ 262 w 264"/>
                <a:gd name="T55" fmla="*/ 20 h 67"/>
                <a:gd name="T56" fmla="*/ 264 w 264"/>
                <a:gd name="T57" fmla="*/ 26 h 67"/>
                <a:gd name="T58" fmla="*/ 264 w 264"/>
                <a:gd name="T59" fmla="*/ 33 h 67"/>
                <a:gd name="T60" fmla="*/ 264 w 264"/>
                <a:gd name="T61" fmla="*/ 33 h 67"/>
                <a:gd name="T62" fmla="*/ 264 w 264"/>
                <a:gd name="T63" fmla="*/ 40 h 67"/>
                <a:gd name="T64" fmla="*/ 262 w 264"/>
                <a:gd name="T65" fmla="*/ 46 h 67"/>
                <a:gd name="T66" fmla="*/ 259 w 264"/>
                <a:gd name="T67" fmla="*/ 52 h 67"/>
                <a:gd name="T68" fmla="*/ 255 w 264"/>
                <a:gd name="T69" fmla="*/ 56 h 67"/>
                <a:gd name="T70" fmla="*/ 250 w 264"/>
                <a:gd name="T71" fmla="*/ 60 h 67"/>
                <a:gd name="T72" fmla="*/ 245 w 264"/>
                <a:gd name="T73" fmla="*/ 63 h 67"/>
                <a:gd name="T74" fmla="*/ 238 w 264"/>
                <a:gd name="T75" fmla="*/ 66 h 67"/>
                <a:gd name="T76" fmla="*/ 231 w 264"/>
                <a:gd name="T77" fmla="*/ 67 h 67"/>
                <a:gd name="T78" fmla="*/ 231 w 264"/>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7">
                  <a:moveTo>
                    <a:pt x="231" y="67"/>
                  </a:moveTo>
                  <a:lnTo>
                    <a:pt x="34" y="67"/>
                  </a:lnTo>
                  <a:lnTo>
                    <a:pt x="34" y="67"/>
                  </a:lnTo>
                  <a:lnTo>
                    <a:pt x="26" y="66"/>
                  </a:lnTo>
                  <a:lnTo>
                    <a:pt x="20" y="63"/>
                  </a:lnTo>
                  <a:lnTo>
                    <a:pt x="15" y="60"/>
                  </a:lnTo>
                  <a:lnTo>
                    <a:pt x="10" y="56"/>
                  </a:lnTo>
                  <a:lnTo>
                    <a:pt x="6" y="52"/>
                  </a:lnTo>
                  <a:lnTo>
                    <a:pt x="2" y="46"/>
                  </a:lnTo>
                  <a:lnTo>
                    <a:pt x="0" y="40"/>
                  </a:lnTo>
                  <a:lnTo>
                    <a:pt x="0" y="33"/>
                  </a:lnTo>
                  <a:lnTo>
                    <a:pt x="0" y="33"/>
                  </a:lnTo>
                  <a:lnTo>
                    <a:pt x="0" y="26"/>
                  </a:lnTo>
                  <a:lnTo>
                    <a:pt x="2" y="20"/>
                  </a:lnTo>
                  <a:lnTo>
                    <a:pt x="6" y="15"/>
                  </a:lnTo>
                  <a:lnTo>
                    <a:pt x="10" y="10"/>
                  </a:lnTo>
                  <a:lnTo>
                    <a:pt x="15" y="5"/>
                  </a:lnTo>
                  <a:lnTo>
                    <a:pt x="20" y="2"/>
                  </a:lnTo>
                  <a:lnTo>
                    <a:pt x="26" y="0"/>
                  </a:lnTo>
                  <a:lnTo>
                    <a:pt x="34" y="0"/>
                  </a:lnTo>
                  <a:lnTo>
                    <a:pt x="231" y="0"/>
                  </a:lnTo>
                  <a:lnTo>
                    <a:pt x="231" y="0"/>
                  </a:lnTo>
                  <a:lnTo>
                    <a:pt x="238" y="0"/>
                  </a:lnTo>
                  <a:lnTo>
                    <a:pt x="245" y="2"/>
                  </a:lnTo>
                  <a:lnTo>
                    <a:pt x="250" y="5"/>
                  </a:lnTo>
                  <a:lnTo>
                    <a:pt x="255" y="10"/>
                  </a:lnTo>
                  <a:lnTo>
                    <a:pt x="259" y="15"/>
                  </a:lnTo>
                  <a:lnTo>
                    <a:pt x="262" y="20"/>
                  </a:lnTo>
                  <a:lnTo>
                    <a:pt x="264" y="26"/>
                  </a:lnTo>
                  <a:lnTo>
                    <a:pt x="264" y="33"/>
                  </a:lnTo>
                  <a:lnTo>
                    <a:pt x="264" y="33"/>
                  </a:lnTo>
                  <a:lnTo>
                    <a:pt x="264" y="40"/>
                  </a:lnTo>
                  <a:lnTo>
                    <a:pt x="262" y="46"/>
                  </a:lnTo>
                  <a:lnTo>
                    <a:pt x="259" y="52"/>
                  </a:lnTo>
                  <a:lnTo>
                    <a:pt x="255" y="56"/>
                  </a:lnTo>
                  <a:lnTo>
                    <a:pt x="250" y="60"/>
                  </a:lnTo>
                  <a:lnTo>
                    <a:pt x="245" y="63"/>
                  </a:lnTo>
                  <a:lnTo>
                    <a:pt x="238" y="66"/>
                  </a:lnTo>
                  <a:lnTo>
                    <a:pt x="231" y="67"/>
                  </a:lnTo>
                  <a:lnTo>
                    <a:pt x="231" y="67"/>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5" name="Freeform 110">
              <a:extLst>
                <a:ext uri="{FF2B5EF4-FFF2-40B4-BE49-F238E27FC236}">
                  <a16:creationId xmlns:a16="http://schemas.microsoft.com/office/drawing/2014/main" id="{2ADC9F06-0996-219D-0E3E-3C80ACF3AB09}"/>
                </a:ext>
              </a:extLst>
            </p:cNvPr>
            <p:cNvSpPr>
              <a:spLocks noEditPoints="1"/>
            </p:cNvSpPr>
            <p:nvPr/>
          </p:nvSpPr>
          <p:spPr bwMode="auto">
            <a:xfrm>
              <a:off x="9344923" y="5001970"/>
              <a:ext cx="38048" cy="36736"/>
            </a:xfrm>
            <a:custGeom>
              <a:avLst/>
              <a:gdLst>
                <a:gd name="T0" fmla="*/ 165 w 198"/>
                <a:gd name="T1" fmla="*/ 198 h 198"/>
                <a:gd name="T2" fmla="*/ 33 w 198"/>
                <a:gd name="T3" fmla="*/ 198 h 198"/>
                <a:gd name="T4" fmla="*/ 33 w 198"/>
                <a:gd name="T5" fmla="*/ 198 h 198"/>
                <a:gd name="T6" fmla="*/ 26 w 198"/>
                <a:gd name="T7" fmla="*/ 198 h 198"/>
                <a:gd name="T8" fmla="*/ 20 w 198"/>
                <a:gd name="T9" fmla="*/ 195 h 198"/>
                <a:gd name="T10" fmla="*/ 14 w 198"/>
                <a:gd name="T11" fmla="*/ 192 h 198"/>
                <a:gd name="T12" fmla="*/ 10 w 198"/>
                <a:gd name="T13" fmla="*/ 188 h 198"/>
                <a:gd name="T14" fmla="*/ 6 w 198"/>
                <a:gd name="T15" fmla="*/ 183 h 198"/>
                <a:gd name="T16" fmla="*/ 3 w 198"/>
                <a:gd name="T17" fmla="*/ 178 h 198"/>
                <a:gd name="T18" fmla="*/ 1 w 198"/>
                <a:gd name="T19" fmla="*/ 172 h 198"/>
                <a:gd name="T20" fmla="*/ 0 w 198"/>
                <a:gd name="T21" fmla="*/ 164 h 198"/>
                <a:gd name="T22" fmla="*/ 0 w 198"/>
                <a:gd name="T23" fmla="*/ 33 h 198"/>
                <a:gd name="T24" fmla="*/ 0 w 198"/>
                <a:gd name="T25" fmla="*/ 33 h 198"/>
                <a:gd name="T26" fmla="*/ 1 w 198"/>
                <a:gd name="T27" fmla="*/ 26 h 198"/>
                <a:gd name="T28" fmla="*/ 3 w 198"/>
                <a:gd name="T29" fmla="*/ 19 h 198"/>
                <a:gd name="T30" fmla="*/ 6 w 198"/>
                <a:gd name="T31" fmla="*/ 14 h 198"/>
                <a:gd name="T32" fmla="*/ 10 w 198"/>
                <a:gd name="T33" fmla="*/ 9 h 198"/>
                <a:gd name="T34" fmla="*/ 14 w 198"/>
                <a:gd name="T35" fmla="*/ 5 h 198"/>
                <a:gd name="T36" fmla="*/ 20 w 198"/>
                <a:gd name="T37" fmla="*/ 2 h 198"/>
                <a:gd name="T38" fmla="*/ 26 w 198"/>
                <a:gd name="T39" fmla="*/ 0 h 198"/>
                <a:gd name="T40" fmla="*/ 33 w 198"/>
                <a:gd name="T41" fmla="*/ 0 h 198"/>
                <a:gd name="T42" fmla="*/ 165 w 198"/>
                <a:gd name="T43" fmla="*/ 0 h 198"/>
                <a:gd name="T44" fmla="*/ 165 w 198"/>
                <a:gd name="T45" fmla="*/ 0 h 198"/>
                <a:gd name="T46" fmla="*/ 172 w 198"/>
                <a:gd name="T47" fmla="*/ 0 h 198"/>
                <a:gd name="T48" fmla="*/ 179 w 198"/>
                <a:gd name="T49" fmla="*/ 2 h 198"/>
                <a:gd name="T50" fmla="*/ 184 w 198"/>
                <a:gd name="T51" fmla="*/ 5 h 198"/>
                <a:gd name="T52" fmla="*/ 189 w 198"/>
                <a:gd name="T53" fmla="*/ 9 h 198"/>
                <a:gd name="T54" fmla="*/ 193 w 198"/>
                <a:gd name="T55" fmla="*/ 14 h 198"/>
                <a:gd name="T56" fmla="*/ 196 w 198"/>
                <a:gd name="T57" fmla="*/ 19 h 198"/>
                <a:gd name="T58" fmla="*/ 197 w 198"/>
                <a:gd name="T59" fmla="*/ 26 h 198"/>
                <a:gd name="T60" fmla="*/ 198 w 198"/>
                <a:gd name="T61" fmla="*/ 33 h 198"/>
                <a:gd name="T62" fmla="*/ 198 w 198"/>
                <a:gd name="T63" fmla="*/ 164 h 198"/>
                <a:gd name="T64" fmla="*/ 198 w 198"/>
                <a:gd name="T65" fmla="*/ 164 h 198"/>
                <a:gd name="T66" fmla="*/ 197 w 198"/>
                <a:gd name="T67" fmla="*/ 172 h 198"/>
                <a:gd name="T68" fmla="*/ 196 w 198"/>
                <a:gd name="T69" fmla="*/ 178 h 198"/>
                <a:gd name="T70" fmla="*/ 193 w 198"/>
                <a:gd name="T71" fmla="*/ 183 h 198"/>
                <a:gd name="T72" fmla="*/ 189 w 198"/>
                <a:gd name="T73" fmla="*/ 188 h 198"/>
                <a:gd name="T74" fmla="*/ 184 w 198"/>
                <a:gd name="T75" fmla="*/ 192 h 198"/>
                <a:gd name="T76" fmla="*/ 179 w 198"/>
                <a:gd name="T77" fmla="*/ 195 h 198"/>
                <a:gd name="T78" fmla="*/ 172 w 198"/>
                <a:gd name="T79" fmla="*/ 198 h 198"/>
                <a:gd name="T80" fmla="*/ 165 w 198"/>
                <a:gd name="T81" fmla="*/ 198 h 198"/>
                <a:gd name="T82" fmla="*/ 165 w 198"/>
                <a:gd name="T83" fmla="*/ 198 h 198"/>
                <a:gd name="T84" fmla="*/ 66 w 198"/>
                <a:gd name="T85" fmla="*/ 131 h 198"/>
                <a:gd name="T86" fmla="*/ 132 w 198"/>
                <a:gd name="T87" fmla="*/ 131 h 198"/>
                <a:gd name="T88" fmla="*/ 132 w 198"/>
                <a:gd name="T89" fmla="*/ 65 h 198"/>
                <a:gd name="T90" fmla="*/ 66 w 198"/>
                <a:gd name="T91" fmla="*/ 65 h 198"/>
                <a:gd name="T92" fmla="*/ 66 w 198"/>
                <a:gd name="T93" fmla="*/ 13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198">
                  <a:moveTo>
                    <a:pt x="165" y="198"/>
                  </a:moveTo>
                  <a:lnTo>
                    <a:pt x="33" y="198"/>
                  </a:lnTo>
                  <a:lnTo>
                    <a:pt x="33" y="198"/>
                  </a:lnTo>
                  <a:lnTo>
                    <a:pt x="26" y="198"/>
                  </a:lnTo>
                  <a:lnTo>
                    <a:pt x="20" y="195"/>
                  </a:lnTo>
                  <a:lnTo>
                    <a:pt x="14" y="192"/>
                  </a:lnTo>
                  <a:lnTo>
                    <a:pt x="10" y="188"/>
                  </a:lnTo>
                  <a:lnTo>
                    <a:pt x="6" y="183"/>
                  </a:lnTo>
                  <a:lnTo>
                    <a:pt x="3" y="178"/>
                  </a:lnTo>
                  <a:lnTo>
                    <a:pt x="1" y="172"/>
                  </a:lnTo>
                  <a:lnTo>
                    <a:pt x="0" y="164"/>
                  </a:lnTo>
                  <a:lnTo>
                    <a:pt x="0" y="33"/>
                  </a:lnTo>
                  <a:lnTo>
                    <a:pt x="0" y="33"/>
                  </a:lnTo>
                  <a:lnTo>
                    <a:pt x="1" y="26"/>
                  </a:lnTo>
                  <a:lnTo>
                    <a:pt x="3" y="19"/>
                  </a:lnTo>
                  <a:lnTo>
                    <a:pt x="6" y="14"/>
                  </a:lnTo>
                  <a:lnTo>
                    <a:pt x="10" y="9"/>
                  </a:lnTo>
                  <a:lnTo>
                    <a:pt x="14" y="5"/>
                  </a:lnTo>
                  <a:lnTo>
                    <a:pt x="20" y="2"/>
                  </a:lnTo>
                  <a:lnTo>
                    <a:pt x="26" y="0"/>
                  </a:lnTo>
                  <a:lnTo>
                    <a:pt x="33" y="0"/>
                  </a:lnTo>
                  <a:lnTo>
                    <a:pt x="165" y="0"/>
                  </a:lnTo>
                  <a:lnTo>
                    <a:pt x="165" y="0"/>
                  </a:lnTo>
                  <a:lnTo>
                    <a:pt x="172" y="0"/>
                  </a:lnTo>
                  <a:lnTo>
                    <a:pt x="179" y="2"/>
                  </a:lnTo>
                  <a:lnTo>
                    <a:pt x="184" y="5"/>
                  </a:lnTo>
                  <a:lnTo>
                    <a:pt x="189" y="9"/>
                  </a:lnTo>
                  <a:lnTo>
                    <a:pt x="193" y="14"/>
                  </a:lnTo>
                  <a:lnTo>
                    <a:pt x="196" y="19"/>
                  </a:lnTo>
                  <a:lnTo>
                    <a:pt x="197" y="26"/>
                  </a:lnTo>
                  <a:lnTo>
                    <a:pt x="198" y="33"/>
                  </a:lnTo>
                  <a:lnTo>
                    <a:pt x="198" y="164"/>
                  </a:lnTo>
                  <a:lnTo>
                    <a:pt x="198" y="164"/>
                  </a:lnTo>
                  <a:lnTo>
                    <a:pt x="197" y="172"/>
                  </a:lnTo>
                  <a:lnTo>
                    <a:pt x="196" y="178"/>
                  </a:lnTo>
                  <a:lnTo>
                    <a:pt x="193" y="183"/>
                  </a:lnTo>
                  <a:lnTo>
                    <a:pt x="189" y="188"/>
                  </a:lnTo>
                  <a:lnTo>
                    <a:pt x="184" y="192"/>
                  </a:lnTo>
                  <a:lnTo>
                    <a:pt x="179" y="195"/>
                  </a:lnTo>
                  <a:lnTo>
                    <a:pt x="172" y="198"/>
                  </a:lnTo>
                  <a:lnTo>
                    <a:pt x="165" y="198"/>
                  </a:lnTo>
                  <a:lnTo>
                    <a:pt x="165" y="198"/>
                  </a:lnTo>
                  <a:close/>
                  <a:moveTo>
                    <a:pt x="66" y="131"/>
                  </a:moveTo>
                  <a:lnTo>
                    <a:pt x="132" y="131"/>
                  </a:lnTo>
                  <a:lnTo>
                    <a:pt x="132" y="65"/>
                  </a:lnTo>
                  <a:lnTo>
                    <a:pt x="66" y="65"/>
                  </a:lnTo>
                  <a:lnTo>
                    <a:pt x="66" y="131"/>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6" name="Freeform 111">
              <a:extLst>
                <a:ext uri="{FF2B5EF4-FFF2-40B4-BE49-F238E27FC236}">
                  <a16:creationId xmlns:a16="http://schemas.microsoft.com/office/drawing/2014/main" id="{BF7B6939-FBB0-2A39-92ED-2ADEDF41D421}"/>
                </a:ext>
              </a:extLst>
            </p:cNvPr>
            <p:cNvSpPr>
              <a:spLocks noEditPoints="1"/>
            </p:cNvSpPr>
            <p:nvPr/>
          </p:nvSpPr>
          <p:spPr bwMode="auto">
            <a:xfrm>
              <a:off x="9543032" y="5001970"/>
              <a:ext cx="38048" cy="36736"/>
            </a:xfrm>
            <a:custGeom>
              <a:avLst/>
              <a:gdLst>
                <a:gd name="T0" fmla="*/ 166 w 198"/>
                <a:gd name="T1" fmla="*/ 198 h 198"/>
                <a:gd name="T2" fmla="*/ 33 w 198"/>
                <a:gd name="T3" fmla="*/ 198 h 198"/>
                <a:gd name="T4" fmla="*/ 33 w 198"/>
                <a:gd name="T5" fmla="*/ 198 h 198"/>
                <a:gd name="T6" fmla="*/ 26 w 198"/>
                <a:gd name="T7" fmla="*/ 198 h 198"/>
                <a:gd name="T8" fmla="*/ 20 w 198"/>
                <a:gd name="T9" fmla="*/ 195 h 198"/>
                <a:gd name="T10" fmla="*/ 15 w 198"/>
                <a:gd name="T11" fmla="*/ 192 h 198"/>
                <a:gd name="T12" fmla="*/ 10 w 198"/>
                <a:gd name="T13" fmla="*/ 188 h 198"/>
                <a:gd name="T14" fmla="*/ 5 w 198"/>
                <a:gd name="T15" fmla="*/ 183 h 198"/>
                <a:gd name="T16" fmla="*/ 2 w 198"/>
                <a:gd name="T17" fmla="*/ 178 h 198"/>
                <a:gd name="T18" fmla="*/ 0 w 198"/>
                <a:gd name="T19" fmla="*/ 172 h 198"/>
                <a:gd name="T20" fmla="*/ 0 w 198"/>
                <a:gd name="T21" fmla="*/ 164 h 198"/>
                <a:gd name="T22" fmla="*/ 0 w 198"/>
                <a:gd name="T23" fmla="*/ 33 h 198"/>
                <a:gd name="T24" fmla="*/ 0 w 198"/>
                <a:gd name="T25" fmla="*/ 33 h 198"/>
                <a:gd name="T26" fmla="*/ 0 w 198"/>
                <a:gd name="T27" fmla="*/ 26 h 198"/>
                <a:gd name="T28" fmla="*/ 2 w 198"/>
                <a:gd name="T29" fmla="*/ 19 h 198"/>
                <a:gd name="T30" fmla="*/ 5 w 198"/>
                <a:gd name="T31" fmla="*/ 14 h 198"/>
                <a:gd name="T32" fmla="*/ 10 w 198"/>
                <a:gd name="T33" fmla="*/ 9 h 198"/>
                <a:gd name="T34" fmla="*/ 15 w 198"/>
                <a:gd name="T35" fmla="*/ 5 h 198"/>
                <a:gd name="T36" fmla="*/ 20 w 198"/>
                <a:gd name="T37" fmla="*/ 2 h 198"/>
                <a:gd name="T38" fmla="*/ 26 w 198"/>
                <a:gd name="T39" fmla="*/ 0 h 198"/>
                <a:gd name="T40" fmla="*/ 33 w 198"/>
                <a:gd name="T41" fmla="*/ 0 h 198"/>
                <a:gd name="T42" fmla="*/ 166 w 198"/>
                <a:gd name="T43" fmla="*/ 0 h 198"/>
                <a:gd name="T44" fmla="*/ 166 w 198"/>
                <a:gd name="T45" fmla="*/ 0 h 198"/>
                <a:gd name="T46" fmla="*/ 172 w 198"/>
                <a:gd name="T47" fmla="*/ 0 h 198"/>
                <a:gd name="T48" fmla="*/ 178 w 198"/>
                <a:gd name="T49" fmla="*/ 2 h 198"/>
                <a:gd name="T50" fmla="*/ 183 w 198"/>
                <a:gd name="T51" fmla="*/ 5 h 198"/>
                <a:gd name="T52" fmla="*/ 189 w 198"/>
                <a:gd name="T53" fmla="*/ 9 h 198"/>
                <a:gd name="T54" fmla="*/ 193 w 198"/>
                <a:gd name="T55" fmla="*/ 14 h 198"/>
                <a:gd name="T56" fmla="*/ 196 w 198"/>
                <a:gd name="T57" fmla="*/ 19 h 198"/>
                <a:gd name="T58" fmla="*/ 198 w 198"/>
                <a:gd name="T59" fmla="*/ 26 h 198"/>
                <a:gd name="T60" fmla="*/ 198 w 198"/>
                <a:gd name="T61" fmla="*/ 33 h 198"/>
                <a:gd name="T62" fmla="*/ 198 w 198"/>
                <a:gd name="T63" fmla="*/ 164 h 198"/>
                <a:gd name="T64" fmla="*/ 198 w 198"/>
                <a:gd name="T65" fmla="*/ 164 h 198"/>
                <a:gd name="T66" fmla="*/ 198 w 198"/>
                <a:gd name="T67" fmla="*/ 172 h 198"/>
                <a:gd name="T68" fmla="*/ 196 w 198"/>
                <a:gd name="T69" fmla="*/ 178 h 198"/>
                <a:gd name="T70" fmla="*/ 193 w 198"/>
                <a:gd name="T71" fmla="*/ 183 h 198"/>
                <a:gd name="T72" fmla="*/ 189 w 198"/>
                <a:gd name="T73" fmla="*/ 188 h 198"/>
                <a:gd name="T74" fmla="*/ 183 w 198"/>
                <a:gd name="T75" fmla="*/ 192 h 198"/>
                <a:gd name="T76" fmla="*/ 178 w 198"/>
                <a:gd name="T77" fmla="*/ 195 h 198"/>
                <a:gd name="T78" fmla="*/ 172 w 198"/>
                <a:gd name="T79" fmla="*/ 198 h 198"/>
                <a:gd name="T80" fmla="*/ 166 w 198"/>
                <a:gd name="T81" fmla="*/ 198 h 198"/>
                <a:gd name="T82" fmla="*/ 166 w 198"/>
                <a:gd name="T83" fmla="*/ 198 h 198"/>
                <a:gd name="T84" fmla="*/ 66 w 198"/>
                <a:gd name="T85" fmla="*/ 131 h 198"/>
                <a:gd name="T86" fmla="*/ 133 w 198"/>
                <a:gd name="T87" fmla="*/ 131 h 198"/>
                <a:gd name="T88" fmla="*/ 133 w 198"/>
                <a:gd name="T89" fmla="*/ 65 h 198"/>
                <a:gd name="T90" fmla="*/ 66 w 198"/>
                <a:gd name="T91" fmla="*/ 65 h 198"/>
                <a:gd name="T92" fmla="*/ 66 w 198"/>
                <a:gd name="T93" fmla="*/ 13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198">
                  <a:moveTo>
                    <a:pt x="166" y="198"/>
                  </a:moveTo>
                  <a:lnTo>
                    <a:pt x="33" y="198"/>
                  </a:lnTo>
                  <a:lnTo>
                    <a:pt x="33" y="198"/>
                  </a:lnTo>
                  <a:lnTo>
                    <a:pt x="26" y="198"/>
                  </a:lnTo>
                  <a:lnTo>
                    <a:pt x="20" y="195"/>
                  </a:lnTo>
                  <a:lnTo>
                    <a:pt x="15" y="192"/>
                  </a:lnTo>
                  <a:lnTo>
                    <a:pt x="10" y="188"/>
                  </a:lnTo>
                  <a:lnTo>
                    <a:pt x="5" y="183"/>
                  </a:lnTo>
                  <a:lnTo>
                    <a:pt x="2" y="178"/>
                  </a:lnTo>
                  <a:lnTo>
                    <a:pt x="0" y="172"/>
                  </a:lnTo>
                  <a:lnTo>
                    <a:pt x="0" y="164"/>
                  </a:lnTo>
                  <a:lnTo>
                    <a:pt x="0" y="33"/>
                  </a:lnTo>
                  <a:lnTo>
                    <a:pt x="0" y="33"/>
                  </a:lnTo>
                  <a:lnTo>
                    <a:pt x="0" y="26"/>
                  </a:lnTo>
                  <a:lnTo>
                    <a:pt x="2" y="19"/>
                  </a:lnTo>
                  <a:lnTo>
                    <a:pt x="5" y="14"/>
                  </a:lnTo>
                  <a:lnTo>
                    <a:pt x="10" y="9"/>
                  </a:lnTo>
                  <a:lnTo>
                    <a:pt x="15" y="5"/>
                  </a:lnTo>
                  <a:lnTo>
                    <a:pt x="20" y="2"/>
                  </a:lnTo>
                  <a:lnTo>
                    <a:pt x="26" y="0"/>
                  </a:lnTo>
                  <a:lnTo>
                    <a:pt x="33" y="0"/>
                  </a:lnTo>
                  <a:lnTo>
                    <a:pt x="166" y="0"/>
                  </a:lnTo>
                  <a:lnTo>
                    <a:pt x="166" y="0"/>
                  </a:lnTo>
                  <a:lnTo>
                    <a:pt x="172" y="0"/>
                  </a:lnTo>
                  <a:lnTo>
                    <a:pt x="178" y="2"/>
                  </a:lnTo>
                  <a:lnTo>
                    <a:pt x="183" y="5"/>
                  </a:lnTo>
                  <a:lnTo>
                    <a:pt x="189" y="9"/>
                  </a:lnTo>
                  <a:lnTo>
                    <a:pt x="193" y="14"/>
                  </a:lnTo>
                  <a:lnTo>
                    <a:pt x="196" y="19"/>
                  </a:lnTo>
                  <a:lnTo>
                    <a:pt x="198" y="26"/>
                  </a:lnTo>
                  <a:lnTo>
                    <a:pt x="198" y="33"/>
                  </a:lnTo>
                  <a:lnTo>
                    <a:pt x="198" y="164"/>
                  </a:lnTo>
                  <a:lnTo>
                    <a:pt x="198" y="164"/>
                  </a:lnTo>
                  <a:lnTo>
                    <a:pt x="198" y="172"/>
                  </a:lnTo>
                  <a:lnTo>
                    <a:pt x="196" y="178"/>
                  </a:lnTo>
                  <a:lnTo>
                    <a:pt x="193" y="183"/>
                  </a:lnTo>
                  <a:lnTo>
                    <a:pt x="189" y="188"/>
                  </a:lnTo>
                  <a:lnTo>
                    <a:pt x="183" y="192"/>
                  </a:lnTo>
                  <a:lnTo>
                    <a:pt x="178" y="195"/>
                  </a:lnTo>
                  <a:lnTo>
                    <a:pt x="172" y="198"/>
                  </a:lnTo>
                  <a:lnTo>
                    <a:pt x="166" y="198"/>
                  </a:lnTo>
                  <a:lnTo>
                    <a:pt x="166" y="198"/>
                  </a:lnTo>
                  <a:close/>
                  <a:moveTo>
                    <a:pt x="66" y="131"/>
                  </a:moveTo>
                  <a:lnTo>
                    <a:pt x="133" y="131"/>
                  </a:lnTo>
                  <a:lnTo>
                    <a:pt x="133" y="65"/>
                  </a:lnTo>
                  <a:lnTo>
                    <a:pt x="66" y="65"/>
                  </a:lnTo>
                  <a:lnTo>
                    <a:pt x="66" y="131"/>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nvGrpSpPr>
          <p:cNvPr id="97" name="Group 96">
            <a:extLst>
              <a:ext uri="{FF2B5EF4-FFF2-40B4-BE49-F238E27FC236}">
                <a16:creationId xmlns:a16="http://schemas.microsoft.com/office/drawing/2014/main" id="{3C243C39-7D60-EAA8-4022-8763D29FC05C}"/>
              </a:ext>
            </a:extLst>
          </p:cNvPr>
          <p:cNvGrpSpPr/>
          <p:nvPr/>
        </p:nvGrpSpPr>
        <p:grpSpPr>
          <a:xfrm>
            <a:off x="8251307" y="2813118"/>
            <a:ext cx="359728" cy="396399"/>
            <a:chOff x="5570538" y="5048251"/>
            <a:chExt cx="327025" cy="360363"/>
          </a:xfrm>
          <a:solidFill>
            <a:srgbClr val="37617A"/>
          </a:solidFill>
        </p:grpSpPr>
        <p:sp>
          <p:nvSpPr>
            <p:cNvPr id="98" name="Freeform 342">
              <a:extLst>
                <a:ext uri="{FF2B5EF4-FFF2-40B4-BE49-F238E27FC236}">
                  <a16:creationId xmlns:a16="http://schemas.microsoft.com/office/drawing/2014/main" id="{02B411AB-0F15-61CC-D88B-BCA12A819FD0}"/>
                </a:ext>
              </a:extLst>
            </p:cNvPr>
            <p:cNvSpPr>
              <a:spLocks noEditPoints="1"/>
            </p:cNvSpPr>
            <p:nvPr/>
          </p:nvSpPr>
          <p:spPr bwMode="auto">
            <a:xfrm>
              <a:off x="5570538" y="5048251"/>
              <a:ext cx="327025" cy="360363"/>
            </a:xfrm>
            <a:custGeom>
              <a:avLst/>
              <a:gdLst>
                <a:gd name="T0" fmla="*/ 239 w 1231"/>
                <a:gd name="T1" fmla="*/ 1355 h 1360"/>
                <a:gd name="T2" fmla="*/ 226 w 1231"/>
                <a:gd name="T3" fmla="*/ 1021 h 1360"/>
                <a:gd name="T4" fmla="*/ 107 w 1231"/>
                <a:gd name="T5" fmla="*/ 916 h 1360"/>
                <a:gd name="T6" fmla="*/ 22 w 1231"/>
                <a:gd name="T7" fmla="*/ 746 h 1360"/>
                <a:gd name="T8" fmla="*/ 0 w 1231"/>
                <a:gd name="T9" fmla="*/ 570 h 1360"/>
                <a:gd name="T10" fmla="*/ 25 w 1231"/>
                <a:gd name="T11" fmla="*/ 399 h 1360"/>
                <a:gd name="T12" fmla="*/ 96 w 1231"/>
                <a:gd name="T13" fmla="*/ 249 h 1360"/>
                <a:gd name="T14" fmla="*/ 204 w 1231"/>
                <a:gd name="T15" fmla="*/ 128 h 1360"/>
                <a:gd name="T16" fmla="*/ 344 w 1231"/>
                <a:gd name="T17" fmla="*/ 44 h 1360"/>
                <a:gd name="T18" fmla="*/ 508 w 1231"/>
                <a:gd name="T19" fmla="*/ 3 h 1360"/>
                <a:gd name="T20" fmla="*/ 641 w 1231"/>
                <a:gd name="T21" fmla="*/ 5 h 1360"/>
                <a:gd name="T22" fmla="*/ 788 w 1231"/>
                <a:gd name="T23" fmla="*/ 41 h 1360"/>
                <a:gd name="T24" fmla="*/ 918 w 1231"/>
                <a:gd name="T25" fmla="*/ 111 h 1360"/>
                <a:gd name="T26" fmla="*/ 1023 w 1231"/>
                <a:gd name="T27" fmla="*/ 214 h 1360"/>
                <a:gd name="T28" fmla="*/ 1090 w 1231"/>
                <a:gd name="T29" fmla="*/ 345 h 1360"/>
                <a:gd name="T30" fmla="*/ 1109 w 1231"/>
                <a:gd name="T31" fmla="*/ 476 h 1360"/>
                <a:gd name="T32" fmla="*/ 1149 w 1231"/>
                <a:gd name="T33" fmla="*/ 558 h 1360"/>
                <a:gd name="T34" fmla="*/ 1225 w 1231"/>
                <a:gd name="T35" fmla="*/ 721 h 1360"/>
                <a:gd name="T36" fmla="*/ 1230 w 1231"/>
                <a:gd name="T37" fmla="*/ 778 h 1360"/>
                <a:gd name="T38" fmla="*/ 1219 w 1231"/>
                <a:gd name="T39" fmla="*/ 821 h 1360"/>
                <a:gd name="T40" fmla="*/ 1181 w 1231"/>
                <a:gd name="T41" fmla="*/ 848 h 1360"/>
                <a:gd name="T42" fmla="*/ 1107 w 1231"/>
                <a:gd name="T43" fmla="*/ 851 h 1360"/>
                <a:gd name="T44" fmla="*/ 1091 w 1231"/>
                <a:gd name="T45" fmla="*/ 1023 h 1360"/>
                <a:gd name="T46" fmla="*/ 1052 w 1231"/>
                <a:gd name="T47" fmla="*/ 1108 h 1360"/>
                <a:gd name="T48" fmla="*/ 1006 w 1231"/>
                <a:gd name="T49" fmla="*/ 1140 h 1360"/>
                <a:gd name="T50" fmla="*/ 886 w 1231"/>
                <a:gd name="T51" fmla="*/ 1162 h 1360"/>
                <a:gd name="T52" fmla="*/ 845 w 1231"/>
                <a:gd name="T53" fmla="*/ 1348 h 1360"/>
                <a:gd name="T54" fmla="*/ 822 w 1231"/>
                <a:gd name="T55" fmla="*/ 1360 h 1360"/>
                <a:gd name="T56" fmla="*/ 796 w 1231"/>
                <a:gd name="T57" fmla="*/ 1124 h 1360"/>
                <a:gd name="T58" fmla="*/ 816 w 1231"/>
                <a:gd name="T59" fmla="*/ 1107 h 1360"/>
                <a:gd name="T60" fmla="*/ 948 w 1231"/>
                <a:gd name="T61" fmla="*/ 1098 h 1360"/>
                <a:gd name="T62" fmla="*/ 1007 w 1231"/>
                <a:gd name="T63" fmla="*/ 1072 h 1360"/>
                <a:gd name="T64" fmla="*/ 1031 w 1231"/>
                <a:gd name="T65" fmla="*/ 1029 h 1360"/>
                <a:gd name="T66" fmla="*/ 1050 w 1231"/>
                <a:gd name="T67" fmla="*/ 856 h 1360"/>
                <a:gd name="T68" fmla="*/ 1058 w 1231"/>
                <a:gd name="T69" fmla="*/ 802 h 1360"/>
                <a:gd name="T70" fmla="*/ 1080 w 1231"/>
                <a:gd name="T71" fmla="*/ 793 h 1360"/>
                <a:gd name="T72" fmla="*/ 1168 w 1231"/>
                <a:gd name="T73" fmla="*/ 792 h 1360"/>
                <a:gd name="T74" fmla="*/ 1174 w 1231"/>
                <a:gd name="T75" fmla="*/ 767 h 1360"/>
                <a:gd name="T76" fmla="*/ 1160 w 1231"/>
                <a:gd name="T77" fmla="*/ 705 h 1360"/>
                <a:gd name="T78" fmla="*/ 1080 w 1231"/>
                <a:gd name="T79" fmla="*/ 550 h 1360"/>
                <a:gd name="T80" fmla="*/ 1052 w 1231"/>
                <a:gd name="T81" fmla="*/ 476 h 1360"/>
                <a:gd name="T82" fmla="*/ 1028 w 1231"/>
                <a:gd name="T83" fmla="*/ 340 h 1360"/>
                <a:gd name="T84" fmla="*/ 961 w 1231"/>
                <a:gd name="T85" fmla="*/ 228 h 1360"/>
                <a:gd name="T86" fmla="*/ 863 w 1231"/>
                <a:gd name="T87" fmla="*/ 142 h 1360"/>
                <a:gd name="T88" fmla="*/ 743 w 1231"/>
                <a:gd name="T89" fmla="*/ 85 h 1360"/>
                <a:gd name="T90" fmla="*/ 612 w 1231"/>
                <a:gd name="T91" fmla="*/ 58 h 1360"/>
                <a:gd name="T92" fmla="*/ 488 w 1231"/>
                <a:gd name="T93" fmla="*/ 62 h 1360"/>
                <a:gd name="T94" fmla="*/ 343 w 1231"/>
                <a:gd name="T95" fmla="*/ 107 h 1360"/>
                <a:gd name="T96" fmla="*/ 222 w 1231"/>
                <a:gd name="T97" fmla="*/ 188 h 1360"/>
                <a:gd name="T98" fmla="*/ 129 w 1231"/>
                <a:gd name="T99" fmla="*/ 302 h 1360"/>
                <a:gd name="T100" fmla="*/ 73 w 1231"/>
                <a:gd name="T101" fmla="*/ 440 h 1360"/>
                <a:gd name="T102" fmla="*/ 56 w 1231"/>
                <a:gd name="T103" fmla="*/ 570 h 1360"/>
                <a:gd name="T104" fmla="*/ 87 w 1231"/>
                <a:gd name="T105" fmla="*/ 761 h 1360"/>
                <a:gd name="T106" fmla="*/ 177 w 1231"/>
                <a:gd name="T107" fmla="*/ 908 h 1360"/>
                <a:gd name="T108" fmla="*/ 276 w 1231"/>
                <a:gd name="T109" fmla="*/ 985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1" h="1360">
                  <a:moveTo>
                    <a:pt x="822" y="1360"/>
                  </a:moveTo>
                  <a:lnTo>
                    <a:pt x="255" y="1360"/>
                  </a:lnTo>
                  <a:lnTo>
                    <a:pt x="255" y="1360"/>
                  </a:lnTo>
                  <a:lnTo>
                    <a:pt x="249" y="1359"/>
                  </a:lnTo>
                  <a:lnTo>
                    <a:pt x="244" y="1358"/>
                  </a:lnTo>
                  <a:lnTo>
                    <a:pt x="239" y="1355"/>
                  </a:lnTo>
                  <a:lnTo>
                    <a:pt x="235" y="1352"/>
                  </a:lnTo>
                  <a:lnTo>
                    <a:pt x="231" y="1348"/>
                  </a:lnTo>
                  <a:lnTo>
                    <a:pt x="229" y="1343"/>
                  </a:lnTo>
                  <a:lnTo>
                    <a:pt x="227" y="1338"/>
                  </a:lnTo>
                  <a:lnTo>
                    <a:pt x="226" y="1332"/>
                  </a:lnTo>
                  <a:lnTo>
                    <a:pt x="226" y="1021"/>
                  </a:lnTo>
                  <a:lnTo>
                    <a:pt x="226" y="1021"/>
                  </a:lnTo>
                  <a:lnTo>
                    <a:pt x="199" y="1002"/>
                  </a:lnTo>
                  <a:lnTo>
                    <a:pt x="174" y="982"/>
                  </a:lnTo>
                  <a:lnTo>
                    <a:pt x="149" y="961"/>
                  </a:lnTo>
                  <a:lnTo>
                    <a:pt x="128" y="939"/>
                  </a:lnTo>
                  <a:lnTo>
                    <a:pt x="107" y="916"/>
                  </a:lnTo>
                  <a:lnTo>
                    <a:pt x="89" y="890"/>
                  </a:lnTo>
                  <a:lnTo>
                    <a:pt x="72" y="864"/>
                  </a:lnTo>
                  <a:lnTo>
                    <a:pt x="56" y="836"/>
                  </a:lnTo>
                  <a:lnTo>
                    <a:pt x="43" y="808"/>
                  </a:lnTo>
                  <a:lnTo>
                    <a:pt x="32" y="777"/>
                  </a:lnTo>
                  <a:lnTo>
                    <a:pt x="22" y="746"/>
                  </a:lnTo>
                  <a:lnTo>
                    <a:pt x="14" y="714"/>
                  </a:lnTo>
                  <a:lnTo>
                    <a:pt x="8" y="679"/>
                  </a:lnTo>
                  <a:lnTo>
                    <a:pt x="4" y="644"/>
                  </a:lnTo>
                  <a:lnTo>
                    <a:pt x="1" y="608"/>
                  </a:lnTo>
                  <a:lnTo>
                    <a:pt x="0" y="570"/>
                  </a:lnTo>
                  <a:lnTo>
                    <a:pt x="0" y="570"/>
                  </a:lnTo>
                  <a:lnTo>
                    <a:pt x="1" y="540"/>
                  </a:lnTo>
                  <a:lnTo>
                    <a:pt x="3" y="511"/>
                  </a:lnTo>
                  <a:lnTo>
                    <a:pt x="6" y="482"/>
                  </a:lnTo>
                  <a:lnTo>
                    <a:pt x="11" y="454"/>
                  </a:lnTo>
                  <a:lnTo>
                    <a:pt x="17" y="426"/>
                  </a:lnTo>
                  <a:lnTo>
                    <a:pt x="25" y="399"/>
                  </a:lnTo>
                  <a:lnTo>
                    <a:pt x="33" y="372"/>
                  </a:lnTo>
                  <a:lnTo>
                    <a:pt x="43" y="346"/>
                  </a:lnTo>
                  <a:lnTo>
                    <a:pt x="55" y="321"/>
                  </a:lnTo>
                  <a:lnTo>
                    <a:pt x="68" y="296"/>
                  </a:lnTo>
                  <a:lnTo>
                    <a:pt x="81" y="272"/>
                  </a:lnTo>
                  <a:lnTo>
                    <a:pt x="96" y="249"/>
                  </a:lnTo>
                  <a:lnTo>
                    <a:pt x="111" y="227"/>
                  </a:lnTo>
                  <a:lnTo>
                    <a:pt x="128" y="206"/>
                  </a:lnTo>
                  <a:lnTo>
                    <a:pt x="145" y="184"/>
                  </a:lnTo>
                  <a:lnTo>
                    <a:pt x="165" y="165"/>
                  </a:lnTo>
                  <a:lnTo>
                    <a:pt x="184" y="146"/>
                  </a:lnTo>
                  <a:lnTo>
                    <a:pt x="204" y="128"/>
                  </a:lnTo>
                  <a:lnTo>
                    <a:pt x="225" y="112"/>
                  </a:lnTo>
                  <a:lnTo>
                    <a:pt x="247" y="96"/>
                  </a:lnTo>
                  <a:lnTo>
                    <a:pt x="271" y="81"/>
                  </a:lnTo>
                  <a:lnTo>
                    <a:pt x="295" y="67"/>
                  </a:lnTo>
                  <a:lnTo>
                    <a:pt x="319" y="55"/>
                  </a:lnTo>
                  <a:lnTo>
                    <a:pt x="344" y="44"/>
                  </a:lnTo>
                  <a:lnTo>
                    <a:pt x="370" y="34"/>
                  </a:lnTo>
                  <a:lnTo>
                    <a:pt x="397" y="25"/>
                  </a:lnTo>
                  <a:lnTo>
                    <a:pt x="423" y="18"/>
                  </a:lnTo>
                  <a:lnTo>
                    <a:pt x="451" y="11"/>
                  </a:lnTo>
                  <a:lnTo>
                    <a:pt x="480" y="6"/>
                  </a:lnTo>
                  <a:lnTo>
                    <a:pt x="508" y="3"/>
                  </a:lnTo>
                  <a:lnTo>
                    <a:pt x="537" y="1"/>
                  </a:lnTo>
                  <a:lnTo>
                    <a:pt x="567" y="0"/>
                  </a:lnTo>
                  <a:lnTo>
                    <a:pt x="567" y="0"/>
                  </a:lnTo>
                  <a:lnTo>
                    <a:pt x="592" y="1"/>
                  </a:lnTo>
                  <a:lnTo>
                    <a:pt x="617" y="2"/>
                  </a:lnTo>
                  <a:lnTo>
                    <a:pt x="641" y="5"/>
                  </a:lnTo>
                  <a:lnTo>
                    <a:pt x="667" y="8"/>
                  </a:lnTo>
                  <a:lnTo>
                    <a:pt x="691" y="13"/>
                  </a:lnTo>
                  <a:lnTo>
                    <a:pt x="716" y="18"/>
                  </a:lnTo>
                  <a:lnTo>
                    <a:pt x="740" y="25"/>
                  </a:lnTo>
                  <a:lnTo>
                    <a:pt x="763" y="32"/>
                  </a:lnTo>
                  <a:lnTo>
                    <a:pt x="788" y="41"/>
                  </a:lnTo>
                  <a:lnTo>
                    <a:pt x="811" y="50"/>
                  </a:lnTo>
                  <a:lnTo>
                    <a:pt x="833" y="60"/>
                  </a:lnTo>
                  <a:lnTo>
                    <a:pt x="855" y="71"/>
                  </a:lnTo>
                  <a:lnTo>
                    <a:pt x="877" y="84"/>
                  </a:lnTo>
                  <a:lnTo>
                    <a:pt x="898" y="98"/>
                  </a:lnTo>
                  <a:lnTo>
                    <a:pt x="918" y="111"/>
                  </a:lnTo>
                  <a:lnTo>
                    <a:pt x="937" y="126"/>
                  </a:lnTo>
                  <a:lnTo>
                    <a:pt x="956" y="142"/>
                  </a:lnTo>
                  <a:lnTo>
                    <a:pt x="975" y="158"/>
                  </a:lnTo>
                  <a:lnTo>
                    <a:pt x="992" y="176"/>
                  </a:lnTo>
                  <a:lnTo>
                    <a:pt x="1008" y="195"/>
                  </a:lnTo>
                  <a:lnTo>
                    <a:pt x="1023" y="214"/>
                  </a:lnTo>
                  <a:lnTo>
                    <a:pt x="1037" y="233"/>
                  </a:lnTo>
                  <a:lnTo>
                    <a:pt x="1049" y="254"/>
                  </a:lnTo>
                  <a:lnTo>
                    <a:pt x="1061" y="275"/>
                  </a:lnTo>
                  <a:lnTo>
                    <a:pt x="1073" y="299"/>
                  </a:lnTo>
                  <a:lnTo>
                    <a:pt x="1082" y="322"/>
                  </a:lnTo>
                  <a:lnTo>
                    <a:pt x="1090" y="345"/>
                  </a:lnTo>
                  <a:lnTo>
                    <a:pt x="1097" y="370"/>
                  </a:lnTo>
                  <a:lnTo>
                    <a:pt x="1102" y="396"/>
                  </a:lnTo>
                  <a:lnTo>
                    <a:pt x="1106" y="422"/>
                  </a:lnTo>
                  <a:lnTo>
                    <a:pt x="1108" y="448"/>
                  </a:lnTo>
                  <a:lnTo>
                    <a:pt x="1109" y="476"/>
                  </a:lnTo>
                  <a:lnTo>
                    <a:pt x="1109" y="476"/>
                  </a:lnTo>
                  <a:lnTo>
                    <a:pt x="1110" y="481"/>
                  </a:lnTo>
                  <a:lnTo>
                    <a:pt x="1113" y="489"/>
                  </a:lnTo>
                  <a:lnTo>
                    <a:pt x="1123" y="511"/>
                  </a:lnTo>
                  <a:lnTo>
                    <a:pt x="1136" y="535"/>
                  </a:lnTo>
                  <a:lnTo>
                    <a:pt x="1149" y="558"/>
                  </a:lnTo>
                  <a:lnTo>
                    <a:pt x="1149" y="558"/>
                  </a:lnTo>
                  <a:lnTo>
                    <a:pt x="1180" y="612"/>
                  </a:lnTo>
                  <a:lnTo>
                    <a:pt x="1194" y="640"/>
                  </a:lnTo>
                  <a:lnTo>
                    <a:pt x="1207" y="667"/>
                  </a:lnTo>
                  <a:lnTo>
                    <a:pt x="1217" y="694"/>
                  </a:lnTo>
                  <a:lnTo>
                    <a:pt x="1222" y="708"/>
                  </a:lnTo>
                  <a:lnTo>
                    <a:pt x="1225" y="721"/>
                  </a:lnTo>
                  <a:lnTo>
                    <a:pt x="1228" y="734"/>
                  </a:lnTo>
                  <a:lnTo>
                    <a:pt x="1230" y="746"/>
                  </a:lnTo>
                  <a:lnTo>
                    <a:pt x="1231" y="759"/>
                  </a:lnTo>
                  <a:lnTo>
                    <a:pt x="1230" y="771"/>
                  </a:lnTo>
                  <a:lnTo>
                    <a:pt x="1230" y="778"/>
                  </a:lnTo>
                  <a:lnTo>
                    <a:pt x="1230" y="778"/>
                  </a:lnTo>
                  <a:lnTo>
                    <a:pt x="1230" y="788"/>
                  </a:lnTo>
                  <a:lnTo>
                    <a:pt x="1229" y="798"/>
                  </a:lnTo>
                  <a:lnTo>
                    <a:pt x="1225" y="810"/>
                  </a:lnTo>
                  <a:lnTo>
                    <a:pt x="1223" y="815"/>
                  </a:lnTo>
                  <a:lnTo>
                    <a:pt x="1219" y="821"/>
                  </a:lnTo>
                  <a:lnTo>
                    <a:pt x="1219" y="821"/>
                  </a:lnTo>
                  <a:lnTo>
                    <a:pt x="1215" y="827"/>
                  </a:lnTo>
                  <a:lnTo>
                    <a:pt x="1209" y="833"/>
                  </a:lnTo>
                  <a:lnTo>
                    <a:pt x="1203" y="838"/>
                  </a:lnTo>
                  <a:lnTo>
                    <a:pt x="1196" y="842"/>
                  </a:lnTo>
                  <a:lnTo>
                    <a:pt x="1189" y="845"/>
                  </a:lnTo>
                  <a:lnTo>
                    <a:pt x="1181" y="848"/>
                  </a:lnTo>
                  <a:lnTo>
                    <a:pt x="1172" y="849"/>
                  </a:lnTo>
                  <a:lnTo>
                    <a:pt x="1164" y="850"/>
                  </a:lnTo>
                  <a:lnTo>
                    <a:pt x="1164" y="850"/>
                  </a:lnTo>
                  <a:lnTo>
                    <a:pt x="1135" y="851"/>
                  </a:lnTo>
                  <a:lnTo>
                    <a:pt x="1107" y="851"/>
                  </a:lnTo>
                  <a:lnTo>
                    <a:pt x="1107" y="851"/>
                  </a:lnTo>
                  <a:lnTo>
                    <a:pt x="1107" y="879"/>
                  </a:lnTo>
                  <a:lnTo>
                    <a:pt x="1105" y="913"/>
                  </a:lnTo>
                  <a:lnTo>
                    <a:pt x="1102" y="949"/>
                  </a:lnTo>
                  <a:lnTo>
                    <a:pt x="1098" y="986"/>
                  </a:lnTo>
                  <a:lnTo>
                    <a:pt x="1095" y="1005"/>
                  </a:lnTo>
                  <a:lnTo>
                    <a:pt x="1091" y="1023"/>
                  </a:lnTo>
                  <a:lnTo>
                    <a:pt x="1087" y="1040"/>
                  </a:lnTo>
                  <a:lnTo>
                    <a:pt x="1081" y="1057"/>
                  </a:lnTo>
                  <a:lnTo>
                    <a:pt x="1076" y="1072"/>
                  </a:lnTo>
                  <a:lnTo>
                    <a:pt x="1068" y="1085"/>
                  </a:lnTo>
                  <a:lnTo>
                    <a:pt x="1061" y="1097"/>
                  </a:lnTo>
                  <a:lnTo>
                    <a:pt x="1052" y="1108"/>
                  </a:lnTo>
                  <a:lnTo>
                    <a:pt x="1052" y="1108"/>
                  </a:lnTo>
                  <a:lnTo>
                    <a:pt x="1044" y="1115"/>
                  </a:lnTo>
                  <a:lnTo>
                    <a:pt x="1035" y="1123"/>
                  </a:lnTo>
                  <a:lnTo>
                    <a:pt x="1026" y="1129"/>
                  </a:lnTo>
                  <a:lnTo>
                    <a:pt x="1016" y="1134"/>
                  </a:lnTo>
                  <a:lnTo>
                    <a:pt x="1006" y="1140"/>
                  </a:lnTo>
                  <a:lnTo>
                    <a:pt x="996" y="1144"/>
                  </a:lnTo>
                  <a:lnTo>
                    <a:pt x="984" y="1148"/>
                  </a:lnTo>
                  <a:lnTo>
                    <a:pt x="972" y="1151"/>
                  </a:lnTo>
                  <a:lnTo>
                    <a:pt x="946" y="1156"/>
                  </a:lnTo>
                  <a:lnTo>
                    <a:pt x="917" y="1160"/>
                  </a:lnTo>
                  <a:lnTo>
                    <a:pt x="886" y="1162"/>
                  </a:lnTo>
                  <a:lnTo>
                    <a:pt x="850" y="1163"/>
                  </a:lnTo>
                  <a:lnTo>
                    <a:pt x="850" y="1332"/>
                  </a:lnTo>
                  <a:lnTo>
                    <a:pt x="850" y="1332"/>
                  </a:lnTo>
                  <a:lnTo>
                    <a:pt x="849" y="1338"/>
                  </a:lnTo>
                  <a:lnTo>
                    <a:pt x="848" y="1343"/>
                  </a:lnTo>
                  <a:lnTo>
                    <a:pt x="845" y="1348"/>
                  </a:lnTo>
                  <a:lnTo>
                    <a:pt x="842" y="1352"/>
                  </a:lnTo>
                  <a:lnTo>
                    <a:pt x="837" y="1355"/>
                  </a:lnTo>
                  <a:lnTo>
                    <a:pt x="833" y="1358"/>
                  </a:lnTo>
                  <a:lnTo>
                    <a:pt x="827" y="1359"/>
                  </a:lnTo>
                  <a:lnTo>
                    <a:pt x="822" y="1360"/>
                  </a:lnTo>
                  <a:lnTo>
                    <a:pt x="822" y="1360"/>
                  </a:lnTo>
                  <a:close/>
                  <a:moveTo>
                    <a:pt x="284" y="1303"/>
                  </a:moveTo>
                  <a:lnTo>
                    <a:pt x="794" y="1303"/>
                  </a:lnTo>
                  <a:lnTo>
                    <a:pt x="794" y="1135"/>
                  </a:lnTo>
                  <a:lnTo>
                    <a:pt x="794" y="1135"/>
                  </a:lnTo>
                  <a:lnTo>
                    <a:pt x="794" y="1129"/>
                  </a:lnTo>
                  <a:lnTo>
                    <a:pt x="796" y="1124"/>
                  </a:lnTo>
                  <a:lnTo>
                    <a:pt x="798" y="1119"/>
                  </a:lnTo>
                  <a:lnTo>
                    <a:pt x="802" y="1115"/>
                  </a:lnTo>
                  <a:lnTo>
                    <a:pt x="802" y="1115"/>
                  </a:lnTo>
                  <a:lnTo>
                    <a:pt x="806" y="1111"/>
                  </a:lnTo>
                  <a:lnTo>
                    <a:pt x="810" y="1109"/>
                  </a:lnTo>
                  <a:lnTo>
                    <a:pt x="816" y="1107"/>
                  </a:lnTo>
                  <a:lnTo>
                    <a:pt x="822" y="1107"/>
                  </a:lnTo>
                  <a:lnTo>
                    <a:pt x="822" y="1107"/>
                  </a:lnTo>
                  <a:lnTo>
                    <a:pt x="861" y="1105"/>
                  </a:lnTo>
                  <a:lnTo>
                    <a:pt x="895" y="1104"/>
                  </a:lnTo>
                  <a:lnTo>
                    <a:pt x="924" y="1102"/>
                  </a:lnTo>
                  <a:lnTo>
                    <a:pt x="948" y="1098"/>
                  </a:lnTo>
                  <a:lnTo>
                    <a:pt x="968" y="1093"/>
                  </a:lnTo>
                  <a:lnTo>
                    <a:pt x="978" y="1089"/>
                  </a:lnTo>
                  <a:lnTo>
                    <a:pt x="986" y="1086"/>
                  </a:lnTo>
                  <a:lnTo>
                    <a:pt x="994" y="1082"/>
                  </a:lnTo>
                  <a:lnTo>
                    <a:pt x="1001" y="1077"/>
                  </a:lnTo>
                  <a:lnTo>
                    <a:pt x="1007" y="1072"/>
                  </a:lnTo>
                  <a:lnTo>
                    <a:pt x="1013" y="1067"/>
                  </a:lnTo>
                  <a:lnTo>
                    <a:pt x="1013" y="1067"/>
                  </a:lnTo>
                  <a:lnTo>
                    <a:pt x="1018" y="1060"/>
                  </a:lnTo>
                  <a:lnTo>
                    <a:pt x="1023" y="1052"/>
                  </a:lnTo>
                  <a:lnTo>
                    <a:pt x="1027" y="1041"/>
                  </a:lnTo>
                  <a:lnTo>
                    <a:pt x="1031" y="1029"/>
                  </a:lnTo>
                  <a:lnTo>
                    <a:pt x="1034" y="1015"/>
                  </a:lnTo>
                  <a:lnTo>
                    <a:pt x="1038" y="999"/>
                  </a:lnTo>
                  <a:lnTo>
                    <a:pt x="1043" y="965"/>
                  </a:lnTo>
                  <a:lnTo>
                    <a:pt x="1047" y="929"/>
                  </a:lnTo>
                  <a:lnTo>
                    <a:pt x="1049" y="891"/>
                  </a:lnTo>
                  <a:lnTo>
                    <a:pt x="1050" y="856"/>
                  </a:lnTo>
                  <a:lnTo>
                    <a:pt x="1050" y="822"/>
                  </a:lnTo>
                  <a:lnTo>
                    <a:pt x="1050" y="822"/>
                  </a:lnTo>
                  <a:lnTo>
                    <a:pt x="1050" y="817"/>
                  </a:lnTo>
                  <a:lnTo>
                    <a:pt x="1052" y="811"/>
                  </a:lnTo>
                  <a:lnTo>
                    <a:pt x="1055" y="806"/>
                  </a:lnTo>
                  <a:lnTo>
                    <a:pt x="1058" y="802"/>
                  </a:lnTo>
                  <a:lnTo>
                    <a:pt x="1058" y="802"/>
                  </a:lnTo>
                  <a:lnTo>
                    <a:pt x="1063" y="797"/>
                  </a:lnTo>
                  <a:lnTo>
                    <a:pt x="1068" y="794"/>
                  </a:lnTo>
                  <a:lnTo>
                    <a:pt x="1074" y="793"/>
                  </a:lnTo>
                  <a:lnTo>
                    <a:pt x="1080" y="793"/>
                  </a:lnTo>
                  <a:lnTo>
                    <a:pt x="1080" y="793"/>
                  </a:lnTo>
                  <a:lnTo>
                    <a:pt x="1108" y="793"/>
                  </a:lnTo>
                  <a:lnTo>
                    <a:pt x="1134" y="794"/>
                  </a:lnTo>
                  <a:lnTo>
                    <a:pt x="1162" y="793"/>
                  </a:lnTo>
                  <a:lnTo>
                    <a:pt x="1162" y="793"/>
                  </a:lnTo>
                  <a:lnTo>
                    <a:pt x="1165" y="793"/>
                  </a:lnTo>
                  <a:lnTo>
                    <a:pt x="1168" y="792"/>
                  </a:lnTo>
                  <a:lnTo>
                    <a:pt x="1171" y="790"/>
                  </a:lnTo>
                  <a:lnTo>
                    <a:pt x="1172" y="788"/>
                  </a:lnTo>
                  <a:lnTo>
                    <a:pt x="1172" y="788"/>
                  </a:lnTo>
                  <a:lnTo>
                    <a:pt x="1174" y="778"/>
                  </a:lnTo>
                  <a:lnTo>
                    <a:pt x="1174" y="778"/>
                  </a:lnTo>
                  <a:lnTo>
                    <a:pt x="1174" y="767"/>
                  </a:lnTo>
                  <a:lnTo>
                    <a:pt x="1174" y="767"/>
                  </a:lnTo>
                  <a:lnTo>
                    <a:pt x="1174" y="758"/>
                  </a:lnTo>
                  <a:lnTo>
                    <a:pt x="1172" y="748"/>
                  </a:lnTo>
                  <a:lnTo>
                    <a:pt x="1171" y="738"/>
                  </a:lnTo>
                  <a:lnTo>
                    <a:pt x="1168" y="727"/>
                  </a:lnTo>
                  <a:lnTo>
                    <a:pt x="1160" y="705"/>
                  </a:lnTo>
                  <a:lnTo>
                    <a:pt x="1150" y="680"/>
                  </a:lnTo>
                  <a:lnTo>
                    <a:pt x="1139" y="656"/>
                  </a:lnTo>
                  <a:lnTo>
                    <a:pt x="1126" y="632"/>
                  </a:lnTo>
                  <a:lnTo>
                    <a:pt x="1101" y="586"/>
                  </a:lnTo>
                  <a:lnTo>
                    <a:pt x="1101" y="586"/>
                  </a:lnTo>
                  <a:lnTo>
                    <a:pt x="1080" y="550"/>
                  </a:lnTo>
                  <a:lnTo>
                    <a:pt x="1064" y="520"/>
                  </a:lnTo>
                  <a:lnTo>
                    <a:pt x="1059" y="508"/>
                  </a:lnTo>
                  <a:lnTo>
                    <a:pt x="1055" y="497"/>
                  </a:lnTo>
                  <a:lnTo>
                    <a:pt x="1053" y="485"/>
                  </a:lnTo>
                  <a:lnTo>
                    <a:pt x="1052" y="476"/>
                  </a:lnTo>
                  <a:lnTo>
                    <a:pt x="1052" y="476"/>
                  </a:lnTo>
                  <a:lnTo>
                    <a:pt x="1051" y="452"/>
                  </a:lnTo>
                  <a:lnTo>
                    <a:pt x="1049" y="428"/>
                  </a:lnTo>
                  <a:lnTo>
                    <a:pt x="1046" y="405"/>
                  </a:lnTo>
                  <a:lnTo>
                    <a:pt x="1041" y="382"/>
                  </a:lnTo>
                  <a:lnTo>
                    <a:pt x="1035" y="361"/>
                  </a:lnTo>
                  <a:lnTo>
                    <a:pt x="1028" y="340"/>
                  </a:lnTo>
                  <a:lnTo>
                    <a:pt x="1019" y="320"/>
                  </a:lnTo>
                  <a:lnTo>
                    <a:pt x="1010" y="300"/>
                  </a:lnTo>
                  <a:lnTo>
                    <a:pt x="999" y="280"/>
                  </a:lnTo>
                  <a:lnTo>
                    <a:pt x="988" y="262"/>
                  </a:lnTo>
                  <a:lnTo>
                    <a:pt x="975" y="245"/>
                  </a:lnTo>
                  <a:lnTo>
                    <a:pt x="961" y="228"/>
                  </a:lnTo>
                  <a:lnTo>
                    <a:pt x="947" y="212"/>
                  </a:lnTo>
                  <a:lnTo>
                    <a:pt x="932" y="197"/>
                  </a:lnTo>
                  <a:lnTo>
                    <a:pt x="916" y="181"/>
                  </a:lnTo>
                  <a:lnTo>
                    <a:pt x="899" y="167"/>
                  </a:lnTo>
                  <a:lnTo>
                    <a:pt x="882" y="154"/>
                  </a:lnTo>
                  <a:lnTo>
                    <a:pt x="863" y="142"/>
                  </a:lnTo>
                  <a:lnTo>
                    <a:pt x="844" y="131"/>
                  </a:lnTo>
                  <a:lnTo>
                    <a:pt x="825" y="120"/>
                  </a:lnTo>
                  <a:lnTo>
                    <a:pt x="805" y="110"/>
                  </a:lnTo>
                  <a:lnTo>
                    <a:pt x="785" y="101"/>
                  </a:lnTo>
                  <a:lnTo>
                    <a:pt x="764" y="93"/>
                  </a:lnTo>
                  <a:lnTo>
                    <a:pt x="743" y="85"/>
                  </a:lnTo>
                  <a:lnTo>
                    <a:pt x="722" y="78"/>
                  </a:lnTo>
                  <a:lnTo>
                    <a:pt x="700" y="72"/>
                  </a:lnTo>
                  <a:lnTo>
                    <a:pt x="679" y="67"/>
                  </a:lnTo>
                  <a:lnTo>
                    <a:pt x="656" y="63"/>
                  </a:lnTo>
                  <a:lnTo>
                    <a:pt x="634" y="60"/>
                  </a:lnTo>
                  <a:lnTo>
                    <a:pt x="612" y="58"/>
                  </a:lnTo>
                  <a:lnTo>
                    <a:pt x="589" y="57"/>
                  </a:lnTo>
                  <a:lnTo>
                    <a:pt x="567" y="56"/>
                  </a:lnTo>
                  <a:lnTo>
                    <a:pt x="567" y="56"/>
                  </a:lnTo>
                  <a:lnTo>
                    <a:pt x="540" y="57"/>
                  </a:lnTo>
                  <a:lnTo>
                    <a:pt x="514" y="59"/>
                  </a:lnTo>
                  <a:lnTo>
                    <a:pt x="488" y="62"/>
                  </a:lnTo>
                  <a:lnTo>
                    <a:pt x="462" y="66"/>
                  </a:lnTo>
                  <a:lnTo>
                    <a:pt x="438" y="72"/>
                  </a:lnTo>
                  <a:lnTo>
                    <a:pt x="413" y="79"/>
                  </a:lnTo>
                  <a:lnTo>
                    <a:pt x="390" y="87"/>
                  </a:lnTo>
                  <a:lnTo>
                    <a:pt x="367" y="97"/>
                  </a:lnTo>
                  <a:lnTo>
                    <a:pt x="343" y="107"/>
                  </a:lnTo>
                  <a:lnTo>
                    <a:pt x="322" y="118"/>
                  </a:lnTo>
                  <a:lnTo>
                    <a:pt x="300" y="130"/>
                  </a:lnTo>
                  <a:lnTo>
                    <a:pt x="280" y="143"/>
                  </a:lnTo>
                  <a:lnTo>
                    <a:pt x="259" y="157"/>
                  </a:lnTo>
                  <a:lnTo>
                    <a:pt x="240" y="172"/>
                  </a:lnTo>
                  <a:lnTo>
                    <a:pt x="222" y="188"/>
                  </a:lnTo>
                  <a:lnTo>
                    <a:pt x="204" y="206"/>
                  </a:lnTo>
                  <a:lnTo>
                    <a:pt x="188" y="223"/>
                  </a:lnTo>
                  <a:lnTo>
                    <a:pt x="172" y="241"/>
                  </a:lnTo>
                  <a:lnTo>
                    <a:pt x="156" y="261"/>
                  </a:lnTo>
                  <a:lnTo>
                    <a:pt x="142" y="281"/>
                  </a:lnTo>
                  <a:lnTo>
                    <a:pt x="129" y="302"/>
                  </a:lnTo>
                  <a:lnTo>
                    <a:pt x="117" y="323"/>
                  </a:lnTo>
                  <a:lnTo>
                    <a:pt x="106" y="345"/>
                  </a:lnTo>
                  <a:lnTo>
                    <a:pt x="96" y="368"/>
                  </a:lnTo>
                  <a:lnTo>
                    <a:pt x="87" y="391"/>
                  </a:lnTo>
                  <a:lnTo>
                    <a:pt x="79" y="416"/>
                  </a:lnTo>
                  <a:lnTo>
                    <a:pt x="73" y="440"/>
                  </a:lnTo>
                  <a:lnTo>
                    <a:pt x="67" y="465"/>
                  </a:lnTo>
                  <a:lnTo>
                    <a:pt x="63" y="490"/>
                  </a:lnTo>
                  <a:lnTo>
                    <a:pt x="60" y="517"/>
                  </a:lnTo>
                  <a:lnTo>
                    <a:pt x="57" y="543"/>
                  </a:lnTo>
                  <a:lnTo>
                    <a:pt x="56" y="570"/>
                  </a:lnTo>
                  <a:lnTo>
                    <a:pt x="56" y="570"/>
                  </a:lnTo>
                  <a:lnTo>
                    <a:pt x="57" y="605"/>
                  </a:lnTo>
                  <a:lnTo>
                    <a:pt x="60" y="639"/>
                  </a:lnTo>
                  <a:lnTo>
                    <a:pt x="65" y="671"/>
                  </a:lnTo>
                  <a:lnTo>
                    <a:pt x="70" y="703"/>
                  </a:lnTo>
                  <a:lnTo>
                    <a:pt x="78" y="732"/>
                  </a:lnTo>
                  <a:lnTo>
                    <a:pt x="87" y="761"/>
                  </a:lnTo>
                  <a:lnTo>
                    <a:pt x="98" y="788"/>
                  </a:lnTo>
                  <a:lnTo>
                    <a:pt x="110" y="815"/>
                  </a:lnTo>
                  <a:lnTo>
                    <a:pt x="124" y="840"/>
                  </a:lnTo>
                  <a:lnTo>
                    <a:pt x="140" y="864"/>
                  </a:lnTo>
                  <a:lnTo>
                    <a:pt x="157" y="886"/>
                  </a:lnTo>
                  <a:lnTo>
                    <a:pt x="177" y="908"/>
                  </a:lnTo>
                  <a:lnTo>
                    <a:pt x="197" y="928"/>
                  </a:lnTo>
                  <a:lnTo>
                    <a:pt x="220" y="947"/>
                  </a:lnTo>
                  <a:lnTo>
                    <a:pt x="243" y="964"/>
                  </a:lnTo>
                  <a:lnTo>
                    <a:pt x="270" y="981"/>
                  </a:lnTo>
                  <a:lnTo>
                    <a:pt x="270" y="981"/>
                  </a:lnTo>
                  <a:lnTo>
                    <a:pt x="276" y="985"/>
                  </a:lnTo>
                  <a:lnTo>
                    <a:pt x="280" y="991"/>
                  </a:lnTo>
                  <a:lnTo>
                    <a:pt x="283" y="997"/>
                  </a:lnTo>
                  <a:lnTo>
                    <a:pt x="284" y="1006"/>
                  </a:lnTo>
                  <a:lnTo>
                    <a:pt x="284" y="1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99" name="Freeform 343">
              <a:extLst>
                <a:ext uri="{FF2B5EF4-FFF2-40B4-BE49-F238E27FC236}">
                  <a16:creationId xmlns:a16="http://schemas.microsoft.com/office/drawing/2014/main" id="{5D2C2BFC-D87B-C8F7-085A-59C9044C0A9F}"/>
                </a:ext>
              </a:extLst>
            </p:cNvPr>
            <p:cNvSpPr>
              <a:spLocks noEditPoints="1"/>
            </p:cNvSpPr>
            <p:nvPr/>
          </p:nvSpPr>
          <p:spPr bwMode="auto">
            <a:xfrm>
              <a:off x="5664200" y="5094288"/>
              <a:ext cx="125413" cy="204788"/>
            </a:xfrm>
            <a:custGeom>
              <a:avLst/>
              <a:gdLst>
                <a:gd name="T0" fmla="*/ 119 w 475"/>
                <a:gd name="T1" fmla="*/ 777 h 777"/>
                <a:gd name="T2" fmla="*/ 107 w 475"/>
                <a:gd name="T3" fmla="*/ 775 h 777"/>
                <a:gd name="T4" fmla="*/ 103 w 475"/>
                <a:gd name="T5" fmla="*/ 773 h 777"/>
                <a:gd name="T6" fmla="*/ 96 w 475"/>
                <a:gd name="T7" fmla="*/ 766 h 777"/>
                <a:gd name="T8" fmla="*/ 92 w 475"/>
                <a:gd name="T9" fmla="*/ 758 h 777"/>
                <a:gd name="T10" fmla="*/ 90 w 475"/>
                <a:gd name="T11" fmla="*/ 749 h 777"/>
                <a:gd name="T12" fmla="*/ 149 w 475"/>
                <a:gd name="T13" fmla="*/ 454 h 777"/>
                <a:gd name="T14" fmla="*/ 29 w 475"/>
                <a:gd name="T15" fmla="*/ 454 h 777"/>
                <a:gd name="T16" fmla="*/ 16 w 475"/>
                <a:gd name="T17" fmla="*/ 451 h 777"/>
                <a:gd name="T18" fmla="*/ 5 w 475"/>
                <a:gd name="T19" fmla="*/ 442 h 777"/>
                <a:gd name="T20" fmla="*/ 2 w 475"/>
                <a:gd name="T21" fmla="*/ 436 h 777"/>
                <a:gd name="T22" fmla="*/ 0 w 475"/>
                <a:gd name="T23" fmla="*/ 421 h 777"/>
                <a:gd name="T24" fmla="*/ 166 w 475"/>
                <a:gd name="T25" fmla="*/ 18 h 777"/>
                <a:gd name="T26" fmla="*/ 168 w 475"/>
                <a:gd name="T27" fmla="*/ 14 h 777"/>
                <a:gd name="T28" fmla="*/ 177 w 475"/>
                <a:gd name="T29" fmla="*/ 5 h 777"/>
                <a:gd name="T30" fmla="*/ 188 w 475"/>
                <a:gd name="T31" fmla="*/ 1 h 777"/>
                <a:gd name="T32" fmla="*/ 393 w 475"/>
                <a:gd name="T33" fmla="*/ 0 h 777"/>
                <a:gd name="T34" fmla="*/ 400 w 475"/>
                <a:gd name="T35" fmla="*/ 1 h 777"/>
                <a:gd name="T36" fmla="*/ 412 w 475"/>
                <a:gd name="T37" fmla="*/ 8 h 777"/>
                <a:gd name="T38" fmla="*/ 417 w 475"/>
                <a:gd name="T39" fmla="*/ 13 h 777"/>
                <a:gd name="T40" fmla="*/ 422 w 475"/>
                <a:gd name="T41" fmla="*/ 27 h 777"/>
                <a:gd name="T42" fmla="*/ 420 w 475"/>
                <a:gd name="T43" fmla="*/ 41 h 777"/>
                <a:gd name="T44" fmla="*/ 447 w 475"/>
                <a:gd name="T45" fmla="*/ 228 h 777"/>
                <a:gd name="T46" fmla="*/ 454 w 475"/>
                <a:gd name="T47" fmla="*/ 229 h 777"/>
                <a:gd name="T48" fmla="*/ 467 w 475"/>
                <a:gd name="T49" fmla="*/ 237 h 777"/>
                <a:gd name="T50" fmla="*/ 471 w 475"/>
                <a:gd name="T51" fmla="*/ 243 h 777"/>
                <a:gd name="T52" fmla="*/ 475 w 475"/>
                <a:gd name="T53" fmla="*/ 257 h 777"/>
                <a:gd name="T54" fmla="*/ 470 w 475"/>
                <a:gd name="T55" fmla="*/ 271 h 777"/>
                <a:gd name="T56" fmla="*/ 143 w 475"/>
                <a:gd name="T57" fmla="*/ 765 h 777"/>
                <a:gd name="T58" fmla="*/ 132 w 475"/>
                <a:gd name="T59" fmla="*/ 774 h 777"/>
                <a:gd name="T60" fmla="*/ 119 w 475"/>
                <a:gd name="T61" fmla="*/ 777 h 777"/>
                <a:gd name="T62" fmla="*/ 71 w 475"/>
                <a:gd name="T63" fmla="*/ 397 h 777"/>
                <a:gd name="T64" fmla="*/ 183 w 475"/>
                <a:gd name="T65" fmla="*/ 397 h 777"/>
                <a:gd name="T66" fmla="*/ 195 w 475"/>
                <a:gd name="T67" fmla="*/ 400 h 777"/>
                <a:gd name="T68" fmla="*/ 205 w 475"/>
                <a:gd name="T69" fmla="*/ 408 h 777"/>
                <a:gd name="T70" fmla="*/ 208 w 475"/>
                <a:gd name="T71" fmla="*/ 413 h 777"/>
                <a:gd name="T72" fmla="*/ 211 w 475"/>
                <a:gd name="T73" fmla="*/ 425 h 777"/>
                <a:gd name="T74" fmla="*/ 175 w 475"/>
                <a:gd name="T75" fmla="*/ 613 h 777"/>
                <a:gd name="T76" fmla="*/ 295 w 475"/>
                <a:gd name="T77" fmla="*/ 284 h 777"/>
                <a:gd name="T78" fmla="*/ 288 w 475"/>
                <a:gd name="T79" fmla="*/ 283 h 777"/>
                <a:gd name="T80" fmla="*/ 276 w 475"/>
                <a:gd name="T81" fmla="*/ 277 h 777"/>
                <a:gd name="T82" fmla="*/ 272 w 475"/>
                <a:gd name="T83" fmla="*/ 271 h 777"/>
                <a:gd name="T84" fmla="*/ 267 w 475"/>
                <a:gd name="T85" fmla="*/ 258 h 777"/>
                <a:gd name="T86" fmla="*/ 269 w 475"/>
                <a:gd name="T87" fmla="*/ 245 h 777"/>
                <a:gd name="T88" fmla="*/ 211 w 475"/>
                <a:gd name="T89" fmla="*/ 58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5" h="777">
                  <a:moveTo>
                    <a:pt x="119" y="777"/>
                  </a:moveTo>
                  <a:lnTo>
                    <a:pt x="119" y="777"/>
                  </a:lnTo>
                  <a:lnTo>
                    <a:pt x="114" y="777"/>
                  </a:lnTo>
                  <a:lnTo>
                    <a:pt x="107" y="775"/>
                  </a:lnTo>
                  <a:lnTo>
                    <a:pt x="107" y="775"/>
                  </a:lnTo>
                  <a:lnTo>
                    <a:pt x="103" y="773"/>
                  </a:lnTo>
                  <a:lnTo>
                    <a:pt x="99" y="770"/>
                  </a:lnTo>
                  <a:lnTo>
                    <a:pt x="96" y="766"/>
                  </a:lnTo>
                  <a:lnTo>
                    <a:pt x="93" y="763"/>
                  </a:lnTo>
                  <a:lnTo>
                    <a:pt x="92" y="758"/>
                  </a:lnTo>
                  <a:lnTo>
                    <a:pt x="90" y="754"/>
                  </a:lnTo>
                  <a:lnTo>
                    <a:pt x="90" y="749"/>
                  </a:lnTo>
                  <a:lnTo>
                    <a:pt x="91" y="744"/>
                  </a:lnTo>
                  <a:lnTo>
                    <a:pt x="149" y="454"/>
                  </a:lnTo>
                  <a:lnTo>
                    <a:pt x="29" y="454"/>
                  </a:lnTo>
                  <a:lnTo>
                    <a:pt x="29" y="454"/>
                  </a:lnTo>
                  <a:lnTo>
                    <a:pt x="22" y="454"/>
                  </a:lnTo>
                  <a:lnTo>
                    <a:pt x="16" y="451"/>
                  </a:lnTo>
                  <a:lnTo>
                    <a:pt x="9" y="447"/>
                  </a:lnTo>
                  <a:lnTo>
                    <a:pt x="5" y="442"/>
                  </a:lnTo>
                  <a:lnTo>
                    <a:pt x="5" y="442"/>
                  </a:lnTo>
                  <a:lnTo>
                    <a:pt x="2" y="436"/>
                  </a:lnTo>
                  <a:lnTo>
                    <a:pt x="0" y="429"/>
                  </a:lnTo>
                  <a:lnTo>
                    <a:pt x="0" y="421"/>
                  </a:lnTo>
                  <a:lnTo>
                    <a:pt x="2" y="415"/>
                  </a:lnTo>
                  <a:lnTo>
                    <a:pt x="166" y="18"/>
                  </a:lnTo>
                  <a:lnTo>
                    <a:pt x="166" y="18"/>
                  </a:lnTo>
                  <a:lnTo>
                    <a:pt x="168" y="14"/>
                  </a:lnTo>
                  <a:lnTo>
                    <a:pt x="171" y="11"/>
                  </a:lnTo>
                  <a:lnTo>
                    <a:pt x="177" y="5"/>
                  </a:lnTo>
                  <a:lnTo>
                    <a:pt x="184" y="2"/>
                  </a:lnTo>
                  <a:lnTo>
                    <a:pt x="188" y="1"/>
                  </a:lnTo>
                  <a:lnTo>
                    <a:pt x="192" y="0"/>
                  </a:lnTo>
                  <a:lnTo>
                    <a:pt x="393" y="0"/>
                  </a:lnTo>
                  <a:lnTo>
                    <a:pt x="393" y="0"/>
                  </a:lnTo>
                  <a:lnTo>
                    <a:pt x="400" y="1"/>
                  </a:lnTo>
                  <a:lnTo>
                    <a:pt x="406" y="4"/>
                  </a:lnTo>
                  <a:lnTo>
                    <a:pt x="412" y="8"/>
                  </a:lnTo>
                  <a:lnTo>
                    <a:pt x="417" y="13"/>
                  </a:lnTo>
                  <a:lnTo>
                    <a:pt x="417" y="13"/>
                  </a:lnTo>
                  <a:lnTo>
                    <a:pt x="421" y="19"/>
                  </a:lnTo>
                  <a:lnTo>
                    <a:pt x="422" y="27"/>
                  </a:lnTo>
                  <a:lnTo>
                    <a:pt x="422" y="34"/>
                  </a:lnTo>
                  <a:lnTo>
                    <a:pt x="420" y="41"/>
                  </a:lnTo>
                  <a:lnTo>
                    <a:pt x="339" y="228"/>
                  </a:lnTo>
                  <a:lnTo>
                    <a:pt x="447" y="228"/>
                  </a:lnTo>
                  <a:lnTo>
                    <a:pt x="447" y="228"/>
                  </a:lnTo>
                  <a:lnTo>
                    <a:pt x="454" y="229"/>
                  </a:lnTo>
                  <a:lnTo>
                    <a:pt x="461" y="232"/>
                  </a:lnTo>
                  <a:lnTo>
                    <a:pt x="467" y="237"/>
                  </a:lnTo>
                  <a:lnTo>
                    <a:pt x="471" y="243"/>
                  </a:lnTo>
                  <a:lnTo>
                    <a:pt x="471" y="243"/>
                  </a:lnTo>
                  <a:lnTo>
                    <a:pt x="474" y="250"/>
                  </a:lnTo>
                  <a:lnTo>
                    <a:pt x="475" y="257"/>
                  </a:lnTo>
                  <a:lnTo>
                    <a:pt x="473" y="265"/>
                  </a:lnTo>
                  <a:lnTo>
                    <a:pt x="470" y="271"/>
                  </a:lnTo>
                  <a:lnTo>
                    <a:pt x="143" y="765"/>
                  </a:lnTo>
                  <a:lnTo>
                    <a:pt x="143" y="765"/>
                  </a:lnTo>
                  <a:lnTo>
                    <a:pt x="138" y="770"/>
                  </a:lnTo>
                  <a:lnTo>
                    <a:pt x="132" y="774"/>
                  </a:lnTo>
                  <a:lnTo>
                    <a:pt x="126" y="777"/>
                  </a:lnTo>
                  <a:lnTo>
                    <a:pt x="119" y="777"/>
                  </a:lnTo>
                  <a:lnTo>
                    <a:pt x="119" y="777"/>
                  </a:lnTo>
                  <a:close/>
                  <a:moveTo>
                    <a:pt x="71" y="397"/>
                  </a:moveTo>
                  <a:lnTo>
                    <a:pt x="183" y="397"/>
                  </a:lnTo>
                  <a:lnTo>
                    <a:pt x="183" y="397"/>
                  </a:lnTo>
                  <a:lnTo>
                    <a:pt x="189" y="398"/>
                  </a:lnTo>
                  <a:lnTo>
                    <a:pt x="195" y="400"/>
                  </a:lnTo>
                  <a:lnTo>
                    <a:pt x="200" y="403"/>
                  </a:lnTo>
                  <a:lnTo>
                    <a:pt x="205" y="408"/>
                  </a:lnTo>
                  <a:lnTo>
                    <a:pt x="205" y="408"/>
                  </a:lnTo>
                  <a:lnTo>
                    <a:pt x="208" y="413"/>
                  </a:lnTo>
                  <a:lnTo>
                    <a:pt x="210" y="419"/>
                  </a:lnTo>
                  <a:lnTo>
                    <a:pt x="211" y="425"/>
                  </a:lnTo>
                  <a:lnTo>
                    <a:pt x="211" y="432"/>
                  </a:lnTo>
                  <a:lnTo>
                    <a:pt x="175" y="613"/>
                  </a:lnTo>
                  <a:lnTo>
                    <a:pt x="393" y="284"/>
                  </a:lnTo>
                  <a:lnTo>
                    <a:pt x="295" y="284"/>
                  </a:lnTo>
                  <a:lnTo>
                    <a:pt x="295" y="284"/>
                  </a:lnTo>
                  <a:lnTo>
                    <a:pt x="288" y="283"/>
                  </a:lnTo>
                  <a:lnTo>
                    <a:pt x="282" y="281"/>
                  </a:lnTo>
                  <a:lnTo>
                    <a:pt x="276" y="277"/>
                  </a:lnTo>
                  <a:lnTo>
                    <a:pt x="272" y="271"/>
                  </a:lnTo>
                  <a:lnTo>
                    <a:pt x="272" y="271"/>
                  </a:lnTo>
                  <a:lnTo>
                    <a:pt x="269" y="265"/>
                  </a:lnTo>
                  <a:lnTo>
                    <a:pt x="267" y="258"/>
                  </a:lnTo>
                  <a:lnTo>
                    <a:pt x="268" y="252"/>
                  </a:lnTo>
                  <a:lnTo>
                    <a:pt x="269" y="245"/>
                  </a:lnTo>
                  <a:lnTo>
                    <a:pt x="350" y="58"/>
                  </a:lnTo>
                  <a:lnTo>
                    <a:pt x="211" y="58"/>
                  </a:lnTo>
                  <a:lnTo>
                    <a:pt x="71" y="397"/>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grpSp>
      <p:grpSp>
        <p:nvGrpSpPr>
          <p:cNvPr id="100" name="Group 99">
            <a:extLst>
              <a:ext uri="{FF2B5EF4-FFF2-40B4-BE49-F238E27FC236}">
                <a16:creationId xmlns:a16="http://schemas.microsoft.com/office/drawing/2014/main" id="{7888A1F1-E504-6030-39F6-8E0B6C835A84}"/>
              </a:ext>
            </a:extLst>
          </p:cNvPr>
          <p:cNvGrpSpPr/>
          <p:nvPr/>
        </p:nvGrpSpPr>
        <p:grpSpPr>
          <a:xfrm>
            <a:off x="8185289" y="4617830"/>
            <a:ext cx="491765" cy="455431"/>
            <a:chOff x="4814039" y="2413831"/>
            <a:chExt cx="277588" cy="257078"/>
          </a:xfrm>
          <a:solidFill>
            <a:srgbClr val="37617A"/>
          </a:solidFill>
        </p:grpSpPr>
        <p:sp>
          <p:nvSpPr>
            <p:cNvPr id="101" name="Freeform: Shape 100">
              <a:extLst>
                <a:ext uri="{FF2B5EF4-FFF2-40B4-BE49-F238E27FC236}">
                  <a16:creationId xmlns:a16="http://schemas.microsoft.com/office/drawing/2014/main" id="{18AB5BC4-4F77-8878-9DB2-1E81EF6D697C}"/>
                </a:ext>
              </a:extLst>
            </p:cNvPr>
            <p:cNvSpPr/>
            <p:nvPr/>
          </p:nvSpPr>
          <p:spPr>
            <a:xfrm>
              <a:off x="4908072" y="2568997"/>
              <a:ext cx="89522" cy="101912"/>
            </a:xfrm>
            <a:custGeom>
              <a:avLst/>
              <a:gdLst>
                <a:gd name="connsiteX0" fmla="*/ 87353 w 89522"/>
                <a:gd name="connsiteY0" fmla="*/ 23922 h 101912"/>
                <a:gd name="connsiteX1" fmla="*/ 46930 w 89522"/>
                <a:gd name="connsiteY1" fmla="*/ 581 h 101912"/>
                <a:gd name="connsiteX2" fmla="*/ 42592 w 89522"/>
                <a:gd name="connsiteY2" fmla="*/ 581 h 101912"/>
                <a:gd name="connsiteX3" fmla="*/ 2169 w 89522"/>
                <a:gd name="connsiteY3" fmla="*/ 23922 h 101912"/>
                <a:gd name="connsiteX4" fmla="*/ 0 w 89522"/>
                <a:gd name="connsiteY4" fmla="*/ 27675 h 101912"/>
                <a:gd name="connsiteX5" fmla="*/ 0 w 89522"/>
                <a:gd name="connsiteY5" fmla="*/ 74235 h 101912"/>
                <a:gd name="connsiteX6" fmla="*/ 2169 w 89522"/>
                <a:gd name="connsiteY6" fmla="*/ 77994 h 101912"/>
                <a:gd name="connsiteX7" fmla="*/ 42592 w 89522"/>
                <a:gd name="connsiteY7" fmla="*/ 101328 h 101912"/>
                <a:gd name="connsiteX8" fmla="*/ 46930 w 89522"/>
                <a:gd name="connsiteY8" fmla="*/ 101328 h 101912"/>
                <a:gd name="connsiteX9" fmla="*/ 87353 w 89522"/>
                <a:gd name="connsiteY9" fmla="*/ 77994 h 101912"/>
                <a:gd name="connsiteX10" fmla="*/ 89522 w 89522"/>
                <a:gd name="connsiteY10" fmla="*/ 74235 h 101912"/>
                <a:gd name="connsiteX11" fmla="*/ 89522 w 89522"/>
                <a:gd name="connsiteY11" fmla="*/ 27675 h 101912"/>
                <a:gd name="connsiteX12" fmla="*/ 87353 w 89522"/>
                <a:gd name="connsiteY12" fmla="*/ 23922 h 101912"/>
                <a:gd name="connsiteX13" fmla="*/ 44761 w 89522"/>
                <a:gd name="connsiteY13" fmla="*/ 9348 h 101912"/>
                <a:gd name="connsiteX14" fmla="*/ 76510 w 89522"/>
                <a:gd name="connsiteY14" fmla="*/ 27675 h 101912"/>
                <a:gd name="connsiteX15" fmla="*/ 44761 w 89522"/>
                <a:gd name="connsiteY15" fmla="*/ 46007 h 101912"/>
                <a:gd name="connsiteX16" fmla="*/ 13012 w 89522"/>
                <a:gd name="connsiteY16" fmla="*/ 27675 h 101912"/>
                <a:gd name="connsiteX17" fmla="*/ 8675 w 89522"/>
                <a:gd name="connsiteY17" fmla="*/ 35187 h 101912"/>
                <a:gd name="connsiteX18" fmla="*/ 40424 w 89522"/>
                <a:gd name="connsiteY18" fmla="*/ 53520 h 101912"/>
                <a:gd name="connsiteX19" fmla="*/ 40424 w 89522"/>
                <a:gd name="connsiteY19" fmla="*/ 90063 h 101912"/>
                <a:gd name="connsiteX20" fmla="*/ 8675 w 89522"/>
                <a:gd name="connsiteY20" fmla="*/ 71730 h 101912"/>
                <a:gd name="connsiteX21" fmla="*/ 80848 w 89522"/>
                <a:gd name="connsiteY21" fmla="*/ 71730 h 101912"/>
                <a:gd name="connsiteX22" fmla="*/ 49098 w 89522"/>
                <a:gd name="connsiteY22" fmla="*/ 90063 h 101912"/>
                <a:gd name="connsiteX23" fmla="*/ 49098 w 89522"/>
                <a:gd name="connsiteY23" fmla="*/ 53520 h 101912"/>
                <a:gd name="connsiteX24" fmla="*/ 80848 w 89522"/>
                <a:gd name="connsiteY24" fmla="*/ 35187 h 10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522" h="101912">
                  <a:moveTo>
                    <a:pt x="87353" y="23922"/>
                  </a:moveTo>
                  <a:lnTo>
                    <a:pt x="46930" y="581"/>
                  </a:lnTo>
                  <a:cubicBezTo>
                    <a:pt x="45588" y="-194"/>
                    <a:pt x="43934" y="-194"/>
                    <a:pt x="42592" y="581"/>
                  </a:cubicBezTo>
                  <a:lnTo>
                    <a:pt x="2169" y="23922"/>
                  </a:lnTo>
                  <a:cubicBezTo>
                    <a:pt x="827" y="24695"/>
                    <a:pt x="0" y="26126"/>
                    <a:pt x="0" y="27675"/>
                  </a:cubicBezTo>
                  <a:lnTo>
                    <a:pt x="0" y="74235"/>
                  </a:lnTo>
                  <a:cubicBezTo>
                    <a:pt x="0" y="75785"/>
                    <a:pt x="827" y="77217"/>
                    <a:pt x="2169" y="77994"/>
                  </a:cubicBezTo>
                  <a:lnTo>
                    <a:pt x="42592" y="101328"/>
                  </a:lnTo>
                  <a:cubicBezTo>
                    <a:pt x="43934" y="102107"/>
                    <a:pt x="45589" y="102107"/>
                    <a:pt x="46930" y="101328"/>
                  </a:cubicBezTo>
                  <a:lnTo>
                    <a:pt x="87353" y="77994"/>
                  </a:lnTo>
                  <a:cubicBezTo>
                    <a:pt x="88695" y="77217"/>
                    <a:pt x="89522" y="75785"/>
                    <a:pt x="89522" y="74235"/>
                  </a:cubicBezTo>
                  <a:lnTo>
                    <a:pt x="89522" y="27675"/>
                  </a:lnTo>
                  <a:cubicBezTo>
                    <a:pt x="89522" y="26126"/>
                    <a:pt x="88695" y="24695"/>
                    <a:pt x="87353" y="23922"/>
                  </a:cubicBezTo>
                  <a:close/>
                  <a:moveTo>
                    <a:pt x="44761" y="9348"/>
                  </a:moveTo>
                  <a:lnTo>
                    <a:pt x="76510" y="27675"/>
                  </a:lnTo>
                  <a:lnTo>
                    <a:pt x="44761" y="46007"/>
                  </a:lnTo>
                  <a:lnTo>
                    <a:pt x="13012" y="27675"/>
                  </a:lnTo>
                  <a:close/>
                  <a:moveTo>
                    <a:pt x="8675" y="35187"/>
                  </a:moveTo>
                  <a:lnTo>
                    <a:pt x="40424" y="53520"/>
                  </a:lnTo>
                  <a:lnTo>
                    <a:pt x="40424" y="90063"/>
                  </a:lnTo>
                  <a:lnTo>
                    <a:pt x="8675" y="71730"/>
                  </a:lnTo>
                  <a:close/>
                  <a:moveTo>
                    <a:pt x="80848" y="71730"/>
                  </a:moveTo>
                  <a:lnTo>
                    <a:pt x="49098" y="90063"/>
                  </a:lnTo>
                  <a:lnTo>
                    <a:pt x="49098" y="53520"/>
                  </a:lnTo>
                  <a:lnTo>
                    <a:pt x="80848" y="35187"/>
                  </a:lnTo>
                  <a:close/>
                </a:path>
              </a:pathLst>
            </a:custGeom>
            <a:solidFill>
              <a:srgbClr val="FDB837"/>
            </a:solidFill>
            <a:ln w="575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47CB1CA1-8A78-0933-7959-76BC664BA9F7}"/>
                </a:ext>
              </a:extLst>
            </p:cNvPr>
            <p:cNvSpPr/>
            <p:nvPr/>
          </p:nvSpPr>
          <p:spPr>
            <a:xfrm>
              <a:off x="4887525" y="2413831"/>
              <a:ext cx="130615" cy="101940"/>
            </a:xfrm>
            <a:custGeom>
              <a:avLst/>
              <a:gdLst>
                <a:gd name="connsiteX0" fmla="*/ 4349 w 130615"/>
                <a:gd name="connsiteY0" fmla="*/ 90485 h 101940"/>
                <a:gd name="connsiteX1" fmla="*/ 6512 w 130615"/>
                <a:gd name="connsiteY1" fmla="*/ 89907 h 101940"/>
                <a:gd name="connsiteX2" fmla="*/ 24931 w 130615"/>
                <a:gd name="connsiteY2" fmla="*/ 79277 h 101940"/>
                <a:gd name="connsiteX3" fmla="*/ 63139 w 130615"/>
                <a:gd name="connsiteY3" fmla="*/ 101357 h 101940"/>
                <a:gd name="connsiteX4" fmla="*/ 67477 w 130615"/>
                <a:gd name="connsiteY4" fmla="*/ 101357 h 101940"/>
                <a:gd name="connsiteX5" fmla="*/ 105686 w 130615"/>
                <a:gd name="connsiteY5" fmla="*/ 79300 h 101940"/>
                <a:gd name="connsiteX6" fmla="*/ 124105 w 130615"/>
                <a:gd name="connsiteY6" fmla="*/ 89930 h 101940"/>
                <a:gd name="connsiteX7" fmla="*/ 126268 w 130615"/>
                <a:gd name="connsiteY7" fmla="*/ 90508 h 101940"/>
                <a:gd name="connsiteX8" fmla="*/ 130615 w 130615"/>
                <a:gd name="connsiteY8" fmla="*/ 86181 h 101940"/>
                <a:gd name="connsiteX9" fmla="*/ 128442 w 130615"/>
                <a:gd name="connsiteY9" fmla="*/ 82412 h 101940"/>
                <a:gd name="connsiteX10" fmla="*/ 110069 w 130615"/>
                <a:gd name="connsiteY10" fmla="*/ 71788 h 101940"/>
                <a:gd name="connsiteX11" fmla="*/ 110069 w 130615"/>
                <a:gd name="connsiteY11" fmla="*/ 27675 h 101940"/>
                <a:gd name="connsiteX12" fmla="*/ 107901 w 130615"/>
                <a:gd name="connsiteY12" fmla="*/ 23916 h 101940"/>
                <a:gd name="connsiteX13" fmla="*/ 67477 w 130615"/>
                <a:gd name="connsiteY13" fmla="*/ 581 h 101940"/>
                <a:gd name="connsiteX14" fmla="*/ 63139 w 130615"/>
                <a:gd name="connsiteY14" fmla="*/ 581 h 101940"/>
                <a:gd name="connsiteX15" fmla="*/ 22716 w 130615"/>
                <a:gd name="connsiteY15" fmla="*/ 23916 h 101940"/>
                <a:gd name="connsiteX16" fmla="*/ 20547 w 130615"/>
                <a:gd name="connsiteY16" fmla="*/ 27675 h 101940"/>
                <a:gd name="connsiteX17" fmla="*/ 20547 w 130615"/>
                <a:gd name="connsiteY17" fmla="*/ 71788 h 101940"/>
                <a:gd name="connsiteX18" fmla="*/ 2174 w 130615"/>
                <a:gd name="connsiteY18" fmla="*/ 82394 h 101940"/>
                <a:gd name="connsiteX19" fmla="*/ 579 w 130615"/>
                <a:gd name="connsiteY19" fmla="*/ 88317 h 101940"/>
                <a:gd name="connsiteX20" fmla="*/ 4349 w 130615"/>
                <a:gd name="connsiteY20" fmla="*/ 90491 h 101940"/>
                <a:gd name="connsiteX21" fmla="*/ 88782 w 130615"/>
                <a:gd name="connsiteY21" fmla="*/ 59482 h 101940"/>
                <a:gd name="connsiteX22" fmla="*/ 82854 w 130615"/>
                <a:gd name="connsiteY22" fmla="*/ 61072 h 101940"/>
                <a:gd name="connsiteX23" fmla="*/ 84444 w 130615"/>
                <a:gd name="connsiteY23" fmla="*/ 67000 h 101940"/>
                <a:gd name="connsiteX24" fmla="*/ 97028 w 130615"/>
                <a:gd name="connsiteY24" fmla="*/ 74269 h 101940"/>
                <a:gd name="connsiteX25" fmla="*/ 69645 w 130615"/>
                <a:gd name="connsiteY25" fmla="*/ 90063 h 101940"/>
                <a:gd name="connsiteX26" fmla="*/ 69645 w 130615"/>
                <a:gd name="connsiteY26" fmla="*/ 53514 h 101940"/>
                <a:gd name="connsiteX27" fmla="*/ 92130 w 130615"/>
                <a:gd name="connsiteY27" fmla="*/ 40536 h 101940"/>
                <a:gd name="connsiteX28" fmla="*/ 101383 w 130615"/>
                <a:gd name="connsiteY28" fmla="*/ 35181 h 101940"/>
                <a:gd name="connsiteX29" fmla="*/ 101383 w 130615"/>
                <a:gd name="connsiteY29" fmla="*/ 66774 h 101940"/>
                <a:gd name="connsiteX30" fmla="*/ 65308 w 130615"/>
                <a:gd name="connsiteY30" fmla="*/ 9342 h 101940"/>
                <a:gd name="connsiteX31" fmla="*/ 97057 w 130615"/>
                <a:gd name="connsiteY31" fmla="*/ 27675 h 101940"/>
                <a:gd name="connsiteX32" fmla="*/ 65308 w 130615"/>
                <a:gd name="connsiteY32" fmla="*/ 46001 h 101940"/>
                <a:gd name="connsiteX33" fmla="*/ 33559 w 130615"/>
                <a:gd name="connsiteY33" fmla="*/ 27675 h 101940"/>
                <a:gd name="connsiteX34" fmla="*/ 29222 w 130615"/>
                <a:gd name="connsiteY34" fmla="*/ 35181 h 101940"/>
                <a:gd name="connsiteX35" fmla="*/ 38475 w 130615"/>
                <a:gd name="connsiteY35" fmla="*/ 40536 h 101940"/>
                <a:gd name="connsiteX36" fmla="*/ 60959 w 130615"/>
                <a:gd name="connsiteY36" fmla="*/ 53514 h 101940"/>
                <a:gd name="connsiteX37" fmla="*/ 60959 w 130615"/>
                <a:gd name="connsiteY37" fmla="*/ 90063 h 101940"/>
                <a:gd name="connsiteX38" fmla="*/ 33594 w 130615"/>
                <a:gd name="connsiteY38" fmla="*/ 74263 h 101940"/>
                <a:gd name="connsiteX39" fmla="*/ 46178 w 130615"/>
                <a:gd name="connsiteY39" fmla="*/ 66994 h 101940"/>
                <a:gd name="connsiteX40" fmla="*/ 47768 w 130615"/>
                <a:gd name="connsiteY40" fmla="*/ 61066 h 101940"/>
                <a:gd name="connsiteX41" fmla="*/ 41840 w 130615"/>
                <a:gd name="connsiteY41" fmla="*/ 59476 h 101940"/>
                <a:gd name="connsiteX42" fmla="*/ 29222 w 130615"/>
                <a:gd name="connsiteY42" fmla="*/ 66774 h 10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0615" h="101940">
                  <a:moveTo>
                    <a:pt x="4349" y="90485"/>
                  </a:moveTo>
                  <a:cubicBezTo>
                    <a:pt x="5108" y="90488"/>
                    <a:pt x="5855" y="90288"/>
                    <a:pt x="6512" y="89907"/>
                  </a:cubicBezTo>
                  <a:lnTo>
                    <a:pt x="24931" y="79277"/>
                  </a:lnTo>
                  <a:lnTo>
                    <a:pt x="63139" y="101357"/>
                  </a:lnTo>
                  <a:cubicBezTo>
                    <a:pt x="64481" y="102135"/>
                    <a:pt x="66136" y="102135"/>
                    <a:pt x="67477" y="101357"/>
                  </a:cubicBezTo>
                  <a:lnTo>
                    <a:pt x="105686" y="79300"/>
                  </a:lnTo>
                  <a:lnTo>
                    <a:pt x="124105" y="89930"/>
                  </a:lnTo>
                  <a:cubicBezTo>
                    <a:pt x="124761" y="90311"/>
                    <a:pt x="125508" y="90511"/>
                    <a:pt x="126268" y="90508"/>
                  </a:cubicBezTo>
                  <a:cubicBezTo>
                    <a:pt x="128663" y="90514"/>
                    <a:pt x="130610" y="88577"/>
                    <a:pt x="130615" y="86181"/>
                  </a:cubicBezTo>
                  <a:cubicBezTo>
                    <a:pt x="130619" y="84626"/>
                    <a:pt x="129790" y="83188"/>
                    <a:pt x="128442" y="82412"/>
                  </a:cubicBezTo>
                  <a:lnTo>
                    <a:pt x="110069" y="71788"/>
                  </a:lnTo>
                  <a:lnTo>
                    <a:pt x="110069" y="27675"/>
                  </a:lnTo>
                  <a:cubicBezTo>
                    <a:pt x="110069" y="26125"/>
                    <a:pt x="109242" y="24692"/>
                    <a:pt x="107901" y="23916"/>
                  </a:cubicBezTo>
                  <a:lnTo>
                    <a:pt x="67477" y="581"/>
                  </a:lnTo>
                  <a:cubicBezTo>
                    <a:pt x="66135" y="-194"/>
                    <a:pt x="64481" y="-194"/>
                    <a:pt x="63139" y="581"/>
                  </a:cubicBezTo>
                  <a:lnTo>
                    <a:pt x="22716" y="23916"/>
                  </a:lnTo>
                  <a:cubicBezTo>
                    <a:pt x="21374" y="24692"/>
                    <a:pt x="20547" y="26125"/>
                    <a:pt x="20547" y="27675"/>
                  </a:cubicBezTo>
                  <a:lnTo>
                    <a:pt x="20547" y="71788"/>
                  </a:lnTo>
                  <a:lnTo>
                    <a:pt x="2174" y="82394"/>
                  </a:lnTo>
                  <a:cubicBezTo>
                    <a:pt x="98" y="83589"/>
                    <a:pt x="-616" y="86241"/>
                    <a:pt x="579" y="88317"/>
                  </a:cubicBezTo>
                  <a:cubicBezTo>
                    <a:pt x="1355" y="89665"/>
                    <a:pt x="2793" y="90495"/>
                    <a:pt x="4349" y="90491"/>
                  </a:cubicBezTo>
                  <a:close/>
                  <a:moveTo>
                    <a:pt x="88782" y="59482"/>
                  </a:moveTo>
                  <a:cubicBezTo>
                    <a:pt x="86706" y="58284"/>
                    <a:pt x="84052" y="58996"/>
                    <a:pt x="82854" y="61072"/>
                  </a:cubicBezTo>
                  <a:cubicBezTo>
                    <a:pt x="81656" y="63148"/>
                    <a:pt x="82368" y="65802"/>
                    <a:pt x="84444" y="67000"/>
                  </a:cubicBezTo>
                  <a:lnTo>
                    <a:pt x="97028" y="74269"/>
                  </a:lnTo>
                  <a:lnTo>
                    <a:pt x="69645" y="90063"/>
                  </a:lnTo>
                  <a:lnTo>
                    <a:pt x="69645" y="53514"/>
                  </a:lnTo>
                  <a:lnTo>
                    <a:pt x="92130" y="40536"/>
                  </a:lnTo>
                  <a:lnTo>
                    <a:pt x="101383" y="35181"/>
                  </a:lnTo>
                  <a:lnTo>
                    <a:pt x="101383" y="66774"/>
                  </a:lnTo>
                  <a:close/>
                  <a:moveTo>
                    <a:pt x="65308" y="9342"/>
                  </a:moveTo>
                  <a:lnTo>
                    <a:pt x="97057" y="27675"/>
                  </a:lnTo>
                  <a:lnTo>
                    <a:pt x="65308" y="46001"/>
                  </a:lnTo>
                  <a:lnTo>
                    <a:pt x="33559" y="27675"/>
                  </a:lnTo>
                  <a:close/>
                  <a:moveTo>
                    <a:pt x="29222" y="35181"/>
                  </a:moveTo>
                  <a:lnTo>
                    <a:pt x="38475" y="40536"/>
                  </a:lnTo>
                  <a:lnTo>
                    <a:pt x="60959" y="53514"/>
                  </a:lnTo>
                  <a:lnTo>
                    <a:pt x="60959" y="90063"/>
                  </a:lnTo>
                  <a:lnTo>
                    <a:pt x="33594" y="74263"/>
                  </a:lnTo>
                  <a:lnTo>
                    <a:pt x="46178" y="66994"/>
                  </a:lnTo>
                  <a:cubicBezTo>
                    <a:pt x="48254" y="65796"/>
                    <a:pt x="48966" y="63142"/>
                    <a:pt x="47768" y="61066"/>
                  </a:cubicBezTo>
                  <a:cubicBezTo>
                    <a:pt x="46570" y="58990"/>
                    <a:pt x="43917" y="58278"/>
                    <a:pt x="41840" y="59476"/>
                  </a:cubicBezTo>
                  <a:lnTo>
                    <a:pt x="29222" y="66774"/>
                  </a:lnTo>
                  <a:close/>
                </a:path>
              </a:pathLst>
            </a:custGeom>
            <a:grpFill/>
            <a:ln w="575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2BC81BF1-C292-1CCB-E0FF-2A135A0EEE09}"/>
                </a:ext>
              </a:extLst>
            </p:cNvPr>
            <p:cNvSpPr/>
            <p:nvPr/>
          </p:nvSpPr>
          <p:spPr>
            <a:xfrm>
              <a:off x="4814039" y="2492712"/>
              <a:ext cx="108183" cy="101917"/>
            </a:xfrm>
            <a:custGeom>
              <a:avLst/>
              <a:gdLst>
                <a:gd name="connsiteX0" fmla="*/ 101672 w 108183"/>
                <a:gd name="connsiteY0" fmla="*/ 88698 h 101917"/>
                <a:gd name="connsiteX1" fmla="*/ 103835 w 108183"/>
                <a:gd name="connsiteY1" fmla="*/ 89276 h 101917"/>
                <a:gd name="connsiteX2" fmla="*/ 108183 w 108183"/>
                <a:gd name="connsiteY2" fmla="*/ 84949 h 101917"/>
                <a:gd name="connsiteX3" fmla="*/ 106010 w 108183"/>
                <a:gd name="connsiteY3" fmla="*/ 81180 h 101917"/>
                <a:gd name="connsiteX4" fmla="*/ 89522 w 108183"/>
                <a:gd name="connsiteY4" fmla="*/ 71673 h 101917"/>
                <a:gd name="connsiteX5" fmla="*/ 89522 w 108183"/>
                <a:gd name="connsiteY5" fmla="*/ 27681 h 101917"/>
                <a:gd name="connsiteX6" fmla="*/ 87354 w 108183"/>
                <a:gd name="connsiteY6" fmla="*/ 23922 h 101917"/>
                <a:gd name="connsiteX7" fmla="*/ 46930 w 108183"/>
                <a:gd name="connsiteY7" fmla="*/ 581 h 101917"/>
                <a:gd name="connsiteX8" fmla="*/ 42593 w 108183"/>
                <a:gd name="connsiteY8" fmla="*/ 581 h 101917"/>
                <a:gd name="connsiteX9" fmla="*/ 2169 w 108183"/>
                <a:gd name="connsiteY9" fmla="*/ 23893 h 101917"/>
                <a:gd name="connsiteX10" fmla="*/ 0 w 108183"/>
                <a:gd name="connsiteY10" fmla="*/ 27681 h 101917"/>
                <a:gd name="connsiteX11" fmla="*/ 0 w 108183"/>
                <a:gd name="connsiteY11" fmla="*/ 74240 h 101917"/>
                <a:gd name="connsiteX12" fmla="*/ 2169 w 108183"/>
                <a:gd name="connsiteY12" fmla="*/ 77994 h 101917"/>
                <a:gd name="connsiteX13" fmla="*/ 42593 w 108183"/>
                <a:gd name="connsiteY13" fmla="*/ 101334 h 101917"/>
                <a:gd name="connsiteX14" fmla="*/ 46930 w 108183"/>
                <a:gd name="connsiteY14" fmla="*/ 101334 h 101917"/>
                <a:gd name="connsiteX15" fmla="*/ 85214 w 108183"/>
                <a:gd name="connsiteY15" fmla="*/ 79231 h 101917"/>
                <a:gd name="connsiteX16" fmla="*/ 44761 w 108183"/>
                <a:gd name="connsiteY16" fmla="*/ 9319 h 101917"/>
                <a:gd name="connsiteX17" fmla="*/ 76510 w 108183"/>
                <a:gd name="connsiteY17" fmla="*/ 27652 h 101917"/>
                <a:gd name="connsiteX18" fmla="*/ 44761 w 108183"/>
                <a:gd name="connsiteY18" fmla="*/ 45978 h 101917"/>
                <a:gd name="connsiteX19" fmla="*/ 13012 w 108183"/>
                <a:gd name="connsiteY19" fmla="*/ 27681 h 101917"/>
                <a:gd name="connsiteX20" fmla="*/ 8675 w 108183"/>
                <a:gd name="connsiteY20" fmla="*/ 35164 h 101917"/>
                <a:gd name="connsiteX21" fmla="*/ 17928 w 108183"/>
                <a:gd name="connsiteY21" fmla="*/ 40513 h 101917"/>
                <a:gd name="connsiteX22" fmla="*/ 40424 w 108183"/>
                <a:gd name="connsiteY22" fmla="*/ 53496 h 101917"/>
                <a:gd name="connsiteX23" fmla="*/ 40424 w 108183"/>
                <a:gd name="connsiteY23" fmla="*/ 90034 h 101917"/>
                <a:gd name="connsiteX24" fmla="*/ 8675 w 108183"/>
                <a:gd name="connsiteY24" fmla="*/ 71702 h 101917"/>
                <a:gd name="connsiteX25" fmla="*/ 49098 w 108183"/>
                <a:gd name="connsiteY25" fmla="*/ 90034 h 101917"/>
                <a:gd name="connsiteX26" fmla="*/ 49098 w 108183"/>
                <a:gd name="connsiteY26" fmla="*/ 53496 h 101917"/>
                <a:gd name="connsiteX27" fmla="*/ 71583 w 108183"/>
                <a:gd name="connsiteY27" fmla="*/ 40513 h 101917"/>
                <a:gd name="connsiteX28" fmla="*/ 80836 w 108183"/>
                <a:gd name="connsiteY28" fmla="*/ 35164 h 101917"/>
                <a:gd name="connsiteX29" fmla="*/ 80836 w 108183"/>
                <a:gd name="connsiteY29" fmla="*/ 66664 h 101917"/>
                <a:gd name="connsiteX30" fmla="*/ 66037 w 108183"/>
                <a:gd name="connsiteY30" fmla="*/ 58123 h 101917"/>
                <a:gd name="connsiteX31" fmla="*/ 60109 w 108183"/>
                <a:gd name="connsiteY31" fmla="*/ 59713 h 101917"/>
                <a:gd name="connsiteX32" fmla="*/ 61700 w 108183"/>
                <a:gd name="connsiteY32" fmla="*/ 65641 h 101917"/>
                <a:gd name="connsiteX33" fmla="*/ 76528 w 108183"/>
                <a:gd name="connsiteY33" fmla="*/ 74200 h 10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8183" h="101917">
                  <a:moveTo>
                    <a:pt x="101672" y="88698"/>
                  </a:moveTo>
                  <a:cubicBezTo>
                    <a:pt x="102329" y="89080"/>
                    <a:pt x="103076" y="89279"/>
                    <a:pt x="103835" y="89276"/>
                  </a:cubicBezTo>
                  <a:cubicBezTo>
                    <a:pt x="106231" y="89282"/>
                    <a:pt x="108177" y="87345"/>
                    <a:pt x="108183" y="84949"/>
                  </a:cubicBezTo>
                  <a:cubicBezTo>
                    <a:pt x="108187" y="83394"/>
                    <a:pt x="107358" y="81956"/>
                    <a:pt x="106010" y="81180"/>
                  </a:cubicBezTo>
                  <a:lnTo>
                    <a:pt x="89522" y="71673"/>
                  </a:lnTo>
                  <a:lnTo>
                    <a:pt x="89522" y="27681"/>
                  </a:lnTo>
                  <a:cubicBezTo>
                    <a:pt x="89522" y="26130"/>
                    <a:pt x="88695" y="24698"/>
                    <a:pt x="87354" y="23922"/>
                  </a:cubicBezTo>
                  <a:lnTo>
                    <a:pt x="46930" y="581"/>
                  </a:lnTo>
                  <a:cubicBezTo>
                    <a:pt x="45588" y="-194"/>
                    <a:pt x="43934" y="-194"/>
                    <a:pt x="42593" y="581"/>
                  </a:cubicBezTo>
                  <a:lnTo>
                    <a:pt x="2169" y="23893"/>
                  </a:lnTo>
                  <a:cubicBezTo>
                    <a:pt x="818" y="24674"/>
                    <a:pt x="-10" y="26120"/>
                    <a:pt x="0" y="27681"/>
                  </a:cubicBezTo>
                  <a:lnTo>
                    <a:pt x="0" y="74240"/>
                  </a:lnTo>
                  <a:cubicBezTo>
                    <a:pt x="0" y="75789"/>
                    <a:pt x="827" y="77220"/>
                    <a:pt x="2169" y="77994"/>
                  </a:cubicBezTo>
                  <a:lnTo>
                    <a:pt x="42593" y="101334"/>
                  </a:lnTo>
                  <a:cubicBezTo>
                    <a:pt x="43933" y="102112"/>
                    <a:pt x="45589" y="102112"/>
                    <a:pt x="46930" y="101334"/>
                  </a:cubicBezTo>
                  <a:lnTo>
                    <a:pt x="85214" y="79231"/>
                  </a:lnTo>
                  <a:close/>
                  <a:moveTo>
                    <a:pt x="44761" y="9319"/>
                  </a:moveTo>
                  <a:lnTo>
                    <a:pt x="76510" y="27652"/>
                  </a:lnTo>
                  <a:lnTo>
                    <a:pt x="44761" y="45978"/>
                  </a:lnTo>
                  <a:lnTo>
                    <a:pt x="13012" y="27681"/>
                  </a:lnTo>
                  <a:close/>
                  <a:moveTo>
                    <a:pt x="8675" y="35164"/>
                  </a:moveTo>
                  <a:lnTo>
                    <a:pt x="17928" y="40513"/>
                  </a:lnTo>
                  <a:lnTo>
                    <a:pt x="40424" y="53496"/>
                  </a:lnTo>
                  <a:lnTo>
                    <a:pt x="40424" y="90034"/>
                  </a:lnTo>
                  <a:lnTo>
                    <a:pt x="8675" y="71702"/>
                  </a:lnTo>
                  <a:close/>
                  <a:moveTo>
                    <a:pt x="49098" y="90034"/>
                  </a:moveTo>
                  <a:lnTo>
                    <a:pt x="49098" y="53496"/>
                  </a:lnTo>
                  <a:lnTo>
                    <a:pt x="71583" y="40513"/>
                  </a:lnTo>
                  <a:lnTo>
                    <a:pt x="80836" y="35164"/>
                  </a:lnTo>
                  <a:lnTo>
                    <a:pt x="80836" y="66664"/>
                  </a:lnTo>
                  <a:lnTo>
                    <a:pt x="66037" y="58123"/>
                  </a:lnTo>
                  <a:cubicBezTo>
                    <a:pt x="63961" y="56925"/>
                    <a:pt x="61307" y="57637"/>
                    <a:pt x="60109" y="59713"/>
                  </a:cubicBezTo>
                  <a:cubicBezTo>
                    <a:pt x="58912" y="61789"/>
                    <a:pt x="59624" y="64443"/>
                    <a:pt x="61700" y="65641"/>
                  </a:cubicBezTo>
                  <a:lnTo>
                    <a:pt x="76528" y="74200"/>
                  </a:lnTo>
                  <a:close/>
                </a:path>
              </a:pathLst>
            </a:custGeom>
            <a:grpFill/>
            <a:ln w="575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75E0204-6C97-4D9D-5BEF-40963E52214B}"/>
                </a:ext>
              </a:extLst>
            </p:cNvPr>
            <p:cNvSpPr/>
            <p:nvPr/>
          </p:nvSpPr>
          <p:spPr>
            <a:xfrm>
              <a:off x="4983472" y="2492683"/>
              <a:ext cx="108155" cy="101929"/>
            </a:xfrm>
            <a:custGeom>
              <a:avLst/>
              <a:gdLst>
                <a:gd name="connsiteX0" fmla="*/ 105986 w 108155"/>
                <a:gd name="connsiteY0" fmla="*/ 23922 h 101929"/>
                <a:gd name="connsiteX1" fmla="*/ 65563 w 108155"/>
                <a:gd name="connsiteY1" fmla="*/ 581 h 101929"/>
                <a:gd name="connsiteX2" fmla="*/ 61225 w 108155"/>
                <a:gd name="connsiteY2" fmla="*/ 581 h 101929"/>
                <a:gd name="connsiteX3" fmla="*/ 20830 w 108155"/>
                <a:gd name="connsiteY3" fmla="*/ 23922 h 101929"/>
                <a:gd name="connsiteX4" fmla="*/ 18662 w 108155"/>
                <a:gd name="connsiteY4" fmla="*/ 27681 h 101929"/>
                <a:gd name="connsiteX5" fmla="*/ 18662 w 108155"/>
                <a:gd name="connsiteY5" fmla="*/ 71702 h 101929"/>
                <a:gd name="connsiteX6" fmla="*/ 2174 w 108155"/>
                <a:gd name="connsiteY6" fmla="*/ 81221 h 101929"/>
                <a:gd name="connsiteX7" fmla="*/ 579 w 108155"/>
                <a:gd name="connsiteY7" fmla="*/ 87144 h 101929"/>
                <a:gd name="connsiteX8" fmla="*/ 4349 w 108155"/>
                <a:gd name="connsiteY8" fmla="*/ 89317 h 101929"/>
                <a:gd name="connsiteX9" fmla="*/ 6512 w 108155"/>
                <a:gd name="connsiteY9" fmla="*/ 88739 h 101929"/>
                <a:gd name="connsiteX10" fmla="*/ 22970 w 108155"/>
                <a:gd name="connsiteY10" fmla="*/ 79243 h 101929"/>
                <a:gd name="connsiteX11" fmla="*/ 61254 w 108155"/>
                <a:gd name="connsiteY11" fmla="*/ 101346 h 101929"/>
                <a:gd name="connsiteX12" fmla="*/ 65592 w 108155"/>
                <a:gd name="connsiteY12" fmla="*/ 101346 h 101929"/>
                <a:gd name="connsiteX13" fmla="*/ 106015 w 108155"/>
                <a:gd name="connsiteY13" fmla="*/ 78005 h 101929"/>
                <a:gd name="connsiteX14" fmla="*/ 108155 w 108155"/>
                <a:gd name="connsiteY14" fmla="*/ 74240 h 101929"/>
                <a:gd name="connsiteX15" fmla="*/ 108155 w 108155"/>
                <a:gd name="connsiteY15" fmla="*/ 27710 h 101929"/>
                <a:gd name="connsiteX16" fmla="*/ 105986 w 108155"/>
                <a:gd name="connsiteY16" fmla="*/ 23922 h 101929"/>
                <a:gd name="connsiteX17" fmla="*/ 63394 w 108155"/>
                <a:gd name="connsiteY17" fmla="*/ 9348 h 101929"/>
                <a:gd name="connsiteX18" fmla="*/ 95143 w 108155"/>
                <a:gd name="connsiteY18" fmla="*/ 27681 h 101929"/>
                <a:gd name="connsiteX19" fmla="*/ 63394 w 108155"/>
                <a:gd name="connsiteY19" fmla="*/ 46007 h 101929"/>
                <a:gd name="connsiteX20" fmla="*/ 31645 w 108155"/>
                <a:gd name="connsiteY20" fmla="*/ 27710 h 101929"/>
                <a:gd name="connsiteX21" fmla="*/ 48011 w 108155"/>
                <a:gd name="connsiteY21" fmla="*/ 59736 h 101929"/>
                <a:gd name="connsiteX22" fmla="*/ 42095 w 108155"/>
                <a:gd name="connsiteY22" fmla="*/ 58148 h 101929"/>
                <a:gd name="connsiteX23" fmla="*/ 42089 w 108155"/>
                <a:gd name="connsiteY23" fmla="*/ 58152 h 101929"/>
                <a:gd name="connsiteX24" fmla="*/ 27308 w 108155"/>
                <a:gd name="connsiteY24" fmla="*/ 66693 h 101929"/>
                <a:gd name="connsiteX25" fmla="*/ 27308 w 108155"/>
                <a:gd name="connsiteY25" fmla="*/ 35193 h 101929"/>
                <a:gd name="connsiteX26" fmla="*/ 36560 w 108155"/>
                <a:gd name="connsiteY26" fmla="*/ 40542 h 101929"/>
                <a:gd name="connsiteX27" fmla="*/ 59045 w 108155"/>
                <a:gd name="connsiteY27" fmla="*/ 53525 h 101929"/>
                <a:gd name="connsiteX28" fmla="*/ 59045 w 108155"/>
                <a:gd name="connsiteY28" fmla="*/ 90063 h 101929"/>
                <a:gd name="connsiteX29" fmla="*/ 31604 w 108155"/>
                <a:gd name="connsiteY29" fmla="*/ 74223 h 101929"/>
                <a:gd name="connsiteX30" fmla="*/ 46432 w 108155"/>
                <a:gd name="connsiteY30" fmla="*/ 65664 h 101929"/>
                <a:gd name="connsiteX31" fmla="*/ 48012 w 108155"/>
                <a:gd name="connsiteY31" fmla="*/ 59737 h 101929"/>
                <a:gd name="connsiteX32" fmla="*/ 48011 w 108155"/>
                <a:gd name="connsiteY32" fmla="*/ 59736 h 101929"/>
                <a:gd name="connsiteX33" fmla="*/ 67714 w 108155"/>
                <a:gd name="connsiteY33" fmla="*/ 90063 h 101929"/>
                <a:gd name="connsiteX34" fmla="*/ 67714 w 108155"/>
                <a:gd name="connsiteY34" fmla="*/ 53525 h 101929"/>
                <a:gd name="connsiteX35" fmla="*/ 90227 w 108155"/>
                <a:gd name="connsiteY35" fmla="*/ 40542 h 101929"/>
                <a:gd name="connsiteX36" fmla="*/ 99480 w 108155"/>
                <a:gd name="connsiteY36" fmla="*/ 35193 h 101929"/>
                <a:gd name="connsiteX37" fmla="*/ 99480 w 108155"/>
                <a:gd name="connsiteY37" fmla="*/ 71730 h 10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8155" h="101929">
                  <a:moveTo>
                    <a:pt x="105986" y="23922"/>
                  </a:moveTo>
                  <a:lnTo>
                    <a:pt x="65563" y="581"/>
                  </a:lnTo>
                  <a:cubicBezTo>
                    <a:pt x="64220" y="-194"/>
                    <a:pt x="62568" y="-194"/>
                    <a:pt x="61225" y="581"/>
                  </a:cubicBezTo>
                  <a:lnTo>
                    <a:pt x="20830" y="23922"/>
                  </a:lnTo>
                  <a:cubicBezTo>
                    <a:pt x="19489" y="24698"/>
                    <a:pt x="18662" y="26130"/>
                    <a:pt x="18662" y="27681"/>
                  </a:cubicBezTo>
                  <a:lnTo>
                    <a:pt x="18662" y="71702"/>
                  </a:lnTo>
                  <a:lnTo>
                    <a:pt x="2174" y="81221"/>
                  </a:lnTo>
                  <a:cubicBezTo>
                    <a:pt x="98" y="82415"/>
                    <a:pt x="-616" y="85067"/>
                    <a:pt x="579" y="87144"/>
                  </a:cubicBezTo>
                  <a:cubicBezTo>
                    <a:pt x="1355" y="88492"/>
                    <a:pt x="2793" y="89321"/>
                    <a:pt x="4349" y="89317"/>
                  </a:cubicBezTo>
                  <a:cubicBezTo>
                    <a:pt x="5108" y="89320"/>
                    <a:pt x="5855" y="89120"/>
                    <a:pt x="6512" y="88739"/>
                  </a:cubicBezTo>
                  <a:lnTo>
                    <a:pt x="22970" y="79243"/>
                  </a:lnTo>
                  <a:lnTo>
                    <a:pt x="61254" y="101346"/>
                  </a:lnTo>
                  <a:cubicBezTo>
                    <a:pt x="62595" y="102124"/>
                    <a:pt x="64250" y="102124"/>
                    <a:pt x="65592" y="101346"/>
                  </a:cubicBezTo>
                  <a:lnTo>
                    <a:pt x="106015" y="78005"/>
                  </a:lnTo>
                  <a:cubicBezTo>
                    <a:pt x="107349" y="77222"/>
                    <a:pt x="108165" y="75787"/>
                    <a:pt x="108155" y="74240"/>
                  </a:cubicBezTo>
                  <a:lnTo>
                    <a:pt x="108155" y="27710"/>
                  </a:lnTo>
                  <a:cubicBezTo>
                    <a:pt x="108165" y="26149"/>
                    <a:pt x="107337" y="24703"/>
                    <a:pt x="105986" y="23922"/>
                  </a:cubicBezTo>
                  <a:close/>
                  <a:moveTo>
                    <a:pt x="63394" y="9348"/>
                  </a:moveTo>
                  <a:lnTo>
                    <a:pt x="95143" y="27681"/>
                  </a:lnTo>
                  <a:lnTo>
                    <a:pt x="63394" y="46007"/>
                  </a:lnTo>
                  <a:lnTo>
                    <a:pt x="31645" y="27710"/>
                  </a:lnTo>
                  <a:close/>
                  <a:moveTo>
                    <a:pt x="48011" y="59736"/>
                  </a:moveTo>
                  <a:cubicBezTo>
                    <a:pt x="46816" y="57664"/>
                    <a:pt x="44167" y="56954"/>
                    <a:pt x="42095" y="58148"/>
                  </a:cubicBezTo>
                  <a:cubicBezTo>
                    <a:pt x="42093" y="58149"/>
                    <a:pt x="42091" y="58151"/>
                    <a:pt x="42089" y="58152"/>
                  </a:cubicBezTo>
                  <a:lnTo>
                    <a:pt x="27308" y="66693"/>
                  </a:lnTo>
                  <a:lnTo>
                    <a:pt x="27308" y="35193"/>
                  </a:lnTo>
                  <a:lnTo>
                    <a:pt x="36560" y="40542"/>
                  </a:lnTo>
                  <a:lnTo>
                    <a:pt x="59045" y="53525"/>
                  </a:lnTo>
                  <a:lnTo>
                    <a:pt x="59045" y="90063"/>
                  </a:lnTo>
                  <a:lnTo>
                    <a:pt x="31604" y="74223"/>
                  </a:lnTo>
                  <a:lnTo>
                    <a:pt x="46432" y="65664"/>
                  </a:lnTo>
                  <a:cubicBezTo>
                    <a:pt x="48505" y="64463"/>
                    <a:pt x="49212" y="61810"/>
                    <a:pt x="48012" y="59737"/>
                  </a:cubicBezTo>
                  <a:cubicBezTo>
                    <a:pt x="48011" y="59737"/>
                    <a:pt x="48011" y="59736"/>
                    <a:pt x="48011" y="59736"/>
                  </a:cubicBezTo>
                  <a:close/>
                  <a:moveTo>
                    <a:pt x="67714" y="90063"/>
                  </a:moveTo>
                  <a:lnTo>
                    <a:pt x="67714" y="53525"/>
                  </a:lnTo>
                  <a:lnTo>
                    <a:pt x="90227" y="40542"/>
                  </a:lnTo>
                  <a:lnTo>
                    <a:pt x="99480" y="35193"/>
                  </a:lnTo>
                  <a:lnTo>
                    <a:pt x="99480" y="71730"/>
                  </a:lnTo>
                  <a:close/>
                </a:path>
              </a:pathLst>
            </a:custGeom>
            <a:grpFill/>
            <a:ln w="5755" cap="flat">
              <a:noFill/>
              <a:prstDash val="solid"/>
              <a:miter/>
            </a:ln>
          </p:spPr>
          <p:txBody>
            <a:bodyPr rtlCol="0" anchor="ctr"/>
            <a:lstStyle/>
            <a:p>
              <a:endParaRPr lang="en-US"/>
            </a:p>
          </p:txBody>
        </p:sp>
      </p:grpSp>
      <p:sp>
        <p:nvSpPr>
          <p:cNvPr id="105" name="Can 5">
            <a:extLst>
              <a:ext uri="{FF2B5EF4-FFF2-40B4-BE49-F238E27FC236}">
                <a16:creationId xmlns:a16="http://schemas.microsoft.com/office/drawing/2014/main" id="{D284D136-4DEE-C188-7784-3E4D00B34602}"/>
              </a:ext>
            </a:extLst>
          </p:cNvPr>
          <p:cNvSpPr/>
          <p:nvPr/>
        </p:nvSpPr>
        <p:spPr>
          <a:xfrm>
            <a:off x="1053032" y="4639211"/>
            <a:ext cx="436039" cy="412668"/>
          </a:xfrm>
          <a:prstGeom prst="can">
            <a:avLst>
              <a:gd name="adj" fmla="val 44674"/>
            </a:avLst>
          </a:prstGeom>
          <a:noFill/>
          <a:ln w="19050">
            <a:solidFill>
              <a:srgbClr val="37617A"/>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d-ID" sz="900" b="1" i="0" u="none" strike="noStrike" kern="1200" cap="none" spc="0" normalizeH="0" baseline="0" noProof="0">
                <a:ln>
                  <a:noFill/>
                </a:ln>
                <a:solidFill>
                  <a:srgbClr val="FDB837"/>
                </a:solidFill>
                <a:effectLst/>
                <a:uLnTx/>
                <a:uFillTx/>
                <a:latin typeface="+mj-lt"/>
                <a:ea typeface="+mn-ea"/>
                <a:cs typeface="Arial" panose="020B0604020202020204" pitchFamily="34" charset="0"/>
              </a:rPr>
              <a:t>$NZT</a:t>
            </a:r>
            <a:endParaRPr kumimoji="0" lang="en-US" sz="900" b="1" i="0" u="none" strike="noStrike" kern="1200" cap="none" spc="0" normalizeH="0" baseline="0" noProof="0" dirty="0">
              <a:ln>
                <a:noFill/>
              </a:ln>
              <a:solidFill>
                <a:srgbClr val="FDB837"/>
              </a:solidFill>
              <a:effectLst/>
              <a:uLnTx/>
              <a:uFillTx/>
              <a:latin typeface="+mj-lt"/>
              <a:ea typeface="+mn-ea"/>
              <a:cs typeface="Arial" panose="020B0604020202020204" pitchFamily="34" charset="0"/>
            </a:endParaRPr>
          </a:p>
        </p:txBody>
      </p:sp>
    </p:spTree>
    <p:extLst>
      <p:ext uri="{BB962C8B-B14F-4D97-AF65-F5344CB8AC3E}">
        <p14:creationId xmlns:p14="http://schemas.microsoft.com/office/powerpoint/2010/main" val="2936684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1B150-E3C5-0F2A-19A2-2F250B9E6944}"/>
              </a:ext>
            </a:extLst>
          </p:cNvPr>
          <p:cNvSpPr>
            <a:spLocks noGrp="1"/>
          </p:cNvSpPr>
          <p:nvPr>
            <p:ph type="title"/>
          </p:nvPr>
        </p:nvSpPr>
        <p:spPr/>
        <p:txBody>
          <a:bodyPr/>
          <a:lstStyle/>
          <a:p>
            <a:r>
              <a:rPr lang="en-US" dirty="0"/>
              <a:t>Market Size</a:t>
            </a:r>
          </a:p>
        </p:txBody>
      </p:sp>
      <p:sp>
        <p:nvSpPr>
          <p:cNvPr id="4" name="Footer Placeholder 3">
            <a:extLst>
              <a:ext uri="{FF2B5EF4-FFF2-40B4-BE49-F238E27FC236}">
                <a16:creationId xmlns:a16="http://schemas.microsoft.com/office/drawing/2014/main" id="{745E46B7-DE8B-E986-6483-DC66A84005FD}"/>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tint val="75000"/>
                  </a:prstClr>
                </a:solidFill>
                <a:effectLst/>
                <a:uLnTx/>
                <a:uFillTx/>
                <a:latin typeface="Proxima Nova Rg" panose="02000506030000020004" pitchFamily="50" charset="0"/>
                <a:ea typeface="+mn-ea"/>
                <a:cs typeface="+mn-cs"/>
              </a:rPr>
              <a:t>NZTWORK.com - This presentation is not an intent to sell or market securities, it is an informational presentation about a utility cryptocurrency platform</a:t>
            </a:r>
            <a:endParaRPr kumimoji="0" lang="en-US" sz="800" b="0" i="0" u="none" strike="noStrike" kern="1200" cap="none" spc="0" normalizeH="0" baseline="0" noProof="0" dirty="0">
              <a:ln>
                <a:noFill/>
              </a:ln>
              <a:solidFill>
                <a:prstClr val="black">
                  <a:tint val="75000"/>
                </a:prstClr>
              </a:solidFill>
              <a:effectLst/>
              <a:uLnTx/>
              <a:uFillTx/>
              <a:latin typeface="Proxima Nova Rg" panose="02000506030000020004" pitchFamily="50" charset="0"/>
              <a:ea typeface="+mn-ea"/>
              <a:cs typeface="+mn-cs"/>
            </a:endParaRPr>
          </a:p>
        </p:txBody>
      </p:sp>
      <p:sp>
        <p:nvSpPr>
          <p:cNvPr id="5" name="Slide Number Placeholder 4">
            <a:extLst>
              <a:ext uri="{FF2B5EF4-FFF2-40B4-BE49-F238E27FC236}">
                <a16:creationId xmlns:a16="http://schemas.microsoft.com/office/drawing/2014/main" id="{C88BEFA8-438F-7C06-DC44-0FA9E671468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A4098E9-92C9-477D-BEAF-BDB50A38DDA1}" type="slidenum">
              <a:rPr kumimoji="0" lang="en-US" sz="1200" b="0" i="0" u="none" strike="noStrike" kern="1200" cap="none" spc="0" normalizeH="0" baseline="0" noProof="0" smtClean="0">
                <a:ln>
                  <a:noFill/>
                </a:ln>
                <a:solidFill>
                  <a:prstClr val="black">
                    <a:tint val="75000"/>
                  </a:prstClr>
                </a:solidFill>
                <a:effectLst/>
                <a:uLnTx/>
                <a:uFillTx/>
                <a:latin typeface="Proxima Nova Rg"/>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Proxima Nova Rg"/>
              <a:ea typeface="+mn-ea"/>
              <a:cs typeface="+mn-cs"/>
            </a:endParaRPr>
          </a:p>
        </p:txBody>
      </p:sp>
      <p:sp>
        <p:nvSpPr>
          <p:cNvPr id="6" name="Rectangle: Rounded Corners 5">
            <a:extLst>
              <a:ext uri="{FF2B5EF4-FFF2-40B4-BE49-F238E27FC236}">
                <a16:creationId xmlns:a16="http://schemas.microsoft.com/office/drawing/2014/main" id="{E803DC22-744B-F82F-E264-67804E09F143}"/>
              </a:ext>
            </a:extLst>
          </p:cNvPr>
          <p:cNvSpPr/>
          <p:nvPr/>
        </p:nvSpPr>
        <p:spPr>
          <a:xfrm>
            <a:off x="609600" y="1231225"/>
            <a:ext cx="4483100" cy="4720688"/>
          </a:xfrm>
          <a:prstGeom prst="roundRect">
            <a:avLst>
              <a:gd name="adj" fmla="val 3624"/>
            </a:avLst>
          </a:prstGeom>
          <a:solidFill>
            <a:schemeClr val="bg1"/>
          </a:solidFill>
          <a:ln>
            <a:noFill/>
          </a:ln>
          <a:effectLst>
            <a:outerShdw blurRad="1270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white"/>
              </a:solidFill>
              <a:latin typeface="Proxima Nova Rg"/>
            </a:endParaRPr>
          </a:p>
        </p:txBody>
      </p:sp>
      <p:pic>
        <p:nvPicPr>
          <p:cNvPr id="7" name="Picture 2" descr="Graphical user interface&#10;&#10;Description automatically generated">
            <a:extLst>
              <a:ext uri="{FF2B5EF4-FFF2-40B4-BE49-F238E27FC236}">
                <a16:creationId xmlns:a16="http://schemas.microsoft.com/office/drawing/2014/main" id="{40D87332-83B2-B161-D558-79F1BAAD41EC}"/>
              </a:ext>
            </a:extLst>
          </p:cNvPr>
          <p:cNvPicPr>
            <a:picLocks noChangeAspect="1"/>
          </p:cNvPicPr>
          <p:nvPr/>
        </p:nvPicPr>
        <p:blipFill>
          <a:blip r:embed="rId2"/>
          <a:stretch>
            <a:fillRect/>
          </a:stretch>
        </p:blipFill>
        <p:spPr>
          <a:xfrm>
            <a:off x="941738" y="3171364"/>
            <a:ext cx="3818825" cy="2780549"/>
          </a:xfrm>
          <a:prstGeom prst="rect">
            <a:avLst/>
          </a:prstGeom>
        </p:spPr>
      </p:pic>
      <p:sp>
        <p:nvSpPr>
          <p:cNvPr id="8" name="Rectangle: Top Corners Rounded 7">
            <a:extLst>
              <a:ext uri="{FF2B5EF4-FFF2-40B4-BE49-F238E27FC236}">
                <a16:creationId xmlns:a16="http://schemas.microsoft.com/office/drawing/2014/main" id="{68ED7ACC-B377-9361-1C39-14AD272919F6}"/>
              </a:ext>
            </a:extLst>
          </p:cNvPr>
          <p:cNvSpPr/>
          <p:nvPr/>
        </p:nvSpPr>
        <p:spPr>
          <a:xfrm flipH="1">
            <a:off x="787311" y="1122899"/>
            <a:ext cx="4127678" cy="108326"/>
          </a:xfrm>
          <a:prstGeom prst="round2SameRect">
            <a:avLst>
              <a:gd name="adj1" fmla="val 50000"/>
              <a:gd name="adj2" fmla="val 0"/>
            </a:avLst>
          </a:prstGeom>
          <a:solidFill>
            <a:schemeClr val="tx1">
              <a:lumMod val="50000"/>
              <a:lumOff val="50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9" name="Rectangle: Top Corners Rounded 8">
            <a:extLst>
              <a:ext uri="{FF2B5EF4-FFF2-40B4-BE49-F238E27FC236}">
                <a16:creationId xmlns:a16="http://schemas.microsoft.com/office/drawing/2014/main" id="{E6E4B1C9-7CD9-5AE2-C772-8F1B543D193A}"/>
              </a:ext>
            </a:extLst>
          </p:cNvPr>
          <p:cNvSpPr/>
          <p:nvPr/>
        </p:nvSpPr>
        <p:spPr>
          <a:xfrm rot="10800000">
            <a:off x="873194" y="1122899"/>
            <a:ext cx="3955912" cy="1826591"/>
          </a:xfrm>
          <a:prstGeom prst="round2SameRect">
            <a:avLst>
              <a:gd name="adj1" fmla="val 7049"/>
              <a:gd name="adj2" fmla="val 0"/>
            </a:avLst>
          </a:prstGeom>
          <a:solidFill>
            <a:schemeClr val="tx1">
              <a:lumMod val="85000"/>
              <a:lumOff val="15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10" name="TextBox 9">
            <a:extLst>
              <a:ext uri="{FF2B5EF4-FFF2-40B4-BE49-F238E27FC236}">
                <a16:creationId xmlns:a16="http://schemas.microsoft.com/office/drawing/2014/main" id="{C4966C94-B7F7-9910-C297-9DDFA699BB78}"/>
              </a:ext>
            </a:extLst>
          </p:cNvPr>
          <p:cNvSpPr txBox="1"/>
          <p:nvPr/>
        </p:nvSpPr>
        <p:spPr>
          <a:xfrm>
            <a:off x="1131123" y="1385958"/>
            <a:ext cx="3629439" cy="1384995"/>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b="1" dirty="0">
                <a:solidFill>
                  <a:prstClr val="white"/>
                </a:solidFill>
                <a:latin typeface="Proxima Nova Rg"/>
              </a:rPr>
              <a:t>T</a:t>
            </a:r>
            <a:r>
              <a:rPr kumimoji="0" lang="en-US" sz="1500" b="1" i="0" u="none" strike="noStrike" kern="1200" cap="none" spc="0" normalizeH="0" baseline="0" noProof="0" dirty="0">
                <a:ln>
                  <a:noFill/>
                </a:ln>
                <a:solidFill>
                  <a:prstClr val="white"/>
                </a:solidFill>
                <a:effectLst/>
                <a:uLnTx/>
                <a:uFillTx/>
                <a:latin typeface="Proxima Nova Rg"/>
                <a:ea typeface="+mn-ea"/>
                <a:cs typeface="+mn-cs"/>
              </a:rPr>
              <a:t>o accelerate </a:t>
            </a:r>
            <a:r>
              <a:rPr lang="en-US" sz="1500" b="1" dirty="0">
                <a:solidFill>
                  <a:srgbClr val="FDB837"/>
                </a:solidFill>
                <a:latin typeface="Proxima Nova Rg"/>
              </a:rPr>
              <a:t>Carbon Mitigation</a:t>
            </a:r>
            <a:r>
              <a:rPr lang="en-US" sz="1500" b="1" dirty="0">
                <a:solidFill>
                  <a:prstClr val="white"/>
                </a:solidFill>
                <a:latin typeface="Proxima Nova Rg"/>
              </a:rPr>
              <a:t>,</a:t>
            </a:r>
            <a:br>
              <a:rPr lang="en-US" sz="1500" b="1" dirty="0">
                <a:solidFill>
                  <a:prstClr val="white"/>
                </a:solidFill>
                <a:latin typeface="Proxima Nova Rg"/>
              </a:rPr>
            </a:br>
            <a:r>
              <a:rPr kumimoji="0" lang="en-US" sz="1500" b="1" i="0" u="none" strike="noStrike" kern="1200" cap="none" spc="0" normalizeH="0" baseline="0" noProof="0" dirty="0">
                <a:ln>
                  <a:noFill/>
                </a:ln>
                <a:solidFill>
                  <a:prstClr val="white"/>
                </a:solidFill>
                <a:effectLst/>
                <a:uLnTx/>
                <a:uFillTx/>
                <a:latin typeface="Proxima Nova Rg"/>
                <a:ea typeface="+mn-ea"/>
                <a:cs typeface="+mn-cs"/>
              </a:rPr>
              <a:t>NZT creates financial incentives for stakeholders to save </a:t>
            </a:r>
            <a:r>
              <a:rPr lang="en-US" sz="1500" b="1" dirty="0">
                <a:solidFill>
                  <a:prstClr val="white"/>
                </a:solidFill>
                <a:latin typeface="Proxima Nova Rg"/>
              </a:rPr>
              <a:t>energy, money, </a:t>
            </a:r>
            <a:r>
              <a:rPr kumimoji="0" lang="en-US" sz="1500" b="1" i="0" u="none" strike="noStrike" kern="1200" cap="none" spc="0" normalizeH="0" baseline="0" noProof="0" dirty="0">
                <a:ln>
                  <a:noFill/>
                </a:ln>
                <a:solidFill>
                  <a:prstClr val="white"/>
                </a:solidFill>
                <a:effectLst/>
                <a:uLnTx/>
                <a:uFillTx/>
                <a:latin typeface="Proxima Nova Rg"/>
                <a:ea typeface="+mn-ea"/>
                <a:cs typeface="+mn-cs"/>
              </a:rPr>
              <a:t>and make money </a:t>
            </a:r>
            <a:r>
              <a:rPr lang="en-US" sz="1500" b="1" dirty="0">
                <a:solidFill>
                  <a:prstClr val="white"/>
                </a:solidFill>
                <a:latin typeface="Proxima Nova Rg"/>
              </a:rPr>
              <a:t>through the deployment of distributed intelligent </a:t>
            </a:r>
            <a:r>
              <a:rPr kumimoji="0" lang="en-US" sz="1500" b="1" i="0" u="none" strike="noStrike" kern="1200" cap="none" spc="0" normalizeH="0" baseline="0" noProof="0" dirty="0">
                <a:ln>
                  <a:noFill/>
                </a:ln>
                <a:solidFill>
                  <a:prstClr val="white"/>
                </a:solidFill>
                <a:effectLst/>
                <a:uLnTx/>
                <a:uFillTx/>
                <a:latin typeface="Proxima Nova Rg"/>
                <a:ea typeface="+mn-ea"/>
                <a:cs typeface="+mn-cs"/>
              </a:rPr>
              <a:t>edge networks worldwide.</a:t>
            </a:r>
          </a:p>
        </p:txBody>
      </p:sp>
      <p:sp>
        <p:nvSpPr>
          <p:cNvPr id="13" name="TextBox 12">
            <a:extLst>
              <a:ext uri="{FF2B5EF4-FFF2-40B4-BE49-F238E27FC236}">
                <a16:creationId xmlns:a16="http://schemas.microsoft.com/office/drawing/2014/main" id="{ED003F25-FC84-C622-8A0F-9244FE518993}"/>
              </a:ext>
            </a:extLst>
          </p:cNvPr>
          <p:cNvSpPr txBox="1"/>
          <p:nvPr/>
        </p:nvSpPr>
        <p:spPr>
          <a:xfrm>
            <a:off x="5572249" y="3426996"/>
            <a:ext cx="3006078" cy="553998"/>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7617A"/>
                </a:solidFill>
                <a:effectLst/>
                <a:uLnTx/>
                <a:uFillTx/>
                <a:latin typeface="Proxima Nova Rg"/>
                <a:ea typeface="+mn-ea"/>
                <a:cs typeface="+mn-cs"/>
              </a:rPr>
              <a:t>Smart building sensor shipments </a:t>
            </a: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will grow between 2022 and 2026 by </a:t>
            </a:r>
            <a:r>
              <a:rPr kumimoji="0" lang="en-US" sz="1200" b="1" i="0" u="none" strike="noStrike" kern="1200" cap="none" spc="0" normalizeH="0" baseline="0" noProof="0" dirty="0">
                <a:ln>
                  <a:noFill/>
                </a:ln>
                <a:solidFill>
                  <a:srgbClr val="FDB837"/>
                </a:solidFill>
                <a:effectLst/>
                <a:uLnTx/>
                <a:uFillTx/>
                <a:latin typeface="Proxima Nova Rg"/>
                <a:ea typeface="+mn-ea"/>
                <a:cs typeface="+mn-cs"/>
              </a:rPr>
              <a:t>200%+ to 1B+ </a:t>
            </a: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units annually or </a:t>
            </a:r>
            <a:r>
              <a:rPr kumimoji="0" lang="en-US" sz="1200" b="1" i="0" u="none" strike="noStrike" kern="1200" cap="none" spc="0" normalizeH="0" baseline="0" noProof="0" dirty="0">
                <a:ln>
                  <a:noFill/>
                </a:ln>
                <a:solidFill>
                  <a:srgbClr val="FDB837"/>
                </a:solidFill>
                <a:effectLst/>
                <a:uLnTx/>
                <a:uFillTx/>
                <a:latin typeface="Proxima Nova Rg"/>
                <a:ea typeface="+mn-ea"/>
                <a:cs typeface="+mn-cs"/>
              </a:rPr>
              <a:t>$150B</a:t>
            </a:r>
          </a:p>
        </p:txBody>
      </p:sp>
      <p:sp>
        <p:nvSpPr>
          <p:cNvPr id="16" name="TextBox 15">
            <a:extLst>
              <a:ext uri="{FF2B5EF4-FFF2-40B4-BE49-F238E27FC236}">
                <a16:creationId xmlns:a16="http://schemas.microsoft.com/office/drawing/2014/main" id="{5360AA4A-E022-E321-2D63-09758D5CA6B6}"/>
              </a:ext>
            </a:extLst>
          </p:cNvPr>
          <p:cNvSpPr txBox="1"/>
          <p:nvPr/>
        </p:nvSpPr>
        <p:spPr>
          <a:xfrm>
            <a:off x="8891615" y="1609784"/>
            <a:ext cx="2690784" cy="553998"/>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7617A"/>
                </a:solidFill>
                <a:effectLst/>
                <a:uLnTx/>
                <a:uFillTx/>
                <a:latin typeface="Proxima Nova Rg"/>
                <a:ea typeface="+mn-ea"/>
                <a:cs typeface="+mn-cs"/>
              </a:rPr>
              <a:t>Global smart home market </a:t>
            </a: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will grow between 2022 and 2026 by almost </a:t>
            </a:r>
            <a:r>
              <a:rPr kumimoji="0" lang="en-US" sz="1200" b="1" i="0" u="none" strike="noStrike" kern="1200" cap="none" spc="0" normalizeH="0" baseline="0" noProof="0" dirty="0">
                <a:ln>
                  <a:noFill/>
                </a:ln>
                <a:solidFill>
                  <a:srgbClr val="FDB837"/>
                </a:solidFill>
                <a:effectLst/>
                <a:uLnTx/>
                <a:uFillTx/>
                <a:latin typeface="Proxima Nova Rg"/>
                <a:ea typeface="+mn-ea"/>
                <a:cs typeface="+mn-cs"/>
              </a:rPr>
              <a:t>400% to $200B</a:t>
            </a:r>
          </a:p>
        </p:txBody>
      </p:sp>
      <p:sp>
        <p:nvSpPr>
          <p:cNvPr id="31" name="TextBox 30">
            <a:extLst>
              <a:ext uri="{FF2B5EF4-FFF2-40B4-BE49-F238E27FC236}">
                <a16:creationId xmlns:a16="http://schemas.microsoft.com/office/drawing/2014/main" id="{9C2E504D-D7A7-DC64-14F7-1F4D85C70FEA}"/>
              </a:ext>
            </a:extLst>
          </p:cNvPr>
          <p:cNvSpPr txBox="1"/>
          <p:nvPr/>
        </p:nvSpPr>
        <p:spPr>
          <a:xfrm>
            <a:off x="5607978" y="1639737"/>
            <a:ext cx="2690784" cy="369332"/>
          </a:xfrm>
          <a:prstGeom prst="rect">
            <a:avLst/>
          </a:prstGeom>
          <a:noFill/>
        </p:spPr>
        <p:txBody>
          <a:bodyPr wrap="square" lIns="0" tIns="0" rIns="0" bIns="0" rtlCol="0" anchor="t" anchorCtr="0">
            <a:spAutoFit/>
          </a:bodyPr>
          <a:lstStyle/>
          <a:p>
            <a:pPr lvl="0">
              <a:defRPr/>
            </a:pPr>
            <a:r>
              <a:rPr kumimoji="0" lang="en-US" sz="1200" b="1" i="0" u="none" strike="noStrike" kern="1200" cap="none" spc="0" normalizeH="0" baseline="0" noProof="0" dirty="0">
                <a:ln>
                  <a:noFill/>
                </a:ln>
                <a:solidFill>
                  <a:srgbClr val="37617A"/>
                </a:solidFill>
                <a:effectLst/>
                <a:uLnTx/>
                <a:uFillTx/>
                <a:latin typeface="Proxima Nova Rg"/>
                <a:ea typeface="+mn-ea"/>
                <a:cs typeface="+mn-cs"/>
              </a:rPr>
              <a:t>Global Carbon markets </a:t>
            </a: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grew </a:t>
            </a:r>
            <a:r>
              <a:rPr kumimoji="0" lang="en-US" sz="1200" b="1" i="0" u="none" strike="noStrike" kern="1200" cap="none" spc="0" normalizeH="0" baseline="0" noProof="0" dirty="0">
                <a:ln>
                  <a:noFill/>
                </a:ln>
                <a:solidFill>
                  <a:srgbClr val="FDB837"/>
                </a:solidFill>
                <a:effectLst/>
                <a:uLnTx/>
                <a:uFillTx/>
                <a:latin typeface="Proxima Nova Rg"/>
                <a:ea typeface="+mn-ea"/>
                <a:cs typeface="+mn-cs"/>
              </a:rPr>
              <a:t>164% </a:t>
            </a:r>
            <a:r>
              <a:rPr lang="en-US" sz="1200" dirty="0">
                <a:solidFill>
                  <a:prstClr val="black">
                    <a:lumMod val="75000"/>
                    <a:lumOff val="25000"/>
                  </a:prstClr>
                </a:solidFill>
              </a:rPr>
              <a:t>in 2021</a:t>
            </a:r>
            <a:r>
              <a:rPr kumimoji="0" lang="en-US" sz="1200" b="1" i="0" u="none" strike="noStrike" kern="1200" cap="none" spc="0" normalizeH="0" baseline="0" noProof="0" dirty="0">
                <a:ln>
                  <a:noFill/>
                </a:ln>
                <a:solidFill>
                  <a:srgbClr val="FDB837"/>
                </a:solidFill>
                <a:effectLst/>
                <a:uLnTx/>
                <a:uFillTx/>
                <a:latin typeface="Proxima Nova Rg"/>
                <a:ea typeface="+mn-ea"/>
                <a:cs typeface="+mn-cs"/>
              </a:rPr>
              <a:t> to $851 Billion</a:t>
            </a:r>
          </a:p>
        </p:txBody>
      </p:sp>
      <p:sp>
        <p:nvSpPr>
          <p:cNvPr id="29" name="TextBox 28">
            <a:extLst>
              <a:ext uri="{FF2B5EF4-FFF2-40B4-BE49-F238E27FC236}">
                <a16:creationId xmlns:a16="http://schemas.microsoft.com/office/drawing/2014/main" id="{FA6EC295-ACC1-63DC-E649-DD7D199F1988}"/>
              </a:ext>
            </a:extLst>
          </p:cNvPr>
          <p:cNvSpPr txBox="1"/>
          <p:nvPr/>
        </p:nvSpPr>
        <p:spPr>
          <a:xfrm>
            <a:off x="8891615" y="3403684"/>
            <a:ext cx="2690784" cy="738664"/>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Nest Labs study (2015): with smart monitoring, </a:t>
            </a:r>
            <a:r>
              <a:rPr kumimoji="0" lang="en-US" sz="1200" b="1" i="0" u="none" strike="noStrike" kern="1200" cap="none" spc="0" normalizeH="0" baseline="0" noProof="0" dirty="0">
                <a:ln>
                  <a:noFill/>
                </a:ln>
                <a:solidFill>
                  <a:srgbClr val="37617A"/>
                </a:solidFill>
                <a:effectLst/>
                <a:uLnTx/>
                <a:uFillTx/>
                <a:latin typeface="Proxima Nova Rg"/>
                <a:ea typeface="+mn-ea"/>
                <a:cs typeface="+mn-cs"/>
              </a:rPr>
              <a:t>average household can save </a:t>
            </a:r>
            <a:r>
              <a:rPr kumimoji="0" lang="en-US" sz="1200" b="1" i="0" u="none" strike="noStrike" kern="1200" cap="none" spc="0" normalizeH="0" baseline="0" noProof="0" dirty="0">
                <a:ln>
                  <a:noFill/>
                </a:ln>
                <a:solidFill>
                  <a:srgbClr val="FDB837"/>
                </a:solidFill>
                <a:effectLst/>
                <a:uLnTx/>
                <a:uFillTx/>
                <a:latin typeface="Proxima Nova Rg"/>
                <a:ea typeface="+mn-ea"/>
                <a:cs typeface="+mn-cs"/>
              </a:rPr>
              <a:t>10-12%</a:t>
            </a:r>
            <a:r>
              <a:rPr kumimoji="0" lang="en-US" sz="1200" b="1" i="0" u="none" strike="noStrike" kern="1200" cap="none" spc="0" normalizeH="0" baseline="0" noProof="0" dirty="0">
                <a:ln>
                  <a:noFill/>
                </a:ln>
                <a:solidFill>
                  <a:srgbClr val="37617A"/>
                </a:solidFill>
                <a:effectLst/>
                <a:uLnTx/>
                <a:uFillTx/>
                <a:latin typeface="Proxima Nova Rg"/>
                <a:ea typeface="+mn-ea"/>
                <a:cs typeface="+mn-cs"/>
              </a:rPr>
              <a:t> on heating costs and </a:t>
            </a:r>
            <a:r>
              <a:rPr kumimoji="0" lang="en-US" sz="1200" b="1" i="0" u="none" strike="noStrike" kern="1200" cap="none" spc="0" normalizeH="0" baseline="0" noProof="0" dirty="0">
                <a:ln>
                  <a:noFill/>
                </a:ln>
                <a:solidFill>
                  <a:srgbClr val="FDB837"/>
                </a:solidFill>
                <a:effectLst/>
                <a:uLnTx/>
                <a:uFillTx/>
                <a:latin typeface="Proxima Nova Rg"/>
                <a:ea typeface="+mn-ea"/>
                <a:cs typeface="+mn-cs"/>
              </a:rPr>
              <a:t>15% </a:t>
            </a:r>
            <a:r>
              <a:rPr kumimoji="0" lang="en-US" sz="1200" b="1" i="0" u="none" strike="noStrike" kern="1200" cap="none" spc="0" normalizeH="0" baseline="0" noProof="0" dirty="0">
                <a:ln>
                  <a:noFill/>
                </a:ln>
                <a:solidFill>
                  <a:srgbClr val="37617A"/>
                </a:solidFill>
                <a:effectLst/>
                <a:uLnTx/>
                <a:uFillTx/>
                <a:latin typeface="Proxima Nova Rg"/>
                <a:ea typeface="+mn-ea"/>
                <a:cs typeface="+mn-cs"/>
              </a:rPr>
              <a:t>on cooling costs</a:t>
            </a:r>
          </a:p>
        </p:txBody>
      </p:sp>
      <p:sp>
        <p:nvSpPr>
          <p:cNvPr id="38" name="TextBox 37">
            <a:extLst>
              <a:ext uri="{FF2B5EF4-FFF2-40B4-BE49-F238E27FC236}">
                <a16:creationId xmlns:a16="http://schemas.microsoft.com/office/drawing/2014/main" id="{24B03579-4270-6ACB-E1D4-C0534DAAEFB2}"/>
              </a:ext>
            </a:extLst>
          </p:cNvPr>
          <p:cNvSpPr txBox="1"/>
          <p:nvPr/>
        </p:nvSpPr>
        <p:spPr>
          <a:xfrm>
            <a:off x="5621943" y="5197585"/>
            <a:ext cx="2850027" cy="553998"/>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DB837"/>
                </a:solidFill>
                <a:effectLst/>
                <a:uLnTx/>
                <a:uFillTx/>
                <a:latin typeface="Proxima Nova Rg"/>
                <a:ea typeface="+mn-ea"/>
                <a:cs typeface="+mn-cs"/>
              </a:rPr>
              <a:t>$800B+ </a:t>
            </a: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in energy value is </a:t>
            </a:r>
            <a:r>
              <a:rPr kumimoji="0" lang="en-US" sz="1200" b="1" i="0" u="none" strike="noStrike" kern="1200" cap="none" spc="0" normalizeH="0" baseline="0" noProof="0" dirty="0">
                <a:ln>
                  <a:noFill/>
                </a:ln>
                <a:solidFill>
                  <a:srgbClr val="37617A"/>
                </a:solidFill>
                <a:effectLst/>
                <a:uLnTx/>
                <a:uFillTx/>
                <a:latin typeface="Proxima Nova Rg"/>
                <a:ea typeface="+mn-ea"/>
                <a:cs typeface="+mn-cs"/>
              </a:rPr>
              <a:t>wasted annually in the EU </a:t>
            </a: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from </a:t>
            </a:r>
            <a:r>
              <a:rPr kumimoji="0" lang="en-US" sz="1200" b="1" i="0" u="none" strike="noStrike" kern="1200" cap="none" spc="0" normalizeH="0" baseline="0" noProof="0" dirty="0">
                <a:ln>
                  <a:noFill/>
                </a:ln>
                <a:solidFill>
                  <a:srgbClr val="37617A"/>
                </a:solidFill>
                <a:effectLst/>
                <a:uLnTx/>
                <a:uFillTx/>
                <a:latin typeface="Proxima Nova Rg"/>
                <a:ea typeface="+mn-ea"/>
                <a:cs typeface="+mn-cs"/>
              </a:rPr>
              <a:t>lack of real-time </a:t>
            </a: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heating and cooling data or control ​</a:t>
            </a:r>
          </a:p>
        </p:txBody>
      </p:sp>
      <p:sp>
        <p:nvSpPr>
          <p:cNvPr id="36" name="TextBox 35">
            <a:extLst>
              <a:ext uri="{FF2B5EF4-FFF2-40B4-BE49-F238E27FC236}">
                <a16:creationId xmlns:a16="http://schemas.microsoft.com/office/drawing/2014/main" id="{95001183-95F3-F612-0369-71D53776AFCC}"/>
              </a:ext>
            </a:extLst>
          </p:cNvPr>
          <p:cNvSpPr txBox="1"/>
          <p:nvPr/>
        </p:nvSpPr>
        <p:spPr>
          <a:xfrm>
            <a:off x="8891615" y="5197585"/>
            <a:ext cx="2690784" cy="553998"/>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Carbon markets, Utilities, service providers currently </a:t>
            </a:r>
            <a:r>
              <a:rPr kumimoji="0" lang="en-US" sz="1200" b="1" i="0" u="none" strike="noStrike" kern="1200" cap="none" spc="0" normalizeH="0" baseline="0" noProof="0" dirty="0">
                <a:ln>
                  <a:noFill/>
                </a:ln>
                <a:solidFill>
                  <a:srgbClr val="37617A"/>
                </a:solidFill>
                <a:effectLst/>
                <a:uLnTx/>
                <a:uFillTx/>
                <a:latin typeface="Proxima Nova Rg"/>
                <a:ea typeface="+mn-ea"/>
                <a:cs typeface="+mn-cs"/>
              </a:rPr>
              <a:t>do not have access to real-time data ​</a:t>
            </a:r>
          </a:p>
        </p:txBody>
      </p:sp>
      <p:grpSp>
        <p:nvGrpSpPr>
          <p:cNvPr id="3" name="Group 2">
            <a:extLst>
              <a:ext uri="{FF2B5EF4-FFF2-40B4-BE49-F238E27FC236}">
                <a16:creationId xmlns:a16="http://schemas.microsoft.com/office/drawing/2014/main" id="{3744D70B-03C7-0579-D489-78362717AAEC}"/>
              </a:ext>
            </a:extLst>
          </p:cNvPr>
          <p:cNvGrpSpPr/>
          <p:nvPr/>
        </p:nvGrpSpPr>
        <p:grpSpPr>
          <a:xfrm>
            <a:off x="5621943" y="2287040"/>
            <a:ext cx="2509811" cy="42532"/>
            <a:chOff x="5621943" y="2654564"/>
            <a:chExt cx="2509811" cy="68498"/>
          </a:xfrm>
        </p:grpSpPr>
        <p:cxnSp>
          <p:nvCxnSpPr>
            <p:cNvPr id="40" name="Straight Connector 39">
              <a:extLst>
                <a:ext uri="{FF2B5EF4-FFF2-40B4-BE49-F238E27FC236}">
                  <a16:creationId xmlns:a16="http://schemas.microsoft.com/office/drawing/2014/main" id="{19E58F07-0988-8A7F-2631-64EF7231834E}"/>
                </a:ext>
              </a:extLst>
            </p:cNvPr>
            <p:cNvCxnSpPr/>
            <p:nvPr/>
          </p:nvCxnSpPr>
          <p:spPr>
            <a:xfrm>
              <a:off x="5621944" y="2689551"/>
              <a:ext cx="250981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E11570B8-B3FA-5C37-A641-3644A059B251}"/>
                </a:ext>
              </a:extLst>
            </p:cNvPr>
            <p:cNvSpPr/>
            <p:nvPr/>
          </p:nvSpPr>
          <p:spPr>
            <a:xfrm>
              <a:off x="5621943" y="2654564"/>
              <a:ext cx="446998" cy="68498"/>
            </a:xfrm>
            <a:prstGeom prst="roundRect">
              <a:avLst/>
            </a:prstGeom>
            <a:solidFill>
              <a:srgbClr val="018E89"/>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grpSp>
      <p:grpSp>
        <p:nvGrpSpPr>
          <p:cNvPr id="26" name="Group 25">
            <a:extLst>
              <a:ext uri="{FF2B5EF4-FFF2-40B4-BE49-F238E27FC236}">
                <a16:creationId xmlns:a16="http://schemas.microsoft.com/office/drawing/2014/main" id="{BA1AE3CA-F2EE-D465-57ED-A0814CBB68D7}"/>
              </a:ext>
            </a:extLst>
          </p:cNvPr>
          <p:cNvGrpSpPr/>
          <p:nvPr/>
        </p:nvGrpSpPr>
        <p:grpSpPr>
          <a:xfrm>
            <a:off x="8891615" y="2287040"/>
            <a:ext cx="2509811" cy="42532"/>
            <a:chOff x="5621943" y="2654564"/>
            <a:chExt cx="2509811" cy="68498"/>
          </a:xfrm>
        </p:grpSpPr>
        <p:cxnSp>
          <p:nvCxnSpPr>
            <p:cNvPr id="27" name="Straight Connector 26">
              <a:extLst>
                <a:ext uri="{FF2B5EF4-FFF2-40B4-BE49-F238E27FC236}">
                  <a16:creationId xmlns:a16="http://schemas.microsoft.com/office/drawing/2014/main" id="{99534C3A-48A4-012E-C6AC-E50FE3EA396F}"/>
                </a:ext>
              </a:extLst>
            </p:cNvPr>
            <p:cNvCxnSpPr/>
            <p:nvPr/>
          </p:nvCxnSpPr>
          <p:spPr>
            <a:xfrm>
              <a:off x="5621944" y="2689551"/>
              <a:ext cx="250981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24248CBA-6D2E-10E4-1295-D347A2C84015}"/>
                </a:ext>
              </a:extLst>
            </p:cNvPr>
            <p:cNvSpPr/>
            <p:nvPr/>
          </p:nvSpPr>
          <p:spPr>
            <a:xfrm>
              <a:off x="5621943" y="2654564"/>
              <a:ext cx="446998" cy="68498"/>
            </a:xfrm>
            <a:prstGeom prst="roundRect">
              <a:avLst/>
            </a:prstGeom>
            <a:solidFill>
              <a:srgbClr val="018E89"/>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grpSp>
      <p:grpSp>
        <p:nvGrpSpPr>
          <p:cNvPr id="33" name="Group 32">
            <a:extLst>
              <a:ext uri="{FF2B5EF4-FFF2-40B4-BE49-F238E27FC236}">
                <a16:creationId xmlns:a16="http://schemas.microsoft.com/office/drawing/2014/main" id="{8853BCA3-8681-9B3A-29A1-C2C3FDBC9EDC}"/>
              </a:ext>
            </a:extLst>
          </p:cNvPr>
          <p:cNvGrpSpPr/>
          <p:nvPr/>
        </p:nvGrpSpPr>
        <p:grpSpPr>
          <a:xfrm>
            <a:off x="5621943" y="4272109"/>
            <a:ext cx="2509811" cy="42532"/>
            <a:chOff x="5621943" y="2654564"/>
            <a:chExt cx="2509811" cy="68498"/>
          </a:xfrm>
        </p:grpSpPr>
        <p:cxnSp>
          <p:nvCxnSpPr>
            <p:cNvPr id="34" name="Straight Connector 33">
              <a:extLst>
                <a:ext uri="{FF2B5EF4-FFF2-40B4-BE49-F238E27FC236}">
                  <a16:creationId xmlns:a16="http://schemas.microsoft.com/office/drawing/2014/main" id="{F9A36201-CC73-D1E8-5B56-181AB6FF0F82}"/>
                </a:ext>
              </a:extLst>
            </p:cNvPr>
            <p:cNvCxnSpPr/>
            <p:nvPr/>
          </p:nvCxnSpPr>
          <p:spPr>
            <a:xfrm>
              <a:off x="5621944" y="2689551"/>
              <a:ext cx="250981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18A5A83-9762-E6DE-3882-E90AC76E7526}"/>
                </a:ext>
              </a:extLst>
            </p:cNvPr>
            <p:cNvSpPr/>
            <p:nvPr/>
          </p:nvSpPr>
          <p:spPr>
            <a:xfrm>
              <a:off x="5621943" y="2654564"/>
              <a:ext cx="446998" cy="68498"/>
            </a:xfrm>
            <a:prstGeom prst="roundRect">
              <a:avLst/>
            </a:prstGeom>
            <a:solidFill>
              <a:srgbClr val="018E89"/>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grpSp>
      <p:grpSp>
        <p:nvGrpSpPr>
          <p:cNvPr id="37" name="Group 36">
            <a:extLst>
              <a:ext uri="{FF2B5EF4-FFF2-40B4-BE49-F238E27FC236}">
                <a16:creationId xmlns:a16="http://schemas.microsoft.com/office/drawing/2014/main" id="{532E531C-76C9-66FB-B8FE-4B084DE551E5}"/>
              </a:ext>
            </a:extLst>
          </p:cNvPr>
          <p:cNvGrpSpPr/>
          <p:nvPr/>
        </p:nvGrpSpPr>
        <p:grpSpPr>
          <a:xfrm>
            <a:off x="8891615" y="4272109"/>
            <a:ext cx="2509811" cy="42532"/>
            <a:chOff x="5621943" y="2654564"/>
            <a:chExt cx="2509811" cy="68498"/>
          </a:xfrm>
        </p:grpSpPr>
        <p:cxnSp>
          <p:nvCxnSpPr>
            <p:cNvPr id="39" name="Straight Connector 38">
              <a:extLst>
                <a:ext uri="{FF2B5EF4-FFF2-40B4-BE49-F238E27FC236}">
                  <a16:creationId xmlns:a16="http://schemas.microsoft.com/office/drawing/2014/main" id="{BFBEC287-A5CB-EFAB-C8EC-A55C623523ED}"/>
                </a:ext>
              </a:extLst>
            </p:cNvPr>
            <p:cNvCxnSpPr/>
            <p:nvPr/>
          </p:nvCxnSpPr>
          <p:spPr>
            <a:xfrm>
              <a:off x="5621944" y="2689551"/>
              <a:ext cx="250981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A9459533-8C00-E60D-4968-E10033F5D147}"/>
                </a:ext>
              </a:extLst>
            </p:cNvPr>
            <p:cNvSpPr/>
            <p:nvPr/>
          </p:nvSpPr>
          <p:spPr>
            <a:xfrm>
              <a:off x="5621943" y="2654564"/>
              <a:ext cx="446998" cy="68498"/>
            </a:xfrm>
            <a:prstGeom prst="roundRect">
              <a:avLst/>
            </a:prstGeom>
            <a:solidFill>
              <a:srgbClr val="018E89"/>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grpSp>
      <p:grpSp>
        <p:nvGrpSpPr>
          <p:cNvPr id="45" name="Group 44">
            <a:extLst>
              <a:ext uri="{FF2B5EF4-FFF2-40B4-BE49-F238E27FC236}">
                <a16:creationId xmlns:a16="http://schemas.microsoft.com/office/drawing/2014/main" id="{DA956E62-4B1C-B588-BAD6-DBE0EAA94E2E}"/>
              </a:ext>
            </a:extLst>
          </p:cNvPr>
          <p:cNvGrpSpPr/>
          <p:nvPr/>
        </p:nvGrpSpPr>
        <p:grpSpPr>
          <a:xfrm>
            <a:off x="5621943" y="5887937"/>
            <a:ext cx="2509811" cy="42532"/>
            <a:chOff x="5621943" y="2654564"/>
            <a:chExt cx="2509811" cy="68498"/>
          </a:xfrm>
        </p:grpSpPr>
        <p:cxnSp>
          <p:nvCxnSpPr>
            <p:cNvPr id="46" name="Straight Connector 45">
              <a:extLst>
                <a:ext uri="{FF2B5EF4-FFF2-40B4-BE49-F238E27FC236}">
                  <a16:creationId xmlns:a16="http://schemas.microsoft.com/office/drawing/2014/main" id="{976CEC85-8426-9341-4A63-DBFDD70E2DA7}"/>
                </a:ext>
              </a:extLst>
            </p:cNvPr>
            <p:cNvCxnSpPr/>
            <p:nvPr/>
          </p:nvCxnSpPr>
          <p:spPr>
            <a:xfrm>
              <a:off x="5621944" y="2689551"/>
              <a:ext cx="250981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D2F80D0A-436A-2A32-0B2A-C3F00867D15C}"/>
                </a:ext>
              </a:extLst>
            </p:cNvPr>
            <p:cNvSpPr/>
            <p:nvPr/>
          </p:nvSpPr>
          <p:spPr>
            <a:xfrm>
              <a:off x="5621943" y="2654564"/>
              <a:ext cx="446998" cy="68498"/>
            </a:xfrm>
            <a:prstGeom prst="roundRect">
              <a:avLst/>
            </a:prstGeom>
            <a:solidFill>
              <a:srgbClr val="018E89"/>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grpSp>
      <p:grpSp>
        <p:nvGrpSpPr>
          <p:cNvPr id="49" name="Group 48">
            <a:extLst>
              <a:ext uri="{FF2B5EF4-FFF2-40B4-BE49-F238E27FC236}">
                <a16:creationId xmlns:a16="http://schemas.microsoft.com/office/drawing/2014/main" id="{C7EA5829-805B-13E1-FE8D-F51A692062B7}"/>
              </a:ext>
            </a:extLst>
          </p:cNvPr>
          <p:cNvGrpSpPr/>
          <p:nvPr/>
        </p:nvGrpSpPr>
        <p:grpSpPr>
          <a:xfrm>
            <a:off x="8891615" y="5887937"/>
            <a:ext cx="2509811" cy="42532"/>
            <a:chOff x="5621943" y="2654564"/>
            <a:chExt cx="2509811" cy="68498"/>
          </a:xfrm>
        </p:grpSpPr>
        <p:cxnSp>
          <p:nvCxnSpPr>
            <p:cNvPr id="50" name="Straight Connector 49">
              <a:extLst>
                <a:ext uri="{FF2B5EF4-FFF2-40B4-BE49-F238E27FC236}">
                  <a16:creationId xmlns:a16="http://schemas.microsoft.com/office/drawing/2014/main" id="{0D05A9D9-BD9D-7385-0C6E-E200E58C768C}"/>
                </a:ext>
              </a:extLst>
            </p:cNvPr>
            <p:cNvCxnSpPr/>
            <p:nvPr/>
          </p:nvCxnSpPr>
          <p:spPr>
            <a:xfrm>
              <a:off x="5621944" y="2689551"/>
              <a:ext cx="250981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44D70454-EF52-FE6D-2FB1-838C860F30EB}"/>
                </a:ext>
              </a:extLst>
            </p:cNvPr>
            <p:cNvSpPr/>
            <p:nvPr/>
          </p:nvSpPr>
          <p:spPr>
            <a:xfrm>
              <a:off x="5621943" y="2654564"/>
              <a:ext cx="446998" cy="68498"/>
            </a:xfrm>
            <a:prstGeom prst="roundRect">
              <a:avLst/>
            </a:prstGeom>
            <a:solidFill>
              <a:srgbClr val="018E89"/>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grpSp>
      <p:sp>
        <p:nvSpPr>
          <p:cNvPr id="77" name="Freeform: Shape 76">
            <a:extLst>
              <a:ext uri="{FF2B5EF4-FFF2-40B4-BE49-F238E27FC236}">
                <a16:creationId xmlns:a16="http://schemas.microsoft.com/office/drawing/2014/main" id="{BBD54C0E-6DEC-5359-E5A3-BA16FC7E7986}"/>
              </a:ext>
            </a:extLst>
          </p:cNvPr>
          <p:cNvSpPr/>
          <p:nvPr/>
        </p:nvSpPr>
        <p:spPr>
          <a:xfrm>
            <a:off x="8992851" y="2913023"/>
            <a:ext cx="229441" cy="229453"/>
          </a:xfrm>
          <a:custGeom>
            <a:avLst/>
            <a:gdLst>
              <a:gd name="connsiteX0" fmla="*/ 114721 w 229441"/>
              <a:gd name="connsiteY0" fmla="*/ 0 h 229453"/>
              <a:gd name="connsiteX1" fmla="*/ 0 w 229441"/>
              <a:gd name="connsiteY1" fmla="*/ 114721 h 229453"/>
              <a:gd name="connsiteX2" fmla="*/ 114721 w 229441"/>
              <a:gd name="connsiteY2" fmla="*/ 229454 h 229453"/>
              <a:gd name="connsiteX3" fmla="*/ 229442 w 229441"/>
              <a:gd name="connsiteY3" fmla="*/ 114721 h 229453"/>
              <a:gd name="connsiteX4" fmla="*/ 114721 w 229441"/>
              <a:gd name="connsiteY4" fmla="*/ 0 h 229453"/>
              <a:gd name="connsiteX5" fmla="*/ 114721 w 229441"/>
              <a:gd name="connsiteY5" fmla="*/ 13497 h 229453"/>
              <a:gd name="connsiteX6" fmla="*/ 215945 w 229441"/>
              <a:gd name="connsiteY6" fmla="*/ 114721 h 229453"/>
              <a:gd name="connsiteX7" fmla="*/ 114721 w 229441"/>
              <a:gd name="connsiteY7" fmla="*/ 215957 h 229453"/>
              <a:gd name="connsiteX8" fmla="*/ 13498 w 229441"/>
              <a:gd name="connsiteY8" fmla="*/ 114721 h 229453"/>
              <a:gd name="connsiteX9" fmla="*/ 114721 w 229441"/>
              <a:gd name="connsiteY9" fmla="*/ 13497 h 229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441" h="229453">
                <a:moveTo>
                  <a:pt x="114721" y="0"/>
                </a:moveTo>
                <a:cubicBezTo>
                  <a:pt x="51398" y="0"/>
                  <a:pt x="0" y="51398"/>
                  <a:pt x="0" y="114721"/>
                </a:cubicBezTo>
                <a:cubicBezTo>
                  <a:pt x="0" y="178044"/>
                  <a:pt x="51398" y="229454"/>
                  <a:pt x="114721" y="229454"/>
                </a:cubicBezTo>
                <a:cubicBezTo>
                  <a:pt x="178044" y="229454"/>
                  <a:pt x="229442" y="178044"/>
                  <a:pt x="229442" y="114721"/>
                </a:cubicBezTo>
                <a:cubicBezTo>
                  <a:pt x="229442" y="51398"/>
                  <a:pt x="178044" y="0"/>
                  <a:pt x="114721" y="0"/>
                </a:cubicBezTo>
                <a:close/>
                <a:moveTo>
                  <a:pt x="114721" y="13497"/>
                </a:moveTo>
                <a:cubicBezTo>
                  <a:pt x="170594" y="13497"/>
                  <a:pt x="215945" y="58848"/>
                  <a:pt x="215945" y="114721"/>
                </a:cubicBezTo>
                <a:cubicBezTo>
                  <a:pt x="215945" y="170594"/>
                  <a:pt x="170594" y="215957"/>
                  <a:pt x="114721" y="215957"/>
                </a:cubicBezTo>
                <a:cubicBezTo>
                  <a:pt x="58849" y="215957"/>
                  <a:pt x="13498" y="170594"/>
                  <a:pt x="13498" y="114721"/>
                </a:cubicBezTo>
                <a:cubicBezTo>
                  <a:pt x="13498" y="58848"/>
                  <a:pt x="58849" y="13497"/>
                  <a:pt x="114721" y="13497"/>
                </a:cubicBezTo>
                <a:close/>
              </a:path>
            </a:pathLst>
          </a:custGeom>
          <a:solidFill>
            <a:srgbClr val="37617A"/>
          </a:solidFill>
          <a:ln w="11908" cap="flat">
            <a:noFill/>
            <a:prstDash val="solid"/>
            <a:round/>
          </a:ln>
        </p:spPr>
        <p:txBody>
          <a:bodyPr rtlCol="0" anchor="ctr"/>
          <a:lstStyle/>
          <a:p>
            <a:endParaRPr lang="en-ID"/>
          </a:p>
        </p:txBody>
      </p:sp>
      <p:sp>
        <p:nvSpPr>
          <p:cNvPr id="78" name="Freeform: Shape 77">
            <a:extLst>
              <a:ext uri="{FF2B5EF4-FFF2-40B4-BE49-F238E27FC236}">
                <a16:creationId xmlns:a16="http://schemas.microsoft.com/office/drawing/2014/main" id="{5E1FF9C7-81FE-FBFB-CFE3-0F151150F973}"/>
              </a:ext>
            </a:extLst>
          </p:cNvPr>
          <p:cNvSpPr/>
          <p:nvPr/>
        </p:nvSpPr>
        <p:spPr>
          <a:xfrm>
            <a:off x="9040072" y="2886006"/>
            <a:ext cx="209213" cy="209213"/>
          </a:xfrm>
          <a:custGeom>
            <a:avLst/>
            <a:gdLst>
              <a:gd name="connsiteX0" fmla="*/ 9799 w 209213"/>
              <a:gd name="connsiteY0" fmla="*/ 27204 h 209213"/>
              <a:gd name="connsiteX1" fmla="*/ 67492 w 209213"/>
              <a:gd name="connsiteY1" fmla="*/ 13497 h 209213"/>
              <a:gd name="connsiteX2" fmla="*/ 195716 w 209213"/>
              <a:gd name="connsiteY2" fmla="*/ 141720 h 209213"/>
              <a:gd name="connsiteX3" fmla="*/ 182009 w 209213"/>
              <a:gd name="connsiteY3" fmla="*/ 199414 h 209213"/>
              <a:gd name="connsiteX4" fmla="*/ 184993 w 209213"/>
              <a:gd name="connsiteY4" fmla="*/ 208487 h 209213"/>
              <a:gd name="connsiteX5" fmla="*/ 194066 w 209213"/>
              <a:gd name="connsiteY5" fmla="*/ 205502 h 209213"/>
              <a:gd name="connsiteX6" fmla="*/ 209213 w 209213"/>
              <a:gd name="connsiteY6" fmla="*/ 141720 h 209213"/>
              <a:gd name="connsiteX7" fmla="*/ 67492 w 209213"/>
              <a:gd name="connsiteY7" fmla="*/ 0 h 209213"/>
              <a:gd name="connsiteX8" fmla="*/ 3710 w 209213"/>
              <a:gd name="connsiteY8" fmla="*/ 15147 h 209213"/>
              <a:gd name="connsiteX9" fmla="*/ 726 w 209213"/>
              <a:gd name="connsiteY9" fmla="*/ 24219 h 209213"/>
              <a:gd name="connsiteX10" fmla="*/ 9799 w 209213"/>
              <a:gd name="connsiteY10" fmla="*/ 27204 h 20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213" h="209213">
                <a:moveTo>
                  <a:pt x="9799" y="27204"/>
                </a:moveTo>
                <a:cubicBezTo>
                  <a:pt x="27150" y="18431"/>
                  <a:pt x="46751" y="13497"/>
                  <a:pt x="67492" y="13497"/>
                </a:cubicBezTo>
                <a:cubicBezTo>
                  <a:pt x="138262" y="13497"/>
                  <a:pt x="195716" y="70950"/>
                  <a:pt x="195716" y="141720"/>
                </a:cubicBezTo>
                <a:cubicBezTo>
                  <a:pt x="195716" y="162462"/>
                  <a:pt x="190782" y="182062"/>
                  <a:pt x="182009" y="199414"/>
                </a:cubicBezTo>
                <a:cubicBezTo>
                  <a:pt x="180329" y="202744"/>
                  <a:pt x="181663" y="206808"/>
                  <a:pt x="184993" y="208487"/>
                </a:cubicBezTo>
                <a:cubicBezTo>
                  <a:pt x="188322" y="210167"/>
                  <a:pt x="192386" y="208832"/>
                  <a:pt x="194066" y="205502"/>
                </a:cubicBezTo>
                <a:cubicBezTo>
                  <a:pt x="203754" y="186321"/>
                  <a:pt x="209213" y="164651"/>
                  <a:pt x="209213" y="141720"/>
                </a:cubicBezTo>
                <a:cubicBezTo>
                  <a:pt x="209213" y="63496"/>
                  <a:pt x="145716" y="0"/>
                  <a:pt x="67492" y="0"/>
                </a:cubicBezTo>
                <a:cubicBezTo>
                  <a:pt x="44562" y="0"/>
                  <a:pt x="22891" y="5458"/>
                  <a:pt x="3710" y="15147"/>
                </a:cubicBezTo>
                <a:cubicBezTo>
                  <a:pt x="380" y="16826"/>
                  <a:pt x="-954" y="20890"/>
                  <a:pt x="726" y="24219"/>
                </a:cubicBezTo>
                <a:cubicBezTo>
                  <a:pt x="2405" y="27549"/>
                  <a:pt x="6470" y="28884"/>
                  <a:pt x="9799" y="27204"/>
                </a:cubicBezTo>
                <a:close/>
              </a:path>
            </a:pathLst>
          </a:custGeom>
          <a:solidFill>
            <a:srgbClr val="37617A"/>
          </a:solidFill>
          <a:ln w="14881" cap="flat">
            <a:noFill/>
            <a:prstDash val="solid"/>
            <a:round/>
          </a:ln>
        </p:spPr>
        <p:txBody>
          <a:bodyPr rtlCol="0" anchor="ctr"/>
          <a:lstStyle/>
          <a:p>
            <a:endParaRPr lang="en-ID"/>
          </a:p>
        </p:txBody>
      </p:sp>
      <p:sp>
        <p:nvSpPr>
          <p:cNvPr id="79" name="Freeform: Shape 78">
            <a:extLst>
              <a:ext uri="{FF2B5EF4-FFF2-40B4-BE49-F238E27FC236}">
                <a16:creationId xmlns:a16="http://schemas.microsoft.com/office/drawing/2014/main" id="{21BEB54F-926A-CC32-07A1-B10C9E72FF6B}"/>
              </a:ext>
            </a:extLst>
          </p:cNvPr>
          <p:cNvSpPr/>
          <p:nvPr/>
        </p:nvSpPr>
        <p:spPr>
          <a:xfrm>
            <a:off x="8965843" y="2973744"/>
            <a:ext cx="209213" cy="195704"/>
          </a:xfrm>
          <a:custGeom>
            <a:avLst/>
            <a:gdLst>
              <a:gd name="connsiteX0" fmla="*/ 199414 w 209213"/>
              <a:gd name="connsiteY0" fmla="*/ 168500 h 195704"/>
              <a:gd name="connsiteX1" fmla="*/ 141721 w 209213"/>
              <a:gd name="connsiteY1" fmla="*/ 182207 h 195704"/>
              <a:gd name="connsiteX2" fmla="*/ 13497 w 209213"/>
              <a:gd name="connsiteY2" fmla="*/ 53983 h 195704"/>
              <a:gd name="connsiteX3" fmla="*/ 21581 w 209213"/>
              <a:gd name="connsiteY3" fmla="*/ 9113 h 195704"/>
              <a:gd name="connsiteX4" fmla="*/ 17621 w 209213"/>
              <a:gd name="connsiteY4" fmla="*/ 429 h 195704"/>
              <a:gd name="connsiteX5" fmla="*/ 8938 w 209213"/>
              <a:gd name="connsiteY5" fmla="*/ 4373 h 195704"/>
              <a:gd name="connsiteX6" fmla="*/ 0 w 209213"/>
              <a:gd name="connsiteY6" fmla="*/ 53983 h 195704"/>
              <a:gd name="connsiteX7" fmla="*/ 141721 w 209213"/>
              <a:gd name="connsiteY7" fmla="*/ 195704 h 195704"/>
              <a:gd name="connsiteX8" fmla="*/ 205503 w 209213"/>
              <a:gd name="connsiteY8" fmla="*/ 180557 h 195704"/>
              <a:gd name="connsiteX9" fmla="*/ 208487 w 209213"/>
              <a:gd name="connsiteY9" fmla="*/ 171484 h 195704"/>
              <a:gd name="connsiteX10" fmla="*/ 199414 w 209213"/>
              <a:gd name="connsiteY10" fmla="*/ 168500 h 19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213" h="195704">
                <a:moveTo>
                  <a:pt x="199414" y="168500"/>
                </a:moveTo>
                <a:cubicBezTo>
                  <a:pt x="182063" y="177273"/>
                  <a:pt x="162462" y="182207"/>
                  <a:pt x="141721" y="182207"/>
                </a:cubicBezTo>
                <a:cubicBezTo>
                  <a:pt x="70950" y="182207"/>
                  <a:pt x="13497" y="124754"/>
                  <a:pt x="13497" y="53983"/>
                </a:cubicBezTo>
                <a:cubicBezTo>
                  <a:pt x="13497" y="38207"/>
                  <a:pt x="16347" y="23074"/>
                  <a:pt x="21581" y="9113"/>
                </a:cubicBezTo>
                <a:cubicBezTo>
                  <a:pt x="22885" y="5618"/>
                  <a:pt x="21116" y="1734"/>
                  <a:pt x="17621" y="429"/>
                </a:cubicBezTo>
                <a:cubicBezTo>
                  <a:pt x="14142" y="-875"/>
                  <a:pt x="10243" y="894"/>
                  <a:pt x="8938" y="4373"/>
                </a:cubicBezTo>
                <a:cubicBezTo>
                  <a:pt x="3164" y="19820"/>
                  <a:pt x="0" y="36542"/>
                  <a:pt x="0" y="53983"/>
                </a:cubicBezTo>
                <a:cubicBezTo>
                  <a:pt x="0" y="132207"/>
                  <a:pt x="63497" y="195704"/>
                  <a:pt x="141721" y="195704"/>
                </a:cubicBezTo>
                <a:cubicBezTo>
                  <a:pt x="164652" y="195704"/>
                  <a:pt x="186322" y="190245"/>
                  <a:pt x="205503" y="180557"/>
                </a:cubicBezTo>
                <a:cubicBezTo>
                  <a:pt x="208832" y="178878"/>
                  <a:pt x="210167" y="174814"/>
                  <a:pt x="208487" y="171484"/>
                </a:cubicBezTo>
                <a:cubicBezTo>
                  <a:pt x="206808" y="168155"/>
                  <a:pt x="202744" y="166820"/>
                  <a:pt x="199414" y="168500"/>
                </a:cubicBezTo>
                <a:close/>
              </a:path>
            </a:pathLst>
          </a:custGeom>
          <a:solidFill>
            <a:srgbClr val="37617A"/>
          </a:solidFill>
          <a:ln w="14881" cap="flat">
            <a:noFill/>
            <a:prstDash val="solid"/>
            <a:round/>
          </a:ln>
        </p:spPr>
        <p:txBody>
          <a:bodyPr rtlCol="0" anchor="ctr"/>
          <a:lstStyle/>
          <a:p>
            <a:endParaRPr lang="en-ID"/>
          </a:p>
        </p:txBody>
      </p:sp>
      <p:sp>
        <p:nvSpPr>
          <p:cNvPr id="80" name="Freeform: Shape 79">
            <a:extLst>
              <a:ext uri="{FF2B5EF4-FFF2-40B4-BE49-F238E27FC236}">
                <a16:creationId xmlns:a16="http://schemas.microsoft.com/office/drawing/2014/main" id="{55ACC732-9C34-2C81-7286-028742282E39}"/>
              </a:ext>
            </a:extLst>
          </p:cNvPr>
          <p:cNvSpPr/>
          <p:nvPr/>
        </p:nvSpPr>
        <p:spPr>
          <a:xfrm>
            <a:off x="9188550" y="3115472"/>
            <a:ext cx="107982" cy="107972"/>
          </a:xfrm>
          <a:custGeom>
            <a:avLst/>
            <a:gdLst>
              <a:gd name="connsiteX0" fmla="*/ 33745 w 107982"/>
              <a:gd name="connsiteY0" fmla="*/ 18619 h 107972"/>
              <a:gd name="connsiteX1" fmla="*/ 33745 w 107982"/>
              <a:gd name="connsiteY1" fmla="*/ 6744 h 107972"/>
              <a:gd name="connsiteX2" fmla="*/ 40494 w 107982"/>
              <a:gd name="connsiteY2" fmla="*/ 0 h 107972"/>
              <a:gd name="connsiteX3" fmla="*/ 67488 w 107982"/>
              <a:gd name="connsiteY3" fmla="*/ 0 h 107972"/>
              <a:gd name="connsiteX4" fmla="*/ 74237 w 107982"/>
              <a:gd name="connsiteY4" fmla="*/ 6744 h 107972"/>
              <a:gd name="connsiteX5" fmla="*/ 74237 w 107982"/>
              <a:gd name="connsiteY5" fmla="*/ 18619 h 107972"/>
              <a:gd name="connsiteX6" fmla="*/ 84333 w 107982"/>
              <a:gd name="connsiteY6" fmla="*/ 12728 h 107972"/>
              <a:gd name="connsiteX7" fmla="*/ 89482 w 107982"/>
              <a:gd name="connsiteY7" fmla="*/ 12040 h 107972"/>
              <a:gd name="connsiteX8" fmla="*/ 93592 w 107982"/>
              <a:gd name="connsiteY8" fmla="*/ 15207 h 107972"/>
              <a:gd name="connsiteX9" fmla="*/ 107089 w 107982"/>
              <a:gd name="connsiteY9" fmla="*/ 38825 h 107972"/>
              <a:gd name="connsiteX10" fmla="*/ 104633 w 107982"/>
              <a:gd name="connsiteY10" fmla="*/ 48002 h 107972"/>
              <a:gd name="connsiteX11" fmla="*/ 94382 w 107982"/>
              <a:gd name="connsiteY11" fmla="*/ 53986 h 107972"/>
              <a:gd name="connsiteX12" fmla="*/ 104633 w 107982"/>
              <a:gd name="connsiteY12" fmla="*/ 59970 h 107972"/>
              <a:gd name="connsiteX13" fmla="*/ 107089 w 107982"/>
              <a:gd name="connsiteY13" fmla="*/ 69148 h 107972"/>
              <a:gd name="connsiteX14" fmla="*/ 93592 w 107982"/>
              <a:gd name="connsiteY14" fmla="*/ 92765 h 107972"/>
              <a:gd name="connsiteX15" fmla="*/ 89482 w 107982"/>
              <a:gd name="connsiteY15" fmla="*/ 95932 h 107972"/>
              <a:gd name="connsiteX16" fmla="*/ 84333 w 107982"/>
              <a:gd name="connsiteY16" fmla="*/ 95245 h 107972"/>
              <a:gd name="connsiteX17" fmla="*/ 74237 w 107982"/>
              <a:gd name="connsiteY17" fmla="*/ 89354 h 107972"/>
              <a:gd name="connsiteX18" fmla="*/ 74237 w 107982"/>
              <a:gd name="connsiteY18" fmla="*/ 101229 h 107972"/>
              <a:gd name="connsiteX19" fmla="*/ 67488 w 107982"/>
              <a:gd name="connsiteY19" fmla="*/ 107973 h 107972"/>
              <a:gd name="connsiteX20" fmla="*/ 40494 w 107982"/>
              <a:gd name="connsiteY20" fmla="*/ 107973 h 107972"/>
              <a:gd name="connsiteX21" fmla="*/ 33745 w 107982"/>
              <a:gd name="connsiteY21" fmla="*/ 101229 h 107972"/>
              <a:gd name="connsiteX22" fmla="*/ 33745 w 107982"/>
              <a:gd name="connsiteY22" fmla="*/ 89354 h 107972"/>
              <a:gd name="connsiteX23" fmla="*/ 23649 w 107982"/>
              <a:gd name="connsiteY23" fmla="*/ 95245 h 107972"/>
              <a:gd name="connsiteX24" fmla="*/ 18500 w 107982"/>
              <a:gd name="connsiteY24" fmla="*/ 95932 h 107972"/>
              <a:gd name="connsiteX25" fmla="*/ 14390 w 107982"/>
              <a:gd name="connsiteY25" fmla="*/ 92765 h 107972"/>
              <a:gd name="connsiteX26" fmla="*/ 893 w 107982"/>
              <a:gd name="connsiteY26" fmla="*/ 69148 h 107972"/>
              <a:gd name="connsiteX27" fmla="*/ 3350 w 107982"/>
              <a:gd name="connsiteY27" fmla="*/ 59970 h 107972"/>
              <a:gd name="connsiteX28" fmla="*/ 13601 w 107982"/>
              <a:gd name="connsiteY28" fmla="*/ 53986 h 107972"/>
              <a:gd name="connsiteX29" fmla="*/ 3350 w 107982"/>
              <a:gd name="connsiteY29" fmla="*/ 48002 h 107972"/>
              <a:gd name="connsiteX30" fmla="*/ 893 w 107982"/>
              <a:gd name="connsiteY30" fmla="*/ 38825 h 107972"/>
              <a:gd name="connsiteX31" fmla="*/ 14390 w 107982"/>
              <a:gd name="connsiteY31" fmla="*/ 15207 h 107972"/>
              <a:gd name="connsiteX32" fmla="*/ 18500 w 107982"/>
              <a:gd name="connsiteY32" fmla="*/ 12040 h 107972"/>
              <a:gd name="connsiteX33" fmla="*/ 23649 w 107982"/>
              <a:gd name="connsiteY33" fmla="*/ 12728 h 107972"/>
              <a:gd name="connsiteX34" fmla="*/ 60740 w 107982"/>
              <a:gd name="connsiteY34" fmla="*/ 13495 h 107972"/>
              <a:gd name="connsiteX35" fmla="*/ 47243 w 107982"/>
              <a:gd name="connsiteY35" fmla="*/ 13495 h 107972"/>
              <a:gd name="connsiteX36" fmla="*/ 47243 w 107982"/>
              <a:gd name="connsiteY36" fmla="*/ 30369 h 107972"/>
              <a:gd name="connsiteX37" fmla="*/ 43855 w 107982"/>
              <a:gd name="connsiteY37" fmla="*/ 36220 h 107972"/>
              <a:gd name="connsiteX38" fmla="*/ 37093 w 107982"/>
              <a:gd name="connsiteY38" fmla="*/ 36194 h 107972"/>
              <a:gd name="connsiteX39" fmla="*/ 22732 w 107982"/>
              <a:gd name="connsiteY39" fmla="*/ 27816 h 107972"/>
              <a:gd name="connsiteX40" fmla="*/ 15929 w 107982"/>
              <a:gd name="connsiteY40" fmla="*/ 39718 h 107972"/>
              <a:gd name="connsiteX41" fmla="*/ 30398 w 107982"/>
              <a:gd name="connsiteY41" fmla="*/ 48155 h 107972"/>
              <a:gd name="connsiteX42" fmla="*/ 33745 w 107982"/>
              <a:gd name="connsiteY42" fmla="*/ 53986 h 107972"/>
              <a:gd name="connsiteX43" fmla="*/ 30398 w 107982"/>
              <a:gd name="connsiteY43" fmla="*/ 59818 h 107972"/>
              <a:gd name="connsiteX44" fmla="*/ 15929 w 107982"/>
              <a:gd name="connsiteY44" fmla="*/ 68255 h 107972"/>
              <a:gd name="connsiteX45" fmla="*/ 22732 w 107982"/>
              <a:gd name="connsiteY45" fmla="*/ 80157 h 107972"/>
              <a:gd name="connsiteX46" fmla="*/ 37093 w 107982"/>
              <a:gd name="connsiteY46" fmla="*/ 71779 h 107972"/>
              <a:gd name="connsiteX47" fmla="*/ 43855 w 107982"/>
              <a:gd name="connsiteY47" fmla="*/ 71753 h 107972"/>
              <a:gd name="connsiteX48" fmla="*/ 47243 w 107982"/>
              <a:gd name="connsiteY48" fmla="*/ 77604 h 107972"/>
              <a:gd name="connsiteX49" fmla="*/ 47243 w 107982"/>
              <a:gd name="connsiteY49" fmla="*/ 94478 h 107972"/>
              <a:gd name="connsiteX50" fmla="*/ 60740 w 107982"/>
              <a:gd name="connsiteY50" fmla="*/ 94478 h 107972"/>
              <a:gd name="connsiteX51" fmla="*/ 60740 w 107982"/>
              <a:gd name="connsiteY51" fmla="*/ 77604 h 107972"/>
              <a:gd name="connsiteX52" fmla="*/ 64128 w 107982"/>
              <a:gd name="connsiteY52" fmla="*/ 71753 h 107972"/>
              <a:gd name="connsiteX53" fmla="*/ 70890 w 107982"/>
              <a:gd name="connsiteY53" fmla="*/ 71779 h 107972"/>
              <a:gd name="connsiteX54" fmla="*/ 85251 w 107982"/>
              <a:gd name="connsiteY54" fmla="*/ 80157 h 107972"/>
              <a:gd name="connsiteX55" fmla="*/ 92053 w 107982"/>
              <a:gd name="connsiteY55" fmla="*/ 68255 h 107972"/>
              <a:gd name="connsiteX56" fmla="*/ 77584 w 107982"/>
              <a:gd name="connsiteY56" fmla="*/ 59818 h 107972"/>
              <a:gd name="connsiteX57" fmla="*/ 74237 w 107982"/>
              <a:gd name="connsiteY57" fmla="*/ 53986 h 107972"/>
              <a:gd name="connsiteX58" fmla="*/ 77584 w 107982"/>
              <a:gd name="connsiteY58" fmla="*/ 48155 h 107972"/>
              <a:gd name="connsiteX59" fmla="*/ 92053 w 107982"/>
              <a:gd name="connsiteY59" fmla="*/ 39718 h 107972"/>
              <a:gd name="connsiteX60" fmla="*/ 85251 w 107982"/>
              <a:gd name="connsiteY60" fmla="*/ 27816 h 107972"/>
              <a:gd name="connsiteX61" fmla="*/ 70890 w 107982"/>
              <a:gd name="connsiteY61" fmla="*/ 36194 h 107972"/>
              <a:gd name="connsiteX62" fmla="*/ 64128 w 107982"/>
              <a:gd name="connsiteY62" fmla="*/ 36220 h 107972"/>
              <a:gd name="connsiteX63" fmla="*/ 60740 w 107982"/>
              <a:gd name="connsiteY63" fmla="*/ 30369 h 10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07982" h="107972">
                <a:moveTo>
                  <a:pt x="33745" y="18619"/>
                </a:moveTo>
                <a:lnTo>
                  <a:pt x="33745" y="6744"/>
                </a:lnTo>
                <a:cubicBezTo>
                  <a:pt x="33745" y="3021"/>
                  <a:pt x="36769" y="0"/>
                  <a:pt x="40494" y="0"/>
                </a:cubicBezTo>
                <a:lnTo>
                  <a:pt x="67488" y="0"/>
                </a:lnTo>
                <a:cubicBezTo>
                  <a:pt x="71214" y="0"/>
                  <a:pt x="74237" y="3021"/>
                  <a:pt x="74237" y="6744"/>
                </a:cubicBezTo>
                <a:lnTo>
                  <a:pt x="74237" y="18619"/>
                </a:lnTo>
                <a:lnTo>
                  <a:pt x="84333" y="12728"/>
                </a:lnTo>
                <a:cubicBezTo>
                  <a:pt x="85892" y="11822"/>
                  <a:pt x="87741" y="11571"/>
                  <a:pt x="89482" y="12040"/>
                </a:cubicBezTo>
                <a:cubicBezTo>
                  <a:pt x="91217" y="12503"/>
                  <a:pt x="92701" y="13647"/>
                  <a:pt x="93592" y="15207"/>
                </a:cubicBezTo>
                <a:lnTo>
                  <a:pt x="107089" y="38825"/>
                </a:lnTo>
                <a:cubicBezTo>
                  <a:pt x="108932" y="42045"/>
                  <a:pt x="107832" y="46138"/>
                  <a:pt x="104633" y="48002"/>
                </a:cubicBezTo>
                <a:lnTo>
                  <a:pt x="94382" y="53986"/>
                </a:lnTo>
                <a:lnTo>
                  <a:pt x="104633" y="59970"/>
                </a:lnTo>
                <a:cubicBezTo>
                  <a:pt x="107832" y="61835"/>
                  <a:pt x="108932" y="65927"/>
                  <a:pt x="107089" y="69148"/>
                </a:cubicBezTo>
                <a:lnTo>
                  <a:pt x="93592" y="92765"/>
                </a:lnTo>
                <a:cubicBezTo>
                  <a:pt x="92701" y="94326"/>
                  <a:pt x="91217" y="95469"/>
                  <a:pt x="89482" y="95932"/>
                </a:cubicBezTo>
                <a:cubicBezTo>
                  <a:pt x="87741" y="96402"/>
                  <a:pt x="85892" y="96150"/>
                  <a:pt x="84333" y="95245"/>
                </a:cubicBezTo>
                <a:lnTo>
                  <a:pt x="74237" y="89354"/>
                </a:lnTo>
                <a:lnTo>
                  <a:pt x="74237" y="101229"/>
                </a:lnTo>
                <a:cubicBezTo>
                  <a:pt x="74237" y="104951"/>
                  <a:pt x="71214" y="107973"/>
                  <a:pt x="67488" y="107973"/>
                </a:cubicBezTo>
                <a:lnTo>
                  <a:pt x="40494" y="107973"/>
                </a:lnTo>
                <a:cubicBezTo>
                  <a:pt x="36769" y="107973"/>
                  <a:pt x="33745" y="104951"/>
                  <a:pt x="33745" y="101229"/>
                </a:cubicBezTo>
                <a:lnTo>
                  <a:pt x="33745" y="89354"/>
                </a:lnTo>
                <a:lnTo>
                  <a:pt x="23649" y="95245"/>
                </a:lnTo>
                <a:cubicBezTo>
                  <a:pt x="22090" y="96150"/>
                  <a:pt x="20241" y="96402"/>
                  <a:pt x="18500" y="95932"/>
                </a:cubicBezTo>
                <a:cubicBezTo>
                  <a:pt x="16766" y="95469"/>
                  <a:pt x="15281" y="94326"/>
                  <a:pt x="14390" y="92765"/>
                </a:cubicBezTo>
                <a:lnTo>
                  <a:pt x="893" y="69148"/>
                </a:lnTo>
                <a:cubicBezTo>
                  <a:pt x="-949" y="65927"/>
                  <a:pt x="151" y="61835"/>
                  <a:pt x="3350" y="59970"/>
                </a:cubicBezTo>
                <a:lnTo>
                  <a:pt x="13601" y="53986"/>
                </a:lnTo>
                <a:lnTo>
                  <a:pt x="3350" y="48002"/>
                </a:lnTo>
                <a:cubicBezTo>
                  <a:pt x="151" y="46138"/>
                  <a:pt x="-949" y="42045"/>
                  <a:pt x="893" y="38825"/>
                </a:cubicBezTo>
                <a:lnTo>
                  <a:pt x="14390" y="15207"/>
                </a:lnTo>
                <a:cubicBezTo>
                  <a:pt x="15281" y="13647"/>
                  <a:pt x="16766" y="12503"/>
                  <a:pt x="18500" y="12040"/>
                </a:cubicBezTo>
                <a:cubicBezTo>
                  <a:pt x="20241" y="11571"/>
                  <a:pt x="22090" y="11822"/>
                  <a:pt x="23649" y="12728"/>
                </a:cubicBezTo>
                <a:close/>
                <a:moveTo>
                  <a:pt x="60740" y="13495"/>
                </a:moveTo>
                <a:lnTo>
                  <a:pt x="47243" y="13495"/>
                </a:lnTo>
                <a:lnTo>
                  <a:pt x="47243" y="30369"/>
                </a:lnTo>
                <a:cubicBezTo>
                  <a:pt x="47243" y="32782"/>
                  <a:pt x="45954" y="35017"/>
                  <a:pt x="43855" y="36220"/>
                </a:cubicBezTo>
                <a:cubicBezTo>
                  <a:pt x="41763" y="37423"/>
                  <a:pt x="39178" y="37410"/>
                  <a:pt x="37093" y="36194"/>
                </a:cubicBezTo>
                <a:lnTo>
                  <a:pt x="22732" y="27816"/>
                </a:lnTo>
                <a:lnTo>
                  <a:pt x="15929" y="39718"/>
                </a:lnTo>
                <a:lnTo>
                  <a:pt x="30398" y="48155"/>
                </a:lnTo>
                <a:cubicBezTo>
                  <a:pt x="32470" y="49365"/>
                  <a:pt x="33745" y="51586"/>
                  <a:pt x="33745" y="53986"/>
                </a:cubicBezTo>
                <a:cubicBezTo>
                  <a:pt x="33745" y="56387"/>
                  <a:pt x="32470" y="58608"/>
                  <a:pt x="30398" y="59818"/>
                </a:cubicBezTo>
                <a:lnTo>
                  <a:pt x="15929" y="68255"/>
                </a:lnTo>
                <a:lnTo>
                  <a:pt x="22732" y="80157"/>
                </a:lnTo>
                <a:lnTo>
                  <a:pt x="37093" y="71779"/>
                </a:lnTo>
                <a:cubicBezTo>
                  <a:pt x="39178" y="70562"/>
                  <a:pt x="41763" y="70549"/>
                  <a:pt x="43855" y="71753"/>
                </a:cubicBezTo>
                <a:cubicBezTo>
                  <a:pt x="45954" y="72956"/>
                  <a:pt x="47243" y="75191"/>
                  <a:pt x="47243" y="77604"/>
                </a:cubicBezTo>
                <a:lnTo>
                  <a:pt x="47243" y="94478"/>
                </a:lnTo>
                <a:lnTo>
                  <a:pt x="60740" y="94478"/>
                </a:lnTo>
                <a:lnTo>
                  <a:pt x="60740" y="77604"/>
                </a:lnTo>
                <a:cubicBezTo>
                  <a:pt x="60740" y="75191"/>
                  <a:pt x="62029" y="72956"/>
                  <a:pt x="64128" y="71753"/>
                </a:cubicBezTo>
                <a:cubicBezTo>
                  <a:pt x="66220" y="70549"/>
                  <a:pt x="68804" y="70563"/>
                  <a:pt x="70890" y="71779"/>
                </a:cubicBezTo>
                <a:lnTo>
                  <a:pt x="85251" y="80157"/>
                </a:lnTo>
                <a:lnTo>
                  <a:pt x="92053" y="68255"/>
                </a:lnTo>
                <a:lnTo>
                  <a:pt x="77584" y="59818"/>
                </a:lnTo>
                <a:cubicBezTo>
                  <a:pt x="75513" y="58608"/>
                  <a:pt x="74237" y="56387"/>
                  <a:pt x="74237" y="53986"/>
                </a:cubicBezTo>
                <a:cubicBezTo>
                  <a:pt x="74237" y="51586"/>
                  <a:pt x="75513" y="49365"/>
                  <a:pt x="77584" y="48155"/>
                </a:cubicBezTo>
                <a:lnTo>
                  <a:pt x="92053" y="39718"/>
                </a:lnTo>
                <a:lnTo>
                  <a:pt x="85251" y="27816"/>
                </a:lnTo>
                <a:lnTo>
                  <a:pt x="70890" y="36194"/>
                </a:lnTo>
                <a:cubicBezTo>
                  <a:pt x="68804" y="37410"/>
                  <a:pt x="66220" y="37424"/>
                  <a:pt x="64128" y="36220"/>
                </a:cubicBezTo>
                <a:cubicBezTo>
                  <a:pt x="62029" y="35017"/>
                  <a:pt x="60740" y="32782"/>
                  <a:pt x="60740" y="30369"/>
                </a:cubicBezTo>
                <a:close/>
              </a:path>
            </a:pathLst>
          </a:custGeom>
          <a:solidFill>
            <a:srgbClr val="FDB837"/>
          </a:solidFill>
          <a:ln w="6630" cap="flat">
            <a:noFill/>
            <a:prstDash val="solid"/>
            <a:round/>
          </a:ln>
        </p:spPr>
        <p:txBody>
          <a:bodyPr rtlCol="0" anchor="ctr"/>
          <a:lstStyle/>
          <a:p>
            <a:endParaRPr lang="en-ID"/>
          </a:p>
        </p:txBody>
      </p:sp>
      <p:sp>
        <p:nvSpPr>
          <p:cNvPr id="81" name="Freeform: Shape 80">
            <a:extLst>
              <a:ext uri="{FF2B5EF4-FFF2-40B4-BE49-F238E27FC236}">
                <a16:creationId xmlns:a16="http://schemas.microsoft.com/office/drawing/2014/main" id="{F8E16DB6-44C5-8EAC-A73B-B77AA4531E45}"/>
              </a:ext>
            </a:extLst>
          </p:cNvPr>
          <p:cNvSpPr/>
          <p:nvPr/>
        </p:nvSpPr>
        <p:spPr>
          <a:xfrm>
            <a:off x="9027161" y="2940003"/>
            <a:ext cx="160815" cy="148332"/>
          </a:xfrm>
          <a:custGeom>
            <a:avLst/>
            <a:gdLst>
              <a:gd name="connsiteX0" fmla="*/ 59224 w 160815"/>
              <a:gd name="connsiteY0" fmla="*/ 71002 h 148332"/>
              <a:gd name="connsiteX1" fmla="*/ 57847 w 160815"/>
              <a:gd name="connsiteY1" fmla="*/ 60630 h 148332"/>
              <a:gd name="connsiteX2" fmla="*/ 51490 w 160815"/>
              <a:gd name="connsiteY2" fmla="*/ 49130 h 148332"/>
              <a:gd name="connsiteX3" fmla="*/ 47353 w 160815"/>
              <a:gd name="connsiteY3" fmla="*/ 33095 h 148332"/>
              <a:gd name="connsiteX4" fmla="*/ 80408 w 160815"/>
              <a:gd name="connsiteY4" fmla="*/ 0 h 148332"/>
              <a:gd name="connsiteX5" fmla="*/ 113463 w 160815"/>
              <a:gd name="connsiteY5" fmla="*/ 33095 h 148332"/>
              <a:gd name="connsiteX6" fmla="*/ 109326 w 160815"/>
              <a:gd name="connsiteY6" fmla="*/ 49130 h 148332"/>
              <a:gd name="connsiteX7" fmla="*/ 102969 w 160815"/>
              <a:gd name="connsiteY7" fmla="*/ 60630 h 148332"/>
              <a:gd name="connsiteX8" fmla="*/ 101592 w 160815"/>
              <a:gd name="connsiteY8" fmla="*/ 71002 h 148332"/>
              <a:gd name="connsiteX9" fmla="*/ 105553 w 160815"/>
              <a:gd name="connsiteY9" fmla="*/ 77899 h 148332"/>
              <a:gd name="connsiteX10" fmla="*/ 115217 w 160815"/>
              <a:gd name="connsiteY10" fmla="*/ 81908 h 148332"/>
              <a:gd name="connsiteX11" fmla="*/ 128343 w 160815"/>
              <a:gd name="connsiteY11" fmla="*/ 82144 h 148332"/>
              <a:gd name="connsiteX12" fmla="*/ 144290 w 160815"/>
              <a:gd name="connsiteY12" fmla="*/ 86571 h 148332"/>
              <a:gd name="connsiteX13" fmla="*/ 156391 w 160815"/>
              <a:gd name="connsiteY13" fmla="*/ 131780 h 148332"/>
              <a:gd name="connsiteX14" fmla="*/ 111222 w 160815"/>
              <a:gd name="connsiteY14" fmla="*/ 143894 h 148332"/>
              <a:gd name="connsiteX15" fmla="*/ 99425 w 160815"/>
              <a:gd name="connsiteY15" fmla="*/ 132287 h 148332"/>
              <a:gd name="connsiteX16" fmla="*/ 92657 w 160815"/>
              <a:gd name="connsiteY16" fmla="*/ 121023 h 148332"/>
              <a:gd name="connsiteX17" fmla="*/ 83870 w 160815"/>
              <a:gd name="connsiteY17" fmla="*/ 114504 h 148332"/>
              <a:gd name="connsiteX18" fmla="*/ 80408 w 160815"/>
              <a:gd name="connsiteY18" fmla="*/ 114727 h 148332"/>
              <a:gd name="connsiteX19" fmla="*/ 76946 w 160815"/>
              <a:gd name="connsiteY19" fmla="*/ 114504 h 148332"/>
              <a:gd name="connsiteX20" fmla="*/ 68159 w 160815"/>
              <a:gd name="connsiteY20" fmla="*/ 121023 h 148332"/>
              <a:gd name="connsiteX21" fmla="*/ 61390 w 160815"/>
              <a:gd name="connsiteY21" fmla="*/ 132287 h 148332"/>
              <a:gd name="connsiteX22" fmla="*/ 49594 w 160815"/>
              <a:gd name="connsiteY22" fmla="*/ 143894 h 148332"/>
              <a:gd name="connsiteX23" fmla="*/ 4425 w 160815"/>
              <a:gd name="connsiteY23" fmla="*/ 131780 h 148332"/>
              <a:gd name="connsiteX24" fmla="*/ 16525 w 160815"/>
              <a:gd name="connsiteY24" fmla="*/ 86571 h 148332"/>
              <a:gd name="connsiteX25" fmla="*/ 32472 w 160815"/>
              <a:gd name="connsiteY25" fmla="*/ 82144 h 148332"/>
              <a:gd name="connsiteX26" fmla="*/ 45598 w 160815"/>
              <a:gd name="connsiteY26" fmla="*/ 81908 h 148332"/>
              <a:gd name="connsiteX27" fmla="*/ 55262 w 160815"/>
              <a:gd name="connsiteY27" fmla="*/ 77899 h 148332"/>
              <a:gd name="connsiteX28" fmla="*/ 59224 w 160815"/>
              <a:gd name="connsiteY28" fmla="*/ 71002 h 148332"/>
              <a:gd name="connsiteX29" fmla="*/ 106674 w 160815"/>
              <a:gd name="connsiteY29" fmla="*/ 93975 h 148332"/>
              <a:gd name="connsiteX30" fmla="*/ 98764 w 160815"/>
              <a:gd name="connsiteY30" fmla="*/ 107512 h 148332"/>
              <a:gd name="connsiteX31" fmla="*/ 104231 w 160815"/>
              <a:gd name="connsiteY31" fmla="*/ 114072 h 148332"/>
              <a:gd name="connsiteX32" fmla="*/ 110999 w 160815"/>
              <a:gd name="connsiteY32" fmla="*/ 125342 h 148332"/>
              <a:gd name="connsiteX33" fmla="*/ 117977 w 160815"/>
              <a:gd name="connsiteY33" fmla="*/ 132212 h 148332"/>
              <a:gd name="connsiteX34" fmla="*/ 144695 w 160815"/>
              <a:gd name="connsiteY34" fmla="*/ 125039 h 148332"/>
              <a:gd name="connsiteX35" fmla="*/ 137535 w 160815"/>
              <a:gd name="connsiteY35" fmla="*/ 98260 h 148332"/>
              <a:gd name="connsiteX36" fmla="*/ 128107 w 160815"/>
              <a:gd name="connsiteY36" fmla="*/ 95635 h 148332"/>
              <a:gd name="connsiteX37" fmla="*/ 114981 w 160815"/>
              <a:gd name="connsiteY37" fmla="*/ 95405 h 148332"/>
              <a:gd name="connsiteX38" fmla="*/ 106674 w 160815"/>
              <a:gd name="connsiteY38" fmla="*/ 93975 h 148332"/>
              <a:gd name="connsiteX39" fmla="*/ 54142 w 160815"/>
              <a:gd name="connsiteY39" fmla="*/ 93975 h 148332"/>
              <a:gd name="connsiteX40" fmla="*/ 45835 w 160815"/>
              <a:gd name="connsiteY40" fmla="*/ 95405 h 148332"/>
              <a:gd name="connsiteX41" fmla="*/ 32709 w 160815"/>
              <a:gd name="connsiteY41" fmla="*/ 95635 h 148332"/>
              <a:gd name="connsiteX42" fmla="*/ 23281 w 160815"/>
              <a:gd name="connsiteY42" fmla="*/ 98260 h 148332"/>
              <a:gd name="connsiteX43" fmla="*/ 16120 w 160815"/>
              <a:gd name="connsiteY43" fmla="*/ 125039 h 148332"/>
              <a:gd name="connsiteX44" fmla="*/ 42838 w 160815"/>
              <a:gd name="connsiteY44" fmla="*/ 132212 h 148332"/>
              <a:gd name="connsiteX45" fmla="*/ 49816 w 160815"/>
              <a:gd name="connsiteY45" fmla="*/ 125342 h 148332"/>
              <a:gd name="connsiteX46" fmla="*/ 56585 w 160815"/>
              <a:gd name="connsiteY46" fmla="*/ 114072 h 148332"/>
              <a:gd name="connsiteX47" fmla="*/ 62052 w 160815"/>
              <a:gd name="connsiteY47" fmla="*/ 107512 h 148332"/>
              <a:gd name="connsiteX48" fmla="*/ 54142 w 160815"/>
              <a:gd name="connsiteY48" fmla="*/ 93975 h 148332"/>
              <a:gd name="connsiteX49" fmla="*/ 80408 w 160815"/>
              <a:gd name="connsiteY49" fmla="*/ 74235 h 148332"/>
              <a:gd name="connsiteX50" fmla="*/ 93905 w 160815"/>
              <a:gd name="connsiteY50" fmla="*/ 87732 h 148332"/>
              <a:gd name="connsiteX51" fmla="*/ 80408 w 160815"/>
              <a:gd name="connsiteY51" fmla="*/ 101229 h 148332"/>
              <a:gd name="connsiteX52" fmla="*/ 66911 w 160815"/>
              <a:gd name="connsiteY52" fmla="*/ 87732 h 148332"/>
              <a:gd name="connsiteX53" fmla="*/ 80408 w 160815"/>
              <a:gd name="connsiteY53" fmla="*/ 74235 h 148332"/>
              <a:gd name="connsiteX54" fmla="*/ 88263 w 160815"/>
              <a:gd name="connsiteY54" fmla="*/ 61898 h 148332"/>
              <a:gd name="connsiteX55" fmla="*/ 91158 w 160815"/>
              <a:gd name="connsiteY55" fmla="*/ 54104 h 148332"/>
              <a:gd name="connsiteX56" fmla="*/ 97516 w 160815"/>
              <a:gd name="connsiteY56" fmla="*/ 42597 h 148332"/>
              <a:gd name="connsiteX57" fmla="*/ 99965 w 160815"/>
              <a:gd name="connsiteY57" fmla="*/ 33095 h 148332"/>
              <a:gd name="connsiteX58" fmla="*/ 80408 w 160815"/>
              <a:gd name="connsiteY58" fmla="*/ 13497 h 148332"/>
              <a:gd name="connsiteX59" fmla="*/ 60850 w 160815"/>
              <a:gd name="connsiteY59" fmla="*/ 33095 h 148332"/>
              <a:gd name="connsiteX60" fmla="*/ 63300 w 160815"/>
              <a:gd name="connsiteY60" fmla="*/ 42597 h 148332"/>
              <a:gd name="connsiteX61" fmla="*/ 69657 w 160815"/>
              <a:gd name="connsiteY61" fmla="*/ 54104 h 148332"/>
              <a:gd name="connsiteX62" fmla="*/ 72552 w 160815"/>
              <a:gd name="connsiteY62" fmla="*/ 61898 h 148332"/>
              <a:gd name="connsiteX63" fmla="*/ 80408 w 160815"/>
              <a:gd name="connsiteY63" fmla="*/ 60738 h 148332"/>
              <a:gd name="connsiteX64" fmla="*/ 88263 w 160815"/>
              <a:gd name="connsiteY64" fmla="*/ 61898 h 14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60815" h="148332">
                <a:moveTo>
                  <a:pt x="59224" y="71002"/>
                </a:moveTo>
                <a:cubicBezTo>
                  <a:pt x="60074" y="67547"/>
                  <a:pt x="59615" y="63835"/>
                  <a:pt x="57847" y="60630"/>
                </a:cubicBezTo>
                <a:lnTo>
                  <a:pt x="51490" y="49130"/>
                </a:lnTo>
                <a:cubicBezTo>
                  <a:pt x="48770" y="44224"/>
                  <a:pt x="47353" y="38710"/>
                  <a:pt x="47353" y="33095"/>
                </a:cubicBezTo>
                <a:cubicBezTo>
                  <a:pt x="47353" y="14827"/>
                  <a:pt x="62166" y="0"/>
                  <a:pt x="80408" y="0"/>
                </a:cubicBezTo>
                <a:cubicBezTo>
                  <a:pt x="98649" y="0"/>
                  <a:pt x="113463" y="14827"/>
                  <a:pt x="113463" y="33095"/>
                </a:cubicBezTo>
                <a:cubicBezTo>
                  <a:pt x="113463" y="38710"/>
                  <a:pt x="112045" y="44224"/>
                  <a:pt x="109326" y="49130"/>
                </a:cubicBezTo>
                <a:cubicBezTo>
                  <a:pt x="109326" y="49130"/>
                  <a:pt x="102969" y="60630"/>
                  <a:pt x="102969" y="60630"/>
                </a:cubicBezTo>
                <a:cubicBezTo>
                  <a:pt x="101200" y="63835"/>
                  <a:pt x="100741" y="67547"/>
                  <a:pt x="101592" y="71002"/>
                </a:cubicBezTo>
                <a:cubicBezTo>
                  <a:pt x="103232" y="73081"/>
                  <a:pt x="104575" y="75396"/>
                  <a:pt x="105553" y="77899"/>
                </a:cubicBezTo>
                <a:cubicBezTo>
                  <a:pt x="108118" y="80376"/>
                  <a:pt x="111560" y="81841"/>
                  <a:pt x="115217" y="81908"/>
                </a:cubicBezTo>
                <a:cubicBezTo>
                  <a:pt x="115217" y="81908"/>
                  <a:pt x="128343" y="82144"/>
                  <a:pt x="128343" y="82144"/>
                </a:cubicBezTo>
                <a:cubicBezTo>
                  <a:pt x="133951" y="82245"/>
                  <a:pt x="139438" y="83771"/>
                  <a:pt x="144290" y="86571"/>
                </a:cubicBezTo>
                <a:cubicBezTo>
                  <a:pt x="160082" y="95709"/>
                  <a:pt x="165508" y="115962"/>
                  <a:pt x="156391" y="131780"/>
                </a:cubicBezTo>
                <a:cubicBezTo>
                  <a:pt x="147266" y="147606"/>
                  <a:pt x="127027" y="153032"/>
                  <a:pt x="111222" y="143894"/>
                </a:cubicBezTo>
                <a:cubicBezTo>
                  <a:pt x="106370" y="141094"/>
                  <a:pt x="102314" y="137098"/>
                  <a:pt x="99425" y="132287"/>
                </a:cubicBezTo>
                <a:cubicBezTo>
                  <a:pt x="99425" y="132287"/>
                  <a:pt x="92657" y="121023"/>
                  <a:pt x="92657" y="121023"/>
                </a:cubicBezTo>
                <a:cubicBezTo>
                  <a:pt x="90686" y="117730"/>
                  <a:pt x="87501" y="115415"/>
                  <a:pt x="83870" y="114504"/>
                </a:cubicBezTo>
                <a:cubicBezTo>
                  <a:pt x="82736" y="114652"/>
                  <a:pt x="81582" y="114727"/>
                  <a:pt x="80408" y="114727"/>
                </a:cubicBezTo>
                <a:cubicBezTo>
                  <a:pt x="79234" y="114727"/>
                  <a:pt x="78080" y="114652"/>
                  <a:pt x="76946" y="114504"/>
                </a:cubicBezTo>
                <a:cubicBezTo>
                  <a:pt x="73315" y="115415"/>
                  <a:pt x="70130" y="117730"/>
                  <a:pt x="68159" y="121023"/>
                </a:cubicBezTo>
                <a:cubicBezTo>
                  <a:pt x="68159" y="121023"/>
                  <a:pt x="61390" y="132287"/>
                  <a:pt x="61390" y="132287"/>
                </a:cubicBezTo>
                <a:cubicBezTo>
                  <a:pt x="58502" y="137098"/>
                  <a:pt x="54446" y="141094"/>
                  <a:pt x="49594" y="143894"/>
                </a:cubicBezTo>
                <a:cubicBezTo>
                  <a:pt x="33788" y="153032"/>
                  <a:pt x="13549" y="147606"/>
                  <a:pt x="4425" y="131780"/>
                </a:cubicBezTo>
                <a:cubicBezTo>
                  <a:pt x="-4692" y="115962"/>
                  <a:pt x="734" y="95709"/>
                  <a:pt x="16525" y="86571"/>
                </a:cubicBezTo>
                <a:cubicBezTo>
                  <a:pt x="21378" y="83771"/>
                  <a:pt x="26864" y="82245"/>
                  <a:pt x="32472" y="82144"/>
                </a:cubicBezTo>
                <a:cubicBezTo>
                  <a:pt x="32472" y="82144"/>
                  <a:pt x="45598" y="81908"/>
                  <a:pt x="45598" y="81908"/>
                </a:cubicBezTo>
                <a:cubicBezTo>
                  <a:pt x="49256" y="81841"/>
                  <a:pt x="52698" y="80376"/>
                  <a:pt x="55262" y="77899"/>
                </a:cubicBezTo>
                <a:cubicBezTo>
                  <a:pt x="56241" y="75396"/>
                  <a:pt x="57584" y="73081"/>
                  <a:pt x="59224" y="71002"/>
                </a:cubicBezTo>
                <a:close/>
                <a:moveTo>
                  <a:pt x="106674" y="93975"/>
                </a:moveTo>
                <a:cubicBezTo>
                  <a:pt x="105425" y="99259"/>
                  <a:pt x="102618" y="103942"/>
                  <a:pt x="98764" y="107512"/>
                </a:cubicBezTo>
                <a:cubicBezTo>
                  <a:pt x="100883" y="109382"/>
                  <a:pt x="102732" y="111582"/>
                  <a:pt x="104231" y="114072"/>
                </a:cubicBezTo>
                <a:cubicBezTo>
                  <a:pt x="104231" y="114072"/>
                  <a:pt x="110999" y="125342"/>
                  <a:pt x="110999" y="125342"/>
                </a:cubicBezTo>
                <a:cubicBezTo>
                  <a:pt x="112707" y="128190"/>
                  <a:pt x="115109" y="130552"/>
                  <a:pt x="117977" y="132212"/>
                </a:cubicBezTo>
                <a:cubicBezTo>
                  <a:pt x="127331" y="137618"/>
                  <a:pt x="139296" y="134399"/>
                  <a:pt x="144695" y="125039"/>
                </a:cubicBezTo>
                <a:cubicBezTo>
                  <a:pt x="150094" y="115671"/>
                  <a:pt x="146889" y="103666"/>
                  <a:pt x="137535" y="98260"/>
                </a:cubicBezTo>
                <a:cubicBezTo>
                  <a:pt x="134667" y="96600"/>
                  <a:pt x="131421" y="95696"/>
                  <a:pt x="128107" y="95635"/>
                </a:cubicBezTo>
                <a:cubicBezTo>
                  <a:pt x="128107" y="95635"/>
                  <a:pt x="114981" y="95405"/>
                  <a:pt x="114981" y="95405"/>
                </a:cubicBezTo>
                <a:cubicBezTo>
                  <a:pt x="112113" y="95351"/>
                  <a:pt x="109319" y="94859"/>
                  <a:pt x="106674" y="93975"/>
                </a:cubicBezTo>
                <a:close/>
                <a:moveTo>
                  <a:pt x="54142" y="93975"/>
                </a:moveTo>
                <a:cubicBezTo>
                  <a:pt x="51497" y="94859"/>
                  <a:pt x="48703" y="95351"/>
                  <a:pt x="45835" y="95405"/>
                </a:cubicBezTo>
                <a:cubicBezTo>
                  <a:pt x="45835" y="95405"/>
                  <a:pt x="32709" y="95635"/>
                  <a:pt x="32709" y="95635"/>
                </a:cubicBezTo>
                <a:cubicBezTo>
                  <a:pt x="29395" y="95696"/>
                  <a:pt x="26149" y="96600"/>
                  <a:pt x="23281" y="98260"/>
                </a:cubicBezTo>
                <a:cubicBezTo>
                  <a:pt x="13927" y="103666"/>
                  <a:pt x="10722" y="115671"/>
                  <a:pt x="16120" y="125039"/>
                </a:cubicBezTo>
                <a:cubicBezTo>
                  <a:pt x="21519" y="134399"/>
                  <a:pt x="33485" y="137618"/>
                  <a:pt x="42838" y="132212"/>
                </a:cubicBezTo>
                <a:cubicBezTo>
                  <a:pt x="45706" y="130552"/>
                  <a:pt x="48109" y="128190"/>
                  <a:pt x="49816" y="125342"/>
                </a:cubicBezTo>
                <a:cubicBezTo>
                  <a:pt x="49816" y="125342"/>
                  <a:pt x="56585" y="114072"/>
                  <a:pt x="56585" y="114072"/>
                </a:cubicBezTo>
                <a:cubicBezTo>
                  <a:pt x="58083" y="111582"/>
                  <a:pt x="59933" y="109382"/>
                  <a:pt x="62052" y="107512"/>
                </a:cubicBezTo>
                <a:cubicBezTo>
                  <a:pt x="58198" y="103942"/>
                  <a:pt x="55391" y="99259"/>
                  <a:pt x="54142" y="93975"/>
                </a:cubicBezTo>
                <a:close/>
                <a:moveTo>
                  <a:pt x="80408" y="74235"/>
                </a:moveTo>
                <a:cubicBezTo>
                  <a:pt x="87858" y="74235"/>
                  <a:pt x="93905" y="80282"/>
                  <a:pt x="93905" y="87732"/>
                </a:cubicBezTo>
                <a:cubicBezTo>
                  <a:pt x="93905" y="95183"/>
                  <a:pt x="87858" y="101229"/>
                  <a:pt x="80408" y="101229"/>
                </a:cubicBezTo>
                <a:cubicBezTo>
                  <a:pt x="72957" y="101229"/>
                  <a:pt x="66911" y="95183"/>
                  <a:pt x="66911" y="87732"/>
                </a:cubicBezTo>
                <a:cubicBezTo>
                  <a:pt x="66911" y="80282"/>
                  <a:pt x="72957" y="74235"/>
                  <a:pt x="80408" y="74235"/>
                </a:cubicBezTo>
                <a:close/>
                <a:moveTo>
                  <a:pt x="88263" y="61898"/>
                </a:moveTo>
                <a:cubicBezTo>
                  <a:pt x="88823" y="59206"/>
                  <a:pt x="89788" y="56574"/>
                  <a:pt x="91158" y="54104"/>
                </a:cubicBezTo>
                <a:cubicBezTo>
                  <a:pt x="91158" y="54104"/>
                  <a:pt x="97516" y="42597"/>
                  <a:pt x="97516" y="42597"/>
                </a:cubicBezTo>
                <a:cubicBezTo>
                  <a:pt x="99122" y="39689"/>
                  <a:pt x="99965" y="36422"/>
                  <a:pt x="99965" y="33095"/>
                </a:cubicBezTo>
                <a:cubicBezTo>
                  <a:pt x="99965" y="22284"/>
                  <a:pt x="91206" y="13497"/>
                  <a:pt x="80408" y="13497"/>
                </a:cubicBezTo>
                <a:cubicBezTo>
                  <a:pt x="69610" y="13497"/>
                  <a:pt x="60850" y="22284"/>
                  <a:pt x="60850" y="33095"/>
                </a:cubicBezTo>
                <a:cubicBezTo>
                  <a:pt x="60850" y="36422"/>
                  <a:pt x="61694" y="39689"/>
                  <a:pt x="63300" y="42597"/>
                </a:cubicBezTo>
                <a:cubicBezTo>
                  <a:pt x="63300" y="42597"/>
                  <a:pt x="69657" y="54104"/>
                  <a:pt x="69657" y="54104"/>
                </a:cubicBezTo>
                <a:cubicBezTo>
                  <a:pt x="71027" y="56574"/>
                  <a:pt x="71992" y="59206"/>
                  <a:pt x="72552" y="61898"/>
                </a:cubicBezTo>
                <a:cubicBezTo>
                  <a:pt x="75036" y="61143"/>
                  <a:pt x="77675" y="60738"/>
                  <a:pt x="80408" y="60738"/>
                </a:cubicBezTo>
                <a:cubicBezTo>
                  <a:pt x="83141" y="60738"/>
                  <a:pt x="85780" y="61143"/>
                  <a:pt x="88263" y="61898"/>
                </a:cubicBezTo>
                <a:close/>
              </a:path>
            </a:pathLst>
          </a:custGeom>
          <a:solidFill>
            <a:srgbClr val="37617A"/>
          </a:solidFill>
          <a:ln w="6697" cap="flat">
            <a:noFill/>
            <a:prstDash val="solid"/>
            <a:round/>
          </a:ln>
        </p:spPr>
        <p:txBody>
          <a:bodyPr rtlCol="0" anchor="ctr"/>
          <a:lstStyle/>
          <a:p>
            <a:endParaRPr lang="en-ID"/>
          </a:p>
        </p:txBody>
      </p:sp>
      <p:sp>
        <p:nvSpPr>
          <p:cNvPr id="82" name="Freeform: Shape 81">
            <a:extLst>
              <a:ext uri="{FF2B5EF4-FFF2-40B4-BE49-F238E27FC236}">
                <a16:creationId xmlns:a16="http://schemas.microsoft.com/office/drawing/2014/main" id="{88FBD4C8-DF8C-E34D-8C99-6E3436BE53DD}"/>
              </a:ext>
            </a:extLst>
          </p:cNvPr>
          <p:cNvSpPr/>
          <p:nvPr/>
        </p:nvSpPr>
        <p:spPr>
          <a:xfrm>
            <a:off x="9127814" y="3182954"/>
            <a:ext cx="13497" cy="13497"/>
          </a:xfrm>
          <a:custGeom>
            <a:avLst/>
            <a:gdLst>
              <a:gd name="connsiteX0" fmla="*/ 13497 w 13497"/>
              <a:gd name="connsiteY0" fmla="*/ 6749 h 13497"/>
              <a:gd name="connsiteX1" fmla="*/ 6749 w 13497"/>
              <a:gd name="connsiteY1" fmla="*/ 13497 h 13497"/>
              <a:gd name="connsiteX2" fmla="*/ 0 w 13497"/>
              <a:gd name="connsiteY2" fmla="*/ 6749 h 13497"/>
              <a:gd name="connsiteX3" fmla="*/ 6749 w 13497"/>
              <a:gd name="connsiteY3" fmla="*/ 0 h 13497"/>
              <a:gd name="connsiteX4" fmla="*/ 13497 w 13497"/>
              <a:gd name="connsiteY4" fmla="*/ 6749 h 13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7" h="13497">
                <a:moveTo>
                  <a:pt x="13497" y="6749"/>
                </a:moveTo>
                <a:cubicBezTo>
                  <a:pt x="13497" y="10476"/>
                  <a:pt x="10476" y="13497"/>
                  <a:pt x="6749" y="13497"/>
                </a:cubicBezTo>
                <a:cubicBezTo>
                  <a:pt x="3021" y="13497"/>
                  <a:pt x="0" y="10476"/>
                  <a:pt x="0" y="6749"/>
                </a:cubicBezTo>
                <a:cubicBezTo>
                  <a:pt x="0" y="3021"/>
                  <a:pt x="3021" y="0"/>
                  <a:pt x="6749" y="0"/>
                </a:cubicBezTo>
                <a:cubicBezTo>
                  <a:pt x="10476" y="0"/>
                  <a:pt x="13497" y="3021"/>
                  <a:pt x="13497" y="6749"/>
                </a:cubicBezTo>
                <a:close/>
              </a:path>
            </a:pathLst>
          </a:custGeom>
          <a:solidFill>
            <a:srgbClr val="37617A"/>
          </a:solidFill>
          <a:ln w="1339" cap="flat">
            <a:noFill/>
            <a:prstDash val="solid"/>
            <a:round/>
          </a:ln>
        </p:spPr>
        <p:txBody>
          <a:bodyPr rtlCol="0" anchor="ctr"/>
          <a:lstStyle/>
          <a:p>
            <a:endParaRPr lang="en-ID"/>
          </a:p>
        </p:txBody>
      </p:sp>
      <p:sp>
        <p:nvSpPr>
          <p:cNvPr id="83" name="Freeform: Shape 82">
            <a:extLst>
              <a:ext uri="{FF2B5EF4-FFF2-40B4-BE49-F238E27FC236}">
                <a16:creationId xmlns:a16="http://schemas.microsoft.com/office/drawing/2014/main" id="{151CF5D5-E715-4AFE-7355-F3C31A3816D6}"/>
              </a:ext>
            </a:extLst>
          </p:cNvPr>
          <p:cNvSpPr/>
          <p:nvPr/>
        </p:nvSpPr>
        <p:spPr>
          <a:xfrm rot="10800000" flipV="1">
            <a:off x="9073825" y="2859020"/>
            <a:ext cx="13497" cy="13497"/>
          </a:xfrm>
          <a:custGeom>
            <a:avLst/>
            <a:gdLst>
              <a:gd name="connsiteX0" fmla="*/ 13553 w 13497"/>
              <a:gd name="connsiteY0" fmla="*/ 6749 h 13497"/>
              <a:gd name="connsiteX1" fmla="*/ 6805 w 13497"/>
              <a:gd name="connsiteY1" fmla="*/ 13497 h 13497"/>
              <a:gd name="connsiteX2" fmla="*/ 56 w 13497"/>
              <a:gd name="connsiteY2" fmla="*/ 6749 h 13497"/>
              <a:gd name="connsiteX3" fmla="*/ 6805 w 13497"/>
              <a:gd name="connsiteY3" fmla="*/ 0 h 13497"/>
              <a:gd name="connsiteX4" fmla="*/ 13553 w 13497"/>
              <a:gd name="connsiteY4" fmla="*/ 6749 h 13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7" h="13497">
                <a:moveTo>
                  <a:pt x="13553" y="6749"/>
                </a:moveTo>
                <a:cubicBezTo>
                  <a:pt x="13553" y="10476"/>
                  <a:pt x="10532" y="13497"/>
                  <a:pt x="6805" y="13497"/>
                </a:cubicBezTo>
                <a:cubicBezTo>
                  <a:pt x="3077" y="13497"/>
                  <a:pt x="56" y="10476"/>
                  <a:pt x="56" y="6749"/>
                </a:cubicBezTo>
                <a:cubicBezTo>
                  <a:pt x="56" y="3021"/>
                  <a:pt x="3077" y="0"/>
                  <a:pt x="6805" y="0"/>
                </a:cubicBezTo>
                <a:cubicBezTo>
                  <a:pt x="10532" y="0"/>
                  <a:pt x="13553" y="3021"/>
                  <a:pt x="13553" y="6749"/>
                </a:cubicBezTo>
                <a:close/>
              </a:path>
            </a:pathLst>
          </a:custGeom>
          <a:solidFill>
            <a:srgbClr val="37617A"/>
          </a:solidFill>
          <a:ln w="1339" cap="flat">
            <a:noFill/>
            <a:prstDash val="solid"/>
            <a:round/>
          </a:ln>
        </p:spPr>
        <p:txBody>
          <a:bodyPr rtlCol="0" anchor="ctr"/>
          <a:lstStyle/>
          <a:p>
            <a:endParaRPr lang="en-ID"/>
          </a:p>
        </p:txBody>
      </p:sp>
      <p:sp>
        <p:nvSpPr>
          <p:cNvPr id="84" name="Freeform: Shape 83">
            <a:extLst>
              <a:ext uri="{FF2B5EF4-FFF2-40B4-BE49-F238E27FC236}">
                <a16:creationId xmlns:a16="http://schemas.microsoft.com/office/drawing/2014/main" id="{0DC1D93E-7730-5C85-0491-084F4605252B}"/>
              </a:ext>
            </a:extLst>
          </p:cNvPr>
          <p:cNvSpPr/>
          <p:nvPr/>
        </p:nvSpPr>
        <p:spPr>
          <a:xfrm>
            <a:off x="9073823" y="3182947"/>
            <a:ext cx="40491" cy="13497"/>
          </a:xfrm>
          <a:custGeom>
            <a:avLst/>
            <a:gdLst>
              <a:gd name="connsiteX0" fmla="*/ 6748 w 40491"/>
              <a:gd name="connsiteY0" fmla="*/ 13497 h 13497"/>
              <a:gd name="connsiteX1" fmla="*/ 33743 w 40491"/>
              <a:gd name="connsiteY1" fmla="*/ 13497 h 13497"/>
              <a:gd name="connsiteX2" fmla="*/ 40491 w 40491"/>
              <a:gd name="connsiteY2" fmla="*/ 6749 h 13497"/>
              <a:gd name="connsiteX3" fmla="*/ 33743 w 40491"/>
              <a:gd name="connsiteY3" fmla="*/ 0 h 13497"/>
              <a:gd name="connsiteX4" fmla="*/ 6748 w 40491"/>
              <a:gd name="connsiteY4" fmla="*/ 0 h 13497"/>
              <a:gd name="connsiteX5" fmla="*/ 0 w 40491"/>
              <a:gd name="connsiteY5" fmla="*/ 6749 h 13497"/>
              <a:gd name="connsiteX6" fmla="*/ 6748 w 40491"/>
              <a:gd name="connsiteY6" fmla="*/ 13497 h 1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91" h="13497">
                <a:moveTo>
                  <a:pt x="6748" y="13497"/>
                </a:moveTo>
                <a:lnTo>
                  <a:pt x="33743" y="13497"/>
                </a:lnTo>
                <a:cubicBezTo>
                  <a:pt x="37467" y="13497"/>
                  <a:pt x="40491" y="10474"/>
                  <a:pt x="40491" y="6749"/>
                </a:cubicBezTo>
                <a:cubicBezTo>
                  <a:pt x="40491" y="3023"/>
                  <a:pt x="37467" y="0"/>
                  <a:pt x="33743" y="0"/>
                </a:cubicBezTo>
                <a:lnTo>
                  <a:pt x="6748" y="0"/>
                </a:lnTo>
                <a:cubicBezTo>
                  <a:pt x="3023" y="0"/>
                  <a:pt x="0" y="3023"/>
                  <a:pt x="0" y="6749"/>
                </a:cubicBezTo>
                <a:cubicBezTo>
                  <a:pt x="0" y="10474"/>
                  <a:pt x="3023" y="13497"/>
                  <a:pt x="6748" y="13497"/>
                </a:cubicBezTo>
                <a:close/>
              </a:path>
            </a:pathLst>
          </a:custGeom>
          <a:solidFill>
            <a:srgbClr val="37617A"/>
          </a:solidFill>
          <a:ln w="2371" cap="flat">
            <a:noFill/>
            <a:prstDash val="solid"/>
            <a:round/>
          </a:ln>
        </p:spPr>
        <p:txBody>
          <a:bodyPr rtlCol="0" anchor="ctr"/>
          <a:lstStyle/>
          <a:p>
            <a:endParaRPr lang="en-ID"/>
          </a:p>
        </p:txBody>
      </p:sp>
      <p:sp>
        <p:nvSpPr>
          <p:cNvPr id="85" name="Freeform: Shape 84">
            <a:extLst>
              <a:ext uri="{FF2B5EF4-FFF2-40B4-BE49-F238E27FC236}">
                <a16:creationId xmlns:a16="http://schemas.microsoft.com/office/drawing/2014/main" id="{AF7C7ACA-5700-9502-753E-AB90868969C0}"/>
              </a:ext>
            </a:extLst>
          </p:cNvPr>
          <p:cNvSpPr/>
          <p:nvPr/>
        </p:nvSpPr>
        <p:spPr>
          <a:xfrm>
            <a:off x="9100823" y="2859012"/>
            <a:ext cx="40491" cy="13497"/>
          </a:xfrm>
          <a:custGeom>
            <a:avLst/>
            <a:gdLst>
              <a:gd name="connsiteX0" fmla="*/ 33743 w 40491"/>
              <a:gd name="connsiteY0" fmla="*/ 0 h 13497"/>
              <a:gd name="connsiteX1" fmla="*/ 6749 w 40491"/>
              <a:gd name="connsiteY1" fmla="*/ 0 h 13497"/>
              <a:gd name="connsiteX2" fmla="*/ 0 w 40491"/>
              <a:gd name="connsiteY2" fmla="*/ 6749 h 13497"/>
              <a:gd name="connsiteX3" fmla="*/ 6749 w 40491"/>
              <a:gd name="connsiteY3" fmla="*/ 13497 h 13497"/>
              <a:gd name="connsiteX4" fmla="*/ 33743 w 40491"/>
              <a:gd name="connsiteY4" fmla="*/ 13497 h 13497"/>
              <a:gd name="connsiteX5" fmla="*/ 40492 w 40491"/>
              <a:gd name="connsiteY5" fmla="*/ 6749 h 13497"/>
              <a:gd name="connsiteX6" fmla="*/ 33743 w 40491"/>
              <a:gd name="connsiteY6" fmla="*/ 0 h 1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491" h="13497">
                <a:moveTo>
                  <a:pt x="33743" y="0"/>
                </a:moveTo>
                <a:lnTo>
                  <a:pt x="6749" y="0"/>
                </a:lnTo>
                <a:cubicBezTo>
                  <a:pt x="3025" y="0"/>
                  <a:pt x="0" y="3023"/>
                  <a:pt x="0" y="6749"/>
                </a:cubicBezTo>
                <a:cubicBezTo>
                  <a:pt x="0" y="10474"/>
                  <a:pt x="3025" y="13497"/>
                  <a:pt x="6749" y="13497"/>
                </a:cubicBezTo>
                <a:lnTo>
                  <a:pt x="33743" y="13497"/>
                </a:lnTo>
                <a:cubicBezTo>
                  <a:pt x="37468" y="13497"/>
                  <a:pt x="40492" y="10474"/>
                  <a:pt x="40492" y="6749"/>
                </a:cubicBezTo>
                <a:cubicBezTo>
                  <a:pt x="40492" y="3023"/>
                  <a:pt x="37468" y="0"/>
                  <a:pt x="33743" y="0"/>
                </a:cubicBezTo>
                <a:close/>
              </a:path>
            </a:pathLst>
          </a:custGeom>
          <a:solidFill>
            <a:srgbClr val="37617A"/>
          </a:solidFill>
          <a:ln w="2371" cap="flat">
            <a:noFill/>
            <a:prstDash val="solid"/>
            <a:round/>
          </a:ln>
        </p:spPr>
        <p:txBody>
          <a:bodyPr rtlCol="0" anchor="ctr"/>
          <a:lstStyle/>
          <a:p>
            <a:endParaRPr lang="en-ID"/>
          </a:p>
        </p:txBody>
      </p:sp>
      <p:sp>
        <p:nvSpPr>
          <p:cNvPr id="86" name="Freeform: Shape 85">
            <a:extLst>
              <a:ext uri="{FF2B5EF4-FFF2-40B4-BE49-F238E27FC236}">
                <a16:creationId xmlns:a16="http://schemas.microsoft.com/office/drawing/2014/main" id="{801BB064-728E-B13E-37D9-DF6FDF847336}"/>
              </a:ext>
            </a:extLst>
          </p:cNvPr>
          <p:cNvSpPr/>
          <p:nvPr/>
        </p:nvSpPr>
        <p:spPr>
          <a:xfrm>
            <a:off x="8918607" y="2832025"/>
            <a:ext cx="94480" cy="128223"/>
          </a:xfrm>
          <a:custGeom>
            <a:avLst/>
            <a:gdLst>
              <a:gd name="connsiteX0" fmla="*/ 52565 w 94480"/>
              <a:gd name="connsiteY0" fmla="*/ 2598 h 128223"/>
              <a:gd name="connsiteX1" fmla="*/ 47241 w 94480"/>
              <a:gd name="connsiteY1" fmla="*/ 0 h 128223"/>
              <a:gd name="connsiteX2" fmla="*/ 41916 w 94480"/>
              <a:gd name="connsiteY2" fmla="*/ 2598 h 128223"/>
              <a:gd name="connsiteX3" fmla="*/ 9509 w 94480"/>
              <a:gd name="connsiteY3" fmla="*/ 52018 h 128223"/>
              <a:gd name="connsiteX4" fmla="*/ 0 w 94480"/>
              <a:gd name="connsiteY4" fmla="*/ 80984 h 128223"/>
              <a:gd name="connsiteX5" fmla="*/ 47241 w 94480"/>
              <a:gd name="connsiteY5" fmla="*/ 128224 h 128223"/>
              <a:gd name="connsiteX6" fmla="*/ 94481 w 94480"/>
              <a:gd name="connsiteY6" fmla="*/ 80984 h 128223"/>
              <a:gd name="connsiteX7" fmla="*/ 84972 w 94480"/>
              <a:gd name="connsiteY7" fmla="*/ 52018 h 128223"/>
              <a:gd name="connsiteX8" fmla="*/ 52565 w 94480"/>
              <a:gd name="connsiteY8" fmla="*/ 2598 h 128223"/>
              <a:gd name="connsiteX9" fmla="*/ 47241 w 94480"/>
              <a:gd name="connsiteY9" fmla="*/ 78223 h 128223"/>
              <a:gd name="connsiteX10" fmla="*/ 37225 w 94480"/>
              <a:gd name="connsiteY10" fmla="*/ 92827 h 128223"/>
              <a:gd name="connsiteX11" fmla="*/ 33743 w 94480"/>
              <a:gd name="connsiteY11" fmla="*/ 101229 h 128223"/>
              <a:gd name="connsiteX12" fmla="*/ 47241 w 94480"/>
              <a:gd name="connsiteY12" fmla="*/ 114727 h 128223"/>
              <a:gd name="connsiteX13" fmla="*/ 60738 w 94480"/>
              <a:gd name="connsiteY13" fmla="*/ 101229 h 128223"/>
              <a:gd name="connsiteX14" fmla="*/ 57255 w 94480"/>
              <a:gd name="connsiteY14" fmla="*/ 92827 h 128223"/>
              <a:gd name="connsiteX15" fmla="*/ 47241 w 94480"/>
              <a:gd name="connsiteY15" fmla="*/ 78223 h 128223"/>
              <a:gd name="connsiteX16" fmla="*/ 74235 w 94480"/>
              <a:gd name="connsiteY16" fmla="*/ 101223 h 128223"/>
              <a:gd name="connsiteX17" fmla="*/ 80984 w 94480"/>
              <a:gd name="connsiteY17" fmla="*/ 80984 h 128223"/>
              <a:gd name="connsiteX18" fmla="*/ 73000 w 94480"/>
              <a:gd name="connsiteY18" fmla="*/ 58241 h 128223"/>
              <a:gd name="connsiteX19" fmla="*/ 47241 w 94480"/>
              <a:gd name="connsiteY19" fmla="*/ 17992 h 128223"/>
              <a:gd name="connsiteX20" fmla="*/ 21481 w 94480"/>
              <a:gd name="connsiteY20" fmla="*/ 58241 h 128223"/>
              <a:gd name="connsiteX21" fmla="*/ 13497 w 94480"/>
              <a:gd name="connsiteY21" fmla="*/ 80984 h 128223"/>
              <a:gd name="connsiteX22" fmla="*/ 20246 w 94480"/>
              <a:gd name="connsiteY22" fmla="*/ 101223 h 128223"/>
              <a:gd name="connsiteX23" fmla="*/ 25510 w 94480"/>
              <a:gd name="connsiteY23" fmla="*/ 86126 h 128223"/>
              <a:gd name="connsiteX24" fmla="*/ 42118 w 94480"/>
              <a:gd name="connsiteY24" fmla="*/ 63093 h 128223"/>
              <a:gd name="connsiteX25" fmla="*/ 47241 w 94480"/>
              <a:gd name="connsiteY25" fmla="*/ 60738 h 128223"/>
              <a:gd name="connsiteX26" fmla="*/ 52363 w 94480"/>
              <a:gd name="connsiteY26" fmla="*/ 63093 h 128223"/>
              <a:gd name="connsiteX27" fmla="*/ 68971 w 94480"/>
              <a:gd name="connsiteY27" fmla="*/ 86126 h 128223"/>
              <a:gd name="connsiteX28" fmla="*/ 74235 w 94480"/>
              <a:gd name="connsiteY28" fmla="*/ 101223 h 12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4480" h="128223">
                <a:moveTo>
                  <a:pt x="52565" y="2598"/>
                </a:moveTo>
                <a:cubicBezTo>
                  <a:pt x="51283" y="958"/>
                  <a:pt x="49319" y="0"/>
                  <a:pt x="47241" y="0"/>
                </a:cubicBezTo>
                <a:cubicBezTo>
                  <a:pt x="45162" y="0"/>
                  <a:pt x="43198" y="958"/>
                  <a:pt x="41916" y="2598"/>
                </a:cubicBezTo>
                <a:cubicBezTo>
                  <a:pt x="41916" y="2598"/>
                  <a:pt x="21663" y="28614"/>
                  <a:pt x="9509" y="52018"/>
                </a:cubicBezTo>
                <a:cubicBezTo>
                  <a:pt x="3806" y="62985"/>
                  <a:pt x="0" y="73520"/>
                  <a:pt x="0" y="80984"/>
                </a:cubicBezTo>
                <a:cubicBezTo>
                  <a:pt x="0" y="107053"/>
                  <a:pt x="21170" y="128224"/>
                  <a:pt x="47241" y="128224"/>
                </a:cubicBezTo>
                <a:cubicBezTo>
                  <a:pt x="73310" y="128224"/>
                  <a:pt x="94481" y="107053"/>
                  <a:pt x="94481" y="80984"/>
                </a:cubicBezTo>
                <a:cubicBezTo>
                  <a:pt x="94481" y="73520"/>
                  <a:pt x="90675" y="62985"/>
                  <a:pt x="84972" y="52018"/>
                </a:cubicBezTo>
                <a:cubicBezTo>
                  <a:pt x="72818" y="28614"/>
                  <a:pt x="52565" y="2598"/>
                  <a:pt x="52565" y="2598"/>
                </a:cubicBezTo>
                <a:close/>
                <a:moveTo>
                  <a:pt x="47241" y="78223"/>
                </a:moveTo>
                <a:cubicBezTo>
                  <a:pt x="44109" y="82266"/>
                  <a:pt x="40161" y="87692"/>
                  <a:pt x="37225" y="92827"/>
                </a:cubicBezTo>
                <a:cubicBezTo>
                  <a:pt x="35376" y="96067"/>
                  <a:pt x="33743" y="99029"/>
                  <a:pt x="33743" y="101229"/>
                </a:cubicBezTo>
                <a:cubicBezTo>
                  <a:pt x="33743" y="108680"/>
                  <a:pt x="39790" y="114727"/>
                  <a:pt x="47241" y="114727"/>
                </a:cubicBezTo>
                <a:cubicBezTo>
                  <a:pt x="54691" y="114727"/>
                  <a:pt x="60738" y="108680"/>
                  <a:pt x="60738" y="101229"/>
                </a:cubicBezTo>
                <a:cubicBezTo>
                  <a:pt x="60738" y="99029"/>
                  <a:pt x="59105" y="96067"/>
                  <a:pt x="57255" y="92827"/>
                </a:cubicBezTo>
                <a:cubicBezTo>
                  <a:pt x="54320" y="87692"/>
                  <a:pt x="50372" y="82266"/>
                  <a:pt x="47241" y="78223"/>
                </a:cubicBezTo>
                <a:close/>
                <a:moveTo>
                  <a:pt x="74235" y="101223"/>
                </a:moveTo>
                <a:cubicBezTo>
                  <a:pt x="78473" y="95581"/>
                  <a:pt x="80984" y="88576"/>
                  <a:pt x="80984" y="80984"/>
                </a:cubicBezTo>
                <a:cubicBezTo>
                  <a:pt x="80984" y="75085"/>
                  <a:pt x="77501" y="66913"/>
                  <a:pt x="73000" y="58241"/>
                </a:cubicBezTo>
                <a:cubicBezTo>
                  <a:pt x="65172" y="43178"/>
                  <a:pt x="53841" y="26995"/>
                  <a:pt x="47241" y="17992"/>
                </a:cubicBezTo>
                <a:cubicBezTo>
                  <a:pt x="40640" y="26995"/>
                  <a:pt x="29309" y="43178"/>
                  <a:pt x="21481" y="58241"/>
                </a:cubicBezTo>
                <a:cubicBezTo>
                  <a:pt x="16980" y="66913"/>
                  <a:pt x="13497" y="75085"/>
                  <a:pt x="13497" y="80984"/>
                </a:cubicBezTo>
                <a:cubicBezTo>
                  <a:pt x="13497" y="88576"/>
                  <a:pt x="16008" y="95581"/>
                  <a:pt x="20246" y="101223"/>
                </a:cubicBezTo>
                <a:cubicBezTo>
                  <a:pt x="20246" y="97349"/>
                  <a:pt x="22257" y="91815"/>
                  <a:pt x="25510" y="86126"/>
                </a:cubicBezTo>
                <a:cubicBezTo>
                  <a:pt x="31739" y="75220"/>
                  <a:pt x="42118" y="63093"/>
                  <a:pt x="42118" y="63093"/>
                </a:cubicBezTo>
                <a:cubicBezTo>
                  <a:pt x="43401" y="61601"/>
                  <a:pt x="45270" y="60738"/>
                  <a:pt x="47241" y="60738"/>
                </a:cubicBezTo>
                <a:cubicBezTo>
                  <a:pt x="49211" y="60738"/>
                  <a:pt x="51080" y="61601"/>
                  <a:pt x="52363" y="63093"/>
                </a:cubicBezTo>
                <a:cubicBezTo>
                  <a:pt x="52363" y="63093"/>
                  <a:pt x="62742" y="75220"/>
                  <a:pt x="68971" y="86126"/>
                </a:cubicBezTo>
                <a:cubicBezTo>
                  <a:pt x="72224" y="91815"/>
                  <a:pt x="74235" y="97349"/>
                  <a:pt x="74235" y="101223"/>
                </a:cubicBezTo>
                <a:close/>
              </a:path>
            </a:pathLst>
          </a:custGeom>
          <a:solidFill>
            <a:srgbClr val="FDB837"/>
          </a:solidFill>
          <a:ln w="6697" cap="flat">
            <a:noFill/>
            <a:prstDash val="solid"/>
            <a:round/>
          </a:ln>
        </p:spPr>
        <p:txBody>
          <a:bodyPr rtlCol="0" anchor="ctr"/>
          <a:lstStyle/>
          <a:p>
            <a:endParaRPr lang="en-ID"/>
          </a:p>
        </p:txBody>
      </p:sp>
      <p:grpSp>
        <p:nvGrpSpPr>
          <p:cNvPr id="87" name="Graphic 13">
            <a:extLst>
              <a:ext uri="{FF2B5EF4-FFF2-40B4-BE49-F238E27FC236}">
                <a16:creationId xmlns:a16="http://schemas.microsoft.com/office/drawing/2014/main" id="{19D05FB6-8A7A-FD2C-3CE2-798165075C75}"/>
              </a:ext>
            </a:extLst>
          </p:cNvPr>
          <p:cNvGrpSpPr/>
          <p:nvPr/>
        </p:nvGrpSpPr>
        <p:grpSpPr>
          <a:xfrm>
            <a:off x="8918607" y="2838774"/>
            <a:ext cx="94480" cy="13497"/>
            <a:chOff x="8918607" y="2838774"/>
            <a:chExt cx="94480" cy="13497"/>
          </a:xfrm>
          <a:solidFill>
            <a:srgbClr val="37617A"/>
          </a:solidFill>
        </p:grpSpPr>
        <p:sp>
          <p:nvSpPr>
            <p:cNvPr id="88" name="Freeform: Shape 87">
              <a:extLst>
                <a:ext uri="{FF2B5EF4-FFF2-40B4-BE49-F238E27FC236}">
                  <a16:creationId xmlns:a16="http://schemas.microsoft.com/office/drawing/2014/main" id="{8419EE31-4C00-7000-793E-8A6381C3614C}"/>
                </a:ext>
              </a:extLst>
            </p:cNvPr>
            <p:cNvSpPr/>
            <p:nvPr/>
          </p:nvSpPr>
          <p:spPr>
            <a:xfrm>
              <a:off x="8918607" y="2838774"/>
              <a:ext cx="13497" cy="13497"/>
            </a:xfrm>
            <a:custGeom>
              <a:avLst/>
              <a:gdLst>
                <a:gd name="connsiteX0" fmla="*/ 13497 w 13497"/>
                <a:gd name="connsiteY0" fmla="*/ 6749 h 13497"/>
                <a:gd name="connsiteX1" fmla="*/ 6749 w 13497"/>
                <a:gd name="connsiteY1" fmla="*/ 13497 h 13497"/>
                <a:gd name="connsiteX2" fmla="*/ 0 w 13497"/>
                <a:gd name="connsiteY2" fmla="*/ 6749 h 13497"/>
                <a:gd name="connsiteX3" fmla="*/ 6749 w 13497"/>
                <a:gd name="connsiteY3" fmla="*/ 0 h 13497"/>
                <a:gd name="connsiteX4" fmla="*/ 13497 w 13497"/>
                <a:gd name="connsiteY4" fmla="*/ 6749 h 13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7" h="13497">
                  <a:moveTo>
                    <a:pt x="13497" y="6749"/>
                  </a:moveTo>
                  <a:cubicBezTo>
                    <a:pt x="13497" y="10476"/>
                    <a:pt x="10476" y="13497"/>
                    <a:pt x="6749" y="13497"/>
                  </a:cubicBezTo>
                  <a:cubicBezTo>
                    <a:pt x="3021" y="13497"/>
                    <a:pt x="0" y="10476"/>
                    <a:pt x="0" y="6749"/>
                  </a:cubicBezTo>
                  <a:cubicBezTo>
                    <a:pt x="0" y="3021"/>
                    <a:pt x="3021" y="0"/>
                    <a:pt x="6749" y="0"/>
                  </a:cubicBezTo>
                  <a:cubicBezTo>
                    <a:pt x="10476" y="0"/>
                    <a:pt x="13497" y="3021"/>
                    <a:pt x="13497" y="6749"/>
                  </a:cubicBezTo>
                  <a:close/>
                </a:path>
              </a:pathLst>
            </a:custGeom>
            <a:solidFill>
              <a:srgbClr val="37617A"/>
            </a:solidFill>
            <a:ln w="1339" cap="flat">
              <a:noFill/>
              <a:prstDash val="solid"/>
              <a:round/>
            </a:ln>
          </p:spPr>
          <p:txBody>
            <a:bodyPr rtlCol="0" anchor="ctr"/>
            <a:lstStyle/>
            <a:p>
              <a:endParaRPr lang="en-ID"/>
            </a:p>
          </p:txBody>
        </p:sp>
        <p:sp>
          <p:nvSpPr>
            <p:cNvPr id="89" name="Freeform: Shape 88">
              <a:extLst>
                <a:ext uri="{FF2B5EF4-FFF2-40B4-BE49-F238E27FC236}">
                  <a16:creationId xmlns:a16="http://schemas.microsoft.com/office/drawing/2014/main" id="{E69B2602-9832-9737-87AB-8AD216947775}"/>
                </a:ext>
              </a:extLst>
            </p:cNvPr>
            <p:cNvSpPr/>
            <p:nvPr/>
          </p:nvSpPr>
          <p:spPr>
            <a:xfrm>
              <a:off x="8999590" y="2838774"/>
              <a:ext cx="13497" cy="13497"/>
            </a:xfrm>
            <a:custGeom>
              <a:avLst/>
              <a:gdLst>
                <a:gd name="connsiteX0" fmla="*/ 13497 w 13497"/>
                <a:gd name="connsiteY0" fmla="*/ 6749 h 13497"/>
                <a:gd name="connsiteX1" fmla="*/ 6749 w 13497"/>
                <a:gd name="connsiteY1" fmla="*/ 13497 h 13497"/>
                <a:gd name="connsiteX2" fmla="*/ 0 w 13497"/>
                <a:gd name="connsiteY2" fmla="*/ 6749 h 13497"/>
                <a:gd name="connsiteX3" fmla="*/ 6749 w 13497"/>
                <a:gd name="connsiteY3" fmla="*/ 0 h 13497"/>
                <a:gd name="connsiteX4" fmla="*/ 13497 w 13497"/>
                <a:gd name="connsiteY4" fmla="*/ 6749 h 13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7" h="13497">
                  <a:moveTo>
                    <a:pt x="13497" y="6749"/>
                  </a:moveTo>
                  <a:cubicBezTo>
                    <a:pt x="13497" y="10476"/>
                    <a:pt x="10476" y="13497"/>
                    <a:pt x="6749" y="13497"/>
                  </a:cubicBezTo>
                  <a:cubicBezTo>
                    <a:pt x="3021" y="13497"/>
                    <a:pt x="0" y="10476"/>
                    <a:pt x="0" y="6749"/>
                  </a:cubicBezTo>
                  <a:cubicBezTo>
                    <a:pt x="0" y="3021"/>
                    <a:pt x="3021" y="0"/>
                    <a:pt x="6749" y="0"/>
                  </a:cubicBezTo>
                  <a:cubicBezTo>
                    <a:pt x="10476" y="0"/>
                    <a:pt x="13497" y="3021"/>
                    <a:pt x="13497" y="6749"/>
                  </a:cubicBezTo>
                  <a:close/>
                </a:path>
              </a:pathLst>
            </a:custGeom>
            <a:solidFill>
              <a:srgbClr val="37617A"/>
            </a:solidFill>
            <a:ln w="1339" cap="flat">
              <a:noFill/>
              <a:prstDash val="solid"/>
              <a:round/>
            </a:ln>
          </p:spPr>
          <p:txBody>
            <a:bodyPr rtlCol="0" anchor="ctr"/>
            <a:lstStyle/>
            <a:p>
              <a:endParaRPr lang="en-ID"/>
            </a:p>
          </p:txBody>
        </p:sp>
      </p:grpSp>
      <p:grpSp>
        <p:nvGrpSpPr>
          <p:cNvPr id="110" name="Graphic 17">
            <a:extLst>
              <a:ext uri="{FF2B5EF4-FFF2-40B4-BE49-F238E27FC236}">
                <a16:creationId xmlns:a16="http://schemas.microsoft.com/office/drawing/2014/main" id="{6EB05978-F64E-E1EE-A2EA-51401B0ACF82}"/>
              </a:ext>
            </a:extLst>
          </p:cNvPr>
          <p:cNvGrpSpPr/>
          <p:nvPr/>
        </p:nvGrpSpPr>
        <p:grpSpPr>
          <a:xfrm>
            <a:off x="5621943" y="4624920"/>
            <a:ext cx="432173" cy="431912"/>
            <a:chOff x="5621943" y="4624920"/>
            <a:chExt cx="432173" cy="431912"/>
          </a:xfrm>
          <a:solidFill>
            <a:srgbClr val="37617A"/>
          </a:solidFill>
        </p:grpSpPr>
        <p:sp>
          <p:nvSpPr>
            <p:cNvPr id="111" name="Freeform: Shape 110">
              <a:extLst>
                <a:ext uri="{FF2B5EF4-FFF2-40B4-BE49-F238E27FC236}">
                  <a16:creationId xmlns:a16="http://schemas.microsoft.com/office/drawing/2014/main" id="{328E9C8A-6AF3-35E1-389C-AA0F40EBF375}"/>
                </a:ext>
              </a:extLst>
            </p:cNvPr>
            <p:cNvSpPr/>
            <p:nvPr/>
          </p:nvSpPr>
          <p:spPr>
            <a:xfrm>
              <a:off x="5621943" y="4624920"/>
              <a:ext cx="432173" cy="431912"/>
            </a:xfrm>
            <a:custGeom>
              <a:avLst/>
              <a:gdLst>
                <a:gd name="connsiteX0" fmla="*/ 426100 w 432173"/>
                <a:gd name="connsiteY0" fmla="*/ 419258 h 431912"/>
                <a:gd name="connsiteX1" fmla="*/ 356085 w 432173"/>
                <a:gd name="connsiteY1" fmla="*/ 419258 h 431912"/>
                <a:gd name="connsiteX2" fmla="*/ 340973 w 432173"/>
                <a:gd name="connsiteY2" fmla="*/ 404146 h 431912"/>
                <a:gd name="connsiteX3" fmla="*/ 313206 w 432173"/>
                <a:gd name="connsiteY3" fmla="*/ 376379 h 431912"/>
                <a:gd name="connsiteX4" fmla="*/ 260926 w 432173"/>
                <a:gd name="connsiteY4" fmla="*/ 376379 h 431912"/>
                <a:gd name="connsiteX5" fmla="*/ 260926 w 432173"/>
                <a:gd name="connsiteY5" fmla="*/ 154825 h 431912"/>
                <a:gd name="connsiteX6" fmla="*/ 280391 w 432173"/>
                <a:gd name="connsiteY6" fmla="*/ 154825 h 431912"/>
                <a:gd name="connsiteX7" fmla="*/ 280391 w 432173"/>
                <a:gd name="connsiteY7" fmla="*/ 194102 h 431912"/>
                <a:gd name="connsiteX8" fmla="*/ 290419 w 432173"/>
                <a:gd name="connsiteY8" fmla="*/ 199234 h 431912"/>
                <a:gd name="connsiteX9" fmla="*/ 352012 w 432173"/>
                <a:gd name="connsiteY9" fmla="*/ 154824 h 431912"/>
                <a:gd name="connsiteX10" fmla="*/ 405103 w 432173"/>
                <a:gd name="connsiteY10" fmla="*/ 154824 h 431912"/>
                <a:gd name="connsiteX11" fmla="*/ 431796 w 432173"/>
                <a:gd name="connsiteY11" fmla="*/ 128132 h 431912"/>
                <a:gd name="connsiteX12" fmla="*/ 431796 w 432173"/>
                <a:gd name="connsiteY12" fmla="*/ 26693 h 431912"/>
                <a:gd name="connsiteX13" fmla="*/ 405103 w 432173"/>
                <a:gd name="connsiteY13" fmla="*/ 0 h 431912"/>
                <a:gd name="connsiteX14" fmla="*/ 382830 w 432173"/>
                <a:gd name="connsiteY14" fmla="*/ 0 h 431912"/>
                <a:gd name="connsiteX15" fmla="*/ 382830 w 432173"/>
                <a:gd name="connsiteY15" fmla="*/ 12654 h 431912"/>
                <a:gd name="connsiteX16" fmla="*/ 405103 w 432173"/>
                <a:gd name="connsiteY16" fmla="*/ 12654 h 431912"/>
                <a:gd name="connsiteX17" fmla="*/ 419142 w 432173"/>
                <a:gd name="connsiteY17" fmla="*/ 26693 h 431912"/>
                <a:gd name="connsiteX18" fmla="*/ 419142 w 432173"/>
                <a:gd name="connsiteY18" fmla="*/ 128133 h 431912"/>
                <a:gd name="connsiteX19" fmla="*/ 405103 w 432173"/>
                <a:gd name="connsiteY19" fmla="*/ 142172 h 431912"/>
                <a:gd name="connsiteX20" fmla="*/ 349970 w 432173"/>
                <a:gd name="connsiteY20" fmla="*/ 142172 h 431912"/>
                <a:gd name="connsiteX21" fmla="*/ 346269 w 432173"/>
                <a:gd name="connsiteY21" fmla="*/ 143367 h 431912"/>
                <a:gd name="connsiteX22" fmla="*/ 293045 w 432173"/>
                <a:gd name="connsiteY22" fmla="*/ 181741 h 431912"/>
                <a:gd name="connsiteX23" fmla="*/ 293045 w 432173"/>
                <a:gd name="connsiteY23" fmla="*/ 148499 h 431912"/>
                <a:gd name="connsiteX24" fmla="*/ 286719 w 432173"/>
                <a:gd name="connsiteY24" fmla="*/ 142172 h 431912"/>
                <a:gd name="connsiteX25" fmla="*/ 250580 w 432173"/>
                <a:gd name="connsiteY25" fmla="*/ 142172 h 431912"/>
                <a:gd name="connsiteX26" fmla="*/ 236541 w 432173"/>
                <a:gd name="connsiteY26" fmla="*/ 128134 h 431912"/>
                <a:gd name="connsiteX27" fmla="*/ 236541 w 432173"/>
                <a:gd name="connsiteY27" fmla="*/ 26693 h 431912"/>
                <a:gd name="connsiteX28" fmla="*/ 250580 w 432173"/>
                <a:gd name="connsiteY28" fmla="*/ 12654 h 431912"/>
                <a:gd name="connsiteX29" fmla="*/ 349118 w 432173"/>
                <a:gd name="connsiteY29" fmla="*/ 12654 h 431912"/>
                <a:gd name="connsiteX30" fmla="*/ 349118 w 432173"/>
                <a:gd name="connsiteY30" fmla="*/ 0 h 431912"/>
                <a:gd name="connsiteX31" fmla="*/ 250580 w 432173"/>
                <a:gd name="connsiteY31" fmla="*/ 0 h 431912"/>
                <a:gd name="connsiteX32" fmla="*/ 223887 w 432173"/>
                <a:gd name="connsiteY32" fmla="*/ 26693 h 431912"/>
                <a:gd name="connsiteX33" fmla="*/ 223887 w 432173"/>
                <a:gd name="connsiteY33" fmla="*/ 59023 h 431912"/>
                <a:gd name="connsiteX34" fmla="*/ 130695 w 432173"/>
                <a:gd name="connsiteY34" fmla="*/ 44855 h 431912"/>
                <a:gd name="connsiteX35" fmla="*/ 466 w 432173"/>
                <a:gd name="connsiteY35" fmla="*/ 94027 h 431912"/>
                <a:gd name="connsiteX36" fmla="*/ 466 w 432173"/>
                <a:gd name="connsiteY36" fmla="*/ 94048 h 431912"/>
                <a:gd name="connsiteX37" fmla="*/ 376 w 432173"/>
                <a:gd name="connsiteY37" fmla="*/ 138081 h 431912"/>
                <a:gd name="connsiteX38" fmla="*/ 376 w 432173"/>
                <a:gd name="connsiteY38" fmla="*/ 138183 h 431912"/>
                <a:gd name="connsiteX39" fmla="*/ 4 w 432173"/>
                <a:gd name="connsiteY39" fmla="*/ 321402 h 431912"/>
                <a:gd name="connsiteX40" fmla="*/ 12658 w 432173"/>
                <a:gd name="connsiteY40" fmla="*/ 321427 h 431912"/>
                <a:gd name="connsiteX41" fmla="*/ 13009 w 432173"/>
                <a:gd name="connsiteY41" fmla="*/ 148834 h 431912"/>
                <a:gd name="connsiteX42" fmla="*/ 31887 w 432173"/>
                <a:gd name="connsiteY42" fmla="*/ 156734 h 431912"/>
                <a:gd name="connsiteX43" fmla="*/ 130696 w 432173"/>
                <a:gd name="connsiteY43" fmla="*/ 171176 h 431912"/>
                <a:gd name="connsiteX44" fmla="*/ 229505 w 432173"/>
                <a:gd name="connsiteY44" fmla="*/ 156734 h 431912"/>
                <a:gd name="connsiteX45" fmla="*/ 240086 w 432173"/>
                <a:gd name="connsiteY45" fmla="*/ 152673 h 431912"/>
                <a:gd name="connsiteX46" fmla="*/ 248273 w 432173"/>
                <a:gd name="connsiteY46" fmla="*/ 154719 h 431912"/>
                <a:gd name="connsiteX47" fmla="*/ 248273 w 432173"/>
                <a:gd name="connsiteY47" fmla="*/ 382706 h 431912"/>
                <a:gd name="connsiteX48" fmla="*/ 215960 w 432173"/>
                <a:gd name="connsiteY48" fmla="*/ 407043 h 431912"/>
                <a:gd name="connsiteX49" fmla="*/ 190628 w 432173"/>
                <a:gd name="connsiteY49" fmla="*/ 413719 h 431912"/>
                <a:gd name="connsiteX50" fmla="*/ 190628 w 432173"/>
                <a:gd name="connsiteY50" fmla="*/ 363998 h 431912"/>
                <a:gd name="connsiteX51" fmla="*/ 130406 w 432173"/>
                <a:gd name="connsiteY51" fmla="*/ 303777 h 431912"/>
                <a:gd name="connsiteX52" fmla="*/ 70185 w 432173"/>
                <a:gd name="connsiteY52" fmla="*/ 363998 h 431912"/>
                <a:gd name="connsiteX53" fmla="*/ 70185 w 432173"/>
                <a:gd name="connsiteY53" fmla="*/ 413797 h 431912"/>
                <a:gd name="connsiteX54" fmla="*/ 44632 w 432173"/>
                <a:gd name="connsiteY54" fmla="*/ 407048 h 431912"/>
                <a:gd name="connsiteX55" fmla="*/ 12658 w 432173"/>
                <a:gd name="connsiteY55" fmla="*/ 382709 h 431912"/>
                <a:gd name="connsiteX56" fmla="*/ 12658 w 432173"/>
                <a:gd name="connsiteY56" fmla="*/ 357594 h 431912"/>
                <a:gd name="connsiteX57" fmla="*/ 4 w 432173"/>
                <a:gd name="connsiteY57" fmla="*/ 357568 h 431912"/>
                <a:gd name="connsiteX58" fmla="*/ 4 w 432173"/>
                <a:gd name="connsiteY58" fmla="*/ 382706 h 431912"/>
                <a:gd name="connsiteX59" fmla="*/ 43389 w 432173"/>
                <a:gd name="connsiteY59" fmla="*/ 419947 h 431912"/>
                <a:gd name="connsiteX60" fmla="*/ 130113 w 432173"/>
                <a:gd name="connsiteY60" fmla="*/ 431912 h 431912"/>
                <a:gd name="connsiteX61" fmla="*/ 214833 w 432173"/>
                <a:gd name="connsiteY61" fmla="*/ 420715 h 431912"/>
                <a:gd name="connsiteX62" fmla="*/ 259986 w 432173"/>
                <a:gd name="connsiteY62" fmla="*/ 389033 h 431912"/>
                <a:gd name="connsiteX63" fmla="*/ 313205 w 432173"/>
                <a:gd name="connsiteY63" fmla="*/ 389033 h 431912"/>
                <a:gd name="connsiteX64" fmla="*/ 328318 w 432173"/>
                <a:gd name="connsiteY64" fmla="*/ 404146 h 431912"/>
                <a:gd name="connsiteX65" fmla="*/ 356084 w 432173"/>
                <a:gd name="connsiteY65" fmla="*/ 431912 h 431912"/>
                <a:gd name="connsiteX66" fmla="*/ 426099 w 432173"/>
                <a:gd name="connsiteY66" fmla="*/ 431912 h 431912"/>
                <a:gd name="connsiteX67" fmla="*/ 426100 w 432173"/>
                <a:gd name="connsiteY67" fmla="*/ 419258 h 431912"/>
                <a:gd name="connsiteX68" fmla="*/ 82838 w 432173"/>
                <a:gd name="connsiteY68" fmla="*/ 415968 h 431912"/>
                <a:gd name="connsiteX69" fmla="*/ 82838 w 432173"/>
                <a:gd name="connsiteY69" fmla="*/ 363998 h 431912"/>
                <a:gd name="connsiteX70" fmla="*/ 130406 w 432173"/>
                <a:gd name="connsiteY70" fmla="*/ 316430 h 431912"/>
                <a:gd name="connsiteX71" fmla="*/ 177974 w 432173"/>
                <a:gd name="connsiteY71" fmla="*/ 363998 h 431912"/>
                <a:gd name="connsiteX72" fmla="*/ 177974 w 432173"/>
                <a:gd name="connsiteY72" fmla="*/ 415898 h 431912"/>
                <a:gd name="connsiteX73" fmla="*/ 130113 w 432173"/>
                <a:gd name="connsiteY73" fmla="*/ 419258 h 431912"/>
                <a:gd name="connsiteX74" fmla="*/ 82838 w 432173"/>
                <a:gd name="connsiteY74" fmla="*/ 415968 h 431912"/>
                <a:gd name="connsiteX75" fmla="*/ 45152 w 432173"/>
                <a:gd name="connsiteY75" fmla="*/ 69719 h 431912"/>
                <a:gd name="connsiteX76" fmla="*/ 130696 w 432173"/>
                <a:gd name="connsiteY76" fmla="*/ 57508 h 431912"/>
                <a:gd name="connsiteX77" fmla="*/ 223887 w 432173"/>
                <a:gd name="connsiteY77" fmla="*/ 72638 h 431912"/>
                <a:gd name="connsiteX78" fmla="*/ 223887 w 432173"/>
                <a:gd name="connsiteY78" fmla="*/ 115482 h 431912"/>
                <a:gd name="connsiteX79" fmla="*/ 130696 w 432173"/>
                <a:gd name="connsiteY79" fmla="*/ 130613 h 431912"/>
                <a:gd name="connsiteX80" fmla="*/ 45152 w 432173"/>
                <a:gd name="connsiteY80" fmla="*/ 118402 h 431912"/>
                <a:gd name="connsiteX81" fmla="*/ 13119 w 432173"/>
                <a:gd name="connsiteY81" fmla="*/ 94061 h 431912"/>
                <a:gd name="connsiteX82" fmla="*/ 45152 w 432173"/>
                <a:gd name="connsiteY82" fmla="*/ 69719 h 431912"/>
                <a:gd name="connsiteX83" fmla="*/ 130695 w 432173"/>
                <a:gd name="connsiteY83" fmla="*/ 158523 h 431912"/>
                <a:gd name="connsiteX84" fmla="*/ 36024 w 432173"/>
                <a:gd name="connsiteY84" fmla="*/ 144777 h 431912"/>
                <a:gd name="connsiteX85" fmla="*/ 13037 w 432173"/>
                <a:gd name="connsiteY85" fmla="*/ 134455 h 431912"/>
                <a:gd name="connsiteX86" fmla="*/ 13074 w 432173"/>
                <a:gd name="connsiteY86" fmla="*/ 116156 h 431912"/>
                <a:gd name="connsiteX87" fmla="*/ 130695 w 432173"/>
                <a:gd name="connsiteY87" fmla="*/ 143267 h 431912"/>
                <a:gd name="connsiteX88" fmla="*/ 223911 w 432173"/>
                <a:gd name="connsiteY88" fmla="*/ 129090 h 431912"/>
                <a:gd name="connsiteX89" fmla="*/ 228804 w 432173"/>
                <a:gd name="connsiteY89" fmla="*/ 143542 h 431912"/>
                <a:gd name="connsiteX90" fmla="*/ 225366 w 432173"/>
                <a:gd name="connsiteY90" fmla="*/ 144777 h 431912"/>
                <a:gd name="connsiteX91" fmla="*/ 130695 w 432173"/>
                <a:gd name="connsiteY91" fmla="*/ 158523 h 43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32173" h="431912">
                  <a:moveTo>
                    <a:pt x="426100" y="419258"/>
                  </a:moveTo>
                  <a:lnTo>
                    <a:pt x="356085" y="419258"/>
                  </a:lnTo>
                  <a:cubicBezTo>
                    <a:pt x="347752" y="419258"/>
                    <a:pt x="340973" y="412479"/>
                    <a:pt x="340973" y="404146"/>
                  </a:cubicBezTo>
                  <a:cubicBezTo>
                    <a:pt x="340973" y="388836"/>
                    <a:pt x="328516" y="376379"/>
                    <a:pt x="313206" y="376379"/>
                  </a:cubicBezTo>
                  <a:lnTo>
                    <a:pt x="260926" y="376379"/>
                  </a:lnTo>
                  <a:lnTo>
                    <a:pt x="260926" y="154825"/>
                  </a:lnTo>
                  <a:lnTo>
                    <a:pt x="280391" y="154825"/>
                  </a:lnTo>
                  <a:lnTo>
                    <a:pt x="280391" y="194102"/>
                  </a:lnTo>
                  <a:cubicBezTo>
                    <a:pt x="280391" y="199156"/>
                    <a:pt x="286278" y="202218"/>
                    <a:pt x="290419" y="199234"/>
                  </a:cubicBezTo>
                  <a:lnTo>
                    <a:pt x="352012" y="154824"/>
                  </a:lnTo>
                  <a:lnTo>
                    <a:pt x="405103" y="154824"/>
                  </a:lnTo>
                  <a:cubicBezTo>
                    <a:pt x="419821" y="154824"/>
                    <a:pt x="431796" y="142851"/>
                    <a:pt x="431796" y="128132"/>
                  </a:cubicBezTo>
                  <a:lnTo>
                    <a:pt x="431796" y="26693"/>
                  </a:lnTo>
                  <a:cubicBezTo>
                    <a:pt x="431796" y="11975"/>
                    <a:pt x="419822" y="0"/>
                    <a:pt x="405103" y="0"/>
                  </a:cubicBezTo>
                  <a:lnTo>
                    <a:pt x="382830" y="0"/>
                  </a:lnTo>
                  <a:cubicBezTo>
                    <a:pt x="374912" y="0"/>
                    <a:pt x="374552" y="12654"/>
                    <a:pt x="382830" y="12654"/>
                  </a:cubicBezTo>
                  <a:lnTo>
                    <a:pt x="405103" y="12654"/>
                  </a:lnTo>
                  <a:cubicBezTo>
                    <a:pt x="412844" y="12654"/>
                    <a:pt x="419142" y="18951"/>
                    <a:pt x="419142" y="26693"/>
                  </a:cubicBezTo>
                  <a:lnTo>
                    <a:pt x="419142" y="128133"/>
                  </a:lnTo>
                  <a:cubicBezTo>
                    <a:pt x="419142" y="135873"/>
                    <a:pt x="412844" y="142172"/>
                    <a:pt x="405103" y="142172"/>
                  </a:cubicBezTo>
                  <a:lnTo>
                    <a:pt x="349970" y="142172"/>
                  </a:lnTo>
                  <a:cubicBezTo>
                    <a:pt x="348642" y="142172"/>
                    <a:pt x="347347" y="142590"/>
                    <a:pt x="346269" y="143367"/>
                  </a:cubicBezTo>
                  <a:lnTo>
                    <a:pt x="293045" y="181741"/>
                  </a:lnTo>
                  <a:lnTo>
                    <a:pt x="293045" y="148499"/>
                  </a:lnTo>
                  <a:cubicBezTo>
                    <a:pt x="293045" y="145005"/>
                    <a:pt x="290214" y="142172"/>
                    <a:pt x="286719" y="142172"/>
                  </a:cubicBezTo>
                  <a:lnTo>
                    <a:pt x="250580" y="142172"/>
                  </a:lnTo>
                  <a:cubicBezTo>
                    <a:pt x="242839" y="142172"/>
                    <a:pt x="236541" y="135875"/>
                    <a:pt x="236541" y="128134"/>
                  </a:cubicBezTo>
                  <a:lnTo>
                    <a:pt x="236541" y="26693"/>
                  </a:lnTo>
                  <a:cubicBezTo>
                    <a:pt x="236541" y="18952"/>
                    <a:pt x="242839" y="12654"/>
                    <a:pt x="250580" y="12654"/>
                  </a:cubicBezTo>
                  <a:lnTo>
                    <a:pt x="349118" y="12654"/>
                  </a:lnTo>
                  <a:cubicBezTo>
                    <a:pt x="357036" y="12654"/>
                    <a:pt x="357396" y="0"/>
                    <a:pt x="349118" y="0"/>
                  </a:cubicBezTo>
                  <a:lnTo>
                    <a:pt x="250580" y="0"/>
                  </a:lnTo>
                  <a:cubicBezTo>
                    <a:pt x="235862" y="0"/>
                    <a:pt x="223887" y="11974"/>
                    <a:pt x="223887" y="26693"/>
                  </a:cubicBezTo>
                  <a:lnTo>
                    <a:pt x="223887" y="59023"/>
                  </a:lnTo>
                  <a:cubicBezTo>
                    <a:pt x="199757" y="49966"/>
                    <a:pt x="166497" y="44855"/>
                    <a:pt x="130695" y="44855"/>
                  </a:cubicBezTo>
                  <a:cubicBezTo>
                    <a:pt x="67586" y="44855"/>
                    <a:pt x="515" y="62088"/>
                    <a:pt x="466" y="94027"/>
                  </a:cubicBezTo>
                  <a:cubicBezTo>
                    <a:pt x="466" y="94035"/>
                    <a:pt x="466" y="94041"/>
                    <a:pt x="466" y="94048"/>
                  </a:cubicBezTo>
                  <a:lnTo>
                    <a:pt x="376" y="138081"/>
                  </a:lnTo>
                  <a:cubicBezTo>
                    <a:pt x="377" y="138115"/>
                    <a:pt x="375" y="138149"/>
                    <a:pt x="376" y="138183"/>
                  </a:cubicBezTo>
                  <a:lnTo>
                    <a:pt x="4" y="321402"/>
                  </a:lnTo>
                  <a:cubicBezTo>
                    <a:pt x="-13" y="329670"/>
                    <a:pt x="12641" y="329696"/>
                    <a:pt x="12658" y="321427"/>
                  </a:cubicBezTo>
                  <a:lnTo>
                    <a:pt x="13009" y="148834"/>
                  </a:lnTo>
                  <a:cubicBezTo>
                    <a:pt x="18728" y="151722"/>
                    <a:pt x="25042" y="154366"/>
                    <a:pt x="31887" y="156734"/>
                  </a:cubicBezTo>
                  <a:cubicBezTo>
                    <a:pt x="58797" y="166047"/>
                    <a:pt x="93889" y="171176"/>
                    <a:pt x="130696" y="171176"/>
                  </a:cubicBezTo>
                  <a:cubicBezTo>
                    <a:pt x="167504" y="171176"/>
                    <a:pt x="202595" y="166047"/>
                    <a:pt x="229505" y="156734"/>
                  </a:cubicBezTo>
                  <a:cubicBezTo>
                    <a:pt x="233178" y="155464"/>
                    <a:pt x="236720" y="154101"/>
                    <a:pt x="240086" y="152673"/>
                  </a:cubicBezTo>
                  <a:cubicBezTo>
                    <a:pt x="242636" y="153767"/>
                    <a:pt x="245389" y="154471"/>
                    <a:pt x="248273" y="154719"/>
                  </a:cubicBezTo>
                  <a:lnTo>
                    <a:pt x="248273" y="382706"/>
                  </a:lnTo>
                  <a:cubicBezTo>
                    <a:pt x="248273" y="390988"/>
                    <a:pt x="236193" y="400086"/>
                    <a:pt x="215960" y="407043"/>
                  </a:cubicBezTo>
                  <a:cubicBezTo>
                    <a:pt x="208299" y="409678"/>
                    <a:pt x="199774" y="411906"/>
                    <a:pt x="190628" y="413719"/>
                  </a:cubicBezTo>
                  <a:lnTo>
                    <a:pt x="190628" y="363998"/>
                  </a:lnTo>
                  <a:cubicBezTo>
                    <a:pt x="190628" y="330791"/>
                    <a:pt x="163613" y="303777"/>
                    <a:pt x="130406" y="303777"/>
                  </a:cubicBezTo>
                  <a:cubicBezTo>
                    <a:pt x="97200" y="303777"/>
                    <a:pt x="70185" y="330791"/>
                    <a:pt x="70185" y="363998"/>
                  </a:cubicBezTo>
                  <a:lnTo>
                    <a:pt x="70185" y="413797"/>
                  </a:lnTo>
                  <a:cubicBezTo>
                    <a:pt x="60940" y="411972"/>
                    <a:pt x="52338" y="409719"/>
                    <a:pt x="44632" y="407048"/>
                  </a:cubicBezTo>
                  <a:cubicBezTo>
                    <a:pt x="24610" y="400110"/>
                    <a:pt x="12658" y="391010"/>
                    <a:pt x="12658" y="382709"/>
                  </a:cubicBezTo>
                  <a:cubicBezTo>
                    <a:pt x="12660" y="379283"/>
                    <a:pt x="12648" y="362539"/>
                    <a:pt x="12658" y="357594"/>
                  </a:cubicBezTo>
                  <a:cubicBezTo>
                    <a:pt x="12675" y="349325"/>
                    <a:pt x="21" y="349300"/>
                    <a:pt x="4" y="357568"/>
                  </a:cubicBezTo>
                  <a:cubicBezTo>
                    <a:pt x="-6" y="362525"/>
                    <a:pt x="6" y="379281"/>
                    <a:pt x="4" y="382706"/>
                  </a:cubicBezTo>
                  <a:cubicBezTo>
                    <a:pt x="4" y="403946"/>
                    <a:pt x="26839" y="414560"/>
                    <a:pt x="43389" y="419947"/>
                  </a:cubicBezTo>
                  <a:cubicBezTo>
                    <a:pt x="71098" y="428966"/>
                    <a:pt x="101108" y="431912"/>
                    <a:pt x="130113" y="431912"/>
                  </a:cubicBezTo>
                  <a:cubicBezTo>
                    <a:pt x="158466" y="431912"/>
                    <a:pt x="187634" y="429159"/>
                    <a:pt x="214833" y="420715"/>
                  </a:cubicBezTo>
                  <a:cubicBezTo>
                    <a:pt x="230909" y="415724"/>
                    <a:pt x="254530" y="407227"/>
                    <a:pt x="259986" y="389033"/>
                  </a:cubicBezTo>
                  <a:lnTo>
                    <a:pt x="313205" y="389033"/>
                  </a:lnTo>
                  <a:cubicBezTo>
                    <a:pt x="321538" y="389033"/>
                    <a:pt x="328318" y="395813"/>
                    <a:pt x="328318" y="404146"/>
                  </a:cubicBezTo>
                  <a:cubicBezTo>
                    <a:pt x="328318" y="419456"/>
                    <a:pt x="340774" y="431912"/>
                    <a:pt x="356084" y="431912"/>
                  </a:cubicBezTo>
                  <a:lnTo>
                    <a:pt x="426099" y="431912"/>
                  </a:lnTo>
                  <a:cubicBezTo>
                    <a:pt x="434017" y="431912"/>
                    <a:pt x="434378" y="419258"/>
                    <a:pt x="426100" y="419258"/>
                  </a:cubicBezTo>
                  <a:close/>
                  <a:moveTo>
                    <a:pt x="82838" y="415968"/>
                  </a:moveTo>
                  <a:lnTo>
                    <a:pt x="82838" y="363998"/>
                  </a:lnTo>
                  <a:cubicBezTo>
                    <a:pt x="82838" y="337769"/>
                    <a:pt x="104177" y="316430"/>
                    <a:pt x="130406" y="316430"/>
                  </a:cubicBezTo>
                  <a:cubicBezTo>
                    <a:pt x="156635" y="316430"/>
                    <a:pt x="177974" y="337769"/>
                    <a:pt x="177974" y="363998"/>
                  </a:cubicBezTo>
                  <a:lnTo>
                    <a:pt x="177974" y="415898"/>
                  </a:lnTo>
                  <a:cubicBezTo>
                    <a:pt x="163052" y="418096"/>
                    <a:pt x="146849" y="419258"/>
                    <a:pt x="130113" y="419258"/>
                  </a:cubicBezTo>
                  <a:cubicBezTo>
                    <a:pt x="113571" y="419258"/>
                    <a:pt x="97571" y="418122"/>
                    <a:pt x="82838" y="415968"/>
                  </a:cubicBezTo>
                  <a:close/>
                  <a:moveTo>
                    <a:pt x="45152" y="69719"/>
                  </a:moveTo>
                  <a:cubicBezTo>
                    <a:pt x="67906" y="61845"/>
                    <a:pt x="98286" y="57508"/>
                    <a:pt x="130696" y="57508"/>
                  </a:cubicBezTo>
                  <a:cubicBezTo>
                    <a:pt x="166836" y="57508"/>
                    <a:pt x="201232" y="63130"/>
                    <a:pt x="223887" y="72638"/>
                  </a:cubicBezTo>
                  <a:lnTo>
                    <a:pt x="223887" y="115482"/>
                  </a:lnTo>
                  <a:cubicBezTo>
                    <a:pt x="201233" y="124990"/>
                    <a:pt x="166837" y="130613"/>
                    <a:pt x="130696" y="130613"/>
                  </a:cubicBezTo>
                  <a:cubicBezTo>
                    <a:pt x="98287" y="130613"/>
                    <a:pt x="67906" y="126276"/>
                    <a:pt x="45152" y="118402"/>
                  </a:cubicBezTo>
                  <a:cubicBezTo>
                    <a:pt x="25095" y="111460"/>
                    <a:pt x="13119" y="102361"/>
                    <a:pt x="13119" y="94061"/>
                  </a:cubicBezTo>
                  <a:cubicBezTo>
                    <a:pt x="13119" y="85761"/>
                    <a:pt x="25094" y="76661"/>
                    <a:pt x="45152" y="69719"/>
                  </a:cubicBezTo>
                  <a:close/>
                  <a:moveTo>
                    <a:pt x="130695" y="158523"/>
                  </a:moveTo>
                  <a:cubicBezTo>
                    <a:pt x="95260" y="158523"/>
                    <a:pt x="61638" y="153641"/>
                    <a:pt x="36024" y="144777"/>
                  </a:cubicBezTo>
                  <a:cubicBezTo>
                    <a:pt x="27308" y="141761"/>
                    <a:pt x="19595" y="138295"/>
                    <a:pt x="13037" y="134455"/>
                  </a:cubicBezTo>
                  <a:lnTo>
                    <a:pt x="13074" y="116156"/>
                  </a:lnTo>
                  <a:cubicBezTo>
                    <a:pt x="35450" y="133891"/>
                    <a:pt x="84148" y="143267"/>
                    <a:pt x="130695" y="143267"/>
                  </a:cubicBezTo>
                  <a:cubicBezTo>
                    <a:pt x="166509" y="143267"/>
                    <a:pt x="199779" y="138153"/>
                    <a:pt x="223911" y="129090"/>
                  </a:cubicBezTo>
                  <a:cubicBezTo>
                    <a:pt x="224102" y="134460"/>
                    <a:pt x="225885" y="139429"/>
                    <a:pt x="228804" y="143542"/>
                  </a:cubicBezTo>
                  <a:cubicBezTo>
                    <a:pt x="227672" y="143963"/>
                    <a:pt x="226528" y="144375"/>
                    <a:pt x="225366" y="144777"/>
                  </a:cubicBezTo>
                  <a:cubicBezTo>
                    <a:pt x="199753" y="153640"/>
                    <a:pt x="166132" y="158523"/>
                    <a:pt x="130695" y="158523"/>
                  </a:cubicBezTo>
                  <a:close/>
                </a:path>
              </a:pathLst>
            </a:custGeom>
            <a:solidFill>
              <a:srgbClr val="37617A"/>
            </a:solidFill>
            <a:ln w="837"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A60D3261-55A6-CA0D-F15E-7ACE279E1A63}"/>
                </a:ext>
              </a:extLst>
            </p:cNvPr>
            <p:cNvSpPr/>
            <p:nvPr/>
          </p:nvSpPr>
          <p:spPr>
            <a:xfrm>
              <a:off x="5889195" y="4675068"/>
              <a:ext cx="121429" cy="12653"/>
            </a:xfrm>
            <a:custGeom>
              <a:avLst/>
              <a:gdLst>
                <a:gd name="connsiteX0" fmla="*/ 121429 w 121429"/>
                <a:gd name="connsiteY0" fmla="*/ 6327 h 12653"/>
                <a:gd name="connsiteX1" fmla="*/ 115102 w 121429"/>
                <a:gd name="connsiteY1" fmla="*/ 0 h 12653"/>
                <a:gd name="connsiteX2" fmla="*/ 6074 w 121429"/>
                <a:gd name="connsiteY2" fmla="*/ 0 h 12653"/>
                <a:gd name="connsiteX3" fmla="*/ 6074 w 121429"/>
                <a:gd name="connsiteY3" fmla="*/ 12654 h 12653"/>
                <a:gd name="connsiteX4" fmla="*/ 115102 w 121429"/>
                <a:gd name="connsiteY4" fmla="*/ 12654 h 12653"/>
                <a:gd name="connsiteX5" fmla="*/ 121429 w 121429"/>
                <a:gd name="connsiteY5" fmla="*/ 6327 h 1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29" h="12653">
                  <a:moveTo>
                    <a:pt x="121429" y="6327"/>
                  </a:moveTo>
                  <a:cubicBezTo>
                    <a:pt x="121429" y="2833"/>
                    <a:pt x="118597" y="0"/>
                    <a:pt x="115102" y="0"/>
                  </a:cubicBezTo>
                  <a:lnTo>
                    <a:pt x="6074" y="0"/>
                  </a:lnTo>
                  <a:cubicBezTo>
                    <a:pt x="-1844" y="0"/>
                    <a:pt x="-2204" y="12654"/>
                    <a:pt x="6074" y="12654"/>
                  </a:cubicBezTo>
                  <a:lnTo>
                    <a:pt x="115102" y="12654"/>
                  </a:lnTo>
                  <a:cubicBezTo>
                    <a:pt x="118597" y="12654"/>
                    <a:pt x="121429" y="9821"/>
                    <a:pt x="121429" y="6327"/>
                  </a:cubicBezTo>
                  <a:close/>
                </a:path>
              </a:pathLst>
            </a:custGeom>
            <a:solidFill>
              <a:srgbClr val="FDB837"/>
            </a:solidFill>
            <a:ln w="837"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1CEBD6ED-3C09-2ABA-597B-6AABF76FAE0E}"/>
                </a:ext>
              </a:extLst>
            </p:cNvPr>
            <p:cNvSpPr/>
            <p:nvPr/>
          </p:nvSpPr>
          <p:spPr>
            <a:xfrm>
              <a:off x="5889195" y="4716763"/>
              <a:ext cx="71872" cy="12653"/>
            </a:xfrm>
            <a:custGeom>
              <a:avLst/>
              <a:gdLst>
                <a:gd name="connsiteX0" fmla="*/ 6074 w 71872"/>
                <a:gd name="connsiteY0" fmla="*/ 0 h 12653"/>
                <a:gd name="connsiteX1" fmla="*/ 6074 w 71872"/>
                <a:gd name="connsiteY1" fmla="*/ 12654 h 12653"/>
                <a:gd name="connsiteX2" fmla="*/ 65799 w 71872"/>
                <a:gd name="connsiteY2" fmla="*/ 12654 h 12653"/>
                <a:gd name="connsiteX3" fmla="*/ 65799 w 71872"/>
                <a:gd name="connsiteY3" fmla="*/ 0 h 12653"/>
              </a:gdLst>
              <a:ahLst/>
              <a:cxnLst>
                <a:cxn ang="0">
                  <a:pos x="connsiteX0" y="connsiteY0"/>
                </a:cxn>
                <a:cxn ang="0">
                  <a:pos x="connsiteX1" y="connsiteY1"/>
                </a:cxn>
                <a:cxn ang="0">
                  <a:pos x="connsiteX2" y="connsiteY2"/>
                </a:cxn>
                <a:cxn ang="0">
                  <a:pos x="connsiteX3" y="connsiteY3"/>
                </a:cxn>
              </a:cxnLst>
              <a:rect l="l" t="t" r="r" b="b"/>
              <a:pathLst>
                <a:path w="71872" h="12653">
                  <a:moveTo>
                    <a:pt x="6074" y="0"/>
                  </a:moveTo>
                  <a:cubicBezTo>
                    <a:pt x="-1844" y="0"/>
                    <a:pt x="-2204" y="12654"/>
                    <a:pt x="6074" y="12654"/>
                  </a:cubicBezTo>
                  <a:lnTo>
                    <a:pt x="65799" y="12654"/>
                  </a:lnTo>
                  <a:cubicBezTo>
                    <a:pt x="73717" y="12654"/>
                    <a:pt x="74077" y="0"/>
                    <a:pt x="65799" y="0"/>
                  </a:cubicBezTo>
                  <a:close/>
                </a:path>
              </a:pathLst>
            </a:custGeom>
            <a:solidFill>
              <a:srgbClr val="FDB837"/>
            </a:solidFill>
            <a:ln w="837"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1CDC47D8-7E32-0BB8-9937-EBDDD62D120F}"/>
                </a:ext>
              </a:extLst>
            </p:cNvPr>
            <p:cNvSpPr/>
            <p:nvPr/>
          </p:nvSpPr>
          <p:spPr>
            <a:xfrm>
              <a:off x="5658597" y="4803281"/>
              <a:ext cx="12223" cy="12653"/>
            </a:xfrm>
            <a:custGeom>
              <a:avLst/>
              <a:gdLst>
                <a:gd name="connsiteX0" fmla="*/ 6112 w 12223"/>
                <a:gd name="connsiteY0" fmla="*/ 0 h 12653"/>
                <a:gd name="connsiteX1" fmla="*/ 6112 w 12223"/>
                <a:gd name="connsiteY1" fmla="*/ 12654 h 12653"/>
                <a:gd name="connsiteX2" fmla="*/ 6112 w 12223"/>
                <a:gd name="connsiteY2" fmla="*/ 0 h 12653"/>
              </a:gdLst>
              <a:ahLst/>
              <a:cxnLst>
                <a:cxn ang="0">
                  <a:pos x="connsiteX0" y="connsiteY0"/>
                </a:cxn>
                <a:cxn ang="0">
                  <a:pos x="connsiteX1" y="connsiteY1"/>
                </a:cxn>
                <a:cxn ang="0">
                  <a:pos x="connsiteX2" y="connsiteY2"/>
                </a:cxn>
              </a:cxnLst>
              <a:rect l="l" t="t" r="r" b="b"/>
              <a:pathLst>
                <a:path w="12223" h="12653">
                  <a:moveTo>
                    <a:pt x="6112" y="0"/>
                  </a:moveTo>
                  <a:cubicBezTo>
                    <a:pt x="-2030" y="0"/>
                    <a:pt x="-2044" y="12654"/>
                    <a:pt x="6112" y="12654"/>
                  </a:cubicBezTo>
                  <a:cubicBezTo>
                    <a:pt x="14254" y="12654"/>
                    <a:pt x="14267" y="0"/>
                    <a:pt x="6112" y="0"/>
                  </a:cubicBezTo>
                  <a:close/>
                </a:path>
              </a:pathLst>
            </a:custGeom>
            <a:solidFill>
              <a:srgbClr val="37617A"/>
            </a:solidFill>
            <a:ln w="837"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4159FD90-8D12-0E0C-EE63-3D360EEE7853}"/>
                </a:ext>
              </a:extLst>
            </p:cNvPr>
            <p:cNvSpPr/>
            <p:nvPr/>
          </p:nvSpPr>
          <p:spPr>
            <a:xfrm>
              <a:off x="5658597" y="4837860"/>
              <a:ext cx="12223" cy="12653"/>
            </a:xfrm>
            <a:custGeom>
              <a:avLst/>
              <a:gdLst>
                <a:gd name="connsiteX0" fmla="*/ 6112 w 12223"/>
                <a:gd name="connsiteY0" fmla="*/ 12654 h 12653"/>
                <a:gd name="connsiteX1" fmla="*/ 6112 w 12223"/>
                <a:gd name="connsiteY1" fmla="*/ 0 h 12653"/>
                <a:gd name="connsiteX2" fmla="*/ 6112 w 12223"/>
                <a:gd name="connsiteY2" fmla="*/ 12654 h 12653"/>
              </a:gdLst>
              <a:ahLst/>
              <a:cxnLst>
                <a:cxn ang="0">
                  <a:pos x="connsiteX0" y="connsiteY0"/>
                </a:cxn>
                <a:cxn ang="0">
                  <a:pos x="connsiteX1" y="connsiteY1"/>
                </a:cxn>
                <a:cxn ang="0">
                  <a:pos x="connsiteX2" y="connsiteY2"/>
                </a:cxn>
              </a:cxnLst>
              <a:rect l="l" t="t" r="r" b="b"/>
              <a:pathLst>
                <a:path w="12223" h="12653">
                  <a:moveTo>
                    <a:pt x="6112" y="12654"/>
                  </a:moveTo>
                  <a:cubicBezTo>
                    <a:pt x="14254" y="12654"/>
                    <a:pt x="14267" y="0"/>
                    <a:pt x="6112" y="0"/>
                  </a:cubicBezTo>
                  <a:cubicBezTo>
                    <a:pt x="-2030" y="0"/>
                    <a:pt x="-2044" y="12654"/>
                    <a:pt x="6112" y="12654"/>
                  </a:cubicBezTo>
                  <a:close/>
                </a:path>
              </a:pathLst>
            </a:custGeom>
            <a:solidFill>
              <a:srgbClr val="37617A"/>
            </a:solidFill>
            <a:ln w="837"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C69AA0AA-2512-EAA5-186F-AB3C8C8D07D9}"/>
                </a:ext>
              </a:extLst>
            </p:cNvPr>
            <p:cNvSpPr/>
            <p:nvPr/>
          </p:nvSpPr>
          <p:spPr>
            <a:xfrm>
              <a:off x="5658597" y="4872439"/>
              <a:ext cx="12223" cy="12653"/>
            </a:xfrm>
            <a:custGeom>
              <a:avLst/>
              <a:gdLst>
                <a:gd name="connsiteX0" fmla="*/ 6112 w 12223"/>
                <a:gd name="connsiteY0" fmla="*/ 12654 h 12653"/>
                <a:gd name="connsiteX1" fmla="*/ 6112 w 12223"/>
                <a:gd name="connsiteY1" fmla="*/ 0 h 12653"/>
                <a:gd name="connsiteX2" fmla="*/ 6112 w 12223"/>
                <a:gd name="connsiteY2" fmla="*/ 12654 h 12653"/>
              </a:gdLst>
              <a:ahLst/>
              <a:cxnLst>
                <a:cxn ang="0">
                  <a:pos x="connsiteX0" y="connsiteY0"/>
                </a:cxn>
                <a:cxn ang="0">
                  <a:pos x="connsiteX1" y="connsiteY1"/>
                </a:cxn>
                <a:cxn ang="0">
                  <a:pos x="connsiteX2" y="connsiteY2"/>
                </a:cxn>
              </a:cxnLst>
              <a:rect l="l" t="t" r="r" b="b"/>
              <a:pathLst>
                <a:path w="12223" h="12653">
                  <a:moveTo>
                    <a:pt x="6112" y="12654"/>
                  </a:moveTo>
                  <a:cubicBezTo>
                    <a:pt x="14254" y="12654"/>
                    <a:pt x="14267" y="0"/>
                    <a:pt x="6112" y="0"/>
                  </a:cubicBezTo>
                  <a:cubicBezTo>
                    <a:pt x="-2030" y="0"/>
                    <a:pt x="-2044" y="12654"/>
                    <a:pt x="6112" y="12654"/>
                  </a:cubicBezTo>
                  <a:close/>
                </a:path>
              </a:pathLst>
            </a:custGeom>
            <a:solidFill>
              <a:srgbClr val="37617A"/>
            </a:solidFill>
            <a:ln w="837"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837B50E6-7FF5-354A-8444-9A1E9CF7909B}"/>
                </a:ext>
              </a:extLst>
            </p:cNvPr>
            <p:cNvSpPr/>
            <p:nvPr/>
          </p:nvSpPr>
          <p:spPr>
            <a:xfrm>
              <a:off x="5658597" y="4907017"/>
              <a:ext cx="12223" cy="12653"/>
            </a:xfrm>
            <a:custGeom>
              <a:avLst/>
              <a:gdLst>
                <a:gd name="connsiteX0" fmla="*/ 6112 w 12223"/>
                <a:gd name="connsiteY0" fmla="*/ 12654 h 12653"/>
                <a:gd name="connsiteX1" fmla="*/ 6112 w 12223"/>
                <a:gd name="connsiteY1" fmla="*/ 0 h 12653"/>
                <a:gd name="connsiteX2" fmla="*/ 6112 w 12223"/>
                <a:gd name="connsiteY2" fmla="*/ 12654 h 12653"/>
              </a:gdLst>
              <a:ahLst/>
              <a:cxnLst>
                <a:cxn ang="0">
                  <a:pos x="connsiteX0" y="connsiteY0"/>
                </a:cxn>
                <a:cxn ang="0">
                  <a:pos x="connsiteX1" y="connsiteY1"/>
                </a:cxn>
                <a:cxn ang="0">
                  <a:pos x="connsiteX2" y="connsiteY2"/>
                </a:cxn>
              </a:cxnLst>
              <a:rect l="l" t="t" r="r" b="b"/>
              <a:pathLst>
                <a:path w="12223" h="12653">
                  <a:moveTo>
                    <a:pt x="6112" y="12654"/>
                  </a:moveTo>
                  <a:cubicBezTo>
                    <a:pt x="14254" y="12654"/>
                    <a:pt x="14267" y="0"/>
                    <a:pt x="6112" y="0"/>
                  </a:cubicBezTo>
                  <a:cubicBezTo>
                    <a:pt x="-2030" y="0"/>
                    <a:pt x="-2044" y="12654"/>
                    <a:pt x="6112" y="12654"/>
                  </a:cubicBezTo>
                  <a:close/>
                </a:path>
              </a:pathLst>
            </a:custGeom>
            <a:solidFill>
              <a:srgbClr val="37617A"/>
            </a:solidFill>
            <a:ln w="837"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387B9DAE-3403-2BDE-97C0-695D9D3453A0}"/>
                </a:ext>
              </a:extLst>
            </p:cNvPr>
            <p:cNvSpPr/>
            <p:nvPr/>
          </p:nvSpPr>
          <p:spPr>
            <a:xfrm>
              <a:off x="5658597" y="4941595"/>
              <a:ext cx="12223" cy="12653"/>
            </a:xfrm>
            <a:custGeom>
              <a:avLst/>
              <a:gdLst>
                <a:gd name="connsiteX0" fmla="*/ 6112 w 12223"/>
                <a:gd name="connsiteY0" fmla="*/ 12654 h 12653"/>
                <a:gd name="connsiteX1" fmla="*/ 6112 w 12223"/>
                <a:gd name="connsiteY1" fmla="*/ 0 h 12653"/>
                <a:gd name="connsiteX2" fmla="*/ 6112 w 12223"/>
                <a:gd name="connsiteY2" fmla="*/ 12654 h 12653"/>
              </a:gdLst>
              <a:ahLst/>
              <a:cxnLst>
                <a:cxn ang="0">
                  <a:pos x="connsiteX0" y="connsiteY0"/>
                </a:cxn>
                <a:cxn ang="0">
                  <a:pos x="connsiteX1" y="connsiteY1"/>
                </a:cxn>
                <a:cxn ang="0">
                  <a:pos x="connsiteX2" y="connsiteY2"/>
                </a:cxn>
              </a:cxnLst>
              <a:rect l="l" t="t" r="r" b="b"/>
              <a:pathLst>
                <a:path w="12223" h="12653">
                  <a:moveTo>
                    <a:pt x="6112" y="12654"/>
                  </a:moveTo>
                  <a:cubicBezTo>
                    <a:pt x="14254" y="12654"/>
                    <a:pt x="14267" y="0"/>
                    <a:pt x="6112" y="0"/>
                  </a:cubicBezTo>
                  <a:cubicBezTo>
                    <a:pt x="-2030" y="0"/>
                    <a:pt x="-2044" y="12654"/>
                    <a:pt x="6112" y="12654"/>
                  </a:cubicBezTo>
                  <a:close/>
                </a:path>
              </a:pathLst>
            </a:custGeom>
            <a:solidFill>
              <a:srgbClr val="37617A"/>
            </a:solidFill>
            <a:ln w="837"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91EFFE86-025C-82E6-2C66-D6AA9BE86595}"/>
                </a:ext>
              </a:extLst>
            </p:cNvPr>
            <p:cNvSpPr/>
            <p:nvPr/>
          </p:nvSpPr>
          <p:spPr>
            <a:xfrm>
              <a:off x="5658597" y="4976174"/>
              <a:ext cx="12223" cy="12653"/>
            </a:xfrm>
            <a:custGeom>
              <a:avLst/>
              <a:gdLst>
                <a:gd name="connsiteX0" fmla="*/ 6112 w 12223"/>
                <a:gd name="connsiteY0" fmla="*/ 12654 h 12653"/>
                <a:gd name="connsiteX1" fmla="*/ 6112 w 12223"/>
                <a:gd name="connsiteY1" fmla="*/ 0 h 12653"/>
                <a:gd name="connsiteX2" fmla="*/ 6112 w 12223"/>
                <a:gd name="connsiteY2" fmla="*/ 12654 h 12653"/>
              </a:gdLst>
              <a:ahLst/>
              <a:cxnLst>
                <a:cxn ang="0">
                  <a:pos x="connsiteX0" y="connsiteY0"/>
                </a:cxn>
                <a:cxn ang="0">
                  <a:pos x="connsiteX1" y="connsiteY1"/>
                </a:cxn>
                <a:cxn ang="0">
                  <a:pos x="connsiteX2" y="connsiteY2"/>
                </a:cxn>
              </a:cxnLst>
              <a:rect l="l" t="t" r="r" b="b"/>
              <a:pathLst>
                <a:path w="12223" h="12653">
                  <a:moveTo>
                    <a:pt x="6112" y="12654"/>
                  </a:moveTo>
                  <a:cubicBezTo>
                    <a:pt x="14254" y="12654"/>
                    <a:pt x="14267" y="0"/>
                    <a:pt x="6112" y="0"/>
                  </a:cubicBezTo>
                  <a:cubicBezTo>
                    <a:pt x="-2030" y="0"/>
                    <a:pt x="-2044" y="12654"/>
                    <a:pt x="6112" y="12654"/>
                  </a:cubicBezTo>
                  <a:close/>
                </a:path>
              </a:pathLst>
            </a:custGeom>
            <a:solidFill>
              <a:srgbClr val="37617A"/>
            </a:solidFill>
            <a:ln w="837"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0A1B4B11-84CF-2F40-743F-F6DE96F87120}"/>
                </a:ext>
              </a:extLst>
            </p:cNvPr>
            <p:cNvSpPr/>
            <p:nvPr/>
          </p:nvSpPr>
          <p:spPr>
            <a:xfrm>
              <a:off x="5687721" y="4820570"/>
              <a:ext cx="12223" cy="12653"/>
            </a:xfrm>
            <a:custGeom>
              <a:avLst/>
              <a:gdLst>
                <a:gd name="connsiteX0" fmla="*/ 6112 w 12223"/>
                <a:gd name="connsiteY0" fmla="*/ 0 h 12653"/>
                <a:gd name="connsiteX1" fmla="*/ 6112 w 12223"/>
                <a:gd name="connsiteY1" fmla="*/ 12654 h 12653"/>
                <a:gd name="connsiteX2" fmla="*/ 6112 w 12223"/>
                <a:gd name="connsiteY2" fmla="*/ 0 h 12653"/>
              </a:gdLst>
              <a:ahLst/>
              <a:cxnLst>
                <a:cxn ang="0">
                  <a:pos x="connsiteX0" y="connsiteY0"/>
                </a:cxn>
                <a:cxn ang="0">
                  <a:pos x="connsiteX1" y="connsiteY1"/>
                </a:cxn>
                <a:cxn ang="0">
                  <a:pos x="connsiteX2" y="connsiteY2"/>
                </a:cxn>
              </a:cxnLst>
              <a:rect l="l" t="t" r="r" b="b"/>
              <a:pathLst>
                <a:path w="12223" h="12653">
                  <a:moveTo>
                    <a:pt x="6112" y="0"/>
                  </a:moveTo>
                  <a:cubicBezTo>
                    <a:pt x="-2030" y="0"/>
                    <a:pt x="-2044" y="12654"/>
                    <a:pt x="6112" y="12654"/>
                  </a:cubicBezTo>
                  <a:cubicBezTo>
                    <a:pt x="14254" y="12654"/>
                    <a:pt x="14267" y="0"/>
                    <a:pt x="6112" y="0"/>
                  </a:cubicBezTo>
                  <a:close/>
                </a:path>
              </a:pathLst>
            </a:custGeom>
            <a:solidFill>
              <a:srgbClr val="37617A"/>
            </a:solidFill>
            <a:ln w="837"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90227058-A4E3-16C7-0AFE-2D5CA04EAEB8}"/>
                </a:ext>
              </a:extLst>
            </p:cNvPr>
            <p:cNvSpPr/>
            <p:nvPr/>
          </p:nvSpPr>
          <p:spPr>
            <a:xfrm>
              <a:off x="5687721" y="4855149"/>
              <a:ext cx="12222" cy="12653"/>
            </a:xfrm>
            <a:custGeom>
              <a:avLst/>
              <a:gdLst>
                <a:gd name="connsiteX0" fmla="*/ 6111 w 12222"/>
                <a:gd name="connsiteY0" fmla="*/ 12654 h 12653"/>
                <a:gd name="connsiteX1" fmla="*/ 6111 w 12222"/>
                <a:gd name="connsiteY1" fmla="*/ 0 h 12653"/>
                <a:gd name="connsiteX2" fmla="*/ 6111 w 12222"/>
                <a:gd name="connsiteY2" fmla="*/ 12654 h 12653"/>
              </a:gdLst>
              <a:ahLst/>
              <a:cxnLst>
                <a:cxn ang="0">
                  <a:pos x="connsiteX0" y="connsiteY0"/>
                </a:cxn>
                <a:cxn ang="0">
                  <a:pos x="connsiteX1" y="connsiteY1"/>
                </a:cxn>
                <a:cxn ang="0">
                  <a:pos x="connsiteX2" y="connsiteY2"/>
                </a:cxn>
              </a:cxnLst>
              <a:rect l="l" t="t" r="r" b="b"/>
              <a:pathLst>
                <a:path w="12222" h="12653">
                  <a:moveTo>
                    <a:pt x="6111" y="12654"/>
                  </a:moveTo>
                  <a:cubicBezTo>
                    <a:pt x="14253" y="12654"/>
                    <a:pt x="14267" y="0"/>
                    <a:pt x="6111" y="0"/>
                  </a:cubicBezTo>
                  <a:cubicBezTo>
                    <a:pt x="-2030" y="0"/>
                    <a:pt x="-2044" y="12654"/>
                    <a:pt x="6111" y="12654"/>
                  </a:cubicBezTo>
                  <a:close/>
                </a:path>
              </a:pathLst>
            </a:custGeom>
            <a:solidFill>
              <a:srgbClr val="37617A"/>
            </a:solidFill>
            <a:ln w="837"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BF2B5367-7B4F-4FD4-B33B-69D0BDF6735B}"/>
                </a:ext>
              </a:extLst>
            </p:cNvPr>
            <p:cNvSpPr/>
            <p:nvPr/>
          </p:nvSpPr>
          <p:spPr>
            <a:xfrm>
              <a:off x="5687721" y="4889728"/>
              <a:ext cx="12222" cy="12653"/>
            </a:xfrm>
            <a:custGeom>
              <a:avLst/>
              <a:gdLst>
                <a:gd name="connsiteX0" fmla="*/ 6111 w 12222"/>
                <a:gd name="connsiteY0" fmla="*/ 12654 h 12653"/>
                <a:gd name="connsiteX1" fmla="*/ 6111 w 12222"/>
                <a:gd name="connsiteY1" fmla="*/ 0 h 12653"/>
                <a:gd name="connsiteX2" fmla="*/ 6111 w 12222"/>
                <a:gd name="connsiteY2" fmla="*/ 12654 h 12653"/>
              </a:gdLst>
              <a:ahLst/>
              <a:cxnLst>
                <a:cxn ang="0">
                  <a:pos x="connsiteX0" y="connsiteY0"/>
                </a:cxn>
                <a:cxn ang="0">
                  <a:pos x="connsiteX1" y="connsiteY1"/>
                </a:cxn>
                <a:cxn ang="0">
                  <a:pos x="connsiteX2" y="connsiteY2"/>
                </a:cxn>
              </a:cxnLst>
              <a:rect l="l" t="t" r="r" b="b"/>
              <a:pathLst>
                <a:path w="12222" h="12653">
                  <a:moveTo>
                    <a:pt x="6111" y="12654"/>
                  </a:moveTo>
                  <a:cubicBezTo>
                    <a:pt x="14253" y="12654"/>
                    <a:pt x="14267" y="0"/>
                    <a:pt x="6111" y="0"/>
                  </a:cubicBezTo>
                  <a:cubicBezTo>
                    <a:pt x="-2030" y="0"/>
                    <a:pt x="-2044" y="12654"/>
                    <a:pt x="6111" y="12654"/>
                  </a:cubicBezTo>
                  <a:close/>
                </a:path>
              </a:pathLst>
            </a:custGeom>
            <a:solidFill>
              <a:srgbClr val="37617A"/>
            </a:solidFill>
            <a:ln w="837"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967AF6F1-2912-0DD3-0DF7-061D5ECF976C}"/>
                </a:ext>
              </a:extLst>
            </p:cNvPr>
            <p:cNvSpPr/>
            <p:nvPr/>
          </p:nvSpPr>
          <p:spPr>
            <a:xfrm>
              <a:off x="5687721" y="4924306"/>
              <a:ext cx="12222" cy="12653"/>
            </a:xfrm>
            <a:custGeom>
              <a:avLst/>
              <a:gdLst>
                <a:gd name="connsiteX0" fmla="*/ 6111 w 12222"/>
                <a:gd name="connsiteY0" fmla="*/ 12654 h 12653"/>
                <a:gd name="connsiteX1" fmla="*/ 6111 w 12222"/>
                <a:gd name="connsiteY1" fmla="*/ 0 h 12653"/>
                <a:gd name="connsiteX2" fmla="*/ 6111 w 12222"/>
                <a:gd name="connsiteY2" fmla="*/ 12654 h 12653"/>
              </a:gdLst>
              <a:ahLst/>
              <a:cxnLst>
                <a:cxn ang="0">
                  <a:pos x="connsiteX0" y="connsiteY0"/>
                </a:cxn>
                <a:cxn ang="0">
                  <a:pos x="connsiteX1" y="connsiteY1"/>
                </a:cxn>
                <a:cxn ang="0">
                  <a:pos x="connsiteX2" y="connsiteY2"/>
                </a:cxn>
              </a:cxnLst>
              <a:rect l="l" t="t" r="r" b="b"/>
              <a:pathLst>
                <a:path w="12222" h="12653">
                  <a:moveTo>
                    <a:pt x="6111" y="12654"/>
                  </a:moveTo>
                  <a:cubicBezTo>
                    <a:pt x="14253" y="12654"/>
                    <a:pt x="14267" y="0"/>
                    <a:pt x="6111" y="0"/>
                  </a:cubicBezTo>
                  <a:cubicBezTo>
                    <a:pt x="-2030" y="0"/>
                    <a:pt x="-2044" y="12654"/>
                    <a:pt x="6111" y="12654"/>
                  </a:cubicBezTo>
                  <a:close/>
                </a:path>
              </a:pathLst>
            </a:custGeom>
            <a:solidFill>
              <a:srgbClr val="37617A"/>
            </a:solidFill>
            <a:ln w="837" cap="flat">
              <a:noFill/>
              <a:prstDash val="solid"/>
              <a:miter/>
            </a:ln>
          </p:spPr>
          <p:txBody>
            <a:bodyPr rtlCol="0" anchor="ctr"/>
            <a:lstStyle/>
            <a:p>
              <a:endParaRPr lang="en-ID"/>
            </a:p>
          </p:txBody>
        </p:sp>
        <p:sp>
          <p:nvSpPr>
            <p:cNvPr id="124" name="Freeform: Shape 123">
              <a:extLst>
                <a:ext uri="{FF2B5EF4-FFF2-40B4-BE49-F238E27FC236}">
                  <a16:creationId xmlns:a16="http://schemas.microsoft.com/office/drawing/2014/main" id="{4F855F81-3D29-4326-163F-F2D932A0309E}"/>
                </a:ext>
              </a:extLst>
            </p:cNvPr>
            <p:cNvSpPr/>
            <p:nvPr/>
          </p:nvSpPr>
          <p:spPr>
            <a:xfrm>
              <a:off x="5717411" y="4837860"/>
              <a:ext cx="12223" cy="12653"/>
            </a:xfrm>
            <a:custGeom>
              <a:avLst/>
              <a:gdLst>
                <a:gd name="connsiteX0" fmla="*/ 6112 w 12223"/>
                <a:gd name="connsiteY0" fmla="*/ 0 h 12653"/>
                <a:gd name="connsiteX1" fmla="*/ 6112 w 12223"/>
                <a:gd name="connsiteY1" fmla="*/ 12654 h 12653"/>
                <a:gd name="connsiteX2" fmla="*/ 6112 w 12223"/>
                <a:gd name="connsiteY2" fmla="*/ 0 h 12653"/>
              </a:gdLst>
              <a:ahLst/>
              <a:cxnLst>
                <a:cxn ang="0">
                  <a:pos x="connsiteX0" y="connsiteY0"/>
                </a:cxn>
                <a:cxn ang="0">
                  <a:pos x="connsiteX1" y="connsiteY1"/>
                </a:cxn>
                <a:cxn ang="0">
                  <a:pos x="connsiteX2" y="connsiteY2"/>
                </a:cxn>
              </a:cxnLst>
              <a:rect l="l" t="t" r="r" b="b"/>
              <a:pathLst>
                <a:path w="12223" h="12653">
                  <a:moveTo>
                    <a:pt x="6112" y="0"/>
                  </a:moveTo>
                  <a:cubicBezTo>
                    <a:pt x="-2030" y="0"/>
                    <a:pt x="-2044" y="12654"/>
                    <a:pt x="6112" y="12654"/>
                  </a:cubicBezTo>
                  <a:cubicBezTo>
                    <a:pt x="14254" y="12654"/>
                    <a:pt x="14267" y="0"/>
                    <a:pt x="6112" y="0"/>
                  </a:cubicBezTo>
                  <a:close/>
                </a:path>
              </a:pathLst>
            </a:custGeom>
            <a:solidFill>
              <a:srgbClr val="37617A"/>
            </a:solidFill>
            <a:ln w="837" cap="flat">
              <a:noFill/>
              <a:prstDash val="solid"/>
              <a:miter/>
            </a:ln>
          </p:spPr>
          <p:txBody>
            <a:bodyPr rtlCol="0" anchor="ctr"/>
            <a:lstStyle/>
            <a:p>
              <a:endParaRPr lang="en-ID"/>
            </a:p>
          </p:txBody>
        </p:sp>
        <p:sp>
          <p:nvSpPr>
            <p:cNvPr id="125" name="Freeform: Shape 124">
              <a:extLst>
                <a:ext uri="{FF2B5EF4-FFF2-40B4-BE49-F238E27FC236}">
                  <a16:creationId xmlns:a16="http://schemas.microsoft.com/office/drawing/2014/main" id="{8A111510-4E89-160D-151B-6D1DC36111D0}"/>
                </a:ext>
              </a:extLst>
            </p:cNvPr>
            <p:cNvSpPr/>
            <p:nvPr/>
          </p:nvSpPr>
          <p:spPr>
            <a:xfrm>
              <a:off x="5717411" y="4872439"/>
              <a:ext cx="12223" cy="12653"/>
            </a:xfrm>
            <a:custGeom>
              <a:avLst/>
              <a:gdLst>
                <a:gd name="connsiteX0" fmla="*/ 6112 w 12223"/>
                <a:gd name="connsiteY0" fmla="*/ 12654 h 12653"/>
                <a:gd name="connsiteX1" fmla="*/ 6112 w 12223"/>
                <a:gd name="connsiteY1" fmla="*/ 0 h 12653"/>
                <a:gd name="connsiteX2" fmla="*/ 6112 w 12223"/>
                <a:gd name="connsiteY2" fmla="*/ 12654 h 12653"/>
              </a:gdLst>
              <a:ahLst/>
              <a:cxnLst>
                <a:cxn ang="0">
                  <a:pos x="connsiteX0" y="connsiteY0"/>
                </a:cxn>
                <a:cxn ang="0">
                  <a:pos x="connsiteX1" y="connsiteY1"/>
                </a:cxn>
                <a:cxn ang="0">
                  <a:pos x="connsiteX2" y="connsiteY2"/>
                </a:cxn>
              </a:cxnLst>
              <a:rect l="l" t="t" r="r" b="b"/>
              <a:pathLst>
                <a:path w="12223" h="12653">
                  <a:moveTo>
                    <a:pt x="6112" y="12654"/>
                  </a:moveTo>
                  <a:cubicBezTo>
                    <a:pt x="14254" y="12654"/>
                    <a:pt x="14267" y="0"/>
                    <a:pt x="6112" y="0"/>
                  </a:cubicBezTo>
                  <a:cubicBezTo>
                    <a:pt x="-2030" y="0"/>
                    <a:pt x="-2044" y="12654"/>
                    <a:pt x="6112" y="12654"/>
                  </a:cubicBezTo>
                  <a:close/>
                </a:path>
              </a:pathLst>
            </a:custGeom>
            <a:solidFill>
              <a:srgbClr val="37617A"/>
            </a:solidFill>
            <a:ln w="837" cap="flat">
              <a:noFill/>
              <a:prstDash val="solid"/>
              <a:miter/>
            </a:ln>
          </p:spPr>
          <p:txBody>
            <a:bodyPr rtlCol="0" anchor="ctr"/>
            <a:lstStyle/>
            <a:p>
              <a:endParaRPr lang="en-ID"/>
            </a:p>
          </p:txBody>
        </p:sp>
        <p:sp>
          <p:nvSpPr>
            <p:cNvPr id="126" name="Freeform: Shape 125">
              <a:extLst>
                <a:ext uri="{FF2B5EF4-FFF2-40B4-BE49-F238E27FC236}">
                  <a16:creationId xmlns:a16="http://schemas.microsoft.com/office/drawing/2014/main" id="{E7FE824F-ED32-BAA8-2DFB-7A856C105374}"/>
                </a:ext>
              </a:extLst>
            </p:cNvPr>
            <p:cNvSpPr/>
            <p:nvPr/>
          </p:nvSpPr>
          <p:spPr>
            <a:xfrm>
              <a:off x="5717411" y="4907017"/>
              <a:ext cx="12223" cy="12653"/>
            </a:xfrm>
            <a:custGeom>
              <a:avLst/>
              <a:gdLst>
                <a:gd name="connsiteX0" fmla="*/ 6112 w 12223"/>
                <a:gd name="connsiteY0" fmla="*/ 12654 h 12653"/>
                <a:gd name="connsiteX1" fmla="*/ 6112 w 12223"/>
                <a:gd name="connsiteY1" fmla="*/ 0 h 12653"/>
                <a:gd name="connsiteX2" fmla="*/ 6112 w 12223"/>
                <a:gd name="connsiteY2" fmla="*/ 12654 h 12653"/>
              </a:gdLst>
              <a:ahLst/>
              <a:cxnLst>
                <a:cxn ang="0">
                  <a:pos x="connsiteX0" y="connsiteY0"/>
                </a:cxn>
                <a:cxn ang="0">
                  <a:pos x="connsiteX1" y="connsiteY1"/>
                </a:cxn>
                <a:cxn ang="0">
                  <a:pos x="connsiteX2" y="connsiteY2"/>
                </a:cxn>
              </a:cxnLst>
              <a:rect l="l" t="t" r="r" b="b"/>
              <a:pathLst>
                <a:path w="12223" h="12653">
                  <a:moveTo>
                    <a:pt x="6112" y="12654"/>
                  </a:moveTo>
                  <a:cubicBezTo>
                    <a:pt x="14254" y="12654"/>
                    <a:pt x="14267" y="0"/>
                    <a:pt x="6112" y="0"/>
                  </a:cubicBezTo>
                  <a:cubicBezTo>
                    <a:pt x="-2030" y="0"/>
                    <a:pt x="-2044" y="12654"/>
                    <a:pt x="6112" y="12654"/>
                  </a:cubicBezTo>
                  <a:close/>
                </a:path>
              </a:pathLst>
            </a:custGeom>
            <a:solidFill>
              <a:srgbClr val="37617A"/>
            </a:solidFill>
            <a:ln w="837" cap="flat">
              <a:noFill/>
              <a:prstDash val="solid"/>
              <a:miter/>
            </a:ln>
          </p:spPr>
          <p:txBody>
            <a:bodyPr rtlCol="0" anchor="ctr"/>
            <a:lstStyle/>
            <a:p>
              <a:endParaRPr lang="en-ID"/>
            </a:p>
          </p:txBody>
        </p:sp>
        <p:sp>
          <p:nvSpPr>
            <p:cNvPr id="127" name="Freeform: Shape 126">
              <a:extLst>
                <a:ext uri="{FF2B5EF4-FFF2-40B4-BE49-F238E27FC236}">
                  <a16:creationId xmlns:a16="http://schemas.microsoft.com/office/drawing/2014/main" id="{B9D6AB4A-3BD6-177D-8CE4-9DABC72995DA}"/>
                </a:ext>
              </a:extLst>
            </p:cNvPr>
            <p:cNvSpPr/>
            <p:nvPr/>
          </p:nvSpPr>
          <p:spPr>
            <a:xfrm>
              <a:off x="5746535" y="4820570"/>
              <a:ext cx="12223" cy="12653"/>
            </a:xfrm>
            <a:custGeom>
              <a:avLst/>
              <a:gdLst>
                <a:gd name="connsiteX0" fmla="*/ 6112 w 12223"/>
                <a:gd name="connsiteY0" fmla="*/ 0 h 12653"/>
                <a:gd name="connsiteX1" fmla="*/ 6112 w 12223"/>
                <a:gd name="connsiteY1" fmla="*/ 12654 h 12653"/>
                <a:gd name="connsiteX2" fmla="*/ 6112 w 12223"/>
                <a:gd name="connsiteY2" fmla="*/ 0 h 12653"/>
              </a:gdLst>
              <a:ahLst/>
              <a:cxnLst>
                <a:cxn ang="0">
                  <a:pos x="connsiteX0" y="connsiteY0"/>
                </a:cxn>
                <a:cxn ang="0">
                  <a:pos x="connsiteX1" y="connsiteY1"/>
                </a:cxn>
                <a:cxn ang="0">
                  <a:pos x="connsiteX2" y="connsiteY2"/>
                </a:cxn>
              </a:cxnLst>
              <a:rect l="l" t="t" r="r" b="b"/>
              <a:pathLst>
                <a:path w="12223" h="12653">
                  <a:moveTo>
                    <a:pt x="6112" y="0"/>
                  </a:moveTo>
                  <a:cubicBezTo>
                    <a:pt x="-2030" y="0"/>
                    <a:pt x="-2044" y="12654"/>
                    <a:pt x="6112" y="12654"/>
                  </a:cubicBezTo>
                  <a:cubicBezTo>
                    <a:pt x="14254" y="12654"/>
                    <a:pt x="14267" y="0"/>
                    <a:pt x="6112" y="0"/>
                  </a:cubicBezTo>
                  <a:close/>
                </a:path>
              </a:pathLst>
            </a:custGeom>
            <a:solidFill>
              <a:srgbClr val="37617A"/>
            </a:solidFill>
            <a:ln w="837" cap="flat">
              <a:noFill/>
              <a:prstDash val="solid"/>
              <a:miter/>
            </a:ln>
          </p:spPr>
          <p:txBody>
            <a:bodyPr rtlCol="0" anchor="ctr"/>
            <a:lstStyle/>
            <a:p>
              <a:endParaRPr lang="en-ID"/>
            </a:p>
          </p:txBody>
        </p:sp>
        <p:sp>
          <p:nvSpPr>
            <p:cNvPr id="128" name="Freeform: Shape 127">
              <a:extLst>
                <a:ext uri="{FF2B5EF4-FFF2-40B4-BE49-F238E27FC236}">
                  <a16:creationId xmlns:a16="http://schemas.microsoft.com/office/drawing/2014/main" id="{2AA012A0-C119-3880-E2BF-CB0D8E37FDC9}"/>
                </a:ext>
              </a:extLst>
            </p:cNvPr>
            <p:cNvSpPr/>
            <p:nvPr/>
          </p:nvSpPr>
          <p:spPr>
            <a:xfrm>
              <a:off x="5746535" y="4855149"/>
              <a:ext cx="12222" cy="12653"/>
            </a:xfrm>
            <a:custGeom>
              <a:avLst/>
              <a:gdLst>
                <a:gd name="connsiteX0" fmla="*/ 6111 w 12222"/>
                <a:gd name="connsiteY0" fmla="*/ 12654 h 12653"/>
                <a:gd name="connsiteX1" fmla="*/ 6111 w 12222"/>
                <a:gd name="connsiteY1" fmla="*/ 0 h 12653"/>
                <a:gd name="connsiteX2" fmla="*/ 6111 w 12222"/>
                <a:gd name="connsiteY2" fmla="*/ 12654 h 12653"/>
              </a:gdLst>
              <a:ahLst/>
              <a:cxnLst>
                <a:cxn ang="0">
                  <a:pos x="connsiteX0" y="connsiteY0"/>
                </a:cxn>
                <a:cxn ang="0">
                  <a:pos x="connsiteX1" y="connsiteY1"/>
                </a:cxn>
                <a:cxn ang="0">
                  <a:pos x="connsiteX2" y="connsiteY2"/>
                </a:cxn>
              </a:cxnLst>
              <a:rect l="l" t="t" r="r" b="b"/>
              <a:pathLst>
                <a:path w="12222" h="12653">
                  <a:moveTo>
                    <a:pt x="6111" y="12654"/>
                  </a:moveTo>
                  <a:cubicBezTo>
                    <a:pt x="14253" y="12654"/>
                    <a:pt x="14267" y="0"/>
                    <a:pt x="6111" y="0"/>
                  </a:cubicBezTo>
                  <a:cubicBezTo>
                    <a:pt x="-2030" y="0"/>
                    <a:pt x="-2044" y="12654"/>
                    <a:pt x="6111" y="12654"/>
                  </a:cubicBezTo>
                  <a:close/>
                </a:path>
              </a:pathLst>
            </a:custGeom>
            <a:solidFill>
              <a:srgbClr val="37617A"/>
            </a:solidFill>
            <a:ln w="837" cap="flat">
              <a:noFill/>
              <a:prstDash val="solid"/>
              <a:miter/>
            </a:ln>
          </p:spPr>
          <p:txBody>
            <a:bodyPr rtlCol="0" anchor="ctr"/>
            <a:lstStyle/>
            <a:p>
              <a:endParaRPr lang="en-ID"/>
            </a:p>
          </p:txBody>
        </p:sp>
        <p:sp>
          <p:nvSpPr>
            <p:cNvPr id="129" name="Freeform: Shape 128">
              <a:extLst>
                <a:ext uri="{FF2B5EF4-FFF2-40B4-BE49-F238E27FC236}">
                  <a16:creationId xmlns:a16="http://schemas.microsoft.com/office/drawing/2014/main" id="{03B3011D-988E-78D7-7466-97E7935073EE}"/>
                </a:ext>
              </a:extLst>
            </p:cNvPr>
            <p:cNvSpPr/>
            <p:nvPr/>
          </p:nvSpPr>
          <p:spPr>
            <a:xfrm>
              <a:off x="5746535" y="4889728"/>
              <a:ext cx="12222" cy="12653"/>
            </a:xfrm>
            <a:custGeom>
              <a:avLst/>
              <a:gdLst>
                <a:gd name="connsiteX0" fmla="*/ 6111 w 12222"/>
                <a:gd name="connsiteY0" fmla="*/ 12654 h 12653"/>
                <a:gd name="connsiteX1" fmla="*/ 6111 w 12222"/>
                <a:gd name="connsiteY1" fmla="*/ 0 h 12653"/>
                <a:gd name="connsiteX2" fmla="*/ 6111 w 12222"/>
                <a:gd name="connsiteY2" fmla="*/ 12654 h 12653"/>
              </a:gdLst>
              <a:ahLst/>
              <a:cxnLst>
                <a:cxn ang="0">
                  <a:pos x="connsiteX0" y="connsiteY0"/>
                </a:cxn>
                <a:cxn ang="0">
                  <a:pos x="connsiteX1" y="connsiteY1"/>
                </a:cxn>
                <a:cxn ang="0">
                  <a:pos x="connsiteX2" y="connsiteY2"/>
                </a:cxn>
              </a:cxnLst>
              <a:rect l="l" t="t" r="r" b="b"/>
              <a:pathLst>
                <a:path w="12222" h="12653">
                  <a:moveTo>
                    <a:pt x="6111" y="12654"/>
                  </a:moveTo>
                  <a:cubicBezTo>
                    <a:pt x="14253" y="12654"/>
                    <a:pt x="14267" y="0"/>
                    <a:pt x="6111" y="0"/>
                  </a:cubicBezTo>
                  <a:cubicBezTo>
                    <a:pt x="-2030" y="0"/>
                    <a:pt x="-2044" y="12654"/>
                    <a:pt x="6111" y="12654"/>
                  </a:cubicBezTo>
                  <a:close/>
                </a:path>
              </a:pathLst>
            </a:custGeom>
            <a:solidFill>
              <a:srgbClr val="37617A"/>
            </a:solidFill>
            <a:ln w="837" cap="flat">
              <a:noFill/>
              <a:prstDash val="solid"/>
              <a:miter/>
            </a:ln>
          </p:spPr>
          <p:txBody>
            <a:bodyPr rtlCol="0" anchor="ctr"/>
            <a:lstStyle/>
            <a:p>
              <a:endParaRPr lang="en-ID"/>
            </a:p>
          </p:txBody>
        </p:sp>
        <p:sp>
          <p:nvSpPr>
            <p:cNvPr id="130" name="Freeform: Shape 129">
              <a:extLst>
                <a:ext uri="{FF2B5EF4-FFF2-40B4-BE49-F238E27FC236}">
                  <a16:creationId xmlns:a16="http://schemas.microsoft.com/office/drawing/2014/main" id="{00FE9058-12A2-95CA-E763-B08181B06CEC}"/>
                </a:ext>
              </a:extLst>
            </p:cNvPr>
            <p:cNvSpPr/>
            <p:nvPr/>
          </p:nvSpPr>
          <p:spPr>
            <a:xfrm>
              <a:off x="5776225" y="4837860"/>
              <a:ext cx="12223" cy="12653"/>
            </a:xfrm>
            <a:custGeom>
              <a:avLst/>
              <a:gdLst>
                <a:gd name="connsiteX0" fmla="*/ 6112 w 12223"/>
                <a:gd name="connsiteY0" fmla="*/ 0 h 12653"/>
                <a:gd name="connsiteX1" fmla="*/ 6112 w 12223"/>
                <a:gd name="connsiteY1" fmla="*/ 12654 h 12653"/>
                <a:gd name="connsiteX2" fmla="*/ 6112 w 12223"/>
                <a:gd name="connsiteY2" fmla="*/ 0 h 12653"/>
              </a:gdLst>
              <a:ahLst/>
              <a:cxnLst>
                <a:cxn ang="0">
                  <a:pos x="connsiteX0" y="connsiteY0"/>
                </a:cxn>
                <a:cxn ang="0">
                  <a:pos x="connsiteX1" y="connsiteY1"/>
                </a:cxn>
                <a:cxn ang="0">
                  <a:pos x="connsiteX2" y="connsiteY2"/>
                </a:cxn>
              </a:cxnLst>
              <a:rect l="l" t="t" r="r" b="b"/>
              <a:pathLst>
                <a:path w="12223" h="12653">
                  <a:moveTo>
                    <a:pt x="6112" y="0"/>
                  </a:moveTo>
                  <a:cubicBezTo>
                    <a:pt x="-2030" y="0"/>
                    <a:pt x="-2044" y="12654"/>
                    <a:pt x="6112" y="12654"/>
                  </a:cubicBezTo>
                  <a:cubicBezTo>
                    <a:pt x="14254" y="12654"/>
                    <a:pt x="14267" y="0"/>
                    <a:pt x="6112" y="0"/>
                  </a:cubicBezTo>
                  <a:close/>
                </a:path>
              </a:pathLst>
            </a:custGeom>
            <a:solidFill>
              <a:srgbClr val="37617A"/>
            </a:solidFill>
            <a:ln w="837"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723496A5-75E0-C640-24D9-6C883B2114A4}"/>
                </a:ext>
              </a:extLst>
            </p:cNvPr>
            <p:cNvSpPr/>
            <p:nvPr/>
          </p:nvSpPr>
          <p:spPr>
            <a:xfrm>
              <a:off x="5776225" y="4872439"/>
              <a:ext cx="12223" cy="12653"/>
            </a:xfrm>
            <a:custGeom>
              <a:avLst/>
              <a:gdLst>
                <a:gd name="connsiteX0" fmla="*/ 6112 w 12223"/>
                <a:gd name="connsiteY0" fmla="*/ 12654 h 12653"/>
                <a:gd name="connsiteX1" fmla="*/ 6112 w 12223"/>
                <a:gd name="connsiteY1" fmla="*/ 0 h 12653"/>
                <a:gd name="connsiteX2" fmla="*/ 6112 w 12223"/>
                <a:gd name="connsiteY2" fmla="*/ 12654 h 12653"/>
              </a:gdLst>
              <a:ahLst/>
              <a:cxnLst>
                <a:cxn ang="0">
                  <a:pos x="connsiteX0" y="connsiteY0"/>
                </a:cxn>
                <a:cxn ang="0">
                  <a:pos x="connsiteX1" y="connsiteY1"/>
                </a:cxn>
                <a:cxn ang="0">
                  <a:pos x="connsiteX2" y="connsiteY2"/>
                </a:cxn>
              </a:cxnLst>
              <a:rect l="l" t="t" r="r" b="b"/>
              <a:pathLst>
                <a:path w="12223" h="12653">
                  <a:moveTo>
                    <a:pt x="6112" y="12654"/>
                  </a:moveTo>
                  <a:cubicBezTo>
                    <a:pt x="14254" y="12654"/>
                    <a:pt x="14267" y="0"/>
                    <a:pt x="6112" y="0"/>
                  </a:cubicBezTo>
                  <a:cubicBezTo>
                    <a:pt x="-2030" y="0"/>
                    <a:pt x="-2044" y="12654"/>
                    <a:pt x="6112" y="12654"/>
                  </a:cubicBezTo>
                  <a:close/>
                </a:path>
              </a:pathLst>
            </a:custGeom>
            <a:solidFill>
              <a:srgbClr val="37617A"/>
            </a:solidFill>
            <a:ln w="837"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D14BC9AC-05F8-8DD1-8968-3D6C06B44457}"/>
                </a:ext>
              </a:extLst>
            </p:cNvPr>
            <p:cNvSpPr/>
            <p:nvPr/>
          </p:nvSpPr>
          <p:spPr>
            <a:xfrm>
              <a:off x="5776225" y="4907017"/>
              <a:ext cx="12223" cy="12653"/>
            </a:xfrm>
            <a:custGeom>
              <a:avLst/>
              <a:gdLst>
                <a:gd name="connsiteX0" fmla="*/ 6112 w 12223"/>
                <a:gd name="connsiteY0" fmla="*/ 12654 h 12653"/>
                <a:gd name="connsiteX1" fmla="*/ 6112 w 12223"/>
                <a:gd name="connsiteY1" fmla="*/ 0 h 12653"/>
                <a:gd name="connsiteX2" fmla="*/ 6112 w 12223"/>
                <a:gd name="connsiteY2" fmla="*/ 12654 h 12653"/>
              </a:gdLst>
              <a:ahLst/>
              <a:cxnLst>
                <a:cxn ang="0">
                  <a:pos x="connsiteX0" y="connsiteY0"/>
                </a:cxn>
                <a:cxn ang="0">
                  <a:pos x="connsiteX1" y="connsiteY1"/>
                </a:cxn>
                <a:cxn ang="0">
                  <a:pos x="connsiteX2" y="connsiteY2"/>
                </a:cxn>
              </a:cxnLst>
              <a:rect l="l" t="t" r="r" b="b"/>
              <a:pathLst>
                <a:path w="12223" h="12653">
                  <a:moveTo>
                    <a:pt x="6112" y="12654"/>
                  </a:moveTo>
                  <a:cubicBezTo>
                    <a:pt x="14254" y="12654"/>
                    <a:pt x="14267" y="0"/>
                    <a:pt x="6112" y="0"/>
                  </a:cubicBezTo>
                  <a:cubicBezTo>
                    <a:pt x="-2030" y="0"/>
                    <a:pt x="-2044" y="12654"/>
                    <a:pt x="6112" y="12654"/>
                  </a:cubicBezTo>
                  <a:close/>
                </a:path>
              </a:pathLst>
            </a:custGeom>
            <a:solidFill>
              <a:srgbClr val="37617A"/>
            </a:solidFill>
            <a:ln w="837"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29FD4DF9-99B7-4A97-E8BB-6D781FBCF7B5}"/>
                </a:ext>
              </a:extLst>
            </p:cNvPr>
            <p:cNvSpPr/>
            <p:nvPr/>
          </p:nvSpPr>
          <p:spPr>
            <a:xfrm>
              <a:off x="5805350" y="4820570"/>
              <a:ext cx="12222" cy="12653"/>
            </a:xfrm>
            <a:custGeom>
              <a:avLst/>
              <a:gdLst>
                <a:gd name="connsiteX0" fmla="*/ 6112 w 12222"/>
                <a:gd name="connsiteY0" fmla="*/ 0 h 12653"/>
                <a:gd name="connsiteX1" fmla="*/ 6112 w 12222"/>
                <a:gd name="connsiteY1" fmla="*/ 12654 h 12653"/>
                <a:gd name="connsiteX2" fmla="*/ 6112 w 12222"/>
                <a:gd name="connsiteY2" fmla="*/ 0 h 12653"/>
              </a:gdLst>
              <a:ahLst/>
              <a:cxnLst>
                <a:cxn ang="0">
                  <a:pos x="connsiteX0" y="connsiteY0"/>
                </a:cxn>
                <a:cxn ang="0">
                  <a:pos x="connsiteX1" y="connsiteY1"/>
                </a:cxn>
                <a:cxn ang="0">
                  <a:pos x="connsiteX2" y="connsiteY2"/>
                </a:cxn>
              </a:cxnLst>
              <a:rect l="l" t="t" r="r" b="b"/>
              <a:pathLst>
                <a:path w="12222" h="12653">
                  <a:moveTo>
                    <a:pt x="6112" y="0"/>
                  </a:moveTo>
                  <a:cubicBezTo>
                    <a:pt x="-2030" y="0"/>
                    <a:pt x="-2044" y="12654"/>
                    <a:pt x="6112" y="12654"/>
                  </a:cubicBezTo>
                  <a:cubicBezTo>
                    <a:pt x="14253" y="12654"/>
                    <a:pt x="14267" y="0"/>
                    <a:pt x="6112" y="0"/>
                  </a:cubicBezTo>
                  <a:close/>
                </a:path>
              </a:pathLst>
            </a:custGeom>
            <a:solidFill>
              <a:srgbClr val="37617A"/>
            </a:solidFill>
            <a:ln w="837"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161D6AD8-02F2-2450-FC46-5030C52BE7D1}"/>
                </a:ext>
              </a:extLst>
            </p:cNvPr>
            <p:cNvSpPr/>
            <p:nvPr/>
          </p:nvSpPr>
          <p:spPr>
            <a:xfrm>
              <a:off x="5805350" y="4855149"/>
              <a:ext cx="12223" cy="12653"/>
            </a:xfrm>
            <a:custGeom>
              <a:avLst/>
              <a:gdLst>
                <a:gd name="connsiteX0" fmla="*/ 6112 w 12223"/>
                <a:gd name="connsiteY0" fmla="*/ 12654 h 12653"/>
                <a:gd name="connsiteX1" fmla="*/ 6112 w 12223"/>
                <a:gd name="connsiteY1" fmla="*/ 0 h 12653"/>
                <a:gd name="connsiteX2" fmla="*/ 6112 w 12223"/>
                <a:gd name="connsiteY2" fmla="*/ 12654 h 12653"/>
              </a:gdLst>
              <a:ahLst/>
              <a:cxnLst>
                <a:cxn ang="0">
                  <a:pos x="connsiteX0" y="connsiteY0"/>
                </a:cxn>
                <a:cxn ang="0">
                  <a:pos x="connsiteX1" y="connsiteY1"/>
                </a:cxn>
                <a:cxn ang="0">
                  <a:pos x="connsiteX2" y="connsiteY2"/>
                </a:cxn>
              </a:cxnLst>
              <a:rect l="l" t="t" r="r" b="b"/>
              <a:pathLst>
                <a:path w="12223" h="12653">
                  <a:moveTo>
                    <a:pt x="6112" y="12654"/>
                  </a:moveTo>
                  <a:cubicBezTo>
                    <a:pt x="14254" y="12654"/>
                    <a:pt x="14267" y="0"/>
                    <a:pt x="6112" y="0"/>
                  </a:cubicBezTo>
                  <a:cubicBezTo>
                    <a:pt x="-2030" y="0"/>
                    <a:pt x="-2044" y="12654"/>
                    <a:pt x="6112" y="12654"/>
                  </a:cubicBezTo>
                  <a:close/>
                </a:path>
              </a:pathLst>
            </a:custGeom>
            <a:solidFill>
              <a:srgbClr val="37617A"/>
            </a:solidFill>
            <a:ln w="837" cap="flat">
              <a:noFill/>
              <a:prstDash val="solid"/>
              <a:miter/>
            </a:ln>
          </p:spPr>
          <p:txBody>
            <a:bodyPr rtlCol="0" anchor="ctr"/>
            <a:lstStyle/>
            <a:p>
              <a:endParaRPr lang="en-ID"/>
            </a:p>
          </p:txBody>
        </p:sp>
        <p:sp>
          <p:nvSpPr>
            <p:cNvPr id="135" name="Freeform: Shape 134">
              <a:extLst>
                <a:ext uri="{FF2B5EF4-FFF2-40B4-BE49-F238E27FC236}">
                  <a16:creationId xmlns:a16="http://schemas.microsoft.com/office/drawing/2014/main" id="{58F96102-0CF4-3DC5-D8C0-75CC76820C7C}"/>
                </a:ext>
              </a:extLst>
            </p:cNvPr>
            <p:cNvSpPr/>
            <p:nvPr/>
          </p:nvSpPr>
          <p:spPr>
            <a:xfrm>
              <a:off x="5805350" y="4889728"/>
              <a:ext cx="12223" cy="12653"/>
            </a:xfrm>
            <a:custGeom>
              <a:avLst/>
              <a:gdLst>
                <a:gd name="connsiteX0" fmla="*/ 6112 w 12223"/>
                <a:gd name="connsiteY0" fmla="*/ 12654 h 12653"/>
                <a:gd name="connsiteX1" fmla="*/ 6112 w 12223"/>
                <a:gd name="connsiteY1" fmla="*/ 0 h 12653"/>
                <a:gd name="connsiteX2" fmla="*/ 6112 w 12223"/>
                <a:gd name="connsiteY2" fmla="*/ 12654 h 12653"/>
              </a:gdLst>
              <a:ahLst/>
              <a:cxnLst>
                <a:cxn ang="0">
                  <a:pos x="connsiteX0" y="connsiteY0"/>
                </a:cxn>
                <a:cxn ang="0">
                  <a:pos x="connsiteX1" y="connsiteY1"/>
                </a:cxn>
                <a:cxn ang="0">
                  <a:pos x="connsiteX2" y="connsiteY2"/>
                </a:cxn>
              </a:cxnLst>
              <a:rect l="l" t="t" r="r" b="b"/>
              <a:pathLst>
                <a:path w="12223" h="12653">
                  <a:moveTo>
                    <a:pt x="6112" y="12654"/>
                  </a:moveTo>
                  <a:cubicBezTo>
                    <a:pt x="14254" y="12654"/>
                    <a:pt x="14267" y="0"/>
                    <a:pt x="6112" y="0"/>
                  </a:cubicBezTo>
                  <a:cubicBezTo>
                    <a:pt x="-2030" y="0"/>
                    <a:pt x="-2044" y="12654"/>
                    <a:pt x="6112" y="12654"/>
                  </a:cubicBezTo>
                  <a:close/>
                </a:path>
              </a:pathLst>
            </a:custGeom>
            <a:solidFill>
              <a:srgbClr val="37617A"/>
            </a:solidFill>
            <a:ln w="837"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19177164-9C85-E0CB-832C-55B9459B5C59}"/>
                </a:ext>
              </a:extLst>
            </p:cNvPr>
            <p:cNvSpPr/>
            <p:nvPr/>
          </p:nvSpPr>
          <p:spPr>
            <a:xfrm>
              <a:off x="5805350" y="4924306"/>
              <a:ext cx="12223" cy="12653"/>
            </a:xfrm>
            <a:custGeom>
              <a:avLst/>
              <a:gdLst>
                <a:gd name="connsiteX0" fmla="*/ 6112 w 12223"/>
                <a:gd name="connsiteY0" fmla="*/ 12654 h 12653"/>
                <a:gd name="connsiteX1" fmla="*/ 6112 w 12223"/>
                <a:gd name="connsiteY1" fmla="*/ 0 h 12653"/>
                <a:gd name="connsiteX2" fmla="*/ 6112 w 12223"/>
                <a:gd name="connsiteY2" fmla="*/ 12654 h 12653"/>
              </a:gdLst>
              <a:ahLst/>
              <a:cxnLst>
                <a:cxn ang="0">
                  <a:pos x="connsiteX0" y="connsiteY0"/>
                </a:cxn>
                <a:cxn ang="0">
                  <a:pos x="connsiteX1" y="connsiteY1"/>
                </a:cxn>
                <a:cxn ang="0">
                  <a:pos x="connsiteX2" y="connsiteY2"/>
                </a:cxn>
              </a:cxnLst>
              <a:rect l="l" t="t" r="r" b="b"/>
              <a:pathLst>
                <a:path w="12223" h="12653">
                  <a:moveTo>
                    <a:pt x="6112" y="12654"/>
                  </a:moveTo>
                  <a:cubicBezTo>
                    <a:pt x="14254" y="12654"/>
                    <a:pt x="14267" y="0"/>
                    <a:pt x="6112" y="0"/>
                  </a:cubicBezTo>
                  <a:cubicBezTo>
                    <a:pt x="-2030" y="0"/>
                    <a:pt x="-2044" y="12654"/>
                    <a:pt x="6112" y="12654"/>
                  </a:cubicBezTo>
                  <a:close/>
                </a:path>
              </a:pathLst>
            </a:custGeom>
            <a:solidFill>
              <a:srgbClr val="37617A"/>
            </a:solidFill>
            <a:ln w="837"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B1400393-AFCC-A863-9CE4-448D85F2E80E}"/>
                </a:ext>
              </a:extLst>
            </p:cNvPr>
            <p:cNvSpPr/>
            <p:nvPr/>
          </p:nvSpPr>
          <p:spPr>
            <a:xfrm>
              <a:off x="5835040" y="4803281"/>
              <a:ext cx="12223" cy="12653"/>
            </a:xfrm>
            <a:custGeom>
              <a:avLst/>
              <a:gdLst>
                <a:gd name="connsiteX0" fmla="*/ 6112 w 12223"/>
                <a:gd name="connsiteY0" fmla="*/ 0 h 12653"/>
                <a:gd name="connsiteX1" fmla="*/ 6112 w 12223"/>
                <a:gd name="connsiteY1" fmla="*/ 12654 h 12653"/>
                <a:gd name="connsiteX2" fmla="*/ 6112 w 12223"/>
                <a:gd name="connsiteY2" fmla="*/ 0 h 12653"/>
              </a:gdLst>
              <a:ahLst/>
              <a:cxnLst>
                <a:cxn ang="0">
                  <a:pos x="connsiteX0" y="connsiteY0"/>
                </a:cxn>
                <a:cxn ang="0">
                  <a:pos x="connsiteX1" y="connsiteY1"/>
                </a:cxn>
                <a:cxn ang="0">
                  <a:pos x="connsiteX2" y="connsiteY2"/>
                </a:cxn>
              </a:cxnLst>
              <a:rect l="l" t="t" r="r" b="b"/>
              <a:pathLst>
                <a:path w="12223" h="12653">
                  <a:moveTo>
                    <a:pt x="6112" y="0"/>
                  </a:moveTo>
                  <a:cubicBezTo>
                    <a:pt x="-2030" y="0"/>
                    <a:pt x="-2044" y="12654"/>
                    <a:pt x="6112" y="12654"/>
                  </a:cubicBezTo>
                  <a:cubicBezTo>
                    <a:pt x="14254" y="12654"/>
                    <a:pt x="14267" y="0"/>
                    <a:pt x="6112" y="0"/>
                  </a:cubicBezTo>
                  <a:close/>
                </a:path>
              </a:pathLst>
            </a:custGeom>
            <a:solidFill>
              <a:srgbClr val="37617A"/>
            </a:solidFill>
            <a:ln w="837"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5D0F09FA-4274-0153-A0E3-FBF9F7159303}"/>
                </a:ext>
              </a:extLst>
            </p:cNvPr>
            <p:cNvSpPr/>
            <p:nvPr/>
          </p:nvSpPr>
          <p:spPr>
            <a:xfrm>
              <a:off x="5835040" y="4837860"/>
              <a:ext cx="12222" cy="12653"/>
            </a:xfrm>
            <a:custGeom>
              <a:avLst/>
              <a:gdLst>
                <a:gd name="connsiteX0" fmla="*/ 6111 w 12222"/>
                <a:gd name="connsiteY0" fmla="*/ 12654 h 12653"/>
                <a:gd name="connsiteX1" fmla="*/ 6111 w 12222"/>
                <a:gd name="connsiteY1" fmla="*/ 0 h 12653"/>
                <a:gd name="connsiteX2" fmla="*/ 6111 w 12222"/>
                <a:gd name="connsiteY2" fmla="*/ 12654 h 12653"/>
              </a:gdLst>
              <a:ahLst/>
              <a:cxnLst>
                <a:cxn ang="0">
                  <a:pos x="connsiteX0" y="connsiteY0"/>
                </a:cxn>
                <a:cxn ang="0">
                  <a:pos x="connsiteX1" y="connsiteY1"/>
                </a:cxn>
                <a:cxn ang="0">
                  <a:pos x="connsiteX2" y="connsiteY2"/>
                </a:cxn>
              </a:cxnLst>
              <a:rect l="l" t="t" r="r" b="b"/>
              <a:pathLst>
                <a:path w="12222" h="12653">
                  <a:moveTo>
                    <a:pt x="6111" y="12654"/>
                  </a:moveTo>
                  <a:cubicBezTo>
                    <a:pt x="14253" y="12654"/>
                    <a:pt x="14267" y="0"/>
                    <a:pt x="6111" y="0"/>
                  </a:cubicBezTo>
                  <a:cubicBezTo>
                    <a:pt x="-2030" y="0"/>
                    <a:pt x="-2044" y="12654"/>
                    <a:pt x="6111" y="12654"/>
                  </a:cubicBezTo>
                  <a:close/>
                </a:path>
              </a:pathLst>
            </a:custGeom>
            <a:solidFill>
              <a:srgbClr val="37617A"/>
            </a:solidFill>
            <a:ln w="837"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E3AF0533-0180-A097-A7B1-E25E347CFFDC}"/>
                </a:ext>
              </a:extLst>
            </p:cNvPr>
            <p:cNvSpPr/>
            <p:nvPr/>
          </p:nvSpPr>
          <p:spPr>
            <a:xfrm>
              <a:off x="5835040" y="4872439"/>
              <a:ext cx="12222" cy="12653"/>
            </a:xfrm>
            <a:custGeom>
              <a:avLst/>
              <a:gdLst>
                <a:gd name="connsiteX0" fmla="*/ 6111 w 12222"/>
                <a:gd name="connsiteY0" fmla="*/ 12654 h 12653"/>
                <a:gd name="connsiteX1" fmla="*/ 6111 w 12222"/>
                <a:gd name="connsiteY1" fmla="*/ 0 h 12653"/>
                <a:gd name="connsiteX2" fmla="*/ 6111 w 12222"/>
                <a:gd name="connsiteY2" fmla="*/ 12654 h 12653"/>
              </a:gdLst>
              <a:ahLst/>
              <a:cxnLst>
                <a:cxn ang="0">
                  <a:pos x="connsiteX0" y="connsiteY0"/>
                </a:cxn>
                <a:cxn ang="0">
                  <a:pos x="connsiteX1" y="connsiteY1"/>
                </a:cxn>
                <a:cxn ang="0">
                  <a:pos x="connsiteX2" y="connsiteY2"/>
                </a:cxn>
              </a:cxnLst>
              <a:rect l="l" t="t" r="r" b="b"/>
              <a:pathLst>
                <a:path w="12222" h="12653">
                  <a:moveTo>
                    <a:pt x="6111" y="12654"/>
                  </a:moveTo>
                  <a:cubicBezTo>
                    <a:pt x="14253" y="12654"/>
                    <a:pt x="14267" y="0"/>
                    <a:pt x="6111" y="0"/>
                  </a:cubicBezTo>
                  <a:cubicBezTo>
                    <a:pt x="-2030" y="0"/>
                    <a:pt x="-2044" y="12654"/>
                    <a:pt x="6111" y="12654"/>
                  </a:cubicBezTo>
                  <a:close/>
                </a:path>
              </a:pathLst>
            </a:custGeom>
            <a:solidFill>
              <a:srgbClr val="37617A"/>
            </a:solidFill>
            <a:ln w="837" cap="flat">
              <a:noFill/>
              <a:prstDash val="solid"/>
              <a:miter/>
            </a:ln>
          </p:spPr>
          <p:txBody>
            <a:bodyPr rtlCol="0" anchor="ctr"/>
            <a:lstStyle/>
            <a:p>
              <a:endParaRPr lang="en-ID"/>
            </a:p>
          </p:txBody>
        </p:sp>
        <p:sp>
          <p:nvSpPr>
            <p:cNvPr id="140" name="Freeform: Shape 139">
              <a:extLst>
                <a:ext uri="{FF2B5EF4-FFF2-40B4-BE49-F238E27FC236}">
                  <a16:creationId xmlns:a16="http://schemas.microsoft.com/office/drawing/2014/main" id="{7F4F6A12-AB36-71A4-3C33-1C629FB75C3C}"/>
                </a:ext>
              </a:extLst>
            </p:cNvPr>
            <p:cNvSpPr/>
            <p:nvPr/>
          </p:nvSpPr>
          <p:spPr>
            <a:xfrm>
              <a:off x="5835040" y="4907017"/>
              <a:ext cx="12222" cy="12653"/>
            </a:xfrm>
            <a:custGeom>
              <a:avLst/>
              <a:gdLst>
                <a:gd name="connsiteX0" fmla="*/ 6111 w 12222"/>
                <a:gd name="connsiteY0" fmla="*/ 12654 h 12653"/>
                <a:gd name="connsiteX1" fmla="*/ 6111 w 12222"/>
                <a:gd name="connsiteY1" fmla="*/ 0 h 12653"/>
                <a:gd name="connsiteX2" fmla="*/ 6111 w 12222"/>
                <a:gd name="connsiteY2" fmla="*/ 12654 h 12653"/>
              </a:gdLst>
              <a:ahLst/>
              <a:cxnLst>
                <a:cxn ang="0">
                  <a:pos x="connsiteX0" y="connsiteY0"/>
                </a:cxn>
                <a:cxn ang="0">
                  <a:pos x="connsiteX1" y="connsiteY1"/>
                </a:cxn>
                <a:cxn ang="0">
                  <a:pos x="connsiteX2" y="connsiteY2"/>
                </a:cxn>
              </a:cxnLst>
              <a:rect l="l" t="t" r="r" b="b"/>
              <a:pathLst>
                <a:path w="12222" h="12653">
                  <a:moveTo>
                    <a:pt x="6111" y="12654"/>
                  </a:moveTo>
                  <a:cubicBezTo>
                    <a:pt x="14253" y="12654"/>
                    <a:pt x="14267" y="0"/>
                    <a:pt x="6111" y="0"/>
                  </a:cubicBezTo>
                  <a:cubicBezTo>
                    <a:pt x="-2030" y="0"/>
                    <a:pt x="-2044" y="12654"/>
                    <a:pt x="6111" y="12654"/>
                  </a:cubicBezTo>
                  <a:close/>
                </a:path>
              </a:pathLst>
            </a:custGeom>
            <a:solidFill>
              <a:srgbClr val="37617A"/>
            </a:solidFill>
            <a:ln w="837" cap="flat">
              <a:noFill/>
              <a:prstDash val="solid"/>
              <a:miter/>
            </a:ln>
          </p:spPr>
          <p:txBody>
            <a:bodyPr rtlCol="0" anchor="ctr"/>
            <a:lstStyle/>
            <a:p>
              <a:endParaRPr lang="en-ID"/>
            </a:p>
          </p:txBody>
        </p:sp>
        <p:sp>
          <p:nvSpPr>
            <p:cNvPr id="141" name="Freeform: Shape 140">
              <a:extLst>
                <a:ext uri="{FF2B5EF4-FFF2-40B4-BE49-F238E27FC236}">
                  <a16:creationId xmlns:a16="http://schemas.microsoft.com/office/drawing/2014/main" id="{12224EFD-702E-546B-1BDB-42026107B78F}"/>
                </a:ext>
              </a:extLst>
            </p:cNvPr>
            <p:cNvSpPr/>
            <p:nvPr/>
          </p:nvSpPr>
          <p:spPr>
            <a:xfrm>
              <a:off x="5835040" y="4941595"/>
              <a:ext cx="12222" cy="12653"/>
            </a:xfrm>
            <a:custGeom>
              <a:avLst/>
              <a:gdLst>
                <a:gd name="connsiteX0" fmla="*/ 6111 w 12222"/>
                <a:gd name="connsiteY0" fmla="*/ 12654 h 12653"/>
                <a:gd name="connsiteX1" fmla="*/ 6111 w 12222"/>
                <a:gd name="connsiteY1" fmla="*/ 0 h 12653"/>
                <a:gd name="connsiteX2" fmla="*/ 6111 w 12222"/>
                <a:gd name="connsiteY2" fmla="*/ 12654 h 12653"/>
              </a:gdLst>
              <a:ahLst/>
              <a:cxnLst>
                <a:cxn ang="0">
                  <a:pos x="connsiteX0" y="connsiteY0"/>
                </a:cxn>
                <a:cxn ang="0">
                  <a:pos x="connsiteX1" y="connsiteY1"/>
                </a:cxn>
                <a:cxn ang="0">
                  <a:pos x="connsiteX2" y="connsiteY2"/>
                </a:cxn>
              </a:cxnLst>
              <a:rect l="l" t="t" r="r" b="b"/>
              <a:pathLst>
                <a:path w="12222" h="12653">
                  <a:moveTo>
                    <a:pt x="6111" y="12654"/>
                  </a:moveTo>
                  <a:cubicBezTo>
                    <a:pt x="14253" y="12654"/>
                    <a:pt x="14267" y="0"/>
                    <a:pt x="6111" y="0"/>
                  </a:cubicBezTo>
                  <a:cubicBezTo>
                    <a:pt x="-2030" y="0"/>
                    <a:pt x="-2044" y="12654"/>
                    <a:pt x="6111" y="12654"/>
                  </a:cubicBezTo>
                  <a:close/>
                </a:path>
              </a:pathLst>
            </a:custGeom>
            <a:solidFill>
              <a:srgbClr val="37617A"/>
            </a:solidFill>
            <a:ln w="837" cap="flat">
              <a:noFill/>
              <a:prstDash val="solid"/>
              <a:miter/>
            </a:ln>
          </p:spPr>
          <p:txBody>
            <a:bodyPr rtlCol="0" anchor="ctr"/>
            <a:lstStyle/>
            <a:p>
              <a:endParaRPr lang="en-ID"/>
            </a:p>
          </p:txBody>
        </p:sp>
        <p:sp>
          <p:nvSpPr>
            <p:cNvPr id="142" name="Freeform: Shape 141">
              <a:extLst>
                <a:ext uri="{FF2B5EF4-FFF2-40B4-BE49-F238E27FC236}">
                  <a16:creationId xmlns:a16="http://schemas.microsoft.com/office/drawing/2014/main" id="{163DE137-A0E4-A6AD-DF65-D83AAAB84B60}"/>
                </a:ext>
              </a:extLst>
            </p:cNvPr>
            <p:cNvSpPr/>
            <p:nvPr/>
          </p:nvSpPr>
          <p:spPr>
            <a:xfrm>
              <a:off x="5835040" y="4976174"/>
              <a:ext cx="12222" cy="12653"/>
            </a:xfrm>
            <a:custGeom>
              <a:avLst/>
              <a:gdLst>
                <a:gd name="connsiteX0" fmla="*/ 6111 w 12222"/>
                <a:gd name="connsiteY0" fmla="*/ 12654 h 12653"/>
                <a:gd name="connsiteX1" fmla="*/ 6111 w 12222"/>
                <a:gd name="connsiteY1" fmla="*/ 0 h 12653"/>
                <a:gd name="connsiteX2" fmla="*/ 6111 w 12222"/>
                <a:gd name="connsiteY2" fmla="*/ 12654 h 12653"/>
              </a:gdLst>
              <a:ahLst/>
              <a:cxnLst>
                <a:cxn ang="0">
                  <a:pos x="connsiteX0" y="connsiteY0"/>
                </a:cxn>
                <a:cxn ang="0">
                  <a:pos x="connsiteX1" y="connsiteY1"/>
                </a:cxn>
                <a:cxn ang="0">
                  <a:pos x="connsiteX2" y="connsiteY2"/>
                </a:cxn>
              </a:cxnLst>
              <a:rect l="l" t="t" r="r" b="b"/>
              <a:pathLst>
                <a:path w="12222" h="12653">
                  <a:moveTo>
                    <a:pt x="6111" y="12654"/>
                  </a:moveTo>
                  <a:cubicBezTo>
                    <a:pt x="14253" y="12654"/>
                    <a:pt x="14267" y="0"/>
                    <a:pt x="6111" y="0"/>
                  </a:cubicBezTo>
                  <a:cubicBezTo>
                    <a:pt x="-2030" y="0"/>
                    <a:pt x="-2044" y="12654"/>
                    <a:pt x="6111" y="12654"/>
                  </a:cubicBezTo>
                  <a:close/>
                </a:path>
              </a:pathLst>
            </a:custGeom>
            <a:solidFill>
              <a:srgbClr val="37617A"/>
            </a:solidFill>
            <a:ln w="837" cap="flat">
              <a:noFill/>
              <a:prstDash val="solid"/>
              <a:miter/>
            </a:ln>
          </p:spPr>
          <p:txBody>
            <a:bodyPr rtlCol="0" anchor="ctr"/>
            <a:lstStyle/>
            <a:p>
              <a:endParaRPr lang="en-ID"/>
            </a:p>
          </p:txBody>
        </p:sp>
        <p:sp>
          <p:nvSpPr>
            <p:cNvPr id="143" name="Freeform: Shape 142">
              <a:extLst>
                <a:ext uri="{FF2B5EF4-FFF2-40B4-BE49-F238E27FC236}">
                  <a16:creationId xmlns:a16="http://schemas.microsoft.com/office/drawing/2014/main" id="{D894A796-85E7-66EC-F07E-E905493CE4BE}"/>
                </a:ext>
              </a:extLst>
            </p:cNvPr>
            <p:cNvSpPr/>
            <p:nvPr/>
          </p:nvSpPr>
          <p:spPr>
            <a:xfrm>
              <a:off x="5733910" y="4697094"/>
              <a:ext cx="36877" cy="12653"/>
            </a:xfrm>
            <a:custGeom>
              <a:avLst/>
              <a:gdLst>
                <a:gd name="connsiteX0" fmla="*/ 6074 w 36877"/>
                <a:gd name="connsiteY0" fmla="*/ 12654 h 12653"/>
                <a:gd name="connsiteX1" fmla="*/ 30804 w 36877"/>
                <a:gd name="connsiteY1" fmla="*/ 12654 h 12653"/>
                <a:gd name="connsiteX2" fmla="*/ 30804 w 36877"/>
                <a:gd name="connsiteY2" fmla="*/ 0 h 12653"/>
                <a:gd name="connsiteX3" fmla="*/ 6074 w 36877"/>
                <a:gd name="connsiteY3" fmla="*/ 0 h 12653"/>
                <a:gd name="connsiteX4" fmla="*/ 6074 w 36877"/>
                <a:gd name="connsiteY4" fmla="*/ 12654 h 12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77" h="12653">
                  <a:moveTo>
                    <a:pt x="6074" y="12654"/>
                  </a:moveTo>
                  <a:lnTo>
                    <a:pt x="30804" y="12654"/>
                  </a:lnTo>
                  <a:cubicBezTo>
                    <a:pt x="38721" y="12654"/>
                    <a:pt x="39082" y="0"/>
                    <a:pt x="30804" y="0"/>
                  </a:cubicBezTo>
                  <a:lnTo>
                    <a:pt x="6074" y="0"/>
                  </a:lnTo>
                  <a:cubicBezTo>
                    <a:pt x="-1844" y="0"/>
                    <a:pt x="-2204" y="12654"/>
                    <a:pt x="6074" y="12654"/>
                  </a:cubicBezTo>
                  <a:close/>
                </a:path>
              </a:pathLst>
            </a:custGeom>
            <a:solidFill>
              <a:srgbClr val="37617A"/>
            </a:solidFill>
            <a:ln w="837" cap="flat">
              <a:noFill/>
              <a:prstDash val="solid"/>
              <a:miter/>
            </a:ln>
          </p:spPr>
          <p:txBody>
            <a:bodyPr rtlCol="0" anchor="ctr"/>
            <a:lstStyle/>
            <a:p>
              <a:endParaRPr lang="en-ID"/>
            </a:p>
          </p:txBody>
        </p:sp>
        <p:sp>
          <p:nvSpPr>
            <p:cNvPr id="144" name="Freeform: Shape 143">
              <a:extLst>
                <a:ext uri="{FF2B5EF4-FFF2-40B4-BE49-F238E27FC236}">
                  <a16:creationId xmlns:a16="http://schemas.microsoft.com/office/drawing/2014/main" id="{9EDD0A34-B6FC-91DB-C2F2-9D4433587111}"/>
                </a:ext>
              </a:extLst>
            </p:cNvPr>
            <p:cNvSpPr/>
            <p:nvPr/>
          </p:nvSpPr>
          <p:spPr>
            <a:xfrm>
              <a:off x="5805496" y="4712654"/>
              <a:ext cx="36877" cy="12653"/>
            </a:xfrm>
            <a:custGeom>
              <a:avLst/>
              <a:gdLst>
                <a:gd name="connsiteX0" fmla="*/ 6074 w 36877"/>
                <a:gd name="connsiteY0" fmla="*/ 12654 h 12653"/>
                <a:gd name="connsiteX1" fmla="*/ 30804 w 36877"/>
                <a:gd name="connsiteY1" fmla="*/ 12654 h 12653"/>
                <a:gd name="connsiteX2" fmla="*/ 30804 w 36877"/>
                <a:gd name="connsiteY2" fmla="*/ 0 h 12653"/>
                <a:gd name="connsiteX3" fmla="*/ 6074 w 36877"/>
                <a:gd name="connsiteY3" fmla="*/ 0 h 12653"/>
                <a:gd name="connsiteX4" fmla="*/ 6074 w 36877"/>
                <a:gd name="connsiteY4" fmla="*/ 12654 h 12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77" h="12653">
                  <a:moveTo>
                    <a:pt x="6074" y="12654"/>
                  </a:moveTo>
                  <a:lnTo>
                    <a:pt x="30804" y="12654"/>
                  </a:lnTo>
                  <a:cubicBezTo>
                    <a:pt x="38722" y="12654"/>
                    <a:pt x="39082" y="0"/>
                    <a:pt x="30804" y="0"/>
                  </a:cubicBezTo>
                  <a:lnTo>
                    <a:pt x="6074" y="0"/>
                  </a:lnTo>
                  <a:cubicBezTo>
                    <a:pt x="-1844" y="0"/>
                    <a:pt x="-2204" y="12654"/>
                    <a:pt x="6074" y="12654"/>
                  </a:cubicBezTo>
                  <a:close/>
                </a:path>
              </a:pathLst>
            </a:custGeom>
            <a:solidFill>
              <a:srgbClr val="37617A"/>
            </a:solidFill>
            <a:ln w="837" cap="flat">
              <a:noFill/>
              <a:prstDash val="solid"/>
              <a:miter/>
            </a:ln>
          </p:spPr>
          <p:txBody>
            <a:bodyPr rtlCol="0" anchor="ctr"/>
            <a:lstStyle/>
            <a:p>
              <a:endParaRPr lang="en-ID"/>
            </a:p>
          </p:txBody>
        </p:sp>
        <p:sp>
          <p:nvSpPr>
            <p:cNvPr id="145" name="Freeform: Shape 144">
              <a:extLst>
                <a:ext uri="{FF2B5EF4-FFF2-40B4-BE49-F238E27FC236}">
                  <a16:creationId xmlns:a16="http://schemas.microsoft.com/office/drawing/2014/main" id="{E5A69D41-220D-7908-6E74-67AD5713220D}"/>
                </a:ext>
              </a:extLst>
            </p:cNvPr>
            <p:cNvSpPr/>
            <p:nvPr/>
          </p:nvSpPr>
          <p:spPr>
            <a:xfrm>
              <a:off x="5662324" y="4712881"/>
              <a:ext cx="36877" cy="12653"/>
            </a:xfrm>
            <a:custGeom>
              <a:avLst/>
              <a:gdLst>
                <a:gd name="connsiteX0" fmla="*/ 6074 w 36877"/>
                <a:gd name="connsiteY0" fmla="*/ 12654 h 12653"/>
                <a:gd name="connsiteX1" fmla="*/ 30803 w 36877"/>
                <a:gd name="connsiteY1" fmla="*/ 12654 h 12653"/>
                <a:gd name="connsiteX2" fmla="*/ 30803 w 36877"/>
                <a:gd name="connsiteY2" fmla="*/ 0 h 12653"/>
                <a:gd name="connsiteX3" fmla="*/ 6074 w 36877"/>
                <a:gd name="connsiteY3" fmla="*/ 0 h 12653"/>
                <a:gd name="connsiteX4" fmla="*/ 6074 w 36877"/>
                <a:gd name="connsiteY4" fmla="*/ 12654 h 12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77" h="12653">
                  <a:moveTo>
                    <a:pt x="6074" y="12654"/>
                  </a:moveTo>
                  <a:lnTo>
                    <a:pt x="30803" y="12654"/>
                  </a:lnTo>
                  <a:cubicBezTo>
                    <a:pt x="38720" y="12654"/>
                    <a:pt x="39081" y="0"/>
                    <a:pt x="30803" y="0"/>
                  </a:cubicBezTo>
                  <a:lnTo>
                    <a:pt x="6074" y="0"/>
                  </a:lnTo>
                  <a:cubicBezTo>
                    <a:pt x="-1843" y="0"/>
                    <a:pt x="-2204" y="12654"/>
                    <a:pt x="6074" y="12654"/>
                  </a:cubicBezTo>
                  <a:close/>
                </a:path>
              </a:pathLst>
            </a:custGeom>
            <a:solidFill>
              <a:srgbClr val="37617A"/>
            </a:solidFill>
            <a:ln w="837" cap="flat">
              <a:noFill/>
              <a:prstDash val="solid"/>
              <a:miter/>
            </a:ln>
          </p:spPr>
          <p:txBody>
            <a:bodyPr rtlCol="0" anchor="ctr"/>
            <a:lstStyle/>
            <a:p>
              <a:endParaRPr lang="en-ID"/>
            </a:p>
          </p:txBody>
        </p:sp>
        <p:sp>
          <p:nvSpPr>
            <p:cNvPr id="146" name="Freeform: Shape 145">
              <a:extLst>
                <a:ext uri="{FF2B5EF4-FFF2-40B4-BE49-F238E27FC236}">
                  <a16:creationId xmlns:a16="http://schemas.microsoft.com/office/drawing/2014/main" id="{BBE520A3-170C-981F-08E8-719505EF61F8}"/>
                </a:ext>
              </a:extLst>
            </p:cNvPr>
            <p:cNvSpPr/>
            <p:nvPr/>
          </p:nvSpPr>
          <p:spPr>
            <a:xfrm>
              <a:off x="5733910" y="4729194"/>
              <a:ext cx="36877" cy="12653"/>
            </a:xfrm>
            <a:custGeom>
              <a:avLst/>
              <a:gdLst>
                <a:gd name="connsiteX0" fmla="*/ 6074 w 36877"/>
                <a:gd name="connsiteY0" fmla="*/ 12654 h 12653"/>
                <a:gd name="connsiteX1" fmla="*/ 30804 w 36877"/>
                <a:gd name="connsiteY1" fmla="*/ 12654 h 12653"/>
                <a:gd name="connsiteX2" fmla="*/ 30804 w 36877"/>
                <a:gd name="connsiteY2" fmla="*/ 0 h 12653"/>
                <a:gd name="connsiteX3" fmla="*/ 6074 w 36877"/>
                <a:gd name="connsiteY3" fmla="*/ 0 h 12653"/>
                <a:gd name="connsiteX4" fmla="*/ 6074 w 36877"/>
                <a:gd name="connsiteY4" fmla="*/ 12654 h 12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77" h="12653">
                  <a:moveTo>
                    <a:pt x="6074" y="12654"/>
                  </a:moveTo>
                  <a:lnTo>
                    <a:pt x="30804" y="12654"/>
                  </a:lnTo>
                  <a:cubicBezTo>
                    <a:pt x="38721" y="12654"/>
                    <a:pt x="39082" y="0"/>
                    <a:pt x="30804" y="0"/>
                  </a:cubicBezTo>
                  <a:lnTo>
                    <a:pt x="6074" y="0"/>
                  </a:lnTo>
                  <a:cubicBezTo>
                    <a:pt x="-1844" y="0"/>
                    <a:pt x="-2204" y="12654"/>
                    <a:pt x="6074" y="12654"/>
                  </a:cubicBezTo>
                  <a:close/>
                </a:path>
              </a:pathLst>
            </a:custGeom>
            <a:solidFill>
              <a:srgbClr val="37617A"/>
            </a:solidFill>
            <a:ln w="837" cap="flat">
              <a:noFill/>
              <a:prstDash val="solid"/>
              <a:miter/>
            </a:ln>
          </p:spPr>
          <p:txBody>
            <a:bodyPr rtlCol="0" anchor="ctr"/>
            <a:lstStyle/>
            <a:p>
              <a:endParaRPr lang="en-ID"/>
            </a:p>
          </p:txBody>
        </p:sp>
        <p:sp>
          <p:nvSpPr>
            <p:cNvPr id="147" name="Freeform: Shape 146">
              <a:extLst>
                <a:ext uri="{FF2B5EF4-FFF2-40B4-BE49-F238E27FC236}">
                  <a16:creationId xmlns:a16="http://schemas.microsoft.com/office/drawing/2014/main" id="{D74EBA6D-5AA4-CF1F-2B22-AD639F13AD82}"/>
                </a:ext>
              </a:extLst>
            </p:cNvPr>
            <p:cNvSpPr/>
            <p:nvPr/>
          </p:nvSpPr>
          <p:spPr>
            <a:xfrm>
              <a:off x="5735074" y="4958704"/>
              <a:ext cx="34548" cy="49691"/>
            </a:xfrm>
            <a:custGeom>
              <a:avLst/>
              <a:gdLst>
                <a:gd name="connsiteX0" fmla="*/ 17477 w 34548"/>
                <a:gd name="connsiteY0" fmla="*/ 49691 h 49691"/>
                <a:gd name="connsiteX1" fmla="*/ 34546 w 34548"/>
                <a:gd name="connsiteY1" fmla="*/ 32270 h 49691"/>
                <a:gd name="connsiteX2" fmla="*/ 34135 w 34548"/>
                <a:gd name="connsiteY2" fmla="*/ 16192 h 49691"/>
                <a:gd name="connsiteX3" fmla="*/ 3 w 34548"/>
                <a:gd name="connsiteY3" fmla="*/ 16846 h 49691"/>
                <a:gd name="connsiteX4" fmla="*/ 415 w 34548"/>
                <a:gd name="connsiteY4" fmla="*/ 32925 h 49691"/>
                <a:gd name="connsiteX5" fmla="*/ 17477 w 34548"/>
                <a:gd name="connsiteY5" fmla="*/ 49691 h 49691"/>
                <a:gd name="connsiteX6" fmla="*/ 13891 w 34548"/>
                <a:gd name="connsiteY6" fmla="*/ 13428 h 49691"/>
                <a:gd name="connsiteX7" fmla="*/ 21483 w 34548"/>
                <a:gd name="connsiteY7" fmla="*/ 16466 h 49691"/>
                <a:gd name="connsiteX8" fmla="*/ 21895 w 34548"/>
                <a:gd name="connsiteY8" fmla="*/ 32545 h 49691"/>
                <a:gd name="connsiteX9" fmla="*/ 13065 w 34548"/>
                <a:gd name="connsiteY9" fmla="*/ 32651 h 49691"/>
                <a:gd name="connsiteX10" fmla="*/ 12654 w 34548"/>
                <a:gd name="connsiteY10" fmla="*/ 16572 h 49691"/>
                <a:gd name="connsiteX11" fmla="*/ 13891 w 34548"/>
                <a:gd name="connsiteY11" fmla="*/ 13428 h 4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48" h="49691">
                  <a:moveTo>
                    <a:pt x="17477" y="49691"/>
                  </a:moveTo>
                  <a:cubicBezTo>
                    <a:pt x="26892" y="49667"/>
                    <a:pt x="34714" y="41712"/>
                    <a:pt x="34546" y="32270"/>
                  </a:cubicBezTo>
                  <a:lnTo>
                    <a:pt x="34135" y="16192"/>
                  </a:lnTo>
                  <a:cubicBezTo>
                    <a:pt x="33749" y="-5580"/>
                    <a:pt x="-393" y="-5429"/>
                    <a:pt x="3" y="16846"/>
                  </a:cubicBezTo>
                  <a:lnTo>
                    <a:pt x="415" y="32925"/>
                  </a:lnTo>
                  <a:cubicBezTo>
                    <a:pt x="579" y="42170"/>
                    <a:pt x="8233" y="49691"/>
                    <a:pt x="17477" y="49691"/>
                  </a:cubicBezTo>
                  <a:close/>
                  <a:moveTo>
                    <a:pt x="13891" y="13428"/>
                  </a:moveTo>
                  <a:cubicBezTo>
                    <a:pt x="16583" y="10640"/>
                    <a:pt x="21414" y="12554"/>
                    <a:pt x="21483" y="16466"/>
                  </a:cubicBezTo>
                  <a:lnTo>
                    <a:pt x="21895" y="32545"/>
                  </a:lnTo>
                  <a:cubicBezTo>
                    <a:pt x="21995" y="38116"/>
                    <a:pt x="13169" y="38501"/>
                    <a:pt x="13065" y="32651"/>
                  </a:cubicBezTo>
                  <a:lnTo>
                    <a:pt x="12654" y="16572"/>
                  </a:lnTo>
                  <a:cubicBezTo>
                    <a:pt x="12633" y="15394"/>
                    <a:pt x="13073" y="14277"/>
                    <a:pt x="13891" y="13428"/>
                  </a:cubicBezTo>
                  <a:close/>
                </a:path>
              </a:pathLst>
            </a:custGeom>
            <a:solidFill>
              <a:srgbClr val="FDB837"/>
            </a:solidFill>
            <a:ln w="837" cap="flat">
              <a:noFill/>
              <a:prstDash val="solid"/>
              <a:miter/>
            </a:ln>
          </p:spPr>
          <p:txBody>
            <a:bodyPr rtlCol="0" anchor="ctr"/>
            <a:lstStyle/>
            <a:p>
              <a:endParaRPr lang="en-ID"/>
            </a:p>
          </p:txBody>
        </p:sp>
        <p:sp>
          <p:nvSpPr>
            <p:cNvPr id="148" name="Freeform: Shape 147">
              <a:extLst>
                <a:ext uri="{FF2B5EF4-FFF2-40B4-BE49-F238E27FC236}">
                  <a16:creationId xmlns:a16="http://schemas.microsoft.com/office/drawing/2014/main" id="{6A2F5654-BF2E-2424-24FD-EA218C44D65C}"/>
                </a:ext>
              </a:extLst>
            </p:cNvPr>
            <p:cNvSpPr/>
            <p:nvPr/>
          </p:nvSpPr>
          <p:spPr>
            <a:xfrm>
              <a:off x="5726811" y="5005743"/>
              <a:ext cx="51005" cy="29397"/>
            </a:xfrm>
            <a:custGeom>
              <a:avLst/>
              <a:gdLst>
                <a:gd name="connsiteX0" fmla="*/ 40170 w 51005"/>
                <a:gd name="connsiteY0" fmla="*/ 1952 h 29397"/>
                <a:gd name="connsiteX1" fmla="*/ 10835 w 51005"/>
                <a:gd name="connsiteY1" fmla="*/ 2139 h 29397"/>
                <a:gd name="connsiteX2" fmla="*/ 1867 w 51005"/>
                <a:gd name="connsiteY2" fmla="*/ 11066 h 29397"/>
                <a:gd name="connsiteX3" fmla="*/ 19523 w 51005"/>
                <a:gd name="connsiteY3" fmla="*/ 20362 h 29397"/>
                <a:gd name="connsiteX4" fmla="*/ 19523 w 51005"/>
                <a:gd name="connsiteY4" fmla="*/ 23323 h 29397"/>
                <a:gd name="connsiteX5" fmla="*/ 32177 w 51005"/>
                <a:gd name="connsiteY5" fmla="*/ 23323 h 29397"/>
                <a:gd name="connsiteX6" fmla="*/ 32177 w 51005"/>
                <a:gd name="connsiteY6" fmla="*/ 20188 h 29397"/>
                <a:gd name="connsiteX7" fmla="*/ 49274 w 51005"/>
                <a:gd name="connsiteY7" fmla="*/ 10740 h 29397"/>
                <a:gd name="connsiteX8" fmla="*/ 40170 w 51005"/>
                <a:gd name="connsiteY8" fmla="*/ 1952 h 29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05" h="29397">
                  <a:moveTo>
                    <a:pt x="40170" y="1952"/>
                  </a:moveTo>
                  <a:cubicBezTo>
                    <a:pt x="32276" y="10130"/>
                    <a:pt x="18836" y="10176"/>
                    <a:pt x="10835" y="2139"/>
                  </a:cubicBezTo>
                  <a:cubicBezTo>
                    <a:pt x="5250" y="-3473"/>
                    <a:pt x="-3973" y="5200"/>
                    <a:pt x="1867" y="11066"/>
                  </a:cubicBezTo>
                  <a:cubicBezTo>
                    <a:pt x="6761" y="15983"/>
                    <a:pt x="12888" y="19175"/>
                    <a:pt x="19523" y="20362"/>
                  </a:cubicBezTo>
                  <a:lnTo>
                    <a:pt x="19523" y="23323"/>
                  </a:lnTo>
                  <a:cubicBezTo>
                    <a:pt x="19523" y="31240"/>
                    <a:pt x="32177" y="31601"/>
                    <a:pt x="32177" y="23323"/>
                  </a:cubicBezTo>
                  <a:lnTo>
                    <a:pt x="32177" y="20188"/>
                  </a:lnTo>
                  <a:cubicBezTo>
                    <a:pt x="38655" y="18846"/>
                    <a:pt x="44579" y="15604"/>
                    <a:pt x="49274" y="10740"/>
                  </a:cubicBezTo>
                  <a:cubicBezTo>
                    <a:pt x="54774" y="5044"/>
                    <a:pt x="45918" y="-4004"/>
                    <a:pt x="40170" y="1952"/>
                  </a:cubicBezTo>
                  <a:close/>
                </a:path>
              </a:pathLst>
            </a:custGeom>
            <a:solidFill>
              <a:srgbClr val="FDB837"/>
            </a:solidFill>
            <a:ln w="837" cap="flat">
              <a:noFill/>
              <a:prstDash val="solid"/>
              <a:miter/>
            </a:ln>
          </p:spPr>
          <p:txBody>
            <a:bodyPr rtlCol="0" anchor="ctr"/>
            <a:lstStyle/>
            <a:p>
              <a:endParaRPr lang="en-ID"/>
            </a:p>
          </p:txBody>
        </p:sp>
      </p:grpSp>
      <p:grpSp>
        <p:nvGrpSpPr>
          <p:cNvPr id="154" name="Group 153">
            <a:extLst>
              <a:ext uri="{FF2B5EF4-FFF2-40B4-BE49-F238E27FC236}">
                <a16:creationId xmlns:a16="http://schemas.microsoft.com/office/drawing/2014/main" id="{F9250259-3296-EA66-437E-F8A620845319}"/>
              </a:ext>
            </a:extLst>
          </p:cNvPr>
          <p:cNvGrpSpPr/>
          <p:nvPr/>
        </p:nvGrpSpPr>
        <p:grpSpPr>
          <a:xfrm>
            <a:off x="5596143" y="1032653"/>
            <a:ext cx="418414" cy="418415"/>
            <a:chOff x="5628691" y="2818528"/>
            <a:chExt cx="418414" cy="418415"/>
          </a:xfrm>
        </p:grpSpPr>
        <p:sp>
          <p:nvSpPr>
            <p:cNvPr id="91" name="Freeform: Shape 90">
              <a:extLst>
                <a:ext uri="{FF2B5EF4-FFF2-40B4-BE49-F238E27FC236}">
                  <a16:creationId xmlns:a16="http://schemas.microsoft.com/office/drawing/2014/main" id="{508D3CA4-BEFB-CA81-0CB5-F8A3193835A3}"/>
                </a:ext>
              </a:extLst>
            </p:cNvPr>
            <p:cNvSpPr/>
            <p:nvPr/>
          </p:nvSpPr>
          <p:spPr>
            <a:xfrm>
              <a:off x="5628691" y="3007490"/>
              <a:ext cx="418414" cy="229453"/>
            </a:xfrm>
            <a:custGeom>
              <a:avLst/>
              <a:gdLst>
                <a:gd name="connsiteX0" fmla="*/ 411666 w 418414"/>
                <a:gd name="connsiteY0" fmla="*/ 94481 h 229453"/>
                <a:gd name="connsiteX1" fmla="*/ 384672 w 418414"/>
                <a:gd name="connsiteY1" fmla="*/ 94481 h 229453"/>
                <a:gd name="connsiteX2" fmla="*/ 384672 w 418414"/>
                <a:gd name="connsiteY2" fmla="*/ 74235 h 229453"/>
                <a:gd name="connsiteX3" fmla="*/ 377923 w 418414"/>
                <a:gd name="connsiteY3" fmla="*/ 67486 h 229453"/>
                <a:gd name="connsiteX4" fmla="*/ 310437 w 418414"/>
                <a:gd name="connsiteY4" fmla="*/ 67486 h 229453"/>
                <a:gd name="connsiteX5" fmla="*/ 303688 w 418414"/>
                <a:gd name="connsiteY5" fmla="*/ 74235 h 229453"/>
                <a:gd name="connsiteX6" fmla="*/ 303688 w 418414"/>
                <a:gd name="connsiteY6" fmla="*/ 94481 h 229453"/>
                <a:gd name="connsiteX7" fmla="*/ 276019 w 418414"/>
                <a:gd name="connsiteY7" fmla="*/ 94481 h 229453"/>
                <a:gd name="connsiteX8" fmla="*/ 242951 w 418414"/>
                <a:gd name="connsiteY8" fmla="*/ 67486 h 229453"/>
                <a:gd name="connsiteX9" fmla="*/ 242060 w 418414"/>
                <a:gd name="connsiteY9" fmla="*/ 67486 h 229453"/>
                <a:gd name="connsiteX10" fmla="*/ 248565 w 418414"/>
                <a:gd name="connsiteY10" fmla="*/ 57728 h 229453"/>
                <a:gd name="connsiteX11" fmla="*/ 249699 w 418414"/>
                <a:gd name="connsiteY11" fmla="*/ 53989 h 229453"/>
                <a:gd name="connsiteX12" fmla="*/ 249699 w 418414"/>
                <a:gd name="connsiteY12" fmla="*/ 40492 h 229453"/>
                <a:gd name="connsiteX13" fmla="*/ 209207 w 418414"/>
                <a:gd name="connsiteY13" fmla="*/ 0 h 229453"/>
                <a:gd name="connsiteX14" fmla="*/ 168716 w 418414"/>
                <a:gd name="connsiteY14" fmla="*/ 40492 h 229453"/>
                <a:gd name="connsiteX15" fmla="*/ 168716 w 418414"/>
                <a:gd name="connsiteY15" fmla="*/ 53989 h 229453"/>
                <a:gd name="connsiteX16" fmla="*/ 169849 w 418414"/>
                <a:gd name="connsiteY16" fmla="*/ 57734 h 229453"/>
                <a:gd name="connsiteX17" fmla="*/ 176355 w 418414"/>
                <a:gd name="connsiteY17" fmla="*/ 67486 h 229453"/>
                <a:gd name="connsiteX18" fmla="*/ 175464 w 418414"/>
                <a:gd name="connsiteY18" fmla="*/ 67486 h 229453"/>
                <a:gd name="connsiteX19" fmla="*/ 142396 w 418414"/>
                <a:gd name="connsiteY19" fmla="*/ 94481 h 229453"/>
                <a:gd name="connsiteX20" fmla="*/ 134973 w 418414"/>
                <a:gd name="connsiteY20" fmla="*/ 94481 h 229453"/>
                <a:gd name="connsiteX21" fmla="*/ 134973 w 418414"/>
                <a:gd name="connsiteY21" fmla="*/ 60738 h 229453"/>
                <a:gd name="connsiteX22" fmla="*/ 128224 w 418414"/>
                <a:gd name="connsiteY22" fmla="*/ 53989 h 229453"/>
                <a:gd name="connsiteX23" fmla="*/ 128224 w 418414"/>
                <a:gd name="connsiteY23" fmla="*/ 40492 h 229453"/>
                <a:gd name="connsiteX24" fmla="*/ 114727 w 418414"/>
                <a:gd name="connsiteY24" fmla="*/ 40492 h 229453"/>
                <a:gd name="connsiteX25" fmla="*/ 114727 w 418414"/>
                <a:gd name="connsiteY25" fmla="*/ 53989 h 229453"/>
                <a:gd name="connsiteX26" fmla="*/ 101229 w 418414"/>
                <a:gd name="connsiteY26" fmla="*/ 53989 h 229453"/>
                <a:gd name="connsiteX27" fmla="*/ 94481 w 418414"/>
                <a:gd name="connsiteY27" fmla="*/ 60738 h 229453"/>
                <a:gd name="connsiteX28" fmla="*/ 94481 w 418414"/>
                <a:gd name="connsiteY28" fmla="*/ 94481 h 229453"/>
                <a:gd name="connsiteX29" fmla="*/ 80984 w 418414"/>
                <a:gd name="connsiteY29" fmla="*/ 94481 h 229453"/>
                <a:gd name="connsiteX30" fmla="*/ 80984 w 418414"/>
                <a:gd name="connsiteY30" fmla="*/ 60738 h 229453"/>
                <a:gd name="connsiteX31" fmla="*/ 74235 w 418414"/>
                <a:gd name="connsiteY31" fmla="*/ 53989 h 229453"/>
                <a:gd name="connsiteX32" fmla="*/ 74235 w 418414"/>
                <a:gd name="connsiteY32" fmla="*/ 40492 h 229453"/>
                <a:gd name="connsiteX33" fmla="*/ 60738 w 418414"/>
                <a:gd name="connsiteY33" fmla="*/ 40492 h 229453"/>
                <a:gd name="connsiteX34" fmla="*/ 60738 w 418414"/>
                <a:gd name="connsiteY34" fmla="*/ 53989 h 229453"/>
                <a:gd name="connsiteX35" fmla="*/ 47240 w 418414"/>
                <a:gd name="connsiteY35" fmla="*/ 53989 h 229453"/>
                <a:gd name="connsiteX36" fmla="*/ 40492 w 418414"/>
                <a:gd name="connsiteY36" fmla="*/ 60738 h 229453"/>
                <a:gd name="connsiteX37" fmla="*/ 40492 w 418414"/>
                <a:gd name="connsiteY37" fmla="*/ 94481 h 229453"/>
                <a:gd name="connsiteX38" fmla="*/ 6749 w 418414"/>
                <a:gd name="connsiteY38" fmla="*/ 94481 h 229453"/>
                <a:gd name="connsiteX39" fmla="*/ 0 w 418414"/>
                <a:gd name="connsiteY39" fmla="*/ 101229 h 229453"/>
                <a:gd name="connsiteX40" fmla="*/ 0 w 418414"/>
                <a:gd name="connsiteY40" fmla="*/ 128224 h 229453"/>
                <a:gd name="connsiteX41" fmla="*/ 6749 w 418414"/>
                <a:gd name="connsiteY41" fmla="*/ 134973 h 229453"/>
                <a:gd name="connsiteX42" fmla="*/ 13497 w 418414"/>
                <a:gd name="connsiteY42" fmla="*/ 134973 h 229453"/>
                <a:gd name="connsiteX43" fmla="*/ 13497 w 418414"/>
                <a:gd name="connsiteY43" fmla="*/ 222705 h 229453"/>
                <a:gd name="connsiteX44" fmla="*/ 26995 w 418414"/>
                <a:gd name="connsiteY44" fmla="*/ 222705 h 229453"/>
                <a:gd name="connsiteX45" fmla="*/ 26995 w 418414"/>
                <a:gd name="connsiteY45" fmla="*/ 134973 h 229453"/>
                <a:gd name="connsiteX46" fmla="*/ 141721 w 418414"/>
                <a:gd name="connsiteY46" fmla="*/ 134973 h 229453"/>
                <a:gd name="connsiteX47" fmla="*/ 141721 w 418414"/>
                <a:gd name="connsiteY47" fmla="*/ 190203 h 229453"/>
                <a:gd name="connsiteX48" fmla="*/ 129380 w 418414"/>
                <a:gd name="connsiteY48" fmla="*/ 215965 h 229453"/>
                <a:gd name="connsiteX49" fmla="*/ 148470 w 418414"/>
                <a:gd name="connsiteY49" fmla="*/ 229453 h 229453"/>
                <a:gd name="connsiteX50" fmla="*/ 269945 w 418414"/>
                <a:gd name="connsiteY50" fmla="*/ 229453 h 229453"/>
                <a:gd name="connsiteX51" fmla="*/ 290182 w 418414"/>
                <a:gd name="connsiteY51" fmla="*/ 209293 h 229453"/>
                <a:gd name="connsiteX52" fmla="*/ 276694 w 418414"/>
                <a:gd name="connsiteY52" fmla="*/ 190203 h 229453"/>
                <a:gd name="connsiteX53" fmla="*/ 276694 w 418414"/>
                <a:gd name="connsiteY53" fmla="*/ 134973 h 229453"/>
                <a:gd name="connsiteX54" fmla="*/ 391420 w 418414"/>
                <a:gd name="connsiteY54" fmla="*/ 134973 h 229453"/>
                <a:gd name="connsiteX55" fmla="*/ 391420 w 418414"/>
                <a:gd name="connsiteY55" fmla="*/ 222705 h 229453"/>
                <a:gd name="connsiteX56" fmla="*/ 404918 w 418414"/>
                <a:gd name="connsiteY56" fmla="*/ 222705 h 229453"/>
                <a:gd name="connsiteX57" fmla="*/ 404918 w 418414"/>
                <a:gd name="connsiteY57" fmla="*/ 134973 h 229453"/>
                <a:gd name="connsiteX58" fmla="*/ 411666 w 418414"/>
                <a:gd name="connsiteY58" fmla="*/ 134973 h 229453"/>
                <a:gd name="connsiteX59" fmla="*/ 418415 w 418414"/>
                <a:gd name="connsiteY59" fmla="*/ 128224 h 229453"/>
                <a:gd name="connsiteX60" fmla="*/ 418415 w 418414"/>
                <a:gd name="connsiteY60" fmla="*/ 101229 h 229453"/>
                <a:gd name="connsiteX61" fmla="*/ 411666 w 418414"/>
                <a:gd name="connsiteY61" fmla="*/ 94481 h 229453"/>
                <a:gd name="connsiteX62" fmla="*/ 317185 w 418414"/>
                <a:gd name="connsiteY62" fmla="*/ 80984 h 229453"/>
                <a:gd name="connsiteX63" fmla="*/ 371174 w 418414"/>
                <a:gd name="connsiteY63" fmla="*/ 80984 h 229453"/>
                <a:gd name="connsiteX64" fmla="*/ 371174 w 418414"/>
                <a:gd name="connsiteY64" fmla="*/ 94481 h 229453"/>
                <a:gd name="connsiteX65" fmla="*/ 317185 w 418414"/>
                <a:gd name="connsiteY65" fmla="*/ 94481 h 229453"/>
                <a:gd name="connsiteX66" fmla="*/ 182213 w 418414"/>
                <a:gd name="connsiteY66" fmla="*/ 51964 h 229453"/>
                <a:gd name="connsiteX67" fmla="*/ 182213 w 418414"/>
                <a:gd name="connsiteY67" fmla="*/ 40492 h 229453"/>
                <a:gd name="connsiteX68" fmla="*/ 209207 w 418414"/>
                <a:gd name="connsiteY68" fmla="*/ 13497 h 229453"/>
                <a:gd name="connsiteX69" fmla="*/ 236202 w 418414"/>
                <a:gd name="connsiteY69" fmla="*/ 40492 h 229453"/>
                <a:gd name="connsiteX70" fmla="*/ 236202 w 418414"/>
                <a:gd name="connsiteY70" fmla="*/ 51964 h 229453"/>
                <a:gd name="connsiteX71" fmla="*/ 225843 w 418414"/>
                <a:gd name="connsiteY71" fmla="*/ 67486 h 229453"/>
                <a:gd name="connsiteX72" fmla="*/ 192572 w 418414"/>
                <a:gd name="connsiteY72" fmla="*/ 67486 h 229453"/>
                <a:gd name="connsiteX73" fmla="*/ 175464 w 418414"/>
                <a:gd name="connsiteY73" fmla="*/ 80984 h 229453"/>
                <a:gd name="connsiteX74" fmla="*/ 242951 w 418414"/>
                <a:gd name="connsiteY74" fmla="*/ 80984 h 229453"/>
                <a:gd name="connsiteX75" fmla="*/ 263196 w 418414"/>
                <a:gd name="connsiteY75" fmla="*/ 101229 h 229453"/>
                <a:gd name="connsiteX76" fmla="*/ 263196 w 418414"/>
                <a:gd name="connsiteY76" fmla="*/ 188962 h 229453"/>
                <a:gd name="connsiteX77" fmla="*/ 155218 w 418414"/>
                <a:gd name="connsiteY77" fmla="*/ 188962 h 229453"/>
                <a:gd name="connsiteX78" fmla="*/ 155218 w 418414"/>
                <a:gd name="connsiteY78" fmla="*/ 101229 h 229453"/>
                <a:gd name="connsiteX79" fmla="*/ 175464 w 418414"/>
                <a:gd name="connsiteY79" fmla="*/ 80984 h 229453"/>
                <a:gd name="connsiteX80" fmla="*/ 107978 w 418414"/>
                <a:gd name="connsiteY80" fmla="*/ 67486 h 229453"/>
                <a:gd name="connsiteX81" fmla="*/ 121475 w 418414"/>
                <a:gd name="connsiteY81" fmla="*/ 67486 h 229453"/>
                <a:gd name="connsiteX82" fmla="*/ 121475 w 418414"/>
                <a:gd name="connsiteY82" fmla="*/ 94481 h 229453"/>
                <a:gd name="connsiteX83" fmla="*/ 107978 w 418414"/>
                <a:gd name="connsiteY83" fmla="*/ 94481 h 229453"/>
                <a:gd name="connsiteX84" fmla="*/ 53989 w 418414"/>
                <a:gd name="connsiteY84" fmla="*/ 67486 h 229453"/>
                <a:gd name="connsiteX85" fmla="*/ 67486 w 418414"/>
                <a:gd name="connsiteY85" fmla="*/ 67486 h 229453"/>
                <a:gd name="connsiteX86" fmla="*/ 67486 w 418414"/>
                <a:gd name="connsiteY86" fmla="*/ 94481 h 229453"/>
                <a:gd name="connsiteX87" fmla="*/ 53989 w 418414"/>
                <a:gd name="connsiteY87" fmla="*/ 94481 h 229453"/>
                <a:gd name="connsiteX88" fmla="*/ 13497 w 418414"/>
                <a:gd name="connsiteY88" fmla="*/ 121475 h 229453"/>
                <a:gd name="connsiteX89" fmla="*/ 13497 w 418414"/>
                <a:gd name="connsiteY89" fmla="*/ 107978 h 229453"/>
                <a:gd name="connsiteX90" fmla="*/ 141721 w 418414"/>
                <a:gd name="connsiteY90" fmla="*/ 107978 h 229453"/>
                <a:gd name="connsiteX91" fmla="*/ 141721 w 418414"/>
                <a:gd name="connsiteY91" fmla="*/ 121475 h 229453"/>
                <a:gd name="connsiteX92" fmla="*/ 269945 w 418414"/>
                <a:gd name="connsiteY92" fmla="*/ 215956 h 229453"/>
                <a:gd name="connsiteX93" fmla="*/ 148470 w 418414"/>
                <a:gd name="connsiteY93" fmla="*/ 215956 h 229453"/>
                <a:gd name="connsiteX94" fmla="*/ 141721 w 418414"/>
                <a:gd name="connsiteY94" fmla="*/ 209207 h 229453"/>
                <a:gd name="connsiteX95" fmla="*/ 148470 w 418414"/>
                <a:gd name="connsiteY95" fmla="*/ 202459 h 229453"/>
                <a:gd name="connsiteX96" fmla="*/ 269945 w 418414"/>
                <a:gd name="connsiteY96" fmla="*/ 202459 h 229453"/>
                <a:gd name="connsiteX97" fmla="*/ 276694 w 418414"/>
                <a:gd name="connsiteY97" fmla="*/ 209207 h 229453"/>
                <a:gd name="connsiteX98" fmla="*/ 269945 w 418414"/>
                <a:gd name="connsiteY98" fmla="*/ 215956 h 229453"/>
                <a:gd name="connsiteX99" fmla="*/ 404918 w 418414"/>
                <a:gd name="connsiteY99" fmla="*/ 121475 h 229453"/>
                <a:gd name="connsiteX100" fmla="*/ 276694 w 418414"/>
                <a:gd name="connsiteY100" fmla="*/ 121475 h 229453"/>
                <a:gd name="connsiteX101" fmla="*/ 276694 w 418414"/>
                <a:gd name="connsiteY101" fmla="*/ 107978 h 229453"/>
                <a:gd name="connsiteX102" fmla="*/ 404918 w 418414"/>
                <a:gd name="connsiteY102" fmla="*/ 107978 h 229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18414" h="229453">
                  <a:moveTo>
                    <a:pt x="411666" y="94481"/>
                  </a:moveTo>
                  <a:lnTo>
                    <a:pt x="384672" y="94481"/>
                  </a:lnTo>
                  <a:lnTo>
                    <a:pt x="384672" y="74235"/>
                  </a:lnTo>
                  <a:cubicBezTo>
                    <a:pt x="384672" y="70508"/>
                    <a:pt x="381650" y="67486"/>
                    <a:pt x="377923" y="67486"/>
                  </a:cubicBezTo>
                  <a:lnTo>
                    <a:pt x="310437" y="67486"/>
                  </a:lnTo>
                  <a:cubicBezTo>
                    <a:pt x="306710" y="67486"/>
                    <a:pt x="303688" y="70508"/>
                    <a:pt x="303688" y="74235"/>
                  </a:cubicBezTo>
                  <a:lnTo>
                    <a:pt x="303688" y="94481"/>
                  </a:lnTo>
                  <a:lnTo>
                    <a:pt x="276019" y="94481"/>
                  </a:lnTo>
                  <a:cubicBezTo>
                    <a:pt x="272790" y="78781"/>
                    <a:pt x="258979" y="67506"/>
                    <a:pt x="242951" y="67486"/>
                  </a:cubicBezTo>
                  <a:lnTo>
                    <a:pt x="242060" y="67486"/>
                  </a:lnTo>
                  <a:lnTo>
                    <a:pt x="248565" y="57728"/>
                  </a:lnTo>
                  <a:cubicBezTo>
                    <a:pt x="249302" y="56620"/>
                    <a:pt x="249696" y="55319"/>
                    <a:pt x="249699" y="53989"/>
                  </a:cubicBezTo>
                  <a:lnTo>
                    <a:pt x="249699" y="40492"/>
                  </a:lnTo>
                  <a:cubicBezTo>
                    <a:pt x="249699" y="18129"/>
                    <a:pt x="231570" y="0"/>
                    <a:pt x="209207" y="0"/>
                  </a:cubicBezTo>
                  <a:cubicBezTo>
                    <a:pt x="186844" y="0"/>
                    <a:pt x="168716" y="18129"/>
                    <a:pt x="168716" y="40492"/>
                  </a:cubicBezTo>
                  <a:lnTo>
                    <a:pt x="168716" y="53989"/>
                  </a:lnTo>
                  <a:cubicBezTo>
                    <a:pt x="168718" y="55322"/>
                    <a:pt x="169112" y="56624"/>
                    <a:pt x="169849" y="57734"/>
                  </a:cubicBezTo>
                  <a:lnTo>
                    <a:pt x="176355" y="67486"/>
                  </a:lnTo>
                  <a:lnTo>
                    <a:pt x="175464" y="67486"/>
                  </a:lnTo>
                  <a:cubicBezTo>
                    <a:pt x="159436" y="67506"/>
                    <a:pt x="145625" y="78781"/>
                    <a:pt x="142396" y="94481"/>
                  </a:cubicBezTo>
                  <a:lnTo>
                    <a:pt x="134973" y="94481"/>
                  </a:lnTo>
                  <a:lnTo>
                    <a:pt x="134973" y="60738"/>
                  </a:lnTo>
                  <a:cubicBezTo>
                    <a:pt x="134973" y="57010"/>
                    <a:pt x="131951" y="53989"/>
                    <a:pt x="128224" y="53989"/>
                  </a:cubicBezTo>
                  <a:lnTo>
                    <a:pt x="128224" y="40492"/>
                  </a:lnTo>
                  <a:lnTo>
                    <a:pt x="114727" y="40492"/>
                  </a:lnTo>
                  <a:lnTo>
                    <a:pt x="114727" y="53989"/>
                  </a:lnTo>
                  <a:lnTo>
                    <a:pt x="101229" y="53989"/>
                  </a:lnTo>
                  <a:cubicBezTo>
                    <a:pt x="97502" y="53989"/>
                    <a:pt x="94481" y="57010"/>
                    <a:pt x="94481" y="60738"/>
                  </a:cubicBezTo>
                  <a:lnTo>
                    <a:pt x="94481" y="94481"/>
                  </a:lnTo>
                  <a:lnTo>
                    <a:pt x="80984" y="94481"/>
                  </a:lnTo>
                  <a:lnTo>
                    <a:pt x="80984" y="60738"/>
                  </a:lnTo>
                  <a:cubicBezTo>
                    <a:pt x="80984" y="57010"/>
                    <a:pt x="77962" y="53989"/>
                    <a:pt x="74235" y="53989"/>
                  </a:cubicBezTo>
                  <a:lnTo>
                    <a:pt x="74235" y="40492"/>
                  </a:lnTo>
                  <a:lnTo>
                    <a:pt x="60738" y="40492"/>
                  </a:lnTo>
                  <a:lnTo>
                    <a:pt x="60738" y="53989"/>
                  </a:lnTo>
                  <a:lnTo>
                    <a:pt x="47240" y="53989"/>
                  </a:lnTo>
                  <a:cubicBezTo>
                    <a:pt x="43513" y="53989"/>
                    <a:pt x="40492" y="57010"/>
                    <a:pt x="40492" y="60738"/>
                  </a:cubicBezTo>
                  <a:lnTo>
                    <a:pt x="40492" y="94481"/>
                  </a:lnTo>
                  <a:lnTo>
                    <a:pt x="6749" y="94481"/>
                  </a:lnTo>
                  <a:cubicBezTo>
                    <a:pt x="3021" y="94481"/>
                    <a:pt x="0" y="97502"/>
                    <a:pt x="0" y="101229"/>
                  </a:cubicBezTo>
                  <a:lnTo>
                    <a:pt x="0" y="128224"/>
                  </a:lnTo>
                  <a:cubicBezTo>
                    <a:pt x="0" y="131951"/>
                    <a:pt x="3021" y="134973"/>
                    <a:pt x="6749" y="134973"/>
                  </a:cubicBezTo>
                  <a:lnTo>
                    <a:pt x="13497" y="134973"/>
                  </a:lnTo>
                  <a:lnTo>
                    <a:pt x="13497" y="222705"/>
                  </a:lnTo>
                  <a:lnTo>
                    <a:pt x="26995" y="222705"/>
                  </a:lnTo>
                  <a:lnTo>
                    <a:pt x="26995" y="134973"/>
                  </a:lnTo>
                  <a:lnTo>
                    <a:pt x="141721" y="134973"/>
                  </a:lnTo>
                  <a:lnTo>
                    <a:pt x="141721" y="190203"/>
                  </a:lnTo>
                  <a:cubicBezTo>
                    <a:pt x="131199" y="193910"/>
                    <a:pt x="125674" y="205443"/>
                    <a:pt x="129380" y="215965"/>
                  </a:cubicBezTo>
                  <a:cubicBezTo>
                    <a:pt x="132231" y="224060"/>
                    <a:pt x="139887" y="229469"/>
                    <a:pt x="148470" y="229453"/>
                  </a:cubicBezTo>
                  <a:lnTo>
                    <a:pt x="269945" y="229453"/>
                  </a:lnTo>
                  <a:cubicBezTo>
                    <a:pt x="281100" y="229474"/>
                    <a:pt x="290161" y="220449"/>
                    <a:pt x="290182" y="209293"/>
                  </a:cubicBezTo>
                  <a:cubicBezTo>
                    <a:pt x="290198" y="200710"/>
                    <a:pt x="284789" y="193055"/>
                    <a:pt x="276694" y="190203"/>
                  </a:cubicBezTo>
                  <a:lnTo>
                    <a:pt x="276694" y="134973"/>
                  </a:lnTo>
                  <a:lnTo>
                    <a:pt x="391420" y="134973"/>
                  </a:lnTo>
                  <a:lnTo>
                    <a:pt x="391420" y="222705"/>
                  </a:lnTo>
                  <a:lnTo>
                    <a:pt x="404918" y="222705"/>
                  </a:lnTo>
                  <a:lnTo>
                    <a:pt x="404918" y="134973"/>
                  </a:lnTo>
                  <a:lnTo>
                    <a:pt x="411666" y="134973"/>
                  </a:lnTo>
                  <a:cubicBezTo>
                    <a:pt x="415393" y="134973"/>
                    <a:pt x="418415" y="131951"/>
                    <a:pt x="418415" y="128224"/>
                  </a:cubicBezTo>
                  <a:lnTo>
                    <a:pt x="418415" y="101229"/>
                  </a:lnTo>
                  <a:cubicBezTo>
                    <a:pt x="418415" y="97502"/>
                    <a:pt x="415393" y="94481"/>
                    <a:pt x="411666" y="94481"/>
                  </a:cubicBezTo>
                  <a:close/>
                  <a:moveTo>
                    <a:pt x="317185" y="80984"/>
                  </a:moveTo>
                  <a:lnTo>
                    <a:pt x="371174" y="80984"/>
                  </a:lnTo>
                  <a:lnTo>
                    <a:pt x="371174" y="94481"/>
                  </a:lnTo>
                  <a:lnTo>
                    <a:pt x="317185" y="94481"/>
                  </a:lnTo>
                  <a:close/>
                  <a:moveTo>
                    <a:pt x="182213" y="51964"/>
                  </a:moveTo>
                  <a:lnTo>
                    <a:pt x="182213" y="40492"/>
                  </a:lnTo>
                  <a:cubicBezTo>
                    <a:pt x="182213" y="25583"/>
                    <a:pt x="194299" y="13497"/>
                    <a:pt x="209207" y="13497"/>
                  </a:cubicBezTo>
                  <a:cubicBezTo>
                    <a:pt x="224116" y="13497"/>
                    <a:pt x="236202" y="25583"/>
                    <a:pt x="236202" y="40492"/>
                  </a:cubicBezTo>
                  <a:lnTo>
                    <a:pt x="236202" y="51964"/>
                  </a:lnTo>
                  <a:lnTo>
                    <a:pt x="225843" y="67486"/>
                  </a:lnTo>
                  <a:lnTo>
                    <a:pt x="192572" y="67486"/>
                  </a:lnTo>
                  <a:close/>
                  <a:moveTo>
                    <a:pt x="175464" y="80984"/>
                  </a:moveTo>
                  <a:lnTo>
                    <a:pt x="242951" y="80984"/>
                  </a:lnTo>
                  <a:cubicBezTo>
                    <a:pt x="254132" y="80984"/>
                    <a:pt x="263196" y="90048"/>
                    <a:pt x="263196" y="101229"/>
                  </a:cubicBezTo>
                  <a:lnTo>
                    <a:pt x="263196" y="188962"/>
                  </a:lnTo>
                  <a:lnTo>
                    <a:pt x="155218" y="188962"/>
                  </a:lnTo>
                  <a:lnTo>
                    <a:pt x="155218" y="101229"/>
                  </a:lnTo>
                  <a:cubicBezTo>
                    <a:pt x="155218" y="90048"/>
                    <a:pt x="164282" y="80984"/>
                    <a:pt x="175464" y="80984"/>
                  </a:cubicBezTo>
                  <a:close/>
                  <a:moveTo>
                    <a:pt x="107978" y="67486"/>
                  </a:moveTo>
                  <a:lnTo>
                    <a:pt x="121475" y="67486"/>
                  </a:lnTo>
                  <a:lnTo>
                    <a:pt x="121475" y="94481"/>
                  </a:lnTo>
                  <a:lnTo>
                    <a:pt x="107978" y="94481"/>
                  </a:lnTo>
                  <a:close/>
                  <a:moveTo>
                    <a:pt x="53989" y="67486"/>
                  </a:moveTo>
                  <a:lnTo>
                    <a:pt x="67486" y="67486"/>
                  </a:lnTo>
                  <a:lnTo>
                    <a:pt x="67486" y="94481"/>
                  </a:lnTo>
                  <a:lnTo>
                    <a:pt x="53989" y="94481"/>
                  </a:lnTo>
                  <a:close/>
                  <a:moveTo>
                    <a:pt x="13497" y="121475"/>
                  </a:moveTo>
                  <a:lnTo>
                    <a:pt x="13497" y="107978"/>
                  </a:lnTo>
                  <a:lnTo>
                    <a:pt x="141721" y="107978"/>
                  </a:lnTo>
                  <a:lnTo>
                    <a:pt x="141721" y="121475"/>
                  </a:lnTo>
                  <a:close/>
                  <a:moveTo>
                    <a:pt x="269945" y="215956"/>
                  </a:moveTo>
                  <a:lnTo>
                    <a:pt x="148470" y="215956"/>
                  </a:lnTo>
                  <a:cubicBezTo>
                    <a:pt x="144742" y="215956"/>
                    <a:pt x="141721" y="212935"/>
                    <a:pt x="141721" y="209207"/>
                  </a:cubicBezTo>
                  <a:cubicBezTo>
                    <a:pt x="141721" y="205480"/>
                    <a:pt x="144742" y="202459"/>
                    <a:pt x="148470" y="202459"/>
                  </a:cubicBezTo>
                  <a:lnTo>
                    <a:pt x="269945" y="202459"/>
                  </a:lnTo>
                  <a:cubicBezTo>
                    <a:pt x="273672" y="202459"/>
                    <a:pt x="276694" y="205480"/>
                    <a:pt x="276694" y="209207"/>
                  </a:cubicBezTo>
                  <a:cubicBezTo>
                    <a:pt x="276694" y="212935"/>
                    <a:pt x="273672" y="215956"/>
                    <a:pt x="269945" y="215956"/>
                  </a:cubicBezTo>
                  <a:close/>
                  <a:moveTo>
                    <a:pt x="404918" y="121475"/>
                  </a:moveTo>
                  <a:lnTo>
                    <a:pt x="276694" y="121475"/>
                  </a:lnTo>
                  <a:lnTo>
                    <a:pt x="276694" y="107978"/>
                  </a:lnTo>
                  <a:lnTo>
                    <a:pt x="404918" y="107978"/>
                  </a:lnTo>
                  <a:close/>
                </a:path>
              </a:pathLst>
            </a:custGeom>
            <a:solidFill>
              <a:srgbClr val="37617A"/>
            </a:solidFill>
            <a:ln w="6697" cap="flat">
              <a:noFill/>
              <a:prstDash val="solid"/>
              <a:miter/>
            </a:ln>
          </p:spPr>
          <p:txBody>
            <a:bodyPr rtlCol="0" anchor="ctr"/>
            <a:lstStyle/>
            <a:p>
              <a:endParaRPr lang="en-ID"/>
            </a:p>
          </p:txBody>
        </p:sp>
        <p:sp>
          <p:nvSpPr>
            <p:cNvPr id="92" name="Freeform: Shape 91">
              <a:extLst>
                <a:ext uri="{FF2B5EF4-FFF2-40B4-BE49-F238E27FC236}">
                  <a16:creationId xmlns:a16="http://schemas.microsoft.com/office/drawing/2014/main" id="{1ABA5270-17D2-2408-5FCD-50C3309B510B}"/>
                </a:ext>
              </a:extLst>
            </p:cNvPr>
            <p:cNvSpPr/>
            <p:nvPr/>
          </p:nvSpPr>
          <p:spPr>
            <a:xfrm>
              <a:off x="5642188" y="2818528"/>
              <a:ext cx="121475" cy="94480"/>
            </a:xfrm>
            <a:custGeom>
              <a:avLst/>
              <a:gdLst>
                <a:gd name="connsiteX0" fmla="*/ 6749 w 121475"/>
                <a:gd name="connsiteY0" fmla="*/ 94481 h 94480"/>
                <a:gd name="connsiteX1" fmla="*/ 114727 w 121475"/>
                <a:gd name="connsiteY1" fmla="*/ 94481 h 94480"/>
                <a:gd name="connsiteX2" fmla="*/ 121475 w 121475"/>
                <a:gd name="connsiteY2" fmla="*/ 87732 h 94480"/>
                <a:gd name="connsiteX3" fmla="*/ 121475 w 121475"/>
                <a:gd name="connsiteY3" fmla="*/ 6749 h 94480"/>
                <a:gd name="connsiteX4" fmla="*/ 114727 w 121475"/>
                <a:gd name="connsiteY4" fmla="*/ 0 h 94480"/>
                <a:gd name="connsiteX5" fmla="*/ 6749 w 121475"/>
                <a:gd name="connsiteY5" fmla="*/ 0 h 94480"/>
                <a:gd name="connsiteX6" fmla="*/ 0 w 121475"/>
                <a:gd name="connsiteY6" fmla="*/ 6749 h 94480"/>
                <a:gd name="connsiteX7" fmla="*/ 0 w 121475"/>
                <a:gd name="connsiteY7" fmla="*/ 87732 h 94480"/>
                <a:gd name="connsiteX8" fmla="*/ 6749 w 121475"/>
                <a:gd name="connsiteY8" fmla="*/ 94481 h 94480"/>
                <a:gd name="connsiteX9" fmla="*/ 13497 w 121475"/>
                <a:gd name="connsiteY9" fmla="*/ 13497 h 94480"/>
                <a:gd name="connsiteX10" fmla="*/ 107978 w 121475"/>
                <a:gd name="connsiteY10" fmla="*/ 13497 h 94480"/>
                <a:gd name="connsiteX11" fmla="*/ 107978 w 121475"/>
                <a:gd name="connsiteY11" fmla="*/ 80984 h 94480"/>
                <a:gd name="connsiteX12" fmla="*/ 13497 w 121475"/>
                <a:gd name="connsiteY12" fmla="*/ 80984 h 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475" h="94480">
                  <a:moveTo>
                    <a:pt x="6749" y="94481"/>
                  </a:moveTo>
                  <a:lnTo>
                    <a:pt x="114727" y="94481"/>
                  </a:lnTo>
                  <a:cubicBezTo>
                    <a:pt x="118454" y="94481"/>
                    <a:pt x="121475" y="91459"/>
                    <a:pt x="121475" y="87732"/>
                  </a:cubicBezTo>
                  <a:lnTo>
                    <a:pt x="121475" y="6749"/>
                  </a:lnTo>
                  <a:cubicBezTo>
                    <a:pt x="121475" y="3021"/>
                    <a:pt x="118454" y="0"/>
                    <a:pt x="114727" y="0"/>
                  </a:cubicBezTo>
                  <a:lnTo>
                    <a:pt x="6749" y="0"/>
                  </a:lnTo>
                  <a:cubicBezTo>
                    <a:pt x="3021" y="0"/>
                    <a:pt x="0" y="3021"/>
                    <a:pt x="0" y="6749"/>
                  </a:cubicBezTo>
                  <a:lnTo>
                    <a:pt x="0" y="87732"/>
                  </a:lnTo>
                  <a:cubicBezTo>
                    <a:pt x="0" y="91459"/>
                    <a:pt x="3021" y="94481"/>
                    <a:pt x="6749" y="94481"/>
                  </a:cubicBezTo>
                  <a:close/>
                  <a:moveTo>
                    <a:pt x="13497" y="13497"/>
                  </a:moveTo>
                  <a:lnTo>
                    <a:pt x="107978" y="13497"/>
                  </a:lnTo>
                  <a:lnTo>
                    <a:pt x="107978" y="80984"/>
                  </a:lnTo>
                  <a:lnTo>
                    <a:pt x="13497" y="80984"/>
                  </a:lnTo>
                  <a:close/>
                </a:path>
              </a:pathLst>
            </a:custGeom>
            <a:solidFill>
              <a:srgbClr val="FDB837"/>
            </a:solidFill>
            <a:ln w="6697"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AA5B4A61-3EDE-4872-4A73-566BCF1F9A40}"/>
                </a:ext>
              </a:extLst>
            </p:cNvPr>
            <p:cNvSpPr/>
            <p:nvPr/>
          </p:nvSpPr>
          <p:spPr>
            <a:xfrm>
              <a:off x="5777161" y="2818528"/>
              <a:ext cx="121475" cy="94480"/>
            </a:xfrm>
            <a:custGeom>
              <a:avLst/>
              <a:gdLst>
                <a:gd name="connsiteX0" fmla="*/ 6749 w 121475"/>
                <a:gd name="connsiteY0" fmla="*/ 94481 h 94480"/>
                <a:gd name="connsiteX1" fmla="*/ 114727 w 121475"/>
                <a:gd name="connsiteY1" fmla="*/ 94481 h 94480"/>
                <a:gd name="connsiteX2" fmla="*/ 121475 w 121475"/>
                <a:gd name="connsiteY2" fmla="*/ 87732 h 94480"/>
                <a:gd name="connsiteX3" fmla="*/ 121475 w 121475"/>
                <a:gd name="connsiteY3" fmla="*/ 6749 h 94480"/>
                <a:gd name="connsiteX4" fmla="*/ 114727 w 121475"/>
                <a:gd name="connsiteY4" fmla="*/ 0 h 94480"/>
                <a:gd name="connsiteX5" fmla="*/ 6749 w 121475"/>
                <a:gd name="connsiteY5" fmla="*/ 0 h 94480"/>
                <a:gd name="connsiteX6" fmla="*/ 0 w 121475"/>
                <a:gd name="connsiteY6" fmla="*/ 6749 h 94480"/>
                <a:gd name="connsiteX7" fmla="*/ 0 w 121475"/>
                <a:gd name="connsiteY7" fmla="*/ 87732 h 94480"/>
                <a:gd name="connsiteX8" fmla="*/ 6749 w 121475"/>
                <a:gd name="connsiteY8" fmla="*/ 94481 h 94480"/>
                <a:gd name="connsiteX9" fmla="*/ 13497 w 121475"/>
                <a:gd name="connsiteY9" fmla="*/ 13497 h 94480"/>
                <a:gd name="connsiteX10" fmla="*/ 107978 w 121475"/>
                <a:gd name="connsiteY10" fmla="*/ 13497 h 94480"/>
                <a:gd name="connsiteX11" fmla="*/ 107978 w 121475"/>
                <a:gd name="connsiteY11" fmla="*/ 80984 h 94480"/>
                <a:gd name="connsiteX12" fmla="*/ 13497 w 121475"/>
                <a:gd name="connsiteY12" fmla="*/ 80984 h 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475" h="94480">
                  <a:moveTo>
                    <a:pt x="6749" y="94481"/>
                  </a:moveTo>
                  <a:lnTo>
                    <a:pt x="114727" y="94481"/>
                  </a:lnTo>
                  <a:cubicBezTo>
                    <a:pt x="118454" y="94481"/>
                    <a:pt x="121475" y="91459"/>
                    <a:pt x="121475" y="87732"/>
                  </a:cubicBezTo>
                  <a:lnTo>
                    <a:pt x="121475" y="6749"/>
                  </a:lnTo>
                  <a:cubicBezTo>
                    <a:pt x="121475" y="3021"/>
                    <a:pt x="118454" y="0"/>
                    <a:pt x="114727" y="0"/>
                  </a:cubicBezTo>
                  <a:lnTo>
                    <a:pt x="6749" y="0"/>
                  </a:lnTo>
                  <a:cubicBezTo>
                    <a:pt x="3021" y="0"/>
                    <a:pt x="0" y="3021"/>
                    <a:pt x="0" y="6749"/>
                  </a:cubicBezTo>
                  <a:lnTo>
                    <a:pt x="0" y="87732"/>
                  </a:lnTo>
                  <a:cubicBezTo>
                    <a:pt x="0" y="91459"/>
                    <a:pt x="3021" y="94481"/>
                    <a:pt x="6749" y="94481"/>
                  </a:cubicBezTo>
                  <a:close/>
                  <a:moveTo>
                    <a:pt x="13497" y="13497"/>
                  </a:moveTo>
                  <a:lnTo>
                    <a:pt x="107978" y="13497"/>
                  </a:lnTo>
                  <a:lnTo>
                    <a:pt x="107978" y="80984"/>
                  </a:lnTo>
                  <a:lnTo>
                    <a:pt x="13497" y="80984"/>
                  </a:lnTo>
                  <a:close/>
                </a:path>
              </a:pathLst>
            </a:custGeom>
            <a:solidFill>
              <a:srgbClr val="37617A"/>
            </a:solidFill>
            <a:ln w="6697"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9E3E5305-D51D-6649-0582-76EBD7863DB3}"/>
                </a:ext>
              </a:extLst>
            </p:cNvPr>
            <p:cNvSpPr/>
            <p:nvPr/>
          </p:nvSpPr>
          <p:spPr>
            <a:xfrm>
              <a:off x="5912133" y="2818528"/>
              <a:ext cx="121475" cy="94480"/>
            </a:xfrm>
            <a:custGeom>
              <a:avLst/>
              <a:gdLst>
                <a:gd name="connsiteX0" fmla="*/ 6749 w 121475"/>
                <a:gd name="connsiteY0" fmla="*/ 94481 h 94480"/>
                <a:gd name="connsiteX1" fmla="*/ 114727 w 121475"/>
                <a:gd name="connsiteY1" fmla="*/ 94481 h 94480"/>
                <a:gd name="connsiteX2" fmla="*/ 121475 w 121475"/>
                <a:gd name="connsiteY2" fmla="*/ 87732 h 94480"/>
                <a:gd name="connsiteX3" fmla="*/ 121475 w 121475"/>
                <a:gd name="connsiteY3" fmla="*/ 6749 h 94480"/>
                <a:gd name="connsiteX4" fmla="*/ 114727 w 121475"/>
                <a:gd name="connsiteY4" fmla="*/ 0 h 94480"/>
                <a:gd name="connsiteX5" fmla="*/ 6749 w 121475"/>
                <a:gd name="connsiteY5" fmla="*/ 0 h 94480"/>
                <a:gd name="connsiteX6" fmla="*/ 0 w 121475"/>
                <a:gd name="connsiteY6" fmla="*/ 6749 h 94480"/>
                <a:gd name="connsiteX7" fmla="*/ 0 w 121475"/>
                <a:gd name="connsiteY7" fmla="*/ 87732 h 94480"/>
                <a:gd name="connsiteX8" fmla="*/ 6749 w 121475"/>
                <a:gd name="connsiteY8" fmla="*/ 94481 h 94480"/>
                <a:gd name="connsiteX9" fmla="*/ 13497 w 121475"/>
                <a:gd name="connsiteY9" fmla="*/ 13497 h 94480"/>
                <a:gd name="connsiteX10" fmla="*/ 107978 w 121475"/>
                <a:gd name="connsiteY10" fmla="*/ 13497 h 94480"/>
                <a:gd name="connsiteX11" fmla="*/ 107978 w 121475"/>
                <a:gd name="connsiteY11" fmla="*/ 80984 h 94480"/>
                <a:gd name="connsiteX12" fmla="*/ 13497 w 121475"/>
                <a:gd name="connsiteY12" fmla="*/ 80984 h 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475" h="94480">
                  <a:moveTo>
                    <a:pt x="6749" y="94481"/>
                  </a:moveTo>
                  <a:lnTo>
                    <a:pt x="114727" y="94481"/>
                  </a:lnTo>
                  <a:cubicBezTo>
                    <a:pt x="118454" y="94481"/>
                    <a:pt x="121475" y="91459"/>
                    <a:pt x="121475" y="87732"/>
                  </a:cubicBezTo>
                  <a:lnTo>
                    <a:pt x="121475" y="6749"/>
                  </a:lnTo>
                  <a:cubicBezTo>
                    <a:pt x="121475" y="3021"/>
                    <a:pt x="118454" y="0"/>
                    <a:pt x="114727" y="0"/>
                  </a:cubicBezTo>
                  <a:lnTo>
                    <a:pt x="6749" y="0"/>
                  </a:lnTo>
                  <a:cubicBezTo>
                    <a:pt x="3021" y="0"/>
                    <a:pt x="0" y="3021"/>
                    <a:pt x="0" y="6749"/>
                  </a:cubicBezTo>
                  <a:lnTo>
                    <a:pt x="0" y="87732"/>
                  </a:lnTo>
                  <a:cubicBezTo>
                    <a:pt x="0" y="91459"/>
                    <a:pt x="3021" y="94481"/>
                    <a:pt x="6749" y="94481"/>
                  </a:cubicBezTo>
                  <a:close/>
                  <a:moveTo>
                    <a:pt x="13497" y="13497"/>
                  </a:moveTo>
                  <a:lnTo>
                    <a:pt x="107978" y="13497"/>
                  </a:lnTo>
                  <a:lnTo>
                    <a:pt x="107978" y="80984"/>
                  </a:lnTo>
                  <a:lnTo>
                    <a:pt x="13497" y="80984"/>
                  </a:lnTo>
                  <a:close/>
                </a:path>
              </a:pathLst>
            </a:custGeom>
            <a:solidFill>
              <a:srgbClr val="37617A"/>
            </a:solidFill>
            <a:ln w="6697"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EFDD8D44-3B67-E4B3-A695-81C205D6AB3C}"/>
                </a:ext>
              </a:extLst>
            </p:cNvPr>
            <p:cNvSpPr/>
            <p:nvPr/>
          </p:nvSpPr>
          <p:spPr>
            <a:xfrm>
              <a:off x="5642188" y="2926506"/>
              <a:ext cx="121475" cy="94480"/>
            </a:xfrm>
            <a:custGeom>
              <a:avLst/>
              <a:gdLst>
                <a:gd name="connsiteX0" fmla="*/ 6749 w 121475"/>
                <a:gd name="connsiteY0" fmla="*/ 94481 h 94480"/>
                <a:gd name="connsiteX1" fmla="*/ 114727 w 121475"/>
                <a:gd name="connsiteY1" fmla="*/ 94481 h 94480"/>
                <a:gd name="connsiteX2" fmla="*/ 121475 w 121475"/>
                <a:gd name="connsiteY2" fmla="*/ 87732 h 94480"/>
                <a:gd name="connsiteX3" fmla="*/ 121475 w 121475"/>
                <a:gd name="connsiteY3" fmla="*/ 6749 h 94480"/>
                <a:gd name="connsiteX4" fmla="*/ 114727 w 121475"/>
                <a:gd name="connsiteY4" fmla="*/ 0 h 94480"/>
                <a:gd name="connsiteX5" fmla="*/ 6749 w 121475"/>
                <a:gd name="connsiteY5" fmla="*/ 0 h 94480"/>
                <a:gd name="connsiteX6" fmla="*/ 0 w 121475"/>
                <a:gd name="connsiteY6" fmla="*/ 6749 h 94480"/>
                <a:gd name="connsiteX7" fmla="*/ 0 w 121475"/>
                <a:gd name="connsiteY7" fmla="*/ 87732 h 94480"/>
                <a:gd name="connsiteX8" fmla="*/ 6749 w 121475"/>
                <a:gd name="connsiteY8" fmla="*/ 94481 h 94480"/>
                <a:gd name="connsiteX9" fmla="*/ 13497 w 121475"/>
                <a:gd name="connsiteY9" fmla="*/ 13497 h 94480"/>
                <a:gd name="connsiteX10" fmla="*/ 107978 w 121475"/>
                <a:gd name="connsiteY10" fmla="*/ 13497 h 94480"/>
                <a:gd name="connsiteX11" fmla="*/ 107978 w 121475"/>
                <a:gd name="connsiteY11" fmla="*/ 80984 h 94480"/>
                <a:gd name="connsiteX12" fmla="*/ 13497 w 121475"/>
                <a:gd name="connsiteY12" fmla="*/ 80984 h 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475" h="94480">
                  <a:moveTo>
                    <a:pt x="6749" y="94481"/>
                  </a:moveTo>
                  <a:lnTo>
                    <a:pt x="114727" y="94481"/>
                  </a:lnTo>
                  <a:cubicBezTo>
                    <a:pt x="118454" y="94481"/>
                    <a:pt x="121475" y="91459"/>
                    <a:pt x="121475" y="87732"/>
                  </a:cubicBezTo>
                  <a:lnTo>
                    <a:pt x="121475" y="6749"/>
                  </a:lnTo>
                  <a:cubicBezTo>
                    <a:pt x="121475" y="3021"/>
                    <a:pt x="118454" y="0"/>
                    <a:pt x="114727" y="0"/>
                  </a:cubicBezTo>
                  <a:lnTo>
                    <a:pt x="6749" y="0"/>
                  </a:lnTo>
                  <a:cubicBezTo>
                    <a:pt x="3021" y="0"/>
                    <a:pt x="0" y="3021"/>
                    <a:pt x="0" y="6749"/>
                  </a:cubicBezTo>
                  <a:lnTo>
                    <a:pt x="0" y="87732"/>
                  </a:lnTo>
                  <a:cubicBezTo>
                    <a:pt x="0" y="91459"/>
                    <a:pt x="3021" y="94481"/>
                    <a:pt x="6749" y="94481"/>
                  </a:cubicBezTo>
                  <a:close/>
                  <a:moveTo>
                    <a:pt x="13497" y="13497"/>
                  </a:moveTo>
                  <a:lnTo>
                    <a:pt x="107978" y="13497"/>
                  </a:lnTo>
                  <a:lnTo>
                    <a:pt x="107978" y="80984"/>
                  </a:lnTo>
                  <a:lnTo>
                    <a:pt x="13497" y="80984"/>
                  </a:lnTo>
                  <a:close/>
                </a:path>
              </a:pathLst>
            </a:custGeom>
            <a:solidFill>
              <a:srgbClr val="37617A"/>
            </a:solidFill>
            <a:ln w="6697"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1D72C157-8266-2687-5547-B81DE4966FC0}"/>
                </a:ext>
              </a:extLst>
            </p:cNvPr>
            <p:cNvSpPr/>
            <p:nvPr/>
          </p:nvSpPr>
          <p:spPr>
            <a:xfrm>
              <a:off x="5777161" y="2926506"/>
              <a:ext cx="121475" cy="94480"/>
            </a:xfrm>
            <a:custGeom>
              <a:avLst/>
              <a:gdLst>
                <a:gd name="connsiteX0" fmla="*/ 6749 w 121475"/>
                <a:gd name="connsiteY0" fmla="*/ 94481 h 94480"/>
                <a:gd name="connsiteX1" fmla="*/ 20246 w 121475"/>
                <a:gd name="connsiteY1" fmla="*/ 94481 h 94480"/>
                <a:gd name="connsiteX2" fmla="*/ 20246 w 121475"/>
                <a:gd name="connsiteY2" fmla="*/ 80984 h 94480"/>
                <a:gd name="connsiteX3" fmla="*/ 13497 w 121475"/>
                <a:gd name="connsiteY3" fmla="*/ 80984 h 94480"/>
                <a:gd name="connsiteX4" fmla="*/ 13497 w 121475"/>
                <a:gd name="connsiteY4" fmla="*/ 13497 h 94480"/>
                <a:gd name="connsiteX5" fmla="*/ 107978 w 121475"/>
                <a:gd name="connsiteY5" fmla="*/ 13497 h 94480"/>
                <a:gd name="connsiteX6" fmla="*/ 107978 w 121475"/>
                <a:gd name="connsiteY6" fmla="*/ 80984 h 94480"/>
                <a:gd name="connsiteX7" fmla="*/ 101229 w 121475"/>
                <a:gd name="connsiteY7" fmla="*/ 80984 h 94480"/>
                <a:gd name="connsiteX8" fmla="*/ 101229 w 121475"/>
                <a:gd name="connsiteY8" fmla="*/ 94481 h 94480"/>
                <a:gd name="connsiteX9" fmla="*/ 114727 w 121475"/>
                <a:gd name="connsiteY9" fmla="*/ 94481 h 94480"/>
                <a:gd name="connsiteX10" fmla="*/ 121475 w 121475"/>
                <a:gd name="connsiteY10" fmla="*/ 87732 h 94480"/>
                <a:gd name="connsiteX11" fmla="*/ 121475 w 121475"/>
                <a:gd name="connsiteY11" fmla="*/ 6749 h 94480"/>
                <a:gd name="connsiteX12" fmla="*/ 114727 w 121475"/>
                <a:gd name="connsiteY12" fmla="*/ 0 h 94480"/>
                <a:gd name="connsiteX13" fmla="*/ 6749 w 121475"/>
                <a:gd name="connsiteY13" fmla="*/ 0 h 94480"/>
                <a:gd name="connsiteX14" fmla="*/ 0 w 121475"/>
                <a:gd name="connsiteY14" fmla="*/ 6749 h 94480"/>
                <a:gd name="connsiteX15" fmla="*/ 0 w 121475"/>
                <a:gd name="connsiteY15" fmla="*/ 87732 h 94480"/>
                <a:gd name="connsiteX16" fmla="*/ 6749 w 121475"/>
                <a:gd name="connsiteY16" fmla="*/ 94481 h 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475" h="94480">
                  <a:moveTo>
                    <a:pt x="6749" y="94481"/>
                  </a:moveTo>
                  <a:lnTo>
                    <a:pt x="20246" y="94481"/>
                  </a:lnTo>
                  <a:lnTo>
                    <a:pt x="20246" y="80984"/>
                  </a:lnTo>
                  <a:lnTo>
                    <a:pt x="13497" y="80984"/>
                  </a:lnTo>
                  <a:lnTo>
                    <a:pt x="13497" y="13497"/>
                  </a:lnTo>
                  <a:lnTo>
                    <a:pt x="107978" y="13497"/>
                  </a:lnTo>
                  <a:lnTo>
                    <a:pt x="107978" y="80984"/>
                  </a:lnTo>
                  <a:lnTo>
                    <a:pt x="101229" y="80984"/>
                  </a:lnTo>
                  <a:lnTo>
                    <a:pt x="101229" y="94481"/>
                  </a:lnTo>
                  <a:lnTo>
                    <a:pt x="114727" y="94481"/>
                  </a:lnTo>
                  <a:cubicBezTo>
                    <a:pt x="118454" y="94481"/>
                    <a:pt x="121475" y="91459"/>
                    <a:pt x="121475" y="87732"/>
                  </a:cubicBezTo>
                  <a:lnTo>
                    <a:pt x="121475" y="6749"/>
                  </a:lnTo>
                  <a:cubicBezTo>
                    <a:pt x="121475" y="3021"/>
                    <a:pt x="118454" y="0"/>
                    <a:pt x="114727" y="0"/>
                  </a:cubicBezTo>
                  <a:lnTo>
                    <a:pt x="6749" y="0"/>
                  </a:lnTo>
                  <a:cubicBezTo>
                    <a:pt x="3021" y="0"/>
                    <a:pt x="0" y="3021"/>
                    <a:pt x="0" y="6749"/>
                  </a:cubicBezTo>
                  <a:lnTo>
                    <a:pt x="0" y="87732"/>
                  </a:lnTo>
                  <a:cubicBezTo>
                    <a:pt x="0" y="91459"/>
                    <a:pt x="3021" y="94481"/>
                    <a:pt x="6749" y="94481"/>
                  </a:cubicBezTo>
                  <a:close/>
                </a:path>
              </a:pathLst>
            </a:custGeom>
            <a:solidFill>
              <a:srgbClr val="37617A"/>
            </a:solidFill>
            <a:ln w="6697"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BD2D546A-1507-003A-6C4D-02C98119A23F}"/>
                </a:ext>
              </a:extLst>
            </p:cNvPr>
            <p:cNvSpPr/>
            <p:nvPr/>
          </p:nvSpPr>
          <p:spPr>
            <a:xfrm>
              <a:off x="5912133" y="2926506"/>
              <a:ext cx="121475" cy="94480"/>
            </a:xfrm>
            <a:custGeom>
              <a:avLst/>
              <a:gdLst>
                <a:gd name="connsiteX0" fmla="*/ 6749 w 121475"/>
                <a:gd name="connsiteY0" fmla="*/ 94481 h 94480"/>
                <a:gd name="connsiteX1" fmla="*/ 114727 w 121475"/>
                <a:gd name="connsiteY1" fmla="*/ 94481 h 94480"/>
                <a:gd name="connsiteX2" fmla="*/ 121475 w 121475"/>
                <a:gd name="connsiteY2" fmla="*/ 87732 h 94480"/>
                <a:gd name="connsiteX3" fmla="*/ 121475 w 121475"/>
                <a:gd name="connsiteY3" fmla="*/ 6749 h 94480"/>
                <a:gd name="connsiteX4" fmla="*/ 114727 w 121475"/>
                <a:gd name="connsiteY4" fmla="*/ 0 h 94480"/>
                <a:gd name="connsiteX5" fmla="*/ 6749 w 121475"/>
                <a:gd name="connsiteY5" fmla="*/ 0 h 94480"/>
                <a:gd name="connsiteX6" fmla="*/ 0 w 121475"/>
                <a:gd name="connsiteY6" fmla="*/ 6749 h 94480"/>
                <a:gd name="connsiteX7" fmla="*/ 0 w 121475"/>
                <a:gd name="connsiteY7" fmla="*/ 87732 h 94480"/>
                <a:gd name="connsiteX8" fmla="*/ 6749 w 121475"/>
                <a:gd name="connsiteY8" fmla="*/ 94481 h 94480"/>
                <a:gd name="connsiteX9" fmla="*/ 13497 w 121475"/>
                <a:gd name="connsiteY9" fmla="*/ 13497 h 94480"/>
                <a:gd name="connsiteX10" fmla="*/ 107978 w 121475"/>
                <a:gd name="connsiteY10" fmla="*/ 13497 h 94480"/>
                <a:gd name="connsiteX11" fmla="*/ 107978 w 121475"/>
                <a:gd name="connsiteY11" fmla="*/ 80984 h 94480"/>
                <a:gd name="connsiteX12" fmla="*/ 13497 w 121475"/>
                <a:gd name="connsiteY12" fmla="*/ 80984 h 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475" h="94480">
                  <a:moveTo>
                    <a:pt x="6749" y="94481"/>
                  </a:moveTo>
                  <a:lnTo>
                    <a:pt x="114727" y="94481"/>
                  </a:lnTo>
                  <a:cubicBezTo>
                    <a:pt x="118454" y="94481"/>
                    <a:pt x="121475" y="91459"/>
                    <a:pt x="121475" y="87732"/>
                  </a:cubicBezTo>
                  <a:lnTo>
                    <a:pt x="121475" y="6749"/>
                  </a:lnTo>
                  <a:cubicBezTo>
                    <a:pt x="121475" y="3021"/>
                    <a:pt x="118454" y="0"/>
                    <a:pt x="114727" y="0"/>
                  </a:cubicBezTo>
                  <a:lnTo>
                    <a:pt x="6749" y="0"/>
                  </a:lnTo>
                  <a:cubicBezTo>
                    <a:pt x="3021" y="0"/>
                    <a:pt x="0" y="3021"/>
                    <a:pt x="0" y="6749"/>
                  </a:cubicBezTo>
                  <a:lnTo>
                    <a:pt x="0" y="87732"/>
                  </a:lnTo>
                  <a:cubicBezTo>
                    <a:pt x="0" y="91459"/>
                    <a:pt x="3021" y="94481"/>
                    <a:pt x="6749" y="94481"/>
                  </a:cubicBezTo>
                  <a:close/>
                  <a:moveTo>
                    <a:pt x="13497" y="13497"/>
                  </a:moveTo>
                  <a:lnTo>
                    <a:pt x="107978" y="13497"/>
                  </a:lnTo>
                  <a:lnTo>
                    <a:pt x="107978" y="80984"/>
                  </a:lnTo>
                  <a:lnTo>
                    <a:pt x="13497" y="80984"/>
                  </a:lnTo>
                  <a:close/>
                </a:path>
              </a:pathLst>
            </a:custGeom>
            <a:solidFill>
              <a:srgbClr val="FDB837"/>
            </a:solidFill>
            <a:ln w="6697"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1A8B82D1-B24A-5020-A4A7-BBE1DF3BCEF0}"/>
                </a:ext>
              </a:extLst>
            </p:cNvPr>
            <p:cNvSpPr/>
            <p:nvPr/>
          </p:nvSpPr>
          <p:spPr>
            <a:xfrm rot="18900000">
              <a:off x="5663583" y="2859019"/>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FDB837"/>
            </a:solidFill>
            <a:ln w="6696"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8AC49BBA-9382-1983-3A28-8A65E0E35C1F}"/>
                </a:ext>
              </a:extLst>
            </p:cNvPr>
            <p:cNvSpPr/>
            <p:nvPr/>
          </p:nvSpPr>
          <p:spPr>
            <a:xfrm rot="18900000">
              <a:off x="5704075" y="2859025"/>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FDB837"/>
            </a:solidFill>
            <a:ln w="6696"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0447C843-3449-0C30-349F-8E139CFEB864}"/>
                </a:ext>
              </a:extLst>
            </p:cNvPr>
            <p:cNvSpPr/>
            <p:nvPr/>
          </p:nvSpPr>
          <p:spPr>
            <a:xfrm rot="18900000">
              <a:off x="5798542" y="2859032"/>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334F2DB4-6EC5-77E3-42A6-51F40627357C}"/>
                </a:ext>
              </a:extLst>
            </p:cNvPr>
            <p:cNvSpPr/>
            <p:nvPr/>
          </p:nvSpPr>
          <p:spPr>
            <a:xfrm rot="18900000">
              <a:off x="5839027" y="2859039"/>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C1E292BD-B21C-D631-007A-E2211539A0C4}"/>
                </a:ext>
              </a:extLst>
            </p:cNvPr>
            <p:cNvSpPr/>
            <p:nvPr/>
          </p:nvSpPr>
          <p:spPr>
            <a:xfrm rot="18900000">
              <a:off x="5933501" y="2859046"/>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D84EADC8-198F-DC07-2665-AA232B50BB9E}"/>
                </a:ext>
              </a:extLst>
            </p:cNvPr>
            <p:cNvSpPr/>
            <p:nvPr/>
          </p:nvSpPr>
          <p:spPr>
            <a:xfrm rot="18900000">
              <a:off x="5973986" y="2859052"/>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A3945EC1-03A7-F3C2-6942-EB36DD6D4A47}"/>
                </a:ext>
              </a:extLst>
            </p:cNvPr>
            <p:cNvSpPr/>
            <p:nvPr/>
          </p:nvSpPr>
          <p:spPr>
            <a:xfrm rot="18900000">
              <a:off x="5933488" y="2967017"/>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FDB837"/>
            </a:solidFill>
            <a:ln w="6696"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635D5AF3-F42A-F83A-A824-77B110E35048}"/>
                </a:ext>
              </a:extLst>
            </p:cNvPr>
            <p:cNvSpPr/>
            <p:nvPr/>
          </p:nvSpPr>
          <p:spPr>
            <a:xfrm rot="18900000">
              <a:off x="5973980" y="2967017"/>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FDB837"/>
            </a:solidFill>
            <a:ln w="6696"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0D1D05B6-A31F-0D16-1291-76E88DA0C7ED}"/>
                </a:ext>
              </a:extLst>
            </p:cNvPr>
            <p:cNvSpPr/>
            <p:nvPr/>
          </p:nvSpPr>
          <p:spPr>
            <a:xfrm rot="18900000">
              <a:off x="5798529" y="2967003"/>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AA6EDD33-B4A1-FCC5-5587-655134FD3E08}"/>
                </a:ext>
              </a:extLst>
            </p:cNvPr>
            <p:cNvSpPr/>
            <p:nvPr/>
          </p:nvSpPr>
          <p:spPr>
            <a:xfrm rot="18900000">
              <a:off x="5839021" y="2967003"/>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63DDC7C5-F2C1-F3F5-2FC9-D9136AB19BEF}"/>
                </a:ext>
              </a:extLst>
            </p:cNvPr>
            <p:cNvSpPr/>
            <p:nvPr/>
          </p:nvSpPr>
          <p:spPr>
            <a:xfrm rot="18900000">
              <a:off x="5663570" y="2966983"/>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12A60DFA-1D2D-A3B2-0CD1-DBE1500DD357}"/>
                </a:ext>
              </a:extLst>
            </p:cNvPr>
            <p:cNvSpPr/>
            <p:nvPr/>
          </p:nvSpPr>
          <p:spPr>
            <a:xfrm rot="18900000">
              <a:off x="5704062" y="2966990"/>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grpSp>
      <p:sp>
        <p:nvSpPr>
          <p:cNvPr id="150" name="Freeform: Shape 149">
            <a:extLst>
              <a:ext uri="{FF2B5EF4-FFF2-40B4-BE49-F238E27FC236}">
                <a16:creationId xmlns:a16="http://schemas.microsoft.com/office/drawing/2014/main" id="{B88CD104-232B-0D8A-ADB6-7650B7C40008}"/>
              </a:ext>
            </a:extLst>
          </p:cNvPr>
          <p:cNvSpPr/>
          <p:nvPr/>
        </p:nvSpPr>
        <p:spPr>
          <a:xfrm>
            <a:off x="8891615" y="4624790"/>
            <a:ext cx="431912" cy="350769"/>
          </a:xfrm>
          <a:custGeom>
            <a:avLst/>
            <a:gdLst>
              <a:gd name="connsiteX0" fmla="*/ 431912 w 431912"/>
              <a:gd name="connsiteY0" fmla="*/ 209194 h 350769"/>
              <a:gd name="connsiteX1" fmla="*/ 330907 w 431912"/>
              <a:gd name="connsiteY1" fmla="*/ 108189 h 350769"/>
              <a:gd name="connsiteX2" fmla="*/ 316629 w 431912"/>
              <a:gd name="connsiteY2" fmla="*/ 109194 h 350769"/>
              <a:gd name="connsiteX3" fmla="*/ 316961 w 431912"/>
              <a:gd name="connsiteY3" fmla="*/ 101005 h 350769"/>
              <a:gd name="connsiteX4" fmla="*/ 215956 w 431912"/>
              <a:gd name="connsiteY4" fmla="*/ 0 h 350769"/>
              <a:gd name="connsiteX5" fmla="*/ 149405 w 431912"/>
              <a:gd name="connsiteY5" fmla="*/ 25027 h 350769"/>
              <a:gd name="connsiteX6" fmla="*/ 116908 w 431912"/>
              <a:gd name="connsiteY6" fmla="*/ 81168 h 350769"/>
              <a:gd name="connsiteX7" fmla="*/ 114529 w 431912"/>
              <a:gd name="connsiteY7" fmla="*/ 81142 h 350769"/>
              <a:gd name="connsiteX8" fmla="*/ 0 w 431912"/>
              <a:gd name="connsiteY8" fmla="*/ 195670 h 350769"/>
              <a:gd name="connsiteX9" fmla="*/ 114529 w 431912"/>
              <a:gd name="connsiteY9" fmla="*/ 310200 h 350769"/>
              <a:gd name="connsiteX10" fmla="*/ 134531 w 431912"/>
              <a:gd name="connsiteY10" fmla="*/ 310200 h 350769"/>
              <a:gd name="connsiteX11" fmla="*/ 140871 w 431912"/>
              <a:gd name="connsiteY11" fmla="*/ 303859 h 350769"/>
              <a:gd name="connsiteX12" fmla="*/ 134531 w 431912"/>
              <a:gd name="connsiteY12" fmla="*/ 297520 h 350769"/>
              <a:gd name="connsiteX13" fmla="*/ 114529 w 431912"/>
              <a:gd name="connsiteY13" fmla="*/ 297520 h 350769"/>
              <a:gd name="connsiteX14" fmla="*/ 12680 w 431912"/>
              <a:gd name="connsiteY14" fmla="*/ 195670 h 350769"/>
              <a:gd name="connsiteX15" fmla="*/ 114529 w 431912"/>
              <a:gd name="connsiteY15" fmla="*/ 93822 h 350769"/>
              <a:gd name="connsiteX16" fmla="*/ 121772 w 431912"/>
              <a:gd name="connsiteY16" fmla="*/ 94082 h 350769"/>
              <a:gd name="connsiteX17" fmla="*/ 128494 w 431912"/>
              <a:gd name="connsiteY17" fmla="*/ 88635 h 350769"/>
              <a:gd name="connsiteX18" fmla="*/ 215956 w 431912"/>
              <a:gd name="connsiteY18" fmla="*/ 12680 h 350769"/>
              <a:gd name="connsiteX19" fmla="*/ 304281 w 431912"/>
              <a:gd name="connsiteY19" fmla="*/ 101005 h 350769"/>
              <a:gd name="connsiteX20" fmla="*/ 303016 w 431912"/>
              <a:gd name="connsiteY20" fmla="*/ 115952 h 350769"/>
              <a:gd name="connsiteX21" fmla="*/ 310710 w 431912"/>
              <a:gd name="connsiteY21" fmla="*/ 123189 h 350769"/>
              <a:gd name="connsiteX22" fmla="*/ 330907 w 431912"/>
              <a:gd name="connsiteY22" fmla="*/ 120869 h 350769"/>
              <a:gd name="connsiteX23" fmla="*/ 419236 w 431912"/>
              <a:gd name="connsiteY23" fmla="*/ 209194 h 350769"/>
              <a:gd name="connsiteX24" fmla="*/ 354046 w 431912"/>
              <a:gd name="connsiteY24" fmla="*/ 294438 h 350769"/>
              <a:gd name="connsiteX25" fmla="*/ 308087 w 431912"/>
              <a:gd name="connsiteY25" fmla="*/ 256949 h 350769"/>
              <a:gd name="connsiteX26" fmla="*/ 261615 w 431912"/>
              <a:gd name="connsiteY26" fmla="*/ 297520 h 350769"/>
              <a:gd name="connsiteX27" fmla="*/ 166086 w 431912"/>
              <a:gd name="connsiteY27" fmla="*/ 297520 h 350769"/>
              <a:gd name="connsiteX28" fmla="*/ 159749 w 431912"/>
              <a:gd name="connsiteY28" fmla="*/ 303859 h 350769"/>
              <a:gd name="connsiteX29" fmla="*/ 166086 w 431912"/>
              <a:gd name="connsiteY29" fmla="*/ 310200 h 350769"/>
              <a:gd name="connsiteX30" fmla="*/ 261615 w 431912"/>
              <a:gd name="connsiteY30" fmla="*/ 310200 h 350769"/>
              <a:gd name="connsiteX31" fmla="*/ 308087 w 431912"/>
              <a:gd name="connsiteY31" fmla="*/ 350770 h 350769"/>
              <a:gd name="connsiteX32" fmla="*/ 354853 w 431912"/>
              <a:gd name="connsiteY32" fmla="*/ 307336 h 350769"/>
              <a:gd name="connsiteX33" fmla="*/ 431912 w 431912"/>
              <a:gd name="connsiteY33" fmla="*/ 209194 h 350769"/>
              <a:gd name="connsiteX34" fmla="*/ 308087 w 431912"/>
              <a:gd name="connsiteY34" fmla="*/ 338090 h 350769"/>
              <a:gd name="connsiteX35" fmla="*/ 273853 w 431912"/>
              <a:gd name="connsiteY35" fmla="*/ 303859 h 350769"/>
              <a:gd name="connsiteX36" fmla="*/ 308087 w 431912"/>
              <a:gd name="connsiteY36" fmla="*/ 269629 h 350769"/>
              <a:gd name="connsiteX37" fmla="*/ 342318 w 431912"/>
              <a:gd name="connsiteY37" fmla="*/ 303859 h 350769"/>
              <a:gd name="connsiteX38" fmla="*/ 308087 w 431912"/>
              <a:gd name="connsiteY38" fmla="*/ 338090 h 350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1912" h="350769">
                <a:moveTo>
                  <a:pt x="431912" y="209194"/>
                </a:moveTo>
                <a:cubicBezTo>
                  <a:pt x="431912" y="153498"/>
                  <a:pt x="386603" y="108189"/>
                  <a:pt x="330907" y="108189"/>
                </a:cubicBezTo>
                <a:cubicBezTo>
                  <a:pt x="326126" y="108189"/>
                  <a:pt x="321348" y="108525"/>
                  <a:pt x="316629" y="109194"/>
                </a:cubicBezTo>
                <a:cubicBezTo>
                  <a:pt x="316850" y="106465"/>
                  <a:pt x="316961" y="103731"/>
                  <a:pt x="316961" y="101005"/>
                </a:cubicBezTo>
                <a:cubicBezTo>
                  <a:pt x="316961" y="45309"/>
                  <a:pt x="271652" y="0"/>
                  <a:pt x="215956" y="0"/>
                </a:cubicBezTo>
                <a:cubicBezTo>
                  <a:pt x="191446" y="0"/>
                  <a:pt x="167813" y="8887"/>
                  <a:pt x="149405" y="25027"/>
                </a:cubicBezTo>
                <a:cubicBezTo>
                  <a:pt x="132633" y="39731"/>
                  <a:pt x="121235" y="59495"/>
                  <a:pt x="116908" y="81168"/>
                </a:cubicBezTo>
                <a:cubicBezTo>
                  <a:pt x="116111" y="81148"/>
                  <a:pt x="115316" y="81142"/>
                  <a:pt x="114529" y="81142"/>
                </a:cubicBezTo>
                <a:cubicBezTo>
                  <a:pt x="51376" y="81142"/>
                  <a:pt x="0" y="132521"/>
                  <a:pt x="0" y="195670"/>
                </a:cubicBezTo>
                <a:cubicBezTo>
                  <a:pt x="0" y="258820"/>
                  <a:pt x="51376" y="310200"/>
                  <a:pt x="114529" y="310200"/>
                </a:cubicBezTo>
                <a:lnTo>
                  <a:pt x="134531" y="310200"/>
                </a:lnTo>
                <a:cubicBezTo>
                  <a:pt x="138034" y="310200"/>
                  <a:pt x="140871" y="307362"/>
                  <a:pt x="140871" y="303859"/>
                </a:cubicBezTo>
                <a:cubicBezTo>
                  <a:pt x="140871" y="300357"/>
                  <a:pt x="138034" y="297520"/>
                  <a:pt x="134531" y="297520"/>
                </a:cubicBezTo>
                <a:lnTo>
                  <a:pt x="114529" y="297520"/>
                </a:lnTo>
                <a:cubicBezTo>
                  <a:pt x="58368" y="297520"/>
                  <a:pt x="12680" y="251831"/>
                  <a:pt x="12680" y="195670"/>
                </a:cubicBezTo>
                <a:cubicBezTo>
                  <a:pt x="12680" y="139510"/>
                  <a:pt x="58368" y="93822"/>
                  <a:pt x="114529" y="93822"/>
                </a:cubicBezTo>
                <a:cubicBezTo>
                  <a:pt x="116888" y="93822"/>
                  <a:pt x="119327" y="93907"/>
                  <a:pt x="121772" y="94082"/>
                </a:cubicBezTo>
                <a:cubicBezTo>
                  <a:pt x="125067" y="94313"/>
                  <a:pt x="128032" y="91937"/>
                  <a:pt x="128494" y="88635"/>
                </a:cubicBezTo>
                <a:cubicBezTo>
                  <a:pt x="134561" y="45332"/>
                  <a:pt x="172162" y="12680"/>
                  <a:pt x="215956" y="12680"/>
                </a:cubicBezTo>
                <a:cubicBezTo>
                  <a:pt x="264659" y="12680"/>
                  <a:pt x="304281" y="52302"/>
                  <a:pt x="304281" y="101005"/>
                </a:cubicBezTo>
                <a:cubicBezTo>
                  <a:pt x="304281" y="105997"/>
                  <a:pt x="303856" y="111026"/>
                  <a:pt x="303016" y="115952"/>
                </a:cubicBezTo>
                <a:cubicBezTo>
                  <a:pt x="302268" y="120341"/>
                  <a:pt x="306371" y="124207"/>
                  <a:pt x="310710" y="123189"/>
                </a:cubicBezTo>
                <a:cubicBezTo>
                  <a:pt x="317298" y="121650"/>
                  <a:pt x="324093" y="120869"/>
                  <a:pt x="330907" y="120869"/>
                </a:cubicBezTo>
                <a:cubicBezTo>
                  <a:pt x="379610" y="120869"/>
                  <a:pt x="419236" y="160491"/>
                  <a:pt x="419236" y="209194"/>
                </a:cubicBezTo>
                <a:cubicBezTo>
                  <a:pt x="419236" y="249129"/>
                  <a:pt x="392125" y="284125"/>
                  <a:pt x="354046" y="294438"/>
                </a:cubicBezTo>
                <a:cubicBezTo>
                  <a:pt x="349673" y="273072"/>
                  <a:pt x="330726" y="256949"/>
                  <a:pt x="308087" y="256949"/>
                </a:cubicBezTo>
                <a:cubicBezTo>
                  <a:pt x="284372" y="256949"/>
                  <a:pt x="264722" y="274644"/>
                  <a:pt x="261615" y="297520"/>
                </a:cubicBezTo>
                <a:lnTo>
                  <a:pt x="166086" y="297520"/>
                </a:lnTo>
                <a:cubicBezTo>
                  <a:pt x="162586" y="297520"/>
                  <a:pt x="159749" y="300357"/>
                  <a:pt x="159749" y="303859"/>
                </a:cubicBezTo>
                <a:cubicBezTo>
                  <a:pt x="159749" y="307362"/>
                  <a:pt x="162586" y="310200"/>
                  <a:pt x="166086" y="310200"/>
                </a:cubicBezTo>
                <a:lnTo>
                  <a:pt x="261615" y="310200"/>
                </a:lnTo>
                <a:cubicBezTo>
                  <a:pt x="264722" y="333075"/>
                  <a:pt x="284372" y="350770"/>
                  <a:pt x="308087" y="350770"/>
                </a:cubicBezTo>
                <a:cubicBezTo>
                  <a:pt x="332781" y="350770"/>
                  <a:pt x="353067" y="331582"/>
                  <a:pt x="354853" y="307336"/>
                </a:cubicBezTo>
                <a:cubicBezTo>
                  <a:pt x="399721" y="296422"/>
                  <a:pt x="431912" y="255732"/>
                  <a:pt x="431912" y="209194"/>
                </a:cubicBezTo>
                <a:close/>
                <a:moveTo>
                  <a:pt x="308087" y="338090"/>
                </a:moveTo>
                <a:cubicBezTo>
                  <a:pt x="289209" y="338090"/>
                  <a:pt x="273853" y="322734"/>
                  <a:pt x="273853" y="303859"/>
                </a:cubicBezTo>
                <a:cubicBezTo>
                  <a:pt x="273853" y="284984"/>
                  <a:pt x="289209" y="269629"/>
                  <a:pt x="308087" y="269629"/>
                </a:cubicBezTo>
                <a:cubicBezTo>
                  <a:pt x="326962" y="269629"/>
                  <a:pt x="342318" y="284984"/>
                  <a:pt x="342318" y="303859"/>
                </a:cubicBezTo>
                <a:cubicBezTo>
                  <a:pt x="342318" y="322734"/>
                  <a:pt x="326962" y="338090"/>
                  <a:pt x="308087" y="338090"/>
                </a:cubicBezTo>
                <a:close/>
              </a:path>
            </a:pathLst>
          </a:custGeom>
          <a:solidFill>
            <a:srgbClr val="37617A"/>
          </a:solidFill>
          <a:ln w="837" cap="flat">
            <a:noFill/>
            <a:prstDash val="solid"/>
            <a:miter/>
          </a:ln>
        </p:spPr>
        <p:txBody>
          <a:bodyPr rtlCol="0" anchor="ctr"/>
          <a:lstStyle/>
          <a:p>
            <a:endParaRPr lang="en-ID"/>
          </a:p>
        </p:txBody>
      </p:sp>
      <p:sp>
        <p:nvSpPr>
          <p:cNvPr id="151" name="Freeform: Shape 150">
            <a:extLst>
              <a:ext uri="{FF2B5EF4-FFF2-40B4-BE49-F238E27FC236}">
                <a16:creationId xmlns:a16="http://schemas.microsoft.com/office/drawing/2014/main" id="{5A45EEAA-FC20-618F-5C88-A943707787D8}"/>
              </a:ext>
            </a:extLst>
          </p:cNvPr>
          <p:cNvSpPr/>
          <p:nvPr/>
        </p:nvSpPr>
        <p:spPr>
          <a:xfrm>
            <a:off x="9020114" y="4726216"/>
            <a:ext cx="174937" cy="147916"/>
          </a:xfrm>
          <a:custGeom>
            <a:avLst/>
            <a:gdLst>
              <a:gd name="connsiteX0" fmla="*/ 45400 w 174937"/>
              <a:gd name="connsiteY0" fmla="*/ 90998 h 147916"/>
              <a:gd name="connsiteX1" fmla="*/ 43640 w 174937"/>
              <a:gd name="connsiteY1" fmla="*/ 82207 h 147916"/>
              <a:gd name="connsiteX2" fmla="*/ 23397 w 174937"/>
              <a:gd name="connsiteY2" fmla="*/ 68713 h 147916"/>
              <a:gd name="connsiteX3" fmla="*/ 14563 w 174937"/>
              <a:gd name="connsiteY3" fmla="*/ 70442 h 147916"/>
              <a:gd name="connsiteX4" fmla="*/ 1039 w 174937"/>
              <a:gd name="connsiteY4" fmla="*/ 90728 h 147916"/>
              <a:gd name="connsiteX5" fmla="*/ 6308 w 174937"/>
              <a:gd name="connsiteY5" fmla="*/ 100584 h 147916"/>
              <a:gd name="connsiteX6" fmla="*/ 11633 w 174937"/>
              <a:gd name="connsiteY6" fmla="*/ 97694 h 147916"/>
              <a:gd name="connsiteX7" fmla="*/ 13617 w 174937"/>
              <a:gd name="connsiteY7" fmla="*/ 94715 h 147916"/>
              <a:gd name="connsiteX8" fmla="*/ 15647 w 174937"/>
              <a:gd name="connsiteY8" fmla="*/ 91670 h 147916"/>
              <a:gd name="connsiteX9" fmla="*/ 87456 w 174937"/>
              <a:gd name="connsiteY9" fmla="*/ 147916 h 147916"/>
              <a:gd name="connsiteX10" fmla="*/ 135096 w 174937"/>
              <a:gd name="connsiteY10" fmla="*/ 130564 h 147916"/>
              <a:gd name="connsiteX11" fmla="*/ 143831 w 174937"/>
              <a:gd name="connsiteY11" fmla="*/ 139296 h 147916"/>
              <a:gd name="connsiteX12" fmla="*/ 153133 w 174937"/>
              <a:gd name="connsiteY12" fmla="*/ 138934 h 147916"/>
              <a:gd name="connsiteX13" fmla="*/ 152797 w 174937"/>
              <a:gd name="connsiteY13" fmla="*/ 130329 h 147916"/>
              <a:gd name="connsiteX14" fmla="*/ 144059 w 174937"/>
              <a:gd name="connsiteY14" fmla="*/ 121594 h 147916"/>
              <a:gd name="connsiteX15" fmla="*/ 155598 w 174937"/>
              <a:gd name="connsiteY15" fmla="*/ 102745 h 147916"/>
              <a:gd name="connsiteX16" fmla="*/ 152230 w 174937"/>
              <a:gd name="connsiteY16" fmla="*/ 94439 h 147916"/>
              <a:gd name="connsiteX17" fmla="*/ 143924 w 174937"/>
              <a:gd name="connsiteY17" fmla="*/ 97806 h 147916"/>
              <a:gd name="connsiteX18" fmla="*/ 135049 w 174937"/>
              <a:gd name="connsiteY18" fmla="*/ 112581 h 147916"/>
              <a:gd name="connsiteX19" fmla="*/ 48840 w 174937"/>
              <a:gd name="connsiteY19" fmla="*/ 26375 h 147916"/>
              <a:gd name="connsiteX20" fmla="*/ 87456 w 174937"/>
              <a:gd name="connsiteY20" fmla="*/ 12681 h 147916"/>
              <a:gd name="connsiteX21" fmla="*/ 147397 w 174937"/>
              <a:gd name="connsiteY21" fmla="*/ 61219 h 147916"/>
              <a:gd name="connsiteX22" fmla="*/ 138305 w 174937"/>
              <a:gd name="connsiteY22" fmla="*/ 55159 h 147916"/>
              <a:gd name="connsiteX23" fmla="*/ 129513 w 174937"/>
              <a:gd name="connsiteY23" fmla="*/ 56919 h 147916"/>
              <a:gd name="connsiteX24" fmla="*/ 131273 w 174937"/>
              <a:gd name="connsiteY24" fmla="*/ 65711 h 147916"/>
              <a:gd name="connsiteX25" fmla="*/ 151516 w 174937"/>
              <a:gd name="connsiteY25" fmla="*/ 79204 h 147916"/>
              <a:gd name="connsiteX26" fmla="*/ 160350 w 174937"/>
              <a:gd name="connsiteY26" fmla="*/ 77474 h 147916"/>
              <a:gd name="connsiteX27" fmla="*/ 173873 w 174937"/>
              <a:gd name="connsiteY27" fmla="*/ 57189 h 147916"/>
              <a:gd name="connsiteX28" fmla="*/ 172114 w 174937"/>
              <a:gd name="connsiteY28" fmla="*/ 48397 h 147916"/>
              <a:gd name="connsiteX29" fmla="*/ 163326 w 174937"/>
              <a:gd name="connsiteY29" fmla="*/ 50157 h 147916"/>
              <a:gd name="connsiteX30" fmla="*/ 159266 w 174937"/>
              <a:gd name="connsiteY30" fmla="*/ 56246 h 147916"/>
              <a:gd name="connsiteX31" fmla="*/ 87456 w 174937"/>
              <a:gd name="connsiteY31" fmla="*/ 0 h 147916"/>
              <a:gd name="connsiteX32" fmla="*/ 39841 w 174937"/>
              <a:gd name="connsiteY32" fmla="*/ 17373 h 147916"/>
              <a:gd name="connsiteX33" fmla="*/ 31082 w 174937"/>
              <a:gd name="connsiteY33" fmla="*/ 8617 h 147916"/>
              <a:gd name="connsiteX34" fmla="*/ 22119 w 174937"/>
              <a:gd name="connsiteY34" fmla="*/ 8617 h 147916"/>
              <a:gd name="connsiteX35" fmla="*/ 22119 w 174937"/>
              <a:gd name="connsiteY35" fmla="*/ 17584 h 147916"/>
              <a:gd name="connsiteX36" fmla="*/ 30864 w 174937"/>
              <a:gd name="connsiteY36" fmla="*/ 26332 h 147916"/>
              <a:gd name="connsiteX37" fmla="*/ 19657 w 174937"/>
              <a:gd name="connsiteY37" fmla="*/ 44371 h 147916"/>
              <a:gd name="connsiteX38" fmla="*/ 22926 w 174937"/>
              <a:gd name="connsiteY38" fmla="*/ 52720 h 147916"/>
              <a:gd name="connsiteX39" fmla="*/ 31276 w 174937"/>
              <a:gd name="connsiteY39" fmla="*/ 49449 h 147916"/>
              <a:gd name="connsiteX40" fmla="*/ 39873 w 174937"/>
              <a:gd name="connsiteY40" fmla="*/ 35342 h 147916"/>
              <a:gd name="connsiteX41" fmla="*/ 126086 w 174937"/>
              <a:gd name="connsiteY41" fmla="*/ 121555 h 147916"/>
              <a:gd name="connsiteX42" fmla="*/ 87456 w 174937"/>
              <a:gd name="connsiteY42" fmla="*/ 135237 h 147916"/>
              <a:gd name="connsiteX43" fmla="*/ 27516 w 174937"/>
              <a:gd name="connsiteY43" fmla="*/ 86698 h 147916"/>
              <a:gd name="connsiteX44" fmla="*/ 36608 w 174937"/>
              <a:gd name="connsiteY44" fmla="*/ 92757 h 147916"/>
              <a:gd name="connsiteX45" fmla="*/ 45400 w 174937"/>
              <a:gd name="connsiteY45" fmla="*/ 90998 h 147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4937" h="147916">
                <a:moveTo>
                  <a:pt x="45400" y="90998"/>
                </a:moveTo>
                <a:cubicBezTo>
                  <a:pt x="47340" y="88085"/>
                  <a:pt x="46553" y="84150"/>
                  <a:pt x="43640" y="82207"/>
                </a:cubicBezTo>
                <a:lnTo>
                  <a:pt x="23397" y="68713"/>
                </a:lnTo>
                <a:cubicBezTo>
                  <a:pt x="20589" y="66805"/>
                  <a:pt x="16402" y="67503"/>
                  <a:pt x="14563" y="70442"/>
                </a:cubicBezTo>
                <a:lnTo>
                  <a:pt x="1039" y="90728"/>
                </a:lnTo>
                <a:cubicBezTo>
                  <a:pt x="-1712" y="94854"/>
                  <a:pt x="1329" y="100574"/>
                  <a:pt x="6308" y="100584"/>
                </a:cubicBezTo>
                <a:cubicBezTo>
                  <a:pt x="8483" y="100587"/>
                  <a:pt x="10414" y="99460"/>
                  <a:pt x="11633" y="97694"/>
                </a:cubicBezTo>
                <a:cubicBezTo>
                  <a:pt x="12309" y="96712"/>
                  <a:pt x="12955" y="95707"/>
                  <a:pt x="13617" y="94715"/>
                </a:cubicBezTo>
                <a:cubicBezTo>
                  <a:pt x="14295" y="93700"/>
                  <a:pt x="14971" y="92688"/>
                  <a:pt x="15647" y="91670"/>
                </a:cubicBezTo>
                <a:cubicBezTo>
                  <a:pt x="23605" y="123924"/>
                  <a:pt x="52781" y="147916"/>
                  <a:pt x="87456" y="147916"/>
                </a:cubicBezTo>
                <a:cubicBezTo>
                  <a:pt x="105294" y="147916"/>
                  <a:pt x="122036" y="141553"/>
                  <a:pt x="135096" y="130564"/>
                </a:cubicBezTo>
                <a:lnTo>
                  <a:pt x="143831" y="139296"/>
                </a:lnTo>
                <a:cubicBezTo>
                  <a:pt x="146408" y="141873"/>
                  <a:pt x="150761" y="141702"/>
                  <a:pt x="153133" y="138934"/>
                </a:cubicBezTo>
                <a:cubicBezTo>
                  <a:pt x="155256" y="136452"/>
                  <a:pt x="155104" y="132640"/>
                  <a:pt x="152797" y="130329"/>
                </a:cubicBezTo>
                <a:lnTo>
                  <a:pt x="144059" y="121594"/>
                </a:lnTo>
                <a:cubicBezTo>
                  <a:pt x="148744" y="116022"/>
                  <a:pt x="152659" y="109698"/>
                  <a:pt x="155598" y="102745"/>
                </a:cubicBezTo>
                <a:cubicBezTo>
                  <a:pt x="156963" y="99523"/>
                  <a:pt x="155456" y="95803"/>
                  <a:pt x="152230" y="94439"/>
                </a:cubicBezTo>
                <a:cubicBezTo>
                  <a:pt x="149008" y="93077"/>
                  <a:pt x="145288" y="94583"/>
                  <a:pt x="143924" y="97806"/>
                </a:cubicBezTo>
                <a:cubicBezTo>
                  <a:pt x="141633" y="103220"/>
                  <a:pt x="138624" y="108173"/>
                  <a:pt x="135049" y="112581"/>
                </a:cubicBezTo>
                <a:lnTo>
                  <a:pt x="48840" y="26375"/>
                </a:lnTo>
                <a:cubicBezTo>
                  <a:pt x="59549" y="17692"/>
                  <a:pt x="73099" y="12681"/>
                  <a:pt x="87456" y="12681"/>
                </a:cubicBezTo>
                <a:cubicBezTo>
                  <a:pt x="116879" y="12681"/>
                  <a:pt x="141514" y="33523"/>
                  <a:pt x="147397" y="61219"/>
                </a:cubicBezTo>
                <a:lnTo>
                  <a:pt x="138305" y="55159"/>
                </a:lnTo>
                <a:cubicBezTo>
                  <a:pt x="135392" y="53218"/>
                  <a:pt x="131457" y="54006"/>
                  <a:pt x="129513" y="56919"/>
                </a:cubicBezTo>
                <a:cubicBezTo>
                  <a:pt x="127573" y="59832"/>
                  <a:pt x="128360" y="63766"/>
                  <a:pt x="131273" y="65711"/>
                </a:cubicBezTo>
                <a:lnTo>
                  <a:pt x="151516" y="79204"/>
                </a:lnTo>
                <a:cubicBezTo>
                  <a:pt x="154237" y="81053"/>
                  <a:pt x="158626" y="80487"/>
                  <a:pt x="160350" y="77474"/>
                </a:cubicBezTo>
                <a:lnTo>
                  <a:pt x="173873" y="57189"/>
                </a:lnTo>
                <a:cubicBezTo>
                  <a:pt x="175814" y="54276"/>
                  <a:pt x="175027" y="50341"/>
                  <a:pt x="172114" y="48397"/>
                </a:cubicBezTo>
                <a:cubicBezTo>
                  <a:pt x="169201" y="46457"/>
                  <a:pt x="165266" y="47244"/>
                  <a:pt x="163326" y="50157"/>
                </a:cubicBezTo>
                <a:lnTo>
                  <a:pt x="159266" y="56246"/>
                </a:lnTo>
                <a:cubicBezTo>
                  <a:pt x="151308" y="23993"/>
                  <a:pt x="122132" y="0"/>
                  <a:pt x="87456" y="0"/>
                </a:cubicBezTo>
                <a:cubicBezTo>
                  <a:pt x="69672" y="0"/>
                  <a:pt x="52916" y="6380"/>
                  <a:pt x="39841" y="17373"/>
                </a:cubicBezTo>
                <a:lnTo>
                  <a:pt x="31082" y="8617"/>
                </a:lnTo>
                <a:cubicBezTo>
                  <a:pt x="28607" y="6143"/>
                  <a:pt x="24593" y="6143"/>
                  <a:pt x="22119" y="8617"/>
                </a:cubicBezTo>
                <a:cubicBezTo>
                  <a:pt x="19640" y="11096"/>
                  <a:pt x="19640" y="15109"/>
                  <a:pt x="22119" y="17584"/>
                </a:cubicBezTo>
                <a:lnTo>
                  <a:pt x="30864" y="26332"/>
                </a:lnTo>
                <a:cubicBezTo>
                  <a:pt x="26353" y="31691"/>
                  <a:pt x="22553" y="37741"/>
                  <a:pt x="19657" y="44371"/>
                </a:cubicBezTo>
                <a:cubicBezTo>
                  <a:pt x="18253" y="47580"/>
                  <a:pt x="19720" y="51317"/>
                  <a:pt x="22926" y="52720"/>
                </a:cubicBezTo>
                <a:cubicBezTo>
                  <a:pt x="26136" y="54121"/>
                  <a:pt x="29872" y="52658"/>
                  <a:pt x="31276" y="49449"/>
                </a:cubicBezTo>
                <a:cubicBezTo>
                  <a:pt x="33526" y="44298"/>
                  <a:pt x="36437" y="39570"/>
                  <a:pt x="39873" y="35342"/>
                </a:cubicBezTo>
                <a:lnTo>
                  <a:pt x="126086" y="121555"/>
                </a:lnTo>
                <a:cubicBezTo>
                  <a:pt x="115390" y="130231"/>
                  <a:pt x="101856" y="135237"/>
                  <a:pt x="87456" y="135237"/>
                </a:cubicBezTo>
                <a:cubicBezTo>
                  <a:pt x="58033" y="135237"/>
                  <a:pt x="33398" y="114391"/>
                  <a:pt x="27516" y="86698"/>
                </a:cubicBezTo>
                <a:lnTo>
                  <a:pt x="36608" y="92757"/>
                </a:lnTo>
                <a:cubicBezTo>
                  <a:pt x="39521" y="94698"/>
                  <a:pt x="43455" y="93911"/>
                  <a:pt x="45400" y="90998"/>
                </a:cubicBezTo>
                <a:close/>
              </a:path>
            </a:pathLst>
          </a:custGeom>
          <a:solidFill>
            <a:srgbClr val="FDB837"/>
          </a:solidFill>
          <a:ln w="837" cap="flat">
            <a:noFill/>
            <a:prstDash val="solid"/>
            <a:miter/>
          </a:ln>
        </p:spPr>
        <p:txBody>
          <a:bodyPr rtlCol="0" anchor="ctr"/>
          <a:lstStyle/>
          <a:p>
            <a:endParaRPr lang="en-ID"/>
          </a:p>
        </p:txBody>
      </p:sp>
      <p:sp>
        <p:nvSpPr>
          <p:cNvPr id="152" name="Freeform: Shape 151">
            <a:extLst>
              <a:ext uri="{FF2B5EF4-FFF2-40B4-BE49-F238E27FC236}">
                <a16:creationId xmlns:a16="http://schemas.microsoft.com/office/drawing/2014/main" id="{4E55B598-E83A-12AE-2EF6-E267A481489B}"/>
              </a:ext>
            </a:extLst>
          </p:cNvPr>
          <p:cNvSpPr/>
          <p:nvPr/>
        </p:nvSpPr>
        <p:spPr>
          <a:xfrm>
            <a:off x="9193362" y="4902024"/>
            <a:ext cx="12677" cy="32965"/>
          </a:xfrm>
          <a:custGeom>
            <a:avLst/>
            <a:gdLst>
              <a:gd name="connsiteX0" fmla="*/ 6340 w 12677"/>
              <a:gd name="connsiteY0" fmla="*/ 0 h 32965"/>
              <a:gd name="connsiteX1" fmla="*/ 0 w 12677"/>
              <a:gd name="connsiteY1" fmla="*/ 6340 h 32965"/>
              <a:gd name="connsiteX2" fmla="*/ 0 w 12677"/>
              <a:gd name="connsiteY2" fmla="*/ 26625 h 32965"/>
              <a:gd name="connsiteX3" fmla="*/ 6340 w 12677"/>
              <a:gd name="connsiteY3" fmla="*/ 32965 h 32965"/>
              <a:gd name="connsiteX4" fmla="*/ 12677 w 12677"/>
              <a:gd name="connsiteY4" fmla="*/ 26625 h 32965"/>
              <a:gd name="connsiteX5" fmla="*/ 12677 w 12677"/>
              <a:gd name="connsiteY5" fmla="*/ 6340 h 32965"/>
              <a:gd name="connsiteX6" fmla="*/ 6340 w 12677"/>
              <a:gd name="connsiteY6" fmla="*/ 0 h 32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77" h="32965">
                <a:moveTo>
                  <a:pt x="6340" y="0"/>
                </a:moveTo>
                <a:cubicBezTo>
                  <a:pt x="2837" y="0"/>
                  <a:pt x="0" y="2837"/>
                  <a:pt x="0" y="6340"/>
                </a:cubicBezTo>
                <a:lnTo>
                  <a:pt x="0" y="26625"/>
                </a:lnTo>
                <a:cubicBezTo>
                  <a:pt x="0" y="30128"/>
                  <a:pt x="2837" y="32965"/>
                  <a:pt x="6340" y="32965"/>
                </a:cubicBezTo>
                <a:cubicBezTo>
                  <a:pt x="9839" y="32965"/>
                  <a:pt x="12677" y="30128"/>
                  <a:pt x="12677" y="26625"/>
                </a:cubicBezTo>
                <a:lnTo>
                  <a:pt x="12677" y="6340"/>
                </a:lnTo>
                <a:cubicBezTo>
                  <a:pt x="12677" y="2837"/>
                  <a:pt x="9839" y="0"/>
                  <a:pt x="6340" y="0"/>
                </a:cubicBezTo>
                <a:close/>
              </a:path>
            </a:pathLst>
          </a:custGeom>
          <a:solidFill>
            <a:srgbClr val="37617A"/>
          </a:solidFill>
          <a:ln w="837"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897B1C8C-A2BA-ED98-C63F-C34DA80046FF}"/>
              </a:ext>
            </a:extLst>
          </p:cNvPr>
          <p:cNvSpPr/>
          <p:nvPr/>
        </p:nvSpPr>
        <p:spPr>
          <a:xfrm>
            <a:off x="9193362" y="4942594"/>
            <a:ext cx="12677" cy="12680"/>
          </a:xfrm>
          <a:custGeom>
            <a:avLst/>
            <a:gdLst>
              <a:gd name="connsiteX0" fmla="*/ 12677 w 12677"/>
              <a:gd name="connsiteY0" fmla="*/ 6340 h 12680"/>
              <a:gd name="connsiteX1" fmla="*/ 6340 w 12677"/>
              <a:gd name="connsiteY1" fmla="*/ 12681 h 12680"/>
              <a:gd name="connsiteX2" fmla="*/ 0 w 12677"/>
              <a:gd name="connsiteY2" fmla="*/ 6340 h 12680"/>
              <a:gd name="connsiteX3" fmla="*/ 6340 w 12677"/>
              <a:gd name="connsiteY3" fmla="*/ 0 h 12680"/>
              <a:gd name="connsiteX4" fmla="*/ 12677 w 12677"/>
              <a:gd name="connsiteY4" fmla="*/ 6340 h 12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77" h="12680">
                <a:moveTo>
                  <a:pt x="12677" y="6340"/>
                </a:moveTo>
                <a:cubicBezTo>
                  <a:pt x="12677" y="9843"/>
                  <a:pt x="9839" y="12681"/>
                  <a:pt x="6340" y="12681"/>
                </a:cubicBezTo>
                <a:cubicBezTo>
                  <a:pt x="2837" y="12681"/>
                  <a:pt x="0" y="9843"/>
                  <a:pt x="0" y="6340"/>
                </a:cubicBezTo>
                <a:cubicBezTo>
                  <a:pt x="0" y="2841"/>
                  <a:pt x="2837" y="0"/>
                  <a:pt x="6340" y="0"/>
                </a:cubicBezTo>
                <a:cubicBezTo>
                  <a:pt x="9839" y="0"/>
                  <a:pt x="12677" y="2841"/>
                  <a:pt x="12677" y="6340"/>
                </a:cubicBezTo>
                <a:close/>
              </a:path>
            </a:pathLst>
          </a:custGeom>
          <a:solidFill>
            <a:srgbClr val="37617A"/>
          </a:solidFill>
          <a:ln w="837" cap="flat">
            <a:noFill/>
            <a:prstDash val="solid"/>
            <a:miter/>
          </a:ln>
        </p:spPr>
        <p:txBody>
          <a:bodyPr rtlCol="0" anchor="ctr"/>
          <a:lstStyle/>
          <a:p>
            <a:endParaRPr lang="en-ID"/>
          </a:p>
        </p:txBody>
      </p:sp>
      <p:grpSp>
        <p:nvGrpSpPr>
          <p:cNvPr id="53" name="Graphic 23">
            <a:extLst>
              <a:ext uri="{FF2B5EF4-FFF2-40B4-BE49-F238E27FC236}">
                <a16:creationId xmlns:a16="http://schemas.microsoft.com/office/drawing/2014/main" id="{C0124F3F-E6F9-0612-03B7-BCB790703A02}"/>
              </a:ext>
            </a:extLst>
          </p:cNvPr>
          <p:cNvGrpSpPr/>
          <p:nvPr/>
        </p:nvGrpSpPr>
        <p:grpSpPr>
          <a:xfrm>
            <a:off x="5572463" y="2791574"/>
            <a:ext cx="431912" cy="431870"/>
            <a:chOff x="5621943" y="1017921"/>
            <a:chExt cx="431912" cy="431870"/>
          </a:xfrm>
          <a:solidFill>
            <a:srgbClr val="37617A"/>
          </a:solidFill>
        </p:grpSpPr>
        <p:sp>
          <p:nvSpPr>
            <p:cNvPr id="54" name="Freeform: Shape 53">
              <a:extLst>
                <a:ext uri="{FF2B5EF4-FFF2-40B4-BE49-F238E27FC236}">
                  <a16:creationId xmlns:a16="http://schemas.microsoft.com/office/drawing/2014/main" id="{7A2E51E0-3EF7-60F2-EBF3-821033BD5137}"/>
                </a:ext>
              </a:extLst>
            </p:cNvPr>
            <p:cNvSpPr/>
            <p:nvPr/>
          </p:nvSpPr>
          <p:spPr>
            <a:xfrm>
              <a:off x="5766544" y="1017921"/>
              <a:ext cx="142378" cy="39746"/>
            </a:xfrm>
            <a:custGeom>
              <a:avLst/>
              <a:gdLst>
                <a:gd name="connsiteX0" fmla="*/ 136074 w 142378"/>
                <a:gd name="connsiteY0" fmla="*/ 39421 h 39746"/>
                <a:gd name="connsiteX1" fmla="*/ 131603 w 142378"/>
                <a:gd name="connsiteY1" fmla="*/ 37566 h 39746"/>
                <a:gd name="connsiteX2" fmla="*/ 11110 w 142378"/>
                <a:gd name="connsiteY2" fmla="*/ 37562 h 39746"/>
                <a:gd name="connsiteX3" fmla="*/ 11106 w 142378"/>
                <a:gd name="connsiteY3" fmla="*/ 37566 h 39746"/>
                <a:gd name="connsiteX4" fmla="*/ 2181 w 142378"/>
                <a:gd name="connsiteY4" fmla="*/ 38199 h 39746"/>
                <a:gd name="connsiteX5" fmla="*/ 1548 w 142378"/>
                <a:gd name="connsiteY5" fmla="*/ 29274 h 39746"/>
                <a:gd name="connsiteX6" fmla="*/ 2181 w 142378"/>
                <a:gd name="connsiteY6" fmla="*/ 28641 h 39746"/>
                <a:gd name="connsiteX7" fmla="*/ 140528 w 142378"/>
                <a:gd name="connsiteY7" fmla="*/ 28641 h 39746"/>
                <a:gd name="connsiteX8" fmla="*/ 140522 w 142378"/>
                <a:gd name="connsiteY8" fmla="*/ 37588 h 39746"/>
                <a:gd name="connsiteX9" fmla="*/ 136057 w 142378"/>
                <a:gd name="connsiteY9" fmla="*/ 39438 h 3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378" h="39746">
                  <a:moveTo>
                    <a:pt x="136074" y="39421"/>
                  </a:moveTo>
                  <a:cubicBezTo>
                    <a:pt x="134395" y="39426"/>
                    <a:pt x="132785" y="38757"/>
                    <a:pt x="131603" y="37566"/>
                  </a:cubicBezTo>
                  <a:cubicBezTo>
                    <a:pt x="98330" y="4291"/>
                    <a:pt x="44384" y="4290"/>
                    <a:pt x="11110" y="37562"/>
                  </a:cubicBezTo>
                  <a:cubicBezTo>
                    <a:pt x="11109" y="37563"/>
                    <a:pt x="11107" y="37564"/>
                    <a:pt x="11106" y="37566"/>
                  </a:cubicBezTo>
                  <a:cubicBezTo>
                    <a:pt x="8817" y="40205"/>
                    <a:pt x="4821" y="40489"/>
                    <a:pt x="2181" y="38199"/>
                  </a:cubicBezTo>
                  <a:cubicBezTo>
                    <a:pt x="-458" y="35909"/>
                    <a:pt x="-742" y="31913"/>
                    <a:pt x="1548" y="29274"/>
                  </a:cubicBezTo>
                  <a:cubicBezTo>
                    <a:pt x="1743" y="29048"/>
                    <a:pt x="1955" y="28836"/>
                    <a:pt x="2181" y="28641"/>
                  </a:cubicBezTo>
                  <a:cubicBezTo>
                    <a:pt x="40391" y="-9547"/>
                    <a:pt x="102318" y="-9547"/>
                    <a:pt x="140528" y="28641"/>
                  </a:cubicBezTo>
                  <a:cubicBezTo>
                    <a:pt x="142997" y="31113"/>
                    <a:pt x="142995" y="35119"/>
                    <a:pt x="140522" y="37588"/>
                  </a:cubicBezTo>
                  <a:cubicBezTo>
                    <a:pt x="139338" y="38771"/>
                    <a:pt x="137731" y="39437"/>
                    <a:pt x="136057" y="39438"/>
                  </a:cubicBezTo>
                  <a:close/>
                </a:path>
              </a:pathLst>
            </a:custGeom>
            <a:solidFill>
              <a:srgbClr val="FDB837"/>
            </a:solidFill>
            <a:ln w="837" cap="flat">
              <a:noFill/>
              <a:prstDash val="solid"/>
              <a:miter/>
            </a:ln>
          </p:spPr>
          <p:txBody>
            <a:bodyPr rtlCol="0" anchor="ctr"/>
            <a:lstStyle/>
            <a:p>
              <a:endParaRPr lang="en-ID"/>
            </a:p>
          </p:txBody>
        </p:sp>
        <p:sp>
          <p:nvSpPr>
            <p:cNvPr id="55" name="Freeform: Shape 54">
              <a:extLst>
                <a:ext uri="{FF2B5EF4-FFF2-40B4-BE49-F238E27FC236}">
                  <a16:creationId xmlns:a16="http://schemas.microsoft.com/office/drawing/2014/main" id="{3DFB067E-07AE-02A7-67B2-047008F99045}"/>
                </a:ext>
              </a:extLst>
            </p:cNvPr>
            <p:cNvSpPr/>
            <p:nvPr/>
          </p:nvSpPr>
          <p:spPr>
            <a:xfrm>
              <a:off x="5787750" y="1047436"/>
              <a:ext cx="100340" cy="30784"/>
            </a:xfrm>
            <a:custGeom>
              <a:avLst/>
              <a:gdLst>
                <a:gd name="connsiteX0" fmla="*/ 94015 w 100340"/>
                <a:gd name="connsiteY0" fmla="*/ 30785 h 30784"/>
                <a:gd name="connsiteX1" fmla="*/ 89544 w 100340"/>
                <a:gd name="connsiteY1" fmla="*/ 28929 h 30784"/>
                <a:gd name="connsiteX2" fmla="*/ 10804 w 100340"/>
                <a:gd name="connsiteY2" fmla="*/ 28929 h 30784"/>
                <a:gd name="connsiteX3" fmla="*/ 1854 w 100340"/>
                <a:gd name="connsiteY3" fmla="*/ 28929 h 30784"/>
                <a:gd name="connsiteX4" fmla="*/ 1854 w 100340"/>
                <a:gd name="connsiteY4" fmla="*/ 19979 h 30784"/>
                <a:gd name="connsiteX5" fmla="*/ 98494 w 100340"/>
                <a:gd name="connsiteY5" fmla="*/ 19979 h 30784"/>
                <a:gd name="connsiteX6" fmla="*/ 98476 w 100340"/>
                <a:gd name="connsiteY6" fmla="*/ 28938 h 30784"/>
                <a:gd name="connsiteX7" fmla="*/ 94015 w 100340"/>
                <a:gd name="connsiteY7" fmla="*/ 30785 h 3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40" h="30784">
                  <a:moveTo>
                    <a:pt x="94015" y="30785"/>
                  </a:moveTo>
                  <a:cubicBezTo>
                    <a:pt x="92336" y="30789"/>
                    <a:pt x="90726" y="30121"/>
                    <a:pt x="89544" y="28929"/>
                  </a:cubicBezTo>
                  <a:cubicBezTo>
                    <a:pt x="67785" y="7222"/>
                    <a:pt x="32563" y="7222"/>
                    <a:pt x="10804" y="28929"/>
                  </a:cubicBezTo>
                  <a:cubicBezTo>
                    <a:pt x="8332" y="31401"/>
                    <a:pt x="4325" y="31401"/>
                    <a:pt x="1854" y="28929"/>
                  </a:cubicBezTo>
                  <a:cubicBezTo>
                    <a:pt x="-618" y="26457"/>
                    <a:pt x="-618" y="22450"/>
                    <a:pt x="1854" y="19979"/>
                  </a:cubicBezTo>
                  <a:cubicBezTo>
                    <a:pt x="28561" y="-6660"/>
                    <a:pt x="71787" y="-6660"/>
                    <a:pt x="98494" y="19979"/>
                  </a:cubicBezTo>
                  <a:cubicBezTo>
                    <a:pt x="100963" y="22458"/>
                    <a:pt x="100956" y="26469"/>
                    <a:pt x="98476" y="28938"/>
                  </a:cubicBezTo>
                  <a:cubicBezTo>
                    <a:pt x="97291" y="30119"/>
                    <a:pt x="95687" y="30783"/>
                    <a:pt x="94015" y="30785"/>
                  </a:cubicBezTo>
                  <a:close/>
                </a:path>
              </a:pathLst>
            </a:custGeom>
            <a:solidFill>
              <a:srgbClr val="FDB837"/>
            </a:solidFill>
            <a:ln w="837" cap="flat">
              <a:noFill/>
              <a:prstDash val="solid"/>
              <a:miter/>
            </a:ln>
          </p:spPr>
          <p:txBody>
            <a:bodyPr rtlCol="0" anchor="ctr"/>
            <a:lstStyle/>
            <a:p>
              <a:endParaRPr lang="en-ID"/>
            </a:p>
          </p:txBody>
        </p:sp>
        <p:sp>
          <p:nvSpPr>
            <p:cNvPr id="56" name="Freeform: Shape 55">
              <a:extLst>
                <a:ext uri="{FF2B5EF4-FFF2-40B4-BE49-F238E27FC236}">
                  <a16:creationId xmlns:a16="http://schemas.microsoft.com/office/drawing/2014/main" id="{E5EA7364-D2B1-A29C-7D9E-FB8B05681F73}"/>
                </a:ext>
              </a:extLst>
            </p:cNvPr>
            <p:cNvSpPr/>
            <p:nvPr/>
          </p:nvSpPr>
          <p:spPr>
            <a:xfrm>
              <a:off x="5811060" y="1076947"/>
              <a:ext cx="54080" cy="21282"/>
            </a:xfrm>
            <a:custGeom>
              <a:avLst/>
              <a:gdLst>
                <a:gd name="connsiteX0" fmla="*/ 47717 w 54080"/>
                <a:gd name="connsiteY0" fmla="*/ 21283 h 21282"/>
                <a:gd name="connsiteX1" fmla="*/ 43246 w 54080"/>
                <a:gd name="connsiteY1" fmla="*/ 19427 h 21282"/>
                <a:gd name="connsiteX2" fmla="*/ 10431 w 54080"/>
                <a:gd name="connsiteY2" fmla="*/ 19427 h 21282"/>
                <a:gd name="connsiteX3" fmla="*/ 1512 w 54080"/>
                <a:gd name="connsiteY3" fmla="*/ 18716 h 21282"/>
                <a:gd name="connsiteX4" fmla="*/ 1531 w 54080"/>
                <a:gd name="connsiteY4" fmla="*/ 10485 h 21282"/>
                <a:gd name="connsiteX5" fmla="*/ 52230 w 54080"/>
                <a:gd name="connsiteY5" fmla="*/ 10485 h 21282"/>
                <a:gd name="connsiteX6" fmla="*/ 52224 w 54080"/>
                <a:gd name="connsiteY6" fmla="*/ 19433 h 21282"/>
                <a:gd name="connsiteX7" fmla="*/ 47759 w 54080"/>
                <a:gd name="connsiteY7" fmla="*/ 21283 h 21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0" h="21282">
                  <a:moveTo>
                    <a:pt x="47717" y="21283"/>
                  </a:moveTo>
                  <a:cubicBezTo>
                    <a:pt x="46038" y="21287"/>
                    <a:pt x="44428" y="20619"/>
                    <a:pt x="43246" y="19427"/>
                  </a:cubicBezTo>
                  <a:cubicBezTo>
                    <a:pt x="34176" y="10386"/>
                    <a:pt x="19501" y="10386"/>
                    <a:pt x="10431" y="19427"/>
                  </a:cubicBezTo>
                  <a:cubicBezTo>
                    <a:pt x="7772" y="21694"/>
                    <a:pt x="3778" y="21375"/>
                    <a:pt x="1512" y="18716"/>
                  </a:cubicBezTo>
                  <a:cubicBezTo>
                    <a:pt x="-511" y="16343"/>
                    <a:pt x="-503" y="12849"/>
                    <a:pt x="1531" y="10485"/>
                  </a:cubicBezTo>
                  <a:cubicBezTo>
                    <a:pt x="15539" y="-3495"/>
                    <a:pt x="38222" y="-3495"/>
                    <a:pt x="52230" y="10485"/>
                  </a:cubicBezTo>
                  <a:cubicBezTo>
                    <a:pt x="54699" y="12958"/>
                    <a:pt x="54697" y="16963"/>
                    <a:pt x="52224" y="19433"/>
                  </a:cubicBezTo>
                  <a:cubicBezTo>
                    <a:pt x="51040" y="20616"/>
                    <a:pt x="49434" y="21282"/>
                    <a:pt x="47759" y="21283"/>
                  </a:cubicBezTo>
                  <a:close/>
                </a:path>
              </a:pathLst>
            </a:custGeom>
            <a:solidFill>
              <a:srgbClr val="FDB837"/>
            </a:solidFill>
            <a:ln w="837" cap="flat">
              <a:noFill/>
              <a:prstDash val="solid"/>
              <a:miter/>
            </a:ln>
          </p:spPr>
          <p:txBody>
            <a:bodyPr rtlCol="0" anchor="ctr"/>
            <a:lstStyle/>
            <a:p>
              <a:endParaRPr lang="en-ID"/>
            </a:p>
          </p:txBody>
        </p:sp>
        <p:sp>
          <p:nvSpPr>
            <p:cNvPr id="57" name="Freeform: Shape 56">
              <a:extLst>
                <a:ext uri="{FF2B5EF4-FFF2-40B4-BE49-F238E27FC236}">
                  <a16:creationId xmlns:a16="http://schemas.microsoft.com/office/drawing/2014/main" id="{59330BA7-7C08-48EB-D3EC-4AE577068FBC}"/>
                </a:ext>
              </a:extLst>
            </p:cNvPr>
            <p:cNvSpPr/>
            <p:nvPr/>
          </p:nvSpPr>
          <p:spPr>
            <a:xfrm>
              <a:off x="5816809" y="1106455"/>
              <a:ext cx="42178" cy="42178"/>
            </a:xfrm>
            <a:custGeom>
              <a:avLst/>
              <a:gdLst>
                <a:gd name="connsiteX0" fmla="*/ 21089 w 42178"/>
                <a:gd name="connsiteY0" fmla="*/ 42179 h 42178"/>
                <a:gd name="connsiteX1" fmla="*/ 0 w 42178"/>
                <a:gd name="connsiteY1" fmla="*/ 21089 h 42178"/>
                <a:gd name="connsiteX2" fmla="*/ 21089 w 42178"/>
                <a:gd name="connsiteY2" fmla="*/ 0 h 42178"/>
                <a:gd name="connsiteX3" fmla="*/ 42179 w 42178"/>
                <a:gd name="connsiteY3" fmla="*/ 21089 h 42178"/>
                <a:gd name="connsiteX4" fmla="*/ 21089 w 42178"/>
                <a:gd name="connsiteY4" fmla="*/ 42179 h 42178"/>
                <a:gd name="connsiteX5" fmla="*/ 21089 w 42178"/>
                <a:gd name="connsiteY5" fmla="*/ 12654 h 42178"/>
                <a:gd name="connsiteX6" fmla="*/ 12654 w 42178"/>
                <a:gd name="connsiteY6" fmla="*/ 21089 h 42178"/>
                <a:gd name="connsiteX7" fmla="*/ 21089 w 42178"/>
                <a:gd name="connsiteY7" fmla="*/ 29525 h 42178"/>
                <a:gd name="connsiteX8" fmla="*/ 29525 w 42178"/>
                <a:gd name="connsiteY8" fmla="*/ 21089 h 42178"/>
                <a:gd name="connsiteX9" fmla="*/ 21089 w 42178"/>
                <a:gd name="connsiteY9" fmla="*/ 12654 h 4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178" h="42178">
                  <a:moveTo>
                    <a:pt x="21089" y="42179"/>
                  </a:moveTo>
                  <a:cubicBezTo>
                    <a:pt x="9442" y="42179"/>
                    <a:pt x="0" y="32737"/>
                    <a:pt x="0" y="21089"/>
                  </a:cubicBezTo>
                  <a:cubicBezTo>
                    <a:pt x="0" y="9442"/>
                    <a:pt x="9442" y="0"/>
                    <a:pt x="21089" y="0"/>
                  </a:cubicBezTo>
                  <a:cubicBezTo>
                    <a:pt x="32737" y="0"/>
                    <a:pt x="42179" y="9442"/>
                    <a:pt x="42179" y="21089"/>
                  </a:cubicBezTo>
                  <a:cubicBezTo>
                    <a:pt x="42179" y="32737"/>
                    <a:pt x="32737" y="42179"/>
                    <a:pt x="21089" y="42179"/>
                  </a:cubicBezTo>
                  <a:close/>
                  <a:moveTo>
                    <a:pt x="21089" y="12654"/>
                  </a:moveTo>
                  <a:cubicBezTo>
                    <a:pt x="16430" y="12654"/>
                    <a:pt x="12654" y="16430"/>
                    <a:pt x="12654" y="21089"/>
                  </a:cubicBezTo>
                  <a:cubicBezTo>
                    <a:pt x="12654" y="25749"/>
                    <a:pt x="16430" y="29525"/>
                    <a:pt x="21089" y="29525"/>
                  </a:cubicBezTo>
                  <a:cubicBezTo>
                    <a:pt x="25749" y="29525"/>
                    <a:pt x="29525" y="25749"/>
                    <a:pt x="29525" y="21089"/>
                  </a:cubicBezTo>
                  <a:cubicBezTo>
                    <a:pt x="29525" y="16430"/>
                    <a:pt x="25749" y="12654"/>
                    <a:pt x="21089" y="12654"/>
                  </a:cubicBezTo>
                  <a:close/>
                </a:path>
              </a:pathLst>
            </a:custGeom>
            <a:solidFill>
              <a:srgbClr val="FDB837"/>
            </a:solidFill>
            <a:ln w="837" cap="flat">
              <a:noFill/>
              <a:prstDash val="solid"/>
              <a:miter/>
            </a:ln>
          </p:spPr>
          <p:txBody>
            <a:bodyPr rtlCol="0" anchor="ctr"/>
            <a:lstStyle/>
            <a:p>
              <a:endParaRPr lang="en-ID"/>
            </a:p>
          </p:txBody>
        </p:sp>
        <p:sp>
          <p:nvSpPr>
            <p:cNvPr id="58" name="Freeform: Shape 57">
              <a:extLst>
                <a:ext uri="{FF2B5EF4-FFF2-40B4-BE49-F238E27FC236}">
                  <a16:creationId xmlns:a16="http://schemas.microsoft.com/office/drawing/2014/main" id="{99E612AA-89A4-0B43-5015-6F5995918DE9}"/>
                </a:ext>
              </a:extLst>
            </p:cNvPr>
            <p:cNvSpPr/>
            <p:nvPr/>
          </p:nvSpPr>
          <p:spPr>
            <a:xfrm>
              <a:off x="5643159" y="1106452"/>
              <a:ext cx="100038" cy="30819"/>
            </a:xfrm>
            <a:custGeom>
              <a:avLst/>
              <a:gdLst>
                <a:gd name="connsiteX0" fmla="*/ 93670 w 100038"/>
                <a:gd name="connsiteY0" fmla="*/ 30819 h 30819"/>
                <a:gd name="connsiteX1" fmla="*/ 89199 w 100038"/>
                <a:gd name="connsiteY1" fmla="*/ 28963 h 30819"/>
                <a:gd name="connsiteX2" fmla="*/ 10461 w 100038"/>
                <a:gd name="connsiteY2" fmla="*/ 28961 h 30819"/>
                <a:gd name="connsiteX3" fmla="*/ 10459 w 100038"/>
                <a:gd name="connsiteY3" fmla="*/ 28963 h 30819"/>
                <a:gd name="connsiteX4" fmla="*/ 1536 w 100038"/>
                <a:gd name="connsiteY4" fmla="*/ 28305 h 30819"/>
                <a:gd name="connsiteX5" fmla="*/ 1560 w 100038"/>
                <a:gd name="connsiteY5" fmla="*/ 20013 h 30819"/>
                <a:gd name="connsiteX6" fmla="*/ 98192 w 100038"/>
                <a:gd name="connsiteY6" fmla="*/ 20013 h 30819"/>
                <a:gd name="connsiteX7" fmla="*/ 98174 w 100038"/>
                <a:gd name="connsiteY7" fmla="*/ 28972 h 30819"/>
                <a:gd name="connsiteX8" fmla="*/ 93712 w 100038"/>
                <a:gd name="connsiteY8" fmla="*/ 30819 h 3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38" h="30819">
                  <a:moveTo>
                    <a:pt x="93670" y="30819"/>
                  </a:moveTo>
                  <a:cubicBezTo>
                    <a:pt x="91991" y="30823"/>
                    <a:pt x="90381" y="30155"/>
                    <a:pt x="89199" y="28963"/>
                  </a:cubicBezTo>
                  <a:cubicBezTo>
                    <a:pt x="67457" y="7220"/>
                    <a:pt x="32204" y="7219"/>
                    <a:pt x="10461" y="28961"/>
                  </a:cubicBezTo>
                  <a:cubicBezTo>
                    <a:pt x="10461" y="28962"/>
                    <a:pt x="10460" y="28962"/>
                    <a:pt x="10459" y="28963"/>
                  </a:cubicBezTo>
                  <a:cubicBezTo>
                    <a:pt x="7814" y="31246"/>
                    <a:pt x="3819" y="30951"/>
                    <a:pt x="1536" y="28305"/>
                  </a:cubicBezTo>
                  <a:cubicBezTo>
                    <a:pt x="-521" y="25920"/>
                    <a:pt x="-511" y="22386"/>
                    <a:pt x="1560" y="20013"/>
                  </a:cubicBezTo>
                  <a:cubicBezTo>
                    <a:pt x="28244" y="-6671"/>
                    <a:pt x="71507" y="-6671"/>
                    <a:pt x="98192" y="20013"/>
                  </a:cubicBezTo>
                  <a:cubicBezTo>
                    <a:pt x="100661" y="22492"/>
                    <a:pt x="100653" y="26503"/>
                    <a:pt x="98174" y="28972"/>
                  </a:cubicBezTo>
                  <a:cubicBezTo>
                    <a:pt x="96989" y="30153"/>
                    <a:pt x="95385" y="30816"/>
                    <a:pt x="93712" y="30819"/>
                  </a:cubicBezTo>
                  <a:close/>
                </a:path>
              </a:pathLst>
            </a:custGeom>
            <a:solidFill>
              <a:srgbClr val="37617A"/>
            </a:solidFill>
            <a:ln w="837" cap="flat">
              <a:noFill/>
              <a:prstDash val="solid"/>
              <a:miter/>
            </a:ln>
          </p:spPr>
          <p:txBody>
            <a:bodyPr rtlCol="0" anchor="ctr"/>
            <a:lstStyle/>
            <a:p>
              <a:endParaRPr lang="en-ID"/>
            </a:p>
          </p:txBody>
        </p:sp>
        <p:sp>
          <p:nvSpPr>
            <p:cNvPr id="59" name="Freeform: Shape 58">
              <a:extLst>
                <a:ext uri="{FF2B5EF4-FFF2-40B4-BE49-F238E27FC236}">
                  <a16:creationId xmlns:a16="http://schemas.microsoft.com/office/drawing/2014/main" id="{9145F684-1AEA-E13B-3C01-8AD74E353854}"/>
                </a:ext>
              </a:extLst>
            </p:cNvPr>
            <p:cNvSpPr/>
            <p:nvPr/>
          </p:nvSpPr>
          <p:spPr>
            <a:xfrm>
              <a:off x="5665890" y="1135980"/>
              <a:ext cx="54323" cy="21300"/>
            </a:xfrm>
            <a:custGeom>
              <a:avLst/>
              <a:gdLst>
                <a:gd name="connsiteX0" fmla="*/ 48002 w 54323"/>
                <a:gd name="connsiteY0" fmla="*/ 21300 h 21300"/>
                <a:gd name="connsiteX1" fmla="*/ 43531 w 54323"/>
                <a:gd name="connsiteY1" fmla="*/ 19445 h 21300"/>
                <a:gd name="connsiteX2" fmla="*/ 10724 w 54323"/>
                <a:gd name="connsiteY2" fmla="*/ 19445 h 21300"/>
                <a:gd name="connsiteX3" fmla="*/ 1778 w 54323"/>
                <a:gd name="connsiteY3" fmla="*/ 19294 h 21300"/>
                <a:gd name="connsiteX4" fmla="*/ 1774 w 54323"/>
                <a:gd name="connsiteY4" fmla="*/ 10503 h 21300"/>
                <a:gd name="connsiteX5" fmla="*/ 52465 w 54323"/>
                <a:gd name="connsiteY5" fmla="*/ 10494 h 21300"/>
                <a:gd name="connsiteX6" fmla="*/ 52473 w 54323"/>
                <a:gd name="connsiteY6" fmla="*/ 10503 h 21300"/>
                <a:gd name="connsiteX7" fmla="*/ 52467 w 54323"/>
                <a:gd name="connsiteY7" fmla="*/ 19450 h 21300"/>
                <a:gd name="connsiteX8" fmla="*/ 48002 w 54323"/>
                <a:gd name="connsiteY8" fmla="*/ 21300 h 2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323" h="21300">
                  <a:moveTo>
                    <a:pt x="48002" y="21300"/>
                  </a:moveTo>
                  <a:cubicBezTo>
                    <a:pt x="46323" y="21305"/>
                    <a:pt x="44713" y="20637"/>
                    <a:pt x="43531" y="19445"/>
                  </a:cubicBezTo>
                  <a:cubicBezTo>
                    <a:pt x="34470" y="10390"/>
                    <a:pt x="19786" y="10390"/>
                    <a:pt x="10724" y="19445"/>
                  </a:cubicBezTo>
                  <a:cubicBezTo>
                    <a:pt x="8212" y="21873"/>
                    <a:pt x="4207" y="21806"/>
                    <a:pt x="1778" y="19294"/>
                  </a:cubicBezTo>
                  <a:cubicBezTo>
                    <a:pt x="-591" y="16843"/>
                    <a:pt x="-593" y="12956"/>
                    <a:pt x="1774" y="10503"/>
                  </a:cubicBezTo>
                  <a:cubicBezTo>
                    <a:pt x="15769" y="-3497"/>
                    <a:pt x="38464" y="-3502"/>
                    <a:pt x="52465" y="10494"/>
                  </a:cubicBezTo>
                  <a:cubicBezTo>
                    <a:pt x="52467" y="10497"/>
                    <a:pt x="52470" y="10500"/>
                    <a:pt x="52473" y="10503"/>
                  </a:cubicBezTo>
                  <a:cubicBezTo>
                    <a:pt x="54942" y="12975"/>
                    <a:pt x="54940" y="16980"/>
                    <a:pt x="52467" y="19450"/>
                  </a:cubicBezTo>
                  <a:cubicBezTo>
                    <a:pt x="51283" y="20633"/>
                    <a:pt x="49677" y="21299"/>
                    <a:pt x="48002" y="21300"/>
                  </a:cubicBezTo>
                  <a:close/>
                </a:path>
              </a:pathLst>
            </a:custGeom>
            <a:solidFill>
              <a:srgbClr val="37617A"/>
            </a:solidFill>
            <a:ln w="837" cap="flat">
              <a:noFill/>
              <a:prstDash val="solid"/>
              <a:miter/>
            </a:ln>
          </p:spPr>
          <p:txBody>
            <a:bodyPr rtlCol="0" anchor="ctr"/>
            <a:lstStyle/>
            <a:p>
              <a:endParaRPr lang="en-ID"/>
            </a:p>
          </p:txBody>
        </p:sp>
        <p:sp>
          <p:nvSpPr>
            <p:cNvPr id="60" name="Freeform: Shape 59">
              <a:extLst>
                <a:ext uri="{FF2B5EF4-FFF2-40B4-BE49-F238E27FC236}">
                  <a16:creationId xmlns:a16="http://schemas.microsoft.com/office/drawing/2014/main" id="{E5E0FB62-7432-2CC5-8F9B-923B0F9FF8CE}"/>
                </a:ext>
              </a:extLst>
            </p:cNvPr>
            <p:cNvSpPr/>
            <p:nvPr/>
          </p:nvSpPr>
          <p:spPr>
            <a:xfrm>
              <a:off x="5938303" y="1076961"/>
              <a:ext cx="100340" cy="30784"/>
            </a:xfrm>
            <a:custGeom>
              <a:avLst/>
              <a:gdLst>
                <a:gd name="connsiteX0" fmla="*/ 94015 w 100340"/>
                <a:gd name="connsiteY0" fmla="*/ 30785 h 30784"/>
                <a:gd name="connsiteX1" fmla="*/ 89544 w 100340"/>
                <a:gd name="connsiteY1" fmla="*/ 28929 h 30784"/>
                <a:gd name="connsiteX2" fmla="*/ 10804 w 100340"/>
                <a:gd name="connsiteY2" fmla="*/ 28929 h 30784"/>
                <a:gd name="connsiteX3" fmla="*/ 1854 w 100340"/>
                <a:gd name="connsiteY3" fmla="*/ 28929 h 30784"/>
                <a:gd name="connsiteX4" fmla="*/ 1854 w 100340"/>
                <a:gd name="connsiteY4" fmla="*/ 19979 h 30784"/>
                <a:gd name="connsiteX5" fmla="*/ 98494 w 100340"/>
                <a:gd name="connsiteY5" fmla="*/ 19979 h 30784"/>
                <a:gd name="connsiteX6" fmla="*/ 98476 w 100340"/>
                <a:gd name="connsiteY6" fmla="*/ 28938 h 30784"/>
                <a:gd name="connsiteX7" fmla="*/ 94015 w 100340"/>
                <a:gd name="connsiteY7" fmla="*/ 30785 h 3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40" h="30784">
                  <a:moveTo>
                    <a:pt x="94015" y="30785"/>
                  </a:moveTo>
                  <a:cubicBezTo>
                    <a:pt x="92336" y="30789"/>
                    <a:pt x="90726" y="30121"/>
                    <a:pt x="89544" y="28929"/>
                  </a:cubicBezTo>
                  <a:cubicBezTo>
                    <a:pt x="67785" y="7222"/>
                    <a:pt x="32563" y="7222"/>
                    <a:pt x="10804" y="28929"/>
                  </a:cubicBezTo>
                  <a:cubicBezTo>
                    <a:pt x="8332" y="31401"/>
                    <a:pt x="4325" y="31401"/>
                    <a:pt x="1854" y="28929"/>
                  </a:cubicBezTo>
                  <a:cubicBezTo>
                    <a:pt x="-618" y="26457"/>
                    <a:pt x="-618" y="22450"/>
                    <a:pt x="1854" y="19979"/>
                  </a:cubicBezTo>
                  <a:cubicBezTo>
                    <a:pt x="28561" y="-6660"/>
                    <a:pt x="71787" y="-6660"/>
                    <a:pt x="98494" y="19979"/>
                  </a:cubicBezTo>
                  <a:cubicBezTo>
                    <a:pt x="100963" y="22458"/>
                    <a:pt x="100956" y="26469"/>
                    <a:pt x="98476" y="28938"/>
                  </a:cubicBezTo>
                  <a:cubicBezTo>
                    <a:pt x="97291" y="30118"/>
                    <a:pt x="95687" y="30782"/>
                    <a:pt x="94015" y="30785"/>
                  </a:cubicBezTo>
                  <a:close/>
                </a:path>
              </a:pathLst>
            </a:custGeom>
            <a:solidFill>
              <a:srgbClr val="37617A"/>
            </a:solidFill>
            <a:ln w="837" cap="flat">
              <a:noFill/>
              <a:prstDash val="solid"/>
              <a:miter/>
            </a:ln>
          </p:spPr>
          <p:txBody>
            <a:bodyPr rtlCol="0" anchor="ctr"/>
            <a:lstStyle/>
            <a:p>
              <a:endParaRPr lang="en-ID"/>
            </a:p>
          </p:txBody>
        </p:sp>
        <p:sp>
          <p:nvSpPr>
            <p:cNvPr id="61" name="Freeform: Shape 60">
              <a:extLst>
                <a:ext uri="{FF2B5EF4-FFF2-40B4-BE49-F238E27FC236}">
                  <a16:creationId xmlns:a16="http://schemas.microsoft.com/office/drawing/2014/main" id="{F0FB312E-A6F2-97C2-FA33-DE4E3DA99015}"/>
                </a:ext>
              </a:extLst>
            </p:cNvPr>
            <p:cNvSpPr/>
            <p:nvPr/>
          </p:nvSpPr>
          <p:spPr>
            <a:xfrm>
              <a:off x="5961430" y="1106472"/>
              <a:ext cx="54247" cy="21283"/>
            </a:xfrm>
            <a:custGeom>
              <a:avLst/>
              <a:gdLst>
                <a:gd name="connsiteX0" fmla="*/ 47926 w 54247"/>
                <a:gd name="connsiteY0" fmla="*/ 21283 h 21283"/>
                <a:gd name="connsiteX1" fmla="*/ 43455 w 54247"/>
                <a:gd name="connsiteY1" fmla="*/ 19427 h 21283"/>
                <a:gd name="connsiteX2" fmla="*/ 10640 w 54247"/>
                <a:gd name="connsiteY2" fmla="*/ 19427 h 21283"/>
                <a:gd name="connsiteX3" fmla="*/ 1698 w 54247"/>
                <a:gd name="connsiteY3" fmla="*/ 19112 h 21283"/>
                <a:gd name="connsiteX4" fmla="*/ 1698 w 54247"/>
                <a:gd name="connsiteY4" fmla="*/ 10485 h 21283"/>
                <a:gd name="connsiteX5" fmla="*/ 52397 w 54247"/>
                <a:gd name="connsiteY5" fmla="*/ 10485 h 21283"/>
                <a:gd name="connsiteX6" fmla="*/ 52391 w 54247"/>
                <a:gd name="connsiteY6" fmla="*/ 19433 h 21283"/>
                <a:gd name="connsiteX7" fmla="*/ 47926 w 54247"/>
                <a:gd name="connsiteY7" fmla="*/ 21283 h 21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47" h="21283">
                  <a:moveTo>
                    <a:pt x="47926" y="21283"/>
                  </a:moveTo>
                  <a:cubicBezTo>
                    <a:pt x="46247" y="21287"/>
                    <a:pt x="44637" y="20619"/>
                    <a:pt x="43455" y="19427"/>
                  </a:cubicBezTo>
                  <a:cubicBezTo>
                    <a:pt x="34385" y="10386"/>
                    <a:pt x="19710" y="10386"/>
                    <a:pt x="10640" y="19427"/>
                  </a:cubicBezTo>
                  <a:cubicBezTo>
                    <a:pt x="8084" y="21810"/>
                    <a:pt x="4080" y="21668"/>
                    <a:pt x="1698" y="19112"/>
                  </a:cubicBezTo>
                  <a:cubicBezTo>
                    <a:pt x="-566" y="16682"/>
                    <a:pt x="-566" y="12915"/>
                    <a:pt x="1698" y="10485"/>
                  </a:cubicBezTo>
                  <a:cubicBezTo>
                    <a:pt x="15707" y="-3495"/>
                    <a:pt x="38389" y="-3495"/>
                    <a:pt x="52397" y="10485"/>
                  </a:cubicBezTo>
                  <a:cubicBezTo>
                    <a:pt x="54866" y="12958"/>
                    <a:pt x="54864" y="16963"/>
                    <a:pt x="52391" y="19433"/>
                  </a:cubicBezTo>
                  <a:cubicBezTo>
                    <a:pt x="51207" y="20616"/>
                    <a:pt x="49601" y="21282"/>
                    <a:pt x="47926" y="21283"/>
                  </a:cubicBezTo>
                  <a:close/>
                </a:path>
              </a:pathLst>
            </a:custGeom>
            <a:solidFill>
              <a:srgbClr val="37617A"/>
            </a:solidFill>
            <a:ln w="837"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F1C156FA-D055-5D41-046D-EE258EA68CDE}"/>
                </a:ext>
              </a:extLst>
            </p:cNvPr>
            <p:cNvSpPr/>
            <p:nvPr/>
          </p:nvSpPr>
          <p:spPr>
            <a:xfrm>
              <a:off x="5831572" y="1249863"/>
              <a:ext cx="12653" cy="42178"/>
            </a:xfrm>
            <a:custGeom>
              <a:avLst/>
              <a:gdLst>
                <a:gd name="connsiteX0" fmla="*/ 6327 w 12653"/>
                <a:gd name="connsiteY0" fmla="*/ 42179 h 42178"/>
                <a:gd name="connsiteX1" fmla="*/ 12654 w 12653"/>
                <a:gd name="connsiteY1" fmla="*/ 35852 h 42178"/>
                <a:gd name="connsiteX2" fmla="*/ 12654 w 12653"/>
                <a:gd name="connsiteY2" fmla="*/ 6327 h 42178"/>
                <a:gd name="connsiteX3" fmla="*/ 6327 w 12653"/>
                <a:gd name="connsiteY3" fmla="*/ 0 h 42178"/>
                <a:gd name="connsiteX4" fmla="*/ 0 w 12653"/>
                <a:gd name="connsiteY4" fmla="*/ 6327 h 42178"/>
                <a:gd name="connsiteX5" fmla="*/ 0 w 12653"/>
                <a:gd name="connsiteY5" fmla="*/ 35852 h 42178"/>
                <a:gd name="connsiteX6" fmla="*/ 6327 w 12653"/>
                <a:gd name="connsiteY6" fmla="*/ 42179 h 4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53" h="42178">
                  <a:moveTo>
                    <a:pt x="6327" y="42179"/>
                  </a:moveTo>
                  <a:cubicBezTo>
                    <a:pt x="9821" y="42179"/>
                    <a:pt x="12654" y="39346"/>
                    <a:pt x="12654" y="35852"/>
                  </a:cubicBezTo>
                  <a:lnTo>
                    <a:pt x="12654" y="6327"/>
                  </a:lnTo>
                  <a:cubicBezTo>
                    <a:pt x="12654" y="2833"/>
                    <a:pt x="9821" y="0"/>
                    <a:pt x="6327" y="0"/>
                  </a:cubicBezTo>
                  <a:cubicBezTo>
                    <a:pt x="2833" y="0"/>
                    <a:pt x="0" y="2833"/>
                    <a:pt x="0" y="6327"/>
                  </a:cubicBezTo>
                  <a:lnTo>
                    <a:pt x="0" y="35852"/>
                  </a:lnTo>
                  <a:cubicBezTo>
                    <a:pt x="0" y="39346"/>
                    <a:pt x="2833" y="42179"/>
                    <a:pt x="6327" y="42179"/>
                  </a:cubicBezTo>
                  <a:close/>
                </a:path>
              </a:pathLst>
            </a:custGeom>
            <a:solidFill>
              <a:srgbClr val="37617A"/>
            </a:solidFill>
            <a:ln w="837"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87F470CC-823D-C12A-BA93-7F6781BE9385}"/>
                </a:ext>
              </a:extLst>
            </p:cNvPr>
            <p:cNvSpPr/>
            <p:nvPr/>
          </p:nvSpPr>
          <p:spPr>
            <a:xfrm>
              <a:off x="5799094" y="1249863"/>
              <a:ext cx="12653" cy="42178"/>
            </a:xfrm>
            <a:custGeom>
              <a:avLst/>
              <a:gdLst>
                <a:gd name="connsiteX0" fmla="*/ 6327 w 12653"/>
                <a:gd name="connsiteY0" fmla="*/ 42179 h 42178"/>
                <a:gd name="connsiteX1" fmla="*/ 12654 w 12653"/>
                <a:gd name="connsiteY1" fmla="*/ 35852 h 42178"/>
                <a:gd name="connsiteX2" fmla="*/ 12654 w 12653"/>
                <a:gd name="connsiteY2" fmla="*/ 6327 h 42178"/>
                <a:gd name="connsiteX3" fmla="*/ 6327 w 12653"/>
                <a:gd name="connsiteY3" fmla="*/ 0 h 42178"/>
                <a:gd name="connsiteX4" fmla="*/ 0 w 12653"/>
                <a:gd name="connsiteY4" fmla="*/ 6327 h 42178"/>
                <a:gd name="connsiteX5" fmla="*/ 0 w 12653"/>
                <a:gd name="connsiteY5" fmla="*/ 35852 h 42178"/>
                <a:gd name="connsiteX6" fmla="*/ 6327 w 12653"/>
                <a:gd name="connsiteY6" fmla="*/ 42179 h 4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53" h="42178">
                  <a:moveTo>
                    <a:pt x="6327" y="42179"/>
                  </a:moveTo>
                  <a:cubicBezTo>
                    <a:pt x="9821" y="42179"/>
                    <a:pt x="12654" y="39346"/>
                    <a:pt x="12654" y="35852"/>
                  </a:cubicBezTo>
                  <a:lnTo>
                    <a:pt x="12654" y="6327"/>
                  </a:lnTo>
                  <a:cubicBezTo>
                    <a:pt x="12654" y="2833"/>
                    <a:pt x="9821" y="0"/>
                    <a:pt x="6327" y="0"/>
                  </a:cubicBezTo>
                  <a:cubicBezTo>
                    <a:pt x="2833" y="0"/>
                    <a:pt x="0" y="2833"/>
                    <a:pt x="0" y="6327"/>
                  </a:cubicBezTo>
                  <a:lnTo>
                    <a:pt x="0" y="35852"/>
                  </a:lnTo>
                  <a:cubicBezTo>
                    <a:pt x="0" y="39346"/>
                    <a:pt x="2833" y="42179"/>
                    <a:pt x="6327" y="42179"/>
                  </a:cubicBezTo>
                  <a:close/>
                </a:path>
              </a:pathLst>
            </a:custGeom>
            <a:solidFill>
              <a:srgbClr val="37617A"/>
            </a:solidFill>
            <a:ln w="837"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0AEB177A-6DFF-0773-2223-4E522E5730D7}"/>
                </a:ext>
              </a:extLst>
            </p:cNvPr>
            <p:cNvSpPr/>
            <p:nvPr/>
          </p:nvSpPr>
          <p:spPr>
            <a:xfrm>
              <a:off x="5831572" y="1308914"/>
              <a:ext cx="12653" cy="42178"/>
            </a:xfrm>
            <a:custGeom>
              <a:avLst/>
              <a:gdLst>
                <a:gd name="connsiteX0" fmla="*/ 0 w 12653"/>
                <a:gd name="connsiteY0" fmla="*/ 35852 h 42178"/>
                <a:gd name="connsiteX1" fmla="*/ 6327 w 12653"/>
                <a:gd name="connsiteY1" fmla="*/ 42179 h 42178"/>
                <a:gd name="connsiteX2" fmla="*/ 12654 w 12653"/>
                <a:gd name="connsiteY2" fmla="*/ 35852 h 42178"/>
                <a:gd name="connsiteX3" fmla="*/ 12654 w 12653"/>
                <a:gd name="connsiteY3" fmla="*/ 6327 h 42178"/>
                <a:gd name="connsiteX4" fmla="*/ 6327 w 12653"/>
                <a:gd name="connsiteY4" fmla="*/ 0 h 42178"/>
                <a:gd name="connsiteX5" fmla="*/ 0 w 12653"/>
                <a:gd name="connsiteY5" fmla="*/ 6327 h 4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3" h="42178">
                  <a:moveTo>
                    <a:pt x="0" y="35852"/>
                  </a:moveTo>
                  <a:cubicBezTo>
                    <a:pt x="0" y="39346"/>
                    <a:pt x="2833" y="42179"/>
                    <a:pt x="6327" y="42179"/>
                  </a:cubicBezTo>
                  <a:cubicBezTo>
                    <a:pt x="9821" y="42179"/>
                    <a:pt x="12654" y="39346"/>
                    <a:pt x="12654" y="35852"/>
                  </a:cubicBezTo>
                  <a:lnTo>
                    <a:pt x="12654" y="6327"/>
                  </a:lnTo>
                  <a:cubicBezTo>
                    <a:pt x="12654" y="2833"/>
                    <a:pt x="9821" y="0"/>
                    <a:pt x="6327" y="0"/>
                  </a:cubicBezTo>
                  <a:cubicBezTo>
                    <a:pt x="2833" y="0"/>
                    <a:pt x="0" y="2833"/>
                    <a:pt x="0" y="6327"/>
                  </a:cubicBezTo>
                  <a:close/>
                </a:path>
              </a:pathLst>
            </a:custGeom>
            <a:solidFill>
              <a:srgbClr val="37617A"/>
            </a:solidFill>
            <a:ln w="837"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2FAE5282-1421-668C-B523-EAFD59CCECD7}"/>
                </a:ext>
              </a:extLst>
            </p:cNvPr>
            <p:cNvSpPr/>
            <p:nvPr/>
          </p:nvSpPr>
          <p:spPr>
            <a:xfrm>
              <a:off x="5799094" y="1308914"/>
              <a:ext cx="12653" cy="42178"/>
            </a:xfrm>
            <a:custGeom>
              <a:avLst/>
              <a:gdLst>
                <a:gd name="connsiteX0" fmla="*/ 6327 w 12653"/>
                <a:gd name="connsiteY0" fmla="*/ 42179 h 42178"/>
                <a:gd name="connsiteX1" fmla="*/ 12654 w 12653"/>
                <a:gd name="connsiteY1" fmla="*/ 35852 h 42178"/>
                <a:gd name="connsiteX2" fmla="*/ 12654 w 12653"/>
                <a:gd name="connsiteY2" fmla="*/ 6327 h 42178"/>
                <a:gd name="connsiteX3" fmla="*/ 6327 w 12653"/>
                <a:gd name="connsiteY3" fmla="*/ 0 h 42178"/>
                <a:gd name="connsiteX4" fmla="*/ 0 w 12653"/>
                <a:gd name="connsiteY4" fmla="*/ 6327 h 42178"/>
                <a:gd name="connsiteX5" fmla="*/ 0 w 12653"/>
                <a:gd name="connsiteY5" fmla="*/ 35852 h 42178"/>
                <a:gd name="connsiteX6" fmla="*/ 6327 w 12653"/>
                <a:gd name="connsiteY6" fmla="*/ 42179 h 4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53" h="42178">
                  <a:moveTo>
                    <a:pt x="6327" y="42179"/>
                  </a:moveTo>
                  <a:cubicBezTo>
                    <a:pt x="9821" y="42179"/>
                    <a:pt x="12654" y="39346"/>
                    <a:pt x="12654" y="35852"/>
                  </a:cubicBezTo>
                  <a:lnTo>
                    <a:pt x="12654" y="6327"/>
                  </a:lnTo>
                  <a:cubicBezTo>
                    <a:pt x="12654" y="2833"/>
                    <a:pt x="9821" y="0"/>
                    <a:pt x="6327" y="0"/>
                  </a:cubicBezTo>
                  <a:cubicBezTo>
                    <a:pt x="2833" y="0"/>
                    <a:pt x="0" y="2833"/>
                    <a:pt x="0" y="6327"/>
                  </a:cubicBezTo>
                  <a:lnTo>
                    <a:pt x="0" y="35852"/>
                  </a:lnTo>
                  <a:cubicBezTo>
                    <a:pt x="0" y="39346"/>
                    <a:pt x="2833" y="42179"/>
                    <a:pt x="6327" y="42179"/>
                  </a:cubicBezTo>
                  <a:close/>
                </a:path>
              </a:pathLst>
            </a:custGeom>
            <a:solidFill>
              <a:srgbClr val="37617A"/>
            </a:solidFill>
            <a:ln w="837" cap="flat">
              <a:noFill/>
              <a:prstDash val="solid"/>
              <a:miter/>
            </a:ln>
          </p:spPr>
          <p:txBody>
            <a:bodyPr rtlCol="0" anchor="ctr"/>
            <a:lstStyle/>
            <a:p>
              <a:endParaRPr lang="en-ID"/>
            </a:p>
          </p:txBody>
        </p:sp>
        <p:sp>
          <p:nvSpPr>
            <p:cNvPr id="66" name="Freeform: Shape 65">
              <a:extLst>
                <a:ext uri="{FF2B5EF4-FFF2-40B4-BE49-F238E27FC236}">
                  <a16:creationId xmlns:a16="http://schemas.microsoft.com/office/drawing/2014/main" id="{AD8D3086-0FBC-53E6-5F96-85072E9AE9F9}"/>
                </a:ext>
              </a:extLst>
            </p:cNvPr>
            <p:cNvSpPr/>
            <p:nvPr/>
          </p:nvSpPr>
          <p:spPr>
            <a:xfrm>
              <a:off x="5651468" y="1235944"/>
              <a:ext cx="12653" cy="33743"/>
            </a:xfrm>
            <a:custGeom>
              <a:avLst/>
              <a:gdLst>
                <a:gd name="connsiteX0" fmla="*/ 6327 w 12653"/>
                <a:gd name="connsiteY0" fmla="*/ 33743 h 33743"/>
                <a:gd name="connsiteX1" fmla="*/ 12654 w 12653"/>
                <a:gd name="connsiteY1" fmla="*/ 27416 h 33743"/>
                <a:gd name="connsiteX2" fmla="*/ 12654 w 12653"/>
                <a:gd name="connsiteY2" fmla="*/ 6327 h 33743"/>
                <a:gd name="connsiteX3" fmla="*/ 6327 w 12653"/>
                <a:gd name="connsiteY3" fmla="*/ 0 h 33743"/>
                <a:gd name="connsiteX4" fmla="*/ 0 w 12653"/>
                <a:gd name="connsiteY4" fmla="*/ 6327 h 33743"/>
                <a:gd name="connsiteX5" fmla="*/ 0 w 12653"/>
                <a:gd name="connsiteY5" fmla="*/ 27416 h 33743"/>
                <a:gd name="connsiteX6" fmla="*/ 6327 w 12653"/>
                <a:gd name="connsiteY6" fmla="*/ 33743 h 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53" h="33743">
                  <a:moveTo>
                    <a:pt x="6327" y="33743"/>
                  </a:moveTo>
                  <a:cubicBezTo>
                    <a:pt x="9821" y="33743"/>
                    <a:pt x="12654" y="30910"/>
                    <a:pt x="12654" y="27416"/>
                  </a:cubicBezTo>
                  <a:lnTo>
                    <a:pt x="12654" y="6327"/>
                  </a:lnTo>
                  <a:cubicBezTo>
                    <a:pt x="12654" y="2833"/>
                    <a:pt x="9821" y="0"/>
                    <a:pt x="6327" y="0"/>
                  </a:cubicBezTo>
                  <a:cubicBezTo>
                    <a:pt x="2833" y="0"/>
                    <a:pt x="0" y="2833"/>
                    <a:pt x="0" y="6327"/>
                  </a:cubicBezTo>
                  <a:lnTo>
                    <a:pt x="0" y="27416"/>
                  </a:lnTo>
                  <a:cubicBezTo>
                    <a:pt x="0" y="30910"/>
                    <a:pt x="2833" y="33743"/>
                    <a:pt x="6327" y="33743"/>
                  </a:cubicBezTo>
                  <a:close/>
                </a:path>
              </a:pathLst>
            </a:custGeom>
            <a:solidFill>
              <a:srgbClr val="37617A"/>
            </a:solidFill>
            <a:ln w="837"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83FF35DC-D81D-7935-6872-56CB6CBBCB3C}"/>
                </a:ext>
              </a:extLst>
            </p:cNvPr>
            <p:cNvSpPr/>
            <p:nvPr/>
          </p:nvSpPr>
          <p:spPr>
            <a:xfrm>
              <a:off x="5680993" y="1235944"/>
              <a:ext cx="12653" cy="33743"/>
            </a:xfrm>
            <a:custGeom>
              <a:avLst/>
              <a:gdLst>
                <a:gd name="connsiteX0" fmla="*/ 6327 w 12653"/>
                <a:gd name="connsiteY0" fmla="*/ 33743 h 33743"/>
                <a:gd name="connsiteX1" fmla="*/ 12654 w 12653"/>
                <a:gd name="connsiteY1" fmla="*/ 27416 h 33743"/>
                <a:gd name="connsiteX2" fmla="*/ 12654 w 12653"/>
                <a:gd name="connsiteY2" fmla="*/ 6327 h 33743"/>
                <a:gd name="connsiteX3" fmla="*/ 6327 w 12653"/>
                <a:gd name="connsiteY3" fmla="*/ 0 h 33743"/>
                <a:gd name="connsiteX4" fmla="*/ 0 w 12653"/>
                <a:gd name="connsiteY4" fmla="*/ 6327 h 33743"/>
                <a:gd name="connsiteX5" fmla="*/ 0 w 12653"/>
                <a:gd name="connsiteY5" fmla="*/ 27416 h 33743"/>
                <a:gd name="connsiteX6" fmla="*/ 6327 w 12653"/>
                <a:gd name="connsiteY6" fmla="*/ 33743 h 3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53" h="33743">
                  <a:moveTo>
                    <a:pt x="6327" y="33743"/>
                  </a:moveTo>
                  <a:cubicBezTo>
                    <a:pt x="9821" y="33743"/>
                    <a:pt x="12654" y="30910"/>
                    <a:pt x="12654" y="27416"/>
                  </a:cubicBezTo>
                  <a:lnTo>
                    <a:pt x="12654" y="6327"/>
                  </a:lnTo>
                  <a:cubicBezTo>
                    <a:pt x="12654" y="2833"/>
                    <a:pt x="9821" y="0"/>
                    <a:pt x="6327" y="0"/>
                  </a:cubicBezTo>
                  <a:cubicBezTo>
                    <a:pt x="2833" y="0"/>
                    <a:pt x="0" y="2833"/>
                    <a:pt x="0" y="6327"/>
                  </a:cubicBezTo>
                  <a:lnTo>
                    <a:pt x="0" y="27416"/>
                  </a:lnTo>
                  <a:cubicBezTo>
                    <a:pt x="0" y="30910"/>
                    <a:pt x="2833" y="33743"/>
                    <a:pt x="6327" y="33743"/>
                  </a:cubicBezTo>
                  <a:close/>
                </a:path>
              </a:pathLst>
            </a:custGeom>
            <a:solidFill>
              <a:srgbClr val="37617A"/>
            </a:solidFill>
            <a:ln w="837"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E3024B08-ECEF-85A5-B5FE-485B31DF25B4}"/>
                </a:ext>
              </a:extLst>
            </p:cNvPr>
            <p:cNvSpPr/>
            <p:nvPr/>
          </p:nvSpPr>
          <p:spPr>
            <a:xfrm>
              <a:off x="5923100" y="1289512"/>
              <a:ext cx="12653" cy="25307"/>
            </a:xfrm>
            <a:custGeom>
              <a:avLst/>
              <a:gdLst>
                <a:gd name="connsiteX0" fmla="*/ 6327 w 12653"/>
                <a:gd name="connsiteY0" fmla="*/ 0 h 25307"/>
                <a:gd name="connsiteX1" fmla="*/ 0 w 12653"/>
                <a:gd name="connsiteY1" fmla="*/ 6327 h 25307"/>
                <a:gd name="connsiteX2" fmla="*/ 0 w 12653"/>
                <a:gd name="connsiteY2" fmla="*/ 18981 h 25307"/>
                <a:gd name="connsiteX3" fmla="*/ 6327 w 12653"/>
                <a:gd name="connsiteY3" fmla="*/ 25307 h 25307"/>
                <a:gd name="connsiteX4" fmla="*/ 12654 w 12653"/>
                <a:gd name="connsiteY4" fmla="*/ 18981 h 25307"/>
                <a:gd name="connsiteX5" fmla="*/ 12654 w 12653"/>
                <a:gd name="connsiteY5" fmla="*/ 6327 h 25307"/>
                <a:gd name="connsiteX6" fmla="*/ 6327 w 12653"/>
                <a:gd name="connsiteY6" fmla="*/ 0 h 2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53" h="25307">
                  <a:moveTo>
                    <a:pt x="6327" y="0"/>
                  </a:moveTo>
                  <a:cubicBezTo>
                    <a:pt x="2833" y="0"/>
                    <a:pt x="0" y="2833"/>
                    <a:pt x="0" y="6327"/>
                  </a:cubicBezTo>
                  <a:lnTo>
                    <a:pt x="0" y="18981"/>
                  </a:lnTo>
                  <a:cubicBezTo>
                    <a:pt x="0" y="22475"/>
                    <a:pt x="2833" y="25307"/>
                    <a:pt x="6327" y="25307"/>
                  </a:cubicBezTo>
                  <a:cubicBezTo>
                    <a:pt x="9821" y="25307"/>
                    <a:pt x="12654" y="22475"/>
                    <a:pt x="12654" y="18981"/>
                  </a:cubicBezTo>
                  <a:lnTo>
                    <a:pt x="12654" y="6327"/>
                  </a:lnTo>
                  <a:cubicBezTo>
                    <a:pt x="12654" y="2833"/>
                    <a:pt x="9821" y="0"/>
                    <a:pt x="6327" y="0"/>
                  </a:cubicBezTo>
                  <a:close/>
                </a:path>
              </a:pathLst>
            </a:custGeom>
            <a:solidFill>
              <a:srgbClr val="37617A"/>
            </a:solidFill>
            <a:ln w="837"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2DA73B8-8717-596C-4433-142E55EA8C7A}"/>
                </a:ext>
              </a:extLst>
            </p:cNvPr>
            <p:cNvSpPr/>
            <p:nvPr/>
          </p:nvSpPr>
          <p:spPr>
            <a:xfrm>
              <a:off x="5952625" y="1289512"/>
              <a:ext cx="12653" cy="25307"/>
            </a:xfrm>
            <a:custGeom>
              <a:avLst/>
              <a:gdLst>
                <a:gd name="connsiteX0" fmla="*/ 6327 w 12653"/>
                <a:gd name="connsiteY0" fmla="*/ 25307 h 25307"/>
                <a:gd name="connsiteX1" fmla="*/ 12654 w 12653"/>
                <a:gd name="connsiteY1" fmla="*/ 18981 h 25307"/>
                <a:gd name="connsiteX2" fmla="*/ 12654 w 12653"/>
                <a:gd name="connsiteY2" fmla="*/ 6327 h 25307"/>
                <a:gd name="connsiteX3" fmla="*/ 6327 w 12653"/>
                <a:gd name="connsiteY3" fmla="*/ 0 h 25307"/>
                <a:gd name="connsiteX4" fmla="*/ 0 w 12653"/>
                <a:gd name="connsiteY4" fmla="*/ 6327 h 25307"/>
                <a:gd name="connsiteX5" fmla="*/ 0 w 12653"/>
                <a:gd name="connsiteY5" fmla="*/ 18981 h 25307"/>
                <a:gd name="connsiteX6" fmla="*/ 6327 w 12653"/>
                <a:gd name="connsiteY6" fmla="*/ 25307 h 2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53" h="25307">
                  <a:moveTo>
                    <a:pt x="6327" y="25307"/>
                  </a:moveTo>
                  <a:cubicBezTo>
                    <a:pt x="9821" y="25307"/>
                    <a:pt x="12654" y="22475"/>
                    <a:pt x="12654" y="18981"/>
                  </a:cubicBezTo>
                  <a:lnTo>
                    <a:pt x="12654" y="6327"/>
                  </a:lnTo>
                  <a:cubicBezTo>
                    <a:pt x="12654" y="2833"/>
                    <a:pt x="9821" y="0"/>
                    <a:pt x="6327" y="0"/>
                  </a:cubicBezTo>
                  <a:cubicBezTo>
                    <a:pt x="2833" y="0"/>
                    <a:pt x="0" y="2833"/>
                    <a:pt x="0" y="6327"/>
                  </a:cubicBezTo>
                  <a:lnTo>
                    <a:pt x="0" y="18981"/>
                  </a:lnTo>
                  <a:cubicBezTo>
                    <a:pt x="0" y="22475"/>
                    <a:pt x="2833" y="25307"/>
                    <a:pt x="6327" y="25307"/>
                  </a:cubicBezTo>
                  <a:close/>
                </a:path>
              </a:pathLst>
            </a:custGeom>
            <a:solidFill>
              <a:srgbClr val="37617A"/>
            </a:solidFill>
            <a:ln w="837"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19AC8D9B-EE0C-8B21-560A-1EB144B75D92}"/>
                </a:ext>
              </a:extLst>
            </p:cNvPr>
            <p:cNvSpPr/>
            <p:nvPr/>
          </p:nvSpPr>
          <p:spPr>
            <a:xfrm>
              <a:off x="5923100" y="1335908"/>
              <a:ext cx="12653" cy="25307"/>
            </a:xfrm>
            <a:custGeom>
              <a:avLst/>
              <a:gdLst>
                <a:gd name="connsiteX0" fmla="*/ 6327 w 12653"/>
                <a:gd name="connsiteY0" fmla="*/ 0 h 25307"/>
                <a:gd name="connsiteX1" fmla="*/ 0 w 12653"/>
                <a:gd name="connsiteY1" fmla="*/ 6327 h 25307"/>
                <a:gd name="connsiteX2" fmla="*/ 0 w 12653"/>
                <a:gd name="connsiteY2" fmla="*/ 18981 h 25307"/>
                <a:gd name="connsiteX3" fmla="*/ 6327 w 12653"/>
                <a:gd name="connsiteY3" fmla="*/ 25307 h 25307"/>
                <a:gd name="connsiteX4" fmla="*/ 12654 w 12653"/>
                <a:gd name="connsiteY4" fmla="*/ 18981 h 25307"/>
                <a:gd name="connsiteX5" fmla="*/ 12654 w 12653"/>
                <a:gd name="connsiteY5" fmla="*/ 6327 h 25307"/>
                <a:gd name="connsiteX6" fmla="*/ 6327 w 12653"/>
                <a:gd name="connsiteY6" fmla="*/ 0 h 2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53" h="25307">
                  <a:moveTo>
                    <a:pt x="6327" y="0"/>
                  </a:moveTo>
                  <a:cubicBezTo>
                    <a:pt x="2833" y="0"/>
                    <a:pt x="0" y="2833"/>
                    <a:pt x="0" y="6327"/>
                  </a:cubicBezTo>
                  <a:lnTo>
                    <a:pt x="0" y="18981"/>
                  </a:lnTo>
                  <a:cubicBezTo>
                    <a:pt x="0" y="22475"/>
                    <a:pt x="2833" y="25307"/>
                    <a:pt x="6327" y="25307"/>
                  </a:cubicBezTo>
                  <a:cubicBezTo>
                    <a:pt x="9821" y="25307"/>
                    <a:pt x="12654" y="22475"/>
                    <a:pt x="12654" y="18981"/>
                  </a:cubicBezTo>
                  <a:lnTo>
                    <a:pt x="12654" y="6327"/>
                  </a:lnTo>
                  <a:cubicBezTo>
                    <a:pt x="12654" y="2833"/>
                    <a:pt x="9821" y="0"/>
                    <a:pt x="6327" y="0"/>
                  </a:cubicBezTo>
                  <a:close/>
                </a:path>
              </a:pathLst>
            </a:custGeom>
            <a:solidFill>
              <a:srgbClr val="37617A"/>
            </a:solidFill>
            <a:ln w="837" cap="flat">
              <a:noFill/>
              <a:prstDash val="solid"/>
              <a:miter/>
            </a:ln>
          </p:spPr>
          <p:txBody>
            <a:bodyPr rtlCol="0" anchor="ctr"/>
            <a:lstStyle/>
            <a:p>
              <a:endParaRPr lang="en-ID"/>
            </a:p>
          </p:txBody>
        </p:sp>
        <p:sp>
          <p:nvSpPr>
            <p:cNvPr id="71" name="Freeform: Shape 70">
              <a:extLst>
                <a:ext uri="{FF2B5EF4-FFF2-40B4-BE49-F238E27FC236}">
                  <a16:creationId xmlns:a16="http://schemas.microsoft.com/office/drawing/2014/main" id="{5F7BB6BB-E0A3-756C-4095-EF96F3E3F484}"/>
                </a:ext>
              </a:extLst>
            </p:cNvPr>
            <p:cNvSpPr/>
            <p:nvPr/>
          </p:nvSpPr>
          <p:spPr>
            <a:xfrm>
              <a:off x="5952625" y="1335908"/>
              <a:ext cx="12653" cy="25307"/>
            </a:xfrm>
            <a:custGeom>
              <a:avLst/>
              <a:gdLst>
                <a:gd name="connsiteX0" fmla="*/ 6327 w 12653"/>
                <a:gd name="connsiteY0" fmla="*/ 25307 h 25307"/>
                <a:gd name="connsiteX1" fmla="*/ 12654 w 12653"/>
                <a:gd name="connsiteY1" fmla="*/ 18981 h 25307"/>
                <a:gd name="connsiteX2" fmla="*/ 12654 w 12653"/>
                <a:gd name="connsiteY2" fmla="*/ 6327 h 25307"/>
                <a:gd name="connsiteX3" fmla="*/ 6327 w 12653"/>
                <a:gd name="connsiteY3" fmla="*/ 0 h 25307"/>
                <a:gd name="connsiteX4" fmla="*/ 0 w 12653"/>
                <a:gd name="connsiteY4" fmla="*/ 6327 h 25307"/>
                <a:gd name="connsiteX5" fmla="*/ 0 w 12653"/>
                <a:gd name="connsiteY5" fmla="*/ 18981 h 25307"/>
                <a:gd name="connsiteX6" fmla="*/ 6327 w 12653"/>
                <a:gd name="connsiteY6" fmla="*/ 25307 h 2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53" h="25307">
                  <a:moveTo>
                    <a:pt x="6327" y="25307"/>
                  </a:moveTo>
                  <a:cubicBezTo>
                    <a:pt x="9821" y="25307"/>
                    <a:pt x="12654" y="22475"/>
                    <a:pt x="12654" y="18981"/>
                  </a:cubicBezTo>
                  <a:lnTo>
                    <a:pt x="12654" y="6327"/>
                  </a:lnTo>
                  <a:cubicBezTo>
                    <a:pt x="12654" y="2833"/>
                    <a:pt x="9821" y="0"/>
                    <a:pt x="6327" y="0"/>
                  </a:cubicBezTo>
                  <a:cubicBezTo>
                    <a:pt x="2833" y="0"/>
                    <a:pt x="0" y="2833"/>
                    <a:pt x="0" y="6327"/>
                  </a:cubicBezTo>
                  <a:lnTo>
                    <a:pt x="0" y="18981"/>
                  </a:lnTo>
                  <a:cubicBezTo>
                    <a:pt x="0" y="22475"/>
                    <a:pt x="2833" y="25307"/>
                    <a:pt x="6327" y="25307"/>
                  </a:cubicBezTo>
                  <a:close/>
                </a:path>
              </a:pathLst>
            </a:custGeom>
            <a:solidFill>
              <a:srgbClr val="37617A"/>
            </a:solidFill>
            <a:ln w="837" cap="flat">
              <a:noFill/>
              <a:prstDash val="solid"/>
              <a:miter/>
            </a:ln>
          </p:spPr>
          <p:txBody>
            <a:bodyPr rtlCol="0" anchor="ctr"/>
            <a:lstStyle/>
            <a:p>
              <a:endParaRPr lang="en-ID"/>
            </a:p>
          </p:txBody>
        </p:sp>
        <p:sp>
          <p:nvSpPr>
            <p:cNvPr id="72" name="Freeform: Shape 71">
              <a:extLst>
                <a:ext uri="{FF2B5EF4-FFF2-40B4-BE49-F238E27FC236}">
                  <a16:creationId xmlns:a16="http://schemas.microsoft.com/office/drawing/2014/main" id="{1FEAE5AE-CBA1-A944-4C3C-EA880CB24EA2}"/>
                </a:ext>
              </a:extLst>
            </p:cNvPr>
            <p:cNvSpPr/>
            <p:nvPr/>
          </p:nvSpPr>
          <p:spPr>
            <a:xfrm>
              <a:off x="5864049" y="1249863"/>
              <a:ext cx="12653" cy="42178"/>
            </a:xfrm>
            <a:custGeom>
              <a:avLst/>
              <a:gdLst>
                <a:gd name="connsiteX0" fmla="*/ 6327 w 12653"/>
                <a:gd name="connsiteY0" fmla="*/ 42179 h 42178"/>
                <a:gd name="connsiteX1" fmla="*/ 12654 w 12653"/>
                <a:gd name="connsiteY1" fmla="*/ 35852 h 42178"/>
                <a:gd name="connsiteX2" fmla="*/ 12654 w 12653"/>
                <a:gd name="connsiteY2" fmla="*/ 6327 h 42178"/>
                <a:gd name="connsiteX3" fmla="*/ 6327 w 12653"/>
                <a:gd name="connsiteY3" fmla="*/ 0 h 42178"/>
                <a:gd name="connsiteX4" fmla="*/ 0 w 12653"/>
                <a:gd name="connsiteY4" fmla="*/ 6327 h 42178"/>
                <a:gd name="connsiteX5" fmla="*/ 0 w 12653"/>
                <a:gd name="connsiteY5" fmla="*/ 35852 h 42178"/>
                <a:gd name="connsiteX6" fmla="*/ 6327 w 12653"/>
                <a:gd name="connsiteY6" fmla="*/ 42179 h 4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53" h="42178">
                  <a:moveTo>
                    <a:pt x="6327" y="42179"/>
                  </a:moveTo>
                  <a:cubicBezTo>
                    <a:pt x="9821" y="42179"/>
                    <a:pt x="12654" y="39346"/>
                    <a:pt x="12654" y="35852"/>
                  </a:cubicBezTo>
                  <a:lnTo>
                    <a:pt x="12654" y="6327"/>
                  </a:lnTo>
                  <a:cubicBezTo>
                    <a:pt x="12654" y="2833"/>
                    <a:pt x="9821" y="0"/>
                    <a:pt x="6327" y="0"/>
                  </a:cubicBezTo>
                  <a:cubicBezTo>
                    <a:pt x="2833" y="0"/>
                    <a:pt x="0" y="2833"/>
                    <a:pt x="0" y="6327"/>
                  </a:cubicBezTo>
                  <a:lnTo>
                    <a:pt x="0" y="35852"/>
                  </a:lnTo>
                  <a:cubicBezTo>
                    <a:pt x="0" y="39346"/>
                    <a:pt x="2833" y="42179"/>
                    <a:pt x="6327" y="42179"/>
                  </a:cubicBezTo>
                  <a:close/>
                </a:path>
              </a:pathLst>
            </a:custGeom>
            <a:solidFill>
              <a:srgbClr val="37617A"/>
            </a:solidFill>
            <a:ln w="837" cap="flat">
              <a:noFill/>
              <a:prstDash val="solid"/>
              <a:miter/>
            </a:ln>
          </p:spPr>
          <p:txBody>
            <a:bodyPr rtlCol="0" anchor="ctr"/>
            <a:lstStyle/>
            <a:p>
              <a:endParaRPr lang="en-ID"/>
            </a:p>
          </p:txBody>
        </p:sp>
        <p:sp>
          <p:nvSpPr>
            <p:cNvPr id="73" name="Freeform: Shape 72">
              <a:extLst>
                <a:ext uri="{FF2B5EF4-FFF2-40B4-BE49-F238E27FC236}">
                  <a16:creationId xmlns:a16="http://schemas.microsoft.com/office/drawing/2014/main" id="{F1A29B6A-7DD6-D6D9-C096-2CCE4EB7FF28}"/>
                </a:ext>
              </a:extLst>
            </p:cNvPr>
            <p:cNvSpPr/>
            <p:nvPr/>
          </p:nvSpPr>
          <p:spPr>
            <a:xfrm>
              <a:off x="5864049" y="1308914"/>
              <a:ext cx="12653" cy="42178"/>
            </a:xfrm>
            <a:custGeom>
              <a:avLst/>
              <a:gdLst>
                <a:gd name="connsiteX0" fmla="*/ 0 w 12653"/>
                <a:gd name="connsiteY0" fmla="*/ 35852 h 42178"/>
                <a:gd name="connsiteX1" fmla="*/ 6327 w 12653"/>
                <a:gd name="connsiteY1" fmla="*/ 42179 h 42178"/>
                <a:gd name="connsiteX2" fmla="*/ 12654 w 12653"/>
                <a:gd name="connsiteY2" fmla="*/ 35852 h 42178"/>
                <a:gd name="connsiteX3" fmla="*/ 12654 w 12653"/>
                <a:gd name="connsiteY3" fmla="*/ 6327 h 42178"/>
                <a:gd name="connsiteX4" fmla="*/ 6327 w 12653"/>
                <a:gd name="connsiteY4" fmla="*/ 0 h 42178"/>
                <a:gd name="connsiteX5" fmla="*/ 0 w 12653"/>
                <a:gd name="connsiteY5" fmla="*/ 6327 h 42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3" h="42178">
                  <a:moveTo>
                    <a:pt x="0" y="35852"/>
                  </a:moveTo>
                  <a:cubicBezTo>
                    <a:pt x="0" y="39346"/>
                    <a:pt x="2833" y="42179"/>
                    <a:pt x="6327" y="42179"/>
                  </a:cubicBezTo>
                  <a:cubicBezTo>
                    <a:pt x="9821" y="42179"/>
                    <a:pt x="12654" y="39346"/>
                    <a:pt x="12654" y="35852"/>
                  </a:cubicBezTo>
                  <a:lnTo>
                    <a:pt x="12654" y="6327"/>
                  </a:lnTo>
                  <a:cubicBezTo>
                    <a:pt x="12654" y="2833"/>
                    <a:pt x="9821" y="0"/>
                    <a:pt x="6327" y="0"/>
                  </a:cubicBezTo>
                  <a:cubicBezTo>
                    <a:pt x="2833" y="0"/>
                    <a:pt x="0" y="2833"/>
                    <a:pt x="0" y="6327"/>
                  </a:cubicBezTo>
                  <a:close/>
                </a:path>
              </a:pathLst>
            </a:custGeom>
            <a:solidFill>
              <a:srgbClr val="37617A"/>
            </a:solidFill>
            <a:ln w="837"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644B9A75-9B81-FE68-0535-C4BF59ADAAE4}"/>
                </a:ext>
              </a:extLst>
            </p:cNvPr>
            <p:cNvSpPr/>
            <p:nvPr/>
          </p:nvSpPr>
          <p:spPr>
            <a:xfrm>
              <a:off x="5621943" y="1165505"/>
              <a:ext cx="431912" cy="284286"/>
            </a:xfrm>
            <a:custGeom>
              <a:avLst/>
              <a:gdLst>
                <a:gd name="connsiteX0" fmla="*/ 428411 w 431912"/>
                <a:gd name="connsiteY0" fmla="*/ 30193 h 284286"/>
                <a:gd name="connsiteX1" fmla="*/ 369361 w 431912"/>
                <a:gd name="connsiteY1" fmla="*/ 668 h 284286"/>
                <a:gd name="connsiteX2" fmla="*/ 360874 w 431912"/>
                <a:gd name="connsiteY2" fmla="*/ 3502 h 284286"/>
                <a:gd name="connsiteX3" fmla="*/ 360208 w 431912"/>
                <a:gd name="connsiteY3" fmla="*/ 6328 h 284286"/>
                <a:gd name="connsiteX4" fmla="*/ 360208 w 431912"/>
                <a:gd name="connsiteY4" fmla="*/ 91529 h 284286"/>
                <a:gd name="connsiteX5" fmla="*/ 284286 w 431912"/>
                <a:gd name="connsiteY5" fmla="*/ 91529 h 284286"/>
                <a:gd name="connsiteX6" fmla="*/ 284286 w 431912"/>
                <a:gd name="connsiteY6" fmla="*/ 70145 h 284286"/>
                <a:gd name="connsiteX7" fmla="*/ 281021 w 431912"/>
                <a:gd name="connsiteY7" fmla="*/ 64602 h 284286"/>
                <a:gd name="connsiteX8" fmla="*/ 219018 w 431912"/>
                <a:gd name="connsiteY8" fmla="*/ 30319 h 284286"/>
                <a:gd name="connsiteX9" fmla="*/ 212894 w 431912"/>
                <a:gd name="connsiteY9" fmla="*/ 30319 h 284286"/>
                <a:gd name="connsiteX10" fmla="*/ 191357 w 431912"/>
                <a:gd name="connsiteY10" fmla="*/ 42231 h 284286"/>
                <a:gd name="connsiteX11" fmla="*/ 188658 w 431912"/>
                <a:gd name="connsiteY11" fmla="*/ 50761 h 284286"/>
                <a:gd name="connsiteX12" fmla="*/ 197188 w 431912"/>
                <a:gd name="connsiteY12" fmla="*/ 53460 h 284286"/>
                <a:gd name="connsiteX13" fmla="*/ 197482 w 431912"/>
                <a:gd name="connsiteY13" fmla="*/ 53298 h 284286"/>
                <a:gd name="connsiteX14" fmla="*/ 215956 w 431912"/>
                <a:gd name="connsiteY14" fmla="*/ 43083 h 284286"/>
                <a:gd name="connsiteX15" fmla="*/ 271632 w 431912"/>
                <a:gd name="connsiteY15" fmla="*/ 73873 h 284286"/>
                <a:gd name="connsiteX16" fmla="*/ 271632 w 431912"/>
                <a:gd name="connsiteY16" fmla="*/ 242108 h 284286"/>
                <a:gd name="connsiteX17" fmla="*/ 237045 w 431912"/>
                <a:gd name="connsiteY17" fmla="*/ 242108 h 284286"/>
                <a:gd name="connsiteX18" fmla="*/ 237045 w 431912"/>
                <a:gd name="connsiteY18" fmla="*/ 225237 h 284286"/>
                <a:gd name="connsiteX19" fmla="*/ 215956 w 431912"/>
                <a:gd name="connsiteY19" fmla="*/ 204147 h 284286"/>
                <a:gd name="connsiteX20" fmla="*/ 194867 w 431912"/>
                <a:gd name="connsiteY20" fmla="*/ 225237 h 284286"/>
                <a:gd name="connsiteX21" fmla="*/ 194867 w 431912"/>
                <a:gd name="connsiteY21" fmla="*/ 242108 h 284286"/>
                <a:gd name="connsiteX22" fmla="*/ 160280 w 431912"/>
                <a:gd name="connsiteY22" fmla="*/ 242108 h 284286"/>
                <a:gd name="connsiteX23" fmla="*/ 160280 w 431912"/>
                <a:gd name="connsiteY23" fmla="*/ 73873 h 284286"/>
                <a:gd name="connsiteX24" fmla="*/ 171685 w 431912"/>
                <a:gd name="connsiteY24" fmla="*/ 67563 h 284286"/>
                <a:gd name="connsiteX25" fmla="*/ 173586 w 431912"/>
                <a:gd name="connsiteY25" fmla="*/ 58820 h 284286"/>
                <a:gd name="connsiteX26" fmla="*/ 165561 w 431912"/>
                <a:gd name="connsiteY26" fmla="*/ 56521 h 284286"/>
                <a:gd name="connsiteX27" fmla="*/ 150891 w 431912"/>
                <a:gd name="connsiteY27" fmla="*/ 64628 h 284286"/>
                <a:gd name="connsiteX28" fmla="*/ 147626 w 431912"/>
                <a:gd name="connsiteY28" fmla="*/ 70170 h 284286"/>
                <a:gd name="connsiteX29" fmla="*/ 147626 w 431912"/>
                <a:gd name="connsiteY29" fmla="*/ 118102 h 284286"/>
                <a:gd name="connsiteX30" fmla="*/ 101229 w 431912"/>
                <a:gd name="connsiteY30" fmla="*/ 118102 h 284286"/>
                <a:gd name="connsiteX31" fmla="*/ 101229 w 431912"/>
                <a:gd name="connsiteY31" fmla="*/ 40071 h 284286"/>
                <a:gd name="connsiteX32" fmla="*/ 94903 w 431912"/>
                <a:gd name="connsiteY32" fmla="*/ 33744 h 284286"/>
                <a:gd name="connsiteX33" fmla="*/ 6327 w 431912"/>
                <a:gd name="connsiteY33" fmla="*/ 33744 h 284286"/>
                <a:gd name="connsiteX34" fmla="*/ 0 w 431912"/>
                <a:gd name="connsiteY34" fmla="*/ 40071 h 284286"/>
                <a:gd name="connsiteX35" fmla="*/ 0 w 431912"/>
                <a:gd name="connsiteY35" fmla="*/ 277960 h 284286"/>
                <a:gd name="connsiteX36" fmla="*/ 6327 w 431912"/>
                <a:gd name="connsiteY36" fmla="*/ 284287 h 284286"/>
                <a:gd name="connsiteX37" fmla="*/ 425585 w 431912"/>
                <a:gd name="connsiteY37" fmla="*/ 284287 h 284286"/>
                <a:gd name="connsiteX38" fmla="*/ 431912 w 431912"/>
                <a:gd name="connsiteY38" fmla="*/ 277960 h 284286"/>
                <a:gd name="connsiteX39" fmla="*/ 431912 w 431912"/>
                <a:gd name="connsiteY39" fmla="*/ 35853 h 284286"/>
                <a:gd name="connsiteX40" fmla="*/ 428411 w 431912"/>
                <a:gd name="connsiteY40" fmla="*/ 30193 h 284286"/>
                <a:gd name="connsiteX41" fmla="*/ 207520 w 431912"/>
                <a:gd name="connsiteY41" fmla="*/ 225237 h 284286"/>
                <a:gd name="connsiteX42" fmla="*/ 215956 w 431912"/>
                <a:gd name="connsiteY42" fmla="*/ 216801 h 284286"/>
                <a:gd name="connsiteX43" fmla="*/ 224392 w 431912"/>
                <a:gd name="connsiteY43" fmla="*/ 225237 h 284286"/>
                <a:gd name="connsiteX44" fmla="*/ 224392 w 431912"/>
                <a:gd name="connsiteY44" fmla="*/ 242108 h 284286"/>
                <a:gd name="connsiteX45" fmla="*/ 207520 w 431912"/>
                <a:gd name="connsiteY45" fmla="*/ 242108 h 284286"/>
                <a:gd name="connsiteX46" fmla="*/ 147626 w 431912"/>
                <a:gd name="connsiteY46" fmla="*/ 130756 h 284286"/>
                <a:gd name="connsiteX47" fmla="*/ 147626 w 431912"/>
                <a:gd name="connsiteY47" fmla="*/ 153532 h 284286"/>
                <a:gd name="connsiteX48" fmla="*/ 42179 w 431912"/>
                <a:gd name="connsiteY48" fmla="*/ 153532 h 284286"/>
                <a:gd name="connsiteX49" fmla="*/ 42179 w 431912"/>
                <a:gd name="connsiteY49" fmla="*/ 130756 h 284286"/>
                <a:gd name="connsiteX50" fmla="*/ 94903 w 431912"/>
                <a:gd name="connsiteY50" fmla="*/ 195711 h 284286"/>
                <a:gd name="connsiteX51" fmla="*/ 147626 w 431912"/>
                <a:gd name="connsiteY51" fmla="*/ 195711 h 284286"/>
                <a:gd name="connsiteX52" fmla="*/ 147626 w 431912"/>
                <a:gd name="connsiteY52" fmla="*/ 212583 h 284286"/>
                <a:gd name="connsiteX53" fmla="*/ 42179 w 431912"/>
                <a:gd name="connsiteY53" fmla="*/ 212583 h 284286"/>
                <a:gd name="connsiteX54" fmla="*/ 42179 w 431912"/>
                <a:gd name="connsiteY54" fmla="*/ 195711 h 284286"/>
                <a:gd name="connsiteX55" fmla="*/ 65377 w 431912"/>
                <a:gd name="connsiteY55" fmla="*/ 195711 h 284286"/>
                <a:gd name="connsiteX56" fmla="*/ 71704 w 431912"/>
                <a:gd name="connsiteY56" fmla="*/ 189384 h 284286"/>
                <a:gd name="connsiteX57" fmla="*/ 65377 w 431912"/>
                <a:gd name="connsiteY57" fmla="*/ 183058 h 284286"/>
                <a:gd name="connsiteX58" fmla="*/ 42179 w 431912"/>
                <a:gd name="connsiteY58" fmla="*/ 183058 h 284286"/>
                <a:gd name="connsiteX59" fmla="*/ 42179 w 431912"/>
                <a:gd name="connsiteY59" fmla="*/ 166186 h 284286"/>
                <a:gd name="connsiteX60" fmla="*/ 147626 w 431912"/>
                <a:gd name="connsiteY60" fmla="*/ 166186 h 284286"/>
                <a:gd name="connsiteX61" fmla="*/ 147626 w 431912"/>
                <a:gd name="connsiteY61" fmla="*/ 183058 h 284286"/>
                <a:gd name="connsiteX62" fmla="*/ 94903 w 431912"/>
                <a:gd name="connsiteY62" fmla="*/ 183058 h 284286"/>
                <a:gd name="connsiteX63" fmla="*/ 88576 w 431912"/>
                <a:gd name="connsiteY63" fmla="*/ 189384 h 284286"/>
                <a:gd name="connsiteX64" fmla="*/ 94903 w 431912"/>
                <a:gd name="connsiteY64" fmla="*/ 195711 h 284286"/>
                <a:gd name="connsiteX65" fmla="*/ 147626 w 431912"/>
                <a:gd name="connsiteY65" fmla="*/ 225237 h 284286"/>
                <a:gd name="connsiteX66" fmla="*/ 147626 w 431912"/>
                <a:gd name="connsiteY66" fmla="*/ 242108 h 284286"/>
                <a:gd name="connsiteX67" fmla="*/ 42179 w 431912"/>
                <a:gd name="connsiteY67" fmla="*/ 242108 h 284286"/>
                <a:gd name="connsiteX68" fmla="*/ 42179 w 431912"/>
                <a:gd name="connsiteY68" fmla="*/ 225237 h 284286"/>
                <a:gd name="connsiteX69" fmla="*/ 12654 w 431912"/>
                <a:gd name="connsiteY69" fmla="*/ 46398 h 284286"/>
                <a:gd name="connsiteX70" fmla="*/ 88576 w 431912"/>
                <a:gd name="connsiteY70" fmla="*/ 46398 h 284286"/>
                <a:gd name="connsiteX71" fmla="*/ 88576 w 431912"/>
                <a:gd name="connsiteY71" fmla="*/ 118102 h 284286"/>
                <a:gd name="connsiteX72" fmla="*/ 35852 w 431912"/>
                <a:gd name="connsiteY72" fmla="*/ 118102 h 284286"/>
                <a:gd name="connsiteX73" fmla="*/ 29525 w 431912"/>
                <a:gd name="connsiteY73" fmla="*/ 124429 h 284286"/>
                <a:gd name="connsiteX74" fmla="*/ 29525 w 431912"/>
                <a:gd name="connsiteY74" fmla="*/ 242108 h 284286"/>
                <a:gd name="connsiteX75" fmla="*/ 12654 w 431912"/>
                <a:gd name="connsiteY75" fmla="*/ 242108 h 284286"/>
                <a:gd name="connsiteX76" fmla="*/ 419258 w 431912"/>
                <a:gd name="connsiteY76" fmla="*/ 271633 h 284286"/>
                <a:gd name="connsiteX77" fmla="*/ 12654 w 431912"/>
                <a:gd name="connsiteY77" fmla="*/ 271633 h 284286"/>
                <a:gd name="connsiteX78" fmla="*/ 12654 w 431912"/>
                <a:gd name="connsiteY78" fmla="*/ 254762 h 284286"/>
                <a:gd name="connsiteX79" fmla="*/ 307484 w 431912"/>
                <a:gd name="connsiteY79" fmla="*/ 254762 h 284286"/>
                <a:gd name="connsiteX80" fmla="*/ 313811 w 431912"/>
                <a:gd name="connsiteY80" fmla="*/ 248435 h 284286"/>
                <a:gd name="connsiteX81" fmla="*/ 307484 w 431912"/>
                <a:gd name="connsiteY81" fmla="*/ 242108 h 284286"/>
                <a:gd name="connsiteX82" fmla="*/ 284286 w 431912"/>
                <a:gd name="connsiteY82" fmla="*/ 242108 h 284286"/>
                <a:gd name="connsiteX83" fmla="*/ 284286 w 431912"/>
                <a:gd name="connsiteY83" fmla="*/ 104183 h 284286"/>
                <a:gd name="connsiteX84" fmla="*/ 360208 w 431912"/>
                <a:gd name="connsiteY84" fmla="*/ 104183 h 284286"/>
                <a:gd name="connsiteX85" fmla="*/ 360208 w 431912"/>
                <a:gd name="connsiteY85" fmla="*/ 242108 h 284286"/>
                <a:gd name="connsiteX86" fmla="*/ 337009 w 431912"/>
                <a:gd name="connsiteY86" fmla="*/ 242108 h 284286"/>
                <a:gd name="connsiteX87" fmla="*/ 330683 w 431912"/>
                <a:gd name="connsiteY87" fmla="*/ 248435 h 284286"/>
                <a:gd name="connsiteX88" fmla="*/ 337009 w 431912"/>
                <a:gd name="connsiteY88" fmla="*/ 254762 h 284286"/>
                <a:gd name="connsiteX89" fmla="*/ 419258 w 431912"/>
                <a:gd name="connsiteY89" fmla="*/ 254762 h 284286"/>
                <a:gd name="connsiteX90" fmla="*/ 419258 w 431912"/>
                <a:gd name="connsiteY90" fmla="*/ 242108 h 284286"/>
                <a:gd name="connsiteX91" fmla="*/ 372862 w 431912"/>
                <a:gd name="connsiteY91" fmla="*/ 242108 h 284286"/>
                <a:gd name="connsiteX92" fmla="*/ 372862 w 431912"/>
                <a:gd name="connsiteY92" fmla="*/ 225237 h 284286"/>
                <a:gd name="connsiteX93" fmla="*/ 419258 w 431912"/>
                <a:gd name="connsiteY93" fmla="*/ 225237 h 284286"/>
                <a:gd name="connsiteX94" fmla="*/ 419258 w 431912"/>
                <a:gd name="connsiteY94" fmla="*/ 212583 h 284286"/>
                <a:gd name="connsiteX95" fmla="*/ 372862 w 431912"/>
                <a:gd name="connsiteY95" fmla="*/ 212583 h 284286"/>
                <a:gd name="connsiteX96" fmla="*/ 372862 w 431912"/>
                <a:gd name="connsiteY96" fmla="*/ 195711 h 284286"/>
                <a:gd name="connsiteX97" fmla="*/ 419258 w 431912"/>
                <a:gd name="connsiteY97" fmla="*/ 195711 h 284286"/>
                <a:gd name="connsiteX98" fmla="*/ 419258 w 431912"/>
                <a:gd name="connsiteY98" fmla="*/ 183058 h 284286"/>
                <a:gd name="connsiteX99" fmla="*/ 372862 w 431912"/>
                <a:gd name="connsiteY99" fmla="*/ 183058 h 284286"/>
                <a:gd name="connsiteX100" fmla="*/ 372862 w 431912"/>
                <a:gd name="connsiteY100" fmla="*/ 166186 h 284286"/>
                <a:gd name="connsiteX101" fmla="*/ 419258 w 431912"/>
                <a:gd name="connsiteY101" fmla="*/ 166186 h 284286"/>
                <a:gd name="connsiteX102" fmla="*/ 419258 w 431912"/>
                <a:gd name="connsiteY102" fmla="*/ 153532 h 284286"/>
                <a:gd name="connsiteX103" fmla="*/ 372862 w 431912"/>
                <a:gd name="connsiteY103" fmla="*/ 153532 h 284286"/>
                <a:gd name="connsiteX104" fmla="*/ 372862 w 431912"/>
                <a:gd name="connsiteY104" fmla="*/ 136661 h 284286"/>
                <a:gd name="connsiteX105" fmla="*/ 419258 w 431912"/>
                <a:gd name="connsiteY105" fmla="*/ 136661 h 284286"/>
                <a:gd name="connsiteX106" fmla="*/ 419258 w 431912"/>
                <a:gd name="connsiteY106" fmla="*/ 124007 h 284286"/>
                <a:gd name="connsiteX107" fmla="*/ 372862 w 431912"/>
                <a:gd name="connsiteY107" fmla="*/ 124007 h 284286"/>
                <a:gd name="connsiteX108" fmla="*/ 372862 w 431912"/>
                <a:gd name="connsiteY108" fmla="*/ 104183 h 284286"/>
                <a:gd name="connsiteX109" fmla="*/ 419258 w 431912"/>
                <a:gd name="connsiteY109" fmla="*/ 104183 h 284286"/>
                <a:gd name="connsiteX110" fmla="*/ 419258 w 431912"/>
                <a:gd name="connsiteY110" fmla="*/ 91529 h 284286"/>
                <a:gd name="connsiteX111" fmla="*/ 372862 w 431912"/>
                <a:gd name="connsiteY111" fmla="*/ 91529 h 284286"/>
                <a:gd name="connsiteX112" fmla="*/ 372862 w 431912"/>
                <a:gd name="connsiteY112" fmla="*/ 74658 h 284286"/>
                <a:gd name="connsiteX113" fmla="*/ 419258 w 431912"/>
                <a:gd name="connsiteY113" fmla="*/ 74658 h 284286"/>
                <a:gd name="connsiteX114" fmla="*/ 419258 w 431912"/>
                <a:gd name="connsiteY114" fmla="*/ 62004 h 284286"/>
                <a:gd name="connsiteX115" fmla="*/ 372862 w 431912"/>
                <a:gd name="connsiteY115" fmla="*/ 62004 h 284286"/>
                <a:gd name="connsiteX116" fmla="*/ 372862 w 431912"/>
                <a:gd name="connsiteY116" fmla="*/ 16569 h 284286"/>
                <a:gd name="connsiteX117" fmla="*/ 419258 w 431912"/>
                <a:gd name="connsiteY117" fmla="*/ 39767 h 2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31912" h="284286">
                  <a:moveTo>
                    <a:pt x="428411" y="30193"/>
                  </a:moveTo>
                  <a:lnTo>
                    <a:pt x="369361" y="668"/>
                  </a:lnTo>
                  <a:cubicBezTo>
                    <a:pt x="366234" y="-893"/>
                    <a:pt x="362435" y="376"/>
                    <a:pt x="360874" y="3502"/>
                  </a:cubicBezTo>
                  <a:cubicBezTo>
                    <a:pt x="360436" y="4380"/>
                    <a:pt x="360208" y="5347"/>
                    <a:pt x="360208" y="6328"/>
                  </a:cubicBezTo>
                  <a:lnTo>
                    <a:pt x="360208" y="91529"/>
                  </a:lnTo>
                  <a:lnTo>
                    <a:pt x="284286" y="91529"/>
                  </a:lnTo>
                  <a:lnTo>
                    <a:pt x="284286" y="70145"/>
                  </a:lnTo>
                  <a:cubicBezTo>
                    <a:pt x="284288" y="67841"/>
                    <a:pt x="283037" y="65718"/>
                    <a:pt x="281021" y="64602"/>
                  </a:cubicBezTo>
                  <a:lnTo>
                    <a:pt x="219018" y="30319"/>
                  </a:lnTo>
                  <a:cubicBezTo>
                    <a:pt x="217113" y="29266"/>
                    <a:pt x="214799" y="29266"/>
                    <a:pt x="212894" y="30319"/>
                  </a:cubicBezTo>
                  <a:lnTo>
                    <a:pt x="191357" y="42231"/>
                  </a:lnTo>
                  <a:cubicBezTo>
                    <a:pt x="188256" y="43841"/>
                    <a:pt x="187047" y="47660"/>
                    <a:pt x="188658" y="50761"/>
                  </a:cubicBezTo>
                  <a:cubicBezTo>
                    <a:pt x="190268" y="53862"/>
                    <a:pt x="194087" y="55071"/>
                    <a:pt x="197188" y="53460"/>
                  </a:cubicBezTo>
                  <a:cubicBezTo>
                    <a:pt x="197288" y="53409"/>
                    <a:pt x="197385" y="53355"/>
                    <a:pt x="197482" y="53298"/>
                  </a:cubicBezTo>
                  <a:lnTo>
                    <a:pt x="215956" y="43083"/>
                  </a:lnTo>
                  <a:lnTo>
                    <a:pt x="271632" y="73873"/>
                  </a:lnTo>
                  <a:lnTo>
                    <a:pt x="271632" y="242108"/>
                  </a:lnTo>
                  <a:lnTo>
                    <a:pt x="237045" y="242108"/>
                  </a:lnTo>
                  <a:lnTo>
                    <a:pt x="237045" y="225237"/>
                  </a:lnTo>
                  <a:cubicBezTo>
                    <a:pt x="237045" y="213589"/>
                    <a:pt x="227603" y="204147"/>
                    <a:pt x="215956" y="204147"/>
                  </a:cubicBezTo>
                  <a:cubicBezTo>
                    <a:pt x="204309" y="204147"/>
                    <a:pt x="194867" y="213589"/>
                    <a:pt x="194867" y="225237"/>
                  </a:cubicBezTo>
                  <a:lnTo>
                    <a:pt x="194867" y="242108"/>
                  </a:lnTo>
                  <a:lnTo>
                    <a:pt x="160280" y="242108"/>
                  </a:lnTo>
                  <a:lnTo>
                    <a:pt x="160280" y="73873"/>
                  </a:lnTo>
                  <a:lnTo>
                    <a:pt x="171685" y="67563"/>
                  </a:lnTo>
                  <a:cubicBezTo>
                    <a:pt x="174625" y="65675"/>
                    <a:pt x="175476" y="61760"/>
                    <a:pt x="173586" y="58820"/>
                  </a:cubicBezTo>
                  <a:cubicBezTo>
                    <a:pt x="171869" y="56147"/>
                    <a:pt x="168434" y="55163"/>
                    <a:pt x="165561" y="56521"/>
                  </a:cubicBezTo>
                  <a:lnTo>
                    <a:pt x="150891" y="64628"/>
                  </a:lnTo>
                  <a:cubicBezTo>
                    <a:pt x="148875" y="65743"/>
                    <a:pt x="147624" y="67866"/>
                    <a:pt x="147626" y="70170"/>
                  </a:cubicBezTo>
                  <a:lnTo>
                    <a:pt x="147626" y="118102"/>
                  </a:lnTo>
                  <a:lnTo>
                    <a:pt x="101229" y="118102"/>
                  </a:lnTo>
                  <a:lnTo>
                    <a:pt x="101229" y="40071"/>
                  </a:lnTo>
                  <a:cubicBezTo>
                    <a:pt x="101229" y="36577"/>
                    <a:pt x="98397" y="33744"/>
                    <a:pt x="94903" y="33744"/>
                  </a:cubicBezTo>
                  <a:lnTo>
                    <a:pt x="6327" y="33744"/>
                  </a:lnTo>
                  <a:cubicBezTo>
                    <a:pt x="2833" y="33744"/>
                    <a:pt x="0" y="36577"/>
                    <a:pt x="0" y="40071"/>
                  </a:cubicBezTo>
                  <a:lnTo>
                    <a:pt x="0" y="277960"/>
                  </a:lnTo>
                  <a:cubicBezTo>
                    <a:pt x="0" y="281454"/>
                    <a:pt x="2833" y="284287"/>
                    <a:pt x="6327" y="284287"/>
                  </a:cubicBezTo>
                  <a:lnTo>
                    <a:pt x="425585" y="284287"/>
                  </a:lnTo>
                  <a:cubicBezTo>
                    <a:pt x="429079" y="284287"/>
                    <a:pt x="431912" y="281454"/>
                    <a:pt x="431912" y="277960"/>
                  </a:cubicBezTo>
                  <a:lnTo>
                    <a:pt x="431912" y="35853"/>
                  </a:lnTo>
                  <a:cubicBezTo>
                    <a:pt x="431910" y="33456"/>
                    <a:pt x="430555" y="31265"/>
                    <a:pt x="428411" y="30193"/>
                  </a:cubicBezTo>
                  <a:close/>
                  <a:moveTo>
                    <a:pt x="207520" y="225237"/>
                  </a:moveTo>
                  <a:cubicBezTo>
                    <a:pt x="207520" y="220577"/>
                    <a:pt x="211297" y="216801"/>
                    <a:pt x="215956" y="216801"/>
                  </a:cubicBezTo>
                  <a:cubicBezTo>
                    <a:pt x="220615" y="216801"/>
                    <a:pt x="224392" y="220577"/>
                    <a:pt x="224392" y="225237"/>
                  </a:cubicBezTo>
                  <a:lnTo>
                    <a:pt x="224392" y="242108"/>
                  </a:lnTo>
                  <a:lnTo>
                    <a:pt x="207520" y="242108"/>
                  </a:lnTo>
                  <a:close/>
                  <a:moveTo>
                    <a:pt x="147626" y="130756"/>
                  </a:moveTo>
                  <a:lnTo>
                    <a:pt x="147626" y="153532"/>
                  </a:lnTo>
                  <a:lnTo>
                    <a:pt x="42179" y="153532"/>
                  </a:lnTo>
                  <a:lnTo>
                    <a:pt x="42179" y="130756"/>
                  </a:lnTo>
                  <a:close/>
                  <a:moveTo>
                    <a:pt x="94903" y="195711"/>
                  </a:moveTo>
                  <a:lnTo>
                    <a:pt x="147626" y="195711"/>
                  </a:lnTo>
                  <a:lnTo>
                    <a:pt x="147626" y="212583"/>
                  </a:lnTo>
                  <a:lnTo>
                    <a:pt x="42179" y="212583"/>
                  </a:lnTo>
                  <a:lnTo>
                    <a:pt x="42179" y="195711"/>
                  </a:lnTo>
                  <a:lnTo>
                    <a:pt x="65377" y="195711"/>
                  </a:lnTo>
                  <a:cubicBezTo>
                    <a:pt x="68871" y="195711"/>
                    <a:pt x="71704" y="192879"/>
                    <a:pt x="71704" y="189384"/>
                  </a:cubicBezTo>
                  <a:cubicBezTo>
                    <a:pt x="71704" y="185890"/>
                    <a:pt x="68871" y="183058"/>
                    <a:pt x="65377" y="183058"/>
                  </a:cubicBezTo>
                  <a:lnTo>
                    <a:pt x="42179" y="183058"/>
                  </a:lnTo>
                  <a:lnTo>
                    <a:pt x="42179" y="166186"/>
                  </a:lnTo>
                  <a:lnTo>
                    <a:pt x="147626" y="166186"/>
                  </a:lnTo>
                  <a:lnTo>
                    <a:pt x="147626" y="183058"/>
                  </a:lnTo>
                  <a:lnTo>
                    <a:pt x="94903" y="183058"/>
                  </a:lnTo>
                  <a:cubicBezTo>
                    <a:pt x="91408" y="183058"/>
                    <a:pt x="88576" y="185890"/>
                    <a:pt x="88576" y="189384"/>
                  </a:cubicBezTo>
                  <a:cubicBezTo>
                    <a:pt x="88576" y="192879"/>
                    <a:pt x="91408" y="195711"/>
                    <a:pt x="94903" y="195711"/>
                  </a:cubicBezTo>
                  <a:close/>
                  <a:moveTo>
                    <a:pt x="147626" y="225237"/>
                  </a:moveTo>
                  <a:lnTo>
                    <a:pt x="147626" y="242108"/>
                  </a:lnTo>
                  <a:lnTo>
                    <a:pt x="42179" y="242108"/>
                  </a:lnTo>
                  <a:lnTo>
                    <a:pt x="42179" y="225237"/>
                  </a:lnTo>
                  <a:close/>
                  <a:moveTo>
                    <a:pt x="12654" y="46398"/>
                  </a:moveTo>
                  <a:lnTo>
                    <a:pt x="88576" y="46398"/>
                  </a:lnTo>
                  <a:lnTo>
                    <a:pt x="88576" y="118102"/>
                  </a:lnTo>
                  <a:lnTo>
                    <a:pt x="35852" y="118102"/>
                  </a:lnTo>
                  <a:cubicBezTo>
                    <a:pt x="32358" y="118102"/>
                    <a:pt x="29525" y="120935"/>
                    <a:pt x="29525" y="124429"/>
                  </a:cubicBezTo>
                  <a:lnTo>
                    <a:pt x="29525" y="242108"/>
                  </a:lnTo>
                  <a:lnTo>
                    <a:pt x="12654" y="242108"/>
                  </a:lnTo>
                  <a:close/>
                  <a:moveTo>
                    <a:pt x="419258" y="271633"/>
                  </a:moveTo>
                  <a:lnTo>
                    <a:pt x="12654" y="271633"/>
                  </a:lnTo>
                  <a:lnTo>
                    <a:pt x="12654" y="254762"/>
                  </a:lnTo>
                  <a:lnTo>
                    <a:pt x="307484" y="254762"/>
                  </a:lnTo>
                  <a:cubicBezTo>
                    <a:pt x="310978" y="254762"/>
                    <a:pt x="313811" y="251929"/>
                    <a:pt x="313811" y="248435"/>
                  </a:cubicBezTo>
                  <a:cubicBezTo>
                    <a:pt x="313811" y="244941"/>
                    <a:pt x="310978" y="242108"/>
                    <a:pt x="307484" y="242108"/>
                  </a:cubicBezTo>
                  <a:lnTo>
                    <a:pt x="284286" y="242108"/>
                  </a:lnTo>
                  <a:lnTo>
                    <a:pt x="284286" y="104183"/>
                  </a:lnTo>
                  <a:lnTo>
                    <a:pt x="360208" y="104183"/>
                  </a:lnTo>
                  <a:lnTo>
                    <a:pt x="360208" y="242108"/>
                  </a:lnTo>
                  <a:lnTo>
                    <a:pt x="337009" y="242108"/>
                  </a:lnTo>
                  <a:cubicBezTo>
                    <a:pt x="333515" y="242108"/>
                    <a:pt x="330683" y="244941"/>
                    <a:pt x="330683" y="248435"/>
                  </a:cubicBezTo>
                  <a:cubicBezTo>
                    <a:pt x="330683" y="251929"/>
                    <a:pt x="333515" y="254762"/>
                    <a:pt x="337009" y="254762"/>
                  </a:cubicBezTo>
                  <a:lnTo>
                    <a:pt x="419258" y="254762"/>
                  </a:lnTo>
                  <a:close/>
                  <a:moveTo>
                    <a:pt x="419258" y="242108"/>
                  </a:moveTo>
                  <a:lnTo>
                    <a:pt x="372862" y="242108"/>
                  </a:lnTo>
                  <a:lnTo>
                    <a:pt x="372862" y="225237"/>
                  </a:lnTo>
                  <a:lnTo>
                    <a:pt x="419258" y="225237"/>
                  </a:lnTo>
                  <a:close/>
                  <a:moveTo>
                    <a:pt x="419258" y="212583"/>
                  </a:moveTo>
                  <a:lnTo>
                    <a:pt x="372862" y="212583"/>
                  </a:lnTo>
                  <a:lnTo>
                    <a:pt x="372862" y="195711"/>
                  </a:lnTo>
                  <a:lnTo>
                    <a:pt x="419258" y="195711"/>
                  </a:lnTo>
                  <a:close/>
                  <a:moveTo>
                    <a:pt x="419258" y="183058"/>
                  </a:moveTo>
                  <a:lnTo>
                    <a:pt x="372862" y="183058"/>
                  </a:lnTo>
                  <a:lnTo>
                    <a:pt x="372862" y="166186"/>
                  </a:lnTo>
                  <a:lnTo>
                    <a:pt x="419258" y="166186"/>
                  </a:lnTo>
                  <a:close/>
                  <a:moveTo>
                    <a:pt x="419258" y="153532"/>
                  </a:moveTo>
                  <a:lnTo>
                    <a:pt x="372862" y="153532"/>
                  </a:lnTo>
                  <a:lnTo>
                    <a:pt x="372862" y="136661"/>
                  </a:lnTo>
                  <a:lnTo>
                    <a:pt x="419258" y="136661"/>
                  </a:lnTo>
                  <a:close/>
                  <a:moveTo>
                    <a:pt x="419258" y="124007"/>
                  </a:moveTo>
                  <a:lnTo>
                    <a:pt x="372862" y="124007"/>
                  </a:lnTo>
                  <a:lnTo>
                    <a:pt x="372862" y="104183"/>
                  </a:lnTo>
                  <a:lnTo>
                    <a:pt x="419258" y="104183"/>
                  </a:lnTo>
                  <a:close/>
                  <a:moveTo>
                    <a:pt x="419258" y="91529"/>
                  </a:moveTo>
                  <a:lnTo>
                    <a:pt x="372862" y="91529"/>
                  </a:lnTo>
                  <a:lnTo>
                    <a:pt x="372862" y="74658"/>
                  </a:lnTo>
                  <a:lnTo>
                    <a:pt x="419258" y="74658"/>
                  </a:lnTo>
                  <a:close/>
                  <a:moveTo>
                    <a:pt x="419258" y="62004"/>
                  </a:moveTo>
                  <a:lnTo>
                    <a:pt x="372862" y="62004"/>
                  </a:lnTo>
                  <a:lnTo>
                    <a:pt x="372862" y="16569"/>
                  </a:lnTo>
                  <a:lnTo>
                    <a:pt x="419258" y="39767"/>
                  </a:lnTo>
                  <a:close/>
                </a:path>
              </a:pathLst>
            </a:custGeom>
            <a:solidFill>
              <a:srgbClr val="37617A"/>
            </a:solidFill>
            <a:ln w="837" cap="flat">
              <a:noFill/>
              <a:prstDash val="solid"/>
              <a:miter/>
            </a:ln>
          </p:spPr>
          <p:txBody>
            <a:bodyPr rtlCol="0" anchor="ctr"/>
            <a:lstStyle/>
            <a:p>
              <a:endParaRPr lang="en-ID"/>
            </a:p>
          </p:txBody>
        </p:sp>
      </p:grpSp>
      <p:sp>
        <p:nvSpPr>
          <p:cNvPr id="75" name="Graphic 21">
            <a:extLst>
              <a:ext uri="{FF2B5EF4-FFF2-40B4-BE49-F238E27FC236}">
                <a16:creationId xmlns:a16="http://schemas.microsoft.com/office/drawing/2014/main" id="{BBD4DB43-3495-125A-3B70-9BB4597E1CAD}"/>
              </a:ext>
            </a:extLst>
          </p:cNvPr>
          <p:cNvSpPr/>
          <p:nvPr/>
        </p:nvSpPr>
        <p:spPr>
          <a:xfrm>
            <a:off x="8891615" y="1014006"/>
            <a:ext cx="431911" cy="431911"/>
          </a:xfrm>
          <a:custGeom>
            <a:avLst/>
            <a:gdLst>
              <a:gd name="connsiteX0" fmla="*/ 387976 w 431911"/>
              <a:gd name="connsiteY0" fmla="*/ 281614 h 431911"/>
              <a:gd name="connsiteX1" fmla="*/ 409487 w 431911"/>
              <a:gd name="connsiteY1" fmla="*/ 297712 h 431911"/>
              <a:gd name="connsiteX2" fmla="*/ 431912 w 431911"/>
              <a:gd name="connsiteY2" fmla="*/ 275287 h 431911"/>
              <a:gd name="connsiteX3" fmla="*/ 409487 w 431911"/>
              <a:gd name="connsiteY3" fmla="*/ 252863 h 431911"/>
              <a:gd name="connsiteX4" fmla="*/ 387976 w 431911"/>
              <a:gd name="connsiteY4" fmla="*/ 268961 h 431911"/>
              <a:gd name="connsiteX5" fmla="*/ 366125 w 431911"/>
              <a:gd name="connsiteY5" fmla="*/ 268961 h 431911"/>
              <a:gd name="connsiteX6" fmla="*/ 366125 w 431911"/>
              <a:gd name="connsiteY6" fmla="*/ 255513 h 431911"/>
              <a:gd name="connsiteX7" fmla="*/ 351362 w 431911"/>
              <a:gd name="connsiteY7" fmla="*/ 240750 h 431911"/>
              <a:gd name="connsiteX8" fmla="*/ 332248 w 431911"/>
              <a:gd name="connsiteY8" fmla="*/ 240750 h 431911"/>
              <a:gd name="connsiteX9" fmla="*/ 332248 w 431911"/>
              <a:gd name="connsiteY9" fmla="*/ 206177 h 431911"/>
              <a:gd name="connsiteX10" fmla="*/ 346208 w 431911"/>
              <a:gd name="connsiteY10" fmla="*/ 214802 h 431911"/>
              <a:gd name="connsiteX11" fmla="*/ 368116 w 431911"/>
              <a:gd name="connsiteY11" fmla="*/ 179611 h 431911"/>
              <a:gd name="connsiteX12" fmla="*/ 310848 w 431911"/>
              <a:gd name="connsiteY12" fmla="*/ 144214 h 431911"/>
              <a:gd name="connsiteX13" fmla="*/ 344182 w 431911"/>
              <a:gd name="connsiteY13" fmla="*/ 144214 h 431911"/>
              <a:gd name="connsiteX14" fmla="*/ 358944 w 431911"/>
              <a:gd name="connsiteY14" fmla="*/ 129451 h 431911"/>
              <a:gd name="connsiteX15" fmla="*/ 358944 w 431911"/>
              <a:gd name="connsiteY15" fmla="*/ 63823 h 431911"/>
              <a:gd name="connsiteX16" fmla="*/ 361053 w 431911"/>
              <a:gd name="connsiteY16" fmla="*/ 61714 h 431911"/>
              <a:gd name="connsiteX17" fmla="*/ 388403 w 431911"/>
              <a:gd name="connsiteY17" fmla="*/ 61714 h 431911"/>
              <a:gd name="connsiteX18" fmla="*/ 409487 w 431911"/>
              <a:gd name="connsiteY18" fmla="*/ 76501 h 431911"/>
              <a:gd name="connsiteX19" fmla="*/ 431912 w 431911"/>
              <a:gd name="connsiteY19" fmla="*/ 54076 h 431911"/>
              <a:gd name="connsiteX20" fmla="*/ 409487 w 431911"/>
              <a:gd name="connsiteY20" fmla="*/ 31651 h 431911"/>
              <a:gd name="connsiteX21" fmla="*/ 387634 w 431911"/>
              <a:gd name="connsiteY21" fmla="*/ 49061 h 431911"/>
              <a:gd name="connsiteX22" fmla="*/ 361053 w 431911"/>
              <a:gd name="connsiteY22" fmla="*/ 49061 h 431911"/>
              <a:gd name="connsiteX23" fmla="*/ 346291 w 431911"/>
              <a:gd name="connsiteY23" fmla="*/ 63823 h 431911"/>
              <a:gd name="connsiteX24" fmla="*/ 346291 w 431911"/>
              <a:gd name="connsiteY24" fmla="*/ 129452 h 431911"/>
              <a:gd name="connsiteX25" fmla="*/ 344182 w 431911"/>
              <a:gd name="connsiteY25" fmla="*/ 131561 h 431911"/>
              <a:gd name="connsiteX26" fmla="*/ 290376 w 431911"/>
              <a:gd name="connsiteY26" fmla="*/ 131561 h 431911"/>
              <a:gd name="connsiteX27" fmla="*/ 251980 w 431911"/>
              <a:gd name="connsiteY27" fmla="*/ 107829 h 431911"/>
              <a:gd name="connsiteX28" fmla="*/ 251980 w 431911"/>
              <a:gd name="connsiteY28" fmla="*/ 79997 h 431911"/>
              <a:gd name="connsiteX29" fmla="*/ 254089 w 431911"/>
              <a:gd name="connsiteY29" fmla="*/ 77888 h 431911"/>
              <a:gd name="connsiteX30" fmla="*/ 289347 w 431911"/>
              <a:gd name="connsiteY30" fmla="*/ 77888 h 431911"/>
              <a:gd name="connsiteX31" fmla="*/ 304110 w 431911"/>
              <a:gd name="connsiteY31" fmla="*/ 63126 h 431911"/>
              <a:gd name="connsiteX32" fmla="*/ 304110 w 431911"/>
              <a:gd name="connsiteY32" fmla="*/ 43935 h 431911"/>
              <a:gd name="connsiteX33" fmla="*/ 320208 w 431911"/>
              <a:gd name="connsiteY33" fmla="*/ 22425 h 431911"/>
              <a:gd name="connsiteX34" fmla="*/ 297783 w 431911"/>
              <a:gd name="connsiteY34" fmla="*/ 0 h 431911"/>
              <a:gd name="connsiteX35" fmla="*/ 275358 w 431911"/>
              <a:gd name="connsiteY35" fmla="*/ 22425 h 431911"/>
              <a:gd name="connsiteX36" fmla="*/ 291456 w 431911"/>
              <a:gd name="connsiteY36" fmla="*/ 43935 h 431911"/>
              <a:gd name="connsiteX37" fmla="*/ 291456 w 431911"/>
              <a:gd name="connsiteY37" fmla="*/ 63126 h 431911"/>
              <a:gd name="connsiteX38" fmla="*/ 289347 w 431911"/>
              <a:gd name="connsiteY38" fmla="*/ 65235 h 431911"/>
              <a:gd name="connsiteX39" fmla="*/ 254089 w 431911"/>
              <a:gd name="connsiteY39" fmla="*/ 65235 h 431911"/>
              <a:gd name="connsiteX40" fmla="*/ 239327 w 431911"/>
              <a:gd name="connsiteY40" fmla="*/ 79997 h 431911"/>
              <a:gd name="connsiteX41" fmla="*/ 239327 w 431911"/>
              <a:gd name="connsiteY41" fmla="*/ 100007 h 431911"/>
              <a:gd name="connsiteX42" fmla="*/ 225213 w 431911"/>
              <a:gd name="connsiteY42" fmla="*/ 91283 h 431911"/>
              <a:gd name="connsiteX43" fmla="*/ 225022 w 431911"/>
              <a:gd name="connsiteY43" fmla="*/ 91170 h 431911"/>
              <a:gd name="connsiteX44" fmla="*/ 206869 w 431911"/>
              <a:gd name="connsiteY44" fmla="*/ 91170 h 431911"/>
              <a:gd name="connsiteX45" fmla="*/ 206679 w 431911"/>
              <a:gd name="connsiteY45" fmla="*/ 91282 h 431911"/>
              <a:gd name="connsiteX46" fmla="*/ 192585 w 431911"/>
              <a:gd name="connsiteY46" fmla="*/ 99994 h 431911"/>
              <a:gd name="connsiteX47" fmla="*/ 192585 w 431911"/>
              <a:gd name="connsiteY47" fmla="*/ 79997 h 431911"/>
              <a:gd name="connsiteX48" fmla="*/ 177822 w 431911"/>
              <a:gd name="connsiteY48" fmla="*/ 65235 h 431911"/>
              <a:gd name="connsiteX49" fmla="*/ 142565 w 431911"/>
              <a:gd name="connsiteY49" fmla="*/ 65235 h 431911"/>
              <a:gd name="connsiteX50" fmla="*/ 140456 w 431911"/>
              <a:gd name="connsiteY50" fmla="*/ 63126 h 431911"/>
              <a:gd name="connsiteX51" fmla="*/ 140456 w 431911"/>
              <a:gd name="connsiteY51" fmla="*/ 43935 h 431911"/>
              <a:gd name="connsiteX52" fmla="*/ 156554 w 431911"/>
              <a:gd name="connsiteY52" fmla="*/ 22425 h 431911"/>
              <a:gd name="connsiteX53" fmla="*/ 134129 w 431911"/>
              <a:gd name="connsiteY53" fmla="*/ 0 h 431911"/>
              <a:gd name="connsiteX54" fmla="*/ 111704 w 431911"/>
              <a:gd name="connsiteY54" fmla="*/ 22425 h 431911"/>
              <a:gd name="connsiteX55" fmla="*/ 127802 w 431911"/>
              <a:gd name="connsiteY55" fmla="*/ 43935 h 431911"/>
              <a:gd name="connsiteX56" fmla="*/ 127802 w 431911"/>
              <a:gd name="connsiteY56" fmla="*/ 63126 h 431911"/>
              <a:gd name="connsiteX57" fmla="*/ 142565 w 431911"/>
              <a:gd name="connsiteY57" fmla="*/ 77888 h 431911"/>
              <a:gd name="connsiteX58" fmla="*/ 177823 w 431911"/>
              <a:gd name="connsiteY58" fmla="*/ 77888 h 431911"/>
              <a:gd name="connsiteX59" fmla="*/ 179932 w 431911"/>
              <a:gd name="connsiteY59" fmla="*/ 79997 h 431911"/>
              <a:gd name="connsiteX60" fmla="*/ 179932 w 431911"/>
              <a:gd name="connsiteY60" fmla="*/ 107816 h 431911"/>
              <a:gd name="connsiteX61" fmla="*/ 141516 w 431911"/>
              <a:gd name="connsiteY61" fmla="*/ 131560 h 431911"/>
              <a:gd name="connsiteX62" fmla="*/ 87730 w 431911"/>
              <a:gd name="connsiteY62" fmla="*/ 131560 h 431911"/>
              <a:gd name="connsiteX63" fmla="*/ 85621 w 431911"/>
              <a:gd name="connsiteY63" fmla="*/ 129451 h 431911"/>
              <a:gd name="connsiteX64" fmla="*/ 85621 w 431911"/>
              <a:gd name="connsiteY64" fmla="*/ 63823 h 431911"/>
              <a:gd name="connsiteX65" fmla="*/ 70859 w 431911"/>
              <a:gd name="connsiteY65" fmla="*/ 49060 h 431911"/>
              <a:gd name="connsiteX66" fmla="*/ 44278 w 431911"/>
              <a:gd name="connsiteY66" fmla="*/ 49060 h 431911"/>
              <a:gd name="connsiteX67" fmla="*/ 22425 w 431911"/>
              <a:gd name="connsiteY67" fmla="*/ 31650 h 431911"/>
              <a:gd name="connsiteX68" fmla="*/ 0 w 431911"/>
              <a:gd name="connsiteY68" fmla="*/ 54076 h 431911"/>
              <a:gd name="connsiteX69" fmla="*/ 22425 w 431911"/>
              <a:gd name="connsiteY69" fmla="*/ 76501 h 431911"/>
              <a:gd name="connsiteX70" fmla="*/ 43509 w 431911"/>
              <a:gd name="connsiteY70" fmla="*/ 61714 h 431911"/>
              <a:gd name="connsiteX71" fmla="*/ 70859 w 431911"/>
              <a:gd name="connsiteY71" fmla="*/ 61714 h 431911"/>
              <a:gd name="connsiteX72" fmla="*/ 72968 w 431911"/>
              <a:gd name="connsiteY72" fmla="*/ 63823 h 431911"/>
              <a:gd name="connsiteX73" fmla="*/ 72968 w 431911"/>
              <a:gd name="connsiteY73" fmla="*/ 129451 h 431911"/>
              <a:gd name="connsiteX74" fmla="*/ 87730 w 431911"/>
              <a:gd name="connsiteY74" fmla="*/ 144214 h 431911"/>
              <a:gd name="connsiteX75" fmla="*/ 121044 w 431911"/>
              <a:gd name="connsiteY75" fmla="*/ 144214 h 431911"/>
              <a:gd name="connsiteX76" fmla="*/ 63762 w 431911"/>
              <a:gd name="connsiteY76" fmla="*/ 179620 h 431911"/>
              <a:gd name="connsiteX77" fmla="*/ 85670 w 431911"/>
              <a:gd name="connsiteY77" fmla="*/ 214811 h 431911"/>
              <a:gd name="connsiteX78" fmla="*/ 99642 w 431911"/>
              <a:gd name="connsiteY78" fmla="*/ 206178 h 431911"/>
              <a:gd name="connsiteX79" fmla="*/ 99642 w 431911"/>
              <a:gd name="connsiteY79" fmla="*/ 240750 h 431911"/>
              <a:gd name="connsiteX80" fmla="*/ 80549 w 431911"/>
              <a:gd name="connsiteY80" fmla="*/ 240750 h 431911"/>
              <a:gd name="connsiteX81" fmla="*/ 65786 w 431911"/>
              <a:gd name="connsiteY81" fmla="*/ 255513 h 431911"/>
              <a:gd name="connsiteX82" fmla="*/ 65786 w 431911"/>
              <a:gd name="connsiteY82" fmla="*/ 268961 h 431911"/>
              <a:gd name="connsiteX83" fmla="*/ 43936 w 431911"/>
              <a:gd name="connsiteY83" fmla="*/ 268961 h 431911"/>
              <a:gd name="connsiteX84" fmla="*/ 22425 w 431911"/>
              <a:gd name="connsiteY84" fmla="*/ 252863 h 431911"/>
              <a:gd name="connsiteX85" fmla="*/ 0 w 431911"/>
              <a:gd name="connsiteY85" fmla="*/ 275287 h 431911"/>
              <a:gd name="connsiteX86" fmla="*/ 22425 w 431911"/>
              <a:gd name="connsiteY86" fmla="*/ 297712 h 431911"/>
              <a:gd name="connsiteX87" fmla="*/ 43936 w 431911"/>
              <a:gd name="connsiteY87" fmla="*/ 281614 h 431911"/>
              <a:gd name="connsiteX88" fmla="*/ 65787 w 431911"/>
              <a:gd name="connsiteY88" fmla="*/ 281614 h 431911"/>
              <a:gd name="connsiteX89" fmla="*/ 65787 w 431911"/>
              <a:gd name="connsiteY89" fmla="*/ 311441 h 431911"/>
              <a:gd name="connsiteX90" fmla="*/ 63678 w 431911"/>
              <a:gd name="connsiteY90" fmla="*/ 313550 h 431911"/>
              <a:gd name="connsiteX91" fmla="*/ 30861 w 431911"/>
              <a:gd name="connsiteY91" fmla="*/ 313550 h 431911"/>
              <a:gd name="connsiteX92" fmla="*/ 16098 w 431911"/>
              <a:gd name="connsiteY92" fmla="*/ 328313 h 431911"/>
              <a:gd name="connsiteX93" fmla="*/ 16098 w 431911"/>
              <a:gd name="connsiteY93" fmla="*/ 354233 h 431911"/>
              <a:gd name="connsiteX94" fmla="*/ 0 w 431911"/>
              <a:gd name="connsiteY94" fmla="*/ 375744 h 431911"/>
              <a:gd name="connsiteX95" fmla="*/ 22425 w 431911"/>
              <a:gd name="connsiteY95" fmla="*/ 398169 h 431911"/>
              <a:gd name="connsiteX96" fmla="*/ 44851 w 431911"/>
              <a:gd name="connsiteY96" fmla="*/ 375744 h 431911"/>
              <a:gd name="connsiteX97" fmla="*/ 28752 w 431911"/>
              <a:gd name="connsiteY97" fmla="*/ 354234 h 431911"/>
              <a:gd name="connsiteX98" fmla="*/ 28752 w 431911"/>
              <a:gd name="connsiteY98" fmla="*/ 328314 h 431911"/>
              <a:gd name="connsiteX99" fmla="*/ 30861 w 431911"/>
              <a:gd name="connsiteY99" fmla="*/ 326205 h 431911"/>
              <a:gd name="connsiteX100" fmla="*/ 63677 w 431911"/>
              <a:gd name="connsiteY100" fmla="*/ 326205 h 431911"/>
              <a:gd name="connsiteX101" fmla="*/ 78440 w 431911"/>
              <a:gd name="connsiteY101" fmla="*/ 311442 h 431911"/>
              <a:gd name="connsiteX102" fmla="*/ 78440 w 431911"/>
              <a:gd name="connsiteY102" fmla="*/ 255514 h 431911"/>
              <a:gd name="connsiteX103" fmla="*/ 80549 w 431911"/>
              <a:gd name="connsiteY103" fmla="*/ 253405 h 431911"/>
              <a:gd name="connsiteX104" fmla="*/ 99643 w 431911"/>
              <a:gd name="connsiteY104" fmla="*/ 253405 h 431911"/>
              <a:gd name="connsiteX105" fmla="*/ 99643 w 431911"/>
              <a:gd name="connsiteY105" fmla="*/ 352230 h 431911"/>
              <a:gd name="connsiteX106" fmla="*/ 105969 w 431911"/>
              <a:gd name="connsiteY106" fmla="*/ 358557 h 431911"/>
              <a:gd name="connsiteX107" fmla="*/ 150164 w 431911"/>
              <a:gd name="connsiteY107" fmla="*/ 358557 h 431911"/>
              <a:gd name="connsiteX108" fmla="*/ 150164 w 431911"/>
              <a:gd name="connsiteY108" fmla="*/ 401051 h 431911"/>
              <a:gd name="connsiteX109" fmla="*/ 148055 w 431911"/>
              <a:gd name="connsiteY109" fmla="*/ 403160 h 431911"/>
              <a:gd name="connsiteX110" fmla="*/ 117685 w 431911"/>
              <a:gd name="connsiteY110" fmla="*/ 403160 h 431911"/>
              <a:gd name="connsiteX111" fmla="*/ 96175 w 431911"/>
              <a:gd name="connsiteY111" fmla="*/ 387062 h 431911"/>
              <a:gd name="connsiteX112" fmla="*/ 73750 w 431911"/>
              <a:gd name="connsiteY112" fmla="*/ 409487 h 431911"/>
              <a:gd name="connsiteX113" fmla="*/ 96175 w 431911"/>
              <a:gd name="connsiteY113" fmla="*/ 431912 h 431911"/>
              <a:gd name="connsiteX114" fmla="*/ 117685 w 431911"/>
              <a:gd name="connsiteY114" fmla="*/ 415814 h 431911"/>
              <a:gd name="connsiteX115" fmla="*/ 148055 w 431911"/>
              <a:gd name="connsiteY115" fmla="*/ 415814 h 431911"/>
              <a:gd name="connsiteX116" fmla="*/ 162817 w 431911"/>
              <a:gd name="connsiteY116" fmla="*/ 401051 h 431911"/>
              <a:gd name="connsiteX117" fmla="*/ 162817 w 431911"/>
              <a:gd name="connsiteY117" fmla="*/ 358557 h 431911"/>
              <a:gd name="connsiteX118" fmla="*/ 181509 w 431911"/>
              <a:gd name="connsiteY118" fmla="*/ 358557 h 431911"/>
              <a:gd name="connsiteX119" fmla="*/ 250383 w 431911"/>
              <a:gd name="connsiteY119" fmla="*/ 358557 h 431911"/>
              <a:gd name="connsiteX120" fmla="*/ 269096 w 431911"/>
              <a:gd name="connsiteY120" fmla="*/ 358557 h 431911"/>
              <a:gd name="connsiteX121" fmla="*/ 269096 w 431911"/>
              <a:gd name="connsiteY121" fmla="*/ 401051 h 431911"/>
              <a:gd name="connsiteX122" fmla="*/ 283858 w 431911"/>
              <a:gd name="connsiteY122" fmla="*/ 415814 h 431911"/>
              <a:gd name="connsiteX123" fmla="*/ 314228 w 431911"/>
              <a:gd name="connsiteY123" fmla="*/ 415814 h 431911"/>
              <a:gd name="connsiteX124" fmla="*/ 335737 w 431911"/>
              <a:gd name="connsiteY124" fmla="*/ 431912 h 431911"/>
              <a:gd name="connsiteX125" fmla="*/ 358162 w 431911"/>
              <a:gd name="connsiteY125" fmla="*/ 409487 h 431911"/>
              <a:gd name="connsiteX126" fmla="*/ 335737 w 431911"/>
              <a:gd name="connsiteY126" fmla="*/ 387062 h 431911"/>
              <a:gd name="connsiteX127" fmla="*/ 314227 w 431911"/>
              <a:gd name="connsiteY127" fmla="*/ 403160 h 431911"/>
              <a:gd name="connsiteX128" fmla="*/ 283857 w 431911"/>
              <a:gd name="connsiteY128" fmla="*/ 403160 h 431911"/>
              <a:gd name="connsiteX129" fmla="*/ 281748 w 431911"/>
              <a:gd name="connsiteY129" fmla="*/ 401051 h 431911"/>
              <a:gd name="connsiteX130" fmla="*/ 281748 w 431911"/>
              <a:gd name="connsiteY130" fmla="*/ 358557 h 431911"/>
              <a:gd name="connsiteX131" fmla="*/ 325921 w 431911"/>
              <a:gd name="connsiteY131" fmla="*/ 358557 h 431911"/>
              <a:gd name="connsiteX132" fmla="*/ 332248 w 431911"/>
              <a:gd name="connsiteY132" fmla="*/ 352230 h 431911"/>
              <a:gd name="connsiteX133" fmla="*/ 332248 w 431911"/>
              <a:gd name="connsiteY133" fmla="*/ 253405 h 431911"/>
              <a:gd name="connsiteX134" fmla="*/ 351362 w 431911"/>
              <a:gd name="connsiteY134" fmla="*/ 253405 h 431911"/>
              <a:gd name="connsiteX135" fmla="*/ 353471 w 431911"/>
              <a:gd name="connsiteY135" fmla="*/ 255514 h 431911"/>
              <a:gd name="connsiteX136" fmla="*/ 353471 w 431911"/>
              <a:gd name="connsiteY136" fmla="*/ 311442 h 431911"/>
              <a:gd name="connsiteX137" fmla="*/ 368234 w 431911"/>
              <a:gd name="connsiteY137" fmla="*/ 326205 h 431911"/>
              <a:gd name="connsiteX138" fmla="*/ 401051 w 431911"/>
              <a:gd name="connsiteY138" fmla="*/ 326205 h 431911"/>
              <a:gd name="connsiteX139" fmla="*/ 403159 w 431911"/>
              <a:gd name="connsiteY139" fmla="*/ 328314 h 431911"/>
              <a:gd name="connsiteX140" fmla="*/ 403159 w 431911"/>
              <a:gd name="connsiteY140" fmla="*/ 354234 h 431911"/>
              <a:gd name="connsiteX141" fmla="*/ 387061 w 431911"/>
              <a:gd name="connsiteY141" fmla="*/ 375744 h 431911"/>
              <a:gd name="connsiteX142" fmla="*/ 409486 w 431911"/>
              <a:gd name="connsiteY142" fmla="*/ 398169 h 431911"/>
              <a:gd name="connsiteX143" fmla="*/ 431912 w 431911"/>
              <a:gd name="connsiteY143" fmla="*/ 375744 h 431911"/>
              <a:gd name="connsiteX144" fmla="*/ 415814 w 431911"/>
              <a:gd name="connsiteY144" fmla="*/ 354234 h 431911"/>
              <a:gd name="connsiteX145" fmla="*/ 415814 w 431911"/>
              <a:gd name="connsiteY145" fmla="*/ 328314 h 431911"/>
              <a:gd name="connsiteX146" fmla="*/ 401051 w 431911"/>
              <a:gd name="connsiteY146" fmla="*/ 313551 h 431911"/>
              <a:gd name="connsiteX147" fmla="*/ 368235 w 431911"/>
              <a:gd name="connsiteY147" fmla="*/ 313551 h 431911"/>
              <a:gd name="connsiteX148" fmla="*/ 366126 w 431911"/>
              <a:gd name="connsiteY148" fmla="*/ 311442 h 431911"/>
              <a:gd name="connsiteX149" fmla="*/ 366126 w 431911"/>
              <a:gd name="connsiteY149" fmla="*/ 281615 h 431911"/>
              <a:gd name="connsiteX150" fmla="*/ 387976 w 431911"/>
              <a:gd name="connsiteY150" fmla="*/ 281615 h 431911"/>
              <a:gd name="connsiteX151" fmla="*/ 409487 w 431911"/>
              <a:gd name="connsiteY151" fmla="*/ 265516 h 431911"/>
              <a:gd name="connsiteX152" fmla="*/ 419258 w 431911"/>
              <a:gd name="connsiteY152" fmla="*/ 275287 h 431911"/>
              <a:gd name="connsiteX153" fmla="*/ 409487 w 431911"/>
              <a:gd name="connsiteY153" fmla="*/ 285059 h 431911"/>
              <a:gd name="connsiteX154" fmla="*/ 399715 w 431911"/>
              <a:gd name="connsiteY154" fmla="*/ 275287 h 431911"/>
              <a:gd name="connsiteX155" fmla="*/ 409487 w 431911"/>
              <a:gd name="connsiteY155" fmla="*/ 265516 h 431911"/>
              <a:gd name="connsiteX156" fmla="*/ 409487 w 431911"/>
              <a:gd name="connsiteY156" fmla="*/ 44304 h 431911"/>
              <a:gd name="connsiteX157" fmla="*/ 419258 w 431911"/>
              <a:gd name="connsiteY157" fmla="*/ 54075 h 431911"/>
              <a:gd name="connsiteX158" fmla="*/ 409487 w 431911"/>
              <a:gd name="connsiteY158" fmla="*/ 63846 h 431911"/>
              <a:gd name="connsiteX159" fmla="*/ 399715 w 431911"/>
              <a:gd name="connsiteY159" fmla="*/ 54075 h 431911"/>
              <a:gd name="connsiteX160" fmla="*/ 409487 w 431911"/>
              <a:gd name="connsiteY160" fmla="*/ 44304 h 431911"/>
              <a:gd name="connsiteX161" fmla="*/ 288012 w 431911"/>
              <a:gd name="connsiteY161" fmla="*/ 22425 h 431911"/>
              <a:gd name="connsiteX162" fmla="*/ 297783 w 431911"/>
              <a:gd name="connsiteY162" fmla="*/ 12654 h 431911"/>
              <a:gd name="connsiteX163" fmla="*/ 307554 w 431911"/>
              <a:gd name="connsiteY163" fmla="*/ 22425 h 431911"/>
              <a:gd name="connsiteX164" fmla="*/ 297783 w 431911"/>
              <a:gd name="connsiteY164" fmla="*/ 32196 h 431911"/>
              <a:gd name="connsiteX165" fmla="*/ 288012 w 431911"/>
              <a:gd name="connsiteY165" fmla="*/ 22425 h 431911"/>
              <a:gd name="connsiteX166" fmla="*/ 124358 w 431911"/>
              <a:gd name="connsiteY166" fmla="*/ 22425 h 431911"/>
              <a:gd name="connsiteX167" fmla="*/ 134129 w 431911"/>
              <a:gd name="connsiteY167" fmla="*/ 12654 h 431911"/>
              <a:gd name="connsiteX168" fmla="*/ 143900 w 431911"/>
              <a:gd name="connsiteY168" fmla="*/ 22425 h 431911"/>
              <a:gd name="connsiteX169" fmla="*/ 134129 w 431911"/>
              <a:gd name="connsiteY169" fmla="*/ 32196 h 431911"/>
              <a:gd name="connsiteX170" fmla="*/ 124358 w 431911"/>
              <a:gd name="connsiteY170" fmla="*/ 22425 h 431911"/>
              <a:gd name="connsiteX171" fmla="*/ 22425 w 431911"/>
              <a:gd name="connsiteY171" fmla="*/ 63847 h 431911"/>
              <a:gd name="connsiteX172" fmla="*/ 12654 w 431911"/>
              <a:gd name="connsiteY172" fmla="*/ 54076 h 431911"/>
              <a:gd name="connsiteX173" fmla="*/ 22425 w 431911"/>
              <a:gd name="connsiteY173" fmla="*/ 44305 h 431911"/>
              <a:gd name="connsiteX174" fmla="*/ 32197 w 431911"/>
              <a:gd name="connsiteY174" fmla="*/ 54076 h 431911"/>
              <a:gd name="connsiteX175" fmla="*/ 22425 w 431911"/>
              <a:gd name="connsiteY175" fmla="*/ 63847 h 431911"/>
              <a:gd name="connsiteX176" fmla="*/ 22425 w 431911"/>
              <a:gd name="connsiteY176" fmla="*/ 285059 h 431911"/>
              <a:gd name="connsiteX177" fmla="*/ 12654 w 431911"/>
              <a:gd name="connsiteY177" fmla="*/ 275288 h 431911"/>
              <a:gd name="connsiteX178" fmla="*/ 22425 w 431911"/>
              <a:gd name="connsiteY178" fmla="*/ 265517 h 431911"/>
              <a:gd name="connsiteX179" fmla="*/ 32197 w 431911"/>
              <a:gd name="connsiteY179" fmla="*/ 275288 h 431911"/>
              <a:gd name="connsiteX180" fmla="*/ 22425 w 431911"/>
              <a:gd name="connsiteY180" fmla="*/ 285059 h 431911"/>
              <a:gd name="connsiteX181" fmla="*/ 32197 w 431911"/>
              <a:gd name="connsiteY181" fmla="*/ 375744 h 431911"/>
              <a:gd name="connsiteX182" fmla="*/ 22425 w 431911"/>
              <a:gd name="connsiteY182" fmla="*/ 385515 h 431911"/>
              <a:gd name="connsiteX183" fmla="*/ 12654 w 431911"/>
              <a:gd name="connsiteY183" fmla="*/ 375744 h 431911"/>
              <a:gd name="connsiteX184" fmla="*/ 22425 w 431911"/>
              <a:gd name="connsiteY184" fmla="*/ 365973 h 431911"/>
              <a:gd name="connsiteX185" fmla="*/ 32197 w 431911"/>
              <a:gd name="connsiteY185" fmla="*/ 375744 h 431911"/>
              <a:gd name="connsiteX186" fmla="*/ 96175 w 431911"/>
              <a:gd name="connsiteY186" fmla="*/ 419258 h 431911"/>
              <a:gd name="connsiteX187" fmla="*/ 86403 w 431911"/>
              <a:gd name="connsiteY187" fmla="*/ 409487 h 431911"/>
              <a:gd name="connsiteX188" fmla="*/ 96175 w 431911"/>
              <a:gd name="connsiteY188" fmla="*/ 399716 h 431911"/>
              <a:gd name="connsiteX189" fmla="*/ 105946 w 431911"/>
              <a:gd name="connsiteY189" fmla="*/ 409487 h 431911"/>
              <a:gd name="connsiteX190" fmla="*/ 96175 w 431911"/>
              <a:gd name="connsiteY190" fmla="*/ 419258 h 431911"/>
              <a:gd name="connsiteX191" fmla="*/ 335737 w 431911"/>
              <a:gd name="connsiteY191" fmla="*/ 399715 h 431911"/>
              <a:gd name="connsiteX192" fmla="*/ 345509 w 431911"/>
              <a:gd name="connsiteY192" fmla="*/ 409486 h 431911"/>
              <a:gd name="connsiteX193" fmla="*/ 335737 w 431911"/>
              <a:gd name="connsiteY193" fmla="*/ 419257 h 431911"/>
              <a:gd name="connsiteX194" fmla="*/ 325966 w 431911"/>
              <a:gd name="connsiteY194" fmla="*/ 409486 h 431911"/>
              <a:gd name="connsiteX195" fmla="*/ 335737 w 431911"/>
              <a:gd name="connsiteY195" fmla="*/ 399715 h 431911"/>
              <a:gd name="connsiteX196" fmla="*/ 319595 w 431911"/>
              <a:gd name="connsiteY196" fmla="*/ 345903 h 431911"/>
              <a:gd name="connsiteX197" fmla="*/ 256709 w 431911"/>
              <a:gd name="connsiteY197" fmla="*/ 345903 h 431911"/>
              <a:gd name="connsiteX198" fmla="*/ 256709 w 431911"/>
              <a:gd name="connsiteY198" fmla="*/ 261082 h 431911"/>
              <a:gd name="connsiteX199" fmla="*/ 250382 w 431911"/>
              <a:gd name="connsiteY199" fmla="*/ 254756 h 431911"/>
              <a:gd name="connsiteX200" fmla="*/ 181508 w 431911"/>
              <a:gd name="connsiteY200" fmla="*/ 254756 h 431911"/>
              <a:gd name="connsiteX201" fmla="*/ 175182 w 431911"/>
              <a:gd name="connsiteY201" fmla="*/ 261082 h 431911"/>
              <a:gd name="connsiteX202" fmla="*/ 175182 w 431911"/>
              <a:gd name="connsiteY202" fmla="*/ 289397 h 431911"/>
              <a:gd name="connsiteX203" fmla="*/ 187835 w 431911"/>
              <a:gd name="connsiteY203" fmla="*/ 289397 h 431911"/>
              <a:gd name="connsiteX204" fmla="*/ 187835 w 431911"/>
              <a:gd name="connsiteY204" fmla="*/ 267409 h 431911"/>
              <a:gd name="connsiteX205" fmla="*/ 244056 w 431911"/>
              <a:gd name="connsiteY205" fmla="*/ 267409 h 431911"/>
              <a:gd name="connsiteX206" fmla="*/ 244056 w 431911"/>
              <a:gd name="connsiteY206" fmla="*/ 345903 h 431911"/>
              <a:gd name="connsiteX207" fmla="*/ 187835 w 431911"/>
              <a:gd name="connsiteY207" fmla="*/ 345903 h 431911"/>
              <a:gd name="connsiteX208" fmla="*/ 187835 w 431911"/>
              <a:gd name="connsiteY208" fmla="*/ 323055 h 431911"/>
              <a:gd name="connsiteX209" fmla="*/ 175182 w 431911"/>
              <a:gd name="connsiteY209" fmla="*/ 323055 h 431911"/>
              <a:gd name="connsiteX210" fmla="*/ 175182 w 431911"/>
              <a:gd name="connsiteY210" fmla="*/ 345903 h 431911"/>
              <a:gd name="connsiteX211" fmla="*/ 112295 w 431911"/>
              <a:gd name="connsiteY211" fmla="*/ 345903 h 431911"/>
              <a:gd name="connsiteX212" fmla="*/ 112295 w 431911"/>
              <a:gd name="connsiteY212" fmla="*/ 198726 h 431911"/>
              <a:gd name="connsiteX213" fmla="*/ 215945 w 431911"/>
              <a:gd name="connsiteY213" fmla="*/ 134331 h 431911"/>
              <a:gd name="connsiteX214" fmla="*/ 264133 w 431911"/>
              <a:gd name="connsiteY214" fmla="*/ 164269 h 431911"/>
              <a:gd name="connsiteX215" fmla="*/ 270881 w 431911"/>
              <a:gd name="connsiteY215" fmla="*/ 153388 h 431911"/>
              <a:gd name="connsiteX216" fmla="*/ 219270 w 431911"/>
              <a:gd name="connsiteY216" fmla="*/ 121501 h 431911"/>
              <a:gd name="connsiteX217" fmla="*/ 212619 w 431911"/>
              <a:gd name="connsiteY217" fmla="*/ 121501 h 431911"/>
              <a:gd name="connsiteX218" fmla="*/ 79004 w 431911"/>
              <a:gd name="connsiteY218" fmla="*/ 204056 h 431911"/>
              <a:gd name="connsiteX219" fmla="*/ 70429 w 431911"/>
              <a:gd name="connsiteY219" fmla="*/ 190376 h 431911"/>
              <a:gd name="connsiteX220" fmla="*/ 213228 w 431911"/>
              <a:gd name="connsiteY220" fmla="*/ 102113 h 431911"/>
              <a:gd name="connsiteX221" fmla="*/ 218664 w 431911"/>
              <a:gd name="connsiteY221" fmla="*/ 102113 h 431911"/>
              <a:gd name="connsiteX222" fmla="*/ 361449 w 431911"/>
              <a:gd name="connsiteY222" fmla="*/ 190368 h 431911"/>
              <a:gd name="connsiteX223" fmla="*/ 352873 w 431911"/>
              <a:gd name="connsiteY223" fmla="*/ 204048 h 431911"/>
              <a:gd name="connsiteX224" fmla="*/ 299589 w 431911"/>
              <a:gd name="connsiteY224" fmla="*/ 171126 h 431911"/>
              <a:gd name="connsiteX225" fmla="*/ 292796 w 431911"/>
              <a:gd name="connsiteY225" fmla="*/ 182077 h 431911"/>
              <a:gd name="connsiteX226" fmla="*/ 319595 w 431911"/>
              <a:gd name="connsiteY226" fmla="*/ 198726 h 431911"/>
              <a:gd name="connsiteX227" fmla="*/ 419258 w 431911"/>
              <a:gd name="connsiteY227" fmla="*/ 375744 h 431911"/>
              <a:gd name="connsiteX228" fmla="*/ 409487 w 431911"/>
              <a:gd name="connsiteY228" fmla="*/ 385515 h 431911"/>
              <a:gd name="connsiteX229" fmla="*/ 399715 w 431911"/>
              <a:gd name="connsiteY229" fmla="*/ 375744 h 431911"/>
              <a:gd name="connsiteX230" fmla="*/ 409487 w 431911"/>
              <a:gd name="connsiteY230" fmla="*/ 365973 h 431911"/>
              <a:gd name="connsiteX231" fmla="*/ 419258 w 431911"/>
              <a:gd name="connsiteY231" fmla="*/ 375744 h 43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431911" h="431911">
                <a:moveTo>
                  <a:pt x="387976" y="281614"/>
                </a:moveTo>
                <a:cubicBezTo>
                  <a:pt x="390714" y="290907"/>
                  <a:pt x="399319" y="297712"/>
                  <a:pt x="409487" y="297712"/>
                </a:cubicBezTo>
                <a:cubicBezTo>
                  <a:pt x="421852" y="297712"/>
                  <a:pt x="431912" y="287653"/>
                  <a:pt x="431912" y="275287"/>
                </a:cubicBezTo>
                <a:cubicBezTo>
                  <a:pt x="431912" y="262922"/>
                  <a:pt x="421852" y="252863"/>
                  <a:pt x="409487" y="252863"/>
                </a:cubicBezTo>
                <a:cubicBezTo>
                  <a:pt x="399319" y="252863"/>
                  <a:pt x="390715" y="259668"/>
                  <a:pt x="387976" y="268961"/>
                </a:cubicBezTo>
                <a:lnTo>
                  <a:pt x="366125" y="268961"/>
                </a:lnTo>
                <a:lnTo>
                  <a:pt x="366125" y="255513"/>
                </a:lnTo>
                <a:cubicBezTo>
                  <a:pt x="366125" y="247373"/>
                  <a:pt x="359502" y="240750"/>
                  <a:pt x="351362" y="240750"/>
                </a:cubicBezTo>
                <a:lnTo>
                  <a:pt x="332248" y="240750"/>
                </a:lnTo>
                <a:lnTo>
                  <a:pt x="332248" y="206177"/>
                </a:lnTo>
                <a:lnTo>
                  <a:pt x="346208" y="214802"/>
                </a:lnTo>
                <a:cubicBezTo>
                  <a:pt x="369024" y="228985"/>
                  <a:pt x="390876" y="193759"/>
                  <a:pt x="368116" y="179611"/>
                </a:cubicBezTo>
                <a:lnTo>
                  <a:pt x="310848" y="144214"/>
                </a:lnTo>
                <a:lnTo>
                  <a:pt x="344182" y="144214"/>
                </a:lnTo>
                <a:cubicBezTo>
                  <a:pt x="352321" y="144214"/>
                  <a:pt x="358944" y="137591"/>
                  <a:pt x="358944" y="129451"/>
                </a:cubicBezTo>
                <a:lnTo>
                  <a:pt x="358944" y="63823"/>
                </a:lnTo>
                <a:cubicBezTo>
                  <a:pt x="358944" y="62660"/>
                  <a:pt x="359890" y="61714"/>
                  <a:pt x="361053" y="61714"/>
                </a:cubicBezTo>
                <a:lnTo>
                  <a:pt x="388403" y="61714"/>
                </a:lnTo>
                <a:cubicBezTo>
                  <a:pt x="391534" y="70329"/>
                  <a:pt x="399803" y="76501"/>
                  <a:pt x="409487" y="76501"/>
                </a:cubicBezTo>
                <a:cubicBezTo>
                  <a:pt x="421852" y="76501"/>
                  <a:pt x="431912" y="66441"/>
                  <a:pt x="431912" y="54076"/>
                </a:cubicBezTo>
                <a:cubicBezTo>
                  <a:pt x="431912" y="41711"/>
                  <a:pt x="421852" y="31651"/>
                  <a:pt x="409487" y="31651"/>
                </a:cubicBezTo>
                <a:cubicBezTo>
                  <a:pt x="398846" y="31651"/>
                  <a:pt x="389919" y="39103"/>
                  <a:pt x="387634" y="49061"/>
                </a:cubicBezTo>
                <a:lnTo>
                  <a:pt x="361053" y="49061"/>
                </a:lnTo>
                <a:cubicBezTo>
                  <a:pt x="352913" y="49061"/>
                  <a:pt x="346291" y="55684"/>
                  <a:pt x="346291" y="63823"/>
                </a:cubicBezTo>
                <a:lnTo>
                  <a:pt x="346291" y="129452"/>
                </a:lnTo>
                <a:cubicBezTo>
                  <a:pt x="346291" y="130615"/>
                  <a:pt x="345345" y="131561"/>
                  <a:pt x="344182" y="131561"/>
                </a:cubicBezTo>
                <a:lnTo>
                  <a:pt x="290376" y="131561"/>
                </a:lnTo>
                <a:lnTo>
                  <a:pt x="251980" y="107829"/>
                </a:lnTo>
                <a:lnTo>
                  <a:pt x="251980" y="79997"/>
                </a:lnTo>
                <a:cubicBezTo>
                  <a:pt x="251980" y="78835"/>
                  <a:pt x="252926" y="77888"/>
                  <a:pt x="254089" y="77888"/>
                </a:cubicBezTo>
                <a:lnTo>
                  <a:pt x="289347" y="77888"/>
                </a:lnTo>
                <a:cubicBezTo>
                  <a:pt x="297487" y="77888"/>
                  <a:pt x="304110" y="71265"/>
                  <a:pt x="304110" y="63126"/>
                </a:cubicBezTo>
                <a:lnTo>
                  <a:pt x="304110" y="43935"/>
                </a:lnTo>
                <a:cubicBezTo>
                  <a:pt x="313403" y="41197"/>
                  <a:pt x="320208" y="32593"/>
                  <a:pt x="320208" y="22425"/>
                </a:cubicBezTo>
                <a:cubicBezTo>
                  <a:pt x="320208" y="10060"/>
                  <a:pt x="310148" y="0"/>
                  <a:pt x="297783" y="0"/>
                </a:cubicBezTo>
                <a:cubicBezTo>
                  <a:pt x="285418" y="0"/>
                  <a:pt x="275358" y="10060"/>
                  <a:pt x="275358" y="22425"/>
                </a:cubicBezTo>
                <a:cubicBezTo>
                  <a:pt x="275358" y="32592"/>
                  <a:pt x="282163" y="41197"/>
                  <a:pt x="291456" y="43935"/>
                </a:cubicBezTo>
                <a:lnTo>
                  <a:pt x="291456" y="63126"/>
                </a:lnTo>
                <a:cubicBezTo>
                  <a:pt x="291456" y="64288"/>
                  <a:pt x="290511" y="65235"/>
                  <a:pt x="289347" y="65235"/>
                </a:cubicBezTo>
                <a:lnTo>
                  <a:pt x="254089" y="65235"/>
                </a:lnTo>
                <a:cubicBezTo>
                  <a:pt x="245949" y="65235"/>
                  <a:pt x="239327" y="71858"/>
                  <a:pt x="239327" y="79997"/>
                </a:cubicBezTo>
                <a:lnTo>
                  <a:pt x="239327" y="100007"/>
                </a:lnTo>
                <a:lnTo>
                  <a:pt x="225213" y="91283"/>
                </a:lnTo>
                <a:cubicBezTo>
                  <a:pt x="225150" y="91244"/>
                  <a:pt x="225087" y="91207"/>
                  <a:pt x="225022" y="91170"/>
                </a:cubicBezTo>
                <a:cubicBezTo>
                  <a:pt x="219083" y="87780"/>
                  <a:pt x="212807" y="87780"/>
                  <a:pt x="206869" y="91170"/>
                </a:cubicBezTo>
                <a:cubicBezTo>
                  <a:pt x="206806" y="91206"/>
                  <a:pt x="206742" y="91244"/>
                  <a:pt x="206679" y="91282"/>
                </a:cubicBezTo>
                <a:lnTo>
                  <a:pt x="192585" y="99994"/>
                </a:lnTo>
                <a:lnTo>
                  <a:pt x="192585" y="79997"/>
                </a:lnTo>
                <a:cubicBezTo>
                  <a:pt x="192585" y="71858"/>
                  <a:pt x="185962" y="65235"/>
                  <a:pt x="177822" y="65235"/>
                </a:cubicBezTo>
                <a:lnTo>
                  <a:pt x="142565" y="65235"/>
                </a:lnTo>
                <a:cubicBezTo>
                  <a:pt x="141401" y="65235"/>
                  <a:pt x="140456" y="64288"/>
                  <a:pt x="140456" y="63126"/>
                </a:cubicBezTo>
                <a:lnTo>
                  <a:pt x="140456" y="43935"/>
                </a:lnTo>
                <a:cubicBezTo>
                  <a:pt x="149749" y="41197"/>
                  <a:pt x="156554" y="32593"/>
                  <a:pt x="156554" y="22425"/>
                </a:cubicBezTo>
                <a:cubicBezTo>
                  <a:pt x="156554" y="10060"/>
                  <a:pt x="146494" y="0"/>
                  <a:pt x="134129" y="0"/>
                </a:cubicBezTo>
                <a:cubicBezTo>
                  <a:pt x="121764" y="0"/>
                  <a:pt x="111704" y="10060"/>
                  <a:pt x="111704" y="22425"/>
                </a:cubicBezTo>
                <a:cubicBezTo>
                  <a:pt x="111704" y="32592"/>
                  <a:pt x="118509" y="41197"/>
                  <a:pt x="127802" y="43935"/>
                </a:cubicBezTo>
                <a:lnTo>
                  <a:pt x="127802" y="63126"/>
                </a:lnTo>
                <a:cubicBezTo>
                  <a:pt x="127802" y="71265"/>
                  <a:pt x="134425" y="77888"/>
                  <a:pt x="142565" y="77888"/>
                </a:cubicBezTo>
                <a:lnTo>
                  <a:pt x="177823" y="77888"/>
                </a:lnTo>
                <a:cubicBezTo>
                  <a:pt x="178986" y="77888"/>
                  <a:pt x="179932" y="78835"/>
                  <a:pt x="179932" y="79997"/>
                </a:cubicBezTo>
                <a:lnTo>
                  <a:pt x="179932" y="107816"/>
                </a:lnTo>
                <a:lnTo>
                  <a:pt x="141516" y="131560"/>
                </a:lnTo>
                <a:lnTo>
                  <a:pt x="87730" y="131560"/>
                </a:lnTo>
                <a:cubicBezTo>
                  <a:pt x="86567" y="131560"/>
                  <a:pt x="85621" y="130614"/>
                  <a:pt x="85621" y="129451"/>
                </a:cubicBezTo>
                <a:lnTo>
                  <a:pt x="85621" y="63823"/>
                </a:lnTo>
                <a:cubicBezTo>
                  <a:pt x="85621" y="55683"/>
                  <a:pt x="78999" y="49060"/>
                  <a:pt x="70859" y="49060"/>
                </a:cubicBezTo>
                <a:lnTo>
                  <a:pt x="44278" y="49060"/>
                </a:lnTo>
                <a:cubicBezTo>
                  <a:pt x="41993" y="39102"/>
                  <a:pt x="33066" y="31650"/>
                  <a:pt x="22425" y="31650"/>
                </a:cubicBezTo>
                <a:cubicBezTo>
                  <a:pt x="10060" y="31650"/>
                  <a:pt x="0" y="41710"/>
                  <a:pt x="0" y="54076"/>
                </a:cubicBezTo>
                <a:cubicBezTo>
                  <a:pt x="0" y="66442"/>
                  <a:pt x="10060" y="76501"/>
                  <a:pt x="22425" y="76501"/>
                </a:cubicBezTo>
                <a:cubicBezTo>
                  <a:pt x="32109" y="76501"/>
                  <a:pt x="40378" y="70330"/>
                  <a:pt x="43509" y="61714"/>
                </a:cubicBezTo>
                <a:lnTo>
                  <a:pt x="70859" y="61714"/>
                </a:lnTo>
                <a:cubicBezTo>
                  <a:pt x="72022" y="61714"/>
                  <a:pt x="72968" y="62660"/>
                  <a:pt x="72968" y="63823"/>
                </a:cubicBezTo>
                <a:lnTo>
                  <a:pt x="72968" y="129451"/>
                </a:lnTo>
                <a:cubicBezTo>
                  <a:pt x="72968" y="137591"/>
                  <a:pt x="79591" y="144214"/>
                  <a:pt x="87730" y="144214"/>
                </a:cubicBezTo>
                <a:lnTo>
                  <a:pt x="121044" y="144214"/>
                </a:lnTo>
                <a:lnTo>
                  <a:pt x="63762" y="179620"/>
                </a:lnTo>
                <a:cubicBezTo>
                  <a:pt x="41361" y="193543"/>
                  <a:pt x="62489" y="229219"/>
                  <a:pt x="85670" y="214811"/>
                </a:cubicBezTo>
                <a:lnTo>
                  <a:pt x="99642" y="206178"/>
                </a:lnTo>
                <a:lnTo>
                  <a:pt x="99642" y="240750"/>
                </a:lnTo>
                <a:lnTo>
                  <a:pt x="80549" y="240750"/>
                </a:lnTo>
                <a:cubicBezTo>
                  <a:pt x="72409" y="240750"/>
                  <a:pt x="65786" y="247373"/>
                  <a:pt x="65786" y="255513"/>
                </a:cubicBezTo>
                <a:lnTo>
                  <a:pt x="65786" y="268961"/>
                </a:lnTo>
                <a:lnTo>
                  <a:pt x="43936" y="268961"/>
                </a:lnTo>
                <a:cubicBezTo>
                  <a:pt x="41198" y="259667"/>
                  <a:pt x="32593" y="252863"/>
                  <a:pt x="22425" y="252863"/>
                </a:cubicBezTo>
                <a:cubicBezTo>
                  <a:pt x="10060" y="252863"/>
                  <a:pt x="0" y="262922"/>
                  <a:pt x="0" y="275287"/>
                </a:cubicBezTo>
                <a:cubicBezTo>
                  <a:pt x="0" y="287653"/>
                  <a:pt x="10060" y="297712"/>
                  <a:pt x="22425" y="297712"/>
                </a:cubicBezTo>
                <a:cubicBezTo>
                  <a:pt x="32593" y="297712"/>
                  <a:pt x="41197" y="290907"/>
                  <a:pt x="43936" y="281614"/>
                </a:cubicBezTo>
                <a:lnTo>
                  <a:pt x="65787" y="281614"/>
                </a:lnTo>
                <a:lnTo>
                  <a:pt x="65787" y="311441"/>
                </a:lnTo>
                <a:cubicBezTo>
                  <a:pt x="65787" y="312604"/>
                  <a:pt x="64842" y="313550"/>
                  <a:pt x="63678" y="313550"/>
                </a:cubicBezTo>
                <a:lnTo>
                  <a:pt x="30861" y="313550"/>
                </a:lnTo>
                <a:cubicBezTo>
                  <a:pt x="22721" y="313550"/>
                  <a:pt x="16098" y="320173"/>
                  <a:pt x="16098" y="328313"/>
                </a:cubicBezTo>
                <a:lnTo>
                  <a:pt x="16098" y="354233"/>
                </a:lnTo>
                <a:cubicBezTo>
                  <a:pt x="6805" y="356972"/>
                  <a:pt x="0" y="365576"/>
                  <a:pt x="0" y="375744"/>
                </a:cubicBezTo>
                <a:cubicBezTo>
                  <a:pt x="0" y="388109"/>
                  <a:pt x="10060" y="398169"/>
                  <a:pt x="22425" y="398169"/>
                </a:cubicBezTo>
                <a:cubicBezTo>
                  <a:pt x="34790" y="398169"/>
                  <a:pt x="44851" y="388109"/>
                  <a:pt x="44851" y="375744"/>
                </a:cubicBezTo>
                <a:cubicBezTo>
                  <a:pt x="44851" y="365576"/>
                  <a:pt x="38045" y="356972"/>
                  <a:pt x="28752" y="354234"/>
                </a:cubicBezTo>
                <a:lnTo>
                  <a:pt x="28752" y="328314"/>
                </a:lnTo>
                <a:cubicBezTo>
                  <a:pt x="28752" y="327151"/>
                  <a:pt x="29697" y="326205"/>
                  <a:pt x="30861" y="326205"/>
                </a:cubicBezTo>
                <a:lnTo>
                  <a:pt x="63677" y="326205"/>
                </a:lnTo>
                <a:cubicBezTo>
                  <a:pt x="71817" y="326205"/>
                  <a:pt x="78440" y="319582"/>
                  <a:pt x="78440" y="311442"/>
                </a:cubicBezTo>
                <a:lnTo>
                  <a:pt x="78440" y="255514"/>
                </a:lnTo>
                <a:cubicBezTo>
                  <a:pt x="78440" y="254351"/>
                  <a:pt x="79386" y="253405"/>
                  <a:pt x="80549" y="253405"/>
                </a:cubicBezTo>
                <a:lnTo>
                  <a:pt x="99643" y="253405"/>
                </a:lnTo>
                <a:lnTo>
                  <a:pt x="99643" y="352230"/>
                </a:lnTo>
                <a:cubicBezTo>
                  <a:pt x="99643" y="355724"/>
                  <a:pt x="102474" y="358557"/>
                  <a:pt x="105969" y="358557"/>
                </a:cubicBezTo>
                <a:lnTo>
                  <a:pt x="150164" y="358557"/>
                </a:lnTo>
                <a:lnTo>
                  <a:pt x="150164" y="401051"/>
                </a:lnTo>
                <a:cubicBezTo>
                  <a:pt x="150164" y="402214"/>
                  <a:pt x="149218" y="403160"/>
                  <a:pt x="148055" y="403160"/>
                </a:cubicBezTo>
                <a:lnTo>
                  <a:pt x="117685" y="403160"/>
                </a:lnTo>
                <a:cubicBezTo>
                  <a:pt x="114947" y="393867"/>
                  <a:pt x="106343" y="387062"/>
                  <a:pt x="96175" y="387062"/>
                </a:cubicBezTo>
                <a:cubicBezTo>
                  <a:pt x="83809" y="387062"/>
                  <a:pt x="73750" y="397122"/>
                  <a:pt x="73750" y="409487"/>
                </a:cubicBezTo>
                <a:cubicBezTo>
                  <a:pt x="73750" y="421852"/>
                  <a:pt x="83809" y="431912"/>
                  <a:pt x="96175" y="431912"/>
                </a:cubicBezTo>
                <a:cubicBezTo>
                  <a:pt x="106343" y="431912"/>
                  <a:pt x="114947" y="425107"/>
                  <a:pt x="117685" y="415814"/>
                </a:cubicBezTo>
                <a:lnTo>
                  <a:pt x="148055" y="415814"/>
                </a:lnTo>
                <a:cubicBezTo>
                  <a:pt x="156194" y="415814"/>
                  <a:pt x="162817" y="409191"/>
                  <a:pt x="162817" y="401051"/>
                </a:cubicBezTo>
                <a:lnTo>
                  <a:pt x="162817" y="358557"/>
                </a:lnTo>
                <a:lnTo>
                  <a:pt x="181509" y="358557"/>
                </a:lnTo>
                <a:lnTo>
                  <a:pt x="250383" y="358557"/>
                </a:lnTo>
                <a:lnTo>
                  <a:pt x="269096" y="358557"/>
                </a:lnTo>
                <a:lnTo>
                  <a:pt x="269096" y="401051"/>
                </a:lnTo>
                <a:cubicBezTo>
                  <a:pt x="269096" y="409191"/>
                  <a:pt x="275718" y="415814"/>
                  <a:pt x="283858" y="415814"/>
                </a:cubicBezTo>
                <a:lnTo>
                  <a:pt x="314228" y="415814"/>
                </a:lnTo>
                <a:cubicBezTo>
                  <a:pt x="316966" y="425107"/>
                  <a:pt x="325569" y="431912"/>
                  <a:pt x="335737" y="431912"/>
                </a:cubicBezTo>
                <a:cubicBezTo>
                  <a:pt x="348103" y="431912"/>
                  <a:pt x="358162" y="421852"/>
                  <a:pt x="358162" y="409487"/>
                </a:cubicBezTo>
                <a:cubicBezTo>
                  <a:pt x="358162" y="397122"/>
                  <a:pt x="348103" y="387062"/>
                  <a:pt x="335737" y="387062"/>
                </a:cubicBezTo>
                <a:cubicBezTo>
                  <a:pt x="325569" y="387062"/>
                  <a:pt x="316965" y="393867"/>
                  <a:pt x="314227" y="403160"/>
                </a:cubicBezTo>
                <a:lnTo>
                  <a:pt x="283857" y="403160"/>
                </a:lnTo>
                <a:cubicBezTo>
                  <a:pt x="282694" y="403160"/>
                  <a:pt x="281748" y="402214"/>
                  <a:pt x="281748" y="401051"/>
                </a:cubicBezTo>
                <a:lnTo>
                  <a:pt x="281748" y="358557"/>
                </a:lnTo>
                <a:lnTo>
                  <a:pt x="325921" y="358557"/>
                </a:lnTo>
                <a:cubicBezTo>
                  <a:pt x="329416" y="358557"/>
                  <a:pt x="332248" y="355724"/>
                  <a:pt x="332248" y="352230"/>
                </a:cubicBezTo>
                <a:lnTo>
                  <a:pt x="332248" y="253405"/>
                </a:lnTo>
                <a:lnTo>
                  <a:pt x="351362" y="253405"/>
                </a:lnTo>
                <a:cubicBezTo>
                  <a:pt x="352525" y="253405"/>
                  <a:pt x="353471" y="254351"/>
                  <a:pt x="353471" y="255514"/>
                </a:cubicBezTo>
                <a:lnTo>
                  <a:pt x="353471" y="311442"/>
                </a:lnTo>
                <a:cubicBezTo>
                  <a:pt x="353471" y="319582"/>
                  <a:pt x="360094" y="326205"/>
                  <a:pt x="368234" y="326205"/>
                </a:cubicBezTo>
                <a:lnTo>
                  <a:pt x="401051" y="326205"/>
                </a:lnTo>
                <a:cubicBezTo>
                  <a:pt x="402214" y="326205"/>
                  <a:pt x="403159" y="327151"/>
                  <a:pt x="403159" y="328314"/>
                </a:cubicBezTo>
                <a:lnTo>
                  <a:pt x="403159" y="354234"/>
                </a:lnTo>
                <a:cubicBezTo>
                  <a:pt x="393866" y="356972"/>
                  <a:pt x="387061" y="365576"/>
                  <a:pt x="387061" y="375744"/>
                </a:cubicBezTo>
                <a:cubicBezTo>
                  <a:pt x="387061" y="388109"/>
                  <a:pt x="397121" y="398169"/>
                  <a:pt x="409486" y="398169"/>
                </a:cubicBezTo>
                <a:cubicBezTo>
                  <a:pt x="421852" y="398169"/>
                  <a:pt x="431912" y="388109"/>
                  <a:pt x="431912" y="375744"/>
                </a:cubicBezTo>
                <a:cubicBezTo>
                  <a:pt x="431912" y="365576"/>
                  <a:pt x="425107" y="356972"/>
                  <a:pt x="415814" y="354234"/>
                </a:cubicBezTo>
                <a:lnTo>
                  <a:pt x="415814" y="328314"/>
                </a:lnTo>
                <a:cubicBezTo>
                  <a:pt x="415814" y="320174"/>
                  <a:pt x="409191" y="313551"/>
                  <a:pt x="401051" y="313551"/>
                </a:cubicBezTo>
                <a:lnTo>
                  <a:pt x="368235" y="313551"/>
                </a:lnTo>
                <a:cubicBezTo>
                  <a:pt x="367071" y="313551"/>
                  <a:pt x="366126" y="312605"/>
                  <a:pt x="366126" y="311442"/>
                </a:cubicBezTo>
                <a:lnTo>
                  <a:pt x="366126" y="281615"/>
                </a:lnTo>
                <a:lnTo>
                  <a:pt x="387976" y="281615"/>
                </a:lnTo>
                <a:close/>
                <a:moveTo>
                  <a:pt x="409487" y="265516"/>
                </a:moveTo>
                <a:cubicBezTo>
                  <a:pt x="414875" y="265516"/>
                  <a:pt x="419258" y="269899"/>
                  <a:pt x="419258" y="275287"/>
                </a:cubicBezTo>
                <a:cubicBezTo>
                  <a:pt x="419258" y="280675"/>
                  <a:pt x="414875" y="285059"/>
                  <a:pt x="409487" y="285059"/>
                </a:cubicBezTo>
                <a:cubicBezTo>
                  <a:pt x="404098" y="285059"/>
                  <a:pt x="399715" y="280675"/>
                  <a:pt x="399715" y="275287"/>
                </a:cubicBezTo>
                <a:cubicBezTo>
                  <a:pt x="399715" y="269899"/>
                  <a:pt x="404098" y="265516"/>
                  <a:pt x="409487" y="265516"/>
                </a:cubicBezTo>
                <a:close/>
                <a:moveTo>
                  <a:pt x="409487" y="44304"/>
                </a:moveTo>
                <a:cubicBezTo>
                  <a:pt x="414875" y="44304"/>
                  <a:pt x="419258" y="48687"/>
                  <a:pt x="419258" y="54075"/>
                </a:cubicBezTo>
                <a:cubicBezTo>
                  <a:pt x="419258" y="59463"/>
                  <a:pt x="414875" y="63846"/>
                  <a:pt x="409487" y="63846"/>
                </a:cubicBezTo>
                <a:cubicBezTo>
                  <a:pt x="404098" y="63846"/>
                  <a:pt x="399715" y="59463"/>
                  <a:pt x="399715" y="54075"/>
                </a:cubicBezTo>
                <a:cubicBezTo>
                  <a:pt x="399715" y="48687"/>
                  <a:pt x="404098" y="44304"/>
                  <a:pt x="409487" y="44304"/>
                </a:cubicBezTo>
                <a:close/>
                <a:moveTo>
                  <a:pt x="288012" y="22425"/>
                </a:moveTo>
                <a:cubicBezTo>
                  <a:pt x="288012" y="17037"/>
                  <a:pt x="292395" y="12654"/>
                  <a:pt x="297783" y="12654"/>
                </a:cubicBezTo>
                <a:cubicBezTo>
                  <a:pt x="303171" y="12654"/>
                  <a:pt x="307554" y="17037"/>
                  <a:pt x="307554" y="22425"/>
                </a:cubicBezTo>
                <a:cubicBezTo>
                  <a:pt x="307554" y="27813"/>
                  <a:pt x="303171" y="32196"/>
                  <a:pt x="297783" y="32196"/>
                </a:cubicBezTo>
                <a:cubicBezTo>
                  <a:pt x="292395" y="32196"/>
                  <a:pt x="288012" y="27813"/>
                  <a:pt x="288012" y="22425"/>
                </a:cubicBezTo>
                <a:close/>
                <a:moveTo>
                  <a:pt x="124358" y="22425"/>
                </a:moveTo>
                <a:cubicBezTo>
                  <a:pt x="124358" y="17037"/>
                  <a:pt x="128741" y="12654"/>
                  <a:pt x="134129" y="12654"/>
                </a:cubicBezTo>
                <a:cubicBezTo>
                  <a:pt x="139517" y="12654"/>
                  <a:pt x="143900" y="17037"/>
                  <a:pt x="143900" y="22425"/>
                </a:cubicBezTo>
                <a:cubicBezTo>
                  <a:pt x="143900" y="27813"/>
                  <a:pt x="139517" y="32196"/>
                  <a:pt x="134129" y="32196"/>
                </a:cubicBezTo>
                <a:cubicBezTo>
                  <a:pt x="128741" y="32196"/>
                  <a:pt x="124358" y="27813"/>
                  <a:pt x="124358" y="22425"/>
                </a:cubicBezTo>
                <a:close/>
                <a:moveTo>
                  <a:pt x="22425" y="63847"/>
                </a:moveTo>
                <a:cubicBezTo>
                  <a:pt x="17037" y="63847"/>
                  <a:pt x="12654" y="59464"/>
                  <a:pt x="12654" y="54076"/>
                </a:cubicBezTo>
                <a:cubicBezTo>
                  <a:pt x="12654" y="48688"/>
                  <a:pt x="17037" y="44305"/>
                  <a:pt x="22425" y="44305"/>
                </a:cubicBezTo>
                <a:cubicBezTo>
                  <a:pt x="27814" y="44305"/>
                  <a:pt x="32197" y="48688"/>
                  <a:pt x="32197" y="54076"/>
                </a:cubicBezTo>
                <a:cubicBezTo>
                  <a:pt x="32197" y="59464"/>
                  <a:pt x="27814" y="63847"/>
                  <a:pt x="22425" y="63847"/>
                </a:cubicBezTo>
                <a:close/>
                <a:moveTo>
                  <a:pt x="22425" y="285059"/>
                </a:moveTo>
                <a:cubicBezTo>
                  <a:pt x="17037" y="285059"/>
                  <a:pt x="12654" y="280676"/>
                  <a:pt x="12654" y="275288"/>
                </a:cubicBezTo>
                <a:cubicBezTo>
                  <a:pt x="12654" y="269900"/>
                  <a:pt x="17037" y="265517"/>
                  <a:pt x="22425" y="265517"/>
                </a:cubicBezTo>
                <a:cubicBezTo>
                  <a:pt x="27814" y="265517"/>
                  <a:pt x="32197" y="269900"/>
                  <a:pt x="32197" y="275288"/>
                </a:cubicBezTo>
                <a:cubicBezTo>
                  <a:pt x="32197" y="280675"/>
                  <a:pt x="27814" y="285059"/>
                  <a:pt x="22425" y="285059"/>
                </a:cubicBezTo>
                <a:close/>
                <a:moveTo>
                  <a:pt x="32197" y="375744"/>
                </a:moveTo>
                <a:cubicBezTo>
                  <a:pt x="32197" y="381132"/>
                  <a:pt x="27814" y="385515"/>
                  <a:pt x="22425" y="385515"/>
                </a:cubicBezTo>
                <a:cubicBezTo>
                  <a:pt x="17037" y="385515"/>
                  <a:pt x="12654" y="381132"/>
                  <a:pt x="12654" y="375744"/>
                </a:cubicBezTo>
                <a:cubicBezTo>
                  <a:pt x="12654" y="370356"/>
                  <a:pt x="17037" y="365973"/>
                  <a:pt x="22425" y="365973"/>
                </a:cubicBezTo>
                <a:cubicBezTo>
                  <a:pt x="27814" y="365972"/>
                  <a:pt x="32197" y="370356"/>
                  <a:pt x="32197" y="375744"/>
                </a:cubicBezTo>
                <a:close/>
                <a:moveTo>
                  <a:pt x="96175" y="419258"/>
                </a:moveTo>
                <a:cubicBezTo>
                  <a:pt x="90787" y="419258"/>
                  <a:pt x="86403" y="414875"/>
                  <a:pt x="86403" y="409487"/>
                </a:cubicBezTo>
                <a:cubicBezTo>
                  <a:pt x="86403" y="404099"/>
                  <a:pt x="90787" y="399716"/>
                  <a:pt x="96175" y="399716"/>
                </a:cubicBezTo>
                <a:cubicBezTo>
                  <a:pt x="101563" y="399716"/>
                  <a:pt x="105946" y="404099"/>
                  <a:pt x="105946" y="409487"/>
                </a:cubicBezTo>
                <a:cubicBezTo>
                  <a:pt x="105946" y="414875"/>
                  <a:pt x="101563" y="419258"/>
                  <a:pt x="96175" y="419258"/>
                </a:cubicBezTo>
                <a:close/>
                <a:moveTo>
                  <a:pt x="335737" y="399715"/>
                </a:moveTo>
                <a:cubicBezTo>
                  <a:pt x="341125" y="399715"/>
                  <a:pt x="345509" y="404098"/>
                  <a:pt x="345509" y="409486"/>
                </a:cubicBezTo>
                <a:cubicBezTo>
                  <a:pt x="345509" y="414874"/>
                  <a:pt x="341125" y="419257"/>
                  <a:pt x="335737" y="419257"/>
                </a:cubicBezTo>
                <a:cubicBezTo>
                  <a:pt x="330349" y="419257"/>
                  <a:pt x="325966" y="414874"/>
                  <a:pt x="325966" y="409486"/>
                </a:cubicBezTo>
                <a:cubicBezTo>
                  <a:pt x="325966" y="404099"/>
                  <a:pt x="330349" y="399715"/>
                  <a:pt x="335737" y="399715"/>
                </a:cubicBezTo>
                <a:close/>
                <a:moveTo>
                  <a:pt x="319595" y="345903"/>
                </a:moveTo>
                <a:lnTo>
                  <a:pt x="256709" y="345903"/>
                </a:lnTo>
                <a:lnTo>
                  <a:pt x="256709" y="261082"/>
                </a:lnTo>
                <a:cubicBezTo>
                  <a:pt x="256709" y="257588"/>
                  <a:pt x="253877" y="254756"/>
                  <a:pt x="250382" y="254756"/>
                </a:cubicBezTo>
                <a:lnTo>
                  <a:pt x="181508" y="254756"/>
                </a:lnTo>
                <a:cubicBezTo>
                  <a:pt x="178014" y="254756"/>
                  <a:pt x="175182" y="257588"/>
                  <a:pt x="175182" y="261082"/>
                </a:cubicBezTo>
                <a:lnTo>
                  <a:pt x="175182" y="289397"/>
                </a:lnTo>
                <a:cubicBezTo>
                  <a:pt x="175182" y="297315"/>
                  <a:pt x="187835" y="297675"/>
                  <a:pt x="187835" y="289397"/>
                </a:cubicBezTo>
                <a:lnTo>
                  <a:pt x="187835" y="267409"/>
                </a:lnTo>
                <a:lnTo>
                  <a:pt x="244056" y="267409"/>
                </a:lnTo>
                <a:lnTo>
                  <a:pt x="244056" y="345903"/>
                </a:lnTo>
                <a:lnTo>
                  <a:pt x="187835" y="345903"/>
                </a:lnTo>
                <a:lnTo>
                  <a:pt x="187835" y="323055"/>
                </a:lnTo>
                <a:cubicBezTo>
                  <a:pt x="187835" y="315137"/>
                  <a:pt x="175182" y="314777"/>
                  <a:pt x="175182" y="323055"/>
                </a:cubicBezTo>
                <a:lnTo>
                  <a:pt x="175182" y="345903"/>
                </a:lnTo>
                <a:lnTo>
                  <a:pt x="112295" y="345903"/>
                </a:lnTo>
                <a:lnTo>
                  <a:pt x="112295" y="198726"/>
                </a:lnTo>
                <a:lnTo>
                  <a:pt x="215945" y="134331"/>
                </a:lnTo>
                <a:lnTo>
                  <a:pt x="264133" y="164269"/>
                </a:lnTo>
                <a:cubicBezTo>
                  <a:pt x="271177" y="168645"/>
                  <a:pt x="277938" y="157748"/>
                  <a:pt x="270881" y="153388"/>
                </a:cubicBezTo>
                <a:lnTo>
                  <a:pt x="219270" y="121501"/>
                </a:lnTo>
                <a:cubicBezTo>
                  <a:pt x="217275" y="120267"/>
                  <a:pt x="214615" y="120267"/>
                  <a:pt x="212619" y="121501"/>
                </a:cubicBezTo>
                <a:lnTo>
                  <a:pt x="79004" y="204056"/>
                </a:lnTo>
                <a:cubicBezTo>
                  <a:pt x="70174" y="209545"/>
                  <a:pt x="61515" y="195916"/>
                  <a:pt x="70429" y="190376"/>
                </a:cubicBezTo>
                <a:lnTo>
                  <a:pt x="213228" y="102113"/>
                </a:lnTo>
                <a:cubicBezTo>
                  <a:pt x="215175" y="101026"/>
                  <a:pt x="216714" y="101024"/>
                  <a:pt x="218664" y="102113"/>
                </a:cubicBezTo>
                <a:lnTo>
                  <a:pt x="361449" y="190368"/>
                </a:lnTo>
                <a:cubicBezTo>
                  <a:pt x="370380" y="195919"/>
                  <a:pt x="361721" y="209548"/>
                  <a:pt x="352873" y="204048"/>
                </a:cubicBezTo>
                <a:lnTo>
                  <a:pt x="299589" y="171126"/>
                </a:lnTo>
                <a:cubicBezTo>
                  <a:pt x="292544" y="166775"/>
                  <a:pt x="285758" y="177705"/>
                  <a:pt x="292796" y="182077"/>
                </a:cubicBezTo>
                <a:lnTo>
                  <a:pt x="319595" y="198726"/>
                </a:lnTo>
                <a:close/>
                <a:moveTo>
                  <a:pt x="419258" y="375744"/>
                </a:moveTo>
                <a:cubicBezTo>
                  <a:pt x="419258" y="381132"/>
                  <a:pt x="414875" y="385515"/>
                  <a:pt x="409487" y="385515"/>
                </a:cubicBezTo>
                <a:cubicBezTo>
                  <a:pt x="404098" y="385515"/>
                  <a:pt x="399715" y="381132"/>
                  <a:pt x="399715" y="375744"/>
                </a:cubicBezTo>
                <a:cubicBezTo>
                  <a:pt x="399715" y="370356"/>
                  <a:pt x="404098" y="365973"/>
                  <a:pt x="409487" y="365973"/>
                </a:cubicBezTo>
                <a:cubicBezTo>
                  <a:pt x="414875" y="365972"/>
                  <a:pt x="419258" y="370356"/>
                  <a:pt x="419258" y="375744"/>
                </a:cubicBezTo>
                <a:close/>
              </a:path>
            </a:pathLst>
          </a:custGeom>
          <a:solidFill>
            <a:srgbClr val="37617A"/>
          </a:solidFill>
          <a:ln w="837" cap="flat">
            <a:noFill/>
            <a:prstDash val="solid"/>
            <a:miter/>
          </a:ln>
        </p:spPr>
        <p:txBody>
          <a:bodyPr rtlCol="0" anchor="ctr"/>
          <a:lstStyle/>
          <a:p>
            <a:endParaRPr lang="en-ID"/>
          </a:p>
        </p:txBody>
      </p:sp>
      <p:sp>
        <p:nvSpPr>
          <p:cNvPr id="11" name="Rectangle 10">
            <a:extLst>
              <a:ext uri="{FF2B5EF4-FFF2-40B4-BE49-F238E27FC236}">
                <a16:creationId xmlns:a16="http://schemas.microsoft.com/office/drawing/2014/main" id="{A6D056D4-A86E-3FF0-E7BB-6EDFC4D2433F}"/>
              </a:ext>
            </a:extLst>
          </p:cNvPr>
          <p:cNvSpPr/>
          <p:nvPr/>
        </p:nvSpPr>
        <p:spPr>
          <a:xfrm>
            <a:off x="5530327" y="2365319"/>
            <a:ext cx="6096000" cy="338554"/>
          </a:xfrm>
          <a:prstGeom prst="rect">
            <a:avLst/>
          </a:prstGeom>
        </p:spPr>
        <p:txBody>
          <a:bodyPr>
            <a:spAutoFit/>
          </a:bodyPr>
          <a:lstStyle/>
          <a:p>
            <a:r>
              <a:rPr lang="en-US" sz="800" i="1" dirty="0"/>
              <a:t>SOURCE: https://</a:t>
            </a:r>
            <a:r>
              <a:rPr lang="en-US" sz="800" i="1" dirty="0" err="1"/>
              <a:t>carboncredits.com</a:t>
            </a:r>
            <a:r>
              <a:rPr lang="en-US" sz="800" i="1" dirty="0"/>
              <a:t>/global-carbon-market-value-soars-to-851-billion-in-2021/#:~:text=According%20to%20analysts%20at%20Refinitiv,world's%20most%20established%20carbon%20market.</a:t>
            </a:r>
          </a:p>
        </p:txBody>
      </p:sp>
    </p:spTree>
    <p:extLst>
      <p:ext uri="{BB962C8B-B14F-4D97-AF65-F5344CB8AC3E}">
        <p14:creationId xmlns:p14="http://schemas.microsoft.com/office/powerpoint/2010/main" val="3175957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Rounded Corners 103">
            <a:extLst>
              <a:ext uri="{FF2B5EF4-FFF2-40B4-BE49-F238E27FC236}">
                <a16:creationId xmlns:a16="http://schemas.microsoft.com/office/drawing/2014/main" id="{2C2ECEBB-92B7-AEA0-DB18-66C8F6054ED2}"/>
              </a:ext>
            </a:extLst>
          </p:cNvPr>
          <p:cNvSpPr/>
          <p:nvPr/>
        </p:nvSpPr>
        <p:spPr>
          <a:xfrm>
            <a:off x="1306169" y="5122544"/>
            <a:ext cx="10459338" cy="782049"/>
          </a:xfrm>
          <a:prstGeom prst="roundRect">
            <a:avLst>
              <a:gd name="adj" fmla="val 3168"/>
            </a:avLst>
          </a:prstGeom>
          <a:solidFill>
            <a:srgbClr val="37617A"/>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2" name="Title 1">
            <a:extLst>
              <a:ext uri="{FF2B5EF4-FFF2-40B4-BE49-F238E27FC236}">
                <a16:creationId xmlns:a16="http://schemas.microsoft.com/office/drawing/2014/main" id="{F1A260D2-3369-E926-8730-A72BD854B2DE}"/>
              </a:ext>
            </a:extLst>
          </p:cNvPr>
          <p:cNvSpPr>
            <a:spLocks noGrp="1"/>
          </p:cNvSpPr>
          <p:nvPr>
            <p:ph type="title"/>
          </p:nvPr>
        </p:nvSpPr>
        <p:spPr/>
        <p:txBody>
          <a:bodyPr/>
          <a:lstStyle/>
          <a:p>
            <a:r>
              <a:rPr lang="en-US" dirty="0"/>
              <a:t>Foundation for the Carbon Economy Services Platform</a:t>
            </a:r>
          </a:p>
        </p:txBody>
      </p:sp>
      <p:sp>
        <p:nvSpPr>
          <p:cNvPr id="4" name="Footer Placeholder 3">
            <a:extLst>
              <a:ext uri="{FF2B5EF4-FFF2-40B4-BE49-F238E27FC236}">
                <a16:creationId xmlns:a16="http://schemas.microsoft.com/office/drawing/2014/main" id="{0D0BAB31-73E3-622A-90A9-9E9F39792F73}"/>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tint val="75000"/>
                  </a:prstClr>
                </a:solidFill>
                <a:effectLst/>
                <a:uLnTx/>
                <a:uFillTx/>
                <a:latin typeface="Proxima Nova Rg" panose="02000506030000020004" pitchFamily="50" charset="0"/>
                <a:ea typeface="+mn-ea"/>
                <a:cs typeface="+mn-cs"/>
              </a:rPr>
              <a:t>NZTWORK.com - This presentation is not an intent to sell or market securities, it is an informational presentation about a utility cryptocurrency platform</a:t>
            </a:r>
            <a:endParaRPr kumimoji="0" lang="en-US" sz="800" b="0" i="0" u="none" strike="noStrike" kern="1200" cap="none" spc="0" normalizeH="0" baseline="0" noProof="0" dirty="0">
              <a:ln>
                <a:noFill/>
              </a:ln>
              <a:solidFill>
                <a:prstClr val="black">
                  <a:tint val="75000"/>
                </a:prstClr>
              </a:solidFill>
              <a:effectLst/>
              <a:uLnTx/>
              <a:uFillTx/>
              <a:latin typeface="Proxima Nova Rg" panose="02000506030000020004" pitchFamily="50" charset="0"/>
              <a:ea typeface="+mn-ea"/>
              <a:cs typeface="+mn-cs"/>
            </a:endParaRPr>
          </a:p>
        </p:txBody>
      </p:sp>
      <p:sp>
        <p:nvSpPr>
          <p:cNvPr id="5" name="Slide Number Placeholder 4">
            <a:extLst>
              <a:ext uri="{FF2B5EF4-FFF2-40B4-BE49-F238E27FC236}">
                <a16:creationId xmlns:a16="http://schemas.microsoft.com/office/drawing/2014/main" id="{CE944B57-E8EA-2044-DEBD-6BBB6A29136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A4098E9-92C9-477D-BEAF-BDB50A38DDA1}" type="slidenum">
              <a:rPr kumimoji="0" lang="en-US" sz="1200" b="0" i="0" u="none" strike="noStrike" kern="1200" cap="none" spc="0" normalizeH="0" baseline="0" noProof="0" smtClean="0">
                <a:ln>
                  <a:noFill/>
                </a:ln>
                <a:solidFill>
                  <a:prstClr val="black">
                    <a:tint val="75000"/>
                  </a:prstClr>
                </a:solidFill>
                <a:effectLst/>
                <a:uLnTx/>
                <a:uFillTx/>
                <a:latin typeface="Proxima Nova Rg"/>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Proxima Nova Rg"/>
              <a:ea typeface="+mn-ea"/>
              <a:cs typeface="+mn-cs"/>
            </a:endParaRPr>
          </a:p>
        </p:txBody>
      </p:sp>
      <p:sp>
        <p:nvSpPr>
          <p:cNvPr id="6" name="TextBox 5">
            <a:extLst>
              <a:ext uri="{FF2B5EF4-FFF2-40B4-BE49-F238E27FC236}">
                <a16:creationId xmlns:a16="http://schemas.microsoft.com/office/drawing/2014/main" id="{D4AC9CD4-629E-A938-9FEC-424F224B23CD}"/>
              </a:ext>
            </a:extLst>
          </p:cNvPr>
          <p:cNvSpPr txBox="1"/>
          <p:nvPr/>
        </p:nvSpPr>
        <p:spPr>
          <a:xfrm>
            <a:off x="609600" y="979596"/>
            <a:ext cx="10972799" cy="64633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lumMod val="75000"/>
                    <a:lumOff val="25000"/>
                  </a:prstClr>
                </a:solidFill>
                <a:effectLst/>
                <a:uLnTx/>
                <a:uFillTx/>
                <a:latin typeface="Proxima Nova Rg"/>
                <a:ea typeface="+mn-ea"/>
                <a:cs typeface="+mn-cs"/>
              </a:rPr>
              <a:t>NZTwork</a:t>
            </a:r>
            <a:r>
              <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 </a:t>
            </a:r>
            <a:r>
              <a:rPr lang="en-US" sz="1400" dirty="0">
                <a:solidFill>
                  <a:prstClr val="black">
                    <a:lumMod val="75000"/>
                    <a:lumOff val="25000"/>
                  </a:prstClr>
                </a:solidFill>
                <a:latin typeface="Proxima Nova Rg"/>
              </a:rPr>
              <a:t>creates</a:t>
            </a:r>
            <a:r>
              <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 a </a:t>
            </a:r>
            <a:r>
              <a:rPr kumimoji="0" lang="en-US" sz="1400" b="1" i="0" u="none" strike="noStrike" kern="1200" cap="none" spc="0" normalizeH="0" baseline="0" noProof="0" dirty="0">
                <a:ln>
                  <a:noFill/>
                </a:ln>
                <a:solidFill>
                  <a:srgbClr val="37617A"/>
                </a:solidFill>
                <a:effectLst/>
                <a:uLnTx/>
                <a:uFillTx/>
                <a:latin typeface="Proxima Nova Rg"/>
                <a:ea typeface="+mn-ea"/>
                <a:cs typeface="+mn-cs"/>
              </a:rPr>
              <a:t>platform</a:t>
            </a:r>
            <a:r>
              <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 enabling entire </a:t>
            </a:r>
            <a:r>
              <a:rPr kumimoji="0" lang="en-US" sz="1400" b="1" i="0" u="none" strike="noStrike" kern="1200" cap="none" spc="0" normalizeH="0" baseline="0" noProof="0" dirty="0">
                <a:ln>
                  <a:noFill/>
                </a:ln>
                <a:solidFill>
                  <a:srgbClr val="37617A"/>
                </a:solidFill>
                <a:effectLst/>
                <a:uLnTx/>
                <a:uFillTx/>
                <a:latin typeface="Proxima Nova Rg"/>
                <a:ea typeface="+mn-ea"/>
                <a:cs typeface="+mn-cs"/>
              </a:rPr>
              <a:t>ecosystems</a:t>
            </a:r>
            <a:r>
              <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 of consumer participants and business service providers to build applications convertible to Carbon Credits (as $CCT) or used for an anonymous, but </a:t>
            </a:r>
            <a:r>
              <a:rPr kumimoji="0" lang="en-US" sz="1400" b="1" i="0" u="none" strike="noStrike" kern="1200" cap="none" spc="0" normalizeH="0" baseline="0" noProof="0" dirty="0">
                <a:ln>
                  <a:noFill/>
                </a:ln>
                <a:solidFill>
                  <a:srgbClr val="37617A"/>
                </a:solidFill>
                <a:effectLst/>
                <a:uLnTx/>
                <a:uFillTx/>
                <a:latin typeface="Proxima Nova Rg"/>
                <a:ea typeface="+mn-ea"/>
                <a:cs typeface="+mn-cs"/>
              </a:rPr>
              <a:t>contextual management of civilization</a:t>
            </a:r>
            <a:r>
              <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 NZTwork provides access</a:t>
            </a:r>
            <a:r>
              <a:rPr lang="en-US" sz="1400" dirty="0">
                <a:solidFill>
                  <a:prstClr val="black">
                    <a:lumMod val="75000"/>
                    <a:lumOff val="25000"/>
                  </a:prstClr>
                </a:solidFill>
                <a:latin typeface="Proxima Nova Rg"/>
              </a:rPr>
              <a:t>s to 3-Dimensional Data to populate digital twins of the Earth, metaverses and enables a foundation to improve society in real-time.</a:t>
            </a:r>
            <a:endPar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sp>
        <p:nvSpPr>
          <p:cNvPr id="18" name="TextBox 17">
            <a:extLst>
              <a:ext uri="{FF2B5EF4-FFF2-40B4-BE49-F238E27FC236}">
                <a16:creationId xmlns:a16="http://schemas.microsoft.com/office/drawing/2014/main" id="{CDF83AE4-4CD5-396C-DAF8-285310B862E7}"/>
              </a:ext>
            </a:extLst>
          </p:cNvPr>
          <p:cNvSpPr txBox="1"/>
          <p:nvPr/>
        </p:nvSpPr>
        <p:spPr>
          <a:xfrm>
            <a:off x="2156725" y="5563655"/>
            <a:ext cx="9625033" cy="184666"/>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D32E"/>
                </a:solidFill>
                <a:effectLst/>
                <a:uLnTx/>
                <a:uFillTx/>
                <a:latin typeface="Proxima Nova Rg"/>
                <a:ea typeface="+mn-ea"/>
                <a:cs typeface="+mn-cs"/>
              </a:rPr>
              <a:t>NZTwork distributed database stores geographically organized IoT device data operated by NZTwork participants in Edge Nodes</a:t>
            </a:r>
          </a:p>
        </p:txBody>
      </p:sp>
      <p:sp>
        <p:nvSpPr>
          <p:cNvPr id="24" name="Oval 23">
            <a:extLst>
              <a:ext uri="{FF2B5EF4-FFF2-40B4-BE49-F238E27FC236}">
                <a16:creationId xmlns:a16="http://schemas.microsoft.com/office/drawing/2014/main" id="{C2A88328-8DEB-4FB6-9D28-1FB5AE44664C}"/>
              </a:ext>
            </a:extLst>
          </p:cNvPr>
          <p:cNvSpPr/>
          <p:nvPr/>
        </p:nvSpPr>
        <p:spPr>
          <a:xfrm>
            <a:off x="1221943" y="5047197"/>
            <a:ext cx="200952" cy="20095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1</a:t>
            </a:r>
          </a:p>
        </p:txBody>
      </p:sp>
      <p:sp>
        <p:nvSpPr>
          <p:cNvPr id="117" name="Rectangle: Rounded Corners 103">
            <a:extLst>
              <a:ext uri="{FF2B5EF4-FFF2-40B4-BE49-F238E27FC236}">
                <a16:creationId xmlns:a16="http://schemas.microsoft.com/office/drawing/2014/main" id="{9519EB1D-A75A-1B49-07C6-5A73A8DC3B73}"/>
              </a:ext>
            </a:extLst>
          </p:cNvPr>
          <p:cNvSpPr/>
          <p:nvPr/>
        </p:nvSpPr>
        <p:spPr>
          <a:xfrm>
            <a:off x="1308552" y="4038299"/>
            <a:ext cx="10459338" cy="782049"/>
          </a:xfrm>
          <a:prstGeom prst="roundRect">
            <a:avLst>
              <a:gd name="adj" fmla="val 3168"/>
            </a:avLst>
          </a:prstGeom>
          <a:solidFill>
            <a:srgbClr val="3F6F8D"/>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cxnSp>
        <p:nvCxnSpPr>
          <p:cNvPr id="97" name="Connector: Elbow 96">
            <a:extLst>
              <a:ext uri="{FF2B5EF4-FFF2-40B4-BE49-F238E27FC236}">
                <a16:creationId xmlns:a16="http://schemas.microsoft.com/office/drawing/2014/main" id="{2F0B7D85-BA6F-4A4C-BD49-6FF47AB049E7}"/>
              </a:ext>
            </a:extLst>
          </p:cNvPr>
          <p:cNvCxnSpPr>
            <a:cxnSpLocks/>
          </p:cNvCxnSpPr>
          <p:nvPr/>
        </p:nvCxnSpPr>
        <p:spPr>
          <a:xfrm rot="16200000" flipH="1">
            <a:off x="4756768" y="2245960"/>
            <a:ext cx="287396" cy="3275510"/>
          </a:xfrm>
          <a:prstGeom prst="bentConnector3">
            <a:avLst>
              <a:gd name="adj1" fmla="val 50000"/>
            </a:avLst>
          </a:prstGeom>
          <a:ln>
            <a:solidFill>
              <a:srgbClr val="37617A"/>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57445AC-2905-4182-A038-C1AABB1B136E}"/>
              </a:ext>
            </a:extLst>
          </p:cNvPr>
          <p:cNvCxnSpPr>
            <a:cxnSpLocks/>
            <a:stCxn id="117" idx="0"/>
            <a:endCxn id="148" idx="2"/>
          </p:cNvCxnSpPr>
          <p:nvPr/>
        </p:nvCxnSpPr>
        <p:spPr>
          <a:xfrm rot="5400000" flipH="1" flipV="1">
            <a:off x="6720537" y="3565975"/>
            <a:ext cx="290008" cy="654640"/>
          </a:xfrm>
          <a:prstGeom prst="bentConnector3">
            <a:avLst>
              <a:gd name="adj1" fmla="val 50000"/>
            </a:avLst>
          </a:prstGeom>
          <a:ln>
            <a:solidFill>
              <a:srgbClr val="37617A"/>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B592DB59-4891-4A3B-93F1-C90F15D7C588}"/>
              </a:ext>
            </a:extLst>
          </p:cNvPr>
          <p:cNvSpPr txBox="1"/>
          <p:nvPr/>
        </p:nvSpPr>
        <p:spPr>
          <a:xfrm>
            <a:off x="2156725" y="5248149"/>
            <a:ext cx="3466813"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bg1"/>
                </a:solidFill>
                <a:effectLst/>
                <a:uLnTx/>
                <a:uFillTx/>
                <a:latin typeface="Proxima Nova Rg"/>
                <a:ea typeface="+mn-ea"/>
                <a:cs typeface="+mn-cs"/>
              </a:rPr>
              <a:t>NZTwork Database </a:t>
            </a:r>
            <a:r>
              <a:rPr lang="en-US" sz="1100" b="1" dirty="0">
                <a:solidFill>
                  <a:schemeClr val="bg1"/>
                </a:solidFill>
                <a:latin typeface="Proxima Nova Rg"/>
              </a:rPr>
              <a:t>L</a:t>
            </a:r>
            <a:r>
              <a:rPr kumimoji="0" lang="en-US" sz="1100" b="1" i="0" u="none" strike="noStrike" kern="1200" cap="none" spc="0" normalizeH="0" baseline="0" noProof="0" dirty="0" err="1">
                <a:ln>
                  <a:noFill/>
                </a:ln>
                <a:solidFill>
                  <a:schemeClr val="bg1"/>
                </a:solidFill>
                <a:effectLst/>
                <a:uLnTx/>
                <a:uFillTx/>
                <a:latin typeface="Proxima Nova Rg"/>
                <a:ea typeface="+mn-ea"/>
                <a:cs typeface="+mn-cs"/>
              </a:rPr>
              <a:t>ayer</a:t>
            </a:r>
            <a:endParaRPr kumimoji="0" lang="en-US" sz="1100" b="1" i="0" u="none" strike="noStrike" kern="1200" cap="none" spc="0" normalizeH="0" baseline="0" noProof="0" dirty="0">
              <a:ln>
                <a:noFill/>
              </a:ln>
              <a:solidFill>
                <a:schemeClr val="bg1"/>
              </a:solidFill>
              <a:effectLst/>
              <a:uLnTx/>
              <a:uFillTx/>
              <a:latin typeface="Proxima Nova Rg"/>
              <a:ea typeface="+mn-ea"/>
              <a:cs typeface="+mn-cs"/>
            </a:endParaRPr>
          </a:p>
        </p:txBody>
      </p:sp>
      <p:sp>
        <p:nvSpPr>
          <p:cNvPr id="116" name="Oval 115">
            <a:extLst>
              <a:ext uri="{FF2B5EF4-FFF2-40B4-BE49-F238E27FC236}">
                <a16:creationId xmlns:a16="http://schemas.microsoft.com/office/drawing/2014/main" id="{6B8973B2-C7BF-CCD4-2EF0-C606FDBD04D9}"/>
              </a:ext>
            </a:extLst>
          </p:cNvPr>
          <p:cNvSpPr/>
          <p:nvPr/>
        </p:nvSpPr>
        <p:spPr>
          <a:xfrm>
            <a:off x="1440719" y="4107814"/>
            <a:ext cx="626763" cy="635016"/>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grpSp>
        <p:nvGrpSpPr>
          <p:cNvPr id="106" name="Group 105">
            <a:extLst>
              <a:ext uri="{FF2B5EF4-FFF2-40B4-BE49-F238E27FC236}">
                <a16:creationId xmlns:a16="http://schemas.microsoft.com/office/drawing/2014/main" id="{E6E38FDC-80A9-7101-F31F-F9F93B650AA2}"/>
              </a:ext>
            </a:extLst>
          </p:cNvPr>
          <p:cNvGrpSpPr/>
          <p:nvPr/>
        </p:nvGrpSpPr>
        <p:grpSpPr>
          <a:xfrm>
            <a:off x="1536799" y="4200182"/>
            <a:ext cx="446998" cy="446997"/>
            <a:chOff x="4814039" y="2413831"/>
            <a:chExt cx="277588" cy="257078"/>
          </a:xfrm>
          <a:solidFill>
            <a:srgbClr val="37617A"/>
          </a:solidFill>
        </p:grpSpPr>
        <p:sp>
          <p:nvSpPr>
            <p:cNvPr id="110" name="Freeform: Shape 100">
              <a:extLst>
                <a:ext uri="{FF2B5EF4-FFF2-40B4-BE49-F238E27FC236}">
                  <a16:creationId xmlns:a16="http://schemas.microsoft.com/office/drawing/2014/main" id="{684D53AB-2780-A04B-428B-C56AE7E57AC2}"/>
                </a:ext>
              </a:extLst>
            </p:cNvPr>
            <p:cNvSpPr/>
            <p:nvPr/>
          </p:nvSpPr>
          <p:spPr>
            <a:xfrm>
              <a:off x="4908072" y="2568997"/>
              <a:ext cx="89522" cy="101912"/>
            </a:xfrm>
            <a:custGeom>
              <a:avLst/>
              <a:gdLst>
                <a:gd name="connsiteX0" fmla="*/ 87353 w 89522"/>
                <a:gd name="connsiteY0" fmla="*/ 23922 h 101912"/>
                <a:gd name="connsiteX1" fmla="*/ 46930 w 89522"/>
                <a:gd name="connsiteY1" fmla="*/ 581 h 101912"/>
                <a:gd name="connsiteX2" fmla="*/ 42592 w 89522"/>
                <a:gd name="connsiteY2" fmla="*/ 581 h 101912"/>
                <a:gd name="connsiteX3" fmla="*/ 2169 w 89522"/>
                <a:gd name="connsiteY3" fmla="*/ 23922 h 101912"/>
                <a:gd name="connsiteX4" fmla="*/ 0 w 89522"/>
                <a:gd name="connsiteY4" fmla="*/ 27675 h 101912"/>
                <a:gd name="connsiteX5" fmla="*/ 0 w 89522"/>
                <a:gd name="connsiteY5" fmla="*/ 74235 h 101912"/>
                <a:gd name="connsiteX6" fmla="*/ 2169 w 89522"/>
                <a:gd name="connsiteY6" fmla="*/ 77994 h 101912"/>
                <a:gd name="connsiteX7" fmla="*/ 42592 w 89522"/>
                <a:gd name="connsiteY7" fmla="*/ 101328 h 101912"/>
                <a:gd name="connsiteX8" fmla="*/ 46930 w 89522"/>
                <a:gd name="connsiteY8" fmla="*/ 101328 h 101912"/>
                <a:gd name="connsiteX9" fmla="*/ 87353 w 89522"/>
                <a:gd name="connsiteY9" fmla="*/ 77994 h 101912"/>
                <a:gd name="connsiteX10" fmla="*/ 89522 w 89522"/>
                <a:gd name="connsiteY10" fmla="*/ 74235 h 101912"/>
                <a:gd name="connsiteX11" fmla="*/ 89522 w 89522"/>
                <a:gd name="connsiteY11" fmla="*/ 27675 h 101912"/>
                <a:gd name="connsiteX12" fmla="*/ 87353 w 89522"/>
                <a:gd name="connsiteY12" fmla="*/ 23922 h 101912"/>
                <a:gd name="connsiteX13" fmla="*/ 44761 w 89522"/>
                <a:gd name="connsiteY13" fmla="*/ 9348 h 101912"/>
                <a:gd name="connsiteX14" fmla="*/ 76510 w 89522"/>
                <a:gd name="connsiteY14" fmla="*/ 27675 h 101912"/>
                <a:gd name="connsiteX15" fmla="*/ 44761 w 89522"/>
                <a:gd name="connsiteY15" fmla="*/ 46007 h 101912"/>
                <a:gd name="connsiteX16" fmla="*/ 13012 w 89522"/>
                <a:gd name="connsiteY16" fmla="*/ 27675 h 101912"/>
                <a:gd name="connsiteX17" fmla="*/ 8675 w 89522"/>
                <a:gd name="connsiteY17" fmla="*/ 35187 h 101912"/>
                <a:gd name="connsiteX18" fmla="*/ 40424 w 89522"/>
                <a:gd name="connsiteY18" fmla="*/ 53520 h 101912"/>
                <a:gd name="connsiteX19" fmla="*/ 40424 w 89522"/>
                <a:gd name="connsiteY19" fmla="*/ 90063 h 101912"/>
                <a:gd name="connsiteX20" fmla="*/ 8675 w 89522"/>
                <a:gd name="connsiteY20" fmla="*/ 71730 h 101912"/>
                <a:gd name="connsiteX21" fmla="*/ 80848 w 89522"/>
                <a:gd name="connsiteY21" fmla="*/ 71730 h 101912"/>
                <a:gd name="connsiteX22" fmla="*/ 49098 w 89522"/>
                <a:gd name="connsiteY22" fmla="*/ 90063 h 101912"/>
                <a:gd name="connsiteX23" fmla="*/ 49098 w 89522"/>
                <a:gd name="connsiteY23" fmla="*/ 53520 h 101912"/>
                <a:gd name="connsiteX24" fmla="*/ 80848 w 89522"/>
                <a:gd name="connsiteY24" fmla="*/ 35187 h 10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9522" h="101912">
                  <a:moveTo>
                    <a:pt x="87353" y="23922"/>
                  </a:moveTo>
                  <a:lnTo>
                    <a:pt x="46930" y="581"/>
                  </a:lnTo>
                  <a:cubicBezTo>
                    <a:pt x="45588" y="-194"/>
                    <a:pt x="43934" y="-194"/>
                    <a:pt x="42592" y="581"/>
                  </a:cubicBezTo>
                  <a:lnTo>
                    <a:pt x="2169" y="23922"/>
                  </a:lnTo>
                  <a:cubicBezTo>
                    <a:pt x="827" y="24695"/>
                    <a:pt x="0" y="26126"/>
                    <a:pt x="0" y="27675"/>
                  </a:cubicBezTo>
                  <a:lnTo>
                    <a:pt x="0" y="74235"/>
                  </a:lnTo>
                  <a:cubicBezTo>
                    <a:pt x="0" y="75785"/>
                    <a:pt x="827" y="77217"/>
                    <a:pt x="2169" y="77994"/>
                  </a:cubicBezTo>
                  <a:lnTo>
                    <a:pt x="42592" y="101328"/>
                  </a:lnTo>
                  <a:cubicBezTo>
                    <a:pt x="43934" y="102107"/>
                    <a:pt x="45589" y="102107"/>
                    <a:pt x="46930" y="101328"/>
                  </a:cubicBezTo>
                  <a:lnTo>
                    <a:pt x="87353" y="77994"/>
                  </a:lnTo>
                  <a:cubicBezTo>
                    <a:pt x="88695" y="77217"/>
                    <a:pt x="89522" y="75785"/>
                    <a:pt x="89522" y="74235"/>
                  </a:cubicBezTo>
                  <a:lnTo>
                    <a:pt x="89522" y="27675"/>
                  </a:lnTo>
                  <a:cubicBezTo>
                    <a:pt x="89522" y="26126"/>
                    <a:pt x="88695" y="24695"/>
                    <a:pt x="87353" y="23922"/>
                  </a:cubicBezTo>
                  <a:close/>
                  <a:moveTo>
                    <a:pt x="44761" y="9348"/>
                  </a:moveTo>
                  <a:lnTo>
                    <a:pt x="76510" y="27675"/>
                  </a:lnTo>
                  <a:lnTo>
                    <a:pt x="44761" y="46007"/>
                  </a:lnTo>
                  <a:lnTo>
                    <a:pt x="13012" y="27675"/>
                  </a:lnTo>
                  <a:close/>
                  <a:moveTo>
                    <a:pt x="8675" y="35187"/>
                  </a:moveTo>
                  <a:lnTo>
                    <a:pt x="40424" y="53520"/>
                  </a:lnTo>
                  <a:lnTo>
                    <a:pt x="40424" y="90063"/>
                  </a:lnTo>
                  <a:lnTo>
                    <a:pt x="8675" y="71730"/>
                  </a:lnTo>
                  <a:close/>
                  <a:moveTo>
                    <a:pt x="80848" y="71730"/>
                  </a:moveTo>
                  <a:lnTo>
                    <a:pt x="49098" y="90063"/>
                  </a:lnTo>
                  <a:lnTo>
                    <a:pt x="49098" y="53520"/>
                  </a:lnTo>
                  <a:lnTo>
                    <a:pt x="80848" y="35187"/>
                  </a:lnTo>
                  <a:close/>
                </a:path>
              </a:pathLst>
            </a:custGeom>
            <a:solidFill>
              <a:srgbClr val="018E89"/>
            </a:solidFill>
            <a:ln w="5755" cap="flat">
              <a:noFill/>
              <a:prstDash val="solid"/>
              <a:miter/>
            </a:ln>
          </p:spPr>
          <p:txBody>
            <a:bodyPr rtlCol="0" anchor="ctr"/>
            <a:lstStyle/>
            <a:p>
              <a:endParaRPr lang="en-US" dirty="0"/>
            </a:p>
          </p:txBody>
        </p:sp>
        <p:sp>
          <p:nvSpPr>
            <p:cNvPr id="113" name="Freeform: Shape 101">
              <a:extLst>
                <a:ext uri="{FF2B5EF4-FFF2-40B4-BE49-F238E27FC236}">
                  <a16:creationId xmlns:a16="http://schemas.microsoft.com/office/drawing/2014/main" id="{37736F6C-10AD-CB3B-DB3A-1F2BBA047A09}"/>
                </a:ext>
              </a:extLst>
            </p:cNvPr>
            <p:cNvSpPr/>
            <p:nvPr/>
          </p:nvSpPr>
          <p:spPr>
            <a:xfrm>
              <a:off x="4887525" y="2413831"/>
              <a:ext cx="130615" cy="101940"/>
            </a:xfrm>
            <a:custGeom>
              <a:avLst/>
              <a:gdLst>
                <a:gd name="connsiteX0" fmla="*/ 4349 w 130615"/>
                <a:gd name="connsiteY0" fmla="*/ 90485 h 101940"/>
                <a:gd name="connsiteX1" fmla="*/ 6512 w 130615"/>
                <a:gd name="connsiteY1" fmla="*/ 89907 h 101940"/>
                <a:gd name="connsiteX2" fmla="*/ 24931 w 130615"/>
                <a:gd name="connsiteY2" fmla="*/ 79277 h 101940"/>
                <a:gd name="connsiteX3" fmla="*/ 63139 w 130615"/>
                <a:gd name="connsiteY3" fmla="*/ 101357 h 101940"/>
                <a:gd name="connsiteX4" fmla="*/ 67477 w 130615"/>
                <a:gd name="connsiteY4" fmla="*/ 101357 h 101940"/>
                <a:gd name="connsiteX5" fmla="*/ 105686 w 130615"/>
                <a:gd name="connsiteY5" fmla="*/ 79300 h 101940"/>
                <a:gd name="connsiteX6" fmla="*/ 124105 w 130615"/>
                <a:gd name="connsiteY6" fmla="*/ 89930 h 101940"/>
                <a:gd name="connsiteX7" fmla="*/ 126268 w 130615"/>
                <a:gd name="connsiteY7" fmla="*/ 90508 h 101940"/>
                <a:gd name="connsiteX8" fmla="*/ 130615 w 130615"/>
                <a:gd name="connsiteY8" fmla="*/ 86181 h 101940"/>
                <a:gd name="connsiteX9" fmla="*/ 128442 w 130615"/>
                <a:gd name="connsiteY9" fmla="*/ 82412 h 101940"/>
                <a:gd name="connsiteX10" fmla="*/ 110069 w 130615"/>
                <a:gd name="connsiteY10" fmla="*/ 71788 h 101940"/>
                <a:gd name="connsiteX11" fmla="*/ 110069 w 130615"/>
                <a:gd name="connsiteY11" fmla="*/ 27675 h 101940"/>
                <a:gd name="connsiteX12" fmla="*/ 107901 w 130615"/>
                <a:gd name="connsiteY12" fmla="*/ 23916 h 101940"/>
                <a:gd name="connsiteX13" fmla="*/ 67477 w 130615"/>
                <a:gd name="connsiteY13" fmla="*/ 581 h 101940"/>
                <a:gd name="connsiteX14" fmla="*/ 63139 w 130615"/>
                <a:gd name="connsiteY14" fmla="*/ 581 h 101940"/>
                <a:gd name="connsiteX15" fmla="*/ 22716 w 130615"/>
                <a:gd name="connsiteY15" fmla="*/ 23916 h 101940"/>
                <a:gd name="connsiteX16" fmla="*/ 20547 w 130615"/>
                <a:gd name="connsiteY16" fmla="*/ 27675 h 101940"/>
                <a:gd name="connsiteX17" fmla="*/ 20547 w 130615"/>
                <a:gd name="connsiteY17" fmla="*/ 71788 h 101940"/>
                <a:gd name="connsiteX18" fmla="*/ 2174 w 130615"/>
                <a:gd name="connsiteY18" fmla="*/ 82394 h 101940"/>
                <a:gd name="connsiteX19" fmla="*/ 579 w 130615"/>
                <a:gd name="connsiteY19" fmla="*/ 88317 h 101940"/>
                <a:gd name="connsiteX20" fmla="*/ 4349 w 130615"/>
                <a:gd name="connsiteY20" fmla="*/ 90491 h 101940"/>
                <a:gd name="connsiteX21" fmla="*/ 88782 w 130615"/>
                <a:gd name="connsiteY21" fmla="*/ 59482 h 101940"/>
                <a:gd name="connsiteX22" fmla="*/ 82854 w 130615"/>
                <a:gd name="connsiteY22" fmla="*/ 61072 h 101940"/>
                <a:gd name="connsiteX23" fmla="*/ 84444 w 130615"/>
                <a:gd name="connsiteY23" fmla="*/ 67000 h 101940"/>
                <a:gd name="connsiteX24" fmla="*/ 97028 w 130615"/>
                <a:gd name="connsiteY24" fmla="*/ 74269 h 101940"/>
                <a:gd name="connsiteX25" fmla="*/ 69645 w 130615"/>
                <a:gd name="connsiteY25" fmla="*/ 90063 h 101940"/>
                <a:gd name="connsiteX26" fmla="*/ 69645 w 130615"/>
                <a:gd name="connsiteY26" fmla="*/ 53514 h 101940"/>
                <a:gd name="connsiteX27" fmla="*/ 92130 w 130615"/>
                <a:gd name="connsiteY27" fmla="*/ 40536 h 101940"/>
                <a:gd name="connsiteX28" fmla="*/ 101383 w 130615"/>
                <a:gd name="connsiteY28" fmla="*/ 35181 h 101940"/>
                <a:gd name="connsiteX29" fmla="*/ 101383 w 130615"/>
                <a:gd name="connsiteY29" fmla="*/ 66774 h 101940"/>
                <a:gd name="connsiteX30" fmla="*/ 65308 w 130615"/>
                <a:gd name="connsiteY30" fmla="*/ 9342 h 101940"/>
                <a:gd name="connsiteX31" fmla="*/ 97057 w 130615"/>
                <a:gd name="connsiteY31" fmla="*/ 27675 h 101940"/>
                <a:gd name="connsiteX32" fmla="*/ 65308 w 130615"/>
                <a:gd name="connsiteY32" fmla="*/ 46001 h 101940"/>
                <a:gd name="connsiteX33" fmla="*/ 33559 w 130615"/>
                <a:gd name="connsiteY33" fmla="*/ 27675 h 101940"/>
                <a:gd name="connsiteX34" fmla="*/ 29222 w 130615"/>
                <a:gd name="connsiteY34" fmla="*/ 35181 h 101940"/>
                <a:gd name="connsiteX35" fmla="*/ 38475 w 130615"/>
                <a:gd name="connsiteY35" fmla="*/ 40536 h 101940"/>
                <a:gd name="connsiteX36" fmla="*/ 60959 w 130615"/>
                <a:gd name="connsiteY36" fmla="*/ 53514 h 101940"/>
                <a:gd name="connsiteX37" fmla="*/ 60959 w 130615"/>
                <a:gd name="connsiteY37" fmla="*/ 90063 h 101940"/>
                <a:gd name="connsiteX38" fmla="*/ 33594 w 130615"/>
                <a:gd name="connsiteY38" fmla="*/ 74263 h 101940"/>
                <a:gd name="connsiteX39" fmla="*/ 46178 w 130615"/>
                <a:gd name="connsiteY39" fmla="*/ 66994 h 101940"/>
                <a:gd name="connsiteX40" fmla="*/ 47768 w 130615"/>
                <a:gd name="connsiteY40" fmla="*/ 61066 h 101940"/>
                <a:gd name="connsiteX41" fmla="*/ 41840 w 130615"/>
                <a:gd name="connsiteY41" fmla="*/ 59476 h 101940"/>
                <a:gd name="connsiteX42" fmla="*/ 29222 w 130615"/>
                <a:gd name="connsiteY42" fmla="*/ 66774 h 101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0615" h="101940">
                  <a:moveTo>
                    <a:pt x="4349" y="90485"/>
                  </a:moveTo>
                  <a:cubicBezTo>
                    <a:pt x="5108" y="90488"/>
                    <a:pt x="5855" y="90288"/>
                    <a:pt x="6512" y="89907"/>
                  </a:cubicBezTo>
                  <a:lnTo>
                    <a:pt x="24931" y="79277"/>
                  </a:lnTo>
                  <a:lnTo>
                    <a:pt x="63139" y="101357"/>
                  </a:lnTo>
                  <a:cubicBezTo>
                    <a:pt x="64481" y="102135"/>
                    <a:pt x="66136" y="102135"/>
                    <a:pt x="67477" y="101357"/>
                  </a:cubicBezTo>
                  <a:lnTo>
                    <a:pt x="105686" y="79300"/>
                  </a:lnTo>
                  <a:lnTo>
                    <a:pt x="124105" y="89930"/>
                  </a:lnTo>
                  <a:cubicBezTo>
                    <a:pt x="124761" y="90311"/>
                    <a:pt x="125508" y="90511"/>
                    <a:pt x="126268" y="90508"/>
                  </a:cubicBezTo>
                  <a:cubicBezTo>
                    <a:pt x="128663" y="90514"/>
                    <a:pt x="130610" y="88577"/>
                    <a:pt x="130615" y="86181"/>
                  </a:cubicBezTo>
                  <a:cubicBezTo>
                    <a:pt x="130619" y="84626"/>
                    <a:pt x="129790" y="83188"/>
                    <a:pt x="128442" y="82412"/>
                  </a:cubicBezTo>
                  <a:lnTo>
                    <a:pt x="110069" y="71788"/>
                  </a:lnTo>
                  <a:lnTo>
                    <a:pt x="110069" y="27675"/>
                  </a:lnTo>
                  <a:cubicBezTo>
                    <a:pt x="110069" y="26125"/>
                    <a:pt x="109242" y="24692"/>
                    <a:pt x="107901" y="23916"/>
                  </a:cubicBezTo>
                  <a:lnTo>
                    <a:pt x="67477" y="581"/>
                  </a:lnTo>
                  <a:cubicBezTo>
                    <a:pt x="66135" y="-194"/>
                    <a:pt x="64481" y="-194"/>
                    <a:pt x="63139" y="581"/>
                  </a:cubicBezTo>
                  <a:lnTo>
                    <a:pt x="22716" y="23916"/>
                  </a:lnTo>
                  <a:cubicBezTo>
                    <a:pt x="21374" y="24692"/>
                    <a:pt x="20547" y="26125"/>
                    <a:pt x="20547" y="27675"/>
                  </a:cubicBezTo>
                  <a:lnTo>
                    <a:pt x="20547" y="71788"/>
                  </a:lnTo>
                  <a:lnTo>
                    <a:pt x="2174" y="82394"/>
                  </a:lnTo>
                  <a:cubicBezTo>
                    <a:pt x="98" y="83589"/>
                    <a:pt x="-616" y="86241"/>
                    <a:pt x="579" y="88317"/>
                  </a:cubicBezTo>
                  <a:cubicBezTo>
                    <a:pt x="1355" y="89665"/>
                    <a:pt x="2793" y="90495"/>
                    <a:pt x="4349" y="90491"/>
                  </a:cubicBezTo>
                  <a:close/>
                  <a:moveTo>
                    <a:pt x="88782" y="59482"/>
                  </a:moveTo>
                  <a:cubicBezTo>
                    <a:pt x="86706" y="58284"/>
                    <a:pt x="84052" y="58996"/>
                    <a:pt x="82854" y="61072"/>
                  </a:cubicBezTo>
                  <a:cubicBezTo>
                    <a:pt x="81656" y="63148"/>
                    <a:pt x="82368" y="65802"/>
                    <a:pt x="84444" y="67000"/>
                  </a:cubicBezTo>
                  <a:lnTo>
                    <a:pt x="97028" y="74269"/>
                  </a:lnTo>
                  <a:lnTo>
                    <a:pt x="69645" y="90063"/>
                  </a:lnTo>
                  <a:lnTo>
                    <a:pt x="69645" y="53514"/>
                  </a:lnTo>
                  <a:lnTo>
                    <a:pt x="92130" y="40536"/>
                  </a:lnTo>
                  <a:lnTo>
                    <a:pt x="101383" y="35181"/>
                  </a:lnTo>
                  <a:lnTo>
                    <a:pt x="101383" y="66774"/>
                  </a:lnTo>
                  <a:close/>
                  <a:moveTo>
                    <a:pt x="65308" y="9342"/>
                  </a:moveTo>
                  <a:lnTo>
                    <a:pt x="97057" y="27675"/>
                  </a:lnTo>
                  <a:lnTo>
                    <a:pt x="65308" y="46001"/>
                  </a:lnTo>
                  <a:lnTo>
                    <a:pt x="33559" y="27675"/>
                  </a:lnTo>
                  <a:close/>
                  <a:moveTo>
                    <a:pt x="29222" y="35181"/>
                  </a:moveTo>
                  <a:lnTo>
                    <a:pt x="38475" y="40536"/>
                  </a:lnTo>
                  <a:lnTo>
                    <a:pt x="60959" y="53514"/>
                  </a:lnTo>
                  <a:lnTo>
                    <a:pt x="60959" y="90063"/>
                  </a:lnTo>
                  <a:lnTo>
                    <a:pt x="33594" y="74263"/>
                  </a:lnTo>
                  <a:lnTo>
                    <a:pt x="46178" y="66994"/>
                  </a:lnTo>
                  <a:cubicBezTo>
                    <a:pt x="48254" y="65796"/>
                    <a:pt x="48966" y="63142"/>
                    <a:pt x="47768" y="61066"/>
                  </a:cubicBezTo>
                  <a:cubicBezTo>
                    <a:pt x="46570" y="58990"/>
                    <a:pt x="43917" y="58278"/>
                    <a:pt x="41840" y="59476"/>
                  </a:cubicBezTo>
                  <a:lnTo>
                    <a:pt x="29222" y="66774"/>
                  </a:lnTo>
                  <a:close/>
                </a:path>
              </a:pathLst>
            </a:custGeom>
            <a:grpFill/>
            <a:ln w="5755" cap="flat">
              <a:noFill/>
              <a:prstDash val="solid"/>
              <a:miter/>
            </a:ln>
          </p:spPr>
          <p:txBody>
            <a:bodyPr rtlCol="0" anchor="ctr"/>
            <a:lstStyle/>
            <a:p>
              <a:endParaRPr lang="en-US"/>
            </a:p>
          </p:txBody>
        </p:sp>
        <p:sp>
          <p:nvSpPr>
            <p:cNvPr id="114" name="Freeform: Shape 102">
              <a:extLst>
                <a:ext uri="{FF2B5EF4-FFF2-40B4-BE49-F238E27FC236}">
                  <a16:creationId xmlns:a16="http://schemas.microsoft.com/office/drawing/2014/main" id="{85040838-9C4E-CDDE-AB22-87EA1140A047}"/>
                </a:ext>
              </a:extLst>
            </p:cNvPr>
            <p:cNvSpPr/>
            <p:nvPr/>
          </p:nvSpPr>
          <p:spPr>
            <a:xfrm>
              <a:off x="4814039" y="2492712"/>
              <a:ext cx="108183" cy="101917"/>
            </a:xfrm>
            <a:custGeom>
              <a:avLst/>
              <a:gdLst>
                <a:gd name="connsiteX0" fmla="*/ 101672 w 108183"/>
                <a:gd name="connsiteY0" fmla="*/ 88698 h 101917"/>
                <a:gd name="connsiteX1" fmla="*/ 103835 w 108183"/>
                <a:gd name="connsiteY1" fmla="*/ 89276 h 101917"/>
                <a:gd name="connsiteX2" fmla="*/ 108183 w 108183"/>
                <a:gd name="connsiteY2" fmla="*/ 84949 h 101917"/>
                <a:gd name="connsiteX3" fmla="*/ 106010 w 108183"/>
                <a:gd name="connsiteY3" fmla="*/ 81180 h 101917"/>
                <a:gd name="connsiteX4" fmla="*/ 89522 w 108183"/>
                <a:gd name="connsiteY4" fmla="*/ 71673 h 101917"/>
                <a:gd name="connsiteX5" fmla="*/ 89522 w 108183"/>
                <a:gd name="connsiteY5" fmla="*/ 27681 h 101917"/>
                <a:gd name="connsiteX6" fmla="*/ 87354 w 108183"/>
                <a:gd name="connsiteY6" fmla="*/ 23922 h 101917"/>
                <a:gd name="connsiteX7" fmla="*/ 46930 w 108183"/>
                <a:gd name="connsiteY7" fmla="*/ 581 h 101917"/>
                <a:gd name="connsiteX8" fmla="*/ 42593 w 108183"/>
                <a:gd name="connsiteY8" fmla="*/ 581 h 101917"/>
                <a:gd name="connsiteX9" fmla="*/ 2169 w 108183"/>
                <a:gd name="connsiteY9" fmla="*/ 23893 h 101917"/>
                <a:gd name="connsiteX10" fmla="*/ 0 w 108183"/>
                <a:gd name="connsiteY10" fmla="*/ 27681 h 101917"/>
                <a:gd name="connsiteX11" fmla="*/ 0 w 108183"/>
                <a:gd name="connsiteY11" fmla="*/ 74240 h 101917"/>
                <a:gd name="connsiteX12" fmla="*/ 2169 w 108183"/>
                <a:gd name="connsiteY12" fmla="*/ 77994 h 101917"/>
                <a:gd name="connsiteX13" fmla="*/ 42593 w 108183"/>
                <a:gd name="connsiteY13" fmla="*/ 101334 h 101917"/>
                <a:gd name="connsiteX14" fmla="*/ 46930 w 108183"/>
                <a:gd name="connsiteY14" fmla="*/ 101334 h 101917"/>
                <a:gd name="connsiteX15" fmla="*/ 85214 w 108183"/>
                <a:gd name="connsiteY15" fmla="*/ 79231 h 101917"/>
                <a:gd name="connsiteX16" fmla="*/ 44761 w 108183"/>
                <a:gd name="connsiteY16" fmla="*/ 9319 h 101917"/>
                <a:gd name="connsiteX17" fmla="*/ 76510 w 108183"/>
                <a:gd name="connsiteY17" fmla="*/ 27652 h 101917"/>
                <a:gd name="connsiteX18" fmla="*/ 44761 w 108183"/>
                <a:gd name="connsiteY18" fmla="*/ 45978 h 101917"/>
                <a:gd name="connsiteX19" fmla="*/ 13012 w 108183"/>
                <a:gd name="connsiteY19" fmla="*/ 27681 h 101917"/>
                <a:gd name="connsiteX20" fmla="*/ 8675 w 108183"/>
                <a:gd name="connsiteY20" fmla="*/ 35164 h 101917"/>
                <a:gd name="connsiteX21" fmla="*/ 17928 w 108183"/>
                <a:gd name="connsiteY21" fmla="*/ 40513 h 101917"/>
                <a:gd name="connsiteX22" fmla="*/ 40424 w 108183"/>
                <a:gd name="connsiteY22" fmla="*/ 53496 h 101917"/>
                <a:gd name="connsiteX23" fmla="*/ 40424 w 108183"/>
                <a:gd name="connsiteY23" fmla="*/ 90034 h 101917"/>
                <a:gd name="connsiteX24" fmla="*/ 8675 w 108183"/>
                <a:gd name="connsiteY24" fmla="*/ 71702 h 101917"/>
                <a:gd name="connsiteX25" fmla="*/ 49098 w 108183"/>
                <a:gd name="connsiteY25" fmla="*/ 90034 h 101917"/>
                <a:gd name="connsiteX26" fmla="*/ 49098 w 108183"/>
                <a:gd name="connsiteY26" fmla="*/ 53496 h 101917"/>
                <a:gd name="connsiteX27" fmla="*/ 71583 w 108183"/>
                <a:gd name="connsiteY27" fmla="*/ 40513 h 101917"/>
                <a:gd name="connsiteX28" fmla="*/ 80836 w 108183"/>
                <a:gd name="connsiteY28" fmla="*/ 35164 h 101917"/>
                <a:gd name="connsiteX29" fmla="*/ 80836 w 108183"/>
                <a:gd name="connsiteY29" fmla="*/ 66664 h 101917"/>
                <a:gd name="connsiteX30" fmla="*/ 66037 w 108183"/>
                <a:gd name="connsiteY30" fmla="*/ 58123 h 101917"/>
                <a:gd name="connsiteX31" fmla="*/ 60109 w 108183"/>
                <a:gd name="connsiteY31" fmla="*/ 59713 h 101917"/>
                <a:gd name="connsiteX32" fmla="*/ 61700 w 108183"/>
                <a:gd name="connsiteY32" fmla="*/ 65641 h 101917"/>
                <a:gd name="connsiteX33" fmla="*/ 76528 w 108183"/>
                <a:gd name="connsiteY33" fmla="*/ 74200 h 10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8183" h="101917">
                  <a:moveTo>
                    <a:pt x="101672" y="88698"/>
                  </a:moveTo>
                  <a:cubicBezTo>
                    <a:pt x="102329" y="89080"/>
                    <a:pt x="103076" y="89279"/>
                    <a:pt x="103835" y="89276"/>
                  </a:cubicBezTo>
                  <a:cubicBezTo>
                    <a:pt x="106231" y="89282"/>
                    <a:pt x="108177" y="87345"/>
                    <a:pt x="108183" y="84949"/>
                  </a:cubicBezTo>
                  <a:cubicBezTo>
                    <a:pt x="108187" y="83394"/>
                    <a:pt x="107358" y="81956"/>
                    <a:pt x="106010" y="81180"/>
                  </a:cubicBezTo>
                  <a:lnTo>
                    <a:pt x="89522" y="71673"/>
                  </a:lnTo>
                  <a:lnTo>
                    <a:pt x="89522" y="27681"/>
                  </a:lnTo>
                  <a:cubicBezTo>
                    <a:pt x="89522" y="26130"/>
                    <a:pt x="88695" y="24698"/>
                    <a:pt x="87354" y="23922"/>
                  </a:cubicBezTo>
                  <a:lnTo>
                    <a:pt x="46930" y="581"/>
                  </a:lnTo>
                  <a:cubicBezTo>
                    <a:pt x="45588" y="-194"/>
                    <a:pt x="43934" y="-194"/>
                    <a:pt x="42593" y="581"/>
                  </a:cubicBezTo>
                  <a:lnTo>
                    <a:pt x="2169" y="23893"/>
                  </a:lnTo>
                  <a:cubicBezTo>
                    <a:pt x="818" y="24674"/>
                    <a:pt x="-10" y="26120"/>
                    <a:pt x="0" y="27681"/>
                  </a:cubicBezTo>
                  <a:lnTo>
                    <a:pt x="0" y="74240"/>
                  </a:lnTo>
                  <a:cubicBezTo>
                    <a:pt x="0" y="75789"/>
                    <a:pt x="827" y="77220"/>
                    <a:pt x="2169" y="77994"/>
                  </a:cubicBezTo>
                  <a:lnTo>
                    <a:pt x="42593" y="101334"/>
                  </a:lnTo>
                  <a:cubicBezTo>
                    <a:pt x="43933" y="102112"/>
                    <a:pt x="45589" y="102112"/>
                    <a:pt x="46930" y="101334"/>
                  </a:cubicBezTo>
                  <a:lnTo>
                    <a:pt x="85214" y="79231"/>
                  </a:lnTo>
                  <a:close/>
                  <a:moveTo>
                    <a:pt x="44761" y="9319"/>
                  </a:moveTo>
                  <a:lnTo>
                    <a:pt x="76510" y="27652"/>
                  </a:lnTo>
                  <a:lnTo>
                    <a:pt x="44761" y="45978"/>
                  </a:lnTo>
                  <a:lnTo>
                    <a:pt x="13012" y="27681"/>
                  </a:lnTo>
                  <a:close/>
                  <a:moveTo>
                    <a:pt x="8675" y="35164"/>
                  </a:moveTo>
                  <a:lnTo>
                    <a:pt x="17928" y="40513"/>
                  </a:lnTo>
                  <a:lnTo>
                    <a:pt x="40424" y="53496"/>
                  </a:lnTo>
                  <a:lnTo>
                    <a:pt x="40424" y="90034"/>
                  </a:lnTo>
                  <a:lnTo>
                    <a:pt x="8675" y="71702"/>
                  </a:lnTo>
                  <a:close/>
                  <a:moveTo>
                    <a:pt x="49098" y="90034"/>
                  </a:moveTo>
                  <a:lnTo>
                    <a:pt x="49098" y="53496"/>
                  </a:lnTo>
                  <a:lnTo>
                    <a:pt x="71583" y="40513"/>
                  </a:lnTo>
                  <a:lnTo>
                    <a:pt x="80836" y="35164"/>
                  </a:lnTo>
                  <a:lnTo>
                    <a:pt x="80836" y="66664"/>
                  </a:lnTo>
                  <a:lnTo>
                    <a:pt x="66037" y="58123"/>
                  </a:lnTo>
                  <a:cubicBezTo>
                    <a:pt x="63961" y="56925"/>
                    <a:pt x="61307" y="57637"/>
                    <a:pt x="60109" y="59713"/>
                  </a:cubicBezTo>
                  <a:cubicBezTo>
                    <a:pt x="58912" y="61789"/>
                    <a:pt x="59624" y="64443"/>
                    <a:pt x="61700" y="65641"/>
                  </a:cubicBezTo>
                  <a:lnTo>
                    <a:pt x="76528" y="74200"/>
                  </a:lnTo>
                  <a:close/>
                </a:path>
              </a:pathLst>
            </a:custGeom>
            <a:grpFill/>
            <a:ln w="5755" cap="flat">
              <a:noFill/>
              <a:prstDash val="solid"/>
              <a:miter/>
            </a:ln>
          </p:spPr>
          <p:txBody>
            <a:bodyPr rtlCol="0" anchor="ctr"/>
            <a:lstStyle/>
            <a:p>
              <a:endParaRPr lang="en-US"/>
            </a:p>
          </p:txBody>
        </p:sp>
        <p:sp>
          <p:nvSpPr>
            <p:cNvPr id="115" name="Freeform: Shape 103">
              <a:extLst>
                <a:ext uri="{FF2B5EF4-FFF2-40B4-BE49-F238E27FC236}">
                  <a16:creationId xmlns:a16="http://schemas.microsoft.com/office/drawing/2014/main" id="{B2231BFA-8F28-7AD3-6211-4CE9EEB87856}"/>
                </a:ext>
              </a:extLst>
            </p:cNvPr>
            <p:cNvSpPr/>
            <p:nvPr/>
          </p:nvSpPr>
          <p:spPr>
            <a:xfrm>
              <a:off x="4983472" y="2492683"/>
              <a:ext cx="108155" cy="101929"/>
            </a:xfrm>
            <a:custGeom>
              <a:avLst/>
              <a:gdLst>
                <a:gd name="connsiteX0" fmla="*/ 105986 w 108155"/>
                <a:gd name="connsiteY0" fmla="*/ 23922 h 101929"/>
                <a:gd name="connsiteX1" fmla="*/ 65563 w 108155"/>
                <a:gd name="connsiteY1" fmla="*/ 581 h 101929"/>
                <a:gd name="connsiteX2" fmla="*/ 61225 w 108155"/>
                <a:gd name="connsiteY2" fmla="*/ 581 h 101929"/>
                <a:gd name="connsiteX3" fmla="*/ 20830 w 108155"/>
                <a:gd name="connsiteY3" fmla="*/ 23922 h 101929"/>
                <a:gd name="connsiteX4" fmla="*/ 18662 w 108155"/>
                <a:gd name="connsiteY4" fmla="*/ 27681 h 101929"/>
                <a:gd name="connsiteX5" fmla="*/ 18662 w 108155"/>
                <a:gd name="connsiteY5" fmla="*/ 71702 h 101929"/>
                <a:gd name="connsiteX6" fmla="*/ 2174 w 108155"/>
                <a:gd name="connsiteY6" fmla="*/ 81221 h 101929"/>
                <a:gd name="connsiteX7" fmla="*/ 579 w 108155"/>
                <a:gd name="connsiteY7" fmla="*/ 87144 h 101929"/>
                <a:gd name="connsiteX8" fmla="*/ 4349 w 108155"/>
                <a:gd name="connsiteY8" fmla="*/ 89317 h 101929"/>
                <a:gd name="connsiteX9" fmla="*/ 6512 w 108155"/>
                <a:gd name="connsiteY9" fmla="*/ 88739 h 101929"/>
                <a:gd name="connsiteX10" fmla="*/ 22970 w 108155"/>
                <a:gd name="connsiteY10" fmla="*/ 79243 h 101929"/>
                <a:gd name="connsiteX11" fmla="*/ 61254 w 108155"/>
                <a:gd name="connsiteY11" fmla="*/ 101346 h 101929"/>
                <a:gd name="connsiteX12" fmla="*/ 65592 w 108155"/>
                <a:gd name="connsiteY12" fmla="*/ 101346 h 101929"/>
                <a:gd name="connsiteX13" fmla="*/ 106015 w 108155"/>
                <a:gd name="connsiteY13" fmla="*/ 78005 h 101929"/>
                <a:gd name="connsiteX14" fmla="*/ 108155 w 108155"/>
                <a:gd name="connsiteY14" fmla="*/ 74240 h 101929"/>
                <a:gd name="connsiteX15" fmla="*/ 108155 w 108155"/>
                <a:gd name="connsiteY15" fmla="*/ 27710 h 101929"/>
                <a:gd name="connsiteX16" fmla="*/ 105986 w 108155"/>
                <a:gd name="connsiteY16" fmla="*/ 23922 h 101929"/>
                <a:gd name="connsiteX17" fmla="*/ 63394 w 108155"/>
                <a:gd name="connsiteY17" fmla="*/ 9348 h 101929"/>
                <a:gd name="connsiteX18" fmla="*/ 95143 w 108155"/>
                <a:gd name="connsiteY18" fmla="*/ 27681 h 101929"/>
                <a:gd name="connsiteX19" fmla="*/ 63394 w 108155"/>
                <a:gd name="connsiteY19" fmla="*/ 46007 h 101929"/>
                <a:gd name="connsiteX20" fmla="*/ 31645 w 108155"/>
                <a:gd name="connsiteY20" fmla="*/ 27710 h 101929"/>
                <a:gd name="connsiteX21" fmla="*/ 48011 w 108155"/>
                <a:gd name="connsiteY21" fmla="*/ 59736 h 101929"/>
                <a:gd name="connsiteX22" fmla="*/ 42095 w 108155"/>
                <a:gd name="connsiteY22" fmla="*/ 58148 h 101929"/>
                <a:gd name="connsiteX23" fmla="*/ 42089 w 108155"/>
                <a:gd name="connsiteY23" fmla="*/ 58152 h 101929"/>
                <a:gd name="connsiteX24" fmla="*/ 27308 w 108155"/>
                <a:gd name="connsiteY24" fmla="*/ 66693 h 101929"/>
                <a:gd name="connsiteX25" fmla="*/ 27308 w 108155"/>
                <a:gd name="connsiteY25" fmla="*/ 35193 h 101929"/>
                <a:gd name="connsiteX26" fmla="*/ 36560 w 108155"/>
                <a:gd name="connsiteY26" fmla="*/ 40542 h 101929"/>
                <a:gd name="connsiteX27" fmla="*/ 59045 w 108155"/>
                <a:gd name="connsiteY27" fmla="*/ 53525 h 101929"/>
                <a:gd name="connsiteX28" fmla="*/ 59045 w 108155"/>
                <a:gd name="connsiteY28" fmla="*/ 90063 h 101929"/>
                <a:gd name="connsiteX29" fmla="*/ 31604 w 108155"/>
                <a:gd name="connsiteY29" fmla="*/ 74223 h 101929"/>
                <a:gd name="connsiteX30" fmla="*/ 46432 w 108155"/>
                <a:gd name="connsiteY30" fmla="*/ 65664 h 101929"/>
                <a:gd name="connsiteX31" fmla="*/ 48012 w 108155"/>
                <a:gd name="connsiteY31" fmla="*/ 59737 h 101929"/>
                <a:gd name="connsiteX32" fmla="*/ 48011 w 108155"/>
                <a:gd name="connsiteY32" fmla="*/ 59736 h 101929"/>
                <a:gd name="connsiteX33" fmla="*/ 67714 w 108155"/>
                <a:gd name="connsiteY33" fmla="*/ 90063 h 101929"/>
                <a:gd name="connsiteX34" fmla="*/ 67714 w 108155"/>
                <a:gd name="connsiteY34" fmla="*/ 53525 h 101929"/>
                <a:gd name="connsiteX35" fmla="*/ 90227 w 108155"/>
                <a:gd name="connsiteY35" fmla="*/ 40542 h 101929"/>
                <a:gd name="connsiteX36" fmla="*/ 99480 w 108155"/>
                <a:gd name="connsiteY36" fmla="*/ 35193 h 101929"/>
                <a:gd name="connsiteX37" fmla="*/ 99480 w 108155"/>
                <a:gd name="connsiteY37" fmla="*/ 71730 h 10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8155" h="101929">
                  <a:moveTo>
                    <a:pt x="105986" y="23922"/>
                  </a:moveTo>
                  <a:lnTo>
                    <a:pt x="65563" y="581"/>
                  </a:lnTo>
                  <a:cubicBezTo>
                    <a:pt x="64220" y="-194"/>
                    <a:pt x="62568" y="-194"/>
                    <a:pt x="61225" y="581"/>
                  </a:cubicBezTo>
                  <a:lnTo>
                    <a:pt x="20830" y="23922"/>
                  </a:lnTo>
                  <a:cubicBezTo>
                    <a:pt x="19489" y="24698"/>
                    <a:pt x="18662" y="26130"/>
                    <a:pt x="18662" y="27681"/>
                  </a:cubicBezTo>
                  <a:lnTo>
                    <a:pt x="18662" y="71702"/>
                  </a:lnTo>
                  <a:lnTo>
                    <a:pt x="2174" y="81221"/>
                  </a:lnTo>
                  <a:cubicBezTo>
                    <a:pt x="98" y="82415"/>
                    <a:pt x="-616" y="85067"/>
                    <a:pt x="579" y="87144"/>
                  </a:cubicBezTo>
                  <a:cubicBezTo>
                    <a:pt x="1355" y="88492"/>
                    <a:pt x="2793" y="89321"/>
                    <a:pt x="4349" y="89317"/>
                  </a:cubicBezTo>
                  <a:cubicBezTo>
                    <a:pt x="5108" y="89320"/>
                    <a:pt x="5855" y="89120"/>
                    <a:pt x="6512" y="88739"/>
                  </a:cubicBezTo>
                  <a:lnTo>
                    <a:pt x="22970" y="79243"/>
                  </a:lnTo>
                  <a:lnTo>
                    <a:pt x="61254" y="101346"/>
                  </a:lnTo>
                  <a:cubicBezTo>
                    <a:pt x="62595" y="102124"/>
                    <a:pt x="64250" y="102124"/>
                    <a:pt x="65592" y="101346"/>
                  </a:cubicBezTo>
                  <a:lnTo>
                    <a:pt x="106015" y="78005"/>
                  </a:lnTo>
                  <a:cubicBezTo>
                    <a:pt x="107349" y="77222"/>
                    <a:pt x="108165" y="75787"/>
                    <a:pt x="108155" y="74240"/>
                  </a:cubicBezTo>
                  <a:lnTo>
                    <a:pt x="108155" y="27710"/>
                  </a:lnTo>
                  <a:cubicBezTo>
                    <a:pt x="108165" y="26149"/>
                    <a:pt x="107337" y="24703"/>
                    <a:pt x="105986" y="23922"/>
                  </a:cubicBezTo>
                  <a:close/>
                  <a:moveTo>
                    <a:pt x="63394" y="9348"/>
                  </a:moveTo>
                  <a:lnTo>
                    <a:pt x="95143" y="27681"/>
                  </a:lnTo>
                  <a:lnTo>
                    <a:pt x="63394" y="46007"/>
                  </a:lnTo>
                  <a:lnTo>
                    <a:pt x="31645" y="27710"/>
                  </a:lnTo>
                  <a:close/>
                  <a:moveTo>
                    <a:pt x="48011" y="59736"/>
                  </a:moveTo>
                  <a:cubicBezTo>
                    <a:pt x="46816" y="57664"/>
                    <a:pt x="44167" y="56954"/>
                    <a:pt x="42095" y="58148"/>
                  </a:cubicBezTo>
                  <a:cubicBezTo>
                    <a:pt x="42093" y="58149"/>
                    <a:pt x="42091" y="58151"/>
                    <a:pt x="42089" y="58152"/>
                  </a:cubicBezTo>
                  <a:lnTo>
                    <a:pt x="27308" y="66693"/>
                  </a:lnTo>
                  <a:lnTo>
                    <a:pt x="27308" y="35193"/>
                  </a:lnTo>
                  <a:lnTo>
                    <a:pt x="36560" y="40542"/>
                  </a:lnTo>
                  <a:lnTo>
                    <a:pt x="59045" y="53525"/>
                  </a:lnTo>
                  <a:lnTo>
                    <a:pt x="59045" y="90063"/>
                  </a:lnTo>
                  <a:lnTo>
                    <a:pt x="31604" y="74223"/>
                  </a:lnTo>
                  <a:lnTo>
                    <a:pt x="46432" y="65664"/>
                  </a:lnTo>
                  <a:cubicBezTo>
                    <a:pt x="48505" y="64463"/>
                    <a:pt x="49212" y="61810"/>
                    <a:pt x="48012" y="59737"/>
                  </a:cubicBezTo>
                  <a:cubicBezTo>
                    <a:pt x="48011" y="59737"/>
                    <a:pt x="48011" y="59736"/>
                    <a:pt x="48011" y="59736"/>
                  </a:cubicBezTo>
                  <a:close/>
                  <a:moveTo>
                    <a:pt x="67714" y="90063"/>
                  </a:moveTo>
                  <a:lnTo>
                    <a:pt x="67714" y="53525"/>
                  </a:lnTo>
                  <a:lnTo>
                    <a:pt x="90227" y="40542"/>
                  </a:lnTo>
                  <a:lnTo>
                    <a:pt x="99480" y="35193"/>
                  </a:lnTo>
                  <a:lnTo>
                    <a:pt x="99480" y="71730"/>
                  </a:lnTo>
                  <a:close/>
                </a:path>
              </a:pathLst>
            </a:custGeom>
            <a:grpFill/>
            <a:ln w="5755" cap="flat">
              <a:noFill/>
              <a:prstDash val="solid"/>
              <a:miter/>
            </a:ln>
          </p:spPr>
          <p:txBody>
            <a:bodyPr rtlCol="0" anchor="ctr"/>
            <a:lstStyle/>
            <a:p>
              <a:endParaRPr lang="en-US" dirty="0"/>
            </a:p>
          </p:txBody>
        </p:sp>
      </p:grpSp>
      <p:sp>
        <p:nvSpPr>
          <p:cNvPr id="118" name="TextBox 117">
            <a:extLst>
              <a:ext uri="{FF2B5EF4-FFF2-40B4-BE49-F238E27FC236}">
                <a16:creationId xmlns:a16="http://schemas.microsoft.com/office/drawing/2014/main" id="{9B696F1B-BF24-9D1F-4912-0A463835C6C2}"/>
              </a:ext>
            </a:extLst>
          </p:cNvPr>
          <p:cNvSpPr txBox="1"/>
          <p:nvPr/>
        </p:nvSpPr>
        <p:spPr>
          <a:xfrm>
            <a:off x="2148230" y="4152593"/>
            <a:ext cx="3466813"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bg1"/>
                </a:solidFill>
                <a:effectLst/>
                <a:uLnTx/>
                <a:uFillTx/>
                <a:latin typeface="Proxima Nova Rg"/>
                <a:ea typeface="+mn-ea"/>
                <a:cs typeface="+mn-cs"/>
              </a:rPr>
              <a:t>Distributed Data Exchange Layer</a:t>
            </a:r>
          </a:p>
        </p:txBody>
      </p:sp>
      <p:sp>
        <p:nvSpPr>
          <p:cNvPr id="119" name="TextBox 118">
            <a:extLst>
              <a:ext uri="{FF2B5EF4-FFF2-40B4-BE49-F238E27FC236}">
                <a16:creationId xmlns:a16="http://schemas.microsoft.com/office/drawing/2014/main" id="{A2BFFAF6-3BB4-562B-1CCF-36B0ABAD5A04}"/>
              </a:ext>
            </a:extLst>
          </p:cNvPr>
          <p:cNvSpPr txBox="1"/>
          <p:nvPr/>
        </p:nvSpPr>
        <p:spPr>
          <a:xfrm>
            <a:off x="2151168" y="4491400"/>
            <a:ext cx="9625033" cy="184666"/>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DB837"/>
                </a:solidFill>
                <a:effectLst/>
                <a:uLnTx/>
                <a:uFillTx/>
                <a:latin typeface="Proxima Nova Rg"/>
                <a:ea typeface="+mn-ea"/>
                <a:cs typeface="+mn-cs"/>
              </a:rPr>
              <a:t>NZTwork API provides access to distributed database records via smart smart contracts in exchange for $NZT token payments </a:t>
            </a:r>
          </a:p>
        </p:txBody>
      </p:sp>
      <p:sp>
        <p:nvSpPr>
          <p:cNvPr id="111" name="Oval 110">
            <a:extLst>
              <a:ext uri="{FF2B5EF4-FFF2-40B4-BE49-F238E27FC236}">
                <a16:creationId xmlns:a16="http://schemas.microsoft.com/office/drawing/2014/main" id="{948AB79F-1FE2-47FF-B1C0-EF728950DE9F}"/>
              </a:ext>
            </a:extLst>
          </p:cNvPr>
          <p:cNvSpPr/>
          <p:nvPr/>
        </p:nvSpPr>
        <p:spPr>
          <a:xfrm>
            <a:off x="1221943" y="3949891"/>
            <a:ext cx="200952" cy="20095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2</a:t>
            </a:r>
          </a:p>
        </p:txBody>
      </p:sp>
      <p:sp>
        <p:nvSpPr>
          <p:cNvPr id="120" name="Rectangle: Rounded Corners 103">
            <a:extLst>
              <a:ext uri="{FF2B5EF4-FFF2-40B4-BE49-F238E27FC236}">
                <a16:creationId xmlns:a16="http://schemas.microsoft.com/office/drawing/2014/main" id="{7D563519-AE09-3C7F-59E2-21D3CFAE1073}"/>
              </a:ext>
            </a:extLst>
          </p:cNvPr>
          <p:cNvSpPr/>
          <p:nvPr/>
        </p:nvSpPr>
        <p:spPr>
          <a:xfrm>
            <a:off x="1288316" y="2969108"/>
            <a:ext cx="3953156" cy="782049"/>
          </a:xfrm>
          <a:prstGeom prst="roundRect">
            <a:avLst>
              <a:gd name="adj" fmla="val 3168"/>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144" name="Oval 143">
            <a:extLst>
              <a:ext uri="{FF2B5EF4-FFF2-40B4-BE49-F238E27FC236}">
                <a16:creationId xmlns:a16="http://schemas.microsoft.com/office/drawing/2014/main" id="{81A3643D-F19B-2633-DC20-3ACDDDBFAA7B}"/>
              </a:ext>
            </a:extLst>
          </p:cNvPr>
          <p:cNvSpPr/>
          <p:nvPr/>
        </p:nvSpPr>
        <p:spPr>
          <a:xfrm>
            <a:off x="1414927" y="3045069"/>
            <a:ext cx="626763" cy="635016"/>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sp>
        <p:nvSpPr>
          <p:cNvPr id="145" name="Oval 144">
            <a:extLst>
              <a:ext uri="{FF2B5EF4-FFF2-40B4-BE49-F238E27FC236}">
                <a16:creationId xmlns:a16="http://schemas.microsoft.com/office/drawing/2014/main" id="{C02A6CA4-1065-51D7-5546-310DAE40D9E2}"/>
              </a:ext>
            </a:extLst>
          </p:cNvPr>
          <p:cNvSpPr/>
          <p:nvPr/>
        </p:nvSpPr>
        <p:spPr>
          <a:xfrm>
            <a:off x="1446919" y="5182133"/>
            <a:ext cx="626763" cy="635016"/>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sp>
        <p:nvSpPr>
          <p:cNvPr id="25" name="Can 5">
            <a:extLst>
              <a:ext uri="{FF2B5EF4-FFF2-40B4-BE49-F238E27FC236}">
                <a16:creationId xmlns:a16="http://schemas.microsoft.com/office/drawing/2014/main" id="{4F41D89C-CF10-A9AA-6048-E9A8F2FE863D}"/>
              </a:ext>
            </a:extLst>
          </p:cNvPr>
          <p:cNvSpPr/>
          <p:nvPr/>
        </p:nvSpPr>
        <p:spPr>
          <a:xfrm>
            <a:off x="1609837" y="5379828"/>
            <a:ext cx="300923" cy="239625"/>
          </a:xfrm>
          <a:prstGeom prst="can">
            <a:avLst>
              <a:gd name="adj" fmla="val 14069"/>
            </a:avLst>
          </a:prstGeom>
          <a:noFill/>
          <a:ln>
            <a:solidFill>
              <a:srgbClr val="376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121" name="Group 120">
            <a:extLst>
              <a:ext uri="{FF2B5EF4-FFF2-40B4-BE49-F238E27FC236}">
                <a16:creationId xmlns:a16="http://schemas.microsoft.com/office/drawing/2014/main" id="{55DE33E7-529C-1203-28C1-471C8113657F}"/>
              </a:ext>
            </a:extLst>
          </p:cNvPr>
          <p:cNvGrpSpPr/>
          <p:nvPr/>
        </p:nvGrpSpPr>
        <p:grpSpPr>
          <a:xfrm>
            <a:off x="1540607" y="3179604"/>
            <a:ext cx="375402" cy="362838"/>
            <a:chOff x="5628691" y="2818528"/>
            <a:chExt cx="418414" cy="418415"/>
          </a:xfrm>
        </p:grpSpPr>
        <p:sp>
          <p:nvSpPr>
            <p:cNvPr id="123" name="Freeform: Shape 90">
              <a:extLst>
                <a:ext uri="{FF2B5EF4-FFF2-40B4-BE49-F238E27FC236}">
                  <a16:creationId xmlns:a16="http://schemas.microsoft.com/office/drawing/2014/main" id="{FDA1F95A-A184-36D4-C81D-68570566EC0C}"/>
                </a:ext>
              </a:extLst>
            </p:cNvPr>
            <p:cNvSpPr/>
            <p:nvPr/>
          </p:nvSpPr>
          <p:spPr>
            <a:xfrm>
              <a:off x="5628691" y="3007490"/>
              <a:ext cx="418414" cy="229453"/>
            </a:xfrm>
            <a:custGeom>
              <a:avLst/>
              <a:gdLst>
                <a:gd name="connsiteX0" fmla="*/ 411666 w 418414"/>
                <a:gd name="connsiteY0" fmla="*/ 94481 h 229453"/>
                <a:gd name="connsiteX1" fmla="*/ 384672 w 418414"/>
                <a:gd name="connsiteY1" fmla="*/ 94481 h 229453"/>
                <a:gd name="connsiteX2" fmla="*/ 384672 w 418414"/>
                <a:gd name="connsiteY2" fmla="*/ 74235 h 229453"/>
                <a:gd name="connsiteX3" fmla="*/ 377923 w 418414"/>
                <a:gd name="connsiteY3" fmla="*/ 67486 h 229453"/>
                <a:gd name="connsiteX4" fmla="*/ 310437 w 418414"/>
                <a:gd name="connsiteY4" fmla="*/ 67486 h 229453"/>
                <a:gd name="connsiteX5" fmla="*/ 303688 w 418414"/>
                <a:gd name="connsiteY5" fmla="*/ 74235 h 229453"/>
                <a:gd name="connsiteX6" fmla="*/ 303688 w 418414"/>
                <a:gd name="connsiteY6" fmla="*/ 94481 h 229453"/>
                <a:gd name="connsiteX7" fmla="*/ 276019 w 418414"/>
                <a:gd name="connsiteY7" fmla="*/ 94481 h 229453"/>
                <a:gd name="connsiteX8" fmla="*/ 242951 w 418414"/>
                <a:gd name="connsiteY8" fmla="*/ 67486 h 229453"/>
                <a:gd name="connsiteX9" fmla="*/ 242060 w 418414"/>
                <a:gd name="connsiteY9" fmla="*/ 67486 h 229453"/>
                <a:gd name="connsiteX10" fmla="*/ 248565 w 418414"/>
                <a:gd name="connsiteY10" fmla="*/ 57728 h 229453"/>
                <a:gd name="connsiteX11" fmla="*/ 249699 w 418414"/>
                <a:gd name="connsiteY11" fmla="*/ 53989 h 229453"/>
                <a:gd name="connsiteX12" fmla="*/ 249699 w 418414"/>
                <a:gd name="connsiteY12" fmla="*/ 40492 h 229453"/>
                <a:gd name="connsiteX13" fmla="*/ 209207 w 418414"/>
                <a:gd name="connsiteY13" fmla="*/ 0 h 229453"/>
                <a:gd name="connsiteX14" fmla="*/ 168716 w 418414"/>
                <a:gd name="connsiteY14" fmla="*/ 40492 h 229453"/>
                <a:gd name="connsiteX15" fmla="*/ 168716 w 418414"/>
                <a:gd name="connsiteY15" fmla="*/ 53989 h 229453"/>
                <a:gd name="connsiteX16" fmla="*/ 169849 w 418414"/>
                <a:gd name="connsiteY16" fmla="*/ 57734 h 229453"/>
                <a:gd name="connsiteX17" fmla="*/ 176355 w 418414"/>
                <a:gd name="connsiteY17" fmla="*/ 67486 h 229453"/>
                <a:gd name="connsiteX18" fmla="*/ 175464 w 418414"/>
                <a:gd name="connsiteY18" fmla="*/ 67486 h 229453"/>
                <a:gd name="connsiteX19" fmla="*/ 142396 w 418414"/>
                <a:gd name="connsiteY19" fmla="*/ 94481 h 229453"/>
                <a:gd name="connsiteX20" fmla="*/ 134973 w 418414"/>
                <a:gd name="connsiteY20" fmla="*/ 94481 h 229453"/>
                <a:gd name="connsiteX21" fmla="*/ 134973 w 418414"/>
                <a:gd name="connsiteY21" fmla="*/ 60738 h 229453"/>
                <a:gd name="connsiteX22" fmla="*/ 128224 w 418414"/>
                <a:gd name="connsiteY22" fmla="*/ 53989 h 229453"/>
                <a:gd name="connsiteX23" fmla="*/ 128224 w 418414"/>
                <a:gd name="connsiteY23" fmla="*/ 40492 h 229453"/>
                <a:gd name="connsiteX24" fmla="*/ 114727 w 418414"/>
                <a:gd name="connsiteY24" fmla="*/ 40492 h 229453"/>
                <a:gd name="connsiteX25" fmla="*/ 114727 w 418414"/>
                <a:gd name="connsiteY25" fmla="*/ 53989 h 229453"/>
                <a:gd name="connsiteX26" fmla="*/ 101229 w 418414"/>
                <a:gd name="connsiteY26" fmla="*/ 53989 h 229453"/>
                <a:gd name="connsiteX27" fmla="*/ 94481 w 418414"/>
                <a:gd name="connsiteY27" fmla="*/ 60738 h 229453"/>
                <a:gd name="connsiteX28" fmla="*/ 94481 w 418414"/>
                <a:gd name="connsiteY28" fmla="*/ 94481 h 229453"/>
                <a:gd name="connsiteX29" fmla="*/ 80984 w 418414"/>
                <a:gd name="connsiteY29" fmla="*/ 94481 h 229453"/>
                <a:gd name="connsiteX30" fmla="*/ 80984 w 418414"/>
                <a:gd name="connsiteY30" fmla="*/ 60738 h 229453"/>
                <a:gd name="connsiteX31" fmla="*/ 74235 w 418414"/>
                <a:gd name="connsiteY31" fmla="*/ 53989 h 229453"/>
                <a:gd name="connsiteX32" fmla="*/ 74235 w 418414"/>
                <a:gd name="connsiteY32" fmla="*/ 40492 h 229453"/>
                <a:gd name="connsiteX33" fmla="*/ 60738 w 418414"/>
                <a:gd name="connsiteY33" fmla="*/ 40492 h 229453"/>
                <a:gd name="connsiteX34" fmla="*/ 60738 w 418414"/>
                <a:gd name="connsiteY34" fmla="*/ 53989 h 229453"/>
                <a:gd name="connsiteX35" fmla="*/ 47240 w 418414"/>
                <a:gd name="connsiteY35" fmla="*/ 53989 h 229453"/>
                <a:gd name="connsiteX36" fmla="*/ 40492 w 418414"/>
                <a:gd name="connsiteY36" fmla="*/ 60738 h 229453"/>
                <a:gd name="connsiteX37" fmla="*/ 40492 w 418414"/>
                <a:gd name="connsiteY37" fmla="*/ 94481 h 229453"/>
                <a:gd name="connsiteX38" fmla="*/ 6749 w 418414"/>
                <a:gd name="connsiteY38" fmla="*/ 94481 h 229453"/>
                <a:gd name="connsiteX39" fmla="*/ 0 w 418414"/>
                <a:gd name="connsiteY39" fmla="*/ 101229 h 229453"/>
                <a:gd name="connsiteX40" fmla="*/ 0 w 418414"/>
                <a:gd name="connsiteY40" fmla="*/ 128224 h 229453"/>
                <a:gd name="connsiteX41" fmla="*/ 6749 w 418414"/>
                <a:gd name="connsiteY41" fmla="*/ 134973 h 229453"/>
                <a:gd name="connsiteX42" fmla="*/ 13497 w 418414"/>
                <a:gd name="connsiteY42" fmla="*/ 134973 h 229453"/>
                <a:gd name="connsiteX43" fmla="*/ 13497 w 418414"/>
                <a:gd name="connsiteY43" fmla="*/ 222705 h 229453"/>
                <a:gd name="connsiteX44" fmla="*/ 26995 w 418414"/>
                <a:gd name="connsiteY44" fmla="*/ 222705 h 229453"/>
                <a:gd name="connsiteX45" fmla="*/ 26995 w 418414"/>
                <a:gd name="connsiteY45" fmla="*/ 134973 h 229453"/>
                <a:gd name="connsiteX46" fmla="*/ 141721 w 418414"/>
                <a:gd name="connsiteY46" fmla="*/ 134973 h 229453"/>
                <a:gd name="connsiteX47" fmla="*/ 141721 w 418414"/>
                <a:gd name="connsiteY47" fmla="*/ 190203 h 229453"/>
                <a:gd name="connsiteX48" fmla="*/ 129380 w 418414"/>
                <a:gd name="connsiteY48" fmla="*/ 215965 h 229453"/>
                <a:gd name="connsiteX49" fmla="*/ 148470 w 418414"/>
                <a:gd name="connsiteY49" fmla="*/ 229453 h 229453"/>
                <a:gd name="connsiteX50" fmla="*/ 269945 w 418414"/>
                <a:gd name="connsiteY50" fmla="*/ 229453 h 229453"/>
                <a:gd name="connsiteX51" fmla="*/ 290182 w 418414"/>
                <a:gd name="connsiteY51" fmla="*/ 209293 h 229453"/>
                <a:gd name="connsiteX52" fmla="*/ 276694 w 418414"/>
                <a:gd name="connsiteY52" fmla="*/ 190203 h 229453"/>
                <a:gd name="connsiteX53" fmla="*/ 276694 w 418414"/>
                <a:gd name="connsiteY53" fmla="*/ 134973 h 229453"/>
                <a:gd name="connsiteX54" fmla="*/ 391420 w 418414"/>
                <a:gd name="connsiteY54" fmla="*/ 134973 h 229453"/>
                <a:gd name="connsiteX55" fmla="*/ 391420 w 418414"/>
                <a:gd name="connsiteY55" fmla="*/ 222705 h 229453"/>
                <a:gd name="connsiteX56" fmla="*/ 404918 w 418414"/>
                <a:gd name="connsiteY56" fmla="*/ 222705 h 229453"/>
                <a:gd name="connsiteX57" fmla="*/ 404918 w 418414"/>
                <a:gd name="connsiteY57" fmla="*/ 134973 h 229453"/>
                <a:gd name="connsiteX58" fmla="*/ 411666 w 418414"/>
                <a:gd name="connsiteY58" fmla="*/ 134973 h 229453"/>
                <a:gd name="connsiteX59" fmla="*/ 418415 w 418414"/>
                <a:gd name="connsiteY59" fmla="*/ 128224 h 229453"/>
                <a:gd name="connsiteX60" fmla="*/ 418415 w 418414"/>
                <a:gd name="connsiteY60" fmla="*/ 101229 h 229453"/>
                <a:gd name="connsiteX61" fmla="*/ 411666 w 418414"/>
                <a:gd name="connsiteY61" fmla="*/ 94481 h 229453"/>
                <a:gd name="connsiteX62" fmla="*/ 317185 w 418414"/>
                <a:gd name="connsiteY62" fmla="*/ 80984 h 229453"/>
                <a:gd name="connsiteX63" fmla="*/ 371174 w 418414"/>
                <a:gd name="connsiteY63" fmla="*/ 80984 h 229453"/>
                <a:gd name="connsiteX64" fmla="*/ 371174 w 418414"/>
                <a:gd name="connsiteY64" fmla="*/ 94481 h 229453"/>
                <a:gd name="connsiteX65" fmla="*/ 317185 w 418414"/>
                <a:gd name="connsiteY65" fmla="*/ 94481 h 229453"/>
                <a:gd name="connsiteX66" fmla="*/ 182213 w 418414"/>
                <a:gd name="connsiteY66" fmla="*/ 51964 h 229453"/>
                <a:gd name="connsiteX67" fmla="*/ 182213 w 418414"/>
                <a:gd name="connsiteY67" fmla="*/ 40492 h 229453"/>
                <a:gd name="connsiteX68" fmla="*/ 209207 w 418414"/>
                <a:gd name="connsiteY68" fmla="*/ 13497 h 229453"/>
                <a:gd name="connsiteX69" fmla="*/ 236202 w 418414"/>
                <a:gd name="connsiteY69" fmla="*/ 40492 h 229453"/>
                <a:gd name="connsiteX70" fmla="*/ 236202 w 418414"/>
                <a:gd name="connsiteY70" fmla="*/ 51964 h 229453"/>
                <a:gd name="connsiteX71" fmla="*/ 225843 w 418414"/>
                <a:gd name="connsiteY71" fmla="*/ 67486 h 229453"/>
                <a:gd name="connsiteX72" fmla="*/ 192572 w 418414"/>
                <a:gd name="connsiteY72" fmla="*/ 67486 h 229453"/>
                <a:gd name="connsiteX73" fmla="*/ 175464 w 418414"/>
                <a:gd name="connsiteY73" fmla="*/ 80984 h 229453"/>
                <a:gd name="connsiteX74" fmla="*/ 242951 w 418414"/>
                <a:gd name="connsiteY74" fmla="*/ 80984 h 229453"/>
                <a:gd name="connsiteX75" fmla="*/ 263196 w 418414"/>
                <a:gd name="connsiteY75" fmla="*/ 101229 h 229453"/>
                <a:gd name="connsiteX76" fmla="*/ 263196 w 418414"/>
                <a:gd name="connsiteY76" fmla="*/ 188962 h 229453"/>
                <a:gd name="connsiteX77" fmla="*/ 155218 w 418414"/>
                <a:gd name="connsiteY77" fmla="*/ 188962 h 229453"/>
                <a:gd name="connsiteX78" fmla="*/ 155218 w 418414"/>
                <a:gd name="connsiteY78" fmla="*/ 101229 h 229453"/>
                <a:gd name="connsiteX79" fmla="*/ 175464 w 418414"/>
                <a:gd name="connsiteY79" fmla="*/ 80984 h 229453"/>
                <a:gd name="connsiteX80" fmla="*/ 107978 w 418414"/>
                <a:gd name="connsiteY80" fmla="*/ 67486 h 229453"/>
                <a:gd name="connsiteX81" fmla="*/ 121475 w 418414"/>
                <a:gd name="connsiteY81" fmla="*/ 67486 h 229453"/>
                <a:gd name="connsiteX82" fmla="*/ 121475 w 418414"/>
                <a:gd name="connsiteY82" fmla="*/ 94481 h 229453"/>
                <a:gd name="connsiteX83" fmla="*/ 107978 w 418414"/>
                <a:gd name="connsiteY83" fmla="*/ 94481 h 229453"/>
                <a:gd name="connsiteX84" fmla="*/ 53989 w 418414"/>
                <a:gd name="connsiteY84" fmla="*/ 67486 h 229453"/>
                <a:gd name="connsiteX85" fmla="*/ 67486 w 418414"/>
                <a:gd name="connsiteY85" fmla="*/ 67486 h 229453"/>
                <a:gd name="connsiteX86" fmla="*/ 67486 w 418414"/>
                <a:gd name="connsiteY86" fmla="*/ 94481 h 229453"/>
                <a:gd name="connsiteX87" fmla="*/ 53989 w 418414"/>
                <a:gd name="connsiteY87" fmla="*/ 94481 h 229453"/>
                <a:gd name="connsiteX88" fmla="*/ 13497 w 418414"/>
                <a:gd name="connsiteY88" fmla="*/ 121475 h 229453"/>
                <a:gd name="connsiteX89" fmla="*/ 13497 w 418414"/>
                <a:gd name="connsiteY89" fmla="*/ 107978 h 229453"/>
                <a:gd name="connsiteX90" fmla="*/ 141721 w 418414"/>
                <a:gd name="connsiteY90" fmla="*/ 107978 h 229453"/>
                <a:gd name="connsiteX91" fmla="*/ 141721 w 418414"/>
                <a:gd name="connsiteY91" fmla="*/ 121475 h 229453"/>
                <a:gd name="connsiteX92" fmla="*/ 269945 w 418414"/>
                <a:gd name="connsiteY92" fmla="*/ 215956 h 229453"/>
                <a:gd name="connsiteX93" fmla="*/ 148470 w 418414"/>
                <a:gd name="connsiteY93" fmla="*/ 215956 h 229453"/>
                <a:gd name="connsiteX94" fmla="*/ 141721 w 418414"/>
                <a:gd name="connsiteY94" fmla="*/ 209207 h 229453"/>
                <a:gd name="connsiteX95" fmla="*/ 148470 w 418414"/>
                <a:gd name="connsiteY95" fmla="*/ 202459 h 229453"/>
                <a:gd name="connsiteX96" fmla="*/ 269945 w 418414"/>
                <a:gd name="connsiteY96" fmla="*/ 202459 h 229453"/>
                <a:gd name="connsiteX97" fmla="*/ 276694 w 418414"/>
                <a:gd name="connsiteY97" fmla="*/ 209207 h 229453"/>
                <a:gd name="connsiteX98" fmla="*/ 269945 w 418414"/>
                <a:gd name="connsiteY98" fmla="*/ 215956 h 229453"/>
                <a:gd name="connsiteX99" fmla="*/ 404918 w 418414"/>
                <a:gd name="connsiteY99" fmla="*/ 121475 h 229453"/>
                <a:gd name="connsiteX100" fmla="*/ 276694 w 418414"/>
                <a:gd name="connsiteY100" fmla="*/ 121475 h 229453"/>
                <a:gd name="connsiteX101" fmla="*/ 276694 w 418414"/>
                <a:gd name="connsiteY101" fmla="*/ 107978 h 229453"/>
                <a:gd name="connsiteX102" fmla="*/ 404918 w 418414"/>
                <a:gd name="connsiteY102" fmla="*/ 107978 h 229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418414" h="229453">
                  <a:moveTo>
                    <a:pt x="411666" y="94481"/>
                  </a:moveTo>
                  <a:lnTo>
                    <a:pt x="384672" y="94481"/>
                  </a:lnTo>
                  <a:lnTo>
                    <a:pt x="384672" y="74235"/>
                  </a:lnTo>
                  <a:cubicBezTo>
                    <a:pt x="384672" y="70508"/>
                    <a:pt x="381650" y="67486"/>
                    <a:pt x="377923" y="67486"/>
                  </a:cubicBezTo>
                  <a:lnTo>
                    <a:pt x="310437" y="67486"/>
                  </a:lnTo>
                  <a:cubicBezTo>
                    <a:pt x="306710" y="67486"/>
                    <a:pt x="303688" y="70508"/>
                    <a:pt x="303688" y="74235"/>
                  </a:cubicBezTo>
                  <a:lnTo>
                    <a:pt x="303688" y="94481"/>
                  </a:lnTo>
                  <a:lnTo>
                    <a:pt x="276019" y="94481"/>
                  </a:lnTo>
                  <a:cubicBezTo>
                    <a:pt x="272790" y="78781"/>
                    <a:pt x="258979" y="67506"/>
                    <a:pt x="242951" y="67486"/>
                  </a:cubicBezTo>
                  <a:lnTo>
                    <a:pt x="242060" y="67486"/>
                  </a:lnTo>
                  <a:lnTo>
                    <a:pt x="248565" y="57728"/>
                  </a:lnTo>
                  <a:cubicBezTo>
                    <a:pt x="249302" y="56620"/>
                    <a:pt x="249696" y="55319"/>
                    <a:pt x="249699" y="53989"/>
                  </a:cubicBezTo>
                  <a:lnTo>
                    <a:pt x="249699" y="40492"/>
                  </a:lnTo>
                  <a:cubicBezTo>
                    <a:pt x="249699" y="18129"/>
                    <a:pt x="231570" y="0"/>
                    <a:pt x="209207" y="0"/>
                  </a:cubicBezTo>
                  <a:cubicBezTo>
                    <a:pt x="186844" y="0"/>
                    <a:pt x="168716" y="18129"/>
                    <a:pt x="168716" y="40492"/>
                  </a:cubicBezTo>
                  <a:lnTo>
                    <a:pt x="168716" y="53989"/>
                  </a:lnTo>
                  <a:cubicBezTo>
                    <a:pt x="168718" y="55322"/>
                    <a:pt x="169112" y="56624"/>
                    <a:pt x="169849" y="57734"/>
                  </a:cubicBezTo>
                  <a:lnTo>
                    <a:pt x="176355" y="67486"/>
                  </a:lnTo>
                  <a:lnTo>
                    <a:pt x="175464" y="67486"/>
                  </a:lnTo>
                  <a:cubicBezTo>
                    <a:pt x="159436" y="67506"/>
                    <a:pt x="145625" y="78781"/>
                    <a:pt x="142396" y="94481"/>
                  </a:cubicBezTo>
                  <a:lnTo>
                    <a:pt x="134973" y="94481"/>
                  </a:lnTo>
                  <a:lnTo>
                    <a:pt x="134973" y="60738"/>
                  </a:lnTo>
                  <a:cubicBezTo>
                    <a:pt x="134973" y="57010"/>
                    <a:pt x="131951" y="53989"/>
                    <a:pt x="128224" y="53989"/>
                  </a:cubicBezTo>
                  <a:lnTo>
                    <a:pt x="128224" y="40492"/>
                  </a:lnTo>
                  <a:lnTo>
                    <a:pt x="114727" y="40492"/>
                  </a:lnTo>
                  <a:lnTo>
                    <a:pt x="114727" y="53989"/>
                  </a:lnTo>
                  <a:lnTo>
                    <a:pt x="101229" y="53989"/>
                  </a:lnTo>
                  <a:cubicBezTo>
                    <a:pt x="97502" y="53989"/>
                    <a:pt x="94481" y="57010"/>
                    <a:pt x="94481" y="60738"/>
                  </a:cubicBezTo>
                  <a:lnTo>
                    <a:pt x="94481" y="94481"/>
                  </a:lnTo>
                  <a:lnTo>
                    <a:pt x="80984" y="94481"/>
                  </a:lnTo>
                  <a:lnTo>
                    <a:pt x="80984" y="60738"/>
                  </a:lnTo>
                  <a:cubicBezTo>
                    <a:pt x="80984" y="57010"/>
                    <a:pt x="77962" y="53989"/>
                    <a:pt x="74235" y="53989"/>
                  </a:cubicBezTo>
                  <a:lnTo>
                    <a:pt x="74235" y="40492"/>
                  </a:lnTo>
                  <a:lnTo>
                    <a:pt x="60738" y="40492"/>
                  </a:lnTo>
                  <a:lnTo>
                    <a:pt x="60738" y="53989"/>
                  </a:lnTo>
                  <a:lnTo>
                    <a:pt x="47240" y="53989"/>
                  </a:lnTo>
                  <a:cubicBezTo>
                    <a:pt x="43513" y="53989"/>
                    <a:pt x="40492" y="57010"/>
                    <a:pt x="40492" y="60738"/>
                  </a:cubicBezTo>
                  <a:lnTo>
                    <a:pt x="40492" y="94481"/>
                  </a:lnTo>
                  <a:lnTo>
                    <a:pt x="6749" y="94481"/>
                  </a:lnTo>
                  <a:cubicBezTo>
                    <a:pt x="3021" y="94481"/>
                    <a:pt x="0" y="97502"/>
                    <a:pt x="0" y="101229"/>
                  </a:cubicBezTo>
                  <a:lnTo>
                    <a:pt x="0" y="128224"/>
                  </a:lnTo>
                  <a:cubicBezTo>
                    <a:pt x="0" y="131951"/>
                    <a:pt x="3021" y="134973"/>
                    <a:pt x="6749" y="134973"/>
                  </a:cubicBezTo>
                  <a:lnTo>
                    <a:pt x="13497" y="134973"/>
                  </a:lnTo>
                  <a:lnTo>
                    <a:pt x="13497" y="222705"/>
                  </a:lnTo>
                  <a:lnTo>
                    <a:pt x="26995" y="222705"/>
                  </a:lnTo>
                  <a:lnTo>
                    <a:pt x="26995" y="134973"/>
                  </a:lnTo>
                  <a:lnTo>
                    <a:pt x="141721" y="134973"/>
                  </a:lnTo>
                  <a:lnTo>
                    <a:pt x="141721" y="190203"/>
                  </a:lnTo>
                  <a:cubicBezTo>
                    <a:pt x="131199" y="193910"/>
                    <a:pt x="125674" y="205443"/>
                    <a:pt x="129380" y="215965"/>
                  </a:cubicBezTo>
                  <a:cubicBezTo>
                    <a:pt x="132231" y="224060"/>
                    <a:pt x="139887" y="229469"/>
                    <a:pt x="148470" y="229453"/>
                  </a:cubicBezTo>
                  <a:lnTo>
                    <a:pt x="269945" y="229453"/>
                  </a:lnTo>
                  <a:cubicBezTo>
                    <a:pt x="281100" y="229474"/>
                    <a:pt x="290161" y="220449"/>
                    <a:pt x="290182" y="209293"/>
                  </a:cubicBezTo>
                  <a:cubicBezTo>
                    <a:pt x="290198" y="200710"/>
                    <a:pt x="284789" y="193055"/>
                    <a:pt x="276694" y="190203"/>
                  </a:cubicBezTo>
                  <a:lnTo>
                    <a:pt x="276694" y="134973"/>
                  </a:lnTo>
                  <a:lnTo>
                    <a:pt x="391420" y="134973"/>
                  </a:lnTo>
                  <a:lnTo>
                    <a:pt x="391420" y="222705"/>
                  </a:lnTo>
                  <a:lnTo>
                    <a:pt x="404918" y="222705"/>
                  </a:lnTo>
                  <a:lnTo>
                    <a:pt x="404918" y="134973"/>
                  </a:lnTo>
                  <a:lnTo>
                    <a:pt x="411666" y="134973"/>
                  </a:lnTo>
                  <a:cubicBezTo>
                    <a:pt x="415393" y="134973"/>
                    <a:pt x="418415" y="131951"/>
                    <a:pt x="418415" y="128224"/>
                  </a:cubicBezTo>
                  <a:lnTo>
                    <a:pt x="418415" y="101229"/>
                  </a:lnTo>
                  <a:cubicBezTo>
                    <a:pt x="418415" y="97502"/>
                    <a:pt x="415393" y="94481"/>
                    <a:pt x="411666" y="94481"/>
                  </a:cubicBezTo>
                  <a:close/>
                  <a:moveTo>
                    <a:pt x="317185" y="80984"/>
                  </a:moveTo>
                  <a:lnTo>
                    <a:pt x="371174" y="80984"/>
                  </a:lnTo>
                  <a:lnTo>
                    <a:pt x="371174" y="94481"/>
                  </a:lnTo>
                  <a:lnTo>
                    <a:pt x="317185" y="94481"/>
                  </a:lnTo>
                  <a:close/>
                  <a:moveTo>
                    <a:pt x="182213" y="51964"/>
                  </a:moveTo>
                  <a:lnTo>
                    <a:pt x="182213" y="40492"/>
                  </a:lnTo>
                  <a:cubicBezTo>
                    <a:pt x="182213" y="25583"/>
                    <a:pt x="194299" y="13497"/>
                    <a:pt x="209207" y="13497"/>
                  </a:cubicBezTo>
                  <a:cubicBezTo>
                    <a:pt x="224116" y="13497"/>
                    <a:pt x="236202" y="25583"/>
                    <a:pt x="236202" y="40492"/>
                  </a:cubicBezTo>
                  <a:lnTo>
                    <a:pt x="236202" y="51964"/>
                  </a:lnTo>
                  <a:lnTo>
                    <a:pt x="225843" y="67486"/>
                  </a:lnTo>
                  <a:lnTo>
                    <a:pt x="192572" y="67486"/>
                  </a:lnTo>
                  <a:close/>
                  <a:moveTo>
                    <a:pt x="175464" y="80984"/>
                  </a:moveTo>
                  <a:lnTo>
                    <a:pt x="242951" y="80984"/>
                  </a:lnTo>
                  <a:cubicBezTo>
                    <a:pt x="254132" y="80984"/>
                    <a:pt x="263196" y="90048"/>
                    <a:pt x="263196" y="101229"/>
                  </a:cubicBezTo>
                  <a:lnTo>
                    <a:pt x="263196" y="188962"/>
                  </a:lnTo>
                  <a:lnTo>
                    <a:pt x="155218" y="188962"/>
                  </a:lnTo>
                  <a:lnTo>
                    <a:pt x="155218" y="101229"/>
                  </a:lnTo>
                  <a:cubicBezTo>
                    <a:pt x="155218" y="90048"/>
                    <a:pt x="164282" y="80984"/>
                    <a:pt x="175464" y="80984"/>
                  </a:cubicBezTo>
                  <a:close/>
                  <a:moveTo>
                    <a:pt x="107978" y="67486"/>
                  </a:moveTo>
                  <a:lnTo>
                    <a:pt x="121475" y="67486"/>
                  </a:lnTo>
                  <a:lnTo>
                    <a:pt x="121475" y="94481"/>
                  </a:lnTo>
                  <a:lnTo>
                    <a:pt x="107978" y="94481"/>
                  </a:lnTo>
                  <a:close/>
                  <a:moveTo>
                    <a:pt x="53989" y="67486"/>
                  </a:moveTo>
                  <a:lnTo>
                    <a:pt x="67486" y="67486"/>
                  </a:lnTo>
                  <a:lnTo>
                    <a:pt x="67486" y="94481"/>
                  </a:lnTo>
                  <a:lnTo>
                    <a:pt x="53989" y="94481"/>
                  </a:lnTo>
                  <a:close/>
                  <a:moveTo>
                    <a:pt x="13497" y="121475"/>
                  </a:moveTo>
                  <a:lnTo>
                    <a:pt x="13497" y="107978"/>
                  </a:lnTo>
                  <a:lnTo>
                    <a:pt x="141721" y="107978"/>
                  </a:lnTo>
                  <a:lnTo>
                    <a:pt x="141721" y="121475"/>
                  </a:lnTo>
                  <a:close/>
                  <a:moveTo>
                    <a:pt x="269945" y="215956"/>
                  </a:moveTo>
                  <a:lnTo>
                    <a:pt x="148470" y="215956"/>
                  </a:lnTo>
                  <a:cubicBezTo>
                    <a:pt x="144742" y="215956"/>
                    <a:pt x="141721" y="212935"/>
                    <a:pt x="141721" y="209207"/>
                  </a:cubicBezTo>
                  <a:cubicBezTo>
                    <a:pt x="141721" y="205480"/>
                    <a:pt x="144742" y="202459"/>
                    <a:pt x="148470" y="202459"/>
                  </a:cubicBezTo>
                  <a:lnTo>
                    <a:pt x="269945" y="202459"/>
                  </a:lnTo>
                  <a:cubicBezTo>
                    <a:pt x="273672" y="202459"/>
                    <a:pt x="276694" y="205480"/>
                    <a:pt x="276694" y="209207"/>
                  </a:cubicBezTo>
                  <a:cubicBezTo>
                    <a:pt x="276694" y="212935"/>
                    <a:pt x="273672" y="215956"/>
                    <a:pt x="269945" y="215956"/>
                  </a:cubicBezTo>
                  <a:close/>
                  <a:moveTo>
                    <a:pt x="404918" y="121475"/>
                  </a:moveTo>
                  <a:lnTo>
                    <a:pt x="276694" y="121475"/>
                  </a:lnTo>
                  <a:lnTo>
                    <a:pt x="276694" y="107978"/>
                  </a:lnTo>
                  <a:lnTo>
                    <a:pt x="404918" y="107978"/>
                  </a:lnTo>
                  <a:close/>
                </a:path>
              </a:pathLst>
            </a:custGeom>
            <a:solidFill>
              <a:srgbClr val="37617A"/>
            </a:solidFill>
            <a:ln w="6697" cap="flat">
              <a:noFill/>
              <a:prstDash val="solid"/>
              <a:miter/>
            </a:ln>
          </p:spPr>
          <p:txBody>
            <a:bodyPr rtlCol="0" anchor="ctr"/>
            <a:lstStyle/>
            <a:p>
              <a:endParaRPr lang="en-ID"/>
            </a:p>
          </p:txBody>
        </p:sp>
        <p:sp>
          <p:nvSpPr>
            <p:cNvPr id="124" name="Freeform: Shape 91">
              <a:extLst>
                <a:ext uri="{FF2B5EF4-FFF2-40B4-BE49-F238E27FC236}">
                  <a16:creationId xmlns:a16="http://schemas.microsoft.com/office/drawing/2014/main" id="{4C9E69A1-267F-7541-C036-29E917E205FA}"/>
                </a:ext>
              </a:extLst>
            </p:cNvPr>
            <p:cNvSpPr/>
            <p:nvPr/>
          </p:nvSpPr>
          <p:spPr>
            <a:xfrm>
              <a:off x="5642188" y="2818528"/>
              <a:ext cx="121475" cy="94480"/>
            </a:xfrm>
            <a:custGeom>
              <a:avLst/>
              <a:gdLst>
                <a:gd name="connsiteX0" fmla="*/ 6749 w 121475"/>
                <a:gd name="connsiteY0" fmla="*/ 94481 h 94480"/>
                <a:gd name="connsiteX1" fmla="*/ 114727 w 121475"/>
                <a:gd name="connsiteY1" fmla="*/ 94481 h 94480"/>
                <a:gd name="connsiteX2" fmla="*/ 121475 w 121475"/>
                <a:gd name="connsiteY2" fmla="*/ 87732 h 94480"/>
                <a:gd name="connsiteX3" fmla="*/ 121475 w 121475"/>
                <a:gd name="connsiteY3" fmla="*/ 6749 h 94480"/>
                <a:gd name="connsiteX4" fmla="*/ 114727 w 121475"/>
                <a:gd name="connsiteY4" fmla="*/ 0 h 94480"/>
                <a:gd name="connsiteX5" fmla="*/ 6749 w 121475"/>
                <a:gd name="connsiteY5" fmla="*/ 0 h 94480"/>
                <a:gd name="connsiteX6" fmla="*/ 0 w 121475"/>
                <a:gd name="connsiteY6" fmla="*/ 6749 h 94480"/>
                <a:gd name="connsiteX7" fmla="*/ 0 w 121475"/>
                <a:gd name="connsiteY7" fmla="*/ 87732 h 94480"/>
                <a:gd name="connsiteX8" fmla="*/ 6749 w 121475"/>
                <a:gd name="connsiteY8" fmla="*/ 94481 h 94480"/>
                <a:gd name="connsiteX9" fmla="*/ 13497 w 121475"/>
                <a:gd name="connsiteY9" fmla="*/ 13497 h 94480"/>
                <a:gd name="connsiteX10" fmla="*/ 107978 w 121475"/>
                <a:gd name="connsiteY10" fmla="*/ 13497 h 94480"/>
                <a:gd name="connsiteX11" fmla="*/ 107978 w 121475"/>
                <a:gd name="connsiteY11" fmla="*/ 80984 h 94480"/>
                <a:gd name="connsiteX12" fmla="*/ 13497 w 121475"/>
                <a:gd name="connsiteY12" fmla="*/ 80984 h 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475" h="94480">
                  <a:moveTo>
                    <a:pt x="6749" y="94481"/>
                  </a:moveTo>
                  <a:lnTo>
                    <a:pt x="114727" y="94481"/>
                  </a:lnTo>
                  <a:cubicBezTo>
                    <a:pt x="118454" y="94481"/>
                    <a:pt x="121475" y="91459"/>
                    <a:pt x="121475" y="87732"/>
                  </a:cubicBezTo>
                  <a:lnTo>
                    <a:pt x="121475" y="6749"/>
                  </a:lnTo>
                  <a:cubicBezTo>
                    <a:pt x="121475" y="3021"/>
                    <a:pt x="118454" y="0"/>
                    <a:pt x="114727" y="0"/>
                  </a:cubicBezTo>
                  <a:lnTo>
                    <a:pt x="6749" y="0"/>
                  </a:lnTo>
                  <a:cubicBezTo>
                    <a:pt x="3021" y="0"/>
                    <a:pt x="0" y="3021"/>
                    <a:pt x="0" y="6749"/>
                  </a:cubicBezTo>
                  <a:lnTo>
                    <a:pt x="0" y="87732"/>
                  </a:lnTo>
                  <a:cubicBezTo>
                    <a:pt x="0" y="91459"/>
                    <a:pt x="3021" y="94481"/>
                    <a:pt x="6749" y="94481"/>
                  </a:cubicBezTo>
                  <a:close/>
                  <a:moveTo>
                    <a:pt x="13497" y="13497"/>
                  </a:moveTo>
                  <a:lnTo>
                    <a:pt x="107978" y="13497"/>
                  </a:lnTo>
                  <a:lnTo>
                    <a:pt x="107978" y="80984"/>
                  </a:lnTo>
                  <a:lnTo>
                    <a:pt x="13497" y="80984"/>
                  </a:lnTo>
                  <a:close/>
                </a:path>
              </a:pathLst>
            </a:custGeom>
            <a:solidFill>
              <a:srgbClr val="018E89"/>
            </a:solidFill>
            <a:ln w="6697" cap="flat">
              <a:noFill/>
              <a:prstDash val="solid"/>
              <a:miter/>
            </a:ln>
          </p:spPr>
          <p:txBody>
            <a:bodyPr rtlCol="0" anchor="ctr"/>
            <a:lstStyle/>
            <a:p>
              <a:endParaRPr lang="en-ID"/>
            </a:p>
          </p:txBody>
        </p:sp>
        <p:sp>
          <p:nvSpPr>
            <p:cNvPr id="125" name="Freeform: Shape 92">
              <a:extLst>
                <a:ext uri="{FF2B5EF4-FFF2-40B4-BE49-F238E27FC236}">
                  <a16:creationId xmlns:a16="http://schemas.microsoft.com/office/drawing/2014/main" id="{2A0D97D8-8AF8-65FB-8F4D-FC5E10A807A1}"/>
                </a:ext>
              </a:extLst>
            </p:cNvPr>
            <p:cNvSpPr/>
            <p:nvPr/>
          </p:nvSpPr>
          <p:spPr>
            <a:xfrm>
              <a:off x="5777161" y="2818528"/>
              <a:ext cx="121475" cy="94480"/>
            </a:xfrm>
            <a:custGeom>
              <a:avLst/>
              <a:gdLst>
                <a:gd name="connsiteX0" fmla="*/ 6749 w 121475"/>
                <a:gd name="connsiteY0" fmla="*/ 94481 h 94480"/>
                <a:gd name="connsiteX1" fmla="*/ 114727 w 121475"/>
                <a:gd name="connsiteY1" fmla="*/ 94481 h 94480"/>
                <a:gd name="connsiteX2" fmla="*/ 121475 w 121475"/>
                <a:gd name="connsiteY2" fmla="*/ 87732 h 94480"/>
                <a:gd name="connsiteX3" fmla="*/ 121475 w 121475"/>
                <a:gd name="connsiteY3" fmla="*/ 6749 h 94480"/>
                <a:gd name="connsiteX4" fmla="*/ 114727 w 121475"/>
                <a:gd name="connsiteY4" fmla="*/ 0 h 94480"/>
                <a:gd name="connsiteX5" fmla="*/ 6749 w 121475"/>
                <a:gd name="connsiteY5" fmla="*/ 0 h 94480"/>
                <a:gd name="connsiteX6" fmla="*/ 0 w 121475"/>
                <a:gd name="connsiteY6" fmla="*/ 6749 h 94480"/>
                <a:gd name="connsiteX7" fmla="*/ 0 w 121475"/>
                <a:gd name="connsiteY7" fmla="*/ 87732 h 94480"/>
                <a:gd name="connsiteX8" fmla="*/ 6749 w 121475"/>
                <a:gd name="connsiteY8" fmla="*/ 94481 h 94480"/>
                <a:gd name="connsiteX9" fmla="*/ 13497 w 121475"/>
                <a:gd name="connsiteY9" fmla="*/ 13497 h 94480"/>
                <a:gd name="connsiteX10" fmla="*/ 107978 w 121475"/>
                <a:gd name="connsiteY10" fmla="*/ 13497 h 94480"/>
                <a:gd name="connsiteX11" fmla="*/ 107978 w 121475"/>
                <a:gd name="connsiteY11" fmla="*/ 80984 h 94480"/>
                <a:gd name="connsiteX12" fmla="*/ 13497 w 121475"/>
                <a:gd name="connsiteY12" fmla="*/ 80984 h 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475" h="94480">
                  <a:moveTo>
                    <a:pt x="6749" y="94481"/>
                  </a:moveTo>
                  <a:lnTo>
                    <a:pt x="114727" y="94481"/>
                  </a:lnTo>
                  <a:cubicBezTo>
                    <a:pt x="118454" y="94481"/>
                    <a:pt x="121475" y="91459"/>
                    <a:pt x="121475" y="87732"/>
                  </a:cubicBezTo>
                  <a:lnTo>
                    <a:pt x="121475" y="6749"/>
                  </a:lnTo>
                  <a:cubicBezTo>
                    <a:pt x="121475" y="3021"/>
                    <a:pt x="118454" y="0"/>
                    <a:pt x="114727" y="0"/>
                  </a:cubicBezTo>
                  <a:lnTo>
                    <a:pt x="6749" y="0"/>
                  </a:lnTo>
                  <a:cubicBezTo>
                    <a:pt x="3021" y="0"/>
                    <a:pt x="0" y="3021"/>
                    <a:pt x="0" y="6749"/>
                  </a:cubicBezTo>
                  <a:lnTo>
                    <a:pt x="0" y="87732"/>
                  </a:lnTo>
                  <a:cubicBezTo>
                    <a:pt x="0" y="91459"/>
                    <a:pt x="3021" y="94481"/>
                    <a:pt x="6749" y="94481"/>
                  </a:cubicBezTo>
                  <a:close/>
                  <a:moveTo>
                    <a:pt x="13497" y="13497"/>
                  </a:moveTo>
                  <a:lnTo>
                    <a:pt x="107978" y="13497"/>
                  </a:lnTo>
                  <a:lnTo>
                    <a:pt x="107978" y="80984"/>
                  </a:lnTo>
                  <a:lnTo>
                    <a:pt x="13497" y="80984"/>
                  </a:lnTo>
                  <a:close/>
                </a:path>
              </a:pathLst>
            </a:custGeom>
            <a:solidFill>
              <a:srgbClr val="37617A"/>
            </a:solidFill>
            <a:ln w="6697" cap="flat">
              <a:noFill/>
              <a:prstDash val="solid"/>
              <a:miter/>
            </a:ln>
          </p:spPr>
          <p:txBody>
            <a:bodyPr rtlCol="0" anchor="ctr"/>
            <a:lstStyle/>
            <a:p>
              <a:endParaRPr lang="en-ID"/>
            </a:p>
          </p:txBody>
        </p:sp>
        <p:sp>
          <p:nvSpPr>
            <p:cNvPr id="126" name="Freeform: Shape 93">
              <a:extLst>
                <a:ext uri="{FF2B5EF4-FFF2-40B4-BE49-F238E27FC236}">
                  <a16:creationId xmlns:a16="http://schemas.microsoft.com/office/drawing/2014/main" id="{68709EE5-3980-648E-4468-B25853F0EEB8}"/>
                </a:ext>
              </a:extLst>
            </p:cNvPr>
            <p:cNvSpPr/>
            <p:nvPr/>
          </p:nvSpPr>
          <p:spPr>
            <a:xfrm>
              <a:off x="5912133" y="2818528"/>
              <a:ext cx="121475" cy="94480"/>
            </a:xfrm>
            <a:custGeom>
              <a:avLst/>
              <a:gdLst>
                <a:gd name="connsiteX0" fmla="*/ 6749 w 121475"/>
                <a:gd name="connsiteY0" fmla="*/ 94481 h 94480"/>
                <a:gd name="connsiteX1" fmla="*/ 114727 w 121475"/>
                <a:gd name="connsiteY1" fmla="*/ 94481 h 94480"/>
                <a:gd name="connsiteX2" fmla="*/ 121475 w 121475"/>
                <a:gd name="connsiteY2" fmla="*/ 87732 h 94480"/>
                <a:gd name="connsiteX3" fmla="*/ 121475 w 121475"/>
                <a:gd name="connsiteY3" fmla="*/ 6749 h 94480"/>
                <a:gd name="connsiteX4" fmla="*/ 114727 w 121475"/>
                <a:gd name="connsiteY4" fmla="*/ 0 h 94480"/>
                <a:gd name="connsiteX5" fmla="*/ 6749 w 121475"/>
                <a:gd name="connsiteY5" fmla="*/ 0 h 94480"/>
                <a:gd name="connsiteX6" fmla="*/ 0 w 121475"/>
                <a:gd name="connsiteY6" fmla="*/ 6749 h 94480"/>
                <a:gd name="connsiteX7" fmla="*/ 0 w 121475"/>
                <a:gd name="connsiteY7" fmla="*/ 87732 h 94480"/>
                <a:gd name="connsiteX8" fmla="*/ 6749 w 121475"/>
                <a:gd name="connsiteY8" fmla="*/ 94481 h 94480"/>
                <a:gd name="connsiteX9" fmla="*/ 13497 w 121475"/>
                <a:gd name="connsiteY9" fmla="*/ 13497 h 94480"/>
                <a:gd name="connsiteX10" fmla="*/ 107978 w 121475"/>
                <a:gd name="connsiteY10" fmla="*/ 13497 h 94480"/>
                <a:gd name="connsiteX11" fmla="*/ 107978 w 121475"/>
                <a:gd name="connsiteY11" fmla="*/ 80984 h 94480"/>
                <a:gd name="connsiteX12" fmla="*/ 13497 w 121475"/>
                <a:gd name="connsiteY12" fmla="*/ 80984 h 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475" h="94480">
                  <a:moveTo>
                    <a:pt x="6749" y="94481"/>
                  </a:moveTo>
                  <a:lnTo>
                    <a:pt x="114727" y="94481"/>
                  </a:lnTo>
                  <a:cubicBezTo>
                    <a:pt x="118454" y="94481"/>
                    <a:pt x="121475" y="91459"/>
                    <a:pt x="121475" y="87732"/>
                  </a:cubicBezTo>
                  <a:lnTo>
                    <a:pt x="121475" y="6749"/>
                  </a:lnTo>
                  <a:cubicBezTo>
                    <a:pt x="121475" y="3021"/>
                    <a:pt x="118454" y="0"/>
                    <a:pt x="114727" y="0"/>
                  </a:cubicBezTo>
                  <a:lnTo>
                    <a:pt x="6749" y="0"/>
                  </a:lnTo>
                  <a:cubicBezTo>
                    <a:pt x="3021" y="0"/>
                    <a:pt x="0" y="3021"/>
                    <a:pt x="0" y="6749"/>
                  </a:cubicBezTo>
                  <a:lnTo>
                    <a:pt x="0" y="87732"/>
                  </a:lnTo>
                  <a:cubicBezTo>
                    <a:pt x="0" y="91459"/>
                    <a:pt x="3021" y="94481"/>
                    <a:pt x="6749" y="94481"/>
                  </a:cubicBezTo>
                  <a:close/>
                  <a:moveTo>
                    <a:pt x="13497" y="13497"/>
                  </a:moveTo>
                  <a:lnTo>
                    <a:pt x="107978" y="13497"/>
                  </a:lnTo>
                  <a:lnTo>
                    <a:pt x="107978" y="80984"/>
                  </a:lnTo>
                  <a:lnTo>
                    <a:pt x="13497" y="80984"/>
                  </a:lnTo>
                  <a:close/>
                </a:path>
              </a:pathLst>
            </a:custGeom>
            <a:solidFill>
              <a:srgbClr val="37617A"/>
            </a:solidFill>
            <a:ln w="6697" cap="flat">
              <a:noFill/>
              <a:prstDash val="solid"/>
              <a:miter/>
            </a:ln>
          </p:spPr>
          <p:txBody>
            <a:bodyPr rtlCol="0" anchor="ctr"/>
            <a:lstStyle/>
            <a:p>
              <a:endParaRPr lang="en-ID"/>
            </a:p>
          </p:txBody>
        </p:sp>
        <p:sp>
          <p:nvSpPr>
            <p:cNvPr id="127" name="Freeform: Shape 94">
              <a:extLst>
                <a:ext uri="{FF2B5EF4-FFF2-40B4-BE49-F238E27FC236}">
                  <a16:creationId xmlns:a16="http://schemas.microsoft.com/office/drawing/2014/main" id="{E70408F8-4045-C871-D425-8B3224B554BB}"/>
                </a:ext>
              </a:extLst>
            </p:cNvPr>
            <p:cNvSpPr/>
            <p:nvPr/>
          </p:nvSpPr>
          <p:spPr>
            <a:xfrm>
              <a:off x="5642188" y="2926506"/>
              <a:ext cx="121475" cy="94480"/>
            </a:xfrm>
            <a:custGeom>
              <a:avLst/>
              <a:gdLst>
                <a:gd name="connsiteX0" fmla="*/ 6749 w 121475"/>
                <a:gd name="connsiteY0" fmla="*/ 94481 h 94480"/>
                <a:gd name="connsiteX1" fmla="*/ 114727 w 121475"/>
                <a:gd name="connsiteY1" fmla="*/ 94481 h 94480"/>
                <a:gd name="connsiteX2" fmla="*/ 121475 w 121475"/>
                <a:gd name="connsiteY2" fmla="*/ 87732 h 94480"/>
                <a:gd name="connsiteX3" fmla="*/ 121475 w 121475"/>
                <a:gd name="connsiteY3" fmla="*/ 6749 h 94480"/>
                <a:gd name="connsiteX4" fmla="*/ 114727 w 121475"/>
                <a:gd name="connsiteY4" fmla="*/ 0 h 94480"/>
                <a:gd name="connsiteX5" fmla="*/ 6749 w 121475"/>
                <a:gd name="connsiteY5" fmla="*/ 0 h 94480"/>
                <a:gd name="connsiteX6" fmla="*/ 0 w 121475"/>
                <a:gd name="connsiteY6" fmla="*/ 6749 h 94480"/>
                <a:gd name="connsiteX7" fmla="*/ 0 w 121475"/>
                <a:gd name="connsiteY7" fmla="*/ 87732 h 94480"/>
                <a:gd name="connsiteX8" fmla="*/ 6749 w 121475"/>
                <a:gd name="connsiteY8" fmla="*/ 94481 h 94480"/>
                <a:gd name="connsiteX9" fmla="*/ 13497 w 121475"/>
                <a:gd name="connsiteY9" fmla="*/ 13497 h 94480"/>
                <a:gd name="connsiteX10" fmla="*/ 107978 w 121475"/>
                <a:gd name="connsiteY10" fmla="*/ 13497 h 94480"/>
                <a:gd name="connsiteX11" fmla="*/ 107978 w 121475"/>
                <a:gd name="connsiteY11" fmla="*/ 80984 h 94480"/>
                <a:gd name="connsiteX12" fmla="*/ 13497 w 121475"/>
                <a:gd name="connsiteY12" fmla="*/ 80984 h 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475" h="94480">
                  <a:moveTo>
                    <a:pt x="6749" y="94481"/>
                  </a:moveTo>
                  <a:lnTo>
                    <a:pt x="114727" y="94481"/>
                  </a:lnTo>
                  <a:cubicBezTo>
                    <a:pt x="118454" y="94481"/>
                    <a:pt x="121475" y="91459"/>
                    <a:pt x="121475" y="87732"/>
                  </a:cubicBezTo>
                  <a:lnTo>
                    <a:pt x="121475" y="6749"/>
                  </a:lnTo>
                  <a:cubicBezTo>
                    <a:pt x="121475" y="3021"/>
                    <a:pt x="118454" y="0"/>
                    <a:pt x="114727" y="0"/>
                  </a:cubicBezTo>
                  <a:lnTo>
                    <a:pt x="6749" y="0"/>
                  </a:lnTo>
                  <a:cubicBezTo>
                    <a:pt x="3021" y="0"/>
                    <a:pt x="0" y="3021"/>
                    <a:pt x="0" y="6749"/>
                  </a:cubicBezTo>
                  <a:lnTo>
                    <a:pt x="0" y="87732"/>
                  </a:lnTo>
                  <a:cubicBezTo>
                    <a:pt x="0" y="91459"/>
                    <a:pt x="3021" y="94481"/>
                    <a:pt x="6749" y="94481"/>
                  </a:cubicBezTo>
                  <a:close/>
                  <a:moveTo>
                    <a:pt x="13497" y="13497"/>
                  </a:moveTo>
                  <a:lnTo>
                    <a:pt x="107978" y="13497"/>
                  </a:lnTo>
                  <a:lnTo>
                    <a:pt x="107978" y="80984"/>
                  </a:lnTo>
                  <a:lnTo>
                    <a:pt x="13497" y="80984"/>
                  </a:lnTo>
                  <a:close/>
                </a:path>
              </a:pathLst>
            </a:custGeom>
            <a:solidFill>
              <a:srgbClr val="37617A"/>
            </a:solidFill>
            <a:ln w="6697" cap="flat">
              <a:noFill/>
              <a:prstDash val="solid"/>
              <a:miter/>
            </a:ln>
          </p:spPr>
          <p:txBody>
            <a:bodyPr rtlCol="0" anchor="ctr"/>
            <a:lstStyle/>
            <a:p>
              <a:endParaRPr lang="en-ID"/>
            </a:p>
          </p:txBody>
        </p:sp>
        <p:sp>
          <p:nvSpPr>
            <p:cNvPr id="128" name="Freeform: Shape 95">
              <a:extLst>
                <a:ext uri="{FF2B5EF4-FFF2-40B4-BE49-F238E27FC236}">
                  <a16:creationId xmlns:a16="http://schemas.microsoft.com/office/drawing/2014/main" id="{A93A386A-4E1A-FDA0-13E2-87C0AD5789BD}"/>
                </a:ext>
              </a:extLst>
            </p:cNvPr>
            <p:cNvSpPr/>
            <p:nvPr/>
          </p:nvSpPr>
          <p:spPr>
            <a:xfrm>
              <a:off x="5777161" y="2926506"/>
              <a:ext cx="121475" cy="94480"/>
            </a:xfrm>
            <a:custGeom>
              <a:avLst/>
              <a:gdLst>
                <a:gd name="connsiteX0" fmla="*/ 6749 w 121475"/>
                <a:gd name="connsiteY0" fmla="*/ 94481 h 94480"/>
                <a:gd name="connsiteX1" fmla="*/ 20246 w 121475"/>
                <a:gd name="connsiteY1" fmla="*/ 94481 h 94480"/>
                <a:gd name="connsiteX2" fmla="*/ 20246 w 121475"/>
                <a:gd name="connsiteY2" fmla="*/ 80984 h 94480"/>
                <a:gd name="connsiteX3" fmla="*/ 13497 w 121475"/>
                <a:gd name="connsiteY3" fmla="*/ 80984 h 94480"/>
                <a:gd name="connsiteX4" fmla="*/ 13497 w 121475"/>
                <a:gd name="connsiteY4" fmla="*/ 13497 h 94480"/>
                <a:gd name="connsiteX5" fmla="*/ 107978 w 121475"/>
                <a:gd name="connsiteY5" fmla="*/ 13497 h 94480"/>
                <a:gd name="connsiteX6" fmla="*/ 107978 w 121475"/>
                <a:gd name="connsiteY6" fmla="*/ 80984 h 94480"/>
                <a:gd name="connsiteX7" fmla="*/ 101229 w 121475"/>
                <a:gd name="connsiteY7" fmla="*/ 80984 h 94480"/>
                <a:gd name="connsiteX8" fmla="*/ 101229 w 121475"/>
                <a:gd name="connsiteY8" fmla="*/ 94481 h 94480"/>
                <a:gd name="connsiteX9" fmla="*/ 114727 w 121475"/>
                <a:gd name="connsiteY9" fmla="*/ 94481 h 94480"/>
                <a:gd name="connsiteX10" fmla="*/ 121475 w 121475"/>
                <a:gd name="connsiteY10" fmla="*/ 87732 h 94480"/>
                <a:gd name="connsiteX11" fmla="*/ 121475 w 121475"/>
                <a:gd name="connsiteY11" fmla="*/ 6749 h 94480"/>
                <a:gd name="connsiteX12" fmla="*/ 114727 w 121475"/>
                <a:gd name="connsiteY12" fmla="*/ 0 h 94480"/>
                <a:gd name="connsiteX13" fmla="*/ 6749 w 121475"/>
                <a:gd name="connsiteY13" fmla="*/ 0 h 94480"/>
                <a:gd name="connsiteX14" fmla="*/ 0 w 121475"/>
                <a:gd name="connsiteY14" fmla="*/ 6749 h 94480"/>
                <a:gd name="connsiteX15" fmla="*/ 0 w 121475"/>
                <a:gd name="connsiteY15" fmla="*/ 87732 h 94480"/>
                <a:gd name="connsiteX16" fmla="*/ 6749 w 121475"/>
                <a:gd name="connsiteY16" fmla="*/ 94481 h 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475" h="94480">
                  <a:moveTo>
                    <a:pt x="6749" y="94481"/>
                  </a:moveTo>
                  <a:lnTo>
                    <a:pt x="20246" y="94481"/>
                  </a:lnTo>
                  <a:lnTo>
                    <a:pt x="20246" y="80984"/>
                  </a:lnTo>
                  <a:lnTo>
                    <a:pt x="13497" y="80984"/>
                  </a:lnTo>
                  <a:lnTo>
                    <a:pt x="13497" y="13497"/>
                  </a:lnTo>
                  <a:lnTo>
                    <a:pt x="107978" y="13497"/>
                  </a:lnTo>
                  <a:lnTo>
                    <a:pt x="107978" y="80984"/>
                  </a:lnTo>
                  <a:lnTo>
                    <a:pt x="101229" y="80984"/>
                  </a:lnTo>
                  <a:lnTo>
                    <a:pt x="101229" y="94481"/>
                  </a:lnTo>
                  <a:lnTo>
                    <a:pt x="114727" y="94481"/>
                  </a:lnTo>
                  <a:cubicBezTo>
                    <a:pt x="118454" y="94481"/>
                    <a:pt x="121475" y="91459"/>
                    <a:pt x="121475" y="87732"/>
                  </a:cubicBezTo>
                  <a:lnTo>
                    <a:pt x="121475" y="6749"/>
                  </a:lnTo>
                  <a:cubicBezTo>
                    <a:pt x="121475" y="3021"/>
                    <a:pt x="118454" y="0"/>
                    <a:pt x="114727" y="0"/>
                  </a:cubicBezTo>
                  <a:lnTo>
                    <a:pt x="6749" y="0"/>
                  </a:lnTo>
                  <a:cubicBezTo>
                    <a:pt x="3021" y="0"/>
                    <a:pt x="0" y="3021"/>
                    <a:pt x="0" y="6749"/>
                  </a:cubicBezTo>
                  <a:lnTo>
                    <a:pt x="0" y="87732"/>
                  </a:lnTo>
                  <a:cubicBezTo>
                    <a:pt x="0" y="91459"/>
                    <a:pt x="3021" y="94481"/>
                    <a:pt x="6749" y="94481"/>
                  </a:cubicBezTo>
                  <a:close/>
                </a:path>
              </a:pathLst>
            </a:custGeom>
            <a:solidFill>
              <a:srgbClr val="37617A"/>
            </a:solidFill>
            <a:ln w="6697" cap="flat">
              <a:noFill/>
              <a:prstDash val="solid"/>
              <a:miter/>
            </a:ln>
          </p:spPr>
          <p:txBody>
            <a:bodyPr rtlCol="0" anchor="ctr"/>
            <a:lstStyle/>
            <a:p>
              <a:endParaRPr lang="en-ID"/>
            </a:p>
          </p:txBody>
        </p:sp>
        <p:sp>
          <p:nvSpPr>
            <p:cNvPr id="129" name="Freeform: Shape 96">
              <a:extLst>
                <a:ext uri="{FF2B5EF4-FFF2-40B4-BE49-F238E27FC236}">
                  <a16:creationId xmlns:a16="http://schemas.microsoft.com/office/drawing/2014/main" id="{0844EAC5-BD8A-53BF-1D9C-7C91193EC33E}"/>
                </a:ext>
              </a:extLst>
            </p:cNvPr>
            <p:cNvSpPr/>
            <p:nvPr/>
          </p:nvSpPr>
          <p:spPr>
            <a:xfrm>
              <a:off x="5912133" y="2926506"/>
              <a:ext cx="121475" cy="94480"/>
            </a:xfrm>
            <a:custGeom>
              <a:avLst/>
              <a:gdLst>
                <a:gd name="connsiteX0" fmla="*/ 6749 w 121475"/>
                <a:gd name="connsiteY0" fmla="*/ 94481 h 94480"/>
                <a:gd name="connsiteX1" fmla="*/ 114727 w 121475"/>
                <a:gd name="connsiteY1" fmla="*/ 94481 h 94480"/>
                <a:gd name="connsiteX2" fmla="*/ 121475 w 121475"/>
                <a:gd name="connsiteY2" fmla="*/ 87732 h 94480"/>
                <a:gd name="connsiteX3" fmla="*/ 121475 w 121475"/>
                <a:gd name="connsiteY3" fmla="*/ 6749 h 94480"/>
                <a:gd name="connsiteX4" fmla="*/ 114727 w 121475"/>
                <a:gd name="connsiteY4" fmla="*/ 0 h 94480"/>
                <a:gd name="connsiteX5" fmla="*/ 6749 w 121475"/>
                <a:gd name="connsiteY5" fmla="*/ 0 h 94480"/>
                <a:gd name="connsiteX6" fmla="*/ 0 w 121475"/>
                <a:gd name="connsiteY6" fmla="*/ 6749 h 94480"/>
                <a:gd name="connsiteX7" fmla="*/ 0 w 121475"/>
                <a:gd name="connsiteY7" fmla="*/ 87732 h 94480"/>
                <a:gd name="connsiteX8" fmla="*/ 6749 w 121475"/>
                <a:gd name="connsiteY8" fmla="*/ 94481 h 94480"/>
                <a:gd name="connsiteX9" fmla="*/ 13497 w 121475"/>
                <a:gd name="connsiteY9" fmla="*/ 13497 h 94480"/>
                <a:gd name="connsiteX10" fmla="*/ 107978 w 121475"/>
                <a:gd name="connsiteY10" fmla="*/ 13497 h 94480"/>
                <a:gd name="connsiteX11" fmla="*/ 107978 w 121475"/>
                <a:gd name="connsiteY11" fmla="*/ 80984 h 94480"/>
                <a:gd name="connsiteX12" fmla="*/ 13497 w 121475"/>
                <a:gd name="connsiteY12" fmla="*/ 80984 h 9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475" h="94480">
                  <a:moveTo>
                    <a:pt x="6749" y="94481"/>
                  </a:moveTo>
                  <a:lnTo>
                    <a:pt x="114727" y="94481"/>
                  </a:lnTo>
                  <a:cubicBezTo>
                    <a:pt x="118454" y="94481"/>
                    <a:pt x="121475" y="91459"/>
                    <a:pt x="121475" y="87732"/>
                  </a:cubicBezTo>
                  <a:lnTo>
                    <a:pt x="121475" y="6749"/>
                  </a:lnTo>
                  <a:cubicBezTo>
                    <a:pt x="121475" y="3021"/>
                    <a:pt x="118454" y="0"/>
                    <a:pt x="114727" y="0"/>
                  </a:cubicBezTo>
                  <a:lnTo>
                    <a:pt x="6749" y="0"/>
                  </a:lnTo>
                  <a:cubicBezTo>
                    <a:pt x="3021" y="0"/>
                    <a:pt x="0" y="3021"/>
                    <a:pt x="0" y="6749"/>
                  </a:cubicBezTo>
                  <a:lnTo>
                    <a:pt x="0" y="87732"/>
                  </a:lnTo>
                  <a:cubicBezTo>
                    <a:pt x="0" y="91459"/>
                    <a:pt x="3021" y="94481"/>
                    <a:pt x="6749" y="94481"/>
                  </a:cubicBezTo>
                  <a:close/>
                  <a:moveTo>
                    <a:pt x="13497" y="13497"/>
                  </a:moveTo>
                  <a:lnTo>
                    <a:pt x="107978" y="13497"/>
                  </a:lnTo>
                  <a:lnTo>
                    <a:pt x="107978" y="80984"/>
                  </a:lnTo>
                  <a:lnTo>
                    <a:pt x="13497" y="80984"/>
                  </a:lnTo>
                  <a:close/>
                </a:path>
              </a:pathLst>
            </a:custGeom>
            <a:solidFill>
              <a:srgbClr val="018E89"/>
            </a:solidFill>
            <a:ln w="6697" cap="flat">
              <a:noFill/>
              <a:prstDash val="solid"/>
              <a:miter/>
            </a:ln>
          </p:spPr>
          <p:txBody>
            <a:bodyPr rtlCol="0" anchor="ctr"/>
            <a:lstStyle/>
            <a:p>
              <a:endParaRPr lang="en-ID" dirty="0"/>
            </a:p>
          </p:txBody>
        </p:sp>
        <p:sp>
          <p:nvSpPr>
            <p:cNvPr id="130" name="Freeform: Shape 97">
              <a:extLst>
                <a:ext uri="{FF2B5EF4-FFF2-40B4-BE49-F238E27FC236}">
                  <a16:creationId xmlns:a16="http://schemas.microsoft.com/office/drawing/2014/main" id="{8F9D6A22-091E-482A-2F80-506BAAA30156}"/>
                </a:ext>
              </a:extLst>
            </p:cNvPr>
            <p:cNvSpPr/>
            <p:nvPr/>
          </p:nvSpPr>
          <p:spPr>
            <a:xfrm rot="18900000">
              <a:off x="5663583" y="2859019"/>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018E89"/>
            </a:solidFill>
            <a:ln w="6696" cap="flat">
              <a:noFill/>
              <a:prstDash val="solid"/>
              <a:miter/>
            </a:ln>
          </p:spPr>
          <p:txBody>
            <a:bodyPr rtlCol="0" anchor="ctr"/>
            <a:lstStyle/>
            <a:p>
              <a:endParaRPr lang="en-ID"/>
            </a:p>
          </p:txBody>
        </p:sp>
        <p:sp>
          <p:nvSpPr>
            <p:cNvPr id="132" name="Freeform: Shape 98">
              <a:extLst>
                <a:ext uri="{FF2B5EF4-FFF2-40B4-BE49-F238E27FC236}">
                  <a16:creationId xmlns:a16="http://schemas.microsoft.com/office/drawing/2014/main" id="{FC31D9C5-4FF0-A7FF-996B-13700CB99D5D}"/>
                </a:ext>
              </a:extLst>
            </p:cNvPr>
            <p:cNvSpPr/>
            <p:nvPr/>
          </p:nvSpPr>
          <p:spPr>
            <a:xfrm rot="18900000">
              <a:off x="5704075" y="2859025"/>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018E89"/>
            </a:solidFill>
            <a:ln w="6696" cap="flat">
              <a:noFill/>
              <a:prstDash val="solid"/>
              <a:miter/>
            </a:ln>
          </p:spPr>
          <p:txBody>
            <a:bodyPr rtlCol="0" anchor="ctr"/>
            <a:lstStyle/>
            <a:p>
              <a:endParaRPr lang="en-ID"/>
            </a:p>
          </p:txBody>
        </p:sp>
        <p:sp>
          <p:nvSpPr>
            <p:cNvPr id="133" name="Freeform: Shape 99">
              <a:extLst>
                <a:ext uri="{FF2B5EF4-FFF2-40B4-BE49-F238E27FC236}">
                  <a16:creationId xmlns:a16="http://schemas.microsoft.com/office/drawing/2014/main" id="{980FA3FD-D15D-82CF-A04F-2479ED24050B}"/>
                </a:ext>
              </a:extLst>
            </p:cNvPr>
            <p:cNvSpPr/>
            <p:nvPr/>
          </p:nvSpPr>
          <p:spPr>
            <a:xfrm rot="18900000">
              <a:off x="5798542" y="2859032"/>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sp>
          <p:nvSpPr>
            <p:cNvPr id="134" name="Freeform: Shape 100">
              <a:extLst>
                <a:ext uri="{FF2B5EF4-FFF2-40B4-BE49-F238E27FC236}">
                  <a16:creationId xmlns:a16="http://schemas.microsoft.com/office/drawing/2014/main" id="{EDF9697C-BB28-1570-9E18-12BE5515165B}"/>
                </a:ext>
              </a:extLst>
            </p:cNvPr>
            <p:cNvSpPr/>
            <p:nvPr/>
          </p:nvSpPr>
          <p:spPr>
            <a:xfrm rot="18900000">
              <a:off x="5839027" y="2859039"/>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sp>
          <p:nvSpPr>
            <p:cNvPr id="135" name="Freeform: Shape 101">
              <a:extLst>
                <a:ext uri="{FF2B5EF4-FFF2-40B4-BE49-F238E27FC236}">
                  <a16:creationId xmlns:a16="http://schemas.microsoft.com/office/drawing/2014/main" id="{46451B66-7ECB-BDC8-BDC2-4B59ADE5582A}"/>
                </a:ext>
              </a:extLst>
            </p:cNvPr>
            <p:cNvSpPr/>
            <p:nvPr/>
          </p:nvSpPr>
          <p:spPr>
            <a:xfrm rot="18900000">
              <a:off x="5933501" y="2859046"/>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sp>
          <p:nvSpPr>
            <p:cNvPr id="136" name="Freeform: Shape 102">
              <a:extLst>
                <a:ext uri="{FF2B5EF4-FFF2-40B4-BE49-F238E27FC236}">
                  <a16:creationId xmlns:a16="http://schemas.microsoft.com/office/drawing/2014/main" id="{F41C0ADC-F8B5-FCD5-988C-16A2363F759E}"/>
                </a:ext>
              </a:extLst>
            </p:cNvPr>
            <p:cNvSpPr/>
            <p:nvPr/>
          </p:nvSpPr>
          <p:spPr>
            <a:xfrm rot="18900000">
              <a:off x="5973986" y="2859052"/>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sp>
          <p:nvSpPr>
            <p:cNvPr id="137" name="Freeform: Shape 103">
              <a:extLst>
                <a:ext uri="{FF2B5EF4-FFF2-40B4-BE49-F238E27FC236}">
                  <a16:creationId xmlns:a16="http://schemas.microsoft.com/office/drawing/2014/main" id="{438D99DA-35F1-7467-2E93-CF409EDC0FCD}"/>
                </a:ext>
              </a:extLst>
            </p:cNvPr>
            <p:cNvSpPr/>
            <p:nvPr/>
          </p:nvSpPr>
          <p:spPr>
            <a:xfrm rot="18900000">
              <a:off x="5933488" y="2967017"/>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018E89"/>
            </a:solidFill>
            <a:ln w="6696" cap="flat">
              <a:noFill/>
              <a:prstDash val="solid"/>
              <a:miter/>
            </a:ln>
          </p:spPr>
          <p:txBody>
            <a:bodyPr rtlCol="0" anchor="ctr"/>
            <a:lstStyle/>
            <a:p>
              <a:endParaRPr lang="en-ID"/>
            </a:p>
          </p:txBody>
        </p:sp>
        <p:sp>
          <p:nvSpPr>
            <p:cNvPr id="138" name="Freeform: Shape 104">
              <a:extLst>
                <a:ext uri="{FF2B5EF4-FFF2-40B4-BE49-F238E27FC236}">
                  <a16:creationId xmlns:a16="http://schemas.microsoft.com/office/drawing/2014/main" id="{FD3025DD-56AD-C1C3-870E-521EC08E21CA}"/>
                </a:ext>
              </a:extLst>
            </p:cNvPr>
            <p:cNvSpPr/>
            <p:nvPr/>
          </p:nvSpPr>
          <p:spPr>
            <a:xfrm rot="18900000">
              <a:off x="5973980" y="2967017"/>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018E89"/>
            </a:solidFill>
            <a:ln w="6696" cap="flat">
              <a:noFill/>
              <a:prstDash val="solid"/>
              <a:miter/>
            </a:ln>
          </p:spPr>
          <p:txBody>
            <a:bodyPr rtlCol="0" anchor="ctr"/>
            <a:lstStyle/>
            <a:p>
              <a:endParaRPr lang="en-ID"/>
            </a:p>
          </p:txBody>
        </p:sp>
        <p:sp>
          <p:nvSpPr>
            <p:cNvPr id="139" name="Freeform: Shape 105">
              <a:extLst>
                <a:ext uri="{FF2B5EF4-FFF2-40B4-BE49-F238E27FC236}">
                  <a16:creationId xmlns:a16="http://schemas.microsoft.com/office/drawing/2014/main" id="{0B7C735B-F377-C84F-0A8C-48069B30D1A8}"/>
                </a:ext>
              </a:extLst>
            </p:cNvPr>
            <p:cNvSpPr/>
            <p:nvPr/>
          </p:nvSpPr>
          <p:spPr>
            <a:xfrm rot="18900000">
              <a:off x="5798529" y="2967003"/>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sp>
          <p:nvSpPr>
            <p:cNvPr id="140" name="Freeform: Shape 106">
              <a:extLst>
                <a:ext uri="{FF2B5EF4-FFF2-40B4-BE49-F238E27FC236}">
                  <a16:creationId xmlns:a16="http://schemas.microsoft.com/office/drawing/2014/main" id="{9281C8DA-4800-70DE-A86F-29ED46258702}"/>
                </a:ext>
              </a:extLst>
            </p:cNvPr>
            <p:cNvSpPr/>
            <p:nvPr/>
          </p:nvSpPr>
          <p:spPr>
            <a:xfrm rot="18900000">
              <a:off x="5839021" y="2967003"/>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sp>
          <p:nvSpPr>
            <p:cNvPr id="141" name="Freeform: Shape 107">
              <a:extLst>
                <a:ext uri="{FF2B5EF4-FFF2-40B4-BE49-F238E27FC236}">
                  <a16:creationId xmlns:a16="http://schemas.microsoft.com/office/drawing/2014/main" id="{133584A8-1C11-326B-B096-658AABE60239}"/>
                </a:ext>
              </a:extLst>
            </p:cNvPr>
            <p:cNvSpPr/>
            <p:nvPr/>
          </p:nvSpPr>
          <p:spPr>
            <a:xfrm rot="18900000">
              <a:off x="5663570" y="2966983"/>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sp>
          <p:nvSpPr>
            <p:cNvPr id="142" name="Freeform: Shape 108">
              <a:extLst>
                <a:ext uri="{FF2B5EF4-FFF2-40B4-BE49-F238E27FC236}">
                  <a16:creationId xmlns:a16="http://schemas.microsoft.com/office/drawing/2014/main" id="{AFE1C381-03FC-36F2-0A6D-40DC9D00AA20}"/>
                </a:ext>
              </a:extLst>
            </p:cNvPr>
            <p:cNvSpPr/>
            <p:nvPr/>
          </p:nvSpPr>
          <p:spPr>
            <a:xfrm rot="18900000">
              <a:off x="5704062" y="2966990"/>
              <a:ext cx="38171" cy="13495"/>
            </a:xfrm>
            <a:custGeom>
              <a:avLst/>
              <a:gdLst>
                <a:gd name="connsiteX0" fmla="*/ 0 w 38171"/>
                <a:gd name="connsiteY0" fmla="*/ 0 h 13495"/>
                <a:gd name="connsiteX1" fmla="*/ 38171 w 38171"/>
                <a:gd name="connsiteY1" fmla="*/ 0 h 13495"/>
                <a:gd name="connsiteX2" fmla="*/ 38171 w 38171"/>
                <a:gd name="connsiteY2" fmla="*/ 13495 h 13495"/>
                <a:gd name="connsiteX3" fmla="*/ 0 w 38171"/>
                <a:gd name="connsiteY3" fmla="*/ 13495 h 13495"/>
              </a:gdLst>
              <a:ahLst/>
              <a:cxnLst>
                <a:cxn ang="0">
                  <a:pos x="connsiteX0" y="connsiteY0"/>
                </a:cxn>
                <a:cxn ang="0">
                  <a:pos x="connsiteX1" y="connsiteY1"/>
                </a:cxn>
                <a:cxn ang="0">
                  <a:pos x="connsiteX2" y="connsiteY2"/>
                </a:cxn>
                <a:cxn ang="0">
                  <a:pos x="connsiteX3" y="connsiteY3"/>
                </a:cxn>
              </a:cxnLst>
              <a:rect l="l" t="t" r="r" b="b"/>
              <a:pathLst>
                <a:path w="38171" h="13495">
                  <a:moveTo>
                    <a:pt x="0" y="0"/>
                  </a:moveTo>
                  <a:lnTo>
                    <a:pt x="38171" y="0"/>
                  </a:lnTo>
                  <a:lnTo>
                    <a:pt x="38171" y="13495"/>
                  </a:lnTo>
                  <a:lnTo>
                    <a:pt x="0" y="13495"/>
                  </a:lnTo>
                  <a:close/>
                </a:path>
              </a:pathLst>
            </a:custGeom>
            <a:solidFill>
              <a:srgbClr val="37617A"/>
            </a:solidFill>
            <a:ln w="6696" cap="flat">
              <a:noFill/>
              <a:prstDash val="solid"/>
              <a:miter/>
            </a:ln>
          </p:spPr>
          <p:txBody>
            <a:bodyPr rtlCol="0" anchor="ctr"/>
            <a:lstStyle/>
            <a:p>
              <a:endParaRPr lang="en-ID"/>
            </a:p>
          </p:txBody>
        </p:sp>
      </p:grpSp>
      <p:sp>
        <p:nvSpPr>
          <p:cNvPr id="146" name="TextBox 145">
            <a:extLst>
              <a:ext uri="{FF2B5EF4-FFF2-40B4-BE49-F238E27FC236}">
                <a16:creationId xmlns:a16="http://schemas.microsoft.com/office/drawing/2014/main" id="{F8804FCE-790A-9CE8-A67E-55BE349833D6}"/>
              </a:ext>
            </a:extLst>
          </p:cNvPr>
          <p:cNvSpPr txBox="1"/>
          <p:nvPr/>
        </p:nvSpPr>
        <p:spPr>
          <a:xfrm>
            <a:off x="2110494" y="3035563"/>
            <a:ext cx="3466813"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18E89"/>
                </a:solidFill>
                <a:effectLst/>
                <a:uLnTx/>
                <a:uFillTx/>
                <a:latin typeface="Proxima Nova Rg"/>
                <a:ea typeface="+mn-ea"/>
                <a:cs typeface="+mn-cs"/>
              </a:rPr>
              <a:t>Business Services and Data Aggregators</a:t>
            </a:r>
          </a:p>
        </p:txBody>
      </p:sp>
      <p:sp>
        <p:nvSpPr>
          <p:cNvPr id="147" name="TextBox 146">
            <a:extLst>
              <a:ext uri="{FF2B5EF4-FFF2-40B4-BE49-F238E27FC236}">
                <a16:creationId xmlns:a16="http://schemas.microsoft.com/office/drawing/2014/main" id="{8EF5F2E9-206C-9911-CC6D-F0CD3A4664D4}"/>
              </a:ext>
            </a:extLst>
          </p:cNvPr>
          <p:cNvSpPr txBox="1"/>
          <p:nvPr/>
        </p:nvSpPr>
        <p:spPr>
          <a:xfrm>
            <a:off x="2118945" y="3187665"/>
            <a:ext cx="3120344" cy="507831"/>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Trade Ally Contractors/Service providers aggregate commercial, industrial and government customers with FIAT based agreements</a:t>
            </a:r>
          </a:p>
        </p:txBody>
      </p:sp>
      <p:sp>
        <p:nvSpPr>
          <p:cNvPr id="148" name="Rectangle: Rounded Corners 103">
            <a:extLst>
              <a:ext uri="{FF2B5EF4-FFF2-40B4-BE49-F238E27FC236}">
                <a16:creationId xmlns:a16="http://schemas.microsoft.com/office/drawing/2014/main" id="{DDC28414-C552-568D-197E-D8768F0C8B1E}"/>
              </a:ext>
            </a:extLst>
          </p:cNvPr>
          <p:cNvSpPr/>
          <p:nvPr/>
        </p:nvSpPr>
        <p:spPr>
          <a:xfrm>
            <a:off x="5404554" y="2966242"/>
            <a:ext cx="3576614" cy="782049"/>
          </a:xfrm>
          <a:prstGeom prst="roundRect">
            <a:avLst>
              <a:gd name="adj" fmla="val 3168"/>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149" name="Oval 148">
            <a:extLst>
              <a:ext uri="{FF2B5EF4-FFF2-40B4-BE49-F238E27FC236}">
                <a16:creationId xmlns:a16="http://schemas.microsoft.com/office/drawing/2014/main" id="{9184B470-42BD-A24A-4C76-8C18BF0E5696}"/>
              </a:ext>
            </a:extLst>
          </p:cNvPr>
          <p:cNvSpPr/>
          <p:nvPr/>
        </p:nvSpPr>
        <p:spPr>
          <a:xfrm>
            <a:off x="5549125" y="3015995"/>
            <a:ext cx="626763" cy="635016"/>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grpSp>
        <p:nvGrpSpPr>
          <p:cNvPr id="33" name="Group 32">
            <a:extLst>
              <a:ext uri="{FF2B5EF4-FFF2-40B4-BE49-F238E27FC236}">
                <a16:creationId xmlns:a16="http://schemas.microsoft.com/office/drawing/2014/main" id="{FB905D6E-C6A3-654A-69FD-12F669B427AB}"/>
              </a:ext>
            </a:extLst>
          </p:cNvPr>
          <p:cNvGrpSpPr/>
          <p:nvPr/>
        </p:nvGrpSpPr>
        <p:grpSpPr>
          <a:xfrm>
            <a:off x="5663534" y="3148402"/>
            <a:ext cx="397943" cy="413538"/>
            <a:chOff x="3395663" y="2889251"/>
            <a:chExt cx="360363" cy="360362"/>
          </a:xfrm>
          <a:solidFill>
            <a:srgbClr val="37617A"/>
          </a:solidFill>
        </p:grpSpPr>
        <p:sp>
          <p:nvSpPr>
            <p:cNvPr id="34" name="Freeform 49">
              <a:extLst>
                <a:ext uri="{FF2B5EF4-FFF2-40B4-BE49-F238E27FC236}">
                  <a16:creationId xmlns:a16="http://schemas.microsoft.com/office/drawing/2014/main" id="{932EB94B-0F50-C94E-F7A4-ED7AD9D8413D}"/>
                </a:ext>
              </a:extLst>
            </p:cNvPr>
            <p:cNvSpPr>
              <a:spLocks/>
            </p:cNvSpPr>
            <p:nvPr/>
          </p:nvSpPr>
          <p:spPr bwMode="auto">
            <a:xfrm>
              <a:off x="3395663" y="2987676"/>
              <a:ext cx="90488" cy="66675"/>
            </a:xfrm>
            <a:custGeom>
              <a:avLst/>
              <a:gdLst>
                <a:gd name="T0" fmla="*/ 340 w 340"/>
                <a:gd name="T1" fmla="*/ 250 h 250"/>
                <a:gd name="T2" fmla="*/ 28 w 340"/>
                <a:gd name="T3" fmla="*/ 250 h 250"/>
                <a:gd name="T4" fmla="*/ 28 w 340"/>
                <a:gd name="T5" fmla="*/ 250 h 250"/>
                <a:gd name="T6" fmla="*/ 22 w 340"/>
                <a:gd name="T7" fmla="*/ 249 h 250"/>
                <a:gd name="T8" fmla="*/ 17 w 340"/>
                <a:gd name="T9" fmla="*/ 247 h 250"/>
                <a:gd name="T10" fmla="*/ 12 w 340"/>
                <a:gd name="T11" fmla="*/ 245 h 250"/>
                <a:gd name="T12" fmla="*/ 8 w 340"/>
                <a:gd name="T13" fmla="*/ 240 h 250"/>
                <a:gd name="T14" fmla="*/ 5 w 340"/>
                <a:gd name="T15" fmla="*/ 236 h 250"/>
                <a:gd name="T16" fmla="*/ 2 w 340"/>
                <a:gd name="T17" fmla="*/ 231 h 250"/>
                <a:gd name="T18" fmla="*/ 1 w 340"/>
                <a:gd name="T19" fmla="*/ 226 h 250"/>
                <a:gd name="T20" fmla="*/ 0 w 340"/>
                <a:gd name="T21" fmla="*/ 220 h 250"/>
                <a:gd name="T22" fmla="*/ 0 w 340"/>
                <a:gd name="T23" fmla="*/ 192 h 250"/>
                <a:gd name="T24" fmla="*/ 0 w 340"/>
                <a:gd name="T25" fmla="*/ 192 h 250"/>
                <a:gd name="T26" fmla="*/ 0 w 340"/>
                <a:gd name="T27" fmla="*/ 184 h 250"/>
                <a:gd name="T28" fmla="*/ 1 w 340"/>
                <a:gd name="T29" fmla="*/ 176 h 250"/>
                <a:gd name="T30" fmla="*/ 3 w 340"/>
                <a:gd name="T31" fmla="*/ 168 h 250"/>
                <a:gd name="T32" fmla="*/ 6 w 340"/>
                <a:gd name="T33" fmla="*/ 160 h 250"/>
                <a:gd name="T34" fmla="*/ 9 w 340"/>
                <a:gd name="T35" fmla="*/ 153 h 250"/>
                <a:gd name="T36" fmla="*/ 12 w 340"/>
                <a:gd name="T37" fmla="*/ 145 h 250"/>
                <a:gd name="T38" fmla="*/ 17 w 340"/>
                <a:gd name="T39" fmla="*/ 137 h 250"/>
                <a:gd name="T40" fmla="*/ 21 w 340"/>
                <a:gd name="T41" fmla="*/ 130 h 250"/>
                <a:gd name="T42" fmla="*/ 27 w 340"/>
                <a:gd name="T43" fmla="*/ 124 h 250"/>
                <a:gd name="T44" fmla="*/ 32 w 340"/>
                <a:gd name="T45" fmla="*/ 118 h 250"/>
                <a:gd name="T46" fmla="*/ 39 w 340"/>
                <a:gd name="T47" fmla="*/ 112 h 250"/>
                <a:gd name="T48" fmla="*/ 45 w 340"/>
                <a:gd name="T49" fmla="*/ 107 h 250"/>
                <a:gd name="T50" fmla="*/ 52 w 340"/>
                <a:gd name="T51" fmla="*/ 103 h 250"/>
                <a:gd name="T52" fmla="*/ 59 w 340"/>
                <a:gd name="T53" fmla="*/ 99 h 250"/>
                <a:gd name="T54" fmla="*/ 68 w 340"/>
                <a:gd name="T55" fmla="*/ 96 h 250"/>
                <a:gd name="T56" fmla="*/ 75 w 340"/>
                <a:gd name="T57" fmla="*/ 93 h 250"/>
                <a:gd name="T58" fmla="*/ 198 w 340"/>
                <a:gd name="T59" fmla="*/ 58 h 250"/>
                <a:gd name="T60" fmla="*/ 198 w 340"/>
                <a:gd name="T61" fmla="*/ 0 h 250"/>
                <a:gd name="T62" fmla="*/ 255 w 340"/>
                <a:gd name="T63" fmla="*/ 0 h 250"/>
                <a:gd name="T64" fmla="*/ 255 w 340"/>
                <a:gd name="T65" fmla="*/ 79 h 250"/>
                <a:gd name="T66" fmla="*/ 255 w 340"/>
                <a:gd name="T67" fmla="*/ 79 h 250"/>
                <a:gd name="T68" fmla="*/ 254 w 340"/>
                <a:gd name="T69" fmla="*/ 84 h 250"/>
                <a:gd name="T70" fmla="*/ 253 w 340"/>
                <a:gd name="T71" fmla="*/ 88 h 250"/>
                <a:gd name="T72" fmla="*/ 251 w 340"/>
                <a:gd name="T73" fmla="*/ 92 h 250"/>
                <a:gd name="T74" fmla="*/ 249 w 340"/>
                <a:gd name="T75" fmla="*/ 96 h 250"/>
                <a:gd name="T76" fmla="*/ 246 w 340"/>
                <a:gd name="T77" fmla="*/ 99 h 250"/>
                <a:gd name="T78" fmla="*/ 242 w 340"/>
                <a:gd name="T79" fmla="*/ 102 h 250"/>
                <a:gd name="T80" fmla="*/ 239 w 340"/>
                <a:gd name="T81" fmla="*/ 105 h 250"/>
                <a:gd name="T82" fmla="*/ 234 w 340"/>
                <a:gd name="T83" fmla="*/ 106 h 250"/>
                <a:gd name="T84" fmla="*/ 91 w 340"/>
                <a:gd name="T85" fmla="*/ 148 h 250"/>
                <a:gd name="T86" fmla="*/ 91 w 340"/>
                <a:gd name="T87" fmla="*/ 148 h 250"/>
                <a:gd name="T88" fmla="*/ 84 w 340"/>
                <a:gd name="T89" fmla="*/ 150 h 250"/>
                <a:gd name="T90" fmla="*/ 78 w 340"/>
                <a:gd name="T91" fmla="*/ 154 h 250"/>
                <a:gd name="T92" fmla="*/ 72 w 340"/>
                <a:gd name="T93" fmla="*/ 159 h 250"/>
                <a:gd name="T94" fmla="*/ 66 w 340"/>
                <a:gd name="T95" fmla="*/ 165 h 250"/>
                <a:gd name="T96" fmla="*/ 62 w 340"/>
                <a:gd name="T97" fmla="*/ 172 h 250"/>
                <a:gd name="T98" fmla="*/ 59 w 340"/>
                <a:gd name="T99" fmla="*/ 178 h 250"/>
                <a:gd name="T100" fmla="*/ 57 w 340"/>
                <a:gd name="T101" fmla="*/ 185 h 250"/>
                <a:gd name="T102" fmla="*/ 56 w 340"/>
                <a:gd name="T103" fmla="*/ 192 h 250"/>
                <a:gd name="T104" fmla="*/ 340 w 340"/>
                <a:gd name="T105" fmla="*/ 192 h 250"/>
                <a:gd name="T106" fmla="*/ 340 w 340"/>
                <a:gd name="T107"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0" h="250">
                  <a:moveTo>
                    <a:pt x="340" y="250"/>
                  </a:moveTo>
                  <a:lnTo>
                    <a:pt x="28" y="250"/>
                  </a:lnTo>
                  <a:lnTo>
                    <a:pt x="28" y="250"/>
                  </a:lnTo>
                  <a:lnTo>
                    <a:pt x="22" y="249"/>
                  </a:lnTo>
                  <a:lnTo>
                    <a:pt x="17" y="247"/>
                  </a:lnTo>
                  <a:lnTo>
                    <a:pt x="12" y="245"/>
                  </a:lnTo>
                  <a:lnTo>
                    <a:pt x="8" y="240"/>
                  </a:lnTo>
                  <a:lnTo>
                    <a:pt x="5" y="236"/>
                  </a:lnTo>
                  <a:lnTo>
                    <a:pt x="2" y="231"/>
                  </a:lnTo>
                  <a:lnTo>
                    <a:pt x="1" y="226"/>
                  </a:lnTo>
                  <a:lnTo>
                    <a:pt x="0" y="220"/>
                  </a:lnTo>
                  <a:lnTo>
                    <a:pt x="0" y="192"/>
                  </a:lnTo>
                  <a:lnTo>
                    <a:pt x="0" y="192"/>
                  </a:lnTo>
                  <a:lnTo>
                    <a:pt x="0" y="184"/>
                  </a:lnTo>
                  <a:lnTo>
                    <a:pt x="1" y="176"/>
                  </a:lnTo>
                  <a:lnTo>
                    <a:pt x="3" y="168"/>
                  </a:lnTo>
                  <a:lnTo>
                    <a:pt x="6" y="160"/>
                  </a:lnTo>
                  <a:lnTo>
                    <a:pt x="9" y="153"/>
                  </a:lnTo>
                  <a:lnTo>
                    <a:pt x="12" y="145"/>
                  </a:lnTo>
                  <a:lnTo>
                    <a:pt x="17" y="137"/>
                  </a:lnTo>
                  <a:lnTo>
                    <a:pt x="21" y="130"/>
                  </a:lnTo>
                  <a:lnTo>
                    <a:pt x="27" y="124"/>
                  </a:lnTo>
                  <a:lnTo>
                    <a:pt x="32" y="118"/>
                  </a:lnTo>
                  <a:lnTo>
                    <a:pt x="39" y="112"/>
                  </a:lnTo>
                  <a:lnTo>
                    <a:pt x="45" y="107"/>
                  </a:lnTo>
                  <a:lnTo>
                    <a:pt x="52" y="103"/>
                  </a:lnTo>
                  <a:lnTo>
                    <a:pt x="59" y="99"/>
                  </a:lnTo>
                  <a:lnTo>
                    <a:pt x="68" y="96"/>
                  </a:lnTo>
                  <a:lnTo>
                    <a:pt x="75" y="93"/>
                  </a:lnTo>
                  <a:lnTo>
                    <a:pt x="198" y="58"/>
                  </a:lnTo>
                  <a:lnTo>
                    <a:pt x="198" y="0"/>
                  </a:lnTo>
                  <a:lnTo>
                    <a:pt x="255" y="0"/>
                  </a:lnTo>
                  <a:lnTo>
                    <a:pt x="255" y="79"/>
                  </a:lnTo>
                  <a:lnTo>
                    <a:pt x="255" y="79"/>
                  </a:lnTo>
                  <a:lnTo>
                    <a:pt x="254" y="84"/>
                  </a:lnTo>
                  <a:lnTo>
                    <a:pt x="253" y="88"/>
                  </a:lnTo>
                  <a:lnTo>
                    <a:pt x="251" y="92"/>
                  </a:lnTo>
                  <a:lnTo>
                    <a:pt x="249" y="96"/>
                  </a:lnTo>
                  <a:lnTo>
                    <a:pt x="246" y="99"/>
                  </a:lnTo>
                  <a:lnTo>
                    <a:pt x="242" y="102"/>
                  </a:lnTo>
                  <a:lnTo>
                    <a:pt x="239" y="105"/>
                  </a:lnTo>
                  <a:lnTo>
                    <a:pt x="234" y="106"/>
                  </a:lnTo>
                  <a:lnTo>
                    <a:pt x="91" y="148"/>
                  </a:lnTo>
                  <a:lnTo>
                    <a:pt x="91" y="148"/>
                  </a:lnTo>
                  <a:lnTo>
                    <a:pt x="84" y="150"/>
                  </a:lnTo>
                  <a:lnTo>
                    <a:pt x="78" y="154"/>
                  </a:lnTo>
                  <a:lnTo>
                    <a:pt x="72" y="159"/>
                  </a:lnTo>
                  <a:lnTo>
                    <a:pt x="66" y="165"/>
                  </a:lnTo>
                  <a:lnTo>
                    <a:pt x="62" y="172"/>
                  </a:lnTo>
                  <a:lnTo>
                    <a:pt x="59" y="178"/>
                  </a:lnTo>
                  <a:lnTo>
                    <a:pt x="57" y="185"/>
                  </a:lnTo>
                  <a:lnTo>
                    <a:pt x="56" y="192"/>
                  </a:lnTo>
                  <a:lnTo>
                    <a:pt x="340" y="192"/>
                  </a:lnTo>
                  <a:lnTo>
                    <a:pt x="340"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5" name="Freeform 50">
              <a:extLst>
                <a:ext uri="{FF2B5EF4-FFF2-40B4-BE49-F238E27FC236}">
                  <a16:creationId xmlns:a16="http://schemas.microsoft.com/office/drawing/2014/main" id="{F0473273-058C-17B9-E5A8-4BF1079A7838}"/>
                </a:ext>
              </a:extLst>
            </p:cNvPr>
            <p:cNvSpPr>
              <a:spLocks/>
            </p:cNvSpPr>
            <p:nvPr/>
          </p:nvSpPr>
          <p:spPr bwMode="auto">
            <a:xfrm>
              <a:off x="3471863" y="2987676"/>
              <a:ext cx="88900" cy="66675"/>
            </a:xfrm>
            <a:custGeom>
              <a:avLst/>
              <a:gdLst>
                <a:gd name="T0" fmla="*/ 311 w 339"/>
                <a:gd name="T1" fmla="*/ 252 h 252"/>
                <a:gd name="T2" fmla="*/ 0 w 339"/>
                <a:gd name="T3" fmla="*/ 252 h 252"/>
                <a:gd name="T4" fmla="*/ 0 w 339"/>
                <a:gd name="T5" fmla="*/ 194 h 252"/>
                <a:gd name="T6" fmla="*/ 282 w 339"/>
                <a:gd name="T7" fmla="*/ 194 h 252"/>
                <a:gd name="T8" fmla="*/ 282 w 339"/>
                <a:gd name="T9" fmla="*/ 194 h 252"/>
                <a:gd name="T10" fmla="*/ 281 w 339"/>
                <a:gd name="T11" fmla="*/ 187 h 252"/>
                <a:gd name="T12" fmla="*/ 279 w 339"/>
                <a:gd name="T13" fmla="*/ 180 h 252"/>
                <a:gd name="T14" fmla="*/ 276 w 339"/>
                <a:gd name="T15" fmla="*/ 174 h 252"/>
                <a:gd name="T16" fmla="*/ 272 w 339"/>
                <a:gd name="T17" fmla="*/ 167 h 252"/>
                <a:gd name="T18" fmla="*/ 267 w 339"/>
                <a:gd name="T19" fmla="*/ 161 h 252"/>
                <a:gd name="T20" fmla="*/ 261 w 339"/>
                <a:gd name="T21" fmla="*/ 156 h 252"/>
                <a:gd name="T22" fmla="*/ 255 w 339"/>
                <a:gd name="T23" fmla="*/ 152 h 252"/>
                <a:gd name="T24" fmla="*/ 249 w 339"/>
                <a:gd name="T25" fmla="*/ 150 h 252"/>
                <a:gd name="T26" fmla="*/ 105 w 339"/>
                <a:gd name="T27" fmla="*/ 108 h 252"/>
                <a:gd name="T28" fmla="*/ 105 w 339"/>
                <a:gd name="T29" fmla="*/ 108 h 252"/>
                <a:gd name="T30" fmla="*/ 101 w 339"/>
                <a:gd name="T31" fmla="*/ 107 h 252"/>
                <a:gd name="T32" fmla="*/ 97 w 339"/>
                <a:gd name="T33" fmla="*/ 104 h 252"/>
                <a:gd name="T34" fmla="*/ 93 w 339"/>
                <a:gd name="T35" fmla="*/ 101 h 252"/>
                <a:gd name="T36" fmla="*/ 90 w 339"/>
                <a:gd name="T37" fmla="*/ 98 h 252"/>
                <a:gd name="T38" fmla="*/ 88 w 339"/>
                <a:gd name="T39" fmla="*/ 94 h 252"/>
                <a:gd name="T40" fmla="*/ 85 w 339"/>
                <a:gd name="T41" fmla="*/ 90 h 252"/>
                <a:gd name="T42" fmla="*/ 84 w 339"/>
                <a:gd name="T43" fmla="*/ 86 h 252"/>
                <a:gd name="T44" fmla="*/ 84 w 339"/>
                <a:gd name="T45" fmla="*/ 81 h 252"/>
                <a:gd name="T46" fmla="*/ 84 w 339"/>
                <a:gd name="T47" fmla="*/ 0 h 252"/>
                <a:gd name="T48" fmla="*/ 141 w 339"/>
                <a:gd name="T49" fmla="*/ 0 h 252"/>
                <a:gd name="T50" fmla="*/ 141 w 339"/>
                <a:gd name="T51" fmla="*/ 60 h 252"/>
                <a:gd name="T52" fmla="*/ 264 w 339"/>
                <a:gd name="T53" fmla="*/ 95 h 252"/>
                <a:gd name="T54" fmla="*/ 264 w 339"/>
                <a:gd name="T55" fmla="*/ 95 h 252"/>
                <a:gd name="T56" fmla="*/ 272 w 339"/>
                <a:gd name="T57" fmla="*/ 97 h 252"/>
                <a:gd name="T58" fmla="*/ 279 w 339"/>
                <a:gd name="T59" fmla="*/ 101 h 252"/>
                <a:gd name="T60" fmla="*/ 286 w 339"/>
                <a:gd name="T61" fmla="*/ 105 h 252"/>
                <a:gd name="T62" fmla="*/ 294 w 339"/>
                <a:gd name="T63" fmla="*/ 109 h 252"/>
                <a:gd name="T64" fmla="*/ 301 w 339"/>
                <a:gd name="T65" fmla="*/ 114 h 252"/>
                <a:gd name="T66" fmla="*/ 307 w 339"/>
                <a:gd name="T67" fmla="*/ 120 h 252"/>
                <a:gd name="T68" fmla="*/ 313 w 339"/>
                <a:gd name="T69" fmla="*/ 126 h 252"/>
                <a:gd name="T70" fmla="*/ 318 w 339"/>
                <a:gd name="T71" fmla="*/ 132 h 252"/>
                <a:gd name="T72" fmla="*/ 323 w 339"/>
                <a:gd name="T73" fmla="*/ 139 h 252"/>
                <a:gd name="T74" fmla="*/ 327 w 339"/>
                <a:gd name="T75" fmla="*/ 147 h 252"/>
                <a:gd name="T76" fmla="*/ 331 w 339"/>
                <a:gd name="T77" fmla="*/ 155 h 252"/>
                <a:gd name="T78" fmla="*/ 334 w 339"/>
                <a:gd name="T79" fmla="*/ 162 h 252"/>
                <a:gd name="T80" fmla="*/ 336 w 339"/>
                <a:gd name="T81" fmla="*/ 170 h 252"/>
                <a:gd name="T82" fmla="*/ 338 w 339"/>
                <a:gd name="T83" fmla="*/ 178 h 252"/>
                <a:gd name="T84" fmla="*/ 339 w 339"/>
                <a:gd name="T85" fmla="*/ 186 h 252"/>
                <a:gd name="T86" fmla="*/ 339 w 339"/>
                <a:gd name="T87" fmla="*/ 194 h 252"/>
                <a:gd name="T88" fmla="*/ 339 w 339"/>
                <a:gd name="T89" fmla="*/ 222 h 252"/>
                <a:gd name="T90" fmla="*/ 339 w 339"/>
                <a:gd name="T91" fmla="*/ 222 h 252"/>
                <a:gd name="T92" fmla="*/ 339 w 339"/>
                <a:gd name="T93" fmla="*/ 228 h 252"/>
                <a:gd name="T94" fmla="*/ 337 w 339"/>
                <a:gd name="T95" fmla="*/ 233 h 252"/>
                <a:gd name="T96" fmla="*/ 335 w 339"/>
                <a:gd name="T97" fmla="*/ 238 h 252"/>
                <a:gd name="T98" fmla="*/ 331 w 339"/>
                <a:gd name="T99" fmla="*/ 242 h 252"/>
                <a:gd name="T100" fmla="*/ 327 w 339"/>
                <a:gd name="T101" fmla="*/ 247 h 252"/>
                <a:gd name="T102" fmla="*/ 322 w 339"/>
                <a:gd name="T103" fmla="*/ 249 h 252"/>
                <a:gd name="T104" fmla="*/ 317 w 339"/>
                <a:gd name="T105" fmla="*/ 251 h 252"/>
                <a:gd name="T106" fmla="*/ 311 w 339"/>
                <a:gd name="T107" fmla="*/ 252 h 252"/>
                <a:gd name="T108" fmla="*/ 311 w 339"/>
                <a:gd name="T109"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9" h="252">
                  <a:moveTo>
                    <a:pt x="311" y="252"/>
                  </a:moveTo>
                  <a:lnTo>
                    <a:pt x="0" y="252"/>
                  </a:lnTo>
                  <a:lnTo>
                    <a:pt x="0" y="194"/>
                  </a:lnTo>
                  <a:lnTo>
                    <a:pt x="282" y="194"/>
                  </a:lnTo>
                  <a:lnTo>
                    <a:pt x="282" y="194"/>
                  </a:lnTo>
                  <a:lnTo>
                    <a:pt x="281" y="187"/>
                  </a:lnTo>
                  <a:lnTo>
                    <a:pt x="279" y="180"/>
                  </a:lnTo>
                  <a:lnTo>
                    <a:pt x="276" y="174"/>
                  </a:lnTo>
                  <a:lnTo>
                    <a:pt x="272" y="167"/>
                  </a:lnTo>
                  <a:lnTo>
                    <a:pt x="267" y="161"/>
                  </a:lnTo>
                  <a:lnTo>
                    <a:pt x="261" y="156"/>
                  </a:lnTo>
                  <a:lnTo>
                    <a:pt x="255" y="152"/>
                  </a:lnTo>
                  <a:lnTo>
                    <a:pt x="249" y="150"/>
                  </a:lnTo>
                  <a:lnTo>
                    <a:pt x="105" y="108"/>
                  </a:lnTo>
                  <a:lnTo>
                    <a:pt x="105" y="108"/>
                  </a:lnTo>
                  <a:lnTo>
                    <a:pt x="101" y="107"/>
                  </a:lnTo>
                  <a:lnTo>
                    <a:pt x="97" y="104"/>
                  </a:lnTo>
                  <a:lnTo>
                    <a:pt x="93" y="101"/>
                  </a:lnTo>
                  <a:lnTo>
                    <a:pt x="90" y="98"/>
                  </a:lnTo>
                  <a:lnTo>
                    <a:pt x="88" y="94"/>
                  </a:lnTo>
                  <a:lnTo>
                    <a:pt x="85" y="90"/>
                  </a:lnTo>
                  <a:lnTo>
                    <a:pt x="84" y="86"/>
                  </a:lnTo>
                  <a:lnTo>
                    <a:pt x="84" y="81"/>
                  </a:lnTo>
                  <a:lnTo>
                    <a:pt x="84" y="0"/>
                  </a:lnTo>
                  <a:lnTo>
                    <a:pt x="141" y="0"/>
                  </a:lnTo>
                  <a:lnTo>
                    <a:pt x="141" y="60"/>
                  </a:lnTo>
                  <a:lnTo>
                    <a:pt x="264" y="95"/>
                  </a:lnTo>
                  <a:lnTo>
                    <a:pt x="264" y="95"/>
                  </a:lnTo>
                  <a:lnTo>
                    <a:pt x="272" y="97"/>
                  </a:lnTo>
                  <a:lnTo>
                    <a:pt x="279" y="101"/>
                  </a:lnTo>
                  <a:lnTo>
                    <a:pt x="286" y="105"/>
                  </a:lnTo>
                  <a:lnTo>
                    <a:pt x="294" y="109"/>
                  </a:lnTo>
                  <a:lnTo>
                    <a:pt x="301" y="114"/>
                  </a:lnTo>
                  <a:lnTo>
                    <a:pt x="307" y="120"/>
                  </a:lnTo>
                  <a:lnTo>
                    <a:pt x="313" y="126"/>
                  </a:lnTo>
                  <a:lnTo>
                    <a:pt x="318" y="132"/>
                  </a:lnTo>
                  <a:lnTo>
                    <a:pt x="323" y="139"/>
                  </a:lnTo>
                  <a:lnTo>
                    <a:pt x="327" y="147"/>
                  </a:lnTo>
                  <a:lnTo>
                    <a:pt x="331" y="155"/>
                  </a:lnTo>
                  <a:lnTo>
                    <a:pt x="334" y="162"/>
                  </a:lnTo>
                  <a:lnTo>
                    <a:pt x="336" y="170"/>
                  </a:lnTo>
                  <a:lnTo>
                    <a:pt x="338" y="178"/>
                  </a:lnTo>
                  <a:lnTo>
                    <a:pt x="339" y="186"/>
                  </a:lnTo>
                  <a:lnTo>
                    <a:pt x="339" y="194"/>
                  </a:lnTo>
                  <a:lnTo>
                    <a:pt x="339" y="222"/>
                  </a:lnTo>
                  <a:lnTo>
                    <a:pt x="339" y="222"/>
                  </a:lnTo>
                  <a:lnTo>
                    <a:pt x="339" y="228"/>
                  </a:lnTo>
                  <a:lnTo>
                    <a:pt x="337" y="233"/>
                  </a:lnTo>
                  <a:lnTo>
                    <a:pt x="335" y="238"/>
                  </a:lnTo>
                  <a:lnTo>
                    <a:pt x="331" y="242"/>
                  </a:lnTo>
                  <a:lnTo>
                    <a:pt x="327" y="247"/>
                  </a:lnTo>
                  <a:lnTo>
                    <a:pt x="322" y="249"/>
                  </a:lnTo>
                  <a:lnTo>
                    <a:pt x="317" y="251"/>
                  </a:lnTo>
                  <a:lnTo>
                    <a:pt x="311" y="252"/>
                  </a:lnTo>
                  <a:lnTo>
                    <a:pt x="311" y="2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6" name="Freeform 51">
              <a:extLst>
                <a:ext uri="{FF2B5EF4-FFF2-40B4-BE49-F238E27FC236}">
                  <a16:creationId xmlns:a16="http://schemas.microsoft.com/office/drawing/2014/main" id="{DB7E33C6-7A4A-1C92-F950-4E9BC687F4B4}"/>
                </a:ext>
              </a:extLst>
            </p:cNvPr>
            <p:cNvSpPr>
              <a:spLocks noEditPoints="1"/>
            </p:cNvSpPr>
            <p:nvPr/>
          </p:nvSpPr>
          <p:spPr bwMode="auto">
            <a:xfrm>
              <a:off x="3425825" y="2889251"/>
              <a:ext cx="104775" cy="112713"/>
            </a:xfrm>
            <a:custGeom>
              <a:avLst/>
              <a:gdLst>
                <a:gd name="T0" fmla="*/ 179 w 397"/>
                <a:gd name="T1" fmla="*/ 427 h 429"/>
                <a:gd name="T2" fmla="*/ 121 w 397"/>
                <a:gd name="T3" fmla="*/ 411 h 429"/>
                <a:gd name="T4" fmla="*/ 73 w 397"/>
                <a:gd name="T5" fmla="*/ 379 h 429"/>
                <a:gd name="T6" fmla="*/ 34 w 397"/>
                <a:gd name="T7" fmla="*/ 334 h 429"/>
                <a:gd name="T8" fmla="*/ 9 w 397"/>
                <a:gd name="T9" fmla="*/ 278 h 429"/>
                <a:gd name="T10" fmla="*/ 0 w 397"/>
                <a:gd name="T11" fmla="*/ 215 h 429"/>
                <a:gd name="T12" fmla="*/ 4 w 397"/>
                <a:gd name="T13" fmla="*/ 171 h 429"/>
                <a:gd name="T14" fmla="*/ 24 w 397"/>
                <a:gd name="T15" fmla="*/ 113 h 429"/>
                <a:gd name="T16" fmla="*/ 59 w 397"/>
                <a:gd name="T17" fmla="*/ 63 h 429"/>
                <a:gd name="T18" fmla="*/ 104 w 397"/>
                <a:gd name="T19" fmla="*/ 27 h 429"/>
                <a:gd name="T20" fmla="*/ 159 w 397"/>
                <a:gd name="T21" fmla="*/ 4 h 429"/>
                <a:gd name="T22" fmla="*/ 199 w 397"/>
                <a:gd name="T23" fmla="*/ 0 h 429"/>
                <a:gd name="T24" fmla="*/ 257 w 397"/>
                <a:gd name="T25" fmla="*/ 11 h 429"/>
                <a:gd name="T26" fmla="*/ 309 w 397"/>
                <a:gd name="T27" fmla="*/ 37 h 429"/>
                <a:gd name="T28" fmla="*/ 351 w 397"/>
                <a:gd name="T29" fmla="*/ 78 h 429"/>
                <a:gd name="T30" fmla="*/ 382 w 397"/>
                <a:gd name="T31" fmla="*/ 132 h 429"/>
                <a:gd name="T32" fmla="*/ 396 w 397"/>
                <a:gd name="T33" fmla="*/ 192 h 429"/>
                <a:gd name="T34" fmla="*/ 396 w 397"/>
                <a:gd name="T35" fmla="*/ 236 h 429"/>
                <a:gd name="T36" fmla="*/ 382 w 397"/>
                <a:gd name="T37" fmla="*/ 297 h 429"/>
                <a:gd name="T38" fmla="*/ 351 w 397"/>
                <a:gd name="T39" fmla="*/ 350 h 429"/>
                <a:gd name="T40" fmla="*/ 309 w 397"/>
                <a:gd name="T41" fmla="*/ 391 h 429"/>
                <a:gd name="T42" fmla="*/ 257 w 397"/>
                <a:gd name="T43" fmla="*/ 419 h 429"/>
                <a:gd name="T44" fmla="*/ 199 w 397"/>
                <a:gd name="T45" fmla="*/ 429 h 429"/>
                <a:gd name="T46" fmla="*/ 199 w 397"/>
                <a:gd name="T47" fmla="*/ 57 h 429"/>
                <a:gd name="T48" fmla="*/ 157 w 397"/>
                <a:gd name="T49" fmla="*/ 64 h 429"/>
                <a:gd name="T50" fmla="*/ 119 w 397"/>
                <a:gd name="T51" fmla="*/ 84 h 429"/>
                <a:gd name="T52" fmla="*/ 89 w 397"/>
                <a:gd name="T53" fmla="*/ 115 h 429"/>
                <a:gd name="T54" fmla="*/ 68 w 397"/>
                <a:gd name="T55" fmla="*/ 153 h 429"/>
                <a:gd name="T56" fmla="*/ 58 w 397"/>
                <a:gd name="T57" fmla="*/ 198 h 429"/>
                <a:gd name="T58" fmla="*/ 58 w 397"/>
                <a:gd name="T59" fmla="*/ 231 h 429"/>
                <a:gd name="T60" fmla="*/ 68 w 397"/>
                <a:gd name="T61" fmla="*/ 275 h 429"/>
                <a:gd name="T62" fmla="*/ 89 w 397"/>
                <a:gd name="T63" fmla="*/ 315 h 429"/>
                <a:gd name="T64" fmla="*/ 119 w 397"/>
                <a:gd name="T65" fmla="*/ 345 h 429"/>
                <a:gd name="T66" fmla="*/ 157 w 397"/>
                <a:gd name="T67" fmla="*/ 364 h 429"/>
                <a:gd name="T68" fmla="*/ 199 w 397"/>
                <a:gd name="T69" fmla="*/ 371 h 429"/>
                <a:gd name="T70" fmla="*/ 227 w 397"/>
                <a:gd name="T71" fmla="*/ 368 h 429"/>
                <a:gd name="T72" fmla="*/ 266 w 397"/>
                <a:gd name="T73" fmla="*/ 353 h 429"/>
                <a:gd name="T74" fmla="*/ 299 w 397"/>
                <a:gd name="T75" fmla="*/ 326 h 429"/>
                <a:gd name="T76" fmla="*/ 323 w 397"/>
                <a:gd name="T77" fmla="*/ 289 h 429"/>
                <a:gd name="T78" fmla="*/ 337 w 397"/>
                <a:gd name="T79" fmla="*/ 246 h 429"/>
                <a:gd name="T80" fmla="*/ 340 w 397"/>
                <a:gd name="T81" fmla="*/ 215 h 429"/>
                <a:gd name="T82" fmla="*/ 334 w 397"/>
                <a:gd name="T83" fmla="*/ 168 h 429"/>
                <a:gd name="T84" fmla="*/ 316 w 397"/>
                <a:gd name="T85" fmla="*/ 127 h 429"/>
                <a:gd name="T86" fmla="*/ 289 w 397"/>
                <a:gd name="T87" fmla="*/ 93 h 429"/>
                <a:gd name="T88" fmla="*/ 253 w 397"/>
                <a:gd name="T89" fmla="*/ 70 h 429"/>
                <a:gd name="T90" fmla="*/ 213 w 397"/>
                <a:gd name="T91" fmla="*/ 5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7" h="429">
                  <a:moveTo>
                    <a:pt x="199" y="429"/>
                  </a:moveTo>
                  <a:lnTo>
                    <a:pt x="199" y="429"/>
                  </a:lnTo>
                  <a:lnTo>
                    <a:pt x="179" y="427"/>
                  </a:lnTo>
                  <a:lnTo>
                    <a:pt x="159" y="424"/>
                  </a:lnTo>
                  <a:lnTo>
                    <a:pt x="139" y="419"/>
                  </a:lnTo>
                  <a:lnTo>
                    <a:pt x="121" y="411"/>
                  </a:lnTo>
                  <a:lnTo>
                    <a:pt x="104" y="402"/>
                  </a:lnTo>
                  <a:lnTo>
                    <a:pt x="88" y="391"/>
                  </a:lnTo>
                  <a:lnTo>
                    <a:pt x="73" y="379"/>
                  </a:lnTo>
                  <a:lnTo>
                    <a:pt x="59" y="365"/>
                  </a:lnTo>
                  <a:lnTo>
                    <a:pt x="45" y="350"/>
                  </a:lnTo>
                  <a:lnTo>
                    <a:pt x="34" y="334"/>
                  </a:lnTo>
                  <a:lnTo>
                    <a:pt x="24" y="317"/>
                  </a:lnTo>
                  <a:lnTo>
                    <a:pt x="16" y="297"/>
                  </a:lnTo>
                  <a:lnTo>
                    <a:pt x="9" y="278"/>
                  </a:lnTo>
                  <a:lnTo>
                    <a:pt x="4" y="257"/>
                  </a:lnTo>
                  <a:lnTo>
                    <a:pt x="1" y="236"/>
                  </a:lnTo>
                  <a:lnTo>
                    <a:pt x="0" y="215"/>
                  </a:lnTo>
                  <a:lnTo>
                    <a:pt x="0" y="215"/>
                  </a:lnTo>
                  <a:lnTo>
                    <a:pt x="1" y="192"/>
                  </a:lnTo>
                  <a:lnTo>
                    <a:pt x="4" y="171"/>
                  </a:lnTo>
                  <a:lnTo>
                    <a:pt x="9" y="151"/>
                  </a:lnTo>
                  <a:lnTo>
                    <a:pt x="16" y="132"/>
                  </a:lnTo>
                  <a:lnTo>
                    <a:pt x="24" y="113"/>
                  </a:lnTo>
                  <a:lnTo>
                    <a:pt x="34" y="95"/>
                  </a:lnTo>
                  <a:lnTo>
                    <a:pt x="45" y="78"/>
                  </a:lnTo>
                  <a:lnTo>
                    <a:pt x="59" y="63"/>
                  </a:lnTo>
                  <a:lnTo>
                    <a:pt x="73" y="50"/>
                  </a:lnTo>
                  <a:lnTo>
                    <a:pt x="88" y="37"/>
                  </a:lnTo>
                  <a:lnTo>
                    <a:pt x="104" y="27"/>
                  </a:lnTo>
                  <a:lnTo>
                    <a:pt x="121" y="18"/>
                  </a:lnTo>
                  <a:lnTo>
                    <a:pt x="139" y="11"/>
                  </a:lnTo>
                  <a:lnTo>
                    <a:pt x="159" y="4"/>
                  </a:lnTo>
                  <a:lnTo>
                    <a:pt x="179" y="1"/>
                  </a:lnTo>
                  <a:lnTo>
                    <a:pt x="199" y="0"/>
                  </a:lnTo>
                  <a:lnTo>
                    <a:pt x="199" y="0"/>
                  </a:lnTo>
                  <a:lnTo>
                    <a:pt x="219" y="1"/>
                  </a:lnTo>
                  <a:lnTo>
                    <a:pt x="238" y="4"/>
                  </a:lnTo>
                  <a:lnTo>
                    <a:pt x="257" y="11"/>
                  </a:lnTo>
                  <a:lnTo>
                    <a:pt x="276" y="18"/>
                  </a:lnTo>
                  <a:lnTo>
                    <a:pt x="293" y="27"/>
                  </a:lnTo>
                  <a:lnTo>
                    <a:pt x="309" y="37"/>
                  </a:lnTo>
                  <a:lnTo>
                    <a:pt x="325" y="50"/>
                  </a:lnTo>
                  <a:lnTo>
                    <a:pt x="338" y="63"/>
                  </a:lnTo>
                  <a:lnTo>
                    <a:pt x="351" y="78"/>
                  </a:lnTo>
                  <a:lnTo>
                    <a:pt x="364" y="95"/>
                  </a:lnTo>
                  <a:lnTo>
                    <a:pt x="373" y="113"/>
                  </a:lnTo>
                  <a:lnTo>
                    <a:pt x="382" y="132"/>
                  </a:lnTo>
                  <a:lnTo>
                    <a:pt x="388" y="151"/>
                  </a:lnTo>
                  <a:lnTo>
                    <a:pt x="393" y="171"/>
                  </a:lnTo>
                  <a:lnTo>
                    <a:pt x="396" y="192"/>
                  </a:lnTo>
                  <a:lnTo>
                    <a:pt x="397" y="215"/>
                  </a:lnTo>
                  <a:lnTo>
                    <a:pt x="397" y="215"/>
                  </a:lnTo>
                  <a:lnTo>
                    <a:pt x="396" y="236"/>
                  </a:lnTo>
                  <a:lnTo>
                    <a:pt x="393" y="257"/>
                  </a:lnTo>
                  <a:lnTo>
                    <a:pt x="388" y="278"/>
                  </a:lnTo>
                  <a:lnTo>
                    <a:pt x="382" y="297"/>
                  </a:lnTo>
                  <a:lnTo>
                    <a:pt x="373" y="317"/>
                  </a:lnTo>
                  <a:lnTo>
                    <a:pt x="364" y="334"/>
                  </a:lnTo>
                  <a:lnTo>
                    <a:pt x="351" y="350"/>
                  </a:lnTo>
                  <a:lnTo>
                    <a:pt x="338" y="365"/>
                  </a:lnTo>
                  <a:lnTo>
                    <a:pt x="325" y="379"/>
                  </a:lnTo>
                  <a:lnTo>
                    <a:pt x="309" y="391"/>
                  </a:lnTo>
                  <a:lnTo>
                    <a:pt x="293" y="402"/>
                  </a:lnTo>
                  <a:lnTo>
                    <a:pt x="276" y="411"/>
                  </a:lnTo>
                  <a:lnTo>
                    <a:pt x="257" y="419"/>
                  </a:lnTo>
                  <a:lnTo>
                    <a:pt x="238" y="424"/>
                  </a:lnTo>
                  <a:lnTo>
                    <a:pt x="219" y="427"/>
                  </a:lnTo>
                  <a:lnTo>
                    <a:pt x="199" y="429"/>
                  </a:lnTo>
                  <a:lnTo>
                    <a:pt x="199" y="429"/>
                  </a:lnTo>
                  <a:close/>
                  <a:moveTo>
                    <a:pt x="199" y="57"/>
                  </a:moveTo>
                  <a:lnTo>
                    <a:pt x="199" y="57"/>
                  </a:lnTo>
                  <a:lnTo>
                    <a:pt x="184" y="58"/>
                  </a:lnTo>
                  <a:lnTo>
                    <a:pt x="170" y="60"/>
                  </a:lnTo>
                  <a:lnTo>
                    <a:pt x="157" y="64"/>
                  </a:lnTo>
                  <a:lnTo>
                    <a:pt x="143" y="70"/>
                  </a:lnTo>
                  <a:lnTo>
                    <a:pt x="131" y="76"/>
                  </a:lnTo>
                  <a:lnTo>
                    <a:pt x="119" y="84"/>
                  </a:lnTo>
                  <a:lnTo>
                    <a:pt x="108" y="93"/>
                  </a:lnTo>
                  <a:lnTo>
                    <a:pt x="98" y="103"/>
                  </a:lnTo>
                  <a:lnTo>
                    <a:pt x="89" y="115"/>
                  </a:lnTo>
                  <a:lnTo>
                    <a:pt x="81" y="127"/>
                  </a:lnTo>
                  <a:lnTo>
                    <a:pt x="74" y="140"/>
                  </a:lnTo>
                  <a:lnTo>
                    <a:pt x="68" y="153"/>
                  </a:lnTo>
                  <a:lnTo>
                    <a:pt x="64" y="168"/>
                  </a:lnTo>
                  <a:lnTo>
                    <a:pt x="60" y="183"/>
                  </a:lnTo>
                  <a:lnTo>
                    <a:pt x="58" y="198"/>
                  </a:lnTo>
                  <a:lnTo>
                    <a:pt x="57" y="215"/>
                  </a:lnTo>
                  <a:lnTo>
                    <a:pt x="57" y="215"/>
                  </a:lnTo>
                  <a:lnTo>
                    <a:pt x="58" y="231"/>
                  </a:lnTo>
                  <a:lnTo>
                    <a:pt x="60" y="246"/>
                  </a:lnTo>
                  <a:lnTo>
                    <a:pt x="64" y="261"/>
                  </a:lnTo>
                  <a:lnTo>
                    <a:pt x="68" y="275"/>
                  </a:lnTo>
                  <a:lnTo>
                    <a:pt x="74" y="289"/>
                  </a:lnTo>
                  <a:lnTo>
                    <a:pt x="81" y="302"/>
                  </a:lnTo>
                  <a:lnTo>
                    <a:pt x="89" y="315"/>
                  </a:lnTo>
                  <a:lnTo>
                    <a:pt x="98" y="326"/>
                  </a:lnTo>
                  <a:lnTo>
                    <a:pt x="108" y="336"/>
                  </a:lnTo>
                  <a:lnTo>
                    <a:pt x="119" y="345"/>
                  </a:lnTo>
                  <a:lnTo>
                    <a:pt x="131" y="353"/>
                  </a:lnTo>
                  <a:lnTo>
                    <a:pt x="143" y="359"/>
                  </a:lnTo>
                  <a:lnTo>
                    <a:pt x="157" y="364"/>
                  </a:lnTo>
                  <a:lnTo>
                    <a:pt x="170" y="368"/>
                  </a:lnTo>
                  <a:lnTo>
                    <a:pt x="184" y="371"/>
                  </a:lnTo>
                  <a:lnTo>
                    <a:pt x="199" y="371"/>
                  </a:lnTo>
                  <a:lnTo>
                    <a:pt x="199" y="371"/>
                  </a:lnTo>
                  <a:lnTo>
                    <a:pt x="213" y="371"/>
                  </a:lnTo>
                  <a:lnTo>
                    <a:pt x="227" y="368"/>
                  </a:lnTo>
                  <a:lnTo>
                    <a:pt x="240" y="364"/>
                  </a:lnTo>
                  <a:lnTo>
                    <a:pt x="253" y="359"/>
                  </a:lnTo>
                  <a:lnTo>
                    <a:pt x="266" y="353"/>
                  </a:lnTo>
                  <a:lnTo>
                    <a:pt x="278" y="345"/>
                  </a:lnTo>
                  <a:lnTo>
                    <a:pt x="289" y="336"/>
                  </a:lnTo>
                  <a:lnTo>
                    <a:pt x="299" y="326"/>
                  </a:lnTo>
                  <a:lnTo>
                    <a:pt x="308" y="315"/>
                  </a:lnTo>
                  <a:lnTo>
                    <a:pt x="316" y="302"/>
                  </a:lnTo>
                  <a:lnTo>
                    <a:pt x="323" y="289"/>
                  </a:lnTo>
                  <a:lnTo>
                    <a:pt x="329" y="275"/>
                  </a:lnTo>
                  <a:lnTo>
                    <a:pt x="334" y="261"/>
                  </a:lnTo>
                  <a:lnTo>
                    <a:pt x="337" y="246"/>
                  </a:lnTo>
                  <a:lnTo>
                    <a:pt x="339" y="231"/>
                  </a:lnTo>
                  <a:lnTo>
                    <a:pt x="340" y="215"/>
                  </a:lnTo>
                  <a:lnTo>
                    <a:pt x="340" y="215"/>
                  </a:lnTo>
                  <a:lnTo>
                    <a:pt x="339" y="198"/>
                  </a:lnTo>
                  <a:lnTo>
                    <a:pt x="337" y="183"/>
                  </a:lnTo>
                  <a:lnTo>
                    <a:pt x="334" y="168"/>
                  </a:lnTo>
                  <a:lnTo>
                    <a:pt x="329" y="153"/>
                  </a:lnTo>
                  <a:lnTo>
                    <a:pt x="323" y="140"/>
                  </a:lnTo>
                  <a:lnTo>
                    <a:pt x="316" y="127"/>
                  </a:lnTo>
                  <a:lnTo>
                    <a:pt x="308" y="115"/>
                  </a:lnTo>
                  <a:lnTo>
                    <a:pt x="299" y="103"/>
                  </a:lnTo>
                  <a:lnTo>
                    <a:pt x="289" y="93"/>
                  </a:lnTo>
                  <a:lnTo>
                    <a:pt x="278" y="84"/>
                  </a:lnTo>
                  <a:lnTo>
                    <a:pt x="266" y="76"/>
                  </a:lnTo>
                  <a:lnTo>
                    <a:pt x="253" y="70"/>
                  </a:lnTo>
                  <a:lnTo>
                    <a:pt x="240" y="64"/>
                  </a:lnTo>
                  <a:lnTo>
                    <a:pt x="227" y="60"/>
                  </a:lnTo>
                  <a:lnTo>
                    <a:pt x="213" y="58"/>
                  </a:lnTo>
                  <a:lnTo>
                    <a:pt x="199" y="57"/>
                  </a:lnTo>
                  <a:lnTo>
                    <a:pt x="19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7" name="Freeform 52">
              <a:extLst>
                <a:ext uri="{FF2B5EF4-FFF2-40B4-BE49-F238E27FC236}">
                  <a16:creationId xmlns:a16="http://schemas.microsoft.com/office/drawing/2014/main" id="{0EF7D3D7-657D-EBE7-0B1A-8AD36069AA11}"/>
                </a:ext>
              </a:extLst>
            </p:cNvPr>
            <p:cNvSpPr>
              <a:spLocks/>
            </p:cNvSpPr>
            <p:nvPr/>
          </p:nvSpPr>
          <p:spPr bwMode="auto">
            <a:xfrm>
              <a:off x="3430588" y="2921001"/>
              <a:ext cx="98425" cy="28575"/>
            </a:xfrm>
            <a:custGeom>
              <a:avLst/>
              <a:gdLst>
                <a:gd name="T0" fmla="*/ 297 w 371"/>
                <a:gd name="T1" fmla="*/ 105 h 105"/>
                <a:gd name="T2" fmla="*/ 277 w 371"/>
                <a:gd name="T3" fmla="*/ 103 h 105"/>
                <a:gd name="T4" fmla="*/ 267 w 371"/>
                <a:gd name="T5" fmla="*/ 101 h 105"/>
                <a:gd name="T6" fmla="*/ 248 w 371"/>
                <a:gd name="T7" fmla="*/ 95 h 105"/>
                <a:gd name="T8" fmla="*/ 229 w 371"/>
                <a:gd name="T9" fmla="*/ 87 h 105"/>
                <a:gd name="T10" fmla="*/ 213 w 371"/>
                <a:gd name="T11" fmla="*/ 75 h 105"/>
                <a:gd name="T12" fmla="*/ 206 w 371"/>
                <a:gd name="T13" fmla="*/ 68 h 105"/>
                <a:gd name="T14" fmla="*/ 181 w 371"/>
                <a:gd name="T15" fmla="*/ 83 h 105"/>
                <a:gd name="T16" fmla="*/ 154 w 371"/>
                <a:gd name="T17" fmla="*/ 95 h 105"/>
                <a:gd name="T18" fmla="*/ 125 w 371"/>
                <a:gd name="T19" fmla="*/ 101 h 105"/>
                <a:gd name="T20" fmla="*/ 97 w 371"/>
                <a:gd name="T21" fmla="*/ 103 h 105"/>
                <a:gd name="T22" fmla="*/ 70 w 371"/>
                <a:gd name="T23" fmla="*/ 102 h 105"/>
                <a:gd name="T24" fmla="*/ 45 w 371"/>
                <a:gd name="T25" fmla="*/ 96 h 105"/>
                <a:gd name="T26" fmla="*/ 20 w 371"/>
                <a:gd name="T27" fmla="*/ 88 h 105"/>
                <a:gd name="T28" fmla="*/ 0 w 371"/>
                <a:gd name="T29" fmla="*/ 75 h 105"/>
                <a:gd name="T30" fmla="*/ 32 w 371"/>
                <a:gd name="T31" fmla="*/ 29 h 105"/>
                <a:gd name="T32" fmla="*/ 48 w 371"/>
                <a:gd name="T33" fmla="*/ 37 h 105"/>
                <a:gd name="T34" fmla="*/ 65 w 371"/>
                <a:gd name="T35" fmla="*/ 43 h 105"/>
                <a:gd name="T36" fmla="*/ 85 w 371"/>
                <a:gd name="T37" fmla="*/ 45 h 105"/>
                <a:gd name="T38" fmla="*/ 106 w 371"/>
                <a:gd name="T39" fmla="*/ 45 h 105"/>
                <a:gd name="T40" fmla="*/ 128 w 371"/>
                <a:gd name="T41" fmla="*/ 42 h 105"/>
                <a:gd name="T42" fmla="*/ 151 w 371"/>
                <a:gd name="T43" fmla="*/ 35 h 105"/>
                <a:gd name="T44" fmla="*/ 172 w 371"/>
                <a:gd name="T45" fmla="*/ 24 h 105"/>
                <a:gd name="T46" fmla="*/ 191 w 371"/>
                <a:gd name="T47" fmla="*/ 8 h 105"/>
                <a:gd name="T48" fmla="*/ 196 w 371"/>
                <a:gd name="T49" fmla="*/ 4 h 105"/>
                <a:gd name="T50" fmla="*/ 208 w 371"/>
                <a:gd name="T51" fmla="*/ 0 h 105"/>
                <a:gd name="T52" fmla="*/ 215 w 371"/>
                <a:gd name="T53" fmla="*/ 0 h 105"/>
                <a:gd name="T54" fmla="*/ 227 w 371"/>
                <a:gd name="T55" fmla="*/ 5 h 105"/>
                <a:gd name="T56" fmla="*/ 235 w 371"/>
                <a:gd name="T57" fmla="*/ 15 h 105"/>
                <a:gd name="T58" fmla="*/ 241 w 371"/>
                <a:gd name="T59" fmla="*/ 23 h 105"/>
                <a:gd name="T60" fmla="*/ 254 w 371"/>
                <a:gd name="T61" fmla="*/ 35 h 105"/>
                <a:gd name="T62" fmla="*/ 268 w 371"/>
                <a:gd name="T63" fmla="*/ 42 h 105"/>
                <a:gd name="T64" fmla="*/ 285 w 371"/>
                <a:gd name="T65" fmla="*/ 47 h 105"/>
                <a:gd name="T66" fmla="*/ 293 w 371"/>
                <a:gd name="T67" fmla="*/ 47 h 105"/>
                <a:gd name="T68" fmla="*/ 307 w 371"/>
                <a:gd name="T69" fmla="*/ 47 h 105"/>
                <a:gd name="T70" fmla="*/ 319 w 371"/>
                <a:gd name="T71" fmla="*/ 44 h 105"/>
                <a:gd name="T72" fmla="*/ 327 w 371"/>
                <a:gd name="T73" fmla="*/ 40 h 105"/>
                <a:gd name="T74" fmla="*/ 371 w 371"/>
                <a:gd name="T75" fmla="*/ 78 h 105"/>
                <a:gd name="T76" fmla="*/ 364 w 371"/>
                <a:gd name="T77" fmla="*/ 83 h 105"/>
                <a:gd name="T78" fmla="*/ 348 w 371"/>
                <a:gd name="T79" fmla="*/ 94 h 105"/>
                <a:gd name="T80" fmla="*/ 329 w 371"/>
                <a:gd name="T81" fmla="*/ 101 h 105"/>
                <a:gd name="T82" fmla="*/ 308 w 371"/>
                <a:gd name="T83" fmla="*/ 104 h 105"/>
                <a:gd name="T84" fmla="*/ 297 w 371"/>
                <a:gd name="T85"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1" h="105">
                  <a:moveTo>
                    <a:pt x="297" y="105"/>
                  </a:moveTo>
                  <a:lnTo>
                    <a:pt x="297" y="105"/>
                  </a:lnTo>
                  <a:lnTo>
                    <a:pt x="287" y="104"/>
                  </a:lnTo>
                  <a:lnTo>
                    <a:pt x="277" y="103"/>
                  </a:lnTo>
                  <a:lnTo>
                    <a:pt x="277" y="103"/>
                  </a:lnTo>
                  <a:lnTo>
                    <a:pt x="267" y="101"/>
                  </a:lnTo>
                  <a:lnTo>
                    <a:pt x="257" y="99"/>
                  </a:lnTo>
                  <a:lnTo>
                    <a:pt x="248" y="95"/>
                  </a:lnTo>
                  <a:lnTo>
                    <a:pt x="238" y="91"/>
                  </a:lnTo>
                  <a:lnTo>
                    <a:pt x="229" y="87"/>
                  </a:lnTo>
                  <a:lnTo>
                    <a:pt x="221" y="81"/>
                  </a:lnTo>
                  <a:lnTo>
                    <a:pt x="213" y="75"/>
                  </a:lnTo>
                  <a:lnTo>
                    <a:pt x="206" y="68"/>
                  </a:lnTo>
                  <a:lnTo>
                    <a:pt x="206" y="68"/>
                  </a:lnTo>
                  <a:lnTo>
                    <a:pt x="194" y="76"/>
                  </a:lnTo>
                  <a:lnTo>
                    <a:pt x="181" y="83"/>
                  </a:lnTo>
                  <a:lnTo>
                    <a:pt x="167" y="90"/>
                  </a:lnTo>
                  <a:lnTo>
                    <a:pt x="154" y="95"/>
                  </a:lnTo>
                  <a:lnTo>
                    <a:pt x="139" y="98"/>
                  </a:lnTo>
                  <a:lnTo>
                    <a:pt x="125" y="101"/>
                  </a:lnTo>
                  <a:lnTo>
                    <a:pt x="111" y="102"/>
                  </a:lnTo>
                  <a:lnTo>
                    <a:pt x="97" y="103"/>
                  </a:lnTo>
                  <a:lnTo>
                    <a:pt x="84" y="103"/>
                  </a:lnTo>
                  <a:lnTo>
                    <a:pt x="70" y="102"/>
                  </a:lnTo>
                  <a:lnTo>
                    <a:pt x="57" y="99"/>
                  </a:lnTo>
                  <a:lnTo>
                    <a:pt x="45" y="96"/>
                  </a:lnTo>
                  <a:lnTo>
                    <a:pt x="32" y="93"/>
                  </a:lnTo>
                  <a:lnTo>
                    <a:pt x="20" y="88"/>
                  </a:lnTo>
                  <a:lnTo>
                    <a:pt x="10" y="81"/>
                  </a:lnTo>
                  <a:lnTo>
                    <a:pt x="0" y="75"/>
                  </a:lnTo>
                  <a:lnTo>
                    <a:pt x="32" y="29"/>
                  </a:lnTo>
                  <a:lnTo>
                    <a:pt x="32" y="29"/>
                  </a:lnTo>
                  <a:lnTo>
                    <a:pt x="40" y="33"/>
                  </a:lnTo>
                  <a:lnTo>
                    <a:pt x="48" y="37"/>
                  </a:lnTo>
                  <a:lnTo>
                    <a:pt x="56" y="40"/>
                  </a:lnTo>
                  <a:lnTo>
                    <a:pt x="65" y="43"/>
                  </a:lnTo>
                  <a:lnTo>
                    <a:pt x="75" y="44"/>
                  </a:lnTo>
                  <a:lnTo>
                    <a:pt x="85" y="45"/>
                  </a:lnTo>
                  <a:lnTo>
                    <a:pt x="95" y="46"/>
                  </a:lnTo>
                  <a:lnTo>
                    <a:pt x="106" y="45"/>
                  </a:lnTo>
                  <a:lnTo>
                    <a:pt x="117" y="44"/>
                  </a:lnTo>
                  <a:lnTo>
                    <a:pt x="128" y="42"/>
                  </a:lnTo>
                  <a:lnTo>
                    <a:pt x="139" y="39"/>
                  </a:lnTo>
                  <a:lnTo>
                    <a:pt x="151" y="35"/>
                  </a:lnTo>
                  <a:lnTo>
                    <a:pt x="162" y="30"/>
                  </a:lnTo>
                  <a:lnTo>
                    <a:pt x="172" y="24"/>
                  </a:lnTo>
                  <a:lnTo>
                    <a:pt x="182" y="17"/>
                  </a:lnTo>
                  <a:lnTo>
                    <a:pt x="191" y="8"/>
                  </a:lnTo>
                  <a:lnTo>
                    <a:pt x="191" y="8"/>
                  </a:lnTo>
                  <a:lnTo>
                    <a:pt x="196" y="4"/>
                  </a:lnTo>
                  <a:lnTo>
                    <a:pt x="202" y="1"/>
                  </a:lnTo>
                  <a:lnTo>
                    <a:pt x="208" y="0"/>
                  </a:lnTo>
                  <a:lnTo>
                    <a:pt x="215" y="0"/>
                  </a:lnTo>
                  <a:lnTo>
                    <a:pt x="215" y="0"/>
                  </a:lnTo>
                  <a:lnTo>
                    <a:pt x="221" y="2"/>
                  </a:lnTo>
                  <a:lnTo>
                    <a:pt x="227" y="5"/>
                  </a:lnTo>
                  <a:lnTo>
                    <a:pt x="232" y="9"/>
                  </a:lnTo>
                  <a:lnTo>
                    <a:pt x="235" y="15"/>
                  </a:lnTo>
                  <a:lnTo>
                    <a:pt x="235" y="15"/>
                  </a:lnTo>
                  <a:lnTo>
                    <a:pt x="241" y="23"/>
                  </a:lnTo>
                  <a:lnTo>
                    <a:pt x="248" y="29"/>
                  </a:lnTo>
                  <a:lnTo>
                    <a:pt x="254" y="35"/>
                  </a:lnTo>
                  <a:lnTo>
                    <a:pt x="261" y="39"/>
                  </a:lnTo>
                  <a:lnTo>
                    <a:pt x="268" y="42"/>
                  </a:lnTo>
                  <a:lnTo>
                    <a:pt x="274" y="44"/>
                  </a:lnTo>
                  <a:lnTo>
                    <a:pt x="285" y="47"/>
                  </a:lnTo>
                  <a:lnTo>
                    <a:pt x="285" y="47"/>
                  </a:lnTo>
                  <a:lnTo>
                    <a:pt x="293" y="47"/>
                  </a:lnTo>
                  <a:lnTo>
                    <a:pt x="300" y="47"/>
                  </a:lnTo>
                  <a:lnTo>
                    <a:pt x="307" y="47"/>
                  </a:lnTo>
                  <a:lnTo>
                    <a:pt x="313" y="46"/>
                  </a:lnTo>
                  <a:lnTo>
                    <a:pt x="319" y="44"/>
                  </a:lnTo>
                  <a:lnTo>
                    <a:pt x="324" y="42"/>
                  </a:lnTo>
                  <a:lnTo>
                    <a:pt x="327" y="40"/>
                  </a:lnTo>
                  <a:lnTo>
                    <a:pt x="330" y="38"/>
                  </a:lnTo>
                  <a:lnTo>
                    <a:pt x="371" y="78"/>
                  </a:lnTo>
                  <a:lnTo>
                    <a:pt x="371" y="78"/>
                  </a:lnTo>
                  <a:lnTo>
                    <a:pt x="364" y="83"/>
                  </a:lnTo>
                  <a:lnTo>
                    <a:pt x="357" y="90"/>
                  </a:lnTo>
                  <a:lnTo>
                    <a:pt x="348" y="94"/>
                  </a:lnTo>
                  <a:lnTo>
                    <a:pt x="338" y="98"/>
                  </a:lnTo>
                  <a:lnTo>
                    <a:pt x="329" y="101"/>
                  </a:lnTo>
                  <a:lnTo>
                    <a:pt x="319" y="103"/>
                  </a:lnTo>
                  <a:lnTo>
                    <a:pt x="308" y="104"/>
                  </a:lnTo>
                  <a:lnTo>
                    <a:pt x="297" y="105"/>
                  </a:lnTo>
                  <a:lnTo>
                    <a:pt x="297"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8" name="Freeform 53">
              <a:extLst>
                <a:ext uri="{FF2B5EF4-FFF2-40B4-BE49-F238E27FC236}">
                  <a16:creationId xmlns:a16="http://schemas.microsoft.com/office/drawing/2014/main" id="{F1EF759B-33EF-5F2B-A074-945979A357ED}"/>
                </a:ext>
              </a:extLst>
            </p:cNvPr>
            <p:cNvSpPr>
              <a:spLocks/>
            </p:cNvSpPr>
            <p:nvPr/>
          </p:nvSpPr>
          <p:spPr bwMode="auto">
            <a:xfrm>
              <a:off x="3590925" y="2987676"/>
              <a:ext cx="90488" cy="66675"/>
            </a:xfrm>
            <a:custGeom>
              <a:avLst/>
              <a:gdLst>
                <a:gd name="T0" fmla="*/ 339 w 339"/>
                <a:gd name="T1" fmla="*/ 250 h 250"/>
                <a:gd name="T2" fmla="*/ 28 w 339"/>
                <a:gd name="T3" fmla="*/ 250 h 250"/>
                <a:gd name="T4" fmla="*/ 28 w 339"/>
                <a:gd name="T5" fmla="*/ 250 h 250"/>
                <a:gd name="T6" fmla="*/ 22 w 339"/>
                <a:gd name="T7" fmla="*/ 249 h 250"/>
                <a:gd name="T8" fmla="*/ 17 w 339"/>
                <a:gd name="T9" fmla="*/ 247 h 250"/>
                <a:gd name="T10" fmla="*/ 12 w 339"/>
                <a:gd name="T11" fmla="*/ 245 h 250"/>
                <a:gd name="T12" fmla="*/ 8 w 339"/>
                <a:gd name="T13" fmla="*/ 240 h 250"/>
                <a:gd name="T14" fmla="*/ 4 w 339"/>
                <a:gd name="T15" fmla="*/ 236 h 250"/>
                <a:gd name="T16" fmla="*/ 2 w 339"/>
                <a:gd name="T17" fmla="*/ 231 h 250"/>
                <a:gd name="T18" fmla="*/ 0 w 339"/>
                <a:gd name="T19" fmla="*/ 226 h 250"/>
                <a:gd name="T20" fmla="*/ 0 w 339"/>
                <a:gd name="T21" fmla="*/ 220 h 250"/>
                <a:gd name="T22" fmla="*/ 0 w 339"/>
                <a:gd name="T23" fmla="*/ 192 h 250"/>
                <a:gd name="T24" fmla="*/ 0 w 339"/>
                <a:gd name="T25" fmla="*/ 192 h 250"/>
                <a:gd name="T26" fmla="*/ 0 w 339"/>
                <a:gd name="T27" fmla="*/ 184 h 250"/>
                <a:gd name="T28" fmla="*/ 1 w 339"/>
                <a:gd name="T29" fmla="*/ 176 h 250"/>
                <a:gd name="T30" fmla="*/ 3 w 339"/>
                <a:gd name="T31" fmla="*/ 168 h 250"/>
                <a:gd name="T32" fmla="*/ 5 w 339"/>
                <a:gd name="T33" fmla="*/ 160 h 250"/>
                <a:gd name="T34" fmla="*/ 8 w 339"/>
                <a:gd name="T35" fmla="*/ 153 h 250"/>
                <a:gd name="T36" fmla="*/ 12 w 339"/>
                <a:gd name="T37" fmla="*/ 145 h 250"/>
                <a:gd name="T38" fmla="*/ 16 w 339"/>
                <a:gd name="T39" fmla="*/ 137 h 250"/>
                <a:gd name="T40" fmla="*/ 21 w 339"/>
                <a:gd name="T41" fmla="*/ 130 h 250"/>
                <a:gd name="T42" fmla="*/ 26 w 339"/>
                <a:gd name="T43" fmla="*/ 124 h 250"/>
                <a:gd name="T44" fmla="*/ 32 w 339"/>
                <a:gd name="T45" fmla="*/ 118 h 250"/>
                <a:gd name="T46" fmla="*/ 38 w 339"/>
                <a:gd name="T47" fmla="*/ 112 h 250"/>
                <a:gd name="T48" fmla="*/ 46 w 339"/>
                <a:gd name="T49" fmla="*/ 107 h 250"/>
                <a:gd name="T50" fmla="*/ 53 w 339"/>
                <a:gd name="T51" fmla="*/ 103 h 250"/>
                <a:gd name="T52" fmla="*/ 60 w 339"/>
                <a:gd name="T53" fmla="*/ 99 h 250"/>
                <a:gd name="T54" fmla="*/ 67 w 339"/>
                <a:gd name="T55" fmla="*/ 96 h 250"/>
                <a:gd name="T56" fmla="*/ 75 w 339"/>
                <a:gd name="T57" fmla="*/ 93 h 250"/>
                <a:gd name="T58" fmla="*/ 198 w 339"/>
                <a:gd name="T59" fmla="*/ 58 h 250"/>
                <a:gd name="T60" fmla="*/ 198 w 339"/>
                <a:gd name="T61" fmla="*/ 0 h 250"/>
                <a:gd name="T62" fmla="*/ 255 w 339"/>
                <a:gd name="T63" fmla="*/ 0 h 250"/>
                <a:gd name="T64" fmla="*/ 255 w 339"/>
                <a:gd name="T65" fmla="*/ 79 h 250"/>
                <a:gd name="T66" fmla="*/ 255 w 339"/>
                <a:gd name="T67" fmla="*/ 79 h 250"/>
                <a:gd name="T68" fmla="*/ 255 w 339"/>
                <a:gd name="T69" fmla="*/ 84 h 250"/>
                <a:gd name="T70" fmla="*/ 254 w 339"/>
                <a:gd name="T71" fmla="*/ 88 h 250"/>
                <a:gd name="T72" fmla="*/ 252 w 339"/>
                <a:gd name="T73" fmla="*/ 92 h 250"/>
                <a:gd name="T74" fmla="*/ 249 w 339"/>
                <a:gd name="T75" fmla="*/ 96 h 250"/>
                <a:gd name="T76" fmla="*/ 247 w 339"/>
                <a:gd name="T77" fmla="*/ 99 h 250"/>
                <a:gd name="T78" fmla="*/ 243 w 339"/>
                <a:gd name="T79" fmla="*/ 102 h 250"/>
                <a:gd name="T80" fmla="*/ 238 w 339"/>
                <a:gd name="T81" fmla="*/ 105 h 250"/>
                <a:gd name="T82" fmla="*/ 234 w 339"/>
                <a:gd name="T83" fmla="*/ 106 h 250"/>
                <a:gd name="T84" fmla="*/ 90 w 339"/>
                <a:gd name="T85" fmla="*/ 148 h 250"/>
                <a:gd name="T86" fmla="*/ 90 w 339"/>
                <a:gd name="T87" fmla="*/ 148 h 250"/>
                <a:gd name="T88" fmla="*/ 84 w 339"/>
                <a:gd name="T89" fmla="*/ 150 h 250"/>
                <a:gd name="T90" fmla="*/ 78 w 339"/>
                <a:gd name="T91" fmla="*/ 154 h 250"/>
                <a:gd name="T92" fmla="*/ 72 w 339"/>
                <a:gd name="T93" fmla="*/ 159 h 250"/>
                <a:gd name="T94" fmla="*/ 67 w 339"/>
                <a:gd name="T95" fmla="*/ 165 h 250"/>
                <a:gd name="T96" fmla="*/ 63 w 339"/>
                <a:gd name="T97" fmla="*/ 172 h 250"/>
                <a:gd name="T98" fmla="*/ 59 w 339"/>
                <a:gd name="T99" fmla="*/ 178 h 250"/>
                <a:gd name="T100" fmla="*/ 57 w 339"/>
                <a:gd name="T101" fmla="*/ 185 h 250"/>
                <a:gd name="T102" fmla="*/ 57 w 339"/>
                <a:gd name="T103" fmla="*/ 192 h 250"/>
                <a:gd name="T104" fmla="*/ 339 w 339"/>
                <a:gd name="T105" fmla="*/ 192 h 250"/>
                <a:gd name="T106" fmla="*/ 339 w 339"/>
                <a:gd name="T107"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39" h="250">
                  <a:moveTo>
                    <a:pt x="339" y="250"/>
                  </a:moveTo>
                  <a:lnTo>
                    <a:pt x="28" y="250"/>
                  </a:lnTo>
                  <a:lnTo>
                    <a:pt x="28" y="250"/>
                  </a:lnTo>
                  <a:lnTo>
                    <a:pt x="22" y="249"/>
                  </a:lnTo>
                  <a:lnTo>
                    <a:pt x="17" y="247"/>
                  </a:lnTo>
                  <a:lnTo>
                    <a:pt x="12" y="245"/>
                  </a:lnTo>
                  <a:lnTo>
                    <a:pt x="8" y="240"/>
                  </a:lnTo>
                  <a:lnTo>
                    <a:pt x="4" y="236"/>
                  </a:lnTo>
                  <a:lnTo>
                    <a:pt x="2" y="231"/>
                  </a:lnTo>
                  <a:lnTo>
                    <a:pt x="0" y="226"/>
                  </a:lnTo>
                  <a:lnTo>
                    <a:pt x="0" y="220"/>
                  </a:lnTo>
                  <a:lnTo>
                    <a:pt x="0" y="192"/>
                  </a:lnTo>
                  <a:lnTo>
                    <a:pt x="0" y="192"/>
                  </a:lnTo>
                  <a:lnTo>
                    <a:pt x="0" y="184"/>
                  </a:lnTo>
                  <a:lnTo>
                    <a:pt x="1" y="176"/>
                  </a:lnTo>
                  <a:lnTo>
                    <a:pt x="3" y="168"/>
                  </a:lnTo>
                  <a:lnTo>
                    <a:pt x="5" y="160"/>
                  </a:lnTo>
                  <a:lnTo>
                    <a:pt x="8" y="153"/>
                  </a:lnTo>
                  <a:lnTo>
                    <a:pt x="12" y="145"/>
                  </a:lnTo>
                  <a:lnTo>
                    <a:pt x="16" y="137"/>
                  </a:lnTo>
                  <a:lnTo>
                    <a:pt x="21" y="130"/>
                  </a:lnTo>
                  <a:lnTo>
                    <a:pt x="26" y="124"/>
                  </a:lnTo>
                  <a:lnTo>
                    <a:pt x="32" y="118"/>
                  </a:lnTo>
                  <a:lnTo>
                    <a:pt x="38" y="112"/>
                  </a:lnTo>
                  <a:lnTo>
                    <a:pt x="46" y="107"/>
                  </a:lnTo>
                  <a:lnTo>
                    <a:pt x="53" y="103"/>
                  </a:lnTo>
                  <a:lnTo>
                    <a:pt x="60" y="99"/>
                  </a:lnTo>
                  <a:lnTo>
                    <a:pt x="67" y="96"/>
                  </a:lnTo>
                  <a:lnTo>
                    <a:pt x="75" y="93"/>
                  </a:lnTo>
                  <a:lnTo>
                    <a:pt x="198" y="58"/>
                  </a:lnTo>
                  <a:lnTo>
                    <a:pt x="198" y="0"/>
                  </a:lnTo>
                  <a:lnTo>
                    <a:pt x="255" y="0"/>
                  </a:lnTo>
                  <a:lnTo>
                    <a:pt x="255" y="79"/>
                  </a:lnTo>
                  <a:lnTo>
                    <a:pt x="255" y="79"/>
                  </a:lnTo>
                  <a:lnTo>
                    <a:pt x="255" y="84"/>
                  </a:lnTo>
                  <a:lnTo>
                    <a:pt x="254" y="88"/>
                  </a:lnTo>
                  <a:lnTo>
                    <a:pt x="252" y="92"/>
                  </a:lnTo>
                  <a:lnTo>
                    <a:pt x="249" y="96"/>
                  </a:lnTo>
                  <a:lnTo>
                    <a:pt x="247" y="99"/>
                  </a:lnTo>
                  <a:lnTo>
                    <a:pt x="243" y="102"/>
                  </a:lnTo>
                  <a:lnTo>
                    <a:pt x="238" y="105"/>
                  </a:lnTo>
                  <a:lnTo>
                    <a:pt x="234" y="106"/>
                  </a:lnTo>
                  <a:lnTo>
                    <a:pt x="90" y="148"/>
                  </a:lnTo>
                  <a:lnTo>
                    <a:pt x="90" y="148"/>
                  </a:lnTo>
                  <a:lnTo>
                    <a:pt x="84" y="150"/>
                  </a:lnTo>
                  <a:lnTo>
                    <a:pt x="78" y="154"/>
                  </a:lnTo>
                  <a:lnTo>
                    <a:pt x="72" y="159"/>
                  </a:lnTo>
                  <a:lnTo>
                    <a:pt x="67" y="165"/>
                  </a:lnTo>
                  <a:lnTo>
                    <a:pt x="63" y="172"/>
                  </a:lnTo>
                  <a:lnTo>
                    <a:pt x="59" y="178"/>
                  </a:lnTo>
                  <a:lnTo>
                    <a:pt x="57" y="185"/>
                  </a:lnTo>
                  <a:lnTo>
                    <a:pt x="57" y="192"/>
                  </a:lnTo>
                  <a:lnTo>
                    <a:pt x="339" y="192"/>
                  </a:lnTo>
                  <a:lnTo>
                    <a:pt x="339" y="2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sp>
          <p:nvSpPr>
            <p:cNvPr id="39" name="Freeform 54">
              <a:extLst>
                <a:ext uri="{FF2B5EF4-FFF2-40B4-BE49-F238E27FC236}">
                  <a16:creationId xmlns:a16="http://schemas.microsoft.com/office/drawing/2014/main" id="{BF205E66-AF30-56DC-2BB7-33551DB15C56}"/>
                </a:ext>
              </a:extLst>
            </p:cNvPr>
            <p:cNvSpPr>
              <a:spLocks/>
            </p:cNvSpPr>
            <p:nvPr/>
          </p:nvSpPr>
          <p:spPr bwMode="auto">
            <a:xfrm>
              <a:off x="3665538" y="2987676"/>
              <a:ext cx="90488" cy="66675"/>
            </a:xfrm>
            <a:custGeom>
              <a:avLst/>
              <a:gdLst>
                <a:gd name="T0" fmla="*/ 312 w 340"/>
                <a:gd name="T1" fmla="*/ 251 h 251"/>
                <a:gd name="T2" fmla="*/ 0 w 340"/>
                <a:gd name="T3" fmla="*/ 251 h 251"/>
                <a:gd name="T4" fmla="*/ 0 w 340"/>
                <a:gd name="T5" fmla="*/ 193 h 251"/>
                <a:gd name="T6" fmla="*/ 284 w 340"/>
                <a:gd name="T7" fmla="*/ 193 h 251"/>
                <a:gd name="T8" fmla="*/ 284 w 340"/>
                <a:gd name="T9" fmla="*/ 193 h 251"/>
                <a:gd name="T10" fmla="*/ 283 w 340"/>
                <a:gd name="T11" fmla="*/ 186 h 251"/>
                <a:gd name="T12" fmla="*/ 281 w 340"/>
                <a:gd name="T13" fmla="*/ 179 h 251"/>
                <a:gd name="T14" fmla="*/ 278 w 340"/>
                <a:gd name="T15" fmla="*/ 173 h 251"/>
                <a:gd name="T16" fmla="*/ 274 w 340"/>
                <a:gd name="T17" fmla="*/ 166 h 251"/>
                <a:gd name="T18" fmla="*/ 269 w 340"/>
                <a:gd name="T19" fmla="*/ 160 h 251"/>
                <a:gd name="T20" fmla="*/ 262 w 340"/>
                <a:gd name="T21" fmla="*/ 155 h 251"/>
                <a:gd name="T22" fmla="*/ 256 w 340"/>
                <a:gd name="T23" fmla="*/ 151 h 251"/>
                <a:gd name="T24" fmla="*/ 249 w 340"/>
                <a:gd name="T25" fmla="*/ 149 h 251"/>
                <a:gd name="T26" fmla="*/ 106 w 340"/>
                <a:gd name="T27" fmla="*/ 107 h 251"/>
                <a:gd name="T28" fmla="*/ 106 w 340"/>
                <a:gd name="T29" fmla="*/ 107 h 251"/>
                <a:gd name="T30" fmla="*/ 101 w 340"/>
                <a:gd name="T31" fmla="*/ 106 h 251"/>
                <a:gd name="T32" fmla="*/ 97 w 340"/>
                <a:gd name="T33" fmla="*/ 103 h 251"/>
                <a:gd name="T34" fmla="*/ 94 w 340"/>
                <a:gd name="T35" fmla="*/ 100 h 251"/>
                <a:gd name="T36" fmla="*/ 91 w 340"/>
                <a:gd name="T37" fmla="*/ 97 h 251"/>
                <a:gd name="T38" fmla="*/ 89 w 340"/>
                <a:gd name="T39" fmla="*/ 93 h 251"/>
                <a:gd name="T40" fmla="*/ 87 w 340"/>
                <a:gd name="T41" fmla="*/ 89 h 251"/>
                <a:gd name="T42" fmla="*/ 86 w 340"/>
                <a:gd name="T43" fmla="*/ 85 h 251"/>
                <a:gd name="T44" fmla="*/ 85 w 340"/>
                <a:gd name="T45" fmla="*/ 80 h 251"/>
                <a:gd name="T46" fmla="*/ 85 w 340"/>
                <a:gd name="T47" fmla="*/ 0 h 251"/>
                <a:gd name="T48" fmla="*/ 142 w 340"/>
                <a:gd name="T49" fmla="*/ 0 h 251"/>
                <a:gd name="T50" fmla="*/ 142 w 340"/>
                <a:gd name="T51" fmla="*/ 59 h 251"/>
                <a:gd name="T52" fmla="*/ 266 w 340"/>
                <a:gd name="T53" fmla="*/ 94 h 251"/>
                <a:gd name="T54" fmla="*/ 266 w 340"/>
                <a:gd name="T55" fmla="*/ 94 h 251"/>
                <a:gd name="T56" fmla="*/ 273 w 340"/>
                <a:gd name="T57" fmla="*/ 96 h 251"/>
                <a:gd name="T58" fmla="*/ 281 w 340"/>
                <a:gd name="T59" fmla="*/ 100 h 251"/>
                <a:gd name="T60" fmla="*/ 288 w 340"/>
                <a:gd name="T61" fmla="*/ 104 h 251"/>
                <a:gd name="T62" fmla="*/ 295 w 340"/>
                <a:gd name="T63" fmla="*/ 108 h 251"/>
                <a:gd name="T64" fmla="*/ 301 w 340"/>
                <a:gd name="T65" fmla="*/ 113 h 251"/>
                <a:gd name="T66" fmla="*/ 307 w 340"/>
                <a:gd name="T67" fmla="*/ 119 h 251"/>
                <a:gd name="T68" fmla="*/ 313 w 340"/>
                <a:gd name="T69" fmla="*/ 125 h 251"/>
                <a:gd name="T70" fmla="*/ 318 w 340"/>
                <a:gd name="T71" fmla="*/ 131 h 251"/>
                <a:gd name="T72" fmla="*/ 323 w 340"/>
                <a:gd name="T73" fmla="*/ 138 h 251"/>
                <a:gd name="T74" fmla="*/ 327 w 340"/>
                <a:gd name="T75" fmla="*/ 146 h 251"/>
                <a:gd name="T76" fmla="*/ 331 w 340"/>
                <a:gd name="T77" fmla="*/ 154 h 251"/>
                <a:gd name="T78" fmla="*/ 334 w 340"/>
                <a:gd name="T79" fmla="*/ 161 h 251"/>
                <a:gd name="T80" fmla="*/ 337 w 340"/>
                <a:gd name="T81" fmla="*/ 169 h 251"/>
                <a:gd name="T82" fmla="*/ 338 w 340"/>
                <a:gd name="T83" fmla="*/ 177 h 251"/>
                <a:gd name="T84" fmla="*/ 340 w 340"/>
                <a:gd name="T85" fmla="*/ 185 h 251"/>
                <a:gd name="T86" fmla="*/ 340 w 340"/>
                <a:gd name="T87" fmla="*/ 193 h 251"/>
                <a:gd name="T88" fmla="*/ 340 w 340"/>
                <a:gd name="T89" fmla="*/ 221 h 251"/>
                <a:gd name="T90" fmla="*/ 340 w 340"/>
                <a:gd name="T91" fmla="*/ 221 h 251"/>
                <a:gd name="T92" fmla="*/ 339 w 340"/>
                <a:gd name="T93" fmla="*/ 227 h 251"/>
                <a:gd name="T94" fmla="*/ 338 w 340"/>
                <a:gd name="T95" fmla="*/ 232 h 251"/>
                <a:gd name="T96" fmla="*/ 335 w 340"/>
                <a:gd name="T97" fmla="*/ 237 h 251"/>
                <a:gd name="T98" fmla="*/ 332 w 340"/>
                <a:gd name="T99" fmla="*/ 241 h 251"/>
                <a:gd name="T100" fmla="*/ 328 w 340"/>
                <a:gd name="T101" fmla="*/ 246 h 251"/>
                <a:gd name="T102" fmla="*/ 323 w 340"/>
                <a:gd name="T103" fmla="*/ 248 h 251"/>
                <a:gd name="T104" fmla="*/ 318 w 340"/>
                <a:gd name="T105" fmla="*/ 250 h 251"/>
                <a:gd name="T106" fmla="*/ 312 w 340"/>
                <a:gd name="T107" fmla="*/ 251 h 251"/>
                <a:gd name="T108" fmla="*/ 312 w 340"/>
                <a:gd name="T10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0" h="251">
                  <a:moveTo>
                    <a:pt x="312" y="251"/>
                  </a:moveTo>
                  <a:lnTo>
                    <a:pt x="0" y="251"/>
                  </a:lnTo>
                  <a:lnTo>
                    <a:pt x="0" y="193"/>
                  </a:lnTo>
                  <a:lnTo>
                    <a:pt x="284" y="193"/>
                  </a:lnTo>
                  <a:lnTo>
                    <a:pt x="284" y="193"/>
                  </a:lnTo>
                  <a:lnTo>
                    <a:pt x="283" y="186"/>
                  </a:lnTo>
                  <a:lnTo>
                    <a:pt x="281" y="179"/>
                  </a:lnTo>
                  <a:lnTo>
                    <a:pt x="278" y="173"/>
                  </a:lnTo>
                  <a:lnTo>
                    <a:pt x="274" y="166"/>
                  </a:lnTo>
                  <a:lnTo>
                    <a:pt x="269" y="160"/>
                  </a:lnTo>
                  <a:lnTo>
                    <a:pt x="262" y="155"/>
                  </a:lnTo>
                  <a:lnTo>
                    <a:pt x="256" y="151"/>
                  </a:lnTo>
                  <a:lnTo>
                    <a:pt x="249" y="149"/>
                  </a:lnTo>
                  <a:lnTo>
                    <a:pt x="106" y="107"/>
                  </a:lnTo>
                  <a:lnTo>
                    <a:pt x="106" y="107"/>
                  </a:lnTo>
                  <a:lnTo>
                    <a:pt x="101" y="106"/>
                  </a:lnTo>
                  <a:lnTo>
                    <a:pt x="97" y="103"/>
                  </a:lnTo>
                  <a:lnTo>
                    <a:pt x="94" y="100"/>
                  </a:lnTo>
                  <a:lnTo>
                    <a:pt x="91" y="97"/>
                  </a:lnTo>
                  <a:lnTo>
                    <a:pt x="89" y="93"/>
                  </a:lnTo>
                  <a:lnTo>
                    <a:pt x="87" y="89"/>
                  </a:lnTo>
                  <a:lnTo>
                    <a:pt x="86" y="85"/>
                  </a:lnTo>
                  <a:lnTo>
                    <a:pt x="85" y="80"/>
                  </a:lnTo>
                  <a:lnTo>
                    <a:pt x="85" y="0"/>
                  </a:lnTo>
                  <a:lnTo>
                    <a:pt x="142" y="0"/>
                  </a:lnTo>
                  <a:lnTo>
                    <a:pt x="142" y="59"/>
                  </a:lnTo>
                  <a:lnTo>
                    <a:pt x="266" y="94"/>
                  </a:lnTo>
                  <a:lnTo>
                    <a:pt x="266" y="94"/>
                  </a:lnTo>
                  <a:lnTo>
                    <a:pt x="273" y="96"/>
                  </a:lnTo>
                  <a:lnTo>
                    <a:pt x="281" y="100"/>
                  </a:lnTo>
                  <a:lnTo>
                    <a:pt x="288" y="104"/>
                  </a:lnTo>
                  <a:lnTo>
                    <a:pt x="295" y="108"/>
                  </a:lnTo>
                  <a:lnTo>
                    <a:pt x="301" y="113"/>
                  </a:lnTo>
                  <a:lnTo>
                    <a:pt x="307" y="119"/>
                  </a:lnTo>
                  <a:lnTo>
                    <a:pt x="313" y="125"/>
                  </a:lnTo>
                  <a:lnTo>
                    <a:pt x="318" y="131"/>
                  </a:lnTo>
                  <a:lnTo>
                    <a:pt x="323" y="138"/>
                  </a:lnTo>
                  <a:lnTo>
                    <a:pt x="327" y="146"/>
                  </a:lnTo>
                  <a:lnTo>
                    <a:pt x="331" y="154"/>
                  </a:lnTo>
                  <a:lnTo>
                    <a:pt x="334" y="161"/>
                  </a:lnTo>
                  <a:lnTo>
                    <a:pt x="337" y="169"/>
                  </a:lnTo>
                  <a:lnTo>
                    <a:pt x="338" y="177"/>
                  </a:lnTo>
                  <a:lnTo>
                    <a:pt x="340" y="185"/>
                  </a:lnTo>
                  <a:lnTo>
                    <a:pt x="340" y="193"/>
                  </a:lnTo>
                  <a:lnTo>
                    <a:pt x="340" y="221"/>
                  </a:lnTo>
                  <a:lnTo>
                    <a:pt x="340" y="221"/>
                  </a:lnTo>
                  <a:lnTo>
                    <a:pt x="339" y="227"/>
                  </a:lnTo>
                  <a:lnTo>
                    <a:pt x="338" y="232"/>
                  </a:lnTo>
                  <a:lnTo>
                    <a:pt x="335" y="237"/>
                  </a:lnTo>
                  <a:lnTo>
                    <a:pt x="332" y="241"/>
                  </a:lnTo>
                  <a:lnTo>
                    <a:pt x="328" y="246"/>
                  </a:lnTo>
                  <a:lnTo>
                    <a:pt x="323" y="248"/>
                  </a:lnTo>
                  <a:lnTo>
                    <a:pt x="318" y="250"/>
                  </a:lnTo>
                  <a:lnTo>
                    <a:pt x="312" y="251"/>
                  </a:lnTo>
                  <a:lnTo>
                    <a:pt x="312" y="2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0" name="Freeform 55">
              <a:extLst>
                <a:ext uri="{FF2B5EF4-FFF2-40B4-BE49-F238E27FC236}">
                  <a16:creationId xmlns:a16="http://schemas.microsoft.com/office/drawing/2014/main" id="{0C58657A-5B5B-15FF-BF28-C39D3104558D}"/>
                </a:ext>
              </a:extLst>
            </p:cNvPr>
            <p:cNvSpPr>
              <a:spLocks noEditPoints="1"/>
            </p:cNvSpPr>
            <p:nvPr/>
          </p:nvSpPr>
          <p:spPr bwMode="auto">
            <a:xfrm>
              <a:off x="3621088" y="2889251"/>
              <a:ext cx="104775" cy="112713"/>
            </a:xfrm>
            <a:custGeom>
              <a:avLst/>
              <a:gdLst>
                <a:gd name="T0" fmla="*/ 178 w 397"/>
                <a:gd name="T1" fmla="*/ 427 h 429"/>
                <a:gd name="T2" fmla="*/ 121 w 397"/>
                <a:gd name="T3" fmla="*/ 411 h 429"/>
                <a:gd name="T4" fmla="*/ 72 w 397"/>
                <a:gd name="T5" fmla="*/ 379 h 429"/>
                <a:gd name="T6" fmla="*/ 34 w 397"/>
                <a:gd name="T7" fmla="*/ 334 h 429"/>
                <a:gd name="T8" fmla="*/ 9 w 397"/>
                <a:gd name="T9" fmla="*/ 278 h 429"/>
                <a:gd name="T10" fmla="*/ 0 w 397"/>
                <a:gd name="T11" fmla="*/ 215 h 429"/>
                <a:gd name="T12" fmla="*/ 4 w 397"/>
                <a:gd name="T13" fmla="*/ 171 h 429"/>
                <a:gd name="T14" fmla="*/ 24 w 397"/>
                <a:gd name="T15" fmla="*/ 113 h 429"/>
                <a:gd name="T16" fmla="*/ 58 w 397"/>
                <a:gd name="T17" fmla="*/ 63 h 429"/>
                <a:gd name="T18" fmla="*/ 104 w 397"/>
                <a:gd name="T19" fmla="*/ 27 h 429"/>
                <a:gd name="T20" fmla="*/ 159 w 397"/>
                <a:gd name="T21" fmla="*/ 4 h 429"/>
                <a:gd name="T22" fmla="*/ 198 w 397"/>
                <a:gd name="T23" fmla="*/ 0 h 429"/>
                <a:gd name="T24" fmla="*/ 258 w 397"/>
                <a:gd name="T25" fmla="*/ 11 h 429"/>
                <a:gd name="T26" fmla="*/ 309 w 397"/>
                <a:gd name="T27" fmla="*/ 37 h 429"/>
                <a:gd name="T28" fmla="*/ 352 w 397"/>
                <a:gd name="T29" fmla="*/ 78 h 429"/>
                <a:gd name="T30" fmla="*/ 381 w 397"/>
                <a:gd name="T31" fmla="*/ 132 h 429"/>
                <a:gd name="T32" fmla="*/ 396 w 397"/>
                <a:gd name="T33" fmla="*/ 192 h 429"/>
                <a:gd name="T34" fmla="*/ 396 w 397"/>
                <a:gd name="T35" fmla="*/ 236 h 429"/>
                <a:gd name="T36" fmla="*/ 381 w 397"/>
                <a:gd name="T37" fmla="*/ 297 h 429"/>
                <a:gd name="T38" fmla="*/ 352 w 397"/>
                <a:gd name="T39" fmla="*/ 350 h 429"/>
                <a:gd name="T40" fmla="*/ 309 w 397"/>
                <a:gd name="T41" fmla="*/ 391 h 429"/>
                <a:gd name="T42" fmla="*/ 258 w 397"/>
                <a:gd name="T43" fmla="*/ 419 h 429"/>
                <a:gd name="T44" fmla="*/ 198 w 397"/>
                <a:gd name="T45" fmla="*/ 429 h 429"/>
                <a:gd name="T46" fmla="*/ 198 w 397"/>
                <a:gd name="T47" fmla="*/ 57 h 429"/>
                <a:gd name="T48" fmla="*/ 157 w 397"/>
                <a:gd name="T49" fmla="*/ 64 h 429"/>
                <a:gd name="T50" fmla="*/ 119 w 397"/>
                <a:gd name="T51" fmla="*/ 84 h 429"/>
                <a:gd name="T52" fmla="*/ 89 w 397"/>
                <a:gd name="T53" fmla="*/ 115 h 429"/>
                <a:gd name="T54" fmla="*/ 68 w 397"/>
                <a:gd name="T55" fmla="*/ 153 h 429"/>
                <a:gd name="T56" fmla="*/ 58 w 397"/>
                <a:gd name="T57" fmla="*/ 198 h 429"/>
                <a:gd name="T58" fmla="*/ 58 w 397"/>
                <a:gd name="T59" fmla="*/ 231 h 429"/>
                <a:gd name="T60" fmla="*/ 68 w 397"/>
                <a:gd name="T61" fmla="*/ 275 h 429"/>
                <a:gd name="T62" fmla="*/ 89 w 397"/>
                <a:gd name="T63" fmla="*/ 315 h 429"/>
                <a:gd name="T64" fmla="*/ 119 w 397"/>
                <a:gd name="T65" fmla="*/ 345 h 429"/>
                <a:gd name="T66" fmla="*/ 157 w 397"/>
                <a:gd name="T67" fmla="*/ 364 h 429"/>
                <a:gd name="T68" fmla="*/ 198 w 397"/>
                <a:gd name="T69" fmla="*/ 371 h 429"/>
                <a:gd name="T70" fmla="*/ 227 w 397"/>
                <a:gd name="T71" fmla="*/ 368 h 429"/>
                <a:gd name="T72" fmla="*/ 266 w 397"/>
                <a:gd name="T73" fmla="*/ 353 h 429"/>
                <a:gd name="T74" fmla="*/ 298 w 397"/>
                <a:gd name="T75" fmla="*/ 326 h 429"/>
                <a:gd name="T76" fmla="*/ 323 w 397"/>
                <a:gd name="T77" fmla="*/ 289 h 429"/>
                <a:gd name="T78" fmla="*/ 338 w 397"/>
                <a:gd name="T79" fmla="*/ 246 h 429"/>
                <a:gd name="T80" fmla="*/ 341 w 397"/>
                <a:gd name="T81" fmla="*/ 215 h 429"/>
                <a:gd name="T82" fmla="*/ 334 w 397"/>
                <a:gd name="T83" fmla="*/ 168 h 429"/>
                <a:gd name="T84" fmla="*/ 316 w 397"/>
                <a:gd name="T85" fmla="*/ 127 h 429"/>
                <a:gd name="T86" fmla="*/ 288 w 397"/>
                <a:gd name="T87" fmla="*/ 93 h 429"/>
                <a:gd name="T88" fmla="*/ 254 w 397"/>
                <a:gd name="T89" fmla="*/ 70 h 429"/>
                <a:gd name="T90" fmla="*/ 213 w 397"/>
                <a:gd name="T91" fmla="*/ 5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7" h="429">
                  <a:moveTo>
                    <a:pt x="198" y="429"/>
                  </a:moveTo>
                  <a:lnTo>
                    <a:pt x="198" y="429"/>
                  </a:lnTo>
                  <a:lnTo>
                    <a:pt x="178" y="427"/>
                  </a:lnTo>
                  <a:lnTo>
                    <a:pt x="159" y="424"/>
                  </a:lnTo>
                  <a:lnTo>
                    <a:pt x="140" y="419"/>
                  </a:lnTo>
                  <a:lnTo>
                    <a:pt x="121" y="411"/>
                  </a:lnTo>
                  <a:lnTo>
                    <a:pt x="104" y="402"/>
                  </a:lnTo>
                  <a:lnTo>
                    <a:pt x="88" y="391"/>
                  </a:lnTo>
                  <a:lnTo>
                    <a:pt x="72" y="379"/>
                  </a:lnTo>
                  <a:lnTo>
                    <a:pt x="58" y="365"/>
                  </a:lnTo>
                  <a:lnTo>
                    <a:pt x="46" y="350"/>
                  </a:lnTo>
                  <a:lnTo>
                    <a:pt x="34" y="334"/>
                  </a:lnTo>
                  <a:lnTo>
                    <a:pt x="24" y="317"/>
                  </a:lnTo>
                  <a:lnTo>
                    <a:pt x="15" y="297"/>
                  </a:lnTo>
                  <a:lnTo>
                    <a:pt x="9" y="278"/>
                  </a:lnTo>
                  <a:lnTo>
                    <a:pt x="4" y="257"/>
                  </a:lnTo>
                  <a:lnTo>
                    <a:pt x="1" y="236"/>
                  </a:lnTo>
                  <a:lnTo>
                    <a:pt x="0" y="215"/>
                  </a:lnTo>
                  <a:lnTo>
                    <a:pt x="0" y="215"/>
                  </a:lnTo>
                  <a:lnTo>
                    <a:pt x="1" y="192"/>
                  </a:lnTo>
                  <a:lnTo>
                    <a:pt x="4" y="171"/>
                  </a:lnTo>
                  <a:lnTo>
                    <a:pt x="9" y="151"/>
                  </a:lnTo>
                  <a:lnTo>
                    <a:pt x="15" y="132"/>
                  </a:lnTo>
                  <a:lnTo>
                    <a:pt x="24" y="113"/>
                  </a:lnTo>
                  <a:lnTo>
                    <a:pt x="34" y="95"/>
                  </a:lnTo>
                  <a:lnTo>
                    <a:pt x="46" y="78"/>
                  </a:lnTo>
                  <a:lnTo>
                    <a:pt x="58" y="63"/>
                  </a:lnTo>
                  <a:lnTo>
                    <a:pt x="72" y="50"/>
                  </a:lnTo>
                  <a:lnTo>
                    <a:pt x="88" y="37"/>
                  </a:lnTo>
                  <a:lnTo>
                    <a:pt x="104" y="27"/>
                  </a:lnTo>
                  <a:lnTo>
                    <a:pt x="121" y="18"/>
                  </a:lnTo>
                  <a:lnTo>
                    <a:pt x="140" y="11"/>
                  </a:lnTo>
                  <a:lnTo>
                    <a:pt x="159" y="4"/>
                  </a:lnTo>
                  <a:lnTo>
                    <a:pt x="178" y="1"/>
                  </a:lnTo>
                  <a:lnTo>
                    <a:pt x="198" y="0"/>
                  </a:lnTo>
                  <a:lnTo>
                    <a:pt x="198" y="0"/>
                  </a:lnTo>
                  <a:lnTo>
                    <a:pt x="218" y="1"/>
                  </a:lnTo>
                  <a:lnTo>
                    <a:pt x="239" y="4"/>
                  </a:lnTo>
                  <a:lnTo>
                    <a:pt x="258" y="11"/>
                  </a:lnTo>
                  <a:lnTo>
                    <a:pt x="276" y="18"/>
                  </a:lnTo>
                  <a:lnTo>
                    <a:pt x="293" y="27"/>
                  </a:lnTo>
                  <a:lnTo>
                    <a:pt x="309" y="37"/>
                  </a:lnTo>
                  <a:lnTo>
                    <a:pt x="324" y="50"/>
                  </a:lnTo>
                  <a:lnTo>
                    <a:pt x="339" y="63"/>
                  </a:lnTo>
                  <a:lnTo>
                    <a:pt x="352" y="78"/>
                  </a:lnTo>
                  <a:lnTo>
                    <a:pt x="363" y="95"/>
                  </a:lnTo>
                  <a:lnTo>
                    <a:pt x="373" y="113"/>
                  </a:lnTo>
                  <a:lnTo>
                    <a:pt x="381" y="132"/>
                  </a:lnTo>
                  <a:lnTo>
                    <a:pt x="388" y="151"/>
                  </a:lnTo>
                  <a:lnTo>
                    <a:pt x="393" y="171"/>
                  </a:lnTo>
                  <a:lnTo>
                    <a:pt x="396" y="192"/>
                  </a:lnTo>
                  <a:lnTo>
                    <a:pt x="397" y="215"/>
                  </a:lnTo>
                  <a:lnTo>
                    <a:pt x="397" y="215"/>
                  </a:lnTo>
                  <a:lnTo>
                    <a:pt x="396" y="236"/>
                  </a:lnTo>
                  <a:lnTo>
                    <a:pt x="393" y="257"/>
                  </a:lnTo>
                  <a:lnTo>
                    <a:pt x="388" y="278"/>
                  </a:lnTo>
                  <a:lnTo>
                    <a:pt x="381" y="297"/>
                  </a:lnTo>
                  <a:lnTo>
                    <a:pt x="373" y="317"/>
                  </a:lnTo>
                  <a:lnTo>
                    <a:pt x="363" y="334"/>
                  </a:lnTo>
                  <a:lnTo>
                    <a:pt x="352" y="350"/>
                  </a:lnTo>
                  <a:lnTo>
                    <a:pt x="339" y="365"/>
                  </a:lnTo>
                  <a:lnTo>
                    <a:pt x="324" y="379"/>
                  </a:lnTo>
                  <a:lnTo>
                    <a:pt x="309" y="391"/>
                  </a:lnTo>
                  <a:lnTo>
                    <a:pt x="293" y="402"/>
                  </a:lnTo>
                  <a:lnTo>
                    <a:pt x="276" y="411"/>
                  </a:lnTo>
                  <a:lnTo>
                    <a:pt x="258" y="419"/>
                  </a:lnTo>
                  <a:lnTo>
                    <a:pt x="239" y="424"/>
                  </a:lnTo>
                  <a:lnTo>
                    <a:pt x="218" y="427"/>
                  </a:lnTo>
                  <a:lnTo>
                    <a:pt x="198" y="429"/>
                  </a:lnTo>
                  <a:lnTo>
                    <a:pt x="198" y="429"/>
                  </a:lnTo>
                  <a:close/>
                  <a:moveTo>
                    <a:pt x="198" y="57"/>
                  </a:moveTo>
                  <a:lnTo>
                    <a:pt x="198" y="57"/>
                  </a:lnTo>
                  <a:lnTo>
                    <a:pt x="184" y="58"/>
                  </a:lnTo>
                  <a:lnTo>
                    <a:pt x="170" y="60"/>
                  </a:lnTo>
                  <a:lnTo>
                    <a:pt x="157" y="64"/>
                  </a:lnTo>
                  <a:lnTo>
                    <a:pt x="144" y="70"/>
                  </a:lnTo>
                  <a:lnTo>
                    <a:pt x="131" y="76"/>
                  </a:lnTo>
                  <a:lnTo>
                    <a:pt x="119" y="84"/>
                  </a:lnTo>
                  <a:lnTo>
                    <a:pt x="108" y="93"/>
                  </a:lnTo>
                  <a:lnTo>
                    <a:pt x="98" y="103"/>
                  </a:lnTo>
                  <a:lnTo>
                    <a:pt x="89" y="115"/>
                  </a:lnTo>
                  <a:lnTo>
                    <a:pt x="81" y="127"/>
                  </a:lnTo>
                  <a:lnTo>
                    <a:pt x="74" y="140"/>
                  </a:lnTo>
                  <a:lnTo>
                    <a:pt x="68" y="153"/>
                  </a:lnTo>
                  <a:lnTo>
                    <a:pt x="63" y="168"/>
                  </a:lnTo>
                  <a:lnTo>
                    <a:pt x="60" y="183"/>
                  </a:lnTo>
                  <a:lnTo>
                    <a:pt x="58" y="198"/>
                  </a:lnTo>
                  <a:lnTo>
                    <a:pt x="57" y="215"/>
                  </a:lnTo>
                  <a:lnTo>
                    <a:pt x="57" y="215"/>
                  </a:lnTo>
                  <a:lnTo>
                    <a:pt x="58" y="231"/>
                  </a:lnTo>
                  <a:lnTo>
                    <a:pt x="60" y="246"/>
                  </a:lnTo>
                  <a:lnTo>
                    <a:pt x="63" y="261"/>
                  </a:lnTo>
                  <a:lnTo>
                    <a:pt x="68" y="275"/>
                  </a:lnTo>
                  <a:lnTo>
                    <a:pt x="74" y="289"/>
                  </a:lnTo>
                  <a:lnTo>
                    <a:pt x="81" y="302"/>
                  </a:lnTo>
                  <a:lnTo>
                    <a:pt x="89" y="315"/>
                  </a:lnTo>
                  <a:lnTo>
                    <a:pt x="98" y="326"/>
                  </a:lnTo>
                  <a:lnTo>
                    <a:pt x="108" y="336"/>
                  </a:lnTo>
                  <a:lnTo>
                    <a:pt x="119" y="345"/>
                  </a:lnTo>
                  <a:lnTo>
                    <a:pt x="131" y="353"/>
                  </a:lnTo>
                  <a:lnTo>
                    <a:pt x="144" y="359"/>
                  </a:lnTo>
                  <a:lnTo>
                    <a:pt x="157" y="364"/>
                  </a:lnTo>
                  <a:lnTo>
                    <a:pt x="170" y="368"/>
                  </a:lnTo>
                  <a:lnTo>
                    <a:pt x="184" y="371"/>
                  </a:lnTo>
                  <a:lnTo>
                    <a:pt x="198" y="371"/>
                  </a:lnTo>
                  <a:lnTo>
                    <a:pt x="198" y="371"/>
                  </a:lnTo>
                  <a:lnTo>
                    <a:pt x="213" y="371"/>
                  </a:lnTo>
                  <a:lnTo>
                    <a:pt x="227" y="368"/>
                  </a:lnTo>
                  <a:lnTo>
                    <a:pt x="241" y="364"/>
                  </a:lnTo>
                  <a:lnTo>
                    <a:pt x="254" y="359"/>
                  </a:lnTo>
                  <a:lnTo>
                    <a:pt x="266" y="353"/>
                  </a:lnTo>
                  <a:lnTo>
                    <a:pt x="278" y="345"/>
                  </a:lnTo>
                  <a:lnTo>
                    <a:pt x="288" y="336"/>
                  </a:lnTo>
                  <a:lnTo>
                    <a:pt x="298" y="326"/>
                  </a:lnTo>
                  <a:lnTo>
                    <a:pt x="308" y="315"/>
                  </a:lnTo>
                  <a:lnTo>
                    <a:pt x="316" y="302"/>
                  </a:lnTo>
                  <a:lnTo>
                    <a:pt x="323" y="289"/>
                  </a:lnTo>
                  <a:lnTo>
                    <a:pt x="329" y="275"/>
                  </a:lnTo>
                  <a:lnTo>
                    <a:pt x="334" y="261"/>
                  </a:lnTo>
                  <a:lnTo>
                    <a:pt x="338" y="246"/>
                  </a:lnTo>
                  <a:lnTo>
                    <a:pt x="340" y="231"/>
                  </a:lnTo>
                  <a:lnTo>
                    <a:pt x="341" y="215"/>
                  </a:lnTo>
                  <a:lnTo>
                    <a:pt x="341" y="215"/>
                  </a:lnTo>
                  <a:lnTo>
                    <a:pt x="340" y="198"/>
                  </a:lnTo>
                  <a:lnTo>
                    <a:pt x="338" y="183"/>
                  </a:lnTo>
                  <a:lnTo>
                    <a:pt x="334" y="168"/>
                  </a:lnTo>
                  <a:lnTo>
                    <a:pt x="329" y="153"/>
                  </a:lnTo>
                  <a:lnTo>
                    <a:pt x="323" y="140"/>
                  </a:lnTo>
                  <a:lnTo>
                    <a:pt x="316" y="127"/>
                  </a:lnTo>
                  <a:lnTo>
                    <a:pt x="308" y="115"/>
                  </a:lnTo>
                  <a:lnTo>
                    <a:pt x="298" y="103"/>
                  </a:lnTo>
                  <a:lnTo>
                    <a:pt x="288" y="93"/>
                  </a:lnTo>
                  <a:lnTo>
                    <a:pt x="278" y="84"/>
                  </a:lnTo>
                  <a:lnTo>
                    <a:pt x="266" y="76"/>
                  </a:lnTo>
                  <a:lnTo>
                    <a:pt x="254" y="70"/>
                  </a:lnTo>
                  <a:lnTo>
                    <a:pt x="241" y="64"/>
                  </a:lnTo>
                  <a:lnTo>
                    <a:pt x="227" y="60"/>
                  </a:lnTo>
                  <a:lnTo>
                    <a:pt x="213" y="58"/>
                  </a:lnTo>
                  <a:lnTo>
                    <a:pt x="198" y="57"/>
                  </a:lnTo>
                  <a:lnTo>
                    <a:pt x="198"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1" name="Freeform 56">
              <a:extLst>
                <a:ext uri="{FF2B5EF4-FFF2-40B4-BE49-F238E27FC236}">
                  <a16:creationId xmlns:a16="http://schemas.microsoft.com/office/drawing/2014/main" id="{BBE45E0A-A439-D7B9-268A-2233990CEBFC}"/>
                </a:ext>
              </a:extLst>
            </p:cNvPr>
            <p:cNvSpPr>
              <a:spLocks/>
            </p:cNvSpPr>
            <p:nvPr/>
          </p:nvSpPr>
          <p:spPr bwMode="auto">
            <a:xfrm>
              <a:off x="3625850" y="2921001"/>
              <a:ext cx="98425" cy="28575"/>
            </a:xfrm>
            <a:custGeom>
              <a:avLst/>
              <a:gdLst>
                <a:gd name="T0" fmla="*/ 297 w 371"/>
                <a:gd name="T1" fmla="*/ 105 h 105"/>
                <a:gd name="T2" fmla="*/ 277 w 371"/>
                <a:gd name="T3" fmla="*/ 103 h 105"/>
                <a:gd name="T4" fmla="*/ 267 w 371"/>
                <a:gd name="T5" fmla="*/ 101 h 105"/>
                <a:gd name="T6" fmla="*/ 248 w 371"/>
                <a:gd name="T7" fmla="*/ 95 h 105"/>
                <a:gd name="T8" fmla="*/ 231 w 371"/>
                <a:gd name="T9" fmla="*/ 87 h 105"/>
                <a:gd name="T10" fmla="*/ 214 w 371"/>
                <a:gd name="T11" fmla="*/ 75 h 105"/>
                <a:gd name="T12" fmla="*/ 207 w 371"/>
                <a:gd name="T13" fmla="*/ 68 h 105"/>
                <a:gd name="T14" fmla="*/ 181 w 371"/>
                <a:gd name="T15" fmla="*/ 83 h 105"/>
                <a:gd name="T16" fmla="*/ 154 w 371"/>
                <a:gd name="T17" fmla="*/ 95 h 105"/>
                <a:gd name="T18" fmla="*/ 127 w 371"/>
                <a:gd name="T19" fmla="*/ 101 h 105"/>
                <a:gd name="T20" fmla="*/ 98 w 371"/>
                <a:gd name="T21" fmla="*/ 103 h 105"/>
                <a:gd name="T22" fmla="*/ 71 w 371"/>
                <a:gd name="T23" fmla="*/ 102 h 105"/>
                <a:gd name="T24" fmla="*/ 45 w 371"/>
                <a:gd name="T25" fmla="*/ 96 h 105"/>
                <a:gd name="T26" fmla="*/ 22 w 371"/>
                <a:gd name="T27" fmla="*/ 88 h 105"/>
                <a:gd name="T28" fmla="*/ 0 w 371"/>
                <a:gd name="T29" fmla="*/ 75 h 105"/>
                <a:gd name="T30" fmla="*/ 34 w 371"/>
                <a:gd name="T31" fmla="*/ 29 h 105"/>
                <a:gd name="T32" fmla="*/ 48 w 371"/>
                <a:gd name="T33" fmla="*/ 37 h 105"/>
                <a:gd name="T34" fmla="*/ 66 w 371"/>
                <a:gd name="T35" fmla="*/ 43 h 105"/>
                <a:gd name="T36" fmla="*/ 85 w 371"/>
                <a:gd name="T37" fmla="*/ 45 h 105"/>
                <a:gd name="T38" fmla="*/ 107 w 371"/>
                <a:gd name="T39" fmla="*/ 45 h 105"/>
                <a:gd name="T40" fmla="*/ 130 w 371"/>
                <a:gd name="T41" fmla="*/ 42 h 105"/>
                <a:gd name="T42" fmla="*/ 152 w 371"/>
                <a:gd name="T43" fmla="*/ 35 h 105"/>
                <a:gd name="T44" fmla="*/ 172 w 371"/>
                <a:gd name="T45" fmla="*/ 24 h 105"/>
                <a:gd name="T46" fmla="*/ 191 w 371"/>
                <a:gd name="T47" fmla="*/ 8 h 105"/>
                <a:gd name="T48" fmla="*/ 197 w 371"/>
                <a:gd name="T49" fmla="*/ 4 h 105"/>
                <a:gd name="T50" fmla="*/ 209 w 371"/>
                <a:gd name="T51" fmla="*/ 0 h 105"/>
                <a:gd name="T52" fmla="*/ 216 w 371"/>
                <a:gd name="T53" fmla="*/ 0 h 105"/>
                <a:gd name="T54" fmla="*/ 228 w 371"/>
                <a:gd name="T55" fmla="*/ 5 h 105"/>
                <a:gd name="T56" fmla="*/ 237 w 371"/>
                <a:gd name="T57" fmla="*/ 15 h 105"/>
                <a:gd name="T58" fmla="*/ 242 w 371"/>
                <a:gd name="T59" fmla="*/ 23 h 105"/>
                <a:gd name="T60" fmla="*/ 255 w 371"/>
                <a:gd name="T61" fmla="*/ 35 h 105"/>
                <a:gd name="T62" fmla="*/ 268 w 371"/>
                <a:gd name="T63" fmla="*/ 42 h 105"/>
                <a:gd name="T64" fmla="*/ 285 w 371"/>
                <a:gd name="T65" fmla="*/ 47 h 105"/>
                <a:gd name="T66" fmla="*/ 293 w 371"/>
                <a:gd name="T67" fmla="*/ 47 h 105"/>
                <a:gd name="T68" fmla="*/ 307 w 371"/>
                <a:gd name="T69" fmla="*/ 47 h 105"/>
                <a:gd name="T70" fmla="*/ 324 w 371"/>
                <a:gd name="T71" fmla="*/ 42 h 105"/>
                <a:gd name="T72" fmla="*/ 331 w 371"/>
                <a:gd name="T73" fmla="*/ 38 h 105"/>
                <a:gd name="T74" fmla="*/ 371 w 371"/>
                <a:gd name="T75" fmla="*/ 77 h 105"/>
                <a:gd name="T76" fmla="*/ 357 w 371"/>
                <a:gd name="T77" fmla="*/ 90 h 105"/>
                <a:gd name="T78" fmla="*/ 339 w 371"/>
                <a:gd name="T79" fmla="*/ 98 h 105"/>
                <a:gd name="T80" fmla="*/ 320 w 371"/>
                <a:gd name="T81" fmla="*/ 103 h 105"/>
                <a:gd name="T82" fmla="*/ 297 w 371"/>
                <a:gd name="T8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1" h="105">
                  <a:moveTo>
                    <a:pt x="297" y="105"/>
                  </a:moveTo>
                  <a:lnTo>
                    <a:pt x="297" y="105"/>
                  </a:lnTo>
                  <a:lnTo>
                    <a:pt x="287" y="104"/>
                  </a:lnTo>
                  <a:lnTo>
                    <a:pt x="277" y="103"/>
                  </a:lnTo>
                  <a:lnTo>
                    <a:pt x="277" y="103"/>
                  </a:lnTo>
                  <a:lnTo>
                    <a:pt x="267" y="101"/>
                  </a:lnTo>
                  <a:lnTo>
                    <a:pt x="257" y="99"/>
                  </a:lnTo>
                  <a:lnTo>
                    <a:pt x="248" y="95"/>
                  </a:lnTo>
                  <a:lnTo>
                    <a:pt x="239" y="91"/>
                  </a:lnTo>
                  <a:lnTo>
                    <a:pt x="231" y="87"/>
                  </a:lnTo>
                  <a:lnTo>
                    <a:pt x="222" y="81"/>
                  </a:lnTo>
                  <a:lnTo>
                    <a:pt x="214" y="75"/>
                  </a:lnTo>
                  <a:lnTo>
                    <a:pt x="207" y="68"/>
                  </a:lnTo>
                  <a:lnTo>
                    <a:pt x="207" y="68"/>
                  </a:lnTo>
                  <a:lnTo>
                    <a:pt x="194" y="76"/>
                  </a:lnTo>
                  <a:lnTo>
                    <a:pt x="181" y="83"/>
                  </a:lnTo>
                  <a:lnTo>
                    <a:pt x="168" y="90"/>
                  </a:lnTo>
                  <a:lnTo>
                    <a:pt x="154" y="95"/>
                  </a:lnTo>
                  <a:lnTo>
                    <a:pt x="140" y="98"/>
                  </a:lnTo>
                  <a:lnTo>
                    <a:pt x="127" y="101"/>
                  </a:lnTo>
                  <a:lnTo>
                    <a:pt x="112" y="102"/>
                  </a:lnTo>
                  <a:lnTo>
                    <a:pt x="98" y="103"/>
                  </a:lnTo>
                  <a:lnTo>
                    <a:pt x="84" y="103"/>
                  </a:lnTo>
                  <a:lnTo>
                    <a:pt x="71" y="102"/>
                  </a:lnTo>
                  <a:lnTo>
                    <a:pt x="58" y="99"/>
                  </a:lnTo>
                  <a:lnTo>
                    <a:pt x="45" y="96"/>
                  </a:lnTo>
                  <a:lnTo>
                    <a:pt x="33" y="93"/>
                  </a:lnTo>
                  <a:lnTo>
                    <a:pt x="22" y="88"/>
                  </a:lnTo>
                  <a:lnTo>
                    <a:pt x="10" y="81"/>
                  </a:lnTo>
                  <a:lnTo>
                    <a:pt x="0" y="75"/>
                  </a:lnTo>
                  <a:lnTo>
                    <a:pt x="34" y="29"/>
                  </a:lnTo>
                  <a:lnTo>
                    <a:pt x="34" y="29"/>
                  </a:lnTo>
                  <a:lnTo>
                    <a:pt x="41" y="33"/>
                  </a:lnTo>
                  <a:lnTo>
                    <a:pt x="48" y="37"/>
                  </a:lnTo>
                  <a:lnTo>
                    <a:pt x="57" y="40"/>
                  </a:lnTo>
                  <a:lnTo>
                    <a:pt x="66" y="43"/>
                  </a:lnTo>
                  <a:lnTo>
                    <a:pt x="75" y="44"/>
                  </a:lnTo>
                  <a:lnTo>
                    <a:pt x="85" y="45"/>
                  </a:lnTo>
                  <a:lnTo>
                    <a:pt x="96" y="46"/>
                  </a:lnTo>
                  <a:lnTo>
                    <a:pt x="107" y="45"/>
                  </a:lnTo>
                  <a:lnTo>
                    <a:pt x="119" y="44"/>
                  </a:lnTo>
                  <a:lnTo>
                    <a:pt x="130" y="42"/>
                  </a:lnTo>
                  <a:lnTo>
                    <a:pt x="141" y="39"/>
                  </a:lnTo>
                  <a:lnTo>
                    <a:pt x="152" y="35"/>
                  </a:lnTo>
                  <a:lnTo>
                    <a:pt x="162" y="30"/>
                  </a:lnTo>
                  <a:lnTo>
                    <a:pt x="172" y="24"/>
                  </a:lnTo>
                  <a:lnTo>
                    <a:pt x="182" y="17"/>
                  </a:lnTo>
                  <a:lnTo>
                    <a:pt x="191" y="8"/>
                  </a:lnTo>
                  <a:lnTo>
                    <a:pt x="191" y="8"/>
                  </a:lnTo>
                  <a:lnTo>
                    <a:pt x="197" y="4"/>
                  </a:lnTo>
                  <a:lnTo>
                    <a:pt x="203" y="1"/>
                  </a:lnTo>
                  <a:lnTo>
                    <a:pt x="209" y="0"/>
                  </a:lnTo>
                  <a:lnTo>
                    <a:pt x="216" y="0"/>
                  </a:lnTo>
                  <a:lnTo>
                    <a:pt x="216" y="0"/>
                  </a:lnTo>
                  <a:lnTo>
                    <a:pt x="223" y="2"/>
                  </a:lnTo>
                  <a:lnTo>
                    <a:pt x="228" y="5"/>
                  </a:lnTo>
                  <a:lnTo>
                    <a:pt x="233" y="9"/>
                  </a:lnTo>
                  <a:lnTo>
                    <a:pt x="237" y="15"/>
                  </a:lnTo>
                  <a:lnTo>
                    <a:pt x="237" y="15"/>
                  </a:lnTo>
                  <a:lnTo>
                    <a:pt x="242" y="23"/>
                  </a:lnTo>
                  <a:lnTo>
                    <a:pt x="248" y="29"/>
                  </a:lnTo>
                  <a:lnTo>
                    <a:pt x="255" y="35"/>
                  </a:lnTo>
                  <a:lnTo>
                    <a:pt x="261" y="39"/>
                  </a:lnTo>
                  <a:lnTo>
                    <a:pt x="268" y="42"/>
                  </a:lnTo>
                  <a:lnTo>
                    <a:pt x="274" y="44"/>
                  </a:lnTo>
                  <a:lnTo>
                    <a:pt x="285" y="47"/>
                  </a:lnTo>
                  <a:lnTo>
                    <a:pt x="285" y="47"/>
                  </a:lnTo>
                  <a:lnTo>
                    <a:pt x="293" y="47"/>
                  </a:lnTo>
                  <a:lnTo>
                    <a:pt x="300" y="47"/>
                  </a:lnTo>
                  <a:lnTo>
                    <a:pt x="307" y="47"/>
                  </a:lnTo>
                  <a:lnTo>
                    <a:pt x="313" y="46"/>
                  </a:lnTo>
                  <a:lnTo>
                    <a:pt x="324" y="42"/>
                  </a:lnTo>
                  <a:lnTo>
                    <a:pt x="328" y="40"/>
                  </a:lnTo>
                  <a:lnTo>
                    <a:pt x="331" y="38"/>
                  </a:lnTo>
                  <a:lnTo>
                    <a:pt x="371" y="77"/>
                  </a:lnTo>
                  <a:lnTo>
                    <a:pt x="371" y="77"/>
                  </a:lnTo>
                  <a:lnTo>
                    <a:pt x="364" y="83"/>
                  </a:lnTo>
                  <a:lnTo>
                    <a:pt x="357" y="90"/>
                  </a:lnTo>
                  <a:lnTo>
                    <a:pt x="348" y="94"/>
                  </a:lnTo>
                  <a:lnTo>
                    <a:pt x="339" y="98"/>
                  </a:lnTo>
                  <a:lnTo>
                    <a:pt x="330" y="101"/>
                  </a:lnTo>
                  <a:lnTo>
                    <a:pt x="320" y="103"/>
                  </a:lnTo>
                  <a:lnTo>
                    <a:pt x="308" y="104"/>
                  </a:lnTo>
                  <a:lnTo>
                    <a:pt x="297" y="105"/>
                  </a:lnTo>
                  <a:lnTo>
                    <a:pt x="297"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sp>
          <p:nvSpPr>
            <p:cNvPr id="42" name="Freeform 57">
              <a:extLst>
                <a:ext uri="{FF2B5EF4-FFF2-40B4-BE49-F238E27FC236}">
                  <a16:creationId xmlns:a16="http://schemas.microsoft.com/office/drawing/2014/main" id="{846AEA67-4BFD-5158-5765-11204FAEFFE8}"/>
                </a:ext>
              </a:extLst>
            </p:cNvPr>
            <p:cNvSpPr>
              <a:spLocks/>
            </p:cNvSpPr>
            <p:nvPr/>
          </p:nvSpPr>
          <p:spPr bwMode="auto">
            <a:xfrm>
              <a:off x="3494088" y="3182938"/>
              <a:ext cx="90488" cy="66675"/>
            </a:xfrm>
            <a:custGeom>
              <a:avLst/>
              <a:gdLst>
                <a:gd name="T0" fmla="*/ 341 w 341"/>
                <a:gd name="T1" fmla="*/ 249 h 249"/>
                <a:gd name="T2" fmla="*/ 29 w 341"/>
                <a:gd name="T3" fmla="*/ 249 h 249"/>
                <a:gd name="T4" fmla="*/ 29 w 341"/>
                <a:gd name="T5" fmla="*/ 249 h 249"/>
                <a:gd name="T6" fmla="*/ 23 w 341"/>
                <a:gd name="T7" fmla="*/ 249 h 249"/>
                <a:gd name="T8" fmla="*/ 18 w 341"/>
                <a:gd name="T9" fmla="*/ 247 h 249"/>
                <a:gd name="T10" fmla="*/ 13 w 341"/>
                <a:gd name="T11" fmla="*/ 244 h 249"/>
                <a:gd name="T12" fmla="*/ 9 w 341"/>
                <a:gd name="T13" fmla="*/ 241 h 249"/>
                <a:gd name="T14" fmla="*/ 6 w 341"/>
                <a:gd name="T15" fmla="*/ 237 h 249"/>
                <a:gd name="T16" fmla="*/ 2 w 341"/>
                <a:gd name="T17" fmla="*/ 232 h 249"/>
                <a:gd name="T18" fmla="*/ 0 w 341"/>
                <a:gd name="T19" fmla="*/ 227 h 249"/>
                <a:gd name="T20" fmla="*/ 0 w 341"/>
                <a:gd name="T21" fmla="*/ 221 h 249"/>
                <a:gd name="T22" fmla="*/ 0 w 341"/>
                <a:gd name="T23" fmla="*/ 192 h 249"/>
                <a:gd name="T24" fmla="*/ 0 w 341"/>
                <a:gd name="T25" fmla="*/ 192 h 249"/>
                <a:gd name="T26" fmla="*/ 0 w 341"/>
                <a:gd name="T27" fmla="*/ 184 h 249"/>
                <a:gd name="T28" fmla="*/ 1 w 341"/>
                <a:gd name="T29" fmla="*/ 176 h 249"/>
                <a:gd name="T30" fmla="*/ 4 w 341"/>
                <a:gd name="T31" fmla="*/ 168 h 249"/>
                <a:gd name="T32" fmla="*/ 7 w 341"/>
                <a:gd name="T33" fmla="*/ 160 h 249"/>
                <a:gd name="T34" fmla="*/ 10 w 341"/>
                <a:gd name="T35" fmla="*/ 152 h 249"/>
                <a:gd name="T36" fmla="*/ 13 w 341"/>
                <a:gd name="T37" fmla="*/ 145 h 249"/>
                <a:gd name="T38" fmla="*/ 18 w 341"/>
                <a:gd name="T39" fmla="*/ 138 h 249"/>
                <a:gd name="T40" fmla="*/ 22 w 341"/>
                <a:gd name="T41" fmla="*/ 131 h 249"/>
                <a:gd name="T42" fmla="*/ 28 w 341"/>
                <a:gd name="T43" fmla="*/ 125 h 249"/>
                <a:gd name="T44" fmla="*/ 33 w 341"/>
                <a:gd name="T45" fmla="*/ 119 h 249"/>
                <a:gd name="T46" fmla="*/ 39 w 341"/>
                <a:gd name="T47" fmla="*/ 112 h 249"/>
                <a:gd name="T48" fmla="*/ 46 w 341"/>
                <a:gd name="T49" fmla="*/ 107 h 249"/>
                <a:gd name="T50" fmla="*/ 53 w 341"/>
                <a:gd name="T51" fmla="*/ 102 h 249"/>
                <a:gd name="T52" fmla="*/ 60 w 341"/>
                <a:gd name="T53" fmla="*/ 98 h 249"/>
                <a:gd name="T54" fmla="*/ 67 w 341"/>
                <a:gd name="T55" fmla="*/ 95 h 249"/>
                <a:gd name="T56" fmla="*/ 75 w 341"/>
                <a:gd name="T57" fmla="*/ 93 h 249"/>
                <a:gd name="T58" fmla="*/ 198 w 341"/>
                <a:gd name="T59" fmla="*/ 58 h 249"/>
                <a:gd name="T60" fmla="*/ 198 w 341"/>
                <a:gd name="T61" fmla="*/ 0 h 249"/>
                <a:gd name="T62" fmla="*/ 255 w 341"/>
                <a:gd name="T63" fmla="*/ 0 h 249"/>
                <a:gd name="T64" fmla="*/ 255 w 341"/>
                <a:gd name="T65" fmla="*/ 79 h 249"/>
                <a:gd name="T66" fmla="*/ 255 w 341"/>
                <a:gd name="T67" fmla="*/ 79 h 249"/>
                <a:gd name="T68" fmla="*/ 255 w 341"/>
                <a:gd name="T69" fmla="*/ 83 h 249"/>
                <a:gd name="T70" fmla="*/ 254 w 341"/>
                <a:gd name="T71" fmla="*/ 88 h 249"/>
                <a:gd name="T72" fmla="*/ 252 w 341"/>
                <a:gd name="T73" fmla="*/ 92 h 249"/>
                <a:gd name="T74" fmla="*/ 250 w 341"/>
                <a:gd name="T75" fmla="*/ 96 h 249"/>
                <a:gd name="T76" fmla="*/ 247 w 341"/>
                <a:gd name="T77" fmla="*/ 99 h 249"/>
                <a:gd name="T78" fmla="*/ 243 w 341"/>
                <a:gd name="T79" fmla="*/ 102 h 249"/>
                <a:gd name="T80" fmla="*/ 239 w 341"/>
                <a:gd name="T81" fmla="*/ 104 h 249"/>
                <a:gd name="T82" fmla="*/ 235 w 341"/>
                <a:gd name="T83" fmla="*/ 106 h 249"/>
                <a:gd name="T84" fmla="*/ 90 w 341"/>
                <a:gd name="T85" fmla="*/ 147 h 249"/>
                <a:gd name="T86" fmla="*/ 90 w 341"/>
                <a:gd name="T87" fmla="*/ 147 h 249"/>
                <a:gd name="T88" fmla="*/ 84 w 341"/>
                <a:gd name="T89" fmla="*/ 150 h 249"/>
                <a:gd name="T90" fmla="*/ 78 w 341"/>
                <a:gd name="T91" fmla="*/ 154 h 249"/>
                <a:gd name="T92" fmla="*/ 72 w 341"/>
                <a:gd name="T93" fmla="*/ 159 h 249"/>
                <a:gd name="T94" fmla="*/ 67 w 341"/>
                <a:gd name="T95" fmla="*/ 165 h 249"/>
                <a:gd name="T96" fmla="*/ 63 w 341"/>
                <a:gd name="T97" fmla="*/ 171 h 249"/>
                <a:gd name="T98" fmla="*/ 60 w 341"/>
                <a:gd name="T99" fmla="*/ 178 h 249"/>
                <a:gd name="T100" fmla="*/ 58 w 341"/>
                <a:gd name="T101" fmla="*/ 185 h 249"/>
                <a:gd name="T102" fmla="*/ 57 w 341"/>
                <a:gd name="T103" fmla="*/ 192 h 249"/>
                <a:gd name="T104" fmla="*/ 341 w 341"/>
                <a:gd name="T105" fmla="*/ 192 h 249"/>
                <a:gd name="T106" fmla="*/ 341 w 341"/>
                <a:gd name="T10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1" h="249">
                  <a:moveTo>
                    <a:pt x="341" y="249"/>
                  </a:moveTo>
                  <a:lnTo>
                    <a:pt x="29" y="249"/>
                  </a:lnTo>
                  <a:lnTo>
                    <a:pt x="29" y="249"/>
                  </a:lnTo>
                  <a:lnTo>
                    <a:pt x="23" y="249"/>
                  </a:lnTo>
                  <a:lnTo>
                    <a:pt x="18" y="247"/>
                  </a:lnTo>
                  <a:lnTo>
                    <a:pt x="13" y="244"/>
                  </a:lnTo>
                  <a:lnTo>
                    <a:pt x="9" y="241"/>
                  </a:lnTo>
                  <a:lnTo>
                    <a:pt x="6" y="237"/>
                  </a:lnTo>
                  <a:lnTo>
                    <a:pt x="2" y="232"/>
                  </a:lnTo>
                  <a:lnTo>
                    <a:pt x="0" y="227"/>
                  </a:lnTo>
                  <a:lnTo>
                    <a:pt x="0" y="221"/>
                  </a:lnTo>
                  <a:lnTo>
                    <a:pt x="0" y="192"/>
                  </a:lnTo>
                  <a:lnTo>
                    <a:pt x="0" y="192"/>
                  </a:lnTo>
                  <a:lnTo>
                    <a:pt x="0" y="184"/>
                  </a:lnTo>
                  <a:lnTo>
                    <a:pt x="1" y="176"/>
                  </a:lnTo>
                  <a:lnTo>
                    <a:pt x="4" y="168"/>
                  </a:lnTo>
                  <a:lnTo>
                    <a:pt x="7" y="160"/>
                  </a:lnTo>
                  <a:lnTo>
                    <a:pt x="10" y="152"/>
                  </a:lnTo>
                  <a:lnTo>
                    <a:pt x="13" y="145"/>
                  </a:lnTo>
                  <a:lnTo>
                    <a:pt x="18" y="138"/>
                  </a:lnTo>
                  <a:lnTo>
                    <a:pt x="22" y="131"/>
                  </a:lnTo>
                  <a:lnTo>
                    <a:pt x="28" y="125"/>
                  </a:lnTo>
                  <a:lnTo>
                    <a:pt x="33" y="119"/>
                  </a:lnTo>
                  <a:lnTo>
                    <a:pt x="39" y="112"/>
                  </a:lnTo>
                  <a:lnTo>
                    <a:pt x="46" y="107"/>
                  </a:lnTo>
                  <a:lnTo>
                    <a:pt x="53" y="102"/>
                  </a:lnTo>
                  <a:lnTo>
                    <a:pt x="60" y="98"/>
                  </a:lnTo>
                  <a:lnTo>
                    <a:pt x="67" y="95"/>
                  </a:lnTo>
                  <a:lnTo>
                    <a:pt x="75" y="93"/>
                  </a:lnTo>
                  <a:lnTo>
                    <a:pt x="198" y="58"/>
                  </a:lnTo>
                  <a:lnTo>
                    <a:pt x="198" y="0"/>
                  </a:lnTo>
                  <a:lnTo>
                    <a:pt x="255" y="0"/>
                  </a:lnTo>
                  <a:lnTo>
                    <a:pt x="255" y="79"/>
                  </a:lnTo>
                  <a:lnTo>
                    <a:pt x="255" y="79"/>
                  </a:lnTo>
                  <a:lnTo>
                    <a:pt x="255" y="83"/>
                  </a:lnTo>
                  <a:lnTo>
                    <a:pt x="254" y="88"/>
                  </a:lnTo>
                  <a:lnTo>
                    <a:pt x="252" y="92"/>
                  </a:lnTo>
                  <a:lnTo>
                    <a:pt x="250" y="96"/>
                  </a:lnTo>
                  <a:lnTo>
                    <a:pt x="247" y="99"/>
                  </a:lnTo>
                  <a:lnTo>
                    <a:pt x="243" y="102"/>
                  </a:lnTo>
                  <a:lnTo>
                    <a:pt x="239" y="104"/>
                  </a:lnTo>
                  <a:lnTo>
                    <a:pt x="235" y="106"/>
                  </a:lnTo>
                  <a:lnTo>
                    <a:pt x="90" y="147"/>
                  </a:lnTo>
                  <a:lnTo>
                    <a:pt x="90" y="147"/>
                  </a:lnTo>
                  <a:lnTo>
                    <a:pt x="84" y="150"/>
                  </a:lnTo>
                  <a:lnTo>
                    <a:pt x="78" y="154"/>
                  </a:lnTo>
                  <a:lnTo>
                    <a:pt x="72" y="159"/>
                  </a:lnTo>
                  <a:lnTo>
                    <a:pt x="67" y="165"/>
                  </a:lnTo>
                  <a:lnTo>
                    <a:pt x="63" y="171"/>
                  </a:lnTo>
                  <a:lnTo>
                    <a:pt x="60" y="178"/>
                  </a:lnTo>
                  <a:lnTo>
                    <a:pt x="58" y="185"/>
                  </a:lnTo>
                  <a:lnTo>
                    <a:pt x="57" y="192"/>
                  </a:lnTo>
                  <a:lnTo>
                    <a:pt x="341" y="192"/>
                  </a:lnTo>
                  <a:lnTo>
                    <a:pt x="341"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3" name="Freeform 58">
              <a:extLst>
                <a:ext uri="{FF2B5EF4-FFF2-40B4-BE49-F238E27FC236}">
                  <a16:creationId xmlns:a16="http://schemas.microsoft.com/office/drawing/2014/main" id="{25ACED5E-02E6-63B3-255D-8F7CDC6A476B}"/>
                </a:ext>
              </a:extLst>
            </p:cNvPr>
            <p:cNvSpPr>
              <a:spLocks/>
            </p:cNvSpPr>
            <p:nvPr/>
          </p:nvSpPr>
          <p:spPr bwMode="auto">
            <a:xfrm>
              <a:off x="3568700" y="3182938"/>
              <a:ext cx="90488" cy="66675"/>
            </a:xfrm>
            <a:custGeom>
              <a:avLst/>
              <a:gdLst>
                <a:gd name="T0" fmla="*/ 312 w 341"/>
                <a:gd name="T1" fmla="*/ 249 h 249"/>
                <a:gd name="T2" fmla="*/ 0 w 341"/>
                <a:gd name="T3" fmla="*/ 249 h 249"/>
                <a:gd name="T4" fmla="*/ 0 w 341"/>
                <a:gd name="T5" fmla="*/ 192 h 249"/>
                <a:gd name="T6" fmla="*/ 284 w 341"/>
                <a:gd name="T7" fmla="*/ 192 h 249"/>
                <a:gd name="T8" fmla="*/ 284 w 341"/>
                <a:gd name="T9" fmla="*/ 192 h 249"/>
                <a:gd name="T10" fmla="*/ 283 w 341"/>
                <a:gd name="T11" fmla="*/ 185 h 249"/>
                <a:gd name="T12" fmla="*/ 281 w 341"/>
                <a:gd name="T13" fmla="*/ 178 h 249"/>
                <a:gd name="T14" fmla="*/ 278 w 341"/>
                <a:gd name="T15" fmla="*/ 171 h 249"/>
                <a:gd name="T16" fmla="*/ 274 w 341"/>
                <a:gd name="T17" fmla="*/ 165 h 249"/>
                <a:gd name="T18" fmla="*/ 269 w 341"/>
                <a:gd name="T19" fmla="*/ 159 h 249"/>
                <a:gd name="T20" fmla="*/ 263 w 341"/>
                <a:gd name="T21" fmla="*/ 154 h 249"/>
                <a:gd name="T22" fmla="*/ 257 w 341"/>
                <a:gd name="T23" fmla="*/ 150 h 249"/>
                <a:gd name="T24" fmla="*/ 250 w 341"/>
                <a:gd name="T25" fmla="*/ 147 h 249"/>
                <a:gd name="T26" fmla="*/ 106 w 341"/>
                <a:gd name="T27" fmla="*/ 106 h 249"/>
                <a:gd name="T28" fmla="*/ 106 w 341"/>
                <a:gd name="T29" fmla="*/ 106 h 249"/>
                <a:gd name="T30" fmla="*/ 102 w 341"/>
                <a:gd name="T31" fmla="*/ 104 h 249"/>
                <a:gd name="T32" fmla="*/ 98 w 341"/>
                <a:gd name="T33" fmla="*/ 102 h 249"/>
                <a:gd name="T34" fmla="*/ 94 w 341"/>
                <a:gd name="T35" fmla="*/ 99 h 249"/>
                <a:gd name="T36" fmla="*/ 91 w 341"/>
                <a:gd name="T37" fmla="*/ 96 h 249"/>
                <a:gd name="T38" fmla="*/ 89 w 341"/>
                <a:gd name="T39" fmla="*/ 92 h 249"/>
                <a:gd name="T40" fmla="*/ 87 w 341"/>
                <a:gd name="T41" fmla="*/ 88 h 249"/>
                <a:gd name="T42" fmla="*/ 86 w 341"/>
                <a:gd name="T43" fmla="*/ 83 h 249"/>
                <a:gd name="T44" fmla="*/ 86 w 341"/>
                <a:gd name="T45" fmla="*/ 79 h 249"/>
                <a:gd name="T46" fmla="*/ 86 w 341"/>
                <a:gd name="T47" fmla="*/ 0 h 249"/>
                <a:gd name="T48" fmla="*/ 143 w 341"/>
                <a:gd name="T49" fmla="*/ 0 h 249"/>
                <a:gd name="T50" fmla="*/ 143 w 341"/>
                <a:gd name="T51" fmla="*/ 58 h 249"/>
                <a:gd name="T52" fmla="*/ 266 w 341"/>
                <a:gd name="T53" fmla="*/ 92 h 249"/>
                <a:gd name="T54" fmla="*/ 266 w 341"/>
                <a:gd name="T55" fmla="*/ 92 h 249"/>
                <a:gd name="T56" fmla="*/ 274 w 341"/>
                <a:gd name="T57" fmla="*/ 95 h 249"/>
                <a:gd name="T58" fmla="*/ 281 w 341"/>
                <a:gd name="T59" fmla="*/ 98 h 249"/>
                <a:gd name="T60" fmla="*/ 288 w 341"/>
                <a:gd name="T61" fmla="*/ 102 h 249"/>
                <a:gd name="T62" fmla="*/ 295 w 341"/>
                <a:gd name="T63" fmla="*/ 107 h 249"/>
                <a:gd name="T64" fmla="*/ 302 w 341"/>
                <a:gd name="T65" fmla="*/ 112 h 249"/>
                <a:gd name="T66" fmla="*/ 308 w 341"/>
                <a:gd name="T67" fmla="*/ 118 h 249"/>
                <a:gd name="T68" fmla="*/ 313 w 341"/>
                <a:gd name="T69" fmla="*/ 125 h 249"/>
                <a:gd name="T70" fmla="*/ 319 w 341"/>
                <a:gd name="T71" fmla="*/ 131 h 249"/>
                <a:gd name="T72" fmla="*/ 323 w 341"/>
                <a:gd name="T73" fmla="*/ 138 h 249"/>
                <a:gd name="T74" fmla="*/ 329 w 341"/>
                <a:gd name="T75" fmla="*/ 145 h 249"/>
                <a:gd name="T76" fmla="*/ 332 w 341"/>
                <a:gd name="T77" fmla="*/ 152 h 249"/>
                <a:gd name="T78" fmla="*/ 335 w 341"/>
                <a:gd name="T79" fmla="*/ 160 h 249"/>
                <a:gd name="T80" fmla="*/ 338 w 341"/>
                <a:gd name="T81" fmla="*/ 168 h 249"/>
                <a:gd name="T82" fmla="*/ 340 w 341"/>
                <a:gd name="T83" fmla="*/ 176 h 249"/>
                <a:gd name="T84" fmla="*/ 341 w 341"/>
                <a:gd name="T85" fmla="*/ 184 h 249"/>
                <a:gd name="T86" fmla="*/ 341 w 341"/>
                <a:gd name="T87" fmla="*/ 192 h 249"/>
                <a:gd name="T88" fmla="*/ 341 w 341"/>
                <a:gd name="T89" fmla="*/ 221 h 249"/>
                <a:gd name="T90" fmla="*/ 341 w 341"/>
                <a:gd name="T91" fmla="*/ 221 h 249"/>
                <a:gd name="T92" fmla="*/ 341 w 341"/>
                <a:gd name="T93" fmla="*/ 227 h 249"/>
                <a:gd name="T94" fmla="*/ 339 w 341"/>
                <a:gd name="T95" fmla="*/ 232 h 249"/>
                <a:gd name="T96" fmla="*/ 336 w 341"/>
                <a:gd name="T97" fmla="*/ 237 h 249"/>
                <a:gd name="T98" fmla="*/ 333 w 341"/>
                <a:gd name="T99" fmla="*/ 241 h 249"/>
                <a:gd name="T100" fmla="*/ 329 w 341"/>
                <a:gd name="T101" fmla="*/ 244 h 249"/>
                <a:gd name="T102" fmla="*/ 323 w 341"/>
                <a:gd name="T103" fmla="*/ 247 h 249"/>
                <a:gd name="T104" fmla="*/ 318 w 341"/>
                <a:gd name="T105" fmla="*/ 249 h 249"/>
                <a:gd name="T106" fmla="*/ 312 w 341"/>
                <a:gd name="T107" fmla="*/ 249 h 249"/>
                <a:gd name="T108" fmla="*/ 312 w 341"/>
                <a:gd name="T109"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1" h="249">
                  <a:moveTo>
                    <a:pt x="312" y="249"/>
                  </a:moveTo>
                  <a:lnTo>
                    <a:pt x="0" y="249"/>
                  </a:lnTo>
                  <a:lnTo>
                    <a:pt x="0" y="192"/>
                  </a:lnTo>
                  <a:lnTo>
                    <a:pt x="284" y="192"/>
                  </a:lnTo>
                  <a:lnTo>
                    <a:pt x="284" y="192"/>
                  </a:lnTo>
                  <a:lnTo>
                    <a:pt x="283" y="185"/>
                  </a:lnTo>
                  <a:lnTo>
                    <a:pt x="281" y="178"/>
                  </a:lnTo>
                  <a:lnTo>
                    <a:pt x="278" y="171"/>
                  </a:lnTo>
                  <a:lnTo>
                    <a:pt x="274" y="165"/>
                  </a:lnTo>
                  <a:lnTo>
                    <a:pt x="269" y="159"/>
                  </a:lnTo>
                  <a:lnTo>
                    <a:pt x="263" y="154"/>
                  </a:lnTo>
                  <a:lnTo>
                    <a:pt x="257" y="150"/>
                  </a:lnTo>
                  <a:lnTo>
                    <a:pt x="250" y="147"/>
                  </a:lnTo>
                  <a:lnTo>
                    <a:pt x="106" y="106"/>
                  </a:lnTo>
                  <a:lnTo>
                    <a:pt x="106" y="106"/>
                  </a:lnTo>
                  <a:lnTo>
                    <a:pt x="102" y="104"/>
                  </a:lnTo>
                  <a:lnTo>
                    <a:pt x="98" y="102"/>
                  </a:lnTo>
                  <a:lnTo>
                    <a:pt x="94" y="99"/>
                  </a:lnTo>
                  <a:lnTo>
                    <a:pt x="91" y="96"/>
                  </a:lnTo>
                  <a:lnTo>
                    <a:pt x="89" y="92"/>
                  </a:lnTo>
                  <a:lnTo>
                    <a:pt x="87" y="88"/>
                  </a:lnTo>
                  <a:lnTo>
                    <a:pt x="86" y="83"/>
                  </a:lnTo>
                  <a:lnTo>
                    <a:pt x="86" y="79"/>
                  </a:lnTo>
                  <a:lnTo>
                    <a:pt x="86" y="0"/>
                  </a:lnTo>
                  <a:lnTo>
                    <a:pt x="143" y="0"/>
                  </a:lnTo>
                  <a:lnTo>
                    <a:pt x="143" y="58"/>
                  </a:lnTo>
                  <a:lnTo>
                    <a:pt x="266" y="92"/>
                  </a:lnTo>
                  <a:lnTo>
                    <a:pt x="266" y="92"/>
                  </a:lnTo>
                  <a:lnTo>
                    <a:pt x="274" y="95"/>
                  </a:lnTo>
                  <a:lnTo>
                    <a:pt x="281" y="98"/>
                  </a:lnTo>
                  <a:lnTo>
                    <a:pt x="288" y="102"/>
                  </a:lnTo>
                  <a:lnTo>
                    <a:pt x="295" y="107"/>
                  </a:lnTo>
                  <a:lnTo>
                    <a:pt x="302" y="112"/>
                  </a:lnTo>
                  <a:lnTo>
                    <a:pt x="308" y="118"/>
                  </a:lnTo>
                  <a:lnTo>
                    <a:pt x="313" y="125"/>
                  </a:lnTo>
                  <a:lnTo>
                    <a:pt x="319" y="131"/>
                  </a:lnTo>
                  <a:lnTo>
                    <a:pt x="323" y="138"/>
                  </a:lnTo>
                  <a:lnTo>
                    <a:pt x="329" y="145"/>
                  </a:lnTo>
                  <a:lnTo>
                    <a:pt x="332" y="152"/>
                  </a:lnTo>
                  <a:lnTo>
                    <a:pt x="335" y="160"/>
                  </a:lnTo>
                  <a:lnTo>
                    <a:pt x="338" y="168"/>
                  </a:lnTo>
                  <a:lnTo>
                    <a:pt x="340" y="176"/>
                  </a:lnTo>
                  <a:lnTo>
                    <a:pt x="341" y="184"/>
                  </a:lnTo>
                  <a:lnTo>
                    <a:pt x="341" y="192"/>
                  </a:lnTo>
                  <a:lnTo>
                    <a:pt x="341" y="221"/>
                  </a:lnTo>
                  <a:lnTo>
                    <a:pt x="341" y="221"/>
                  </a:lnTo>
                  <a:lnTo>
                    <a:pt x="341" y="227"/>
                  </a:lnTo>
                  <a:lnTo>
                    <a:pt x="339" y="232"/>
                  </a:lnTo>
                  <a:lnTo>
                    <a:pt x="336" y="237"/>
                  </a:lnTo>
                  <a:lnTo>
                    <a:pt x="333" y="241"/>
                  </a:lnTo>
                  <a:lnTo>
                    <a:pt x="329" y="244"/>
                  </a:lnTo>
                  <a:lnTo>
                    <a:pt x="323" y="247"/>
                  </a:lnTo>
                  <a:lnTo>
                    <a:pt x="318" y="249"/>
                  </a:lnTo>
                  <a:lnTo>
                    <a:pt x="312" y="249"/>
                  </a:lnTo>
                  <a:lnTo>
                    <a:pt x="312"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4" name="Freeform 59">
              <a:extLst>
                <a:ext uri="{FF2B5EF4-FFF2-40B4-BE49-F238E27FC236}">
                  <a16:creationId xmlns:a16="http://schemas.microsoft.com/office/drawing/2014/main" id="{85E4FA7E-86BC-B8B2-FAD4-F131365A3B72}"/>
                </a:ext>
              </a:extLst>
            </p:cNvPr>
            <p:cNvSpPr>
              <a:spLocks noEditPoints="1"/>
            </p:cNvSpPr>
            <p:nvPr/>
          </p:nvSpPr>
          <p:spPr bwMode="auto">
            <a:xfrm>
              <a:off x="3524250" y="3084513"/>
              <a:ext cx="104775" cy="112713"/>
            </a:xfrm>
            <a:custGeom>
              <a:avLst/>
              <a:gdLst>
                <a:gd name="T0" fmla="*/ 177 w 397"/>
                <a:gd name="T1" fmla="*/ 426 h 427"/>
                <a:gd name="T2" fmla="*/ 121 w 397"/>
                <a:gd name="T3" fmla="*/ 410 h 427"/>
                <a:gd name="T4" fmla="*/ 72 w 397"/>
                <a:gd name="T5" fmla="*/ 378 h 427"/>
                <a:gd name="T6" fmla="*/ 34 w 397"/>
                <a:gd name="T7" fmla="*/ 333 h 427"/>
                <a:gd name="T8" fmla="*/ 9 w 397"/>
                <a:gd name="T9" fmla="*/ 276 h 427"/>
                <a:gd name="T10" fmla="*/ 0 w 397"/>
                <a:gd name="T11" fmla="*/ 213 h 427"/>
                <a:gd name="T12" fmla="*/ 4 w 397"/>
                <a:gd name="T13" fmla="*/ 170 h 427"/>
                <a:gd name="T14" fmla="*/ 24 w 397"/>
                <a:gd name="T15" fmla="*/ 112 h 427"/>
                <a:gd name="T16" fmla="*/ 58 w 397"/>
                <a:gd name="T17" fmla="*/ 62 h 427"/>
                <a:gd name="T18" fmla="*/ 104 w 397"/>
                <a:gd name="T19" fmla="*/ 25 h 427"/>
                <a:gd name="T20" fmla="*/ 158 w 397"/>
                <a:gd name="T21" fmla="*/ 4 h 427"/>
                <a:gd name="T22" fmla="*/ 198 w 397"/>
                <a:gd name="T23" fmla="*/ 0 h 427"/>
                <a:gd name="T24" fmla="*/ 257 w 397"/>
                <a:gd name="T25" fmla="*/ 9 h 427"/>
                <a:gd name="T26" fmla="*/ 309 w 397"/>
                <a:gd name="T27" fmla="*/ 36 h 427"/>
                <a:gd name="T28" fmla="*/ 351 w 397"/>
                <a:gd name="T29" fmla="*/ 77 h 427"/>
                <a:gd name="T30" fmla="*/ 380 w 397"/>
                <a:gd name="T31" fmla="*/ 130 h 427"/>
                <a:gd name="T32" fmla="*/ 396 w 397"/>
                <a:gd name="T33" fmla="*/ 192 h 427"/>
                <a:gd name="T34" fmla="*/ 396 w 397"/>
                <a:gd name="T35" fmla="*/ 235 h 427"/>
                <a:gd name="T36" fmla="*/ 380 w 397"/>
                <a:gd name="T37" fmla="*/ 297 h 427"/>
                <a:gd name="T38" fmla="*/ 351 w 397"/>
                <a:gd name="T39" fmla="*/ 349 h 427"/>
                <a:gd name="T40" fmla="*/ 309 w 397"/>
                <a:gd name="T41" fmla="*/ 391 h 427"/>
                <a:gd name="T42" fmla="*/ 257 w 397"/>
                <a:gd name="T43" fmla="*/ 418 h 427"/>
                <a:gd name="T44" fmla="*/ 198 w 397"/>
                <a:gd name="T45" fmla="*/ 427 h 427"/>
                <a:gd name="T46" fmla="*/ 198 w 397"/>
                <a:gd name="T47" fmla="*/ 56 h 427"/>
                <a:gd name="T48" fmla="*/ 156 w 397"/>
                <a:gd name="T49" fmla="*/ 63 h 427"/>
                <a:gd name="T50" fmla="*/ 119 w 397"/>
                <a:gd name="T51" fmla="*/ 83 h 427"/>
                <a:gd name="T52" fmla="*/ 88 w 397"/>
                <a:gd name="T53" fmla="*/ 114 h 427"/>
                <a:gd name="T54" fmla="*/ 67 w 397"/>
                <a:gd name="T55" fmla="*/ 152 h 427"/>
                <a:gd name="T56" fmla="*/ 57 w 397"/>
                <a:gd name="T57" fmla="*/ 198 h 427"/>
                <a:gd name="T58" fmla="*/ 57 w 397"/>
                <a:gd name="T59" fmla="*/ 229 h 427"/>
                <a:gd name="T60" fmla="*/ 67 w 397"/>
                <a:gd name="T61" fmla="*/ 274 h 427"/>
                <a:gd name="T62" fmla="*/ 88 w 397"/>
                <a:gd name="T63" fmla="*/ 313 h 427"/>
                <a:gd name="T64" fmla="*/ 119 w 397"/>
                <a:gd name="T65" fmla="*/ 343 h 427"/>
                <a:gd name="T66" fmla="*/ 156 w 397"/>
                <a:gd name="T67" fmla="*/ 363 h 427"/>
                <a:gd name="T68" fmla="*/ 198 w 397"/>
                <a:gd name="T69" fmla="*/ 370 h 427"/>
                <a:gd name="T70" fmla="*/ 227 w 397"/>
                <a:gd name="T71" fmla="*/ 367 h 427"/>
                <a:gd name="T72" fmla="*/ 265 w 397"/>
                <a:gd name="T73" fmla="*/ 351 h 427"/>
                <a:gd name="T74" fmla="*/ 299 w 397"/>
                <a:gd name="T75" fmla="*/ 324 h 427"/>
                <a:gd name="T76" fmla="*/ 323 w 397"/>
                <a:gd name="T77" fmla="*/ 289 h 427"/>
                <a:gd name="T78" fmla="*/ 337 w 397"/>
                <a:gd name="T79" fmla="*/ 245 h 427"/>
                <a:gd name="T80" fmla="*/ 340 w 397"/>
                <a:gd name="T81" fmla="*/ 213 h 427"/>
                <a:gd name="T82" fmla="*/ 333 w 397"/>
                <a:gd name="T83" fmla="*/ 166 h 427"/>
                <a:gd name="T84" fmla="*/ 316 w 397"/>
                <a:gd name="T85" fmla="*/ 126 h 427"/>
                <a:gd name="T86" fmla="*/ 288 w 397"/>
                <a:gd name="T87" fmla="*/ 92 h 427"/>
                <a:gd name="T88" fmla="*/ 253 w 397"/>
                <a:gd name="T89" fmla="*/ 68 h 427"/>
                <a:gd name="T90" fmla="*/ 213 w 397"/>
                <a:gd name="T91" fmla="*/ 5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7" h="427">
                  <a:moveTo>
                    <a:pt x="198" y="427"/>
                  </a:moveTo>
                  <a:lnTo>
                    <a:pt x="198" y="427"/>
                  </a:lnTo>
                  <a:lnTo>
                    <a:pt x="177" y="426"/>
                  </a:lnTo>
                  <a:lnTo>
                    <a:pt x="158" y="423"/>
                  </a:lnTo>
                  <a:lnTo>
                    <a:pt x="139" y="418"/>
                  </a:lnTo>
                  <a:lnTo>
                    <a:pt x="121" y="410"/>
                  </a:lnTo>
                  <a:lnTo>
                    <a:pt x="104" y="402"/>
                  </a:lnTo>
                  <a:lnTo>
                    <a:pt x="87" y="391"/>
                  </a:lnTo>
                  <a:lnTo>
                    <a:pt x="72" y="378"/>
                  </a:lnTo>
                  <a:lnTo>
                    <a:pt x="58" y="364"/>
                  </a:lnTo>
                  <a:lnTo>
                    <a:pt x="45" y="349"/>
                  </a:lnTo>
                  <a:lnTo>
                    <a:pt x="34" y="333"/>
                  </a:lnTo>
                  <a:lnTo>
                    <a:pt x="24" y="315"/>
                  </a:lnTo>
                  <a:lnTo>
                    <a:pt x="15" y="297"/>
                  </a:lnTo>
                  <a:lnTo>
                    <a:pt x="9" y="276"/>
                  </a:lnTo>
                  <a:lnTo>
                    <a:pt x="4" y="256"/>
                  </a:lnTo>
                  <a:lnTo>
                    <a:pt x="1" y="235"/>
                  </a:lnTo>
                  <a:lnTo>
                    <a:pt x="0" y="213"/>
                  </a:lnTo>
                  <a:lnTo>
                    <a:pt x="0" y="213"/>
                  </a:lnTo>
                  <a:lnTo>
                    <a:pt x="1" y="192"/>
                  </a:lnTo>
                  <a:lnTo>
                    <a:pt x="4" y="170"/>
                  </a:lnTo>
                  <a:lnTo>
                    <a:pt x="9" y="150"/>
                  </a:lnTo>
                  <a:lnTo>
                    <a:pt x="15" y="130"/>
                  </a:lnTo>
                  <a:lnTo>
                    <a:pt x="24" y="112"/>
                  </a:lnTo>
                  <a:lnTo>
                    <a:pt x="34" y="94"/>
                  </a:lnTo>
                  <a:lnTo>
                    <a:pt x="45" y="77"/>
                  </a:lnTo>
                  <a:lnTo>
                    <a:pt x="58" y="62"/>
                  </a:lnTo>
                  <a:lnTo>
                    <a:pt x="72" y="48"/>
                  </a:lnTo>
                  <a:lnTo>
                    <a:pt x="87" y="36"/>
                  </a:lnTo>
                  <a:lnTo>
                    <a:pt x="104" y="25"/>
                  </a:lnTo>
                  <a:lnTo>
                    <a:pt x="121" y="16"/>
                  </a:lnTo>
                  <a:lnTo>
                    <a:pt x="139" y="9"/>
                  </a:lnTo>
                  <a:lnTo>
                    <a:pt x="158" y="4"/>
                  </a:lnTo>
                  <a:lnTo>
                    <a:pt x="177" y="1"/>
                  </a:lnTo>
                  <a:lnTo>
                    <a:pt x="198" y="0"/>
                  </a:lnTo>
                  <a:lnTo>
                    <a:pt x="198" y="0"/>
                  </a:lnTo>
                  <a:lnTo>
                    <a:pt x="219" y="1"/>
                  </a:lnTo>
                  <a:lnTo>
                    <a:pt x="238" y="4"/>
                  </a:lnTo>
                  <a:lnTo>
                    <a:pt x="257" y="9"/>
                  </a:lnTo>
                  <a:lnTo>
                    <a:pt x="275" y="16"/>
                  </a:lnTo>
                  <a:lnTo>
                    <a:pt x="292" y="25"/>
                  </a:lnTo>
                  <a:lnTo>
                    <a:pt x="309" y="36"/>
                  </a:lnTo>
                  <a:lnTo>
                    <a:pt x="324" y="48"/>
                  </a:lnTo>
                  <a:lnTo>
                    <a:pt x="338" y="62"/>
                  </a:lnTo>
                  <a:lnTo>
                    <a:pt x="351" y="77"/>
                  </a:lnTo>
                  <a:lnTo>
                    <a:pt x="362" y="94"/>
                  </a:lnTo>
                  <a:lnTo>
                    <a:pt x="372" y="112"/>
                  </a:lnTo>
                  <a:lnTo>
                    <a:pt x="380" y="130"/>
                  </a:lnTo>
                  <a:lnTo>
                    <a:pt x="387" y="150"/>
                  </a:lnTo>
                  <a:lnTo>
                    <a:pt x="392" y="170"/>
                  </a:lnTo>
                  <a:lnTo>
                    <a:pt x="396" y="192"/>
                  </a:lnTo>
                  <a:lnTo>
                    <a:pt x="397" y="213"/>
                  </a:lnTo>
                  <a:lnTo>
                    <a:pt x="397" y="213"/>
                  </a:lnTo>
                  <a:lnTo>
                    <a:pt x="396" y="235"/>
                  </a:lnTo>
                  <a:lnTo>
                    <a:pt x="392" y="256"/>
                  </a:lnTo>
                  <a:lnTo>
                    <a:pt x="387" y="276"/>
                  </a:lnTo>
                  <a:lnTo>
                    <a:pt x="380" y="297"/>
                  </a:lnTo>
                  <a:lnTo>
                    <a:pt x="372" y="315"/>
                  </a:lnTo>
                  <a:lnTo>
                    <a:pt x="362" y="333"/>
                  </a:lnTo>
                  <a:lnTo>
                    <a:pt x="351" y="349"/>
                  </a:lnTo>
                  <a:lnTo>
                    <a:pt x="338" y="364"/>
                  </a:lnTo>
                  <a:lnTo>
                    <a:pt x="324" y="378"/>
                  </a:lnTo>
                  <a:lnTo>
                    <a:pt x="309" y="391"/>
                  </a:lnTo>
                  <a:lnTo>
                    <a:pt x="292" y="402"/>
                  </a:lnTo>
                  <a:lnTo>
                    <a:pt x="275" y="410"/>
                  </a:lnTo>
                  <a:lnTo>
                    <a:pt x="257" y="418"/>
                  </a:lnTo>
                  <a:lnTo>
                    <a:pt x="238" y="423"/>
                  </a:lnTo>
                  <a:lnTo>
                    <a:pt x="219" y="426"/>
                  </a:lnTo>
                  <a:lnTo>
                    <a:pt x="198" y="427"/>
                  </a:lnTo>
                  <a:lnTo>
                    <a:pt x="198" y="427"/>
                  </a:lnTo>
                  <a:close/>
                  <a:moveTo>
                    <a:pt x="198" y="56"/>
                  </a:moveTo>
                  <a:lnTo>
                    <a:pt x="198" y="56"/>
                  </a:lnTo>
                  <a:lnTo>
                    <a:pt x="183" y="57"/>
                  </a:lnTo>
                  <a:lnTo>
                    <a:pt x="169" y="59"/>
                  </a:lnTo>
                  <a:lnTo>
                    <a:pt x="156" y="63"/>
                  </a:lnTo>
                  <a:lnTo>
                    <a:pt x="143" y="68"/>
                  </a:lnTo>
                  <a:lnTo>
                    <a:pt x="131" y="75"/>
                  </a:lnTo>
                  <a:lnTo>
                    <a:pt x="119" y="83"/>
                  </a:lnTo>
                  <a:lnTo>
                    <a:pt x="108" y="92"/>
                  </a:lnTo>
                  <a:lnTo>
                    <a:pt x="98" y="103"/>
                  </a:lnTo>
                  <a:lnTo>
                    <a:pt x="88" y="114"/>
                  </a:lnTo>
                  <a:lnTo>
                    <a:pt x="80" y="126"/>
                  </a:lnTo>
                  <a:lnTo>
                    <a:pt x="73" y="138"/>
                  </a:lnTo>
                  <a:lnTo>
                    <a:pt x="67" y="152"/>
                  </a:lnTo>
                  <a:lnTo>
                    <a:pt x="62" y="166"/>
                  </a:lnTo>
                  <a:lnTo>
                    <a:pt x="59" y="181"/>
                  </a:lnTo>
                  <a:lnTo>
                    <a:pt x="57" y="198"/>
                  </a:lnTo>
                  <a:lnTo>
                    <a:pt x="56" y="213"/>
                  </a:lnTo>
                  <a:lnTo>
                    <a:pt x="56" y="213"/>
                  </a:lnTo>
                  <a:lnTo>
                    <a:pt x="57" y="229"/>
                  </a:lnTo>
                  <a:lnTo>
                    <a:pt x="59" y="245"/>
                  </a:lnTo>
                  <a:lnTo>
                    <a:pt x="62" y="260"/>
                  </a:lnTo>
                  <a:lnTo>
                    <a:pt x="67" y="274"/>
                  </a:lnTo>
                  <a:lnTo>
                    <a:pt x="73" y="289"/>
                  </a:lnTo>
                  <a:lnTo>
                    <a:pt x="80" y="301"/>
                  </a:lnTo>
                  <a:lnTo>
                    <a:pt x="88" y="313"/>
                  </a:lnTo>
                  <a:lnTo>
                    <a:pt x="98" y="324"/>
                  </a:lnTo>
                  <a:lnTo>
                    <a:pt x="108" y="334"/>
                  </a:lnTo>
                  <a:lnTo>
                    <a:pt x="119" y="343"/>
                  </a:lnTo>
                  <a:lnTo>
                    <a:pt x="131" y="351"/>
                  </a:lnTo>
                  <a:lnTo>
                    <a:pt x="143" y="358"/>
                  </a:lnTo>
                  <a:lnTo>
                    <a:pt x="156" y="363"/>
                  </a:lnTo>
                  <a:lnTo>
                    <a:pt x="169" y="367"/>
                  </a:lnTo>
                  <a:lnTo>
                    <a:pt x="183" y="369"/>
                  </a:lnTo>
                  <a:lnTo>
                    <a:pt x="198" y="370"/>
                  </a:lnTo>
                  <a:lnTo>
                    <a:pt x="198" y="370"/>
                  </a:lnTo>
                  <a:lnTo>
                    <a:pt x="213" y="369"/>
                  </a:lnTo>
                  <a:lnTo>
                    <a:pt x="227" y="367"/>
                  </a:lnTo>
                  <a:lnTo>
                    <a:pt x="240" y="363"/>
                  </a:lnTo>
                  <a:lnTo>
                    <a:pt x="253" y="358"/>
                  </a:lnTo>
                  <a:lnTo>
                    <a:pt x="265" y="351"/>
                  </a:lnTo>
                  <a:lnTo>
                    <a:pt x="277" y="343"/>
                  </a:lnTo>
                  <a:lnTo>
                    <a:pt x="288" y="334"/>
                  </a:lnTo>
                  <a:lnTo>
                    <a:pt x="299" y="324"/>
                  </a:lnTo>
                  <a:lnTo>
                    <a:pt x="308" y="313"/>
                  </a:lnTo>
                  <a:lnTo>
                    <a:pt x="316" y="301"/>
                  </a:lnTo>
                  <a:lnTo>
                    <a:pt x="323" y="289"/>
                  </a:lnTo>
                  <a:lnTo>
                    <a:pt x="329" y="274"/>
                  </a:lnTo>
                  <a:lnTo>
                    <a:pt x="333" y="260"/>
                  </a:lnTo>
                  <a:lnTo>
                    <a:pt x="337" y="245"/>
                  </a:lnTo>
                  <a:lnTo>
                    <a:pt x="339" y="229"/>
                  </a:lnTo>
                  <a:lnTo>
                    <a:pt x="340" y="213"/>
                  </a:lnTo>
                  <a:lnTo>
                    <a:pt x="340" y="213"/>
                  </a:lnTo>
                  <a:lnTo>
                    <a:pt x="339" y="198"/>
                  </a:lnTo>
                  <a:lnTo>
                    <a:pt x="337" y="181"/>
                  </a:lnTo>
                  <a:lnTo>
                    <a:pt x="333" y="166"/>
                  </a:lnTo>
                  <a:lnTo>
                    <a:pt x="329" y="152"/>
                  </a:lnTo>
                  <a:lnTo>
                    <a:pt x="323" y="138"/>
                  </a:lnTo>
                  <a:lnTo>
                    <a:pt x="316" y="126"/>
                  </a:lnTo>
                  <a:lnTo>
                    <a:pt x="308" y="114"/>
                  </a:lnTo>
                  <a:lnTo>
                    <a:pt x="299" y="103"/>
                  </a:lnTo>
                  <a:lnTo>
                    <a:pt x="288" y="92"/>
                  </a:lnTo>
                  <a:lnTo>
                    <a:pt x="277" y="83"/>
                  </a:lnTo>
                  <a:lnTo>
                    <a:pt x="265" y="75"/>
                  </a:lnTo>
                  <a:lnTo>
                    <a:pt x="253" y="68"/>
                  </a:lnTo>
                  <a:lnTo>
                    <a:pt x="240" y="63"/>
                  </a:lnTo>
                  <a:lnTo>
                    <a:pt x="227" y="59"/>
                  </a:lnTo>
                  <a:lnTo>
                    <a:pt x="213" y="57"/>
                  </a:lnTo>
                  <a:lnTo>
                    <a:pt x="198" y="56"/>
                  </a:lnTo>
                  <a:lnTo>
                    <a:pt x="198"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5" name="Freeform 60">
              <a:extLst>
                <a:ext uri="{FF2B5EF4-FFF2-40B4-BE49-F238E27FC236}">
                  <a16:creationId xmlns:a16="http://schemas.microsoft.com/office/drawing/2014/main" id="{40265D84-E723-DE25-6E57-57C8A82D26BB}"/>
                </a:ext>
              </a:extLst>
            </p:cNvPr>
            <p:cNvSpPr>
              <a:spLocks/>
            </p:cNvSpPr>
            <p:nvPr/>
          </p:nvSpPr>
          <p:spPr bwMode="auto">
            <a:xfrm>
              <a:off x="3527425" y="3116263"/>
              <a:ext cx="98425" cy="26988"/>
            </a:xfrm>
            <a:custGeom>
              <a:avLst/>
              <a:gdLst>
                <a:gd name="T0" fmla="*/ 295 w 369"/>
                <a:gd name="T1" fmla="*/ 103 h 103"/>
                <a:gd name="T2" fmla="*/ 274 w 369"/>
                <a:gd name="T3" fmla="*/ 102 h 103"/>
                <a:gd name="T4" fmla="*/ 264 w 369"/>
                <a:gd name="T5" fmla="*/ 100 h 103"/>
                <a:gd name="T6" fmla="*/ 246 w 369"/>
                <a:gd name="T7" fmla="*/ 94 h 103"/>
                <a:gd name="T8" fmla="*/ 228 w 369"/>
                <a:gd name="T9" fmla="*/ 86 h 103"/>
                <a:gd name="T10" fmla="*/ 213 w 369"/>
                <a:gd name="T11" fmla="*/ 75 h 103"/>
                <a:gd name="T12" fmla="*/ 206 w 369"/>
                <a:gd name="T13" fmla="*/ 69 h 103"/>
                <a:gd name="T14" fmla="*/ 181 w 369"/>
                <a:gd name="T15" fmla="*/ 84 h 103"/>
                <a:gd name="T16" fmla="*/ 153 w 369"/>
                <a:gd name="T17" fmla="*/ 94 h 103"/>
                <a:gd name="T18" fmla="*/ 125 w 369"/>
                <a:gd name="T19" fmla="*/ 100 h 103"/>
                <a:gd name="T20" fmla="*/ 97 w 369"/>
                <a:gd name="T21" fmla="*/ 103 h 103"/>
                <a:gd name="T22" fmla="*/ 69 w 369"/>
                <a:gd name="T23" fmla="*/ 101 h 103"/>
                <a:gd name="T24" fmla="*/ 44 w 369"/>
                <a:gd name="T25" fmla="*/ 96 h 103"/>
                <a:gd name="T26" fmla="*/ 20 w 369"/>
                <a:gd name="T27" fmla="*/ 87 h 103"/>
                <a:gd name="T28" fmla="*/ 0 w 369"/>
                <a:gd name="T29" fmla="*/ 76 h 103"/>
                <a:gd name="T30" fmla="*/ 32 w 369"/>
                <a:gd name="T31" fmla="*/ 29 h 103"/>
                <a:gd name="T32" fmla="*/ 46 w 369"/>
                <a:gd name="T33" fmla="*/ 37 h 103"/>
                <a:gd name="T34" fmla="*/ 64 w 369"/>
                <a:gd name="T35" fmla="*/ 42 h 103"/>
                <a:gd name="T36" fmla="*/ 85 w 369"/>
                <a:gd name="T37" fmla="*/ 45 h 103"/>
                <a:gd name="T38" fmla="*/ 106 w 369"/>
                <a:gd name="T39" fmla="*/ 45 h 103"/>
                <a:gd name="T40" fmla="*/ 128 w 369"/>
                <a:gd name="T41" fmla="*/ 42 h 103"/>
                <a:gd name="T42" fmla="*/ 150 w 369"/>
                <a:gd name="T43" fmla="*/ 35 h 103"/>
                <a:gd name="T44" fmla="*/ 171 w 369"/>
                <a:gd name="T45" fmla="*/ 23 h 103"/>
                <a:gd name="T46" fmla="*/ 191 w 369"/>
                <a:gd name="T47" fmla="*/ 8 h 103"/>
                <a:gd name="T48" fmla="*/ 196 w 369"/>
                <a:gd name="T49" fmla="*/ 4 h 103"/>
                <a:gd name="T50" fmla="*/ 208 w 369"/>
                <a:gd name="T51" fmla="*/ 0 h 103"/>
                <a:gd name="T52" fmla="*/ 215 w 369"/>
                <a:gd name="T53" fmla="*/ 0 h 103"/>
                <a:gd name="T54" fmla="*/ 227 w 369"/>
                <a:gd name="T55" fmla="*/ 5 h 103"/>
                <a:gd name="T56" fmla="*/ 235 w 369"/>
                <a:gd name="T57" fmla="*/ 14 h 103"/>
                <a:gd name="T58" fmla="*/ 240 w 369"/>
                <a:gd name="T59" fmla="*/ 22 h 103"/>
                <a:gd name="T60" fmla="*/ 252 w 369"/>
                <a:gd name="T61" fmla="*/ 34 h 103"/>
                <a:gd name="T62" fmla="*/ 265 w 369"/>
                <a:gd name="T63" fmla="*/ 41 h 103"/>
                <a:gd name="T64" fmla="*/ 283 w 369"/>
                <a:gd name="T65" fmla="*/ 45 h 103"/>
                <a:gd name="T66" fmla="*/ 291 w 369"/>
                <a:gd name="T67" fmla="*/ 46 h 103"/>
                <a:gd name="T68" fmla="*/ 305 w 369"/>
                <a:gd name="T69" fmla="*/ 45 h 103"/>
                <a:gd name="T70" fmla="*/ 317 w 369"/>
                <a:gd name="T71" fmla="*/ 43 h 103"/>
                <a:gd name="T72" fmla="*/ 326 w 369"/>
                <a:gd name="T73" fmla="*/ 38 h 103"/>
                <a:gd name="T74" fmla="*/ 369 w 369"/>
                <a:gd name="T75" fmla="*/ 77 h 103"/>
                <a:gd name="T76" fmla="*/ 362 w 369"/>
                <a:gd name="T77" fmla="*/ 83 h 103"/>
                <a:gd name="T78" fmla="*/ 346 w 369"/>
                <a:gd name="T79" fmla="*/ 92 h 103"/>
                <a:gd name="T80" fmla="*/ 327 w 369"/>
                <a:gd name="T81" fmla="*/ 99 h 103"/>
                <a:gd name="T82" fmla="*/ 306 w 369"/>
                <a:gd name="T83" fmla="*/ 103 h 103"/>
                <a:gd name="T84" fmla="*/ 295 w 369"/>
                <a:gd name="T85"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9" h="103">
                  <a:moveTo>
                    <a:pt x="295" y="103"/>
                  </a:moveTo>
                  <a:lnTo>
                    <a:pt x="295" y="103"/>
                  </a:lnTo>
                  <a:lnTo>
                    <a:pt x="285" y="103"/>
                  </a:lnTo>
                  <a:lnTo>
                    <a:pt x="274" y="102"/>
                  </a:lnTo>
                  <a:lnTo>
                    <a:pt x="274" y="102"/>
                  </a:lnTo>
                  <a:lnTo>
                    <a:pt x="264" y="100"/>
                  </a:lnTo>
                  <a:lnTo>
                    <a:pt x="255" y="97"/>
                  </a:lnTo>
                  <a:lnTo>
                    <a:pt x="246" y="94"/>
                  </a:lnTo>
                  <a:lnTo>
                    <a:pt x="237" y="90"/>
                  </a:lnTo>
                  <a:lnTo>
                    <a:pt x="228" y="86"/>
                  </a:lnTo>
                  <a:lnTo>
                    <a:pt x="220" y="81"/>
                  </a:lnTo>
                  <a:lnTo>
                    <a:pt x="213" y="75"/>
                  </a:lnTo>
                  <a:lnTo>
                    <a:pt x="206" y="69"/>
                  </a:lnTo>
                  <a:lnTo>
                    <a:pt x="206" y="69"/>
                  </a:lnTo>
                  <a:lnTo>
                    <a:pt x="193" y="77"/>
                  </a:lnTo>
                  <a:lnTo>
                    <a:pt x="181" y="84"/>
                  </a:lnTo>
                  <a:lnTo>
                    <a:pt x="166" y="89"/>
                  </a:lnTo>
                  <a:lnTo>
                    <a:pt x="153" y="94"/>
                  </a:lnTo>
                  <a:lnTo>
                    <a:pt x="139" y="98"/>
                  </a:lnTo>
                  <a:lnTo>
                    <a:pt x="125" y="100"/>
                  </a:lnTo>
                  <a:lnTo>
                    <a:pt x="111" y="102"/>
                  </a:lnTo>
                  <a:lnTo>
                    <a:pt x="97" y="103"/>
                  </a:lnTo>
                  <a:lnTo>
                    <a:pt x="84" y="102"/>
                  </a:lnTo>
                  <a:lnTo>
                    <a:pt x="69" y="101"/>
                  </a:lnTo>
                  <a:lnTo>
                    <a:pt x="56" y="99"/>
                  </a:lnTo>
                  <a:lnTo>
                    <a:pt x="44" y="96"/>
                  </a:lnTo>
                  <a:lnTo>
                    <a:pt x="32" y="92"/>
                  </a:lnTo>
                  <a:lnTo>
                    <a:pt x="20" y="87"/>
                  </a:lnTo>
                  <a:lnTo>
                    <a:pt x="10" y="82"/>
                  </a:lnTo>
                  <a:lnTo>
                    <a:pt x="0" y="76"/>
                  </a:lnTo>
                  <a:lnTo>
                    <a:pt x="32" y="29"/>
                  </a:lnTo>
                  <a:lnTo>
                    <a:pt x="32" y="29"/>
                  </a:lnTo>
                  <a:lnTo>
                    <a:pt x="39" y="33"/>
                  </a:lnTo>
                  <a:lnTo>
                    <a:pt x="46" y="37"/>
                  </a:lnTo>
                  <a:lnTo>
                    <a:pt x="55" y="40"/>
                  </a:lnTo>
                  <a:lnTo>
                    <a:pt x="64" y="42"/>
                  </a:lnTo>
                  <a:lnTo>
                    <a:pt x="73" y="44"/>
                  </a:lnTo>
                  <a:lnTo>
                    <a:pt x="85" y="45"/>
                  </a:lnTo>
                  <a:lnTo>
                    <a:pt x="95" y="45"/>
                  </a:lnTo>
                  <a:lnTo>
                    <a:pt x="106" y="45"/>
                  </a:lnTo>
                  <a:lnTo>
                    <a:pt x="117" y="44"/>
                  </a:lnTo>
                  <a:lnTo>
                    <a:pt x="128" y="42"/>
                  </a:lnTo>
                  <a:lnTo>
                    <a:pt x="139" y="39"/>
                  </a:lnTo>
                  <a:lnTo>
                    <a:pt x="150" y="35"/>
                  </a:lnTo>
                  <a:lnTo>
                    <a:pt x="160" y="30"/>
                  </a:lnTo>
                  <a:lnTo>
                    <a:pt x="171" y="23"/>
                  </a:lnTo>
                  <a:lnTo>
                    <a:pt x="181" y="16"/>
                  </a:lnTo>
                  <a:lnTo>
                    <a:pt x="191" y="8"/>
                  </a:lnTo>
                  <a:lnTo>
                    <a:pt x="191" y="8"/>
                  </a:lnTo>
                  <a:lnTo>
                    <a:pt x="196" y="4"/>
                  </a:lnTo>
                  <a:lnTo>
                    <a:pt x="202" y="1"/>
                  </a:lnTo>
                  <a:lnTo>
                    <a:pt x="208" y="0"/>
                  </a:lnTo>
                  <a:lnTo>
                    <a:pt x="215" y="0"/>
                  </a:lnTo>
                  <a:lnTo>
                    <a:pt x="215" y="0"/>
                  </a:lnTo>
                  <a:lnTo>
                    <a:pt x="221" y="2"/>
                  </a:lnTo>
                  <a:lnTo>
                    <a:pt x="227" y="5"/>
                  </a:lnTo>
                  <a:lnTo>
                    <a:pt x="231" y="9"/>
                  </a:lnTo>
                  <a:lnTo>
                    <a:pt x="235" y="14"/>
                  </a:lnTo>
                  <a:lnTo>
                    <a:pt x="235" y="14"/>
                  </a:lnTo>
                  <a:lnTo>
                    <a:pt x="240" y="22"/>
                  </a:lnTo>
                  <a:lnTo>
                    <a:pt x="246" y="28"/>
                  </a:lnTo>
                  <a:lnTo>
                    <a:pt x="252" y="34"/>
                  </a:lnTo>
                  <a:lnTo>
                    <a:pt x="259" y="38"/>
                  </a:lnTo>
                  <a:lnTo>
                    <a:pt x="265" y="41"/>
                  </a:lnTo>
                  <a:lnTo>
                    <a:pt x="271" y="43"/>
                  </a:lnTo>
                  <a:lnTo>
                    <a:pt x="283" y="45"/>
                  </a:lnTo>
                  <a:lnTo>
                    <a:pt x="283" y="45"/>
                  </a:lnTo>
                  <a:lnTo>
                    <a:pt x="291" y="46"/>
                  </a:lnTo>
                  <a:lnTo>
                    <a:pt x="298" y="46"/>
                  </a:lnTo>
                  <a:lnTo>
                    <a:pt x="305" y="45"/>
                  </a:lnTo>
                  <a:lnTo>
                    <a:pt x="312" y="44"/>
                  </a:lnTo>
                  <a:lnTo>
                    <a:pt x="317" y="43"/>
                  </a:lnTo>
                  <a:lnTo>
                    <a:pt x="322" y="41"/>
                  </a:lnTo>
                  <a:lnTo>
                    <a:pt x="326" y="38"/>
                  </a:lnTo>
                  <a:lnTo>
                    <a:pt x="329" y="36"/>
                  </a:lnTo>
                  <a:lnTo>
                    <a:pt x="369" y="77"/>
                  </a:lnTo>
                  <a:lnTo>
                    <a:pt x="369" y="77"/>
                  </a:lnTo>
                  <a:lnTo>
                    <a:pt x="362" y="83"/>
                  </a:lnTo>
                  <a:lnTo>
                    <a:pt x="354" y="88"/>
                  </a:lnTo>
                  <a:lnTo>
                    <a:pt x="346" y="92"/>
                  </a:lnTo>
                  <a:lnTo>
                    <a:pt x="337" y="96"/>
                  </a:lnTo>
                  <a:lnTo>
                    <a:pt x="327" y="99"/>
                  </a:lnTo>
                  <a:lnTo>
                    <a:pt x="316" y="101"/>
                  </a:lnTo>
                  <a:lnTo>
                    <a:pt x="306" y="103"/>
                  </a:lnTo>
                  <a:lnTo>
                    <a:pt x="295" y="103"/>
                  </a:lnTo>
                  <a:lnTo>
                    <a:pt x="295"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6" name="Freeform 61">
              <a:extLst>
                <a:ext uri="{FF2B5EF4-FFF2-40B4-BE49-F238E27FC236}">
                  <a16:creationId xmlns:a16="http://schemas.microsoft.com/office/drawing/2014/main" id="{3C6FCFC2-5BFC-6AB9-91BF-44D493ABBBC3}"/>
                </a:ext>
              </a:extLst>
            </p:cNvPr>
            <p:cNvSpPr>
              <a:spLocks/>
            </p:cNvSpPr>
            <p:nvPr/>
          </p:nvSpPr>
          <p:spPr bwMode="auto">
            <a:xfrm>
              <a:off x="3448050" y="3068638"/>
              <a:ext cx="53975" cy="52388"/>
            </a:xfrm>
            <a:custGeom>
              <a:avLst/>
              <a:gdLst>
                <a:gd name="T0" fmla="*/ 170 w 199"/>
                <a:gd name="T1" fmla="*/ 198 h 198"/>
                <a:gd name="T2" fmla="*/ 170 w 199"/>
                <a:gd name="T3" fmla="*/ 198 h 198"/>
                <a:gd name="T4" fmla="*/ 164 w 199"/>
                <a:gd name="T5" fmla="*/ 198 h 198"/>
                <a:gd name="T6" fmla="*/ 159 w 199"/>
                <a:gd name="T7" fmla="*/ 196 h 198"/>
                <a:gd name="T8" fmla="*/ 154 w 199"/>
                <a:gd name="T9" fmla="*/ 193 h 198"/>
                <a:gd name="T10" fmla="*/ 150 w 199"/>
                <a:gd name="T11" fmla="*/ 190 h 198"/>
                <a:gd name="T12" fmla="*/ 9 w 199"/>
                <a:gd name="T13" fmla="*/ 49 h 198"/>
                <a:gd name="T14" fmla="*/ 9 w 199"/>
                <a:gd name="T15" fmla="*/ 49 h 198"/>
                <a:gd name="T16" fmla="*/ 5 w 199"/>
                <a:gd name="T17" fmla="*/ 44 h 198"/>
                <a:gd name="T18" fmla="*/ 2 w 199"/>
                <a:gd name="T19" fmla="*/ 39 h 198"/>
                <a:gd name="T20" fmla="*/ 1 w 199"/>
                <a:gd name="T21" fmla="*/ 33 h 198"/>
                <a:gd name="T22" fmla="*/ 0 w 199"/>
                <a:gd name="T23" fmla="*/ 28 h 198"/>
                <a:gd name="T24" fmla="*/ 1 w 199"/>
                <a:gd name="T25" fmla="*/ 22 h 198"/>
                <a:gd name="T26" fmla="*/ 2 w 199"/>
                <a:gd name="T27" fmla="*/ 17 h 198"/>
                <a:gd name="T28" fmla="*/ 5 w 199"/>
                <a:gd name="T29" fmla="*/ 12 h 198"/>
                <a:gd name="T30" fmla="*/ 9 w 199"/>
                <a:gd name="T31" fmla="*/ 8 h 198"/>
                <a:gd name="T32" fmla="*/ 9 w 199"/>
                <a:gd name="T33" fmla="*/ 8 h 198"/>
                <a:gd name="T34" fmla="*/ 13 w 199"/>
                <a:gd name="T35" fmla="*/ 4 h 198"/>
                <a:gd name="T36" fmla="*/ 18 w 199"/>
                <a:gd name="T37" fmla="*/ 2 h 198"/>
                <a:gd name="T38" fmla="*/ 23 w 199"/>
                <a:gd name="T39" fmla="*/ 0 h 198"/>
                <a:gd name="T40" fmla="*/ 28 w 199"/>
                <a:gd name="T41" fmla="*/ 0 h 198"/>
                <a:gd name="T42" fmla="*/ 34 w 199"/>
                <a:gd name="T43" fmla="*/ 0 h 198"/>
                <a:gd name="T44" fmla="*/ 39 w 199"/>
                <a:gd name="T45" fmla="*/ 2 h 198"/>
                <a:gd name="T46" fmla="*/ 44 w 199"/>
                <a:gd name="T47" fmla="*/ 4 h 198"/>
                <a:gd name="T48" fmla="*/ 48 w 199"/>
                <a:gd name="T49" fmla="*/ 8 h 198"/>
                <a:gd name="T50" fmla="*/ 191 w 199"/>
                <a:gd name="T51" fmla="*/ 150 h 198"/>
                <a:gd name="T52" fmla="*/ 191 w 199"/>
                <a:gd name="T53" fmla="*/ 150 h 198"/>
                <a:gd name="T54" fmla="*/ 194 w 199"/>
                <a:gd name="T55" fmla="*/ 155 h 198"/>
                <a:gd name="T56" fmla="*/ 197 w 199"/>
                <a:gd name="T57" fmla="*/ 159 h 198"/>
                <a:gd name="T58" fmla="*/ 198 w 199"/>
                <a:gd name="T59" fmla="*/ 165 h 198"/>
                <a:gd name="T60" fmla="*/ 199 w 199"/>
                <a:gd name="T61" fmla="*/ 170 h 198"/>
                <a:gd name="T62" fmla="*/ 198 w 199"/>
                <a:gd name="T63" fmla="*/ 175 h 198"/>
                <a:gd name="T64" fmla="*/ 197 w 199"/>
                <a:gd name="T65" fmla="*/ 181 h 198"/>
                <a:gd name="T66" fmla="*/ 194 w 199"/>
                <a:gd name="T67" fmla="*/ 185 h 198"/>
                <a:gd name="T68" fmla="*/ 191 w 199"/>
                <a:gd name="T69" fmla="*/ 190 h 198"/>
                <a:gd name="T70" fmla="*/ 191 w 199"/>
                <a:gd name="T71" fmla="*/ 190 h 198"/>
                <a:gd name="T72" fmla="*/ 186 w 199"/>
                <a:gd name="T73" fmla="*/ 193 h 198"/>
                <a:gd name="T74" fmla="*/ 181 w 199"/>
                <a:gd name="T75" fmla="*/ 196 h 198"/>
                <a:gd name="T76" fmla="*/ 176 w 199"/>
                <a:gd name="T77" fmla="*/ 198 h 198"/>
                <a:gd name="T78" fmla="*/ 170 w 199"/>
                <a:gd name="T79" fmla="*/ 198 h 198"/>
                <a:gd name="T80" fmla="*/ 170 w 199"/>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9" h="198">
                  <a:moveTo>
                    <a:pt x="170" y="198"/>
                  </a:moveTo>
                  <a:lnTo>
                    <a:pt x="170" y="198"/>
                  </a:lnTo>
                  <a:lnTo>
                    <a:pt x="164" y="198"/>
                  </a:lnTo>
                  <a:lnTo>
                    <a:pt x="159" y="196"/>
                  </a:lnTo>
                  <a:lnTo>
                    <a:pt x="154" y="193"/>
                  </a:lnTo>
                  <a:lnTo>
                    <a:pt x="150" y="190"/>
                  </a:lnTo>
                  <a:lnTo>
                    <a:pt x="9" y="49"/>
                  </a:lnTo>
                  <a:lnTo>
                    <a:pt x="9" y="49"/>
                  </a:lnTo>
                  <a:lnTo>
                    <a:pt x="5" y="44"/>
                  </a:lnTo>
                  <a:lnTo>
                    <a:pt x="2" y="39"/>
                  </a:lnTo>
                  <a:lnTo>
                    <a:pt x="1" y="33"/>
                  </a:lnTo>
                  <a:lnTo>
                    <a:pt x="0" y="28"/>
                  </a:lnTo>
                  <a:lnTo>
                    <a:pt x="1" y="22"/>
                  </a:lnTo>
                  <a:lnTo>
                    <a:pt x="2" y="17"/>
                  </a:lnTo>
                  <a:lnTo>
                    <a:pt x="5" y="12"/>
                  </a:lnTo>
                  <a:lnTo>
                    <a:pt x="9" y="8"/>
                  </a:lnTo>
                  <a:lnTo>
                    <a:pt x="9" y="8"/>
                  </a:lnTo>
                  <a:lnTo>
                    <a:pt x="13" y="4"/>
                  </a:lnTo>
                  <a:lnTo>
                    <a:pt x="18" y="2"/>
                  </a:lnTo>
                  <a:lnTo>
                    <a:pt x="23" y="0"/>
                  </a:lnTo>
                  <a:lnTo>
                    <a:pt x="28" y="0"/>
                  </a:lnTo>
                  <a:lnTo>
                    <a:pt x="34" y="0"/>
                  </a:lnTo>
                  <a:lnTo>
                    <a:pt x="39" y="2"/>
                  </a:lnTo>
                  <a:lnTo>
                    <a:pt x="44" y="4"/>
                  </a:lnTo>
                  <a:lnTo>
                    <a:pt x="48" y="8"/>
                  </a:lnTo>
                  <a:lnTo>
                    <a:pt x="191" y="150"/>
                  </a:lnTo>
                  <a:lnTo>
                    <a:pt x="191" y="150"/>
                  </a:lnTo>
                  <a:lnTo>
                    <a:pt x="194" y="155"/>
                  </a:lnTo>
                  <a:lnTo>
                    <a:pt x="197" y="159"/>
                  </a:lnTo>
                  <a:lnTo>
                    <a:pt x="198" y="165"/>
                  </a:lnTo>
                  <a:lnTo>
                    <a:pt x="199" y="170"/>
                  </a:lnTo>
                  <a:lnTo>
                    <a:pt x="198" y="175"/>
                  </a:lnTo>
                  <a:lnTo>
                    <a:pt x="197" y="181"/>
                  </a:lnTo>
                  <a:lnTo>
                    <a:pt x="194" y="185"/>
                  </a:lnTo>
                  <a:lnTo>
                    <a:pt x="191" y="190"/>
                  </a:lnTo>
                  <a:lnTo>
                    <a:pt x="191" y="190"/>
                  </a:lnTo>
                  <a:lnTo>
                    <a:pt x="186" y="193"/>
                  </a:lnTo>
                  <a:lnTo>
                    <a:pt x="181" y="196"/>
                  </a:lnTo>
                  <a:lnTo>
                    <a:pt x="176" y="198"/>
                  </a:lnTo>
                  <a:lnTo>
                    <a:pt x="170" y="198"/>
                  </a:lnTo>
                  <a:lnTo>
                    <a:pt x="170" y="1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7" name="Freeform 62">
              <a:extLst>
                <a:ext uri="{FF2B5EF4-FFF2-40B4-BE49-F238E27FC236}">
                  <a16:creationId xmlns:a16="http://schemas.microsoft.com/office/drawing/2014/main" id="{AB393053-D6B0-BBE6-FC9E-4F83E7AEA50F}"/>
                </a:ext>
              </a:extLst>
            </p:cNvPr>
            <p:cNvSpPr>
              <a:spLocks/>
            </p:cNvSpPr>
            <p:nvPr/>
          </p:nvSpPr>
          <p:spPr bwMode="auto">
            <a:xfrm>
              <a:off x="3651250" y="3068638"/>
              <a:ext cx="52388" cy="52388"/>
            </a:xfrm>
            <a:custGeom>
              <a:avLst/>
              <a:gdLst>
                <a:gd name="T0" fmla="*/ 29 w 199"/>
                <a:gd name="T1" fmla="*/ 198 h 198"/>
                <a:gd name="T2" fmla="*/ 29 w 199"/>
                <a:gd name="T3" fmla="*/ 198 h 198"/>
                <a:gd name="T4" fmla="*/ 24 w 199"/>
                <a:gd name="T5" fmla="*/ 198 h 198"/>
                <a:gd name="T6" fmla="*/ 19 w 199"/>
                <a:gd name="T7" fmla="*/ 196 h 198"/>
                <a:gd name="T8" fmla="*/ 13 w 199"/>
                <a:gd name="T9" fmla="*/ 193 h 198"/>
                <a:gd name="T10" fmla="*/ 8 w 199"/>
                <a:gd name="T11" fmla="*/ 190 h 198"/>
                <a:gd name="T12" fmla="*/ 8 w 199"/>
                <a:gd name="T13" fmla="*/ 190 h 198"/>
                <a:gd name="T14" fmla="*/ 5 w 199"/>
                <a:gd name="T15" fmla="*/ 185 h 198"/>
                <a:gd name="T16" fmla="*/ 2 w 199"/>
                <a:gd name="T17" fmla="*/ 181 h 198"/>
                <a:gd name="T18" fmla="*/ 1 w 199"/>
                <a:gd name="T19" fmla="*/ 175 h 198"/>
                <a:gd name="T20" fmla="*/ 0 w 199"/>
                <a:gd name="T21" fmla="*/ 170 h 198"/>
                <a:gd name="T22" fmla="*/ 1 w 199"/>
                <a:gd name="T23" fmla="*/ 165 h 198"/>
                <a:gd name="T24" fmla="*/ 2 w 199"/>
                <a:gd name="T25" fmla="*/ 159 h 198"/>
                <a:gd name="T26" fmla="*/ 5 w 199"/>
                <a:gd name="T27" fmla="*/ 155 h 198"/>
                <a:gd name="T28" fmla="*/ 8 w 199"/>
                <a:gd name="T29" fmla="*/ 150 h 198"/>
                <a:gd name="T30" fmla="*/ 151 w 199"/>
                <a:gd name="T31" fmla="*/ 8 h 198"/>
                <a:gd name="T32" fmla="*/ 151 w 199"/>
                <a:gd name="T33" fmla="*/ 8 h 198"/>
                <a:gd name="T34" fmla="*/ 155 w 199"/>
                <a:gd name="T35" fmla="*/ 4 h 198"/>
                <a:gd name="T36" fmla="*/ 160 w 199"/>
                <a:gd name="T37" fmla="*/ 2 h 198"/>
                <a:gd name="T38" fmla="*/ 165 w 199"/>
                <a:gd name="T39" fmla="*/ 0 h 198"/>
                <a:gd name="T40" fmla="*/ 170 w 199"/>
                <a:gd name="T41" fmla="*/ 0 h 198"/>
                <a:gd name="T42" fmla="*/ 176 w 199"/>
                <a:gd name="T43" fmla="*/ 0 h 198"/>
                <a:gd name="T44" fmla="*/ 181 w 199"/>
                <a:gd name="T45" fmla="*/ 2 h 198"/>
                <a:gd name="T46" fmla="*/ 186 w 199"/>
                <a:gd name="T47" fmla="*/ 4 h 198"/>
                <a:gd name="T48" fmla="*/ 190 w 199"/>
                <a:gd name="T49" fmla="*/ 8 h 198"/>
                <a:gd name="T50" fmla="*/ 190 w 199"/>
                <a:gd name="T51" fmla="*/ 8 h 198"/>
                <a:gd name="T52" fmla="*/ 194 w 199"/>
                <a:gd name="T53" fmla="*/ 12 h 198"/>
                <a:gd name="T54" fmla="*/ 196 w 199"/>
                <a:gd name="T55" fmla="*/ 17 h 198"/>
                <a:gd name="T56" fmla="*/ 198 w 199"/>
                <a:gd name="T57" fmla="*/ 22 h 198"/>
                <a:gd name="T58" fmla="*/ 199 w 199"/>
                <a:gd name="T59" fmla="*/ 28 h 198"/>
                <a:gd name="T60" fmla="*/ 198 w 199"/>
                <a:gd name="T61" fmla="*/ 33 h 198"/>
                <a:gd name="T62" fmla="*/ 196 w 199"/>
                <a:gd name="T63" fmla="*/ 39 h 198"/>
                <a:gd name="T64" fmla="*/ 194 w 199"/>
                <a:gd name="T65" fmla="*/ 44 h 198"/>
                <a:gd name="T66" fmla="*/ 190 w 199"/>
                <a:gd name="T67" fmla="*/ 49 h 198"/>
                <a:gd name="T68" fmla="*/ 49 w 199"/>
                <a:gd name="T69" fmla="*/ 190 h 198"/>
                <a:gd name="T70" fmla="*/ 49 w 199"/>
                <a:gd name="T71" fmla="*/ 190 h 198"/>
                <a:gd name="T72" fmla="*/ 45 w 199"/>
                <a:gd name="T73" fmla="*/ 193 h 198"/>
                <a:gd name="T74" fmla="*/ 40 w 199"/>
                <a:gd name="T75" fmla="*/ 196 h 198"/>
                <a:gd name="T76" fmla="*/ 35 w 199"/>
                <a:gd name="T77" fmla="*/ 198 h 198"/>
                <a:gd name="T78" fmla="*/ 29 w 199"/>
                <a:gd name="T79" fmla="*/ 198 h 198"/>
                <a:gd name="T80" fmla="*/ 29 w 199"/>
                <a:gd name="T8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9" h="198">
                  <a:moveTo>
                    <a:pt x="29" y="198"/>
                  </a:moveTo>
                  <a:lnTo>
                    <a:pt x="29" y="198"/>
                  </a:lnTo>
                  <a:lnTo>
                    <a:pt x="24" y="198"/>
                  </a:lnTo>
                  <a:lnTo>
                    <a:pt x="19" y="196"/>
                  </a:lnTo>
                  <a:lnTo>
                    <a:pt x="13" y="193"/>
                  </a:lnTo>
                  <a:lnTo>
                    <a:pt x="8" y="190"/>
                  </a:lnTo>
                  <a:lnTo>
                    <a:pt x="8" y="190"/>
                  </a:lnTo>
                  <a:lnTo>
                    <a:pt x="5" y="185"/>
                  </a:lnTo>
                  <a:lnTo>
                    <a:pt x="2" y="181"/>
                  </a:lnTo>
                  <a:lnTo>
                    <a:pt x="1" y="175"/>
                  </a:lnTo>
                  <a:lnTo>
                    <a:pt x="0" y="170"/>
                  </a:lnTo>
                  <a:lnTo>
                    <a:pt x="1" y="165"/>
                  </a:lnTo>
                  <a:lnTo>
                    <a:pt x="2" y="159"/>
                  </a:lnTo>
                  <a:lnTo>
                    <a:pt x="5" y="155"/>
                  </a:lnTo>
                  <a:lnTo>
                    <a:pt x="8" y="150"/>
                  </a:lnTo>
                  <a:lnTo>
                    <a:pt x="151" y="8"/>
                  </a:lnTo>
                  <a:lnTo>
                    <a:pt x="151" y="8"/>
                  </a:lnTo>
                  <a:lnTo>
                    <a:pt x="155" y="4"/>
                  </a:lnTo>
                  <a:lnTo>
                    <a:pt x="160" y="2"/>
                  </a:lnTo>
                  <a:lnTo>
                    <a:pt x="165" y="0"/>
                  </a:lnTo>
                  <a:lnTo>
                    <a:pt x="170" y="0"/>
                  </a:lnTo>
                  <a:lnTo>
                    <a:pt x="176" y="0"/>
                  </a:lnTo>
                  <a:lnTo>
                    <a:pt x="181" y="2"/>
                  </a:lnTo>
                  <a:lnTo>
                    <a:pt x="186" y="4"/>
                  </a:lnTo>
                  <a:lnTo>
                    <a:pt x="190" y="8"/>
                  </a:lnTo>
                  <a:lnTo>
                    <a:pt x="190" y="8"/>
                  </a:lnTo>
                  <a:lnTo>
                    <a:pt x="194" y="12"/>
                  </a:lnTo>
                  <a:lnTo>
                    <a:pt x="196" y="17"/>
                  </a:lnTo>
                  <a:lnTo>
                    <a:pt x="198" y="22"/>
                  </a:lnTo>
                  <a:lnTo>
                    <a:pt x="199" y="28"/>
                  </a:lnTo>
                  <a:lnTo>
                    <a:pt x="198" y="33"/>
                  </a:lnTo>
                  <a:lnTo>
                    <a:pt x="196" y="39"/>
                  </a:lnTo>
                  <a:lnTo>
                    <a:pt x="194" y="44"/>
                  </a:lnTo>
                  <a:lnTo>
                    <a:pt x="190" y="49"/>
                  </a:lnTo>
                  <a:lnTo>
                    <a:pt x="49" y="190"/>
                  </a:lnTo>
                  <a:lnTo>
                    <a:pt x="49" y="190"/>
                  </a:lnTo>
                  <a:lnTo>
                    <a:pt x="45" y="193"/>
                  </a:lnTo>
                  <a:lnTo>
                    <a:pt x="40" y="196"/>
                  </a:lnTo>
                  <a:lnTo>
                    <a:pt x="35" y="198"/>
                  </a:lnTo>
                  <a:lnTo>
                    <a:pt x="29" y="198"/>
                  </a:lnTo>
                  <a:lnTo>
                    <a:pt x="29" y="1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sp>
        <p:nvSpPr>
          <p:cNvPr id="150" name="TextBox 149">
            <a:extLst>
              <a:ext uri="{FF2B5EF4-FFF2-40B4-BE49-F238E27FC236}">
                <a16:creationId xmlns:a16="http://schemas.microsoft.com/office/drawing/2014/main" id="{4B73F64F-F6AD-9F54-A72C-1F3CDA100B81}"/>
              </a:ext>
            </a:extLst>
          </p:cNvPr>
          <p:cNvSpPr txBox="1"/>
          <p:nvPr/>
        </p:nvSpPr>
        <p:spPr>
          <a:xfrm>
            <a:off x="6285689" y="2993204"/>
            <a:ext cx="3466813"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18E89"/>
                </a:solidFill>
                <a:effectLst/>
                <a:uLnTx/>
                <a:uFillTx/>
                <a:latin typeface="Proxima Nova Rg"/>
                <a:ea typeface="+mn-ea"/>
                <a:cs typeface="+mn-cs"/>
              </a:rPr>
              <a:t>Visualization, AR/VR and Metaverse</a:t>
            </a:r>
          </a:p>
        </p:txBody>
      </p:sp>
      <p:sp>
        <p:nvSpPr>
          <p:cNvPr id="151" name="TextBox 150">
            <a:extLst>
              <a:ext uri="{FF2B5EF4-FFF2-40B4-BE49-F238E27FC236}">
                <a16:creationId xmlns:a16="http://schemas.microsoft.com/office/drawing/2014/main" id="{DC616A44-3E68-0A57-0E48-6FF3E5BC7BCB}"/>
              </a:ext>
            </a:extLst>
          </p:cNvPr>
          <p:cNvSpPr txBox="1"/>
          <p:nvPr/>
        </p:nvSpPr>
        <p:spPr>
          <a:xfrm>
            <a:off x="6285689" y="3259721"/>
            <a:ext cx="2947234" cy="338554"/>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3D environments provide users with visually immersive awareness of data</a:t>
            </a:r>
          </a:p>
        </p:txBody>
      </p:sp>
      <p:sp>
        <p:nvSpPr>
          <p:cNvPr id="152" name="Oval 151">
            <a:extLst>
              <a:ext uri="{FF2B5EF4-FFF2-40B4-BE49-F238E27FC236}">
                <a16:creationId xmlns:a16="http://schemas.microsoft.com/office/drawing/2014/main" id="{9C3B15A3-A9B0-7956-EC18-F29787F7863C}"/>
              </a:ext>
            </a:extLst>
          </p:cNvPr>
          <p:cNvSpPr/>
          <p:nvPr/>
        </p:nvSpPr>
        <p:spPr>
          <a:xfrm>
            <a:off x="1196151" y="2864801"/>
            <a:ext cx="200952" cy="20095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3</a:t>
            </a:r>
          </a:p>
        </p:txBody>
      </p:sp>
      <p:cxnSp>
        <p:nvCxnSpPr>
          <p:cNvPr id="153" name="Straight Arrow Connector 152">
            <a:extLst>
              <a:ext uri="{FF2B5EF4-FFF2-40B4-BE49-F238E27FC236}">
                <a16:creationId xmlns:a16="http://schemas.microsoft.com/office/drawing/2014/main" id="{6AE6FBB2-C5E7-101D-1D70-C74D466AE62B}"/>
              </a:ext>
            </a:extLst>
          </p:cNvPr>
          <p:cNvCxnSpPr>
            <a:cxnSpLocks/>
            <a:stCxn id="104" idx="0"/>
            <a:endCxn id="117" idx="2"/>
          </p:cNvCxnSpPr>
          <p:nvPr/>
        </p:nvCxnSpPr>
        <p:spPr>
          <a:xfrm flipV="1">
            <a:off x="6535838" y="4820348"/>
            <a:ext cx="2383" cy="302196"/>
          </a:xfrm>
          <a:prstGeom prst="straightConnector1">
            <a:avLst/>
          </a:prstGeom>
          <a:ln>
            <a:solidFill>
              <a:srgbClr val="37617A"/>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D17E74DA-DC9E-D3D9-F7F9-4B50258F0264}"/>
              </a:ext>
            </a:extLst>
          </p:cNvPr>
          <p:cNvCxnSpPr>
            <a:cxnSpLocks/>
            <a:stCxn id="220" idx="2"/>
          </p:cNvCxnSpPr>
          <p:nvPr/>
        </p:nvCxnSpPr>
        <p:spPr>
          <a:xfrm>
            <a:off x="8548355" y="2659879"/>
            <a:ext cx="0" cy="147393"/>
          </a:xfrm>
          <a:prstGeom prst="straightConnector1">
            <a:avLst/>
          </a:prstGeom>
          <a:ln>
            <a:solidFill>
              <a:srgbClr val="37617A"/>
            </a:solidFill>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157" name="Rectangle: Rounded Corners 103">
            <a:extLst>
              <a:ext uri="{FF2B5EF4-FFF2-40B4-BE49-F238E27FC236}">
                <a16:creationId xmlns:a16="http://schemas.microsoft.com/office/drawing/2014/main" id="{809BEA11-F206-EB3F-78CD-AC78CC99D3A1}"/>
              </a:ext>
            </a:extLst>
          </p:cNvPr>
          <p:cNvSpPr/>
          <p:nvPr/>
        </p:nvSpPr>
        <p:spPr>
          <a:xfrm>
            <a:off x="1288316" y="1876856"/>
            <a:ext cx="1877734" cy="782049"/>
          </a:xfrm>
          <a:prstGeom prst="roundRect">
            <a:avLst>
              <a:gd name="adj" fmla="val 3168"/>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Proxima Nova Rg"/>
                <a:ea typeface="+mn-ea"/>
                <a:cs typeface="+mn-cs"/>
              </a:rPr>
              <a:t>v</a:t>
            </a:r>
          </a:p>
        </p:txBody>
      </p:sp>
      <p:sp>
        <p:nvSpPr>
          <p:cNvPr id="156" name="Oval 155">
            <a:extLst>
              <a:ext uri="{FF2B5EF4-FFF2-40B4-BE49-F238E27FC236}">
                <a16:creationId xmlns:a16="http://schemas.microsoft.com/office/drawing/2014/main" id="{8EFA6B33-2F1E-F068-AF10-A4272765A233}"/>
              </a:ext>
            </a:extLst>
          </p:cNvPr>
          <p:cNvSpPr/>
          <p:nvPr/>
        </p:nvSpPr>
        <p:spPr>
          <a:xfrm>
            <a:off x="1369286" y="1961039"/>
            <a:ext cx="642308" cy="619880"/>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160" name="TextBox 159">
            <a:extLst>
              <a:ext uri="{FF2B5EF4-FFF2-40B4-BE49-F238E27FC236}">
                <a16:creationId xmlns:a16="http://schemas.microsoft.com/office/drawing/2014/main" id="{B7B2B3BF-8201-8EBA-3C16-C2F516208896}"/>
              </a:ext>
            </a:extLst>
          </p:cNvPr>
          <p:cNvSpPr txBox="1"/>
          <p:nvPr/>
        </p:nvSpPr>
        <p:spPr>
          <a:xfrm>
            <a:off x="2078815" y="2113537"/>
            <a:ext cx="1154995" cy="338554"/>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18E89"/>
                </a:solidFill>
                <a:effectLst/>
                <a:uLnTx/>
                <a:uFillTx/>
                <a:latin typeface="Proxima Nova Rg"/>
                <a:ea typeface="+mn-ea"/>
                <a:cs typeface="+mn-cs"/>
              </a:rPr>
              <a:t>Corporate Carbon Credits</a:t>
            </a:r>
          </a:p>
        </p:txBody>
      </p:sp>
      <p:sp>
        <p:nvSpPr>
          <p:cNvPr id="162" name="Rectangle: Rounded Corners 103">
            <a:extLst>
              <a:ext uri="{FF2B5EF4-FFF2-40B4-BE49-F238E27FC236}">
                <a16:creationId xmlns:a16="http://schemas.microsoft.com/office/drawing/2014/main" id="{D2E95653-1B37-12B3-5175-F550BBB3D400}"/>
              </a:ext>
            </a:extLst>
          </p:cNvPr>
          <p:cNvSpPr/>
          <p:nvPr/>
        </p:nvSpPr>
        <p:spPr>
          <a:xfrm>
            <a:off x="3494061" y="1876856"/>
            <a:ext cx="1635574" cy="782049"/>
          </a:xfrm>
          <a:prstGeom prst="roundRect">
            <a:avLst>
              <a:gd name="adj" fmla="val 3168"/>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Proxima Nova Rg"/>
                <a:ea typeface="+mn-ea"/>
                <a:cs typeface="+mn-cs"/>
              </a:rPr>
              <a:t>v</a:t>
            </a:r>
          </a:p>
        </p:txBody>
      </p:sp>
      <p:sp>
        <p:nvSpPr>
          <p:cNvPr id="163" name="Oval 162">
            <a:extLst>
              <a:ext uri="{FF2B5EF4-FFF2-40B4-BE49-F238E27FC236}">
                <a16:creationId xmlns:a16="http://schemas.microsoft.com/office/drawing/2014/main" id="{1F290CB8-6E94-016A-7662-789EF6B4A7DF}"/>
              </a:ext>
            </a:extLst>
          </p:cNvPr>
          <p:cNvSpPr/>
          <p:nvPr/>
        </p:nvSpPr>
        <p:spPr>
          <a:xfrm>
            <a:off x="3563849" y="1965681"/>
            <a:ext cx="642308" cy="619880"/>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grpSp>
        <p:nvGrpSpPr>
          <p:cNvPr id="164" name="Group 163">
            <a:extLst>
              <a:ext uri="{FF2B5EF4-FFF2-40B4-BE49-F238E27FC236}">
                <a16:creationId xmlns:a16="http://schemas.microsoft.com/office/drawing/2014/main" id="{932DA122-48CA-7324-2ADA-CDCF6103718C}"/>
              </a:ext>
            </a:extLst>
          </p:cNvPr>
          <p:cNvGrpSpPr/>
          <p:nvPr/>
        </p:nvGrpSpPr>
        <p:grpSpPr>
          <a:xfrm>
            <a:off x="3751008" y="2081985"/>
            <a:ext cx="271326" cy="371789"/>
            <a:chOff x="2676524" y="3971926"/>
            <a:chExt cx="360362" cy="357189"/>
          </a:xfrm>
          <a:solidFill>
            <a:srgbClr val="37617A"/>
          </a:solidFill>
        </p:grpSpPr>
        <p:sp>
          <p:nvSpPr>
            <p:cNvPr id="165" name="Freeform 269">
              <a:extLst>
                <a:ext uri="{FF2B5EF4-FFF2-40B4-BE49-F238E27FC236}">
                  <a16:creationId xmlns:a16="http://schemas.microsoft.com/office/drawing/2014/main" id="{AB39F6EB-0A22-D442-E4F1-2ABBDFE01C4A}"/>
                </a:ext>
              </a:extLst>
            </p:cNvPr>
            <p:cNvSpPr>
              <a:spLocks noEditPoints="1"/>
            </p:cNvSpPr>
            <p:nvPr/>
          </p:nvSpPr>
          <p:spPr bwMode="auto">
            <a:xfrm>
              <a:off x="2706688" y="3971926"/>
              <a:ext cx="217488" cy="69850"/>
            </a:xfrm>
            <a:custGeom>
              <a:avLst/>
              <a:gdLst>
                <a:gd name="T0" fmla="*/ 571 w 959"/>
                <a:gd name="T1" fmla="*/ 304 h 304"/>
                <a:gd name="T2" fmla="*/ 521 w 959"/>
                <a:gd name="T3" fmla="*/ 298 h 304"/>
                <a:gd name="T4" fmla="*/ 427 w 959"/>
                <a:gd name="T5" fmla="*/ 273 h 304"/>
                <a:gd name="T6" fmla="*/ 340 w 959"/>
                <a:gd name="T7" fmla="*/ 239 h 304"/>
                <a:gd name="T8" fmla="*/ 244 w 959"/>
                <a:gd name="T9" fmla="*/ 203 h 304"/>
                <a:gd name="T10" fmla="*/ 189 w 959"/>
                <a:gd name="T11" fmla="*/ 189 h 304"/>
                <a:gd name="T12" fmla="*/ 136 w 959"/>
                <a:gd name="T13" fmla="*/ 186 h 304"/>
                <a:gd name="T14" fmla="*/ 84 w 959"/>
                <a:gd name="T15" fmla="*/ 198 h 304"/>
                <a:gd name="T16" fmla="*/ 51 w 959"/>
                <a:gd name="T17" fmla="*/ 214 h 304"/>
                <a:gd name="T18" fmla="*/ 35 w 959"/>
                <a:gd name="T19" fmla="*/ 219 h 304"/>
                <a:gd name="T20" fmla="*/ 18 w 959"/>
                <a:gd name="T21" fmla="*/ 215 h 304"/>
                <a:gd name="T22" fmla="*/ 9 w 959"/>
                <a:gd name="T23" fmla="*/ 208 h 304"/>
                <a:gd name="T24" fmla="*/ 0 w 959"/>
                <a:gd name="T25" fmla="*/ 193 h 304"/>
                <a:gd name="T26" fmla="*/ 1 w 959"/>
                <a:gd name="T27" fmla="*/ 177 h 304"/>
                <a:gd name="T28" fmla="*/ 7 w 959"/>
                <a:gd name="T29" fmla="*/ 166 h 304"/>
                <a:gd name="T30" fmla="*/ 56 w 959"/>
                <a:gd name="T31" fmla="*/ 109 h 304"/>
                <a:gd name="T32" fmla="*/ 106 w 959"/>
                <a:gd name="T33" fmla="*/ 64 h 304"/>
                <a:gd name="T34" fmla="*/ 156 w 959"/>
                <a:gd name="T35" fmla="*/ 33 h 304"/>
                <a:gd name="T36" fmla="*/ 205 w 959"/>
                <a:gd name="T37" fmla="*/ 12 h 304"/>
                <a:gd name="T38" fmla="*/ 254 w 959"/>
                <a:gd name="T39" fmla="*/ 2 h 304"/>
                <a:gd name="T40" fmla="*/ 304 w 959"/>
                <a:gd name="T41" fmla="*/ 0 h 304"/>
                <a:gd name="T42" fmla="*/ 368 w 959"/>
                <a:gd name="T43" fmla="*/ 6 h 304"/>
                <a:gd name="T44" fmla="*/ 463 w 959"/>
                <a:gd name="T45" fmla="*/ 30 h 304"/>
                <a:gd name="T46" fmla="*/ 576 w 959"/>
                <a:gd name="T47" fmla="*/ 67 h 304"/>
                <a:gd name="T48" fmla="*/ 649 w 959"/>
                <a:gd name="T49" fmla="*/ 88 h 304"/>
                <a:gd name="T50" fmla="*/ 720 w 959"/>
                <a:gd name="T51" fmla="*/ 98 h 304"/>
                <a:gd name="T52" fmla="*/ 789 w 959"/>
                <a:gd name="T53" fmla="*/ 92 h 304"/>
                <a:gd name="T54" fmla="*/ 823 w 959"/>
                <a:gd name="T55" fmla="*/ 81 h 304"/>
                <a:gd name="T56" fmla="*/ 858 w 959"/>
                <a:gd name="T57" fmla="*/ 63 h 304"/>
                <a:gd name="T58" fmla="*/ 893 w 959"/>
                <a:gd name="T59" fmla="*/ 39 h 304"/>
                <a:gd name="T60" fmla="*/ 909 w 959"/>
                <a:gd name="T61" fmla="*/ 25 h 304"/>
                <a:gd name="T62" fmla="*/ 926 w 959"/>
                <a:gd name="T63" fmla="*/ 21 h 304"/>
                <a:gd name="T64" fmla="*/ 943 w 959"/>
                <a:gd name="T65" fmla="*/ 26 h 304"/>
                <a:gd name="T66" fmla="*/ 953 w 959"/>
                <a:gd name="T67" fmla="*/ 34 h 304"/>
                <a:gd name="T68" fmla="*/ 959 w 959"/>
                <a:gd name="T69" fmla="*/ 51 h 304"/>
                <a:gd name="T70" fmla="*/ 956 w 959"/>
                <a:gd name="T71" fmla="*/ 68 h 304"/>
                <a:gd name="T72" fmla="*/ 928 w 959"/>
                <a:gd name="T73" fmla="*/ 105 h 304"/>
                <a:gd name="T74" fmla="*/ 856 w 959"/>
                <a:gd name="T75" fmla="*/ 184 h 304"/>
                <a:gd name="T76" fmla="*/ 786 w 959"/>
                <a:gd name="T77" fmla="*/ 241 h 304"/>
                <a:gd name="T78" fmla="*/ 718 w 959"/>
                <a:gd name="T79" fmla="*/ 278 h 304"/>
                <a:gd name="T80" fmla="*/ 651 w 959"/>
                <a:gd name="T81" fmla="*/ 298 h 304"/>
                <a:gd name="T82" fmla="*/ 587 w 959"/>
                <a:gd name="T83" fmla="*/ 304 h 304"/>
                <a:gd name="T84" fmla="*/ 148 w 959"/>
                <a:gd name="T85" fmla="*/ 119 h 304"/>
                <a:gd name="T86" fmla="*/ 203 w 959"/>
                <a:gd name="T87" fmla="*/ 124 h 304"/>
                <a:gd name="T88" fmla="*/ 284 w 959"/>
                <a:gd name="T89" fmla="*/ 147 h 304"/>
                <a:gd name="T90" fmla="*/ 365 w 959"/>
                <a:gd name="T91" fmla="*/ 178 h 304"/>
                <a:gd name="T92" fmla="*/ 467 w 959"/>
                <a:gd name="T93" fmla="*/ 217 h 304"/>
                <a:gd name="T94" fmla="*/ 543 w 959"/>
                <a:gd name="T95" fmla="*/ 236 h 304"/>
                <a:gd name="T96" fmla="*/ 608 w 959"/>
                <a:gd name="T97" fmla="*/ 238 h 304"/>
                <a:gd name="T98" fmla="*/ 647 w 959"/>
                <a:gd name="T99" fmla="*/ 232 h 304"/>
                <a:gd name="T100" fmla="*/ 688 w 959"/>
                <a:gd name="T101" fmla="*/ 219 h 304"/>
                <a:gd name="T102" fmla="*/ 729 w 959"/>
                <a:gd name="T103" fmla="*/ 200 h 304"/>
                <a:gd name="T104" fmla="*/ 771 w 959"/>
                <a:gd name="T105" fmla="*/ 171 h 304"/>
                <a:gd name="T106" fmla="*/ 767 w 959"/>
                <a:gd name="T107" fmla="*/ 162 h 304"/>
                <a:gd name="T108" fmla="*/ 712 w 959"/>
                <a:gd name="T109" fmla="*/ 163 h 304"/>
                <a:gd name="T110" fmla="*/ 659 w 959"/>
                <a:gd name="T111" fmla="*/ 157 h 304"/>
                <a:gd name="T112" fmla="*/ 571 w 959"/>
                <a:gd name="T113" fmla="*/ 135 h 304"/>
                <a:gd name="T114" fmla="*/ 503 w 959"/>
                <a:gd name="T115" fmla="*/ 113 h 304"/>
                <a:gd name="T116" fmla="*/ 385 w 959"/>
                <a:gd name="T117" fmla="*/ 76 h 304"/>
                <a:gd name="T118" fmla="*/ 318 w 959"/>
                <a:gd name="T119" fmla="*/ 66 h 304"/>
                <a:gd name="T120" fmla="*/ 251 w 959"/>
                <a:gd name="T121" fmla="*/ 69 h 304"/>
                <a:gd name="T122" fmla="*/ 186 w 959"/>
                <a:gd name="T123" fmla="*/ 92 h 304"/>
                <a:gd name="T124" fmla="*/ 142 w 959"/>
                <a:gd name="T125" fmla="*/ 12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9" h="304">
                  <a:moveTo>
                    <a:pt x="587" y="304"/>
                  </a:moveTo>
                  <a:lnTo>
                    <a:pt x="587" y="304"/>
                  </a:lnTo>
                  <a:lnTo>
                    <a:pt x="571" y="304"/>
                  </a:lnTo>
                  <a:lnTo>
                    <a:pt x="554" y="303"/>
                  </a:lnTo>
                  <a:lnTo>
                    <a:pt x="538" y="301"/>
                  </a:lnTo>
                  <a:lnTo>
                    <a:pt x="521" y="298"/>
                  </a:lnTo>
                  <a:lnTo>
                    <a:pt x="489" y="292"/>
                  </a:lnTo>
                  <a:lnTo>
                    <a:pt x="458" y="283"/>
                  </a:lnTo>
                  <a:lnTo>
                    <a:pt x="427" y="273"/>
                  </a:lnTo>
                  <a:lnTo>
                    <a:pt x="398" y="263"/>
                  </a:lnTo>
                  <a:lnTo>
                    <a:pt x="340" y="239"/>
                  </a:lnTo>
                  <a:lnTo>
                    <a:pt x="340" y="239"/>
                  </a:lnTo>
                  <a:lnTo>
                    <a:pt x="301" y="223"/>
                  </a:lnTo>
                  <a:lnTo>
                    <a:pt x="262" y="209"/>
                  </a:lnTo>
                  <a:lnTo>
                    <a:pt x="244" y="203"/>
                  </a:lnTo>
                  <a:lnTo>
                    <a:pt x="225" y="198"/>
                  </a:lnTo>
                  <a:lnTo>
                    <a:pt x="206" y="192"/>
                  </a:lnTo>
                  <a:lnTo>
                    <a:pt x="189" y="189"/>
                  </a:lnTo>
                  <a:lnTo>
                    <a:pt x="171" y="187"/>
                  </a:lnTo>
                  <a:lnTo>
                    <a:pt x="154" y="186"/>
                  </a:lnTo>
                  <a:lnTo>
                    <a:pt x="136" y="186"/>
                  </a:lnTo>
                  <a:lnTo>
                    <a:pt x="118" y="188"/>
                  </a:lnTo>
                  <a:lnTo>
                    <a:pt x="102" y="191"/>
                  </a:lnTo>
                  <a:lnTo>
                    <a:pt x="84" y="198"/>
                  </a:lnTo>
                  <a:lnTo>
                    <a:pt x="68" y="205"/>
                  </a:lnTo>
                  <a:lnTo>
                    <a:pt x="51" y="214"/>
                  </a:lnTo>
                  <a:lnTo>
                    <a:pt x="51" y="214"/>
                  </a:lnTo>
                  <a:lnTo>
                    <a:pt x="45" y="216"/>
                  </a:lnTo>
                  <a:lnTo>
                    <a:pt x="40" y="218"/>
                  </a:lnTo>
                  <a:lnTo>
                    <a:pt x="35" y="219"/>
                  </a:lnTo>
                  <a:lnTo>
                    <a:pt x="28" y="218"/>
                  </a:lnTo>
                  <a:lnTo>
                    <a:pt x="23" y="217"/>
                  </a:lnTo>
                  <a:lnTo>
                    <a:pt x="18" y="215"/>
                  </a:lnTo>
                  <a:lnTo>
                    <a:pt x="13" y="212"/>
                  </a:lnTo>
                  <a:lnTo>
                    <a:pt x="9" y="208"/>
                  </a:lnTo>
                  <a:lnTo>
                    <a:pt x="9" y="208"/>
                  </a:lnTo>
                  <a:lnTo>
                    <a:pt x="6" y="204"/>
                  </a:lnTo>
                  <a:lnTo>
                    <a:pt x="3" y="199"/>
                  </a:lnTo>
                  <a:lnTo>
                    <a:pt x="0" y="193"/>
                  </a:lnTo>
                  <a:lnTo>
                    <a:pt x="0" y="187"/>
                  </a:lnTo>
                  <a:lnTo>
                    <a:pt x="0" y="182"/>
                  </a:lnTo>
                  <a:lnTo>
                    <a:pt x="1" y="177"/>
                  </a:lnTo>
                  <a:lnTo>
                    <a:pt x="4" y="171"/>
                  </a:lnTo>
                  <a:lnTo>
                    <a:pt x="7" y="166"/>
                  </a:lnTo>
                  <a:lnTo>
                    <a:pt x="7" y="166"/>
                  </a:lnTo>
                  <a:lnTo>
                    <a:pt x="23" y="145"/>
                  </a:lnTo>
                  <a:lnTo>
                    <a:pt x="40" y="126"/>
                  </a:lnTo>
                  <a:lnTo>
                    <a:pt x="56" y="109"/>
                  </a:lnTo>
                  <a:lnTo>
                    <a:pt x="73" y="92"/>
                  </a:lnTo>
                  <a:lnTo>
                    <a:pt x="89" y="77"/>
                  </a:lnTo>
                  <a:lnTo>
                    <a:pt x="106" y="64"/>
                  </a:lnTo>
                  <a:lnTo>
                    <a:pt x="123" y="53"/>
                  </a:lnTo>
                  <a:lnTo>
                    <a:pt x="139" y="42"/>
                  </a:lnTo>
                  <a:lnTo>
                    <a:pt x="156" y="33"/>
                  </a:lnTo>
                  <a:lnTo>
                    <a:pt x="172" y="25"/>
                  </a:lnTo>
                  <a:lnTo>
                    <a:pt x="189" y="18"/>
                  </a:lnTo>
                  <a:lnTo>
                    <a:pt x="205" y="12"/>
                  </a:lnTo>
                  <a:lnTo>
                    <a:pt x="221" y="8"/>
                  </a:lnTo>
                  <a:lnTo>
                    <a:pt x="237" y="5"/>
                  </a:lnTo>
                  <a:lnTo>
                    <a:pt x="254" y="2"/>
                  </a:lnTo>
                  <a:lnTo>
                    <a:pt x="271" y="0"/>
                  </a:lnTo>
                  <a:lnTo>
                    <a:pt x="287" y="0"/>
                  </a:lnTo>
                  <a:lnTo>
                    <a:pt x="304" y="0"/>
                  </a:lnTo>
                  <a:lnTo>
                    <a:pt x="320" y="0"/>
                  </a:lnTo>
                  <a:lnTo>
                    <a:pt x="336" y="2"/>
                  </a:lnTo>
                  <a:lnTo>
                    <a:pt x="368" y="6"/>
                  </a:lnTo>
                  <a:lnTo>
                    <a:pt x="400" y="12"/>
                  </a:lnTo>
                  <a:lnTo>
                    <a:pt x="432" y="21"/>
                  </a:lnTo>
                  <a:lnTo>
                    <a:pt x="463" y="30"/>
                  </a:lnTo>
                  <a:lnTo>
                    <a:pt x="524" y="51"/>
                  </a:lnTo>
                  <a:lnTo>
                    <a:pt x="524" y="51"/>
                  </a:lnTo>
                  <a:lnTo>
                    <a:pt x="576" y="67"/>
                  </a:lnTo>
                  <a:lnTo>
                    <a:pt x="601" y="75"/>
                  </a:lnTo>
                  <a:lnTo>
                    <a:pt x="624" y="83"/>
                  </a:lnTo>
                  <a:lnTo>
                    <a:pt x="649" y="88"/>
                  </a:lnTo>
                  <a:lnTo>
                    <a:pt x="673" y="93"/>
                  </a:lnTo>
                  <a:lnTo>
                    <a:pt x="696" y="96"/>
                  </a:lnTo>
                  <a:lnTo>
                    <a:pt x="720" y="98"/>
                  </a:lnTo>
                  <a:lnTo>
                    <a:pt x="743" y="98"/>
                  </a:lnTo>
                  <a:lnTo>
                    <a:pt x="766" y="96"/>
                  </a:lnTo>
                  <a:lnTo>
                    <a:pt x="789" y="92"/>
                  </a:lnTo>
                  <a:lnTo>
                    <a:pt x="800" y="89"/>
                  </a:lnTo>
                  <a:lnTo>
                    <a:pt x="812" y="85"/>
                  </a:lnTo>
                  <a:lnTo>
                    <a:pt x="823" y="81"/>
                  </a:lnTo>
                  <a:lnTo>
                    <a:pt x="836" y="75"/>
                  </a:lnTo>
                  <a:lnTo>
                    <a:pt x="847" y="69"/>
                  </a:lnTo>
                  <a:lnTo>
                    <a:pt x="858" y="63"/>
                  </a:lnTo>
                  <a:lnTo>
                    <a:pt x="870" y="56"/>
                  </a:lnTo>
                  <a:lnTo>
                    <a:pt x="881" y="47"/>
                  </a:lnTo>
                  <a:lnTo>
                    <a:pt x="893" y="39"/>
                  </a:lnTo>
                  <a:lnTo>
                    <a:pt x="904" y="29"/>
                  </a:lnTo>
                  <a:lnTo>
                    <a:pt x="904" y="29"/>
                  </a:lnTo>
                  <a:lnTo>
                    <a:pt x="909" y="25"/>
                  </a:lnTo>
                  <a:lnTo>
                    <a:pt x="914" y="23"/>
                  </a:lnTo>
                  <a:lnTo>
                    <a:pt x="920" y="21"/>
                  </a:lnTo>
                  <a:lnTo>
                    <a:pt x="926" y="21"/>
                  </a:lnTo>
                  <a:lnTo>
                    <a:pt x="932" y="21"/>
                  </a:lnTo>
                  <a:lnTo>
                    <a:pt x="938" y="23"/>
                  </a:lnTo>
                  <a:lnTo>
                    <a:pt x="943" y="26"/>
                  </a:lnTo>
                  <a:lnTo>
                    <a:pt x="948" y="29"/>
                  </a:lnTo>
                  <a:lnTo>
                    <a:pt x="948" y="29"/>
                  </a:lnTo>
                  <a:lnTo>
                    <a:pt x="953" y="34"/>
                  </a:lnTo>
                  <a:lnTo>
                    <a:pt x="956" y="39"/>
                  </a:lnTo>
                  <a:lnTo>
                    <a:pt x="958" y="44"/>
                  </a:lnTo>
                  <a:lnTo>
                    <a:pt x="959" y="51"/>
                  </a:lnTo>
                  <a:lnTo>
                    <a:pt x="959" y="56"/>
                  </a:lnTo>
                  <a:lnTo>
                    <a:pt x="958" y="62"/>
                  </a:lnTo>
                  <a:lnTo>
                    <a:pt x="956" y="68"/>
                  </a:lnTo>
                  <a:lnTo>
                    <a:pt x="953" y="73"/>
                  </a:lnTo>
                  <a:lnTo>
                    <a:pt x="953" y="73"/>
                  </a:lnTo>
                  <a:lnTo>
                    <a:pt x="928" y="105"/>
                  </a:lnTo>
                  <a:lnTo>
                    <a:pt x="904" y="134"/>
                  </a:lnTo>
                  <a:lnTo>
                    <a:pt x="880" y="160"/>
                  </a:lnTo>
                  <a:lnTo>
                    <a:pt x="856" y="184"/>
                  </a:lnTo>
                  <a:lnTo>
                    <a:pt x="832" y="206"/>
                  </a:lnTo>
                  <a:lnTo>
                    <a:pt x="809" y="224"/>
                  </a:lnTo>
                  <a:lnTo>
                    <a:pt x="786" y="241"/>
                  </a:lnTo>
                  <a:lnTo>
                    <a:pt x="763" y="256"/>
                  </a:lnTo>
                  <a:lnTo>
                    <a:pt x="740" y="268"/>
                  </a:lnTo>
                  <a:lnTo>
                    <a:pt x="718" y="278"/>
                  </a:lnTo>
                  <a:lnTo>
                    <a:pt x="696" y="287"/>
                  </a:lnTo>
                  <a:lnTo>
                    <a:pt x="673" y="293"/>
                  </a:lnTo>
                  <a:lnTo>
                    <a:pt x="651" y="298"/>
                  </a:lnTo>
                  <a:lnTo>
                    <a:pt x="630" y="302"/>
                  </a:lnTo>
                  <a:lnTo>
                    <a:pt x="609" y="303"/>
                  </a:lnTo>
                  <a:lnTo>
                    <a:pt x="587" y="304"/>
                  </a:lnTo>
                  <a:lnTo>
                    <a:pt x="587" y="304"/>
                  </a:lnTo>
                  <a:close/>
                  <a:moveTo>
                    <a:pt x="148" y="119"/>
                  </a:moveTo>
                  <a:lnTo>
                    <a:pt x="148" y="119"/>
                  </a:lnTo>
                  <a:lnTo>
                    <a:pt x="162" y="120"/>
                  </a:lnTo>
                  <a:lnTo>
                    <a:pt x="175" y="121"/>
                  </a:lnTo>
                  <a:lnTo>
                    <a:pt x="203" y="124"/>
                  </a:lnTo>
                  <a:lnTo>
                    <a:pt x="230" y="130"/>
                  </a:lnTo>
                  <a:lnTo>
                    <a:pt x="257" y="137"/>
                  </a:lnTo>
                  <a:lnTo>
                    <a:pt x="284" y="147"/>
                  </a:lnTo>
                  <a:lnTo>
                    <a:pt x="311" y="157"/>
                  </a:lnTo>
                  <a:lnTo>
                    <a:pt x="365" y="178"/>
                  </a:lnTo>
                  <a:lnTo>
                    <a:pt x="365" y="178"/>
                  </a:lnTo>
                  <a:lnTo>
                    <a:pt x="415" y="199"/>
                  </a:lnTo>
                  <a:lnTo>
                    <a:pt x="441" y="208"/>
                  </a:lnTo>
                  <a:lnTo>
                    <a:pt x="467" y="217"/>
                  </a:lnTo>
                  <a:lnTo>
                    <a:pt x="492" y="224"/>
                  </a:lnTo>
                  <a:lnTo>
                    <a:pt x="518" y="231"/>
                  </a:lnTo>
                  <a:lnTo>
                    <a:pt x="543" y="236"/>
                  </a:lnTo>
                  <a:lnTo>
                    <a:pt x="569" y="238"/>
                  </a:lnTo>
                  <a:lnTo>
                    <a:pt x="594" y="239"/>
                  </a:lnTo>
                  <a:lnTo>
                    <a:pt x="608" y="238"/>
                  </a:lnTo>
                  <a:lnTo>
                    <a:pt x="621" y="237"/>
                  </a:lnTo>
                  <a:lnTo>
                    <a:pt x="634" y="235"/>
                  </a:lnTo>
                  <a:lnTo>
                    <a:pt x="647" y="232"/>
                  </a:lnTo>
                  <a:lnTo>
                    <a:pt x="661" y="229"/>
                  </a:lnTo>
                  <a:lnTo>
                    <a:pt x="674" y="224"/>
                  </a:lnTo>
                  <a:lnTo>
                    <a:pt x="688" y="219"/>
                  </a:lnTo>
                  <a:lnTo>
                    <a:pt x="701" y="214"/>
                  </a:lnTo>
                  <a:lnTo>
                    <a:pt x="716" y="207"/>
                  </a:lnTo>
                  <a:lnTo>
                    <a:pt x="729" y="200"/>
                  </a:lnTo>
                  <a:lnTo>
                    <a:pt x="742" y="191"/>
                  </a:lnTo>
                  <a:lnTo>
                    <a:pt x="757" y="182"/>
                  </a:lnTo>
                  <a:lnTo>
                    <a:pt x="771" y="171"/>
                  </a:lnTo>
                  <a:lnTo>
                    <a:pt x="785" y="159"/>
                  </a:lnTo>
                  <a:lnTo>
                    <a:pt x="785" y="159"/>
                  </a:lnTo>
                  <a:lnTo>
                    <a:pt x="767" y="162"/>
                  </a:lnTo>
                  <a:lnTo>
                    <a:pt x="749" y="163"/>
                  </a:lnTo>
                  <a:lnTo>
                    <a:pt x="731" y="164"/>
                  </a:lnTo>
                  <a:lnTo>
                    <a:pt x="712" y="163"/>
                  </a:lnTo>
                  <a:lnTo>
                    <a:pt x="695" y="162"/>
                  </a:lnTo>
                  <a:lnTo>
                    <a:pt x="676" y="160"/>
                  </a:lnTo>
                  <a:lnTo>
                    <a:pt x="659" y="157"/>
                  </a:lnTo>
                  <a:lnTo>
                    <a:pt x="641" y="154"/>
                  </a:lnTo>
                  <a:lnTo>
                    <a:pt x="606" y="146"/>
                  </a:lnTo>
                  <a:lnTo>
                    <a:pt x="571" y="135"/>
                  </a:lnTo>
                  <a:lnTo>
                    <a:pt x="537" y="124"/>
                  </a:lnTo>
                  <a:lnTo>
                    <a:pt x="503" y="113"/>
                  </a:lnTo>
                  <a:lnTo>
                    <a:pt x="503" y="113"/>
                  </a:lnTo>
                  <a:lnTo>
                    <a:pt x="456" y="97"/>
                  </a:lnTo>
                  <a:lnTo>
                    <a:pt x="408" y="83"/>
                  </a:lnTo>
                  <a:lnTo>
                    <a:pt x="385" y="76"/>
                  </a:lnTo>
                  <a:lnTo>
                    <a:pt x="363" y="72"/>
                  </a:lnTo>
                  <a:lnTo>
                    <a:pt x="340" y="68"/>
                  </a:lnTo>
                  <a:lnTo>
                    <a:pt x="318" y="66"/>
                  </a:lnTo>
                  <a:lnTo>
                    <a:pt x="295" y="65"/>
                  </a:lnTo>
                  <a:lnTo>
                    <a:pt x="274" y="66"/>
                  </a:lnTo>
                  <a:lnTo>
                    <a:pt x="251" y="69"/>
                  </a:lnTo>
                  <a:lnTo>
                    <a:pt x="229" y="74"/>
                  </a:lnTo>
                  <a:lnTo>
                    <a:pt x="207" y="82"/>
                  </a:lnTo>
                  <a:lnTo>
                    <a:pt x="186" y="92"/>
                  </a:lnTo>
                  <a:lnTo>
                    <a:pt x="164" y="104"/>
                  </a:lnTo>
                  <a:lnTo>
                    <a:pt x="142" y="120"/>
                  </a:lnTo>
                  <a:lnTo>
                    <a:pt x="142" y="120"/>
                  </a:lnTo>
                  <a:lnTo>
                    <a:pt x="148" y="119"/>
                  </a:lnTo>
                  <a:lnTo>
                    <a:pt x="148" y="119"/>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66" name="Freeform 270">
              <a:extLst>
                <a:ext uri="{FF2B5EF4-FFF2-40B4-BE49-F238E27FC236}">
                  <a16:creationId xmlns:a16="http://schemas.microsoft.com/office/drawing/2014/main" id="{6975EF5B-1997-89AF-20FB-60775D9E6946}"/>
                </a:ext>
              </a:extLst>
            </p:cNvPr>
            <p:cNvSpPr>
              <a:spLocks/>
            </p:cNvSpPr>
            <p:nvPr/>
          </p:nvSpPr>
          <p:spPr bwMode="auto">
            <a:xfrm>
              <a:off x="2781300" y="4224339"/>
              <a:ext cx="38100" cy="15875"/>
            </a:xfrm>
            <a:custGeom>
              <a:avLst/>
              <a:gdLst>
                <a:gd name="T0" fmla="*/ 132 w 165"/>
                <a:gd name="T1" fmla="*/ 66 h 66"/>
                <a:gd name="T2" fmla="*/ 33 w 165"/>
                <a:gd name="T3" fmla="*/ 66 h 66"/>
                <a:gd name="T4" fmla="*/ 33 w 165"/>
                <a:gd name="T5" fmla="*/ 66 h 66"/>
                <a:gd name="T6" fmla="*/ 26 w 165"/>
                <a:gd name="T7" fmla="*/ 66 h 66"/>
                <a:gd name="T8" fmla="*/ 20 w 165"/>
                <a:gd name="T9" fmla="*/ 64 h 66"/>
                <a:gd name="T10" fmla="*/ 14 w 165"/>
                <a:gd name="T11" fmla="*/ 61 h 66"/>
                <a:gd name="T12" fmla="*/ 10 w 165"/>
                <a:gd name="T13" fmla="*/ 56 h 66"/>
                <a:gd name="T14" fmla="*/ 6 w 165"/>
                <a:gd name="T15" fmla="*/ 51 h 66"/>
                <a:gd name="T16" fmla="*/ 3 w 165"/>
                <a:gd name="T17" fmla="*/ 46 h 66"/>
                <a:gd name="T18" fmla="*/ 1 w 165"/>
                <a:gd name="T19" fmla="*/ 40 h 66"/>
                <a:gd name="T20" fmla="*/ 0 w 165"/>
                <a:gd name="T21" fmla="*/ 33 h 66"/>
                <a:gd name="T22" fmla="*/ 0 w 165"/>
                <a:gd name="T23" fmla="*/ 33 h 66"/>
                <a:gd name="T24" fmla="*/ 1 w 165"/>
                <a:gd name="T25" fmla="*/ 26 h 66"/>
                <a:gd name="T26" fmla="*/ 3 w 165"/>
                <a:gd name="T27" fmla="*/ 20 h 66"/>
                <a:gd name="T28" fmla="*/ 6 w 165"/>
                <a:gd name="T29" fmla="*/ 14 h 66"/>
                <a:gd name="T30" fmla="*/ 10 w 165"/>
                <a:gd name="T31" fmla="*/ 10 h 66"/>
                <a:gd name="T32" fmla="*/ 14 w 165"/>
                <a:gd name="T33" fmla="*/ 6 h 66"/>
                <a:gd name="T34" fmla="*/ 20 w 165"/>
                <a:gd name="T35" fmla="*/ 3 h 66"/>
                <a:gd name="T36" fmla="*/ 26 w 165"/>
                <a:gd name="T37" fmla="*/ 1 h 66"/>
                <a:gd name="T38" fmla="*/ 33 w 165"/>
                <a:gd name="T39" fmla="*/ 0 h 66"/>
                <a:gd name="T40" fmla="*/ 132 w 165"/>
                <a:gd name="T41" fmla="*/ 0 h 66"/>
                <a:gd name="T42" fmla="*/ 132 w 165"/>
                <a:gd name="T43" fmla="*/ 0 h 66"/>
                <a:gd name="T44" fmla="*/ 138 w 165"/>
                <a:gd name="T45" fmla="*/ 1 h 66"/>
                <a:gd name="T46" fmla="*/ 144 w 165"/>
                <a:gd name="T47" fmla="*/ 3 h 66"/>
                <a:gd name="T48" fmla="*/ 151 w 165"/>
                <a:gd name="T49" fmla="*/ 6 h 66"/>
                <a:gd name="T50" fmla="*/ 156 w 165"/>
                <a:gd name="T51" fmla="*/ 10 h 66"/>
                <a:gd name="T52" fmla="*/ 159 w 165"/>
                <a:gd name="T53" fmla="*/ 14 h 66"/>
                <a:gd name="T54" fmla="*/ 162 w 165"/>
                <a:gd name="T55" fmla="*/ 20 h 66"/>
                <a:gd name="T56" fmla="*/ 164 w 165"/>
                <a:gd name="T57" fmla="*/ 26 h 66"/>
                <a:gd name="T58" fmla="*/ 165 w 165"/>
                <a:gd name="T59" fmla="*/ 33 h 66"/>
                <a:gd name="T60" fmla="*/ 165 w 165"/>
                <a:gd name="T61" fmla="*/ 33 h 66"/>
                <a:gd name="T62" fmla="*/ 164 w 165"/>
                <a:gd name="T63" fmla="*/ 40 h 66"/>
                <a:gd name="T64" fmla="*/ 162 w 165"/>
                <a:gd name="T65" fmla="*/ 46 h 66"/>
                <a:gd name="T66" fmla="*/ 159 w 165"/>
                <a:gd name="T67" fmla="*/ 51 h 66"/>
                <a:gd name="T68" fmla="*/ 156 w 165"/>
                <a:gd name="T69" fmla="*/ 56 h 66"/>
                <a:gd name="T70" fmla="*/ 151 w 165"/>
                <a:gd name="T71" fmla="*/ 61 h 66"/>
                <a:gd name="T72" fmla="*/ 144 w 165"/>
                <a:gd name="T73" fmla="*/ 64 h 66"/>
                <a:gd name="T74" fmla="*/ 138 w 165"/>
                <a:gd name="T75" fmla="*/ 66 h 66"/>
                <a:gd name="T76" fmla="*/ 132 w 165"/>
                <a:gd name="T77" fmla="*/ 66 h 66"/>
                <a:gd name="T78" fmla="*/ 132 w 165"/>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66">
                  <a:moveTo>
                    <a:pt x="132" y="66"/>
                  </a:moveTo>
                  <a:lnTo>
                    <a:pt x="33" y="66"/>
                  </a:lnTo>
                  <a:lnTo>
                    <a:pt x="33" y="66"/>
                  </a:lnTo>
                  <a:lnTo>
                    <a:pt x="26" y="66"/>
                  </a:lnTo>
                  <a:lnTo>
                    <a:pt x="20" y="64"/>
                  </a:lnTo>
                  <a:lnTo>
                    <a:pt x="14" y="61"/>
                  </a:lnTo>
                  <a:lnTo>
                    <a:pt x="10" y="56"/>
                  </a:lnTo>
                  <a:lnTo>
                    <a:pt x="6" y="51"/>
                  </a:lnTo>
                  <a:lnTo>
                    <a:pt x="3" y="46"/>
                  </a:lnTo>
                  <a:lnTo>
                    <a:pt x="1" y="40"/>
                  </a:lnTo>
                  <a:lnTo>
                    <a:pt x="0" y="33"/>
                  </a:lnTo>
                  <a:lnTo>
                    <a:pt x="0" y="33"/>
                  </a:lnTo>
                  <a:lnTo>
                    <a:pt x="1" y="26"/>
                  </a:lnTo>
                  <a:lnTo>
                    <a:pt x="3" y="20"/>
                  </a:lnTo>
                  <a:lnTo>
                    <a:pt x="6" y="14"/>
                  </a:lnTo>
                  <a:lnTo>
                    <a:pt x="10" y="10"/>
                  </a:lnTo>
                  <a:lnTo>
                    <a:pt x="14" y="6"/>
                  </a:lnTo>
                  <a:lnTo>
                    <a:pt x="20" y="3"/>
                  </a:lnTo>
                  <a:lnTo>
                    <a:pt x="26" y="1"/>
                  </a:lnTo>
                  <a:lnTo>
                    <a:pt x="33" y="0"/>
                  </a:lnTo>
                  <a:lnTo>
                    <a:pt x="132" y="0"/>
                  </a:lnTo>
                  <a:lnTo>
                    <a:pt x="132" y="0"/>
                  </a:lnTo>
                  <a:lnTo>
                    <a:pt x="138" y="1"/>
                  </a:lnTo>
                  <a:lnTo>
                    <a:pt x="144" y="3"/>
                  </a:lnTo>
                  <a:lnTo>
                    <a:pt x="151" y="6"/>
                  </a:lnTo>
                  <a:lnTo>
                    <a:pt x="156" y="10"/>
                  </a:lnTo>
                  <a:lnTo>
                    <a:pt x="159" y="14"/>
                  </a:lnTo>
                  <a:lnTo>
                    <a:pt x="162" y="20"/>
                  </a:lnTo>
                  <a:lnTo>
                    <a:pt x="164" y="26"/>
                  </a:lnTo>
                  <a:lnTo>
                    <a:pt x="165" y="33"/>
                  </a:lnTo>
                  <a:lnTo>
                    <a:pt x="165" y="33"/>
                  </a:lnTo>
                  <a:lnTo>
                    <a:pt x="164" y="40"/>
                  </a:lnTo>
                  <a:lnTo>
                    <a:pt x="162" y="46"/>
                  </a:lnTo>
                  <a:lnTo>
                    <a:pt x="159" y="51"/>
                  </a:lnTo>
                  <a:lnTo>
                    <a:pt x="156" y="56"/>
                  </a:lnTo>
                  <a:lnTo>
                    <a:pt x="151" y="61"/>
                  </a:lnTo>
                  <a:lnTo>
                    <a:pt x="144" y="64"/>
                  </a:lnTo>
                  <a:lnTo>
                    <a:pt x="138" y="66"/>
                  </a:lnTo>
                  <a:lnTo>
                    <a:pt x="132" y="66"/>
                  </a:lnTo>
                  <a:lnTo>
                    <a:pt x="132" y="66"/>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67" name="Freeform 271">
              <a:extLst>
                <a:ext uri="{FF2B5EF4-FFF2-40B4-BE49-F238E27FC236}">
                  <a16:creationId xmlns:a16="http://schemas.microsoft.com/office/drawing/2014/main" id="{3FE60DC1-9365-2CFF-3867-B51212B80F35}"/>
                </a:ext>
              </a:extLst>
            </p:cNvPr>
            <p:cNvSpPr>
              <a:spLocks/>
            </p:cNvSpPr>
            <p:nvPr/>
          </p:nvSpPr>
          <p:spPr bwMode="auto">
            <a:xfrm>
              <a:off x="2781300" y="4270376"/>
              <a:ext cx="38100" cy="14288"/>
            </a:xfrm>
            <a:custGeom>
              <a:avLst/>
              <a:gdLst>
                <a:gd name="T0" fmla="*/ 132 w 165"/>
                <a:gd name="T1" fmla="*/ 67 h 67"/>
                <a:gd name="T2" fmla="*/ 33 w 165"/>
                <a:gd name="T3" fmla="*/ 67 h 67"/>
                <a:gd name="T4" fmla="*/ 33 w 165"/>
                <a:gd name="T5" fmla="*/ 67 h 67"/>
                <a:gd name="T6" fmla="*/ 26 w 165"/>
                <a:gd name="T7" fmla="*/ 66 h 67"/>
                <a:gd name="T8" fmla="*/ 20 w 165"/>
                <a:gd name="T9" fmla="*/ 63 h 67"/>
                <a:gd name="T10" fmla="*/ 14 w 165"/>
                <a:gd name="T11" fmla="*/ 61 h 67"/>
                <a:gd name="T12" fmla="*/ 10 w 165"/>
                <a:gd name="T13" fmla="*/ 57 h 67"/>
                <a:gd name="T14" fmla="*/ 6 w 165"/>
                <a:gd name="T15" fmla="*/ 52 h 67"/>
                <a:gd name="T16" fmla="*/ 3 w 165"/>
                <a:gd name="T17" fmla="*/ 46 h 67"/>
                <a:gd name="T18" fmla="*/ 1 w 165"/>
                <a:gd name="T19" fmla="*/ 40 h 67"/>
                <a:gd name="T20" fmla="*/ 0 w 165"/>
                <a:gd name="T21" fmla="*/ 33 h 67"/>
                <a:gd name="T22" fmla="*/ 0 w 165"/>
                <a:gd name="T23" fmla="*/ 33 h 67"/>
                <a:gd name="T24" fmla="*/ 1 w 165"/>
                <a:gd name="T25" fmla="*/ 27 h 67"/>
                <a:gd name="T26" fmla="*/ 3 w 165"/>
                <a:gd name="T27" fmla="*/ 21 h 67"/>
                <a:gd name="T28" fmla="*/ 6 w 165"/>
                <a:gd name="T29" fmla="*/ 15 h 67"/>
                <a:gd name="T30" fmla="*/ 10 w 165"/>
                <a:gd name="T31" fmla="*/ 10 h 67"/>
                <a:gd name="T32" fmla="*/ 14 w 165"/>
                <a:gd name="T33" fmla="*/ 7 h 67"/>
                <a:gd name="T34" fmla="*/ 20 w 165"/>
                <a:gd name="T35" fmla="*/ 3 h 67"/>
                <a:gd name="T36" fmla="*/ 26 w 165"/>
                <a:gd name="T37" fmla="*/ 1 h 67"/>
                <a:gd name="T38" fmla="*/ 33 w 165"/>
                <a:gd name="T39" fmla="*/ 0 h 67"/>
                <a:gd name="T40" fmla="*/ 132 w 165"/>
                <a:gd name="T41" fmla="*/ 0 h 67"/>
                <a:gd name="T42" fmla="*/ 132 w 165"/>
                <a:gd name="T43" fmla="*/ 0 h 67"/>
                <a:gd name="T44" fmla="*/ 138 w 165"/>
                <a:gd name="T45" fmla="*/ 1 h 67"/>
                <a:gd name="T46" fmla="*/ 144 w 165"/>
                <a:gd name="T47" fmla="*/ 3 h 67"/>
                <a:gd name="T48" fmla="*/ 151 w 165"/>
                <a:gd name="T49" fmla="*/ 7 h 67"/>
                <a:gd name="T50" fmla="*/ 156 w 165"/>
                <a:gd name="T51" fmla="*/ 10 h 67"/>
                <a:gd name="T52" fmla="*/ 159 w 165"/>
                <a:gd name="T53" fmla="*/ 15 h 67"/>
                <a:gd name="T54" fmla="*/ 162 w 165"/>
                <a:gd name="T55" fmla="*/ 21 h 67"/>
                <a:gd name="T56" fmla="*/ 164 w 165"/>
                <a:gd name="T57" fmla="*/ 27 h 67"/>
                <a:gd name="T58" fmla="*/ 165 w 165"/>
                <a:gd name="T59" fmla="*/ 33 h 67"/>
                <a:gd name="T60" fmla="*/ 165 w 165"/>
                <a:gd name="T61" fmla="*/ 33 h 67"/>
                <a:gd name="T62" fmla="*/ 164 w 165"/>
                <a:gd name="T63" fmla="*/ 40 h 67"/>
                <a:gd name="T64" fmla="*/ 162 w 165"/>
                <a:gd name="T65" fmla="*/ 46 h 67"/>
                <a:gd name="T66" fmla="*/ 159 w 165"/>
                <a:gd name="T67" fmla="*/ 52 h 67"/>
                <a:gd name="T68" fmla="*/ 156 w 165"/>
                <a:gd name="T69" fmla="*/ 57 h 67"/>
                <a:gd name="T70" fmla="*/ 151 w 165"/>
                <a:gd name="T71" fmla="*/ 61 h 67"/>
                <a:gd name="T72" fmla="*/ 144 w 165"/>
                <a:gd name="T73" fmla="*/ 63 h 67"/>
                <a:gd name="T74" fmla="*/ 138 w 165"/>
                <a:gd name="T75" fmla="*/ 66 h 67"/>
                <a:gd name="T76" fmla="*/ 132 w 165"/>
                <a:gd name="T77" fmla="*/ 67 h 67"/>
                <a:gd name="T78" fmla="*/ 132 w 165"/>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67">
                  <a:moveTo>
                    <a:pt x="132" y="67"/>
                  </a:moveTo>
                  <a:lnTo>
                    <a:pt x="33" y="67"/>
                  </a:lnTo>
                  <a:lnTo>
                    <a:pt x="33" y="67"/>
                  </a:lnTo>
                  <a:lnTo>
                    <a:pt x="26" y="66"/>
                  </a:lnTo>
                  <a:lnTo>
                    <a:pt x="20" y="63"/>
                  </a:lnTo>
                  <a:lnTo>
                    <a:pt x="14" y="61"/>
                  </a:lnTo>
                  <a:lnTo>
                    <a:pt x="10" y="57"/>
                  </a:lnTo>
                  <a:lnTo>
                    <a:pt x="6" y="52"/>
                  </a:lnTo>
                  <a:lnTo>
                    <a:pt x="3" y="46"/>
                  </a:lnTo>
                  <a:lnTo>
                    <a:pt x="1" y="40"/>
                  </a:lnTo>
                  <a:lnTo>
                    <a:pt x="0" y="33"/>
                  </a:lnTo>
                  <a:lnTo>
                    <a:pt x="0" y="33"/>
                  </a:lnTo>
                  <a:lnTo>
                    <a:pt x="1" y="27"/>
                  </a:lnTo>
                  <a:lnTo>
                    <a:pt x="3" y="21"/>
                  </a:lnTo>
                  <a:lnTo>
                    <a:pt x="6" y="15"/>
                  </a:lnTo>
                  <a:lnTo>
                    <a:pt x="10" y="10"/>
                  </a:lnTo>
                  <a:lnTo>
                    <a:pt x="14" y="7"/>
                  </a:lnTo>
                  <a:lnTo>
                    <a:pt x="20" y="3"/>
                  </a:lnTo>
                  <a:lnTo>
                    <a:pt x="26" y="1"/>
                  </a:lnTo>
                  <a:lnTo>
                    <a:pt x="33" y="0"/>
                  </a:lnTo>
                  <a:lnTo>
                    <a:pt x="132" y="0"/>
                  </a:lnTo>
                  <a:lnTo>
                    <a:pt x="132" y="0"/>
                  </a:lnTo>
                  <a:lnTo>
                    <a:pt x="138" y="1"/>
                  </a:lnTo>
                  <a:lnTo>
                    <a:pt x="144" y="3"/>
                  </a:lnTo>
                  <a:lnTo>
                    <a:pt x="151" y="7"/>
                  </a:lnTo>
                  <a:lnTo>
                    <a:pt x="156" y="10"/>
                  </a:lnTo>
                  <a:lnTo>
                    <a:pt x="159" y="15"/>
                  </a:lnTo>
                  <a:lnTo>
                    <a:pt x="162" y="21"/>
                  </a:lnTo>
                  <a:lnTo>
                    <a:pt x="164" y="27"/>
                  </a:lnTo>
                  <a:lnTo>
                    <a:pt x="165" y="33"/>
                  </a:lnTo>
                  <a:lnTo>
                    <a:pt x="165" y="33"/>
                  </a:lnTo>
                  <a:lnTo>
                    <a:pt x="164" y="40"/>
                  </a:lnTo>
                  <a:lnTo>
                    <a:pt x="162" y="46"/>
                  </a:lnTo>
                  <a:lnTo>
                    <a:pt x="159" y="52"/>
                  </a:lnTo>
                  <a:lnTo>
                    <a:pt x="156" y="57"/>
                  </a:lnTo>
                  <a:lnTo>
                    <a:pt x="151" y="61"/>
                  </a:lnTo>
                  <a:lnTo>
                    <a:pt x="144" y="63"/>
                  </a:lnTo>
                  <a:lnTo>
                    <a:pt x="138" y="66"/>
                  </a:lnTo>
                  <a:lnTo>
                    <a:pt x="132" y="67"/>
                  </a:lnTo>
                  <a:lnTo>
                    <a:pt x="132"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68" name="Freeform 272">
              <a:extLst>
                <a:ext uri="{FF2B5EF4-FFF2-40B4-BE49-F238E27FC236}">
                  <a16:creationId xmlns:a16="http://schemas.microsoft.com/office/drawing/2014/main" id="{69EC57A0-04DD-4400-9AB8-9E6502D0490B}"/>
                </a:ext>
              </a:extLst>
            </p:cNvPr>
            <p:cNvSpPr>
              <a:spLocks/>
            </p:cNvSpPr>
            <p:nvPr/>
          </p:nvSpPr>
          <p:spPr bwMode="auto">
            <a:xfrm>
              <a:off x="2871788" y="4224339"/>
              <a:ext cx="36513" cy="15875"/>
            </a:xfrm>
            <a:custGeom>
              <a:avLst/>
              <a:gdLst>
                <a:gd name="T0" fmla="*/ 131 w 165"/>
                <a:gd name="T1" fmla="*/ 66 h 66"/>
                <a:gd name="T2" fmla="*/ 33 w 165"/>
                <a:gd name="T3" fmla="*/ 66 h 66"/>
                <a:gd name="T4" fmla="*/ 33 w 165"/>
                <a:gd name="T5" fmla="*/ 66 h 66"/>
                <a:gd name="T6" fmla="*/ 26 w 165"/>
                <a:gd name="T7" fmla="*/ 66 h 66"/>
                <a:gd name="T8" fmla="*/ 20 w 165"/>
                <a:gd name="T9" fmla="*/ 64 h 66"/>
                <a:gd name="T10" fmla="*/ 14 w 165"/>
                <a:gd name="T11" fmla="*/ 61 h 66"/>
                <a:gd name="T12" fmla="*/ 9 w 165"/>
                <a:gd name="T13" fmla="*/ 56 h 66"/>
                <a:gd name="T14" fmla="*/ 5 w 165"/>
                <a:gd name="T15" fmla="*/ 51 h 66"/>
                <a:gd name="T16" fmla="*/ 2 w 165"/>
                <a:gd name="T17" fmla="*/ 46 h 66"/>
                <a:gd name="T18" fmla="*/ 0 w 165"/>
                <a:gd name="T19" fmla="*/ 40 h 66"/>
                <a:gd name="T20" fmla="*/ 0 w 165"/>
                <a:gd name="T21" fmla="*/ 33 h 66"/>
                <a:gd name="T22" fmla="*/ 0 w 165"/>
                <a:gd name="T23" fmla="*/ 33 h 66"/>
                <a:gd name="T24" fmla="*/ 0 w 165"/>
                <a:gd name="T25" fmla="*/ 26 h 66"/>
                <a:gd name="T26" fmla="*/ 2 w 165"/>
                <a:gd name="T27" fmla="*/ 20 h 66"/>
                <a:gd name="T28" fmla="*/ 5 w 165"/>
                <a:gd name="T29" fmla="*/ 14 h 66"/>
                <a:gd name="T30" fmla="*/ 9 w 165"/>
                <a:gd name="T31" fmla="*/ 10 h 66"/>
                <a:gd name="T32" fmla="*/ 14 w 165"/>
                <a:gd name="T33" fmla="*/ 6 h 66"/>
                <a:gd name="T34" fmla="*/ 20 w 165"/>
                <a:gd name="T35" fmla="*/ 3 h 66"/>
                <a:gd name="T36" fmla="*/ 26 w 165"/>
                <a:gd name="T37" fmla="*/ 1 h 66"/>
                <a:gd name="T38" fmla="*/ 33 w 165"/>
                <a:gd name="T39" fmla="*/ 0 h 66"/>
                <a:gd name="T40" fmla="*/ 131 w 165"/>
                <a:gd name="T41" fmla="*/ 0 h 66"/>
                <a:gd name="T42" fmla="*/ 131 w 165"/>
                <a:gd name="T43" fmla="*/ 0 h 66"/>
                <a:gd name="T44" fmla="*/ 139 w 165"/>
                <a:gd name="T45" fmla="*/ 1 h 66"/>
                <a:gd name="T46" fmla="*/ 145 w 165"/>
                <a:gd name="T47" fmla="*/ 3 h 66"/>
                <a:gd name="T48" fmla="*/ 150 w 165"/>
                <a:gd name="T49" fmla="*/ 6 h 66"/>
                <a:gd name="T50" fmla="*/ 155 w 165"/>
                <a:gd name="T51" fmla="*/ 10 h 66"/>
                <a:gd name="T52" fmla="*/ 159 w 165"/>
                <a:gd name="T53" fmla="*/ 14 h 66"/>
                <a:gd name="T54" fmla="*/ 162 w 165"/>
                <a:gd name="T55" fmla="*/ 20 h 66"/>
                <a:gd name="T56" fmla="*/ 165 w 165"/>
                <a:gd name="T57" fmla="*/ 26 h 66"/>
                <a:gd name="T58" fmla="*/ 165 w 165"/>
                <a:gd name="T59" fmla="*/ 33 h 66"/>
                <a:gd name="T60" fmla="*/ 165 w 165"/>
                <a:gd name="T61" fmla="*/ 33 h 66"/>
                <a:gd name="T62" fmla="*/ 165 w 165"/>
                <a:gd name="T63" fmla="*/ 40 h 66"/>
                <a:gd name="T64" fmla="*/ 162 w 165"/>
                <a:gd name="T65" fmla="*/ 46 h 66"/>
                <a:gd name="T66" fmla="*/ 159 w 165"/>
                <a:gd name="T67" fmla="*/ 51 h 66"/>
                <a:gd name="T68" fmla="*/ 155 w 165"/>
                <a:gd name="T69" fmla="*/ 56 h 66"/>
                <a:gd name="T70" fmla="*/ 150 w 165"/>
                <a:gd name="T71" fmla="*/ 61 h 66"/>
                <a:gd name="T72" fmla="*/ 145 w 165"/>
                <a:gd name="T73" fmla="*/ 64 h 66"/>
                <a:gd name="T74" fmla="*/ 139 w 165"/>
                <a:gd name="T75" fmla="*/ 66 h 66"/>
                <a:gd name="T76" fmla="*/ 131 w 165"/>
                <a:gd name="T77" fmla="*/ 66 h 66"/>
                <a:gd name="T78" fmla="*/ 131 w 165"/>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66">
                  <a:moveTo>
                    <a:pt x="131" y="66"/>
                  </a:moveTo>
                  <a:lnTo>
                    <a:pt x="33" y="66"/>
                  </a:lnTo>
                  <a:lnTo>
                    <a:pt x="33" y="66"/>
                  </a:lnTo>
                  <a:lnTo>
                    <a:pt x="26" y="66"/>
                  </a:lnTo>
                  <a:lnTo>
                    <a:pt x="20" y="64"/>
                  </a:lnTo>
                  <a:lnTo>
                    <a:pt x="14" y="61"/>
                  </a:lnTo>
                  <a:lnTo>
                    <a:pt x="9" y="56"/>
                  </a:lnTo>
                  <a:lnTo>
                    <a:pt x="5" y="51"/>
                  </a:lnTo>
                  <a:lnTo>
                    <a:pt x="2" y="46"/>
                  </a:lnTo>
                  <a:lnTo>
                    <a:pt x="0" y="40"/>
                  </a:lnTo>
                  <a:lnTo>
                    <a:pt x="0" y="33"/>
                  </a:lnTo>
                  <a:lnTo>
                    <a:pt x="0" y="33"/>
                  </a:lnTo>
                  <a:lnTo>
                    <a:pt x="0" y="26"/>
                  </a:lnTo>
                  <a:lnTo>
                    <a:pt x="2" y="20"/>
                  </a:lnTo>
                  <a:lnTo>
                    <a:pt x="5" y="14"/>
                  </a:lnTo>
                  <a:lnTo>
                    <a:pt x="9" y="10"/>
                  </a:lnTo>
                  <a:lnTo>
                    <a:pt x="14" y="6"/>
                  </a:lnTo>
                  <a:lnTo>
                    <a:pt x="20" y="3"/>
                  </a:lnTo>
                  <a:lnTo>
                    <a:pt x="26" y="1"/>
                  </a:lnTo>
                  <a:lnTo>
                    <a:pt x="33" y="0"/>
                  </a:lnTo>
                  <a:lnTo>
                    <a:pt x="131" y="0"/>
                  </a:lnTo>
                  <a:lnTo>
                    <a:pt x="131" y="0"/>
                  </a:lnTo>
                  <a:lnTo>
                    <a:pt x="139" y="1"/>
                  </a:lnTo>
                  <a:lnTo>
                    <a:pt x="145" y="3"/>
                  </a:lnTo>
                  <a:lnTo>
                    <a:pt x="150" y="6"/>
                  </a:lnTo>
                  <a:lnTo>
                    <a:pt x="155" y="10"/>
                  </a:lnTo>
                  <a:lnTo>
                    <a:pt x="159" y="14"/>
                  </a:lnTo>
                  <a:lnTo>
                    <a:pt x="162" y="20"/>
                  </a:lnTo>
                  <a:lnTo>
                    <a:pt x="165" y="26"/>
                  </a:lnTo>
                  <a:lnTo>
                    <a:pt x="165" y="33"/>
                  </a:lnTo>
                  <a:lnTo>
                    <a:pt x="165" y="33"/>
                  </a:lnTo>
                  <a:lnTo>
                    <a:pt x="165" y="40"/>
                  </a:lnTo>
                  <a:lnTo>
                    <a:pt x="162" y="46"/>
                  </a:lnTo>
                  <a:lnTo>
                    <a:pt x="159" y="51"/>
                  </a:lnTo>
                  <a:lnTo>
                    <a:pt x="155" y="56"/>
                  </a:lnTo>
                  <a:lnTo>
                    <a:pt x="150" y="61"/>
                  </a:lnTo>
                  <a:lnTo>
                    <a:pt x="145" y="64"/>
                  </a:lnTo>
                  <a:lnTo>
                    <a:pt x="139" y="66"/>
                  </a:lnTo>
                  <a:lnTo>
                    <a:pt x="131" y="66"/>
                  </a:lnTo>
                  <a:lnTo>
                    <a:pt x="131" y="66"/>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69" name="Freeform 273">
              <a:extLst>
                <a:ext uri="{FF2B5EF4-FFF2-40B4-BE49-F238E27FC236}">
                  <a16:creationId xmlns:a16="http://schemas.microsoft.com/office/drawing/2014/main" id="{71778ABF-55F9-3F40-A600-D48567EB46D4}"/>
                </a:ext>
              </a:extLst>
            </p:cNvPr>
            <p:cNvSpPr>
              <a:spLocks/>
            </p:cNvSpPr>
            <p:nvPr/>
          </p:nvSpPr>
          <p:spPr bwMode="auto">
            <a:xfrm>
              <a:off x="2871788" y="4270376"/>
              <a:ext cx="36513" cy="14288"/>
            </a:xfrm>
            <a:custGeom>
              <a:avLst/>
              <a:gdLst>
                <a:gd name="T0" fmla="*/ 131 w 165"/>
                <a:gd name="T1" fmla="*/ 67 h 67"/>
                <a:gd name="T2" fmla="*/ 33 w 165"/>
                <a:gd name="T3" fmla="*/ 67 h 67"/>
                <a:gd name="T4" fmla="*/ 33 w 165"/>
                <a:gd name="T5" fmla="*/ 67 h 67"/>
                <a:gd name="T6" fmla="*/ 26 w 165"/>
                <a:gd name="T7" fmla="*/ 66 h 67"/>
                <a:gd name="T8" fmla="*/ 20 w 165"/>
                <a:gd name="T9" fmla="*/ 63 h 67"/>
                <a:gd name="T10" fmla="*/ 14 w 165"/>
                <a:gd name="T11" fmla="*/ 61 h 67"/>
                <a:gd name="T12" fmla="*/ 9 w 165"/>
                <a:gd name="T13" fmla="*/ 57 h 67"/>
                <a:gd name="T14" fmla="*/ 5 w 165"/>
                <a:gd name="T15" fmla="*/ 52 h 67"/>
                <a:gd name="T16" fmla="*/ 2 w 165"/>
                <a:gd name="T17" fmla="*/ 46 h 67"/>
                <a:gd name="T18" fmla="*/ 0 w 165"/>
                <a:gd name="T19" fmla="*/ 40 h 67"/>
                <a:gd name="T20" fmla="*/ 0 w 165"/>
                <a:gd name="T21" fmla="*/ 33 h 67"/>
                <a:gd name="T22" fmla="*/ 0 w 165"/>
                <a:gd name="T23" fmla="*/ 33 h 67"/>
                <a:gd name="T24" fmla="*/ 0 w 165"/>
                <a:gd name="T25" fmla="*/ 27 h 67"/>
                <a:gd name="T26" fmla="*/ 2 w 165"/>
                <a:gd name="T27" fmla="*/ 21 h 67"/>
                <a:gd name="T28" fmla="*/ 5 w 165"/>
                <a:gd name="T29" fmla="*/ 15 h 67"/>
                <a:gd name="T30" fmla="*/ 9 w 165"/>
                <a:gd name="T31" fmla="*/ 10 h 67"/>
                <a:gd name="T32" fmla="*/ 14 w 165"/>
                <a:gd name="T33" fmla="*/ 7 h 67"/>
                <a:gd name="T34" fmla="*/ 20 w 165"/>
                <a:gd name="T35" fmla="*/ 3 h 67"/>
                <a:gd name="T36" fmla="*/ 26 w 165"/>
                <a:gd name="T37" fmla="*/ 1 h 67"/>
                <a:gd name="T38" fmla="*/ 33 w 165"/>
                <a:gd name="T39" fmla="*/ 0 h 67"/>
                <a:gd name="T40" fmla="*/ 131 w 165"/>
                <a:gd name="T41" fmla="*/ 0 h 67"/>
                <a:gd name="T42" fmla="*/ 131 w 165"/>
                <a:gd name="T43" fmla="*/ 0 h 67"/>
                <a:gd name="T44" fmla="*/ 139 w 165"/>
                <a:gd name="T45" fmla="*/ 1 h 67"/>
                <a:gd name="T46" fmla="*/ 145 w 165"/>
                <a:gd name="T47" fmla="*/ 3 h 67"/>
                <a:gd name="T48" fmla="*/ 150 w 165"/>
                <a:gd name="T49" fmla="*/ 7 h 67"/>
                <a:gd name="T50" fmla="*/ 155 w 165"/>
                <a:gd name="T51" fmla="*/ 10 h 67"/>
                <a:gd name="T52" fmla="*/ 159 w 165"/>
                <a:gd name="T53" fmla="*/ 15 h 67"/>
                <a:gd name="T54" fmla="*/ 162 w 165"/>
                <a:gd name="T55" fmla="*/ 21 h 67"/>
                <a:gd name="T56" fmla="*/ 165 w 165"/>
                <a:gd name="T57" fmla="*/ 27 h 67"/>
                <a:gd name="T58" fmla="*/ 165 w 165"/>
                <a:gd name="T59" fmla="*/ 33 h 67"/>
                <a:gd name="T60" fmla="*/ 165 w 165"/>
                <a:gd name="T61" fmla="*/ 33 h 67"/>
                <a:gd name="T62" fmla="*/ 165 w 165"/>
                <a:gd name="T63" fmla="*/ 40 h 67"/>
                <a:gd name="T64" fmla="*/ 162 w 165"/>
                <a:gd name="T65" fmla="*/ 46 h 67"/>
                <a:gd name="T66" fmla="*/ 159 w 165"/>
                <a:gd name="T67" fmla="*/ 52 h 67"/>
                <a:gd name="T68" fmla="*/ 155 w 165"/>
                <a:gd name="T69" fmla="*/ 57 h 67"/>
                <a:gd name="T70" fmla="*/ 150 w 165"/>
                <a:gd name="T71" fmla="*/ 61 h 67"/>
                <a:gd name="T72" fmla="*/ 145 w 165"/>
                <a:gd name="T73" fmla="*/ 63 h 67"/>
                <a:gd name="T74" fmla="*/ 139 w 165"/>
                <a:gd name="T75" fmla="*/ 66 h 67"/>
                <a:gd name="T76" fmla="*/ 131 w 165"/>
                <a:gd name="T77" fmla="*/ 67 h 67"/>
                <a:gd name="T78" fmla="*/ 131 w 165"/>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67">
                  <a:moveTo>
                    <a:pt x="131" y="67"/>
                  </a:moveTo>
                  <a:lnTo>
                    <a:pt x="33" y="67"/>
                  </a:lnTo>
                  <a:lnTo>
                    <a:pt x="33" y="67"/>
                  </a:lnTo>
                  <a:lnTo>
                    <a:pt x="26" y="66"/>
                  </a:lnTo>
                  <a:lnTo>
                    <a:pt x="20" y="63"/>
                  </a:lnTo>
                  <a:lnTo>
                    <a:pt x="14" y="61"/>
                  </a:lnTo>
                  <a:lnTo>
                    <a:pt x="9" y="57"/>
                  </a:lnTo>
                  <a:lnTo>
                    <a:pt x="5" y="52"/>
                  </a:lnTo>
                  <a:lnTo>
                    <a:pt x="2" y="46"/>
                  </a:lnTo>
                  <a:lnTo>
                    <a:pt x="0" y="40"/>
                  </a:lnTo>
                  <a:lnTo>
                    <a:pt x="0" y="33"/>
                  </a:lnTo>
                  <a:lnTo>
                    <a:pt x="0" y="33"/>
                  </a:lnTo>
                  <a:lnTo>
                    <a:pt x="0" y="27"/>
                  </a:lnTo>
                  <a:lnTo>
                    <a:pt x="2" y="21"/>
                  </a:lnTo>
                  <a:lnTo>
                    <a:pt x="5" y="15"/>
                  </a:lnTo>
                  <a:lnTo>
                    <a:pt x="9" y="10"/>
                  </a:lnTo>
                  <a:lnTo>
                    <a:pt x="14" y="7"/>
                  </a:lnTo>
                  <a:lnTo>
                    <a:pt x="20" y="3"/>
                  </a:lnTo>
                  <a:lnTo>
                    <a:pt x="26" y="1"/>
                  </a:lnTo>
                  <a:lnTo>
                    <a:pt x="33" y="0"/>
                  </a:lnTo>
                  <a:lnTo>
                    <a:pt x="131" y="0"/>
                  </a:lnTo>
                  <a:lnTo>
                    <a:pt x="131" y="0"/>
                  </a:lnTo>
                  <a:lnTo>
                    <a:pt x="139" y="1"/>
                  </a:lnTo>
                  <a:lnTo>
                    <a:pt x="145" y="3"/>
                  </a:lnTo>
                  <a:lnTo>
                    <a:pt x="150" y="7"/>
                  </a:lnTo>
                  <a:lnTo>
                    <a:pt x="155" y="10"/>
                  </a:lnTo>
                  <a:lnTo>
                    <a:pt x="159" y="15"/>
                  </a:lnTo>
                  <a:lnTo>
                    <a:pt x="162" y="21"/>
                  </a:lnTo>
                  <a:lnTo>
                    <a:pt x="165" y="27"/>
                  </a:lnTo>
                  <a:lnTo>
                    <a:pt x="165" y="33"/>
                  </a:lnTo>
                  <a:lnTo>
                    <a:pt x="165" y="33"/>
                  </a:lnTo>
                  <a:lnTo>
                    <a:pt x="165" y="40"/>
                  </a:lnTo>
                  <a:lnTo>
                    <a:pt x="162" y="46"/>
                  </a:lnTo>
                  <a:lnTo>
                    <a:pt x="159" y="52"/>
                  </a:lnTo>
                  <a:lnTo>
                    <a:pt x="155" y="57"/>
                  </a:lnTo>
                  <a:lnTo>
                    <a:pt x="150" y="61"/>
                  </a:lnTo>
                  <a:lnTo>
                    <a:pt x="145" y="63"/>
                  </a:lnTo>
                  <a:lnTo>
                    <a:pt x="139" y="66"/>
                  </a:lnTo>
                  <a:lnTo>
                    <a:pt x="131" y="67"/>
                  </a:lnTo>
                  <a:lnTo>
                    <a:pt x="131"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70" name="Freeform 274">
              <a:extLst>
                <a:ext uri="{FF2B5EF4-FFF2-40B4-BE49-F238E27FC236}">
                  <a16:creationId xmlns:a16="http://schemas.microsoft.com/office/drawing/2014/main" id="{40C900EB-6130-3116-9419-81B8A7BAEE8B}"/>
                </a:ext>
              </a:extLst>
            </p:cNvPr>
            <p:cNvSpPr>
              <a:spLocks/>
            </p:cNvSpPr>
            <p:nvPr/>
          </p:nvSpPr>
          <p:spPr bwMode="auto">
            <a:xfrm>
              <a:off x="2960688" y="4224339"/>
              <a:ext cx="38100" cy="15875"/>
            </a:xfrm>
            <a:custGeom>
              <a:avLst/>
              <a:gdLst>
                <a:gd name="T0" fmla="*/ 133 w 166"/>
                <a:gd name="T1" fmla="*/ 66 h 66"/>
                <a:gd name="T2" fmla="*/ 33 w 166"/>
                <a:gd name="T3" fmla="*/ 66 h 66"/>
                <a:gd name="T4" fmla="*/ 33 w 166"/>
                <a:gd name="T5" fmla="*/ 66 h 66"/>
                <a:gd name="T6" fmla="*/ 27 w 166"/>
                <a:gd name="T7" fmla="*/ 66 h 66"/>
                <a:gd name="T8" fmla="*/ 21 w 166"/>
                <a:gd name="T9" fmla="*/ 64 h 66"/>
                <a:gd name="T10" fmla="*/ 15 w 166"/>
                <a:gd name="T11" fmla="*/ 61 h 66"/>
                <a:gd name="T12" fmla="*/ 10 w 166"/>
                <a:gd name="T13" fmla="*/ 56 h 66"/>
                <a:gd name="T14" fmla="*/ 6 w 166"/>
                <a:gd name="T15" fmla="*/ 51 h 66"/>
                <a:gd name="T16" fmla="*/ 3 w 166"/>
                <a:gd name="T17" fmla="*/ 46 h 66"/>
                <a:gd name="T18" fmla="*/ 1 w 166"/>
                <a:gd name="T19" fmla="*/ 40 h 66"/>
                <a:gd name="T20" fmla="*/ 0 w 166"/>
                <a:gd name="T21" fmla="*/ 33 h 66"/>
                <a:gd name="T22" fmla="*/ 0 w 166"/>
                <a:gd name="T23" fmla="*/ 33 h 66"/>
                <a:gd name="T24" fmla="*/ 1 w 166"/>
                <a:gd name="T25" fmla="*/ 26 h 66"/>
                <a:gd name="T26" fmla="*/ 3 w 166"/>
                <a:gd name="T27" fmla="*/ 20 h 66"/>
                <a:gd name="T28" fmla="*/ 6 w 166"/>
                <a:gd name="T29" fmla="*/ 14 h 66"/>
                <a:gd name="T30" fmla="*/ 10 w 166"/>
                <a:gd name="T31" fmla="*/ 10 h 66"/>
                <a:gd name="T32" fmla="*/ 15 w 166"/>
                <a:gd name="T33" fmla="*/ 6 h 66"/>
                <a:gd name="T34" fmla="*/ 21 w 166"/>
                <a:gd name="T35" fmla="*/ 3 h 66"/>
                <a:gd name="T36" fmla="*/ 27 w 166"/>
                <a:gd name="T37" fmla="*/ 1 h 66"/>
                <a:gd name="T38" fmla="*/ 33 w 166"/>
                <a:gd name="T39" fmla="*/ 0 h 66"/>
                <a:gd name="T40" fmla="*/ 133 w 166"/>
                <a:gd name="T41" fmla="*/ 0 h 66"/>
                <a:gd name="T42" fmla="*/ 133 w 166"/>
                <a:gd name="T43" fmla="*/ 0 h 66"/>
                <a:gd name="T44" fmla="*/ 139 w 166"/>
                <a:gd name="T45" fmla="*/ 1 h 66"/>
                <a:gd name="T46" fmla="*/ 145 w 166"/>
                <a:gd name="T47" fmla="*/ 3 h 66"/>
                <a:gd name="T48" fmla="*/ 151 w 166"/>
                <a:gd name="T49" fmla="*/ 6 h 66"/>
                <a:gd name="T50" fmla="*/ 156 w 166"/>
                <a:gd name="T51" fmla="*/ 10 h 66"/>
                <a:gd name="T52" fmla="*/ 160 w 166"/>
                <a:gd name="T53" fmla="*/ 14 h 66"/>
                <a:gd name="T54" fmla="*/ 163 w 166"/>
                <a:gd name="T55" fmla="*/ 20 h 66"/>
                <a:gd name="T56" fmla="*/ 165 w 166"/>
                <a:gd name="T57" fmla="*/ 26 h 66"/>
                <a:gd name="T58" fmla="*/ 166 w 166"/>
                <a:gd name="T59" fmla="*/ 33 h 66"/>
                <a:gd name="T60" fmla="*/ 166 w 166"/>
                <a:gd name="T61" fmla="*/ 33 h 66"/>
                <a:gd name="T62" fmla="*/ 165 w 166"/>
                <a:gd name="T63" fmla="*/ 40 h 66"/>
                <a:gd name="T64" fmla="*/ 163 w 166"/>
                <a:gd name="T65" fmla="*/ 46 h 66"/>
                <a:gd name="T66" fmla="*/ 160 w 166"/>
                <a:gd name="T67" fmla="*/ 51 h 66"/>
                <a:gd name="T68" fmla="*/ 156 w 166"/>
                <a:gd name="T69" fmla="*/ 56 h 66"/>
                <a:gd name="T70" fmla="*/ 151 w 166"/>
                <a:gd name="T71" fmla="*/ 61 h 66"/>
                <a:gd name="T72" fmla="*/ 145 w 166"/>
                <a:gd name="T73" fmla="*/ 64 h 66"/>
                <a:gd name="T74" fmla="*/ 139 w 166"/>
                <a:gd name="T75" fmla="*/ 66 h 66"/>
                <a:gd name="T76" fmla="*/ 133 w 166"/>
                <a:gd name="T77" fmla="*/ 66 h 66"/>
                <a:gd name="T78" fmla="*/ 133 w 166"/>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66">
                  <a:moveTo>
                    <a:pt x="133" y="66"/>
                  </a:moveTo>
                  <a:lnTo>
                    <a:pt x="33" y="66"/>
                  </a:lnTo>
                  <a:lnTo>
                    <a:pt x="33" y="66"/>
                  </a:lnTo>
                  <a:lnTo>
                    <a:pt x="27" y="66"/>
                  </a:lnTo>
                  <a:lnTo>
                    <a:pt x="21" y="64"/>
                  </a:lnTo>
                  <a:lnTo>
                    <a:pt x="15" y="61"/>
                  </a:lnTo>
                  <a:lnTo>
                    <a:pt x="10" y="56"/>
                  </a:lnTo>
                  <a:lnTo>
                    <a:pt x="6" y="51"/>
                  </a:lnTo>
                  <a:lnTo>
                    <a:pt x="3" y="46"/>
                  </a:lnTo>
                  <a:lnTo>
                    <a:pt x="1" y="40"/>
                  </a:lnTo>
                  <a:lnTo>
                    <a:pt x="0" y="33"/>
                  </a:lnTo>
                  <a:lnTo>
                    <a:pt x="0" y="33"/>
                  </a:lnTo>
                  <a:lnTo>
                    <a:pt x="1" y="26"/>
                  </a:lnTo>
                  <a:lnTo>
                    <a:pt x="3" y="20"/>
                  </a:lnTo>
                  <a:lnTo>
                    <a:pt x="6" y="14"/>
                  </a:lnTo>
                  <a:lnTo>
                    <a:pt x="10" y="10"/>
                  </a:lnTo>
                  <a:lnTo>
                    <a:pt x="15" y="6"/>
                  </a:lnTo>
                  <a:lnTo>
                    <a:pt x="21" y="3"/>
                  </a:lnTo>
                  <a:lnTo>
                    <a:pt x="27" y="1"/>
                  </a:lnTo>
                  <a:lnTo>
                    <a:pt x="33" y="0"/>
                  </a:lnTo>
                  <a:lnTo>
                    <a:pt x="133" y="0"/>
                  </a:lnTo>
                  <a:lnTo>
                    <a:pt x="133" y="0"/>
                  </a:lnTo>
                  <a:lnTo>
                    <a:pt x="139" y="1"/>
                  </a:lnTo>
                  <a:lnTo>
                    <a:pt x="145" y="3"/>
                  </a:lnTo>
                  <a:lnTo>
                    <a:pt x="151" y="6"/>
                  </a:lnTo>
                  <a:lnTo>
                    <a:pt x="156" y="10"/>
                  </a:lnTo>
                  <a:lnTo>
                    <a:pt x="160" y="14"/>
                  </a:lnTo>
                  <a:lnTo>
                    <a:pt x="163" y="20"/>
                  </a:lnTo>
                  <a:lnTo>
                    <a:pt x="165" y="26"/>
                  </a:lnTo>
                  <a:lnTo>
                    <a:pt x="166" y="33"/>
                  </a:lnTo>
                  <a:lnTo>
                    <a:pt x="166" y="33"/>
                  </a:lnTo>
                  <a:lnTo>
                    <a:pt x="165" y="40"/>
                  </a:lnTo>
                  <a:lnTo>
                    <a:pt x="163" y="46"/>
                  </a:lnTo>
                  <a:lnTo>
                    <a:pt x="160" y="51"/>
                  </a:lnTo>
                  <a:lnTo>
                    <a:pt x="156" y="56"/>
                  </a:lnTo>
                  <a:lnTo>
                    <a:pt x="151" y="61"/>
                  </a:lnTo>
                  <a:lnTo>
                    <a:pt x="145" y="64"/>
                  </a:lnTo>
                  <a:lnTo>
                    <a:pt x="139" y="66"/>
                  </a:lnTo>
                  <a:lnTo>
                    <a:pt x="133" y="66"/>
                  </a:lnTo>
                  <a:lnTo>
                    <a:pt x="133"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71" name="Freeform 275">
              <a:extLst>
                <a:ext uri="{FF2B5EF4-FFF2-40B4-BE49-F238E27FC236}">
                  <a16:creationId xmlns:a16="http://schemas.microsoft.com/office/drawing/2014/main" id="{E15C6DBC-EF26-D4AB-8031-27FB699475D6}"/>
                </a:ext>
              </a:extLst>
            </p:cNvPr>
            <p:cNvSpPr>
              <a:spLocks/>
            </p:cNvSpPr>
            <p:nvPr/>
          </p:nvSpPr>
          <p:spPr bwMode="auto">
            <a:xfrm>
              <a:off x="2960688" y="4270376"/>
              <a:ext cx="38100" cy="14288"/>
            </a:xfrm>
            <a:custGeom>
              <a:avLst/>
              <a:gdLst>
                <a:gd name="T0" fmla="*/ 133 w 166"/>
                <a:gd name="T1" fmla="*/ 67 h 67"/>
                <a:gd name="T2" fmla="*/ 33 w 166"/>
                <a:gd name="T3" fmla="*/ 67 h 67"/>
                <a:gd name="T4" fmla="*/ 33 w 166"/>
                <a:gd name="T5" fmla="*/ 67 h 67"/>
                <a:gd name="T6" fmla="*/ 27 w 166"/>
                <a:gd name="T7" fmla="*/ 66 h 67"/>
                <a:gd name="T8" fmla="*/ 21 w 166"/>
                <a:gd name="T9" fmla="*/ 63 h 67"/>
                <a:gd name="T10" fmla="*/ 15 w 166"/>
                <a:gd name="T11" fmla="*/ 61 h 67"/>
                <a:gd name="T12" fmla="*/ 10 w 166"/>
                <a:gd name="T13" fmla="*/ 57 h 67"/>
                <a:gd name="T14" fmla="*/ 6 w 166"/>
                <a:gd name="T15" fmla="*/ 52 h 67"/>
                <a:gd name="T16" fmla="*/ 3 w 166"/>
                <a:gd name="T17" fmla="*/ 46 h 67"/>
                <a:gd name="T18" fmla="*/ 1 w 166"/>
                <a:gd name="T19" fmla="*/ 40 h 67"/>
                <a:gd name="T20" fmla="*/ 0 w 166"/>
                <a:gd name="T21" fmla="*/ 33 h 67"/>
                <a:gd name="T22" fmla="*/ 0 w 166"/>
                <a:gd name="T23" fmla="*/ 33 h 67"/>
                <a:gd name="T24" fmla="*/ 1 w 166"/>
                <a:gd name="T25" fmla="*/ 27 h 67"/>
                <a:gd name="T26" fmla="*/ 3 w 166"/>
                <a:gd name="T27" fmla="*/ 21 h 67"/>
                <a:gd name="T28" fmla="*/ 6 w 166"/>
                <a:gd name="T29" fmla="*/ 15 h 67"/>
                <a:gd name="T30" fmla="*/ 10 w 166"/>
                <a:gd name="T31" fmla="*/ 10 h 67"/>
                <a:gd name="T32" fmla="*/ 15 w 166"/>
                <a:gd name="T33" fmla="*/ 7 h 67"/>
                <a:gd name="T34" fmla="*/ 21 w 166"/>
                <a:gd name="T35" fmla="*/ 3 h 67"/>
                <a:gd name="T36" fmla="*/ 27 w 166"/>
                <a:gd name="T37" fmla="*/ 1 h 67"/>
                <a:gd name="T38" fmla="*/ 33 w 166"/>
                <a:gd name="T39" fmla="*/ 0 h 67"/>
                <a:gd name="T40" fmla="*/ 133 w 166"/>
                <a:gd name="T41" fmla="*/ 0 h 67"/>
                <a:gd name="T42" fmla="*/ 133 w 166"/>
                <a:gd name="T43" fmla="*/ 0 h 67"/>
                <a:gd name="T44" fmla="*/ 139 w 166"/>
                <a:gd name="T45" fmla="*/ 1 h 67"/>
                <a:gd name="T46" fmla="*/ 145 w 166"/>
                <a:gd name="T47" fmla="*/ 3 h 67"/>
                <a:gd name="T48" fmla="*/ 151 w 166"/>
                <a:gd name="T49" fmla="*/ 7 h 67"/>
                <a:gd name="T50" fmla="*/ 156 w 166"/>
                <a:gd name="T51" fmla="*/ 10 h 67"/>
                <a:gd name="T52" fmla="*/ 160 w 166"/>
                <a:gd name="T53" fmla="*/ 15 h 67"/>
                <a:gd name="T54" fmla="*/ 163 w 166"/>
                <a:gd name="T55" fmla="*/ 21 h 67"/>
                <a:gd name="T56" fmla="*/ 165 w 166"/>
                <a:gd name="T57" fmla="*/ 27 h 67"/>
                <a:gd name="T58" fmla="*/ 166 w 166"/>
                <a:gd name="T59" fmla="*/ 33 h 67"/>
                <a:gd name="T60" fmla="*/ 166 w 166"/>
                <a:gd name="T61" fmla="*/ 33 h 67"/>
                <a:gd name="T62" fmla="*/ 165 w 166"/>
                <a:gd name="T63" fmla="*/ 40 h 67"/>
                <a:gd name="T64" fmla="*/ 163 w 166"/>
                <a:gd name="T65" fmla="*/ 46 h 67"/>
                <a:gd name="T66" fmla="*/ 160 w 166"/>
                <a:gd name="T67" fmla="*/ 52 h 67"/>
                <a:gd name="T68" fmla="*/ 156 w 166"/>
                <a:gd name="T69" fmla="*/ 57 h 67"/>
                <a:gd name="T70" fmla="*/ 151 w 166"/>
                <a:gd name="T71" fmla="*/ 61 h 67"/>
                <a:gd name="T72" fmla="*/ 145 w 166"/>
                <a:gd name="T73" fmla="*/ 63 h 67"/>
                <a:gd name="T74" fmla="*/ 139 w 166"/>
                <a:gd name="T75" fmla="*/ 66 h 67"/>
                <a:gd name="T76" fmla="*/ 133 w 166"/>
                <a:gd name="T77" fmla="*/ 67 h 67"/>
                <a:gd name="T78" fmla="*/ 133 w 166"/>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67">
                  <a:moveTo>
                    <a:pt x="133" y="67"/>
                  </a:moveTo>
                  <a:lnTo>
                    <a:pt x="33" y="67"/>
                  </a:lnTo>
                  <a:lnTo>
                    <a:pt x="33" y="67"/>
                  </a:lnTo>
                  <a:lnTo>
                    <a:pt x="27" y="66"/>
                  </a:lnTo>
                  <a:lnTo>
                    <a:pt x="21" y="63"/>
                  </a:lnTo>
                  <a:lnTo>
                    <a:pt x="15" y="61"/>
                  </a:lnTo>
                  <a:lnTo>
                    <a:pt x="10" y="57"/>
                  </a:lnTo>
                  <a:lnTo>
                    <a:pt x="6" y="52"/>
                  </a:lnTo>
                  <a:lnTo>
                    <a:pt x="3" y="46"/>
                  </a:lnTo>
                  <a:lnTo>
                    <a:pt x="1" y="40"/>
                  </a:lnTo>
                  <a:lnTo>
                    <a:pt x="0" y="33"/>
                  </a:lnTo>
                  <a:lnTo>
                    <a:pt x="0" y="33"/>
                  </a:lnTo>
                  <a:lnTo>
                    <a:pt x="1" y="27"/>
                  </a:lnTo>
                  <a:lnTo>
                    <a:pt x="3" y="21"/>
                  </a:lnTo>
                  <a:lnTo>
                    <a:pt x="6" y="15"/>
                  </a:lnTo>
                  <a:lnTo>
                    <a:pt x="10" y="10"/>
                  </a:lnTo>
                  <a:lnTo>
                    <a:pt x="15" y="7"/>
                  </a:lnTo>
                  <a:lnTo>
                    <a:pt x="21" y="3"/>
                  </a:lnTo>
                  <a:lnTo>
                    <a:pt x="27" y="1"/>
                  </a:lnTo>
                  <a:lnTo>
                    <a:pt x="33" y="0"/>
                  </a:lnTo>
                  <a:lnTo>
                    <a:pt x="133" y="0"/>
                  </a:lnTo>
                  <a:lnTo>
                    <a:pt x="133" y="0"/>
                  </a:lnTo>
                  <a:lnTo>
                    <a:pt x="139" y="1"/>
                  </a:lnTo>
                  <a:lnTo>
                    <a:pt x="145" y="3"/>
                  </a:lnTo>
                  <a:lnTo>
                    <a:pt x="151" y="7"/>
                  </a:lnTo>
                  <a:lnTo>
                    <a:pt x="156" y="10"/>
                  </a:lnTo>
                  <a:lnTo>
                    <a:pt x="160" y="15"/>
                  </a:lnTo>
                  <a:lnTo>
                    <a:pt x="163" y="21"/>
                  </a:lnTo>
                  <a:lnTo>
                    <a:pt x="165" y="27"/>
                  </a:lnTo>
                  <a:lnTo>
                    <a:pt x="166" y="33"/>
                  </a:lnTo>
                  <a:lnTo>
                    <a:pt x="166" y="33"/>
                  </a:lnTo>
                  <a:lnTo>
                    <a:pt x="165" y="40"/>
                  </a:lnTo>
                  <a:lnTo>
                    <a:pt x="163" y="46"/>
                  </a:lnTo>
                  <a:lnTo>
                    <a:pt x="160" y="52"/>
                  </a:lnTo>
                  <a:lnTo>
                    <a:pt x="156" y="57"/>
                  </a:lnTo>
                  <a:lnTo>
                    <a:pt x="151" y="61"/>
                  </a:lnTo>
                  <a:lnTo>
                    <a:pt x="145" y="63"/>
                  </a:lnTo>
                  <a:lnTo>
                    <a:pt x="139" y="66"/>
                  </a:lnTo>
                  <a:lnTo>
                    <a:pt x="133" y="67"/>
                  </a:lnTo>
                  <a:lnTo>
                    <a:pt x="133" y="67"/>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172" name="Freeform 276">
              <a:extLst>
                <a:ext uri="{FF2B5EF4-FFF2-40B4-BE49-F238E27FC236}">
                  <a16:creationId xmlns:a16="http://schemas.microsoft.com/office/drawing/2014/main" id="{11C255D1-573F-B329-02B0-AE89A83B8BE3}"/>
                </a:ext>
              </a:extLst>
            </p:cNvPr>
            <p:cNvSpPr>
              <a:spLocks noEditPoints="1"/>
            </p:cNvSpPr>
            <p:nvPr/>
          </p:nvSpPr>
          <p:spPr bwMode="auto">
            <a:xfrm>
              <a:off x="2676524" y="4044952"/>
              <a:ext cx="360362" cy="284163"/>
            </a:xfrm>
            <a:custGeom>
              <a:avLst/>
              <a:gdLst>
                <a:gd name="T0" fmla="*/ 33 w 1587"/>
                <a:gd name="T1" fmla="*/ 1256 h 1256"/>
                <a:gd name="T2" fmla="*/ 26 w 1587"/>
                <a:gd name="T3" fmla="*/ 1255 h 1256"/>
                <a:gd name="T4" fmla="*/ 14 w 1587"/>
                <a:gd name="T5" fmla="*/ 1250 h 1256"/>
                <a:gd name="T6" fmla="*/ 5 w 1587"/>
                <a:gd name="T7" fmla="*/ 1242 h 1256"/>
                <a:gd name="T8" fmla="*/ 0 w 1587"/>
                <a:gd name="T9" fmla="*/ 1229 h 1256"/>
                <a:gd name="T10" fmla="*/ 0 w 1587"/>
                <a:gd name="T11" fmla="*/ 708 h 1256"/>
                <a:gd name="T12" fmla="*/ 95 w 1587"/>
                <a:gd name="T13" fmla="*/ 28 h 1256"/>
                <a:gd name="T14" fmla="*/ 99 w 1587"/>
                <a:gd name="T15" fmla="*/ 16 h 1256"/>
                <a:gd name="T16" fmla="*/ 107 w 1587"/>
                <a:gd name="T17" fmla="*/ 7 h 1256"/>
                <a:gd name="T18" fmla="*/ 116 w 1587"/>
                <a:gd name="T19" fmla="*/ 2 h 1256"/>
                <a:gd name="T20" fmla="*/ 128 w 1587"/>
                <a:gd name="T21" fmla="*/ 0 h 1256"/>
                <a:gd name="T22" fmla="*/ 287 w 1587"/>
                <a:gd name="T23" fmla="*/ 0 h 1256"/>
                <a:gd name="T24" fmla="*/ 298 w 1587"/>
                <a:gd name="T25" fmla="*/ 1 h 1256"/>
                <a:gd name="T26" fmla="*/ 307 w 1587"/>
                <a:gd name="T27" fmla="*/ 7 h 1256"/>
                <a:gd name="T28" fmla="*/ 315 w 1587"/>
                <a:gd name="T29" fmla="*/ 15 h 1256"/>
                <a:gd name="T30" fmla="*/ 319 w 1587"/>
                <a:gd name="T31" fmla="*/ 26 h 1256"/>
                <a:gd name="T32" fmla="*/ 742 w 1587"/>
                <a:gd name="T33" fmla="*/ 390 h 1256"/>
                <a:gd name="T34" fmla="*/ 750 w 1587"/>
                <a:gd name="T35" fmla="*/ 386 h 1256"/>
                <a:gd name="T36" fmla="*/ 768 w 1587"/>
                <a:gd name="T37" fmla="*/ 385 h 1256"/>
                <a:gd name="T38" fmla="*/ 776 w 1587"/>
                <a:gd name="T39" fmla="*/ 388 h 1256"/>
                <a:gd name="T40" fmla="*/ 789 w 1587"/>
                <a:gd name="T41" fmla="*/ 400 h 1256"/>
                <a:gd name="T42" fmla="*/ 794 w 1587"/>
                <a:gd name="T43" fmla="*/ 417 h 1256"/>
                <a:gd name="T44" fmla="*/ 1142 w 1587"/>
                <a:gd name="T45" fmla="*/ 390 h 1256"/>
                <a:gd name="T46" fmla="*/ 1150 w 1587"/>
                <a:gd name="T47" fmla="*/ 387 h 1256"/>
                <a:gd name="T48" fmla="*/ 1167 w 1587"/>
                <a:gd name="T49" fmla="*/ 387 h 1256"/>
                <a:gd name="T50" fmla="*/ 1175 w 1587"/>
                <a:gd name="T51" fmla="*/ 390 h 1256"/>
                <a:gd name="T52" fmla="*/ 1187 w 1587"/>
                <a:gd name="T53" fmla="*/ 402 h 1256"/>
                <a:gd name="T54" fmla="*/ 1191 w 1587"/>
                <a:gd name="T55" fmla="*/ 419 h 1256"/>
                <a:gd name="T56" fmla="*/ 1538 w 1587"/>
                <a:gd name="T57" fmla="*/ 389 h 1256"/>
                <a:gd name="T58" fmla="*/ 1545 w 1587"/>
                <a:gd name="T59" fmla="*/ 385 h 1256"/>
                <a:gd name="T60" fmla="*/ 1563 w 1587"/>
                <a:gd name="T61" fmla="*/ 385 h 1256"/>
                <a:gd name="T62" fmla="*/ 1571 w 1587"/>
                <a:gd name="T63" fmla="*/ 389 h 1256"/>
                <a:gd name="T64" fmla="*/ 1582 w 1587"/>
                <a:gd name="T65" fmla="*/ 400 h 1256"/>
                <a:gd name="T66" fmla="*/ 1587 w 1587"/>
                <a:gd name="T67" fmla="*/ 417 h 1256"/>
                <a:gd name="T68" fmla="*/ 1587 w 1587"/>
                <a:gd name="T69" fmla="*/ 1223 h 1256"/>
                <a:gd name="T70" fmla="*/ 1584 w 1587"/>
                <a:gd name="T71" fmla="*/ 1236 h 1256"/>
                <a:gd name="T72" fmla="*/ 1577 w 1587"/>
                <a:gd name="T73" fmla="*/ 1246 h 1256"/>
                <a:gd name="T74" fmla="*/ 1567 w 1587"/>
                <a:gd name="T75" fmla="*/ 1253 h 1256"/>
                <a:gd name="T76" fmla="*/ 1554 w 1587"/>
                <a:gd name="T77" fmla="*/ 1256 h 1256"/>
                <a:gd name="T78" fmla="*/ 66 w 1587"/>
                <a:gd name="T79" fmla="*/ 1190 h 1256"/>
                <a:gd name="T80" fmla="*/ 1521 w 1587"/>
                <a:gd name="T81" fmla="*/ 475 h 1256"/>
                <a:gd name="T82" fmla="*/ 1175 w 1587"/>
                <a:gd name="T83" fmla="*/ 674 h 1256"/>
                <a:gd name="T84" fmla="*/ 1158 w 1587"/>
                <a:gd name="T85" fmla="*/ 678 h 1256"/>
                <a:gd name="T86" fmla="*/ 1141 w 1587"/>
                <a:gd name="T87" fmla="*/ 672 h 1256"/>
                <a:gd name="T88" fmla="*/ 1135 w 1587"/>
                <a:gd name="T89" fmla="*/ 667 h 1256"/>
                <a:gd name="T90" fmla="*/ 1126 w 1587"/>
                <a:gd name="T91" fmla="*/ 653 h 1256"/>
                <a:gd name="T92" fmla="*/ 1125 w 1587"/>
                <a:gd name="T93" fmla="*/ 475 h 1256"/>
                <a:gd name="T94" fmla="*/ 776 w 1587"/>
                <a:gd name="T95" fmla="*/ 671 h 1256"/>
                <a:gd name="T96" fmla="*/ 760 w 1587"/>
                <a:gd name="T97" fmla="*/ 676 h 1256"/>
                <a:gd name="T98" fmla="*/ 744 w 1587"/>
                <a:gd name="T99" fmla="*/ 671 h 1256"/>
                <a:gd name="T100" fmla="*/ 737 w 1587"/>
                <a:gd name="T101" fmla="*/ 666 h 1256"/>
                <a:gd name="T102" fmla="*/ 729 w 1587"/>
                <a:gd name="T103" fmla="*/ 652 h 1256"/>
                <a:gd name="T104" fmla="*/ 728 w 1587"/>
                <a:gd name="T105" fmla="*/ 478 h 1256"/>
                <a:gd name="T106" fmla="*/ 432 w 1587"/>
                <a:gd name="T107" fmla="*/ 670 h 1256"/>
                <a:gd name="T108" fmla="*/ 416 w 1587"/>
                <a:gd name="T109" fmla="*/ 676 h 1256"/>
                <a:gd name="T110" fmla="*/ 400 w 1587"/>
                <a:gd name="T111" fmla="*/ 674 h 1256"/>
                <a:gd name="T112" fmla="*/ 393 w 1587"/>
                <a:gd name="T113" fmla="*/ 669 h 1256"/>
                <a:gd name="T114" fmla="*/ 383 w 1587"/>
                <a:gd name="T115" fmla="*/ 657 h 1256"/>
                <a:gd name="T116" fmla="*/ 260 w 1587"/>
                <a:gd name="T117" fmla="*/ 65 h 1256"/>
                <a:gd name="T118" fmla="*/ 65 w 1587"/>
                <a:gd name="T119" fmla="*/ 71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87" h="1256">
                  <a:moveTo>
                    <a:pt x="1554" y="1256"/>
                  </a:moveTo>
                  <a:lnTo>
                    <a:pt x="33" y="1256"/>
                  </a:lnTo>
                  <a:lnTo>
                    <a:pt x="33" y="1256"/>
                  </a:lnTo>
                  <a:lnTo>
                    <a:pt x="26" y="1255"/>
                  </a:lnTo>
                  <a:lnTo>
                    <a:pt x="20" y="1253"/>
                  </a:lnTo>
                  <a:lnTo>
                    <a:pt x="14" y="1250"/>
                  </a:lnTo>
                  <a:lnTo>
                    <a:pt x="9" y="1246"/>
                  </a:lnTo>
                  <a:lnTo>
                    <a:pt x="5" y="1242"/>
                  </a:lnTo>
                  <a:lnTo>
                    <a:pt x="2" y="1236"/>
                  </a:lnTo>
                  <a:lnTo>
                    <a:pt x="0" y="1229"/>
                  </a:lnTo>
                  <a:lnTo>
                    <a:pt x="0" y="1223"/>
                  </a:lnTo>
                  <a:lnTo>
                    <a:pt x="0" y="708"/>
                  </a:lnTo>
                  <a:lnTo>
                    <a:pt x="95" y="28"/>
                  </a:lnTo>
                  <a:lnTo>
                    <a:pt x="95" y="28"/>
                  </a:lnTo>
                  <a:lnTo>
                    <a:pt x="96" y="21"/>
                  </a:lnTo>
                  <a:lnTo>
                    <a:pt x="99" y="16"/>
                  </a:lnTo>
                  <a:lnTo>
                    <a:pt x="102" y="11"/>
                  </a:lnTo>
                  <a:lnTo>
                    <a:pt x="107" y="7"/>
                  </a:lnTo>
                  <a:lnTo>
                    <a:pt x="111" y="4"/>
                  </a:lnTo>
                  <a:lnTo>
                    <a:pt x="116" y="2"/>
                  </a:lnTo>
                  <a:lnTo>
                    <a:pt x="122" y="0"/>
                  </a:lnTo>
                  <a:lnTo>
                    <a:pt x="128" y="0"/>
                  </a:lnTo>
                  <a:lnTo>
                    <a:pt x="287" y="0"/>
                  </a:lnTo>
                  <a:lnTo>
                    <a:pt x="287" y="0"/>
                  </a:lnTo>
                  <a:lnTo>
                    <a:pt x="292" y="0"/>
                  </a:lnTo>
                  <a:lnTo>
                    <a:pt x="298" y="1"/>
                  </a:lnTo>
                  <a:lnTo>
                    <a:pt x="302" y="4"/>
                  </a:lnTo>
                  <a:lnTo>
                    <a:pt x="307" y="7"/>
                  </a:lnTo>
                  <a:lnTo>
                    <a:pt x="311" y="10"/>
                  </a:lnTo>
                  <a:lnTo>
                    <a:pt x="315" y="15"/>
                  </a:lnTo>
                  <a:lnTo>
                    <a:pt x="317" y="20"/>
                  </a:lnTo>
                  <a:lnTo>
                    <a:pt x="319" y="26"/>
                  </a:lnTo>
                  <a:lnTo>
                    <a:pt x="436" y="589"/>
                  </a:lnTo>
                  <a:lnTo>
                    <a:pt x="742" y="390"/>
                  </a:lnTo>
                  <a:lnTo>
                    <a:pt x="742" y="390"/>
                  </a:lnTo>
                  <a:lnTo>
                    <a:pt x="750" y="386"/>
                  </a:lnTo>
                  <a:lnTo>
                    <a:pt x="759" y="384"/>
                  </a:lnTo>
                  <a:lnTo>
                    <a:pt x="768" y="385"/>
                  </a:lnTo>
                  <a:lnTo>
                    <a:pt x="776" y="388"/>
                  </a:lnTo>
                  <a:lnTo>
                    <a:pt x="776" y="388"/>
                  </a:lnTo>
                  <a:lnTo>
                    <a:pt x="783" y="393"/>
                  </a:lnTo>
                  <a:lnTo>
                    <a:pt x="789" y="400"/>
                  </a:lnTo>
                  <a:lnTo>
                    <a:pt x="793" y="409"/>
                  </a:lnTo>
                  <a:lnTo>
                    <a:pt x="794" y="417"/>
                  </a:lnTo>
                  <a:lnTo>
                    <a:pt x="794" y="587"/>
                  </a:lnTo>
                  <a:lnTo>
                    <a:pt x="1142" y="390"/>
                  </a:lnTo>
                  <a:lnTo>
                    <a:pt x="1142" y="390"/>
                  </a:lnTo>
                  <a:lnTo>
                    <a:pt x="1150" y="387"/>
                  </a:lnTo>
                  <a:lnTo>
                    <a:pt x="1159" y="386"/>
                  </a:lnTo>
                  <a:lnTo>
                    <a:pt x="1167" y="387"/>
                  </a:lnTo>
                  <a:lnTo>
                    <a:pt x="1175" y="390"/>
                  </a:lnTo>
                  <a:lnTo>
                    <a:pt x="1175" y="390"/>
                  </a:lnTo>
                  <a:lnTo>
                    <a:pt x="1182" y="395"/>
                  </a:lnTo>
                  <a:lnTo>
                    <a:pt x="1187" y="402"/>
                  </a:lnTo>
                  <a:lnTo>
                    <a:pt x="1190" y="411"/>
                  </a:lnTo>
                  <a:lnTo>
                    <a:pt x="1191" y="419"/>
                  </a:lnTo>
                  <a:lnTo>
                    <a:pt x="1191" y="588"/>
                  </a:lnTo>
                  <a:lnTo>
                    <a:pt x="1538" y="389"/>
                  </a:lnTo>
                  <a:lnTo>
                    <a:pt x="1538" y="389"/>
                  </a:lnTo>
                  <a:lnTo>
                    <a:pt x="1545" y="385"/>
                  </a:lnTo>
                  <a:lnTo>
                    <a:pt x="1554" y="384"/>
                  </a:lnTo>
                  <a:lnTo>
                    <a:pt x="1563" y="385"/>
                  </a:lnTo>
                  <a:lnTo>
                    <a:pt x="1571" y="389"/>
                  </a:lnTo>
                  <a:lnTo>
                    <a:pt x="1571" y="389"/>
                  </a:lnTo>
                  <a:lnTo>
                    <a:pt x="1577" y="394"/>
                  </a:lnTo>
                  <a:lnTo>
                    <a:pt x="1582" y="400"/>
                  </a:lnTo>
                  <a:lnTo>
                    <a:pt x="1585" y="409"/>
                  </a:lnTo>
                  <a:lnTo>
                    <a:pt x="1587" y="417"/>
                  </a:lnTo>
                  <a:lnTo>
                    <a:pt x="1587" y="1223"/>
                  </a:lnTo>
                  <a:lnTo>
                    <a:pt x="1587" y="1223"/>
                  </a:lnTo>
                  <a:lnTo>
                    <a:pt x="1586" y="1229"/>
                  </a:lnTo>
                  <a:lnTo>
                    <a:pt x="1584" y="1236"/>
                  </a:lnTo>
                  <a:lnTo>
                    <a:pt x="1581" y="1242"/>
                  </a:lnTo>
                  <a:lnTo>
                    <a:pt x="1577" y="1246"/>
                  </a:lnTo>
                  <a:lnTo>
                    <a:pt x="1572" y="1250"/>
                  </a:lnTo>
                  <a:lnTo>
                    <a:pt x="1567" y="1253"/>
                  </a:lnTo>
                  <a:lnTo>
                    <a:pt x="1561" y="1255"/>
                  </a:lnTo>
                  <a:lnTo>
                    <a:pt x="1554" y="1256"/>
                  </a:lnTo>
                  <a:lnTo>
                    <a:pt x="1554" y="1256"/>
                  </a:lnTo>
                  <a:close/>
                  <a:moveTo>
                    <a:pt x="66" y="1190"/>
                  </a:moveTo>
                  <a:lnTo>
                    <a:pt x="1521" y="1190"/>
                  </a:lnTo>
                  <a:lnTo>
                    <a:pt x="1521" y="475"/>
                  </a:lnTo>
                  <a:lnTo>
                    <a:pt x="1175" y="674"/>
                  </a:lnTo>
                  <a:lnTo>
                    <a:pt x="1175" y="674"/>
                  </a:lnTo>
                  <a:lnTo>
                    <a:pt x="1166" y="677"/>
                  </a:lnTo>
                  <a:lnTo>
                    <a:pt x="1158" y="678"/>
                  </a:lnTo>
                  <a:lnTo>
                    <a:pt x="1150" y="677"/>
                  </a:lnTo>
                  <a:lnTo>
                    <a:pt x="1141" y="672"/>
                  </a:lnTo>
                  <a:lnTo>
                    <a:pt x="1141" y="672"/>
                  </a:lnTo>
                  <a:lnTo>
                    <a:pt x="1135" y="667"/>
                  </a:lnTo>
                  <a:lnTo>
                    <a:pt x="1130" y="661"/>
                  </a:lnTo>
                  <a:lnTo>
                    <a:pt x="1126" y="653"/>
                  </a:lnTo>
                  <a:lnTo>
                    <a:pt x="1125" y="645"/>
                  </a:lnTo>
                  <a:lnTo>
                    <a:pt x="1125" y="475"/>
                  </a:lnTo>
                  <a:lnTo>
                    <a:pt x="776" y="671"/>
                  </a:lnTo>
                  <a:lnTo>
                    <a:pt x="776" y="671"/>
                  </a:lnTo>
                  <a:lnTo>
                    <a:pt x="769" y="675"/>
                  </a:lnTo>
                  <a:lnTo>
                    <a:pt x="760" y="676"/>
                  </a:lnTo>
                  <a:lnTo>
                    <a:pt x="751" y="675"/>
                  </a:lnTo>
                  <a:lnTo>
                    <a:pt x="744" y="671"/>
                  </a:lnTo>
                  <a:lnTo>
                    <a:pt x="744" y="671"/>
                  </a:lnTo>
                  <a:lnTo>
                    <a:pt x="737" y="666"/>
                  </a:lnTo>
                  <a:lnTo>
                    <a:pt x="732" y="659"/>
                  </a:lnTo>
                  <a:lnTo>
                    <a:pt x="729" y="652"/>
                  </a:lnTo>
                  <a:lnTo>
                    <a:pt x="728" y="642"/>
                  </a:lnTo>
                  <a:lnTo>
                    <a:pt x="728" y="478"/>
                  </a:lnTo>
                  <a:lnTo>
                    <a:pt x="432" y="670"/>
                  </a:lnTo>
                  <a:lnTo>
                    <a:pt x="432" y="670"/>
                  </a:lnTo>
                  <a:lnTo>
                    <a:pt x="424" y="674"/>
                  </a:lnTo>
                  <a:lnTo>
                    <a:pt x="416" y="676"/>
                  </a:lnTo>
                  <a:lnTo>
                    <a:pt x="408" y="676"/>
                  </a:lnTo>
                  <a:lnTo>
                    <a:pt x="400" y="674"/>
                  </a:lnTo>
                  <a:lnTo>
                    <a:pt x="400" y="674"/>
                  </a:lnTo>
                  <a:lnTo>
                    <a:pt x="393" y="669"/>
                  </a:lnTo>
                  <a:lnTo>
                    <a:pt x="388" y="664"/>
                  </a:lnTo>
                  <a:lnTo>
                    <a:pt x="383" y="657"/>
                  </a:lnTo>
                  <a:lnTo>
                    <a:pt x="381" y="650"/>
                  </a:lnTo>
                  <a:lnTo>
                    <a:pt x="260" y="65"/>
                  </a:lnTo>
                  <a:lnTo>
                    <a:pt x="156" y="65"/>
                  </a:lnTo>
                  <a:lnTo>
                    <a:pt x="65" y="712"/>
                  </a:lnTo>
                  <a:lnTo>
                    <a:pt x="66" y="11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sp>
        <p:nvSpPr>
          <p:cNvPr id="173" name="TextBox 172">
            <a:extLst>
              <a:ext uri="{FF2B5EF4-FFF2-40B4-BE49-F238E27FC236}">
                <a16:creationId xmlns:a16="http://schemas.microsoft.com/office/drawing/2014/main" id="{53928DF2-465F-E372-CFA5-A574547C091A}"/>
              </a:ext>
            </a:extLst>
          </p:cNvPr>
          <p:cNvSpPr txBox="1"/>
          <p:nvPr/>
        </p:nvSpPr>
        <p:spPr>
          <a:xfrm>
            <a:off x="4321606" y="2028898"/>
            <a:ext cx="1085679" cy="507831"/>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18E89"/>
                </a:solidFill>
                <a:effectLst/>
                <a:uLnTx/>
                <a:uFillTx/>
                <a:latin typeface="Proxima Nova Rg"/>
                <a:ea typeface="+mn-ea"/>
                <a:cs typeface="+mn-cs"/>
              </a:rPr>
              <a:t>Utilities/ Demand Response</a:t>
            </a:r>
          </a:p>
        </p:txBody>
      </p:sp>
      <p:grpSp>
        <p:nvGrpSpPr>
          <p:cNvPr id="174" name="Group 173">
            <a:extLst>
              <a:ext uri="{FF2B5EF4-FFF2-40B4-BE49-F238E27FC236}">
                <a16:creationId xmlns:a16="http://schemas.microsoft.com/office/drawing/2014/main" id="{707B1B85-D4EC-0433-2123-15FA94CD374B}"/>
              </a:ext>
            </a:extLst>
          </p:cNvPr>
          <p:cNvGrpSpPr/>
          <p:nvPr/>
        </p:nvGrpSpPr>
        <p:grpSpPr>
          <a:xfrm>
            <a:off x="1507013" y="2076918"/>
            <a:ext cx="372701" cy="382617"/>
            <a:chOff x="714193" y="2903790"/>
            <a:chExt cx="433351" cy="395998"/>
          </a:xfrm>
        </p:grpSpPr>
        <p:sp>
          <p:nvSpPr>
            <p:cNvPr id="175" name="Freeform: Shape 30">
              <a:extLst>
                <a:ext uri="{FF2B5EF4-FFF2-40B4-BE49-F238E27FC236}">
                  <a16:creationId xmlns:a16="http://schemas.microsoft.com/office/drawing/2014/main" id="{2DDF5865-4676-C70F-FD16-7C9A6419F8AE}"/>
                </a:ext>
              </a:extLst>
            </p:cNvPr>
            <p:cNvSpPr/>
            <p:nvPr/>
          </p:nvSpPr>
          <p:spPr>
            <a:xfrm>
              <a:off x="748599" y="2956578"/>
              <a:ext cx="330021" cy="250812"/>
            </a:xfrm>
            <a:custGeom>
              <a:avLst/>
              <a:gdLst>
                <a:gd name="connsiteX0" fmla="*/ 269480 w 330021"/>
                <a:gd name="connsiteY0" fmla="*/ 53829 h 250812"/>
                <a:gd name="connsiteX1" fmla="*/ 192601 w 330021"/>
                <a:gd name="connsiteY1" fmla="*/ 1130 h 250812"/>
                <a:gd name="connsiteX2" fmla="*/ 165015 w 330021"/>
                <a:gd name="connsiteY2" fmla="*/ 13292 h 250812"/>
                <a:gd name="connsiteX3" fmla="*/ 72712 w 330021"/>
                <a:gd name="connsiteY3" fmla="*/ 26244 h 250812"/>
                <a:gd name="connsiteX4" fmla="*/ 60550 w 330021"/>
                <a:gd name="connsiteY4" fmla="*/ 53829 h 250812"/>
                <a:gd name="connsiteX5" fmla="*/ 1014 w 330021"/>
                <a:gd name="connsiteY5" fmla="*/ 137408 h 250812"/>
                <a:gd name="connsiteX6" fmla="*/ 26415 w 330021"/>
                <a:gd name="connsiteY6" fmla="*/ 181374 h 250812"/>
                <a:gd name="connsiteX7" fmla="*/ 26415 w 330021"/>
                <a:gd name="connsiteY7" fmla="*/ 204613 h 250812"/>
                <a:gd name="connsiteX8" fmla="*/ 33015 w 330021"/>
                <a:gd name="connsiteY8" fmla="*/ 211213 h 250812"/>
                <a:gd name="connsiteX9" fmla="*/ 39615 w 330021"/>
                <a:gd name="connsiteY9" fmla="*/ 204613 h 250812"/>
                <a:gd name="connsiteX10" fmla="*/ 39615 w 330021"/>
                <a:gd name="connsiteY10" fmla="*/ 190000 h 250812"/>
                <a:gd name="connsiteX11" fmla="*/ 94884 w 330021"/>
                <a:gd name="connsiteY11" fmla="*/ 194501 h 250812"/>
                <a:gd name="connsiteX12" fmla="*/ 158415 w 330021"/>
                <a:gd name="connsiteY12" fmla="*/ 230617 h 250812"/>
                <a:gd name="connsiteX13" fmla="*/ 158415 w 330021"/>
                <a:gd name="connsiteY13" fmla="*/ 244213 h 250812"/>
                <a:gd name="connsiteX14" fmla="*/ 165015 w 330021"/>
                <a:gd name="connsiteY14" fmla="*/ 250813 h 250812"/>
                <a:gd name="connsiteX15" fmla="*/ 171615 w 330021"/>
                <a:gd name="connsiteY15" fmla="*/ 244213 h 250812"/>
                <a:gd name="connsiteX16" fmla="*/ 171615 w 330021"/>
                <a:gd name="connsiteY16" fmla="*/ 230617 h 250812"/>
                <a:gd name="connsiteX17" fmla="*/ 235147 w 330021"/>
                <a:gd name="connsiteY17" fmla="*/ 194501 h 250812"/>
                <a:gd name="connsiteX18" fmla="*/ 290415 w 330021"/>
                <a:gd name="connsiteY18" fmla="*/ 190000 h 250812"/>
                <a:gd name="connsiteX19" fmla="*/ 290415 w 330021"/>
                <a:gd name="connsiteY19" fmla="*/ 204613 h 250812"/>
                <a:gd name="connsiteX20" fmla="*/ 297015 w 330021"/>
                <a:gd name="connsiteY20" fmla="*/ 211213 h 250812"/>
                <a:gd name="connsiteX21" fmla="*/ 303615 w 330021"/>
                <a:gd name="connsiteY21" fmla="*/ 204613 h 250812"/>
                <a:gd name="connsiteX22" fmla="*/ 303615 w 330021"/>
                <a:gd name="connsiteY22" fmla="*/ 181374 h 250812"/>
                <a:gd name="connsiteX23" fmla="*/ 313446 w 330021"/>
                <a:gd name="connsiteY23" fmla="*/ 79230 h 250812"/>
                <a:gd name="connsiteX24" fmla="*/ 269480 w 330021"/>
                <a:gd name="connsiteY24" fmla="*/ 53829 h 250812"/>
                <a:gd name="connsiteX25" fmla="*/ 257415 w 330021"/>
                <a:gd name="connsiteY25" fmla="*/ 184813 h 250812"/>
                <a:gd name="connsiteX26" fmla="*/ 234975 w 330021"/>
                <a:gd name="connsiteY26" fmla="*/ 180397 h 250812"/>
                <a:gd name="connsiteX27" fmla="*/ 226851 w 330021"/>
                <a:gd name="connsiteY27" fmla="*/ 183037 h 250812"/>
                <a:gd name="connsiteX28" fmla="*/ 127307 w 330021"/>
                <a:gd name="connsiteY28" fmla="*/ 207217 h 250812"/>
                <a:gd name="connsiteX29" fmla="*/ 103127 w 330021"/>
                <a:gd name="connsiteY29" fmla="*/ 183037 h 250812"/>
                <a:gd name="connsiteX30" fmla="*/ 95002 w 330021"/>
                <a:gd name="connsiteY30" fmla="*/ 180397 h 250812"/>
                <a:gd name="connsiteX31" fmla="*/ 17504 w 330021"/>
                <a:gd name="connsiteY31" fmla="*/ 147982 h 250812"/>
                <a:gd name="connsiteX32" fmla="*/ 49920 w 330021"/>
                <a:gd name="connsiteY32" fmla="*/ 70483 h 250812"/>
                <a:gd name="connsiteX33" fmla="*/ 66952 w 330021"/>
                <a:gd name="connsiteY33" fmla="*/ 66296 h 250812"/>
                <a:gd name="connsiteX34" fmla="*/ 72892 w 330021"/>
                <a:gd name="connsiteY34" fmla="*/ 60416 h 250812"/>
                <a:gd name="connsiteX35" fmla="*/ 130839 w 330021"/>
                <a:gd name="connsiteY35" fmla="*/ 13514 h 250812"/>
                <a:gd name="connsiteX36" fmla="*/ 160580 w 330021"/>
                <a:gd name="connsiteY36" fmla="*/ 26756 h 250812"/>
                <a:gd name="connsiteX37" fmla="*/ 169398 w 330021"/>
                <a:gd name="connsiteY37" fmla="*/ 26756 h 250812"/>
                <a:gd name="connsiteX38" fmla="*/ 243844 w 330021"/>
                <a:gd name="connsiteY38" fmla="*/ 30675 h 250812"/>
                <a:gd name="connsiteX39" fmla="*/ 257085 w 330021"/>
                <a:gd name="connsiteY39" fmla="*/ 60416 h 250812"/>
                <a:gd name="connsiteX40" fmla="*/ 263025 w 330021"/>
                <a:gd name="connsiteY40" fmla="*/ 66296 h 250812"/>
                <a:gd name="connsiteX41" fmla="*/ 316345 w 330021"/>
                <a:gd name="connsiteY41" fmla="*/ 131209 h 250812"/>
                <a:gd name="connsiteX42" fmla="*/ 257415 w 330021"/>
                <a:gd name="connsiteY42" fmla="*/ 184813 h 250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30021" h="250812">
                  <a:moveTo>
                    <a:pt x="269480" y="53829"/>
                  </a:moveTo>
                  <a:cubicBezTo>
                    <a:pt x="262803" y="18047"/>
                    <a:pt x="228383" y="-5547"/>
                    <a:pt x="192601" y="1130"/>
                  </a:cubicBezTo>
                  <a:cubicBezTo>
                    <a:pt x="182589" y="2998"/>
                    <a:pt x="173147" y="7161"/>
                    <a:pt x="165015" y="13292"/>
                  </a:cubicBezTo>
                  <a:cubicBezTo>
                    <a:pt x="135950" y="-8620"/>
                    <a:pt x="94624" y="-2822"/>
                    <a:pt x="72712" y="26244"/>
                  </a:cubicBezTo>
                  <a:cubicBezTo>
                    <a:pt x="66582" y="34376"/>
                    <a:pt x="62419" y="43818"/>
                    <a:pt x="60550" y="53829"/>
                  </a:cubicBezTo>
                  <a:cubicBezTo>
                    <a:pt x="21030" y="60468"/>
                    <a:pt x="-5625" y="97888"/>
                    <a:pt x="1014" y="137408"/>
                  </a:cubicBezTo>
                  <a:cubicBezTo>
                    <a:pt x="3910" y="154644"/>
                    <a:pt x="12929" y="170256"/>
                    <a:pt x="26415" y="181374"/>
                  </a:cubicBezTo>
                  <a:lnTo>
                    <a:pt x="26415" y="204613"/>
                  </a:lnTo>
                  <a:cubicBezTo>
                    <a:pt x="26415" y="208258"/>
                    <a:pt x="29370" y="211213"/>
                    <a:pt x="33015" y="211213"/>
                  </a:cubicBezTo>
                  <a:cubicBezTo>
                    <a:pt x="36660" y="211213"/>
                    <a:pt x="39615" y="208258"/>
                    <a:pt x="39615" y="204613"/>
                  </a:cubicBezTo>
                  <a:lnTo>
                    <a:pt x="39615" y="190000"/>
                  </a:lnTo>
                  <a:cubicBezTo>
                    <a:pt x="56702" y="198805"/>
                    <a:pt x="76597" y="200426"/>
                    <a:pt x="94884" y="194501"/>
                  </a:cubicBezTo>
                  <a:cubicBezTo>
                    <a:pt x="109539" y="215495"/>
                    <a:pt x="132879" y="228763"/>
                    <a:pt x="158415" y="230617"/>
                  </a:cubicBezTo>
                  <a:lnTo>
                    <a:pt x="158415" y="244213"/>
                  </a:lnTo>
                  <a:cubicBezTo>
                    <a:pt x="158415" y="247858"/>
                    <a:pt x="161370" y="250813"/>
                    <a:pt x="165015" y="250813"/>
                  </a:cubicBezTo>
                  <a:cubicBezTo>
                    <a:pt x="168660" y="250813"/>
                    <a:pt x="171615" y="247858"/>
                    <a:pt x="171615" y="244213"/>
                  </a:cubicBezTo>
                  <a:lnTo>
                    <a:pt x="171615" y="230617"/>
                  </a:lnTo>
                  <a:cubicBezTo>
                    <a:pt x="197151" y="228763"/>
                    <a:pt x="220492" y="215495"/>
                    <a:pt x="235147" y="194501"/>
                  </a:cubicBezTo>
                  <a:cubicBezTo>
                    <a:pt x="253434" y="200426"/>
                    <a:pt x="273329" y="198805"/>
                    <a:pt x="290415" y="190000"/>
                  </a:cubicBezTo>
                  <a:lnTo>
                    <a:pt x="290415" y="204613"/>
                  </a:lnTo>
                  <a:cubicBezTo>
                    <a:pt x="290415" y="208258"/>
                    <a:pt x="293370" y="211213"/>
                    <a:pt x="297015" y="211213"/>
                  </a:cubicBezTo>
                  <a:cubicBezTo>
                    <a:pt x="300660" y="211213"/>
                    <a:pt x="303615" y="208258"/>
                    <a:pt x="303615" y="204613"/>
                  </a:cubicBezTo>
                  <a:lnTo>
                    <a:pt x="303615" y="181374"/>
                  </a:lnTo>
                  <a:cubicBezTo>
                    <a:pt x="334536" y="155882"/>
                    <a:pt x="338938" y="110151"/>
                    <a:pt x="313446" y="79230"/>
                  </a:cubicBezTo>
                  <a:cubicBezTo>
                    <a:pt x="302328" y="65744"/>
                    <a:pt x="286716" y="56724"/>
                    <a:pt x="269480" y="53829"/>
                  </a:cubicBezTo>
                  <a:close/>
                  <a:moveTo>
                    <a:pt x="257415" y="184813"/>
                  </a:moveTo>
                  <a:cubicBezTo>
                    <a:pt x="249718" y="184821"/>
                    <a:pt x="242095" y="183322"/>
                    <a:pt x="234975" y="180397"/>
                  </a:cubicBezTo>
                  <a:cubicBezTo>
                    <a:pt x="231986" y="179170"/>
                    <a:pt x="228548" y="180287"/>
                    <a:pt x="226851" y="183037"/>
                  </a:cubicBezTo>
                  <a:cubicBezTo>
                    <a:pt x="206040" y="217203"/>
                    <a:pt x="161472" y="228028"/>
                    <a:pt x="127307" y="207217"/>
                  </a:cubicBezTo>
                  <a:cubicBezTo>
                    <a:pt x="117433" y="201202"/>
                    <a:pt x="109142" y="192912"/>
                    <a:pt x="103127" y="183037"/>
                  </a:cubicBezTo>
                  <a:cubicBezTo>
                    <a:pt x="101430" y="180287"/>
                    <a:pt x="97992" y="179170"/>
                    <a:pt x="95002" y="180397"/>
                  </a:cubicBezTo>
                  <a:cubicBezTo>
                    <a:pt x="64650" y="192847"/>
                    <a:pt x="29954" y="178333"/>
                    <a:pt x="17504" y="147982"/>
                  </a:cubicBezTo>
                  <a:cubicBezTo>
                    <a:pt x="5055" y="117630"/>
                    <a:pt x="19568" y="82933"/>
                    <a:pt x="49920" y="70483"/>
                  </a:cubicBezTo>
                  <a:cubicBezTo>
                    <a:pt x="55359" y="68253"/>
                    <a:pt x="61099" y="66842"/>
                    <a:pt x="66952" y="66296"/>
                  </a:cubicBezTo>
                  <a:cubicBezTo>
                    <a:pt x="70080" y="65999"/>
                    <a:pt x="72564" y="63540"/>
                    <a:pt x="72892" y="60416"/>
                  </a:cubicBezTo>
                  <a:cubicBezTo>
                    <a:pt x="75942" y="31463"/>
                    <a:pt x="101886" y="10464"/>
                    <a:pt x="130839" y="13514"/>
                  </a:cubicBezTo>
                  <a:cubicBezTo>
                    <a:pt x="141901" y="14680"/>
                    <a:pt x="152312" y="19314"/>
                    <a:pt x="160580" y="26756"/>
                  </a:cubicBezTo>
                  <a:cubicBezTo>
                    <a:pt x="163088" y="29007"/>
                    <a:pt x="166890" y="29007"/>
                    <a:pt x="169398" y="26756"/>
                  </a:cubicBezTo>
                  <a:cubicBezTo>
                    <a:pt x="191038" y="7280"/>
                    <a:pt x="224368" y="9035"/>
                    <a:pt x="243844" y="30675"/>
                  </a:cubicBezTo>
                  <a:cubicBezTo>
                    <a:pt x="251285" y="38943"/>
                    <a:pt x="255920" y="49354"/>
                    <a:pt x="257085" y="60416"/>
                  </a:cubicBezTo>
                  <a:cubicBezTo>
                    <a:pt x="257413" y="63540"/>
                    <a:pt x="259898" y="65999"/>
                    <a:pt x="263025" y="66296"/>
                  </a:cubicBezTo>
                  <a:cubicBezTo>
                    <a:pt x="295674" y="69498"/>
                    <a:pt x="319546" y="98561"/>
                    <a:pt x="316345" y="131209"/>
                  </a:cubicBezTo>
                  <a:cubicBezTo>
                    <a:pt x="313370" y="161553"/>
                    <a:pt x="287905" y="184717"/>
                    <a:pt x="257415" y="184813"/>
                  </a:cubicBezTo>
                  <a:close/>
                </a:path>
              </a:pathLst>
            </a:custGeom>
            <a:solidFill>
              <a:srgbClr val="37617A"/>
            </a:solidFill>
            <a:ln w="6509" cap="flat">
              <a:noFill/>
              <a:prstDash val="solid"/>
              <a:miter/>
            </a:ln>
          </p:spPr>
          <p:txBody>
            <a:bodyPr rtlCol="0" anchor="ctr"/>
            <a:lstStyle/>
            <a:p>
              <a:endParaRPr lang="en-ID" dirty="0"/>
            </a:p>
          </p:txBody>
        </p:sp>
        <p:sp>
          <p:nvSpPr>
            <p:cNvPr id="176" name="Freeform: Shape 31">
              <a:extLst>
                <a:ext uri="{FF2B5EF4-FFF2-40B4-BE49-F238E27FC236}">
                  <a16:creationId xmlns:a16="http://schemas.microsoft.com/office/drawing/2014/main" id="{94A01779-EFCC-58E9-46A7-CD1E86D44B7D}"/>
                </a:ext>
              </a:extLst>
            </p:cNvPr>
            <p:cNvSpPr/>
            <p:nvPr/>
          </p:nvSpPr>
          <p:spPr>
            <a:xfrm>
              <a:off x="742014" y="2956590"/>
              <a:ext cx="46200" cy="46200"/>
            </a:xfrm>
            <a:custGeom>
              <a:avLst/>
              <a:gdLst>
                <a:gd name="connsiteX0" fmla="*/ 23100 w 46200"/>
                <a:gd name="connsiteY0" fmla="*/ 46200 h 46200"/>
                <a:gd name="connsiteX1" fmla="*/ 46200 w 46200"/>
                <a:gd name="connsiteY1" fmla="*/ 23100 h 46200"/>
                <a:gd name="connsiteX2" fmla="*/ 23100 w 46200"/>
                <a:gd name="connsiteY2" fmla="*/ 0 h 46200"/>
                <a:gd name="connsiteX3" fmla="*/ 0 w 46200"/>
                <a:gd name="connsiteY3" fmla="*/ 23100 h 46200"/>
                <a:gd name="connsiteX4" fmla="*/ 23100 w 46200"/>
                <a:gd name="connsiteY4" fmla="*/ 46200 h 46200"/>
                <a:gd name="connsiteX5" fmla="*/ 23100 w 46200"/>
                <a:gd name="connsiteY5" fmla="*/ 13200 h 46200"/>
                <a:gd name="connsiteX6" fmla="*/ 33000 w 46200"/>
                <a:gd name="connsiteY6" fmla="*/ 23100 h 46200"/>
                <a:gd name="connsiteX7" fmla="*/ 23100 w 46200"/>
                <a:gd name="connsiteY7" fmla="*/ 33000 h 46200"/>
                <a:gd name="connsiteX8" fmla="*/ 13200 w 46200"/>
                <a:gd name="connsiteY8" fmla="*/ 23100 h 46200"/>
                <a:gd name="connsiteX9" fmla="*/ 23100 w 46200"/>
                <a:gd name="connsiteY9" fmla="*/ 13200 h 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00" h="46200">
                  <a:moveTo>
                    <a:pt x="23100" y="46200"/>
                  </a:moveTo>
                  <a:cubicBezTo>
                    <a:pt x="35858" y="46200"/>
                    <a:pt x="46200" y="35858"/>
                    <a:pt x="46200" y="23100"/>
                  </a:cubicBezTo>
                  <a:cubicBezTo>
                    <a:pt x="46200" y="10342"/>
                    <a:pt x="35858" y="0"/>
                    <a:pt x="23100" y="0"/>
                  </a:cubicBezTo>
                  <a:cubicBezTo>
                    <a:pt x="10342" y="0"/>
                    <a:pt x="0" y="10342"/>
                    <a:pt x="0" y="23100"/>
                  </a:cubicBezTo>
                  <a:cubicBezTo>
                    <a:pt x="0" y="35858"/>
                    <a:pt x="10342" y="46200"/>
                    <a:pt x="23100" y="46200"/>
                  </a:cubicBezTo>
                  <a:close/>
                  <a:moveTo>
                    <a:pt x="23100" y="13200"/>
                  </a:moveTo>
                  <a:cubicBezTo>
                    <a:pt x="28568" y="13200"/>
                    <a:pt x="33000" y="17633"/>
                    <a:pt x="33000" y="23100"/>
                  </a:cubicBezTo>
                  <a:cubicBezTo>
                    <a:pt x="33000" y="28567"/>
                    <a:pt x="28568" y="33000"/>
                    <a:pt x="23100" y="33000"/>
                  </a:cubicBezTo>
                  <a:cubicBezTo>
                    <a:pt x="17632" y="33000"/>
                    <a:pt x="13200" y="28567"/>
                    <a:pt x="13200" y="23100"/>
                  </a:cubicBezTo>
                  <a:cubicBezTo>
                    <a:pt x="13200" y="17633"/>
                    <a:pt x="17632" y="13200"/>
                    <a:pt x="23100" y="13200"/>
                  </a:cubicBezTo>
                  <a:close/>
                </a:path>
              </a:pathLst>
            </a:custGeom>
            <a:solidFill>
              <a:srgbClr val="FDB837"/>
            </a:solidFill>
            <a:ln w="6509" cap="flat">
              <a:noFill/>
              <a:prstDash val="solid"/>
              <a:miter/>
            </a:ln>
          </p:spPr>
          <p:txBody>
            <a:bodyPr rtlCol="0" anchor="ctr"/>
            <a:lstStyle/>
            <a:p>
              <a:endParaRPr lang="en-ID"/>
            </a:p>
          </p:txBody>
        </p:sp>
        <p:sp>
          <p:nvSpPr>
            <p:cNvPr id="177" name="Freeform: Shape 32">
              <a:extLst>
                <a:ext uri="{FF2B5EF4-FFF2-40B4-BE49-F238E27FC236}">
                  <a16:creationId xmlns:a16="http://schemas.microsoft.com/office/drawing/2014/main" id="{967B2E71-7674-63C5-17FF-B503AE4F5032}"/>
                </a:ext>
              </a:extLst>
            </p:cNvPr>
            <p:cNvSpPr/>
            <p:nvPr/>
          </p:nvSpPr>
          <p:spPr>
            <a:xfrm>
              <a:off x="801414" y="2903790"/>
              <a:ext cx="39600" cy="39600"/>
            </a:xfrm>
            <a:custGeom>
              <a:avLst/>
              <a:gdLst>
                <a:gd name="connsiteX0" fmla="*/ 39600 w 39600"/>
                <a:gd name="connsiteY0" fmla="*/ 19800 h 39600"/>
                <a:gd name="connsiteX1" fmla="*/ 19800 w 39600"/>
                <a:gd name="connsiteY1" fmla="*/ 0 h 39600"/>
                <a:gd name="connsiteX2" fmla="*/ 0 w 39600"/>
                <a:gd name="connsiteY2" fmla="*/ 19800 h 39600"/>
                <a:gd name="connsiteX3" fmla="*/ 19800 w 39600"/>
                <a:gd name="connsiteY3" fmla="*/ 39600 h 39600"/>
                <a:gd name="connsiteX4" fmla="*/ 39600 w 39600"/>
                <a:gd name="connsiteY4" fmla="*/ 19800 h 39600"/>
                <a:gd name="connsiteX5" fmla="*/ 13200 w 39600"/>
                <a:gd name="connsiteY5" fmla="*/ 19800 h 39600"/>
                <a:gd name="connsiteX6" fmla="*/ 19800 w 39600"/>
                <a:gd name="connsiteY6" fmla="*/ 13200 h 39600"/>
                <a:gd name="connsiteX7" fmla="*/ 26400 w 39600"/>
                <a:gd name="connsiteY7" fmla="*/ 19800 h 39600"/>
                <a:gd name="connsiteX8" fmla="*/ 19800 w 39600"/>
                <a:gd name="connsiteY8" fmla="*/ 26400 h 39600"/>
                <a:gd name="connsiteX9" fmla="*/ 13200 w 39600"/>
                <a:gd name="connsiteY9" fmla="*/ 19800 h 3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00" h="39600">
                  <a:moveTo>
                    <a:pt x="39600" y="19800"/>
                  </a:moveTo>
                  <a:cubicBezTo>
                    <a:pt x="39600" y="8865"/>
                    <a:pt x="30736" y="0"/>
                    <a:pt x="19800" y="0"/>
                  </a:cubicBezTo>
                  <a:cubicBezTo>
                    <a:pt x="8864" y="0"/>
                    <a:pt x="0" y="8865"/>
                    <a:pt x="0" y="19800"/>
                  </a:cubicBezTo>
                  <a:cubicBezTo>
                    <a:pt x="0" y="30735"/>
                    <a:pt x="8864" y="39600"/>
                    <a:pt x="19800" y="39600"/>
                  </a:cubicBezTo>
                  <a:cubicBezTo>
                    <a:pt x="30736" y="39600"/>
                    <a:pt x="39600" y="30735"/>
                    <a:pt x="39600" y="19800"/>
                  </a:cubicBezTo>
                  <a:close/>
                  <a:moveTo>
                    <a:pt x="13200" y="19800"/>
                  </a:moveTo>
                  <a:cubicBezTo>
                    <a:pt x="13200" y="16155"/>
                    <a:pt x="16155" y="13200"/>
                    <a:pt x="19800" y="13200"/>
                  </a:cubicBezTo>
                  <a:cubicBezTo>
                    <a:pt x="23445" y="13200"/>
                    <a:pt x="26400" y="16155"/>
                    <a:pt x="26400" y="19800"/>
                  </a:cubicBezTo>
                  <a:cubicBezTo>
                    <a:pt x="26400" y="23445"/>
                    <a:pt x="23445" y="26400"/>
                    <a:pt x="19800" y="26400"/>
                  </a:cubicBezTo>
                  <a:cubicBezTo>
                    <a:pt x="16155" y="26400"/>
                    <a:pt x="13200" y="23445"/>
                    <a:pt x="13200" y="19800"/>
                  </a:cubicBezTo>
                  <a:close/>
                </a:path>
              </a:pathLst>
            </a:custGeom>
            <a:solidFill>
              <a:srgbClr val="FDB837"/>
            </a:solidFill>
            <a:ln w="6509" cap="flat">
              <a:noFill/>
              <a:prstDash val="solid"/>
              <a:miter/>
            </a:ln>
          </p:spPr>
          <p:txBody>
            <a:bodyPr rtlCol="0" anchor="ctr"/>
            <a:lstStyle/>
            <a:p>
              <a:endParaRPr lang="en-ID" dirty="0"/>
            </a:p>
          </p:txBody>
        </p:sp>
        <p:sp>
          <p:nvSpPr>
            <p:cNvPr id="178" name="Freeform: Shape 61">
              <a:extLst>
                <a:ext uri="{FF2B5EF4-FFF2-40B4-BE49-F238E27FC236}">
                  <a16:creationId xmlns:a16="http://schemas.microsoft.com/office/drawing/2014/main" id="{42BE9E6A-B1B9-F9B5-62A0-EE43F3164019}"/>
                </a:ext>
              </a:extLst>
            </p:cNvPr>
            <p:cNvSpPr/>
            <p:nvPr/>
          </p:nvSpPr>
          <p:spPr>
            <a:xfrm>
              <a:off x="1039014" y="2956590"/>
              <a:ext cx="46200" cy="46200"/>
            </a:xfrm>
            <a:custGeom>
              <a:avLst/>
              <a:gdLst>
                <a:gd name="connsiteX0" fmla="*/ 23100 w 46200"/>
                <a:gd name="connsiteY0" fmla="*/ 0 h 46200"/>
                <a:gd name="connsiteX1" fmla="*/ 0 w 46200"/>
                <a:gd name="connsiteY1" fmla="*/ 23100 h 46200"/>
                <a:gd name="connsiteX2" fmla="*/ 23100 w 46200"/>
                <a:gd name="connsiteY2" fmla="*/ 46200 h 46200"/>
                <a:gd name="connsiteX3" fmla="*/ 46200 w 46200"/>
                <a:gd name="connsiteY3" fmla="*/ 23100 h 46200"/>
                <a:gd name="connsiteX4" fmla="*/ 23100 w 46200"/>
                <a:gd name="connsiteY4" fmla="*/ 0 h 46200"/>
                <a:gd name="connsiteX5" fmla="*/ 23100 w 46200"/>
                <a:gd name="connsiteY5" fmla="*/ 33000 h 46200"/>
                <a:gd name="connsiteX6" fmla="*/ 13200 w 46200"/>
                <a:gd name="connsiteY6" fmla="*/ 23100 h 46200"/>
                <a:gd name="connsiteX7" fmla="*/ 23100 w 46200"/>
                <a:gd name="connsiteY7" fmla="*/ 13200 h 46200"/>
                <a:gd name="connsiteX8" fmla="*/ 33000 w 46200"/>
                <a:gd name="connsiteY8" fmla="*/ 23100 h 46200"/>
                <a:gd name="connsiteX9" fmla="*/ 23100 w 46200"/>
                <a:gd name="connsiteY9" fmla="*/ 33000 h 4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00" h="46200">
                  <a:moveTo>
                    <a:pt x="23100" y="0"/>
                  </a:moveTo>
                  <a:cubicBezTo>
                    <a:pt x="10342" y="0"/>
                    <a:pt x="0" y="10342"/>
                    <a:pt x="0" y="23100"/>
                  </a:cubicBezTo>
                  <a:cubicBezTo>
                    <a:pt x="0" y="35858"/>
                    <a:pt x="10342" y="46200"/>
                    <a:pt x="23100" y="46200"/>
                  </a:cubicBezTo>
                  <a:cubicBezTo>
                    <a:pt x="35858" y="46200"/>
                    <a:pt x="46200" y="35858"/>
                    <a:pt x="46200" y="23100"/>
                  </a:cubicBezTo>
                  <a:cubicBezTo>
                    <a:pt x="46200" y="10342"/>
                    <a:pt x="35858" y="0"/>
                    <a:pt x="23100" y="0"/>
                  </a:cubicBezTo>
                  <a:close/>
                  <a:moveTo>
                    <a:pt x="23100" y="33000"/>
                  </a:moveTo>
                  <a:cubicBezTo>
                    <a:pt x="17633" y="33000"/>
                    <a:pt x="13200" y="28567"/>
                    <a:pt x="13200" y="23100"/>
                  </a:cubicBezTo>
                  <a:cubicBezTo>
                    <a:pt x="13200" y="17633"/>
                    <a:pt x="17633" y="13200"/>
                    <a:pt x="23100" y="13200"/>
                  </a:cubicBezTo>
                  <a:cubicBezTo>
                    <a:pt x="28567" y="13200"/>
                    <a:pt x="33000" y="17633"/>
                    <a:pt x="33000" y="23100"/>
                  </a:cubicBezTo>
                  <a:cubicBezTo>
                    <a:pt x="33000" y="28567"/>
                    <a:pt x="28567" y="33000"/>
                    <a:pt x="23100" y="33000"/>
                  </a:cubicBezTo>
                  <a:close/>
                </a:path>
              </a:pathLst>
            </a:custGeom>
            <a:solidFill>
              <a:srgbClr val="FDB837"/>
            </a:solidFill>
            <a:ln w="6509" cap="flat">
              <a:noFill/>
              <a:prstDash val="solid"/>
              <a:miter/>
            </a:ln>
          </p:spPr>
          <p:txBody>
            <a:bodyPr rtlCol="0" anchor="ctr"/>
            <a:lstStyle/>
            <a:p>
              <a:endParaRPr lang="en-ID" dirty="0"/>
            </a:p>
          </p:txBody>
        </p:sp>
        <p:sp>
          <p:nvSpPr>
            <p:cNvPr id="179" name="Freeform: Shape 62">
              <a:extLst>
                <a:ext uri="{FF2B5EF4-FFF2-40B4-BE49-F238E27FC236}">
                  <a16:creationId xmlns:a16="http://schemas.microsoft.com/office/drawing/2014/main" id="{C7D2BB63-F75D-4228-72C3-41E681F624E1}"/>
                </a:ext>
              </a:extLst>
            </p:cNvPr>
            <p:cNvSpPr/>
            <p:nvPr/>
          </p:nvSpPr>
          <p:spPr>
            <a:xfrm>
              <a:off x="986214" y="2903790"/>
              <a:ext cx="39600" cy="39600"/>
            </a:xfrm>
            <a:custGeom>
              <a:avLst/>
              <a:gdLst>
                <a:gd name="connsiteX0" fmla="*/ 39600 w 39600"/>
                <a:gd name="connsiteY0" fmla="*/ 19800 h 39600"/>
                <a:gd name="connsiteX1" fmla="*/ 19800 w 39600"/>
                <a:gd name="connsiteY1" fmla="*/ 0 h 39600"/>
                <a:gd name="connsiteX2" fmla="*/ 0 w 39600"/>
                <a:gd name="connsiteY2" fmla="*/ 19800 h 39600"/>
                <a:gd name="connsiteX3" fmla="*/ 19800 w 39600"/>
                <a:gd name="connsiteY3" fmla="*/ 39600 h 39600"/>
                <a:gd name="connsiteX4" fmla="*/ 39600 w 39600"/>
                <a:gd name="connsiteY4" fmla="*/ 19800 h 39600"/>
                <a:gd name="connsiteX5" fmla="*/ 13200 w 39600"/>
                <a:gd name="connsiteY5" fmla="*/ 19800 h 39600"/>
                <a:gd name="connsiteX6" fmla="*/ 19800 w 39600"/>
                <a:gd name="connsiteY6" fmla="*/ 13200 h 39600"/>
                <a:gd name="connsiteX7" fmla="*/ 26400 w 39600"/>
                <a:gd name="connsiteY7" fmla="*/ 19800 h 39600"/>
                <a:gd name="connsiteX8" fmla="*/ 19800 w 39600"/>
                <a:gd name="connsiteY8" fmla="*/ 26400 h 39600"/>
                <a:gd name="connsiteX9" fmla="*/ 13200 w 39600"/>
                <a:gd name="connsiteY9" fmla="*/ 19800 h 3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00" h="39600">
                  <a:moveTo>
                    <a:pt x="39600" y="19800"/>
                  </a:moveTo>
                  <a:cubicBezTo>
                    <a:pt x="39600" y="8865"/>
                    <a:pt x="30736" y="0"/>
                    <a:pt x="19800" y="0"/>
                  </a:cubicBezTo>
                  <a:cubicBezTo>
                    <a:pt x="8864" y="0"/>
                    <a:pt x="0" y="8865"/>
                    <a:pt x="0" y="19800"/>
                  </a:cubicBezTo>
                  <a:cubicBezTo>
                    <a:pt x="0" y="30735"/>
                    <a:pt x="8864" y="39600"/>
                    <a:pt x="19800" y="39600"/>
                  </a:cubicBezTo>
                  <a:cubicBezTo>
                    <a:pt x="30736" y="39600"/>
                    <a:pt x="39600" y="30735"/>
                    <a:pt x="39600" y="19800"/>
                  </a:cubicBezTo>
                  <a:close/>
                  <a:moveTo>
                    <a:pt x="13200" y="19800"/>
                  </a:moveTo>
                  <a:cubicBezTo>
                    <a:pt x="13200" y="16155"/>
                    <a:pt x="16155" y="13200"/>
                    <a:pt x="19800" y="13200"/>
                  </a:cubicBezTo>
                  <a:cubicBezTo>
                    <a:pt x="23445" y="13200"/>
                    <a:pt x="26400" y="16155"/>
                    <a:pt x="26400" y="19800"/>
                  </a:cubicBezTo>
                  <a:cubicBezTo>
                    <a:pt x="26400" y="23445"/>
                    <a:pt x="23445" y="26400"/>
                    <a:pt x="19800" y="26400"/>
                  </a:cubicBezTo>
                  <a:cubicBezTo>
                    <a:pt x="16155" y="26400"/>
                    <a:pt x="13200" y="23445"/>
                    <a:pt x="13200" y="19800"/>
                  </a:cubicBezTo>
                  <a:close/>
                </a:path>
              </a:pathLst>
            </a:custGeom>
            <a:solidFill>
              <a:srgbClr val="FDB837"/>
            </a:solidFill>
            <a:ln w="6509" cap="flat">
              <a:noFill/>
              <a:prstDash val="solid"/>
              <a:miter/>
            </a:ln>
          </p:spPr>
          <p:txBody>
            <a:bodyPr rtlCol="0" anchor="ctr"/>
            <a:lstStyle/>
            <a:p>
              <a:endParaRPr lang="en-ID" dirty="0"/>
            </a:p>
          </p:txBody>
        </p:sp>
        <p:sp>
          <p:nvSpPr>
            <p:cNvPr id="180" name="Freeform: Shape 63">
              <a:extLst>
                <a:ext uri="{FF2B5EF4-FFF2-40B4-BE49-F238E27FC236}">
                  <a16:creationId xmlns:a16="http://schemas.microsoft.com/office/drawing/2014/main" id="{6D831AA8-AF6E-FBC5-D89B-B52194C0CF24}"/>
                </a:ext>
              </a:extLst>
            </p:cNvPr>
            <p:cNvSpPr/>
            <p:nvPr/>
          </p:nvSpPr>
          <p:spPr>
            <a:xfrm>
              <a:off x="893814" y="2910390"/>
              <a:ext cx="39600" cy="39600"/>
            </a:xfrm>
            <a:custGeom>
              <a:avLst/>
              <a:gdLst>
                <a:gd name="connsiteX0" fmla="*/ 39600 w 39600"/>
                <a:gd name="connsiteY0" fmla="*/ 19800 h 39600"/>
                <a:gd name="connsiteX1" fmla="*/ 19800 w 39600"/>
                <a:gd name="connsiteY1" fmla="*/ 0 h 39600"/>
                <a:gd name="connsiteX2" fmla="*/ 0 w 39600"/>
                <a:gd name="connsiteY2" fmla="*/ 19800 h 39600"/>
                <a:gd name="connsiteX3" fmla="*/ 19800 w 39600"/>
                <a:gd name="connsiteY3" fmla="*/ 39600 h 39600"/>
                <a:gd name="connsiteX4" fmla="*/ 39600 w 39600"/>
                <a:gd name="connsiteY4" fmla="*/ 19800 h 39600"/>
                <a:gd name="connsiteX5" fmla="*/ 13200 w 39600"/>
                <a:gd name="connsiteY5" fmla="*/ 19800 h 39600"/>
                <a:gd name="connsiteX6" fmla="*/ 19800 w 39600"/>
                <a:gd name="connsiteY6" fmla="*/ 13200 h 39600"/>
                <a:gd name="connsiteX7" fmla="*/ 26400 w 39600"/>
                <a:gd name="connsiteY7" fmla="*/ 19800 h 39600"/>
                <a:gd name="connsiteX8" fmla="*/ 19800 w 39600"/>
                <a:gd name="connsiteY8" fmla="*/ 26400 h 39600"/>
                <a:gd name="connsiteX9" fmla="*/ 13200 w 39600"/>
                <a:gd name="connsiteY9" fmla="*/ 19800 h 3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00" h="39600">
                  <a:moveTo>
                    <a:pt x="39600" y="19800"/>
                  </a:moveTo>
                  <a:cubicBezTo>
                    <a:pt x="39600" y="8865"/>
                    <a:pt x="30736" y="0"/>
                    <a:pt x="19800" y="0"/>
                  </a:cubicBezTo>
                  <a:cubicBezTo>
                    <a:pt x="8864" y="0"/>
                    <a:pt x="0" y="8865"/>
                    <a:pt x="0" y="19800"/>
                  </a:cubicBezTo>
                  <a:cubicBezTo>
                    <a:pt x="0" y="30735"/>
                    <a:pt x="8864" y="39600"/>
                    <a:pt x="19800" y="39600"/>
                  </a:cubicBezTo>
                  <a:cubicBezTo>
                    <a:pt x="30736" y="39600"/>
                    <a:pt x="39600" y="30735"/>
                    <a:pt x="39600" y="19800"/>
                  </a:cubicBezTo>
                  <a:close/>
                  <a:moveTo>
                    <a:pt x="13200" y="19800"/>
                  </a:moveTo>
                  <a:cubicBezTo>
                    <a:pt x="13200" y="16155"/>
                    <a:pt x="16155" y="13200"/>
                    <a:pt x="19800" y="13200"/>
                  </a:cubicBezTo>
                  <a:cubicBezTo>
                    <a:pt x="23445" y="13200"/>
                    <a:pt x="26400" y="16155"/>
                    <a:pt x="26400" y="19800"/>
                  </a:cubicBezTo>
                  <a:cubicBezTo>
                    <a:pt x="26400" y="23445"/>
                    <a:pt x="23445" y="26400"/>
                    <a:pt x="19800" y="26400"/>
                  </a:cubicBezTo>
                  <a:cubicBezTo>
                    <a:pt x="16155" y="26400"/>
                    <a:pt x="13200" y="23445"/>
                    <a:pt x="13200" y="19800"/>
                  </a:cubicBezTo>
                  <a:close/>
                </a:path>
              </a:pathLst>
            </a:custGeom>
            <a:solidFill>
              <a:srgbClr val="FDB837"/>
            </a:solidFill>
            <a:ln w="6509" cap="flat">
              <a:noFill/>
              <a:prstDash val="solid"/>
              <a:miter/>
            </a:ln>
          </p:spPr>
          <p:txBody>
            <a:bodyPr rtlCol="0" anchor="ctr"/>
            <a:lstStyle/>
            <a:p>
              <a:endParaRPr lang="en-ID"/>
            </a:p>
          </p:txBody>
        </p:sp>
        <p:sp>
          <p:nvSpPr>
            <p:cNvPr id="181" name="Freeform: Shape 64">
              <a:extLst>
                <a:ext uri="{FF2B5EF4-FFF2-40B4-BE49-F238E27FC236}">
                  <a16:creationId xmlns:a16="http://schemas.microsoft.com/office/drawing/2014/main" id="{9C9C4887-E91B-7A30-3EDF-46D43DE96C79}"/>
                </a:ext>
              </a:extLst>
            </p:cNvPr>
            <p:cNvSpPr/>
            <p:nvPr/>
          </p:nvSpPr>
          <p:spPr>
            <a:xfrm>
              <a:off x="887214" y="3035790"/>
              <a:ext cx="52800" cy="79200"/>
            </a:xfrm>
            <a:custGeom>
              <a:avLst/>
              <a:gdLst>
                <a:gd name="connsiteX0" fmla="*/ 26400 w 52800"/>
                <a:gd name="connsiteY0" fmla="*/ 0 h 79200"/>
                <a:gd name="connsiteX1" fmla="*/ 0 w 52800"/>
                <a:gd name="connsiteY1" fmla="*/ 26400 h 79200"/>
                <a:gd name="connsiteX2" fmla="*/ 0 w 52800"/>
                <a:gd name="connsiteY2" fmla="*/ 52800 h 79200"/>
                <a:gd name="connsiteX3" fmla="*/ 26400 w 52800"/>
                <a:gd name="connsiteY3" fmla="*/ 79200 h 79200"/>
                <a:gd name="connsiteX4" fmla="*/ 52800 w 52800"/>
                <a:gd name="connsiteY4" fmla="*/ 52800 h 79200"/>
                <a:gd name="connsiteX5" fmla="*/ 52800 w 52800"/>
                <a:gd name="connsiteY5" fmla="*/ 26400 h 79200"/>
                <a:gd name="connsiteX6" fmla="*/ 26400 w 52800"/>
                <a:gd name="connsiteY6" fmla="*/ 0 h 79200"/>
                <a:gd name="connsiteX7" fmla="*/ 39600 w 52800"/>
                <a:gd name="connsiteY7" fmla="*/ 52800 h 79200"/>
                <a:gd name="connsiteX8" fmla="*/ 26400 w 52800"/>
                <a:gd name="connsiteY8" fmla="*/ 66000 h 79200"/>
                <a:gd name="connsiteX9" fmla="*/ 13200 w 52800"/>
                <a:gd name="connsiteY9" fmla="*/ 52800 h 79200"/>
                <a:gd name="connsiteX10" fmla="*/ 13200 w 52800"/>
                <a:gd name="connsiteY10" fmla="*/ 26400 h 79200"/>
                <a:gd name="connsiteX11" fmla="*/ 26400 w 52800"/>
                <a:gd name="connsiteY11" fmla="*/ 13200 h 79200"/>
                <a:gd name="connsiteX12" fmla="*/ 39600 w 52800"/>
                <a:gd name="connsiteY12" fmla="*/ 26400 h 7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00" h="79200">
                  <a:moveTo>
                    <a:pt x="26400" y="0"/>
                  </a:moveTo>
                  <a:cubicBezTo>
                    <a:pt x="11820" y="0"/>
                    <a:pt x="0" y="11820"/>
                    <a:pt x="0" y="26400"/>
                  </a:cubicBezTo>
                  <a:lnTo>
                    <a:pt x="0" y="52800"/>
                  </a:lnTo>
                  <a:cubicBezTo>
                    <a:pt x="0" y="67380"/>
                    <a:pt x="11820" y="79200"/>
                    <a:pt x="26400" y="79200"/>
                  </a:cubicBezTo>
                  <a:cubicBezTo>
                    <a:pt x="40980" y="79200"/>
                    <a:pt x="52800" y="67380"/>
                    <a:pt x="52800" y="52800"/>
                  </a:cubicBezTo>
                  <a:lnTo>
                    <a:pt x="52800" y="26400"/>
                  </a:lnTo>
                  <a:cubicBezTo>
                    <a:pt x="52800" y="11820"/>
                    <a:pt x="40980" y="0"/>
                    <a:pt x="26400" y="0"/>
                  </a:cubicBezTo>
                  <a:close/>
                  <a:moveTo>
                    <a:pt x="39600" y="52800"/>
                  </a:moveTo>
                  <a:cubicBezTo>
                    <a:pt x="39600" y="60090"/>
                    <a:pt x="33690" y="66000"/>
                    <a:pt x="26400" y="66000"/>
                  </a:cubicBezTo>
                  <a:cubicBezTo>
                    <a:pt x="19110" y="66000"/>
                    <a:pt x="13200" y="60090"/>
                    <a:pt x="13200" y="52800"/>
                  </a:cubicBezTo>
                  <a:lnTo>
                    <a:pt x="13200" y="26400"/>
                  </a:lnTo>
                  <a:cubicBezTo>
                    <a:pt x="13200" y="19110"/>
                    <a:pt x="19110" y="13200"/>
                    <a:pt x="26400" y="13200"/>
                  </a:cubicBezTo>
                  <a:cubicBezTo>
                    <a:pt x="33690" y="13200"/>
                    <a:pt x="39600" y="19110"/>
                    <a:pt x="39600" y="26400"/>
                  </a:cubicBezTo>
                  <a:close/>
                </a:path>
              </a:pathLst>
            </a:custGeom>
            <a:solidFill>
              <a:schemeClr val="bg1"/>
            </a:solidFill>
            <a:ln w="6509" cap="flat">
              <a:noFill/>
              <a:prstDash val="solid"/>
              <a:miter/>
            </a:ln>
          </p:spPr>
          <p:txBody>
            <a:bodyPr rtlCol="0" anchor="ctr"/>
            <a:lstStyle/>
            <a:p>
              <a:endParaRPr lang="en-ID" dirty="0"/>
            </a:p>
          </p:txBody>
        </p:sp>
        <p:sp>
          <p:nvSpPr>
            <p:cNvPr id="183" name="Freeform: Shape 66">
              <a:extLst>
                <a:ext uri="{FF2B5EF4-FFF2-40B4-BE49-F238E27FC236}">
                  <a16:creationId xmlns:a16="http://schemas.microsoft.com/office/drawing/2014/main" id="{C3E41CCE-5D94-820F-E023-52F1B6F77EF9}"/>
                </a:ext>
              </a:extLst>
            </p:cNvPr>
            <p:cNvSpPr/>
            <p:nvPr/>
          </p:nvSpPr>
          <p:spPr>
            <a:xfrm>
              <a:off x="953206" y="3035790"/>
              <a:ext cx="59407" cy="79200"/>
            </a:xfrm>
            <a:custGeom>
              <a:avLst/>
              <a:gdLst>
                <a:gd name="connsiteX0" fmla="*/ 52808 w 59407"/>
                <a:gd name="connsiteY0" fmla="*/ 66000 h 79200"/>
                <a:gd name="connsiteX1" fmla="*/ 29160 w 59407"/>
                <a:gd name="connsiteY1" fmla="*/ 66000 h 79200"/>
                <a:gd name="connsiteX2" fmla="*/ 52808 w 59407"/>
                <a:gd name="connsiteY2" fmla="*/ 26400 h 79200"/>
                <a:gd name="connsiteX3" fmla="*/ 26408 w 59407"/>
                <a:gd name="connsiteY3" fmla="*/ 0 h 79200"/>
                <a:gd name="connsiteX4" fmla="*/ 8 w 59407"/>
                <a:gd name="connsiteY4" fmla="*/ 26400 h 79200"/>
                <a:gd name="connsiteX5" fmla="*/ 6608 w 59407"/>
                <a:gd name="connsiteY5" fmla="*/ 33000 h 79200"/>
                <a:gd name="connsiteX6" fmla="*/ 13208 w 59407"/>
                <a:gd name="connsiteY6" fmla="*/ 26400 h 79200"/>
                <a:gd name="connsiteX7" fmla="*/ 26408 w 59407"/>
                <a:gd name="connsiteY7" fmla="*/ 13200 h 79200"/>
                <a:gd name="connsiteX8" fmla="*/ 39608 w 59407"/>
                <a:gd name="connsiteY8" fmla="*/ 26400 h 79200"/>
                <a:gd name="connsiteX9" fmla="*/ 3657 w 59407"/>
                <a:gd name="connsiteY9" fmla="*/ 66693 h 79200"/>
                <a:gd name="connsiteX10" fmla="*/ 695 w 59407"/>
                <a:gd name="connsiteY10" fmla="*/ 75544 h 79200"/>
                <a:gd name="connsiteX11" fmla="*/ 6608 w 59407"/>
                <a:gd name="connsiteY11" fmla="*/ 79200 h 79200"/>
                <a:gd name="connsiteX12" fmla="*/ 52808 w 59407"/>
                <a:gd name="connsiteY12" fmla="*/ 79200 h 79200"/>
                <a:gd name="connsiteX13" fmla="*/ 59408 w 59407"/>
                <a:gd name="connsiteY13" fmla="*/ 72600 h 79200"/>
                <a:gd name="connsiteX14" fmla="*/ 52808 w 59407"/>
                <a:gd name="connsiteY14" fmla="*/ 66000 h 7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407" h="79200">
                  <a:moveTo>
                    <a:pt x="52808" y="66000"/>
                  </a:moveTo>
                  <a:lnTo>
                    <a:pt x="29160" y="66000"/>
                  </a:lnTo>
                  <a:cubicBezTo>
                    <a:pt x="45356" y="52846"/>
                    <a:pt x="52808" y="37726"/>
                    <a:pt x="52808" y="26400"/>
                  </a:cubicBezTo>
                  <a:cubicBezTo>
                    <a:pt x="52808" y="11820"/>
                    <a:pt x="40988" y="0"/>
                    <a:pt x="26408" y="0"/>
                  </a:cubicBezTo>
                  <a:cubicBezTo>
                    <a:pt x="11828" y="0"/>
                    <a:pt x="8" y="11820"/>
                    <a:pt x="8" y="26400"/>
                  </a:cubicBezTo>
                  <a:cubicBezTo>
                    <a:pt x="8" y="30045"/>
                    <a:pt x="2962" y="33000"/>
                    <a:pt x="6608" y="33000"/>
                  </a:cubicBezTo>
                  <a:cubicBezTo>
                    <a:pt x="10253" y="33000"/>
                    <a:pt x="13208" y="30045"/>
                    <a:pt x="13208" y="26400"/>
                  </a:cubicBezTo>
                  <a:cubicBezTo>
                    <a:pt x="13208" y="19110"/>
                    <a:pt x="19117" y="13200"/>
                    <a:pt x="26408" y="13200"/>
                  </a:cubicBezTo>
                  <a:cubicBezTo>
                    <a:pt x="33698" y="13200"/>
                    <a:pt x="39608" y="19110"/>
                    <a:pt x="39608" y="26400"/>
                  </a:cubicBezTo>
                  <a:cubicBezTo>
                    <a:pt x="39608" y="35369"/>
                    <a:pt x="30038" y="53506"/>
                    <a:pt x="3657" y="66693"/>
                  </a:cubicBezTo>
                  <a:cubicBezTo>
                    <a:pt x="395" y="68319"/>
                    <a:pt x="-932" y="72282"/>
                    <a:pt x="695" y="75544"/>
                  </a:cubicBezTo>
                  <a:cubicBezTo>
                    <a:pt x="1812" y="77786"/>
                    <a:pt x="4102" y="79203"/>
                    <a:pt x="6608" y="79200"/>
                  </a:cubicBezTo>
                  <a:lnTo>
                    <a:pt x="52808" y="79200"/>
                  </a:lnTo>
                  <a:cubicBezTo>
                    <a:pt x="56453" y="79200"/>
                    <a:pt x="59408" y="76245"/>
                    <a:pt x="59408" y="72600"/>
                  </a:cubicBezTo>
                  <a:cubicBezTo>
                    <a:pt x="59408" y="68955"/>
                    <a:pt x="56453" y="66000"/>
                    <a:pt x="52808" y="66000"/>
                  </a:cubicBezTo>
                  <a:close/>
                </a:path>
              </a:pathLst>
            </a:custGeom>
            <a:solidFill>
              <a:schemeClr val="bg1"/>
            </a:solidFill>
            <a:ln w="6509" cap="flat">
              <a:noFill/>
              <a:prstDash val="solid"/>
              <a:miter/>
            </a:ln>
          </p:spPr>
          <p:txBody>
            <a:bodyPr rtlCol="0" anchor="ctr"/>
            <a:lstStyle/>
            <a:p>
              <a:endParaRPr lang="en-ID"/>
            </a:p>
          </p:txBody>
        </p:sp>
        <p:sp>
          <p:nvSpPr>
            <p:cNvPr id="184" name="Freeform: Shape 67">
              <a:extLst>
                <a:ext uri="{FF2B5EF4-FFF2-40B4-BE49-F238E27FC236}">
                  <a16:creationId xmlns:a16="http://schemas.microsoft.com/office/drawing/2014/main" id="{D413844C-9886-6433-5887-D1E5D0C4089D}"/>
                </a:ext>
              </a:extLst>
            </p:cNvPr>
            <p:cNvSpPr/>
            <p:nvPr/>
          </p:nvSpPr>
          <p:spPr>
            <a:xfrm>
              <a:off x="775015" y="3041027"/>
              <a:ext cx="32980" cy="80530"/>
            </a:xfrm>
            <a:custGeom>
              <a:avLst/>
              <a:gdLst>
                <a:gd name="connsiteX0" fmla="*/ 23098 w 32980"/>
                <a:gd name="connsiteY0" fmla="*/ 887 h 80530"/>
                <a:gd name="connsiteX1" fmla="*/ 6220 w 32980"/>
                <a:gd name="connsiteY1" fmla="*/ 64064 h 80530"/>
                <a:gd name="connsiteX2" fmla="*/ 20656 w 32980"/>
                <a:gd name="connsiteY2" fmla="*/ 79427 h 80530"/>
                <a:gd name="connsiteX3" fmla="*/ 29807 w 32980"/>
                <a:gd name="connsiteY3" fmla="*/ 77582 h 80530"/>
                <a:gd name="connsiteX4" fmla="*/ 27962 w 32980"/>
                <a:gd name="connsiteY4" fmla="*/ 68431 h 80530"/>
                <a:gd name="connsiteX5" fmla="*/ 18641 w 32980"/>
                <a:gd name="connsiteY5" fmla="*/ 22703 h 80530"/>
                <a:gd name="connsiteX6" fmla="*/ 29659 w 32980"/>
                <a:gd name="connsiteY6" fmla="*/ 12331 h 80530"/>
                <a:gd name="connsiteX7" fmla="*/ 32107 w 32980"/>
                <a:gd name="connsiteY7" fmla="*/ 3322 h 80530"/>
                <a:gd name="connsiteX8" fmla="*/ 23098 w 32980"/>
                <a:gd name="connsiteY8" fmla="*/ 874 h 8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80" h="80530">
                  <a:moveTo>
                    <a:pt x="23098" y="887"/>
                  </a:moveTo>
                  <a:cubicBezTo>
                    <a:pt x="991" y="13672"/>
                    <a:pt x="-6565" y="41957"/>
                    <a:pt x="6220" y="64064"/>
                  </a:cubicBezTo>
                  <a:cubicBezTo>
                    <a:pt x="9785" y="70228"/>
                    <a:pt x="14725" y="75486"/>
                    <a:pt x="20656" y="79427"/>
                  </a:cubicBezTo>
                  <a:cubicBezTo>
                    <a:pt x="23693" y="81445"/>
                    <a:pt x="27789" y="80619"/>
                    <a:pt x="29807" y="77582"/>
                  </a:cubicBezTo>
                  <a:cubicBezTo>
                    <a:pt x="31825" y="74546"/>
                    <a:pt x="30999" y="70449"/>
                    <a:pt x="27962" y="68431"/>
                  </a:cubicBezTo>
                  <a:cubicBezTo>
                    <a:pt x="12761" y="58378"/>
                    <a:pt x="8587" y="37904"/>
                    <a:pt x="18641" y="22703"/>
                  </a:cubicBezTo>
                  <a:cubicBezTo>
                    <a:pt x="21460" y="18439"/>
                    <a:pt x="25232" y="14888"/>
                    <a:pt x="29659" y="12331"/>
                  </a:cubicBezTo>
                  <a:cubicBezTo>
                    <a:pt x="32823" y="10520"/>
                    <a:pt x="33919" y="6486"/>
                    <a:pt x="32107" y="3322"/>
                  </a:cubicBezTo>
                  <a:cubicBezTo>
                    <a:pt x="30295" y="158"/>
                    <a:pt x="26262" y="-938"/>
                    <a:pt x="23098" y="874"/>
                  </a:cubicBezTo>
                  <a:close/>
                </a:path>
              </a:pathLst>
            </a:custGeom>
            <a:solidFill>
              <a:srgbClr val="37617A"/>
            </a:solidFill>
            <a:ln w="6509" cap="flat">
              <a:noFill/>
              <a:prstDash val="solid"/>
              <a:miter/>
            </a:ln>
          </p:spPr>
          <p:txBody>
            <a:bodyPr rtlCol="0" anchor="ctr"/>
            <a:lstStyle/>
            <a:p>
              <a:endParaRPr lang="en-ID"/>
            </a:p>
          </p:txBody>
        </p:sp>
        <p:sp>
          <p:nvSpPr>
            <p:cNvPr id="185" name="Freeform: Shape 68">
              <a:extLst>
                <a:ext uri="{FF2B5EF4-FFF2-40B4-BE49-F238E27FC236}">
                  <a16:creationId xmlns:a16="http://schemas.microsoft.com/office/drawing/2014/main" id="{FDE8E52C-70EA-4329-E6DC-71955E006831}"/>
                </a:ext>
              </a:extLst>
            </p:cNvPr>
            <p:cNvSpPr/>
            <p:nvPr/>
          </p:nvSpPr>
          <p:spPr>
            <a:xfrm>
              <a:off x="834614" y="2982989"/>
              <a:ext cx="45999" cy="42682"/>
            </a:xfrm>
            <a:custGeom>
              <a:avLst/>
              <a:gdLst>
                <a:gd name="connsiteX0" fmla="*/ 39400 w 45999"/>
                <a:gd name="connsiteY0" fmla="*/ 0 h 42682"/>
                <a:gd name="connsiteX1" fmla="*/ 37 w 45999"/>
                <a:gd name="connsiteY1" fmla="*/ 35383 h 42682"/>
                <a:gd name="connsiteX2" fmla="*/ 5905 w 45999"/>
                <a:gd name="connsiteY2" fmla="*/ 42642 h 42682"/>
                <a:gd name="connsiteX3" fmla="*/ 5911 w 45999"/>
                <a:gd name="connsiteY3" fmla="*/ 42643 h 42682"/>
                <a:gd name="connsiteX4" fmla="*/ 6604 w 45999"/>
                <a:gd name="connsiteY4" fmla="*/ 42682 h 42682"/>
                <a:gd name="connsiteX5" fmla="*/ 13158 w 45999"/>
                <a:gd name="connsiteY5" fmla="*/ 36742 h 42682"/>
                <a:gd name="connsiteX6" fmla="*/ 39400 w 45999"/>
                <a:gd name="connsiteY6" fmla="*/ 13200 h 42682"/>
                <a:gd name="connsiteX7" fmla="*/ 46000 w 45999"/>
                <a:gd name="connsiteY7" fmla="*/ 6600 h 42682"/>
                <a:gd name="connsiteX8" fmla="*/ 39400 w 45999"/>
                <a:gd name="connsiteY8" fmla="*/ 0 h 4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99" h="42682">
                  <a:moveTo>
                    <a:pt x="39400" y="0"/>
                  </a:moveTo>
                  <a:cubicBezTo>
                    <a:pt x="19142" y="-57"/>
                    <a:pt x="2131" y="15234"/>
                    <a:pt x="37" y="35383"/>
                  </a:cubicBezTo>
                  <a:cubicBezTo>
                    <a:pt x="-347" y="39007"/>
                    <a:pt x="2280" y="42257"/>
                    <a:pt x="5905" y="42642"/>
                  </a:cubicBezTo>
                  <a:cubicBezTo>
                    <a:pt x="5907" y="42642"/>
                    <a:pt x="5909" y="42643"/>
                    <a:pt x="5911" y="42643"/>
                  </a:cubicBezTo>
                  <a:cubicBezTo>
                    <a:pt x="6142" y="42669"/>
                    <a:pt x="6373" y="42682"/>
                    <a:pt x="6604" y="42682"/>
                  </a:cubicBezTo>
                  <a:cubicBezTo>
                    <a:pt x="9989" y="42676"/>
                    <a:pt x="12820" y="40110"/>
                    <a:pt x="13158" y="36742"/>
                  </a:cubicBezTo>
                  <a:cubicBezTo>
                    <a:pt x="14570" y="23325"/>
                    <a:pt x="25908" y="13153"/>
                    <a:pt x="39400" y="13200"/>
                  </a:cubicBezTo>
                  <a:cubicBezTo>
                    <a:pt x="43045" y="13200"/>
                    <a:pt x="46000" y="10245"/>
                    <a:pt x="46000" y="6600"/>
                  </a:cubicBezTo>
                  <a:cubicBezTo>
                    <a:pt x="46000" y="2955"/>
                    <a:pt x="43045" y="0"/>
                    <a:pt x="39400" y="0"/>
                  </a:cubicBezTo>
                  <a:close/>
                </a:path>
              </a:pathLst>
            </a:custGeom>
            <a:solidFill>
              <a:srgbClr val="37617A"/>
            </a:solidFill>
            <a:ln w="6509" cap="flat">
              <a:noFill/>
              <a:prstDash val="solid"/>
              <a:miter/>
            </a:ln>
          </p:spPr>
          <p:txBody>
            <a:bodyPr rtlCol="0" anchor="ctr"/>
            <a:lstStyle/>
            <a:p>
              <a:endParaRPr lang="en-ID"/>
            </a:p>
          </p:txBody>
        </p:sp>
        <p:sp>
          <p:nvSpPr>
            <p:cNvPr id="186" name="Freeform: Shape 69">
              <a:extLst>
                <a:ext uri="{FF2B5EF4-FFF2-40B4-BE49-F238E27FC236}">
                  <a16:creationId xmlns:a16="http://schemas.microsoft.com/office/drawing/2014/main" id="{9C55039A-4CE1-886E-5EDD-8E8D77138F1F}"/>
                </a:ext>
              </a:extLst>
            </p:cNvPr>
            <p:cNvSpPr/>
            <p:nvPr/>
          </p:nvSpPr>
          <p:spPr>
            <a:xfrm>
              <a:off x="887295" y="3220590"/>
              <a:ext cx="52637" cy="79198"/>
            </a:xfrm>
            <a:custGeom>
              <a:avLst/>
              <a:gdLst>
                <a:gd name="connsiteX0" fmla="*/ 26319 w 52637"/>
                <a:gd name="connsiteY0" fmla="*/ 0 h 79198"/>
                <a:gd name="connsiteX1" fmla="*/ 19719 w 52637"/>
                <a:gd name="connsiteY1" fmla="*/ 6600 h 79198"/>
                <a:gd name="connsiteX2" fmla="*/ 19719 w 52637"/>
                <a:gd name="connsiteY2" fmla="*/ 56668 h 79198"/>
                <a:gd name="connsiteX3" fmla="*/ 11185 w 52637"/>
                <a:gd name="connsiteY3" fmla="*/ 48134 h 79198"/>
                <a:gd name="connsiteX4" fmla="*/ 1853 w 52637"/>
                <a:gd name="connsiteY4" fmla="*/ 48296 h 79198"/>
                <a:gd name="connsiteX5" fmla="*/ 1853 w 52637"/>
                <a:gd name="connsiteY5" fmla="*/ 57466 h 79198"/>
                <a:gd name="connsiteX6" fmla="*/ 21653 w 52637"/>
                <a:gd name="connsiteY6" fmla="*/ 77266 h 79198"/>
                <a:gd name="connsiteX7" fmla="*/ 30985 w 52637"/>
                <a:gd name="connsiteY7" fmla="*/ 77266 h 79198"/>
                <a:gd name="connsiteX8" fmla="*/ 50785 w 52637"/>
                <a:gd name="connsiteY8" fmla="*/ 57466 h 79198"/>
                <a:gd name="connsiteX9" fmla="*/ 50623 w 52637"/>
                <a:gd name="connsiteY9" fmla="*/ 48134 h 79198"/>
                <a:gd name="connsiteX10" fmla="*/ 41453 w 52637"/>
                <a:gd name="connsiteY10" fmla="*/ 48134 h 79198"/>
                <a:gd name="connsiteX11" fmla="*/ 32919 w 52637"/>
                <a:gd name="connsiteY11" fmla="*/ 56668 h 79198"/>
                <a:gd name="connsiteX12" fmla="*/ 32919 w 52637"/>
                <a:gd name="connsiteY12" fmla="*/ 6600 h 79198"/>
                <a:gd name="connsiteX13" fmla="*/ 26319 w 52637"/>
                <a:gd name="connsiteY13" fmla="*/ 0 h 7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637" h="79198">
                  <a:moveTo>
                    <a:pt x="26319" y="0"/>
                  </a:moveTo>
                  <a:cubicBezTo>
                    <a:pt x="22674" y="0"/>
                    <a:pt x="19719" y="2955"/>
                    <a:pt x="19719" y="6600"/>
                  </a:cubicBezTo>
                  <a:lnTo>
                    <a:pt x="19719" y="56668"/>
                  </a:lnTo>
                  <a:lnTo>
                    <a:pt x="11185" y="48134"/>
                  </a:lnTo>
                  <a:cubicBezTo>
                    <a:pt x="8563" y="45601"/>
                    <a:pt x="4385" y="45674"/>
                    <a:pt x="1853" y="48296"/>
                  </a:cubicBezTo>
                  <a:cubicBezTo>
                    <a:pt x="-618" y="50854"/>
                    <a:pt x="-618" y="54909"/>
                    <a:pt x="1853" y="57466"/>
                  </a:cubicBezTo>
                  <a:lnTo>
                    <a:pt x="21653" y="77266"/>
                  </a:lnTo>
                  <a:cubicBezTo>
                    <a:pt x="24230" y="79843"/>
                    <a:pt x="28408" y="79843"/>
                    <a:pt x="30985" y="77266"/>
                  </a:cubicBezTo>
                  <a:lnTo>
                    <a:pt x="50785" y="57466"/>
                  </a:lnTo>
                  <a:cubicBezTo>
                    <a:pt x="53318" y="54844"/>
                    <a:pt x="53245" y="50666"/>
                    <a:pt x="50623" y="48134"/>
                  </a:cubicBezTo>
                  <a:cubicBezTo>
                    <a:pt x="48065" y="45663"/>
                    <a:pt x="44010" y="45663"/>
                    <a:pt x="41453" y="48134"/>
                  </a:cubicBezTo>
                  <a:lnTo>
                    <a:pt x="32919" y="56668"/>
                  </a:lnTo>
                  <a:lnTo>
                    <a:pt x="32919" y="6600"/>
                  </a:lnTo>
                  <a:cubicBezTo>
                    <a:pt x="32919" y="2955"/>
                    <a:pt x="29964" y="0"/>
                    <a:pt x="26319" y="0"/>
                  </a:cubicBezTo>
                  <a:close/>
                </a:path>
              </a:pathLst>
            </a:custGeom>
            <a:solidFill>
              <a:srgbClr val="37617A"/>
            </a:solidFill>
            <a:ln w="6509" cap="flat">
              <a:noFill/>
              <a:prstDash val="solid"/>
              <a:miter/>
            </a:ln>
          </p:spPr>
          <p:txBody>
            <a:bodyPr rtlCol="0" anchor="ctr"/>
            <a:lstStyle/>
            <a:p>
              <a:endParaRPr lang="en-ID"/>
            </a:p>
          </p:txBody>
        </p:sp>
        <p:sp>
          <p:nvSpPr>
            <p:cNvPr id="187" name="Freeform: Shape 70">
              <a:extLst>
                <a:ext uri="{FF2B5EF4-FFF2-40B4-BE49-F238E27FC236}">
                  <a16:creationId xmlns:a16="http://schemas.microsoft.com/office/drawing/2014/main" id="{DB6152C2-7738-7087-C579-B57912DF4DC0}"/>
                </a:ext>
              </a:extLst>
            </p:cNvPr>
            <p:cNvSpPr/>
            <p:nvPr/>
          </p:nvSpPr>
          <p:spPr>
            <a:xfrm>
              <a:off x="755295" y="3180990"/>
              <a:ext cx="52637" cy="98998"/>
            </a:xfrm>
            <a:custGeom>
              <a:avLst/>
              <a:gdLst>
                <a:gd name="connsiteX0" fmla="*/ 30985 w 52637"/>
                <a:gd name="connsiteY0" fmla="*/ 97066 h 98998"/>
                <a:gd name="connsiteX1" fmla="*/ 50785 w 52637"/>
                <a:gd name="connsiteY1" fmla="*/ 77266 h 98998"/>
                <a:gd name="connsiteX2" fmla="*/ 50623 w 52637"/>
                <a:gd name="connsiteY2" fmla="*/ 67934 h 98998"/>
                <a:gd name="connsiteX3" fmla="*/ 41453 w 52637"/>
                <a:gd name="connsiteY3" fmla="*/ 67934 h 98998"/>
                <a:gd name="connsiteX4" fmla="*/ 32919 w 52637"/>
                <a:gd name="connsiteY4" fmla="*/ 76468 h 98998"/>
                <a:gd name="connsiteX5" fmla="*/ 32919 w 52637"/>
                <a:gd name="connsiteY5" fmla="*/ 6600 h 98998"/>
                <a:gd name="connsiteX6" fmla="*/ 26319 w 52637"/>
                <a:gd name="connsiteY6" fmla="*/ 0 h 98998"/>
                <a:gd name="connsiteX7" fmla="*/ 19719 w 52637"/>
                <a:gd name="connsiteY7" fmla="*/ 6600 h 98998"/>
                <a:gd name="connsiteX8" fmla="*/ 19719 w 52637"/>
                <a:gd name="connsiteY8" fmla="*/ 76468 h 98998"/>
                <a:gd name="connsiteX9" fmla="*/ 11185 w 52637"/>
                <a:gd name="connsiteY9" fmla="*/ 67934 h 98998"/>
                <a:gd name="connsiteX10" fmla="*/ 1853 w 52637"/>
                <a:gd name="connsiteY10" fmla="*/ 68096 h 98998"/>
                <a:gd name="connsiteX11" fmla="*/ 1853 w 52637"/>
                <a:gd name="connsiteY11" fmla="*/ 77266 h 98998"/>
                <a:gd name="connsiteX12" fmla="*/ 21653 w 52637"/>
                <a:gd name="connsiteY12" fmla="*/ 97066 h 98998"/>
                <a:gd name="connsiteX13" fmla="*/ 30985 w 52637"/>
                <a:gd name="connsiteY13" fmla="*/ 97066 h 9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637" h="98998">
                  <a:moveTo>
                    <a:pt x="30985" y="97066"/>
                  </a:moveTo>
                  <a:lnTo>
                    <a:pt x="50785" y="77266"/>
                  </a:lnTo>
                  <a:cubicBezTo>
                    <a:pt x="53318" y="74644"/>
                    <a:pt x="53245" y="70466"/>
                    <a:pt x="50623" y="67934"/>
                  </a:cubicBezTo>
                  <a:cubicBezTo>
                    <a:pt x="48065" y="65463"/>
                    <a:pt x="44010" y="65463"/>
                    <a:pt x="41453" y="67934"/>
                  </a:cubicBezTo>
                  <a:lnTo>
                    <a:pt x="32919" y="76468"/>
                  </a:lnTo>
                  <a:lnTo>
                    <a:pt x="32919" y="6600"/>
                  </a:lnTo>
                  <a:cubicBezTo>
                    <a:pt x="32919" y="2955"/>
                    <a:pt x="29964" y="0"/>
                    <a:pt x="26319" y="0"/>
                  </a:cubicBezTo>
                  <a:cubicBezTo>
                    <a:pt x="22674" y="0"/>
                    <a:pt x="19719" y="2955"/>
                    <a:pt x="19719" y="6600"/>
                  </a:cubicBezTo>
                  <a:lnTo>
                    <a:pt x="19719" y="76468"/>
                  </a:lnTo>
                  <a:lnTo>
                    <a:pt x="11185" y="67934"/>
                  </a:lnTo>
                  <a:cubicBezTo>
                    <a:pt x="8563" y="65401"/>
                    <a:pt x="4385" y="65474"/>
                    <a:pt x="1853" y="68096"/>
                  </a:cubicBezTo>
                  <a:cubicBezTo>
                    <a:pt x="-618" y="70654"/>
                    <a:pt x="-618" y="74709"/>
                    <a:pt x="1853" y="77266"/>
                  </a:cubicBezTo>
                  <a:lnTo>
                    <a:pt x="21653" y="97066"/>
                  </a:lnTo>
                  <a:cubicBezTo>
                    <a:pt x="24230" y="99643"/>
                    <a:pt x="28408" y="99643"/>
                    <a:pt x="30985" y="97066"/>
                  </a:cubicBezTo>
                  <a:close/>
                </a:path>
              </a:pathLst>
            </a:custGeom>
            <a:solidFill>
              <a:srgbClr val="37617A"/>
            </a:solidFill>
            <a:ln w="6509" cap="flat">
              <a:noFill/>
              <a:prstDash val="solid"/>
              <a:miter/>
            </a:ln>
          </p:spPr>
          <p:txBody>
            <a:bodyPr rtlCol="0" anchor="ctr"/>
            <a:lstStyle/>
            <a:p>
              <a:endParaRPr lang="en-ID"/>
            </a:p>
          </p:txBody>
        </p:sp>
        <p:sp>
          <p:nvSpPr>
            <p:cNvPr id="188" name="Freeform: Shape 71">
              <a:extLst>
                <a:ext uri="{FF2B5EF4-FFF2-40B4-BE49-F238E27FC236}">
                  <a16:creationId xmlns:a16="http://schemas.microsoft.com/office/drawing/2014/main" id="{0E28FB24-DEEF-3CA9-800C-4F72FF3A52C2}"/>
                </a:ext>
              </a:extLst>
            </p:cNvPr>
            <p:cNvSpPr/>
            <p:nvPr/>
          </p:nvSpPr>
          <p:spPr>
            <a:xfrm>
              <a:off x="1019295" y="3180990"/>
              <a:ext cx="52637" cy="98998"/>
            </a:xfrm>
            <a:custGeom>
              <a:avLst/>
              <a:gdLst>
                <a:gd name="connsiteX0" fmla="*/ 41453 w 52637"/>
                <a:gd name="connsiteY0" fmla="*/ 67934 h 98998"/>
                <a:gd name="connsiteX1" fmla="*/ 32919 w 52637"/>
                <a:gd name="connsiteY1" fmla="*/ 76468 h 98998"/>
                <a:gd name="connsiteX2" fmla="*/ 32919 w 52637"/>
                <a:gd name="connsiteY2" fmla="*/ 6600 h 98998"/>
                <a:gd name="connsiteX3" fmla="*/ 26319 w 52637"/>
                <a:gd name="connsiteY3" fmla="*/ 0 h 98998"/>
                <a:gd name="connsiteX4" fmla="*/ 19719 w 52637"/>
                <a:gd name="connsiteY4" fmla="*/ 6600 h 98998"/>
                <a:gd name="connsiteX5" fmla="*/ 19719 w 52637"/>
                <a:gd name="connsiteY5" fmla="*/ 76468 h 98998"/>
                <a:gd name="connsiteX6" fmla="*/ 11185 w 52637"/>
                <a:gd name="connsiteY6" fmla="*/ 67934 h 98998"/>
                <a:gd name="connsiteX7" fmla="*/ 1853 w 52637"/>
                <a:gd name="connsiteY7" fmla="*/ 68096 h 98998"/>
                <a:gd name="connsiteX8" fmla="*/ 1853 w 52637"/>
                <a:gd name="connsiteY8" fmla="*/ 77266 h 98998"/>
                <a:gd name="connsiteX9" fmla="*/ 21653 w 52637"/>
                <a:gd name="connsiteY9" fmla="*/ 97066 h 98998"/>
                <a:gd name="connsiteX10" fmla="*/ 30985 w 52637"/>
                <a:gd name="connsiteY10" fmla="*/ 97066 h 98998"/>
                <a:gd name="connsiteX11" fmla="*/ 50785 w 52637"/>
                <a:gd name="connsiteY11" fmla="*/ 77266 h 98998"/>
                <a:gd name="connsiteX12" fmla="*/ 50623 w 52637"/>
                <a:gd name="connsiteY12" fmla="*/ 67934 h 98998"/>
                <a:gd name="connsiteX13" fmla="*/ 41453 w 52637"/>
                <a:gd name="connsiteY13" fmla="*/ 67934 h 98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637" h="98998">
                  <a:moveTo>
                    <a:pt x="41453" y="67934"/>
                  </a:moveTo>
                  <a:lnTo>
                    <a:pt x="32919" y="76468"/>
                  </a:lnTo>
                  <a:lnTo>
                    <a:pt x="32919" y="6600"/>
                  </a:lnTo>
                  <a:cubicBezTo>
                    <a:pt x="32919" y="2955"/>
                    <a:pt x="29964" y="0"/>
                    <a:pt x="26319" y="0"/>
                  </a:cubicBezTo>
                  <a:cubicBezTo>
                    <a:pt x="22674" y="0"/>
                    <a:pt x="19719" y="2955"/>
                    <a:pt x="19719" y="6600"/>
                  </a:cubicBezTo>
                  <a:lnTo>
                    <a:pt x="19719" y="76468"/>
                  </a:lnTo>
                  <a:lnTo>
                    <a:pt x="11185" y="67934"/>
                  </a:lnTo>
                  <a:cubicBezTo>
                    <a:pt x="8563" y="65401"/>
                    <a:pt x="4385" y="65474"/>
                    <a:pt x="1853" y="68096"/>
                  </a:cubicBezTo>
                  <a:cubicBezTo>
                    <a:pt x="-618" y="70654"/>
                    <a:pt x="-618" y="74709"/>
                    <a:pt x="1853" y="77266"/>
                  </a:cubicBezTo>
                  <a:lnTo>
                    <a:pt x="21653" y="97066"/>
                  </a:lnTo>
                  <a:cubicBezTo>
                    <a:pt x="24230" y="99643"/>
                    <a:pt x="28408" y="99643"/>
                    <a:pt x="30985" y="97066"/>
                  </a:cubicBezTo>
                  <a:lnTo>
                    <a:pt x="50785" y="77266"/>
                  </a:lnTo>
                  <a:cubicBezTo>
                    <a:pt x="53318" y="74644"/>
                    <a:pt x="53245" y="70466"/>
                    <a:pt x="50623" y="67934"/>
                  </a:cubicBezTo>
                  <a:cubicBezTo>
                    <a:pt x="48065" y="65463"/>
                    <a:pt x="44010" y="65463"/>
                    <a:pt x="41453" y="67934"/>
                  </a:cubicBezTo>
                  <a:close/>
                </a:path>
              </a:pathLst>
            </a:custGeom>
            <a:solidFill>
              <a:srgbClr val="37617A"/>
            </a:solidFill>
            <a:ln w="6509" cap="flat">
              <a:noFill/>
              <a:prstDash val="solid"/>
              <a:miter/>
            </a:ln>
          </p:spPr>
          <p:txBody>
            <a:bodyPr rtlCol="0" anchor="ctr"/>
            <a:lstStyle/>
            <a:p>
              <a:endParaRPr lang="en-ID"/>
            </a:p>
          </p:txBody>
        </p:sp>
        <p:sp>
          <p:nvSpPr>
            <p:cNvPr id="182" name="Freeform: Shape 65">
              <a:extLst>
                <a:ext uri="{FF2B5EF4-FFF2-40B4-BE49-F238E27FC236}">
                  <a16:creationId xmlns:a16="http://schemas.microsoft.com/office/drawing/2014/main" id="{D78C8BAD-703B-021D-1C74-40BC3A6DE17E}"/>
                </a:ext>
              </a:extLst>
            </p:cNvPr>
            <p:cNvSpPr/>
            <p:nvPr/>
          </p:nvSpPr>
          <p:spPr>
            <a:xfrm>
              <a:off x="714193" y="3030814"/>
              <a:ext cx="433351" cy="79200"/>
            </a:xfrm>
            <a:custGeom>
              <a:avLst/>
              <a:gdLst>
                <a:gd name="connsiteX0" fmla="*/ 26400 w 52800"/>
                <a:gd name="connsiteY0" fmla="*/ 13200 h 79200"/>
                <a:gd name="connsiteX1" fmla="*/ 39600 w 52800"/>
                <a:gd name="connsiteY1" fmla="*/ 26400 h 79200"/>
                <a:gd name="connsiteX2" fmla="*/ 46200 w 52800"/>
                <a:gd name="connsiteY2" fmla="*/ 33000 h 79200"/>
                <a:gd name="connsiteX3" fmla="*/ 52800 w 52800"/>
                <a:gd name="connsiteY3" fmla="*/ 26400 h 79200"/>
                <a:gd name="connsiteX4" fmla="*/ 26400 w 52800"/>
                <a:gd name="connsiteY4" fmla="*/ 0 h 79200"/>
                <a:gd name="connsiteX5" fmla="*/ 0 w 52800"/>
                <a:gd name="connsiteY5" fmla="*/ 26400 h 79200"/>
                <a:gd name="connsiteX6" fmla="*/ 0 w 52800"/>
                <a:gd name="connsiteY6" fmla="*/ 52800 h 79200"/>
                <a:gd name="connsiteX7" fmla="*/ 26400 w 52800"/>
                <a:gd name="connsiteY7" fmla="*/ 79200 h 79200"/>
                <a:gd name="connsiteX8" fmla="*/ 52800 w 52800"/>
                <a:gd name="connsiteY8" fmla="*/ 52800 h 79200"/>
                <a:gd name="connsiteX9" fmla="*/ 46200 w 52800"/>
                <a:gd name="connsiteY9" fmla="*/ 46200 h 79200"/>
                <a:gd name="connsiteX10" fmla="*/ 39600 w 52800"/>
                <a:gd name="connsiteY10" fmla="*/ 52800 h 79200"/>
                <a:gd name="connsiteX11" fmla="*/ 26400 w 52800"/>
                <a:gd name="connsiteY11" fmla="*/ 66000 h 79200"/>
                <a:gd name="connsiteX12" fmla="*/ 13200 w 52800"/>
                <a:gd name="connsiteY12" fmla="*/ 52800 h 79200"/>
                <a:gd name="connsiteX13" fmla="*/ 13200 w 52800"/>
                <a:gd name="connsiteY13" fmla="*/ 26400 h 79200"/>
                <a:gd name="connsiteX14" fmla="*/ 26400 w 52800"/>
                <a:gd name="connsiteY14" fmla="*/ 13200 h 7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00" h="79200">
                  <a:moveTo>
                    <a:pt x="26400" y="13200"/>
                  </a:moveTo>
                  <a:cubicBezTo>
                    <a:pt x="33690" y="13200"/>
                    <a:pt x="39600" y="19110"/>
                    <a:pt x="39600" y="26400"/>
                  </a:cubicBezTo>
                  <a:cubicBezTo>
                    <a:pt x="39600" y="30045"/>
                    <a:pt x="42555" y="33000"/>
                    <a:pt x="46200" y="33000"/>
                  </a:cubicBezTo>
                  <a:cubicBezTo>
                    <a:pt x="49845" y="33000"/>
                    <a:pt x="52800" y="30045"/>
                    <a:pt x="52800" y="26400"/>
                  </a:cubicBezTo>
                  <a:cubicBezTo>
                    <a:pt x="52800" y="11820"/>
                    <a:pt x="40980" y="0"/>
                    <a:pt x="26400" y="0"/>
                  </a:cubicBezTo>
                  <a:cubicBezTo>
                    <a:pt x="11820" y="0"/>
                    <a:pt x="0" y="11820"/>
                    <a:pt x="0" y="26400"/>
                  </a:cubicBezTo>
                  <a:lnTo>
                    <a:pt x="0" y="52800"/>
                  </a:lnTo>
                  <a:cubicBezTo>
                    <a:pt x="0" y="67380"/>
                    <a:pt x="11820" y="79200"/>
                    <a:pt x="26400" y="79200"/>
                  </a:cubicBezTo>
                  <a:cubicBezTo>
                    <a:pt x="40980" y="79200"/>
                    <a:pt x="52800" y="67380"/>
                    <a:pt x="52800" y="52800"/>
                  </a:cubicBezTo>
                  <a:cubicBezTo>
                    <a:pt x="52800" y="49155"/>
                    <a:pt x="49845" y="46200"/>
                    <a:pt x="46200" y="46200"/>
                  </a:cubicBezTo>
                  <a:cubicBezTo>
                    <a:pt x="42555" y="46200"/>
                    <a:pt x="39600" y="49155"/>
                    <a:pt x="39600" y="52800"/>
                  </a:cubicBezTo>
                  <a:cubicBezTo>
                    <a:pt x="39600" y="60090"/>
                    <a:pt x="33690" y="66000"/>
                    <a:pt x="26400" y="66000"/>
                  </a:cubicBezTo>
                  <a:cubicBezTo>
                    <a:pt x="19110" y="66000"/>
                    <a:pt x="13200" y="60090"/>
                    <a:pt x="13200" y="52800"/>
                  </a:cubicBezTo>
                  <a:lnTo>
                    <a:pt x="13200" y="26400"/>
                  </a:lnTo>
                  <a:cubicBezTo>
                    <a:pt x="13200" y="19110"/>
                    <a:pt x="19110" y="13200"/>
                    <a:pt x="26400" y="13200"/>
                  </a:cubicBezTo>
                  <a:close/>
                </a:path>
              </a:pathLst>
            </a:custGeom>
            <a:noFill/>
            <a:ln w="6509" cap="flat">
              <a:noFill/>
              <a:prstDash val="solid"/>
              <a:miter/>
            </a:ln>
          </p:spPr>
          <p:txBody>
            <a:bodyPr rtlCol="0" anchor="ctr"/>
            <a:lstStyle/>
            <a:p>
              <a:r>
                <a:rPr lang="en-ID" sz="800" dirty="0"/>
                <a:t>CO2</a:t>
              </a:r>
            </a:p>
          </p:txBody>
        </p:sp>
      </p:grpSp>
      <p:sp>
        <p:nvSpPr>
          <p:cNvPr id="189" name="Rectangle: Rounded Corners 103">
            <a:extLst>
              <a:ext uri="{FF2B5EF4-FFF2-40B4-BE49-F238E27FC236}">
                <a16:creationId xmlns:a16="http://schemas.microsoft.com/office/drawing/2014/main" id="{6B4B75DC-ED5D-2881-1B32-87ED298FC533}"/>
              </a:ext>
            </a:extLst>
          </p:cNvPr>
          <p:cNvSpPr/>
          <p:nvPr/>
        </p:nvSpPr>
        <p:spPr>
          <a:xfrm>
            <a:off x="5431650" y="1878994"/>
            <a:ext cx="1831682" cy="782049"/>
          </a:xfrm>
          <a:prstGeom prst="roundRect">
            <a:avLst>
              <a:gd name="adj" fmla="val 3168"/>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Proxima Nova Rg"/>
                <a:ea typeface="+mn-ea"/>
                <a:cs typeface="+mn-cs"/>
              </a:rPr>
              <a:t>v</a:t>
            </a:r>
          </a:p>
        </p:txBody>
      </p:sp>
      <p:sp>
        <p:nvSpPr>
          <p:cNvPr id="190" name="Oval 189">
            <a:extLst>
              <a:ext uri="{FF2B5EF4-FFF2-40B4-BE49-F238E27FC236}">
                <a16:creationId xmlns:a16="http://schemas.microsoft.com/office/drawing/2014/main" id="{21F1706A-486B-8B8E-FEF0-7F937D957873}"/>
              </a:ext>
            </a:extLst>
          </p:cNvPr>
          <p:cNvSpPr/>
          <p:nvPr/>
        </p:nvSpPr>
        <p:spPr>
          <a:xfrm>
            <a:off x="5512615" y="1951343"/>
            <a:ext cx="642308" cy="619880"/>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200" name="TextBox 199">
            <a:extLst>
              <a:ext uri="{FF2B5EF4-FFF2-40B4-BE49-F238E27FC236}">
                <a16:creationId xmlns:a16="http://schemas.microsoft.com/office/drawing/2014/main" id="{B9B34C97-E71D-76F7-F51B-DE04A201095C}"/>
              </a:ext>
            </a:extLst>
          </p:cNvPr>
          <p:cNvSpPr txBox="1"/>
          <p:nvPr/>
        </p:nvSpPr>
        <p:spPr>
          <a:xfrm>
            <a:off x="6213750" y="2083031"/>
            <a:ext cx="1218730" cy="338554"/>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18E89"/>
                </a:solidFill>
                <a:effectLst/>
                <a:uLnTx/>
                <a:uFillTx/>
                <a:latin typeface="Proxima Nova Rg"/>
                <a:ea typeface="+mn-ea"/>
                <a:cs typeface="+mn-cs"/>
              </a:rPr>
              <a:t>Risk Management</a:t>
            </a:r>
          </a:p>
        </p:txBody>
      </p:sp>
      <p:grpSp>
        <p:nvGrpSpPr>
          <p:cNvPr id="203" name="Group 202">
            <a:extLst>
              <a:ext uri="{FF2B5EF4-FFF2-40B4-BE49-F238E27FC236}">
                <a16:creationId xmlns:a16="http://schemas.microsoft.com/office/drawing/2014/main" id="{758EE700-40A9-5DF8-4023-67705028D929}"/>
              </a:ext>
            </a:extLst>
          </p:cNvPr>
          <p:cNvGrpSpPr/>
          <p:nvPr/>
        </p:nvGrpSpPr>
        <p:grpSpPr>
          <a:xfrm>
            <a:off x="5693028" y="2109788"/>
            <a:ext cx="269553" cy="270746"/>
            <a:chOff x="9309856" y="3867188"/>
            <a:chExt cx="269553" cy="270746"/>
          </a:xfrm>
        </p:grpSpPr>
        <p:sp>
          <p:nvSpPr>
            <p:cNvPr id="204" name="Freeform 54">
              <a:extLst>
                <a:ext uri="{FF2B5EF4-FFF2-40B4-BE49-F238E27FC236}">
                  <a16:creationId xmlns:a16="http://schemas.microsoft.com/office/drawing/2014/main" id="{CD66443B-CBAC-67DF-906D-FB3A346FD305}"/>
                </a:ext>
              </a:extLst>
            </p:cNvPr>
            <p:cNvSpPr>
              <a:spLocks/>
            </p:cNvSpPr>
            <p:nvPr/>
          </p:nvSpPr>
          <p:spPr bwMode="auto">
            <a:xfrm>
              <a:off x="9309856" y="4092611"/>
              <a:ext cx="269553" cy="10735"/>
            </a:xfrm>
            <a:custGeom>
              <a:avLst/>
              <a:gdLst>
                <a:gd name="T0" fmla="*/ 1553 w 1586"/>
                <a:gd name="T1" fmla="*/ 66 h 66"/>
                <a:gd name="T2" fmla="*/ 33 w 1586"/>
                <a:gd name="T3" fmla="*/ 66 h 66"/>
                <a:gd name="T4" fmla="*/ 33 w 1586"/>
                <a:gd name="T5" fmla="*/ 66 h 66"/>
                <a:gd name="T6" fmla="*/ 25 w 1586"/>
                <a:gd name="T7" fmla="*/ 66 h 66"/>
                <a:gd name="T8" fmla="*/ 19 w 1586"/>
                <a:gd name="T9" fmla="*/ 64 h 66"/>
                <a:gd name="T10" fmla="*/ 14 w 1586"/>
                <a:gd name="T11" fmla="*/ 61 h 66"/>
                <a:gd name="T12" fmla="*/ 9 w 1586"/>
                <a:gd name="T13" fmla="*/ 57 h 66"/>
                <a:gd name="T14" fmla="*/ 5 w 1586"/>
                <a:gd name="T15" fmla="*/ 52 h 66"/>
                <a:gd name="T16" fmla="*/ 2 w 1586"/>
                <a:gd name="T17" fmla="*/ 47 h 66"/>
                <a:gd name="T18" fmla="*/ 0 w 1586"/>
                <a:gd name="T19" fmla="*/ 40 h 66"/>
                <a:gd name="T20" fmla="*/ 0 w 1586"/>
                <a:gd name="T21" fmla="*/ 33 h 66"/>
                <a:gd name="T22" fmla="*/ 0 w 1586"/>
                <a:gd name="T23" fmla="*/ 33 h 66"/>
                <a:gd name="T24" fmla="*/ 0 w 1586"/>
                <a:gd name="T25" fmla="*/ 27 h 66"/>
                <a:gd name="T26" fmla="*/ 2 w 1586"/>
                <a:gd name="T27" fmla="*/ 21 h 66"/>
                <a:gd name="T28" fmla="*/ 5 w 1586"/>
                <a:gd name="T29" fmla="*/ 15 h 66"/>
                <a:gd name="T30" fmla="*/ 9 w 1586"/>
                <a:gd name="T31" fmla="*/ 11 h 66"/>
                <a:gd name="T32" fmla="*/ 14 w 1586"/>
                <a:gd name="T33" fmla="*/ 6 h 66"/>
                <a:gd name="T34" fmla="*/ 19 w 1586"/>
                <a:gd name="T35" fmla="*/ 3 h 66"/>
                <a:gd name="T36" fmla="*/ 25 w 1586"/>
                <a:gd name="T37" fmla="*/ 1 h 66"/>
                <a:gd name="T38" fmla="*/ 33 w 1586"/>
                <a:gd name="T39" fmla="*/ 0 h 66"/>
                <a:gd name="T40" fmla="*/ 1553 w 1586"/>
                <a:gd name="T41" fmla="*/ 0 h 66"/>
                <a:gd name="T42" fmla="*/ 1553 w 1586"/>
                <a:gd name="T43" fmla="*/ 0 h 66"/>
                <a:gd name="T44" fmla="*/ 1560 w 1586"/>
                <a:gd name="T45" fmla="*/ 1 h 66"/>
                <a:gd name="T46" fmla="*/ 1566 w 1586"/>
                <a:gd name="T47" fmla="*/ 3 h 66"/>
                <a:gd name="T48" fmla="*/ 1572 w 1586"/>
                <a:gd name="T49" fmla="*/ 6 h 66"/>
                <a:gd name="T50" fmla="*/ 1577 w 1586"/>
                <a:gd name="T51" fmla="*/ 11 h 66"/>
                <a:gd name="T52" fmla="*/ 1581 w 1586"/>
                <a:gd name="T53" fmla="*/ 15 h 66"/>
                <a:gd name="T54" fmla="*/ 1584 w 1586"/>
                <a:gd name="T55" fmla="*/ 21 h 66"/>
                <a:gd name="T56" fmla="*/ 1586 w 1586"/>
                <a:gd name="T57" fmla="*/ 27 h 66"/>
                <a:gd name="T58" fmla="*/ 1586 w 1586"/>
                <a:gd name="T59" fmla="*/ 33 h 66"/>
                <a:gd name="T60" fmla="*/ 1586 w 1586"/>
                <a:gd name="T61" fmla="*/ 33 h 66"/>
                <a:gd name="T62" fmla="*/ 1586 w 1586"/>
                <a:gd name="T63" fmla="*/ 40 h 66"/>
                <a:gd name="T64" fmla="*/ 1584 w 1586"/>
                <a:gd name="T65" fmla="*/ 47 h 66"/>
                <a:gd name="T66" fmla="*/ 1581 w 1586"/>
                <a:gd name="T67" fmla="*/ 52 h 66"/>
                <a:gd name="T68" fmla="*/ 1577 w 1586"/>
                <a:gd name="T69" fmla="*/ 57 h 66"/>
                <a:gd name="T70" fmla="*/ 1572 w 1586"/>
                <a:gd name="T71" fmla="*/ 61 h 66"/>
                <a:gd name="T72" fmla="*/ 1566 w 1586"/>
                <a:gd name="T73" fmla="*/ 64 h 66"/>
                <a:gd name="T74" fmla="*/ 1560 w 1586"/>
                <a:gd name="T75" fmla="*/ 66 h 66"/>
                <a:gd name="T76" fmla="*/ 1553 w 1586"/>
                <a:gd name="T77" fmla="*/ 66 h 66"/>
                <a:gd name="T78" fmla="*/ 1553 w 1586"/>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6" h="66">
                  <a:moveTo>
                    <a:pt x="1553" y="66"/>
                  </a:moveTo>
                  <a:lnTo>
                    <a:pt x="33" y="66"/>
                  </a:lnTo>
                  <a:lnTo>
                    <a:pt x="33" y="66"/>
                  </a:lnTo>
                  <a:lnTo>
                    <a:pt x="25" y="66"/>
                  </a:lnTo>
                  <a:lnTo>
                    <a:pt x="19" y="64"/>
                  </a:lnTo>
                  <a:lnTo>
                    <a:pt x="14" y="61"/>
                  </a:lnTo>
                  <a:lnTo>
                    <a:pt x="9" y="57"/>
                  </a:lnTo>
                  <a:lnTo>
                    <a:pt x="5" y="52"/>
                  </a:lnTo>
                  <a:lnTo>
                    <a:pt x="2" y="47"/>
                  </a:lnTo>
                  <a:lnTo>
                    <a:pt x="0" y="40"/>
                  </a:lnTo>
                  <a:lnTo>
                    <a:pt x="0" y="33"/>
                  </a:lnTo>
                  <a:lnTo>
                    <a:pt x="0" y="33"/>
                  </a:lnTo>
                  <a:lnTo>
                    <a:pt x="0" y="27"/>
                  </a:lnTo>
                  <a:lnTo>
                    <a:pt x="2" y="21"/>
                  </a:lnTo>
                  <a:lnTo>
                    <a:pt x="5" y="15"/>
                  </a:lnTo>
                  <a:lnTo>
                    <a:pt x="9" y="11"/>
                  </a:lnTo>
                  <a:lnTo>
                    <a:pt x="14" y="6"/>
                  </a:lnTo>
                  <a:lnTo>
                    <a:pt x="19" y="3"/>
                  </a:lnTo>
                  <a:lnTo>
                    <a:pt x="25" y="1"/>
                  </a:lnTo>
                  <a:lnTo>
                    <a:pt x="33" y="0"/>
                  </a:lnTo>
                  <a:lnTo>
                    <a:pt x="1553" y="0"/>
                  </a:lnTo>
                  <a:lnTo>
                    <a:pt x="1553" y="0"/>
                  </a:lnTo>
                  <a:lnTo>
                    <a:pt x="1560" y="1"/>
                  </a:lnTo>
                  <a:lnTo>
                    <a:pt x="1566" y="3"/>
                  </a:lnTo>
                  <a:lnTo>
                    <a:pt x="1572" y="6"/>
                  </a:lnTo>
                  <a:lnTo>
                    <a:pt x="1577" y="11"/>
                  </a:lnTo>
                  <a:lnTo>
                    <a:pt x="1581" y="15"/>
                  </a:lnTo>
                  <a:lnTo>
                    <a:pt x="1584" y="21"/>
                  </a:lnTo>
                  <a:lnTo>
                    <a:pt x="1586" y="27"/>
                  </a:lnTo>
                  <a:lnTo>
                    <a:pt x="1586" y="33"/>
                  </a:lnTo>
                  <a:lnTo>
                    <a:pt x="1586" y="33"/>
                  </a:lnTo>
                  <a:lnTo>
                    <a:pt x="1586" y="40"/>
                  </a:lnTo>
                  <a:lnTo>
                    <a:pt x="1584" y="47"/>
                  </a:lnTo>
                  <a:lnTo>
                    <a:pt x="1581" y="52"/>
                  </a:lnTo>
                  <a:lnTo>
                    <a:pt x="1577" y="57"/>
                  </a:lnTo>
                  <a:lnTo>
                    <a:pt x="1572" y="61"/>
                  </a:lnTo>
                  <a:lnTo>
                    <a:pt x="1566" y="64"/>
                  </a:lnTo>
                  <a:lnTo>
                    <a:pt x="1560" y="66"/>
                  </a:lnTo>
                  <a:lnTo>
                    <a:pt x="1553" y="66"/>
                  </a:lnTo>
                  <a:lnTo>
                    <a:pt x="1553" y="66"/>
                  </a:lnTo>
                  <a:close/>
                </a:path>
              </a:pathLst>
            </a:cu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sp>
          <p:nvSpPr>
            <p:cNvPr id="205" name="Freeform 55">
              <a:extLst>
                <a:ext uri="{FF2B5EF4-FFF2-40B4-BE49-F238E27FC236}">
                  <a16:creationId xmlns:a16="http://schemas.microsoft.com/office/drawing/2014/main" id="{40E4A475-D20A-F3CB-34EF-4003CF2B1B0F}"/>
                </a:ext>
              </a:extLst>
            </p:cNvPr>
            <p:cNvSpPr>
              <a:spLocks/>
            </p:cNvSpPr>
            <p:nvPr/>
          </p:nvSpPr>
          <p:spPr bwMode="auto">
            <a:xfrm>
              <a:off x="9309856" y="4058022"/>
              <a:ext cx="269553" cy="11927"/>
            </a:xfrm>
            <a:custGeom>
              <a:avLst/>
              <a:gdLst>
                <a:gd name="T0" fmla="*/ 1553 w 1586"/>
                <a:gd name="T1" fmla="*/ 66 h 66"/>
                <a:gd name="T2" fmla="*/ 33 w 1586"/>
                <a:gd name="T3" fmla="*/ 66 h 66"/>
                <a:gd name="T4" fmla="*/ 33 w 1586"/>
                <a:gd name="T5" fmla="*/ 66 h 66"/>
                <a:gd name="T6" fmla="*/ 25 w 1586"/>
                <a:gd name="T7" fmla="*/ 65 h 66"/>
                <a:gd name="T8" fmla="*/ 19 w 1586"/>
                <a:gd name="T9" fmla="*/ 63 h 66"/>
                <a:gd name="T10" fmla="*/ 14 w 1586"/>
                <a:gd name="T11" fmla="*/ 60 h 66"/>
                <a:gd name="T12" fmla="*/ 9 w 1586"/>
                <a:gd name="T13" fmla="*/ 56 h 66"/>
                <a:gd name="T14" fmla="*/ 5 w 1586"/>
                <a:gd name="T15" fmla="*/ 52 h 66"/>
                <a:gd name="T16" fmla="*/ 2 w 1586"/>
                <a:gd name="T17" fmla="*/ 46 h 66"/>
                <a:gd name="T18" fmla="*/ 0 w 1586"/>
                <a:gd name="T19" fmla="*/ 39 h 66"/>
                <a:gd name="T20" fmla="*/ 0 w 1586"/>
                <a:gd name="T21" fmla="*/ 33 h 66"/>
                <a:gd name="T22" fmla="*/ 0 w 1586"/>
                <a:gd name="T23" fmla="*/ 33 h 66"/>
                <a:gd name="T24" fmla="*/ 0 w 1586"/>
                <a:gd name="T25" fmla="*/ 26 h 66"/>
                <a:gd name="T26" fmla="*/ 2 w 1586"/>
                <a:gd name="T27" fmla="*/ 20 h 66"/>
                <a:gd name="T28" fmla="*/ 5 w 1586"/>
                <a:gd name="T29" fmla="*/ 15 h 66"/>
                <a:gd name="T30" fmla="*/ 9 w 1586"/>
                <a:gd name="T31" fmla="*/ 9 h 66"/>
                <a:gd name="T32" fmla="*/ 14 w 1586"/>
                <a:gd name="T33" fmla="*/ 5 h 66"/>
                <a:gd name="T34" fmla="*/ 19 w 1586"/>
                <a:gd name="T35" fmla="*/ 2 h 66"/>
                <a:gd name="T36" fmla="*/ 25 w 1586"/>
                <a:gd name="T37" fmla="*/ 0 h 66"/>
                <a:gd name="T38" fmla="*/ 33 w 1586"/>
                <a:gd name="T39" fmla="*/ 0 h 66"/>
                <a:gd name="T40" fmla="*/ 1553 w 1586"/>
                <a:gd name="T41" fmla="*/ 0 h 66"/>
                <a:gd name="T42" fmla="*/ 1553 w 1586"/>
                <a:gd name="T43" fmla="*/ 0 h 66"/>
                <a:gd name="T44" fmla="*/ 1560 w 1586"/>
                <a:gd name="T45" fmla="*/ 0 h 66"/>
                <a:gd name="T46" fmla="*/ 1566 w 1586"/>
                <a:gd name="T47" fmla="*/ 2 h 66"/>
                <a:gd name="T48" fmla="*/ 1572 w 1586"/>
                <a:gd name="T49" fmla="*/ 5 h 66"/>
                <a:gd name="T50" fmla="*/ 1577 w 1586"/>
                <a:gd name="T51" fmla="*/ 9 h 66"/>
                <a:gd name="T52" fmla="*/ 1581 w 1586"/>
                <a:gd name="T53" fmla="*/ 15 h 66"/>
                <a:gd name="T54" fmla="*/ 1584 w 1586"/>
                <a:gd name="T55" fmla="*/ 20 h 66"/>
                <a:gd name="T56" fmla="*/ 1586 w 1586"/>
                <a:gd name="T57" fmla="*/ 26 h 66"/>
                <a:gd name="T58" fmla="*/ 1586 w 1586"/>
                <a:gd name="T59" fmla="*/ 33 h 66"/>
                <a:gd name="T60" fmla="*/ 1586 w 1586"/>
                <a:gd name="T61" fmla="*/ 33 h 66"/>
                <a:gd name="T62" fmla="*/ 1586 w 1586"/>
                <a:gd name="T63" fmla="*/ 39 h 66"/>
                <a:gd name="T64" fmla="*/ 1584 w 1586"/>
                <a:gd name="T65" fmla="*/ 46 h 66"/>
                <a:gd name="T66" fmla="*/ 1581 w 1586"/>
                <a:gd name="T67" fmla="*/ 52 h 66"/>
                <a:gd name="T68" fmla="*/ 1577 w 1586"/>
                <a:gd name="T69" fmla="*/ 56 h 66"/>
                <a:gd name="T70" fmla="*/ 1572 w 1586"/>
                <a:gd name="T71" fmla="*/ 60 h 66"/>
                <a:gd name="T72" fmla="*/ 1566 w 1586"/>
                <a:gd name="T73" fmla="*/ 63 h 66"/>
                <a:gd name="T74" fmla="*/ 1560 w 1586"/>
                <a:gd name="T75" fmla="*/ 65 h 66"/>
                <a:gd name="T76" fmla="*/ 1553 w 1586"/>
                <a:gd name="T77" fmla="*/ 66 h 66"/>
                <a:gd name="T78" fmla="*/ 1553 w 1586"/>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6" h="66">
                  <a:moveTo>
                    <a:pt x="1553" y="66"/>
                  </a:moveTo>
                  <a:lnTo>
                    <a:pt x="33" y="66"/>
                  </a:lnTo>
                  <a:lnTo>
                    <a:pt x="33" y="66"/>
                  </a:lnTo>
                  <a:lnTo>
                    <a:pt x="25" y="65"/>
                  </a:lnTo>
                  <a:lnTo>
                    <a:pt x="19" y="63"/>
                  </a:lnTo>
                  <a:lnTo>
                    <a:pt x="14" y="60"/>
                  </a:lnTo>
                  <a:lnTo>
                    <a:pt x="9" y="56"/>
                  </a:lnTo>
                  <a:lnTo>
                    <a:pt x="5" y="52"/>
                  </a:lnTo>
                  <a:lnTo>
                    <a:pt x="2" y="46"/>
                  </a:lnTo>
                  <a:lnTo>
                    <a:pt x="0" y="39"/>
                  </a:lnTo>
                  <a:lnTo>
                    <a:pt x="0" y="33"/>
                  </a:lnTo>
                  <a:lnTo>
                    <a:pt x="0" y="33"/>
                  </a:lnTo>
                  <a:lnTo>
                    <a:pt x="0" y="26"/>
                  </a:lnTo>
                  <a:lnTo>
                    <a:pt x="2" y="20"/>
                  </a:lnTo>
                  <a:lnTo>
                    <a:pt x="5" y="15"/>
                  </a:lnTo>
                  <a:lnTo>
                    <a:pt x="9" y="9"/>
                  </a:lnTo>
                  <a:lnTo>
                    <a:pt x="14" y="5"/>
                  </a:lnTo>
                  <a:lnTo>
                    <a:pt x="19" y="2"/>
                  </a:lnTo>
                  <a:lnTo>
                    <a:pt x="25" y="0"/>
                  </a:lnTo>
                  <a:lnTo>
                    <a:pt x="33" y="0"/>
                  </a:lnTo>
                  <a:lnTo>
                    <a:pt x="1553" y="0"/>
                  </a:lnTo>
                  <a:lnTo>
                    <a:pt x="1553" y="0"/>
                  </a:lnTo>
                  <a:lnTo>
                    <a:pt x="1560" y="0"/>
                  </a:lnTo>
                  <a:lnTo>
                    <a:pt x="1566" y="2"/>
                  </a:lnTo>
                  <a:lnTo>
                    <a:pt x="1572" y="5"/>
                  </a:lnTo>
                  <a:lnTo>
                    <a:pt x="1577" y="9"/>
                  </a:lnTo>
                  <a:lnTo>
                    <a:pt x="1581" y="15"/>
                  </a:lnTo>
                  <a:lnTo>
                    <a:pt x="1584" y="20"/>
                  </a:lnTo>
                  <a:lnTo>
                    <a:pt x="1586" y="26"/>
                  </a:lnTo>
                  <a:lnTo>
                    <a:pt x="1586" y="33"/>
                  </a:lnTo>
                  <a:lnTo>
                    <a:pt x="1586" y="33"/>
                  </a:lnTo>
                  <a:lnTo>
                    <a:pt x="1586" y="39"/>
                  </a:lnTo>
                  <a:lnTo>
                    <a:pt x="1584" y="46"/>
                  </a:lnTo>
                  <a:lnTo>
                    <a:pt x="1581" y="52"/>
                  </a:lnTo>
                  <a:lnTo>
                    <a:pt x="1577" y="56"/>
                  </a:lnTo>
                  <a:lnTo>
                    <a:pt x="1572" y="60"/>
                  </a:lnTo>
                  <a:lnTo>
                    <a:pt x="1566" y="63"/>
                  </a:lnTo>
                  <a:lnTo>
                    <a:pt x="1560" y="65"/>
                  </a:lnTo>
                  <a:lnTo>
                    <a:pt x="1553" y="66"/>
                  </a:lnTo>
                  <a:lnTo>
                    <a:pt x="1553" y="66"/>
                  </a:lnTo>
                  <a:close/>
                </a:path>
              </a:pathLst>
            </a:cu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06" name="Freeform 56">
              <a:extLst>
                <a:ext uri="{FF2B5EF4-FFF2-40B4-BE49-F238E27FC236}">
                  <a16:creationId xmlns:a16="http://schemas.microsoft.com/office/drawing/2014/main" id="{01A2351D-C4F2-138D-7144-2E53FBCB6572}"/>
                </a:ext>
              </a:extLst>
            </p:cNvPr>
            <p:cNvSpPr>
              <a:spLocks/>
            </p:cNvSpPr>
            <p:nvPr/>
          </p:nvSpPr>
          <p:spPr bwMode="auto">
            <a:xfrm>
              <a:off x="9309856" y="4024626"/>
              <a:ext cx="269553" cy="10735"/>
            </a:xfrm>
            <a:custGeom>
              <a:avLst/>
              <a:gdLst>
                <a:gd name="T0" fmla="*/ 1553 w 1586"/>
                <a:gd name="T1" fmla="*/ 66 h 66"/>
                <a:gd name="T2" fmla="*/ 33 w 1586"/>
                <a:gd name="T3" fmla="*/ 66 h 66"/>
                <a:gd name="T4" fmla="*/ 33 w 1586"/>
                <a:gd name="T5" fmla="*/ 66 h 66"/>
                <a:gd name="T6" fmla="*/ 25 w 1586"/>
                <a:gd name="T7" fmla="*/ 66 h 66"/>
                <a:gd name="T8" fmla="*/ 19 w 1586"/>
                <a:gd name="T9" fmla="*/ 64 h 66"/>
                <a:gd name="T10" fmla="*/ 14 w 1586"/>
                <a:gd name="T11" fmla="*/ 61 h 66"/>
                <a:gd name="T12" fmla="*/ 9 w 1586"/>
                <a:gd name="T13" fmla="*/ 57 h 66"/>
                <a:gd name="T14" fmla="*/ 5 w 1586"/>
                <a:gd name="T15" fmla="*/ 52 h 66"/>
                <a:gd name="T16" fmla="*/ 2 w 1586"/>
                <a:gd name="T17" fmla="*/ 47 h 66"/>
                <a:gd name="T18" fmla="*/ 0 w 1586"/>
                <a:gd name="T19" fmla="*/ 40 h 66"/>
                <a:gd name="T20" fmla="*/ 0 w 1586"/>
                <a:gd name="T21" fmla="*/ 33 h 66"/>
                <a:gd name="T22" fmla="*/ 0 w 1586"/>
                <a:gd name="T23" fmla="*/ 33 h 66"/>
                <a:gd name="T24" fmla="*/ 0 w 1586"/>
                <a:gd name="T25" fmla="*/ 27 h 66"/>
                <a:gd name="T26" fmla="*/ 2 w 1586"/>
                <a:gd name="T27" fmla="*/ 21 h 66"/>
                <a:gd name="T28" fmla="*/ 5 w 1586"/>
                <a:gd name="T29" fmla="*/ 15 h 66"/>
                <a:gd name="T30" fmla="*/ 9 w 1586"/>
                <a:gd name="T31" fmla="*/ 10 h 66"/>
                <a:gd name="T32" fmla="*/ 14 w 1586"/>
                <a:gd name="T33" fmla="*/ 6 h 66"/>
                <a:gd name="T34" fmla="*/ 19 w 1586"/>
                <a:gd name="T35" fmla="*/ 3 h 66"/>
                <a:gd name="T36" fmla="*/ 25 w 1586"/>
                <a:gd name="T37" fmla="*/ 1 h 66"/>
                <a:gd name="T38" fmla="*/ 33 w 1586"/>
                <a:gd name="T39" fmla="*/ 0 h 66"/>
                <a:gd name="T40" fmla="*/ 1553 w 1586"/>
                <a:gd name="T41" fmla="*/ 0 h 66"/>
                <a:gd name="T42" fmla="*/ 1553 w 1586"/>
                <a:gd name="T43" fmla="*/ 0 h 66"/>
                <a:gd name="T44" fmla="*/ 1560 w 1586"/>
                <a:gd name="T45" fmla="*/ 1 h 66"/>
                <a:gd name="T46" fmla="*/ 1566 w 1586"/>
                <a:gd name="T47" fmla="*/ 3 h 66"/>
                <a:gd name="T48" fmla="*/ 1572 w 1586"/>
                <a:gd name="T49" fmla="*/ 6 h 66"/>
                <a:gd name="T50" fmla="*/ 1577 w 1586"/>
                <a:gd name="T51" fmla="*/ 10 h 66"/>
                <a:gd name="T52" fmla="*/ 1581 w 1586"/>
                <a:gd name="T53" fmla="*/ 15 h 66"/>
                <a:gd name="T54" fmla="*/ 1584 w 1586"/>
                <a:gd name="T55" fmla="*/ 21 h 66"/>
                <a:gd name="T56" fmla="*/ 1586 w 1586"/>
                <a:gd name="T57" fmla="*/ 27 h 66"/>
                <a:gd name="T58" fmla="*/ 1586 w 1586"/>
                <a:gd name="T59" fmla="*/ 33 h 66"/>
                <a:gd name="T60" fmla="*/ 1586 w 1586"/>
                <a:gd name="T61" fmla="*/ 33 h 66"/>
                <a:gd name="T62" fmla="*/ 1586 w 1586"/>
                <a:gd name="T63" fmla="*/ 40 h 66"/>
                <a:gd name="T64" fmla="*/ 1584 w 1586"/>
                <a:gd name="T65" fmla="*/ 47 h 66"/>
                <a:gd name="T66" fmla="*/ 1581 w 1586"/>
                <a:gd name="T67" fmla="*/ 52 h 66"/>
                <a:gd name="T68" fmla="*/ 1577 w 1586"/>
                <a:gd name="T69" fmla="*/ 57 h 66"/>
                <a:gd name="T70" fmla="*/ 1572 w 1586"/>
                <a:gd name="T71" fmla="*/ 61 h 66"/>
                <a:gd name="T72" fmla="*/ 1566 w 1586"/>
                <a:gd name="T73" fmla="*/ 64 h 66"/>
                <a:gd name="T74" fmla="*/ 1560 w 1586"/>
                <a:gd name="T75" fmla="*/ 66 h 66"/>
                <a:gd name="T76" fmla="*/ 1553 w 1586"/>
                <a:gd name="T77" fmla="*/ 66 h 66"/>
                <a:gd name="T78" fmla="*/ 1553 w 1586"/>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86" h="66">
                  <a:moveTo>
                    <a:pt x="1553" y="66"/>
                  </a:moveTo>
                  <a:lnTo>
                    <a:pt x="33" y="66"/>
                  </a:lnTo>
                  <a:lnTo>
                    <a:pt x="33" y="66"/>
                  </a:lnTo>
                  <a:lnTo>
                    <a:pt x="25" y="66"/>
                  </a:lnTo>
                  <a:lnTo>
                    <a:pt x="19" y="64"/>
                  </a:lnTo>
                  <a:lnTo>
                    <a:pt x="14" y="61"/>
                  </a:lnTo>
                  <a:lnTo>
                    <a:pt x="9" y="57"/>
                  </a:lnTo>
                  <a:lnTo>
                    <a:pt x="5" y="52"/>
                  </a:lnTo>
                  <a:lnTo>
                    <a:pt x="2" y="47"/>
                  </a:lnTo>
                  <a:lnTo>
                    <a:pt x="0" y="40"/>
                  </a:lnTo>
                  <a:lnTo>
                    <a:pt x="0" y="33"/>
                  </a:lnTo>
                  <a:lnTo>
                    <a:pt x="0" y="33"/>
                  </a:lnTo>
                  <a:lnTo>
                    <a:pt x="0" y="27"/>
                  </a:lnTo>
                  <a:lnTo>
                    <a:pt x="2" y="21"/>
                  </a:lnTo>
                  <a:lnTo>
                    <a:pt x="5" y="15"/>
                  </a:lnTo>
                  <a:lnTo>
                    <a:pt x="9" y="10"/>
                  </a:lnTo>
                  <a:lnTo>
                    <a:pt x="14" y="6"/>
                  </a:lnTo>
                  <a:lnTo>
                    <a:pt x="19" y="3"/>
                  </a:lnTo>
                  <a:lnTo>
                    <a:pt x="25" y="1"/>
                  </a:lnTo>
                  <a:lnTo>
                    <a:pt x="33" y="0"/>
                  </a:lnTo>
                  <a:lnTo>
                    <a:pt x="1553" y="0"/>
                  </a:lnTo>
                  <a:lnTo>
                    <a:pt x="1553" y="0"/>
                  </a:lnTo>
                  <a:lnTo>
                    <a:pt x="1560" y="1"/>
                  </a:lnTo>
                  <a:lnTo>
                    <a:pt x="1566" y="3"/>
                  </a:lnTo>
                  <a:lnTo>
                    <a:pt x="1572" y="6"/>
                  </a:lnTo>
                  <a:lnTo>
                    <a:pt x="1577" y="10"/>
                  </a:lnTo>
                  <a:lnTo>
                    <a:pt x="1581" y="15"/>
                  </a:lnTo>
                  <a:lnTo>
                    <a:pt x="1584" y="21"/>
                  </a:lnTo>
                  <a:lnTo>
                    <a:pt x="1586" y="27"/>
                  </a:lnTo>
                  <a:lnTo>
                    <a:pt x="1586" y="33"/>
                  </a:lnTo>
                  <a:lnTo>
                    <a:pt x="1586" y="33"/>
                  </a:lnTo>
                  <a:lnTo>
                    <a:pt x="1586" y="40"/>
                  </a:lnTo>
                  <a:lnTo>
                    <a:pt x="1584" y="47"/>
                  </a:lnTo>
                  <a:lnTo>
                    <a:pt x="1581" y="52"/>
                  </a:lnTo>
                  <a:lnTo>
                    <a:pt x="1577" y="57"/>
                  </a:lnTo>
                  <a:lnTo>
                    <a:pt x="1572" y="61"/>
                  </a:lnTo>
                  <a:lnTo>
                    <a:pt x="1566" y="64"/>
                  </a:lnTo>
                  <a:lnTo>
                    <a:pt x="1560" y="66"/>
                  </a:lnTo>
                  <a:lnTo>
                    <a:pt x="1553" y="66"/>
                  </a:lnTo>
                  <a:lnTo>
                    <a:pt x="1553" y="66"/>
                  </a:lnTo>
                  <a:close/>
                </a:path>
              </a:pathLst>
            </a:cu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07" name="Rectangle 57">
              <a:extLst>
                <a:ext uri="{FF2B5EF4-FFF2-40B4-BE49-F238E27FC236}">
                  <a16:creationId xmlns:a16="http://schemas.microsoft.com/office/drawing/2014/main" id="{42420046-9D44-402C-7F98-24248756DEEB}"/>
                </a:ext>
              </a:extLst>
            </p:cNvPr>
            <p:cNvSpPr>
              <a:spLocks noChangeArrowheads="1"/>
            </p:cNvSpPr>
            <p:nvPr/>
          </p:nvSpPr>
          <p:spPr bwMode="auto">
            <a:xfrm>
              <a:off x="9399310" y="3996001"/>
              <a:ext cx="11927" cy="34589"/>
            </a:xfrm>
            <a:prstGeom prst="rect">
              <a:avLst/>
            </a:pr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08" name="Rectangle 58">
              <a:extLst>
                <a:ext uri="{FF2B5EF4-FFF2-40B4-BE49-F238E27FC236}">
                  <a16:creationId xmlns:a16="http://schemas.microsoft.com/office/drawing/2014/main" id="{67484571-58AE-89C7-FDD9-DB3748311DDD}"/>
                </a:ext>
              </a:extLst>
            </p:cNvPr>
            <p:cNvSpPr>
              <a:spLocks noChangeArrowheads="1"/>
            </p:cNvSpPr>
            <p:nvPr/>
          </p:nvSpPr>
          <p:spPr bwMode="auto">
            <a:xfrm>
              <a:off x="9512617" y="3996001"/>
              <a:ext cx="10735" cy="34589"/>
            </a:xfrm>
            <a:prstGeom prst="rect">
              <a:avLst/>
            </a:pr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09" name="Rectangle 59">
              <a:extLst>
                <a:ext uri="{FF2B5EF4-FFF2-40B4-BE49-F238E27FC236}">
                  <a16:creationId xmlns:a16="http://schemas.microsoft.com/office/drawing/2014/main" id="{8699DFAB-B341-95EF-7BE0-7C827DE34D0E}"/>
                </a:ext>
              </a:extLst>
            </p:cNvPr>
            <p:cNvSpPr>
              <a:spLocks noChangeArrowheads="1"/>
            </p:cNvSpPr>
            <p:nvPr/>
          </p:nvSpPr>
          <p:spPr bwMode="auto">
            <a:xfrm>
              <a:off x="9399310" y="4063986"/>
              <a:ext cx="11927" cy="33396"/>
            </a:xfrm>
            <a:prstGeom prst="rect">
              <a:avLst/>
            </a:pr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10" name="Rectangle 60">
              <a:extLst>
                <a:ext uri="{FF2B5EF4-FFF2-40B4-BE49-F238E27FC236}">
                  <a16:creationId xmlns:a16="http://schemas.microsoft.com/office/drawing/2014/main" id="{5DFF610C-22C3-E2DF-E63B-8FA88482B9D8}"/>
                </a:ext>
              </a:extLst>
            </p:cNvPr>
            <p:cNvSpPr>
              <a:spLocks noChangeArrowheads="1"/>
            </p:cNvSpPr>
            <p:nvPr/>
          </p:nvSpPr>
          <p:spPr bwMode="auto">
            <a:xfrm>
              <a:off x="9512617" y="4063986"/>
              <a:ext cx="10735" cy="33396"/>
            </a:xfrm>
            <a:prstGeom prst="rect">
              <a:avLst/>
            </a:pr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11" name="Rectangle 61">
              <a:extLst>
                <a:ext uri="{FF2B5EF4-FFF2-40B4-BE49-F238E27FC236}">
                  <a16:creationId xmlns:a16="http://schemas.microsoft.com/office/drawing/2014/main" id="{5B127987-F5D7-C028-927C-24A9D5E24FEC}"/>
                </a:ext>
              </a:extLst>
            </p:cNvPr>
            <p:cNvSpPr>
              <a:spLocks noChangeArrowheads="1"/>
            </p:cNvSpPr>
            <p:nvPr/>
          </p:nvSpPr>
          <p:spPr bwMode="auto">
            <a:xfrm>
              <a:off x="9353987" y="4097382"/>
              <a:ext cx="11927" cy="34589"/>
            </a:xfrm>
            <a:prstGeom prst="rect">
              <a:avLst/>
            </a:pr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12" name="Rectangle 62">
              <a:extLst>
                <a:ext uri="{FF2B5EF4-FFF2-40B4-BE49-F238E27FC236}">
                  <a16:creationId xmlns:a16="http://schemas.microsoft.com/office/drawing/2014/main" id="{D74744E4-4981-8CCD-5C04-0F5D8E382FD0}"/>
                </a:ext>
              </a:extLst>
            </p:cNvPr>
            <p:cNvSpPr>
              <a:spLocks noChangeArrowheads="1"/>
            </p:cNvSpPr>
            <p:nvPr/>
          </p:nvSpPr>
          <p:spPr bwMode="auto">
            <a:xfrm>
              <a:off x="9467294" y="4097382"/>
              <a:ext cx="10735" cy="34589"/>
            </a:xfrm>
            <a:prstGeom prst="rect">
              <a:avLst/>
            </a:pr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13" name="Rectangle 63">
              <a:extLst>
                <a:ext uri="{FF2B5EF4-FFF2-40B4-BE49-F238E27FC236}">
                  <a16:creationId xmlns:a16="http://schemas.microsoft.com/office/drawing/2014/main" id="{E38FC311-FDB2-9BCF-6BE2-E80299D6B53F}"/>
                </a:ext>
              </a:extLst>
            </p:cNvPr>
            <p:cNvSpPr>
              <a:spLocks noChangeArrowheads="1"/>
            </p:cNvSpPr>
            <p:nvPr/>
          </p:nvSpPr>
          <p:spPr bwMode="auto">
            <a:xfrm>
              <a:off x="9353987" y="4030590"/>
              <a:ext cx="11927" cy="33396"/>
            </a:xfrm>
            <a:prstGeom prst="rect">
              <a:avLst/>
            </a:pr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14" name="Rectangle 64">
              <a:extLst>
                <a:ext uri="{FF2B5EF4-FFF2-40B4-BE49-F238E27FC236}">
                  <a16:creationId xmlns:a16="http://schemas.microsoft.com/office/drawing/2014/main" id="{22FD847C-AC13-0CE8-9DB5-66459FF56A30}"/>
                </a:ext>
              </a:extLst>
            </p:cNvPr>
            <p:cNvSpPr>
              <a:spLocks noChangeArrowheads="1"/>
            </p:cNvSpPr>
            <p:nvPr/>
          </p:nvSpPr>
          <p:spPr bwMode="auto">
            <a:xfrm>
              <a:off x="9467294" y="4030590"/>
              <a:ext cx="10735" cy="33396"/>
            </a:xfrm>
            <a:prstGeom prst="rect">
              <a:avLst/>
            </a:pr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15" name="Freeform 65">
              <a:extLst>
                <a:ext uri="{FF2B5EF4-FFF2-40B4-BE49-F238E27FC236}">
                  <a16:creationId xmlns:a16="http://schemas.microsoft.com/office/drawing/2014/main" id="{0CC342B7-8AFC-C732-2F88-D7D65AB20EC9}"/>
                </a:ext>
              </a:extLst>
            </p:cNvPr>
            <p:cNvSpPr>
              <a:spLocks noEditPoints="1"/>
            </p:cNvSpPr>
            <p:nvPr/>
          </p:nvSpPr>
          <p:spPr bwMode="auto">
            <a:xfrm>
              <a:off x="9309856" y="3991230"/>
              <a:ext cx="269553" cy="146704"/>
            </a:xfrm>
            <a:custGeom>
              <a:avLst/>
              <a:gdLst>
                <a:gd name="T0" fmla="*/ 1553 w 1586"/>
                <a:gd name="T1" fmla="*/ 860 h 860"/>
                <a:gd name="T2" fmla="*/ 33 w 1586"/>
                <a:gd name="T3" fmla="*/ 860 h 860"/>
                <a:gd name="T4" fmla="*/ 33 w 1586"/>
                <a:gd name="T5" fmla="*/ 860 h 860"/>
                <a:gd name="T6" fmla="*/ 25 w 1586"/>
                <a:gd name="T7" fmla="*/ 859 h 860"/>
                <a:gd name="T8" fmla="*/ 19 w 1586"/>
                <a:gd name="T9" fmla="*/ 857 h 860"/>
                <a:gd name="T10" fmla="*/ 14 w 1586"/>
                <a:gd name="T11" fmla="*/ 854 h 860"/>
                <a:gd name="T12" fmla="*/ 9 w 1586"/>
                <a:gd name="T13" fmla="*/ 850 h 860"/>
                <a:gd name="T14" fmla="*/ 5 w 1586"/>
                <a:gd name="T15" fmla="*/ 846 h 860"/>
                <a:gd name="T16" fmla="*/ 2 w 1586"/>
                <a:gd name="T17" fmla="*/ 840 h 860"/>
                <a:gd name="T18" fmla="*/ 0 w 1586"/>
                <a:gd name="T19" fmla="*/ 833 h 860"/>
                <a:gd name="T20" fmla="*/ 0 w 1586"/>
                <a:gd name="T21" fmla="*/ 827 h 860"/>
                <a:gd name="T22" fmla="*/ 0 w 1586"/>
                <a:gd name="T23" fmla="*/ 33 h 860"/>
                <a:gd name="T24" fmla="*/ 0 w 1586"/>
                <a:gd name="T25" fmla="*/ 33 h 860"/>
                <a:gd name="T26" fmla="*/ 0 w 1586"/>
                <a:gd name="T27" fmla="*/ 26 h 860"/>
                <a:gd name="T28" fmla="*/ 2 w 1586"/>
                <a:gd name="T29" fmla="*/ 20 h 860"/>
                <a:gd name="T30" fmla="*/ 5 w 1586"/>
                <a:gd name="T31" fmla="*/ 15 h 860"/>
                <a:gd name="T32" fmla="*/ 9 w 1586"/>
                <a:gd name="T33" fmla="*/ 9 h 860"/>
                <a:gd name="T34" fmla="*/ 14 w 1586"/>
                <a:gd name="T35" fmla="*/ 5 h 860"/>
                <a:gd name="T36" fmla="*/ 19 w 1586"/>
                <a:gd name="T37" fmla="*/ 2 h 860"/>
                <a:gd name="T38" fmla="*/ 25 w 1586"/>
                <a:gd name="T39" fmla="*/ 0 h 860"/>
                <a:gd name="T40" fmla="*/ 33 w 1586"/>
                <a:gd name="T41" fmla="*/ 0 h 860"/>
                <a:gd name="T42" fmla="*/ 1553 w 1586"/>
                <a:gd name="T43" fmla="*/ 0 h 860"/>
                <a:gd name="T44" fmla="*/ 1553 w 1586"/>
                <a:gd name="T45" fmla="*/ 0 h 860"/>
                <a:gd name="T46" fmla="*/ 1560 w 1586"/>
                <a:gd name="T47" fmla="*/ 0 h 860"/>
                <a:gd name="T48" fmla="*/ 1566 w 1586"/>
                <a:gd name="T49" fmla="*/ 2 h 860"/>
                <a:gd name="T50" fmla="*/ 1572 w 1586"/>
                <a:gd name="T51" fmla="*/ 5 h 860"/>
                <a:gd name="T52" fmla="*/ 1577 w 1586"/>
                <a:gd name="T53" fmla="*/ 9 h 860"/>
                <a:gd name="T54" fmla="*/ 1581 w 1586"/>
                <a:gd name="T55" fmla="*/ 15 h 860"/>
                <a:gd name="T56" fmla="*/ 1584 w 1586"/>
                <a:gd name="T57" fmla="*/ 20 h 860"/>
                <a:gd name="T58" fmla="*/ 1586 w 1586"/>
                <a:gd name="T59" fmla="*/ 26 h 860"/>
                <a:gd name="T60" fmla="*/ 1586 w 1586"/>
                <a:gd name="T61" fmla="*/ 33 h 860"/>
                <a:gd name="T62" fmla="*/ 1586 w 1586"/>
                <a:gd name="T63" fmla="*/ 827 h 860"/>
                <a:gd name="T64" fmla="*/ 1586 w 1586"/>
                <a:gd name="T65" fmla="*/ 827 h 860"/>
                <a:gd name="T66" fmla="*/ 1586 w 1586"/>
                <a:gd name="T67" fmla="*/ 833 h 860"/>
                <a:gd name="T68" fmla="*/ 1584 w 1586"/>
                <a:gd name="T69" fmla="*/ 840 h 860"/>
                <a:gd name="T70" fmla="*/ 1581 w 1586"/>
                <a:gd name="T71" fmla="*/ 846 h 860"/>
                <a:gd name="T72" fmla="*/ 1577 w 1586"/>
                <a:gd name="T73" fmla="*/ 850 h 860"/>
                <a:gd name="T74" fmla="*/ 1572 w 1586"/>
                <a:gd name="T75" fmla="*/ 854 h 860"/>
                <a:gd name="T76" fmla="*/ 1566 w 1586"/>
                <a:gd name="T77" fmla="*/ 857 h 860"/>
                <a:gd name="T78" fmla="*/ 1560 w 1586"/>
                <a:gd name="T79" fmla="*/ 859 h 860"/>
                <a:gd name="T80" fmla="*/ 1553 w 1586"/>
                <a:gd name="T81" fmla="*/ 860 h 860"/>
                <a:gd name="T82" fmla="*/ 1553 w 1586"/>
                <a:gd name="T83" fmla="*/ 860 h 860"/>
                <a:gd name="T84" fmla="*/ 66 w 1586"/>
                <a:gd name="T85" fmla="*/ 794 h 860"/>
                <a:gd name="T86" fmla="*/ 1520 w 1586"/>
                <a:gd name="T87" fmla="*/ 794 h 860"/>
                <a:gd name="T88" fmla="*/ 1520 w 1586"/>
                <a:gd name="T89" fmla="*/ 66 h 860"/>
                <a:gd name="T90" fmla="*/ 66 w 1586"/>
                <a:gd name="T91" fmla="*/ 66 h 860"/>
                <a:gd name="T92" fmla="*/ 66 w 1586"/>
                <a:gd name="T93" fmla="*/ 794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86" h="860">
                  <a:moveTo>
                    <a:pt x="1553" y="860"/>
                  </a:moveTo>
                  <a:lnTo>
                    <a:pt x="33" y="860"/>
                  </a:lnTo>
                  <a:lnTo>
                    <a:pt x="33" y="860"/>
                  </a:lnTo>
                  <a:lnTo>
                    <a:pt x="25" y="859"/>
                  </a:lnTo>
                  <a:lnTo>
                    <a:pt x="19" y="857"/>
                  </a:lnTo>
                  <a:lnTo>
                    <a:pt x="14" y="854"/>
                  </a:lnTo>
                  <a:lnTo>
                    <a:pt x="9" y="850"/>
                  </a:lnTo>
                  <a:lnTo>
                    <a:pt x="5" y="846"/>
                  </a:lnTo>
                  <a:lnTo>
                    <a:pt x="2" y="840"/>
                  </a:lnTo>
                  <a:lnTo>
                    <a:pt x="0" y="833"/>
                  </a:lnTo>
                  <a:lnTo>
                    <a:pt x="0" y="827"/>
                  </a:lnTo>
                  <a:lnTo>
                    <a:pt x="0" y="33"/>
                  </a:lnTo>
                  <a:lnTo>
                    <a:pt x="0" y="33"/>
                  </a:lnTo>
                  <a:lnTo>
                    <a:pt x="0" y="26"/>
                  </a:lnTo>
                  <a:lnTo>
                    <a:pt x="2" y="20"/>
                  </a:lnTo>
                  <a:lnTo>
                    <a:pt x="5" y="15"/>
                  </a:lnTo>
                  <a:lnTo>
                    <a:pt x="9" y="9"/>
                  </a:lnTo>
                  <a:lnTo>
                    <a:pt x="14" y="5"/>
                  </a:lnTo>
                  <a:lnTo>
                    <a:pt x="19" y="2"/>
                  </a:lnTo>
                  <a:lnTo>
                    <a:pt x="25" y="0"/>
                  </a:lnTo>
                  <a:lnTo>
                    <a:pt x="33" y="0"/>
                  </a:lnTo>
                  <a:lnTo>
                    <a:pt x="1553" y="0"/>
                  </a:lnTo>
                  <a:lnTo>
                    <a:pt x="1553" y="0"/>
                  </a:lnTo>
                  <a:lnTo>
                    <a:pt x="1560" y="0"/>
                  </a:lnTo>
                  <a:lnTo>
                    <a:pt x="1566" y="2"/>
                  </a:lnTo>
                  <a:lnTo>
                    <a:pt x="1572" y="5"/>
                  </a:lnTo>
                  <a:lnTo>
                    <a:pt x="1577" y="9"/>
                  </a:lnTo>
                  <a:lnTo>
                    <a:pt x="1581" y="15"/>
                  </a:lnTo>
                  <a:lnTo>
                    <a:pt x="1584" y="20"/>
                  </a:lnTo>
                  <a:lnTo>
                    <a:pt x="1586" y="26"/>
                  </a:lnTo>
                  <a:lnTo>
                    <a:pt x="1586" y="33"/>
                  </a:lnTo>
                  <a:lnTo>
                    <a:pt x="1586" y="827"/>
                  </a:lnTo>
                  <a:lnTo>
                    <a:pt x="1586" y="827"/>
                  </a:lnTo>
                  <a:lnTo>
                    <a:pt x="1586" y="833"/>
                  </a:lnTo>
                  <a:lnTo>
                    <a:pt x="1584" y="840"/>
                  </a:lnTo>
                  <a:lnTo>
                    <a:pt x="1581" y="846"/>
                  </a:lnTo>
                  <a:lnTo>
                    <a:pt x="1577" y="850"/>
                  </a:lnTo>
                  <a:lnTo>
                    <a:pt x="1572" y="854"/>
                  </a:lnTo>
                  <a:lnTo>
                    <a:pt x="1566" y="857"/>
                  </a:lnTo>
                  <a:lnTo>
                    <a:pt x="1560" y="859"/>
                  </a:lnTo>
                  <a:lnTo>
                    <a:pt x="1553" y="860"/>
                  </a:lnTo>
                  <a:lnTo>
                    <a:pt x="1553" y="860"/>
                  </a:lnTo>
                  <a:close/>
                  <a:moveTo>
                    <a:pt x="66" y="794"/>
                  </a:moveTo>
                  <a:lnTo>
                    <a:pt x="1520" y="794"/>
                  </a:lnTo>
                  <a:lnTo>
                    <a:pt x="1520" y="66"/>
                  </a:lnTo>
                  <a:lnTo>
                    <a:pt x="66" y="66"/>
                  </a:lnTo>
                  <a:lnTo>
                    <a:pt x="66" y="794"/>
                  </a:lnTo>
                  <a:close/>
                </a:path>
              </a:pathLst>
            </a:custGeom>
            <a:solidFill>
              <a:srgbClr val="37617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16" name="Freeform 66">
              <a:extLst>
                <a:ext uri="{FF2B5EF4-FFF2-40B4-BE49-F238E27FC236}">
                  <a16:creationId xmlns:a16="http://schemas.microsoft.com/office/drawing/2014/main" id="{F563C53B-705C-AEDC-5740-B42A0C45BB69}"/>
                </a:ext>
              </a:extLst>
            </p:cNvPr>
            <p:cNvSpPr>
              <a:spLocks noEditPoints="1"/>
            </p:cNvSpPr>
            <p:nvPr/>
          </p:nvSpPr>
          <p:spPr bwMode="auto">
            <a:xfrm>
              <a:off x="9342060" y="3867188"/>
              <a:ext cx="205147" cy="134777"/>
            </a:xfrm>
            <a:custGeom>
              <a:avLst/>
              <a:gdLst>
                <a:gd name="T0" fmla="*/ 81 w 1198"/>
                <a:gd name="T1" fmla="*/ 785 h 794"/>
                <a:gd name="T2" fmla="*/ 23 w 1198"/>
                <a:gd name="T3" fmla="*/ 699 h 794"/>
                <a:gd name="T4" fmla="*/ 0 w 1198"/>
                <a:gd name="T5" fmla="*/ 576 h 794"/>
                <a:gd name="T6" fmla="*/ 22 w 1198"/>
                <a:gd name="T7" fmla="*/ 459 h 794"/>
                <a:gd name="T8" fmla="*/ 95 w 1198"/>
                <a:gd name="T9" fmla="*/ 337 h 794"/>
                <a:gd name="T10" fmla="*/ 189 w 1198"/>
                <a:gd name="T11" fmla="*/ 268 h 794"/>
                <a:gd name="T12" fmla="*/ 220 w 1198"/>
                <a:gd name="T13" fmla="*/ 269 h 794"/>
                <a:gd name="T14" fmla="*/ 235 w 1198"/>
                <a:gd name="T15" fmla="*/ 292 h 794"/>
                <a:gd name="T16" fmla="*/ 232 w 1198"/>
                <a:gd name="T17" fmla="*/ 332 h 794"/>
                <a:gd name="T18" fmla="*/ 254 w 1198"/>
                <a:gd name="T19" fmla="*/ 378 h 794"/>
                <a:gd name="T20" fmla="*/ 350 w 1198"/>
                <a:gd name="T21" fmla="*/ 450 h 794"/>
                <a:gd name="T22" fmla="*/ 359 w 1198"/>
                <a:gd name="T23" fmla="*/ 326 h 794"/>
                <a:gd name="T24" fmla="*/ 399 w 1198"/>
                <a:gd name="T25" fmla="*/ 215 h 794"/>
                <a:gd name="T26" fmla="*/ 472 w 1198"/>
                <a:gd name="T27" fmla="*/ 120 h 794"/>
                <a:gd name="T28" fmla="*/ 607 w 1198"/>
                <a:gd name="T29" fmla="*/ 34 h 794"/>
                <a:gd name="T30" fmla="*/ 731 w 1198"/>
                <a:gd name="T31" fmla="*/ 0 h 794"/>
                <a:gd name="T32" fmla="*/ 759 w 1198"/>
                <a:gd name="T33" fmla="*/ 14 h 794"/>
                <a:gd name="T34" fmla="*/ 764 w 1198"/>
                <a:gd name="T35" fmla="*/ 41 h 794"/>
                <a:gd name="T36" fmla="*/ 734 w 1198"/>
                <a:gd name="T37" fmla="*/ 108 h 794"/>
                <a:gd name="T38" fmla="*/ 746 w 1198"/>
                <a:gd name="T39" fmla="*/ 177 h 794"/>
                <a:gd name="T40" fmla="*/ 835 w 1198"/>
                <a:gd name="T41" fmla="*/ 276 h 794"/>
                <a:gd name="T42" fmla="*/ 885 w 1198"/>
                <a:gd name="T43" fmla="*/ 370 h 794"/>
                <a:gd name="T44" fmla="*/ 922 w 1198"/>
                <a:gd name="T45" fmla="*/ 399 h 794"/>
                <a:gd name="T46" fmla="*/ 932 w 1198"/>
                <a:gd name="T47" fmla="*/ 341 h 794"/>
                <a:gd name="T48" fmla="*/ 937 w 1198"/>
                <a:gd name="T49" fmla="*/ 311 h 794"/>
                <a:gd name="T50" fmla="*/ 960 w 1198"/>
                <a:gd name="T51" fmla="*/ 298 h 794"/>
                <a:gd name="T52" fmla="*/ 1031 w 1198"/>
                <a:gd name="T53" fmla="*/ 324 h 794"/>
                <a:gd name="T54" fmla="*/ 1135 w 1198"/>
                <a:gd name="T55" fmla="*/ 407 h 794"/>
                <a:gd name="T56" fmla="*/ 1187 w 1198"/>
                <a:gd name="T57" fmla="*/ 503 h 794"/>
                <a:gd name="T58" fmla="*/ 1194 w 1198"/>
                <a:gd name="T59" fmla="*/ 627 h 794"/>
                <a:gd name="T60" fmla="*/ 1146 w 1198"/>
                <a:gd name="T61" fmla="*/ 749 h 794"/>
                <a:gd name="T62" fmla="*/ 1096 w 1198"/>
                <a:gd name="T63" fmla="*/ 794 h 794"/>
                <a:gd name="T64" fmla="*/ 1103 w 1198"/>
                <a:gd name="T65" fmla="*/ 690 h 794"/>
                <a:gd name="T66" fmla="*/ 1131 w 1198"/>
                <a:gd name="T67" fmla="*/ 599 h 794"/>
                <a:gd name="T68" fmla="*/ 1123 w 1198"/>
                <a:gd name="T69" fmla="*/ 522 h 794"/>
                <a:gd name="T70" fmla="*/ 1063 w 1198"/>
                <a:gd name="T71" fmla="*/ 426 h 794"/>
                <a:gd name="T72" fmla="*/ 989 w 1198"/>
                <a:gd name="T73" fmla="*/ 421 h 794"/>
                <a:gd name="T74" fmla="*/ 926 w 1198"/>
                <a:gd name="T75" fmla="*/ 490 h 794"/>
                <a:gd name="T76" fmla="*/ 893 w 1198"/>
                <a:gd name="T77" fmla="*/ 545 h 794"/>
                <a:gd name="T78" fmla="*/ 857 w 1198"/>
                <a:gd name="T79" fmla="*/ 562 h 794"/>
                <a:gd name="T80" fmla="*/ 832 w 1198"/>
                <a:gd name="T81" fmla="*/ 538 h 794"/>
                <a:gd name="T82" fmla="*/ 830 w 1198"/>
                <a:gd name="T83" fmla="*/ 430 h 794"/>
                <a:gd name="T84" fmla="*/ 785 w 1198"/>
                <a:gd name="T85" fmla="*/ 320 h 794"/>
                <a:gd name="T86" fmla="*/ 696 w 1198"/>
                <a:gd name="T87" fmla="*/ 223 h 794"/>
                <a:gd name="T88" fmla="*/ 665 w 1198"/>
                <a:gd name="T89" fmla="*/ 142 h 794"/>
                <a:gd name="T90" fmla="*/ 642 w 1198"/>
                <a:gd name="T91" fmla="*/ 91 h 794"/>
                <a:gd name="T92" fmla="*/ 544 w 1198"/>
                <a:gd name="T93" fmla="*/ 145 h 794"/>
                <a:gd name="T94" fmla="*/ 471 w 1198"/>
                <a:gd name="T95" fmla="*/ 223 h 794"/>
                <a:gd name="T96" fmla="*/ 425 w 1198"/>
                <a:gd name="T97" fmla="*/ 331 h 794"/>
                <a:gd name="T98" fmla="*/ 419 w 1198"/>
                <a:gd name="T99" fmla="*/ 479 h 794"/>
                <a:gd name="T100" fmla="*/ 431 w 1198"/>
                <a:gd name="T101" fmla="*/ 567 h 794"/>
                <a:gd name="T102" fmla="*/ 405 w 1198"/>
                <a:gd name="T103" fmla="*/ 590 h 794"/>
                <a:gd name="T104" fmla="*/ 370 w 1198"/>
                <a:gd name="T105" fmla="*/ 572 h 794"/>
                <a:gd name="T106" fmla="*/ 297 w 1198"/>
                <a:gd name="T107" fmla="*/ 492 h 794"/>
                <a:gd name="T108" fmla="*/ 189 w 1198"/>
                <a:gd name="T109" fmla="*/ 403 h 794"/>
                <a:gd name="T110" fmla="*/ 151 w 1198"/>
                <a:gd name="T111" fmla="*/ 374 h 794"/>
                <a:gd name="T112" fmla="*/ 72 w 1198"/>
                <a:gd name="T113" fmla="*/ 531 h 794"/>
                <a:gd name="T114" fmla="*/ 68 w 1198"/>
                <a:gd name="T115" fmla="*/ 614 h 794"/>
                <a:gd name="T116" fmla="*/ 96 w 1198"/>
                <a:gd name="T117" fmla="*/ 698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98" h="794">
                  <a:moveTo>
                    <a:pt x="1096" y="794"/>
                  </a:moveTo>
                  <a:lnTo>
                    <a:pt x="103" y="794"/>
                  </a:lnTo>
                  <a:lnTo>
                    <a:pt x="103" y="794"/>
                  </a:lnTo>
                  <a:lnTo>
                    <a:pt x="97" y="793"/>
                  </a:lnTo>
                  <a:lnTo>
                    <a:pt x="91" y="791"/>
                  </a:lnTo>
                  <a:lnTo>
                    <a:pt x="86" y="789"/>
                  </a:lnTo>
                  <a:lnTo>
                    <a:pt x="81" y="785"/>
                  </a:lnTo>
                  <a:lnTo>
                    <a:pt x="81" y="785"/>
                  </a:lnTo>
                  <a:lnTo>
                    <a:pt x="68" y="771"/>
                  </a:lnTo>
                  <a:lnTo>
                    <a:pt x="58" y="758"/>
                  </a:lnTo>
                  <a:lnTo>
                    <a:pt x="48" y="745"/>
                  </a:lnTo>
                  <a:lnTo>
                    <a:pt x="39" y="730"/>
                  </a:lnTo>
                  <a:lnTo>
                    <a:pt x="30" y="715"/>
                  </a:lnTo>
                  <a:lnTo>
                    <a:pt x="23" y="699"/>
                  </a:lnTo>
                  <a:lnTo>
                    <a:pt x="17" y="683"/>
                  </a:lnTo>
                  <a:lnTo>
                    <a:pt x="12" y="666"/>
                  </a:lnTo>
                  <a:lnTo>
                    <a:pt x="8" y="649"/>
                  </a:lnTo>
                  <a:lnTo>
                    <a:pt x="5" y="631"/>
                  </a:lnTo>
                  <a:lnTo>
                    <a:pt x="2" y="614"/>
                  </a:lnTo>
                  <a:lnTo>
                    <a:pt x="0" y="595"/>
                  </a:lnTo>
                  <a:lnTo>
                    <a:pt x="0" y="576"/>
                  </a:lnTo>
                  <a:lnTo>
                    <a:pt x="1" y="558"/>
                  </a:lnTo>
                  <a:lnTo>
                    <a:pt x="3" y="539"/>
                  </a:lnTo>
                  <a:lnTo>
                    <a:pt x="6" y="520"/>
                  </a:lnTo>
                  <a:lnTo>
                    <a:pt x="6" y="520"/>
                  </a:lnTo>
                  <a:lnTo>
                    <a:pt x="11" y="499"/>
                  </a:lnTo>
                  <a:lnTo>
                    <a:pt x="16" y="478"/>
                  </a:lnTo>
                  <a:lnTo>
                    <a:pt x="22" y="459"/>
                  </a:lnTo>
                  <a:lnTo>
                    <a:pt x="29" y="439"/>
                  </a:lnTo>
                  <a:lnTo>
                    <a:pt x="39" y="421"/>
                  </a:lnTo>
                  <a:lnTo>
                    <a:pt x="48" y="402"/>
                  </a:lnTo>
                  <a:lnTo>
                    <a:pt x="58" y="385"/>
                  </a:lnTo>
                  <a:lnTo>
                    <a:pt x="69" y="368"/>
                  </a:lnTo>
                  <a:lnTo>
                    <a:pt x="82" y="353"/>
                  </a:lnTo>
                  <a:lnTo>
                    <a:pt x="95" y="337"/>
                  </a:lnTo>
                  <a:lnTo>
                    <a:pt x="110" y="323"/>
                  </a:lnTo>
                  <a:lnTo>
                    <a:pt x="124" y="309"/>
                  </a:lnTo>
                  <a:lnTo>
                    <a:pt x="140" y="298"/>
                  </a:lnTo>
                  <a:lnTo>
                    <a:pt x="155" y="287"/>
                  </a:lnTo>
                  <a:lnTo>
                    <a:pt x="171" y="276"/>
                  </a:lnTo>
                  <a:lnTo>
                    <a:pt x="189" y="268"/>
                  </a:lnTo>
                  <a:lnTo>
                    <a:pt x="189" y="268"/>
                  </a:lnTo>
                  <a:lnTo>
                    <a:pt x="193" y="266"/>
                  </a:lnTo>
                  <a:lnTo>
                    <a:pt x="198" y="265"/>
                  </a:lnTo>
                  <a:lnTo>
                    <a:pt x="202" y="265"/>
                  </a:lnTo>
                  <a:lnTo>
                    <a:pt x="208" y="265"/>
                  </a:lnTo>
                  <a:lnTo>
                    <a:pt x="212" y="266"/>
                  </a:lnTo>
                  <a:lnTo>
                    <a:pt x="216" y="267"/>
                  </a:lnTo>
                  <a:lnTo>
                    <a:pt x="220" y="269"/>
                  </a:lnTo>
                  <a:lnTo>
                    <a:pt x="224" y="272"/>
                  </a:lnTo>
                  <a:lnTo>
                    <a:pt x="224" y="272"/>
                  </a:lnTo>
                  <a:lnTo>
                    <a:pt x="227" y="275"/>
                  </a:lnTo>
                  <a:lnTo>
                    <a:pt x="230" y="279"/>
                  </a:lnTo>
                  <a:lnTo>
                    <a:pt x="232" y="284"/>
                  </a:lnTo>
                  <a:lnTo>
                    <a:pt x="234" y="288"/>
                  </a:lnTo>
                  <a:lnTo>
                    <a:pt x="235" y="292"/>
                  </a:lnTo>
                  <a:lnTo>
                    <a:pt x="236" y="297"/>
                  </a:lnTo>
                  <a:lnTo>
                    <a:pt x="236" y="301"/>
                  </a:lnTo>
                  <a:lnTo>
                    <a:pt x="235" y="306"/>
                  </a:lnTo>
                  <a:lnTo>
                    <a:pt x="235" y="306"/>
                  </a:lnTo>
                  <a:lnTo>
                    <a:pt x="233" y="315"/>
                  </a:lnTo>
                  <a:lnTo>
                    <a:pt x="232" y="324"/>
                  </a:lnTo>
                  <a:lnTo>
                    <a:pt x="232" y="332"/>
                  </a:lnTo>
                  <a:lnTo>
                    <a:pt x="232" y="339"/>
                  </a:lnTo>
                  <a:lnTo>
                    <a:pt x="234" y="346"/>
                  </a:lnTo>
                  <a:lnTo>
                    <a:pt x="236" y="354"/>
                  </a:lnTo>
                  <a:lnTo>
                    <a:pt x="240" y="360"/>
                  </a:lnTo>
                  <a:lnTo>
                    <a:pt x="244" y="366"/>
                  </a:lnTo>
                  <a:lnTo>
                    <a:pt x="249" y="372"/>
                  </a:lnTo>
                  <a:lnTo>
                    <a:pt x="254" y="378"/>
                  </a:lnTo>
                  <a:lnTo>
                    <a:pt x="268" y="391"/>
                  </a:lnTo>
                  <a:lnTo>
                    <a:pt x="285" y="403"/>
                  </a:lnTo>
                  <a:lnTo>
                    <a:pt x="306" y="418"/>
                  </a:lnTo>
                  <a:lnTo>
                    <a:pt x="306" y="418"/>
                  </a:lnTo>
                  <a:lnTo>
                    <a:pt x="327" y="433"/>
                  </a:lnTo>
                  <a:lnTo>
                    <a:pt x="350" y="450"/>
                  </a:lnTo>
                  <a:lnTo>
                    <a:pt x="350" y="450"/>
                  </a:lnTo>
                  <a:lnTo>
                    <a:pt x="350" y="431"/>
                  </a:lnTo>
                  <a:lnTo>
                    <a:pt x="350" y="413"/>
                  </a:lnTo>
                  <a:lnTo>
                    <a:pt x="351" y="395"/>
                  </a:lnTo>
                  <a:lnTo>
                    <a:pt x="352" y="377"/>
                  </a:lnTo>
                  <a:lnTo>
                    <a:pt x="354" y="360"/>
                  </a:lnTo>
                  <a:lnTo>
                    <a:pt x="356" y="342"/>
                  </a:lnTo>
                  <a:lnTo>
                    <a:pt x="359" y="326"/>
                  </a:lnTo>
                  <a:lnTo>
                    <a:pt x="363" y="308"/>
                  </a:lnTo>
                  <a:lnTo>
                    <a:pt x="367" y="293"/>
                  </a:lnTo>
                  <a:lnTo>
                    <a:pt x="373" y="276"/>
                  </a:lnTo>
                  <a:lnTo>
                    <a:pt x="379" y="261"/>
                  </a:lnTo>
                  <a:lnTo>
                    <a:pt x="385" y="245"/>
                  </a:lnTo>
                  <a:lnTo>
                    <a:pt x="392" y="230"/>
                  </a:lnTo>
                  <a:lnTo>
                    <a:pt x="399" y="215"/>
                  </a:lnTo>
                  <a:lnTo>
                    <a:pt x="408" y="201"/>
                  </a:lnTo>
                  <a:lnTo>
                    <a:pt x="416" y="187"/>
                  </a:lnTo>
                  <a:lnTo>
                    <a:pt x="416" y="187"/>
                  </a:lnTo>
                  <a:lnTo>
                    <a:pt x="429" y="169"/>
                  </a:lnTo>
                  <a:lnTo>
                    <a:pt x="443" y="151"/>
                  </a:lnTo>
                  <a:lnTo>
                    <a:pt x="457" y="135"/>
                  </a:lnTo>
                  <a:lnTo>
                    <a:pt x="472" y="120"/>
                  </a:lnTo>
                  <a:lnTo>
                    <a:pt x="489" y="104"/>
                  </a:lnTo>
                  <a:lnTo>
                    <a:pt x="507" y="91"/>
                  </a:lnTo>
                  <a:lnTo>
                    <a:pt x="525" y="77"/>
                  </a:lnTo>
                  <a:lnTo>
                    <a:pt x="544" y="65"/>
                  </a:lnTo>
                  <a:lnTo>
                    <a:pt x="564" y="53"/>
                  </a:lnTo>
                  <a:lnTo>
                    <a:pt x="585" y="43"/>
                  </a:lnTo>
                  <a:lnTo>
                    <a:pt x="607" y="34"/>
                  </a:lnTo>
                  <a:lnTo>
                    <a:pt x="629" y="26"/>
                  </a:lnTo>
                  <a:lnTo>
                    <a:pt x="652" y="17"/>
                  </a:lnTo>
                  <a:lnTo>
                    <a:pt x="677" y="11"/>
                  </a:lnTo>
                  <a:lnTo>
                    <a:pt x="701" y="5"/>
                  </a:lnTo>
                  <a:lnTo>
                    <a:pt x="727" y="1"/>
                  </a:lnTo>
                  <a:lnTo>
                    <a:pt x="727" y="1"/>
                  </a:lnTo>
                  <a:lnTo>
                    <a:pt x="731" y="0"/>
                  </a:lnTo>
                  <a:lnTo>
                    <a:pt x="736" y="0"/>
                  </a:lnTo>
                  <a:lnTo>
                    <a:pt x="741" y="1"/>
                  </a:lnTo>
                  <a:lnTo>
                    <a:pt x="745" y="3"/>
                  </a:lnTo>
                  <a:lnTo>
                    <a:pt x="749" y="5"/>
                  </a:lnTo>
                  <a:lnTo>
                    <a:pt x="753" y="7"/>
                  </a:lnTo>
                  <a:lnTo>
                    <a:pt x="756" y="10"/>
                  </a:lnTo>
                  <a:lnTo>
                    <a:pt x="759" y="14"/>
                  </a:lnTo>
                  <a:lnTo>
                    <a:pt x="759" y="14"/>
                  </a:lnTo>
                  <a:lnTo>
                    <a:pt x="762" y="18"/>
                  </a:lnTo>
                  <a:lnTo>
                    <a:pt x="763" y="23"/>
                  </a:lnTo>
                  <a:lnTo>
                    <a:pt x="764" y="27"/>
                  </a:lnTo>
                  <a:lnTo>
                    <a:pt x="765" y="32"/>
                  </a:lnTo>
                  <a:lnTo>
                    <a:pt x="765" y="36"/>
                  </a:lnTo>
                  <a:lnTo>
                    <a:pt x="764" y="41"/>
                  </a:lnTo>
                  <a:lnTo>
                    <a:pt x="763" y="45"/>
                  </a:lnTo>
                  <a:lnTo>
                    <a:pt x="761" y="49"/>
                  </a:lnTo>
                  <a:lnTo>
                    <a:pt x="761" y="49"/>
                  </a:lnTo>
                  <a:lnTo>
                    <a:pt x="752" y="66"/>
                  </a:lnTo>
                  <a:lnTo>
                    <a:pt x="745" y="81"/>
                  </a:lnTo>
                  <a:lnTo>
                    <a:pt x="738" y="96"/>
                  </a:lnTo>
                  <a:lnTo>
                    <a:pt x="734" y="108"/>
                  </a:lnTo>
                  <a:lnTo>
                    <a:pt x="732" y="121"/>
                  </a:lnTo>
                  <a:lnTo>
                    <a:pt x="731" y="131"/>
                  </a:lnTo>
                  <a:lnTo>
                    <a:pt x="731" y="141"/>
                  </a:lnTo>
                  <a:lnTo>
                    <a:pt x="733" y="150"/>
                  </a:lnTo>
                  <a:lnTo>
                    <a:pt x="736" y="160"/>
                  </a:lnTo>
                  <a:lnTo>
                    <a:pt x="741" y="169"/>
                  </a:lnTo>
                  <a:lnTo>
                    <a:pt x="746" y="177"/>
                  </a:lnTo>
                  <a:lnTo>
                    <a:pt x="752" y="186"/>
                  </a:lnTo>
                  <a:lnTo>
                    <a:pt x="766" y="202"/>
                  </a:lnTo>
                  <a:lnTo>
                    <a:pt x="785" y="221"/>
                  </a:lnTo>
                  <a:lnTo>
                    <a:pt x="785" y="221"/>
                  </a:lnTo>
                  <a:lnTo>
                    <a:pt x="801" y="237"/>
                  </a:lnTo>
                  <a:lnTo>
                    <a:pt x="818" y="256"/>
                  </a:lnTo>
                  <a:lnTo>
                    <a:pt x="835" y="276"/>
                  </a:lnTo>
                  <a:lnTo>
                    <a:pt x="844" y="287"/>
                  </a:lnTo>
                  <a:lnTo>
                    <a:pt x="851" y="299"/>
                  </a:lnTo>
                  <a:lnTo>
                    <a:pt x="859" y="311"/>
                  </a:lnTo>
                  <a:lnTo>
                    <a:pt x="866" y="325"/>
                  </a:lnTo>
                  <a:lnTo>
                    <a:pt x="872" y="339"/>
                  </a:lnTo>
                  <a:lnTo>
                    <a:pt x="879" y="354"/>
                  </a:lnTo>
                  <a:lnTo>
                    <a:pt x="885" y="370"/>
                  </a:lnTo>
                  <a:lnTo>
                    <a:pt x="889" y="388"/>
                  </a:lnTo>
                  <a:lnTo>
                    <a:pt x="893" y="405"/>
                  </a:lnTo>
                  <a:lnTo>
                    <a:pt x="896" y="425"/>
                  </a:lnTo>
                  <a:lnTo>
                    <a:pt x="896" y="425"/>
                  </a:lnTo>
                  <a:lnTo>
                    <a:pt x="903" y="419"/>
                  </a:lnTo>
                  <a:lnTo>
                    <a:pt x="903" y="419"/>
                  </a:lnTo>
                  <a:lnTo>
                    <a:pt x="922" y="399"/>
                  </a:lnTo>
                  <a:lnTo>
                    <a:pt x="929" y="391"/>
                  </a:lnTo>
                  <a:lnTo>
                    <a:pt x="933" y="384"/>
                  </a:lnTo>
                  <a:lnTo>
                    <a:pt x="936" y="374"/>
                  </a:lnTo>
                  <a:lnTo>
                    <a:pt x="937" y="365"/>
                  </a:lnTo>
                  <a:lnTo>
                    <a:pt x="935" y="355"/>
                  </a:lnTo>
                  <a:lnTo>
                    <a:pt x="932" y="341"/>
                  </a:lnTo>
                  <a:lnTo>
                    <a:pt x="932" y="341"/>
                  </a:lnTo>
                  <a:lnTo>
                    <a:pt x="931" y="337"/>
                  </a:lnTo>
                  <a:lnTo>
                    <a:pt x="930" y="332"/>
                  </a:lnTo>
                  <a:lnTo>
                    <a:pt x="930" y="328"/>
                  </a:lnTo>
                  <a:lnTo>
                    <a:pt x="931" y="323"/>
                  </a:lnTo>
                  <a:lnTo>
                    <a:pt x="932" y="319"/>
                  </a:lnTo>
                  <a:lnTo>
                    <a:pt x="934" y="314"/>
                  </a:lnTo>
                  <a:lnTo>
                    <a:pt x="937" y="311"/>
                  </a:lnTo>
                  <a:lnTo>
                    <a:pt x="940" y="307"/>
                  </a:lnTo>
                  <a:lnTo>
                    <a:pt x="940" y="307"/>
                  </a:lnTo>
                  <a:lnTo>
                    <a:pt x="944" y="304"/>
                  </a:lnTo>
                  <a:lnTo>
                    <a:pt x="948" y="302"/>
                  </a:lnTo>
                  <a:lnTo>
                    <a:pt x="952" y="300"/>
                  </a:lnTo>
                  <a:lnTo>
                    <a:pt x="956" y="299"/>
                  </a:lnTo>
                  <a:lnTo>
                    <a:pt x="960" y="298"/>
                  </a:lnTo>
                  <a:lnTo>
                    <a:pt x="965" y="298"/>
                  </a:lnTo>
                  <a:lnTo>
                    <a:pt x="969" y="298"/>
                  </a:lnTo>
                  <a:lnTo>
                    <a:pt x="975" y="299"/>
                  </a:lnTo>
                  <a:lnTo>
                    <a:pt x="975" y="299"/>
                  </a:lnTo>
                  <a:lnTo>
                    <a:pt x="994" y="306"/>
                  </a:lnTo>
                  <a:lnTo>
                    <a:pt x="1013" y="314"/>
                  </a:lnTo>
                  <a:lnTo>
                    <a:pt x="1031" y="324"/>
                  </a:lnTo>
                  <a:lnTo>
                    <a:pt x="1049" y="333"/>
                  </a:lnTo>
                  <a:lnTo>
                    <a:pt x="1065" y="343"/>
                  </a:lnTo>
                  <a:lnTo>
                    <a:pt x="1082" y="355"/>
                  </a:lnTo>
                  <a:lnTo>
                    <a:pt x="1096" y="367"/>
                  </a:lnTo>
                  <a:lnTo>
                    <a:pt x="1111" y="379"/>
                  </a:lnTo>
                  <a:lnTo>
                    <a:pt x="1123" y="393"/>
                  </a:lnTo>
                  <a:lnTo>
                    <a:pt x="1135" y="407"/>
                  </a:lnTo>
                  <a:lnTo>
                    <a:pt x="1147" y="422"/>
                  </a:lnTo>
                  <a:lnTo>
                    <a:pt x="1157" y="437"/>
                  </a:lnTo>
                  <a:lnTo>
                    <a:pt x="1166" y="453"/>
                  </a:lnTo>
                  <a:lnTo>
                    <a:pt x="1174" y="469"/>
                  </a:lnTo>
                  <a:lnTo>
                    <a:pt x="1181" y="486"/>
                  </a:lnTo>
                  <a:lnTo>
                    <a:pt x="1187" y="503"/>
                  </a:lnTo>
                  <a:lnTo>
                    <a:pt x="1187" y="503"/>
                  </a:lnTo>
                  <a:lnTo>
                    <a:pt x="1191" y="521"/>
                  </a:lnTo>
                  <a:lnTo>
                    <a:pt x="1194" y="538"/>
                  </a:lnTo>
                  <a:lnTo>
                    <a:pt x="1197" y="556"/>
                  </a:lnTo>
                  <a:lnTo>
                    <a:pt x="1198" y="574"/>
                  </a:lnTo>
                  <a:lnTo>
                    <a:pt x="1197" y="592"/>
                  </a:lnTo>
                  <a:lnTo>
                    <a:pt x="1196" y="609"/>
                  </a:lnTo>
                  <a:lnTo>
                    <a:pt x="1194" y="627"/>
                  </a:lnTo>
                  <a:lnTo>
                    <a:pt x="1190" y="645"/>
                  </a:lnTo>
                  <a:lnTo>
                    <a:pt x="1186" y="662"/>
                  </a:lnTo>
                  <a:lnTo>
                    <a:pt x="1180" y="680"/>
                  </a:lnTo>
                  <a:lnTo>
                    <a:pt x="1173" y="697"/>
                  </a:lnTo>
                  <a:lnTo>
                    <a:pt x="1165" y="715"/>
                  </a:lnTo>
                  <a:lnTo>
                    <a:pt x="1156" y="732"/>
                  </a:lnTo>
                  <a:lnTo>
                    <a:pt x="1146" y="749"/>
                  </a:lnTo>
                  <a:lnTo>
                    <a:pt x="1134" y="765"/>
                  </a:lnTo>
                  <a:lnTo>
                    <a:pt x="1122" y="782"/>
                  </a:lnTo>
                  <a:lnTo>
                    <a:pt x="1122" y="782"/>
                  </a:lnTo>
                  <a:lnTo>
                    <a:pt x="1117" y="787"/>
                  </a:lnTo>
                  <a:lnTo>
                    <a:pt x="1111" y="791"/>
                  </a:lnTo>
                  <a:lnTo>
                    <a:pt x="1103" y="793"/>
                  </a:lnTo>
                  <a:lnTo>
                    <a:pt x="1096" y="794"/>
                  </a:lnTo>
                  <a:lnTo>
                    <a:pt x="1096" y="794"/>
                  </a:lnTo>
                  <a:close/>
                  <a:moveTo>
                    <a:pt x="118" y="728"/>
                  </a:moveTo>
                  <a:lnTo>
                    <a:pt x="1080" y="728"/>
                  </a:lnTo>
                  <a:lnTo>
                    <a:pt x="1080" y="728"/>
                  </a:lnTo>
                  <a:lnTo>
                    <a:pt x="1088" y="716"/>
                  </a:lnTo>
                  <a:lnTo>
                    <a:pt x="1096" y="703"/>
                  </a:lnTo>
                  <a:lnTo>
                    <a:pt x="1103" y="690"/>
                  </a:lnTo>
                  <a:lnTo>
                    <a:pt x="1110" y="678"/>
                  </a:lnTo>
                  <a:lnTo>
                    <a:pt x="1115" y="664"/>
                  </a:lnTo>
                  <a:lnTo>
                    <a:pt x="1120" y="652"/>
                  </a:lnTo>
                  <a:lnTo>
                    <a:pt x="1124" y="638"/>
                  </a:lnTo>
                  <a:lnTo>
                    <a:pt x="1127" y="625"/>
                  </a:lnTo>
                  <a:lnTo>
                    <a:pt x="1129" y="613"/>
                  </a:lnTo>
                  <a:lnTo>
                    <a:pt x="1131" y="599"/>
                  </a:lnTo>
                  <a:lnTo>
                    <a:pt x="1131" y="587"/>
                  </a:lnTo>
                  <a:lnTo>
                    <a:pt x="1131" y="573"/>
                  </a:lnTo>
                  <a:lnTo>
                    <a:pt x="1131" y="561"/>
                  </a:lnTo>
                  <a:lnTo>
                    <a:pt x="1129" y="548"/>
                  </a:lnTo>
                  <a:lnTo>
                    <a:pt x="1127" y="535"/>
                  </a:lnTo>
                  <a:lnTo>
                    <a:pt x="1123" y="522"/>
                  </a:lnTo>
                  <a:lnTo>
                    <a:pt x="1123" y="522"/>
                  </a:lnTo>
                  <a:lnTo>
                    <a:pt x="1120" y="511"/>
                  </a:lnTo>
                  <a:lnTo>
                    <a:pt x="1116" y="501"/>
                  </a:lnTo>
                  <a:lnTo>
                    <a:pt x="1111" y="491"/>
                  </a:lnTo>
                  <a:lnTo>
                    <a:pt x="1105" y="481"/>
                  </a:lnTo>
                  <a:lnTo>
                    <a:pt x="1093" y="461"/>
                  </a:lnTo>
                  <a:lnTo>
                    <a:pt x="1079" y="442"/>
                  </a:lnTo>
                  <a:lnTo>
                    <a:pt x="1063" y="426"/>
                  </a:lnTo>
                  <a:lnTo>
                    <a:pt x="1045" y="410"/>
                  </a:lnTo>
                  <a:lnTo>
                    <a:pt x="1024" y="396"/>
                  </a:lnTo>
                  <a:lnTo>
                    <a:pt x="1002" y="383"/>
                  </a:lnTo>
                  <a:lnTo>
                    <a:pt x="1002" y="383"/>
                  </a:lnTo>
                  <a:lnTo>
                    <a:pt x="999" y="397"/>
                  </a:lnTo>
                  <a:lnTo>
                    <a:pt x="994" y="409"/>
                  </a:lnTo>
                  <a:lnTo>
                    <a:pt x="989" y="421"/>
                  </a:lnTo>
                  <a:lnTo>
                    <a:pt x="982" y="431"/>
                  </a:lnTo>
                  <a:lnTo>
                    <a:pt x="973" y="441"/>
                  </a:lnTo>
                  <a:lnTo>
                    <a:pt x="965" y="450"/>
                  </a:lnTo>
                  <a:lnTo>
                    <a:pt x="949" y="466"/>
                  </a:lnTo>
                  <a:lnTo>
                    <a:pt x="949" y="466"/>
                  </a:lnTo>
                  <a:lnTo>
                    <a:pt x="933" y="482"/>
                  </a:lnTo>
                  <a:lnTo>
                    <a:pt x="926" y="490"/>
                  </a:lnTo>
                  <a:lnTo>
                    <a:pt x="919" y="498"/>
                  </a:lnTo>
                  <a:lnTo>
                    <a:pt x="912" y="507"/>
                  </a:lnTo>
                  <a:lnTo>
                    <a:pt x="905" y="517"/>
                  </a:lnTo>
                  <a:lnTo>
                    <a:pt x="900" y="528"/>
                  </a:lnTo>
                  <a:lnTo>
                    <a:pt x="896" y="539"/>
                  </a:lnTo>
                  <a:lnTo>
                    <a:pt x="896" y="539"/>
                  </a:lnTo>
                  <a:lnTo>
                    <a:pt x="893" y="545"/>
                  </a:lnTo>
                  <a:lnTo>
                    <a:pt x="890" y="551"/>
                  </a:lnTo>
                  <a:lnTo>
                    <a:pt x="886" y="555"/>
                  </a:lnTo>
                  <a:lnTo>
                    <a:pt x="881" y="558"/>
                  </a:lnTo>
                  <a:lnTo>
                    <a:pt x="876" y="561"/>
                  </a:lnTo>
                  <a:lnTo>
                    <a:pt x="869" y="562"/>
                  </a:lnTo>
                  <a:lnTo>
                    <a:pt x="863" y="562"/>
                  </a:lnTo>
                  <a:lnTo>
                    <a:pt x="857" y="562"/>
                  </a:lnTo>
                  <a:lnTo>
                    <a:pt x="857" y="562"/>
                  </a:lnTo>
                  <a:lnTo>
                    <a:pt x="852" y="560"/>
                  </a:lnTo>
                  <a:lnTo>
                    <a:pt x="847" y="557"/>
                  </a:lnTo>
                  <a:lnTo>
                    <a:pt x="842" y="554"/>
                  </a:lnTo>
                  <a:lnTo>
                    <a:pt x="837" y="549"/>
                  </a:lnTo>
                  <a:lnTo>
                    <a:pt x="834" y="543"/>
                  </a:lnTo>
                  <a:lnTo>
                    <a:pt x="832" y="538"/>
                  </a:lnTo>
                  <a:lnTo>
                    <a:pt x="831" y="532"/>
                  </a:lnTo>
                  <a:lnTo>
                    <a:pt x="831" y="526"/>
                  </a:lnTo>
                  <a:lnTo>
                    <a:pt x="831" y="526"/>
                  </a:lnTo>
                  <a:lnTo>
                    <a:pt x="833" y="499"/>
                  </a:lnTo>
                  <a:lnTo>
                    <a:pt x="834" y="474"/>
                  </a:lnTo>
                  <a:lnTo>
                    <a:pt x="832" y="451"/>
                  </a:lnTo>
                  <a:lnTo>
                    <a:pt x="830" y="430"/>
                  </a:lnTo>
                  <a:lnTo>
                    <a:pt x="827" y="410"/>
                  </a:lnTo>
                  <a:lnTo>
                    <a:pt x="822" y="392"/>
                  </a:lnTo>
                  <a:lnTo>
                    <a:pt x="816" y="375"/>
                  </a:lnTo>
                  <a:lnTo>
                    <a:pt x="810" y="360"/>
                  </a:lnTo>
                  <a:lnTo>
                    <a:pt x="801" y="345"/>
                  </a:lnTo>
                  <a:lnTo>
                    <a:pt x="794" y="332"/>
                  </a:lnTo>
                  <a:lnTo>
                    <a:pt x="785" y="320"/>
                  </a:lnTo>
                  <a:lnTo>
                    <a:pt x="776" y="308"/>
                  </a:lnTo>
                  <a:lnTo>
                    <a:pt x="757" y="287"/>
                  </a:lnTo>
                  <a:lnTo>
                    <a:pt x="737" y="267"/>
                  </a:lnTo>
                  <a:lnTo>
                    <a:pt x="737" y="267"/>
                  </a:lnTo>
                  <a:lnTo>
                    <a:pt x="721" y="249"/>
                  </a:lnTo>
                  <a:lnTo>
                    <a:pt x="704" y="232"/>
                  </a:lnTo>
                  <a:lnTo>
                    <a:pt x="696" y="223"/>
                  </a:lnTo>
                  <a:lnTo>
                    <a:pt x="689" y="212"/>
                  </a:lnTo>
                  <a:lnTo>
                    <a:pt x="683" y="202"/>
                  </a:lnTo>
                  <a:lnTo>
                    <a:pt x="678" y="192"/>
                  </a:lnTo>
                  <a:lnTo>
                    <a:pt x="672" y="180"/>
                  </a:lnTo>
                  <a:lnTo>
                    <a:pt x="669" y="168"/>
                  </a:lnTo>
                  <a:lnTo>
                    <a:pt x="666" y="156"/>
                  </a:lnTo>
                  <a:lnTo>
                    <a:pt x="665" y="142"/>
                  </a:lnTo>
                  <a:lnTo>
                    <a:pt x="665" y="128"/>
                  </a:lnTo>
                  <a:lnTo>
                    <a:pt x="666" y="113"/>
                  </a:lnTo>
                  <a:lnTo>
                    <a:pt x="669" y="97"/>
                  </a:lnTo>
                  <a:lnTo>
                    <a:pt x="675" y="80"/>
                  </a:lnTo>
                  <a:lnTo>
                    <a:pt x="675" y="80"/>
                  </a:lnTo>
                  <a:lnTo>
                    <a:pt x="658" y="85"/>
                  </a:lnTo>
                  <a:lnTo>
                    <a:pt x="642" y="91"/>
                  </a:lnTo>
                  <a:lnTo>
                    <a:pt x="626" y="98"/>
                  </a:lnTo>
                  <a:lnTo>
                    <a:pt x="612" y="104"/>
                  </a:lnTo>
                  <a:lnTo>
                    <a:pt x="597" y="111"/>
                  </a:lnTo>
                  <a:lnTo>
                    <a:pt x="583" y="120"/>
                  </a:lnTo>
                  <a:lnTo>
                    <a:pt x="569" y="128"/>
                  </a:lnTo>
                  <a:lnTo>
                    <a:pt x="556" y="136"/>
                  </a:lnTo>
                  <a:lnTo>
                    <a:pt x="544" y="145"/>
                  </a:lnTo>
                  <a:lnTo>
                    <a:pt x="531" y="155"/>
                  </a:lnTo>
                  <a:lnTo>
                    <a:pt x="520" y="165"/>
                  </a:lnTo>
                  <a:lnTo>
                    <a:pt x="510" y="176"/>
                  </a:lnTo>
                  <a:lnTo>
                    <a:pt x="499" y="187"/>
                  </a:lnTo>
                  <a:lnTo>
                    <a:pt x="489" y="199"/>
                  </a:lnTo>
                  <a:lnTo>
                    <a:pt x="480" y="210"/>
                  </a:lnTo>
                  <a:lnTo>
                    <a:pt x="471" y="223"/>
                  </a:lnTo>
                  <a:lnTo>
                    <a:pt x="471" y="223"/>
                  </a:lnTo>
                  <a:lnTo>
                    <a:pt x="461" y="239"/>
                  </a:lnTo>
                  <a:lnTo>
                    <a:pt x="452" y="257"/>
                  </a:lnTo>
                  <a:lnTo>
                    <a:pt x="444" y="274"/>
                  </a:lnTo>
                  <a:lnTo>
                    <a:pt x="436" y="293"/>
                  </a:lnTo>
                  <a:lnTo>
                    <a:pt x="430" y="312"/>
                  </a:lnTo>
                  <a:lnTo>
                    <a:pt x="425" y="331"/>
                  </a:lnTo>
                  <a:lnTo>
                    <a:pt x="421" y="352"/>
                  </a:lnTo>
                  <a:lnTo>
                    <a:pt x="418" y="371"/>
                  </a:lnTo>
                  <a:lnTo>
                    <a:pt x="416" y="392"/>
                  </a:lnTo>
                  <a:lnTo>
                    <a:pt x="416" y="413"/>
                  </a:lnTo>
                  <a:lnTo>
                    <a:pt x="416" y="435"/>
                  </a:lnTo>
                  <a:lnTo>
                    <a:pt x="417" y="458"/>
                  </a:lnTo>
                  <a:lnTo>
                    <a:pt x="419" y="479"/>
                  </a:lnTo>
                  <a:lnTo>
                    <a:pt x="422" y="502"/>
                  </a:lnTo>
                  <a:lnTo>
                    <a:pt x="426" y="526"/>
                  </a:lnTo>
                  <a:lnTo>
                    <a:pt x="431" y="550"/>
                  </a:lnTo>
                  <a:lnTo>
                    <a:pt x="431" y="550"/>
                  </a:lnTo>
                  <a:lnTo>
                    <a:pt x="432" y="556"/>
                  </a:lnTo>
                  <a:lnTo>
                    <a:pt x="432" y="562"/>
                  </a:lnTo>
                  <a:lnTo>
                    <a:pt x="431" y="567"/>
                  </a:lnTo>
                  <a:lnTo>
                    <a:pt x="429" y="572"/>
                  </a:lnTo>
                  <a:lnTo>
                    <a:pt x="425" y="577"/>
                  </a:lnTo>
                  <a:lnTo>
                    <a:pt x="421" y="582"/>
                  </a:lnTo>
                  <a:lnTo>
                    <a:pt x="417" y="586"/>
                  </a:lnTo>
                  <a:lnTo>
                    <a:pt x="411" y="589"/>
                  </a:lnTo>
                  <a:lnTo>
                    <a:pt x="411" y="589"/>
                  </a:lnTo>
                  <a:lnTo>
                    <a:pt x="405" y="590"/>
                  </a:lnTo>
                  <a:lnTo>
                    <a:pt x="399" y="590"/>
                  </a:lnTo>
                  <a:lnTo>
                    <a:pt x="393" y="590"/>
                  </a:lnTo>
                  <a:lnTo>
                    <a:pt x="387" y="588"/>
                  </a:lnTo>
                  <a:lnTo>
                    <a:pt x="382" y="586"/>
                  </a:lnTo>
                  <a:lnTo>
                    <a:pt x="378" y="582"/>
                  </a:lnTo>
                  <a:lnTo>
                    <a:pt x="374" y="577"/>
                  </a:lnTo>
                  <a:lnTo>
                    <a:pt x="370" y="572"/>
                  </a:lnTo>
                  <a:lnTo>
                    <a:pt x="370" y="572"/>
                  </a:lnTo>
                  <a:lnTo>
                    <a:pt x="360" y="556"/>
                  </a:lnTo>
                  <a:lnTo>
                    <a:pt x="350" y="540"/>
                  </a:lnTo>
                  <a:lnTo>
                    <a:pt x="337" y="527"/>
                  </a:lnTo>
                  <a:lnTo>
                    <a:pt x="325" y="515"/>
                  </a:lnTo>
                  <a:lnTo>
                    <a:pt x="311" y="503"/>
                  </a:lnTo>
                  <a:lnTo>
                    <a:pt x="297" y="492"/>
                  </a:lnTo>
                  <a:lnTo>
                    <a:pt x="267" y="472"/>
                  </a:lnTo>
                  <a:lnTo>
                    <a:pt x="267" y="472"/>
                  </a:lnTo>
                  <a:lnTo>
                    <a:pt x="236" y="450"/>
                  </a:lnTo>
                  <a:lnTo>
                    <a:pt x="221" y="437"/>
                  </a:lnTo>
                  <a:lnTo>
                    <a:pt x="208" y="425"/>
                  </a:lnTo>
                  <a:lnTo>
                    <a:pt x="194" y="410"/>
                  </a:lnTo>
                  <a:lnTo>
                    <a:pt x="189" y="403"/>
                  </a:lnTo>
                  <a:lnTo>
                    <a:pt x="183" y="395"/>
                  </a:lnTo>
                  <a:lnTo>
                    <a:pt x="179" y="387"/>
                  </a:lnTo>
                  <a:lnTo>
                    <a:pt x="175" y="377"/>
                  </a:lnTo>
                  <a:lnTo>
                    <a:pt x="171" y="368"/>
                  </a:lnTo>
                  <a:lnTo>
                    <a:pt x="168" y="359"/>
                  </a:lnTo>
                  <a:lnTo>
                    <a:pt x="168" y="359"/>
                  </a:lnTo>
                  <a:lnTo>
                    <a:pt x="151" y="374"/>
                  </a:lnTo>
                  <a:lnTo>
                    <a:pt x="134" y="393"/>
                  </a:lnTo>
                  <a:lnTo>
                    <a:pt x="119" y="412"/>
                  </a:lnTo>
                  <a:lnTo>
                    <a:pt x="106" y="434"/>
                  </a:lnTo>
                  <a:lnTo>
                    <a:pt x="94" y="457"/>
                  </a:lnTo>
                  <a:lnTo>
                    <a:pt x="85" y="481"/>
                  </a:lnTo>
                  <a:lnTo>
                    <a:pt x="77" y="505"/>
                  </a:lnTo>
                  <a:lnTo>
                    <a:pt x="72" y="531"/>
                  </a:lnTo>
                  <a:lnTo>
                    <a:pt x="72" y="531"/>
                  </a:lnTo>
                  <a:lnTo>
                    <a:pt x="68" y="545"/>
                  </a:lnTo>
                  <a:lnTo>
                    <a:pt x="67" y="560"/>
                  </a:lnTo>
                  <a:lnTo>
                    <a:pt x="66" y="573"/>
                  </a:lnTo>
                  <a:lnTo>
                    <a:pt x="66" y="587"/>
                  </a:lnTo>
                  <a:lnTo>
                    <a:pt x="67" y="600"/>
                  </a:lnTo>
                  <a:lnTo>
                    <a:pt x="68" y="614"/>
                  </a:lnTo>
                  <a:lnTo>
                    <a:pt x="70" y="627"/>
                  </a:lnTo>
                  <a:lnTo>
                    <a:pt x="74" y="639"/>
                  </a:lnTo>
                  <a:lnTo>
                    <a:pt x="77" y="652"/>
                  </a:lnTo>
                  <a:lnTo>
                    <a:pt x="81" y="664"/>
                  </a:lnTo>
                  <a:lnTo>
                    <a:pt x="85" y="675"/>
                  </a:lnTo>
                  <a:lnTo>
                    <a:pt x="91" y="687"/>
                  </a:lnTo>
                  <a:lnTo>
                    <a:pt x="96" y="698"/>
                  </a:lnTo>
                  <a:lnTo>
                    <a:pt x="103" y="708"/>
                  </a:lnTo>
                  <a:lnTo>
                    <a:pt x="111" y="719"/>
                  </a:lnTo>
                  <a:lnTo>
                    <a:pt x="118" y="728"/>
                  </a:lnTo>
                  <a:lnTo>
                    <a:pt x="118" y="728"/>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17" name="Freeform 67">
              <a:extLst>
                <a:ext uri="{FF2B5EF4-FFF2-40B4-BE49-F238E27FC236}">
                  <a16:creationId xmlns:a16="http://schemas.microsoft.com/office/drawing/2014/main" id="{3DFFD4D1-8741-8D4A-3334-B26331CAA9B0}"/>
                </a:ext>
              </a:extLst>
            </p:cNvPr>
            <p:cNvSpPr>
              <a:spLocks/>
            </p:cNvSpPr>
            <p:nvPr/>
          </p:nvSpPr>
          <p:spPr bwMode="auto">
            <a:xfrm>
              <a:off x="9425549" y="3939944"/>
              <a:ext cx="50094" cy="62021"/>
            </a:xfrm>
            <a:custGeom>
              <a:avLst/>
              <a:gdLst>
                <a:gd name="T0" fmla="*/ 240 w 294"/>
                <a:gd name="T1" fmla="*/ 363 h 364"/>
                <a:gd name="T2" fmla="*/ 227 w 294"/>
                <a:gd name="T3" fmla="*/ 357 h 364"/>
                <a:gd name="T4" fmla="*/ 215 w 294"/>
                <a:gd name="T5" fmla="*/ 341 h 364"/>
                <a:gd name="T6" fmla="*/ 215 w 294"/>
                <a:gd name="T7" fmla="*/ 323 h 364"/>
                <a:gd name="T8" fmla="*/ 224 w 294"/>
                <a:gd name="T9" fmla="*/ 301 h 364"/>
                <a:gd name="T10" fmla="*/ 228 w 294"/>
                <a:gd name="T11" fmla="*/ 283 h 364"/>
                <a:gd name="T12" fmla="*/ 225 w 294"/>
                <a:gd name="T13" fmla="*/ 266 h 364"/>
                <a:gd name="T14" fmla="*/ 211 w 294"/>
                <a:gd name="T15" fmla="*/ 244 h 364"/>
                <a:gd name="T16" fmla="*/ 186 w 294"/>
                <a:gd name="T17" fmla="*/ 218 h 364"/>
                <a:gd name="T18" fmla="*/ 149 w 294"/>
                <a:gd name="T19" fmla="*/ 176 h 364"/>
                <a:gd name="T20" fmla="*/ 125 w 294"/>
                <a:gd name="T21" fmla="*/ 137 h 364"/>
                <a:gd name="T22" fmla="*/ 106 w 294"/>
                <a:gd name="T23" fmla="*/ 142 h 364"/>
                <a:gd name="T24" fmla="*/ 77 w 294"/>
                <a:gd name="T25" fmla="*/ 202 h 364"/>
                <a:gd name="T26" fmla="*/ 68 w 294"/>
                <a:gd name="T27" fmla="*/ 240 h 364"/>
                <a:gd name="T28" fmla="*/ 67 w 294"/>
                <a:gd name="T29" fmla="*/ 279 h 364"/>
                <a:gd name="T30" fmla="*/ 78 w 294"/>
                <a:gd name="T31" fmla="*/ 317 h 364"/>
                <a:gd name="T32" fmla="*/ 81 w 294"/>
                <a:gd name="T33" fmla="*/ 329 h 364"/>
                <a:gd name="T34" fmla="*/ 77 w 294"/>
                <a:gd name="T35" fmla="*/ 348 h 364"/>
                <a:gd name="T36" fmla="*/ 64 w 294"/>
                <a:gd name="T37" fmla="*/ 361 h 364"/>
                <a:gd name="T38" fmla="*/ 50 w 294"/>
                <a:gd name="T39" fmla="*/ 364 h 364"/>
                <a:gd name="T40" fmla="*/ 33 w 294"/>
                <a:gd name="T41" fmla="*/ 360 h 364"/>
                <a:gd name="T42" fmla="*/ 19 w 294"/>
                <a:gd name="T43" fmla="*/ 346 h 364"/>
                <a:gd name="T44" fmla="*/ 8 w 294"/>
                <a:gd name="T45" fmla="*/ 317 h 364"/>
                <a:gd name="T46" fmla="*/ 0 w 294"/>
                <a:gd name="T47" fmla="*/ 273 h 364"/>
                <a:gd name="T48" fmla="*/ 3 w 294"/>
                <a:gd name="T49" fmla="*/ 230 h 364"/>
                <a:gd name="T50" fmla="*/ 12 w 294"/>
                <a:gd name="T51" fmla="*/ 188 h 364"/>
                <a:gd name="T52" fmla="*/ 41 w 294"/>
                <a:gd name="T53" fmla="*/ 124 h 364"/>
                <a:gd name="T54" fmla="*/ 81 w 294"/>
                <a:gd name="T55" fmla="*/ 61 h 364"/>
                <a:gd name="T56" fmla="*/ 125 w 294"/>
                <a:gd name="T57" fmla="*/ 9 h 364"/>
                <a:gd name="T58" fmla="*/ 133 w 294"/>
                <a:gd name="T59" fmla="*/ 3 h 364"/>
                <a:gd name="T60" fmla="*/ 148 w 294"/>
                <a:gd name="T61" fmla="*/ 0 h 364"/>
                <a:gd name="T62" fmla="*/ 164 w 294"/>
                <a:gd name="T63" fmla="*/ 4 h 364"/>
                <a:gd name="T64" fmla="*/ 172 w 294"/>
                <a:gd name="T65" fmla="*/ 10 h 364"/>
                <a:gd name="T66" fmla="*/ 179 w 294"/>
                <a:gd name="T67" fmla="*/ 24 h 364"/>
                <a:gd name="T68" fmla="*/ 180 w 294"/>
                <a:gd name="T69" fmla="*/ 39 h 364"/>
                <a:gd name="T70" fmla="*/ 177 w 294"/>
                <a:gd name="T71" fmla="*/ 63 h 364"/>
                <a:gd name="T72" fmla="*/ 179 w 294"/>
                <a:gd name="T73" fmla="*/ 92 h 364"/>
                <a:gd name="T74" fmla="*/ 189 w 294"/>
                <a:gd name="T75" fmla="*/ 117 h 364"/>
                <a:gd name="T76" fmla="*/ 220 w 294"/>
                <a:gd name="T77" fmla="*/ 158 h 364"/>
                <a:gd name="T78" fmla="*/ 248 w 294"/>
                <a:gd name="T79" fmla="*/ 186 h 364"/>
                <a:gd name="T80" fmla="*/ 275 w 294"/>
                <a:gd name="T81" fmla="*/ 221 h 364"/>
                <a:gd name="T82" fmla="*/ 290 w 294"/>
                <a:gd name="T83" fmla="*/ 251 h 364"/>
                <a:gd name="T84" fmla="*/ 294 w 294"/>
                <a:gd name="T85" fmla="*/ 287 h 364"/>
                <a:gd name="T86" fmla="*/ 283 w 294"/>
                <a:gd name="T87" fmla="*/ 330 h 364"/>
                <a:gd name="T88" fmla="*/ 274 w 294"/>
                <a:gd name="T89" fmla="*/ 350 h 364"/>
                <a:gd name="T90" fmla="*/ 264 w 294"/>
                <a:gd name="T91" fmla="*/ 359 h 364"/>
                <a:gd name="T92" fmla="*/ 247 w 294"/>
                <a:gd name="T93"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4" h="364">
                  <a:moveTo>
                    <a:pt x="247" y="364"/>
                  </a:moveTo>
                  <a:lnTo>
                    <a:pt x="247" y="364"/>
                  </a:lnTo>
                  <a:lnTo>
                    <a:pt x="240" y="363"/>
                  </a:lnTo>
                  <a:lnTo>
                    <a:pt x="233" y="361"/>
                  </a:lnTo>
                  <a:lnTo>
                    <a:pt x="233" y="361"/>
                  </a:lnTo>
                  <a:lnTo>
                    <a:pt x="227" y="357"/>
                  </a:lnTo>
                  <a:lnTo>
                    <a:pt x="221" y="353"/>
                  </a:lnTo>
                  <a:lnTo>
                    <a:pt x="218" y="348"/>
                  </a:lnTo>
                  <a:lnTo>
                    <a:pt x="215" y="341"/>
                  </a:lnTo>
                  <a:lnTo>
                    <a:pt x="214" y="335"/>
                  </a:lnTo>
                  <a:lnTo>
                    <a:pt x="214" y="329"/>
                  </a:lnTo>
                  <a:lnTo>
                    <a:pt x="215" y="323"/>
                  </a:lnTo>
                  <a:lnTo>
                    <a:pt x="217" y="317"/>
                  </a:lnTo>
                  <a:lnTo>
                    <a:pt x="217" y="317"/>
                  </a:lnTo>
                  <a:lnTo>
                    <a:pt x="224" y="301"/>
                  </a:lnTo>
                  <a:lnTo>
                    <a:pt x="226" y="295"/>
                  </a:lnTo>
                  <a:lnTo>
                    <a:pt x="228" y="289"/>
                  </a:lnTo>
                  <a:lnTo>
                    <a:pt x="228" y="283"/>
                  </a:lnTo>
                  <a:lnTo>
                    <a:pt x="228" y="276"/>
                  </a:lnTo>
                  <a:lnTo>
                    <a:pt x="227" y="271"/>
                  </a:lnTo>
                  <a:lnTo>
                    <a:pt x="225" y="266"/>
                  </a:lnTo>
                  <a:lnTo>
                    <a:pt x="223" y="261"/>
                  </a:lnTo>
                  <a:lnTo>
                    <a:pt x="219" y="255"/>
                  </a:lnTo>
                  <a:lnTo>
                    <a:pt x="211" y="244"/>
                  </a:lnTo>
                  <a:lnTo>
                    <a:pt x="200" y="232"/>
                  </a:lnTo>
                  <a:lnTo>
                    <a:pt x="186" y="218"/>
                  </a:lnTo>
                  <a:lnTo>
                    <a:pt x="186" y="218"/>
                  </a:lnTo>
                  <a:lnTo>
                    <a:pt x="168" y="199"/>
                  </a:lnTo>
                  <a:lnTo>
                    <a:pt x="159" y="188"/>
                  </a:lnTo>
                  <a:lnTo>
                    <a:pt x="149" y="176"/>
                  </a:lnTo>
                  <a:lnTo>
                    <a:pt x="140" y="165"/>
                  </a:lnTo>
                  <a:lnTo>
                    <a:pt x="132" y="152"/>
                  </a:lnTo>
                  <a:lnTo>
                    <a:pt x="125" y="137"/>
                  </a:lnTo>
                  <a:lnTo>
                    <a:pt x="119" y="122"/>
                  </a:lnTo>
                  <a:lnTo>
                    <a:pt x="119" y="122"/>
                  </a:lnTo>
                  <a:lnTo>
                    <a:pt x="106" y="142"/>
                  </a:lnTo>
                  <a:lnTo>
                    <a:pt x="93" y="165"/>
                  </a:lnTo>
                  <a:lnTo>
                    <a:pt x="82" y="190"/>
                  </a:lnTo>
                  <a:lnTo>
                    <a:pt x="77" y="202"/>
                  </a:lnTo>
                  <a:lnTo>
                    <a:pt x="73" y="215"/>
                  </a:lnTo>
                  <a:lnTo>
                    <a:pt x="70" y="228"/>
                  </a:lnTo>
                  <a:lnTo>
                    <a:pt x="68" y="240"/>
                  </a:lnTo>
                  <a:lnTo>
                    <a:pt x="66" y="254"/>
                  </a:lnTo>
                  <a:lnTo>
                    <a:pt x="66" y="266"/>
                  </a:lnTo>
                  <a:lnTo>
                    <a:pt x="67" y="279"/>
                  </a:lnTo>
                  <a:lnTo>
                    <a:pt x="69" y="292"/>
                  </a:lnTo>
                  <a:lnTo>
                    <a:pt x="73" y="304"/>
                  </a:lnTo>
                  <a:lnTo>
                    <a:pt x="78" y="317"/>
                  </a:lnTo>
                  <a:lnTo>
                    <a:pt x="78" y="317"/>
                  </a:lnTo>
                  <a:lnTo>
                    <a:pt x="80" y="323"/>
                  </a:lnTo>
                  <a:lnTo>
                    <a:pt x="81" y="329"/>
                  </a:lnTo>
                  <a:lnTo>
                    <a:pt x="81" y="335"/>
                  </a:lnTo>
                  <a:lnTo>
                    <a:pt x="80" y="341"/>
                  </a:lnTo>
                  <a:lnTo>
                    <a:pt x="77" y="348"/>
                  </a:lnTo>
                  <a:lnTo>
                    <a:pt x="74" y="353"/>
                  </a:lnTo>
                  <a:lnTo>
                    <a:pt x="69" y="357"/>
                  </a:lnTo>
                  <a:lnTo>
                    <a:pt x="64" y="361"/>
                  </a:lnTo>
                  <a:lnTo>
                    <a:pt x="64" y="361"/>
                  </a:lnTo>
                  <a:lnTo>
                    <a:pt x="58" y="363"/>
                  </a:lnTo>
                  <a:lnTo>
                    <a:pt x="50" y="364"/>
                  </a:lnTo>
                  <a:lnTo>
                    <a:pt x="44" y="364"/>
                  </a:lnTo>
                  <a:lnTo>
                    <a:pt x="38" y="362"/>
                  </a:lnTo>
                  <a:lnTo>
                    <a:pt x="33" y="360"/>
                  </a:lnTo>
                  <a:lnTo>
                    <a:pt x="28" y="356"/>
                  </a:lnTo>
                  <a:lnTo>
                    <a:pt x="23" y="352"/>
                  </a:lnTo>
                  <a:lnTo>
                    <a:pt x="19" y="346"/>
                  </a:lnTo>
                  <a:lnTo>
                    <a:pt x="19" y="346"/>
                  </a:lnTo>
                  <a:lnTo>
                    <a:pt x="12" y="331"/>
                  </a:lnTo>
                  <a:lnTo>
                    <a:pt x="8" y="317"/>
                  </a:lnTo>
                  <a:lnTo>
                    <a:pt x="4" y="302"/>
                  </a:lnTo>
                  <a:lnTo>
                    <a:pt x="2" y="288"/>
                  </a:lnTo>
                  <a:lnTo>
                    <a:pt x="0" y="273"/>
                  </a:lnTo>
                  <a:lnTo>
                    <a:pt x="0" y="259"/>
                  </a:lnTo>
                  <a:lnTo>
                    <a:pt x="1" y="244"/>
                  </a:lnTo>
                  <a:lnTo>
                    <a:pt x="3" y="230"/>
                  </a:lnTo>
                  <a:lnTo>
                    <a:pt x="5" y="216"/>
                  </a:lnTo>
                  <a:lnTo>
                    <a:pt x="8" y="202"/>
                  </a:lnTo>
                  <a:lnTo>
                    <a:pt x="12" y="188"/>
                  </a:lnTo>
                  <a:lnTo>
                    <a:pt x="17" y="174"/>
                  </a:lnTo>
                  <a:lnTo>
                    <a:pt x="28" y="148"/>
                  </a:lnTo>
                  <a:lnTo>
                    <a:pt x="41" y="124"/>
                  </a:lnTo>
                  <a:lnTo>
                    <a:pt x="55" y="100"/>
                  </a:lnTo>
                  <a:lnTo>
                    <a:pt x="68" y="79"/>
                  </a:lnTo>
                  <a:lnTo>
                    <a:pt x="81" y="61"/>
                  </a:lnTo>
                  <a:lnTo>
                    <a:pt x="95" y="44"/>
                  </a:lnTo>
                  <a:lnTo>
                    <a:pt x="114" y="21"/>
                  </a:lnTo>
                  <a:lnTo>
                    <a:pt x="125" y="9"/>
                  </a:lnTo>
                  <a:lnTo>
                    <a:pt x="125" y="9"/>
                  </a:lnTo>
                  <a:lnTo>
                    <a:pt x="129" y="6"/>
                  </a:lnTo>
                  <a:lnTo>
                    <a:pt x="133" y="3"/>
                  </a:lnTo>
                  <a:lnTo>
                    <a:pt x="138" y="2"/>
                  </a:lnTo>
                  <a:lnTo>
                    <a:pt x="143" y="0"/>
                  </a:lnTo>
                  <a:lnTo>
                    <a:pt x="148" y="0"/>
                  </a:lnTo>
                  <a:lnTo>
                    <a:pt x="153" y="1"/>
                  </a:lnTo>
                  <a:lnTo>
                    <a:pt x="159" y="2"/>
                  </a:lnTo>
                  <a:lnTo>
                    <a:pt x="164" y="4"/>
                  </a:lnTo>
                  <a:lnTo>
                    <a:pt x="164" y="4"/>
                  </a:lnTo>
                  <a:lnTo>
                    <a:pt x="168" y="7"/>
                  </a:lnTo>
                  <a:lnTo>
                    <a:pt x="172" y="10"/>
                  </a:lnTo>
                  <a:lnTo>
                    <a:pt x="175" y="14"/>
                  </a:lnTo>
                  <a:lnTo>
                    <a:pt x="178" y="19"/>
                  </a:lnTo>
                  <a:lnTo>
                    <a:pt x="179" y="24"/>
                  </a:lnTo>
                  <a:lnTo>
                    <a:pt x="180" y="29"/>
                  </a:lnTo>
                  <a:lnTo>
                    <a:pt x="181" y="34"/>
                  </a:lnTo>
                  <a:lnTo>
                    <a:pt x="180" y="39"/>
                  </a:lnTo>
                  <a:lnTo>
                    <a:pt x="180" y="39"/>
                  </a:lnTo>
                  <a:lnTo>
                    <a:pt x="178" y="52"/>
                  </a:lnTo>
                  <a:lnTo>
                    <a:pt x="177" y="63"/>
                  </a:lnTo>
                  <a:lnTo>
                    <a:pt x="177" y="73"/>
                  </a:lnTo>
                  <a:lnTo>
                    <a:pt x="178" y="82"/>
                  </a:lnTo>
                  <a:lnTo>
                    <a:pt x="179" y="92"/>
                  </a:lnTo>
                  <a:lnTo>
                    <a:pt x="182" y="101"/>
                  </a:lnTo>
                  <a:lnTo>
                    <a:pt x="185" y="108"/>
                  </a:lnTo>
                  <a:lnTo>
                    <a:pt x="189" y="117"/>
                  </a:lnTo>
                  <a:lnTo>
                    <a:pt x="198" y="131"/>
                  </a:lnTo>
                  <a:lnTo>
                    <a:pt x="208" y="144"/>
                  </a:lnTo>
                  <a:lnTo>
                    <a:pt x="220" y="158"/>
                  </a:lnTo>
                  <a:lnTo>
                    <a:pt x="233" y="171"/>
                  </a:lnTo>
                  <a:lnTo>
                    <a:pt x="233" y="171"/>
                  </a:lnTo>
                  <a:lnTo>
                    <a:pt x="248" y="186"/>
                  </a:lnTo>
                  <a:lnTo>
                    <a:pt x="263" y="202"/>
                  </a:lnTo>
                  <a:lnTo>
                    <a:pt x="269" y="211"/>
                  </a:lnTo>
                  <a:lnTo>
                    <a:pt x="275" y="221"/>
                  </a:lnTo>
                  <a:lnTo>
                    <a:pt x="281" y="230"/>
                  </a:lnTo>
                  <a:lnTo>
                    <a:pt x="286" y="240"/>
                  </a:lnTo>
                  <a:lnTo>
                    <a:pt x="290" y="251"/>
                  </a:lnTo>
                  <a:lnTo>
                    <a:pt x="293" y="262"/>
                  </a:lnTo>
                  <a:lnTo>
                    <a:pt x="294" y="274"/>
                  </a:lnTo>
                  <a:lnTo>
                    <a:pt x="294" y="287"/>
                  </a:lnTo>
                  <a:lnTo>
                    <a:pt x="293" y="300"/>
                  </a:lnTo>
                  <a:lnTo>
                    <a:pt x="289" y="315"/>
                  </a:lnTo>
                  <a:lnTo>
                    <a:pt x="283" y="330"/>
                  </a:lnTo>
                  <a:lnTo>
                    <a:pt x="277" y="346"/>
                  </a:lnTo>
                  <a:lnTo>
                    <a:pt x="277" y="346"/>
                  </a:lnTo>
                  <a:lnTo>
                    <a:pt x="274" y="350"/>
                  </a:lnTo>
                  <a:lnTo>
                    <a:pt x="271" y="354"/>
                  </a:lnTo>
                  <a:lnTo>
                    <a:pt x="268" y="357"/>
                  </a:lnTo>
                  <a:lnTo>
                    <a:pt x="264" y="359"/>
                  </a:lnTo>
                  <a:lnTo>
                    <a:pt x="256" y="363"/>
                  </a:lnTo>
                  <a:lnTo>
                    <a:pt x="247" y="364"/>
                  </a:lnTo>
                  <a:lnTo>
                    <a:pt x="247" y="364"/>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18" name="Freeform 68">
              <a:extLst>
                <a:ext uri="{FF2B5EF4-FFF2-40B4-BE49-F238E27FC236}">
                  <a16:creationId xmlns:a16="http://schemas.microsoft.com/office/drawing/2014/main" id="{C19C6311-C6E4-4E94-690B-5529F2BB97E0}"/>
                </a:ext>
              </a:extLst>
            </p:cNvPr>
            <p:cNvSpPr>
              <a:spLocks/>
            </p:cNvSpPr>
            <p:nvPr/>
          </p:nvSpPr>
          <p:spPr bwMode="auto">
            <a:xfrm>
              <a:off x="9489956" y="3968569"/>
              <a:ext cx="25047" cy="33396"/>
            </a:xfrm>
            <a:custGeom>
              <a:avLst/>
              <a:gdLst>
                <a:gd name="T0" fmla="*/ 33 w 145"/>
                <a:gd name="T1" fmla="*/ 199 h 199"/>
                <a:gd name="T2" fmla="*/ 19 w 145"/>
                <a:gd name="T3" fmla="*/ 196 h 199"/>
                <a:gd name="T4" fmla="*/ 6 w 145"/>
                <a:gd name="T5" fmla="*/ 186 h 199"/>
                <a:gd name="T6" fmla="*/ 3 w 145"/>
                <a:gd name="T7" fmla="*/ 179 h 199"/>
                <a:gd name="T8" fmla="*/ 0 w 145"/>
                <a:gd name="T9" fmla="*/ 167 h 199"/>
                <a:gd name="T10" fmla="*/ 2 w 145"/>
                <a:gd name="T11" fmla="*/ 155 h 199"/>
                <a:gd name="T12" fmla="*/ 9 w 145"/>
                <a:gd name="T13" fmla="*/ 143 h 199"/>
                <a:gd name="T14" fmla="*/ 15 w 145"/>
                <a:gd name="T15" fmla="*/ 139 h 199"/>
                <a:gd name="T16" fmla="*/ 35 w 145"/>
                <a:gd name="T17" fmla="*/ 122 h 199"/>
                <a:gd name="T18" fmla="*/ 56 w 145"/>
                <a:gd name="T19" fmla="*/ 102 h 199"/>
                <a:gd name="T20" fmla="*/ 71 w 145"/>
                <a:gd name="T21" fmla="*/ 81 h 199"/>
                <a:gd name="T22" fmla="*/ 79 w 145"/>
                <a:gd name="T23" fmla="*/ 67 h 199"/>
                <a:gd name="T24" fmla="*/ 79 w 145"/>
                <a:gd name="T25" fmla="*/ 63 h 199"/>
                <a:gd name="T26" fmla="*/ 76 w 145"/>
                <a:gd name="T27" fmla="*/ 57 h 199"/>
                <a:gd name="T28" fmla="*/ 72 w 145"/>
                <a:gd name="T29" fmla="*/ 52 h 199"/>
                <a:gd name="T30" fmla="*/ 67 w 145"/>
                <a:gd name="T31" fmla="*/ 40 h 199"/>
                <a:gd name="T32" fmla="*/ 67 w 145"/>
                <a:gd name="T33" fmla="*/ 27 h 199"/>
                <a:gd name="T34" fmla="*/ 72 w 145"/>
                <a:gd name="T35" fmla="*/ 15 h 199"/>
                <a:gd name="T36" fmla="*/ 76 w 145"/>
                <a:gd name="T37" fmla="*/ 10 h 199"/>
                <a:gd name="T38" fmla="*/ 87 w 145"/>
                <a:gd name="T39" fmla="*/ 3 h 199"/>
                <a:gd name="T40" fmla="*/ 99 w 145"/>
                <a:gd name="T41" fmla="*/ 0 h 199"/>
                <a:gd name="T42" fmla="*/ 112 w 145"/>
                <a:gd name="T43" fmla="*/ 3 h 199"/>
                <a:gd name="T44" fmla="*/ 123 w 145"/>
                <a:gd name="T45" fmla="*/ 10 h 199"/>
                <a:gd name="T46" fmla="*/ 129 w 145"/>
                <a:gd name="T47" fmla="*/ 17 h 199"/>
                <a:gd name="T48" fmla="*/ 137 w 145"/>
                <a:gd name="T49" fmla="*/ 30 h 199"/>
                <a:gd name="T50" fmla="*/ 142 w 145"/>
                <a:gd name="T51" fmla="*/ 44 h 199"/>
                <a:gd name="T52" fmla="*/ 145 w 145"/>
                <a:gd name="T53" fmla="*/ 61 h 199"/>
                <a:gd name="T54" fmla="*/ 145 w 145"/>
                <a:gd name="T55" fmla="*/ 69 h 199"/>
                <a:gd name="T56" fmla="*/ 140 w 145"/>
                <a:gd name="T57" fmla="*/ 91 h 199"/>
                <a:gd name="T58" fmla="*/ 130 w 145"/>
                <a:gd name="T59" fmla="*/ 111 h 199"/>
                <a:gd name="T60" fmla="*/ 118 w 145"/>
                <a:gd name="T61" fmla="*/ 131 h 199"/>
                <a:gd name="T62" fmla="*/ 87 w 145"/>
                <a:gd name="T63" fmla="*/ 165 h 199"/>
                <a:gd name="T64" fmla="*/ 61 w 145"/>
                <a:gd name="T65" fmla="*/ 187 h 199"/>
                <a:gd name="T66" fmla="*/ 53 w 145"/>
                <a:gd name="T67" fmla="*/ 193 h 199"/>
                <a:gd name="T68" fmla="*/ 44 w 145"/>
                <a:gd name="T69" fmla="*/ 197 h 199"/>
                <a:gd name="T70" fmla="*/ 33 w 145"/>
                <a:gd name="T71"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99">
                  <a:moveTo>
                    <a:pt x="33" y="199"/>
                  </a:moveTo>
                  <a:lnTo>
                    <a:pt x="33" y="199"/>
                  </a:lnTo>
                  <a:lnTo>
                    <a:pt x="26" y="198"/>
                  </a:lnTo>
                  <a:lnTo>
                    <a:pt x="19" y="196"/>
                  </a:lnTo>
                  <a:lnTo>
                    <a:pt x="12" y="191"/>
                  </a:lnTo>
                  <a:lnTo>
                    <a:pt x="6" y="186"/>
                  </a:lnTo>
                  <a:lnTo>
                    <a:pt x="6" y="186"/>
                  </a:lnTo>
                  <a:lnTo>
                    <a:pt x="3" y="179"/>
                  </a:lnTo>
                  <a:lnTo>
                    <a:pt x="1" y="173"/>
                  </a:lnTo>
                  <a:lnTo>
                    <a:pt x="0" y="167"/>
                  </a:lnTo>
                  <a:lnTo>
                    <a:pt x="1" y="161"/>
                  </a:lnTo>
                  <a:lnTo>
                    <a:pt x="2" y="155"/>
                  </a:lnTo>
                  <a:lnTo>
                    <a:pt x="5" y="149"/>
                  </a:lnTo>
                  <a:lnTo>
                    <a:pt x="9" y="143"/>
                  </a:lnTo>
                  <a:lnTo>
                    <a:pt x="15" y="139"/>
                  </a:lnTo>
                  <a:lnTo>
                    <a:pt x="15" y="139"/>
                  </a:lnTo>
                  <a:lnTo>
                    <a:pt x="24" y="131"/>
                  </a:lnTo>
                  <a:lnTo>
                    <a:pt x="35" y="122"/>
                  </a:lnTo>
                  <a:lnTo>
                    <a:pt x="46" y="112"/>
                  </a:lnTo>
                  <a:lnTo>
                    <a:pt x="56" y="102"/>
                  </a:lnTo>
                  <a:lnTo>
                    <a:pt x="64" y="91"/>
                  </a:lnTo>
                  <a:lnTo>
                    <a:pt x="71" y="81"/>
                  </a:lnTo>
                  <a:lnTo>
                    <a:pt x="76" y="71"/>
                  </a:lnTo>
                  <a:lnTo>
                    <a:pt x="79" y="67"/>
                  </a:lnTo>
                  <a:lnTo>
                    <a:pt x="79" y="63"/>
                  </a:lnTo>
                  <a:lnTo>
                    <a:pt x="79" y="63"/>
                  </a:lnTo>
                  <a:lnTo>
                    <a:pt x="79" y="61"/>
                  </a:lnTo>
                  <a:lnTo>
                    <a:pt x="76" y="57"/>
                  </a:lnTo>
                  <a:lnTo>
                    <a:pt x="76" y="57"/>
                  </a:lnTo>
                  <a:lnTo>
                    <a:pt x="72" y="52"/>
                  </a:lnTo>
                  <a:lnTo>
                    <a:pt x="69" y="46"/>
                  </a:lnTo>
                  <a:lnTo>
                    <a:pt x="67" y="40"/>
                  </a:lnTo>
                  <a:lnTo>
                    <a:pt x="66" y="34"/>
                  </a:lnTo>
                  <a:lnTo>
                    <a:pt x="67" y="27"/>
                  </a:lnTo>
                  <a:lnTo>
                    <a:pt x="69" y="21"/>
                  </a:lnTo>
                  <a:lnTo>
                    <a:pt x="72" y="15"/>
                  </a:lnTo>
                  <a:lnTo>
                    <a:pt x="76" y="10"/>
                  </a:lnTo>
                  <a:lnTo>
                    <a:pt x="76" y="10"/>
                  </a:lnTo>
                  <a:lnTo>
                    <a:pt x="82" y="6"/>
                  </a:lnTo>
                  <a:lnTo>
                    <a:pt x="87" y="3"/>
                  </a:lnTo>
                  <a:lnTo>
                    <a:pt x="93" y="1"/>
                  </a:lnTo>
                  <a:lnTo>
                    <a:pt x="99" y="0"/>
                  </a:lnTo>
                  <a:lnTo>
                    <a:pt x="106" y="1"/>
                  </a:lnTo>
                  <a:lnTo>
                    <a:pt x="112" y="3"/>
                  </a:lnTo>
                  <a:lnTo>
                    <a:pt x="118" y="6"/>
                  </a:lnTo>
                  <a:lnTo>
                    <a:pt x="123" y="10"/>
                  </a:lnTo>
                  <a:lnTo>
                    <a:pt x="123" y="10"/>
                  </a:lnTo>
                  <a:lnTo>
                    <a:pt x="129" y="17"/>
                  </a:lnTo>
                  <a:lnTo>
                    <a:pt x="133" y="23"/>
                  </a:lnTo>
                  <a:lnTo>
                    <a:pt x="137" y="30"/>
                  </a:lnTo>
                  <a:lnTo>
                    <a:pt x="140" y="37"/>
                  </a:lnTo>
                  <a:lnTo>
                    <a:pt x="142" y="44"/>
                  </a:lnTo>
                  <a:lnTo>
                    <a:pt x="145" y="53"/>
                  </a:lnTo>
                  <a:lnTo>
                    <a:pt x="145" y="61"/>
                  </a:lnTo>
                  <a:lnTo>
                    <a:pt x="145" y="69"/>
                  </a:lnTo>
                  <a:lnTo>
                    <a:pt x="145" y="69"/>
                  </a:lnTo>
                  <a:lnTo>
                    <a:pt x="144" y="79"/>
                  </a:lnTo>
                  <a:lnTo>
                    <a:pt x="140" y="91"/>
                  </a:lnTo>
                  <a:lnTo>
                    <a:pt x="135" y="101"/>
                  </a:lnTo>
                  <a:lnTo>
                    <a:pt x="130" y="111"/>
                  </a:lnTo>
                  <a:lnTo>
                    <a:pt x="124" y="122"/>
                  </a:lnTo>
                  <a:lnTo>
                    <a:pt x="118" y="131"/>
                  </a:lnTo>
                  <a:lnTo>
                    <a:pt x="102" y="149"/>
                  </a:lnTo>
                  <a:lnTo>
                    <a:pt x="87" y="165"/>
                  </a:lnTo>
                  <a:lnTo>
                    <a:pt x="72" y="177"/>
                  </a:lnTo>
                  <a:lnTo>
                    <a:pt x="61" y="187"/>
                  </a:lnTo>
                  <a:lnTo>
                    <a:pt x="53" y="193"/>
                  </a:lnTo>
                  <a:lnTo>
                    <a:pt x="53" y="193"/>
                  </a:lnTo>
                  <a:lnTo>
                    <a:pt x="48" y="196"/>
                  </a:lnTo>
                  <a:lnTo>
                    <a:pt x="44" y="197"/>
                  </a:lnTo>
                  <a:lnTo>
                    <a:pt x="38" y="199"/>
                  </a:lnTo>
                  <a:lnTo>
                    <a:pt x="33" y="199"/>
                  </a:lnTo>
                  <a:lnTo>
                    <a:pt x="33" y="199"/>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219" name="Freeform 69">
              <a:extLst>
                <a:ext uri="{FF2B5EF4-FFF2-40B4-BE49-F238E27FC236}">
                  <a16:creationId xmlns:a16="http://schemas.microsoft.com/office/drawing/2014/main" id="{B7DD6F37-68B6-BE3F-FC10-7CFB5017C074}"/>
                </a:ext>
              </a:extLst>
            </p:cNvPr>
            <p:cNvSpPr>
              <a:spLocks/>
            </p:cNvSpPr>
            <p:nvPr/>
          </p:nvSpPr>
          <p:spPr bwMode="auto">
            <a:xfrm>
              <a:off x="9376648" y="3968569"/>
              <a:ext cx="25047" cy="33396"/>
            </a:xfrm>
            <a:custGeom>
              <a:avLst/>
              <a:gdLst>
                <a:gd name="T0" fmla="*/ 112 w 145"/>
                <a:gd name="T1" fmla="*/ 199 h 199"/>
                <a:gd name="T2" fmla="*/ 101 w 145"/>
                <a:gd name="T3" fmla="*/ 197 h 199"/>
                <a:gd name="T4" fmla="*/ 92 w 145"/>
                <a:gd name="T5" fmla="*/ 193 h 199"/>
                <a:gd name="T6" fmla="*/ 84 w 145"/>
                <a:gd name="T7" fmla="*/ 187 h 199"/>
                <a:gd name="T8" fmla="*/ 58 w 145"/>
                <a:gd name="T9" fmla="*/ 165 h 199"/>
                <a:gd name="T10" fmla="*/ 27 w 145"/>
                <a:gd name="T11" fmla="*/ 131 h 199"/>
                <a:gd name="T12" fmla="*/ 15 w 145"/>
                <a:gd name="T13" fmla="*/ 111 h 199"/>
                <a:gd name="T14" fmla="*/ 5 w 145"/>
                <a:gd name="T15" fmla="*/ 91 h 199"/>
                <a:gd name="T16" fmla="*/ 0 w 145"/>
                <a:gd name="T17" fmla="*/ 69 h 199"/>
                <a:gd name="T18" fmla="*/ 0 w 145"/>
                <a:gd name="T19" fmla="*/ 61 h 199"/>
                <a:gd name="T20" fmla="*/ 3 w 145"/>
                <a:gd name="T21" fmla="*/ 44 h 199"/>
                <a:gd name="T22" fmla="*/ 8 w 145"/>
                <a:gd name="T23" fmla="*/ 30 h 199"/>
                <a:gd name="T24" fmla="*/ 17 w 145"/>
                <a:gd name="T25" fmla="*/ 17 h 199"/>
                <a:gd name="T26" fmla="*/ 22 w 145"/>
                <a:gd name="T27" fmla="*/ 10 h 199"/>
                <a:gd name="T28" fmla="*/ 33 w 145"/>
                <a:gd name="T29" fmla="*/ 3 h 199"/>
                <a:gd name="T30" fmla="*/ 46 w 145"/>
                <a:gd name="T31" fmla="*/ 0 h 199"/>
                <a:gd name="T32" fmla="*/ 58 w 145"/>
                <a:gd name="T33" fmla="*/ 3 h 199"/>
                <a:gd name="T34" fmla="*/ 68 w 145"/>
                <a:gd name="T35" fmla="*/ 10 h 199"/>
                <a:gd name="T36" fmla="*/ 73 w 145"/>
                <a:gd name="T37" fmla="*/ 15 h 199"/>
                <a:gd name="T38" fmla="*/ 78 w 145"/>
                <a:gd name="T39" fmla="*/ 27 h 199"/>
                <a:gd name="T40" fmla="*/ 78 w 145"/>
                <a:gd name="T41" fmla="*/ 40 h 199"/>
                <a:gd name="T42" fmla="*/ 73 w 145"/>
                <a:gd name="T43" fmla="*/ 52 h 199"/>
                <a:gd name="T44" fmla="*/ 68 w 145"/>
                <a:gd name="T45" fmla="*/ 57 h 199"/>
                <a:gd name="T46" fmla="*/ 66 w 145"/>
                <a:gd name="T47" fmla="*/ 63 h 199"/>
                <a:gd name="T48" fmla="*/ 66 w 145"/>
                <a:gd name="T49" fmla="*/ 67 h 199"/>
                <a:gd name="T50" fmla="*/ 74 w 145"/>
                <a:gd name="T51" fmla="*/ 81 h 199"/>
                <a:gd name="T52" fmla="*/ 89 w 145"/>
                <a:gd name="T53" fmla="*/ 102 h 199"/>
                <a:gd name="T54" fmla="*/ 110 w 145"/>
                <a:gd name="T55" fmla="*/ 122 h 199"/>
                <a:gd name="T56" fmla="*/ 130 w 145"/>
                <a:gd name="T57" fmla="*/ 139 h 199"/>
                <a:gd name="T58" fmla="*/ 135 w 145"/>
                <a:gd name="T59" fmla="*/ 143 h 199"/>
                <a:gd name="T60" fmla="*/ 143 w 145"/>
                <a:gd name="T61" fmla="*/ 155 h 199"/>
                <a:gd name="T62" fmla="*/ 145 w 145"/>
                <a:gd name="T63" fmla="*/ 167 h 199"/>
                <a:gd name="T64" fmla="*/ 142 w 145"/>
                <a:gd name="T65" fmla="*/ 179 h 199"/>
                <a:gd name="T66" fmla="*/ 139 w 145"/>
                <a:gd name="T67" fmla="*/ 185 h 199"/>
                <a:gd name="T68" fmla="*/ 126 w 145"/>
                <a:gd name="T69" fmla="*/ 196 h 199"/>
                <a:gd name="T70" fmla="*/ 112 w 145"/>
                <a:gd name="T71"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5" h="199">
                  <a:moveTo>
                    <a:pt x="112" y="199"/>
                  </a:moveTo>
                  <a:lnTo>
                    <a:pt x="112" y="199"/>
                  </a:lnTo>
                  <a:lnTo>
                    <a:pt x="107" y="199"/>
                  </a:lnTo>
                  <a:lnTo>
                    <a:pt x="101" y="197"/>
                  </a:lnTo>
                  <a:lnTo>
                    <a:pt x="97" y="196"/>
                  </a:lnTo>
                  <a:lnTo>
                    <a:pt x="92" y="193"/>
                  </a:lnTo>
                  <a:lnTo>
                    <a:pt x="92" y="193"/>
                  </a:lnTo>
                  <a:lnTo>
                    <a:pt x="84" y="187"/>
                  </a:lnTo>
                  <a:lnTo>
                    <a:pt x="73" y="177"/>
                  </a:lnTo>
                  <a:lnTo>
                    <a:pt x="58" y="165"/>
                  </a:lnTo>
                  <a:lnTo>
                    <a:pt x="43" y="149"/>
                  </a:lnTo>
                  <a:lnTo>
                    <a:pt x="27" y="131"/>
                  </a:lnTo>
                  <a:lnTo>
                    <a:pt x="21" y="122"/>
                  </a:lnTo>
                  <a:lnTo>
                    <a:pt x="15" y="111"/>
                  </a:lnTo>
                  <a:lnTo>
                    <a:pt x="10" y="101"/>
                  </a:lnTo>
                  <a:lnTo>
                    <a:pt x="5" y="91"/>
                  </a:lnTo>
                  <a:lnTo>
                    <a:pt x="3" y="79"/>
                  </a:lnTo>
                  <a:lnTo>
                    <a:pt x="0" y="69"/>
                  </a:lnTo>
                  <a:lnTo>
                    <a:pt x="0" y="69"/>
                  </a:lnTo>
                  <a:lnTo>
                    <a:pt x="0" y="61"/>
                  </a:lnTo>
                  <a:lnTo>
                    <a:pt x="0" y="53"/>
                  </a:lnTo>
                  <a:lnTo>
                    <a:pt x="3" y="44"/>
                  </a:lnTo>
                  <a:lnTo>
                    <a:pt x="5" y="37"/>
                  </a:lnTo>
                  <a:lnTo>
                    <a:pt x="8" y="30"/>
                  </a:lnTo>
                  <a:lnTo>
                    <a:pt x="12" y="23"/>
                  </a:lnTo>
                  <a:lnTo>
                    <a:pt x="17" y="17"/>
                  </a:lnTo>
                  <a:lnTo>
                    <a:pt x="22" y="10"/>
                  </a:lnTo>
                  <a:lnTo>
                    <a:pt x="22" y="10"/>
                  </a:lnTo>
                  <a:lnTo>
                    <a:pt x="27" y="6"/>
                  </a:lnTo>
                  <a:lnTo>
                    <a:pt x="33" y="3"/>
                  </a:lnTo>
                  <a:lnTo>
                    <a:pt x="40" y="1"/>
                  </a:lnTo>
                  <a:lnTo>
                    <a:pt x="46" y="0"/>
                  </a:lnTo>
                  <a:lnTo>
                    <a:pt x="52" y="1"/>
                  </a:lnTo>
                  <a:lnTo>
                    <a:pt x="58" y="3"/>
                  </a:lnTo>
                  <a:lnTo>
                    <a:pt x="63" y="6"/>
                  </a:lnTo>
                  <a:lnTo>
                    <a:pt x="68" y="10"/>
                  </a:lnTo>
                  <a:lnTo>
                    <a:pt x="68" y="10"/>
                  </a:lnTo>
                  <a:lnTo>
                    <a:pt x="73" y="15"/>
                  </a:lnTo>
                  <a:lnTo>
                    <a:pt x="76" y="21"/>
                  </a:lnTo>
                  <a:lnTo>
                    <a:pt x="78" y="27"/>
                  </a:lnTo>
                  <a:lnTo>
                    <a:pt x="79" y="34"/>
                  </a:lnTo>
                  <a:lnTo>
                    <a:pt x="78" y="40"/>
                  </a:lnTo>
                  <a:lnTo>
                    <a:pt x="76" y="46"/>
                  </a:lnTo>
                  <a:lnTo>
                    <a:pt x="73" y="52"/>
                  </a:lnTo>
                  <a:lnTo>
                    <a:pt x="68" y="57"/>
                  </a:lnTo>
                  <a:lnTo>
                    <a:pt x="68" y="57"/>
                  </a:lnTo>
                  <a:lnTo>
                    <a:pt x="66" y="61"/>
                  </a:lnTo>
                  <a:lnTo>
                    <a:pt x="66" y="63"/>
                  </a:lnTo>
                  <a:lnTo>
                    <a:pt x="66" y="63"/>
                  </a:lnTo>
                  <a:lnTo>
                    <a:pt x="66" y="67"/>
                  </a:lnTo>
                  <a:lnTo>
                    <a:pt x="68" y="71"/>
                  </a:lnTo>
                  <a:lnTo>
                    <a:pt x="74" y="81"/>
                  </a:lnTo>
                  <a:lnTo>
                    <a:pt x="81" y="92"/>
                  </a:lnTo>
                  <a:lnTo>
                    <a:pt x="89" y="102"/>
                  </a:lnTo>
                  <a:lnTo>
                    <a:pt x="99" y="112"/>
                  </a:lnTo>
                  <a:lnTo>
                    <a:pt x="110" y="122"/>
                  </a:lnTo>
                  <a:lnTo>
                    <a:pt x="121" y="131"/>
                  </a:lnTo>
                  <a:lnTo>
                    <a:pt x="130" y="139"/>
                  </a:lnTo>
                  <a:lnTo>
                    <a:pt x="130" y="139"/>
                  </a:lnTo>
                  <a:lnTo>
                    <a:pt x="135" y="143"/>
                  </a:lnTo>
                  <a:lnTo>
                    <a:pt x="140" y="149"/>
                  </a:lnTo>
                  <a:lnTo>
                    <a:pt x="143" y="155"/>
                  </a:lnTo>
                  <a:lnTo>
                    <a:pt x="144" y="161"/>
                  </a:lnTo>
                  <a:lnTo>
                    <a:pt x="145" y="167"/>
                  </a:lnTo>
                  <a:lnTo>
                    <a:pt x="144" y="173"/>
                  </a:lnTo>
                  <a:lnTo>
                    <a:pt x="142" y="179"/>
                  </a:lnTo>
                  <a:lnTo>
                    <a:pt x="139" y="185"/>
                  </a:lnTo>
                  <a:lnTo>
                    <a:pt x="139" y="185"/>
                  </a:lnTo>
                  <a:lnTo>
                    <a:pt x="133" y="191"/>
                  </a:lnTo>
                  <a:lnTo>
                    <a:pt x="126" y="196"/>
                  </a:lnTo>
                  <a:lnTo>
                    <a:pt x="119" y="198"/>
                  </a:lnTo>
                  <a:lnTo>
                    <a:pt x="112" y="199"/>
                  </a:lnTo>
                  <a:lnTo>
                    <a:pt x="112" y="199"/>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sp>
        <p:nvSpPr>
          <p:cNvPr id="220" name="Rectangle: Rounded Corners 103">
            <a:extLst>
              <a:ext uri="{FF2B5EF4-FFF2-40B4-BE49-F238E27FC236}">
                <a16:creationId xmlns:a16="http://schemas.microsoft.com/office/drawing/2014/main" id="{87F9FF7B-0544-1C0A-D393-E1001A9223A4}"/>
              </a:ext>
            </a:extLst>
          </p:cNvPr>
          <p:cNvSpPr/>
          <p:nvPr/>
        </p:nvSpPr>
        <p:spPr>
          <a:xfrm>
            <a:off x="7576637" y="1877830"/>
            <a:ext cx="1943436" cy="782049"/>
          </a:xfrm>
          <a:prstGeom prst="roundRect">
            <a:avLst>
              <a:gd name="adj" fmla="val 3168"/>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Proxima Nova Rg"/>
                <a:ea typeface="+mn-ea"/>
                <a:cs typeface="+mn-cs"/>
              </a:rPr>
              <a:t>v</a:t>
            </a:r>
          </a:p>
        </p:txBody>
      </p:sp>
      <p:sp>
        <p:nvSpPr>
          <p:cNvPr id="221" name="Oval 220">
            <a:extLst>
              <a:ext uri="{FF2B5EF4-FFF2-40B4-BE49-F238E27FC236}">
                <a16:creationId xmlns:a16="http://schemas.microsoft.com/office/drawing/2014/main" id="{F13DD7F8-F33D-C311-4952-B9D878ECEB94}"/>
              </a:ext>
            </a:extLst>
          </p:cNvPr>
          <p:cNvSpPr/>
          <p:nvPr/>
        </p:nvSpPr>
        <p:spPr>
          <a:xfrm>
            <a:off x="7656816" y="1966655"/>
            <a:ext cx="642308" cy="619880"/>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231" name="TextBox 230">
            <a:extLst>
              <a:ext uri="{FF2B5EF4-FFF2-40B4-BE49-F238E27FC236}">
                <a16:creationId xmlns:a16="http://schemas.microsoft.com/office/drawing/2014/main" id="{9DD3712B-FFC4-7C3E-22D6-B90FF449987E}"/>
              </a:ext>
            </a:extLst>
          </p:cNvPr>
          <p:cNvSpPr txBox="1"/>
          <p:nvPr/>
        </p:nvSpPr>
        <p:spPr>
          <a:xfrm>
            <a:off x="8416573" y="2107566"/>
            <a:ext cx="1251799" cy="338554"/>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18E89"/>
                </a:solidFill>
                <a:latin typeface="Proxima Nova Rg"/>
              </a:rPr>
              <a:t>Public Health/ Air Quality</a:t>
            </a:r>
            <a:endParaRPr kumimoji="0" lang="en-US" sz="1100" b="1" i="0" u="none" strike="noStrike" kern="1200" cap="none" spc="0" normalizeH="0" baseline="0" noProof="0" dirty="0">
              <a:ln>
                <a:noFill/>
              </a:ln>
              <a:solidFill>
                <a:srgbClr val="018E89"/>
              </a:solidFill>
              <a:effectLst/>
              <a:uLnTx/>
              <a:uFillTx/>
              <a:latin typeface="Proxima Nova Rg"/>
              <a:ea typeface="+mn-ea"/>
              <a:cs typeface="+mn-cs"/>
            </a:endParaRPr>
          </a:p>
        </p:txBody>
      </p:sp>
      <p:grpSp>
        <p:nvGrpSpPr>
          <p:cNvPr id="232" name="Graphic 11">
            <a:extLst>
              <a:ext uri="{FF2B5EF4-FFF2-40B4-BE49-F238E27FC236}">
                <a16:creationId xmlns:a16="http://schemas.microsoft.com/office/drawing/2014/main" id="{F920DD63-9842-4532-9883-3D9930CA342C}"/>
              </a:ext>
            </a:extLst>
          </p:cNvPr>
          <p:cNvGrpSpPr/>
          <p:nvPr/>
        </p:nvGrpSpPr>
        <p:grpSpPr>
          <a:xfrm>
            <a:off x="7797481" y="2074641"/>
            <a:ext cx="371244" cy="369478"/>
            <a:chOff x="727989" y="4127678"/>
            <a:chExt cx="371244" cy="369478"/>
          </a:xfrm>
          <a:solidFill>
            <a:srgbClr val="37617A"/>
          </a:solidFill>
        </p:grpSpPr>
        <p:sp>
          <p:nvSpPr>
            <p:cNvPr id="233" name="Freeform: Shape 73">
              <a:extLst>
                <a:ext uri="{FF2B5EF4-FFF2-40B4-BE49-F238E27FC236}">
                  <a16:creationId xmlns:a16="http://schemas.microsoft.com/office/drawing/2014/main" id="{76D3BA35-E695-8371-91A8-2494C5C894BA}"/>
                </a:ext>
              </a:extLst>
            </p:cNvPr>
            <p:cNvSpPr/>
            <p:nvPr/>
          </p:nvSpPr>
          <p:spPr>
            <a:xfrm>
              <a:off x="763153" y="4169219"/>
              <a:ext cx="297000" cy="327937"/>
            </a:xfrm>
            <a:custGeom>
              <a:avLst/>
              <a:gdLst>
                <a:gd name="connsiteX0" fmla="*/ 235125 w 297000"/>
                <a:gd name="connsiteY0" fmla="*/ 259875 h 327937"/>
                <a:gd name="connsiteX1" fmla="*/ 191813 w 297000"/>
                <a:gd name="connsiteY1" fmla="*/ 259875 h 327937"/>
                <a:gd name="connsiteX2" fmla="*/ 185625 w 297000"/>
                <a:gd name="connsiteY2" fmla="*/ 253688 h 327937"/>
                <a:gd name="connsiteX3" fmla="*/ 185625 w 297000"/>
                <a:gd name="connsiteY3" fmla="*/ 232109 h 327937"/>
                <a:gd name="connsiteX4" fmla="*/ 187498 w 297000"/>
                <a:gd name="connsiteY4" fmla="*/ 231335 h 327937"/>
                <a:gd name="connsiteX5" fmla="*/ 194250 w 297000"/>
                <a:gd name="connsiteY5" fmla="*/ 228442 h 327937"/>
                <a:gd name="connsiteX6" fmla="*/ 198000 w 297000"/>
                <a:gd name="connsiteY6" fmla="*/ 222750 h 327937"/>
                <a:gd name="connsiteX7" fmla="*/ 198000 w 297000"/>
                <a:gd name="connsiteY7" fmla="*/ 222397 h 327937"/>
                <a:gd name="connsiteX8" fmla="*/ 222535 w 297000"/>
                <a:gd name="connsiteY8" fmla="*/ 172665 h 327937"/>
                <a:gd name="connsiteX9" fmla="*/ 247500 w 297000"/>
                <a:gd name="connsiteY9" fmla="*/ 142313 h 327937"/>
                <a:gd name="connsiteX10" fmla="*/ 247500 w 297000"/>
                <a:gd name="connsiteY10" fmla="*/ 99000 h 327937"/>
                <a:gd name="connsiteX11" fmla="*/ 148500 w 297000"/>
                <a:gd name="connsiteY11" fmla="*/ 0 h 327937"/>
                <a:gd name="connsiteX12" fmla="*/ 49500 w 297000"/>
                <a:gd name="connsiteY12" fmla="*/ 99000 h 327937"/>
                <a:gd name="connsiteX13" fmla="*/ 49500 w 297000"/>
                <a:gd name="connsiteY13" fmla="*/ 142313 h 327937"/>
                <a:gd name="connsiteX14" fmla="*/ 74465 w 297000"/>
                <a:gd name="connsiteY14" fmla="*/ 172666 h 327937"/>
                <a:gd name="connsiteX15" fmla="*/ 99000 w 297000"/>
                <a:gd name="connsiteY15" fmla="*/ 222397 h 327937"/>
                <a:gd name="connsiteX16" fmla="*/ 99000 w 297000"/>
                <a:gd name="connsiteY16" fmla="*/ 222750 h 327937"/>
                <a:gd name="connsiteX17" fmla="*/ 102750 w 297000"/>
                <a:gd name="connsiteY17" fmla="*/ 228437 h 327937"/>
                <a:gd name="connsiteX18" fmla="*/ 109502 w 297000"/>
                <a:gd name="connsiteY18" fmla="*/ 231331 h 327937"/>
                <a:gd name="connsiteX19" fmla="*/ 111464 w 297000"/>
                <a:gd name="connsiteY19" fmla="*/ 232142 h 327937"/>
                <a:gd name="connsiteX20" fmla="*/ 111375 w 297000"/>
                <a:gd name="connsiteY20" fmla="*/ 253688 h 327937"/>
                <a:gd name="connsiteX21" fmla="*/ 105188 w 297000"/>
                <a:gd name="connsiteY21" fmla="*/ 259875 h 327937"/>
                <a:gd name="connsiteX22" fmla="*/ 61875 w 297000"/>
                <a:gd name="connsiteY22" fmla="*/ 259875 h 327937"/>
                <a:gd name="connsiteX23" fmla="*/ 0 w 297000"/>
                <a:gd name="connsiteY23" fmla="*/ 321750 h 327937"/>
                <a:gd name="connsiteX24" fmla="*/ 6188 w 297000"/>
                <a:gd name="connsiteY24" fmla="*/ 327938 h 327937"/>
                <a:gd name="connsiteX25" fmla="*/ 290813 w 297000"/>
                <a:gd name="connsiteY25" fmla="*/ 327938 h 327937"/>
                <a:gd name="connsiteX26" fmla="*/ 297000 w 297000"/>
                <a:gd name="connsiteY26" fmla="*/ 321750 h 327937"/>
                <a:gd name="connsiteX27" fmla="*/ 235125 w 297000"/>
                <a:gd name="connsiteY27" fmla="*/ 259875 h 327937"/>
                <a:gd name="connsiteX28" fmla="*/ 185625 w 297000"/>
                <a:gd name="connsiteY28" fmla="*/ 218670 h 327937"/>
                <a:gd name="connsiteX29" fmla="*/ 182623 w 297000"/>
                <a:gd name="connsiteY29" fmla="*/ 219956 h 327937"/>
                <a:gd name="connsiteX30" fmla="*/ 114377 w 297000"/>
                <a:gd name="connsiteY30" fmla="*/ 219956 h 327937"/>
                <a:gd name="connsiteX31" fmla="*/ 111399 w 297000"/>
                <a:gd name="connsiteY31" fmla="*/ 218680 h 327937"/>
                <a:gd name="connsiteX32" fmla="*/ 111375 w 297000"/>
                <a:gd name="connsiteY32" fmla="*/ 218515 h 327937"/>
                <a:gd name="connsiteX33" fmla="*/ 111375 w 297000"/>
                <a:gd name="connsiteY33" fmla="*/ 177917 h 327937"/>
                <a:gd name="connsiteX34" fmla="*/ 124702 w 297000"/>
                <a:gd name="connsiteY34" fmla="*/ 174109 h 327937"/>
                <a:gd name="connsiteX35" fmla="*/ 172298 w 297000"/>
                <a:gd name="connsiteY35" fmla="*/ 174109 h 327937"/>
                <a:gd name="connsiteX36" fmla="*/ 185625 w 297000"/>
                <a:gd name="connsiteY36" fmla="*/ 177917 h 327937"/>
                <a:gd name="connsiteX37" fmla="*/ 86625 w 297000"/>
                <a:gd name="connsiteY37" fmla="*/ 117563 h 327937"/>
                <a:gd name="connsiteX38" fmla="*/ 86625 w 297000"/>
                <a:gd name="connsiteY38" fmla="*/ 98499 h 327937"/>
                <a:gd name="connsiteX39" fmla="*/ 113856 w 297000"/>
                <a:gd name="connsiteY39" fmla="*/ 80079 h 327937"/>
                <a:gd name="connsiteX40" fmla="*/ 118934 w 297000"/>
                <a:gd name="connsiteY40" fmla="*/ 71616 h 327937"/>
                <a:gd name="connsiteX41" fmla="*/ 192252 w 297000"/>
                <a:gd name="connsiteY41" fmla="*/ 99000 h 327937"/>
                <a:gd name="connsiteX42" fmla="*/ 210375 w 297000"/>
                <a:gd name="connsiteY42" fmla="*/ 99000 h 327937"/>
                <a:gd name="connsiteX43" fmla="*/ 210375 w 297000"/>
                <a:gd name="connsiteY43" fmla="*/ 167063 h 327937"/>
                <a:gd name="connsiteX44" fmla="*/ 192680 w 297000"/>
                <a:gd name="connsiteY44" fmla="*/ 167063 h 327937"/>
                <a:gd name="connsiteX45" fmla="*/ 175698 w 297000"/>
                <a:gd name="connsiteY45" fmla="*/ 162211 h 327937"/>
                <a:gd name="connsiteX46" fmla="*/ 121302 w 297000"/>
                <a:gd name="connsiteY46" fmla="*/ 162211 h 327937"/>
                <a:gd name="connsiteX47" fmla="*/ 104320 w 297000"/>
                <a:gd name="connsiteY47" fmla="*/ 167063 h 327937"/>
                <a:gd name="connsiteX48" fmla="*/ 86625 w 297000"/>
                <a:gd name="connsiteY48" fmla="*/ 167063 h 327937"/>
                <a:gd name="connsiteX49" fmla="*/ 198000 w 297000"/>
                <a:gd name="connsiteY49" fmla="*/ 204194 h 327937"/>
                <a:gd name="connsiteX50" fmla="*/ 198000 w 297000"/>
                <a:gd name="connsiteY50" fmla="*/ 179438 h 327937"/>
                <a:gd name="connsiteX51" fmla="*/ 209131 w 297000"/>
                <a:gd name="connsiteY51" fmla="*/ 179438 h 327937"/>
                <a:gd name="connsiteX52" fmla="*/ 198000 w 297000"/>
                <a:gd name="connsiteY52" fmla="*/ 204194 h 327937"/>
                <a:gd name="connsiteX53" fmla="*/ 222750 w 297000"/>
                <a:gd name="connsiteY53" fmla="*/ 159815 h 327937"/>
                <a:gd name="connsiteX54" fmla="*/ 222750 w 297000"/>
                <a:gd name="connsiteY54" fmla="*/ 124810 h 327937"/>
                <a:gd name="connsiteX55" fmla="*/ 234068 w 297000"/>
                <a:gd name="connsiteY55" fmla="*/ 148497 h 327937"/>
                <a:gd name="connsiteX56" fmla="*/ 222750 w 297000"/>
                <a:gd name="connsiteY56" fmla="*/ 159815 h 327937"/>
                <a:gd name="connsiteX57" fmla="*/ 148500 w 297000"/>
                <a:gd name="connsiteY57" fmla="*/ 12375 h 327937"/>
                <a:gd name="connsiteX58" fmla="*/ 235125 w 297000"/>
                <a:gd name="connsiteY58" fmla="*/ 99000 h 327937"/>
                <a:gd name="connsiteX59" fmla="*/ 235125 w 297000"/>
                <a:gd name="connsiteY59" fmla="*/ 117580 h 327937"/>
                <a:gd name="connsiteX60" fmla="*/ 222750 w 297000"/>
                <a:gd name="connsiteY60" fmla="*/ 111998 h 327937"/>
                <a:gd name="connsiteX61" fmla="*/ 222750 w 297000"/>
                <a:gd name="connsiteY61" fmla="*/ 92813 h 327937"/>
                <a:gd name="connsiteX62" fmla="*/ 216563 w 297000"/>
                <a:gd name="connsiteY62" fmla="*/ 86625 h 327937"/>
                <a:gd name="connsiteX63" fmla="*/ 192252 w 297000"/>
                <a:gd name="connsiteY63" fmla="*/ 86625 h 327937"/>
                <a:gd name="connsiteX64" fmla="*/ 121938 w 297000"/>
                <a:gd name="connsiteY64" fmla="*/ 57500 h 327937"/>
                <a:gd name="connsiteX65" fmla="*/ 113187 w 297000"/>
                <a:gd name="connsiteY65" fmla="*/ 57500 h 327937"/>
                <a:gd name="connsiteX66" fmla="*/ 112257 w 297000"/>
                <a:gd name="connsiteY66" fmla="*/ 58692 h 327937"/>
                <a:gd name="connsiteX67" fmla="*/ 103244 w 297000"/>
                <a:gd name="connsiteY67" fmla="*/ 73712 h 327937"/>
                <a:gd name="connsiteX68" fmla="*/ 80438 w 297000"/>
                <a:gd name="connsiteY68" fmla="*/ 86625 h 327937"/>
                <a:gd name="connsiteX69" fmla="*/ 74250 w 297000"/>
                <a:gd name="connsiteY69" fmla="*/ 92813 h 327937"/>
                <a:gd name="connsiteX70" fmla="*/ 74250 w 297000"/>
                <a:gd name="connsiteY70" fmla="*/ 111998 h 327937"/>
                <a:gd name="connsiteX71" fmla="*/ 61875 w 297000"/>
                <a:gd name="connsiteY71" fmla="*/ 117580 h 327937"/>
                <a:gd name="connsiteX72" fmla="*/ 61875 w 297000"/>
                <a:gd name="connsiteY72" fmla="*/ 99000 h 327937"/>
                <a:gd name="connsiteX73" fmla="*/ 148500 w 297000"/>
                <a:gd name="connsiteY73" fmla="*/ 12375 h 327937"/>
                <a:gd name="connsiteX74" fmla="*/ 61875 w 297000"/>
                <a:gd name="connsiteY74" fmla="*/ 142313 h 327937"/>
                <a:gd name="connsiteX75" fmla="*/ 74250 w 297000"/>
                <a:gd name="connsiteY75" fmla="*/ 124810 h 327937"/>
                <a:gd name="connsiteX76" fmla="*/ 74250 w 297000"/>
                <a:gd name="connsiteY76" fmla="*/ 159815 h 327937"/>
                <a:gd name="connsiteX77" fmla="*/ 61875 w 297000"/>
                <a:gd name="connsiteY77" fmla="*/ 142313 h 327937"/>
                <a:gd name="connsiteX78" fmla="*/ 87869 w 297000"/>
                <a:gd name="connsiteY78" fmla="*/ 179438 h 327937"/>
                <a:gd name="connsiteX79" fmla="*/ 99000 w 297000"/>
                <a:gd name="connsiteY79" fmla="*/ 179438 h 327937"/>
                <a:gd name="connsiteX80" fmla="*/ 99000 w 297000"/>
                <a:gd name="connsiteY80" fmla="*/ 204196 h 327937"/>
                <a:gd name="connsiteX81" fmla="*/ 87869 w 297000"/>
                <a:gd name="connsiteY81" fmla="*/ 179438 h 327937"/>
                <a:gd name="connsiteX82" fmla="*/ 148500 w 297000"/>
                <a:gd name="connsiteY82" fmla="*/ 239297 h 327937"/>
                <a:gd name="connsiteX83" fmla="*/ 173250 w 297000"/>
                <a:gd name="connsiteY83" fmla="*/ 236178 h 327937"/>
                <a:gd name="connsiteX84" fmla="*/ 173250 w 297000"/>
                <a:gd name="connsiteY84" fmla="*/ 253688 h 327937"/>
                <a:gd name="connsiteX85" fmla="*/ 185128 w 297000"/>
                <a:gd name="connsiteY85" fmla="*/ 271006 h 327937"/>
                <a:gd name="connsiteX86" fmla="*/ 160875 w 297000"/>
                <a:gd name="connsiteY86" fmla="*/ 290813 h 327937"/>
                <a:gd name="connsiteX87" fmla="*/ 136125 w 297000"/>
                <a:gd name="connsiteY87" fmla="*/ 290813 h 327937"/>
                <a:gd name="connsiteX88" fmla="*/ 111872 w 297000"/>
                <a:gd name="connsiteY88" fmla="*/ 271006 h 327937"/>
                <a:gd name="connsiteX89" fmla="*/ 123750 w 297000"/>
                <a:gd name="connsiteY89" fmla="*/ 253688 h 327937"/>
                <a:gd name="connsiteX90" fmla="*/ 123750 w 297000"/>
                <a:gd name="connsiteY90" fmla="*/ 236178 h 327937"/>
                <a:gd name="connsiteX91" fmla="*/ 148500 w 297000"/>
                <a:gd name="connsiteY91" fmla="*/ 239297 h 327937"/>
                <a:gd name="connsiteX92" fmla="*/ 253688 w 297000"/>
                <a:gd name="connsiteY92" fmla="*/ 315563 h 327937"/>
                <a:gd name="connsiteX93" fmla="*/ 253688 w 297000"/>
                <a:gd name="connsiteY93" fmla="*/ 303188 h 327937"/>
                <a:gd name="connsiteX94" fmla="*/ 247500 w 297000"/>
                <a:gd name="connsiteY94" fmla="*/ 297000 h 327937"/>
                <a:gd name="connsiteX95" fmla="*/ 241313 w 297000"/>
                <a:gd name="connsiteY95" fmla="*/ 303188 h 327937"/>
                <a:gd name="connsiteX96" fmla="*/ 241313 w 297000"/>
                <a:gd name="connsiteY96" fmla="*/ 315563 h 327937"/>
                <a:gd name="connsiteX97" fmla="*/ 55688 w 297000"/>
                <a:gd name="connsiteY97" fmla="*/ 315563 h 327937"/>
                <a:gd name="connsiteX98" fmla="*/ 55688 w 297000"/>
                <a:gd name="connsiteY98" fmla="*/ 303188 h 327937"/>
                <a:gd name="connsiteX99" fmla="*/ 49500 w 297000"/>
                <a:gd name="connsiteY99" fmla="*/ 297000 h 327937"/>
                <a:gd name="connsiteX100" fmla="*/ 43313 w 297000"/>
                <a:gd name="connsiteY100" fmla="*/ 303188 h 327937"/>
                <a:gd name="connsiteX101" fmla="*/ 43313 w 297000"/>
                <a:gd name="connsiteY101" fmla="*/ 315563 h 327937"/>
                <a:gd name="connsiteX102" fmla="*/ 12762 w 297000"/>
                <a:gd name="connsiteY102" fmla="*/ 315563 h 327937"/>
                <a:gd name="connsiteX103" fmla="*/ 61875 w 297000"/>
                <a:gd name="connsiteY103" fmla="*/ 272250 h 327937"/>
                <a:gd name="connsiteX104" fmla="*/ 99525 w 297000"/>
                <a:gd name="connsiteY104" fmla="*/ 272250 h 327937"/>
                <a:gd name="connsiteX105" fmla="*/ 136125 w 297000"/>
                <a:gd name="connsiteY105" fmla="*/ 303188 h 327937"/>
                <a:gd name="connsiteX106" fmla="*/ 160875 w 297000"/>
                <a:gd name="connsiteY106" fmla="*/ 303188 h 327937"/>
                <a:gd name="connsiteX107" fmla="*/ 197475 w 297000"/>
                <a:gd name="connsiteY107" fmla="*/ 272250 h 327937"/>
                <a:gd name="connsiteX108" fmla="*/ 235125 w 297000"/>
                <a:gd name="connsiteY108" fmla="*/ 272250 h 327937"/>
                <a:gd name="connsiteX109" fmla="*/ 284238 w 297000"/>
                <a:gd name="connsiteY109" fmla="*/ 315563 h 32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97000" h="327937">
                  <a:moveTo>
                    <a:pt x="235125" y="259875"/>
                  </a:moveTo>
                  <a:lnTo>
                    <a:pt x="191813" y="259875"/>
                  </a:lnTo>
                  <a:cubicBezTo>
                    <a:pt x="188397" y="259871"/>
                    <a:pt x="185629" y="257103"/>
                    <a:pt x="185625" y="253688"/>
                  </a:cubicBezTo>
                  <a:lnTo>
                    <a:pt x="185625" y="232109"/>
                  </a:lnTo>
                  <a:cubicBezTo>
                    <a:pt x="186251" y="231856"/>
                    <a:pt x="186876" y="231601"/>
                    <a:pt x="187498" y="231335"/>
                  </a:cubicBezTo>
                  <a:lnTo>
                    <a:pt x="194250" y="228442"/>
                  </a:lnTo>
                  <a:cubicBezTo>
                    <a:pt x="196527" y="227466"/>
                    <a:pt x="198002" y="225227"/>
                    <a:pt x="198000" y="222750"/>
                  </a:cubicBezTo>
                  <a:lnTo>
                    <a:pt x="198000" y="222397"/>
                  </a:lnTo>
                  <a:cubicBezTo>
                    <a:pt x="212316" y="209627"/>
                    <a:pt x="221113" y="191796"/>
                    <a:pt x="222535" y="172665"/>
                  </a:cubicBezTo>
                  <a:cubicBezTo>
                    <a:pt x="237029" y="169794"/>
                    <a:pt x="247480" y="157088"/>
                    <a:pt x="247500" y="142313"/>
                  </a:cubicBezTo>
                  <a:lnTo>
                    <a:pt x="247500" y="99000"/>
                  </a:lnTo>
                  <a:cubicBezTo>
                    <a:pt x="247500" y="44324"/>
                    <a:pt x="203176" y="0"/>
                    <a:pt x="148500" y="0"/>
                  </a:cubicBezTo>
                  <a:cubicBezTo>
                    <a:pt x="93824" y="0"/>
                    <a:pt x="49500" y="44324"/>
                    <a:pt x="49500" y="99000"/>
                  </a:cubicBezTo>
                  <a:lnTo>
                    <a:pt x="49500" y="142313"/>
                  </a:lnTo>
                  <a:cubicBezTo>
                    <a:pt x="49520" y="157088"/>
                    <a:pt x="59971" y="169795"/>
                    <a:pt x="74465" y="172666"/>
                  </a:cubicBezTo>
                  <a:cubicBezTo>
                    <a:pt x="75885" y="191798"/>
                    <a:pt x="84682" y="209629"/>
                    <a:pt x="99000" y="222397"/>
                  </a:cubicBezTo>
                  <a:lnTo>
                    <a:pt x="99000" y="222750"/>
                  </a:lnTo>
                  <a:cubicBezTo>
                    <a:pt x="99000" y="225225"/>
                    <a:pt x="100475" y="227462"/>
                    <a:pt x="102750" y="228437"/>
                  </a:cubicBezTo>
                  <a:lnTo>
                    <a:pt x="109502" y="231331"/>
                  </a:lnTo>
                  <a:cubicBezTo>
                    <a:pt x="110153" y="231610"/>
                    <a:pt x="110808" y="231877"/>
                    <a:pt x="111464" y="232142"/>
                  </a:cubicBezTo>
                  <a:cubicBezTo>
                    <a:pt x="111410" y="232470"/>
                    <a:pt x="111375" y="253688"/>
                    <a:pt x="111375" y="253688"/>
                  </a:cubicBezTo>
                  <a:cubicBezTo>
                    <a:pt x="111371" y="257103"/>
                    <a:pt x="108603" y="259871"/>
                    <a:pt x="105188" y="259875"/>
                  </a:cubicBezTo>
                  <a:lnTo>
                    <a:pt x="61875" y="259875"/>
                  </a:lnTo>
                  <a:cubicBezTo>
                    <a:pt x="27718" y="259914"/>
                    <a:pt x="39" y="287593"/>
                    <a:pt x="0" y="321750"/>
                  </a:cubicBezTo>
                  <a:cubicBezTo>
                    <a:pt x="0" y="325167"/>
                    <a:pt x="2770" y="327938"/>
                    <a:pt x="6188" y="327938"/>
                  </a:cubicBezTo>
                  <a:lnTo>
                    <a:pt x="290813" y="327938"/>
                  </a:lnTo>
                  <a:cubicBezTo>
                    <a:pt x="294230" y="327938"/>
                    <a:pt x="297000" y="325167"/>
                    <a:pt x="297000" y="321750"/>
                  </a:cubicBezTo>
                  <a:cubicBezTo>
                    <a:pt x="296961" y="287593"/>
                    <a:pt x="269282" y="259914"/>
                    <a:pt x="235125" y="259875"/>
                  </a:cubicBezTo>
                  <a:close/>
                  <a:moveTo>
                    <a:pt x="185625" y="218670"/>
                  </a:moveTo>
                  <a:lnTo>
                    <a:pt x="182623" y="219956"/>
                  </a:lnTo>
                  <a:cubicBezTo>
                    <a:pt x="160824" y="229250"/>
                    <a:pt x="136176" y="229250"/>
                    <a:pt x="114377" y="219956"/>
                  </a:cubicBezTo>
                  <a:lnTo>
                    <a:pt x="111399" y="218680"/>
                  </a:lnTo>
                  <a:cubicBezTo>
                    <a:pt x="111390" y="218625"/>
                    <a:pt x="111385" y="218570"/>
                    <a:pt x="111375" y="218515"/>
                  </a:cubicBezTo>
                  <a:lnTo>
                    <a:pt x="111375" y="177917"/>
                  </a:lnTo>
                  <a:lnTo>
                    <a:pt x="124702" y="174109"/>
                  </a:lnTo>
                  <a:cubicBezTo>
                    <a:pt x="140255" y="169660"/>
                    <a:pt x="156745" y="169660"/>
                    <a:pt x="172298" y="174109"/>
                  </a:cubicBezTo>
                  <a:lnTo>
                    <a:pt x="185625" y="177917"/>
                  </a:lnTo>
                  <a:close/>
                  <a:moveTo>
                    <a:pt x="86625" y="117563"/>
                  </a:moveTo>
                  <a:lnTo>
                    <a:pt x="86625" y="98499"/>
                  </a:lnTo>
                  <a:cubicBezTo>
                    <a:pt x="97962" y="96645"/>
                    <a:pt x="107916" y="89912"/>
                    <a:pt x="113856" y="80079"/>
                  </a:cubicBezTo>
                  <a:lnTo>
                    <a:pt x="118934" y="71616"/>
                  </a:lnTo>
                  <a:cubicBezTo>
                    <a:pt x="139237" y="89344"/>
                    <a:pt x="165298" y="99077"/>
                    <a:pt x="192252" y="99000"/>
                  </a:cubicBezTo>
                  <a:lnTo>
                    <a:pt x="210375" y="99000"/>
                  </a:lnTo>
                  <a:lnTo>
                    <a:pt x="210375" y="167063"/>
                  </a:lnTo>
                  <a:lnTo>
                    <a:pt x="192680" y="167063"/>
                  </a:lnTo>
                  <a:lnTo>
                    <a:pt x="175698" y="162211"/>
                  </a:lnTo>
                  <a:cubicBezTo>
                    <a:pt x="157922" y="157127"/>
                    <a:pt x="139078" y="157127"/>
                    <a:pt x="121302" y="162211"/>
                  </a:cubicBezTo>
                  <a:lnTo>
                    <a:pt x="104320" y="167063"/>
                  </a:lnTo>
                  <a:lnTo>
                    <a:pt x="86625" y="167063"/>
                  </a:lnTo>
                  <a:close/>
                  <a:moveTo>
                    <a:pt x="198000" y="204194"/>
                  </a:moveTo>
                  <a:lnTo>
                    <a:pt x="198000" y="179438"/>
                  </a:lnTo>
                  <a:lnTo>
                    <a:pt x="209131" y="179438"/>
                  </a:lnTo>
                  <a:cubicBezTo>
                    <a:pt x="207308" y="188415"/>
                    <a:pt x="203505" y="196873"/>
                    <a:pt x="198000" y="204194"/>
                  </a:cubicBezTo>
                  <a:close/>
                  <a:moveTo>
                    <a:pt x="222750" y="159815"/>
                  </a:moveTo>
                  <a:lnTo>
                    <a:pt x="222750" y="124810"/>
                  </a:lnTo>
                  <a:cubicBezTo>
                    <a:pt x="232416" y="128226"/>
                    <a:pt x="237483" y="138830"/>
                    <a:pt x="234068" y="148497"/>
                  </a:cubicBezTo>
                  <a:cubicBezTo>
                    <a:pt x="232199" y="153786"/>
                    <a:pt x="228039" y="157946"/>
                    <a:pt x="222750" y="159815"/>
                  </a:cubicBezTo>
                  <a:close/>
                  <a:moveTo>
                    <a:pt x="148500" y="12375"/>
                  </a:moveTo>
                  <a:cubicBezTo>
                    <a:pt x="196319" y="12429"/>
                    <a:pt x="235071" y="51181"/>
                    <a:pt x="235125" y="99000"/>
                  </a:cubicBezTo>
                  <a:lnTo>
                    <a:pt x="235125" y="117580"/>
                  </a:lnTo>
                  <a:cubicBezTo>
                    <a:pt x="231467" y="114822"/>
                    <a:pt x="227239" y="112915"/>
                    <a:pt x="222750" y="111998"/>
                  </a:cubicBezTo>
                  <a:lnTo>
                    <a:pt x="222750" y="92813"/>
                  </a:lnTo>
                  <a:cubicBezTo>
                    <a:pt x="222750" y="89395"/>
                    <a:pt x="219980" y="86625"/>
                    <a:pt x="216563" y="86625"/>
                  </a:cubicBezTo>
                  <a:lnTo>
                    <a:pt x="192252" y="86625"/>
                  </a:lnTo>
                  <a:cubicBezTo>
                    <a:pt x="165864" y="86697"/>
                    <a:pt x="140545" y="76209"/>
                    <a:pt x="121938" y="57500"/>
                  </a:cubicBezTo>
                  <a:cubicBezTo>
                    <a:pt x="119522" y="55083"/>
                    <a:pt x="115604" y="55083"/>
                    <a:pt x="113187" y="57500"/>
                  </a:cubicBezTo>
                  <a:cubicBezTo>
                    <a:pt x="112830" y="57857"/>
                    <a:pt x="112517" y="58258"/>
                    <a:pt x="112257" y="58692"/>
                  </a:cubicBezTo>
                  <a:lnTo>
                    <a:pt x="103244" y="73712"/>
                  </a:lnTo>
                  <a:cubicBezTo>
                    <a:pt x="98418" y="81704"/>
                    <a:pt x="89773" y="86599"/>
                    <a:pt x="80438" y="86625"/>
                  </a:cubicBezTo>
                  <a:cubicBezTo>
                    <a:pt x="77020" y="86625"/>
                    <a:pt x="74250" y="89395"/>
                    <a:pt x="74250" y="92813"/>
                  </a:cubicBezTo>
                  <a:lnTo>
                    <a:pt x="74250" y="111998"/>
                  </a:lnTo>
                  <a:cubicBezTo>
                    <a:pt x="69761" y="112915"/>
                    <a:pt x="65534" y="114822"/>
                    <a:pt x="61875" y="117580"/>
                  </a:cubicBezTo>
                  <a:lnTo>
                    <a:pt x="61875" y="99000"/>
                  </a:lnTo>
                  <a:cubicBezTo>
                    <a:pt x="61929" y="51181"/>
                    <a:pt x="100681" y="12429"/>
                    <a:pt x="148500" y="12375"/>
                  </a:cubicBezTo>
                  <a:close/>
                  <a:moveTo>
                    <a:pt x="61875" y="142313"/>
                  </a:moveTo>
                  <a:cubicBezTo>
                    <a:pt x="61884" y="134449"/>
                    <a:pt x="66839" y="127441"/>
                    <a:pt x="74250" y="124810"/>
                  </a:cubicBezTo>
                  <a:lnTo>
                    <a:pt x="74250" y="159815"/>
                  </a:lnTo>
                  <a:cubicBezTo>
                    <a:pt x="66839" y="157184"/>
                    <a:pt x="61884" y="150176"/>
                    <a:pt x="61875" y="142313"/>
                  </a:cubicBezTo>
                  <a:close/>
                  <a:moveTo>
                    <a:pt x="87869" y="179438"/>
                  </a:moveTo>
                  <a:lnTo>
                    <a:pt x="99000" y="179438"/>
                  </a:lnTo>
                  <a:lnTo>
                    <a:pt x="99000" y="204196"/>
                  </a:lnTo>
                  <a:cubicBezTo>
                    <a:pt x="93493" y="196875"/>
                    <a:pt x="89690" y="188416"/>
                    <a:pt x="87869" y="179438"/>
                  </a:cubicBezTo>
                  <a:close/>
                  <a:moveTo>
                    <a:pt x="148500" y="239297"/>
                  </a:moveTo>
                  <a:cubicBezTo>
                    <a:pt x="156848" y="239298"/>
                    <a:pt x="165163" y="238250"/>
                    <a:pt x="173250" y="236178"/>
                  </a:cubicBezTo>
                  <a:lnTo>
                    <a:pt x="173250" y="253688"/>
                  </a:lnTo>
                  <a:cubicBezTo>
                    <a:pt x="173259" y="261358"/>
                    <a:pt x="177976" y="268236"/>
                    <a:pt x="185128" y="271006"/>
                  </a:cubicBezTo>
                  <a:cubicBezTo>
                    <a:pt x="182764" y="282524"/>
                    <a:pt x="172634" y="290797"/>
                    <a:pt x="160875" y="290813"/>
                  </a:cubicBezTo>
                  <a:lnTo>
                    <a:pt x="136125" y="290813"/>
                  </a:lnTo>
                  <a:cubicBezTo>
                    <a:pt x="124366" y="290797"/>
                    <a:pt x="114236" y="282524"/>
                    <a:pt x="111872" y="271006"/>
                  </a:cubicBezTo>
                  <a:cubicBezTo>
                    <a:pt x="119024" y="268236"/>
                    <a:pt x="123741" y="261358"/>
                    <a:pt x="123750" y="253688"/>
                  </a:cubicBezTo>
                  <a:lnTo>
                    <a:pt x="123750" y="236178"/>
                  </a:lnTo>
                  <a:cubicBezTo>
                    <a:pt x="131837" y="238250"/>
                    <a:pt x="140152" y="239298"/>
                    <a:pt x="148500" y="239297"/>
                  </a:cubicBezTo>
                  <a:close/>
                  <a:moveTo>
                    <a:pt x="253688" y="315563"/>
                  </a:moveTo>
                  <a:lnTo>
                    <a:pt x="253688" y="303188"/>
                  </a:lnTo>
                  <a:cubicBezTo>
                    <a:pt x="253688" y="299770"/>
                    <a:pt x="250917" y="297000"/>
                    <a:pt x="247500" y="297000"/>
                  </a:cubicBezTo>
                  <a:cubicBezTo>
                    <a:pt x="244083" y="297000"/>
                    <a:pt x="241313" y="299770"/>
                    <a:pt x="241313" y="303188"/>
                  </a:cubicBezTo>
                  <a:lnTo>
                    <a:pt x="241313" y="315563"/>
                  </a:lnTo>
                  <a:lnTo>
                    <a:pt x="55688" y="315563"/>
                  </a:lnTo>
                  <a:lnTo>
                    <a:pt x="55688" y="303188"/>
                  </a:lnTo>
                  <a:cubicBezTo>
                    <a:pt x="55688" y="299770"/>
                    <a:pt x="52917" y="297000"/>
                    <a:pt x="49500" y="297000"/>
                  </a:cubicBezTo>
                  <a:cubicBezTo>
                    <a:pt x="46083" y="297000"/>
                    <a:pt x="43313" y="299770"/>
                    <a:pt x="43313" y="303188"/>
                  </a:cubicBezTo>
                  <a:lnTo>
                    <a:pt x="43313" y="315563"/>
                  </a:lnTo>
                  <a:lnTo>
                    <a:pt x="12762" y="315563"/>
                  </a:lnTo>
                  <a:cubicBezTo>
                    <a:pt x="15912" y="290829"/>
                    <a:pt x="36942" y="272283"/>
                    <a:pt x="61875" y="272250"/>
                  </a:cubicBezTo>
                  <a:lnTo>
                    <a:pt x="99525" y="272250"/>
                  </a:lnTo>
                  <a:cubicBezTo>
                    <a:pt x="102565" y="290099"/>
                    <a:pt x="118020" y="303163"/>
                    <a:pt x="136125" y="303188"/>
                  </a:cubicBezTo>
                  <a:lnTo>
                    <a:pt x="160875" y="303188"/>
                  </a:lnTo>
                  <a:cubicBezTo>
                    <a:pt x="178980" y="303163"/>
                    <a:pt x="194435" y="290099"/>
                    <a:pt x="197475" y="272250"/>
                  </a:cubicBezTo>
                  <a:lnTo>
                    <a:pt x="235125" y="272250"/>
                  </a:lnTo>
                  <a:cubicBezTo>
                    <a:pt x="260058" y="272283"/>
                    <a:pt x="281087" y="290829"/>
                    <a:pt x="284238" y="315563"/>
                  </a:cubicBezTo>
                  <a:close/>
                </a:path>
              </a:pathLst>
            </a:custGeom>
            <a:solidFill>
              <a:srgbClr val="37617A"/>
            </a:solidFill>
            <a:ln w="763" cap="flat">
              <a:noFill/>
              <a:prstDash val="solid"/>
              <a:miter/>
            </a:ln>
          </p:spPr>
          <p:txBody>
            <a:bodyPr rtlCol="0" anchor="ctr"/>
            <a:lstStyle/>
            <a:p>
              <a:endParaRPr lang="en-ID" dirty="0"/>
            </a:p>
          </p:txBody>
        </p:sp>
        <p:sp>
          <p:nvSpPr>
            <p:cNvPr id="234" name="Freeform: Shape 74">
              <a:extLst>
                <a:ext uri="{FF2B5EF4-FFF2-40B4-BE49-F238E27FC236}">
                  <a16:creationId xmlns:a16="http://schemas.microsoft.com/office/drawing/2014/main" id="{5583278B-6DB6-AC59-982B-DA355ADBE23C}"/>
                </a:ext>
              </a:extLst>
            </p:cNvPr>
            <p:cNvSpPr/>
            <p:nvPr/>
          </p:nvSpPr>
          <p:spPr>
            <a:xfrm>
              <a:off x="727989" y="4350434"/>
              <a:ext cx="80427" cy="61875"/>
            </a:xfrm>
            <a:custGeom>
              <a:avLst/>
              <a:gdLst>
                <a:gd name="connsiteX0" fmla="*/ 55688 w 80427"/>
                <a:gd name="connsiteY0" fmla="*/ 55688 h 61875"/>
                <a:gd name="connsiteX1" fmla="*/ 80427 w 80427"/>
                <a:gd name="connsiteY1" fmla="*/ 30928 h 61875"/>
                <a:gd name="connsiteX2" fmla="*/ 55667 w 80427"/>
                <a:gd name="connsiteY2" fmla="*/ 6188 h 61875"/>
                <a:gd name="connsiteX3" fmla="*/ 50273 w 80427"/>
                <a:gd name="connsiteY3" fmla="*/ 6785 h 61875"/>
                <a:gd name="connsiteX4" fmla="*/ 30938 w 80427"/>
                <a:gd name="connsiteY4" fmla="*/ 0 h 61875"/>
                <a:gd name="connsiteX5" fmla="*/ 0 w 80427"/>
                <a:gd name="connsiteY5" fmla="*/ 30938 h 61875"/>
                <a:gd name="connsiteX6" fmla="*/ 30938 w 80427"/>
                <a:gd name="connsiteY6" fmla="*/ 61875 h 61875"/>
                <a:gd name="connsiteX7" fmla="*/ 50273 w 80427"/>
                <a:gd name="connsiteY7" fmla="*/ 55091 h 61875"/>
                <a:gd name="connsiteX8" fmla="*/ 55688 w 80427"/>
                <a:gd name="connsiteY8" fmla="*/ 55688 h 61875"/>
                <a:gd name="connsiteX9" fmla="*/ 44275 w 80427"/>
                <a:gd name="connsiteY9" fmla="*/ 43840 h 61875"/>
                <a:gd name="connsiteX10" fmla="*/ 18027 w 80427"/>
                <a:gd name="connsiteY10" fmla="*/ 44283 h 61875"/>
                <a:gd name="connsiteX11" fmla="*/ 17584 w 80427"/>
                <a:gd name="connsiteY11" fmla="*/ 18035 h 61875"/>
                <a:gd name="connsiteX12" fmla="*/ 43832 w 80427"/>
                <a:gd name="connsiteY12" fmla="*/ 17593 h 61875"/>
                <a:gd name="connsiteX13" fmla="*/ 44275 w 80427"/>
                <a:gd name="connsiteY13" fmla="*/ 18035 h 61875"/>
                <a:gd name="connsiteX14" fmla="*/ 51047 w 80427"/>
                <a:gd name="connsiteY14" fmla="*/ 19466 h 61875"/>
                <a:gd name="connsiteX15" fmla="*/ 67160 w 80427"/>
                <a:gd name="connsiteY15" fmla="*/ 26296 h 61875"/>
                <a:gd name="connsiteX16" fmla="*/ 60330 w 80427"/>
                <a:gd name="connsiteY16" fmla="*/ 42409 h 61875"/>
                <a:gd name="connsiteX17" fmla="*/ 51047 w 80427"/>
                <a:gd name="connsiteY17" fmla="*/ 42409 h 61875"/>
                <a:gd name="connsiteX18" fmla="*/ 44275 w 80427"/>
                <a:gd name="connsiteY18" fmla="*/ 43840 h 6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0427" h="61875">
                  <a:moveTo>
                    <a:pt x="55688" y="55688"/>
                  </a:moveTo>
                  <a:cubicBezTo>
                    <a:pt x="69356" y="55682"/>
                    <a:pt x="80433" y="44597"/>
                    <a:pt x="80427" y="30928"/>
                  </a:cubicBezTo>
                  <a:cubicBezTo>
                    <a:pt x="80421" y="17258"/>
                    <a:pt x="69336" y="6182"/>
                    <a:pt x="55667" y="6188"/>
                  </a:cubicBezTo>
                  <a:cubicBezTo>
                    <a:pt x="53853" y="6188"/>
                    <a:pt x="52044" y="6389"/>
                    <a:pt x="50273" y="6785"/>
                  </a:cubicBezTo>
                  <a:cubicBezTo>
                    <a:pt x="44798" y="2371"/>
                    <a:pt x="37970" y="-25"/>
                    <a:pt x="30938" y="0"/>
                  </a:cubicBezTo>
                  <a:cubicBezTo>
                    <a:pt x="13851" y="0"/>
                    <a:pt x="0" y="13852"/>
                    <a:pt x="0" y="30938"/>
                  </a:cubicBezTo>
                  <a:cubicBezTo>
                    <a:pt x="0" y="48024"/>
                    <a:pt x="13851" y="61875"/>
                    <a:pt x="30938" y="61875"/>
                  </a:cubicBezTo>
                  <a:cubicBezTo>
                    <a:pt x="37970" y="61900"/>
                    <a:pt x="44798" y="59505"/>
                    <a:pt x="50273" y="55091"/>
                  </a:cubicBezTo>
                  <a:cubicBezTo>
                    <a:pt x="52051" y="55488"/>
                    <a:pt x="53866" y="55688"/>
                    <a:pt x="55688" y="55688"/>
                  </a:cubicBezTo>
                  <a:close/>
                  <a:moveTo>
                    <a:pt x="44275" y="43840"/>
                  </a:moveTo>
                  <a:cubicBezTo>
                    <a:pt x="37149" y="51210"/>
                    <a:pt x="25397" y="51409"/>
                    <a:pt x="18027" y="44283"/>
                  </a:cubicBezTo>
                  <a:cubicBezTo>
                    <a:pt x="10657" y="37157"/>
                    <a:pt x="10459" y="25405"/>
                    <a:pt x="17584" y="18035"/>
                  </a:cubicBezTo>
                  <a:cubicBezTo>
                    <a:pt x="24710" y="10665"/>
                    <a:pt x="36462" y="10466"/>
                    <a:pt x="43832" y="17593"/>
                  </a:cubicBezTo>
                  <a:cubicBezTo>
                    <a:pt x="43982" y="17737"/>
                    <a:pt x="44130" y="17885"/>
                    <a:pt x="44275" y="18035"/>
                  </a:cubicBezTo>
                  <a:cubicBezTo>
                    <a:pt x="46029" y="19848"/>
                    <a:pt x="48709" y="20414"/>
                    <a:pt x="51047" y="19466"/>
                  </a:cubicBezTo>
                  <a:cubicBezTo>
                    <a:pt x="57382" y="16903"/>
                    <a:pt x="64596" y="19961"/>
                    <a:pt x="67160" y="26296"/>
                  </a:cubicBezTo>
                  <a:cubicBezTo>
                    <a:pt x="69723" y="32632"/>
                    <a:pt x="66665" y="39846"/>
                    <a:pt x="60330" y="42409"/>
                  </a:cubicBezTo>
                  <a:cubicBezTo>
                    <a:pt x="57353" y="43614"/>
                    <a:pt x="54024" y="43614"/>
                    <a:pt x="51047" y="42409"/>
                  </a:cubicBezTo>
                  <a:cubicBezTo>
                    <a:pt x="48709" y="41461"/>
                    <a:pt x="46029" y="42027"/>
                    <a:pt x="44275" y="43840"/>
                  </a:cubicBezTo>
                  <a:close/>
                </a:path>
              </a:pathLst>
            </a:custGeom>
            <a:solidFill>
              <a:srgbClr val="FDB837"/>
            </a:solidFill>
            <a:ln w="763" cap="flat">
              <a:noFill/>
              <a:prstDash val="solid"/>
              <a:miter/>
            </a:ln>
          </p:spPr>
          <p:txBody>
            <a:bodyPr rtlCol="0" anchor="ctr"/>
            <a:lstStyle/>
            <a:p>
              <a:endParaRPr lang="en-ID" dirty="0"/>
            </a:p>
          </p:txBody>
        </p:sp>
        <p:sp>
          <p:nvSpPr>
            <p:cNvPr id="235" name="Freeform: Shape 82">
              <a:extLst>
                <a:ext uri="{FF2B5EF4-FFF2-40B4-BE49-F238E27FC236}">
                  <a16:creationId xmlns:a16="http://schemas.microsoft.com/office/drawing/2014/main" id="{BCA347F8-488F-2FE4-D670-884CC259974F}"/>
                </a:ext>
              </a:extLst>
            </p:cNvPr>
            <p:cNvSpPr/>
            <p:nvPr/>
          </p:nvSpPr>
          <p:spPr>
            <a:xfrm>
              <a:off x="728005" y="4127678"/>
              <a:ext cx="111364" cy="74262"/>
            </a:xfrm>
            <a:custGeom>
              <a:avLst/>
              <a:gdLst>
                <a:gd name="connsiteX0" fmla="*/ 29874 w 111364"/>
                <a:gd name="connsiteY0" fmla="*/ 68052 h 74262"/>
                <a:gd name="connsiteX1" fmla="*/ 52578 w 111364"/>
                <a:gd name="connsiteY1" fmla="*/ 74257 h 74262"/>
                <a:gd name="connsiteX2" fmla="*/ 67969 w 111364"/>
                <a:gd name="connsiteY2" fmla="*/ 71639 h 74262"/>
                <a:gd name="connsiteX3" fmla="*/ 108741 w 111364"/>
                <a:gd name="connsiteY3" fmla="*/ 55767 h 74262"/>
                <a:gd name="connsiteX4" fmla="*/ 92868 w 111364"/>
                <a:gd name="connsiteY4" fmla="*/ 14995 h 74262"/>
                <a:gd name="connsiteX5" fmla="*/ 77191 w 111364"/>
                <a:gd name="connsiteY5" fmla="*/ 12549 h 74262"/>
                <a:gd name="connsiteX6" fmla="*/ 43476 w 111364"/>
                <a:gd name="connsiteY6" fmla="*/ 3218 h 74262"/>
                <a:gd name="connsiteX7" fmla="*/ 38338 w 111364"/>
                <a:gd name="connsiteY7" fmla="*/ 7090 h 74262"/>
                <a:gd name="connsiteX8" fmla="*/ 904 w 111364"/>
                <a:gd name="connsiteY8" fmla="*/ 29738 h 74262"/>
                <a:gd name="connsiteX9" fmla="*/ 23552 w 111364"/>
                <a:gd name="connsiteY9" fmla="*/ 67172 h 74262"/>
                <a:gd name="connsiteX10" fmla="*/ 29872 w 111364"/>
                <a:gd name="connsiteY10" fmla="*/ 68050 h 74262"/>
                <a:gd name="connsiteX11" fmla="*/ 30921 w 111364"/>
                <a:gd name="connsiteY11" fmla="*/ 18569 h 74262"/>
                <a:gd name="connsiteX12" fmla="*/ 38005 w 111364"/>
                <a:gd name="connsiteY12" fmla="*/ 19971 h 74262"/>
                <a:gd name="connsiteX13" fmla="*/ 45467 w 111364"/>
                <a:gd name="connsiteY13" fmla="*/ 17759 h 74262"/>
                <a:gd name="connsiteX14" fmla="*/ 62672 w 111364"/>
                <a:gd name="connsiteY14" fmla="*/ 14556 h 74262"/>
                <a:gd name="connsiteX15" fmla="*/ 67549 w 111364"/>
                <a:gd name="connsiteY15" fmla="*/ 21289 h 74262"/>
                <a:gd name="connsiteX16" fmla="*/ 75219 w 111364"/>
                <a:gd name="connsiteY16" fmla="*/ 25501 h 74262"/>
                <a:gd name="connsiteX17" fmla="*/ 75221 w 111364"/>
                <a:gd name="connsiteY17" fmla="*/ 25501 h 74262"/>
                <a:gd name="connsiteX18" fmla="*/ 98243 w 111364"/>
                <a:gd name="connsiteY18" fmla="*/ 38114 h 74262"/>
                <a:gd name="connsiteX19" fmla="*/ 85630 w 111364"/>
                <a:gd name="connsiteY19" fmla="*/ 61137 h 74262"/>
                <a:gd name="connsiteX20" fmla="*/ 71286 w 111364"/>
                <a:gd name="connsiteY20" fmla="*/ 59475 h 74262"/>
                <a:gd name="connsiteX21" fmla="*/ 65675 w 111364"/>
                <a:gd name="connsiteY21" fmla="*/ 59223 h 74262"/>
                <a:gd name="connsiteX22" fmla="*/ 52578 w 111364"/>
                <a:gd name="connsiteY22" fmla="*/ 61882 h 74262"/>
                <a:gd name="connsiteX23" fmla="*/ 35504 w 111364"/>
                <a:gd name="connsiteY23" fmla="*/ 56902 h 74262"/>
                <a:gd name="connsiteX24" fmla="*/ 31584 w 111364"/>
                <a:gd name="connsiteY24" fmla="*/ 55676 h 74262"/>
                <a:gd name="connsiteX25" fmla="*/ 31461 w 111364"/>
                <a:gd name="connsiteY25" fmla="*/ 55680 h 74262"/>
                <a:gd name="connsiteX26" fmla="*/ 30920 w 111364"/>
                <a:gd name="connsiteY26" fmla="*/ 55694 h 74262"/>
                <a:gd name="connsiteX27" fmla="*/ 12357 w 111364"/>
                <a:gd name="connsiteY27" fmla="*/ 37132 h 74262"/>
                <a:gd name="connsiteX28" fmla="*/ 30920 w 111364"/>
                <a:gd name="connsiteY28" fmla="*/ 18569 h 74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1364" h="74262">
                  <a:moveTo>
                    <a:pt x="29874" y="68052"/>
                  </a:moveTo>
                  <a:cubicBezTo>
                    <a:pt x="36080" y="72065"/>
                    <a:pt x="44051" y="74257"/>
                    <a:pt x="52578" y="74257"/>
                  </a:cubicBezTo>
                  <a:cubicBezTo>
                    <a:pt x="57821" y="74280"/>
                    <a:pt x="63028" y="73394"/>
                    <a:pt x="67969" y="71639"/>
                  </a:cubicBezTo>
                  <a:cubicBezTo>
                    <a:pt x="83611" y="78515"/>
                    <a:pt x="101865" y="71409"/>
                    <a:pt x="108741" y="55767"/>
                  </a:cubicBezTo>
                  <a:cubicBezTo>
                    <a:pt x="115617" y="40125"/>
                    <a:pt x="108510" y="21871"/>
                    <a:pt x="92868" y="14995"/>
                  </a:cubicBezTo>
                  <a:cubicBezTo>
                    <a:pt x="87944" y="12831"/>
                    <a:pt x="82541" y="11987"/>
                    <a:pt x="77191" y="12549"/>
                  </a:cubicBezTo>
                  <a:cubicBezTo>
                    <a:pt x="70457" y="662"/>
                    <a:pt x="55363" y="-3516"/>
                    <a:pt x="43476" y="3218"/>
                  </a:cubicBezTo>
                  <a:cubicBezTo>
                    <a:pt x="41602" y="4279"/>
                    <a:pt x="39875" y="5581"/>
                    <a:pt x="38338" y="7090"/>
                  </a:cubicBezTo>
                  <a:cubicBezTo>
                    <a:pt x="21747" y="3007"/>
                    <a:pt x="4987" y="13146"/>
                    <a:pt x="904" y="29738"/>
                  </a:cubicBezTo>
                  <a:cubicBezTo>
                    <a:pt x="-3180" y="46329"/>
                    <a:pt x="6960" y="63089"/>
                    <a:pt x="23552" y="67172"/>
                  </a:cubicBezTo>
                  <a:cubicBezTo>
                    <a:pt x="25622" y="67682"/>
                    <a:pt x="27740" y="67976"/>
                    <a:pt x="29872" y="68050"/>
                  </a:cubicBezTo>
                  <a:close/>
                  <a:moveTo>
                    <a:pt x="30921" y="18569"/>
                  </a:moveTo>
                  <a:cubicBezTo>
                    <a:pt x="33352" y="18565"/>
                    <a:pt x="35759" y="19042"/>
                    <a:pt x="38005" y="19971"/>
                  </a:cubicBezTo>
                  <a:cubicBezTo>
                    <a:pt x="40702" y="21086"/>
                    <a:pt x="43812" y="20164"/>
                    <a:pt x="45467" y="17759"/>
                  </a:cubicBezTo>
                  <a:cubicBezTo>
                    <a:pt x="49333" y="12124"/>
                    <a:pt x="57036" y="10690"/>
                    <a:pt x="62672" y="14556"/>
                  </a:cubicBezTo>
                  <a:cubicBezTo>
                    <a:pt x="65025" y="16171"/>
                    <a:pt x="66749" y="18550"/>
                    <a:pt x="67549" y="21289"/>
                  </a:cubicBezTo>
                  <a:cubicBezTo>
                    <a:pt x="68504" y="24570"/>
                    <a:pt x="71938" y="26456"/>
                    <a:pt x="75219" y="25501"/>
                  </a:cubicBezTo>
                  <a:cubicBezTo>
                    <a:pt x="75220" y="25501"/>
                    <a:pt x="75220" y="25501"/>
                    <a:pt x="75221" y="25501"/>
                  </a:cubicBezTo>
                  <a:cubicBezTo>
                    <a:pt x="85061" y="22626"/>
                    <a:pt x="95369" y="28273"/>
                    <a:pt x="98243" y="38114"/>
                  </a:cubicBezTo>
                  <a:cubicBezTo>
                    <a:pt x="101118" y="47955"/>
                    <a:pt x="95470" y="58262"/>
                    <a:pt x="85630" y="61137"/>
                  </a:cubicBezTo>
                  <a:cubicBezTo>
                    <a:pt x="80820" y="62541"/>
                    <a:pt x="75648" y="61942"/>
                    <a:pt x="71286" y="59475"/>
                  </a:cubicBezTo>
                  <a:cubicBezTo>
                    <a:pt x="69564" y="58498"/>
                    <a:pt x="67478" y="58405"/>
                    <a:pt x="65675" y="59223"/>
                  </a:cubicBezTo>
                  <a:cubicBezTo>
                    <a:pt x="61546" y="61024"/>
                    <a:pt x="57082" y="61930"/>
                    <a:pt x="52578" y="61882"/>
                  </a:cubicBezTo>
                  <a:cubicBezTo>
                    <a:pt x="45962" y="61882"/>
                    <a:pt x="39739" y="60066"/>
                    <a:pt x="35504" y="56902"/>
                  </a:cubicBezTo>
                  <a:cubicBezTo>
                    <a:pt x="34377" y="56056"/>
                    <a:pt x="32993" y="55623"/>
                    <a:pt x="31584" y="55676"/>
                  </a:cubicBezTo>
                  <a:lnTo>
                    <a:pt x="31461" y="55680"/>
                  </a:lnTo>
                  <a:cubicBezTo>
                    <a:pt x="31283" y="55686"/>
                    <a:pt x="31102" y="55694"/>
                    <a:pt x="30920" y="55694"/>
                  </a:cubicBezTo>
                  <a:cubicBezTo>
                    <a:pt x="20668" y="55694"/>
                    <a:pt x="12357" y="47383"/>
                    <a:pt x="12357" y="37132"/>
                  </a:cubicBezTo>
                  <a:cubicBezTo>
                    <a:pt x="12357" y="26880"/>
                    <a:pt x="20668" y="18569"/>
                    <a:pt x="30920" y="18569"/>
                  </a:cubicBezTo>
                  <a:close/>
                </a:path>
              </a:pathLst>
            </a:custGeom>
            <a:solidFill>
              <a:schemeClr val="bg1"/>
            </a:solidFill>
            <a:ln w="763" cap="flat">
              <a:noFill/>
              <a:prstDash val="solid"/>
              <a:miter/>
            </a:ln>
          </p:spPr>
          <p:txBody>
            <a:bodyPr rtlCol="0" anchor="ctr"/>
            <a:lstStyle/>
            <a:p>
              <a:endParaRPr lang="en-ID"/>
            </a:p>
          </p:txBody>
        </p:sp>
        <p:sp>
          <p:nvSpPr>
            <p:cNvPr id="236" name="Freeform: Shape 83">
              <a:extLst>
                <a:ext uri="{FF2B5EF4-FFF2-40B4-BE49-F238E27FC236}">
                  <a16:creationId xmlns:a16="http://schemas.microsoft.com/office/drawing/2014/main" id="{4DBA0703-5834-061B-29FC-A2ECEEA4109C}"/>
                </a:ext>
              </a:extLst>
            </p:cNvPr>
            <p:cNvSpPr/>
            <p:nvPr/>
          </p:nvSpPr>
          <p:spPr>
            <a:xfrm>
              <a:off x="888864" y="4350435"/>
              <a:ext cx="49500" cy="12375"/>
            </a:xfrm>
            <a:custGeom>
              <a:avLst/>
              <a:gdLst>
                <a:gd name="connsiteX0" fmla="*/ 43313 w 49500"/>
                <a:gd name="connsiteY0" fmla="*/ 0 h 12375"/>
                <a:gd name="connsiteX1" fmla="*/ 6188 w 49500"/>
                <a:gd name="connsiteY1" fmla="*/ 0 h 12375"/>
                <a:gd name="connsiteX2" fmla="*/ 0 w 49500"/>
                <a:gd name="connsiteY2" fmla="*/ 6188 h 12375"/>
                <a:gd name="connsiteX3" fmla="*/ 6188 w 49500"/>
                <a:gd name="connsiteY3" fmla="*/ 12375 h 12375"/>
                <a:gd name="connsiteX4" fmla="*/ 43313 w 49500"/>
                <a:gd name="connsiteY4" fmla="*/ 12375 h 12375"/>
                <a:gd name="connsiteX5" fmla="*/ 49500 w 49500"/>
                <a:gd name="connsiteY5" fmla="*/ 6188 h 12375"/>
                <a:gd name="connsiteX6" fmla="*/ 43313 w 49500"/>
                <a:gd name="connsiteY6" fmla="*/ 0 h 1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00" h="12375">
                  <a:moveTo>
                    <a:pt x="43313" y="0"/>
                  </a:moveTo>
                  <a:lnTo>
                    <a:pt x="6188" y="0"/>
                  </a:lnTo>
                  <a:cubicBezTo>
                    <a:pt x="2770" y="0"/>
                    <a:pt x="0" y="2770"/>
                    <a:pt x="0" y="6188"/>
                  </a:cubicBezTo>
                  <a:cubicBezTo>
                    <a:pt x="0" y="9605"/>
                    <a:pt x="2770" y="12375"/>
                    <a:pt x="6188" y="12375"/>
                  </a:cubicBezTo>
                  <a:lnTo>
                    <a:pt x="43313" y="12375"/>
                  </a:lnTo>
                  <a:cubicBezTo>
                    <a:pt x="46730" y="12375"/>
                    <a:pt x="49500" y="9605"/>
                    <a:pt x="49500" y="6188"/>
                  </a:cubicBezTo>
                  <a:cubicBezTo>
                    <a:pt x="49500" y="2770"/>
                    <a:pt x="46730" y="0"/>
                    <a:pt x="43313" y="0"/>
                  </a:cubicBezTo>
                  <a:close/>
                </a:path>
              </a:pathLst>
            </a:custGeom>
            <a:solidFill>
              <a:srgbClr val="37617A"/>
            </a:solidFill>
            <a:ln w="763" cap="flat">
              <a:noFill/>
              <a:prstDash val="solid"/>
              <a:miter/>
            </a:ln>
          </p:spPr>
          <p:txBody>
            <a:bodyPr rtlCol="0" anchor="ctr"/>
            <a:lstStyle/>
            <a:p>
              <a:endParaRPr lang="en-ID"/>
            </a:p>
          </p:txBody>
        </p:sp>
        <p:sp>
          <p:nvSpPr>
            <p:cNvPr id="237" name="Freeform: Shape 84">
              <a:extLst>
                <a:ext uri="{FF2B5EF4-FFF2-40B4-BE49-F238E27FC236}">
                  <a16:creationId xmlns:a16="http://schemas.microsoft.com/office/drawing/2014/main" id="{D49814E7-E107-4AD9-9BAE-848019067912}"/>
                </a:ext>
              </a:extLst>
            </p:cNvPr>
            <p:cNvSpPr/>
            <p:nvPr/>
          </p:nvSpPr>
          <p:spPr>
            <a:xfrm>
              <a:off x="888864" y="4375185"/>
              <a:ext cx="49500" cy="12375"/>
            </a:xfrm>
            <a:custGeom>
              <a:avLst/>
              <a:gdLst>
                <a:gd name="connsiteX0" fmla="*/ 43313 w 49500"/>
                <a:gd name="connsiteY0" fmla="*/ 0 h 12375"/>
                <a:gd name="connsiteX1" fmla="*/ 6188 w 49500"/>
                <a:gd name="connsiteY1" fmla="*/ 0 h 12375"/>
                <a:gd name="connsiteX2" fmla="*/ 0 w 49500"/>
                <a:gd name="connsiteY2" fmla="*/ 6188 h 12375"/>
                <a:gd name="connsiteX3" fmla="*/ 6188 w 49500"/>
                <a:gd name="connsiteY3" fmla="*/ 12375 h 12375"/>
                <a:gd name="connsiteX4" fmla="*/ 43313 w 49500"/>
                <a:gd name="connsiteY4" fmla="*/ 12375 h 12375"/>
                <a:gd name="connsiteX5" fmla="*/ 49500 w 49500"/>
                <a:gd name="connsiteY5" fmla="*/ 6188 h 12375"/>
                <a:gd name="connsiteX6" fmla="*/ 43313 w 49500"/>
                <a:gd name="connsiteY6" fmla="*/ 0 h 1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00" h="12375">
                  <a:moveTo>
                    <a:pt x="43313" y="0"/>
                  </a:moveTo>
                  <a:lnTo>
                    <a:pt x="6188" y="0"/>
                  </a:lnTo>
                  <a:cubicBezTo>
                    <a:pt x="2770" y="0"/>
                    <a:pt x="0" y="2770"/>
                    <a:pt x="0" y="6188"/>
                  </a:cubicBezTo>
                  <a:cubicBezTo>
                    <a:pt x="0" y="9605"/>
                    <a:pt x="2770" y="12375"/>
                    <a:pt x="6188" y="12375"/>
                  </a:cubicBezTo>
                  <a:lnTo>
                    <a:pt x="43313" y="12375"/>
                  </a:lnTo>
                  <a:cubicBezTo>
                    <a:pt x="46730" y="12375"/>
                    <a:pt x="49500" y="9605"/>
                    <a:pt x="49500" y="6188"/>
                  </a:cubicBezTo>
                  <a:cubicBezTo>
                    <a:pt x="49500" y="2770"/>
                    <a:pt x="46730" y="0"/>
                    <a:pt x="43313" y="0"/>
                  </a:cubicBezTo>
                  <a:close/>
                </a:path>
              </a:pathLst>
            </a:custGeom>
            <a:solidFill>
              <a:srgbClr val="37617A"/>
            </a:solidFill>
            <a:ln w="763" cap="flat">
              <a:noFill/>
              <a:prstDash val="solid"/>
              <a:miter/>
            </a:ln>
          </p:spPr>
          <p:txBody>
            <a:bodyPr rtlCol="0" anchor="ctr"/>
            <a:lstStyle/>
            <a:p>
              <a:endParaRPr lang="en-ID"/>
            </a:p>
          </p:txBody>
        </p:sp>
        <p:sp>
          <p:nvSpPr>
            <p:cNvPr id="238" name="Freeform: Shape 85">
              <a:extLst>
                <a:ext uri="{FF2B5EF4-FFF2-40B4-BE49-F238E27FC236}">
                  <a16:creationId xmlns:a16="http://schemas.microsoft.com/office/drawing/2014/main" id="{59D5FE7E-0662-1FB8-A81B-794284E4A02C}"/>
                </a:ext>
              </a:extLst>
            </p:cNvPr>
            <p:cNvSpPr/>
            <p:nvPr/>
          </p:nvSpPr>
          <p:spPr>
            <a:xfrm>
              <a:off x="857926" y="4276182"/>
              <a:ext cx="43312" cy="37149"/>
            </a:xfrm>
            <a:custGeom>
              <a:avLst/>
              <a:gdLst>
                <a:gd name="connsiteX0" fmla="*/ 14044 w 43312"/>
                <a:gd name="connsiteY0" fmla="*/ 18565 h 37149"/>
                <a:gd name="connsiteX1" fmla="*/ 18542 w 43312"/>
                <a:gd name="connsiteY1" fmla="*/ 35478 h 37149"/>
                <a:gd name="connsiteX2" fmla="*/ 35455 w 43312"/>
                <a:gd name="connsiteY2" fmla="*/ 30980 h 37149"/>
                <a:gd name="connsiteX3" fmla="*/ 34635 w 43312"/>
                <a:gd name="connsiteY3" fmla="*/ 17327 h 37149"/>
                <a:gd name="connsiteX4" fmla="*/ 35313 w 43312"/>
                <a:gd name="connsiteY4" fmla="*/ 16750 h 37149"/>
                <a:gd name="connsiteX5" fmla="*/ 41500 w 43312"/>
                <a:gd name="connsiteY5" fmla="*/ 10563 h 37149"/>
                <a:gd name="connsiteX6" fmla="*/ 41500 w 43312"/>
                <a:gd name="connsiteY6" fmla="*/ 1812 h 37149"/>
                <a:gd name="connsiteX7" fmla="*/ 32750 w 43312"/>
                <a:gd name="connsiteY7" fmla="*/ 1812 h 37149"/>
                <a:gd name="connsiteX8" fmla="*/ 28375 w 43312"/>
                <a:gd name="connsiteY8" fmla="*/ 6190 h 37149"/>
                <a:gd name="connsiteX9" fmla="*/ 6188 w 43312"/>
                <a:gd name="connsiteY9" fmla="*/ 6190 h 37149"/>
                <a:gd name="connsiteX10" fmla="*/ 0 w 43312"/>
                <a:gd name="connsiteY10" fmla="*/ 12377 h 37149"/>
                <a:gd name="connsiteX11" fmla="*/ 6188 w 43312"/>
                <a:gd name="connsiteY11" fmla="*/ 18565 h 3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12" h="37149">
                  <a:moveTo>
                    <a:pt x="14044" y="18565"/>
                  </a:moveTo>
                  <a:cubicBezTo>
                    <a:pt x="10615" y="24477"/>
                    <a:pt x="12629" y="32050"/>
                    <a:pt x="18542" y="35478"/>
                  </a:cubicBezTo>
                  <a:cubicBezTo>
                    <a:pt x="24455" y="38906"/>
                    <a:pt x="32027" y="36892"/>
                    <a:pt x="35455" y="30980"/>
                  </a:cubicBezTo>
                  <a:cubicBezTo>
                    <a:pt x="37949" y="26677"/>
                    <a:pt x="37626" y="21300"/>
                    <a:pt x="34635" y="17327"/>
                  </a:cubicBezTo>
                  <a:cubicBezTo>
                    <a:pt x="34874" y="17152"/>
                    <a:pt x="35101" y="16959"/>
                    <a:pt x="35313" y="16750"/>
                  </a:cubicBezTo>
                  <a:lnTo>
                    <a:pt x="41500" y="10563"/>
                  </a:lnTo>
                  <a:cubicBezTo>
                    <a:pt x="43917" y="8147"/>
                    <a:pt x="43917" y="4228"/>
                    <a:pt x="41500" y="1812"/>
                  </a:cubicBezTo>
                  <a:cubicBezTo>
                    <a:pt x="39084" y="-604"/>
                    <a:pt x="35166" y="-604"/>
                    <a:pt x="32750" y="1812"/>
                  </a:cubicBezTo>
                  <a:lnTo>
                    <a:pt x="28375" y="6190"/>
                  </a:lnTo>
                  <a:lnTo>
                    <a:pt x="6188" y="6190"/>
                  </a:lnTo>
                  <a:cubicBezTo>
                    <a:pt x="2770" y="6190"/>
                    <a:pt x="0" y="8960"/>
                    <a:pt x="0" y="12377"/>
                  </a:cubicBezTo>
                  <a:cubicBezTo>
                    <a:pt x="0" y="15794"/>
                    <a:pt x="2770" y="18565"/>
                    <a:pt x="6188" y="18565"/>
                  </a:cubicBezTo>
                  <a:close/>
                </a:path>
              </a:pathLst>
            </a:custGeom>
            <a:solidFill>
              <a:srgbClr val="37617A"/>
            </a:solidFill>
            <a:ln w="763" cap="flat">
              <a:noFill/>
              <a:prstDash val="solid"/>
              <a:miter/>
            </a:ln>
          </p:spPr>
          <p:txBody>
            <a:bodyPr rtlCol="0" anchor="ctr"/>
            <a:lstStyle/>
            <a:p>
              <a:endParaRPr lang="en-ID"/>
            </a:p>
          </p:txBody>
        </p:sp>
        <p:sp>
          <p:nvSpPr>
            <p:cNvPr id="239" name="Freeform: Shape 86">
              <a:extLst>
                <a:ext uri="{FF2B5EF4-FFF2-40B4-BE49-F238E27FC236}">
                  <a16:creationId xmlns:a16="http://schemas.microsoft.com/office/drawing/2014/main" id="{A2162671-1502-1474-312B-CD260F0F3305}"/>
                </a:ext>
              </a:extLst>
            </p:cNvPr>
            <p:cNvSpPr/>
            <p:nvPr/>
          </p:nvSpPr>
          <p:spPr>
            <a:xfrm>
              <a:off x="925988" y="4276187"/>
              <a:ext cx="43312" cy="37145"/>
            </a:xfrm>
            <a:custGeom>
              <a:avLst/>
              <a:gdLst>
                <a:gd name="connsiteX0" fmla="*/ 8000 w 43312"/>
                <a:gd name="connsiteY0" fmla="*/ 16748 h 37145"/>
                <a:gd name="connsiteX1" fmla="*/ 8678 w 43312"/>
                <a:gd name="connsiteY1" fmla="*/ 17325 h 37145"/>
                <a:gd name="connsiteX2" fmla="*/ 11118 w 43312"/>
                <a:gd name="connsiteY2" fmla="*/ 34655 h 37145"/>
                <a:gd name="connsiteX3" fmla="*/ 28448 w 43312"/>
                <a:gd name="connsiteY3" fmla="*/ 32215 h 37145"/>
                <a:gd name="connsiteX4" fmla="*/ 29268 w 43312"/>
                <a:gd name="connsiteY4" fmla="*/ 18563 h 37145"/>
                <a:gd name="connsiteX5" fmla="*/ 37125 w 43312"/>
                <a:gd name="connsiteY5" fmla="*/ 18563 h 37145"/>
                <a:gd name="connsiteX6" fmla="*/ 43313 w 43312"/>
                <a:gd name="connsiteY6" fmla="*/ 12375 h 37145"/>
                <a:gd name="connsiteX7" fmla="*/ 37125 w 43312"/>
                <a:gd name="connsiteY7" fmla="*/ 6188 h 37145"/>
                <a:gd name="connsiteX8" fmla="*/ 14937 w 43312"/>
                <a:gd name="connsiteY8" fmla="*/ 6188 h 37145"/>
                <a:gd name="connsiteX9" fmla="*/ 10563 w 43312"/>
                <a:gd name="connsiteY9" fmla="*/ 1812 h 37145"/>
                <a:gd name="connsiteX10" fmla="*/ 1812 w 43312"/>
                <a:gd name="connsiteY10" fmla="*/ 1812 h 37145"/>
                <a:gd name="connsiteX11" fmla="*/ 1812 w 43312"/>
                <a:gd name="connsiteY11" fmla="*/ 10563 h 3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12" h="37145">
                  <a:moveTo>
                    <a:pt x="8000" y="16748"/>
                  </a:moveTo>
                  <a:cubicBezTo>
                    <a:pt x="8212" y="16956"/>
                    <a:pt x="8438" y="17149"/>
                    <a:pt x="8678" y="17325"/>
                  </a:cubicBezTo>
                  <a:cubicBezTo>
                    <a:pt x="4566" y="22785"/>
                    <a:pt x="5658" y="30543"/>
                    <a:pt x="11118" y="34655"/>
                  </a:cubicBezTo>
                  <a:cubicBezTo>
                    <a:pt x="16577" y="38767"/>
                    <a:pt x="24336" y="37674"/>
                    <a:pt x="28448" y="32215"/>
                  </a:cubicBezTo>
                  <a:cubicBezTo>
                    <a:pt x="31440" y="28243"/>
                    <a:pt x="31763" y="22865"/>
                    <a:pt x="29268" y="18563"/>
                  </a:cubicBezTo>
                  <a:lnTo>
                    <a:pt x="37125" y="18563"/>
                  </a:lnTo>
                  <a:cubicBezTo>
                    <a:pt x="40542" y="18563"/>
                    <a:pt x="43313" y="15792"/>
                    <a:pt x="43313" y="12375"/>
                  </a:cubicBezTo>
                  <a:cubicBezTo>
                    <a:pt x="43313" y="8958"/>
                    <a:pt x="40542" y="6188"/>
                    <a:pt x="37125" y="6188"/>
                  </a:cubicBezTo>
                  <a:lnTo>
                    <a:pt x="14937" y="6188"/>
                  </a:lnTo>
                  <a:lnTo>
                    <a:pt x="10563" y="1812"/>
                  </a:lnTo>
                  <a:cubicBezTo>
                    <a:pt x="8147" y="-604"/>
                    <a:pt x="4228" y="-604"/>
                    <a:pt x="1812" y="1812"/>
                  </a:cubicBezTo>
                  <a:cubicBezTo>
                    <a:pt x="-604" y="4228"/>
                    <a:pt x="-604" y="8147"/>
                    <a:pt x="1812" y="10563"/>
                  </a:cubicBezTo>
                  <a:close/>
                </a:path>
              </a:pathLst>
            </a:custGeom>
            <a:solidFill>
              <a:srgbClr val="37617A"/>
            </a:solidFill>
            <a:ln w="763" cap="flat">
              <a:noFill/>
              <a:prstDash val="solid"/>
              <a:miter/>
            </a:ln>
          </p:spPr>
          <p:txBody>
            <a:bodyPr rtlCol="0" anchor="ctr"/>
            <a:lstStyle/>
            <a:p>
              <a:endParaRPr lang="en-ID"/>
            </a:p>
          </p:txBody>
        </p:sp>
        <p:sp>
          <p:nvSpPr>
            <p:cNvPr id="240" name="Freeform: Shape 87">
              <a:extLst>
                <a:ext uri="{FF2B5EF4-FFF2-40B4-BE49-F238E27FC236}">
                  <a16:creationId xmlns:a16="http://schemas.microsoft.com/office/drawing/2014/main" id="{2F24A8F2-65B1-58A8-07F9-AB9F88CD4CD8}"/>
                </a:ext>
              </a:extLst>
            </p:cNvPr>
            <p:cNvSpPr/>
            <p:nvPr/>
          </p:nvSpPr>
          <p:spPr>
            <a:xfrm>
              <a:off x="1012631" y="4356622"/>
              <a:ext cx="86602" cy="68053"/>
            </a:xfrm>
            <a:custGeom>
              <a:avLst/>
              <a:gdLst>
                <a:gd name="connsiteX0" fmla="*/ 55670 w 86602"/>
                <a:gd name="connsiteY0" fmla="*/ 6188 h 68053"/>
                <a:gd name="connsiteX1" fmla="*/ 50256 w 86602"/>
                <a:gd name="connsiteY1" fmla="*/ 6785 h 68053"/>
                <a:gd name="connsiteX2" fmla="*/ 30920 w 86602"/>
                <a:gd name="connsiteY2" fmla="*/ 0 h 68053"/>
                <a:gd name="connsiteX3" fmla="*/ 0 w 86602"/>
                <a:gd name="connsiteY3" fmla="*/ 30955 h 68053"/>
                <a:gd name="connsiteX4" fmla="*/ 30956 w 86602"/>
                <a:gd name="connsiteY4" fmla="*/ 61875 h 68053"/>
                <a:gd name="connsiteX5" fmla="*/ 43063 w 86602"/>
                <a:gd name="connsiteY5" fmla="*/ 59400 h 68053"/>
                <a:gd name="connsiteX6" fmla="*/ 77950 w 86602"/>
                <a:gd name="connsiteY6" fmla="*/ 62106 h 68053"/>
                <a:gd name="connsiteX7" fmla="*/ 80656 w 86602"/>
                <a:gd name="connsiteY7" fmla="*/ 27219 h 68053"/>
                <a:gd name="connsiteX8" fmla="*/ 80018 w 86602"/>
                <a:gd name="connsiteY8" fmla="*/ 26502 h 68053"/>
                <a:gd name="connsiteX9" fmla="*/ 55670 w 86602"/>
                <a:gd name="connsiteY9" fmla="*/ 6188 h 68053"/>
                <a:gd name="connsiteX10" fmla="*/ 61857 w 86602"/>
                <a:gd name="connsiteY10" fmla="*/ 55688 h 68053"/>
                <a:gd name="connsiteX11" fmla="*/ 50663 w 86602"/>
                <a:gd name="connsiteY11" fmla="*/ 48593 h 68053"/>
                <a:gd name="connsiteX12" fmla="*/ 42425 w 86602"/>
                <a:gd name="connsiteY12" fmla="*/ 45644 h 68053"/>
                <a:gd name="connsiteX13" fmla="*/ 41525 w 86602"/>
                <a:gd name="connsiteY13" fmla="*/ 46166 h 68053"/>
                <a:gd name="connsiteX14" fmla="*/ 15682 w 86602"/>
                <a:gd name="connsiteY14" fmla="*/ 41551 h 68053"/>
                <a:gd name="connsiteX15" fmla="*/ 20297 w 86602"/>
                <a:gd name="connsiteY15" fmla="*/ 15709 h 68053"/>
                <a:gd name="connsiteX16" fmla="*/ 44257 w 86602"/>
                <a:gd name="connsiteY16" fmla="*/ 18035 h 68053"/>
                <a:gd name="connsiteX17" fmla="*/ 51028 w 86602"/>
                <a:gd name="connsiteY17" fmla="*/ 19466 h 68053"/>
                <a:gd name="connsiteX18" fmla="*/ 55670 w 86602"/>
                <a:gd name="connsiteY18" fmla="*/ 18563 h 68053"/>
                <a:gd name="connsiteX19" fmla="*/ 67998 w 86602"/>
                <a:gd name="connsiteY19" fmla="*/ 29922 h 68053"/>
                <a:gd name="connsiteX20" fmla="*/ 70060 w 86602"/>
                <a:gd name="connsiteY20" fmla="*/ 34052 h 68053"/>
                <a:gd name="connsiteX21" fmla="*/ 71125 w 86602"/>
                <a:gd name="connsiteY21" fmla="*/ 51515 h 68053"/>
                <a:gd name="connsiteX22" fmla="*/ 61857 w 86602"/>
                <a:gd name="connsiteY22" fmla="*/ 55688 h 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6602" h="68053">
                  <a:moveTo>
                    <a:pt x="55670" y="6188"/>
                  </a:moveTo>
                  <a:cubicBezTo>
                    <a:pt x="53848" y="6187"/>
                    <a:pt x="52033" y="6387"/>
                    <a:pt x="50256" y="6785"/>
                  </a:cubicBezTo>
                  <a:cubicBezTo>
                    <a:pt x="44780" y="2371"/>
                    <a:pt x="37953" y="-25"/>
                    <a:pt x="30920" y="0"/>
                  </a:cubicBezTo>
                  <a:cubicBezTo>
                    <a:pt x="13834" y="10"/>
                    <a:pt x="-10" y="13869"/>
                    <a:pt x="0" y="30955"/>
                  </a:cubicBezTo>
                  <a:cubicBezTo>
                    <a:pt x="10" y="48042"/>
                    <a:pt x="13869" y="61885"/>
                    <a:pt x="30956" y="61875"/>
                  </a:cubicBezTo>
                  <a:cubicBezTo>
                    <a:pt x="35116" y="61873"/>
                    <a:pt x="39234" y="61031"/>
                    <a:pt x="43063" y="59400"/>
                  </a:cubicBezTo>
                  <a:cubicBezTo>
                    <a:pt x="51949" y="69781"/>
                    <a:pt x="67569" y="70993"/>
                    <a:pt x="77950" y="62106"/>
                  </a:cubicBezTo>
                  <a:cubicBezTo>
                    <a:pt x="88331" y="53220"/>
                    <a:pt x="89542" y="37600"/>
                    <a:pt x="80656" y="27219"/>
                  </a:cubicBezTo>
                  <a:cubicBezTo>
                    <a:pt x="80448" y="26976"/>
                    <a:pt x="80235" y="26737"/>
                    <a:pt x="80018" y="26502"/>
                  </a:cubicBezTo>
                  <a:cubicBezTo>
                    <a:pt x="77821" y="14770"/>
                    <a:pt x="67606" y="6247"/>
                    <a:pt x="55670" y="6188"/>
                  </a:cubicBezTo>
                  <a:close/>
                  <a:moveTo>
                    <a:pt x="61857" y="55688"/>
                  </a:moveTo>
                  <a:cubicBezTo>
                    <a:pt x="57072" y="55673"/>
                    <a:pt x="52719" y="52914"/>
                    <a:pt x="50663" y="48593"/>
                  </a:cubicBezTo>
                  <a:cubicBezTo>
                    <a:pt x="49203" y="45504"/>
                    <a:pt x="45514" y="44184"/>
                    <a:pt x="42425" y="45644"/>
                  </a:cubicBezTo>
                  <a:cubicBezTo>
                    <a:pt x="42111" y="45792"/>
                    <a:pt x="41810" y="45967"/>
                    <a:pt x="41525" y="46166"/>
                  </a:cubicBezTo>
                  <a:cubicBezTo>
                    <a:pt x="33115" y="52028"/>
                    <a:pt x="21544" y="49962"/>
                    <a:pt x="15682" y="41551"/>
                  </a:cubicBezTo>
                  <a:cubicBezTo>
                    <a:pt x="9821" y="33140"/>
                    <a:pt x="11887" y="21571"/>
                    <a:pt x="20297" y="15709"/>
                  </a:cubicBezTo>
                  <a:cubicBezTo>
                    <a:pt x="27773" y="10499"/>
                    <a:pt x="37924" y="11484"/>
                    <a:pt x="44257" y="18035"/>
                  </a:cubicBezTo>
                  <a:cubicBezTo>
                    <a:pt x="46011" y="19848"/>
                    <a:pt x="48690" y="20414"/>
                    <a:pt x="51028" y="19466"/>
                  </a:cubicBezTo>
                  <a:cubicBezTo>
                    <a:pt x="52502" y="18867"/>
                    <a:pt x="54079" y="18560"/>
                    <a:pt x="55670" y="18563"/>
                  </a:cubicBezTo>
                  <a:cubicBezTo>
                    <a:pt x="62099" y="18591"/>
                    <a:pt x="67445" y="23517"/>
                    <a:pt x="67998" y="29922"/>
                  </a:cubicBezTo>
                  <a:cubicBezTo>
                    <a:pt x="68127" y="31513"/>
                    <a:pt x="68865" y="32993"/>
                    <a:pt x="70060" y="34052"/>
                  </a:cubicBezTo>
                  <a:cubicBezTo>
                    <a:pt x="75176" y="38580"/>
                    <a:pt x="75653" y="46399"/>
                    <a:pt x="71125" y="51515"/>
                  </a:cubicBezTo>
                  <a:cubicBezTo>
                    <a:pt x="68776" y="54169"/>
                    <a:pt x="65402" y="55688"/>
                    <a:pt x="61857" y="55688"/>
                  </a:cubicBezTo>
                  <a:close/>
                </a:path>
              </a:pathLst>
            </a:custGeom>
            <a:solidFill>
              <a:schemeClr val="bg1"/>
            </a:solidFill>
            <a:ln w="763" cap="flat">
              <a:noFill/>
              <a:prstDash val="solid"/>
              <a:miter/>
            </a:ln>
          </p:spPr>
          <p:txBody>
            <a:bodyPr rtlCol="0" anchor="ctr"/>
            <a:lstStyle/>
            <a:p>
              <a:endParaRPr lang="en-ID"/>
            </a:p>
          </p:txBody>
        </p:sp>
        <p:sp>
          <p:nvSpPr>
            <p:cNvPr id="241" name="Freeform: Shape 88">
              <a:extLst>
                <a:ext uri="{FF2B5EF4-FFF2-40B4-BE49-F238E27FC236}">
                  <a16:creationId xmlns:a16="http://schemas.microsoft.com/office/drawing/2014/main" id="{9B1D0130-4303-F6D3-FF5B-12C126D8F555}"/>
                </a:ext>
              </a:extLst>
            </p:cNvPr>
            <p:cNvSpPr/>
            <p:nvPr/>
          </p:nvSpPr>
          <p:spPr>
            <a:xfrm>
              <a:off x="1000238" y="4129792"/>
              <a:ext cx="98987" cy="84502"/>
            </a:xfrm>
            <a:custGeom>
              <a:avLst/>
              <a:gdLst>
                <a:gd name="connsiteX0" fmla="*/ 24750 w 98987"/>
                <a:gd name="connsiteY0" fmla="*/ 65955 h 84502"/>
                <a:gd name="connsiteX1" fmla="*/ 30457 w 98987"/>
                <a:gd name="connsiteY1" fmla="*/ 65285 h 84502"/>
                <a:gd name="connsiteX2" fmla="*/ 57800 w 98987"/>
                <a:gd name="connsiteY2" fmla="*/ 78256 h 84502"/>
                <a:gd name="connsiteX3" fmla="*/ 92741 w 98987"/>
                <a:gd name="connsiteY3" fmla="*/ 76188 h 84502"/>
                <a:gd name="connsiteX4" fmla="*/ 90674 w 98987"/>
                <a:gd name="connsiteY4" fmla="*/ 41248 h 84502"/>
                <a:gd name="connsiteX5" fmla="*/ 84986 w 98987"/>
                <a:gd name="connsiteY5" fmla="*/ 37458 h 84502"/>
                <a:gd name="connsiteX6" fmla="*/ 71466 w 98987"/>
                <a:gd name="connsiteY6" fmla="*/ 20786 h 84502"/>
                <a:gd name="connsiteX7" fmla="*/ 39337 w 98987"/>
                <a:gd name="connsiteY7" fmla="*/ 690 h 84502"/>
                <a:gd name="connsiteX8" fmla="*/ 20483 w 98987"/>
                <a:gd name="connsiteY8" fmla="*/ 16826 h 84502"/>
                <a:gd name="connsiteX9" fmla="*/ 375 w 98987"/>
                <a:gd name="connsiteY9" fmla="*/ 45476 h 84502"/>
                <a:gd name="connsiteX10" fmla="*/ 24750 w 98987"/>
                <a:gd name="connsiteY10" fmla="*/ 65955 h 84502"/>
                <a:gd name="connsiteX11" fmla="*/ 24764 w 98987"/>
                <a:gd name="connsiteY11" fmla="*/ 28830 h 84502"/>
                <a:gd name="connsiteX12" fmla="*/ 24764 w 98987"/>
                <a:gd name="connsiteY12" fmla="*/ 28830 h 84502"/>
                <a:gd name="connsiteX13" fmla="*/ 25028 w 98987"/>
                <a:gd name="connsiteY13" fmla="*/ 28839 h 84502"/>
                <a:gd name="connsiteX14" fmla="*/ 31226 w 98987"/>
                <a:gd name="connsiteY14" fmla="*/ 23889 h 84502"/>
                <a:gd name="connsiteX15" fmla="*/ 48250 w 98987"/>
                <a:gd name="connsiteY15" fmla="*/ 12672 h 84502"/>
                <a:gd name="connsiteX16" fmla="*/ 59695 w 98987"/>
                <a:gd name="connsiteY16" fmla="*/ 25408 h 84502"/>
                <a:gd name="connsiteX17" fmla="*/ 63308 w 98987"/>
                <a:gd name="connsiteY17" fmla="*/ 30464 h 84502"/>
                <a:gd name="connsiteX18" fmla="*/ 73812 w 98987"/>
                <a:gd name="connsiteY18" fmla="*/ 43393 h 84502"/>
                <a:gd name="connsiteX19" fmla="*/ 77988 w 98987"/>
                <a:gd name="connsiteY19" fmla="*/ 47966 h 84502"/>
                <a:gd name="connsiteX20" fmla="*/ 86048 w 98987"/>
                <a:gd name="connsiteY20" fmla="*/ 63501 h 84502"/>
                <a:gd name="connsiteX21" fmla="*/ 70513 w 98987"/>
                <a:gd name="connsiteY21" fmla="*/ 71560 h 84502"/>
                <a:gd name="connsiteX22" fmla="*/ 64797 w 98987"/>
                <a:gd name="connsiteY22" fmla="*/ 67749 h 84502"/>
                <a:gd name="connsiteX23" fmla="*/ 60074 w 98987"/>
                <a:gd name="connsiteY23" fmla="*/ 65558 h 84502"/>
                <a:gd name="connsiteX24" fmla="*/ 58983 w 98987"/>
                <a:gd name="connsiteY24" fmla="*/ 65655 h 84502"/>
                <a:gd name="connsiteX25" fmla="*/ 38821 w 98987"/>
                <a:gd name="connsiteY25" fmla="*/ 55142 h 84502"/>
                <a:gd name="connsiteX26" fmla="*/ 30612 w 98987"/>
                <a:gd name="connsiteY26" fmla="*/ 52111 h 84502"/>
                <a:gd name="connsiteX27" fmla="*/ 30379 w 98987"/>
                <a:gd name="connsiteY27" fmla="*/ 52224 h 84502"/>
                <a:gd name="connsiteX28" fmla="*/ 24750 w 98987"/>
                <a:gd name="connsiteY28" fmla="*/ 53580 h 84502"/>
                <a:gd name="connsiteX29" fmla="*/ 12382 w 98987"/>
                <a:gd name="connsiteY29" fmla="*/ 41198 h 84502"/>
                <a:gd name="connsiteX30" fmla="*/ 24764 w 98987"/>
                <a:gd name="connsiteY30" fmla="*/ 28830 h 8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8987" h="84502">
                  <a:moveTo>
                    <a:pt x="24750" y="65955"/>
                  </a:moveTo>
                  <a:cubicBezTo>
                    <a:pt x="26672" y="65954"/>
                    <a:pt x="28587" y="65729"/>
                    <a:pt x="30457" y="65285"/>
                  </a:cubicBezTo>
                  <a:cubicBezTo>
                    <a:pt x="36695" y="74070"/>
                    <a:pt x="47050" y="78981"/>
                    <a:pt x="57800" y="78256"/>
                  </a:cubicBezTo>
                  <a:cubicBezTo>
                    <a:pt x="68020" y="87334"/>
                    <a:pt x="83663" y="86408"/>
                    <a:pt x="92741" y="76188"/>
                  </a:cubicBezTo>
                  <a:cubicBezTo>
                    <a:pt x="101819" y="65969"/>
                    <a:pt x="100893" y="50325"/>
                    <a:pt x="90674" y="41248"/>
                  </a:cubicBezTo>
                  <a:cubicBezTo>
                    <a:pt x="88962" y="39727"/>
                    <a:pt x="87048" y="38452"/>
                    <a:pt x="84986" y="37458"/>
                  </a:cubicBezTo>
                  <a:cubicBezTo>
                    <a:pt x="82597" y="30474"/>
                    <a:pt x="77806" y="24566"/>
                    <a:pt x="71466" y="20786"/>
                  </a:cubicBezTo>
                  <a:cubicBezTo>
                    <a:pt x="68143" y="6365"/>
                    <a:pt x="53759" y="-2633"/>
                    <a:pt x="39337" y="690"/>
                  </a:cubicBezTo>
                  <a:cubicBezTo>
                    <a:pt x="30791" y="2659"/>
                    <a:pt x="23749" y="8686"/>
                    <a:pt x="20483" y="16826"/>
                  </a:cubicBezTo>
                  <a:cubicBezTo>
                    <a:pt x="7019" y="19185"/>
                    <a:pt x="-1984" y="32012"/>
                    <a:pt x="375" y="45476"/>
                  </a:cubicBezTo>
                  <a:cubicBezTo>
                    <a:pt x="2449" y="57315"/>
                    <a:pt x="12730" y="65954"/>
                    <a:pt x="24750" y="65955"/>
                  </a:cubicBezTo>
                  <a:close/>
                  <a:moveTo>
                    <a:pt x="24764" y="28830"/>
                  </a:moveTo>
                  <a:lnTo>
                    <a:pt x="24764" y="28830"/>
                  </a:lnTo>
                  <a:lnTo>
                    <a:pt x="25028" y="28839"/>
                  </a:lnTo>
                  <a:cubicBezTo>
                    <a:pt x="28023" y="28915"/>
                    <a:pt x="30639" y="26826"/>
                    <a:pt x="31226" y="23889"/>
                  </a:cubicBezTo>
                  <a:cubicBezTo>
                    <a:pt x="32830" y="16090"/>
                    <a:pt x="40451" y="11069"/>
                    <a:pt x="48250" y="12672"/>
                  </a:cubicBezTo>
                  <a:cubicBezTo>
                    <a:pt x="54446" y="13946"/>
                    <a:pt x="59088" y="19111"/>
                    <a:pt x="59695" y="25408"/>
                  </a:cubicBezTo>
                  <a:cubicBezTo>
                    <a:pt x="59905" y="27620"/>
                    <a:pt x="61283" y="29550"/>
                    <a:pt x="63308" y="30464"/>
                  </a:cubicBezTo>
                  <a:cubicBezTo>
                    <a:pt x="68647" y="32883"/>
                    <a:pt x="72538" y="37672"/>
                    <a:pt x="73812" y="43393"/>
                  </a:cubicBezTo>
                  <a:cubicBezTo>
                    <a:pt x="74286" y="45555"/>
                    <a:pt x="75878" y="47299"/>
                    <a:pt x="77988" y="47966"/>
                  </a:cubicBezTo>
                  <a:cubicBezTo>
                    <a:pt x="84504" y="50031"/>
                    <a:pt x="88112" y="56986"/>
                    <a:pt x="86048" y="63501"/>
                  </a:cubicBezTo>
                  <a:cubicBezTo>
                    <a:pt x="83983" y="70016"/>
                    <a:pt x="77028" y="73624"/>
                    <a:pt x="70513" y="71560"/>
                  </a:cubicBezTo>
                  <a:cubicBezTo>
                    <a:pt x="68286" y="70855"/>
                    <a:pt x="66304" y="69533"/>
                    <a:pt x="64797" y="67749"/>
                  </a:cubicBezTo>
                  <a:cubicBezTo>
                    <a:pt x="63621" y="66360"/>
                    <a:pt x="61894" y="65558"/>
                    <a:pt x="60074" y="65558"/>
                  </a:cubicBezTo>
                  <a:cubicBezTo>
                    <a:pt x="59708" y="65558"/>
                    <a:pt x="59343" y="65590"/>
                    <a:pt x="58983" y="65655"/>
                  </a:cubicBezTo>
                  <a:cubicBezTo>
                    <a:pt x="50651" y="67159"/>
                    <a:pt x="42358" y="62834"/>
                    <a:pt x="38821" y="55142"/>
                  </a:cubicBezTo>
                  <a:cubicBezTo>
                    <a:pt x="37391" y="52039"/>
                    <a:pt x="33716" y="50681"/>
                    <a:pt x="30612" y="52111"/>
                  </a:cubicBezTo>
                  <a:cubicBezTo>
                    <a:pt x="30533" y="52147"/>
                    <a:pt x="30456" y="52185"/>
                    <a:pt x="30379" y="52224"/>
                  </a:cubicBezTo>
                  <a:cubicBezTo>
                    <a:pt x="28638" y="53120"/>
                    <a:pt x="26708" y="53585"/>
                    <a:pt x="24750" y="53580"/>
                  </a:cubicBezTo>
                  <a:cubicBezTo>
                    <a:pt x="17915" y="53576"/>
                    <a:pt x="12378" y="48033"/>
                    <a:pt x="12382" y="41198"/>
                  </a:cubicBezTo>
                  <a:cubicBezTo>
                    <a:pt x="12386" y="34364"/>
                    <a:pt x="17929" y="28826"/>
                    <a:pt x="24764" y="28830"/>
                  </a:cubicBezTo>
                  <a:close/>
                </a:path>
              </a:pathLst>
            </a:custGeom>
            <a:solidFill>
              <a:srgbClr val="FDB837"/>
            </a:solidFill>
            <a:ln w="763" cap="flat">
              <a:noFill/>
              <a:prstDash val="solid"/>
              <a:miter/>
            </a:ln>
          </p:spPr>
          <p:txBody>
            <a:bodyPr rtlCol="0" anchor="ctr"/>
            <a:lstStyle/>
            <a:p>
              <a:endParaRPr lang="en-ID"/>
            </a:p>
          </p:txBody>
        </p:sp>
        <p:sp>
          <p:nvSpPr>
            <p:cNvPr id="242" name="Freeform: Shape 89">
              <a:extLst>
                <a:ext uri="{FF2B5EF4-FFF2-40B4-BE49-F238E27FC236}">
                  <a16:creationId xmlns:a16="http://schemas.microsoft.com/office/drawing/2014/main" id="{19E3BB46-9BB6-C3D8-E947-CC2601377497}"/>
                </a:ext>
              </a:extLst>
            </p:cNvPr>
            <p:cNvSpPr/>
            <p:nvPr/>
          </p:nvSpPr>
          <p:spPr>
            <a:xfrm>
              <a:off x="1031176" y="4307122"/>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37617A"/>
            </a:solidFill>
            <a:ln w="763" cap="flat">
              <a:noFill/>
              <a:prstDash val="solid"/>
              <a:miter/>
            </a:ln>
          </p:spPr>
          <p:txBody>
            <a:bodyPr rtlCol="0" anchor="ctr"/>
            <a:lstStyle/>
            <a:p>
              <a:endParaRPr lang="en-ID"/>
            </a:p>
          </p:txBody>
        </p:sp>
        <p:sp>
          <p:nvSpPr>
            <p:cNvPr id="243" name="Freeform: Shape 90">
              <a:extLst>
                <a:ext uri="{FF2B5EF4-FFF2-40B4-BE49-F238E27FC236}">
                  <a16:creationId xmlns:a16="http://schemas.microsoft.com/office/drawing/2014/main" id="{50AB3B75-B78F-8322-FEAB-D894AAEA4AE2}"/>
                </a:ext>
              </a:extLst>
            </p:cNvPr>
            <p:cNvSpPr/>
            <p:nvPr/>
          </p:nvSpPr>
          <p:spPr>
            <a:xfrm>
              <a:off x="826989" y="4393747"/>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FDB837"/>
            </a:solidFill>
            <a:ln w="763" cap="flat">
              <a:noFill/>
              <a:prstDash val="solid"/>
              <a:miter/>
            </a:ln>
          </p:spPr>
          <p:txBody>
            <a:bodyPr rtlCol="0" anchor="ctr"/>
            <a:lstStyle/>
            <a:p>
              <a:endParaRPr lang="en-ID"/>
            </a:p>
          </p:txBody>
        </p:sp>
        <p:sp>
          <p:nvSpPr>
            <p:cNvPr id="244" name="Freeform: Shape 91">
              <a:extLst>
                <a:ext uri="{FF2B5EF4-FFF2-40B4-BE49-F238E27FC236}">
                  <a16:creationId xmlns:a16="http://schemas.microsoft.com/office/drawing/2014/main" id="{BD409A7D-7BCD-FC12-5217-8EDE001C5E86}"/>
                </a:ext>
              </a:extLst>
            </p:cNvPr>
            <p:cNvSpPr/>
            <p:nvPr/>
          </p:nvSpPr>
          <p:spPr>
            <a:xfrm>
              <a:off x="987864" y="4381372"/>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37617A"/>
            </a:solidFill>
            <a:ln w="763" cap="flat">
              <a:noFill/>
              <a:prstDash val="solid"/>
              <a:miter/>
            </a:ln>
          </p:spPr>
          <p:txBody>
            <a:bodyPr rtlCol="0" anchor="ctr"/>
            <a:lstStyle/>
            <a:p>
              <a:endParaRPr lang="en-ID"/>
            </a:p>
          </p:txBody>
        </p:sp>
        <p:sp>
          <p:nvSpPr>
            <p:cNvPr id="245" name="Freeform: Shape 92">
              <a:extLst>
                <a:ext uri="{FF2B5EF4-FFF2-40B4-BE49-F238E27FC236}">
                  <a16:creationId xmlns:a16="http://schemas.microsoft.com/office/drawing/2014/main" id="{391C73F9-C96C-0DAA-FAFE-EB9FB10E6B8E}"/>
                </a:ext>
              </a:extLst>
            </p:cNvPr>
            <p:cNvSpPr/>
            <p:nvPr/>
          </p:nvSpPr>
          <p:spPr>
            <a:xfrm>
              <a:off x="1024989" y="4220497"/>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FDB837"/>
            </a:solidFill>
            <a:ln w="763" cap="flat">
              <a:noFill/>
              <a:prstDash val="solid"/>
              <a:miter/>
            </a:ln>
          </p:spPr>
          <p:txBody>
            <a:bodyPr rtlCol="0" anchor="ctr"/>
            <a:lstStyle/>
            <a:p>
              <a:endParaRPr lang="en-ID"/>
            </a:p>
          </p:txBody>
        </p:sp>
        <p:sp>
          <p:nvSpPr>
            <p:cNvPr id="246" name="Freeform: Shape 93">
              <a:extLst>
                <a:ext uri="{FF2B5EF4-FFF2-40B4-BE49-F238E27FC236}">
                  <a16:creationId xmlns:a16="http://schemas.microsoft.com/office/drawing/2014/main" id="{20CF98BB-90EB-CC02-F34B-5E7E2D372E6D}"/>
                </a:ext>
              </a:extLst>
            </p:cNvPr>
            <p:cNvSpPr/>
            <p:nvPr/>
          </p:nvSpPr>
          <p:spPr>
            <a:xfrm>
              <a:off x="1062114" y="4269997"/>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37617A"/>
            </a:solidFill>
            <a:ln w="763" cap="flat">
              <a:noFill/>
              <a:prstDash val="solid"/>
              <a:miter/>
            </a:ln>
          </p:spPr>
          <p:txBody>
            <a:bodyPr rtlCol="0" anchor="ctr"/>
            <a:lstStyle/>
            <a:p>
              <a:endParaRPr lang="en-ID"/>
            </a:p>
          </p:txBody>
        </p:sp>
        <p:sp>
          <p:nvSpPr>
            <p:cNvPr id="247" name="Freeform: Shape 94">
              <a:extLst>
                <a:ext uri="{FF2B5EF4-FFF2-40B4-BE49-F238E27FC236}">
                  <a16:creationId xmlns:a16="http://schemas.microsoft.com/office/drawing/2014/main" id="{077C7D70-0A02-632C-2C88-B8BEA73F06EC}"/>
                </a:ext>
              </a:extLst>
            </p:cNvPr>
            <p:cNvSpPr/>
            <p:nvPr/>
          </p:nvSpPr>
          <p:spPr>
            <a:xfrm>
              <a:off x="758926" y="4276185"/>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FDB837"/>
            </a:solidFill>
            <a:ln w="763" cap="flat">
              <a:noFill/>
              <a:prstDash val="solid"/>
              <a:miter/>
            </a:ln>
          </p:spPr>
          <p:txBody>
            <a:bodyPr rtlCol="0" anchor="ctr"/>
            <a:lstStyle/>
            <a:p>
              <a:endParaRPr lang="en-ID"/>
            </a:p>
          </p:txBody>
        </p:sp>
        <p:sp>
          <p:nvSpPr>
            <p:cNvPr id="248" name="Freeform: Shape 95">
              <a:extLst>
                <a:ext uri="{FF2B5EF4-FFF2-40B4-BE49-F238E27FC236}">
                  <a16:creationId xmlns:a16="http://schemas.microsoft.com/office/drawing/2014/main" id="{714092E9-CFDB-919F-4F57-5D957384A1EC}"/>
                </a:ext>
              </a:extLst>
            </p:cNvPr>
            <p:cNvSpPr/>
            <p:nvPr/>
          </p:nvSpPr>
          <p:spPr>
            <a:xfrm>
              <a:off x="789864" y="4325685"/>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FDB837"/>
            </a:solidFill>
            <a:ln w="763" cap="flat">
              <a:noFill/>
              <a:prstDash val="solid"/>
              <a:miter/>
            </a:ln>
          </p:spPr>
          <p:txBody>
            <a:bodyPr rtlCol="0" anchor="ctr"/>
            <a:lstStyle/>
            <a:p>
              <a:endParaRPr lang="en-ID"/>
            </a:p>
          </p:txBody>
        </p:sp>
        <p:sp>
          <p:nvSpPr>
            <p:cNvPr id="249" name="Freeform: Shape 96">
              <a:extLst>
                <a:ext uri="{FF2B5EF4-FFF2-40B4-BE49-F238E27FC236}">
                  <a16:creationId xmlns:a16="http://schemas.microsoft.com/office/drawing/2014/main" id="{331C3D98-6C02-84CF-A8F4-8C85594BA6F2}"/>
                </a:ext>
              </a:extLst>
            </p:cNvPr>
            <p:cNvSpPr/>
            <p:nvPr/>
          </p:nvSpPr>
          <p:spPr>
            <a:xfrm>
              <a:off x="734176" y="4325685"/>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FDB837"/>
            </a:solidFill>
            <a:ln w="763" cap="flat">
              <a:noFill/>
              <a:prstDash val="solid"/>
              <a:miter/>
            </a:ln>
          </p:spPr>
          <p:txBody>
            <a:bodyPr rtlCol="0" anchor="ctr"/>
            <a:lstStyle/>
            <a:p>
              <a:endParaRPr lang="en-ID" dirty="0"/>
            </a:p>
          </p:txBody>
        </p:sp>
        <p:sp>
          <p:nvSpPr>
            <p:cNvPr id="250" name="Freeform: Shape 97">
              <a:extLst>
                <a:ext uri="{FF2B5EF4-FFF2-40B4-BE49-F238E27FC236}">
                  <a16:creationId xmlns:a16="http://schemas.microsoft.com/office/drawing/2014/main" id="{10F51C5F-5E02-1830-C364-A1C2DC04894A}"/>
                </a:ext>
              </a:extLst>
            </p:cNvPr>
            <p:cNvSpPr/>
            <p:nvPr/>
          </p:nvSpPr>
          <p:spPr>
            <a:xfrm>
              <a:off x="771301" y="4164810"/>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FDB837"/>
            </a:solidFill>
            <a:ln w="763" cap="flat">
              <a:noFill/>
              <a:prstDash val="solid"/>
              <a:miter/>
            </a:ln>
          </p:spPr>
          <p:txBody>
            <a:bodyPr rtlCol="0" anchor="ctr"/>
            <a:lstStyle/>
            <a:p>
              <a:endParaRPr lang="en-ID"/>
            </a:p>
          </p:txBody>
        </p:sp>
        <p:sp>
          <p:nvSpPr>
            <p:cNvPr id="251" name="Freeform: Shape 98">
              <a:extLst>
                <a:ext uri="{FF2B5EF4-FFF2-40B4-BE49-F238E27FC236}">
                  <a16:creationId xmlns:a16="http://schemas.microsoft.com/office/drawing/2014/main" id="{82CC0B3F-113A-9F58-4F6B-BDF2595DB167}"/>
                </a:ext>
              </a:extLst>
            </p:cNvPr>
            <p:cNvSpPr/>
            <p:nvPr/>
          </p:nvSpPr>
          <p:spPr>
            <a:xfrm>
              <a:off x="789864" y="4239060"/>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FDB837"/>
            </a:solidFill>
            <a:ln w="763" cap="flat">
              <a:noFill/>
              <a:prstDash val="solid"/>
              <a:miter/>
            </a:ln>
          </p:spPr>
          <p:txBody>
            <a:bodyPr rtlCol="0" anchor="ctr"/>
            <a:lstStyle/>
            <a:p>
              <a:endParaRPr lang="en-ID"/>
            </a:p>
          </p:txBody>
        </p:sp>
        <p:sp>
          <p:nvSpPr>
            <p:cNvPr id="252" name="Freeform: Shape 99">
              <a:extLst>
                <a:ext uri="{FF2B5EF4-FFF2-40B4-BE49-F238E27FC236}">
                  <a16:creationId xmlns:a16="http://schemas.microsoft.com/office/drawing/2014/main" id="{211C36D1-3F37-64D3-4EB0-B154959C52EF}"/>
                </a:ext>
              </a:extLst>
            </p:cNvPr>
            <p:cNvSpPr/>
            <p:nvPr/>
          </p:nvSpPr>
          <p:spPr>
            <a:xfrm>
              <a:off x="1074489" y="4319497"/>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37617A"/>
            </a:solidFill>
            <a:ln w="763" cap="flat">
              <a:noFill/>
              <a:prstDash val="solid"/>
              <a:miter/>
            </a:ln>
          </p:spPr>
          <p:txBody>
            <a:bodyPr rtlCol="0" anchor="ctr"/>
            <a:lstStyle/>
            <a:p>
              <a:endParaRPr lang="en-ID"/>
            </a:p>
          </p:txBody>
        </p:sp>
        <p:sp>
          <p:nvSpPr>
            <p:cNvPr id="253" name="Freeform: Shape 100">
              <a:extLst>
                <a:ext uri="{FF2B5EF4-FFF2-40B4-BE49-F238E27FC236}">
                  <a16:creationId xmlns:a16="http://schemas.microsoft.com/office/drawing/2014/main" id="{A54E7F76-CB6C-7156-8C28-F850E4A2558A}"/>
                </a:ext>
              </a:extLst>
            </p:cNvPr>
            <p:cNvSpPr/>
            <p:nvPr/>
          </p:nvSpPr>
          <p:spPr>
            <a:xfrm>
              <a:off x="913614" y="4146247"/>
              <a:ext cx="12375" cy="12375"/>
            </a:xfrm>
            <a:custGeom>
              <a:avLst/>
              <a:gdLst>
                <a:gd name="connsiteX0" fmla="*/ 12375 w 12375"/>
                <a:gd name="connsiteY0" fmla="*/ 6188 h 12375"/>
                <a:gd name="connsiteX1" fmla="*/ 6188 w 12375"/>
                <a:gd name="connsiteY1" fmla="*/ 12375 h 12375"/>
                <a:gd name="connsiteX2" fmla="*/ 0 w 12375"/>
                <a:gd name="connsiteY2" fmla="*/ 6188 h 12375"/>
                <a:gd name="connsiteX3" fmla="*/ 6188 w 12375"/>
                <a:gd name="connsiteY3" fmla="*/ 0 h 12375"/>
                <a:gd name="connsiteX4" fmla="*/ 12375 w 12375"/>
                <a:gd name="connsiteY4" fmla="*/ 6188 h 12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5" h="12375">
                  <a:moveTo>
                    <a:pt x="12375" y="6188"/>
                  </a:moveTo>
                  <a:cubicBezTo>
                    <a:pt x="12375" y="9605"/>
                    <a:pt x="9605" y="12375"/>
                    <a:pt x="6188" y="12375"/>
                  </a:cubicBezTo>
                  <a:cubicBezTo>
                    <a:pt x="2770" y="12375"/>
                    <a:pt x="0" y="9605"/>
                    <a:pt x="0" y="6188"/>
                  </a:cubicBezTo>
                  <a:cubicBezTo>
                    <a:pt x="0" y="2770"/>
                    <a:pt x="2770" y="0"/>
                    <a:pt x="6188" y="0"/>
                  </a:cubicBezTo>
                  <a:cubicBezTo>
                    <a:pt x="9605" y="0"/>
                    <a:pt x="12375" y="2770"/>
                    <a:pt x="12375" y="6188"/>
                  </a:cubicBezTo>
                  <a:close/>
                </a:path>
              </a:pathLst>
            </a:custGeom>
            <a:solidFill>
              <a:srgbClr val="FDB837"/>
            </a:solidFill>
            <a:ln w="763" cap="flat">
              <a:noFill/>
              <a:prstDash val="solid"/>
              <a:miter/>
            </a:ln>
          </p:spPr>
          <p:txBody>
            <a:bodyPr rtlCol="0" anchor="ctr"/>
            <a:lstStyle/>
            <a:p>
              <a:endParaRPr lang="en-ID"/>
            </a:p>
          </p:txBody>
        </p:sp>
      </p:grpSp>
      <p:sp>
        <p:nvSpPr>
          <p:cNvPr id="254" name="Oval 253">
            <a:extLst>
              <a:ext uri="{FF2B5EF4-FFF2-40B4-BE49-F238E27FC236}">
                <a16:creationId xmlns:a16="http://schemas.microsoft.com/office/drawing/2014/main" id="{9C1BCB04-F7AA-FF75-8B9F-36C680D735A9}"/>
              </a:ext>
            </a:extLst>
          </p:cNvPr>
          <p:cNvSpPr/>
          <p:nvPr/>
        </p:nvSpPr>
        <p:spPr>
          <a:xfrm>
            <a:off x="1196151" y="1768749"/>
            <a:ext cx="200952" cy="20095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4</a:t>
            </a:r>
          </a:p>
        </p:txBody>
      </p:sp>
      <p:cxnSp>
        <p:nvCxnSpPr>
          <p:cNvPr id="258" name="Connector: Elbow 96">
            <a:extLst>
              <a:ext uri="{FF2B5EF4-FFF2-40B4-BE49-F238E27FC236}">
                <a16:creationId xmlns:a16="http://schemas.microsoft.com/office/drawing/2014/main" id="{8FB231E3-9DBF-9E83-F137-28215CE8616A}"/>
              </a:ext>
            </a:extLst>
          </p:cNvPr>
          <p:cNvCxnSpPr>
            <a:cxnSpLocks/>
            <a:stCxn id="120" idx="0"/>
            <a:endCxn id="157" idx="2"/>
          </p:cNvCxnSpPr>
          <p:nvPr/>
        </p:nvCxnSpPr>
        <p:spPr>
          <a:xfrm rot="16200000" flipV="1">
            <a:off x="2590938" y="2295151"/>
            <a:ext cx="310203" cy="1037711"/>
          </a:xfrm>
          <a:prstGeom prst="bentConnector3">
            <a:avLst>
              <a:gd name="adj1" fmla="val 50000"/>
            </a:avLst>
          </a:prstGeom>
          <a:ln>
            <a:solidFill>
              <a:srgbClr val="37617A"/>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68" name="Rectangle: Rounded Corners 103">
            <a:extLst>
              <a:ext uri="{FF2B5EF4-FFF2-40B4-BE49-F238E27FC236}">
                <a16:creationId xmlns:a16="http://schemas.microsoft.com/office/drawing/2014/main" id="{80747CC0-DD2F-3C15-0A7E-0739CC81C03C}"/>
              </a:ext>
            </a:extLst>
          </p:cNvPr>
          <p:cNvSpPr/>
          <p:nvPr/>
        </p:nvSpPr>
        <p:spPr>
          <a:xfrm>
            <a:off x="9812529" y="1873974"/>
            <a:ext cx="1943436" cy="782049"/>
          </a:xfrm>
          <a:prstGeom prst="roundRect">
            <a:avLst>
              <a:gd name="adj" fmla="val 3168"/>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Proxima Nova Rg"/>
                <a:ea typeface="+mn-ea"/>
                <a:cs typeface="+mn-cs"/>
              </a:rPr>
              <a:t>v</a:t>
            </a:r>
          </a:p>
        </p:txBody>
      </p:sp>
      <p:sp>
        <p:nvSpPr>
          <p:cNvPr id="269" name="Oval 268">
            <a:extLst>
              <a:ext uri="{FF2B5EF4-FFF2-40B4-BE49-F238E27FC236}">
                <a16:creationId xmlns:a16="http://schemas.microsoft.com/office/drawing/2014/main" id="{6FA468FF-6ADC-2876-5DC9-09DA15F23A3F}"/>
              </a:ext>
            </a:extLst>
          </p:cNvPr>
          <p:cNvSpPr/>
          <p:nvPr/>
        </p:nvSpPr>
        <p:spPr>
          <a:xfrm>
            <a:off x="9892708" y="1962799"/>
            <a:ext cx="642308" cy="619880"/>
          </a:xfrm>
          <a:prstGeom prst="ellipse">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270" name="TextBox 269">
            <a:extLst>
              <a:ext uri="{FF2B5EF4-FFF2-40B4-BE49-F238E27FC236}">
                <a16:creationId xmlns:a16="http://schemas.microsoft.com/office/drawing/2014/main" id="{D7B7B1A4-4640-F3B7-AB96-6A26B30E73B7}"/>
              </a:ext>
            </a:extLst>
          </p:cNvPr>
          <p:cNvSpPr txBox="1"/>
          <p:nvPr/>
        </p:nvSpPr>
        <p:spPr>
          <a:xfrm>
            <a:off x="10652465" y="2103710"/>
            <a:ext cx="1251799" cy="338554"/>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018E89"/>
                </a:solidFill>
                <a:latin typeface="Proxima Nova Rg"/>
              </a:rPr>
              <a:t>ESCO/Energy Management</a:t>
            </a:r>
            <a:endParaRPr kumimoji="0" lang="en-US" sz="1100" b="1" i="0" u="none" strike="noStrike" kern="1200" cap="none" spc="0" normalizeH="0" baseline="0" noProof="0" dirty="0">
              <a:ln>
                <a:noFill/>
              </a:ln>
              <a:solidFill>
                <a:srgbClr val="018E89"/>
              </a:solidFill>
              <a:effectLst/>
              <a:uLnTx/>
              <a:uFillTx/>
              <a:latin typeface="Proxima Nova Rg"/>
              <a:ea typeface="+mn-ea"/>
              <a:cs typeface="+mn-cs"/>
            </a:endParaRPr>
          </a:p>
        </p:txBody>
      </p:sp>
      <p:grpSp>
        <p:nvGrpSpPr>
          <p:cNvPr id="310" name="Group 309">
            <a:extLst>
              <a:ext uri="{FF2B5EF4-FFF2-40B4-BE49-F238E27FC236}">
                <a16:creationId xmlns:a16="http://schemas.microsoft.com/office/drawing/2014/main" id="{EBAA0FA0-392A-0899-086D-3B990D5E8450}"/>
              </a:ext>
            </a:extLst>
          </p:cNvPr>
          <p:cNvGrpSpPr/>
          <p:nvPr/>
        </p:nvGrpSpPr>
        <p:grpSpPr>
          <a:xfrm>
            <a:off x="10059507" y="2092633"/>
            <a:ext cx="297820" cy="297821"/>
            <a:chOff x="9308187" y="4740885"/>
            <a:chExt cx="297820" cy="297821"/>
          </a:xfrm>
        </p:grpSpPr>
        <p:sp>
          <p:nvSpPr>
            <p:cNvPr id="311" name="Freeform 88">
              <a:extLst>
                <a:ext uri="{FF2B5EF4-FFF2-40B4-BE49-F238E27FC236}">
                  <a16:creationId xmlns:a16="http://schemas.microsoft.com/office/drawing/2014/main" id="{E1FE43CF-C5CB-AC7D-358F-2FDB6A3309FF}"/>
                </a:ext>
              </a:extLst>
            </p:cNvPr>
            <p:cNvSpPr>
              <a:spLocks noEditPoints="1"/>
            </p:cNvSpPr>
            <p:nvPr/>
          </p:nvSpPr>
          <p:spPr bwMode="auto">
            <a:xfrm>
              <a:off x="9308187" y="4827476"/>
              <a:ext cx="123327" cy="211230"/>
            </a:xfrm>
            <a:custGeom>
              <a:avLst/>
              <a:gdLst>
                <a:gd name="T0" fmla="*/ 628 w 661"/>
                <a:gd name="T1" fmla="*/ 1125 h 1125"/>
                <a:gd name="T2" fmla="*/ 33 w 661"/>
                <a:gd name="T3" fmla="*/ 1125 h 1125"/>
                <a:gd name="T4" fmla="*/ 33 w 661"/>
                <a:gd name="T5" fmla="*/ 1125 h 1125"/>
                <a:gd name="T6" fmla="*/ 26 w 661"/>
                <a:gd name="T7" fmla="*/ 1125 h 1125"/>
                <a:gd name="T8" fmla="*/ 20 w 661"/>
                <a:gd name="T9" fmla="*/ 1122 h 1125"/>
                <a:gd name="T10" fmla="*/ 14 w 661"/>
                <a:gd name="T11" fmla="*/ 1119 h 1125"/>
                <a:gd name="T12" fmla="*/ 9 w 661"/>
                <a:gd name="T13" fmla="*/ 1115 h 1125"/>
                <a:gd name="T14" fmla="*/ 5 w 661"/>
                <a:gd name="T15" fmla="*/ 1110 h 1125"/>
                <a:gd name="T16" fmla="*/ 2 w 661"/>
                <a:gd name="T17" fmla="*/ 1105 h 1125"/>
                <a:gd name="T18" fmla="*/ 0 w 661"/>
                <a:gd name="T19" fmla="*/ 1099 h 1125"/>
                <a:gd name="T20" fmla="*/ 0 w 661"/>
                <a:gd name="T21" fmla="*/ 1091 h 1125"/>
                <a:gd name="T22" fmla="*/ 0 w 661"/>
                <a:gd name="T23" fmla="*/ 34 h 1125"/>
                <a:gd name="T24" fmla="*/ 0 w 661"/>
                <a:gd name="T25" fmla="*/ 34 h 1125"/>
                <a:gd name="T26" fmla="*/ 0 w 661"/>
                <a:gd name="T27" fmla="*/ 26 h 1125"/>
                <a:gd name="T28" fmla="*/ 2 w 661"/>
                <a:gd name="T29" fmla="*/ 20 h 1125"/>
                <a:gd name="T30" fmla="*/ 5 w 661"/>
                <a:gd name="T31" fmla="*/ 15 h 1125"/>
                <a:gd name="T32" fmla="*/ 9 w 661"/>
                <a:gd name="T33" fmla="*/ 10 h 1125"/>
                <a:gd name="T34" fmla="*/ 14 w 661"/>
                <a:gd name="T35" fmla="*/ 6 h 1125"/>
                <a:gd name="T36" fmla="*/ 20 w 661"/>
                <a:gd name="T37" fmla="*/ 2 h 1125"/>
                <a:gd name="T38" fmla="*/ 26 w 661"/>
                <a:gd name="T39" fmla="*/ 1 h 1125"/>
                <a:gd name="T40" fmla="*/ 33 w 661"/>
                <a:gd name="T41" fmla="*/ 0 h 1125"/>
                <a:gd name="T42" fmla="*/ 628 w 661"/>
                <a:gd name="T43" fmla="*/ 0 h 1125"/>
                <a:gd name="T44" fmla="*/ 628 w 661"/>
                <a:gd name="T45" fmla="*/ 0 h 1125"/>
                <a:gd name="T46" fmla="*/ 634 w 661"/>
                <a:gd name="T47" fmla="*/ 1 h 1125"/>
                <a:gd name="T48" fmla="*/ 640 w 661"/>
                <a:gd name="T49" fmla="*/ 2 h 1125"/>
                <a:gd name="T50" fmla="*/ 647 w 661"/>
                <a:gd name="T51" fmla="*/ 6 h 1125"/>
                <a:gd name="T52" fmla="*/ 651 w 661"/>
                <a:gd name="T53" fmla="*/ 10 h 1125"/>
                <a:gd name="T54" fmla="*/ 655 w 661"/>
                <a:gd name="T55" fmla="*/ 15 h 1125"/>
                <a:gd name="T56" fmla="*/ 658 w 661"/>
                <a:gd name="T57" fmla="*/ 20 h 1125"/>
                <a:gd name="T58" fmla="*/ 660 w 661"/>
                <a:gd name="T59" fmla="*/ 26 h 1125"/>
                <a:gd name="T60" fmla="*/ 661 w 661"/>
                <a:gd name="T61" fmla="*/ 34 h 1125"/>
                <a:gd name="T62" fmla="*/ 661 w 661"/>
                <a:gd name="T63" fmla="*/ 1091 h 1125"/>
                <a:gd name="T64" fmla="*/ 661 w 661"/>
                <a:gd name="T65" fmla="*/ 1091 h 1125"/>
                <a:gd name="T66" fmla="*/ 660 w 661"/>
                <a:gd name="T67" fmla="*/ 1099 h 1125"/>
                <a:gd name="T68" fmla="*/ 658 w 661"/>
                <a:gd name="T69" fmla="*/ 1105 h 1125"/>
                <a:gd name="T70" fmla="*/ 655 w 661"/>
                <a:gd name="T71" fmla="*/ 1110 h 1125"/>
                <a:gd name="T72" fmla="*/ 651 w 661"/>
                <a:gd name="T73" fmla="*/ 1115 h 1125"/>
                <a:gd name="T74" fmla="*/ 647 w 661"/>
                <a:gd name="T75" fmla="*/ 1119 h 1125"/>
                <a:gd name="T76" fmla="*/ 640 w 661"/>
                <a:gd name="T77" fmla="*/ 1122 h 1125"/>
                <a:gd name="T78" fmla="*/ 634 w 661"/>
                <a:gd name="T79" fmla="*/ 1125 h 1125"/>
                <a:gd name="T80" fmla="*/ 628 w 661"/>
                <a:gd name="T81" fmla="*/ 1125 h 1125"/>
                <a:gd name="T82" fmla="*/ 628 w 661"/>
                <a:gd name="T83" fmla="*/ 1125 h 1125"/>
                <a:gd name="T84" fmla="*/ 66 w 661"/>
                <a:gd name="T85" fmla="*/ 1058 h 1125"/>
                <a:gd name="T86" fmla="*/ 595 w 661"/>
                <a:gd name="T87" fmla="*/ 1058 h 1125"/>
                <a:gd name="T88" fmla="*/ 595 w 661"/>
                <a:gd name="T89" fmla="*/ 67 h 1125"/>
                <a:gd name="T90" fmla="*/ 66 w 661"/>
                <a:gd name="T91" fmla="*/ 67 h 1125"/>
                <a:gd name="T92" fmla="*/ 66 w 661"/>
                <a:gd name="T93" fmla="*/ 1058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1" h="1125">
                  <a:moveTo>
                    <a:pt x="628" y="1125"/>
                  </a:moveTo>
                  <a:lnTo>
                    <a:pt x="33" y="1125"/>
                  </a:lnTo>
                  <a:lnTo>
                    <a:pt x="33" y="1125"/>
                  </a:lnTo>
                  <a:lnTo>
                    <a:pt x="26" y="1125"/>
                  </a:lnTo>
                  <a:lnTo>
                    <a:pt x="20" y="1122"/>
                  </a:lnTo>
                  <a:lnTo>
                    <a:pt x="14" y="1119"/>
                  </a:lnTo>
                  <a:lnTo>
                    <a:pt x="9" y="1115"/>
                  </a:lnTo>
                  <a:lnTo>
                    <a:pt x="5" y="1110"/>
                  </a:lnTo>
                  <a:lnTo>
                    <a:pt x="2" y="1105"/>
                  </a:lnTo>
                  <a:lnTo>
                    <a:pt x="0" y="1099"/>
                  </a:lnTo>
                  <a:lnTo>
                    <a:pt x="0" y="1091"/>
                  </a:lnTo>
                  <a:lnTo>
                    <a:pt x="0" y="34"/>
                  </a:lnTo>
                  <a:lnTo>
                    <a:pt x="0" y="34"/>
                  </a:lnTo>
                  <a:lnTo>
                    <a:pt x="0" y="26"/>
                  </a:lnTo>
                  <a:lnTo>
                    <a:pt x="2" y="20"/>
                  </a:lnTo>
                  <a:lnTo>
                    <a:pt x="5" y="15"/>
                  </a:lnTo>
                  <a:lnTo>
                    <a:pt x="9" y="10"/>
                  </a:lnTo>
                  <a:lnTo>
                    <a:pt x="14" y="6"/>
                  </a:lnTo>
                  <a:lnTo>
                    <a:pt x="20" y="2"/>
                  </a:lnTo>
                  <a:lnTo>
                    <a:pt x="26" y="1"/>
                  </a:lnTo>
                  <a:lnTo>
                    <a:pt x="33" y="0"/>
                  </a:lnTo>
                  <a:lnTo>
                    <a:pt x="628" y="0"/>
                  </a:lnTo>
                  <a:lnTo>
                    <a:pt x="628" y="0"/>
                  </a:lnTo>
                  <a:lnTo>
                    <a:pt x="634" y="1"/>
                  </a:lnTo>
                  <a:lnTo>
                    <a:pt x="640" y="2"/>
                  </a:lnTo>
                  <a:lnTo>
                    <a:pt x="647" y="6"/>
                  </a:lnTo>
                  <a:lnTo>
                    <a:pt x="651" y="10"/>
                  </a:lnTo>
                  <a:lnTo>
                    <a:pt x="655" y="15"/>
                  </a:lnTo>
                  <a:lnTo>
                    <a:pt x="658" y="20"/>
                  </a:lnTo>
                  <a:lnTo>
                    <a:pt x="660" y="26"/>
                  </a:lnTo>
                  <a:lnTo>
                    <a:pt x="661" y="34"/>
                  </a:lnTo>
                  <a:lnTo>
                    <a:pt x="661" y="1091"/>
                  </a:lnTo>
                  <a:lnTo>
                    <a:pt x="661" y="1091"/>
                  </a:lnTo>
                  <a:lnTo>
                    <a:pt x="660" y="1099"/>
                  </a:lnTo>
                  <a:lnTo>
                    <a:pt x="658" y="1105"/>
                  </a:lnTo>
                  <a:lnTo>
                    <a:pt x="655" y="1110"/>
                  </a:lnTo>
                  <a:lnTo>
                    <a:pt x="651" y="1115"/>
                  </a:lnTo>
                  <a:lnTo>
                    <a:pt x="647" y="1119"/>
                  </a:lnTo>
                  <a:lnTo>
                    <a:pt x="640" y="1122"/>
                  </a:lnTo>
                  <a:lnTo>
                    <a:pt x="634" y="1125"/>
                  </a:lnTo>
                  <a:lnTo>
                    <a:pt x="628" y="1125"/>
                  </a:lnTo>
                  <a:lnTo>
                    <a:pt x="628" y="1125"/>
                  </a:lnTo>
                  <a:close/>
                  <a:moveTo>
                    <a:pt x="66" y="1058"/>
                  </a:moveTo>
                  <a:lnTo>
                    <a:pt x="595" y="1058"/>
                  </a:lnTo>
                  <a:lnTo>
                    <a:pt x="595" y="67"/>
                  </a:lnTo>
                  <a:lnTo>
                    <a:pt x="66" y="67"/>
                  </a:lnTo>
                  <a:lnTo>
                    <a:pt x="66" y="1058"/>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12" name="Freeform 89">
              <a:extLst>
                <a:ext uri="{FF2B5EF4-FFF2-40B4-BE49-F238E27FC236}">
                  <a16:creationId xmlns:a16="http://schemas.microsoft.com/office/drawing/2014/main" id="{71A6FC75-7236-529B-47F3-91DBAC82A414}"/>
                </a:ext>
              </a:extLst>
            </p:cNvPr>
            <p:cNvSpPr>
              <a:spLocks noEditPoints="1"/>
            </p:cNvSpPr>
            <p:nvPr/>
          </p:nvSpPr>
          <p:spPr bwMode="auto">
            <a:xfrm>
              <a:off x="9319994" y="4777621"/>
              <a:ext cx="99711" cy="62975"/>
            </a:xfrm>
            <a:custGeom>
              <a:avLst/>
              <a:gdLst>
                <a:gd name="T0" fmla="*/ 496 w 529"/>
                <a:gd name="T1" fmla="*/ 332 h 332"/>
                <a:gd name="T2" fmla="*/ 32 w 529"/>
                <a:gd name="T3" fmla="*/ 332 h 332"/>
                <a:gd name="T4" fmla="*/ 32 w 529"/>
                <a:gd name="T5" fmla="*/ 332 h 332"/>
                <a:gd name="T6" fmla="*/ 26 w 529"/>
                <a:gd name="T7" fmla="*/ 331 h 332"/>
                <a:gd name="T8" fmla="*/ 20 w 529"/>
                <a:gd name="T9" fmla="*/ 329 h 332"/>
                <a:gd name="T10" fmla="*/ 15 w 529"/>
                <a:gd name="T11" fmla="*/ 325 h 332"/>
                <a:gd name="T12" fmla="*/ 9 w 529"/>
                <a:gd name="T13" fmla="*/ 321 h 332"/>
                <a:gd name="T14" fmla="*/ 5 w 529"/>
                <a:gd name="T15" fmla="*/ 317 h 332"/>
                <a:gd name="T16" fmla="*/ 2 w 529"/>
                <a:gd name="T17" fmla="*/ 311 h 332"/>
                <a:gd name="T18" fmla="*/ 0 w 529"/>
                <a:gd name="T19" fmla="*/ 305 h 332"/>
                <a:gd name="T20" fmla="*/ 0 w 529"/>
                <a:gd name="T21" fmla="*/ 299 h 332"/>
                <a:gd name="T22" fmla="*/ 0 w 529"/>
                <a:gd name="T23" fmla="*/ 34 h 332"/>
                <a:gd name="T24" fmla="*/ 0 w 529"/>
                <a:gd name="T25" fmla="*/ 34 h 332"/>
                <a:gd name="T26" fmla="*/ 0 w 529"/>
                <a:gd name="T27" fmla="*/ 27 h 332"/>
                <a:gd name="T28" fmla="*/ 2 w 529"/>
                <a:gd name="T29" fmla="*/ 21 h 332"/>
                <a:gd name="T30" fmla="*/ 5 w 529"/>
                <a:gd name="T31" fmla="*/ 15 h 332"/>
                <a:gd name="T32" fmla="*/ 9 w 529"/>
                <a:gd name="T33" fmla="*/ 11 h 332"/>
                <a:gd name="T34" fmla="*/ 15 w 529"/>
                <a:gd name="T35" fmla="*/ 7 h 332"/>
                <a:gd name="T36" fmla="*/ 20 w 529"/>
                <a:gd name="T37" fmla="*/ 3 h 332"/>
                <a:gd name="T38" fmla="*/ 26 w 529"/>
                <a:gd name="T39" fmla="*/ 1 h 332"/>
                <a:gd name="T40" fmla="*/ 32 w 529"/>
                <a:gd name="T41" fmla="*/ 0 h 332"/>
                <a:gd name="T42" fmla="*/ 496 w 529"/>
                <a:gd name="T43" fmla="*/ 0 h 332"/>
                <a:gd name="T44" fmla="*/ 496 w 529"/>
                <a:gd name="T45" fmla="*/ 0 h 332"/>
                <a:gd name="T46" fmla="*/ 502 w 529"/>
                <a:gd name="T47" fmla="*/ 1 h 332"/>
                <a:gd name="T48" fmla="*/ 508 w 529"/>
                <a:gd name="T49" fmla="*/ 3 h 332"/>
                <a:gd name="T50" fmla="*/ 514 w 529"/>
                <a:gd name="T51" fmla="*/ 7 h 332"/>
                <a:gd name="T52" fmla="*/ 519 w 529"/>
                <a:gd name="T53" fmla="*/ 11 h 332"/>
                <a:gd name="T54" fmla="*/ 523 w 529"/>
                <a:gd name="T55" fmla="*/ 15 h 332"/>
                <a:gd name="T56" fmla="*/ 526 w 529"/>
                <a:gd name="T57" fmla="*/ 21 h 332"/>
                <a:gd name="T58" fmla="*/ 528 w 529"/>
                <a:gd name="T59" fmla="*/ 27 h 332"/>
                <a:gd name="T60" fmla="*/ 529 w 529"/>
                <a:gd name="T61" fmla="*/ 34 h 332"/>
                <a:gd name="T62" fmla="*/ 529 w 529"/>
                <a:gd name="T63" fmla="*/ 299 h 332"/>
                <a:gd name="T64" fmla="*/ 529 w 529"/>
                <a:gd name="T65" fmla="*/ 299 h 332"/>
                <a:gd name="T66" fmla="*/ 528 w 529"/>
                <a:gd name="T67" fmla="*/ 305 h 332"/>
                <a:gd name="T68" fmla="*/ 526 w 529"/>
                <a:gd name="T69" fmla="*/ 311 h 332"/>
                <a:gd name="T70" fmla="*/ 523 w 529"/>
                <a:gd name="T71" fmla="*/ 317 h 332"/>
                <a:gd name="T72" fmla="*/ 519 w 529"/>
                <a:gd name="T73" fmla="*/ 321 h 332"/>
                <a:gd name="T74" fmla="*/ 514 w 529"/>
                <a:gd name="T75" fmla="*/ 325 h 332"/>
                <a:gd name="T76" fmla="*/ 508 w 529"/>
                <a:gd name="T77" fmla="*/ 329 h 332"/>
                <a:gd name="T78" fmla="*/ 502 w 529"/>
                <a:gd name="T79" fmla="*/ 331 h 332"/>
                <a:gd name="T80" fmla="*/ 496 w 529"/>
                <a:gd name="T81" fmla="*/ 332 h 332"/>
                <a:gd name="T82" fmla="*/ 496 w 529"/>
                <a:gd name="T83" fmla="*/ 332 h 332"/>
                <a:gd name="T84" fmla="*/ 65 w 529"/>
                <a:gd name="T85" fmla="*/ 265 h 332"/>
                <a:gd name="T86" fmla="*/ 463 w 529"/>
                <a:gd name="T87" fmla="*/ 265 h 332"/>
                <a:gd name="T88" fmla="*/ 463 w 529"/>
                <a:gd name="T89" fmla="*/ 67 h 332"/>
                <a:gd name="T90" fmla="*/ 65 w 529"/>
                <a:gd name="T91" fmla="*/ 67 h 332"/>
                <a:gd name="T92" fmla="*/ 65 w 529"/>
                <a:gd name="T93" fmla="*/ 265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332">
                  <a:moveTo>
                    <a:pt x="496" y="332"/>
                  </a:moveTo>
                  <a:lnTo>
                    <a:pt x="32" y="332"/>
                  </a:lnTo>
                  <a:lnTo>
                    <a:pt x="32" y="332"/>
                  </a:lnTo>
                  <a:lnTo>
                    <a:pt x="26" y="331"/>
                  </a:lnTo>
                  <a:lnTo>
                    <a:pt x="20" y="329"/>
                  </a:lnTo>
                  <a:lnTo>
                    <a:pt x="15" y="325"/>
                  </a:lnTo>
                  <a:lnTo>
                    <a:pt x="9" y="321"/>
                  </a:lnTo>
                  <a:lnTo>
                    <a:pt x="5" y="317"/>
                  </a:lnTo>
                  <a:lnTo>
                    <a:pt x="2" y="311"/>
                  </a:lnTo>
                  <a:lnTo>
                    <a:pt x="0" y="305"/>
                  </a:lnTo>
                  <a:lnTo>
                    <a:pt x="0" y="299"/>
                  </a:lnTo>
                  <a:lnTo>
                    <a:pt x="0" y="34"/>
                  </a:lnTo>
                  <a:lnTo>
                    <a:pt x="0" y="34"/>
                  </a:lnTo>
                  <a:lnTo>
                    <a:pt x="0" y="27"/>
                  </a:lnTo>
                  <a:lnTo>
                    <a:pt x="2" y="21"/>
                  </a:lnTo>
                  <a:lnTo>
                    <a:pt x="5" y="15"/>
                  </a:lnTo>
                  <a:lnTo>
                    <a:pt x="9" y="11"/>
                  </a:lnTo>
                  <a:lnTo>
                    <a:pt x="15" y="7"/>
                  </a:lnTo>
                  <a:lnTo>
                    <a:pt x="20" y="3"/>
                  </a:lnTo>
                  <a:lnTo>
                    <a:pt x="26" y="1"/>
                  </a:lnTo>
                  <a:lnTo>
                    <a:pt x="32" y="0"/>
                  </a:lnTo>
                  <a:lnTo>
                    <a:pt x="496" y="0"/>
                  </a:lnTo>
                  <a:lnTo>
                    <a:pt x="496" y="0"/>
                  </a:lnTo>
                  <a:lnTo>
                    <a:pt x="502" y="1"/>
                  </a:lnTo>
                  <a:lnTo>
                    <a:pt x="508" y="3"/>
                  </a:lnTo>
                  <a:lnTo>
                    <a:pt x="514" y="7"/>
                  </a:lnTo>
                  <a:lnTo>
                    <a:pt x="519" y="11"/>
                  </a:lnTo>
                  <a:lnTo>
                    <a:pt x="523" y="15"/>
                  </a:lnTo>
                  <a:lnTo>
                    <a:pt x="526" y="21"/>
                  </a:lnTo>
                  <a:lnTo>
                    <a:pt x="528" y="27"/>
                  </a:lnTo>
                  <a:lnTo>
                    <a:pt x="529" y="34"/>
                  </a:lnTo>
                  <a:lnTo>
                    <a:pt x="529" y="299"/>
                  </a:lnTo>
                  <a:lnTo>
                    <a:pt x="529" y="299"/>
                  </a:lnTo>
                  <a:lnTo>
                    <a:pt x="528" y="305"/>
                  </a:lnTo>
                  <a:lnTo>
                    <a:pt x="526" y="311"/>
                  </a:lnTo>
                  <a:lnTo>
                    <a:pt x="523" y="317"/>
                  </a:lnTo>
                  <a:lnTo>
                    <a:pt x="519" y="321"/>
                  </a:lnTo>
                  <a:lnTo>
                    <a:pt x="514" y="325"/>
                  </a:lnTo>
                  <a:lnTo>
                    <a:pt x="508" y="329"/>
                  </a:lnTo>
                  <a:lnTo>
                    <a:pt x="502" y="331"/>
                  </a:lnTo>
                  <a:lnTo>
                    <a:pt x="496" y="332"/>
                  </a:lnTo>
                  <a:lnTo>
                    <a:pt x="496" y="332"/>
                  </a:lnTo>
                  <a:close/>
                  <a:moveTo>
                    <a:pt x="65" y="265"/>
                  </a:moveTo>
                  <a:lnTo>
                    <a:pt x="463" y="265"/>
                  </a:lnTo>
                  <a:lnTo>
                    <a:pt x="463" y="67"/>
                  </a:lnTo>
                  <a:lnTo>
                    <a:pt x="65" y="67"/>
                  </a:lnTo>
                  <a:lnTo>
                    <a:pt x="65" y="265"/>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13" name="Freeform 90">
              <a:extLst>
                <a:ext uri="{FF2B5EF4-FFF2-40B4-BE49-F238E27FC236}">
                  <a16:creationId xmlns:a16="http://schemas.microsoft.com/office/drawing/2014/main" id="{B17FCFFA-4C6C-382D-D8EA-B3CB1C992CC1}"/>
                </a:ext>
              </a:extLst>
            </p:cNvPr>
            <p:cNvSpPr>
              <a:spLocks/>
            </p:cNvSpPr>
            <p:nvPr/>
          </p:nvSpPr>
          <p:spPr bwMode="auto">
            <a:xfrm>
              <a:off x="9358042" y="4740885"/>
              <a:ext cx="11808" cy="49855"/>
            </a:xfrm>
            <a:custGeom>
              <a:avLst/>
              <a:gdLst>
                <a:gd name="T0" fmla="*/ 33 w 66"/>
                <a:gd name="T1" fmla="*/ 264 h 264"/>
                <a:gd name="T2" fmla="*/ 33 w 66"/>
                <a:gd name="T3" fmla="*/ 264 h 264"/>
                <a:gd name="T4" fmla="*/ 27 w 66"/>
                <a:gd name="T5" fmla="*/ 264 h 264"/>
                <a:gd name="T6" fmla="*/ 20 w 66"/>
                <a:gd name="T7" fmla="*/ 262 h 264"/>
                <a:gd name="T8" fmla="*/ 14 w 66"/>
                <a:gd name="T9" fmla="*/ 258 h 264"/>
                <a:gd name="T10" fmla="*/ 10 w 66"/>
                <a:gd name="T11" fmla="*/ 254 h 264"/>
                <a:gd name="T12" fmla="*/ 6 w 66"/>
                <a:gd name="T13" fmla="*/ 249 h 264"/>
                <a:gd name="T14" fmla="*/ 3 w 66"/>
                <a:gd name="T15" fmla="*/ 244 h 264"/>
                <a:gd name="T16" fmla="*/ 1 w 66"/>
                <a:gd name="T17" fmla="*/ 238 h 264"/>
                <a:gd name="T18" fmla="*/ 0 w 66"/>
                <a:gd name="T19" fmla="*/ 231 h 264"/>
                <a:gd name="T20" fmla="*/ 0 w 66"/>
                <a:gd name="T21" fmla="*/ 33 h 264"/>
                <a:gd name="T22" fmla="*/ 0 w 66"/>
                <a:gd name="T23" fmla="*/ 33 h 264"/>
                <a:gd name="T24" fmla="*/ 1 w 66"/>
                <a:gd name="T25" fmla="*/ 26 h 264"/>
                <a:gd name="T26" fmla="*/ 3 w 66"/>
                <a:gd name="T27" fmla="*/ 19 h 264"/>
                <a:gd name="T28" fmla="*/ 6 w 66"/>
                <a:gd name="T29" fmla="*/ 14 h 264"/>
                <a:gd name="T30" fmla="*/ 10 w 66"/>
                <a:gd name="T31" fmla="*/ 9 h 264"/>
                <a:gd name="T32" fmla="*/ 14 w 66"/>
                <a:gd name="T33" fmla="*/ 5 h 264"/>
                <a:gd name="T34" fmla="*/ 20 w 66"/>
                <a:gd name="T35" fmla="*/ 2 h 264"/>
                <a:gd name="T36" fmla="*/ 27 w 66"/>
                <a:gd name="T37" fmla="*/ 0 h 264"/>
                <a:gd name="T38" fmla="*/ 33 w 66"/>
                <a:gd name="T39" fmla="*/ 0 h 264"/>
                <a:gd name="T40" fmla="*/ 33 w 66"/>
                <a:gd name="T41" fmla="*/ 0 h 264"/>
                <a:gd name="T42" fmla="*/ 40 w 66"/>
                <a:gd name="T43" fmla="*/ 0 h 264"/>
                <a:gd name="T44" fmla="*/ 46 w 66"/>
                <a:gd name="T45" fmla="*/ 2 h 264"/>
                <a:gd name="T46" fmla="*/ 52 w 66"/>
                <a:gd name="T47" fmla="*/ 5 h 264"/>
                <a:gd name="T48" fmla="*/ 57 w 66"/>
                <a:gd name="T49" fmla="*/ 9 h 264"/>
                <a:gd name="T50" fmla="*/ 61 w 66"/>
                <a:gd name="T51" fmla="*/ 14 h 264"/>
                <a:gd name="T52" fmla="*/ 64 w 66"/>
                <a:gd name="T53" fmla="*/ 19 h 264"/>
                <a:gd name="T54" fmla="*/ 65 w 66"/>
                <a:gd name="T55" fmla="*/ 26 h 264"/>
                <a:gd name="T56" fmla="*/ 66 w 66"/>
                <a:gd name="T57" fmla="*/ 33 h 264"/>
                <a:gd name="T58" fmla="*/ 66 w 66"/>
                <a:gd name="T59" fmla="*/ 231 h 264"/>
                <a:gd name="T60" fmla="*/ 66 w 66"/>
                <a:gd name="T61" fmla="*/ 231 h 264"/>
                <a:gd name="T62" fmla="*/ 65 w 66"/>
                <a:gd name="T63" fmla="*/ 238 h 264"/>
                <a:gd name="T64" fmla="*/ 64 w 66"/>
                <a:gd name="T65" fmla="*/ 244 h 264"/>
                <a:gd name="T66" fmla="*/ 61 w 66"/>
                <a:gd name="T67" fmla="*/ 249 h 264"/>
                <a:gd name="T68" fmla="*/ 57 w 66"/>
                <a:gd name="T69" fmla="*/ 254 h 264"/>
                <a:gd name="T70" fmla="*/ 52 w 66"/>
                <a:gd name="T71" fmla="*/ 258 h 264"/>
                <a:gd name="T72" fmla="*/ 46 w 66"/>
                <a:gd name="T73" fmla="*/ 262 h 264"/>
                <a:gd name="T74" fmla="*/ 40 w 66"/>
                <a:gd name="T75" fmla="*/ 264 h 264"/>
                <a:gd name="T76" fmla="*/ 33 w 66"/>
                <a:gd name="T77" fmla="*/ 264 h 264"/>
                <a:gd name="T78" fmla="*/ 33 w 66"/>
                <a:gd name="T79"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264">
                  <a:moveTo>
                    <a:pt x="33" y="264"/>
                  </a:moveTo>
                  <a:lnTo>
                    <a:pt x="33" y="264"/>
                  </a:lnTo>
                  <a:lnTo>
                    <a:pt x="27" y="264"/>
                  </a:lnTo>
                  <a:lnTo>
                    <a:pt x="20" y="262"/>
                  </a:lnTo>
                  <a:lnTo>
                    <a:pt x="14" y="258"/>
                  </a:lnTo>
                  <a:lnTo>
                    <a:pt x="10" y="254"/>
                  </a:lnTo>
                  <a:lnTo>
                    <a:pt x="6" y="249"/>
                  </a:lnTo>
                  <a:lnTo>
                    <a:pt x="3" y="244"/>
                  </a:lnTo>
                  <a:lnTo>
                    <a:pt x="1" y="238"/>
                  </a:lnTo>
                  <a:lnTo>
                    <a:pt x="0" y="231"/>
                  </a:lnTo>
                  <a:lnTo>
                    <a:pt x="0" y="33"/>
                  </a:lnTo>
                  <a:lnTo>
                    <a:pt x="0" y="33"/>
                  </a:lnTo>
                  <a:lnTo>
                    <a:pt x="1" y="26"/>
                  </a:lnTo>
                  <a:lnTo>
                    <a:pt x="3" y="19"/>
                  </a:lnTo>
                  <a:lnTo>
                    <a:pt x="6" y="14"/>
                  </a:lnTo>
                  <a:lnTo>
                    <a:pt x="10" y="9"/>
                  </a:lnTo>
                  <a:lnTo>
                    <a:pt x="14" y="5"/>
                  </a:lnTo>
                  <a:lnTo>
                    <a:pt x="20" y="2"/>
                  </a:lnTo>
                  <a:lnTo>
                    <a:pt x="27" y="0"/>
                  </a:lnTo>
                  <a:lnTo>
                    <a:pt x="33" y="0"/>
                  </a:lnTo>
                  <a:lnTo>
                    <a:pt x="33" y="0"/>
                  </a:lnTo>
                  <a:lnTo>
                    <a:pt x="40" y="0"/>
                  </a:lnTo>
                  <a:lnTo>
                    <a:pt x="46" y="2"/>
                  </a:lnTo>
                  <a:lnTo>
                    <a:pt x="52" y="5"/>
                  </a:lnTo>
                  <a:lnTo>
                    <a:pt x="57" y="9"/>
                  </a:lnTo>
                  <a:lnTo>
                    <a:pt x="61" y="14"/>
                  </a:lnTo>
                  <a:lnTo>
                    <a:pt x="64" y="19"/>
                  </a:lnTo>
                  <a:lnTo>
                    <a:pt x="65" y="26"/>
                  </a:lnTo>
                  <a:lnTo>
                    <a:pt x="66" y="33"/>
                  </a:lnTo>
                  <a:lnTo>
                    <a:pt x="66" y="231"/>
                  </a:lnTo>
                  <a:lnTo>
                    <a:pt x="66" y="231"/>
                  </a:lnTo>
                  <a:lnTo>
                    <a:pt x="65" y="238"/>
                  </a:lnTo>
                  <a:lnTo>
                    <a:pt x="64" y="244"/>
                  </a:lnTo>
                  <a:lnTo>
                    <a:pt x="61" y="249"/>
                  </a:lnTo>
                  <a:lnTo>
                    <a:pt x="57" y="254"/>
                  </a:lnTo>
                  <a:lnTo>
                    <a:pt x="52" y="258"/>
                  </a:lnTo>
                  <a:lnTo>
                    <a:pt x="46" y="262"/>
                  </a:lnTo>
                  <a:lnTo>
                    <a:pt x="40" y="264"/>
                  </a:lnTo>
                  <a:lnTo>
                    <a:pt x="33" y="264"/>
                  </a:lnTo>
                  <a:lnTo>
                    <a:pt x="33" y="264"/>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14" name="Freeform 91">
              <a:extLst>
                <a:ext uri="{FF2B5EF4-FFF2-40B4-BE49-F238E27FC236}">
                  <a16:creationId xmlns:a16="http://schemas.microsoft.com/office/drawing/2014/main" id="{6774B224-73F5-6DBD-A6FE-3DD8193DA860}"/>
                </a:ext>
              </a:extLst>
            </p:cNvPr>
            <p:cNvSpPr>
              <a:spLocks noEditPoints="1"/>
            </p:cNvSpPr>
            <p:nvPr/>
          </p:nvSpPr>
          <p:spPr bwMode="auto">
            <a:xfrm>
              <a:off x="9506296" y="4852403"/>
              <a:ext cx="99711" cy="186302"/>
            </a:xfrm>
            <a:custGeom>
              <a:avLst/>
              <a:gdLst>
                <a:gd name="T0" fmla="*/ 495 w 528"/>
                <a:gd name="T1" fmla="*/ 992 h 992"/>
                <a:gd name="T2" fmla="*/ 33 w 528"/>
                <a:gd name="T3" fmla="*/ 992 h 992"/>
                <a:gd name="T4" fmla="*/ 33 w 528"/>
                <a:gd name="T5" fmla="*/ 992 h 992"/>
                <a:gd name="T6" fmla="*/ 26 w 528"/>
                <a:gd name="T7" fmla="*/ 992 h 992"/>
                <a:gd name="T8" fmla="*/ 20 w 528"/>
                <a:gd name="T9" fmla="*/ 989 h 992"/>
                <a:gd name="T10" fmla="*/ 14 w 528"/>
                <a:gd name="T11" fmla="*/ 986 h 992"/>
                <a:gd name="T12" fmla="*/ 9 w 528"/>
                <a:gd name="T13" fmla="*/ 982 h 992"/>
                <a:gd name="T14" fmla="*/ 6 w 528"/>
                <a:gd name="T15" fmla="*/ 977 h 992"/>
                <a:gd name="T16" fmla="*/ 3 w 528"/>
                <a:gd name="T17" fmla="*/ 972 h 992"/>
                <a:gd name="T18" fmla="*/ 1 w 528"/>
                <a:gd name="T19" fmla="*/ 966 h 992"/>
                <a:gd name="T20" fmla="*/ 0 w 528"/>
                <a:gd name="T21" fmla="*/ 958 h 992"/>
                <a:gd name="T22" fmla="*/ 0 w 528"/>
                <a:gd name="T23" fmla="*/ 33 h 992"/>
                <a:gd name="T24" fmla="*/ 0 w 528"/>
                <a:gd name="T25" fmla="*/ 33 h 992"/>
                <a:gd name="T26" fmla="*/ 1 w 528"/>
                <a:gd name="T27" fmla="*/ 26 h 992"/>
                <a:gd name="T28" fmla="*/ 3 w 528"/>
                <a:gd name="T29" fmla="*/ 20 h 992"/>
                <a:gd name="T30" fmla="*/ 6 w 528"/>
                <a:gd name="T31" fmla="*/ 14 h 992"/>
                <a:gd name="T32" fmla="*/ 9 w 528"/>
                <a:gd name="T33" fmla="*/ 9 h 992"/>
                <a:gd name="T34" fmla="*/ 14 w 528"/>
                <a:gd name="T35" fmla="*/ 5 h 992"/>
                <a:gd name="T36" fmla="*/ 20 w 528"/>
                <a:gd name="T37" fmla="*/ 2 h 992"/>
                <a:gd name="T38" fmla="*/ 26 w 528"/>
                <a:gd name="T39" fmla="*/ 0 h 992"/>
                <a:gd name="T40" fmla="*/ 33 w 528"/>
                <a:gd name="T41" fmla="*/ 0 h 992"/>
                <a:gd name="T42" fmla="*/ 495 w 528"/>
                <a:gd name="T43" fmla="*/ 0 h 992"/>
                <a:gd name="T44" fmla="*/ 495 w 528"/>
                <a:gd name="T45" fmla="*/ 0 h 992"/>
                <a:gd name="T46" fmla="*/ 502 w 528"/>
                <a:gd name="T47" fmla="*/ 0 h 992"/>
                <a:gd name="T48" fmla="*/ 509 w 528"/>
                <a:gd name="T49" fmla="*/ 2 h 992"/>
                <a:gd name="T50" fmla="*/ 514 w 528"/>
                <a:gd name="T51" fmla="*/ 5 h 992"/>
                <a:gd name="T52" fmla="*/ 519 w 528"/>
                <a:gd name="T53" fmla="*/ 9 h 992"/>
                <a:gd name="T54" fmla="*/ 523 w 528"/>
                <a:gd name="T55" fmla="*/ 14 h 992"/>
                <a:gd name="T56" fmla="*/ 526 w 528"/>
                <a:gd name="T57" fmla="*/ 20 h 992"/>
                <a:gd name="T58" fmla="*/ 528 w 528"/>
                <a:gd name="T59" fmla="*/ 26 h 992"/>
                <a:gd name="T60" fmla="*/ 528 w 528"/>
                <a:gd name="T61" fmla="*/ 33 h 992"/>
                <a:gd name="T62" fmla="*/ 528 w 528"/>
                <a:gd name="T63" fmla="*/ 958 h 992"/>
                <a:gd name="T64" fmla="*/ 528 w 528"/>
                <a:gd name="T65" fmla="*/ 958 h 992"/>
                <a:gd name="T66" fmla="*/ 528 w 528"/>
                <a:gd name="T67" fmla="*/ 966 h 992"/>
                <a:gd name="T68" fmla="*/ 526 w 528"/>
                <a:gd name="T69" fmla="*/ 972 h 992"/>
                <a:gd name="T70" fmla="*/ 523 w 528"/>
                <a:gd name="T71" fmla="*/ 977 h 992"/>
                <a:gd name="T72" fmla="*/ 519 w 528"/>
                <a:gd name="T73" fmla="*/ 982 h 992"/>
                <a:gd name="T74" fmla="*/ 514 w 528"/>
                <a:gd name="T75" fmla="*/ 986 h 992"/>
                <a:gd name="T76" fmla="*/ 509 w 528"/>
                <a:gd name="T77" fmla="*/ 989 h 992"/>
                <a:gd name="T78" fmla="*/ 502 w 528"/>
                <a:gd name="T79" fmla="*/ 992 h 992"/>
                <a:gd name="T80" fmla="*/ 495 w 528"/>
                <a:gd name="T81" fmla="*/ 992 h 992"/>
                <a:gd name="T82" fmla="*/ 495 w 528"/>
                <a:gd name="T83" fmla="*/ 992 h 992"/>
                <a:gd name="T84" fmla="*/ 66 w 528"/>
                <a:gd name="T85" fmla="*/ 925 h 992"/>
                <a:gd name="T86" fmla="*/ 462 w 528"/>
                <a:gd name="T87" fmla="*/ 925 h 992"/>
                <a:gd name="T88" fmla="*/ 462 w 528"/>
                <a:gd name="T89" fmla="*/ 66 h 992"/>
                <a:gd name="T90" fmla="*/ 66 w 528"/>
                <a:gd name="T91" fmla="*/ 66 h 992"/>
                <a:gd name="T92" fmla="*/ 66 w 528"/>
                <a:gd name="T93" fmla="*/ 925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8" h="992">
                  <a:moveTo>
                    <a:pt x="495" y="992"/>
                  </a:moveTo>
                  <a:lnTo>
                    <a:pt x="33" y="992"/>
                  </a:lnTo>
                  <a:lnTo>
                    <a:pt x="33" y="992"/>
                  </a:lnTo>
                  <a:lnTo>
                    <a:pt x="26" y="992"/>
                  </a:lnTo>
                  <a:lnTo>
                    <a:pt x="20" y="989"/>
                  </a:lnTo>
                  <a:lnTo>
                    <a:pt x="14" y="986"/>
                  </a:lnTo>
                  <a:lnTo>
                    <a:pt x="9" y="982"/>
                  </a:lnTo>
                  <a:lnTo>
                    <a:pt x="6" y="977"/>
                  </a:lnTo>
                  <a:lnTo>
                    <a:pt x="3" y="972"/>
                  </a:lnTo>
                  <a:lnTo>
                    <a:pt x="1" y="966"/>
                  </a:lnTo>
                  <a:lnTo>
                    <a:pt x="0" y="958"/>
                  </a:lnTo>
                  <a:lnTo>
                    <a:pt x="0" y="33"/>
                  </a:lnTo>
                  <a:lnTo>
                    <a:pt x="0" y="33"/>
                  </a:lnTo>
                  <a:lnTo>
                    <a:pt x="1" y="26"/>
                  </a:lnTo>
                  <a:lnTo>
                    <a:pt x="3" y="20"/>
                  </a:lnTo>
                  <a:lnTo>
                    <a:pt x="6" y="14"/>
                  </a:lnTo>
                  <a:lnTo>
                    <a:pt x="9" y="9"/>
                  </a:lnTo>
                  <a:lnTo>
                    <a:pt x="14" y="5"/>
                  </a:lnTo>
                  <a:lnTo>
                    <a:pt x="20" y="2"/>
                  </a:lnTo>
                  <a:lnTo>
                    <a:pt x="26" y="0"/>
                  </a:lnTo>
                  <a:lnTo>
                    <a:pt x="33" y="0"/>
                  </a:lnTo>
                  <a:lnTo>
                    <a:pt x="495" y="0"/>
                  </a:lnTo>
                  <a:lnTo>
                    <a:pt x="495" y="0"/>
                  </a:lnTo>
                  <a:lnTo>
                    <a:pt x="502" y="0"/>
                  </a:lnTo>
                  <a:lnTo>
                    <a:pt x="509" y="2"/>
                  </a:lnTo>
                  <a:lnTo>
                    <a:pt x="514" y="5"/>
                  </a:lnTo>
                  <a:lnTo>
                    <a:pt x="519" y="9"/>
                  </a:lnTo>
                  <a:lnTo>
                    <a:pt x="523" y="14"/>
                  </a:lnTo>
                  <a:lnTo>
                    <a:pt x="526" y="20"/>
                  </a:lnTo>
                  <a:lnTo>
                    <a:pt x="528" y="26"/>
                  </a:lnTo>
                  <a:lnTo>
                    <a:pt x="528" y="33"/>
                  </a:lnTo>
                  <a:lnTo>
                    <a:pt x="528" y="958"/>
                  </a:lnTo>
                  <a:lnTo>
                    <a:pt x="528" y="958"/>
                  </a:lnTo>
                  <a:lnTo>
                    <a:pt x="528" y="966"/>
                  </a:lnTo>
                  <a:lnTo>
                    <a:pt x="526" y="972"/>
                  </a:lnTo>
                  <a:lnTo>
                    <a:pt x="523" y="977"/>
                  </a:lnTo>
                  <a:lnTo>
                    <a:pt x="519" y="982"/>
                  </a:lnTo>
                  <a:lnTo>
                    <a:pt x="514" y="986"/>
                  </a:lnTo>
                  <a:lnTo>
                    <a:pt x="509" y="989"/>
                  </a:lnTo>
                  <a:lnTo>
                    <a:pt x="502" y="992"/>
                  </a:lnTo>
                  <a:lnTo>
                    <a:pt x="495" y="992"/>
                  </a:lnTo>
                  <a:lnTo>
                    <a:pt x="495" y="992"/>
                  </a:lnTo>
                  <a:close/>
                  <a:moveTo>
                    <a:pt x="66" y="925"/>
                  </a:moveTo>
                  <a:lnTo>
                    <a:pt x="462" y="925"/>
                  </a:lnTo>
                  <a:lnTo>
                    <a:pt x="462" y="66"/>
                  </a:lnTo>
                  <a:lnTo>
                    <a:pt x="66" y="66"/>
                  </a:lnTo>
                  <a:lnTo>
                    <a:pt x="66" y="925"/>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15" name="Freeform 92">
              <a:extLst>
                <a:ext uri="{FF2B5EF4-FFF2-40B4-BE49-F238E27FC236}">
                  <a16:creationId xmlns:a16="http://schemas.microsoft.com/office/drawing/2014/main" id="{1C6875C0-BE52-658F-3C8D-A62F0340020C}"/>
                </a:ext>
              </a:extLst>
            </p:cNvPr>
            <p:cNvSpPr>
              <a:spLocks noEditPoints="1"/>
            </p:cNvSpPr>
            <p:nvPr/>
          </p:nvSpPr>
          <p:spPr bwMode="auto">
            <a:xfrm>
              <a:off x="9519416" y="4815668"/>
              <a:ext cx="73471" cy="49855"/>
            </a:xfrm>
            <a:custGeom>
              <a:avLst/>
              <a:gdLst>
                <a:gd name="T0" fmla="*/ 363 w 396"/>
                <a:gd name="T1" fmla="*/ 265 h 265"/>
                <a:gd name="T2" fmla="*/ 33 w 396"/>
                <a:gd name="T3" fmla="*/ 265 h 265"/>
                <a:gd name="T4" fmla="*/ 33 w 396"/>
                <a:gd name="T5" fmla="*/ 265 h 265"/>
                <a:gd name="T6" fmla="*/ 26 w 396"/>
                <a:gd name="T7" fmla="*/ 264 h 265"/>
                <a:gd name="T8" fmla="*/ 19 w 396"/>
                <a:gd name="T9" fmla="*/ 262 h 265"/>
                <a:gd name="T10" fmla="*/ 14 w 396"/>
                <a:gd name="T11" fmla="*/ 259 h 265"/>
                <a:gd name="T12" fmla="*/ 9 w 396"/>
                <a:gd name="T13" fmla="*/ 255 h 265"/>
                <a:gd name="T14" fmla="*/ 5 w 396"/>
                <a:gd name="T15" fmla="*/ 251 h 265"/>
                <a:gd name="T16" fmla="*/ 2 w 396"/>
                <a:gd name="T17" fmla="*/ 244 h 265"/>
                <a:gd name="T18" fmla="*/ 1 w 396"/>
                <a:gd name="T19" fmla="*/ 238 h 265"/>
                <a:gd name="T20" fmla="*/ 0 w 396"/>
                <a:gd name="T21" fmla="*/ 232 h 265"/>
                <a:gd name="T22" fmla="*/ 0 w 396"/>
                <a:gd name="T23" fmla="*/ 33 h 265"/>
                <a:gd name="T24" fmla="*/ 0 w 396"/>
                <a:gd name="T25" fmla="*/ 33 h 265"/>
                <a:gd name="T26" fmla="*/ 1 w 396"/>
                <a:gd name="T27" fmla="*/ 27 h 265"/>
                <a:gd name="T28" fmla="*/ 2 w 396"/>
                <a:gd name="T29" fmla="*/ 21 h 265"/>
                <a:gd name="T30" fmla="*/ 5 w 396"/>
                <a:gd name="T31" fmla="*/ 15 h 265"/>
                <a:gd name="T32" fmla="*/ 9 w 396"/>
                <a:gd name="T33" fmla="*/ 9 h 265"/>
                <a:gd name="T34" fmla="*/ 14 w 396"/>
                <a:gd name="T35" fmla="*/ 5 h 265"/>
                <a:gd name="T36" fmla="*/ 19 w 396"/>
                <a:gd name="T37" fmla="*/ 3 h 265"/>
                <a:gd name="T38" fmla="*/ 26 w 396"/>
                <a:gd name="T39" fmla="*/ 1 h 265"/>
                <a:gd name="T40" fmla="*/ 33 w 396"/>
                <a:gd name="T41" fmla="*/ 0 h 265"/>
                <a:gd name="T42" fmla="*/ 363 w 396"/>
                <a:gd name="T43" fmla="*/ 0 h 265"/>
                <a:gd name="T44" fmla="*/ 363 w 396"/>
                <a:gd name="T45" fmla="*/ 0 h 265"/>
                <a:gd name="T46" fmla="*/ 370 w 396"/>
                <a:gd name="T47" fmla="*/ 1 h 265"/>
                <a:gd name="T48" fmla="*/ 376 w 396"/>
                <a:gd name="T49" fmla="*/ 3 h 265"/>
                <a:gd name="T50" fmla="*/ 382 w 396"/>
                <a:gd name="T51" fmla="*/ 5 h 265"/>
                <a:gd name="T52" fmla="*/ 387 w 396"/>
                <a:gd name="T53" fmla="*/ 9 h 265"/>
                <a:gd name="T54" fmla="*/ 391 w 396"/>
                <a:gd name="T55" fmla="*/ 15 h 265"/>
                <a:gd name="T56" fmla="*/ 394 w 396"/>
                <a:gd name="T57" fmla="*/ 21 h 265"/>
                <a:gd name="T58" fmla="*/ 396 w 396"/>
                <a:gd name="T59" fmla="*/ 27 h 265"/>
                <a:gd name="T60" fmla="*/ 396 w 396"/>
                <a:gd name="T61" fmla="*/ 33 h 265"/>
                <a:gd name="T62" fmla="*/ 396 w 396"/>
                <a:gd name="T63" fmla="*/ 232 h 265"/>
                <a:gd name="T64" fmla="*/ 396 w 396"/>
                <a:gd name="T65" fmla="*/ 232 h 265"/>
                <a:gd name="T66" fmla="*/ 396 w 396"/>
                <a:gd name="T67" fmla="*/ 238 h 265"/>
                <a:gd name="T68" fmla="*/ 394 w 396"/>
                <a:gd name="T69" fmla="*/ 244 h 265"/>
                <a:gd name="T70" fmla="*/ 391 w 396"/>
                <a:gd name="T71" fmla="*/ 251 h 265"/>
                <a:gd name="T72" fmla="*/ 387 w 396"/>
                <a:gd name="T73" fmla="*/ 255 h 265"/>
                <a:gd name="T74" fmla="*/ 382 w 396"/>
                <a:gd name="T75" fmla="*/ 259 h 265"/>
                <a:gd name="T76" fmla="*/ 376 w 396"/>
                <a:gd name="T77" fmla="*/ 262 h 265"/>
                <a:gd name="T78" fmla="*/ 370 w 396"/>
                <a:gd name="T79" fmla="*/ 264 h 265"/>
                <a:gd name="T80" fmla="*/ 363 w 396"/>
                <a:gd name="T81" fmla="*/ 265 h 265"/>
                <a:gd name="T82" fmla="*/ 363 w 396"/>
                <a:gd name="T83" fmla="*/ 265 h 265"/>
                <a:gd name="T84" fmla="*/ 66 w 396"/>
                <a:gd name="T85" fmla="*/ 199 h 265"/>
                <a:gd name="T86" fmla="*/ 330 w 396"/>
                <a:gd name="T87" fmla="*/ 199 h 265"/>
                <a:gd name="T88" fmla="*/ 330 w 396"/>
                <a:gd name="T89" fmla="*/ 66 h 265"/>
                <a:gd name="T90" fmla="*/ 66 w 396"/>
                <a:gd name="T91" fmla="*/ 66 h 265"/>
                <a:gd name="T92" fmla="*/ 66 w 396"/>
                <a:gd name="T93" fmla="*/ 19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96" h="265">
                  <a:moveTo>
                    <a:pt x="363" y="265"/>
                  </a:moveTo>
                  <a:lnTo>
                    <a:pt x="33" y="265"/>
                  </a:lnTo>
                  <a:lnTo>
                    <a:pt x="33" y="265"/>
                  </a:lnTo>
                  <a:lnTo>
                    <a:pt x="26" y="264"/>
                  </a:lnTo>
                  <a:lnTo>
                    <a:pt x="19" y="262"/>
                  </a:lnTo>
                  <a:lnTo>
                    <a:pt x="14" y="259"/>
                  </a:lnTo>
                  <a:lnTo>
                    <a:pt x="9" y="255"/>
                  </a:lnTo>
                  <a:lnTo>
                    <a:pt x="5" y="251"/>
                  </a:lnTo>
                  <a:lnTo>
                    <a:pt x="2" y="244"/>
                  </a:lnTo>
                  <a:lnTo>
                    <a:pt x="1" y="238"/>
                  </a:lnTo>
                  <a:lnTo>
                    <a:pt x="0" y="232"/>
                  </a:lnTo>
                  <a:lnTo>
                    <a:pt x="0" y="33"/>
                  </a:lnTo>
                  <a:lnTo>
                    <a:pt x="0" y="33"/>
                  </a:lnTo>
                  <a:lnTo>
                    <a:pt x="1" y="27"/>
                  </a:lnTo>
                  <a:lnTo>
                    <a:pt x="2" y="21"/>
                  </a:lnTo>
                  <a:lnTo>
                    <a:pt x="5" y="15"/>
                  </a:lnTo>
                  <a:lnTo>
                    <a:pt x="9" y="9"/>
                  </a:lnTo>
                  <a:lnTo>
                    <a:pt x="14" y="5"/>
                  </a:lnTo>
                  <a:lnTo>
                    <a:pt x="19" y="3"/>
                  </a:lnTo>
                  <a:lnTo>
                    <a:pt x="26" y="1"/>
                  </a:lnTo>
                  <a:lnTo>
                    <a:pt x="33" y="0"/>
                  </a:lnTo>
                  <a:lnTo>
                    <a:pt x="363" y="0"/>
                  </a:lnTo>
                  <a:lnTo>
                    <a:pt x="363" y="0"/>
                  </a:lnTo>
                  <a:lnTo>
                    <a:pt x="370" y="1"/>
                  </a:lnTo>
                  <a:lnTo>
                    <a:pt x="376" y="3"/>
                  </a:lnTo>
                  <a:lnTo>
                    <a:pt x="382" y="5"/>
                  </a:lnTo>
                  <a:lnTo>
                    <a:pt x="387" y="9"/>
                  </a:lnTo>
                  <a:lnTo>
                    <a:pt x="391" y="15"/>
                  </a:lnTo>
                  <a:lnTo>
                    <a:pt x="394" y="21"/>
                  </a:lnTo>
                  <a:lnTo>
                    <a:pt x="396" y="27"/>
                  </a:lnTo>
                  <a:lnTo>
                    <a:pt x="396" y="33"/>
                  </a:lnTo>
                  <a:lnTo>
                    <a:pt x="396" y="232"/>
                  </a:lnTo>
                  <a:lnTo>
                    <a:pt x="396" y="232"/>
                  </a:lnTo>
                  <a:lnTo>
                    <a:pt x="396" y="238"/>
                  </a:lnTo>
                  <a:lnTo>
                    <a:pt x="394" y="244"/>
                  </a:lnTo>
                  <a:lnTo>
                    <a:pt x="391" y="251"/>
                  </a:lnTo>
                  <a:lnTo>
                    <a:pt x="387" y="255"/>
                  </a:lnTo>
                  <a:lnTo>
                    <a:pt x="382" y="259"/>
                  </a:lnTo>
                  <a:lnTo>
                    <a:pt x="376" y="262"/>
                  </a:lnTo>
                  <a:lnTo>
                    <a:pt x="370" y="264"/>
                  </a:lnTo>
                  <a:lnTo>
                    <a:pt x="363" y="265"/>
                  </a:lnTo>
                  <a:lnTo>
                    <a:pt x="363" y="265"/>
                  </a:lnTo>
                  <a:close/>
                  <a:moveTo>
                    <a:pt x="66" y="199"/>
                  </a:moveTo>
                  <a:lnTo>
                    <a:pt x="330" y="199"/>
                  </a:lnTo>
                  <a:lnTo>
                    <a:pt x="330" y="66"/>
                  </a:lnTo>
                  <a:lnTo>
                    <a:pt x="66" y="66"/>
                  </a:lnTo>
                  <a:lnTo>
                    <a:pt x="66" y="199"/>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16" name="Freeform 93">
              <a:extLst>
                <a:ext uri="{FF2B5EF4-FFF2-40B4-BE49-F238E27FC236}">
                  <a16:creationId xmlns:a16="http://schemas.microsoft.com/office/drawing/2014/main" id="{2CEA64F6-C7F4-F297-FDCC-687EA1E7F090}"/>
                </a:ext>
              </a:extLst>
            </p:cNvPr>
            <p:cNvSpPr>
              <a:spLocks/>
            </p:cNvSpPr>
            <p:nvPr/>
          </p:nvSpPr>
          <p:spPr bwMode="auto">
            <a:xfrm>
              <a:off x="9419705" y="4902259"/>
              <a:ext cx="99711" cy="11808"/>
            </a:xfrm>
            <a:custGeom>
              <a:avLst/>
              <a:gdLst>
                <a:gd name="T0" fmla="*/ 496 w 529"/>
                <a:gd name="T1" fmla="*/ 66 h 66"/>
                <a:gd name="T2" fmla="*/ 33 w 529"/>
                <a:gd name="T3" fmla="*/ 66 h 66"/>
                <a:gd name="T4" fmla="*/ 33 w 529"/>
                <a:gd name="T5" fmla="*/ 66 h 66"/>
                <a:gd name="T6" fmla="*/ 26 w 529"/>
                <a:gd name="T7" fmla="*/ 66 h 66"/>
                <a:gd name="T8" fmla="*/ 20 w 529"/>
                <a:gd name="T9" fmla="*/ 64 h 66"/>
                <a:gd name="T10" fmla="*/ 14 w 529"/>
                <a:gd name="T11" fmla="*/ 61 h 66"/>
                <a:gd name="T12" fmla="*/ 9 w 529"/>
                <a:gd name="T13" fmla="*/ 57 h 66"/>
                <a:gd name="T14" fmla="*/ 5 w 529"/>
                <a:gd name="T15" fmla="*/ 52 h 66"/>
                <a:gd name="T16" fmla="*/ 2 w 529"/>
                <a:gd name="T17" fmla="*/ 46 h 66"/>
                <a:gd name="T18" fmla="*/ 0 w 529"/>
                <a:gd name="T19" fmla="*/ 40 h 66"/>
                <a:gd name="T20" fmla="*/ 0 w 529"/>
                <a:gd name="T21" fmla="*/ 33 h 66"/>
                <a:gd name="T22" fmla="*/ 0 w 529"/>
                <a:gd name="T23" fmla="*/ 33 h 66"/>
                <a:gd name="T24" fmla="*/ 0 w 529"/>
                <a:gd name="T25" fmla="*/ 27 h 66"/>
                <a:gd name="T26" fmla="*/ 2 w 529"/>
                <a:gd name="T27" fmla="*/ 21 h 66"/>
                <a:gd name="T28" fmla="*/ 5 w 529"/>
                <a:gd name="T29" fmla="*/ 14 h 66"/>
                <a:gd name="T30" fmla="*/ 9 w 529"/>
                <a:gd name="T31" fmla="*/ 10 h 66"/>
                <a:gd name="T32" fmla="*/ 14 w 529"/>
                <a:gd name="T33" fmla="*/ 6 h 66"/>
                <a:gd name="T34" fmla="*/ 20 w 529"/>
                <a:gd name="T35" fmla="*/ 3 h 66"/>
                <a:gd name="T36" fmla="*/ 26 w 529"/>
                <a:gd name="T37" fmla="*/ 1 h 66"/>
                <a:gd name="T38" fmla="*/ 33 w 529"/>
                <a:gd name="T39" fmla="*/ 0 h 66"/>
                <a:gd name="T40" fmla="*/ 496 w 529"/>
                <a:gd name="T41" fmla="*/ 0 h 66"/>
                <a:gd name="T42" fmla="*/ 496 w 529"/>
                <a:gd name="T43" fmla="*/ 0 h 66"/>
                <a:gd name="T44" fmla="*/ 502 w 529"/>
                <a:gd name="T45" fmla="*/ 1 h 66"/>
                <a:gd name="T46" fmla="*/ 508 w 529"/>
                <a:gd name="T47" fmla="*/ 3 h 66"/>
                <a:gd name="T48" fmla="*/ 514 w 529"/>
                <a:gd name="T49" fmla="*/ 6 h 66"/>
                <a:gd name="T50" fmla="*/ 519 w 529"/>
                <a:gd name="T51" fmla="*/ 10 h 66"/>
                <a:gd name="T52" fmla="*/ 524 w 529"/>
                <a:gd name="T53" fmla="*/ 14 h 66"/>
                <a:gd name="T54" fmla="*/ 526 w 529"/>
                <a:gd name="T55" fmla="*/ 21 h 66"/>
                <a:gd name="T56" fmla="*/ 528 w 529"/>
                <a:gd name="T57" fmla="*/ 27 h 66"/>
                <a:gd name="T58" fmla="*/ 529 w 529"/>
                <a:gd name="T59" fmla="*/ 33 h 66"/>
                <a:gd name="T60" fmla="*/ 529 w 529"/>
                <a:gd name="T61" fmla="*/ 33 h 66"/>
                <a:gd name="T62" fmla="*/ 528 w 529"/>
                <a:gd name="T63" fmla="*/ 40 h 66"/>
                <a:gd name="T64" fmla="*/ 526 w 529"/>
                <a:gd name="T65" fmla="*/ 46 h 66"/>
                <a:gd name="T66" fmla="*/ 524 w 529"/>
                <a:gd name="T67" fmla="*/ 52 h 66"/>
                <a:gd name="T68" fmla="*/ 519 w 529"/>
                <a:gd name="T69" fmla="*/ 57 h 66"/>
                <a:gd name="T70" fmla="*/ 514 w 529"/>
                <a:gd name="T71" fmla="*/ 61 h 66"/>
                <a:gd name="T72" fmla="*/ 508 w 529"/>
                <a:gd name="T73" fmla="*/ 64 h 66"/>
                <a:gd name="T74" fmla="*/ 502 w 529"/>
                <a:gd name="T75" fmla="*/ 66 h 66"/>
                <a:gd name="T76" fmla="*/ 496 w 529"/>
                <a:gd name="T77" fmla="*/ 66 h 66"/>
                <a:gd name="T78" fmla="*/ 496 w 529"/>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9" h="66">
                  <a:moveTo>
                    <a:pt x="496" y="66"/>
                  </a:moveTo>
                  <a:lnTo>
                    <a:pt x="33" y="66"/>
                  </a:lnTo>
                  <a:lnTo>
                    <a:pt x="33" y="66"/>
                  </a:lnTo>
                  <a:lnTo>
                    <a:pt x="26" y="66"/>
                  </a:lnTo>
                  <a:lnTo>
                    <a:pt x="20" y="64"/>
                  </a:lnTo>
                  <a:lnTo>
                    <a:pt x="14" y="61"/>
                  </a:lnTo>
                  <a:lnTo>
                    <a:pt x="9" y="57"/>
                  </a:lnTo>
                  <a:lnTo>
                    <a:pt x="5" y="52"/>
                  </a:lnTo>
                  <a:lnTo>
                    <a:pt x="2" y="46"/>
                  </a:lnTo>
                  <a:lnTo>
                    <a:pt x="0" y="40"/>
                  </a:lnTo>
                  <a:lnTo>
                    <a:pt x="0" y="33"/>
                  </a:lnTo>
                  <a:lnTo>
                    <a:pt x="0" y="33"/>
                  </a:lnTo>
                  <a:lnTo>
                    <a:pt x="0" y="27"/>
                  </a:lnTo>
                  <a:lnTo>
                    <a:pt x="2" y="21"/>
                  </a:lnTo>
                  <a:lnTo>
                    <a:pt x="5" y="14"/>
                  </a:lnTo>
                  <a:lnTo>
                    <a:pt x="9" y="10"/>
                  </a:lnTo>
                  <a:lnTo>
                    <a:pt x="14" y="6"/>
                  </a:lnTo>
                  <a:lnTo>
                    <a:pt x="20" y="3"/>
                  </a:lnTo>
                  <a:lnTo>
                    <a:pt x="26" y="1"/>
                  </a:lnTo>
                  <a:lnTo>
                    <a:pt x="33" y="0"/>
                  </a:lnTo>
                  <a:lnTo>
                    <a:pt x="496" y="0"/>
                  </a:lnTo>
                  <a:lnTo>
                    <a:pt x="496" y="0"/>
                  </a:lnTo>
                  <a:lnTo>
                    <a:pt x="502" y="1"/>
                  </a:lnTo>
                  <a:lnTo>
                    <a:pt x="508" y="3"/>
                  </a:lnTo>
                  <a:lnTo>
                    <a:pt x="514" y="6"/>
                  </a:lnTo>
                  <a:lnTo>
                    <a:pt x="519" y="10"/>
                  </a:lnTo>
                  <a:lnTo>
                    <a:pt x="524" y="14"/>
                  </a:lnTo>
                  <a:lnTo>
                    <a:pt x="526" y="21"/>
                  </a:lnTo>
                  <a:lnTo>
                    <a:pt x="528" y="27"/>
                  </a:lnTo>
                  <a:lnTo>
                    <a:pt x="529" y="33"/>
                  </a:lnTo>
                  <a:lnTo>
                    <a:pt x="529" y="33"/>
                  </a:lnTo>
                  <a:lnTo>
                    <a:pt x="528" y="40"/>
                  </a:lnTo>
                  <a:lnTo>
                    <a:pt x="526" y="46"/>
                  </a:lnTo>
                  <a:lnTo>
                    <a:pt x="524" y="52"/>
                  </a:lnTo>
                  <a:lnTo>
                    <a:pt x="519" y="57"/>
                  </a:lnTo>
                  <a:lnTo>
                    <a:pt x="514" y="61"/>
                  </a:lnTo>
                  <a:lnTo>
                    <a:pt x="508" y="64"/>
                  </a:lnTo>
                  <a:lnTo>
                    <a:pt x="502" y="66"/>
                  </a:lnTo>
                  <a:lnTo>
                    <a:pt x="496" y="66"/>
                  </a:lnTo>
                  <a:lnTo>
                    <a:pt x="496" y="66"/>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17" name="Freeform 94">
              <a:extLst>
                <a:ext uri="{FF2B5EF4-FFF2-40B4-BE49-F238E27FC236}">
                  <a16:creationId xmlns:a16="http://schemas.microsoft.com/office/drawing/2014/main" id="{139B15B0-CDFD-C381-1E7E-22B06CE76DD4}"/>
                </a:ext>
              </a:extLst>
            </p:cNvPr>
            <p:cNvSpPr>
              <a:spLocks/>
            </p:cNvSpPr>
            <p:nvPr/>
          </p:nvSpPr>
          <p:spPr bwMode="auto">
            <a:xfrm>
              <a:off x="9419705" y="5025585"/>
              <a:ext cx="99711" cy="13120"/>
            </a:xfrm>
            <a:custGeom>
              <a:avLst/>
              <a:gdLst>
                <a:gd name="T0" fmla="*/ 496 w 529"/>
                <a:gd name="T1" fmla="*/ 67 h 67"/>
                <a:gd name="T2" fmla="*/ 33 w 529"/>
                <a:gd name="T3" fmla="*/ 67 h 67"/>
                <a:gd name="T4" fmla="*/ 33 w 529"/>
                <a:gd name="T5" fmla="*/ 67 h 67"/>
                <a:gd name="T6" fmla="*/ 26 w 529"/>
                <a:gd name="T7" fmla="*/ 67 h 67"/>
                <a:gd name="T8" fmla="*/ 20 w 529"/>
                <a:gd name="T9" fmla="*/ 64 h 67"/>
                <a:gd name="T10" fmla="*/ 14 w 529"/>
                <a:gd name="T11" fmla="*/ 61 h 67"/>
                <a:gd name="T12" fmla="*/ 9 w 529"/>
                <a:gd name="T13" fmla="*/ 57 h 67"/>
                <a:gd name="T14" fmla="*/ 5 w 529"/>
                <a:gd name="T15" fmla="*/ 52 h 67"/>
                <a:gd name="T16" fmla="*/ 2 w 529"/>
                <a:gd name="T17" fmla="*/ 47 h 67"/>
                <a:gd name="T18" fmla="*/ 0 w 529"/>
                <a:gd name="T19" fmla="*/ 41 h 67"/>
                <a:gd name="T20" fmla="*/ 0 w 529"/>
                <a:gd name="T21" fmla="*/ 33 h 67"/>
                <a:gd name="T22" fmla="*/ 0 w 529"/>
                <a:gd name="T23" fmla="*/ 33 h 67"/>
                <a:gd name="T24" fmla="*/ 0 w 529"/>
                <a:gd name="T25" fmla="*/ 27 h 67"/>
                <a:gd name="T26" fmla="*/ 2 w 529"/>
                <a:gd name="T27" fmla="*/ 21 h 67"/>
                <a:gd name="T28" fmla="*/ 5 w 529"/>
                <a:gd name="T29" fmla="*/ 15 h 67"/>
                <a:gd name="T30" fmla="*/ 9 w 529"/>
                <a:gd name="T31" fmla="*/ 11 h 67"/>
                <a:gd name="T32" fmla="*/ 14 w 529"/>
                <a:gd name="T33" fmla="*/ 6 h 67"/>
                <a:gd name="T34" fmla="*/ 20 w 529"/>
                <a:gd name="T35" fmla="*/ 3 h 67"/>
                <a:gd name="T36" fmla="*/ 26 w 529"/>
                <a:gd name="T37" fmla="*/ 1 h 67"/>
                <a:gd name="T38" fmla="*/ 33 w 529"/>
                <a:gd name="T39" fmla="*/ 0 h 67"/>
                <a:gd name="T40" fmla="*/ 496 w 529"/>
                <a:gd name="T41" fmla="*/ 0 h 67"/>
                <a:gd name="T42" fmla="*/ 496 w 529"/>
                <a:gd name="T43" fmla="*/ 0 h 67"/>
                <a:gd name="T44" fmla="*/ 502 w 529"/>
                <a:gd name="T45" fmla="*/ 1 h 67"/>
                <a:gd name="T46" fmla="*/ 508 w 529"/>
                <a:gd name="T47" fmla="*/ 3 h 67"/>
                <a:gd name="T48" fmla="*/ 514 w 529"/>
                <a:gd name="T49" fmla="*/ 6 h 67"/>
                <a:gd name="T50" fmla="*/ 519 w 529"/>
                <a:gd name="T51" fmla="*/ 11 h 67"/>
                <a:gd name="T52" fmla="*/ 524 w 529"/>
                <a:gd name="T53" fmla="*/ 15 h 67"/>
                <a:gd name="T54" fmla="*/ 526 w 529"/>
                <a:gd name="T55" fmla="*/ 21 h 67"/>
                <a:gd name="T56" fmla="*/ 528 w 529"/>
                <a:gd name="T57" fmla="*/ 27 h 67"/>
                <a:gd name="T58" fmla="*/ 529 w 529"/>
                <a:gd name="T59" fmla="*/ 33 h 67"/>
                <a:gd name="T60" fmla="*/ 529 w 529"/>
                <a:gd name="T61" fmla="*/ 33 h 67"/>
                <a:gd name="T62" fmla="*/ 528 w 529"/>
                <a:gd name="T63" fmla="*/ 41 h 67"/>
                <a:gd name="T64" fmla="*/ 526 w 529"/>
                <a:gd name="T65" fmla="*/ 47 h 67"/>
                <a:gd name="T66" fmla="*/ 524 w 529"/>
                <a:gd name="T67" fmla="*/ 52 h 67"/>
                <a:gd name="T68" fmla="*/ 519 w 529"/>
                <a:gd name="T69" fmla="*/ 57 h 67"/>
                <a:gd name="T70" fmla="*/ 514 w 529"/>
                <a:gd name="T71" fmla="*/ 61 h 67"/>
                <a:gd name="T72" fmla="*/ 508 w 529"/>
                <a:gd name="T73" fmla="*/ 64 h 67"/>
                <a:gd name="T74" fmla="*/ 502 w 529"/>
                <a:gd name="T75" fmla="*/ 67 h 67"/>
                <a:gd name="T76" fmla="*/ 496 w 529"/>
                <a:gd name="T77" fmla="*/ 67 h 67"/>
                <a:gd name="T78" fmla="*/ 496 w 529"/>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9" h="67">
                  <a:moveTo>
                    <a:pt x="496" y="67"/>
                  </a:moveTo>
                  <a:lnTo>
                    <a:pt x="33" y="67"/>
                  </a:lnTo>
                  <a:lnTo>
                    <a:pt x="33" y="67"/>
                  </a:lnTo>
                  <a:lnTo>
                    <a:pt x="26" y="67"/>
                  </a:lnTo>
                  <a:lnTo>
                    <a:pt x="20" y="64"/>
                  </a:lnTo>
                  <a:lnTo>
                    <a:pt x="14" y="61"/>
                  </a:lnTo>
                  <a:lnTo>
                    <a:pt x="9" y="57"/>
                  </a:lnTo>
                  <a:lnTo>
                    <a:pt x="5" y="52"/>
                  </a:lnTo>
                  <a:lnTo>
                    <a:pt x="2" y="47"/>
                  </a:lnTo>
                  <a:lnTo>
                    <a:pt x="0" y="41"/>
                  </a:lnTo>
                  <a:lnTo>
                    <a:pt x="0" y="33"/>
                  </a:lnTo>
                  <a:lnTo>
                    <a:pt x="0" y="33"/>
                  </a:lnTo>
                  <a:lnTo>
                    <a:pt x="0" y="27"/>
                  </a:lnTo>
                  <a:lnTo>
                    <a:pt x="2" y="21"/>
                  </a:lnTo>
                  <a:lnTo>
                    <a:pt x="5" y="15"/>
                  </a:lnTo>
                  <a:lnTo>
                    <a:pt x="9" y="11"/>
                  </a:lnTo>
                  <a:lnTo>
                    <a:pt x="14" y="6"/>
                  </a:lnTo>
                  <a:lnTo>
                    <a:pt x="20" y="3"/>
                  </a:lnTo>
                  <a:lnTo>
                    <a:pt x="26" y="1"/>
                  </a:lnTo>
                  <a:lnTo>
                    <a:pt x="33" y="0"/>
                  </a:lnTo>
                  <a:lnTo>
                    <a:pt x="496" y="0"/>
                  </a:lnTo>
                  <a:lnTo>
                    <a:pt x="496" y="0"/>
                  </a:lnTo>
                  <a:lnTo>
                    <a:pt x="502" y="1"/>
                  </a:lnTo>
                  <a:lnTo>
                    <a:pt x="508" y="3"/>
                  </a:lnTo>
                  <a:lnTo>
                    <a:pt x="514" y="6"/>
                  </a:lnTo>
                  <a:lnTo>
                    <a:pt x="519" y="11"/>
                  </a:lnTo>
                  <a:lnTo>
                    <a:pt x="524" y="15"/>
                  </a:lnTo>
                  <a:lnTo>
                    <a:pt x="526" y="21"/>
                  </a:lnTo>
                  <a:lnTo>
                    <a:pt x="528" y="27"/>
                  </a:lnTo>
                  <a:lnTo>
                    <a:pt x="529" y="33"/>
                  </a:lnTo>
                  <a:lnTo>
                    <a:pt x="529" y="33"/>
                  </a:lnTo>
                  <a:lnTo>
                    <a:pt x="528" y="41"/>
                  </a:lnTo>
                  <a:lnTo>
                    <a:pt x="526" y="47"/>
                  </a:lnTo>
                  <a:lnTo>
                    <a:pt x="524" y="52"/>
                  </a:lnTo>
                  <a:lnTo>
                    <a:pt x="519" y="57"/>
                  </a:lnTo>
                  <a:lnTo>
                    <a:pt x="514" y="61"/>
                  </a:lnTo>
                  <a:lnTo>
                    <a:pt x="508" y="64"/>
                  </a:lnTo>
                  <a:lnTo>
                    <a:pt x="502" y="67"/>
                  </a:lnTo>
                  <a:lnTo>
                    <a:pt x="496" y="67"/>
                  </a:lnTo>
                  <a:lnTo>
                    <a:pt x="496" y="67"/>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18" name="Freeform 95">
              <a:extLst>
                <a:ext uri="{FF2B5EF4-FFF2-40B4-BE49-F238E27FC236}">
                  <a16:creationId xmlns:a16="http://schemas.microsoft.com/office/drawing/2014/main" id="{065C41F8-FAA0-999D-379D-611213C7208F}"/>
                </a:ext>
              </a:extLst>
            </p:cNvPr>
            <p:cNvSpPr>
              <a:spLocks/>
            </p:cNvSpPr>
            <p:nvPr/>
          </p:nvSpPr>
          <p:spPr bwMode="auto">
            <a:xfrm>
              <a:off x="9344923" y="4802548"/>
              <a:ext cx="49855" cy="13120"/>
            </a:xfrm>
            <a:custGeom>
              <a:avLst/>
              <a:gdLst>
                <a:gd name="T0" fmla="*/ 231 w 264"/>
                <a:gd name="T1" fmla="*/ 66 h 66"/>
                <a:gd name="T2" fmla="*/ 33 w 264"/>
                <a:gd name="T3" fmla="*/ 66 h 66"/>
                <a:gd name="T4" fmla="*/ 33 w 264"/>
                <a:gd name="T5" fmla="*/ 66 h 66"/>
                <a:gd name="T6" fmla="*/ 26 w 264"/>
                <a:gd name="T7" fmla="*/ 65 h 66"/>
                <a:gd name="T8" fmla="*/ 20 w 264"/>
                <a:gd name="T9" fmla="*/ 64 h 66"/>
                <a:gd name="T10" fmla="*/ 14 w 264"/>
                <a:gd name="T11" fmla="*/ 61 h 66"/>
                <a:gd name="T12" fmla="*/ 10 w 264"/>
                <a:gd name="T13" fmla="*/ 57 h 66"/>
                <a:gd name="T14" fmla="*/ 6 w 264"/>
                <a:gd name="T15" fmla="*/ 52 h 66"/>
                <a:gd name="T16" fmla="*/ 3 w 264"/>
                <a:gd name="T17" fmla="*/ 46 h 66"/>
                <a:gd name="T18" fmla="*/ 1 w 264"/>
                <a:gd name="T19" fmla="*/ 40 h 66"/>
                <a:gd name="T20" fmla="*/ 0 w 264"/>
                <a:gd name="T21" fmla="*/ 33 h 66"/>
                <a:gd name="T22" fmla="*/ 0 w 264"/>
                <a:gd name="T23" fmla="*/ 33 h 66"/>
                <a:gd name="T24" fmla="*/ 1 w 264"/>
                <a:gd name="T25" fmla="*/ 27 h 66"/>
                <a:gd name="T26" fmla="*/ 3 w 264"/>
                <a:gd name="T27" fmla="*/ 21 h 66"/>
                <a:gd name="T28" fmla="*/ 6 w 264"/>
                <a:gd name="T29" fmla="*/ 14 h 66"/>
                <a:gd name="T30" fmla="*/ 10 w 264"/>
                <a:gd name="T31" fmla="*/ 9 h 66"/>
                <a:gd name="T32" fmla="*/ 14 w 264"/>
                <a:gd name="T33" fmla="*/ 6 h 66"/>
                <a:gd name="T34" fmla="*/ 20 w 264"/>
                <a:gd name="T35" fmla="*/ 3 h 66"/>
                <a:gd name="T36" fmla="*/ 26 w 264"/>
                <a:gd name="T37" fmla="*/ 1 h 66"/>
                <a:gd name="T38" fmla="*/ 33 w 264"/>
                <a:gd name="T39" fmla="*/ 0 h 66"/>
                <a:gd name="T40" fmla="*/ 231 w 264"/>
                <a:gd name="T41" fmla="*/ 0 h 66"/>
                <a:gd name="T42" fmla="*/ 231 w 264"/>
                <a:gd name="T43" fmla="*/ 0 h 66"/>
                <a:gd name="T44" fmla="*/ 238 w 264"/>
                <a:gd name="T45" fmla="*/ 1 h 66"/>
                <a:gd name="T46" fmla="*/ 244 w 264"/>
                <a:gd name="T47" fmla="*/ 3 h 66"/>
                <a:gd name="T48" fmla="*/ 250 w 264"/>
                <a:gd name="T49" fmla="*/ 6 h 66"/>
                <a:gd name="T50" fmla="*/ 255 w 264"/>
                <a:gd name="T51" fmla="*/ 9 h 66"/>
                <a:gd name="T52" fmla="*/ 258 w 264"/>
                <a:gd name="T53" fmla="*/ 14 h 66"/>
                <a:gd name="T54" fmla="*/ 261 w 264"/>
                <a:gd name="T55" fmla="*/ 21 h 66"/>
                <a:gd name="T56" fmla="*/ 263 w 264"/>
                <a:gd name="T57" fmla="*/ 27 h 66"/>
                <a:gd name="T58" fmla="*/ 264 w 264"/>
                <a:gd name="T59" fmla="*/ 33 h 66"/>
                <a:gd name="T60" fmla="*/ 264 w 264"/>
                <a:gd name="T61" fmla="*/ 33 h 66"/>
                <a:gd name="T62" fmla="*/ 263 w 264"/>
                <a:gd name="T63" fmla="*/ 40 h 66"/>
                <a:gd name="T64" fmla="*/ 261 w 264"/>
                <a:gd name="T65" fmla="*/ 46 h 66"/>
                <a:gd name="T66" fmla="*/ 258 w 264"/>
                <a:gd name="T67" fmla="*/ 52 h 66"/>
                <a:gd name="T68" fmla="*/ 255 w 264"/>
                <a:gd name="T69" fmla="*/ 57 h 66"/>
                <a:gd name="T70" fmla="*/ 250 w 264"/>
                <a:gd name="T71" fmla="*/ 61 h 66"/>
                <a:gd name="T72" fmla="*/ 244 w 264"/>
                <a:gd name="T73" fmla="*/ 64 h 66"/>
                <a:gd name="T74" fmla="*/ 238 w 264"/>
                <a:gd name="T75" fmla="*/ 65 h 66"/>
                <a:gd name="T76" fmla="*/ 231 w 264"/>
                <a:gd name="T77" fmla="*/ 66 h 66"/>
                <a:gd name="T78" fmla="*/ 231 w 264"/>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6">
                  <a:moveTo>
                    <a:pt x="231" y="66"/>
                  </a:moveTo>
                  <a:lnTo>
                    <a:pt x="33" y="66"/>
                  </a:lnTo>
                  <a:lnTo>
                    <a:pt x="33" y="66"/>
                  </a:lnTo>
                  <a:lnTo>
                    <a:pt x="26" y="65"/>
                  </a:lnTo>
                  <a:lnTo>
                    <a:pt x="20" y="64"/>
                  </a:lnTo>
                  <a:lnTo>
                    <a:pt x="14" y="61"/>
                  </a:lnTo>
                  <a:lnTo>
                    <a:pt x="10" y="57"/>
                  </a:lnTo>
                  <a:lnTo>
                    <a:pt x="6" y="52"/>
                  </a:lnTo>
                  <a:lnTo>
                    <a:pt x="3" y="46"/>
                  </a:lnTo>
                  <a:lnTo>
                    <a:pt x="1" y="40"/>
                  </a:lnTo>
                  <a:lnTo>
                    <a:pt x="0" y="33"/>
                  </a:lnTo>
                  <a:lnTo>
                    <a:pt x="0" y="33"/>
                  </a:lnTo>
                  <a:lnTo>
                    <a:pt x="1" y="27"/>
                  </a:lnTo>
                  <a:lnTo>
                    <a:pt x="3" y="21"/>
                  </a:lnTo>
                  <a:lnTo>
                    <a:pt x="6" y="14"/>
                  </a:lnTo>
                  <a:lnTo>
                    <a:pt x="10" y="9"/>
                  </a:lnTo>
                  <a:lnTo>
                    <a:pt x="14" y="6"/>
                  </a:lnTo>
                  <a:lnTo>
                    <a:pt x="20" y="3"/>
                  </a:lnTo>
                  <a:lnTo>
                    <a:pt x="26" y="1"/>
                  </a:lnTo>
                  <a:lnTo>
                    <a:pt x="33" y="0"/>
                  </a:lnTo>
                  <a:lnTo>
                    <a:pt x="231" y="0"/>
                  </a:lnTo>
                  <a:lnTo>
                    <a:pt x="231" y="0"/>
                  </a:lnTo>
                  <a:lnTo>
                    <a:pt x="238" y="1"/>
                  </a:lnTo>
                  <a:lnTo>
                    <a:pt x="244" y="3"/>
                  </a:lnTo>
                  <a:lnTo>
                    <a:pt x="250" y="6"/>
                  </a:lnTo>
                  <a:lnTo>
                    <a:pt x="255" y="9"/>
                  </a:lnTo>
                  <a:lnTo>
                    <a:pt x="258" y="14"/>
                  </a:lnTo>
                  <a:lnTo>
                    <a:pt x="261" y="21"/>
                  </a:lnTo>
                  <a:lnTo>
                    <a:pt x="263" y="27"/>
                  </a:lnTo>
                  <a:lnTo>
                    <a:pt x="264" y="33"/>
                  </a:lnTo>
                  <a:lnTo>
                    <a:pt x="264" y="33"/>
                  </a:lnTo>
                  <a:lnTo>
                    <a:pt x="263" y="40"/>
                  </a:lnTo>
                  <a:lnTo>
                    <a:pt x="261" y="46"/>
                  </a:lnTo>
                  <a:lnTo>
                    <a:pt x="258" y="52"/>
                  </a:lnTo>
                  <a:lnTo>
                    <a:pt x="255" y="57"/>
                  </a:lnTo>
                  <a:lnTo>
                    <a:pt x="250" y="61"/>
                  </a:lnTo>
                  <a:lnTo>
                    <a:pt x="244" y="64"/>
                  </a:lnTo>
                  <a:lnTo>
                    <a:pt x="238" y="65"/>
                  </a:lnTo>
                  <a:lnTo>
                    <a:pt x="231" y="66"/>
                  </a:lnTo>
                  <a:lnTo>
                    <a:pt x="231"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19" name="Freeform 96">
              <a:extLst>
                <a:ext uri="{FF2B5EF4-FFF2-40B4-BE49-F238E27FC236}">
                  <a16:creationId xmlns:a16="http://schemas.microsoft.com/office/drawing/2014/main" id="{D5D593A9-21DA-0128-9AEB-65D695D2BD07}"/>
                </a:ext>
              </a:extLst>
            </p:cNvPr>
            <p:cNvSpPr>
              <a:spLocks/>
            </p:cNvSpPr>
            <p:nvPr/>
          </p:nvSpPr>
          <p:spPr bwMode="auto">
            <a:xfrm>
              <a:off x="9333114" y="4852403"/>
              <a:ext cx="74784" cy="13120"/>
            </a:xfrm>
            <a:custGeom>
              <a:avLst/>
              <a:gdLst>
                <a:gd name="T0" fmla="*/ 365 w 398"/>
                <a:gd name="T1" fmla="*/ 66 h 66"/>
                <a:gd name="T2" fmla="*/ 33 w 398"/>
                <a:gd name="T3" fmla="*/ 66 h 66"/>
                <a:gd name="T4" fmla="*/ 33 w 398"/>
                <a:gd name="T5" fmla="*/ 66 h 66"/>
                <a:gd name="T6" fmla="*/ 27 w 398"/>
                <a:gd name="T7" fmla="*/ 65 h 66"/>
                <a:gd name="T8" fmla="*/ 21 w 398"/>
                <a:gd name="T9" fmla="*/ 63 h 66"/>
                <a:gd name="T10" fmla="*/ 16 w 398"/>
                <a:gd name="T11" fmla="*/ 60 h 66"/>
                <a:gd name="T12" fmla="*/ 11 w 398"/>
                <a:gd name="T13" fmla="*/ 56 h 66"/>
                <a:gd name="T14" fmla="*/ 7 w 398"/>
                <a:gd name="T15" fmla="*/ 52 h 66"/>
                <a:gd name="T16" fmla="*/ 3 w 398"/>
                <a:gd name="T17" fmla="*/ 45 h 66"/>
                <a:gd name="T18" fmla="*/ 1 w 398"/>
                <a:gd name="T19" fmla="*/ 39 h 66"/>
                <a:gd name="T20" fmla="*/ 0 w 398"/>
                <a:gd name="T21" fmla="*/ 33 h 66"/>
                <a:gd name="T22" fmla="*/ 0 w 398"/>
                <a:gd name="T23" fmla="*/ 33 h 66"/>
                <a:gd name="T24" fmla="*/ 1 w 398"/>
                <a:gd name="T25" fmla="*/ 26 h 66"/>
                <a:gd name="T26" fmla="*/ 3 w 398"/>
                <a:gd name="T27" fmla="*/ 20 h 66"/>
                <a:gd name="T28" fmla="*/ 7 w 398"/>
                <a:gd name="T29" fmla="*/ 14 h 66"/>
                <a:gd name="T30" fmla="*/ 11 w 398"/>
                <a:gd name="T31" fmla="*/ 9 h 66"/>
                <a:gd name="T32" fmla="*/ 16 w 398"/>
                <a:gd name="T33" fmla="*/ 5 h 66"/>
                <a:gd name="T34" fmla="*/ 21 w 398"/>
                <a:gd name="T35" fmla="*/ 2 h 66"/>
                <a:gd name="T36" fmla="*/ 27 w 398"/>
                <a:gd name="T37" fmla="*/ 0 h 66"/>
                <a:gd name="T38" fmla="*/ 33 w 398"/>
                <a:gd name="T39" fmla="*/ 0 h 66"/>
                <a:gd name="T40" fmla="*/ 365 w 398"/>
                <a:gd name="T41" fmla="*/ 0 h 66"/>
                <a:gd name="T42" fmla="*/ 365 w 398"/>
                <a:gd name="T43" fmla="*/ 0 h 66"/>
                <a:gd name="T44" fmla="*/ 371 w 398"/>
                <a:gd name="T45" fmla="*/ 0 h 66"/>
                <a:gd name="T46" fmla="*/ 377 w 398"/>
                <a:gd name="T47" fmla="*/ 2 h 66"/>
                <a:gd name="T48" fmla="*/ 383 w 398"/>
                <a:gd name="T49" fmla="*/ 5 h 66"/>
                <a:gd name="T50" fmla="*/ 387 w 398"/>
                <a:gd name="T51" fmla="*/ 9 h 66"/>
                <a:gd name="T52" fmla="*/ 392 w 398"/>
                <a:gd name="T53" fmla="*/ 14 h 66"/>
                <a:gd name="T54" fmla="*/ 395 w 398"/>
                <a:gd name="T55" fmla="*/ 20 h 66"/>
                <a:gd name="T56" fmla="*/ 397 w 398"/>
                <a:gd name="T57" fmla="*/ 26 h 66"/>
                <a:gd name="T58" fmla="*/ 398 w 398"/>
                <a:gd name="T59" fmla="*/ 33 h 66"/>
                <a:gd name="T60" fmla="*/ 398 w 398"/>
                <a:gd name="T61" fmla="*/ 33 h 66"/>
                <a:gd name="T62" fmla="*/ 397 w 398"/>
                <a:gd name="T63" fmla="*/ 39 h 66"/>
                <a:gd name="T64" fmla="*/ 395 w 398"/>
                <a:gd name="T65" fmla="*/ 45 h 66"/>
                <a:gd name="T66" fmla="*/ 392 w 398"/>
                <a:gd name="T67" fmla="*/ 52 h 66"/>
                <a:gd name="T68" fmla="*/ 387 w 398"/>
                <a:gd name="T69" fmla="*/ 56 h 66"/>
                <a:gd name="T70" fmla="*/ 383 w 398"/>
                <a:gd name="T71" fmla="*/ 60 h 66"/>
                <a:gd name="T72" fmla="*/ 377 w 398"/>
                <a:gd name="T73" fmla="*/ 63 h 66"/>
                <a:gd name="T74" fmla="*/ 371 w 398"/>
                <a:gd name="T75" fmla="*/ 65 h 66"/>
                <a:gd name="T76" fmla="*/ 365 w 398"/>
                <a:gd name="T77" fmla="*/ 66 h 66"/>
                <a:gd name="T78" fmla="*/ 365 w 398"/>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6">
                  <a:moveTo>
                    <a:pt x="365" y="66"/>
                  </a:moveTo>
                  <a:lnTo>
                    <a:pt x="33" y="66"/>
                  </a:lnTo>
                  <a:lnTo>
                    <a:pt x="33" y="66"/>
                  </a:lnTo>
                  <a:lnTo>
                    <a:pt x="27" y="65"/>
                  </a:lnTo>
                  <a:lnTo>
                    <a:pt x="21" y="63"/>
                  </a:lnTo>
                  <a:lnTo>
                    <a:pt x="16" y="60"/>
                  </a:lnTo>
                  <a:lnTo>
                    <a:pt x="11" y="56"/>
                  </a:lnTo>
                  <a:lnTo>
                    <a:pt x="7" y="52"/>
                  </a:lnTo>
                  <a:lnTo>
                    <a:pt x="3" y="45"/>
                  </a:lnTo>
                  <a:lnTo>
                    <a:pt x="1" y="39"/>
                  </a:lnTo>
                  <a:lnTo>
                    <a:pt x="0" y="33"/>
                  </a:lnTo>
                  <a:lnTo>
                    <a:pt x="0" y="33"/>
                  </a:lnTo>
                  <a:lnTo>
                    <a:pt x="1" y="26"/>
                  </a:lnTo>
                  <a:lnTo>
                    <a:pt x="3" y="20"/>
                  </a:lnTo>
                  <a:lnTo>
                    <a:pt x="7" y="14"/>
                  </a:lnTo>
                  <a:lnTo>
                    <a:pt x="11" y="9"/>
                  </a:lnTo>
                  <a:lnTo>
                    <a:pt x="16" y="5"/>
                  </a:lnTo>
                  <a:lnTo>
                    <a:pt x="21" y="2"/>
                  </a:lnTo>
                  <a:lnTo>
                    <a:pt x="27" y="0"/>
                  </a:lnTo>
                  <a:lnTo>
                    <a:pt x="33" y="0"/>
                  </a:lnTo>
                  <a:lnTo>
                    <a:pt x="365" y="0"/>
                  </a:lnTo>
                  <a:lnTo>
                    <a:pt x="365" y="0"/>
                  </a:lnTo>
                  <a:lnTo>
                    <a:pt x="371" y="0"/>
                  </a:lnTo>
                  <a:lnTo>
                    <a:pt x="377" y="2"/>
                  </a:lnTo>
                  <a:lnTo>
                    <a:pt x="383" y="5"/>
                  </a:lnTo>
                  <a:lnTo>
                    <a:pt x="387" y="9"/>
                  </a:lnTo>
                  <a:lnTo>
                    <a:pt x="392" y="14"/>
                  </a:lnTo>
                  <a:lnTo>
                    <a:pt x="395" y="20"/>
                  </a:lnTo>
                  <a:lnTo>
                    <a:pt x="397" y="26"/>
                  </a:lnTo>
                  <a:lnTo>
                    <a:pt x="398" y="33"/>
                  </a:lnTo>
                  <a:lnTo>
                    <a:pt x="398" y="33"/>
                  </a:lnTo>
                  <a:lnTo>
                    <a:pt x="397" y="39"/>
                  </a:lnTo>
                  <a:lnTo>
                    <a:pt x="395" y="45"/>
                  </a:lnTo>
                  <a:lnTo>
                    <a:pt x="392" y="52"/>
                  </a:lnTo>
                  <a:lnTo>
                    <a:pt x="387" y="56"/>
                  </a:lnTo>
                  <a:lnTo>
                    <a:pt x="383" y="60"/>
                  </a:lnTo>
                  <a:lnTo>
                    <a:pt x="377" y="63"/>
                  </a:lnTo>
                  <a:lnTo>
                    <a:pt x="371" y="65"/>
                  </a:lnTo>
                  <a:lnTo>
                    <a:pt x="365" y="66"/>
                  </a:lnTo>
                  <a:lnTo>
                    <a:pt x="365"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20" name="Freeform 97">
              <a:extLst>
                <a:ext uri="{FF2B5EF4-FFF2-40B4-BE49-F238E27FC236}">
                  <a16:creationId xmlns:a16="http://schemas.microsoft.com/office/drawing/2014/main" id="{6E476408-3760-EF8B-24E1-5F967F028F54}"/>
                </a:ext>
              </a:extLst>
            </p:cNvPr>
            <p:cNvSpPr>
              <a:spLocks/>
            </p:cNvSpPr>
            <p:nvPr/>
          </p:nvSpPr>
          <p:spPr bwMode="auto">
            <a:xfrm>
              <a:off x="9333114" y="4877331"/>
              <a:ext cx="74784" cy="11808"/>
            </a:xfrm>
            <a:custGeom>
              <a:avLst/>
              <a:gdLst>
                <a:gd name="T0" fmla="*/ 365 w 398"/>
                <a:gd name="T1" fmla="*/ 66 h 66"/>
                <a:gd name="T2" fmla="*/ 33 w 398"/>
                <a:gd name="T3" fmla="*/ 66 h 66"/>
                <a:gd name="T4" fmla="*/ 33 w 398"/>
                <a:gd name="T5" fmla="*/ 66 h 66"/>
                <a:gd name="T6" fmla="*/ 27 w 398"/>
                <a:gd name="T7" fmla="*/ 66 h 66"/>
                <a:gd name="T8" fmla="*/ 21 w 398"/>
                <a:gd name="T9" fmla="*/ 64 h 66"/>
                <a:gd name="T10" fmla="*/ 16 w 398"/>
                <a:gd name="T11" fmla="*/ 60 h 66"/>
                <a:gd name="T12" fmla="*/ 11 w 398"/>
                <a:gd name="T13" fmla="*/ 56 h 66"/>
                <a:gd name="T14" fmla="*/ 7 w 398"/>
                <a:gd name="T15" fmla="*/ 51 h 66"/>
                <a:gd name="T16" fmla="*/ 3 w 398"/>
                <a:gd name="T17" fmla="*/ 46 h 66"/>
                <a:gd name="T18" fmla="*/ 1 w 398"/>
                <a:gd name="T19" fmla="*/ 40 h 66"/>
                <a:gd name="T20" fmla="*/ 0 w 398"/>
                <a:gd name="T21" fmla="*/ 33 h 66"/>
                <a:gd name="T22" fmla="*/ 0 w 398"/>
                <a:gd name="T23" fmla="*/ 33 h 66"/>
                <a:gd name="T24" fmla="*/ 1 w 398"/>
                <a:gd name="T25" fmla="*/ 26 h 66"/>
                <a:gd name="T26" fmla="*/ 3 w 398"/>
                <a:gd name="T27" fmla="*/ 20 h 66"/>
                <a:gd name="T28" fmla="*/ 7 w 398"/>
                <a:gd name="T29" fmla="*/ 15 h 66"/>
                <a:gd name="T30" fmla="*/ 11 w 398"/>
                <a:gd name="T31" fmla="*/ 10 h 66"/>
                <a:gd name="T32" fmla="*/ 16 w 398"/>
                <a:gd name="T33" fmla="*/ 6 h 66"/>
                <a:gd name="T34" fmla="*/ 21 w 398"/>
                <a:gd name="T35" fmla="*/ 2 h 66"/>
                <a:gd name="T36" fmla="*/ 27 w 398"/>
                <a:gd name="T37" fmla="*/ 0 h 66"/>
                <a:gd name="T38" fmla="*/ 33 w 398"/>
                <a:gd name="T39" fmla="*/ 0 h 66"/>
                <a:gd name="T40" fmla="*/ 365 w 398"/>
                <a:gd name="T41" fmla="*/ 0 h 66"/>
                <a:gd name="T42" fmla="*/ 365 w 398"/>
                <a:gd name="T43" fmla="*/ 0 h 66"/>
                <a:gd name="T44" fmla="*/ 371 w 398"/>
                <a:gd name="T45" fmla="*/ 0 h 66"/>
                <a:gd name="T46" fmla="*/ 377 w 398"/>
                <a:gd name="T47" fmla="*/ 2 h 66"/>
                <a:gd name="T48" fmla="*/ 383 w 398"/>
                <a:gd name="T49" fmla="*/ 6 h 66"/>
                <a:gd name="T50" fmla="*/ 387 w 398"/>
                <a:gd name="T51" fmla="*/ 10 h 66"/>
                <a:gd name="T52" fmla="*/ 392 w 398"/>
                <a:gd name="T53" fmla="*/ 15 h 66"/>
                <a:gd name="T54" fmla="*/ 395 w 398"/>
                <a:gd name="T55" fmla="*/ 20 h 66"/>
                <a:gd name="T56" fmla="*/ 397 w 398"/>
                <a:gd name="T57" fmla="*/ 26 h 66"/>
                <a:gd name="T58" fmla="*/ 398 w 398"/>
                <a:gd name="T59" fmla="*/ 33 h 66"/>
                <a:gd name="T60" fmla="*/ 398 w 398"/>
                <a:gd name="T61" fmla="*/ 33 h 66"/>
                <a:gd name="T62" fmla="*/ 397 w 398"/>
                <a:gd name="T63" fmla="*/ 40 h 66"/>
                <a:gd name="T64" fmla="*/ 395 w 398"/>
                <a:gd name="T65" fmla="*/ 46 h 66"/>
                <a:gd name="T66" fmla="*/ 392 w 398"/>
                <a:gd name="T67" fmla="*/ 51 h 66"/>
                <a:gd name="T68" fmla="*/ 387 w 398"/>
                <a:gd name="T69" fmla="*/ 56 h 66"/>
                <a:gd name="T70" fmla="*/ 383 w 398"/>
                <a:gd name="T71" fmla="*/ 60 h 66"/>
                <a:gd name="T72" fmla="*/ 377 w 398"/>
                <a:gd name="T73" fmla="*/ 64 h 66"/>
                <a:gd name="T74" fmla="*/ 371 w 398"/>
                <a:gd name="T75" fmla="*/ 66 h 66"/>
                <a:gd name="T76" fmla="*/ 365 w 398"/>
                <a:gd name="T77" fmla="*/ 66 h 66"/>
                <a:gd name="T78" fmla="*/ 365 w 398"/>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6">
                  <a:moveTo>
                    <a:pt x="365" y="66"/>
                  </a:moveTo>
                  <a:lnTo>
                    <a:pt x="33" y="66"/>
                  </a:lnTo>
                  <a:lnTo>
                    <a:pt x="33" y="66"/>
                  </a:lnTo>
                  <a:lnTo>
                    <a:pt x="27" y="66"/>
                  </a:lnTo>
                  <a:lnTo>
                    <a:pt x="21" y="64"/>
                  </a:lnTo>
                  <a:lnTo>
                    <a:pt x="16" y="60"/>
                  </a:lnTo>
                  <a:lnTo>
                    <a:pt x="11" y="56"/>
                  </a:lnTo>
                  <a:lnTo>
                    <a:pt x="7" y="51"/>
                  </a:lnTo>
                  <a:lnTo>
                    <a:pt x="3" y="46"/>
                  </a:lnTo>
                  <a:lnTo>
                    <a:pt x="1" y="40"/>
                  </a:lnTo>
                  <a:lnTo>
                    <a:pt x="0" y="33"/>
                  </a:lnTo>
                  <a:lnTo>
                    <a:pt x="0" y="33"/>
                  </a:lnTo>
                  <a:lnTo>
                    <a:pt x="1" y="26"/>
                  </a:lnTo>
                  <a:lnTo>
                    <a:pt x="3" y="20"/>
                  </a:lnTo>
                  <a:lnTo>
                    <a:pt x="7" y="15"/>
                  </a:lnTo>
                  <a:lnTo>
                    <a:pt x="11" y="10"/>
                  </a:lnTo>
                  <a:lnTo>
                    <a:pt x="16" y="6"/>
                  </a:lnTo>
                  <a:lnTo>
                    <a:pt x="21" y="2"/>
                  </a:lnTo>
                  <a:lnTo>
                    <a:pt x="27" y="0"/>
                  </a:lnTo>
                  <a:lnTo>
                    <a:pt x="33" y="0"/>
                  </a:lnTo>
                  <a:lnTo>
                    <a:pt x="365" y="0"/>
                  </a:lnTo>
                  <a:lnTo>
                    <a:pt x="365" y="0"/>
                  </a:lnTo>
                  <a:lnTo>
                    <a:pt x="371" y="0"/>
                  </a:lnTo>
                  <a:lnTo>
                    <a:pt x="377" y="2"/>
                  </a:lnTo>
                  <a:lnTo>
                    <a:pt x="383" y="6"/>
                  </a:lnTo>
                  <a:lnTo>
                    <a:pt x="387" y="10"/>
                  </a:lnTo>
                  <a:lnTo>
                    <a:pt x="392" y="15"/>
                  </a:lnTo>
                  <a:lnTo>
                    <a:pt x="395" y="20"/>
                  </a:lnTo>
                  <a:lnTo>
                    <a:pt x="397" y="26"/>
                  </a:lnTo>
                  <a:lnTo>
                    <a:pt x="398" y="33"/>
                  </a:lnTo>
                  <a:lnTo>
                    <a:pt x="398" y="33"/>
                  </a:lnTo>
                  <a:lnTo>
                    <a:pt x="397" y="40"/>
                  </a:lnTo>
                  <a:lnTo>
                    <a:pt x="395" y="46"/>
                  </a:lnTo>
                  <a:lnTo>
                    <a:pt x="392" y="51"/>
                  </a:lnTo>
                  <a:lnTo>
                    <a:pt x="387" y="56"/>
                  </a:lnTo>
                  <a:lnTo>
                    <a:pt x="383" y="60"/>
                  </a:lnTo>
                  <a:lnTo>
                    <a:pt x="377" y="64"/>
                  </a:lnTo>
                  <a:lnTo>
                    <a:pt x="371" y="66"/>
                  </a:lnTo>
                  <a:lnTo>
                    <a:pt x="365" y="66"/>
                  </a:lnTo>
                  <a:lnTo>
                    <a:pt x="365"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21" name="Freeform 98">
              <a:extLst>
                <a:ext uri="{FF2B5EF4-FFF2-40B4-BE49-F238E27FC236}">
                  <a16:creationId xmlns:a16="http://schemas.microsoft.com/office/drawing/2014/main" id="{B5B355B6-8B71-8D26-E8D8-A91D9F2AF1B1}"/>
                </a:ext>
              </a:extLst>
            </p:cNvPr>
            <p:cNvSpPr>
              <a:spLocks/>
            </p:cNvSpPr>
            <p:nvPr/>
          </p:nvSpPr>
          <p:spPr bwMode="auto">
            <a:xfrm>
              <a:off x="9333114" y="4902259"/>
              <a:ext cx="74784" cy="11808"/>
            </a:xfrm>
            <a:custGeom>
              <a:avLst/>
              <a:gdLst>
                <a:gd name="T0" fmla="*/ 365 w 398"/>
                <a:gd name="T1" fmla="*/ 66 h 66"/>
                <a:gd name="T2" fmla="*/ 33 w 398"/>
                <a:gd name="T3" fmla="*/ 66 h 66"/>
                <a:gd name="T4" fmla="*/ 33 w 398"/>
                <a:gd name="T5" fmla="*/ 66 h 66"/>
                <a:gd name="T6" fmla="*/ 27 w 398"/>
                <a:gd name="T7" fmla="*/ 66 h 66"/>
                <a:gd name="T8" fmla="*/ 21 w 398"/>
                <a:gd name="T9" fmla="*/ 64 h 66"/>
                <a:gd name="T10" fmla="*/ 16 w 398"/>
                <a:gd name="T11" fmla="*/ 61 h 66"/>
                <a:gd name="T12" fmla="*/ 11 w 398"/>
                <a:gd name="T13" fmla="*/ 57 h 66"/>
                <a:gd name="T14" fmla="*/ 7 w 398"/>
                <a:gd name="T15" fmla="*/ 52 h 66"/>
                <a:gd name="T16" fmla="*/ 3 w 398"/>
                <a:gd name="T17" fmla="*/ 46 h 66"/>
                <a:gd name="T18" fmla="*/ 1 w 398"/>
                <a:gd name="T19" fmla="*/ 40 h 66"/>
                <a:gd name="T20" fmla="*/ 0 w 398"/>
                <a:gd name="T21" fmla="*/ 33 h 66"/>
                <a:gd name="T22" fmla="*/ 0 w 398"/>
                <a:gd name="T23" fmla="*/ 33 h 66"/>
                <a:gd name="T24" fmla="*/ 1 w 398"/>
                <a:gd name="T25" fmla="*/ 27 h 66"/>
                <a:gd name="T26" fmla="*/ 3 w 398"/>
                <a:gd name="T27" fmla="*/ 21 h 66"/>
                <a:gd name="T28" fmla="*/ 7 w 398"/>
                <a:gd name="T29" fmla="*/ 14 h 66"/>
                <a:gd name="T30" fmla="*/ 11 w 398"/>
                <a:gd name="T31" fmla="*/ 10 h 66"/>
                <a:gd name="T32" fmla="*/ 16 w 398"/>
                <a:gd name="T33" fmla="*/ 6 h 66"/>
                <a:gd name="T34" fmla="*/ 21 w 398"/>
                <a:gd name="T35" fmla="*/ 3 h 66"/>
                <a:gd name="T36" fmla="*/ 27 w 398"/>
                <a:gd name="T37" fmla="*/ 1 h 66"/>
                <a:gd name="T38" fmla="*/ 33 w 398"/>
                <a:gd name="T39" fmla="*/ 0 h 66"/>
                <a:gd name="T40" fmla="*/ 365 w 398"/>
                <a:gd name="T41" fmla="*/ 0 h 66"/>
                <a:gd name="T42" fmla="*/ 365 w 398"/>
                <a:gd name="T43" fmla="*/ 0 h 66"/>
                <a:gd name="T44" fmla="*/ 371 w 398"/>
                <a:gd name="T45" fmla="*/ 1 h 66"/>
                <a:gd name="T46" fmla="*/ 377 w 398"/>
                <a:gd name="T47" fmla="*/ 3 h 66"/>
                <a:gd name="T48" fmla="*/ 383 w 398"/>
                <a:gd name="T49" fmla="*/ 6 h 66"/>
                <a:gd name="T50" fmla="*/ 387 w 398"/>
                <a:gd name="T51" fmla="*/ 10 h 66"/>
                <a:gd name="T52" fmla="*/ 392 w 398"/>
                <a:gd name="T53" fmla="*/ 14 h 66"/>
                <a:gd name="T54" fmla="*/ 395 w 398"/>
                <a:gd name="T55" fmla="*/ 21 h 66"/>
                <a:gd name="T56" fmla="*/ 397 w 398"/>
                <a:gd name="T57" fmla="*/ 27 h 66"/>
                <a:gd name="T58" fmla="*/ 398 w 398"/>
                <a:gd name="T59" fmla="*/ 33 h 66"/>
                <a:gd name="T60" fmla="*/ 398 w 398"/>
                <a:gd name="T61" fmla="*/ 33 h 66"/>
                <a:gd name="T62" fmla="*/ 397 w 398"/>
                <a:gd name="T63" fmla="*/ 40 h 66"/>
                <a:gd name="T64" fmla="*/ 395 w 398"/>
                <a:gd name="T65" fmla="*/ 46 h 66"/>
                <a:gd name="T66" fmla="*/ 392 w 398"/>
                <a:gd name="T67" fmla="*/ 52 h 66"/>
                <a:gd name="T68" fmla="*/ 387 w 398"/>
                <a:gd name="T69" fmla="*/ 57 h 66"/>
                <a:gd name="T70" fmla="*/ 383 w 398"/>
                <a:gd name="T71" fmla="*/ 61 h 66"/>
                <a:gd name="T72" fmla="*/ 377 w 398"/>
                <a:gd name="T73" fmla="*/ 64 h 66"/>
                <a:gd name="T74" fmla="*/ 371 w 398"/>
                <a:gd name="T75" fmla="*/ 66 h 66"/>
                <a:gd name="T76" fmla="*/ 365 w 398"/>
                <a:gd name="T77" fmla="*/ 66 h 66"/>
                <a:gd name="T78" fmla="*/ 365 w 398"/>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6">
                  <a:moveTo>
                    <a:pt x="365" y="66"/>
                  </a:moveTo>
                  <a:lnTo>
                    <a:pt x="33" y="66"/>
                  </a:lnTo>
                  <a:lnTo>
                    <a:pt x="33" y="66"/>
                  </a:lnTo>
                  <a:lnTo>
                    <a:pt x="27" y="66"/>
                  </a:lnTo>
                  <a:lnTo>
                    <a:pt x="21" y="64"/>
                  </a:lnTo>
                  <a:lnTo>
                    <a:pt x="16" y="61"/>
                  </a:lnTo>
                  <a:lnTo>
                    <a:pt x="11" y="57"/>
                  </a:lnTo>
                  <a:lnTo>
                    <a:pt x="7" y="52"/>
                  </a:lnTo>
                  <a:lnTo>
                    <a:pt x="3" y="46"/>
                  </a:lnTo>
                  <a:lnTo>
                    <a:pt x="1" y="40"/>
                  </a:lnTo>
                  <a:lnTo>
                    <a:pt x="0" y="33"/>
                  </a:lnTo>
                  <a:lnTo>
                    <a:pt x="0" y="33"/>
                  </a:lnTo>
                  <a:lnTo>
                    <a:pt x="1" y="27"/>
                  </a:lnTo>
                  <a:lnTo>
                    <a:pt x="3" y="21"/>
                  </a:lnTo>
                  <a:lnTo>
                    <a:pt x="7" y="14"/>
                  </a:lnTo>
                  <a:lnTo>
                    <a:pt x="11" y="10"/>
                  </a:lnTo>
                  <a:lnTo>
                    <a:pt x="16" y="6"/>
                  </a:lnTo>
                  <a:lnTo>
                    <a:pt x="21" y="3"/>
                  </a:lnTo>
                  <a:lnTo>
                    <a:pt x="27" y="1"/>
                  </a:lnTo>
                  <a:lnTo>
                    <a:pt x="33" y="0"/>
                  </a:lnTo>
                  <a:lnTo>
                    <a:pt x="365" y="0"/>
                  </a:lnTo>
                  <a:lnTo>
                    <a:pt x="365" y="0"/>
                  </a:lnTo>
                  <a:lnTo>
                    <a:pt x="371" y="1"/>
                  </a:lnTo>
                  <a:lnTo>
                    <a:pt x="377" y="3"/>
                  </a:lnTo>
                  <a:lnTo>
                    <a:pt x="383" y="6"/>
                  </a:lnTo>
                  <a:lnTo>
                    <a:pt x="387" y="10"/>
                  </a:lnTo>
                  <a:lnTo>
                    <a:pt x="392" y="14"/>
                  </a:lnTo>
                  <a:lnTo>
                    <a:pt x="395" y="21"/>
                  </a:lnTo>
                  <a:lnTo>
                    <a:pt x="397" y="27"/>
                  </a:lnTo>
                  <a:lnTo>
                    <a:pt x="398" y="33"/>
                  </a:lnTo>
                  <a:lnTo>
                    <a:pt x="398" y="33"/>
                  </a:lnTo>
                  <a:lnTo>
                    <a:pt x="397" y="40"/>
                  </a:lnTo>
                  <a:lnTo>
                    <a:pt x="395" y="46"/>
                  </a:lnTo>
                  <a:lnTo>
                    <a:pt x="392" y="52"/>
                  </a:lnTo>
                  <a:lnTo>
                    <a:pt x="387" y="57"/>
                  </a:lnTo>
                  <a:lnTo>
                    <a:pt x="383" y="61"/>
                  </a:lnTo>
                  <a:lnTo>
                    <a:pt x="377" y="64"/>
                  </a:lnTo>
                  <a:lnTo>
                    <a:pt x="371" y="66"/>
                  </a:lnTo>
                  <a:lnTo>
                    <a:pt x="365" y="66"/>
                  </a:lnTo>
                  <a:lnTo>
                    <a:pt x="365"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22" name="Freeform 99">
              <a:extLst>
                <a:ext uri="{FF2B5EF4-FFF2-40B4-BE49-F238E27FC236}">
                  <a16:creationId xmlns:a16="http://schemas.microsoft.com/office/drawing/2014/main" id="{E80A7DD0-5D1A-3DB9-EC13-A202D4BC0066}"/>
                </a:ext>
              </a:extLst>
            </p:cNvPr>
            <p:cNvSpPr>
              <a:spLocks/>
            </p:cNvSpPr>
            <p:nvPr/>
          </p:nvSpPr>
          <p:spPr bwMode="auto">
            <a:xfrm>
              <a:off x="9333114" y="4927187"/>
              <a:ext cx="74784" cy="11808"/>
            </a:xfrm>
            <a:custGeom>
              <a:avLst/>
              <a:gdLst>
                <a:gd name="T0" fmla="*/ 365 w 398"/>
                <a:gd name="T1" fmla="*/ 67 h 67"/>
                <a:gd name="T2" fmla="*/ 33 w 398"/>
                <a:gd name="T3" fmla="*/ 67 h 67"/>
                <a:gd name="T4" fmla="*/ 33 w 398"/>
                <a:gd name="T5" fmla="*/ 67 h 67"/>
                <a:gd name="T6" fmla="*/ 27 w 398"/>
                <a:gd name="T7" fmla="*/ 66 h 67"/>
                <a:gd name="T8" fmla="*/ 21 w 398"/>
                <a:gd name="T9" fmla="*/ 65 h 67"/>
                <a:gd name="T10" fmla="*/ 16 w 398"/>
                <a:gd name="T11" fmla="*/ 61 h 67"/>
                <a:gd name="T12" fmla="*/ 11 w 398"/>
                <a:gd name="T13" fmla="*/ 57 h 67"/>
                <a:gd name="T14" fmla="*/ 7 w 398"/>
                <a:gd name="T15" fmla="*/ 52 h 67"/>
                <a:gd name="T16" fmla="*/ 3 w 398"/>
                <a:gd name="T17" fmla="*/ 47 h 67"/>
                <a:gd name="T18" fmla="*/ 1 w 398"/>
                <a:gd name="T19" fmla="*/ 41 h 67"/>
                <a:gd name="T20" fmla="*/ 0 w 398"/>
                <a:gd name="T21" fmla="*/ 33 h 67"/>
                <a:gd name="T22" fmla="*/ 0 w 398"/>
                <a:gd name="T23" fmla="*/ 33 h 67"/>
                <a:gd name="T24" fmla="*/ 1 w 398"/>
                <a:gd name="T25" fmla="*/ 27 h 67"/>
                <a:gd name="T26" fmla="*/ 3 w 398"/>
                <a:gd name="T27" fmla="*/ 21 h 67"/>
                <a:gd name="T28" fmla="*/ 7 w 398"/>
                <a:gd name="T29" fmla="*/ 15 h 67"/>
                <a:gd name="T30" fmla="*/ 11 w 398"/>
                <a:gd name="T31" fmla="*/ 11 h 67"/>
                <a:gd name="T32" fmla="*/ 16 w 398"/>
                <a:gd name="T33" fmla="*/ 7 h 67"/>
                <a:gd name="T34" fmla="*/ 21 w 398"/>
                <a:gd name="T35" fmla="*/ 3 h 67"/>
                <a:gd name="T36" fmla="*/ 27 w 398"/>
                <a:gd name="T37" fmla="*/ 1 h 67"/>
                <a:gd name="T38" fmla="*/ 33 w 398"/>
                <a:gd name="T39" fmla="*/ 0 h 67"/>
                <a:gd name="T40" fmla="*/ 365 w 398"/>
                <a:gd name="T41" fmla="*/ 0 h 67"/>
                <a:gd name="T42" fmla="*/ 365 w 398"/>
                <a:gd name="T43" fmla="*/ 0 h 67"/>
                <a:gd name="T44" fmla="*/ 371 w 398"/>
                <a:gd name="T45" fmla="*/ 1 h 67"/>
                <a:gd name="T46" fmla="*/ 377 w 398"/>
                <a:gd name="T47" fmla="*/ 3 h 67"/>
                <a:gd name="T48" fmla="*/ 383 w 398"/>
                <a:gd name="T49" fmla="*/ 7 h 67"/>
                <a:gd name="T50" fmla="*/ 387 w 398"/>
                <a:gd name="T51" fmla="*/ 11 h 67"/>
                <a:gd name="T52" fmla="*/ 392 w 398"/>
                <a:gd name="T53" fmla="*/ 15 h 67"/>
                <a:gd name="T54" fmla="*/ 395 w 398"/>
                <a:gd name="T55" fmla="*/ 21 h 67"/>
                <a:gd name="T56" fmla="*/ 397 w 398"/>
                <a:gd name="T57" fmla="*/ 27 h 67"/>
                <a:gd name="T58" fmla="*/ 398 w 398"/>
                <a:gd name="T59" fmla="*/ 33 h 67"/>
                <a:gd name="T60" fmla="*/ 398 w 398"/>
                <a:gd name="T61" fmla="*/ 33 h 67"/>
                <a:gd name="T62" fmla="*/ 397 w 398"/>
                <a:gd name="T63" fmla="*/ 41 h 67"/>
                <a:gd name="T64" fmla="*/ 395 w 398"/>
                <a:gd name="T65" fmla="*/ 47 h 67"/>
                <a:gd name="T66" fmla="*/ 392 w 398"/>
                <a:gd name="T67" fmla="*/ 52 h 67"/>
                <a:gd name="T68" fmla="*/ 387 w 398"/>
                <a:gd name="T69" fmla="*/ 57 h 67"/>
                <a:gd name="T70" fmla="*/ 383 w 398"/>
                <a:gd name="T71" fmla="*/ 61 h 67"/>
                <a:gd name="T72" fmla="*/ 377 w 398"/>
                <a:gd name="T73" fmla="*/ 65 h 67"/>
                <a:gd name="T74" fmla="*/ 371 w 398"/>
                <a:gd name="T75" fmla="*/ 66 h 67"/>
                <a:gd name="T76" fmla="*/ 365 w 398"/>
                <a:gd name="T77" fmla="*/ 67 h 67"/>
                <a:gd name="T78" fmla="*/ 365 w 39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7">
                  <a:moveTo>
                    <a:pt x="365" y="67"/>
                  </a:moveTo>
                  <a:lnTo>
                    <a:pt x="33" y="67"/>
                  </a:lnTo>
                  <a:lnTo>
                    <a:pt x="33" y="67"/>
                  </a:lnTo>
                  <a:lnTo>
                    <a:pt x="27" y="66"/>
                  </a:lnTo>
                  <a:lnTo>
                    <a:pt x="21" y="65"/>
                  </a:lnTo>
                  <a:lnTo>
                    <a:pt x="16" y="61"/>
                  </a:lnTo>
                  <a:lnTo>
                    <a:pt x="11" y="57"/>
                  </a:lnTo>
                  <a:lnTo>
                    <a:pt x="7" y="52"/>
                  </a:lnTo>
                  <a:lnTo>
                    <a:pt x="3" y="47"/>
                  </a:lnTo>
                  <a:lnTo>
                    <a:pt x="1" y="41"/>
                  </a:lnTo>
                  <a:lnTo>
                    <a:pt x="0" y="33"/>
                  </a:lnTo>
                  <a:lnTo>
                    <a:pt x="0" y="33"/>
                  </a:lnTo>
                  <a:lnTo>
                    <a:pt x="1" y="27"/>
                  </a:lnTo>
                  <a:lnTo>
                    <a:pt x="3" y="21"/>
                  </a:lnTo>
                  <a:lnTo>
                    <a:pt x="7" y="15"/>
                  </a:lnTo>
                  <a:lnTo>
                    <a:pt x="11" y="11"/>
                  </a:lnTo>
                  <a:lnTo>
                    <a:pt x="16" y="7"/>
                  </a:lnTo>
                  <a:lnTo>
                    <a:pt x="21" y="3"/>
                  </a:lnTo>
                  <a:lnTo>
                    <a:pt x="27" y="1"/>
                  </a:lnTo>
                  <a:lnTo>
                    <a:pt x="33" y="0"/>
                  </a:lnTo>
                  <a:lnTo>
                    <a:pt x="365" y="0"/>
                  </a:lnTo>
                  <a:lnTo>
                    <a:pt x="365" y="0"/>
                  </a:lnTo>
                  <a:lnTo>
                    <a:pt x="371" y="1"/>
                  </a:lnTo>
                  <a:lnTo>
                    <a:pt x="377" y="3"/>
                  </a:lnTo>
                  <a:lnTo>
                    <a:pt x="383" y="7"/>
                  </a:lnTo>
                  <a:lnTo>
                    <a:pt x="387" y="11"/>
                  </a:lnTo>
                  <a:lnTo>
                    <a:pt x="392" y="15"/>
                  </a:lnTo>
                  <a:lnTo>
                    <a:pt x="395" y="21"/>
                  </a:lnTo>
                  <a:lnTo>
                    <a:pt x="397" y="27"/>
                  </a:lnTo>
                  <a:lnTo>
                    <a:pt x="398" y="33"/>
                  </a:lnTo>
                  <a:lnTo>
                    <a:pt x="398" y="33"/>
                  </a:lnTo>
                  <a:lnTo>
                    <a:pt x="397" y="41"/>
                  </a:lnTo>
                  <a:lnTo>
                    <a:pt x="395" y="47"/>
                  </a:lnTo>
                  <a:lnTo>
                    <a:pt x="392" y="52"/>
                  </a:lnTo>
                  <a:lnTo>
                    <a:pt x="387" y="57"/>
                  </a:lnTo>
                  <a:lnTo>
                    <a:pt x="383" y="61"/>
                  </a:lnTo>
                  <a:lnTo>
                    <a:pt x="377" y="65"/>
                  </a:lnTo>
                  <a:lnTo>
                    <a:pt x="371" y="66"/>
                  </a:lnTo>
                  <a:lnTo>
                    <a:pt x="365" y="67"/>
                  </a:lnTo>
                  <a:lnTo>
                    <a:pt x="365" y="67"/>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23" name="Freeform 100">
              <a:extLst>
                <a:ext uri="{FF2B5EF4-FFF2-40B4-BE49-F238E27FC236}">
                  <a16:creationId xmlns:a16="http://schemas.microsoft.com/office/drawing/2014/main" id="{64565810-752B-94F3-6D75-DC0E810EB985}"/>
                </a:ext>
              </a:extLst>
            </p:cNvPr>
            <p:cNvSpPr>
              <a:spLocks/>
            </p:cNvSpPr>
            <p:nvPr/>
          </p:nvSpPr>
          <p:spPr bwMode="auto">
            <a:xfrm>
              <a:off x="9333114" y="4952114"/>
              <a:ext cx="74784" cy="11808"/>
            </a:xfrm>
            <a:custGeom>
              <a:avLst/>
              <a:gdLst>
                <a:gd name="T0" fmla="*/ 365 w 398"/>
                <a:gd name="T1" fmla="*/ 66 h 66"/>
                <a:gd name="T2" fmla="*/ 33 w 398"/>
                <a:gd name="T3" fmla="*/ 66 h 66"/>
                <a:gd name="T4" fmla="*/ 33 w 398"/>
                <a:gd name="T5" fmla="*/ 66 h 66"/>
                <a:gd name="T6" fmla="*/ 27 w 398"/>
                <a:gd name="T7" fmla="*/ 65 h 66"/>
                <a:gd name="T8" fmla="*/ 21 w 398"/>
                <a:gd name="T9" fmla="*/ 63 h 66"/>
                <a:gd name="T10" fmla="*/ 16 w 398"/>
                <a:gd name="T11" fmla="*/ 60 h 66"/>
                <a:gd name="T12" fmla="*/ 11 w 398"/>
                <a:gd name="T13" fmla="*/ 57 h 66"/>
                <a:gd name="T14" fmla="*/ 7 w 398"/>
                <a:gd name="T15" fmla="*/ 52 h 66"/>
                <a:gd name="T16" fmla="*/ 3 w 398"/>
                <a:gd name="T17" fmla="*/ 45 h 66"/>
                <a:gd name="T18" fmla="*/ 1 w 398"/>
                <a:gd name="T19" fmla="*/ 39 h 66"/>
                <a:gd name="T20" fmla="*/ 0 w 398"/>
                <a:gd name="T21" fmla="*/ 33 h 66"/>
                <a:gd name="T22" fmla="*/ 0 w 398"/>
                <a:gd name="T23" fmla="*/ 33 h 66"/>
                <a:gd name="T24" fmla="*/ 1 w 398"/>
                <a:gd name="T25" fmla="*/ 26 h 66"/>
                <a:gd name="T26" fmla="*/ 3 w 398"/>
                <a:gd name="T27" fmla="*/ 19 h 66"/>
                <a:gd name="T28" fmla="*/ 7 w 398"/>
                <a:gd name="T29" fmla="*/ 14 h 66"/>
                <a:gd name="T30" fmla="*/ 11 w 398"/>
                <a:gd name="T31" fmla="*/ 9 h 66"/>
                <a:gd name="T32" fmla="*/ 16 w 398"/>
                <a:gd name="T33" fmla="*/ 5 h 66"/>
                <a:gd name="T34" fmla="*/ 21 w 398"/>
                <a:gd name="T35" fmla="*/ 2 h 66"/>
                <a:gd name="T36" fmla="*/ 27 w 398"/>
                <a:gd name="T37" fmla="*/ 1 h 66"/>
                <a:gd name="T38" fmla="*/ 33 w 398"/>
                <a:gd name="T39" fmla="*/ 0 h 66"/>
                <a:gd name="T40" fmla="*/ 365 w 398"/>
                <a:gd name="T41" fmla="*/ 0 h 66"/>
                <a:gd name="T42" fmla="*/ 365 w 398"/>
                <a:gd name="T43" fmla="*/ 0 h 66"/>
                <a:gd name="T44" fmla="*/ 371 w 398"/>
                <a:gd name="T45" fmla="*/ 1 h 66"/>
                <a:gd name="T46" fmla="*/ 377 w 398"/>
                <a:gd name="T47" fmla="*/ 2 h 66"/>
                <a:gd name="T48" fmla="*/ 383 w 398"/>
                <a:gd name="T49" fmla="*/ 5 h 66"/>
                <a:gd name="T50" fmla="*/ 387 w 398"/>
                <a:gd name="T51" fmla="*/ 9 h 66"/>
                <a:gd name="T52" fmla="*/ 392 w 398"/>
                <a:gd name="T53" fmla="*/ 14 h 66"/>
                <a:gd name="T54" fmla="*/ 395 w 398"/>
                <a:gd name="T55" fmla="*/ 19 h 66"/>
                <a:gd name="T56" fmla="*/ 397 w 398"/>
                <a:gd name="T57" fmla="*/ 26 h 66"/>
                <a:gd name="T58" fmla="*/ 398 w 398"/>
                <a:gd name="T59" fmla="*/ 33 h 66"/>
                <a:gd name="T60" fmla="*/ 398 w 398"/>
                <a:gd name="T61" fmla="*/ 33 h 66"/>
                <a:gd name="T62" fmla="*/ 397 w 398"/>
                <a:gd name="T63" fmla="*/ 39 h 66"/>
                <a:gd name="T64" fmla="*/ 395 w 398"/>
                <a:gd name="T65" fmla="*/ 45 h 66"/>
                <a:gd name="T66" fmla="*/ 392 w 398"/>
                <a:gd name="T67" fmla="*/ 52 h 66"/>
                <a:gd name="T68" fmla="*/ 387 w 398"/>
                <a:gd name="T69" fmla="*/ 57 h 66"/>
                <a:gd name="T70" fmla="*/ 383 w 398"/>
                <a:gd name="T71" fmla="*/ 60 h 66"/>
                <a:gd name="T72" fmla="*/ 377 w 398"/>
                <a:gd name="T73" fmla="*/ 63 h 66"/>
                <a:gd name="T74" fmla="*/ 371 w 398"/>
                <a:gd name="T75" fmla="*/ 65 h 66"/>
                <a:gd name="T76" fmla="*/ 365 w 398"/>
                <a:gd name="T77" fmla="*/ 66 h 66"/>
                <a:gd name="T78" fmla="*/ 365 w 398"/>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6">
                  <a:moveTo>
                    <a:pt x="365" y="66"/>
                  </a:moveTo>
                  <a:lnTo>
                    <a:pt x="33" y="66"/>
                  </a:lnTo>
                  <a:lnTo>
                    <a:pt x="33" y="66"/>
                  </a:lnTo>
                  <a:lnTo>
                    <a:pt x="27" y="65"/>
                  </a:lnTo>
                  <a:lnTo>
                    <a:pt x="21" y="63"/>
                  </a:lnTo>
                  <a:lnTo>
                    <a:pt x="16" y="60"/>
                  </a:lnTo>
                  <a:lnTo>
                    <a:pt x="11" y="57"/>
                  </a:lnTo>
                  <a:lnTo>
                    <a:pt x="7" y="52"/>
                  </a:lnTo>
                  <a:lnTo>
                    <a:pt x="3" y="45"/>
                  </a:lnTo>
                  <a:lnTo>
                    <a:pt x="1" y="39"/>
                  </a:lnTo>
                  <a:lnTo>
                    <a:pt x="0" y="33"/>
                  </a:lnTo>
                  <a:lnTo>
                    <a:pt x="0" y="33"/>
                  </a:lnTo>
                  <a:lnTo>
                    <a:pt x="1" y="26"/>
                  </a:lnTo>
                  <a:lnTo>
                    <a:pt x="3" y="19"/>
                  </a:lnTo>
                  <a:lnTo>
                    <a:pt x="7" y="14"/>
                  </a:lnTo>
                  <a:lnTo>
                    <a:pt x="11" y="9"/>
                  </a:lnTo>
                  <a:lnTo>
                    <a:pt x="16" y="5"/>
                  </a:lnTo>
                  <a:lnTo>
                    <a:pt x="21" y="2"/>
                  </a:lnTo>
                  <a:lnTo>
                    <a:pt x="27" y="1"/>
                  </a:lnTo>
                  <a:lnTo>
                    <a:pt x="33" y="0"/>
                  </a:lnTo>
                  <a:lnTo>
                    <a:pt x="365" y="0"/>
                  </a:lnTo>
                  <a:lnTo>
                    <a:pt x="365" y="0"/>
                  </a:lnTo>
                  <a:lnTo>
                    <a:pt x="371" y="1"/>
                  </a:lnTo>
                  <a:lnTo>
                    <a:pt x="377" y="2"/>
                  </a:lnTo>
                  <a:lnTo>
                    <a:pt x="383" y="5"/>
                  </a:lnTo>
                  <a:lnTo>
                    <a:pt x="387" y="9"/>
                  </a:lnTo>
                  <a:lnTo>
                    <a:pt x="392" y="14"/>
                  </a:lnTo>
                  <a:lnTo>
                    <a:pt x="395" y="19"/>
                  </a:lnTo>
                  <a:lnTo>
                    <a:pt x="397" y="26"/>
                  </a:lnTo>
                  <a:lnTo>
                    <a:pt x="398" y="33"/>
                  </a:lnTo>
                  <a:lnTo>
                    <a:pt x="398" y="33"/>
                  </a:lnTo>
                  <a:lnTo>
                    <a:pt x="397" y="39"/>
                  </a:lnTo>
                  <a:lnTo>
                    <a:pt x="395" y="45"/>
                  </a:lnTo>
                  <a:lnTo>
                    <a:pt x="392" y="52"/>
                  </a:lnTo>
                  <a:lnTo>
                    <a:pt x="387" y="57"/>
                  </a:lnTo>
                  <a:lnTo>
                    <a:pt x="383" y="60"/>
                  </a:lnTo>
                  <a:lnTo>
                    <a:pt x="377" y="63"/>
                  </a:lnTo>
                  <a:lnTo>
                    <a:pt x="371" y="65"/>
                  </a:lnTo>
                  <a:lnTo>
                    <a:pt x="365" y="66"/>
                  </a:lnTo>
                  <a:lnTo>
                    <a:pt x="365"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24" name="Freeform 101">
              <a:extLst>
                <a:ext uri="{FF2B5EF4-FFF2-40B4-BE49-F238E27FC236}">
                  <a16:creationId xmlns:a16="http://schemas.microsoft.com/office/drawing/2014/main" id="{FEB8A9E2-5465-6533-A87C-35AA1AB13805}"/>
                </a:ext>
              </a:extLst>
            </p:cNvPr>
            <p:cNvSpPr>
              <a:spLocks/>
            </p:cNvSpPr>
            <p:nvPr/>
          </p:nvSpPr>
          <p:spPr bwMode="auto">
            <a:xfrm>
              <a:off x="9333114" y="4977042"/>
              <a:ext cx="74784" cy="11808"/>
            </a:xfrm>
            <a:custGeom>
              <a:avLst/>
              <a:gdLst>
                <a:gd name="T0" fmla="*/ 365 w 398"/>
                <a:gd name="T1" fmla="*/ 67 h 67"/>
                <a:gd name="T2" fmla="*/ 33 w 398"/>
                <a:gd name="T3" fmla="*/ 67 h 67"/>
                <a:gd name="T4" fmla="*/ 33 w 398"/>
                <a:gd name="T5" fmla="*/ 67 h 67"/>
                <a:gd name="T6" fmla="*/ 27 w 398"/>
                <a:gd name="T7" fmla="*/ 66 h 67"/>
                <a:gd name="T8" fmla="*/ 21 w 398"/>
                <a:gd name="T9" fmla="*/ 63 h 67"/>
                <a:gd name="T10" fmla="*/ 16 w 398"/>
                <a:gd name="T11" fmla="*/ 60 h 67"/>
                <a:gd name="T12" fmla="*/ 11 w 398"/>
                <a:gd name="T13" fmla="*/ 56 h 67"/>
                <a:gd name="T14" fmla="*/ 7 w 398"/>
                <a:gd name="T15" fmla="*/ 52 h 67"/>
                <a:gd name="T16" fmla="*/ 3 w 398"/>
                <a:gd name="T17" fmla="*/ 46 h 67"/>
                <a:gd name="T18" fmla="*/ 1 w 398"/>
                <a:gd name="T19" fmla="*/ 40 h 67"/>
                <a:gd name="T20" fmla="*/ 0 w 398"/>
                <a:gd name="T21" fmla="*/ 33 h 67"/>
                <a:gd name="T22" fmla="*/ 0 w 398"/>
                <a:gd name="T23" fmla="*/ 33 h 67"/>
                <a:gd name="T24" fmla="*/ 1 w 398"/>
                <a:gd name="T25" fmla="*/ 26 h 67"/>
                <a:gd name="T26" fmla="*/ 3 w 398"/>
                <a:gd name="T27" fmla="*/ 20 h 67"/>
                <a:gd name="T28" fmla="*/ 7 w 398"/>
                <a:gd name="T29" fmla="*/ 15 h 67"/>
                <a:gd name="T30" fmla="*/ 11 w 398"/>
                <a:gd name="T31" fmla="*/ 10 h 67"/>
                <a:gd name="T32" fmla="*/ 16 w 398"/>
                <a:gd name="T33" fmla="*/ 5 h 67"/>
                <a:gd name="T34" fmla="*/ 21 w 398"/>
                <a:gd name="T35" fmla="*/ 2 h 67"/>
                <a:gd name="T36" fmla="*/ 27 w 398"/>
                <a:gd name="T37" fmla="*/ 0 h 67"/>
                <a:gd name="T38" fmla="*/ 33 w 398"/>
                <a:gd name="T39" fmla="*/ 0 h 67"/>
                <a:gd name="T40" fmla="*/ 365 w 398"/>
                <a:gd name="T41" fmla="*/ 0 h 67"/>
                <a:gd name="T42" fmla="*/ 365 w 398"/>
                <a:gd name="T43" fmla="*/ 0 h 67"/>
                <a:gd name="T44" fmla="*/ 371 w 398"/>
                <a:gd name="T45" fmla="*/ 0 h 67"/>
                <a:gd name="T46" fmla="*/ 377 w 398"/>
                <a:gd name="T47" fmla="*/ 2 h 67"/>
                <a:gd name="T48" fmla="*/ 383 w 398"/>
                <a:gd name="T49" fmla="*/ 5 h 67"/>
                <a:gd name="T50" fmla="*/ 387 w 398"/>
                <a:gd name="T51" fmla="*/ 10 h 67"/>
                <a:gd name="T52" fmla="*/ 392 w 398"/>
                <a:gd name="T53" fmla="*/ 15 h 67"/>
                <a:gd name="T54" fmla="*/ 395 w 398"/>
                <a:gd name="T55" fmla="*/ 20 h 67"/>
                <a:gd name="T56" fmla="*/ 397 w 398"/>
                <a:gd name="T57" fmla="*/ 26 h 67"/>
                <a:gd name="T58" fmla="*/ 398 w 398"/>
                <a:gd name="T59" fmla="*/ 33 h 67"/>
                <a:gd name="T60" fmla="*/ 398 w 398"/>
                <a:gd name="T61" fmla="*/ 33 h 67"/>
                <a:gd name="T62" fmla="*/ 397 w 398"/>
                <a:gd name="T63" fmla="*/ 40 h 67"/>
                <a:gd name="T64" fmla="*/ 395 w 398"/>
                <a:gd name="T65" fmla="*/ 46 h 67"/>
                <a:gd name="T66" fmla="*/ 392 w 398"/>
                <a:gd name="T67" fmla="*/ 52 h 67"/>
                <a:gd name="T68" fmla="*/ 387 w 398"/>
                <a:gd name="T69" fmla="*/ 56 h 67"/>
                <a:gd name="T70" fmla="*/ 383 w 398"/>
                <a:gd name="T71" fmla="*/ 60 h 67"/>
                <a:gd name="T72" fmla="*/ 377 w 398"/>
                <a:gd name="T73" fmla="*/ 63 h 67"/>
                <a:gd name="T74" fmla="*/ 371 w 398"/>
                <a:gd name="T75" fmla="*/ 66 h 67"/>
                <a:gd name="T76" fmla="*/ 365 w 398"/>
                <a:gd name="T77" fmla="*/ 67 h 67"/>
                <a:gd name="T78" fmla="*/ 365 w 398"/>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67">
                  <a:moveTo>
                    <a:pt x="365" y="67"/>
                  </a:moveTo>
                  <a:lnTo>
                    <a:pt x="33" y="67"/>
                  </a:lnTo>
                  <a:lnTo>
                    <a:pt x="33" y="67"/>
                  </a:lnTo>
                  <a:lnTo>
                    <a:pt x="27" y="66"/>
                  </a:lnTo>
                  <a:lnTo>
                    <a:pt x="21" y="63"/>
                  </a:lnTo>
                  <a:lnTo>
                    <a:pt x="16" y="60"/>
                  </a:lnTo>
                  <a:lnTo>
                    <a:pt x="11" y="56"/>
                  </a:lnTo>
                  <a:lnTo>
                    <a:pt x="7" y="52"/>
                  </a:lnTo>
                  <a:lnTo>
                    <a:pt x="3" y="46"/>
                  </a:lnTo>
                  <a:lnTo>
                    <a:pt x="1" y="40"/>
                  </a:lnTo>
                  <a:lnTo>
                    <a:pt x="0" y="33"/>
                  </a:lnTo>
                  <a:lnTo>
                    <a:pt x="0" y="33"/>
                  </a:lnTo>
                  <a:lnTo>
                    <a:pt x="1" y="26"/>
                  </a:lnTo>
                  <a:lnTo>
                    <a:pt x="3" y="20"/>
                  </a:lnTo>
                  <a:lnTo>
                    <a:pt x="7" y="15"/>
                  </a:lnTo>
                  <a:lnTo>
                    <a:pt x="11" y="10"/>
                  </a:lnTo>
                  <a:lnTo>
                    <a:pt x="16" y="5"/>
                  </a:lnTo>
                  <a:lnTo>
                    <a:pt x="21" y="2"/>
                  </a:lnTo>
                  <a:lnTo>
                    <a:pt x="27" y="0"/>
                  </a:lnTo>
                  <a:lnTo>
                    <a:pt x="33" y="0"/>
                  </a:lnTo>
                  <a:lnTo>
                    <a:pt x="365" y="0"/>
                  </a:lnTo>
                  <a:lnTo>
                    <a:pt x="365" y="0"/>
                  </a:lnTo>
                  <a:lnTo>
                    <a:pt x="371" y="0"/>
                  </a:lnTo>
                  <a:lnTo>
                    <a:pt x="377" y="2"/>
                  </a:lnTo>
                  <a:lnTo>
                    <a:pt x="383" y="5"/>
                  </a:lnTo>
                  <a:lnTo>
                    <a:pt x="387" y="10"/>
                  </a:lnTo>
                  <a:lnTo>
                    <a:pt x="392" y="15"/>
                  </a:lnTo>
                  <a:lnTo>
                    <a:pt x="395" y="20"/>
                  </a:lnTo>
                  <a:lnTo>
                    <a:pt x="397" y="26"/>
                  </a:lnTo>
                  <a:lnTo>
                    <a:pt x="398" y="33"/>
                  </a:lnTo>
                  <a:lnTo>
                    <a:pt x="398" y="33"/>
                  </a:lnTo>
                  <a:lnTo>
                    <a:pt x="397" y="40"/>
                  </a:lnTo>
                  <a:lnTo>
                    <a:pt x="395" y="46"/>
                  </a:lnTo>
                  <a:lnTo>
                    <a:pt x="392" y="52"/>
                  </a:lnTo>
                  <a:lnTo>
                    <a:pt x="387" y="56"/>
                  </a:lnTo>
                  <a:lnTo>
                    <a:pt x="383" y="60"/>
                  </a:lnTo>
                  <a:lnTo>
                    <a:pt x="377" y="63"/>
                  </a:lnTo>
                  <a:lnTo>
                    <a:pt x="371" y="66"/>
                  </a:lnTo>
                  <a:lnTo>
                    <a:pt x="365" y="67"/>
                  </a:lnTo>
                  <a:lnTo>
                    <a:pt x="365" y="67"/>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25" name="Freeform 102">
              <a:extLst>
                <a:ext uri="{FF2B5EF4-FFF2-40B4-BE49-F238E27FC236}">
                  <a16:creationId xmlns:a16="http://schemas.microsoft.com/office/drawing/2014/main" id="{D791ED26-60C9-BF0E-C7B1-5B1F1D55BC4C}"/>
                </a:ext>
              </a:extLst>
            </p:cNvPr>
            <p:cNvSpPr>
              <a:spLocks/>
            </p:cNvSpPr>
            <p:nvPr/>
          </p:nvSpPr>
          <p:spPr bwMode="auto">
            <a:xfrm>
              <a:off x="9531224" y="4877331"/>
              <a:ext cx="49855" cy="11808"/>
            </a:xfrm>
            <a:custGeom>
              <a:avLst/>
              <a:gdLst>
                <a:gd name="T0" fmla="*/ 232 w 264"/>
                <a:gd name="T1" fmla="*/ 66 h 66"/>
                <a:gd name="T2" fmla="*/ 33 w 264"/>
                <a:gd name="T3" fmla="*/ 66 h 66"/>
                <a:gd name="T4" fmla="*/ 33 w 264"/>
                <a:gd name="T5" fmla="*/ 66 h 66"/>
                <a:gd name="T6" fmla="*/ 26 w 264"/>
                <a:gd name="T7" fmla="*/ 66 h 66"/>
                <a:gd name="T8" fmla="*/ 20 w 264"/>
                <a:gd name="T9" fmla="*/ 64 h 66"/>
                <a:gd name="T10" fmla="*/ 14 w 264"/>
                <a:gd name="T11" fmla="*/ 60 h 66"/>
                <a:gd name="T12" fmla="*/ 9 w 264"/>
                <a:gd name="T13" fmla="*/ 56 h 66"/>
                <a:gd name="T14" fmla="*/ 5 w 264"/>
                <a:gd name="T15" fmla="*/ 51 h 66"/>
                <a:gd name="T16" fmla="*/ 2 w 264"/>
                <a:gd name="T17" fmla="*/ 46 h 66"/>
                <a:gd name="T18" fmla="*/ 1 w 264"/>
                <a:gd name="T19" fmla="*/ 40 h 66"/>
                <a:gd name="T20" fmla="*/ 0 w 264"/>
                <a:gd name="T21" fmla="*/ 33 h 66"/>
                <a:gd name="T22" fmla="*/ 0 w 264"/>
                <a:gd name="T23" fmla="*/ 33 h 66"/>
                <a:gd name="T24" fmla="*/ 1 w 264"/>
                <a:gd name="T25" fmla="*/ 26 h 66"/>
                <a:gd name="T26" fmla="*/ 2 w 264"/>
                <a:gd name="T27" fmla="*/ 20 h 66"/>
                <a:gd name="T28" fmla="*/ 5 w 264"/>
                <a:gd name="T29" fmla="*/ 15 h 66"/>
                <a:gd name="T30" fmla="*/ 9 w 264"/>
                <a:gd name="T31" fmla="*/ 10 h 66"/>
                <a:gd name="T32" fmla="*/ 14 w 264"/>
                <a:gd name="T33" fmla="*/ 6 h 66"/>
                <a:gd name="T34" fmla="*/ 20 w 264"/>
                <a:gd name="T35" fmla="*/ 2 h 66"/>
                <a:gd name="T36" fmla="*/ 26 w 264"/>
                <a:gd name="T37" fmla="*/ 0 h 66"/>
                <a:gd name="T38" fmla="*/ 33 w 264"/>
                <a:gd name="T39" fmla="*/ 0 h 66"/>
                <a:gd name="T40" fmla="*/ 232 w 264"/>
                <a:gd name="T41" fmla="*/ 0 h 66"/>
                <a:gd name="T42" fmla="*/ 232 w 264"/>
                <a:gd name="T43" fmla="*/ 0 h 66"/>
                <a:gd name="T44" fmla="*/ 238 w 264"/>
                <a:gd name="T45" fmla="*/ 0 h 66"/>
                <a:gd name="T46" fmla="*/ 244 w 264"/>
                <a:gd name="T47" fmla="*/ 2 h 66"/>
                <a:gd name="T48" fmla="*/ 249 w 264"/>
                <a:gd name="T49" fmla="*/ 6 h 66"/>
                <a:gd name="T50" fmla="*/ 255 w 264"/>
                <a:gd name="T51" fmla="*/ 10 h 66"/>
                <a:gd name="T52" fmla="*/ 259 w 264"/>
                <a:gd name="T53" fmla="*/ 15 h 66"/>
                <a:gd name="T54" fmla="*/ 262 w 264"/>
                <a:gd name="T55" fmla="*/ 20 h 66"/>
                <a:gd name="T56" fmla="*/ 264 w 264"/>
                <a:gd name="T57" fmla="*/ 26 h 66"/>
                <a:gd name="T58" fmla="*/ 264 w 264"/>
                <a:gd name="T59" fmla="*/ 33 h 66"/>
                <a:gd name="T60" fmla="*/ 264 w 264"/>
                <a:gd name="T61" fmla="*/ 33 h 66"/>
                <a:gd name="T62" fmla="*/ 264 w 264"/>
                <a:gd name="T63" fmla="*/ 40 h 66"/>
                <a:gd name="T64" fmla="*/ 262 w 264"/>
                <a:gd name="T65" fmla="*/ 46 h 66"/>
                <a:gd name="T66" fmla="*/ 259 w 264"/>
                <a:gd name="T67" fmla="*/ 51 h 66"/>
                <a:gd name="T68" fmla="*/ 255 w 264"/>
                <a:gd name="T69" fmla="*/ 56 h 66"/>
                <a:gd name="T70" fmla="*/ 249 w 264"/>
                <a:gd name="T71" fmla="*/ 60 h 66"/>
                <a:gd name="T72" fmla="*/ 244 w 264"/>
                <a:gd name="T73" fmla="*/ 64 h 66"/>
                <a:gd name="T74" fmla="*/ 238 w 264"/>
                <a:gd name="T75" fmla="*/ 66 h 66"/>
                <a:gd name="T76" fmla="*/ 232 w 264"/>
                <a:gd name="T77" fmla="*/ 66 h 66"/>
                <a:gd name="T78" fmla="*/ 232 w 264"/>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6">
                  <a:moveTo>
                    <a:pt x="232" y="66"/>
                  </a:moveTo>
                  <a:lnTo>
                    <a:pt x="33" y="66"/>
                  </a:lnTo>
                  <a:lnTo>
                    <a:pt x="33" y="66"/>
                  </a:lnTo>
                  <a:lnTo>
                    <a:pt x="26" y="66"/>
                  </a:lnTo>
                  <a:lnTo>
                    <a:pt x="20" y="64"/>
                  </a:lnTo>
                  <a:lnTo>
                    <a:pt x="14" y="60"/>
                  </a:lnTo>
                  <a:lnTo>
                    <a:pt x="9" y="56"/>
                  </a:lnTo>
                  <a:lnTo>
                    <a:pt x="5" y="51"/>
                  </a:lnTo>
                  <a:lnTo>
                    <a:pt x="2" y="46"/>
                  </a:lnTo>
                  <a:lnTo>
                    <a:pt x="1" y="40"/>
                  </a:lnTo>
                  <a:lnTo>
                    <a:pt x="0" y="33"/>
                  </a:lnTo>
                  <a:lnTo>
                    <a:pt x="0" y="33"/>
                  </a:lnTo>
                  <a:lnTo>
                    <a:pt x="1" y="26"/>
                  </a:lnTo>
                  <a:lnTo>
                    <a:pt x="2" y="20"/>
                  </a:lnTo>
                  <a:lnTo>
                    <a:pt x="5" y="15"/>
                  </a:lnTo>
                  <a:lnTo>
                    <a:pt x="9" y="10"/>
                  </a:lnTo>
                  <a:lnTo>
                    <a:pt x="14" y="6"/>
                  </a:lnTo>
                  <a:lnTo>
                    <a:pt x="20" y="2"/>
                  </a:lnTo>
                  <a:lnTo>
                    <a:pt x="26" y="0"/>
                  </a:lnTo>
                  <a:lnTo>
                    <a:pt x="33" y="0"/>
                  </a:lnTo>
                  <a:lnTo>
                    <a:pt x="232" y="0"/>
                  </a:lnTo>
                  <a:lnTo>
                    <a:pt x="232" y="0"/>
                  </a:lnTo>
                  <a:lnTo>
                    <a:pt x="238" y="0"/>
                  </a:lnTo>
                  <a:lnTo>
                    <a:pt x="244" y="2"/>
                  </a:lnTo>
                  <a:lnTo>
                    <a:pt x="249" y="6"/>
                  </a:lnTo>
                  <a:lnTo>
                    <a:pt x="255" y="10"/>
                  </a:lnTo>
                  <a:lnTo>
                    <a:pt x="259" y="15"/>
                  </a:lnTo>
                  <a:lnTo>
                    <a:pt x="262" y="20"/>
                  </a:lnTo>
                  <a:lnTo>
                    <a:pt x="264" y="26"/>
                  </a:lnTo>
                  <a:lnTo>
                    <a:pt x="264" y="33"/>
                  </a:lnTo>
                  <a:lnTo>
                    <a:pt x="264" y="33"/>
                  </a:lnTo>
                  <a:lnTo>
                    <a:pt x="264" y="40"/>
                  </a:lnTo>
                  <a:lnTo>
                    <a:pt x="262" y="46"/>
                  </a:lnTo>
                  <a:lnTo>
                    <a:pt x="259" y="51"/>
                  </a:lnTo>
                  <a:lnTo>
                    <a:pt x="255" y="56"/>
                  </a:lnTo>
                  <a:lnTo>
                    <a:pt x="249" y="60"/>
                  </a:lnTo>
                  <a:lnTo>
                    <a:pt x="244" y="64"/>
                  </a:lnTo>
                  <a:lnTo>
                    <a:pt x="238" y="66"/>
                  </a:lnTo>
                  <a:lnTo>
                    <a:pt x="232" y="66"/>
                  </a:lnTo>
                  <a:lnTo>
                    <a:pt x="232"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26" name="Freeform 103">
              <a:extLst>
                <a:ext uri="{FF2B5EF4-FFF2-40B4-BE49-F238E27FC236}">
                  <a16:creationId xmlns:a16="http://schemas.microsoft.com/office/drawing/2014/main" id="{CEC21A3B-A6B2-2021-A6AE-4F8473B63E81}"/>
                </a:ext>
              </a:extLst>
            </p:cNvPr>
            <p:cNvSpPr>
              <a:spLocks/>
            </p:cNvSpPr>
            <p:nvPr/>
          </p:nvSpPr>
          <p:spPr bwMode="auto">
            <a:xfrm>
              <a:off x="9531224" y="4902259"/>
              <a:ext cx="49855" cy="11808"/>
            </a:xfrm>
            <a:custGeom>
              <a:avLst/>
              <a:gdLst>
                <a:gd name="T0" fmla="*/ 232 w 264"/>
                <a:gd name="T1" fmla="*/ 66 h 66"/>
                <a:gd name="T2" fmla="*/ 33 w 264"/>
                <a:gd name="T3" fmla="*/ 66 h 66"/>
                <a:gd name="T4" fmla="*/ 33 w 264"/>
                <a:gd name="T5" fmla="*/ 66 h 66"/>
                <a:gd name="T6" fmla="*/ 26 w 264"/>
                <a:gd name="T7" fmla="*/ 66 h 66"/>
                <a:gd name="T8" fmla="*/ 20 w 264"/>
                <a:gd name="T9" fmla="*/ 64 h 66"/>
                <a:gd name="T10" fmla="*/ 14 w 264"/>
                <a:gd name="T11" fmla="*/ 61 h 66"/>
                <a:gd name="T12" fmla="*/ 9 w 264"/>
                <a:gd name="T13" fmla="*/ 57 h 66"/>
                <a:gd name="T14" fmla="*/ 5 w 264"/>
                <a:gd name="T15" fmla="*/ 52 h 66"/>
                <a:gd name="T16" fmla="*/ 2 w 264"/>
                <a:gd name="T17" fmla="*/ 46 h 66"/>
                <a:gd name="T18" fmla="*/ 1 w 264"/>
                <a:gd name="T19" fmla="*/ 40 h 66"/>
                <a:gd name="T20" fmla="*/ 0 w 264"/>
                <a:gd name="T21" fmla="*/ 33 h 66"/>
                <a:gd name="T22" fmla="*/ 0 w 264"/>
                <a:gd name="T23" fmla="*/ 33 h 66"/>
                <a:gd name="T24" fmla="*/ 1 w 264"/>
                <a:gd name="T25" fmla="*/ 27 h 66"/>
                <a:gd name="T26" fmla="*/ 2 w 264"/>
                <a:gd name="T27" fmla="*/ 21 h 66"/>
                <a:gd name="T28" fmla="*/ 5 w 264"/>
                <a:gd name="T29" fmla="*/ 14 h 66"/>
                <a:gd name="T30" fmla="*/ 9 w 264"/>
                <a:gd name="T31" fmla="*/ 10 h 66"/>
                <a:gd name="T32" fmla="*/ 14 w 264"/>
                <a:gd name="T33" fmla="*/ 6 h 66"/>
                <a:gd name="T34" fmla="*/ 20 w 264"/>
                <a:gd name="T35" fmla="*/ 3 h 66"/>
                <a:gd name="T36" fmla="*/ 26 w 264"/>
                <a:gd name="T37" fmla="*/ 1 h 66"/>
                <a:gd name="T38" fmla="*/ 33 w 264"/>
                <a:gd name="T39" fmla="*/ 0 h 66"/>
                <a:gd name="T40" fmla="*/ 232 w 264"/>
                <a:gd name="T41" fmla="*/ 0 h 66"/>
                <a:gd name="T42" fmla="*/ 232 w 264"/>
                <a:gd name="T43" fmla="*/ 0 h 66"/>
                <a:gd name="T44" fmla="*/ 238 w 264"/>
                <a:gd name="T45" fmla="*/ 1 h 66"/>
                <a:gd name="T46" fmla="*/ 244 w 264"/>
                <a:gd name="T47" fmla="*/ 3 h 66"/>
                <a:gd name="T48" fmla="*/ 249 w 264"/>
                <a:gd name="T49" fmla="*/ 6 h 66"/>
                <a:gd name="T50" fmla="*/ 255 w 264"/>
                <a:gd name="T51" fmla="*/ 10 h 66"/>
                <a:gd name="T52" fmla="*/ 259 w 264"/>
                <a:gd name="T53" fmla="*/ 14 h 66"/>
                <a:gd name="T54" fmla="*/ 262 w 264"/>
                <a:gd name="T55" fmla="*/ 21 h 66"/>
                <a:gd name="T56" fmla="*/ 264 w 264"/>
                <a:gd name="T57" fmla="*/ 27 h 66"/>
                <a:gd name="T58" fmla="*/ 264 w 264"/>
                <a:gd name="T59" fmla="*/ 33 h 66"/>
                <a:gd name="T60" fmla="*/ 264 w 264"/>
                <a:gd name="T61" fmla="*/ 33 h 66"/>
                <a:gd name="T62" fmla="*/ 264 w 264"/>
                <a:gd name="T63" fmla="*/ 40 h 66"/>
                <a:gd name="T64" fmla="*/ 262 w 264"/>
                <a:gd name="T65" fmla="*/ 46 h 66"/>
                <a:gd name="T66" fmla="*/ 259 w 264"/>
                <a:gd name="T67" fmla="*/ 52 h 66"/>
                <a:gd name="T68" fmla="*/ 255 w 264"/>
                <a:gd name="T69" fmla="*/ 57 h 66"/>
                <a:gd name="T70" fmla="*/ 249 w 264"/>
                <a:gd name="T71" fmla="*/ 61 h 66"/>
                <a:gd name="T72" fmla="*/ 244 w 264"/>
                <a:gd name="T73" fmla="*/ 64 h 66"/>
                <a:gd name="T74" fmla="*/ 238 w 264"/>
                <a:gd name="T75" fmla="*/ 66 h 66"/>
                <a:gd name="T76" fmla="*/ 232 w 264"/>
                <a:gd name="T77" fmla="*/ 66 h 66"/>
                <a:gd name="T78" fmla="*/ 232 w 264"/>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6">
                  <a:moveTo>
                    <a:pt x="232" y="66"/>
                  </a:moveTo>
                  <a:lnTo>
                    <a:pt x="33" y="66"/>
                  </a:lnTo>
                  <a:lnTo>
                    <a:pt x="33" y="66"/>
                  </a:lnTo>
                  <a:lnTo>
                    <a:pt x="26" y="66"/>
                  </a:lnTo>
                  <a:lnTo>
                    <a:pt x="20" y="64"/>
                  </a:lnTo>
                  <a:lnTo>
                    <a:pt x="14" y="61"/>
                  </a:lnTo>
                  <a:lnTo>
                    <a:pt x="9" y="57"/>
                  </a:lnTo>
                  <a:lnTo>
                    <a:pt x="5" y="52"/>
                  </a:lnTo>
                  <a:lnTo>
                    <a:pt x="2" y="46"/>
                  </a:lnTo>
                  <a:lnTo>
                    <a:pt x="1" y="40"/>
                  </a:lnTo>
                  <a:lnTo>
                    <a:pt x="0" y="33"/>
                  </a:lnTo>
                  <a:lnTo>
                    <a:pt x="0" y="33"/>
                  </a:lnTo>
                  <a:lnTo>
                    <a:pt x="1" y="27"/>
                  </a:lnTo>
                  <a:lnTo>
                    <a:pt x="2" y="21"/>
                  </a:lnTo>
                  <a:lnTo>
                    <a:pt x="5" y="14"/>
                  </a:lnTo>
                  <a:lnTo>
                    <a:pt x="9" y="10"/>
                  </a:lnTo>
                  <a:lnTo>
                    <a:pt x="14" y="6"/>
                  </a:lnTo>
                  <a:lnTo>
                    <a:pt x="20" y="3"/>
                  </a:lnTo>
                  <a:lnTo>
                    <a:pt x="26" y="1"/>
                  </a:lnTo>
                  <a:lnTo>
                    <a:pt x="33" y="0"/>
                  </a:lnTo>
                  <a:lnTo>
                    <a:pt x="232" y="0"/>
                  </a:lnTo>
                  <a:lnTo>
                    <a:pt x="232" y="0"/>
                  </a:lnTo>
                  <a:lnTo>
                    <a:pt x="238" y="1"/>
                  </a:lnTo>
                  <a:lnTo>
                    <a:pt x="244" y="3"/>
                  </a:lnTo>
                  <a:lnTo>
                    <a:pt x="249" y="6"/>
                  </a:lnTo>
                  <a:lnTo>
                    <a:pt x="255" y="10"/>
                  </a:lnTo>
                  <a:lnTo>
                    <a:pt x="259" y="14"/>
                  </a:lnTo>
                  <a:lnTo>
                    <a:pt x="262" y="21"/>
                  </a:lnTo>
                  <a:lnTo>
                    <a:pt x="264" y="27"/>
                  </a:lnTo>
                  <a:lnTo>
                    <a:pt x="264" y="33"/>
                  </a:lnTo>
                  <a:lnTo>
                    <a:pt x="264" y="33"/>
                  </a:lnTo>
                  <a:lnTo>
                    <a:pt x="264" y="40"/>
                  </a:lnTo>
                  <a:lnTo>
                    <a:pt x="262" y="46"/>
                  </a:lnTo>
                  <a:lnTo>
                    <a:pt x="259" y="52"/>
                  </a:lnTo>
                  <a:lnTo>
                    <a:pt x="255" y="57"/>
                  </a:lnTo>
                  <a:lnTo>
                    <a:pt x="249" y="61"/>
                  </a:lnTo>
                  <a:lnTo>
                    <a:pt x="244" y="64"/>
                  </a:lnTo>
                  <a:lnTo>
                    <a:pt x="238" y="66"/>
                  </a:lnTo>
                  <a:lnTo>
                    <a:pt x="232" y="66"/>
                  </a:lnTo>
                  <a:lnTo>
                    <a:pt x="232"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27" name="Freeform 104">
              <a:extLst>
                <a:ext uri="{FF2B5EF4-FFF2-40B4-BE49-F238E27FC236}">
                  <a16:creationId xmlns:a16="http://schemas.microsoft.com/office/drawing/2014/main" id="{7259937C-FE24-9670-7F67-B3513BCD053C}"/>
                </a:ext>
              </a:extLst>
            </p:cNvPr>
            <p:cNvSpPr>
              <a:spLocks/>
            </p:cNvSpPr>
            <p:nvPr/>
          </p:nvSpPr>
          <p:spPr bwMode="auto">
            <a:xfrm>
              <a:off x="9531224" y="4927187"/>
              <a:ext cx="49855" cy="11808"/>
            </a:xfrm>
            <a:custGeom>
              <a:avLst/>
              <a:gdLst>
                <a:gd name="T0" fmla="*/ 232 w 264"/>
                <a:gd name="T1" fmla="*/ 67 h 67"/>
                <a:gd name="T2" fmla="*/ 33 w 264"/>
                <a:gd name="T3" fmla="*/ 67 h 67"/>
                <a:gd name="T4" fmla="*/ 33 w 264"/>
                <a:gd name="T5" fmla="*/ 67 h 67"/>
                <a:gd name="T6" fmla="*/ 26 w 264"/>
                <a:gd name="T7" fmla="*/ 66 h 67"/>
                <a:gd name="T8" fmla="*/ 20 w 264"/>
                <a:gd name="T9" fmla="*/ 65 h 67"/>
                <a:gd name="T10" fmla="*/ 14 w 264"/>
                <a:gd name="T11" fmla="*/ 61 h 67"/>
                <a:gd name="T12" fmla="*/ 9 w 264"/>
                <a:gd name="T13" fmla="*/ 57 h 67"/>
                <a:gd name="T14" fmla="*/ 5 w 264"/>
                <a:gd name="T15" fmla="*/ 52 h 67"/>
                <a:gd name="T16" fmla="*/ 2 w 264"/>
                <a:gd name="T17" fmla="*/ 47 h 67"/>
                <a:gd name="T18" fmla="*/ 1 w 264"/>
                <a:gd name="T19" fmla="*/ 41 h 67"/>
                <a:gd name="T20" fmla="*/ 0 w 264"/>
                <a:gd name="T21" fmla="*/ 33 h 67"/>
                <a:gd name="T22" fmla="*/ 0 w 264"/>
                <a:gd name="T23" fmla="*/ 33 h 67"/>
                <a:gd name="T24" fmla="*/ 1 w 264"/>
                <a:gd name="T25" fmla="*/ 27 h 67"/>
                <a:gd name="T26" fmla="*/ 2 w 264"/>
                <a:gd name="T27" fmla="*/ 21 h 67"/>
                <a:gd name="T28" fmla="*/ 5 w 264"/>
                <a:gd name="T29" fmla="*/ 15 h 67"/>
                <a:gd name="T30" fmla="*/ 9 w 264"/>
                <a:gd name="T31" fmla="*/ 11 h 67"/>
                <a:gd name="T32" fmla="*/ 14 w 264"/>
                <a:gd name="T33" fmla="*/ 7 h 67"/>
                <a:gd name="T34" fmla="*/ 20 w 264"/>
                <a:gd name="T35" fmla="*/ 3 h 67"/>
                <a:gd name="T36" fmla="*/ 26 w 264"/>
                <a:gd name="T37" fmla="*/ 1 h 67"/>
                <a:gd name="T38" fmla="*/ 33 w 264"/>
                <a:gd name="T39" fmla="*/ 0 h 67"/>
                <a:gd name="T40" fmla="*/ 232 w 264"/>
                <a:gd name="T41" fmla="*/ 0 h 67"/>
                <a:gd name="T42" fmla="*/ 232 w 264"/>
                <a:gd name="T43" fmla="*/ 0 h 67"/>
                <a:gd name="T44" fmla="*/ 238 w 264"/>
                <a:gd name="T45" fmla="*/ 1 h 67"/>
                <a:gd name="T46" fmla="*/ 244 w 264"/>
                <a:gd name="T47" fmla="*/ 3 h 67"/>
                <a:gd name="T48" fmla="*/ 249 w 264"/>
                <a:gd name="T49" fmla="*/ 7 h 67"/>
                <a:gd name="T50" fmla="*/ 255 w 264"/>
                <a:gd name="T51" fmla="*/ 11 h 67"/>
                <a:gd name="T52" fmla="*/ 259 w 264"/>
                <a:gd name="T53" fmla="*/ 15 h 67"/>
                <a:gd name="T54" fmla="*/ 262 w 264"/>
                <a:gd name="T55" fmla="*/ 21 h 67"/>
                <a:gd name="T56" fmla="*/ 264 w 264"/>
                <a:gd name="T57" fmla="*/ 27 h 67"/>
                <a:gd name="T58" fmla="*/ 264 w 264"/>
                <a:gd name="T59" fmla="*/ 33 h 67"/>
                <a:gd name="T60" fmla="*/ 264 w 264"/>
                <a:gd name="T61" fmla="*/ 33 h 67"/>
                <a:gd name="T62" fmla="*/ 264 w 264"/>
                <a:gd name="T63" fmla="*/ 41 h 67"/>
                <a:gd name="T64" fmla="*/ 262 w 264"/>
                <a:gd name="T65" fmla="*/ 47 h 67"/>
                <a:gd name="T66" fmla="*/ 259 w 264"/>
                <a:gd name="T67" fmla="*/ 52 h 67"/>
                <a:gd name="T68" fmla="*/ 255 w 264"/>
                <a:gd name="T69" fmla="*/ 57 h 67"/>
                <a:gd name="T70" fmla="*/ 249 w 264"/>
                <a:gd name="T71" fmla="*/ 61 h 67"/>
                <a:gd name="T72" fmla="*/ 244 w 264"/>
                <a:gd name="T73" fmla="*/ 65 h 67"/>
                <a:gd name="T74" fmla="*/ 238 w 264"/>
                <a:gd name="T75" fmla="*/ 66 h 67"/>
                <a:gd name="T76" fmla="*/ 232 w 264"/>
                <a:gd name="T77" fmla="*/ 67 h 67"/>
                <a:gd name="T78" fmla="*/ 232 w 264"/>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7">
                  <a:moveTo>
                    <a:pt x="232" y="67"/>
                  </a:moveTo>
                  <a:lnTo>
                    <a:pt x="33" y="67"/>
                  </a:lnTo>
                  <a:lnTo>
                    <a:pt x="33" y="67"/>
                  </a:lnTo>
                  <a:lnTo>
                    <a:pt x="26" y="66"/>
                  </a:lnTo>
                  <a:lnTo>
                    <a:pt x="20" y="65"/>
                  </a:lnTo>
                  <a:lnTo>
                    <a:pt x="14" y="61"/>
                  </a:lnTo>
                  <a:lnTo>
                    <a:pt x="9" y="57"/>
                  </a:lnTo>
                  <a:lnTo>
                    <a:pt x="5" y="52"/>
                  </a:lnTo>
                  <a:lnTo>
                    <a:pt x="2" y="47"/>
                  </a:lnTo>
                  <a:lnTo>
                    <a:pt x="1" y="41"/>
                  </a:lnTo>
                  <a:lnTo>
                    <a:pt x="0" y="33"/>
                  </a:lnTo>
                  <a:lnTo>
                    <a:pt x="0" y="33"/>
                  </a:lnTo>
                  <a:lnTo>
                    <a:pt x="1" y="27"/>
                  </a:lnTo>
                  <a:lnTo>
                    <a:pt x="2" y="21"/>
                  </a:lnTo>
                  <a:lnTo>
                    <a:pt x="5" y="15"/>
                  </a:lnTo>
                  <a:lnTo>
                    <a:pt x="9" y="11"/>
                  </a:lnTo>
                  <a:lnTo>
                    <a:pt x="14" y="7"/>
                  </a:lnTo>
                  <a:lnTo>
                    <a:pt x="20" y="3"/>
                  </a:lnTo>
                  <a:lnTo>
                    <a:pt x="26" y="1"/>
                  </a:lnTo>
                  <a:lnTo>
                    <a:pt x="33" y="0"/>
                  </a:lnTo>
                  <a:lnTo>
                    <a:pt x="232" y="0"/>
                  </a:lnTo>
                  <a:lnTo>
                    <a:pt x="232" y="0"/>
                  </a:lnTo>
                  <a:lnTo>
                    <a:pt x="238" y="1"/>
                  </a:lnTo>
                  <a:lnTo>
                    <a:pt x="244" y="3"/>
                  </a:lnTo>
                  <a:lnTo>
                    <a:pt x="249" y="7"/>
                  </a:lnTo>
                  <a:lnTo>
                    <a:pt x="255" y="11"/>
                  </a:lnTo>
                  <a:lnTo>
                    <a:pt x="259" y="15"/>
                  </a:lnTo>
                  <a:lnTo>
                    <a:pt x="262" y="21"/>
                  </a:lnTo>
                  <a:lnTo>
                    <a:pt x="264" y="27"/>
                  </a:lnTo>
                  <a:lnTo>
                    <a:pt x="264" y="33"/>
                  </a:lnTo>
                  <a:lnTo>
                    <a:pt x="264" y="33"/>
                  </a:lnTo>
                  <a:lnTo>
                    <a:pt x="264" y="41"/>
                  </a:lnTo>
                  <a:lnTo>
                    <a:pt x="262" y="47"/>
                  </a:lnTo>
                  <a:lnTo>
                    <a:pt x="259" y="52"/>
                  </a:lnTo>
                  <a:lnTo>
                    <a:pt x="255" y="57"/>
                  </a:lnTo>
                  <a:lnTo>
                    <a:pt x="249" y="61"/>
                  </a:lnTo>
                  <a:lnTo>
                    <a:pt x="244" y="65"/>
                  </a:lnTo>
                  <a:lnTo>
                    <a:pt x="238" y="66"/>
                  </a:lnTo>
                  <a:lnTo>
                    <a:pt x="232" y="67"/>
                  </a:lnTo>
                  <a:lnTo>
                    <a:pt x="232" y="67"/>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28" name="Freeform 105">
              <a:extLst>
                <a:ext uri="{FF2B5EF4-FFF2-40B4-BE49-F238E27FC236}">
                  <a16:creationId xmlns:a16="http://schemas.microsoft.com/office/drawing/2014/main" id="{D49506D6-74C9-791B-C7E0-0861EC0237A6}"/>
                </a:ext>
              </a:extLst>
            </p:cNvPr>
            <p:cNvSpPr>
              <a:spLocks/>
            </p:cNvSpPr>
            <p:nvPr/>
          </p:nvSpPr>
          <p:spPr bwMode="auto">
            <a:xfrm>
              <a:off x="9531224" y="4952114"/>
              <a:ext cx="49855" cy="11808"/>
            </a:xfrm>
            <a:custGeom>
              <a:avLst/>
              <a:gdLst>
                <a:gd name="T0" fmla="*/ 232 w 264"/>
                <a:gd name="T1" fmla="*/ 66 h 66"/>
                <a:gd name="T2" fmla="*/ 33 w 264"/>
                <a:gd name="T3" fmla="*/ 66 h 66"/>
                <a:gd name="T4" fmla="*/ 33 w 264"/>
                <a:gd name="T5" fmla="*/ 66 h 66"/>
                <a:gd name="T6" fmla="*/ 26 w 264"/>
                <a:gd name="T7" fmla="*/ 65 h 66"/>
                <a:gd name="T8" fmla="*/ 20 w 264"/>
                <a:gd name="T9" fmla="*/ 63 h 66"/>
                <a:gd name="T10" fmla="*/ 14 w 264"/>
                <a:gd name="T11" fmla="*/ 60 h 66"/>
                <a:gd name="T12" fmla="*/ 9 w 264"/>
                <a:gd name="T13" fmla="*/ 57 h 66"/>
                <a:gd name="T14" fmla="*/ 5 w 264"/>
                <a:gd name="T15" fmla="*/ 52 h 66"/>
                <a:gd name="T16" fmla="*/ 2 w 264"/>
                <a:gd name="T17" fmla="*/ 45 h 66"/>
                <a:gd name="T18" fmla="*/ 1 w 264"/>
                <a:gd name="T19" fmla="*/ 39 h 66"/>
                <a:gd name="T20" fmla="*/ 0 w 264"/>
                <a:gd name="T21" fmla="*/ 33 h 66"/>
                <a:gd name="T22" fmla="*/ 0 w 264"/>
                <a:gd name="T23" fmla="*/ 33 h 66"/>
                <a:gd name="T24" fmla="*/ 1 w 264"/>
                <a:gd name="T25" fmla="*/ 26 h 66"/>
                <a:gd name="T26" fmla="*/ 2 w 264"/>
                <a:gd name="T27" fmla="*/ 19 h 66"/>
                <a:gd name="T28" fmla="*/ 5 w 264"/>
                <a:gd name="T29" fmla="*/ 14 h 66"/>
                <a:gd name="T30" fmla="*/ 9 w 264"/>
                <a:gd name="T31" fmla="*/ 9 h 66"/>
                <a:gd name="T32" fmla="*/ 14 w 264"/>
                <a:gd name="T33" fmla="*/ 5 h 66"/>
                <a:gd name="T34" fmla="*/ 20 w 264"/>
                <a:gd name="T35" fmla="*/ 2 h 66"/>
                <a:gd name="T36" fmla="*/ 26 w 264"/>
                <a:gd name="T37" fmla="*/ 1 h 66"/>
                <a:gd name="T38" fmla="*/ 33 w 264"/>
                <a:gd name="T39" fmla="*/ 0 h 66"/>
                <a:gd name="T40" fmla="*/ 232 w 264"/>
                <a:gd name="T41" fmla="*/ 0 h 66"/>
                <a:gd name="T42" fmla="*/ 232 w 264"/>
                <a:gd name="T43" fmla="*/ 0 h 66"/>
                <a:gd name="T44" fmla="*/ 238 w 264"/>
                <a:gd name="T45" fmla="*/ 1 h 66"/>
                <a:gd name="T46" fmla="*/ 244 w 264"/>
                <a:gd name="T47" fmla="*/ 2 h 66"/>
                <a:gd name="T48" fmla="*/ 249 w 264"/>
                <a:gd name="T49" fmla="*/ 5 h 66"/>
                <a:gd name="T50" fmla="*/ 255 w 264"/>
                <a:gd name="T51" fmla="*/ 9 h 66"/>
                <a:gd name="T52" fmla="*/ 259 w 264"/>
                <a:gd name="T53" fmla="*/ 14 h 66"/>
                <a:gd name="T54" fmla="*/ 262 w 264"/>
                <a:gd name="T55" fmla="*/ 19 h 66"/>
                <a:gd name="T56" fmla="*/ 264 w 264"/>
                <a:gd name="T57" fmla="*/ 26 h 66"/>
                <a:gd name="T58" fmla="*/ 264 w 264"/>
                <a:gd name="T59" fmla="*/ 33 h 66"/>
                <a:gd name="T60" fmla="*/ 264 w 264"/>
                <a:gd name="T61" fmla="*/ 33 h 66"/>
                <a:gd name="T62" fmla="*/ 264 w 264"/>
                <a:gd name="T63" fmla="*/ 39 h 66"/>
                <a:gd name="T64" fmla="*/ 262 w 264"/>
                <a:gd name="T65" fmla="*/ 45 h 66"/>
                <a:gd name="T66" fmla="*/ 259 w 264"/>
                <a:gd name="T67" fmla="*/ 52 h 66"/>
                <a:gd name="T68" fmla="*/ 255 w 264"/>
                <a:gd name="T69" fmla="*/ 57 h 66"/>
                <a:gd name="T70" fmla="*/ 249 w 264"/>
                <a:gd name="T71" fmla="*/ 60 h 66"/>
                <a:gd name="T72" fmla="*/ 244 w 264"/>
                <a:gd name="T73" fmla="*/ 63 h 66"/>
                <a:gd name="T74" fmla="*/ 238 w 264"/>
                <a:gd name="T75" fmla="*/ 65 h 66"/>
                <a:gd name="T76" fmla="*/ 232 w 264"/>
                <a:gd name="T77" fmla="*/ 66 h 66"/>
                <a:gd name="T78" fmla="*/ 232 w 264"/>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6">
                  <a:moveTo>
                    <a:pt x="232" y="66"/>
                  </a:moveTo>
                  <a:lnTo>
                    <a:pt x="33" y="66"/>
                  </a:lnTo>
                  <a:lnTo>
                    <a:pt x="33" y="66"/>
                  </a:lnTo>
                  <a:lnTo>
                    <a:pt x="26" y="65"/>
                  </a:lnTo>
                  <a:lnTo>
                    <a:pt x="20" y="63"/>
                  </a:lnTo>
                  <a:lnTo>
                    <a:pt x="14" y="60"/>
                  </a:lnTo>
                  <a:lnTo>
                    <a:pt x="9" y="57"/>
                  </a:lnTo>
                  <a:lnTo>
                    <a:pt x="5" y="52"/>
                  </a:lnTo>
                  <a:lnTo>
                    <a:pt x="2" y="45"/>
                  </a:lnTo>
                  <a:lnTo>
                    <a:pt x="1" y="39"/>
                  </a:lnTo>
                  <a:lnTo>
                    <a:pt x="0" y="33"/>
                  </a:lnTo>
                  <a:lnTo>
                    <a:pt x="0" y="33"/>
                  </a:lnTo>
                  <a:lnTo>
                    <a:pt x="1" y="26"/>
                  </a:lnTo>
                  <a:lnTo>
                    <a:pt x="2" y="19"/>
                  </a:lnTo>
                  <a:lnTo>
                    <a:pt x="5" y="14"/>
                  </a:lnTo>
                  <a:lnTo>
                    <a:pt x="9" y="9"/>
                  </a:lnTo>
                  <a:lnTo>
                    <a:pt x="14" y="5"/>
                  </a:lnTo>
                  <a:lnTo>
                    <a:pt x="20" y="2"/>
                  </a:lnTo>
                  <a:lnTo>
                    <a:pt x="26" y="1"/>
                  </a:lnTo>
                  <a:lnTo>
                    <a:pt x="33" y="0"/>
                  </a:lnTo>
                  <a:lnTo>
                    <a:pt x="232" y="0"/>
                  </a:lnTo>
                  <a:lnTo>
                    <a:pt x="232" y="0"/>
                  </a:lnTo>
                  <a:lnTo>
                    <a:pt x="238" y="1"/>
                  </a:lnTo>
                  <a:lnTo>
                    <a:pt x="244" y="2"/>
                  </a:lnTo>
                  <a:lnTo>
                    <a:pt x="249" y="5"/>
                  </a:lnTo>
                  <a:lnTo>
                    <a:pt x="255" y="9"/>
                  </a:lnTo>
                  <a:lnTo>
                    <a:pt x="259" y="14"/>
                  </a:lnTo>
                  <a:lnTo>
                    <a:pt x="262" y="19"/>
                  </a:lnTo>
                  <a:lnTo>
                    <a:pt x="264" y="26"/>
                  </a:lnTo>
                  <a:lnTo>
                    <a:pt x="264" y="33"/>
                  </a:lnTo>
                  <a:lnTo>
                    <a:pt x="264" y="33"/>
                  </a:lnTo>
                  <a:lnTo>
                    <a:pt x="264" y="39"/>
                  </a:lnTo>
                  <a:lnTo>
                    <a:pt x="262" y="45"/>
                  </a:lnTo>
                  <a:lnTo>
                    <a:pt x="259" y="52"/>
                  </a:lnTo>
                  <a:lnTo>
                    <a:pt x="255" y="57"/>
                  </a:lnTo>
                  <a:lnTo>
                    <a:pt x="249" y="60"/>
                  </a:lnTo>
                  <a:lnTo>
                    <a:pt x="244" y="63"/>
                  </a:lnTo>
                  <a:lnTo>
                    <a:pt x="238" y="65"/>
                  </a:lnTo>
                  <a:lnTo>
                    <a:pt x="232" y="66"/>
                  </a:lnTo>
                  <a:lnTo>
                    <a:pt x="232" y="66"/>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29" name="Freeform 106">
              <a:extLst>
                <a:ext uri="{FF2B5EF4-FFF2-40B4-BE49-F238E27FC236}">
                  <a16:creationId xmlns:a16="http://schemas.microsoft.com/office/drawing/2014/main" id="{E478A40B-39A1-D97F-282D-FB076AD44A7A}"/>
                </a:ext>
              </a:extLst>
            </p:cNvPr>
            <p:cNvSpPr>
              <a:spLocks/>
            </p:cNvSpPr>
            <p:nvPr/>
          </p:nvSpPr>
          <p:spPr bwMode="auto">
            <a:xfrm>
              <a:off x="9531224" y="4977042"/>
              <a:ext cx="49855" cy="11808"/>
            </a:xfrm>
            <a:custGeom>
              <a:avLst/>
              <a:gdLst>
                <a:gd name="T0" fmla="*/ 232 w 264"/>
                <a:gd name="T1" fmla="*/ 67 h 67"/>
                <a:gd name="T2" fmla="*/ 33 w 264"/>
                <a:gd name="T3" fmla="*/ 67 h 67"/>
                <a:gd name="T4" fmla="*/ 33 w 264"/>
                <a:gd name="T5" fmla="*/ 67 h 67"/>
                <a:gd name="T6" fmla="*/ 26 w 264"/>
                <a:gd name="T7" fmla="*/ 66 h 67"/>
                <a:gd name="T8" fmla="*/ 20 w 264"/>
                <a:gd name="T9" fmla="*/ 63 h 67"/>
                <a:gd name="T10" fmla="*/ 14 w 264"/>
                <a:gd name="T11" fmla="*/ 60 h 67"/>
                <a:gd name="T12" fmla="*/ 9 w 264"/>
                <a:gd name="T13" fmla="*/ 56 h 67"/>
                <a:gd name="T14" fmla="*/ 5 w 264"/>
                <a:gd name="T15" fmla="*/ 52 h 67"/>
                <a:gd name="T16" fmla="*/ 2 w 264"/>
                <a:gd name="T17" fmla="*/ 46 h 67"/>
                <a:gd name="T18" fmla="*/ 1 w 264"/>
                <a:gd name="T19" fmla="*/ 40 h 67"/>
                <a:gd name="T20" fmla="*/ 0 w 264"/>
                <a:gd name="T21" fmla="*/ 33 h 67"/>
                <a:gd name="T22" fmla="*/ 0 w 264"/>
                <a:gd name="T23" fmla="*/ 33 h 67"/>
                <a:gd name="T24" fmla="*/ 1 w 264"/>
                <a:gd name="T25" fmla="*/ 26 h 67"/>
                <a:gd name="T26" fmla="*/ 2 w 264"/>
                <a:gd name="T27" fmla="*/ 20 h 67"/>
                <a:gd name="T28" fmla="*/ 5 w 264"/>
                <a:gd name="T29" fmla="*/ 15 h 67"/>
                <a:gd name="T30" fmla="*/ 9 w 264"/>
                <a:gd name="T31" fmla="*/ 10 h 67"/>
                <a:gd name="T32" fmla="*/ 14 w 264"/>
                <a:gd name="T33" fmla="*/ 5 h 67"/>
                <a:gd name="T34" fmla="*/ 20 w 264"/>
                <a:gd name="T35" fmla="*/ 2 h 67"/>
                <a:gd name="T36" fmla="*/ 26 w 264"/>
                <a:gd name="T37" fmla="*/ 0 h 67"/>
                <a:gd name="T38" fmla="*/ 33 w 264"/>
                <a:gd name="T39" fmla="*/ 0 h 67"/>
                <a:gd name="T40" fmla="*/ 232 w 264"/>
                <a:gd name="T41" fmla="*/ 0 h 67"/>
                <a:gd name="T42" fmla="*/ 232 w 264"/>
                <a:gd name="T43" fmla="*/ 0 h 67"/>
                <a:gd name="T44" fmla="*/ 238 w 264"/>
                <a:gd name="T45" fmla="*/ 0 h 67"/>
                <a:gd name="T46" fmla="*/ 244 w 264"/>
                <a:gd name="T47" fmla="*/ 2 h 67"/>
                <a:gd name="T48" fmla="*/ 249 w 264"/>
                <a:gd name="T49" fmla="*/ 5 h 67"/>
                <a:gd name="T50" fmla="*/ 255 w 264"/>
                <a:gd name="T51" fmla="*/ 10 h 67"/>
                <a:gd name="T52" fmla="*/ 259 w 264"/>
                <a:gd name="T53" fmla="*/ 15 h 67"/>
                <a:gd name="T54" fmla="*/ 262 w 264"/>
                <a:gd name="T55" fmla="*/ 20 h 67"/>
                <a:gd name="T56" fmla="*/ 264 w 264"/>
                <a:gd name="T57" fmla="*/ 26 h 67"/>
                <a:gd name="T58" fmla="*/ 264 w 264"/>
                <a:gd name="T59" fmla="*/ 33 h 67"/>
                <a:gd name="T60" fmla="*/ 264 w 264"/>
                <a:gd name="T61" fmla="*/ 33 h 67"/>
                <a:gd name="T62" fmla="*/ 264 w 264"/>
                <a:gd name="T63" fmla="*/ 40 h 67"/>
                <a:gd name="T64" fmla="*/ 262 w 264"/>
                <a:gd name="T65" fmla="*/ 46 h 67"/>
                <a:gd name="T66" fmla="*/ 259 w 264"/>
                <a:gd name="T67" fmla="*/ 52 h 67"/>
                <a:gd name="T68" fmla="*/ 255 w 264"/>
                <a:gd name="T69" fmla="*/ 56 h 67"/>
                <a:gd name="T70" fmla="*/ 249 w 264"/>
                <a:gd name="T71" fmla="*/ 60 h 67"/>
                <a:gd name="T72" fmla="*/ 244 w 264"/>
                <a:gd name="T73" fmla="*/ 63 h 67"/>
                <a:gd name="T74" fmla="*/ 238 w 264"/>
                <a:gd name="T75" fmla="*/ 66 h 67"/>
                <a:gd name="T76" fmla="*/ 232 w 264"/>
                <a:gd name="T77" fmla="*/ 67 h 67"/>
                <a:gd name="T78" fmla="*/ 232 w 264"/>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7">
                  <a:moveTo>
                    <a:pt x="232" y="67"/>
                  </a:moveTo>
                  <a:lnTo>
                    <a:pt x="33" y="67"/>
                  </a:lnTo>
                  <a:lnTo>
                    <a:pt x="33" y="67"/>
                  </a:lnTo>
                  <a:lnTo>
                    <a:pt x="26" y="66"/>
                  </a:lnTo>
                  <a:lnTo>
                    <a:pt x="20" y="63"/>
                  </a:lnTo>
                  <a:lnTo>
                    <a:pt x="14" y="60"/>
                  </a:lnTo>
                  <a:lnTo>
                    <a:pt x="9" y="56"/>
                  </a:lnTo>
                  <a:lnTo>
                    <a:pt x="5" y="52"/>
                  </a:lnTo>
                  <a:lnTo>
                    <a:pt x="2" y="46"/>
                  </a:lnTo>
                  <a:lnTo>
                    <a:pt x="1" y="40"/>
                  </a:lnTo>
                  <a:lnTo>
                    <a:pt x="0" y="33"/>
                  </a:lnTo>
                  <a:lnTo>
                    <a:pt x="0" y="33"/>
                  </a:lnTo>
                  <a:lnTo>
                    <a:pt x="1" y="26"/>
                  </a:lnTo>
                  <a:lnTo>
                    <a:pt x="2" y="20"/>
                  </a:lnTo>
                  <a:lnTo>
                    <a:pt x="5" y="15"/>
                  </a:lnTo>
                  <a:lnTo>
                    <a:pt x="9" y="10"/>
                  </a:lnTo>
                  <a:lnTo>
                    <a:pt x="14" y="5"/>
                  </a:lnTo>
                  <a:lnTo>
                    <a:pt x="20" y="2"/>
                  </a:lnTo>
                  <a:lnTo>
                    <a:pt x="26" y="0"/>
                  </a:lnTo>
                  <a:lnTo>
                    <a:pt x="33" y="0"/>
                  </a:lnTo>
                  <a:lnTo>
                    <a:pt x="232" y="0"/>
                  </a:lnTo>
                  <a:lnTo>
                    <a:pt x="232" y="0"/>
                  </a:lnTo>
                  <a:lnTo>
                    <a:pt x="238" y="0"/>
                  </a:lnTo>
                  <a:lnTo>
                    <a:pt x="244" y="2"/>
                  </a:lnTo>
                  <a:lnTo>
                    <a:pt x="249" y="5"/>
                  </a:lnTo>
                  <a:lnTo>
                    <a:pt x="255" y="10"/>
                  </a:lnTo>
                  <a:lnTo>
                    <a:pt x="259" y="15"/>
                  </a:lnTo>
                  <a:lnTo>
                    <a:pt x="262" y="20"/>
                  </a:lnTo>
                  <a:lnTo>
                    <a:pt x="264" y="26"/>
                  </a:lnTo>
                  <a:lnTo>
                    <a:pt x="264" y="33"/>
                  </a:lnTo>
                  <a:lnTo>
                    <a:pt x="264" y="33"/>
                  </a:lnTo>
                  <a:lnTo>
                    <a:pt x="264" y="40"/>
                  </a:lnTo>
                  <a:lnTo>
                    <a:pt x="262" y="46"/>
                  </a:lnTo>
                  <a:lnTo>
                    <a:pt x="259" y="52"/>
                  </a:lnTo>
                  <a:lnTo>
                    <a:pt x="255" y="56"/>
                  </a:lnTo>
                  <a:lnTo>
                    <a:pt x="249" y="60"/>
                  </a:lnTo>
                  <a:lnTo>
                    <a:pt x="244" y="63"/>
                  </a:lnTo>
                  <a:lnTo>
                    <a:pt x="238" y="66"/>
                  </a:lnTo>
                  <a:lnTo>
                    <a:pt x="232" y="67"/>
                  </a:lnTo>
                  <a:lnTo>
                    <a:pt x="232" y="67"/>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30" name="Freeform 107">
              <a:extLst>
                <a:ext uri="{FF2B5EF4-FFF2-40B4-BE49-F238E27FC236}">
                  <a16:creationId xmlns:a16="http://schemas.microsoft.com/office/drawing/2014/main" id="{00A0232C-214E-059F-36DF-C69BDA8BB137}"/>
                </a:ext>
              </a:extLst>
            </p:cNvPr>
            <p:cNvSpPr>
              <a:spLocks/>
            </p:cNvSpPr>
            <p:nvPr/>
          </p:nvSpPr>
          <p:spPr bwMode="auto">
            <a:xfrm>
              <a:off x="9444633" y="4927187"/>
              <a:ext cx="49855" cy="11808"/>
            </a:xfrm>
            <a:custGeom>
              <a:avLst/>
              <a:gdLst>
                <a:gd name="T0" fmla="*/ 231 w 264"/>
                <a:gd name="T1" fmla="*/ 67 h 67"/>
                <a:gd name="T2" fmla="*/ 34 w 264"/>
                <a:gd name="T3" fmla="*/ 67 h 67"/>
                <a:gd name="T4" fmla="*/ 34 w 264"/>
                <a:gd name="T5" fmla="*/ 67 h 67"/>
                <a:gd name="T6" fmla="*/ 26 w 264"/>
                <a:gd name="T7" fmla="*/ 66 h 67"/>
                <a:gd name="T8" fmla="*/ 20 w 264"/>
                <a:gd name="T9" fmla="*/ 65 h 67"/>
                <a:gd name="T10" fmla="*/ 15 w 264"/>
                <a:gd name="T11" fmla="*/ 61 h 67"/>
                <a:gd name="T12" fmla="*/ 10 w 264"/>
                <a:gd name="T13" fmla="*/ 57 h 67"/>
                <a:gd name="T14" fmla="*/ 6 w 264"/>
                <a:gd name="T15" fmla="*/ 52 h 67"/>
                <a:gd name="T16" fmla="*/ 2 w 264"/>
                <a:gd name="T17" fmla="*/ 47 h 67"/>
                <a:gd name="T18" fmla="*/ 0 w 264"/>
                <a:gd name="T19" fmla="*/ 41 h 67"/>
                <a:gd name="T20" fmla="*/ 0 w 264"/>
                <a:gd name="T21" fmla="*/ 33 h 67"/>
                <a:gd name="T22" fmla="*/ 0 w 264"/>
                <a:gd name="T23" fmla="*/ 33 h 67"/>
                <a:gd name="T24" fmla="*/ 0 w 264"/>
                <a:gd name="T25" fmla="*/ 27 h 67"/>
                <a:gd name="T26" fmla="*/ 2 w 264"/>
                <a:gd name="T27" fmla="*/ 21 h 67"/>
                <a:gd name="T28" fmla="*/ 6 w 264"/>
                <a:gd name="T29" fmla="*/ 15 h 67"/>
                <a:gd name="T30" fmla="*/ 10 w 264"/>
                <a:gd name="T31" fmla="*/ 11 h 67"/>
                <a:gd name="T32" fmla="*/ 15 w 264"/>
                <a:gd name="T33" fmla="*/ 7 h 67"/>
                <a:gd name="T34" fmla="*/ 20 w 264"/>
                <a:gd name="T35" fmla="*/ 3 h 67"/>
                <a:gd name="T36" fmla="*/ 26 w 264"/>
                <a:gd name="T37" fmla="*/ 1 h 67"/>
                <a:gd name="T38" fmla="*/ 34 w 264"/>
                <a:gd name="T39" fmla="*/ 0 h 67"/>
                <a:gd name="T40" fmla="*/ 231 w 264"/>
                <a:gd name="T41" fmla="*/ 0 h 67"/>
                <a:gd name="T42" fmla="*/ 231 w 264"/>
                <a:gd name="T43" fmla="*/ 0 h 67"/>
                <a:gd name="T44" fmla="*/ 238 w 264"/>
                <a:gd name="T45" fmla="*/ 1 h 67"/>
                <a:gd name="T46" fmla="*/ 245 w 264"/>
                <a:gd name="T47" fmla="*/ 3 h 67"/>
                <a:gd name="T48" fmla="*/ 250 w 264"/>
                <a:gd name="T49" fmla="*/ 7 h 67"/>
                <a:gd name="T50" fmla="*/ 255 w 264"/>
                <a:gd name="T51" fmla="*/ 11 h 67"/>
                <a:gd name="T52" fmla="*/ 259 w 264"/>
                <a:gd name="T53" fmla="*/ 15 h 67"/>
                <a:gd name="T54" fmla="*/ 262 w 264"/>
                <a:gd name="T55" fmla="*/ 21 h 67"/>
                <a:gd name="T56" fmla="*/ 264 w 264"/>
                <a:gd name="T57" fmla="*/ 27 h 67"/>
                <a:gd name="T58" fmla="*/ 264 w 264"/>
                <a:gd name="T59" fmla="*/ 33 h 67"/>
                <a:gd name="T60" fmla="*/ 264 w 264"/>
                <a:gd name="T61" fmla="*/ 33 h 67"/>
                <a:gd name="T62" fmla="*/ 264 w 264"/>
                <a:gd name="T63" fmla="*/ 41 h 67"/>
                <a:gd name="T64" fmla="*/ 262 w 264"/>
                <a:gd name="T65" fmla="*/ 47 h 67"/>
                <a:gd name="T66" fmla="*/ 259 w 264"/>
                <a:gd name="T67" fmla="*/ 52 h 67"/>
                <a:gd name="T68" fmla="*/ 255 w 264"/>
                <a:gd name="T69" fmla="*/ 57 h 67"/>
                <a:gd name="T70" fmla="*/ 250 w 264"/>
                <a:gd name="T71" fmla="*/ 61 h 67"/>
                <a:gd name="T72" fmla="*/ 245 w 264"/>
                <a:gd name="T73" fmla="*/ 65 h 67"/>
                <a:gd name="T74" fmla="*/ 238 w 264"/>
                <a:gd name="T75" fmla="*/ 66 h 67"/>
                <a:gd name="T76" fmla="*/ 231 w 264"/>
                <a:gd name="T77" fmla="*/ 67 h 67"/>
                <a:gd name="T78" fmla="*/ 231 w 264"/>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7">
                  <a:moveTo>
                    <a:pt x="231" y="67"/>
                  </a:moveTo>
                  <a:lnTo>
                    <a:pt x="34" y="67"/>
                  </a:lnTo>
                  <a:lnTo>
                    <a:pt x="34" y="67"/>
                  </a:lnTo>
                  <a:lnTo>
                    <a:pt x="26" y="66"/>
                  </a:lnTo>
                  <a:lnTo>
                    <a:pt x="20" y="65"/>
                  </a:lnTo>
                  <a:lnTo>
                    <a:pt x="15" y="61"/>
                  </a:lnTo>
                  <a:lnTo>
                    <a:pt x="10" y="57"/>
                  </a:lnTo>
                  <a:lnTo>
                    <a:pt x="6" y="52"/>
                  </a:lnTo>
                  <a:lnTo>
                    <a:pt x="2" y="47"/>
                  </a:lnTo>
                  <a:lnTo>
                    <a:pt x="0" y="41"/>
                  </a:lnTo>
                  <a:lnTo>
                    <a:pt x="0" y="33"/>
                  </a:lnTo>
                  <a:lnTo>
                    <a:pt x="0" y="33"/>
                  </a:lnTo>
                  <a:lnTo>
                    <a:pt x="0" y="27"/>
                  </a:lnTo>
                  <a:lnTo>
                    <a:pt x="2" y="21"/>
                  </a:lnTo>
                  <a:lnTo>
                    <a:pt x="6" y="15"/>
                  </a:lnTo>
                  <a:lnTo>
                    <a:pt x="10" y="11"/>
                  </a:lnTo>
                  <a:lnTo>
                    <a:pt x="15" y="7"/>
                  </a:lnTo>
                  <a:lnTo>
                    <a:pt x="20" y="3"/>
                  </a:lnTo>
                  <a:lnTo>
                    <a:pt x="26" y="1"/>
                  </a:lnTo>
                  <a:lnTo>
                    <a:pt x="34" y="0"/>
                  </a:lnTo>
                  <a:lnTo>
                    <a:pt x="231" y="0"/>
                  </a:lnTo>
                  <a:lnTo>
                    <a:pt x="231" y="0"/>
                  </a:lnTo>
                  <a:lnTo>
                    <a:pt x="238" y="1"/>
                  </a:lnTo>
                  <a:lnTo>
                    <a:pt x="245" y="3"/>
                  </a:lnTo>
                  <a:lnTo>
                    <a:pt x="250" y="7"/>
                  </a:lnTo>
                  <a:lnTo>
                    <a:pt x="255" y="11"/>
                  </a:lnTo>
                  <a:lnTo>
                    <a:pt x="259" y="15"/>
                  </a:lnTo>
                  <a:lnTo>
                    <a:pt x="262" y="21"/>
                  </a:lnTo>
                  <a:lnTo>
                    <a:pt x="264" y="27"/>
                  </a:lnTo>
                  <a:lnTo>
                    <a:pt x="264" y="33"/>
                  </a:lnTo>
                  <a:lnTo>
                    <a:pt x="264" y="33"/>
                  </a:lnTo>
                  <a:lnTo>
                    <a:pt x="264" y="41"/>
                  </a:lnTo>
                  <a:lnTo>
                    <a:pt x="262" y="47"/>
                  </a:lnTo>
                  <a:lnTo>
                    <a:pt x="259" y="52"/>
                  </a:lnTo>
                  <a:lnTo>
                    <a:pt x="255" y="57"/>
                  </a:lnTo>
                  <a:lnTo>
                    <a:pt x="250" y="61"/>
                  </a:lnTo>
                  <a:lnTo>
                    <a:pt x="245" y="65"/>
                  </a:lnTo>
                  <a:lnTo>
                    <a:pt x="238" y="66"/>
                  </a:lnTo>
                  <a:lnTo>
                    <a:pt x="231" y="67"/>
                  </a:lnTo>
                  <a:lnTo>
                    <a:pt x="231" y="67"/>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31" name="Freeform 108">
              <a:extLst>
                <a:ext uri="{FF2B5EF4-FFF2-40B4-BE49-F238E27FC236}">
                  <a16:creationId xmlns:a16="http://schemas.microsoft.com/office/drawing/2014/main" id="{E4DB8DF4-3D5C-FDBB-EBED-15E2521522B6}"/>
                </a:ext>
              </a:extLst>
            </p:cNvPr>
            <p:cNvSpPr>
              <a:spLocks/>
            </p:cNvSpPr>
            <p:nvPr/>
          </p:nvSpPr>
          <p:spPr bwMode="auto">
            <a:xfrm>
              <a:off x="9444633" y="4952114"/>
              <a:ext cx="49855" cy="11808"/>
            </a:xfrm>
            <a:custGeom>
              <a:avLst/>
              <a:gdLst>
                <a:gd name="T0" fmla="*/ 231 w 264"/>
                <a:gd name="T1" fmla="*/ 66 h 66"/>
                <a:gd name="T2" fmla="*/ 34 w 264"/>
                <a:gd name="T3" fmla="*/ 66 h 66"/>
                <a:gd name="T4" fmla="*/ 34 w 264"/>
                <a:gd name="T5" fmla="*/ 66 h 66"/>
                <a:gd name="T6" fmla="*/ 26 w 264"/>
                <a:gd name="T7" fmla="*/ 65 h 66"/>
                <a:gd name="T8" fmla="*/ 20 w 264"/>
                <a:gd name="T9" fmla="*/ 63 h 66"/>
                <a:gd name="T10" fmla="*/ 15 w 264"/>
                <a:gd name="T11" fmla="*/ 60 h 66"/>
                <a:gd name="T12" fmla="*/ 10 w 264"/>
                <a:gd name="T13" fmla="*/ 57 h 66"/>
                <a:gd name="T14" fmla="*/ 6 w 264"/>
                <a:gd name="T15" fmla="*/ 52 h 66"/>
                <a:gd name="T16" fmla="*/ 2 w 264"/>
                <a:gd name="T17" fmla="*/ 45 h 66"/>
                <a:gd name="T18" fmla="*/ 0 w 264"/>
                <a:gd name="T19" fmla="*/ 39 h 66"/>
                <a:gd name="T20" fmla="*/ 0 w 264"/>
                <a:gd name="T21" fmla="*/ 33 h 66"/>
                <a:gd name="T22" fmla="*/ 0 w 264"/>
                <a:gd name="T23" fmla="*/ 33 h 66"/>
                <a:gd name="T24" fmla="*/ 0 w 264"/>
                <a:gd name="T25" fmla="*/ 26 h 66"/>
                <a:gd name="T26" fmla="*/ 2 w 264"/>
                <a:gd name="T27" fmla="*/ 19 h 66"/>
                <a:gd name="T28" fmla="*/ 6 w 264"/>
                <a:gd name="T29" fmla="*/ 14 h 66"/>
                <a:gd name="T30" fmla="*/ 10 w 264"/>
                <a:gd name="T31" fmla="*/ 9 h 66"/>
                <a:gd name="T32" fmla="*/ 15 w 264"/>
                <a:gd name="T33" fmla="*/ 5 h 66"/>
                <a:gd name="T34" fmla="*/ 20 w 264"/>
                <a:gd name="T35" fmla="*/ 2 h 66"/>
                <a:gd name="T36" fmla="*/ 26 w 264"/>
                <a:gd name="T37" fmla="*/ 1 h 66"/>
                <a:gd name="T38" fmla="*/ 34 w 264"/>
                <a:gd name="T39" fmla="*/ 0 h 66"/>
                <a:gd name="T40" fmla="*/ 231 w 264"/>
                <a:gd name="T41" fmla="*/ 0 h 66"/>
                <a:gd name="T42" fmla="*/ 231 w 264"/>
                <a:gd name="T43" fmla="*/ 0 h 66"/>
                <a:gd name="T44" fmla="*/ 238 w 264"/>
                <a:gd name="T45" fmla="*/ 1 h 66"/>
                <a:gd name="T46" fmla="*/ 245 w 264"/>
                <a:gd name="T47" fmla="*/ 2 h 66"/>
                <a:gd name="T48" fmla="*/ 250 w 264"/>
                <a:gd name="T49" fmla="*/ 5 h 66"/>
                <a:gd name="T50" fmla="*/ 255 w 264"/>
                <a:gd name="T51" fmla="*/ 9 h 66"/>
                <a:gd name="T52" fmla="*/ 259 w 264"/>
                <a:gd name="T53" fmla="*/ 14 h 66"/>
                <a:gd name="T54" fmla="*/ 262 w 264"/>
                <a:gd name="T55" fmla="*/ 19 h 66"/>
                <a:gd name="T56" fmla="*/ 264 w 264"/>
                <a:gd name="T57" fmla="*/ 26 h 66"/>
                <a:gd name="T58" fmla="*/ 264 w 264"/>
                <a:gd name="T59" fmla="*/ 33 h 66"/>
                <a:gd name="T60" fmla="*/ 264 w 264"/>
                <a:gd name="T61" fmla="*/ 33 h 66"/>
                <a:gd name="T62" fmla="*/ 264 w 264"/>
                <a:gd name="T63" fmla="*/ 39 h 66"/>
                <a:gd name="T64" fmla="*/ 262 w 264"/>
                <a:gd name="T65" fmla="*/ 45 h 66"/>
                <a:gd name="T66" fmla="*/ 259 w 264"/>
                <a:gd name="T67" fmla="*/ 52 h 66"/>
                <a:gd name="T68" fmla="*/ 255 w 264"/>
                <a:gd name="T69" fmla="*/ 57 h 66"/>
                <a:gd name="T70" fmla="*/ 250 w 264"/>
                <a:gd name="T71" fmla="*/ 60 h 66"/>
                <a:gd name="T72" fmla="*/ 245 w 264"/>
                <a:gd name="T73" fmla="*/ 63 h 66"/>
                <a:gd name="T74" fmla="*/ 238 w 264"/>
                <a:gd name="T75" fmla="*/ 65 h 66"/>
                <a:gd name="T76" fmla="*/ 231 w 264"/>
                <a:gd name="T77" fmla="*/ 66 h 66"/>
                <a:gd name="T78" fmla="*/ 231 w 264"/>
                <a:gd name="T7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6">
                  <a:moveTo>
                    <a:pt x="231" y="66"/>
                  </a:moveTo>
                  <a:lnTo>
                    <a:pt x="34" y="66"/>
                  </a:lnTo>
                  <a:lnTo>
                    <a:pt x="34" y="66"/>
                  </a:lnTo>
                  <a:lnTo>
                    <a:pt x="26" y="65"/>
                  </a:lnTo>
                  <a:lnTo>
                    <a:pt x="20" y="63"/>
                  </a:lnTo>
                  <a:lnTo>
                    <a:pt x="15" y="60"/>
                  </a:lnTo>
                  <a:lnTo>
                    <a:pt x="10" y="57"/>
                  </a:lnTo>
                  <a:lnTo>
                    <a:pt x="6" y="52"/>
                  </a:lnTo>
                  <a:lnTo>
                    <a:pt x="2" y="45"/>
                  </a:lnTo>
                  <a:lnTo>
                    <a:pt x="0" y="39"/>
                  </a:lnTo>
                  <a:lnTo>
                    <a:pt x="0" y="33"/>
                  </a:lnTo>
                  <a:lnTo>
                    <a:pt x="0" y="33"/>
                  </a:lnTo>
                  <a:lnTo>
                    <a:pt x="0" y="26"/>
                  </a:lnTo>
                  <a:lnTo>
                    <a:pt x="2" y="19"/>
                  </a:lnTo>
                  <a:lnTo>
                    <a:pt x="6" y="14"/>
                  </a:lnTo>
                  <a:lnTo>
                    <a:pt x="10" y="9"/>
                  </a:lnTo>
                  <a:lnTo>
                    <a:pt x="15" y="5"/>
                  </a:lnTo>
                  <a:lnTo>
                    <a:pt x="20" y="2"/>
                  </a:lnTo>
                  <a:lnTo>
                    <a:pt x="26" y="1"/>
                  </a:lnTo>
                  <a:lnTo>
                    <a:pt x="34" y="0"/>
                  </a:lnTo>
                  <a:lnTo>
                    <a:pt x="231" y="0"/>
                  </a:lnTo>
                  <a:lnTo>
                    <a:pt x="231" y="0"/>
                  </a:lnTo>
                  <a:lnTo>
                    <a:pt x="238" y="1"/>
                  </a:lnTo>
                  <a:lnTo>
                    <a:pt x="245" y="2"/>
                  </a:lnTo>
                  <a:lnTo>
                    <a:pt x="250" y="5"/>
                  </a:lnTo>
                  <a:lnTo>
                    <a:pt x="255" y="9"/>
                  </a:lnTo>
                  <a:lnTo>
                    <a:pt x="259" y="14"/>
                  </a:lnTo>
                  <a:lnTo>
                    <a:pt x="262" y="19"/>
                  </a:lnTo>
                  <a:lnTo>
                    <a:pt x="264" y="26"/>
                  </a:lnTo>
                  <a:lnTo>
                    <a:pt x="264" y="33"/>
                  </a:lnTo>
                  <a:lnTo>
                    <a:pt x="264" y="33"/>
                  </a:lnTo>
                  <a:lnTo>
                    <a:pt x="264" y="39"/>
                  </a:lnTo>
                  <a:lnTo>
                    <a:pt x="262" y="45"/>
                  </a:lnTo>
                  <a:lnTo>
                    <a:pt x="259" y="52"/>
                  </a:lnTo>
                  <a:lnTo>
                    <a:pt x="255" y="57"/>
                  </a:lnTo>
                  <a:lnTo>
                    <a:pt x="250" y="60"/>
                  </a:lnTo>
                  <a:lnTo>
                    <a:pt x="245" y="63"/>
                  </a:lnTo>
                  <a:lnTo>
                    <a:pt x="238" y="65"/>
                  </a:lnTo>
                  <a:lnTo>
                    <a:pt x="231" y="66"/>
                  </a:lnTo>
                  <a:lnTo>
                    <a:pt x="231" y="66"/>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32" name="Freeform 109">
              <a:extLst>
                <a:ext uri="{FF2B5EF4-FFF2-40B4-BE49-F238E27FC236}">
                  <a16:creationId xmlns:a16="http://schemas.microsoft.com/office/drawing/2014/main" id="{5738FE27-CCBB-EE62-CCE8-53EE179D42A5}"/>
                </a:ext>
              </a:extLst>
            </p:cNvPr>
            <p:cNvSpPr>
              <a:spLocks/>
            </p:cNvSpPr>
            <p:nvPr/>
          </p:nvSpPr>
          <p:spPr bwMode="auto">
            <a:xfrm>
              <a:off x="9444633" y="4977042"/>
              <a:ext cx="49855" cy="11808"/>
            </a:xfrm>
            <a:custGeom>
              <a:avLst/>
              <a:gdLst>
                <a:gd name="T0" fmla="*/ 231 w 264"/>
                <a:gd name="T1" fmla="*/ 67 h 67"/>
                <a:gd name="T2" fmla="*/ 34 w 264"/>
                <a:gd name="T3" fmla="*/ 67 h 67"/>
                <a:gd name="T4" fmla="*/ 34 w 264"/>
                <a:gd name="T5" fmla="*/ 67 h 67"/>
                <a:gd name="T6" fmla="*/ 26 w 264"/>
                <a:gd name="T7" fmla="*/ 66 h 67"/>
                <a:gd name="T8" fmla="*/ 20 w 264"/>
                <a:gd name="T9" fmla="*/ 63 h 67"/>
                <a:gd name="T10" fmla="*/ 15 w 264"/>
                <a:gd name="T11" fmla="*/ 60 h 67"/>
                <a:gd name="T12" fmla="*/ 10 w 264"/>
                <a:gd name="T13" fmla="*/ 56 h 67"/>
                <a:gd name="T14" fmla="*/ 6 w 264"/>
                <a:gd name="T15" fmla="*/ 52 h 67"/>
                <a:gd name="T16" fmla="*/ 2 w 264"/>
                <a:gd name="T17" fmla="*/ 46 h 67"/>
                <a:gd name="T18" fmla="*/ 0 w 264"/>
                <a:gd name="T19" fmla="*/ 40 h 67"/>
                <a:gd name="T20" fmla="*/ 0 w 264"/>
                <a:gd name="T21" fmla="*/ 33 h 67"/>
                <a:gd name="T22" fmla="*/ 0 w 264"/>
                <a:gd name="T23" fmla="*/ 33 h 67"/>
                <a:gd name="T24" fmla="*/ 0 w 264"/>
                <a:gd name="T25" fmla="*/ 26 h 67"/>
                <a:gd name="T26" fmla="*/ 2 w 264"/>
                <a:gd name="T27" fmla="*/ 20 h 67"/>
                <a:gd name="T28" fmla="*/ 6 w 264"/>
                <a:gd name="T29" fmla="*/ 15 h 67"/>
                <a:gd name="T30" fmla="*/ 10 w 264"/>
                <a:gd name="T31" fmla="*/ 10 h 67"/>
                <a:gd name="T32" fmla="*/ 15 w 264"/>
                <a:gd name="T33" fmla="*/ 5 h 67"/>
                <a:gd name="T34" fmla="*/ 20 w 264"/>
                <a:gd name="T35" fmla="*/ 2 h 67"/>
                <a:gd name="T36" fmla="*/ 26 w 264"/>
                <a:gd name="T37" fmla="*/ 0 h 67"/>
                <a:gd name="T38" fmla="*/ 34 w 264"/>
                <a:gd name="T39" fmla="*/ 0 h 67"/>
                <a:gd name="T40" fmla="*/ 231 w 264"/>
                <a:gd name="T41" fmla="*/ 0 h 67"/>
                <a:gd name="T42" fmla="*/ 231 w 264"/>
                <a:gd name="T43" fmla="*/ 0 h 67"/>
                <a:gd name="T44" fmla="*/ 238 w 264"/>
                <a:gd name="T45" fmla="*/ 0 h 67"/>
                <a:gd name="T46" fmla="*/ 245 w 264"/>
                <a:gd name="T47" fmla="*/ 2 h 67"/>
                <a:gd name="T48" fmla="*/ 250 w 264"/>
                <a:gd name="T49" fmla="*/ 5 h 67"/>
                <a:gd name="T50" fmla="*/ 255 w 264"/>
                <a:gd name="T51" fmla="*/ 10 h 67"/>
                <a:gd name="T52" fmla="*/ 259 w 264"/>
                <a:gd name="T53" fmla="*/ 15 h 67"/>
                <a:gd name="T54" fmla="*/ 262 w 264"/>
                <a:gd name="T55" fmla="*/ 20 h 67"/>
                <a:gd name="T56" fmla="*/ 264 w 264"/>
                <a:gd name="T57" fmla="*/ 26 h 67"/>
                <a:gd name="T58" fmla="*/ 264 w 264"/>
                <a:gd name="T59" fmla="*/ 33 h 67"/>
                <a:gd name="T60" fmla="*/ 264 w 264"/>
                <a:gd name="T61" fmla="*/ 33 h 67"/>
                <a:gd name="T62" fmla="*/ 264 w 264"/>
                <a:gd name="T63" fmla="*/ 40 h 67"/>
                <a:gd name="T64" fmla="*/ 262 w 264"/>
                <a:gd name="T65" fmla="*/ 46 h 67"/>
                <a:gd name="T66" fmla="*/ 259 w 264"/>
                <a:gd name="T67" fmla="*/ 52 h 67"/>
                <a:gd name="T68" fmla="*/ 255 w 264"/>
                <a:gd name="T69" fmla="*/ 56 h 67"/>
                <a:gd name="T70" fmla="*/ 250 w 264"/>
                <a:gd name="T71" fmla="*/ 60 h 67"/>
                <a:gd name="T72" fmla="*/ 245 w 264"/>
                <a:gd name="T73" fmla="*/ 63 h 67"/>
                <a:gd name="T74" fmla="*/ 238 w 264"/>
                <a:gd name="T75" fmla="*/ 66 h 67"/>
                <a:gd name="T76" fmla="*/ 231 w 264"/>
                <a:gd name="T77" fmla="*/ 67 h 67"/>
                <a:gd name="T78" fmla="*/ 231 w 264"/>
                <a:gd name="T7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4" h="67">
                  <a:moveTo>
                    <a:pt x="231" y="67"/>
                  </a:moveTo>
                  <a:lnTo>
                    <a:pt x="34" y="67"/>
                  </a:lnTo>
                  <a:lnTo>
                    <a:pt x="34" y="67"/>
                  </a:lnTo>
                  <a:lnTo>
                    <a:pt x="26" y="66"/>
                  </a:lnTo>
                  <a:lnTo>
                    <a:pt x="20" y="63"/>
                  </a:lnTo>
                  <a:lnTo>
                    <a:pt x="15" y="60"/>
                  </a:lnTo>
                  <a:lnTo>
                    <a:pt x="10" y="56"/>
                  </a:lnTo>
                  <a:lnTo>
                    <a:pt x="6" y="52"/>
                  </a:lnTo>
                  <a:lnTo>
                    <a:pt x="2" y="46"/>
                  </a:lnTo>
                  <a:lnTo>
                    <a:pt x="0" y="40"/>
                  </a:lnTo>
                  <a:lnTo>
                    <a:pt x="0" y="33"/>
                  </a:lnTo>
                  <a:lnTo>
                    <a:pt x="0" y="33"/>
                  </a:lnTo>
                  <a:lnTo>
                    <a:pt x="0" y="26"/>
                  </a:lnTo>
                  <a:lnTo>
                    <a:pt x="2" y="20"/>
                  </a:lnTo>
                  <a:lnTo>
                    <a:pt x="6" y="15"/>
                  </a:lnTo>
                  <a:lnTo>
                    <a:pt x="10" y="10"/>
                  </a:lnTo>
                  <a:lnTo>
                    <a:pt x="15" y="5"/>
                  </a:lnTo>
                  <a:lnTo>
                    <a:pt x="20" y="2"/>
                  </a:lnTo>
                  <a:lnTo>
                    <a:pt x="26" y="0"/>
                  </a:lnTo>
                  <a:lnTo>
                    <a:pt x="34" y="0"/>
                  </a:lnTo>
                  <a:lnTo>
                    <a:pt x="231" y="0"/>
                  </a:lnTo>
                  <a:lnTo>
                    <a:pt x="231" y="0"/>
                  </a:lnTo>
                  <a:lnTo>
                    <a:pt x="238" y="0"/>
                  </a:lnTo>
                  <a:lnTo>
                    <a:pt x="245" y="2"/>
                  </a:lnTo>
                  <a:lnTo>
                    <a:pt x="250" y="5"/>
                  </a:lnTo>
                  <a:lnTo>
                    <a:pt x="255" y="10"/>
                  </a:lnTo>
                  <a:lnTo>
                    <a:pt x="259" y="15"/>
                  </a:lnTo>
                  <a:lnTo>
                    <a:pt x="262" y="20"/>
                  </a:lnTo>
                  <a:lnTo>
                    <a:pt x="264" y="26"/>
                  </a:lnTo>
                  <a:lnTo>
                    <a:pt x="264" y="33"/>
                  </a:lnTo>
                  <a:lnTo>
                    <a:pt x="264" y="33"/>
                  </a:lnTo>
                  <a:lnTo>
                    <a:pt x="264" y="40"/>
                  </a:lnTo>
                  <a:lnTo>
                    <a:pt x="262" y="46"/>
                  </a:lnTo>
                  <a:lnTo>
                    <a:pt x="259" y="52"/>
                  </a:lnTo>
                  <a:lnTo>
                    <a:pt x="255" y="56"/>
                  </a:lnTo>
                  <a:lnTo>
                    <a:pt x="250" y="60"/>
                  </a:lnTo>
                  <a:lnTo>
                    <a:pt x="245" y="63"/>
                  </a:lnTo>
                  <a:lnTo>
                    <a:pt x="238" y="66"/>
                  </a:lnTo>
                  <a:lnTo>
                    <a:pt x="231" y="67"/>
                  </a:lnTo>
                  <a:lnTo>
                    <a:pt x="231" y="67"/>
                  </a:lnTo>
                  <a:close/>
                </a:path>
              </a:pathLst>
            </a:custGeom>
            <a:solidFill>
              <a:srgbClr val="376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33" name="Freeform 110">
              <a:extLst>
                <a:ext uri="{FF2B5EF4-FFF2-40B4-BE49-F238E27FC236}">
                  <a16:creationId xmlns:a16="http://schemas.microsoft.com/office/drawing/2014/main" id="{FE02DFC2-76C9-132B-BA1F-4DE2DB945BB4}"/>
                </a:ext>
              </a:extLst>
            </p:cNvPr>
            <p:cNvSpPr>
              <a:spLocks noEditPoints="1"/>
            </p:cNvSpPr>
            <p:nvPr/>
          </p:nvSpPr>
          <p:spPr bwMode="auto">
            <a:xfrm>
              <a:off x="9344923" y="5001970"/>
              <a:ext cx="38048" cy="36736"/>
            </a:xfrm>
            <a:custGeom>
              <a:avLst/>
              <a:gdLst>
                <a:gd name="T0" fmla="*/ 165 w 198"/>
                <a:gd name="T1" fmla="*/ 198 h 198"/>
                <a:gd name="T2" fmla="*/ 33 w 198"/>
                <a:gd name="T3" fmla="*/ 198 h 198"/>
                <a:gd name="T4" fmla="*/ 33 w 198"/>
                <a:gd name="T5" fmla="*/ 198 h 198"/>
                <a:gd name="T6" fmla="*/ 26 w 198"/>
                <a:gd name="T7" fmla="*/ 198 h 198"/>
                <a:gd name="T8" fmla="*/ 20 w 198"/>
                <a:gd name="T9" fmla="*/ 195 h 198"/>
                <a:gd name="T10" fmla="*/ 14 w 198"/>
                <a:gd name="T11" fmla="*/ 192 h 198"/>
                <a:gd name="T12" fmla="*/ 10 w 198"/>
                <a:gd name="T13" fmla="*/ 188 h 198"/>
                <a:gd name="T14" fmla="*/ 6 w 198"/>
                <a:gd name="T15" fmla="*/ 183 h 198"/>
                <a:gd name="T16" fmla="*/ 3 w 198"/>
                <a:gd name="T17" fmla="*/ 178 h 198"/>
                <a:gd name="T18" fmla="*/ 1 w 198"/>
                <a:gd name="T19" fmla="*/ 172 h 198"/>
                <a:gd name="T20" fmla="*/ 0 w 198"/>
                <a:gd name="T21" fmla="*/ 164 h 198"/>
                <a:gd name="T22" fmla="*/ 0 w 198"/>
                <a:gd name="T23" fmla="*/ 33 h 198"/>
                <a:gd name="T24" fmla="*/ 0 w 198"/>
                <a:gd name="T25" fmla="*/ 33 h 198"/>
                <a:gd name="T26" fmla="*/ 1 w 198"/>
                <a:gd name="T27" fmla="*/ 26 h 198"/>
                <a:gd name="T28" fmla="*/ 3 w 198"/>
                <a:gd name="T29" fmla="*/ 19 h 198"/>
                <a:gd name="T30" fmla="*/ 6 w 198"/>
                <a:gd name="T31" fmla="*/ 14 h 198"/>
                <a:gd name="T32" fmla="*/ 10 w 198"/>
                <a:gd name="T33" fmla="*/ 9 h 198"/>
                <a:gd name="T34" fmla="*/ 14 w 198"/>
                <a:gd name="T35" fmla="*/ 5 h 198"/>
                <a:gd name="T36" fmla="*/ 20 w 198"/>
                <a:gd name="T37" fmla="*/ 2 h 198"/>
                <a:gd name="T38" fmla="*/ 26 w 198"/>
                <a:gd name="T39" fmla="*/ 0 h 198"/>
                <a:gd name="T40" fmla="*/ 33 w 198"/>
                <a:gd name="T41" fmla="*/ 0 h 198"/>
                <a:gd name="T42" fmla="*/ 165 w 198"/>
                <a:gd name="T43" fmla="*/ 0 h 198"/>
                <a:gd name="T44" fmla="*/ 165 w 198"/>
                <a:gd name="T45" fmla="*/ 0 h 198"/>
                <a:gd name="T46" fmla="*/ 172 w 198"/>
                <a:gd name="T47" fmla="*/ 0 h 198"/>
                <a:gd name="T48" fmla="*/ 179 w 198"/>
                <a:gd name="T49" fmla="*/ 2 h 198"/>
                <a:gd name="T50" fmla="*/ 184 w 198"/>
                <a:gd name="T51" fmla="*/ 5 h 198"/>
                <a:gd name="T52" fmla="*/ 189 w 198"/>
                <a:gd name="T53" fmla="*/ 9 h 198"/>
                <a:gd name="T54" fmla="*/ 193 w 198"/>
                <a:gd name="T55" fmla="*/ 14 h 198"/>
                <a:gd name="T56" fmla="*/ 196 w 198"/>
                <a:gd name="T57" fmla="*/ 19 h 198"/>
                <a:gd name="T58" fmla="*/ 197 w 198"/>
                <a:gd name="T59" fmla="*/ 26 h 198"/>
                <a:gd name="T60" fmla="*/ 198 w 198"/>
                <a:gd name="T61" fmla="*/ 33 h 198"/>
                <a:gd name="T62" fmla="*/ 198 w 198"/>
                <a:gd name="T63" fmla="*/ 164 h 198"/>
                <a:gd name="T64" fmla="*/ 198 w 198"/>
                <a:gd name="T65" fmla="*/ 164 h 198"/>
                <a:gd name="T66" fmla="*/ 197 w 198"/>
                <a:gd name="T67" fmla="*/ 172 h 198"/>
                <a:gd name="T68" fmla="*/ 196 w 198"/>
                <a:gd name="T69" fmla="*/ 178 h 198"/>
                <a:gd name="T70" fmla="*/ 193 w 198"/>
                <a:gd name="T71" fmla="*/ 183 h 198"/>
                <a:gd name="T72" fmla="*/ 189 w 198"/>
                <a:gd name="T73" fmla="*/ 188 h 198"/>
                <a:gd name="T74" fmla="*/ 184 w 198"/>
                <a:gd name="T75" fmla="*/ 192 h 198"/>
                <a:gd name="T76" fmla="*/ 179 w 198"/>
                <a:gd name="T77" fmla="*/ 195 h 198"/>
                <a:gd name="T78" fmla="*/ 172 w 198"/>
                <a:gd name="T79" fmla="*/ 198 h 198"/>
                <a:gd name="T80" fmla="*/ 165 w 198"/>
                <a:gd name="T81" fmla="*/ 198 h 198"/>
                <a:gd name="T82" fmla="*/ 165 w 198"/>
                <a:gd name="T83" fmla="*/ 198 h 198"/>
                <a:gd name="T84" fmla="*/ 66 w 198"/>
                <a:gd name="T85" fmla="*/ 131 h 198"/>
                <a:gd name="T86" fmla="*/ 132 w 198"/>
                <a:gd name="T87" fmla="*/ 131 h 198"/>
                <a:gd name="T88" fmla="*/ 132 w 198"/>
                <a:gd name="T89" fmla="*/ 65 h 198"/>
                <a:gd name="T90" fmla="*/ 66 w 198"/>
                <a:gd name="T91" fmla="*/ 65 h 198"/>
                <a:gd name="T92" fmla="*/ 66 w 198"/>
                <a:gd name="T93" fmla="*/ 13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198">
                  <a:moveTo>
                    <a:pt x="165" y="198"/>
                  </a:moveTo>
                  <a:lnTo>
                    <a:pt x="33" y="198"/>
                  </a:lnTo>
                  <a:lnTo>
                    <a:pt x="33" y="198"/>
                  </a:lnTo>
                  <a:lnTo>
                    <a:pt x="26" y="198"/>
                  </a:lnTo>
                  <a:lnTo>
                    <a:pt x="20" y="195"/>
                  </a:lnTo>
                  <a:lnTo>
                    <a:pt x="14" y="192"/>
                  </a:lnTo>
                  <a:lnTo>
                    <a:pt x="10" y="188"/>
                  </a:lnTo>
                  <a:lnTo>
                    <a:pt x="6" y="183"/>
                  </a:lnTo>
                  <a:lnTo>
                    <a:pt x="3" y="178"/>
                  </a:lnTo>
                  <a:lnTo>
                    <a:pt x="1" y="172"/>
                  </a:lnTo>
                  <a:lnTo>
                    <a:pt x="0" y="164"/>
                  </a:lnTo>
                  <a:lnTo>
                    <a:pt x="0" y="33"/>
                  </a:lnTo>
                  <a:lnTo>
                    <a:pt x="0" y="33"/>
                  </a:lnTo>
                  <a:lnTo>
                    <a:pt x="1" y="26"/>
                  </a:lnTo>
                  <a:lnTo>
                    <a:pt x="3" y="19"/>
                  </a:lnTo>
                  <a:lnTo>
                    <a:pt x="6" y="14"/>
                  </a:lnTo>
                  <a:lnTo>
                    <a:pt x="10" y="9"/>
                  </a:lnTo>
                  <a:lnTo>
                    <a:pt x="14" y="5"/>
                  </a:lnTo>
                  <a:lnTo>
                    <a:pt x="20" y="2"/>
                  </a:lnTo>
                  <a:lnTo>
                    <a:pt x="26" y="0"/>
                  </a:lnTo>
                  <a:lnTo>
                    <a:pt x="33" y="0"/>
                  </a:lnTo>
                  <a:lnTo>
                    <a:pt x="165" y="0"/>
                  </a:lnTo>
                  <a:lnTo>
                    <a:pt x="165" y="0"/>
                  </a:lnTo>
                  <a:lnTo>
                    <a:pt x="172" y="0"/>
                  </a:lnTo>
                  <a:lnTo>
                    <a:pt x="179" y="2"/>
                  </a:lnTo>
                  <a:lnTo>
                    <a:pt x="184" y="5"/>
                  </a:lnTo>
                  <a:lnTo>
                    <a:pt x="189" y="9"/>
                  </a:lnTo>
                  <a:lnTo>
                    <a:pt x="193" y="14"/>
                  </a:lnTo>
                  <a:lnTo>
                    <a:pt x="196" y="19"/>
                  </a:lnTo>
                  <a:lnTo>
                    <a:pt x="197" y="26"/>
                  </a:lnTo>
                  <a:lnTo>
                    <a:pt x="198" y="33"/>
                  </a:lnTo>
                  <a:lnTo>
                    <a:pt x="198" y="164"/>
                  </a:lnTo>
                  <a:lnTo>
                    <a:pt x="198" y="164"/>
                  </a:lnTo>
                  <a:lnTo>
                    <a:pt x="197" y="172"/>
                  </a:lnTo>
                  <a:lnTo>
                    <a:pt x="196" y="178"/>
                  </a:lnTo>
                  <a:lnTo>
                    <a:pt x="193" y="183"/>
                  </a:lnTo>
                  <a:lnTo>
                    <a:pt x="189" y="188"/>
                  </a:lnTo>
                  <a:lnTo>
                    <a:pt x="184" y="192"/>
                  </a:lnTo>
                  <a:lnTo>
                    <a:pt x="179" y="195"/>
                  </a:lnTo>
                  <a:lnTo>
                    <a:pt x="172" y="198"/>
                  </a:lnTo>
                  <a:lnTo>
                    <a:pt x="165" y="198"/>
                  </a:lnTo>
                  <a:lnTo>
                    <a:pt x="165" y="198"/>
                  </a:lnTo>
                  <a:close/>
                  <a:moveTo>
                    <a:pt x="66" y="131"/>
                  </a:moveTo>
                  <a:lnTo>
                    <a:pt x="132" y="131"/>
                  </a:lnTo>
                  <a:lnTo>
                    <a:pt x="132" y="65"/>
                  </a:lnTo>
                  <a:lnTo>
                    <a:pt x="66" y="65"/>
                  </a:lnTo>
                  <a:lnTo>
                    <a:pt x="66" y="131"/>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334" name="Freeform 111">
              <a:extLst>
                <a:ext uri="{FF2B5EF4-FFF2-40B4-BE49-F238E27FC236}">
                  <a16:creationId xmlns:a16="http://schemas.microsoft.com/office/drawing/2014/main" id="{AF6F6EC6-DF6C-CE0D-18C9-896FA915ABA8}"/>
                </a:ext>
              </a:extLst>
            </p:cNvPr>
            <p:cNvSpPr>
              <a:spLocks noEditPoints="1"/>
            </p:cNvSpPr>
            <p:nvPr/>
          </p:nvSpPr>
          <p:spPr bwMode="auto">
            <a:xfrm>
              <a:off x="9543032" y="5001970"/>
              <a:ext cx="38048" cy="36736"/>
            </a:xfrm>
            <a:custGeom>
              <a:avLst/>
              <a:gdLst>
                <a:gd name="T0" fmla="*/ 166 w 198"/>
                <a:gd name="T1" fmla="*/ 198 h 198"/>
                <a:gd name="T2" fmla="*/ 33 w 198"/>
                <a:gd name="T3" fmla="*/ 198 h 198"/>
                <a:gd name="T4" fmla="*/ 33 w 198"/>
                <a:gd name="T5" fmla="*/ 198 h 198"/>
                <a:gd name="T6" fmla="*/ 26 w 198"/>
                <a:gd name="T7" fmla="*/ 198 h 198"/>
                <a:gd name="T8" fmla="*/ 20 w 198"/>
                <a:gd name="T9" fmla="*/ 195 h 198"/>
                <a:gd name="T10" fmla="*/ 15 w 198"/>
                <a:gd name="T11" fmla="*/ 192 h 198"/>
                <a:gd name="T12" fmla="*/ 10 w 198"/>
                <a:gd name="T13" fmla="*/ 188 h 198"/>
                <a:gd name="T14" fmla="*/ 5 w 198"/>
                <a:gd name="T15" fmla="*/ 183 h 198"/>
                <a:gd name="T16" fmla="*/ 2 w 198"/>
                <a:gd name="T17" fmla="*/ 178 h 198"/>
                <a:gd name="T18" fmla="*/ 0 w 198"/>
                <a:gd name="T19" fmla="*/ 172 h 198"/>
                <a:gd name="T20" fmla="*/ 0 w 198"/>
                <a:gd name="T21" fmla="*/ 164 h 198"/>
                <a:gd name="T22" fmla="*/ 0 w 198"/>
                <a:gd name="T23" fmla="*/ 33 h 198"/>
                <a:gd name="T24" fmla="*/ 0 w 198"/>
                <a:gd name="T25" fmla="*/ 33 h 198"/>
                <a:gd name="T26" fmla="*/ 0 w 198"/>
                <a:gd name="T27" fmla="*/ 26 h 198"/>
                <a:gd name="T28" fmla="*/ 2 w 198"/>
                <a:gd name="T29" fmla="*/ 19 h 198"/>
                <a:gd name="T30" fmla="*/ 5 w 198"/>
                <a:gd name="T31" fmla="*/ 14 h 198"/>
                <a:gd name="T32" fmla="*/ 10 w 198"/>
                <a:gd name="T33" fmla="*/ 9 h 198"/>
                <a:gd name="T34" fmla="*/ 15 w 198"/>
                <a:gd name="T35" fmla="*/ 5 h 198"/>
                <a:gd name="T36" fmla="*/ 20 w 198"/>
                <a:gd name="T37" fmla="*/ 2 h 198"/>
                <a:gd name="T38" fmla="*/ 26 w 198"/>
                <a:gd name="T39" fmla="*/ 0 h 198"/>
                <a:gd name="T40" fmla="*/ 33 w 198"/>
                <a:gd name="T41" fmla="*/ 0 h 198"/>
                <a:gd name="T42" fmla="*/ 166 w 198"/>
                <a:gd name="T43" fmla="*/ 0 h 198"/>
                <a:gd name="T44" fmla="*/ 166 w 198"/>
                <a:gd name="T45" fmla="*/ 0 h 198"/>
                <a:gd name="T46" fmla="*/ 172 w 198"/>
                <a:gd name="T47" fmla="*/ 0 h 198"/>
                <a:gd name="T48" fmla="*/ 178 w 198"/>
                <a:gd name="T49" fmla="*/ 2 h 198"/>
                <a:gd name="T50" fmla="*/ 183 w 198"/>
                <a:gd name="T51" fmla="*/ 5 h 198"/>
                <a:gd name="T52" fmla="*/ 189 w 198"/>
                <a:gd name="T53" fmla="*/ 9 h 198"/>
                <a:gd name="T54" fmla="*/ 193 w 198"/>
                <a:gd name="T55" fmla="*/ 14 h 198"/>
                <a:gd name="T56" fmla="*/ 196 w 198"/>
                <a:gd name="T57" fmla="*/ 19 h 198"/>
                <a:gd name="T58" fmla="*/ 198 w 198"/>
                <a:gd name="T59" fmla="*/ 26 h 198"/>
                <a:gd name="T60" fmla="*/ 198 w 198"/>
                <a:gd name="T61" fmla="*/ 33 h 198"/>
                <a:gd name="T62" fmla="*/ 198 w 198"/>
                <a:gd name="T63" fmla="*/ 164 h 198"/>
                <a:gd name="T64" fmla="*/ 198 w 198"/>
                <a:gd name="T65" fmla="*/ 164 h 198"/>
                <a:gd name="T66" fmla="*/ 198 w 198"/>
                <a:gd name="T67" fmla="*/ 172 h 198"/>
                <a:gd name="T68" fmla="*/ 196 w 198"/>
                <a:gd name="T69" fmla="*/ 178 h 198"/>
                <a:gd name="T70" fmla="*/ 193 w 198"/>
                <a:gd name="T71" fmla="*/ 183 h 198"/>
                <a:gd name="T72" fmla="*/ 189 w 198"/>
                <a:gd name="T73" fmla="*/ 188 h 198"/>
                <a:gd name="T74" fmla="*/ 183 w 198"/>
                <a:gd name="T75" fmla="*/ 192 h 198"/>
                <a:gd name="T76" fmla="*/ 178 w 198"/>
                <a:gd name="T77" fmla="*/ 195 h 198"/>
                <a:gd name="T78" fmla="*/ 172 w 198"/>
                <a:gd name="T79" fmla="*/ 198 h 198"/>
                <a:gd name="T80" fmla="*/ 166 w 198"/>
                <a:gd name="T81" fmla="*/ 198 h 198"/>
                <a:gd name="T82" fmla="*/ 166 w 198"/>
                <a:gd name="T83" fmla="*/ 198 h 198"/>
                <a:gd name="T84" fmla="*/ 66 w 198"/>
                <a:gd name="T85" fmla="*/ 131 h 198"/>
                <a:gd name="T86" fmla="*/ 133 w 198"/>
                <a:gd name="T87" fmla="*/ 131 h 198"/>
                <a:gd name="T88" fmla="*/ 133 w 198"/>
                <a:gd name="T89" fmla="*/ 65 h 198"/>
                <a:gd name="T90" fmla="*/ 66 w 198"/>
                <a:gd name="T91" fmla="*/ 65 h 198"/>
                <a:gd name="T92" fmla="*/ 66 w 198"/>
                <a:gd name="T93" fmla="*/ 13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198">
                  <a:moveTo>
                    <a:pt x="166" y="198"/>
                  </a:moveTo>
                  <a:lnTo>
                    <a:pt x="33" y="198"/>
                  </a:lnTo>
                  <a:lnTo>
                    <a:pt x="33" y="198"/>
                  </a:lnTo>
                  <a:lnTo>
                    <a:pt x="26" y="198"/>
                  </a:lnTo>
                  <a:lnTo>
                    <a:pt x="20" y="195"/>
                  </a:lnTo>
                  <a:lnTo>
                    <a:pt x="15" y="192"/>
                  </a:lnTo>
                  <a:lnTo>
                    <a:pt x="10" y="188"/>
                  </a:lnTo>
                  <a:lnTo>
                    <a:pt x="5" y="183"/>
                  </a:lnTo>
                  <a:lnTo>
                    <a:pt x="2" y="178"/>
                  </a:lnTo>
                  <a:lnTo>
                    <a:pt x="0" y="172"/>
                  </a:lnTo>
                  <a:lnTo>
                    <a:pt x="0" y="164"/>
                  </a:lnTo>
                  <a:lnTo>
                    <a:pt x="0" y="33"/>
                  </a:lnTo>
                  <a:lnTo>
                    <a:pt x="0" y="33"/>
                  </a:lnTo>
                  <a:lnTo>
                    <a:pt x="0" y="26"/>
                  </a:lnTo>
                  <a:lnTo>
                    <a:pt x="2" y="19"/>
                  </a:lnTo>
                  <a:lnTo>
                    <a:pt x="5" y="14"/>
                  </a:lnTo>
                  <a:lnTo>
                    <a:pt x="10" y="9"/>
                  </a:lnTo>
                  <a:lnTo>
                    <a:pt x="15" y="5"/>
                  </a:lnTo>
                  <a:lnTo>
                    <a:pt x="20" y="2"/>
                  </a:lnTo>
                  <a:lnTo>
                    <a:pt x="26" y="0"/>
                  </a:lnTo>
                  <a:lnTo>
                    <a:pt x="33" y="0"/>
                  </a:lnTo>
                  <a:lnTo>
                    <a:pt x="166" y="0"/>
                  </a:lnTo>
                  <a:lnTo>
                    <a:pt x="166" y="0"/>
                  </a:lnTo>
                  <a:lnTo>
                    <a:pt x="172" y="0"/>
                  </a:lnTo>
                  <a:lnTo>
                    <a:pt x="178" y="2"/>
                  </a:lnTo>
                  <a:lnTo>
                    <a:pt x="183" y="5"/>
                  </a:lnTo>
                  <a:lnTo>
                    <a:pt x="189" y="9"/>
                  </a:lnTo>
                  <a:lnTo>
                    <a:pt x="193" y="14"/>
                  </a:lnTo>
                  <a:lnTo>
                    <a:pt x="196" y="19"/>
                  </a:lnTo>
                  <a:lnTo>
                    <a:pt x="198" y="26"/>
                  </a:lnTo>
                  <a:lnTo>
                    <a:pt x="198" y="33"/>
                  </a:lnTo>
                  <a:lnTo>
                    <a:pt x="198" y="164"/>
                  </a:lnTo>
                  <a:lnTo>
                    <a:pt x="198" y="164"/>
                  </a:lnTo>
                  <a:lnTo>
                    <a:pt x="198" y="172"/>
                  </a:lnTo>
                  <a:lnTo>
                    <a:pt x="196" y="178"/>
                  </a:lnTo>
                  <a:lnTo>
                    <a:pt x="193" y="183"/>
                  </a:lnTo>
                  <a:lnTo>
                    <a:pt x="189" y="188"/>
                  </a:lnTo>
                  <a:lnTo>
                    <a:pt x="183" y="192"/>
                  </a:lnTo>
                  <a:lnTo>
                    <a:pt x="178" y="195"/>
                  </a:lnTo>
                  <a:lnTo>
                    <a:pt x="172" y="198"/>
                  </a:lnTo>
                  <a:lnTo>
                    <a:pt x="166" y="198"/>
                  </a:lnTo>
                  <a:lnTo>
                    <a:pt x="166" y="198"/>
                  </a:lnTo>
                  <a:close/>
                  <a:moveTo>
                    <a:pt x="66" y="131"/>
                  </a:moveTo>
                  <a:lnTo>
                    <a:pt x="133" y="131"/>
                  </a:lnTo>
                  <a:lnTo>
                    <a:pt x="133" y="65"/>
                  </a:lnTo>
                  <a:lnTo>
                    <a:pt x="66" y="65"/>
                  </a:lnTo>
                  <a:lnTo>
                    <a:pt x="66" y="131"/>
                  </a:lnTo>
                  <a:close/>
                </a:path>
              </a:pathLst>
            </a:custGeom>
            <a:solidFill>
              <a:srgbClr val="FDB83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sp>
        <p:nvSpPr>
          <p:cNvPr id="360" name="Freeform 343">
            <a:extLst>
              <a:ext uri="{FF2B5EF4-FFF2-40B4-BE49-F238E27FC236}">
                <a16:creationId xmlns:a16="http://schemas.microsoft.com/office/drawing/2014/main" id="{4883C8D6-B70C-F526-7F3E-AA895C9DB340}"/>
              </a:ext>
            </a:extLst>
          </p:cNvPr>
          <p:cNvSpPr>
            <a:spLocks noEditPoints="1"/>
          </p:cNvSpPr>
          <p:nvPr/>
        </p:nvSpPr>
        <p:spPr bwMode="auto">
          <a:xfrm>
            <a:off x="10198807" y="2049637"/>
            <a:ext cx="103647" cy="169246"/>
          </a:xfrm>
          <a:custGeom>
            <a:avLst/>
            <a:gdLst>
              <a:gd name="T0" fmla="*/ 119 w 475"/>
              <a:gd name="T1" fmla="*/ 777 h 777"/>
              <a:gd name="T2" fmla="*/ 107 w 475"/>
              <a:gd name="T3" fmla="*/ 775 h 777"/>
              <a:gd name="T4" fmla="*/ 103 w 475"/>
              <a:gd name="T5" fmla="*/ 773 h 777"/>
              <a:gd name="T6" fmla="*/ 96 w 475"/>
              <a:gd name="T7" fmla="*/ 766 h 777"/>
              <a:gd name="T8" fmla="*/ 92 w 475"/>
              <a:gd name="T9" fmla="*/ 758 h 777"/>
              <a:gd name="T10" fmla="*/ 90 w 475"/>
              <a:gd name="T11" fmla="*/ 749 h 777"/>
              <a:gd name="T12" fmla="*/ 149 w 475"/>
              <a:gd name="T13" fmla="*/ 454 h 777"/>
              <a:gd name="T14" fmla="*/ 29 w 475"/>
              <a:gd name="T15" fmla="*/ 454 h 777"/>
              <a:gd name="T16" fmla="*/ 16 w 475"/>
              <a:gd name="T17" fmla="*/ 451 h 777"/>
              <a:gd name="T18" fmla="*/ 5 w 475"/>
              <a:gd name="T19" fmla="*/ 442 h 777"/>
              <a:gd name="T20" fmla="*/ 2 w 475"/>
              <a:gd name="T21" fmla="*/ 436 h 777"/>
              <a:gd name="T22" fmla="*/ 0 w 475"/>
              <a:gd name="T23" fmla="*/ 421 h 777"/>
              <a:gd name="T24" fmla="*/ 166 w 475"/>
              <a:gd name="T25" fmla="*/ 18 h 777"/>
              <a:gd name="T26" fmla="*/ 168 w 475"/>
              <a:gd name="T27" fmla="*/ 14 h 777"/>
              <a:gd name="T28" fmla="*/ 177 w 475"/>
              <a:gd name="T29" fmla="*/ 5 h 777"/>
              <a:gd name="T30" fmla="*/ 188 w 475"/>
              <a:gd name="T31" fmla="*/ 1 h 777"/>
              <a:gd name="T32" fmla="*/ 393 w 475"/>
              <a:gd name="T33" fmla="*/ 0 h 777"/>
              <a:gd name="T34" fmla="*/ 400 w 475"/>
              <a:gd name="T35" fmla="*/ 1 h 777"/>
              <a:gd name="T36" fmla="*/ 412 w 475"/>
              <a:gd name="T37" fmla="*/ 8 h 777"/>
              <a:gd name="T38" fmla="*/ 417 w 475"/>
              <a:gd name="T39" fmla="*/ 13 h 777"/>
              <a:gd name="T40" fmla="*/ 422 w 475"/>
              <a:gd name="T41" fmla="*/ 27 h 777"/>
              <a:gd name="T42" fmla="*/ 420 w 475"/>
              <a:gd name="T43" fmla="*/ 41 h 777"/>
              <a:gd name="T44" fmla="*/ 447 w 475"/>
              <a:gd name="T45" fmla="*/ 228 h 777"/>
              <a:gd name="T46" fmla="*/ 454 w 475"/>
              <a:gd name="T47" fmla="*/ 229 h 777"/>
              <a:gd name="T48" fmla="*/ 467 w 475"/>
              <a:gd name="T49" fmla="*/ 237 h 777"/>
              <a:gd name="T50" fmla="*/ 471 w 475"/>
              <a:gd name="T51" fmla="*/ 243 h 777"/>
              <a:gd name="T52" fmla="*/ 475 w 475"/>
              <a:gd name="T53" fmla="*/ 257 h 777"/>
              <a:gd name="T54" fmla="*/ 470 w 475"/>
              <a:gd name="T55" fmla="*/ 271 h 777"/>
              <a:gd name="T56" fmla="*/ 143 w 475"/>
              <a:gd name="T57" fmla="*/ 765 h 777"/>
              <a:gd name="T58" fmla="*/ 132 w 475"/>
              <a:gd name="T59" fmla="*/ 774 h 777"/>
              <a:gd name="T60" fmla="*/ 119 w 475"/>
              <a:gd name="T61" fmla="*/ 777 h 777"/>
              <a:gd name="T62" fmla="*/ 71 w 475"/>
              <a:gd name="T63" fmla="*/ 397 h 777"/>
              <a:gd name="T64" fmla="*/ 183 w 475"/>
              <a:gd name="T65" fmla="*/ 397 h 777"/>
              <a:gd name="T66" fmla="*/ 195 w 475"/>
              <a:gd name="T67" fmla="*/ 400 h 777"/>
              <a:gd name="T68" fmla="*/ 205 w 475"/>
              <a:gd name="T69" fmla="*/ 408 h 777"/>
              <a:gd name="T70" fmla="*/ 208 w 475"/>
              <a:gd name="T71" fmla="*/ 413 h 777"/>
              <a:gd name="T72" fmla="*/ 211 w 475"/>
              <a:gd name="T73" fmla="*/ 425 h 777"/>
              <a:gd name="T74" fmla="*/ 175 w 475"/>
              <a:gd name="T75" fmla="*/ 613 h 777"/>
              <a:gd name="T76" fmla="*/ 295 w 475"/>
              <a:gd name="T77" fmla="*/ 284 h 777"/>
              <a:gd name="T78" fmla="*/ 288 w 475"/>
              <a:gd name="T79" fmla="*/ 283 h 777"/>
              <a:gd name="T80" fmla="*/ 276 w 475"/>
              <a:gd name="T81" fmla="*/ 277 h 777"/>
              <a:gd name="T82" fmla="*/ 272 w 475"/>
              <a:gd name="T83" fmla="*/ 271 h 777"/>
              <a:gd name="T84" fmla="*/ 267 w 475"/>
              <a:gd name="T85" fmla="*/ 258 h 777"/>
              <a:gd name="T86" fmla="*/ 269 w 475"/>
              <a:gd name="T87" fmla="*/ 245 h 777"/>
              <a:gd name="T88" fmla="*/ 211 w 475"/>
              <a:gd name="T89" fmla="*/ 58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5" h="777">
                <a:moveTo>
                  <a:pt x="119" y="777"/>
                </a:moveTo>
                <a:lnTo>
                  <a:pt x="119" y="777"/>
                </a:lnTo>
                <a:lnTo>
                  <a:pt x="114" y="777"/>
                </a:lnTo>
                <a:lnTo>
                  <a:pt x="107" y="775"/>
                </a:lnTo>
                <a:lnTo>
                  <a:pt x="107" y="775"/>
                </a:lnTo>
                <a:lnTo>
                  <a:pt x="103" y="773"/>
                </a:lnTo>
                <a:lnTo>
                  <a:pt x="99" y="770"/>
                </a:lnTo>
                <a:lnTo>
                  <a:pt x="96" y="766"/>
                </a:lnTo>
                <a:lnTo>
                  <a:pt x="93" y="763"/>
                </a:lnTo>
                <a:lnTo>
                  <a:pt x="92" y="758"/>
                </a:lnTo>
                <a:lnTo>
                  <a:pt x="90" y="754"/>
                </a:lnTo>
                <a:lnTo>
                  <a:pt x="90" y="749"/>
                </a:lnTo>
                <a:lnTo>
                  <a:pt x="91" y="744"/>
                </a:lnTo>
                <a:lnTo>
                  <a:pt x="149" y="454"/>
                </a:lnTo>
                <a:lnTo>
                  <a:pt x="29" y="454"/>
                </a:lnTo>
                <a:lnTo>
                  <a:pt x="29" y="454"/>
                </a:lnTo>
                <a:lnTo>
                  <a:pt x="22" y="454"/>
                </a:lnTo>
                <a:lnTo>
                  <a:pt x="16" y="451"/>
                </a:lnTo>
                <a:lnTo>
                  <a:pt x="9" y="447"/>
                </a:lnTo>
                <a:lnTo>
                  <a:pt x="5" y="442"/>
                </a:lnTo>
                <a:lnTo>
                  <a:pt x="5" y="442"/>
                </a:lnTo>
                <a:lnTo>
                  <a:pt x="2" y="436"/>
                </a:lnTo>
                <a:lnTo>
                  <a:pt x="0" y="429"/>
                </a:lnTo>
                <a:lnTo>
                  <a:pt x="0" y="421"/>
                </a:lnTo>
                <a:lnTo>
                  <a:pt x="2" y="415"/>
                </a:lnTo>
                <a:lnTo>
                  <a:pt x="166" y="18"/>
                </a:lnTo>
                <a:lnTo>
                  <a:pt x="166" y="18"/>
                </a:lnTo>
                <a:lnTo>
                  <a:pt x="168" y="14"/>
                </a:lnTo>
                <a:lnTo>
                  <a:pt x="171" y="11"/>
                </a:lnTo>
                <a:lnTo>
                  <a:pt x="177" y="5"/>
                </a:lnTo>
                <a:lnTo>
                  <a:pt x="184" y="2"/>
                </a:lnTo>
                <a:lnTo>
                  <a:pt x="188" y="1"/>
                </a:lnTo>
                <a:lnTo>
                  <a:pt x="192" y="0"/>
                </a:lnTo>
                <a:lnTo>
                  <a:pt x="393" y="0"/>
                </a:lnTo>
                <a:lnTo>
                  <a:pt x="393" y="0"/>
                </a:lnTo>
                <a:lnTo>
                  <a:pt x="400" y="1"/>
                </a:lnTo>
                <a:lnTo>
                  <a:pt x="406" y="4"/>
                </a:lnTo>
                <a:lnTo>
                  <a:pt x="412" y="8"/>
                </a:lnTo>
                <a:lnTo>
                  <a:pt x="417" y="13"/>
                </a:lnTo>
                <a:lnTo>
                  <a:pt x="417" y="13"/>
                </a:lnTo>
                <a:lnTo>
                  <a:pt x="421" y="19"/>
                </a:lnTo>
                <a:lnTo>
                  <a:pt x="422" y="27"/>
                </a:lnTo>
                <a:lnTo>
                  <a:pt x="422" y="34"/>
                </a:lnTo>
                <a:lnTo>
                  <a:pt x="420" y="41"/>
                </a:lnTo>
                <a:lnTo>
                  <a:pt x="339" y="228"/>
                </a:lnTo>
                <a:lnTo>
                  <a:pt x="447" y="228"/>
                </a:lnTo>
                <a:lnTo>
                  <a:pt x="447" y="228"/>
                </a:lnTo>
                <a:lnTo>
                  <a:pt x="454" y="229"/>
                </a:lnTo>
                <a:lnTo>
                  <a:pt x="461" y="232"/>
                </a:lnTo>
                <a:lnTo>
                  <a:pt x="467" y="237"/>
                </a:lnTo>
                <a:lnTo>
                  <a:pt x="471" y="243"/>
                </a:lnTo>
                <a:lnTo>
                  <a:pt x="471" y="243"/>
                </a:lnTo>
                <a:lnTo>
                  <a:pt x="474" y="250"/>
                </a:lnTo>
                <a:lnTo>
                  <a:pt x="475" y="257"/>
                </a:lnTo>
                <a:lnTo>
                  <a:pt x="473" y="265"/>
                </a:lnTo>
                <a:lnTo>
                  <a:pt x="470" y="271"/>
                </a:lnTo>
                <a:lnTo>
                  <a:pt x="143" y="765"/>
                </a:lnTo>
                <a:lnTo>
                  <a:pt x="143" y="765"/>
                </a:lnTo>
                <a:lnTo>
                  <a:pt x="138" y="770"/>
                </a:lnTo>
                <a:lnTo>
                  <a:pt x="132" y="774"/>
                </a:lnTo>
                <a:lnTo>
                  <a:pt x="126" y="777"/>
                </a:lnTo>
                <a:lnTo>
                  <a:pt x="119" y="777"/>
                </a:lnTo>
                <a:lnTo>
                  <a:pt x="119" y="777"/>
                </a:lnTo>
                <a:close/>
                <a:moveTo>
                  <a:pt x="71" y="397"/>
                </a:moveTo>
                <a:lnTo>
                  <a:pt x="183" y="397"/>
                </a:lnTo>
                <a:lnTo>
                  <a:pt x="183" y="397"/>
                </a:lnTo>
                <a:lnTo>
                  <a:pt x="189" y="398"/>
                </a:lnTo>
                <a:lnTo>
                  <a:pt x="195" y="400"/>
                </a:lnTo>
                <a:lnTo>
                  <a:pt x="200" y="403"/>
                </a:lnTo>
                <a:lnTo>
                  <a:pt x="205" y="408"/>
                </a:lnTo>
                <a:lnTo>
                  <a:pt x="205" y="408"/>
                </a:lnTo>
                <a:lnTo>
                  <a:pt x="208" y="413"/>
                </a:lnTo>
                <a:lnTo>
                  <a:pt x="210" y="419"/>
                </a:lnTo>
                <a:lnTo>
                  <a:pt x="211" y="425"/>
                </a:lnTo>
                <a:lnTo>
                  <a:pt x="211" y="432"/>
                </a:lnTo>
                <a:lnTo>
                  <a:pt x="175" y="613"/>
                </a:lnTo>
                <a:lnTo>
                  <a:pt x="393" y="284"/>
                </a:lnTo>
                <a:lnTo>
                  <a:pt x="295" y="284"/>
                </a:lnTo>
                <a:lnTo>
                  <a:pt x="295" y="284"/>
                </a:lnTo>
                <a:lnTo>
                  <a:pt x="288" y="283"/>
                </a:lnTo>
                <a:lnTo>
                  <a:pt x="282" y="281"/>
                </a:lnTo>
                <a:lnTo>
                  <a:pt x="276" y="277"/>
                </a:lnTo>
                <a:lnTo>
                  <a:pt x="272" y="271"/>
                </a:lnTo>
                <a:lnTo>
                  <a:pt x="272" y="271"/>
                </a:lnTo>
                <a:lnTo>
                  <a:pt x="269" y="265"/>
                </a:lnTo>
                <a:lnTo>
                  <a:pt x="267" y="258"/>
                </a:lnTo>
                <a:lnTo>
                  <a:pt x="268" y="252"/>
                </a:lnTo>
                <a:lnTo>
                  <a:pt x="269" y="245"/>
                </a:lnTo>
                <a:lnTo>
                  <a:pt x="350" y="58"/>
                </a:lnTo>
                <a:lnTo>
                  <a:pt x="211" y="58"/>
                </a:lnTo>
                <a:lnTo>
                  <a:pt x="71" y="397"/>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Proxima Nova Rg"/>
              <a:ea typeface="+mn-ea"/>
              <a:cs typeface="+mn-cs"/>
            </a:endParaRPr>
          </a:p>
        </p:txBody>
      </p:sp>
      <p:cxnSp>
        <p:nvCxnSpPr>
          <p:cNvPr id="361" name="Connector: Elbow 96">
            <a:extLst>
              <a:ext uri="{FF2B5EF4-FFF2-40B4-BE49-F238E27FC236}">
                <a16:creationId xmlns:a16="http://schemas.microsoft.com/office/drawing/2014/main" id="{EC6A63E5-EC7C-E2AB-EF3D-4E4270D760E3}"/>
              </a:ext>
            </a:extLst>
          </p:cNvPr>
          <p:cNvCxnSpPr>
            <a:cxnSpLocks/>
            <a:stCxn id="120" idx="0"/>
            <a:endCxn id="162" idx="2"/>
          </p:cNvCxnSpPr>
          <p:nvPr/>
        </p:nvCxnSpPr>
        <p:spPr>
          <a:xfrm rot="5400000" flipH="1" flipV="1">
            <a:off x="3633270" y="2290530"/>
            <a:ext cx="310203" cy="1046954"/>
          </a:xfrm>
          <a:prstGeom prst="bentConnector3">
            <a:avLst>
              <a:gd name="adj1" fmla="val 50000"/>
            </a:avLst>
          </a:prstGeom>
          <a:ln>
            <a:solidFill>
              <a:srgbClr val="37617A"/>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D8A1AD5-53C3-2030-15CF-F01EB7F8CA27}"/>
              </a:ext>
            </a:extLst>
          </p:cNvPr>
          <p:cNvCxnSpPr>
            <a:cxnSpLocks/>
          </p:cNvCxnSpPr>
          <p:nvPr/>
        </p:nvCxnSpPr>
        <p:spPr>
          <a:xfrm flipV="1">
            <a:off x="4266878" y="2800858"/>
            <a:ext cx="6517369" cy="6529"/>
          </a:xfrm>
          <a:prstGeom prst="line">
            <a:avLst/>
          </a:prstGeom>
          <a:ln>
            <a:solidFill>
              <a:srgbClr val="37617A"/>
            </a:solidFill>
          </a:ln>
        </p:spPr>
        <p:style>
          <a:lnRef idx="1">
            <a:schemeClr val="accent1"/>
          </a:lnRef>
          <a:fillRef idx="0">
            <a:schemeClr val="accent1"/>
          </a:fillRef>
          <a:effectRef idx="0">
            <a:schemeClr val="accent1"/>
          </a:effectRef>
          <a:fontRef idx="minor">
            <a:schemeClr val="tx1"/>
          </a:fontRef>
        </p:style>
      </p:cxnSp>
      <p:cxnSp>
        <p:nvCxnSpPr>
          <p:cNvPr id="382" name="Straight Arrow Connector 381">
            <a:extLst>
              <a:ext uri="{FF2B5EF4-FFF2-40B4-BE49-F238E27FC236}">
                <a16:creationId xmlns:a16="http://schemas.microsoft.com/office/drawing/2014/main" id="{04F86A90-A9A4-ED46-FDEB-F7DC88931AE0}"/>
              </a:ext>
            </a:extLst>
          </p:cNvPr>
          <p:cNvCxnSpPr>
            <a:cxnSpLocks/>
            <a:stCxn id="268" idx="2"/>
          </p:cNvCxnSpPr>
          <p:nvPr/>
        </p:nvCxnSpPr>
        <p:spPr>
          <a:xfrm>
            <a:off x="10784247" y="2656023"/>
            <a:ext cx="0" cy="154531"/>
          </a:xfrm>
          <a:prstGeom prst="straightConnector1">
            <a:avLst/>
          </a:prstGeom>
          <a:ln>
            <a:solidFill>
              <a:srgbClr val="37617A"/>
            </a:solidFill>
            <a:headEnd type="arrow" w="sm" len="sm"/>
            <a:tailEnd type="none" w="sm" len="sm"/>
          </a:ln>
        </p:spPr>
        <p:style>
          <a:lnRef idx="1">
            <a:schemeClr val="accent1"/>
          </a:lnRef>
          <a:fillRef idx="0">
            <a:schemeClr val="accent1"/>
          </a:fillRef>
          <a:effectRef idx="0">
            <a:schemeClr val="accent1"/>
          </a:effectRef>
          <a:fontRef idx="minor">
            <a:schemeClr val="tx1"/>
          </a:fontRef>
        </p:style>
      </p:cxnSp>
      <p:cxnSp>
        <p:nvCxnSpPr>
          <p:cNvPr id="389" name="Straight Arrow Connector 388">
            <a:extLst>
              <a:ext uri="{FF2B5EF4-FFF2-40B4-BE49-F238E27FC236}">
                <a16:creationId xmlns:a16="http://schemas.microsoft.com/office/drawing/2014/main" id="{081F92A0-1EFE-96E3-D809-D97FB8F66F35}"/>
              </a:ext>
            </a:extLst>
          </p:cNvPr>
          <p:cNvCxnSpPr>
            <a:cxnSpLocks/>
            <a:stCxn id="189" idx="2"/>
          </p:cNvCxnSpPr>
          <p:nvPr/>
        </p:nvCxnSpPr>
        <p:spPr>
          <a:xfrm>
            <a:off x="6347491" y="2661043"/>
            <a:ext cx="0" cy="146229"/>
          </a:xfrm>
          <a:prstGeom prst="straightConnector1">
            <a:avLst/>
          </a:prstGeom>
          <a:ln>
            <a:solidFill>
              <a:srgbClr val="37617A"/>
            </a:solidFill>
            <a:headEnd type="arrow" w="sm" len="sm"/>
            <a:tailEnd type="none" w="sm" len="sm"/>
          </a:ln>
        </p:spPr>
        <p:style>
          <a:lnRef idx="1">
            <a:schemeClr val="accent1"/>
          </a:lnRef>
          <a:fillRef idx="0">
            <a:schemeClr val="accent1"/>
          </a:fillRef>
          <a:effectRef idx="0">
            <a:schemeClr val="accent1"/>
          </a:effectRef>
          <a:fontRef idx="minor">
            <a:schemeClr val="tx1"/>
          </a:fontRef>
        </p:style>
      </p:cxnSp>
      <p:sp>
        <p:nvSpPr>
          <p:cNvPr id="402" name="Rectangle: Rounded Corners 103">
            <a:extLst>
              <a:ext uri="{FF2B5EF4-FFF2-40B4-BE49-F238E27FC236}">
                <a16:creationId xmlns:a16="http://schemas.microsoft.com/office/drawing/2014/main" id="{9760AD62-0EF4-1A7B-3406-634000116583}"/>
              </a:ext>
            </a:extLst>
          </p:cNvPr>
          <p:cNvSpPr/>
          <p:nvPr/>
        </p:nvSpPr>
        <p:spPr>
          <a:xfrm>
            <a:off x="9152762" y="2961506"/>
            <a:ext cx="2603203" cy="782049"/>
          </a:xfrm>
          <a:prstGeom prst="roundRect">
            <a:avLst>
              <a:gd name="adj" fmla="val 3168"/>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403" name="Oval 402">
            <a:extLst>
              <a:ext uri="{FF2B5EF4-FFF2-40B4-BE49-F238E27FC236}">
                <a16:creationId xmlns:a16="http://schemas.microsoft.com/office/drawing/2014/main" id="{C256E207-3E1F-AEE0-6DD8-364F71C32B56}"/>
              </a:ext>
            </a:extLst>
          </p:cNvPr>
          <p:cNvSpPr/>
          <p:nvPr/>
        </p:nvSpPr>
        <p:spPr>
          <a:xfrm>
            <a:off x="9291004" y="2995582"/>
            <a:ext cx="626763" cy="635016"/>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sp>
        <p:nvSpPr>
          <p:cNvPr id="419" name="TextBox 418">
            <a:extLst>
              <a:ext uri="{FF2B5EF4-FFF2-40B4-BE49-F238E27FC236}">
                <a16:creationId xmlns:a16="http://schemas.microsoft.com/office/drawing/2014/main" id="{02CF3F18-80A3-A971-FE7A-2E5A1CA5EEF7}"/>
              </a:ext>
            </a:extLst>
          </p:cNvPr>
          <p:cNvSpPr txBox="1"/>
          <p:nvPr/>
        </p:nvSpPr>
        <p:spPr>
          <a:xfrm>
            <a:off x="10022558" y="2995582"/>
            <a:ext cx="3466813" cy="1692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18E89"/>
                </a:solidFill>
                <a:effectLst/>
                <a:uLnTx/>
                <a:uFillTx/>
                <a:latin typeface="Proxima Nova Rg"/>
                <a:ea typeface="+mn-ea"/>
                <a:cs typeface="+mn-cs"/>
              </a:rPr>
              <a:t>Consumers </a:t>
            </a:r>
          </a:p>
        </p:txBody>
      </p:sp>
      <p:sp>
        <p:nvSpPr>
          <p:cNvPr id="420" name="TextBox 419">
            <a:extLst>
              <a:ext uri="{FF2B5EF4-FFF2-40B4-BE49-F238E27FC236}">
                <a16:creationId xmlns:a16="http://schemas.microsoft.com/office/drawing/2014/main" id="{6DA9077D-63A8-AED4-A077-E310C506FD95}"/>
              </a:ext>
            </a:extLst>
          </p:cNvPr>
          <p:cNvSpPr txBox="1"/>
          <p:nvPr/>
        </p:nvSpPr>
        <p:spPr>
          <a:xfrm>
            <a:off x="10027568" y="3239308"/>
            <a:ext cx="1728397" cy="338554"/>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Users participate directly to earn cryptocurrency</a:t>
            </a:r>
          </a:p>
        </p:txBody>
      </p:sp>
      <p:grpSp>
        <p:nvGrpSpPr>
          <p:cNvPr id="422" name="Group 421">
            <a:extLst>
              <a:ext uri="{FF2B5EF4-FFF2-40B4-BE49-F238E27FC236}">
                <a16:creationId xmlns:a16="http://schemas.microsoft.com/office/drawing/2014/main" id="{0CFF151C-6A13-D1A4-171B-20F1C3ACC029}"/>
              </a:ext>
            </a:extLst>
          </p:cNvPr>
          <p:cNvGrpSpPr/>
          <p:nvPr/>
        </p:nvGrpSpPr>
        <p:grpSpPr>
          <a:xfrm>
            <a:off x="9523105" y="3177670"/>
            <a:ext cx="162560" cy="279555"/>
            <a:chOff x="2752725" y="2165350"/>
            <a:chExt cx="209550" cy="360363"/>
          </a:xfrm>
          <a:solidFill>
            <a:srgbClr val="37617A"/>
          </a:solidFill>
        </p:grpSpPr>
        <p:sp>
          <p:nvSpPr>
            <p:cNvPr id="423" name="Freeform 254">
              <a:extLst>
                <a:ext uri="{FF2B5EF4-FFF2-40B4-BE49-F238E27FC236}">
                  <a16:creationId xmlns:a16="http://schemas.microsoft.com/office/drawing/2014/main" id="{75356E3F-2055-9001-5FA3-801EE13C8892}"/>
                </a:ext>
              </a:extLst>
            </p:cNvPr>
            <p:cNvSpPr>
              <a:spLocks noEditPoints="1"/>
            </p:cNvSpPr>
            <p:nvPr/>
          </p:nvSpPr>
          <p:spPr bwMode="auto">
            <a:xfrm>
              <a:off x="2752725" y="2165350"/>
              <a:ext cx="209550" cy="360363"/>
            </a:xfrm>
            <a:custGeom>
              <a:avLst/>
              <a:gdLst>
                <a:gd name="T0" fmla="*/ 142 w 796"/>
                <a:gd name="T1" fmla="*/ 1364 h 1364"/>
                <a:gd name="T2" fmla="*/ 100 w 796"/>
                <a:gd name="T3" fmla="*/ 1358 h 1364"/>
                <a:gd name="T4" fmla="*/ 62 w 796"/>
                <a:gd name="T5" fmla="*/ 1340 h 1364"/>
                <a:gd name="T6" fmla="*/ 32 w 796"/>
                <a:gd name="T7" fmla="*/ 1313 h 1364"/>
                <a:gd name="T8" fmla="*/ 11 w 796"/>
                <a:gd name="T9" fmla="*/ 1278 h 1364"/>
                <a:gd name="T10" fmla="*/ 1 w 796"/>
                <a:gd name="T11" fmla="*/ 1237 h 1364"/>
                <a:gd name="T12" fmla="*/ 0 w 796"/>
                <a:gd name="T13" fmla="*/ 142 h 1364"/>
                <a:gd name="T14" fmla="*/ 6 w 796"/>
                <a:gd name="T15" fmla="*/ 100 h 1364"/>
                <a:gd name="T16" fmla="*/ 24 w 796"/>
                <a:gd name="T17" fmla="*/ 63 h 1364"/>
                <a:gd name="T18" fmla="*/ 51 w 796"/>
                <a:gd name="T19" fmla="*/ 32 h 1364"/>
                <a:gd name="T20" fmla="*/ 87 w 796"/>
                <a:gd name="T21" fmla="*/ 11 h 1364"/>
                <a:gd name="T22" fmla="*/ 127 w 796"/>
                <a:gd name="T23" fmla="*/ 1 h 1364"/>
                <a:gd name="T24" fmla="*/ 653 w 796"/>
                <a:gd name="T25" fmla="*/ 0 h 1364"/>
                <a:gd name="T26" fmla="*/ 696 w 796"/>
                <a:gd name="T27" fmla="*/ 6 h 1364"/>
                <a:gd name="T28" fmla="*/ 733 w 796"/>
                <a:gd name="T29" fmla="*/ 24 h 1364"/>
                <a:gd name="T30" fmla="*/ 763 w 796"/>
                <a:gd name="T31" fmla="*/ 52 h 1364"/>
                <a:gd name="T32" fmla="*/ 785 w 796"/>
                <a:gd name="T33" fmla="*/ 87 h 1364"/>
                <a:gd name="T34" fmla="*/ 795 w 796"/>
                <a:gd name="T35" fmla="*/ 127 h 1364"/>
                <a:gd name="T36" fmla="*/ 796 w 796"/>
                <a:gd name="T37" fmla="*/ 1222 h 1364"/>
                <a:gd name="T38" fmla="*/ 790 w 796"/>
                <a:gd name="T39" fmla="*/ 1264 h 1364"/>
                <a:gd name="T40" fmla="*/ 772 w 796"/>
                <a:gd name="T41" fmla="*/ 1302 h 1364"/>
                <a:gd name="T42" fmla="*/ 744 w 796"/>
                <a:gd name="T43" fmla="*/ 1332 h 1364"/>
                <a:gd name="T44" fmla="*/ 709 w 796"/>
                <a:gd name="T45" fmla="*/ 1353 h 1364"/>
                <a:gd name="T46" fmla="*/ 669 w 796"/>
                <a:gd name="T47" fmla="*/ 1363 h 1364"/>
                <a:gd name="T48" fmla="*/ 142 w 796"/>
                <a:gd name="T49" fmla="*/ 57 h 1364"/>
                <a:gd name="T50" fmla="*/ 125 w 796"/>
                <a:gd name="T51" fmla="*/ 59 h 1364"/>
                <a:gd name="T52" fmla="*/ 101 w 796"/>
                <a:gd name="T53" fmla="*/ 67 h 1364"/>
                <a:gd name="T54" fmla="*/ 82 w 796"/>
                <a:gd name="T55" fmla="*/ 82 h 1364"/>
                <a:gd name="T56" fmla="*/ 67 w 796"/>
                <a:gd name="T57" fmla="*/ 101 h 1364"/>
                <a:gd name="T58" fmla="*/ 58 w 796"/>
                <a:gd name="T59" fmla="*/ 125 h 1364"/>
                <a:gd name="T60" fmla="*/ 56 w 796"/>
                <a:gd name="T61" fmla="*/ 1222 h 1364"/>
                <a:gd name="T62" fmla="*/ 58 w 796"/>
                <a:gd name="T63" fmla="*/ 1239 h 1364"/>
                <a:gd name="T64" fmla="*/ 67 w 796"/>
                <a:gd name="T65" fmla="*/ 1262 h 1364"/>
                <a:gd name="T66" fmla="*/ 82 w 796"/>
                <a:gd name="T67" fmla="*/ 1283 h 1364"/>
                <a:gd name="T68" fmla="*/ 101 w 796"/>
                <a:gd name="T69" fmla="*/ 1298 h 1364"/>
                <a:gd name="T70" fmla="*/ 125 w 796"/>
                <a:gd name="T71" fmla="*/ 1306 h 1364"/>
                <a:gd name="T72" fmla="*/ 653 w 796"/>
                <a:gd name="T73" fmla="*/ 1308 h 1364"/>
                <a:gd name="T74" fmla="*/ 671 w 796"/>
                <a:gd name="T75" fmla="*/ 1306 h 1364"/>
                <a:gd name="T76" fmla="*/ 695 w 796"/>
                <a:gd name="T77" fmla="*/ 1298 h 1364"/>
                <a:gd name="T78" fmla="*/ 714 w 796"/>
                <a:gd name="T79" fmla="*/ 1283 h 1364"/>
                <a:gd name="T80" fmla="*/ 729 w 796"/>
                <a:gd name="T81" fmla="*/ 1262 h 1364"/>
                <a:gd name="T82" fmla="*/ 737 w 796"/>
                <a:gd name="T83" fmla="*/ 1239 h 1364"/>
                <a:gd name="T84" fmla="*/ 739 w 796"/>
                <a:gd name="T85" fmla="*/ 142 h 1364"/>
                <a:gd name="T86" fmla="*/ 737 w 796"/>
                <a:gd name="T87" fmla="*/ 125 h 1364"/>
                <a:gd name="T88" fmla="*/ 729 w 796"/>
                <a:gd name="T89" fmla="*/ 101 h 1364"/>
                <a:gd name="T90" fmla="*/ 714 w 796"/>
                <a:gd name="T91" fmla="*/ 82 h 1364"/>
                <a:gd name="T92" fmla="*/ 695 w 796"/>
                <a:gd name="T93" fmla="*/ 67 h 1364"/>
                <a:gd name="T94" fmla="*/ 671 w 796"/>
                <a:gd name="T95" fmla="*/ 59 h 1364"/>
                <a:gd name="T96" fmla="*/ 142 w 796"/>
                <a:gd name="T97" fmla="*/ 57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96" h="1364">
                  <a:moveTo>
                    <a:pt x="653" y="1364"/>
                  </a:moveTo>
                  <a:lnTo>
                    <a:pt x="142" y="1364"/>
                  </a:lnTo>
                  <a:lnTo>
                    <a:pt x="142" y="1364"/>
                  </a:lnTo>
                  <a:lnTo>
                    <a:pt x="127" y="1363"/>
                  </a:lnTo>
                  <a:lnTo>
                    <a:pt x="113" y="1361"/>
                  </a:lnTo>
                  <a:lnTo>
                    <a:pt x="100" y="1358"/>
                  </a:lnTo>
                  <a:lnTo>
                    <a:pt x="87" y="1353"/>
                  </a:lnTo>
                  <a:lnTo>
                    <a:pt x="75" y="1347"/>
                  </a:lnTo>
                  <a:lnTo>
                    <a:pt x="62" y="1340"/>
                  </a:lnTo>
                  <a:lnTo>
                    <a:pt x="51" y="1332"/>
                  </a:lnTo>
                  <a:lnTo>
                    <a:pt x="41" y="1323"/>
                  </a:lnTo>
                  <a:lnTo>
                    <a:pt x="32" y="1313"/>
                  </a:lnTo>
                  <a:lnTo>
                    <a:pt x="24" y="1302"/>
                  </a:lnTo>
                  <a:lnTo>
                    <a:pt x="17" y="1290"/>
                  </a:lnTo>
                  <a:lnTo>
                    <a:pt x="11" y="1278"/>
                  </a:lnTo>
                  <a:lnTo>
                    <a:pt x="6" y="1264"/>
                  </a:lnTo>
                  <a:lnTo>
                    <a:pt x="3" y="1251"/>
                  </a:lnTo>
                  <a:lnTo>
                    <a:pt x="1" y="1237"/>
                  </a:lnTo>
                  <a:lnTo>
                    <a:pt x="0" y="1222"/>
                  </a:lnTo>
                  <a:lnTo>
                    <a:pt x="0" y="142"/>
                  </a:lnTo>
                  <a:lnTo>
                    <a:pt x="0" y="142"/>
                  </a:lnTo>
                  <a:lnTo>
                    <a:pt x="1" y="127"/>
                  </a:lnTo>
                  <a:lnTo>
                    <a:pt x="3" y="113"/>
                  </a:lnTo>
                  <a:lnTo>
                    <a:pt x="6" y="100"/>
                  </a:lnTo>
                  <a:lnTo>
                    <a:pt x="11" y="87"/>
                  </a:lnTo>
                  <a:lnTo>
                    <a:pt x="17" y="75"/>
                  </a:lnTo>
                  <a:lnTo>
                    <a:pt x="24" y="63"/>
                  </a:lnTo>
                  <a:lnTo>
                    <a:pt x="32" y="52"/>
                  </a:lnTo>
                  <a:lnTo>
                    <a:pt x="41" y="41"/>
                  </a:lnTo>
                  <a:lnTo>
                    <a:pt x="51" y="32"/>
                  </a:lnTo>
                  <a:lnTo>
                    <a:pt x="62" y="24"/>
                  </a:lnTo>
                  <a:lnTo>
                    <a:pt x="75" y="17"/>
                  </a:lnTo>
                  <a:lnTo>
                    <a:pt x="87" y="11"/>
                  </a:lnTo>
                  <a:lnTo>
                    <a:pt x="100" y="6"/>
                  </a:lnTo>
                  <a:lnTo>
                    <a:pt x="113" y="3"/>
                  </a:lnTo>
                  <a:lnTo>
                    <a:pt x="127" y="1"/>
                  </a:lnTo>
                  <a:lnTo>
                    <a:pt x="142" y="0"/>
                  </a:lnTo>
                  <a:lnTo>
                    <a:pt x="653" y="0"/>
                  </a:lnTo>
                  <a:lnTo>
                    <a:pt x="653" y="0"/>
                  </a:lnTo>
                  <a:lnTo>
                    <a:pt x="669" y="1"/>
                  </a:lnTo>
                  <a:lnTo>
                    <a:pt x="683" y="3"/>
                  </a:lnTo>
                  <a:lnTo>
                    <a:pt x="696" y="6"/>
                  </a:lnTo>
                  <a:lnTo>
                    <a:pt x="709" y="11"/>
                  </a:lnTo>
                  <a:lnTo>
                    <a:pt x="721" y="17"/>
                  </a:lnTo>
                  <a:lnTo>
                    <a:pt x="733" y="24"/>
                  </a:lnTo>
                  <a:lnTo>
                    <a:pt x="744" y="32"/>
                  </a:lnTo>
                  <a:lnTo>
                    <a:pt x="754" y="41"/>
                  </a:lnTo>
                  <a:lnTo>
                    <a:pt x="763" y="52"/>
                  </a:lnTo>
                  <a:lnTo>
                    <a:pt x="772" y="63"/>
                  </a:lnTo>
                  <a:lnTo>
                    <a:pt x="779" y="75"/>
                  </a:lnTo>
                  <a:lnTo>
                    <a:pt x="785" y="87"/>
                  </a:lnTo>
                  <a:lnTo>
                    <a:pt x="790" y="100"/>
                  </a:lnTo>
                  <a:lnTo>
                    <a:pt x="793" y="113"/>
                  </a:lnTo>
                  <a:lnTo>
                    <a:pt x="795" y="127"/>
                  </a:lnTo>
                  <a:lnTo>
                    <a:pt x="796" y="142"/>
                  </a:lnTo>
                  <a:lnTo>
                    <a:pt x="796" y="1222"/>
                  </a:lnTo>
                  <a:lnTo>
                    <a:pt x="796" y="1222"/>
                  </a:lnTo>
                  <a:lnTo>
                    <a:pt x="795" y="1237"/>
                  </a:lnTo>
                  <a:lnTo>
                    <a:pt x="793" y="1251"/>
                  </a:lnTo>
                  <a:lnTo>
                    <a:pt x="790" y="1264"/>
                  </a:lnTo>
                  <a:lnTo>
                    <a:pt x="785" y="1278"/>
                  </a:lnTo>
                  <a:lnTo>
                    <a:pt x="779" y="1290"/>
                  </a:lnTo>
                  <a:lnTo>
                    <a:pt x="772" y="1302"/>
                  </a:lnTo>
                  <a:lnTo>
                    <a:pt x="763" y="1313"/>
                  </a:lnTo>
                  <a:lnTo>
                    <a:pt x="754" y="1323"/>
                  </a:lnTo>
                  <a:lnTo>
                    <a:pt x="744" y="1332"/>
                  </a:lnTo>
                  <a:lnTo>
                    <a:pt x="733" y="1340"/>
                  </a:lnTo>
                  <a:lnTo>
                    <a:pt x="721" y="1347"/>
                  </a:lnTo>
                  <a:lnTo>
                    <a:pt x="709" y="1353"/>
                  </a:lnTo>
                  <a:lnTo>
                    <a:pt x="696" y="1358"/>
                  </a:lnTo>
                  <a:lnTo>
                    <a:pt x="683" y="1361"/>
                  </a:lnTo>
                  <a:lnTo>
                    <a:pt x="669" y="1363"/>
                  </a:lnTo>
                  <a:lnTo>
                    <a:pt x="653" y="1364"/>
                  </a:lnTo>
                  <a:lnTo>
                    <a:pt x="653" y="1364"/>
                  </a:lnTo>
                  <a:close/>
                  <a:moveTo>
                    <a:pt x="142" y="57"/>
                  </a:moveTo>
                  <a:lnTo>
                    <a:pt x="142" y="57"/>
                  </a:lnTo>
                  <a:lnTo>
                    <a:pt x="133" y="58"/>
                  </a:lnTo>
                  <a:lnTo>
                    <a:pt x="125" y="59"/>
                  </a:lnTo>
                  <a:lnTo>
                    <a:pt x="117" y="61"/>
                  </a:lnTo>
                  <a:lnTo>
                    <a:pt x="109" y="64"/>
                  </a:lnTo>
                  <a:lnTo>
                    <a:pt x="101" y="67"/>
                  </a:lnTo>
                  <a:lnTo>
                    <a:pt x="94" y="72"/>
                  </a:lnTo>
                  <a:lnTo>
                    <a:pt x="88" y="76"/>
                  </a:lnTo>
                  <a:lnTo>
                    <a:pt x="82" y="82"/>
                  </a:lnTo>
                  <a:lnTo>
                    <a:pt x="77" y="88"/>
                  </a:lnTo>
                  <a:lnTo>
                    <a:pt x="72" y="94"/>
                  </a:lnTo>
                  <a:lnTo>
                    <a:pt x="67" y="101"/>
                  </a:lnTo>
                  <a:lnTo>
                    <a:pt x="63" y="109"/>
                  </a:lnTo>
                  <a:lnTo>
                    <a:pt x="60" y="116"/>
                  </a:lnTo>
                  <a:lnTo>
                    <a:pt x="58" y="125"/>
                  </a:lnTo>
                  <a:lnTo>
                    <a:pt x="57" y="133"/>
                  </a:lnTo>
                  <a:lnTo>
                    <a:pt x="56" y="142"/>
                  </a:lnTo>
                  <a:lnTo>
                    <a:pt x="56" y="1222"/>
                  </a:lnTo>
                  <a:lnTo>
                    <a:pt x="56" y="1222"/>
                  </a:lnTo>
                  <a:lnTo>
                    <a:pt x="57" y="1231"/>
                  </a:lnTo>
                  <a:lnTo>
                    <a:pt x="58" y="1239"/>
                  </a:lnTo>
                  <a:lnTo>
                    <a:pt x="60" y="1247"/>
                  </a:lnTo>
                  <a:lnTo>
                    <a:pt x="63" y="1255"/>
                  </a:lnTo>
                  <a:lnTo>
                    <a:pt x="67" y="1262"/>
                  </a:lnTo>
                  <a:lnTo>
                    <a:pt x="72" y="1269"/>
                  </a:lnTo>
                  <a:lnTo>
                    <a:pt x="77" y="1277"/>
                  </a:lnTo>
                  <a:lnTo>
                    <a:pt x="82" y="1283"/>
                  </a:lnTo>
                  <a:lnTo>
                    <a:pt x="88" y="1288"/>
                  </a:lnTo>
                  <a:lnTo>
                    <a:pt x="94" y="1293"/>
                  </a:lnTo>
                  <a:lnTo>
                    <a:pt x="101" y="1298"/>
                  </a:lnTo>
                  <a:lnTo>
                    <a:pt x="109" y="1301"/>
                  </a:lnTo>
                  <a:lnTo>
                    <a:pt x="117" y="1304"/>
                  </a:lnTo>
                  <a:lnTo>
                    <a:pt x="125" y="1306"/>
                  </a:lnTo>
                  <a:lnTo>
                    <a:pt x="133" y="1307"/>
                  </a:lnTo>
                  <a:lnTo>
                    <a:pt x="142" y="1308"/>
                  </a:lnTo>
                  <a:lnTo>
                    <a:pt x="653" y="1308"/>
                  </a:lnTo>
                  <a:lnTo>
                    <a:pt x="653" y="1308"/>
                  </a:lnTo>
                  <a:lnTo>
                    <a:pt x="662" y="1307"/>
                  </a:lnTo>
                  <a:lnTo>
                    <a:pt x="671" y="1306"/>
                  </a:lnTo>
                  <a:lnTo>
                    <a:pt x="679" y="1304"/>
                  </a:lnTo>
                  <a:lnTo>
                    <a:pt x="687" y="1301"/>
                  </a:lnTo>
                  <a:lnTo>
                    <a:pt x="695" y="1298"/>
                  </a:lnTo>
                  <a:lnTo>
                    <a:pt x="702" y="1293"/>
                  </a:lnTo>
                  <a:lnTo>
                    <a:pt x="708" y="1288"/>
                  </a:lnTo>
                  <a:lnTo>
                    <a:pt x="714" y="1283"/>
                  </a:lnTo>
                  <a:lnTo>
                    <a:pt x="720" y="1277"/>
                  </a:lnTo>
                  <a:lnTo>
                    <a:pt x="724" y="1269"/>
                  </a:lnTo>
                  <a:lnTo>
                    <a:pt x="729" y="1262"/>
                  </a:lnTo>
                  <a:lnTo>
                    <a:pt x="732" y="1255"/>
                  </a:lnTo>
                  <a:lnTo>
                    <a:pt x="735" y="1247"/>
                  </a:lnTo>
                  <a:lnTo>
                    <a:pt x="737" y="1239"/>
                  </a:lnTo>
                  <a:lnTo>
                    <a:pt x="738" y="1231"/>
                  </a:lnTo>
                  <a:lnTo>
                    <a:pt x="739" y="1222"/>
                  </a:lnTo>
                  <a:lnTo>
                    <a:pt x="739" y="142"/>
                  </a:lnTo>
                  <a:lnTo>
                    <a:pt x="739" y="142"/>
                  </a:lnTo>
                  <a:lnTo>
                    <a:pt x="738" y="133"/>
                  </a:lnTo>
                  <a:lnTo>
                    <a:pt x="737" y="125"/>
                  </a:lnTo>
                  <a:lnTo>
                    <a:pt x="735" y="116"/>
                  </a:lnTo>
                  <a:lnTo>
                    <a:pt x="732" y="109"/>
                  </a:lnTo>
                  <a:lnTo>
                    <a:pt x="729" y="101"/>
                  </a:lnTo>
                  <a:lnTo>
                    <a:pt x="724" y="94"/>
                  </a:lnTo>
                  <a:lnTo>
                    <a:pt x="720" y="88"/>
                  </a:lnTo>
                  <a:lnTo>
                    <a:pt x="714" y="82"/>
                  </a:lnTo>
                  <a:lnTo>
                    <a:pt x="708" y="76"/>
                  </a:lnTo>
                  <a:lnTo>
                    <a:pt x="702" y="72"/>
                  </a:lnTo>
                  <a:lnTo>
                    <a:pt x="695" y="67"/>
                  </a:lnTo>
                  <a:lnTo>
                    <a:pt x="687" y="64"/>
                  </a:lnTo>
                  <a:lnTo>
                    <a:pt x="679" y="61"/>
                  </a:lnTo>
                  <a:lnTo>
                    <a:pt x="671" y="59"/>
                  </a:lnTo>
                  <a:lnTo>
                    <a:pt x="662" y="58"/>
                  </a:lnTo>
                  <a:lnTo>
                    <a:pt x="653" y="57"/>
                  </a:lnTo>
                  <a:lnTo>
                    <a:pt x="142"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24" name="Freeform 255">
              <a:extLst>
                <a:ext uri="{FF2B5EF4-FFF2-40B4-BE49-F238E27FC236}">
                  <a16:creationId xmlns:a16="http://schemas.microsoft.com/office/drawing/2014/main" id="{44D6FE5F-718B-B37B-A637-D06D3CEF5356}"/>
                </a:ext>
              </a:extLst>
            </p:cNvPr>
            <p:cNvSpPr>
              <a:spLocks/>
            </p:cNvSpPr>
            <p:nvPr/>
          </p:nvSpPr>
          <p:spPr bwMode="auto">
            <a:xfrm>
              <a:off x="2752725" y="2225675"/>
              <a:ext cx="209550" cy="14288"/>
            </a:xfrm>
            <a:custGeom>
              <a:avLst/>
              <a:gdLst>
                <a:gd name="T0" fmla="*/ 767 w 796"/>
                <a:gd name="T1" fmla="*/ 57 h 57"/>
                <a:gd name="T2" fmla="*/ 28 w 796"/>
                <a:gd name="T3" fmla="*/ 57 h 57"/>
                <a:gd name="T4" fmla="*/ 28 w 796"/>
                <a:gd name="T5" fmla="*/ 57 h 57"/>
                <a:gd name="T6" fmla="*/ 22 w 796"/>
                <a:gd name="T7" fmla="*/ 57 h 57"/>
                <a:gd name="T8" fmla="*/ 17 w 796"/>
                <a:gd name="T9" fmla="*/ 55 h 57"/>
                <a:gd name="T10" fmla="*/ 12 w 796"/>
                <a:gd name="T11" fmla="*/ 52 h 57"/>
                <a:gd name="T12" fmla="*/ 8 w 796"/>
                <a:gd name="T13" fmla="*/ 49 h 57"/>
                <a:gd name="T14" fmla="*/ 5 w 796"/>
                <a:gd name="T15" fmla="*/ 45 h 57"/>
                <a:gd name="T16" fmla="*/ 2 w 796"/>
                <a:gd name="T17" fmla="*/ 40 h 57"/>
                <a:gd name="T18" fmla="*/ 0 w 796"/>
                <a:gd name="T19" fmla="*/ 35 h 57"/>
                <a:gd name="T20" fmla="*/ 0 w 796"/>
                <a:gd name="T21" fmla="*/ 29 h 57"/>
                <a:gd name="T22" fmla="*/ 0 w 796"/>
                <a:gd name="T23" fmla="*/ 29 h 57"/>
                <a:gd name="T24" fmla="*/ 0 w 796"/>
                <a:gd name="T25" fmla="*/ 22 h 57"/>
                <a:gd name="T26" fmla="*/ 2 w 796"/>
                <a:gd name="T27" fmla="*/ 17 h 57"/>
                <a:gd name="T28" fmla="*/ 5 w 796"/>
                <a:gd name="T29" fmla="*/ 12 h 57"/>
                <a:gd name="T30" fmla="*/ 8 w 796"/>
                <a:gd name="T31" fmla="*/ 8 h 57"/>
                <a:gd name="T32" fmla="*/ 12 w 796"/>
                <a:gd name="T33" fmla="*/ 5 h 57"/>
                <a:gd name="T34" fmla="*/ 17 w 796"/>
                <a:gd name="T35" fmla="*/ 2 h 57"/>
                <a:gd name="T36" fmla="*/ 22 w 796"/>
                <a:gd name="T37" fmla="*/ 1 h 57"/>
                <a:gd name="T38" fmla="*/ 28 w 796"/>
                <a:gd name="T39" fmla="*/ 0 h 57"/>
                <a:gd name="T40" fmla="*/ 767 w 796"/>
                <a:gd name="T41" fmla="*/ 0 h 57"/>
                <a:gd name="T42" fmla="*/ 767 w 796"/>
                <a:gd name="T43" fmla="*/ 0 h 57"/>
                <a:gd name="T44" fmla="*/ 774 w 796"/>
                <a:gd name="T45" fmla="*/ 1 h 57"/>
                <a:gd name="T46" fmla="*/ 779 w 796"/>
                <a:gd name="T47" fmla="*/ 2 h 57"/>
                <a:gd name="T48" fmla="*/ 784 w 796"/>
                <a:gd name="T49" fmla="*/ 5 h 57"/>
                <a:gd name="T50" fmla="*/ 788 w 796"/>
                <a:gd name="T51" fmla="*/ 8 h 57"/>
                <a:gd name="T52" fmla="*/ 791 w 796"/>
                <a:gd name="T53" fmla="*/ 12 h 57"/>
                <a:gd name="T54" fmla="*/ 794 w 796"/>
                <a:gd name="T55" fmla="*/ 17 h 57"/>
                <a:gd name="T56" fmla="*/ 796 w 796"/>
                <a:gd name="T57" fmla="*/ 22 h 57"/>
                <a:gd name="T58" fmla="*/ 796 w 796"/>
                <a:gd name="T59" fmla="*/ 29 h 57"/>
                <a:gd name="T60" fmla="*/ 796 w 796"/>
                <a:gd name="T61" fmla="*/ 29 h 57"/>
                <a:gd name="T62" fmla="*/ 796 w 796"/>
                <a:gd name="T63" fmla="*/ 35 h 57"/>
                <a:gd name="T64" fmla="*/ 794 w 796"/>
                <a:gd name="T65" fmla="*/ 40 h 57"/>
                <a:gd name="T66" fmla="*/ 791 w 796"/>
                <a:gd name="T67" fmla="*/ 45 h 57"/>
                <a:gd name="T68" fmla="*/ 788 w 796"/>
                <a:gd name="T69" fmla="*/ 49 h 57"/>
                <a:gd name="T70" fmla="*/ 784 w 796"/>
                <a:gd name="T71" fmla="*/ 52 h 57"/>
                <a:gd name="T72" fmla="*/ 779 w 796"/>
                <a:gd name="T73" fmla="*/ 55 h 57"/>
                <a:gd name="T74" fmla="*/ 774 w 796"/>
                <a:gd name="T75" fmla="*/ 57 h 57"/>
                <a:gd name="T76" fmla="*/ 767 w 796"/>
                <a:gd name="T77" fmla="*/ 57 h 57"/>
                <a:gd name="T78" fmla="*/ 767 w 796"/>
                <a:gd name="T7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 h="57">
                  <a:moveTo>
                    <a:pt x="767" y="57"/>
                  </a:moveTo>
                  <a:lnTo>
                    <a:pt x="28" y="57"/>
                  </a:lnTo>
                  <a:lnTo>
                    <a:pt x="28" y="57"/>
                  </a:lnTo>
                  <a:lnTo>
                    <a:pt x="22" y="57"/>
                  </a:lnTo>
                  <a:lnTo>
                    <a:pt x="17" y="55"/>
                  </a:lnTo>
                  <a:lnTo>
                    <a:pt x="12" y="52"/>
                  </a:lnTo>
                  <a:lnTo>
                    <a:pt x="8" y="49"/>
                  </a:lnTo>
                  <a:lnTo>
                    <a:pt x="5" y="45"/>
                  </a:lnTo>
                  <a:lnTo>
                    <a:pt x="2" y="40"/>
                  </a:lnTo>
                  <a:lnTo>
                    <a:pt x="0" y="35"/>
                  </a:lnTo>
                  <a:lnTo>
                    <a:pt x="0" y="29"/>
                  </a:lnTo>
                  <a:lnTo>
                    <a:pt x="0" y="29"/>
                  </a:lnTo>
                  <a:lnTo>
                    <a:pt x="0" y="22"/>
                  </a:lnTo>
                  <a:lnTo>
                    <a:pt x="2" y="17"/>
                  </a:lnTo>
                  <a:lnTo>
                    <a:pt x="5" y="12"/>
                  </a:lnTo>
                  <a:lnTo>
                    <a:pt x="8" y="8"/>
                  </a:lnTo>
                  <a:lnTo>
                    <a:pt x="12" y="5"/>
                  </a:lnTo>
                  <a:lnTo>
                    <a:pt x="17" y="2"/>
                  </a:lnTo>
                  <a:lnTo>
                    <a:pt x="22" y="1"/>
                  </a:lnTo>
                  <a:lnTo>
                    <a:pt x="28" y="0"/>
                  </a:lnTo>
                  <a:lnTo>
                    <a:pt x="767" y="0"/>
                  </a:lnTo>
                  <a:lnTo>
                    <a:pt x="767" y="0"/>
                  </a:lnTo>
                  <a:lnTo>
                    <a:pt x="774" y="1"/>
                  </a:lnTo>
                  <a:lnTo>
                    <a:pt x="779" y="2"/>
                  </a:lnTo>
                  <a:lnTo>
                    <a:pt x="784" y="5"/>
                  </a:lnTo>
                  <a:lnTo>
                    <a:pt x="788" y="8"/>
                  </a:lnTo>
                  <a:lnTo>
                    <a:pt x="791" y="12"/>
                  </a:lnTo>
                  <a:lnTo>
                    <a:pt x="794" y="17"/>
                  </a:lnTo>
                  <a:lnTo>
                    <a:pt x="796" y="22"/>
                  </a:lnTo>
                  <a:lnTo>
                    <a:pt x="796" y="29"/>
                  </a:lnTo>
                  <a:lnTo>
                    <a:pt x="796" y="29"/>
                  </a:lnTo>
                  <a:lnTo>
                    <a:pt x="796" y="35"/>
                  </a:lnTo>
                  <a:lnTo>
                    <a:pt x="794" y="40"/>
                  </a:lnTo>
                  <a:lnTo>
                    <a:pt x="791" y="45"/>
                  </a:lnTo>
                  <a:lnTo>
                    <a:pt x="788" y="49"/>
                  </a:lnTo>
                  <a:lnTo>
                    <a:pt x="784" y="52"/>
                  </a:lnTo>
                  <a:lnTo>
                    <a:pt x="779" y="55"/>
                  </a:lnTo>
                  <a:lnTo>
                    <a:pt x="774" y="57"/>
                  </a:lnTo>
                  <a:lnTo>
                    <a:pt x="767" y="57"/>
                  </a:lnTo>
                  <a:lnTo>
                    <a:pt x="767"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25" name="Freeform 256">
              <a:extLst>
                <a:ext uri="{FF2B5EF4-FFF2-40B4-BE49-F238E27FC236}">
                  <a16:creationId xmlns:a16="http://schemas.microsoft.com/office/drawing/2014/main" id="{2DFA68AB-6073-503C-7582-257A3C64719A}"/>
                </a:ext>
              </a:extLst>
            </p:cNvPr>
            <p:cNvSpPr>
              <a:spLocks/>
            </p:cNvSpPr>
            <p:nvPr/>
          </p:nvSpPr>
          <p:spPr bwMode="auto">
            <a:xfrm>
              <a:off x="2752725" y="2451100"/>
              <a:ext cx="209550" cy="15875"/>
            </a:xfrm>
            <a:custGeom>
              <a:avLst/>
              <a:gdLst>
                <a:gd name="T0" fmla="*/ 767 w 796"/>
                <a:gd name="T1" fmla="*/ 56 h 56"/>
                <a:gd name="T2" fmla="*/ 28 w 796"/>
                <a:gd name="T3" fmla="*/ 56 h 56"/>
                <a:gd name="T4" fmla="*/ 28 w 796"/>
                <a:gd name="T5" fmla="*/ 56 h 56"/>
                <a:gd name="T6" fmla="*/ 22 w 796"/>
                <a:gd name="T7" fmla="*/ 55 h 56"/>
                <a:gd name="T8" fmla="*/ 17 w 796"/>
                <a:gd name="T9" fmla="*/ 54 h 56"/>
                <a:gd name="T10" fmla="*/ 12 w 796"/>
                <a:gd name="T11" fmla="*/ 51 h 56"/>
                <a:gd name="T12" fmla="*/ 8 w 796"/>
                <a:gd name="T13" fmla="*/ 48 h 56"/>
                <a:gd name="T14" fmla="*/ 5 w 796"/>
                <a:gd name="T15" fmla="*/ 43 h 56"/>
                <a:gd name="T16" fmla="*/ 2 w 796"/>
                <a:gd name="T17" fmla="*/ 39 h 56"/>
                <a:gd name="T18" fmla="*/ 0 w 796"/>
                <a:gd name="T19" fmla="*/ 33 h 56"/>
                <a:gd name="T20" fmla="*/ 0 w 796"/>
                <a:gd name="T21" fmla="*/ 28 h 56"/>
                <a:gd name="T22" fmla="*/ 0 w 796"/>
                <a:gd name="T23" fmla="*/ 28 h 56"/>
                <a:gd name="T24" fmla="*/ 0 w 796"/>
                <a:gd name="T25" fmla="*/ 22 h 56"/>
                <a:gd name="T26" fmla="*/ 2 w 796"/>
                <a:gd name="T27" fmla="*/ 17 h 56"/>
                <a:gd name="T28" fmla="*/ 5 w 796"/>
                <a:gd name="T29" fmla="*/ 12 h 56"/>
                <a:gd name="T30" fmla="*/ 8 w 796"/>
                <a:gd name="T31" fmla="*/ 8 h 56"/>
                <a:gd name="T32" fmla="*/ 12 w 796"/>
                <a:gd name="T33" fmla="*/ 4 h 56"/>
                <a:gd name="T34" fmla="*/ 17 w 796"/>
                <a:gd name="T35" fmla="*/ 2 h 56"/>
                <a:gd name="T36" fmla="*/ 22 w 796"/>
                <a:gd name="T37" fmla="*/ 0 h 56"/>
                <a:gd name="T38" fmla="*/ 28 w 796"/>
                <a:gd name="T39" fmla="*/ 0 h 56"/>
                <a:gd name="T40" fmla="*/ 767 w 796"/>
                <a:gd name="T41" fmla="*/ 0 h 56"/>
                <a:gd name="T42" fmla="*/ 767 w 796"/>
                <a:gd name="T43" fmla="*/ 0 h 56"/>
                <a:gd name="T44" fmla="*/ 774 w 796"/>
                <a:gd name="T45" fmla="*/ 0 h 56"/>
                <a:gd name="T46" fmla="*/ 779 w 796"/>
                <a:gd name="T47" fmla="*/ 2 h 56"/>
                <a:gd name="T48" fmla="*/ 784 w 796"/>
                <a:gd name="T49" fmla="*/ 4 h 56"/>
                <a:gd name="T50" fmla="*/ 788 w 796"/>
                <a:gd name="T51" fmla="*/ 8 h 56"/>
                <a:gd name="T52" fmla="*/ 791 w 796"/>
                <a:gd name="T53" fmla="*/ 12 h 56"/>
                <a:gd name="T54" fmla="*/ 794 w 796"/>
                <a:gd name="T55" fmla="*/ 17 h 56"/>
                <a:gd name="T56" fmla="*/ 796 w 796"/>
                <a:gd name="T57" fmla="*/ 22 h 56"/>
                <a:gd name="T58" fmla="*/ 796 w 796"/>
                <a:gd name="T59" fmla="*/ 28 h 56"/>
                <a:gd name="T60" fmla="*/ 796 w 796"/>
                <a:gd name="T61" fmla="*/ 28 h 56"/>
                <a:gd name="T62" fmla="*/ 796 w 796"/>
                <a:gd name="T63" fmla="*/ 33 h 56"/>
                <a:gd name="T64" fmla="*/ 794 w 796"/>
                <a:gd name="T65" fmla="*/ 39 h 56"/>
                <a:gd name="T66" fmla="*/ 791 w 796"/>
                <a:gd name="T67" fmla="*/ 43 h 56"/>
                <a:gd name="T68" fmla="*/ 788 w 796"/>
                <a:gd name="T69" fmla="*/ 48 h 56"/>
                <a:gd name="T70" fmla="*/ 784 w 796"/>
                <a:gd name="T71" fmla="*/ 51 h 56"/>
                <a:gd name="T72" fmla="*/ 779 w 796"/>
                <a:gd name="T73" fmla="*/ 54 h 56"/>
                <a:gd name="T74" fmla="*/ 774 w 796"/>
                <a:gd name="T75" fmla="*/ 55 h 56"/>
                <a:gd name="T76" fmla="*/ 767 w 796"/>
                <a:gd name="T77" fmla="*/ 56 h 56"/>
                <a:gd name="T78" fmla="*/ 767 w 796"/>
                <a:gd name="T7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 h="56">
                  <a:moveTo>
                    <a:pt x="767" y="56"/>
                  </a:moveTo>
                  <a:lnTo>
                    <a:pt x="28" y="56"/>
                  </a:lnTo>
                  <a:lnTo>
                    <a:pt x="28" y="56"/>
                  </a:lnTo>
                  <a:lnTo>
                    <a:pt x="22" y="55"/>
                  </a:lnTo>
                  <a:lnTo>
                    <a:pt x="17" y="54"/>
                  </a:lnTo>
                  <a:lnTo>
                    <a:pt x="12" y="51"/>
                  </a:lnTo>
                  <a:lnTo>
                    <a:pt x="8" y="48"/>
                  </a:lnTo>
                  <a:lnTo>
                    <a:pt x="5" y="43"/>
                  </a:lnTo>
                  <a:lnTo>
                    <a:pt x="2" y="39"/>
                  </a:lnTo>
                  <a:lnTo>
                    <a:pt x="0" y="33"/>
                  </a:lnTo>
                  <a:lnTo>
                    <a:pt x="0" y="28"/>
                  </a:lnTo>
                  <a:lnTo>
                    <a:pt x="0" y="28"/>
                  </a:lnTo>
                  <a:lnTo>
                    <a:pt x="0" y="22"/>
                  </a:lnTo>
                  <a:lnTo>
                    <a:pt x="2" y="17"/>
                  </a:lnTo>
                  <a:lnTo>
                    <a:pt x="5" y="12"/>
                  </a:lnTo>
                  <a:lnTo>
                    <a:pt x="8" y="8"/>
                  </a:lnTo>
                  <a:lnTo>
                    <a:pt x="12" y="4"/>
                  </a:lnTo>
                  <a:lnTo>
                    <a:pt x="17" y="2"/>
                  </a:lnTo>
                  <a:lnTo>
                    <a:pt x="22" y="0"/>
                  </a:lnTo>
                  <a:lnTo>
                    <a:pt x="28" y="0"/>
                  </a:lnTo>
                  <a:lnTo>
                    <a:pt x="767" y="0"/>
                  </a:lnTo>
                  <a:lnTo>
                    <a:pt x="767" y="0"/>
                  </a:lnTo>
                  <a:lnTo>
                    <a:pt x="774" y="0"/>
                  </a:lnTo>
                  <a:lnTo>
                    <a:pt x="779" y="2"/>
                  </a:lnTo>
                  <a:lnTo>
                    <a:pt x="784" y="4"/>
                  </a:lnTo>
                  <a:lnTo>
                    <a:pt x="788" y="8"/>
                  </a:lnTo>
                  <a:lnTo>
                    <a:pt x="791" y="12"/>
                  </a:lnTo>
                  <a:lnTo>
                    <a:pt x="794" y="17"/>
                  </a:lnTo>
                  <a:lnTo>
                    <a:pt x="796" y="22"/>
                  </a:lnTo>
                  <a:lnTo>
                    <a:pt x="796" y="28"/>
                  </a:lnTo>
                  <a:lnTo>
                    <a:pt x="796" y="28"/>
                  </a:lnTo>
                  <a:lnTo>
                    <a:pt x="796" y="33"/>
                  </a:lnTo>
                  <a:lnTo>
                    <a:pt x="794" y="39"/>
                  </a:lnTo>
                  <a:lnTo>
                    <a:pt x="791" y="43"/>
                  </a:lnTo>
                  <a:lnTo>
                    <a:pt x="788" y="48"/>
                  </a:lnTo>
                  <a:lnTo>
                    <a:pt x="784" y="51"/>
                  </a:lnTo>
                  <a:lnTo>
                    <a:pt x="779" y="54"/>
                  </a:lnTo>
                  <a:lnTo>
                    <a:pt x="774" y="55"/>
                  </a:lnTo>
                  <a:lnTo>
                    <a:pt x="767" y="56"/>
                  </a:lnTo>
                  <a:lnTo>
                    <a:pt x="767"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26" name="Freeform 257">
              <a:extLst>
                <a:ext uri="{FF2B5EF4-FFF2-40B4-BE49-F238E27FC236}">
                  <a16:creationId xmlns:a16="http://schemas.microsoft.com/office/drawing/2014/main" id="{D08DB38F-9260-FA91-6272-57F8AE5ACEE0}"/>
                </a:ext>
              </a:extLst>
            </p:cNvPr>
            <p:cNvSpPr>
              <a:spLocks/>
            </p:cNvSpPr>
            <p:nvPr/>
          </p:nvSpPr>
          <p:spPr bwMode="auto">
            <a:xfrm>
              <a:off x="2813050" y="2481263"/>
              <a:ext cx="90488" cy="14288"/>
            </a:xfrm>
            <a:custGeom>
              <a:avLst/>
              <a:gdLst>
                <a:gd name="T0" fmla="*/ 313 w 342"/>
                <a:gd name="T1" fmla="*/ 56 h 56"/>
                <a:gd name="T2" fmla="*/ 28 w 342"/>
                <a:gd name="T3" fmla="*/ 56 h 56"/>
                <a:gd name="T4" fmla="*/ 28 w 342"/>
                <a:gd name="T5" fmla="*/ 56 h 56"/>
                <a:gd name="T6" fmla="*/ 23 w 342"/>
                <a:gd name="T7" fmla="*/ 56 h 56"/>
                <a:gd name="T8" fmla="*/ 17 w 342"/>
                <a:gd name="T9" fmla="*/ 54 h 56"/>
                <a:gd name="T10" fmla="*/ 13 w 342"/>
                <a:gd name="T11" fmla="*/ 52 h 56"/>
                <a:gd name="T12" fmla="*/ 8 w 342"/>
                <a:gd name="T13" fmla="*/ 48 h 56"/>
                <a:gd name="T14" fmla="*/ 5 w 342"/>
                <a:gd name="T15" fmla="*/ 44 h 56"/>
                <a:gd name="T16" fmla="*/ 2 w 342"/>
                <a:gd name="T17" fmla="*/ 39 h 56"/>
                <a:gd name="T18" fmla="*/ 1 w 342"/>
                <a:gd name="T19" fmla="*/ 34 h 56"/>
                <a:gd name="T20" fmla="*/ 0 w 342"/>
                <a:gd name="T21" fmla="*/ 28 h 56"/>
                <a:gd name="T22" fmla="*/ 0 w 342"/>
                <a:gd name="T23" fmla="*/ 28 h 56"/>
                <a:gd name="T24" fmla="*/ 1 w 342"/>
                <a:gd name="T25" fmla="*/ 23 h 56"/>
                <a:gd name="T26" fmla="*/ 2 w 342"/>
                <a:gd name="T27" fmla="*/ 17 h 56"/>
                <a:gd name="T28" fmla="*/ 5 w 342"/>
                <a:gd name="T29" fmla="*/ 13 h 56"/>
                <a:gd name="T30" fmla="*/ 8 w 342"/>
                <a:gd name="T31" fmla="*/ 8 h 56"/>
                <a:gd name="T32" fmla="*/ 13 w 342"/>
                <a:gd name="T33" fmla="*/ 5 h 56"/>
                <a:gd name="T34" fmla="*/ 17 w 342"/>
                <a:gd name="T35" fmla="*/ 2 h 56"/>
                <a:gd name="T36" fmla="*/ 23 w 342"/>
                <a:gd name="T37" fmla="*/ 1 h 56"/>
                <a:gd name="T38" fmla="*/ 28 w 342"/>
                <a:gd name="T39" fmla="*/ 0 h 56"/>
                <a:gd name="T40" fmla="*/ 313 w 342"/>
                <a:gd name="T41" fmla="*/ 0 h 56"/>
                <a:gd name="T42" fmla="*/ 313 w 342"/>
                <a:gd name="T43" fmla="*/ 0 h 56"/>
                <a:gd name="T44" fmla="*/ 318 w 342"/>
                <a:gd name="T45" fmla="*/ 1 h 56"/>
                <a:gd name="T46" fmla="*/ 324 w 342"/>
                <a:gd name="T47" fmla="*/ 2 h 56"/>
                <a:gd name="T48" fmla="*/ 329 w 342"/>
                <a:gd name="T49" fmla="*/ 5 h 56"/>
                <a:gd name="T50" fmla="*/ 333 w 342"/>
                <a:gd name="T51" fmla="*/ 8 h 56"/>
                <a:gd name="T52" fmla="*/ 336 w 342"/>
                <a:gd name="T53" fmla="*/ 13 h 56"/>
                <a:gd name="T54" fmla="*/ 339 w 342"/>
                <a:gd name="T55" fmla="*/ 17 h 56"/>
                <a:gd name="T56" fmla="*/ 340 w 342"/>
                <a:gd name="T57" fmla="*/ 23 h 56"/>
                <a:gd name="T58" fmla="*/ 342 w 342"/>
                <a:gd name="T59" fmla="*/ 28 h 56"/>
                <a:gd name="T60" fmla="*/ 342 w 342"/>
                <a:gd name="T61" fmla="*/ 28 h 56"/>
                <a:gd name="T62" fmla="*/ 340 w 342"/>
                <a:gd name="T63" fmla="*/ 34 h 56"/>
                <a:gd name="T64" fmla="*/ 339 w 342"/>
                <a:gd name="T65" fmla="*/ 39 h 56"/>
                <a:gd name="T66" fmla="*/ 336 w 342"/>
                <a:gd name="T67" fmla="*/ 44 h 56"/>
                <a:gd name="T68" fmla="*/ 333 w 342"/>
                <a:gd name="T69" fmla="*/ 48 h 56"/>
                <a:gd name="T70" fmla="*/ 329 w 342"/>
                <a:gd name="T71" fmla="*/ 52 h 56"/>
                <a:gd name="T72" fmla="*/ 324 w 342"/>
                <a:gd name="T73" fmla="*/ 54 h 56"/>
                <a:gd name="T74" fmla="*/ 318 w 342"/>
                <a:gd name="T75" fmla="*/ 56 h 56"/>
                <a:gd name="T76" fmla="*/ 313 w 342"/>
                <a:gd name="T77" fmla="*/ 56 h 56"/>
                <a:gd name="T78" fmla="*/ 313 w 342"/>
                <a:gd name="T79"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2" h="56">
                  <a:moveTo>
                    <a:pt x="313" y="56"/>
                  </a:moveTo>
                  <a:lnTo>
                    <a:pt x="28" y="56"/>
                  </a:lnTo>
                  <a:lnTo>
                    <a:pt x="28" y="56"/>
                  </a:lnTo>
                  <a:lnTo>
                    <a:pt x="23" y="56"/>
                  </a:lnTo>
                  <a:lnTo>
                    <a:pt x="17" y="54"/>
                  </a:lnTo>
                  <a:lnTo>
                    <a:pt x="13" y="52"/>
                  </a:lnTo>
                  <a:lnTo>
                    <a:pt x="8" y="48"/>
                  </a:lnTo>
                  <a:lnTo>
                    <a:pt x="5" y="44"/>
                  </a:lnTo>
                  <a:lnTo>
                    <a:pt x="2" y="39"/>
                  </a:lnTo>
                  <a:lnTo>
                    <a:pt x="1" y="34"/>
                  </a:lnTo>
                  <a:lnTo>
                    <a:pt x="0" y="28"/>
                  </a:lnTo>
                  <a:lnTo>
                    <a:pt x="0" y="28"/>
                  </a:lnTo>
                  <a:lnTo>
                    <a:pt x="1" y="23"/>
                  </a:lnTo>
                  <a:lnTo>
                    <a:pt x="2" y="17"/>
                  </a:lnTo>
                  <a:lnTo>
                    <a:pt x="5" y="13"/>
                  </a:lnTo>
                  <a:lnTo>
                    <a:pt x="8" y="8"/>
                  </a:lnTo>
                  <a:lnTo>
                    <a:pt x="13" y="5"/>
                  </a:lnTo>
                  <a:lnTo>
                    <a:pt x="17" y="2"/>
                  </a:lnTo>
                  <a:lnTo>
                    <a:pt x="23" y="1"/>
                  </a:lnTo>
                  <a:lnTo>
                    <a:pt x="28" y="0"/>
                  </a:lnTo>
                  <a:lnTo>
                    <a:pt x="313" y="0"/>
                  </a:lnTo>
                  <a:lnTo>
                    <a:pt x="313" y="0"/>
                  </a:lnTo>
                  <a:lnTo>
                    <a:pt x="318" y="1"/>
                  </a:lnTo>
                  <a:lnTo>
                    <a:pt x="324" y="2"/>
                  </a:lnTo>
                  <a:lnTo>
                    <a:pt x="329" y="5"/>
                  </a:lnTo>
                  <a:lnTo>
                    <a:pt x="333" y="8"/>
                  </a:lnTo>
                  <a:lnTo>
                    <a:pt x="336" y="13"/>
                  </a:lnTo>
                  <a:lnTo>
                    <a:pt x="339" y="17"/>
                  </a:lnTo>
                  <a:lnTo>
                    <a:pt x="340" y="23"/>
                  </a:lnTo>
                  <a:lnTo>
                    <a:pt x="342" y="28"/>
                  </a:lnTo>
                  <a:lnTo>
                    <a:pt x="342" y="28"/>
                  </a:lnTo>
                  <a:lnTo>
                    <a:pt x="340" y="34"/>
                  </a:lnTo>
                  <a:lnTo>
                    <a:pt x="339" y="39"/>
                  </a:lnTo>
                  <a:lnTo>
                    <a:pt x="336" y="44"/>
                  </a:lnTo>
                  <a:lnTo>
                    <a:pt x="333" y="48"/>
                  </a:lnTo>
                  <a:lnTo>
                    <a:pt x="329" y="52"/>
                  </a:lnTo>
                  <a:lnTo>
                    <a:pt x="324" y="54"/>
                  </a:lnTo>
                  <a:lnTo>
                    <a:pt x="318" y="56"/>
                  </a:lnTo>
                  <a:lnTo>
                    <a:pt x="313" y="56"/>
                  </a:lnTo>
                  <a:lnTo>
                    <a:pt x="313" y="56"/>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27" name="Freeform 258">
              <a:extLst>
                <a:ext uri="{FF2B5EF4-FFF2-40B4-BE49-F238E27FC236}">
                  <a16:creationId xmlns:a16="http://schemas.microsoft.com/office/drawing/2014/main" id="{CEA0B463-8B33-F097-9BC3-6635DB699D57}"/>
                </a:ext>
              </a:extLst>
            </p:cNvPr>
            <p:cNvSpPr>
              <a:spLocks/>
            </p:cNvSpPr>
            <p:nvPr/>
          </p:nvSpPr>
          <p:spPr bwMode="auto">
            <a:xfrm>
              <a:off x="2843213" y="2187575"/>
              <a:ext cx="30163" cy="30163"/>
            </a:xfrm>
            <a:custGeom>
              <a:avLst/>
              <a:gdLst>
                <a:gd name="T0" fmla="*/ 57 w 113"/>
                <a:gd name="T1" fmla="*/ 114 h 114"/>
                <a:gd name="T2" fmla="*/ 57 w 113"/>
                <a:gd name="T3" fmla="*/ 114 h 114"/>
                <a:gd name="T4" fmla="*/ 46 w 113"/>
                <a:gd name="T5" fmla="*/ 113 h 114"/>
                <a:gd name="T6" fmla="*/ 35 w 113"/>
                <a:gd name="T7" fmla="*/ 109 h 114"/>
                <a:gd name="T8" fmla="*/ 25 w 113"/>
                <a:gd name="T9" fmla="*/ 104 h 114"/>
                <a:gd name="T10" fmla="*/ 16 w 113"/>
                <a:gd name="T11" fmla="*/ 97 h 114"/>
                <a:gd name="T12" fmla="*/ 9 w 113"/>
                <a:gd name="T13" fmla="*/ 89 h 114"/>
                <a:gd name="T14" fmla="*/ 4 w 113"/>
                <a:gd name="T15" fmla="*/ 79 h 114"/>
                <a:gd name="T16" fmla="*/ 1 w 113"/>
                <a:gd name="T17" fmla="*/ 69 h 114"/>
                <a:gd name="T18" fmla="*/ 0 w 113"/>
                <a:gd name="T19" fmla="*/ 57 h 114"/>
                <a:gd name="T20" fmla="*/ 0 w 113"/>
                <a:gd name="T21" fmla="*/ 57 h 114"/>
                <a:gd name="T22" fmla="*/ 1 w 113"/>
                <a:gd name="T23" fmla="*/ 45 h 114"/>
                <a:gd name="T24" fmla="*/ 4 w 113"/>
                <a:gd name="T25" fmla="*/ 35 h 114"/>
                <a:gd name="T26" fmla="*/ 9 w 113"/>
                <a:gd name="T27" fmla="*/ 25 h 114"/>
                <a:gd name="T28" fmla="*/ 16 w 113"/>
                <a:gd name="T29" fmla="*/ 17 h 114"/>
                <a:gd name="T30" fmla="*/ 25 w 113"/>
                <a:gd name="T31" fmla="*/ 10 h 114"/>
                <a:gd name="T32" fmla="*/ 35 w 113"/>
                <a:gd name="T33" fmla="*/ 5 h 114"/>
                <a:gd name="T34" fmla="*/ 46 w 113"/>
                <a:gd name="T35" fmla="*/ 1 h 114"/>
                <a:gd name="T36" fmla="*/ 57 w 113"/>
                <a:gd name="T37" fmla="*/ 0 h 114"/>
                <a:gd name="T38" fmla="*/ 57 w 113"/>
                <a:gd name="T39" fmla="*/ 0 h 114"/>
                <a:gd name="T40" fmla="*/ 68 w 113"/>
                <a:gd name="T41" fmla="*/ 1 h 114"/>
                <a:gd name="T42" fmla="*/ 79 w 113"/>
                <a:gd name="T43" fmla="*/ 5 h 114"/>
                <a:gd name="T44" fmla="*/ 88 w 113"/>
                <a:gd name="T45" fmla="*/ 10 h 114"/>
                <a:gd name="T46" fmla="*/ 97 w 113"/>
                <a:gd name="T47" fmla="*/ 17 h 114"/>
                <a:gd name="T48" fmla="*/ 104 w 113"/>
                <a:gd name="T49" fmla="*/ 25 h 114"/>
                <a:gd name="T50" fmla="*/ 109 w 113"/>
                <a:gd name="T51" fmla="*/ 35 h 114"/>
                <a:gd name="T52" fmla="*/ 112 w 113"/>
                <a:gd name="T53" fmla="*/ 45 h 114"/>
                <a:gd name="T54" fmla="*/ 113 w 113"/>
                <a:gd name="T55" fmla="*/ 57 h 114"/>
                <a:gd name="T56" fmla="*/ 113 w 113"/>
                <a:gd name="T57" fmla="*/ 57 h 114"/>
                <a:gd name="T58" fmla="*/ 112 w 113"/>
                <a:gd name="T59" fmla="*/ 69 h 114"/>
                <a:gd name="T60" fmla="*/ 109 w 113"/>
                <a:gd name="T61" fmla="*/ 79 h 114"/>
                <a:gd name="T62" fmla="*/ 104 w 113"/>
                <a:gd name="T63" fmla="*/ 89 h 114"/>
                <a:gd name="T64" fmla="*/ 97 w 113"/>
                <a:gd name="T65" fmla="*/ 97 h 114"/>
                <a:gd name="T66" fmla="*/ 88 w 113"/>
                <a:gd name="T67" fmla="*/ 104 h 114"/>
                <a:gd name="T68" fmla="*/ 79 w 113"/>
                <a:gd name="T69" fmla="*/ 109 h 114"/>
                <a:gd name="T70" fmla="*/ 68 w 113"/>
                <a:gd name="T71" fmla="*/ 113 h 114"/>
                <a:gd name="T72" fmla="*/ 57 w 113"/>
                <a:gd name="T73" fmla="*/ 114 h 114"/>
                <a:gd name="T74" fmla="*/ 57 w 113"/>
                <a:gd name="T75"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4">
                  <a:moveTo>
                    <a:pt x="57" y="114"/>
                  </a:moveTo>
                  <a:lnTo>
                    <a:pt x="57" y="114"/>
                  </a:lnTo>
                  <a:lnTo>
                    <a:pt x="46" y="113"/>
                  </a:lnTo>
                  <a:lnTo>
                    <a:pt x="35" y="109"/>
                  </a:lnTo>
                  <a:lnTo>
                    <a:pt x="25" y="104"/>
                  </a:lnTo>
                  <a:lnTo>
                    <a:pt x="16" y="97"/>
                  </a:lnTo>
                  <a:lnTo>
                    <a:pt x="9" y="89"/>
                  </a:lnTo>
                  <a:lnTo>
                    <a:pt x="4" y="79"/>
                  </a:lnTo>
                  <a:lnTo>
                    <a:pt x="1" y="69"/>
                  </a:lnTo>
                  <a:lnTo>
                    <a:pt x="0" y="57"/>
                  </a:lnTo>
                  <a:lnTo>
                    <a:pt x="0" y="57"/>
                  </a:lnTo>
                  <a:lnTo>
                    <a:pt x="1" y="45"/>
                  </a:lnTo>
                  <a:lnTo>
                    <a:pt x="4" y="35"/>
                  </a:lnTo>
                  <a:lnTo>
                    <a:pt x="9" y="25"/>
                  </a:lnTo>
                  <a:lnTo>
                    <a:pt x="16" y="17"/>
                  </a:lnTo>
                  <a:lnTo>
                    <a:pt x="25" y="10"/>
                  </a:lnTo>
                  <a:lnTo>
                    <a:pt x="35" y="5"/>
                  </a:lnTo>
                  <a:lnTo>
                    <a:pt x="46" y="1"/>
                  </a:lnTo>
                  <a:lnTo>
                    <a:pt x="57" y="0"/>
                  </a:lnTo>
                  <a:lnTo>
                    <a:pt x="57" y="0"/>
                  </a:lnTo>
                  <a:lnTo>
                    <a:pt x="68" y="1"/>
                  </a:lnTo>
                  <a:lnTo>
                    <a:pt x="79" y="5"/>
                  </a:lnTo>
                  <a:lnTo>
                    <a:pt x="88" y="10"/>
                  </a:lnTo>
                  <a:lnTo>
                    <a:pt x="97" y="17"/>
                  </a:lnTo>
                  <a:lnTo>
                    <a:pt x="104" y="25"/>
                  </a:lnTo>
                  <a:lnTo>
                    <a:pt x="109" y="35"/>
                  </a:lnTo>
                  <a:lnTo>
                    <a:pt x="112" y="45"/>
                  </a:lnTo>
                  <a:lnTo>
                    <a:pt x="113" y="57"/>
                  </a:lnTo>
                  <a:lnTo>
                    <a:pt x="113" y="57"/>
                  </a:lnTo>
                  <a:lnTo>
                    <a:pt x="112" y="69"/>
                  </a:lnTo>
                  <a:lnTo>
                    <a:pt x="109" y="79"/>
                  </a:lnTo>
                  <a:lnTo>
                    <a:pt x="104" y="89"/>
                  </a:lnTo>
                  <a:lnTo>
                    <a:pt x="97" y="97"/>
                  </a:lnTo>
                  <a:lnTo>
                    <a:pt x="88" y="104"/>
                  </a:lnTo>
                  <a:lnTo>
                    <a:pt x="79" y="109"/>
                  </a:lnTo>
                  <a:lnTo>
                    <a:pt x="68" y="113"/>
                  </a:lnTo>
                  <a:lnTo>
                    <a:pt x="57" y="114"/>
                  </a:lnTo>
                  <a:lnTo>
                    <a:pt x="57" y="114"/>
                  </a:lnTo>
                  <a:close/>
                </a:path>
              </a:pathLst>
            </a:custGeom>
            <a:solidFill>
              <a:srgbClr val="FDB8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cxnSp>
        <p:nvCxnSpPr>
          <p:cNvPr id="428" name="Connector: Elbow 111">
            <a:extLst>
              <a:ext uri="{FF2B5EF4-FFF2-40B4-BE49-F238E27FC236}">
                <a16:creationId xmlns:a16="http://schemas.microsoft.com/office/drawing/2014/main" id="{2EC8AF7D-74CA-3B40-93FE-B4CAAB3CE061}"/>
              </a:ext>
            </a:extLst>
          </p:cNvPr>
          <p:cNvCxnSpPr>
            <a:cxnSpLocks/>
          </p:cNvCxnSpPr>
          <p:nvPr/>
        </p:nvCxnSpPr>
        <p:spPr>
          <a:xfrm rot="5400000" flipH="1" flipV="1">
            <a:off x="8348920" y="1932856"/>
            <a:ext cx="294744" cy="3916143"/>
          </a:xfrm>
          <a:prstGeom prst="bentConnector3">
            <a:avLst>
              <a:gd name="adj1" fmla="val 49999"/>
            </a:avLst>
          </a:prstGeom>
          <a:ln>
            <a:solidFill>
              <a:srgbClr val="37617A"/>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192" name="Rectangle: Rounded Corners 104">
            <a:extLst>
              <a:ext uri="{FF2B5EF4-FFF2-40B4-BE49-F238E27FC236}">
                <a16:creationId xmlns:a16="http://schemas.microsoft.com/office/drawing/2014/main" id="{608CED39-B2FC-25BB-EA39-65E0230B297E}"/>
              </a:ext>
            </a:extLst>
          </p:cNvPr>
          <p:cNvSpPr/>
          <p:nvPr/>
        </p:nvSpPr>
        <p:spPr>
          <a:xfrm>
            <a:off x="354342" y="4038299"/>
            <a:ext cx="698637" cy="1866294"/>
          </a:xfrm>
          <a:prstGeom prst="roundRect">
            <a:avLst/>
          </a:prstGeom>
          <a:solidFill>
            <a:srgbClr val="37617A"/>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Proxima Nova Rg"/>
                <a:ea typeface="+mn-ea"/>
                <a:cs typeface="+mn-cs"/>
              </a:rPr>
              <a:t>NZTwork Blockchain Contextual  Services Platform</a:t>
            </a:r>
          </a:p>
        </p:txBody>
      </p:sp>
      <p:sp>
        <p:nvSpPr>
          <p:cNvPr id="193" name="Rectangle: Rounded Corners 104">
            <a:extLst>
              <a:ext uri="{FF2B5EF4-FFF2-40B4-BE49-F238E27FC236}">
                <a16:creationId xmlns:a16="http://schemas.microsoft.com/office/drawing/2014/main" id="{2AE3C7E3-77AA-7631-69D2-1509FAF90EE3}"/>
              </a:ext>
            </a:extLst>
          </p:cNvPr>
          <p:cNvSpPr/>
          <p:nvPr/>
        </p:nvSpPr>
        <p:spPr>
          <a:xfrm>
            <a:off x="358213" y="1873974"/>
            <a:ext cx="698637" cy="1869581"/>
          </a:xfrm>
          <a:prstGeom prst="roundRect">
            <a:avLst/>
          </a:prstGeom>
          <a:noFill/>
          <a:ln>
            <a:solidFill>
              <a:schemeClr val="bg2">
                <a:lumMod val="50000"/>
              </a:schemeClr>
            </a:solid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18E89"/>
                </a:solidFill>
                <a:effectLst/>
                <a:uLnTx/>
                <a:uFillTx/>
                <a:latin typeface="Proxima Nova Rg"/>
                <a:ea typeface="+mn-ea"/>
                <a:cs typeface="+mn-cs"/>
              </a:rPr>
              <a:t>Business and Consumer Application Ecosystem built on the NZT Contextual Services Platform</a:t>
            </a:r>
            <a:r>
              <a:rPr kumimoji="0" lang="en-US" sz="800" b="0" i="0" u="none" strike="noStrike" kern="1200" cap="none" spc="0" normalizeH="0" baseline="0" noProof="0" dirty="0">
                <a:ln>
                  <a:noFill/>
                </a:ln>
                <a:solidFill>
                  <a:prstClr val="white"/>
                </a:solidFill>
                <a:effectLst/>
                <a:uLnTx/>
                <a:uFillTx/>
                <a:latin typeface="Proxima Nova Rg"/>
                <a:ea typeface="+mn-ea"/>
                <a:cs typeface="+mn-cs"/>
              </a:rPr>
              <a:t>s Platform</a:t>
            </a:r>
          </a:p>
        </p:txBody>
      </p:sp>
    </p:spTree>
    <p:extLst>
      <p:ext uri="{BB962C8B-B14F-4D97-AF65-F5344CB8AC3E}">
        <p14:creationId xmlns:p14="http://schemas.microsoft.com/office/powerpoint/2010/main" val="3046541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B46FF-C46A-FEC7-40D0-ED7CF64D9736}"/>
              </a:ext>
            </a:extLst>
          </p:cNvPr>
          <p:cNvSpPr>
            <a:spLocks noGrp="1"/>
          </p:cNvSpPr>
          <p:nvPr>
            <p:ph type="title"/>
          </p:nvPr>
        </p:nvSpPr>
        <p:spPr/>
        <p:txBody>
          <a:bodyPr/>
          <a:lstStyle/>
          <a:p>
            <a:r>
              <a:rPr lang="en-US" dirty="0"/>
              <a:t>What Makes NZTwork </a:t>
            </a:r>
            <a:r>
              <a:rPr lang="en-US" b="1" dirty="0">
                <a:solidFill>
                  <a:srgbClr val="FFC000"/>
                </a:solidFill>
              </a:rPr>
              <a:t>Unique</a:t>
            </a:r>
            <a:r>
              <a:rPr lang="en-US" dirty="0"/>
              <a:t>?</a:t>
            </a:r>
          </a:p>
        </p:txBody>
      </p:sp>
      <p:sp>
        <p:nvSpPr>
          <p:cNvPr id="4" name="Footer Placeholder 3">
            <a:extLst>
              <a:ext uri="{FF2B5EF4-FFF2-40B4-BE49-F238E27FC236}">
                <a16:creationId xmlns:a16="http://schemas.microsoft.com/office/drawing/2014/main" id="{643F0746-25B7-7483-5191-90FA3ACFEEE2}"/>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tint val="75000"/>
                  </a:prstClr>
                </a:solidFill>
                <a:effectLst/>
                <a:uLnTx/>
                <a:uFillTx/>
                <a:latin typeface="Proxima Nova Rg" panose="02000506030000020004" pitchFamily="50" charset="0"/>
                <a:ea typeface="+mn-ea"/>
                <a:cs typeface="+mn-cs"/>
              </a:rPr>
              <a:t>NZTWORK.com - This presentation is not an intent to sell or market securities, it is an informational presentation about a utility cryptocurrency platform</a:t>
            </a:r>
            <a:endParaRPr kumimoji="0" lang="en-US" sz="800" b="0" i="0" u="none" strike="noStrike" kern="1200" cap="none" spc="0" normalizeH="0" baseline="0" noProof="0" dirty="0">
              <a:ln>
                <a:noFill/>
              </a:ln>
              <a:solidFill>
                <a:prstClr val="black">
                  <a:tint val="75000"/>
                </a:prstClr>
              </a:solidFill>
              <a:effectLst/>
              <a:uLnTx/>
              <a:uFillTx/>
              <a:latin typeface="Proxima Nova Rg" panose="02000506030000020004" pitchFamily="50" charset="0"/>
              <a:ea typeface="+mn-ea"/>
              <a:cs typeface="+mn-cs"/>
            </a:endParaRPr>
          </a:p>
        </p:txBody>
      </p:sp>
      <p:sp>
        <p:nvSpPr>
          <p:cNvPr id="5" name="Slide Number Placeholder 4">
            <a:extLst>
              <a:ext uri="{FF2B5EF4-FFF2-40B4-BE49-F238E27FC236}">
                <a16:creationId xmlns:a16="http://schemas.microsoft.com/office/drawing/2014/main" id="{DCA1E949-090D-DF81-8D08-130EAEF6EA65}"/>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A4098E9-92C9-477D-BEAF-BDB50A38DDA1}" type="slidenum">
              <a:rPr kumimoji="0" lang="en-US" sz="1200" b="0" i="0" u="none" strike="noStrike" kern="1200" cap="none" spc="0" normalizeH="0" baseline="0" noProof="0" smtClean="0">
                <a:ln>
                  <a:noFill/>
                </a:ln>
                <a:solidFill>
                  <a:prstClr val="black">
                    <a:tint val="75000"/>
                  </a:prstClr>
                </a:solidFill>
                <a:effectLst/>
                <a:uLnTx/>
                <a:uFillTx/>
                <a:latin typeface="Proxima Nova Rg"/>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Proxima Nova Rg"/>
              <a:ea typeface="+mn-ea"/>
              <a:cs typeface="+mn-cs"/>
            </a:endParaRPr>
          </a:p>
        </p:txBody>
      </p:sp>
      <p:cxnSp>
        <p:nvCxnSpPr>
          <p:cNvPr id="27" name="Straight Connector 26">
            <a:extLst>
              <a:ext uri="{FF2B5EF4-FFF2-40B4-BE49-F238E27FC236}">
                <a16:creationId xmlns:a16="http://schemas.microsoft.com/office/drawing/2014/main" id="{FB5D70A6-3AA0-1BA1-752B-6D7FD42ABD09}"/>
              </a:ext>
            </a:extLst>
          </p:cNvPr>
          <p:cNvCxnSpPr>
            <a:cxnSpLocks/>
            <a:stCxn id="7" idx="6"/>
            <a:endCxn id="24" idx="2"/>
          </p:cNvCxnSpPr>
          <p:nvPr/>
        </p:nvCxnSpPr>
        <p:spPr>
          <a:xfrm>
            <a:off x="912067" y="1471296"/>
            <a:ext cx="72614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3214B1D-0AA6-DB49-ABAC-5994E81E69BE}"/>
              </a:ext>
            </a:extLst>
          </p:cNvPr>
          <p:cNvGrpSpPr/>
          <p:nvPr/>
        </p:nvGrpSpPr>
        <p:grpSpPr>
          <a:xfrm>
            <a:off x="609599" y="1320062"/>
            <a:ext cx="3408885" cy="2124524"/>
            <a:chOff x="609599" y="1845149"/>
            <a:chExt cx="3408885" cy="2124524"/>
          </a:xfrm>
        </p:grpSpPr>
        <p:grpSp>
          <p:nvGrpSpPr>
            <p:cNvPr id="6" name="Group 5">
              <a:extLst>
                <a:ext uri="{FF2B5EF4-FFF2-40B4-BE49-F238E27FC236}">
                  <a16:creationId xmlns:a16="http://schemas.microsoft.com/office/drawing/2014/main" id="{95D8351D-3510-74E5-EB40-27A62394A874}"/>
                </a:ext>
              </a:extLst>
            </p:cNvPr>
            <p:cNvGrpSpPr/>
            <p:nvPr/>
          </p:nvGrpSpPr>
          <p:grpSpPr>
            <a:xfrm>
              <a:off x="609600" y="1845149"/>
              <a:ext cx="302467" cy="302467"/>
              <a:chOff x="534658" y="3915357"/>
              <a:chExt cx="716373" cy="716373"/>
            </a:xfrm>
          </p:grpSpPr>
          <p:sp>
            <p:nvSpPr>
              <p:cNvPr id="7" name="Oval 6">
                <a:extLst>
                  <a:ext uri="{FF2B5EF4-FFF2-40B4-BE49-F238E27FC236}">
                    <a16:creationId xmlns:a16="http://schemas.microsoft.com/office/drawing/2014/main" id="{373DE34E-FE5F-7C00-1035-7318BED2FA6A}"/>
                  </a:ext>
                </a:extLst>
              </p:cNvPr>
              <p:cNvSpPr/>
              <p:nvPr/>
            </p:nvSpPr>
            <p:spPr>
              <a:xfrm>
                <a:off x="534658" y="3915357"/>
                <a:ext cx="716373" cy="716373"/>
              </a:xfrm>
              <a:prstGeom prst="ellipse">
                <a:avLst/>
              </a:prstGeom>
              <a:solidFill>
                <a:schemeClr val="bg1"/>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roxima Nova Rg"/>
                  <a:ea typeface="+mn-ea"/>
                  <a:cs typeface="+mn-cs"/>
                </a:endParaRPr>
              </a:p>
            </p:txBody>
          </p:sp>
          <p:sp>
            <p:nvSpPr>
              <p:cNvPr id="8" name="Oval 7">
                <a:extLst>
                  <a:ext uri="{FF2B5EF4-FFF2-40B4-BE49-F238E27FC236}">
                    <a16:creationId xmlns:a16="http://schemas.microsoft.com/office/drawing/2014/main" id="{50959C40-9053-0734-579F-FE6B88BAB873}"/>
                  </a:ext>
                </a:extLst>
              </p:cNvPr>
              <p:cNvSpPr/>
              <p:nvPr/>
            </p:nvSpPr>
            <p:spPr>
              <a:xfrm>
                <a:off x="703717" y="4084416"/>
                <a:ext cx="378253" cy="378253"/>
              </a:xfrm>
              <a:prstGeom prst="ellipse">
                <a:avLst/>
              </a:prstGeom>
              <a:solidFill>
                <a:srgbClr val="FDB837"/>
              </a:solidFill>
              <a:ln>
                <a:noFill/>
              </a:ln>
              <a:effectLst>
                <a:innerShdw blurRad="63500" dist="50800" dir="108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roxima Nova Rg"/>
                  <a:ea typeface="+mn-ea"/>
                  <a:cs typeface="+mn-cs"/>
                </a:endParaRPr>
              </a:p>
            </p:txBody>
          </p:sp>
        </p:grpSp>
        <p:sp>
          <p:nvSpPr>
            <p:cNvPr id="9" name="TextBox 8">
              <a:extLst>
                <a:ext uri="{FF2B5EF4-FFF2-40B4-BE49-F238E27FC236}">
                  <a16:creationId xmlns:a16="http://schemas.microsoft.com/office/drawing/2014/main" id="{DC90B3E4-5ACF-448D-093A-9AD7C3E632D2}"/>
                </a:ext>
              </a:extLst>
            </p:cNvPr>
            <p:cNvSpPr txBox="1"/>
            <p:nvPr/>
          </p:nvSpPr>
          <p:spPr>
            <a:xfrm>
              <a:off x="609599" y="2358976"/>
              <a:ext cx="3408885" cy="16106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37617A"/>
                  </a:solidFill>
                  <a:effectLst/>
                  <a:uLnTx/>
                  <a:uFillTx/>
                  <a:latin typeface="Proxima Nova Rg"/>
                  <a:ea typeface="+mn-ea"/>
                  <a:cs typeface="+mn-cs"/>
                </a:rPr>
                <a:t>Disrupting the world of </a:t>
              </a:r>
              <a:r>
                <a:rPr kumimoji="0" lang="en-US" sz="1400" b="1" i="1" u="none" strike="noStrike" kern="1200" cap="none" spc="0" normalizeH="0" baseline="0" noProof="0" dirty="0">
                  <a:ln>
                    <a:noFill/>
                  </a:ln>
                  <a:solidFill>
                    <a:srgbClr val="FFC000"/>
                  </a:solidFill>
                  <a:effectLst/>
                  <a:uLnTx/>
                  <a:uFillTx/>
                  <a:latin typeface="Proxima Nova Rg"/>
                  <a:ea typeface="+mn-ea"/>
                  <a:cs typeface="+mn-cs"/>
                </a:rPr>
                <a:t>environmental monitoring</a:t>
              </a:r>
              <a:r>
                <a:rPr kumimoji="0" lang="en-US" sz="1400" b="1" i="0" u="none" strike="noStrike" kern="1200" cap="none" spc="0" normalizeH="0" baseline="0" noProof="0" dirty="0">
                  <a:ln>
                    <a:noFill/>
                  </a:ln>
                  <a:solidFill>
                    <a:srgbClr val="37617A"/>
                  </a:solidFill>
                  <a:effectLst/>
                  <a:uLnTx/>
                  <a:uFillTx/>
                  <a:latin typeface="Proxima Nova Rg"/>
                  <a:ea typeface="+mn-ea"/>
                  <a:cs typeface="+mn-cs"/>
                </a:rPr>
                <a:t>:</a:t>
              </a:r>
              <a:endParaRPr kumimoji="0" lang="id-ID" sz="1400" b="1" i="0" u="none" strike="noStrike" kern="1200" cap="none" spc="0" normalizeH="0" baseline="0" noProof="0" dirty="0">
                <a:ln>
                  <a:noFill/>
                </a:ln>
                <a:solidFill>
                  <a:srgbClr val="37617A"/>
                </a:solidFill>
                <a:effectLst/>
                <a:uLnTx/>
                <a:uFillTx/>
                <a:latin typeface="Proxima Nova Rg"/>
                <a:ea typeface="+mn-ea"/>
                <a:cs typeface="+mn-cs"/>
              </a:endParaRPr>
            </a:p>
            <a:p>
              <a:pPr marL="171450" marR="0" lvl="0" indent="-171450" algn="l" defTabSz="914400" rtl="0" eaLnBrk="1" fontAlgn="auto" latinLnBrk="0" hangingPunct="1">
                <a:lnSpc>
                  <a:spcPct val="100000"/>
                </a:lnSpc>
                <a:spcBef>
                  <a:spcPts val="0"/>
                </a:spcBef>
                <a:spcAft>
                  <a:spcPts val="400"/>
                </a:spcAft>
                <a:buClr>
                  <a:srgbClr val="FDB837"/>
                </a:buClr>
                <a:buSzTx/>
                <a:buFont typeface="Arial" panose="020B0604020202020204" pitchFamily="34" charset="0"/>
                <a:buChar char="›"/>
                <a:tabLst/>
                <a:defRPr/>
              </a:pPr>
              <a:r>
                <a:rPr lang="en-US" sz="1200" dirty="0"/>
                <a:t>Granular</a:t>
              </a:r>
              <a:endParaRPr lang="id-ID" sz="1200" dirty="0"/>
            </a:p>
            <a:p>
              <a:pPr marL="171450" marR="0" lvl="0" indent="-171450" algn="l" defTabSz="914400" rtl="0" eaLnBrk="1" fontAlgn="auto" latinLnBrk="0" hangingPunct="1">
                <a:lnSpc>
                  <a:spcPct val="100000"/>
                </a:lnSpc>
                <a:spcBef>
                  <a:spcPts val="0"/>
                </a:spcBef>
                <a:spcAft>
                  <a:spcPts val="400"/>
                </a:spcAft>
                <a:buClr>
                  <a:srgbClr val="FDB837"/>
                </a:buClr>
                <a:buSzTx/>
                <a:buFont typeface="Arial" panose="020B0604020202020204" pitchFamily="34" charset="0"/>
                <a:buChar char="›"/>
                <a:tabLst/>
                <a:defRPr/>
              </a:pPr>
              <a:r>
                <a:rPr lang="en-US" sz="1200" dirty="0"/>
                <a:t>Accurate</a:t>
              </a:r>
              <a:endParaRPr lang="id-ID" sz="1200" dirty="0"/>
            </a:p>
            <a:p>
              <a:pPr marL="171450" marR="0" lvl="0" indent="-171450" algn="l" defTabSz="914400" rtl="0" eaLnBrk="1" fontAlgn="auto" latinLnBrk="0" hangingPunct="1">
                <a:lnSpc>
                  <a:spcPct val="100000"/>
                </a:lnSpc>
                <a:spcBef>
                  <a:spcPts val="0"/>
                </a:spcBef>
                <a:spcAft>
                  <a:spcPts val="400"/>
                </a:spcAft>
                <a:buClr>
                  <a:srgbClr val="FDB837"/>
                </a:buClr>
                <a:buSzTx/>
                <a:buFont typeface="Arial" panose="020B0604020202020204" pitchFamily="34" charset="0"/>
                <a:buChar char="›"/>
                <a:tabLst/>
                <a:defRPr/>
              </a:pPr>
              <a:r>
                <a:rPr lang="en-US" sz="1200" dirty="0"/>
                <a:t>Real-time</a:t>
              </a:r>
              <a:endParaRPr lang="id-ID" sz="1200" dirty="0"/>
            </a:p>
            <a:p>
              <a:pPr marL="171450" marR="0" lvl="0" indent="-171450" algn="l" defTabSz="914400" rtl="0" eaLnBrk="1" fontAlgn="auto" latinLnBrk="0" hangingPunct="1">
                <a:lnSpc>
                  <a:spcPct val="100000"/>
                </a:lnSpc>
                <a:spcBef>
                  <a:spcPts val="0"/>
                </a:spcBef>
                <a:spcAft>
                  <a:spcPts val="400"/>
                </a:spcAft>
                <a:buClr>
                  <a:srgbClr val="FDB837"/>
                </a:buClr>
                <a:buSzTx/>
                <a:buFont typeface="Arial" panose="020B0604020202020204" pitchFamily="34" charset="0"/>
                <a:buChar char="›"/>
                <a:tabLst/>
                <a:defRPr/>
              </a:pPr>
              <a:r>
                <a:rPr lang="en-US" sz="1200" dirty="0"/>
                <a:t>Privacy</a:t>
              </a:r>
              <a:endParaRPr lang="id-ID" sz="1200" dirty="0"/>
            </a:p>
            <a:p>
              <a:pPr marL="171450" marR="0" lvl="0" indent="-171450" algn="l" defTabSz="914400" rtl="0" eaLnBrk="1" fontAlgn="auto" latinLnBrk="0" hangingPunct="1">
                <a:lnSpc>
                  <a:spcPct val="100000"/>
                </a:lnSpc>
                <a:spcBef>
                  <a:spcPts val="0"/>
                </a:spcBef>
                <a:spcAft>
                  <a:spcPts val="400"/>
                </a:spcAft>
                <a:buClr>
                  <a:srgbClr val="FDB837"/>
                </a:buClr>
                <a:buSzTx/>
                <a:buFont typeface="Arial" panose="020B0604020202020204" pitchFamily="34" charset="0"/>
                <a:buChar char="›"/>
                <a:tabLst/>
                <a:defRPr/>
              </a:pPr>
              <a:r>
                <a:rPr lang="en-US" sz="1200" dirty="0"/>
                <a:t>Fully Decentralized</a:t>
              </a:r>
              <a:endParaRPr kumimoji="0" lang="en-US" sz="1200" b="0" i="0" u="none" strike="noStrike" kern="1200" cap="none" spc="0" normalizeH="0" baseline="0" noProof="0" dirty="0">
                <a:ln>
                  <a:noFill/>
                </a:ln>
                <a:solidFill>
                  <a:prstClr val="black">
                    <a:lumMod val="85000"/>
                    <a:lumOff val="15000"/>
                  </a:prstClr>
                </a:solidFill>
                <a:effectLst/>
                <a:uLnTx/>
                <a:uFillTx/>
                <a:latin typeface="Proxima Nova Rg"/>
                <a:ea typeface="+mn-ea"/>
                <a:cs typeface="+mn-cs"/>
              </a:endParaRPr>
            </a:p>
          </p:txBody>
        </p:sp>
      </p:grpSp>
      <p:grpSp>
        <p:nvGrpSpPr>
          <p:cNvPr id="21" name="Group 20">
            <a:extLst>
              <a:ext uri="{FF2B5EF4-FFF2-40B4-BE49-F238E27FC236}">
                <a16:creationId xmlns:a16="http://schemas.microsoft.com/office/drawing/2014/main" id="{CBB4BF8B-2512-90A8-337C-DF1C82C4E959}"/>
              </a:ext>
            </a:extLst>
          </p:cNvPr>
          <p:cNvGrpSpPr/>
          <p:nvPr/>
        </p:nvGrpSpPr>
        <p:grpSpPr>
          <a:xfrm>
            <a:off x="8173514" y="1320062"/>
            <a:ext cx="3408885" cy="1837266"/>
            <a:chOff x="609599" y="1845149"/>
            <a:chExt cx="3408885" cy="1837266"/>
          </a:xfrm>
        </p:grpSpPr>
        <p:grpSp>
          <p:nvGrpSpPr>
            <p:cNvPr id="22" name="Group 21">
              <a:extLst>
                <a:ext uri="{FF2B5EF4-FFF2-40B4-BE49-F238E27FC236}">
                  <a16:creationId xmlns:a16="http://schemas.microsoft.com/office/drawing/2014/main" id="{F766E56D-758A-6DFE-C010-37040C1D5870}"/>
                </a:ext>
              </a:extLst>
            </p:cNvPr>
            <p:cNvGrpSpPr/>
            <p:nvPr/>
          </p:nvGrpSpPr>
          <p:grpSpPr>
            <a:xfrm>
              <a:off x="609600" y="1845149"/>
              <a:ext cx="302467" cy="302467"/>
              <a:chOff x="534658" y="3915357"/>
              <a:chExt cx="716373" cy="716373"/>
            </a:xfrm>
          </p:grpSpPr>
          <p:sp>
            <p:nvSpPr>
              <p:cNvPr id="24" name="Oval 23">
                <a:extLst>
                  <a:ext uri="{FF2B5EF4-FFF2-40B4-BE49-F238E27FC236}">
                    <a16:creationId xmlns:a16="http://schemas.microsoft.com/office/drawing/2014/main" id="{2B75277D-7364-5091-5A3C-0F5114D4753A}"/>
                  </a:ext>
                </a:extLst>
              </p:cNvPr>
              <p:cNvSpPr/>
              <p:nvPr/>
            </p:nvSpPr>
            <p:spPr>
              <a:xfrm>
                <a:off x="534658" y="3915357"/>
                <a:ext cx="716373" cy="716373"/>
              </a:xfrm>
              <a:prstGeom prst="ellipse">
                <a:avLst/>
              </a:prstGeom>
              <a:solidFill>
                <a:schemeClr val="bg1"/>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roxima Nova Rg"/>
                  <a:ea typeface="+mn-ea"/>
                  <a:cs typeface="+mn-cs"/>
                </a:endParaRPr>
              </a:p>
            </p:txBody>
          </p:sp>
          <p:sp>
            <p:nvSpPr>
              <p:cNvPr id="25" name="Oval 24">
                <a:extLst>
                  <a:ext uri="{FF2B5EF4-FFF2-40B4-BE49-F238E27FC236}">
                    <a16:creationId xmlns:a16="http://schemas.microsoft.com/office/drawing/2014/main" id="{0F478C70-CD61-BCE7-6F83-CCAC1A65D03F}"/>
                  </a:ext>
                </a:extLst>
              </p:cNvPr>
              <p:cNvSpPr/>
              <p:nvPr/>
            </p:nvSpPr>
            <p:spPr>
              <a:xfrm>
                <a:off x="703717" y="4084416"/>
                <a:ext cx="378253" cy="378253"/>
              </a:xfrm>
              <a:prstGeom prst="ellipse">
                <a:avLst/>
              </a:prstGeom>
              <a:solidFill>
                <a:srgbClr val="FDB837"/>
              </a:solidFill>
              <a:ln>
                <a:noFill/>
              </a:ln>
              <a:effectLst>
                <a:innerShdw blurRad="63500" dist="50800" dir="108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roxima Nova Rg"/>
                  <a:ea typeface="+mn-ea"/>
                  <a:cs typeface="+mn-cs"/>
                </a:endParaRPr>
              </a:p>
            </p:txBody>
          </p:sp>
        </p:grpSp>
        <p:sp>
          <p:nvSpPr>
            <p:cNvPr id="23" name="TextBox 22">
              <a:extLst>
                <a:ext uri="{FF2B5EF4-FFF2-40B4-BE49-F238E27FC236}">
                  <a16:creationId xmlns:a16="http://schemas.microsoft.com/office/drawing/2014/main" id="{D24BCAF4-7D00-7B4E-BFF2-F3120DF78AC9}"/>
                </a:ext>
              </a:extLst>
            </p:cNvPr>
            <p:cNvSpPr txBox="1"/>
            <p:nvPr/>
          </p:nvSpPr>
          <p:spPr>
            <a:xfrm>
              <a:off x="609599" y="2358976"/>
              <a:ext cx="3408885" cy="132343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37617A"/>
                  </a:solidFill>
                  <a:effectLst/>
                  <a:uLnTx/>
                  <a:uFillTx/>
                  <a:latin typeface="Proxima Nova Rg"/>
                  <a:ea typeface="+mn-ea"/>
                  <a:cs typeface="+mn-cs"/>
                </a:rPr>
                <a:t>Existing commercially applied hardware provides </a:t>
              </a:r>
              <a:r>
                <a:rPr kumimoji="0" lang="en-US" sz="1400" b="1" i="1" u="none" strike="noStrike" kern="1200" cap="none" spc="0" normalizeH="0" baseline="0" noProof="0" dirty="0">
                  <a:ln>
                    <a:noFill/>
                  </a:ln>
                  <a:solidFill>
                    <a:srgbClr val="FFC000"/>
                  </a:solidFill>
                  <a:effectLst/>
                  <a:uLnTx/>
                  <a:uFillTx/>
                  <a:latin typeface="Proxima Nova Rg"/>
                  <a:ea typeface="+mn-ea"/>
                  <a:cs typeface="+mn-cs"/>
                </a:rPr>
                <a:t>fast market entry</a:t>
              </a:r>
              <a:r>
                <a:rPr kumimoji="0" lang="en-US" sz="1400" b="1" i="0" u="none" strike="noStrike" kern="1200" cap="none" spc="0" normalizeH="0" baseline="0" noProof="0" dirty="0">
                  <a:ln>
                    <a:noFill/>
                  </a:ln>
                  <a:solidFill>
                    <a:srgbClr val="37617A"/>
                  </a:solidFill>
                  <a:effectLst/>
                  <a:uLnTx/>
                  <a:uFillTx/>
                  <a:latin typeface="Proxima Nova Rg"/>
                  <a:ea typeface="+mn-ea"/>
                  <a:cs typeface="+mn-cs"/>
                </a:rPr>
                <a:t>: </a:t>
              </a:r>
              <a:endParaRPr kumimoji="0" lang="id-ID" sz="1400" b="1" i="0" u="none" strike="noStrike" kern="1200" cap="none" spc="0" normalizeH="0" baseline="0" noProof="0" dirty="0">
                <a:ln>
                  <a:noFill/>
                </a:ln>
                <a:solidFill>
                  <a:srgbClr val="37617A"/>
                </a:solidFill>
                <a:effectLst/>
                <a:uLnTx/>
                <a:uFillTx/>
                <a:latin typeface="Proxima Nova Rg"/>
                <a:ea typeface="+mn-ea"/>
                <a:cs typeface="+mn-cs"/>
              </a:endParaRPr>
            </a:p>
            <a:p>
              <a:pPr marL="171450" marR="0" lvl="0" indent="-171450" algn="l" defTabSz="914400" rtl="0" eaLnBrk="1" fontAlgn="auto" latinLnBrk="0" hangingPunct="1">
                <a:lnSpc>
                  <a:spcPct val="100000"/>
                </a:lnSpc>
                <a:spcBef>
                  <a:spcPts val="0"/>
                </a:spcBef>
                <a:spcAft>
                  <a:spcPts val="400"/>
                </a:spcAft>
                <a:buClr>
                  <a:srgbClr val="FDB837"/>
                </a:buClr>
                <a:buSzTx/>
                <a:buFont typeface="Arial" panose="020B0604020202020204" pitchFamily="34" charset="0"/>
                <a:buChar char="›"/>
                <a:tabLst/>
                <a:defRPr/>
              </a:pPr>
              <a:r>
                <a:rPr lang="en-US" sz="1200" dirty="0"/>
                <a:t>Uses existing proven Conectric technology</a:t>
              </a:r>
              <a:endParaRPr lang="id-ID" sz="1200" dirty="0"/>
            </a:p>
            <a:p>
              <a:pPr marL="171450" marR="0" lvl="0" indent="-171450" algn="l" defTabSz="914400" rtl="0" eaLnBrk="1" fontAlgn="auto" latinLnBrk="0" hangingPunct="1">
                <a:lnSpc>
                  <a:spcPct val="100000"/>
                </a:lnSpc>
                <a:spcBef>
                  <a:spcPts val="0"/>
                </a:spcBef>
                <a:spcAft>
                  <a:spcPts val="400"/>
                </a:spcAft>
                <a:buClr>
                  <a:srgbClr val="FDB837"/>
                </a:buClr>
                <a:buSzTx/>
                <a:buFont typeface="Arial" panose="020B0604020202020204" pitchFamily="34" charset="0"/>
                <a:buChar char="›"/>
                <a:tabLst/>
                <a:defRPr/>
              </a:pPr>
              <a:r>
                <a:rPr lang="en-US" sz="1200" dirty="0"/>
                <a:t>Developed under US DoD and CA Energy Commission project funding</a:t>
              </a:r>
              <a:endParaRPr lang="id-ID" sz="1200" dirty="0"/>
            </a:p>
            <a:p>
              <a:pPr marL="171450" marR="0" lvl="0" indent="-171450" algn="l" defTabSz="914400" rtl="0" eaLnBrk="1" fontAlgn="auto" latinLnBrk="0" hangingPunct="1">
                <a:lnSpc>
                  <a:spcPct val="100000"/>
                </a:lnSpc>
                <a:spcBef>
                  <a:spcPts val="0"/>
                </a:spcBef>
                <a:spcAft>
                  <a:spcPts val="400"/>
                </a:spcAft>
                <a:buClr>
                  <a:srgbClr val="FDB837"/>
                </a:buClr>
                <a:buSzTx/>
                <a:buFont typeface="Arial" panose="020B0604020202020204" pitchFamily="34" charset="0"/>
                <a:buChar char="›"/>
                <a:tabLst/>
                <a:defRPr/>
              </a:pPr>
              <a:r>
                <a:rPr lang="en-US" sz="1200" dirty="0"/>
                <a:t>All patents and production licensed</a:t>
              </a:r>
              <a:endParaRPr kumimoji="0" lang="en-US" sz="1200" b="0" i="0" u="none" strike="noStrike" kern="1200" cap="none" spc="0" normalizeH="0" baseline="0" noProof="0" dirty="0">
                <a:ln>
                  <a:noFill/>
                </a:ln>
                <a:solidFill>
                  <a:prstClr val="black">
                    <a:lumMod val="85000"/>
                    <a:lumOff val="15000"/>
                  </a:prstClr>
                </a:solidFill>
                <a:effectLst/>
                <a:uLnTx/>
                <a:uFillTx/>
                <a:latin typeface="Proxima Nova Rg"/>
                <a:ea typeface="+mn-ea"/>
                <a:cs typeface="+mn-cs"/>
              </a:endParaRPr>
            </a:p>
          </p:txBody>
        </p:sp>
      </p:grpSp>
      <p:grpSp>
        <p:nvGrpSpPr>
          <p:cNvPr id="16" name="Group 15">
            <a:extLst>
              <a:ext uri="{FF2B5EF4-FFF2-40B4-BE49-F238E27FC236}">
                <a16:creationId xmlns:a16="http://schemas.microsoft.com/office/drawing/2014/main" id="{9C894C34-61C3-C3AB-07A2-F289B1BEDF7C}"/>
              </a:ext>
            </a:extLst>
          </p:cNvPr>
          <p:cNvGrpSpPr/>
          <p:nvPr/>
        </p:nvGrpSpPr>
        <p:grpSpPr>
          <a:xfrm>
            <a:off x="4391557" y="1320062"/>
            <a:ext cx="3408885" cy="2309190"/>
            <a:chOff x="609599" y="1845149"/>
            <a:chExt cx="3408885" cy="2309190"/>
          </a:xfrm>
        </p:grpSpPr>
        <p:grpSp>
          <p:nvGrpSpPr>
            <p:cNvPr id="17" name="Group 16">
              <a:extLst>
                <a:ext uri="{FF2B5EF4-FFF2-40B4-BE49-F238E27FC236}">
                  <a16:creationId xmlns:a16="http://schemas.microsoft.com/office/drawing/2014/main" id="{6C426161-CD65-E772-25C3-222625E41A58}"/>
                </a:ext>
              </a:extLst>
            </p:cNvPr>
            <p:cNvGrpSpPr/>
            <p:nvPr/>
          </p:nvGrpSpPr>
          <p:grpSpPr>
            <a:xfrm>
              <a:off x="609600" y="1845149"/>
              <a:ext cx="302467" cy="302467"/>
              <a:chOff x="534658" y="3915357"/>
              <a:chExt cx="716373" cy="716373"/>
            </a:xfrm>
          </p:grpSpPr>
          <p:sp>
            <p:nvSpPr>
              <p:cNvPr id="19" name="Oval 18">
                <a:extLst>
                  <a:ext uri="{FF2B5EF4-FFF2-40B4-BE49-F238E27FC236}">
                    <a16:creationId xmlns:a16="http://schemas.microsoft.com/office/drawing/2014/main" id="{80A6A2B6-4402-543A-D6E9-EA2FCE8B4376}"/>
                  </a:ext>
                </a:extLst>
              </p:cNvPr>
              <p:cNvSpPr/>
              <p:nvPr/>
            </p:nvSpPr>
            <p:spPr>
              <a:xfrm>
                <a:off x="534658" y="3915357"/>
                <a:ext cx="716373" cy="716373"/>
              </a:xfrm>
              <a:prstGeom prst="ellipse">
                <a:avLst/>
              </a:prstGeom>
              <a:solidFill>
                <a:schemeClr val="bg1"/>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roxima Nova Rg"/>
                  <a:ea typeface="+mn-ea"/>
                  <a:cs typeface="+mn-cs"/>
                </a:endParaRPr>
              </a:p>
            </p:txBody>
          </p:sp>
          <p:sp>
            <p:nvSpPr>
              <p:cNvPr id="20" name="Oval 19">
                <a:extLst>
                  <a:ext uri="{FF2B5EF4-FFF2-40B4-BE49-F238E27FC236}">
                    <a16:creationId xmlns:a16="http://schemas.microsoft.com/office/drawing/2014/main" id="{82FB92B3-05EE-D898-3649-43C4F3C054AB}"/>
                  </a:ext>
                </a:extLst>
              </p:cNvPr>
              <p:cNvSpPr/>
              <p:nvPr/>
            </p:nvSpPr>
            <p:spPr>
              <a:xfrm>
                <a:off x="703717" y="4084416"/>
                <a:ext cx="378253" cy="378253"/>
              </a:xfrm>
              <a:prstGeom prst="ellipse">
                <a:avLst/>
              </a:prstGeom>
              <a:solidFill>
                <a:srgbClr val="FDB837"/>
              </a:solidFill>
              <a:ln>
                <a:noFill/>
              </a:ln>
              <a:effectLst>
                <a:innerShdw blurRad="63500" dist="50800" dir="108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roxima Nova Rg"/>
                  <a:ea typeface="+mn-ea"/>
                  <a:cs typeface="+mn-cs"/>
                </a:endParaRPr>
              </a:p>
            </p:txBody>
          </p:sp>
        </p:grpSp>
        <p:sp>
          <p:nvSpPr>
            <p:cNvPr id="18" name="TextBox 17">
              <a:extLst>
                <a:ext uri="{FF2B5EF4-FFF2-40B4-BE49-F238E27FC236}">
                  <a16:creationId xmlns:a16="http://schemas.microsoft.com/office/drawing/2014/main" id="{FE1A82E4-8114-8F4E-80AD-D86C5BF8CD8E}"/>
                </a:ext>
              </a:extLst>
            </p:cNvPr>
            <p:cNvSpPr txBox="1"/>
            <p:nvPr/>
          </p:nvSpPr>
          <p:spPr>
            <a:xfrm>
              <a:off x="609599" y="2358976"/>
              <a:ext cx="3408885" cy="1795363"/>
            </a:xfrm>
            <a:prstGeom prst="rect">
              <a:avLst/>
            </a:prstGeom>
            <a:noFill/>
          </p:spPr>
          <p:txBody>
            <a:bodyPr wrap="square" lIns="0" tIns="0" rIns="0" bIns="0" rtlCol="0" anchor="t">
              <a:spAutoFit/>
            </a:bodyPr>
            <a:lstStyle/>
            <a:p>
              <a:pPr>
                <a:spcAft>
                  <a:spcPts val="400"/>
                </a:spcAft>
                <a:defRPr/>
              </a:pPr>
              <a:r>
                <a:rPr lang="en-US" sz="1400" b="1" dirty="0">
                  <a:solidFill>
                    <a:srgbClr val="37617A"/>
                  </a:solidFill>
                  <a:latin typeface="Proxima Nova Rg"/>
                </a:rPr>
                <a:t>Enables real-world output, </a:t>
              </a:r>
              <a:r>
                <a:rPr lang="en-US" sz="1400" b="1" i="1" dirty="0">
                  <a:solidFill>
                    <a:srgbClr val="FFC000"/>
                  </a:solidFill>
                  <a:latin typeface="Proxima Nova Rg"/>
                </a:rPr>
                <a:t>carbon credit generation</a:t>
              </a:r>
              <a:r>
                <a:rPr kumimoji="0" lang="en-US" sz="1400" b="1" i="0" u="none" strike="noStrike" kern="1200" cap="none" spc="0" normalizeH="0" baseline="0" noProof="0" dirty="0">
                  <a:ln>
                    <a:noFill/>
                  </a:ln>
                  <a:solidFill>
                    <a:srgbClr val="37617A"/>
                  </a:solidFill>
                  <a:effectLst/>
                  <a:uLnTx/>
                  <a:uFillTx/>
                  <a:latin typeface="Proxima Nova Rg"/>
                  <a:ea typeface="+mn-ea"/>
                  <a:cs typeface="+mn-cs"/>
                </a:rPr>
                <a:t>:</a:t>
              </a:r>
              <a:r>
                <a:rPr lang="en-US" sz="1400" b="1" dirty="0">
                  <a:solidFill>
                    <a:srgbClr val="37617A"/>
                  </a:solidFill>
                  <a:latin typeface="Proxima Nova Rg"/>
                </a:rPr>
                <a:t> </a:t>
              </a:r>
              <a:endParaRPr kumimoji="0" lang="id-ID" sz="1400" b="1" i="0" u="none" strike="noStrike" kern="1200" cap="none" spc="0" normalizeH="0" baseline="0" noProof="0" dirty="0">
                <a:ln>
                  <a:noFill/>
                </a:ln>
                <a:solidFill>
                  <a:srgbClr val="37617A"/>
                </a:solidFill>
                <a:effectLst/>
                <a:uLnTx/>
                <a:uFillTx/>
                <a:latin typeface="Proxima Nova Rg"/>
                <a:ea typeface="+mn-ea"/>
                <a:cs typeface="+mn-cs"/>
              </a:endParaRPr>
            </a:p>
            <a:p>
              <a:pPr marL="171450" indent="-171450">
                <a:spcAft>
                  <a:spcPts val="400"/>
                </a:spcAft>
                <a:buClr>
                  <a:srgbClr val="FDB837"/>
                </a:buClr>
                <a:buFont typeface="Arial" panose="020B0604020202020204" pitchFamily="34" charset="0"/>
                <a:buChar char="›"/>
                <a:defRPr/>
              </a:pPr>
              <a:r>
                <a:rPr lang="en-US" sz="1200" dirty="0"/>
                <a:t>Measured Carbon reduction</a:t>
              </a:r>
            </a:p>
            <a:p>
              <a:pPr marL="171450" indent="-171450">
                <a:spcAft>
                  <a:spcPts val="400"/>
                </a:spcAft>
                <a:buClr>
                  <a:srgbClr val="FDB837"/>
                </a:buClr>
                <a:buFont typeface="Arial" panose="020B0604020202020204" pitchFamily="34" charset="0"/>
                <a:buChar char="›"/>
                <a:defRPr/>
              </a:pPr>
              <a:r>
                <a:rPr lang="en-US" sz="1200" dirty="0"/>
                <a:t>Incentivizes reduction of carbon footprint</a:t>
              </a:r>
              <a:endParaRPr lang="id-ID" sz="1200" dirty="0"/>
            </a:p>
            <a:p>
              <a:pPr marL="171450" marR="0" lvl="0" indent="-171450" algn="l" defTabSz="914400" rtl="0" eaLnBrk="1" fontAlgn="auto" latinLnBrk="0" hangingPunct="1">
                <a:lnSpc>
                  <a:spcPct val="100000"/>
                </a:lnSpc>
                <a:spcBef>
                  <a:spcPts val="0"/>
                </a:spcBef>
                <a:spcAft>
                  <a:spcPts val="400"/>
                </a:spcAft>
                <a:buClr>
                  <a:srgbClr val="FDB837"/>
                </a:buClr>
                <a:buSzTx/>
                <a:buFont typeface="Arial" panose="020B0604020202020204" pitchFamily="34" charset="0"/>
                <a:buChar char="›"/>
                <a:tabLst/>
                <a:defRPr/>
              </a:pPr>
              <a:r>
                <a:rPr lang="en-US" sz="1200" dirty="0"/>
                <a:t>Multiple income streams + customer savings</a:t>
              </a:r>
              <a:endParaRPr lang="id-ID" sz="1200" dirty="0"/>
            </a:p>
            <a:p>
              <a:pPr marL="171450" marR="0" lvl="0" indent="-171450" algn="l" defTabSz="914400" rtl="0" eaLnBrk="1" fontAlgn="auto" latinLnBrk="0" hangingPunct="1">
                <a:lnSpc>
                  <a:spcPct val="100000"/>
                </a:lnSpc>
                <a:spcBef>
                  <a:spcPts val="0"/>
                </a:spcBef>
                <a:spcAft>
                  <a:spcPts val="400"/>
                </a:spcAft>
                <a:buClr>
                  <a:srgbClr val="FDB837"/>
                </a:buClr>
                <a:buSzTx/>
                <a:buFont typeface="Arial" panose="020B0604020202020204" pitchFamily="34" charset="0"/>
                <a:buChar char="›"/>
                <a:tabLst/>
                <a:defRPr/>
              </a:pPr>
              <a:r>
                <a:rPr lang="en-US" sz="1200" dirty="0"/>
                <a:t>Benefits to both Consumers and Businesses</a:t>
              </a:r>
              <a:endParaRPr lang="id-ID" sz="1200" dirty="0"/>
            </a:p>
            <a:p>
              <a:pPr marL="171450" marR="0" lvl="0" indent="-171450" algn="l" defTabSz="914400" rtl="0" eaLnBrk="1" fontAlgn="auto" latinLnBrk="0" hangingPunct="1">
                <a:lnSpc>
                  <a:spcPct val="100000"/>
                </a:lnSpc>
                <a:spcBef>
                  <a:spcPts val="0"/>
                </a:spcBef>
                <a:spcAft>
                  <a:spcPts val="400"/>
                </a:spcAft>
                <a:buClr>
                  <a:srgbClr val="FDB837"/>
                </a:buClr>
                <a:buSzTx/>
                <a:buFont typeface="Arial" panose="020B0604020202020204" pitchFamily="34" charset="0"/>
                <a:buChar char="›"/>
                <a:tabLst/>
                <a:defRPr/>
              </a:pPr>
              <a:r>
                <a:rPr lang="en-US" sz="1200" dirty="0"/>
                <a:t>Bridges crypto, blockchain, consumers and business with the carbon economy</a:t>
              </a:r>
              <a:endParaRPr kumimoji="0" lang="en-US" sz="1200" b="0" i="0" u="none" strike="noStrike" kern="1200" cap="none" spc="0" normalizeH="0" baseline="0" noProof="0" dirty="0">
                <a:ln>
                  <a:noFill/>
                </a:ln>
                <a:solidFill>
                  <a:prstClr val="black">
                    <a:lumMod val="85000"/>
                    <a:lumOff val="15000"/>
                  </a:prstClr>
                </a:solidFill>
                <a:effectLst/>
                <a:uLnTx/>
                <a:uFillTx/>
                <a:latin typeface="Proxima Nova Rg"/>
                <a:ea typeface="+mn-ea"/>
                <a:cs typeface="+mn-cs"/>
              </a:endParaRPr>
            </a:p>
          </p:txBody>
        </p:sp>
      </p:grpSp>
      <p:grpSp>
        <p:nvGrpSpPr>
          <p:cNvPr id="40" name="Group 39">
            <a:extLst>
              <a:ext uri="{FF2B5EF4-FFF2-40B4-BE49-F238E27FC236}">
                <a16:creationId xmlns:a16="http://schemas.microsoft.com/office/drawing/2014/main" id="{523CA492-2686-D7B4-8FE9-C4E8EE4798A6}"/>
              </a:ext>
            </a:extLst>
          </p:cNvPr>
          <p:cNvGrpSpPr/>
          <p:nvPr/>
        </p:nvGrpSpPr>
        <p:grpSpPr>
          <a:xfrm>
            <a:off x="609599" y="3733798"/>
            <a:ext cx="3408885" cy="2124524"/>
            <a:chOff x="609599" y="1845149"/>
            <a:chExt cx="3408885" cy="2124524"/>
          </a:xfrm>
        </p:grpSpPr>
        <p:grpSp>
          <p:nvGrpSpPr>
            <p:cNvPr id="41" name="Group 40">
              <a:extLst>
                <a:ext uri="{FF2B5EF4-FFF2-40B4-BE49-F238E27FC236}">
                  <a16:creationId xmlns:a16="http://schemas.microsoft.com/office/drawing/2014/main" id="{315FD751-CE06-A0BD-FCC0-286B92C60429}"/>
                </a:ext>
              </a:extLst>
            </p:cNvPr>
            <p:cNvGrpSpPr/>
            <p:nvPr/>
          </p:nvGrpSpPr>
          <p:grpSpPr>
            <a:xfrm>
              <a:off x="609600" y="1845149"/>
              <a:ext cx="302467" cy="302467"/>
              <a:chOff x="534658" y="3915357"/>
              <a:chExt cx="716373" cy="716373"/>
            </a:xfrm>
          </p:grpSpPr>
          <p:sp>
            <p:nvSpPr>
              <p:cNvPr id="43" name="Oval 42">
                <a:extLst>
                  <a:ext uri="{FF2B5EF4-FFF2-40B4-BE49-F238E27FC236}">
                    <a16:creationId xmlns:a16="http://schemas.microsoft.com/office/drawing/2014/main" id="{CF505539-5846-59D4-06AC-83E6A6DC3F79}"/>
                  </a:ext>
                </a:extLst>
              </p:cNvPr>
              <p:cNvSpPr/>
              <p:nvPr/>
            </p:nvSpPr>
            <p:spPr>
              <a:xfrm>
                <a:off x="534658" y="3915357"/>
                <a:ext cx="716373" cy="716373"/>
              </a:xfrm>
              <a:prstGeom prst="ellipse">
                <a:avLst/>
              </a:prstGeom>
              <a:solidFill>
                <a:schemeClr val="bg1"/>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roxima Nova Rg"/>
                  <a:ea typeface="+mn-ea"/>
                  <a:cs typeface="+mn-cs"/>
                </a:endParaRPr>
              </a:p>
            </p:txBody>
          </p:sp>
          <p:sp>
            <p:nvSpPr>
              <p:cNvPr id="44" name="Oval 43">
                <a:extLst>
                  <a:ext uri="{FF2B5EF4-FFF2-40B4-BE49-F238E27FC236}">
                    <a16:creationId xmlns:a16="http://schemas.microsoft.com/office/drawing/2014/main" id="{A3D62C30-95DE-E1C1-0CC6-8A0A61E7167E}"/>
                  </a:ext>
                </a:extLst>
              </p:cNvPr>
              <p:cNvSpPr/>
              <p:nvPr/>
            </p:nvSpPr>
            <p:spPr>
              <a:xfrm>
                <a:off x="703717" y="4084416"/>
                <a:ext cx="378253" cy="378253"/>
              </a:xfrm>
              <a:prstGeom prst="ellipse">
                <a:avLst/>
              </a:prstGeom>
              <a:solidFill>
                <a:srgbClr val="FDB837"/>
              </a:solidFill>
              <a:ln>
                <a:noFill/>
              </a:ln>
              <a:effectLst>
                <a:innerShdw blurRad="63500" dist="50800" dir="108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roxima Nova Rg"/>
                  <a:ea typeface="+mn-ea"/>
                  <a:cs typeface="+mn-cs"/>
                </a:endParaRPr>
              </a:p>
            </p:txBody>
          </p:sp>
        </p:grpSp>
        <p:sp>
          <p:nvSpPr>
            <p:cNvPr id="42" name="TextBox 41">
              <a:extLst>
                <a:ext uri="{FF2B5EF4-FFF2-40B4-BE49-F238E27FC236}">
                  <a16:creationId xmlns:a16="http://schemas.microsoft.com/office/drawing/2014/main" id="{7BDE3D91-0635-C92F-3F72-51B07A1648ED}"/>
                </a:ext>
              </a:extLst>
            </p:cNvPr>
            <p:cNvSpPr txBox="1"/>
            <p:nvPr/>
          </p:nvSpPr>
          <p:spPr>
            <a:xfrm>
              <a:off x="609599" y="2358976"/>
              <a:ext cx="3408885" cy="16106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37617A"/>
                  </a:solidFill>
                  <a:effectLst/>
                  <a:uLnTx/>
                  <a:uFillTx/>
                  <a:latin typeface="Proxima Nova Rg"/>
                  <a:ea typeface="+mn-ea"/>
                  <a:cs typeface="+mn-cs"/>
                </a:rPr>
                <a:t>Exponential demand for </a:t>
              </a:r>
              <a:r>
                <a:rPr lang="en-US" sz="1400" b="1" dirty="0">
                  <a:solidFill>
                    <a:srgbClr val="37617A"/>
                  </a:solidFill>
                  <a:latin typeface="Proxima Nova Rg"/>
                </a:rPr>
                <a:t>granular</a:t>
              </a:r>
              <a:r>
                <a:rPr kumimoji="0" lang="en-US" sz="1400" b="1" i="0" u="none" strike="noStrike" kern="1200" cap="none" spc="0" normalizeH="0" baseline="0" noProof="0" dirty="0">
                  <a:ln>
                    <a:noFill/>
                  </a:ln>
                  <a:solidFill>
                    <a:srgbClr val="37617A"/>
                  </a:solidFill>
                  <a:effectLst/>
                  <a:uLnTx/>
                  <a:uFillTx/>
                  <a:latin typeface="Proxima Nova Rg"/>
                  <a:ea typeface="+mn-ea"/>
                  <a:cs typeface="+mn-cs"/>
                </a:rPr>
                <a:t> data from </a:t>
              </a:r>
              <a:r>
                <a:rPr kumimoji="0" lang="en-US" sz="1400" b="1" i="1" u="none" strike="noStrike" kern="1200" cap="none" spc="0" normalizeH="0" baseline="0" noProof="0" dirty="0">
                  <a:ln>
                    <a:noFill/>
                  </a:ln>
                  <a:solidFill>
                    <a:srgbClr val="FFC000"/>
                  </a:solidFill>
                  <a:effectLst/>
                  <a:uLnTx/>
                  <a:uFillTx/>
                  <a:latin typeface="Proxima Nova Rg"/>
                  <a:ea typeface="+mn-ea"/>
                  <a:cs typeface="+mn-cs"/>
                </a:rPr>
                <a:t>real-world institutions</a:t>
              </a:r>
              <a:r>
                <a:rPr kumimoji="0" lang="en-US" sz="1400" b="1" i="0" u="none" strike="noStrike" kern="1200" cap="none" spc="0" normalizeH="0" baseline="0" noProof="0" dirty="0">
                  <a:ln>
                    <a:noFill/>
                  </a:ln>
                  <a:solidFill>
                    <a:srgbClr val="37617A"/>
                  </a:solidFill>
                  <a:effectLst/>
                  <a:uLnTx/>
                  <a:uFillTx/>
                  <a:latin typeface="Proxima Nova Rg"/>
                  <a:ea typeface="+mn-ea"/>
                  <a:cs typeface="+mn-cs"/>
                </a:rPr>
                <a:t>:</a:t>
              </a:r>
              <a:r>
                <a:rPr kumimoji="0" lang="en-US" sz="1400" b="1" i="0" u="none" strike="noStrike" kern="1200" cap="none" spc="0" normalizeH="0" baseline="0" noProof="0" dirty="0">
                  <a:ln>
                    <a:noFill/>
                  </a:ln>
                  <a:solidFill>
                    <a:prstClr val="black">
                      <a:lumMod val="85000"/>
                      <a:lumOff val="15000"/>
                    </a:prstClr>
                  </a:solidFill>
                  <a:effectLst/>
                  <a:uLnTx/>
                  <a:uFillTx/>
                  <a:latin typeface="Proxima Nova Rg"/>
                  <a:ea typeface="+mn-ea"/>
                  <a:cs typeface="+mn-cs"/>
                </a:rPr>
                <a:t> </a:t>
              </a:r>
              <a:endParaRPr kumimoji="0" lang="id-ID" sz="1400" b="1" i="0" u="none" strike="noStrike" kern="1200" cap="none" spc="0" normalizeH="0" baseline="0" noProof="0" dirty="0">
                <a:ln>
                  <a:noFill/>
                </a:ln>
                <a:solidFill>
                  <a:prstClr val="black">
                    <a:lumMod val="85000"/>
                    <a:lumOff val="15000"/>
                  </a:prstClr>
                </a:solidFill>
                <a:effectLst/>
                <a:uLnTx/>
                <a:uFillTx/>
                <a:latin typeface="Proxima Nova Rg"/>
                <a:ea typeface="+mn-ea"/>
                <a:cs typeface="+mn-cs"/>
              </a:endParaRPr>
            </a:p>
            <a:p>
              <a:pPr marL="171450" marR="0" lvl="0" indent="-171450" algn="l" defTabSz="914400" rtl="0" eaLnBrk="1" fontAlgn="auto" latinLnBrk="0" hangingPunct="1">
                <a:lnSpc>
                  <a:spcPct val="100000"/>
                </a:lnSpc>
                <a:spcBef>
                  <a:spcPts val="0"/>
                </a:spcBef>
                <a:spcAft>
                  <a:spcPts val="400"/>
                </a:spcAft>
                <a:buClr>
                  <a:srgbClr val="FDB837"/>
                </a:buClr>
                <a:buSzTx/>
                <a:buFont typeface="Arial" panose="020B0604020202020204" pitchFamily="34" charset="0"/>
                <a:buChar char="›"/>
                <a:tabLst/>
                <a:defRPr/>
              </a:pPr>
              <a:r>
                <a:rPr lang="en-US" sz="1200" dirty="0"/>
                <a:t>Utilities</a:t>
              </a:r>
              <a:endParaRPr lang="id-ID" sz="1200" dirty="0"/>
            </a:p>
            <a:p>
              <a:pPr marL="171450" marR="0" lvl="0" indent="-171450" algn="l" defTabSz="914400" rtl="0" eaLnBrk="1" fontAlgn="auto" latinLnBrk="0" hangingPunct="1">
                <a:lnSpc>
                  <a:spcPct val="100000"/>
                </a:lnSpc>
                <a:spcBef>
                  <a:spcPts val="0"/>
                </a:spcBef>
                <a:spcAft>
                  <a:spcPts val="400"/>
                </a:spcAft>
                <a:buClr>
                  <a:srgbClr val="FDB837"/>
                </a:buClr>
                <a:buSzTx/>
                <a:buFont typeface="Arial" panose="020B0604020202020204" pitchFamily="34" charset="0"/>
                <a:buChar char="›"/>
                <a:tabLst/>
                <a:defRPr/>
              </a:pPr>
              <a:r>
                <a:rPr lang="en-US" sz="1200" dirty="0"/>
                <a:t>Corporate ESG</a:t>
              </a:r>
              <a:endParaRPr lang="id-ID" sz="1200" dirty="0"/>
            </a:p>
            <a:p>
              <a:pPr marL="171450" marR="0" lvl="0" indent="-171450" algn="l" defTabSz="914400" rtl="0" eaLnBrk="1" fontAlgn="auto" latinLnBrk="0" hangingPunct="1">
                <a:lnSpc>
                  <a:spcPct val="100000"/>
                </a:lnSpc>
                <a:spcBef>
                  <a:spcPts val="0"/>
                </a:spcBef>
                <a:spcAft>
                  <a:spcPts val="400"/>
                </a:spcAft>
                <a:buClr>
                  <a:srgbClr val="FDB837"/>
                </a:buClr>
                <a:buSzTx/>
                <a:buFont typeface="Arial" panose="020B0604020202020204" pitchFamily="34" charset="0"/>
                <a:buChar char="›"/>
                <a:tabLst/>
                <a:defRPr/>
              </a:pPr>
              <a:r>
                <a:rPr lang="en-US" sz="1200" dirty="0"/>
                <a:t>Healthcare</a:t>
              </a:r>
              <a:endParaRPr lang="id-ID" sz="1200" dirty="0"/>
            </a:p>
            <a:p>
              <a:pPr marL="171450" marR="0" lvl="0" indent="-171450" algn="l" defTabSz="914400" rtl="0" eaLnBrk="1" fontAlgn="auto" latinLnBrk="0" hangingPunct="1">
                <a:lnSpc>
                  <a:spcPct val="100000"/>
                </a:lnSpc>
                <a:spcBef>
                  <a:spcPts val="0"/>
                </a:spcBef>
                <a:spcAft>
                  <a:spcPts val="400"/>
                </a:spcAft>
                <a:buClr>
                  <a:srgbClr val="FDB837"/>
                </a:buClr>
                <a:buSzTx/>
                <a:buFont typeface="Arial" panose="020B0604020202020204" pitchFamily="34" charset="0"/>
                <a:buChar char="›"/>
                <a:tabLst/>
                <a:defRPr/>
              </a:pPr>
              <a:r>
                <a:rPr lang="en-US" sz="1200" dirty="0"/>
                <a:t>Insurance</a:t>
              </a:r>
              <a:endParaRPr lang="id-ID" sz="1200" dirty="0"/>
            </a:p>
            <a:p>
              <a:pPr marL="171450" marR="0" lvl="0" indent="-171450" algn="l" defTabSz="914400" rtl="0" eaLnBrk="1" fontAlgn="auto" latinLnBrk="0" hangingPunct="1">
                <a:lnSpc>
                  <a:spcPct val="100000"/>
                </a:lnSpc>
                <a:spcBef>
                  <a:spcPts val="0"/>
                </a:spcBef>
                <a:spcAft>
                  <a:spcPts val="400"/>
                </a:spcAft>
                <a:buClr>
                  <a:srgbClr val="FDB837"/>
                </a:buClr>
                <a:buSzTx/>
                <a:buFont typeface="Arial" panose="020B0604020202020204" pitchFamily="34" charset="0"/>
                <a:buChar char="›"/>
                <a:tabLst/>
                <a:defRPr/>
              </a:pPr>
              <a:r>
                <a:rPr lang="en-US" sz="1200" dirty="0"/>
                <a:t>Smart Cities</a:t>
              </a:r>
              <a:endParaRPr kumimoji="0" lang="en-US" sz="1200" b="0" i="0" u="none" strike="noStrike" kern="1200" cap="none" spc="0" normalizeH="0" baseline="0" noProof="0" dirty="0">
                <a:ln>
                  <a:noFill/>
                </a:ln>
                <a:solidFill>
                  <a:prstClr val="black">
                    <a:lumMod val="85000"/>
                    <a:lumOff val="15000"/>
                  </a:prstClr>
                </a:solidFill>
                <a:effectLst/>
                <a:uLnTx/>
                <a:uFillTx/>
                <a:latin typeface="Proxima Nova Rg"/>
                <a:ea typeface="+mn-ea"/>
                <a:cs typeface="+mn-cs"/>
              </a:endParaRPr>
            </a:p>
          </p:txBody>
        </p:sp>
      </p:grpSp>
      <p:grpSp>
        <p:nvGrpSpPr>
          <p:cNvPr id="45" name="Group 44">
            <a:extLst>
              <a:ext uri="{FF2B5EF4-FFF2-40B4-BE49-F238E27FC236}">
                <a16:creationId xmlns:a16="http://schemas.microsoft.com/office/drawing/2014/main" id="{ABE39F47-AAB9-FAE0-4A9A-CADFC19418F3}"/>
              </a:ext>
            </a:extLst>
          </p:cNvPr>
          <p:cNvGrpSpPr/>
          <p:nvPr/>
        </p:nvGrpSpPr>
        <p:grpSpPr>
          <a:xfrm>
            <a:off x="4391557" y="3733798"/>
            <a:ext cx="3408885" cy="2021932"/>
            <a:chOff x="609599" y="1845149"/>
            <a:chExt cx="3408885" cy="2021932"/>
          </a:xfrm>
        </p:grpSpPr>
        <p:grpSp>
          <p:nvGrpSpPr>
            <p:cNvPr id="46" name="Group 45">
              <a:extLst>
                <a:ext uri="{FF2B5EF4-FFF2-40B4-BE49-F238E27FC236}">
                  <a16:creationId xmlns:a16="http://schemas.microsoft.com/office/drawing/2014/main" id="{5B25DD52-24B3-CE61-E2B1-C984774C37E9}"/>
                </a:ext>
              </a:extLst>
            </p:cNvPr>
            <p:cNvGrpSpPr/>
            <p:nvPr/>
          </p:nvGrpSpPr>
          <p:grpSpPr>
            <a:xfrm>
              <a:off x="609600" y="1845149"/>
              <a:ext cx="302467" cy="302467"/>
              <a:chOff x="534658" y="3915357"/>
              <a:chExt cx="716373" cy="716373"/>
            </a:xfrm>
          </p:grpSpPr>
          <p:sp>
            <p:nvSpPr>
              <p:cNvPr id="48" name="Oval 47">
                <a:extLst>
                  <a:ext uri="{FF2B5EF4-FFF2-40B4-BE49-F238E27FC236}">
                    <a16:creationId xmlns:a16="http://schemas.microsoft.com/office/drawing/2014/main" id="{348C2E01-429B-4AED-E8C3-B7F3EACF53C4}"/>
                  </a:ext>
                </a:extLst>
              </p:cNvPr>
              <p:cNvSpPr/>
              <p:nvPr/>
            </p:nvSpPr>
            <p:spPr>
              <a:xfrm>
                <a:off x="534658" y="3915357"/>
                <a:ext cx="716373" cy="716373"/>
              </a:xfrm>
              <a:prstGeom prst="ellipse">
                <a:avLst/>
              </a:prstGeom>
              <a:solidFill>
                <a:schemeClr val="bg1"/>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roxima Nova Rg"/>
                  <a:ea typeface="+mn-ea"/>
                  <a:cs typeface="+mn-cs"/>
                </a:endParaRPr>
              </a:p>
            </p:txBody>
          </p:sp>
          <p:sp>
            <p:nvSpPr>
              <p:cNvPr id="49" name="Oval 48">
                <a:extLst>
                  <a:ext uri="{FF2B5EF4-FFF2-40B4-BE49-F238E27FC236}">
                    <a16:creationId xmlns:a16="http://schemas.microsoft.com/office/drawing/2014/main" id="{C587B9BE-9ADD-77A8-C8B8-BF8B8DB3B776}"/>
                  </a:ext>
                </a:extLst>
              </p:cNvPr>
              <p:cNvSpPr/>
              <p:nvPr/>
            </p:nvSpPr>
            <p:spPr>
              <a:xfrm>
                <a:off x="703717" y="4084416"/>
                <a:ext cx="378253" cy="378253"/>
              </a:xfrm>
              <a:prstGeom prst="ellipse">
                <a:avLst/>
              </a:prstGeom>
              <a:solidFill>
                <a:srgbClr val="FDB837"/>
              </a:solidFill>
              <a:ln>
                <a:noFill/>
              </a:ln>
              <a:effectLst>
                <a:innerShdw blurRad="63500" dist="50800" dir="108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roxima Nova Rg"/>
                  <a:ea typeface="+mn-ea"/>
                  <a:cs typeface="+mn-cs"/>
                </a:endParaRPr>
              </a:p>
            </p:txBody>
          </p:sp>
        </p:grpSp>
        <p:sp>
          <p:nvSpPr>
            <p:cNvPr id="47" name="TextBox 46">
              <a:extLst>
                <a:ext uri="{FF2B5EF4-FFF2-40B4-BE49-F238E27FC236}">
                  <a16:creationId xmlns:a16="http://schemas.microsoft.com/office/drawing/2014/main" id="{2C22F719-7925-E8BD-E51C-FBA02C8E288B}"/>
                </a:ext>
              </a:extLst>
            </p:cNvPr>
            <p:cNvSpPr txBox="1"/>
            <p:nvPr/>
          </p:nvSpPr>
          <p:spPr>
            <a:xfrm>
              <a:off x="609599" y="2358976"/>
              <a:ext cx="3408885" cy="1508105"/>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solidFill>
                    <a:srgbClr val="37617A"/>
                  </a:solidFill>
                  <a:effectLst/>
                  <a:uLnTx/>
                  <a:uFillTx/>
                  <a:latin typeface="Proxima Nova Rg"/>
                  <a:ea typeface="+mn-ea"/>
                  <a:cs typeface="+mn-cs"/>
                </a:rPr>
                <a:t>Independent and autonomous network of </a:t>
              </a:r>
              <a:r>
                <a:rPr kumimoji="0" lang="en-US" sz="1400" b="1" i="1" u="none" strike="noStrike" kern="1200" cap="none" spc="0" normalizeH="0" baseline="0" noProof="0" dirty="0">
                  <a:ln>
                    <a:noFill/>
                  </a:ln>
                  <a:solidFill>
                    <a:srgbClr val="FFC000"/>
                  </a:solidFill>
                  <a:effectLst/>
                  <a:uLnTx/>
                  <a:uFillTx/>
                  <a:latin typeface="Proxima Nova Rg"/>
                  <a:ea typeface="+mn-ea"/>
                  <a:cs typeface="+mn-cs"/>
                </a:rPr>
                <a:t>hardware devices</a:t>
              </a:r>
              <a:r>
                <a:rPr kumimoji="0" lang="en-US" sz="1400" b="1" i="0" u="none" strike="noStrike" kern="1200" cap="none" spc="0" normalizeH="0" baseline="0" noProof="0" dirty="0">
                  <a:ln>
                    <a:noFill/>
                  </a:ln>
                  <a:solidFill>
                    <a:srgbClr val="37617A"/>
                  </a:solidFill>
                  <a:effectLst/>
                  <a:uLnTx/>
                  <a:uFillTx/>
                  <a:latin typeface="Proxima Nova Rg"/>
                  <a:ea typeface="+mn-ea"/>
                  <a:cs typeface="+mn-cs"/>
                </a:rPr>
                <a:t>: </a:t>
              </a:r>
              <a:endParaRPr kumimoji="0" lang="id-ID" sz="1400" b="1" i="0" u="none" strike="noStrike" kern="1200" cap="none" spc="0" normalizeH="0" baseline="0" noProof="0" dirty="0">
                <a:ln>
                  <a:noFill/>
                </a:ln>
                <a:solidFill>
                  <a:srgbClr val="37617A"/>
                </a:solidFill>
                <a:effectLst/>
                <a:uLnTx/>
                <a:uFillTx/>
                <a:latin typeface="Proxima Nova Rg"/>
                <a:ea typeface="+mn-ea"/>
                <a:cs typeface="+mn-cs"/>
              </a:endParaRPr>
            </a:p>
            <a:p>
              <a:pPr marL="171450" marR="0" lvl="0" indent="-171450" algn="l" defTabSz="914400" rtl="0" eaLnBrk="1" fontAlgn="auto" latinLnBrk="0" hangingPunct="1">
                <a:lnSpc>
                  <a:spcPct val="100000"/>
                </a:lnSpc>
                <a:spcBef>
                  <a:spcPts val="0"/>
                </a:spcBef>
                <a:spcAft>
                  <a:spcPts val="400"/>
                </a:spcAft>
                <a:buClr>
                  <a:srgbClr val="FDB837"/>
                </a:buClr>
                <a:buSzTx/>
                <a:buFont typeface="Arial" panose="020B0604020202020204" pitchFamily="34" charset="0"/>
                <a:buChar char="›"/>
                <a:tabLst/>
                <a:defRPr/>
              </a:pPr>
              <a:r>
                <a:rPr lang="en-US" sz="1200" dirty="0"/>
                <a:t>Independent and decentralized</a:t>
              </a:r>
              <a:endParaRPr lang="id-ID" sz="1200" dirty="0"/>
            </a:p>
            <a:p>
              <a:pPr marL="171450" marR="0" lvl="0" indent="-171450" algn="l" defTabSz="914400" rtl="0" eaLnBrk="1" fontAlgn="auto" latinLnBrk="0" hangingPunct="1">
                <a:lnSpc>
                  <a:spcPct val="100000"/>
                </a:lnSpc>
                <a:spcBef>
                  <a:spcPts val="0"/>
                </a:spcBef>
                <a:spcAft>
                  <a:spcPts val="400"/>
                </a:spcAft>
                <a:buClr>
                  <a:srgbClr val="FDB837"/>
                </a:buClr>
                <a:buSzTx/>
                <a:buFont typeface="Arial" panose="020B0604020202020204" pitchFamily="34" charset="0"/>
                <a:buChar char="›"/>
                <a:tabLst/>
                <a:defRPr/>
              </a:pPr>
              <a:r>
                <a:rPr lang="en-US" sz="1200" dirty="0"/>
                <a:t>Works globally without licensing, regulation or coordination</a:t>
              </a:r>
              <a:endParaRPr lang="id-ID" sz="1200" dirty="0"/>
            </a:p>
            <a:p>
              <a:pPr marL="171450" indent="-171450">
                <a:spcAft>
                  <a:spcPts val="400"/>
                </a:spcAft>
                <a:buClr>
                  <a:srgbClr val="FDB837"/>
                </a:buClr>
                <a:buFont typeface="Arial" panose="020B0604020202020204" pitchFamily="34" charset="0"/>
                <a:buChar char="›"/>
                <a:defRPr/>
              </a:pPr>
              <a:r>
                <a:rPr lang="en-US" sz="1200" dirty="0"/>
                <a:t>Edge Nodes and Hubs synced over LTE/5G </a:t>
              </a:r>
              <a:r>
                <a:rPr lang="en-US" sz="1200" dirty="0" err="1"/>
                <a:t>eSIM</a:t>
              </a:r>
              <a:r>
                <a:rPr lang="en-US" sz="1200" dirty="0"/>
                <a:t> network</a:t>
              </a:r>
              <a:endParaRPr kumimoji="0" lang="en-US" sz="1200" b="0" i="0" u="none" strike="noStrike" kern="1200" cap="none" spc="0" normalizeH="0" baseline="0" noProof="0" dirty="0">
                <a:ln>
                  <a:noFill/>
                </a:ln>
                <a:solidFill>
                  <a:prstClr val="black">
                    <a:lumMod val="85000"/>
                    <a:lumOff val="15000"/>
                  </a:prstClr>
                </a:solidFill>
                <a:effectLst/>
                <a:uLnTx/>
                <a:uFillTx/>
                <a:latin typeface="Proxima Nova Rg"/>
                <a:ea typeface="+mn-ea"/>
                <a:cs typeface="+mn-cs"/>
              </a:endParaRPr>
            </a:p>
          </p:txBody>
        </p:sp>
      </p:grpSp>
      <p:cxnSp>
        <p:nvCxnSpPr>
          <p:cNvPr id="50" name="Straight Connector 49">
            <a:extLst>
              <a:ext uri="{FF2B5EF4-FFF2-40B4-BE49-F238E27FC236}">
                <a16:creationId xmlns:a16="http://schemas.microsoft.com/office/drawing/2014/main" id="{855A678F-21AE-9031-EDDF-1FD613D2249A}"/>
              </a:ext>
            </a:extLst>
          </p:cNvPr>
          <p:cNvCxnSpPr>
            <a:cxnSpLocks/>
            <a:stCxn id="43" idx="6"/>
            <a:endCxn id="48" idx="2"/>
          </p:cNvCxnSpPr>
          <p:nvPr/>
        </p:nvCxnSpPr>
        <p:spPr>
          <a:xfrm>
            <a:off x="912067" y="3885032"/>
            <a:ext cx="347949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Rectangle: Top Corners Rounded 52">
            <a:extLst>
              <a:ext uri="{FF2B5EF4-FFF2-40B4-BE49-F238E27FC236}">
                <a16:creationId xmlns:a16="http://schemas.microsoft.com/office/drawing/2014/main" id="{C9B5012F-5076-CC97-46F8-8F3DCC4540C6}"/>
              </a:ext>
            </a:extLst>
          </p:cNvPr>
          <p:cNvSpPr/>
          <p:nvPr/>
        </p:nvSpPr>
        <p:spPr>
          <a:xfrm rot="16200000">
            <a:off x="8976947" y="2803362"/>
            <a:ext cx="2411619" cy="4018486"/>
          </a:xfrm>
          <a:prstGeom prst="round2SameRect">
            <a:avLst>
              <a:gd name="adj1" fmla="val 7773"/>
              <a:gd name="adj2" fmla="val 0"/>
            </a:avLst>
          </a:prstGeom>
          <a:solidFill>
            <a:schemeClr val="bg1"/>
          </a:solidFill>
          <a:ln>
            <a:noFill/>
          </a:ln>
          <a:effectLst>
            <a:outerShdw blurRad="127000" sx="101000" sy="101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prstClr val="white"/>
              </a:solidFill>
              <a:latin typeface="Proxima Nova Rg"/>
            </a:endParaRPr>
          </a:p>
        </p:txBody>
      </p:sp>
      <p:pic>
        <p:nvPicPr>
          <p:cNvPr id="54" name="Picture 3" descr="Graphical user interface, website&#10;&#10;Description automatically generated">
            <a:extLst>
              <a:ext uri="{FF2B5EF4-FFF2-40B4-BE49-F238E27FC236}">
                <a16:creationId xmlns:a16="http://schemas.microsoft.com/office/drawing/2014/main" id="{FABAEE02-BEAB-C642-5DA0-C62842D175A4}"/>
              </a:ext>
            </a:extLst>
          </p:cNvPr>
          <p:cNvPicPr>
            <a:picLocks noChangeAspect="1"/>
          </p:cNvPicPr>
          <p:nvPr/>
        </p:nvPicPr>
        <p:blipFill>
          <a:blip r:embed="rId2"/>
          <a:stretch>
            <a:fillRect/>
          </a:stretch>
        </p:blipFill>
        <p:spPr>
          <a:xfrm>
            <a:off x="8439166" y="4669765"/>
            <a:ext cx="3444923" cy="1348650"/>
          </a:xfrm>
          <a:prstGeom prst="rect">
            <a:avLst/>
          </a:prstGeom>
        </p:spPr>
      </p:pic>
      <p:sp>
        <p:nvSpPr>
          <p:cNvPr id="55" name="Rectangle: Top Corners Rounded 54">
            <a:extLst>
              <a:ext uri="{FF2B5EF4-FFF2-40B4-BE49-F238E27FC236}">
                <a16:creationId xmlns:a16="http://schemas.microsoft.com/office/drawing/2014/main" id="{BA7E4A28-C44B-ED08-3604-C841259DBACC}"/>
              </a:ext>
            </a:extLst>
          </p:cNvPr>
          <p:cNvSpPr/>
          <p:nvPr/>
        </p:nvSpPr>
        <p:spPr>
          <a:xfrm flipH="1">
            <a:off x="8318718" y="3498471"/>
            <a:ext cx="3493991" cy="108326"/>
          </a:xfrm>
          <a:prstGeom prst="round2SameRect">
            <a:avLst>
              <a:gd name="adj1" fmla="val 50000"/>
              <a:gd name="adj2" fmla="val 0"/>
            </a:avLst>
          </a:prstGeom>
          <a:solidFill>
            <a:schemeClr val="tx1">
              <a:lumMod val="50000"/>
              <a:lumOff val="50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56" name="Rectangle: Top Corners Rounded 55">
            <a:extLst>
              <a:ext uri="{FF2B5EF4-FFF2-40B4-BE49-F238E27FC236}">
                <a16:creationId xmlns:a16="http://schemas.microsoft.com/office/drawing/2014/main" id="{24226142-1770-E99D-C588-FF2EE77C40DB}"/>
              </a:ext>
            </a:extLst>
          </p:cNvPr>
          <p:cNvSpPr/>
          <p:nvPr/>
        </p:nvSpPr>
        <p:spPr>
          <a:xfrm rot="10800000">
            <a:off x="8404601" y="3498469"/>
            <a:ext cx="3408108" cy="978280"/>
          </a:xfrm>
          <a:prstGeom prst="round2SameRect">
            <a:avLst>
              <a:gd name="adj1" fmla="val 7049"/>
              <a:gd name="adj2" fmla="val 0"/>
            </a:avLst>
          </a:prstGeom>
          <a:solidFill>
            <a:schemeClr val="tx1">
              <a:lumMod val="85000"/>
              <a:lumOff val="15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grpSp>
        <p:nvGrpSpPr>
          <p:cNvPr id="57" name="Group 56">
            <a:extLst>
              <a:ext uri="{FF2B5EF4-FFF2-40B4-BE49-F238E27FC236}">
                <a16:creationId xmlns:a16="http://schemas.microsoft.com/office/drawing/2014/main" id="{FE025C3C-798C-1091-985E-E4D282811AC0}"/>
              </a:ext>
            </a:extLst>
          </p:cNvPr>
          <p:cNvGrpSpPr/>
          <p:nvPr/>
        </p:nvGrpSpPr>
        <p:grpSpPr>
          <a:xfrm>
            <a:off x="8570267" y="3634986"/>
            <a:ext cx="3082737" cy="874741"/>
            <a:chOff x="1066799" y="1421056"/>
            <a:chExt cx="3012131" cy="874741"/>
          </a:xfrm>
        </p:grpSpPr>
        <p:sp>
          <p:nvSpPr>
            <p:cNvPr id="58" name="TextBox 57">
              <a:extLst>
                <a:ext uri="{FF2B5EF4-FFF2-40B4-BE49-F238E27FC236}">
                  <a16:creationId xmlns:a16="http://schemas.microsoft.com/office/drawing/2014/main" id="{76255401-7EB8-4952-CCD2-D4F903240144}"/>
                </a:ext>
              </a:extLst>
            </p:cNvPr>
            <p:cNvSpPr txBox="1"/>
            <p:nvPr/>
          </p:nvSpPr>
          <p:spPr>
            <a:xfrm>
              <a:off x="1066799" y="1557133"/>
              <a:ext cx="3012131" cy="738664"/>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prstClr val="white"/>
                  </a:solidFill>
                  <a:latin typeface="Proxima Nova Rg"/>
                </a:rPr>
                <a:t>The </a:t>
              </a:r>
              <a:r>
                <a:rPr lang="en-US" sz="1200" b="1" dirty="0" err="1">
                  <a:solidFill>
                    <a:prstClr val="white"/>
                  </a:solidFill>
                  <a:latin typeface="Proxima Nova Rg"/>
                </a:rPr>
                <a:t>NZTwork</a:t>
              </a:r>
              <a:r>
                <a:rPr kumimoji="0" lang="en-US" sz="1200" b="1" i="0" u="none" strike="noStrike" kern="1200" cap="none" spc="0" normalizeH="0" baseline="0" noProof="0" dirty="0">
                  <a:ln>
                    <a:noFill/>
                  </a:ln>
                  <a:solidFill>
                    <a:prstClr val="white"/>
                  </a:solidFill>
                  <a:effectLst/>
                  <a:uLnTx/>
                  <a:uFillTx/>
                  <a:latin typeface="Proxima Nova Rg"/>
                  <a:ea typeface="+mn-ea"/>
                  <a:cs typeface="+mn-cs"/>
                </a:rPr>
                <a:t> team produced the first live IoT sensor</a:t>
              </a:r>
              <a:r>
                <a:rPr kumimoji="0" lang="id-ID" sz="1200" b="1" i="0" u="none" strike="noStrike" kern="1200" cap="none" spc="0" normalizeH="0" baseline="0" noProof="0" dirty="0">
                  <a:ln>
                    <a:noFill/>
                  </a:ln>
                  <a:solidFill>
                    <a:prstClr val="white"/>
                  </a:solidFill>
                  <a:effectLst/>
                  <a:uLnTx/>
                  <a:uFillTx/>
                  <a:latin typeface="Proxima Nova Rg"/>
                  <a:ea typeface="+mn-ea"/>
                  <a:cs typeface="+mn-cs"/>
                </a:rPr>
                <a:t> </a:t>
              </a:r>
              <a:r>
                <a:rPr kumimoji="0" lang="en-US" sz="1200" b="1" i="0" u="none" strike="noStrike" kern="1200" cap="none" spc="0" normalizeH="0" baseline="0" noProof="0" dirty="0">
                  <a:ln>
                    <a:noFill/>
                  </a:ln>
                  <a:solidFill>
                    <a:prstClr val="white"/>
                  </a:solidFill>
                  <a:effectLst/>
                  <a:uLnTx/>
                  <a:uFillTx/>
                  <a:latin typeface="Proxima Nova Rg"/>
                  <a:ea typeface="+mn-ea"/>
                  <a:cs typeface="+mn-cs"/>
                </a:rPr>
                <a:t>data exchange for crypto tokens with </a:t>
              </a:r>
              <a:r>
                <a:rPr kumimoji="0" lang="en-US" sz="1200" b="1" i="0" u="none" strike="noStrike" kern="1200" cap="none" spc="0" normalizeH="0" baseline="0" noProof="0" dirty="0" err="1">
                  <a:ln>
                    <a:noFill/>
                  </a:ln>
                  <a:solidFill>
                    <a:prstClr val="white"/>
                  </a:solidFill>
                  <a:effectLst/>
                  <a:uLnTx/>
                  <a:uFillTx/>
                  <a:latin typeface="Proxima Nova Rg"/>
                  <a:ea typeface="+mn-ea"/>
                  <a:cs typeface="+mn-cs"/>
                </a:rPr>
                <a:t>Hdac</a:t>
              </a:r>
              <a:r>
                <a:rPr kumimoji="0" lang="id-ID" sz="1200" b="1" i="0" u="none" strike="noStrike" kern="1200" cap="none" spc="0" normalizeH="0" baseline="0" noProof="0" dirty="0">
                  <a:ln>
                    <a:noFill/>
                  </a:ln>
                  <a:solidFill>
                    <a:prstClr val="white"/>
                  </a:solidFill>
                  <a:effectLst/>
                  <a:uLnTx/>
                  <a:uFillTx/>
                  <a:latin typeface="Proxima Nova Rg"/>
                  <a:ea typeface="+mn-ea"/>
                  <a:cs typeface="+mn-cs"/>
                </a:rPr>
                <a:t> </a:t>
              </a:r>
              <a:r>
                <a:rPr kumimoji="0" lang="en-US" sz="1200" b="1" i="0" u="none" strike="noStrike" kern="1200" cap="none" spc="0" normalizeH="0" baseline="0" noProof="0" dirty="0">
                  <a:ln>
                    <a:noFill/>
                  </a:ln>
                  <a:solidFill>
                    <a:prstClr val="white"/>
                  </a:solidFill>
                  <a:effectLst/>
                  <a:uLnTx/>
                  <a:uFillTx/>
                  <a:latin typeface="Proxima Nova Rg"/>
                  <a:ea typeface="+mn-ea"/>
                  <a:cs typeface="+mn-cs"/>
                </a:rPr>
                <a:t>Technology in 2018</a:t>
              </a:r>
            </a:p>
          </p:txBody>
        </p:sp>
        <p:sp>
          <p:nvSpPr>
            <p:cNvPr id="59" name="Rectangle: Rounded Corners 58">
              <a:extLst>
                <a:ext uri="{FF2B5EF4-FFF2-40B4-BE49-F238E27FC236}">
                  <a16:creationId xmlns:a16="http://schemas.microsoft.com/office/drawing/2014/main" id="{258DAE88-E21A-3E6F-D087-97EE20A98E98}"/>
                </a:ext>
              </a:extLst>
            </p:cNvPr>
            <p:cNvSpPr/>
            <p:nvPr/>
          </p:nvSpPr>
          <p:spPr>
            <a:xfrm>
              <a:off x="1066799" y="1421056"/>
              <a:ext cx="173230" cy="31227"/>
            </a:xfrm>
            <a:prstGeom prst="roundRect">
              <a:avLst>
                <a:gd name="adj" fmla="val 50000"/>
              </a:avLst>
            </a:prstGeom>
            <a:solidFill>
              <a:srgbClr val="FDB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roxima Nova Rg"/>
                <a:ea typeface="+mn-ea"/>
                <a:cs typeface="+mn-cs"/>
              </a:endParaRPr>
            </a:p>
          </p:txBody>
        </p:sp>
      </p:grpSp>
    </p:spTree>
    <p:extLst>
      <p:ext uri="{BB962C8B-B14F-4D97-AF65-F5344CB8AC3E}">
        <p14:creationId xmlns:p14="http://schemas.microsoft.com/office/powerpoint/2010/main" val="1828475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BA606-8FC6-695A-2C77-7F24CDF07CD9}"/>
              </a:ext>
            </a:extLst>
          </p:cNvPr>
          <p:cNvSpPr>
            <a:spLocks noGrp="1"/>
          </p:cNvSpPr>
          <p:nvPr>
            <p:ph type="title"/>
          </p:nvPr>
        </p:nvSpPr>
        <p:spPr/>
        <p:txBody>
          <a:bodyPr/>
          <a:lstStyle/>
          <a:p>
            <a:r>
              <a:rPr lang="en-US" dirty="0"/>
              <a:t>The NZT Token Explained</a:t>
            </a:r>
          </a:p>
        </p:txBody>
      </p:sp>
      <p:sp>
        <p:nvSpPr>
          <p:cNvPr id="4" name="Footer Placeholder 3">
            <a:extLst>
              <a:ext uri="{FF2B5EF4-FFF2-40B4-BE49-F238E27FC236}">
                <a16:creationId xmlns:a16="http://schemas.microsoft.com/office/drawing/2014/main" id="{459D2C02-346F-8866-05D9-7C4C83F1E40A}"/>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tint val="75000"/>
                  </a:prstClr>
                </a:solidFill>
                <a:effectLst/>
                <a:uLnTx/>
                <a:uFillTx/>
                <a:latin typeface="Proxima Nova Rg" panose="02000506030000020004" pitchFamily="50" charset="0"/>
                <a:ea typeface="+mn-ea"/>
                <a:cs typeface="+mn-cs"/>
              </a:rPr>
              <a:t>NZTWORK.com - This presentation is not an intent to sell or market securities, it is an informational presentation about a utility cryptocurrency platform</a:t>
            </a:r>
            <a:endParaRPr kumimoji="0" lang="en-US" sz="800" b="0" i="0" u="none" strike="noStrike" kern="1200" cap="none" spc="0" normalizeH="0" baseline="0" noProof="0" dirty="0">
              <a:ln>
                <a:noFill/>
              </a:ln>
              <a:solidFill>
                <a:prstClr val="black">
                  <a:tint val="75000"/>
                </a:prstClr>
              </a:solidFill>
              <a:effectLst/>
              <a:uLnTx/>
              <a:uFillTx/>
              <a:latin typeface="Proxima Nova Rg" panose="02000506030000020004" pitchFamily="50" charset="0"/>
              <a:ea typeface="+mn-ea"/>
              <a:cs typeface="+mn-cs"/>
            </a:endParaRPr>
          </a:p>
        </p:txBody>
      </p:sp>
      <p:sp>
        <p:nvSpPr>
          <p:cNvPr id="5" name="Slide Number Placeholder 4">
            <a:extLst>
              <a:ext uri="{FF2B5EF4-FFF2-40B4-BE49-F238E27FC236}">
                <a16:creationId xmlns:a16="http://schemas.microsoft.com/office/drawing/2014/main" id="{48507AED-0EE7-D141-0DE4-6B344468ED04}"/>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A4098E9-92C9-477D-BEAF-BDB50A38DDA1}" type="slidenum">
              <a:rPr kumimoji="0" lang="en-US" sz="1200" b="0" i="0" u="none" strike="noStrike" kern="1200" cap="none" spc="0" normalizeH="0" baseline="0" noProof="0" smtClean="0">
                <a:ln>
                  <a:noFill/>
                </a:ln>
                <a:solidFill>
                  <a:prstClr val="black">
                    <a:tint val="75000"/>
                  </a:prstClr>
                </a:solidFill>
                <a:effectLst/>
                <a:uLnTx/>
                <a:uFillTx/>
                <a:latin typeface="Proxima Nova Rg"/>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Proxima Nova Rg"/>
              <a:ea typeface="+mn-ea"/>
              <a:cs typeface="+mn-cs"/>
            </a:endParaRPr>
          </a:p>
        </p:txBody>
      </p:sp>
      <p:sp>
        <p:nvSpPr>
          <p:cNvPr id="6" name="Rectangle: Rounded Corners 5">
            <a:extLst>
              <a:ext uri="{FF2B5EF4-FFF2-40B4-BE49-F238E27FC236}">
                <a16:creationId xmlns:a16="http://schemas.microsoft.com/office/drawing/2014/main" id="{60126BB9-C474-A46D-AAB8-F7227C1C8330}"/>
              </a:ext>
            </a:extLst>
          </p:cNvPr>
          <p:cNvSpPr/>
          <p:nvPr/>
        </p:nvSpPr>
        <p:spPr>
          <a:xfrm>
            <a:off x="609599" y="1607986"/>
            <a:ext cx="5285015" cy="4239490"/>
          </a:xfrm>
          <a:prstGeom prst="roundRect">
            <a:avLst>
              <a:gd name="adj" fmla="val 3624"/>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9" name="Rectangle: Top Corners Rounded 8">
            <a:extLst>
              <a:ext uri="{FF2B5EF4-FFF2-40B4-BE49-F238E27FC236}">
                <a16:creationId xmlns:a16="http://schemas.microsoft.com/office/drawing/2014/main" id="{52FF3BDF-595D-7914-C134-FE7FD795B5B6}"/>
              </a:ext>
            </a:extLst>
          </p:cNvPr>
          <p:cNvSpPr/>
          <p:nvPr/>
        </p:nvSpPr>
        <p:spPr>
          <a:xfrm flipH="1">
            <a:off x="758645" y="1499660"/>
            <a:ext cx="2995314" cy="108326"/>
          </a:xfrm>
          <a:prstGeom prst="round2SameRect">
            <a:avLst>
              <a:gd name="adj1" fmla="val 50000"/>
              <a:gd name="adj2" fmla="val 0"/>
            </a:avLst>
          </a:prstGeom>
          <a:solidFill>
            <a:schemeClr val="tx1">
              <a:lumMod val="50000"/>
              <a:lumOff val="50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10" name="Rectangle: Top Corners Rounded 9">
            <a:extLst>
              <a:ext uri="{FF2B5EF4-FFF2-40B4-BE49-F238E27FC236}">
                <a16:creationId xmlns:a16="http://schemas.microsoft.com/office/drawing/2014/main" id="{D24980E0-4228-3BF1-5FF3-12FFBFFF6C72}"/>
              </a:ext>
            </a:extLst>
          </p:cNvPr>
          <p:cNvSpPr/>
          <p:nvPr/>
        </p:nvSpPr>
        <p:spPr>
          <a:xfrm rot="10800000">
            <a:off x="839696" y="1499653"/>
            <a:ext cx="2833214" cy="451691"/>
          </a:xfrm>
          <a:prstGeom prst="round2SameRect">
            <a:avLst>
              <a:gd name="adj1" fmla="val 17507"/>
              <a:gd name="adj2" fmla="val 0"/>
            </a:avLst>
          </a:prstGeom>
          <a:solidFill>
            <a:schemeClr val="tx1">
              <a:lumMod val="85000"/>
              <a:lumOff val="15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11" name="TextBox 10">
            <a:extLst>
              <a:ext uri="{FF2B5EF4-FFF2-40B4-BE49-F238E27FC236}">
                <a16:creationId xmlns:a16="http://schemas.microsoft.com/office/drawing/2014/main" id="{8A74AB9A-DF87-20C8-813E-55755F403566}"/>
              </a:ext>
            </a:extLst>
          </p:cNvPr>
          <p:cNvSpPr txBox="1"/>
          <p:nvPr/>
        </p:nvSpPr>
        <p:spPr>
          <a:xfrm>
            <a:off x="993483" y="1617777"/>
            <a:ext cx="2598015" cy="215444"/>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Proxima Nova Rg"/>
                <a:ea typeface="+mn-ea"/>
                <a:cs typeface="+mn-cs"/>
              </a:rPr>
              <a:t>Introducing a 2 token model</a:t>
            </a:r>
          </a:p>
        </p:txBody>
      </p:sp>
      <p:grpSp>
        <p:nvGrpSpPr>
          <p:cNvPr id="14" name="Group 13">
            <a:extLst>
              <a:ext uri="{FF2B5EF4-FFF2-40B4-BE49-F238E27FC236}">
                <a16:creationId xmlns:a16="http://schemas.microsoft.com/office/drawing/2014/main" id="{523BBD66-1161-BBEB-5352-3B51532916B3}"/>
              </a:ext>
            </a:extLst>
          </p:cNvPr>
          <p:cNvGrpSpPr/>
          <p:nvPr/>
        </p:nvGrpSpPr>
        <p:grpSpPr>
          <a:xfrm>
            <a:off x="932008" y="2241091"/>
            <a:ext cx="4640196" cy="1412340"/>
            <a:chOff x="839696" y="2175360"/>
            <a:chExt cx="4689884" cy="1412340"/>
          </a:xfrm>
        </p:grpSpPr>
        <p:sp>
          <p:nvSpPr>
            <p:cNvPr id="12" name="TextBox 11">
              <a:extLst>
                <a:ext uri="{FF2B5EF4-FFF2-40B4-BE49-F238E27FC236}">
                  <a16:creationId xmlns:a16="http://schemas.microsoft.com/office/drawing/2014/main" id="{EA1C916A-A546-403E-5917-9B724B53BFF1}"/>
                </a:ext>
              </a:extLst>
            </p:cNvPr>
            <p:cNvSpPr txBox="1"/>
            <p:nvPr/>
          </p:nvSpPr>
          <p:spPr>
            <a:xfrm>
              <a:off x="839696" y="2525871"/>
              <a:ext cx="4689884" cy="1061829"/>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7617A"/>
                  </a:solidFill>
                  <a:effectLst/>
                  <a:uLnTx/>
                  <a:uFillTx/>
                  <a:latin typeface="Proxima Nova Rg"/>
                  <a:ea typeface="+mn-ea"/>
                  <a:cs typeface="+mn-cs"/>
                </a:rPr>
                <a:t>Carbon Credits Token ($CCT Stablecoin</a:t>
              </a:r>
              <a:r>
                <a:rPr kumimoji="0" lang="en-US" sz="1400" b="0" i="0" u="none" strike="noStrike" kern="1200" cap="none" spc="0" normalizeH="0" baseline="0" noProof="0" dirty="0">
                  <a:ln>
                    <a:noFill/>
                  </a:ln>
                  <a:solidFill>
                    <a:srgbClr val="37617A"/>
                  </a:solidFill>
                  <a:effectLst/>
                  <a:uLnTx/>
                  <a:uFillTx/>
                  <a:latin typeface="Proxima Nova Rg"/>
                  <a:ea typeface="+mn-ea"/>
                  <a:cs typeface="+mn-cs"/>
                </a:rPr>
                <a:t>) </a:t>
              </a:r>
              <a:br>
                <a:rPr kumimoji="0" lang="en-US" sz="1400" b="0" i="0" u="none" strike="noStrike" kern="1200" cap="none" spc="0" normalizeH="0" baseline="0" noProof="0" dirty="0">
                  <a:ln>
                    <a:noFill/>
                  </a:ln>
                  <a:solidFill>
                    <a:srgbClr val="37617A"/>
                  </a:solidFill>
                  <a:effectLst/>
                  <a:uLnTx/>
                  <a:uFillTx/>
                  <a:latin typeface="Proxima Nova Rg"/>
                  <a:ea typeface="+mn-ea"/>
                  <a:cs typeface="+mn-cs"/>
                </a:rPr>
              </a:b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Realtime carbon credits are generated based on NZTwork user energy savings and placed on the blockchain acting as "stable coin" pegged to a basket of global carbon credits markets. Initial market focus will be to issue carbon credits for other blockchain projects that want to go "net zero" and build the ecosystem around a clean, renewable crypto world.</a:t>
              </a:r>
            </a:p>
          </p:txBody>
        </p:sp>
        <p:sp>
          <p:nvSpPr>
            <p:cNvPr id="13" name="TextBox 12">
              <a:extLst>
                <a:ext uri="{FF2B5EF4-FFF2-40B4-BE49-F238E27FC236}">
                  <a16:creationId xmlns:a16="http://schemas.microsoft.com/office/drawing/2014/main" id="{07E80A78-C33D-E37B-182A-A2B565E950B6}"/>
                </a:ext>
              </a:extLst>
            </p:cNvPr>
            <p:cNvSpPr txBox="1"/>
            <p:nvPr/>
          </p:nvSpPr>
          <p:spPr>
            <a:xfrm>
              <a:off x="839696" y="2175360"/>
              <a:ext cx="4689884" cy="3077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DB837"/>
                  </a:solidFill>
                  <a:effectLst/>
                  <a:uLnTx/>
                  <a:uFillTx/>
                  <a:latin typeface="Proxima Nova Rg"/>
                  <a:ea typeface="+mn-ea"/>
                  <a:cs typeface="+mn-cs"/>
                </a:rPr>
                <a:t>01</a:t>
              </a:r>
            </a:p>
          </p:txBody>
        </p:sp>
      </p:grpSp>
      <p:grpSp>
        <p:nvGrpSpPr>
          <p:cNvPr id="15" name="Group 14">
            <a:extLst>
              <a:ext uri="{FF2B5EF4-FFF2-40B4-BE49-F238E27FC236}">
                <a16:creationId xmlns:a16="http://schemas.microsoft.com/office/drawing/2014/main" id="{2B1829E4-16F0-DC15-E817-B04CA92A4263}"/>
              </a:ext>
            </a:extLst>
          </p:cNvPr>
          <p:cNvGrpSpPr/>
          <p:nvPr/>
        </p:nvGrpSpPr>
        <p:grpSpPr>
          <a:xfrm>
            <a:off x="932008" y="4186753"/>
            <a:ext cx="4640196" cy="1073786"/>
            <a:chOff x="839696" y="2175360"/>
            <a:chExt cx="4689884" cy="1073786"/>
          </a:xfrm>
        </p:grpSpPr>
        <p:sp>
          <p:nvSpPr>
            <p:cNvPr id="16" name="TextBox 15">
              <a:extLst>
                <a:ext uri="{FF2B5EF4-FFF2-40B4-BE49-F238E27FC236}">
                  <a16:creationId xmlns:a16="http://schemas.microsoft.com/office/drawing/2014/main" id="{653B1465-4E21-73A4-E1AA-89430C0725BC}"/>
                </a:ext>
              </a:extLst>
            </p:cNvPr>
            <p:cNvSpPr txBox="1"/>
            <p:nvPr/>
          </p:nvSpPr>
          <p:spPr>
            <a:xfrm>
              <a:off x="839696" y="2525871"/>
              <a:ext cx="4689884" cy="723275"/>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7617A"/>
                  </a:solidFill>
                  <a:effectLst/>
                  <a:uLnTx/>
                  <a:uFillTx/>
                  <a:latin typeface="Proxima Nova Rg"/>
                  <a:ea typeface="+mn-ea"/>
                  <a:cs typeface="+mn-cs"/>
                </a:rPr>
                <a:t>NZT Governance tokens ($NZT Floating coin)</a:t>
              </a:r>
              <a:br>
                <a:rPr kumimoji="0" lang="en-US" sz="1400" b="0" i="0" u="none" strike="noStrike" kern="1200" cap="none" spc="0" normalizeH="0" baseline="0" noProof="0" dirty="0">
                  <a:ln>
                    <a:noFill/>
                  </a:ln>
                  <a:solidFill>
                    <a:srgbClr val="37617A"/>
                  </a:solidFill>
                  <a:effectLst/>
                  <a:uLnTx/>
                  <a:uFillTx/>
                  <a:latin typeface="Proxima Nova Rg"/>
                  <a:ea typeface="+mn-ea"/>
                  <a:cs typeface="+mn-cs"/>
                </a:rPr>
              </a:br>
              <a:r>
                <a:rPr lang="en-US" sz="1100" dirty="0">
                  <a:solidFill>
                    <a:prstClr val="black">
                      <a:lumMod val="75000"/>
                      <a:lumOff val="25000"/>
                    </a:prstClr>
                  </a:solidFill>
                  <a:latin typeface="Proxima Nova Rg"/>
                </a:rPr>
                <a:t>R</a:t>
              </a:r>
              <a:r>
                <a:rPr kumimoji="0" lang="en-US" sz="1100" b="0" i="0" u="none" strike="noStrike" kern="1200" cap="none" spc="0" normalizeH="0" baseline="0" noProof="0" dirty="0" err="1">
                  <a:ln>
                    <a:noFill/>
                  </a:ln>
                  <a:solidFill>
                    <a:prstClr val="black">
                      <a:lumMod val="75000"/>
                      <a:lumOff val="25000"/>
                    </a:prstClr>
                  </a:solidFill>
                  <a:effectLst/>
                  <a:uLnTx/>
                  <a:uFillTx/>
                  <a:latin typeface="Proxima Nova Rg"/>
                  <a:ea typeface="+mn-ea"/>
                  <a:cs typeface="+mn-cs"/>
                </a:rPr>
                <a:t>eward</a:t>
              </a: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 for transporting, storing, and collecting environmental data from real-time indoor sensor networks, with floating value and can be exchanged for $CCT.</a:t>
              </a:r>
            </a:p>
          </p:txBody>
        </p:sp>
        <p:sp>
          <p:nvSpPr>
            <p:cNvPr id="17" name="TextBox 16">
              <a:extLst>
                <a:ext uri="{FF2B5EF4-FFF2-40B4-BE49-F238E27FC236}">
                  <a16:creationId xmlns:a16="http://schemas.microsoft.com/office/drawing/2014/main" id="{50D438BE-D0BD-44F4-441F-E0D075064DB2}"/>
                </a:ext>
              </a:extLst>
            </p:cNvPr>
            <p:cNvSpPr txBox="1"/>
            <p:nvPr/>
          </p:nvSpPr>
          <p:spPr>
            <a:xfrm>
              <a:off x="839696" y="2175360"/>
              <a:ext cx="4689884" cy="307777"/>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DB837"/>
                  </a:solidFill>
                  <a:effectLst/>
                  <a:uLnTx/>
                  <a:uFillTx/>
                  <a:latin typeface="Proxima Nova Rg"/>
                  <a:ea typeface="+mn-ea"/>
                  <a:cs typeface="+mn-cs"/>
                </a:rPr>
                <a:t>02</a:t>
              </a:r>
            </a:p>
          </p:txBody>
        </p:sp>
      </p:grpSp>
      <p:cxnSp>
        <p:nvCxnSpPr>
          <p:cNvPr id="19" name="Straight Connector 18">
            <a:extLst>
              <a:ext uri="{FF2B5EF4-FFF2-40B4-BE49-F238E27FC236}">
                <a16:creationId xmlns:a16="http://schemas.microsoft.com/office/drawing/2014/main" id="{4DC7E304-F975-A308-3E13-552D359D8D4B}"/>
              </a:ext>
            </a:extLst>
          </p:cNvPr>
          <p:cNvCxnSpPr/>
          <p:nvPr/>
        </p:nvCxnSpPr>
        <p:spPr>
          <a:xfrm>
            <a:off x="932008" y="3897009"/>
            <a:ext cx="464019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CC79D40-F0AB-D86C-7CF3-2990A44B8F51}"/>
              </a:ext>
            </a:extLst>
          </p:cNvPr>
          <p:cNvCxnSpPr/>
          <p:nvPr/>
        </p:nvCxnSpPr>
        <p:spPr>
          <a:xfrm>
            <a:off x="7268938" y="3068181"/>
            <a:ext cx="431346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65FA9FA-D763-2017-91B2-5911DB4B241C}"/>
              </a:ext>
            </a:extLst>
          </p:cNvPr>
          <p:cNvCxnSpPr/>
          <p:nvPr/>
        </p:nvCxnSpPr>
        <p:spPr>
          <a:xfrm>
            <a:off x="7268938" y="4327425"/>
            <a:ext cx="431346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AD9FF572-BA27-24E4-D72F-CAF17F6A9B3C}"/>
              </a:ext>
            </a:extLst>
          </p:cNvPr>
          <p:cNvSpPr/>
          <p:nvPr/>
        </p:nvSpPr>
        <p:spPr>
          <a:xfrm>
            <a:off x="6266987" y="1831719"/>
            <a:ext cx="668831" cy="668831"/>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24" name="TextBox 23">
            <a:extLst>
              <a:ext uri="{FF2B5EF4-FFF2-40B4-BE49-F238E27FC236}">
                <a16:creationId xmlns:a16="http://schemas.microsoft.com/office/drawing/2014/main" id="{52EED29A-4886-0AA6-D12E-D8AEA065E867}"/>
              </a:ext>
            </a:extLst>
          </p:cNvPr>
          <p:cNvSpPr txBox="1"/>
          <p:nvPr/>
        </p:nvSpPr>
        <p:spPr>
          <a:xfrm>
            <a:off x="7268938" y="1504415"/>
            <a:ext cx="4313461" cy="1323439"/>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7617A"/>
                </a:solidFill>
                <a:effectLst/>
                <a:uLnTx/>
                <a:uFillTx/>
                <a:latin typeface="Proxima Nova Rg"/>
                <a:ea typeface="+mn-ea"/>
                <a:cs typeface="+mn-cs"/>
              </a:rPr>
              <a:t>Token integration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Node validators (Edge GW operators) can stake $NZT to have full earning potential with their hardware units. Data miners will receive rewards in both $CCT (for reducing CO2) and $NZT (for environmental data sharing). Tokens will be bought and sold via the Data Exchange (Decentralized Exchange automated on Edge Gateways and not under centralized control).</a:t>
            </a:r>
          </a:p>
        </p:txBody>
      </p:sp>
      <p:sp>
        <p:nvSpPr>
          <p:cNvPr id="29" name="Oval 28">
            <a:extLst>
              <a:ext uri="{FF2B5EF4-FFF2-40B4-BE49-F238E27FC236}">
                <a16:creationId xmlns:a16="http://schemas.microsoft.com/office/drawing/2014/main" id="{DC4D4F8D-EEA1-41D2-5FBC-AA42FB9699CC}"/>
              </a:ext>
            </a:extLst>
          </p:cNvPr>
          <p:cNvSpPr/>
          <p:nvPr/>
        </p:nvSpPr>
        <p:spPr>
          <a:xfrm>
            <a:off x="6266987" y="3376336"/>
            <a:ext cx="668831" cy="668831"/>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30" name="TextBox 29">
            <a:extLst>
              <a:ext uri="{FF2B5EF4-FFF2-40B4-BE49-F238E27FC236}">
                <a16:creationId xmlns:a16="http://schemas.microsoft.com/office/drawing/2014/main" id="{5976C776-BF1E-D5F0-1ABA-5A894A87D7BB}"/>
              </a:ext>
            </a:extLst>
          </p:cNvPr>
          <p:cNvSpPr txBox="1"/>
          <p:nvPr/>
        </p:nvSpPr>
        <p:spPr>
          <a:xfrm>
            <a:off x="7268938" y="3306366"/>
            <a:ext cx="4430975" cy="76944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7617A"/>
                </a:solidFill>
                <a:effectLst/>
                <a:uLnTx/>
                <a:uFillTx/>
                <a:latin typeface="Proxima Nova Rg"/>
                <a:ea typeface="+mn-ea"/>
                <a:cs typeface="+mn-cs"/>
              </a:rPr>
              <a:t>Price stabilization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To support the $NZT token price, the hardware unit’s current income is partially based on what % of tokens is retained. $CCT are freely tradeable and will not impact earning potential. </a:t>
            </a:r>
          </a:p>
        </p:txBody>
      </p:sp>
      <p:sp>
        <p:nvSpPr>
          <p:cNvPr id="32" name="Oval 31">
            <a:extLst>
              <a:ext uri="{FF2B5EF4-FFF2-40B4-BE49-F238E27FC236}">
                <a16:creationId xmlns:a16="http://schemas.microsoft.com/office/drawing/2014/main" id="{BD3ADA3C-F547-DD49-3A51-6F84DF04F82B}"/>
              </a:ext>
            </a:extLst>
          </p:cNvPr>
          <p:cNvSpPr/>
          <p:nvPr/>
        </p:nvSpPr>
        <p:spPr>
          <a:xfrm>
            <a:off x="6266987" y="4942758"/>
            <a:ext cx="668831" cy="668831"/>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33" name="TextBox 32">
            <a:extLst>
              <a:ext uri="{FF2B5EF4-FFF2-40B4-BE49-F238E27FC236}">
                <a16:creationId xmlns:a16="http://schemas.microsoft.com/office/drawing/2014/main" id="{7A02B66A-0498-7D93-8481-F7FFAFAC9202}"/>
              </a:ext>
            </a:extLst>
          </p:cNvPr>
          <p:cNvSpPr txBox="1"/>
          <p:nvPr/>
        </p:nvSpPr>
        <p:spPr>
          <a:xfrm>
            <a:off x="7268938" y="4626447"/>
            <a:ext cx="4578933" cy="1323439"/>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7617A"/>
                </a:solidFill>
                <a:effectLst/>
                <a:uLnTx/>
                <a:uFillTx/>
                <a:latin typeface="Proxima Nova Rg"/>
                <a:ea typeface="+mn-ea"/>
                <a:cs typeface="+mn-cs"/>
              </a:rPr>
              <a:t>Data collection as a platform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Collected data will be used individually by data miners to change behavior and </a:t>
            </a:r>
            <a:r>
              <a:rPr lang="en-US" sz="1200" dirty="0">
                <a:solidFill>
                  <a:prstClr val="black">
                    <a:lumMod val="75000"/>
                    <a:lumOff val="25000"/>
                  </a:prstClr>
                </a:solidFill>
                <a:latin typeface="Proxima Nova Rg"/>
              </a:rPr>
              <a:t>reduce carbon, earning $CCT. The distributed server network will also be used as a platform to build services for specific markets, verticals, aggregation, end uses, and business models around energy, carbon and contextual data. This includes visualization tools, 3D and metaverse integrations!</a:t>
            </a: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grpSp>
        <p:nvGrpSpPr>
          <p:cNvPr id="91" name="Graphic 6">
            <a:extLst>
              <a:ext uri="{FF2B5EF4-FFF2-40B4-BE49-F238E27FC236}">
                <a16:creationId xmlns:a16="http://schemas.microsoft.com/office/drawing/2014/main" id="{392A6C43-6965-796E-81CE-D5CFA8D59993}"/>
              </a:ext>
            </a:extLst>
          </p:cNvPr>
          <p:cNvGrpSpPr/>
          <p:nvPr/>
        </p:nvGrpSpPr>
        <p:grpSpPr>
          <a:xfrm>
            <a:off x="6432652" y="1997384"/>
            <a:ext cx="337500" cy="337500"/>
            <a:chOff x="6432652" y="1997384"/>
            <a:chExt cx="337500" cy="337500"/>
          </a:xfrm>
          <a:solidFill>
            <a:srgbClr val="37617A"/>
          </a:solidFill>
        </p:grpSpPr>
        <p:sp>
          <p:nvSpPr>
            <p:cNvPr id="92" name="Freeform: Shape 91">
              <a:extLst>
                <a:ext uri="{FF2B5EF4-FFF2-40B4-BE49-F238E27FC236}">
                  <a16:creationId xmlns:a16="http://schemas.microsoft.com/office/drawing/2014/main" id="{F5A94417-8203-002C-48B1-B1B518E0A974}"/>
                </a:ext>
              </a:extLst>
            </p:cNvPr>
            <p:cNvSpPr/>
            <p:nvPr/>
          </p:nvSpPr>
          <p:spPr>
            <a:xfrm>
              <a:off x="6432652" y="1997384"/>
              <a:ext cx="337500" cy="337500"/>
            </a:xfrm>
            <a:custGeom>
              <a:avLst/>
              <a:gdLst>
                <a:gd name="connsiteX0" fmla="*/ 331875 w 337500"/>
                <a:gd name="connsiteY0" fmla="*/ 281250 h 337500"/>
                <a:gd name="connsiteX1" fmla="*/ 326250 w 337500"/>
                <a:gd name="connsiteY1" fmla="*/ 281250 h 337500"/>
                <a:gd name="connsiteX2" fmla="*/ 326250 w 337500"/>
                <a:gd name="connsiteY2" fmla="*/ 135000 h 337500"/>
                <a:gd name="connsiteX3" fmla="*/ 298125 w 337500"/>
                <a:gd name="connsiteY3" fmla="*/ 106875 h 337500"/>
                <a:gd name="connsiteX4" fmla="*/ 291285 w 337500"/>
                <a:gd name="connsiteY4" fmla="*/ 106875 h 337500"/>
                <a:gd name="connsiteX5" fmla="*/ 278865 w 337500"/>
                <a:gd name="connsiteY5" fmla="*/ 67500 h 337500"/>
                <a:gd name="connsiteX6" fmla="*/ 304785 w 337500"/>
                <a:gd name="connsiteY6" fmla="*/ 67500 h 337500"/>
                <a:gd name="connsiteX7" fmla="*/ 320625 w 337500"/>
                <a:gd name="connsiteY7" fmla="*/ 78750 h 337500"/>
                <a:gd name="connsiteX8" fmla="*/ 337500 w 337500"/>
                <a:gd name="connsiteY8" fmla="*/ 61875 h 337500"/>
                <a:gd name="connsiteX9" fmla="*/ 320625 w 337500"/>
                <a:gd name="connsiteY9" fmla="*/ 45000 h 337500"/>
                <a:gd name="connsiteX10" fmla="*/ 304785 w 337500"/>
                <a:gd name="connsiteY10" fmla="*/ 56250 h 337500"/>
                <a:gd name="connsiteX11" fmla="*/ 275625 w 337500"/>
                <a:gd name="connsiteY11" fmla="*/ 56250 h 337500"/>
                <a:gd name="connsiteX12" fmla="*/ 272829 w 337500"/>
                <a:gd name="connsiteY12" fmla="*/ 57099 h 337500"/>
                <a:gd name="connsiteX13" fmla="*/ 258795 w 337500"/>
                <a:gd name="connsiteY13" fmla="*/ 39094 h 337500"/>
                <a:gd name="connsiteX14" fmla="*/ 277740 w 337500"/>
                <a:gd name="connsiteY14" fmla="*/ 22500 h 337500"/>
                <a:gd name="connsiteX15" fmla="*/ 287910 w 337500"/>
                <a:gd name="connsiteY15" fmla="*/ 22500 h 337500"/>
                <a:gd name="connsiteX16" fmla="*/ 303750 w 337500"/>
                <a:gd name="connsiteY16" fmla="*/ 33750 h 337500"/>
                <a:gd name="connsiteX17" fmla="*/ 320625 w 337500"/>
                <a:gd name="connsiteY17" fmla="*/ 16875 h 337500"/>
                <a:gd name="connsiteX18" fmla="*/ 303750 w 337500"/>
                <a:gd name="connsiteY18" fmla="*/ 0 h 337500"/>
                <a:gd name="connsiteX19" fmla="*/ 287910 w 337500"/>
                <a:gd name="connsiteY19" fmla="*/ 11250 h 337500"/>
                <a:gd name="connsiteX20" fmla="*/ 275625 w 337500"/>
                <a:gd name="connsiteY20" fmla="*/ 11250 h 337500"/>
                <a:gd name="connsiteX21" fmla="*/ 271918 w 337500"/>
                <a:gd name="connsiteY21" fmla="*/ 12645 h 337500"/>
                <a:gd name="connsiteX22" fmla="*/ 250706 w 337500"/>
                <a:gd name="connsiteY22" fmla="*/ 31224 h 337500"/>
                <a:gd name="connsiteX23" fmla="*/ 240508 w 337500"/>
                <a:gd name="connsiteY23" fmla="*/ 23046 h 337500"/>
                <a:gd name="connsiteX24" fmla="*/ 232661 w 337500"/>
                <a:gd name="connsiteY24" fmla="*/ 24356 h 337500"/>
                <a:gd name="connsiteX25" fmla="*/ 233972 w 337500"/>
                <a:gd name="connsiteY25" fmla="*/ 32203 h 337500"/>
                <a:gd name="connsiteX26" fmla="*/ 281250 w 337500"/>
                <a:gd name="connsiteY26" fmla="*/ 123750 h 337500"/>
                <a:gd name="connsiteX27" fmla="*/ 168750 w 337500"/>
                <a:gd name="connsiteY27" fmla="*/ 236250 h 337500"/>
                <a:gd name="connsiteX28" fmla="*/ 56250 w 337500"/>
                <a:gd name="connsiteY28" fmla="*/ 123750 h 337500"/>
                <a:gd name="connsiteX29" fmla="*/ 168750 w 337500"/>
                <a:gd name="connsiteY29" fmla="*/ 11250 h 337500"/>
                <a:gd name="connsiteX30" fmla="*/ 215415 w 337500"/>
                <a:gd name="connsiteY30" fmla="*/ 21482 h 337500"/>
                <a:gd name="connsiteX31" fmla="*/ 222874 w 337500"/>
                <a:gd name="connsiteY31" fmla="*/ 18703 h 337500"/>
                <a:gd name="connsiteX32" fmla="*/ 220095 w 337500"/>
                <a:gd name="connsiteY32" fmla="*/ 11250 h 337500"/>
                <a:gd name="connsiteX33" fmla="*/ 168750 w 337500"/>
                <a:gd name="connsiteY33" fmla="*/ 0 h 337500"/>
                <a:gd name="connsiteX34" fmla="*/ 88363 w 337500"/>
                <a:gd name="connsiteY34" fmla="*/ 29784 h 337500"/>
                <a:gd name="connsiteX35" fmla="*/ 71477 w 337500"/>
                <a:gd name="connsiteY35" fmla="*/ 12898 h 337500"/>
                <a:gd name="connsiteX36" fmla="*/ 67500 w 337500"/>
                <a:gd name="connsiteY36" fmla="*/ 11250 h 337500"/>
                <a:gd name="connsiteX37" fmla="*/ 32715 w 337500"/>
                <a:gd name="connsiteY37" fmla="*/ 11250 h 337500"/>
                <a:gd name="connsiteX38" fmla="*/ 16875 w 337500"/>
                <a:gd name="connsiteY38" fmla="*/ 0 h 337500"/>
                <a:gd name="connsiteX39" fmla="*/ 0 w 337500"/>
                <a:gd name="connsiteY39" fmla="*/ 16875 h 337500"/>
                <a:gd name="connsiteX40" fmla="*/ 16875 w 337500"/>
                <a:gd name="connsiteY40" fmla="*/ 33750 h 337500"/>
                <a:gd name="connsiteX41" fmla="*/ 32715 w 337500"/>
                <a:gd name="connsiteY41" fmla="*/ 22500 h 337500"/>
                <a:gd name="connsiteX42" fmla="*/ 65171 w 337500"/>
                <a:gd name="connsiteY42" fmla="*/ 22500 h 337500"/>
                <a:gd name="connsiteX43" fmla="*/ 80151 w 337500"/>
                <a:gd name="connsiteY43" fmla="*/ 37479 h 337500"/>
                <a:gd name="connsiteX44" fmla="*/ 65109 w 337500"/>
                <a:gd name="connsiteY44" fmla="*/ 56250 h 337500"/>
                <a:gd name="connsiteX45" fmla="*/ 49590 w 337500"/>
                <a:gd name="connsiteY45" fmla="*/ 56250 h 337500"/>
                <a:gd name="connsiteX46" fmla="*/ 33750 w 337500"/>
                <a:gd name="connsiteY46" fmla="*/ 45000 h 337500"/>
                <a:gd name="connsiteX47" fmla="*/ 16875 w 337500"/>
                <a:gd name="connsiteY47" fmla="*/ 61875 h 337500"/>
                <a:gd name="connsiteX48" fmla="*/ 33750 w 337500"/>
                <a:gd name="connsiteY48" fmla="*/ 78750 h 337500"/>
                <a:gd name="connsiteX49" fmla="*/ 49590 w 337500"/>
                <a:gd name="connsiteY49" fmla="*/ 67500 h 337500"/>
                <a:gd name="connsiteX50" fmla="*/ 58579 w 337500"/>
                <a:gd name="connsiteY50" fmla="*/ 67500 h 337500"/>
                <a:gd name="connsiteX51" fmla="*/ 46181 w 337500"/>
                <a:gd name="connsiteY51" fmla="*/ 106875 h 337500"/>
                <a:gd name="connsiteX52" fmla="*/ 39375 w 337500"/>
                <a:gd name="connsiteY52" fmla="*/ 106875 h 337500"/>
                <a:gd name="connsiteX53" fmla="*/ 11250 w 337500"/>
                <a:gd name="connsiteY53" fmla="*/ 135000 h 337500"/>
                <a:gd name="connsiteX54" fmla="*/ 11250 w 337500"/>
                <a:gd name="connsiteY54" fmla="*/ 281250 h 337500"/>
                <a:gd name="connsiteX55" fmla="*/ 5625 w 337500"/>
                <a:gd name="connsiteY55" fmla="*/ 281250 h 337500"/>
                <a:gd name="connsiteX56" fmla="*/ 0 w 337500"/>
                <a:gd name="connsiteY56" fmla="*/ 286875 h 337500"/>
                <a:gd name="connsiteX57" fmla="*/ 0 w 337500"/>
                <a:gd name="connsiteY57" fmla="*/ 309375 h 337500"/>
                <a:gd name="connsiteX58" fmla="*/ 28125 w 337500"/>
                <a:gd name="connsiteY58" fmla="*/ 337500 h 337500"/>
                <a:gd name="connsiteX59" fmla="*/ 202500 w 337500"/>
                <a:gd name="connsiteY59" fmla="*/ 337500 h 337500"/>
                <a:gd name="connsiteX60" fmla="*/ 208125 w 337500"/>
                <a:gd name="connsiteY60" fmla="*/ 331875 h 337500"/>
                <a:gd name="connsiteX61" fmla="*/ 202500 w 337500"/>
                <a:gd name="connsiteY61" fmla="*/ 326250 h 337500"/>
                <a:gd name="connsiteX62" fmla="*/ 28125 w 337500"/>
                <a:gd name="connsiteY62" fmla="*/ 326250 h 337500"/>
                <a:gd name="connsiteX63" fmla="*/ 11250 w 337500"/>
                <a:gd name="connsiteY63" fmla="*/ 309375 h 337500"/>
                <a:gd name="connsiteX64" fmla="*/ 11250 w 337500"/>
                <a:gd name="connsiteY64" fmla="*/ 292500 h 337500"/>
                <a:gd name="connsiteX65" fmla="*/ 129375 w 337500"/>
                <a:gd name="connsiteY65" fmla="*/ 292500 h 337500"/>
                <a:gd name="connsiteX66" fmla="*/ 129375 w 337500"/>
                <a:gd name="connsiteY66" fmla="*/ 298125 h 337500"/>
                <a:gd name="connsiteX67" fmla="*/ 135000 w 337500"/>
                <a:gd name="connsiteY67" fmla="*/ 303750 h 337500"/>
                <a:gd name="connsiteX68" fmla="*/ 202500 w 337500"/>
                <a:gd name="connsiteY68" fmla="*/ 303750 h 337500"/>
                <a:gd name="connsiteX69" fmla="*/ 208125 w 337500"/>
                <a:gd name="connsiteY69" fmla="*/ 298125 h 337500"/>
                <a:gd name="connsiteX70" fmla="*/ 208125 w 337500"/>
                <a:gd name="connsiteY70" fmla="*/ 292500 h 337500"/>
                <a:gd name="connsiteX71" fmla="*/ 326250 w 337500"/>
                <a:gd name="connsiteY71" fmla="*/ 292500 h 337500"/>
                <a:gd name="connsiteX72" fmla="*/ 326250 w 337500"/>
                <a:gd name="connsiteY72" fmla="*/ 309375 h 337500"/>
                <a:gd name="connsiteX73" fmla="*/ 309375 w 337500"/>
                <a:gd name="connsiteY73" fmla="*/ 326250 h 337500"/>
                <a:gd name="connsiteX74" fmla="*/ 225000 w 337500"/>
                <a:gd name="connsiteY74" fmla="*/ 326250 h 337500"/>
                <a:gd name="connsiteX75" fmla="*/ 219375 w 337500"/>
                <a:gd name="connsiteY75" fmla="*/ 331875 h 337500"/>
                <a:gd name="connsiteX76" fmla="*/ 225000 w 337500"/>
                <a:gd name="connsiteY76" fmla="*/ 337500 h 337500"/>
                <a:gd name="connsiteX77" fmla="*/ 309375 w 337500"/>
                <a:gd name="connsiteY77" fmla="*/ 337500 h 337500"/>
                <a:gd name="connsiteX78" fmla="*/ 337500 w 337500"/>
                <a:gd name="connsiteY78" fmla="*/ 309375 h 337500"/>
                <a:gd name="connsiteX79" fmla="*/ 337500 w 337500"/>
                <a:gd name="connsiteY79" fmla="*/ 286875 h 337500"/>
                <a:gd name="connsiteX80" fmla="*/ 331875 w 337500"/>
                <a:gd name="connsiteY80" fmla="*/ 281250 h 337500"/>
                <a:gd name="connsiteX81" fmla="*/ 320625 w 337500"/>
                <a:gd name="connsiteY81" fmla="*/ 56250 h 337500"/>
                <a:gd name="connsiteX82" fmla="*/ 326250 w 337500"/>
                <a:gd name="connsiteY82" fmla="*/ 61875 h 337500"/>
                <a:gd name="connsiteX83" fmla="*/ 320625 w 337500"/>
                <a:gd name="connsiteY83" fmla="*/ 67500 h 337500"/>
                <a:gd name="connsiteX84" fmla="*/ 315000 w 337500"/>
                <a:gd name="connsiteY84" fmla="*/ 61875 h 337500"/>
                <a:gd name="connsiteX85" fmla="*/ 320625 w 337500"/>
                <a:gd name="connsiteY85" fmla="*/ 56250 h 337500"/>
                <a:gd name="connsiteX86" fmla="*/ 303750 w 337500"/>
                <a:gd name="connsiteY86" fmla="*/ 11250 h 337500"/>
                <a:gd name="connsiteX87" fmla="*/ 309375 w 337500"/>
                <a:gd name="connsiteY87" fmla="*/ 16875 h 337500"/>
                <a:gd name="connsiteX88" fmla="*/ 303750 w 337500"/>
                <a:gd name="connsiteY88" fmla="*/ 22500 h 337500"/>
                <a:gd name="connsiteX89" fmla="*/ 298125 w 337500"/>
                <a:gd name="connsiteY89" fmla="*/ 16875 h 337500"/>
                <a:gd name="connsiteX90" fmla="*/ 303750 w 337500"/>
                <a:gd name="connsiteY90" fmla="*/ 11250 h 337500"/>
                <a:gd name="connsiteX91" fmla="*/ 16875 w 337500"/>
                <a:gd name="connsiteY91" fmla="*/ 22500 h 337500"/>
                <a:gd name="connsiteX92" fmla="*/ 11250 w 337500"/>
                <a:gd name="connsiteY92" fmla="*/ 16875 h 337500"/>
                <a:gd name="connsiteX93" fmla="*/ 16875 w 337500"/>
                <a:gd name="connsiteY93" fmla="*/ 11250 h 337500"/>
                <a:gd name="connsiteX94" fmla="*/ 22500 w 337500"/>
                <a:gd name="connsiteY94" fmla="*/ 16875 h 337500"/>
                <a:gd name="connsiteX95" fmla="*/ 16875 w 337500"/>
                <a:gd name="connsiteY95" fmla="*/ 22500 h 337500"/>
                <a:gd name="connsiteX96" fmla="*/ 33750 w 337500"/>
                <a:gd name="connsiteY96" fmla="*/ 67500 h 337500"/>
                <a:gd name="connsiteX97" fmla="*/ 28125 w 337500"/>
                <a:gd name="connsiteY97" fmla="*/ 61875 h 337500"/>
                <a:gd name="connsiteX98" fmla="*/ 33750 w 337500"/>
                <a:gd name="connsiteY98" fmla="*/ 56250 h 337500"/>
                <a:gd name="connsiteX99" fmla="*/ 39375 w 337500"/>
                <a:gd name="connsiteY99" fmla="*/ 61875 h 337500"/>
                <a:gd name="connsiteX100" fmla="*/ 33750 w 337500"/>
                <a:gd name="connsiteY100" fmla="*/ 67500 h 337500"/>
                <a:gd name="connsiteX101" fmla="*/ 96761 w 337500"/>
                <a:gd name="connsiteY101" fmla="*/ 264375 h 337500"/>
                <a:gd name="connsiteX102" fmla="*/ 101250 w 337500"/>
                <a:gd name="connsiteY102" fmla="*/ 257642 h 337500"/>
                <a:gd name="connsiteX103" fmla="*/ 105739 w 337500"/>
                <a:gd name="connsiteY103" fmla="*/ 264375 h 337500"/>
                <a:gd name="connsiteX104" fmla="*/ 101250 w 337500"/>
                <a:gd name="connsiteY104" fmla="*/ 271108 h 337500"/>
                <a:gd name="connsiteX105" fmla="*/ 202500 w 337500"/>
                <a:gd name="connsiteY105" fmla="*/ 281250 h 337500"/>
                <a:gd name="connsiteX106" fmla="*/ 196875 w 337500"/>
                <a:gd name="connsiteY106" fmla="*/ 286875 h 337500"/>
                <a:gd name="connsiteX107" fmla="*/ 196875 w 337500"/>
                <a:gd name="connsiteY107" fmla="*/ 292500 h 337500"/>
                <a:gd name="connsiteX108" fmla="*/ 140625 w 337500"/>
                <a:gd name="connsiteY108" fmla="*/ 292500 h 337500"/>
                <a:gd name="connsiteX109" fmla="*/ 140625 w 337500"/>
                <a:gd name="connsiteY109" fmla="*/ 286875 h 337500"/>
                <a:gd name="connsiteX110" fmla="*/ 135000 w 337500"/>
                <a:gd name="connsiteY110" fmla="*/ 281250 h 337500"/>
                <a:gd name="connsiteX111" fmla="*/ 108011 w 337500"/>
                <a:gd name="connsiteY111" fmla="*/ 281250 h 337500"/>
                <a:gd name="connsiteX112" fmla="*/ 117180 w 337500"/>
                <a:gd name="connsiteY112" fmla="*/ 267497 h 337500"/>
                <a:gd name="connsiteX113" fmla="*/ 117180 w 337500"/>
                <a:gd name="connsiteY113" fmla="*/ 261259 h 337500"/>
                <a:gd name="connsiteX114" fmla="*/ 105930 w 337500"/>
                <a:gd name="connsiteY114" fmla="*/ 244384 h 337500"/>
                <a:gd name="connsiteX115" fmla="*/ 96570 w 337500"/>
                <a:gd name="connsiteY115" fmla="*/ 244384 h 337500"/>
                <a:gd name="connsiteX116" fmla="*/ 85320 w 337500"/>
                <a:gd name="connsiteY116" fmla="*/ 261259 h 337500"/>
                <a:gd name="connsiteX117" fmla="*/ 85320 w 337500"/>
                <a:gd name="connsiteY117" fmla="*/ 267497 h 337500"/>
                <a:gd name="connsiteX118" fmla="*/ 94489 w 337500"/>
                <a:gd name="connsiteY118" fmla="*/ 281250 h 337500"/>
                <a:gd name="connsiteX119" fmla="*/ 22500 w 337500"/>
                <a:gd name="connsiteY119" fmla="*/ 281250 h 337500"/>
                <a:gd name="connsiteX120" fmla="*/ 22500 w 337500"/>
                <a:gd name="connsiteY120" fmla="*/ 135000 h 337500"/>
                <a:gd name="connsiteX121" fmla="*/ 39375 w 337500"/>
                <a:gd name="connsiteY121" fmla="*/ 118125 h 337500"/>
                <a:gd name="connsiteX122" fmla="*/ 45141 w 337500"/>
                <a:gd name="connsiteY122" fmla="*/ 118125 h 337500"/>
                <a:gd name="connsiteX123" fmla="*/ 45000 w 337500"/>
                <a:gd name="connsiteY123" fmla="*/ 123750 h 337500"/>
                <a:gd name="connsiteX124" fmla="*/ 168750 w 337500"/>
                <a:gd name="connsiteY124" fmla="*/ 247500 h 337500"/>
                <a:gd name="connsiteX125" fmla="*/ 292500 w 337500"/>
                <a:gd name="connsiteY125" fmla="*/ 123750 h 337500"/>
                <a:gd name="connsiteX126" fmla="*/ 292331 w 337500"/>
                <a:gd name="connsiteY126" fmla="*/ 118125 h 337500"/>
                <a:gd name="connsiteX127" fmla="*/ 298125 w 337500"/>
                <a:gd name="connsiteY127" fmla="*/ 118125 h 337500"/>
                <a:gd name="connsiteX128" fmla="*/ 315000 w 337500"/>
                <a:gd name="connsiteY128" fmla="*/ 135000 h 337500"/>
                <a:gd name="connsiteX129" fmla="*/ 315000 w 337500"/>
                <a:gd name="connsiteY129" fmla="*/ 281250 h 337500"/>
                <a:gd name="connsiteX130" fmla="*/ 246758 w 337500"/>
                <a:gd name="connsiteY130" fmla="*/ 281250 h 337500"/>
                <a:gd name="connsiteX131" fmla="*/ 252180 w 337500"/>
                <a:gd name="connsiteY131" fmla="*/ 273122 h 337500"/>
                <a:gd name="connsiteX132" fmla="*/ 252180 w 337500"/>
                <a:gd name="connsiteY132" fmla="*/ 266884 h 337500"/>
                <a:gd name="connsiteX133" fmla="*/ 240930 w 337500"/>
                <a:gd name="connsiteY133" fmla="*/ 250009 h 337500"/>
                <a:gd name="connsiteX134" fmla="*/ 231570 w 337500"/>
                <a:gd name="connsiteY134" fmla="*/ 250009 h 337500"/>
                <a:gd name="connsiteX135" fmla="*/ 220320 w 337500"/>
                <a:gd name="connsiteY135" fmla="*/ 266884 h 337500"/>
                <a:gd name="connsiteX136" fmla="*/ 220320 w 337500"/>
                <a:gd name="connsiteY136" fmla="*/ 273122 h 337500"/>
                <a:gd name="connsiteX137" fmla="*/ 225743 w 337500"/>
                <a:gd name="connsiteY137" fmla="*/ 281250 h 337500"/>
                <a:gd name="connsiteX138" fmla="*/ 231761 w 337500"/>
                <a:gd name="connsiteY138" fmla="*/ 270000 h 337500"/>
                <a:gd name="connsiteX139" fmla="*/ 236250 w 337500"/>
                <a:gd name="connsiteY139" fmla="*/ 263267 h 337500"/>
                <a:gd name="connsiteX140" fmla="*/ 240739 w 337500"/>
                <a:gd name="connsiteY140" fmla="*/ 270000 h 337500"/>
                <a:gd name="connsiteX141" fmla="*/ 236250 w 337500"/>
                <a:gd name="connsiteY141" fmla="*/ 276733 h 3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337500" h="337500">
                  <a:moveTo>
                    <a:pt x="331875" y="281250"/>
                  </a:moveTo>
                  <a:lnTo>
                    <a:pt x="326250" y="281250"/>
                  </a:lnTo>
                  <a:lnTo>
                    <a:pt x="326250" y="135000"/>
                  </a:lnTo>
                  <a:cubicBezTo>
                    <a:pt x="326250" y="119492"/>
                    <a:pt x="313633" y="106875"/>
                    <a:pt x="298125" y="106875"/>
                  </a:cubicBezTo>
                  <a:lnTo>
                    <a:pt x="291285" y="106875"/>
                  </a:lnTo>
                  <a:cubicBezTo>
                    <a:pt x="289367" y="93077"/>
                    <a:pt x="285154" y="79768"/>
                    <a:pt x="278865" y="67500"/>
                  </a:cubicBezTo>
                  <a:lnTo>
                    <a:pt x="304785" y="67500"/>
                  </a:lnTo>
                  <a:cubicBezTo>
                    <a:pt x="307114" y="74031"/>
                    <a:pt x="313301" y="78750"/>
                    <a:pt x="320625" y="78750"/>
                  </a:cubicBezTo>
                  <a:cubicBezTo>
                    <a:pt x="329929" y="78750"/>
                    <a:pt x="337500" y="71179"/>
                    <a:pt x="337500" y="61875"/>
                  </a:cubicBezTo>
                  <a:cubicBezTo>
                    <a:pt x="337500" y="52571"/>
                    <a:pt x="329929" y="45000"/>
                    <a:pt x="320625" y="45000"/>
                  </a:cubicBezTo>
                  <a:cubicBezTo>
                    <a:pt x="313301" y="45000"/>
                    <a:pt x="307114" y="49719"/>
                    <a:pt x="304785" y="56250"/>
                  </a:cubicBezTo>
                  <a:lnTo>
                    <a:pt x="275625" y="56250"/>
                  </a:lnTo>
                  <a:cubicBezTo>
                    <a:pt x="274624" y="56250"/>
                    <a:pt x="273684" y="56599"/>
                    <a:pt x="272829" y="57099"/>
                  </a:cubicBezTo>
                  <a:cubicBezTo>
                    <a:pt x="268729" y="50704"/>
                    <a:pt x="264038" y="44674"/>
                    <a:pt x="258795" y="39094"/>
                  </a:cubicBezTo>
                  <a:lnTo>
                    <a:pt x="277740" y="22500"/>
                  </a:lnTo>
                  <a:lnTo>
                    <a:pt x="287910" y="22500"/>
                  </a:lnTo>
                  <a:cubicBezTo>
                    <a:pt x="290239" y="29031"/>
                    <a:pt x="296426" y="33750"/>
                    <a:pt x="303750" y="33750"/>
                  </a:cubicBezTo>
                  <a:cubicBezTo>
                    <a:pt x="313054" y="33750"/>
                    <a:pt x="320625" y="26179"/>
                    <a:pt x="320625" y="16875"/>
                  </a:cubicBezTo>
                  <a:cubicBezTo>
                    <a:pt x="320625" y="7571"/>
                    <a:pt x="313054" y="0"/>
                    <a:pt x="303750" y="0"/>
                  </a:cubicBezTo>
                  <a:cubicBezTo>
                    <a:pt x="296426" y="0"/>
                    <a:pt x="290239" y="4719"/>
                    <a:pt x="287910" y="11250"/>
                  </a:cubicBezTo>
                  <a:lnTo>
                    <a:pt x="275625" y="11250"/>
                  </a:lnTo>
                  <a:cubicBezTo>
                    <a:pt x="274264" y="11250"/>
                    <a:pt x="272942" y="11745"/>
                    <a:pt x="271918" y="12645"/>
                  </a:cubicBezTo>
                  <a:lnTo>
                    <a:pt x="250706" y="31224"/>
                  </a:lnTo>
                  <a:cubicBezTo>
                    <a:pt x="247461" y="28344"/>
                    <a:pt x="244080" y="25594"/>
                    <a:pt x="240508" y="23046"/>
                  </a:cubicBezTo>
                  <a:cubicBezTo>
                    <a:pt x="237977" y="21240"/>
                    <a:pt x="234467" y="21819"/>
                    <a:pt x="232661" y="24356"/>
                  </a:cubicBezTo>
                  <a:cubicBezTo>
                    <a:pt x="230856" y="26888"/>
                    <a:pt x="231446" y="30397"/>
                    <a:pt x="233972" y="32203"/>
                  </a:cubicBezTo>
                  <a:cubicBezTo>
                    <a:pt x="263576" y="53336"/>
                    <a:pt x="281250" y="87559"/>
                    <a:pt x="281250" y="123750"/>
                  </a:cubicBezTo>
                  <a:cubicBezTo>
                    <a:pt x="281250" y="185783"/>
                    <a:pt x="230783" y="236250"/>
                    <a:pt x="168750" y="236250"/>
                  </a:cubicBezTo>
                  <a:cubicBezTo>
                    <a:pt x="106718" y="236250"/>
                    <a:pt x="56250" y="185783"/>
                    <a:pt x="56250" y="123750"/>
                  </a:cubicBezTo>
                  <a:cubicBezTo>
                    <a:pt x="56250" y="61718"/>
                    <a:pt x="106718" y="11250"/>
                    <a:pt x="168750" y="11250"/>
                  </a:cubicBezTo>
                  <a:cubicBezTo>
                    <a:pt x="184866" y="11250"/>
                    <a:pt x="200571" y="14693"/>
                    <a:pt x="215415" y="21482"/>
                  </a:cubicBezTo>
                  <a:cubicBezTo>
                    <a:pt x="218239" y="22776"/>
                    <a:pt x="221580" y="21533"/>
                    <a:pt x="222874" y="18703"/>
                  </a:cubicBezTo>
                  <a:cubicBezTo>
                    <a:pt x="224168" y="15879"/>
                    <a:pt x="222919" y="12544"/>
                    <a:pt x="220095" y="11250"/>
                  </a:cubicBezTo>
                  <a:cubicBezTo>
                    <a:pt x="203771" y="3786"/>
                    <a:pt x="186491" y="0"/>
                    <a:pt x="168750" y="0"/>
                  </a:cubicBezTo>
                  <a:cubicBezTo>
                    <a:pt x="138083" y="0"/>
                    <a:pt x="110003" y="11239"/>
                    <a:pt x="88363" y="29784"/>
                  </a:cubicBezTo>
                  <a:lnTo>
                    <a:pt x="71477" y="12898"/>
                  </a:lnTo>
                  <a:cubicBezTo>
                    <a:pt x="70425" y="11841"/>
                    <a:pt x="68991" y="11250"/>
                    <a:pt x="67500" y="11250"/>
                  </a:cubicBezTo>
                  <a:lnTo>
                    <a:pt x="32715" y="11250"/>
                  </a:lnTo>
                  <a:cubicBezTo>
                    <a:pt x="30386" y="4719"/>
                    <a:pt x="24199" y="0"/>
                    <a:pt x="16875" y="0"/>
                  </a:cubicBezTo>
                  <a:cubicBezTo>
                    <a:pt x="7571" y="0"/>
                    <a:pt x="0" y="7571"/>
                    <a:pt x="0" y="16875"/>
                  </a:cubicBezTo>
                  <a:cubicBezTo>
                    <a:pt x="0" y="26179"/>
                    <a:pt x="7571" y="33750"/>
                    <a:pt x="16875" y="33750"/>
                  </a:cubicBezTo>
                  <a:cubicBezTo>
                    <a:pt x="24199" y="33750"/>
                    <a:pt x="30386" y="29031"/>
                    <a:pt x="32715" y="22500"/>
                  </a:cubicBezTo>
                  <a:lnTo>
                    <a:pt x="65171" y="22500"/>
                  </a:lnTo>
                  <a:lnTo>
                    <a:pt x="80151" y="37479"/>
                  </a:lnTo>
                  <a:cubicBezTo>
                    <a:pt x="74554" y="43228"/>
                    <a:pt x="69514" y="49511"/>
                    <a:pt x="65109" y="56250"/>
                  </a:cubicBezTo>
                  <a:lnTo>
                    <a:pt x="49590" y="56250"/>
                  </a:lnTo>
                  <a:cubicBezTo>
                    <a:pt x="47261" y="49719"/>
                    <a:pt x="41074" y="45000"/>
                    <a:pt x="33750" y="45000"/>
                  </a:cubicBezTo>
                  <a:cubicBezTo>
                    <a:pt x="24446" y="45000"/>
                    <a:pt x="16875" y="52571"/>
                    <a:pt x="16875" y="61875"/>
                  </a:cubicBezTo>
                  <a:cubicBezTo>
                    <a:pt x="16875" y="71179"/>
                    <a:pt x="24446" y="78750"/>
                    <a:pt x="33750" y="78750"/>
                  </a:cubicBezTo>
                  <a:cubicBezTo>
                    <a:pt x="41074" y="78750"/>
                    <a:pt x="47261" y="74031"/>
                    <a:pt x="49590" y="67500"/>
                  </a:cubicBezTo>
                  <a:lnTo>
                    <a:pt x="58579" y="67500"/>
                  </a:lnTo>
                  <a:cubicBezTo>
                    <a:pt x="52369" y="79616"/>
                    <a:pt x="48099" y="92869"/>
                    <a:pt x="46181" y="106875"/>
                  </a:cubicBezTo>
                  <a:lnTo>
                    <a:pt x="39375" y="106875"/>
                  </a:lnTo>
                  <a:cubicBezTo>
                    <a:pt x="23867" y="106875"/>
                    <a:pt x="11250" y="119492"/>
                    <a:pt x="11250" y="135000"/>
                  </a:cubicBezTo>
                  <a:lnTo>
                    <a:pt x="11250" y="281250"/>
                  </a:lnTo>
                  <a:lnTo>
                    <a:pt x="5625" y="281250"/>
                  </a:lnTo>
                  <a:cubicBezTo>
                    <a:pt x="2520" y="281250"/>
                    <a:pt x="0" y="283770"/>
                    <a:pt x="0" y="286875"/>
                  </a:cubicBezTo>
                  <a:lnTo>
                    <a:pt x="0" y="309375"/>
                  </a:lnTo>
                  <a:cubicBezTo>
                    <a:pt x="0" y="324883"/>
                    <a:pt x="12617" y="337500"/>
                    <a:pt x="28125" y="337500"/>
                  </a:cubicBezTo>
                  <a:lnTo>
                    <a:pt x="202500" y="337500"/>
                  </a:lnTo>
                  <a:cubicBezTo>
                    <a:pt x="205605" y="337500"/>
                    <a:pt x="208125" y="334980"/>
                    <a:pt x="208125" y="331875"/>
                  </a:cubicBezTo>
                  <a:cubicBezTo>
                    <a:pt x="208125" y="328770"/>
                    <a:pt x="205605" y="326250"/>
                    <a:pt x="202500" y="326250"/>
                  </a:cubicBezTo>
                  <a:lnTo>
                    <a:pt x="28125" y="326250"/>
                  </a:lnTo>
                  <a:cubicBezTo>
                    <a:pt x="18821" y="326250"/>
                    <a:pt x="11250" y="318679"/>
                    <a:pt x="11250" y="309375"/>
                  </a:cubicBezTo>
                  <a:lnTo>
                    <a:pt x="11250" y="292500"/>
                  </a:lnTo>
                  <a:lnTo>
                    <a:pt x="129375" y="292500"/>
                  </a:lnTo>
                  <a:lnTo>
                    <a:pt x="129375" y="298125"/>
                  </a:lnTo>
                  <a:cubicBezTo>
                    <a:pt x="129375" y="301230"/>
                    <a:pt x="131895" y="303750"/>
                    <a:pt x="135000" y="303750"/>
                  </a:cubicBezTo>
                  <a:lnTo>
                    <a:pt x="202500" y="303750"/>
                  </a:lnTo>
                  <a:cubicBezTo>
                    <a:pt x="205605" y="303750"/>
                    <a:pt x="208125" y="301230"/>
                    <a:pt x="208125" y="298125"/>
                  </a:cubicBezTo>
                  <a:lnTo>
                    <a:pt x="208125" y="292500"/>
                  </a:lnTo>
                  <a:lnTo>
                    <a:pt x="326250" y="292500"/>
                  </a:lnTo>
                  <a:lnTo>
                    <a:pt x="326250" y="309375"/>
                  </a:lnTo>
                  <a:cubicBezTo>
                    <a:pt x="326250" y="318679"/>
                    <a:pt x="318679" y="326250"/>
                    <a:pt x="309375" y="326250"/>
                  </a:cubicBezTo>
                  <a:lnTo>
                    <a:pt x="225000" y="326250"/>
                  </a:lnTo>
                  <a:cubicBezTo>
                    <a:pt x="221895" y="326250"/>
                    <a:pt x="219375" y="328770"/>
                    <a:pt x="219375" y="331875"/>
                  </a:cubicBezTo>
                  <a:cubicBezTo>
                    <a:pt x="219375" y="334980"/>
                    <a:pt x="221895" y="337500"/>
                    <a:pt x="225000" y="337500"/>
                  </a:cubicBezTo>
                  <a:lnTo>
                    <a:pt x="309375" y="337500"/>
                  </a:lnTo>
                  <a:cubicBezTo>
                    <a:pt x="324883" y="337500"/>
                    <a:pt x="337500" y="324883"/>
                    <a:pt x="337500" y="309375"/>
                  </a:cubicBezTo>
                  <a:lnTo>
                    <a:pt x="337500" y="286875"/>
                  </a:lnTo>
                  <a:cubicBezTo>
                    <a:pt x="337500" y="283770"/>
                    <a:pt x="334980" y="281250"/>
                    <a:pt x="331875" y="281250"/>
                  </a:cubicBezTo>
                  <a:close/>
                  <a:moveTo>
                    <a:pt x="320625" y="56250"/>
                  </a:moveTo>
                  <a:cubicBezTo>
                    <a:pt x="323724" y="56250"/>
                    <a:pt x="326250" y="58776"/>
                    <a:pt x="326250" y="61875"/>
                  </a:cubicBezTo>
                  <a:cubicBezTo>
                    <a:pt x="326250" y="64974"/>
                    <a:pt x="323724" y="67500"/>
                    <a:pt x="320625" y="67500"/>
                  </a:cubicBezTo>
                  <a:cubicBezTo>
                    <a:pt x="317526" y="67500"/>
                    <a:pt x="315000" y="64974"/>
                    <a:pt x="315000" y="61875"/>
                  </a:cubicBezTo>
                  <a:cubicBezTo>
                    <a:pt x="315000" y="58776"/>
                    <a:pt x="317526" y="56250"/>
                    <a:pt x="320625" y="56250"/>
                  </a:cubicBezTo>
                  <a:close/>
                  <a:moveTo>
                    <a:pt x="303750" y="11250"/>
                  </a:moveTo>
                  <a:cubicBezTo>
                    <a:pt x="306849" y="11250"/>
                    <a:pt x="309375" y="13776"/>
                    <a:pt x="309375" y="16875"/>
                  </a:cubicBezTo>
                  <a:cubicBezTo>
                    <a:pt x="309375" y="19974"/>
                    <a:pt x="306849" y="22500"/>
                    <a:pt x="303750" y="22500"/>
                  </a:cubicBezTo>
                  <a:cubicBezTo>
                    <a:pt x="300651" y="22500"/>
                    <a:pt x="298125" y="19974"/>
                    <a:pt x="298125" y="16875"/>
                  </a:cubicBezTo>
                  <a:cubicBezTo>
                    <a:pt x="298125" y="13776"/>
                    <a:pt x="300651" y="11250"/>
                    <a:pt x="303750" y="11250"/>
                  </a:cubicBezTo>
                  <a:close/>
                  <a:moveTo>
                    <a:pt x="16875" y="22500"/>
                  </a:moveTo>
                  <a:cubicBezTo>
                    <a:pt x="13776" y="22500"/>
                    <a:pt x="11250" y="19974"/>
                    <a:pt x="11250" y="16875"/>
                  </a:cubicBezTo>
                  <a:cubicBezTo>
                    <a:pt x="11250" y="13776"/>
                    <a:pt x="13776" y="11250"/>
                    <a:pt x="16875" y="11250"/>
                  </a:cubicBezTo>
                  <a:cubicBezTo>
                    <a:pt x="19974" y="11250"/>
                    <a:pt x="22500" y="13776"/>
                    <a:pt x="22500" y="16875"/>
                  </a:cubicBezTo>
                  <a:cubicBezTo>
                    <a:pt x="22500" y="19974"/>
                    <a:pt x="19974" y="22500"/>
                    <a:pt x="16875" y="22500"/>
                  </a:cubicBezTo>
                  <a:close/>
                  <a:moveTo>
                    <a:pt x="33750" y="67500"/>
                  </a:moveTo>
                  <a:cubicBezTo>
                    <a:pt x="30651" y="67500"/>
                    <a:pt x="28125" y="64974"/>
                    <a:pt x="28125" y="61875"/>
                  </a:cubicBezTo>
                  <a:cubicBezTo>
                    <a:pt x="28125" y="58776"/>
                    <a:pt x="30651" y="56250"/>
                    <a:pt x="33750" y="56250"/>
                  </a:cubicBezTo>
                  <a:cubicBezTo>
                    <a:pt x="36849" y="56250"/>
                    <a:pt x="39375" y="58776"/>
                    <a:pt x="39375" y="61875"/>
                  </a:cubicBezTo>
                  <a:cubicBezTo>
                    <a:pt x="39375" y="64974"/>
                    <a:pt x="36849" y="67500"/>
                    <a:pt x="33750" y="67500"/>
                  </a:cubicBezTo>
                  <a:close/>
                  <a:moveTo>
                    <a:pt x="96761" y="264375"/>
                  </a:moveTo>
                  <a:lnTo>
                    <a:pt x="101250" y="257642"/>
                  </a:lnTo>
                  <a:lnTo>
                    <a:pt x="105739" y="264375"/>
                  </a:lnTo>
                  <a:lnTo>
                    <a:pt x="101250" y="271108"/>
                  </a:lnTo>
                  <a:close/>
                  <a:moveTo>
                    <a:pt x="202500" y="281250"/>
                  </a:moveTo>
                  <a:cubicBezTo>
                    <a:pt x="199395" y="281250"/>
                    <a:pt x="196875" y="283770"/>
                    <a:pt x="196875" y="286875"/>
                  </a:cubicBezTo>
                  <a:lnTo>
                    <a:pt x="196875" y="292500"/>
                  </a:lnTo>
                  <a:lnTo>
                    <a:pt x="140625" y="292500"/>
                  </a:lnTo>
                  <a:lnTo>
                    <a:pt x="140625" y="286875"/>
                  </a:lnTo>
                  <a:cubicBezTo>
                    <a:pt x="140625" y="283770"/>
                    <a:pt x="138105" y="281250"/>
                    <a:pt x="135000" y="281250"/>
                  </a:cubicBezTo>
                  <a:lnTo>
                    <a:pt x="108011" y="281250"/>
                  </a:lnTo>
                  <a:lnTo>
                    <a:pt x="117180" y="267497"/>
                  </a:lnTo>
                  <a:cubicBezTo>
                    <a:pt x="118440" y="265607"/>
                    <a:pt x="118440" y="263149"/>
                    <a:pt x="117180" y="261259"/>
                  </a:cubicBezTo>
                  <a:lnTo>
                    <a:pt x="105930" y="244384"/>
                  </a:lnTo>
                  <a:cubicBezTo>
                    <a:pt x="103843" y="241251"/>
                    <a:pt x="98657" y="241251"/>
                    <a:pt x="96570" y="244384"/>
                  </a:cubicBezTo>
                  <a:lnTo>
                    <a:pt x="85320" y="261259"/>
                  </a:lnTo>
                  <a:cubicBezTo>
                    <a:pt x="84060" y="263149"/>
                    <a:pt x="84060" y="265607"/>
                    <a:pt x="85320" y="267497"/>
                  </a:cubicBezTo>
                  <a:lnTo>
                    <a:pt x="94489" y="281250"/>
                  </a:lnTo>
                  <a:lnTo>
                    <a:pt x="22500" y="281250"/>
                  </a:lnTo>
                  <a:lnTo>
                    <a:pt x="22500" y="135000"/>
                  </a:lnTo>
                  <a:cubicBezTo>
                    <a:pt x="22500" y="125696"/>
                    <a:pt x="30071" y="118125"/>
                    <a:pt x="39375" y="118125"/>
                  </a:cubicBezTo>
                  <a:lnTo>
                    <a:pt x="45141" y="118125"/>
                  </a:lnTo>
                  <a:cubicBezTo>
                    <a:pt x="45056" y="119993"/>
                    <a:pt x="45000" y="121866"/>
                    <a:pt x="45000" y="123750"/>
                  </a:cubicBezTo>
                  <a:cubicBezTo>
                    <a:pt x="45000" y="191987"/>
                    <a:pt x="100513" y="247500"/>
                    <a:pt x="168750" y="247500"/>
                  </a:cubicBezTo>
                  <a:cubicBezTo>
                    <a:pt x="236987" y="247500"/>
                    <a:pt x="292500" y="191987"/>
                    <a:pt x="292500" y="123750"/>
                  </a:cubicBezTo>
                  <a:cubicBezTo>
                    <a:pt x="292500" y="121866"/>
                    <a:pt x="292416" y="119998"/>
                    <a:pt x="292331" y="118125"/>
                  </a:cubicBezTo>
                  <a:lnTo>
                    <a:pt x="298125" y="118125"/>
                  </a:lnTo>
                  <a:cubicBezTo>
                    <a:pt x="307429" y="118125"/>
                    <a:pt x="315000" y="125696"/>
                    <a:pt x="315000" y="135000"/>
                  </a:cubicBezTo>
                  <a:lnTo>
                    <a:pt x="315000" y="281250"/>
                  </a:lnTo>
                  <a:lnTo>
                    <a:pt x="246758" y="281250"/>
                  </a:lnTo>
                  <a:lnTo>
                    <a:pt x="252180" y="273122"/>
                  </a:lnTo>
                  <a:cubicBezTo>
                    <a:pt x="253440" y="271232"/>
                    <a:pt x="253440" y="268774"/>
                    <a:pt x="252180" y="266884"/>
                  </a:cubicBezTo>
                  <a:lnTo>
                    <a:pt x="240930" y="250009"/>
                  </a:lnTo>
                  <a:cubicBezTo>
                    <a:pt x="238843" y="246876"/>
                    <a:pt x="233657" y="246876"/>
                    <a:pt x="231570" y="250009"/>
                  </a:cubicBezTo>
                  <a:lnTo>
                    <a:pt x="220320" y="266884"/>
                  </a:lnTo>
                  <a:cubicBezTo>
                    <a:pt x="219060" y="268774"/>
                    <a:pt x="219060" y="271232"/>
                    <a:pt x="220320" y="273122"/>
                  </a:cubicBezTo>
                  <a:lnTo>
                    <a:pt x="225743" y="281250"/>
                  </a:lnTo>
                  <a:close/>
                  <a:moveTo>
                    <a:pt x="231761" y="270000"/>
                  </a:moveTo>
                  <a:lnTo>
                    <a:pt x="236250" y="263267"/>
                  </a:lnTo>
                  <a:lnTo>
                    <a:pt x="240739" y="270000"/>
                  </a:lnTo>
                  <a:lnTo>
                    <a:pt x="236250" y="276733"/>
                  </a:lnTo>
                  <a:close/>
                </a:path>
              </a:pathLst>
            </a:custGeom>
            <a:solidFill>
              <a:srgbClr val="37617A"/>
            </a:solidFill>
            <a:ln w="5507" cap="flat">
              <a:noFill/>
              <a:prstDash val="solid"/>
              <a:miter/>
            </a:ln>
          </p:spPr>
          <p:txBody>
            <a:bodyPr rtlCol="0" anchor="ctr"/>
            <a:lstStyle/>
            <a:p>
              <a:endParaRPr lang="en-ID"/>
            </a:p>
          </p:txBody>
        </p:sp>
        <p:sp>
          <p:nvSpPr>
            <p:cNvPr id="93" name="Freeform: Shape 92">
              <a:extLst>
                <a:ext uri="{FF2B5EF4-FFF2-40B4-BE49-F238E27FC236}">
                  <a16:creationId xmlns:a16="http://schemas.microsoft.com/office/drawing/2014/main" id="{36C6D967-6578-6B7D-814E-19145ACB761D}"/>
                </a:ext>
              </a:extLst>
            </p:cNvPr>
            <p:cNvSpPr/>
            <p:nvPr/>
          </p:nvSpPr>
          <p:spPr>
            <a:xfrm>
              <a:off x="6713902" y="2301134"/>
              <a:ext cx="11250" cy="11250"/>
            </a:xfrm>
            <a:custGeom>
              <a:avLst/>
              <a:gdLst>
                <a:gd name="connsiteX0" fmla="*/ 11250 w 11250"/>
                <a:gd name="connsiteY0" fmla="*/ 5625 h 11250"/>
                <a:gd name="connsiteX1" fmla="*/ 5625 w 11250"/>
                <a:gd name="connsiteY1" fmla="*/ 11250 h 11250"/>
                <a:gd name="connsiteX2" fmla="*/ 0 w 11250"/>
                <a:gd name="connsiteY2" fmla="*/ 5625 h 11250"/>
                <a:gd name="connsiteX3" fmla="*/ 5625 w 11250"/>
                <a:gd name="connsiteY3" fmla="*/ 0 h 11250"/>
                <a:gd name="connsiteX4" fmla="*/ 11250 w 11250"/>
                <a:gd name="connsiteY4" fmla="*/ 5625 h 1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0" h="11250">
                  <a:moveTo>
                    <a:pt x="11250" y="5625"/>
                  </a:moveTo>
                  <a:cubicBezTo>
                    <a:pt x="11250" y="8732"/>
                    <a:pt x="8732" y="11250"/>
                    <a:pt x="5625" y="11250"/>
                  </a:cubicBezTo>
                  <a:cubicBezTo>
                    <a:pt x="2518" y="11250"/>
                    <a:pt x="0" y="8732"/>
                    <a:pt x="0" y="5625"/>
                  </a:cubicBezTo>
                  <a:cubicBezTo>
                    <a:pt x="0" y="2518"/>
                    <a:pt x="2518" y="0"/>
                    <a:pt x="5625" y="0"/>
                  </a:cubicBezTo>
                  <a:cubicBezTo>
                    <a:pt x="8732" y="0"/>
                    <a:pt x="11250" y="2518"/>
                    <a:pt x="11250" y="5625"/>
                  </a:cubicBezTo>
                  <a:close/>
                </a:path>
              </a:pathLst>
            </a:custGeom>
            <a:solidFill>
              <a:srgbClr val="37617A"/>
            </a:solidFill>
            <a:ln w="5507" cap="flat">
              <a:noFill/>
              <a:prstDash val="solid"/>
              <a:miter/>
            </a:ln>
          </p:spPr>
          <p:txBody>
            <a:bodyPr rtlCol="0" anchor="ctr"/>
            <a:lstStyle/>
            <a:p>
              <a:endParaRPr lang="en-ID"/>
            </a:p>
          </p:txBody>
        </p:sp>
        <p:sp>
          <p:nvSpPr>
            <p:cNvPr id="94" name="Freeform: Shape 93">
              <a:extLst>
                <a:ext uri="{FF2B5EF4-FFF2-40B4-BE49-F238E27FC236}">
                  <a16:creationId xmlns:a16="http://schemas.microsoft.com/office/drawing/2014/main" id="{8C2FE412-669C-F3E4-753B-9A356001AD1F}"/>
                </a:ext>
              </a:extLst>
            </p:cNvPr>
            <p:cNvSpPr/>
            <p:nvPr/>
          </p:nvSpPr>
          <p:spPr>
            <a:xfrm>
              <a:off x="6736402" y="2301134"/>
              <a:ext cx="11250" cy="11250"/>
            </a:xfrm>
            <a:custGeom>
              <a:avLst/>
              <a:gdLst>
                <a:gd name="connsiteX0" fmla="*/ 11250 w 11250"/>
                <a:gd name="connsiteY0" fmla="*/ 5625 h 11250"/>
                <a:gd name="connsiteX1" fmla="*/ 5625 w 11250"/>
                <a:gd name="connsiteY1" fmla="*/ 11250 h 11250"/>
                <a:gd name="connsiteX2" fmla="*/ 0 w 11250"/>
                <a:gd name="connsiteY2" fmla="*/ 5625 h 11250"/>
                <a:gd name="connsiteX3" fmla="*/ 5625 w 11250"/>
                <a:gd name="connsiteY3" fmla="*/ 0 h 11250"/>
                <a:gd name="connsiteX4" fmla="*/ 11250 w 11250"/>
                <a:gd name="connsiteY4" fmla="*/ 5625 h 1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0" h="11250">
                  <a:moveTo>
                    <a:pt x="11250" y="5625"/>
                  </a:moveTo>
                  <a:cubicBezTo>
                    <a:pt x="11250" y="8732"/>
                    <a:pt x="8732" y="11250"/>
                    <a:pt x="5625" y="11250"/>
                  </a:cubicBezTo>
                  <a:cubicBezTo>
                    <a:pt x="2518" y="11250"/>
                    <a:pt x="0" y="8732"/>
                    <a:pt x="0" y="5625"/>
                  </a:cubicBezTo>
                  <a:cubicBezTo>
                    <a:pt x="0" y="2518"/>
                    <a:pt x="2518" y="0"/>
                    <a:pt x="5625" y="0"/>
                  </a:cubicBezTo>
                  <a:cubicBezTo>
                    <a:pt x="8732" y="0"/>
                    <a:pt x="11250" y="2518"/>
                    <a:pt x="11250" y="5625"/>
                  </a:cubicBezTo>
                  <a:close/>
                </a:path>
              </a:pathLst>
            </a:custGeom>
            <a:solidFill>
              <a:srgbClr val="37617A"/>
            </a:solidFill>
            <a:ln w="5507" cap="flat">
              <a:noFill/>
              <a:prstDash val="solid"/>
              <a:miter/>
            </a:ln>
          </p:spPr>
          <p:txBody>
            <a:bodyPr rtlCol="0" anchor="ctr"/>
            <a:lstStyle/>
            <a:p>
              <a:endParaRPr lang="en-ID"/>
            </a:p>
          </p:txBody>
        </p:sp>
        <p:sp>
          <p:nvSpPr>
            <p:cNvPr id="95" name="Freeform: Shape 94">
              <a:extLst>
                <a:ext uri="{FF2B5EF4-FFF2-40B4-BE49-F238E27FC236}">
                  <a16:creationId xmlns:a16="http://schemas.microsoft.com/office/drawing/2014/main" id="{D55350B0-0CAB-4189-D878-63C33A3199BD}"/>
                </a:ext>
              </a:extLst>
            </p:cNvPr>
            <p:cNvSpPr/>
            <p:nvPr/>
          </p:nvSpPr>
          <p:spPr>
            <a:xfrm>
              <a:off x="6455152" y="2301134"/>
              <a:ext cx="11250" cy="11250"/>
            </a:xfrm>
            <a:custGeom>
              <a:avLst/>
              <a:gdLst>
                <a:gd name="connsiteX0" fmla="*/ 11250 w 11250"/>
                <a:gd name="connsiteY0" fmla="*/ 5625 h 11250"/>
                <a:gd name="connsiteX1" fmla="*/ 5625 w 11250"/>
                <a:gd name="connsiteY1" fmla="*/ 11250 h 11250"/>
                <a:gd name="connsiteX2" fmla="*/ 0 w 11250"/>
                <a:gd name="connsiteY2" fmla="*/ 5625 h 11250"/>
                <a:gd name="connsiteX3" fmla="*/ 5625 w 11250"/>
                <a:gd name="connsiteY3" fmla="*/ 0 h 11250"/>
                <a:gd name="connsiteX4" fmla="*/ 11250 w 11250"/>
                <a:gd name="connsiteY4" fmla="*/ 5625 h 1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0" h="11250">
                  <a:moveTo>
                    <a:pt x="11250" y="5625"/>
                  </a:moveTo>
                  <a:cubicBezTo>
                    <a:pt x="11250" y="8732"/>
                    <a:pt x="8732" y="11250"/>
                    <a:pt x="5625" y="11250"/>
                  </a:cubicBezTo>
                  <a:cubicBezTo>
                    <a:pt x="2518" y="11250"/>
                    <a:pt x="0" y="8732"/>
                    <a:pt x="0" y="5625"/>
                  </a:cubicBezTo>
                  <a:cubicBezTo>
                    <a:pt x="0" y="2518"/>
                    <a:pt x="2518" y="0"/>
                    <a:pt x="5625" y="0"/>
                  </a:cubicBezTo>
                  <a:cubicBezTo>
                    <a:pt x="8732" y="0"/>
                    <a:pt x="11250" y="2518"/>
                    <a:pt x="11250" y="5625"/>
                  </a:cubicBezTo>
                  <a:close/>
                </a:path>
              </a:pathLst>
            </a:custGeom>
            <a:solidFill>
              <a:srgbClr val="37617A"/>
            </a:solidFill>
            <a:ln w="5507" cap="flat">
              <a:noFill/>
              <a:prstDash val="solid"/>
              <a:miter/>
            </a:ln>
          </p:spPr>
          <p:txBody>
            <a:bodyPr rtlCol="0" anchor="ctr"/>
            <a:lstStyle/>
            <a:p>
              <a:endParaRPr lang="en-ID"/>
            </a:p>
          </p:txBody>
        </p:sp>
        <p:sp>
          <p:nvSpPr>
            <p:cNvPr id="96" name="Freeform: Shape 95">
              <a:extLst>
                <a:ext uri="{FF2B5EF4-FFF2-40B4-BE49-F238E27FC236}">
                  <a16:creationId xmlns:a16="http://schemas.microsoft.com/office/drawing/2014/main" id="{0CCECEFC-4099-F469-517F-FE02AAF29140}"/>
                </a:ext>
              </a:extLst>
            </p:cNvPr>
            <p:cNvSpPr/>
            <p:nvPr/>
          </p:nvSpPr>
          <p:spPr>
            <a:xfrm>
              <a:off x="6477652" y="2301134"/>
              <a:ext cx="11250" cy="11250"/>
            </a:xfrm>
            <a:custGeom>
              <a:avLst/>
              <a:gdLst>
                <a:gd name="connsiteX0" fmla="*/ 11250 w 11250"/>
                <a:gd name="connsiteY0" fmla="*/ 5625 h 11250"/>
                <a:gd name="connsiteX1" fmla="*/ 5625 w 11250"/>
                <a:gd name="connsiteY1" fmla="*/ 11250 h 11250"/>
                <a:gd name="connsiteX2" fmla="*/ 0 w 11250"/>
                <a:gd name="connsiteY2" fmla="*/ 5625 h 11250"/>
                <a:gd name="connsiteX3" fmla="*/ 5625 w 11250"/>
                <a:gd name="connsiteY3" fmla="*/ 0 h 11250"/>
                <a:gd name="connsiteX4" fmla="*/ 11250 w 11250"/>
                <a:gd name="connsiteY4" fmla="*/ 5625 h 1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0" h="11250">
                  <a:moveTo>
                    <a:pt x="11250" y="5625"/>
                  </a:moveTo>
                  <a:cubicBezTo>
                    <a:pt x="11250" y="8732"/>
                    <a:pt x="8732" y="11250"/>
                    <a:pt x="5625" y="11250"/>
                  </a:cubicBezTo>
                  <a:cubicBezTo>
                    <a:pt x="2518" y="11250"/>
                    <a:pt x="0" y="8732"/>
                    <a:pt x="0" y="5625"/>
                  </a:cubicBezTo>
                  <a:cubicBezTo>
                    <a:pt x="0" y="2518"/>
                    <a:pt x="2518" y="0"/>
                    <a:pt x="5625" y="0"/>
                  </a:cubicBezTo>
                  <a:cubicBezTo>
                    <a:pt x="8732" y="0"/>
                    <a:pt x="11250" y="2518"/>
                    <a:pt x="11250" y="5625"/>
                  </a:cubicBezTo>
                  <a:close/>
                </a:path>
              </a:pathLst>
            </a:custGeom>
            <a:solidFill>
              <a:srgbClr val="37617A"/>
            </a:solidFill>
            <a:ln w="5507" cap="flat">
              <a:noFill/>
              <a:prstDash val="solid"/>
              <a:miter/>
            </a:ln>
          </p:spPr>
          <p:txBody>
            <a:bodyPr rtlCol="0" anchor="ctr"/>
            <a:lstStyle/>
            <a:p>
              <a:endParaRPr lang="en-ID"/>
            </a:p>
          </p:txBody>
        </p:sp>
        <p:sp>
          <p:nvSpPr>
            <p:cNvPr id="97" name="Freeform: Shape 96">
              <a:extLst>
                <a:ext uri="{FF2B5EF4-FFF2-40B4-BE49-F238E27FC236}">
                  <a16:creationId xmlns:a16="http://schemas.microsoft.com/office/drawing/2014/main" id="{87296DE7-5840-DD25-49FB-650D25456F58}"/>
                </a:ext>
              </a:extLst>
            </p:cNvPr>
            <p:cNvSpPr/>
            <p:nvPr/>
          </p:nvSpPr>
          <p:spPr>
            <a:xfrm>
              <a:off x="6522652" y="2115509"/>
              <a:ext cx="11250" cy="11250"/>
            </a:xfrm>
            <a:custGeom>
              <a:avLst/>
              <a:gdLst>
                <a:gd name="connsiteX0" fmla="*/ 11250 w 11250"/>
                <a:gd name="connsiteY0" fmla="*/ 5625 h 11250"/>
                <a:gd name="connsiteX1" fmla="*/ 5625 w 11250"/>
                <a:gd name="connsiteY1" fmla="*/ 11250 h 11250"/>
                <a:gd name="connsiteX2" fmla="*/ 0 w 11250"/>
                <a:gd name="connsiteY2" fmla="*/ 5625 h 11250"/>
                <a:gd name="connsiteX3" fmla="*/ 5625 w 11250"/>
                <a:gd name="connsiteY3" fmla="*/ 0 h 11250"/>
                <a:gd name="connsiteX4" fmla="*/ 11250 w 11250"/>
                <a:gd name="connsiteY4" fmla="*/ 5625 h 1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0" h="11250">
                  <a:moveTo>
                    <a:pt x="11250" y="5625"/>
                  </a:moveTo>
                  <a:cubicBezTo>
                    <a:pt x="11250" y="8732"/>
                    <a:pt x="8732" y="11250"/>
                    <a:pt x="5625" y="11250"/>
                  </a:cubicBezTo>
                  <a:cubicBezTo>
                    <a:pt x="2518" y="11250"/>
                    <a:pt x="0" y="8732"/>
                    <a:pt x="0" y="5625"/>
                  </a:cubicBezTo>
                  <a:cubicBezTo>
                    <a:pt x="0" y="2518"/>
                    <a:pt x="2518" y="0"/>
                    <a:pt x="5625" y="0"/>
                  </a:cubicBezTo>
                  <a:cubicBezTo>
                    <a:pt x="8732" y="0"/>
                    <a:pt x="11250" y="2518"/>
                    <a:pt x="11250" y="5625"/>
                  </a:cubicBezTo>
                  <a:close/>
                </a:path>
              </a:pathLst>
            </a:custGeom>
            <a:solidFill>
              <a:srgbClr val="37617A"/>
            </a:solidFill>
            <a:ln w="5507" cap="flat">
              <a:noFill/>
              <a:prstDash val="solid"/>
              <a:miter/>
            </a:ln>
          </p:spPr>
          <p:txBody>
            <a:bodyPr rtlCol="0" anchor="ctr"/>
            <a:lstStyle/>
            <a:p>
              <a:endParaRPr lang="en-ID"/>
            </a:p>
          </p:txBody>
        </p:sp>
        <p:sp>
          <p:nvSpPr>
            <p:cNvPr id="98" name="Freeform: Shape 97">
              <a:extLst>
                <a:ext uri="{FF2B5EF4-FFF2-40B4-BE49-F238E27FC236}">
                  <a16:creationId xmlns:a16="http://schemas.microsoft.com/office/drawing/2014/main" id="{A6229C82-9DAC-8B16-3CED-46DC04B50DD0}"/>
                </a:ext>
              </a:extLst>
            </p:cNvPr>
            <p:cNvSpPr/>
            <p:nvPr/>
          </p:nvSpPr>
          <p:spPr>
            <a:xfrm>
              <a:off x="6668902" y="2115509"/>
              <a:ext cx="11250" cy="11250"/>
            </a:xfrm>
            <a:custGeom>
              <a:avLst/>
              <a:gdLst>
                <a:gd name="connsiteX0" fmla="*/ 11250 w 11250"/>
                <a:gd name="connsiteY0" fmla="*/ 5625 h 11250"/>
                <a:gd name="connsiteX1" fmla="*/ 5625 w 11250"/>
                <a:gd name="connsiteY1" fmla="*/ 11250 h 11250"/>
                <a:gd name="connsiteX2" fmla="*/ 0 w 11250"/>
                <a:gd name="connsiteY2" fmla="*/ 5625 h 11250"/>
                <a:gd name="connsiteX3" fmla="*/ 5625 w 11250"/>
                <a:gd name="connsiteY3" fmla="*/ 0 h 11250"/>
                <a:gd name="connsiteX4" fmla="*/ 11250 w 11250"/>
                <a:gd name="connsiteY4" fmla="*/ 5625 h 11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50" h="11250">
                  <a:moveTo>
                    <a:pt x="11250" y="5625"/>
                  </a:moveTo>
                  <a:cubicBezTo>
                    <a:pt x="11250" y="8732"/>
                    <a:pt x="8732" y="11250"/>
                    <a:pt x="5625" y="11250"/>
                  </a:cubicBezTo>
                  <a:cubicBezTo>
                    <a:pt x="2518" y="11250"/>
                    <a:pt x="0" y="8732"/>
                    <a:pt x="0" y="5625"/>
                  </a:cubicBezTo>
                  <a:cubicBezTo>
                    <a:pt x="0" y="2518"/>
                    <a:pt x="2518" y="0"/>
                    <a:pt x="5625" y="0"/>
                  </a:cubicBezTo>
                  <a:cubicBezTo>
                    <a:pt x="8732" y="0"/>
                    <a:pt x="11250" y="2518"/>
                    <a:pt x="11250" y="5625"/>
                  </a:cubicBezTo>
                  <a:close/>
                </a:path>
              </a:pathLst>
            </a:custGeom>
            <a:solidFill>
              <a:srgbClr val="37617A"/>
            </a:solidFill>
            <a:ln w="5507" cap="flat">
              <a:noFill/>
              <a:prstDash val="solid"/>
              <a:miter/>
            </a:ln>
          </p:spPr>
          <p:txBody>
            <a:bodyPr rtlCol="0" anchor="ctr"/>
            <a:lstStyle/>
            <a:p>
              <a:endParaRPr lang="en-ID"/>
            </a:p>
          </p:txBody>
        </p:sp>
        <p:sp>
          <p:nvSpPr>
            <p:cNvPr id="99" name="Freeform: Shape 98">
              <a:extLst>
                <a:ext uri="{FF2B5EF4-FFF2-40B4-BE49-F238E27FC236}">
                  <a16:creationId xmlns:a16="http://schemas.microsoft.com/office/drawing/2014/main" id="{9BA423C0-C20E-9231-4292-3DB9914EA4DD}"/>
                </a:ext>
              </a:extLst>
            </p:cNvPr>
            <p:cNvSpPr/>
            <p:nvPr/>
          </p:nvSpPr>
          <p:spPr>
            <a:xfrm>
              <a:off x="6500152" y="2019884"/>
              <a:ext cx="202500" cy="202500"/>
            </a:xfrm>
            <a:custGeom>
              <a:avLst/>
              <a:gdLst>
                <a:gd name="connsiteX0" fmla="*/ 37693 w 202500"/>
                <a:gd name="connsiteY0" fmla="*/ 172817 h 202500"/>
                <a:gd name="connsiteX1" fmla="*/ 38627 w 202500"/>
                <a:gd name="connsiteY1" fmla="*/ 180720 h 202500"/>
                <a:gd name="connsiteX2" fmla="*/ 101250 w 202500"/>
                <a:gd name="connsiteY2" fmla="*/ 202500 h 202500"/>
                <a:gd name="connsiteX3" fmla="*/ 202500 w 202500"/>
                <a:gd name="connsiteY3" fmla="*/ 101250 h 202500"/>
                <a:gd name="connsiteX4" fmla="*/ 101250 w 202500"/>
                <a:gd name="connsiteY4" fmla="*/ 0 h 202500"/>
                <a:gd name="connsiteX5" fmla="*/ 0 w 202500"/>
                <a:gd name="connsiteY5" fmla="*/ 101250 h 202500"/>
                <a:gd name="connsiteX6" fmla="*/ 21786 w 202500"/>
                <a:gd name="connsiteY6" fmla="*/ 163873 h 202500"/>
                <a:gd name="connsiteX7" fmla="*/ 29689 w 202500"/>
                <a:gd name="connsiteY7" fmla="*/ 164807 h 202500"/>
                <a:gd name="connsiteX8" fmla="*/ 30623 w 202500"/>
                <a:gd name="connsiteY8" fmla="*/ 156904 h 202500"/>
                <a:gd name="connsiteX9" fmla="*/ 11250 w 202500"/>
                <a:gd name="connsiteY9" fmla="*/ 101250 h 202500"/>
                <a:gd name="connsiteX10" fmla="*/ 101250 w 202500"/>
                <a:gd name="connsiteY10" fmla="*/ 11250 h 202500"/>
                <a:gd name="connsiteX11" fmla="*/ 191250 w 202500"/>
                <a:gd name="connsiteY11" fmla="*/ 101250 h 202500"/>
                <a:gd name="connsiteX12" fmla="*/ 101250 w 202500"/>
                <a:gd name="connsiteY12" fmla="*/ 191250 h 202500"/>
                <a:gd name="connsiteX13" fmla="*/ 45596 w 202500"/>
                <a:gd name="connsiteY13" fmla="*/ 171883 h 202500"/>
                <a:gd name="connsiteX14" fmla="*/ 37693 w 202500"/>
                <a:gd name="connsiteY14" fmla="*/ 172817 h 20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2500" h="202500">
                  <a:moveTo>
                    <a:pt x="37693" y="172817"/>
                  </a:moveTo>
                  <a:cubicBezTo>
                    <a:pt x="35769" y="175258"/>
                    <a:pt x="36186" y="178791"/>
                    <a:pt x="38627" y="180720"/>
                  </a:cubicBezTo>
                  <a:cubicBezTo>
                    <a:pt x="56689" y="194968"/>
                    <a:pt x="78345" y="202500"/>
                    <a:pt x="101250" y="202500"/>
                  </a:cubicBezTo>
                  <a:cubicBezTo>
                    <a:pt x="157078" y="202500"/>
                    <a:pt x="202500" y="157078"/>
                    <a:pt x="202500" y="101250"/>
                  </a:cubicBezTo>
                  <a:cubicBezTo>
                    <a:pt x="202500" y="45422"/>
                    <a:pt x="157078" y="0"/>
                    <a:pt x="101250" y="0"/>
                  </a:cubicBezTo>
                  <a:cubicBezTo>
                    <a:pt x="45422" y="0"/>
                    <a:pt x="0" y="45422"/>
                    <a:pt x="0" y="101250"/>
                  </a:cubicBezTo>
                  <a:cubicBezTo>
                    <a:pt x="0" y="124155"/>
                    <a:pt x="7532" y="145811"/>
                    <a:pt x="21786" y="163873"/>
                  </a:cubicBezTo>
                  <a:cubicBezTo>
                    <a:pt x="23715" y="166314"/>
                    <a:pt x="27248" y="166731"/>
                    <a:pt x="29689" y="164807"/>
                  </a:cubicBezTo>
                  <a:cubicBezTo>
                    <a:pt x="32130" y="162883"/>
                    <a:pt x="32541" y="159345"/>
                    <a:pt x="30623" y="156904"/>
                  </a:cubicBezTo>
                  <a:cubicBezTo>
                    <a:pt x="17944" y="140850"/>
                    <a:pt x="11250" y="121601"/>
                    <a:pt x="11250" y="101250"/>
                  </a:cubicBezTo>
                  <a:cubicBezTo>
                    <a:pt x="11250" y="51626"/>
                    <a:pt x="51626" y="11250"/>
                    <a:pt x="101250" y="11250"/>
                  </a:cubicBezTo>
                  <a:cubicBezTo>
                    <a:pt x="150874" y="11250"/>
                    <a:pt x="191250" y="51626"/>
                    <a:pt x="191250" y="101250"/>
                  </a:cubicBezTo>
                  <a:cubicBezTo>
                    <a:pt x="191250" y="150874"/>
                    <a:pt x="150874" y="191250"/>
                    <a:pt x="101250" y="191250"/>
                  </a:cubicBezTo>
                  <a:cubicBezTo>
                    <a:pt x="80899" y="191250"/>
                    <a:pt x="61650" y="184556"/>
                    <a:pt x="45596" y="171883"/>
                  </a:cubicBezTo>
                  <a:cubicBezTo>
                    <a:pt x="43161" y="169971"/>
                    <a:pt x="39623" y="170376"/>
                    <a:pt x="37693" y="172817"/>
                  </a:cubicBezTo>
                  <a:close/>
                </a:path>
              </a:pathLst>
            </a:custGeom>
            <a:solidFill>
              <a:srgbClr val="37617A"/>
            </a:solidFill>
            <a:ln w="5507" cap="flat">
              <a:noFill/>
              <a:prstDash val="solid"/>
              <a:miter/>
            </a:ln>
          </p:spPr>
          <p:txBody>
            <a:bodyPr rtlCol="0" anchor="ctr"/>
            <a:lstStyle/>
            <a:p>
              <a:endParaRPr lang="en-ID"/>
            </a:p>
          </p:txBody>
        </p:sp>
        <p:sp>
          <p:nvSpPr>
            <p:cNvPr id="100" name="Freeform: Shape 99">
              <a:extLst>
                <a:ext uri="{FF2B5EF4-FFF2-40B4-BE49-F238E27FC236}">
                  <a16:creationId xmlns:a16="http://schemas.microsoft.com/office/drawing/2014/main" id="{D02CB07F-0431-05DC-2828-02D40A51960E}"/>
                </a:ext>
              </a:extLst>
            </p:cNvPr>
            <p:cNvSpPr/>
            <p:nvPr/>
          </p:nvSpPr>
          <p:spPr>
            <a:xfrm>
              <a:off x="6545152" y="2053634"/>
              <a:ext cx="112501" cy="134999"/>
            </a:xfrm>
            <a:custGeom>
              <a:avLst/>
              <a:gdLst>
                <a:gd name="connsiteX0" fmla="*/ 106875 w 112501"/>
                <a:gd name="connsiteY0" fmla="*/ 84375 h 134999"/>
                <a:gd name="connsiteX1" fmla="*/ 112500 w 112501"/>
                <a:gd name="connsiteY1" fmla="*/ 78750 h 134999"/>
                <a:gd name="connsiteX2" fmla="*/ 112500 w 112501"/>
                <a:gd name="connsiteY2" fmla="*/ 33750 h 134999"/>
                <a:gd name="connsiteX3" fmla="*/ 109609 w 112501"/>
                <a:gd name="connsiteY3" fmla="*/ 28834 h 134999"/>
                <a:gd name="connsiteX4" fmla="*/ 58984 w 112501"/>
                <a:gd name="connsiteY4" fmla="*/ 709 h 134999"/>
                <a:gd name="connsiteX5" fmla="*/ 53516 w 112501"/>
                <a:gd name="connsiteY5" fmla="*/ 709 h 134999"/>
                <a:gd name="connsiteX6" fmla="*/ 2891 w 112501"/>
                <a:gd name="connsiteY6" fmla="*/ 28834 h 134999"/>
                <a:gd name="connsiteX7" fmla="*/ 0 w 112501"/>
                <a:gd name="connsiteY7" fmla="*/ 33750 h 134999"/>
                <a:gd name="connsiteX8" fmla="*/ 0 w 112501"/>
                <a:gd name="connsiteY8" fmla="*/ 101250 h 134999"/>
                <a:gd name="connsiteX9" fmla="*/ 2891 w 112501"/>
                <a:gd name="connsiteY9" fmla="*/ 106166 h 134999"/>
                <a:gd name="connsiteX10" fmla="*/ 53516 w 112501"/>
                <a:gd name="connsiteY10" fmla="*/ 134291 h 134999"/>
                <a:gd name="connsiteX11" fmla="*/ 56250 w 112501"/>
                <a:gd name="connsiteY11" fmla="*/ 135000 h 134999"/>
                <a:gd name="connsiteX12" fmla="*/ 58984 w 112501"/>
                <a:gd name="connsiteY12" fmla="*/ 134291 h 134999"/>
                <a:gd name="connsiteX13" fmla="*/ 109609 w 112501"/>
                <a:gd name="connsiteY13" fmla="*/ 106166 h 134999"/>
                <a:gd name="connsiteX14" fmla="*/ 111791 w 112501"/>
                <a:gd name="connsiteY14" fmla="*/ 98516 h 134999"/>
                <a:gd name="connsiteX15" fmla="*/ 104141 w 112501"/>
                <a:gd name="connsiteY15" fmla="*/ 96334 h 134999"/>
                <a:gd name="connsiteX16" fmla="*/ 61875 w 112501"/>
                <a:gd name="connsiteY16" fmla="*/ 119812 h 134999"/>
                <a:gd name="connsiteX17" fmla="*/ 61875 w 112501"/>
                <a:gd name="connsiteY17" fmla="*/ 65182 h 134999"/>
                <a:gd name="connsiteX18" fmla="*/ 101250 w 112501"/>
                <a:gd name="connsiteY18" fmla="*/ 43307 h 134999"/>
                <a:gd name="connsiteX19" fmla="*/ 101250 w 112501"/>
                <a:gd name="connsiteY19" fmla="*/ 78750 h 134999"/>
                <a:gd name="connsiteX20" fmla="*/ 106875 w 112501"/>
                <a:gd name="connsiteY20" fmla="*/ 84375 h 134999"/>
                <a:gd name="connsiteX21" fmla="*/ 56250 w 112501"/>
                <a:gd name="connsiteY21" fmla="*/ 12060 h 134999"/>
                <a:gd name="connsiteX22" fmla="*/ 95293 w 112501"/>
                <a:gd name="connsiteY22" fmla="*/ 33750 h 134999"/>
                <a:gd name="connsiteX23" fmla="*/ 56250 w 112501"/>
                <a:gd name="connsiteY23" fmla="*/ 55440 h 134999"/>
                <a:gd name="connsiteX24" fmla="*/ 17207 w 112501"/>
                <a:gd name="connsiteY24" fmla="*/ 33750 h 134999"/>
                <a:gd name="connsiteX25" fmla="*/ 11250 w 112501"/>
                <a:gd name="connsiteY25" fmla="*/ 43307 h 134999"/>
                <a:gd name="connsiteX26" fmla="*/ 50625 w 112501"/>
                <a:gd name="connsiteY26" fmla="*/ 65182 h 134999"/>
                <a:gd name="connsiteX27" fmla="*/ 50625 w 112501"/>
                <a:gd name="connsiteY27" fmla="*/ 119812 h 134999"/>
                <a:gd name="connsiteX28" fmla="*/ 11250 w 112501"/>
                <a:gd name="connsiteY28" fmla="*/ 97937 h 13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501" h="134999">
                  <a:moveTo>
                    <a:pt x="106875" y="84375"/>
                  </a:moveTo>
                  <a:cubicBezTo>
                    <a:pt x="109980" y="84375"/>
                    <a:pt x="112500" y="81855"/>
                    <a:pt x="112500" y="78750"/>
                  </a:cubicBezTo>
                  <a:lnTo>
                    <a:pt x="112500" y="33750"/>
                  </a:lnTo>
                  <a:cubicBezTo>
                    <a:pt x="112500" y="31708"/>
                    <a:pt x="111392" y="29824"/>
                    <a:pt x="109609" y="28834"/>
                  </a:cubicBezTo>
                  <a:lnTo>
                    <a:pt x="58984" y="709"/>
                  </a:lnTo>
                  <a:cubicBezTo>
                    <a:pt x="57279" y="-236"/>
                    <a:pt x="55221" y="-236"/>
                    <a:pt x="53516" y="709"/>
                  </a:cubicBezTo>
                  <a:lnTo>
                    <a:pt x="2891" y="28834"/>
                  </a:lnTo>
                  <a:cubicBezTo>
                    <a:pt x="1108" y="29824"/>
                    <a:pt x="0" y="31708"/>
                    <a:pt x="0" y="33750"/>
                  </a:cubicBezTo>
                  <a:lnTo>
                    <a:pt x="0" y="101250"/>
                  </a:lnTo>
                  <a:cubicBezTo>
                    <a:pt x="0" y="103292"/>
                    <a:pt x="1108" y="105176"/>
                    <a:pt x="2891" y="106166"/>
                  </a:cubicBezTo>
                  <a:lnTo>
                    <a:pt x="53516" y="134291"/>
                  </a:lnTo>
                  <a:cubicBezTo>
                    <a:pt x="54371" y="134764"/>
                    <a:pt x="55311" y="135000"/>
                    <a:pt x="56250" y="135000"/>
                  </a:cubicBezTo>
                  <a:cubicBezTo>
                    <a:pt x="57189" y="135000"/>
                    <a:pt x="58129" y="134764"/>
                    <a:pt x="58984" y="134291"/>
                  </a:cubicBezTo>
                  <a:lnTo>
                    <a:pt x="109609" y="106166"/>
                  </a:lnTo>
                  <a:cubicBezTo>
                    <a:pt x="112320" y="104659"/>
                    <a:pt x="113304" y="101233"/>
                    <a:pt x="111791" y="98516"/>
                  </a:cubicBezTo>
                  <a:cubicBezTo>
                    <a:pt x="110284" y="95805"/>
                    <a:pt x="106858" y="94826"/>
                    <a:pt x="104141" y="96334"/>
                  </a:cubicBezTo>
                  <a:lnTo>
                    <a:pt x="61875" y="119812"/>
                  </a:lnTo>
                  <a:lnTo>
                    <a:pt x="61875" y="65182"/>
                  </a:lnTo>
                  <a:lnTo>
                    <a:pt x="101250" y="43307"/>
                  </a:lnTo>
                  <a:lnTo>
                    <a:pt x="101250" y="78750"/>
                  </a:lnTo>
                  <a:cubicBezTo>
                    <a:pt x="101250" y="81855"/>
                    <a:pt x="103770" y="84375"/>
                    <a:pt x="106875" y="84375"/>
                  </a:cubicBezTo>
                  <a:close/>
                  <a:moveTo>
                    <a:pt x="56250" y="12060"/>
                  </a:moveTo>
                  <a:lnTo>
                    <a:pt x="95293" y="33750"/>
                  </a:lnTo>
                  <a:lnTo>
                    <a:pt x="56250" y="55440"/>
                  </a:lnTo>
                  <a:lnTo>
                    <a:pt x="17207" y="33750"/>
                  </a:lnTo>
                  <a:close/>
                  <a:moveTo>
                    <a:pt x="11250" y="43307"/>
                  </a:moveTo>
                  <a:lnTo>
                    <a:pt x="50625" y="65182"/>
                  </a:lnTo>
                  <a:lnTo>
                    <a:pt x="50625" y="119812"/>
                  </a:lnTo>
                  <a:lnTo>
                    <a:pt x="11250" y="97937"/>
                  </a:lnTo>
                  <a:close/>
                </a:path>
              </a:pathLst>
            </a:custGeom>
            <a:solidFill>
              <a:schemeClr val="bg1"/>
            </a:solidFill>
            <a:ln w="5507"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CC3D76D0-5256-BDE6-70DB-49742F3F66CA}"/>
                </a:ext>
              </a:extLst>
            </p:cNvPr>
            <p:cNvSpPr/>
            <p:nvPr/>
          </p:nvSpPr>
          <p:spPr>
            <a:xfrm>
              <a:off x="6691400" y="2211257"/>
              <a:ext cx="45002" cy="56126"/>
            </a:xfrm>
            <a:custGeom>
              <a:avLst/>
              <a:gdLst>
                <a:gd name="connsiteX0" fmla="*/ 18001 w 45002"/>
                <a:gd name="connsiteY0" fmla="*/ 53876 h 56126"/>
                <a:gd name="connsiteX1" fmla="*/ 22501 w 45002"/>
                <a:gd name="connsiteY1" fmla="*/ 56126 h 56126"/>
                <a:gd name="connsiteX2" fmla="*/ 27001 w 45002"/>
                <a:gd name="connsiteY2" fmla="*/ 53876 h 56126"/>
                <a:gd name="connsiteX3" fmla="*/ 43876 w 45002"/>
                <a:gd name="connsiteY3" fmla="*/ 31376 h 56126"/>
                <a:gd name="connsiteX4" fmla="*/ 43876 w 45002"/>
                <a:gd name="connsiteY4" fmla="*/ 24626 h 56126"/>
                <a:gd name="connsiteX5" fmla="*/ 27001 w 45002"/>
                <a:gd name="connsiteY5" fmla="*/ 2126 h 56126"/>
                <a:gd name="connsiteX6" fmla="*/ 18001 w 45002"/>
                <a:gd name="connsiteY6" fmla="*/ 2126 h 56126"/>
                <a:gd name="connsiteX7" fmla="*/ 1126 w 45002"/>
                <a:gd name="connsiteY7" fmla="*/ 24626 h 56126"/>
                <a:gd name="connsiteX8" fmla="*/ 1126 w 45002"/>
                <a:gd name="connsiteY8" fmla="*/ 31376 h 56126"/>
                <a:gd name="connsiteX9" fmla="*/ 22501 w 45002"/>
                <a:gd name="connsiteY9" fmla="*/ 14878 h 56126"/>
                <a:gd name="connsiteX10" fmla="*/ 32345 w 45002"/>
                <a:gd name="connsiteY10" fmla="*/ 28001 h 56126"/>
                <a:gd name="connsiteX11" fmla="*/ 22501 w 45002"/>
                <a:gd name="connsiteY11" fmla="*/ 41124 h 56126"/>
                <a:gd name="connsiteX12" fmla="*/ 12658 w 45002"/>
                <a:gd name="connsiteY12" fmla="*/ 28001 h 5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02" h="56126">
                  <a:moveTo>
                    <a:pt x="18001" y="53876"/>
                  </a:moveTo>
                  <a:cubicBezTo>
                    <a:pt x="19059" y="55294"/>
                    <a:pt x="20730" y="56126"/>
                    <a:pt x="22501" y="56126"/>
                  </a:cubicBezTo>
                  <a:cubicBezTo>
                    <a:pt x="24273" y="56126"/>
                    <a:pt x="25938" y="55294"/>
                    <a:pt x="27001" y="53876"/>
                  </a:cubicBezTo>
                  <a:lnTo>
                    <a:pt x="43876" y="31376"/>
                  </a:lnTo>
                  <a:cubicBezTo>
                    <a:pt x="45378" y="29379"/>
                    <a:pt x="45378" y="26623"/>
                    <a:pt x="43876" y="24626"/>
                  </a:cubicBezTo>
                  <a:lnTo>
                    <a:pt x="27001" y="2126"/>
                  </a:lnTo>
                  <a:cubicBezTo>
                    <a:pt x="24881" y="-709"/>
                    <a:pt x="20122" y="-709"/>
                    <a:pt x="18001" y="2126"/>
                  </a:cubicBezTo>
                  <a:lnTo>
                    <a:pt x="1126" y="24626"/>
                  </a:lnTo>
                  <a:cubicBezTo>
                    <a:pt x="-375" y="26623"/>
                    <a:pt x="-375" y="29379"/>
                    <a:pt x="1126" y="31376"/>
                  </a:cubicBezTo>
                  <a:close/>
                  <a:moveTo>
                    <a:pt x="22501" y="14878"/>
                  </a:moveTo>
                  <a:lnTo>
                    <a:pt x="32345" y="28001"/>
                  </a:lnTo>
                  <a:lnTo>
                    <a:pt x="22501" y="41124"/>
                  </a:lnTo>
                  <a:lnTo>
                    <a:pt x="12658" y="28001"/>
                  </a:lnTo>
                  <a:close/>
                </a:path>
              </a:pathLst>
            </a:custGeom>
            <a:solidFill>
              <a:srgbClr val="37617A"/>
            </a:solidFill>
            <a:ln w="5507"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81759893-6A67-14C8-49DB-3143FC249A26}"/>
                </a:ext>
              </a:extLst>
            </p:cNvPr>
            <p:cNvSpPr/>
            <p:nvPr/>
          </p:nvSpPr>
          <p:spPr>
            <a:xfrm>
              <a:off x="6466400" y="2211257"/>
              <a:ext cx="45002" cy="56126"/>
            </a:xfrm>
            <a:custGeom>
              <a:avLst/>
              <a:gdLst>
                <a:gd name="connsiteX0" fmla="*/ 27001 w 45002"/>
                <a:gd name="connsiteY0" fmla="*/ 2126 h 56126"/>
                <a:gd name="connsiteX1" fmla="*/ 18001 w 45002"/>
                <a:gd name="connsiteY1" fmla="*/ 2126 h 56126"/>
                <a:gd name="connsiteX2" fmla="*/ 1126 w 45002"/>
                <a:gd name="connsiteY2" fmla="*/ 24626 h 56126"/>
                <a:gd name="connsiteX3" fmla="*/ 1126 w 45002"/>
                <a:gd name="connsiteY3" fmla="*/ 31376 h 56126"/>
                <a:gd name="connsiteX4" fmla="*/ 18001 w 45002"/>
                <a:gd name="connsiteY4" fmla="*/ 53876 h 56126"/>
                <a:gd name="connsiteX5" fmla="*/ 22501 w 45002"/>
                <a:gd name="connsiteY5" fmla="*/ 56126 h 56126"/>
                <a:gd name="connsiteX6" fmla="*/ 27001 w 45002"/>
                <a:gd name="connsiteY6" fmla="*/ 53876 h 56126"/>
                <a:gd name="connsiteX7" fmla="*/ 43876 w 45002"/>
                <a:gd name="connsiteY7" fmla="*/ 31376 h 56126"/>
                <a:gd name="connsiteX8" fmla="*/ 43876 w 45002"/>
                <a:gd name="connsiteY8" fmla="*/ 24626 h 56126"/>
                <a:gd name="connsiteX9" fmla="*/ 22501 w 45002"/>
                <a:gd name="connsiteY9" fmla="*/ 41124 h 56126"/>
                <a:gd name="connsiteX10" fmla="*/ 12658 w 45002"/>
                <a:gd name="connsiteY10" fmla="*/ 28001 h 56126"/>
                <a:gd name="connsiteX11" fmla="*/ 22501 w 45002"/>
                <a:gd name="connsiteY11" fmla="*/ 14878 h 56126"/>
                <a:gd name="connsiteX12" fmla="*/ 32345 w 45002"/>
                <a:gd name="connsiteY12" fmla="*/ 28001 h 5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02" h="56126">
                  <a:moveTo>
                    <a:pt x="27001" y="2126"/>
                  </a:moveTo>
                  <a:cubicBezTo>
                    <a:pt x="24881" y="-709"/>
                    <a:pt x="20122" y="-709"/>
                    <a:pt x="18001" y="2126"/>
                  </a:cubicBezTo>
                  <a:lnTo>
                    <a:pt x="1126" y="24626"/>
                  </a:lnTo>
                  <a:cubicBezTo>
                    <a:pt x="-375" y="26623"/>
                    <a:pt x="-375" y="29379"/>
                    <a:pt x="1126" y="31376"/>
                  </a:cubicBezTo>
                  <a:lnTo>
                    <a:pt x="18001" y="53876"/>
                  </a:lnTo>
                  <a:cubicBezTo>
                    <a:pt x="19059" y="55294"/>
                    <a:pt x="20730" y="56126"/>
                    <a:pt x="22501" y="56126"/>
                  </a:cubicBezTo>
                  <a:cubicBezTo>
                    <a:pt x="24273" y="56126"/>
                    <a:pt x="25938" y="55294"/>
                    <a:pt x="27001" y="53876"/>
                  </a:cubicBezTo>
                  <a:lnTo>
                    <a:pt x="43876" y="31376"/>
                  </a:lnTo>
                  <a:cubicBezTo>
                    <a:pt x="45378" y="29379"/>
                    <a:pt x="45378" y="26623"/>
                    <a:pt x="43876" y="24626"/>
                  </a:cubicBezTo>
                  <a:close/>
                  <a:moveTo>
                    <a:pt x="22501" y="41124"/>
                  </a:moveTo>
                  <a:lnTo>
                    <a:pt x="12658" y="28001"/>
                  </a:lnTo>
                  <a:lnTo>
                    <a:pt x="22501" y="14878"/>
                  </a:lnTo>
                  <a:lnTo>
                    <a:pt x="32345" y="28001"/>
                  </a:lnTo>
                  <a:close/>
                </a:path>
              </a:pathLst>
            </a:custGeom>
            <a:solidFill>
              <a:srgbClr val="37617A"/>
            </a:solidFill>
            <a:ln w="5507" cap="flat">
              <a:noFill/>
              <a:prstDash val="solid"/>
              <a:miter/>
            </a:ln>
          </p:spPr>
          <p:txBody>
            <a:bodyPr rtlCol="0" anchor="ctr"/>
            <a:lstStyle/>
            <a:p>
              <a:endParaRPr lang="en-ID"/>
            </a:p>
          </p:txBody>
        </p:sp>
      </p:grpSp>
      <p:grpSp>
        <p:nvGrpSpPr>
          <p:cNvPr id="103" name="Graphic 17">
            <a:extLst>
              <a:ext uri="{FF2B5EF4-FFF2-40B4-BE49-F238E27FC236}">
                <a16:creationId xmlns:a16="http://schemas.microsoft.com/office/drawing/2014/main" id="{2F00233E-4B3F-01D8-0C74-1F80F160AF02}"/>
              </a:ext>
            </a:extLst>
          </p:cNvPr>
          <p:cNvGrpSpPr/>
          <p:nvPr/>
        </p:nvGrpSpPr>
        <p:grpSpPr>
          <a:xfrm>
            <a:off x="6421586" y="5097172"/>
            <a:ext cx="359815" cy="360000"/>
            <a:chOff x="6421586" y="5185660"/>
            <a:chExt cx="359815" cy="360000"/>
          </a:xfrm>
          <a:solidFill>
            <a:srgbClr val="37617A"/>
          </a:solidFill>
        </p:grpSpPr>
        <p:sp>
          <p:nvSpPr>
            <p:cNvPr id="104" name="Freeform: Shape 103">
              <a:extLst>
                <a:ext uri="{FF2B5EF4-FFF2-40B4-BE49-F238E27FC236}">
                  <a16:creationId xmlns:a16="http://schemas.microsoft.com/office/drawing/2014/main" id="{083EBDB7-63A0-5667-7DE2-BD6A09165B9D}"/>
                </a:ext>
              </a:extLst>
            </p:cNvPr>
            <p:cNvSpPr/>
            <p:nvPr/>
          </p:nvSpPr>
          <p:spPr>
            <a:xfrm>
              <a:off x="6421586" y="5455312"/>
              <a:ext cx="190881" cy="90348"/>
            </a:xfrm>
            <a:custGeom>
              <a:avLst/>
              <a:gdLst>
                <a:gd name="connsiteX0" fmla="*/ 95441 w 190881"/>
                <a:gd name="connsiteY0" fmla="*/ 79098 h 90348"/>
                <a:gd name="connsiteX1" fmla="*/ 11229 w 190881"/>
                <a:gd name="connsiteY1" fmla="*/ 0 h 90348"/>
                <a:gd name="connsiteX2" fmla="*/ 0 w 190881"/>
                <a:gd name="connsiteY2" fmla="*/ 696 h 90348"/>
                <a:gd name="connsiteX3" fmla="*/ 95441 w 190881"/>
                <a:gd name="connsiteY3" fmla="*/ 90348 h 90348"/>
                <a:gd name="connsiteX4" fmla="*/ 190882 w 190881"/>
                <a:gd name="connsiteY4" fmla="*/ 700 h 90348"/>
                <a:gd name="connsiteX5" fmla="*/ 179653 w 190881"/>
                <a:gd name="connsiteY5" fmla="*/ 4 h 90348"/>
                <a:gd name="connsiteX6" fmla="*/ 95441 w 190881"/>
                <a:gd name="connsiteY6" fmla="*/ 79098 h 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881" h="90348">
                  <a:moveTo>
                    <a:pt x="95441" y="79098"/>
                  </a:moveTo>
                  <a:cubicBezTo>
                    <a:pt x="50911" y="79045"/>
                    <a:pt x="14068" y="44439"/>
                    <a:pt x="11229" y="0"/>
                  </a:cubicBezTo>
                  <a:lnTo>
                    <a:pt x="0" y="696"/>
                  </a:lnTo>
                  <a:cubicBezTo>
                    <a:pt x="3116" y="50968"/>
                    <a:pt x="45038" y="90348"/>
                    <a:pt x="95441" y="90348"/>
                  </a:cubicBezTo>
                  <a:cubicBezTo>
                    <a:pt x="145844" y="90348"/>
                    <a:pt x="187766" y="50968"/>
                    <a:pt x="190882" y="700"/>
                  </a:cubicBezTo>
                  <a:lnTo>
                    <a:pt x="179653" y="4"/>
                  </a:lnTo>
                  <a:cubicBezTo>
                    <a:pt x="176812" y="44441"/>
                    <a:pt x="139969" y="79045"/>
                    <a:pt x="95441" y="79098"/>
                  </a:cubicBezTo>
                  <a:close/>
                </a:path>
              </a:pathLst>
            </a:custGeom>
            <a:solidFill>
              <a:srgbClr val="37617A"/>
            </a:solidFill>
            <a:ln w="688" cap="flat">
              <a:noFill/>
              <a:prstDash val="solid"/>
              <a:miter/>
            </a:ln>
          </p:spPr>
          <p:txBody>
            <a:bodyPr rtlCol="0" anchor="ctr"/>
            <a:lstStyle/>
            <a:p>
              <a:endParaRPr lang="en-ID"/>
            </a:p>
          </p:txBody>
        </p:sp>
        <p:sp>
          <p:nvSpPr>
            <p:cNvPr id="105" name="Freeform: Shape 104">
              <a:extLst>
                <a:ext uri="{FF2B5EF4-FFF2-40B4-BE49-F238E27FC236}">
                  <a16:creationId xmlns:a16="http://schemas.microsoft.com/office/drawing/2014/main" id="{53E1055B-D06E-A1BF-256E-4720C3F3EF1D}"/>
                </a:ext>
              </a:extLst>
            </p:cNvPr>
            <p:cNvSpPr/>
            <p:nvPr/>
          </p:nvSpPr>
          <p:spPr>
            <a:xfrm>
              <a:off x="6421586" y="5354411"/>
              <a:ext cx="190881" cy="90348"/>
            </a:xfrm>
            <a:custGeom>
              <a:avLst/>
              <a:gdLst>
                <a:gd name="connsiteX0" fmla="*/ 95441 w 190881"/>
                <a:gd name="connsiteY0" fmla="*/ 0 h 90348"/>
                <a:gd name="connsiteX1" fmla="*/ 0 w 190881"/>
                <a:gd name="connsiteY1" fmla="*/ 89652 h 90348"/>
                <a:gd name="connsiteX2" fmla="*/ 11229 w 190881"/>
                <a:gd name="connsiteY2" fmla="*/ 90348 h 90348"/>
                <a:gd name="connsiteX3" fmla="*/ 100685 w 190881"/>
                <a:gd name="connsiteY3" fmla="*/ 11380 h 90348"/>
                <a:gd name="connsiteX4" fmla="*/ 179653 w 190881"/>
                <a:gd name="connsiteY4" fmla="*/ 90348 h 90348"/>
                <a:gd name="connsiteX5" fmla="*/ 190882 w 190881"/>
                <a:gd name="connsiteY5" fmla="*/ 89652 h 90348"/>
                <a:gd name="connsiteX6" fmla="*/ 95441 w 190881"/>
                <a:gd name="connsiteY6" fmla="*/ 0 h 9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881" h="90348">
                  <a:moveTo>
                    <a:pt x="95441" y="0"/>
                  </a:moveTo>
                  <a:cubicBezTo>
                    <a:pt x="45038" y="0"/>
                    <a:pt x="3116" y="39380"/>
                    <a:pt x="0" y="89652"/>
                  </a:cubicBezTo>
                  <a:lnTo>
                    <a:pt x="11229" y="90348"/>
                  </a:lnTo>
                  <a:cubicBezTo>
                    <a:pt x="14125" y="43839"/>
                    <a:pt x="54176" y="8484"/>
                    <a:pt x="100685" y="11380"/>
                  </a:cubicBezTo>
                  <a:cubicBezTo>
                    <a:pt x="143154" y="14025"/>
                    <a:pt x="177008" y="47879"/>
                    <a:pt x="179653" y="90348"/>
                  </a:cubicBezTo>
                  <a:lnTo>
                    <a:pt x="190882" y="89652"/>
                  </a:lnTo>
                  <a:cubicBezTo>
                    <a:pt x="187766" y="39380"/>
                    <a:pt x="145844" y="0"/>
                    <a:pt x="95441" y="0"/>
                  </a:cubicBezTo>
                  <a:close/>
                </a:path>
              </a:pathLst>
            </a:custGeom>
            <a:solidFill>
              <a:srgbClr val="37617A"/>
            </a:solidFill>
            <a:ln w="688"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E18B2A47-EE58-BD4B-54B0-3A4C7CCCC761}"/>
                </a:ext>
              </a:extLst>
            </p:cNvPr>
            <p:cNvSpPr/>
            <p:nvPr/>
          </p:nvSpPr>
          <p:spPr>
            <a:xfrm>
              <a:off x="6474066" y="5382534"/>
              <a:ext cx="85921" cy="24139"/>
            </a:xfrm>
            <a:custGeom>
              <a:avLst/>
              <a:gdLst>
                <a:gd name="connsiteX0" fmla="*/ 85922 w 85921"/>
                <a:gd name="connsiteY0" fmla="*/ 15470 h 24139"/>
                <a:gd name="connsiteX1" fmla="*/ 0 w 85921"/>
                <a:gd name="connsiteY1" fmla="*/ 15470 h 24139"/>
                <a:gd name="connsiteX2" fmla="*/ 7172 w 85921"/>
                <a:gd name="connsiteY2" fmla="*/ 24140 h 24139"/>
                <a:gd name="connsiteX3" fmla="*/ 78750 w 85921"/>
                <a:gd name="connsiteY3" fmla="*/ 24140 h 24139"/>
              </a:gdLst>
              <a:ahLst/>
              <a:cxnLst>
                <a:cxn ang="0">
                  <a:pos x="connsiteX0" y="connsiteY0"/>
                </a:cxn>
                <a:cxn ang="0">
                  <a:pos x="connsiteX1" y="connsiteY1"/>
                </a:cxn>
                <a:cxn ang="0">
                  <a:pos x="connsiteX2" y="connsiteY2"/>
                </a:cxn>
                <a:cxn ang="0">
                  <a:pos x="connsiteX3" y="connsiteY3"/>
                </a:cxn>
              </a:cxnLst>
              <a:rect l="l" t="t" r="r" b="b"/>
              <a:pathLst>
                <a:path w="85921" h="24139">
                  <a:moveTo>
                    <a:pt x="85922" y="15470"/>
                  </a:moveTo>
                  <a:cubicBezTo>
                    <a:pt x="60995" y="-5157"/>
                    <a:pt x="24927" y="-5157"/>
                    <a:pt x="0" y="15470"/>
                  </a:cubicBezTo>
                  <a:lnTo>
                    <a:pt x="7172" y="24140"/>
                  </a:lnTo>
                  <a:cubicBezTo>
                    <a:pt x="27937" y="6955"/>
                    <a:pt x="57985" y="6955"/>
                    <a:pt x="78750" y="24140"/>
                  </a:cubicBezTo>
                  <a:close/>
                </a:path>
              </a:pathLst>
            </a:custGeom>
            <a:solidFill>
              <a:srgbClr val="37617A"/>
            </a:solidFill>
            <a:ln w="688"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34691AB7-4489-3753-CE87-A88114564B55}"/>
                </a:ext>
              </a:extLst>
            </p:cNvPr>
            <p:cNvSpPr/>
            <p:nvPr/>
          </p:nvSpPr>
          <p:spPr>
            <a:xfrm>
              <a:off x="6449525" y="5407075"/>
              <a:ext cx="24140" cy="85921"/>
            </a:xfrm>
            <a:custGeom>
              <a:avLst/>
              <a:gdLst>
                <a:gd name="connsiteX0" fmla="*/ 15470 w 24140"/>
                <a:gd name="connsiteY0" fmla="*/ 0 h 85921"/>
                <a:gd name="connsiteX1" fmla="*/ 15470 w 24140"/>
                <a:gd name="connsiteY1" fmla="*/ 85922 h 85921"/>
                <a:gd name="connsiteX2" fmla="*/ 24140 w 24140"/>
                <a:gd name="connsiteY2" fmla="*/ 78750 h 85921"/>
                <a:gd name="connsiteX3" fmla="*/ 24140 w 24140"/>
                <a:gd name="connsiteY3" fmla="*/ 7172 h 85921"/>
              </a:gdLst>
              <a:ahLst/>
              <a:cxnLst>
                <a:cxn ang="0">
                  <a:pos x="connsiteX0" y="connsiteY0"/>
                </a:cxn>
                <a:cxn ang="0">
                  <a:pos x="connsiteX1" y="connsiteY1"/>
                </a:cxn>
                <a:cxn ang="0">
                  <a:pos x="connsiteX2" y="connsiteY2"/>
                </a:cxn>
                <a:cxn ang="0">
                  <a:pos x="connsiteX3" y="connsiteY3"/>
                </a:cxn>
              </a:cxnLst>
              <a:rect l="l" t="t" r="r" b="b"/>
              <a:pathLst>
                <a:path w="24140" h="85921">
                  <a:moveTo>
                    <a:pt x="15470" y="0"/>
                  </a:moveTo>
                  <a:cubicBezTo>
                    <a:pt x="-5157" y="24927"/>
                    <a:pt x="-5157" y="60995"/>
                    <a:pt x="15470" y="85922"/>
                  </a:cubicBezTo>
                  <a:lnTo>
                    <a:pt x="24140" y="78750"/>
                  </a:lnTo>
                  <a:cubicBezTo>
                    <a:pt x="6955" y="57985"/>
                    <a:pt x="6955" y="27937"/>
                    <a:pt x="24140" y="7172"/>
                  </a:cubicBezTo>
                  <a:close/>
                </a:path>
              </a:pathLst>
            </a:custGeom>
            <a:solidFill>
              <a:srgbClr val="37617A"/>
            </a:solidFill>
            <a:ln w="688"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8B860317-7562-2C89-FE02-9C54E2FCFAC2}"/>
                </a:ext>
              </a:extLst>
            </p:cNvPr>
            <p:cNvSpPr/>
            <p:nvPr/>
          </p:nvSpPr>
          <p:spPr>
            <a:xfrm>
              <a:off x="6474066" y="5493397"/>
              <a:ext cx="85921" cy="24138"/>
            </a:xfrm>
            <a:custGeom>
              <a:avLst/>
              <a:gdLst>
                <a:gd name="connsiteX0" fmla="*/ 42961 w 85921"/>
                <a:gd name="connsiteY0" fmla="*/ 24138 h 24138"/>
                <a:gd name="connsiteX1" fmla="*/ 85922 w 85921"/>
                <a:gd name="connsiteY1" fmla="*/ 8670 h 24138"/>
                <a:gd name="connsiteX2" fmla="*/ 78750 w 85921"/>
                <a:gd name="connsiteY2" fmla="*/ 0 h 24138"/>
                <a:gd name="connsiteX3" fmla="*/ 7172 w 85921"/>
                <a:gd name="connsiteY3" fmla="*/ 0 h 24138"/>
                <a:gd name="connsiteX4" fmla="*/ 0 w 85921"/>
                <a:gd name="connsiteY4" fmla="*/ 8670 h 24138"/>
                <a:gd name="connsiteX5" fmla="*/ 42961 w 85921"/>
                <a:gd name="connsiteY5" fmla="*/ 24138 h 2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21" h="24138">
                  <a:moveTo>
                    <a:pt x="42961" y="24138"/>
                  </a:moveTo>
                  <a:cubicBezTo>
                    <a:pt x="58643" y="24124"/>
                    <a:pt x="73831" y="18655"/>
                    <a:pt x="85922" y="8670"/>
                  </a:cubicBezTo>
                  <a:lnTo>
                    <a:pt x="78750" y="0"/>
                  </a:lnTo>
                  <a:cubicBezTo>
                    <a:pt x="57985" y="17184"/>
                    <a:pt x="27937" y="17184"/>
                    <a:pt x="7172" y="0"/>
                  </a:cubicBezTo>
                  <a:lnTo>
                    <a:pt x="0" y="8670"/>
                  </a:lnTo>
                  <a:cubicBezTo>
                    <a:pt x="12091" y="18655"/>
                    <a:pt x="27279" y="24124"/>
                    <a:pt x="42961" y="24138"/>
                  </a:cubicBezTo>
                  <a:close/>
                </a:path>
              </a:pathLst>
            </a:custGeom>
            <a:solidFill>
              <a:srgbClr val="37617A"/>
            </a:solidFill>
            <a:ln w="688"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68CE3310-54F8-C52C-2F69-BCB529208B46}"/>
                </a:ext>
              </a:extLst>
            </p:cNvPr>
            <p:cNvSpPr/>
            <p:nvPr/>
          </p:nvSpPr>
          <p:spPr>
            <a:xfrm>
              <a:off x="6560388" y="5407075"/>
              <a:ext cx="24140" cy="85921"/>
            </a:xfrm>
            <a:custGeom>
              <a:avLst/>
              <a:gdLst>
                <a:gd name="connsiteX0" fmla="*/ 8670 w 24140"/>
                <a:gd name="connsiteY0" fmla="*/ 85922 h 85921"/>
                <a:gd name="connsiteX1" fmla="*/ 8670 w 24140"/>
                <a:gd name="connsiteY1" fmla="*/ 0 h 85921"/>
                <a:gd name="connsiteX2" fmla="*/ 0 w 24140"/>
                <a:gd name="connsiteY2" fmla="*/ 7172 h 85921"/>
                <a:gd name="connsiteX3" fmla="*/ 0 w 24140"/>
                <a:gd name="connsiteY3" fmla="*/ 78750 h 85921"/>
              </a:gdLst>
              <a:ahLst/>
              <a:cxnLst>
                <a:cxn ang="0">
                  <a:pos x="connsiteX0" y="connsiteY0"/>
                </a:cxn>
                <a:cxn ang="0">
                  <a:pos x="connsiteX1" y="connsiteY1"/>
                </a:cxn>
                <a:cxn ang="0">
                  <a:pos x="connsiteX2" y="connsiteY2"/>
                </a:cxn>
                <a:cxn ang="0">
                  <a:pos x="connsiteX3" y="connsiteY3"/>
                </a:cxn>
              </a:cxnLst>
              <a:rect l="l" t="t" r="r" b="b"/>
              <a:pathLst>
                <a:path w="24140" h="85921">
                  <a:moveTo>
                    <a:pt x="8670" y="85922"/>
                  </a:moveTo>
                  <a:cubicBezTo>
                    <a:pt x="29297" y="60995"/>
                    <a:pt x="29297" y="24927"/>
                    <a:pt x="8670" y="0"/>
                  </a:cubicBezTo>
                  <a:lnTo>
                    <a:pt x="0" y="7172"/>
                  </a:lnTo>
                  <a:cubicBezTo>
                    <a:pt x="17186" y="27937"/>
                    <a:pt x="17186" y="57985"/>
                    <a:pt x="0" y="78750"/>
                  </a:cubicBezTo>
                  <a:close/>
                </a:path>
              </a:pathLst>
            </a:custGeom>
            <a:solidFill>
              <a:srgbClr val="37617A"/>
            </a:solidFill>
            <a:ln w="688" cap="flat">
              <a:noFill/>
              <a:prstDash val="solid"/>
              <a:miter/>
            </a:ln>
          </p:spPr>
          <p:txBody>
            <a:bodyPr rtlCol="0" anchor="ctr"/>
            <a:lstStyle/>
            <a:p>
              <a:endParaRPr lang="en-ID"/>
            </a:p>
          </p:txBody>
        </p:sp>
        <p:sp>
          <p:nvSpPr>
            <p:cNvPr id="110" name="Freeform: Shape 109">
              <a:extLst>
                <a:ext uri="{FF2B5EF4-FFF2-40B4-BE49-F238E27FC236}">
                  <a16:creationId xmlns:a16="http://schemas.microsoft.com/office/drawing/2014/main" id="{7757CB13-BF37-D05E-585F-AC3D9CADFD01}"/>
                </a:ext>
              </a:extLst>
            </p:cNvPr>
            <p:cNvSpPr/>
            <p:nvPr/>
          </p:nvSpPr>
          <p:spPr>
            <a:xfrm>
              <a:off x="6483277" y="5410661"/>
              <a:ext cx="67500" cy="78750"/>
            </a:xfrm>
            <a:custGeom>
              <a:avLst/>
              <a:gdLst>
                <a:gd name="connsiteX0" fmla="*/ 36644 w 67500"/>
                <a:gd name="connsiteY0" fmla="*/ 802 h 78750"/>
                <a:gd name="connsiteX1" fmla="*/ 30856 w 67500"/>
                <a:gd name="connsiteY1" fmla="*/ 802 h 78750"/>
                <a:gd name="connsiteX2" fmla="*/ 2731 w 67500"/>
                <a:gd name="connsiteY2" fmla="*/ 17677 h 78750"/>
                <a:gd name="connsiteX3" fmla="*/ 0 w 67500"/>
                <a:gd name="connsiteY3" fmla="*/ 22500 h 78750"/>
                <a:gd name="connsiteX4" fmla="*/ 0 w 67500"/>
                <a:gd name="connsiteY4" fmla="*/ 56250 h 78750"/>
                <a:gd name="connsiteX5" fmla="*/ 2731 w 67500"/>
                <a:gd name="connsiteY5" fmla="*/ 61073 h 78750"/>
                <a:gd name="connsiteX6" fmla="*/ 30856 w 67500"/>
                <a:gd name="connsiteY6" fmla="*/ 77948 h 78750"/>
                <a:gd name="connsiteX7" fmla="*/ 36644 w 67500"/>
                <a:gd name="connsiteY7" fmla="*/ 77948 h 78750"/>
                <a:gd name="connsiteX8" fmla="*/ 64769 w 67500"/>
                <a:gd name="connsiteY8" fmla="*/ 61073 h 78750"/>
                <a:gd name="connsiteX9" fmla="*/ 67500 w 67500"/>
                <a:gd name="connsiteY9" fmla="*/ 56250 h 78750"/>
                <a:gd name="connsiteX10" fmla="*/ 67500 w 67500"/>
                <a:gd name="connsiteY10" fmla="*/ 22500 h 78750"/>
                <a:gd name="connsiteX11" fmla="*/ 64769 w 67500"/>
                <a:gd name="connsiteY11" fmla="*/ 17677 h 78750"/>
                <a:gd name="connsiteX12" fmla="*/ 56250 w 67500"/>
                <a:gd name="connsiteY12" fmla="*/ 53066 h 78750"/>
                <a:gd name="connsiteX13" fmla="*/ 33750 w 67500"/>
                <a:gd name="connsiteY13" fmla="*/ 66566 h 78750"/>
                <a:gd name="connsiteX14" fmla="*/ 11250 w 67500"/>
                <a:gd name="connsiteY14" fmla="*/ 53066 h 78750"/>
                <a:gd name="connsiteX15" fmla="*/ 11250 w 67500"/>
                <a:gd name="connsiteY15" fmla="*/ 25684 h 78750"/>
                <a:gd name="connsiteX16" fmla="*/ 33750 w 67500"/>
                <a:gd name="connsiteY16" fmla="*/ 12184 h 78750"/>
                <a:gd name="connsiteX17" fmla="*/ 56250 w 67500"/>
                <a:gd name="connsiteY17" fmla="*/ 25684 h 7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7500" h="78750">
                  <a:moveTo>
                    <a:pt x="36644" y="802"/>
                  </a:moveTo>
                  <a:cubicBezTo>
                    <a:pt x="34863" y="-267"/>
                    <a:pt x="32637" y="-267"/>
                    <a:pt x="30856" y="802"/>
                  </a:cubicBezTo>
                  <a:lnTo>
                    <a:pt x="2731" y="17677"/>
                  </a:lnTo>
                  <a:cubicBezTo>
                    <a:pt x="1037" y="18693"/>
                    <a:pt x="0" y="20524"/>
                    <a:pt x="0" y="22500"/>
                  </a:cubicBezTo>
                  <a:lnTo>
                    <a:pt x="0" y="56250"/>
                  </a:lnTo>
                  <a:cubicBezTo>
                    <a:pt x="0" y="58226"/>
                    <a:pt x="1037" y="60057"/>
                    <a:pt x="2731" y="61073"/>
                  </a:cubicBezTo>
                  <a:lnTo>
                    <a:pt x="30856" y="77948"/>
                  </a:lnTo>
                  <a:cubicBezTo>
                    <a:pt x="32637" y="79017"/>
                    <a:pt x="34863" y="79017"/>
                    <a:pt x="36644" y="77948"/>
                  </a:cubicBezTo>
                  <a:lnTo>
                    <a:pt x="64769" y="61073"/>
                  </a:lnTo>
                  <a:cubicBezTo>
                    <a:pt x="66464" y="60057"/>
                    <a:pt x="67500" y="58226"/>
                    <a:pt x="67500" y="56250"/>
                  </a:cubicBezTo>
                  <a:lnTo>
                    <a:pt x="67500" y="22500"/>
                  </a:lnTo>
                  <a:cubicBezTo>
                    <a:pt x="67500" y="20524"/>
                    <a:pt x="66464" y="18693"/>
                    <a:pt x="64769" y="17677"/>
                  </a:cubicBezTo>
                  <a:close/>
                  <a:moveTo>
                    <a:pt x="56250" y="53066"/>
                  </a:moveTo>
                  <a:lnTo>
                    <a:pt x="33750" y="66566"/>
                  </a:lnTo>
                  <a:lnTo>
                    <a:pt x="11250" y="53066"/>
                  </a:lnTo>
                  <a:lnTo>
                    <a:pt x="11250" y="25684"/>
                  </a:lnTo>
                  <a:lnTo>
                    <a:pt x="33750" y="12184"/>
                  </a:lnTo>
                  <a:lnTo>
                    <a:pt x="56250" y="25684"/>
                  </a:lnTo>
                  <a:close/>
                </a:path>
              </a:pathLst>
            </a:custGeom>
            <a:solidFill>
              <a:srgbClr val="37617A"/>
            </a:solidFill>
            <a:ln w="688" cap="flat">
              <a:noFill/>
              <a:prstDash val="solid"/>
              <a:miter/>
            </a:ln>
          </p:spPr>
          <p:txBody>
            <a:bodyPr rtlCol="0" anchor="ctr"/>
            <a:lstStyle/>
            <a:p>
              <a:endParaRPr lang="en-ID"/>
            </a:p>
          </p:txBody>
        </p:sp>
        <p:sp>
          <p:nvSpPr>
            <p:cNvPr id="111" name="Freeform: Shape 110">
              <a:extLst>
                <a:ext uri="{FF2B5EF4-FFF2-40B4-BE49-F238E27FC236}">
                  <a16:creationId xmlns:a16="http://schemas.microsoft.com/office/drawing/2014/main" id="{C2ACC1B2-12BC-1339-3C2D-796B6E80EADF}"/>
                </a:ext>
              </a:extLst>
            </p:cNvPr>
            <p:cNvSpPr/>
            <p:nvPr/>
          </p:nvSpPr>
          <p:spPr>
            <a:xfrm>
              <a:off x="6590152" y="5185660"/>
              <a:ext cx="149422" cy="155397"/>
            </a:xfrm>
            <a:custGeom>
              <a:avLst/>
              <a:gdLst>
                <a:gd name="connsiteX0" fmla="*/ 21030 w 149422"/>
                <a:gd name="connsiteY0" fmla="*/ 155397 h 155397"/>
                <a:gd name="connsiteX1" fmla="*/ 29803 w 149422"/>
                <a:gd name="connsiteY1" fmla="*/ 148354 h 155397"/>
                <a:gd name="connsiteX2" fmla="*/ 11250 w 149422"/>
                <a:gd name="connsiteY2" fmla="*/ 95625 h 155397"/>
                <a:gd name="connsiteX3" fmla="*/ 95548 w 149422"/>
                <a:gd name="connsiteY3" fmla="*/ 11250 h 155397"/>
                <a:gd name="connsiteX4" fmla="*/ 143078 w 149422"/>
                <a:gd name="connsiteY4" fmla="*/ 25893 h 155397"/>
                <a:gd name="connsiteX5" fmla="*/ 149423 w 149422"/>
                <a:gd name="connsiteY5" fmla="*/ 16602 h 155397"/>
                <a:gd name="connsiteX6" fmla="*/ 95625 w 149422"/>
                <a:gd name="connsiteY6" fmla="*/ 0 h 155397"/>
                <a:gd name="connsiteX7" fmla="*/ 0 w 149422"/>
                <a:gd name="connsiteY7" fmla="*/ 95625 h 155397"/>
                <a:gd name="connsiteX8" fmla="*/ 21030 w 149422"/>
                <a:gd name="connsiteY8" fmla="*/ 155397 h 15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422" h="155397">
                  <a:moveTo>
                    <a:pt x="21030" y="155397"/>
                  </a:moveTo>
                  <a:lnTo>
                    <a:pt x="29803" y="148354"/>
                  </a:lnTo>
                  <a:cubicBezTo>
                    <a:pt x="17736" y="133436"/>
                    <a:pt x="11184" y="114812"/>
                    <a:pt x="11250" y="95625"/>
                  </a:cubicBezTo>
                  <a:cubicBezTo>
                    <a:pt x="11229" y="49047"/>
                    <a:pt x="48970" y="11272"/>
                    <a:pt x="95548" y="11250"/>
                  </a:cubicBezTo>
                  <a:cubicBezTo>
                    <a:pt x="112503" y="11243"/>
                    <a:pt x="129067" y="16345"/>
                    <a:pt x="143078" y="25893"/>
                  </a:cubicBezTo>
                  <a:lnTo>
                    <a:pt x="149423" y="16602"/>
                  </a:lnTo>
                  <a:cubicBezTo>
                    <a:pt x="133579" y="5761"/>
                    <a:pt x="114823" y="-27"/>
                    <a:pt x="95625" y="0"/>
                  </a:cubicBezTo>
                  <a:cubicBezTo>
                    <a:pt x="42897" y="0"/>
                    <a:pt x="0" y="42897"/>
                    <a:pt x="0" y="95625"/>
                  </a:cubicBezTo>
                  <a:cubicBezTo>
                    <a:pt x="28" y="117357"/>
                    <a:pt x="7445" y="138435"/>
                    <a:pt x="21030" y="155397"/>
                  </a:cubicBezTo>
                  <a:close/>
                </a:path>
              </a:pathLst>
            </a:custGeom>
            <a:solidFill>
              <a:srgbClr val="37617A"/>
            </a:solidFill>
            <a:ln w="688" cap="flat">
              <a:noFill/>
              <a:prstDash val="solid"/>
              <a:miter/>
            </a:ln>
          </p:spPr>
          <p:txBody>
            <a:bodyPr rtlCol="0" anchor="ctr"/>
            <a:lstStyle/>
            <a:p>
              <a:endParaRPr lang="en-ID"/>
            </a:p>
          </p:txBody>
        </p:sp>
        <p:sp>
          <p:nvSpPr>
            <p:cNvPr id="112" name="Freeform: Shape 111">
              <a:extLst>
                <a:ext uri="{FF2B5EF4-FFF2-40B4-BE49-F238E27FC236}">
                  <a16:creationId xmlns:a16="http://schemas.microsoft.com/office/drawing/2014/main" id="{403C2EB9-A92F-107C-D790-3294EB52F828}"/>
                </a:ext>
              </a:extLst>
            </p:cNvPr>
            <p:cNvSpPr/>
            <p:nvPr/>
          </p:nvSpPr>
          <p:spPr>
            <a:xfrm>
              <a:off x="6620034" y="5215543"/>
              <a:ext cx="161367" cy="161367"/>
            </a:xfrm>
            <a:custGeom>
              <a:avLst/>
              <a:gdLst>
                <a:gd name="connsiteX0" fmla="*/ 135123 w 161367"/>
                <a:gd name="connsiteY0" fmla="*/ 0 h 161367"/>
                <a:gd name="connsiteX1" fmla="*/ 126958 w 161367"/>
                <a:gd name="connsiteY1" fmla="*/ 7734 h 161367"/>
                <a:gd name="connsiteX2" fmla="*/ 123937 w 161367"/>
                <a:gd name="connsiteY2" fmla="*/ 126959 h 161367"/>
                <a:gd name="connsiteX3" fmla="*/ 7734 w 161367"/>
                <a:gd name="connsiteY3" fmla="*/ 126959 h 161367"/>
                <a:gd name="connsiteX4" fmla="*/ 0 w 161367"/>
                <a:gd name="connsiteY4" fmla="*/ 135123 h 161367"/>
                <a:gd name="connsiteX5" fmla="*/ 65742 w 161367"/>
                <a:gd name="connsiteY5" fmla="*/ 161367 h 161367"/>
                <a:gd name="connsiteX6" fmla="*/ 161367 w 161367"/>
                <a:gd name="connsiteY6" fmla="*/ 65742 h 161367"/>
                <a:gd name="connsiteX7" fmla="*/ 135123 w 161367"/>
                <a:gd name="connsiteY7" fmla="*/ 0 h 161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367" h="161367">
                  <a:moveTo>
                    <a:pt x="135123" y="0"/>
                  </a:moveTo>
                  <a:lnTo>
                    <a:pt x="126958" y="7734"/>
                  </a:lnTo>
                  <a:cubicBezTo>
                    <a:pt x="159047" y="41491"/>
                    <a:pt x="157694" y="94870"/>
                    <a:pt x="123937" y="126959"/>
                  </a:cubicBezTo>
                  <a:cubicBezTo>
                    <a:pt x="91383" y="157904"/>
                    <a:pt x="40288" y="157904"/>
                    <a:pt x="7734" y="126959"/>
                  </a:cubicBezTo>
                  <a:lnTo>
                    <a:pt x="0" y="135123"/>
                  </a:lnTo>
                  <a:cubicBezTo>
                    <a:pt x="17726" y="151997"/>
                    <a:pt x="41269" y="161395"/>
                    <a:pt x="65742" y="161367"/>
                  </a:cubicBezTo>
                  <a:cubicBezTo>
                    <a:pt x="118470" y="161367"/>
                    <a:pt x="161367" y="118470"/>
                    <a:pt x="161367" y="65742"/>
                  </a:cubicBezTo>
                  <a:cubicBezTo>
                    <a:pt x="161395" y="41269"/>
                    <a:pt x="151997" y="17726"/>
                    <a:pt x="135123" y="0"/>
                  </a:cubicBezTo>
                  <a:close/>
                </a:path>
              </a:pathLst>
            </a:custGeom>
            <a:solidFill>
              <a:srgbClr val="37617A"/>
            </a:solidFill>
            <a:ln w="688" cap="flat">
              <a:noFill/>
              <a:prstDash val="solid"/>
              <a:miter/>
            </a:ln>
          </p:spPr>
          <p:txBody>
            <a:bodyPr rtlCol="0" anchor="ctr"/>
            <a:lstStyle/>
            <a:p>
              <a:endParaRPr lang="en-ID"/>
            </a:p>
          </p:txBody>
        </p:sp>
        <p:sp>
          <p:nvSpPr>
            <p:cNvPr id="113" name="Freeform: Shape 112">
              <a:extLst>
                <a:ext uri="{FF2B5EF4-FFF2-40B4-BE49-F238E27FC236}">
                  <a16:creationId xmlns:a16="http://schemas.microsoft.com/office/drawing/2014/main" id="{6B69F405-3C8D-8101-15C1-EBDB3A09D801}"/>
                </a:ext>
              </a:extLst>
            </p:cNvPr>
            <p:cNvSpPr/>
            <p:nvPr/>
          </p:nvSpPr>
          <p:spPr>
            <a:xfrm>
              <a:off x="6652027" y="5236286"/>
              <a:ext cx="67500" cy="90000"/>
            </a:xfrm>
            <a:custGeom>
              <a:avLst/>
              <a:gdLst>
                <a:gd name="connsiteX0" fmla="*/ 47813 w 67500"/>
                <a:gd name="connsiteY0" fmla="*/ 67500 h 90000"/>
                <a:gd name="connsiteX1" fmla="*/ 0 w 67500"/>
                <a:gd name="connsiteY1" fmla="*/ 67500 h 90000"/>
                <a:gd name="connsiteX2" fmla="*/ 0 w 67500"/>
                <a:gd name="connsiteY2" fmla="*/ 78750 h 90000"/>
                <a:gd name="connsiteX3" fmla="*/ 28125 w 67500"/>
                <a:gd name="connsiteY3" fmla="*/ 78750 h 90000"/>
                <a:gd name="connsiteX4" fmla="*/ 28125 w 67500"/>
                <a:gd name="connsiteY4" fmla="*/ 90000 h 90000"/>
                <a:gd name="connsiteX5" fmla="*/ 39375 w 67500"/>
                <a:gd name="connsiteY5" fmla="*/ 90000 h 90000"/>
                <a:gd name="connsiteX6" fmla="*/ 39375 w 67500"/>
                <a:gd name="connsiteY6" fmla="*/ 78750 h 90000"/>
                <a:gd name="connsiteX7" fmla="*/ 47813 w 67500"/>
                <a:gd name="connsiteY7" fmla="*/ 78750 h 90000"/>
                <a:gd name="connsiteX8" fmla="*/ 67500 w 67500"/>
                <a:gd name="connsiteY8" fmla="*/ 59063 h 90000"/>
                <a:gd name="connsiteX9" fmla="*/ 47813 w 67500"/>
                <a:gd name="connsiteY9" fmla="*/ 39375 h 90000"/>
                <a:gd name="connsiteX10" fmla="*/ 19688 w 67500"/>
                <a:gd name="connsiteY10" fmla="*/ 39375 h 90000"/>
                <a:gd name="connsiteX11" fmla="*/ 11250 w 67500"/>
                <a:gd name="connsiteY11" fmla="*/ 30938 h 90000"/>
                <a:gd name="connsiteX12" fmla="*/ 19688 w 67500"/>
                <a:gd name="connsiteY12" fmla="*/ 22500 h 90000"/>
                <a:gd name="connsiteX13" fmla="*/ 67500 w 67500"/>
                <a:gd name="connsiteY13" fmla="*/ 22500 h 90000"/>
                <a:gd name="connsiteX14" fmla="*/ 67500 w 67500"/>
                <a:gd name="connsiteY14" fmla="*/ 11250 h 90000"/>
                <a:gd name="connsiteX15" fmla="*/ 39375 w 67500"/>
                <a:gd name="connsiteY15" fmla="*/ 11250 h 90000"/>
                <a:gd name="connsiteX16" fmla="*/ 39375 w 67500"/>
                <a:gd name="connsiteY16" fmla="*/ 0 h 90000"/>
                <a:gd name="connsiteX17" fmla="*/ 28125 w 67500"/>
                <a:gd name="connsiteY17" fmla="*/ 0 h 90000"/>
                <a:gd name="connsiteX18" fmla="*/ 28125 w 67500"/>
                <a:gd name="connsiteY18" fmla="*/ 11250 h 90000"/>
                <a:gd name="connsiteX19" fmla="*/ 19688 w 67500"/>
                <a:gd name="connsiteY19" fmla="*/ 11250 h 90000"/>
                <a:gd name="connsiteX20" fmla="*/ 0 w 67500"/>
                <a:gd name="connsiteY20" fmla="*/ 30938 h 90000"/>
                <a:gd name="connsiteX21" fmla="*/ 19688 w 67500"/>
                <a:gd name="connsiteY21" fmla="*/ 50625 h 90000"/>
                <a:gd name="connsiteX22" fmla="*/ 47813 w 67500"/>
                <a:gd name="connsiteY22" fmla="*/ 50625 h 90000"/>
                <a:gd name="connsiteX23" fmla="*/ 56250 w 67500"/>
                <a:gd name="connsiteY23" fmla="*/ 59063 h 90000"/>
                <a:gd name="connsiteX24" fmla="*/ 47813 w 67500"/>
                <a:gd name="connsiteY24" fmla="*/ 67500 h 9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500" h="90000">
                  <a:moveTo>
                    <a:pt x="47813" y="67500"/>
                  </a:moveTo>
                  <a:lnTo>
                    <a:pt x="0" y="67500"/>
                  </a:lnTo>
                  <a:lnTo>
                    <a:pt x="0" y="78750"/>
                  </a:lnTo>
                  <a:lnTo>
                    <a:pt x="28125" y="78750"/>
                  </a:lnTo>
                  <a:lnTo>
                    <a:pt x="28125" y="90000"/>
                  </a:lnTo>
                  <a:lnTo>
                    <a:pt x="39375" y="90000"/>
                  </a:lnTo>
                  <a:lnTo>
                    <a:pt x="39375" y="78750"/>
                  </a:lnTo>
                  <a:lnTo>
                    <a:pt x="47813" y="78750"/>
                  </a:lnTo>
                  <a:cubicBezTo>
                    <a:pt x="58686" y="78750"/>
                    <a:pt x="67500" y="69936"/>
                    <a:pt x="67500" y="59063"/>
                  </a:cubicBezTo>
                  <a:cubicBezTo>
                    <a:pt x="67500" y="48189"/>
                    <a:pt x="58686" y="39375"/>
                    <a:pt x="47813" y="39375"/>
                  </a:cubicBezTo>
                  <a:lnTo>
                    <a:pt x="19688" y="39375"/>
                  </a:lnTo>
                  <a:cubicBezTo>
                    <a:pt x="15028" y="39375"/>
                    <a:pt x="11250" y="35597"/>
                    <a:pt x="11250" y="30938"/>
                  </a:cubicBezTo>
                  <a:cubicBezTo>
                    <a:pt x="11250" y="26278"/>
                    <a:pt x="15028" y="22500"/>
                    <a:pt x="19688" y="22500"/>
                  </a:cubicBezTo>
                  <a:lnTo>
                    <a:pt x="67500" y="22500"/>
                  </a:lnTo>
                  <a:lnTo>
                    <a:pt x="67500" y="11250"/>
                  </a:lnTo>
                  <a:lnTo>
                    <a:pt x="39375" y="11250"/>
                  </a:lnTo>
                  <a:lnTo>
                    <a:pt x="39375" y="0"/>
                  </a:lnTo>
                  <a:lnTo>
                    <a:pt x="28125" y="0"/>
                  </a:lnTo>
                  <a:lnTo>
                    <a:pt x="28125" y="11250"/>
                  </a:lnTo>
                  <a:lnTo>
                    <a:pt x="19688" y="11250"/>
                  </a:lnTo>
                  <a:cubicBezTo>
                    <a:pt x="8814" y="11250"/>
                    <a:pt x="0" y="20064"/>
                    <a:pt x="0" y="30938"/>
                  </a:cubicBezTo>
                  <a:cubicBezTo>
                    <a:pt x="0" y="41811"/>
                    <a:pt x="8814" y="50625"/>
                    <a:pt x="19688" y="50625"/>
                  </a:cubicBezTo>
                  <a:lnTo>
                    <a:pt x="47813" y="50625"/>
                  </a:lnTo>
                  <a:cubicBezTo>
                    <a:pt x="52472" y="50625"/>
                    <a:pt x="56250" y="54403"/>
                    <a:pt x="56250" y="59063"/>
                  </a:cubicBezTo>
                  <a:cubicBezTo>
                    <a:pt x="56250" y="63722"/>
                    <a:pt x="52472" y="67500"/>
                    <a:pt x="47813" y="67500"/>
                  </a:cubicBezTo>
                  <a:close/>
                </a:path>
              </a:pathLst>
            </a:custGeom>
            <a:solidFill>
              <a:srgbClr val="37617A"/>
            </a:solidFill>
            <a:ln w="688" cap="flat">
              <a:noFill/>
              <a:prstDash val="solid"/>
              <a:miter/>
            </a:ln>
          </p:spPr>
          <p:txBody>
            <a:bodyPr rtlCol="0" anchor="ctr"/>
            <a:lstStyle/>
            <a:p>
              <a:endParaRPr lang="en-ID"/>
            </a:p>
          </p:txBody>
        </p:sp>
        <p:sp>
          <p:nvSpPr>
            <p:cNvPr id="114" name="Freeform: Shape 113">
              <a:extLst>
                <a:ext uri="{FF2B5EF4-FFF2-40B4-BE49-F238E27FC236}">
                  <a16:creationId xmlns:a16="http://schemas.microsoft.com/office/drawing/2014/main" id="{3D753B0E-17E7-1DEA-0B76-ECE582081AD3}"/>
                </a:ext>
              </a:extLst>
            </p:cNvPr>
            <p:cNvSpPr/>
            <p:nvPr/>
          </p:nvSpPr>
          <p:spPr>
            <a:xfrm>
              <a:off x="6642816" y="5213786"/>
              <a:ext cx="85921" cy="24138"/>
            </a:xfrm>
            <a:custGeom>
              <a:avLst/>
              <a:gdLst>
                <a:gd name="connsiteX0" fmla="*/ 42961 w 85921"/>
                <a:gd name="connsiteY0" fmla="*/ 0 h 24138"/>
                <a:gd name="connsiteX1" fmla="*/ 0 w 85921"/>
                <a:gd name="connsiteY1" fmla="*/ 15469 h 24138"/>
                <a:gd name="connsiteX2" fmla="*/ 7172 w 85921"/>
                <a:gd name="connsiteY2" fmla="*/ 24139 h 24138"/>
                <a:gd name="connsiteX3" fmla="*/ 78750 w 85921"/>
                <a:gd name="connsiteY3" fmla="*/ 24139 h 24138"/>
                <a:gd name="connsiteX4" fmla="*/ 85922 w 85921"/>
                <a:gd name="connsiteY4" fmla="*/ 15469 h 24138"/>
                <a:gd name="connsiteX5" fmla="*/ 42961 w 85921"/>
                <a:gd name="connsiteY5" fmla="*/ 0 h 2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21" h="24138">
                  <a:moveTo>
                    <a:pt x="42961" y="0"/>
                  </a:moveTo>
                  <a:cubicBezTo>
                    <a:pt x="27279" y="14"/>
                    <a:pt x="12091" y="5483"/>
                    <a:pt x="0" y="15469"/>
                  </a:cubicBezTo>
                  <a:lnTo>
                    <a:pt x="7172" y="24139"/>
                  </a:lnTo>
                  <a:cubicBezTo>
                    <a:pt x="27937" y="6953"/>
                    <a:pt x="57985" y="6953"/>
                    <a:pt x="78750" y="24139"/>
                  </a:cubicBezTo>
                  <a:lnTo>
                    <a:pt x="85922" y="15469"/>
                  </a:lnTo>
                  <a:cubicBezTo>
                    <a:pt x="73831" y="5483"/>
                    <a:pt x="58643" y="14"/>
                    <a:pt x="42961" y="0"/>
                  </a:cubicBezTo>
                  <a:close/>
                </a:path>
              </a:pathLst>
            </a:custGeom>
            <a:solidFill>
              <a:srgbClr val="37617A"/>
            </a:solidFill>
            <a:ln w="688" cap="flat">
              <a:noFill/>
              <a:prstDash val="solid"/>
              <a:miter/>
            </a:ln>
          </p:spPr>
          <p:txBody>
            <a:bodyPr rtlCol="0" anchor="ctr"/>
            <a:lstStyle/>
            <a:p>
              <a:endParaRPr lang="en-ID"/>
            </a:p>
          </p:txBody>
        </p:sp>
        <p:sp>
          <p:nvSpPr>
            <p:cNvPr id="115" name="Freeform: Shape 114">
              <a:extLst>
                <a:ext uri="{FF2B5EF4-FFF2-40B4-BE49-F238E27FC236}">
                  <a16:creationId xmlns:a16="http://schemas.microsoft.com/office/drawing/2014/main" id="{B1C6A8A9-3FDC-6643-650D-801907293569}"/>
                </a:ext>
              </a:extLst>
            </p:cNvPr>
            <p:cNvSpPr/>
            <p:nvPr/>
          </p:nvSpPr>
          <p:spPr>
            <a:xfrm>
              <a:off x="6618275" y="5238325"/>
              <a:ext cx="24140" cy="85921"/>
            </a:xfrm>
            <a:custGeom>
              <a:avLst/>
              <a:gdLst>
                <a:gd name="connsiteX0" fmla="*/ 15470 w 24140"/>
                <a:gd name="connsiteY0" fmla="*/ 0 h 85921"/>
                <a:gd name="connsiteX1" fmla="*/ 15470 w 24140"/>
                <a:gd name="connsiteY1" fmla="*/ 85922 h 85921"/>
                <a:gd name="connsiteX2" fmla="*/ 24140 w 24140"/>
                <a:gd name="connsiteY2" fmla="*/ 78750 h 85921"/>
                <a:gd name="connsiteX3" fmla="*/ 24140 w 24140"/>
                <a:gd name="connsiteY3" fmla="*/ 7172 h 85921"/>
              </a:gdLst>
              <a:ahLst/>
              <a:cxnLst>
                <a:cxn ang="0">
                  <a:pos x="connsiteX0" y="connsiteY0"/>
                </a:cxn>
                <a:cxn ang="0">
                  <a:pos x="connsiteX1" y="connsiteY1"/>
                </a:cxn>
                <a:cxn ang="0">
                  <a:pos x="connsiteX2" y="connsiteY2"/>
                </a:cxn>
                <a:cxn ang="0">
                  <a:pos x="connsiteX3" y="connsiteY3"/>
                </a:cxn>
              </a:cxnLst>
              <a:rect l="l" t="t" r="r" b="b"/>
              <a:pathLst>
                <a:path w="24140" h="85921">
                  <a:moveTo>
                    <a:pt x="15470" y="0"/>
                  </a:moveTo>
                  <a:cubicBezTo>
                    <a:pt x="-5157" y="24927"/>
                    <a:pt x="-5157" y="60995"/>
                    <a:pt x="15470" y="85922"/>
                  </a:cubicBezTo>
                  <a:lnTo>
                    <a:pt x="24140" y="78750"/>
                  </a:lnTo>
                  <a:cubicBezTo>
                    <a:pt x="6955" y="57985"/>
                    <a:pt x="6955" y="27937"/>
                    <a:pt x="24140" y="7172"/>
                  </a:cubicBezTo>
                  <a:close/>
                </a:path>
              </a:pathLst>
            </a:custGeom>
            <a:solidFill>
              <a:srgbClr val="37617A"/>
            </a:solidFill>
            <a:ln w="688" cap="flat">
              <a:noFill/>
              <a:prstDash val="solid"/>
              <a:miter/>
            </a:ln>
          </p:spPr>
          <p:txBody>
            <a:bodyPr rtlCol="0" anchor="ctr"/>
            <a:lstStyle/>
            <a:p>
              <a:endParaRPr lang="en-ID"/>
            </a:p>
          </p:txBody>
        </p:sp>
        <p:sp>
          <p:nvSpPr>
            <p:cNvPr id="116" name="Freeform: Shape 115">
              <a:extLst>
                <a:ext uri="{FF2B5EF4-FFF2-40B4-BE49-F238E27FC236}">
                  <a16:creationId xmlns:a16="http://schemas.microsoft.com/office/drawing/2014/main" id="{F4C0E7EE-FE2B-6B8F-87E8-231C57A3BB07}"/>
                </a:ext>
              </a:extLst>
            </p:cNvPr>
            <p:cNvSpPr/>
            <p:nvPr/>
          </p:nvSpPr>
          <p:spPr>
            <a:xfrm>
              <a:off x="6642816" y="5324647"/>
              <a:ext cx="85921" cy="24140"/>
            </a:xfrm>
            <a:custGeom>
              <a:avLst/>
              <a:gdLst>
                <a:gd name="connsiteX0" fmla="*/ 0 w 85921"/>
                <a:gd name="connsiteY0" fmla="*/ 8670 h 24140"/>
                <a:gd name="connsiteX1" fmla="*/ 85922 w 85921"/>
                <a:gd name="connsiteY1" fmla="*/ 8670 h 24140"/>
                <a:gd name="connsiteX2" fmla="*/ 78750 w 85921"/>
                <a:gd name="connsiteY2" fmla="*/ 0 h 24140"/>
                <a:gd name="connsiteX3" fmla="*/ 7172 w 85921"/>
                <a:gd name="connsiteY3" fmla="*/ 0 h 24140"/>
              </a:gdLst>
              <a:ahLst/>
              <a:cxnLst>
                <a:cxn ang="0">
                  <a:pos x="connsiteX0" y="connsiteY0"/>
                </a:cxn>
                <a:cxn ang="0">
                  <a:pos x="connsiteX1" y="connsiteY1"/>
                </a:cxn>
                <a:cxn ang="0">
                  <a:pos x="connsiteX2" y="connsiteY2"/>
                </a:cxn>
                <a:cxn ang="0">
                  <a:pos x="connsiteX3" y="connsiteY3"/>
                </a:cxn>
              </a:cxnLst>
              <a:rect l="l" t="t" r="r" b="b"/>
              <a:pathLst>
                <a:path w="85921" h="24140">
                  <a:moveTo>
                    <a:pt x="0" y="8670"/>
                  </a:moveTo>
                  <a:cubicBezTo>
                    <a:pt x="24927" y="29297"/>
                    <a:pt x="60995" y="29297"/>
                    <a:pt x="85922" y="8670"/>
                  </a:cubicBezTo>
                  <a:lnTo>
                    <a:pt x="78750" y="0"/>
                  </a:lnTo>
                  <a:cubicBezTo>
                    <a:pt x="57985" y="17186"/>
                    <a:pt x="27937" y="17186"/>
                    <a:pt x="7172" y="0"/>
                  </a:cubicBezTo>
                  <a:close/>
                </a:path>
              </a:pathLst>
            </a:custGeom>
            <a:solidFill>
              <a:srgbClr val="37617A"/>
            </a:solidFill>
            <a:ln w="688" cap="flat">
              <a:noFill/>
              <a:prstDash val="solid"/>
              <a:miter/>
            </a:ln>
          </p:spPr>
          <p:txBody>
            <a:bodyPr rtlCol="0" anchor="ctr"/>
            <a:lstStyle/>
            <a:p>
              <a:endParaRPr lang="en-ID"/>
            </a:p>
          </p:txBody>
        </p:sp>
        <p:sp>
          <p:nvSpPr>
            <p:cNvPr id="117" name="Freeform: Shape 116">
              <a:extLst>
                <a:ext uri="{FF2B5EF4-FFF2-40B4-BE49-F238E27FC236}">
                  <a16:creationId xmlns:a16="http://schemas.microsoft.com/office/drawing/2014/main" id="{58C5AAF0-F0B7-19E7-EE35-C4D86C0C2F0E}"/>
                </a:ext>
              </a:extLst>
            </p:cNvPr>
            <p:cNvSpPr/>
            <p:nvPr/>
          </p:nvSpPr>
          <p:spPr>
            <a:xfrm>
              <a:off x="6729137" y="5238325"/>
              <a:ext cx="24141" cy="85921"/>
            </a:xfrm>
            <a:custGeom>
              <a:avLst/>
              <a:gdLst>
                <a:gd name="connsiteX0" fmla="*/ 8671 w 24141"/>
                <a:gd name="connsiteY0" fmla="*/ 85922 h 85921"/>
                <a:gd name="connsiteX1" fmla="*/ 8671 w 24141"/>
                <a:gd name="connsiteY1" fmla="*/ 0 h 85921"/>
                <a:gd name="connsiteX2" fmla="*/ 0 w 24141"/>
                <a:gd name="connsiteY2" fmla="*/ 7172 h 85921"/>
                <a:gd name="connsiteX3" fmla="*/ 0 w 24141"/>
                <a:gd name="connsiteY3" fmla="*/ 78750 h 85921"/>
              </a:gdLst>
              <a:ahLst/>
              <a:cxnLst>
                <a:cxn ang="0">
                  <a:pos x="connsiteX0" y="connsiteY0"/>
                </a:cxn>
                <a:cxn ang="0">
                  <a:pos x="connsiteX1" y="connsiteY1"/>
                </a:cxn>
                <a:cxn ang="0">
                  <a:pos x="connsiteX2" y="connsiteY2"/>
                </a:cxn>
                <a:cxn ang="0">
                  <a:pos x="connsiteX3" y="connsiteY3"/>
                </a:cxn>
              </a:cxnLst>
              <a:rect l="l" t="t" r="r" b="b"/>
              <a:pathLst>
                <a:path w="24141" h="85921">
                  <a:moveTo>
                    <a:pt x="8671" y="85922"/>
                  </a:moveTo>
                  <a:cubicBezTo>
                    <a:pt x="29298" y="60995"/>
                    <a:pt x="29298" y="24927"/>
                    <a:pt x="8671" y="0"/>
                  </a:cubicBezTo>
                  <a:lnTo>
                    <a:pt x="0" y="7172"/>
                  </a:lnTo>
                  <a:cubicBezTo>
                    <a:pt x="17186" y="27937"/>
                    <a:pt x="17186" y="57985"/>
                    <a:pt x="0" y="78750"/>
                  </a:cubicBezTo>
                  <a:close/>
                </a:path>
              </a:pathLst>
            </a:custGeom>
            <a:solidFill>
              <a:srgbClr val="37617A"/>
            </a:solidFill>
            <a:ln w="688" cap="flat">
              <a:noFill/>
              <a:prstDash val="solid"/>
              <a:miter/>
            </a:ln>
          </p:spPr>
          <p:txBody>
            <a:bodyPr rtlCol="0" anchor="ctr"/>
            <a:lstStyle/>
            <a:p>
              <a:endParaRPr lang="en-ID"/>
            </a:p>
          </p:txBody>
        </p:sp>
        <p:sp>
          <p:nvSpPr>
            <p:cNvPr id="118" name="Freeform: Shape 117">
              <a:extLst>
                <a:ext uri="{FF2B5EF4-FFF2-40B4-BE49-F238E27FC236}">
                  <a16:creationId xmlns:a16="http://schemas.microsoft.com/office/drawing/2014/main" id="{1AE98377-75D5-2C8F-D062-124955509927}"/>
                </a:ext>
              </a:extLst>
            </p:cNvPr>
            <p:cNvSpPr/>
            <p:nvPr/>
          </p:nvSpPr>
          <p:spPr>
            <a:xfrm>
              <a:off x="6466402" y="5315036"/>
              <a:ext cx="11250" cy="11250"/>
            </a:xfrm>
            <a:custGeom>
              <a:avLst/>
              <a:gdLst>
                <a:gd name="connsiteX0" fmla="*/ 0 w 11250"/>
                <a:gd name="connsiteY0" fmla="*/ 0 h 11250"/>
                <a:gd name="connsiteX1" fmla="*/ 11250 w 11250"/>
                <a:gd name="connsiteY1" fmla="*/ 0 h 11250"/>
                <a:gd name="connsiteX2" fmla="*/ 11250 w 11250"/>
                <a:gd name="connsiteY2" fmla="*/ 11250 h 11250"/>
                <a:gd name="connsiteX3" fmla="*/ 0 w 11250"/>
                <a:gd name="connsiteY3" fmla="*/ 11250 h 11250"/>
              </a:gdLst>
              <a:ahLst/>
              <a:cxnLst>
                <a:cxn ang="0">
                  <a:pos x="connsiteX0" y="connsiteY0"/>
                </a:cxn>
                <a:cxn ang="0">
                  <a:pos x="connsiteX1" y="connsiteY1"/>
                </a:cxn>
                <a:cxn ang="0">
                  <a:pos x="connsiteX2" y="connsiteY2"/>
                </a:cxn>
                <a:cxn ang="0">
                  <a:pos x="connsiteX3" y="connsiteY3"/>
                </a:cxn>
              </a:cxnLst>
              <a:rect l="l" t="t" r="r" b="b"/>
              <a:pathLst>
                <a:path w="11250" h="11250">
                  <a:moveTo>
                    <a:pt x="0" y="0"/>
                  </a:moveTo>
                  <a:lnTo>
                    <a:pt x="11250" y="0"/>
                  </a:lnTo>
                  <a:lnTo>
                    <a:pt x="11250" y="11250"/>
                  </a:lnTo>
                  <a:lnTo>
                    <a:pt x="0" y="11250"/>
                  </a:lnTo>
                  <a:close/>
                </a:path>
              </a:pathLst>
            </a:custGeom>
            <a:solidFill>
              <a:srgbClr val="37617A"/>
            </a:solidFill>
            <a:ln w="688" cap="flat">
              <a:noFill/>
              <a:prstDash val="solid"/>
              <a:miter/>
            </a:ln>
          </p:spPr>
          <p:txBody>
            <a:bodyPr rtlCol="0" anchor="ctr"/>
            <a:lstStyle/>
            <a:p>
              <a:endParaRPr lang="en-ID"/>
            </a:p>
          </p:txBody>
        </p:sp>
        <p:sp>
          <p:nvSpPr>
            <p:cNvPr id="119" name="Freeform: Shape 118">
              <a:extLst>
                <a:ext uri="{FF2B5EF4-FFF2-40B4-BE49-F238E27FC236}">
                  <a16:creationId xmlns:a16="http://schemas.microsoft.com/office/drawing/2014/main" id="{A2487372-0CF6-A1C3-422C-5A27ECAF6E68}"/>
                </a:ext>
              </a:extLst>
            </p:cNvPr>
            <p:cNvSpPr/>
            <p:nvPr/>
          </p:nvSpPr>
          <p:spPr>
            <a:xfrm>
              <a:off x="6466402" y="5337536"/>
              <a:ext cx="11250" cy="11250"/>
            </a:xfrm>
            <a:custGeom>
              <a:avLst/>
              <a:gdLst>
                <a:gd name="connsiteX0" fmla="*/ 0 w 11250"/>
                <a:gd name="connsiteY0" fmla="*/ 0 h 11250"/>
                <a:gd name="connsiteX1" fmla="*/ 11250 w 11250"/>
                <a:gd name="connsiteY1" fmla="*/ 0 h 11250"/>
                <a:gd name="connsiteX2" fmla="*/ 11250 w 11250"/>
                <a:gd name="connsiteY2" fmla="*/ 11250 h 11250"/>
                <a:gd name="connsiteX3" fmla="*/ 0 w 11250"/>
                <a:gd name="connsiteY3" fmla="*/ 11250 h 11250"/>
              </a:gdLst>
              <a:ahLst/>
              <a:cxnLst>
                <a:cxn ang="0">
                  <a:pos x="connsiteX0" y="connsiteY0"/>
                </a:cxn>
                <a:cxn ang="0">
                  <a:pos x="connsiteX1" y="connsiteY1"/>
                </a:cxn>
                <a:cxn ang="0">
                  <a:pos x="connsiteX2" y="connsiteY2"/>
                </a:cxn>
                <a:cxn ang="0">
                  <a:pos x="connsiteX3" y="connsiteY3"/>
                </a:cxn>
              </a:cxnLst>
              <a:rect l="l" t="t" r="r" b="b"/>
              <a:pathLst>
                <a:path w="11250" h="11250">
                  <a:moveTo>
                    <a:pt x="0" y="0"/>
                  </a:moveTo>
                  <a:lnTo>
                    <a:pt x="11250" y="0"/>
                  </a:lnTo>
                  <a:lnTo>
                    <a:pt x="11250" y="11250"/>
                  </a:lnTo>
                  <a:lnTo>
                    <a:pt x="0" y="11250"/>
                  </a:lnTo>
                  <a:close/>
                </a:path>
              </a:pathLst>
            </a:custGeom>
            <a:solidFill>
              <a:srgbClr val="37617A"/>
            </a:solidFill>
            <a:ln w="688" cap="flat">
              <a:noFill/>
              <a:prstDash val="solid"/>
              <a:miter/>
            </a:ln>
          </p:spPr>
          <p:txBody>
            <a:bodyPr rtlCol="0" anchor="ctr"/>
            <a:lstStyle/>
            <a:p>
              <a:endParaRPr lang="en-ID"/>
            </a:p>
          </p:txBody>
        </p:sp>
        <p:sp>
          <p:nvSpPr>
            <p:cNvPr id="120" name="Freeform: Shape 119">
              <a:extLst>
                <a:ext uri="{FF2B5EF4-FFF2-40B4-BE49-F238E27FC236}">
                  <a16:creationId xmlns:a16="http://schemas.microsoft.com/office/drawing/2014/main" id="{EF207EE6-161B-72C4-889D-E8AF252A4C94}"/>
                </a:ext>
              </a:extLst>
            </p:cNvPr>
            <p:cNvSpPr/>
            <p:nvPr/>
          </p:nvSpPr>
          <p:spPr>
            <a:xfrm>
              <a:off x="6466402" y="5204183"/>
              <a:ext cx="123750" cy="99602"/>
            </a:xfrm>
            <a:custGeom>
              <a:avLst/>
              <a:gdLst>
                <a:gd name="connsiteX0" fmla="*/ 11250 w 123750"/>
                <a:gd name="connsiteY0" fmla="*/ 47571 h 99602"/>
                <a:gd name="connsiteX1" fmla="*/ 26719 w 123750"/>
                <a:gd name="connsiteY1" fmla="*/ 32103 h 99602"/>
                <a:gd name="connsiteX2" fmla="*/ 118125 w 123750"/>
                <a:gd name="connsiteY2" fmla="*/ 32103 h 99602"/>
                <a:gd name="connsiteX3" fmla="*/ 123750 w 123750"/>
                <a:gd name="connsiteY3" fmla="*/ 26478 h 99602"/>
                <a:gd name="connsiteX4" fmla="*/ 122103 w 123750"/>
                <a:gd name="connsiteY4" fmla="*/ 22500 h 99602"/>
                <a:gd name="connsiteX5" fmla="*/ 99603 w 123750"/>
                <a:gd name="connsiteY5" fmla="*/ 0 h 99602"/>
                <a:gd name="connsiteX6" fmla="*/ 91647 w 123750"/>
                <a:gd name="connsiteY6" fmla="*/ 7955 h 99602"/>
                <a:gd name="connsiteX7" fmla="*/ 104545 w 123750"/>
                <a:gd name="connsiteY7" fmla="*/ 20853 h 99602"/>
                <a:gd name="connsiteX8" fmla="*/ 26719 w 123750"/>
                <a:gd name="connsiteY8" fmla="*/ 20853 h 99602"/>
                <a:gd name="connsiteX9" fmla="*/ 0 w 123750"/>
                <a:gd name="connsiteY9" fmla="*/ 47571 h 99602"/>
                <a:gd name="connsiteX10" fmla="*/ 0 w 123750"/>
                <a:gd name="connsiteY10" fmla="*/ 99603 h 99602"/>
                <a:gd name="connsiteX11" fmla="*/ 11250 w 123750"/>
                <a:gd name="connsiteY11" fmla="*/ 99603 h 9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750" h="99602">
                  <a:moveTo>
                    <a:pt x="11250" y="47571"/>
                  </a:moveTo>
                  <a:cubicBezTo>
                    <a:pt x="11260" y="39032"/>
                    <a:pt x="18180" y="32112"/>
                    <a:pt x="26719" y="32103"/>
                  </a:cubicBezTo>
                  <a:lnTo>
                    <a:pt x="118125" y="32103"/>
                  </a:lnTo>
                  <a:cubicBezTo>
                    <a:pt x="121231" y="32103"/>
                    <a:pt x="123750" y="29584"/>
                    <a:pt x="123750" y="26478"/>
                  </a:cubicBezTo>
                  <a:cubicBezTo>
                    <a:pt x="123750" y="24986"/>
                    <a:pt x="123157" y="23555"/>
                    <a:pt x="122103" y="22500"/>
                  </a:cubicBezTo>
                  <a:lnTo>
                    <a:pt x="99603" y="0"/>
                  </a:lnTo>
                  <a:lnTo>
                    <a:pt x="91647" y="7955"/>
                  </a:lnTo>
                  <a:lnTo>
                    <a:pt x="104545" y="20853"/>
                  </a:lnTo>
                  <a:lnTo>
                    <a:pt x="26719" y="20853"/>
                  </a:lnTo>
                  <a:cubicBezTo>
                    <a:pt x="11969" y="20869"/>
                    <a:pt x="17" y="32822"/>
                    <a:pt x="0" y="47571"/>
                  </a:cubicBezTo>
                  <a:lnTo>
                    <a:pt x="0" y="99603"/>
                  </a:lnTo>
                  <a:lnTo>
                    <a:pt x="11250" y="99603"/>
                  </a:lnTo>
                  <a:close/>
                </a:path>
              </a:pathLst>
            </a:custGeom>
            <a:solidFill>
              <a:schemeClr val="bg1"/>
            </a:solidFill>
            <a:ln w="688" cap="flat">
              <a:noFill/>
              <a:prstDash val="solid"/>
              <a:miter/>
            </a:ln>
          </p:spPr>
          <p:txBody>
            <a:bodyPr rtlCol="0" anchor="ctr"/>
            <a:lstStyle/>
            <a:p>
              <a:endParaRPr lang="en-ID"/>
            </a:p>
          </p:txBody>
        </p:sp>
        <p:sp>
          <p:nvSpPr>
            <p:cNvPr id="121" name="Freeform: Shape 120">
              <a:extLst>
                <a:ext uri="{FF2B5EF4-FFF2-40B4-BE49-F238E27FC236}">
                  <a16:creationId xmlns:a16="http://schemas.microsoft.com/office/drawing/2014/main" id="{F8D32FB1-16A4-795D-2C44-7482860E059D}"/>
                </a:ext>
              </a:extLst>
            </p:cNvPr>
            <p:cNvSpPr/>
            <p:nvPr/>
          </p:nvSpPr>
          <p:spPr>
            <a:xfrm>
              <a:off x="6725152" y="5405036"/>
              <a:ext cx="11250" cy="11250"/>
            </a:xfrm>
            <a:custGeom>
              <a:avLst/>
              <a:gdLst>
                <a:gd name="connsiteX0" fmla="*/ 0 w 11250"/>
                <a:gd name="connsiteY0" fmla="*/ 0 h 11250"/>
                <a:gd name="connsiteX1" fmla="*/ 11250 w 11250"/>
                <a:gd name="connsiteY1" fmla="*/ 0 h 11250"/>
                <a:gd name="connsiteX2" fmla="*/ 11250 w 11250"/>
                <a:gd name="connsiteY2" fmla="*/ 11250 h 11250"/>
                <a:gd name="connsiteX3" fmla="*/ 0 w 11250"/>
                <a:gd name="connsiteY3" fmla="*/ 11250 h 11250"/>
              </a:gdLst>
              <a:ahLst/>
              <a:cxnLst>
                <a:cxn ang="0">
                  <a:pos x="connsiteX0" y="connsiteY0"/>
                </a:cxn>
                <a:cxn ang="0">
                  <a:pos x="connsiteX1" y="connsiteY1"/>
                </a:cxn>
                <a:cxn ang="0">
                  <a:pos x="connsiteX2" y="connsiteY2"/>
                </a:cxn>
                <a:cxn ang="0">
                  <a:pos x="connsiteX3" y="connsiteY3"/>
                </a:cxn>
              </a:cxnLst>
              <a:rect l="l" t="t" r="r" b="b"/>
              <a:pathLst>
                <a:path w="11250" h="11250">
                  <a:moveTo>
                    <a:pt x="0" y="0"/>
                  </a:moveTo>
                  <a:lnTo>
                    <a:pt x="11250" y="0"/>
                  </a:lnTo>
                  <a:lnTo>
                    <a:pt x="11250" y="11250"/>
                  </a:lnTo>
                  <a:lnTo>
                    <a:pt x="0" y="11250"/>
                  </a:lnTo>
                  <a:close/>
                </a:path>
              </a:pathLst>
            </a:custGeom>
            <a:solidFill>
              <a:srgbClr val="37617A"/>
            </a:solidFill>
            <a:ln w="688" cap="flat">
              <a:noFill/>
              <a:prstDash val="solid"/>
              <a:miter/>
            </a:ln>
          </p:spPr>
          <p:txBody>
            <a:bodyPr rtlCol="0" anchor="ctr"/>
            <a:lstStyle/>
            <a:p>
              <a:endParaRPr lang="en-ID"/>
            </a:p>
          </p:txBody>
        </p:sp>
        <p:sp>
          <p:nvSpPr>
            <p:cNvPr id="122" name="Freeform: Shape 121">
              <a:extLst>
                <a:ext uri="{FF2B5EF4-FFF2-40B4-BE49-F238E27FC236}">
                  <a16:creationId xmlns:a16="http://schemas.microsoft.com/office/drawing/2014/main" id="{46EC9CB1-C680-8FC1-F19F-FCBB3E51A48A}"/>
                </a:ext>
              </a:extLst>
            </p:cNvPr>
            <p:cNvSpPr/>
            <p:nvPr/>
          </p:nvSpPr>
          <p:spPr>
            <a:xfrm>
              <a:off x="6725152" y="5382536"/>
              <a:ext cx="11250" cy="11250"/>
            </a:xfrm>
            <a:custGeom>
              <a:avLst/>
              <a:gdLst>
                <a:gd name="connsiteX0" fmla="*/ 0 w 11250"/>
                <a:gd name="connsiteY0" fmla="*/ 0 h 11250"/>
                <a:gd name="connsiteX1" fmla="*/ 11250 w 11250"/>
                <a:gd name="connsiteY1" fmla="*/ 0 h 11250"/>
                <a:gd name="connsiteX2" fmla="*/ 11250 w 11250"/>
                <a:gd name="connsiteY2" fmla="*/ 11250 h 11250"/>
                <a:gd name="connsiteX3" fmla="*/ 0 w 11250"/>
                <a:gd name="connsiteY3" fmla="*/ 11250 h 11250"/>
              </a:gdLst>
              <a:ahLst/>
              <a:cxnLst>
                <a:cxn ang="0">
                  <a:pos x="connsiteX0" y="connsiteY0"/>
                </a:cxn>
                <a:cxn ang="0">
                  <a:pos x="connsiteX1" y="connsiteY1"/>
                </a:cxn>
                <a:cxn ang="0">
                  <a:pos x="connsiteX2" y="connsiteY2"/>
                </a:cxn>
                <a:cxn ang="0">
                  <a:pos x="connsiteX3" y="connsiteY3"/>
                </a:cxn>
              </a:cxnLst>
              <a:rect l="l" t="t" r="r" b="b"/>
              <a:pathLst>
                <a:path w="11250" h="11250">
                  <a:moveTo>
                    <a:pt x="0" y="0"/>
                  </a:moveTo>
                  <a:lnTo>
                    <a:pt x="11250" y="0"/>
                  </a:lnTo>
                  <a:lnTo>
                    <a:pt x="11250" y="11250"/>
                  </a:lnTo>
                  <a:lnTo>
                    <a:pt x="0" y="11250"/>
                  </a:lnTo>
                  <a:close/>
                </a:path>
              </a:pathLst>
            </a:custGeom>
            <a:solidFill>
              <a:srgbClr val="37617A"/>
            </a:solidFill>
            <a:ln w="688" cap="flat">
              <a:noFill/>
              <a:prstDash val="solid"/>
              <a:miter/>
            </a:ln>
          </p:spPr>
          <p:txBody>
            <a:bodyPr rtlCol="0" anchor="ctr"/>
            <a:lstStyle/>
            <a:p>
              <a:endParaRPr lang="en-ID"/>
            </a:p>
          </p:txBody>
        </p:sp>
        <p:sp>
          <p:nvSpPr>
            <p:cNvPr id="123" name="Freeform: Shape 122">
              <a:extLst>
                <a:ext uri="{FF2B5EF4-FFF2-40B4-BE49-F238E27FC236}">
                  <a16:creationId xmlns:a16="http://schemas.microsoft.com/office/drawing/2014/main" id="{FA923B6B-FBB7-7C10-F364-E15E706F2E96}"/>
                </a:ext>
              </a:extLst>
            </p:cNvPr>
            <p:cNvSpPr/>
            <p:nvPr/>
          </p:nvSpPr>
          <p:spPr>
            <a:xfrm>
              <a:off x="6612652" y="5427536"/>
              <a:ext cx="123750" cy="99602"/>
            </a:xfrm>
            <a:custGeom>
              <a:avLst/>
              <a:gdLst>
                <a:gd name="connsiteX0" fmla="*/ 112500 w 123750"/>
                <a:gd name="connsiteY0" fmla="*/ 52031 h 99602"/>
                <a:gd name="connsiteX1" fmla="*/ 97031 w 123750"/>
                <a:gd name="connsiteY1" fmla="*/ 67500 h 99602"/>
                <a:gd name="connsiteX2" fmla="*/ 5625 w 123750"/>
                <a:gd name="connsiteY2" fmla="*/ 67500 h 99602"/>
                <a:gd name="connsiteX3" fmla="*/ 0 w 123750"/>
                <a:gd name="connsiteY3" fmla="*/ 73125 h 99602"/>
                <a:gd name="connsiteX4" fmla="*/ 1647 w 123750"/>
                <a:gd name="connsiteY4" fmla="*/ 77103 h 99602"/>
                <a:gd name="connsiteX5" fmla="*/ 24147 w 123750"/>
                <a:gd name="connsiteY5" fmla="*/ 99603 h 99602"/>
                <a:gd name="connsiteX6" fmla="*/ 32103 w 123750"/>
                <a:gd name="connsiteY6" fmla="*/ 91647 h 99602"/>
                <a:gd name="connsiteX7" fmla="*/ 19205 w 123750"/>
                <a:gd name="connsiteY7" fmla="*/ 78750 h 99602"/>
                <a:gd name="connsiteX8" fmla="*/ 97031 w 123750"/>
                <a:gd name="connsiteY8" fmla="*/ 78750 h 99602"/>
                <a:gd name="connsiteX9" fmla="*/ 123750 w 123750"/>
                <a:gd name="connsiteY9" fmla="*/ 52031 h 99602"/>
                <a:gd name="connsiteX10" fmla="*/ 123750 w 123750"/>
                <a:gd name="connsiteY10" fmla="*/ 0 h 99602"/>
                <a:gd name="connsiteX11" fmla="*/ 112500 w 123750"/>
                <a:gd name="connsiteY11" fmla="*/ 0 h 9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750" h="99602">
                  <a:moveTo>
                    <a:pt x="112500" y="52031"/>
                  </a:moveTo>
                  <a:cubicBezTo>
                    <a:pt x="112490" y="60571"/>
                    <a:pt x="105571" y="67490"/>
                    <a:pt x="97031" y="67500"/>
                  </a:cubicBezTo>
                  <a:lnTo>
                    <a:pt x="5625" y="67500"/>
                  </a:lnTo>
                  <a:cubicBezTo>
                    <a:pt x="2519" y="67500"/>
                    <a:pt x="0" y="70018"/>
                    <a:pt x="0" y="73125"/>
                  </a:cubicBezTo>
                  <a:cubicBezTo>
                    <a:pt x="0" y="74617"/>
                    <a:pt x="593" y="76048"/>
                    <a:pt x="1647" y="77103"/>
                  </a:cubicBezTo>
                  <a:lnTo>
                    <a:pt x="24147" y="99603"/>
                  </a:lnTo>
                  <a:lnTo>
                    <a:pt x="32103" y="91647"/>
                  </a:lnTo>
                  <a:lnTo>
                    <a:pt x="19205" y="78750"/>
                  </a:lnTo>
                  <a:lnTo>
                    <a:pt x="97031" y="78750"/>
                  </a:lnTo>
                  <a:cubicBezTo>
                    <a:pt x="111781" y="78733"/>
                    <a:pt x="123733" y="66781"/>
                    <a:pt x="123750" y="52031"/>
                  </a:cubicBezTo>
                  <a:lnTo>
                    <a:pt x="123750" y="0"/>
                  </a:lnTo>
                  <a:lnTo>
                    <a:pt x="112500" y="0"/>
                  </a:lnTo>
                  <a:close/>
                </a:path>
              </a:pathLst>
            </a:custGeom>
            <a:solidFill>
              <a:schemeClr val="bg1"/>
            </a:solidFill>
            <a:ln w="688" cap="flat">
              <a:noFill/>
              <a:prstDash val="solid"/>
              <a:miter/>
            </a:ln>
          </p:spPr>
          <p:txBody>
            <a:bodyPr rtlCol="0" anchor="ctr"/>
            <a:lstStyle/>
            <a:p>
              <a:endParaRPr lang="en-ID"/>
            </a:p>
          </p:txBody>
        </p:sp>
      </p:grpSp>
      <p:grpSp>
        <p:nvGrpSpPr>
          <p:cNvPr id="22" name="Graphic 20">
            <a:extLst>
              <a:ext uri="{FF2B5EF4-FFF2-40B4-BE49-F238E27FC236}">
                <a16:creationId xmlns:a16="http://schemas.microsoft.com/office/drawing/2014/main" id="{D1E35205-D0DD-0D7B-6815-1D32B2169156}"/>
              </a:ext>
            </a:extLst>
          </p:cNvPr>
          <p:cNvGrpSpPr/>
          <p:nvPr/>
        </p:nvGrpSpPr>
        <p:grpSpPr>
          <a:xfrm>
            <a:off x="6421401" y="3530751"/>
            <a:ext cx="360001" cy="359999"/>
            <a:chOff x="6421401" y="3678231"/>
            <a:chExt cx="360001" cy="359999"/>
          </a:xfrm>
          <a:solidFill>
            <a:srgbClr val="37617A"/>
          </a:solidFill>
        </p:grpSpPr>
        <p:sp>
          <p:nvSpPr>
            <p:cNvPr id="27" name="Freeform: Shape 26">
              <a:extLst>
                <a:ext uri="{FF2B5EF4-FFF2-40B4-BE49-F238E27FC236}">
                  <a16:creationId xmlns:a16="http://schemas.microsoft.com/office/drawing/2014/main" id="{70FA6195-0C9B-BFAF-5946-1AA823FEC70A}"/>
                </a:ext>
              </a:extLst>
            </p:cNvPr>
            <p:cNvSpPr/>
            <p:nvPr/>
          </p:nvSpPr>
          <p:spPr>
            <a:xfrm>
              <a:off x="6421401" y="3801980"/>
              <a:ext cx="360000" cy="236250"/>
            </a:xfrm>
            <a:custGeom>
              <a:avLst/>
              <a:gdLst>
                <a:gd name="connsiteX0" fmla="*/ 348751 w 360000"/>
                <a:gd name="connsiteY0" fmla="*/ 163125 h 236250"/>
                <a:gd name="connsiteX1" fmla="*/ 337501 w 360000"/>
                <a:gd name="connsiteY1" fmla="*/ 163125 h 236250"/>
                <a:gd name="connsiteX2" fmla="*/ 337501 w 360000"/>
                <a:gd name="connsiteY2" fmla="*/ 67500 h 236250"/>
                <a:gd name="connsiteX3" fmla="*/ 331876 w 360000"/>
                <a:gd name="connsiteY3" fmla="*/ 61875 h 236250"/>
                <a:gd name="connsiteX4" fmla="*/ 286876 w 360000"/>
                <a:gd name="connsiteY4" fmla="*/ 61875 h 236250"/>
                <a:gd name="connsiteX5" fmla="*/ 281251 w 360000"/>
                <a:gd name="connsiteY5" fmla="*/ 67500 h 236250"/>
                <a:gd name="connsiteX6" fmla="*/ 281251 w 360000"/>
                <a:gd name="connsiteY6" fmla="*/ 163125 h 236250"/>
                <a:gd name="connsiteX7" fmla="*/ 270001 w 360000"/>
                <a:gd name="connsiteY7" fmla="*/ 163125 h 236250"/>
                <a:gd name="connsiteX8" fmla="*/ 270001 w 360000"/>
                <a:gd name="connsiteY8" fmla="*/ 33750 h 236250"/>
                <a:gd name="connsiteX9" fmla="*/ 264376 w 360000"/>
                <a:gd name="connsiteY9" fmla="*/ 28125 h 236250"/>
                <a:gd name="connsiteX10" fmla="*/ 213751 w 360000"/>
                <a:gd name="connsiteY10" fmla="*/ 28125 h 236250"/>
                <a:gd name="connsiteX11" fmla="*/ 208126 w 360000"/>
                <a:gd name="connsiteY11" fmla="*/ 33750 h 236250"/>
                <a:gd name="connsiteX12" fmla="*/ 208126 w 360000"/>
                <a:gd name="connsiteY12" fmla="*/ 41695 h 236250"/>
                <a:gd name="connsiteX13" fmla="*/ 118126 w 360000"/>
                <a:gd name="connsiteY13" fmla="*/ 0 h 236250"/>
                <a:gd name="connsiteX14" fmla="*/ 1 w 360000"/>
                <a:gd name="connsiteY14" fmla="*/ 118125 h 236250"/>
                <a:gd name="connsiteX15" fmla="*/ 23626 w 360000"/>
                <a:gd name="connsiteY15" fmla="*/ 189014 h 236250"/>
                <a:gd name="connsiteX16" fmla="*/ 32626 w 360000"/>
                <a:gd name="connsiteY16" fmla="*/ 182257 h 236250"/>
                <a:gd name="connsiteX17" fmla="*/ 11251 w 360000"/>
                <a:gd name="connsiteY17" fmla="*/ 118125 h 236250"/>
                <a:gd name="connsiteX18" fmla="*/ 118126 w 360000"/>
                <a:gd name="connsiteY18" fmla="*/ 11250 h 236250"/>
                <a:gd name="connsiteX19" fmla="*/ 208126 w 360000"/>
                <a:gd name="connsiteY19" fmla="*/ 60539 h 236250"/>
                <a:gd name="connsiteX20" fmla="*/ 208126 w 360000"/>
                <a:gd name="connsiteY20" fmla="*/ 61875 h 236250"/>
                <a:gd name="connsiteX21" fmla="*/ 208969 w 360000"/>
                <a:gd name="connsiteY21" fmla="*/ 61875 h 236250"/>
                <a:gd name="connsiteX22" fmla="*/ 225001 w 360000"/>
                <a:gd name="connsiteY22" fmla="*/ 118125 h 236250"/>
                <a:gd name="connsiteX23" fmla="*/ 118126 w 360000"/>
                <a:gd name="connsiteY23" fmla="*/ 225000 h 236250"/>
                <a:gd name="connsiteX24" fmla="*/ 41801 w 360000"/>
                <a:gd name="connsiteY24" fmla="*/ 192938 h 236250"/>
                <a:gd name="connsiteX25" fmla="*/ 33767 w 360000"/>
                <a:gd name="connsiteY25" fmla="*/ 200813 h 236250"/>
                <a:gd name="connsiteX26" fmla="*/ 200677 w 360000"/>
                <a:gd name="connsiteY26" fmla="*/ 202539 h 236250"/>
                <a:gd name="connsiteX27" fmla="*/ 200717 w 360000"/>
                <a:gd name="connsiteY27" fmla="*/ 202500 h 236250"/>
                <a:gd name="connsiteX28" fmla="*/ 348751 w 360000"/>
                <a:gd name="connsiteY28" fmla="*/ 202500 h 236250"/>
                <a:gd name="connsiteX29" fmla="*/ 348751 w 360000"/>
                <a:gd name="connsiteY29" fmla="*/ 216563 h 236250"/>
                <a:gd name="connsiteX30" fmla="*/ 340313 w 360000"/>
                <a:gd name="connsiteY30" fmla="*/ 225000 h 236250"/>
                <a:gd name="connsiteX31" fmla="*/ 180001 w 360000"/>
                <a:gd name="connsiteY31" fmla="*/ 225000 h 236250"/>
                <a:gd name="connsiteX32" fmla="*/ 180001 w 360000"/>
                <a:gd name="connsiteY32" fmla="*/ 236250 h 236250"/>
                <a:gd name="connsiteX33" fmla="*/ 340313 w 360000"/>
                <a:gd name="connsiteY33" fmla="*/ 236250 h 236250"/>
                <a:gd name="connsiteX34" fmla="*/ 360001 w 360000"/>
                <a:gd name="connsiteY34" fmla="*/ 216563 h 236250"/>
                <a:gd name="connsiteX35" fmla="*/ 360001 w 360000"/>
                <a:gd name="connsiteY35" fmla="*/ 28125 h 236250"/>
                <a:gd name="connsiteX36" fmla="*/ 348751 w 360000"/>
                <a:gd name="connsiteY36" fmla="*/ 28125 h 236250"/>
                <a:gd name="connsiteX37" fmla="*/ 292501 w 360000"/>
                <a:gd name="connsiteY37" fmla="*/ 73125 h 236250"/>
                <a:gd name="connsiteX38" fmla="*/ 326251 w 360000"/>
                <a:gd name="connsiteY38" fmla="*/ 73125 h 236250"/>
                <a:gd name="connsiteX39" fmla="*/ 326251 w 360000"/>
                <a:gd name="connsiteY39" fmla="*/ 163125 h 236250"/>
                <a:gd name="connsiteX40" fmla="*/ 292501 w 360000"/>
                <a:gd name="connsiteY40" fmla="*/ 163125 h 236250"/>
                <a:gd name="connsiteX41" fmla="*/ 219376 w 360000"/>
                <a:gd name="connsiteY41" fmla="*/ 57334 h 236250"/>
                <a:gd name="connsiteX42" fmla="*/ 219376 w 360000"/>
                <a:gd name="connsiteY42" fmla="*/ 39375 h 236250"/>
                <a:gd name="connsiteX43" fmla="*/ 258751 w 360000"/>
                <a:gd name="connsiteY43" fmla="*/ 39375 h 236250"/>
                <a:gd name="connsiteX44" fmla="*/ 258751 w 360000"/>
                <a:gd name="connsiteY44" fmla="*/ 163125 h 236250"/>
                <a:gd name="connsiteX45" fmla="*/ 227344 w 360000"/>
                <a:gd name="connsiteY45" fmla="*/ 163125 h 236250"/>
                <a:gd name="connsiteX46" fmla="*/ 219376 w 360000"/>
                <a:gd name="connsiteY46" fmla="*/ 57334 h 236250"/>
                <a:gd name="connsiteX47" fmla="*/ 210834 w 360000"/>
                <a:gd name="connsiteY47" fmla="*/ 191250 h 236250"/>
                <a:gd name="connsiteX48" fmla="*/ 221977 w 360000"/>
                <a:gd name="connsiteY48" fmla="*/ 174375 h 236250"/>
                <a:gd name="connsiteX49" fmla="*/ 348751 w 360000"/>
                <a:gd name="connsiteY49" fmla="*/ 174375 h 236250"/>
                <a:gd name="connsiteX50" fmla="*/ 348751 w 360000"/>
                <a:gd name="connsiteY50" fmla="*/ 191250 h 23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60000" h="236250">
                  <a:moveTo>
                    <a:pt x="348751" y="163125"/>
                  </a:moveTo>
                  <a:lnTo>
                    <a:pt x="337501" y="163125"/>
                  </a:lnTo>
                  <a:lnTo>
                    <a:pt x="337501" y="67500"/>
                  </a:lnTo>
                  <a:cubicBezTo>
                    <a:pt x="337501" y="64394"/>
                    <a:pt x="334982" y="61875"/>
                    <a:pt x="331876" y="61875"/>
                  </a:cubicBezTo>
                  <a:lnTo>
                    <a:pt x="286876" y="61875"/>
                  </a:lnTo>
                  <a:cubicBezTo>
                    <a:pt x="283769" y="61875"/>
                    <a:pt x="281251" y="64394"/>
                    <a:pt x="281251" y="67500"/>
                  </a:cubicBezTo>
                  <a:lnTo>
                    <a:pt x="281251" y="163125"/>
                  </a:lnTo>
                  <a:lnTo>
                    <a:pt x="270001" y="163125"/>
                  </a:lnTo>
                  <a:lnTo>
                    <a:pt x="270001" y="33750"/>
                  </a:lnTo>
                  <a:cubicBezTo>
                    <a:pt x="270001" y="30644"/>
                    <a:pt x="267482" y="28125"/>
                    <a:pt x="264376" y="28125"/>
                  </a:cubicBezTo>
                  <a:lnTo>
                    <a:pt x="213751" y="28125"/>
                  </a:lnTo>
                  <a:cubicBezTo>
                    <a:pt x="210644" y="28125"/>
                    <a:pt x="208126" y="30644"/>
                    <a:pt x="208126" y="33750"/>
                  </a:cubicBezTo>
                  <a:lnTo>
                    <a:pt x="208126" y="41695"/>
                  </a:lnTo>
                  <a:cubicBezTo>
                    <a:pt x="185715" y="15241"/>
                    <a:pt x="152797" y="-10"/>
                    <a:pt x="118126" y="0"/>
                  </a:cubicBezTo>
                  <a:cubicBezTo>
                    <a:pt x="52991" y="0"/>
                    <a:pt x="1" y="52990"/>
                    <a:pt x="1" y="118125"/>
                  </a:cubicBezTo>
                  <a:cubicBezTo>
                    <a:pt x="-76" y="143700"/>
                    <a:pt x="8221" y="168598"/>
                    <a:pt x="23626" y="189014"/>
                  </a:cubicBezTo>
                  <a:lnTo>
                    <a:pt x="32626" y="182257"/>
                  </a:lnTo>
                  <a:cubicBezTo>
                    <a:pt x="18689" y="163787"/>
                    <a:pt x="11182" y="141263"/>
                    <a:pt x="11251" y="118125"/>
                  </a:cubicBezTo>
                  <a:cubicBezTo>
                    <a:pt x="11251" y="59194"/>
                    <a:pt x="59195" y="11250"/>
                    <a:pt x="118126" y="11250"/>
                  </a:cubicBezTo>
                  <a:cubicBezTo>
                    <a:pt x="154566" y="11263"/>
                    <a:pt x="188489" y="29842"/>
                    <a:pt x="208126" y="60539"/>
                  </a:cubicBezTo>
                  <a:lnTo>
                    <a:pt x="208126" y="61875"/>
                  </a:lnTo>
                  <a:lnTo>
                    <a:pt x="208969" y="61875"/>
                  </a:lnTo>
                  <a:cubicBezTo>
                    <a:pt x="219470" y="78756"/>
                    <a:pt x="225025" y="98244"/>
                    <a:pt x="225001" y="118125"/>
                  </a:cubicBezTo>
                  <a:cubicBezTo>
                    <a:pt x="225001" y="177056"/>
                    <a:pt x="177057" y="225000"/>
                    <a:pt x="118126" y="225000"/>
                  </a:cubicBezTo>
                  <a:cubicBezTo>
                    <a:pt x="89392" y="225091"/>
                    <a:pt x="61850" y="213521"/>
                    <a:pt x="41801" y="192938"/>
                  </a:cubicBezTo>
                  <a:lnTo>
                    <a:pt x="33767" y="200813"/>
                  </a:lnTo>
                  <a:cubicBezTo>
                    <a:pt x="79382" y="247380"/>
                    <a:pt x="154109" y="248153"/>
                    <a:pt x="200677" y="202539"/>
                  </a:cubicBezTo>
                  <a:cubicBezTo>
                    <a:pt x="200691" y="202526"/>
                    <a:pt x="200703" y="202513"/>
                    <a:pt x="200717" y="202500"/>
                  </a:cubicBezTo>
                  <a:lnTo>
                    <a:pt x="348751" y="202500"/>
                  </a:lnTo>
                  <a:lnTo>
                    <a:pt x="348751" y="216563"/>
                  </a:lnTo>
                  <a:cubicBezTo>
                    <a:pt x="348746" y="221220"/>
                    <a:pt x="344971" y="224995"/>
                    <a:pt x="340313" y="225000"/>
                  </a:cubicBezTo>
                  <a:lnTo>
                    <a:pt x="180001" y="225000"/>
                  </a:lnTo>
                  <a:lnTo>
                    <a:pt x="180001" y="236250"/>
                  </a:lnTo>
                  <a:lnTo>
                    <a:pt x="340313" y="236250"/>
                  </a:lnTo>
                  <a:cubicBezTo>
                    <a:pt x="351181" y="236237"/>
                    <a:pt x="359988" y="227431"/>
                    <a:pt x="360001" y="216563"/>
                  </a:cubicBezTo>
                  <a:lnTo>
                    <a:pt x="360001" y="28125"/>
                  </a:lnTo>
                  <a:lnTo>
                    <a:pt x="348751" y="28125"/>
                  </a:lnTo>
                  <a:close/>
                  <a:moveTo>
                    <a:pt x="292501" y="73125"/>
                  </a:moveTo>
                  <a:lnTo>
                    <a:pt x="326251" y="73125"/>
                  </a:lnTo>
                  <a:lnTo>
                    <a:pt x="326251" y="163125"/>
                  </a:lnTo>
                  <a:lnTo>
                    <a:pt x="292501" y="163125"/>
                  </a:lnTo>
                  <a:close/>
                  <a:moveTo>
                    <a:pt x="219376" y="57334"/>
                  </a:moveTo>
                  <a:lnTo>
                    <a:pt x="219376" y="39375"/>
                  </a:lnTo>
                  <a:lnTo>
                    <a:pt x="258751" y="39375"/>
                  </a:lnTo>
                  <a:lnTo>
                    <a:pt x="258751" y="163125"/>
                  </a:lnTo>
                  <a:lnTo>
                    <a:pt x="227344" y="163125"/>
                  </a:lnTo>
                  <a:cubicBezTo>
                    <a:pt x="241581" y="128588"/>
                    <a:pt x="238625" y="89349"/>
                    <a:pt x="219376" y="57334"/>
                  </a:cubicBezTo>
                  <a:close/>
                  <a:moveTo>
                    <a:pt x="210834" y="191250"/>
                  </a:moveTo>
                  <a:cubicBezTo>
                    <a:pt x="215022" y="185953"/>
                    <a:pt x="218750" y="180307"/>
                    <a:pt x="221977" y="174375"/>
                  </a:cubicBezTo>
                  <a:lnTo>
                    <a:pt x="348751" y="174375"/>
                  </a:lnTo>
                  <a:lnTo>
                    <a:pt x="348751" y="191250"/>
                  </a:lnTo>
                  <a:close/>
                </a:path>
              </a:pathLst>
            </a:custGeom>
            <a:solidFill>
              <a:srgbClr val="37617A"/>
            </a:solidFill>
            <a:ln w="688"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15255BB4-03BB-45C6-1CEA-3A4B70E4FB24}"/>
                </a:ext>
              </a:extLst>
            </p:cNvPr>
            <p:cNvSpPr/>
            <p:nvPr/>
          </p:nvSpPr>
          <p:spPr>
            <a:xfrm>
              <a:off x="6629527" y="3678231"/>
              <a:ext cx="151875" cy="140625"/>
            </a:xfrm>
            <a:custGeom>
              <a:avLst/>
              <a:gdLst>
                <a:gd name="connsiteX0" fmla="*/ 132188 w 151875"/>
                <a:gd name="connsiteY0" fmla="*/ 0 h 140625"/>
                <a:gd name="connsiteX1" fmla="*/ 0 w 151875"/>
                <a:gd name="connsiteY1" fmla="*/ 0 h 140625"/>
                <a:gd name="connsiteX2" fmla="*/ 0 w 151875"/>
                <a:gd name="connsiteY2" fmla="*/ 11250 h 140625"/>
                <a:gd name="connsiteX3" fmla="*/ 132188 w 151875"/>
                <a:gd name="connsiteY3" fmla="*/ 11250 h 140625"/>
                <a:gd name="connsiteX4" fmla="*/ 140625 w 151875"/>
                <a:gd name="connsiteY4" fmla="*/ 19688 h 140625"/>
                <a:gd name="connsiteX5" fmla="*/ 140625 w 151875"/>
                <a:gd name="connsiteY5" fmla="*/ 140625 h 140625"/>
                <a:gd name="connsiteX6" fmla="*/ 151875 w 151875"/>
                <a:gd name="connsiteY6" fmla="*/ 140625 h 140625"/>
                <a:gd name="connsiteX7" fmla="*/ 151875 w 151875"/>
                <a:gd name="connsiteY7" fmla="*/ 19688 h 140625"/>
                <a:gd name="connsiteX8" fmla="*/ 132188 w 151875"/>
                <a:gd name="connsiteY8" fmla="*/ 0 h 14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875" h="140625">
                  <a:moveTo>
                    <a:pt x="132188" y="0"/>
                  </a:moveTo>
                  <a:lnTo>
                    <a:pt x="0" y="0"/>
                  </a:lnTo>
                  <a:lnTo>
                    <a:pt x="0" y="11250"/>
                  </a:lnTo>
                  <a:lnTo>
                    <a:pt x="132188" y="11250"/>
                  </a:lnTo>
                  <a:cubicBezTo>
                    <a:pt x="136845" y="11255"/>
                    <a:pt x="140620" y="15030"/>
                    <a:pt x="140625" y="19688"/>
                  </a:cubicBezTo>
                  <a:lnTo>
                    <a:pt x="140625" y="140625"/>
                  </a:lnTo>
                  <a:lnTo>
                    <a:pt x="151875" y="140625"/>
                  </a:lnTo>
                  <a:lnTo>
                    <a:pt x="151875" y="19688"/>
                  </a:lnTo>
                  <a:cubicBezTo>
                    <a:pt x="151862" y="8820"/>
                    <a:pt x="143056" y="12"/>
                    <a:pt x="132188" y="0"/>
                  </a:cubicBezTo>
                  <a:close/>
                </a:path>
              </a:pathLst>
            </a:custGeom>
            <a:solidFill>
              <a:srgbClr val="37617A"/>
            </a:solidFill>
            <a:ln w="688"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08BA2947-BD6B-8C24-3F10-9302DD1F0C85}"/>
                </a:ext>
              </a:extLst>
            </p:cNvPr>
            <p:cNvSpPr/>
            <p:nvPr/>
          </p:nvSpPr>
          <p:spPr>
            <a:xfrm>
              <a:off x="6522652" y="3678231"/>
              <a:ext cx="95625" cy="112500"/>
            </a:xfrm>
            <a:custGeom>
              <a:avLst/>
              <a:gdLst>
                <a:gd name="connsiteX0" fmla="*/ 11250 w 95625"/>
                <a:gd name="connsiteY0" fmla="*/ 19688 h 112500"/>
                <a:gd name="connsiteX1" fmla="*/ 19688 w 95625"/>
                <a:gd name="connsiteY1" fmla="*/ 11250 h 112500"/>
                <a:gd name="connsiteX2" fmla="*/ 95625 w 95625"/>
                <a:gd name="connsiteY2" fmla="*/ 11250 h 112500"/>
                <a:gd name="connsiteX3" fmla="*/ 95625 w 95625"/>
                <a:gd name="connsiteY3" fmla="*/ 0 h 112500"/>
                <a:gd name="connsiteX4" fmla="*/ 19688 w 95625"/>
                <a:gd name="connsiteY4" fmla="*/ 0 h 112500"/>
                <a:gd name="connsiteX5" fmla="*/ 0 w 95625"/>
                <a:gd name="connsiteY5" fmla="*/ 19688 h 112500"/>
                <a:gd name="connsiteX6" fmla="*/ 0 w 95625"/>
                <a:gd name="connsiteY6" fmla="*/ 112500 h 112500"/>
                <a:gd name="connsiteX7" fmla="*/ 11250 w 95625"/>
                <a:gd name="connsiteY7" fmla="*/ 112500 h 1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625" h="112500">
                  <a:moveTo>
                    <a:pt x="11250" y="19688"/>
                  </a:moveTo>
                  <a:cubicBezTo>
                    <a:pt x="11255" y="15030"/>
                    <a:pt x="15030" y="11255"/>
                    <a:pt x="19688" y="11250"/>
                  </a:cubicBezTo>
                  <a:lnTo>
                    <a:pt x="95625" y="11250"/>
                  </a:lnTo>
                  <a:lnTo>
                    <a:pt x="95625" y="0"/>
                  </a:lnTo>
                  <a:lnTo>
                    <a:pt x="19688" y="0"/>
                  </a:lnTo>
                  <a:cubicBezTo>
                    <a:pt x="8819" y="12"/>
                    <a:pt x="13" y="8820"/>
                    <a:pt x="0" y="19688"/>
                  </a:cubicBezTo>
                  <a:lnTo>
                    <a:pt x="0" y="112500"/>
                  </a:lnTo>
                  <a:lnTo>
                    <a:pt x="11250" y="112500"/>
                  </a:lnTo>
                  <a:close/>
                </a:path>
              </a:pathLst>
            </a:custGeom>
            <a:solidFill>
              <a:srgbClr val="37617A"/>
            </a:solidFill>
            <a:ln w="688"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006B8E49-F546-D8D2-E99F-A274D937AE59}"/>
                </a:ext>
              </a:extLst>
            </p:cNvPr>
            <p:cNvSpPr/>
            <p:nvPr/>
          </p:nvSpPr>
          <p:spPr>
            <a:xfrm>
              <a:off x="6709924" y="3773855"/>
              <a:ext cx="41705" cy="45000"/>
            </a:xfrm>
            <a:custGeom>
              <a:avLst/>
              <a:gdLst>
                <a:gd name="connsiteX0" fmla="*/ 26478 w 41705"/>
                <a:gd name="connsiteY0" fmla="*/ 19205 h 45000"/>
                <a:gd name="connsiteX1" fmla="*/ 33750 w 41705"/>
                <a:gd name="connsiteY1" fmla="*/ 26478 h 45000"/>
                <a:gd name="connsiteX2" fmla="*/ 41705 w 41705"/>
                <a:gd name="connsiteY2" fmla="*/ 18522 h 45000"/>
                <a:gd name="connsiteX3" fmla="*/ 24830 w 41705"/>
                <a:gd name="connsiteY3" fmla="*/ 1647 h 45000"/>
                <a:gd name="connsiteX4" fmla="*/ 16875 w 41705"/>
                <a:gd name="connsiteY4" fmla="*/ 1647 h 45000"/>
                <a:gd name="connsiteX5" fmla="*/ 16875 w 41705"/>
                <a:gd name="connsiteY5" fmla="*/ 1647 h 45000"/>
                <a:gd name="connsiteX6" fmla="*/ 0 w 41705"/>
                <a:gd name="connsiteY6" fmla="*/ 18522 h 45000"/>
                <a:gd name="connsiteX7" fmla="*/ 7955 w 41705"/>
                <a:gd name="connsiteY7" fmla="*/ 26478 h 45000"/>
                <a:gd name="connsiteX8" fmla="*/ 15228 w 41705"/>
                <a:gd name="connsiteY8" fmla="*/ 19205 h 45000"/>
                <a:gd name="connsiteX9" fmla="*/ 15228 w 41705"/>
                <a:gd name="connsiteY9" fmla="*/ 45000 h 45000"/>
                <a:gd name="connsiteX10" fmla="*/ 26478 w 41705"/>
                <a:gd name="connsiteY10" fmla="*/ 45000 h 4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05" h="45000">
                  <a:moveTo>
                    <a:pt x="26478" y="19205"/>
                  </a:moveTo>
                  <a:lnTo>
                    <a:pt x="33750" y="26478"/>
                  </a:lnTo>
                  <a:lnTo>
                    <a:pt x="41705" y="18522"/>
                  </a:lnTo>
                  <a:lnTo>
                    <a:pt x="24830" y="1647"/>
                  </a:lnTo>
                  <a:cubicBezTo>
                    <a:pt x="22634" y="-549"/>
                    <a:pt x="19072" y="-549"/>
                    <a:pt x="16875" y="1647"/>
                  </a:cubicBezTo>
                  <a:cubicBezTo>
                    <a:pt x="16875" y="1647"/>
                    <a:pt x="16875" y="1647"/>
                    <a:pt x="16875" y="1647"/>
                  </a:cubicBezTo>
                  <a:lnTo>
                    <a:pt x="0" y="18522"/>
                  </a:lnTo>
                  <a:lnTo>
                    <a:pt x="7955" y="26478"/>
                  </a:lnTo>
                  <a:lnTo>
                    <a:pt x="15228" y="19205"/>
                  </a:lnTo>
                  <a:lnTo>
                    <a:pt x="15228" y="45000"/>
                  </a:lnTo>
                  <a:lnTo>
                    <a:pt x="26478" y="45000"/>
                  </a:lnTo>
                  <a:close/>
                </a:path>
              </a:pathLst>
            </a:custGeom>
            <a:solidFill>
              <a:schemeClr val="bg1"/>
            </a:solidFill>
            <a:ln w="688"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EA3C0B6C-1142-3B81-20A1-FE823C7B6575}"/>
                </a:ext>
              </a:extLst>
            </p:cNvPr>
            <p:cNvSpPr/>
            <p:nvPr/>
          </p:nvSpPr>
          <p:spPr>
            <a:xfrm>
              <a:off x="6725152" y="3830106"/>
              <a:ext cx="11250" cy="11250"/>
            </a:xfrm>
            <a:custGeom>
              <a:avLst/>
              <a:gdLst>
                <a:gd name="connsiteX0" fmla="*/ 0 w 11250"/>
                <a:gd name="connsiteY0" fmla="*/ 0 h 11250"/>
                <a:gd name="connsiteX1" fmla="*/ 11250 w 11250"/>
                <a:gd name="connsiteY1" fmla="*/ 0 h 11250"/>
                <a:gd name="connsiteX2" fmla="*/ 11250 w 11250"/>
                <a:gd name="connsiteY2" fmla="*/ 11250 h 11250"/>
                <a:gd name="connsiteX3" fmla="*/ 0 w 11250"/>
                <a:gd name="connsiteY3" fmla="*/ 11250 h 11250"/>
              </a:gdLst>
              <a:ahLst/>
              <a:cxnLst>
                <a:cxn ang="0">
                  <a:pos x="connsiteX0" y="connsiteY0"/>
                </a:cxn>
                <a:cxn ang="0">
                  <a:pos x="connsiteX1" y="connsiteY1"/>
                </a:cxn>
                <a:cxn ang="0">
                  <a:pos x="connsiteX2" y="connsiteY2"/>
                </a:cxn>
                <a:cxn ang="0">
                  <a:pos x="connsiteX3" y="connsiteY3"/>
                </a:cxn>
              </a:cxnLst>
              <a:rect l="l" t="t" r="r" b="b"/>
              <a:pathLst>
                <a:path w="11250" h="11250">
                  <a:moveTo>
                    <a:pt x="0" y="0"/>
                  </a:moveTo>
                  <a:lnTo>
                    <a:pt x="11250" y="0"/>
                  </a:lnTo>
                  <a:lnTo>
                    <a:pt x="11250" y="11250"/>
                  </a:lnTo>
                  <a:lnTo>
                    <a:pt x="0" y="11250"/>
                  </a:lnTo>
                  <a:close/>
                </a:path>
              </a:pathLst>
            </a:custGeom>
            <a:solidFill>
              <a:srgbClr val="37617A"/>
            </a:solidFill>
            <a:ln w="688"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2F95BE6F-0D60-AC6A-D509-876A0EDFFB5E}"/>
                </a:ext>
              </a:extLst>
            </p:cNvPr>
            <p:cNvSpPr/>
            <p:nvPr/>
          </p:nvSpPr>
          <p:spPr>
            <a:xfrm>
              <a:off x="6547013" y="3700715"/>
              <a:ext cx="211908" cy="112521"/>
            </a:xfrm>
            <a:custGeom>
              <a:avLst/>
              <a:gdLst>
                <a:gd name="connsiteX0" fmla="*/ 43138 w 211908"/>
                <a:gd name="connsiteY0" fmla="*/ 33766 h 112521"/>
                <a:gd name="connsiteX1" fmla="*/ 44425 w 211908"/>
                <a:gd name="connsiteY1" fmla="*/ 40228 h 112521"/>
                <a:gd name="connsiteX2" fmla="*/ 0 w 211908"/>
                <a:gd name="connsiteY2" fmla="*/ 80210 h 112521"/>
                <a:gd name="connsiteX3" fmla="*/ 7523 w 211908"/>
                <a:gd name="connsiteY3" fmla="*/ 88572 h 112521"/>
                <a:gd name="connsiteX4" fmla="*/ 51950 w 211908"/>
                <a:gd name="connsiteY4" fmla="*/ 48588 h 112521"/>
                <a:gd name="connsiteX5" fmla="*/ 67281 w 211908"/>
                <a:gd name="connsiteY5" fmla="*/ 48993 h 112521"/>
                <a:gd name="connsiteX6" fmla="*/ 106656 w 211908"/>
                <a:gd name="connsiteY6" fmla="*/ 88368 h 112521"/>
                <a:gd name="connsiteX7" fmla="*/ 114607 w 211908"/>
                <a:gd name="connsiteY7" fmla="*/ 110869 h 112521"/>
                <a:gd name="connsiteX8" fmla="*/ 137109 w 211908"/>
                <a:gd name="connsiteY8" fmla="*/ 102918 h 112521"/>
                <a:gd name="connsiteX9" fmla="*/ 136806 w 211908"/>
                <a:gd name="connsiteY9" fmla="*/ 87766 h 112521"/>
                <a:gd name="connsiteX10" fmla="*/ 188052 w 211908"/>
                <a:gd name="connsiteY10" fmla="*/ 32260 h 112521"/>
                <a:gd name="connsiteX11" fmla="*/ 210398 w 211908"/>
                <a:gd name="connsiteY11" fmla="*/ 23856 h 112521"/>
                <a:gd name="connsiteX12" fmla="*/ 201994 w 211908"/>
                <a:gd name="connsiteY12" fmla="*/ 1511 h 112521"/>
                <a:gd name="connsiteX13" fmla="*/ 179648 w 211908"/>
                <a:gd name="connsiteY13" fmla="*/ 9915 h 112521"/>
                <a:gd name="connsiteX14" fmla="*/ 179938 w 211908"/>
                <a:gd name="connsiteY14" fmla="*/ 24463 h 112521"/>
                <a:gd name="connsiteX15" fmla="*/ 128550 w 211908"/>
                <a:gd name="connsiteY15" fmla="*/ 80135 h 112521"/>
                <a:gd name="connsiteX16" fmla="*/ 114620 w 211908"/>
                <a:gd name="connsiteY16" fmla="*/ 80417 h 112521"/>
                <a:gd name="connsiteX17" fmla="*/ 75245 w 211908"/>
                <a:gd name="connsiteY17" fmla="*/ 41042 h 112521"/>
                <a:gd name="connsiteX18" fmla="*/ 67276 w 211908"/>
                <a:gd name="connsiteY18" fmla="*/ 18546 h 112521"/>
                <a:gd name="connsiteX19" fmla="*/ 44781 w 211908"/>
                <a:gd name="connsiteY19" fmla="*/ 26515 h 112521"/>
                <a:gd name="connsiteX20" fmla="*/ 43138 w 211908"/>
                <a:gd name="connsiteY20" fmla="*/ 33766 h 112521"/>
                <a:gd name="connsiteX21" fmla="*/ 195013 w 211908"/>
                <a:gd name="connsiteY21" fmla="*/ 11266 h 112521"/>
                <a:gd name="connsiteX22" fmla="*/ 200638 w 211908"/>
                <a:gd name="connsiteY22" fmla="*/ 16891 h 112521"/>
                <a:gd name="connsiteX23" fmla="*/ 195013 w 211908"/>
                <a:gd name="connsiteY23" fmla="*/ 22516 h 112521"/>
                <a:gd name="connsiteX24" fmla="*/ 189388 w 211908"/>
                <a:gd name="connsiteY24" fmla="*/ 16891 h 112521"/>
                <a:gd name="connsiteX25" fmla="*/ 195013 w 211908"/>
                <a:gd name="connsiteY25" fmla="*/ 11266 h 112521"/>
                <a:gd name="connsiteX26" fmla="*/ 127513 w 211908"/>
                <a:gd name="connsiteY26" fmla="*/ 95641 h 112521"/>
                <a:gd name="connsiteX27" fmla="*/ 121888 w 211908"/>
                <a:gd name="connsiteY27" fmla="*/ 101266 h 112521"/>
                <a:gd name="connsiteX28" fmla="*/ 116263 w 211908"/>
                <a:gd name="connsiteY28" fmla="*/ 95641 h 112521"/>
                <a:gd name="connsiteX29" fmla="*/ 121888 w 211908"/>
                <a:gd name="connsiteY29" fmla="*/ 90016 h 112521"/>
                <a:gd name="connsiteX30" fmla="*/ 127513 w 211908"/>
                <a:gd name="connsiteY30" fmla="*/ 95641 h 112521"/>
                <a:gd name="connsiteX31" fmla="*/ 65638 w 211908"/>
                <a:gd name="connsiteY31" fmla="*/ 33766 h 112521"/>
                <a:gd name="connsiteX32" fmla="*/ 60013 w 211908"/>
                <a:gd name="connsiteY32" fmla="*/ 39391 h 112521"/>
                <a:gd name="connsiteX33" fmla="*/ 54388 w 211908"/>
                <a:gd name="connsiteY33" fmla="*/ 33766 h 112521"/>
                <a:gd name="connsiteX34" fmla="*/ 60013 w 211908"/>
                <a:gd name="connsiteY34" fmla="*/ 28141 h 112521"/>
                <a:gd name="connsiteX35" fmla="*/ 65638 w 211908"/>
                <a:gd name="connsiteY35" fmla="*/ 33766 h 112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1908" h="112521">
                  <a:moveTo>
                    <a:pt x="43138" y="33766"/>
                  </a:moveTo>
                  <a:cubicBezTo>
                    <a:pt x="43136" y="35984"/>
                    <a:pt x="43573" y="38180"/>
                    <a:pt x="44425" y="40228"/>
                  </a:cubicBezTo>
                  <a:lnTo>
                    <a:pt x="0" y="80210"/>
                  </a:lnTo>
                  <a:lnTo>
                    <a:pt x="7523" y="88572"/>
                  </a:lnTo>
                  <a:lnTo>
                    <a:pt x="51950" y="48588"/>
                  </a:lnTo>
                  <a:cubicBezTo>
                    <a:pt x="56699" y="51174"/>
                    <a:pt x="62402" y="51325"/>
                    <a:pt x="67281" y="48993"/>
                  </a:cubicBezTo>
                  <a:lnTo>
                    <a:pt x="106656" y="88368"/>
                  </a:lnTo>
                  <a:cubicBezTo>
                    <a:pt x="102639" y="96777"/>
                    <a:pt x="106198" y="106851"/>
                    <a:pt x="114607" y="110869"/>
                  </a:cubicBezTo>
                  <a:cubicBezTo>
                    <a:pt x="123017" y="114887"/>
                    <a:pt x="133091" y="111327"/>
                    <a:pt x="137109" y="102918"/>
                  </a:cubicBezTo>
                  <a:cubicBezTo>
                    <a:pt x="139409" y="98103"/>
                    <a:pt x="139297" y="92484"/>
                    <a:pt x="136806" y="87766"/>
                  </a:cubicBezTo>
                  <a:lnTo>
                    <a:pt x="188052" y="32260"/>
                  </a:lnTo>
                  <a:cubicBezTo>
                    <a:pt x="196544" y="36110"/>
                    <a:pt x="206548" y="32348"/>
                    <a:pt x="210398" y="23856"/>
                  </a:cubicBezTo>
                  <a:cubicBezTo>
                    <a:pt x="214248" y="15365"/>
                    <a:pt x="210485" y="5360"/>
                    <a:pt x="201994" y="1511"/>
                  </a:cubicBezTo>
                  <a:cubicBezTo>
                    <a:pt x="193503" y="-2339"/>
                    <a:pt x="183498" y="1423"/>
                    <a:pt x="179648" y="9915"/>
                  </a:cubicBezTo>
                  <a:cubicBezTo>
                    <a:pt x="177543" y="14559"/>
                    <a:pt x="177649" y="19907"/>
                    <a:pt x="179938" y="24463"/>
                  </a:cubicBezTo>
                  <a:lnTo>
                    <a:pt x="128550" y="80135"/>
                  </a:lnTo>
                  <a:cubicBezTo>
                    <a:pt x="124083" y="78217"/>
                    <a:pt x="119005" y="78319"/>
                    <a:pt x="114620" y="80417"/>
                  </a:cubicBezTo>
                  <a:lnTo>
                    <a:pt x="75245" y="41042"/>
                  </a:lnTo>
                  <a:cubicBezTo>
                    <a:pt x="79256" y="32629"/>
                    <a:pt x="75689" y="22558"/>
                    <a:pt x="67276" y="18546"/>
                  </a:cubicBezTo>
                  <a:cubicBezTo>
                    <a:pt x="58864" y="14535"/>
                    <a:pt x="48793" y="18102"/>
                    <a:pt x="44781" y="26515"/>
                  </a:cubicBezTo>
                  <a:cubicBezTo>
                    <a:pt x="43701" y="28780"/>
                    <a:pt x="43140" y="31257"/>
                    <a:pt x="43138" y="33766"/>
                  </a:cubicBezTo>
                  <a:close/>
                  <a:moveTo>
                    <a:pt x="195013" y="11266"/>
                  </a:moveTo>
                  <a:cubicBezTo>
                    <a:pt x="198120" y="11266"/>
                    <a:pt x="200638" y="13784"/>
                    <a:pt x="200638" y="16891"/>
                  </a:cubicBezTo>
                  <a:cubicBezTo>
                    <a:pt x="200638" y="19997"/>
                    <a:pt x="198120" y="22516"/>
                    <a:pt x="195013" y="22516"/>
                  </a:cubicBezTo>
                  <a:cubicBezTo>
                    <a:pt x="191907" y="22516"/>
                    <a:pt x="189388" y="19997"/>
                    <a:pt x="189388" y="16891"/>
                  </a:cubicBezTo>
                  <a:cubicBezTo>
                    <a:pt x="189392" y="13786"/>
                    <a:pt x="191908" y="11269"/>
                    <a:pt x="195013" y="11266"/>
                  </a:cubicBezTo>
                  <a:close/>
                  <a:moveTo>
                    <a:pt x="127513" y="95641"/>
                  </a:moveTo>
                  <a:cubicBezTo>
                    <a:pt x="127513" y="98747"/>
                    <a:pt x="124995" y="101266"/>
                    <a:pt x="121888" y="101266"/>
                  </a:cubicBezTo>
                  <a:cubicBezTo>
                    <a:pt x="118782" y="101266"/>
                    <a:pt x="116263" y="98747"/>
                    <a:pt x="116263" y="95641"/>
                  </a:cubicBezTo>
                  <a:cubicBezTo>
                    <a:pt x="116263" y="92534"/>
                    <a:pt x="118782" y="90016"/>
                    <a:pt x="121888" y="90016"/>
                  </a:cubicBezTo>
                  <a:cubicBezTo>
                    <a:pt x="124993" y="90019"/>
                    <a:pt x="127510" y="92536"/>
                    <a:pt x="127513" y="95641"/>
                  </a:cubicBezTo>
                  <a:close/>
                  <a:moveTo>
                    <a:pt x="65638" y="33766"/>
                  </a:moveTo>
                  <a:cubicBezTo>
                    <a:pt x="65638" y="36872"/>
                    <a:pt x="63120" y="39391"/>
                    <a:pt x="60013" y="39391"/>
                  </a:cubicBezTo>
                  <a:cubicBezTo>
                    <a:pt x="56907" y="39391"/>
                    <a:pt x="54388" y="36872"/>
                    <a:pt x="54388" y="33766"/>
                  </a:cubicBezTo>
                  <a:cubicBezTo>
                    <a:pt x="54388" y="30659"/>
                    <a:pt x="56907" y="28141"/>
                    <a:pt x="60013" y="28141"/>
                  </a:cubicBezTo>
                  <a:cubicBezTo>
                    <a:pt x="63118" y="28144"/>
                    <a:pt x="65635" y="30661"/>
                    <a:pt x="65638" y="33766"/>
                  </a:cubicBezTo>
                  <a:close/>
                </a:path>
              </a:pathLst>
            </a:custGeom>
            <a:solidFill>
              <a:srgbClr val="37617A"/>
            </a:solidFill>
            <a:ln w="688"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8C1ABA0D-9ABA-11F9-7BE0-36B9FE5C8A9D}"/>
                </a:ext>
              </a:extLst>
            </p:cNvPr>
            <p:cNvSpPr/>
            <p:nvPr/>
          </p:nvSpPr>
          <p:spPr>
            <a:xfrm>
              <a:off x="6663277" y="3700731"/>
              <a:ext cx="11250" cy="33750"/>
            </a:xfrm>
            <a:custGeom>
              <a:avLst/>
              <a:gdLst>
                <a:gd name="connsiteX0" fmla="*/ 0 w 11250"/>
                <a:gd name="connsiteY0" fmla="*/ 0 h 33750"/>
                <a:gd name="connsiteX1" fmla="*/ 11250 w 11250"/>
                <a:gd name="connsiteY1" fmla="*/ 0 h 33750"/>
                <a:gd name="connsiteX2" fmla="*/ 11250 w 11250"/>
                <a:gd name="connsiteY2" fmla="*/ 33750 h 33750"/>
                <a:gd name="connsiteX3" fmla="*/ 0 w 11250"/>
                <a:gd name="connsiteY3" fmla="*/ 33750 h 33750"/>
              </a:gdLst>
              <a:ahLst/>
              <a:cxnLst>
                <a:cxn ang="0">
                  <a:pos x="connsiteX0" y="connsiteY0"/>
                </a:cxn>
                <a:cxn ang="0">
                  <a:pos x="connsiteX1" y="connsiteY1"/>
                </a:cxn>
                <a:cxn ang="0">
                  <a:pos x="connsiteX2" y="connsiteY2"/>
                </a:cxn>
                <a:cxn ang="0">
                  <a:pos x="connsiteX3" y="connsiteY3"/>
                </a:cxn>
              </a:cxnLst>
              <a:rect l="l" t="t" r="r" b="b"/>
              <a:pathLst>
                <a:path w="11250" h="33750">
                  <a:moveTo>
                    <a:pt x="0" y="0"/>
                  </a:moveTo>
                  <a:lnTo>
                    <a:pt x="11250" y="0"/>
                  </a:lnTo>
                  <a:lnTo>
                    <a:pt x="11250" y="33750"/>
                  </a:lnTo>
                  <a:lnTo>
                    <a:pt x="0" y="33750"/>
                  </a:lnTo>
                  <a:close/>
                </a:path>
              </a:pathLst>
            </a:custGeom>
            <a:solidFill>
              <a:srgbClr val="37617A"/>
            </a:solidFill>
            <a:ln w="688" cap="flat">
              <a:noFill/>
              <a:prstDash val="solid"/>
              <a:miter/>
            </a:ln>
          </p:spPr>
          <p:txBody>
            <a:bodyPr rtlCol="0" anchor="ctr"/>
            <a:lstStyle/>
            <a:p>
              <a:endParaRPr lang="en-ID"/>
            </a:p>
          </p:txBody>
        </p:sp>
        <p:sp>
          <p:nvSpPr>
            <p:cNvPr id="76" name="Freeform: Shape 75">
              <a:extLst>
                <a:ext uri="{FF2B5EF4-FFF2-40B4-BE49-F238E27FC236}">
                  <a16:creationId xmlns:a16="http://schemas.microsoft.com/office/drawing/2014/main" id="{175D9DEF-FD5B-1189-AA7B-ED28874CEB30}"/>
                </a:ext>
              </a:extLst>
            </p:cNvPr>
            <p:cNvSpPr/>
            <p:nvPr/>
          </p:nvSpPr>
          <p:spPr>
            <a:xfrm>
              <a:off x="6646402" y="3717606"/>
              <a:ext cx="11250" cy="33750"/>
            </a:xfrm>
            <a:custGeom>
              <a:avLst/>
              <a:gdLst>
                <a:gd name="connsiteX0" fmla="*/ 0 w 11250"/>
                <a:gd name="connsiteY0" fmla="*/ 0 h 33750"/>
                <a:gd name="connsiteX1" fmla="*/ 11250 w 11250"/>
                <a:gd name="connsiteY1" fmla="*/ 0 h 33750"/>
                <a:gd name="connsiteX2" fmla="*/ 11250 w 11250"/>
                <a:gd name="connsiteY2" fmla="*/ 33750 h 33750"/>
                <a:gd name="connsiteX3" fmla="*/ 0 w 11250"/>
                <a:gd name="connsiteY3" fmla="*/ 33750 h 33750"/>
              </a:gdLst>
              <a:ahLst/>
              <a:cxnLst>
                <a:cxn ang="0">
                  <a:pos x="connsiteX0" y="connsiteY0"/>
                </a:cxn>
                <a:cxn ang="0">
                  <a:pos x="connsiteX1" y="connsiteY1"/>
                </a:cxn>
                <a:cxn ang="0">
                  <a:pos x="connsiteX2" y="connsiteY2"/>
                </a:cxn>
                <a:cxn ang="0">
                  <a:pos x="connsiteX3" y="connsiteY3"/>
                </a:cxn>
              </a:cxnLst>
              <a:rect l="l" t="t" r="r" b="b"/>
              <a:pathLst>
                <a:path w="11250" h="33750">
                  <a:moveTo>
                    <a:pt x="0" y="0"/>
                  </a:moveTo>
                  <a:lnTo>
                    <a:pt x="11250" y="0"/>
                  </a:lnTo>
                  <a:lnTo>
                    <a:pt x="11250" y="33750"/>
                  </a:lnTo>
                  <a:lnTo>
                    <a:pt x="0" y="33750"/>
                  </a:lnTo>
                  <a:close/>
                </a:path>
              </a:pathLst>
            </a:custGeom>
            <a:solidFill>
              <a:srgbClr val="37617A"/>
            </a:solidFill>
            <a:ln w="688"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831AC600-947E-4D19-17A6-5ADEFBCEC073}"/>
                </a:ext>
              </a:extLst>
            </p:cNvPr>
            <p:cNvSpPr/>
            <p:nvPr/>
          </p:nvSpPr>
          <p:spPr>
            <a:xfrm>
              <a:off x="6680152" y="3711981"/>
              <a:ext cx="11250" cy="33750"/>
            </a:xfrm>
            <a:custGeom>
              <a:avLst/>
              <a:gdLst>
                <a:gd name="connsiteX0" fmla="*/ 0 w 11250"/>
                <a:gd name="connsiteY0" fmla="*/ 0 h 33750"/>
                <a:gd name="connsiteX1" fmla="*/ 11250 w 11250"/>
                <a:gd name="connsiteY1" fmla="*/ 0 h 33750"/>
                <a:gd name="connsiteX2" fmla="*/ 11250 w 11250"/>
                <a:gd name="connsiteY2" fmla="*/ 33750 h 33750"/>
                <a:gd name="connsiteX3" fmla="*/ 0 w 11250"/>
                <a:gd name="connsiteY3" fmla="*/ 33750 h 33750"/>
              </a:gdLst>
              <a:ahLst/>
              <a:cxnLst>
                <a:cxn ang="0">
                  <a:pos x="connsiteX0" y="connsiteY0"/>
                </a:cxn>
                <a:cxn ang="0">
                  <a:pos x="connsiteX1" y="connsiteY1"/>
                </a:cxn>
                <a:cxn ang="0">
                  <a:pos x="connsiteX2" y="connsiteY2"/>
                </a:cxn>
                <a:cxn ang="0">
                  <a:pos x="connsiteX3" y="connsiteY3"/>
                </a:cxn>
              </a:cxnLst>
              <a:rect l="l" t="t" r="r" b="b"/>
              <a:pathLst>
                <a:path w="11250" h="33750">
                  <a:moveTo>
                    <a:pt x="0" y="0"/>
                  </a:moveTo>
                  <a:lnTo>
                    <a:pt x="11250" y="0"/>
                  </a:lnTo>
                  <a:lnTo>
                    <a:pt x="11250" y="33750"/>
                  </a:lnTo>
                  <a:lnTo>
                    <a:pt x="0" y="33750"/>
                  </a:lnTo>
                  <a:close/>
                </a:path>
              </a:pathLst>
            </a:custGeom>
            <a:solidFill>
              <a:schemeClr val="bg1"/>
            </a:solidFill>
            <a:ln w="688" cap="flat">
              <a:noFill/>
              <a:prstDash val="solid"/>
              <a:miter/>
            </a:ln>
          </p:spPr>
          <p:txBody>
            <a:bodyPr rtlCol="0" anchor="ctr"/>
            <a:lstStyle/>
            <a:p>
              <a:endParaRPr lang="en-ID"/>
            </a:p>
          </p:txBody>
        </p:sp>
        <p:sp>
          <p:nvSpPr>
            <p:cNvPr id="78" name="Freeform: Shape 77">
              <a:extLst>
                <a:ext uri="{FF2B5EF4-FFF2-40B4-BE49-F238E27FC236}">
                  <a16:creationId xmlns:a16="http://schemas.microsoft.com/office/drawing/2014/main" id="{B441AA88-65BF-5A44-71FC-CE548077FED4}"/>
                </a:ext>
              </a:extLst>
            </p:cNvPr>
            <p:cNvSpPr/>
            <p:nvPr/>
          </p:nvSpPr>
          <p:spPr>
            <a:xfrm>
              <a:off x="6455362" y="3865862"/>
              <a:ext cx="28146" cy="49014"/>
            </a:xfrm>
            <a:custGeom>
              <a:avLst/>
              <a:gdLst>
                <a:gd name="connsiteX0" fmla="*/ 23840 w 28146"/>
                <a:gd name="connsiteY0" fmla="*/ 3618 h 49014"/>
                <a:gd name="connsiteX1" fmla="*/ 19534 w 28146"/>
                <a:gd name="connsiteY1" fmla="*/ 0 h 49014"/>
                <a:gd name="connsiteX2" fmla="*/ 0 w 28146"/>
                <a:gd name="connsiteY2" fmla="*/ 48222 h 49014"/>
                <a:gd name="connsiteX3" fmla="*/ 11223 w 28146"/>
                <a:gd name="connsiteY3" fmla="*/ 49014 h 49014"/>
                <a:gd name="connsiteX4" fmla="*/ 28146 w 28146"/>
                <a:gd name="connsiteY4" fmla="*/ 7237 h 4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46" h="49014">
                  <a:moveTo>
                    <a:pt x="23840" y="3618"/>
                  </a:moveTo>
                  <a:lnTo>
                    <a:pt x="19534" y="0"/>
                  </a:lnTo>
                  <a:cubicBezTo>
                    <a:pt x="8063" y="13590"/>
                    <a:pt x="1221" y="30481"/>
                    <a:pt x="0" y="48222"/>
                  </a:cubicBezTo>
                  <a:lnTo>
                    <a:pt x="11223" y="49014"/>
                  </a:lnTo>
                  <a:cubicBezTo>
                    <a:pt x="12281" y="33644"/>
                    <a:pt x="18208" y="19010"/>
                    <a:pt x="28146" y="7237"/>
                  </a:cubicBezTo>
                  <a:close/>
                </a:path>
              </a:pathLst>
            </a:custGeom>
            <a:solidFill>
              <a:srgbClr val="37617A"/>
            </a:solidFill>
            <a:ln w="688"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0B049FAD-6ECE-BBDE-DC62-29FDDCC181F0}"/>
                </a:ext>
              </a:extLst>
            </p:cNvPr>
            <p:cNvSpPr/>
            <p:nvPr/>
          </p:nvSpPr>
          <p:spPr>
            <a:xfrm>
              <a:off x="6455362" y="3925335"/>
              <a:ext cx="28146" cy="49014"/>
            </a:xfrm>
            <a:custGeom>
              <a:avLst/>
              <a:gdLst>
                <a:gd name="connsiteX0" fmla="*/ 19533 w 28146"/>
                <a:gd name="connsiteY0" fmla="*/ 49014 h 49014"/>
                <a:gd name="connsiteX1" fmla="*/ 23840 w 28146"/>
                <a:gd name="connsiteY1" fmla="*/ 45396 h 49014"/>
                <a:gd name="connsiteX2" fmla="*/ 28147 w 28146"/>
                <a:gd name="connsiteY2" fmla="*/ 41778 h 49014"/>
                <a:gd name="connsiteX3" fmla="*/ 11223 w 28146"/>
                <a:gd name="connsiteY3" fmla="*/ 0 h 49014"/>
                <a:gd name="connsiteX4" fmla="*/ 0 w 28146"/>
                <a:gd name="connsiteY4" fmla="*/ 792 h 49014"/>
                <a:gd name="connsiteX5" fmla="*/ 19533 w 28146"/>
                <a:gd name="connsiteY5" fmla="*/ 49014 h 49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46" h="49014">
                  <a:moveTo>
                    <a:pt x="19533" y="49014"/>
                  </a:moveTo>
                  <a:lnTo>
                    <a:pt x="23840" y="45396"/>
                  </a:lnTo>
                  <a:lnTo>
                    <a:pt x="28147" y="41778"/>
                  </a:lnTo>
                  <a:cubicBezTo>
                    <a:pt x="18209" y="30004"/>
                    <a:pt x="12281" y="15371"/>
                    <a:pt x="11223" y="0"/>
                  </a:cubicBezTo>
                  <a:lnTo>
                    <a:pt x="0" y="792"/>
                  </a:lnTo>
                  <a:cubicBezTo>
                    <a:pt x="1222" y="18533"/>
                    <a:pt x="8063" y="35424"/>
                    <a:pt x="19533" y="49014"/>
                  </a:cubicBezTo>
                  <a:close/>
                </a:path>
              </a:pathLst>
            </a:custGeom>
            <a:solidFill>
              <a:srgbClr val="37617A"/>
            </a:solidFill>
            <a:ln w="688"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121B5B73-3AC0-253C-964B-49BB5334F4B8}"/>
                </a:ext>
              </a:extLst>
            </p:cNvPr>
            <p:cNvSpPr/>
            <p:nvPr/>
          </p:nvSpPr>
          <p:spPr>
            <a:xfrm>
              <a:off x="6485283" y="3976123"/>
              <a:ext cx="49014" cy="28146"/>
            </a:xfrm>
            <a:custGeom>
              <a:avLst/>
              <a:gdLst>
                <a:gd name="connsiteX0" fmla="*/ 48222 w 49014"/>
                <a:gd name="connsiteY0" fmla="*/ 28147 h 28146"/>
                <a:gd name="connsiteX1" fmla="*/ 49014 w 49014"/>
                <a:gd name="connsiteY1" fmla="*/ 16925 h 28146"/>
                <a:gd name="connsiteX2" fmla="*/ 7237 w 49014"/>
                <a:gd name="connsiteY2" fmla="*/ 0 h 28146"/>
                <a:gd name="connsiteX3" fmla="*/ 0 w 49014"/>
                <a:gd name="connsiteY3" fmla="*/ 8613 h 28146"/>
                <a:gd name="connsiteX4" fmla="*/ 48222 w 49014"/>
                <a:gd name="connsiteY4" fmla="*/ 28147 h 28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4" h="28146">
                  <a:moveTo>
                    <a:pt x="48222" y="28147"/>
                  </a:moveTo>
                  <a:lnTo>
                    <a:pt x="49014" y="16925"/>
                  </a:lnTo>
                  <a:cubicBezTo>
                    <a:pt x="33643" y="15867"/>
                    <a:pt x="19010" y="9938"/>
                    <a:pt x="7237" y="0"/>
                  </a:cubicBezTo>
                  <a:lnTo>
                    <a:pt x="0" y="8613"/>
                  </a:lnTo>
                  <a:cubicBezTo>
                    <a:pt x="13589" y="20084"/>
                    <a:pt x="30480" y="26926"/>
                    <a:pt x="48222" y="28147"/>
                  </a:cubicBezTo>
                  <a:close/>
                </a:path>
              </a:pathLst>
            </a:custGeom>
            <a:solidFill>
              <a:srgbClr val="37617A"/>
            </a:solidFill>
            <a:ln w="688"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FDAABDAF-33F5-2ABF-98FA-93FAD9692EE1}"/>
                </a:ext>
              </a:extLst>
            </p:cNvPr>
            <p:cNvSpPr/>
            <p:nvPr/>
          </p:nvSpPr>
          <p:spPr>
            <a:xfrm>
              <a:off x="6544756" y="3976122"/>
              <a:ext cx="49014" cy="28146"/>
            </a:xfrm>
            <a:custGeom>
              <a:avLst/>
              <a:gdLst>
                <a:gd name="connsiteX0" fmla="*/ 49014 w 49014"/>
                <a:gd name="connsiteY0" fmla="*/ 8613 h 28146"/>
                <a:gd name="connsiteX1" fmla="*/ 41778 w 49014"/>
                <a:gd name="connsiteY1" fmla="*/ 0 h 28146"/>
                <a:gd name="connsiteX2" fmla="*/ 0 w 49014"/>
                <a:gd name="connsiteY2" fmla="*/ 16925 h 28146"/>
                <a:gd name="connsiteX3" fmla="*/ 792 w 49014"/>
                <a:gd name="connsiteY3" fmla="*/ 28147 h 28146"/>
                <a:gd name="connsiteX4" fmla="*/ 49014 w 49014"/>
                <a:gd name="connsiteY4" fmla="*/ 8613 h 28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14" h="28146">
                  <a:moveTo>
                    <a:pt x="49014" y="8613"/>
                  </a:moveTo>
                  <a:lnTo>
                    <a:pt x="41778" y="0"/>
                  </a:lnTo>
                  <a:cubicBezTo>
                    <a:pt x="30004" y="9938"/>
                    <a:pt x="15371" y="15867"/>
                    <a:pt x="0" y="16925"/>
                  </a:cubicBezTo>
                  <a:lnTo>
                    <a:pt x="792" y="28147"/>
                  </a:lnTo>
                  <a:cubicBezTo>
                    <a:pt x="18534" y="26926"/>
                    <a:pt x="35425" y="20084"/>
                    <a:pt x="49014" y="8613"/>
                  </a:cubicBezTo>
                  <a:close/>
                </a:path>
              </a:pathLst>
            </a:custGeom>
            <a:solidFill>
              <a:srgbClr val="37617A"/>
            </a:solidFill>
            <a:ln w="688"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8DC9A06D-4907-EF81-2F06-20F06443B5DD}"/>
                </a:ext>
              </a:extLst>
            </p:cNvPr>
            <p:cNvSpPr/>
            <p:nvPr/>
          </p:nvSpPr>
          <p:spPr>
            <a:xfrm>
              <a:off x="6595544" y="3925335"/>
              <a:ext cx="28146" cy="49014"/>
            </a:xfrm>
            <a:custGeom>
              <a:avLst/>
              <a:gdLst>
                <a:gd name="connsiteX0" fmla="*/ 4307 w 28146"/>
                <a:gd name="connsiteY0" fmla="*/ 45396 h 49014"/>
                <a:gd name="connsiteX1" fmla="*/ 8614 w 28146"/>
                <a:gd name="connsiteY1" fmla="*/ 49014 h 49014"/>
                <a:gd name="connsiteX2" fmla="*/ 28147 w 28146"/>
                <a:gd name="connsiteY2" fmla="*/ 792 h 49014"/>
                <a:gd name="connsiteX3" fmla="*/ 16924 w 28146"/>
                <a:gd name="connsiteY3" fmla="*/ 0 h 49014"/>
                <a:gd name="connsiteX4" fmla="*/ 0 w 28146"/>
                <a:gd name="connsiteY4" fmla="*/ 41778 h 49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46" h="49014">
                  <a:moveTo>
                    <a:pt x="4307" y="45396"/>
                  </a:moveTo>
                  <a:lnTo>
                    <a:pt x="8614" y="49014"/>
                  </a:lnTo>
                  <a:cubicBezTo>
                    <a:pt x="20083" y="35424"/>
                    <a:pt x="26925" y="18533"/>
                    <a:pt x="28147" y="792"/>
                  </a:cubicBezTo>
                  <a:lnTo>
                    <a:pt x="16924" y="0"/>
                  </a:lnTo>
                  <a:cubicBezTo>
                    <a:pt x="15866" y="15371"/>
                    <a:pt x="9938" y="30004"/>
                    <a:pt x="0" y="41778"/>
                  </a:cubicBezTo>
                  <a:close/>
                </a:path>
              </a:pathLst>
            </a:custGeom>
            <a:solidFill>
              <a:srgbClr val="37617A"/>
            </a:solidFill>
            <a:ln w="688"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3117BE36-C086-176D-DCB9-5B6882E25CB9}"/>
                </a:ext>
              </a:extLst>
            </p:cNvPr>
            <p:cNvSpPr/>
            <p:nvPr/>
          </p:nvSpPr>
          <p:spPr>
            <a:xfrm>
              <a:off x="6595544" y="3865862"/>
              <a:ext cx="28146" cy="49014"/>
            </a:xfrm>
            <a:custGeom>
              <a:avLst/>
              <a:gdLst>
                <a:gd name="connsiteX0" fmla="*/ 16924 w 28146"/>
                <a:gd name="connsiteY0" fmla="*/ 49014 h 49014"/>
                <a:gd name="connsiteX1" fmla="*/ 28146 w 28146"/>
                <a:gd name="connsiteY1" fmla="*/ 48222 h 49014"/>
                <a:gd name="connsiteX2" fmla="*/ 8613 w 28146"/>
                <a:gd name="connsiteY2" fmla="*/ 0 h 49014"/>
                <a:gd name="connsiteX3" fmla="*/ 4307 w 28146"/>
                <a:gd name="connsiteY3" fmla="*/ 3618 h 49014"/>
                <a:gd name="connsiteX4" fmla="*/ 0 w 28146"/>
                <a:gd name="connsiteY4" fmla="*/ 7237 h 49014"/>
                <a:gd name="connsiteX5" fmla="*/ 16924 w 28146"/>
                <a:gd name="connsiteY5" fmla="*/ 49014 h 49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46" h="49014">
                  <a:moveTo>
                    <a:pt x="16924" y="49014"/>
                  </a:moveTo>
                  <a:lnTo>
                    <a:pt x="28146" y="48222"/>
                  </a:lnTo>
                  <a:cubicBezTo>
                    <a:pt x="26925" y="30481"/>
                    <a:pt x="20083" y="13590"/>
                    <a:pt x="8613" y="0"/>
                  </a:cubicBezTo>
                  <a:lnTo>
                    <a:pt x="4307" y="3618"/>
                  </a:lnTo>
                  <a:lnTo>
                    <a:pt x="0" y="7237"/>
                  </a:lnTo>
                  <a:cubicBezTo>
                    <a:pt x="9937" y="19010"/>
                    <a:pt x="15865" y="33644"/>
                    <a:pt x="16924" y="49014"/>
                  </a:cubicBezTo>
                  <a:close/>
                </a:path>
              </a:pathLst>
            </a:custGeom>
            <a:solidFill>
              <a:srgbClr val="37617A"/>
            </a:solidFill>
            <a:ln w="688"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CF2F93B9-9B4E-D205-8C78-F3140593D9D1}"/>
                </a:ext>
              </a:extLst>
            </p:cNvPr>
            <p:cNvSpPr/>
            <p:nvPr/>
          </p:nvSpPr>
          <p:spPr>
            <a:xfrm>
              <a:off x="6544756" y="3835941"/>
              <a:ext cx="49014" cy="28146"/>
            </a:xfrm>
            <a:custGeom>
              <a:avLst/>
              <a:gdLst>
                <a:gd name="connsiteX0" fmla="*/ 792 w 49014"/>
                <a:gd name="connsiteY0" fmla="*/ 0 h 28146"/>
                <a:gd name="connsiteX1" fmla="*/ 0 w 49014"/>
                <a:gd name="connsiteY1" fmla="*/ 11222 h 28146"/>
                <a:gd name="connsiteX2" fmla="*/ 41778 w 49014"/>
                <a:gd name="connsiteY2" fmla="*/ 28147 h 28146"/>
                <a:gd name="connsiteX3" fmla="*/ 45396 w 49014"/>
                <a:gd name="connsiteY3" fmla="*/ 23840 h 28146"/>
                <a:gd name="connsiteX4" fmla="*/ 49014 w 49014"/>
                <a:gd name="connsiteY4" fmla="*/ 19534 h 28146"/>
                <a:gd name="connsiteX5" fmla="*/ 792 w 49014"/>
                <a:gd name="connsiteY5" fmla="*/ 0 h 2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4" h="28146">
                  <a:moveTo>
                    <a:pt x="792" y="0"/>
                  </a:moveTo>
                  <a:lnTo>
                    <a:pt x="0" y="11222"/>
                  </a:lnTo>
                  <a:cubicBezTo>
                    <a:pt x="15371" y="12280"/>
                    <a:pt x="30004" y="18209"/>
                    <a:pt x="41778" y="28147"/>
                  </a:cubicBezTo>
                  <a:lnTo>
                    <a:pt x="45396" y="23840"/>
                  </a:lnTo>
                  <a:lnTo>
                    <a:pt x="49014" y="19534"/>
                  </a:lnTo>
                  <a:cubicBezTo>
                    <a:pt x="35425" y="8063"/>
                    <a:pt x="18534" y="1221"/>
                    <a:pt x="792" y="0"/>
                  </a:cubicBezTo>
                  <a:close/>
                </a:path>
              </a:pathLst>
            </a:custGeom>
            <a:solidFill>
              <a:srgbClr val="37617A"/>
            </a:solidFill>
            <a:ln w="688"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AE31A3A1-EA72-CD96-3995-45220EEFA30C}"/>
                </a:ext>
              </a:extLst>
            </p:cNvPr>
            <p:cNvSpPr/>
            <p:nvPr/>
          </p:nvSpPr>
          <p:spPr>
            <a:xfrm>
              <a:off x="6485283" y="3835942"/>
              <a:ext cx="49014" cy="28146"/>
            </a:xfrm>
            <a:custGeom>
              <a:avLst/>
              <a:gdLst>
                <a:gd name="connsiteX0" fmla="*/ 0 w 49014"/>
                <a:gd name="connsiteY0" fmla="*/ 19534 h 28146"/>
                <a:gd name="connsiteX1" fmla="*/ 3618 w 49014"/>
                <a:gd name="connsiteY1" fmla="*/ 23839 h 28146"/>
                <a:gd name="connsiteX2" fmla="*/ 7237 w 49014"/>
                <a:gd name="connsiteY2" fmla="*/ 28147 h 28146"/>
                <a:gd name="connsiteX3" fmla="*/ 49014 w 49014"/>
                <a:gd name="connsiteY3" fmla="*/ 11222 h 28146"/>
                <a:gd name="connsiteX4" fmla="*/ 48222 w 49014"/>
                <a:gd name="connsiteY4" fmla="*/ 0 h 28146"/>
                <a:gd name="connsiteX5" fmla="*/ 0 w 49014"/>
                <a:gd name="connsiteY5" fmla="*/ 19534 h 28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4" h="28146">
                  <a:moveTo>
                    <a:pt x="0" y="19534"/>
                  </a:moveTo>
                  <a:lnTo>
                    <a:pt x="3618" y="23839"/>
                  </a:lnTo>
                  <a:lnTo>
                    <a:pt x="7237" y="28147"/>
                  </a:lnTo>
                  <a:cubicBezTo>
                    <a:pt x="19010" y="18209"/>
                    <a:pt x="33643" y="12280"/>
                    <a:pt x="49014" y="11222"/>
                  </a:cubicBezTo>
                  <a:lnTo>
                    <a:pt x="48222" y="0"/>
                  </a:lnTo>
                  <a:cubicBezTo>
                    <a:pt x="30480" y="1221"/>
                    <a:pt x="13589" y="8063"/>
                    <a:pt x="0" y="19534"/>
                  </a:cubicBezTo>
                  <a:close/>
                </a:path>
              </a:pathLst>
            </a:custGeom>
            <a:solidFill>
              <a:srgbClr val="37617A"/>
            </a:solidFill>
            <a:ln w="688"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3C6FA32D-4116-0E58-3CE7-D0EE0855D547}"/>
                </a:ext>
              </a:extLst>
            </p:cNvPr>
            <p:cNvSpPr/>
            <p:nvPr/>
          </p:nvSpPr>
          <p:spPr>
            <a:xfrm>
              <a:off x="6494527" y="3863855"/>
              <a:ext cx="90000" cy="112500"/>
            </a:xfrm>
            <a:custGeom>
              <a:avLst/>
              <a:gdLst>
                <a:gd name="connsiteX0" fmla="*/ 87645 w 90000"/>
                <a:gd name="connsiteY0" fmla="*/ 83328 h 112500"/>
                <a:gd name="connsiteX1" fmla="*/ 90000 w 90000"/>
                <a:gd name="connsiteY1" fmla="*/ 78750 h 112500"/>
                <a:gd name="connsiteX2" fmla="*/ 90000 w 90000"/>
                <a:gd name="connsiteY2" fmla="*/ 33750 h 112500"/>
                <a:gd name="connsiteX3" fmla="*/ 87645 w 90000"/>
                <a:gd name="connsiteY3" fmla="*/ 29173 h 112500"/>
                <a:gd name="connsiteX4" fmla="*/ 48270 w 90000"/>
                <a:gd name="connsiteY4" fmla="*/ 1048 h 112500"/>
                <a:gd name="connsiteX5" fmla="*/ 41730 w 90000"/>
                <a:gd name="connsiteY5" fmla="*/ 1048 h 112500"/>
                <a:gd name="connsiteX6" fmla="*/ 2355 w 90000"/>
                <a:gd name="connsiteY6" fmla="*/ 29173 h 112500"/>
                <a:gd name="connsiteX7" fmla="*/ 0 w 90000"/>
                <a:gd name="connsiteY7" fmla="*/ 33750 h 112500"/>
                <a:gd name="connsiteX8" fmla="*/ 0 w 90000"/>
                <a:gd name="connsiteY8" fmla="*/ 78750 h 112500"/>
                <a:gd name="connsiteX9" fmla="*/ 2355 w 90000"/>
                <a:gd name="connsiteY9" fmla="*/ 83328 h 112500"/>
                <a:gd name="connsiteX10" fmla="*/ 41730 w 90000"/>
                <a:gd name="connsiteY10" fmla="*/ 111453 h 112500"/>
                <a:gd name="connsiteX11" fmla="*/ 48270 w 90000"/>
                <a:gd name="connsiteY11" fmla="*/ 111453 h 112500"/>
                <a:gd name="connsiteX12" fmla="*/ 11250 w 90000"/>
                <a:gd name="connsiteY12" fmla="*/ 75855 h 112500"/>
                <a:gd name="connsiteX13" fmla="*/ 11250 w 90000"/>
                <a:gd name="connsiteY13" fmla="*/ 36645 h 112500"/>
                <a:gd name="connsiteX14" fmla="*/ 45000 w 90000"/>
                <a:gd name="connsiteY14" fmla="*/ 12538 h 112500"/>
                <a:gd name="connsiteX15" fmla="*/ 78750 w 90000"/>
                <a:gd name="connsiteY15" fmla="*/ 36645 h 112500"/>
                <a:gd name="connsiteX16" fmla="*/ 78750 w 90000"/>
                <a:gd name="connsiteY16" fmla="*/ 75855 h 112500"/>
                <a:gd name="connsiteX17" fmla="*/ 45000 w 90000"/>
                <a:gd name="connsiteY17" fmla="*/ 99963 h 11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000" h="112500">
                  <a:moveTo>
                    <a:pt x="87645" y="83328"/>
                  </a:moveTo>
                  <a:cubicBezTo>
                    <a:pt x="89123" y="82271"/>
                    <a:pt x="90000" y="80567"/>
                    <a:pt x="90000" y="78750"/>
                  </a:cubicBezTo>
                  <a:lnTo>
                    <a:pt x="90000" y="33750"/>
                  </a:lnTo>
                  <a:cubicBezTo>
                    <a:pt x="90000" y="31933"/>
                    <a:pt x="89123" y="30229"/>
                    <a:pt x="87645" y="29173"/>
                  </a:cubicBezTo>
                  <a:lnTo>
                    <a:pt x="48270" y="1048"/>
                  </a:lnTo>
                  <a:cubicBezTo>
                    <a:pt x="46313" y="-349"/>
                    <a:pt x="43687" y="-349"/>
                    <a:pt x="41730" y="1048"/>
                  </a:cubicBezTo>
                  <a:lnTo>
                    <a:pt x="2355" y="29173"/>
                  </a:lnTo>
                  <a:cubicBezTo>
                    <a:pt x="878" y="30229"/>
                    <a:pt x="0" y="31933"/>
                    <a:pt x="0" y="33750"/>
                  </a:cubicBezTo>
                  <a:lnTo>
                    <a:pt x="0" y="78750"/>
                  </a:lnTo>
                  <a:cubicBezTo>
                    <a:pt x="0" y="80567"/>
                    <a:pt x="878" y="82271"/>
                    <a:pt x="2355" y="83328"/>
                  </a:cubicBezTo>
                  <a:lnTo>
                    <a:pt x="41730" y="111453"/>
                  </a:lnTo>
                  <a:cubicBezTo>
                    <a:pt x="43687" y="112850"/>
                    <a:pt x="46313" y="112850"/>
                    <a:pt x="48270" y="111453"/>
                  </a:cubicBezTo>
                  <a:close/>
                  <a:moveTo>
                    <a:pt x="11250" y="75855"/>
                  </a:moveTo>
                  <a:lnTo>
                    <a:pt x="11250" y="36645"/>
                  </a:lnTo>
                  <a:lnTo>
                    <a:pt x="45000" y="12538"/>
                  </a:lnTo>
                  <a:lnTo>
                    <a:pt x="78750" y="36645"/>
                  </a:lnTo>
                  <a:lnTo>
                    <a:pt x="78750" y="75855"/>
                  </a:lnTo>
                  <a:lnTo>
                    <a:pt x="45000" y="99963"/>
                  </a:lnTo>
                  <a:close/>
                </a:path>
              </a:pathLst>
            </a:custGeom>
            <a:solidFill>
              <a:schemeClr val="bg1"/>
            </a:solidFill>
            <a:ln w="688"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E6E7EAEB-5972-D173-AFD6-06934BF03E2E}"/>
                </a:ext>
              </a:extLst>
            </p:cNvPr>
            <p:cNvSpPr/>
            <p:nvPr/>
          </p:nvSpPr>
          <p:spPr>
            <a:xfrm>
              <a:off x="6533902" y="3818856"/>
              <a:ext cx="11250" cy="11250"/>
            </a:xfrm>
            <a:custGeom>
              <a:avLst/>
              <a:gdLst>
                <a:gd name="connsiteX0" fmla="*/ 0 w 11250"/>
                <a:gd name="connsiteY0" fmla="*/ 0 h 11250"/>
                <a:gd name="connsiteX1" fmla="*/ 11250 w 11250"/>
                <a:gd name="connsiteY1" fmla="*/ 0 h 11250"/>
                <a:gd name="connsiteX2" fmla="*/ 11250 w 11250"/>
                <a:gd name="connsiteY2" fmla="*/ 11250 h 11250"/>
                <a:gd name="connsiteX3" fmla="*/ 0 w 11250"/>
                <a:gd name="connsiteY3" fmla="*/ 11250 h 11250"/>
              </a:gdLst>
              <a:ahLst/>
              <a:cxnLst>
                <a:cxn ang="0">
                  <a:pos x="connsiteX0" y="connsiteY0"/>
                </a:cxn>
                <a:cxn ang="0">
                  <a:pos x="connsiteX1" y="connsiteY1"/>
                </a:cxn>
                <a:cxn ang="0">
                  <a:pos x="connsiteX2" y="connsiteY2"/>
                </a:cxn>
                <a:cxn ang="0">
                  <a:pos x="connsiteX3" y="connsiteY3"/>
                </a:cxn>
              </a:cxnLst>
              <a:rect l="l" t="t" r="r" b="b"/>
              <a:pathLst>
                <a:path w="11250" h="11250">
                  <a:moveTo>
                    <a:pt x="0" y="0"/>
                  </a:moveTo>
                  <a:lnTo>
                    <a:pt x="11250" y="0"/>
                  </a:lnTo>
                  <a:lnTo>
                    <a:pt x="11250" y="11250"/>
                  </a:lnTo>
                  <a:lnTo>
                    <a:pt x="0" y="11250"/>
                  </a:lnTo>
                  <a:close/>
                </a:path>
              </a:pathLst>
            </a:custGeom>
            <a:solidFill>
              <a:srgbClr val="37617A"/>
            </a:solidFill>
            <a:ln w="688"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4D96B449-C5A6-6F40-27AC-AA2F8254C6F7}"/>
                </a:ext>
              </a:extLst>
            </p:cNvPr>
            <p:cNvSpPr/>
            <p:nvPr/>
          </p:nvSpPr>
          <p:spPr>
            <a:xfrm>
              <a:off x="6533902" y="4010106"/>
              <a:ext cx="11250" cy="11250"/>
            </a:xfrm>
            <a:custGeom>
              <a:avLst/>
              <a:gdLst>
                <a:gd name="connsiteX0" fmla="*/ 0 w 11250"/>
                <a:gd name="connsiteY0" fmla="*/ 0 h 11250"/>
                <a:gd name="connsiteX1" fmla="*/ 11250 w 11250"/>
                <a:gd name="connsiteY1" fmla="*/ 0 h 11250"/>
                <a:gd name="connsiteX2" fmla="*/ 11250 w 11250"/>
                <a:gd name="connsiteY2" fmla="*/ 11250 h 11250"/>
                <a:gd name="connsiteX3" fmla="*/ 0 w 11250"/>
                <a:gd name="connsiteY3" fmla="*/ 11250 h 11250"/>
              </a:gdLst>
              <a:ahLst/>
              <a:cxnLst>
                <a:cxn ang="0">
                  <a:pos x="connsiteX0" y="connsiteY0"/>
                </a:cxn>
                <a:cxn ang="0">
                  <a:pos x="connsiteX1" y="connsiteY1"/>
                </a:cxn>
                <a:cxn ang="0">
                  <a:pos x="connsiteX2" y="connsiteY2"/>
                </a:cxn>
                <a:cxn ang="0">
                  <a:pos x="connsiteX3" y="connsiteY3"/>
                </a:cxn>
              </a:cxnLst>
              <a:rect l="l" t="t" r="r" b="b"/>
              <a:pathLst>
                <a:path w="11250" h="11250">
                  <a:moveTo>
                    <a:pt x="0" y="0"/>
                  </a:moveTo>
                  <a:lnTo>
                    <a:pt x="11250" y="0"/>
                  </a:lnTo>
                  <a:lnTo>
                    <a:pt x="11250" y="11250"/>
                  </a:lnTo>
                  <a:lnTo>
                    <a:pt x="0" y="11250"/>
                  </a:lnTo>
                  <a:close/>
                </a:path>
              </a:pathLst>
            </a:custGeom>
            <a:solidFill>
              <a:srgbClr val="37617A"/>
            </a:solidFill>
            <a:ln w="688" cap="flat">
              <a:noFill/>
              <a:prstDash val="solid"/>
              <a:miter/>
            </a:ln>
          </p:spPr>
          <p:txBody>
            <a:bodyPr rtlCol="0" anchor="ctr"/>
            <a:lstStyle/>
            <a:p>
              <a:endParaRPr lang="en-ID"/>
            </a:p>
          </p:txBody>
        </p:sp>
        <p:sp>
          <p:nvSpPr>
            <p:cNvPr id="89" name="Freeform: Shape 88">
              <a:extLst>
                <a:ext uri="{FF2B5EF4-FFF2-40B4-BE49-F238E27FC236}">
                  <a16:creationId xmlns:a16="http://schemas.microsoft.com/office/drawing/2014/main" id="{D92CF933-B98E-48B8-2288-ED56D06406F9}"/>
                </a:ext>
              </a:extLst>
            </p:cNvPr>
            <p:cNvSpPr/>
            <p:nvPr/>
          </p:nvSpPr>
          <p:spPr>
            <a:xfrm>
              <a:off x="6438277" y="3914481"/>
              <a:ext cx="11250" cy="11250"/>
            </a:xfrm>
            <a:custGeom>
              <a:avLst/>
              <a:gdLst>
                <a:gd name="connsiteX0" fmla="*/ 0 w 11250"/>
                <a:gd name="connsiteY0" fmla="*/ 0 h 11250"/>
                <a:gd name="connsiteX1" fmla="*/ 11250 w 11250"/>
                <a:gd name="connsiteY1" fmla="*/ 0 h 11250"/>
                <a:gd name="connsiteX2" fmla="*/ 11250 w 11250"/>
                <a:gd name="connsiteY2" fmla="*/ 11250 h 11250"/>
                <a:gd name="connsiteX3" fmla="*/ 0 w 11250"/>
                <a:gd name="connsiteY3" fmla="*/ 11250 h 11250"/>
              </a:gdLst>
              <a:ahLst/>
              <a:cxnLst>
                <a:cxn ang="0">
                  <a:pos x="connsiteX0" y="connsiteY0"/>
                </a:cxn>
                <a:cxn ang="0">
                  <a:pos x="connsiteX1" y="connsiteY1"/>
                </a:cxn>
                <a:cxn ang="0">
                  <a:pos x="connsiteX2" y="connsiteY2"/>
                </a:cxn>
                <a:cxn ang="0">
                  <a:pos x="connsiteX3" y="connsiteY3"/>
                </a:cxn>
              </a:cxnLst>
              <a:rect l="l" t="t" r="r" b="b"/>
              <a:pathLst>
                <a:path w="11250" h="11250">
                  <a:moveTo>
                    <a:pt x="0" y="0"/>
                  </a:moveTo>
                  <a:lnTo>
                    <a:pt x="11250" y="0"/>
                  </a:lnTo>
                  <a:lnTo>
                    <a:pt x="11250" y="11250"/>
                  </a:lnTo>
                  <a:lnTo>
                    <a:pt x="0" y="11250"/>
                  </a:lnTo>
                  <a:close/>
                </a:path>
              </a:pathLst>
            </a:custGeom>
            <a:solidFill>
              <a:srgbClr val="37617A"/>
            </a:solidFill>
            <a:ln w="688" cap="flat">
              <a:noFill/>
              <a:prstDash val="solid"/>
              <a:miter/>
            </a:ln>
          </p:spPr>
          <p:txBody>
            <a:bodyPr rtlCol="0" anchor="ctr"/>
            <a:lstStyle/>
            <a:p>
              <a:endParaRPr lang="en-ID"/>
            </a:p>
          </p:txBody>
        </p:sp>
        <p:sp>
          <p:nvSpPr>
            <p:cNvPr id="90" name="Freeform: Shape 89">
              <a:extLst>
                <a:ext uri="{FF2B5EF4-FFF2-40B4-BE49-F238E27FC236}">
                  <a16:creationId xmlns:a16="http://schemas.microsoft.com/office/drawing/2014/main" id="{D88728AC-3115-B92B-24B7-F9EFCB5ADB22}"/>
                </a:ext>
              </a:extLst>
            </p:cNvPr>
            <p:cNvSpPr/>
            <p:nvPr/>
          </p:nvSpPr>
          <p:spPr>
            <a:xfrm>
              <a:off x="6629527" y="3914481"/>
              <a:ext cx="11250" cy="11250"/>
            </a:xfrm>
            <a:custGeom>
              <a:avLst/>
              <a:gdLst>
                <a:gd name="connsiteX0" fmla="*/ 0 w 11250"/>
                <a:gd name="connsiteY0" fmla="*/ 0 h 11250"/>
                <a:gd name="connsiteX1" fmla="*/ 11250 w 11250"/>
                <a:gd name="connsiteY1" fmla="*/ 0 h 11250"/>
                <a:gd name="connsiteX2" fmla="*/ 11250 w 11250"/>
                <a:gd name="connsiteY2" fmla="*/ 11250 h 11250"/>
                <a:gd name="connsiteX3" fmla="*/ 0 w 11250"/>
                <a:gd name="connsiteY3" fmla="*/ 11250 h 11250"/>
              </a:gdLst>
              <a:ahLst/>
              <a:cxnLst>
                <a:cxn ang="0">
                  <a:pos x="connsiteX0" y="connsiteY0"/>
                </a:cxn>
                <a:cxn ang="0">
                  <a:pos x="connsiteX1" y="connsiteY1"/>
                </a:cxn>
                <a:cxn ang="0">
                  <a:pos x="connsiteX2" y="connsiteY2"/>
                </a:cxn>
                <a:cxn ang="0">
                  <a:pos x="connsiteX3" y="connsiteY3"/>
                </a:cxn>
              </a:cxnLst>
              <a:rect l="l" t="t" r="r" b="b"/>
              <a:pathLst>
                <a:path w="11250" h="11250">
                  <a:moveTo>
                    <a:pt x="0" y="0"/>
                  </a:moveTo>
                  <a:lnTo>
                    <a:pt x="11250" y="0"/>
                  </a:lnTo>
                  <a:lnTo>
                    <a:pt x="11250" y="11250"/>
                  </a:lnTo>
                  <a:lnTo>
                    <a:pt x="0" y="11250"/>
                  </a:lnTo>
                  <a:close/>
                </a:path>
              </a:pathLst>
            </a:custGeom>
            <a:solidFill>
              <a:srgbClr val="37617A"/>
            </a:solidFill>
            <a:ln w="688" cap="flat">
              <a:noFill/>
              <a:prstDash val="solid"/>
              <a:miter/>
            </a:ln>
          </p:spPr>
          <p:txBody>
            <a:bodyPr rtlCol="0" anchor="ctr"/>
            <a:lstStyle/>
            <a:p>
              <a:endParaRPr lang="en-ID"/>
            </a:p>
          </p:txBody>
        </p:sp>
      </p:grpSp>
    </p:spTree>
    <p:extLst>
      <p:ext uri="{BB962C8B-B14F-4D97-AF65-F5344CB8AC3E}">
        <p14:creationId xmlns:p14="http://schemas.microsoft.com/office/powerpoint/2010/main" val="2233000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A90D5-405B-65BA-ECEC-EF1208250E9C}"/>
              </a:ext>
            </a:extLst>
          </p:cNvPr>
          <p:cNvSpPr>
            <a:spLocks noGrp="1"/>
          </p:cNvSpPr>
          <p:nvPr>
            <p:ph type="title"/>
          </p:nvPr>
        </p:nvSpPr>
        <p:spPr/>
        <p:txBody>
          <a:bodyPr/>
          <a:lstStyle/>
          <a:p>
            <a:r>
              <a:rPr lang="en-US" dirty="0"/>
              <a:t>Value of $CCT Carbon Credit Stablecoin</a:t>
            </a:r>
          </a:p>
        </p:txBody>
      </p:sp>
      <p:sp>
        <p:nvSpPr>
          <p:cNvPr id="4" name="Footer Placeholder 3">
            <a:extLst>
              <a:ext uri="{FF2B5EF4-FFF2-40B4-BE49-F238E27FC236}">
                <a16:creationId xmlns:a16="http://schemas.microsoft.com/office/drawing/2014/main" id="{894C3E4D-0359-FFEC-8326-22A33EB1DC3E}"/>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tint val="75000"/>
                  </a:prstClr>
                </a:solidFill>
                <a:effectLst/>
                <a:uLnTx/>
                <a:uFillTx/>
                <a:latin typeface="Proxima Nova Rg" panose="02000506030000020004" pitchFamily="50" charset="0"/>
                <a:ea typeface="+mn-ea"/>
                <a:cs typeface="+mn-cs"/>
              </a:rPr>
              <a:t>NZTWORK.com - This presentation is not an intent to sell or market securities, it is an informational presentation about a utility cryptocurrency platform</a:t>
            </a:r>
            <a:endParaRPr kumimoji="0" lang="en-US" sz="800" b="0" i="0" u="none" strike="noStrike" kern="1200" cap="none" spc="0" normalizeH="0" baseline="0" noProof="0" dirty="0">
              <a:ln>
                <a:noFill/>
              </a:ln>
              <a:solidFill>
                <a:prstClr val="black">
                  <a:tint val="75000"/>
                </a:prstClr>
              </a:solidFill>
              <a:effectLst/>
              <a:uLnTx/>
              <a:uFillTx/>
              <a:latin typeface="Proxima Nova Rg" panose="02000506030000020004" pitchFamily="50" charset="0"/>
              <a:ea typeface="+mn-ea"/>
              <a:cs typeface="+mn-cs"/>
            </a:endParaRPr>
          </a:p>
        </p:txBody>
      </p:sp>
      <p:sp>
        <p:nvSpPr>
          <p:cNvPr id="5" name="Slide Number Placeholder 4">
            <a:extLst>
              <a:ext uri="{FF2B5EF4-FFF2-40B4-BE49-F238E27FC236}">
                <a16:creationId xmlns:a16="http://schemas.microsoft.com/office/drawing/2014/main" id="{13B254C3-A10D-F78F-28D8-5580BCD18AE9}"/>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A4098E9-92C9-477D-BEAF-BDB50A38DDA1}" type="slidenum">
              <a:rPr kumimoji="0" lang="en-US" sz="1200" b="0" i="0" u="none" strike="noStrike" kern="1200" cap="none" spc="0" normalizeH="0" baseline="0" noProof="0" smtClean="0">
                <a:ln>
                  <a:noFill/>
                </a:ln>
                <a:solidFill>
                  <a:prstClr val="black">
                    <a:tint val="75000"/>
                  </a:prstClr>
                </a:solidFill>
                <a:effectLst/>
                <a:uLnTx/>
                <a:uFillTx/>
                <a:latin typeface="Proxima Nova Rg"/>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Proxima Nova Rg"/>
              <a:ea typeface="+mn-ea"/>
              <a:cs typeface="+mn-cs"/>
            </a:endParaRPr>
          </a:p>
        </p:txBody>
      </p:sp>
      <p:sp>
        <p:nvSpPr>
          <p:cNvPr id="7" name="TextBox 6">
            <a:extLst>
              <a:ext uri="{FF2B5EF4-FFF2-40B4-BE49-F238E27FC236}">
                <a16:creationId xmlns:a16="http://schemas.microsoft.com/office/drawing/2014/main" id="{9CBA49C8-EA00-6FD6-4513-F0DE7906FAEF}"/>
              </a:ext>
            </a:extLst>
          </p:cNvPr>
          <p:cNvSpPr txBox="1"/>
          <p:nvPr/>
        </p:nvSpPr>
        <p:spPr>
          <a:xfrm>
            <a:off x="609599" y="1067596"/>
            <a:ext cx="11318241" cy="64633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The $CCT </a:t>
            </a:r>
            <a:r>
              <a:rPr lang="en-US" sz="1400" dirty="0">
                <a:solidFill>
                  <a:prstClr val="black">
                    <a:lumMod val="75000"/>
                    <a:lumOff val="25000"/>
                  </a:prstClr>
                </a:solidFill>
                <a:latin typeface="Proxima Nova Rg"/>
              </a:rPr>
              <a:t>carbon credit is </a:t>
            </a:r>
            <a:r>
              <a:rPr lang="en-US" sz="1400" dirty="0">
                <a:solidFill>
                  <a:srgbClr val="404040"/>
                </a:solidFill>
                <a:latin typeface="Proxima Nova Rg"/>
              </a:rPr>
              <a:t>highly differentiated from other existing carbon credits </a:t>
            </a:r>
            <a:r>
              <a:rPr lang="en-US" sz="1400" dirty="0">
                <a:solidFill>
                  <a:prstClr val="black">
                    <a:lumMod val="75000"/>
                    <a:lumOff val="25000"/>
                  </a:prstClr>
                </a:solidFill>
                <a:latin typeface="Proxima Nova Rg"/>
              </a:rPr>
              <a:t>as it is “mined” directly from the attributable source. The minting of a $CCT carbon credit is based on </a:t>
            </a:r>
            <a:r>
              <a:rPr lang="en-US" sz="1400" dirty="0">
                <a:solidFill>
                  <a:srgbClr val="404040"/>
                </a:solidFill>
                <a:latin typeface="Proxima Nova Rg"/>
              </a:rPr>
              <a:t>actual, real-time measurement</a:t>
            </a:r>
            <a:r>
              <a:rPr lang="en-US" sz="1400" dirty="0">
                <a:solidFill>
                  <a:prstClr val="black">
                    <a:lumMod val="75000"/>
                    <a:lumOff val="25000"/>
                  </a:prstClr>
                </a:solidFill>
                <a:latin typeface="Proxima Nova Rg"/>
              </a:rPr>
              <a:t>, using </a:t>
            </a:r>
            <a:r>
              <a:rPr lang="en-US" sz="1400" b="1" i="1" dirty="0">
                <a:solidFill>
                  <a:srgbClr val="FDB837"/>
                </a:solidFill>
                <a:latin typeface="Proxima Nova Rg"/>
              </a:rPr>
              <a:t>energy regulator and utility approved </a:t>
            </a:r>
            <a:r>
              <a:rPr lang="en-US" sz="1400" b="1" dirty="0">
                <a:solidFill>
                  <a:srgbClr val="FDB837"/>
                </a:solidFill>
                <a:latin typeface="Proxima Nova Rg"/>
              </a:rPr>
              <a:t>“metered savings”</a:t>
            </a:r>
            <a:r>
              <a:rPr lang="en-US" sz="1400" dirty="0">
                <a:solidFill>
                  <a:prstClr val="black">
                    <a:lumMod val="75000"/>
                    <a:lumOff val="25000"/>
                  </a:prstClr>
                </a:solidFill>
                <a:latin typeface="Proxima Nova Rg"/>
              </a:rPr>
              <a:t> software. $CCT carbon credit </a:t>
            </a:r>
            <a:r>
              <a:rPr lang="en-US" sz="1400" dirty="0">
                <a:solidFill>
                  <a:srgbClr val="404040"/>
                </a:solidFill>
                <a:latin typeface="Proxima Nova Rg"/>
              </a:rPr>
              <a:t>crypto tokens can be earned or split fractionally</a:t>
            </a:r>
            <a:r>
              <a:rPr lang="en-US" sz="1400" dirty="0">
                <a:solidFill>
                  <a:prstClr val="black">
                    <a:lumMod val="75000"/>
                    <a:lumOff val="25000"/>
                  </a:prstClr>
                </a:solidFill>
                <a:latin typeface="Proxima Nova Rg"/>
              </a:rPr>
              <a:t>, making them easy to earn and trade.</a:t>
            </a:r>
            <a:endPar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sp>
        <p:nvSpPr>
          <p:cNvPr id="10" name="Rectangle: Rounded Corners 9">
            <a:extLst>
              <a:ext uri="{FF2B5EF4-FFF2-40B4-BE49-F238E27FC236}">
                <a16:creationId xmlns:a16="http://schemas.microsoft.com/office/drawing/2014/main" id="{89E036EC-D00B-4980-B287-9F08C2AB1DBD}"/>
              </a:ext>
            </a:extLst>
          </p:cNvPr>
          <p:cNvSpPr/>
          <p:nvPr/>
        </p:nvSpPr>
        <p:spPr>
          <a:xfrm>
            <a:off x="609599" y="2465823"/>
            <a:ext cx="3778777" cy="3600243"/>
          </a:xfrm>
          <a:prstGeom prst="roundRect">
            <a:avLst>
              <a:gd name="adj" fmla="val 3624"/>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11" name="Rectangle: Rounded Corners 10">
            <a:extLst>
              <a:ext uri="{FF2B5EF4-FFF2-40B4-BE49-F238E27FC236}">
                <a16:creationId xmlns:a16="http://schemas.microsoft.com/office/drawing/2014/main" id="{7633BA0B-6441-D46D-8B67-4DE83DCF4DF0}"/>
              </a:ext>
            </a:extLst>
          </p:cNvPr>
          <p:cNvSpPr/>
          <p:nvPr/>
        </p:nvSpPr>
        <p:spPr>
          <a:xfrm>
            <a:off x="4671073" y="3019506"/>
            <a:ext cx="3314315" cy="3046560"/>
          </a:xfrm>
          <a:prstGeom prst="roundRect">
            <a:avLst>
              <a:gd name="adj" fmla="val 3624"/>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12" name="Rectangle: Rounded Corners 11">
            <a:extLst>
              <a:ext uri="{FF2B5EF4-FFF2-40B4-BE49-F238E27FC236}">
                <a16:creationId xmlns:a16="http://schemas.microsoft.com/office/drawing/2014/main" id="{416FD01B-73C8-B303-5020-53D2CF38CC44}"/>
              </a:ext>
            </a:extLst>
          </p:cNvPr>
          <p:cNvSpPr/>
          <p:nvPr/>
        </p:nvSpPr>
        <p:spPr>
          <a:xfrm>
            <a:off x="8268085" y="3019506"/>
            <a:ext cx="3314315" cy="3046560"/>
          </a:xfrm>
          <a:prstGeom prst="roundRect">
            <a:avLst>
              <a:gd name="adj" fmla="val 3624"/>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grpSp>
        <p:nvGrpSpPr>
          <p:cNvPr id="40" name="Group 39">
            <a:extLst>
              <a:ext uri="{FF2B5EF4-FFF2-40B4-BE49-F238E27FC236}">
                <a16:creationId xmlns:a16="http://schemas.microsoft.com/office/drawing/2014/main" id="{E12851C1-A9D9-B785-680E-9AC871C5262C}"/>
              </a:ext>
            </a:extLst>
          </p:cNvPr>
          <p:cNvGrpSpPr/>
          <p:nvPr/>
        </p:nvGrpSpPr>
        <p:grpSpPr>
          <a:xfrm>
            <a:off x="971348" y="3727635"/>
            <a:ext cx="3055278" cy="2200602"/>
            <a:chOff x="975338" y="4251306"/>
            <a:chExt cx="3055278" cy="1056250"/>
          </a:xfrm>
        </p:grpSpPr>
        <p:sp>
          <p:nvSpPr>
            <p:cNvPr id="17" name="TextBox 16">
              <a:extLst>
                <a:ext uri="{FF2B5EF4-FFF2-40B4-BE49-F238E27FC236}">
                  <a16:creationId xmlns:a16="http://schemas.microsoft.com/office/drawing/2014/main" id="{27FC2FEC-F33B-0533-C2D1-BCCE3B872547}"/>
                </a:ext>
              </a:extLst>
            </p:cNvPr>
            <p:cNvSpPr txBox="1"/>
            <p:nvPr/>
          </p:nvSpPr>
          <p:spPr>
            <a:xfrm>
              <a:off x="975338" y="4251306"/>
              <a:ext cx="3050896" cy="1056250"/>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Proxima Nova Rg"/>
                  <a:ea typeface="+mn-ea"/>
                  <a:cs typeface="+mn-cs"/>
                </a:rPr>
                <a:t>1. Operators of NZTwork IoT sensors begin earning $CCT automatically after their behavioral consumption is recorded.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Proxima Nova Rg"/>
                  <a:ea typeface="+mn-ea"/>
                  <a:cs typeface="+mn-cs"/>
                </a:rPr>
                <a:t> </a:t>
              </a:r>
            </a:p>
            <a:p>
              <a:pPr>
                <a:defRPr/>
              </a:pPr>
              <a:r>
                <a:rPr kumimoji="0" lang="en-US" sz="1100" b="0" i="0" u="none" strike="noStrike" kern="1200" cap="none" spc="0" normalizeH="0" baseline="0" noProof="0" dirty="0">
                  <a:ln>
                    <a:noFill/>
                  </a:ln>
                  <a:effectLst/>
                  <a:uLnTx/>
                  <a:uFillTx/>
                  <a:latin typeface="Proxima Nova Rg"/>
                  <a:ea typeface="+mn-ea"/>
                  <a:cs typeface="+mn-cs"/>
                </a:rPr>
                <a:t>2. If consumption is reduced or in the case of solar PV, EV or battery banks production avoids CO2 then $CCT is automatically minted and deposited to the user wallet.</a:t>
              </a:r>
            </a:p>
            <a:p>
              <a:pPr>
                <a:defRPr/>
              </a:pPr>
              <a:endParaRPr lang="en-US" sz="1100" dirty="0">
                <a:latin typeface="Proxima Nova Rg"/>
              </a:endParaRPr>
            </a:p>
            <a:p>
              <a:pPr>
                <a:defRPr/>
              </a:pPr>
              <a:r>
                <a:rPr lang="en-US" sz="1100" b="0" i="0" u="none" strike="noStrike" kern="1200" cap="none" spc="0" normalizeH="0" baseline="0" noProof="0" dirty="0">
                  <a:ln>
                    <a:noFill/>
                  </a:ln>
                  <a:effectLst/>
                  <a:uLnTx/>
                  <a:uFillTx/>
                  <a:latin typeface="Proxima Nova Rg"/>
                </a:rPr>
                <a:t>3. Users can keep their $CCT to claim carbon reduction on ESG reporting, can sell $CCT to a carbon broker or exchange, or can convert it to $NZT in case they want to capture value gains.</a:t>
              </a:r>
            </a:p>
          </p:txBody>
        </p:sp>
        <p:cxnSp>
          <p:nvCxnSpPr>
            <p:cNvPr id="18" name="Straight Connector 17">
              <a:extLst>
                <a:ext uri="{FF2B5EF4-FFF2-40B4-BE49-F238E27FC236}">
                  <a16:creationId xmlns:a16="http://schemas.microsoft.com/office/drawing/2014/main" id="{4F25F8A9-11F8-EF48-1B03-DFD1F9CC7961}"/>
                </a:ext>
              </a:extLst>
            </p:cNvPr>
            <p:cNvCxnSpPr>
              <a:cxnSpLocks/>
            </p:cNvCxnSpPr>
            <p:nvPr/>
          </p:nvCxnSpPr>
          <p:spPr>
            <a:xfrm>
              <a:off x="975338" y="4545779"/>
              <a:ext cx="30552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4" name="Oval 23">
            <a:extLst>
              <a:ext uri="{FF2B5EF4-FFF2-40B4-BE49-F238E27FC236}">
                <a16:creationId xmlns:a16="http://schemas.microsoft.com/office/drawing/2014/main" id="{EFFCC975-78AC-CAB2-B331-7B9148A91F5A}"/>
              </a:ext>
            </a:extLst>
          </p:cNvPr>
          <p:cNvSpPr/>
          <p:nvPr/>
        </p:nvSpPr>
        <p:spPr>
          <a:xfrm>
            <a:off x="4884046" y="2688195"/>
            <a:ext cx="654451" cy="654451"/>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sp>
        <p:nvSpPr>
          <p:cNvPr id="26" name="TextBox 25">
            <a:extLst>
              <a:ext uri="{FF2B5EF4-FFF2-40B4-BE49-F238E27FC236}">
                <a16:creationId xmlns:a16="http://schemas.microsoft.com/office/drawing/2014/main" id="{0509C342-CAAF-6F22-6AC6-F0AAE3FC410B}"/>
              </a:ext>
            </a:extLst>
          </p:cNvPr>
          <p:cNvSpPr txBox="1"/>
          <p:nvPr/>
        </p:nvSpPr>
        <p:spPr>
          <a:xfrm>
            <a:off x="4884046" y="3569429"/>
            <a:ext cx="2888368" cy="215444"/>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7617A"/>
                </a:solidFill>
                <a:effectLst/>
                <a:uLnTx/>
                <a:uFillTx/>
                <a:latin typeface="Proxima Nova Rg"/>
                <a:ea typeface="+mn-ea"/>
                <a:cs typeface="+mn-cs"/>
              </a:rPr>
              <a:t>Voluntary Carbon Markets</a:t>
            </a:r>
          </a:p>
        </p:txBody>
      </p:sp>
      <p:sp>
        <p:nvSpPr>
          <p:cNvPr id="27" name="TextBox 26">
            <a:extLst>
              <a:ext uri="{FF2B5EF4-FFF2-40B4-BE49-F238E27FC236}">
                <a16:creationId xmlns:a16="http://schemas.microsoft.com/office/drawing/2014/main" id="{121CB3D6-C340-D9FB-9702-955284CFD1D2}"/>
              </a:ext>
            </a:extLst>
          </p:cNvPr>
          <p:cNvSpPr txBox="1"/>
          <p:nvPr/>
        </p:nvSpPr>
        <p:spPr>
          <a:xfrm>
            <a:off x="4884046" y="4116184"/>
            <a:ext cx="2888368" cy="1846659"/>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The initial target audience for NZTwork will be to get crypto investors, projects and miners to directly acquire $CCT in order to promote a Net Zero crypto ecosystem. and resolve Public Relations issues within the industry.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lumMod val="75000"/>
                  <a:lumOff val="25000"/>
                </a:prstClr>
              </a:solidFill>
              <a:latin typeface="Proxima Nova Rg"/>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Other commercial entities and major carbon consumers can also purchase $CCT to voluntarily offset emissions. </a:t>
            </a:r>
          </a:p>
        </p:txBody>
      </p:sp>
      <p:cxnSp>
        <p:nvCxnSpPr>
          <p:cNvPr id="28" name="Straight Connector 27">
            <a:extLst>
              <a:ext uri="{FF2B5EF4-FFF2-40B4-BE49-F238E27FC236}">
                <a16:creationId xmlns:a16="http://schemas.microsoft.com/office/drawing/2014/main" id="{C98AFE4F-F595-D621-C94B-CD7C7F41187F}"/>
              </a:ext>
            </a:extLst>
          </p:cNvPr>
          <p:cNvCxnSpPr>
            <a:cxnSpLocks/>
          </p:cNvCxnSpPr>
          <p:nvPr/>
        </p:nvCxnSpPr>
        <p:spPr>
          <a:xfrm>
            <a:off x="4884047" y="3971299"/>
            <a:ext cx="288836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CB0641A-F08C-AA2F-B607-7BF79260D561}"/>
              </a:ext>
            </a:extLst>
          </p:cNvPr>
          <p:cNvSpPr/>
          <p:nvPr/>
        </p:nvSpPr>
        <p:spPr>
          <a:xfrm>
            <a:off x="8481058" y="2688195"/>
            <a:ext cx="654451" cy="654451"/>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sp>
        <p:nvSpPr>
          <p:cNvPr id="32" name="TextBox 31">
            <a:extLst>
              <a:ext uri="{FF2B5EF4-FFF2-40B4-BE49-F238E27FC236}">
                <a16:creationId xmlns:a16="http://schemas.microsoft.com/office/drawing/2014/main" id="{BB36B74E-5096-ED40-DEF1-B77F479EB1BF}"/>
              </a:ext>
            </a:extLst>
          </p:cNvPr>
          <p:cNvSpPr txBox="1"/>
          <p:nvPr/>
        </p:nvSpPr>
        <p:spPr>
          <a:xfrm>
            <a:off x="8481058" y="3569429"/>
            <a:ext cx="2888368" cy="215444"/>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7617A"/>
                </a:solidFill>
                <a:effectLst/>
                <a:uLnTx/>
                <a:uFillTx/>
                <a:latin typeface="Proxima Nova Rg"/>
                <a:ea typeface="+mn-ea"/>
                <a:cs typeface="+mn-cs"/>
              </a:rPr>
              <a:t>Compliance Carbon Markets</a:t>
            </a:r>
          </a:p>
        </p:txBody>
      </p:sp>
      <p:sp>
        <p:nvSpPr>
          <p:cNvPr id="33" name="TextBox 32">
            <a:extLst>
              <a:ext uri="{FF2B5EF4-FFF2-40B4-BE49-F238E27FC236}">
                <a16:creationId xmlns:a16="http://schemas.microsoft.com/office/drawing/2014/main" id="{5423CF4B-0C19-60FE-EE41-8F5B874B5C21}"/>
              </a:ext>
            </a:extLst>
          </p:cNvPr>
          <p:cNvSpPr txBox="1"/>
          <p:nvPr/>
        </p:nvSpPr>
        <p:spPr>
          <a:xfrm>
            <a:off x="8481058" y="4111676"/>
            <a:ext cx="2978759" cy="166199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“Cap and Trade” compliance markets allow industrial carbon emitters like utilities to operate. They are required to offset carbon emissions with certified carbon credits. </a:t>
            </a:r>
            <a:r>
              <a:rPr lang="en-US" sz="1200" dirty="0">
                <a:solidFill>
                  <a:prstClr val="black">
                    <a:lumMod val="75000"/>
                    <a:lumOff val="25000"/>
                  </a:prstClr>
                </a:solidFill>
                <a:latin typeface="Proxima Nova Rg"/>
              </a:rPr>
              <a:t>Existing carbon capture projects simply cannot fill the demand or have an exorbitant cost to implement. NZTwork changes the game by avoiding the carbon use in the first place.</a:t>
            </a: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cxnSp>
        <p:nvCxnSpPr>
          <p:cNvPr id="34" name="Straight Connector 33">
            <a:extLst>
              <a:ext uri="{FF2B5EF4-FFF2-40B4-BE49-F238E27FC236}">
                <a16:creationId xmlns:a16="http://schemas.microsoft.com/office/drawing/2014/main" id="{41ABADBA-99F8-6AFA-6EEB-955A2CCA5790}"/>
              </a:ext>
            </a:extLst>
          </p:cNvPr>
          <p:cNvCxnSpPr>
            <a:cxnSpLocks/>
          </p:cNvCxnSpPr>
          <p:nvPr/>
        </p:nvCxnSpPr>
        <p:spPr>
          <a:xfrm>
            <a:off x="8481059" y="3971299"/>
            <a:ext cx="288836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Rectangle: Top Corners Rounded 34">
            <a:extLst>
              <a:ext uri="{FF2B5EF4-FFF2-40B4-BE49-F238E27FC236}">
                <a16:creationId xmlns:a16="http://schemas.microsoft.com/office/drawing/2014/main" id="{09E997A8-EF7A-4808-B45C-D8A7D04082BA}"/>
              </a:ext>
            </a:extLst>
          </p:cNvPr>
          <p:cNvSpPr/>
          <p:nvPr/>
        </p:nvSpPr>
        <p:spPr>
          <a:xfrm flipH="1">
            <a:off x="746343" y="2357497"/>
            <a:ext cx="3505289" cy="108326"/>
          </a:xfrm>
          <a:prstGeom prst="round2SameRect">
            <a:avLst>
              <a:gd name="adj1" fmla="val 50000"/>
              <a:gd name="adj2" fmla="val 0"/>
            </a:avLst>
          </a:prstGeom>
          <a:solidFill>
            <a:schemeClr val="tx1">
              <a:lumMod val="50000"/>
              <a:lumOff val="50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36" name="Rectangle: Top Corners Rounded 35">
            <a:extLst>
              <a:ext uri="{FF2B5EF4-FFF2-40B4-BE49-F238E27FC236}">
                <a16:creationId xmlns:a16="http://schemas.microsoft.com/office/drawing/2014/main" id="{8E64335C-4516-12F7-7003-A9C80FE92C3F}"/>
              </a:ext>
            </a:extLst>
          </p:cNvPr>
          <p:cNvSpPr/>
          <p:nvPr/>
        </p:nvSpPr>
        <p:spPr>
          <a:xfrm rot="10800000">
            <a:off x="843892" y="2357493"/>
            <a:ext cx="3310185" cy="1138877"/>
          </a:xfrm>
          <a:prstGeom prst="round2SameRect">
            <a:avLst>
              <a:gd name="adj1" fmla="val 7049"/>
              <a:gd name="adj2" fmla="val 0"/>
            </a:avLst>
          </a:prstGeom>
          <a:solidFill>
            <a:schemeClr val="tx1">
              <a:lumMod val="85000"/>
              <a:lumOff val="15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grpSp>
        <p:nvGrpSpPr>
          <p:cNvPr id="37" name="Group 36">
            <a:extLst>
              <a:ext uri="{FF2B5EF4-FFF2-40B4-BE49-F238E27FC236}">
                <a16:creationId xmlns:a16="http://schemas.microsoft.com/office/drawing/2014/main" id="{17313572-87E9-D641-9BD1-1CCAFC821E35}"/>
              </a:ext>
            </a:extLst>
          </p:cNvPr>
          <p:cNvGrpSpPr/>
          <p:nvPr/>
        </p:nvGrpSpPr>
        <p:grpSpPr>
          <a:xfrm>
            <a:off x="977528" y="2523710"/>
            <a:ext cx="3042919" cy="727375"/>
            <a:chOff x="1066799" y="1421056"/>
            <a:chExt cx="3042919" cy="727375"/>
          </a:xfrm>
        </p:grpSpPr>
        <p:sp>
          <p:nvSpPr>
            <p:cNvPr id="38" name="TextBox 37">
              <a:extLst>
                <a:ext uri="{FF2B5EF4-FFF2-40B4-BE49-F238E27FC236}">
                  <a16:creationId xmlns:a16="http://schemas.microsoft.com/office/drawing/2014/main" id="{835BCF58-C352-6BA9-8618-679813380589}"/>
                </a:ext>
              </a:extLst>
            </p:cNvPr>
            <p:cNvSpPr txBox="1"/>
            <p:nvPr/>
          </p:nvSpPr>
          <p:spPr>
            <a:xfrm>
              <a:off x="1066799" y="1594433"/>
              <a:ext cx="3042919" cy="553998"/>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DB837"/>
                  </a:solidFill>
                  <a:effectLst/>
                  <a:uLnTx/>
                  <a:uFillTx/>
                  <a:latin typeface="Proxima Nova Rg"/>
                  <a:ea typeface="+mn-ea"/>
                  <a:cs typeface="+mn-cs"/>
                </a:rPr>
                <a:t>The value of 1 $CCT </a:t>
              </a:r>
              <a:r>
                <a:rPr kumimoji="0" lang="en-US" sz="1200" b="1" i="0" u="none" strike="noStrike" kern="1200" cap="none" spc="0" normalizeH="0" baseline="0" noProof="0" dirty="0">
                  <a:ln>
                    <a:noFill/>
                  </a:ln>
                  <a:solidFill>
                    <a:prstClr val="white"/>
                  </a:solidFill>
                  <a:effectLst/>
                  <a:uLnTx/>
                  <a:uFillTx/>
                  <a:latin typeface="Proxima Nova Rg"/>
                  <a:ea typeface="+mn-ea"/>
                  <a:cs typeface="+mn-cs"/>
                </a:rPr>
                <a:t>= 1 ton of carbon avoided. It is convertible from kWh or BTU measured using NZTwork sensors.</a:t>
              </a:r>
            </a:p>
          </p:txBody>
        </p:sp>
        <p:sp>
          <p:nvSpPr>
            <p:cNvPr id="39" name="Rectangle: Rounded Corners 38">
              <a:extLst>
                <a:ext uri="{FF2B5EF4-FFF2-40B4-BE49-F238E27FC236}">
                  <a16:creationId xmlns:a16="http://schemas.microsoft.com/office/drawing/2014/main" id="{B379DD86-7762-6941-B141-22588F8CB813}"/>
                </a:ext>
              </a:extLst>
            </p:cNvPr>
            <p:cNvSpPr/>
            <p:nvPr/>
          </p:nvSpPr>
          <p:spPr>
            <a:xfrm>
              <a:off x="1066799" y="1421056"/>
              <a:ext cx="173230" cy="31227"/>
            </a:xfrm>
            <a:prstGeom prst="roundRect">
              <a:avLst>
                <a:gd name="adj" fmla="val 50000"/>
              </a:avLst>
            </a:prstGeom>
            <a:solidFill>
              <a:srgbClr val="FDB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roxima Nova Rg"/>
                <a:ea typeface="+mn-ea"/>
                <a:cs typeface="+mn-cs"/>
              </a:endParaRPr>
            </a:p>
          </p:txBody>
        </p:sp>
      </p:grpSp>
      <p:grpSp>
        <p:nvGrpSpPr>
          <p:cNvPr id="41" name="Group 40">
            <a:extLst>
              <a:ext uri="{FF2B5EF4-FFF2-40B4-BE49-F238E27FC236}">
                <a16:creationId xmlns:a16="http://schemas.microsoft.com/office/drawing/2014/main" id="{9BBAEA60-C7ED-7ED9-2C08-139E753B094D}"/>
              </a:ext>
            </a:extLst>
          </p:cNvPr>
          <p:cNvGrpSpPr/>
          <p:nvPr/>
        </p:nvGrpSpPr>
        <p:grpSpPr>
          <a:xfrm>
            <a:off x="8636039" y="2842383"/>
            <a:ext cx="344488" cy="346075"/>
            <a:chOff x="5556250" y="4329113"/>
            <a:chExt cx="344488" cy="346075"/>
          </a:xfrm>
          <a:solidFill>
            <a:srgbClr val="37617A"/>
          </a:solidFill>
        </p:grpSpPr>
        <p:sp>
          <p:nvSpPr>
            <p:cNvPr id="42" name="Freeform 403">
              <a:extLst>
                <a:ext uri="{FF2B5EF4-FFF2-40B4-BE49-F238E27FC236}">
                  <a16:creationId xmlns:a16="http://schemas.microsoft.com/office/drawing/2014/main" id="{95772BA9-B04F-305F-F936-1B4DC2BFE691}"/>
                </a:ext>
              </a:extLst>
            </p:cNvPr>
            <p:cNvSpPr>
              <a:spLocks noEditPoints="1"/>
            </p:cNvSpPr>
            <p:nvPr/>
          </p:nvSpPr>
          <p:spPr bwMode="auto">
            <a:xfrm>
              <a:off x="5584825" y="4357688"/>
              <a:ext cx="287338" cy="288925"/>
            </a:xfrm>
            <a:custGeom>
              <a:avLst/>
              <a:gdLst>
                <a:gd name="T0" fmla="*/ 461 w 1087"/>
                <a:gd name="T1" fmla="*/ 1081 h 1087"/>
                <a:gd name="T2" fmla="*/ 332 w 1087"/>
                <a:gd name="T3" fmla="*/ 1044 h 1087"/>
                <a:gd name="T4" fmla="*/ 218 w 1087"/>
                <a:gd name="T5" fmla="*/ 979 h 1087"/>
                <a:gd name="T6" fmla="*/ 125 w 1087"/>
                <a:gd name="T7" fmla="*/ 889 h 1087"/>
                <a:gd name="T8" fmla="*/ 54 w 1087"/>
                <a:gd name="T9" fmla="*/ 779 h 1087"/>
                <a:gd name="T10" fmla="*/ 11 w 1087"/>
                <a:gd name="T11" fmla="*/ 653 h 1087"/>
                <a:gd name="T12" fmla="*/ 0 w 1087"/>
                <a:gd name="T13" fmla="*/ 544 h 1087"/>
                <a:gd name="T14" fmla="*/ 17 w 1087"/>
                <a:gd name="T15" fmla="*/ 407 h 1087"/>
                <a:gd name="T16" fmla="*/ 66 w 1087"/>
                <a:gd name="T17" fmla="*/ 284 h 1087"/>
                <a:gd name="T18" fmla="*/ 142 w 1087"/>
                <a:gd name="T19" fmla="*/ 178 h 1087"/>
                <a:gd name="T20" fmla="*/ 240 w 1087"/>
                <a:gd name="T21" fmla="*/ 93 h 1087"/>
                <a:gd name="T22" fmla="*/ 357 w 1087"/>
                <a:gd name="T23" fmla="*/ 32 h 1087"/>
                <a:gd name="T24" fmla="*/ 488 w 1087"/>
                <a:gd name="T25" fmla="*/ 2 h 1087"/>
                <a:gd name="T26" fmla="*/ 599 w 1087"/>
                <a:gd name="T27" fmla="*/ 2 h 1087"/>
                <a:gd name="T28" fmla="*/ 730 w 1087"/>
                <a:gd name="T29" fmla="*/ 32 h 1087"/>
                <a:gd name="T30" fmla="*/ 847 w 1087"/>
                <a:gd name="T31" fmla="*/ 93 h 1087"/>
                <a:gd name="T32" fmla="*/ 946 w 1087"/>
                <a:gd name="T33" fmla="*/ 178 h 1087"/>
                <a:gd name="T34" fmla="*/ 1021 w 1087"/>
                <a:gd name="T35" fmla="*/ 284 h 1087"/>
                <a:gd name="T36" fmla="*/ 1070 w 1087"/>
                <a:gd name="T37" fmla="*/ 407 h 1087"/>
                <a:gd name="T38" fmla="*/ 1087 w 1087"/>
                <a:gd name="T39" fmla="*/ 544 h 1087"/>
                <a:gd name="T40" fmla="*/ 1076 w 1087"/>
                <a:gd name="T41" fmla="*/ 653 h 1087"/>
                <a:gd name="T42" fmla="*/ 1034 w 1087"/>
                <a:gd name="T43" fmla="*/ 779 h 1087"/>
                <a:gd name="T44" fmla="*/ 963 w 1087"/>
                <a:gd name="T45" fmla="*/ 889 h 1087"/>
                <a:gd name="T46" fmla="*/ 868 w 1087"/>
                <a:gd name="T47" fmla="*/ 979 h 1087"/>
                <a:gd name="T48" fmla="*/ 755 w 1087"/>
                <a:gd name="T49" fmla="*/ 1044 h 1087"/>
                <a:gd name="T50" fmla="*/ 626 w 1087"/>
                <a:gd name="T51" fmla="*/ 1081 h 1087"/>
                <a:gd name="T52" fmla="*/ 544 w 1087"/>
                <a:gd name="T53" fmla="*/ 56 h 1087"/>
                <a:gd name="T54" fmla="*/ 446 w 1087"/>
                <a:gd name="T55" fmla="*/ 67 h 1087"/>
                <a:gd name="T56" fmla="*/ 333 w 1087"/>
                <a:gd name="T57" fmla="*/ 104 h 1087"/>
                <a:gd name="T58" fmla="*/ 234 w 1087"/>
                <a:gd name="T59" fmla="*/ 168 h 1087"/>
                <a:gd name="T60" fmla="*/ 154 w 1087"/>
                <a:gd name="T61" fmla="*/ 253 h 1087"/>
                <a:gd name="T62" fmla="*/ 95 w 1087"/>
                <a:gd name="T63" fmla="*/ 354 h 1087"/>
                <a:gd name="T64" fmla="*/ 62 w 1087"/>
                <a:gd name="T65" fmla="*/ 469 h 1087"/>
                <a:gd name="T66" fmla="*/ 57 w 1087"/>
                <a:gd name="T67" fmla="*/ 568 h 1087"/>
                <a:gd name="T68" fmla="*/ 78 w 1087"/>
                <a:gd name="T69" fmla="*/ 688 h 1087"/>
                <a:gd name="T70" fmla="*/ 128 w 1087"/>
                <a:gd name="T71" fmla="*/ 795 h 1087"/>
                <a:gd name="T72" fmla="*/ 199 w 1087"/>
                <a:gd name="T73" fmla="*/ 887 h 1087"/>
                <a:gd name="T74" fmla="*/ 291 w 1087"/>
                <a:gd name="T75" fmla="*/ 960 h 1087"/>
                <a:gd name="T76" fmla="*/ 399 w 1087"/>
                <a:gd name="T77" fmla="*/ 1008 h 1087"/>
                <a:gd name="T78" fmla="*/ 518 w 1087"/>
                <a:gd name="T79" fmla="*/ 1030 h 1087"/>
                <a:gd name="T80" fmla="*/ 617 w 1087"/>
                <a:gd name="T81" fmla="*/ 1025 h 1087"/>
                <a:gd name="T82" fmla="*/ 733 w 1087"/>
                <a:gd name="T83" fmla="*/ 992 h 1087"/>
                <a:gd name="T84" fmla="*/ 835 w 1087"/>
                <a:gd name="T85" fmla="*/ 934 h 1087"/>
                <a:gd name="T86" fmla="*/ 918 w 1087"/>
                <a:gd name="T87" fmla="*/ 853 h 1087"/>
                <a:gd name="T88" fmla="*/ 982 w 1087"/>
                <a:gd name="T89" fmla="*/ 754 h 1087"/>
                <a:gd name="T90" fmla="*/ 1020 w 1087"/>
                <a:gd name="T91" fmla="*/ 642 h 1087"/>
                <a:gd name="T92" fmla="*/ 1031 w 1087"/>
                <a:gd name="T93" fmla="*/ 544 h 1087"/>
                <a:gd name="T94" fmla="*/ 1014 w 1087"/>
                <a:gd name="T95" fmla="*/ 421 h 1087"/>
                <a:gd name="T96" fmla="*/ 971 w 1087"/>
                <a:gd name="T97" fmla="*/ 311 h 1087"/>
                <a:gd name="T98" fmla="*/ 903 w 1087"/>
                <a:gd name="T99" fmla="*/ 216 h 1087"/>
                <a:gd name="T100" fmla="*/ 815 w 1087"/>
                <a:gd name="T101" fmla="*/ 139 h 1087"/>
                <a:gd name="T102" fmla="*/ 710 w 1087"/>
                <a:gd name="T103" fmla="*/ 86 h 1087"/>
                <a:gd name="T104" fmla="*/ 593 w 1087"/>
                <a:gd name="T105" fmla="*/ 58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87" h="1087">
                  <a:moveTo>
                    <a:pt x="544" y="1087"/>
                  </a:moveTo>
                  <a:lnTo>
                    <a:pt x="544" y="1087"/>
                  </a:lnTo>
                  <a:lnTo>
                    <a:pt x="515" y="1086"/>
                  </a:lnTo>
                  <a:lnTo>
                    <a:pt x="488" y="1084"/>
                  </a:lnTo>
                  <a:lnTo>
                    <a:pt x="461" y="1081"/>
                  </a:lnTo>
                  <a:lnTo>
                    <a:pt x="434" y="1076"/>
                  </a:lnTo>
                  <a:lnTo>
                    <a:pt x="407" y="1070"/>
                  </a:lnTo>
                  <a:lnTo>
                    <a:pt x="382" y="1063"/>
                  </a:lnTo>
                  <a:lnTo>
                    <a:pt x="357" y="1054"/>
                  </a:lnTo>
                  <a:lnTo>
                    <a:pt x="332" y="1044"/>
                  </a:lnTo>
                  <a:lnTo>
                    <a:pt x="308" y="1034"/>
                  </a:lnTo>
                  <a:lnTo>
                    <a:pt x="284" y="1022"/>
                  </a:lnTo>
                  <a:lnTo>
                    <a:pt x="262" y="1008"/>
                  </a:lnTo>
                  <a:lnTo>
                    <a:pt x="240" y="994"/>
                  </a:lnTo>
                  <a:lnTo>
                    <a:pt x="218" y="979"/>
                  </a:lnTo>
                  <a:lnTo>
                    <a:pt x="198" y="963"/>
                  </a:lnTo>
                  <a:lnTo>
                    <a:pt x="178" y="946"/>
                  </a:lnTo>
                  <a:lnTo>
                    <a:pt x="159" y="928"/>
                  </a:lnTo>
                  <a:lnTo>
                    <a:pt x="142" y="908"/>
                  </a:lnTo>
                  <a:lnTo>
                    <a:pt x="125" y="889"/>
                  </a:lnTo>
                  <a:lnTo>
                    <a:pt x="108" y="868"/>
                  </a:lnTo>
                  <a:lnTo>
                    <a:pt x="93" y="847"/>
                  </a:lnTo>
                  <a:lnTo>
                    <a:pt x="79" y="826"/>
                  </a:lnTo>
                  <a:lnTo>
                    <a:pt x="66" y="802"/>
                  </a:lnTo>
                  <a:lnTo>
                    <a:pt x="54" y="779"/>
                  </a:lnTo>
                  <a:lnTo>
                    <a:pt x="43" y="755"/>
                  </a:lnTo>
                  <a:lnTo>
                    <a:pt x="33" y="731"/>
                  </a:lnTo>
                  <a:lnTo>
                    <a:pt x="25" y="705"/>
                  </a:lnTo>
                  <a:lnTo>
                    <a:pt x="17" y="679"/>
                  </a:lnTo>
                  <a:lnTo>
                    <a:pt x="11" y="653"/>
                  </a:lnTo>
                  <a:lnTo>
                    <a:pt x="6" y="626"/>
                  </a:lnTo>
                  <a:lnTo>
                    <a:pt x="2" y="599"/>
                  </a:lnTo>
                  <a:lnTo>
                    <a:pt x="0" y="571"/>
                  </a:lnTo>
                  <a:lnTo>
                    <a:pt x="0" y="544"/>
                  </a:lnTo>
                  <a:lnTo>
                    <a:pt x="0" y="544"/>
                  </a:lnTo>
                  <a:lnTo>
                    <a:pt x="0" y="515"/>
                  </a:lnTo>
                  <a:lnTo>
                    <a:pt x="2" y="488"/>
                  </a:lnTo>
                  <a:lnTo>
                    <a:pt x="6" y="461"/>
                  </a:lnTo>
                  <a:lnTo>
                    <a:pt x="11" y="433"/>
                  </a:lnTo>
                  <a:lnTo>
                    <a:pt x="17" y="407"/>
                  </a:lnTo>
                  <a:lnTo>
                    <a:pt x="25" y="382"/>
                  </a:lnTo>
                  <a:lnTo>
                    <a:pt x="33" y="357"/>
                  </a:lnTo>
                  <a:lnTo>
                    <a:pt x="43" y="331"/>
                  </a:lnTo>
                  <a:lnTo>
                    <a:pt x="54" y="308"/>
                  </a:lnTo>
                  <a:lnTo>
                    <a:pt x="66" y="284"/>
                  </a:lnTo>
                  <a:lnTo>
                    <a:pt x="79" y="262"/>
                  </a:lnTo>
                  <a:lnTo>
                    <a:pt x="93" y="239"/>
                  </a:lnTo>
                  <a:lnTo>
                    <a:pt x="108" y="218"/>
                  </a:lnTo>
                  <a:lnTo>
                    <a:pt x="125" y="198"/>
                  </a:lnTo>
                  <a:lnTo>
                    <a:pt x="142" y="178"/>
                  </a:lnTo>
                  <a:lnTo>
                    <a:pt x="159" y="159"/>
                  </a:lnTo>
                  <a:lnTo>
                    <a:pt x="178" y="141"/>
                  </a:lnTo>
                  <a:lnTo>
                    <a:pt x="198" y="124"/>
                  </a:lnTo>
                  <a:lnTo>
                    <a:pt x="218" y="108"/>
                  </a:lnTo>
                  <a:lnTo>
                    <a:pt x="240" y="93"/>
                  </a:lnTo>
                  <a:lnTo>
                    <a:pt x="262" y="79"/>
                  </a:lnTo>
                  <a:lnTo>
                    <a:pt x="284" y="66"/>
                  </a:lnTo>
                  <a:lnTo>
                    <a:pt x="308" y="53"/>
                  </a:lnTo>
                  <a:lnTo>
                    <a:pt x="332" y="42"/>
                  </a:lnTo>
                  <a:lnTo>
                    <a:pt x="357" y="32"/>
                  </a:lnTo>
                  <a:lnTo>
                    <a:pt x="382" y="24"/>
                  </a:lnTo>
                  <a:lnTo>
                    <a:pt x="407" y="17"/>
                  </a:lnTo>
                  <a:lnTo>
                    <a:pt x="434" y="11"/>
                  </a:lnTo>
                  <a:lnTo>
                    <a:pt x="461" y="6"/>
                  </a:lnTo>
                  <a:lnTo>
                    <a:pt x="488" y="2"/>
                  </a:lnTo>
                  <a:lnTo>
                    <a:pt x="515" y="0"/>
                  </a:lnTo>
                  <a:lnTo>
                    <a:pt x="544" y="0"/>
                  </a:lnTo>
                  <a:lnTo>
                    <a:pt x="544" y="0"/>
                  </a:lnTo>
                  <a:lnTo>
                    <a:pt x="571" y="0"/>
                  </a:lnTo>
                  <a:lnTo>
                    <a:pt x="599" y="2"/>
                  </a:lnTo>
                  <a:lnTo>
                    <a:pt x="626" y="6"/>
                  </a:lnTo>
                  <a:lnTo>
                    <a:pt x="653" y="11"/>
                  </a:lnTo>
                  <a:lnTo>
                    <a:pt x="679" y="17"/>
                  </a:lnTo>
                  <a:lnTo>
                    <a:pt x="704" y="24"/>
                  </a:lnTo>
                  <a:lnTo>
                    <a:pt x="730" y="32"/>
                  </a:lnTo>
                  <a:lnTo>
                    <a:pt x="755" y="42"/>
                  </a:lnTo>
                  <a:lnTo>
                    <a:pt x="779" y="53"/>
                  </a:lnTo>
                  <a:lnTo>
                    <a:pt x="802" y="66"/>
                  </a:lnTo>
                  <a:lnTo>
                    <a:pt x="824" y="79"/>
                  </a:lnTo>
                  <a:lnTo>
                    <a:pt x="847" y="93"/>
                  </a:lnTo>
                  <a:lnTo>
                    <a:pt x="868" y="108"/>
                  </a:lnTo>
                  <a:lnTo>
                    <a:pt x="889" y="124"/>
                  </a:lnTo>
                  <a:lnTo>
                    <a:pt x="908" y="141"/>
                  </a:lnTo>
                  <a:lnTo>
                    <a:pt x="928" y="159"/>
                  </a:lnTo>
                  <a:lnTo>
                    <a:pt x="946" y="178"/>
                  </a:lnTo>
                  <a:lnTo>
                    <a:pt x="963" y="198"/>
                  </a:lnTo>
                  <a:lnTo>
                    <a:pt x="979" y="218"/>
                  </a:lnTo>
                  <a:lnTo>
                    <a:pt x="994" y="239"/>
                  </a:lnTo>
                  <a:lnTo>
                    <a:pt x="1008" y="262"/>
                  </a:lnTo>
                  <a:lnTo>
                    <a:pt x="1021" y="284"/>
                  </a:lnTo>
                  <a:lnTo>
                    <a:pt x="1034" y="308"/>
                  </a:lnTo>
                  <a:lnTo>
                    <a:pt x="1044" y="331"/>
                  </a:lnTo>
                  <a:lnTo>
                    <a:pt x="1054" y="357"/>
                  </a:lnTo>
                  <a:lnTo>
                    <a:pt x="1062" y="382"/>
                  </a:lnTo>
                  <a:lnTo>
                    <a:pt x="1070" y="407"/>
                  </a:lnTo>
                  <a:lnTo>
                    <a:pt x="1076" y="433"/>
                  </a:lnTo>
                  <a:lnTo>
                    <a:pt x="1080" y="461"/>
                  </a:lnTo>
                  <a:lnTo>
                    <a:pt x="1084" y="488"/>
                  </a:lnTo>
                  <a:lnTo>
                    <a:pt x="1086" y="515"/>
                  </a:lnTo>
                  <a:lnTo>
                    <a:pt x="1087" y="544"/>
                  </a:lnTo>
                  <a:lnTo>
                    <a:pt x="1087" y="544"/>
                  </a:lnTo>
                  <a:lnTo>
                    <a:pt x="1086" y="571"/>
                  </a:lnTo>
                  <a:lnTo>
                    <a:pt x="1084" y="599"/>
                  </a:lnTo>
                  <a:lnTo>
                    <a:pt x="1080" y="626"/>
                  </a:lnTo>
                  <a:lnTo>
                    <a:pt x="1076" y="653"/>
                  </a:lnTo>
                  <a:lnTo>
                    <a:pt x="1070" y="679"/>
                  </a:lnTo>
                  <a:lnTo>
                    <a:pt x="1062" y="705"/>
                  </a:lnTo>
                  <a:lnTo>
                    <a:pt x="1054" y="731"/>
                  </a:lnTo>
                  <a:lnTo>
                    <a:pt x="1044" y="755"/>
                  </a:lnTo>
                  <a:lnTo>
                    <a:pt x="1034" y="779"/>
                  </a:lnTo>
                  <a:lnTo>
                    <a:pt x="1021" y="802"/>
                  </a:lnTo>
                  <a:lnTo>
                    <a:pt x="1008" y="826"/>
                  </a:lnTo>
                  <a:lnTo>
                    <a:pt x="994" y="847"/>
                  </a:lnTo>
                  <a:lnTo>
                    <a:pt x="979" y="868"/>
                  </a:lnTo>
                  <a:lnTo>
                    <a:pt x="963" y="889"/>
                  </a:lnTo>
                  <a:lnTo>
                    <a:pt x="946" y="908"/>
                  </a:lnTo>
                  <a:lnTo>
                    <a:pt x="928" y="928"/>
                  </a:lnTo>
                  <a:lnTo>
                    <a:pt x="908" y="946"/>
                  </a:lnTo>
                  <a:lnTo>
                    <a:pt x="889" y="963"/>
                  </a:lnTo>
                  <a:lnTo>
                    <a:pt x="868" y="979"/>
                  </a:lnTo>
                  <a:lnTo>
                    <a:pt x="847" y="994"/>
                  </a:lnTo>
                  <a:lnTo>
                    <a:pt x="824" y="1008"/>
                  </a:lnTo>
                  <a:lnTo>
                    <a:pt x="802" y="1022"/>
                  </a:lnTo>
                  <a:lnTo>
                    <a:pt x="779" y="1034"/>
                  </a:lnTo>
                  <a:lnTo>
                    <a:pt x="755" y="1044"/>
                  </a:lnTo>
                  <a:lnTo>
                    <a:pt x="730" y="1054"/>
                  </a:lnTo>
                  <a:lnTo>
                    <a:pt x="704" y="1063"/>
                  </a:lnTo>
                  <a:lnTo>
                    <a:pt x="679" y="1070"/>
                  </a:lnTo>
                  <a:lnTo>
                    <a:pt x="653" y="1076"/>
                  </a:lnTo>
                  <a:lnTo>
                    <a:pt x="626" y="1081"/>
                  </a:lnTo>
                  <a:lnTo>
                    <a:pt x="599" y="1084"/>
                  </a:lnTo>
                  <a:lnTo>
                    <a:pt x="571" y="1086"/>
                  </a:lnTo>
                  <a:lnTo>
                    <a:pt x="544" y="1087"/>
                  </a:lnTo>
                  <a:lnTo>
                    <a:pt x="544" y="1087"/>
                  </a:lnTo>
                  <a:close/>
                  <a:moveTo>
                    <a:pt x="544" y="56"/>
                  </a:moveTo>
                  <a:lnTo>
                    <a:pt x="544" y="56"/>
                  </a:lnTo>
                  <a:lnTo>
                    <a:pt x="518" y="56"/>
                  </a:lnTo>
                  <a:lnTo>
                    <a:pt x="493" y="58"/>
                  </a:lnTo>
                  <a:lnTo>
                    <a:pt x="469" y="62"/>
                  </a:lnTo>
                  <a:lnTo>
                    <a:pt x="446" y="67"/>
                  </a:lnTo>
                  <a:lnTo>
                    <a:pt x="421" y="72"/>
                  </a:lnTo>
                  <a:lnTo>
                    <a:pt x="399" y="78"/>
                  </a:lnTo>
                  <a:lnTo>
                    <a:pt x="376" y="86"/>
                  </a:lnTo>
                  <a:lnTo>
                    <a:pt x="354" y="95"/>
                  </a:lnTo>
                  <a:lnTo>
                    <a:pt x="333" y="104"/>
                  </a:lnTo>
                  <a:lnTo>
                    <a:pt x="311" y="115"/>
                  </a:lnTo>
                  <a:lnTo>
                    <a:pt x="291" y="127"/>
                  </a:lnTo>
                  <a:lnTo>
                    <a:pt x="271" y="139"/>
                  </a:lnTo>
                  <a:lnTo>
                    <a:pt x="253" y="153"/>
                  </a:lnTo>
                  <a:lnTo>
                    <a:pt x="234" y="168"/>
                  </a:lnTo>
                  <a:lnTo>
                    <a:pt x="216" y="183"/>
                  </a:lnTo>
                  <a:lnTo>
                    <a:pt x="199" y="199"/>
                  </a:lnTo>
                  <a:lnTo>
                    <a:pt x="183" y="216"/>
                  </a:lnTo>
                  <a:lnTo>
                    <a:pt x="168" y="233"/>
                  </a:lnTo>
                  <a:lnTo>
                    <a:pt x="154" y="253"/>
                  </a:lnTo>
                  <a:lnTo>
                    <a:pt x="140" y="271"/>
                  </a:lnTo>
                  <a:lnTo>
                    <a:pt x="128" y="291"/>
                  </a:lnTo>
                  <a:lnTo>
                    <a:pt x="115" y="311"/>
                  </a:lnTo>
                  <a:lnTo>
                    <a:pt x="104" y="332"/>
                  </a:lnTo>
                  <a:lnTo>
                    <a:pt x="95" y="354"/>
                  </a:lnTo>
                  <a:lnTo>
                    <a:pt x="86" y="376"/>
                  </a:lnTo>
                  <a:lnTo>
                    <a:pt x="78" y="399"/>
                  </a:lnTo>
                  <a:lnTo>
                    <a:pt x="72" y="421"/>
                  </a:lnTo>
                  <a:lnTo>
                    <a:pt x="67" y="446"/>
                  </a:lnTo>
                  <a:lnTo>
                    <a:pt x="62" y="469"/>
                  </a:lnTo>
                  <a:lnTo>
                    <a:pt x="59" y="494"/>
                  </a:lnTo>
                  <a:lnTo>
                    <a:pt x="57" y="518"/>
                  </a:lnTo>
                  <a:lnTo>
                    <a:pt x="57" y="544"/>
                  </a:lnTo>
                  <a:lnTo>
                    <a:pt x="57" y="544"/>
                  </a:lnTo>
                  <a:lnTo>
                    <a:pt x="57" y="568"/>
                  </a:lnTo>
                  <a:lnTo>
                    <a:pt x="59" y="593"/>
                  </a:lnTo>
                  <a:lnTo>
                    <a:pt x="62" y="617"/>
                  </a:lnTo>
                  <a:lnTo>
                    <a:pt x="67" y="642"/>
                  </a:lnTo>
                  <a:lnTo>
                    <a:pt x="72" y="665"/>
                  </a:lnTo>
                  <a:lnTo>
                    <a:pt x="78" y="688"/>
                  </a:lnTo>
                  <a:lnTo>
                    <a:pt x="86" y="710"/>
                  </a:lnTo>
                  <a:lnTo>
                    <a:pt x="95" y="733"/>
                  </a:lnTo>
                  <a:lnTo>
                    <a:pt x="104" y="754"/>
                  </a:lnTo>
                  <a:lnTo>
                    <a:pt x="115" y="775"/>
                  </a:lnTo>
                  <a:lnTo>
                    <a:pt x="128" y="795"/>
                  </a:lnTo>
                  <a:lnTo>
                    <a:pt x="140" y="815"/>
                  </a:lnTo>
                  <a:lnTo>
                    <a:pt x="154" y="835"/>
                  </a:lnTo>
                  <a:lnTo>
                    <a:pt x="168" y="853"/>
                  </a:lnTo>
                  <a:lnTo>
                    <a:pt x="183" y="871"/>
                  </a:lnTo>
                  <a:lnTo>
                    <a:pt x="199" y="887"/>
                  </a:lnTo>
                  <a:lnTo>
                    <a:pt x="216" y="903"/>
                  </a:lnTo>
                  <a:lnTo>
                    <a:pt x="234" y="918"/>
                  </a:lnTo>
                  <a:lnTo>
                    <a:pt x="253" y="934"/>
                  </a:lnTo>
                  <a:lnTo>
                    <a:pt x="271" y="947"/>
                  </a:lnTo>
                  <a:lnTo>
                    <a:pt x="291" y="960"/>
                  </a:lnTo>
                  <a:lnTo>
                    <a:pt x="311" y="971"/>
                  </a:lnTo>
                  <a:lnTo>
                    <a:pt x="333" y="982"/>
                  </a:lnTo>
                  <a:lnTo>
                    <a:pt x="354" y="992"/>
                  </a:lnTo>
                  <a:lnTo>
                    <a:pt x="376" y="1000"/>
                  </a:lnTo>
                  <a:lnTo>
                    <a:pt x="399" y="1008"/>
                  </a:lnTo>
                  <a:lnTo>
                    <a:pt x="421" y="1015"/>
                  </a:lnTo>
                  <a:lnTo>
                    <a:pt x="446" y="1021"/>
                  </a:lnTo>
                  <a:lnTo>
                    <a:pt x="469" y="1025"/>
                  </a:lnTo>
                  <a:lnTo>
                    <a:pt x="493" y="1028"/>
                  </a:lnTo>
                  <a:lnTo>
                    <a:pt x="518" y="1030"/>
                  </a:lnTo>
                  <a:lnTo>
                    <a:pt x="544" y="1031"/>
                  </a:lnTo>
                  <a:lnTo>
                    <a:pt x="544" y="1031"/>
                  </a:lnTo>
                  <a:lnTo>
                    <a:pt x="568" y="1030"/>
                  </a:lnTo>
                  <a:lnTo>
                    <a:pt x="593" y="1028"/>
                  </a:lnTo>
                  <a:lnTo>
                    <a:pt x="617" y="1025"/>
                  </a:lnTo>
                  <a:lnTo>
                    <a:pt x="642" y="1021"/>
                  </a:lnTo>
                  <a:lnTo>
                    <a:pt x="665" y="1015"/>
                  </a:lnTo>
                  <a:lnTo>
                    <a:pt x="688" y="1008"/>
                  </a:lnTo>
                  <a:lnTo>
                    <a:pt x="710" y="1000"/>
                  </a:lnTo>
                  <a:lnTo>
                    <a:pt x="733" y="992"/>
                  </a:lnTo>
                  <a:lnTo>
                    <a:pt x="754" y="982"/>
                  </a:lnTo>
                  <a:lnTo>
                    <a:pt x="775" y="971"/>
                  </a:lnTo>
                  <a:lnTo>
                    <a:pt x="795" y="960"/>
                  </a:lnTo>
                  <a:lnTo>
                    <a:pt x="815" y="947"/>
                  </a:lnTo>
                  <a:lnTo>
                    <a:pt x="835" y="934"/>
                  </a:lnTo>
                  <a:lnTo>
                    <a:pt x="853" y="918"/>
                  </a:lnTo>
                  <a:lnTo>
                    <a:pt x="871" y="903"/>
                  </a:lnTo>
                  <a:lnTo>
                    <a:pt x="887" y="887"/>
                  </a:lnTo>
                  <a:lnTo>
                    <a:pt x="903" y="871"/>
                  </a:lnTo>
                  <a:lnTo>
                    <a:pt x="918" y="853"/>
                  </a:lnTo>
                  <a:lnTo>
                    <a:pt x="934" y="835"/>
                  </a:lnTo>
                  <a:lnTo>
                    <a:pt x="947" y="815"/>
                  </a:lnTo>
                  <a:lnTo>
                    <a:pt x="960" y="795"/>
                  </a:lnTo>
                  <a:lnTo>
                    <a:pt x="971" y="775"/>
                  </a:lnTo>
                  <a:lnTo>
                    <a:pt x="982" y="754"/>
                  </a:lnTo>
                  <a:lnTo>
                    <a:pt x="992" y="733"/>
                  </a:lnTo>
                  <a:lnTo>
                    <a:pt x="1000" y="710"/>
                  </a:lnTo>
                  <a:lnTo>
                    <a:pt x="1008" y="688"/>
                  </a:lnTo>
                  <a:lnTo>
                    <a:pt x="1014" y="665"/>
                  </a:lnTo>
                  <a:lnTo>
                    <a:pt x="1020" y="642"/>
                  </a:lnTo>
                  <a:lnTo>
                    <a:pt x="1024" y="617"/>
                  </a:lnTo>
                  <a:lnTo>
                    <a:pt x="1028" y="593"/>
                  </a:lnTo>
                  <a:lnTo>
                    <a:pt x="1030" y="568"/>
                  </a:lnTo>
                  <a:lnTo>
                    <a:pt x="1031" y="544"/>
                  </a:lnTo>
                  <a:lnTo>
                    <a:pt x="1031" y="544"/>
                  </a:lnTo>
                  <a:lnTo>
                    <a:pt x="1030" y="518"/>
                  </a:lnTo>
                  <a:lnTo>
                    <a:pt x="1028" y="494"/>
                  </a:lnTo>
                  <a:lnTo>
                    <a:pt x="1024" y="469"/>
                  </a:lnTo>
                  <a:lnTo>
                    <a:pt x="1020" y="446"/>
                  </a:lnTo>
                  <a:lnTo>
                    <a:pt x="1014" y="421"/>
                  </a:lnTo>
                  <a:lnTo>
                    <a:pt x="1008" y="399"/>
                  </a:lnTo>
                  <a:lnTo>
                    <a:pt x="1000" y="376"/>
                  </a:lnTo>
                  <a:lnTo>
                    <a:pt x="992" y="354"/>
                  </a:lnTo>
                  <a:lnTo>
                    <a:pt x="982" y="332"/>
                  </a:lnTo>
                  <a:lnTo>
                    <a:pt x="971" y="311"/>
                  </a:lnTo>
                  <a:lnTo>
                    <a:pt x="960" y="291"/>
                  </a:lnTo>
                  <a:lnTo>
                    <a:pt x="947" y="271"/>
                  </a:lnTo>
                  <a:lnTo>
                    <a:pt x="934" y="253"/>
                  </a:lnTo>
                  <a:lnTo>
                    <a:pt x="918" y="233"/>
                  </a:lnTo>
                  <a:lnTo>
                    <a:pt x="903" y="216"/>
                  </a:lnTo>
                  <a:lnTo>
                    <a:pt x="887" y="199"/>
                  </a:lnTo>
                  <a:lnTo>
                    <a:pt x="871" y="183"/>
                  </a:lnTo>
                  <a:lnTo>
                    <a:pt x="853" y="168"/>
                  </a:lnTo>
                  <a:lnTo>
                    <a:pt x="835" y="153"/>
                  </a:lnTo>
                  <a:lnTo>
                    <a:pt x="815" y="139"/>
                  </a:lnTo>
                  <a:lnTo>
                    <a:pt x="795" y="127"/>
                  </a:lnTo>
                  <a:lnTo>
                    <a:pt x="775" y="115"/>
                  </a:lnTo>
                  <a:lnTo>
                    <a:pt x="754" y="104"/>
                  </a:lnTo>
                  <a:lnTo>
                    <a:pt x="733" y="95"/>
                  </a:lnTo>
                  <a:lnTo>
                    <a:pt x="710" y="86"/>
                  </a:lnTo>
                  <a:lnTo>
                    <a:pt x="688" y="78"/>
                  </a:lnTo>
                  <a:lnTo>
                    <a:pt x="665" y="72"/>
                  </a:lnTo>
                  <a:lnTo>
                    <a:pt x="642" y="67"/>
                  </a:lnTo>
                  <a:lnTo>
                    <a:pt x="617" y="62"/>
                  </a:lnTo>
                  <a:lnTo>
                    <a:pt x="593" y="58"/>
                  </a:lnTo>
                  <a:lnTo>
                    <a:pt x="568" y="56"/>
                  </a:lnTo>
                  <a:lnTo>
                    <a:pt x="544" y="56"/>
                  </a:lnTo>
                  <a:lnTo>
                    <a:pt x="544"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3" name="Freeform 404">
              <a:extLst>
                <a:ext uri="{FF2B5EF4-FFF2-40B4-BE49-F238E27FC236}">
                  <a16:creationId xmlns:a16="http://schemas.microsoft.com/office/drawing/2014/main" id="{2DE997F5-63C4-3B99-78E8-581929A35568}"/>
                </a:ext>
              </a:extLst>
            </p:cNvPr>
            <p:cNvSpPr>
              <a:spLocks noEditPoints="1"/>
            </p:cNvSpPr>
            <p:nvPr/>
          </p:nvSpPr>
          <p:spPr bwMode="auto">
            <a:xfrm>
              <a:off x="5656263" y="4429125"/>
              <a:ext cx="144463" cy="144463"/>
            </a:xfrm>
            <a:custGeom>
              <a:avLst/>
              <a:gdLst>
                <a:gd name="T0" fmla="*/ 244 w 544"/>
                <a:gd name="T1" fmla="*/ 543 h 544"/>
                <a:gd name="T2" fmla="*/ 192 w 544"/>
                <a:gd name="T3" fmla="*/ 532 h 544"/>
                <a:gd name="T4" fmla="*/ 142 w 544"/>
                <a:gd name="T5" fmla="*/ 512 h 544"/>
                <a:gd name="T6" fmla="*/ 99 w 544"/>
                <a:gd name="T7" fmla="*/ 483 h 544"/>
                <a:gd name="T8" fmla="*/ 63 w 544"/>
                <a:gd name="T9" fmla="*/ 445 h 544"/>
                <a:gd name="T10" fmla="*/ 33 w 544"/>
                <a:gd name="T11" fmla="*/ 402 h 544"/>
                <a:gd name="T12" fmla="*/ 12 w 544"/>
                <a:gd name="T13" fmla="*/ 353 h 544"/>
                <a:gd name="T14" fmla="*/ 1 w 544"/>
                <a:gd name="T15" fmla="*/ 300 h 544"/>
                <a:gd name="T16" fmla="*/ 0 w 544"/>
                <a:gd name="T17" fmla="*/ 258 h 544"/>
                <a:gd name="T18" fmla="*/ 9 w 544"/>
                <a:gd name="T19" fmla="*/ 204 h 544"/>
                <a:gd name="T20" fmla="*/ 27 w 544"/>
                <a:gd name="T21" fmla="*/ 154 h 544"/>
                <a:gd name="T22" fmla="*/ 55 w 544"/>
                <a:gd name="T23" fmla="*/ 110 h 544"/>
                <a:gd name="T24" fmla="*/ 89 w 544"/>
                <a:gd name="T25" fmla="*/ 70 h 544"/>
                <a:gd name="T26" fmla="*/ 131 w 544"/>
                <a:gd name="T27" fmla="*/ 39 h 544"/>
                <a:gd name="T28" fmla="*/ 179 w 544"/>
                <a:gd name="T29" fmla="*/ 16 h 544"/>
                <a:gd name="T30" fmla="*/ 231 w 544"/>
                <a:gd name="T31" fmla="*/ 3 h 544"/>
                <a:gd name="T32" fmla="*/ 273 w 544"/>
                <a:gd name="T33" fmla="*/ 0 h 544"/>
                <a:gd name="T34" fmla="*/ 327 w 544"/>
                <a:gd name="T35" fmla="*/ 6 h 544"/>
                <a:gd name="T36" fmla="*/ 378 w 544"/>
                <a:gd name="T37" fmla="*/ 21 h 544"/>
                <a:gd name="T38" fmla="*/ 424 w 544"/>
                <a:gd name="T39" fmla="*/ 46 h 544"/>
                <a:gd name="T40" fmla="*/ 465 w 544"/>
                <a:gd name="T41" fmla="*/ 80 h 544"/>
                <a:gd name="T42" fmla="*/ 498 w 544"/>
                <a:gd name="T43" fmla="*/ 120 h 544"/>
                <a:gd name="T44" fmla="*/ 523 w 544"/>
                <a:gd name="T45" fmla="*/ 166 h 544"/>
                <a:gd name="T46" fmla="*/ 539 w 544"/>
                <a:gd name="T47" fmla="*/ 217 h 544"/>
                <a:gd name="T48" fmla="*/ 544 w 544"/>
                <a:gd name="T49" fmla="*/ 273 h 544"/>
                <a:gd name="T50" fmla="*/ 541 w 544"/>
                <a:gd name="T51" fmla="*/ 314 h 544"/>
                <a:gd name="T52" fmla="*/ 528 w 544"/>
                <a:gd name="T53" fmla="*/ 366 h 544"/>
                <a:gd name="T54" fmla="*/ 505 w 544"/>
                <a:gd name="T55" fmla="*/ 413 h 544"/>
                <a:gd name="T56" fmla="*/ 474 w 544"/>
                <a:gd name="T57" fmla="*/ 455 h 544"/>
                <a:gd name="T58" fmla="*/ 435 w 544"/>
                <a:gd name="T59" fmla="*/ 491 h 544"/>
                <a:gd name="T60" fmla="*/ 390 w 544"/>
                <a:gd name="T61" fmla="*/ 518 h 544"/>
                <a:gd name="T62" fmla="*/ 340 w 544"/>
                <a:gd name="T63" fmla="*/ 536 h 544"/>
                <a:gd name="T64" fmla="*/ 287 w 544"/>
                <a:gd name="T65" fmla="*/ 544 h 544"/>
                <a:gd name="T66" fmla="*/ 273 w 544"/>
                <a:gd name="T67" fmla="*/ 56 h 544"/>
                <a:gd name="T68" fmla="*/ 189 w 544"/>
                <a:gd name="T69" fmla="*/ 73 h 544"/>
                <a:gd name="T70" fmla="*/ 120 w 544"/>
                <a:gd name="T71" fmla="*/ 120 h 544"/>
                <a:gd name="T72" fmla="*/ 74 w 544"/>
                <a:gd name="T73" fmla="*/ 189 h 544"/>
                <a:gd name="T74" fmla="*/ 57 w 544"/>
                <a:gd name="T75" fmla="*/ 273 h 544"/>
                <a:gd name="T76" fmla="*/ 67 w 544"/>
                <a:gd name="T77" fmla="*/ 336 h 544"/>
                <a:gd name="T78" fmla="*/ 106 w 544"/>
                <a:gd name="T79" fmla="*/ 409 h 544"/>
                <a:gd name="T80" fmla="*/ 170 w 544"/>
                <a:gd name="T81" fmla="*/ 462 h 544"/>
                <a:gd name="T82" fmla="*/ 250 w 544"/>
                <a:gd name="T83" fmla="*/ 487 h 544"/>
                <a:gd name="T84" fmla="*/ 316 w 544"/>
                <a:gd name="T85" fmla="*/ 484 h 544"/>
                <a:gd name="T86" fmla="*/ 393 w 544"/>
                <a:gd name="T87" fmla="*/ 451 h 544"/>
                <a:gd name="T88" fmla="*/ 451 w 544"/>
                <a:gd name="T89" fmla="*/ 393 h 544"/>
                <a:gd name="T90" fmla="*/ 484 w 544"/>
                <a:gd name="T91" fmla="*/ 316 h 544"/>
                <a:gd name="T92" fmla="*/ 487 w 544"/>
                <a:gd name="T93" fmla="*/ 250 h 544"/>
                <a:gd name="T94" fmla="*/ 462 w 544"/>
                <a:gd name="T95" fmla="*/ 169 h 544"/>
                <a:gd name="T96" fmla="*/ 409 w 544"/>
                <a:gd name="T97" fmla="*/ 106 h 544"/>
                <a:gd name="T98" fmla="*/ 336 w 544"/>
                <a:gd name="T99" fmla="*/ 66 h 544"/>
                <a:gd name="T100" fmla="*/ 273 w 544"/>
                <a:gd name="T101" fmla="*/ 56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4" h="544">
                  <a:moveTo>
                    <a:pt x="273" y="544"/>
                  </a:moveTo>
                  <a:lnTo>
                    <a:pt x="273" y="544"/>
                  </a:lnTo>
                  <a:lnTo>
                    <a:pt x="259" y="544"/>
                  </a:lnTo>
                  <a:lnTo>
                    <a:pt x="244" y="543"/>
                  </a:lnTo>
                  <a:lnTo>
                    <a:pt x="231" y="541"/>
                  </a:lnTo>
                  <a:lnTo>
                    <a:pt x="217" y="539"/>
                  </a:lnTo>
                  <a:lnTo>
                    <a:pt x="204" y="536"/>
                  </a:lnTo>
                  <a:lnTo>
                    <a:pt x="192" y="532"/>
                  </a:lnTo>
                  <a:lnTo>
                    <a:pt x="179" y="528"/>
                  </a:lnTo>
                  <a:lnTo>
                    <a:pt x="167" y="523"/>
                  </a:lnTo>
                  <a:lnTo>
                    <a:pt x="155" y="518"/>
                  </a:lnTo>
                  <a:lnTo>
                    <a:pt x="142" y="512"/>
                  </a:lnTo>
                  <a:lnTo>
                    <a:pt x="131" y="505"/>
                  </a:lnTo>
                  <a:lnTo>
                    <a:pt x="120" y="498"/>
                  </a:lnTo>
                  <a:lnTo>
                    <a:pt x="109" y="491"/>
                  </a:lnTo>
                  <a:lnTo>
                    <a:pt x="99" y="483"/>
                  </a:lnTo>
                  <a:lnTo>
                    <a:pt x="89" y="474"/>
                  </a:lnTo>
                  <a:lnTo>
                    <a:pt x="80" y="465"/>
                  </a:lnTo>
                  <a:lnTo>
                    <a:pt x="71" y="455"/>
                  </a:lnTo>
                  <a:lnTo>
                    <a:pt x="63" y="445"/>
                  </a:lnTo>
                  <a:lnTo>
                    <a:pt x="55" y="435"/>
                  </a:lnTo>
                  <a:lnTo>
                    <a:pt x="46" y="424"/>
                  </a:lnTo>
                  <a:lnTo>
                    <a:pt x="39" y="413"/>
                  </a:lnTo>
                  <a:lnTo>
                    <a:pt x="33" y="402"/>
                  </a:lnTo>
                  <a:lnTo>
                    <a:pt x="27" y="391"/>
                  </a:lnTo>
                  <a:lnTo>
                    <a:pt x="21" y="379"/>
                  </a:lnTo>
                  <a:lnTo>
                    <a:pt x="16" y="366"/>
                  </a:lnTo>
                  <a:lnTo>
                    <a:pt x="12" y="353"/>
                  </a:lnTo>
                  <a:lnTo>
                    <a:pt x="9" y="340"/>
                  </a:lnTo>
                  <a:lnTo>
                    <a:pt x="6" y="327"/>
                  </a:lnTo>
                  <a:lnTo>
                    <a:pt x="3" y="314"/>
                  </a:lnTo>
                  <a:lnTo>
                    <a:pt x="1" y="300"/>
                  </a:lnTo>
                  <a:lnTo>
                    <a:pt x="0" y="287"/>
                  </a:lnTo>
                  <a:lnTo>
                    <a:pt x="0" y="273"/>
                  </a:lnTo>
                  <a:lnTo>
                    <a:pt x="0" y="273"/>
                  </a:lnTo>
                  <a:lnTo>
                    <a:pt x="0" y="258"/>
                  </a:lnTo>
                  <a:lnTo>
                    <a:pt x="1" y="244"/>
                  </a:lnTo>
                  <a:lnTo>
                    <a:pt x="3" y="231"/>
                  </a:lnTo>
                  <a:lnTo>
                    <a:pt x="6" y="217"/>
                  </a:lnTo>
                  <a:lnTo>
                    <a:pt x="9" y="204"/>
                  </a:lnTo>
                  <a:lnTo>
                    <a:pt x="12" y="192"/>
                  </a:lnTo>
                  <a:lnTo>
                    <a:pt x="16" y="179"/>
                  </a:lnTo>
                  <a:lnTo>
                    <a:pt x="21" y="166"/>
                  </a:lnTo>
                  <a:lnTo>
                    <a:pt x="27" y="154"/>
                  </a:lnTo>
                  <a:lnTo>
                    <a:pt x="33" y="142"/>
                  </a:lnTo>
                  <a:lnTo>
                    <a:pt x="39" y="131"/>
                  </a:lnTo>
                  <a:lnTo>
                    <a:pt x="46" y="120"/>
                  </a:lnTo>
                  <a:lnTo>
                    <a:pt x="55" y="110"/>
                  </a:lnTo>
                  <a:lnTo>
                    <a:pt x="63" y="99"/>
                  </a:lnTo>
                  <a:lnTo>
                    <a:pt x="71" y="90"/>
                  </a:lnTo>
                  <a:lnTo>
                    <a:pt x="80" y="80"/>
                  </a:lnTo>
                  <a:lnTo>
                    <a:pt x="89" y="70"/>
                  </a:lnTo>
                  <a:lnTo>
                    <a:pt x="99" y="62"/>
                  </a:lnTo>
                  <a:lnTo>
                    <a:pt x="109" y="54"/>
                  </a:lnTo>
                  <a:lnTo>
                    <a:pt x="120" y="46"/>
                  </a:lnTo>
                  <a:lnTo>
                    <a:pt x="131" y="39"/>
                  </a:lnTo>
                  <a:lnTo>
                    <a:pt x="142" y="33"/>
                  </a:lnTo>
                  <a:lnTo>
                    <a:pt x="155" y="27"/>
                  </a:lnTo>
                  <a:lnTo>
                    <a:pt x="167" y="21"/>
                  </a:lnTo>
                  <a:lnTo>
                    <a:pt x="179" y="16"/>
                  </a:lnTo>
                  <a:lnTo>
                    <a:pt x="192" y="12"/>
                  </a:lnTo>
                  <a:lnTo>
                    <a:pt x="204" y="9"/>
                  </a:lnTo>
                  <a:lnTo>
                    <a:pt x="217" y="6"/>
                  </a:lnTo>
                  <a:lnTo>
                    <a:pt x="231" y="3"/>
                  </a:lnTo>
                  <a:lnTo>
                    <a:pt x="244" y="1"/>
                  </a:lnTo>
                  <a:lnTo>
                    <a:pt x="259" y="0"/>
                  </a:lnTo>
                  <a:lnTo>
                    <a:pt x="273" y="0"/>
                  </a:lnTo>
                  <a:lnTo>
                    <a:pt x="273" y="0"/>
                  </a:lnTo>
                  <a:lnTo>
                    <a:pt x="287" y="0"/>
                  </a:lnTo>
                  <a:lnTo>
                    <a:pt x="300" y="1"/>
                  </a:lnTo>
                  <a:lnTo>
                    <a:pt x="314" y="3"/>
                  </a:lnTo>
                  <a:lnTo>
                    <a:pt x="327" y="6"/>
                  </a:lnTo>
                  <a:lnTo>
                    <a:pt x="340" y="9"/>
                  </a:lnTo>
                  <a:lnTo>
                    <a:pt x="353" y="12"/>
                  </a:lnTo>
                  <a:lnTo>
                    <a:pt x="366" y="16"/>
                  </a:lnTo>
                  <a:lnTo>
                    <a:pt x="378" y="21"/>
                  </a:lnTo>
                  <a:lnTo>
                    <a:pt x="390" y="27"/>
                  </a:lnTo>
                  <a:lnTo>
                    <a:pt x="402" y="33"/>
                  </a:lnTo>
                  <a:lnTo>
                    <a:pt x="413" y="39"/>
                  </a:lnTo>
                  <a:lnTo>
                    <a:pt x="424" y="46"/>
                  </a:lnTo>
                  <a:lnTo>
                    <a:pt x="435" y="54"/>
                  </a:lnTo>
                  <a:lnTo>
                    <a:pt x="445" y="62"/>
                  </a:lnTo>
                  <a:lnTo>
                    <a:pt x="456" y="70"/>
                  </a:lnTo>
                  <a:lnTo>
                    <a:pt x="465" y="80"/>
                  </a:lnTo>
                  <a:lnTo>
                    <a:pt x="474" y="90"/>
                  </a:lnTo>
                  <a:lnTo>
                    <a:pt x="483" y="99"/>
                  </a:lnTo>
                  <a:lnTo>
                    <a:pt x="491" y="110"/>
                  </a:lnTo>
                  <a:lnTo>
                    <a:pt x="498" y="120"/>
                  </a:lnTo>
                  <a:lnTo>
                    <a:pt x="505" y="131"/>
                  </a:lnTo>
                  <a:lnTo>
                    <a:pt x="512" y="142"/>
                  </a:lnTo>
                  <a:lnTo>
                    <a:pt x="518" y="154"/>
                  </a:lnTo>
                  <a:lnTo>
                    <a:pt x="523" y="166"/>
                  </a:lnTo>
                  <a:lnTo>
                    <a:pt x="528" y="179"/>
                  </a:lnTo>
                  <a:lnTo>
                    <a:pt x="532" y="192"/>
                  </a:lnTo>
                  <a:lnTo>
                    <a:pt x="536" y="204"/>
                  </a:lnTo>
                  <a:lnTo>
                    <a:pt x="539" y="217"/>
                  </a:lnTo>
                  <a:lnTo>
                    <a:pt x="541" y="231"/>
                  </a:lnTo>
                  <a:lnTo>
                    <a:pt x="543" y="244"/>
                  </a:lnTo>
                  <a:lnTo>
                    <a:pt x="544" y="258"/>
                  </a:lnTo>
                  <a:lnTo>
                    <a:pt x="544" y="273"/>
                  </a:lnTo>
                  <a:lnTo>
                    <a:pt x="544" y="273"/>
                  </a:lnTo>
                  <a:lnTo>
                    <a:pt x="544" y="287"/>
                  </a:lnTo>
                  <a:lnTo>
                    <a:pt x="543" y="300"/>
                  </a:lnTo>
                  <a:lnTo>
                    <a:pt x="541" y="314"/>
                  </a:lnTo>
                  <a:lnTo>
                    <a:pt x="539" y="327"/>
                  </a:lnTo>
                  <a:lnTo>
                    <a:pt x="536" y="340"/>
                  </a:lnTo>
                  <a:lnTo>
                    <a:pt x="532" y="353"/>
                  </a:lnTo>
                  <a:lnTo>
                    <a:pt x="528" y="366"/>
                  </a:lnTo>
                  <a:lnTo>
                    <a:pt x="523" y="379"/>
                  </a:lnTo>
                  <a:lnTo>
                    <a:pt x="518" y="391"/>
                  </a:lnTo>
                  <a:lnTo>
                    <a:pt x="512" y="402"/>
                  </a:lnTo>
                  <a:lnTo>
                    <a:pt x="505" y="413"/>
                  </a:lnTo>
                  <a:lnTo>
                    <a:pt x="498" y="424"/>
                  </a:lnTo>
                  <a:lnTo>
                    <a:pt x="491" y="435"/>
                  </a:lnTo>
                  <a:lnTo>
                    <a:pt x="483" y="445"/>
                  </a:lnTo>
                  <a:lnTo>
                    <a:pt x="474" y="455"/>
                  </a:lnTo>
                  <a:lnTo>
                    <a:pt x="465" y="465"/>
                  </a:lnTo>
                  <a:lnTo>
                    <a:pt x="456" y="474"/>
                  </a:lnTo>
                  <a:lnTo>
                    <a:pt x="445" y="483"/>
                  </a:lnTo>
                  <a:lnTo>
                    <a:pt x="435" y="491"/>
                  </a:lnTo>
                  <a:lnTo>
                    <a:pt x="424" y="498"/>
                  </a:lnTo>
                  <a:lnTo>
                    <a:pt x="413" y="505"/>
                  </a:lnTo>
                  <a:lnTo>
                    <a:pt x="402" y="512"/>
                  </a:lnTo>
                  <a:lnTo>
                    <a:pt x="390" y="518"/>
                  </a:lnTo>
                  <a:lnTo>
                    <a:pt x="378" y="523"/>
                  </a:lnTo>
                  <a:lnTo>
                    <a:pt x="366" y="528"/>
                  </a:lnTo>
                  <a:lnTo>
                    <a:pt x="353" y="532"/>
                  </a:lnTo>
                  <a:lnTo>
                    <a:pt x="340" y="536"/>
                  </a:lnTo>
                  <a:lnTo>
                    <a:pt x="327" y="539"/>
                  </a:lnTo>
                  <a:lnTo>
                    <a:pt x="314" y="541"/>
                  </a:lnTo>
                  <a:lnTo>
                    <a:pt x="300" y="543"/>
                  </a:lnTo>
                  <a:lnTo>
                    <a:pt x="287" y="544"/>
                  </a:lnTo>
                  <a:lnTo>
                    <a:pt x="273" y="544"/>
                  </a:lnTo>
                  <a:lnTo>
                    <a:pt x="273" y="544"/>
                  </a:lnTo>
                  <a:close/>
                  <a:moveTo>
                    <a:pt x="273" y="56"/>
                  </a:moveTo>
                  <a:lnTo>
                    <a:pt x="273" y="56"/>
                  </a:lnTo>
                  <a:lnTo>
                    <a:pt x="250" y="57"/>
                  </a:lnTo>
                  <a:lnTo>
                    <a:pt x="229" y="61"/>
                  </a:lnTo>
                  <a:lnTo>
                    <a:pt x="208" y="66"/>
                  </a:lnTo>
                  <a:lnTo>
                    <a:pt x="189" y="73"/>
                  </a:lnTo>
                  <a:lnTo>
                    <a:pt x="170" y="83"/>
                  </a:lnTo>
                  <a:lnTo>
                    <a:pt x="151" y="94"/>
                  </a:lnTo>
                  <a:lnTo>
                    <a:pt x="135" y="106"/>
                  </a:lnTo>
                  <a:lnTo>
                    <a:pt x="120" y="120"/>
                  </a:lnTo>
                  <a:lnTo>
                    <a:pt x="106" y="135"/>
                  </a:lnTo>
                  <a:lnTo>
                    <a:pt x="94" y="151"/>
                  </a:lnTo>
                  <a:lnTo>
                    <a:pt x="83" y="169"/>
                  </a:lnTo>
                  <a:lnTo>
                    <a:pt x="74" y="189"/>
                  </a:lnTo>
                  <a:lnTo>
                    <a:pt x="67" y="208"/>
                  </a:lnTo>
                  <a:lnTo>
                    <a:pt x="61" y="229"/>
                  </a:lnTo>
                  <a:lnTo>
                    <a:pt x="58" y="250"/>
                  </a:lnTo>
                  <a:lnTo>
                    <a:pt x="57" y="273"/>
                  </a:lnTo>
                  <a:lnTo>
                    <a:pt x="57" y="273"/>
                  </a:lnTo>
                  <a:lnTo>
                    <a:pt x="58" y="295"/>
                  </a:lnTo>
                  <a:lnTo>
                    <a:pt x="61" y="316"/>
                  </a:lnTo>
                  <a:lnTo>
                    <a:pt x="67" y="336"/>
                  </a:lnTo>
                  <a:lnTo>
                    <a:pt x="74" y="356"/>
                  </a:lnTo>
                  <a:lnTo>
                    <a:pt x="83" y="375"/>
                  </a:lnTo>
                  <a:lnTo>
                    <a:pt x="94" y="393"/>
                  </a:lnTo>
                  <a:lnTo>
                    <a:pt x="106" y="409"/>
                  </a:lnTo>
                  <a:lnTo>
                    <a:pt x="120" y="425"/>
                  </a:lnTo>
                  <a:lnTo>
                    <a:pt x="135" y="438"/>
                  </a:lnTo>
                  <a:lnTo>
                    <a:pt x="151" y="451"/>
                  </a:lnTo>
                  <a:lnTo>
                    <a:pt x="170" y="462"/>
                  </a:lnTo>
                  <a:lnTo>
                    <a:pt x="189" y="471"/>
                  </a:lnTo>
                  <a:lnTo>
                    <a:pt x="208" y="479"/>
                  </a:lnTo>
                  <a:lnTo>
                    <a:pt x="229" y="484"/>
                  </a:lnTo>
                  <a:lnTo>
                    <a:pt x="250" y="487"/>
                  </a:lnTo>
                  <a:lnTo>
                    <a:pt x="273" y="488"/>
                  </a:lnTo>
                  <a:lnTo>
                    <a:pt x="273" y="488"/>
                  </a:lnTo>
                  <a:lnTo>
                    <a:pt x="294" y="487"/>
                  </a:lnTo>
                  <a:lnTo>
                    <a:pt x="316" y="484"/>
                  </a:lnTo>
                  <a:lnTo>
                    <a:pt x="336" y="479"/>
                  </a:lnTo>
                  <a:lnTo>
                    <a:pt x="357" y="471"/>
                  </a:lnTo>
                  <a:lnTo>
                    <a:pt x="375" y="462"/>
                  </a:lnTo>
                  <a:lnTo>
                    <a:pt x="393" y="451"/>
                  </a:lnTo>
                  <a:lnTo>
                    <a:pt x="409" y="438"/>
                  </a:lnTo>
                  <a:lnTo>
                    <a:pt x="425" y="425"/>
                  </a:lnTo>
                  <a:lnTo>
                    <a:pt x="438" y="409"/>
                  </a:lnTo>
                  <a:lnTo>
                    <a:pt x="451" y="393"/>
                  </a:lnTo>
                  <a:lnTo>
                    <a:pt x="462" y="375"/>
                  </a:lnTo>
                  <a:lnTo>
                    <a:pt x="471" y="356"/>
                  </a:lnTo>
                  <a:lnTo>
                    <a:pt x="479" y="336"/>
                  </a:lnTo>
                  <a:lnTo>
                    <a:pt x="484" y="316"/>
                  </a:lnTo>
                  <a:lnTo>
                    <a:pt x="487" y="295"/>
                  </a:lnTo>
                  <a:lnTo>
                    <a:pt x="488" y="273"/>
                  </a:lnTo>
                  <a:lnTo>
                    <a:pt x="488" y="273"/>
                  </a:lnTo>
                  <a:lnTo>
                    <a:pt x="487" y="250"/>
                  </a:lnTo>
                  <a:lnTo>
                    <a:pt x="484" y="229"/>
                  </a:lnTo>
                  <a:lnTo>
                    <a:pt x="479" y="208"/>
                  </a:lnTo>
                  <a:lnTo>
                    <a:pt x="471" y="189"/>
                  </a:lnTo>
                  <a:lnTo>
                    <a:pt x="462" y="169"/>
                  </a:lnTo>
                  <a:lnTo>
                    <a:pt x="451" y="151"/>
                  </a:lnTo>
                  <a:lnTo>
                    <a:pt x="438" y="135"/>
                  </a:lnTo>
                  <a:lnTo>
                    <a:pt x="425" y="120"/>
                  </a:lnTo>
                  <a:lnTo>
                    <a:pt x="409" y="106"/>
                  </a:lnTo>
                  <a:lnTo>
                    <a:pt x="393" y="94"/>
                  </a:lnTo>
                  <a:lnTo>
                    <a:pt x="375" y="83"/>
                  </a:lnTo>
                  <a:lnTo>
                    <a:pt x="357" y="73"/>
                  </a:lnTo>
                  <a:lnTo>
                    <a:pt x="336" y="66"/>
                  </a:lnTo>
                  <a:lnTo>
                    <a:pt x="316" y="61"/>
                  </a:lnTo>
                  <a:lnTo>
                    <a:pt x="294" y="57"/>
                  </a:lnTo>
                  <a:lnTo>
                    <a:pt x="273" y="56"/>
                  </a:lnTo>
                  <a:lnTo>
                    <a:pt x="27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4" name="Freeform 405">
              <a:extLst>
                <a:ext uri="{FF2B5EF4-FFF2-40B4-BE49-F238E27FC236}">
                  <a16:creationId xmlns:a16="http://schemas.microsoft.com/office/drawing/2014/main" id="{F348AF6D-8ED5-22BD-ADA3-CCF3FAC6E3F5}"/>
                </a:ext>
              </a:extLst>
            </p:cNvPr>
            <p:cNvSpPr>
              <a:spLocks/>
            </p:cNvSpPr>
            <p:nvPr/>
          </p:nvSpPr>
          <p:spPr bwMode="auto">
            <a:xfrm>
              <a:off x="5721350" y="4329113"/>
              <a:ext cx="14288" cy="346075"/>
            </a:xfrm>
            <a:custGeom>
              <a:avLst/>
              <a:gdLst>
                <a:gd name="T0" fmla="*/ 29 w 57"/>
                <a:gd name="T1" fmla="*/ 1304 h 1304"/>
                <a:gd name="T2" fmla="*/ 29 w 57"/>
                <a:gd name="T3" fmla="*/ 1304 h 1304"/>
                <a:gd name="T4" fmla="*/ 23 w 57"/>
                <a:gd name="T5" fmla="*/ 1304 h 1304"/>
                <a:gd name="T6" fmla="*/ 18 w 57"/>
                <a:gd name="T7" fmla="*/ 1302 h 1304"/>
                <a:gd name="T8" fmla="*/ 13 w 57"/>
                <a:gd name="T9" fmla="*/ 1299 h 1304"/>
                <a:gd name="T10" fmla="*/ 8 w 57"/>
                <a:gd name="T11" fmla="*/ 1296 h 1304"/>
                <a:gd name="T12" fmla="*/ 4 w 57"/>
                <a:gd name="T13" fmla="*/ 1292 h 1304"/>
                <a:gd name="T14" fmla="*/ 2 w 57"/>
                <a:gd name="T15" fmla="*/ 1287 h 1304"/>
                <a:gd name="T16" fmla="*/ 0 w 57"/>
                <a:gd name="T17" fmla="*/ 1282 h 1304"/>
                <a:gd name="T18" fmla="*/ 0 w 57"/>
                <a:gd name="T19" fmla="*/ 1276 h 1304"/>
                <a:gd name="T20" fmla="*/ 0 w 57"/>
                <a:gd name="T21" fmla="*/ 28 h 1304"/>
                <a:gd name="T22" fmla="*/ 0 w 57"/>
                <a:gd name="T23" fmla="*/ 28 h 1304"/>
                <a:gd name="T24" fmla="*/ 0 w 57"/>
                <a:gd name="T25" fmla="*/ 23 h 1304"/>
                <a:gd name="T26" fmla="*/ 2 w 57"/>
                <a:gd name="T27" fmla="*/ 17 h 1304"/>
                <a:gd name="T28" fmla="*/ 4 w 57"/>
                <a:gd name="T29" fmla="*/ 13 h 1304"/>
                <a:gd name="T30" fmla="*/ 8 w 57"/>
                <a:gd name="T31" fmla="*/ 9 h 1304"/>
                <a:gd name="T32" fmla="*/ 13 w 57"/>
                <a:gd name="T33" fmla="*/ 5 h 1304"/>
                <a:gd name="T34" fmla="*/ 18 w 57"/>
                <a:gd name="T35" fmla="*/ 3 h 1304"/>
                <a:gd name="T36" fmla="*/ 23 w 57"/>
                <a:gd name="T37" fmla="*/ 1 h 1304"/>
                <a:gd name="T38" fmla="*/ 29 w 57"/>
                <a:gd name="T39" fmla="*/ 0 h 1304"/>
                <a:gd name="T40" fmla="*/ 29 w 57"/>
                <a:gd name="T41" fmla="*/ 0 h 1304"/>
                <a:gd name="T42" fmla="*/ 34 w 57"/>
                <a:gd name="T43" fmla="*/ 1 h 1304"/>
                <a:gd name="T44" fmla="*/ 40 w 57"/>
                <a:gd name="T45" fmla="*/ 3 h 1304"/>
                <a:gd name="T46" fmla="*/ 44 w 57"/>
                <a:gd name="T47" fmla="*/ 5 h 1304"/>
                <a:gd name="T48" fmla="*/ 49 w 57"/>
                <a:gd name="T49" fmla="*/ 9 h 1304"/>
                <a:gd name="T50" fmla="*/ 52 w 57"/>
                <a:gd name="T51" fmla="*/ 13 h 1304"/>
                <a:gd name="T52" fmla="*/ 55 w 57"/>
                <a:gd name="T53" fmla="*/ 17 h 1304"/>
                <a:gd name="T54" fmla="*/ 56 w 57"/>
                <a:gd name="T55" fmla="*/ 23 h 1304"/>
                <a:gd name="T56" fmla="*/ 57 w 57"/>
                <a:gd name="T57" fmla="*/ 28 h 1304"/>
                <a:gd name="T58" fmla="*/ 57 w 57"/>
                <a:gd name="T59" fmla="*/ 1276 h 1304"/>
                <a:gd name="T60" fmla="*/ 57 w 57"/>
                <a:gd name="T61" fmla="*/ 1276 h 1304"/>
                <a:gd name="T62" fmla="*/ 56 w 57"/>
                <a:gd name="T63" fmla="*/ 1282 h 1304"/>
                <a:gd name="T64" fmla="*/ 55 w 57"/>
                <a:gd name="T65" fmla="*/ 1287 h 1304"/>
                <a:gd name="T66" fmla="*/ 52 w 57"/>
                <a:gd name="T67" fmla="*/ 1292 h 1304"/>
                <a:gd name="T68" fmla="*/ 49 w 57"/>
                <a:gd name="T69" fmla="*/ 1296 h 1304"/>
                <a:gd name="T70" fmla="*/ 44 w 57"/>
                <a:gd name="T71" fmla="*/ 1299 h 1304"/>
                <a:gd name="T72" fmla="*/ 40 w 57"/>
                <a:gd name="T73" fmla="*/ 1302 h 1304"/>
                <a:gd name="T74" fmla="*/ 34 w 57"/>
                <a:gd name="T75" fmla="*/ 1304 h 1304"/>
                <a:gd name="T76" fmla="*/ 29 w 57"/>
                <a:gd name="T77" fmla="*/ 1304 h 1304"/>
                <a:gd name="T78" fmla="*/ 29 w 57"/>
                <a:gd name="T79" fmla="*/ 130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 h="1304">
                  <a:moveTo>
                    <a:pt x="29" y="1304"/>
                  </a:moveTo>
                  <a:lnTo>
                    <a:pt x="29" y="1304"/>
                  </a:lnTo>
                  <a:lnTo>
                    <a:pt x="23" y="1304"/>
                  </a:lnTo>
                  <a:lnTo>
                    <a:pt x="18" y="1302"/>
                  </a:lnTo>
                  <a:lnTo>
                    <a:pt x="13" y="1299"/>
                  </a:lnTo>
                  <a:lnTo>
                    <a:pt x="8" y="1296"/>
                  </a:lnTo>
                  <a:lnTo>
                    <a:pt x="4" y="1292"/>
                  </a:lnTo>
                  <a:lnTo>
                    <a:pt x="2" y="1287"/>
                  </a:lnTo>
                  <a:lnTo>
                    <a:pt x="0" y="1282"/>
                  </a:lnTo>
                  <a:lnTo>
                    <a:pt x="0" y="1276"/>
                  </a:lnTo>
                  <a:lnTo>
                    <a:pt x="0" y="28"/>
                  </a:lnTo>
                  <a:lnTo>
                    <a:pt x="0" y="28"/>
                  </a:lnTo>
                  <a:lnTo>
                    <a:pt x="0" y="23"/>
                  </a:lnTo>
                  <a:lnTo>
                    <a:pt x="2" y="17"/>
                  </a:lnTo>
                  <a:lnTo>
                    <a:pt x="4" y="13"/>
                  </a:lnTo>
                  <a:lnTo>
                    <a:pt x="8" y="9"/>
                  </a:lnTo>
                  <a:lnTo>
                    <a:pt x="13" y="5"/>
                  </a:lnTo>
                  <a:lnTo>
                    <a:pt x="18" y="3"/>
                  </a:lnTo>
                  <a:lnTo>
                    <a:pt x="23" y="1"/>
                  </a:lnTo>
                  <a:lnTo>
                    <a:pt x="29" y="0"/>
                  </a:lnTo>
                  <a:lnTo>
                    <a:pt x="29" y="0"/>
                  </a:lnTo>
                  <a:lnTo>
                    <a:pt x="34" y="1"/>
                  </a:lnTo>
                  <a:lnTo>
                    <a:pt x="40" y="3"/>
                  </a:lnTo>
                  <a:lnTo>
                    <a:pt x="44" y="5"/>
                  </a:lnTo>
                  <a:lnTo>
                    <a:pt x="49" y="9"/>
                  </a:lnTo>
                  <a:lnTo>
                    <a:pt x="52" y="13"/>
                  </a:lnTo>
                  <a:lnTo>
                    <a:pt x="55" y="17"/>
                  </a:lnTo>
                  <a:lnTo>
                    <a:pt x="56" y="23"/>
                  </a:lnTo>
                  <a:lnTo>
                    <a:pt x="57" y="28"/>
                  </a:lnTo>
                  <a:lnTo>
                    <a:pt x="57" y="1276"/>
                  </a:lnTo>
                  <a:lnTo>
                    <a:pt x="57" y="1276"/>
                  </a:lnTo>
                  <a:lnTo>
                    <a:pt x="56" y="1282"/>
                  </a:lnTo>
                  <a:lnTo>
                    <a:pt x="55" y="1287"/>
                  </a:lnTo>
                  <a:lnTo>
                    <a:pt x="52" y="1292"/>
                  </a:lnTo>
                  <a:lnTo>
                    <a:pt x="49" y="1296"/>
                  </a:lnTo>
                  <a:lnTo>
                    <a:pt x="44" y="1299"/>
                  </a:lnTo>
                  <a:lnTo>
                    <a:pt x="40" y="1302"/>
                  </a:lnTo>
                  <a:lnTo>
                    <a:pt x="34" y="1304"/>
                  </a:lnTo>
                  <a:lnTo>
                    <a:pt x="29" y="1304"/>
                  </a:lnTo>
                  <a:lnTo>
                    <a:pt x="29" y="130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5" name="Freeform 406">
              <a:extLst>
                <a:ext uri="{FF2B5EF4-FFF2-40B4-BE49-F238E27FC236}">
                  <a16:creationId xmlns:a16="http://schemas.microsoft.com/office/drawing/2014/main" id="{01C32E75-C97D-C166-7BAE-8AB526163DA4}"/>
                </a:ext>
              </a:extLst>
            </p:cNvPr>
            <p:cNvSpPr>
              <a:spLocks/>
            </p:cNvSpPr>
            <p:nvPr/>
          </p:nvSpPr>
          <p:spPr bwMode="auto">
            <a:xfrm>
              <a:off x="5556250" y="4494213"/>
              <a:ext cx="344488" cy="15875"/>
            </a:xfrm>
            <a:custGeom>
              <a:avLst/>
              <a:gdLst>
                <a:gd name="T0" fmla="*/ 1276 w 1304"/>
                <a:gd name="T1" fmla="*/ 57 h 57"/>
                <a:gd name="T2" fmla="*/ 28 w 1304"/>
                <a:gd name="T3" fmla="*/ 57 h 57"/>
                <a:gd name="T4" fmla="*/ 28 w 1304"/>
                <a:gd name="T5" fmla="*/ 57 h 57"/>
                <a:gd name="T6" fmla="*/ 23 w 1304"/>
                <a:gd name="T7" fmla="*/ 56 h 57"/>
                <a:gd name="T8" fmla="*/ 17 w 1304"/>
                <a:gd name="T9" fmla="*/ 55 h 57"/>
                <a:gd name="T10" fmla="*/ 13 w 1304"/>
                <a:gd name="T11" fmla="*/ 52 h 57"/>
                <a:gd name="T12" fmla="*/ 8 w 1304"/>
                <a:gd name="T13" fmla="*/ 49 h 57"/>
                <a:gd name="T14" fmla="*/ 5 w 1304"/>
                <a:gd name="T15" fmla="*/ 44 h 57"/>
                <a:gd name="T16" fmla="*/ 2 w 1304"/>
                <a:gd name="T17" fmla="*/ 40 h 57"/>
                <a:gd name="T18" fmla="*/ 1 w 1304"/>
                <a:gd name="T19" fmla="*/ 34 h 57"/>
                <a:gd name="T20" fmla="*/ 0 w 1304"/>
                <a:gd name="T21" fmla="*/ 29 h 57"/>
                <a:gd name="T22" fmla="*/ 0 w 1304"/>
                <a:gd name="T23" fmla="*/ 29 h 57"/>
                <a:gd name="T24" fmla="*/ 1 w 1304"/>
                <a:gd name="T25" fmla="*/ 23 h 57"/>
                <a:gd name="T26" fmla="*/ 2 w 1304"/>
                <a:gd name="T27" fmla="*/ 17 h 57"/>
                <a:gd name="T28" fmla="*/ 5 w 1304"/>
                <a:gd name="T29" fmla="*/ 12 h 57"/>
                <a:gd name="T30" fmla="*/ 8 w 1304"/>
                <a:gd name="T31" fmla="*/ 8 h 57"/>
                <a:gd name="T32" fmla="*/ 13 w 1304"/>
                <a:gd name="T33" fmla="*/ 4 h 57"/>
                <a:gd name="T34" fmla="*/ 17 w 1304"/>
                <a:gd name="T35" fmla="*/ 2 h 57"/>
                <a:gd name="T36" fmla="*/ 23 w 1304"/>
                <a:gd name="T37" fmla="*/ 0 h 57"/>
                <a:gd name="T38" fmla="*/ 28 w 1304"/>
                <a:gd name="T39" fmla="*/ 0 h 57"/>
                <a:gd name="T40" fmla="*/ 1276 w 1304"/>
                <a:gd name="T41" fmla="*/ 0 h 57"/>
                <a:gd name="T42" fmla="*/ 1276 w 1304"/>
                <a:gd name="T43" fmla="*/ 0 h 57"/>
                <a:gd name="T44" fmla="*/ 1282 w 1304"/>
                <a:gd name="T45" fmla="*/ 0 h 57"/>
                <a:gd name="T46" fmla="*/ 1287 w 1304"/>
                <a:gd name="T47" fmla="*/ 2 h 57"/>
                <a:gd name="T48" fmla="*/ 1292 w 1304"/>
                <a:gd name="T49" fmla="*/ 4 h 57"/>
                <a:gd name="T50" fmla="*/ 1296 w 1304"/>
                <a:gd name="T51" fmla="*/ 8 h 57"/>
                <a:gd name="T52" fmla="*/ 1299 w 1304"/>
                <a:gd name="T53" fmla="*/ 12 h 57"/>
                <a:gd name="T54" fmla="*/ 1302 w 1304"/>
                <a:gd name="T55" fmla="*/ 17 h 57"/>
                <a:gd name="T56" fmla="*/ 1303 w 1304"/>
                <a:gd name="T57" fmla="*/ 23 h 57"/>
                <a:gd name="T58" fmla="*/ 1304 w 1304"/>
                <a:gd name="T59" fmla="*/ 29 h 57"/>
                <a:gd name="T60" fmla="*/ 1304 w 1304"/>
                <a:gd name="T61" fmla="*/ 29 h 57"/>
                <a:gd name="T62" fmla="*/ 1303 w 1304"/>
                <a:gd name="T63" fmla="*/ 34 h 57"/>
                <a:gd name="T64" fmla="*/ 1302 w 1304"/>
                <a:gd name="T65" fmla="*/ 40 h 57"/>
                <a:gd name="T66" fmla="*/ 1299 w 1304"/>
                <a:gd name="T67" fmla="*/ 44 h 57"/>
                <a:gd name="T68" fmla="*/ 1296 w 1304"/>
                <a:gd name="T69" fmla="*/ 49 h 57"/>
                <a:gd name="T70" fmla="*/ 1292 w 1304"/>
                <a:gd name="T71" fmla="*/ 52 h 57"/>
                <a:gd name="T72" fmla="*/ 1287 w 1304"/>
                <a:gd name="T73" fmla="*/ 55 h 57"/>
                <a:gd name="T74" fmla="*/ 1282 w 1304"/>
                <a:gd name="T75" fmla="*/ 56 h 57"/>
                <a:gd name="T76" fmla="*/ 1276 w 1304"/>
                <a:gd name="T77" fmla="*/ 57 h 57"/>
                <a:gd name="T78" fmla="*/ 1276 w 1304"/>
                <a:gd name="T7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4" h="57">
                  <a:moveTo>
                    <a:pt x="1276" y="57"/>
                  </a:moveTo>
                  <a:lnTo>
                    <a:pt x="28" y="57"/>
                  </a:lnTo>
                  <a:lnTo>
                    <a:pt x="28" y="57"/>
                  </a:lnTo>
                  <a:lnTo>
                    <a:pt x="23" y="56"/>
                  </a:lnTo>
                  <a:lnTo>
                    <a:pt x="17" y="55"/>
                  </a:lnTo>
                  <a:lnTo>
                    <a:pt x="13" y="52"/>
                  </a:lnTo>
                  <a:lnTo>
                    <a:pt x="8" y="49"/>
                  </a:lnTo>
                  <a:lnTo>
                    <a:pt x="5" y="44"/>
                  </a:lnTo>
                  <a:lnTo>
                    <a:pt x="2" y="40"/>
                  </a:lnTo>
                  <a:lnTo>
                    <a:pt x="1" y="34"/>
                  </a:lnTo>
                  <a:lnTo>
                    <a:pt x="0" y="29"/>
                  </a:lnTo>
                  <a:lnTo>
                    <a:pt x="0" y="29"/>
                  </a:lnTo>
                  <a:lnTo>
                    <a:pt x="1" y="23"/>
                  </a:lnTo>
                  <a:lnTo>
                    <a:pt x="2" y="17"/>
                  </a:lnTo>
                  <a:lnTo>
                    <a:pt x="5" y="12"/>
                  </a:lnTo>
                  <a:lnTo>
                    <a:pt x="8" y="8"/>
                  </a:lnTo>
                  <a:lnTo>
                    <a:pt x="13" y="4"/>
                  </a:lnTo>
                  <a:lnTo>
                    <a:pt x="17" y="2"/>
                  </a:lnTo>
                  <a:lnTo>
                    <a:pt x="23" y="0"/>
                  </a:lnTo>
                  <a:lnTo>
                    <a:pt x="28" y="0"/>
                  </a:lnTo>
                  <a:lnTo>
                    <a:pt x="1276" y="0"/>
                  </a:lnTo>
                  <a:lnTo>
                    <a:pt x="1276" y="0"/>
                  </a:lnTo>
                  <a:lnTo>
                    <a:pt x="1282" y="0"/>
                  </a:lnTo>
                  <a:lnTo>
                    <a:pt x="1287" y="2"/>
                  </a:lnTo>
                  <a:lnTo>
                    <a:pt x="1292" y="4"/>
                  </a:lnTo>
                  <a:lnTo>
                    <a:pt x="1296" y="8"/>
                  </a:lnTo>
                  <a:lnTo>
                    <a:pt x="1299" y="12"/>
                  </a:lnTo>
                  <a:lnTo>
                    <a:pt x="1302" y="17"/>
                  </a:lnTo>
                  <a:lnTo>
                    <a:pt x="1303" y="23"/>
                  </a:lnTo>
                  <a:lnTo>
                    <a:pt x="1304" y="29"/>
                  </a:lnTo>
                  <a:lnTo>
                    <a:pt x="1304" y="29"/>
                  </a:lnTo>
                  <a:lnTo>
                    <a:pt x="1303" y="34"/>
                  </a:lnTo>
                  <a:lnTo>
                    <a:pt x="1302" y="40"/>
                  </a:lnTo>
                  <a:lnTo>
                    <a:pt x="1299" y="44"/>
                  </a:lnTo>
                  <a:lnTo>
                    <a:pt x="1296" y="49"/>
                  </a:lnTo>
                  <a:lnTo>
                    <a:pt x="1292" y="52"/>
                  </a:lnTo>
                  <a:lnTo>
                    <a:pt x="1287" y="55"/>
                  </a:lnTo>
                  <a:lnTo>
                    <a:pt x="1282" y="56"/>
                  </a:lnTo>
                  <a:lnTo>
                    <a:pt x="1276" y="57"/>
                  </a:lnTo>
                  <a:lnTo>
                    <a:pt x="1276" y="5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nvGrpSpPr>
          <p:cNvPr id="46" name="Group 45">
            <a:extLst>
              <a:ext uri="{FF2B5EF4-FFF2-40B4-BE49-F238E27FC236}">
                <a16:creationId xmlns:a16="http://schemas.microsoft.com/office/drawing/2014/main" id="{B383BDD7-C40D-7395-7610-A378122EE3F1}"/>
              </a:ext>
            </a:extLst>
          </p:cNvPr>
          <p:cNvGrpSpPr/>
          <p:nvPr/>
        </p:nvGrpSpPr>
        <p:grpSpPr>
          <a:xfrm>
            <a:off x="5084271" y="2887626"/>
            <a:ext cx="254000" cy="255588"/>
            <a:chOff x="7761288" y="4389438"/>
            <a:chExt cx="254000" cy="255588"/>
          </a:xfrm>
          <a:solidFill>
            <a:srgbClr val="37617A"/>
          </a:solidFill>
        </p:grpSpPr>
        <p:sp>
          <p:nvSpPr>
            <p:cNvPr id="47" name="Freeform 511">
              <a:extLst>
                <a:ext uri="{FF2B5EF4-FFF2-40B4-BE49-F238E27FC236}">
                  <a16:creationId xmlns:a16="http://schemas.microsoft.com/office/drawing/2014/main" id="{051A919A-7830-DF9C-7023-70CE925F4F4F}"/>
                </a:ext>
              </a:extLst>
            </p:cNvPr>
            <p:cNvSpPr>
              <a:spLocks/>
            </p:cNvSpPr>
            <p:nvPr/>
          </p:nvSpPr>
          <p:spPr bwMode="auto">
            <a:xfrm>
              <a:off x="7761288" y="4389438"/>
              <a:ext cx="88900" cy="90488"/>
            </a:xfrm>
            <a:custGeom>
              <a:avLst/>
              <a:gdLst>
                <a:gd name="T0" fmla="*/ 28 w 339"/>
                <a:gd name="T1" fmla="*/ 341 h 341"/>
                <a:gd name="T2" fmla="*/ 28 w 339"/>
                <a:gd name="T3" fmla="*/ 341 h 341"/>
                <a:gd name="T4" fmla="*/ 22 w 339"/>
                <a:gd name="T5" fmla="*/ 340 h 341"/>
                <a:gd name="T6" fmla="*/ 17 w 339"/>
                <a:gd name="T7" fmla="*/ 338 h 341"/>
                <a:gd name="T8" fmla="*/ 12 w 339"/>
                <a:gd name="T9" fmla="*/ 336 h 341"/>
                <a:gd name="T10" fmla="*/ 8 w 339"/>
                <a:gd name="T11" fmla="*/ 332 h 341"/>
                <a:gd name="T12" fmla="*/ 5 w 339"/>
                <a:gd name="T13" fmla="*/ 328 h 341"/>
                <a:gd name="T14" fmla="*/ 2 w 339"/>
                <a:gd name="T15" fmla="*/ 322 h 341"/>
                <a:gd name="T16" fmla="*/ 1 w 339"/>
                <a:gd name="T17" fmla="*/ 317 h 341"/>
                <a:gd name="T18" fmla="*/ 0 w 339"/>
                <a:gd name="T19" fmla="*/ 311 h 341"/>
                <a:gd name="T20" fmla="*/ 0 w 339"/>
                <a:gd name="T21" fmla="*/ 28 h 341"/>
                <a:gd name="T22" fmla="*/ 0 w 339"/>
                <a:gd name="T23" fmla="*/ 28 h 341"/>
                <a:gd name="T24" fmla="*/ 1 w 339"/>
                <a:gd name="T25" fmla="*/ 22 h 341"/>
                <a:gd name="T26" fmla="*/ 2 w 339"/>
                <a:gd name="T27" fmla="*/ 17 h 341"/>
                <a:gd name="T28" fmla="*/ 5 w 339"/>
                <a:gd name="T29" fmla="*/ 12 h 341"/>
                <a:gd name="T30" fmla="*/ 8 w 339"/>
                <a:gd name="T31" fmla="*/ 8 h 341"/>
                <a:gd name="T32" fmla="*/ 12 w 339"/>
                <a:gd name="T33" fmla="*/ 5 h 341"/>
                <a:gd name="T34" fmla="*/ 17 w 339"/>
                <a:gd name="T35" fmla="*/ 2 h 341"/>
                <a:gd name="T36" fmla="*/ 22 w 339"/>
                <a:gd name="T37" fmla="*/ 0 h 341"/>
                <a:gd name="T38" fmla="*/ 28 w 339"/>
                <a:gd name="T39" fmla="*/ 0 h 341"/>
                <a:gd name="T40" fmla="*/ 311 w 339"/>
                <a:gd name="T41" fmla="*/ 0 h 341"/>
                <a:gd name="T42" fmla="*/ 311 w 339"/>
                <a:gd name="T43" fmla="*/ 0 h 341"/>
                <a:gd name="T44" fmla="*/ 316 w 339"/>
                <a:gd name="T45" fmla="*/ 0 h 341"/>
                <a:gd name="T46" fmla="*/ 321 w 339"/>
                <a:gd name="T47" fmla="*/ 2 h 341"/>
                <a:gd name="T48" fmla="*/ 326 w 339"/>
                <a:gd name="T49" fmla="*/ 5 h 341"/>
                <a:gd name="T50" fmla="*/ 330 w 339"/>
                <a:gd name="T51" fmla="*/ 8 h 341"/>
                <a:gd name="T52" fmla="*/ 334 w 339"/>
                <a:gd name="T53" fmla="*/ 12 h 341"/>
                <a:gd name="T54" fmla="*/ 336 w 339"/>
                <a:gd name="T55" fmla="*/ 17 h 341"/>
                <a:gd name="T56" fmla="*/ 338 w 339"/>
                <a:gd name="T57" fmla="*/ 22 h 341"/>
                <a:gd name="T58" fmla="*/ 339 w 339"/>
                <a:gd name="T59" fmla="*/ 28 h 341"/>
                <a:gd name="T60" fmla="*/ 339 w 339"/>
                <a:gd name="T61" fmla="*/ 28 h 341"/>
                <a:gd name="T62" fmla="*/ 338 w 339"/>
                <a:gd name="T63" fmla="*/ 34 h 341"/>
                <a:gd name="T64" fmla="*/ 336 w 339"/>
                <a:gd name="T65" fmla="*/ 40 h 341"/>
                <a:gd name="T66" fmla="*/ 334 w 339"/>
                <a:gd name="T67" fmla="*/ 45 h 341"/>
                <a:gd name="T68" fmla="*/ 330 w 339"/>
                <a:gd name="T69" fmla="*/ 49 h 341"/>
                <a:gd name="T70" fmla="*/ 326 w 339"/>
                <a:gd name="T71" fmla="*/ 52 h 341"/>
                <a:gd name="T72" fmla="*/ 321 w 339"/>
                <a:gd name="T73" fmla="*/ 55 h 341"/>
                <a:gd name="T74" fmla="*/ 316 w 339"/>
                <a:gd name="T75" fmla="*/ 56 h 341"/>
                <a:gd name="T76" fmla="*/ 311 w 339"/>
                <a:gd name="T77" fmla="*/ 57 h 341"/>
                <a:gd name="T78" fmla="*/ 57 w 339"/>
                <a:gd name="T79" fmla="*/ 57 h 341"/>
                <a:gd name="T80" fmla="*/ 57 w 339"/>
                <a:gd name="T81" fmla="*/ 311 h 341"/>
                <a:gd name="T82" fmla="*/ 57 w 339"/>
                <a:gd name="T83" fmla="*/ 311 h 341"/>
                <a:gd name="T84" fmla="*/ 57 w 339"/>
                <a:gd name="T85" fmla="*/ 317 h 341"/>
                <a:gd name="T86" fmla="*/ 55 w 339"/>
                <a:gd name="T87" fmla="*/ 322 h 341"/>
                <a:gd name="T88" fmla="*/ 52 w 339"/>
                <a:gd name="T89" fmla="*/ 328 h 341"/>
                <a:gd name="T90" fmla="*/ 49 w 339"/>
                <a:gd name="T91" fmla="*/ 332 h 341"/>
                <a:gd name="T92" fmla="*/ 45 w 339"/>
                <a:gd name="T93" fmla="*/ 336 h 341"/>
                <a:gd name="T94" fmla="*/ 39 w 339"/>
                <a:gd name="T95" fmla="*/ 338 h 341"/>
                <a:gd name="T96" fmla="*/ 34 w 339"/>
                <a:gd name="T97" fmla="*/ 340 h 341"/>
                <a:gd name="T98" fmla="*/ 28 w 339"/>
                <a:gd name="T99" fmla="*/ 341 h 341"/>
                <a:gd name="T100" fmla="*/ 28 w 339"/>
                <a:gd name="T101"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9" h="341">
                  <a:moveTo>
                    <a:pt x="28" y="341"/>
                  </a:moveTo>
                  <a:lnTo>
                    <a:pt x="28" y="341"/>
                  </a:lnTo>
                  <a:lnTo>
                    <a:pt x="22" y="340"/>
                  </a:lnTo>
                  <a:lnTo>
                    <a:pt x="17" y="338"/>
                  </a:lnTo>
                  <a:lnTo>
                    <a:pt x="12" y="336"/>
                  </a:lnTo>
                  <a:lnTo>
                    <a:pt x="8" y="332"/>
                  </a:lnTo>
                  <a:lnTo>
                    <a:pt x="5" y="328"/>
                  </a:lnTo>
                  <a:lnTo>
                    <a:pt x="2" y="322"/>
                  </a:lnTo>
                  <a:lnTo>
                    <a:pt x="1" y="317"/>
                  </a:lnTo>
                  <a:lnTo>
                    <a:pt x="0" y="311"/>
                  </a:lnTo>
                  <a:lnTo>
                    <a:pt x="0" y="28"/>
                  </a:lnTo>
                  <a:lnTo>
                    <a:pt x="0" y="28"/>
                  </a:lnTo>
                  <a:lnTo>
                    <a:pt x="1" y="22"/>
                  </a:lnTo>
                  <a:lnTo>
                    <a:pt x="2" y="17"/>
                  </a:lnTo>
                  <a:lnTo>
                    <a:pt x="5" y="12"/>
                  </a:lnTo>
                  <a:lnTo>
                    <a:pt x="8" y="8"/>
                  </a:lnTo>
                  <a:lnTo>
                    <a:pt x="12" y="5"/>
                  </a:lnTo>
                  <a:lnTo>
                    <a:pt x="17" y="2"/>
                  </a:lnTo>
                  <a:lnTo>
                    <a:pt x="22" y="0"/>
                  </a:lnTo>
                  <a:lnTo>
                    <a:pt x="28" y="0"/>
                  </a:lnTo>
                  <a:lnTo>
                    <a:pt x="311" y="0"/>
                  </a:lnTo>
                  <a:lnTo>
                    <a:pt x="311" y="0"/>
                  </a:lnTo>
                  <a:lnTo>
                    <a:pt x="316" y="0"/>
                  </a:lnTo>
                  <a:lnTo>
                    <a:pt x="321" y="2"/>
                  </a:lnTo>
                  <a:lnTo>
                    <a:pt x="326" y="5"/>
                  </a:lnTo>
                  <a:lnTo>
                    <a:pt x="330" y="8"/>
                  </a:lnTo>
                  <a:lnTo>
                    <a:pt x="334" y="12"/>
                  </a:lnTo>
                  <a:lnTo>
                    <a:pt x="336" y="17"/>
                  </a:lnTo>
                  <a:lnTo>
                    <a:pt x="338" y="22"/>
                  </a:lnTo>
                  <a:lnTo>
                    <a:pt x="339" y="28"/>
                  </a:lnTo>
                  <a:lnTo>
                    <a:pt x="339" y="28"/>
                  </a:lnTo>
                  <a:lnTo>
                    <a:pt x="338" y="34"/>
                  </a:lnTo>
                  <a:lnTo>
                    <a:pt x="336" y="40"/>
                  </a:lnTo>
                  <a:lnTo>
                    <a:pt x="334" y="45"/>
                  </a:lnTo>
                  <a:lnTo>
                    <a:pt x="330" y="49"/>
                  </a:lnTo>
                  <a:lnTo>
                    <a:pt x="326" y="52"/>
                  </a:lnTo>
                  <a:lnTo>
                    <a:pt x="321" y="55"/>
                  </a:lnTo>
                  <a:lnTo>
                    <a:pt x="316" y="56"/>
                  </a:lnTo>
                  <a:lnTo>
                    <a:pt x="311" y="57"/>
                  </a:lnTo>
                  <a:lnTo>
                    <a:pt x="57" y="57"/>
                  </a:lnTo>
                  <a:lnTo>
                    <a:pt x="57" y="311"/>
                  </a:lnTo>
                  <a:lnTo>
                    <a:pt x="57" y="311"/>
                  </a:lnTo>
                  <a:lnTo>
                    <a:pt x="57" y="317"/>
                  </a:lnTo>
                  <a:lnTo>
                    <a:pt x="55" y="322"/>
                  </a:lnTo>
                  <a:lnTo>
                    <a:pt x="52" y="328"/>
                  </a:lnTo>
                  <a:lnTo>
                    <a:pt x="49" y="332"/>
                  </a:lnTo>
                  <a:lnTo>
                    <a:pt x="45" y="336"/>
                  </a:lnTo>
                  <a:lnTo>
                    <a:pt x="39" y="338"/>
                  </a:lnTo>
                  <a:lnTo>
                    <a:pt x="34" y="340"/>
                  </a:lnTo>
                  <a:lnTo>
                    <a:pt x="28" y="341"/>
                  </a:lnTo>
                  <a:lnTo>
                    <a:pt x="28" y="3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8" name="Freeform 512">
              <a:extLst>
                <a:ext uri="{FF2B5EF4-FFF2-40B4-BE49-F238E27FC236}">
                  <a16:creationId xmlns:a16="http://schemas.microsoft.com/office/drawing/2014/main" id="{13DC9BFF-B711-D268-D510-EB8FA0F78941}"/>
                </a:ext>
              </a:extLst>
            </p:cNvPr>
            <p:cNvSpPr>
              <a:spLocks/>
            </p:cNvSpPr>
            <p:nvPr/>
          </p:nvSpPr>
          <p:spPr bwMode="auto">
            <a:xfrm>
              <a:off x="7926388" y="4389438"/>
              <a:ext cx="88900" cy="90488"/>
            </a:xfrm>
            <a:custGeom>
              <a:avLst/>
              <a:gdLst>
                <a:gd name="T0" fmla="*/ 310 w 339"/>
                <a:gd name="T1" fmla="*/ 341 h 341"/>
                <a:gd name="T2" fmla="*/ 310 w 339"/>
                <a:gd name="T3" fmla="*/ 341 h 341"/>
                <a:gd name="T4" fmla="*/ 304 w 339"/>
                <a:gd name="T5" fmla="*/ 340 h 341"/>
                <a:gd name="T6" fmla="*/ 299 w 339"/>
                <a:gd name="T7" fmla="*/ 338 h 341"/>
                <a:gd name="T8" fmla="*/ 294 w 339"/>
                <a:gd name="T9" fmla="*/ 336 h 341"/>
                <a:gd name="T10" fmla="*/ 290 w 339"/>
                <a:gd name="T11" fmla="*/ 332 h 341"/>
                <a:gd name="T12" fmla="*/ 287 w 339"/>
                <a:gd name="T13" fmla="*/ 328 h 341"/>
                <a:gd name="T14" fmla="*/ 284 w 339"/>
                <a:gd name="T15" fmla="*/ 322 h 341"/>
                <a:gd name="T16" fmla="*/ 283 w 339"/>
                <a:gd name="T17" fmla="*/ 317 h 341"/>
                <a:gd name="T18" fmla="*/ 282 w 339"/>
                <a:gd name="T19" fmla="*/ 311 h 341"/>
                <a:gd name="T20" fmla="*/ 282 w 339"/>
                <a:gd name="T21" fmla="*/ 57 h 341"/>
                <a:gd name="T22" fmla="*/ 29 w 339"/>
                <a:gd name="T23" fmla="*/ 57 h 341"/>
                <a:gd name="T24" fmla="*/ 29 w 339"/>
                <a:gd name="T25" fmla="*/ 57 h 341"/>
                <a:gd name="T26" fmla="*/ 22 w 339"/>
                <a:gd name="T27" fmla="*/ 56 h 341"/>
                <a:gd name="T28" fmla="*/ 17 w 339"/>
                <a:gd name="T29" fmla="*/ 55 h 341"/>
                <a:gd name="T30" fmla="*/ 12 w 339"/>
                <a:gd name="T31" fmla="*/ 52 h 341"/>
                <a:gd name="T32" fmla="*/ 8 w 339"/>
                <a:gd name="T33" fmla="*/ 49 h 341"/>
                <a:gd name="T34" fmla="*/ 4 w 339"/>
                <a:gd name="T35" fmla="*/ 45 h 341"/>
                <a:gd name="T36" fmla="*/ 2 w 339"/>
                <a:gd name="T37" fmla="*/ 40 h 341"/>
                <a:gd name="T38" fmla="*/ 0 w 339"/>
                <a:gd name="T39" fmla="*/ 34 h 341"/>
                <a:gd name="T40" fmla="*/ 0 w 339"/>
                <a:gd name="T41" fmla="*/ 28 h 341"/>
                <a:gd name="T42" fmla="*/ 0 w 339"/>
                <a:gd name="T43" fmla="*/ 28 h 341"/>
                <a:gd name="T44" fmla="*/ 0 w 339"/>
                <a:gd name="T45" fmla="*/ 22 h 341"/>
                <a:gd name="T46" fmla="*/ 2 w 339"/>
                <a:gd name="T47" fmla="*/ 17 h 341"/>
                <a:gd name="T48" fmla="*/ 4 w 339"/>
                <a:gd name="T49" fmla="*/ 12 h 341"/>
                <a:gd name="T50" fmla="*/ 8 w 339"/>
                <a:gd name="T51" fmla="*/ 8 h 341"/>
                <a:gd name="T52" fmla="*/ 12 w 339"/>
                <a:gd name="T53" fmla="*/ 5 h 341"/>
                <a:gd name="T54" fmla="*/ 17 w 339"/>
                <a:gd name="T55" fmla="*/ 2 h 341"/>
                <a:gd name="T56" fmla="*/ 22 w 339"/>
                <a:gd name="T57" fmla="*/ 0 h 341"/>
                <a:gd name="T58" fmla="*/ 29 w 339"/>
                <a:gd name="T59" fmla="*/ 0 h 341"/>
                <a:gd name="T60" fmla="*/ 310 w 339"/>
                <a:gd name="T61" fmla="*/ 0 h 341"/>
                <a:gd name="T62" fmla="*/ 310 w 339"/>
                <a:gd name="T63" fmla="*/ 0 h 341"/>
                <a:gd name="T64" fmla="*/ 316 w 339"/>
                <a:gd name="T65" fmla="*/ 0 h 341"/>
                <a:gd name="T66" fmla="*/ 321 w 339"/>
                <a:gd name="T67" fmla="*/ 2 h 341"/>
                <a:gd name="T68" fmla="*/ 327 w 339"/>
                <a:gd name="T69" fmla="*/ 5 h 341"/>
                <a:gd name="T70" fmla="*/ 331 w 339"/>
                <a:gd name="T71" fmla="*/ 8 h 341"/>
                <a:gd name="T72" fmla="*/ 334 w 339"/>
                <a:gd name="T73" fmla="*/ 12 h 341"/>
                <a:gd name="T74" fmla="*/ 337 w 339"/>
                <a:gd name="T75" fmla="*/ 17 h 341"/>
                <a:gd name="T76" fmla="*/ 339 w 339"/>
                <a:gd name="T77" fmla="*/ 22 h 341"/>
                <a:gd name="T78" fmla="*/ 339 w 339"/>
                <a:gd name="T79" fmla="*/ 28 h 341"/>
                <a:gd name="T80" fmla="*/ 339 w 339"/>
                <a:gd name="T81" fmla="*/ 311 h 341"/>
                <a:gd name="T82" fmla="*/ 339 w 339"/>
                <a:gd name="T83" fmla="*/ 311 h 341"/>
                <a:gd name="T84" fmla="*/ 339 w 339"/>
                <a:gd name="T85" fmla="*/ 317 h 341"/>
                <a:gd name="T86" fmla="*/ 337 w 339"/>
                <a:gd name="T87" fmla="*/ 322 h 341"/>
                <a:gd name="T88" fmla="*/ 334 w 339"/>
                <a:gd name="T89" fmla="*/ 328 h 341"/>
                <a:gd name="T90" fmla="*/ 331 w 339"/>
                <a:gd name="T91" fmla="*/ 332 h 341"/>
                <a:gd name="T92" fmla="*/ 327 w 339"/>
                <a:gd name="T93" fmla="*/ 336 h 341"/>
                <a:gd name="T94" fmla="*/ 321 w 339"/>
                <a:gd name="T95" fmla="*/ 338 h 341"/>
                <a:gd name="T96" fmla="*/ 316 w 339"/>
                <a:gd name="T97" fmla="*/ 340 h 341"/>
                <a:gd name="T98" fmla="*/ 310 w 339"/>
                <a:gd name="T99" fmla="*/ 341 h 341"/>
                <a:gd name="T100" fmla="*/ 310 w 339"/>
                <a:gd name="T101"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9" h="341">
                  <a:moveTo>
                    <a:pt x="310" y="341"/>
                  </a:moveTo>
                  <a:lnTo>
                    <a:pt x="310" y="341"/>
                  </a:lnTo>
                  <a:lnTo>
                    <a:pt x="304" y="340"/>
                  </a:lnTo>
                  <a:lnTo>
                    <a:pt x="299" y="338"/>
                  </a:lnTo>
                  <a:lnTo>
                    <a:pt x="294" y="336"/>
                  </a:lnTo>
                  <a:lnTo>
                    <a:pt x="290" y="332"/>
                  </a:lnTo>
                  <a:lnTo>
                    <a:pt x="287" y="328"/>
                  </a:lnTo>
                  <a:lnTo>
                    <a:pt x="284" y="322"/>
                  </a:lnTo>
                  <a:lnTo>
                    <a:pt x="283" y="317"/>
                  </a:lnTo>
                  <a:lnTo>
                    <a:pt x="282" y="311"/>
                  </a:lnTo>
                  <a:lnTo>
                    <a:pt x="282" y="57"/>
                  </a:lnTo>
                  <a:lnTo>
                    <a:pt x="29" y="57"/>
                  </a:lnTo>
                  <a:lnTo>
                    <a:pt x="29" y="57"/>
                  </a:lnTo>
                  <a:lnTo>
                    <a:pt x="22" y="56"/>
                  </a:lnTo>
                  <a:lnTo>
                    <a:pt x="17" y="55"/>
                  </a:lnTo>
                  <a:lnTo>
                    <a:pt x="12" y="52"/>
                  </a:lnTo>
                  <a:lnTo>
                    <a:pt x="8" y="49"/>
                  </a:lnTo>
                  <a:lnTo>
                    <a:pt x="4" y="45"/>
                  </a:lnTo>
                  <a:lnTo>
                    <a:pt x="2" y="40"/>
                  </a:lnTo>
                  <a:lnTo>
                    <a:pt x="0" y="34"/>
                  </a:lnTo>
                  <a:lnTo>
                    <a:pt x="0" y="28"/>
                  </a:lnTo>
                  <a:lnTo>
                    <a:pt x="0" y="28"/>
                  </a:lnTo>
                  <a:lnTo>
                    <a:pt x="0" y="22"/>
                  </a:lnTo>
                  <a:lnTo>
                    <a:pt x="2" y="17"/>
                  </a:lnTo>
                  <a:lnTo>
                    <a:pt x="4" y="12"/>
                  </a:lnTo>
                  <a:lnTo>
                    <a:pt x="8" y="8"/>
                  </a:lnTo>
                  <a:lnTo>
                    <a:pt x="12" y="5"/>
                  </a:lnTo>
                  <a:lnTo>
                    <a:pt x="17" y="2"/>
                  </a:lnTo>
                  <a:lnTo>
                    <a:pt x="22" y="0"/>
                  </a:lnTo>
                  <a:lnTo>
                    <a:pt x="29" y="0"/>
                  </a:lnTo>
                  <a:lnTo>
                    <a:pt x="310" y="0"/>
                  </a:lnTo>
                  <a:lnTo>
                    <a:pt x="310" y="0"/>
                  </a:lnTo>
                  <a:lnTo>
                    <a:pt x="316" y="0"/>
                  </a:lnTo>
                  <a:lnTo>
                    <a:pt x="321" y="2"/>
                  </a:lnTo>
                  <a:lnTo>
                    <a:pt x="327" y="5"/>
                  </a:lnTo>
                  <a:lnTo>
                    <a:pt x="331" y="8"/>
                  </a:lnTo>
                  <a:lnTo>
                    <a:pt x="334" y="12"/>
                  </a:lnTo>
                  <a:lnTo>
                    <a:pt x="337" y="17"/>
                  </a:lnTo>
                  <a:lnTo>
                    <a:pt x="339" y="22"/>
                  </a:lnTo>
                  <a:lnTo>
                    <a:pt x="339" y="28"/>
                  </a:lnTo>
                  <a:lnTo>
                    <a:pt x="339" y="311"/>
                  </a:lnTo>
                  <a:lnTo>
                    <a:pt x="339" y="311"/>
                  </a:lnTo>
                  <a:lnTo>
                    <a:pt x="339" y="317"/>
                  </a:lnTo>
                  <a:lnTo>
                    <a:pt x="337" y="322"/>
                  </a:lnTo>
                  <a:lnTo>
                    <a:pt x="334" y="328"/>
                  </a:lnTo>
                  <a:lnTo>
                    <a:pt x="331" y="332"/>
                  </a:lnTo>
                  <a:lnTo>
                    <a:pt x="327" y="336"/>
                  </a:lnTo>
                  <a:lnTo>
                    <a:pt x="321" y="338"/>
                  </a:lnTo>
                  <a:lnTo>
                    <a:pt x="316" y="340"/>
                  </a:lnTo>
                  <a:lnTo>
                    <a:pt x="310" y="341"/>
                  </a:lnTo>
                  <a:lnTo>
                    <a:pt x="310" y="3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9" name="Freeform 513">
              <a:extLst>
                <a:ext uri="{FF2B5EF4-FFF2-40B4-BE49-F238E27FC236}">
                  <a16:creationId xmlns:a16="http://schemas.microsoft.com/office/drawing/2014/main" id="{47D24774-5098-9AA2-7F3C-EF0FF533E0D9}"/>
                </a:ext>
              </a:extLst>
            </p:cNvPr>
            <p:cNvSpPr>
              <a:spLocks/>
            </p:cNvSpPr>
            <p:nvPr/>
          </p:nvSpPr>
          <p:spPr bwMode="auto">
            <a:xfrm>
              <a:off x="7761288" y="4554538"/>
              <a:ext cx="88900" cy="90488"/>
            </a:xfrm>
            <a:custGeom>
              <a:avLst/>
              <a:gdLst>
                <a:gd name="T0" fmla="*/ 311 w 339"/>
                <a:gd name="T1" fmla="*/ 340 h 340"/>
                <a:gd name="T2" fmla="*/ 28 w 339"/>
                <a:gd name="T3" fmla="*/ 340 h 340"/>
                <a:gd name="T4" fmla="*/ 28 w 339"/>
                <a:gd name="T5" fmla="*/ 340 h 340"/>
                <a:gd name="T6" fmla="*/ 22 w 339"/>
                <a:gd name="T7" fmla="*/ 339 h 340"/>
                <a:gd name="T8" fmla="*/ 17 w 339"/>
                <a:gd name="T9" fmla="*/ 338 h 340"/>
                <a:gd name="T10" fmla="*/ 12 w 339"/>
                <a:gd name="T11" fmla="*/ 335 h 340"/>
                <a:gd name="T12" fmla="*/ 8 w 339"/>
                <a:gd name="T13" fmla="*/ 332 h 340"/>
                <a:gd name="T14" fmla="*/ 5 w 339"/>
                <a:gd name="T15" fmla="*/ 328 h 340"/>
                <a:gd name="T16" fmla="*/ 2 w 339"/>
                <a:gd name="T17" fmla="*/ 323 h 340"/>
                <a:gd name="T18" fmla="*/ 1 w 339"/>
                <a:gd name="T19" fmla="*/ 317 h 340"/>
                <a:gd name="T20" fmla="*/ 0 w 339"/>
                <a:gd name="T21" fmla="*/ 312 h 340"/>
                <a:gd name="T22" fmla="*/ 0 w 339"/>
                <a:gd name="T23" fmla="*/ 28 h 340"/>
                <a:gd name="T24" fmla="*/ 0 w 339"/>
                <a:gd name="T25" fmla="*/ 28 h 340"/>
                <a:gd name="T26" fmla="*/ 1 w 339"/>
                <a:gd name="T27" fmla="*/ 23 h 340"/>
                <a:gd name="T28" fmla="*/ 2 w 339"/>
                <a:gd name="T29" fmla="*/ 17 h 340"/>
                <a:gd name="T30" fmla="*/ 5 w 339"/>
                <a:gd name="T31" fmla="*/ 13 h 340"/>
                <a:gd name="T32" fmla="*/ 8 w 339"/>
                <a:gd name="T33" fmla="*/ 8 h 340"/>
                <a:gd name="T34" fmla="*/ 12 w 339"/>
                <a:gd name="T35" fmla="*/ 5 h 340"/>
                <a:gd name="T36" fmla="*/ 17 w 339"/>
                <a:gd name="T37" fmla="*/ 2 h 340"/>
                <a:gd name="T38" fmla="*/ 22 w 339"/>
                <a:gd name="T39" fmla="*/ 1 h 340"/>
                <a:gd name="T40" fmla="*/ 28 w 339"/>
                <a:gd name="T41" fmla="*/ 0 h 340"/>
                <a:gd name="T42" fmla="*/ 28 w 339"/>
                <a:gd name="T43" fmla="*/ 0 h 340"/>
                <a:gd name="T44" fmla="*/ 34 w 339"/>
                <a:gd name="T45" fmla="*/ 1 h 340"/>
                <a:gd name="T46" fmla="*/ 39 w 339"/>
                <a:gd name="T47" fmla="*/ 2 h 340"/>
                <a:gd name="T48" fmla="*/ 45 w 339"/>
                <a:gd name="T49" fmla="*/ 5 h 340"/>
                <a:gd name="T50" fmla="*/ 49 w 339"/>
                <a:gd name="T51" fmla="*/ 8 h 340"/>
                <a:gd name="T52" fmla="*/ 52 w 339"/>
                <a:gd name="T53" fmla="*/ 13 h 340"/>
                <a:gd name="T54" fmla="*/ 55 w 339"/>
                <a:gd name="T55" fmla="*/ 17 h 340"/>
                <a:gd name="T56" fmla="*/ 57 w 339"/>
                <a:gd name="T57" fmla="*/ 23 h 340"/>
                <a:gd name="T58" fmla="*/ 57 w 339"/>
                <a:gd name="T59" fmla="*/ 28 h 340"/>
                <a:gd name="T60" fmla="*/ 57 w 339"/>
                <a:gd name="T61" fmla="*/ 284 h 340"/>
                <a:gd name="T62" fmla="*/ 311 w 339"/>
                <a:gd name="T63" fmla="*/ 284 h 340"/>
                <a:gd name="T64" fmla="*/ 311 w 339"/>
                <a:gd name="T65" fmla="*/ 284 h 340"/>
                <a:gd name="T66" fmla="*/ 316 w 339"/>
                <a:gd name="T67" fmla="*/ 284 h 340"/>
                <a:gd name="T68" fmla="*/ 321 w 339"/>
                <a:gd name="T69" fmla="*/ 286 h 340"/>
                <a:gd name="T70" fmla="*/ 326 w 339"/>
                <a:gd name="T71" fmla="*/ 289 h 340"/>
                <a:gd name="T72" fmla="*/ 330 w 339"/>
                <a:gd name="T73" fmla="*/ 292 h 340"/>
                <a:gd name="T74" fmla="*/ 334 w 339"/>
                <a:gd name="T75" fmla="*/ 296 h 340"/>
                <a:gd name="T76" fmla="*/ 336 w 339"/>
                <a:gd name="T77" fmla="*/ 301 h 340"/>
                <a:gd name="T78" fmla="*/ 338 w 339"/>
                <a:gd name="T79" fmla="*/ 306 h 340"/>
                <a:gd name="T80" fmla="*/ 339 w 339"/>
                <a:gd name="T81" fmla="*/ 312 h 340"/>
                <a:gd name="T82" fmla="*/ 339 w 339"/>
                <a:gd name="T83" fmla="*/ 312 h 340"/>
                <a:gd name="T84" fmla="*/ 338 w 339"/>
                <a:gd name="T85" fmla="*/ 317 h 340"/>
                <a:gd name="T86" fmla="*/ 336 w 339"/>
                <a:gd name="T87" fmla="*/ 323 h 340"/>
                <a:gd name="T88" fmla="*/ 334 w 339"/>
                <a:gd name="T89" fmla="*/ 328 h 340"/>
                <a:gd name="T90" fmla="*/ 330 w 339"/>
                <a:gd name="T91" fmla="*/ 332 h 340"/>
                <a:gd name="T92" fmla="*/ 326 w 339"/>
                <a:gd name="T93" fmla="*/ 335 h 340"/>
                <a:gd name="T94" fmla="*/ 321 w 339"/>
                <a:gd name="T95" fmla="*/ 338 h 340"/>
                <a:gd name="T96" fmla="*/ 316 w 339"/>
                <a:gd name="T97" fmla="*/ 339 h 340"/>
                <a:gd name="T98" fmla="*/ 311 w 339"/>
                <a:gd name="T99" fmla="*/ 340 h 340"/>
                <a:gd name="T100" fmla="*/ 311 w 339"/>
                <a:gd name="T10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9" h="340">
                  <a:moveTo>
                    <a:pt x="311" y="340"/>
                  </a:moveTo>
                  <a:lnTo>
                    <a:pt x="28" y="340"/>
                  </a:lnTo>
                  <a:lnTo>
                    <a:pt x="28" y="340"/>
                  </a:lnTo>
                  <a:lnTo>
                    <a:pt x="22" y="339"/>
                  </a:lnTo>
                  <a:lnTo>
                    <a:pt x="17" y="338"/>
                  </a:lnTo>
                  <a:lnTo>
                    <a:pt x="12" y="335"/>
                  </a:lnTo>
                  <a:lnTo>
                    <a:pt x="8" y="332"/>
                  </a:lnTo>
                  <a:lnTo>
                    <a:pt x="5" y="328"/>
                  </a:lnTo>
                  <a:lnTo>
                    <a:pt x="2" y="323"/>
                  </a:lnTo>
                  <a:lnTo>
                    <a:pt x="1" y="317"/>
                  </a:lnTo>
                  <a:lnTo>
                    <a:pt x="0" y="312"/>
                  </a:lnTo>
                  <a:lnTo>
                    <a:pt x="0" y="28"/>
                  </a:lnTo>
                  <a:lnTo>
                    <a:pt x="0" y="28"/>
                  </a:lnTo>
                  <a:lnTo>
                    <a:pt x="1" y="23"/>
                  </a:lnTo>
                  <a:lnTo>
                    <a:pt x="2" y="17"/>
                  </a:lnTo>
                  <a:lnTo>
                    <a:pt x="5" y="13"/>
                  </a:lnTo>
                  <a:lnTo>
                    <a:pt x="8" y="8"/>
                  </a:lnTo>
                  <a:lnTo>
                    <a:pt x="12" y="5"/>
                  </a:lnTo>
                  <a:lnTo>
                    <a:pt x="17" y="2"/>
                  </a:lnTo>
                  <a:lnTo>
                    <a:pt x="22" y="1"/>
                  </a:lnTo>
                  <a:lnTo>
                    <a:pt x="28" y="0"/>
                  </a:lnTo>
                  <a:lnTo>
                    <a:pt x="28" y="0"/>
                  </a:lnTo>
                  <a:lnTo>
                    <a:pt x="34" y="1"/>
                  </a:lnTo>
                  <a:lnTo>
                    <a:pt x="39" y="2"/>
                  </a:lnTo>
                  <a:lnTo>
                    <a:pt x="45" y="5"/>
                  </a:lnTo>
                  <a:lnTo>
                    <a:pt x="49" y="8"/>
                  </a:lnTo>
                  <a:lnTo>
                    <a:pt x="52" y="13"/>
                  </a:lnTo>
                  <a:lnTo>
                    <a:pt x="55" y="17"/>
                  </a:lnTo>
                  <a:lnTo>
                    <a:pt x="57" y="23"/>
                  </a:lnTo>
                  <a:lnTo>
                    <a:pt x="57" y="28"/>
                  </a:lnTo>
                  <a:lnTo>
                    <a:pt x="57" y="284"/>
                  </a:lnTo>
                  <a:lnTo>
                    <a:pt x="311" y="284"/>
                  </a:lnTo>
                  <a:lnTo>
                    <a:pt x="311" y="284"/>
                  </a:lnTo>
                  <a:lnTo>
                    <a:pt x="316" y="284"/>
                  </a:lnTo>
                  <a:lnTo>
                    <a:pt x="321" y="286"/>
                  </a:lnTo>
                  <a:lnTo>
                    <a:pt x="326" y="289"/>
                  </a:lnTo>
                  <a:lnTo>
                    <a:pt x="330" y="292"/>
                  </a:lnTo>
                  <a:lnTo>
                    <a:pt x="334" y="296"/>
                  </a:lnTo>
                  <a:lnTo>
                    <a:pt x="336" y="301"/>
                  </a:lnTo>
                  <a:lnTo>
                    <a:pt x="338" y="306"/>
                  </a:lnTo>
                  <a:lnTo>
                    <a:pt x="339" y="312"/>
                  </a:lnTo>
                  <a:lnTo>
                    <a:pt x="339" y="312"/>
                  </a:lnTo>
                  <a:lnTo>
                    <a:pt x="338" y="317"/>
                  </a:lnTo>
                  <a:lnTo>
                    <a:pt x="336" y="323"/>
                  </a:lnTo>
                  <a:lnTo>
                    <a:pt x="334" y="328"/>
                  </a:lnTo>
                  <a:lnTo>
                    <a:pt x="330" y="332"/>
                  </a:lnTo>
                  <a:lnTo>
                    <a:pt x="326" y="335"/>
                  </a:lnTo>
                  <a:lnTo>
                    <a:pt x="321" y="338"/>
                  </a:lnTo>
                  <a:lnTo>
                    <a:pt x="316" y="339"/>
                  </a:lnTo>
                  <a:lnTo>
                    <a:pt x="311" y="340"/>
                  </a:lnTo>
                  <a:lnTo>
                    <a:pt x="311"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50" name="Freeform 514">
              <a:extLst>
                <a:ext uri="{FF2B5EF4-FFF2-40B4-BE49-F238E27FC236}">
                  <a16:creationId xmlns:a16="http://schemas.microsoft.com/office/drawing/2014/main" id="{E5AF3535-E1AA-12C2-7667-E99F4C2F8A81}"/>
                </a:ext>
              </a:extLst>
            </p:cNvPr>
            <p:cNvSpPr>
              <a:spLocks/>
            </p:cNvSpPr>
            <p:nvPr/>
          </p:nvSpPr>
          <p:spPr bwMode="auto">
            <a:xfrm>
              <a:off x="7926388" y="4554538"/>
              <a:ext cx="88900" cy="90488"/>
            </a:xfrm>
            <a:custGeom>
              <a:avLst/>
              <a:gdLst>
                <a:gd name="T0" fmla="*/ 310 w 339"/>
                <a:gd name="T1" fmla="*/ 340 h 340"/>
                <a:gd name="T2" fmla="*/ 29 w 339"/>
                <a:gd name="T3" fmla="*/ 340 h 340"/>
                <a:gd name="T4" fmla="*/ 29 w 339"/>
                <a:gd name="T5" fmla="*/ 340 h 340"/>
                <a:gd name="T6" fmla="*/ 22 w 339"/>
                <a:gd name="T7" fmla="*/ 339 h 340"/>
                <a:gd name="T8" fmla="*/ 17 w 339"/>
                <a:gd name="T9" fmla="*/ 338 h 340"/>
                <a:gd name="T10" fmla="*/ 12 w 339"/>
                <a:gd name="T11" fmla="*/ 335 h 340"/>
                <a:gd name="T12" fmla="*/ 8 w 339"/>
                <a:gd name="T13" fmla="*/ 332 h 340"/>
                <a:gd name="T14" fmla="*/ 4 w 339"/>
                <a:gd name="T15" fmla="*/ 328 h 340"/>
                <a:gd name="T16" fmla="*/ 2 w 339"/>
                <a:gd name="T17" fmla="*/ 323 h 340"/>
                <a:gd name="T18" fmla="*/ 0 w 339"/>
                <a:gd name="T19" fmla="*/ 317 h 340"/>
                <a:gd name="T20" fmla="*/ 0 w 339"/>
                <a:gd name="T21" fmla="*/ 312 h 340"/>
                <a:gd name="T22" fmla="*/ 0 w 339"/>
                <a:gd name="T23" fmla="*/ 312 h 340"/>
                <a:gd name="T24" fmla="*/ 0 w 339"/>
                <a:gd name="T25" fmla="*/ 306 h 340"/>
                <a:gd name="T26" fmla="*/ 2 w 339"/>
                <a:gd name="T27" fmla="*/ 301 h 340"/>
                <a:gd name="T28" fmla="*/ 4 w 339"/>
                <a:gd name="T29" fmla="*/ 296 h 340"/>
                <a:gd name="T30" fmla="*/ 8 w 339"/>
                <a:gd name="T31" fmla="*/ 292 h 340"/>
                <a:gd name="T32" fmla="*/ 12 w 339"/>
                <a:gd name="T33" fmla="*/ 289 h 340"/>
                <a:gd name="T34" fmla="*/ 17 w 339"/>
                <a:gd name="T35" fmla="*/ 286 h 340"/>
                <a:gd name="T36" fmla="*/ 22 w 339"/>
                <a:gd name="T37" fmla="*/ 284 h 340"/>
                <a:gd name="T38" fmla="*/ 29 w 339"/>
                <a:gd name="T39" fmla="*/ 284 h 340"/>
                <a:gd name="T40" fmla="*/ 282 w 339"/>
                <a:gd name="T41" fmla="*/ 284 h 340"/>
                <a:gd name="T42" fmla="*/ 282 w 339"/>
                <a:gd name="T43" fmla="*/ 28 h 340"/>
                <a:gd name="T44" fmla="*/ 282 w 339"/>
                <a:gd name="T45" fmla="*/ 28 h 340"/>
                <a:gd name="T46" fmla="*/ 283 w 339"/>
                <a:gd name="T47" fmla="*/ 23 h 340"/>
                <a:gd name="T48" fmla="*/ 284 w 339"/>
                <a:gd name="T49" fmla="*/ 17 h 340"/>
                <a:gd name="T50" fmla="*/ 287 w 339"/>
                <a:gd name="T51" fmla="*/ 13 h 340"/>
                <a:gd name="T52" fmla="*/ 290 w 339"/>
                <a:gd name="T53" fmla="*/ 8 h 340"/>
                <a:gd name="T54" fmla="*/ 294 w 339"/>
                <a:gd name="T55" fmla="*/ 5 h 340"/>
                <a:gd name="T56" fmla="*/ 299 w 339"/>
                <a:gd name="T57" fmla="*/ 2 h 340"/>
                <a:gd name="T58" fmla="*/ 304 w 339"/>
                <a:gd name="T59" fmla="*/ 1 h 340"/>
                <a:gd name="T60" fmla="*/ 310 w 339"/>
                <a:gd name="T61" fmla="*/ 0 h 340"/>
                <a:gd name="T62" fmla="*/ 310 w 339"/>
                <a:gd name="T63" fmla="*/ 0 h 340"/>
                <a:gd name="T64" fmla="*/ 316 w 339"/>
                <a:gd name="T65" fmla="*/ 1 h 340"/>
                <a:gd name="T66" fmla="*/ 321 w 339"/>
                <a:gd name="T67" fmla="*/ 2 h 340"/>
                <a:gd name="T68" fmla="*/ 327 w 339"/>
                <a:gd name="T69" fmla="*/ 5 h 340"/>
                <a:gd name="T70" fmla="*/ 331 w 339"/>
                <a:gd name="T71" fmla="*/ 8 h 340"/>
                <a:gd name="T72" fmla="*/ 334 w 339"/>
                <a:gd name="T73" fmla="*/ 13 h 340"/>
                <a:gd name="T74" fmla="*/ 337 w 339"/>
                <a:gd name="T75" fmla="*/ 17 h 340"/>
                <a:gd name="T76" fmla="*/ 339 w 339"/>
                <a:gd name="T77" fmla="*/ 23 h 340"/>
                <a:gd name="T78" fmla="*/ 339 w 339"/>
                <a:gd name="T79" fmla="*/ 28 h 340"/>
                <a:gd name="T80" fmla="*/ 339 w 339"/>
                <a:gd name="T81" fmla="*/ 312 h 340"/>
                <a:gd name="T82" fmla="*/ 339 w 339"/>
                <a:gd name="T83" fmla="*/ 312 h 340"/>
                <a:gd name="T84" fmla="*/ 339 w 339"/>
                <a:gd name="T85" fmla="*/ 317 h 340"/>
                <a:gd name="T86" fmla="*/ 337 w 339"/>
                <a:gd name="T87" fmla="*/ 323 h 340"/>
                <a:gd name="T88" fmla="*/ 334 w 339"/>
                <a:gd name="T89" fmla="*/ 328 h 340"/>
                <a:gd name="T90" fmla="*/ 331 w 339"/>
                <a:gd name="T91" fmla="*/ 332 h 340"/>
                <a:gd name="T92" fmla="*/ 327 w 339"/>
                <a:gd name="T93" fmla="*/ 335 h 340"/>
                <a:gd name="T94" fmla="*/ 321 w 339"/>
                <a:gd name="T95" fmla="*/ 338 h 340"/>
                <a:gd name="T96" fmla="*/ 316 w 339"/>
                <a:gd name="T97" fmla="*/ 339 h 340"/>
                <a:gd name="T98" fmla="*/ 310 w 339"/>
                <a:gd name="T99" fmla="*/ 340 h 340"/>
                <a:gd name="T100" fmla="*/ 310 w 339"/>
                <a:gd name="T10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9" h="340">
                  <a:moveTo>
                    <a:pt x="310" y="340"/>
                  </a:moveTo>
                  <a:lnTo>
                    <a:pt x="29" y="340"/>
                  </a:lnTo>
                  <a:lnTo>
                    <a:pt x="29" y="340"/>
                  </a:lnTo>
                  <a:lnTo>
                    <a:pt x="22" y="339"/>
                  </a:lnTo>
                  <a:lnTo>
                    <a:pt x="17" y="338"/>
                  </a:lnTo>
                  <a:lnTo>
                    <a:pt x="12" y="335"/>
                  </a:lnTo>
                  <a:lnTo>
                    <a:pt x="8" y="332"/>
                  </a:lnTo>
                  <a:lnTo>
                    <a:pt x="4" y="328"/>
                  </a:lnTo>
                  <a:lnTo>
                    <a:pt x="2" y="323"/>
                  </a:lnTo>
                  <a:lnTo>
                    <a:pt x="0" y="317"/>
                  </a:lnTo>
                  <a:lnTo>
                    <a:pt x="0" y="312"/>
                  </a:lnTo>
                  <a:lnTo>
                    <a:pt x="0" y="312"/>
                  </a:lnTo>
                  <a:lnTo>
                    <a:pt x="0" y="306"/>
                  </a:lnTo>
                  <a:lnTo>
                    <a:pt x="2" y="301"/>
                  </a:lnTo>
                  <a:lnTo>
                    <a:pt x="4" y="296"/>
                  </a:lnTo>
                  <a:lnTo>
                    <a:pt x="8" y="292"/>
                  </a:lnTo>
                  <a:lnTo>
                    <a:pt x="12" y="289"/>
                  </a:lnTo>
                  <a:lnTo>
                    <a:pt x="17" y="286"/>
                  </a:lnTo>
                  <a:lnTo>
                    <a:pt x="22" y="284"/>
                  </a:lnTo>
                  <a:lnTo>
                    <a:pt x="29" y="284"/>
                  </a:lnTo>
                  <a:lnTo>
                    <a:pt x="282" y="284"/>
                  </a:lnTo>
                  <a:lnTo>
                    <a:pt x="282" y="28"/>
                  </a:lnTo>
                  <a:lnTo>
                    <a:pt x="282" y="28"/>
                  </a:lnTo>
                  <a:lnTo>
                    <a:pt x="283" y="23"/>
                  </a:lnTo>
                  <a:lnTo>
                    <a:pt x="284" y="17"/>
                  </a:lnTo>
                  <a:lnTo>
                    <a:pt x="287" y="13"/>
                  </a:lnTo>
                  <a:lnTo>
                    <a:pt x="290" y="8"/>
                  </a:lnTo>
                  <a:lnTo>
                    <a:pt x="294" y="5"/>
                  </a:lnTo>
                  <a:lnTo>
                    <a:pt x="299" y="2"/>
                  </a:lnTo>
                  <a:lnTo>
                    <a:pt x="304" y="1"/>
                  </a:lnTo>
                  <a:lnTo>
                    <a:pt x="310" y="0"/>
                  </a:lnTo>
                  <a:lnTo>
                    <a:pt x="310" y="0"/>
                  </a:lnTo>
                  <a:lnTo>
                    <a:pt x="316" y="1"/>
                  </a:lnTo>
                  <a:lnTo>
                    <a:pt x="321" y="2"/>
                  </a:lnTo>
                  <a:lnTo>
                    <a:pt x="327" y="5"/>
                  </a:lnTo>
                  <a:lnTo>
                    <a:pt x="331" y="8"/>
                  </a:lnTo>
                  <a:lnTo>
                    <a:pt x="334" y="13"/>
                  </a:lnTo>
                  <a:lnTo>
                    <a:pt x="337" y="17"/>
                  </a:lnTo>
                  <a:lnTo>
                    <a:pt x="339" y="23"/>
                  </a:lnTo>
                  <a:lnTo>
                    <a:pt x="339" y="28"/>
                  </a:lnTo>
                  <a:lnTo>
                    <a:pt x="339" y="312"/>
                  </a:lnTo>
                  <a:lnTo>
                    <a:pt x="339" y="312"/>
                  </a:lnTo>
                  <a:lnTo>
                    <a:pt x="339" y="317"/>
                  </a:lnTo>
                  <a:lnTo>
                    <a:pt x="337" y="323"/>
                  </a:lnTo>
                  <a:lnTo>
                    <a:pt x="334" y="328"/>
                  </a:lnTo>
                  <a:lnTo>
                    <a:pt x="331" y="332"/>
                  </a:lnTo>
                  <a:lnTo>
                    <a:pt x="327" y="335"/>
                  </a:lnTo>
                  <a:lnTo>
                    <a:pt x="321" y="338"/>
                  </a:lnTo>
                  <a:lnTo>
                    <a:pt x="316" y="339"/>
                  </a:lnTo>
                  <a:lnTo>
                    <a:pt x="310" y="340"/>
                  </a:lnTo>
                  <a:lnTo>
                    <a:pt x="310"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cxnSp>
        <p:nvCxnSpPr>
          <p:cNvPr id="51" name="Straight Connector 50">
            <a:extLst>
              <a:ext uri="{FF2B5EF4-FFF2-40B4-BE49-F238E27FC236}">
                <a16:creationId xmlns:a16="http://schemas.microsoft.com/office/drawing/2014/main" id="{E67E88AC-106E-59F7-51B1-2832DA58E6FE}"/>
              </a:ext>
            </a:extLst>
          </p:cNvPr>
          <p:cNvCxnSpPr>
            <a:cxnSpLocks/>
          </p:cNvCxnSpPr>
          <p:nvPr/>
        </p:nvCxnSpPr>
        <p:spPr>
          <a:xfrm>
            <a:off x="965169" y="5164103"/>
            <a:ext cx="30552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BA7AC52-516E-DA40-FE26-CF9717A90114}"/>
              </a:ext>
            </a:extLst>
          </p:cNvPr>
          <p:cNvSpPr txBox="1"/>
          <p:nvPr/>
        </p:nvSpPr>
        <p:spPr>
          <a:xfrm>
            <a:off x="4690488" y="1918498"/>
            <a:ext cx="6911326" cy="553998"/>
          </a:xfrm>
          <a:prstGeom prst="rect">
            <a:avLst/>
          </a:prstGeom>
          <a:noFill/>
        </p:spPr>
        <p:txBody>
          <a:bodyPr wrap="square" lIns="0" tIns="0" rIns="0" bIns="0" rtlCol="0" anchor="ctr" anchorCtr="0">
            <a:spAutoFit/>
          </a:bodyPr>
          <a:lstStyle/>
          <a:p>
            <a:pPr marL="285750" marR="0" lvl="0" indent="-285750" algn="l" defTabSz="914400" rtl="0" eaLnBrk="1" fontAlgn="auto" latinLnBrk="0" hangingPunct="1">
              <a:lnSpc>
                <a:spcPct val="100000"/>
              </a:lnSpc>
              <a:spcBef>
                <a:spcPts val="0"/>
              </a:spcBef>
              <a:spcAft>
                <a:spcPts val="0"/>
              </a:spcAft>
              <a:buClr>
                <a:srgbClr val="FFD32E"/>
              </a:buClr>
              <a:buSzTx/>
              <a:buFont typeface="System Font Regular"/>
              <a:buChar char="&gt;"/>
              <a:tabLst/>
              <a:defRPr/>
            </a:pPr>
            <a:r>
              <a:rPr lang="en-US" sz="1200" b="1" dirty="0">
                <a:solidFill>
                  <a:srgbClr val="37617A"/>
                </a:solidFill>
              </a:rPr>
              <a:t>Voluntary carbon credits value around $10/ton</a:t>
            </a:r>
          </a:p>
          <a:p>
            <a:pPr marL="285750" lvl="0" indent="-285750">
              <a:buClr>
                <a:srgbClr val="FFD32E"/>
              </a:buClr>
              <a:buFont typeface="System Font Regular"/>
              <a:buChar char="&gt;"/>
              <a:defRPr/>
            </a:pPr>
            <a:r>
              <a:rPr lang="en-US" sz="1200" b="1" dirty="0">
                <a:solidFill>
                  <a:srgbClr val="37617A"/>
                </a:solidFill>
              </a:rPr>
              <a:t>Certified compliance credits value around $100+/ton </a:t>
            </a:r>
          </a:p>
          <a:p>
            <a:pPr marL="285750" lvl="0" indent="-285750">
              <a:buClr>
                <a:srgbClr val="FFD32E"/>
              </a:buClr>
              <a:buFont typeface="System Font Regular"/>
              <a:buChar char="&gt;"/>
              <a:defRPr/>
            </a:pPr>
            <a:r>
              <a:rPr lang="en-US" sz="1200" b="1" dirty="0">
                <a:solidFill>
                  <a:srgbClr val="37617A"/>
                </a:solidFill>
              </a:rPr>
              <a:t>$CCT will command the highest value as the only directly measured credit</a:t>
            </a:r>
            <a:endParaRPr kumimoji="0" lang="en-US" sz="1200" b="1" i="0" u="none" strike="noStrike" kern="1200" cap="none" spc="0" normalizeH="0" baseline="0" noProof="0" dirty="0">
              <a:ln>
                <a:noFill/>
              </a:ln>
              <a:solidFill>
                <a:srgbClr val="37617A"/>
              </a:solidFill>
              <a:effectLst/>
              <a:uLnTx/>
              <a:uFillTx/>
              <a:latin typeface="Proxima Nova Rg"/>
              <a:ea typeface="+mn-ea"/>
              <a:cs typeface="+mn-cs"/>
            </a:endParaRPr>
          </a:p>
        </p:txBody>
      </p:sp>
    </p:spTree>
    <p:extLst>
      <p:ext uri="{BB962C8B-B14F-4D97-AF65-F5344CB8AC3E}">
        <p14:creationId xmlns:p14="http://schemas.microsoft.com/office/powerpoint/2010/main" val="4169342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A90D5-405B-65BA-ECEC-EF1208250E9C}"/>
              </a:ext>
            </a:extLst>
          </p:cNvPr>
          <p:cNvSpPr>
            <a:spLocks noGrp="1"/>
          </p:cNvSpPr>
          <p:nvPr>
            <p:ph type="title"/>
          </p:nvPr>
        </p:nvSpPr>
        <p:spPr/>
        <p:txBody>
          <a:bodyPr/>
          <a:lstStyle/>
          <a:p>
            <a:r>
              <a:rPr lang="en-US" dirty="0"/>
              <a:t>Sustainability for Blockchain Ecosystem</a:t>
            </a:r>
          </a:p>
        </p:txBody>
      </p:sp>
      <p:sp>
        <p:nvSpPr>
          <p:cNvPr id="4" name="Footer Placeholder 3">
            <a:extLst>
              <a:ext uri="{FF2B5EF4-FFF2-40B4-BE49-F238E27FC236}">
                <a16:creationId xmlns:a16="http://schemas.microsoft.com/office/drawing/2014/main" id="{894C3E4D-0359-FFEC-8326-22A33EB1DC3E}"/>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tint val="75000"/>
                  </a:prstClr>
                </a:solidFill>
                <a:effectLst/>
                <a:uLnTx/>
                <a:uFillTx/>
                <a:latin typeface="Proxima Nova Rg" panose="02000506030000020004" pitchFamily="50" charset="0"/>
                <a:ea typeface="+mn-ea"/>
                <a:cs typeface="+mn-cs"/>
              </a:rPr>
              <a:t>NZTWORK.com - This presentation is not an intent to sell or market securities, it is an informational presentation about a utility cryptocurrency platform</a:t>
            </a:r>
            <a:endParaRPr kumimoji="0" lang="en-US" sz="800" b="0" i="0" u="none" strike="noStrike" kern="1200" cap="none" spc="0" normalizeH="0" baseline="0" noProof="0" dirty="0">
              <a:ln>
                <a:noFill/>
              </a:ln>
              <a:solidFill>
                <a:prstClr val="black">
                  <a:tint val="75000"/>
                </a:prstClr>
              </a:solidFill>
              <a:effectLst/>
              <a:uLnTx/>
              <a:uFillTx/>
              <a:latin typeface="Proxima Nova Rg" panose="02000506030000020004" pitchFamily="50" charset="0"/>
              <a:ea typeface="+mn-ea"/>
              <a:cs typeface="+mn-cs"/>
            </a:endParaRPr>
          </a:p>
        </p:txBody>
      </p:sp>
      <p:sp>
        <p:nvSpPr>
          <p:cNvPr id="5" name="Slide Number Placeholder 4">
            <a:extLst>
              <a:ext uri="{FF2B5EF4-FFF2-40B4-BE49-F238E27FC236}">
                <a16:creationId xmlns:a16="http://schemas.microsoft.com/office/drawing/2014/main" id="{13B254C3-A10D-F78F-28D8-5580BCD18AE9}"/>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A4098E9-92C9-477D-BEAF-BDB50A38DDA1}" type="slidenum">
              <a:rPr kumimoji="0" lang="en-US" sz="1200" b="0" i="0" u="none" strike="noStrike" kern="1200" cap="none" spc="0" normalizeH="0" baseline="0" noProof="0" smtClean="0">
                <a:ln>
                  <a:noFill/>
                </a:ln>
                <a:solidFill>
                  <a:prstClr val="black">
                    <a:tint val="75000"/>
                  </a:prstClr>
                </a:solidFill>
                <a:effectLst/>
                <a:uLnTx/>
                <a:uFillTx/>
                <a:latin typeface="Proxima Nova Rg"/>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Proxima Nova Rg"/>
              <a:ea typeface="+mn-ea"/>
              <a:cs typeface="+mn-cs"/>
            </a:endParaRPr>
          </a:p>
        </p:txBody>
      </p:sp>
      <p:sp>
        <p:nvSpPr>
          <p:cNvPr id="6" name="TextBox 5">
            <a:extLst>
              <a:ext uri="{FF2B5EF4-FFF2-40B4-BE49-F238E27FC236}">
                <a16:creationId xmlns:a16="http://schemas.microsoft.com/office/drawing/2014/main" id="{C9B340D8-B790-322B-690B-5066B90719A3}"/>
              </a:ext>
            </a:extLst>
          </p:cNvPr>
          <p:cNvSpPr txBox="1"/>
          <p:nvPr/>
        </p:nvSpPr>
        <p:spPr>
          <a:xfrm>
            <a:off x="522520" y="1181676"/>
            <a:ext cx="5341252" cy="64633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37617A"/>
                </a:solidFill>
                <a:latin typeface="Proxima Nova Rg"/>
              </a:rPr>
              <a:t>The blockchain and crypto ecosystems have a difficult time justifying high carbon intensities to operate networks. NZTwork is the solution they have been waiting for!</a:t>
            </a:r>
            <a:endParaRPr kumimoji="0" lang="en-US" sz="1400" b="1" i="0" u="none" strike="noStrike" kern="1200" cap="none" spc="0" normalizeH="0" baseline="0" noProof="0" dirty="0">
              <a:ln>
                <a:noFill/>
              </a:ln>
              <a:solidFill>
                <a:srgbClr val="37617A"/>
              </a:solidFill>
              <a:effectLst/>
              <a:uLnTx/>
              <a:uFillTx/>
              <a:latin typeface="Proxima Nova Rg"/>
              <a:ea typeface="+mn-ea"/>
              <a:cs typeface="+mn-cs"/>
            </a:endParaRPr>
          </a:p>
        </p:txBody>
      </p:sp>
      <p:sp>
        <p:nvSpPr>
          <p:cNvPr id="7" name="TextBox 6">
            <a:extLst>
              <a:ext uri="{FF2B5EF4-FFF2-40B4-BE49-F238E27FC236}">
                <a16:creationId xmlns:a16="http://schemas.microsoft.com/office/drawing/2014/main" id="{9CBA49C8-EA00-6FD6-4513-F0DE7906FAEF}"/>
              </a:ext>
            </a:extLst>
          </p:cNvPr>
          <p:cNvSpPr txBox="1"/>
          <p:nvPr/>
        </p:nvSpPr>
        <p:spPr>
          <a:xfrm>
            <a:off x="6096000" y="1181676"/>
            <a:ext cx="5761378" cy="64633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lumMod val="75000"/>
                    <a:lumOff val="25000"/>
                  </a:prstClr>
                </a:solidFill>
                <a:latin typeface="Proxima Nova Rg"/>
              </a:rPr>
              <a:t>Carbon Credits Token ($CCT) is the first real-time carbon offsetting platform for the blockchain ecosystem, that can be acquired via decentralized exchanges (DEX) and allow crypto projects to go Net Zero!</a:t>
            </a:r>
            <a:r>
              <a:rPr kumimoji="0" lang="en-US" sz="14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 </a:t>
            </a:r>
          </a:p>
        </p:txBody>
      </p:sp>
      <p:cxnSp>
        <p:nvCxnSpPr>
          <p:cNvPr id="9" name="Straight Connector 8">
            <a:extLst>
              <a:ext uri="{FF2B5EF4-FFF2-40B4-BE49-F238E27FC236}">
                <a16:creationId xmlns:a16="http://schemas.microsoft.com/office/drawing/2014/main" id="{8228CED9-F141-2E22-54CD-59E89A024450}"/>
              </a:ext>
            </a:extLst>
          </p:cNvPr>
          <p:cNvCxnSpPr>
            <a:cxnSpLocks/>
          </p:cNvCxnSpPr>
          <p:nvPr/>
        </p:nvCxnSpPr>
        <p:spPr>
          <a:xfrm>
            <a:off x="5904205" y="1127815"/>
            <a:ext cx="0" cy="754052"/>
          </a:xfrm>
          <a:prstGeom prst="line">
            <a:avLst/>
          </a:prstGeom>
          <a:ln>
            <a:solidFill>
              <a:srgbClr val="37617A"/>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9E036EC-D00B-4980-B287-9F08C2AB1DBD}"/>
              </a:ext>
            </a:extLst>
          </p:cNvPr>
          <p:cNvSpPr/>
          <p:nvPr/>
        </p:nvSpPr>
        <p:spPr>
          <a:xfrm>
            <a:off x="609599" y="2465823"/>
            <a:ext cx="3778777" cy="3600243"/>
          </a:xfrm>
          <a:prstGeom prst="roundRect">
            <a:avLst>
              <a:gd name="adj" fmla="val 3624"/>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11" name="Rectangle: Rounded Corners 10">
            <a:extLst>
              <a:ext uri="{FF2B5EF4-FFF2-40B4-BE49-F238E27FC236}">
                <a16:creationId xmlns:a16="http://schemas.microsoft.com/office/drawing/2014/main" id="{7633BA0B-6441-D46D-8B67-4DE83DCF4DF0}"/>
              </a:ext>
            </a:extLst>
          </p:cNvPr>
          <p:cNvSpPr/>
          <p:nvPr/>
        </p:nvSpPr>
        <p:spPr>
          <a:xfrm>
            <a:off x="4671073" y="3019506"/>
            <a:ext cx="3314315" cy="3046560"/>
          </a:xfrm>
          <a:prstGeom prst="roundRect">
            <a:avLst>
              <a:gd name="adj" fmla="val 3624"/>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12" name="Rectangle: Rounded Corners 11">
            <a:extLst>
              <a:ext uri="{FF2B5EF4-FFF2-40B4-BE49-F238E27FC236}">
                <a16:creationId xmlns:a16="http://schemas.microsoft.com/office/drawing/2014/main" id="{416FD01B-73C8-B303-5020-53D2CF38CC44}"/>
              </a:ext>
            </a:extLst>
          </p:cNvPr>
          <p:cNvSpPr/>
          <p:nvPr/>
        </p:nvSpPr>
        <p:spPr>
          <a:xfrm>
            <a:off x="8268085" y="3019506"/>
            <a:ext cx="3314315" cy="3046560"/>
          </a:xfrm>
          <a:prstGeom prst="roundRect">
            <a:avLst>
              <a:gd name="adj" fmla="val 3624"/>
            </a:avLst>
          </a:prstGeom>
          <a:solidFill>
            <a:schemeClr val="bg1"/>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grpSp>
        <p:nvGrpSpPr>
          <p:cNvPr id="40" name="Group 39">
            <a:extLst>
              <a:ext uri="{FF2B5EF4-FFF2-40B4-BE49-F238E27FC236}">
                <a16:creationId xmlns:a16="http://schemas.microsoft.com/office/drawing/2014/main" id="{E12851C1-A9D9-B785-680E-9AC871C5262C}"/>
              </a:ext>
            </a:extLst>
          </p:cNvPr>
          <p:cNvGrpSpPr/>
          <p:nvPr/>
        </p:nvGrpSpPr>
        <p:grpSpPr>
          <a:xfrm>
            <a:off x="971348" y="4134196"/>
            <a:ext cx="3055278" cy="1015663"/>
            <a:chOff x="975338" y="4251306"/>
            <a:chExt cx="3055278" cy="1015663"/>
          </a:xfrm>
        </p:grpSpPr>
        <p:sp>
          <p:nvSpPr>
            <p:cNvPr id="17" name="TextBox 16">
              <a:extLst>
                <a:ext uri="{FF2B5EF4-FFF2-40B4-BE49-F238E27FC236}">
                  <a16:creationId xmlns:a16="http://schemas.microsoft.com/office/drawing/2014/main" id="{27FC2FEC-F33B-0533-C2D1-BCCE3B872547}"/>
                </a:ext>
              </a:extLst>
            </p:cNvPr>
            <p:cNvSpPr txBox="1"/>
            <p:nvPr/>
          </p:nvSpPr>
          <p:spPr>
            <a:xfrm>
              <a:off x="975338" y="4251306"/>
              <a:ext cx="3050896" cy="101566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1. Individuals can donate $CCT to their favorite Crypto projects.</a:t>
              </a:r>
              <a:br>
                <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br>
              <a:endParaRPr kumimoji="0" lang="en-US" sz="11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a:p>
              <a:pPr>
                <a:defRPr/>
              </a:pPr>
              <a:r>
                <a:rPr kumimoji="0" lang="en-US" sz="1100" b="0" i="0" u="none" strike="noStrike" kern="1200" cap="none" spc="0" normalizeH="0" baseline="0" noProof="0" dirty="0">
                  <a:ln>
                    <a:noFill/>
                  </a:ln>
                  <a:solidFill>
                    <a:srgbClr val="404040"/>
                  </a:solidFill>
                  <a:effectLst/>
                  <a:uLnTx/>
                  <a:uFillTx/>
                  <a:latin typeface="Proxima Nova Rg"/>
                  <a:ea typeface="+mn-ea"/>
                  <a:cs typeface="+mn-cs"/>
                </a:rPr>
                <a:t>2. Investors and crypto project operators can buy $CCT to hedge future carbon reduction demands and cost mitigation. </a:t>
              </a:r>
              <a:endParaRPr lang="en-US" sz="1100" b="0" i="0" u="none" strike="noStrike" kern="1200" cap="none" spc="0" normalizeH="0" baseline="0" noProof="0" dirty="0">
                <a:ln>
                  <a:noFill/>
                </a:ln>
                <a:solidFill>
                  <a:srgbClr val="404040"/>
                </a:solidFill>
                <a:effectLst/>
                <a:uLnTx/>
                <a:uFillTx/>
                <a:latin typeface="Proxima Nova Rg"/>
              </a:endParaRPr>
            </a:p>
          </p:txBody>
        </p:sp>
        <p:cxnSp>
          <p:nvCxnSpPr>
            <p:cNvPr id="18" name="Straight Connector 17">
              <a:extLst>
                <a:ext uri="{FF2B5EF4-FFF2-40B4-BE49-F238E27FC236}">
                  <a16:creationId xmlns:a16="http://schemas.microsoft.com/office/drawing/2014/main" id="{4F25F8A9-11F8-EF48-1B03-DFD1F9CC7961}"/>
                </a:ext>
              </a:extLst>
            </p:cNvPr>
            <p:cNvCxnSpPr>
              <a:cxnSpLocks/>
            </p:cNvCxnSpPr>
            <p:nvPr/>
          </p:nvCxnSpPr>
          <p:spPr>
            <a:xfrm>
              <a:off x="975338" y="4663465"/>
              <a:ext cx="30552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4" name="Oval 23">
            <a:extLst>
              <a:ext uri="{FF2B5EF4-FFF2-40B4-BE49-F238E27FC236}">
                <a16:creationId xmlns:a16="http://schemas.microsoft.com/office/drawing/2014/main" id="{EFFCC975-78AC-CAB2-B331-7B9148A91F5A}"/>
              </a:ext>
            </a:extLst>
          </p:cNvPr>
          <p:cNvSpPr/>
          <p:nvPr/>
        </p:nvSpPr>
        <p:spPr>
          <a:xfrm>
            <a:off x="4884046" y="2688195"/>
            <a:ext cx="654451" cy="654451"/>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sp>
        <p:nvSpPr>
          <p:cNvPr id="26" name="TextBox 25">
            <a:extLst>
              <a:ext uri="{FF2B5EF4-FFF2-40B4-BE49-F238E27FC236}">
                <a16:creationId xmlns:a16="http://schemas.microsoft.com/office/drawing/2014/main" id="{0509C342-CAAF-6F22-6AC6-F0AAE3FC410B}"/>
              </a:ext>
            </a:extLst>
          </p:cNvPr>
          <p:cNvSpPr txBox="1"/>
          <p:nvPr/>
        </p:nvSpPr>
        <p:spPr>
          <a:xfrm>
            <a:off x="4884046" y="3569429"/>
            <a:ext cx="2888368" cy="215444"/>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7617A"/>
                </a:solidFill>
                <a:effectLst/>
                <a:uLnTx/>
                <a:uFillTx/>
                <a:latin typeface="Proxima Nova Rg"/>
                <a:ea typeface="+mn-ea"/>
                <a:cs typeface="+mn-cs"/>
              </a:rPr>
              <a:t>API for voluntary carbon offsetting</a:t>
            </a:r>
          </a:p>
        </p:txBody>
      </p:sp>
      <p:sp>
        <p:nvSpPr>
          <p:cNvPr id="27" name="TextBox 26">
            <a:extLst>
              <a:ext uri="{FF2B5EF4-FFF2-40B4-BE49-F238E27FC236}">
                <a16:creationId xmlns:a16="http://schemas.microsoft.com/office/drawing/2014/main" id="{121CB3D6-C340-D9FB-9702-955284CFD1D2}"/>
              </a:ext>
            </a:extLst>
          </p:cNvPr>
          <p:cNvSpPr txBox="1"/>
          <p:nvPr/>
        </p:nvSpPr>
        <p:spPr>
          <a:xfrm>
            <a:off x="4884046" y="4206639"/>
            <a:ext cx="2888368" cy="1107996"/>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prstClr val="black">
                    <a:lumMod val="75000"/>
                    <a:lumOff val="25000"/>
                  </a:prstClr>
                </a:solidFill>
                <a:latin typeface="Proxima Nova Rg"/>
              </a:rPr>
              <a:t>The </a:t>
            </a:r>
            <a:r>
              <a:rPr lang="en-US" sz="1200" dirty="0" err="1">
                <a:solidFill>
                  <a:prstClr val="black">
                    <a:lumMod val="75000"/>
                    <a:lumOff val="25000"/>
                  </a:prstClr>
                </a:solidFill>
                <a:latin typeface="Proxima Nova Rg"/>
              </a:rPr>
              <a:t>NZTwork</a:t>
            </a:r>
            <a:r>
              <a:rPr lang="en-US" sz="1200" dirty="0">
                <a:solidFill>
                  <a:prstClr val="black">
                    <a:lumMod val="75000"/>
                    <a:lumOff val="25000"/>
                  </a:prstClr>
                </a:solidFill>
                <a:latin typeface="Proxima Nova Rg"/>
              </a:rPr>
              <a:t> </a:t>
            </a: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API will allow crypto projects, where users can choose to offset 0-100% (to increase user participation) of their carbon emissions integrated via API with crypto wallets, decentralized and centralized exchanges.</a:t>
            </a:r>
          </a:p>
        </p:txBody>
      </p:sp>
      <p:cxnSp>
        <p:nvCxnSpPr>
          <p:cNvPr id="28" name="Straight Connector 27">
            <a:extLst>
              <a:ext uri="{FF2B5EF4-FFF2-40B4-BE49-F238E27FC236}">
                <a16:creationId xmlns:a16="http://schemas.microsoft.com/office/drawing/2014/main" id="{C98AFE4F-F595-D621-C94B-CD7C7F41187F}"/>
              </a:ext>
            </a:extLst>
          </p:cNvPr>
          <p:cNvCxnSpPr>
            <a:cxnSpLocks/>
          </p:cNvCxnSpPr>
          <p:nvPr/>
        </p:nvCxnSpPr>
        <p:spPr>
          <a:xfrm>
            <a:off x="4884047" y="3971299"/>
            <a:ext cx="288836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1CB0641A-F08C-AA2F-B607-7BF79260D561}"/>
              </a:ext>
            </a:extLst>
          </p:cNvPr>
          <p:cNvSpPr/>
          <p:nvPr/>
        </p:nvSpPr>
        <p:spPr>
          <a:xfrm>
            <a:off x="8481058" y="2688195"/>
            <a:ext cx="654451" cy="654451"/>
          </a:xfrm>
          <a:prstGeom prst="ellipse">
            <a:avLst/>
          </a:prstGeom>
          <a:solidFill>
            <a:srgbClr val="FDB837"/>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endParaRPr>
          </a:p>
        </p:txBody>
      </p:sp>
      <p:sp>
        <p:nvSpPr>
          <p:cNvPr id="32" name="TextBox 31">
            <a:extLst>
              <a:ext uri="{FF2B5EF4-FFF2-40B4-BE49-F238E27FC236}">
                <a16:creationId xmlns:a16="http://schemas.microsoft.com/office/drawing/2014/main" id="{BB36B74E-5096-ED40-DEF1-B77F479EB1BF}"/>
              </a:ext>
            </a:extLst>
          </p:cNvPr>
          <p:cNvSpPr txBox="1"/>
          <p:nvPr/>
        </p:nvSpPr>
        <p:spPr>
          <a:xfrm>
            <a:off x="8481058" y="3569429"/>
            <a:ext cx="2888368" cy="215444"/>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7617A"/>
                </a:solidFill>
                <a:effectLst/>
                <a:uLnTx/>
                <a:uFillTx/>
                <a:latin typeface="Proxima Nova Rg"/>
                <a:ea typeface="+mn-ea"/>
                <a:cs typeface="+mn-cs"/>
              </a:rPr>
              <a:t>Target market</a:t>
            </a:r>
          </a:p>
        </p:txBody>
      </p:sp>
      <p:sp>
        <p:nvSpPr>
          <p:cNvPr id="33" name="TextBox 32">
            <a:extLst>
              <a:ext uri="{FF2B5EF4-FFF2-40B4-BE49-F238E27FC236}">
                <a16:creationId xmlns:a16="http://schemas.microsoft.com/office/drawing/2014/main" id="{5423CF4B-0C19-60FE-EE41-8F5B874B5C21}"/>
              </a:ext>
            </a:extLst>
          </p:cNvPr>
          <p:cNvSpPr txBox="1"/>
          <p:nvPr/>
        </p:nvSpPr>
        <p:spPr>
          <a:xfrm>
            <a:off x="8481057" y="4206639"/>
            <a:ext cx="2978759" cy="1661993"/>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Proxima Nova Rg"/>
                <a:ea typeface="+mn-ea"/>
                <a:cs typeface="+mn-cs"/>
              </a:rPr>
              <a:t>Crypto investors, operators and mining companies who can now offset the CO2 production of all their crypto portfolios (for ESG reporting). All other companies that want a transparent and decentralized carbon offsetting. Aggregation services will bridge the crypto platform with compliance markets and large-scale industrial companies that require carbon offsets.</a:t>
            </a:r>
          </a:p>
        </p:txBody>
      </p:sp>
      <p:cxnSp>
        <p:nvCxnSpPr>
          <p:cNvPr id="34" name="Straight Connector 33">
            <a:extLst>
              <a:ext uri="{FF2B5EF4-FFF2-40B4-BE49-F238E27FC236}">
                <a16:creationId xmlns:a16="http://schemas.microsoft.com/office/drawing/2014/main" id="{41ABADBA-99F8-6AFA-6EEB-955A2CCA5790}"/>
              </a:ext>
            </a:extLst>
          </p:cNvPr>
          <p:cNvCxnSpPr>
            <a:cxnSpLocks/>
          </p:cNvCxnSpPr>
          <p:nvPr/>
        </p:nvCxnSpPr>
        <p:spPr>
          <a:xfrm>
            <a:off x="8481059" y="3971299"/>
            <a:ext cx="288836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Rectangle: Top Corners Rounded 34">
            <a:extLst>
              <a:ext uri="{FF2B5EF4-FFF2-40B4-BE49-F238E27FC236}">
                <a16:creationId xmlns:a16="http://schemas.microsoft.com/office/drawing/2014/main" id="{09E997A8-EF7A-4808-B45C-D8A7D04082BA}"/>
              </a:ext>
            </a:extLst>
          </p:cNvPr>
          <p:cNvSpPr/>
          <p:nvPr/>
        </p:nvSpPr>
        <p:spPr>
          <a:xfrm flipH="1">
            <a:off x="746343" y="2357497"/>
            <a:ext cx="3505289" cy="108326"/>
          </a:xfrm>
          <a:prstGeom prst="round2SameRect">
            <a:avLst>
              <a:gd name="adj1" fmla="val 50000"/>
              <a:gd name="adj2" fmla="val 0"/>
            </a:avLst>
          </a:prstGeom>
          <a:solidFill>
            <a:schemeClr val="tx1">
              <a:lumMod val="50000"/>
              <a:lumOff val="50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sp>
        <p:nvSpPr>
          <p:cNvPr id="36" name="Rectangle: Top Corners Rounded 35">
            <a:extLst>
              <a:ext uri="{FF2B5EF4-FFF2-40B4-BE49-F238E27FC236}">
                <a16:creationId xmlns:a16="http://schemas.microsoft.com/office/drawing/2014/main" id="{8E64335C-4516-12F7-7003-A9C80FE92C3F}"/>
              </a:ext>
            </a:extLst>
          </p:cNvPr>
          <p:cNvSpPr/>
          <p:nvPr/>
        </p:nvSpPr>
        <p:spPr>
          <a:xfrm rot="10800000">
            <a:off x="843893" y="2357494"/>
            <a:ext cx="3310185" cy="1613803"/>
          </a:xfrm>
          <a:prstGeom prst="round2SameRect">
            <a:avLst>
              <a:gd name="adj1" fmla="val 7049"/>
              <a:gd name="adj2" fmla="val 0"/>
            </a:avLst>
          </a:prstGeom>
          <a:solidFill>
            <a:schemeClr val="tx1">
              <a:lumMod val="85000"/>
              <a:lumOff val="15000"/>
            </a:schemeClr>
          </a:solidFill>
          <a:ln>
            <a:noFill/>
          </a:ln>
          <a:effectLst>
            <a:outerShdw blurRad="635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Proxima Nova Rg"/>
              <a:ea typeface="+mn-ea"/>
              <a:cs typeface="+mn-cs"/>
            </a:endParaRPr>
          </a:p>
        </p:txBody>
      </p:sp>
      <p:grpSp>
        <p:nvGrpSpPr>
          <p:cNvPr id="37" name="Group 36">
            <a:extLst>
              <a:ext uri="{FF2B5EF4-FFF2-40B4-BE49-F238E27FC236}">
                <a16:creationId xmlns:a16="http://schemas.microsoft.com/office/drawing/2014/main" id="{17313572-87E9-D641-9BD1-1CCAFC821E35}"/>
              </a:ext>
            </a:extLst>
          </p:cNvPr>
          <p:cNvGrpSpPr/>
          <p:nvPr/>
        </p:nvGrpSpPr>
        <p:grpSpPr>
          <a:xfrm>
            <a:off x="977528" y="2523710"/>
            <a:ext cx="3042919" cy="1281373"/>
            <a:chOff x="1066799" y="1421056"/>
            <a:chExt cx="3042919" cy="1281373"/>
          </a:xfrm>
        </p:grpSpPr>
        <p:sp>
          <p:nvSpPr>
            <p:cNvPr id="38" name="TextBox 37">
              <a:extLst>
                <a:ext uri="{FF2B5EF4-FFF2-40B4-BE49-F238E27FC236}">
                  <a16:creationId xmlns:a16="http://schemas.microsoft.com/office/drawing/2014/main" id="{835BCF58-C352-6BA9-8618-679813380589}"/>
                </a:ext>
              </a:extLst>
            </p:cNvPr>
            <p:cNvSpPr txBox="1"/>
            <p:nvPr/>
          </p:nvSpPr>
          <p:spPr>
            <a:xfrm>
              <a:off x="1066799" y="1594433"/>
              <a:ext cx="3042919" cy="1107996"/>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DB837"/>
                  </a:solidFill>
                  <a:effectLst/>
                  <a:uLnTx/>
                  <a:uFillTx/>
                  <a:latin typeface="Proxima Nova Rg"/>
                  <a:ea typeface="+mn-ea"/>
                  <a:cs typeface="+mn-cs"/>
                </a:rPr>
                <a:t>Carbon offsetting projects certification</a:t>
              </a:r>
              <a:r>
                <a:rPr kumimoji="0" lang="en-US" sz="1200" b="1" i="0" u="none" strike="noStrike" kern="1200" cap="none" spc="0" normalizeH="0" baseline="0" noProof="0" dirty="0">
                  <a:ln>
                    <a:noFill/>
                  </a:ln>
                  <a:solidFill>
                    <a:prstClr val="white"/>
                  </a:solidFill>
                  <a:effectLst/>
                  <a:uLnTx/>
                  <a:uFillTx/>
                  <a:latin typeface="Proxima Nova Rg"/>
                  <a:ea typeface="+mn-ea"/>
                  <a:cs typeface="+mn-cs"/>
                </a:rPr>
                <a:t>: Projects can buy $CCT though the CO2 reducing network to offset </a:t>
              </a:r>
              <a:r>
                <a:rPr lang="en-US" sz="1200" b="1" dirty="0">
                  <a:solidFill>
                    <a:prstClr val="white"/>
                  </a:solidFill>
                  <a:latin typeface="Proxima Nova Rg"/>
                </a:rPr>
                <a:t>environmental impacts. We aim to make the blockchain industry Net Zero carbon free!</a:t>
              </a:r>
              <a:endParaRPr kumimoji="0" lang="en-US" sz="1200" b="1" i="0" u="none" strike="noStrike" kern="1200" cap="none" spc="0" normalizeH="0" baseline="0" noProof="0" dirty="0">
                <a:ln>
                  <a:noFill/>
                </a:ln>
                <a:solidFill>
                  <a:prstClr val="white"/>
                </a:solidFill>
                <a:effectLst/>
                <a:uLnTx/>
                <a:uFillTx/>
                <a:latin typeface="Proxima Nova Rg"/>
                <a:ea typeface="+mn-ea"/>
                <a:cs typeface="+mn-cs"/>
              </a:endParaRPr>
            </a:p>
          </p:txBody>
        </p:sp>
        <p:sp>
          <p:nvSpPr>
            <p:cNvPr id="39" name="Rectangle: Rounded Corners 38">
              <a:extLst>
                <a:ext uri="{FF2B5EF4-FFF2-40B4-BE49-F238E27FC236}">
                  <a16:creationId xmlns:a16="http://schemas.microsoft.com/office/drawing/2014/main" id="{B379DD86-7762-6941-B141-22588F8CB813}"/>
                </a:ext>
              </a:extLst>
            </p:cNvPr>
            <p:cNvSpPr/>
            <p:nvPr/>
          </p:nvSpPr>
          <p:spPr>
            <a:xfrm>
              <a:off x="1066799" y="1421056"/>
              <a:ext cx="173230" cy="31227"/>
            </a:xfrm>
            <a:prstGeom prst="roundRect">
              <a:avLst>
                <a:gd name="adj" fmla="val 50000"/>
              </a:avLst>
            </a:prstGeom>
            <a:solidFill>
              <a:srgbClr val="FDB8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roxima Nova Rg"/>
                <a:ea typeface="+mn-ea"/>
                <a:cs typeface="+mn-cs"/>
              </a:endParaRPr>
            </a:p>
          </p:txBody>
        </p:sp>
      </p:grpSp>
      <p:grpSp>
        <p:nvGrpSpPr>
          <p:cNvPr id="41" name="Group 40">
            <a:extLst>
              <a:ext uri="{FF2B5EF4-FFF2-40B4-BE49-F238E27FC236}">
                <a16:creationId xmlns:a16="http://schemas.microsoft.com/office/drawing/2014/main" id="{9BBAEA60-C7ED-7ED9-2C08-139E753B094D}"/>
              </a:ext>
            </a:extLst>
          </p:cNvPr>
          <p:cNvGrpSpPr/>
          <p:nvPr/>
        </p:nvGrpSpPr>
        <p:grpSpPr>
          <a:xfrm>
            <a:off x="8636039" y="2842383"/>
            <a:ext cx="344488" cy="346075"/>
            <a:chOff x="5556250" y="4329113"/>
            <a:chExt cx="344488" cy="346075"/>
          </a:xfrm>
          <a:solidFill>
            <a:srgbClr val="37617A"/>
          </a:solidFill>
        </p:grpSpPr>
        <p:sp>
          <p:nvSpPr>
            <p:cNvPr id="42" name="Freeform 403">
              <a:extLst>
                <a:ext uri="{FF2B5EF4-FFF2-40B4-BE49-F238E27FC236}">
                  <a16:creationId xmlns:a16="http://schemas.microsoft.com/office/drawing/2014/main" id="{95772BA9-B04F-305F-F936-1B4DC2BFE691}"/>
                </a:ext>
              </a:extLst>
            </p:cNvPr>
            <p:cNvSpPr>
              <a:spLocks noEditPoints="1"/>
            </p:cNvSpPr>
            <p:nvPr/>
          </p:nvSpPr>
          <p:spPr bwMode="auto">
            <a:xfrm>
              <a:off x="5584825" y="4357688"/>
              <a:ext cx="287338" cy="288925"/>
            </a:xfrm>
            <a:custGeom>
              <a:avLst/>
              <a:gdLst>
                <a:gd name="T0" fmla="*/ 461 w 1087"/>
                <a:gd name="T1" fmla="*/ 1081 h 1087"/>
                <a:gd name="T2" fmla="*/ 332 w 1087"/>
                <a:gd name="T3" fmla="*/ 1044 h 1087"/>
                <a:gd name="T4" fmla="*/ 218 w 1087"/>
                <a:gd name="T5" fmla="*/ 979 h 1087"/>
                <a:gd name="T6" fmla="*/ 125 w 1087"/>
                <a:gd name="T7" fmla="*/ 889 h 1087"/>
                <a:gd name="T8" fmla="*/ 54 w 1087"/>
                <a:gd name="T9" fmla="*/ 779 h 1087"/>
                <a:gd name="T10" fmla="*/ 11 w 1087"/>
                <a:gd name="T11" fmla="*/ 653 h 1087"/>
                <a:gd name="T12" fmla="*/ 0 w 1087"/>
                <a:gd name="T13" fmla="*/ 544 h 1087"/>
                <a:gd name="T14" fmla="*/ 17 w 1087"/>
                <a:gd name="T15" fmla="*/ 407 h 1087"/>
                <a:gd name="T16" fmla="*/ 66 w 1087"/>
                <a:gd name="T17" fmla="*/ 284 h 1087"/>
                <a:gd name="T18" fmla="*/ 142 w 1087"/>
                <a:gd name="T19" fmla="*/ 178 h 1087"/>
                <a:gd name="T20" fmla="*/ 240 w 1087"/>
                <a:gd name="T21" fmla="*/ 93 h 1087"/>
                <a:gd name="T22" fmla="*/ 357 w 1087"/>
                <a:gd name="T23" fmla="*/ 32 h 1087"/>
                <a:gd name="T24" fmla="*/ 488 w 1087"/>
                <a:gd name="T25" fmla="*/ 2 h 1087"/>
                <a:gd name="T26" fmla="*/ 599 w 1087"/>
                <a:gd name="T27" fmla="*/ 2 h 1087"/>
                <a:gd name="T28" fmla="*/ 730 w 1087"/>
                <a:gd name="T29" fmla="*/ 32 h 1087"/>
                <a:gd name="T30" fmla="*/ 847 w 1087"/>
                <a:gd name="T31" fmla="*/ 93 h 1087"/>
                <a:gd name="T32" fmla="*/ 946 w 1087"/>
                <a:gd name="T33" fmla="*/ 178 h 1087"/>
                <a:gd name="T34" fmla="*/ 1021 w 1087"/>
                <a:gd name="T35" fmla="*/ 284 h 1087"/>
                <a:gd name="T36" fmla="*/ 1070 w 1087"/>
                <a:gd name="T37" fmla="*/ 407 h 1087"/>
                <a:gd name="T38" fmla="*/ 1087 w 1087"/>
                <a:gd name="T39" fmla="*/ 544 h 1087"/>
                <a:gd name="T40" fmla="*/ 1076 w 1087"/>
                <a:gd name="T41" fmla="*/ 653 h 1087"/>
                <a:gd name="T42" fmla="*/ 1034 w 1087"/>
                <a:gd name="T43" fmla="*/ 779 h 1087"/>
                <a:gd name="T44" fmla="*/ 963 w 1087"/>
                <a:gd name="T45" fmla="*/ 889 h 1087"/>
                <a:gd name="T46" fmla="*/ 868 w 1087"/>
                <a:gd name="T47" fmla="*/ 979 h 1087"/>
                <a:gd name="T48" fmla="*/ 755 w 1087"/>
                <a:gd name="T49" fmla="*/ 1044 h 1087"/>
                <a:gd name="T50" fmla="*/ 626 w 1087"/>
                <a:gd name="T51" fmla="*/ 1081 h 1087"/>
                <a:gd name="T52" fmla="*/ 544 w 1087"/>
                <a:gd name="T53" fmla="*/ 56 h 1087"/>
                <a:gd name="T54" fmla="*/ 446 w 1087"/>
                <a:gd name="T55" fmla="*/ 67 h 1087"/>
                <a:gd name="T56" fmla="*/ 333 w 1087"/>
                <a:gd name="T57" fmla="*/ 104 h 1087"/>
                <a:gd name="T58" fmla="*/ 234 w 1087"/>
                <a:gd name="T59" fmla="*/ 168 h 1087"/>
                <a:gd name="T60" fmla="*/ 154 w 1087"/>
                <a:gd name="T61" fmla="*/ 253 h 1087"/>
                <a:gd name="T62" fmla="*/ 95 w 1087"/>
                <a:gd name="T63" fmla="*/ 354 h 1087"/>
                <a:gd name="T64" fmla="*/ 62 w 1087"/>
                <a:gd name="T65" fmla="*/ 469 h 1087"/>
                <a:gd name="T66" fmla="*/ 57 w 1087"/>
                <a:gd name="T67" fmla="*/ 568 h 1087"/>
                <a:gd name="T68" fmla="*/ 78 w 1087"/>
                <a:gd name="T69" fmla="*/ 688 h 1087"/>
                <a:gd name="T70" fmla="*/ 128 w 1087"/>
                <a:gd name="T71" fmla="*/ 795 h 1087"/>
                <a:gd name="T72" fmla="*/ 199 w 1087"/>
                <a:gd name="T73" fmla="*/ 887 h 1087"/>
                <a:gd name="T74" fmla="*/ 291 w 1087"/>
                <a:gd name="T75" fmla="*/ 960 h 1087"/>
                <a:gd name="T76" fmla="*/ 399 w 1087"/>
                <a:gd name="T77" fmla="*/ 1008 h 1087"/>
                <a:gd name="T78" fmla="*/ 518 w 1087"/>
                <a:gd name="T79" fmla="*/ 1030 h 1087"/>
                <a:gd name="T80" fmla="*/ 617 w 1087"/>
                <a:gd name="T81" fmla="*/ 1025 h 1087"/>
                <a:gd name="T82" fmla="*/ 733 w 1087"/>
                <a:gd name="T83" fmla="*/ 992 h 1087"/>
                <a:gd name="T84" fmla="*/ 835 w 1087"/>
                <a:gd name="T85" fmla="*/ 934 h 1087"/>
                <a:gd name="T86" fmla="*/ 918 w 1087"/>
                <a:gd name="T87" fmla="*/ 853 h 1087"/>
                <a:gd name="T88" fmla="*/ 982 w 1087"/>
                <a:gd name="T89" fmla="*/ 754 h 1087"/>
                <a:gd name="T90" fmla="*/ 1020 w 1087"/>
                <a:gd name="T91" fmla="*/ 642 h 1087"/>
                <a:gd name="T92" fmla="*/ 1031 w 1087"/>
                <a:gd name="T93" fmla="*/ 544 h 1087"/>
                <a:gd name="T94" fmla="*/ 1014 w 1087"/>
                <a:gd name="T95" fmla="*/ 421 h 1087"/>
                <a:gd name="T96" fmla="*/ 971 w 1087"/>
                <a:gd name="T97" fmla="*/ 311 h 1087"/>
                <a:gd name="T98" fmla="*/ 903 w 1087"/>
                <a:gd name="T99" fmla="*/ 216 h 1087"/>
                <a:gd name="T100" fmla="*/ 815 w 1087"/>
                <a:gd name="T101" fmla="*/ 139 h 1087"/>
                <a:gd name="T102" fmla="*/ 710 w 1087"/>
                <a:gd name="T103" fmla="*/ 86 h 1087"/>
                <a:gd name="T104" fmla="*/ 593 w 1087"/>
                <a:gd name="T105" fmla="*/ 58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87" h="1087">
                  <a:moveTo>
                    <a:pt x="544" y="1087"/>
                  </a:moveTo>
                  <a:lnTo>
                    <a:pt x="544" y="1087"/>
                  </a:lnTo>
                  <a:lnTo>
                    <a:pt x="515" y="1086"/>
                  </a:lnTo>
                  <a:lnTo>
                    <a:pt x="488" y="1084"/>
                  </a:lnTo>
                  <a:lnTo>
                    <a:pt x="461" y="1081"/>
                  </a:lnTo>
                  <a:lnTo>
                    <a:pt x="434" y="1076"/>
                  </a:lnTo>
                  <a:lnTo>
                    <a:pt x="407" y="1070"/>
                  </a:lnTo>
                  <a:lnTo>
                    <a:pt x="382" y="1063"/>
                  </a:lnTo>
                  <a:lnTo>
                    <a:pt x="357" y="1054"/>
                  </a:lnTo>
                  <a:lnTo>
                    <a:pt x="332" y="1044"/>
                  </a:lnTo>
                  <a:lnTo>
                    <a:pt x="308" y="1034"/>
                  </a:lnTo>
                  <a:lnTo>
                    <a:pt x="284" y="1022"/>
                  </a:lnTo>
                  <a:lnTo>
                    <a:pt x="262" y="1008"/>
                  </a:lnTo>
                  <a:lnTo>
                    <a:pt x="240" y="994"/>
                  </a:lnTo>
                  <a:lnTo>
                    <a:pt x="218" y="979"/>
                  </a:lnTo>
                  <a:lnTo>
                    <a:pt x="198" y="963"/>
                  </a:lnTo>
                  <a:lnTo>
                    <a:pt x="178" y="946"/>
                  </a:lnTo>
                  <a:lnTo>
                    <a:pt x="159" y="928"/>
                  </a:lnTo>
                  <a:lnTo>
                    <a:pt x="142" y="908"/>
                  </a:lnTo>
                  <a:lnTo>
                    <a:pt x="125" y="889"/>
                  </a:lnTo>
                  <a:lnTo>
                    <a:pt x="108" y="868"/>
                  </a:lnTo>
                  <a:lnTo>
                    <a:pt x="93" y="847"/>
                  </a:lnTo>
                  <a:lnTo>
                    <a:pt x="79" y="826"/>
                  </a:lnTo>
                  <a:lnTo>
                    <a:pt x="66" y="802"/>
                  </a:lnTo>
                  <a:lnTo>
                    <a:pt x="54" y="779"/>
                  </a:lnTo>
                  <a:lnTo>
                    <a:pt x="43" y="755"/>
                  </a:lnTo>
                  <a:lnTo>
                    <a:pt x="33" y="731"/>
                  </a:lnTo>
                  <a:lnTo>
                    <a:pt x="25" y="705"/>
                  </a:lnTo>
                  <a:lnTo>
                    <a:pt x="17" y="679"/>
                  </a:lnTo>
                  <a:lnTo>
                    <a:pt x="11" y="653"/>
                  </a:lnTo>
                  <a:lnTo>
                    <a:pt x="6" y="626"/>
                  </a:lnTo>
                  <a:lnTo>
                    <a:pt x="2" y="599"/>
                  </a:lnTo>
                  <a:lnTo>
                    <a:pt x="0" y="571"/>
                  </a:lnTo>
                  <a:lnTo>
                    <a:pt x="0" y="544"/>
                  </a:lnTo>
                  <a:lnTo>
                    <a:pt x="0" y="544"/>
                  </a:lnTo>
                  <a:lnTo>
                    <a:pt x="0" y="515"/>
                  </a:lnTo>
                  <a:lnTo>
                    <a:pt x="2" y="488"/>
                  </a:lnTo>
                  <a:lnTo>
                    <a:pt x="6" y="461"/>
                  </a:lnTo>
                  <a:lnTo>
                    <a:pt x="11" y="433"/>
                  </a:lnTo>
                  <a:lnTo>
                    <a:pt x="17" y="407"/>
                  </a:lnTo>
                  <a:lnTo>
                    <a:pt x="25" y="382"/>
                  </a:lnTo>
                  <a:lnTo>
                    <a:pt x="33" y="357"/>
                  </a:lnTo>
                  <a:lnTo>
                    <a:pt x="43" y="331"/>
                  </a:lnTo>
                  <a:lnTo>
                    <a:pt x="54" y="308"/>
                  </a:lnTo>
                  <a:lnTo>
                    <a:pt x="66" y="284"/>
                  </a:lnTo>
                  <a:lnTo>
                    <a:pt x="79" y="262"/>
                  </a:lnTo>
                  <a:lnTo>
                    <a:pt x="93" y="239"/>
                  </a:lnTo>
                  <a:lnTo>
                    <a:pt x="108" y="218"/>
                  </a:lnTo>
                  <a:lnTo>
                    <a:pt x="125" y="198"/>
                  </a:lnTo>
                  <a:lnTo>
                    <a:pt x="142" y="178"/>
                  </a:lnTo>
                  <a:lnTo>
                    <a:pt x="159" y="159"/>
                  </a:lnTo>
                  <a:lnTo>
                    <a:pt x="178" y="141"/>
                  </a:lnTo>
                  <a:lnTo>
                    <a:pt x="198" y="124"/>
                  </a:lnTo>
                  <a:lnTo>
                    <a:pt x="218" y="108"/>
                  </a:lnTo>
                  <a:lnTo>
                    <a:pt x="240" y="93"/>
                  </a:lnTo>
                  <a:lnTo>
                    <a:pt x="262" y="79"/>
                  </a:lnTo>
                  <a:lnTo>
                    <a:pt x="284" y="66"/>
                  </a:lnTo>
                  <a:lnTo>
                    <a:pt x="308" y="53"/>
                  </a:lnTo>
                  <a:lnTo>
                    <a:pt x="332" y="42"/>
                  </a:lnTo>
                  <a:lnTo>
                    <a:pt x="357" y="32"/>
                  </a:lnTo>
                  <a:lnTo>
                    <a:pt x="382" y="24"/>
                  </a:lnTo>
                  <a:lnTo>
                    <a:pt x="407" y="17"/>
                  </a:lnTo>
                  <a:lnTo>
                    <a:pt x="434" y="11"/>
                  </a:lnTo>
                  <a:lnTo>
                    <a:pt x="461" y="6"/>
                  </a:lnTo>
                  <a:lnTo>
                    <a:pt x="488" y="2"/>
                  </a:lnTo>
                  <a:lnTo>
                    <a:pt x="515" y="0"/>
                  </a:lnTo>
                  <a:lnTo>
                    <a:pt x="544" y="0"/>
                  </a:lnTo>
                  <a:lnTo>
                    <a:pt x="544" y="0"/>
                  </a:lnTo>
                  <a:lnTo>
                    <a:pt x="571" y="0"/>
                  </a:lnTo>
                  <a:lnTo>
                    <a:pt x="599" y="2"/>
                  </a:lnTo>
                  <a:lnTo>
                    <a:pt x="626" y="6"/>
                  </a:lnTo>
                  <a:lnTo>
                    <a:pt x="653" y="11"/>
                  </a:lnTo>
                  <a:lnTo>
                    <a:pt x="679" y="17"/>
                  </a:lnTo>
                  <a:lnTo>
                    <a:pt x="704" y="24"/>
                  </a:lnTo>
                  <a:lnTo>
                    <a:pt x="730" y="32"/>
                  </a:lnTo>
                  <a:lnTo>
                    <a:pt x="755" y="42"/>
                  </a:lnTo>
                  <a:lnTo>
                    <a:pt x="779" y="53"/>
                  </a:lnTo>
                  <a:lnTo>
                    <a:pt x="802" y="66"/>
                  </a:lnTo>
                  <a:lnTo>
                    <a:pt x="824" y="79"/>
                  </a:lnTo>
                  <a:lnTo>
                    <a:pt x="847" y="93"/>
                  </a:lnTo>
                  <a:lnTo>
                    <a:pt x="868" y="108"/>
                  </a:lnTo>
                  <a:lnTo>
                    <a:pt x="889" y="124"/>
                  </a:lnTo>
                  <a:lnTo>
                    <a:pt x="908" y="141"/>
                  </a:lnTo>
                  <a:lnTo>
                    <a:pt x="928" y="159"/>
                  </a:lnTo>
                  <a:lnTo>
                    <a:pt x="946" y="178"/>
                  </a:lnTo>
                  <a:lnTo>
                    <a:pt x="963" y="198"/>
                  </a:lnTo>
                  <a:lnTo>
                    <a:pt x="979" y="218"/>
                  </a:lnTo>
                  <a:lnTo>
                    <a:pt x="994" y="239"/>
                  </a:lnTo>
                  <a:lnTo>
                    <a:pt x="1008" y="262"/>
                  </a:lnTo>
                  <a:lnTo>
                    <a:pt x="1021" y="284"/>
                  </a:lnTo>
                  <a:lnTo>
                    <a:pt x="1034" y="308"/>
                  </a:lnTo>
                  <a:lnTo>
                    <a:pt x="1044" y="331"/>
                  </a:lnTo>
                  <a:lnTo>
                    <a:pt x="1054" y="357"/>
                  </a:lnTo>
                  <a:lnTo>
                    <a:pt x="1062" y="382"/>
                  </a:lnTo>
                  <a:lnTo>
                    <a:pt x="1070" y="407"/>
                  </a:lnTo>
                  <a:lnTo>
                    <a:pt x="1076" y="433"/>
                  </a:lnTo>
                  <a:lnTo>
                    <a:pt x="1080" y="461"/>
                  </a:lnTo>
                  <a:lnTo>
                    <a:pt x="1084" y="488"/>
                  </a:lnTo>
                  <a:lnTo>
                    <a:pt x="1086" y="515"/>
                  </a:lnTo>
                  <a:lnTo>
                    <a:pt x="1087" y="544"/>
                  </a:lnTo>
                  <a:lnTo>
                    <a:pt x="1087" y="544"/>
                  </a:lnTo>
                  <a:lnTo>
                    <a:pt x="1086" y="571"/>
                  </a:lnTo>
                  <a:lnTo>
                    <a:pt x="1084" y="599"/>
                  </a:lnTo>
                  <a:lnTo>
                    <a:pt x="1080" y="626"/>
                  </a:lnTo>
                  <a:lnTo>
                    <a:pt x="1076" y="653"/>
                  </a:lnTo>
                  <a:lnTo>
                    <a:pt x="1070" y="679"/>
                  </a:lnTo>
                  <a:lnTo>
                    <a:pt x="1062" y="705"/>
                  </a:lnTo>
                  <a:lnTo>
                    <a:pt x="1054" y="731"/>
                  </a:lnTo>
                  <a:lnTo>
                    <a:pt x="1044" y="755"/>
                  </a:lnTo>
                  <a:lnTo>
                    <a:pt x="1034" y="779"/>
                  </a:lnTo>
                  <a:lnTo>
                    <a:pt x="1021" y="802"/>
                  </a:lnTo>
                  <a:lnTo>
                    <a:pt x="1008" y="826"/>
                  </a:lnTo>
                  <a:lnTo>
                    <a:pt x="994" y="847"/>
                  </a:lnTo>
                  <a:lnTo>
                    <a:pt x="979" y="868"/>
                  </a:lnTo>
                  <a:lnTo>
                    <a:pt x="963" y="889"/>
                  </a:lnTo>
                  <a:lnTo>
                    <a:pt x="946" y="908"/>
                  </a:lnTo>
                  <a:lnTo>
                    <a:pt x="928" y="928"/>
                  </a:lnTo>
                  <a:lnTo>
                    <a:pt x="908" y="946"/>
                  </a:lnTo>
                  <a:lnTo>
                    <a:pt x="889" y="963"/>
                  </a:lnTo>
                  <a:lnTo>
                    <a:pt x="868" y="979"/>
                  </a:lnTo>
                  <a:lnTo>
                    <a:pt x="847" y="994"/>
                  </a:lnTo>
                  <a:lnTo>
                    <a:pt x="824" y="1008"/>
                  </a:lnTo>
                  <a:lnTo>
                    <a:pt x="802" y="1022"/>
                  </a:lnTo>
                  <a:lnTo>
                    <a:pt x="779" y="1034"/>
                  </a:lnTo>
                  <a:lnTo>
                    <a:pt x="755" y="1044"/>
                  </a:lnTo>
                  <a:lnTo>
                    <a:pt x="730" y="1054"/>
                  </a:lnTo>
                  <a:lnTo>
                    <a:pt x="704" y="1063"/>
                  </a:lnTo>
                  <a:lnTo>
                    <a:pt x="679" y="1070"/>
                  </a:lnTo>
                  <a:lnTo>
                    <a:pt x="653" y="1076"/>
                  </a:lnTo>
                  <a:lnTo>
                    <a:pt x="626" y="1081"/>
                  </a:lnTo>
                  <a:lnTo>
                    <a:pt x="599" y="1084"/>
                  </a:lnTo>
                  <a:lnTo>
                    <a:pt x="571" y="1086"/>
                  </a:lnTo>
                  <a:lnTo>
                    <a:pt x="544" y="1087"/>
                  </a:lnTo>
                  <a:lnTo>
                    <a:pt x="544" y="1087"/>
                  </a:lnTo>
                  <a:close/>
                  <a:moveTo>
                    <a:pt x="544" y="56"/>
                  </a:moveTo>
                  <a:lnTo>
                    <a:pt x="544" y="56"/>
                  </a:lnTo>
                  <a:lnTo>
                    <a:pt x="518" y="56"/>
                  </a:lnTo>
                  <a:lnTo>
                    <a:pt x="493" y="58"/>
                  </a:lnTo>
                  <a:lnTo>
                    <a:pt x="469" y="62"/>
                  </a:lnTo>
                  <a:lnTo>
                    <a:pt x="446" y="67"/>
                  </a:lnTo>
                  <a:lnTo>
                    <a:pt x="421" y="72"/>
                  </a:lnTo>
                  <a:lnTo>
                    <a:pt x="399" y="78"/>
                  </a:lnTo>
                  <a:lnTo>
                    <a:pt x="376" y="86"/>
                  </a:lnTo>
                  <a:lnTo>
                    <a:pt x="354" y="95"/>
                  </a:lnTo>
                  <a:lnTo>
                    <a:pt x="333" y="104"/>
                  </a:lnTo>
                  <a:lnTo>
                    <a:pt x="311" y="115"/>
                  </a:lnTo>
                  <a:lnTo>
                    <a:pt x="291" y="127"/>
                  </a:lnTo>
                  <a:lnTo>
                    <a:pt x="271" y="139"/>
                  </a:lnTo>
                  <a:lnTo>
                    <a:pt x="253" y="153"/>
                  </a:lnTo>
                  <a:lnTo>
                    <a:pt x="234" y="168"/>
                  </a:lnTo>
                  <a:lnTo>
                    <a:pt x="216" y="183"/>
                  </a:lnTo>
                  <a:lnTo>
                    <a:pt x="199" y="199"/>
                  </a:lnTo>
                  <a:lnTo>
                    <a:pt x="183" y="216"/>
                  </a:lnTo>
                  <a:lnTo>
                    <a:pt x="168" y="233"/>
                  </a:lnTo>
                  <a:lnTo>
                    <a:pt x="154" y="253"/>
                  </a:lnTo>
                  <a:lnTo>
                    <a:pt x="140" y="271"/>
                  </a:lnTo>
                  <a:lnTo>
                    <a:pt x="128" y="291"/>
                  </a:lnTo>
                  <a:lnTo>
                    <a:pt x="115" y="311"/>
                  </a:lnTo>
                  <a:lnTo>
                    <a:pt x="104" y="332"/>
                  </a:lnTo>
                  <a:lnTo>
                    <a:pt x="95" y="354"/>
                  </a:lnTo>
                  <a:lnTo>
                    <a:pt x="86" y="376"/>
                  </a:lnTo>
                  <a:lnTo>
                    <a:pt x="78" y="399"/>
                  </a:lnTo>
                  <a:lnTo>
                    <a:pt x="72" y="421"/>
                  </a:lnTo>
                  <a:lnTo>
                    <a:pt x="67" y="446"/>
                  </a:lnTo>
                  <a:lnTo>
                    <a:pt x="62" y="469"/>
                  </a:lnTo>
                  <a:lnTo>
                    <a:pt x="59" y="494"/>
                  </a:lnTo>
                  <a:lnTo>
                    <a:pt x="57" y="518"/>
                  </a:lnTo>
                  <a:lnTo>
                    <a:pt x="57" y="544"/>
                  </a:lnTo>
                  <a:lnTo>
                    <a:pt x="57" y="544"/>
                  </a:lnTo>
                  <a:lnTo>
                    <a:pt x="57" y="568"/>
                  </a:lnTo>
                  <a:lnTo>
                    <a:pt x="59" y="593"/>
                  </a:lnTo>
                  <a:lnTo>
                    <a:pt x="62" y="617"/>
                  </a:lnTo>
                  <a:lnTo>
                    <a:pt x="67" y="642"/>
                  </a:lnTo>
                  <a:lnTo>
                    <a:pt x="72" y="665"/>
                  </a:lnTo>
                  <a:lnTo>
                    <a:pt x="78" y="688"/>
                  </a:lnTo>
                  <a:lnTo>
                    <a:pt x="86" y="710"/>
                  </a:lnTo>
                  <a:lnTo>
                    <a:pt x="95" y="733"/>
                  </a:lnTo>
                  <a:lnTo>
                    <a:pt x="104" y="754"/>
                  </a:lnTo>
                  <a:lnTo>
                    <a:pt x="115" y="775"/>
                  </a:lnTo>
                  <a:lnTo>
                    <a:pt x="128" y="795"/>
                  </a:lnTo>
                  <a:lnTo>
                    <a:pt x="140" y="815"/>
                  </a:lnTo>
                  <a:lnTo>
                    <a:pt x="154" y="835"/>
                  </a:lnTo>
                  <a:lnTo>
                    <a:pt x="168" y="853"/>
                  </a:lnTo>
                  <a:lnTo>
                    <a:pt x="183" y="871"/>
                  </a:lnTo>
                  <a:lnTo>
                    <a:pt x="199" y="887"/>
                  </a:lnTo>
                  <a:lnTo>
                    <a:pt x="216" y="903"/>
                  </a:lnTo>
                  <a:lnTo>
                    <a:pt x="234" y="918"/>
                  </a:lnTo>
                  <a:lnTo>
                    <a:pt x="253" y="934"/>
                  </a:lnTo>
                  <a:lnTo>
                    <a:pt x="271" y="947"/>
                  </a:lnTo>
                  <a:lnTo>
                    <a:pt x="291" y="960"/>
                  </a:lnTo>
                  <a:lnTo>
                    <a:pt x="311" y="971"/>
                  </a:lnTo>
                  <a:lnTo>
                    <a:pt x="333" y="982"/>
                  </a:lnTo>
                  <a:lnTo>
                    <a:pt x="354" y="992"/>
                  </a:lnTo>
                  <a:lnTo>
                    <a:pt x="376" y="1000"/>
                  </a:lnTo>
                  <a:lnTo>
                    <a:pt x="399" y="1008"/>
                  </a:lnTo>
                  <a:lnTo>
                    <a:pt x="421" y="1015"/>
                  </a:lnTo>
                  <a:lnTo>
                    <a:pt x="446" y="1021"/>
                  </a:lnTo>
                  <a:lnTo>
                    <a:pt x="469" y="1025"/>
                  </a:lnTo>
                  <a:lnTo>
                    <a:pt x="493" y="1028"/>
                  </a:lnTo>
                  <a:lnTo>
                    <a:pt x="518" y="1030"/>
                  </a:lnTo>
                  <a:lnTo>
                    <a:pt x="544" y="1031"/>
                  </a:lnTo>
                  <a:lnTo>
                    <a:pt x="544" y="1031"/>
                  </a:lnTo>
                  <a:lnTo>
                    <a:pt x="568" y="1030"/>
                  </a:lnTo>
                  <a:lnTo>
                    <a:pt x="593" y="1028"/>
                  </a:lnTo>
                  <a:lnTo>
                    <a:pt x="617" y="1025"/>
                  </a:lnTo>
                  <a:lnTo>
                    <a:pt x="642" y="1021"/>
                  </a:lnTo>
                  <a:lnTo>
                    <a:pt x="665" y="1015"/>
                  </a:lnTo>
                  <a:lnTo>
                    <a:pt x="688" y="1008"/>
                  </a:lnTo>
                  <a:lnTo>
                    <a:pt x="710" y="1000"/>
                  </a:lnTo>
                  <a:lnTo>
                    <a:pt x="733" y="992"/>
                  </a:lnTo>
                  <a:lnTo>
                    <a:pt x="754" y="982"/>
                  </a:lnTo>
                  <a:lnTo>
                    <a:pt x="775" y="971"/>
                  </a:lnTo>
                  <a:lnTo>
                    <a:pt x="795" y="960"/>
                  </a:lnTo>
                  <a:lnTo>
                    <a:pt x="815" y="947"/>
                  </a:lnTo>
                  <a:lnTo>
                    <a:pt x="835" y="934"/>
                  </a:lnTo>
                  <a:lnTo>
                    <a:pt x="853" y="918"/>
                  </a:lnTo>
                  <a:lnTo>
                    <a:pt x="871" y="903"/>
                  </a:lnTo>
                  <a:lnTo>
                    <a:pt x="887" y="887"/>
                  </a:lnTo>
                  <a:lnTo>
                    <a:pt x="903" y="871"/>
                  </a:lnTo>
                  <a:lnTo>
                    <a:pt x="918" y="853"/>
                  </a:lnTo>
                  <a:lnTo>
                    <a:pt x="934" y="835"/>
                  </a:lnTo>
                  <a:lnTo>
                    <a:pt x="947" y="815"/>
                  </a:lnTo>
                  <a:lnTo>
                    <a:pt x="960" y="795"/>
                  </a:lnTo>
                  <a:lnTo>
                    <a:pt x="971" y="775"/>
                  </a:lnTo>
                  <a:lnTo>
                    <a:pt x="982" y="754"/>
                  </a:lnTo>
                  <a:lnTo>
                    <a:pt x="992" y="733"/>
                  </a:lnTo>
                  <a:lnTo>
                    <a:pt x="1000" y="710"/>
                  </a:lnTo>
                  <a:lnTo>
                    <a:pt x="1008" y="688"/>
                  </a:lnTo>
                  <a:lnTo>
                    <a:pt x="1014" y="665"/>
                  </a:lnTo>
                  <a:lnTo>
                    <a:pt x="1020" y="642"/>
                  </a:lnTo>
                  <a:lnTo>
                    <a:pt x="1024" y="617"/>
                  </a:lnTo>
                  <a:lnTo>
                    <a:pt x="1028" y="593"/>
                  </a:lnTo>
                  <a:lnTo>
                    <a:pt x="1030" y="568"/>
                  </a:lnTo>
                  <a:lnTo>
                    <a:pt x="1031" y="544"/>
                  </a:lnTo>
                  <a:lnTo>
                    <a:pt x="1031" y="544"/>
                  </a:lnTo>
                  <a:lnTo>
                    <a:pt x="1030" y="518"/>
                  </a:lnTo>
                  <a:lnTo>
                    <a:pt x="1028" y="494"/>
                  </a:lnTo>
                  <a:lnTo>
                    <a:pt x="1024" y="469"/>
                  </a:lnTo>
                  <a:lnTo>
                    <a:pt x="1020" y="446"/>
                  </a:lnTo>
                  <a:lnTo>
                    <a:pt x="1014" y="421"/>
                  </a:lnTo>
                  <a:lnTo>
                    <a:pt x="1008" y="399"/>
                  </a:lnTo>
                  <a:lnTo>
                    <a:pt x="1000" y="376"/>
                  </a:lnTo>
                  <a:lnTo>
                    <a:pt x="992" y="354"/>
                  </a:lnTo>
                  <a:lnTo>
                    <a:pt x="982" y="332"/>
                  </a:lnTo>
                  <a:lnTo>
                    <a:pt x="971" y="311"/>
                  </a:lnTo>
                  <a:lnTo>
                    <a:pt x="960" y="291"/>
                  </a:lnTo>
                  <a:lnTo>
                    <a:pt x="947" y="271"/>
                  </a:lnTo>
                  <a:lnTo>
                    <a:pt x="934" y="253"/>
                  </a:lnTo>
                  <a:lnTo>
                    <a:pt x="918" y="233"/>
                  </a:lnTo>
                  <a:lnTo>
                    <a:pt x="903" y="216"/>
                  </a:lnTo>
                  <a:lnTo>
                    <a:pt x="887" y="199"/>
                  </a:lnTo>
                  <a:lnTo>
                    <a:pt x="871" y="183"/>
                  </a:lnTo>
                  <a:lnTo>
                    <a:pt x="853" y="168"/>
                  </a:lnTo>
                  <a:lnTo>
                    <a:pt x="835" y="153"/>
                  </a:lnTo>
                  <a:lnTo>
                    <a:pt x="815" y="139"/>
                  </a:lnTo>
                  <a:lnTo>
                    <a:pt x="795" y="127"/>
                  </a:lnTo>
                  <a:lnTo>
                    <a:pt x="775" y="115"/>
                  </a:lnTo>
                  <a:lnTo>
                    <a:pt x="754" y="104"/>
                  </a:lnTo>
                  <a:lnTo>
                    <a:pt x="733" y="95"/>
                  </a:lnTo>
                  <a:lnTo>
                    <a:pt x="710" y="86"/>
                  </a:lnTo>
                  <a:lnTo>
                    <a:pt x="688" y="78"/>
                  </a:lnTo>
                  <a:lnTo>
                    <a:pt x="665" y="72"/>
                  </a:lnTo>
                  <a:lnTo>
                    <a:pt x="642" y="67"/>
                  </a:lnTo>
                  <a:lnTo>
                    <a:pt x="617" y="62"/>
                  </a:lnTo>
                  <a:lnTo>
                    <a:pt x="593" y="58"/>
                  </a:lnTo>
                  <a:lnTo>
                    <a:pt x="568" y="56"/>
                  </a:lnTo>
                  <a:lnTo>
                    <a:pt x="544" y="56"/>
                  </a:lnTo>
                  <a:lnTo>
                    <a:pt x="544"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3" name="Freeform 404">
              <a:extLst>
                <a:ext uri="{FF2B5EF4-FFF2-40B4-BE49-F238E27FC236}">
                  <a16:creationId xmlns:a16="http://schemas.microsoft.com/office/drawing/2014/main" id="{2DE997F5-63C4-3B99-78E8-581929A35568}"/>
                </a:ext>
              </a:extLst>
            </p:cNvPr>
            <p:cNvSpPr>
              <a:spLocks noEditPoints="1"/>
            </p:cNvSpPr>
            <p:nvPr/>
          </p:nvSpPr>
          <p:spPr bwMode="auto">
            <a:xfrm>
              <a:off x="5656263" y="4429125"/>
              <a:ext cx="144463" cy="144463"/>
            </a:xfrm>
            <a:custGeom>
              <a:avLst/>
              <a:gdLst>
                <a:gd name="T0" fmla="*/ 244 w 544"/>
                <a:gd name="T1" fmla="*/ 543 h 544"/>
                <a:gd name="T2" fmla="*/ 192 w 544"/>
                <a:gd name="T3" fmla="*/ 532 h 544"/>
                <a:gd name="T4" fmla="*/ 142 w 544"/>
                <a:gd name="T5" fmla="*/ 512 h 544"/>
                <a:gd name="T6" fmla="*/ 99 w 544"/>
                <a:gd name="T7" fmla="*/ 483 h 544"/>
                <a:gd name="T8" fmla="*/ 63 w 544"/>
                <a:gd name="T9" fmla="*/ 445 h 544"/>
                <a:gd name="T10" fmla="*/ 33 w 544"/>
                <a:gd name="T11" fmla="*/ 402 h 544"/>
                <a:gd name="T12" fmla="*/ 12 w 544"/>
                <a:gd name="T13" fmla="*/ 353 h 544"/>
                <a:gd name="T14" fmla="*/ 1 w 544"/>
                <a:gd name="T15" fmla="*/ 300 h 544"/>
                <a:gd name="T16" fmla="*/ 0 w 544"/>
                <a:gd name="T17" fmla="*/ 258 h 544"/>
                <a:gd name="T18" fmla="*/ 9 w 544"/>
                <a:gd name="T19" fmla="*/ 204 h 544"/>
                <a:gd name="T20" fmla="*/ 27 w 544"/>
                <a:gd name="T21" fmla="*/ 154 h 544"/>
                <a:gd name="T22" fmla="*/ 55 w 544"/>
                <a:gd name="T23" fmla="*/ 110 h 544"/>
                <a:gd name="T24" fmla="*/ 89 w 544"/>
                <a:gd name="T25" fmla="*/ 70 h 544"/>
                <a:gd name="T26" fmla="*/ 131 w 544"/>
                <a:gd name="T27" fmla="*/ 39 h 544"/>
                <a:gd name="T28" fmla="*/ 179 w 544"/>
                <a:gd name="T29" fmla="*/ 16 h 544"/>
                <a:gd name="T30" fmla="*/ 231 w 544"/>
                <a:gd name="T31" fmla="*/ 3 h 544"/>
                <a:gd name="T32" fmla="*/ 273 w 544"/>
                <a:gd name="T33" fmla="*/ 0 h 544"/>
                <a:gd name="T34" fmla="*/ 327 w 544"/>
                <a:gd name="T35" fmla="*/ 6 h 544"/>
                <a:gd name="T36" fmla="*/ 378 w 544"/>
                <a:gd name="T37" fmla="*/ 21 h 544"/>
                <a:gd name="T38" fmla="*/ 424 w 544"/>
                <a:gd name="T39" fmla="*/ 46 h 544"/>
                <a:gd name="T40" fmla="*/ 465 w 544"/>
                <a:gd name="T41" fmla="*/ 80 h 544"/>
                <a:gd name="T42" fmla="*/ 498 w 544"/>
                <a:gd name="T43" fmla="*/ 120 h 544"/>
                <a:gd name="T44" fmla="*/ 523 w 544"/>
                <a:gd name="T45" fmla="*/ 166 h 544"/>
                <a:gd name="T46" fmla="*/ 539 w 544"/>
                <a:gd name="T47" fmla="*/ 217 h 544"/>
                <a:gd name="T48" fmla="*/ 544 w 544"/>
                <a:gd name="T49" fmla="*/ 273 h 544"/>
                <a:gd name="T50" fmla="*/ 541 w 544"/>
                <a:gd name="T51" fmla="*/ 314 h 544"/>
                <a:gd name="T52" fmla="*/ 528 w 544"/>
                <a:gd name="T53" fmla="*/ 366 h 544"/>
                <a:gd name="T54" fmla="*/ 505 w 544"/>
                <a:gd name="T55" fmla="*/ 413 h 544"/>
                <a:gd name="T56" fmla="*/ 474 w 544"/>
                <a:gd name="T57" fmla="*/ 455 h 544"/>
                <a:gd name="T58" fmla="*/ 435 w 544"/>
                <a:gd name="T59" fmla="*/ 491 h 544"/>
                <a:gd name="T60" fmla="*/ 390 w 544"/>
                <a:gd name="T61" fmla="*/ 518 h 544"/>
                <a:gd name="T62" fmla="*/ 340 w 544"/>
                <a:gd name="T63" fmla="*/ 536 h 544"/>
                <a:gd name="T64" fmla="*/ 287 w 544"/>
                <a:gd name="T65" fmla="*/ 544 h 544"/>
                <a:gd name="T66" fmla="*/ 273 w 544"/>
                <a:gd name="T67" fmla="*/ 56 h 544"/>
                <a:gd name="T68" fmla="*/ 189 w 544"/>
                <a:gd name="T69" fmla="*/ 73 h 544"/>
                <a:gd name="T70" fmla="*/ 120 w 544"/>
                <a:gd name="T71" fmla="*/ 120 h 544"/>
                <a:gd name="T72" fmla="*/ 74 w 544"/>
                <a:gd name="T73" fmla="*/ 189 h 544"/>
                <a:gd name="T74" fmla="*/ 57 w 544"/>
                <a:gd name="T75" fmla="*/ 273 h 544"/>
                <a:gd name="T76" fmla="*/ 67 w 544"/>
                <a:gd name="T77" fmla="*/ 336 h 544"/>
                <a:gd name="T78" fmla="*/ 106 w 544"/>
                <a:gd name="T79" fmla="*/ 409 h 544"/>
                <a:gd name="T80" fmla="*/ 170 w 544"/>
                <a:gd name="T81" fmla="*/ 462 h 544"/>
                <a:gd name="T82" fmla="*/ 250 w 544"/>
                <a:gd name="T83" fmla="*/ 487 h 544"/>
                <a:gd name="T84" fmla="*/ 316 w 544"/>
                <a:gd name="T85" fmla="*/ 484 h 544"/>
                <a:gd name="T86" fmla="*/ 393 w 544"/>
                <a:gd name="T87" fmla="*/ 451 h 544"/>
                <a:gd name="T88" fmla="*/ 451 w 544"/>
                <a:gd name="T89" fmla="*/ 393 h 544"/>
                <a:gd name="T90" fmla="*/ 484 w 544"/>
                <a:gd name="T91" fmla="*/ 316 h 544"/>
                <a:gd name="T92" fmla="*/ 487 w 544"/>
                <a:gd name="T93" fmla="*/ 250 h 544"/>
                <a:gd name="T94" fmla="*/ 462 w 544"/>
                <a:gd name="T95" fmla="*/ 169 h 544"/>
                <a:gd name="T96" fmla="*/ 409 w 544"/>
                <a:gd name="T97" fmla="*/ 106 h 544"/>
                <a:gd name="T98" fmla="*/ 336 w 544"/>
                <a:gd name="T99" fmla="*/ 66 h 544"/>
                <a:gd name="T100" fmla="*/ 273 w 544"/>
                <a:gd name="T101" fmla="*/ 56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4" h="544">
                  <a:moveTo>
                    <a:pt x="273" y="544"/>
                  </a:moveTo>
                  <a:lnTo>
                    <a:pt x="273" y="544"/>
                  </a:lnTo>
                  <a:lnTo>
                    <a:pt x="259" y="544"/>
                  </a:lnTo>
                  <a:lnTo>
                    <a:pt x="244" y="543"/>
                  </a:lnTo>
                  <a:lnTo>
                    <a:pt x="231" y="541"/>
                  </a:lnTo>
                  <a:lnTo>
                    <a:pt x="217" y="539"/>
                  </a:lnTo>
                  <a:lnTo>
                    <a:pt x="204" y="536"/>
                  </a:lnTo>
                  <a:lnTo>
                    <a:pt x="192" y="532"/>
                  </a:lnTo>
                  <a:lnTo>
                    <a:pt x="179" y="528"/>
                  </a:lnTo>
                  <a:lnTo>
                    <a:pt x="167" y="523"/>
                  </a:lnTo>
                  <a:lnTo>
                    <a:pt x="155" y="518"/>
                  </a:lnTo>
                  <a:lnTo>
                    <a:pt x="142" y="512"/>
                  </a:lnTo>
                  <a:lnTo>
                    <a:pt x="131" y="505"/>
                  </a:lnTo>
                  <a:lnTo>
                    <a:pt x="120" y="498"/>
                  </a:lnTo>
                  <a:lnTo>
                    <a:pt x="109" y="491"/>
                  </a:lnTo>
                  <a:lnTo>
                    <a:pt x="99" y="483"/>
                  </a:lnTo>
                  <a:lnTo>
                    <a:pt x="89" y="474"/>
                  </a:lnTo>
                  <a:lnTo>
                    <a:pt x="80" y="465"/>
                  </a:lnTo>
                  <a:lnTo>
                    <a:pt x="71" y="455"/>
                  </a:lnTo>
                  <a:lnTo>
                    <a:pt x="63" y="445"/>
                  </a:lnTo>
                  <a:lnTo>
                    <a:pt x="55" y="435"/>
                  </a:lnTo>
                  <a:lnTo>
                    <a:pt x="46" y="424"/>
                  </a:lnTo>
                  <a:lnTo>
                    <a:pt x="39" y="413"/>
                  </a:lnTo>
                  <a:lnTo>
                    <a:pt x="33" y="402"/>
                  </a:lnTo>
                  <a:lnTo>
                    <a:pt x="27" y="391"/>
                  </a:lnTo>
                  <a:lnTo>
                    <a:pt x="21" y="379"/>
                  </a:lnTo>
                  <a:lnTo>
                    <a:pt x="16" y="366"/>
                  </a:lnTo>
                  <a:lnTo>
                    <a:pt x="12" y="353"/>
                  </a:lnTo>
                  <a:lnTo>
                    <a:pt x="9" y="340"/>
                  </a:lnTo>
                  <a:lnTo>
                    <a:pt x="6" y="327"/>
                  </a:lnTo>
                  <a:lnTo>
                    <a:pt x="3" y="314"/>
                  </a:lnTo>
                  <a:lnTo>
                    <a:pt x="1" y="300"/>
                  </a:lnTo>
                  <a:lnTo>
                    <a:pt x="0" y="287"/>
                  </a:lnTo>
                  <a:lnTo>
                    <a:pt x="0" y="273"/>
                  </a:lnTo>
                  <a:lnTo>
                    <a:pt x="0" y="273"/>
                  </a:lnTo>
                  <a:lnTo>
                    <a:pt x="0" y="258"/>
                  </a:lnTo>
                  <a:lnTo>
                    <a:pt x="1" y="244"/>
                  </a:lnTo>
                  <a:lnTo>
                    <a:pt x="3" y="231"/>
                  </a:lnTo>
                  <a:lnTo>
                    <a:pt x="6" y="217"/>
                  </a:lnTo>
                  <a:lnTo>
                    <a:pt x="9" y="204"/>
                  </a:lnTo>
                  <a:lnTo>
                    <a:pt x="12" y="192"/>
                  </a:lnTo>
                  <a:lnTo>
                    <a:pt x="16" y="179"/>
                  </a:lnTo>
                  <a:lnTo>
                    <a:pt x="21" y="166"/>
                  </a:lnTo>
                  <a:lnTo>
                    <a:pt x="27" y="154"/>
                  </a:lnTo>
                  <a:lnTo>
                    <a:pt x="33" y="142"/>
                  </a:lnTo>
                  <a:lnTo>
                    <a:pt x="39" y="131"/>
                  </a:lnTo>
                  <a:lnTo>
                    <a:pt x="46" y="120"/>
                  </a:lnTo>
                  <a:lnTo>
                    <a:pt x="55" y="110"/>
                  </a:lnTo>
                  <a:lnTo>
                    <a:pt x="63" y="99"/>
                  </a:lnTo>
                  <a:lnTo>
                    <a:pt x="71" y="90"/>
                  </a:lnTo>
                  <a:lnTo>
                    <a:pt x="80" y="80"/>
                  </a:lnTo>
                  <a:lnTo>
                    <a:pt x="89" y="70"/>
                  </a:lnTo>
                  <a:lnTo>
                    <a:pt x="99" y="62"/>
                  </a:lnTo>
                  <a:lnTo>
                    <a:pt x="109" y="54"/>
                  </a:lnTo>
                  <a:lnTo>
                    <a:pt x="120" y="46"/>
                  </a:lnTo>
                  <a:lnTo>
                    <a:pt x="131" y="39"/>
                  </a:lnTo>
                  <a:lnTo>
                    <a:pt x="142" y="33"/>
                  </a:lnTo>
                  <a:lnTo>
                    <a:pt x="155" y="27"/>
                  </a:lnTo>
                  <a:lnTo>
                    <a:pt x="167" y="21"/>
                  </a:lnTo>
                  <a:lnTo>
                    <a:pt x="179" y="16"/>
                  </a:lnTo>
                  <a:lnTo>
                    <a:pt x="192" y="12"/>
                  </a:lnTo>
                  <a:lnTo>
                    <a:pt x="204" y="9"/>
                  </a:lnTo>
                  <a:lnTo>
                    <a:pt x="217" y="6"/>
                  </a:lnTo>
                  <a:lnTo>
                    <a:pt x="231" y="3"/>
                  </a:lnTo>
                  <a:lnTo>
                    <a:pt x="244" y="1"/>
                  </a:lnTo>
                  <a:lnTo>
                    <a:pt x="259" y="0"/>
                  </a:lnTo>
                  <a:lnTo>
                    <a:pt x="273" y="0"/>
                  </a:lnTo>
                  <a:lnTo>
                    <a:pt x="273" y="0"/>
                  </a:lnTo>
                  <a:lnTo>
                    <a:pt x="287" y="0"/>
                  </a:lnTo>
                  <a:lnTo>
                    <a:pt x="300" y="1"/>
                  </a:lnTo>
                  <a:lnTo>
                    <a:pt x="314" y="3"/>
                  </a:lnTo>
                  <a:lnTo>
                    <a:pt x="327" y="6"/>
                  </a:lnTo>
                  <a:lnTo>
                    <a:pt x="340" y="9"/>
                  </a:lnTo>
                  <a:lnTo>
                    <a:pt x="353" y="12"/>
                  </a:lnTo>
                  <a:lnTo>
                    <a:pt x="366" y="16"/>
                  </a:lnTo>
                  <a:lnTo>
                    <a:pt x="378" y="21"/>
                  </a:lnTo>
                  <a:lnTo>
                    <a:pt x="390" y="27"/>
                  </a:lnTo>
                  <a:lnTo>
                    <a:pt x="402" y="33"/>
                  </a:lnTo>
                  <a:lnTo>
                    <a:pt x="413" y="39"/>
                  </a:lnTo>
                  <a:lnTo>
                    <a:pt x="424" y="46"/>
                  </a:lnTo>
                  <a:lnTo>
                    <a:pt x="435" y="54"/>
                  </a:lnTo>
                  <a:lnTo>
                    <a:pt x="445" y="62"/>
                  </a:lnTo>
                  <a:lnTo>
                    <a:pt x="456" y="70"/>
                  </a:lnTo>
                  <a:lnTo>
                    <a:pt x="465" y="80"/>
                  </a:lnTo>
                  <a:lnTo>
                    <a:pt x="474" y="90"/>
                  </a:lnTo>
                  <a:lnTo>
                    <a:pt x="483" y="99"/>
                  </a:lnTo>
                  <a:lnTo>
                    <a:pt x="491" y="110"/>
                  </a:lnTo>
                  <a:lnTo>
                    <a:pt x="498" y="120"/>
                  </a:lnTo>
                  <a:lnTo>
                    <a:pt x="505" y="131"/>
                  </a:lnTo>
                  <a:lnTo>
                    <a:pt x="512" y="142"/>
                  </a:lnTo>
                  <a:lnTo>
                    <a:pt x="518" y="154"/>
                  </a:lnTo>
                  <a:lnTo>
                    <a:pt x="523" y="166"/>
                  </a:lnTo>
                  <a:lnTo>
                    <a:pt x="528" y="179"/>
                  </a:lnTo>
                  <a:lnTo>
                    <a:pt x="532" y="192"/>
                  </a:lnTo>
                  <a:lnTo>
                    <a:pt x="536" y="204"/>
                  </a:lnTo>
                  <a:lnTo>
                    <a:pt x="539" y="217"/>
                  </a:lnTo>
                  <a:lnTo>
                    <a:pt x="541" y="231"/>
                  </a:lnTo>
                  <a:lnTo>
                    <a:pt x="543" y="244"/>
                  </a:lnTo>
                  <a:lnTo>
                    <a:pt x="544" y="258"/>
                  </a:lnTo>
                  <a:lnTo>
                    <a:pt x="544" y="273"/>
                  </a:lnTo>
                  <a:lnTo>
                    <a:pt x="544" y="273"/>
                  </a:lnTo>
                  <a:lnTo>
                    <a:pt x="544" y="287"/>
                  </a:lnTo>
                  <a:lnTo>
                    <a:pt x="543" y="300"/>
                  </a:lnTo>
                  <a:lnTo>
                    <a:pt x="541" y="314"/>
                  </a:lnTo>
                  <a:lnTo>
                    <a:pt x="539" y="327"/>
                  </a:lnTo>
                  <a:lnTo>
                    <a:pt x="536" y="340"/>
                  </a:lnTo>
                  <a:lnTo>
                    <a:pt x="532" y="353"/>
                  </a:lnTo>
                  <a:lnTo>
                    <a:pt x="528" y="366"/>
                  </a:lnTo>
                  <a:lnTo>
                    <a:pt x="523" y="379"/>
                  </a:lnTo>
                  <a:lnTo>
                    <a:pt x="518" y="391"/>
                  </a:lnTo>
                  <a:lnTo>
                    <a:pt x="512" y="402"/>
                  </a:lnTo>
                  <a:lnTo>
                    <a:pt x="505" y="413"/>
                  </a:lnTo>
                  <a:lnTo>
                    <a:pt x="498" y="424"/>
                  </a:lnTo>
                  <a:lnTo>
                    <a:pt x="491" y="435"/>
                  </a:lnTo>
                  <a:lnTo>
                    <a:pt x="483" y="445"/>
                  </a:lnTo>
                  <a:lnTo>
                    <a:pt x="474" y="455"/>
                  </a:lnTo>
                  <a:lnTo>
                    <a:pt x="465" y="465"/>
                  </a:lnTo>
                  <a:lnTo>
                    <a:pt x="456" y="474"/>
                  </a:lnTo>
                  <a:lnTo>
                    <a:pt x="445" y="483"/>
                  </a:lnTo>
                  <a:lnTo>
                    <a:pt x="435" y="491"/>
                  </a:lnTo>
                  <a:lnTo>
                    <a:pt x="424" y="498"/>
                  </a:lnTo>
                  <a:lnTo>
                    <a:pt x="413" y="505"/>
                  </a:lnTo>
                  <a:lnTo>
                    <a:pt x="402" y="512"/>
                  </a:lnTo>
                  <a:lnTo>
                    <a:pt x="390" y="518"/>
                  </a:lnTo>
                  <a:lnTo>
                    <a:pt x="378" y="523"/>
                  </a:lnTo>
                  <a:lnTo>
                    <a:pt x="366" y="528"/>
                  </a:lnTo>
                  <a:lnTo>
                    <a:pt x="353" y="532"/>
                  </a:lnTo>
                  <a:lnTo>
                    <a:pt x="340" y="536"/>
                  </a:lnTo>
                  <a:lnTo>
                    <a:pt x="327" y="539"/>
                  </a:lnTo>
                  <a:lnTo>
                    <a:pt x="314" y="541"/>
                  </a:lnTo>
                  <a:lnTo>
                    <a:pt x="300" y="543"/>
                  </a:lnTo>
                  <a:lnTo>
                    <a:pt x="287" y="544"/>
                  </a:lnTo>
                  <a:lnTo>
                    <a:pt x="273" y="544"/>
                  </a:lnTo>
                  <a:lnTo>
                    <a:pt x="273" y="544"/>
                  </a:lnTo>
                  <a:close/>
                  <a:moveTo>
                    <a:pt x="273" y="56"/>
                  </a:moveTo>
                  <a:lnTo>
                    <a:pt x="273" y="56"/>
                  </a:lnTo>
                  <a:lnTo>
                    <a:pt x="250" y="57"/>
                  </a:lnTo>
                  <a:lnTo>
                    <a:pt x="229" y="61"/>
                  </a:lnTo>
                  <a:lnTo>
                    <a:pt x="208" y="66"/>
                  </a:lnTo>
                  <a:lnTo>
                    <a:pt x="189" y="73"/>
                  </a:lnTo>
                  <a:lnTo>
                    <a:pt x="170" y="83"/>
                  </a:lnTo>
                  <a:lnTo>
                    <a:pt x="151" y="94"/>
                  </a:lnTo>
                  <a:lnTo>
                    <a:pt x="135" y="106"/>
                  </a:lnTo>
                  <a:lnTo>
                    <a:pt x="120" y="120"/>
                  </a:lnTo>
                  <a:lnTo>
                    <a:pt x="106" y="135"/>
                  </a:lnTo>
                  <a:lnTo>
                    <a:pt x="94" y="151"/>
                  </a:lnTo>
                  <a:lnTo>
                    <a:pt x="83" y="169"/>
                  </a:lnTo>
                  <a:lnTo>
                    <a:pt x="74" y="189"/>
                  </a:lnTo>
                  <a:lnTo>
                    <a:pt x="67" y="208"/>
                  </a:lnTo>
                  <a:lnTo>
                    <a:pt x="61" y="229"/>
                  </a:lnTo>
                  <a:lnTo>
                    <a:pt x="58" y="250"/>
                  </a:lnTo>
                  <a:lnTo>
                    <a:pt x="57" y="273"/>
                  </a:lnTo>
                  <a:lnTo>
                    <a:pt x="57" y="273"/>
                  </a:lnTo>
                  <a:lnTo>
                    <a:pt x="58" y="295"/>
                  </a:lnTo>
                  <a:lnTo>
                    <a:pt x="61" y="316"/>
                  </a:lnTo>
                  <a:lnTo>
                    <a:pt x="67" y="336"/>
                  </a:lnTo>
                  <a:lnTo>
                    <a:pt x="74" y="356"/>
                  </a:lnTo>
                  <a:lnTo>
                    <a:pt x="83" y="375"/>
                  </a:lnTo>
                  <a:lnTo>
                    <a:pt x="94" y="393"/>
                  </a:lnTo>
                  <a:lnTo>
                    <a:pt x="106" y="409"/>
                  </a:lnTo>
                  <a:lnTo>
                    <a:pt x="120" y="425"/>
                  </a:lnTo>
                  <a:lnTo>
                    <a:pt x="135" y="438"/>
                  </a:lnTo>
                  <a:lnTo>
                    <a:pt x="151" y="451"/>
                  </a:lnTo>
                  <a:lnTo>
                    <a:pt x="170" y="462"/>
                  </a:lnTo>
                  <a:lnTo>
                    <a:pt x="189" y="471"/>
                  </a:lnTo>
                  <a:lnTo>
                    <a:pt x="208" y="479"/>
                  </a:lnTo>
                  <a:lnTo>
                    <a:pt x="229" y="484"/>
                  </a:lnTo>
                  <a:lnTo>
                    <a:pt x="250" y="487"/>
                  </a:lnTo>
                  <a:lnTo>
                    <a:pt x="273" y="488"/>
                  </a:lnTo>
                  <a:lnTo>
                    <a:pt x="273" y="488"/>
                  </a:lnTo>
                  <a:lnTo>
                    <a:pt x="294" y="487"/>
                  </a:lnTo>
                  <a:lnTo>
                    <a:pt x="316" y="484"/>
                  </a:lnTo>
                  <a:lnTo>
                    <a:pt x="336" y="479"/>
                  </a:lnTo>
                  <a:lnTo>
                    <a:pt x="357" y="471"/>
                  </a:lnTo>
                  <a:lnTo>
                    <a:pt x="375" y="462"/>
                  </a:lnTo>
                  <a:lnTo>
                    <a:pt x="393" y="451"/>
                  </a:lnTo>
                  <a:lnTo>
                    <a:pt x="409" y="438"/>
                  </a:lnTo>
                  <a:lnTo>
                    <a:pt x="425" y="425"/>
                  </a:lnTo>
                  <a:lnTo>
                    <a:pt x="438" y="409"/>
                  </a:lnTo>
                  <a:lnTo>
                    <a:pt x="451" y="393"/>
                  </a:lnTo>
                  <a:lnTo>
                    <a:pt x="462" y="375"/>
                  </a:lnTo>
                  <a:lnTo>
                    <a:pt x="471" y="356"/>
                  </a:lnTo>
                  <a:lnTo>
                    <a:pt x="479" y="336"/>
                  </a:lnTo>
                  <a:lnTo>
                    <a:pt x="484" y="316"/>
                  </a:lnTo>
                  <a:lnTo>
                    <a:pt x="487" y="295"/>
                  </a:lnTo>
                  <a:lnTo>
                    <a:pt x="488" y="273"/>
                  </a:lnTo>
                  <a:lnTo>
                    <a:pt x="488" y="273"/>
                  </a:lnTo>
                  <a:lnTo>
                    <a:pt x="487" y="250"/>
                  </a:lnTo>
                  <a:lnTo>
                    <a:pt x="484" y="229"/>
                  </a:lnTo>
                  <a:lnTo>
                    <a:pt x="479" y="208"/>
                  </a:lnTo>
                  <a:lnTo>
                    <a:pt x="471" y="189"/>
                  </a:lnTo>
                  <a:lnTo>
                    <a:pt x="462" y="169"/>
                  </a:lnTo>
                  <a:lnTo>
                    <a:pt x="451" y="151"/>
                  </a:lnTo>
                  <a:lnTo>
                    <a:pt x="438" y="135"/>
                  </a:lnTo>
                  <a:lnTo>
                    <a:pt x="425" y="120"/>
                  </a:lnTo>
                  <a:lnTo>
                    <a:pt x="409" y="106"/>
                  </a:lnTo>
                  <a:lnTo>
                    <a:pt x="393" y="94"/>
                  </a:lnTo>
                  <a:lnTo>
                    <a:pt x="375" y="83"/>
                  </a:lnTo>
                  <a:lnTo>
                    <a:pt x="357" y="73"/>
                  </a:lnTo>
                  <a:lnTo>
                    <a:pt x="336" y="66"/>
                  </a:lnTo>
                  <a:lnTo>
                    <a:pt x="316" y="61"/>
                  </a:lnTo>
                  <a:lnTo>
                    <a:pt x="294" y="57"/>
                  </a:lnTo>
                  <a:lnTo>
                    <a:pt x="273" y="56"/>
                  </a:lnTo>
                  <a:lnTo>
                    <a:pt x="273"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4" name="Freeform 405">
              <a:extLst>
                <a:ext uri="{FF2B5EF4-FFF2-40B4-BE49-F238E27FC236}">
                  <a16:creationId xmlns:a16="http://schemas.microsoft.com/office/drawing/2014/main" id="{F348AF6D-8ED5-22BD-ADA3-CCF3FAC6E3F5}"/>
                </a:ext>
              </a:extLst>
            </p:cNvPr>
            <p:cNvSpPr>
              <a:spLocks/>
            </p:cNvSpPr>
            <p:nvPr/>
          </p:nvSpPr>
          <p:spPr bwMode="auto">
            <a:xfrm>
              <a:off x="5721350" y="4329113"/>
              <a:ext cx="14288" cy="346075"/>
            </a:xfrm>
            <a:custGeom>
              <a:avLst/>
              <a:gdLst>
                <a:gd name="T0" fmla="*/ 29 w 57"/>
                <a:gd name="T1" fmla="*/ 1304 h 1304"/>
                <a:gd name="T2" fmla="*/ 29 w 57"/>
                <a:gd name="T3" fmla="*/ 1304 h 1304"/>
                <a:gd name="T4" fmla="*/ 23 w 57"/>
                <a:gd name="T5" fmla="*/ 1304 h 1304"/>
                <a:gd name="T6" fmla="*/ 18 w 57"/>
                <a:gd name="T7" fmla="*/ 1302 h 1304"/>
                <a:gd name="T8" fmla="*/ 13 w 57"/>
                <a:gd name="T9" fmla="*/ 1299 h 1304"/>
                <a:gd name="T10" fmla="*/ 8 w 57"/>
                <a:gd name="T11" fmla="*/ 1296 h 1304"/>
                <a:gd name="T12" fmla="*/ 4 w 57"/>
                <a:gd name="T13" fmla="*/ 1292 h 1304"/>
                <a:gd name="T14" fmla="*/ 2 w 57"/>
                <a:gd name="T15" fmla="*/ 1287 h 1304"/>
                <a:gd name="T16" fmla="*/ 0 w 57"/>
                <a:gd name="T17" fmla="*/ 1282 h 1304"/>
                <a:gd name="T18" fmla="*/ 0 w 57"/>
                <a:gd name="T19" fmla="*/ 1276 h 1304"/>
                <a:gd name="T20" fmla="*/ 0 w 57"/>
                <a:gd name="T21" fmla="*/ 28 h 1304"/>
                <a:gd name="T22" fmla="*/ 0 w 57"/>
                <a:gd name="T23" fmla="*/ 28 h 1304"/>
                <a:gd name="T24" fmla="*/ 0 w 57"/>
                <a:gd name="T25" fmla="*/ 23 h 1304"/>
                <a:gd name="T26" fmla="*/ 2 w 57"/>
                <a:gd name="T27" fmla="*/ 17 h 1304"/>
                <a:gd name="T28" fmla="*/ 4 w 57"/>
                <a:gd name="T29" fmla="*/ 13 h 1304"/>
                <a:gd name="T30" fmla="*/ 8 w 57"/>
                <a:gd name="T31" fmla="*/ 9 h 1304"/>
                <a:gd name="T32" fmla="*/ 13 w 57"/>
                <a:gd name="T33" fmla="*/ 5 h 1304"/>
                <a:gd name="T34" fmla="*/ 18 w 57"/>
                <a:gd name="T35" fmla="*/ 3 h 1304"/>
                <a:gd name="T36" fmla="*/ 23 w 57"/>
                <a:gd name="T37" fmla="*/ 1 h 1304"/>
                <a:gd name="T38" fmla="*/ 29 w 57"/>
                <a:gd name="T39" fmla="*/ 0 h 1304"/>
                <a:gd name="T40" fmla="*/ 29 w 57"/>
                <a:gd name="T41" fmla="*/ 0 h 1304"/>
                <a:gd name="T42" fmla="*/ 34 w 57"/>
                <a:gd name="T43" fmla="*/ 1 h 1304"/>
                <a:gd name="T44" fmla="*/ 40 w 57"/>
                <a:gd name="T45" fmla="*/ 3 h 1304"/>
                <a:gd name="T46" fmla="*/ 44 w 57"/>
                <a:gd name="T47" fmla="*/ 5 h 1304"/>
                <a:gd name="T48" fmla="*/ 49 w 57"/>
                <a:gd name="T49" fmla="*/ 9 h 1304"/>
                <a:gd name="T50" fmla="*/ 52 w 57"/>
                <a:gd name="T51" fmla="*/ 13 h 1304"/>
                <a:gd name="T52" fmla="*/ 55 w 57"/>
                <a:gd name="T53" fmla="*/ 17 h 1304"/>
                <a:gd name="T54" fmla="*/ 56 w 57"/>
                <a:gd name="T55" fmla="*/ 23 h 1304"/>
                <a:gd name="T56" fmla="*/ 57 w 57"/>
                <a:gd name="T57" fmla="*/ 28 h 1304"/>
                <a:gd name="T58" fmla="*/ 57 w 57"/>
                <a:gd name="T59" fmla="*/ 1276 h 1304"/>
                <a:gd name="T60" fmla="*/ 57 w 57"/>
                <a:gd name="T61" fmla="*/ 1276 h 1304"/>
                <a:gd name="T62" fmla="*/ 56 w 57"/>
                <a:gd name="T63" fmla="*/ 1282 h 1304"/>
                <a:gd name="T64" fmla="*/ 55 w 57"/>
                <a:gd name="T65" fmla="*/ 1287 h 1304"/>
                <a:gd name="T66" fmla="*/ 52 w 57"/>
                <a:gd name="T67" fmla="*/ 1292 h 1304"/>
                <a:gd name="T68" fmla="*/ 49 w 57"/>
                <a:gd name="T69" fmla="*/ 1296 h 1304"/>
                <a:gd name="T70" fmla="*/ 44 w 57"/>
                <a:gd name="T71" fmla="*/ 1299 h 1304"/>
                <a:gd name="T72" fmla="*/ 40 w 57"/>
                <a:gd name="T73" fmla="*/ 1302 h 1304"/>
                <a:gd name="T74" fmla="*/ 34 w 57"/>
                <a:gd name="T75" fmla="*/ 1304 h 1304"/>
                <a:gd name="T76" fmla="*/ 29 w 57"/>
                <a:gd name="T77" fmla="*/ 1304 h 1304"/>
                <a:gd name="T78" fmla="*/ 29 w 57"/>
                <a:gd name="T79" fmla="*/ 130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7" h="1304">
                  <a:moveTo>
                    <a:pt x="29" y="1304"/>
                  </a:moveTo>
                  <a:lnTo>
                    <a:pt x="29" y="1304"/>
                  </a:lnTo>
                  <a:lnTo>
                    <a:pt x="23" y="1304"/>
                  </a:lnTo>
                  <a:lnTo>
                    <a:pt x="18" y="1302"/>
                  </a:lnTo>
                  <a:lnTo>
                    <a:pt x="13" y="1299"/>
                  </a:lnTo>
                  <a:lnTo>
                    <a:pt x="8" y="1296"/>
                  </a:lnTo>
                  <a:lnTo>
                    <a:pt x="4" y="1292"/>
                  </a:lnTo>
                  <a:lnTo>
                    <a:pt x="2" y="1287"/>
                  </a:lnTo>
                  <a:lnTo>
                    <a:pt x="0" y="1282"/>
                  </a:lnTo>
                  <a:lnTo>
                    <a:pt x="0" y="1276"/>
                  </a:lnTo>
                  <a:lnTo>
                    <a:pt x="0" y="28"/>
                  </a:lnTo>
                  <a:lnTo>
                    <a:pt x="0" y="28"/>
                  </a:lnTo>
                  <a:lnTo>
                    <a:pt x="0" y="23"/>
                  </a:lnTo>
                  <a:lnTo>
                    <a:pt x="2" y="17"/>
                  </a:lnTo>
                  <a:lnTo>
                    <a:pt x="4" y="13"/>
                  </a:lnTo>
                  <a:lnTo>
                    <a:pt x="8" y="9"/>
                  </a:lnTo>
                  <a:lnTo>
                    <a:pt x="13" y="5"/>
                  </a:lnTo>
                  <a:lnTo>
                    <a:pt x="18" y="3"/>
                  </a:lnTo>
                  <a:lnTo>
                    <a:pt x="23" y="1"/>
                  </a:lnTo>
                  <a:lnTo>
                    <a:pt x="29" y="0"/>
                  </a:lnTo>
                  <a:lnTo>
                    <a:pt x="29" y="0"/>
                  </a:lnTo>
                  <a:lnTo>
                    <a:pt x="34" y="1"/>
                  </a:lnTo>
                  <a:lnTo>
                    <a:pt x="40" y="3"/>
                  </a:lnTo>
                  <a:lnTo>
                    <a:pt x="44" y="5"/>
                  </a:lnTo>
                  <a:lnTo>
                    <a:pt x="49" y="9"/>
                  </a:lnTo>
                  <a:lnTo>
                    <a:pt x="52" y="13"/>
                  </a:lnTo>
                  <a:lnTo>
                    <a:pt x="55" y="17"/>
                  </a:lnTo>
                  <a:lnTo>
                    <a:pt x="56" y="23"/>
                  </a:lnTo>
                  <a:lnTo>
                    <a:pt x="57" y="28"/>
                  </a:lnTo>
                  <a:lnTo>
                    <a:pt x="57" y="1276"/>
                  </a:lnTo>
                  <a:lnTo>
                    <a:pt x="57" y="1276"/>
                  </a:lnTo>
                  <a:lnTo>
                    <a:pt x="56" y="1282"/>
                  </a:lnTo>
                  <a:lnTo>
                    <a:pt x="55" y="1287"/>
                  </a:lnTo>
                  <a:lnTo>
                    <a:pt x="52" y="1292"/>
                  </a:lnTo>
                  <a:lnTo>
                    <a:pt x="49" y="1296"/>
                  </a:lnTo>
                  <a:lnTo>
                    <a:pt x="44" y="1299"/>
                  </a:lnTo>
                  <a:lnTo>
                    <a:pt x="40" y="1302"/>
                  </a:lnTo>
                  <a:lnTo>
                    <a:pt x="34" y="1304"/>
                  </a:lnTo>
                  <a:lnTo>
                    <a:pt x="29" y="1304"/>
                  </a:lnTo>
                  <a:lnTo>
                    <a:pt x="29" y="130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5" name="Freeform 406">
              <a:extLst>
                <a:ext uri="{FF2B5EF4-FFF2-40B4-BE49-F238E27FC236}">
                  <a16:creationId xmlns:a16="http://schemas.microsoft.com/office/drawing/2014/main" id="{01C32E75-C97D-C166-7BAE-8AB526163DA4}"/>
                </a:ext>
              </a:extLst>
            </p:cNvPr>
            <p:cNvSpPr>
              <a:spLocks/>
            </p:cNvSpPr>
            <p:nvPr/>
          </p:nvSpPr>
          <p:spPr bwMode="auto">
            <a:xfrm>
              <a:off x="5556250" y="4494213"/>
              <a:ext cx="344488" cy="15875"/>
            </a:xfrm>
            <a:custGeom>
              <a:avLst/>
              <a:gdLst>
                <a:gd name="T0" fmla="*/ 1276 w 1304"/>
                <a:gd name="T1" fmla="*/ 57 h 57"/>
                <a:gd name="T2" fmla="*/ 28 w 1304"/>
                <a:gd name="T3" fmla="*/ 57 h 57"/>
                <a:gd name="T4" fmla="*/ 28 w 1304"/>
                <a:gd name="T5" fmla="*/ 57 h 57"/>
                <a:gd name="T6" fmla="*/ 23 w 1304"/>
                <a:gd name="T7" fmla="*/ 56 h 57"/>
                <a:gd name="T8" fmla="*/ 17 w 1304"/>
                <a:gd name="T9" fmla="*/ 55 h 57"/>
                <a:gd name="T10" fmla="*/ 13 w 1304"/>
                <a:gd name="T11" fmla="*/ 52 h 57"/>
                <a:gd name="T12" fmla="*/ 8 w 1304"/>
                <a:gd name="T13" fmla="*/ 49 h 57"/>
                <a:gd name="T14" fmla="*/ 5 w 1304"/>
                <a:gd name="T15" fmla="*/ 44 h 57"/>
                <a:gd name="T16" fmla="*/ 2 w 1304"/>
                <a:gd name="T17" fmla="*/ 40 h 57"/>
                <a:gd name="T18" fmla="*/ 1 w 1304"/>
                <a:gd name="T19" fmla="*/ 34 h 57"/>
                <a:gd name="T20" fmla="*/ 0 w 1304"/>
                <a:gd name="T21" fmla="*/ 29 h 57"/>
                <a:gd name="T22" fmla="*/ 0 w 1304"/>
                <a:gd name="T23" fmla="*/ 29 h 57"/>
                <a:gd name="T24" fmla="*/ 1 w 1304"/>
                <a:gd name="T25" fmla="*/ 23 h 57"/>
                <a:gd name="T26" fmla="*/ 2 w 1304"/>
                <a:gd name="T27" fmla="*/ 17 h 57"/>
                <a:gd name="T28" fmla="*/ 5 w 1304"/>
                <a:gd name="T29" fmla="*/ 12 h 57"/>
                <a:gd name="T30" fmla="*/ 8 w 1304"/>
                <a:gd name="T31" fmla="*/ 8 h 57"/>
                <a:gd name="T32" fmla="*/ 13 w 1304"/>
                <a:gd name="T33" fmla="*/ 4 h 57"/>
                <a:gd name="T34" fmla="*/ 17 w 1304"/>
                <a:gd name="T35" fmla="*/ 2 h 57"/>
                <a:gd name="T36" fmla="*/ 23 w 1304"/>
                <a:gd name="T37" fmla="*/ 0 h 57"/>
                <a:gd name="T38" fmla="*/ 28 w 1304"/>
                <a:gd name="T39" fmla="*/ 0 h 57"/>
                <a:gd name="T40" fmla="*/ 1276 w 1304"/>
                <a:gd name="T41" fmla="*/ 0 h 57"/>
                <a:gd name="T42" fmla="*/ 1276 w 1304"/>
                <a:gd name="T43" fmla="*/ 0 h 57"/>
                <a:gd name="T44" fmla="*/ 1282 w 1304"/>
                <a:gd name="T45" fmla="*/ 0 h 57"/>
                <a:gd name="T46" fmla="*/ 1287 w 1304"/>
                <a:gd name="T47" fmla="*/ 2 h 57"/>
                <a:gd name="T48" fmla="*/ 1292 w 1304"/>
                <a:gd name="T49" fmla="*/ 4 h 57"/>
                <a:gd name="T50" fmla="*/ 1296 w 1304"/>
                <a:gd name="T51" fmla="*/ 8 h 57"/>
                <a:gd name="T52" fmla="*/ 1299 w 1304"/>
                <a:gd name="T53" fmla="*/ 12 h 57"/>
                <a:gd name="T54" fmla="*/ 1302 w 1304"/>
                <a:gd name="T55" fmla="*/ 17 h 57"/>
                <a:gd name="T56" fmla="*/ 1303 w 1304"/>
                <a:gd name="T57" fmla="*/ 23 h 57"/>
                <a:gd name="T58" fmla="*/ 1304 w 1304"/>
                <a:gd name="T59" fmla="*/ 29 h 57"/>
                <a:gd name="T60" fmla="*/ 1304 w 1304"/>
                <a:gd name="T61" fmla="*/ 29 h 57"/>
                <a:gd name="T62" fmla="*/ 1303 w 1304"/>
                <a:gd name="T63" fmla="*/ 34 h 57"/>
                <a:gd name="T64" fmla="*/ 1302 w 1304"/>
                <a:gd name="T65" fmla="*/ 40 h 57"/>
                <a:gd name="T66" fmla="*/ 1299 w 1304"/>
                <a:gd name="T67" fmla="*/ 44 h 57"/>
                <a:gd name="T68" fmla="*/ 1296 w 1304"/>
                <a:gd name="T69" fmla="*/ 49 h 57"/>
                <a:gd name="T70" fmla="*/ 1292 w 1304"/>
                <a:gd name="T71" fmla="*/ 52 h 57"/>
                <a:gd name="T72" fmla="*/ 1287 w 1304"/>
                <a:gd name="T73" fmla="*/ 55 h 57"/>
                <a:gd name="T74" fmla="*/ 1282 w 1304"/>
                <a:gd name="T75" fmla="*/ 56 h 57"/>
                <a:gd name="T76" fmla="*/ 1276 w 1304"/>
                <a:gd name="T77" fmla="*/ 57 h 57"/>
                <a:gd name="T78" fmla="*/ 1276 w 1304"/>
                <a:gd name="T7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4" h="57">
                  <a:moveTo>
                    <a:pt x="1276" y="57"/>
                  </a:moveTo>
                  <a:lnTo>
                    <a:pt x="28" y="57"/>
                  </a:lnTo>
                  <a:lnTo>
                    <a:pt x="28" y="57"/>
                  </a:lnTo>
                  <a:lnTo>
                    <a:pt x="23" y="56"/>
                  </a:lnTo>
                  <a:lnTo>
                    <a:pt x="17" y="55"/>
                  </a:lnTo>
                  <a:lnTo>
                    <a:pt x="13" y="52"/>
                  </a:lnTo>
                  <a:lnTo>
                    <a:pt x="8" y="49"/>
                  </a:lnTo>
                  <a:lnTo>
                    <a:pt x="5" y="44"/>
                  </a:lnTo>
                  <a:lnTo>
                    <a:pt x="2" y="40"/>
                  </a:lnTo>
                  <a:lnTo>
                    <a:pt x="1" y="34"/>
                  </a:lnTo>
                  <a:lnTo>
                    <a:pt x="0" y="29"/>
                  </a:lnTo>
                  <a:lnTo>
                    <a:pt x="0" y="29"/>
                  </a:lnTo>
                  <a:lnTo>
                    <a:pt x="1" y="23"/>
                  </a:lnTo>
                  <a:lnTo>
                    <a:pt x="2" y="17"/>
                  </a:lnTo>
                  <a:lnTo>
                    <a:pt x="5" y="12"/>
                  </a:lnTo>
                  <a:lnTo>
                    <a:pt x="8" y="8"/>
                  </a:lnTo>
                  <a:lnTo>
                    <a:pt x="13" y="4"/>
                  </a:lnTo>
                  <a:lnTo>
                    <a:pt x="17" y="2"/>
                  </a:lnTo>
                  <a:lnTo>
                    <a:pt x="23" y="0"/>
                  </a:lnTo>
                  <a:lnTo>
                    <a:pt x="28" y="0"/>
                  </a:lnTo>
                  <a:lnTo>
                    <a:pt x="1276" y="0"/>
                  </a:lnTo>
                  <a:lnTo>
                    <a:pt x="1276" y="0"/>
                  </a:lnTo>
                  <a:lnTo>
                    <a:pt x="1282" y="0"/>
                  </a:lnTo>
                  <a:lnTo>
                    <a:pt x="1287" y="2"/>
                  </a:lnTo>
                  <a:lnTo>
                    <a:pt x="1292" y="4"/>
                  </a:lnTo>
                  <a:lnTo>
                    <a:pt x="1296" y="8"/>
                  </a:lnTo>
                  <a:lnTo>
                    <a:pt x="1299" y="12"/>
                  </a:lnTo>
                  <a:lnTo>
                    <a:pt x="1302" y="17"/>
                  </a:lnTo>
                  <a:lnTo>
                    <a:pt x="1303" y="23"/>
                  </a:lnTo>
                  <a:lnTo>
                    <a:pt x="1304" y="29"/>
                  </a:lnTo>
                  <a:lnTo>
                    <a:pt x="1304" y="29"/>
                  </a:lnTo>
                  <a:lnTo>
                    <a:pt x="1303" y="34"/>
                  </a:lnTo>
                  <a:lnTo>
                    <a:pt x="1302" y="40"/>
                  </a:lnTo>
                  <a:lnTo>
                    <a:pt x="1299" y="44"/>
                  </a:lnTo>
                  <a:lnTo>
                    <a:pt x="1296" y="49"/>
                  </a:lnTo>
                  <a:lnTo>
                    <a:pt x="1292" y="52"/>
                  </a:lnTo>
                  <a:lnTo>
                    <a:pt x="1287" y="55"/>
                  </a:lnTo>
                  <a:lnTo>
                    <a:pt x="1282" y="56"/>
                  </a:lnTo>
                  <a:lnTo>
                    <a:pt x="1276" y="57"/>
                  </a:lnTo>
                  <a:lnTo>
                    <a:pt x="1276" y="5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grpSp>
        <p:nvGrpSpPr>
          <p:cNvPr id="46" name="Group 45">
            <a:extLst>
              <a:ext uri="{FF2B5EF4-FFF2-40B4-BE49-F238E27FC236}">
                <a16:creationId xmlns:a16="http://schemas.microsoft.com/office/drawing/2014/main" id="{B383BDD7-C40D-7395-7610-A378122EE3F1}"/>
              </a:ext>
            </a:extLst>
          </p:cNvPr>
          <p:cNvGrpSpPr/>
          <p:nvPr/>
        </p:nvGrpSpPr>
        <p:grpSpPr>
          <a:xfrm>
            <a:off x="5084271" y="2887626"/>
            <a:ext cx="254000" cy="255588"/>
            <a:chOff x="7761288" y="4389438"/>
            <a:chExt cx="254000" cy="255588"/>
          </a:xfrm>
          <a:solidFill>
            <a:srgbClr val="37617A"/>
          </a:solidFill>
        </p:grpSpPr>
        <p:sp>
          <p:nvSpPr>
            <p:cNvPr id="47" name="Freeform 511">
              <a:extLst>
                <a:ext uri="{FF2B5EF4-FFF2-40B4-BE49-F238E27FC236}">
                  <a16:creationId xmlns:a16="http://schemas.microsoft.com/office/drawing/2014/main" id="{051A919A-7830-DF9C-7023-70CE925F4F4F}"/>
                </a:ext>
              </a:extLst>
            </p:cNvPr>
            <p:cNvSpPr>
              <a:spLocks/>
            </p:cNvSpPr>
            <p:nvPr/>
          </p:nvSpPr>
          <p:spPr bwMode="auto">
            <a:xfrm>
              <a:off x="7761288" y="4389438"/>
              <a:ext cx="88900" cy="90488"/>
            </a:xfrm>
            <a:custGeom>
              <a:avLst/>
              <a:gdLst>
                <a:gd name="T0" fmla="*/ 28 w 339"/>
                <a:gd name="T1" fmla="*/ 341 h 341"/>
                <a:gd name="T2" fmla="*/ 28 w 339"/>
                <a:gd name="T3" fmla="*/ 341 h 341"/>
                <a:gd name="T4" fmla="*/ 22 w 339"/>
                <a:gd name="T5" fmla="*/ 340 h 341"/>
                <a:gd name="T6" fmla="*/ 17 w 339"/>
                <a:gd name="T7" fmla="*/ 338 h 341"/>
                <a:gd name="T8" fmla="*/ 12 w 339"/>
                <a:gd name="T9" fmla="*/ 336 h 341"/>
                <a:gd name="T10" fmla="*/ 8 w 339"/>
                <a:gd name="T11" fmla="*/ 332 h 341"/>
                <a:gd name="T12" fmla="*/ 5 w 339"/>
                <a:gd name="T13" fmla="*/ 328 h 341"/>
                <a:gd name="T14" fmla="*/ 2 w 339"/>
                <a:gd name="T15" fmla="*/ 322 h 341"/>
                <a:gd name="T16" fmla="*/ 1 w 339"/>
                <a:gd name="T17" fmla="*/ 317 h 341"/>
                <a:gd name="T18" fmla="*/ 0 w 339"/>
                <a:gd name="T19" fmla="*/ 311 h 341"/>
                <a:gd name="T20" fmla="*/ 0 w 339"/>
                <a:gd name="T21" fmla="*/ 28 h 341"/>
                <a:gd name="T22" fmla="*/ 0 w 339"/>
                <a:gd name="T23" fmla="*/ 28 h 341"/>
                <a:gd name="T24" fmla="*/ 1 w 339"/>
                <a:gd name="T25" fmla="*/ 22 h 341"/>
                <a:gd name="T26" fmla="*/ 2 w 339"/>
                <a:gd name="T27" fmla="*/ 17 h 341"/>
                <a:gd name="T28" fmla="*/ 5 w 339"/>
                <a:gd name="T29" fmla="*/ 12 h 341"/>
                <a:gd name="T30" fmla="*/ 8 w 339"/>
                <a:gd name="T31" fmla="*/ 8 h 341"/>
                <a:gd name="T32" fmla="*/ 12 w 339"/>
                <a:gd name="T33" fmla="*/ 5 h 341"/>
                <a:gd name="T34" fmla="*/ 17 w 339"/>
                <a:gd name="T35" fmla="*/ 2 h 341"/>
                <a:gd name="T36" fmla="*/ 22 w 339"/>
                <a:gd name="T37" fmla="*/ 0 h 341"/>
                <a:gd name="T38" fmla="*/ 28 w 339"/>
                <a:gd name="T39" fmla="*/ 0 h 341"/>
                <a:gd name="T40" fmla="*/ 311 w 339"/>
                <a:gd name="T41" fmla="*/ 0 h 341"/>
                <a:gd name="T42" fmla="*/ 311 w 339"/>
                <a:gd name="T43" fmla="*/ 0 h 341"/>
                <a:gd name="T44" fmla="*/ 316 w 339"/>
                <a:gd name="T45" fmla="*/ 0 h 341"/>
                <a:gd name="T46" fmla="*/ 321 w 339"/>
                <a:gd name="T47" fmla="*/ 2 h 341"/>
                <a:gd name="T48" fmla="*/ 326 w 339"/>
                <a:gd name="T49" fmla="*/ 5 h 341"/>
                <a:gd name="T50" fmla="*/ 330 w 339"/>
                <a:gd name="T51" fmla="*/ 8 h 341"/>
                <a:gd name="T52" fmla="*/ 334 w 339"/>
                <a:gd name="T53" fmla="*/ 12 h 341"/>
                <a:gd name="T54" fmla="*/ 336 w 339"/>
                <a:gd name="T55" fmla="*/ 17 h 341"/>
                <a:gd name="T56" fmla="*/ 338 w 339"/>
                <a:gd name="T57" fmla="*/ 22 h 341"/>
                <a:gd name="T58" fmla="*/ 339 w 339"/>
                <a:gd name="T59" fmla="*/ 28 h 341"/>
                <a:gd name="T60" fmla="*/ 339 w 339"/>
                <a:gd name="T61" fmla="*/ 28 h 341"/>
                <a:gd name="T62" fmla="*/ 338 w 339"/>
                <a:gd name="T63" fmla="*/ 34 h 341"/>
                <a:gd name="T64" fmla="*/ 336 w 339"/>
                <a:gd name="T65" fmla="*/ 40 h 341"/>
                <a:gd name="T66" fmla="*/ 334 w 339"/>
                <a:gd name="T67" fmla="*/ 45 h 341"/>
                <a:gd name="T68" fmla="*/ 330 w 339"/>
                <a:gd name="T69" fmla="*/ 49 h 341"/>
                <a:gd name="T70" fmla="*/ 326 w 339"/>
                <a:gd name="T71" fmla="*/ 52 h 341"/>
                <a:gd name="T72" fmla="*/ 321 w 339"/>
                <a:gd name="T73" fmla="*/ 55 h 341"/>
                <a:gd name="T74" fmla="*/ 316 w 339"/>
                <a:gd name="T75" fmla="*/ 56 h 341"/>
                <a:gd name="T76" fmla="*/ 311 w 339"/>
                <a:gd name="T77" fmla="*/ 57 h 341"/>
                <a:gd name="T78" fmla="*/ 57 w 339"/>
                <a:gd name="T79" fmla="*/ 57 h 341"/>
                <a:gd name="T80" fmla="*/ 57 w 339"/>
                <a:gd name="T81" fmla="*/ 311 h 341"/>
                <a:gd name="T82" fmla="*/ 57 w 339"/>
                <a:gd name="T83" fmla="*/ 311 h 341"/>
                <a:gd name="T84" fmla="*/ 57 w 339"/>
                <a:gd name="T85" fmla="*/ 317 h 341"/>
                <a:gd name="T86" fmla="*/ 55 w 339"/>
                <a:gd name="T87" fmla="*/ 322 h 341"/>
                <a:gd name="T88" fmla="*/ 52 w 339"/>
                <a:gd name="T89" fmla="*/ 328 h 341"/>
                <a:gd name="T90" fmla="*/ 49 w 339"/>
                <a:gd name="T91" fmla="*/ 332 h 341"/>
                <a:gd name="T92" fmla="*/ 45 w 339"/>
                <a:gd name="T93" fmla="*/ 336 h 341"/>
                <a:gd name="T94" fmla="*/ 39 w 339"/>
                <a:gd name="T95" fmla="*/ 338 h 341"/>
                <a:gd name="T96" fmla="*/ 34 w 339"/>
                <a:gd name="T97" fmla="*/ 340 h 341"/>
                <a:gd name="T98" fmla="*/ 28 w 339"/>
                <a:gd name="T99" fmla="*/ 341 h 341"/>
                <a:gd name="T100" fmla="*/ 28 w 339"/>
                <a:gd name="T101"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9" h="341">
                  <a:moveTo>
                    <a:pt x="28" y="341"/>
                  </a:moveTo>
                  <a:lnTo>
                    <a:pt x="28" y="341"/>
                  </a:lnTo>
                  <a:lnTo>
                    <a:pt x="22" y="340"/>
                  </a:lnTo>
                  <a:lnTo>
                    <a:pt x="17" y="338"/>
                  </a:lnTo>
                  <a:lnTo>
                    <a:pt x="12" y="336"/>
                  </a:lnTo>
                  <a:lnTo>
                    <a:pt x="8" y="332"/>
                  </a:lnTo>
                  <a:lnTo>
                    <a:pt x="5" y="328"/>
                  </a:lnTo>
                  <a:lnTo>
                    <a:pt x="2" y="322"/>
                  </a:lnTo>
                  <a:lnTo>
                    <a:pt x="1" y="317"/>
                  </a:lnTo>
                  <a:lnTo>
                    <a:pt x="0" y="311"/>
                  </a:lnTo>
                  <a:lnTo>
                    <a:pt x="0" y="28"/>
                  </a:lnTo>
                  <a:lnTo>
                    <a:pt x="0" y="28"/>
                  </a:lnTo>
                  <a:lnTo>
                    <a:pt x="1" y="22"/>
                  </a:lnTo>
                  <a:lnTo>
                    <a:pt x="2" y="17"/>
                  </a:lnTo>
                  <a:lnTo>
                    <a:pt x="5" y="12"/>
                  </a:lnTo>
                  <a:lnTo>
                    <a:pt x="8" y="8"/>
                  </a:lnTo>
                  <a:lnTo>
                    <a:pt x="12" y="5"/>
                  </a:lnTo>
                  <a:lnTo>
                    <a:pt x="17" y="2"/>
                  </a:lnTo>
                  <a:lnTo>
                    <a:pt x="22" y="0"/>
                  </a:lnTo>
                  <a:lnTo>
                    <a:pt x="28" y="0"/>
                  </a:lnTo>
                  <a:lnTo>
                    <a:pt x="311" y="0"/>
                  </a:lnTo>
                  <a:lnTo>
                    <a:pt x="311" y="0"/>
                  </a:lnTo>
                  <a:lnTo>
                    <a:pt x="316" y="0"/>
                  </a:lnTo>
                  <a:lnTo>
                    <a:pt x="321" y="2"/>
                  </a:lnTo>
                  <a:lnTo>
                    <a:pt x="326" y="5"/>
                  </a:lnTo>
                  <a:lnTo>
                    <a:pt x="330" y="8"/>
                  </a:lnTo>
                  <a:lnTo>
                    <a:pt x="334" y="12"/>
                  </a:lnTo>
                  <a:lnTo>
                    <a:pt x="336" y="17"/>
                  </a:lnTo>
                  <a:lnTo>
                    <a:pt x="338" y="22"/>
                  </a:lnTo>
                  <a:lnTo>
                    <a:pt x="339" y="28"/>
                  </a:lnTo>
                  <a:lnTo>
                    <a:pt x="339" y="28"/>
                  </a:lnTo>
                  <a:lnTo>
                    <a:pt x="338" y="34"/>
                  </a:lnTo>
                  <a:lnTo>
                    <a:pt x="336" y="40"/>
                  </a:lnTo>
                  <a:lnTo>
                    <a:pt x="334" y="45"/>
                  </a:lnTo>
                  <a:lnTo>
                    <a:pt x="330" y="49"/>
                  </a:lnTo>
                  <a:lnTo>
                    <a:pt x="326" y="52"/>
                  </a:lnTo>
                  <a:lnTo>
                    <a:pt x="321" y="55"/>
                  </a:lnTo>
                  <a:lnTo>
                    <a:pt x="316" y="56"/>
                  </a:lnTo>
                  <a:lnTo>
                    <a:pt x="311" y="57"/>
                  </a:lnTo>
                  <a:lnTo>
                    <a:pt x="57" y="57"/>
                  </a:lnTo>
                  <a:lnTo>
                    <a:pt x="57" y="311"/>
                  </a:lnTo>
                  <a:lnTo>
                    <a:pt x="57" y="311"/>
                  </a:lnTo>
                  <a:lnTo>
                    <a:pt x="57" y="317"/>
                  </a:lnTo>
                  <a:lnTo>
                    <a:pt x="55" y="322"/>
                  </a:lnTo>
                  <a:lnTo>
                    <a:pt x="52" y="328"/>
                  </a:lnTo>
                  <a:lnTo>
                    <a:pt x="49" y="332"/>
                  </a:lnTo>
                  <a:lnTo>
                    <a:pt x="45" y="336"/>
                  </a:lnTo>
                  <a:lnTo>
                    <a:pt x="39" y="338"/>
                  </a:lnTo>
                  <a:lnTo>
                    <a:pt x="34" y="340"/>
                  </a:lnTo>
                  <a:lnTo>
                    <a:pt x="28" y="341"/>
                  </a:lnTo>
                  <a:lnTo>
                    <a:pt x="28" y="3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8" name="Freeform 512">
              <a:extLst>
                <a:ext uri="{FF2B5EF4-FFF2-40B4-BE49-F238E27FC236}">
                  <a16:creationId xmlns:a16="http://schemas.microsoft.com/office/drawing/2014/main" id="{13DC9BFF-B711-D268-D510-EB8FA0F78941}"/>
                </a:ext>
              </a:extLst>
            </p:cNvPr>
            <p:cNvSpPr>
              <a:spLocks/>
            </p:cNvSpPr>
            <p:nvPr/>
          </p:nvSpPr>
          <p:spPr bwMode="auto">
            <a:xfrm>
              <a:off x="7926388" y="4389438"/>
              <a:ext cx="88900" cy="90488"/>
            </a:xfrm>
            <a:custGeom>
              <a:avLst/>
              <a:gdLst>
                <a:gd name="T0" fmla="*/ 310 w 339"/>
                <a:gd name="T1" fmla="*/ 341 h 341"/>
                <a:gd name="T2" fmla="*/ 310 w 339"/>
                <a:gd name="T3" fmla="*/ 341 h 341"/>
                <a:gd name="T4" fmla="*/ 304 w 339"/>
                <a:gd name="T5" fmla="*/ 340 h 341"/>
                <a:gd name="T6" fmla="*/ 299 w 339"/>
                <a:gd name="T7" fmla="*/ 338 h 341"/>
                <a:gd name="T8" fmla="*/ 294 w 339"/>
                <a:gd name="T9" fmla="*/ 336 h 341"/>
                <a:gd name="T10" fmla="*/ 290 w 339"/>
                <a:gd name="T11" fmla="*/ 332 h 341"/>
                <a:gd name="T12" fmla="*/ 287 w 339"/>
                <a:gd name="T13" fmla="*/ 328 h 341"/>
                <a:gd name="T14" fmla="*/ 284 w 339"/>
                <a:gd name="T15" fmla="*/ 322 h 341"/>
                <a:gd name="T16" fmla="*/ 283 w 339"/>
                <a:gd name="T17" fmla="*/ 317 h 341"/>
                <a:gd name="T18" fmla="*/ 282 w 339"/>
                <a:gd name="T19" fmla="*/ 311 h 341"/>
                <a:gd name="T20" fmla="*/ 282 w 339"/>
                <a:gd name="T21" fmla="*/ 57 h 341"/>
                <a:gd name="T22" fmla="*/ 29 w 339"/>
                <a:gd name="T23" fmla="*/ 57 h 341"/>
                <a:gd name="T24" fmla="*/ 29 w 339"/>
                <a:gd name="T25" fmla="*/ 57 h 341"/>
                <a:gd name="T26" fmla="*/ 22 w 339"/>
                <a:gd name="T27" fmla="*/ 56 h 341"/>
                <a:gd name="T28" fmla="*/ 17 w 339"/>
                <a:gd name="T29" fmla="*/ 55 h 341"/>
                <a:gd name="T30" fmla="*/ 12 w 339"/>
                <a:gd name="T31" fmla="*/ 52 h 341"/>
                <a:gd name="T32" fmla="*/ 8 w 339"/>
                <a:gd name="T33" fmla="*/ 49 h 341"/>
                <a:gd name="T34" fmla="*/ 4 w 339"/>
                <a:gd name="T35" fmla="*/ 45 h 341"/>
                <a:gd name="T36" fmla="*/ 2 w 339"/>
                <a:gd name="T37" fmla="*/ 40 h 341"/>
                <a:gd name="T38" fmla="*/ 0 w 339"/>
                <a:gd name="T39" fmla="*/ 34 h 341"/>
                <a:gd name="T40" fmla="*/ 0 w 339"/>
                <a:gd name="T41" fmla="*/ 28 h 341"/>
                <a:gd name="T42" fmla="*/ 0 w 339"/>
                <a:gd name="T43" fmla="*/ 28 h 341"/>
                <a:gd name="T44" fmla="*/ 0 w 339"/>
                <a:gd name="T45" fmla="*/ 22 h 341"/>
                <a:gd name="T46" fmla="*/ 2 w 339"/>
                <a:gd name="T47" fmla="*/ 17 h 341"/>
                <a:gd name="T48" fmla="*/ 4 w 339"/>
                <a:gd name="T49" fmla="*/ 12 h 341"/>
                <a:gd name="T50" fmla="*/ 8 w 339"/>
                <a:gd name="T51" fmla="*/ 8 h 341"/>
                <a:gd name="T52" fmla="*/ 12 w 339"/>
                <a:gd name="T53" fmla="*/ 5 h 341"/>
                <a:gd name="T54" fmla="*/ 17 w 339"/>
                <a:gd name="T55" fmla="*/ 2 h 341"/>
                <a:gd name="T56" fmla="*/ 22 w 339"/>
                <a:gd name="T57" fmla="*/ 0 h 341"/>
                <a:gd name="T58" fmla="*/ 29 w 339"/>
                <a:gd name="T59" fmla="*/ 0 h 341"/>
                <a:gd name="T60" fmla="*/ 310 w 339"/>
                <a:gd name="T61" fmla="*/ 0 h 341"/>
                <a:gd name="T62" fmla="*/ 310 w 339"/>
                <a:gd name="T63" fmla="*/ 0 h 341"/>
                <a:gd name="T64" fmla="*/ 316 w 339"/>
                <a:gd name="T65" fmla="*/ 0 h 341"/>
                <a:gd name="T66" fmla="*/ 321 w 339"/>
                <a:gd name="T67" fmla="*/ 2 h 341"/>
                <a:gd name="T68" fmla="*/ 327 w 339"/>
                <a:gd name="T69" fmla="*/ 5 h 341"/>
                <a:gd name="T70" fmla="*/ 331 w 339"/>
                <a:gd name="T71" fmla="*/ 8 h 341"/>
                <a:gd name="T72" fmla="*/ 334 w 339"/>
                <a:gd name="T73" fmla="*/ 12 h 341"/>
                <a:gd name="T74" fmla="*/ 337 w 339"/>
                <a:gd name="T75" fmla="*/ 17 h 341"/>
                <a:gd name="T76" fmla="*/ 339 w 339"/>
                <a:gd name="T77" fmla="*/ 22 h 341"/>
                <a:gd name="T78" fmla="*/ 339 w 339"/>
                <a:gd name="T79" fmla="*/ 28 h 341"/>
                <a:gd name="T80" fmla="*/ 339 w 339"/>
                <a:gd name="T81" fmla="*/ 311 h 341"/>
                <a:gd name="T82" fmla="*/ 339 w 339"/>
                <a:gd name="T83" fmla="*/ 311 h 341"/>
                <a:gd name="T84" fmla="*/ 339 w 339"/>
                <a:gd name="T85" fmla="*/ 317 h 341"/>
                <a:gd name="T86" fmla="*/ 337 w 339"/>
                <a:gd name="T87" fmla="*/ 322 h 341"/>
                <a:gd name="T88" fmla="*/ 334 w 339"/>
                <a:gd name="T89" fmla="*/ 328 h 341"/>
                <a:gd name="T90" fmla="*/ 331 w 339"/>
                <a:gd name="T91" fmla="*/ 332 h 341"/>
                <a:gd name="T92" fmla="*/ 327 w 339"/>
                <a:gd name="T93" fmla="*/ 336 h 341"/>
                <a:gd name="T94" fmla="*/ 321 w 339"/>
                <a:gd name="T95" fmla="*/ 338 h 341"/>
                <a:gd name="T96" fmla="*/ 316 w 339"/>
                <a:gd name="T97" fmla="*/ 340 h 341"/>
                <a:gd name="T98" fmla="*/ 310 w 339"/>
                <a:gd name="T99" fmla="*/ 341 h 341"/>
                <a:gd name="T100" fmla="*/ 310 w 339"/>
                <a:gd name="T101"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9" h="341">
                  <a:moveTo>
                    <a:pt x="310" y="341"/>
                  </a:moveTo>
                  <a:lnTo>
                    <a:pt x="310" y="341"/>
                  </a:lnTo>
                  <a:lnTo>
                    <a:pt x="304" y="340"/>
                  </a:lnTo>
                  <a:lnTo>
                    <a:pt x="299" y="338"/>
                  </a:lnTo>
                  <a:lnTo>
                    <a:pt x="294" y="336"/>
                  </a:lnTo>
                  <a:lnTo>
                    <a:pt x="290" y="332"/>
                  </a:lnTo>
                  <a:lnTo>
                    <a:pt x="287" y="328"/>
                  </a:lnTo>
                  <a:lnTo>
                    <a:pt x="284" y="322"/>
                  </a:lnTo>
                  <a:lnTo>
                    <a:pt x="283" y="317"/>
                  </a:lnTo>
                  <a:lnTo>
                    <a:pt x="282" y="311"/>
                  </a:lnTo>
                  <a:lnTo>
                    <a:pt x="282" y="57"/>
                  </a:lnTo>
                  <a:lnTo>
                    <a:pt x="29" y="57"/>
                  </a:lnTo>
                  <a:lnTo>
                    <a:pt x="29" y="57"/>
                  </a:lnTo>
                  <a:lnTo>
                    <a:pt x="22" y="56"/>
                  </a:lnTo>
                  <a:lnTo>
                    <a:pt x="17" y="55"/>
                  </a:lnTo>
                  <a:lnTo>
                    <a:pt x="12" y="52"/>
                  </a:lnTo>
                  <a:lnTo>
                    <a:pt x="8" y="49"/>
                  </a:lnTo>
                  <a:lnTo>
                    <a:pt x="4" y="45"/>
                  </a:lnTo>
                  <a:lnTo>
                    <a:pt x="2" y="40"/>
                  </a:lnTo>
                  <a:lnTo>
                    <a:pt x="0" y="34"/>
                  </a:lnTo>
                  <a:lnTo>
                    <a:pt x="0" y="28"/>
                  </a:lnTo>
                  <a:lnTo>
                    <a:pt x="0" y="28"/>
                  </a:lnTo>
                  <a:lnTo>
                    <a:pt x="0" y="22"/>
                  </a:lnTo>
                  <a:lnTo>
                    <a:pt x="2" y="17"/>
                  </a:lnTo>
                  <a:lnTo>
                    <a:pt x="4" y="12"/>
                  </a:lnTo>
                  <a:lnTo>
                    <a:pt x="8" y="8"/>
                  </a:lnTo>
                  <a:lnTo>
                    <a:pt x="12" y="5"/>
                  </a:lnTo>
                  <a:lnTo>
                    <a:pt x="17" y="2"/>
                  </a:lnTo>
                  <a:lnTo>
                    <a:pt x="22" y="0"/>
                  </a:lnTo>
                  <a:lnTo>
                    <a:pt x="29" y="0"/>
                  </a:lnTo>
                  <a:lnTo>
                    <a:pt x="310" y="0"/>
                  </a:lnTo>
                  <a:lnTo>
                    <a:pt x="310" y="0"/>
                  </a:lnTo>
                  <a:lnTo>
                    <a:pt x="316" y="0"/>
                  </a:lnTo>
                  <a:lnTo>
                    <a:pt x="321" y="2"/>
                  </a:lnTo>
                  <a:lnTo>
                    <a:pt x="327" y="5"/>
                  </a:lnTo>
                  <a:lnTo>
                    <a:pt x="331" y="8"/>
                  </a:lnTo>
                  <a:lnTo>
                    <a:pt x="334" y="12"/>
                  </a:lnTo>
                  <a:lnTo>
                    <a:pt x="337" y="17"/>
                  </a:lnTo>
                  <a:lnTo>
                    <a:pt x="339" y="22"/>
                  </a:lnTo>
                  <a:lnTo>
                    <a:pt x="339" y="28"/>
                  </a:lnTo>
                  <a:lnTo>
                    <a:pt x="339" y="311"/>
                  </a:lnTo>
                  <a:lnTo>
                    <a:pt x="339" y="311"/>
                  </a:lnTo>
                  <a:lnTo>
                    <a:pt x="339" y="317"/>
                  </a:lnTo>
                  <a:lnTo>
                    <a:pt x="337" y="322"/>
                  </a:lnTo>
                  <a:lnTo>
                    <a:pt x="334" y="328"/>
                  </a:lnTo>
                  <a:lnTo>
                    <a:pt x="331" y="332"/>
                  </a:lnTo>
                  <a:lnTo>
                    <a:pt x="327" y="336"/>
                  </a:lnTo>
                  <a:lnTo>
                    <a:pt x="321" y="338"/>
                  </a:lnTo>
                  <a:lnTo>
                    <a:pt x="316" y="340"/>
                  </a:lnTo>
                  <a:lnTo>
                    <a:pt x="310" y="341"/>
                  </a:lnTo>
                  <a:lnTo>
                    <a:pt x="310" y="3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49" name="Freeform 513">
              <a:extLst>
                <a:ext uri="{FF2B5EF4-FFF2-40B4-BE49-F238E27FC236}">
                  <a16:creationId xmlns:a16="http://schemas.microsoft.com/office/drawing/2014/main" id="{47D24774-5098-9AA2-7F3C-EF0FF533E0D9}"/>
                </a:ext>
              </a:extLst>
            </p:cNvPr>
            <p:cNvSpPr>
              <a:spLocks/>
            </p:cNvSpPr>
            <p:nvPr/>
          </p:nvSpPr>
          <p:spPr bwMode="auto">
            <a:xfrm>
              <a:off x="7761288" y="4554538"/>
              <a:ext cx="88900" cy="90488"/>
            </a:xfrm>
            <a:custGeom>
              <a:avLst/>
              <a:gdLst>
                <a:gd name="T0" fmla="*/ 311 w 339"/>
                <a:gd name="T1" fmla="*/ 340 h 340"/>
                <a:gd name="T2" fmla="*/ 28 w 339"/>
                <a:gd name="T3" fmla="*/ 340 h 340"/>
                <a:gd name="T4" fmla="*/ 28 w 339"/>
                <a:gd name="T5" fmla="*/ 340 h 340"/>
                <a:gd name="T6" fmla="*/ 22 w 339"/>
                <a:gd name="T7" fmla="*/ 339 h 340"/>
                <a:gd name="T8" fmla="*/ 17 w 339"/>
                <a:gd name="T9" fmla="*/ 338 h 340"/>
                <a:gd name="T10" fmla="*/ 12 w 339"/>
                <a:gd name="T11" fmla="*/ 335 h 340"/>
                <a:gd name="T12" fmla="*/ 8 w 339"/>
                <a:gd name="T13" fmla="*/ 332 h 340"/>
                <a:gd name="T14" fmla="*/ 5 w 339"/>
                <a:gd name="T15" fmla="*/ 328 h 340"/>
                <a:gd name="T16" fmla="*/ 2 w 339"/>
                <a:gd name="T17" fmla="*/ 323 h 340"/>
                <a:gd name="T18" fmla="*/ 1 w 339"/>
                <a:gd name="T19" fmla="*/ 317 h 340"/>
                <a:gd name="T20" fmla="*/ 0 w 339"/>
                <a:gd name="T21" fmla="*/ 312 h 340"/>
                <a:gd name="T22" fmla="*/ 0 w 339"/>
                <a:gd name="T23" fmla="*/ 28 h 340"/>
                <a:gd name="T24" fmla="*/ 0 w 339"/>
                <a:gd name="T25" fmla="*/ 28 h 340"/>
                <a:gd name="T26" fmla="*/ 1 w 339"/>
                <a:gd name="T27" fmla="*/ 23 h 340"/>
                <a:gd name="T28" fmla="*/ 2 w 339"/>
                <a:gd name="T29" fmla="*/ 17 h 340"/>
                <a:gd name="T30" fmla="*/ 5 w 339"/>
                <a:gd name="T31" fmla="*/ 13 h 340"/>
                <a:gd name="T32" fmla="*/ 8 w 339"/>
                <a:gd name="T33" fmla="*/ 8 h 340"/>
                <a:gd name="T34" fmla="*/ 12 w 339"/>
                <a:gd name="T35" fmla="*/ 5 h 340"/>
                <a:gd name="T36" fmla="*/ 17 w 339"/>
                <a:gd name="T37" fmla="*/ 2 h 340"/>
                <a:gd name="T38" fmla="*/ 22 w 339"/>
                <a:gd name="T39" fmla="*/ 1 h 340"/>
                <a:gd name="T40" fmla="*/ 28 w 339"/>
                <a:gd name="T41" fmla="*/ 0 h 340"/>
                <a:gd name="T42" fmla="*/ 28 w 339"/>
                <a:gd name="T43" fmla="*/ 0 h 340"/>
                <a:gd name="T44" fmla="*/ 34 w 339"/>
                <a:gd name="T45" fmla="*/ 1 h 340"/>
                <a:gd name="T46" fmla="*/ 39 w 339"/>
                <a:gd name="T47" fmla="*/ 2 h 340"/>
                <a:gd name="T48" fmla="*/ 45 w 339"/>
                <a:gd name="T49" fmla="*/ 5 h 340"/>
                <a:gd name="T50" fmla="*/ 49 w 339"/>
                <a:gd name="T51" fmla="*/ 8 h 340"/>
                <a:gd name="T52" fmla="*/ 52 w 339"/>
                <a:gd name="T53" fmla="*/ 13 h 340"/>
                <a:gd name="T54" fmla="*/ 55 w 339"/>
                <a:gd name="T55" fmla="*/ 17 h 340"/>
                <a:gd name="T56" fmla="*/ 57 w 339"/>
                <a:gd name="T57" fmla="*/ 23 h 340"/>
                <a:gd name="T58" fmla="*/ 57 w 339"/>
                <a:gd name="T59" fmla="*/ 28 h 340"/>
                <a:gd name="T60" fmla="*/ 57 w 339"/>
                <a:gd name="T61" fmla="*/ 284 h 340"/>
                <a:gd name="T62" fmla="*/ 311 w 339"/>
                <a:gd name="T63" fmla="*/ 284 h 340"/>
                <a:gd name="T64" fmla="*/ 311 w 339"/>
                <a:gd name="T65" fmla="*/ 284 h 340"/>
                <a:gd name="T66" fmla="*/ 316 w 339"/>
                <a:gd name="T67" fmla="*/ 284 h 340"/>
                <a:gd name="T68" fmla="*/ 321 w 339"/>
                <a:gd name="T69" fmla="*/ 286 h 340"/>
                <a:gd name="T70" fmla="*/ 326 w 339"/>
                <a:gd name="T71" fmla="*/ 289 h 340"/>
                <a:gd name="T72" fmla="*/ 330 w 339"/>
                <a:gd name="T73" fmla="*/ 292 h 340"/>
                <a:gd name="T74" fmla="*/ 334 w 339"/>
                <a:gd name="T75" fmla="*/ 296 h 340"/>
                <a:gd name="T76" fmla="*/ 336 w 339"/>
                <a:gd name="T77" fmla="*/ 301 h 340"/>
                <a:gd name="T78" fmla="*/ 338 w 339"/>
                <a:gd name="T79" fmla="*/ 306 h 340"/>
                <a:gd name="T80" fmla="*/ 339 w 339"/>
                <a:gd name="T81" fmla="*/ 312 h 340"/>
                <a:gd name="T82" fmla="*/ 339 w 339"/>
                <a:gd name="T83" fmla="*/ 312 h 340"/>
                <a:gd name="T84" fmla="*/ 338 w 339"/>
                <a:gd name="T85" fmla="*/ 317 h 340"/>
                <a:gd name="T86" fmla="*/ 336 w 339"/>
                <a:gd name="T87" fmla="*/ 323 h 340"/>
                <a:gd name="T88" fmla="*/ 334 w 339"/>
                <a:gd name="T89" fmla="*/ 328 h 340"/>
                <a:gd name="T90" fmla="*/ 330 w 339"/>
                <a:gd name="T91" fmla="*/ 332 h 340"/>
                <a:gd name="T92" fmla="*/ 326 w 339"/>
                <a:gd name="T93" fmla="*/ 335 h 340"/>
                <a:gd name="T94" fmla="*/ 321 w 339"/>
                <a:gd name="T95" fmla="*/ 338 h 340"/>
                <a:gd name="T96" fmla="*/ 316 w 339"/>
                <a:gd name="T97" fmla="*/ 339 h 340"/>
                <a:gd name="T98" fmla="*/ 311 w 339"/>
                <a:gd name="T99" fmla="*/ 340 h 340"/>
                <a:gd name="T100" fmla="*/ 311 w 339"/>
                <a:gd name="T10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9" h="340">
                  <a:moveTo>
                    <a:pt x="311" y="340"/>
                  </a:moveTo>
                  <a:lnTo>
                    <a:pt x="28" y="340"/>
                  </a:lnTo>
                  <a:lnTo>
                    <a:pt x="28" y="340"/>
                  </a:lnTo>
                  <a:lnTo>
                    <a:pt x="22" y="339"/>
                  </a:lnTo>
                  <a:lnTo>
                    <a:pt x="17" y="338"/>
                  </a:lnTo>
                  <a:lnTo>
                    <a:pt x="12" y="335"/>
                  </a:lnTo>
                  <a:lnTo>
                    <a:pt x="8" y="332"/>
                  </a:lnTo>
                  <a:lnTo>
                    <a:pt x="5" y="328"/>
                  </a:lnTo>
                  <a:lnTo>
                    <a:pt x="2" y="323"/>
                  </a:lnTo>
                  <a:lnTo>
                    <a:pt x="1" y="317"/>
                  </a:lnTo>
                  <a:lnTo>
                    <a:pt x="0" y="312"/>
                  </a:lnTo>
                  <a:lnTo>
                    <a:pt x="0" y="28"/>
                  </a:lnTo>
                  <a:lnTo>
                    <a:pt x="0" y="28"/>
                  </a:lnTo>
                  <a:lnTo>
                    <a:pt x="1" y="23"/>
                  </a:lnTo>
                  <a:lnTo>
                    <a:pt x="2" y="17"/>
                  </a:lnTo>
                  <a:lnTo>
                    <a:pt x="5" y="13"/>
                  </a:lnTo>
                  <a:lnTo>
                    <a:pt x="8" y="8"/>
                  </a:lnTo>
                  <a:lnTo>
                    <a:pt x="12" y="5"/>
                  </a:lnTo>
                  <a:lnTo>
                    <a:pt x="17" y="2"/>
                  </a:lnTo>
                  <a:lnTo>
                    <a:pt x="22" y="1"/>
                  </a:lnTo>
                  <a:lnTo>
                    <a:pt x="28" y="0"/>
                  </a:lnTo>
                  <a:lnTo>
                    <a:pt x="28" y="0"/>
                  </a:lnTo>
                  <a:lnTo>
                    <a:pt x="34" y="1"/>
                  </a:lnTo>
                  <a:lnTo>
                    <a:pt x="39" y="2"/>
                  </a:lnTo>
                  <a:lnTo>
                    <a:pt x="45" y="5"/>
                  </a:lnTo>
                  <a:lnTo>
                    <a:pt x="49" y="8"/>
                  </a:lnTo>
                  <a:lnTo>
                    <a:pt x="52" y="13"/>
                  </a:lnTo>
                  <a:lnTo>
                    <a:pt x="55" y="17"/>
                  </a:lnTo>
                  <a:lnTo>
                    <a:pt x="57" y="23"/>
                  </a:lnTo>
                  <a:lnTo>
                    <a:pt x="57" y="28"/>
                  </a:lnTo>
                  <a:lnTo>
                    <a:pt x="57" y="284"/>
                  </a:lnTo>
                  <a:lnTo>
                    <a:pt x="311" y="284"/>
                  </a:lnTo>
                  <a:lnTo>
                    <a:pt x="311" y="284"/>
                  </a:lnTo>
                  <a:lnTo>
                    <a:pt x="316" y="284"/>
                  </a:lnTo>
                  <a:lnTo>
                    <a:pt x="321" y="286"/>
                  </a:lnTo>
                  <a:lnTo>
                    <a:pt x="326" y="289"/>
                  </a:lnTo>
                  <a:lnTo>
                    <a:pt x="330" y="292"/>
                  </a:lnTo>
                  <a:lnTo>
                    <a:pt x="334" y="296"/>
                  </a:lnTo>
                  <a:lnTo>
                    <a:pt x="336" y="301"/>
                  </a:lnTo>
                  <a:lnTo>
                    <a:pt x="338" y="306"/>
                  </a:lnTo>
                  <a:lnTo>
                    <a:pt x="339" y="312"/>
                  </a:lnTo>
                  <a:lnTo>
                    <a:pt x="339" y="312"/>
                  </a:lnTo>
                  <a:lnTo>
                    <a:pt x="338" y="317"/>
                  </a:lnTo>
                  <a:lnTo>
                    <a:pt x="336" y="323"/>
                  </a:lnTo>
                  <a:lnTo>
                    <a:pt x="334" y="328"/>
                  </a:lnTo>
                  <a:lnTo>
                    <a:pt x="330" y="332"/>
                  </a:lnTo>
                  <a:lnTo>
                    <a:pt x="326" y="335"/>
                  </a:lnTo>
                  <a:lnTo>
                    <a:pt x="321" y="338"/>
                  </a:lnTo>
                  <a:lnTo>
                    <a:pt x="316" y="339"/>
                  </a:lnTo>
                  <a:lnTo>
                    <a:pt x="311" y="340"/>
                  </a:lnTo>
                  <a:lnTo>
                    <a:pt x="311"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sp>
          <p:nvSpPr>
            <p:cNvPr id="50" name="Freeform 514">
              <a:extLst>
                <a:ext uri="{FF2B5EF4-FFF2-40B4-BE49-F238E27FC236}">
                  <a16:creationId xmlns:a16="http://schemas.microsoft.com/office/drawing/2014/main" id="{E5AF3535-E1AA-12C2-7667-E99F4C2F8A81}"/>
                </a:ext>
              </a:extLst>
            </p:cNvPr>
            <p:cNvSpPr>
              <a:spLocks/>
            </p:cNvSpPr>
            <p:nvPr/>
          </p:nvSpPr>
          <p:spPr bwMode="auto">
            <a:xfrm>
              <a:off x="7926388" y="4554538"/>
              <a:ext cx="88900" cy="90488"/>
            </a:xfrm>
            <a:custGeom>
              <a:avLst/>
              <a:gdLst>
                <a:gd name="T0" fmla="*/ 310 w 339"/>
                <a:gd name="T1" fmla="*/ 340 h 340"/>
                <a:gd name="T2" fmla="*/ 29 w 339"/>
                <a:gd name="T3" fmla="*/ 340 h 340"/>
                <a:gd name="T4" fmla="*/ 29 w 339"/>
                <a:gd name="T5" fmla="*/ 340 h 340"/>
                <a:gd name="T6" fmla="*/ 22 w 339"/>
                <a:gd name="T7" fmla="*/ 339 h 340"/>
                <a:gd name="T8" fmla="*/ 17 w 339"/>
                <a:gd name="T9" fmla="*/ 338 h 340"/>
                <a:gd name="T10" fmla="*/ 12 w 339"/>
                <a:gd name="T11" fmla="*/ 335 h 340"/>
                <a:gd name="T12" fmla="*/ 8 w 339"/>
                <a:gd name="T13" fmla="*/ 332 h 340"/>
                <a:gd name="T14" fmla="*/ 4 w 339"/>
                <a:gd name="T15" fmla="*/ 328 h 340"/>
                <a:gd name="T16" fmla="*/ 2 w 339"/>
                <a:gd name="T17" fmla="*/ 323 h 340"/>
                <a:gd name="T18" fmla="*/ 0 w 339"/>
                <a:gd name="T19" fmla="*/ 317 h 340"/>
                <a:gd name="T20" fmla="*/ 0 w 339"/>
                <a:gd name="T21" fmla="*/ 312 h 340"/>
                <a:gd name="T22" fmla="*/ 0 w 339"/>
                <a:gd name="T23" fmla="*/ 312 h 340"/>
                <a:gd name="T24" fmla="*/ 0 w 339"/>
                <a:gd name="T25" fmla="*/ 306 h 340"/>
                <a:gd name="T26" fmla="*/ 2 w 339"/>
                <a:gd name="T27" fmla="*/ 301 h 340"/>
                <a:gd name="T28" fmla="*/ 4 w 339"/>
                <a:gd name="T29" fmla="*/ 296 h 340"/>
                <a:gd name="T30" fmla="*/ 8 w 339"/>
                <a:gd name="T31" fmla="*/ 292 h 340"/>
                <a:gd name="T32" fmla="*/ 12 w 339"/>
                <a:gd name="T33" fmla="*/ 289 h 340"/>
                <a:gd name="T34" fmla="*/ 17 w 339"/>
                <a:gd name="T35" fmla="*/ 286 h 340"/>
                <a:gd name="T36" fmla="*/ 22 w 339"/>
                <a:gd name="T37" fmla="*/ 284 h 340"/>
                <a:gd name="T38" fmla="*/ 29 w 339"/>
                <a:gd name="T39" fmla="*/ 284 h 340"/>
                <a:gd name="T40" fmla="*/ 282 w 339"/>
                <a:gd name="T41" fmla="*/ 284 h 340"/>
                <a:gd name="T42" fmla="*/ 282 w 339"/>
                <a:gd name="T43" fmla="*/ 28 h 340"/>
                <a:gd name="T44" fmla="*/ 282 w 339"/>
                <a:gd name="T45" fmla="*/ 28 h 340"/>
                <a:gd name="T46" fmla="*/ 283 w 339"/>
                <a:gd name="T47" fmla="*/ 23 h 340"/>
                <a:gd name="T48" fmla="*/ 284 w 339"/>
                <a:gd name="T49" fmla="*/ 17 h 340"/>
                <a:gd name="T50" fmla="*/ 287 w 339"/>
                <a:gd name="T51" fmla="*/ 13 h 340"/>
                <a:gd name="T52" fmla="*/ 290 w 339"/>
                <a:gd name="T53" fmla="*/ 8 h 340"/>
                <a:gd name="T54" fmla="*/ 294 w 339"/>
                <a:gd name="T55" fmla="*/ 5 h 340"/>
                <a:gd name="T56" fmla="*/ 299 w 339"/>
                <a:gd name="T57" fmla="*/ 2 h 340"/>
                <a:gd name="T58" fmla="*/ 304 w 339"/>
                <a:gd name="T59" fmla="*/ 1 h 340"/>
                <a:gd name="T60" fmla="*/ 310 w 339"/>
                <a:gd name="T61" fmla="*/ 0 h 340"/>
                <a:gd name="T62" fmla="*/ 310 w 339"/>
                <a:gd name="T63" fmla="*/ 0 h 340"/>
                <a:gd name="T64" fmla="*/ 316 w 339"/>
                <a:gd name="T65" fmla="*/ 1 h 340"/>
                <a:gd name="T66" fmla="*/ 321 w 339"/>
                <a:gd name="T67" fmla="*/ 2 h 340"/>
                <a:gd name="T68" fmla="*/ 327 w 339"/>
                <a:gd name="T69" fmla="*/ 5 h 340"/>
                <a:gd name="T70" fmla="*/ 331 w 339"/>
                <a:gd name="T71" fmla="*/ 8 h 340"/>
                <a:gd name="T72" fmla="*/ 334 w 339"/>
                <a:gd name="T73" fmla="*/ 13 h 340"/>
                <a:gd name="T74" fmla="*/ 337 w 339"/>
                <a:gd name="T75" fmla="*/ 17 h 340"/>
                <a:gd name="T76" fmla="*/ 339 w 339"/>
                <a:gd name="T77" fmla="*/ 23 h 340"/>
                <a:gd name="T78" fmla="*/ 339 w 339"/>
                <a:gd name="T79" fmla="*/ 28 h 340"/>
                <a:gd name="T80" fmla="*/ 339 w 339"/>
                <a:gd name="T81" fmla="*/ 312 h 340"/>
                <a:gd name="T82" fmla="*/ 339 w 339"/>
                <a:gd name="T83" fmla="*/ 312 h 340"/>
                <a:gd name="T84" fmla="*/ 339 w 339"/>
                <a:gd name="T85" fmla="*/ 317 h 340"/>
                <a:gd name="T86" fmla="*/ 337 w 339"/>
                <a:gd name="T87" fmla="*/ 323 h 340"/>
                <a:gd name="T88" fmla="*/ 334 w 339"/>
                <a:gd name="T89" fmla="*/ 328 h 340"/>
                <a:gd name="T90" fmla="*/ 331 w 339"/>
                <a:gd name="T91" fmla="*/ 332 h 340"/>
                <a:gd name="T92" fmla="*/ 327 w 339"/>
                <a:gd name="T93" fmla="*/ 335 h 340"/>
                <a:gd name="T94" fmla="*/ 321 w 339"/>
                <a:gd name="T95" fmla="*/ 338 h 340"/>
                <a:gd name="T96" fmla="*/ 316 w 339"/>
                <a:gd name="T97" fmla="*/ 339 h 340"/>
                <a:gd name="T98" fmla="*/ 310 w 339"/>
                <a:gd name="T99" fmla="*/ 340 h 340"/>
                <a:gd name="T100" fmla="*/ 310 w 339"/>
                <a:gd name="T10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9" h="340">
                  <a:moveTo>
                    <a:pt x="310" y="340"/>
                  </a:moveTo>
                  <a:lnTo>
                    <a:pt x="29" y="340"/>
                  </a:lnTo>
                  <a:lnTo>
                    <a:pt x="29" y="340"/>
                  </a:lnTo>
                  <a:lnTo>
                    <a:pt x="22" y="339"/>
                  </a:lnTo>
                  <a:lnTo>
                    <a:pt x="17" y="338"/>
                  </a:lnTo>
                  <a:lnTo>
                    <a:pt x="12" y="335"/>
                  </a:lnTo>
                  <a:lnTo>
                    <a:pt x="8" y="332"/>
                  </a:lnTo>
                  <a:lnTo>
                    <a:pt x="4" y="328"/>
                  </a:lnTo>
                  <a:lnTo>
                    <a:pt x="2" y="323"/>
                  </a:lnTo>
                  <a:lnTo>
                    <a:pt x="0" y="317"/>
                  </a:lnTo>
                  <a:lnTo>
                    <a:pt x="0" y="312"/>
                  </a:lnTo>
                  <a:lnTo>
                    <a:pt x="0" y="312"/>
                  </a:lnTo>
                  <a:lnTo>
                    <a:pt x="0" y="306"/>
                  </a:lnTo>
                  <a:lnTo>
                    <a:pt x="2" y="301"/>
                  </a:lnTo>
                  <a:lnTo>
                    <a:pt x="4" y="296"/>
                  </a:lnTo>
                  <a:lnTo>
                    <a:pt x="8" y="292"/>
                  </a:lnTo>
                  <a:lnTo>
                    <a:pt x="12" y="289"/>
                  </a:lnTo>
                  <a:lnTo>
                    <a:pt x="17" y="286"/>
                  </a:lnTo>
                  <a:lnTo>
                    <a:pt x="22" y="284"/>
                  </a:lnTo>
                  <a:lnTo>
                    <a:pt x="29" y="284"/>
                  </a:lnTo>
                  <a:lnTo>
                    <a:pt x="282" y="284"/>
                  </a:lnTo>
                  <a:lnTo>
                    <a:pt x="282" y="28"/>
                  </a:lnTo>
                  <a:lnTo>
                    <a:pt x="282" y="28"/>
                  </a:lnTo>
                  <a:lnTo>
                    <a:pt x="283" y="23"/>
                  </a:lnTo>
                  <a:lnTo>
                    <a:pt x="284" y="17"/>
                  </a:lnTo>
                  <a:lnTo>
                    <a:pt x="287" y="13"/>
                  </a:lnTo>
                  <a:lnTo>
                    <a:pt x="290" y="8"/>
                  </a:lnTo>
                  <a:lnTo>
                    <a:pt x="294" y="5"/>
                  </a:lnTo>
                  <a:lnTo>
                    <a:pt x="299" y="2"/>
                  </a:lnTo>
                  <a:lnTo>
                    <a:pt x="304" y="1"/>
                  </a:lnTo>
                  <a:lnTo>
                    <a:pt x="310" y="0"/>
                  </a:lnTo>
                  <a:lnTo>
                    <a:pt x="310" y="0"/>
                  </a:lnTo>
                  <a:lnTo>
                    <a:pt x="316" y="1"/>
                  </a:lnTo>
                  <a:lnTo>
                    <a:pt x="321" y="2"/>
                  </a:lnTo>
                  <a:lnTo>
                    <a:pt x="327" y="5"/>
                  </a:lnTo>
                  <a:lnTo>
                    <a:pt x="331" y="8"/>
                  </a:lnTo>
                  <a:lnTo>
                    <a:pt x="334" y="13"/>
                  </a:lnTo>
                  <a:lnTo>
                    <a:pt x="337" y="17"/>
                  </a:lnTo>
                  <a:lnTo>
                    <a:pt x="339" y="23"/>
                  </a:lnTo>
                  <a:lnTo>
                    <a:pt x="339" y="28"/>
                  </a:lnTo>
                  <a:lnTo>
                    <a:pt x="339" y="312"/>
                  </a:lnTo>
                  <a:lnTo>
                    <a:pt x="339" y="312"/>
                  </a:lnTo>
                  <a:lnTo>
                    <a:pt x="339" y="317"/>
                  </a:lnTo>
                  <a:lnTo>
                    <a:pt x="337" y="323"/>
                  </a:lnTo>
                  <a:lnTo>
                    <a:pt x="334" y="328"/>
                  </a:lnTo>
                  <a:lnTo>
                    <a:pt x="331" y="332"/>
                  </a:lnTo>
                  <a:lnTo>
                    <a:pt x="327" y="335"/>
                  </a:lnTo>
                  <a:lnTo>
                    <a:pt x="321" y="338"/>
                  </a:lnTo>
                  <a:lnTo>
                    <a:pt x="316" y="339"/>
                  </a:lnTo>
                  <a:lnTo>
                    <a:pt x="310" y="340"/>
                  </a:lnTo>
                  <a:lnTo>
                    <a:pt x="310"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Proxima Nova Rg"/>
                <a:ea typeface="+mn-ea"/>
                <a:cs typeface="+mn-cs"/>
              </a:endParaRPr>
            </a:p>
          </p:txBody>
        </p:sp>
      </p:grpSp>
    </p:spTree>
    <p:extLst>
      <p:ext uri="{BB962C8B-B14F-4D97-AF65-F5344CB8AC3E}">
        <p14:creationId xmlns:p14="http://schemas.microsoft.com/office/powerpoint/2010/main" val="488881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1">
      <a:majorFont>
        <a:latin typeface="Proxima Nova"/>
        <a:ea typeface=""/>
        <a:cs typeface=""/>
      </a:majorFont>
      <a:minorFont>
        <a:latin typeface="Proxima Nova R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7451</TotalTime>
  <Words>6107</Words>
  <Application>Microsoft Macintosh PowerPoint</Application>
  <PresentationFormat>Widescreen</PresentationFormat>
  <Paragraphs>750</Paragraphs>
  <Slides>29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.PingFang SC Regular</vt:lpstr>
      <vt:lpstr>Al Tarikh Regular</vt:lpstr>
      <vt:lpstr>Arial</vt:lpstr>
      <vt:lpstr>Baghdad Regular</vt:lpstr>
      <vt:lpstr>Calibri</vt:lpstr>
      <vt:lpstr>Proxima Nova</vt:lpstr>
      <vt:lpstr>Proxima Nova Rg</vt:lpstr>
      <vt:lpstr>System Font Regular</vt:lpstr>
      <vt:lpstr>Office Theme</vt:lpstr>
      <vt:lpstr>PowerPoint Presentation</vt:lpstr>
      <vt:lpstr>The Current Climate Problems</vt:lpstr>
      <vt:lpstr>$NZT (Net Zero Token) Solution</vt:lpstr>
      <vt:lpstr>Market Size</vt:lpstr>
      <vt:lpstr>Foundation for the Carbon Economy Services Platform</vt:lpstr>
      <vt:lpstr>What Makes NZTwork Unique?</vt:lpstr>
      <vt:lpstr>The NZT Token Explained</vt:lpstr>
      <vt:lpstr>Value of $CCT Carbon Credit Stablecoin</vt:lpstr>
      <vt:lpstr>Sustainability for Blockchain Ecosystem</vt:lpstr>
      <vt:lpstr>Unique Carbon Reduction Incentives</vt:lpstr>
      <vt:lpstr>Mining and Minting a Certified Carbon Credit</vt:lpstr>
      <vt:lpstr>The NZT Components Stack</vt:lpstr>
      <vt:lpstr>The NZT Network Architecture</vt:lpstr>
      <vt:lpstr>Creating a Network of Smart Data</vt:lpstr>
      <vt:lpstr>NZTwork Team</vt:lpstr>
      <vt:lpstr>NZTwork Advisor Board and Council</vt:lpstr>
      <vt:lpstr>The NZT Technology Overview</vt:lpstr>
      <vt:lpstr>User Experience</vt:lpstr>
      <vt:lpstr>Comparing to other Carbon Credit Networks</vt:lpstr>
      <vt:lpstr>Comparing to Other IoT Networks</vt:lpstr>
      <vt:lpstr>Comparing to other Decentralized Storage Networks</vt:lpstr>
      <vt:lpstr>Roadmap &amp; Use of Proceeds ($17.5M)</vt:lpstr>
      <vt:lpstr>Token Distribution</vt:lpstr>
      <vt:lpstr>Distributed Autonomous Organization Structure</vt:lpstr>
      <vt:lpstr>Projections</vt:lpstr>
      <vt:lpstr>Projections</vt:lpstr>
      <vt:lpstr>Exit Strategy</vt:lpstr>
      <vt:lpstr>NZTwork Measured Decarbonization Platform ($NZT &amp; $CCT) </vt:lpstr>
      <vt:lpstr>Glossary of Industry Terms and Acronyms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24slides8</dc:creator>
  <cp:lastModifiedBy>Phillip Kopp</cp:lastModifiedBy>
  <cp:revision>199</cp:revision>
  <dcterms:created xsi:type="dcterms:W3CDTF">2022-05-10T04:57:22Z</dcterms:created>
  <dcterms:modified xsi:type="dcterms:W3CDTF">2022-06-01T18:13:11Z</dcterms:modified>
</cp:coreProperties>
</file>